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1"/>
  </p:sldMasterIdLst>
  <p:notesMasterIdLst>
    <p:notesMasterId r:id="rId23"/>
  </p:notesMasterIdLst>
  <p:sldIdLst>
    <p:sldId id="257" r:id="rId2"/>
    <p:sldId id="263" r:id="rId3"/>
    <p:sldId id="279" r:id="rId4"/>
    <p:sldId id="280" r:id="rId5"/>
    <p:sldId id="299" r:id="rId6"/>
    <p:sldId id="281" r:id="rId7"/>
    <p:sldId id="282" r:id="rId8"/>
    <p:sldId id="283" r:id="rId9"/>
    <p:sldId id="300" r:id="rId10"/>
    <p:sldId id="301" r:id="rId11"/>
    <p:sldId id="285" r:id="rId12"/>
    <p:sldId id="290" r:id="rId13"/>
    <p:sldId id="289" r:id="rId14"/>
    <p:sldId id="292" r:id="rId15"/>
    <p:sldId id="291" r:id="rId16"/>
    <p:sldId id="302" r:id="rId17"/>
    <p:sldId id="295" r:id="rId18"/>
    <p:sldId id="293" r:id="rId19"/>
    <p:sldId id="297" r:id="rId20"/>
    <p:sldId id="296" r:id="rId21"/>
    <p:sldId id="298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8"/>
    <p:restoredTop sz="90734" autoAdjust="0"/>
  </p:normalViewPr>
  <p:slideViewPr>
    <p:cSldViewPr snapToGrid="0">
      <p:cViewPr varScale="1">
        <p:scale>
          <a:sx n="77" d="100"/>
          <a:sy n="77" d="100"/>
        </p:scale>
        <p:origin x="81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06D6F-8625-4BB9-9B99-8517DB70CFE7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4CEBC-11F5-44E8-AB66-7EF03D36AC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914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C4CEBC-11F5-44E8-AB66-7EF03D36ACC0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29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C4CEBC-11F5-44E8-AB66-7EF03D36ACC0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3840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F22CEB-3B76-2265-AA5B-AF7544893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C6564EB-94C6-E653-02F8-9B61857AD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10A9421-9343-6144-7239-DE3E9F111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472F860-4AFB-9129-3A36-FA96EB430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3E139E-1979-65EF-3448-F50E8EA9D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1708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7BFB2F-7060-C551-0A14-3DBECEC1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011D14C-509A-A224-AA73-11D8019CA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321C186-CD09-33B2-4D8B-E2FF17B0B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78B3C33-9E0E-378F-76FE-51BFF723F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847CB78-C975-0DC7-4E47-A49001EA8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70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B39EC90-8F20-1A38-A4A7-8E670B72DD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FE628E8-CD4A-B25F-B85C-C429FC778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FE0356-622C-52C1-6A3A-04104AC8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2BAAA2-EF01-F880-7607-335B9E408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795ACA9-0BE3-60DA-4E79-DC6E3396F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229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505303-C2AA-C030-0351-4AC61A781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D27E34-C243-5AEA-DB77-F156C4D60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E420A6E-93F1-A239-F6DF-3007476E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01C469-F898-0AAF-EB21-9406A07C8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6233052-3BE2-89FF-8C83-E63F74DFD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2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1CA930-805E-B092-9B3E-C0684AAAE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E7EBC1B-432A-0937-9DDA-B6C4963BF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A6AF6AE-ECD5-011B-1218-7DBA9CB1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4D4311-15FC-0A2B-98E5-20345B3AE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30A999F-958A-B833-DD53-EE8DD035B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43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8C4092-D922-C0A0-92DE-7C7B82745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EB244C-57AA-9D5D-E782-DC2453E85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1941D0D-8067-0E78-634F-6D8B0E1BA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1F4C93-3EAC-F0BA-20E5-A33692B2E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4BCCD32-8751-BC60-7F6C-9A810A141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78F86D0-7270-9965-121B-B942DBA0F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29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12F327-34E8-E100-EA4F-27AE2B49C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CCE9BC1-AC0D-3C98-38F2-3205F2E55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BCED8F5-AC86-727D-147B-115700C54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7709E01D-AE4A-6E0D-C739-348F19C85D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CE4E12E-BEC9-5467-89A0-FD95B1FD3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F7B2810-9E7D-59A4-E839-342D2519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E82C533-E0EF-074E-257B-4DE1BB724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E5F1625-B837-496E-B3B9-F2AC1D50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79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FEA32B-287D-9FC8-DEDA-A86C45B2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6B21449-467D-89BD-6733-DCF4D3196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6AD3315-C9C0-03A7-9159-ED42457CF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3FC7531-8E40-3D6A-CE6C-6122F479C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29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CEB6C99-72D7-4A35-1DFE-9D850B7F5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2380F60-AA22-003D-CE1A-626FAD3ED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36F86DD-4E57-9E5E-0B53-ADCC2033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298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E93451-C544-95D0-F500-92D6FA948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86A60A7-6F64-103A-0749-4028055DE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57ECF7-22CB-0D8B-2AAE-ACFBA05D9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DCE356-DCED-AD44-AE48-41CD34416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563256C-B7B4-691E-BBE5-72CF4DE6B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0F5142-7DB2-2BC6-CC1B-F182893F6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131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4E9F68-9853-2C6B-5B3A-0CB423F56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8983DC2-3688-A319-4317-B55B8F3DCB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9F0E675-F20C-AF94-D892-6AF7DE049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1BF0D5A-D7FF-3619-D992-961CFEA41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B2F90F2-87F8-1766-76B3-D1C9BE7A5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44DD289-26E5-E852-D2D6-AFBB4BB6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9159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037A067-993D-1EBD-0ABA-9B08F40A3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61BE733-F6D3-9BA3-5DD2-79A800B2C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9ED8A98-9173-43EF-722C-68C4A85453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E5EF13-DB74-FB46-8BDD-6B7CD72601CC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8D562F-40FB-EFCE-38B8-AA13C2504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B63FA39-D86C-F574-4C74-820A4D6654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13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28C955-C004-F3EC-80C8-2FD9DED37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DCAA578-D3D4-3725-ADA6-634DCD13D9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66919B71-3D83-DCAC-E711-FC9366D5089B}"/>
              </a:ext>
            </a:extLst>
          </p:cNvPr>
          <p:cNvSpPr txBox="1"/>
          <p:nvPr/>
        </p:nvSpPr>
        <p:spPr>
          <a:xfrm>
            <a:off x="1123121" y="1684058"/>
            <a:ext cx="9381067" cy="5178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3660" marR="64135" algn="ctr">
              <a:lnSpc>
                <a:spcPct val="150000"/>
              </a:lnSpc>
              <a:buNone/>
              <a:tabLst>
                <a:tab pos="4980940" algn="l"/>
                <a:tab pos="5368290" algn="l"/>
              </a:tabLst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FRESH Kırılganlık Tarama Aracının Türkçe Versiyonunun Geçerlik ve Güvenirliği</a:t>
            </a:r>
          </a:p>
          <a:p>
            <a:pPr marL="73660" marR="64135" algn="ctr">
              <a:lnSpc>
                <a:spcPct val="150000"/>
              </a:lnSpc>
              <a:buNone/>
              <a:tabLst>
                <a:tab pos="4980940" algn="l"/>
                <a:tab pos="5368290" algn="l"/>
              </a:tabLst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660" marR="64135" algn="ctr">
              <a:lnSpc>
                <a:spcPct val="150000"/>
              </a:lnSpc>
              <a:buNone/>
              <a:tabLst>
                <a:tab pos="4980940" algn="l"/>
                <a:tab pos="5368290" algn="l"/>
              </a:tabLst>
            </a:pP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Zeynep İclal Turgut¹, Fatih Cemal Tekin², Osman Lütfi Demirci², İlyas Akkar¹, Mustafa Hakan Doğan¹, Orhan Çiçek¹,</a:t>
            </a:r>
            <a:b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Merve Yılmaz Kars¹, Ayşe Dikmeer¹, Selma Özlem Çelikdelen³,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Synneve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Dahlin-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Ivanoff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⁴,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Katarina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Wilhelmson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⁵,</a:t>
            </a:r>
            <a:b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Muhammet Cemal Kızılarslanoğlu¹</a:t>
            </a:r>
          </a:p>
          <a:p>
            <a:pPr marL="73660" marR="64135" algn="ctr">
              <a:lnSpc>
                <a:spcPct val="150000"/>
              </a:lnSpc>
              <a:buNone/>
              <a:tabLst>
                <a:tab pos="4980940" algn="l"/>
                <a:tab pos="5368290" algn="l"/>
              </a:tabLst>
            </a:pP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660" marR="64135">
              <a:lnSpc>
                <a:spcPct val="150000"/>
              </a:lnSpc>
              <a:buNone/>
              <a:tabLst>
                <a:tab pos="4980940" algn="l"/>
                <a:tab pos="5368290" algn="l"/>
              </a:tabLst>
            </a:pP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¹ T.C. Sağlık Bilimleri Üniversitesi, Konya Şehir Hastanesi, İç Hastalıkları Anabilim Dalı, Geriatri Bilim Dalı, Konya, Türkiye</a:t>
            </a:r>
            <a:b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² T.C. Sağlık Bilimleri Üniversitesi, Konya Şehir Hastanesi, Acil Tıp Anabilim Dalı, Konya, Türkiye</a:t>
            </a:r>
            <a:b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³ T.C. Sağlık Bilimleri Üniversitesi, Konya Şehir Hastanesi, İç Hastalıkları Anabilim Dalı, Konya, Türkiye</a:t>
            </a:r>
            <a:b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⁴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Institute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Neuroscience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Physiology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Psychiatry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Neurochemistry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Sahlgrenska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Academy,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Gothenburg, Gothenburg,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Sweden</a:t>
            </a:r>
            <a:b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⁵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Sahlgrenska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Hospital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Acute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Medicine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Geriatrics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Gothenburg,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Sweden</a:t>
            </a:r>
            <a:endParaRPr lang="tr-TR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471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2459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Bulgular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ED331E-12D7-9281-2D28-3FBD35EEEE4E}"/>
              </a:ext>
            </a:extLst>
          </p:cNvPr>
          <p:cNvSpPr txBox="1"/>
          <p:nvPr/>
        </p:nvSpPr>
        <p:spPr>
          <a:xfrm>
            <a:off x="659908" y="1881593"/>
            <a:ext cx="9894903" cy="32294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sz="2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FRESH skoruna göre katılımcıların %85,7’si kırılgan (n=198), %14,3’ü kırılgan olmayan (n=33) olarak sınıflandı.</a:t>
            </a:r>
            <a:endParaRPr lang="tr-TR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Kırılgan grupta yaş (75,5 vs. 69 yıl; p&lt;0,001) ve </a:t>
            </a:r>
            <a:r>
              <a:rPr lang="tr-TR" sz="2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komorbidite</a:t>
            </a: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indeksi (6 vs. 5; p=0,001) daha yüksekti.</a:t>
            </a:r>
            <a:endParaRPr lang="tr-TR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FRAIL skorları kırılgan grupta anlamlı derecede daha yüksekti (p&lt;0,001).</a:t>
            </a:r>
            <a:endParaRPr lang="tr-TR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İlaç sayısı açısından anlamlı fark yoktu (p=0,263). </a:t>
            </a:r>
            <a:r>
              <a:rPr lang="tr-TR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【</a:t>
            </a: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Tablo 1</a:t>
            </a:r>
            <a:r>
              <a:rPr lang="tr-TR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923194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2459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Bulgular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ED331E-12D7-9281-2D28-3FBD35EEEE4E}"/>
              </a:ext>
            </a:extLst>
          </p:cNvPr>
          <p:cNvSpPr txBox="1"/>
          <p:nvPr/>
        </p:nvSpPr>
        <p:spPr>
          <a:xfrm>
            <a:off x="659908" y="1881593"/>
            <a:ext cx="9894903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tr-TR" sz="2200" b="1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Demografik ve Klinik Karakteristiklerin Karşılaştırması</a:t>
            </a:r>
            <a:endParaRPr lang="tr-TR" sz="22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Kırılgan olmayan grupta:</a:t>
            </a:r>
            <a:endParaRPr lang="tr-T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Erkek oranı daha yüksek (%72,7 vs. %50,5; p=0.018)</a:t>
            </a:r>
          </a:p>
          <a:p>
            <a:pPr marL="742950" lvl="1" indent="-285750">
              <a:lnSpc>
                <a:spcPct val="1500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Eğitimli olma oranı daha yüksek (%87,9 vs. %61,6; p=0.003)</a:t>
            </a:r>
          </a:p>
          <a:p>
            <a:pPr marL="742950" lvl="1" indent="-285750">
              <a:lnSpc>
                <a:spcPct val="1500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Evli olma oranı daha yüksek (%81,8 vs. %59,6; p=0.014)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Kırılgan grupta:</a:t>
            </a:r>
            <a:endParaRPr lang="tr-T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Pulmoner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hastalıklar daha sık (%46,5 vs. %18,2; p=0.002)</a:t>
            </a:r>
          </a:p>
          <a:p>
            <a:pPr marL="742950" lvl="1" indent="-285750">
              <a:lnSpc>
                <a:spcPct val="1500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Konjestif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kalp yetmezliği kırılgan olmayanlarda daha azdı (p=0.015)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Acil servis tanıları arasında enfeksiyonlar </a:t>
            </a:r>
            <a:r>
              <a:rPr lang="tr-TR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frail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grupta daha sık (%42,4 vs. %20,2), ancak fark sınırda anlamlıydı (p=0.051).</a:t>
            </a:r>
          </a:p>
          <a:p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097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2459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Bulgular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24181183-84AE-4280-B2F5-FBB9403032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2635" y="1975056"/>
            <a:ext cx="8984974" cy="4463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953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2459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Bulgular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F0479799-9AD8-4DB4-8E68-60C9FFB083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5494" y="1870617"/>
            <a:ext cx="7421011" cy="4709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773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743251" y="1320294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Bulgular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BFC1C59D-E0A9-4039-B641-30F329533C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7146" y="2130122"/>
            <a:ext cx="9417750" cy="3117740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259CB85C-3557-4032-AA9D-3EEED37C30D7}"/>
              </a:ext>
            </a:extLst>
          </p:cNvPr>
          <p:cNvSpPr txBox="1"/>
          <p:nvPr/>
        </p:nvSpPr>
        <p:spPr>
          <a:xfrm>
            <a:off x="646043" y="5472915"/>
            <a:ext cx="11430000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Genel olarak, her iki ICC değerinin 0,96’nın üzerinde olması, FRESH Tarama Aracının farklı zamanlarda ve farklı değerlendiricilerle uygulandığında son derece güvenilir sonuçlar verdiğini göstermektedir.</a:t>
            </a:r>
          </a:p>
        </p:txBody>
      </p:sp>
    </p:spTree>
    <p:extLst>
      <p:ext uri="{BB962C8B-B14F-4D97-AF65-F5344CB8AC3E}">
        <p14:creationId xmlns:p14="http://schemas.microsoft.com/office/powerpoint/2010/main" val="1865353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301323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Bulgular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25D4C708-13C9-47BF-BDD1-2DFDC1B486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300400"/>
            <a:ext cx="10006423" cy="2257200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A7A88763-590D-4898-9884-805F673CAE18}"/>
              </a:ext>
            </a:extLst>
          </p:cNvPr>
          <p:cNvSpPr txBox="1"/>
          <p:nvPr/>
        </p:nvSpPr>
        <p:spPr>
          <a:xfrm>
            <a:off x="742121" y="4668071"/>
            <a:ext cx="10707757" cy="1761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İç Tutarlılık: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maddelik formda </a:t>
            </a:r>
            <a:r>
              <a:rPr lang="tr-TR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Cronbach’s</a:t>
            </a:r>
            <a:r>
              <a:rPr lang="tr-T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α = 0,682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bulundu.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Madde 5’in düşük madde-madde korelasyonu (ör. Madde 3 ile r=0,088) nedeniyle çıkarılmasıyla oluşturulan 4 maddelik formda </a:t>
            </a:r>
            <a:r>
              <a:rPr lang="tr-T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 = 0,714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’e yükseldi.</a:t>
            </a:r>
            <a:b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 Kısa form daha homojen yapı sundu. </a:t>
            </a:r>
            <a:r>
              <a:rPr lang="tr-TR" dirty="0">
                <a:effectLst/>
                <a:latin typeface="MS Mincho" panose="02020609040205080304" pitchFamily="49" charset="-128"/>
                <a:ea typeface="Calibri" panose="020F0502020204030204" pitchFamily="34" charset="0"/>
                <a:cs typeface="MS Mincho" panose="02020609040205080304" pitchFamily="49" charset="-128"/>
              </a:rPr>
              <a:t>【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Tablo 4</a:t>
            </a:r>
            <a:r>
              <a:rPr lang="tr-TR" dirty="0">
                <a:effectLst/>
                <a:latin typeface="MS Mincho" panose="02020609040205080304" pitchFamily="49" charset="-128"/>
                <a:ea typeface="Calibri" panose="020F0502020204030204" pitchFamily="34" charset="0"/>
                <a:cs typeface="MS Mincho" panose="02020609040205080304" pitchFamily="49" charset="-128"/>
              </a:rPr>
              <a:t>】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4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-69574"/>
            <a:ext cx="12192000" cy="6927574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2459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Bulgular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C719624-C09F-4626-BD3D-89AEB751FC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3669" y="2125387"/>
            <a:ext cx="9750287" cy="3520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514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2459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Bulgular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92A63E31-C61E-4C5F-99AB-329C3E0B2E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061" y="2022617"/>
            <a:ext cx="7499901" cy="4323523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5A542A36-EBC4-4F23-A793-477EC1730440}"/>
              </a:ext>
            </a:extLst>
          </p:cNvPr>
          <p:cNvSpPr txBox="1"/>
          <p:nvPr/>
        </p:nvSpPr>
        <p:spPr>
          <a:xfrm>
            <a:off x="8146887" y="2611406"/>
            <a:ext cx="3842188" cy="3346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Korelasyon Analizleri (Geçerlik):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FRESH–FRAIL arasında pozitif korelasyon: </a:t>
            </a:r>
            <a:r>
              <a:rPr lang="tr-TR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rho</a:t>
            </a:r>
            <a:r>
              <a:rPr lang="tr-T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=0,609; p&lt;0,001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FRESH–CFS arasında daha güçlü pozitif korelasyon: </a:t>
            </a:r>
            <a:r>
              <a:rPr lang="tr-TR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rho</a:t>
            </a:r>
            <a:r>
              <a:rPr lang="tr-T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=0,741; p&lt;0,001</a:t>
            </a:r>
            <a:b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 Ölçeğin yapı geçerliliğini desteklemektedir.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tr-TR" dirty="0">
                <a:effectLst/>
                <a:latin typeface="MS Mincho" panose="02020609040205080304" pitchFamily="49" charset="-128"/>
                <a:ea typeface="Calibri" panose="020F0502020204030204" pitchFamily="34" charset="0"/>
                <a:cs typeface="MS Mincho" panose="02020609040205080304" pitchFamily="49" charset="-128"/>
              </a:rPr>
              <a:t>【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Şekil 1A–1B</a:t>
            </a:r>
            <a:r>
              <a:rPr lang="tr-TR" dirty="0">
                <a:effectLst/>
                <a:latin typeface="MS Mincho" panose="02020609040205080304" pitchFamily="49" charset="-128"/>
                <a:ea typeface="Calibri" panose="020F0502020204030204" pitchFamily="34" charset="0"/>
                <a:cs typeface="MS Mincho" panose="02020609040205080304" pitchFamily="49" charset="-128"/>
              </a:rPr>
              <a:t>】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3681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2459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Güçlü Yönler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ED331E-12D7-9281-2D28-3FBD35EEEE4E}"/>
              </a:ext>
            </a:extLst>
          </p:cNvPr>
          <p:cNvSpPr txBox="1"/>
          <p:nvPr/>
        </p:nvSpPr>
        <p:spPr>
          <a:xfrm>
            <a:off x="659908" y="1881593"/>
            <a:ext cx="9894903" cy="36984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FRESH kırılganlık tarama aracının Türkçe versiyonunun geçerlilik ve güvenilirliğini değerlendiren ilk çalışmalardan biri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Geniş örneklem (n = 231)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Gerçek yaşam koşullarında, acil servis ortamında uygulanma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maddelik orijinal ve 4 maddelik daha homojen versiyonun karşılaştırmalı analizi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Yapı geçerliliği, gözlemciler arası ve gözlemci içi güvenilirlik değerlendirmelerinin yapılması → Aracın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tekrarlanabilirliği</a:t>
            </a: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uygulanabilirliği güçlendi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1516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2459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Kısıtlılıklar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ED331E-12D7-9281-2D28-3FBD35EEEE4E}"/>
              </a:ext>
            </a:extLst>
          </p:cNvPr>
          <p:cNvSpPr txBox="1"/>
          <p:nvPr/>
        </p:nvSpPr>
        <p:spPr>
          <a:xfrm>
            <a:off x="659908" y="2055813"/>
            <a:ext cx="9894903" cy="24331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 merkezli çalışma →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genellenebilirlik</a:t>
            </a: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sınırlı olabilir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Yalnızca başvuru anında kırılganlık değerlendirmesi yapıldı → uzun dönem sonuçlar (yeniden başvuru, yatış,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mortalite</a:t>
            </a: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incelenmedi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Kültürler arası geçerlilik değerlendirmesi yapılmadı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Bazı uygun hastaların katılmayı reddetmesi → olası küçük seçim yanlılığı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40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94500" y="1471038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Giriş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ED331E-12D7-9281-2D28-3FBD35EEEE4E}"/>
              </a:ext>
            </a:extLst>
          </p:cNvPr>
          <p:cNvSpPr txBox="1"/>
          <p:nvPr/>
        </p:nvSpPr>
        <p:spPr>
          <a:xfrm>
            <a:off x="838200" y="2260559"/>
            <a:ext cx="9894903" cy="3349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tr-TR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Yaşlanan Nüfus ve Kırılganlık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Son yüzyılda tıp ve halk sağlığı alanındaki gelişmeler insan yaşam süresini arttırmıştır.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Yaşlı nüfusun artmasıyla birlikte kronik hastalıklar, enfeksiyonlar, düşmeler ve bilişsel bozulma gibi sağlık sorunları ön plana çıkmıştır.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Yaşam süresinin uzaması, kırılganlıkla yaşayan bireylerin sayısında artışa neden olmuştur.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nedenle kırılganlık, giderek artan şekilde önemli bir geriatri sağlık sorunu olarak kabul edilmektedir.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  <a:buNone/>
            </a:pPr>
            <a:endParaRPr lang="tr-TR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2994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2459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Sonuç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ED331E-12D7-9281-2D28-3FBD35EEEE4E}"/>
              </a:ext>
            </a:extLst>
          </p:cNvPr>
          <p:cNvSpPr txBox="1"/>
          <p:nvPr/>
        </p:nvSpPr>
        <p:spPr>
          <a:xfrm>
            <a:off x="496957" y="1881593"/>
            <a:ext cx="11201399" cy="4300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·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Türkçe FRESH kırılganlık tarama aracının acil serviste geçerliliği ve güvenilirliği ilk kez gösterildi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·"/>
            </a:pP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maddelik orijinal ve 4 maddelik iyileştirilmiş versiyonlar, yaşlı bireylerde kırılganlığı değerlendirmede geçerli, güvenilir ve uygulanabilir bulundu.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dirty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Yapı geçerliliği, FRAIL Ölçeği ve Klinik Kırılganlık Ölçeği (CFS) ile olan anlamlı korelasyonlarla desteklendi.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dirty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Yüksek iç tutarlılık, güçlü gözlemciler arası ve gözlemci içi güvenilirlik → klinik uygulamalarda yeniden </a:t>
            </a:r>
            <a:r>
              <a:rPr lang="tr-TR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üretilebilirlik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sağladı.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dirty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Ölçeğin kısa ve öz-bildirim temelli olması, zaman açısından kısıtlı klinik ortamlarda kullanımını kolaylaştırır.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dirty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Sonuç olarak, Türk sağlık sistemi kırılganlık değerlendirme protokollerine entegrasyon için önemli bir potansiyel taşımaktadır.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4497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922156" y="3343242"/>
            <a:ext cx="61655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Teşekkür Ederim</a:t>
            </a:r>
            <a:endParaRPr lang="tr-TR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758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2459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Giriş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ED331E-12D7-9281-2D28-3FBD35EEEE4E}"/>
              </a:ext>
            </a:extLst>
          </p:cNvPr>
          <p:cNvSpPr txBox="1"/>
          <p:nvPr/>
        </p:nvSpPr>
        <p:spPr>
          <a:xfrm>
            <a:off x="659908" y="1744480"/>
            <a:ext cx="9894903" cy="4592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Kırılganlık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irden fazla sistemde fizyolojik rezervin azalmasıyla stresörlere duyarlılığın arttığı klinik bir durumdur. Tipik bulgular: İstem dışı kilo kaybı, azalmış enerji, fiziksel aktivite kısıtlılığı, kas güçsüzlüğü, yavaş yürüme hızı.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Toplumda sıklığı yaşla birlikte artar: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65–69 yaş: %4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70–74 yaş: %7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75–79 yaş: %9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80–84 yaş: %16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85 yaş ve üzeri: %26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Cerrahi hastalarda %10,4–37; büyük cerrahilerde %19–62; kritik hastalarda %30’a kadar yüksektir.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Yoğun bakımda kırılganlık </a:t>
            </a:r>
            <a:r>
              <a:rPr lang="tr-TR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prevalansı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%43,1 olarak bildirilmiştir.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99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2459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Giriş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ED331E-12D7-9281-2D28-3FBD35EEEE4E}"/>
              </a:ext>
            </a:extLst>
          </p:cNvPr>
          <p:cNvSpPr txBox="1"/>
          <p:nvPr/>
        </p:nvSpPr>
        <p:spPr>
          <a:xfrm>
            <a:off x="659908" y="1870618"/>
            <a:ext cx="9894903" cy="3488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Son 20 yılda birçok kırılganlık değerlendirme aracı geliştirilmiştir.</a:t>
            </a:r>
            <a:endParaRPr lang="tr-TR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Araçlar genel olarak iki gruba ayrılır:</a:t>
            </a:r>
            <a:endParaRPr lang="tr-TR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sz="2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Fenotip</a:t>
            </a:r>
            <a:r>
              <a:rPr lang="tr-TR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temelli modeller:</a:t>
            </a: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motor performans ve aktivite düzeyine odaklanır.</a:t>
            </a:r>
            <a:endParaRPr lang="tr-TR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sz="2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Defisit</a:t>
            </a:r>
            <a:r>
              <a:rPr lang="tr-TR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birikimi modelleri:</a:t>
            </a: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komorbidite</a:t>
            </a: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fonksiyonel ve bilişsel gerileme, </a:t>
            </a:r>
            <a:r>
              <a:rPr lang="tr-TR" sz="2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psikososyal</a:t>
            </a: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durum vb. içerir.</a:t>
            </a:r>
            <a:endParaRPr lang="tr-TR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Henüz evrensel olarak kabul edilmiş bir altın standart yoktur.</a:t>
            </a:r>
            <a:endParaRPr lang="tr-TR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867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2459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Materyal ve Yöntem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ED331E-12D7-9281-2D28-3FBD35EEEE4E}"/>
              </a:ext>
            </a:extLst>
          </p:cNvPr>
          <p:cNvSpPr txBox="1"/>
          <p:nvPr/>
        </p:nvSpPr>
        <p:spPr>
          <a:xfrm>
            <a:off x="659908" y="2125875"/>
            <a:ext cx="9894903" cy="2775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FRESH Tarama Aracı, acil serviste yaşlı bireylerde kırılganlığı hızlı ve pratik biçimde değerlendirmek için geliştirilmiş, geçerliği kanıtlanmış bir ölçektir.</a:t>
            </a:r>
            <a:endParaRPr lang="tr-TR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tr-TR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 çalışmada amaç: </a:t>
            </a: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FRESH kırılganlık tarama aracını </a:t>
            </a:r>
            <a:r>
              <a:rPr lang="tr-TR" sz="2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Türkçe’ye</a:t>
            </a: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çevirmek, </a:t>
            </a:r>
            <a:r>
              <a:rPr lang="tr-TR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eçerlik ve güvenirliğini ileri yaştaki Türk bireylerde değerlendirmek</a:t>
            </a:r>
          </a:p>
        </p:txBody>
      </p:sp>
    </p:spTree>
    <p:extLst>
      <p:ext uri="{BB962C8B-B14F-4D97-AF65-F5344CB8AC3E}">
        <p14:creationId xmlns:p14="http://schemas.microsoft.com/office/powerpoint/2010/main" val="3966203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2459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Materyal ve Yöntem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ED331E-12D7-9281-2D28-3FBD35EEEE4E}"/>
              </a:ext>
            </a:extLst>
          </p:cNvPr>
          <p:cNvSpPr txBox="1"/>
          <p:nvPr/>
        </p:nvSpPr>
        <p:spPr>
          <a:xfrm>
            <a:off x="659908" y="1902769"/>
            <a:ext cx="9894903" cy="1421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Çeviri süreci: ileri–geri çeviri, çok disiplinli ekip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Orijinal geliştiricilerden (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Katarina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Wilhelmson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Synneve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Dahlin-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Ivanoff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resmi izin alındı.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 yeri: üçüncü basamak bir hastanenin acil servisi 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D2BA4CBC-6942-4E30-A147-332BD1BE039B}"/>
              </a:ext>
            </a:extLst>
          </p:cNvPr>
          <p:cNvSpPr txBox="1"/>
          <p:nvPr/>
        </p:nvSpPr>
        <p:spPr>
          <a:xfrm>
            <a:off x="838200" y="3754456"/>
            <a:ext cx="6177168" cy="1883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Dahil edilme kriterleri: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≥60 yaş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az bir kronik hastalık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 günlük yaşam aktivitelerinde yardım ihtiyacı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A6C32074-6D6B-44E8-A527-B72263F4261A}"/>
              </a:ext>
            </a:extLst>
          </p:cNvPr>
          <p:cNvSpPr txBox="1"/>
          <p:nvPr/>
        </p:nvSpPr>
        <p:spPr>
          <a:xfrm>
            <a:off x="6515100" y="3754456"/>
            <a:ext cx="6177168" cy="2345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Hariç tutma kriterleri: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 yaş altı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Acil müdahale gerektiren durum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İleri kognitif bozukluk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Palyatif bakım</a:t>
            </a:r>
            <a:endParaRPr lang="tr-TR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638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2459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Materyal ve Yöntem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ED331E-12D7-9281-2D28-3FBD35EEEE4E}"/>
              </a:ext>
            </a:extLst>
          </p:cNvPr>
          <p:cNvSpPr txBox="1"/>
          <p:nvPr/>
        </p:nvSpPr>
        <p:spPr>
          <a:xfrm>
            <a:off x="636411" y="6087730"/>
            <a:ext cx="11296866" cy="498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İki veya daha fazla “evet” yanıtı kırılganlık riskinin arttığını gösterir.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635AB72D-2602-47E7-B0B7-923705B8B4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117560"/>
              </p:ext>
            </p:extLst>
          </p:nvPr>
        </p:nvGraphicFramePr>
        <p:xfrm>
          <a:off x="778616" y="2214114"/>
          <a:ext cx="10515599" cy="3873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5061">
                  <a:extLst>
                    <a:ext uri="{9D8B030D-6E8A-4147-A177-3AD203B41FA5}">
                      <a16:colId xmlns:a16="http://schemas.microsoft.com/office/drawing/2014/main" val="4033741097"/>
                    </a:ext>
                  </a:extLst>
                </a:gridCol>
                <a:gridCol w="6494434">
                  <a:extLst>
                    <a:ext uri="{9D8B030D-6E8A-4147-A177-3AD203B41FA5}">
                      <a16:colId xmlns:a16="http://schemas.microsoft.com/office/drawing/2014/main" val="2065153677"/>
                    </a:ext>
                  </a:extLst>
                </a:gridCol>
                <a:gridCol w="2157801">
                  <a:extLst>
                    <a:ext uri="{9D8B030D-6E8A-4147-A177-3AD203B41FA5}">
                      <a16:colId xmlns:a16="http://schemas.microsoft.com/office/drawing/2014/main" val="2312470591"/>
                    </a:ext>
                  </a:extLst>
                </a:gridCol>
                <a:gridCol w="1148303">
                  <a:extLst>
                    <a:ext uri="{9D8B030D-6E8A-4147-A177-3AD203B41FA5}">
                      <a16:colId xmlns:a16="http://schemas.microsoft.com/office/drawing/2014/main" val="1110928407"/>
                    </a:ext>
                  </a:extLst>
                </a:gridCol>
              </a:tblGrid>
              <a:tr h="6740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Soru</a:t>
                      </a:r>
                      <a:endParaRPr lang="tr-TR" sz="1400" kern="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No</a:t>
                      </a:r>
                      <a:endParaRPr lang="tr-TR" sz="14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 dirty="0">
                          <a:effectLst/>
                        </a:rPr>
                        <a:t>Türkçe Soru</a:t>
                      </a:r>
                      <a:endParaRPr lang="tr-TR" sz="14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Pozitif</a:t>
                      </a:r>
                      <a:endParaRPr lang="tr-TR" sz="1400" kern="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Cevaplar</a:t>
                      </a:r>
                      <a:endParaRPr lang="tr-TR" sz="14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Negatif</a:t>
                      </a:r>
                      <a:endParaRPr lang="tr-TR" sz="1400" kern="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Cevaplar</a:t>
                      </a:r>
                      <a:endParaRPr lang="tr-TR" sz="14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extLst>
                  <a:ext uri="{0D108BD9-81ED-4DB2-BD59-A6C34878D82A}">
                    <a16:rowId xmlns:a16="http://schemas.microsoft.com/office/drawing/2014/main" val="1087036279"/>
                  </a:ext>
                </a:extLst>
              </a:tr>
              <a:tr h="56210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tr-TR" sz="2000" kern="100" dirty="0">
                          <a:effectLst/>
                          <a:latin typeface="Aptos"/>
                          <a:ea typeface="Aptos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Dışarıda kısa (15-20 dakika) bir yürüyüş yaptığınızda yorulur musunuz? </a:t>
                      </a:r>
                      <a:endParaRPr lang="tr-TR" sz="14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“Evet” ve/veya “yapamıyorum”</a:t>
                      </a:r>
                      <a:endParaRPr lang="tr-TR" sz="14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“Hayır”</a:t>
                      </a:r>
                      <a:endParaRPr lang="tr-TR" sz="14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extLst>
                  <a:ext uri="{0D108BD9-81ED-4DB2-BD59-A6C34878D82A}">
                    <a16:rowId xmlns:a16="http://schemas.microsoft.com/office/drawing/2014/main" val="1303913667"/>
                  </a:ext>
                </a:extLst>
              </a:tr>
              <a:tr h="31513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tr-TR" sz="2000" kern="100" dirty="0">
                          <a:effectLst/>
                          <a:latin typeface="Aptos"/>
                          <a:ea typeface="Aptos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 dirty="0">
                          <a:effectLst/>
                        </a:rPr>
                        <a:t>Son 3 ay içinde genel bir bitkinlik ya da yorgunluk yaşadınız mı?</a:t>
                      </a:r>
                      <a:endParaRPr lang="tr-TR" sz="14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“Evet”</a:t>
                      </a:r>
                      <a:endParaRPr lang="tr-TR" sz="14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“Hayır”</a:t>
                      </a:r>
                      <a:endParaRPr lang="tr-TR" sz="14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extLst>
                  <a:ext uri="{0D108BD9-81ED-4DB2-BD59-A6C34878D82A}">
                    <a16:rowId xmlns:a16="http://schemas.microsoft.com/office/drawing/2014/main" val="3608670294"/>
                  </a:ext>
                </a:extLst>
              </a:tr>
              <a:tr h="84955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tr-TR" sz="2000" kern="100" dirty="0">
                          <a:effectLst/>
                          <a:latin typeface="Aptos"/>
                          <a:ea typeface="Aptos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 dirty="0">
                          <a:effectLst/>
                        </a:rPr>
                        <a:t>‘Son 3 ay içerisinde hiç düştünüz mü?’ veya ‘Düşmekten korkuyor musunuz?’</a:t>
                      </a:r>
                      <a:endParaRPr lang="tr-TR" sz="14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“Evet, biraz”; “Evet” ve/veya “Evet çok korkuyorum”</a:t>
                      </a:r>
                      <a:endParaRPr lang="tr-TR" sz="14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“Hayır”</a:t>
                      </a:r>
                      <a:endParaRPr lang="tr-TR" sz="14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extLst>
                  <a:ext uri="{0D108BD9-81ED-4DB2-BD59-A6C34878D82A}">
                    <a16:rowId xmlns:a16="http://schemas.microsoft.com/office/drawing/2014/main" val="2795639178"/>
                  </a:ext>
                </a:extLst>
              </a:tr>
              <a:tr h="84955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tr-TR" sz="2000" kern="100" dirty="0">
                          <a:effectLst/>
                          <a:latin typeface="Aptos"/>
                          <a:ea typeface="Aptos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Markete giderken ve marketten dönerken, merdiven çıkmakta, alacaklarınızı seçmekte, onlar için ödeme yapmakta ve onları eve taşımakta yardıma ihtiyaç duyar mısınız?</a:t>
                      </a:r>
                      <a:endParaRPr lang="tr-TR" sz="14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“Evet”</a:t>
                      </a:r>
                      <a:endParaRPr lang="tr-TR" sz="14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“Hayır”</a:t>
                      </a:r>
                      <a:endParaRPr lang="tr-TR" sz="14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extLst>
                  <a:ext uri="{0D108BD9-81ED-4DB2-BD59-A6C34878D82A}">
                    <a16:rowId xmlns:a16="http://schemas.microsoft.com/office/drawing/2014/main" val="950850521"/>
                  </a:ext>
                </a:extLst>
              </a:tr>
              <a:tr h="30899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tr-TR" sz="2000" kern="100" dirty="0">
                          <a:effectLst/>
                          <a:latin typeface="Aptos"/>
                          <a:ea typeface="Aptos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Son 12 ay içerisinde 3 veya daha fazla acil servis başvurunuz oldu mu?</a:t>
                      </a:r>
                      <a:endParaRPr lang="tr-TR" sz="14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>
                          <a:effectLst/>
                        </a:rPr>
                        <a:t>“Evet”</a:t>
                      </a:r>
                      <a:endParaRPr lang="tr-TR" sz="14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kern="100" dirty="0">
                          <a:effectLst/>
                        </a:rPr>
                        <a:t>“Hayır”</a:t>
                      </a:r>
                      <a:endParaRPr lang="tr-TR" sz="14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2664" marR="62664" marT="0" marB="0"/>
                </a:tc>
                <a:extLst>
                  <a:ext uri="{0D108BD9-81ED-4DB2-BD59-A6C34878D82A}">
                    <a16:rowId xmlns:a16="http://schemas.microsoft.com/office/drawing/2014/main" val="2184098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8043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2459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Materyal ve Yöntem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ED331E-12D7-9281-2D28-3FBD35EEEE4E}"/>
              </a:ext>
            </a:extLst>
          </p:cNvPr>
          <p:cNvSpPr txBox="1"/>
          <p:nvPr/>
        </p:nvSpPr>
        <p:spPr>
          <a:xfrm>
            <a:off x="659908" y="1881593"/>
            <a:ext cx="9894903" cy="41975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 Mart 2024 – 23 Mayıs 2025 tarihleri arasında acil servise başvuran 43799 hastadan dahil etme kriterlerini taşıyan ve çalışmaya katılmaya gönüllü 231 yaşlı bireyler çalışmaya alındı. 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Veriler, eğitimli acil hekimleri tarafından, standartlaştırılmış değerlendirme formu kullanılarak yüz yüze görüşmelerle aynı gün toplandı. 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Sosyodemografik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klinik özellikler,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Komorbidite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İndeksi, FRAIL ve CFS ölçekleri kaydedildi.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Güvenirlik Analizleri:</a:t>
            </a:r>
            <a:endParaRPr lang="tr-TR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Cronbach’s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α ≥0.70 → iç tutarlılık,       ICC ≥0.70 → </a:t>
            </a:r>
            <a:r>
              <a:rPr lang="tr-TR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ve </a:t>
            </a:r>
            <a:r>
              <a:rPr lang="tr-TR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intra-rater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güvenilirlik</a:t>
            </a:r>
          </a:p>
          <a:p>
            <a:pPr>
              <a:lnSpc>
                <a:spcPct val="150000"/>
              </a:lnSpc>
            </a:pPr>
            <a:r>
              <a:rPr lang="tr-T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Geçerlik Analizleri:</a:t>
            </a:r>
            <a:endParaRPr lang="tr-TR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FRAIL &amp; CFS ile korelasyon (</a:t>
            </a:r>
            <a:r>
              <a:rPr lang="tr-TR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Spearman’s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rho</a:t>
            </a: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 ROC analizi → AUC ≥0.60 kabul edildi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SPSS 27.0 kullanıldı; p&lt;0.05 anlamlı kabul edildi.</a:t>
            </a:r>
          </a:p>
        </p:txBody>
      </p:sp>
    </p:spTree>
    <p:extLst>
      <p:ext uri="{BB962C8B-B14F-4D97-AF65-F5344CB8AC3E}">
        <p14:creationId xmlns:p14="http://schemas.microsoft.com/office/powerpoint/2010/main" val="2251695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7A5A7-F3D3-7637-DFFE-5D4779667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A3267-5A09-3DCF-5327-39BD3A2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A5EBE53-0A7B-FE1B-5B40-DDA5238DA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535129A-63A6-03A4-9FA7-DA85B67A3D38}"/>
              </a:ext>
            </a:extLst>
          </p:cNvPr>
          <p:cNvSpPr txBox="1"/>
          <p:nvPr/>
        </p:nvSpPr>
        <p:spPr>
          <a:xfrm>
            <a:off x="2524590" y="1285843"/>
            <a:ext cx="616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Bulgular</a:t>
            </a: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FED331E-12D7-9281-2D28-3FBD35EEEE4E}"/>
              </a:ext>
            </a:extLst>
          </p:cNvPr>
          <p:cNvSpPr txBox="1"/>
          <p:nvPr/>
        </p:nvSpPr>
        <p:spPr>
          <a:xfrm>
            <a:off x="659908" y="1881593"/>
            <a:ext cx="9894903" cy="4180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sz="22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 Mayıs 2024 – 18 Mart 2025 arasında acil servise başvuran 43.799 hastadan, kriterleri karşılayan ve onam veren 231 yaşlı birey çalışmaya alındı.</a:t>
            </a:r>
            <a:endParaRPr lang="tr-T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Ortanca yaş: 75 yıl (60–98); %53,7 erkek.</a:t>
            </a:r>
            <a:endParaRPr lang="tr-T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Eğitimli birey oranı %65,4, evli oranı %62,8, aileyle yaşama oranı %84,8.</a:t>
            </a:r>
            <a:endParaRPr lang="tr-T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sık kronik hastalıklar: hipertansiyon (%68,0), </a:t>
            </a:r>
            <a:r>
              <a:rPr lang="tr-TR" sz="2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pulmoner</a:t>
            </a: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hastalık (%42,4), KAH (%39,4), diyabet (%30,7), KBH (%17,3).</a:t>
            </a:r>
            <a:endParaRPr lang="tr-T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Ortanca </a:t>
            </a:r>
            <a:r>
              <a:rPr lang="tr-TR" sz="2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Charlson</a:t>
            </a: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Komorbidite</a:t>
            </a: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İndeksi: 6 (2–14); ortanca ilaç sayısı: 4 (0–14); FRAIL skoru: 3 (0–5). </a:t>
            </a:r>
            <a:r>
              <a:rPr lang="tr-TR" sz="2200" dirty="0">
                <a:effectLst/>
                <a:latin typeface="MS Mincho" panose="02020609040205080304" pitchFamily="49" charset="-128"/>
                <a:ea typeface="Calibri" panose="020F0502020204030204" pitchFamily="34" charset="0"/>
                <a:cs typeface="MS Mincho" panose="02020609040205080304" pitchFamily="49" charset="-128"/>
              </a:rPr>
              <a:t>【</a:t>
            </a:r>
            <a:r>
              <a:rPr lang="tr-TR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Tablo 1–2</a:t>
            </a:r>
            <a:r>
              <a:rPr lang="tr-TR" sz="2200" dirty="0">
                <a:effectLst/>
                <a:latin typeface="MS Mincho" panose="02020609040205080304" pitchFamily="49" charset="-128"/>
                <a:ea typeface="Calibri" panose="020F0502020204030204" pitchFamily="34" charset="0"/>
                <a:cs typeface="MS Mincho" panose="02020609040205080304" pitchFamily="49" charset="-128"/>
              </a:rPr>
              <a:t>】</a:t>
            </a:r>
            <a:endParaRPr lang="tr-T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693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8EB410E7384FD544926ED72B5900EAF6" ma:contentTypeVersion="14" ma:contentTypeDescription="Yeni belge oluşturun." ma:contentTypeScope="" ma:versionID="ee3b467df7de9d1b498d84e13587d71a">
  <xsd:schema xmlns:xsd="http://www.w3.org/2001/XMLSchema" xmlns:xs="http://www.w3.org/2001/XMLSchema" xmlns:p="http://schemas.microsoft.com/office/2006/metadata/properties" xmlns:ns2="b636c289-89ec-4aac-a5a7-fae3efcce21f" xmlns:ns3="12078768-e010-496c-be91-13abd3bf1d00" targetNamespace="http://schemas.microsoft.com/office/2006/metadata/properties" ma:root="true" ma:fieldsID="1445dff4ae24a478bb1b27fd6f0ffa69" ns2:_="" ns3:_="">
    <xsd:import namespace="b636c289-89ec-4aac-a5a7-fae3efcce21f"/>
    <xsd:import namespace="12078768-e010-496c-be91-13abd3bf1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36c289-89ec-4aac-a5a7-fae3efcce2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Resim Etiketleri" ma:readOnly="false" ma:fieldId="{5cf76f15-5ced-4ddc-b409-7134ff3c332f}" ma:taxonomyMulti="true" ma:sspId="f08ca68a-84f9-4e39-b925-9c0f4131ac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78768-e010-496c-be91-13abd3bf1d0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a2bcbba-ecaf-438c-8d17-d96268f593a6}" ma:internalName="TaxCatchAll" ma:showField="CatchAllData" ma:web="12078768-e010-496c-be91-13abd3bf1d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36c289-89ec-4aac-a5a7-fae3efcce21f">
      <Terms xmlns="http://schemas.microsoft.com/office/infopath/2007/PartnerControls"/>
    </lcf76f155ced4ddcb4097134ff3c332f>
    <TaxCatchAll xmlns="12078768-e010-496c-be91-13abd3bf1d00" xsi:nil="true"/>
  </documentManagement>
</p:properties>
</file>

<file path=customXml/itemProps1.xml><?xml version="1.0" encoding="utf-8"?>
<ds:datastoreItem xmlns:ds="http://schemas.openxmlformats.org/officeDocument/2006/customXml" ds:itemID="{89E2E0F7-B10C-4FA4-8825-A983E491655C}"/>
</file>

<file path=customXml/itemProps2.xml><?xml version="1.0" encoding="utf-8"?>
<ds:datastoreItem xmlns:ds="http://schemas.openxmlformats.org/officeDocument/2006/customXml" ds:itemID="{01CAF1BF-0F3E-40B7-A0AB-08C03CB1F68A}"/>
</file>

<file path=customXml/itemProps3.xml><?xml version="1.0" encoding="utf-8"?>
<ds:datastoreItem xmlns:ds="http://schemas.openxmlformats.org/officeDocument/2006/customXml" ds:itemID="{13B0A26E-8274-4B6C-9091-40F37ED8E076}"/>
</file>

<file path=docProps/app.xml><?xml version="1.0" encoding="utf-8"?>
<Properties xmlns="http://schemas.openxmlformats.org/officeDocument/2006/extended-properties" xmlns:vt="http://schemas.openxmlformats.org/officeDocument/2006/docPropsVTypes">
  <TotalTime>1059</TotalTime>
  <Words>1411</Words>
  <Application>Microsoft Office PowerPoint</Application>
  <PresentationFormat>Geniş ekran</PresentationFormat>
  <Paragraphs>141</Paragraphs>
  <Slides>21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31" baseType="lpstr">
      <vt:lpstr>MS Mincho</vt:lpstr>
      <vt:lpstr>Aptos</vt:lpstr>
      <vt:lpstr>Aptos Display</vt:lpstr>
      <vt:lpstr>Arial</vt:lpstr>
      <vt:lpstr>Calibri</vt:lpstr>
      <vt:lpstr>Courier New</vt:lpstr>
      <vt:lpstr>Symbol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Buse Çalışan</dc:creator>
  <cp:lastModifiedBy>Turgut</cp:lastModifiedBy>
  <cp:revision>31</cp:revision>
  <dcterms:created xsi:type="dcterms:W3CDTF">2025-09-25T07:19:01Z</dcterms:created>
  <dcterms:modified xsi:type="dcterms:W3CDTF">2025-10-16T15:00:24Z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0x0101008EB410E7384FD544926ED72B5900EAF6</vt:lpwstr>
  </property>
</Properties>
</file>