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0"/>
  </p:notesMasterIdLst>
  <p:sldIdLst>
    <p:sldId id="427" r:id="rId3"/>
    <p:sldId id="441" r:id="rId4"/>
    <p:sldId id="515" r:id="rId5"/>
    <p:sldId id="669" r:id="rId6"/>
    <p:sldId id="638" r:id="rId7"/>
    <p:sldId id="663" r:id="rId8"/>
    <p:sldId id="639" r:id="rId9"/>
    <p:sldId id="656" r:id="rId10"/>
    <p:sldId id="657" r:id="rId11"/>
    <p:sldId id="644" r:id="rId12"/>
    <p:sldId id="643" r:id="rId13"/>
    <p:sldId id="646" r:id="rId14"/>
    <p:sldId id="647" r:id="rId15"/>
    <p:sldId id="648" r:id="rId16"/>
    <p:sldId id="650" r:id="rId17"/>
    <p:sldId id="651" r:id="rId18"/>
    <p:sldId id="652" r:id="rId19"/>
    <p:sldId id="653" r:id="rId20"/>
    <p:sldId id="654" r:id="rId21"/>
    <p:sldId id="662" r:id="rId22"/>
    <p:sldId id="655" r:id="rId23"/>
    <p:sldId id="367" r:id="rId24"/>
    <p:sldId id="418" r:id="rId25"/>
    <p:sldId id="419" r:id="rId26"/>
    <p:sldId id="421" r:id="rId27"/>
    <p:sldId id="422" r:id="rId28"/>
    <p:sldId id="578" r:id="rId29"/>
    <p:sldId id="581" r:id="rId30"/>
    <p:sldId id="585" r:id="rId31"/>
    <p:sldId id="267" r:id="rId32"/>
    <p:sldId id="307" r:id="rId33"/>
    <p:sldId id="593" r:id="rId34"/>
    <p:sldId id="594" r:id="rId35"/>
    <p:sldId id="600" r:id="rId36"/>
    <p:sldId id="602" r:id="rId37"/>
    <p:sldId id="658" r:id="rId38"/>
    <p:sldId id="485" r:id="rId39"/>
    <p:sldId id="464" r:id="rId40"/>
    <p:sldId id="604" r:id="rId41"/>
    <p:sldId id="626" r:id="rId42"/>
    <p:sldId id="664" r:id="rId43"/>
    <p:sldId id="667" r:id="rId44"/>
    <p:sldId id="668" r:id="rId45"/>
    <p:sldId id="621" r:id="rId46"/>
    <p:sldId id="659" r:id="rId47"/>
    <p:sldId id="660" r:id="rId48"/>
    <p:sldId id="615" r:id="rId4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0066"/>
    <a:srgbClr val="009999"/>
    <a:srgbClr val="FF5050"/>
    <a:srgbClr val="FF6600"/>
    <a:srgbClr val="0033CC"/>
    <a:srgbClr val="FF6699"/>
    <a:srgbClr val="006600"/>
    <a:srgbClr val="E1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8029" autoAdjust="0"/>
  </p:normalViewPr>
  <p:slideViewPr>
    <p:cSldViewPr>
      <p:cViewPr varScale="1">
        <p:scale>
          <a:sx n="72" d="100"/>
          <a:sy n="72" d="100"/>
        </p:scale>
        <p:origin x="1795" y="67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ustomXml" Target="../customXml/item3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17F692-EC55-4D35-89F0-21A915E40277}" type="doc">
      <dgm:prSet loTypeId="urn:microsoft.com/office/officeart/2005/8/layout/hList7#1" loCatId="list" qsTypeId="urn:microsoft.com/office/officeart/2005/8/quickstyle/3d3" qsCatId="3D" csTypeId="urn:microsoft.com/office/officeart/2005/8/colors/accent2_3" csCatId="accent2" phldr="1"/>
      <dgm:spPr/>
    </dgm:pt>
    <dgm:pt modelId="{2FEE8A4E-4884-4799-BCD6-BE8B8FF159C5}">
      <dgm:prSet phldrT="[Metin]"/>
      <dgm:spPr/>
      <dgm:t>
        <a:bodyPr/>
        <a:lstStyle/>
        <a:p>
          <a:endParaRPr lang="tr-TR" dirty="0">
            <a:latin typeface="Calibri" pitchFamily="34" charset="0"/>
            <a:cs typeface="Times New Roman" pitchFamily="18" charset="0"/>
          </a:endParaRPr>
        </a:p>
        <a:p>
          <a:r>
            <a:rPr lang="tr-TR" dirty="0">
              <a:latin typeface="Calibri" pitchFamily="34" charset="0"/>
              <a:cs typeface="Times New Roman" pitchFamily="18" charset="0"/>
            </a:rPr>
            <a:t>Diyet</a:t>
          </a:r>
        </a:p>
      </dgm:t>
    </dgm:pt>
    <dgm:pt modelId="{00248A0B-2832-42BA-9101-07478A7B81FD}" type="parTrans" cxnId="{201513E0-C568-45C3-9B2E-934C5A202B9B}">
      <dgm:prSet/>
      <dgm:spPr/>
      <dgm:t>
        <a:bodyPr/>
        <a:lstStyle/>
        <a:p>
          <a:endParaRPr lang="tr-TR"/>
        </a:p>
      </dgm:t>
    </dgm:pt>
    <dgm:pt modelId="{0345511F-1D8F-4979-9C32-D008AA83C782}" type="sibTrans" cxnId="{201513E0-C568-45C3-9B2E-934C5A202B9B}">
      <dgm:prSet/>
      <dgm:spPr/>
      <dgm:t>
        <a:bodyPr/>
        <a:lstStyle/>
        <a:p>
          <a:endParaRPr lang="tr-TR"/>
        </a:p>
      </dgm:t>
    </dgm:pt>
    <dgm:pt modelId="{8C06AABC-910D-4123-935C-F4558F6EBC2C}">
      <dgm:prSet phldrT="[Metin]"/>
      <dgm:spPr/>
      <dgm:t>
        <a:bodyPr/>
        <a:lstStyle/>
        <a:p>
          <a:endParaRPr lang="tr-TR" dirty="0">
            <a:latin typeface="Calibri" pitchFamily="34" charset="0"/>
            <a:cs typeface="Times New Roman" pitchFamily="18" charset="0"/>
          </a:endParaRPr>
        </a:p>
        <a:p>
          <a:r>
            <a:rPr lang="tr-TR" dirty="0">
              <a:latin typeface="Calibri" pitchFamily="34" charset="0"/>
              <a:cs typeface="Times New Roman" pitchFamily="18" charset="0"/>
            </a:rPr>
            <a:t>Egzersiz</a:t>
          </a:r>
        </a:p>
      </dgm:t>
    </dgm:pt>
    <dgm:pt modelId="{04119754-03E8-4B89-A0FE-E40852A699C2}" type="parTrans" cxnId="{9A58EE9E-A7D2-4EE0-8EDF-EA3C37407CC0}">
      <dgm:prSet/>
      <dgm:spPr/>
      <dgm:t>
        <a:bodyPr/>
        <a:lstStyle/>
        <a:p>
          <a:endParaRPr lang="tr-TR"/>
        </a:p>
      </dgm:t>
    </dgm:pt>
    <dgm:pt modelId="{CC8B9BF8-06A2-4565-865E-5871863904DA}" type="sibTrans" cxnId="{9A58EE9E-A7D2-4EE0-8EDF-EA3C37407CC0}">
      <dgm:prSet/>
      <dgm:spPr/>
      <dgm:t>
        <a:bodyPr/>
        <a:lstStyle/>
        <a:p>
          <a:endParaRPr lang="tr-TR"/>
        </a:p>
      </dgm:t>
    </dgm:pt>
    <dgm:pt modelId="{B93BC552-21D0-4F6F-A33F-B14252DE3537}">
      <dgm:prSet phldrT="[Metin]"/>
      <dgm:spPr/>
      <dgm:t>
        <a:bodyPr/>
        <a:lstStyle/>
        <a:p>
          <a:endParaRPr lang="tr-TR" dirty="0">
            <a:latin typeface="Calibri" pitchFamily="34" charset="0"/>
            <a:cs typeface="Times New Roman" pitchFamily="18" charset="0"/>
          </a:endParaRPr>
        </a:p>
        <a:p>
          <a:r>
            <a:rPr lang="tr-TR" dirty="0">
              <a:latin typeface="Calibri" pitchFamily="34" charset="0"/>
              <a:cs typeface="Times New Roman" pitchFamily="18" charset="0"/>
            </a:rPr>
            <a:t>D vitamini</a:t>
          </a:r>
        </a:p>
      </dgm:t>
    </dgm:pt>
    <dgm:pt modelId="{8E961254-E4E4-498D-B321-BAC84A0C473F}" type="parTrans" cxnId="{2A0B8FDD-9F93-4417-B423-2B31A189E338}">
      <dgm:prSet/>
      <dgm:spPr/>
      <dgm:t>
        <a:bodyPr/>
        <a:lstStyle/>
        <a:p>
          <a:endParaRPr lang="tr-TR"/>
        </a:p>
      </dgm:t>
    </dgm:pt>
    <dgm:pt modelId="{38AA064E-578D-41C0-AE31-01FDEF865469}" type="sibTrans" cxnId="{2A0B8FDD-9F93-4417-B423-2B31A189E338}">
      <dgm:prSet/>
      <dgm:spPr/>
      <dgm:t>
        <a:bodyPr/>
        <a:lstStyle/>
        <a:p>
          <a:endParaRPr lang="tr-TR"/>
        </a:p>
      </dgm:t>
    </dgm:pt>
    <dgm:pt modelId="{A32CF573-813E-4F30-96D8-83304E7E9286}" type="pres">
      <dgm:prSet presAssocID="{4817F692-EC55-4D35-89F0-21A915E40277}" presName="Name0" presStyleCnt="0">
        <dgm:presLayoutVars>
          <dgm:dir/>
          <dgm:resizeHandles val="exact"/>
        </dgm:presLayoutVars>
      </dgm:prSet>
      <dgm:spPr/>
    </dgm:pt>
    <dgm:pt modelId="{8E6A7597-F414-462C-839B-68B93EA074E7}" type="pres">
      <dgm:prSet presAssocID="{4817F692-EC55-4D35-89F0-21A915E40277}" presName="fgShape" presStyleLbl="fgShp" presStyleIdx="0" presStyleCnt="1"/>
      <dgm:spPr/>
    </dgm:pt>
    <dgm:pt modelId="{72697397-3F5A-40E0-AFF0-23949DD442D1}" type="pres">
      <dgm:prSet presAssocID="{4817F692-EC55-4D35-89F0-21A915E40277}" presName="linComp" presStyleCnt="0"/>
      <dgm:spPr/>
    </dgm:pt>
    <dgm:pt modelId="{170CB832-F0CD-4DA4-BDA5-3A4ED667169B}" type="pres">
      <dgm:prSet presAssocID="{2FEE8A4E-4884-4799-BCD6-BE8B8FF159C5}" presName="compNode" presStyleCnt="0"/>
      <dgm:spPr/>
    </dgm:pt>
    <dgm:pt modelId="{A47D76E2-C105-4CFA-9705-2810DBEDC8CA}" type="pres">
      <dgm:prSet presAssocID="{2FEE8A4E-4884-4799-BCD6-BE8B8FF159C5}" presName="bkgdShape" presStyleLbl="node1" presStyleIdx="0" presStyleCnt="3"/>
      <dgm:spPr/>
    </dgm:pt>
    <dgm:pt modelId="{61B82FE1-EED2-4939-9790-0E4027476480}" type="pres">
      <dgm:prSet presAssocID="{2FEE8A4E-4884-4799-BCD6-BE8B8FF159C5}" presName="nodeTx" presStyleLbl="node1" presStyleIdx="0" presStyleCnt="3">
        <dgm:presLayoutVars>
          <dgm:bulletEnabled val="1"/>
        </dgm:presLayoutVars>
      </dgm:prSet>
      <dgm:spPr/>
    </dgm:pt>
    <dgm:pt modelId="{8E6E1E59-A261-4FBB-8969-2E2477399098}" type="pres">
      <dgm:prSet presAssocID="{2FEE8A4E-4884-4799-BCD6-BE8B8FF159C5}" presName="invisiNode" presStyleLbl="node1" presStyleIdx="0" presStyleCnt="3"/>
      <dgm:spPr/>
    </dgm:pt>
    <dgm:pt modelId="{1A7AFB6C-F115-4CAD-85DB-25538B37AD38}" type="pres">
      <dgm:prSet presAssocID="{2FEE8A4E-4884-4799-BCD6-BE8B8FF159C5}" presName="imagNode" presStyleLbl="fgImgPlace1" presStyleIdx="0" presStyleCnt="3" custScaleX="110766" custScaleY="115824" custLinFactNeighborY="145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5C9FBDAA-7FAC-475E-A302-D8791C80736B}" type="pres">
      <dgm:prSet presAssocID="{0345511F-1D8F-4979-9C32-D008AA83C782}" presName="sibTrans" presStyleLbl="sibTrans2D1" presStyleIdx="0" presStyleCnt="0"/>
      <dgm:spPr/>
    </dgm:pt>
    <dgm:pt modelId="{4E36B9A0-4708-4EDE-A4E0-5119C4A66064}" type="pres">
      <dgm:prSet presAssocID="{8C06AABC-910D-4123-935C-F4558F6EBC2C}" presName="compNode" presStyleCnt="0"/>
      <dgm:spPr/>
    </dgm:pt>
    <dgm:pt modelId="{94837DEA-6B38-480B-8D72-5AE8D84C4DAB}" type="pres">
      <dgm:prSet presAssocID="{8C06AABC-910D-4123-935C-F4558F6EBC2C}" presName="bkgdShape" presStyleLbl="node1" presStyleIdx="1" presStyleCnt="3"/>
      <dgm:spPr/>
    </dgm:pt>
    <dgm:pt modelId="{5E041B0D-9356-4D2B-A432-AC88456E6C31}" type="pres">
      <dgm:prSet presAssocID="{8C06AABC-910D-4123-935C-F4558F6EBC2C}" presName="nodeTx" presStyleLbl="node1" presStyleIdx="1" presStyleCnt="3">
        <dgm:presLayoutVars>
          <dgm:bulletEnabled val="1"/>
        </dgm:presLayoutVars>
      </dgm:prSet>
      <dgm:spPr/>
    </dgm:pt>
    <dgm:pt modelId="{79BC1BD9-DD7A-4CF2-BAE6-7CC995AC3164}" type="pres">
      <dgm:prSet presAssocID="{8C06AABC-910D-4123-935C-F4558F6EBC2C}" presName="invisiNode" presStyleLbl="node1" presStyleIdx="1" presStyleCnt="3"/>
      <dgm:spPr/>
    </dgm:pt>
    <dgm:pt modelId="{77F9DF86-6A0B-4847-B0AA-51D8DD9F71A5}" type="pres">
      <dgm:prSet presAssocID="{8C06AABC-910D-4123-935C-F4558F6EBC2C}" presName="imagNode" presStyleLbl="fgImgPlace1" presStyleIdx="1" presStyleCnt="3" custScaleX="104756" custScaleY="106344" custLinFactNeighborY="1451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ACD98ACB-3D83-4C31-A609-390037525526}" type="pres">
      <dgm:prSet presAssocID="{CC8B9BF8-06A2-4565-865E-5871863904DA}" presName="sibTrans" presStyleLbl="sibTrans2D1" presStyleIdx="0" presStyleCnt="0"/>
      <dgm:spPr/>
    </dgm:pt>
    <dgm:pt modelId="{CDB01DA8-A6B0-4C8C-BC50-EF836770D70F}" type="pres">
      <dgm:prSet presAssocID="{B93BC552-21D0-4F6F-A33F-B14252DE3537}" presName="compNode" presStyleCnt="0"/>
      <dgm:spPr/>
    </dgm:pt>
    <dgm:pt modelId="{6427404D-DDE7-4EC6-9E2D-1A8F2E306510}" type="pres">
      <dgm:prSet presAssocID="{B93BC552-21D0-4F6F-A33F-B14252DE3537}" presName="bkgdShape" presStyleLbl="node1" presStyleIdx="2" presStyleCnt="3" custScaleX="95654" custLinFactNeighborX="7445" custLinFactNeighborY="947"/>
      <dgm:spPr/>
    </dgm:pt>
    <dgm:pt modelId="{926BEF37-A7AE-4C82-B8ED-AE197BD718F6}" type="pres">
      <dgm:prSet presAssocID="{B93BC552-21D0-4F6F-A33F-B14252DE3537}" presName="nodeTx" presStyleLbl="node1" presStyleIdx="2" presStyleCnt="3">
        <dgm:presLayoutVars>
          <dgm:bulletEnabled val="1"/>
        </dgm:presLayoutVars>
      </dgm:prSet>
      <dgm:spPr/>
    </dgm:pt>
    <dgm:pt modelId="{5D4221A0-AAFA-4D73-BEE1-5B064813ECC7}" type="pres">
      <dgm:prSet presAssocID="{B93BC552-21D0-4F6F-A33F-B14252DE3537}" presName="invisiNode" presStyleLbl="node1" presStyleIdx="2" presStyleCnt="3"/>
      <dgm:spPr/>
    </dgm:pt>
    <dgm:pt modelId="{C0B3260E-69D2-4597-8009-8DB4F63566BE}" type="pres">
      <dgm:prSet presAssocID="{B93BC552-21D0-4F6F-A33F-B14252DE3537}" presName="imagNode" presStyleLbl="fgImgPlace1" presStyleIdx="2" presStyleCnt="3" custScaleX="118039" custScaleY="118037" custLinFactNeighborX="-2591" custLinFactNeighborY="852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5FD2600-3209-4E50-80D9-F68D6B28F270}" type="presOf" srcId="{CC8B9BF8-06A2-4565-865E-5871863904DA}" destId="{ACD98ACB-3D83-4C31-A609-390037525526}" srcOrd="0" destOrd="0" presId="urn:microsoft.com/office/officeart/2005/8/layout/hList7#1"/>
    <dgm:cxn modelId="{6F47510A-8CF1-42E8-B449-2642AC0419AB}" type="presOf" srcId="{2FEE8A4E-4884-4799-BCD6-BE8B8FF159C5}" destId="{61B82FE1-EED2-4939-9790-0E4027476480}" srcOrd="1" destOrd="0" presId="urn:microsoft.com/office/officeart/2005/8/layout/hList7#1"/>
    <dgm:cxn modelId="{E78C3F13-BDFE-4890-8D6C-8E4C088DD9D3}" type="presOf" srcId="{4817F692-EC55-4D35-89F0-21A915E40277}" destId="{A32CF573-813E-4F30-96D8-83304E7E9286}" srcOrd="0" destOrd="0" presId="urn:microsoft.com/office/officeart/2005/8/layout/hList7#1"/>
    <dgm:cxn modelId="{13B5984C-B968-4E92-B9FD-A414F684CB58}" type="presOf" srcId="{B93BC552-21D0-4F6F-A33F-B14252DE3537}" destId="{6427404D-DDE7-4EC6-9E2D-1A8F2E306510}" srcOrd="0" destOrd="0" presId="urn:microsoft.com/office/officeart/2005/8/layout/hList7#1"/>
    <dgm:cxn modelId="{6EA4EB73-8813-46C7-A34F-4CBD7EE8A2A2}" type="presOf" srcId="{8C06AABC-910D-4123-935C-F4558F6EBC2C}" destId="{94837DEA-6B38-480B-8D72-5AE8D84C4DAB}" srcOrd="0" destOrd="0" presId="urn:microsoft.com/office/officeart/2005/8/layout/hList7#1"/>
    <dgm:cxn modelId="{9A58EE9E-A7D2-4EE0-8EDF-EA3C37407CC0}" srcId="{4817F692-EC55-4D35-89F0-21A915E40277}" destId="{8C06AABC-910D-4123-935C-F4558F6EBC2C}" srcOrd="1" destOrd="0" parTransId="{04119754-03E8-4B89-A0FE-E40852A699C2}" sibTransId="{CC8B9BF8-06A2-4565-865E-5871863904DA}"/>
    <dgm:cxn modelId="{3F17DED4-D45A-4B9D-B89F-5C7FF2E4C665}" type="presOf" srcId="{2FEE8A4E-4884-4799-BCD6-BE8B8FF159C5}" destId="{A47D76E2-C105-4CFA-9705-2810DBEDC8CA}" srcOrd="0" destOrd="0" presId="urn:microsoft.com/office/officeart/2005/8/layout/hList7#1"/>
    <dgm:cxn modelId="{2A0B8FDD-9F93-4417-B423-2B31A189E338}" srcId="{4817F692-EC55-4D35-89F0-21A915E40277}" destId="{B93BC552-21D0-4F6F-A33F-B14252DE3537}" srcOrd="2" destOrd="0" parTransId="{8E961254-E4E4-498D-B321-BAC84A0C473F}" sibTransId="{38AA064E-578D-41C0-AE31-01FDEF865469}"/>
    <dgm:cxn modelId="{201513E0-C568-45C3-9B2E-934C5A202B9B}" srcId="{4817F692-EC55-4D35-89F0-21A915E40277}" destId="{2FEE8A4E-4884-4799-BCD6-BE8B8FF159C5}" srcOrd="0" destOrd="0" parTransId="{00248A0B-2832-42BA-9101-07478A7B81FD}" sibTransId="{0345511F-1D8F-4979-9C32-D008AA83C782}"/>
    <dgm:cxn modelId="{D4FC60E4-631E-4CC3-ADBE-A2AD841CC4A5}" type="presOf" srcId="{B93BC552-21D0-4F6F-A33F-B14252DE3537}" destId="{926BEF37-A7AE-4C82-B8ED-AE197BD718F6}" srcOrd="1" destOrd="0" presId="urn:microsoft.com/office/officeart/2005/8/layout/hList7#1"/>
    <dgm:cxn modelId="{5C515CE9-00AD-4D0C-80E4-A6B61C45D862}" type="presOf" srcId="{0345511F-1D8F-4979-9C32-D008AA83C782}" destId="{5C9FBDAA-7FAC-475E-A302-D8791C80736B}" srcOrd="0" destOrd="0" presId="urn:microsoft.com/office/officeart/2005/8/layout/hList7#1"/>
    <dgm:cxn modelId="{07F52BEB-1650-420F-8B32-48537CA44B85}" type="presOf" srcId="{8C06AABC-910D-4123-935C-F4558F6EBC2C}" destId="{5E041B0D-9356-4D2B-A432-AC88456E6C31}" srcOrd="1" destOrd="0" presId="urn:microsoft.com/office/officeart/2005/8/layout/hList7#1"/>
    <dgm:cxn modelId="{D9377F0D-D148-4819-A216-5E58474A6592}" type="presParOf" srcId="{A32CF573-813E-4F30-96D8-83304E7E9286}" destId="{8E6A7597-F414-462C-839B-68B93EA074E7}" srcOrd="0" destOrd="0" presId="urn:microsoft.com/office/officeart/2005/8/layout/hList7#1"/>
    <dgm:cxn modelId="{0197DE37-1EF7-4260-8B00-2EA4E8E39FCF}" type="presParOf" srcId="{A32CF573-813E-4F30-96D8-83304E7E9286}" destId="{72697397-3F5A-40E0-AFF0-23949DD442D1}" srcOrd="1" destOrd="0" presId="urn:microsoft.com/office/officeart/2005/8/layout/hList7#1"/>
    <dgm:cxn modelId="{D0661F75-BA10-444B-827F-B961BB268D54}" type="presParOf" srcId="{72697397-3F5A-40E0-AFF0-23949DD442D1}" destId="{170CB832-F0CD-4DA4-BDA5-3A4ED667169B}" srcOrd="0" destOrd="0" presId="urn:microsoft.com/office/officeart/2005/8/layout/hList7#1"/>
    <dgm:cxn modelId="{CF51D94B-7B1B-4DA9-85FF-A5596B66C0F8}" type="presParOf" srcId="{170CB832-F0CD-4DA4-BDA5-3A4ED667169B}" destId="{A47D76E2-C105-4CFA-9705-2810DBEDC8CA}" srcOrd="0" destOrd="0" presId="urn:microsoft.com/office/officeart/2005/8/layout/hList7#1"/>
    <dgm:cxn modelId="{CC5428D9-2CD3-4D45-B5D2-9ABD9243400B}" type="presParOf" srcId="{170CB832-F0CD-4DA4-BDA5-3A4ED667169B}" destId="{61B82FE1-EED2-4939-9790-0E4027476480}" srcOrd="1" destOrd="0" presId="urn:microsoft.com/office/officeart/2005/8/layout/hList7#1"/>
    <dgm:cxn modelId="{41B9328D-CDD5-4BA5-BE76-3EFF4815B645}" type="presParOf" srcId="{170CB832-F0CD-4DA4-BDA5-3A4ED667169B}" destId="{8E6E1E59-A261-4FBB-8969-2E2477399098}" srcOrd="2" destOrd="0" presId="urn:microsoft.com/office/officeart/2005/8/layout/hList7#1"/>
    <dgm:cxn modelId="{D961D563-98A2-45E0-91DA-BCC4AE05E31B}" type="presParOf" srcId="{170CB832-F0CD-4DA4-BDA5-3A4ED667169B}" destId="{1A7AFB6C-F115-4CAD-85DB-25538B37AD38}" srcOrd="3" destOrd="0" presId="urn:microsoft.com/office/officeart/2005/8/layout/hList7#1"/>
    <dgm:cxn modelId="{DBAE109D-8D36-4187-8BEB-D589C43716C9}" type="presParOf" srcId="{72697397-3F5A-40E0-AFF0-23949DD442D1}" destId="{5C9FBDAA-7FAC-475E-A302-D8791C80736B}" srcOrd="1" destOrd="0" presId="urn:microsoft.com/office/officeart/2005/8/layout/hList7#1"/>
    <dgm:cxn modelId="{96559E9E-7964-40F1-8B7A-89A0357D82BD}" type="presParOf" srcId="{72697397-3F5A-40E0-AFF0-23949DD442D1}" destId="{4E36B9A0-4708-4EDE-A4E0-5119C4A66064}" srcOrd="2" destOrd="0" presId="urn:microsoft.com/office/officeart/2005/8/layout/hList7#1"/>
    <dgm:cxn modelId="{079FA803-9A57-4EF7-9B48-063D8D6E130E}" type="presParOf" srcId="{4E36B9A0-4708-4EDE-A4E0-5119C4A66064}" destId="{94837DEA-6B38-480B-8D72-5AE8D84C4DAB}" srcOrd="0" destOrd="0" presId="urn:microsoft.com/office/officeart/2005/8/layout/hList7#1"/>
    <dgm:cxn modelId="{32C3256E-3D5F-407C-9BD6-CE51CB1B77A0}" type="presParOf" srcId="{4E36B9A0-4708-4EDE-A4E0-5119C4A66064}" destId="{5E041B0D-9356-4D2B-A432-AC88456E6C31}" srcOrd="1" destOrd="0" presId="urn:microsoft.com/office/officeart/2005/8/layout/hList7#1"/>
    <dgm:cxn modelId="{01AED5DE-D791-4DB1-9262-38313520B00D}" type="presParOf" srcId="{4E36B9A0-4708-4EDE-A4E0-5119C4A66064}" destId="{79BC1BD9-DD7A-4CF2-BAE6-7CC995AC3164}" srcOrd="2" destOrd="0" presId="urn:microsoft.com/office/officeart/2005/8/layout/hList7#1"/>
    <dgm:cxn modelId="{1B6D6818-2BC3-4212-A28B-E6E0F6611171}" type="presParOf" srcId="{4E36B9A0-4708-4EDE-A4E0-5119C4A66064}" destId="{77F9DF86-6A0B-4847-B0AA-51D8DD9F71A5}" srcOrd="3" destOrd="0" presId="urn:microsoft.com/office/officeart/2005/8/layout/hList7#1"/>
    <dgm:cxn modelId="{2A73C656-22A7-4637-B747-61A45002A2C5}" type="presParOf" srcId="{72697397-3F5A-40E0-AFF0-23949DD442D1}" destId="{ACD98ACB-3D83-4C31-A609-390037525526}" srcOrd="3" destOrd="0" presId="urn:microsoft.com/office/officeart/2005/8/layout/hList7#1"/>
    <dgm:cxn modelId="{1C55396A-1FBF-4475-BE2B-DB91B26DD527}" type="presParOf" srcId="{72697397-3F5A-40E0-AFF0-23949DD442D1}" destId="{CDB01DA8-A6B0-4C8C-BC50-EF836770D70F}" srcOrd="4" destOrd="0" presId="urn:microsoft.com/office/officeart/2005/8/layout/hList7#1"/>
    <dgm:cxn modelId="{BDF3106D-F587-42BC-BE5F-0B4F71ABA9CE}" type="presParOf" srcId="{CDB01DA8-A6B0-4C8C-BC50-EF836770D70F}" destId="{6427404D-DDE7-4EC6-9E2D-1A8F2E306510}" srcOrd="0" destOrd="0" presId="urn:microsoft.com/office/officeart/2005/8/layout/hList7#1"/>
    <dgm:cxn modelId="{B18502EC-2F62-4DAE-89E7-26FD32BF9147}" type="presParOf" srcId="{CDB01DA8-A6B0-4C8C-BC50-EF836770D70F}" destId="{926BEF37-A7AE-4C82-B8ED-AE197BD718F6}" srcOrd="1" destOrd="0" presId="urn:microsoft.com/office/officeart/2005/8/layout/hList7#1"/>
    <dgm:cxn modelId="{D6FD5566-65B6-49CF-AD4C-D7BCB2347500}" type="presParOf" srcId="{CDB01DA8-A6B0-4C8C-BC50-EF836770D70F}" destId="{5D4221A0-AAFA-4D73-BEE1-5B064813ECC7}" srcOrd="2" destOrd="0" presId="urn:microsoft.com/office/officeart/2005/8/layout/hList7#1"/>
    <dgm:cxn modelId="{3F0A2683-3414-47A7-80EC-A6D175A850B5}" type="presParOf" srcId="{CDB01DA8-A6B0-4C8C-BC50-EF836770D70F}" destId="{C0B3260E-69D2-4597-8009-8DB4F63566BE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5C6B84-B827-4FE2-9B52-ABB63695DAA0}" type="doc">
      <dgm:prSet loTypeId="urn:microsoft.com/office/officeart/2005/8/layout/radial4" loCatId="relationship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73A7784-3B5F-4552-BEB2-D530D801CFF2}">
      <dgm:prSet phldrT="[Metin]"/>
      <dgm:spPr/>
      <dgm:t>
        <a:bodyPr/>
        <a:lstStyle/>
        <a:p>
          <a:r>
            <a:rPr lang="tr-TR" dirty="0"/>
            <a:t>Artmış Protein İhtiyacı</a:t>
          </a:r>
          <a:endParaRPr lang="en-US" dirty="0"/>
        </a:p>
      </dgm:t>
    </dgm:pt>
    <dgm:pt modelId="{8FFFBD93-FB82-4E08-A3B7-1B247570E733}" type="parTrans" cxnId="{12F5EDBB-1097-43D6-9928-E19D210CC054}">
      <dgm:prSet/>
      <dgm:spPr/>
      <dgm:t>
        <a:bodyPr/>
        <a:lstStyle/>
        <a:p>
          <a:endParaRPr lang="en-US"/>
        </a:p>
      </dgm:t>
    </dgm:pt>
    <dgm:pt modelId="{1CF6C3C0-BAC1-4B86-9FBF-39AB61AAA3D2}" type="sibTrans" cxnId="{12F5EDBB-1097-43D6-9928-E19D210CC054}">
      <dgm:prSet/>
      <dgm:spPr/>
      <dgm:t>
        <a:bodyPr/>
        <a:lstStyle/>
        <a:p>
          <a:endParaRPr lang="en-US"/>
        </a:p>
      </dgm:t>
    </dgm:pt>
    <dgm:pt modelId="{B491BDB2-5501-4FCB-82A7-BDCB74E09085}">
      <dgm:prSet phldrT="[Metin]"/>
      <dgm:spPr/>
      <dgm:t>
        <a:bodyPr/>
        <a:lstStyle/>
        <a:p>
          <a:r>
            <a:rPr lang="tr-TR" dirty="0"/>
            <a:t>Kas </a:t>
          </a:r>
          <a:r>
            <a:rPr lang="tr-TR" dirty="0" err="1"/>
            <a:t>perfüzyonunda</a:t>
          </a:r>
          <a:r>
            <a:rPr lang="tr-TR" dirty="0"/>
            <a:t> bozulma</a:t>
          </a:r>
          <a:endParaRPr lang="en-US" dirty="0"/>
        </a:p>
      </dgm:t>
    </dgm:pt>
    <dgm:pt modelId="{374A58E8-04E3-4465-9CA3-E9C5D5665C8B}" type="parTrans" cxnId="{0379E024-FE41-4F7C-BF64-D7FB10B7DE0A}">
      <dgm:prSet/>
      <dgm:spPr/>
      <dgm:t>
        <a:bodyPr/>
        <a:lstStyle/>
        <a:p>
          <a:endParaRPr lang="en-US"/>
        </a:p>
      </dgm:t>
    </dgm:pt>
    <dgm:pt modelId="{A057CE47-0787-45A9-A244-1BE6DF945A83}" type="sibTrans" cxnId="{0379E024-FE41-4F7C-BF64-D7FB10B7DE0A}">
      <dgm:prSet/>
      <dgm:spPr/>
      <dgm:t>
        <a:bodyPr/>
        <a:lstStyle/>
        <a:p>
          <a:endParaRPr lang="en-US"/>
        </a:p>
      </dgm:t>
    </dgm:pt>
    <dgm:pt modelId="{A7581892-7756-40B4-BDFF-3C1EF2A89E65}">
      <dgm:prSet phldrT="[Metin]"/>
      <dgm:spPr/>
      <dgm:t>
        <a:bodyPr/>
        <a:lstStyle/>
        <a:p>
          <a:r>
            <a:rPr lang="tr-TR" dirty="0" err="1"/>
            <a:t>Postprandiyal</a:t>
          </a:r>
          <a:r>
            <a:rPr lang="tr-TR" dirty="0"/>
            <a:t> AA düzeylerinde düşüş</a:t>
          </a:r>
          <a:endParaRPr lang="en-US" dirty="0"/>
        </a:p>
      </dgm:t>
    </dgm:pt>
    <dgm:pt modelId="{89EF938D-0655-4983-A005-1EAA2D55897A}" type="parTrans" cxnId="{98179530-3215-4283-BE30-78596C67F942}">
      <dgm:prSet/>
      <dgm:spPr/>
      <dgm:t>
        <a:bodyPr/>
        <a:lstStyle/>
        <a:p>
          <a:endParaRPr lang="en-US"/>
        </a:p>
      </dgm:t>
    </dgm:pt>
    <dgm:pt modelId="{8B8519F7-18B8-4EB6-9D35-B87CA0C99DE4}" type="sibTrans" cxnId="{98179530-3215-4283-BE30-78596C67F942}">
      <dgm:prSet/>
      <dgm:spPr/>
      <dgm:t>
        <a:bodyPr/>
        <a:lstStyle/>
        <a:p>
          <a:endParaRPr lang="en-US"/>
        </a:p>
      </dgm:t>
    </dgm:pt>
    <dgm:pt modelId="{44C50FF4-C41F-44E4-8070-72458C4FBC24}">
      <dgm:prSet phldrT="[Metin]"/>
      <dgm:spPr/>
      <dgm:t>
        <a:bodyPr/>
        <a:lstStyle/>
        <a:p>
          <a:r>
            <a:rPr lang="tr-TR" dirty="0" err="1"/>
            <a:t>Anabolik</a:t>
          </a:r>
          <a:r>
            <a:rPr lang="tr-TR" dirty="0"/>
            <a:t> Direnç</a:t>
          </a:r>
          <a:endParaRPr lang="en-US" dirty="0"/>
        </a:p>
      </dgm:t>
    </dgm:pt>
    <dgm:pt modelId="{38B53343-F205-4D7C-83A5-656E140FAFEC}" type="parTrans" cxnId="{690A17B7-4157-400E-A279-4B51E0535F25}">
      <dgm:prSet/>
      <dgm:spPr/>
      <dgm:t>
        <a:bodyPr/>
        <a:lstStyle/>
        <a:p>
          <a:endParaRPr lang="en-US"/>
        </a:p>
      </dgm:t>
    </dgm:pt>
    <dgm:pt modelId="{5FE4E850-EC3C-4470-871E-AF2DE8D5B71A}" type="sibTrans" cxnId="{690A17B7-4157-400E-A279-4B51E0535F25}">
      <dgm:prSet/>
      <dgm:spPr/>
      <dgm:t>
        <a:bodyPr/>
        <a:lstStyle/>
        <a:p>
          <a:endParaRPr lang="en-US"/>
        </a:p>
      </dgm:t>
    </dgm:pt>
    <dgm:pt modelId="{82812AFD-5A96-4DE6-8E9A-ECCAE700B03A}">
      <dgm:prSet phldrT="[Metin]"/>
      <dgm:spPr/>
      <dgm:t>
        <a:bodyPr/>
        <a:lstStyle/>
        <a:p>
          <a:r>
            <a:rPr lang="tr-TR" dirty="0"/>
            <a:t>Hastalık ilişkili protein katabolizması</a:t>
          </a:r>
          <a:endParaRPr lang="en-US" dirty="0"/>
        </a:p>
      </dgm:t>
    </dgm:pt>
    <dgm:pt modelId="{D905A9AC-7BA3-4A99-B820-0E37B5F715F9}" type="parTrans" cxnId="{1DBC2074-1FF2-499F-85EB-64AD5A51F70A}">
      <dgm:prSet/>
      <dgm:spPr/>
      <dgm:t>
        <a:bodyPr/>
        <a:lstStyle/>
        <a:p>
          <a:endParaRPr lang="en-US"/>
        </a:p>
      </dgm:t>
    </dgm:pt>
    <dgm:pt modelId="{4222873D-3019-48CC-998B-E156AA153858}" type="sibTrans" cxnId="{1DBC2074-1FF2-499F-85EB-64AD5A51F70A}">
      <dgm:prSet/>
      <dgm:spPr/>
      <dgm:t>
        <a:bodyPr/>
        <a:lstStyle/>
        <a:p>
          <a:endParaRPr lang="en-US"/>
        </a:p>
      </dgm:t>
    </dgm:pt>
    <dgm:pt modelId="{7F42C1E1-5B66-4468-B218-E77E4A975BE4}">
      <dgm:prSet phldrT="[Metin]"/>
      <dgm:spPr/>
      <dgm:t>
        <a:bodyPr/>
        <a:lstStyle/>
        <a:p>
          <a:r>
            <a:rPr lang="tr-TR" dirty="0" err="1"/>
            <a:t>Gastrointestinal</a:t>
          </a:r>
          <a:r>
            <a:rPr lang="tr-TR" dirty="0"/>
            <a:t> değişiklikler</a:t>
          </a:r>
          <a:endParaRPr lang="en-US" dirty="0"/>
        </a:p>
      </dgm:t>
    </dgm:pt>
    <dgm:pt modelId="{07A91E66-68C7-4FC7-A9AA-96252EDE24F5}" type="parTrans" cxnId="{620F7339-F26E-4AC3-B47C-930C11F079EB}">
      <dgm:prSet/>
      <dgm:spPr/>
      <dgm:t>
        <a:bodyPr/>
        <a:lstStyle/>
        <a:p>
          <a:endParaRPr lang="en-US"/>
        </a:p>
      </dgm:t>
    </dgm:pt>
    <dgm:pt modelId="{72F3ECD7-0620-4173-9562-DA9E48A96BBD}" type="sibTrans" cxnId="{620F7339-F26E-4AC3-B47C-930C11F079EB}">
      <dgm:prSet/>
      <dgm:spPr/>
      <dgm:t>
        <a:bodyPr/>
        <a:lstStyle/>
        <a:p>
          <a:endParaRPr lang="en-US"/>
        </a:p>
      </dgm:t>
    </dgm:pt>
    <dgm:pt modelId="{CA8C51E7-1C3D-4B9E-9A65-386B709ADEE4}" type="pres">
      <dgm:prSet presAssocID="{DE5C6B84-B827-4FE2-9B52-ABB63695DAA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98A9F5B-C0C9-4E27-826F-9B0E3D0DAE32}" type="pres">
      <dgm:prSet presAssocID="{C73A7784-3B5F-4552-BEB2-D530D801CFF2}" presName="centerShape" presStyleLbl="node0" presStyleIdx="0" presStyleCnt="1" custLinFactNeighborX="483" custLinFactNeighborY="397"/>
      <dgm:spPr/>
    </dgm:pt>
    <dgm:pt modelId="{925D2AAB-0590-41D3-AFD4-7F652761AA21}" type="pres">
      <dgm:prSet presAssocID="{374A58E8-04E3-4465-9CA3-E9C5D5665C8B}" presName="parTrans" presStyleLbl="bgSibTrans2D1" presStyleIdx="0" presStyleCnt="5"/>
      <dgm:spPr/>
    </dgm:pt>
    <dgm:pt modelId="{9AFE21CB-B081-475D-83A0-FE27AB821AE7}" type="pres">
      <dgm:prSet presAssocID="{B491BDB2-5501-4FCB-82A7-BDCB74E09085}" presName="node" presStyleLbl="node1" presStyleIdx="0" presStyleCnt="5">
        <dgm:presLayoutVars>
          <dgm:bulletEnabled val="1"/>
        </dgm:presLayoutVars>
      </dgm:prSet>
      <dgm:spPr/>
    </dgm:pt>
    <dgm:pt modelId="{ED346BA9-75B9-4871-A90F-398FD7375F11}" type="pres">
      <dgm:prSet presAssocID="{89EF938D-0655-4983-A005-1EAA2D55897A}" presName="parTrans" presStyleLbl="bgSibTrans2D1" presStyleIdx="1" presStyleCnt="5"/>
      <dgm:spPr/>
    </dgm:pt>
    <dgm:pt modelId="{80C3E5FC-5E4F-4D66-95DA-DEEEEC67D4BE}" type="pres">
      <dgm:prSet presAssocID="{A7581892-7756-40B4-BDFF-3C1EF2A89E65}" presName="node" presStyleLbl="node1" presStyleIdx="1" presStyleCnt="5">
        <dgm:presLayoutVars>
          <dgm:bulletEnabled val="1"/>
        </dgm:presLayoutVars>
      </dgm:prSet>
      <dgm:spPr/>
    </dgm:pt>
    <dgm:pt modelId="{21F38408-AF82-4973-A5D6-D72732CAFE99}" type="pres">
      <dgm:prSet presAssocID="{38B53343-F205-4D7C-83A5-656E140FAFEC}" presName="parTrans" presStyleLbl="bgSibTrans2D1" presStyleIdx="2" presStyleCnt="5"/>
      <dgm:spPr/>
    </dgm:pt>
    <dgm:pt modelId="{52AF4DEE-1EC7-4596-BC7A-411BB8B263F8}" type="pres">
      <dgm:prSet presAssocID="{44C50FF4-C41F-44E4-8070-72458C4FBC24}" presName="node" presStyleLbl="node1" presStyleIdx="2" presStyleCnt="5">
        <dgm:presLayoutVars>
          <dgm:bulletEnabled val="1"/>
        </dgm:presLayoutVars>
      </dgm:prSet>
      <dgm:spPr/>
    </dgm:pt>
    <dgm:pt modelId="{830515D7-F26C-47A0-86B9-F149B6048A69}" type="pres">
      <dgm:prSet presAssocID="{07A91E66-68C7-4FC7-A9AA-96252EDE24F5}" presName="parTrans" presStyleLbl="bgSibTrans2D1" presStyleIdx="3" presStyleCnt="5"/>
      <dgm:spPr/>
    </dgm:pt>
    <dgm:pt modelId="{42162605-FFA5-4F81-879C-57152A4558CA}" type="pres">
      <dgm:prSet presAssocID="{7F42C1E1-5B66-4468-B218-E77E4A975BE4}" presName="node" presStyleLbl="node1" presStyleIdx="3" presStyleCnt="5">
        <dgm:presLayoutVars>
          <dgm:bulletEnabled val="1"/>
        </dgm:presLayoutVars>
      </dgm:prSet>
      <dgm:spPr/>
    </dgm:pt>
    <dgm:pt modelId="{B63D33B3-2497-426E-BE50-08BCBA375DF4}" type="pres">
      <dgm:prSet presAssocID="{D905A9AC-7BA3-4A99-B820-0E37B5F715F9}" presName="parTrans" presStyleLbl="bgSibTrans2D1" presStyleIdx="4" presStyleCnt="5"/>
      <dgm:spPr/>
    </dgm:pt>
    <dgm:pt modelId="{AF27A975-6002-4D1D-9ED4-6E6E2B475F8B}" type="pres">
      <dgm:prSet presAssocID="{82812AFD-5A96-4DE6-8E9A-ECCAE700B03A}" presName="node" presStyleLbl="node1" presStyleIdx="4" presStyleCnt="5">
        <dgm:presLayoutVars>
          <dgm:bulletEnabled val="1"/>
        </dgm:presLayoutVars>
      </dgm:prSet>
      <dgm:spPr/>
    </dgm:pt>
  </dgm:ptLst>
  <dgm:cxnLst>
    <dgm:cxn modelId="{C6550904-C797-479C-81E5-A4F5B6C16682}" type="presOf" srcId="{38B53343-F205-4D7C-83A5-656E140FAFEC}" destId="{21F38408-AF82-4973-A5D6-D72732CAFE99}" srcOrd="0" destOrd="0" presId="urn:microsoft.com/office/officeart/2005/8/layout/radial4"/>
    <dgm:cxn modelId="{0379E024-FE41-4F7C-BF64-D7FB10B7DE0A}" srcId="{C73A7784-3B5F-4552-BEB2-D530D801CFF2}" destId="{B491BDB2-5501-4FCB-82A7-BDCB74E09085}" srcOrd="0" destOrd="0" parTransId="{374A58E8-04E3-4465-9CA3-E9C5D5665C8B}" sibTransId="{A057CE47-0787-45A9-A244-1BE6DF945A83}"/>
    <dgm:cxn modelId="{7A5BD326-638E-412E-B738-BBBD0BC7CCBA}" type="presOf" srcId="{B491BDB2-5501-4FCB-82A7-BDCB74E09085}" destId="{9AFE21CB-B081-475D-83A0-FE27AB821AE7}" srcOrd="0" destOrd="0" presId="urn:microsoft.com/office/officeart/2005/8/layout/radial4"/>
    <dgm:cxn modelId="{98179530-3215-4283-BE30-78596C67F942}" srcId="{C73A7784-3B5F-4552-BEB2-D530D801CFF2}" destId="{A7581892-7756-40B4-BDFF-3C1EF2A89E65}" srcOrd="1" destOrd="0" parTransId="{89EF938D-0655-4983-A005-1EAA2D55897A}" sibTransId="{8B8519F7-18B8-4EB6-9D35-B87CA0C99DE4}"/>
    <dgm:cxn modelId="{620F7339-F26E-4AC3-B47C-930C11F079EB}" srcId="{C73A7784-3B5F-4552-BEB2-D530D801CFF2}" destId="{7F42C1E1-5B66-4468-B218-E77E4A975BE4}" srcOrd="3" destOrd="0" parTransId="{07A91E66-68C7-4FC7-A9AA-96252EDE24F5}" sibTransId="{72F3ECD7-0620-4173-9562-DA9E48A96BBD}"/>
    <dgm:cxn modelId="{5EE08945-D4E6-4BB0-AD31-0A084AF7B56D}" type="presOf" srcId="{07A91E66-68C7-4FC7-A9AA-96252EDE24F5}" destId="{830515D7-F26C-47A0-86B9-F149B6048A69}" srcOrd="0" destOrd="0" presId="urn:microsoft.com/office/officeart/2005/8/layout/radial4"/>
    <dgm:cxn modelId="{ABC23C6A-A7AA-4440-ADBA-D343B81A0CF3}" type="presOf" srcId="{DE5C6B84-B827-4FE2-9B52-ABB63695DAA0}" destId="{CA8C51E7-1C3D-4B9E-9A65-386B709ADEE4}" srcOrd="0" destOrd="0" presId="urn:microsoft.com/office/officeart/2005/8/layout/radial4"/>
    <dgm:cxn modelId="{1DBC2074-1FF2-499F-85EB-64AD5A51F70A}" srcId="{C73A7784-3B5F-4552-BEB2-D530D801CFF2}" destId="{82812AFD-5A96-4DE6-8E9A-ECCAE700B03A}" srcOrd="4" destOrd="0" parTransId="{D905A9AC-7BA3-4A99-B820-0E37B5F715F9}" sibTransId="{4222873D-3019-48CC-998B-E156AA153858}"/>
    <dgm:cxn modelId="{C3407C74-7339-409D-9138-070A22987BE4}" type="presOf" srcId="{C73A7784-3B5F-4552-BEB2-D530D801CFF2}" destId="{098A9F5B-C0C9-4E27-826F-9B0E3D0DAE32}" srcOrd="0" destOrd="0" presId="urn:microsoft.com/office/officeart/2005/8/layout/radial4"/>
    <dgm:cxn modelId="{BD890F89-48F0-43A8-8AEF-6C216F8193AF}" type="presOf" srcId="{374A58E8-04E3-4465-9CA3-E9C5D5665C8B}" destId="{925D2AAB-0590-41D3-AFD4-7F652761AA21}" srcOrd="0" destOrd="0" presId="urn:microsoft.com/office/officeart/2005/8/layout/radial4"/>
    <dgm:cxn modelId="{B98EDA8C-F714-494A-88F8-05C0C2427E6E}" type="presOf" srcId="{A7581892-7756-40B4-BDFF-3C1EF2A89E65}" destId="{80C3E5FC-5E4F-4D66-95DA-DEEEEC67D4BE}" srcOrd="0" destOrd="0" presId="urn:microsoft.com/office/officeart/2005/8/layout/radial4"/>
    <dgm:cxn modelId="{4AFC2894-AAF4-42EF-9F11-86336AB8B5FF}" type="presOf" srcId="{44C50FF4-C41F-44E4-8070-72458C4FBC24}" destId="{52AF4DEE-1EC7-4596-BC7A-411BB8B263F8}" srcOrd="0" destOrd="0" presId="urn:microsoft.com/office/officeart/2005/8/layout/radial4"/>
    <dgm:cxn modelId="{690A17B7-4157-400E-A279-4B51E0535F25}" srcId="{C73A7784-3B5F-4552-BEB2-D530D801CFF2}" destId="{44C50FF4-C41F-44E4-8070-72458C4FBC24}" srcOrd="2" destOrd="0" parTransId="{38B53343-F205-4D7C-83A5-656E140FAFEC}" sibTransId="{5FE4E850-EC3C-4470-871E-AF2DE8D5B71A}"/>
    <dgm:cxn modelId="{12F5EDBB-1097-43D6-9928-E19D210CC054}" srcId="{DE5C6B84-B827-4FE2-9B52-ABB63695DAA0}" destId="{C73A7784-3B5F-4552-BEB2-D530D801CFF2}" srcOrd="0" destOrd="0" parTransId="{8FFFBD93-FB82-4E08-A3B7-1B247570E733}" sibTransId="{1CF6C3C0-BAC1-4B86-9FBF-39AB61AAA3D2}"/>
    <dgm:cxn modelId="{16E098BF-40DB-4E64-82B8-343931A91A30}" type="presOf" srcId="{7F42C1E1-5B66-4468-B218-E77E4A975BE4}" destId="{42162605-FFA5-4F81-879C-57152A4558CA}" srcOrd="0" destOrd="0" presId="urn:microsoft.com/office/officeart/2005/8/layout/radial4"/>
    <dgm:cxn modelId="{012459C7-65A1-46DE-BE56-A98CA8F425DF}" type="presOf" srcId="{D905A9AC-7BA3-4A99-B820-0E37B5F715F9}" destId="{B63D33B3-2497-426E-BE50-08BCBA375DF4}" srcOrd="0" destOrd="0" presId="urn:microsoft.com/office/officeart/2005/8/layout/radial4"/>
    <dgm:cxn modelId="{D93F8DCC-F250-431E-AD19-1C1D9E4165BB}" type="presOf" srcId="{89EF938D-0655-4983-A005-1EAA2D55897A}" destId="{ED346BA9-75B9-4871-A90F-398FD7375F11}" srcOrd="0" destOrd="0" presId="urn:microsoft.com/office/officeart/2005/8/layout/radial4"/>
    <dgm:cxn modelId="{E6943BE3-5D02-48E9-AC1D-681B8704239F}" type="presOf" srcId="{82812AFD-5A96-4DE6-8E9A-ECCAE700B03A}" destId="{AF27A975-6002-4D1D-9ED4-6E6E2B475F8B}" srcOrd="0" destOrd="0" presId="urn:microsoft.com/office/officeart/2005/8/layout/radial4"/>
    <dgm:cxn modelId="{AD8601FE-F043-418F-BDDD-BE4D7D025160}" type="presParOf" srcId="{CA8C51E7-1C3D-4B9E-9A65-386B709ADEE4}" destId="{098A9F5B-C0C9-4E27-826F-9B0E3D0DAE32}" srcOrd="0" destOrd="0" presId="urn:microsoft.com/office/officeart/2005/8/layout/radial4"/>
    <dgm:cxn modelId="{ADC920F8-3AFC-4167-A27B-859904E40959}" type="presParOf" srcId="{CA8C51E7-1C3D-4B9E-9A65-386B709ADEE4}" destId="{925D2AAB-0590-41D3-AFD4-7F652761AA21}" srcOrd="1" destOrd="0" presId="urn:microsoft.com/office/officeart/2005/8/layout/radial4"/>
    <dgm:cxn modelId="{2ADACC74-42E6-4AB9-BBDC-AA1332D1A3AE}" type="presParOf" srcId="{CA8C51E7-1C3D-4B9E-9A65-386B709ADEE4}" destId="{9AFE21CB-B081-475D-83A0-FE27AB821AE7}" srcOrd="2" destOrd="0" presId="urn:microsoft.com/office/officeart/2005/8/layout/radial4"/>
    <dgm:cxn modelId="{E3F12D7A-C4DB-477B-89E4-0039926ABA23}" type="presParOf" srcId="{CA8C51E7-1C3D-4B9E-9A65-386B709ADEE4}" destId="{ED346BA9-75B9-4871-A90F-398FD7375F11}" srcOrd="3" destOrd="0" presId="urn:microsoft.com/office/officeart/2005/8/layout/radial4"/>
    <dgm:cxn modelId="{1F73A5E6-7439-48FE-A460-7ADA2E93C649}" type="presParOf" srcId="{CA8C51E7-1C3D-4B9E-9A65-386B709ADEE4}" destId="{80C3E5FC-5E4F-4D66-95DA-DEEEEC67D4BE}" srcOrd="4" destOrd="0" presId="urn:microsoft.com/office/officeart/2005/8/layout/radial4"/>
    <dgm:cxn modelId="{A9EAD5E1-284B-4529-90B2-7A62FE550E56}" type="presParOf" srcId="{CA8C51E7-1C3D-4B9E-9A65-386B709ADEE4}" destId="{21F38408-AF82-4973-A5D6-D72732CAFE99}" srcOrd="5" destOrd="0" presId="urn:microsoft.com/office/officeart/2005/8/layout/radial4"/>
    <dgm:cxn modelId="{77F7A85D-B249-41BF-9AC1-428351ADA8FA}" type="presParOf" srcId="{CA8C51E7-1C3D-4B9E-9A65-386B709ADEE4}" destId="{52AF4DEE-1EC7-4596-BC7A-411BB8B263F8}" srcOrd="6" destOrd="0" presId="urn:microsoft.com/office/officeart/2005/8/layout/radial4"/>
    <dgm:cxn modelId="{8708F951-9E06-4D6C-9B21-A54C70B35884}" type="presParOf" srcId="{CA8C51E7-1C3D-4B9E-9A65-386B709ADEE4}" destId="{830515D7-F26C-47A0-86B9-F149B6048A69}" srcOrd="7" destOrd="0" presId="urn:microsoft.com/office/officeart/2005/8/layout/radial4"/>
    <dgm:cxn modelId="{01F2EDA0-D10F-4D2A-AA94-28D09A125FFF}" type="presParOf" srcId="{CA8C51E7-1C3D-4B9E-9A65-386B709ADEE4}" destId="{42162605-FFA5-4F81-879C-57152A4558CA}" srcOrd="8" destOrd="0" presId="urn:microsoft.com/office/officeart/2005/8/layout/radial4"/>
    <dgm:cxn modelId="{ADF61C85-E1A2-4A4C-B38A-EF1126837CDF}" type="presParOf" srcId="{CA8C51E7-1C3D-4B9E-9A65-386B709ADEE4}" destId="{B63D33B3-2497-426E-BE50-08BCBA375DF4}" srcOrd="9" destOrd="0" presId="urn:microsoft.com/office/officeart/2005/8/layout/radial4"/>
    <dgm:cxn modelId="{01953D0C-A742-490E-9B90-8E281EB856D3}" type="presParOf" srcId="{CA8C51E7-1C3D-4B9E-9A65-386B709ADEE4}" destId="{AF27A975-6002-4D1D-9ED4-6E6E2B475F8B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D76E2-C105-4CFA-9705-2810DBEDC8CA}">
      <dsp:nvSpPr>
        <dsp:cNvPr id="0" name=""/>
        <dsp:cNvSpPr/>
      </dsp:nvSpPr>
      <dsp:spPr>
        <a:xfrm>
          <a:off x="19092" y="0"/>
          <a:ext cx="2017064" cy="45720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900" kern="1200" dirty="0">
            <a:latin typeface="Calibri" pitchFamily="34" charset="0"/>
            <a:cs typeface="Times New Roman" pitchFamily="18" charset="0"/>
          </a:endParaRP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>
              <a:latin typeface="Calibri" pitchFamily="34" charset="0"/>
              <a:cs typeface="Times New Roman" pitchFamily="18" charset="0"/>
            </a:rPr>
            <a:t>Diyet</a:t>
          </a:r>
        </a:p>
      </dsp:txBody>
      <dsp:txXfrm>
        <a:off x="19092" y="1828800"/>
        <a:ext cx="2017064" cy="1828800"/>
      </dsp:txXfrm>
    </dsp:sp>
    <dsp:sp modelId="{1A7AFB6C-F115-4CAD-85DB-25538B37AD38}">
      <dsp:nvSpPr>
        <dsp:cNvPr id="0" name=""/>
        <dsp:cNvSpPr/>
      </dsp:nvSpPr>
      <dsp:spPr>
        <a:xfrm>
          <a:off x="184431" y="374833"/>
          <a:ext cx="1686385" cy="1763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837DEA-6B38-480B-8D72-5AE8D84C4DAB}">
      <dsp:nvSpPr>
        <dsp:cNvPr id="0" name=""/>
        <dsp:cNvSpPr/>
      </dsp:nvSpPr>
      <dsp:spPr>
        <a:xfrm>
          <a:off x="2096668" y="0"/>
          <a:ext cx="2017064" cy="45720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14010"/>
            <a:lumOff val="15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900" kern="1200" dirty="0">
            <a:latin typeface="Calibri" pitchFamily="34" charset="0"/>
            <a:cs typeface="Times New Roman" pitchFamily="18" charset="0"/>
          </a:endParaRP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>
              <a:latin typeface="Calibri" pitchFamily="34" charset="0"/>
              <a:cs typeface="Times New Roman" pitchFamily="18" charset="0"/>
            </a:rPr>
            <a:t>Egzersiz</a:t>
          </a:r>
        </a:p>
      </dsp:txBody>
      <dsp:txXfrm>
        <a:off x="2096668" y="1828800"/>
        <a:ext cx="2017064" cy="1828800"/>
      </dsp:txXfrm>
    </dsp:sp>
    <dsp:sp modelId="{77F9DF86-6A0B-4847-B0AA-51D8DD9F71A5}">
      <dsp:nvSpPr>
        <dsp:cNvPr id="0" name=""/>
        <dsp:cNvSpPr/>
      </dsp:nvSpPr>
      <dsp:spPr>
        <a:xfrm>
          <a:off x="2307758" y="446999"/>
          <a:ext cx="1594884" cy="161906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27404D-DDE7-4EC6-9E2D-1A8F2E306510}">
      <dsp:nvSpPr>
        <dsp:cNvPr id="0" name=""/>
        <dsp:cNvSpPr/>
      </dsp:nvSpPr>
      <dsp:spPr>
        <a:xfrm>
          <a:off x="4193337" y="0"/>
          <a:ext cx="1929402" cy="45720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900" kern="1200" dirty="0">
            <a:latin typeface="Calibri" pitchFamily="34" charset="0"/>
            <a:cs typeface="Times New Roman" pitchFamily="18" charset="0"/>
          </a:endParaRP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>
              <a:latin typeface="Calibri" pitchFamily="34" charset="0"/>
              <a:cs typeface="Times New Roman" pitchFamily="18" charset="0"/>
            </a:rPr>
            <a:t>D vitamini</a:t>
          </a:r>
        </a:p>
      </dsp:txBody>
      <dsp:txXfrm>
        <a:off x="4193337" y="1828800"/>
        <a:ext cx="1929402" cy="1828800"/>
      </dsp:txXfrm>
    </dsp:sp>
    <dsp:sp modelId="{C0B3260E-69D2-4597-8009-8DB4F63566BE}">
      <dsp:nvSpPr>
        <dsp:cNvPr id="0" name=""/>
        <dsp:cNvSpPr/>
      </dsp:nvSpPr>
      <dsp:spPr>
        <a:xfrm>
          <a:off x="4200941" y="266806"/>
          <a:ext cx="1797115" cy="179708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E6A7597-F414-462C-839B-68B93EA074E7}">
      <dsp:nvSpPr>
        <dsp:cNvPr id="0" name=""/>
        <dsp:cNvSpPr/>
      </dsp:nvSpPr>
      <dsp:spPr>
        <a:xfrm>
          <a:off x="261244" y="3657600"/>
          <a:ext cx="5600251" cy="6858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A9F5B-C0C9-4E27-826F-9B0E3D0DAE32}">
      <dsp:nvSpPr>
        <dsp:cNvPr id="0" name=""/>
        <dsp:cNvSpPr/>
      </dsp:nvSpPr>
      <dsp:spPr>
        <a:xfrm>
          <a:off x="3178685" y="2599080"/>
          <a:ext cx="1926883" cy="19268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100" kern="1200" dirty="0"/>
            <a:t>Artmış Protein İhtiyacı</a:t>
          </a:r>
          <a:endParaRPr lang="en-US" sz="3100" kern="1200" dirty="0"/>
        </a:p>
      </dsp:txBody>
      <dsp:txXfrm>
        <a:off x="3460870" y="2881265"/>
        <a:ext cx="1362513" cy="1362513"/>
      </dsp:txXfrm>
    </dsp:sp>
    <dsp:sp modelId="{925D2AAB-0590-41D3-AFD4-7F652761AA21}">
      <dsp:nvSpPr>
        <dsp:cNvPr id="0" name=""/>
        <dsp:cNvSpPr/>
      </dsp:nvSpPr>
      <dsp:spPr>
        <a:xfrm rot="10800818">
          <a:off x="1285853" y="3287474"/>
          <a:ext cx="1788726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FE21CB-B081-475D-83A0-FE27AB821AE7}">
      <dsp:nvSpPr>
        <dsp:cNvPr id="0" name=""/>
        <dsp:cNvSpPr/>
      </dsp:nvSpPr>
      <dsp:spPr>
        <a:xfrm>
          <a:off x="370583" y="2829626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Kas </a:t>
          </a:r>
          <a:r>
            <a:rPr lang="tr-TR" sz="2000" kern="1200" dirty="0" err="1"/>
            <a:t>perfüzyonunda</a:t>
          </a:r>
          <a:r>
            <a:rPr lang="tr-TR" sz="2000" kern="1200" dirty="0"/>
            <a:t> bozulma</a:t>
          </a:r>
          <a:endParaRPr lang="en-US" sz="2000" kern="1200" dirty="0"/>
        </a:p>
      </dsp:txBody>
      <dsp:txXfrm>
        <a:off x="413475" y="2872518"/>
        <a:ext cx="1744755" cy="1378647"/>
      </dsp:txXfrm>
    </dsp:sp>
    <dsp:sp modelId="{ED346BA9-75B9-4871-A90F-398FD7375F11}">
      <dsp:nvSpPr>
        <dsp:cNvPr id="0" name=""/>
        <dsp:cNvSpPr/>
      </dsp:nvSpPr>
      <dsp:spPr>
        <a:xfrm rot="13477262">
          <a:off x="1857665" y="1912631"/>
          <a:ext cx="1781675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C3E5FC-5E4F-4D66-95DA-DEEEEC67D4BE}">
      <dsp:nvSpPr>
        <dsp:cNvPr id="0" name=""/>
        <dsp:cNvSpPr/>
      </dsp:nvSpPr>
      <dsp:spPr>
        <a:xfrm>
          <a:off x="1199163" y="829259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Postprandiyal</a:t>
          </a:r>
          <a:r>
            <a:rPr lang="tr-TR" sz="2000" kern="1200" dirty="0"/>
            <a:t> AA düzeylerinde düşüş</a:t>
          </a:r>
          <a:endParaRPr lang="en-US" sz="2000" kern="1200" dirty="0"/>
        </a:p>
      </dsp:txBody>
      <dsp:txXfrm>
        <a:off x="1242055" y="872151"/>
        <a:ext cx="1744755" cy="1378647"/>
      </dsp:txXfrm>
    </dsp:sp>
    <dsp:sp modelId="{21F38408-AF82-4973-A5D6-D72732CAFE99}">
      <dsp:nvSpPr>
        <dsp:cNvPr id="0" name=""/>
        <dsp:cNvSpPr/>
      </dsp:nvSpPr>
      <dsp:spPr>
        <a:xfrm rot="16166800">
          <a:off x="3241481" y="1340108"/>
          <a:ext cx="1763669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AF4DEE-1EC7-4596-BC7A-411BB8B263F8}">
      <dsp:nvSpPr>
        <dsp:cNvPr id="0" name=""/>
        <dsp:cNvSpPr/>
      </dsp:nvSpPr>
      <dsp:spPr>
        <a:xfrm>
          <a:off x="3199530" y="679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Anabolik</a:t>
          </a:r>
          <a:r>
            <a:rPr lang="tr-TR" sz="2000" kern="1200" dirty="0"/>
            <a:t> Direnç</a:t>
          </a:r>
          <a:endParaRPr lang="en-US" sz="2000" kern="1200" dirty="0"/>
        </a:p>
      </dsp:txBody>
      <dsp:txXfrm>
        <a:off x="3242422" y="43571"/>
        <a:ext cx="1744755" cy="1378647"/>
      </dsp:txXfrm>
    </dsp:sp>
    <dsp:sp modelId="{830515D7-F26C-47A0-86B9-F149B6048A69}">
      <dsp:nvSpPr>
        <dsp:cNvPr id="0" name=""/>
        <dsp:cNvSpPr/>
      </dsp:nvSpPr>
      <dsp:spPr>
        <a:xfrm rot="18875773">
          <a:off x="4629942" y="1908234"/>
          <a:ext cx="174516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162605-FFA5-4F81-879C-57152A4558CA}">
      <dsp:nvSpPr>
        <dsp:cNvPr id="0" name=""/>
        <dsp:cNvSpPr/>
      </dsp:nvSpPr>
      <dsp:spPr>
        <a:xfrm>
          <a:off x="5199897" y="829259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Gastrointestinal</a:t>
          </a:r>
          <a:r>
            <a:rPr lang="tr-TR" sz="2000" kern="1200" dirty="0"/>
            <a:t> değişiklikler</a:t>
          </a:r>
          <a:endParaRPr lang="en-US" sz="2000" kern="1200" dirty="0"/>
        </a:p>
      </dsp:txBody>
      <dsp:txXfrm>
        <a:off x="5242789" y="872151"/>
        <a:ext cx="1744755" cy="1378647"/>
      </dsp:txXfrm>
    </dsp:sp>
    <dsp:sp modelId="{B63D33B3-2497-426E-BE50-08BCBA375DF4}">
      <dsp:nvSpPr>
        <dsp:cNvPr id="0" name=""/>
        <dsp:cNvSpPr/>
      </dsp:nvSpPr>
      <dsp:spPr>
        <a:xfrm rot="21599166">
          <a:off x="5206669" y="3287472"/>
          <a:ext cx="1737077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27A975-6002-4D1D-9ED4-6E6E2B475F8B}">
      <dsp:nvSpPr>
        <dsp:cNvPr id="0" name=""/>
        <dsp:cNvSpPr/>
      </dsp:nvSpPr>
      <dsp:spPr>
        <a:xfrm>
          <a:off x="6028476" y="2829626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Hastalık ilişkili protein katabolizması</a:t>
          </a:r>
          <a:endParaRPr lang="en-US" sz="2000" kern="1200" dirty="0"/>
        </a:p>
      </dsp:txBody>
      <dsp:txXfrm>
        <a:off x="6071368" y="2872518"/>
        <a:ext cx="1744755" cy="1378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2AFE6-4446-4FB3-9649-FC913FAA59A3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7E815-DB19-4426-A13F-14344D217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9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67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00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00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2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2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2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2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2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Decreased in muscle fiber protein (impaired protein turnover).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inflammation either high acute associated with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hypercatabolic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conditions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chronic associated with aging have deleterious on muscle protein turnover affecting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degradative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synthesis pathways. Inflammatory signals/components such as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cytoquines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TNF-alpha,…promote an activation of the transcription factor NF-KB leading to up-regulation of genes that induce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degradative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pathways involving the autophagy-lysosomal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Ubiquitine-proteosome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pathways. On  the other hand, these inflammatory elements also inhibit the signal cascade associated with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mTOR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-related protein synthesis, being the net balance of this activation a decrease in the muscle fiber proteins. In addition, malnutrition is also frequent in older adults and also as a result of disease, which determines a deficit in protein intake contributing to a significant reduction in protein synthesis.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beneficial effects of HMB on protein turnover are due to its ability to modulate the protein homeostasis by counteracting the activation of NF-KB and by stimulating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mTOR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-mediated protein synthesis. This beneficial effect promoted by HMB together with an adequate amino acid and protein intake determine a recovery of the muscle protein balance. </a:t>
            </a:r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839CC-9DBC-49C7-92F1-6A3655BDA9CE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30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0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0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87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1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2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7E815-DB19-4426-A13F-14344D21715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0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4" y="3886204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90-5031-4A1E-A628-72E365DF79E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8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29F7-62B0-44E0-9C3A-B0C438A369D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1" y="274663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3" y="274663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59ABC-B736-477D-9708-54810659E20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95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4" y="3886204"/>
            <a:ext cx="6400800" cy="1752599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6725" indent="0" algn="ctr">
              <a:buNone/>
              <a:defRPr/>
            </a:lvl2pPr>
            <a:lvl3pPr marL="913453" indent="0" algn="ctr">
              <a:buNone/>
              <a:defRPr/>
            </a:lvl3pPr>
            <a:lvl4pPr marL="1370180" indent="0" algn="ctr">
              <a:buNone/>
              <a:defRPr/>
            </a:lvl4pPr>
            <a:lvl5pPr marL="1826905" indent="0" algn="ctr">
              <a:buNone/>
              <a:defRPr/>
            </a:lvl5pPr>
            <a:lvl6pPr marL="2283632" indent="0" algn="ctr">
              <a:buNone/>
              <a:defRPr/>
            </a:lvl6pPr>
            <a:lvl7pPr marL="2740358" indent="0" algn="ctr">
              <a:buNone/>
              <a:defRPr/>
            </a:lvl7pPr>
            <a:lvl8pPr marL="3197080" indent="0" algn="ctr">
              <a:buNone/>
              <a:defRPr/>
            </a:lvl8pPr>
            <a:lvl9pPr marL="3653809" indent="0" algn="ctr">
              <a:buNone/>
              <a:defRPr/>
            </a:lvl9pPr>
          </a:lstStyle>
          <a:p>
            <a:r>
              <a:rPr lang="tr-TR" dirty="0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C13904ED-6FE9-42B4-9B93-EA0D41585026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B2F589F7-B5BD-4DB9-BC81-25C4F227910E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40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94155C8D-EBEC-4E94-8CAB-5BB1A64EE0E3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D3F92D7B-722E-44CD-ACB7-7B4D9B864C8A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61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6725" indent="0">
              <a:buNone/>
              <a:defRPr sz="1800"/>
            </a:lvl2pPr>
            <a:lvl3pPr marL="913453" indent="0">
              <a:buNone/>
              <a:defRPr sz="1600"/>
            </a:lvl3pPr>
            <a:lvl4pPr marL="1370180" indent="0">
              <a:buNone/>
              <a:defRPr sz="1400"/>
            </a:lvl4pPr>
            <a:lvl5pPr marL="1826905" indent="0">
              <a:buNone/>
              <a:defRPr sz="1400"/>
            </a:lvl5pPr>
            <a:lvl6pPr marL="2283632" indent="0">
              <a:buNone/>
              <a:defRPr sz="1400"/>
            </a:lvl6pPr>
            <a:lvl7pPr marL="2740358" indent="0">
              <a:buNone/>
              <a:defRPr sz="1400"/>
            </a:lvl7pPr>
            <a:lvl8pPr marL="3197080" indent="0">
              <a:buNone/>
              <a:defRPr sz="1400"/>
            </a:lvl8pPr>
            <a:lvl9pPr marL="3653809" indent="0">
              <a:buNone/>
              <a:defRPr sz="14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AAB597C6-DBCB-4AFF-92A4-2CCFC6F2D5DF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AEBB6D54-B6A4-4970-8013-8354C3272C25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44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38600" cy="4525964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4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A087DC97-C03C-4868-96ED-C18FE21272CA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8F7006CE-0F4E-4C65-B3AD-C41E26890C83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70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31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93"/>
            <a:ext cx="4040188" cy="3951289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34" y="1535131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34" y="2174893"/>
            <a:ext cx="4041775" cy="3951289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7C193AB8-1C32-4BF9-94C9-EA5DD621C61A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3024BA5B-B897-45B3-BA2F-618A1E19630D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5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6B5298E2-B2F3-458F-B83E-E58BACBCCE2B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BF846E76-5F90-420C-A9FE-602664190682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08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F2AA1DEF-32E9-4558-B97D-FBDDA2D793FA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DEAA1E28-49FA-4054-A74B-F9627750E52F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6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5" y="273061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907B1D0D-6467-4F4B-9662-287EA21EA523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C7CF24B8-B305-4726-B711-2CB9122795F5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9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5C57-5530-4064-863F-7A4213095485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22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90" y="4800601"/>
            <a:ext cx="5486400" cy="566739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6725" indent="0">
              <a:buNone/>
              <a:defRPr sz="2800"/>
            </a:lvl2pPr>
            <a:lvl3pPr marL="913453" indent="0">
              <a:buNone/>
              <a:defRPr sz="2400"/>
            </a:lvl3pPr>
            <a:lvl4pPr marL="1370180" indent="0">
              <a:buNone/>
              <a:defRPr sz="2000"/>
            </a:lvl4pPr>
            <a:lvl5pPr marL="1826905" indent="0">
              <a:buNone/>
              <a:defRPr sz="2000"/>
            </a:lvl5pPr>
            <a:lvl6pPr marL="2283632" indent="0">
              <a:buNone/>
              <a:defRPr sz="2000"/>
            </a:lvl6pPr>
            <a:lvl7pPr marL="2740358" indent="0">
              <a:buNone/>
              <a:defRPr sz="2000"/>
            </a:lvl7pPr>
            <a:lvl8pPr marL="3197080" indent="0">
              <a:buNone/>
              <a:defRPr sz="2000"/>
            </a:lvl8pPr>
            <a:lvl9pPr marL="3653809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90" y="5367345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DFFB71DF-3EFB-48B4-93E2-D5F9673A379C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8B6F1180-EE22-4270-928D-8E2F3B2E7200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63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1EB3B594-8C5B-46AE-92F9-8F25373559DE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FFF35198-E712-45C8-AED1-419846328E3D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16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1" y="274666"/>
            <a:ext cx="2057400" cy="5851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3" y="274666"/>
            <a:ext cx="6019800" cy="5851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2C60885A-D459-4BFE-BE45-4335E7E53818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CDABE5F5-72AB-410C-AD6D-6934D6BD65D5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8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66"/>
            <a:ext cx="8229600" cy="58515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ABDA3DB0-D699-43B1-829A-DC5FAD3ABD20}" type="datetime1">
              <a:rPr lang="tr-TR" smtClean="0">
                <a:solidFill>
                  <a:srgbClr val="000000"/>
                </a:solidFill>
              </a:rPr>
              <a:pPr/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4" y="6245225"/>
            <a:ext cx="2895600" cy="476251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92AF6A7F-E2A1-4B1F-B40B-EFC4BDBFFAE2}" type="slidenum">
              <a:rPr lang="tr-TR" smtClean="0">
                <a:solidFill>
                  <a:srgbClr val="000000"/>
                </a:solidFill>
              </a:rPr>
              <a:pPr/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8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7397-5630-478D-A361-D87590E3239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4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5764-22F1-434C-97CA-96C7CA6F8A74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3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91"/>
            <a:ext cx="4040188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33" y="153513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33" y="2174891"/>
            <a:ext cx="4041775" cy="3951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AAA3-DDD4-411F-9F3B-42E4CB0A39C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9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4291-1ED4-4C0E-9F6F-B2D0151585A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4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89F4-ADCA-4C38-BF36-0EE7859EFC6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4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1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5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85049-7E6F-4C02-B098-1D701F3AD32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2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90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25" indent="0">
              <a:buNone/>
              <a:defRPr sz="2800"/>
            </a:lvl2pPr>
            <a:lvl3pPr marL="913453" indent="0">
              <a:buNone/>
              <a:defRPr sz="2400"/>
            </a:lvl3pPr>
            <a:lvl4pPr marL="1370180" indent="0">
              <a:buNone/>
              <a:defRPr sz="2000"/>
            </a:lvl4pPr>
            <a:lvl5pPr marL="1826905" indent="0">
              <a:buNone/>
              <a:defRPr sz="2000"/>
            </a:lvl5pPr>
            <a:lvl6pPr marL="2283632" indent="0">
              <a:buNone/>
              <a:defRPr sz="2000"/>
            </a:lvl6pPr>
            <a:lvl7pPr marL="2740358" indent="0">
              <a:buNone/>
              <a:defRPr sz="2000"/>
            </a:lvl7pPr>
            <a:lvl8pPr marL="3197080" indent="0">
              <a:buNone/>
              <a:defRPr sz="2000"/>
            </a:lvl8pPr>
            <a:lvl9pPr marL="3653809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90" y="5367345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EA7D-FD2F-45A6-A188-6E129ADE6859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9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4"/>
          </a:xfrm>
          <a:prstGeom prst="rect">
            <a:avLst/>
          </a:prstGeom>
        </p:spPr>
        <p:txBody>
          <a:bodyPr vert="horz" lIns="91340" tIns="45672" rIns="91340" bIns="45672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4"/>
          </a:xfrm>
          <a:prstGeom prst="rect">
            <a:avLst/>
          </a:prstGeom>
        </p:spPr>
        <p:txBody>
          <a:bodyPr vert="horz" lIns="91340" tIns="45672" rIns="91340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53"/>
            <a:fld id="{6791CB8E-BAC9-4A5A-9D27-0AE28EEC98E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3453"/>
              <a:t>15.10.2025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4" y="6356361"/>
            <a:ext cx="2895600" cy="365124"/>
          </a:xfrm>
          <a:prstGeom prst="rect">
            <a:avLst/>
          </a:prstGeom>
        </p:spPr>
        <p:txBody>
          <a:bodyPr vert="horz" lIns="91340" tIns="45672" rIns="91340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53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4"/>
          </a:xfrm>
          <a:prstGeom prst="rect">
            <a:avLst/>
          </a:prstGeom>
        </p:spPr>
        <p:txBody>
          <a:bodyPr vert="horz" lIns="91340" tIns="45672" rIns="91340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53"/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3453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1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34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45" indent="-342545" algn="l" defTabSz="9134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80" indent="-285453" algn="l" defTabSz="9134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17" indent="-228363" algn="l" defTabSz="9134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42" indent="-228363" algn="l" defTabSz="9134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69" indent="-228363" algn="l" defTabSz="9134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95" indent="-228363" algn="l" defTabSz="9134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22" indent="-228363" algn="l" defTabSz="9134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48" indent="-228363" algn="l" defTabSz="9134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74" indent="-228363" algn="l" defTabSz="9134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5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dirty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</a:defRPr>
            </a:lvl1pPr>
          </a:lstStyle>
          <a:p>
            <a:pPr defTabSz="913453" fontAlgn="base">
              <a:spcBef>
                <a:spcPct val="0"/>
              </a:spcBef>
              <a:spcAft>
                <a:spcPct val="0"/>
              </a:spcAft>
            </a:pPr>
            <a:fld id="{670A6F4D-61B4-45BD-8461-9BE7071C63CC}" type="datetime1">
              <a:rPr lang="tr-TR" smtClean="0">
                <a:solidFill>
                  <a:srgbClr val="000000"/>
                </a:solidFill>
              </a:rPr>
              <a:pPr defTabSz="913453" fontAlgn="base">
                <a:spcBef>
                  <a:spcPct val="0"/>
                </a:spcBef>
                <a:spcAft>
                  <a:spcPct val="0"/>
                </a:spcAft>
              </a:pPr>
              <a:t>15.10.2025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</a:defRPr>
            </a:lvl1pPr>
          </a:lstStyle>
          <a:p>
            <a:pPr defTabSz="913453" fontAlgn="base">
              <a:spcBef>
                <a:spcPct val="0"/>
              </a:spcBef>
              <a:spcAft>
                <a:spcPct val="0"/>
              </a:spcAft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</a:defRPr>
            </a:lvl1pPr>
          </a:lstStyle>
          <a:p>
            <a:pPr defTabSz="913453" fontAlgn="base">
              <a:spcBef>
                <a:spcPct val="0"/>
              </a:spcBef>
              <a:spcAft>
                <a:spcPct val="0"/>
              </a:spcAft>
            </a:pPr>
            <a:fld id="{EDE36246-5DED-4C23-AF2A-9E3122660A5D}" type="slidenum">
              <a:rPr lang="tr-TR" smtClean="0">
                <a:solidFill>
                  <a:srgbClr val="000000"/>
                </a:solidFill>
              </a:rPr>
              <a:pPr defTabSz="91345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0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4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1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69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545" indent="-34254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180" indent="-285453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</a:defRPr>
      </a:lvl2pPr>
      <a:lvl3pPr marL="1141817" indent="-22836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598542" indent="-22836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5269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://www.google.es/url?sa=i&amp;rct=j&amp;q=&amp;esrc=s&amp;source=images&amp;cd=&amp;cad=rja&amp;uact=8&amp;ved=0ahUKEwiloImJ0ojUAhUOZVAKHQKBCggQjRwIBw&amp;url=http://suppversity.blogspot.com/2010/08/study-verifies-uselessness-of-hmb.html&amp;psig=AFQjCNHxwY8WZwhuKVtiEmN6IyApUQ8FYA&amp;ust=1495719118432239" TargetMode="Externa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ctrTitle"/>
          </p:nvPr>
        </p:nvSpPr>
        <p:spPr>
          <a:xfrm>
            <a:off x="2200959" y="2174999"/>
            <a:ext cx="4749791" cy="1470025"/>
          </a:xfrm>
        </p:spPr>
        <p:txBody>
          <a:bodyPr>
            <a:noAutofit/>
          </a:bodyPr>
          <a:lstStyle/>
          <a:p>
            <a:r>
              <a:rPr lang="tr-TR" sz="4000" b="1" dirty="0">
                <a:solidFill>
                  <a:schemeClr val="tx2"/>
                </a:solidFill>
              </a:rPr>
              <a:t> </a:t>
            </a:r>
            <a:r>
              <a:rPr lang="tr-TR" sz="4000" b="1" dirty="0" err="1">
                <a:solidFill>
                  <a:schemeClr val="tx2"/>
                </a:solidFill>
              </a:rPr>
              <a:t>Sarkopeni</a:t>
            </a:r>
            <a:br>
              <a:rPr lang="tr-TR" sz="4000" b="1" dirty="0">
                <a:solidFill>
                  <a:schemeClr val="tx2"/>
                </a:solidFill>
              </a:rPr>
            </a:br>
            <a:r>
              <a:rPr lang="tr-TR" sz="4000" b="1" dirty="0">
                <a:solidFill>
                  <a:schemeClr val="tx2"/>
                </a:solidFill>
              </a:rPr>
              <a:t>Tedavi Güncelleme</a:t>
            </a:r>
            <a:endParaRPr lang="tr-TR" sz="4000" b="1" dirty="0">
              <a:solidFill>
                <a:schemeClr val="tx2"/>
              </a:solidFill>
              <a:latin typeface="Bahnschrift Light" pitchFamily="34" charset="0"/>
            </a:endParaRPr>
          </a:p>
        </p:txBody>
      </p:sp>
      <p:sp>
        <p:nvSpPr>
          <p:cNvPr id="6" name="Alt Başlık 5"/>
          <p:cNvSpPr>
            <a:spLocks noGrp="1"/>
          </p:cNvSpPr>
          <p:nvPr>
            <p:ph type="subTitle" idx="1"/>
          </p:nvPr>
        </p:nvSpPr>
        <p:spPr>
          <a:xfrm>
            <a:off x="1317302" y="3764633"/>
            <a:ext cx="6400800" cy="1752599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Prof. Dr. Zekeriya ÜLGER</a:t>
            </a:r>
          </a:p>
          <a:p>
            <a:r>
              <a:rPr lang="tr-TR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Gazi Üniversitesi Tıp Fakültesi</a:t>
            </a:r>
          </a:p>
          <a:p>
            <a:r>
              <a:rPr lang="tr-TR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Geriatri Bilim Dalı</a:t>
            </a:r>
          </a:p>
        </p:txBody>
      </p:sp>
      <p:pic>
        <p:nvPicPr>
          <p:cNvPr id="15362" name="Picture 2" descr="Kas hafızası diye bir şey gerçekten var mı? - Teknoloji Haberl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8" y="4985792"/>
            <a:ext cx="332738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7" t="23188" r="17744" b="44783"/>
          <a:stretch/>
        </p:blipFill>
        <p:spPr bwMode="auto">
          <a:xfrm>
            <a:off x="2197105" y="116632"/>
            <a:ext cx="4749790" cy="1861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734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4447D2B-CBB1-4802-974B-FBA9BD8ED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35" t="77957" r="20863" b="17086"/>
          <a:stretch/>
        </p:blipFill>
        <p:spPr>
          <a:xfrm>
            <a:off x="1634097" y="4797152"/>
            <a:ext cx="7402399" cy="756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Yıldız: 16 Nokta 5">
            <a:extLst>
              <a:ext uri="{FF2B5EF4-FFF2-40B4-BE49-F238E27FC236}">
                <a16:creationId xmlns:a16="http://schemas.microsoft.com/office/drawing/2014/main" id="{D780DD0F-527E-41D2-A9EB-AB04C4238B72}"/>
              </a:ext>
            </a:extLst>
          </p:cNvPr>
          <p:cNvSpPr/>
          <p:nvPr/>
        </p:nvSpPr>
        <p:spPr>
          <a:xfrm rot="20746979">
            <a:off x="2237583" y="3428462"/>
            <a:ext cx="5544616" cy="2791420"/>
          </a:xfrm>
          <a:prstGeom prst="star16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Testosteron &lt;200 </a:t>
            </a:r>
            <a:r>
              <a:rPr lang="tr-TR" sz="2000" dirty="0" err="1"/>
              <a:t>ng</a:t>
            </a:r>
            <a:r>
              <a:rPr lang="tr-TR" sz="2000" dirty="0"/>
              <a:t>/dl erkeklerde.</a:t>
            </a:r>
          </a:p>
        </p:txBody>
      </p:sp>
    </p:spTree>
    <p:extLst>
      <p:ext uri="{BB962C8B-B14F-4D97-AF65-F5344CB8AC3E}">
        <p14:creationId xmlns:p14="http://schemas.microsoft.com/office/powerpoint/2010/main" val="259583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225304"/>
            <a:ext cx="8629818" cy="5940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8E2F824-0497-4F74-8EFE-1A723F50D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74" t="72120" r="20863" b="21583"/>
          <a:stretch/>
        </p:blipFill>
        <p:spPr>
          <a:xfrm>
            <a:off x="2987824" y="4581128"/>
            <a:ext cx="6046348" cy="828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Yıldız: 16 Nokta 6">
            <a:extLst>
              <a:ext uri="{FF2B5EF4-FFF2-40B4-BE49-F238E27FC236}">
                <a16:creationId xmlns:a16="http://schemas.microsoft.com/office/drawing/2014/main" id="{EBB35222-7986-45DB-B313-BE83B9B511F0}"/>
              </a:ext>
            </a:extLst>
          </p:cNvPr>
          <p:cNvSpPr/>
          <p:nvPr/>
        </p:nvSpPr>
        <p:spPr>
          <a:xfrm rot="20746979">
            <a:off x="2237583" y="3428462"/>
            <a:ext cx="5544616" cy="279142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Kas kütlesine etkili ancak kas kuvveti ve fonksiyonuna nötr.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(</a:t>
            </a:r>
            <a:r>
              <a:rPr lang="tr-TR" sz="2000" dirty="0" err="1"/>
              <a:t>oxymetholone</a:t>
            </a:r>
            <a:r>
              <a:rPr lang="tr-TR" sz="2000" dirty="0"/>
              <a:t>**)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/>
              <a:t>Hepatotoksisite</a:t>
            </a:r>
            <a:r>
              <a:rPr lang="tr-TR" sz="2000" dirty="0"/>
              <a:t> !!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Kalp yetmezliği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İnme</a:t>
            </a:r>
          </a:p>
        </p:txBody>
      </p:sp>
    </p:spTree>
    <p:extLst>
      <p:ext uri="{BB962C8B-B14F-4D97-AF65-F5344CB8AC3E}">
        <p14:creationId xmlns:p14="http://schemas.microsoft.com/office/powerpoint/2010/main" val="150416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C52DCE4-0310-4E6E-ADA9-A37DC8392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6" t="27146" r="66965" b="12705"/>
          <a:stretch/>
        </p:blipFill>
        <p:spPr>
          <a:xfrm>
            <a:off x="950912" y="290524"/>
            <a:ext cx="1950643" cy="652208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k: Şeritli Sağ 1">
            <a:extLst>
              <a:ext uri="{FF2B5EF4-FFF2-40B4-BE49-F238E27FC236}">
                <a16:creationId xmlns:a16="http://schemas.microsoft.com/office/drawing/2014/main" id="{3CF0B9AA-C1F3-4C78-A73D-35F1C15F9BEC}"/>
              </a:ext>
            </a:extLst>
          </p:cNvPr>
          <p:cNvSpPr/>
          <p:nvPr/>
        </p:nvSpPr>
        <p:spPr>
          <a:xfrm>
            <a:off x="2075820" y="95182"/>
            <a:ext cx="5291533" cy="345638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GH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IGF-1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Insulin</a:t>
            </a:r>
            <a:endParaRPr lang="tr-T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SGLT-2 </a:t>
            </a:r>
            <a:r>
              <a:rPr lang="tr-TR" dirty="0" err="1"/>
              <a:t>inh</a:t>
            </a:r>
            <a:r>
              <a:rPr lang="tr-TR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Metformin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4182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7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C52DCE4-0310-4E6E-ADA9-A37DC8392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6" t="27146" r="66965" b="12705"/>
          <a:stretch/>
        </p:blipFill>
        <p:spPr>
          <a:xfrm>
            <a:off x="950912" y="290524"/>
            <a:ext cx="1950643" cy="652208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k: Şeritli Sağ 1">
            <a:extLst>
              <a:ext uri="{FF2B5EF4-FFF2-40B4-BE49-F238E27FC236}">
                <a16:creationId xmlns:a16="http://schemas.microsoft.com/office/drawing/2014/main" id="{3CF0B9AA-C1F3-4C78-A73D-35F1C15F9BEC}"/>
              </a:ext>
            </a:extLst>
          </p:cNvPr>
          <p:cNvSpPr/>
          <p:nvPr/>
        </p:nvSpPr>
        <p:spPr>
          <a:xfrm>
            <a:off x="2075820" y="95182"/>
            <a:ext cx="5291533" cy="345638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GH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IGF-1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Insulin</a:t>
            </a:r>
            <a:endParaRPr lang="tr-T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SGLT-2 </a:t>
            </a:r>
            <a:r>
              <a:rPr lang="tr-TR" dirty="0" err="1"/>
              <a:t>inh</a:t>
            </a:r>
            <a:r>
              <a:rPr lang="tr-TR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Metformin</a:t>
            </a:r>
            <a:endParaRPr lang="tr-TR" dirty="0"/>
          </a:p>
        </p:txBody>
      </p:sp>
      <p:sp>
        <p:nvSpPr>
          <p:cNvPr id="8" name="Yıldız: 16 Nokta 7">
            <a:extLst>
              <a:ext uri="{FF2B5EF4-FFF2-40B4-BE49-F238E27FC236}">
                <a16:creationId xmlns:a16="http://schemas.microsoft.com/office/drawing/2014/main" id="{A84440E5-13C1-4BAB-994B-CE190601A743}"/>
              </a:ext>
            </a:extLst>
          </p:cNvPr>
          <p:cNvSpPr/>
          <p:nvPr/>
        </p:nvSpPr>
        <p:spPr>
          <a:xfrm rot="20746979">
            <a:off x="1733655" y="1210479"/>
            <a:ext cx="5544616" cy="279142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u="sng" dirty="0">
                <a:solidFill>
                  <a:srgbClr val="FFFF00"/>
                </a:solidFill>
              </a:rPr>
              <a:t>GH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Kütle (+), güç ve </a:t>
            </a:r>
            <a:r>
              <a:rPr lang="tr-TR" sz="2000" dirty="0" err="1"/>
              <a:t>fx</a:t>
            </a:r>
            <a:r>
              <a:rPr lang="tr-TR" sz="2000" dirty="0"/>
              <a:t> (-)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/>
              <a:t>Jinekomasti</a:t>
            </a:r>
            <a:r>
              <a:rPr lang="tr-TR" sz="2000" dirty="0"/>
              <a:t>, </a:t>
            </a:r>
            <a:r>
              <a:rPr lang="tr-TR" sz="2000" dirty="0" err="1"/>
              <a:t>karpal</a:t>
            </a:r>
            <a:r>
              <a:rPr lang="tr-TR" sz="2000" dirty="0"/>
              <a:t> tünel, ödem, </a:t>
            </a:r>
            <a:r>
              <a:rPr lang="tr-TR" sz="2000" dirty="0" err="1"/>
              <a:t>hiperglisemi</a:t>
            </a:r>
            <a:r>
              <a:rPr lang="tr-TR" sz="2000" dirty="0"/>
              <a:t>, </a:t>
            </a:r>
            <a:r>
              <a:rPr lang="tr-TR" sz="2000" dirty="0" err="1"/>
              <a:t>miyalji</a:t>
            </a:r>
            <a:r>
              <a:rPr lang="tr-TR" sz="2000" dirty="0"/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156149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7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C52DCE4-0310-4E6E-ADA9-A37DC8392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6" t="27146" r="66965" b="12705"/>
          <a:stretch/>
        </p:blipFill>
        <p:spPr>
          <a:xfrm>
            <a:off x="950912" y="290524"/>
            <a:ext cx="1950643" cy="652208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k: Şeritli Sağ 1">
            <a:extLst>
              <a:ext uri="{FF2B5EF4-FFF2-40B4-BE49-F238E27FC236}">
                <a16:creationId xmlns:a16="http://schemas.microsoft.com/office/drawing/2014/main" id="{3CF0B9AA-C1F3-4C78-A73D-35F1C15F9BEC}"/>
              </a:ext>
            </a:extLst>
          </p:cNvPr>
          <p:cNvSpPr/>
          <p:nvPr/>
        </p:nvSpPr>
        <p:spPr>
          <a:xfrm>
            <a:off x="2075820" y="95182"/>
            <a:ext cx="5291533" cy="345638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GH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IGF-1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Insulin</a:t>
            </a:r>
            <a:endParaRPr lang="tr-T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SGLT-2 </a:t>
            </a:r>
            <a:r>
              <a:rPr lang="tr-TR" dirty="0" err="1"/>
              <a:t>inh</a:t>
            </a:r>
            <a:r>
              <a:rPr lang="tr-TR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Metformin</a:t>
            </a:r>
            <a:endParaRPr lang="tr-TR" dirty="0"/>
          </a:p>
        </p:txBody>
      </p:sp>
      <p:sp>
        <p:nvSpPr>
          <p:cNvPr id="8" name="Yıldız: 16 Nokta 7">
            <a:extLst>
              <a:ext uri="{FF2B5EF4-FFF2-40B4-BE49-F238E27FC236}">
                <a16:creationId xmlns:a16="http://schemas.microsoft.com/office/drawing/2014/main" id="{A84440E5-13C1-4BAB-994B-CE190601A743}"/>
              </a:ext>
            </a:extLst>
          </p:cNvPr>
          <p:cNvSpPr/>
          <p:nvPr/>
        </p:nvSpPr>
        <p:spPr>
          <a:xfrm rot="20746979">
            <a:off x="1733655" y="1210479"/>
            <a:ext cx="5544616" cy="2791420"/>
          </a:xfrm>
          <a:prstGeom prst="star16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u="sng" dirty="0">
                <a:solidFill>
                  <a:srgbClr val="FFFF00"/>
                </a:solidFill>
              </a:rPr>
              <a:t>IGF-1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Kütle (+), güç  (+,-)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/>
              <a:t>Lipohipertrofi</a:t>
            </a:r>
            <a:r>
              <a:rPr lang="tr-TR" sz="2000" dirty="0"/>
              <a:t>, </a:t>
            </a:r>
            <a:r>
              <a:rPr lang="tr-TR" sz="2000" dirty="0" err="1"/>
              <a:t>başağrısı</a:t>
            </a:r>
            <a:r>
              <a:rPr lang="tr-TR" sz="2000" dirty="0"/>
              <a:t>, </a:t>
            </a:r>
            <a:r>
              <a:rPr lang="tr-TR" sz="2000" dirty="0" err="1"/>
              <a:t>artralji</a:t>
            </a:r>
            <a:r>
              <a:rPr lang="tr-TR" sz="2000" dirty="0"/>
              <a:t>, hipoglisemi, </a:t>
            </a:r>
            <a:r>
              <a:rPr lang="tr-TR" sz="2000" dirty="0" err="1"/>
              <a:t>hepatotoks</a:t>
            </a:r>
            <a:r>
              <a:rPr lang="tr-TR" sz="2000" dirty="0"/>
              <a:t> .!!</a:t>
            </a:r>
          </a:p>
        </p:txBody>
      </p:sp>
    </p:spTree>
    <p:extLst>
      <p:ext uri="{BB962C8B-B14F-4D97-AF65-F5344CB8AC3E}">
        <p14:creationId xmlns:p14="http://schemas.microsoft.com/office/powerpoint/2010/main" val="1305455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7" y="0"/>
            <a:ext cx="8629818" cy="5940000"/>
          </a:xfrm>
          <a:prstGeom prst="rect">
            <a:avLst/>
          </a:prstGeom>
        </p:spPr>
      </p:pic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96F165A-1938-4326-BB50-F03EC260F152}"/>
              </a:ext>
            </a:extLst>
          </p:cNvPr>
          <p:cNvSpPr txBox="1">
            <a:spLocks/>
          </p:cNvSpPr>
          <p:nvPr/>
        </p:nvSpPr>
        <p:spPr>
          <a:xfrm>
            <a:off x="950912" y="6568756"/>
            <a:ext cx="8229600" cy="532652"/>
          </a:xfrm>
          <a:prstGeom prst="rect">
            <a:avLst/>
          </a:prstGeom>
        </p:spPr>
        <p:txBody>
          <a:bodyPr/>
          <a:lstStyle>
            <a:lvl1pPr marL="342545" indent="-342545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80" indent="-28545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817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54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69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995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2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448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174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tr-TR" sz="1100" dirty="0" err="1">
                <a:latin typeface="+mj-lt"/>
              </a:rPr>
              <a:t>Bahat</a:t>
            </a:r>
            <a:r>
              <a:rPr lang="tr-TR" sz="1100" dirty="0">
                <a:latin typeface="+mj-lt"/>
              </a:rPr>
              <a:t> G, </a:t>
            </a:r>
            <a:r>
              <a:rPr lang="tr-TR" sz="1100" dirty="0" err="1">
                <a:latin typeface="+mj-lt"/>
              </a:rPr>
              <a:t>Ozkok</a:t>
            </a:r>
            <a:r>
              <a:rPr lang="tr-TR" sz="1100" dirty="0">
                <a:latin typeface="+mj-lt"/>
              </a:rPr>
              <a:t> S. </a:t>
            </a:r>
            <a:r>
              <a:rPr lang="tr-TR" sz="1100" dirty="0" err="1">
                <a:latin typeface="+mj-lt"/>
              </a:rPr>
              <a:t>The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current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landscape</a:t>
            </a:r>
            <a:r>
              <a:rPr lang="tr-TR" sz="1100" dirty="0">
                <a:latin typeface="+mj-lt"/>
              </a:rPr>
              <a:t> of </a:t>
            </a:r>
            <a:r>
              <a:rPr lang="tr-TR" sz="1100" dirty="0" err="1">
                <a:latin typeface="+mj-lt"/>
              </a:rPr>
              <a:t>pharmacotherapies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for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sarcopenia</a:t>
            </a:r>
            <a:r>
              <a:rPr lang="tr-TR" sz="1100" dirty="0">
                <a:latin typeface="+mj-lt"/>
              </a:rPr>
              <a:t>. </a:t>
            </a:r>
            <a:r>
              <a:rPr lang="tr-TR" sz="1100" dirty="0" err="1">
                <a:latin typeface="+mj-lt"/>
              </a:rPr>
              <a:t>Drugs&amp;Aging</a:t>
            </a:r>
            <a:r>
              <a:rPr lang="tr-TR" sz="1100" dirty="0">
                <a:latin typeface="+mj-lt"/>
              </a:rPr>
              <a:t>, 2024.</a:t>
            </a:r>
            <a:endParaRPr lang="en-US" sz="1100" dirty="0">
              <a:latin typeface="+mj-lt"/>
            </a:endParaRPr>
          </a:p>
          <a:p>
            <a:pPr algn="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C52DCE4-0310-4E6E-ADA9-A37DC8392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6" t="27146" r="66965" b="12705"/>
          <a:stretch/>
        </p:blipFill>
        <p:spPr>
          <a:xfrm>
            <a:off x="950912" y="290524"/>
            <a:ext cx="1950643" cy="652208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k: Şeritli Sağ 1">
            <a:extLst>
              <a:ext uri="{FF2B5EF4-FFF2-40B4-BE49-F238E27FC236}">
                <a16:creationId xmlns:a16="http://schemas.microsoft.com/office/drawing/2014/main" id="{3CF0B9AA-C1F3-4C78-A73D-35F1C15F9BEC}"/>
              </a:ext>
            </a:extLst>
          </p:cNvPr>
          <p:cNvSpPr/>
          <p:nvPr/>
        </p:nvSpPr>
        <p:spPr>
          <a:xfrm>
            <a:off x="2075820" y="95182"/>
            <a:ext cx="5291533" cy="345638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GH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IGF-1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Insulin</a:t>
            </a:r>
            <a:endParaRPr lang="tr-T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SGLT-2 </a:t>
            </a:r>
            <a:r>
              <a:rPr lang="tr-TR" dirty="0" err="1"/>
              <a:t>inh</a:t>
            </a:r>
            <a:r>
              <a:rPr lang="tr-TR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Metformin</a:t>
            </a:r>
            <a:endParaRPr lang="tr-TR" dirty="0"/>
          </a:p>
        </p:txBody>
      </p:sp>
      <p:sp>
        <p:nvSpPr>
          <p:cNvPr id="8" name="Yıldız: 16 Nokta 7">
            <a:extLst>
              <a:ext uri="{FF2B5EF4-FFF2-40B4-BE49-F238E27FC236}">
                <a16:creationId xmlns:a16="http://schemas.microsoft.com/office/drawing/2014/main" id="{A84440E5-13C1-4BAB-994B-CE190601A743}"/>
              </a:ext>
            </a:extLst>
          </p:cNvPr>
          <p:cNvSpPr/>
          <p:nvPr/>
        </p:nvSpPr>
        <p:spPr>
          <a:xfrm rot="20746979">
            <a:off x="1733655" y="1210479"/>
            <a:ext cx="5544616" cy="2791420"/>
          </a:xfrm>
          <a:prstGeom prst="star16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u="sng" dirty="0" err="1">
                <a:solidFill>
                  <a:srgbClr val="FFFF00"/>
                </a:solidFill>
              </a:rPr>
              <a:t>Insulin</a:t>
            </a:r>
            <a:endParaRPr lang="tr-TR" sz="2400" b="1" u="sng" dirty="0">
              <a:solidFill>
                <a:srgbClr val="FFFF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/>
              <a:t>Anabolik</a:t>
            </a:r>
            <a:endParaRPr lang="tr-TR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Kütle (-,+), güç, </a:t>
            </a:r>
            <a:r>
              <a:rPr lang="tr-TR" sz="2000" dirty="0" err="1"/>
              <a:t>fx</a:t>
            </a:r>
            <a:r>
              <a:rPr lang="tr-TR" sz="2000" dirty="0"/>
              <a:t>  (?)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Diyabet dışı (-)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00B050"/>
                </a:solidFill>
              </a:rPr>
              <a:t>Diyabetik </a:t>
            </a:r>
            <a:r>
              <a:rPr lang="tr-TR" b="1" dirty="0" err="1">
                <a:solidFill>
                  <a:srgbClr val="00B050"/>
                </a:solidFill>
              </a:rPr>
              <a:t>Sarkopenik</a:t>
            </a:r>
            <a:r>
              <a:rPr lang="tr-TR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049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7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C52DCE4-0310-4E6E-ADA9-A37DC8392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6" t="27146" r="66965" b="12705"/>
          <a:stretch/>
        </p:blipFill>
        <p:spPr>
          <a:xfrm>
            <a:off x="950912" y="290524"/>
            <a:ext cx="1950643" cy="652208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k: Şeritli Sağ 1">
            <a:extLst>
              <a:ext uri="{FF2B5EF4-FFF2-40B4-BE49-F238E27FC236}">
                <a16:creationId xmlns:a16="http://schemas.microsoft.com/office/drawing/2014/main" id="{3CF0B9AA-C1F3-4C78-A73D-35F1C15F9BEC}"/>
              </a:ext>
            </a:extLst>
          </p:cNvPr>
          <p:cNvSpPr/>
          <p:nvPr/>
        </p:nvSpPr>
        <p:spPr>
          <a:xfrm>
            <a:off x="2075820" y="95182"/>
            <a:ext cx="5291533" cy="345638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GH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IGF-1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Insulin</a:t>
            </a:r>
            <a:endParaRPr lang="tr-T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/>
              <a:t>SGLT-2 </a:t>
            </a:r>
            <a:r>
              <a:rPr lang="tr-TR" dirty="0" err="1"/>
              <a:t>inh</a:t>
            </a:r>
            <a:r>
              <a:rPr lang="tr-TR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 err="1"/>
              <a:t>Metformin</a:t>
            </a:r>
            <a:endParaRPr lang="tr-TR" dirty="0"/>
          </a:p>
        </p:txBody>
      </p:sp>
      <p:sp>
        <p:nvSpPr>
          <p:cNvPr id="8" name="Yıldız: 16 Nokta 7">
            <a:extLst>
              <a:ext uri="{FF2B5EF4-FFF2-40B4-BE49-F238E27FC236}">
                <a16:creationId xmlns:a16="http://schemas.microsoft.com/office/drawing/2014/main" id="{A84440E5-13C1-4BAB-994B-CE190601A743}"/>
              </a:ext>
            </a:extLst>
          </p:cNvPr>
          <p:cNvSpPr/>
          <p:nvPr/>
        </p:nvSpPr>
        <p:spPr>
          <a:xfrm rot="20746979">
            <a:off x="1733655" y="1210479"/>
            <a:ext cx="5544616" cy="2791420"/>
          </a:xfrm>
          <a:prstGeom prst="star16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u="sng" dirty="0" err="1">
                <a:solidFill>
                  <a:srgbClr val="FFFF00"/>
                </a:solidFill>
              </a:rPr>
              <a:t>Metformin</a:t>
            </a:r>
            <a:r>
              <a:rPr lang="tr-TR" sz="2400" b="1" u="sng" dirty="0">
                <a:solidFill>
                  <a:srgbClr val="FFFF00"/>
                </a:solidFill>
              </a:rPr>
              <a:t>, SGLT-2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Kas fonksiyonları (+)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chemeClr val="bg1"/>
                </a:solidFill>
              </a:rPr>
              <a:t>Anoreksik</a:t>
            </a:r>
            <a:r>
              <a:rPr lang="tr-TR" b="1" dirty="0">
                <a:solidFill>
                  <a:schemeClr val="bg1"/>
                </a:solidFill>
              </a:rPr>
              <a:t> etkileri !!!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00B050"/>
                </a:solidFill>
              </a:rPr>
              <a:t>Yüksek proteinli diyetle birlikte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3871DFB-7BFE-4319-B5C0-969EAB1450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87" t="53478" r="36957" b="28358"/>
          <a:stretch/>
        </p:blipFill>
        <p:spPr>
          <a:xfrm>
            <a:off x="719572" y="2477450"/>
            <a:ext cx="7704856" cy="2463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İçerik Yer Tutucusu 5">
            <a:extLst>
              <a:ext uri="{FF2B5EF4-FFF2-40B4-BE49-F238E27FC236}">
                <a16:creationId xmlns:a16="http://schemas.microsoft.com/office/drawing/2014/main" id="{9ADFD8AC-DF4C-48A1-B5A3-784B61048A91}"/>
              </a:ext>
            </a:extLst>
          </p:cNvPr>
          <p:cNvSpPr txBox="1">
            <a:spLocks/>
          </p:cNvSpPr>
          <p:nvPr/>
        </p:nvSpPr>
        <p:spPr>
          <a:xfrm>
            <a:off x="395536" y="4869160"/>
            <a:ext cx="8229600" cy="532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342545" indent="-342545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80" indent="-28545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817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54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69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995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2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448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174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r-TR" sz="1100" dirty="0" err="1">
                <a:latin typeface="+mj-lt"/>
              </a:rPr>
              <a:t>Witham</a:t>
            </a:r>
            <a:r>
              <a:rPr lang="tr-TR" sz="1100" dirty="0">
                <a:latin typeface="+mj-lt"/>
              </a:rPr>
              <a:t> M, </a:t>
            </a:r>
            <a:r>
              <a:rPr lang="en-US" sz="1100" dirty="0">
                <a:latin typeface="+mj-lt"/>
              </a:rPr>
              <a:t>Metformin and physical performance in older people with probable sarcopenia and physical prefrailty or frailty in England (MET-PREVENT): a double-blind, </a:t>
            </a:r>
            <a:r>
              <a:rPr lang="en-US" sz="1100" dirty="0" err="1">
                <a:latin typeface="+mj-lt"/>
              </a:rPr>
              <a:t>randomised</a:t>
            </a:r>
            <a:r>
              <a:rPr lang="en-US" sz="1100" dirty="0">
                <a:latin typeface="+mj-lt"/>
              </a:rPr>
              <a:t>, placebo-controlled trial</a:t>
            </a:r>
            <a:r>
              <a:rPr lang="tr-TR" sz="1100" dirty="0">
                <a:latin typeface="+mj-lt"/>
              </a:rPr>
              <a:t>. </a:t>
            </a:r>
            <a:r>
              <a:rPr lang="tr-TR" sz="1100" dirty="0" err="1">
                <a:latin typeface="+mj-lt"/>
              </a:rPr>
              <a:t>The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Lancet</a:t>
            </a:r>
            <a:r>
              <a:rPr lang="tr-TR" sz="1100" dirty="0">
                <a:latin typeface="+mj-lt"/>
              </a:rPr>
              <a:t>, 2025.</a:t>
            </a:r>
            <a:endParaRPr lang="en-US" sz="1100" dirty="0">
              <a:latin typeface="+mj-lt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08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40" t="21663" r="63429" b="10801"/>
          <a:stretch/>
        </p:blipFill>
        <p:spPr>
          <a:xfrm>
            <a:off x="1987811" y="260648"/>
            <a:ext cx="1354713" cy="6408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Yıldız: 16 Nokta 7">
            <a:extLst>
              <a:ext uri="{FF2B5EF4-FFF2-40B4-BE49-F238E27FC236}">
                <a16:creationId xmlns:a16="http://schemas.microsoft.com/office/drawing/2014/main" id="{A84440E5-13C1-4BAB-994B-CE190601A743}"/>
              </a:ext>
            </a:extLst>
          </p:cNvPr>
          <p:cNvSpPr/>
          <p:nvPr/>
        </p:nvSpPr>
        <p:spPr>
          <a:xfrm rot="20746979">
            <a:off x="713793" y="1272169"/>
            <a:ext cx="6338465" cy="3582398"/>
          </a:xfrm>
          <a:prstGeom prst="star16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u="sng" dirty="0" err="1">
                <a:solidFill>
                  <a:srgbClr val="FFFF00"/>
                </a:solidFill>
              </a:rPr>
              <a:t>Grelin</a:t>
            </a:r>
            <a:r>
              <a:rPr lang="tr-TR" sz="2400" b="1" u="sng" dirty="0">
                <a:solidFill>
                  <a:srgbClr val="FFFF00"/>
                </a:solidFill>
              </a:rPr>
              <a:t> </a:t>
            </a:r>
            <a:r>
              <a:rPr lang="tr-TR" sz="2400" b="1" u="sng" dirty="0" err="1">
                <a:solidFill>
                  <a:srgbClr val="FFFF00"/>
                </a:solidFill>
              </a:rPr>
              <a:t>Agonistleri</a:t>
            </a:r>
            <a:endParaRPr lang="tr-TR" sz="2400" b="1" u="sng" dirty="0">
              <a:solidFill>
                <a:srgbClr val="FFFF00"/>
              </a:solidFill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tr-TR" sz="2400" dirty="0">
                <a:solidFill>
                  <a:schemeClr val="bg1"/>
                </a:solidFill>
              </a:rPr>
              <a:t>İştah, Kilo(+)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tr-TR" sz="2400" dirty="0">
                <a:solidFill>
                  <a:schemeClr val="bg1"/>
                </a:solidFill>
              </a:rPr>
              <a:t>Kas kütlesi (+,-), </a:t>
            </a:r>
            <a:r>
              <a:rPr lang="tr-TR" sz="2400" dirty="0" err="1">
                <a:solidFill>
                  <a:schemeClr val="bg1"/>
                </a:solidFill>
              </a:rPr>
              <a:t>fx</a:t>
            </a:r>
            <a:r>
              <a:rPr lang="tr-TR" sz="2400" dirty="0">
                <a:solidFill>
                  <a:schemeClr val="bg1"/>
                </a:solidFill>
              </a:rPr>
              <a:t> (-)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tr-TR" sz="2400" dirty="0">
                <a:solidFill>
                  <a:schemeClr val="bg1"/>
                </a:solidFill>
              </a:rPr>
              <a:t>Kalp yetmezliği, </a:t>
            </a:r>
            <a:r>
              <a:rPr lang="tr-TR" sz="2400" dirty="0" err="1">
                <a:solidFill>
                  <a:schemeClr val="bg1"/>
                </a:solidFill>
              </a:rPr>
              <a:t>hiperglisemi</a:t>
            </a:r>
            <a:r>
              <a:rPr lang="tr-TR" sz="2400" dirty="0">
                <a:solidFill>
                  <a:schemeClr val="bg1"/>
                </a:solidFill>
              </a:rPr>
              <a:t>, </a:t>
            </a:r>
            <a:r>
              <a:rPr lang="tr-TR" sz="2400" dirty="0" err="1">
                <a:solidFill>
                  <a:schemeClr val="bg1"/>
                </a:solidFill>
              </a:rPr>
              <a:t>myalji</a:t>
            </a:r>
            <a:r>
              <a:rPr lang="tr-TR" sz="2400" dirty="0">
                <a:solidFill>
                  <a:schemeClr val="bg1"/>
                </a:solidFill>
              </a:rPr>
              <a:t> !!!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tr-TR" sz="2400" b="1" dirty="0">
                <a:solidFill>
                  <a:srgbClr val="92D050"/>
                </a:solidFill>
              </a:rPr>
              <a:t>Kanser kaşeksisi</a:t>
            </a:r>
            <a:endParaRPr lang="tr-TR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20" t="30371" r="54035" b="27700"/>
          <a:stretch/>
        </p:blipFill>
        <p:spPr>
          <a:xfrm>
            <a:off x="2395960" y="1268760"/>
            <a:ext cx="2210564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Yıldız: 16 Nokta 5">
            <a:extLst>
              <a:ext uri="{FF2B5EF4-FFF2-40B4-BE49-F238E27FC236}">
                <a16:creationId xmlns:a16="http://schemas.microsoft.com/office/drawing/2014/main" id="{D780DD0F-527E-41D2-A9EB-AB04C4238B72}"/>
              </a:ext>
            </a:extLst>
          </p:cNvPr>
          <p:cNvSpPr/>
          <p:nvPr/>
        </p:nvSpPr>
        <p:spPr>
          <a:xfrm rot="20746979">
            <a:off x="1780035" y="1348010"/>
            <a:ext cx="5871961" cy="3210985"/>
          </a:xfrm>
          <a:prstGeom prst="star16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u="sng" dirty="0" err="1">
                <a:solidFill>
                  <a:srgbClr val="FFFF00"/>
                </a:solidFill>
              </a:rPr>
              <a:t>Bimagrumab</a:t>
            </a:r>
            <a:endParaRPr lang="tr-TR" sz="2000" b="1" u="sng" dirty="0">
              <a:solidFill>
                <a:srgbClr val="FFFF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bg1"/>
                </a:solidFill>
              </a:rPr>
              <a:t>Obezlerde</a:t>
            </a:r>
            <a:r>
              <a:rPr lang="tr-TR" sz="2000" dirty="0">
                <a:solidFill>
                  <a:schemeClr val="bg1"/>
                </a:solidFill>
              </a:rPr>
              <a:t> LBM +, total body </a:t>
            </a:r>
            <a:r>
              <a:rPr lang="tr-TR" sz="2000" dirty="0" err="1">
                <a:solidFill>
                  <a:schemeClr val="bg1"/>
                </a:solidFill>
              </a:rPr>
              <a:t>fat</a:t>
            </a:r>
            <a:r>
              <a:rPr lang="tr-TR" sz="2000" dirty="0">
                <a:solidFill>
                  <a:schemeClr val="bg1"/>
                </a:solidFill>
              </a:rPr>
              <a:t>(-)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bg1"/>
                </a:solidFill>
              </a:rPr>
              <a:t>Fx</a:t>
            </a:r>
            <a:r>
              <a:rPr lang="tr-TR" sz="2000" dirty="0">
                <a:solidFill>
                  <a:schemeClr val="bg1"/>
                </a:solidFill>
              </a:rPr>
              <a:t> (??)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bg1"/>
                </a:solidFill>
              </a:rPr>
              <a:t>Miyalji</a:t>
            </a:r>
            <a:r>
              <a:rPr lang="tr-TR" sz="2000" dirty="0">
                <a:solidFill>
                  <a:schemeClr val="bg1"/>
                </a:solidFill>
              </a:rPr>
              <a:t>, </a:t>
            </a:r>
            <a:r>
              <a:rPr lang="tr-TR" sz="2000" dirty="0" err="1">
                <a:solidFill>
                  <a:schemeClr val="bg1"/>
                </a:solidFill>
              </a:rPr>
              <a:t>epistaksis</a:t>
            </a:r>
            <a:r>
              <a:rPr lang="tr-TR" sz="2000" dirty="0">
                <a:solidFill>
                  <a:schemeClr val="bg1"/>
                </a:solidFill>
              </a:rPr>
              <a:t>, </a:t>
            </a:r>
            <a:r>
              <a:rPr lang="tr-TR" sz="2000" dirty="0" err="1">
                <a:solidFill>
                  <a:schemeClr val="bg1"/>
                </a:solidFill>
              </a:rPr>
              <a:t>telenjiektazi,ishal</a:t>
            </a:r>
            <a:r>
              <a:rPr lang="tr-TR" sz="2000" dirty="0">
                <a:solidFill>
                  <a:schemeClr val="bg1"/>
                </a:solidFill>
              </a:rPr>
              <a:t> !!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00B050"/>
                </a:solidFill>
              </a:rPr>
              <a:t>Sarkopenik</a:t>
            </a:r>
            <a:r>
              <a:rPr lang="tr-TR" sz="2000" b="1" dirty="0">
                <a:solidFill>
                  <a:srgbClr val="00B050"/>
                </a:solidFill>
              </a:rPr>
              <a:t> </a:t>
            </a:r>
            <a:r>
              <a:rPr lang="tr-TR" sz="2000" b="1" dirty="0" err="1">
                <a:solidFill>
                  <a:srgbClr val="00B050"/>
                </a:solidFill>
              </a:rPr>
              <a:t>Obezite</a:t>
            </a:r>
            <a:endParaRPr lang="tr-T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55" t="16087" r="36762" b="40971"/>
          <a:stretch/>
        </p:blipFill>
        <p:spPr>
          <a:xfrm>
            <a:off x="4074289" y="370389"/>
            <a:ext cx="4074291" cy="5184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Yıldız: 16 Nokta 5">
            <a:extLst>
              <a:ext uri="{FF2B5EF4-FFF2-40B4-BE49-F238E27FC236}">
                <a16:creationId xmlns:a16="http://schemas.microsoft.com/office/drawing/2014/main" id="{D780DD0F-527E-41D2-A9EB-AB04C4238B72}"/>
              </a:ext>
            </a:extLst>
          </p:cNvPr>
          <p:cNvSpPr/>
          <p:nvPr/>
        </p:nvSpPr>
        <p:spPr>
          <a:xfrm rot="20746979">
            <a:off x="162999" y="1094309"/>
            <a:ext cx="8883728" cy="3905367"/>
          </a:xfrm>
          <a:prstGeom prst="star16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u="sng" dirty="0" err="1">
                <a:solidFill>
                  <a:srgbClr val="FFFF00"/>
                </a:solidFill>
              </a:rPr>
              <a:t>Sarconeos</a:t>
            </a:r>
            <a:r>
              <a:rPr lang="tr-TR" sz="2000" b="1" u="sng" dirty="0">
                <a:solidFill>
                  <a:srgbClr val="FFFF00"/>
                </a:solidFill>
              </a:rPr>
              <a:t> (BIO101)</a:t>
            </a:r>
          </a:p>
          <a:p>
            <a:pPr algn="ctr"/>
            <a:r>
              <a:rPr lang="tr-TR" sz="2000" b="1" u="sng" dirty="0">
                <a:solidFill>
                  <a:schemeClr val="bg1"/>
                </a:solidFill>
              </a:rPr>
              <a:t>MAS-R </a:t>
            </a:r>
            <a:r>
              <a:rPr lang="tr-TR" sz="2000" b="1" u="sng" dirty="0" err="1">
                <a:solidFill>
                  <a:schemeClr val="bg1"/>
                </a:solidFill>
              </a:rPr>
              <a:t>aktivatörü</a:t>
            </a:r>
            <a:endParaRPr lang="tr-TR" sz="2000" b="1" u="sng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bg1"/>
                </a:solidFill>
              </a:rPr>
              <a:t>Biophytis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Inc</a:t>
            </a:r>
            <a:r>
              <a:rPr lang="tr-TR" sz="2000" dirty="0">
                <a:solidFill>
                  <a:schemeClr val="bg1"/>
                </a:solidFill>
              </a:rPr>
              <a:t>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1"/>
                </a:solidFill>
              </a:rPr>
              <a:t>Faz-2 SARA-INT  (2022).. 350 mg/d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1"/>
                </a:solidFill>
              </a:rPr>
              <a:t>400 m yürüme zamanında anlamlı düzelme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1"/>
                </a:solidFill>
              </a:rPr>
              <a:t>Yan etki profili güvenli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1"/>
                </a:solidFill>
              </a:rPr>
              <a:t>Faz-3 (SARA-31)(henüz sonuçlanmadı)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1"/>
                </a:solidFill>
              </a:rPr>
              <a:t>FDA faz-3 sonucunu bekliyor.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25316" r="49398" b="31139"/>
          <a:stretch/>
        </p:blipFill>
        <p:spPr bwMode="auto">
          <a:xfrm>
            <a:off x="2639749" y="2348880"/>
            <a:ext cx="3946968" cy="2986269"/>
          </a:xfrm>
          <a:prstGeom prst="rect">
            <a:avLst/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2"/>
          <a:stretch/>
        </p:blipFill>
        <p:spPr bwMode="auto">
          <a:xfrm>
            <a:off x="-895702" y="404664"/>
            <a:ext cx="10364246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3707904" y="6473081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Severinsen MCK, Pedersen BK. </a:t>
            </a:r>
            <a:r>
              <a:rPr lang="tr-TR" sz="1400" dirty="0" err="1"/>
              <a:t>Endocr</a:t>
            </a:r>
            <a:r>
              <a:rPr lang="tr-TR" sz="1400" dirty="0"/>
              <a:t> </a:t>
            </a:r>
            <a:r>
              <a:rPr lang="tr-TR" sz="1400" dirty="0" err="1"/>
              <a:t>Rev</a:t>
            </a:r>
            <a:r>
              <a:rPr lang="tr-TR" sz="1400" dirty="0"/>
              <a:t>; 41(4):594-609: 2020</a:t>
            </a:r>
          </a:p>
        </p:txBody>
      </p:sp>
      <p:cxnSp>
        <p:nvCxnSpPr>
          <p:cNvPr id="6" name="Eğri Bağlayıcı 5"/>
          <p:cNvCxnSpPr/>
          <p:nvPr/>
        </p:nvCxnSpPr>
        <p:spPr>
          <a:xfrm rot="10800000" flipV="1">
            <a:off x="1187624" y="3501006"/>
            <a:ext cx="720080" cy="28803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Dikdörtgen 9"/>
          <p:cNvSpPr/>
          <p:nvPr/>
        </p:nvSpPr>
        <p:spPr>
          <a:xfrm>
            <a:off x="179512" y="3645023"/>
            <a:ext cx="936104" cy="576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b="1" dirty="0">
                <a:solidFill>
                  <a:schemeClr val="tx1"/>
                </a:solidFill>
              </a:rPr>
              <a:t>IL-6</a:t>
            </a:r>
          </a:p>
          <a:p>
            <a:pPr algn="ctr"/>
            <a:r>
              <a:rPr lang="tr-TR" sz="1050" b="1" dirty="0">
                <a:solidFill>
                  <a:schemeClr val="tx1"/>
                </a:solidFill>
              </a:rPr>
              <a:t>İrisin</a:t>
            </a:r>
          </a:p>
          <a:p>
            <a:pPr algn="ctr"/>
            <a:r>
              <a:rPr lang="tr-TR" sz="1050" b="1" dirty="0" err="1">
                <a:solidFill>
                  <a:schemeClr val="tx1"/>
                </a:solidFill>
              </a:rPr>
              <a:t>Decorin</a:t>
            </a:r>
            <a:endParaRPr lang="tr-TR" sz="1050" b="1" dirty="0">
              <a:solidFill>
                <a:schemeClr val="tx1"/>
              </a:solidFill>
            </a:endParaRPr>
          </a:p>
          <a:p>
            <a:pPr algn="ctr"/>
            <a:r>
              <a:rPr lang="tr-TR" sz="1050" b="1" dirty="0" err="1">
                <a:solidFill>
                  <a:schemeClr val="tx1"/>
                </a:solidFill>
              </a:rPr>
              <a:t>Miyostatin</a:t>
            </a:r>
            <a:endParaRPr lang="tr-TR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92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63717" y="81288"/>
            <a:ext cx="8629818" cy="5940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08" t="45956" r="39311" b="37418"/>
          <a:stretch/>
        </p:blipFill>
        <p:spPr>
          <a:xfrm>
            <a:off x="4495160" y="2348880"/>
            <a:ext cx="2602737" cy="27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Yıldız: 16 Nokta 5">
            <a:extLst>
              <a:ext uri="{FF2B5EF4-FFF2-40B4-BE49-F238E27FC236}">
                <a16:creationId xmlns:a16="http://schemas.microsoft.com/office/drawing/2014/main" id="{D780DD0F-527E-41D2-A9EB-AB04C4238B72}"/>
              </a:ext>
            </a:extLst>
          </p:cNvPr>
          <p:cNvSpPr/>
          <p:nvPr/>
        </p:nvSpPr>
        <p:spPr>
          <a:xfrm rot="20746979">
            <a:off x="-989131" y="499656"/>
            <a:ext cx="8883728" cy="3905367"/>
          </a:xfrm>
          <a:prstGeom prst="star16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u="sng" dirty="0" err="1">
                <a:solidFill>
                  <a:srgbClr val="FFFF00"/>
                </a:solidFill>
              </a:rPr>
              <a:t>Mitoquinone</a:t>
            </a:r>
            <a:r>
              <a:rPr lang="tr-TR" sz="2000" b="1" u="sng" dirty="0">
                <a:solidFill>
                  <a:srgbClr val="FFFF00"/>
                </a:solidFill>
              </a:rPr>
              <a:t> Q (</a:t>
            </a:r>
            <a:r>
              <a:rPr lang="tr-TR" sz="2000" b="1" u="sng" dirty="0" err="1">
                <a:solidFill>
                  <a:srgbClr val="FFFF00"/>
                </a:solidFill>
              </a:rPr>
              <a:t>MitoQ</a:t>
            </a:r>
            <a:r>
              <a:rPr lang="tr-TR" sz="2000" b="1" u="sng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tr-TR" sz="2000" b="1" u="sng" dirty="0" err="1">
                <a:solidFill>
                  <a:schemeClr val="bg1"/>
                </a:solidFill>
              </a:rPr>
              <a:t>mitochondria-targeting</a:t>
            </a:r>
            <a:r>
              <a:rPr lang="tr-TR" sz="2000" b="1" u="sng" dirty="0">
                <a:solidFill>
                  <a:schemeClr val="bg1"/>
                </a:solidFill>
              </a:rPr>
              <a:t> </a:t>
            </a:r>
            <a:r>
              <a:rPr lang="tr-TR" sz="2000" b="1" u="sng" dirty="0" err="1">
                <a:solidFill>
                  <a:schemeClr val="bg1"/>
                </a:solidFill>
              </a:rPr>
              <a:t>antioxidant</a:t>
            </a:r>
            <a:endParaRPr lang="tr-TR" sz="2000" b="1" u="sng" dirty="0">
              <a:solidFill>
                <a:schemeClr val="bg1"/>
              </a:solidFill>
            </a:endParaRPr>
          </a:p>
          <a:p>
            <a:pPr algn="ctr"/>
            <a:r>
              <a:rPr lang="tr-TR" sz="2000" dirty="0">
                <a:solidFill>
                  <a:schemeClr val="bg1"/>
                </a:solidFill>
              </a:rPr>
              <a:t>Hayvan çalışmalarında kanser kaşeksisinde kas kütlesi ve fonksiyonu üzerine olumlu etkileri+.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3750" r="23012" b="32238"/>
          <a:stretch/>
        </p:blipFill>
        <p:spPr bwMode="auto">
          <a:xfrm>
            <a:off x="827584" y="2299384"/>
            <a:ext cx="6480720" cy="340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İçerik Yer Tutucusu 5">
            <a:extLst>
              <a:ext uri="{FF2B5EF4-FFF2-40B4-BE49-F238E27FC236}">
                <a16:creationId xmlns:a16="http://schemas.microsoft.com/office/drawing/2014/main" id="{7675C046-A2C8-4FB0-ADCF-32ED8556DED8}"/>
              </a:ext>
            </a:extLst>
          </p:cNvPr>
          <p:cNvSpPr txBox="1">
            <a:spLocks/>
          </p:cNvSpPr>
          <p:nvPr/>
        </p:nvSpPr>
        <p:spPr>
          <a:xfrm>
            <a:off x="107504" y="5970986"/>
            <a:ext cx="8229600" cy="532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545" indent="-342545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80" indent="-28545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817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54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69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995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2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448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174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r-TR" sz="1100" dirty="0" err="1">
                <a:latin typeface="+mj-lt"/>
              </a:rPr>
              <a:t>Fabrizio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Pin</a:t>
            </a:r>
            <a:r>
              <a:rPr lang="tr-TR" sz="1100" dirty="0">
                <a:latin typeface="+mj-lt"/>
              </a:rPr>
              <a:t>, et al. </a:t>
            </a:r>
            <a:r>
              <a:rPr lang="en-US" sz="1100" dirty="0">
                <a:latin typeface="+mj-lt"/>
              </a:rPr>
              <a:t>The Mitochondria-Targeting Agent </a:t>
            </a:r>
            <a:r>
              <a:rPr lang="en-US" sz="1100" dirty="0" err="1">
                <a:latin typeface="+mj-lt"/>
              </a:rPr>
              <a:t>MitoQ</a:t>
            </a:r>
            <a:r>
              <a:rPr lang="en-US" sz="1100" dirty="0">
                <a:latin typeface="+mj-lt"/>
              </a:rPr>
              <a:t> Improves Muscle Atrophy, Weakness and Oxidative Metabolism in C26 Tumor-Bearing Mice</a:t>
            </a:r>
            <a:r>
              <a:rPr lang="tr-TR" sz="1100" dirty="0">
                <a:latin typeface="+mj-lt"/>
              </a:rPr>
              <a:t>.  Front Cell Dev </a:t>
            </a:r>
            <a:r>
              <a:rPr lang="tr-TR" sz="1100" dirty="0" err="1">
                <a:latin typeface="+mj-lt"/>
              </a:rPr>
              <a:t>Biol</a:t>
            </a:r>
            <a:r>
              <a:rPr lang="tr-TR" sz="1100" dirty="0">
                <a:latin typeface="+mj-lt"/>
              </a:rPr>
              <a:t>, 2022.   </a:t>
            </a:r>
            <a:endParaRPr lang="en-US" sz="1100" dirty="0">
              <a:latin typeface="+mj-lt"/>
            </a:endParaRPr>
          </a:p>
          <a:p>
            <a:pPr algn="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3081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56" t="55406" r="63515" b="10801"/>
          <a:stretch/>
        </p:blipFill>
        <p:spPr>
          <a:xfrm>
            <a:off x="827578" y="2276872"/>
            <a:ext cx="3806990" cy="417600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Dikdörtgen 1"/>
          <p:cNvSpPr/>
          <p:nvPr/>
        </p:nvSpPr>
        <p:spPr>
          <a:xfrm>
            <a:off x="827578" y="2276872"/>
            <a:ext cx="3806990" cy="4176000"/>
          </a:xfrm>
          <a:prstGeom prst="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5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Sarkopeni</a:t>
            </a:r>
            <a:r>
              <a:rPr lang="tr-TR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tedavisi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5508104" y="1772815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5" name="İçerik Yer Tutucusu 4"/>
          <p:cNvSpPr txBox="1">
            <a:spLocks/>
          </p:cNvSpPr>
          <p:nvPr/>
        </p:nvSpPr>
        <p:spPr>
          <a:xfrm>
            <a:off x="2751867" y="1399295"/>
            <a:ext cx="3579018" cy="5286412"/>
          </a:xfrm>
          <a:custGeom>
            <a:avLst/>
            <a:gdLst>
              <a:gd name="connsiteX0" fmla="*/ 0 w 7763239"/>
              <a:gd name="connsiteY0" fmla="*/ 270899 h 1625364"/>
              <a:gd name="connsiteX1" fmla="*/ 270899 w 7763239"/>
              <a:gd name="connsiteY1" fmla="*/ 0 h 1625364"/>
              <a:gd name="connsiteX2" fmla="*/ 7492340 w 7763239"/>
              <a:gd name="connsiteY2" fmla="*/ 0 h 1625364"/>
              <a:gd name="connsiteX3" fmla="*/ 7763239 w 7763239"/>
              <a:gd name="connsiteY3" fmla="*/ 270899 h 1625364"/>
              <a:gd name="connsiteX4" fmla="*/ 7763239 w 7763239"/>
              <a:gd name="connsiteY4" fmla="*/ 1354465 h 1625364"/>
              <a:gd name="connsiteX5" fmla="*/ 7492340 w 7763239"/>
              <a:gd name="connsiteY5" fmla="*/ 1625364 h 1625364"/>
              <a:gd name="connsiteX6" fmla="*/ 270899 w 7763239"/>
              <a:gd name="connsiteY6" fmla="*/ 1625364 h 1625364"/>
              <a:gd name="connsiteX7" fmla="*/ 0 w 7763239"/>
              <a:gd name="connsiteY7" fmla="*/ 1354465 h 1625364"/>
              <a:gd name="connsiteX8" fmla="*/ 0 w 7763239"/>
              <a:gd name="connsiteY8" fmla="*/ 270899 h 162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3239" h="1625364">
                <a:moveTo>
                  <a:pt x="0" y="270899"/>
                </a:moveTo>
                <a:cubicBezTo>
                  <a:pt x="0" y="121286"/>
                  <a:pt x="121286" y="0"/>
                  <a:pt x="270899" y="0"/>
                </a:cubicBezTo>
                <a:lnTo>
                  <a:pt x="7492340" y="0"/>
                </a:lnTo>
                <a:cubicBezTo>
                  <a:pt x="7641953" y="0"/>
                  <a:pt x="7763239" y="121286"/>
                  <a:pt x="7763239" y="270899"/>
                </a:cubicBezTo>
                <a:lnTo>
                  <a:pt x="7763239" y="1354465"/>
                </a:lnTo>
                <a:cubicBezTo>
                  <a:pt x="7763239" y="1504078"/>
                  <a:pt x="7641953" y="1625364"/>
                  <a:pt x="7492340" y="1625364"/>
                </a:cubicBezTo>
                <a:lnTo>
                  <a:pt x="270899" y="1625364"/>
                </a:lnTo>
                <a:cubicBezTo>
                  <a:pt x="121286" y="1625364"/>
                  <a:pt x="0" y="1504078"/>
                  <a:pt x="0" y="1354465"/>
                </a:cubicBezTo>
                <a:lnTo>
                  <a:pt x="0" y="270899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295069" tIns="79344" rIns="295069" bIns="79344" numCol="1" spcCol="127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Testosteron</a:t>
            </a:r>
          </a:p>
          <a:p>
            <a:r>
              <a:rPr lang="tr-TR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SARM</a:t>
            </a:r>
          </a:p>
          <a:p>
            <a:r>
              <a:rPr lang="tr-TR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Ghrelin</a:t>
            </a:r>
            <a:r>
              <a:rPr lang="tr-T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agonistleri</a:t>
            </a:r>
            <a:endParaRPr lang="tr-TR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Miyostatin</a:t>
            </a:r>
            <a:r>
              <a:rPr lang="tr-TR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antikorları</a:t>
            </a:r>
          </a:p>
          <a:p>
            <a:r>
              <a:rPr lang="tr-TR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Activin</a:t>
            </a:r>
            <a:r>
              <a:rPr lang="tr-T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IIR antagonistleri</a:t>
            </a:r>
          </a:p>
          <a:p>
            <a:r>
              <a:rPr lang="tr-TR" sz="20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ACEI</a:t>
            </a:r>
          </a:p>
          <a:p>
            <a:r>
              <a:rPr lang="tr-TR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Espindolol</a:t>
            </a:r>
            <a:endParaRPr lang="tr-TR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tr-TR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Anti-TNF</a:t>
            </a:r>
          </a:p>
          <a:p>
            <a:r>
              <a:rPr lang="tr-TR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DHEA</a:t>
            </a:r>
          </a:p>
          <a:p>
            <a:r>
              <a:rPr lang="tr-TR" sz="2000" dirty="0">
                <a:solidFill>
                  <a:srgbClr val="FF6699"/>
                </a:solidFill>
                <a:latin typeface="Arial" pitchFamily="34" charset="0"/>
                <a:cs typeface="Arial" pitchFamily="34" charset="0"/>
              </a:rPr>
              <a:t>GH-IGF 1</a:t>
            </a:r>
          </a:p>
          <a:p>
            <a:r>
              <a:rPr lang="tr-TR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mTOR</a:t>
            </a:r>
            <a:r>
              <a:rPr lang="tr-TR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inhibitörleri</a:t>
            </a:r>
          </a:p>
          <a:p>
            <a:r>
              <a:rPr lang="tr-TR" sz="200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BIO101</a:t>
            </a:r>
          </a:p>
          <a:p>
            <a:r>
              <a:rPr lang="tr-TR" sz="2000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BYM 338</a:t>
            </a:r>
          </a:p>
          <a:p>
            <a:pPr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…..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6 Patlama 1"/>
          <p:cNvSpPr/>
          <p:nvPr/>
        </p:nvSpPr>
        <p:spPr>
          <a:xfrm rot="20878046">
            <a:off x="1644995" y="2010956"/>
            <a:ext cx="5143536" cy="285752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itchFamily="34" charset="0"/>
              <a:buChar char="•"/>
            </a:pPr>
            <a:r>
              <a:rPr lang="tr-TR" sz="3200" dirty="0"/>
              <a:t>Beslenme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tr-TR" sz="3200" dirty="0"/>
              <a:t> Egzersiz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tr-TR" sz="3200" dirty="0"/>
              <a:t>D vitamini</a:t>
            </a:r>
          </a:p>
        </p:txBody>
      </p:sp>
    </p:spTree>
    <p:extLst>
      <p:ext uri="{BB962C8B-B14F-4D97-AF65-F5344CB8AC3E}">
        <p14:creationId xmlns:p14="http://schemas.microsoft.com/office/powerpoint/2010/main" val="164549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515315"/>
              </p:ext>
            </p:extLst>
          </p:nvPr>
        </p:nvGraphicFramePr>
        <p:xfrm>
          <a:off x="1357290" y="1357298"/>
          <a:ext cx="612274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1749003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16" y="348655"/>
            <a:ext cx="1378941" cy="61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ağ Ok 7"/>
          <p:cNvSpPr/>
          <p:nvPr/>
        </p:nvSpPr>
        <p:spPr>
          <a:xfrm>
            <a:off x="4355976" y="656692"/>
            <a:ext cx="360040" cy="5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9009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2 İçerik Yer Tutucusu"/>
          <p:cNvSpPr>
            <a:spLocks noGrp="1"/>
          </p:cNvSpPr>
          <p:nvPr>
            <p:ph idx="1"/>
          </p:nvPr>
        </p:nvSpPr>
        <p:spPr>
          <a:xfrm>
            <a:off x="457203" y="260648"/>
            <a:ext cx="8291261" cy="1584175"/>
          </a:xfrm>
        </p:spPr>
        <p:txBody>
          <a:bodyPr vert="horz" lIns="91340" tIns="45672" rIns="91340" bIns="45672" rtlCol="0" anchor="ctr">
            <a:noAutofit/>
          </a:bodyPr>
          <a:lstStyle/>
          <a:p>
            <a:pPr marL="456727" lvl="1" indent="0">
              <a:buNone/>
            </a:pPr>
            <a:r>
              <a:rPr lang="tr-TR" sz="2400" dirty="0"/>
              <a:t>Egzersiz</a:t>
            </a:r>
          </a:p>
          <a:p>
            <a:pPr lvl="1"/>
            <a:r>
              <a:rPr lang="tr-TR" sz="1800" dirty="0"/>
              <a:t>75 yaş  ve üzere 155 </a:t>
            </a:r>
            <a:r>
              <a:rPr lang="tr-TR" sz="1800" dirty="0" err="1"/>
              <a:t>sarkopenik</a:t>
            </a:r>
            <a:r>
              <a:rPr lang="tr-TR" sz="1800" dirty="0"/>
              <a:t> yaşlı</a:t>
            </a:r>
          </a:p>
          <a:p>
            <a:pPr lvl="1"/>
            <a:r>
              <a:rPr lang="tr-TR" sz="1800" dirty="0"/>
              <a:t>3 ay süreli </a:t>
            </a:r>
          </a:p>
          <a:p>
            <a:pPr lvl="1"/>
            <a:r>
              <a:rPr lang="tr-TR" sz="1800" dirty="0"/>
              <a:t>Kas kuvvetinde anlamlı artış yalnız </a:t>
            </a:r>
            <a:r>
              <a:rPr lang="tr-TR" sz="1800" dirty="0" err="1"/>
              <a:t>egzersiz+AA</a:t>
            </a:r>
            <a:r>
              <a:rPr lang="tr-TR" sz="1800" dirty="0"/>
              <a:t> grubunda gözlenmiş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060848"/>
            <a:ext cx="3672408" cy="4306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Dikdörtgen 1"/>
          <p:cNvSpPr/>
          <p:nvPr/>
        </p:nvSpPr>
        <p:spPr>
          <a:xfrm>
            <a:off x="2627784" y="6569076"/>
            <a:ext cx="42484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453"/>
            <a:r>
              <a:rPr lang="tr-TR" sz="1050" b="1" dirty="0">
                <a:solidFill>
                  <a:srgbClr val="000000"/>
                </a:solidFill>
              </a:rPr>
              <a:t>Kim HK, et al. </a:t>
            </a:r>
            <a:r>
              <a:rPr lang="en-GB" sz="1050" b="1" dirty="0">
                <a:solidFill>
                  <a:srgbClr val="000000"/>
                </a:solidFill>
              </a:rPr>
              <a:t>Journal of the American Geriatrics Society</a:t>
            </a:r>
            <a:r>
              <a:rPr lang="tr-TR" sz="1050" dirty="0">
                <a:solidFill>
                  <a:srgbClr val="000000"/>
                </a:solidFill>
              </a:rPr>
              <a:t> 2011; </a:t>
            </a:r>
            <a:r>
              <a:rPr lang="en-GB" sz="1050" dirty="0">
                <a:solidFill>
                  <a:srgbClr val="000000"/>
                </a:solidFill>
              </a:rPr>
              <a:t>60</a:t>
            </a:r>
            <a:r>
              <a:rPr lang="tr-TR" sz="1050" dirty="0">
                <a:solidFill>
                  <a:srgbClr val="000000"/>
                </a:solidFill>
              </a:rPr>
              <a:t>:</a:t>
            </a:r>
            <a:r>
              <a:rPr lang="en-GB" sz="1050" dirty="0">
                <a:solidFill>
                  <a:srgbClr val="000000"/>
                </a:solidFill>
              </a:rPr>
              <a:t>16-23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771800" y="4941168"/>
            <a:ext cx="1512168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361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928670"/>
            <a:ext cx="73247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2109788"/>
            <a:ext cx="71247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42"/>
            <a:ext cx="8085759" cy="125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ikdörtgen 1"/>
          <p:cNvSpPr/>
          <p:nvPr/>
        </p:nvSpPr>
        <p:spPr>
          <a:xfrm>
            <a:off x="1403648" y="4149080"/>
            <a:ext cx="648072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2200" dirty="0"/>
              <a:t>Toplumda yaşayan, bağımsız 70 yaş üzeri bireylerde 3 yıllık 2000 IU/gün Vitamin D </a:t>
            </a:r>
            <a:r>
              <a:rPr lang="tr-TR" sz="2200" dirty="0" err="1"/>
              <a:t>suplemantasyonunun</a:t>
            </a:r>
            <a:r>
              <a:rPr lang="tr-TR" sz="2200" dirty="0"/>
              <a:t> klinik </a:t>
            </a:r>
            <a:r>
              <a:rPr lang="tr-TR" sz="2200" dirty="0" err="1"/>
              <a:t>sonlanımlara</a:t>
            </a:r>
            <a:r>
              <a:rPr lang="tr-TR" sz="2200" dirty="0"/>
              <a:t> etkisi..</a:t>
            </a:r>
            <a:br>
              <a:rPr lang="tr-TR" dirty="0"/>
            </a:br>
            <a:r>
              <a:rPr lang="tr-TR" sz="2200" b="1" dirty="0"/>
              <a:t>NEGATİF</a:t>
            </a:r>
            <a:br>
              <a:rPr lang="tr-TR" sz="2200" dirty="0"/>
            </a:br>
            <a:r>
              <a:rPr lang="tr-TR" sz="2200" dirty="0"/>
              <a:t>N=2157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2" t="42040" r="6172" b="13611"/>
          <a:stretch/>
        </p:blipFill>
        <p:spPr bwMode="auto">
          <a:xfrm>
            <a:off x="381000" y="2133600"/>
            <a:ext cx="8096251" cy="304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779912" y="2780928"/>
            <a:ext cx="504056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827584" y="188640"/>
            <a:ext cx="30243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439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7" t="19028" r="12735" b="12639"/>
          <a:stretch/>
        </p:blipFill>
        <p:spPr bwMode="auto">
          <a:xfrm>
            <a:off x="1372505" y="1196752"/>
            <a:ext cx="6362701" cy="468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403648" y="1196752"/>
            <a:ext cx="468052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411760" y="1556792"/>
            <a:ext cx="237626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38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000" dirty="0" err="1"/>
              <a:t>Sarkopenik</a:t>
            </a:r>
            <a:r>
              <a:rPr lang="tr-TR" sz="2000" dirty="0"/>
              <a:t> yaşlılarda, Fiziksel aktivite ile birlikte </a:t>
            </a:r>
            <a:r>
              <a:rPr lang="tr-TR" sz="2000" dirty="0" err="1"/>
              <a:t>whey</a:t>
            </a:r>
            <a:r>
              <a:rPr lang="tr-TR" sz="2000" dirty="0"/>
              <a:t> protein, amino </a:t>
            </a:r>
            <a:r>
              <a:rPr lang="tr-TR" sz="2000" dirty="0" err="1"/>
              <a:t>asidler</a:t>
            </a:r>
            <a:r>
              <a:rPr lang="tr-TR" sz="2000" dirty="0"/>
              <a:t> ve Vitamin D </a:t>
            </a:r>
            <a:r>
              <a:rPr lang="tr-TR" sz="2000" dirty="0" err="1"/>
              <a:t>suplementasyonu</a:t>
            </a:r>
            <a:r>
              <a:rPr lang="tr-TR" sz="2000" dirty="0"/>
              <a:t> ile FFM, </a:t>
            </a:r>
            <a:r>
              <a:rPr lang="tr-TR" sz="2000" dirty="0" err="1"/>
              <a:t>foksiyonellik</a:t>
            </a:r>
            <a:r>
              <a:rPr lang="tr-TR" sz="2000" dirty="0"/>
              <a:t> ve </a:t>
            </a:r>
            <a:r>
              <a:rPr lang="tr-TR" sz="2000" dirty="0" err="1"/>
              <a:t>QoL</a:t>
            </a:r>
            <a:r>
              <a:rPr lang="tr-TR" sz="2000" dirty="0"/>
              <a:t> da artış, </a:t>
            </a:r>
            <a:r>
              <a:rPr lang="tr-TR" sz="2000" dirty="0" err="1"/>
              <a:t>inflamasyonda</a:t>
            </a:r>
            <a:r>
              <a:rPr lang="tr-TR" sz="2000" dirty="0"/>
              <a:t> azalma sağlanmış.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7" t="36055" r="4923" b="13194"/>
          <a:stretch/>
        </p:blipFill>
        <p:spPr bwMode="auto">
          <a:xfrm>
            <a:off x="609600" y="1828800"/>
            <a:ext cx="8124825" cy="348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39552" y="404664"/>
            <a:ext cx="7992888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755576" y="2492896"/>
            <a:ext cx="3528392" cy="237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66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090212"/>
              </p:ext>
            </p:extLst>
          </p:nvPr>
        </p:nvGraphicFramePr>
        <p:xfrm>
          <a:off x="1524000" y="476672"/>
          <a:ext cx="6096000" cy="6873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9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6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0070C0"/>
                          </a:solidFill>
                        </a:rPr>
                        <a:t>Yağsız vücut kütle</a:t>
                      </a:r>
                    </a:p>
                    <a:p>
                      <a:pPr algn="ctr"/>
                      <a:r>
                        <a:rPr lang="tr-TR" sz="2400" b="1" dirty="0">
                          <a:solidFill>
                            <a:srgbClr val="0070C0"/>
                          </a:solidFill>
                        </a:rPr>
                        <a:t>kaybı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0070C0"/>
                          </a:solidFill>
                        </a:rPr>
                        <a:t>Komplikasyon</a:t>
                      </a:r>
                    </a:p>
                    <a:p>
                      <a:endParaRPr lang="tr-TR" sz="2400" b="1" dirty="0">
                        <a:solidFill>
                          <a:srgbClr val="0070C0"/>
                        </a:solidFill>
                      </a:endParaRPr>
                    </a:p>
                    <a:p>
                      <a:endParaRPr lang="tr-TR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dirty="0" err="1"/>
                        <a:t>İmmünitede</a:t>
                      </a:r>
                      <a:r>
                        <a:rPr lang="tr-TR" baseline="0" dirty="0"/>
                        <a:t> azalma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baseline="0" dirty="0"/>
                        <a:t>Enfeksiyon riskinde artış</a:t>
                      </a:r>
                      <a:endParaRPr lang="tr-TR" dirty="0"/>
                    </a:p>
                    <a:p>
                      <a:endParaRPr lang="tr-TR" dirty="0"/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  <a:p>
                      <a:endParaRPr lang="tr-TR" dirty="0"/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dirty="0"/>
                        <a:t>Yara iyileşmesinde gecikme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dirty="0"/>
                        <a:t>Denge bozuklukları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tr-TR" dirty="0"/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  <a:p>
                      <a:endParaRPr lang="tr-TR" dirty="0"/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dirty="0"/>
                        <a:t>Oturmada zorlanma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dirty="0"/>
                        <a:t>Bası yaraları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dirty="0" err="1"/>
                        <a:t>Pnömoni</a:t>
                      </a:r>
                      <a:endParaRPr lang="tr-TR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tr-TR" dirty="0"/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  <a:p>
                      <a:endParaRPr lang="tr-TR" dirty="0"/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tr-TR" dirty="0" err="1"/>
                        <a:t>Mortalite</a:t>
                      </a:r>
                      <a:endParaRPr lang="tr-TR" baseline="0" dirty="0"/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tr-TR" baseline="0" dirty="0"/>
                        <a:t>(genellikle </a:t>
                      </a:r>
                      <a:r>
                        <a:rPr lang="tr-TR" baseline="0" dirty="0" err="1"/>
                        <a:t>pnömoniden</a:t>
                      </a:r>
                      <a:r>
                        <a:rPr lang="tr-TR" baseline="0" dirty="0"/>
                        <a:t>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0096">
                <a:tc>
                  <a:txBody>
                    <a:bodyPr/>
                    <a:lstStyle/>
                    <a:p>
                      <a:endParaRPr lang="tr-TR" dirty="0"/>
                    </a:p>
                    <a:p>
                      <a:endParaRPr lang="tr-TR" dirty="0"/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10" y="1383457"/>
            <a:ext cx="2550318" cy="478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79" y="6527626"/>
            <a:ext cx="25622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122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8" y="260648"/>
            <a:ext cx="8229600" cy="1143000"/>
          </a:xfrm>
        </p:spPr>
        <p:txBody>
          <a:bodyPr>
            <a:normAutofit/>
          </a:bodyPr>
          <a:lstStyle/>
          <a:p>
            <a:r>
              <a:rPr lang="tr-T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Yaşlılarda protein ihtiyacı artmıştır!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121583"/>
              </p:ext>
            </p:extLst>
          </p:nvPr>
        </p:nvGraphicFramePr>
        <p:xfrm>
          <a:off x="457200" y="1600204"/>
          <a:ext cx="8229600" cy="4525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3 Dikdörtgen"/>
          <p:cNvSpPr/>
          <p:nvPr/>
        </p:nvSpPr>
        <p:spPr>
          <a:xfrm>
            <a:off x="2770722" y="6557722"/>
            <a:ext cx="3673486" cy="261513"/>
          </a:xfrm>
          <a:prstGeom prst="rect">
            <a:avLst/>
          </a:prstGeom>
        </p:spPr>
        <p:txBody>
          <a:bodyPr wrap="square" lIns="91340" tIns="45672" rIns="91340" bIns="45672">
            <a:spAutoFit/>
          </a:bodyPr>
          <a:lstStyle/>
          <a:p>
            <a:pPr marL="342545" indent="-342545" algn="r" defTabSz="913453">
              <a:spcBef>
                <a:spcPct val="20000"/>
              </a:spcBef>
            </a:pPr>
            <a:r>
              <a:rPr lang="tr-TR" sz="1100" dirty="0" err="1">
                <a:solidFill>
                  <a:srgbClr val="000066"/>
                </a:solidFill>
                <a:latin typeface="Arial" charset="0"/>
              </a:rPr>
              <a:t>Deutz</a:t>
            </a:r>
            <a:r>
              <a:rPr lang="tr-TR" sz="1100" dirty="0">
                <a:solidFill>
                  <a:srgbClr val="000066"/>
                </a:solidFill>
                <a:latin typeface="Arial" charset="0"/>
              </a:rPr>
              <a:t> NEP, et al. </a:t>
            </a:r>
            <a:r>
              <a:rPr lang="tr-TR" sz="1100" dirty="0" err="1">
                <a:solidFill>
                  <a:srgbClr val="000066"/>
                </a:solidFill>
                <a:latin typeface="Arial" charset="0"/>
              </a:rPr>
              <a:t>Clinical</a:t>
            </a:r>
            <a:r>
              <a:rPr lang="tr-TR" sz="11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tr-TR" sz="1100" dirty="0" err="1">
                <a:solidFill>
                  <a:srgbClr val="000066"/>
                </a:solidFill>
                <a:latin typeface="Arial" charset="0"/>
              </a:rPr>
              <a:t>Nutrition</a:t>
            </a:r>
            <a:r>
              <a:rPr lang="tr-TR" sz="1100" dirty="0">
                <a:solidFill>
                  <a:srgbClr val="000066"/>
                </a:solidFill>
                <a:latin typeface="Arial" charset="0"/>
              </a:rPr>
              <a:t> 2014;33:929-936</a:t>
            </a:r>
          </a:p>
        </p:txBody>
      </p:sp>
    </p:spTree>
    <p:extLst>
      <p:ext uri="{BB962C8B-B14F-4D97-AF65-F5344CB8AC3E}">
        <p14:creationId xmlns:p14="http://schemas.microsoft.com/office/powerpoint/2010/main" val="547693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/>
          <p:cNvGrpSpPr/>
          <p:nvPr/>
        </p:nvGrpSpPr>
        <p:grpSpPr>
          <a:xfrm rot="10800000">
            <a:off x="1403648" y="1599310"/>
            <a:ext cx="6408712" cy="4524887"/>
            <a:chOff x="3302780" y="806689"/>
            <a:chExt cx="3778276" cy="2282345"/>
          </a:xfrm>
        </p:grpSpPr>
        <p:sp>
          <p:nvSpPr>
            <p:cNvPr id="7" name="Serbest Form 6"/>
            <p:cNvSpPr/>
            <p:nvPr/>
          </p:nvSpPr>
          <p:spPr>
            <a:xfrm rot="10800000">
              <a:off x="4706476" y="2118150"/>
              <a:ext cx="970884" cy="970884"/>
            </a:xfrm>
            <a:custGeom>
              <a:avLst/>
              <a:gdLst>
                <a:gd name="connsiteX0" fmla="*/ 0 w 970884"/>
                <a:gd name="connsiteY0" fmla="*/ 485442 h 970884"/>
                <a:gd name="connsiteX1" fmla="*/ 485442 w 970884"/>
                <a:gd name="connsiteY1" fmla="*/ 0 h 970884"/>
                <a:gd name="connsiteX2" fmla="*/ 970884 w 970884"/>
                <a:gd name="connsiteY2" fmla="*/ 485442 h 970884"/>
                <a:gd name="connsiteX3" fmla="*/ 485442 w 970884"/>
                <a:gd name="connsiteY3" fmla="*/ 970884 h 970884"/>
                <a:gd name="connsiteX4" fmla="*/ 0 w 970884"/>
                <a:gd name="connsiteY4" fmla="*/ 485442 h 970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884" h="970884">
                  <a:moveTo>
                    <a:pt x="0" y="485442"/>
                  </a:moveTo>
                  <a:cubicBezTo>
                    <a:pt x="0" y="217340"/>
                    <a:pt x="217340" y="0"/>
                    <a:pt x="485442" y="0"/>
                  </a:cubicBezTo>
                  <a:cubicBezTo>
                    <a:pt x="753544" y="0"/>
                    <a:pt x="970884" y="217340"/>
                    <a:pt x="970884" y="485442"/>
                  </a:cubicBezTo>
                  <a:cubicBezTo>
                    <a:pt x="970884" y="753544"/>
                    <a:pt x="753544" y="970884"/>
                    <a:pt x="485442" y="970884"/>
                  </a:cubicBezTo>
                  <a:cubicBezTo>
                    <a:pt x="217340" y="970884"/>
                    <a:pt x="0" y="753544"/>
                    <a:pt x="0" y="485442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51708" tIns="151708" rIns="151708" bIns="151708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3200" kern="1200" dirty="0"/>
                <a:t>Azalmış protein alımı</a:t>
              </a:r>
              <a:endParaRPr lang="en-US" sz="3200" kern="1200" dirty="0"/>
            </a:p>
          </p:txBody>
        </p:sp>
        <p:sp>
          <p:nvSpPr>
            <p:cNvPr id="8" name="Sol Ok 7"/>
            <p:cNvSpPr/>
            <p:nvPr/>
          </p:nvSpPr>
          <p:spPr>
            <a:xfrm rot="10800000">
              <a:off x="3763951" y="2465242"/>
              <a:ext cx="890686" cy="27670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Serbest Form 8"/>
            <p:cNvSpPr/>
            <p:nvPr/>
          </p:nvSpPr>
          <p:spPr>
            <a:xfrm rot="10800000">
              <a:off x="3302780" y="2234657"/>
              <a:ext cx="922340" cy="737872"/>
            </a:xfrm>
            <a:custGeom>
              <a:avLst/>
              <a:gdLst>
                <a:gd name="connsiteX0" fmla="*/ 0 w 922340"/>
                <a:gd name="connsiteY0" fmla="*/ 73787 h 737872"/>
                <a:gd name="connsiteX1" fmla="*/ 73787 w 922340"/>
                <a:gd name="connsiteY1" fmla="*/ 0 h 737872"/>
                <a:gd name="connsiteX2" fmla="*/ 848553 w 922340"/>
                <a:gd name="connsiteY2" fmla="*/ 0 h 737872"/>
                <a:gd name="connsiteX3" fmla="*/ 922340 w 922340"/>
                <a:gd name="connsiteY3" fmla="*/ 73787 h 737872"/>
                <a:gd name="connsiteX4" fmla="*/ 922340 w 922340"/>
                <a:gd name="connsiteY4" fmla="*/ 664085 h 737872"/>
                <a:gd name="connsiteX5" fmla="*/ 848553 w 922340"/>
                <a:gd name="connsiteY5" fmla="*/ 737872 h 737872"/>
                <a:gd name="connsiteX6" fmla="*/ 73787 w 922340"/>
                <a:gd name="connsiteY6" fmla="*/ 737872 h 737872"/>
                <a:gd name="connsiteX7" fmla="*/ 0 w 922340"/>
                <a:gd name="connsiteY7" fmla="*/ 664085 h 737872"/>
                <a:gd name="connsiteX8" fmla="*/ 0 w 922340"/>
                <a:gd name="connsiteY8" fmla="*/ 73787 h 73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340" h="737872">
                  <a:moveTo>
                    <a:pt x="0" y="73787"/>
                  </a:moveTo>
                  <a:cubicBezTo>
                    <a:pt x="0" y="33036"/>
                    <a:pt x="33036" y="0"/>
                    <a:pt x="73787" y="0"/>
                  </a:cubicBezTo>
                  <a:lnTo>
                    <a:pt x="848553" y="0"/>
                  </a:lnTo>
                  <a:cubicBezTo>
                    <a:pt x="889304" y="0"/>
                    <a:pt x="922340" y="33036"/>
                    <a:pt x="922340" y="73787"/>
                  </a:cubicBezTo>
                  <a:lnTo>
                    <a:pt x="922340" y="664085"/>
                  </a:lnTo>
                  <a:cubicBezTo>
                    <a:pt x="922340" y="704836"/>
                    <a:pt x="889304" y="737872"/>
                    <a:pt x="848553" y="737872"/>
                  </a:cubicBezTo>
                  <a:lnTo>
                    <a:pt x="73787" y="737872"/>
                  </a:lnTo>
                  <a:cubicBezTo>
                    <a:pt x="33036" y="737872"/>
                    <a:pt x="0" y="704836"/>
                    <a:pt x="0" y="664085"/>
                  </a:cubicBezTo>
                  <a:lnTo>
                    <a:pt x="0" y="73787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0662" tIns="40662" rIns="40662" bIns="4066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kern="1200" dirty="0"/>
                <a:t>Fiziksel </a:t>
              </a:r>
              <a:r>
                <a:rPr lang="tr-TR" kern="1200" dirty="0" err="1"/>
                <a:t>disabilite</a:t>
              </a:r>
              <a:endParaRPr lang="en-US" kern="1200" dirty="0"/>
            </a:p>
          </p:txBody>
        </p:sp>
        <p:sp>
          <p:nvSpPr>
            <p:cNvPr id="10" name="Sol Ok 9"/>
            <p:cNvSpPr/>
            <p:nvPr/>
          </p:nvSpPr>
          <p:spPr>
            <a:xfrm rot="13500000">
              <a:off x="4051755" y="1770421"/>
              <a:ext cx="890686" cy="27670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812566"/>
                <a:satOff val="-4220"/>
                <a:lumOff val="-686"/>
                <a:alphaOff val="0"/>
              </a:schemeClr>
            </a:fillRef>
            <a:effectRef idx="0">
              <a:schemeClr val="accent3">
                <a:hueOff val="2812566"/>
                <a:satOff val="-4220"/>
                <a:lumOff val="-68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Serbest Form 10"/>
            <p:cNvSpPr/>
            <p:nvPr/>
          </p:nvSpPr>
          <p:spPr>
            <a:xfrm rot="10800000">
              <a:off x="3721022" y="1224931"/>
              <a:ext cx="922340" cy="737872"/>
            </a:xfrm>
            <a:custGeom>
              <a:avLst/>
              <a:gdLst>
                <a:gd name="connsiteX0" fmla="*/ 0 w 922340"/>
                <a:gd name="connsiteY0" fmla="*/ 73787 h 737872"/>
                <a:gd name="connsiteX1" fmla="*/ 73787 w 922340"/>
                <a:gd name="connsiteY1" fmla="*/ 0 h 737872"/>
                <a:gd name="connsiteX2" fmla="*/ 848553 w 922340"/>
                <a:gd name="connsiteY2" fmla="*/ 0 h 737872"/>
                <a:gd name="connsiteX3" fmla="*/ 922340 w 922340"/>
                <a:gd name="connsiteY3" fmla="*/ 73787 h 737872"/>
                <a:gd name="connsiteX4" fmla="*/ 922340 w 922340"/>
                <a:gd name="connsiteY4" fmla="*/ 664085 h 737872"/>
                <a:gd name="connsiteX5" fmla="*/ 848553 w 922340"/>
                <a:gd name="connsiteY5" fmla="*/ 737872 h 737872"/>
                <a:gd name="connsiteX6" fmla="*/ 73787 w 922340"/>
                <a:gd name="connsiteY6" fmla="*/ 737872 h 737872"/>
                <a:gd name="connsiteX7" fmla="*/ 0 w 922340"/>
                <a:gd name="connsiteY7" fmla="*/ 664085 h 737872"/>
                <a:gd name="connsiteX8" fmla="*/ 0 w 922340"/>
                <a:gd name="connsiteY8" fmla="*/ 73787 h 73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340" h="737872">
                  <a:moveTo>
                    <a:pt x="0" y="73787"/>
                  </a:moveTo>
                  <a:cubicBezTo>
                    <a:pt x="0" y="33036"/>
                    <a:pt x="33036" y="0"/>
                    <a:pt x="73787" y="0"/>
                  </a:cubicBezTo>
                  <a:lnTo>
                    <a:pt x="848553" y="0"/>
                  </a:lnTo>
                  <a:cubicBezTo>
                    <a:pt x="889304" y="0"/>
                    <a:pt x="922340" y="33036"/>
                    <a:pt x="922340" y="73787"/>
                  </a:cubicBezTo>
                  <a:lnTo>
                    <a:pt x="922340" y="664085"/>
                  </a:lnTo>
                  <a:cubicBezTo>
                    <a:pt x="922340" y="704836"/>
                    <a:pt x="889304" y="737872"/>
                    <a:pt x="848553" y="737872"/>
                  </a:cubicBezTo>
                  <a:lnTo>
                    <a:pt x="73787" y="737872"/>
                  </a:lnTo>
                  <a:cubicBezTo>
                    <a:pt x="33036" y="737872"/>
                    <a:pt x="0" y="704836"/>
                    <a:pt x="0" y="664085"/>
                  </a:cubicBezTo>
                  <a:lnTo>
                    <a:pt x="0" y="73787"/>
                  </a:ln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40662" tIns="40662" rIns="40662" bIns="4066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kern="1200" dirty="0"/>
                <a:t>Fizyolojik değişiklikler</a:t>
              </a:r>
              <a:endParaRPr lang="en-US" kern="1200" dirty="0"/>
            </a:p>
          </p:txBody>
        </p:sp>
        <p:sp>
          <p:nvSpPr>
            <p:cNvPr id="12" name="Sol Ok 11"/>
            <p:cNvSpPr/>
            <p:nvPr/>
          </p:nvSpPr>
          <p:spPr>
            <a:xfrm rot="16200000">
              <a:off x="4746575" y="1482617"/>
              <a:ext cx="890686" cy="27670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Serbest Form 12"/>
            <p:cNvSpPr/>
            <p:nvPr/>
          </p:nvSpPr>
          <p:spPr>
            <a:xfrm rot="10800000">
              <a:off x="4730748" y="806689"/>
              <a:ext cx="922340" cy="737872"/>
            </a:xfrm>
            <a:custGeom>
              <a:avLst/>
              <a:gdLst>
                <a:gd name="connsiteX0" fmla="*/ 0 w 922340"/>
                <a:gd name="connsiteY0" fmla="*/ 73787 h 737872"/>
                <a:gd name="connsiteX1" fmla="*/ 73787 w 922340"/>
                <a:gd name="connsiteY1" fmla="*/ 0 h 737872"/>
                <a:gd name="connsiteX2" fmla="*/ 848553 w 922340"/>
                <a:gd name="connsiteY2" fmla="*/ 0 h 737872"/>
                <a:gd name="connsiteX3" fmla="*/ 922340 w 922340"/>
                <a:gd name="connsiteY3" fmla="*/ 73787 h 737872"/>
                <a:gd name="connsiteX4" fmla="*/ 922340 w 922340"/>
                <a:gd name="connsiteY4" fmla="*/ 664085 h 737872"/>
                <a:gd name="connsiteX5" fmla="*/ 848553 w 922340"/>
                <a:gd name="connsiteY5" fmla="*/ 737872 h 737872"/>
                <a:gd name="connsiteX6" fmla="*/ 73787 w 922340"/>
                <a:gd name="connsiteY6" fmla="*/ 737872 h 737872"/>
                <a:gd name="connsiteX7" fmla="*/ 0 w 922340"/>
                <a:gd name="connsiteY7" fmla="*/ 664085 h 737872"/>
                <a:gd name="connsiteX8" fmla="*/ 0 w 922340"/>
                <a:gd name="connsiteY8" fmla="*/ 73787 h 73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340" h="737872">
                  <a:moveTo>
                    <a:pt x="0" y="73787"/>
                  </a:moveTo>
                  <a:cubicBezTo>
                    <a:pt x="0" y="33036"/>
                    <a:pt x="33036" y="0"/>
                    <a:pt x="73787" y="0"/>
                  </a:cubicBezTo>
                  <a:lnTo>
                    <a:pt x="848553" y="0"/>
                  </a:lnTo>
                  <a:cubicBezTo>
                    <a:pt x="889304" y="0"/>
                    <a:pt x="922340" y="33036"/>
                    <a:pt x="922340" y="73787"/>
                  </a:cubicBezTo>
                  <a:lnTo>
                    <a:pt x="922340" y="664085"/>
                  </a:lnTo>
                  <a:cubicBezTo>
                    <a:pt x="922340" y="704836"/>
                    <a:pt x="889304" y="737872"/>
                    <a:pt x="848553" y="737872"/>
                  </a:cubicBezTo>
                  <a:lnTo>
                    <a:pt x="73787" y="737872"/>
                  </a:lnTo>
                  <a:cubicBezTo>
                    <a:pt x="33036" y="737872"/>
                    <a:pt x="0" y="704836"/>
                    <a:pt x="0" y="664085"/>
                  </a:cubicBezTo>
                  <a:lnTo>
                    <a:pt x="0" y="73787"/>
                  </a:lnTo>
                  <a:close/>
                </a:path>
              </a:pathLst>
            </a:cu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40662" tIns="40662" rIns="40662" bIns="4066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kern="1200" dirty="0" err="1"/>
                <a:t>Mental</a:t>
              </a:r>
              <a:r>
                <a:rPr lang="tr-TR" kern="1200" dirty="0"/>
                <a:t> değişiklikler</a:t>
              </a:r>
              <a:endParaRPr lang="en-US" kern="1200" dirty="0"/>
            </a:p>
          </p:txBody>
        </p:sp>
        <p:sp>
          <p:nvSpPr>
            <p:cNvPr id="14" name="Sol Ok 13"/>
            <p:cNvSpPr/>
            <p:nvPr/>
          </p:nvSpPr>
          <p:spPr>
            <a:xfrm rot="18900000">
              <a:off x="5441396" y="1770421"/>
              <a:ext cx="890686" cy="27670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8437698"/>
                <a:satOff val="-12660"/>
                <a:lumOff val="-2059"/>
                <a:alphaOff val="0"/>
              </a:schemeClr>
            </a:fillRef>
            <a:effectRef idx="0">
              <a:schemeClr val="accent3">
                <a:hueOff val="8437698"/>
                <a:satOff val="-12660"/>
                <a:lumOff val="-205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Serbest Form 14"/>
            <p:cNvSpPr/>
            <p:nvPr/>
          </p:nvSpPr>
          <p:spPr>
            <a:xfrm rot="10800000">
              <a:off x="5740474" y="1224931"/>
              <a:ext cx="922340" cy="737872"/>
            </a:xfrm>
            <a:custGeom>
              <a:avLst/>
              <a:gdLst>
                <a:gd name="connsiteX0" fmla="*/ 0 w 922340"/>
                <a:gd name="connsiteY0" fmla="*/ 73787 h 737872"/>
                <a:gd name="connsiteX1" fmla="*/ 73787 w 922340"/>
                <a:gd name="connsiteY1" fmla="*/ 0 h 737872"/>
                <a:gd name="connsiteX2" fmla="*/ 848553 w 922340"/>
                <a:gd name="connsiteY2" fmla="*/ 0 h 737872"/>
                <a:gd name="connsiteX3" fmla="*/ 922340 w 922340"/>
                <a:gd name="connsiteY3" fmla="*/ 73787 h 737872"/>
                <a:gd name="connsiteX4" fmla="*/ 922340 w 922340"/>
                <a:gd name="connsiteY4" fmla="*/ 664085 h 737872"/>
                <a:gd name="connsiteX5" fmla="*/ 848553 w 922340"/>
                <a:gd name="connsiteY5" fmla="*/ 737872 h 737872"/>
                <a:gd name="connsiteX6" fmla="*/ 73787 w 922340"/>
                <a:gd name="connsiteY6" fmla="*/ 737872 h 737872"/>
                <a:gd name="connsiteX7" fmla="*/ 0 w 922340"/>
                <a:gd name="connsiteY7" fmla="*/ 664085 h 737872"/>
                <a:gd name="connsiteX8" fmla="*/ 0 w 922340"/>
                <a:gd name="connsiteY8" fmla="*/ 73787 h 73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340" h="737872">
                  <a:moveTo>
                    <a:pt x="0" y="73787"/>
                  </a:moveTo>
                  <a:cubicBezTo>
                    <a:pt x="0" y="33036"/>
                    <a:pt x="33036" y="0"/>
                    <a:pt x="73787" y="0"/>
                  </a:cubicBezTo>
                  <a:lnTo>
                    <a:pt x="848553" y="0"/>
                  </a:lnTo>
                  <a:cubicBezTo>
                    <a:pt x="889304" y="0"/>
                    <a:pt x="922340" y="33036"/>
                    <a:pt x="922340" y="73787"/>
                  </a:cubicBezTo>
                  <a:lnTo>
                    <a:pt x="922340" y="664085"/>
                  </a:lnTo>
                  <a:cubicBezTo>
                    <a:pt x="922340" y="704836"/>
                    <a:pt x="889304" y="737872"/>
                    <a:pt x="848553" y="737872"/>
                  </a:cubicBezTo>
                  <a:lnTo>
                    <a:pt x="73787" y="737872"/>
                  </a:lnTo>
                  <a:cubicBezTo>
                    <a:pt x="33036" y="737872"/>
                    <a:pt x="0" y="704836"/>
                    <a:pt x="0" y="664085"/>
                  </a:cubicBezTo>
                  <a:lnTo>
                    <a:pt x="0" y="73787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0662" tIns="40662" rIns="40662" bIns="4066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kern="1200" dirty="0"/>
                <a:t>Eşlik eden </a:t>
              </a:r>
              <a:r>
                <a:rPr lang="tr-TR" kern="1200" dirty="0" err="1"/>
                <a:t>komorbiditeler</a:t>
              </a:r>
              <a:endParaRPr lang="en-US" kern="1200" dirty="0"/>
            </a:p>
          </p:txBody>
        </p:sp>
        <p:sp>
          <p:nvSpPr>
            <p:cNvPr id="16" name="Sol Ok 15"/>
            <p:cNvSpPr/>
            <p:nvPr/>
          </p:nvSpPr>
          <p:spPr>
            <a:xfrm>
              <a:off x="5729200" y="2465242"/>
              <a:ext cx="890686" cy="27670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Serbest Form 16"/>
            <p:cNvSpPr/>
            <p:nvPr/>
          </p:nvSpPr>
          <p:spPr>
            <a:xfrm rot="10800000">
              <a:off x="6158716" y="2234657"/>
              <a:ext cx="922340" cy="737872"/>
            </a:xfrm>
            <a:custGeom>
              <a:avLst/>
              <a:gdLst>
                <a:gd name="connsiteX0" fmla="*/ 0 w 922340"/>
                <a:gd name="connsiteY0" fmla="*/ 73787 h 737872"/>
                <a:gd name="connsiteX1" fmla="*/ 73787 w 922340"/>
                <a:gd name="connsiteY1" fmla="*/ 0 h 737872"/>
                <a:gd name="connsiteX2" fmla="*/ 848553 w 922340"/>
                <a:gd name="connsiteY2" fmla="*/ 0 h 737872"/>
                <a:gd name="connsiteX3" fmla="*/ 922340 w 922340"/>
                <a:gd name="connsiteY3" fmla="*/ 73787 h 737872"/>
                <a:gd name="connsiteX4" fmla="*/ 922340 w 922340"/>
                <a:gd name="connsiteY4" fmla="*/ 664085 h 737872"/>
                <a:gd name="connsiteX5" fmla="*/ 848553 w 922340"/>
                <a:gd name="connsiteY5" fmla="*/ 737872 h 737872"/>
                <a:gd name="connsiteX6" fmla="*/ 73787 w 922340"/>
                <a:gd name="connsiteY6" fmla="*/ 737872 h 737872"/>
                <a:gd name="connsiteX7" fmla="*/ 0 w 922340"/>
                <a:gd name="connsiteY7" fmla="*/ 664085 h 737872"/>
                <a:gd name="connsiteX8" fmla="*/ 0 w 922340"/>
                <a:gd name="connsiteY8" fmla="*/ 73787 h 73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340" h="737872">
                  <a:moveTo>
                    <a:pt x="0" y="73787"/>
                  </a:moveTo>
                  <a:cubicBezTo>
                    <a:pt x="0" y="33036"/>
                    <a:pt x="33036" y="0"/>
                    <a:pt x="73787" y="0"/>
                  </a:cubicBezTo>
                  <a:lnTo>
                    <a:pt x="848553" y="0"/>
                  </a:lnTo>
                  <a:cubicBezTo>
                    <a:pt x="889304" y="0"/>
                    <a:pt x="922340" y="33036"/>
                    <a:pt x="922340" y="73787"/>
                  </a:cubicBezTo>
                  <a:lnTo>
                    <a:pt x="922340" y="664085"/>
                  </a:lnTo>
                  <a:cubicBezTo>
                    <a:pt x="922340" y="704836"/>
                    <a:pt x="889304" y="737872"/>
                    <a:pt x="848553" y="737872"/>
                  </a:cubicBezTo>
                  <a:lnTo>
                    <a:pt x="73787" y="737872"/>
                  </a:lnTo>
                  <a:cubicBezTo>
                    <a:pt x="33036" y="737872"/>
                    <a:pt x="0" y="704836"/>
                    <a:pt x="0" y="664085"/>
                  </a:cubicBezTo>
                  <a:lnTo>
                    <a:pt x="0" y="73787"/>
                  </a:lnTo>
                  <a:close/>
                </a:path>
              </a:pathLst>
            </a:cu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40662" tIns="40662" rIns="40662" bIns="4066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kern="1200" dirty="0"/>
                <a:t>Azalmış iştah</a:t>
              </a:r>
              <a:endParaRPr lang="en-US" kern="1200" dirty="0"/>
            </a:p>
          </p:txBody>
        </p:sp>
      </p:grpSp>
      <p:sp>
        <p:nvSpPr>
          <p:cNvPr id="18" name="Başlık 1"/>
          <p:cNvSpPr>
            <a:spLocks noGrp="1"/>
          </p:cNvSpPr>
          <p:nvPr>
            <p:ph type="title"/>
          </p:nvPr>
        </p:nvSpPr>
        <p:spPr>
          <a:xfrm>
            <a:off x="467548" y="260648"/>
            <a:ext cx="8229600" cy="1143000"/>
          </a:xfrm>
        </p:spPr>
        <p:txBody>
          <a:bodyPr>
            <a:normAutofit/>
          </a:bodyPr>
          <a:lstStyle/>
          <a:p>
            <a:r>
              <a:rPr lang="tr-T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Yaşlılarda protein alımı azalmıştır!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3 Dikdörtgen"/>
          <p:cNvSpPr/>
          <p:nvPr/>
        </p:nvSpPr>
        <p:spPr>
          <a:xfrm>
            <a:off x="2320803" y="6543425"/>
            <a:ext cx="4105060" cy="261513"/>
          </a:xfrm>
          <a:prstGeom prst="rect">
            <a:avLst/>
          </a:prstGeom>
        </p:spPr>
        <p:txBody>
          <a:bodyPr wrap="square" lIns="91340" tIns="45672" rIns="91340" bIns="45672">
            <a:spAutoFit/>
          </a:bodyPr>
          <a:lstStyle/>
          <a:p>
            <a:pPr marL="342545" indent="-342545" algn="r" defTabSz="913453">
              <a:spcBef>
                <a:spcPct val="20000"/>
              </a:spcBef>
            </a:pPr>
            <a:r>
              <a:rPr lang="tr-TR" sz="1100" dirty="0" err="1">
                <a:solidFill>
                  <a:srgbClr val="000066"/>
                </a:solidFill>
                <a:latin typeface="Arial" charset="0"/>
              </a:rPr>
              <a:t>Deutz</a:t>
            </a:r>
            <a:r>
              <a:rPr lang="tr-TR" sz="1100" dirty="0">
                <a:solidFill>
                  <a:srgbClr val="000066"/>
                </a:solidFill>
                <a:latin typeface="Arial" charset="0"/>
              </a:rPr>
              <a:t> NEP, et al. </a:t>
            </a:r>
            <a:r>
              <a:rPr lang="tr-TR" sz="1100" dirty="0" err="1">
                <a:solidFill>
                  <a:srgbClr val="000066"/>
                </a:solidFill>
                <a:latin typeface="Arial" charset="0"/>
              </a:rPr>
              <a:t>Clinical</a:t>
            </a:r>
            <a:r>
              <a:rPr lang="tr-TR" sz="11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tr-TR" sz="1100" dirty="0" err="1">
                <a:solidFill>
                  <a:srgbClr val="000066"/>
                </a:solidFill>
                <a:latin typeface="Arial" charset="0"/>
              </a:rPr>
              <a:t>Nutrition</a:t>
            </a:r>
            <a:r>
              <a:rPr lang="tr-TR" sz="1100" dirty="0">
                <a:solidFill>
                  <a:srgbClr val="000066"/>
                </a:solidFill>
                <a:latin typeface="Arial" charset="0"/>
              </a:rPr>
              <a:t> 2014;33:929-936</a:t>
            </a:r>
          </a:p>
        </p:txBody>
      </p:sp>
    </p:spTree>
    <p:extLst>
      <p:ext uri="{BB962C8B-B14F-4D97-AF65-F5344CB8AC3E}">
        <p14:creationId xmlns:p14="http://schemas.microsoft.com/office/powerpoint/2010/main" val="3848113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545" indent="-342545">
              <a:defRPr/>
            </a:pPr>
            <a:r>
              <a:rPr lang="tr-TR" sz="29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ESPEN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2836"/>
            <a:ext cx="8229600" cy="1080120"/>
          </a:xfr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340" tIns="45672" rIns="91340" bIns="45672" rtlCol="0">
            <a:noAutofit/>
          </a:bodyPr>
          <a:lstStyle/>
          <a:p>
            <a:pPr algn="ctr">
              <a:lnSpc>
                <a:spcPct val="160000"/>
              </a:lnSpc>
              <a:buNone/>
            </a:pPr>
            <a:r>
              <a:rPr lang="tr-TR" sz="2000" dirty="0">
                <a:solidFill>
                  <a:schemeClr val="tx1"/>
                </a:solidFill>
                <a:latin typeface="Arial" charset="0"/>
              </a:rPr>
              <a:t>Sağlıklı yaşlılarda günlük protein alımı 1.0-1.2 g/kg olmalıdır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B00D-BA85-4C09-8339-5C631BEF881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7548" y="3000723"/>
            <a:ext cx="8229600" cy="15841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340" tIns="45672" rIns="91340" bIns="45672" rtlCol="0">
            <a:normAutofit fontScale="92500" lnSpcReduction="10000"/>
          </a:bodyPr>
          <a:lstStyle/>
          <a:p>
            <a:pPr algn="ctr" defTabSz="913453">
              <a:lnSpc>
                <a:spcPct val="80000"/>
              </a:lnSpc>
            </a:pPr>
            <a:endParaRPr lang="tr-TR" sz="2400" dirty="0">
              <a:solidFill>
                <a:prstClr val="white">
                  <a:lumMod val="85000"/>
                </a:prstClr>
              </a:solidFill>
              <a:latin typeface="Arial" charset="0"/>
            </a:endParaRPr>
          </a:p>
          <a:p>
            <a:pPr algn="ctr" defTabSz="913453">
              <a:lnSpc>
                <a:spcPct val="150000"/>
              </a:lnSpc>
            </a:pPr>
            <a:r>
              <a:rPr lang="tr-TR" sz="2200" dirty="0">
                <a:solidFill>
                  <a:schemeClr val="tx1"/>
                </a:solidFill>
                <a:latin typeface="Arial" charset="0"/>
              </a:rPr>
              <a:t>Akut veya kronik hastalığı olan yaşlılarda protein alımını 1.2-1.5 g/kg düzeyinde tutulmalı, hatta ciddi hastalık durumunda daha yüksek miktarlar hedeflenmelidir.</a:t>
            </a:r>
            <a:endParaRPr lang="tr-T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3 Dikdörtgen"/>
          <p:cNvSpPr/>
          <p:nvPr/>
        </p:nvSpPr>
        <p:spPr>
          <a:xfrm>
            <a:off x="395536" y="6239767"/>
            <a:ext cx="8301612" cy="566212"/>
          </a:xfrm>
          <a:prstGeom prst="rect">
            <a:avLst/>
          </a:prstGeom>
        </p:spPr>
        <p:txBody>
          <a:bodyPr wrap="square" lIns="91340" tIns="45672" rIns="91340" bIns="45672">
            <a:spAutoFit/>
          </a:bodyPr>
          <a:lstStyle/>
          <a:p>
            <a:pPr marL="342545" indent="-342545" algn="ctr" defTabSz="913453">
              <a:spcBef>
                <a:spcPct val="20000"/>
              </a:spcBef>
            </a:pPr>
            <a:r>
              <a:rPr lang="tr-TR" sz="1400" dirty="0" err="1">
                <a:solidFill>
                  <a:srgbClr val="000066"/>
                </a:solidFill>
                <a:latin typeface="Arial" charset="0"/>
              </a:rPr>
              <a:t>Volkert</a:t>
            </a:r>
            <a:r>
              <a:rPr lang="tr-TR" sz="1400" dirty="0">
                <a:solidFill>
                  <a:srgbClr val="000066"/>
                </a:solidFill>
                <a:latin typeface="Arial" charset="0"/>
              </a:rPr>
              <a:t> D, et al. </a:t>
            </a:r>
            <a:r>
              <a:rPr lang="en-US" sz="1400" dirty="0">
                <a:solidFill>
                  <a:srgbClr val="000066"/>
                </a:solidFill>
                <a:latin typeface="Arial" charset="0"/>
              </a:rPr>
              <a:t>ESPEN practical guideline: Clinical nutrition and hydration in</a:t>
            </a:r>
            <a:r>
              <a:rPr lang="tr-TR" sz="14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000066"/>
                </a:solidFill>
                <a:latin typeface="Arial" charset="0"/>
              </a:rPr>
              <a:t>Geriatrics</a:t>
            </a:r>
            <a:r>
              <a:rPr lang="tr-TR" sz="1400" dirty="0">
                <a:solidFill>
                  <a:srgbClr val="000066"/>
                </a:solidFill>
                <a:latin typeface="Arial" charset="0"/>
              </a:rPr>
              <a:t>. </a:t>
            </a:r>
          </a:p>
          <a:p>
            <a:pPr marL="342545" indent="-342545" algn="ctr" defTabSz="913453">
              <a:spcBef>
                <a:spcPct val="20000"/>
              </a:spcBef>
            </a:pPr>
            <a:r>
              <a:rPr lang="tr-TR" sz="1400" dirty="0" err="1">
                <a:solidFill>
                  <a:srgbClr val="000066"/>
                </a:solidFill>
                <a:latin typeface="Arial" charset="0"/>
              </a:rPr>
              <a:t>Clinical</a:t>
            </a:r>
            <a:r>
              <a:rPr lang="tr-TR" sz="14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tr-TR" sz="1400" dirty="0" err="1">
                <a:solidFill>
                  <a:srgbClr val="000066"/>
                </a:solidFill>
                <a:latin typeface="Arial" charset="0"/>
              </a:rPr>
              <a:t>Nutrition</a:t>
            </a:r>
            <a:r>
              <a:rPr lang="tr-TR" sz="1400" dirty="0">
                <a:solidFill>
                  <a:srgbClr val="000066"/>
                </a:solidFill>
                <a:latin typeface="Arial" charset="0"/>
              </a:rPr>
              <a:t> 2022;4: 958-989</a:t>
            </a:r>
          </a:p>
        </p:txBody>
      </p:sp>
    </p:spTree>
    <p:extLst>
      <p:ext uri="{BB962C8B-B14F-4D97-AF65-F5344CB8AC3E}">
        <p14:creationId xmlns:p14="http://schemas.microsoft.com/office/powerpoint/2010/main" val="1914289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1800" dirty="0"/>
              <a:t>PROMISS Çalışması</a:t>
            </a:r>
            <a:br>
              <a:rPr lang="tr-TR" sz="1800" dirty="0"/>
            </a:br>
            <a:r>
              <a:rPr lang="tr-TR" sz="1800" dirty="0"/>
              <a:t>Toplumda yaşayan yaşlılarda değişik </a:t>
            </a:r>
            <a:r>
              <a:rPr lang="tr-TR" sz="1800" dirty="0" err="1"/>
              <a:t>cut-off</a:t>
            </a:r>
            <a:r>
              <a:rPr lang="tr-TR" sz="1800" dirty="0"/>
              <a:t> değerlerine göre protein alım oranları</a:t>
            </a:r>
            <a:br>
              <a:rPr lang="tr-TR" sz="1800" dirty="0"/>
            </a:br>
            <a:r>
              <a:rPr lang="tr-TR" sz="1800" dirty="0"/>
              <a:t>N=8107</a:t>
            </a:r>
            <a:br>
              <a:rPr lang="tr-TR" sz="1800" dirty="0"/>
            </a:br>
            <a:r>
              <a:rPr lang="tr-TR" sz="1800" dirty="0"/>
              <a:t>Hollanda, </a:t>
            </a:r>
            <a:r>
              <a:rPr lang="tr-TR" sz="1800" dirty="0" err="1"/>
              <a:t>Italya</a:t>
            </a:r>
            <a:r>
              <a:rPr lang="tr-TR" sz="1800" dirty="0"/>
              <a:t>, Finlandiya, ABD ve Kanada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8" t="36871" r="13233" b="17415"/>
          <a:stretch/>
        </p:blipFill>
        <p:spPr bwMode="auto">
          <a:xfrm>
            <a:off x="1752600" y="1905000"/>
            <a:ext cx="5570375" cy="313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352800" y="5486400"/>
            <a:ext cx="32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err="1"/>
              <a:t>Hengeveld</a:t>
            </a:r>
            <a:r>
              <a:rPr lang="tr-TR" sz="1100" dirty="0"/>
              <a:t> et al, JCSM, 2020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139952" y="2924944"/>
            <a:ext cx="1512168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49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6873151" cy="31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2819400" y="6352034"/>
            <a:ext cx="2972451" cy="253819"/>
          </a:xfrm>
          <a:prstGeom prst="rect">
            <a:avLst/>
          </a:prstGeom>
        </p:spPr>
        <p:txBody>
          <a:bodyPr wrap="square" lIns="91340" tIns="45672" rIns="91340" bIns="45672">
            <a:spAutoFit/>
          </a:bodyPr>
          <a:lstStyle/>
          <a:p>
            <a:pPr algn="ctr" defTabSz="913453"/>
            <a:r>
              <a:rPr lang="en-US" sz="1050" dirty="0" err="1">
                <a:solidFill>
                  <a:prstClr val="black"/>
                </a:solidFill>
              </a:rPr>
              <a:t>Bos</a:t>
            </a:r>
            <a:r>
              <a:rPr lang="en-US" sz="1050" dirty="0">
                <a:solidFill>
                  <a:prstClr val="black"/>
                </a:solidFill>
              </a:rPr>
              <a:t> C, et al. </a:t>
            </a:r>
            <a:r>
              <a:rPr lang="en-US" sz="1050" dirty="0" err="1">
                <a:solidFill>
                  <a:prstClr val="black"/>
                </a:solidFill>
              </a:rPr>
              <a:t>Clin</a:t>
            </a:r>
            <a:r>
              <a:rPr lang="en-US" sz="1050" dirty="0">
                <a:solidFill>
                  <a:prstClr val="black"/>
                </a:solidFill>
              </a:rPr>
              <a:t> </a:t>
            </a:r>
            <a:r>
              <a:rPr lang="en-US" sz="1050" dirty="0" err="1">
                <a:solidFill>
                  <a:prstClr val="black"/>
                </a:solidFill>
              </a:rPr>
              <a:t>Nutr</a:t>
            </a:r>
            <a:r>
              <a:rPr lang="en-US" sz="1050" dirty="0">
                <a:solidFill>
                  <a:prstClr val="black"/>
                </a:solidFill>
              </a:rPr>
              <a:t> 2001; 20:225-33.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000" dirty="0" err="1">
                <a:latin typeface="Calibri" pitchFamily="34" charset="0"/>
                <a:ea typeface="+mn-ea"/>
                <a:cs typeface="Times New Roman" pitchFamily="18" charset="0"/>
              </a:rPr>
              <a:t>Hospitalize</a:t>
            </a:r>
            <a:r>
              <a:rPr lang="tr-TR" sz="2000" dirty="0">
                <a:latin typeface="Calibri" pitchFamily="34" charset="0"/>
                <a:ea typeface="+mn-ea"/>
                <a:cs typeface="Times New Roman" pitchFamily="18" charset="0"/>
              </a:rPr>
              <a:t> </a:t>
            </a:r>
            <a:r>
              <a:rPr lang="tr-TR" sz="2000" dirty="0" err="1">
                <a:latin typeface="Calibri" pitchFamily="34" charset="0"/>
                <a:ea typeface="+mn-ea"/>
                <a:cs typeface="Times New Roman" pitchFamily="18" charset="0"/>
              </a:rPr>
              <a:t>malnütrisyonlu</a:t>
            </a:r>
            <a:r>
              <a:rPr lang="tr-TR" sz="2000" dirty="0">
                <a:latin typeface="Calibri" pitchFamily="34" charset="0"/>
                <a:ea typeface="+mn-ea"/>
                <a:cs typeface="Times New Roman" pitchFamily="18" charset="0"/>
              </a:rPr>
              <a:t> yaşlılarda 10 gün süreyle 30 g protein desteği ile yağsız vücut kitlesinde artış saptanmış</a:t>
            </a:r>
            <a:br>
              <a:rPr lang="tr-TR" sz="2000" dirty="0">
                <a:latin typeface="Calibri" pitchFamily="34" charset="0"/>
                <a:ea typeface="+mn-ea"/>
                <a:cs typeface="Times New Roman" pitchFamily="18" charset="0"/>
              </a:rPr>
            </a:br>
            <a:endParaRPr lang="tr-TR" sz="2000" dirty="0">
              <a:latin typeface="Calibri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43608" y="3356992"/>
            <a:ext cx="5904656" cy="4680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20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22145" r="27641" b="50139"/>
          <a:stretch/>
        </p:blipFill>
        <p:spPr bwMode="auto">
          <a:xfrm>
            <a:off x="1752600" y="228600"/>
            <a:ext cx="5589036" cy="18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6" t="28551" r="26860" b="63702"/>
          <a:stretch/>
        </p:blipFill>
        <p:spPr bwMode="auto">
          <a:xfrm>
            <a:off x="2629678" y="2286000"/>
            <a:ext cx="4152122" cy="50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5" t="67075" r="26046" b="21224"/>
          <a:stretch/>
        </p:blipFill>
        <p:spPr bwMode="auto">
          <a:xfrm>
            <a:off x="1869232" y="2895600"/>
            <a:ext cx="5141168" cy="80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32789" r="32475" b="15510"/>
          <a:stretch/>
        </p:blipFill>
        <p:spPr bwMode="auto">
          <a:xfrm>
            <a:off x="2628123" y="3741236"/>
            <a:ext cx="3887754" cy="311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7" t="57959" r="64720" b="39320"/>
          <a:stretch/>
        </p:blipFill>
        <p:spPr bwMode="auto">
          <a:xfrm>
            <a:off x="6193971" y="1484784"/>
            <a:ext cx="1175658" cy="18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İçerik Yer Tutucusu 9"/>
          <p:cNvSpPr>
            <a:spLocks noGrp="1"/>
          </p:cNvSpPr>
          <p:nvPr>
            <p:ph idx="1"/>
          </p:nvPr>
        </p:nvSpPr>
        <p:spPr>
          <a:xfrm>
            <a:off x="2413248" y="3212976"/>
            <a:ext cx="4246984" cy="248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2500" lnSpcReduction="20000"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36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E0D1CF0C-6897-49E6-B015-CCAB8630F473}"/>
              </a:ext>
            </a:extLst>
          </p:cNvPr>
          <p:cNvSpPr txBox="1"/>
          <p:nvPr/>
        </p:nvSpPr>
        <p:spPr>
          <a:xfrm>
            <a:off x="1187624" y="236573"/>
            <a:ext cx="6237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</a:t>
            </a:r>
            <a:r>
              <a:rPr lang="tr-TR" sz="2800" b="1" spc="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Kaliteli Protein</a:t>
            </a:r>
            <a:r>
              <a:rPr lang="tr-T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54A3D86-6629-47CF-9039-0204A1F27061}"/>
              </a:ext>
            </a:extLst>
          </p:cNvPr>
          <p:cNvSpPr txBox="1"/>
          <p:nvPr/>
        </p:nvSpPr>
        <p:spPr>
          <a:xfrm>
            <a:off x="467544" y="786167"/>
            <a:ext cx="8036960" cy="864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130100"/>
              </a:lnSpc>
              <a:spcBef>
                <a:spcPts val="700"/>
              </a:spcBef>
            </a:pPr>
            <a:r>
              <a:rPr lang="tr-TR" sz="1800" b="1" dirty="0">
                <a:solidFill>
                  <a:srgbClr val="122069"/>
                </a:solidFill>
                <a:latin typeface="Arial"/>
                <a:cs typeface="Arial"/>
              </a:rPr>
              <a:t>Esansiyel </a:t>
            </a:r>
            <a:r>
              <a:rPr lang="tr-TR" sz="1800" b="1" spc="-5" dirty="0">
                <a:solidFill>
                  <a:srgbClr val="122069"/>
                </a:solidFill>
                <a:latin typeface="Arial"/>
                <a:cs typeface="Arial"/>
              </a:rPr>
              <a:t>Amino Asitlerin (EAA'lar) </a:t>
            </a:r>
          </a:p>
          <a:p>
            <a:pPr marL="12700" marR="5080" algn="ctr">
              <a:lnSpc>
                <a:spcPct val="130100"/>
              </a:lnSpc>
              <a:spcBef>
                <a:spcPts val="700"/>
              </a:spcBef>
            </a:pPr>
            <a:r>
              <a:rPr lang="tr-TR" sz="1800" b="1" spc="-5" dirty="0">
                <a:solidFill>
                  <a:srgbClr val="122069"/>
                </a:solidFill>
                <a:latin typeface="Arial"/>
                <a:cs typeface="Arial"/>
              </a:rPr>
              <a:t>Dallı </a:t>
            </a:r>
            <a:r>
              <a:rPr lang="tr-TR" sz="1800" b="1" dirty="0">
                <a:solidFill>
                  <a:srgbClr val="122069"/>
                </a:solidFill>
                <a:latin typeface="Arial"/>
                <a:cs typeface="Arial"/>
              </a:rPr>
              <a:t>Zincirli </a:t>
            </a:r>
            <a:r>
              <a:rPr lang="tr-TR" sz="1800" b="1" spc="5" dirty="0">
                <a:solidFill>
                  <a:srgbClr val="122069"/>
                </a:solidFill>
                <a:latin typeface="Arial"/>
                <a:cs typeface="Arial"/>
              </a:rPr>
              <a:t> </a:t>
            </a:r>
            <a:r>
              <a:rPr lang="tr-TR" sz="1800" b="1" spc="-5" dirty="0">
                <a:solidFill>
                  <a:srgbClr val="122069"/>
                </a:solidFill>
                <a:latin typeface="Arial"/>
                <a:cs typeface="Arial"/>
              </a:rPr>
              <a:t>Amino Asitlerin </a:t>
            </a:r>
            <a:r>
              <a:rPr lang="tr-TR" sz="1400" b="1" spc="-5" dirty="0">
                <a:solidFill>
                  <a:srgbClr val="122069"/>
                </a:solidFill>
                <a:latin typeface="Arial"/>
                <a:cs typeface="Arial"/>
              </a:rPr>
              <a:t>( Lösin, İzolösin ve Valin)</a:t>
            </a:r>
            <a:endParaRPr lang="tr-TR" sz="1800" dirty="0">
              <a:latin typeface="Arial MT"/>
              <a:cs typeface="Arial M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17EACE4-BE1A-4348-9A4D-07549FCEC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896" y="2204864"/>
            <a:ext cx="4869951" cy="371381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97F0B6B-7C77-48FF-A8DB-6F4A8C51EC91}"/>
              </a:ext>
            </a:extLst>
          </p:cNvPr>
          <p:cNvSpPr txBox="1"/>
          <p:nvPr/>
        </p:nvSpPr>
        <p:spPr>
          <a:xfrm>
            <a:off x="140306" y="6309320"/>
            <a:ext cx="88633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nl-NL" sz="1400" spc="-15" dirty="0">
                <a:solidFill>
                  <a:srgbClr val="162D45"/>
                </a:solidFill>
                <a:latin typeface="Arial MT"/>
                <a:cs typeface="Arial MT"/>
              </a:rPr>
              <a:t> </a:t>
            </a:r>
            <a:r>
              <a:rPr lang="tr-TR" sz="1400" spc="-15" dirty="0">
                <a:solidFill>
                  <a:srgbClr val="162D45"/>
                </a:solidFill>
                <a:latin typeface="Arial MT"/>
                <a:cs typeface="Arial MT"/>
              </a:rPr>
              <a:t>Stephen </a:t>
            </a:r>
            <a:r>
              <a:rPr lang="nl-NL" sz="1400" spc="-5" dirty="0">
                <a:solidFill>
                  <a:srgbClr val="162D45"/>
                </a:solidFill>
                <a:latin typeface="Arial MT"/>
                <a:cs typeface="Arial MT"/>
              </a:rPr>
              <a:t>van</a:t>
            </a:r>
            <a:r>
              <a:rPr lang="nl-NL" sz="1400" spc="-15" dirty="0">
                <a:solidFill>
                  <a:srgbClr val="162D45"/>
                </a:solidFill>
                <a:latin typeface="Arial MT"/>
                <a:cs typeface="Arial MT"/>
              </a:rPr>
              <a:t> </a:t>
            </a:r>
            <a:r>
              <a:rPr lang="nl-NL" sz="1400" spc="-5" dirty="0">
                <a:solidFill>
                  <a:srgbClr val="162D45"/>
                </a:solidFill>
                <a:latin typeface="Arial MT"/>
                <a:cs typeface="Arial MT"/>
              </a:rPr>
              <a:t>Vliet</a:t>
            </a:r>
            <a:r>
              <a:rPr lang="nl-NL" sz="1400" spc="-15" dirty="0">
                <a:solidFill>
                  <a:srgbClr val="162D45"/>
                </a:solidFill>
                <a:latin typeface="Arial MT"/>
                <a:cs typeface="Arial MT"/>
              </a:rPr>
              <a:t> </a:t>
            </a:r>
            <a:r>
              <a:rPr lang="nl-NL" sz="1400" spc="-5" dirty="0">
                <a:solidFill>
                  <a:srgbClr val="162D45"/>
                </a:solidFill>
                <a:latin typeface="Arial MT"/>
                <a:cs typeface="Arial MT"/>
              </a:rPr>
              <a:t>, </a:t>
            </a:r>
            <a:r>
              <a:rPr lang="tr-TR" sz="1400" b="0" i="0" dirty="0">
                <a:solidFill>
                  <a:srgbClr val="212121"/>
                </a:solidFill>
                <a:effectLst/>
                <a:latin typeface="BlinkMacSystemFont"/>
              </a:rPr>
              <a:t>The Skeletal Muscle Anabolic Response to Plant- versus Animal-Based Protein Consumption. J Nutr. 2015 Sep;145(9):1981-91</a:t>
            </a:r>
            <a:endParaRPr lang="nl-NL" sz="1400" dirty="0">
              <a:latin typeface="Arial MT"/>
              <a:cs typeface="Arial MT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F8ADB54-7587-4C0B-A101-EC71107F45B1}"/>
              </a:ext>
            </a:extLst>
          </p:cNvPr>
          <p:cNvSpPr txBox="1"/>
          <p:nvPr/>
        </p:nvSpPr>
        <p:spPr>
          <a:xfrm rot="10800000" flipV="1">
            <a:off x="2555213" y="2633632"/>
            <a:ext cx="4681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1400" spc="-5" dirty="0">
                <a:solidFill>
                  <a:srgbClr val="162D45"/>
                </a:solidFill>
                <a:latin typeface="Arial MT"/>
                <a:cs typeface="Arial MT"/>
              </a:rPr>
              <a:t>Bitkisel                                                           Hayvansal</a:t>
            </a:r>
            <a:endParaRPr lang="nl-NL" sz="14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77200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Rüyada Kurbanlık Tosun Görmek - ruyandagor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306"/>
            <a:ext cx="4778254" cy="2886066"/>
          </a:xfrm>
          <a:prstGeom prst="rect">
            <a:avLst/>
          </a:prstGeom>
          <a:noFill/>
        </p:spPr>
      </p:pic>
      <p:pic>
        <p:nvPicPr>
          <p:cNvPr id="147460" name="Picture 4" descr="Güzel Resimler | At Resimleri - At Resimleri | Vahşi atlar, Resimler, Atl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143248"/>
            <a:ext cx="4548174" cy="3411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832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/>
          <p:cNvGrpSpPr/>
          <p:nvPr/>
        </p:nvGrpSpPr>
        <p:grpSpPr>
          <a:xfrm>
            <a:off x="2089829" y="5514635"/>
            <a:ext cx="5889096" cy="1364684"/>
            <a:chOff x="3809431" y="8528018"/>
            <a:chExt cx="5889095" cy="1364684"/>
          </a:xfrm>
        </p:grpSpPr>
        <p:sp>
          <p:nvSpPr>
            <p:cNvPr id="443" name="Rectangle 442"/>
            <p:cNvSpPr/>
            <p:nvPr/>
          </p:nvSpPr>
          <p:spPr>
            <a:xfrm>
              <a:off x="3852060" y="9075817"/>
              <a:ext cx="5846466" cy="2755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Net Balance</a:t>
              </a:r>
              <a:endParaRPr lang="en-GB" dirty="0"/>
            </a:p>
          </p:txBody>
        </p:sp>
        <p:grpSp>
          <p:nvGrpSpPr>
            <p:cNvPr id="437" name="Group 436"/>
            <p:cNvGrpSpPr/>
            <p:nvPr/>
          </p:nvGrpSpPr>
          <p:grpSpPr>
            <a:xfrm rot="21217797">
              <a:off x="8430935" y="8528018"/>
              <a:ext cx="1251782" cy="523702"/>
              <a:chOff x="7086791" y="6035067"/>
              <a:chExt cx="985996" cy="523702"/>
            </a:xfrm>
          </p:grpSpPr>
          <p:sp>
            <p:nvSpPr>
              <p:cNvPr id="438" name="TextBox 368"/>
              <p:cNvSpPr txBox="1"/>
              <p:nvPr/>
            </p:nvSpPr>
            <p:spPr>
              <a:xfrm rot="382203">
                <a:off x="7086791" y="6035067"/>
                <a:ext cx="985996" cy="5232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Protein Synthesis</a:t>
                </a:r>
              </a:p>
            </p:txBody>
          </p:sp>
          <p:cxnSp>
            <p:nvCxnSpPr>
              <p:cNvPr id="439" name="Straight Arrow Connector 682"/>
              <p:cNvCxnSpPr/>
              <p:nvPr/>
            </p:nvCxnSpPr>
            <p:spPr>
              <a:xfrm rot="382203" flipV="1">
                <a:off x="7945358" y="6245370"/>
                <a:ext cx="0" cy="31339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0" name="Group 439"/>
            <p:cNvGrpSpPr/>
            <p:nvPr/>
          </p:nvGrpSpPr>
          <p:grpSpPr>
            <a:xfrm rot="560103">
              <a:off x="3809431" y="8532912"/>
              <a:ext cx="1290173" cy="523220"/>
              <a:chOff x="1086223" y="6299361"/>
              <a:chExt cx="1290173" cy="52322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441" name="TextBox 387"/>
              <p:cNvSpPr txBox="1"/>
              <p:nvPr/>
            </p:nvSpPr>
            <p:spPr>
              <a:xfrm rot="21039897">
                <a:off x="1086223" y="6299361"/>
                <a:ext cx="1290173" cy="523220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Protein Degradation</a:t>
                </a:r>
              </a:p>
            </p:txBody>
          </p:sp>
          <p:cxnSp>
            <p:nvCxnSpPr>
              <p:cNvPr id="442" name="Straight Arrow Connector 688"/>
              <p:cNvCxnSpPr/>
              <p:nvPr/>
            </p:nvCxnSpPr>
            <p:spPr>
              <a:xfrm rot="21039897">
                <a:off x="2297469" y="6353238"/>
                <a:ext cx="0" cy="291584"/>
              </a:xfrm>
              <a:prstGeom prst="straightConnector1">
                <a:avLst/>
              </a:prstGeom>
              <a:grpFill/>
              <a:ln w="222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4" name="Isosceles Triangle 443"/>
            <p:cNvSpPr/>
            <p:nvPr/>
          </p:nvSpPr>
          <p:spPr>
            <a:xfrm>
              <a:off x="6329677" y="9319957"/>
              <a:ext cx="548566" cy="57274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6" name="Oval 670"/>
          <p:cNvSpPr/>
          <p:nvPr/>
        </p:nvSpPr>
        <p:spPr bwMode="auto">
          <a:xfrm>
            <a:off x="4232858" y="2426554"/>
            <a:ext cx="1822045" cy="1357325"/>
          </a:xfrm>
          <a:prstGeom prst="ellipse">
            <a:avLst/>
          </a:prstGeom>
          <a:gradFill flip="none" rotWithShape="1">
            <a:gsLst>
              <a:gs pos="0">
                <a:srgbClr val="FFFFCC"/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FFCC"/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900" dirty="0">
                <a:solidFill>
                  <a:schemeClr val="tx1"/>
                </a:solidFill>
              </a:rPr>
              <a:t>		</a:t>
            </a: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NFk</a:t>
            </a:r>
            <a:r>
              <a:rPr lang="el-G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Atrogin-1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900" dirty="0">
                <a:solidFill>
                  <a:schemeClr val="tx1"/>
                </a:solidFill>
              </a:rPr>
              <a:t>		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900" b="1" dirty="0">
                <a:solidFill>
                  <a:schemeClr val="tx1"/>
                </a:solidFill>
              </a:rPr>
              <a:t>Murf-1</a:t>
            </a:r>
            <a:r>
              <a:rPr lang="en-US" sz="900" dirty="0">
                <a:solidFill>
                  <a:schemeClr val="tx1"/>
                </a:solidFill>
              </a:rPr>
              <a:t>		</a:t>
            </a:r>
            <a:endParaRPr kumimoji="0" 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8" name="TextBox 672"/>
          <p:cNvSpPr txBox="1"/>
          <p:nvPr/>
        </p:nvSpPr>
        <p:spPr>
          <a:xfrm rot="1214905">
            <a:off x="4328651" y="3751671"/>
            <a:ext cx="1001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solidFill>
                  <a:srgbClr val="FF0000"/>
                </a:solidFill>
              </a:rPr>
              <a:t>degradative</a:t>
            </a:r>
            <a:r>
              <a:rPr lang="en-US" sz="1100" b="1" dirty="0">
                <a:solidFill>
                  <a:srgbClr val="FF0000"/>
                </a:solidFill>
              </a:rPr>
              <a:t>-pathways</a:t>
            </a:r>
          </a:p>
        </p:txBody>
      </p:sp>
      <p:sp>
        <p:nvSpPr>
          <p:cNvPr id="335" name="TextBox 667"/>
          <p:cNvSpPr txBox="1"/>
          <p:nvPr/>
        </p:nvSpPr>
        <p:spPr>
          <a:xfrm>
            <a:off x="4914918" y="3442353"/>
            <a:ext cx="6399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tx1"/>
                </a:solidFill>
              </a:rPr>
              <a:t>Nucleus</a:t>
            </a:r>
          </a:p>
        </p:txBody>
      </p:sp>
      <p:sp>
        <p:nvSpPr>
          <p:cNvPr id="5" name="Oval 670"/>
          <p:cNvSpPr/>
          <p:nvPr/>
        </p:nvSpPr>
        <p:spPr bwMode="auto">
          <a:xfrm>
            <a:off x="6669598" y="3438667"/>
            <a:ext cx="1316082" cy="1112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900" dirty="0">
                <a:solidFill>
                  <a:schemeClr val="tx1"/>
                </a:solidFill>
              </a:rPr>
              <a:t>				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900" dirty="0">
                <a:solidFill>
                  <a:schemeClr val="tx1"/>
                </a:solidFill>
              </a:rPr>
              <a:t>		</a:t>
            </a:r>
            <a:endParaRPr kumimoji="0" 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ounded Rectangle 648"/>
          <p:cNvSpPr/>
          <p:nvPr/>
        </p:nvSpPr>
        <p:spPr bwMode="auto">
          <a:xfrm>
            <a:off x="3109933" y="748424"/>
            <a:ext cx="2408695" cy="489023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Inflammation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331" name="Straight Arrow Connector 663"/>
          <p:cNvCxnSpPr/>
          <p:nvPr/>
        </p:nvCxnSpPr>
        <p:spPr bwMode="auto">
          <a:xfrm flipH="1">
            <a:off x="5126328" y="3027789"/>
            <a:ext cx="156240" cy="16937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341"/>
          <p:cNvGrpSpPr/>
          <p:nvPr/>
        </p:nvGrpSpPr>
        <p:grpSpPr>
          <a:xfrm>
            <a:off x="6556807" y="775412"/>
            <a:ext cx="749794" cy="878557"/>
            <a:chOff x="6716299" y="1505671"/>
            <a:chExt cx="749794" cy="878557"/>
          </a:xfrm>
        </p:grpSpPr>
        <p:sp>
          <p:nvSpPr>
            <p:cNvPr id="323" name="7-Point Star 639"/>
            <p:cNvSpPr/>
            <p:nvPr/>
          </p:nvSpPr>
          <p:spPr>
            <a:xfrm>
              <a:off x="6921165" y="1734513"/>
              <a:ext cx="167921" cy="187249"/>
            </a:xfrm>
            <a:prstGeom prst="star7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4" name="Group 642"/>
            <p:cNvGrpSpPr/>
            <p:nvPr/>
          </p:nvGrpSpPr>
          <p:grpSpPr>
            <a:xfrm>
              <a:off x="7110625" y="1815315"/>
              <a:ext cx="355468" cy="568913"/>
              <a:chOff x="7110625" y="1815315"/>
              <a:chExt cx="355468" cy="568913"/>
            </a:xfrm>
          </p:grpSpPr>
          <p:sp>
            <p:nvSpPr>
              <p:cNvPr id="326" name="Flowchart: Stored Data 644"/>
              <p:cNvSpPr/>
              <p:nvPr/>
            </p:nvSpPr>
            <p:spPr bwMode="auto">
              <a:xfrm rot="16200000">
                <a:off x="7032244" y="2120575"/>
                <a:ext cx="369276" cy="158030"/>
              </a:xfrm>
              <a:prstGeom prst="flowChartOnlineStorag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165100" prst="coolSlant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7" name="Flowchart: Stored Data 645"/>
              <p:cNvSpPr/>
              <p:nvPr/>
            </p:nvSpPr>
            <p:spPr bwMode="auto">
              <a:xfrm rot="16200000">
                <a:off x="7190275" y="2120574"/>
                <a:ext cx="369276" cy="158030"/>
              </a:xfrm>
              <a:prstGeom prst="flowChartOnlineStorag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165100" prst="coolSlant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8" name="Oval 646"/>
              <p:cNvSpPr/>
              <p:nvPr/>
            </p:nvSpPr>
            <p:spPr bwMode="auto">
              <a:xfrm rot="21233098">
                <a:off x="7110625" y="1819721"/>
                <a:ext cx="182362" cy="2472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Relaxed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9" name="Oval 647"/>
              <p:cNvSpPr/>
              <p:nvPr/>
            </p:nvSpPr>
            <p:spPr bwMode="auto">
              <a:xfrm rot="21233098">
                <a:off x="7283731" y="1815315"/>
                <a:ext cx="182362" cy="2472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Relaxed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  <p:sp>
          <p:nvSpPr>
            <p:cNvPr id="325" name="TextBox 643"/>
            <p:cNvSpPr txBox="1"/>
            <p:nvPr/>
          </p:nvSpPr>
          <p:spPr>
            <a:xfrm>
              <a:off x="6716299" y="1505671"/>
              <a:ext cx="492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</a:rPr>
                <a:t>IGF-1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cxnSp>
        <p:nvCxnSpPr>
          <p:cNvPr id="13" name="Straight Arrow Connector 342"/>
          <p:cNvCxnSpPr/>
          <p:nvPr/>
        </p:nvCxnSpPr>
        <p:spPr bwMode="auto">
          <a:xfrm>
            <a:off x="7145440" y="1744784"/>
            <a:ext cx="9742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343"/>
          <p:cNvSpPr txBox="1"/>
          <p:nvPr/>
        </p:nvSpPr>
        <p:spPr>
          <a:xfrm>
            <a:off x="6929592" y="2008324"/>
            <a:ext cx="666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IRS-1</a:t>
            </a:r>
          </a:p>
        </p:txBody>
      </p:sp>
      <p:sp>
        <p:nvSpPr>
          <p:cNvPr id="15" name="TextBox 344"/>
          <p:cNvSpPr txBox="1"/>
          <p:nvPr/>
        </p:nvSpPr>
        <p:spPr>
          <a:xfrm>
            <a:off x="6952817" y="2627577"/>
            <a:ext cx="665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PI3-K</a:t>
            </a:r>
          </a:p>
        </p:txBody>
      </p:sp>
      <p:sp>
        <p:nvSpPr>
          <p:cNvPr id="16" name="TextBox 345"/>
          <p:cNvSpPr txBox="1"/>
          <p:nvPr/>
        </p:nvSpPr>
        <p:spPr>
          <a:xfrm>
            <a:off x="6996219" y="3521191"/>
            <a:ext cx="517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</a:t>
            </a:r>
          </a:p>
        </p:txBody>
      </p:sp>
      <p:sp>
        <p:nvSpPr>
          <p:cNvPr id="17" name="TextBox 346"/>
          <p:cNvSpPr txBox="1"/>
          <p:nvPr/>
        </p:nvSpPr>
        <p:spPr>
          <a:xfrm>
            <a:off x="6959164" y="4133101"/>
            <a:ext cx="715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mTOR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347"/>
          <p:cNvCxnSpPr/>
          <p:nvPr/>
        </p:nvCxnSpPr>
        <p:spPr bwMode="auto">
          <a:xfrm>
            <a:off x="7155181" y="2332025"/>
            <a:ext cx="9742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349"/>
          <p:cNvCxnSpPr/>
          <p:nvPr/>
        </p:nvCxnSpPr>
        <p:spPr bwMode="auto">
          <a:xfrm>
            <a:off x="7193788" y="2864818"/>
            <a:ext cx="8474" cy="65228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350"/>
          <p:cNvCxnSpPr/>
          <p:nvPr/>
        </p:nvCxnSpPr>
        <p:spPr bwMode="auto">
          <a:xfrm flipH="1">
            <a:off x="6722533" y="4379329"/>
            <a:ext cx="290846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351"/>
          <p:cNvCxnSpPr/>
          <p:nvPr/>
        </p:nvCxnSpPr>
        <p:spPr bwMode="auto">
          <a:xfrm>
            <a:off x="7561129" y="4379329"/>
            <a:ext cx="279130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352"/>
          <p:cNvSpPr txBox="1"/>
          <p:nvPr/>
        </p:nvSpPr>
        <p:spPr>
          <a:xfrm>
            <a:off x="6354270" y="4553927"/>
            <a:ext cx="939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elF4E-BP1</a:t>
            </a:r>
          </a:p>
        </p:txBody>
      </p:sp>
      <p:sp>
        <p:nvSpPr>
          <p:cNvPr id="23" name="TextBox 353"/>
          <p:cNvSpPr txBox="1"/>
          <p:nvPr/>
        </p:nvSpPr>
        <p:spPr>
          <a:xfrm>
            <a:off x="6351390" y="5013186"/>
            <a:ext cx="574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elF4E</a:t>
            </a:r>
          </a:p>
        </p:txBody>
      </p:sp>
      <p:pic>
        <p:nvPicPr>
          <p:cNvPr id="24" name="Picture 3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6341"/>
            <a:ext cx="88455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357"/>
          <p:cNvSpPr txBox="1"/>
          <p:nvPr/>
        </p:nvSpPr>
        <p:spPr>
          <a:xfrm>
            <a:off x="6095668" y="3583091"/>
            <a:ext cx="671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FOXO</a:t>
            </a:r>
          </a:p>
        </p:txBody>
      </p:sp>
      <p:cxnSp>
        <p:nvCxnSpPr>
          <p:cNvPr id="27" name="Straight Arrow Connector 358"/>
          <p:cNvCxnSpPr/>
          <p:nvPr/>
        </p:nvCxnSpPr>
        <p:spPr bwMode="auto">
          <a:xfrm>
            <a:off x="6628578" y="4794245"/>
            <a:ext cx="9742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359"/>
          <p:cNvCxnSpPr/>
          <p:nvPr/>
        </p:nvCxnSpPr>
        <p:spPr bwMode="auto">
          <a:xfrm>
            <a:off x="7285345" y="5187510"/>
            <a:ext cx="1" cy="29178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64"/>
          <p:cNvSpPr txBox="1"/>
          <p:nvPr/>
        </p:nvSpPr>
        <p:spPr>
          <a:xfrm>
            <a:off x="7456299" y="4553927"/>
            <a:ext cx="805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p70S6K</a:t>
            </a:r>
          </a:p>
        </p:txBody>
      </p:sp>
      <p:sp>
        <p:nvSpPr>
          <p:cNvPr id="34" name="TextBox 367"/>
          <p:cNvSpPr txBox="1"/>
          <p:nvPr/>
        </p:nvSpPr>
        <p:spPr>
          <a:xfrm>
            <a:off x="7667315" y="5026072"/>
            <a:ext cx="574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rpS6</a:t>
            </a:r>
          </a:p>
        </p:txBody>
      </p:sp>
      <p:cxnSp>
        <p:nvCxnSpPr>
          <p:cNvPr id="35" name="Straight Connector 637"/>
          <p:cNvCxnSpPr>
            <a:stCxn id="16" idx="1"/>
          </p:cNvCxnSpPr>
          <p:nvPr/>
        </p:nvCxnSpPr>
        <p:spPr bwMode="auto">
          <a:xfrm flipH="1">
            <a:off x="6612625" y="3644302"/>
            <a:ext cx="383594" cy="37736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70"/>
          <p:cNvCxnSpPr/>
          <p:nvPr/>
        </p:nvCxnSpPr>
        <p:spPr bwMode="auto">
          <a:xfrm flipH="1" flipV="1">
            <a:off x="5516711" y="3350868"/>
            <a:ext cx="645569" cy="31108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388"/>
          <p:cNvSpPr txBox="1"/>
          <p:nvPr/>
        </p:nvSpPr>
        <p:spPr>
          <a:xfrm>
            <a:off x="3546387" y="5274047"/>
            <a:ext cx="769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Peptides</a:t>
            </a:r>
          </a:p>
        </p:txBody>
      </p:sp>
      <p:sp>
        <p:nvSpPr>
          <p:cNvPr id="306" name="TextBox 620"/>
          <p:cNvSpPr txBox="1"/>
          <p:nvPr/>
        </p:nvSpPr>
        <p:spPr>
          <a:xfrm>
            <a:off x="3602655" y="3639174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Ub-Ub-Ub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08" name="TextBox 622"/>
          <p:cNvSpPr txBox="1"/>
          <p:nvPr/>
        </p:nvSpPr>
        <p:spPr>
          <a:xfrm>
            <a:off x="3083182" y="1578054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UB+E1</a:t>
            </a:r>
          </a:p>
        </p:txBody>
      </p:sp>
      <p:sp>
        <p:nvSpPr>
          <p:cNvPr id="309" name="TextBox 623"/>
          <p:cNvSpPr txBox="1"/>
          <p:nvPr/>
        </p:nvSpPr>
        <p:spPr>
          <a:xfrm>
            <a:off x="3073237" y="2115791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UB--E1</a:t>
            </a:r>
          </a:p>
        </p:txBody>
      </p:sp>
      <p:sp>
        <p:nvSpPr>
          <p:cNvPr id="310" name="TextBox 624"/>
          <p:cNvSpPr txBox="1"/>
          <p:nvPr/>
        </p:nvSpPr>
        <p:spPr>
          <a:xfrm>
            <a:off x="3073237" y="2662785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UB-E2</a:t>
            </a:r>
          </a:p>
        </p:txBody>
      </p:sp>
      <p:sp>
        <p:nvSpPr>
          <p:cNvPr id="311" name="TextBox 625"/>
          <p:cNvSpPr txBox="1"/>
          <p:nvPr/>
        </p:nvSpPr>
        <p:spPr>
          <a:xfrm>
            <a:off x="3068153" y="3121372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UB-E3</a:t>
            </a:r>
          </a:p>
        </p:txBody>
      </p:sp>
      <p:cxnSp>
        <p:nvCxnSpPr>
          <p:cNvPr id="312" name="Straight Arrow Connector 626"/>
          <p:cNvCxnSpPr/>
          <p:nvPr/>
        </p:nvCxnSpPr>
        <p:spPr bwMode="auto">
          <a:xfrm>
            <a:off x="3397276" y="1839734"/>
            <a:ext cx="9742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3" name="Straight Arrow Connector 627"/>
          <p:cNvCxnSpPr/>
          <p:nvPr/>
        </p:nvCxnSpPr>
        <p:spPr bwMode="auto">
          <a:xfrm>
            <a:off x="3387318" y="2493231"/>
            <a:ext cx="9742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4" name="Straight Arrow Connector 628"/>
          <p:cNvCxnSpPr/>
          <p:nvPr/>
        </p:nvCxnSpPr>
        <p:spPr bwMode="auto">
          <a:xfrm>
            <a:off x="3387318" y="2896288"/>
            <a:ext cx="9742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5" name="Cloud 629"/>
          <p:cNvSpPr/>
          <p:nvPr/>
        </p:nvSpPr>
        <p:spPr bwMode="auto">
          <a:xfrm>
            <a:off x="2842090" y="3705570"/>
            <a:ext cx="667182" cy="138240"/>
          </a:xfrm>
          <a:prstGeom prst="cloud">
            <a:avLst/>
          </a:prstGeom>
          <a:solidFill>
            <a:srgbClr val="F3C3BB"/>
          </a:solidFill>
          <a:ln w="9525" cap="flat" cmpd="sng" algn="ctr">
            <a:solidFill>
              <a:srgbClr val="C43D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316" name="Straight Arrow Connector 630"/>
          <p:cNvCxnSpPr/>
          <p:nvPr/>
        </p:nvCxnSpPr>
        <p:spPr bwMode="auto">
          <a:xfrm>
            <a:off x="3394875" y="3356396"/>
            <a:ext cx="9742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" name="Straight Connector 631"/>
          <p:cNvCxnSpPr/>
          <p:nvPr/>
        </p:nvCxnSpPr>
        <p:spPr bwMode="auto">
          <a:xfrm>
            <a:off x="3575172" y="3759330"/>
            <a:ext cx="90010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8" name="TextBox 632"/>
          <p:cNvSpPr txBox="1"/>
          <p:nvPr/>
        </p:nvSpPr>
        <p:spPr>
          <a:xfrm>
            <a:off x="3054185" y="3897431"/>
            <a:ext cx="743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Protein</a:t>
            </a:r>
          </a:p>
        </p:txBody>
      </p:sp>
      <p:cxnSp>
        <p:nvCxnSpPr>
          <p:cNvPr id="50" name="Straight Arrow Connector 390"/>
          <p:cNvCxnSpPr/>
          <p:nvPr/>
        </p:nvCxnSpPr>
        <p:spPr bwMode="auto">
          <a:xfrm>
            <a:off x="3377578" y="4201447"/>
            <a:ext cx="9742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391"/>
          <p:cNvSpPr txBox="1"/>
          <p:nvPr/>
        </p:nvSpPr>
        <p:spPr>
          <a:xfrm>
            <a:off x="2757369" y="4876296"/>
            <a:ext cx="1269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26s Proteasome</a:t>
            </a:r>
          </a:p>
        </p:txBody>
      </p:sp>
      <p:grpSp>
        <p:nvGrpSpPr>
          <p:cNvPr id="52" name="Group 392"/>
          <p:cNvGrpSpPr/>
          <p:nvPr/>
        </p:nvGrpSpPr>
        <p:grpSpPr>
          <a:xfrm>
            <a:off x="3148098" y="4503921"/>
            <a:ext cx="518242" cy="257742"/>
            <a:chOff x="539552" y="3065641"/>
            <a:chExt cx="656062" cy="381037"/>
          </a:xfrm>
        </p:grpSpPr>
        <p:sp>
          <p:nvSpPr>
            <p:cNvPr id="286" name="Oval 600"/>
            <p:cNvSpPr/>
            <p:nvPr/>
          </p:nvSpPr>
          <p:spPr bwMode="auto">
            <a:xfrm>
              <a:off x="1051598" y="3069612"/>
              <a:ext cx="144016" cy="172515"/>
            </a:xfrm>
            <a:prstGeom prst="ellipse">
              <a:avLst/>
            </a:prstGeom>
            <a:solidFill>
              <a:srgbClr val="F3C3BB"/>
            </a:solidFill>
            <a:ln w="9525" cap="flat" cmpd="sng" algn="ctr">
              <a:solidFill>
                <a:srgbClr val="C43D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87" name="Oval 601"/>
            <p:cNvSpPr/>
            <p:nvPr/>
          </p:nvSpPr>
          <p:spPr bwMode="auto">
            <a:xfrm>
              <a:off x="1048512" y="3187905"/>
              <a:ext cx="144016" cy="172515"/>
            </a:xfrm>
            <a:prstGeom prst="ellipse">
              <a:avLst/>
            </a:prstGeom>
            <a:solidFill>
              <a:srgbClr val="F3C3BB"/>
            </a:solidFill>
            <a:ln w="9525" cap="flat" cmpd="sng" algn="ctr">
              <a:solidFill>
                <a:srgbClr val="C43D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88" name="Oval 602"/>
            <p:cNvSpPr/>
            <p:nvPr/>
          </p:nvSpPr>
          <p:spPr bwMode="auto">
            <a:xfrm>
              <a:off x="1044714" y="3274163"/>
              <a:ext cx="144016" cy="172515"/>
            </a:xfrm>
            <a:prstGeom prst="ellipse">
              <a:avLst/>
            </a:prstGeom>
            <a:solidFill>
              <a:srgbClr val="F3C3BB"/>
            </a:solidFill>
            <a:ln w="9525" cap="flat" cmpd="sng" algn="ctr">
              <a:solidFill>
                <a:srgbClr val="C43D2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grpSp>
          <p:nvGrpSpPr>
            <p:cNvPr id="289" name="Group 603"/>
            <p:cNvGrpSpPr/>
            <p:nvPr/>
          </p:nvGrpSpPr>
          <p:grpSpPr>
            <a:xfrm>
              <a:off x="812084" y="3108724"/>
              <a:ext cx="245710" cy="320123"/>
              <a:chOff x="812084" y="3108724"/>
              <a:chExt cx="245710" cy="320123"/>
            </a:xfrm>
          </p:grpSpPr>
          <p:sp>
            <p:nvSpPr>
              <p:cNvPr id="298" name="Oval 612"/>
              <p:cNvSpPr/>
              <p:nvPr/>
            </p:nvSpPr>
            <p:spPr bwMode="auto">
              <a:xfrm>
                <a:off x="812084" y="3119902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9" name="Oval 613"/>
              <p:cNvSpPr/>
              <p:nvPr/>
            </p:nvSpPr>
            <p:spPr bwMode="auto">
              <a:xfrm>
                <a:off x="937662" y="3108724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0" name="Oval 614"/>
              <p:cNvSpPr/>
              <p:nvPr/>
            </p:nvSpPr>
            <p:spPr bwMode="auto">
              <a:xfrm>
                <a:off x="936686" y="3315270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1" name="Oval 615"/>
              <p:cNvSpPr/>
              <p:nvPr/>
            </p:nvSpPr>
            <p:spPr bwMode="auto">
              <a:xfrm>
                <a:off x="816554" y="3312317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2" name="Oval 616"/>
              <p:cNvSpPr/>
              <p:nvPr/>
            </p:nvSpPr>
            <p:spPr bwMode="auto">
              <a:xfrm>
                <a:off x="812084" y="3264932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3" name="Oval 617"/>
              <p:cNvSpPr/>
              <p:nvPr/>
            </p:nvSpPr>
            <p:spPr bwMode="auto">
              <a:xfrm>
                <a:off x="812084" y="3160586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4" name="Oval 618"/>
              <p:cNvSpPr/>
              <p:nvPr/>
            </p:nvSpPr>
            <p:spPr bwMode="auto">
              <a:xfrm>
                <a:off x="936686" y="3157953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5" name="Oval 619"/>
              <p:cNvSpPr/>
              <p:nvPr/>
            </p:nvSpPr>
            <p:spPr bwMode="auto">
              <a:xfrm>
                <a:off x="930061" y="3264931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290" name="Group 604"/>
            <p:cNvGrpSpPr/>
            <p:nvPr/>
          </p:nvGrpSpPr>
          <p:grpSpPr>
            <a:xfrm>
              <a:off x="539552" y="3065641"/>
              <a:ext cx="277978" cy="372544"/>
              <a:chOff x="539552" y="3065641"/>
              <a:chExt cx="277978" cy="372544"/>
            </a:xfrm>
          </p:grpSpPr>
          <p:sp>
            <p:nvSpPr>
              <p:cNvPr id="291" name="Oval 605"/>
              <p:cNvSpPr/>
              <p:nvPr/>
            </p:nvSpPr>
            <p:spPr bwMode="auto">
              <a:xfrm>
                <a:off x="697398" y="3105923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2" name="Oval 606"/>
              <p:cNvSpPr/>
              <p:nvPr/>
            </p:nvSpPr>
            <p:spPr bwMode="auto">
              <a:xfrm>
                <a:off x="691952" y="3311479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3" name="Oval 607"/>
              <p:cNvSpPr/>
              <p:nvPr/>
            </p:nvSpPr>
            <p:spPr bwMode="auto">
              <a:xfrm>
                <a:off x="553382" y="3065641"/>
                <a:ext cx="144016" cy="172515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4" name="Oval 608"/>
              <p:cNvSpPr/>
              <p:nvPr/>
            </p:nvSpPr>
            <p:spPr bwMode="auto">
              <a:xfrm>
                <a:off x="545133" y="3149928"/>
                <a:ext cx="144016" cy="172515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5" name="Oval 609"/>
              <p:cNvSpPr/>
              <p:nvPr/>
            </p:nvSpPr>
            <p:spPr bwMode="auto">
              <a:xfrm>
                <a:off x="539552" y="3265670"/>
                <a:ext cx="144016" cy="172515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6" name="Oval 610"/>
              <p:cNvSpPr/>
              <p:nvPr/>
            </p:nvSpPr>
            <p:spPr bwMode="auto">
              <a:xfrm>
                <a:off x="691952" y="3265476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7" name="Oval 611"/>
              <p:cNvSpPr/>
              <p:nvPr/>
            </p:nvSpPr>
            <p:spPr bwMode="auto">
              <a:xfrm>
                <a:off x="697398" y="3151899"/>
                <a:ext cx="120132" cy="113577"/>
              </a:xfrm>
              <a:prstGeom prst="ellipse">
                <a:avLst/>
              </a:prstGeom>
              <a:solidFill>
                <a:srgbClr val="F3C3BB"/>
              </a:solidFill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</p:grpSp>
      <p:sp>
        <p:nvSpPr>
          <p:cNvPr id="53" name="Block Arc 393"/>
          <p:cNvSpPr/>
          <p:nvPr/>
        </p:nvSpPr>
        <p:spPr bwMode="auto">
          <a:xfrm rot="18655141">
            <a:off x="3973473" y="4867371"/>
            <a:ext cx="266476" cy="195031"/>
          </a:xfrm>
          <a:prstGeom prst="blockArc">
            <a:avLst/>
          </a:prstGeom>
          <a:solidFill>
            <a:srgbClr val="F3C3BB"/>
          </a:solidFill>
          <a:ln w="9525" cap="flat" cmpd="sng" algn="ctr">
            <a:solidFill>
              <a:srgbClr val="C43D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4" name="Block Arc 394"/>
          <p:cNvSpPr/>
          <p:nvPr/>
        </p:nvSpPr>
        <p:spPr bwMode="auto">
          <a:xfrm rot="18655141">
            <a:off x="4067841" y="5043326"/>
            <a:ext cx="258358" cy="187993"/>
          </a:xfrm>
          <a:prstGeom prst="blockArc">
            <a:avLst/>
          </a:prstGeom>
          <a:solidFill>
            <a:srgbClr val="F3C3BB"/>
          </a:solidFill>
          <a:ln w="9525" cap="flat" cmpd="sng" algn="ctr">
            <a:solidFill>
              <a:srgbClr val="C43D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5" name="TextBox 395"/>
          <p:cNvSpPr txBox="1"/>
          <p:nvPr/>
        </p:nvSpPr>
        <p:spPr>
          <a:xfrm rot="16200000">
            <a:off x="-439543" y="3316778"/>
            <a:ext cx="2952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Autophagy-lysosomal</a:t>
            </a:r>
          </a:p>
        </p:txBody>
      </p:sp>
      <p:sp>
        <p:nvSpPr>
          <p:cNvPr id="56" name="TextBox 396"/>
          <p:cNvSpPr txBox="1"/>
          <p:nvPr/>
        </p:nvSpPr>
        <p:spPr>
          <a:xfrm>
            <a:off x="4035116" y="1644658"/>
            <a:ext cx="524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ATP</a:t>
            </a:r>
          </a:p>
        </p:txBody>
      </p:sp>
      <p:sp>
        <p:nvSpPr>
          <p:cNvPr id="57" name="TextBox 397"/>
          <p:cNvSpPr txBox="1"/>
          <p:nvPr/>
        </p:nvSpPr>
        <p:spPr>
          <a:xfrm>
            <a:off x="3945756" y="2000594"/>
            <a:ext cx="10765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AMP+ </a:t>
            </a:r>
            <a:r>
              <a:rPr lang="en-US" sz="800" dirty="0" err="1">
                <a:solidFill>
                  <a:schemeClr val="tx1"/>
                </a:solidFill>
              </a:rPr>
              <a:t>PPi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58" name="Curved Left Arrow 398"/>
          <p:cNvSpPr/>
          <p:nvPr/>
        </p:nvSpPr>
        <p:spPr bwMode="auto">
          <a:xfrm>
            <a:off x="3735552" y="1710575"/>
            <a:ext cx="261471" cy="467875"/>
          </a:xfrm>
          <a:prstGeom prst="curvedLef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5" name="TextBox 549"/>
          <p:cNvSpPr txBox="1"/>
          <p:nvPr/>
        </p:nvSpPr>
        <p:spPr>
          <a:xfrm>
            <a:off x="1075177" y="1676872"/>
            <a:ext cx="1048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Induction</a:t>
            </a:r>
          </a:p>
        </p:txBody>
      </p:sp>
      <p:sp>
        <p:nvSpPr>
          <p:cNvPr id="236" name="TextBox 550"/>
          <p:cNvSpPr txBox="1"/>
          <p:nvPr/>
        </p:nvSpPr>
        <p:spPr>
          <a:xfrm>
            <a:off x="1720557" y="1924336"/>
            <a:ext cx="524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LC3I</a:t>
            </a:r>
          </a:p>
        </p:txBody>
      </p:sp>
      <p:sp>
        <p:nvSpPr>
          <p:cNvPr id="237" name="TextBox 551"/>
          <p:cNvSpPr txBox="1"/>
          <p:nvPr/>
        </p:nvSpPr>
        <p:spPr>
          <a:xfrm>
            <a:off x="1765532" y="2331728"/>
            <a:ext cx="6409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LC3II</a:t>
            </a:r>
          </a:p>
        </p:txBody>
      </p:sp>
      <p:sp>
        <p:nvSpPr>
          <p:cNvPr id="238" name="TextBox 552"/>
          <p:cNvSpPr txBox="1"/>
          <p:nvPr/>
        </p:nvSpPr>
        <p:spPr>
          <a:xfrm>
            <a:off x="2118356" y="3284776"/>
            <a:ext cx="524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p62</a:t>
            </a:r>
          </a:p>
        </p:txBody>
      </p:sp>
      <p:sp>
        <p:nvSpPr>
          <p:cNvPr id="239" name="TextBox 553"/>
          <p:cNvSpPr txBox="1"/>
          <p:nvPr/>
        </p:nvSpPr>
        <p:spPr>
          <a:xfrm>
            <a:off x="1850831" y="4011369"/>
            <a:ext cx="9721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Cathepsin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</a:t>
            </a:r>
          </a:p>
        </p:txBody>
      </p:sp>
      <p:sp>
        <p:nvSpPr>
          <p:cNvPr id="240" name="TextBox 554"/>
          <p:cNvSpPr txBox="1"/>
          <p:nvPr/>
        </p:nvSpPr>
        <p:spPr>
          <a:xfrm>
            <a:off x="1146745" y="2981709"/>
            <a:ext cx="119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Autophagosome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1" name="TextBox 555"/>
          <p:cNvSpPr txBox="1"/>
          <p:nvPr/>
        </p:nvSpPr>
        <p:spPr>
          <a:xfrm>
            <a:off x="1124705" y="4764821"/>
            <a:ext cx="141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Reduce </a:t>
            </a:r>
          </a:p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degradation steps</a:t>
            </a:r>
          </a:p>
        </p:txBody>
      </p:sp>
      <p:grpSp>
        <p:nvGrpSpPr>
          <p:cNvPr id="250" name="Group 564"/>
          <p:cNvGrpSpPr/>
          <p:nvPr/>
        </p:nvGrpSpPr>
        <p:grpSpPr>
          <a:xfrm>
            <a:off x="1531939" y="4294034"/>
            <a:ext cx="465636" cy="385311"/>
            <a:chOff x="8288532" y="821794"/>
            <a:chExt cx="711992" cy="605787"/>
          </a:xfrm>
        </p:grpSpPr>
        <p:sp>
          <p:nvSpPr>
            <p:cNvPr id="270" name="Oval 584"/>
            <p:cNvSpPr/>
            <p:nvPr/>
          </p:nvSpPr>
          <p:spPr bwMode="auto">
            <a:xfrm>
              <a:off x="8342388" y="892220"/>
              <a:ext cx="600711" cy="485385"/>
            </a:xfrm>
            <a:prstGeom prst="ellipse">
              <a:avLst/>
            </a:prstGeom>
            <a:noFill/>
            <a:ln w="19050" cap="flat" cmpd="sng" algn="ctr">
              <a:solidFill>
                <a:srgbClr val="92D050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grpSp>
          <p:nvGrpSpPr>
            <p:cNvPr id="271" name="Group 585"/>
            <p:cNvGrpSpPr/>
            <p:nvPr/>
          </p:nvGrpSpPr>
          <p:grpSpPr>
            <a:xfrm>
              <a:off x="8288532" y="821794"/>
              <a:ext cx="711992" cy="605787"/>
              <a:chOff x="8288532" y="821794"/>
              <a:chExt cx="711992" cy="605787"/>
            </a:xfrm>
          </p:grpSpPr>
          <p:sp>
            <p:nvSpPr>
              <p:cNvPr id="272" name="Oval 586"/>
              <p:cNvSpPr/>
              <p:nvPr/>
            </p:nvSpPr>
            <p:spPr bwMode="auto">
              <a:xfrm>
                <a:off x="8295873" y="846203"/>
                <a:ext cx="704651" cy="581378"/>
              </a:xfrm>
              <a:prstGeom prst="ellipse">
                <a:avLst/>
              </a:prstGeom>
              <a:noFill/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3" name="Oval 587"/>
              <p:cNvSpPr/>
              <p:nvPr/>
            </p:nvSpPr>
            <p:spPr bwMode="auto">
              <a:xfrm rot="20386920">
                <a:off x="8479295" y="1028307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4" name="Oval 588"/>
              <p:cNvSpPr/>
              <p:nvPr/>
            </p:nvSpPr>
            <p:spPr bwMode="auto">
              <a:xfrm rot="20386920">
                <a:off x="8622949" y="821794"/>
                <a:ext cx="45719" cy="4571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5" name="Oval 589"/>
              <p:cNvSpPr/>
              <p:nvPr/>
            </p:nvSpPr>
            <p:spPr bwMode="auto">
              <a:xfrm rot="20386920">
                <a:off x="8288532" y="1015728"/>
                <a:ext cx="45719" cy="4571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6" name="Oval 590"/>
              <p:cNvSpPr/>
              <p:nvPr/>
            </p:nvSpPr>
            <p:spPr bwMode="auto">
              <a:xfrm rot="20386920">
                <a:off x="8928793" y="1262413"/>
                <a:ext cx="45719" cy="4571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7" name="Oval 591"/>
              <p:cNvSpPr/>
              <p:nvPr/>
            </p:nvSpPr>
            <p:spPr bwMode="auto">
              <a:xfrm rot="20386920">
                <a:off x="8440932" y="1168128"/>
                <a:ext cx="45719" cy="4571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8" name="Oval 592"/>
              <p:cNvSpPr/>
              <p:nvPr/>
            </p:nvSpPr>
            <p:spPr bwMode="auto">
              <a:xfrm rot="2375615">
                <a:off x="8542061" y="1218892"/>
                <a:ext cx="143481" cy="45719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cxnSp>
            <p:nvCxnSpPr>
              <p:cNvPr id="279" name="Curved Connector 593"/>
              <p:cNvCxnSpPr/>
              <p:nvPr/>
            </p:nvCxnSpPr>
            <p:spPr bwMode="auto">
              <a:xfrm rot="5400000">
                <a:off x="8573113" y="937968"/>
                <a:ext cx="88508" cy="77066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0" name="Curved Connector 594"/>
              <p:cNvCxnSpPr/>
              <p:nvPr/>
            </p:nvCxnSpPr>
            <p:spPr bwMode="auto">
              <a:xfrm rot="10800000" flipV="1">
                <a:off x="8645051" y="1105737"/>
                <a:ext cx="77066" cy="48483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1" name="Curved Connector 595"/>
              <p:cNvCxnSpPr/>
              <p:nvPr/>
            </p:nvCxnSpPr>
            <p:spPr bwMode="auto">
              <a:xfrm rot="5400000">
                <a:off x="8744232" y="1186888"/>
                <a:ext cx="88508" cy="77066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2" name="Curved Connector 596"/>
              <p:cNvCxnSpPr/>
              <p:nvPr/>
            </p:nvCxnSpPr>
            <p:spPr bwMode="auto">
              <a:xfrm rot="10800000">
                <a:off x="8695530" y="1001820"/>
                <a:ext cx="54423" cy="23617"/>
              </a:xfrm>
              <a:prstGeom prst="curvedConnector3">
                <a:avLst>
                  <a:gd name="adj1" fmla="val 50000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3" name="Curved Connector 597"/>
              <p:cNvCxnSpPr/>
              <p:nvPr/>
            </p:nvCxnSpPr>
            <p:spPr bwMode="auto">
              <a:xfrm rot="10800000">
                <a:off x="8496480" y="1255922"/>
                <a:ext cx="54423" cy="23617"/>
              </a:xfrm>
              <a:prstGeom prst="curvedConnector3">
                <a:avLst>
                  <a:gd name="adj1" fmla="val 50000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4" name="Oval 598"/>
              <p:cNvSpPr/>
              <p:nvPr/>
            </p:nvSpPr>
            <p:spPr bwMode="auto">
              <a:xfrm rot="20386920">
                <a:off x="8794978" y="1052600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5" name="Oval 599"/>
              <p:cNvSpPr/>
              <p:nvPr/>
            </p:nvSpPr>
            <p:spPr bwMode="auto">
              <a:xfrm rot="20386920">
                <a:off x="8702021" y="1168128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</p:grpSp>
      <p:grpSp>
        <p:nvGrpSpPr>
          <p:cNvPr id="251" name="Group 565"/>
          <p:cNvGrpSpPr/>
          <p:nvPr/>
        </p:nvGrpSpPr>
        <p:grpSpPr>
          <a:xfrm>
            <a:off x="1341519" y="3246472"/>
            <a:ext cx="697153" cy="964165"/>
            <a:chOff x="140307" y="2782242"/>
            <a:chExt cx="697153" cy="964166"/>
          </a:xfrm>
        </p:grpSpPr>
        <p:grpSp>
          <p:nvGrpSpPr>
            <p:cNvPr id="252" name="Group 566"/>
            <p:cNvGrpSpPr/>
            <p:nvPr/>
          </p:nvGrpSpPr>
          <p:grpSpPr>
            <a:xfrm>
              <a:off x="398386" y="2782242"/>
              <a:ext cx="439074" cy="395510"/>
              <a:chOff x="7179717" y="404664"/>
              <a:chExt cx="704651" cy="576064"/>
            </a:xfrm>
          </p:grpSpPr>
          <p:sp>
            <p:nvSpPr>
              <p:cNvPr id="262" name="Donut 576"/>
              <p:cNvSpPr/>
              <p:nvPr/>
            </p:nvSpPr>
            <p:spPr bwMode="auto">
              <a:xfrm>
                <a:off x="7179717" y="404664"/>
                <a:ext cx="704651" cy="576064"/>
              </a:xfrm>
              <a:prstGeom prst="donut">
                <a:avLst>
                  <a:gd name="adj" fmla="val 7862"/>
                </a:avLst>
              </a:prstGeom>
              <a:noFill/>
              <a:ln w="1905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3" name="Oval 577"/>
              <p:cNvSpPr/>
              <p:nvPr/>
            </p:nvSpPr>
            <p:spPr bwMode="auto">
              <a:xfrm rot="20386920">
                <a:off x="7347927" y="721919"/>
                <a:ext cx="181951" cy="72008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4" name="Oval 578"/>
              <p:cNvSpPr/>
              <p:nvPr/>
            </p:nvSpPr>
            <p:spPr bwMode="auto">
              <a:xfrm rot="20386920">
                <a:off x="7518485" y="788211"/>
                <a:ext cx="120145" cy="69088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5" name="Oval 579"/>
              <p:cNvSpPr/>
              <p:nvPr/>
            </p:nvSpPr>
            <p:spPr bwMode="auto">
              <a:xfrm rot="20386920">
                <a:off x="7419623" y="530173"/>
                <a:ext cx="78450" cy="84445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6" name="Oval 580"/>
              <p:cNvSpPr/>
              <p:nvPr/>
            </p:nvSpPr>
            <p:spPr bwMode="auto">
              <a:xfrm rot="20386920">
                <a:off x="7577351" y="525709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7" name="Oval 581"/>
              <p:cNvSpPr/>
              <p:nvPr/>
            </p:nvSpPr>
            <p:spPr bwMode="auto">
              <a:xfrm rot="20386920">
                <a:off x="7624008" y="668062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8" name="Oval 582"/>
              <p:cNvSpPr/>
              <p:nvPr/>
            </p:nvSpPr>
            <p:spPr bwMode="auto">
              <a:xfrm rot="20386920">
                <a:off x="7771977" y="706134"/>
                <a:ext cx="45719" cy="45719"/>
              </a:xfrm>
              <a:prstGeom prst="ellips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9" name="Oval 583"/>
              <p:cNvSpPr/>
              <p:nvPr/>
            </p:nvSpPr>
            <p:spPr bwMode="auto">
              <a:xfrm rot="20386920" flipV="1">
                <a:off x="7684253" y="584080"/>
                <a:ext cx="45719" cy="56484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253" name="Group 567"/>
            <p:cNvGrpSpPr/>
            <p:nvPr/>
          </p:nvGrpSpPr>
          <p:grpSpPr>
            <a:xfrm>
              <a:off x="140307" y="3159218"/>
              <a:ext cx="221511" cy="229338"/>
              <a:chOff x="6883390" y="772541"/>
              <a:chExt cx="296327" cy="288032"/>
            </a:xfrm>
          </p:grpSpPr>
          <p:sp>
            <p:nvSpPr>
              <p:cNvPr id="256" name="Donut 570"/>
              <p:cNvSpPr/>
              <p:nvPr/>
            </p:nvSpPr>
            <p:spPr bwMode="auto">
              <a:xfrm>
                <a:off x="6883390" y="772541"/>
                <a:ext cx="296327" cy="288032"/>
              </a:xfrm>
              <a:prstGeom prst="donut">
                <a:avLst>
                  <a:gd name="adj" fmla="val 7862"/>
                </a:avLst>
              </a:prstGeom>
              <a:noFill/>
              <a:ln w="9525" cap="flat" cmpd="sng" algn="ctr">
                <a:solidFill>
                  <a:srgbClr val="C43D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cxnSp>
            <p:nvCxnSpPr>
              <p:cNvPr id="257" name="Curved Connector 571"/>
              <p:cNvCxnSpPr/>
              <p:nvPr/>
            </p:nvCxnSpPr>
            <p:spPr bwMode="auto">
              <a:xfrm rot="5400000">
                <a:off x="6932155" y="826620"/>
                <a:ext cx="88508" cy="77066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8" name="Curved Connector 572"/>
              <p:cNvCxnSpPr/>
              <p:nvPr/>
            </p:nvCxnSpPr>
            <p:spPr bwMode="auto">
              <a:xfrm rot="10800000" flipV="1">
                <a:off x="7016442" y="844435"/>
                <a:ext cx="71581" cy="31399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9" name="Curved Connector 573"/>
              <p:cNvCxnSpPr/>
              <p:nvPr/>
            </p:nvCxnSpPr>
            <p:spPr bwMode="auto">
              <a:xfrm rot="10800000">
                <a:off x="6995179" y="906090"/>
                <a:ext cx="54423" cy="23617"/>
              </a:xfrm>
              <a:prstGeom prst="curvedConnector3">
                <a:avLst>
                  <a:gd name="adj1" fmla="val 50000"/>
                </a:avLst>
              </a:prstGeom>
              <a:solidFill>
                <a:srgbClr val="00B8FF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0" name="Freeform 574"/>
              <p:cNvSpPr/>
              <p:nvPr/>
            </p:nvSpPr>
            <p:spPr bwMode="auto">
              <a:xfrm>
                <a:off x="7076043" y="875834"/>
                <a:ext cx="57717" cy="98548"/>
              </a:xfrm>
              <a:custGeom>
                <a:avLst/>
                <a:gdLst>
                  <a:gd name="connsiteX0" fmla="*/ 53077 w 106477"/>
                  <a:gd name="connsiteY0" fmla="*/ 0 h 166688"/>
                  <a:gd name="connsiteX1" fmla="*/ 689 w 106477"/>
                  <a:gd name="connsiteY1" fmla="*/ 80963 h 166688"/>
                  <a:gd name="connsiteX2" fmla="*/ 86414 w 106477"/>
                  <a:gd name="connsiteY2" fmla="*/ 76200 h 166688"/>
                  <a:gd name="connsiteX3" fmla="*/ 24502 w 106477"/>
                  <a:gd name="connsiteY3" fmla="*/ 142875 h 166688"/>
                  <a:gd name="connsiteX4" fmla="*/ 105464 w 106477"/>
                  <a:gd name="connsiteY4" fmla="*/ 138113 h 166688"/>
                  <a:gd name="connsiteX5" fmla="*/ 62602 w 106477"/>
                  <a:gd name="connsiteY5" fmla="*/ 166688 h 166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477" h="166688">
                    <a:moveTo>
                      <a:pt x="53077" y="0"/>
                    </a:moveTo>
                    <a:cubicBezTo>
                      <a:pt x="24105" y="34131"/>
                      <a:pt x="-4867" y="68263"/>
                      <a:pt x="689" y="80963"/>
                    </a:cubicBezTo>
                    <a:cubicBezTo>
                      <a:pt x="6245" y="93663"/>
                      <a:pt x="82445" y="65881"/>
                      <a:pt x="86414" y="76200"/>
                    </a:cubicBezTo>
                    <a:cubicBezTo>
                      <a:pt x="90383" y="86519"/>
                      <a:pt x="21327" y="132556"/>
                      <a:pt x="24502" y="142875"/>
                    </a:cubicBezTo>
                    <a:cubicBezTo>
                      <a:pt x="27677" y="153194"/>
                      <a:pt x="99114" y="134144"/>
                      <a:pt x="105464" y="138113"/>
                    </a:cubicBezTo>
                    <a:cubicBezTo>
                      <a:pt x="111814" y="142082"/>
                      <a:pt x="87208" y="154385"/>
                      <a:pt x="62602" y="16668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1" name="Freeform 575"/>
              <p:cNvSpPr/>
              <p:nvPr/>
            </p:nvSpPr>
            <p:spPr bwMode="auto">
              <a:xfrm flipH="1">
                <a:off x="6958827" y="919150"/>
                <a:ext cx="72069" cy="86191"/>
              </a:xfrm>
              <a:custGeom>
                <a:avLst/>
                <a:gdLst>
                  <a:gd name="connsiteX0" fmla="*/ 53077 w 106477"/>
                  <a:gd name="connsiteY0" fmla="*/ 0 h 166688"/>
                  <a:gd name="connsiteX1" fmla="*/ 689 w 106477"/>
                  <a:gd name="connsiteY1" fmla="*/ 80963 h 166688"/>
                  <a:gd name="connsiteX2" fmla="*/ 86414 w 106477"/>
                  <a:gd name="connsiteY2" fmla="*/ 76200 h 166688"/>
                  <a:gd name="connsiteX3" fmla="*/ 24502 w 106477"/>
                  <a:gd name="connsiteY3" fmla="*/ 142875 h 166688"/>
                  <a:gd name="connsiteX4" fmla="*/ 105464 w 106477"/>
                  <a:gd name="connsiteY4" fmla="*/ 138113 h 166688"/>
                  <a:gd name="connsiteX5" fmla="*/ 62602 w 106477"/>
                  <a:gd name="connsiteY5" fmla="*/ 166688 h 166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477" h="166688">
                    <a:moveTo>
                      <a:pt x="53077" y="0"/>
                    </a:moveTo>
                    <a:cubicBezTo>
                      <a:pt x="24105" y="34131"/>
                      <a:pt x="-4867" y="68263"/>
                      <a:pt x="689" y="80963"/>
                    </a:cubicBezTo>
                    <a:cubicBezTo>
                      <a:pt x="6245" y="93663"/>
                      <a:pt x="82445" y="65881"/>
                      <a:pt x="86414" y="76200"/>
                    </a:cubicBezTo>
                    <a:cubicBezTo>
                      <a:pt x="90383" y="86519"/>
                      <a:pt x="21327" y="132556"/>
                      <a:pt x="24502" y="142875"/>
                    </a:cubicBezTo>
                    <a:cubicBezTo>
                      <a:pt x="27677" y="153194"/>
                      <a:pt x="99114" y="134144"/>
                      <a:pt x="105464" y="138113"/>
                    </a:cubicBezTo>
                    <a:cubicBezTo>
                      <a:pt x="111814" y="142082"/>
                      <a:pt x="87208" y="154385"/>
                      <a:pt x="62602" y="16668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  <p:cxnSp>
          <p:nvCxnSpPr>
            <p:cNvPr id="254" name="Straight Arrow Connector 568"/>
            <p:cNvCxnSpPr/>
            <p:nvPr/>
          </p:nvCxnSpPr>
          <p:spPr bwMode="auto">
            <a:xfrm>
              <a:off x="599700" y="3257359"/>
              <a:ext cx="0" cy="489049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5" name="Straight Connector 569"/>
            <p:cNvCxnSpPr/>
            <p:nvPr/>
          </p:nvCxnSpPr>
          <p:spPr bwMode="auto">
            <a:xfrm>
              <a:off x="389904" y="3368268"/>
              <a:ext cx="205198" cy="12811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3" name="Group 557"/>
          <p:cNvGrpSpPr/>
          <p:nvPr/>
        </p:nvGrpSpPr>
        <p:grpSpPr>
          <a:xfrm>
            <a:off x="2171751" y="3526125"/>
            <a:ext cx="149746" cy="158532"/>
            <a:chOff x="900627" y="5378046"/>
            <a:chExt cx="149746" cy="158532"/>
          </a:xfrm>
        </p:grpSpPr>
        <p:grpSp>
          <p:nvGrpSpPr>
            <p:cNvPr id="245" name="Group 559"/>
            <p:cNvGrpSpPr/>
            <p:nvPr/>
          </p:nvGrpSpPr>
          <p:grpSpPr>
            <a:xfrm>
              <a:off x="900627" y="5378046"/>
              <a:ext cx="147654" cy="158532"/>
              <a:chOff x="900627" y="5378046"/>
              <a:chExt cx="147654" cy="158532"/>
            </a:xfrm>
          </p:grpSpPr>
          <p:sp>
            <p:nvSpPr>
              <p:cNvPr id="247" name="Oval 561"/>
              <p:cNvSpPr/>
              <p:nvPr/>
            </p:nvSpPr>
            <p:spPr bwMode="auto">
              <a:xfrm rot="20386920">
                <a:off x="900627" y="5378047"/>
                <a:ext cx="66435" cy="79777"/>
              </a:xfrm>
              <a:prstGeom prst="ellipse">
                <a:avLst/>
              </a:prstGeom>
              <a:solidFill>
                <a:srgbClr val="FB61E5"/>
              </a:solidFill>
              <a:ln w="9525" cap="flat" cmpd="sng" algn="ctr">
                <a:solidFill>
                  <a:srgbClr val="FB61E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48" name="Oval 562"/>
              <p:cNvSpPr/>
              <p:nvPr/>
            </p:nvSpPr>
            <p:spPr bwMode="auto">
              <a:xfrm rot="20386920">
                <a:off x="920175" y="5456801"/>
                <a:ext cx="66435" cy="79777"/>
              </a:xfrm>
              <a:prstGeom prst="ellipse">
                <a:avLst/>
              </a:prstGeom>
              <a:solidFill>
                <a:srgbClr val="FB61E5"/>
              </a:solidFill>
              <a:ln w="9525" cap="flat" cmpd="sng" algn="ctr">
                <a:solidFill>
                  <a:srgbClr val="FB61E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49" name="Oval 563"/>
              <p:cNvSpPr/>
              <p:nvPr/>
            </p:nvSpPr>
            <p:spPr bwMode="auto">
              <a:xfrm rot="20386920">
                <a:off x="981846" y="5378046"/>
                <a:ext cx="66435" cy="79777"/>
              </a:xfrm>
              <a:prstGeom prst="ellips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  <p:sp>
          <p:nvSpPr>
            <p:cNvPr id="246" name="Oval 560"/>
            <p:cNvSpPr/>
            <p:nvPr/>
          </p:nvSpPr>
          <p:spPr bwMode="auto">
            <a:xfrm rot="20386920">
              <a:off x="983938" y="5455261"/>
              <a:ext cx="66435" cy="79777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cxnSp>
        <p:nvCxnSpPr>
          <p:cNvPr id="244" name="Straight Arrow Connector 558"/>
          <p:cNvCxnSpPr/>
          <p:nvPr/>
        </p:nvCxnSpPr>
        <p:spPr bwMode="auto">
          <a:xfrm>
            <a:off x="1344808" y="1944208"/>
            <a:ext cx="442274" cy="100607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Curved Right Arrow 402"/>
          <p:cNvSpPr/>
          <p:nvPr/>
        </p:nvSpPr>
        <p:spPr bwMode="auto">
          <a:xfrm rot="20758753">
            <a:off x="1531684" y="2061032"/>
            <a:ext cx="229415" cy="467543"/>
          </a:xfrm>
          <a:prstGeom prst="curved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63" name="Straight Arrow Connector 403"/>
          <p:cNvCxnSpPr/>
          <p:nvPr/>
        </p:nvCxnSpPr>
        <p:spPr>
          <a:xfrm>
            <a:off x="1740573" y="5155253"/>
            <a:ext cx="419443" cy="56406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404"/>
          <p:cNvCxnSpPr/>
          <p:nvPr/>
        </p:nvCxnSpPr>
        <p:spPr>
          <a:xfrm flipH="1">
            <a:off x="3002180" y="5131354"/>
            <a:ext cx="291836" cy="452033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407"/>
          <p:cNvGrpSpPr/>
          <p:nvPr/>
        </p:nvGrpSpPr>
        <p:grpSpPr>
          <a:xfrm rot="4465964">
            <a:off x="5126306" y="2960991"/>
            <a:ext cx="190013" cy="599991"/>
            <a:chOff x="7995241" y="3690851"/>
            <a:chExt cx="766374" cy="1755098"/>
          </a:xfrm>
        </p:grpSpPr>
        <p:sp>
          <p:nvSpPr>
            <p:cNvPr id="233" name="Freeform 547"/>
            <p:cNvSpPr/>
            <p:nvPr/>
          </p:nvSpPr>
          <p:spPr bwMode="auto">
            <a:xfrm>
              <a:off x="7995241" y="3690851"/>
              <a:ext cx="666971" cy="1755098"/>
            </a:xfrm>
            <a:custGeom>
              <a:avLst/>
              <a:gdLst>
                <a:gd name="connsiteX0" fmla="*/ 516992 w 666971"/>
                <a:gd name="connsiteY0" fmla="*/ 0 h 1755098"/>
                <a:gd name="connsiteX1" fmla="*/ 1603 w 666971"/>
                <a:gd name="connsiteY1" fmla="*/ 299258 h 1755098"/>
                <a:gd name="connsiteX2" fmla="*/ 666621 w 666971"/>
                <a:gd name="connsiteY2" fmla="*/ 606829 h 1755098"/>
                <a:gd name="connsiteX3" fmla="*/ 101355 w 666971"/>
                <a:gd name="connsiteY3" fmla="*/ 939338 h 1755098"/>
                <a:gd name="connsiteX4" fmla="*/ 658308 w 666971"/>
                <a:gd name="connsiteY4" fmla="*/ 1296785 h 1755098"/>
                <a:gd name="connsiteX5" fmla="*/ 192795 w 666971"/>
                <a:gd name="connsiteY5" fmla="*/ 1695796 h 1755098"/>
                <a:gd name="connsiteX6" fmla="*/ 192795 w 666971"/>
                <a:gd name="connsiteY6" fmla="*/ 1745673 h 175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971" h="1755098">
                  <a:moveTo>
                    <a:pt x="516992" y="0"/>
                  </a:moveTo>
                  <a:cubicBezTo>
                    <a:pt x="246828" y="99060"/>
                    <a:pt x="-23335" y="198120"/>
                    <a:pt x="1603" y="299258"/>
                  </a:cubicBezTo>
                  <a:cubicBezTo>
                    <a:pt x="26541" y="400396"/>
                    <a:pt x="649996" y="500149"/>
                    <a:pt x="666621" y="606829"/>
                  </a:cubicBezTo>
                  <a:cubicBezTo>
                    <a:pt x="683246" y="713509"/>
                    <a:pt x="102740" y="824345"/>
                    <a:pt x="101355" y="939338"/>
                  </a:cubicBezTo>
                  <a:cubicBezTo>
                    <a:pt x="99969" y="1054331"/>
                    <a:pt x="643068" y="1170709"/>
                    <a:pt x="658308" y="1296785"/>
                  </a:cubicBezTo>
                  <a:cubicBezTo>
                    <a:pt x="673548" y="1422861"/>
                    <a:pt x="270380" y="1620981"/>
                    <a:pt x="192795" y="1695796"/>
                  </a:cubicBezTo>
                  <a:cubicBezTo>
                    <a:pt x="115210" y="1770611"/>
                    <a:pt x="154002" y="1758142"/>
                    <a:pt x="192795" y="1745673"/>
                  </a:cubicBezTo>
                </a:path>
              </a:pathLst>
            </a:custGeom>
            <a:noFill/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34" name="Freeform 548"/>
            <p:cNvSpPr/>
            <p:nvPr/>
          </p:nvSpPr>
          <p:spPr bwMode="auto">
            <a:xfrm>
              <a:off x="8055033" y="3690851"/>
              <a:ext cx="706582" cy="1753985"/>
            </a:xfrm>
            <a:custGeom>
              <a:avLst/>
              <a:gdLst>
                <a:gd name="connsiteX0" fmla="*/ 24938 w 706582"/>
                <a:gd name="connsiteY0" fmla="*/ 0 h 1753985"/>
                <a:gd name="connsiteX1" fmla="*/ 548640 w 706582"/>
                <a:gd name="connsiteY1" fmla="*/ 232756 h 1753985"/>
                <a:gd name="connsiteX2" fmla="*/ 0 w 706582"/>
                <a:gd name="connsiteY2" fmla="*/ 573578 h 1753985"/>
                <a:gd name="connsiteX3" fmla="*/ 548640 w 706582"/>
                <a:gd name="connsiteY3" fmla="*/ 922713 h 1753985"/>
                <a:gd name="connsiteX4" fmla="*/ 83127 w 706582"/>
                <a:gd name="connsiteY4" fmla="*/ 1280160 h 1753985"/>
                <a:gd name="connsiteX5" fmla="*/ 706582 w 706582"/>
                <a:gd name="connsiteY5" fmla="*/ 1753985 h 1753985"/>
                <a:gd name="connsiteX6" fmla="*/ 706582 w 706582"/>
                <a:gd name="connsiteY6" fmla="*/ 1753985 h 175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582" h="1753985">
                  <a:moveTo>
                    <a:pt x="24938" y="0"/>
                  </a:moveTo>
                  <a:cubicBezTo>
                    <a:pt x="288867" y="68580"/>
                    <a:pt x="552796" y="137160"/>
                    <a:pt x="548640" y="232756"/>
                  </a:cubicBezTo>
                  <a:cubicBezTo>
                    <a:pt x="544484" y="328352"/>
                    <a:pt x="0" y="458585"/>
                    <a:pt x="0" y="573578"/>
                  </a:cubicBezTo>
                  <a:cubicBezTo>
                    <a:pt x="0" y="688571"/>
                    <a:pt x="534785" y="804949"/>
                    <a:pt x="548640" y="922713"/>
                  </a:cubicBezTo>
                  <a:cubicBezTo>
                    <a:pt x="562495" y="1040477"/>
                    <a:pt x="56803" y="1141615"/>
                    <a:pt x="83127" y="1280160"/>
                  </a:cubicBezTo>
                  <a:cubicBezTo>
                    <a:pt x="109451" y="1418705"/>
                    <a:pt x="706582" y="1753985"/>
                    <a:pt x="706582" y="1753985"/>
                  </a:cubicBezTo>
                  <a:lnTo>
                    <a:pt x="706582" y="1753985"/>
                  </a:lnTo>
                </a:path>
              </a:pathLst>
            </a:custGeom>
            <a:noFill/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67" name="TextBox 408"/>
          <p:cNvSpPr txBox="1"/>
          <p:nvPr/>
        </p:nvSpPr>
        <p:spPr>
          <a:xfrm rot="16200000">
            <a:off x="1189979" y="3334515"/>
            <a:ext cx="3060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Ubiquitine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proteasome</a:t>
            </a:r>
          </a:p>
        </p:txBody>
      </p:sp>
      <p:cxnSp>
        <p:nvCxnSpPr>
          <p:cNvPr id="68" name="Straight Arrow Connector 409"/>
          <p:cNvCxnSpPr/>
          <p:nvPr/>
        </p:nvCxnSpPr>
        <p:spPr>
          <a:xfrm flipH="1">
            <a:off x="3660905" y="3221598"/>
            <a:ext cx="949867" cy="38911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410"/>
          <p:cNvCxnSpPr>
            <a:stCxn id="16" idx="2"/>
          </p:cNvCxnSpPr>
          <p:nvPr/>
        </p:nvCxnSpPr>
        <p:spPr bwMode="auto">
          <a:xfrm>
            <a:off x="7254881" y="3767412"/>
            <a:ext cx="9742" cy="44133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TextBox 411"/>
          <p:cNvSpPr txBox="1"/>
          <p:nvPr/>
        </p:nvSpPr>
        <p:spPr>
          <a:xfrm>
            <a:off x="6731496" y="692704"/>
            <a:ext cx="796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Insulin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0" name="Flowchart: Off-page Connector 6"/>
          <p:cNvSpPr/>
          <p:nvPr/>
        </p:nvSpPr>
        <p:spPr>
          <a:xfrm>
            <a:off x="7136406" y="960445"/>
            <a:ext cx="128217" cy="123111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Picture 3" descr="C:\Users\MEANOMX\Documents\Other\New folder\cholesterol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31" y="1277444"/>
            <a:ext cx="288200" cy="54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" descr="C:\Users\MEANOMX\Documents\Other\New folder\cholesterol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179" y="1258258"/>
            <a:ext cx="288200" cy="54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Box 47"/>
          <p:cNvSpPr txBox="1">
            <a:spLocks noChangeArrowheads="1"/>
          </p:cNvSpPr>
          <p:nvPr/>
        </p:nvSpPr>
        <p:spPr bwMode="auto">
          <a:xfrm>
            <a:off x="3271538" y="960456"/>
            <a:ext cx="22470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 baseline="300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1400" b="1" baseline="300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1400" b="1" baseline="300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1400" b="1" baseline="300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1400" b="1" baseline="300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baseline="300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baseline="300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baseline="300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baseline="300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sz="1200" baseline="0" dirty="0">
                <a:solidFill>
                  <a:srgbClr val="FF0000"/>
                </a:solidFill>
                <a:latin typeface="Times" pitchFamily="18" charset="0"/>
                <a:cs typeface="Arial" pitchFamily="34" charset="0"/>
              </a:rPr>
              <a:t>PIF, TNF-</a:t>
            </a:r>
            <a:r>
              <a:rPr lang="en-US" sz="1200" baseline="0" dirty="0">
                <a:solidFill>
                  <a:srgbClr val="FF0000"/>
                </a:solidFill>
                <a:latin typeface="Times" pitchFamily="18" charset="0"/>
                <a:cs typeface="Arial" pitchFamily="34" charset="0"/>
                <a:sym typeface="Symbol" pitchFamily="18" charset="2"/>
              </a:rPr>
              <a:t> , IFN-g, </a:t>
            </a:r>
            <a:r>
              <a:rPr lang="en-US" sz="1200" baseline="0" dirty="0" err="1">
                <a:solidFill>
                  <a:srgbClr val="FF0000"/>
                </a:solidFill>
                <a:latin typeface="Times" pitchFamily="18" charset="0"/>
                <a:cs typeface="Arial" pitchFamily="34" charset="0"/>
                <a:sym typeface="Symbol" pitchFamily="18" charset="2"/>
              </a:rPr>
              <a:t>Ang</a:t>
            </a:r>
            <a:r>
              <a:rPr lang="en-US" sz="1200" baseline="0" dirty="0">
                <a:solidFill>
                  <a:srgbClr val="FF0000"/>
                </a:solidFill>
                <a:latin typeface="Times" pitchFamily="18" charset="0"/>
                <a:cs typeface="Arial" pitchFamily="34" charset="0"/>
                <a:sym typeface="Symbol" pitchFamily="18" charset="2"/>
              </a:rPr>
              <a:t> II and LPS</a:t>
            </a:r>
          </a:p>
        </p:txBody>
      </p:sp>
      <p:cxnSp>
        <p:nvCxnSpPr>
          <p:cNvPr id="84" name="Straight Arrow Connector 680"/>
          <p:cNvCxnSpPr/>
          <p:nvPr/>
        </p:nvCxnSpPr>
        <p:spPr bwMode="auto">
          <a:xfrm flipH="1" flipV="1">
            <a:off x="1814316" y="1849264"/>
            <a:ext cx="2796453" cy="99514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Arrow Connector 3078"/>
          <p:cNvCxnSpPr/>
          <p:nvPr/>
        </p:nvCxnSpPr>
        <p:spPr>
          <a:xfrm>
            <a:off x="7495749" y="3521878"/>
            <a:ext cx="0" cy="26227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681"/>
          <p:cNvCxnSpPr/>
          <p:nvPr/>
        </p:nvCxnSpPr>
        <p:spPr>
          <a:xfrm>
            <a:off x="7639765" y="4136654"/>
            <a:ext cx="0" cy="26227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684"/>
          <p:cNvCxnSpPr/>
          <p:nvPr/>
        </p:nvCxnSpPr>
        <p:spPr>
          <a:xfrm flipV="1">
            <a:off x="6006794" y="3613214"/>
            <a:ext cx="233" cy="27217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685"/>
          <p:cNvCxnSpPr/>
          <p:nvPr/>
        </p:nvCxnSpPr>
        <p:spPr>
          <a:xfrm flipV="1">
            <a:off x="5595907" y="2785886"/>
            <a:ext cx="233" cy="27217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Arrow Connector 3078"/>
          <p:cNvCxnSpPr/>
          <p:nvPr/>
        </p:nvCxnSpPr>
        <p:spPr>
          <a:xfrm>
            <a:off x="7495749" y="3458266"/>
            <a:ext cx="0" cy="26227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Arrow Connector 681"/>
          <p:cNvCxnSpPr/>
          <p:nvPr/>
        </p:nvCxnSpPr>
        <p:spPr>
          <a:xfrm>
            <a:off x="7660521" y="4157903"/>
            <a:ext cx="0" cy="26227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81" name="Group 3080"/>
          <p:cNvGrpSpPr/>
          <p:nvPr/>
        </p:nvGrpSpPr>
        <p:grpSpPr>
          <a:xfrm>
            <a:off x="5198607" y="1213104"/>
            <a:ext cx="1797610" cy="2247764"/>
            <a:chOff x="4356423" y="1213096"/>
            <a:chExt cx="1797610" cy="2247763"/>
          </a:xfrm>
        </p:grpSpPr>
        <p:cxnSp>
          <p:nvCxnSpPr>
            <p:cNvPr id="350" name="Straight Arrow Connector 656"/>
            <p:cNvCxnSpPr/>
            <p:nvPr/>
          </p:nvCxnSpPr>
          <p:spPr bwMode="auto">
            <a:xfrm>
              <a:off x="4356423" y="1213096"/>
              <a:ext cx="1730984" cy="2203051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79" name="Straight Connector 3078"/>
            <p:cNvCxnSpPr/>
            <p:nvPr/>
          </p:nvCxnSpPr>
          <p:spPr>
            <a:xfrm flipV="1">
              <a:off x="6026257" y="3367583"/>
              <a:ext cx="127776" cy="932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9" name="Group 3098"/>
          <p:cNvGrpSpPr/>
          <p:nvPr/>
        </p:nvGrpSpPr>
        <p:grpSpPr>
          <a:xfrm>
            <a:off x="5420156" y="1562325"/>
            <a:ext cx="1532095" cy="1922070"/>
            <a:chOff x="7419616" y="1628800"/>
            <a:chExt cx="1532095" cy="1922069"/>
          </a:xfrm>
        </p:grpSpPr>
        <p:grpSp>
          <p:nvGrpSpPr>
            <p:cNvPr id="3091" name="Group 3090"/>
            <p:cNvGrpSpPr/>
            <p:nvPr/>
          </p:nvGrpSpPr>
          <p:grpSpPr>
            <a:xfrm>
              <a:off x="7419616" y="1717799"/>
              <a:ext cx="1532095" cy="1833070"/>
              <a:chOff x="4604093" y="1655938"/>
              <a:chExt cx="1532095" cy="1833070"/>
            </a:xfrm>
          </p:grpSpPr>
          <p:sp>
            <p:nvSpPr>
              <p:cNvPr id="359" name="Oval 358"/>
              <p:cNvSpPr/>
              <p:nvPr/>
            </p:nvSpPr>
            <p:spPr>
              <a:xfrm>
                <a:off x="5029834" y="1655938"/>
                <a:ext cx="996423" cy="875772"/>
              </a:xfrm>
              <a:prstGeom prst="ellipse">
                <a:avLst/>
              </a:prstGeom>
              <a:solidFill>
                <a:srgbClr val="99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b="1" dirty="0"/>
              </a:p>
              <a:p>
                <a:pPr algn="ctr"/>
                <a:r>
                  <a:rPr lang="es-ES_tradnl" b="1" dirty="0"/>
                  <a:t>HMB</a:t>
                </a:r>
                <a:endParaRPr lang="en-GB" b="1" dirty="0"/>
              </a:p>
            </p:txBody>
          </p:sp>
          <p:cxnSp>
            <p:nvCxnSpPr>
              <p:cNvPr id="361" name="Straight Connector 360"/>
              <p:cNvCxnSpPr/>
              <p:nvPr/>
            </p:nvCxnSpPr>
            <p:spPr>
              <a:xfrm>
                <a:off x="5630338" y="2493223"/>
                <a:ext cx="505850" cy="995785"/>
              </a:xfrm>
              <a:prstGeom prst="line">
                <a:avLst/>
              </a:prstGeom>
              <a:ln w="57150">
                <a:solidFill>
                  <a:srgbClr val="99FF99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89" name="Group 3088"/>
              <p:cNvGrpSpPr/>
              <p:nvPr/>
            </p:nvGrpSpPr>
            <p:grpSpPr>
              <a:xfrm>
                <a:off x="4604093" y="2389054"/>
                <a:ext cx="567850" cy="391874"/>
                <a:chOff x="4604093" y="2389054"/>
                <a:chExt cx="567850" cy="391874"/>
              </a:xfrm>
            </p:grpSpPr>
            <p:cxnSp>
              <p:nvCxnSpPr>
                <p:cNvPr id="402" name="Straight Arrow Connector 656"/>
                <p:cNvCxnSpPr/>
                <p:nvPr/>
              </p:nvCxnSpPr>
              <p:spPr bwMode="auto">
                <a:xfrm flipH="1">
                  <a:off x="4655511" y="2389054"/>
                  <a:ext cx="516432" cy="306880"/>
                </a:xfrm>
                <a:prstGeom prst="straightConnector1">
                  <a:avLst/>
                </a:prstGeom>
                <a:solidFill>
                  <a:srgbClr val="00B8FF"/>
                </a:solidFill>
                <a:ln w="57150" cap="flat" cmpd="sng" algn="ctr">
                  <a:solidFill>
                    <a:srgbClr val="99FF99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3" name="Straight Connector 402"/>
                <p:cNvCxnSpPr/>
                <p:nvPr/>
              </p:nvCxnSpPr>
              <p:spPr>
                <a:xfrm flipH="1" flipV="1">
                  <a:off x="4604093" y="2633348"/>
                  <a:ext cx="72347" cy="147580"/>
                </a:xfrm>
                <a:prstGeom prst="line">
                  <a:avLst/>
                </a:prstGeom>
                <a:ln w="38100">
                  <a:solidFill>
                    <a:srgbClr val="99FF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74" name="Picture 2" descr="Resultado de imagen de hmb chemical structure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1628800"/>
              <a:ext cx="759965" cy="759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2" name="Straight Arrow Connector 365"/>
          <p:cNvCxnSpPr/>
          <p:nvPr/>
        </p:nvCxnSpPr>
        <p:spPr bwMode="auto">
          <a:xfrm>
            <a:off x="7910673" y="4800335"/>
            <a:ext cx="9742" cy="2089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0" name="TextBox 395"/>
          <p:cNvSpPr txBox="1"/>
          <p:nvPr/>
        </p:nvSpPr>
        <p:spPr>
          <a:xfrm rot="16200000">
            <a:off x="7826540" y="3771310"/>
            <a:ext cx="942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mTOR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cxnSp>
        <p:nvCxnSpPr>
          <p:cNvPr id="11" name="Straight Arrow Connector 656"/>
          <p:cNvCxnSpPr/>
          <p:nvPr/>
        </p:nvCxnSpPr>
        <p:spPr bwMode="auto">
          <a:xfrm>
            <a:off x="5067765" y="1191497"/>
            <a:ext cx="273370" cy="159439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7759" y="4756899"/>
            <a:ext cx="762966" cy="47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Oval 24"/>
          <p:cNvSpPr/>
          <p:nvPr/>
        </p:nvSpPr>
        <p:spPr>
          <a:xfrm>
            <a:off x="8742631" y="4133100"/>
            <a:ext cx="72008" cy="567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Oval 191"/>
          <p:cNvSpPr/>
          <p:nvPr/>
        </p:nvSpPr>
        <p:spPr>
          <a:xfrm>
            <a:off x="8703115" y="4533065"/>
            <a:ext cx="72008" cy="567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Oval 197"/>
          <p:cNvSpPr/>
          <p:nvPr/>
        </p:nvSpPr>
        <p:spPr>
          <a:xfrm>
            <a:off x="8468974" y="4726858"/>
            <a:ext cx="72008" cy="567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Oval 198"/>
          <p:cNvSpPr/>
          <p:nvPr/>
        </p:nvSpPr>
        <p:spPr>
          <a:xfrm>
            <a:off x="8171026" y="4651888"/>
            <a:ext cx="72008" cy="567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 rot="19279308">
            <a:off x="8281084" y="4732028"/>
            <a:ext cx="895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/>
              <a:t>Amino </a:t>
            </a:r>
            <a:r>
              <a:rPr lang="es-ES_tradnl" sz="1100" dirty="0" err="1"/>
              <a:t>acid</a:t>
            </a:r>
            <a:endParaRPr lang="en-GB" sz="1100" dirty="0"/>
          </a:p>
        </p:txBody>
      </p:sp>
      <p:sp>
        <p:nvSpPr>
          <p:cNvPr id="205" name="Flowchart: Stored Data 644"/>
          <p:cNvSpPr/>
          <p:nvPr/>
        </p:nvSpPr>
        <p:spPr bwMode="auto">
          <a:xfrm rot="16200000">
            <a:off x="8560229" y="1555701"/>
            <a:ext cx="143008" cy="90005"/>
          </a:xfrm>
          <a:prstGeom prst="flowChartOnlineStorag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6" name="Flowchart: Stored Data 645"/>
          <p:cNvSpPr/>
          <p:nvPr/>
        </p:nvSpPr>
        <p:spPr bwMode="auto">
          <a:xfrm rot="16200000">
            <a:off x="8734130" y="1548983"/>
            <a:ext cx="143008" cy="90005"/>
          </a:xfrm>
          <a:prstGeom prst="flowChartOnlineStorag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7" name="Oval 646"/>
          <p:cNvSpPr/>
          <p:nvPr/>
        </p:nvSpPr>
        <p:spPr bwMode="auto">
          <a:xfrm rot="21233098">
            <a:off x="8564793" y="1207013"/>
            <a:ext cx="90005" cy="143008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8" name="Oval 647"/>
          <p:cNvSpPr/>
          <p:nvPr/>
        </p:nvSpPr>
        <p:spPr bwMode="auto">
          <a:xfrm rot="21233098">
            <a:off x="8753769" y="1195890"/>
            <a:ext cx="90005" cy="143008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8763889" y="2210522"/>
            <a:ext cx="72008" cy="567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Oval 209"/>
          <p:cNvSpPr/>
          <p:nvPr/>
        </p:nvSpPr>
        <p:spPr>
          <a:xfrm>
            <a:off x="8784469" y="2785888"/>
            <a:ext cx="72008" cy="567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Oval 212"/>
          <p:cNvSpPr/>
          <p:nvPr/>
        </p:nvSpPr>
        <p:spPr>
          <a:xfrm>
            <a:off x="8623633" y="1837985"/>
            <a:ext cx="72008" cy="567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Oval 213"/>
          <p:cNvSpPr/>
          <p:nvPr/>
        </p:nvSpPr>
        <p:spPr>
          <a:xfrm>
            <a:off x="8874349" y="3476783"/>
            <a:ext cx="72008" cy="567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Oval 215"/>
          <p:cNvSpPr/>
          <p:nvPr/>
        </p:nvSpPr>
        <p:spPr>
          <a:xfrm>
            <a:off x="8815129" y="1041302"/>
            <a:ext cx="72008" cy="567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Oval 216"/>
          <p:cNvSpPr/>
          <p:nvPr/>
        </p:nvSpPr>
        <p:spPr>
          <a:xfrm>
            <a:off x="8689378" y="1220707"/>
            <a:ext cx="72008" cy="567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Oval 220"/>
          <p:cNvSpPr/>
          <p:nvPr/>
        </p:nvSpPr>
        <p:spPr>
          <a:xfrm>
            <a:off x="8586727" y="984565"/>
            <a:ext cx="72008" cy="567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TextBox 221"/>
          <p:cNvSpPr txBox="1"/>
          <p:nvPr/>
        </p:nvSpPr>
        <p:spPr>
          <a:xfrm>
            <a:off x="8278052" y="513794"/>
            <a:ext cx="895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/>
              <a:t>Amino </a:t>
            </a:r>
            <a:r>
              <a:rPr lang="es-ES_tradnl" sz="1100" dirty="0" err="1"/>
              <a:t>acid</a:t>
            </a:r>
            <a:endParaRPr lang="en-GB" sz="11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8132891" y="513112"/>
            <a:ext cx="1138420" cy="4692182"/>
            <a:chOff x="8132882" y="513110"/>
            <a:chExt cx="1138420" cy="4692182"/>
          </a:xfrm>
        </p:grpSpPr>
        <p:sp>
          <p:nvSpPr>
            <p:cNvPr id="229" name="TextBox 228"/>
            <p:cNvSpPr txBox="1"/>
            <p:nvPr/>
          </p:nvSpPr>
          <p:spPr>
            <a:xfrm>
              <a:off x="8244408" y="513110"/>
              <a:ext cx="1026894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ES_tradnl" sz="1200" b="1" dirty="0"/>
                <a:t>Amino </a:t>
              </a:r>
              <a:r>
                <a:rPr lang="es-ES_tradnl" sz="1200" b="1" dirty="0" err="1"/>
                <a:t>acid</a:t>
              </a:r>
              <a:endParaRPr lang="en-GB" sz="1200" b="1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132882" y="1179002"/>
              <a:ext cx="849091" cy="4026290"/>
              <a:chOff x="10404648" y="1339550"/>
              <a:chExt cx="849091" cy="402629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10404648" y="1339550"/>
                <a:ext cx="696691" cy="3873890"/>
                <a:chOff x="8261800" y="967948"/>
                <a:chExt cx="696691" cy="3873890"/>
              </a:xfrm>
            </p:grpSpPr>
            <p:sp>
              <p:nvSpPr>
                <p:cNvPr id="193" name="Oval 192"/>
                <p:cNvSpPr/>
                <p:nvPr/>
              </p:nvSpPr>
              <p:spPr>
                <a:xfrm>
                  <a:off x="8640452" y="4343316"/>
                  <a:ext cx="72008" cy="567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8261800" y="4785100"/>
                  <a:ext cx="72008" cy="567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8886483" y="4097719"/>
                  <a:ext cx="72008" cy="567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>
                  <a:off x="8432562" y="4560452"/>
                  <a:ext cx="72008" cy="567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Oval 196"/>
                <p:cNvSpPr/>
                <p:nvPr/>
              </p:nvSpPr>
              <p:spPr>
                <a:xfrm>
                  <a:off x="8883632" y="3815440"/>
                  <a:ext cx="72008" cy="567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8734940" y="2532546"/>
                  <a:ext cx="72008" cy="567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8784468" y="3088949"/>
                  <a:ext cx="72008" cy="567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8613404" y="1075283"/>
                  <a:ext cx="72008" cy="5673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8691881" y="967948"/>
                  <a:ext cx="72008" cy="567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Oval 218"/>
                <p:cNvSpPr/>
                <p:nvPr/>
              </p:nvSpPr>
              <p:spPr>
                <a:xfrm>
                  <a:off x="8792852" y="1899670"/>
                  <a:ext cx="72008" cy="567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0" name="Oval 219"/>
                <p:cNvSpPr/>
                <p:nvPr/>
              </p:nvSpPr>
              <p:spPr>
                <a:xfrm>
                  <a:off x="8669553" y="2341454"/>
                  <a:ext cx="72008" cy="567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30" name="Group 229"/>
              <p:cNvGrpSpPr/>
              <p:nvPr/>
            </p:nvGrpSpPr>
            <p:grpSpPr>
              <a:xfrm>
                <a:off x="10557048" y="1491950"/>
                <a:ext cx="696691" cy="3873890"/>
                <a:chOff x="8261800" y="967948"/>
                <a:chExt cx="696691" cy="3873890"/>
              </a:xfrm>
            </p:grpSpPr>
            <p:sp>
              <p:nvSpPr>
                <p:cNvPr id="231" name="Oval 230"/>
                <p:cNvSpPr/>
                <p:nvPr/>
              </p:nvSpPr>
              <p:spPr>
                <a:xfrm>
                  <a:off x="8640452" y="4343316"/>
                  <a:ext cx="72008" cy="567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8261800" y="4785100"/>
                  <a:ext cx="72008" cy="567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Oval 241"/>
                <p:cNvSpPr/>
                <p:nvPr/>
              </p:nvSpPr>
              <p:spPr>
                <a:xfrm>
                  <a:off x="8886483" y="4097719"/>
                  <a:ext cx="72008" cy="567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7" name="Oval 306"/>
                <p:cNvSpPr/>
                <p:nvPr/>
              </p:nvSpPr>
              <p:spPr>
                <a:xfrm>
                  <a:off x="8432562" y="4560452"/>
                  <a:ext cx="72008" cy="567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9" name="Oval 318"/>
                <p:cNvSpPr/>
                <p:nvPr/>
              </p:nvSpPr>
              <p:spPr>
                <a:xfrm>
                  <a:off x="8883632" y="3815440"/>
                  <a:ext cx="72008" cy="567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0" name="Oval 319"/>
                <p:cNvSpPr/>
                <p:nvPr/>
              </p:nvSpPr>
              <p:spPr>
                <a:xfrm>
                  <a:off x="8734940" y="2532546"/>
                  <a:ext cx="72008" cy="567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1" name="Oval 320"/>
                <p:cNvSpPr/>
                <p:nvPr/>
              </p:nvSpPr>
              <p:spPr>
                <a:xfrm>
                  <a:off x="8784468" y="3088949"/>
                  <a:ext cx="72008" cy="56738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2" name="Oval 321"/>
                <p:cNvSpPr/>
                <p:nvPr/>
              </p:nvSpPr>
              <p:spPr>
                <a:xfrm>
                  <a:off x="8613404" y="1075283"/>
                  <a:ext cx="72008" cy="5673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0" name="Oval 329"/>
                <p:cNvSpPr/>
                <p:nvPr/>
              </p:nvSpPr>
              <p:spPr>
                <a:xfrm>
                  <a:off x="8691881" y="967948"/>
                  <a:ext cx="72008" cy="567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2" name="Oval 331"/>
                <p:cNvSpPr/>
                <p:nvPr/>
              </p:nvSpPr>
              <p:spPr>
                <a:xfrm>
                  <a:off x="8792852" y="1899670"/>
                  <a:ext cx="72008" cy="567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3" name="Oval 332"/>
                <p:cNvSpPr/>
                <p:nvPr/>
              </p:nvSpPr>
              <p:spPr>
                <a:xfrm>
                  <a:off x="8669553" y="2341454"/>
                  <a:ext cx="72008" cy="5673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9876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5536" y="260647"/>
            <a:ext cx="8424936" cy="12386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431F69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2000" b="0" dirty="0">
                <a:solidFill>
                  <a:schemeClr val="tx1"/>
                </a:solidFill>
                <a:latin typeface="Calibri"/>
              </a:rPr>
              <a:t>Effects of HMB supplementation on muscle loss in older adults: A systematic review and meta-analysis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/>
          <a:stretch/>
        </p:blipFill>
        <p:spPr bwMode="auto">
          <a:xfrm>
            <a:off x="1141290" y="1288381"/>
            <a:ext cx="7823200" cy="466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6 CuadroTexto"/>
          <p:cNvSpPr txBox="1"/>
          <p:nvPr/>
        </p:nvSpPr>
        <p:spPr>
          <a:xfrm>
            <a:off x="1691680" y="6096000"/>
            <a:ext cx="5832648" cy="1338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en-US" sz="1100" dirty="0"/>
          </a:p>
          <a:p>
            <a:pPr algn="r"/>
            <a:r>
              <a:rPr lang="en-US" sz="1600" dirty="0">
                <a:latin typeface="+mn-lt"/>
              </a:rPr>
              <a:t>Wu H. et al. Arch </a:t>
            </a:r>
            <a:r>
              <a:rPr lang="en-US" sz="1600" dirty="0" err="1">
                <a:latin typeface="+mn-lt"/>
              </a:rPr>
              <a:t>Gerontol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Geriatr</a:t>
            </a:r>
            <a:r>
              <a:rPr lang="en-US" sz="1600" dirty="0">
                <a:latin typeface="+mn-lt"/>
              </a:rPr>
              <a:t> 61 (2015) pp 168-175</a:t>
            </a:r>
            <a:endParaRPr lang="es-ES" sz="1600" dirty="0">
              <a:latin typeface="+mn-lt"/>
            </a:endParaRPr>
          </a:p>
          <a:p>
            <a:br>
              <a:rPr lang="es-ES" dirty="0">
                <a:latin typeface="+mn-lt"/>
              </a:rPr>
            </a:br>
            <a:r>
              <a:rPr lang="en-US" dirty="0"/>
              <a:t> 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355976" y="2852936"/>
            <a:ext cx="100811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61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0DE8B9C-6B34-C25E-5603-C3A2AECAB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862"/>
            <a:ext cx="9144000" cy="47862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13829DF-DA3D-1F57-3941-5B92A9DB3904}"/>
              </a:ext>
            </a:extLst>
          </p:cNvPr>
          <p:cNvSpPr/>
          <p:nvPr/>
        </p:nvSpPr>
        <p:spPr>
          <a:xfrm>
            <a:off x="3851920" y="2099454"/>
            <a:ext cx="936104" cy="3214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B92DB4-950A-B2AF-0D05-FFC760701C01}"/>
              </a:ext>
            </a:extLst>
          </p:cNvPr>
          <p:cNvSpPr/>
          <p:nvPr/>
        </p:nvSpPr>
        <p:spPr>
          <a:xfrm>
            <a:off x="467544" y="3899654"/>
            <a:ext cx="936104" cy="3214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11CE7E-F34D-5619-7E17-062E4453049E}"/>
              </a:ext>
            </a:extLst>
          </p:cNvPr>
          <p:cNvSpPr/>
          <p:nvPr/>
        </p:nvSpPr>
        <p:spPr>
          <a:xfrm>
            <a:off x="467544" y="2852936"/>
            <a:ext cx="936104" cy="3214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0603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782BC-F618-40FE-BAA3-BADBB47EB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250" y="3789256"/>
            <a:ext cx="2922250" cy="194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ACAE32-144E-457E-9BCD-A0F7AF1A1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1" y="1398685"/>
            <a:ext cx="3856469" cy="433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7141DC-0B39-4E05-B1F9-3BBCF345A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126" y="1466149"/>
            <a:ext cx="2854046" cy="1282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9D7A68-B38A-4815-9DAF-A2C4AAE58E4B}"/>
              </a:ext>
            </a:extLst>
          </p:cNvPr>
          <p:cNvSpPr/>
          <p:nvPr/>
        </p:nvSpPr>
        <p:spPr>
          <a:xfrm>
            <a:off x="7101157" y="1398685"/>
            <a:ext cx="365588" cy="1045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51F5D1-28AA-41ED-A202-F6B488AA989F}"/>
              </a:ext>
            </a:extLst>
          </p:cNvPr>
          <p:cNvSpPr txBox="1"/>
          <p:nvPr/>
        </p:nvSpPr>
        <p:spPr>
          <a:xfrm>
            <a:off x="3699061" y="5829394"/>
            <a:ext cx="5325679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tr-TR" sz="1867" b="1" dirty="0"/>
              <a:t>6 aylık Omega-3 tedavisi Kas Gücünü %4 arttırmış </a:t>
            </a:r>
            <a:r>
              <a:rPr lang="tr-TR" sz="1200" dirty="0"/>
              <a:t>(p &lt;0.05)</a:t>
            </a:r>
            <a:endParaRPr lang="tr-TR" sz="1867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AB3F57-9E5E-4C68-A465-2AC3A0A5EDBC}"/>
              </a:ext>
            </a:extLst>
          </p:cNvPr>
          <p:cNvSpPr txBox="1"/>
          <p:nvPr/>
        </p:nvSpPr>
        <p:spPr>
          <a:xfrm>
            <a:off x="4220269" y="847906"/>
            <a:ext cx="3951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200" dirty="0">
                <a:solidFill>
                  <a:srgbClr val="000000"/>
                </a:solidFill>
              </a:rPr>
              <a:t> n=60 </a:t>
            </a:r>
            <a:r>
              <a:rPr lang="tr-TR" sz="1051" dirty="0">
                <a:solidFill>
                  <a:srgbClr val="000000"/>
                </a:solidFill>
              </a:rPr>
              <a:t>(60-85 yaş)</a:t>
            </a:r>
            <a:r>
              <a:rPr lang="tr-TR" sz="1200" dirty="0">
                <a:solidFill>
                  <a:srgbClr val="000000"/>
                </a:solidFill>
              </a:rPr>
              <a:t> </a:t>
            </a:r>
          </a:p>
          <a:p>
            <a:r>
              <a:rPr lang="tr-TR" sz="1200" dirty="0">
                <a:solidFill>
                  <a:srgbClr val="000000"/>
                </a:solidFill>
              </a:rPr>
              <a:t>     n=40 Balık yağı </a:t>
            </a:r>
            <a:r>
              <a:rPr lang="tr-TR" sz="1100" dirty="0">
                <a:solidFill>
                  <a:srgbClr val="000000"/>
                </a:solidFill>
              </a:rPr>
              <a:t>(</a:t>
            </a:r>
            <a:r>
              <a:rPr lang="tr-TR" sz="1400" b="1" baseline="-20000" dirty="0">
                <a:solidFill>
                  <a:srgbClr val="000000"/>
                </a:solidFill>
              </a:rPr>
              <a:t>~</a:t>
            </a:r>
            <a:r>
              <a:rPr lang="tr-TR" sz="1100" dirty="0">
                <a:solidFill>
                  <a:srgbClr val="000000"/>
                </a:solidFill>
              </a:rPr>
              <a:t> 3,35 gr/gün)</a:t>
            </a:r>
            <a:r>
              <a:rPr lang="tr-TR" sz="1200" dirty="0">
                <a:solidFill>
                  <a:srgbClr val="000000"/>
                </a:solidFill>
              </a:rPr>
              <a:t>          n=20 Bitkisel yağ (kontrol grup)</a:t>
            </a: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B0D5F4FC-4C52-4819-BAF7-901CBB6DE530}"/>
              </a:ext>
            </a:extLst>
          </p:cNvPr>
          <p:cNvSpPr txBox="1"/>
          <p:nvPr/>
        </p:nvSpPr>
        <p:spPr>
          <a:xfrm>
            <a:off x="308252" y="6585760"/>
            <a:ext cx="883574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tr-TR" sz="1000" dirty="0">
                <a:latin typeface="Arial" panose="020B0604020202020204" pitchFamily="34" charset="0"/>
                <a:cs typeface="Arial" panose="020B0604020202020204" pitchFamily="34" charset="0"/>
              </a:rPr>
              <a:t>Smith GI, Julliand S,  Fish oil-derived n-3 PUFA therapy increases muscle mass and function in healthy older adults. Am J Clin Nutr. </a:t>
            </a:r>
            <a:r>
              <a:rPr lang="tr-TR" sz="10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tr-TR" sz="1000" dirty="0">
                <a:latin typeface="Arial" panose="020B0604020202020204" pitchFamily="34" charset="0"/>
                <a:cs typeface="Arial" panose="020B0604020202020204" pitchFamily="34" charset="0"/>
              </a:rPr>
              <a:t> Jul;102(1):115-22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5F6E6-6E97-49CA-88C0-E8D15BEE3A9A}"/>
              </a:ext>
            </a:extLst>
          </p:cNvPr>
          <p:cNvSpPr txBox="1"/>
          <p:nvPr/>
        </p:nvSpPr>
        <p:spPr>
          <a:xfrm>
            <a:off x="3782251" y="2875790"/>
            <a:ext cx="5974325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tr-TR" sz="1867" b="1" dirty="0"/>
              <a:t>6 aylık Omega-3 tedavisi uyluk Kas Hacmini %3.6 </a:t>
            </a:r>
            <a:r>
              <a:rPr lang="tr-TR" sz="1867" b="1" dirty="0" err="1"/>
              <a:t>arttırmış</a:t>
            </a:r>
            <a:r>
              <a:rPr lang="tr-TR" sz="1200" dirty="0" err="1"/>
              <a:t>p</a:t>
            </a:r>
            <a:r>
              <a:rPr lang="tr-TR" sz="1200" dirty="0"/>
              <a:t> &lt;0.05)</a:t>
            </a:r>
            <a:endParaRPr lang="tr-TR" sz="1867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EC7263-AB0E-4896-BC45-36A75A6C1747}"/>
              </a:ext>
            </a:extLst>
          </p:cNvPr>
          <p:cNvSpPr/>
          <p:nvPr/>
        </p:nvSpPr>
        <p:spPr>
          <a:xfrm>
            <a:off x="6732240" y="3588571"/>
            <a:ext cx="522777" cy="19286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993ED-87FB-32FD-7C44-9BD08FBE9CF9}"/>
              </a:ext>
            </a:extLst>
          </p:cNvPr>
          <p:cNvSpPr txBox="1"/>
          <p:nvPr/>
        </p:nvSpPr>
        <p:spPr>
          <a:xfrm>
            <a:off x="1947595" y="245534"/>
            <a:ext cx="469657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tr-TR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Sarkopeni</a:t>
            </a:r>
            <a:r>
              <a:rPr lang="tr-T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Omega-3</a:t>
            </a:r>
            <a:endParaRPr lang="tr-TR" sz="28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9" grpId="0"/>
      <p:bldP spid="16" grpId="0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.ncbi.nlm.nih.gov/pmc/blobs/643a/12427868/feb1d51e764a/cells-14-01375-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78" y="476672"/>
            <a:ext cx="6235915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8" t="24203" r="28994" b="67246"/>
          <a:stretch/>
        </p:blipFill>
        <p:spPr bwMode="auto">
          <a:xfrm>
            <a:off x="2489815" y="5822911"/>
            <a:ext cx="3738370" cy="70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1" t="83857" r="27716" b="10715"/>
          <a:stretch/>
        </p:blipFill>
        <p:spPr bwMode="auto">
          <a:xfrm>
            <a:off x="2555776" y="6507697"/>
            <a:ext cx="3672408" cy="37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080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dn.ncbi.nlm.nih.gov/pmc/blobs/66aa/12160374/3db30229d0f8/12967_2025_6557_Fig2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13" y="1844824"/>
            <a:ext cx="5796161" cy="492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20579" r="28343" b="44348"/>
          <a:stretch/>
        </p:blipFill>
        <p:spPr bwMode="auto">
          <a:xfrm>
            <a:off x="2377582" y="-27384"/>
            <a:ext cx="4388836" cy="195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385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3A9DD-CD6D-A7A9-707A-3A200573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0F2BA669-DC02-B094-2202-D89E94588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12201" r="34250" b="12201"/>
          <a:stretch/>
        </p:blipFill>
        <p:spPr>
          <a:xfrm>
            <a:off x="2084679" y="153000"/>
            <a:ext cx="4974642" cy="6552000"/>
          </a:xfrm>
          <a:prstGeom prst="rect">
            <a:avLst/>
          </a:prstGeom>
        </p:spPr>
      </p:pic>
      <p:sp>
        <p:nvSpPr>
          <p:cNvPr id="13" name="Konuşma Balonu: Oval 12">
            <a:extLst>
              <a:ext uri="{FF2B5EF4-FFF2-40B4-BE49-F238E27FC236}">
                <a16:creationId xmlns:a16="http://schemas.microsoft.com/office/drawing/2014/main" id="{D2D3D452-33F1-74E0-3A3F-CBBEF0FB9814}"/>
              </a:ext>
            </a:extLst>
          </p:cNvPr>
          <p:cNvSpPr/>
          <p:nvPr/>
        </p:nvSpPr>
        <p:spPr>
          <a:xfrm flipH="1">
            <a:off x="1259632" y="980728"/>
            <a:ext cx="4974642" cy="2664296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82C7EEB6-BA70-6DB0-26D3-6ADFCF62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87" t="45800" r="16138" b="37400"/>
          <a:stretch/>
        </p:blipFill>
        <p:spPr>
          <a:xfrm>
            <a:off x="1604953" y="1700876"/>
            <a:ext cx="4284000" cy="12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43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3050" y="1419225"/>
            <a:ext cx="60579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19246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2025 </a:t>
            </a:r>
            <a:r>
              <a:rPr lang="tr-TR" sz="4000" dirty="0" err="1">
                <a:solidFill>
                  <a:srgbClr val="FF0000"/>
                </a:solidFill>
              </a:rPr>
              <a:t>Sarkopeni</a:t>
            </a:r>
            <a:r>
              <a:rPr lang="tr-TR" sz="4000" dirty="0">
                <a:solidFill>
                  <a:srgbClr val="FF0000"/>
                </a:solidFill>
              </a:rPr>
              <a:t> Reçetesi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Yüksek proteinli diyet</a:t>
            </a:r>
          </a:p>
          <a:p>
            <a:r>
              <a:rPr lang="tr-TR" dirty="0"/>
              <a:t>D vitamini</a:t>
            </a:r>
          </a:p>
          <a:p>
            <a:r>
              <a:rPr lang="tr-TR" dirty="0"/>
              <a:t>Egzersiz</a:t>
            </a:r>
          </a:p>
          <a:p>
            <a:endParaRPr lang="tr-TR" dirty="0"/>
          </a:p>
          <a:p>
            <a:r>
              <a:rPr lang="tr-TR" dirty="0"/>
              <a:t>Testosteron (eksikliği olan erkekte)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9259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2030 </a:t>
            </a:r>
            <a:r>
              <a:rPr lang="tr-TR" sz="4000" dirty="0" err="1">
                <a:solidFill>
                  <a:srgbClr val="FF0000"/>
                </a:solidFill>
              </a:rPr>
              <a:t>Sarkopeni</a:t>
            </a:r>
            <a:r>
              <a:rPr lang="tr-TR" sz="4000" dirty="0">
                <a:solidFill>
                  <a:srgbClr val="FF0000"/>
                </a:solidFill>
              </a:rPr>
              <a:t> Reçetesi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Yüksek proteinli diyet</a:t>
            </a:r>
          </a:p>
          <a:p>
            <a:r>
              <a:rPr lang="tr-TR" dirty="0"/>
              <a:t>D vitamini</a:t>
            </a:r>
          </a:p>
          <a:p>
            <a:r>
              <a:rPr lang="tr-TR" dirty="0"/>
              <a:t>Egzersiz</a:t>
            </a:r>
          </a:p>
          <a:p>
            <a:endParaRPr lang="tr-TR" dirty="0"/>
          </a:p>
          <a:p>
            <a:r>
              <a:rPr lang="tr-TR" dirty="0">
                <a:solidFill>
                  <a:srgbClr val="FF66FF"/>
                </a:solidFill>
              </a:rPr>
              <a:t>Testosteron </a:t>
            </a:r>
            <a:r>
              <a:rPr lang="tr-TR" dirty="0" err="1">
                <a:solidFill>
                  <a:srgbClr val="FF66FF"/>
                </a:solidFill>
              </a:rPr>
              <a:t>Agonisti</a:t>
            </a:r>
            <a:endParaRPr lang="tr-TR" dirty="0">
              <a:solidFill>
                <a:srgbClr val="FF66FF"/>
              </a:solidFill>
            </a:endParaRPr>
          </a:p>
          <a:p>
            <a:endParaRPr lang="tr-TR" dirty="0"/>
          </a:p>
          <a:p>
            <a:r>
              <a:rPr lang="tr-TR" b="1" dirty="0" err="1">
                <a:solidFill>
                  <a:srgbClr val="00B050"/>
                </a:solidFill>
              </a:rPr>
              <a:t>Ghrelin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agonistleri</a:t>
            </a:r>
            <a:r>
              <a:rPr lang="tr-TR" b="1" dirty="0">
                <a:solidFill>
                  <a:srgbClr val="00B050"/>
                </a:solidFill>
              </a:rPr>
              <a:t> (kanser kaşeksisi)</a:t>
            </a:r>
          </a:p>
          <a:p>
            <a:r>
              <a:rPr lang="tr-TR" b="1" dirty="0" err="1">
                <a:solidFill>
                  <a:srgbClr val="00B050"/>
                </a:solidFill>
              </a:rPr>
              <a:t>Bimagrumab</a:t>
            </a:r>
            <a:r>
              <a:rPr lang="tr-TR" b="1" dirty="0">
                <a:solidFill>
                  <a:srgbClr val="00B050"/>
                </a:solidFill>
              </a:rPr>
              <a:t> (</a:t>
            </a:r>
            <a:r>
              <a:rPr lang="tr-TR" b="1" dirty="0" err="1">
                <a:solidFill>
                  <a:srgbClr val="00B050"/>
                </a:solidFill>
              </a:rPr>
              <a:t>sarkopenik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obezite</a:t>
            </a:r>
            <a:r>
              <a:rPr lang="tr-TR" b="1" dirty="0">
                <a:solidFill>
                  <a:srgbClr val="00B050"/>
                </a:solidFill>
              </a:rPr>
              <a:t>)</a:t>
            </a:r>
          </a:p>
          <a:p>
            <a:r>
              <a:rPr lang="tr-TR" b="1" dirty="0" err="1">
                <a:solidFill>
                  <a:srgbClr val="00B050"/>
                </a:solidFill>
              </a:rPr>
              <a:t>Sarconeus</a:t>
            </a:r>
            <a:r>
              <a:rPr lang="tr-TR" b="1" dirty="0">
                <a:solidFill>
                  <a:srgbClr val="00B050"/>
                </a:solidFill>
              </a:rPr>
              <a:t> (BIO101)</a:t>
            </a:r>
          </a:p>
          <a:p>
            <a:endParaRPr lang="tr-TR" b="1" dirty="0">
              <a:solidFill>
                <a:srgbClr val="00B050"/>
              </a:solidFill>
            </a:endParaRPr>
          </a:p>
          <a:p>
            <a:r>
              <a:rPr lang="tr-TR" b="1" dirty="0" err="1">
                <a:solidFill>
                  <a:schemeClr val="accent6">
                    <a:lumMod val="75000"/>
                  </a:schemeClr>
                </a:solidFill>
              </a:rPr>
              <a:t>Pre</a:t>
            </a:r>
            <a:r>
              <a:rPr lang="tr-TR" b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tr-TR" b="1" dirty="0" err="1">
                <a:solidFill>
                  <a:schemeClr val="accent6">
                    <a:lumMod val="75000"/>
                  </a:schemeClr>
                </a:solidFill>
              </a:rPr>
              <a:t>probiyotikler</a:t>
            </a:r>
            <a:endParaRPr lang="tr-TR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9929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eşale stok fotoğraflar | Meşale telifsiz resimler, görseller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Meşale stok fotoğraflar | Meşale telifsiz resimler, görseller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AutoShape 6" descr="Meşale stok fotoğraflar | Meşale telifsiz resimler, görseller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2807804" y="5157192"/>
            <a:ext cx="35283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/>
              <a:t>Teşekkürler</a:t>
            </a:r>
          </a:p>
        </p:txBody>
      </p:sp>
      <p:pic>
        <p:nvPicPr>
          <p:cNvPr id="14" name="Picture 2" descr="Kas hafızası diye bir şey gerçekten var mı? - Teknoloji Haberl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36" y="2223000"/>
            <a:ext cx="4286729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50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31ACAEEE-DA2F-4DED-B27C-B51CE1EEC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12201" r="34250" b="12201"/>
          <a:stretch/>
        </p:blipFill>
        <p:spPr>
          <a:xfrm>
            <a:off x="2084679" y="153000"/>
            <a:ext cx="4974642" cy="6552000"/>
          </a:xfrm>
          <a:prstGeom prst="rect">
            <a:avLst/>
          </a:prstGeom>
        </p:spPr>
      </p:pic>
      <p:sp>
        <p:nvSpPr>
          <p:cNvPr id="13" name="Konuşma Balonu: Oval 12">
            <a:extLst>
              <a:ext uri="{FF2B5EF4-FFF2-40B4-BE49-F238E27FC236}">
                <a16:creationId xmlns:a16="http://schemas.microsoft.com/office/drawing/2014/main" id="{A4D38421-1503-4D65-89E6-A2C98B0A3759}"/>
              </a:ext>
            </a:extLst>
          </p:cNvPr>
          <p:cNvSpPr/>
          <p:nvPr/>
        </p:nvSpPr>
        <p:spPr>
          <a:xfrm flipH="1">
            <a:off x="1259632" y="980728"/>
            <a:ext cx="4974642" cy="2664296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69913F4F-E058-4960-A08A-B8DF50F3D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87" t="45800" r="16138" b="37400"/>
          <a:stretch/>
        </p:blipFill>
        <p:spPr>
          <a:xfrm>
            <a:off x="1604953" y="1700876"/>
            <a:ext cx="4284000" cy="12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33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ncbi.nlm.nih.gov/corecgi/tileshop/tileshop.fcgi?p=PMC3&amp;id=597731&amp;s=223&amp;r=1&amp;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60" y="387000"/>
            <a:ext cx="5597280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5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4447D2B-CBB1-4802-974B-FBA9BD8ED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35" t="77957" r="20863" b="17086"/>
          <a:stretch/>
        </p:blipFill>
        <p:spPr>
          <a:xfrm>
            <a:off x="1634097" y="4797152"/>
            <a:ext cx="7402399" cy="756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96F165A-1938-4326-BB50-F03EC260F152}"/>
              </a:ext>
            </a:extLst>
          </p:cNvPr>
          <p:cNvSpPr txBox="1">
            <a:spLocks/>
          </p:cNvSpPr>
          <p:nvPr/>
        </p:nvSpPr>
        <p:spPr>
          <a:xfrm>
            <a:off x="950912" y="6568756"/>
            <a:ext cx="8229600" cy="532652"/>
          </a:xfrm>
          <a:prstGeom prst="rect">
            <a:avLst/>
          </a:prstGeom>
        </p:spPr>
        <p:txBody>
          <a:bodyPr/>
          <a:lstStyle>
            <a:lvl1pPr marL="342545" indent="-342545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80" indent="-28545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817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54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69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995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2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448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174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tr-TR" sz="1100" dirty="0" err="1">
                <a:latin typeface="+mj-lt"/>
              </a:rPr>
              <a:t>Bahat</a:t>
            </a:r>
            <a:r>
              <a:rPr lang="tr-TR" sz="1100" dirty="0">
                <a:latin typeface="+mj-lt"/>
              </a:rPr>
              <a:t> G, </a:t>
            </a:r>
            <a:r>
              <a:rPr lang="tr-TR" sz="1100" dirty="0" err="1">
                <a:latin typeface="+mj-lt"/>
              </a:rPr>
              <a:t>Ozkok</a:t>
            </a:r>
            <a:r>
              <a:rPr lang="tr-TR" sz="1100" dirty="0">
                <a:latin typeface="+mj-lt"/>
              </a:rPr>
              <a:t> S. </a:t>
            </a:r>
            <a:r>
              <a:rPr lang="tr-TR" sz="1100" dirty="0" err="1">
                <a:latin typeface="+mj-lt"/>
              </a:rPr>
              <a:t>The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current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landscape</a:t>
            </a:r>
            <a:r>
              <a:rPr lang="tr-TR" sz="1100" dirty="0">
                <a:latin typeface="+mj-lt"/>
              </a:rPr>
              <a:t> of </a:t>
            </a:r>
            <a:r>
              <a:rPr lang="tr-TR" sz="1100" dirty="0" err="1">
                <a:latin typeface="+mj-lt"/>
              </a:rPr>
              <a:t>pharmacotherapies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for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sarcopenia</a:t>
            </a:r>
            <a:r>
              <a:rPr lang="tr-TR" sz="1100" dirty="0">
                <a:latin typeface="+mj-lt"/>
              </a:rPr>
              <a:t>. </a:t>
            </a:r>
            <a:r>
              <a:rPr lang="tr-TR" sz="1100" dirty="0" err="1">
                <a:latin typeface="+mj-lt"/>
              </a:rPr>
              <a:t>Drugs&amp;Aging</a:t>
            </a:r>
            <a:r>
              <a:rPr lang="tr-TR" sz="1100" dirty="0">
                <a:latin typeface="+mj-lt"/>
              </a:rPr>
              <a:t>, 2024.</a:t>
            </a:r>
            <a:endParaRPr lang="en-US" sz="1100" dirty="0">
              <a:latin typeface="+mj-lt"/>
            </a:endParaRPr>
          </a:p>
          <a:p>
            <a:pPr algn="r"/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128AB8E-93BF-48AD-8546-9721661CB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76" t="7907" r="37432" b="79196"/>
          <a:stretch/>
        </p:blipFill>
        <p:spPr>
          <a:xfrm>
            <a:off x="1043609" y="1881064"/>
            <a:ext cx="6984776" cy="1979984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46E06CF-5961-4C72-8A13-A0DB44061AC2}"/>
              </a:ext>
            </a:extLst>
          </p:cNvPr>
          <p:cNvSpPr txBox="1"/>
          <p:nvPr/>
        </p:nvSpPr>
        <p:spPr>
          <a:xfrm>
            <a:off x="3419872" y="4005064"/>
            <a:ext cx="2016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Yağsız Vücut Kitlesi</a:t>
            </a:r>
          </a:p>
        </p:txBody>
      </p:sp>
      <p:sp>
        <p:nvSpPr>
          <p:cNvPr id="9" name="İçerik Yer Tutucusu 5">
            <a:extLst>
              <a:ext uri="{FF2B5EF4-FFF2-40B4-BE49-F238E27FC236}">
                <a16:creationId xmlns:a16="http://schemas.microsoft.com/office/drawing/2014/main" id="{7675C046-A2C8-4FB0-ADCF-32ED8556DED8}"/>
              </a:ext>
            </a:extLst>
          </p:cNvPr>
          <p:cNvSpPr txBox="1">
            <a:spLocks/>
          </p:cNvSpPr>
          <p:nvPr/>
        </p:nvSpPr>
        <p:spPr>
          <a:xfrm>
            <a:off x="374898" y="4530826"/>
            <a:ext cx="8229600" cy="532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545" indent="-342545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80" indent="-28545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817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54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69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995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2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448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174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tr-TR" sz="1100" dirty="0" err="1">
                <a:latin typeface="+mj-lt"/>
              </a:rPr>
              <a:t>Parahiba</a:t>
            </a:r>
            <a:r>
              <a:rPr lang="tr-TR" sz="1100" dirty="0">
                <a:latin typeface="+mj-lt"/>
              </a:rPr>
              <a:t> SM, et al. </a:t>
            </a:r>
            <a:r>
              <a:rPr lang="en-US" sz="1100" dirty="0">
                <a:latin typeface="+mj-lt"/>
              </a:rPr>
              <a:t>Effect of testosterone supplementation on </a:t>
            </a:r>
            <a:r>
              <a:rPr lang="en-US" sz="1100" dirty="0" err="1">
                <a:latin typeface="+mj-lt"/>
              </a:rPr>
              <a:t>sarcopenic</a:t>
            </a:r>
            <a:r>
              <a:rPr lang="en-US" sz="1100" dirty="0">
                <a:latin typeface="+mj-lt"/>
              </a:rPr>
              <a:t> components in middle-aged and elderly men: A systematic review and meta-analysis</a:t>
            </a:r>
            <a:r>
              <a:rPr lang="tr-TR" sz="1100" dirty="0">
                <a:latin typeface="+mj-lt"/>
              </a:rPr>
              <a:t>. </a:t>
            </a:r>
            <a:r>
              <a:rPr lang="tr-TR" sz="1100" dirty="0" err="1">
                <a:latin typeface="+mj-lt"/>
              </a:rPr>
              <a:t>Expt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Gerontol</a:t>
            </a:r>
            <a:r>
              <a:rPr lang="tr-TR" sz="1100" dirty="0">
                <a:latin typeface="+mj-lt"/>
              </a:rPr>
              <a:t> 2020.   </a:t>
            </a:r>
            <a:endParaRPr lang="en-US" sz="1100" dirty="0">
              <a:latin typeface="+mj-lt"/>
            </a:endParaRPr>
          </a:p>
          <a:p>
            <a:pPr algn="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835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4447D2B-CBB1-4802-974B-FBA9BD8ED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35" t="77957" r="20863" b="17086"/>
          <a:stretch/>
        </p:blipFill>
        <p:spPr>
          <a:xfrm>
            <a:off x="1634097" y="4797152"/>
            <a:ext cx="7402399" cy="756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46E06CF-5961-4C72-8A13-A0DB44061AC2}"/>
              </a:ext>
            </a:extLst>
          </p:cNvPr>
          <p:cNvSpPr txBox="1"/>
          <p:nvPr/>
        </p:nvSpPr>
        <p:spPr>
          <a:xfrm>
            <a:off x="3419872" y="4005064"/>
            <a:ext cx="2016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El Sıkma Gücü</a:t>
            </a:r>
          </a:p>
        </p:txBody>
      </p:sp>
      <p:sp>
        <p:nvSpPr>
          <p:cNvPr id="9" name="İçerik Yer Tutucusu 5">
            <a:extLst>
              <a:ext uri="{FF2B5EF4-FFF2-40B4-BE49-F238E27FC236}">
                <a16:creationId xmlns:a16="http://schemas.microsoft.com/office/drawing/2014/main" id="{7675C046-A2C8-4FB0-ADCF-32ED8556DED8}"/>
              </a:ext>
            </a:extLst>
          </p:cNvPr>
          <p:cNvSpPr txBox="1">
            <a:spLocks/>
          </p:cNvSpPr>
          <p:nvPr/>
        </p:nvSpPr>
        <p:spPr>
          <a:xfrm>
            <a:off x="374898" y="4530826"/>
            <a:ext cx="8229600" cy="532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545" indent="-342545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80" indent="-28545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817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54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69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995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2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448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174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tr-TR" sz="1100" dirty="0" err="1">
                <a:latin typeface="+mj-lt"/>
              </a:rPr>
              <a:t>Parahiba</a:t>
            </a:r>
            <a:r>
              <a:rPr lang="tr-TR" sz="1100" dirty="0">
                <a:latin typeface="+mj-lt"/>
              </a:rPr>
              <a:t> SM, et al. </a:t>
            </a:r>
            <a:r>
              <a:rPr lang="en-US" sz="1100" dirty="0">
                <a:latin typeface="+mj-lt"/>
              </a:rPr>
              <a:t>Effect of testosterone supplementation on </a:t>
            </a:r>
            <a:r>
              <a:rPr lang="en-US" sz="1100" dirty="0" err="1">
                <a:latin typeface="+mj-lt"/>
              </a:rPr>
              <a:t>sarcopenic</a:t>
            </a:r>
            <a:r>
              <a:rPr lang="en-US" sz="1100" dirty="0">
                <a:latin typeface="+mj-lt"/>
              </a:rPr>
              <a:t> components in middle-aged and elderly men: A systematic </a:t>
            </a:r>
            <a:r>
              <a:rPr lang="en-US" sz="1100" dirty="0" err="1">
                <a:latin typeface="+mj-lt"/>
              </a:rPr>
              <a:t>reviewand</a:t>
            </a:r>
            <a:r>
              <a:rPr lang="en-US" sz="1100" dirty="0">
                <a:latin typeface="+mj-lt"/>
              </a:rPr>
              <a:t> meta-analysis</a:t>
            </a:r>
            <a:r>
              <a:rPr lang="tr-TR" sz="1100" dirty="0">
                <a:latin typeface="+mj-lt"/>
              </a:rPr>
              <a:t>. </a:t>
            </a:r>
            <a:r>
              <a:rPr lang="tr-TR" sz="1100" dirty="0" err="1">
                <a:latin typeface="+mj-lt"/>
              </a:rPr>
              <a:t>Expt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Gerontol</a:t>
            </a:r>
            <a:r>
              <a:rPr lang="tr-TR" sz="1100" dirty="0">
                <a:latin typeface="+mj-lt"/>
              </a:rPr>
              <a:t> 2020.   </a:t>
            </a:r>
            <a:endParaRPr lang="en-US" sz="1100" dirty="0">
              <a:latin typeface="+mj-lt"/>
            </a:endParaRPr>
          </a:p>
          <a:p>
            <a:pPr algn="r"/>
            <a:endParaRPr lang="tr-TR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90F1C95-15C2-4A27-87BE-FCEC318AC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3" t="8001" r="36612" b="79399"/>
          <a:stretch/>
        </p:blipFill>
        <p:spPr>
          <a:xfrm>
            <a:off x="900000" y="1557008"/>
            <a:ext cx="7344000" cy="1944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44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74A7D-96E7-4E98-9EBC-4487B718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5000" r="20863" b="10801"/>
          <a:stretch/>
        </p:blipFill>
        <p:spPr>
          <a:xfrm>
            <a:off x="406678" y="0"/>
            <a:ext cx="8629818" cy="594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4447D2B-CBB1-4802-974B-FBA9BD8ED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35" t="77957" r="20863" b="17086"/>
          <a:stretch/>
        </p:blipFill>
        <p:spPr>
          <a:xfrm>
            <a:off x="1634097" y="4797152"/>
            <a:ext cx="7402399" cy="756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46E06CF-5961-4C72-8A13-A0DB44061AC2}"/>
              </a:ext>
            </a:extLst>
          </p:cNvPr>
          <p:cNvSpPr txBox="1"/>
          <p:nvPr/>
        </p:nvSpPr>
        <p:spPr>
          <a:xfrm>
            <a:off x="3419872" y="4005064"/>
            <a:ext cx="2016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SPBT</a:t>
            </a:r>
          </a:p>
        </p:txBody>
      </p:sp>
      <p:sp>
        <p:nvSpPr>
          <p:cNvPr id="9" name="İçerik Yer Tutucusu 5">
            <a:extLst>
              <a:ext uri="{FF2B5EF4-FFF2-40B4-BE49-F238E27FC236}">
                <a16:creationId xmlns:a16="http://schemas.microsoft.com/office/drawing/2014/main" id="{7675C046-A2C8-4FB0-ADCF-32ED8556DED8}"/>
              </a:ext>
            </a:extLst>
          </p:cNvPr>
          <p:cNvSpPr txBox="1">
            <a:spLocks/>
          </p:cNvSpPr>
          <p:nvPr/>
        </p:nvSpPr>
        <p:spPr>
          <a:xfrm>
            <a:off x="374898" y="4530826"/>
            <a:ext cx="8229600" cy="532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42545" indent="-342545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80" indent="-28545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817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54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69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995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22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448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174" indent="-228363" algn="l" defTabSz="9134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tr-TR" sz="1100" dirty="0" err="1">
                <a:latin typeface="+mj-lt"/>
              </a:rPr>
              <a:t>Parahiba</a:t>
            </a:r>
            <a:r>
              <a:rPr lang="tr-TR" sz="1100" dirty="0">
                <a:latin typeface="+mj-lt"/>
              </a:rPr>
              <a:t> SM, et al. </a:t>
            </a:r>
            <a:r>
              <a:rPr lang="en-US" sz="1100" dirty="0">
                <a:latin typeface="+mj-lt"/>
              </a:rPr>
              <a:t>Effect of testosterone supplementation on </a:t>
            </a:r>
            <a:r>
              <a:rPr lang="en-US" sz="1100" dirty="0" err="1">
                <a:latin typeface="+mj-lt"/>
              </a:rPr>
              <a:t>sarcopenic</a:t>
            </a:r>
            <a:r>
              <a:rPr lang="en-US" sz="1100" dirty="0">
                <a:latin typeface="+mj-lt"/>
              </a:rPr>
              <a:t> components in middle-aged and elderly men: A systematic </a:t>
            </a:r>
            <a:r>
              <a:rPr lang="en-US" sz="1100" dirty="0" err="1">
                <a:latin typeface="+mj-lt"/>
              </a:rPr>
              <a:t>reviewand</a:t>
            </a:r>
            <a:r>
              <a:rPr lang="en-US" sz="1100" dirty="0">
                <a:latin typeface="+mj-lt"/>
              </a:rPr>
              <a:t> meta-analysis</a:t>
            </a:r>
            <a:r>
              <a:rPr lang="tr-TR" sz="1100" dirty="0">
                <a:latin typeface="+mj-lt"/>
              </a:rPr>
              <a:t>. </a:t>
            </a:r>
            <a:r>
              <a:rPr lang="tr-TR" sz="1100" dirty="0" err="1">
                <a:latin typeface="+mj-lt"/>
              </a:rPr>
              <a:t>Expt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Gerontol</a:t>
            </a:r>
            <a:r>
              <a:rPr lang="tr-TR" sz="1100" dirty="0">
                <a:latin typeface="+mj-lt"/>
              </a:rPr>
              <a:t> 2020.   </a:t>
            </a:r>
            <a:endParaRPr lang="en-US" sz="1100" dirty="0">
              <a:latin typeface="+mj-lt"/>
            </a:endParaRPr>
          </a:p>
          <a:p>
            <a:pPr algn="r"/>
            <a:endParaRPr lang="tr-TR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41BAD86-9792-4EF7-A08F-5B43AEEA9A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6" t="38800" r="4326" b="34601"/>
          <a:stretch/>
        </p:blipFill>
        <p:spPr>
          <a:xfrm>
            <a:off x="395536" y="2168860"/>
            <a:ext cx="8352928" cy="1368152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Yıldız: 16 Nokta 7">
            <a:extLst>
              <a:ext uri="{FF2B5EF4-FFF2-40B4-BE49-F238E27FC236}">
                <a16:creationId xmlns:a16="http://schemas.microsoft.com/office/drawing/2014/main" id="{C6CA7889-9468-42B5-952F-68171C4FCB92}"/>
              </a:ext>
            </a:extLst>
          </p:cNvPr>
          <p:cNvSpPr/>
          <p:nvPr/>
        </p:nvSpPr>
        <p:spPr>
          <a:xfrm rot="20746979">
            <a:off x="1733655" y="1655645"/>
            <a:ext cx="5544616" cy="279142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/>
              <a:t>Kardiyovasküler</a:t>
            </a:r>
            <a:r>
              <a:rPr lang="tr-TR" sz="2000" dirty="0"/>
              <a:t> Olaylar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Prostat kanser </a:t>
            </a:r>
            <a:r>
              <a:rPr lang="tr-TR" sz="2000" dirty="0" err="1"/>
              <a:t>progresyonu</a:t>
            </a:r>
            <a:endParaRPr lang="tr-TR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err="1"/>
              <a:t>Eritrositoz</a:t>
            </a:r>
            <a:endParaRPr lang="tr-TR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Sıvı </a:t>
            </a:r>
            <a:r>
              <a:rPr lang="tr-TR" sz="2000" dirty="0" err="1"/>
              <a:t>Retansiyonu</a:t>
            </a:r>
            <a:endParaRPr lang="tr-TR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/>
              <a:t>OSAS</a:t>
            </a:r>
          </a:p>
        </p:txBody>
      </p:sp>
    </p:spTree>
    <p:extLst>
      <p:ext uri="{BB962C8B-B14F-4D97-AF65-F5344CB8AC3E}">
        <p14:creationId xmlns:p14="http://schemas.microsoft.com/office/powerpoint/2010/main" val="88261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F93B4DBD-D0D2-45F6-8806-1BD1FF316A76}"/>
</file>

<file path=customXml/itemProps2.xml><?xml version="1.0" encoding="utf-8"?>
<ds:datastoreItem xmlns:ds="http://schemas.openxmlformats.org/officeDocument/2006/customXml" ds:itemID="{93C6A707-020F-4FB6-9750-93F777BC12FD}"/>
</file>

<file path=customXml/itemProps3.xml><?xml version="1.0" encoding="utf-8"?>
<ds:datastoreItem xmlns:ds="http://schemas.openxmlformats.org/officeDocument/2006/customXml" ds:itemID="{8440143F-D641-484C-A514-76FC1A358FDC}"/>
</file>

<file path=docProps/app.xml><?xml version="1.0" encoding="utf-8"?>
<Properties xmlns="http://schemas.openxmlformats.org/officeDocument/2006/extended-properties" xmlns:vt="http://schemas.openxmlformats.org/officeDocument/2006/docPropsVTypes">
  <TotalTime>13778</TotalTime>
  <Words>1309</Words>
  <Application>Microsoft Office PowerPoint</Application>
  <PresentationFormat>Ekran Gösterisi (4:3)</PresentationFormat>
  <Paragraphs>271</Paragraphs>
  <Slides>47</Slides>
  <Notes>18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47</vt:i4>
      </vt:variant>
    </vt:vector>
  </HeadingPairs>
  <TitlesOfParts>
    <vt:vector size="57" baseType="lpstr">
      <vt:lpstr>Arial</vt:lpstr>
      <vt:lpstr>Arial MT</vt:lpstr>
      <vt:lpstr>Bahnschrift Light</vt:lpstr>
      <vt:lpstr>BlinkMacSystemFont</vt:lpstr>
      <vt:lpstr>Calibri</vt:lpstr>
      <vt:lpstr>Times</vt:lpstr>
      <vt:lpstr>Times New Roman</vt:lpstr>
      <vt:lpstr>Wingdings</vt:lpstr>
      <vt:lpstr>1_Ofis Teması</vt:lpstr>
      <vt:lpstr>Varsayılan Tasarım</vt:lpstr>
      <vt:lpstr> Sarkopeni Tedavi Güncelleme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Sarkopeni tedavisi</vt:lpstr>
      <vt:lpstr>PowerPoint Sunusu</vt:lpstr>
      <vt:lpstr>PowerPoint Sunusu</vt:lpstr>
      <vt:lpstr>PowerPoint Sunusu</vt:lpstr>
      <vt:lpstr>PowerPoint Sunusu</vt:lpstr>
      <vt:lpstr>Toplumda yaşayan, bağımsız 70 yaş üzeri bireylerde 3 yıllık 2000 IU/gün Vitamin D suplemantasyonunun klinik sonlanımlara etkisi.. NEGATİF N=2157</vt:lpstr>
      <vt:lpstr>PowerPoint Sunusu</vt:lpstr>
      <vt:lpstr>Sarkopenik yaşlılarda, Fiziksel aktivite ile birlikte whey protein, amino asidler ve Vitamin D suplementasyonu ile FFM, foksiyonellik ve QoL da artış, inflamasyonda azalma sağlanmış. </vt:lpstr>
      <vt:lpstr>Yaşlılarda protein ihtiyacı artmıştır!</vt:lpstr>
      <vt:lpstr>Yaşlılarda protein alımı azalmıştır!</vt:lpstr>
      <vt:lpstr>ESPEN</vt:lpstr>
      <vt:lpstr>PROMISS Çalışması Toplumda yaşayan yaşlılarda değişik cut-off değerlerine göre protein alım oranları N=8107 Hollanda, Italya, Finlandiya, ABD ve Kanada</vt:lpstr>
      <vt:lpstr>Hospitalize malnütrisyonlu yaşlılarda 10 gün süreyle 30 g protein desteği ile yağsız vücut kitlesinde artış saptanmış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2025 Sarkopeni Reçetesi</vt:lpstr>
      <vt:lpstr>2030 Sarkopeni Reçetesi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arif</dc:creator>
  <cp:lastModifiedBy>loq5</cp:lastModifiedBy>
  <cp:revision>302</cp:revision>
  <dcterms:created xsi:type="dcterms:W3CDTF">2015-02-17T09:39:36Z</dcterms:created>
  <dcterms:modified xsi:type="dcterms:W3CDTF">2025-10-15T20:32:47Z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