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21.xml" ContentType="application/vnd.openxmlformats-officedocument.presentationml.slide+xml"/>
  <Override PartName="/ppt/slides/slide38.xml" ContentType="application/vnd.openxmlformats-officedocument.presentationml.slide+xml"/>
  <Override PartName="/ppt/slides/slide3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0" r:id="rId9"/>
    <p:sldId id="343" r:id="rId10"/>
    <p:sldId id="347" r:id="rId11"/>
    <p:sldId id="348" r:id="rId12"/>
    <p:sldId id="349" r:id="rId13"/>
    <p:sldId id="350" r:id="rId14"/>
    <p:sldId id="278" r:id="rId15"/>
    <p:sldId id="279" r:id="rId16"/>
    <p:sldId id="289" r:id="rId17"/>
    <p:sldId id="293" r:id="rId18"/>
    <p:sldId id="283" r:id="rId19"/>
    <p:sldId id="295" r:id="rId20"/>
    <p:sldId id="294" r:id="rId21"/>
    <p:sldId id="296" r:id="rId22"/>
    <p:sldId id="299" r:id="rId23"/>
    <p:sldId id="300" r:id="rId24"/>
    <p:sldId id="346" r:id="rId25"/>
    <p:sldId id="277" r:id="rId26"/>
    <p:sldId id="268" r:id="rId27"/>
    <p:sldId id="335" r:id="rId28"/>
    <p:sldId id="336" r:id="rId29"/>
    <p:sldId id="322" r:id="rId30"/>
    <p:sldId id="323" r:id="rId31"/>
    <p:sldId id="319" r:id="rId32"/>
    <p:sldId id="321" r:id="rId33"/>
    <p:sldId id="325" r:id="rId34"/>
    <p:sldId id="324" r:id="rId35"/>
    <p:sldId id="329" r:id="rId36"/>
    <p:sldId id="330" r:id="rId37"/>
    <p:sldId id="334" r:id="rId38"/>
    <p:sldId id="331" r:id="rId39"/>
    <p:sldId id="327" r:id="rId40"/>
    <p:sldId id="332" r:id="rId41"/>
    <p:sldId id="333" r:id="rId42"/>
    <p:sldId id="328" r:id="rId43"/>
    <p:sldId id="352" r:id="rId44"/>
    <p:sldId id="351" r:id="rId45"/>
    <p:sldId id="340" r:id="rId46"/>
    <p:sldId id="341" r:id="rId47"/>
    <p:sldId id="339" r:id="rId48"/>
    <p:sldId id="33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9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09" autoAdjust="0"/>
  </p:normalViewPr>
  <p:slideViewPr>
    <p:cSldViewPr snapToGrid="0">
      <p:cViewPr varScale="1">
        <p:scale>
          <a:sx n="83" d="100"/>
          <a:sy n="83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A41032-4D29-44F7-B34F-2315ACA27311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2CC2E7C1-786E-45A8-83AB-6678399AAB29}">
      <dgm:prSet phldrT="[Metin]"/>
      <dgm:spPr/>
      <dgm:t>
        <a:bodyPr/>
        <a:lstStyle/>
        <a:p>
          <a:r>
            <a:rPr lang="en-US" b="1" dirty="0" err="1" smtClean="0"/>
            <a:t>İnsanın</a:t>
          </a:r>
          <a:r>
            <a:rPr lang="en-US" b="1" dirty="0" smtClean="0"/>
            <a:t> </a:t>
          </a:r>
          <a:r>
            <a:rPr lang="en-US" b="1" dirty="0" err="1" smtClean="0"/>
            <a:t>yaşamında</a:t>
          </a:r>
          <a:r>
            <a:rPr lang="en-US" b="1" dirty="0" smtClean="0"/>
            <a:t> </a:t>
          </a:r>
          <a:r>
            <a:rPr lang="en-US" b="1" dirty="0" err="1" smtClean="0"/>
            <a:t>değişimler</a:t>
          </a:r>
          <a:r>
            <a:rPr lang="en-US" b="1" dirty="0" smtClean="0"/>
            <a:t> </a:t>
          </a:r>
          <a:r>
            <a:rPr lang="en-US" b="1" dirty="0" err="1" smtClean="0"/>
            <a:t>nasıl</a:t>
          </a:r>
          <a:r>
            <a:rPr lang="tr-TR" b="1" dirty="0" smtClean="0"/>
            <a:t> </a:t>
          </a:r>
          <a:r>
            <a:rPr lang="en-US" b="1" dirty="0" err="1" smtClean="0"/>
            <a:t>meydana</a:t>
          </a:r>
          <a:r>
            <a:rPr lang="en-US" b="1" dirty="0" smtClean="0"/>
            <a:t> </a:t>
          </a:r>
          <a:r>
            <a:rPr lang="en-US" b="1" dirty="0" err="1" smtClean="0"/>
            <a:t>geliyor</a:t>
          </a:r>
          <a:r>
            <a:rPr lang="en-US" b="1" dirty="0" smtClean="0"/>
            <a:t>?</a:t>
          </a:r>
          <a:endParaRPr lang="tr-TR" b="1" dirty="0"/>
        </a:p>
      </dgm:t>
    </dgm:pt>
    <dgm:pt modelId="{62053AB1-1E8C-4096-93CD-4E9880359347}" type="parTrans" cxnId="{3F188B3A-D638-4B64-B60D-5DDB06F120A7}">
      <dgm:prSet/>
      <dgm:spPr/>
      <dgm:t>
        <a:bodyPr/>
        <a:lstStyle/>
        <a:p>
          <a:endParaRPr lang="tr-TR"/>
        </a:p>
      </dgm:t>
    </dgm:pt>
    <dgm:pt modelId="{6C648E75-3D15-4461-9495-44AFE751C319}" type="sibTrans" cxnId="{3F188B3A-D638-4B64-B60D-5DDB06F120A7}">
      <dgm:prSet/>
      <dgm:spPr/>
      <dgm:t>
        <a:bodyPr/>
        <a:lstStyle/>
        <a:p>
          <a:endParaRPr lang="tr-TR"/>
        </a:p>
      </dgm:t>
    </dgm:pt>
    <dgm:pt modelId="{E9D4C936-5CAC-496B-A6A4-8A5A07011D55}">
      <dgm:prSet phldrT="[Metin]"/>
      <dgm:spPr/>
      <dgm:t>
        <a:bodyPr/>
        <a:lstStyle/>
        <a:p>
          <a:r>
            <a:rPr lang="en-US" b="1" dirty="0" smtClean="0"/>
            <a:t>Bu </a:t>
          </a:r>
          <a:r>
            <a:rPr lang="en-US" b="1" dirty="0" err="1" smtClean="0"/>
            <a:t>değişimlerin</a:t>
          </a:r>
          <a:r>
            <a:rPr lang="en-US" b="1" dirty="0" smtClean="0"/>
            <a:t> </a:t>
          </a:r>
          <a:r>
            <a:rPr lang="en-US" b="1" dirty="0" err="1" smtClean="0"/>
            <a:t>sebepleri</a:t>
          </a:r>
          <a:r>
            <a:rPr lang="en-US" b="1" dirty="0" smtClean="0"/>
            <a:t> </a:t>
          </a:r>
          <a:r>
            <a:rPr lang="en-US" b="1" dirty="0" err="1" smtClean="0"/>
            <a:t>nelerdir</a:t>
          </a:r>
          <a:r>
            <a:rPr lang="en-US" b="1" dirty="0" smtClean="0"/>
            <a:t>? </a:t>
          </a:r>
          <a:endParaRPr lang="tr-TR" b="1" dirty="0"/>
        </a:p>
      </dgm:t>
    </dgm:pt>
    <dgm:pt modelId="{B3AE7BB9-B0FC-4670-BB4C-6BBC66CBA049}" type="parTrans" cxnId="{43E8D303-6EB0-40D6-BA6F-4D0F5D2B9E4A}">
      <dgm:prSet/>
      <dgm:spPr/>
      <dgm:t>
        <a:bodyPr/>
        <a:lstStyle/>
        <a:p>
          <a:endParaRPr lang="tr-TR"/>
        </a:p>
      </dgm:t>
    </dgm:pt>
    <dgm:pt modelId="{8FF808AA-CDE1-4E11-B197-C223CC7B808C}" type="sibTrans" cxnId="{43E8D303-6EB0-40D6-BA6F-4D0F5D2B9E4A}">
      <dgm:prSet/>
      <dgm:spPr/>
      <dgm:t>
        <a:bodyPr/>
        <a:lstStyle/>
        <a:p>
          <a:endParaRPr lang="tr-TR"/>
        </a:p>
      </dgm:t>
    </dgm:pt>
    <dgm:pt modelId="{AC895C59-3FA0-4901-A440-7813EE535DB2}">
      <dgm:prSet phldrT="[Metin]"/>
      <dgm:spPr/>
      <dgm:t>
        <a:bodyPr/>
        <a:lstStyle/>
        <a:p>
          <a:r>
            <a:rPr lang="en-US" b="1" dirty="0" smtClean="0"/>
            <a:t>Bu </a:t>
          </a:r>
          <a:r>
            <a:rPr lang="en-US" b="1" dirty="0" err="1" smtClean="0"/>
            <a:t>değişimlere</a:t>
          </a:r>
          <a:r>
            <a:rPr lang="en-US" b="1" dirty="0" smtClean="0"/>
            <a:t> </a:t>
          </a:r>
          <a:r>
            <a:rPr lang="en-US" b="1" dirty="0" err="1" smtClean="0"/>
            <a:t>nasıl</a:t>
          </a:r>
          <a:r>
            <a:rPr lang="en-US" b="1" dirty="0" smtClean="0"/>
            <a:t> </a:t>
          </a:r>
          <a:r>
            <a:rPr lang="en-US" b="1" dirty="0" err="1" smtClean="0"/>
            <a:t>müdahale</a:t>
          </a:r>
          <a:r>
            <a:rPr lang="en-US" b="1" dirty="0" smtClean="0"/>
            <a:t> </a:t>
          </a:r>
          <a:r>
            <a:rPr lang="en-US" b="1" dirty="0" err="1" smtClean="0"/>
            <a:t>edilebilir</a:t>
          </a:r>
          <a:r>
            <a:rPr lang="en-US" b="1" dirty="0" smtClean="0"/>
            <a:t>?</a:t>
          </a:r>
          <a:endParaRPr lang="tr-TR" b="1" dirty="0" smtClean="0"/>
        </a:p>
        <a:p>
          <a:endParaRPr lang="tr-TR" dirty="0"/>
        </a:p>
      </dgm:t>
    </dgm:pt>
    <dgm:pt modelId="{F7CD3E70-0B88-4A2F-91AD-AFE24B99AA16}" type="parTrans" cxnId="{3E30EF92-E5CA-4093-86B6-9A33A50ECDC5}">
      <dgm:prSet/>
      <dgm:spPr/>
      <dgm:t>
        <a:bodyPr/>
        <a:lstStyle/>
        <a:p>
          <a:endParaRPr lang="tr-TR"/>
        </a:p>
      </dgm:t>
    </dgm:pt>
    <dgm:pt modelId="{8B6AF6E7-997B-4B1D-8156-1CB956EBA411}" type="sibTrans" cxnId="{3E30EF92-E5CA-4093-86B6-9A33A50ECDC5}">
      <dgm:prSet/>
      <dgm:spPr/>
      <dgm:t>
        <a:bodyPr/>
        <a:lstStyle/>
        <a:p>
          <a:endParaRPr lang="tr-TR"/>
        </a:p>
      </dgm:t>
    </dgm:pt>
    <dgm:pt modelId="{31D5DAEE-A10B-4C81-BB8E-A770AD162B04}" type="pres">
      <dgm:prSet presAssocID="{F1A41032-4D29-44F7-B34F-2315ACA2731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2595C7A-9D4F-4279-8BAD-882402A1D170}" type="pres">
      <dgm:prSet presAssocID="{F1A41032-4D29-44F7-B34F-2315ACA27311}" presName="dummyMaxCanvas" presStyleCnt="0">
        <dgm:presLayoutVars/>
      </dgm:prSet>
      <dgm:spPr/>
    </dgm:pt>
    <dgm:pt modelId="{285762B6-1971-4831-AD63-FD74738970F7}" type="pres">
      <dgm:prSet presAssocID="{F1A41032-4D29-44F7-B34F-2315ACA2731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64B321-200D-4A3F-BC88-19392EF25AC1}" type="pres">
      <dgm:prSet presAssocID="{F1A41032-4D29-44F7-B34F-2315ACA2731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B693CA-DA25-445E-95E6-367E5B2D6F0D}" type="pres">
      <dgm:prSet presAssocID="{F1A41032-4D29-44F7-B34F-2315ACA2731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35E0F72-A481-4DE7-9AF8-266AE6649EE8}" type="pres">
      <dgm:prSet presAssocID="{F1A41032-4D29-44F7-B34F-2315ACA2731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1932DC-2E88-4DCD-B8EA-DF49C761BF8B}" type="pres">
      <dgm:prSet presAssocID="{F1A41032-4D29-44F7-B34F-2315ACA2731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3A64C99-DAC6-471B-BBEA-0E30577F6AC9}" type="pres">
      <dgm:prSet presAssocID="{F1A41032-4D29-44F7-B34F-2315ACA2731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21BB412-2640-464A-AABC-C5E68157F8F5}" type="pres">
      <dgm:prSet presAssocID="{F1A41032-4D29-44F7-B34F-2315ACA2731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8BAB5F8-8D4E-4864-A658-556ABE47B305}" type="pres">
      <dgm:prSet presAssocID="{F1A41032-4D29-44F7-B34F-2315ACA2731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40B62B5-8BBE-4A9D-817D-F3AE997B910A}" type="presOf" srcId="{AC895C59-3FA0-4901-A440-7813EE535DB2}" destId="{28BAB5F8-8D4E-4864-A658-556ABE47B305}" srcOrd="1" destOrd="0" presId="urn:microsoft.com/office/officeart/2005/8/layout/vProcess5"/>
    <dgm:cxn modelId="{DF113FAD-1F96-4C33-BADC-25D4CEDF6B48}" type="presOf" srcId="{6C648E75-3D15-4461-9495-44AFE751C319}" destId="{D35E0F72-A481-4DE7-9AF8-266AE6649EE8}" srcOrd="0" destOrd="0" presId="urn:microsoft.com/office/officeart/2005/8/layout/vProcess5"/>
    <dgm:cxn modelId="{3E30EF92-E5CA-4093-86B6-9A33A50ECDC5}" srcId="{F1A41032-4D29-44F7-B34F-2315ACA27311}" destId="{AC895C59-3FA0-4901-A440-7813EE535DB2}" srcOrd="2" destOrd="0" parTransId="{F7CD3E70-0B88-4A2F-91AD-AFE24B99AA16}" sibTransId="{8B6AF6E7-997B-4B1D-8156-1CB956EBA411}"/>
    <dgm:cxn modelId="{43E8D303-6EB0-40D6-BA6F-4D0F5D2B9E4A}" srcId="{F1A41032-4D29-44F7-B34F-2315ACA27311}" destId="{E9D4C936-5CAC-496B-A6A4-8A5A07011D55}" srcOrd="1" destOrd="0" parTransId="{B3AE7BB9-B0FC-4670-BB4C-6BBC66CBA049}" sibTransId="{8FF808AA-CDE1-4E11-B197-C223CC7B808C}"/>
    <dgm:cxn modelId="{3F188B3A-D638-4B64-B60D-5DDB06F120A7}" srcId="{F1A41032-4D29-44F7-B34F-2315ACA27311}" destId="{2CC2E7C1-786E-45A8-83AB-6678399AAB29}" srcOrd="0" destOrd="0" parTransId="{62053AB1-1E8C-4096-93CD-4E9880359347}" sibTransId="{6C648E75-3D15-4461-9495-44AFE751C319}"/>
    <dgm:cxn modelId="{D6E8DCA9-B86B-44B5-9847-103BE1D6CADE}" type="presOf" srcId="{E9D4C936-5CAC-496B-A6A4-8A5A07011D55}" destId="{F964B321-200D-4A3F-BC88-19392EF25AC1}" srcOrd="0" destOrd="0" presId="urn:microsoft.com/office/officeart/2005/8/layout/vProcess5"/>
    <dgm:cxn modelId="{B38C4D68-1677-4418-82C6-4C935E19CA17}" type="presOf" srcId="{E9D4C936-5CAC-496B-A6A4-8A5A07011D55}" destId="{D21BB412-2640-464A-AABC-C5E68157F8F5}" srcOrd="1" destOrd="0" presId="urn:microsoft.com/office/officeart/2005/8/layout/vProcess5"/>
    <dgm:cxn modelId="{28BE50AF-0AD0-404E-96C8-84358F36EC72}" type="presOf" srcId="{F1A41032-4D29-44F7-B34F-2315ACA27311}" destId="{31D5DAEE-A10B-4C81-BB8E-A770AD162B04}" srcOrd="0" destOrd="0" presId="urn:microsoft.com/office/officeart/2005/8/layout/vProcess5"/>
    <dgm:cxn modelId="{31B1D5E0-0525-4AD8-A597-DD284E5A3F9D}" type="presOf" srcId="{8FF808AA-CDE1-4E11-B197-C223CC7B808C}" destId="{F81932DC-2E88-4DCD-B8EA-DF49C761BF8B}" srcOrd="0" destOrd="0" presId="urn:microsoft.com/office/officeart/2005/8/layout/vProcess5"/>
    <dgm:cxn modelId="{615C975F-373E-465F-8D79-DD0495C71CEE}" type="presOf" srcId="{2CC2E7C1-786E-45A8-83AB-6678399AAB29}" destId="{285762B6-1971-4831-AD63-FD74738970F7}" srcOrd="0" destOrd="0" presId="urn:microsoft.com/office/officeart/2005/8/layout/vProcess5"/>
    <dgm:cxn modelId="{0892DFAB-B7CE-4651-847A-C0884E45E09C}" type="presOf" srcId="{2CC2E7C1-786E-45A8-83AB-6678399AAB29}" destId="{33A64C99-DAC6-471B-BBEA-0E30577F6AC9}" srcOrd="1" destOrd="0" presId="urn:microsoft.com/office/officeart/2005/8/layout/vProcess5"/>
    <dgm:cxn modelId="{0FEA6ACA-CEEE-4A17-B408-9E8EF3C7623D}" type="presOf" srcId="{AC895C59-3FA0-4901-A440-7813EE535DB2}" destId="{0DB693CA-DA25-445E-95E6-367E5B2D6F0D}" srcOrd="0" destOrd="0" presId="urn:microsoft.com/office/officeart/2005/8/layout/vProcess5"/>
    <dgm:cxn modelId="{3A8D8724-28FB-48BB-BB60-7EE5A76DA251}" type="presParOf" srcId="{31D5DAEE-A10B-4C81-BB8E-A770AD162B04}" destId="{22595C7A-9D4F-4279-8BAD-882402A1D170}" srcOrd="0" destOrd="0" presId="urn:microsoft.com/office/officeart/2005/8/layout/vProcess5"/>
    <dgm:cxn modelId="{DEA6B564-EAA2-41BE-8B6C-B2DFF3BB5C13}" type="presParOf" srcId="{31D5DAEE-A10B-4C81-BB8E-A770AD162B04}" destId="{285762B6-1971-4831-AD63-FD74738970F7}" srcOrd="1" destOrd="0" presId="urn:microsoft.com/office/officeart/2005/8/layout/vProcess5"/>
    <dgm:cxn modelId="{F8793E71-1EDC-423F-B929-C177ECBBD91E}" type="presParOf" srcId="{31D5DAEE-A10B-4C81-BB8E-A770AD162B04}" destId="{F964B321-200D-4A3F-BC88-19392EF25AC1}" srcOrd="2" destOrd="0" presId="urn:microsoft.com/office/officeart/2005/8/layout/vProcess5"/>
    <dgm:cxn modelId="{B85B1A11-FB97-437B-905D-75B969A23023}" type="presParOf" srcId="{31D5DAEE-A10B-4C81-BB8E-A770AD162B04}" destId="{0DB693CA-DA25-445E-95E6-367E5B2D6F0D}" srcOrd="3" destOrd="0" presId="urn:microsoft.com/office/officeart/2005/8/layout/vProcess5"/>
    <dgm:cxn modelId="{BD96B9AE-EFA5-4E8A-8F70-EBC85DBF2E52}" type="presParOf" srcId="{31D5DAEE-A10B-4C81-BB8E-A770AD162B04}" destId="{D35E0F72-A481-4DE7-9AF8-266AE6649EE8}" srcOrd="4" destOrd="0" presId="urn:microsoft.com/office/officeart/2005/8/layout/vProcess5"/>
    <dgm:cxn modelId="{3AB7FC2D-064F-4EF9-A27C-689D90C21F99}" type="presParOf" srcId="{31D5DAEE-A10B-4C81-BB8E-A770AD162B04}" destId="{F81932DC-2E88-4DCD-B8EA-DF49C761BF8B}" srcOrd="5" destOrd="0" presId="urn:microsoft.com/office/officeart/2005/8/layout/vProcess5"/>
    <dgm:cxn modelId="{8B86F7A8-2513-44E8-AA94-EA301D32EBB3}" type="presParOf" srcId="{31D5DAEE-A10B-4C81-BB8E-A770AD162B04}" destId="{33A64C99-DAC6-471B-BBEA-0E30577F6AC9}" srcOrd="6" destOrd="0" presId="urn:microsoft.com/office/officeart/2005/8/layout/vProcess5"/>
    <dgm:cxn modelId="{20C852A0-7579-4ED0-818D-C7E6B12515C6}" type="presParOf" srcId="{31D5DAEE-A10B-4C81-BB8E-A770AD162B04}" destId="{D21BB412-2640-464A-AABC-C5E68157F8F5}" srcOrd="7" destOrd="0" presId="urn:microsoft.com/office/officeart/2005/8/layout/vProcess5"/>
    <dgm:cxn modelId="{EBC991E6-8E9A-4991-BA74-2D5FBD45F53A}" type="presParOf" srcId="{31D5DAEE-A10B-4C81-BB8E-A770AD162B04}" destId="{28BAB5F8-8D4E-4864-A658-556ABE47B30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762B6-1971-4831-AD63-FD74738970F7}">
      <dsp:nvSpPr>
        <dsp:cNvPr id="0" name=""/>
        <dsp:cNvSpPr/>
      </dsp:nvSpPr>
      <dsp:spPr>
        <a:xfrm>
          <a:off x="0" y="0"/>
          <a:ext cx="7978821" cy="13664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İnsanın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yaşamında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değişimler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nasıl</a:t>
          </a:r>
          <a:r>
            <a:rPr lang="tr-TR" sz="2800" b="1" kern="1200" dirty="0" smtClean="0"/>
            <a:t> </a:t>
          </a:r>
          <a:r>
            <a:rPr lang="en-US" sz="2800" b="1" kern="1200" dirty="0" err="1" smtClean="0"/>
            <a:t>meydana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geliyor</a:t>
          </a:r>
          <a:r>
            <a:rPr lang="en-US" sz="2800" b="1" kern="1200" dirty="0" smtClean="0"/>
            <a:t>?</a:t>
          </a:r>
          <a:endParaRPr lang="tr-TR" sz="2800" b="1" kern="1200" dirty="0"/>
        </a:p>
      </dsp:txBody>
      <dsp:txXfrm>
        <a:off x="40022" y="40022"/>
        <a:ext cx="6504307" cy="1286414"/>
      </dsp:txXfrm>
    </dsp:sp>
    <dsp:sp modelId="{F964B321-200D-4A3F-BC88-19392EF25AC1}">
      <dsp:nvSpPr>
        <dsp:cNvPr id="0" name=""/>
        <dsp:cNvSpPr/>
      </dsp:nvSpPr>
      <dsp:spPr>
        <a:xfrm>
          <a:off x="704013" y="1594200"/>
          <a:ext cx="7978821" cy="1366458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Bu </a:t>
          </a:r>
          <a:r>
            <a:rPr lang="en-US" sz="2800" b="1" kern="1200" dirty="0" err="1" smtClean="0"/>
            <a:t>değişimlerin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sebepleri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nelerdir</a:t>
          </a:r>
          <a:r>
            <a:rPr lang="en-US" sz="2800" b="1" kern="1200" dirty="0" smtClean="0"/>
            <a:t>? </a:t>
          </a:r>
          <a:endParaRPr lang="tr-TR" sz="2800" b="1" kern="1200" dirty="0"/>
        </a:p>
      </dsp:txBody>
      <dsp:txXfrm>
        <a:off x="744035" y="1634222"/>
        <a:ext cx="6306566" cy="1286414"/>
      </dsp:txXfrm>
    </dsp:sp>
    <dsp:sp modelId="{0DB693CA-DA25-445E-95E6-367E5B2D6F0D}">
      <dsp:nvSpPr>
        <dsp:cNvPr id="0" name=""/>
        <dsp:cNvSpPr/>
      </dsp:nvSpPr>
      <dsp:spPr>
        <a:xfrm>
          <a:off x="1408027" y="3188401"/>
          <a:ext cx="7978821" cy="1366458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Bu </a:t>
          </a:r>
          <a:r>
            <a:rPr lang="en-US" sz="2800" b="1" kern="1200" dirty="0" err="1" smtClean="0"/>
            <a:t>değişimlere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nasıl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müdahale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edilebilir</a:t>
          </a:r>
          <a:r>
            <a:rPr lang="en-US" sz="2800" b="1" kern="1200" dirty="0" smtClean="0"/>
            <a:t>?</a:t>
          </a:r>
          <a:endParaRPr lang="tr-TR" sz="2800" b="1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1448049" y="3228423"/>
        <a:ext cx="6306566" cy="1286414"/>
      </dsp:txXfrm>
    </dsp:sp>
    <dsp:sp modelId="{D35E0F72-A481-4DE7-9AF8-266AE6649EE8}">
      <dsp:nvSpPr>
        <dsp:cNvPr id="0" name=""/>
        <dsp:cNvSpPr/>
      </dsp:nvSpPr>
      <dsp:spPr>
        <a:xfrm>
          <a:off x="7090623" y="1036230"/>
          <a:ext cx="888197" cy="88819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kern="1200"/>
        </a:p>
      </dsp:txBody>
      <dsp:txXfrm>
        <a:off x="7290467" y="1036230"/>
        <a:ext cx="488509" cy="668368"/>
      </dsp:txXfrm>
    </dsp:sp>
    <dsp:sp modelId="{F81932DC-2E88-4DCD-B8EA-DF49C761BF8B}">
      <dsp:nvSpPr>
        <dsp:cNvPr id="0" name=""/>
        <dsp:cNvSpPr/>
      </dsp:nvSpPr>
      <dsp:spPr>
        <a:xfrm>
          <a:off x="7794637" y="2621321"/>
          <a:ext cx="888197" cy="88819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600" kern="1200"/>
        </a:p>
      </dsp:txBody>
      <dsp:txXfrm>
        <a:off x="7994481" y="2621321"/>
        <a:ext cx="488509" cy="668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0C681-6959-4479-A266-89DA55B2142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94E80-DA51-4056-8E41-7E11E6F44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1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94E80-DA51-4056-8E41-7E11E6F445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8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Beklenen yaşam</a:t>
            </a:r>
            <a:r>
              <a:rPr lang="tr-TR" baseline="0" dirty="0" smtClean="0"/>
              <a:t> süresi 78.1 kadın 80.7 erkek 75.5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94E80-DA51-4056-8E41-7E11E6F445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7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GERİATRİSTİN ÇALIŞTIĞI ŞEHİR, HASTANE, BİRİM</a:t>
            </a:r>
            <a:r>
              <a:rPr lang="tr-TR" baseline="0" dirty="0" smtClean="0"/>
              <a:t> ETKİLİ.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94E80-DA51-4056-8E41-7E11E6F445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6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4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9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6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8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5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9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0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6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8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B146A-6386-4840-B152-AD1384B5A01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DE192-9AEA-42A9-8D38-709F7D02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1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2330604"/>
            <a:ext cx="9144000" cy="88094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en-US" dirty="0" smtClean="0"/>
              <a:t>Gerontoloji-Geriatri </a:t>
            </a:r>
            <a:r>
              <a:rPr lang="en-US" dirty="0" err="1" smtClean="0"/>
              <a:t>İşbirliği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992136"/>
            <a:ext cx="9144000" cy="1265663"/>
          </a:xfrm>
        </p:spPr>
        <p:txBody>
          <a:bodyPr/>
          <a:lstStyle/>
          <a:p>
            <a:r>
              <a:rPr lang="tr-TR" dirty="0" smtClean="0"/>
              <a:t>Doç. Dr. Yelda Kocaman</a:t>
            </a:r>
          </a:p>
          <a:p>
            <a:r>
              <a:rPr lang="tr-TR" dirty="0" smtClean="0"/>
              <a:t>Etlik Şehir Hastanesi, Geriatri Kliniği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610" y="252200"/>
            <a:ext cx="5577468" cy="111691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861" y="5795247"/>
            <a:ext cx="3571759" cy="933933"/>
          </a:xfrm>
          <a:prstGeom prst="rect">
            <a:avLst/>
          </a:prstGeom>
        </p:spPr>
      </p:pic>
      <p:pic>
        <p:nvPicPr>
          <p:cNvPr id="1026" name="Picture 2" descr="Dosya:Logo of Ministry of Health (Turkey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8" y="159609"/>
            <a:ext cx="12160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911" y="96108"/>
            <a:ext cx="11620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9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7"/>
    </mc:Choice>
    <mc:Fallback>
      <p:transition spd="slow" advTm="123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154" y="400979"/>
            <a:ext cx="2495550" cy="10001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994316" y="2543588"/>
            <a:ext cx="986697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2030 yılına kadar, dünyadaki her altı kişiden biri 60 yaş ve üzeri </a:t>
            </a:r>
            <a:r>
              <a:rPr lang="tr-TR" sz="2400" dirty="0" smtClean="0"/>
              <a:t>olacaktır.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2050 </a:t>
            </a:r>
            <a:r>
              <a:rPr lang="en-US" sz="2400" dirty="0" err="1" smtClean="0"/>
              <a:t>yılında</a:t>
            </a:r>
            <a:r>
              <a:rPr lang="en-US" sz="2400" dirty="0" smtClean="0"/>
              <a:t>, </a:t>
            </a:r>
            <a:r>
              <a:rPr lang="en-US" sz="2400" dirty="0" err="1" smtClean="0"/>
              <a:t>yaşlıların</a:t>
            </a:r>
            <a:r>
              <a:rPr lang="en-US" sz="2400" dirty="0" smtClean="0"/>
              <a:t> %80'i </a:t>
            </a:r>
            <a:r>
              <a:rPr lang="en-US" sz="2400" dirty="0" err="1" smtClean="0"/>
              <a:t>düşük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orta</a:t>
            </a:r>
            <a:r>
              <a:rPr lang="en-US" sz="2400" dirty="0" smtClean="0"/>
              <a:t> </a:t>
            </a:r>
            <a:r>
              <a:rPr lang="en-US" sz="2400" dirty="0" err="1" smtClean="0"/>
              <a:t>gelirli</a:t>
            </a:r>
            <a:r>
              <a:rPr lang="en-US" sz="2400" dirty="0" smtClean="0"/>
              <a:t> </a:t>
            </a:r>
            <a:r>
              <a:rPr lang="en-US" sz="2400" dirty="0" err="1" smtClean="0"/>
              <a:t>ülkelerde</a:t>
            </a:r>
            <a:r>
              <a:rPr lang="en-US" sz="2400" dirty="0" smtClean="0"/>
              <a:t> </a:t>
            </a:r>
            <a:r>
              <a:rPr lang="en-US" sz="2400" dirty="0" err="1" smtClean="0"/>
              <a:t>yaşayacak</a:t>
            </a:r>
            <a:endParaRPr lang="tr-TR" sz="2400" dirty="0" smtClean="0"/>
          </a:p>
          <a:p>
            <a:pPr>
              <a:lnSpc>
                <a:spcPct val="150000"/>
              </a:lnSpc>
            </a:pPr>
            <a:endParaRPr lang="tr-T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/>
              <a:t>S</a:t>
            </a:r>
            <a:r>
              <a:rPr lang="en-US" sz="2400" b="1" dirty="0" err="1"/>
              <a:t>ağlık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sosyal</a:t>
            </a:r>
            <a:r>
              <a:rPr lang="en-US" sz="2400" b="1" dirty="0"/>
              <a:t> </a:t>
            </a:r>
            <a:r>
              <a:rPr lang="en-US" sz="2400" b="1" dirty="0" err="1"/>
              <a:t>sistemlerinin</a:t>
            </a:r>
            <a:r>
              <a:rPr lang="en-US" sz="2400" b="1" dirty="0"/>
              <a:t> </a:t>
            </a:r>
            <a:r>
              <a:rPr lang="en-US" sz="2400" b="1" dirty="0" err="1"/>
              <a:t>demografik</a:t>
            </a:r>
            <a:r>
              <a:rPr lang="en-US" sz="2400" b="1" dirty="0"/>
              <a:t> </a:t>
            </a:r>
            <a:r>
              <a:rPr lang="en-US" sz="2400" b="1" dirty="0" err="1"/>
              <a:t>değişim</a:t>
            </a:r>
            <a:r>
              <a:rPr lang="tr-TR" sz="2400" b="1" dirty="0"/>
              <a:t>e hazır </a:t>
            </a:r>
            <a:r>
              <a:rPr lang="tr-TR" sz="2400" b="1" dirty="0" smtClean="0"/>
              <a:t>olması !!!!</a:t>
            </a:r>
            <a:endParaRPr lang="tr-TR" sz="2400" b="1" dirty="0"/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09" y="1487268"/>
            <a:ext cx="1200795" cy="684174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838199" y="457199"/>
            <a:ext cx="4090639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0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90"/>
    </mc:Choice>
    <mc:Fallback>
      <p:transition spd="slow" advTm="2429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8" y="1825625"/>
            <a:ext cx="4118402" cy="442284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283" y="2361154"/>
            <a:ext cx="4705350" cy="2447925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838199" y="457199"/>
            <a:ext cx="4090639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1"/>
    </mc:Choice>
    <mc:Fallback>
      <p:transition spd="slow" advTm="870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48" y="1643042"/>
            <a:ext cx="4758136" cy="413322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255" y="457199"/>
            <a:ext cx="4174730" cy="5697278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838199" y="457199"/>
            <a:ext cx="4090639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sp>
        <p:nvSpPr>
          <p:cNvPr id="5" name="Sol Ok 4"/>
          <p:cNvSpPr/>
          <p:nvPr/>
        </p:nvSpPr>
        <p:spPr>
          <a:xfrm>
            <a:off x="4928837" y="3333510"/>
            <a:ext cx="1217319" cy="39353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ol Ok 9"/>
          <p:cNvSpPr/>
          <p:nvPr/>
        </p:nvSpPr>
        <p:spPr>
          <a:xfrm>
            <a:off x="10506767" y="2745128"/>
            <a:ext cx="1078423" cy="34724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202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1"/>
    </mc:Choice>
    <mc:Fallback>
      <p:transition spd="slow" advTm="1219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71302"/>
            <a:ext cx="4407168" cy="2381702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681087"/>
            <a:ext cx="4546860" cy="4319518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838199" y="457199"/>
            <a:ext cx="4090639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2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9"/>
    </mc:Choice>
    <mc:Fallback>
      <p:transition spd="slow" advTm="1158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49298"/>
            <a:ext cx="5874834" cy="48276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FF00FF"/>
                </a:solidFill>
              </a:rPr>
              <a:t>Ortak hedefler:</a:t>
            </a:r>
          </a:p>
          <a:p>
            <a:pPr marL="0" indent="0">
              <a:buNone/>
            </a:pPr>
            <a:endParaRPr lang="tr-TR" b="1" dirty="0" smtClean="0">
              <a:solidFill>
                <a:srgbClr val="FF00FF"/>
              </a:solidFill>
            </a:endParaRPr>
          </a:p>
          <a:p>
            <a:r>
              <a:rPr lang="en-US" dirty="0" err="1" smtClean="0"/>
              <a:t>Fonksiyonel</a:t>
            </a:r>
            <a:r>
              <a:rPr lang="en-US" dirty="0" smtClean="0"/>
              <a:t> </a:t>
            </a:r>
            <a:r>
              <a:rPr lang="en-US" dirty="0" err="1"/>
              <a:t>bağımsızlığı</a:t>
            </a:r>
            <a:r>
              <a:rPr lang="en-US" dirty="0"/>
              <a:t> </a:t>
            </a:r>
            <a:r>
              <a:rPr lang="en-US" dirty="0" err="1" smtClean="0"/>
              <a:t>desteklemek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err="1"/>
              <a:t>Yaşlı</a:t>
            </a:r>
            <a:r>
              <a:rPr lang="en-US" dirty="0"/>
              <a:t> </a:t>
            </a:r>
            <a:r>
              <a:rPr lang="en-US" dirty="0" err="1"/>
              <a:t>bireyin</a:t>
            </a:r>
            <a:r>
              <a:rPr lang="en-US" dirty="0"/>
              <a:t> </a:t>
            </a:r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kalitesini</a:t>
            </a:r>
            <a:r>
              <a:rPr lang="en-US" dirty="0"/>
              <a:t> </a:t>
            </a:r>
            <a:r>
              <a:rPr lang="en-US" dirty="0" err="1" smtClean="0"/>
              <a:t>korumak</a:t>
            </a:r>
            <a:endParaRPr lang="tr-TR" dirty="0" smtClean="0"/>
          </a:p>
          <a:p>
            <a:endParaRPr lang="en-US" dirty="0" smtClean="0"/>
          </a:p>
          <a:p>
            <a:r>
              <a:rPr lang="en-US" dirty="0" err="1" smtClean="0"/>
              <a:t>Hastane</a:t>
            </a:r>
            <a:r>
              <a:rPr lang="en-US" dirty="0" smtClean="0"/>
              <a:t>–</a:t>
            </a:r>
            <a:r>
              <a:rPr lang="en-US" dirty="0" err="1" smtClean="0"/>
              <a:t>ev</a:t>
            </a:r>
            <a:r>
              <a:rPr lang="en-US" dirty="0" smtClean="0"/>
              <a:t>–</a:t>
            </a:r>
            <a:r>
              <a:rPr lang="en-US" dirty="0" err="1" smtClean="0"/>
              <a:t>toplum</a:t>
            </a:r>
            <a:r>
              <a:rPr lang="en-US" dirty="0" smtClean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köprü</a:t>
            </a:r>
            <a:r>
              <a:rPr lang="en-US" dirty="0"/>
              <a:t> </a:t>
            </a:r>
            <a:r>
              <a:rPr lang="en-US" dirty="0" err="1" smtClean="0"/>
              <a:t>kurmak</a:t>
            </a:r>
            <a:endParaRPr lang="tr-TR" dirty="0" smtClean="0"/>
          </a:p>
          <a:p>
            <a:endParaRPr lang="en-US" dirty="0"/>
          </a:p>
          <a:p>
            <a:r>
              <a:rPr lang="en-US" dirty="0" err="1"/>
              <a:t>Yaşlı</a:t>
            </a:r>
            <a:r>
              <a:rPr lang="en-US" dirty="0"/>
              <a:t> </a:t>
            </a:r>
            <a:r>
              <a:rPr lang="en-US" dirty="0" err="1"/>
              <a:t>dostu</a:t>
            </a:r>
            <a:r>
              <a:rPr lang="en-US" dirty="0"/>
              <a:t> </a:t>
            </a:r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sistemini</a:t>
            </a:r>
            <a:r>
              <a:rPr lang="en-US" dirty="0"/>
              <a:t> </a:t>
            </a:r>
            <a:r>
              <a:rPr lang="en-US" dirty="0" err="1" smtClean="0"/>
              <a:t>güçlendirmek</a:t>
            </a: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199" y="457199"/>
            <a:ext cx="4090639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7471315" y="2809295"/>
            <a:ext cx="3267309" cy="3367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b="1" dirty="0" smtClean="0">
                <a:solidFill>
                  <a:srgbClr val="FF0000"/>
                </a:solidFill>
              </a:rPr>
              <a:t>BİYOLOJİK İYİLİK HALİ</a:t>
            </a:r>
          </a:p>
          <a:p>
            <a:r>
              <a:rPr lang="tr-TR" dirty="0" smtClean="0"/>
              <a:t>F</a:t>
            </a:r>
            <a:r>
              <a:rPr lang="da-DK" dirty="0" smtClean="0"/>
              <a:t>iziksel</a:t>
            </a:r>
            <a:r>
              <a:rPr lang="tr-TR" dirty="0" smtClean="0"/>
              <a:t> ve zihinsel iyilik</a:t>
            </a:r>
          </a:p>
          <a:p>
            <a:endParaRPr lang="tr-T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 smtClean="0">
                <a:solidFill>
                  <a:srgbClr val="FF0000"/>
                </a:solidFill>
              </a:rPr>
              <a:t>PSİKOLOJİK İYİLİK HALİ</a:t>
            </a:r>
          </a:p>
          <a:p>
            <a:r>
              <a:rPr lang="tr-TR" dirty="0" smtClean="0"/>
              <a:t>Duygusal iyilik-m</a:t>
            </a:r>
            <a:r>
              <a:rPr lang="en-US" dirty="0" err="1" smtClean="0"/>
              <a:t>otivasyon</a:t>
            </a:r>
            <a:r>
              <a:rPr lang="tr-TR" dirty="0" smtClean="0"/>
              <a:t>, </a:t>
            </a:r>
            <a:r>
              <a:rPr lang="en-US" dirty="0" err="1" smtClean="0"/>
              <a:t>adaptas</a:t>
            </a:r>
            <a:r>
              <a:rPr lang="tr-TR" dirty="0" smtClean="0"/>
              <a:t>yon</a:t>
            </a:r>
          </a:p>
          <a:p>
            <a:endParaRPr lang="tr-T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 smtClean="0">
                <a:solidFill>
                  <a:srgbClr val="FF0000"/>
                </a:solidFill>
              </a:rPr>
              <a:t>SOSYAL İYİLİK HALİ</a:t>
            </a:r>
          </a:p>
          <a:p>
            <a:r>
              <a:rPr lang="tr-TR" dirty="0" smtClean="0"/>
              <a:t>H</a:t>
            </a:r>
            <a:r>
              <a:rPr lang="en-US" dirty="0" err="1" smtClean="0"/>
              <a:t>ayata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tr-TR" dirty="0" smtClean="0"/>
              <a:t> </a:t>
            </a:r>
            <a:r>
              <a:rPr lang="en-US" dirty="0" err="1" smtClean="0"/>
              <a:t>katılım</a:t>
            </a:r>
            <a:r>
              <a:rPr lang="tr-TR" dirty="0" smtClean="0"/>
              <a:t>, sosyallik ve üretkenlik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734" y="677930"/>
            <a:ext cx="1953178" cy="1781200"/>
          </a:xfrm>
          <a:prstGeom prst="rect">
            <a:avLst/>
          </a:prstGeom>
        </p:spPr>
      </p:pic>
      <p:sp>
        <p:nvSpPr>
          <p:cNvPr id="2" name="Sağ Köşeli Ayraç 1"/>
          <p:cNvSpPr/>
          <p:nvPr/>
        </p:nvSpPr>
        <p:spPr>
          <a:xfrm>
            <a:off x="6088284" y="1840375"/>
            <a:ext cx="972273" cy="445625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25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5"/>
    </mc:Choice>
    <mc:Fallback>
      <p:transition spd="slow" advTm="1734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6772" y="1438508"/>
            <a:ext cx="3763536" cy="48276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On </a:t>
            </a:r>
            <a:r>
              <a:rPr lang="en-US" dirty="0" err="1" smtClean="0"/>
              <a:t>Yıllık</a:t>
            </a:r>
            <a:r>
              <a:rPr lang="en-US" dirty="0" smtClean="0"/>
              <a:t> </a:t>
            </a:r>
            <a:r>
              <a:rPr lang="en-US" dirty="0" err="1" smtClean="0"/>
              <a:t>Eylem</a:t>
            </a:r>
            <a:r>
              <a:rPr lang="en-US" dirty="0" smtClean="0"/>
              <a:t> </a:t>
            </a:r>
            <a:r>
              <a:rPr lang="en-US" dirty="0" err="1" smtClean="0"/>
              <a:t>Alanları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en-US" dirty="0" err="1" smtClean="0"/>
              <a:t>Yaşlı</a:t>
            </a:r>
            <a:r>
              <a:rPr lang="en-US" dirty="0" smtClean="0"/>
              <a:t> </a:t>
            </a:r>
            <a:r>
              <a:rPr lang="en-US" dirty="0" err="1"/>
              <a:t>Dostu</a:t>
            </a:r>
            <a:r>
              <a:rPr lang="en-US" dirty="0"/>
              <a:t> </a:t>
            </a:r>
            <a:r>
              <a:rPr lang="en-US" dirty="0" err="1" smtClean="0"/>
              <a:t>Ortamlar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 err="1"/>
              <a:t>Ayrımcılığıyla</a:t>
            </a:r>
            <a:r>
              <a:rPr lang="en-US" dirty="0"/>
              <a:t> </a:t>
            </a:r>
            <a:r>
              <a:rPr lang="en-US" dirty="0" err="1" smtClean="0"/>
              <a:t>Mücadele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err="1" smtClean="0"/>
              <a:t>Bütünleşik</a:t>
            </a:r>
            <a:r>
              <a:rPr lang="en-US" dirty="0" smtClean="0"/>
              <a:t> </a:t>
            </a:r>
            <a:r>
              <a:rPr lang="en-US" dirty="0" err="1" smtClean="0"/>
              <a:t>Bakım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err="1" smtClean="0"/>
              <a:t>Uzun</a:t>
            </a:r>
            <a:r>
              <a:rPr lang="en-US" dirty="0" smtClean="0"/>
              <a:t> </a:t>
            </a:r>
            <a:r>
              <a:rPr lang="en-US" dirty="0" err="1"/>
              <a:t>Süreli</a:t>
            </a:r>
            <a:r>
              <a:rPr lang="en-US" dirty="0"/>
              <a:t> </a:t>
            </a:r>
            <a:r>
              <a:rPr lang="en-US" dirty="0" err="1"/>
              <a:t>Bakım</a:t>
            </a: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72429" y="158232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431" y="1100367"/>
            <a:ext cx="3921313" cy="5403760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169127" y="6406996"/>
            <a:ext cx="4114800" cy="365125"/>
          </a:xfrm>
        </p:spPr>
        <p:txBody>
          <a:bodyPr/>
          <a:lstStyle/>
          <a:p>
            <a:r>
              <a:rPr lang="en-US" dirty="0" smtClean="0"/>
              <a:t>https://www.decadeofhealthyageing.org</a:t>
            </a:r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630" y="1605775"/>
            <a:ext cx="2830203" cy="105057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527" y="3667161"/>
            <a:ext cx="3299435" cy="2331462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8692630" y="247730"/>
            <a:ext cx="2933306" cy="5684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Dünya?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4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1"/>
    </mc:Choice>
    <mc:Fallback>
      <p:transition spd="slow" advTm="1714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22918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tr-TR" b="1" dirty="0" err="1" smtClean="0"/>
              <a:t>İntrinsik</a:t>
            </a:r>
            <a:r>
              <a:rPr lang="tr-TR" b="1" dirty="0" smtClean="0"/>
              <a:t> kapasite temel alanları</a:t>
            </a:r>
          </a:p>
          <a:p>
            <a:pPr marL="0" indent="0" algn="ctr">
              <a:buNone/>
            </a:pPr>
            <a:endParaRPr lang="tr-TR" b="1" dirty="0" smtClean="0"/>
          </a:p>
          <a:p>
            <a:r>
              <a:rPr lang="en-US" dirty="0" err="1" smtClean="0"/>
              <a:t>Bilişsel</a:t>
            </a:r>
            <a:r>
              <a:rPr lang="en-US" dirty="0" smtClean="0"/>
              <a:t> </a:t>
            </a:r>
            <a:r>
              <a:rPr lang="en-US" dirty="0" err="1" smtClean="0"/>
              <a:t>işlev</a:t>
            </a:r>
            <a:r>
              <a:rPr lang="en-US" dirty="0" smtClean="0"/>
              <a:t> </a:t>
            </a:r>
            <a:r>
              <a:rPr lang="en-US" dirty="0"/>
              <a:t>	</a:t>
            </a:r>
            <a:endParaRPr lang="tr-TR" dirty="0"/>
          </a:p>
          <a:p>
            <a:r>
              <a:rPr lang="tr-TR" dirty="0" err="1" smtClean="0"/>
              <a:t>Lokomotor</a:t>
            </a:r>
            <a:r>
              <a:rPr lang="tr-TR" dirty="0" smtClean="0"/>
              <a:t> kapasite</a:t>
            </a:r>
            <a:r>
              <a:rPr lang="en-US" dirty="0"/>
              <a:t>	</a:t>
            </a:r>
            <a:endParaRPr lang="tr-TR" dirty="0"/>
          </a:p>
          <a:p>
            <a:r>
              <a:rPr lang="en-US" dirty="0" err="1" smtClean="0"/>
              <a:t>Canlılık</a:t>
            </a:r>
            <a:r>
              <a:rPr lang="en-US" dirty="0" smtClean="0"/>
              <a:t> </a:t>
            </a:r>
            <a:r>
              <a:rPr lang="en-US" dirty="0"/>
              <a:t>	</a:t>
            </a:r>
            <a:endParaRPr lang="tr-TR" dirty="0"/>
          </a:p>
          <a:p>
            <a:r>
              <a:rPr lang="en-US" dirty="0" err="1" smtClean="0"/>
              <a:t>Görme</a:t>
            </a:r>
            <a:r>
              <a:rPr lang="en-US" dirty="0" smtClean="0"/>
              <a:t> </a:t>
            </a:r>
            <a:r>
              <a:rPr lang="en-US" dirty="0" err="1" smtClean="0"/>
              <a:t>İşitme</a:t>
            </a:r>
            <a:r>
              <a:rPr lang="en-US" dirty="0" smtClean="0"/>
              <a:t> 	</a:t>
            </a:r>
            <a:endParaRPr lang="tr-TR" dirty="0"/>
          </a:p>
          <a:p>
            <a:r>
              <a:rPr lang="en-US" dirty="0" err="1" smtClean="0"/>
              <a:t>Psikolojik</a:t>
            </a:r>
            <a:r>
              <a:rPr lang="en-US" dirty="0" smtClean="0"/>
              <a:t> </a:t>
            </a:r>
            <a:r>
              <a:rPr lang="en-US" dirty="0" err="1" smtClean="0"/>
              <a:t>kapasite</a:t>
            </a:r>
            <a:endParaRPr lang="tr-TR" dirty="0" smtClean="0"/>
          </a:p>
          <a:p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0" name="İçerik Yer Tutucusu 9"/>
          <p:cNvSpPr>
            <a:spLocks noGrp="1"/>
          </p:cNvSpPr>
          <p:nvPr>
            <p:ph sz="half" idx="2"/>
          </p:nvPr>
        </p:nvSpPr>
        <p:spPr>
          <a:xfrm>
            <a:off x="6172200" y="2199189"/>
            <a:ext cx="5181600" cy="39777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/>
              <a:t>Yaşlı</a:t>
            </a:r>
            <a:r>
              <a:rPr lang="en-US" b="1" dirty="0"/>
              <a:t> </a:t>
            </a:r>
            <a:r>
              <a:rPr lang="en-US" b="1" dirty="0" err="1"/>
              <a:t>Sağlığını</a:t>
            </a:r>
            <a:r>
              <a:rPr lang="en-US" b="1" dirty="0"/>
              <a:t> </a:t>
            </a:r>
            <a:r>
              <a:rPr lang="en-US" b="1" dirty="0" err="1"/>
              <a:t>Etkileyen</a:t>
            </a:r>
            <a:r>
              <a:rPr lang="en-US" b="1" dirty="0"/>
              <a:t> </a:t>
            </a:r>
            <a:r>
              <a:rPr lang="en-US" b="1" dirty="0" err="1"/>
              <a:t>Temel</a:t>
            </a:r>
            <a:r>
              <a:rPr lang="en-US" b="1" dirty="0"/>
              <a:t> </a:t>
            </a:r>
            <a:r>
              <a:rPr lang="en-US" b="1" dirty="0" err="1"/>
              <a:t>Faktörler</a:t>
            </a:r>
            <a:r>
              <a:rPr lang="en-US" b="1" dirty="0"/>
              <a:t> </a:t>
            </a:r>
            <a:endParaRPr lang="tr-TR" b="1" dirty="0" smtClean="0"/>
          </a:p>
          <a:p>
            <a:pPr marL="0" indent="0" algn="ctr">
              <a:buNone/>
            </a:pPr>
            <a:endParaRPr lang="tr-TR" b="1" dirty="0" smtClean="0"/>
          </a:p>
          <a:p>
            <a:r>
              <a:rPr lang="en-US" dirty="0" err="1" smtClean="0"/>
              <a:t>Sosyal</a:t>
            </a:r>
            <a:r>
              <a:rPr lang="en-US" dirty="0" smtClean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destek</a:t>
            </a:r>
            <a:r>
              <a:rPr lang="en-US" dirty="0"/>
              <a:t> </a:t>
            </a:r>
            <a:endParaRPr lang="tr-TR" dirty="0"/>
          </a:p>
          <a:p>
            <a:r>
              <a:rPr lang="en-US" dirty="0" err="1"/>
              <a:t>Bakımveren</a:t>
            </a:r>
            <a:r>
              <a:rPr lang="en-US" dirty="0"/>
              <a:t> </a:t>
            </a:r>
            <a:r>
              <a:rPr lang="en-US" dirty="0" err="1"/>
              <a:t>desteği</a:t>
            </a:r>
            <a:r>
              <a:rPr lang="en-US" dirty="0"/>
              <a:t> </a:t>
            </a:r>
            <a:endParaRPr lang="tr-TR" dirty="0"/>
          </a:p>
          <a:p>
            <a:r>
              <a:rPr lang="en-US" dirty="0" err="1"/>
              <a:t>Üriner</a:t>
            </a:r>
            <a:r>
              <a:rPr lang="en-US" dirty="0"/>
              <a:t> </a:t>
            </a:r>
            <a:r>
              <a:rPr lang="en-US" dirty="0" err="1"/>
              <a:t>inkontinans</a:t>
            </a:r>
            <a:endParaRPr lang="en-US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Integrated care for older people (‎ICOPE)‎: guidance for person-</a:t>
            </a:r>
            <a:r>
              <a:rPr lang="en-US" dirty="0" err="1" smtClean="0"/>
              <a:t>centred</a:t>
            </a:r>
            <a:r>
              <a:rPr lang="en-US" dirty="0" smtClean="0"/>
              <a:t> assessment and pathways in primary care, 2nd </a:t>
            </a:r>
            <a:r>
              <a:rPr lang="en-US" dirty="0" err="1" smtClean="0"/>
              <a:t>ed</a:t>
            </a:r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38200" y="457199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794" y="277037"/>
            <a:ext cx="2799944" cy="92369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738" y="362647"/>
            <a:ext cx="1609725" cy="752475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5028725" y="442444"/>
            <a:ext cx="2228602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Dünya?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7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5"/>
    </mc:Choice>
    <mc:Fallback>
      <p:transition spd="slow" advTm="2376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Integrated care for older people (‎ICOPE)‎: guidance for person-</a:t>
            </a:r>
            <a:r>
              <a:rPr lang="en-US" dirty="0" err="1" smtClean="0"/>
              <a:t>centred</a:t>
            </a:r>
            <a:r>
              <a:rPr lang="en-US" dirty="0" smtClean="0"/>
              <a:t> assessment and pathways in primary care, 2nd </a:t>
            </a:r>
            <a:r>
              <a:rPr lang="en-US" dirty="0" err="1" smtClean="0"/>
              <a:t>ed</a:t>
            </a:r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38200" y="265045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039" y="362647"/>
            <a:ext cx="1609725" cy="75247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84" y="1115122"/>
            <a:ext cx="9352156" cy="5231692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5480138" y="265044"/>
            <a:ext cx="2228602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Dünya?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9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7"/>
    </mc:Choice>
    <mc:Fallback>
      <p:transition spd="slow" advTm="1686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4093" y="2129742"/>
            <a:ext cx="4419953" cy="34839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err="1"/>
              <a:t>Kapasite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dayanıklılığı</a:t>
            </a:r>
            <a:r>
              <a:rPr lang="en-US" sz="2400" b="1" dirty="0"/>
              <a:t> </a:t>
            </a:r>
            <a:r>
              <a:rPr lang="en-US" sz="2400" b="1" dirty="0" err="1"/>
              <a:t>geliştirmek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 smtClean="0"/>
              <a:t>sürdürmek</a:t>
            </a:r>
            <a:r>
              <a:rPr lang="tr-TR" sz="2400" b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tr-TR" sz="2400" b="1" dirty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err="1" smtClean="0"/>
              <a:t>Kapasite</a:t>
            </a:r>
            <a:r>
              <a:rPr lang="en-US" sz="2400" b="1" dirty="0" smtClean="0"/>
              <a:t> </a:t>
            </a:r>
            <a:r>
              <a:rPr lang="en-US" sz="2400" b="1" dirty="0" err="1"/>
              <a:t>kaybını</a:t>
            </a:r>
            <a:r>
              <a:rPr lang="en-US" sz="2400" b="1" dirty="0"/>
              <a:t> </a:t>
            </a:r>
            <a:r>
              <a:rPr lang="en-US" sz="2400" b="1" dirty="0" err="1"/>
              <a:t>tersine</a:t>
            </a:r>
            <a:r>
              <a:rPr lang="en-US" sz="2400" b="1" dirty="0"/>
              <a:t> </a:t>
            </a:r>
            <a:r>
              <a:rPr lang="en-US" sz="2400" b="1" dirty="0" err="1"/>
              <a:t>çevirmek</a:t>
            </a:r>
            <a:r>
              <a:rPr lang="en-US" sz="2400" b="1" dirty="0"/>
              <a:t>, </a:t>
            </a:r>
            <a:r>
              <a:rPr lang="en-US" sz="2400" b="1" dirty="0" err="1"/>
              <a:t>durdurmak</a:t>
            </a:r>
            <a:r>
              <a:rPr lang="en-US" sz="2400" b="1" dirty="0"/>
              <a:t> </a:t>
            </a:r>
            <a:r>
              <a:rPr lang="en-US" sz="2400" b="1" dirty="0" err="1"/>
              <a:t>veya</a:t>
            </a:r>
            <a:r>
              <a:rPr lang="en-US" sz="2400" b="1" dirty="0"/>
              <a:t> </a:t>
            </a:r>
            <a:r>
              <a:rPr lang="en-US" sz="2400" b="1" dirty="0" err="1" smtClean="0"/>
              <a:t>yavaşlatmak</a:t>
            </a:r>
            <a:r>
              <a:rPr lang="tr-TR" sz="2400" b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tr-TR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err="1" smtClean="0"/>
              <a:t>Kapasite</a:t>
            </a:r>
            <a:r>
              <a:rPr lang="en-US" sz="2400" b="1" dirty="0" smtClean="0"/>
              <a:t> </a:t>
            </a:r>
            <a:r>
              <a:rPr lang="en-US" sz="2400" b="1" dirty="0" err="1"/>
              <a:t>kaybını</a:t>
            </a:r>
            <a:r>
              <a:rPr lang="en-US" sz="2400" b="1" dirty="0"/>
              <a:t> </a:t>
            </a:r>
            <a:r>
              <a:rPr lang="en-US" sz="2400" b="1" dirty="0" err="1"/>
              <a:t>telafi</a:t>
            </a:r>
            <a:r>
              <a:rPr lang="en-US" sz="2400" b="1" dirty="0"/>
              <a:t> </a:t>
            </a:r>
            <a:r>
              <a:rPr lang="en-US" sz="2400" b="1" dirty="0" err="1"/>
              <a:t>etmek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314093" y="178052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046" y="507013"/>
            <a:ext cx="7220102" cy="6061055"/>
          </a:xfrm>
          <a:prstGeom prst="rect">
            <a:avLst/>
          </a:prstGeom>
        </p:spPr>
      </p:pic>
      <p:sp>
        <p:nvSpPr>
          <p:cNvPr id="11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95104" y="6363203"/>
            <a:ext cx="4114800" cy="365125"/>
          </a:xfrm>
        </p:spPr>
        <p:txBody>
          <a:bodyPr/>
          <a:lstStyle/>
          <a:p>
            <a:r>
              <a:rPr lang="en-US" dirty="0" smtClean="0"/>
              <a:t>World report on ageing and health.2015</a:t>
            </a:r>
            <a:endParaRPr lang="tr-TR" dirty="0" smtClean="0"/>
          </a:p>
          <a:p>
            <a:r>
              <a:rPr lang="tr-TR" dirty="0" smtClean="0"/>
              <a:t>ICOPE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7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00"/>
    </mc:Choice>
    <mc:Fallback>
      <p:transition spd="slow" advTm="146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2564780"/>
            <a:ext cx="5181600" cy="3612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Sosyal Destek</a:t>
            </a:r>
          </a:p>
          <a:p>
            <a:pPr lvl="1"/>
            <a:r>
              <a:rPr lang="en-US" dirty="0" smtClean="0"/>
              <a:t>E</a:t>
            </a:r>
            <a:r>
              <a:rPr lang="tr-TR" dirty="0" smtClean="0"/>
              <a:t>v ortamı değerlendirme</a:t>
            </a:r>
          </a:p>
          <a:p>
            <a:pPr lvl="1"/>
            <a:r>
              <a:rPr lang="tr-TR" dirty="0" smtClean="0"/>
              <a:t>Finansal durum</a:t>
            </a:r>
          </a:p>
          <a:p>
            <a:pPr lvl="1"/>
            <a:r>
              <a:rPr lang="tr-TR" dirty="0" smtClean="0"/>
              <a:t>Sosyal izolasyon ve yalnızlık</a:t>
            </a:r>
          </a:p>
          <a:p>
            <a:pPr lvl="1"/>
            <a:r>
              <a:rPr lang="tr-TR" dirty="0" smtClean="0"/>
              <a:t>Sosyal katılım </a:t>
            </a:r>
          </a:p>
          <a:p>
            <a:pPr marL="457200" lvl="1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İçerik Yer Tutucusu 13"/>
          <p:cNvSpPr>
            <a:spLocks noGrp="1"/>
          </p:cNvSpPr>
          <p:nvPr>
            <p:ph sz="half" idx="2"/>
          </p:nvPr>
        </p:nvSpPr>
        <p:spPr>
          <a:xfrm>
            <a:off x="6172200" y="2977375"/>
            <a:ext cx="5181600" cy="3199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Integrated care for older people (‎ICOPE)‎: guidance for person-</a:t>
            </a:r>
            <a:r>
              <a:rPr lang="en-US" dirty="0" err="1" smtClean="0"/>
              <a:t>centred</a:t>
            </a:r>
            <a:r>
              <a:rPr lang="en-US" dirty="0" smtClean="0"/>
              <a:t> assessment and pathways in primary care, 2nd </a:t>
            </a:r>
            <a:r>
              <a:rPr lang="en-US" dirty="0" err="1" smtClean="0"/>
              <a:t>ed</a:t>
            </a:r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722971" y="325377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722971" y="1440786"/>
            <a:ext cx="4852639" cy="5792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Sosyal destek ve bakım</a:t>
            </a:r>
            <a:endParaRPr lang="en-US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295564"/>
            <a:ext cx="5923180" cy="4060786"/>
          </a:xfrm>
          <a:prstGeom prst="rect">
            <a:avLst/>
          </a:prstGeom>
        </p:spPr>
      </p:pic>
      <p:sp>
        <p:nvSpPr>
          <p:cNvPr id="16" name="Sağ Ok 15"/>
          <p:cNvSpPr/>
          <p:nvPr/>
        </p:nvSpPr>
        <p:spPr>
          <a:xfrm>
            <a:off x="5397190" y="3947532"/>
            <a:ext cx="479503" cy="378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66" y="1286248"/>
            <a:ext cx="2224443" cy="7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7"/>
    </mc:Choice>
    <mc:Fallback>
      <p:transition spd="slow" advTm="821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Giriş </a:t>
            </a:r>
          </a:p>
          <a:p>
            <a:r>
              <a:rPr lang="tr-TR" dirty="0" err="1" smtClean="0"/>
              <a:t>Gerontoloji</a:t>
            </a:r>
            <a:r>
              <a:rPr lang="tr-TR" dirty="0" smtClean="0"/>
              <a:t>’ </a:t>
            </a:r>
            <a:r>
              <a:rPr lang="tr-TR" dirty="0" err="1" smtClean="0"/>
              <a:t>yi</a:t>
            </a:r>
            <a:r>
              <a:rPr lang="tr-TR" dirty="0" smtClean="0"/>
              <a:t> tanımak ve anlamak</a:t>
            </a:r>
          </a:p>
          <a:p>
            <a:r>
              <a:rPr lang="tr-TR" dirty="0" smtClean="0"/>
              <a:t>Uygulama ve görevlendirme alanları</a:t>
            </a:r>
          </a:p>
          <a:p>
            <a:r>
              <a:rPr lang="tr-TR" dirty="0" smtClean="0"/>
              <a:t>Neden işbirliği? </a:t>
            </a:r>
          </a:p>
          <a:p>
            <a:pPr lvl="1"/>
            <a:r>
              <a:rPr lang="tr-TR" dirty="0" smtClean="0"/>
              <a:t>Dünyada  ve Türkiye’ de yaşlı nüfus, yaşlanma politikaları</a:t>
            </a:r>
          </a:p>
          <a:p>
            <a:r>
              <a:rPr lang="tr-TR" dirty="0" smtClean="0"/>
              <a:t>İşbirliği örnekleri</a:t>
            </a:r>
          </a:p>
          <a:p>
            <a:r>
              <a:rPr lang="tr-TR" dirty="0" smtClean="0"/>
              <a:t>Sonuç ve öneriler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38200" y="323384"/>
            <a:ext cx="1051560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SUNUM AKIŞI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95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4"/>
    </mc:Choice>
    <mc:Fallback>
      <p:transition spd="slow" advTm="1663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170019"/>
            <a:ext cx="10515600" cy="40069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chemeClr val="accent2"/>
                </a:solidFill>
              </a:rPr>
              <a:t>Sosyal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reçeteleme</a:t>
            </a: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en-US" dirty="0"/>
              <a:t>, </a:t>
            </a:r>
            <a:r>
              <a:rPr lang="tr-TR" dirty="0" smtClean="0"/>
              <a:t>Bireylerin </a:t>
            </a:r>
            <a:r>
              <a:rPr lang="en-US" dirty="0" err="1" smtClean="0"/>
              <a:t>klinik-dışı</a:t>
            </a:r>
            <a:r>
              <a:rPr lang="en-US" dirty="0" smtClean="0"/>
              <a:t> </a:t>
            </a:r>
            <a:r>
              <a:rPr lang="en-US" dirty="0" err="1"/>
              <a:t>hizmetler</a:t>
            </a:r>
            <a:r>
              <a:rPr lang="tr-TR" dirty="0"/>
              <a:t>le </a:t>
            </a:r>
            <a:r>
              <a:rPr lang="tr-TR" dirty="0" smtClean="0"/>
              <a:t>iletişimini sağlamak.</a:t>
            </a:r>
          </a:p>
          <a:p>
            <a:r>
              <a:rPr lang="tr-TR" dirty="0" err="1" smtClean="0"/>
              <a:t>B</a:t>
            </a:r>
            <a:r>
              <a:rPr lang="en-US" dirty="0" err="1" smtClean="0"/>
              <a:t>ütüncül</a:t>
            </a:r>
            <a:r>
              <a:rPr lang="en-US" dirty="0"/>
              <a:t>, </a:t>
            </a:r>
            <a:r>
              <a:rPr lang="en-US" dirty="0" err="1"/>
              <a:t>kişi</a:t>
            </a:r>
            <a:r>
              <a:rPr lang="en-US" dirty="0"/>
              <a:t> </a:t>
            </a:r>
            <a:r>
              <a:rPr lang="en-US" dirty="0" err="1"/>
              <a:t>odaklı</a:t>
            </a:r>
            <a:r>
              <a:rPr lang="en-US" dirty="0"/>
              <a:t> </a:t>
            </a:r>
            <a:r>
              <a:rPr lang="en-US" dirty="0" err="1" smtClean="0"/>
              <a:t>bakım</a:t>
            </a:r>
            <a:r>
              <a:rPr lang="tr-TR" dirty="0" smtClean="0"/>
              <a:t>.</a:t>
            </a:r>
            <a:endParaRPr lang="tr-TR" dirty="0"/>
          </a:p>
          <a:p>
            <a:r>
              <a:rPr lang="tr-TR" dirty="0" smtClean="0"/>
              <a:t>S</a:t>
            </a:r>
            <a:r>
              <a:rPr lang="en-US" dirty="0" err="1" smtClean="0"/>
              <a:t>ağlık</a:t>
            </a:r>
            <a:r>
              <a:rPr lang="en-US" dirty="0" smtClean="0"/>
              <a:t> </a:t>
            </a:r>
            <a:r>
              <a:rPr lang="en-US" dirty="0" err="1"/>
              <a:t>sistemleri</a:t>
            </a:r>
            <a:r>
              <a:rPr lang="en-US" dirty="0"/>
              <a:t> </a:t>
            </a:r>
            <a:r>
              <a:rPr lang="en-US" dirty="0" err="1"/>
              <a:t>üzerindeki</a:t>
            </a:r>
            <a:r>
              <a:rPr lang="en-US" dirty="0"/>
              <a:t> </a:t>
            </a:r>
            <a:r>
              <a:rPr lang="en-US" dirty="0" err="1" smtClean="0"/>
              <a:t>yük</a:t>
            </a:r>
            <a:r>
              <a:rPr lang="tr-TR" dirty="0" smtClean="0"/>
              <a:t>te azalma</a:t>
            </a:r>
            <a:endParaRPr lang="en-US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T</a:t>
            </a:r>
            <a:r>
              <a:rPr lang="en-US" dirty="0" err="1"/>
              <a:t>opluluk</a:t>
            </a:r>
            <a:r>
              <a:rPr lang="en-US" dirty="0"/>
              <a:t> </a:t>
            </a:r>
            <a:r>
              <a:rPr lang="en-US" dirty="0" err="1"/>
              <a:t>içindeki</a:t>
            </a:r>
            <a:r>
              <a:rPr lang="en-US" dirty="0"/>
              <a:t> </a:t>
            </a:r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hizmetler</a:t>
            </a:r>
            <a:r>
              <a:rPr lang="en-US" dirty="0"/>
              <a:t>, </a:t>
            </a:r>
            <a:r>
              <a:rPr lang="en-US" dirty="0" err="1"/>
              <a:t>dernekler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kuruluşlar</a:t>
            </a:r>
            <a:r>
              <a:rPr lang="tr-TR" dirty="0" smtClean="0"/>
              <a:t> </a:t>
            </a:r>
            <a:r>
              <a:rPr lang="tr-TR" dirty="0"/>
              <a:t>belirlenir. Bunlar</a:t>
            </a:r>
            <a:r>
              <a:rPr lang="tr-TR" dirty="0" smtClean="0"/>
              <a:t>;</a:t>
            </a:r>
            <a:endParaRPr lang="tr-TR" dirty="0"/>
          </a:p>
          <a:p>
            <a:pPr lvl="1"/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yardım</a:t>
            </a:r>
            <a:r>
              <a:rPr lang="en-US" dirty="0"/>
              <a:t>, </a:t>
            </a:r>
            <a:r>
              <a:rPr lang="en-US" dirty="0" err="1" smtClean="0"/>
              <a:t>hukuk</a:t>
            </a:r>
            <a:r>
              <a:rPr lang="tr-TR" dirty="0" smtClean="0"/>
              <a:t>i</a:t>
            </a:r>
            <a:r>
              <a:rPr lang="en-US" dirty="0" smtClean="0"/>
              <a:t>, </a:t>
            </a:r>
            <a:r>
              <a:rPr lang="en-US" dirty="0" err="1"/>
              <a:t>finansal</a:t>
            </a:r>
            <a:r>
              <a:rPr lang="en-US" dirty="0"/>
              <a:t>, </a:t>
            </a:r>
            <a:r>
              <a:rPr lang="en-US" dirty="0" err="1"/>
              <a:t>barınma</a:t>
            </a:r>
            <a:r>
              <a:rPr lang="en-US" dirty="0"/>
              <a:t> </a:t>
            </a:r>
            <a:r>
              <a:rPr lang="en-US" dirty="0" err="1"/>
              <a:t>desteği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gıda</a:t>
            </a:r>
            <a:r>
              <a:rPr lang="en-US" dirty="0"/>
              <a:t> </a:t>
            </a:r>
            <a:r>
              <a:rPr lang="en-US" dirty="0" err="1"/>
              <a:t>güvencesi</a:t>
            </a:r>
            <a:r>
              <a:rPr lang="en-US" dirty="0"/>
              <a:t> </a:t>
            </a:r>
            <a:r>
              <a:rPr lang="en-US" dirty="0" err="1" smtClean="0"/>
              <a:t>hizmetleri</a:t>
            </a:r>
            <a:endParaRPr lang="tr-TR" dirty="0"/>
          </a:p>
          <a:p>
            <a:pPr lvl="1"/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 smtClean="0"/>
              <a:t>hizmetleri</a:t>
            </a:r>
            <a:endParaRPr lang="tr-TR" dirty="0" smtClean="0"/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Yaşam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boyu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öğrenme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eğitim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faaliyetleri</a:t>
            </a:r>
            <a:endParaRPr lang="tr-TR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İstismar</a:t>
            </a:r>
            <a:r>
              <a:rPr lang="en-US" dirty="0"/>
              <a:t> </a:t>
            </a:r>
            <a:r>
              <a:rPr lang="en-US" dirty="0" err="1"/>
              <a:t>mağdurlarına</a:t>
            </a:r>
            <a:r>
              <a:rPr lang="en-US" dirty="0"/>
              <a:t> </a:t>
            </a:r>
            <a:r>
              <a:rPr lang="en-US" dirty="0" err="1" smtClean="0"/>
              <a:t>destek</a:t>
            </a:r>
            <a:endParaRPr lang="tr-TR" dirty="0"/>
          </a:p>
          <a:p>
            <a:pPr lvl="1"/>
            <a:r>
              <a:rPr lang="en-US" dirty="0" err="1" smtClean="0"/>
              <a:t>Sosyal</a:t>
            </a:r>
            <a:r>
              <a:rPr lang="tr-TR" dirty="0" smtClean="0"/>
              <a:t> ve kültürel</a:t>
            </a:r>
            <a:r>
              <a:rPr lang="en-US" dirty="0" smtClean="0"/>
              <a:t> </a:t>
            </a:r>
            <a:r>
              <a:rPr lang="en-US" dirty="0" err="1" smtClean="0"/>
              <a:t>etkinlikler</a:t>
            </a:r>
            <a:endParaRPr lang="tr-TR" dirty="0"/>
          </a:p>
          <a:p>
            <a:pPr lvl="1"/>
            <a:r>
              <a:rPr lang="en-US" dirty="0" err="1"/>
              <a:t>İstihdam</a:t>
            </a:r>
            <a:r>
              <a:rPr lang="en-US" dirty="0"/>
              <a:t> </a:t>
            </a:r>
            <a:r>
              <a:rPr lang="en-US" dirty="0" err="1" smtClean="0"/>
              <a:t>hizmetleri</a:t>
            </a:r>
            <a:endParaRPr lang="tr-TR" dirty="0"/>
          </a:p>
          <a:p>
            <a:pPr lvl="1"/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/>
              <a:t>hizmetleri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sağlığın</a:t>
            </a:r>
            <a:r>
              <a:rPr lang="en-US" dirty="0"/>
              <a:t> </a:t>
            </a:r>
            <a:r>
              <a:rPr lang="en-US" dirty="0" err="1" smtClean="0"/>
              <a:t>geliştirilmesi</a:t>
            </a:r>
            <a:endParaRPr lang="tr-TR" dirty="0"/>
          </a:p>
        </p:txBody>
      </p:sp>
      <p:sp>
        <p:nvSpPr>
          <p:cNvPr id="9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1930930" y="6335679"/>
            <a:ext cx="4114800" cy="365125"/>
          </a:xfrm>
        </p:spPr>
        <p:txBody>
          <a:bodyPr/>
          <a:lstStyle/>
          <a:p>
            <a:r>
              <a:rPr lang="en-US" dirty="0" smtClean="0"/>
              <a:t>Integrated care for older people (‎ICOPE)‎: guidance for person-</a:t>
            </a:r>
            <a:r>
              <a:rPr lang="en-US" dirty="0" err="1" smtClean="0"/>
              <a:t>centred</a:t>
            </a:r>
            <a:r>
              <a:rPr lang="en-US" dirty="0" smtClean="0"/>
              <a:t> assessment and pathways in primary care, 2nd </a:t>
            </a:r>
            <a:r>
              <a:rPr lang="en-US" dirty="0" err="1" smtClean="0"/>
              <a:t>ed</a:t>
            </a:r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38200" y="457199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118" y="350392"/>
            <a:ext cx="2799944" cy="92369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039" y="362647"/>
            <a:ext cx="1609725" cy="752475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838200" y="1246326"/>
            <a:ext cx="4852639" cy="5792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Sosyal destek ve bakım</a:t>
            </a:r>
            <a:endParaRPr lang="en-US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393" y="6176962"/>
            <a:ext cx="3777534" cy="6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4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8"/>
    </mc:Choice>
    <mc:Fallback>
      <p:transition spd="slow" advTm="3441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93" y="2182604"/>
            <a:ext cx="2648571" cy="3694173"/>
          </a:xfrm>
          <a:prstGeom prst="rect">
            <a:avLst/>
          </a:prstGeom>
        </p:spPr>
      </p:pic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114782" y="6452343"/>
            <a:ext cx="3149279" cy="365125"/>
          </a:xfrm>
        </p:spPr>
        <p:txBody>
          <a:bodyPr/>
          <a:lstStyle/>
          <a:p>
            <a:r>
              <a:rPr lang="en-US" dirty="0" smtClean="0"/>
              <a:t>WHO Commission on Social Connection 2025</a:t>
            </a:r>
            <a:endParaRPr lang="en-US" dirty="0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838200" y="457199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30" y="261401"/>
            <a:ext cx="4482038" cy="85372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267" y="1182544"/>
            <a:ext cx="7812670" cy="55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4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1"/>
    </mc:Choice>
    <mc:Fallback>
      <p:transition spd="slow" advTm="751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34" y="219080"/>
            <a:ext cx="7812911" cy="6636204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9410218" y="5662854"/>
            <a:ext cx="2446116" cy="1195146"/>
          </a:xfrm>
        </p:spPr>
        <p:txBody>
          <a:bodyPr/>
          <a:lstStyle/>
          <a:p>
            <a:r>
              <a:rPr lang="en-US" dirty="0" smtClean="0"/>
              <a:t>World Health Organization. Regional Office for the Western Pacific (2022). A toolkit on how to implement social prescribing. WHO Regional Office for the Western Pacific.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 rot="16200000">
            <a:off x="-1430147" y="3322133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/>
              <a:t>Neden iş birliği?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35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40"/>
    </mc:Choice>
    <mc:Fallback>
      <p:transition spd="slow" advTm="3834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64" y="561133"/>
            <a:ext cx="8189752" cy="5615830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World Health Organization. Regional Office for the Western Pacific (2022). A toolkit on how to implement social prescribing. WHO Regional Office for the Western Pacific.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 rot="16200000">
            <a:off x="-1430147" y="3322133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/>
              <a:t>Neden iş birliği?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595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5"/>
    </mc:Choice>
    <mc:Fallback>
      <p:transition spd="slow" advTm="1949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39" y="1093821"/>
            <a:ext cx="4025367" cy="100166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13" y="1067273"/>
            <a:ext cx="3622520" cy="115582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73" y="2567695"/>
            <a:ext cx="4914900" cy="9525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624512" y="3487359"/>
            <a:ext cx="4036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</a:t>
            </a:r>
            <a:r>
              <a:rPr lang="en-US" dirty="0"/>
              <a:t>İKİNCİ KALKINMA PLANI  (2024-2028) AKTİF YAŞLANMA</a:t>
            </a:r>
          </a:p>
          <a:p>
            <a:endParaRPr lang="en-US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873" y="4526073"/>
            <a:ext cx="3128266" cy="162507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756842"/>
            <a:ext cx="2276475" cy="1343025"/>
          </a:xfrm>
          <a:prstGeom prst="rect">
            <a:avLst/>
          </a:prstGeom>
        </p:spPr>
      </p:pic>
      <p:sp>
        <p:nvSpPr>
          <p:cNvPr id="11" name="Unvan 1"/>
          <p:cNvSpPr txBox="1">
            <a:spLocks/>
          </p:cNvSpPr>
          <p:nvPr/>
        </p:nvSpPr>
        <p:spPr>
          <a:xfrm>
            <a:off x="457423" y="204654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Neden iş birliği?</a:t>
            </a:r>
            <a:endParaRPr lang="en-US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93" y="2322666"/>
            <a:ext cx="4130411" cy="382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6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4"/>
    </mc:Choice>
    <mc:Fallback>
      <p:transition spd="slow" advTm="1296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1354238" y="2662177"/>
            <a:ext cx="8137002" cy="35147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400" b="1" dirty="0" err="1" smtClean="0"/>
              <a:t>Yaşlılıkta</a:t>
            </a:r>
            <a:r>
              <a:rPr lang="en-US" sz="2400" b="1" dirty="0" smtClean="0"/>
              <a:t> </a:t>
            </a:r>
            <a:r>
              <a:rPr lang="en-US" sz="2400" b="1" dirty="0" err="1"/>
              <a:t>Hastalıkların</a:t>
            </a:r>
            <a:r>
              <a:rPr lang="en-US" sz="2400" b="1" dirty="0"/>
              <a:t> </a:t>
            </a:r>
            <a:r>
              <a:rPr lang="en-US" sz="2400" b="1" dirty="0" err="1"/>
              <a:t>Prevalansı</a:t>
            </a:r>
            <a:r>
              <a:rPr lang="en-US" sz="2400" b="1" dirty="0"/>
              <a:t> </a:t>
            </a:r>
            <a:endParaRPr lang="tr-TR" sz="2400" b="1" dirty="0"/>
          </a:p>
          <a:p>
            <a:pPr marL="514350" indent="-514350">
              <a:buFont typeface="+mj-lt"/>
              <a:buAutoNum type="alphaLcParenR"/>
            </a:pPr>
            <a:r>
              <a:rPr lang="en-US" sz="2400" b="1" dirty="0" err="1" smtClean="0"/>
              <a:t>Sağlık</a:t>
            </a:r>
            <a:r>
              <a:rPr lang="en-US" sz="2400" b="1" dirty="0" smtClean="0"/>
              <a:t> </a:t>
            </a:r>
            <a:r>
              <a:rPr lang="en-US" sz="2400" b="1" dirty="0" err="1"/>
              <a:t>Hizmetleri</a:t>
            </a:r>
            <a:r>
              <a:rPr lang="en-US" sz="2400" b="1" dirty="0"/>
              <a:t> </a:t>
            </a:r>
            <a:endParaRPr lang="tr-TR" sz="2400" b="1" dirty="0"/>
          </a:p>
          <a:p>
            <a:pPr marL="514350" indent="-514350">
              <a:buFont typeface="+mj-lt"/>
              <a:buAutoNum type="alphaLcParenR"/>
            </a:pPr>
            <a:r>
              <a:rPr lang="en-US" sz="2400" b="1" dirty="0" err="1" smtClean="0"/>
              <a:t>Davranışsal</a:t>
            </a:r>
            <a:r>
              <a:rPr lang="en-US" sz="2400" b="1" dirty="0" smtClean="0"/>
              <a:t> </a:t>
            </a:r>
            <a:r>
              <a:rPr lang="en-US" sz="2400" b="1" dirty="0" err="1"/>
              <a:t>Belirleyiciler</a:t>
            </a:r>
            <a:r>
              <a:rPr lang="en-US" sz="2400" b="1" dirty="0"/>
              <a:t> </a:t>
            </a:r>
            <a:endParaRPr lang="tr-TR" sz="2400" b="1" dirty="0" smtClean="0"/>
          </a:p>
          <a:p>
            <a:pPr marL="514350" indent="-514350">
              <a:buFont typeface="+mj-lt"/>
              <a:buAutoNum type="alphaLcParenR"/>
            </a:pPr>
            <a:r>
              <a:rPr lang="en-US" sz="2400" b="1" dirty="0" err="1" smtClean="0"/>
              <a:t>Fiziksel</a:t>
            </a:r>
            <a:r>
              <a:rPr lang="en-US" sz="2400" b="1" dirty="0" smtClean="0"/>
              <a:t> </a:t>
            </a:r>
            <a:r>
              <a:rPr lang="en-US" sz="2400" b="1" dirty="0" err="1"/>
              <a:t>Çevre</a:t>
            </a:r>
            <a:r>
              <a:rPr lang="en-US" sz="2400" b="1" dirty="0"/>
              <a:t> </a:t>
            </a:r>
            <a:r>
              <a:rPr lang="en-US" sz="2400" b="1" dirty="0" err="1"/>
              <a:t>Belirleyicileri</a:t>
            </a:r>
            <a:r>
              <a:rPr lang="en-US" sz="2400" b="1" dirty="0"/>
              <a:t> </a:t>
            </a:r>
            <a:endParaRPr lang="tr-TR" sz="2400" b="1" dirty="0"/>
          </a:p>
          <a:p>
            <a:pPr marL="514350" indent="-514350">
              <a:buFont typeface="+mj-lt"/>
              <a:buAutoNum type="alphaLcParenR"/>
            </a:pPr>
            <a:endParaRPr lang="tr-TR" sz="3100" b="1" dirty="0"/>
          </a:p>
          <a:p>
            <a:pPr marL="514350" indent="-514350">
              <a:buAutoNum type="alphaLcParenR"/>
            </a:pPr>
            <a:endParaRPr lang="tr-TR" sz="31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5"/>
            <a:ext cx="10515600" cy="7299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Türkiye’de Aktif </a:t>
            </a:r>
            <a:r>
              <a:rPr lang="en-US" dirty="0" err="1"/>
              <a:t>Yaşlanmanın</a:t>
            </a:r>
            <a:r>
              <a:rPr lang="en-US" dirty="0"/>
              <a:t> </a:t>
            </a:r>
            <a:r>
              <a:rPr lang="en-US" dirty="0" err="1" smtClean="0"/>
              <a:t>Belirleyicileri</a:t>
            </a:r>
            <a:endParaRPr lang="tr-TR" dirty="0" smtClean="0"/>
          </a:p>
        </p:txBody>
      </p:sp>
      <p:sp>
        <p:nvSpPr>
          <p:cNvPr id="8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/>
              <a:t>T.C. CUMHURBAŞKANLIĞI STRATEJİ VE BÜTÇE BAŞKANLIĞI ON İKİNCİ KALKINMA PLANI  (2024-2028) AKTİF YAŞLANMA</a:t>
            </a:r>
            <a:endParaRPr lang="en-US" dirty="0"/>
          </a:p>
        </p:txBody>
      </p:sp>
      <p:sp>
        <p:nvSpPr>
          <p:cNvPr id="9" name="Dikdörtgen 8"/>
          <p:cNvSpPr/>
          <p:nvPr/>
        </p:nvSpPr>
        <p:spPr>
          <a:xfrm>
            <a:off x="1354238" y="1638586"/>
            <a:ext cx="2789663" cy="4846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1-Sağlık </a:t>
            </a:r>
            <a:r>
              <a:rPr lang="tr-TR" sz="2400" dirty="0"/>
              <a:t>Boyutu</a:t>
            </a:r>
            <a:endParaRPr lang="en-US" sz="2400" dirty="0"/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 rot="16200000">
            <a:off x="-1430147" y="3322133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/>
              <a:t>Neden iş birliği?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66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6"/>
    </mc:Choice>
    <mc:Fallback>
      <p:transition spd="slow" advTm="757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1628078" y="1825625"/>
            <a:ext cx="572057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a) </a:t>
            </a:r>
            <a:r>
              <a:rPr lang="en-US" b="1" dirty="0" err="1" smtClean="0"/>
              <a:t>Sosyal</a:t>
            </a:r>
            <a:r>
              <a:rPr lang="en-US" b="1" dirty="0" smtClean="0"/>
              <a:t> </a:t>
            </a:r>
            <a:r>
              <a:rPr lang="en-US" b="1" dirty="0" err="1"/>
              <a:t>Katılım</a:t>
            </a:r>
            <a:r>
              <a:rPr lang="en-US" b="1" dirty="0"/>
              <a:t> </a:t>
            </a:r>
            <a:endParaRPr lang="tr-TR" b="1" dirty="0"/>
          </a:p>
          <a:p>
            <a:r>
              <a:rPr lang="en-US" dirty="0" err="1" smtClean="0">
                <a:solidFill>
                  <a:srgbClr val="FF0000"/>
                </a:solidFill>
              </a:rPr>
              <a:t>Sosyal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Ağlar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Sosyal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İzolasyon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Aile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Kuşaklararası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İlişkiler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tr-TR" dirty="0" smtClean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Eğitim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Olanakları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Yaşam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Boyu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Öğrenme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İletişim</a:t>
            </a:r>
            <a:r>
              <a:rPr lang="en-US" dirty="0"/>
              <a:t> </a:t>
            </a:r>
            <a:r>
              <a:rPr lang="en-US" dirty="0" err="1"/>
              <a:t>Teknolojileri</a:t>
            </a:r>
            <a:r>
              <a:rPr lang="en-US" dirty="0"/>
              <a:t> </a:t>
            </a:r>
            <a:r>
              <a:rPr lang="en-US" dirty="0" err="1"/>
              <a:t>kullanımı</a:t>
            </a:r>
            <a:r>
              <a:rPr lang="en-US" dirty="0"/>
              <a:t> </a:t>
            </a:r>
            <a:r>
              <a:rPr lang="en-US" dirty="0" err="1"/>
              <a:t>Yaşlı</a:t>
            </a:r>
            <a:r>
              <a:rPr lang="en-US" dirty="0"/>
              <a:t> </a:t>
            </a:r>
            <a:r>
              <a:rPr lang="en-US" dirty="0" err="1"/>
              <a:t>Ayrımcılığı</a:t>
            </a:r>
            <a:r>
              <a:rPr lang="en-US" dirty="0"/>
              <a:t> </a:t>
            </a:r>
            <a:endParaRPr lang="tr-TR" dirty="0" smtClean="0"/>
          </a:p>
          <a:p>
            <a:r>
              <a:rPr lang="en-US" dirty="0" err="1"/>
              <a:t>Yaşlı</a:t>
            </a:r>
            <a:r>
              <a:rPr lang="en-US" dirty="0"/>
              <a:t> </a:t>
            </a:r>
            <a:r>
              <a:rPr lang="en-US" dirty="0" err="1"/>
              <a:t>İstismarı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İhmali</a:t>
            </a:r>
            <a:r>
              <a:rPr lang="en-US" dirty="0"/>
              <a:t> </a:t>
            </a:r>
            <a:endParaRPr lang="tr-TR" dirty="0"/>
          </a:p>
          <a:p>
            <a:r>
              <a:rPr lang="en-US" dirty="0" err="1"/>
              <a:t>Yaşlı</a:t>
            </a:r>
            <a:r>
              <a:rPr lang="en-US" dirty="0"/>
              <a:t> </a:t>
            </a:r>
            <a:r>
              <a:rPr lang="en-US" dirty="0" err="1" smtClean="0"/>
              <a:t>Hakları</a:t>
            </a:r>
            <a:endParaRPr lang="tr-TR" dirty="0"/>
          </a:p>
          <a:p>
            <a:r>
              <a:rPr lang="en-US" dirty="0" err="1" smtClean="0"/>
              <a:t>Sosyo-Demografik</a:t>
            </a:r>
            <a:r>
              <a:rPr lang="en-US" dirty="0" smtClean="0"/>
              <a:t> </a:t>
            </a:r>
            <a:r>
              <a:rPr lang="en-US" dirty="0" err="1"/>
              <a:t>Faktörler</a:t>
            </a:r>
            <a:r>
              <a:rPr lang="en-US" dirty="0"/>
              <a:t> </a:t>
            </a:r>
            <a:endParaRPr lang="tr-TR" dirty="0"/>
          </a:p>
          <a:p>
            <a:pPr marL="457200" lvl="1" indent="0">
              <a:buNone/>
            </a:pPr>
            <a:r>
              <a:rPr lang="en-US" dirty="0" err="1" smtClean="0"/>
              <a:t>Yaş</a:t>
            </a:r>
            <a:r>
              <a:rPr lang="tr-TR" dirty="0" smtClean="0"/>
              <a:t>, </a:t>
            </a:r>
            <a:r>
              <a:rPr lang="en-US" dirty="0" err="1" smtClean="0"/>
              <a:t>Cinsiyet</a:t>
            </a:r>
            <a:r>
              <a:rPr lang="tr-TR" dirty="0" smtClean="0"/>
              <a:t>, </a:t>
            </a:r>
            <a:r>
              <a:rPr lang="en-US" dirty="0" err="1" smtClean="0"/>
              <a:t>Medeni</a:t>
            </a:r>
            <a:r>
              <a:rPr lang="en-US" dirty="0" smtClean="0"/>
              <a:t> Durum</a:t>
            </a:r>
            <a:r>
              <a:rPr lang="tr-TR" dirty="0" smtClean="0"/>
              <a:t>, </a:t>
            </a:r>
            <a:r>
              <a:rPr lang="en-US" dirty="0" err="1" smtClean="0"/>
              <a:t>Eğitim</a:t>
            </a:r>
            <a:r>
              <a:rPr lang="en-US" dirty="0" smtClean="0"/>
              <a:t> </a:t>
            </a:r>
            <a:r>
              <a:rPr lang="en-US" dirty="0" err="1" smtClean="0"/>
              <a:t>Durumu</a:t>
            </a:r>
            <a:r>
              <a:rPr lang="tr-TR" dirty="0" smtClean="0"/>
              <a:t>, </a:t>
            </a:r>
            <a:r>
              <a:rPr lang="en-US" dirty="0" err="1" smtClean="0"/>
              <a:t>Yerleşim</a:t>
            </a:r>
            <a:r>
              <a:rPr lang="en-US" dirty="0" smtClean="0"/>
              <a:t> </a:t>
            </a:r>
            <a:r>
              <a:rPr lang="en-US" dirty="0" err="1"/>
              <a:t>Yeri</a:t>
            </a:r>
            <a:r>
              <a:rPr lang="en-US" dirty="0"/>
              <a:t> (</a:t>
            </a:r>
            <a:r>
              <a:rPr lang="en-US" dirty="0" err="1" smtClean="0"/>
              <a:t>Kır</a:t>
            </a:r>
            <a:r>
              <a:rPr lang="en-US" dirty="0" smtClean="0"/>
              <a:t>/Kent)</a:t>
            </a:r>
            <a:r>
              <a:rPr lang="tr-TR" dirty="0" smtClean="0"/>
              <a:t>, </a:t>
            </a:r>
            <a:r>
              <a:rPr lang="en-US" dirty="0" err="1" smtClean="0"/>
              <a:t>Etnisite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Yaşlı</a:t>
            </a:r>
            <a:r>
              <a:rPr lang="en-US" dirty="0"/>
              <a:t> </a:t>
            </a:r>
            <a:r>
              <a:rPr lang="en-US" dirty="0" err="1"/>
              <a:t>Göçmenler</a:t>
            </a:r>
            <a:r>
              <a:rPr lang="en-US" dirty="0"/>
              <a:t> </a:t>
            </a:r>
            <a:endParaRPr lang="tr-TR" dirty="0" smtClean="0"/>
          </a:p>
          <a:p>
            <a:r>
              <a:rPr lang="en-US" dirty="0" err="1" smtClean="0"/>
              <a:t>Gönüllülük</a:t>
            </a:r>
            <a:r>
              <a:rPr lang="en-US" dirty="0" smtClean="0"/>
              <a:t> </a:t>
            </a:r>
            <a:endParaRPr lang="tr-TR" dirty="0"/>
          </a:p>
          <a:p>
            <a:r>
              <a:rPr lang="en-US" dirty="0" err="1" smtClean="0"/>
              <a:t>Siyasi</a:t>
            </a:r>
            <a:r>
              <a:rPr lang="en-US" dirty="0" smtClean="0"/>
              <a:t> </a:t>
            </a:r>
            <a:r>
              <a:rPr lang="en-US" dirty="0" err="1"/>
              <a:t>Katılım</a:t>
            </a:r>
            <a:r>
              <a:rPr lang="en-US" dirty="0"/>
              <a:t> </a:t>
            </a:r>
            <a:endParaRPr lang="tr-TR" dirty="0"/>
          </a:p>
          <a:p>
            <a:pPr marL="457200" lvl="1" indent="0">
              <a:buNone/>
            </a:pPr>
            <a:endParaRPr lang="tr-TR" dirty="0"/>
          </a:p>
          <a:p>
            <a:endParaRPr lang="en-US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7482468" y="2106591"/>
            <a:ext cx="3871332" cy="40703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b</a:t>
            </a:r>
            <a:r>
              <a:rPr lang="en-US" b="1" dirty="0"/>
              <a:t>) </a:t>
            </a:r>
            <a:r>
              <a:rPr lang="en-US" b="1" dirty="0" err="1"/>
              <a:t>Ekonomik</a:t>
            </a:r>
            <a:r>
              <a:rPr lang="en-US" b="1" dirty="0"/>
              <a:t> </a:t>
            </a:r>
            <a:r>
              <a:rPr lang="en-US" b="1" dirty="0" err="1"/>
              <a:t>Boyut</a:t>
            </a:r>
            <a:r>
              <a:rPr lang="en-US" b="1" dirty="0"/>
              <a:t> </a:t>
            </a:r>
            <a:endParaRPr lang="tr-TR" b="1" dirty="0"/>
          </a:p>
          <a:p>
            <a:pPr lvl="1">
              <a:lnSpc>
                <a:spcPct val="170000"/>
              </a:lnSpc>
            </a:pPr>
            <a:r>
              <a:rPr lang="en-US" dirty="0" err="1" smtClean="0"/>
              <a:t>Yaşlı</a:t>
            </a:r>
            <a:r>
              <a:rPr lang="en-US" dirty="0" smtClean="0"/>
              <a:t> </a:t>
            </a:r>
            <a:r>
              <a:rPr lang="en-US" dirty="0" err="1"/>
              <a:t>Yoksulluğu</a:t>
            </a:r>
            <a:r>
              <a:rPr lang="en-US" dirty="0"/>
              <a:t> </a:t>
            </a:r>
            <a:endParaRPr lang="tr-TR" dirty="0"/>
          </a:p>
          <a:p>
            <a:pPr lvl="1">
              <a:lnSpc>
                <a:spcPct val="170000"/>
              </a:lnSpc>
            </a:pPr>
            <a:r>
              <a:rPr lang="en-US" dirty="0" err="1" smtClean="0"/>
              <a:t>İstihdam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Emeklilik</a:t>
            </a:r>
            <a:r>
              <a:rPr lang="en-US" dirty="0"/>
              <a:t> </a:t>
            </a:r>
            <a:endParaRPr lang="tr-TR" dirty="0"/>
          </a:p>
          <a:p>
            <a:pPr lvl="1">
              <a:lnSpc>
                <a:spcPct val="170000"/>
              </a:lnSpc>
            </a:pPr>
            <a:r>
              <a:rPr lang="en-US" dirty="0" err="1" smtClean="0"/>
              <a:t>Sosyal</a:t>
            </a:r>
            <a:r>
              <a:rPr lang="en-US" dirty="0" smtClean="0"/>
              <a:t> </a:t>
            </a:r>
            <a:r>
              <a:rPr lang="en-US" dirty="0" err="1"/>
              <a:t>Yardımlar</a:t>
            </a:r>
            <a:r>
              <a:rPr lang="en-US" dirty="0"/>
              <a:t> </a:t>
            </a:r>
            <a:endParaRPr lang="tr-TR" dirty="0"/>
          </a:p>
          <a:p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5"/>
            <a:ext cx="10515600" cy="6951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Türkiye’de Aktif </a:t>
            </a:r>
            <a:r>
              <a:rPr lang="en-US" dirty="0" err="1"/>
              <a:t>Yaşlanmanın</a:t>
            </a:r>
            <a:r>
              <a:rPr lang="en-US" dirty="0"/>
              <a:t> </a:t>
            </a:r>
            <a:r>
              <a:rPr lang="en-US" dirty="0" err="1" smtClean="0"/>
              <a:t>Belirleyicileri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838200" y="1182348"/>
            <a:ext cx="2351049" cy="479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2-Sosyal Boyutu</a:t>
            </a:r>
            <a:endParaRPr lang="en-US" sz="2400" dirty="0"/>
          </a:p>
        </p:txBody>
      </p:sp>
      <p:sp>
        <p:nvSpPr>
          <p:cNvPr id="8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smtClean="0"/>
              <a:t>T.C. CUMHURBAŞKANLIĞI STRATEJİ VE BÜTÇE BAŞKANLIĞI ON İKİNCİ KALKINMA PLANI  (2024-2028) AKTİF YAŞLANMA</a:t>
            </a:r>
            <a:endParaRPr lang="en-US" dirty="0"/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 rot="16200000">
            <a:off x="-1430147" y="3322133"/>
            <a:ext cx="3711498" cy="6579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/>
              <a:t>Neden iş birliği?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269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5"/>
    </mc:Choice>
    <mc:Fallback>
      <p:transition spd="slow" advTm="2048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38200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56" y="1204331"/>
            <a:ext cx="4143028" cy="285916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3" y="1346547"/>
            <a:ext cx="4819764" cy="304451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2" y="4936607"/>
            <a:ext cx="5517996" cy="124035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631" y="4859584"/>
            <a:ext cx="5378025" cy="133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7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40"/>
    </mc:Choice>
    <mc:Fallback>
      <p:transition spd="slow" advTm="4044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4" y="2153347"/>
            <a:ext cx="6778083" cy="4023615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838200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20" y="763857"/>
            <a:ext cx="5246649" cy="38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6"/>
    </mc:Choice>
    <mc:Fallback>
      <p:transition spd="slow" advTm="1366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5038492" y="323384"/>
            <a:ext cx="6315308" cy="880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Eskişehir Şehir Hastanesi</a:t>
            </a:r>
            <a:endParaRPr lang="en-US" dirty="0"/>
          </a:p>
        </p:txBody>
      </p:sp>
      <p:sp>
        <p:nvSpPr>
          <p:cNvPr id="8" name="Dikdörtgen 7"/>
          <p:cNvSpPr/>
          <p:nvPr/>
        </p:nvSpPr>
        <p:spPr>
          <a:xfrm>
            <a:off x="4438185" y="2709746"/>
            <a:ext cx="2141035" cy="5910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Geriatri</a:t>
            </a:r>
            <a:endParaRPr lang="en-US" dirty="0"/>
          </a:p>
        </p:txBody>
      </p:sp>
      <p:sp>
        <p:nvSpPr>
          <p:cNvPr id="9" name="Dikdörtgen 8"/>
          <p:cNvSpPr/>
          <p:nvPr/>
        </p:nvSpPr>
        <p:spPr>
          <a:xfrm>
            <a:off x="4430262" y="3975364"/>
            <a:ext cx="2141035" cy="5687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Gerontolog</a:t>
            </a:r>
            <a:endParaRPr lang="en-US" dirty="0"/>
          </a:p>
        </p:txBody>
      </p:sp>
      <p:sp>
        <p:nvSpPr>
          <p:cNvPr id="11" name="Sol Sağ Ok 10"/>
          <p:cNvSpPr/>
          <p:nvPr/>
        </p:nvSpPr>
        <p:spPr>
          <a:xfrm rot="16200000">
            <a:off x="5230535" y="3518583"/>
            <a:ext cx="556334" cy="2364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Yuvarlatılmış Dikdörtgen 11"/>
          <p:cNvSpPr/>
          <p:nvPr/>
        </p:nvSpPr>
        <p:spPr>
          <a:xfrm>
            <a:off x="7861611" y="4293220"/>
            <a:ext cx="3256156" cy="20852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Diyetisyen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Psikolog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Fizyoterapist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Psikolog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Sosyal Çalışmacı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Manevi destek personeli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Tıbbi sekreter</a:t>
            </a:r>
          </a:p>
        </p:txBody>
      </p:sp>
      <p:sp>
        <p:nvSpPr>
          <p:cNvPr id="13" name="Yuvarlatılmış Dikdörtgen 12"/>
          <p:cNvSpPr/>
          <p:nvPr/>
        </p:nvSpPr>
        <p:spPr>
          <a:xfrm>
            <a:off x="7861611" y="2185639"/>
            <a:ext cx="3133491" cy="18170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Geriatri atölyesi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YAŞAM ev ziyareti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Hastane içi ve dışı transfer, karyola </a:t>
            </a:r>
            <a:r>
              <a:rPr lang="tr-TR" dirty="0" err="1" smtClean="0">
                <a:solidFill>
                  <a:schemeClr val="accent6">
                    <a:lumMod val="75000"/>
                  </a:schemeClr>
                </a:solidFill>
              </a:rPr>
              <a:t>vb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 yardım organizasyon</a:t>
            </a:r>
          </a:p>
        </p:txBody>
      </p:sp>
      <p:sp>
        <p:nvSpPr>
          <p:cNvPr id="15" name="Sağ Ok 14"/>
          <p:cNvSpPr/>
          <p:nvPr/>
        </p:nvSpPr>
        <p:spPr>
          <a:xfrm rot="19291553">
            <a:off x="6742264" y="3669601"/>
            <a:ext cx="1065845" cy="165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kdörtgen 17"/>
          <p:cNvSpPr/>
          <p:nvPr/>
        </p:nvSpPr>
        <p:spPr>
          <a:xfrm>
            <a:off x="646771" y="1650381"/>
            <a:ext cx="2611681" cy="2642840"/>
          </a:xfrm>
          <a:prstGeom prst="rect">
            <a:avLst/>
          </a:prstGeom>
          <a:solidFill>
            <a:srgbClr val="D9F5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Kanser taramaları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Aşılama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Akut/kronik hastalar yönetimi, risklerin azaltılması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Geriatrik</a:t>
            </a:r>
            <a:r>
              <a:rPr lang="tr-TR" dirty="0" smtClean="0"/>
              <a:t> sendromlar ve yönetimi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Hastane içi ve hastane dışı eğitimler</a:t>
            </a:r>
            <a:endParaRPr lang="en-US" dirty="0"/>
          </a:p>
        </p:txBody>
      </p:sp>
      <p:sp>
        <p:nvSpPr>
          <p:cNvPr id="19" name="Yuvarlatılmış Dikdörtgen 18"/>
          <p:cNvSpPr/>
          <p:nvPr/>
        </p:nvSpPr>
        <p:spPr>
          <a:xfrm>
            <a:off x="838200" y="5642517"/>
            <a:ext cx="2611461" cy="8245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Kapsamlı </a:t>
            </a:r>
            <a:r>
              <a:rPr lang="tr-TR" dirty="0" err="1" smtClean="0">
                <a:solidFill>
                  <a:schemeClr val="accent6">
                    <a:lumMod val="75000"/>
                  </a:schemeClr>
                </a:solidFill>
              </a:rPr>
              <a:t>geriatrik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 değerlendirme</a:t>
            </a:r>
          </a:p>
        </p:txBody>
      </p:sp>
      <p:sp>
        <p:nvSpPr>
          <p:cNvPr id="20" name="Yuvarlatılmış Dikdörtgen 19"/>
          <p:cNvSpPr/>
          <p:nvPr/>
        </p:nvSpPr>
        <p:spPr>
          <a:xfrm>
            <a:off x="4112712" y="5085479"/>
            <a:ext cx="2845649" cy="15499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accent6">
                    <a:lumMod val="75000"/>
                  </a:schemeClr>
                </a:solidFill>
              </a:rPr>
              <a:t>Demans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 bilgilendirme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Uyku hijyeni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Düşmelerin önlenmesi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accent6">
                    <a:lumMod val="75000"/>
                  </a:schemeClr>
                </a:solidFill>
              </a:rPr>
              <a:t>İnkontinans</a:t>
            </a: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 eğitimi ve egzersiz önerileri</a:t>
            </a:r>
          </a:p>
        </p:txBody>
      </p:sp>
      <p:sp>
        <p:nvSpPr>
          <p:cNvPr id="21" name="Sağ Ok 20"/>
          <p:cNvSpPr/>
          <p:nvPr/>
        </p:nvSpPr>
        <p:spPr>
          <a:xfrm rot="5400000">
            <a:off x="5349870" y="4729867"/>
            <a:ext cx="402413" cy="151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ağ Ok 21"/>
          <p:cNvSpPr/>
          <p:nvPr/>
        </p:nvSpPr>
        <p:spPr>
          <a:xfrm rot="7928248">
            <a:off x="3169312" y="4899294"/>
            <a:ext cx="1218783" cy="215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ağ Ok 22"/>
          <p:cNvSpPr/>
          <p:nvPr/>
        </p:nvSpPr>
        <p:spPr>
          <a:xfrm rot="10800000">
            <a:off x="3344316" y="2971801"/>
            <a:ext cx="1000082" cy="171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ol Sağ Ok 23"/>
          <p:cNvSpPr/>
          <p:nvPr/>
        </p:nvSpPr>
        <p:spPr>
          <a:xfrm rot="1966035">
            <a:off x="6702128" y="4713582"/>
            <a:ext cx="1054205" cy="1914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98"/>
    </mc:Choice>
    <mc:Fallback>
      <p:transition spd="slow" advTm="5319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06877"/>
            <a:ext cx="3618053" cy="1558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Yaşlanma</a:t>
            </a:r>
            <a:r>
              <a:rPr lang="tr-TR" dirty="0" smtClean="0">
                <a:sym typeface="Wingdings" panose="05000000000000000000" pitchFamily="2" charset="2"/>
              </a:rPr>
              <a:t> süreç </a:t>
            </a:r>
          </a:p>
          <a:p>
            <a:pPr marL="0" indent="0">
              <a:buNone/>
            </a:pPr>
            <a:r>
              <a:rPr lang="tr-TR" dirty="0" smtClean="0">
                <a:sym typeface="Wingdings" panose="05000000000000000000" pitchFamily="2" charset="2"/>
              </a:rPr>
              <a:t>Yaşlılık dönem</a:t>
            </a: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1051560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Giriş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96" y="3993266"/>
            <a:ext cx="5582837" cy="152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904" y="1625901"/>
            <a:ext cx="4693091" cy="47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2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0"/>
    </mc:Choice>
    <mc:Fallback>
      <p:transition spd="slow" advTm="103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64106"/>
            <a:ext cx="4828674" cy="49570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b="1" dirty="0" smtClean="0"/>
              <a:t>EKİP ÜYELERİ</a:t>
            </a:r>
          </a:p>
          <a:p>
            <a:r>
              <a:rPr lang="tr-TR" dirty="0" err="1" smtClean="0"/>
              <a:t>Geriatrist</a:t>
            </a:r>
            <a:endParaRPr lang="tr-TR" dirty="0" smtClean="0"/>
          </a:p>
          <a:p>
            <a:r>
              <a:rPr lang="tr-TR" dirty="0" smtClean="0"/>
              <a:t>Aile hekimi/pratisyen hekim</a:t>
            </a:r>
          </a:p>
          <a:p>
            <a:r>
              <a:rPr lang="tr-TR" dirty="0" err="1" smtClean="0"/>
              <a:t>Gerontolog</a:t>
            </a:r>
            <a:r>
              <a:rPr lang="tr-TR" dirty="0" smtClean="0"/>
              <a:t> (2)</a:t>
            </a:r>
          </a:p>
          <a:p>
            <a:r>
              <a:rPr lang="tr-TR" dirty="0" smtClean="0"/>
              <a:t>Geriatri hemşiresi (2)</a:t>
            </a:r>
          </a:p>
          <a:p>
            <a:r>
              <a:rPr lang="tr-TR" dirty="0"/>
              <a:t>Evde bakım teknikeri (2)</a:t>
            </a:r>
          </a:p>
          <a:p>
            <a:endParaRPr lang="tr-TR" dirty="0" smtClean="0"/>
          </a:p>
          <a:p>
            <a:r>
              <a:rPr lang="tr-TR" dirty="0" smtClean="0"/>
              <a:t>Diyetisyen</a:t>
            </a:r>
          </a:p>
          <a:p>
            <a:r>
              <a:rPr lang="tr-TR" dirty="0" smtClean="0"/>
              <a:t>Fizyoterapist/</a:t>
            </a:r>
            <a:r>
              <a:rPr lang="tr-TR" dirty="0" err="1" smtClean="0"/>
              <a:t>ergoterapist</a:t>
            </a:r>
            <a:endParaRPr lang="tr-TR" dirty="0" smtClean="0"/>
          </a:p>
          <a:p>
            <a:r>
              <a:rPr lang="tr-TR" dirty="0" smtClean="0"/>
              <a:t>Psikolog</a:t>
            </a:r>
          </a:p>
          <a:p>
            <a:endParaRPr lang="tr-TR" dirty="0" smtClean="0"/>
          </a:p>
          <a:p>
            <a:r>
              <a:rPr lang="tr-TR" dirty="0" smtClean="0"/>
              <a:t>Tıbbi sekreter</a:t>
            </a:r>
          </a:p>
          <a:p>
            <a:r>
              <a:rPr lang="tr-TR" dirty="0" smtClean="0"/>
              <a:t>Taşıma personeli </a:t>
            </a:r>
          </a:p>
          <a:p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5038492" y="323384"/>
            <a:ext cx="6315308" cy="880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Eskişehir Şehir Hastanesi</a:t>
            </a: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32" y="1564106"/>
            <a:ext cx="3955379" cy="22245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032" y="4012656"/>
            <a:ext cx="3955379" cy="22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8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7"/>
    </mc:Choice>
    <mc:Fallback>
      <p:transition spd="slow" advTm="348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0015" y="1413030"/>
            <a:ext cx="11249722" cy="588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Geriatri </a:t>
            </a:r>
            <a:r>
              <a:rPr lang="tr-TR" dirty="0" smtClean="0"/>
              <a:t>Atölyesi-2022  (</a:t>
            </a:r>
            <a:r>
              <a:rPr lang="tr-TR" dirty="0" err="1" smtClean="0"/>
              <a:t>Gerontolog</a:t>
            </a:r>
            <a:r>
              <a:rPr lang="tr-TR" dirty="0" smtClean="0"/>
              <a:t> </a:t>
            </a:r>
            <a:r>
              <a:rPr lang="tr-TR" dirty="0"/>
              <a:t>1. </a:t>
            </a:r>
            <a:r>
              <a:rPr lang="tr-TR" dirty="0" smtClean="0"/>
              <a:t>kişi</a:t>
            </a:r>
            <a:r>
              <a:rPr lang="tr-TR" dirty="0" smtClean="0">
                <a:sym typeface="Wingdings" panose="05000000000000000000" pitchFamily="2" charset="2"/>
              </a:rPr>
              <a:t></a:t>
            </a:r>
            <a:r>
              <a:rPr lang="tr-TR" dirty="0" smtClean="0"/>
              <a:t> 2023 2.kişi</a:t>
            </a:r>
            <a:r>
              <a:rPr lang="tr-TR" dirty="0" smtClean="0">
                <a:sym typeface="Wingdings" panose="05000000000000000000" pitchFamily="2" charset="2"/>
              </a:rPr>
              <a:t></a:t>
            </a:r>
            <a:r>
              <a:rPr lang="tr-TR" dirty="0" smtClean="0"/>
              <a:t> 2024)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5038492" y="323384"/>
            <a:ext cx="6315308" cy="880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Eskişehir Şehir Hastanesi</a:t>
            </a: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15" y="2210538"/>
            <a:ext cx="8843614" cy="42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0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0"/>
    </mc:Choice>
    <mc:Fallback>
      <p:transition spd="slow" advTm="767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7635"/>
            <a:ext cx="10515600" cy="504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Geriatri atölyeleri</a:t>
            </a:r>
            <a:r>
              <a:rPr lang="tr-TR" dirty="0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Sağlıklı</a:t>
            </a:r>
            <a:r>
              <a:rPr lang="en-US" dirty="0" smtClean="0"/>
              <a:t> </a:t>
            </a:r>
            <a:r>
              <a:rPr lang="en-US" dirty="0"/>
              <a:t>Hayat </a:t>
            </a:r>
            <a:r>
              <a:rPr lang="en-US" dirty="0" err="1" smtClean="0"/>
              <a:t>Merkezleri</a:t>
            </a: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5038492" y="323384"/>
            <a:ext cx="6315308" cy="880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Eskişehir Şehir Hastanesi</a:t>
            </a: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97" y="2308676"/>
            <a:ext cx="10215795" cy="378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1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6"/>
    </mc:Choice>
    <mc:Fallback>
      <p:transition spd="slow" advTm="924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7635"/>
            <a:ext cx="10515600" cy="5049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16" y="1457635"/>
            <a:ext cx="3259672" cy="231489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94" y="4122841"/>
            <a:ext cx="3433010" cy="250150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960" y="923375"/>
            <a:ext cx="4403717" cy="237474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020" y="3298120"/>
            <a:ext cx="4715108" cy="301547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363" y="966242"/>
            <a:ext cx="1623097" cy="184243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1225" y="894331"/>
            <a:ext cx="1970007" cy="2136567"/>
          </a:xfrm>
          <a:prstGeom prst="rect">
            <a:avLst/>
          </a:prstGeom>
        </p:spPr>
      </p:pic>
      <p:sp>
        <p:nvSpPr>
          <p:cNvPr id="12" name="Unvan 1"/>
          <p:cNvSpPr txBox="1">
            <a:spLocks/>
          </p:cNvSpPr>
          <p:nvPr/>
        </p:nvSpPr>
        <p:spPr>
          <a:xfrm>
            <a:off x="236094" y="363198"/>
            <a:ext cx="3976666" cy="5872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pic>
        <p:nvPicPr>
          <p:cNvPr id="13" name="İçerik Yer Tutucusu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1409" y="3294567"/>
            <a:ext cx="2519632" cy="33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2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1"/>
    </mc:Choice>
    <mc:Fallback>
      <p:transition spd="slow" advTm="571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7635"/>
            <a:ext cx="10515600" cy="482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YAŞAM Merkezi ev ziyareti ve poliklinik</a:t>
            </a: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5038492" y="323384"/>
            <a:ext cx="6315308" cy="880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Eskişehir Şehir Hastanesi</a:t>
            </a:r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77" y="2097365"/>
            <a:ext cx="3040957" cy="180345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1" y="4250377"/>
            <a:ext cx="3313151" cy="242323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040" y="1940313"/>
            <a:ext cx="2920420" cy="226870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040" y="4372726"/>
            <a:ext cx="3084829" cy="238026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410" y="2427055"/>
            <a:ext cx="3775917" cy="25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4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0"/>
    </mc:Choice>
    <mc:Fallback>
      <p:transition spd="slow" advTm="413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1915" y="1658673"/>
            <a:ext cx="5464622" cy="463467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Huzurevi </a:t>
            </a:r>
            <a:r>
              <a:rPr lang="tr-TR" dirty="0"/>
              <a:t>z</a:t>
            </a:r>
            <a:r>
              <a:rPr lang="tr-TR" dirty="0" smtClean="0"/>
              <a:t>iyaret ve eğitim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655" y="234505"/>
            <a:ext cx="3600450" cy="25717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84" y="2806255"/>
            <a:ext cx="5028084" cy="329944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695" y="3073474"/>
            <a:ext cx="4231888" cy="3238426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828626" y="435668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8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2"/>
    </mc:Choice>
    <mc:Fallback>
      <p:transition spd="slow" advTm="1231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8810" y="1220662"/>
            <a:ext cx="10515600" cy="824414"/>
          </a:xfrm>
        </p:spPr>
        <p:txBody>
          <a:bodyPr/>
          <a:lstStyle/>
          <a:p>
            <a:r>
              <a:rPr lang="tr-TR" dirty="0" smtClean="0"/>
              <a:t>Sağlıklı Yaş Alma Merkezi Çalıştayı-2024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05" y="3037246"/>
            <a:ext cx="5217203" cy="29374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402" y="2230223"/>
            <a:ext cx="6608027" cy="354214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76" y="1949122"/>
            <a:ext cx="5048250" cy="590550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466087" y="224190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1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2"/>
    </mc:Choice>
    <mc:Fallback>
      <p:transition spd="slow" advTm="549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6087" y="1240855"/>
            <a:ext cx="4828175" cy="5461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Bilgilendirme videoları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07" y="2432721"/>
            <a:ext cx="5341288" cy="374424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5" y="437681"/>
            <a:ext cx="4378174" cy="2699058"/>
          </a:xfrm>
          <a:prstGeom prst="rect">
            <a:avLst/>
          </a:prstGeom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466087" y="224190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7"/>
    </mc:Choice>
    <mc:Fallback>
      <p:transition spd="slow" advTm="361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2258" y="1144328"/>
            <a:ext cx="10536370" cy="8149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err="1" smtClean="0"/>
              <a:t>Eskişehir</a:t>
            </a:r>
            <a:r>
              <a:rPr lang="en-US" sz="3100" dirty="0" smtClean="0"/>
              <a:t> </a:t>
            </a:r>
            <a:r>
              <a:rPr lang="en-US" sz="3100" dirty="0"/>
              <a:t>İl </a:t>
            </a:r>
            <a:r>
              <a:rPr lang="en-US" sz="3100" dirty="0" err="1"/>
              <a:t>Sağlık</a:t>
            </a:r>
            <a:r>
              <a:rPr lang="en-US" sz="3100" dirty="0"/>
              <a:t> </a:t>
            </a:r>
            <a:r>
              <a:rPr lang="en-US" sz="3100" dirty="0" err="1"/>
              <a:t>Müdürlüğü</a:t>
            </a:r>
            <a:r>
              <a:rPr lang="en-US" sz="3100" dirty="0"/>
              <a:t> </a:t>
            </a:r>
            <a:r>
              <a:rPr lang="en-US" sz="3100" b="1" dirty="0" err="1" smtClean="0"/>
              <a:t>Yaşlı</a:t>
            </a:r>
            <a:r>
              <a:rPr lang="en-US" sz="3100" b="1" dirty="0" smtClean="0"/>
              <a:t> </a:t>
            </a:r>
            <a:r>
              <a:rPr lang="en-US" sz="3100" b="1" dirty="0" err="1"/>
              <a:t>Sağlığı</a:t>
            </a:r>
            <a:r>
              <a:rPr lang="en-US" sz="3100" b="1" dirty="0"/>
              <a:t> </a:t>
            </a:r>
            <a:r>
              <a:rPr lang="en-US" sz="3100" b="1" dirty="0" err="1"/>
              <a:t>Hizmetleri</a:t>
            </a:r>
            <a:r>
              <a:rPr lang="en-US" sz="3100" b="1" dirty="0"/>
              <a:t> </a:t>
            </a:r>
            <a:r>
              <a:rPr lang="en-US" sz="3100" b="1" dirty="0" err="1"/>
              <a:t>Bilgilendirme</a:t>
            </a:r>
            <a:r>
              <a:rPr lang="en-US" sz="3100" b="1" dirty="0"/>
              <a:t> </a:t>
            </a:r>
            <a:r>
              <a:rPr lang="en-US" sz="3100" b="1" dirty="0" err="1"/>
              <a:t>ve</a:t>
            </a:r>
            <a:r>
              <a:rPr lang="en-US" sz="3100" b="1" dirty="0"/>
              <a:t> </a:t>
            </a:r>
            <a:r>
              <a:rPr lang="en-US" sz="3100" b="1" dirty="0" err="1"/>
              <a:t>Farkındalık</a:t>
            </a:r>
            <a:r>
              <a:rPr lang="en-US" sz="3100" b="1" dirty="0"/>
              <a:t> </a:t>
            </a:r>
            <a:r>
              <a:rPr lang="en-US" sz="3100" b="1" dirty="0" err="1" smtClean="0"/>
              <a:t>Sempozyumu</a:t>
            </a:r>
            <a:r>
              <a:rPr lang="tr-TR" sz="3100" dirty="0" smtClean="0"/>
              <a:t>-2025</a:t>
            </a:r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416" y="2372775"/>
            <a:ext cx="4437942" cy="361141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599" y="2160686"/>
            <a:ext cx="4067175" cy="4391025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516674" y="133959"/>
            <a:ext cx="4012580" cy="7511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6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1"/>
    </mc:Choice>
    <mc:Fallback>
      <p:transition spd="slow" advTm="1081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415039" y="323384"/>
            <a:ext cx="401258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İş birliği örnekleri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5038492" y="323384"/>
            <a:ext cx="6315308" cy="880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Etlik Şehir Hastanesi</a:t>
            </a:r>
            <a:endParaRPr lang="en-US" dirty="0"/>
          </a:p>
        </p:txBody>
      </p:sp>
      <p:sp>
        <p:nvSpPr>
          <p:cNvPr id="2" name="Yuvarlatılmış Dikdörtgen 1"/>
          <p:cNvSpPr/>
          <p:nvPr/>
        </p:nvSpPr>
        <p:spPr>
          <a:xfrm>
            <a:off x="7134725" y="1569529"/>
            <a:ext cx="4126832" cy="49329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Kapsamlı </a:t>
            </a:r>
            <a:r>
              <a:rPr lang="tr-TR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Geriatrik</a:t>
            </a: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Değerlendirme</a:t>
            </a:r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Grup aktiviteleri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Grup eğitim ve bilgilendirmeleri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Vizitlere</a:t>
            </a: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aktif katılım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İnterdisipliner</a:t>
            </a: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ekip toplantıları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Seminer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Bireysel eğitimler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Düşme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Deliryum</a:t>
            </a:r>
            <a:endParaRPr lang="tr-TR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Demans</a:t>
            </a:r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İnkontinans</a:t>
            </a:r>
            <a:endParaRPr lang="tr-TR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Uyku</a:t>
            </a:r>
          </a:p>
          <a:p>
            <a:pPr algn="ctr"/>
            <a:r>
              <a:rPr lang="tr-TR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4427619" y="4709772"/>
            <a:ext cx="2370222" cy="18889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Geriatri poliklinik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/>
              <a:t>Geriatri servis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Geriatrik</a:t>
            </a:r>
            <a:r>
              <a:rPr lang="tr-TR" dirty="0"/>
              <a:t> Ortopedi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Geriatrik</a:t>
            </a:r>
            <a:r>
              <a:rPr lang="tr-TR" dirty="0"/>
              <a:t> Onkoloji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53" y="1423934"/>
            <a:ext cx="3204867" cy="2258463"/>
          </a:xfrm>
          <a:prstGeom prst="rect">
            <a:avLst/>
          </a:prstGeom>
        </p:spPr>
      </p:pic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4451684" y="2634916"/>
            <a:ext cx="2346157" cy="469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/>
              <a:t>Gerontolog</a:t>
            </a:r>
            <a:r>
              <a:rPr lang="tr-TR" dirty="0" smtClean="0"/>
              <a:t> (7)</a:t>
            </a:r>
          </a:p>
        </p:txBody>
      </p:sp>
      <p:sp>
        <p:nvSpPr>
          <p:cNvPr id="10" name="6-Noktalı Yıldız 9"/>
          <p:cNvSpPr/>
          <p:nvPr/>
        </p:nvSpPr>
        <p:spPr>
          <a:xfrm>
            <a:off x="5038492" y="3284621"/>
            <a:ext cx="977297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82" y="3682397"/>
            <a:ext cx="2857808" cy="30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2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15"/>
    </mc:Choice>
    <mc:Fallback>
      <p:transition spd="slow" advTm="431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204331"/>
            <a:ext cx="10515600" cy="497263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endParaRPr lang="tr-T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tr-TR" dirty="0" smtClean="0"/>
              <a:t> </a:t>
            </a:r>
            <a:r>
              <a:rPr lang="tr-TR" b="1" i="1" dirty="0" smtClean="0">
                <a:solidFill>
                  <a:srgbClr val="00B0F0"/>
                </a:solidFill>
              </a:rPr>
              <a:t>B</a:t>
            </a:r>
            <a:r>
              <a:rPr lang="en-US" b="1" i="1" dirty="0" err="1" smtClean="0">
                <a:solidFill>
                  <a:srgbClr val="00B0F0"/>
                </a:solidFill>
              </a:rPr>
              <a:t>ireysel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ve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toplumsal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yaşlanmanın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biyolojik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psikolojik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sosyolojik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kültürel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err="1" smtClean="0">
                <a:solidFill>
                  <a:srgbClr val="00B0F0"/>
                </a:solidFill>
              </a:rPr>
              <a:t>antropolojik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ve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tarihsel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özelliklerinden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kaynaklanan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endParaRPr lang="tr-TR" dirty="0" smtClean="0">
              <a:solidFill>
                <a:srgbClr val="00B0F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ekonomik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politik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kültürel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biyopsikososyal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sağlık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sorunlarını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endParaRPr lang="tr-TR" b="1" i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birey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aile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ve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toplum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gibi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farklı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açılardan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ele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alabilen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sonuçları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belirleyebilen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karşılaştırabilen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ve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çözüm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üretebilen</a:t>
            </a:r>
            <a:r>
              <a:rPr lang="tr-T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donanımlı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mezunlar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yetiştirmektir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tr-TR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tr-TR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70C0"/>
                </a:solidFill>
              </a:rPr>
              <a:t>***</a:t>
            </a:r>
            <a:r>
              <a:rPr lang="tr-TR" dirty="0" smtClean="0">
                <a:solidFill>
                  <a:srgbClr val="FF0000"/>
                </a:solidFill>
              </a:rPr>
              <a:t>İ</a:t>
            </a:r>
            <a:r>
              <a:rPr lang="en-US" dirty="0" err="1">
                <a:solidFill>
                  <a:srgbClr val="FF0000"/>
                </a:solidFill>
              </a:rPr>
              <a:t>nsanın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hayatı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boyunca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yaşadığı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sosyal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sistemlere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iyi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şekilde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uyum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sağlaması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bireyin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bağımsızlığının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üst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seviyede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tutulması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1051560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Gerontoloji </a:t>
            </a:r>
            <a:endParaRPr lang="en-US" dirty="0"/>
          </a:p>
        </p:txBody>
      </p:sp>
      <p:sp>
        <p:nvSpPr>
          <p:cNvPr id="5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2313971" y="6493397"/>
            <a:ext cx="7223567" cy="228078"/>
          </a:xfrm>
        </p:spPr>
        <p:txBody>
          <a:bodyPr/>
          <a:lstStyle/>
          <a:p>
            <a:r>
              <a:rPr lang="en-US" dirty="0" smtClean="0"/>
              <a:t>https://obs.akdeniz.edu.tr/oibs/bologna/index.aspx?lang=tr&amp;curOp=showPac&amp;curUnit=57&amp;curSunit=10129</a:t>
            </a:r>
            <a:endParaRPr lang="en-US" dirty="0"/>
          </a:p>
        </p:txBody>
      </p:sp>
      <p:sp>
        <p:nvSpPr>
          <p:cNvPr id="2" name="Yuvarlatılmış Dikdörtgen 1"/>
          <p:cNvSpPr/>
          <p:nvPr/>
        </p:nvSpPr>
        <p:spPr>
          <a:xfrm>
            <a:off x="838200" y="1264287"/>
            <a:ext cx="1550020" cy="512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/>
              <a:t>AMAÇ</a:t>
            </a:r>
            <a:endParaRPr lang="tr-TR" sz="3600" b="1" dirty="0"/>
          </a:p>
        </p:txBody>
      </p:sp>
    </p:spTree>
    <p:extLst>
      <p:ext uri="{BB962C8B-B14F-4D97-AF65-F5344CB8AC3E}">
        <p14:creationId xmlns:p14="http://schemas.microsoft.com/office/powerpoint/2010/main" val="244347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17"/>
    </mc:Choice>
    <mc:Fallback>
      <p:transition spd="slow" advTm="29517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0" y="263873"/>
            <a:ext cx="4393580" cy="31235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35" y="246075"/>
            <a:ext cx="5174515" cy="375521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90" y="3627905"/>
            <a:ext cx="4144305" cy="300762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7175">
            <a:off x="2138369" y="2026095"/>
            <a:ext cx="6509858" cy="159109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861" y="4076673"/>
            <a:ext cx="4581060" cy="24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0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5"/>
    </mc:Choice>
    <mc:Fallback>
      <p:transition spd="slow" advTm="883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420" y="3447223"/>
            <a:ext cx="2841535" cy="191225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71" y="204376"/>
            <a:ext cx="2998119" cy="26115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68" y="204376"/>
            <a:ext cx="4576718" cy="239434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977" y="2905125"/>
            <a:ext cx="5972175" cy="395287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937" y="154686"/>
            <a:ext cx="3801063" cy="194688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99" y="3447223"/>
            <a:ext cx="2273900" cy="27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3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3"/>
    </mc:Choice>
    <mc:Fallback>
      <p:transition spd="slow" advTm="345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381965" y="902826"/>
            <a:ext cx="3993265" cy="577576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tr-TR" dirty="0" smtClean="0"/>
          </a:p>
          <a:p>
            <a:pPr>
              <a:lnSpc>
                <a:spcPct val="170000"/>
              </a:lnSpc>
            </a:pPr>
            <a:r>
              <a:rPr lang="tr-TR" dirty="0" smtClean="0"/>
              <a:t>Birey odaklı, bütüncül yaklaşım</a:t>
            </a:r>
          </a:p>
          <a:p>
            <a:pPr>
              <a:lnSpc>
                <a:spcPct val="170000"/>
              </a:lnSpc>
            </a:pPr>
            <a:r>
              <a:rPr lang="tr-TR" dirty="0" smtClean="0"/>
              <a:t>Ortak hedef fonksiyonel kapasiteyi ve yaşam kalitesini korumak, iyileştirmek</a:t>
            </a:r>
          </a:p>
          <a:p>
            <a:pPr>
              <a:lnSpc>
                <a:spcPct val="170000"/>
              </a:lnSpc>
            </a:pPr>
            <a:r>
              <a:rPr lang="tr-TR" dirty="0" smtClean="0">
                <a:sym typeface="Wingdings" panose="05000000000000000000" pitchFamily="2" charset="2"/>
              </a:rPr>
              <a:t>Sosyolojik</a:t>
            </a:r>
            <a:r>
              <a:rPr lang="tr-TR" dirty="0">
                <a:sym typeface="Wingdings" panose="05000000000000000000" pitchFamily="2" charset="2"/>
              </a:rPr>
              <a:t>, psikolojik, eğitimsel, bakım, </a:t>
            </a:r>
            <a:r>
              <a:rPr lang="tr-TR" dirty="0" err="1">
                <a:sym typeface="Wingdings" panose="05000000000000000000" pitchFamily="2" charset="2"/>
              </a:rPr>
              <a:t>müdahele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 smtClean="0">
                <a:sym typeface="Wingdings" panose="05000000000000000000" pitchFamily="2" charset="2"/>
              </a:rPr>
              <a:t>gerontolojisi</a:t>
            </a:r>
            <a:endParaRPr lang="tr-TR" dirty="0" smtClean="0"/>
          </a:p>
          <a:p>
            <a:pPr>
              <a:lnSpc>
                <a:spcPct val="170000"/>
              </a:lnSpc>
            </a:pPr>
            <a:r>
              <a:rPr lang="tr-TR" dirty="0" smtClean="0"/>
              <a:t>Hastane-  </a:t>
            </a:r>
            <a:r>
              <a:rPr lang="tr-TR" dirty="0" err="1" smtClean="0"/>
              <a:t>interdisipliner</a:t>
            </a:r>
            <a:r>
              <a:rPr lang="tr-TR" dirty="0" smtClean="0"/>
              <a:t> ekip üyesi</a:t>
            </a:r>
          </a:p>
          <a:p>
            <a:pPr>
              <a:lnSpc>
                <a:spcPct val="170000"/>
              </a:lnSpc>
            </a:pPr>
            <a:r>
              <a:rPr lang="tr-TR" dirty="0" err="1" smtClean="0"/>
              <a:t>Gerontolojiyi</a:t>
            </a:r>
            <a:r>
              <a:rPr lang="tr-TR" dirty="0" smtClean="0"/>
              <a:t> anlamak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smtClean="0">
                <a:sym typeface="Wingdings" panose="05000000000000000000" pitchFamily="2" charset="2"/>
              </a:rPr>
              <a:t>ve yönlendirebilmek</a:t>
            </a:r>
          </a:p>
          <a:p>
            <a:pPr>
              <a:lnSpc>
                <a:spcPct val="170000"/>
              </a:lnSpc>
            </a:pPr>
            <a:r>
              <a:rPr lang="tr-TR" dirty="0" smtClean="0">
                <a:sym typeface="Wingdings" panose="05000000000000000000" pitchFamily="2" charset="2"/>
              </a:rPr>
              <a:t>Birey-aile-toplum ve disiplinler arası köprü</a:t>
            </a:r>
          </a:p>
          <a:p>
            <a:pPr>
              <a:lnSpc>
                <a:spcPct val="170000"/>
              </a:lnSpc>
            </a:pPr>
            <a:r>
              <a:rPr lang="tr-TR" dirty="0" smtClean="0">
                <a:sym typeface="Wingdings" panose="05000000000000000000" pitchFamily="2" charset="2"/>
              </a:rPr>
              <a:t>Sağlık hizmetleri arasında </a:t>
            </a:r>
            <a:r>
              <a:rPr lang="tr-TR" dirty="0" smtClean="0">
                <a:sym typeface="Wingdings" panose="05000000000000000000" pitchFamily="2" charset="2"/>
              </a:rPr>
              <a:t>köprü</a:t>
            </a:r>
          </a:p>
          <a:p>
            <a:pPr>
              <a:lnSpc>
                <a:spcPct val="170000"/>
              </a:lnSpc>
            </a:pPr>
            <a:endParaRPr lang="tr-TR" dirty="0" smtClean="0">
              <a:sym typeface="Wingdings" panose="05000000000000000000" pitchFamily="2" charset="2"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sz="half" idx="2"/>
          </p:nvPr>
        </p:nvSpPr>
        <p:spPr>
          <a:xfrm>
            <a:off x="4572000" y="1099596"/>
            <a:ext cx="6781800" cy="5578996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900" dirty="0" err="1" smtClean="0"/>
              <a:t>Ger</a:t>
            </a:r>
            <a:r>
              <a:rPr lang="tr-TR" sz="2900" dirty="0" err="1" smtClean="0"/>
              <a:t>iatrik</a:t>
            </a:r>
            <a:r>
              <a:rPr lang="en-US" sz="2900" dirty="0" smtClean="0"/>
              <a:t> </a:t>
            </a:r>
            <a:r>
              <a:rPr lang="en-US" sz="2900" dirty="0" err="1"/>
              <a:t>Değerlendirme</a:t>
            </a:r>
            <a:r>
              <a:rPr lang="en-US" sz="2900" dirty="0"/>
              <a:t> </a:t>
            </a:r>
            <a:r>
              <a:rPr lang="en-US" sz="2900" dirty="0" err="1"/>
              <a:t>Raporu</a:t>
            </a:r>
            <a:r>
              <a:rPr lang="en-US" sz="2900" dirty="0"/>
              <a:t> </a:t>
            </a:r>
            <a:endParaRPr lang="tr-TR" sz="2900" dirty="0" smtClean="0"/>
          </a:p>
          <a:p>
            <a:pPr algn="just">
              <a:lnSpc>
                <a:spcPct val="150000"/>
              </a:lnSpc>
            </a:pPr>
            <a:r>
              <a:rPr lang="tr-TR" sz="2900" dirty="0">
                <a:solidFill>
                  <a:srgbClr val="FF0000"/>
                </a:solidFill>
              </a:rPr>
              <a:t>T</a:t>
            </a:r>
            <a:r>
              <a:rPr lang="en-US" sz="2900" dirty="0" err="1" smtClean="0">
                <a:solidFill>
                  <a:srgbClr val="FF0000"/>
                </a:solidFill>
              </a:rPr>
              <a:t>ıbbi</a:t>
            </a:r>
            <a:r>
              <a:rPr lang="en-US" sz="2900" dirty="0">
                <a:solidFill>
                  <a:srgbClr val="FF0000"/>
                </a:solidFill>
              </a:rPr>
              <a:t>, </a:t>
            </a:r>
            <a:r>
              <a:rPr lang="en-US" sz="2900" dirty="0" err="1">
                <a:solidFill>
                  <a:srgbClr val="FF0000"/>
                </a:solidFill>
              </a:rPr>
              <a:t>sosyal</a:t>
            </a:r>
            <a:r>
              <a:rPr lang="en-US" sz="2900" dirty="0">
                <a:solidFill>
                  <a:srgbClr val="FF0000"/>
                </a:solidFill>
              </a:rPr>
              <a:t>, </a:t>
            </a:r>
            <a:r>
              <a:rPr lang="en-US" sz="2900" dirty="0" err="1">
                <a:solidFill>
                  <a:srgbClr val="FF0000"/>
                </a:solidFill>
              </a:rPr>
              <a:t>hukuki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ve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diğer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hizmet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>
                <a:solidFill>
                  <a:srgbClr val="FF0000"/>
                </a:solidFill>
              </a:rPr>
              <a:t>süreçlerini</a:t>
            </a:r>
            <a:r>
              <a:rPr lang="en-US" sz="2900" dirty="0">
                <a:solidFill>
                  <a:srgbClr val="FF0000"/>
                </a:solidFill>
              </a:rPr>
              <a:t> </a:t>
            </a:r>
            <a:r>
              <a:rPr lang="en-US" sz="2900" dirty="0" err="1" smtClean="0">
                <a:solidFill>
                  <a:srgbClr val="FF0000"/>
                </a:solidFill>
              </a:rPr>
              <a:t>düzenle</a:t>
            </a:r>
            <a:r>
              <a:rPr lang="tr-TR" sz="2900" dirty="0" smtClean="0">
                <a:solidFill>
                  <a:srgbClr val="FF0000"/>
                </a:solidFill>
              </a:rPr>
              <a:t>me, koordinasyon</a:t>
            </a:r>
          </a:p>
          <a:p>
            <a:pPr>
              <a:lnSpc>
                <a:spcPct val="170000"/>
              </a:lnSpc>
            </a:pPr>
            <a:r>
              <a:rPr lang="tr-TR" sz="3200" dirty="0" smtClean="0">
                <a:sym typeface="Wingdings" panose="05000000000000000000" pitchFamily="2" charset="2"/>
              </a:rPr>
              <a:t>Sosyokültürel </a:t>
            </a:r>
            <a:r>
              <a:rPr lang="tr-TR" sz="3200" dirty="0">
                <a:sym typeface="Wingdings" panose="05000000000000000000" pitchFamily="2" charset="2"/>
              </a:rPr>
              <a:t>etkinlikler </a:t>
            </a:r>
          </a:p>
          <a:p>
            <a:pPr>
              <a:lnSpc>
                <a:spcPct val="170000"/>
              </a:lnSpc>
            </a:pPr>
            <a:r>
              <a:rPr lang="tr-TR" sz="3200" dirty="0">
                <a:sym typeface="Wingdings" panose="05000000000000000000" pitchFamily="2" charset="2"/>
              </a:rPr>
              <a:t>Sosyal izolasyonu önleme, yaşam boyu </a:t>
            </a:r>
            <a:r>
              <a:rPr lang="tr-TR" sz="3200" dirty="0" smtClean="0">
                <a:sym typeface="Wingdings" panose="05000000000000000000" pitchFamily="2" charset="2"/>
              </a:rPr>
              <a:t>öğrenme</a:t>
            </a:r>
          </a:p>
          <a:p>
            <a:pPr>
              <a:lnSpc>
                <a:spcPct val="170000"/>
              </a:lnSpc>
            </a:pPr>
            <a:endParaRPr lang="tr-TR" sz="2900" dirty="0" smtClean="0">
              <a:solidFill>
                <a:srgbClr val="FF00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tr-TR" sz="2900" dirty="0" smtClean="0">
                <a:solidFill>
                  <a:srgbClr val="FF00FF"/>
                </a:solidFill>
              </a:rPr>
              <a:t>A</a:t>
            </a:r>
            <a:r>
              <a:rPr lang="en-US" sz="2900" dirty="0" err="1" smtClean="0">
                <a:solidFill>
                  <a:srgbClr val="FF00FF"/>
                </a:solidFill>
              </a:rPr>
              <a:t>ile</a:t>
            </a:r>
            <a:r>
              <a:rPr lang="en-US" sz="2900" dirty="0" smtClean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ve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ilgili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birimlerle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 smtClean="0">
                <a:solidFill>
                  <a:srgbClr val="FF00FF"/>
                </a:solidFill>
              </a:rPr>
              <a:t>koordinasyon</a:t>
            </a:r>
            <a:r>
              <a:rPr lang="tr-TR" sz="2900" dirty="0" smtClean="0">
                <a:solidFill>
                  <a:srgbClr val="FF00FF"/>
                </a:solidFill>
              </a:rPr>
              <a:t>, </a:t>
            </a:r>
            <a:r>
              <a:rPr lang="en-US" sz="2900" dirty="0" err="1" smtClean="0">
                <a:solidFill>
                  <a:srgbClr val="FF00FF"/>
                </a:solidFill>
              </a:rPr>
              <a:t>takip</a:t>
            </a:r>
            <a:r>
              <a:rPr lang="en-US" sz="2900" dirty="0" smtClean="0">
                <a:solidFill>
                  <a:srgbClr val="FF00FF"/>
                </a:solidFill>
              </a:rPr>
              <a:t>. </a:t>
            </a:r>
            <a:r>
              <a:rPr lang="en-US" sz="2900" dirty="0" err="1">
                <a:solidFill>
                  <a:srgbClr val="FF00FF"/>
                </a:solidFill>
              </a:rPr>
              <a:t>Yaşlı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ve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ailesi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ile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görüşmeler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 smtClean="0">
                <a:solidFill>
                  <a:srgbClr val="FF00FF"/>
                </a:solidFill>
              </a:rPr>
              <a:t>bakım</a:t>
            </a:r>
            <a:r>
              <a:rPr lang="en-US" sz="2900" dirty="0" smtClean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ihtiyaçlarını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 smtClean="0">
                <a:solidFill>
                  <a:srgbClr val="FF00FF"/>
                </a:solidFill>
              </a:rPr>
              <a:t>belirler</a:t>
            </a:r>
            <a:r>
              <a:rPr lang="tr-TR" sz="2900" dirty="0" smtClean="0">
                <a:solidFill>
                  <a:srgbClr val="FF00FF"/>
                </a:solidFill>
              </a:rPr>
              <a:t>me</a:t>
            </a:r>
            <a:r>
              <a:rPr lang="en-US" sz="2900" dirty="0" smtClean="0">
                <a:solidFill>
                  <a:srgbClr val="FF00FF"/>
                </a:solidFill>
              </a:rPr>
              <a:t> </a:t>
            </a:r>
            <a:r>
              <a:rPr lang="en-US" sz="2900" dirty="0" err="1" smtClean="0">
                <a:solidFill>
                  <a:srgbClr val="FF00FF"/>
                </a:solidFill>
              </a:rPr>
              <a:t>disiplinler</a:t>
            </a:r>
            <a:r>
              <a:rPr lang="en-US" sz="2900" dirty="0" smtClean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arası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>
                <a:solidFill>
                  <a:srgbClr val="FF00FF"/>
                </a:solidFill>
              </a:rPr>
              <a:t>bakım</a:t>
            </a:r>
            <a:r>
              <a:rPr lang="en-US" sz="2900" dirty="0">
                <a:solidFill>
                  <a:srgbClr val="FF00FF"/>
                </a:solidFill>
              </a:rPr>
              <a:t> </a:t>
            </a:r>
            <a:r>
              <a:rPr lang="en-US" sz="2900" dirty="0" err="1" smtClean="0">
                <a:solidFill>
                  <a:srgbClr val="FF00FF"/>
                </a:solidFill>
              </a:rPr>
              <a:t>süreci</a:t>
            </a:r>
            <a:r>
              <a:rPr lang="tr-TR" sz="2900" dirty="0" smtClean="0">
                <a:solidFill>
                  <a:srgbClr val="FF00FF"/>
                </a:solidFill>
              </a:rPr>
              <a:t> koordinasyonu</a:t>
            </a:r>
          </a:p>
          <a:p>
            <a:pPr algn="just">
              <a:lnSpc>
                <a:spcPct val="150000"/>
              </a:lnSpc>
            </a:pPr>
            <a:r>
              <a:rPr lang="en-US" sz="2900" dirty="0" err="1" smtClean="0">
                <a:solidFill>
                  <a:srgbClr val="7030A0"/>
                </a:solidFill>
              </a:rPr>
              <a:t>Bakım</a:t>
            </a:r>
            <a:r>
              <a:rPr lang="en-US" sz="2900" dirty="0" smtClean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geçişi</a:t>
            </a:r>
            <a:r>
              <a:rPr lang="en-US" sz="2900" dirty="0">
                <a:solidFill>
                  <a:srgbClr val="7030A0"/>
                </a:solidFill>
              </a:rPr>
              <a:t> (</a:t>
            </a:r>
            <a:r>
              <a:rPr lang="en-US" sz="2900" dirty="0" err="1">
                <a:solidFill>
                  <a:srgbClr val="7030A0"/>
                </a:solidFill>
              </a:rPr>
              <a:t>evde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bakımdan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kurumsal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bakıma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geçiş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süreci</a:t>
            </a:r>
            <a:r>
              <a:rPr lang="en-US" sz="2900" dirty="0">
                <a:solidFill>
                  <a:srgbClr val="7030A0"/>
                </a:solidFill>
              </a:rPr>
              <a:t> vb.) </a:t>
            </a:r>
            <a:r>
              <a:rPr lang="en-US" sz="2900" dirty="0" err="1">
                <a:solidFill>
                  <a:srgbClr val="7030A0"/>
                </a:solidFill>
              </a:rPr>
              <a:t>sürecini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 smtClean="0">
                <a:solidFill>
                  <a:srgbClr val="7030A0"/>
                </a:solidFill>
              </a:rPr>
              <a:t>yönet</a:t>
            </a:r>
            <a:r>
              <a:rPr lang="tr-TR" sz="2900" dirty="0" smtClean="0">
                <a:solidFill>
                  <a:srgbClr val="7030A0"/>
                </a:solidFill>
              </a:rPr>
              <a:t>me</a:t>
            </a:r>
            <a:r>
              <a:rPr lang="en-US" sz="2900" dirty="0" smtClean="0">
                <a:solidFill>
                  <a:srgbClr val="7030A0"/>
                </a:solidFill>
              </a:rPr>
              <a:t> </a:t>
            </a:r>
            <a:r>
              <a:rPr lang="tr-TR" sz="2900" dirty="0" smtClean="0">
                <a:solidFill>
                  <a:srgbClr val="7030A0"/>
                </a:solidFill>
              </a:rPr>
              <a:t>ve </a:t>
            </a:r>
            <a:r>
              <a:rPr lang="en-US" sz="2900" dirty="0" err="1" smtClean="0">
                <a:solidFill>
                  <a:srgbClr val="7030A0"/>
                </a:solidFill>
              </a:rPr>
              <a:t>danışmanlık</a:t>
            </a:r>
            <a:r>
              <a:rPr lang="en-US" sz="2900" dirty="0" smtClean="0">
                <a:solidFill>
                  <a:srgbClr val="7030A0"/>
                </a:solidFill>
              </a:rPr>
              <a:t> </a:t>
            </a:r>
            <a:endParaRPr lang="tr-TR" sz="2900" dirty="0" smtClean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900" dirty="0" err="1" smtClean="0">
                <a:solidFill>
                  <a:srgbClr val="7030A0"/>
                </a:solidFill>
              </a:rPr>
              <a:t>Bakım</a:t>
            </a:r>
            <a:r>
              <a:rPr lang="en-US" sz="2900" dirty="0" smtClean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verenlere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yönelik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multidisipliner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ekiple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eğitim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programı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 smtClean="0">
                <a:solidFill>
                  <a:srgbClr val="7030A0"/>
                </a:solidFill>
              </a:rPr>
              <a:t>hazırla</a:t>
            </a:r>
            <a:r>
              <a:rPr lang="tr-TR" sz="2900" dirty="0" err="1" smtClean="0">
                <a:solidFill>
                  <a:srgbClr val="7030A0"/>
                </a:solidFill>
              </a:rPr>
              <a:t>ma</a:t>
            </a:r>
            <a:r>
              <a:rPr lang="en-US" sz="2900" dirty="0" smtClean="0">
                <a:solidFill>
                  <a:srgbClr val="7030A0"/>
                </a:solidFill>
              </a:rPr>
              <a:t>, </a:t>
            </a:r>
            <a:r>
              <a:rPr lang="en-US" sz="2900" dirty="0" err="1">
                <a:solidFill>
                  <a:srgbClr val="7030A0"/>
                </a:solidFill>
              </a:rPr>
              <a:t>ilgili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eğitimlerde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yer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smtClean="0">
                <a:solidFill>
                  <a:srgbClr val="7030A0"/>
                </a:solidFill>
              </a:rPr>
              <a:t>al</a:t>
            </a:r>
            <a:r>
              <a:rPr lang="tr-TR" sz="2900" dirty="0" err="1" smtClean="0">
                <a:solidFill>
                  <a:srgbClr val="7030A0"/>
                </a:solidFill>
              </a:rPr>
              <a:t>ma</a:t>
            </a:r>
            <a:r>
              <a:rPr lang="en-US" sz="2900" dirty="0" smtClean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ve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err="1">
                <a:solidFill>
                  <a:srgbClr val="7030A0"/>
                </a:solidFill>
              </a:rPr>
              <a:t>danışmanlık</a:t>
            </a:r>
            <a:r>
              <a:rPr lang="en-US" sz="2900" dirty="0">
                <a:solidFill>
                  <a:srgbClr val="7030A0"/>
                </a:solidFill>
              </a:rPr>
              <a:t> </a:t>
            </a:r>
            <a:r>
              <a:rPr lang="en-US" sz="2900" dirty="0" smtClean="0">
                <a:solidFill>
                  <a:srgbClr val="7030A0"/>
                </a:solidFill>
              </a:rPr>
              <a:t>yap</a:t>
            </a:r>
            <a:r>
              <a:rPr lang="tr-TR" sz="2900" dirty="0" err="1" smtClean="0">
                <a:solidFill>
                  <a:srgbClr val="7030A0"/>
                </a:solidFill>
              </a:rPr>
              <a:t>ma</a:t>
            </a:r>
            <a:endParaRPr lang="en-US" sz="2900" dirty="0">
              <a:solidFill>
                <a:srgbClr val="7030A0"/>
              </a:solidFill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78442" y="219919"/>
            <a:ext cx="5574176" cy="5910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SONUÇ VE ÖNERİLER</a:t>
            </a:r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327495" y="160776"/>
            <a:ext cx="4575857" cy="6501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Gerontoloji-Geriatri</a:t>
            </a:r>
            <a:r>
              <a:rPr lang="en-US" sz="3200" dirty="0" smtClean="0"/>
              <a:t> </a:t>
            </a:r>
            <a:r>
              <a:rPr lang="en-US" sz="3200" dirty="0" err="1" smtClean="0"/>
              <a:t>İşbirliği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230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8"/>
    </mc:Choice>
    <mc:Fallback>
      <p:transition spd="slow" advTm="6962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555585" y="1493135"/>
            <a:ext cx="9591072" cy="4953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b="1" dirty="0" smtClean="0"/>
              <a:t>SORUNLAR</a:t>
            </a:r>
          </a:p>
          <a:p>
            <a:pPr>
              <a:lnSpc>
                <a:spcPct val="170000"/>
              </a:lnSpc>
            </a:pPr>
            <a:r>
              <a:rPr lang="tr-TR" dirty="0" smtClean="0"/>
              <a:t>SB </a:t>
            </a:r>
            <a:r>
              <a:rPr lang="tr-TR" dirty="0" err="1" smtClean="0"/>
              <a:t>Gerontoloji</a:t>
            </a:r>
            <a:r>
              <a:rPr lang="tr-TR" dirty="0" smtClean="0"/>
              <a:t> görev tanımı yok</a:t>
            </a:r>
          </a:p>
          <a:p>
            <a:pPr>
              <a:lnSpc>
                <a:spcPct val="170000"/>
              </a:lnSpc>
            </a:pPr>
            <a:r>
              <a:rPr lang="tr-TR" dirty="0">
                <a:sym typeface="Wingdings" panose="05000000000000000000" pitchFamily="2" charset="2"/>
              </a:rPr>
              <a:t>Yaptıkları işin hizmet karşılığı yok (psikolog-</a:t>
            </a:r>
            <a:r>
              <a:rPr lang="tr-TR" dirty="0" err="1">
                <a:sym typeface="Wingdings" panose="05000000000000000000" pitchFamily="2" charset="2"/>
              </a:rPr>
              <a:t>piskiyatri</a:t>
            </a:r>
            <a:r>
              <a:rPr lang="tr-TR" dirty="0">
                <a:sym typeface="Wingdings" panose="05000000000000000000" pitchFamily="2" charset="2"/>
              </a:rPr>
              <a:t>, fizyoterapist-FTR </a:t>
            </a:r>
            <a:r>
              <a:rPr lang="tr-TR" dirty="0" smtClean="0">
                <a:sym typeface="Wingdings" panose="05000000000000000000" pitchFamily="2" charset="2"/>
              </a:rPr>
              <a:t>…)</a:t>
            </a:r>
            <a:endParaRPr lang="tr-TR" dirty="0" smtClean="0"/>
          </a:p>
          <a:p>
            <a:pPr>
              <a:lnSpc>
                <a:spcPct val="170000"/>
              </a:lnSpc>
            </a:pPr>
            <a:r>
              <a:rPr lang="tr-TR" dirty="0" smtClean="0"/>
              <a:t>Nöroloji, Palyatif, YAŞAM ve Geriatri </a:t>
            </a:r>
            <a:r>
              <a:rPr lang="tr-TR" dirty="0" err="1" smtClean="0"/>
              <a:t>pol</a:t>
            </a:r>
            <a:r>
              <a:rPr lang="tr-TR" dirty="0" smtClean="0"/>
              <a:t>.</a:t>
            </a:r>
            <a:r>
              <a:rPr lang="tr-TR" dirty="0" smtClean="0">
                <a:sym typeface="Wingdings" panose="05000000000000000000" pitchFamily="2" charset="2"/>
              </a:rPr>
              <a:t> Test, bilgilendirme, etkinlikler </a:t>
            </a:r>
          </a:p>
          <a:p>
            <a:pPr>
              <a:lnSpc>
                <a:spcPct val="170000"/>
              </a:lnSpc>
            </a:pPr>
            <a:r>
              <a:rPr lang="tr-TR" dirty="0" smtClean="0">
                <a:sym typeface="Wingdings" panose="05000000000000000000" pitchFamily="2" charset="2"/>
              </a:rPr>
              <a:t>Yönlendirme ve planlamada </a:t>
            </a:r>
            <a:r>
              <a:rPr lang="tr-TR" dirty="0" err="1" smtClean="0">
                <a:sym typeface="Wingdings" panose="05000000000000000000" pitchFamily="2" charset="2"/>
              </a:rPr>
              <a:t>Geriatrist</a:t>
            </a:r>
            <a:r>
              <a:rPr lang="tr-TR" dirty="0" smtClean="0">
                <a:sym typeface="Wingdings" panose="05000000000000000000" pitchFamily="2" charset="2"/>
              </a:rPr>
              <a:t> rolü önemli </a:t>
            </a:r>
          </a:p>
          <a:p>
            <a:pPr>
              <a:lnSpc>
                <a:spcPct val="170000"/>
              </a:lnSpc>
            </a:pPr>
            <a:r>
              <a:rPr lang="tr-TR" dirty="0" err="1" smtClean="0">
                <a:sym typeface="Wingdings" panose="05000000000000000000" pitchFamily="2" charset="2"/>
              </a:rPr>
              <a:t>Gerontoloji</a:t>
            </a:r>
            <a:r>
              <a:rPr lang="tr-TR" dirty="0" smtClean="0">
                <a:sym typeface="Wingdings" panose="05000000000000000000" pitchFamily="2" charset="2"/>
              </a:rPr>
              <a:t> farkındalık az</a:t>
            </a:r>
          </a:p>
          <a:p>
            <a:pPr>
              <a:lnSpc>
                <a:spcPct val="170000"/>
              </a:lnSpc>
            </a:pPr>
            <a:r>
              <a:rPr lang="tr-TR" dirty="0" smtClean="0">
                <a:sym typeface="Wingdings" panose="05000000000000000000" pitchFamily="2" charset="2"/>
              </a:rPr>
              <a:t>…..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78442" y="219919"/>
            <a:ext cx="5574176" cy="5910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SONUÇ VE ÖNERİLER</a:t>
            </a:r>
            <a:endParaRPr lang="en-US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172200" y="219919"/>
            <a:ext cx="4575857" cy="6501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Gerontoloji-Geriatri</a:t>
            </a:r>
            <a:r>
              <a:rPr lang="en-US" sz="3200" dirty="0" smtClean="0"/>
              <a:t> </a:t>
            </a:r>
            <a:r>
              <a:rPr lang="en-US" sz="3200" dirty="0" err="1" smtClean="0"/>
              <a:t>İşbirliği</a:t>
            </a:r>
            <a:endParaRPr lang="en-US" sz="3200" dirty="0"/>
          </a:p>
        </p:txBody>
      </p:sp>
      <p:sp>
        <p:nvSpPr>
          <p:cNvPr id="7" name="Dikdörtgen 6"/>
          <p:cNvSpPr/>
          <p:nvPr/>
        </p:nvSpPr>
        <p:spPr>
          <a:xfrm>
            <a:off x="7577077" y="5988031"/>
            <a:ext cx="2569580" cy="459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Soru ya da katkı 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188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1"/>
    </mc:Choice>
    <mc:Fallback>
      <p:transition spd="slow" advTm="2430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33641" y="680665"/>
            <a:ext cx="4699322" cy="534676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Dinlediğiniz için TEŞEKKÜRLER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77" y="1537192"/>
            <a:ext cx="5429250" cy="48387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98" y="531146"/>
            <a:ext cx="4484064" cy="58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"/>
    </mc:Choice>
    <mc:Fallback>
      <p:transition spd="slow" advTm="4949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8023" y="149225"/>
            <a:ext cx="2476500" cy="39243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82" y="149225"/>
            <a:ext cx="2409825" cy="33528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898" y="149225"/>
            <a:ext cx="2619375" cy="37528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896" y="248812"/>
            <a:ext cx="2514600" cy="24574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32" y="3717925"/>
            <a:ext cx="2466975" cy="28003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745" y="4189837"/>
            <a:ext cx="2194778" cy="274753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1385" y="3902075"/>
            <a:ext cx="2552700" cy="286702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2076" y="3019076"/>
            <a:ext cx="25812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"/>
    </mc:Choice>
    <mc:Fallback>
      <p:transition spd="slow" advTm="1044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28" y="365125"/>
            <a:ext cx="2514600" cy="206692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92" y="122547"/>
            <a:ext cx="2457450" cy="13525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28" y="1475097"/>
            <a:ext cx="2543175" cy="13430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15" y="2973368"/>
            <a:ext cx="2752725" cy="22002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921" y="312737"/>
            <a:ext cx="2590800" cy="423862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214" y="365124"/>
            <a:ext cx="2562225" cy="41338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584" y="2674628"/>
            <a:ext cx="2552700" cy="291465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819" y="4427671"/>
            <a:ext cx="2171003" cy="23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"/>
    </mc:Choice>
    <mc:Fallback>
      <p:transition spd="slow" advTm="19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ETLİK ŞEHİR HASTANESİ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8580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6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"/>
    </mc:Choice>
    <mc:Fallback>
      <p:transition spd="slow" advTm="183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885950"/>
            <a:ext cx="112490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9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"/>
    </mc:Choice>
    <mc:Fallback>
      <p:transition spd="slow" advTm="123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342663"/>
            <a:ext cx="2284141" cy="575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3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 smtClean="0"/>
              <a:t>soru</a:t>
            </a:r>
            <a:r>
              <a:rPr lang="tr-TR" dirty="0" smtClean="0"/>
              <a:t>;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1051560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/>
              <a:t>Gerontoloji</a:t>
            </a:r>
            <a:endParaRPr lang="en-US" dirty="0"/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92232115"/>
              </p:ext>
            </p:extLst>
          </p:nvPr>
        </p:nvGraphicFramePr>
        <p:xfrm>
          <a:off x="1039542" y="1925985"/>
          <a:ext cx="9386849" cy="455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638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7"/>
    </mc:Choice>
    <mc:Fallback>
      <p:transition spd="slow" advTm="1091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1051560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/>
              <a:t>Gerontoloji</a:t>
            </a:r>
            <a:endParaRPr lang="en-US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490588"/>
              </p:ext>
            </p:extLst>
          </p:nvPr>
        </p:nvGraphicFramePr>
        <p:xfrm>
          <a:off x="969846" y="1204331"/>
          <a:ext cx="10252308" cy="506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101">
                  <a:extLst>
                    <a:ext uri="{9D8B030D-6E8A-4147-A177-3AD203B41FA5}">
                      <a16:colId xmlns:a16="http://schemas.microsoft.com/office/drawing/2014/main" val="2856866566"/>
                    </a:ext>
                  </a:extLst>
                </a:gridCol>
                <a:gridCol w="7432207">
                  <a:extLst>
                    <a:ext uri="{9D8B030D-6E8A-4147-A177-3AD203B41FA5}">
                      <a16:colId xmlns:a16="http://schemas.microsoft.com/office/drawing/2014/main" val="53841066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Gerontoloji</a:t>
                      </a:r>
                      <a:r>
                        <a:rPr lang="en-US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Disiplinlerinin</a:t>
                      </a:r>
                      <a:r>
                        <a:rPr lang="en-US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Özeti</a:t>
                      </a:r>
                      <a:endParaRPr lang="en-US" sz="18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831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Biyoloji</a:t>
                      </a:r>
                      <a:r>
                        <a:rPr lang="tr-TR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 yaşlanma araştırmaları</a:t>
                      </a:r>
                      <a:endParaRPr lang="tr-T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Hücre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organ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sistemlerin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yaşlanmasını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inceler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biyolojik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süreçlere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müdahale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yollarını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araştırır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87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Geriatr</a:t>
                      </a:r>
                      <a:r>
                        <a:rPr lang="tr-TR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tr-T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Yaşlılık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hastalıkları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bunların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epidemiyolojisi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rehabilitasyon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yaklaşımları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ilgilenir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09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Gerontopsikiyatri</a:t>
                      </a:r>
                      <a:endParaRPr lang="tr-T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Yaşlılıktaki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ruhsal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hastalıkları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tedavi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önleme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yollarını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araştırır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000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sikoloji</a:t>
                      </a:r>
                      <a:r>
                        <a:rPr lang="tr-TR" sz="1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 </a:t>
                      </a:r>
                      <a:r>
                        <a:rPr lang="tr-TR" sz="18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Gerontoloji</a:t>
                      </a:r>
                      <a:endParaRPr lang="tr-TR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Yaşlılıkta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zihinsel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kişilik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gelişimi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ilgilenir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13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i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Sosyal </a:t>
                      </a:r>
                      <a:r>
                        <a:rPr lang="tr-TR" sz="1800" b="1" i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Gerontoloji</a:t>
                      </a:r>
                      <a:endParaRPr lang="tr-TR" sz="1800" i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Yaşlanmanın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sosyal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ekonomik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politik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boyutlarını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inceler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21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Yaşlanmanın d</a:t>
                      </a:r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emografi</a:t>
                      </a:r>
                      <a:r>
                        <a:rPr lang="tr-TR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</a:t>
                      </a:r>
                      <a:endParaRPr lang="tr-T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Yaşlanma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süreciyle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ilişkili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nüfus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dinamiklerini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araştırır</a:t>
                      </a:r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02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1" i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Gerontolojik</a:t>
                      </a:r>
                      <a:r>
                        <a:rPr lang="tr-TR" sz="1800" b="1" i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bakım</a:t>
                      </a:r>
                      <a:endParaRPr lang="tr-TR" sz="1800" i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bakım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süreçleri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bakım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kalitesi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bakım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modelleriyle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ilgilenir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769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Gerago</a:t>
                      </a:r>
                      <a:r>
                        <a:rPr lang="tr-TR" sz="1800" b="1" i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r>
                        <a:rPr lang="en-US" sz="1800" b="1" i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</a:t>
                      </a:r>
                      <a:r>
                        <a:rPr lang="tr-TR" sz="1800" b="1" i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 yaşlı eğitimi</a:t>
                      </a:r>
                      <a:endParaRPr lang="tr-TR" sz="1800" i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Yaşlıların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eğitim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olanaklarını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erişim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engellerini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araştırır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42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Gerontolojik </a:t>
                      </a:r>
                      <a:r>
                        <a:rPr lang="en-US" sz="1800" b="1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Antropoloji</a:t>
                      </a:r>
                      <a:endParaRPr lang="tr-T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Yaşlanmanın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kültürel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temsilleri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yaşlılığın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toplumsal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anlamlarını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inceler</a:t>
                      </a:r>
                      <a:endParaRPr lang="tr-T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38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83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78"/>
    </mc:Choice>
    <mc:Fallback>
      <p:transition spd="slow" advTm="346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915097" y="1892533"/>
            <a:ext cx="4371278" cy="4351338"/>
          </a:xfrm>
        </p:spPr>
        <p:txBody>
          <a:bodyPr>
            <a:normAutofit/>
          </a:bodyPr>
          <a:lstStyle/>
          <a:p>
            <a:r>
              <a:rPr lang="tr-TR" sz="2000" dirty="0" smtClean="0"/>
              <a:t>Huzurevleri, bakımevleri</a:t>
            </a:r>
          </a:p>
          <a:p>
            <a:r>
              <a:rPr lang="tr-TR" sz="2000" dirty="0" smtClean="0"/>
              <a:t>Belediyeler</a:t>
            </a:r>
          </a:p>
          <a:p>
            <a:r>
              <a:rPr lang="tr-TR" sz="2000" dirty="0" smtClean="0"/>
              <a:t>Özel sağlık ve bakım kurumları</a:t>
            </a:r>
          </a:p>
          <a:p>
            <a:r>
              <a:rPr lang="tr-TR" sz="2000" dirty="0" smtClean="0"/>
              <a:t>Rehabilitasyon merkezleri</a:t>
            </a:r>
            <a:endParaRPr lang="tr-TR" sz="2000" dirty="0"/>
          </a:p>
          <a:p>
            <a:r>
              <a:rPr lang="tr-TR" sz="2000" dirty="0" smtClean="0"/>
              <a:t>Üniversiteler, araştırma merkezleri</a:t>
            </a:r>
          </a:p>
          <a:p>
            <a:endParaRPr lang="tr-TR" sz="2000" dirty="0"/>
          </a:p>
          <a:p>
            <a:r>
              <a:rPr lang="tr-TR" sz="2000" b="1" dirty="0">
                <a:solidFill>
                  <a:schemeClr val="accent2"/>
                </a:solidFill>
              </a:rPr>
              <a:t>Hastaneler </a:t>
            </a:r>
          </a:p>
          <a:p>
            <a:pPr lvl="1"/>
            <a:r>
              <a:rPr lang="tr-TR" sz="2000" b="1" dirty="0">
                <a:solidFill>
                  <a:schemeClr val="accent2"/>
                </a:solidFill>
              </a:rPr>
              <a:t>2023 (100)</a:t>
            </a:r>
          </a:p>
          <a:p>
            <a:pPr lvl="1"/>
            <a:r>
              <a:rPr lang="tr-TR" sz="2000" b="1" dirty="0">
                <a:solidFill>
                  <a:schemeClr val="accent2"/>
                </a:solidFill>
              </a:rPr>
              <a:t>2024 (150) </a:t>
            </a:r>
          </a:p>
          <a:p>
            <a:pPr lvl="1"/>
            <a:r>
              <a:rPr lang="tr-TR" sz="2000" b="1" dirty="0">
                <a:solidFill>
                  <a:schemeClr val="accent2"/>
                </a:solidFill>
              </a:rPr>
              <a:t>2025 (6)</a:t>
            </a:r>
          </a:p>
          <a:p>
            <a:endParaRPr lang="tr-TR" sz="2000" dirty="0" smtClean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10515600" cy="11039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Gerontoloji</a:t>
            </a:r>
          </a:p>
          <a:p>
            <a:pPr algn="ctr"/>
            <a:r>
              <a:rPr lang="tr-TR" dirty="0" smtClean="0"/>
              <a:t>Uygulama </a:t>
            </a:r>
            <a:r>
              <a:rPr lang="tr-TR" dirty="0"/>
              <a:t>ve görevlendirme </a:t>
            </a:r>
            <a:r>
              <a:rPr lang="tr-TR" dirty="0" smtClean="0"/>
              <a:t>alanları</a:t>
            </a:r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2216043"/>
            <a:ext cx="5954054" cy="2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7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40"/>
    </mc:Choice>
    <mc:Fallback>
      <p:transition spd="slow" advTm="2684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47776"/>
            <a:ext cx="10515600" cy="4519209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60000"/>
              </a:lnSpc>
            </a:pPr>
            <a:r>
              <a:rPr lang="en-US" b="1" dirty="0" err="1" smtClean="0"/>
              <a:t>Aktif</a:t>
            </a:r>
            <a:r>
              <a:rPr lang="en-US" b="1" dirty="0" smtClean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sağlıklı</a:t>
            </a:r>
            <a:r>
              <a:rPr lang="en-US" b="1" dirty="0"/>
              <a:t> </a:t>
            </a:r>
            <a:r>
              <a:rPr lang="en-US" b="1" dirty="0" err="1"/>
              <a:t>yaşlanmaya</a:t>
            </a:r>
            <a:r>
              <a:rPr lang="en-US" b="1" dirty="0"/>
              <a:t> </a:t>
            </a:r>
            <a:r>
              <a:rPr lang="en-US" b="1" dirty="0" err="1"/>
              <a:t>yönelik</a:t>
            </a:r>
            <a:r>
              <a:rPr lang="en-US" b="1" dirty="0"/>
              <a:t> </a:t>
            </a:r>
            <a:r>
              <a:rPr lang="en-US" b="1" dirty="0" err="1"/>
              <a:t>programlar</a:t>
            </a:r>
            <a:r>
              <a:rPr lang="en-US" dirty="0"/>
              <a:t> </a:t>
            </a:r>
            <a:r>
              <a:rPr lang="en-US" dirty="0" err="1" smtClean="0"/>
              <a:t>geliştir</a:t>
            </a:r>
            <a:r>
              <a:rPr lang="tr-TR" dirty="0" smtClean="0"/>
              <a:t>me</a:t>
            </a:r>
            <a:r>
              <a:rPr lang="en-US" dirty="0" smtClean="0"/>
              <a:t>. </a:t>
            </a:r>
            <a:endParaRPr lang="tr-TR" dirty="0" smtClean="0"/>
          </a:p>
          <a:p>
            <a:pPr algn="just">
              <a:lnSpc>
                <a:spcPct val="160000"/>
              </a:lnSpc>
            </a:pPr>
            <a:r>
              <a:rPr lang="en-US" dirty="0" err="1" smtClean="0"/>
              <a:t>Yaşlının</a:t>
            </a:r>
            <a:r>
              <a:rPr lang="en-US" dirty="0" smtClean="0"/>
              <a:t> </a:t>
            </a:r>
            <a:r>
              <a:rPr lang="en-US" dirty="0" err="1"/>
              <a:t>yaşadığı</a:t>
            </a:r>
            <a:r>
              <a:rPr lang="en-US" dirty="0"/>
              <a:t> </a:t>
            </a:r>
            <a:r>
              <a:rPr lang="en-US" dirty="0" err="1"/>
              <a:t>toplumun</a:t>
            </a:r>
            <a:r>
              <a:rPr lang="en-US" dirty="0"/>
              <a:t> </a:t>
            </a:r>
            <a:r>
              <a:rPr lang="en-US" dirty="0" err="1"/>
              <a:t>sosyo-kültürel</a:t>
            </a:r>
            <a:r>
              <a:rPr lang="en-US" dirty="0"/>
              <a:t> </a:t>
            </a:r>
            <a:r>
              <a:rPr lang="en-US" dirty="0" err="1"/>
              <a:t>yapısını</a:t>
            </a:r>
            <a:r>
              <a:rPr lang="en-US" dirty="0"/>
              <a:t> </a:t>
            </a:r>
            <a:r>
              <a:rPr lang="en-US" dirty="0" err="1" smtClean="0"/>
              <a:t>değerlendir</a:t>
            </a:r>
            <a:r>
              <a:rPr lang="tr-TR" dirty="0" smtClean="0"/>
              <a:t>me</a:t>
            </a:r>
            <a:r>
              <a:rPr lang="en-US" dirty="0" smtClean="0"/>
              <a:t>, </a:t>
            </a:r>
            <a:r>
              <a:rPr lang="en-US" b="1" dirty="0" err="1" smtClean="0"/>
              <a:t>yaşlının</a:t>
            </a:r>
            <a:r>
              <a:rPr lang="en-US" b="1" dirty="0" smtClean="0"/>
              <a:t> </a:t>
            </a:r>
            <a:r>
              <a:rPr lang="en-US" b="1" dirty="0" err="1"/>
              <a:t>yararlandığı</a:t>
            </a:r>
            <a:r>
              <a:rPr lang="en-US" b="1" dirty="0"/>
              <a:t>/</a:t>
            </a:r>
            <a:r>
              <a:rPr lang="en-US" b="1" dirty="0" err="1"/>
              <a:t>yararlanacağı</a:t>
            </a:r>
            <a:r>
              <a:rPr lang="en-US" b="1" dirty="0"/>
              <a:t> </a:t>
            </a:r>
            <a:r>
              <a:rPr lang="en-US" b="1" dirty="0" err="1"/>
              <a:t>hizmetler</a:t>
            </a:r>
            <a:r>
              <a:rPr lang="en-US" b="1" dirty="0"/>
              <a:t>, </a:t>
            </a:r>
            <a:r>
              <a:rPr lang="en-US" b="1" dirty="0" err="1"/>
              <a:t>politikalar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programlar</a:t>
            </a:r>
            <a:r>
              <a:rPr lang="en-US" b="1" dirty="0"/>
              <a:t> </a:t>
            </a:r>
            <a:r>
              <a:rPr lang="en-US" b="1" dirty="0" err="1" smtClean="0"/>
              <a:t>geliştir</a:t>
            </a:r>
            <a:r>
              <a:rPr lang="tr-TR" b="1" dirty="0" smtClean="0"/>
              <a:t>me</a:t>
            </a:r>
            <a:endParaRPr lang="en-US" b="1" dirty="0"/>
          </a:p>
          <a:p>
            <a:pPr algn="just">
              <a:lnSpc>
                <a:spcPct val="160000"/>
              </a:lnSpc>
            </a:pPr>
            <a:r>
              <a:rPr lang="en-US" dirty="0" err="1" smtClean="0"/>
              <a:t>Mevcut</a:t>
            </a:r>
            <a:r>
              <a:rPr lang="en-US" dirty="0" smtClean="0"/>
              <a:t> </a:t>
            </a:r>
            <a:r>
              <a:rPr lang="en-US" dirty="0" err="1"/>
              <a:t>bakım</a:t>
            </a:r>
            <a:r>
              <a:rPr lang="en-US" dirty="0"/>
              <a:t> </a:t>
            </a:r>
            <a:r>
              <a:rPr lang="en-US" dirty="0" err="1"/>
              <a:t>modellerini</a:t>
            </a:r>
            <a:r>
              <a:rPr lang="en-US" dirty="0"/>
              <a:t> </a:t>
            </a:r>
            <a:r>
              <a:rPr lang="en-US" dirty="0" err="1" smtClean="0"/>
              <a:t>değerlendir</a:t>
            </a:r>
            <a:r>
              <a:rPr lang="tr-TR" dirty="0" smtClean="0"/>
              <a:t>me</a:t>
            </a:r>
            <a:r>
              <a:rPr lang="en-US" dirty="0" smtClean="0"/>
              <a:t>,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b="1" dirty="0" err="1"/>
              <a:t>bakım</a:t>
            </a:r>
            <a:r>
              <a:rPr lang="en-US" b="1" dirty="0"/>
              <a:t> </a:t>
            </a:r>
            <a:r>
              <a:rPr lang="en-US" b="1" dirty="0" err="1"/>
              <a:t>modelleri</a:t>
            </a:r>
            <a:r>
              <a:rPr lang="en-US" b="1" dirty="0"/>
              <a:t> </a:t>
            </a:r>
            <a:r>
              <a:rPr lang="en-US" b="1" dirty="0" err="1" smtClean="0"/>
              <a:t>geliştir</a:t>
            </a:r>
            <a:r>
              <a:rPr lang="tr-TR" b="1" dirty="0" smtClean="0"/>
              <a:t>me</a:t>
            </a:r>
            <a:r>
              <a:rPr lang="en-US" b="1" dirty="0" smtClean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 smtClean="0"/>
              <a:t>uygula</a:t>
            </a:r>
            <a:r>
              <a:rPr lang="tr-TR" b="1" dirty="0" err="1" smtClean="0"/>
              <a:t>ma</a:t>
            </a:r>
            <a:endParaRPr lang="en-US" dirty="0"/>
          </a:p>
          <a:p>
            <a:pPr algn="just">
              <a:lnSpc>
                <a:spcPct val="160000"/>
              </a:lnSpc>
            </a:pPr>
            <a:r>
              <a:rPr lang="en-US" b="1" dirty="0" err="1" smtClean="0"/>
              <a:t>Yaşlılığın</a:t>
            </a:r>
            <a:r>
              <a:rPr lang="en-US" b="1" dirty="0" smtClean="0"/>
              <a:t> </a:t>
            </a:r>
            <a:r>
              <a:rPr lang="en-US" b="1" dirty="0" err="1"/>
              <a:t>hukuksal</a:t>
            </a:r>
            <a:r>
              <a:rPr lang="en-US" b="1" dirty="0"/>
              <a:t>, </a:t>
            </a:r>
            <a:r>
              <a:rPr lang="en-US" b="1" dirty="0" err="1"/>
              <a:t>etik</a:t>
            </a:r>
            <a:r>
              <a:rPr lang="en-US" b="1" dirty="0"/>
              <a:t> </a:t>
            </a:r>
            <a:r>
              <a:rPr lang="en-US" b="1" dirty="0" err="1"/>
              <a:t>boyutlarını</a:t>
            </a:r>
            <a:r>
              <a:rPr lang="en-US" b="1" dirty="0"/>
              <a:t> </a:t>
            </a:r>
            <a:r>
              <a:rPr lang="en-US" b="1" dirty="0" err="1" smtClean="0"/>
              <a:t>değerlendir</a:t>
            </a:r>
            <a:r>
              <a:rPr lang="tr-TR" b="1" dirty="0" smtClean="0"/>
              <a:t>me</a:t>
            </a:r>
            <a:endParaRPr lang="tr-TR" b="1" dirty="0"/>
          </a:p>
          <a:p>
            <a:pPr algn="just">
              <a:lnSpc>
                <a:spcPct val="160000"/>
              </a:lnSpc>
            </a:pPr>
            <a:r>
              <a:rPr lang="en-US" b="1" dirty="0" err="1" smtClean="0"/>
              <a:t>Biyolojik</a:t>
            </a:r>
            <a:r>
              <a:rPr lang="en-US" b="1" dirty="0"/>
              <a:t>, </a:t>
            </a:r>
            <a:r>
              <a:rPr lang="en-US" b="1" dirty="0" err="1"/>
              <a:t>psikolojik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sosyal</a:t>
            </a:r>
            <a:r>
              <a:rPr lang="en-US" b="1" dirty="0"/>
              <a:t> </a:t>
            </a:r>
            <a:r>
              <a:rPr lang="en-US" b="1" dirty="0" err="1"/>
              <a:t>yaşlanmanın</a:t>
            </a:r>
            <a:r>
              <a:rPr lang="en-US" b="1" dirty="0"/>
              <a:t> </a:t>
            </a:r>
            <a:r>
              <a:rPr lang="en-US" b="1" dirty="0" err="1"/>
              <a:t>getirdiği</a:t>
            </a:r>
            <a:r>
              <a:rPr lang="en-US" b="1" dirty="0"/>
              <a:t> </a:t>
            </a:r>
            <a:r>
              <a:rPr lang="en-US" b="1" dirty="0" err="1"/>
              <a:t>problemleri</a:t>
            </a:r>
            <a:r>
              <a:rPr lang="en-US" b="1" dirty="0"/>
              <a:t> </a:t>
            </a:r>
            <a:r>
              <a:rPr lang="en-US" b="1" dirty="0" err="1"/>
              <a:t>saptayıp</a:t>
            </a:r>
            <a:r>
              <a:rPr lang="en-US" b="1" dirty="0"/>
              <a:t> </a:t>
            </a:r>
            <a:r>
              <a:rPr lang="en-US" b="1" dirty="0" err="1" smtClean="0"/>
              <a:t>çözüm</a:t>
            </a:r>
            <a:r>
              <a:rPr lang="en-US" b="1" dirty="0" smtClean="0"/>
              <a:t> </a:t>
            </a:r>
            <a:r>
              <a:rPr lang="en-US" b="1" dirty="0" err="1" smtClean="0"/>
              <a:t>üret</a:t>
            </a:r>
            <a:r>
              <a:rPr lang="tr-TR" b="1" dirty="0" smtClean="0"/>
              <a:t>me</a:t>
            </a:r>
            <a:endParaRPr lang="en-US" dirty="0"/>
          </a:p>
          <a:p>
            <a:pPr algn="just">
              <a:lnSpc>
                <a:spcPct val="160000"/>
              </a:lnSpc>
            </a:pPr>
            <a:r>
              <a:rPr lang="en-US" b="1" dirty="0" err="1" smtClean="0"/>
              <a:t>Demografik</a:t>
            </a:r>
            <a:r>
              <a:rPr lang="en-US" b="1" dirty="0" smtClean="0"/>
              <a:t> </a:t>
            </a:r>
            <a:r>
              <a:rPr lang="en-US" b="1" dirty="0" err="1"/>
              <a:t>yaşlanmayı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sonuçlarını</a:t>
            </a:r>
            <a:r>
              <a:rPr lang="en-US" b="1" dirty="0"/>
              <a:t> </a:t>
            </a:r>
            <a:r>
              <a:rPr lang="en-US" dirty="0" err="1" smtClean="0"/>
              <a:t>analiz</a:t>
            </a:r>
            <a:r>
              <a:rPr lang="en-US" dirty="0" smtClean="0"/>
              <a:t> e</a:t>
            </a:r>
            <a:r>
              <a:rPr lang="tr-TR" dirty="0" err="1" smtClean="0"/>
              <a:t>tme</a:t>
            </a:r>
            <a:r>
              <a:rPr lang="en-US" dirty="0" smtClean="0"/>
              <a:t>, </a:t>
            </a:r>
            <a:r>
              <a:rPr lang="en-US" dirty="0" err="1" smtClean="0"/>
              <a:t>geliştir</a:t>
            </a:r>
            <a:r>
              <a:rPr lang="tr-TR" dirty="0" smtClean="0"/>
              <a:t>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323384"/>
            <a:ext cx="10515600" cy="880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Gerontoloji</a:t>
            </a:r>
            <a:endParaRPr lang="en-US" dirty="0"/>
          </a:p>
        </p:txBody>
      </p:sp>
      <p:sp>
        <p:nvSpPr>
          <p:cNvPr id="5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581400" y="6492875"/>
            <a:ext cx="4114800" cy="365125"/>
          </a:xfrm>
        </p:spPr>
        <p:txBody>
          <a:bodyPr/>
          <a:lstStyle/>
          <a:p>
            <a:r>
              <a:rPr lang="tr-TR" dirty="0"/>
              <a:t>A</a:t>
            </a:r>
            <a:r>
              <a:rPr lang="en-US" dirty="0" err="1" smtClean="0"/>
              <a:t>kdeniz</a:t>
            </a:r>
            <a:r>
              <a:rPr lang="en-US" dirty="0" smtClean="0"/>
              <a:t> </a:t>
            </a:r>
            <a:r>
              <a:rPr lang="tr-TR" dirty="0" err="1"/>
              <a:t>Ü</a:t>
            </a:r>
            <a:r>
              <a:rPr lang="en-US" dirty="0" err="1" smtClean="0"/>
              <a:t>ni</a:t>
            </a:r>
            <a:r>
              <a:rPr lang="en-US" dirty="0" smtClean="0"/>
              <a:t>, </a:t>
            </a:r>
            <a:r>
              <a:rPr lang="tr-TR" dirty="0"/>
              <a:t>G</a:t>
            </a:r>
            <a:r>
              <a:rPr lang="en-US" dirty="0" err="1" smtClean="0"/>
              <a:t>erontoloji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6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38"/>
    </mc:Choice>
    <mc:Fallback>
      <p:transition spd="slow" advTm="518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30146" y="1284790"/>
            <a:ext cx="10093125" cy="520808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 err="1" smtClean="0">
                <a:solidFill>
                  <a:srgbClr val="FF0000"/>
                </a:solidFill>
              </a:rPr>
              <a:t>Yaşlının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yararlandığı</a:t>
            </a:r>
            <a:r>
              <a:rPr lang="en-US" sz="2000" dirty="0">
                <a:solidFill>
                  <a:srgbClr val="FF0000"/>
                </a:solidFill>
              </a:rPr>
              <a:t>/</a:t>
            </a:r>
            <a:r>
              <a:rPr lang="en-US" sz="2000" dirty="0" err="1">
                <a:solidFill>
                  <a:srgbClr val="FF0000"/>
                </a:solidFill>
              </a:rPr>
              <a:t>yararlanacağı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hizmetleri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belirle</a:t>
            </a:r>
            <a:r>
              <a:rPr lang="tr-TR" sz="2000" dirty="0" smtClean="0">
                <a:solidFill>
                  <a:srgbClr val="FF0000"/>
                </a:solidFill>
              </a:rPr>
              <a:t>me;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tıbbi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sosyal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hukuki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diğer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hizmet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süreçlerini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düzenl</a:t>
            </a:r>
            <a:r>
              <a:rPr lang="tr-TR" sz="2000" dirty="0" smtClean="0">
                <a:solidFill>
                  <a:srgbClr val="FF0000"/>
                </a:solidFill>
              </a:rPr>
              <a:t>eme,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ilgili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birimlerle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koordinasyon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tr-TR" sz="2000" dirty="0" smtClean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92D050"/>
                </a:solidFill>
              </a:rPr>
              <a:t>Yaşlıkta</a:t>
            </a:r>
            <a:r>
              <a:rPr lang="en-US" sz="2000" dirty="0" smtClean="0">
                <a:solidFill>
                  <a:srgbClr val="92D050"/>
                </a:solidFill>
              </a:rPr>
              <a:t> </a:t>
            </a:r>
            <a:r>
              <a:rPr lang="en-US" sz="2000" dirty="0" err="1">
                <a:solidFill>
                  <a:srgbClr val="92D050"/>
                </a:solidFill>
              </a:rPr>
              <a:t>sosyal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dirty="0" err="1">
                <a:solidFill>
                  <a:srgbClr val="92D050"/>
                </a:solidFill>
              </a:rPr>
              <a:t>izolasyonun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dirty="0" err="1">
                <a:solidFill>
                  <a:srgbClr val="92D050"/>
                </a:solidFill>
              </a:rPr>
              <a:t>önlenmesine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dirty="0" err="1">
                <a:solidFill>
                  <a:srgbClr val="92D050"/>
                </a:solidFill>
              </a:rPr>
              <a:t>yönelik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dirty="0" err="1" smtClean="0">
                <a:solidFill>
                  <a:srgbClr val="92D050"/>
                </a:solidFill>
              </a:rPr>
              <a:t>etkinlikler</a:t>
            </a:r>
            <a:r>
              <a:rPr lang="en-US" sz="2000" dirty="0" smtClean="0">
                <a:solidFill>
                  <a:srgbClr val="92D050"/>
                </a:solidFill>
              </a:rPr>
              <a:t> </a:t>
            </a:r>
            <a:endParaRPr lang="tr-TR" sz="2000" dirty="0" smtClean="0">
              <a:solidFill>
                <a:srgbClr val="92D05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Yaşam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ortamına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ilişkin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ergonomik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ihtiyaçları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belirle</a:t>
            </a:r>
            <a:r>
              <a:rPr lang="tr-TR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ve</a:t>
            </a: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düzenlenme</a:t>
            </a:r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 </a:t>
            </a:r>
            <a:endParaRPr lang="tr-TR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00FF"/>
                </a:solidFill>
              </a:rPr>
              <a:t>Yaşlının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sağlık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ve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akut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bakım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ihtiyacında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aile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ve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ilgili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birimlerle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koordinasyonu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sağla</a:t>
            </a:r>
            <a:r>
              <a:rPr lang="tr-TR" sz="2000" dirty="0" err="1" smtClean="0">
                <a:solidFill>
                  <a:srgbClr val="FF00FF"/>
                </a:solidFill>
              </a:rPr>
              <a:t>ma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ve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süreci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takip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smtClean="0">
                <a:solidFill>
                  <a:srgbClr val="FF00FF"/>
                </a:solidFill>
              </a:rPr>
              <a:t>e</a:t>
            </a:r>
            <a:r>
              <a:rPr lang="tr-TR" sz="2000" dirty="0" err="1" smtClean="0">
                <a:solidFill>
                  <a:srgbClr val="FF00FF"/>
                </a:solidFill>
              </a:rPr>
              <a:t>tme</a:t>
            </a:r>
            <a:r>
              <a:rPr lang="en-US" sz="2000" dirty="0" smtClean="0">
                <a:solidFill>
                  <a:srgbClr val="FF00FF"/>
                </a:solidFill>
              </a:rPr>
              <a:t>. </a:t>
            </a:r>
            <a:endParaRPr lang="tr-TR" sz="2000" dirty="0" smtClean="0">
              <a:solidFill>
                <a:srgbClr val="FF00FF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2000" dirty="0" err="1" smtClean="0">
                <a:solidFill>
                  <a:srgbClr val="FF00FF"/>
                </a:solidFill>
              </a:rPr>
              <a:t>Yaşlı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ve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ailesi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ile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görüşmeler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yaparak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bakım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ihtiyaçlarını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belirle</a:t>
            </a:r>
            <a:r>
              <a:rPr lang="tr-TR" sz="2000" dirty="0" smtClean="0">
                <a:solidFill>
                  <a:srgbClr val="FF00FF"/>
                </a:solidFill>
              </a:rPr>
              <a:t>me</a:t>
            </a:r>
            <a:r>
              <a:rPr lang="en-US" sz="2000" dirty="0" smtClean="0">
                <a:solidFill>
                  <a:srgbClr val="FF00FF"/>
                </a:solidFill>
              </a:rPr>
              <a:t>, </a:t>
            </a:r>
            <a:r>
              <a:rPr lang="en-US" sz="2000" dirty="0" err="1">
                <a:solidFill>
                  <a:srgbClr val="FF00FF"/>
                </a:solidFill>
              </a:rPr>
              <a:t>ihtiyaca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yönelik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disiplinler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arası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süreci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>
                <a:solidFill>
                  <a:srgbClr val="FF00FF"/>
                </a:solidFill>
              </a:rPr>
              <a:t>koordine</a:t>
            </a:r>
            <a:r>
              <a:rPr lang="en-US" sz="2000" dirty="0">
                <a:solidFill>
                  <a:srgbClr val="FF00FF"/>
                </a:solidFill>
              </a:rPr>
              <a:t> </a:t>
            </a:r>
            <a:r>
              <a:rPr lang="en-US" sz="2000" dirty="0" smtClean="0">
                <a:solidFill>
                  <a:srgbClr val="FF00FF"/>
                </a:solidFill>
              </a:rPr>
              <a:t>e</a:t>
            </a:r>
            <a:r>
              <a:rPr lang="tr-TR" sz="2000" dirty="0" err="1" smtClean="0">
                <a:solidFill>
                  <a:srgbClr val="FF00FF"/>
                </a:solidFill>
              </a:rPr>
              <a:t>tme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sz="2000" dirty="0" err="1" smtClean="0">
                <a:solidFill>
                  <a:srgbClr val="7030A0"/>
                </a:solidFill>
              </a:rPr>
              <a:t>Bakım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geçişi</a:t>
            </a:r>
            <a:r>
              <a:rPr lang="en-US" sz="2000" dirty="0">
                <a:solidFill>
                  <a:srgbClr val="7030A0"/>
                </a:solidFill>
              </a:rPr>
              <a:t> (</a:t>
            </a:r>
            <a:r>
              <a:rPr lang="en-US" sz="2000" dirty="0" err="1">
                <a:solidFill>
                  <a:srgbClr val="7030A0"/>
                </a:solidFill>
              </a:rPr>
              <a:t>evde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bakımdan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kurumsal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bakıma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geçiş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süreci</a:t>
            </a:r>
            <a:r>
              <a:rPr lang="en-US" sz="2000" dirty="0">
                <a:solidFill>
                  <a:srgbClr val="7030A0"/>
                </a:solidFill>
              </a:rPr>
              <a:t> vb.) </a:t>
            </a:r>
            <a:r>
              <a:rPr lang="en-US" sz="2000" dirty="0" err="1">
                <a:solidFill>
                  <a:srgbClr val="7030A0"/>
                </a:solidFill>
              </a:rPr>
              <a:t>sürecini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yönet</a:t>
            </a:r>
            <a:r>
              <a:rPr lang="tr-TR" sz="2000" dirty="0" smtClean="0">
                <a:solidFill>
                  <a:srgbClr val="7030A0"/>
                </a:solidFill>
              </a:rPr>
              <a:t>me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</a:rPr>
              <a:t>yaşlı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aile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bireylerine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danışmanlık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hizmeti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sun</a:t>
            </a:r>
            <a:r>
              <a:rPr lang="tr-TR" sz="2000" dirty="0" err="1" smtClean="0">
                <a:solidFill>
                  <a:srgbClr val="7030A0"/>
                </a:solidFill>
              </a:rPr>
              <a:t>ma</a:t>
            </a:r>
            <a:r>
              <a:rPr lang="en-US" sz="2000" dirty="0" smtClean="0">
                <a:solidFill>
                  <a:srgbClr val="7030A0"/>
                </a:solidFill>
              </a:rPr>
              <a:t>. </a:t>
            </a:r>
            <a:r>
              <a:rPr lang="en-US" sz="2000" dirty="0" err="1">
                <a:solidFill>
                  <a:srgbClr val="7030A0"/>
                </a:solidFill>
              </a:rPr>
              <a:t>Bakım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verenlere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yönelik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multidisipliner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ekiple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eğitim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programı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hazırla</a:t>
            </a:r>
            <a:r>
              <a:rPr lang="tr-TR" sz="2000" dirty="0" err="1" smtClean="0">
                <a:solidFill>
                  <a:srgbClr val="7030A0"/>
                </a:solidFill>
              </a:rPr>
              <a:t>ma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ilgili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eğitimlerde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yer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al</a:t>
            </a:r>
            <a:r>
              <a:rPr lang="tr-TR" sz="2000" dirty="0" err="1" smtClean="0">
                <a:solidFill>
                  <a:srgbClr val="7030A0"/>
                </a:solidFill>
              </a:rPr>
              <a:t>ma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838200" y="224832"/>
            <a:ext cx="10515600" cy="5331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Gerontoloji</a:t>
            </a:r>
            <a:endParaRPr lang="en-US" dirty="0"/>
          </a:p>
        </p:txBody>
      </p:sp>
      <p:sp>
        <p:nvSpPr>
          <p:cNvPr id="5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581400" y="6492875"/>
            <a:ext cx="4114800" cy="365125"/>
          </a:xfrm>
        </p:spPr>
        <p:txBody>
          <a:bodyPr/>
          <a:lstStyle/>
          <a:p>
            <a:r>
              <a:rPr lang="tr-TR" dirty="0"/>
              <a:t>A</a:t>
            </a:r>
            <a:r>
              <a:rPr lang="en-US" dirty="0" err="1" smtClean="0"/>
              <a:t>kdeniz</a:t>
            </a:r>
            <a:r>
              <a:rPr lang="en-US" dirty="0" smtClean="0"/>
              <a:t> </a:t>
            </a:r>
            <a:r>
              <a:rPr lang="tr-TR" dirty="0" err="1"/>
              <a:t>Ü</a:t>
            </a:r>
            <a:r>
              <a:rPr lang="en-US" dirty="0" err="1" smtClean="0"/>
              <a:t>ni</a:t>
            </a:r>
            <a:r>
              <a:rPr lang="en-US" dirty="0" smtClean="0"/>
              <a:t>, </a:t>
            </a:r>
            <a:r>
              <a:rPr lang="tr-TR" dirty="0"/>
              <a:t>G</a:t>
            </a:r>
            <a:r>
              <a:rPr lang="en-US" dirty="0" err="1" smtClean="0"/>
              <a:t>erontoloji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8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8"/>
    </mc:Choice>
    <mc:Fallback>
      <p:transition spd="slow" advTm="5550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2FED2B9A-4251-4688-966F-43E943AF3415}"/>
</file>

<file path=customXml/itemProps2.xml><?xml version="1.0" encoding="utf-8"?>
<ds:datastoreItem xmlns:ds="http://schemas.openxmlformats.org/officeDocument/2006/customXml" ds:itemID="{22731F28-7441-4E15-AF99-BA07CFCC087B}"/>
</file>

<file path=customXml/itemProps3.xml><?xml version="1.0" encoding="utf-8"?>
<ds:datastoreItem xmlns:ds="http://schemas.openxmlformats.org/officeDocument/2006/customXml" ds:itemID="{1EA662C6-F1A8-4A71-9DFF-9700272B6EB5}"/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1545</Words>
  <Application>Microsoft Office PowerPoint</Application>
  <PresentationFormat>Geniş ekran</PresentationFormat>
  <Paragraphs>319</Paragraphs>
  <Slides>48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Wingdings</vt:lpstr>
      <vt:lpstr>Office Teması</vt:lpstr>
      <vt:lpstr>Gerontoloji-Geriatri İşbirliği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Huzurevi ziyaret ve eğitim</vt:lpstr>
      <vt:lpstr>Sağlıklı Yaş Alma Merkezi Çalıştayı-2024</vt:lpstr>
      <vt:lpstr>Bilgilendirme videoları</vt:lpstr>
      <vt:lpstr>Eskişehir İl Sağlık Müdürlüğü Yaşlı Sağlığı Hizmetleri Bilgilendirme ve Farkındalık Sempozyumu-2025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ETLİK ŞEHİR HASTANESİ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YELDA</dc:creator>
  <cp:lastModifiedBy>YELDA</cp:lastModifiedBy>
  <cp:revision>275</cp:revision>
  <dcterms:created xsi:type="dcterms:W3CDTF">2025-10-11T12:26:58Z</dcterms:created>
  <dcterms:modified xsi:type="dcterms:W3CDTF">2025-10-16T10:13:49Z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