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2" r:id="rId3"/>
    <p:sldId id="266" r:id="rId4"/>
    <p:sldId id="280" r:id="rId5"/>
    <p:sldId id="263" r:id="rId6"/>
    <p:sldId id="270" r:id="rId7"/>
    <p:sldId id="271" r:id="rId8"/>
    <p:sldId id="272" r:id="rId9"/>
    <p:sldId id="264" r:id="rId10"/>
    <p:sldId id="273" r:id="rId11"/>
    <p:sldId id="267" r:id="rId12"/>
    <p:sldId id="268" r:id="rId13"/>
    <p:sldId id="269" r:id="rId14"/>
    <p:sldId id="279" r:id="rId15"/>
    <p:sldId id="277" r:id="rId16"/>
    <p:sldId id="25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B582-111E-405A-964C-CDB8B4B95F3A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6828-745B-4873-8565-0359A3B24C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9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İnaktive</a:t>
            </a:r>
            <a:r>
              <a:rPr lang="tr-TR" dirty="0" smtClean="0"/>
              <a:t> </a:t>
            </a:r>
            <a:r>
              <a:rPr lang="tr-TR" dirty="0" err="1" smtClean="0"/>
              <a:t>influenza</a:t>
            </a:r>
            <a:r>
              <a:rPr lang="tr-TR" dirty="0" smtClean="0"/>
              <a:t> aşıları, </a:t>
            </a: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replikasyon</a:t>
            </a:r>
            <a:r>
              <a:rPr lang="tr-TR" dirty="0" smtClean="0"/>
              <a:t> yeteneği ortadan kaldırılmış virüs partiküllerinden oluşur. Aşı uygulandıktan sonra antijenler (özellikle </a:t>
            </a:r>
            <a:r>
              <a:rPr lang="tr-TR" dirty="0" err="1" smtClean="0"/>
              <a:t>hemaglutinin</a:t>
            </a:r>
            <a:r>
              <a:rPr lang="tr-TR" dirty="0" smtClean="0"/>
              <a:t> ve </a:t>
            </a:r>
            <a:r>
              <a:rPr lang="tr-TR" dirty="0" err="1" smtClean="0"/>
              <a:t>nöraminidaz</a:t>
            </a:r>
            <a:r>
              <a:rPr lang="tr-TR" dirty="0" smtClean="0"/>
              <a:t>), </a:t>
            </a:r>
            <a:r>
              <a:rPr lang="tr-TR" dirty="0" err="1" smtClean="0"/>
              <a:t>dendritik</a:t>
            </a:r>
            <a:r>
              <a:rPr lang="tr-TR" dirty="0" smtClean="0"/>
              <a:t> hücreler tarafından tanınarak MHC II yoluyla CD4⁺ T hücrelerine sunulur. Aktive olan T </a:t>
            </a:r>
            <a:r>
              <a:rPr lang="tr-TR" dirty="0" err="1" smtClean="0"/>
              <a:t>helper</a:t>
            </a:r>
            <a:r>
              <a:rPr lang="tr-TR" dirty="0" smtClean="0"/>
              <a:t> hücreleri, B hücrelerinin olgunlaşmasını uyarır; böylece yüksek </a:t>
            </a:r>
            <a:r>
              <a:rPr lang="tr-TR" dirty="0" err="1" smtClean="0"/>
              <a:t>afiniteli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antikorları üretilir. Bu antikorlar virüsün hücreye girişini nötralize eder, </a:t>
            </a:r>
            <a:r>
              <a:rPr lang="tr-TR" dirty="0" err="1" smtClean="0"/>
              <a:t>opsonizasyonu</a:t>
            </a:r>
            <a:r>
              <a:rPr lang="tr-TR" dirty="0" smtClean="0"/>
              <a:t> kolaylaştırır ve uzun süreli bağışıklık için bellek B hücrelerinin gelişimini destekler.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96828-745B-4873-8565-0359A3B24C9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2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96828-745B-4873-8565-0359A3B24C9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38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5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22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4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81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16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8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49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4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13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7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93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CA93-23C5-46FC-979D-CFAC63009F0B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0335-581A-493B-AA6F-4F719C166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7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38200" y="1690688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Yaşlı Bireylerde </a:t>
            </a:r>
            <a:r>
              <a:rPr lang="tr-TR" sz="40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İnfluenza</a:t>
            </a:r>
            <a:r>
              <a:rPr lang="tr-TR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Aşılamasının CALLY İndeksine Göre Daha Düşük </a:t>
            </a:r>
            <a:r>
              <a:rPr lang="tr-TR" sz="4000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İnflamasyonla</a:t>
            </a:r>
            <a:r>
              <a:rPr lang="tr-TR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İlişkisi</a:t>
            </a:r>
            <a:endParaRPr lang="tr-TR" sz="4000" dirty="0"/>
          </a:p>
        </p:txBody>
      </p:sp>
      <p:sp>
        <p:nvSpPr>
          <p:cNvPr id="5" name="Dikdörtgen 4"/>
          <p:cNvSpPr/>
          <p:nvPr/>
        </p:nvSpPr>
        <p:spPr>
          <a:xfrm>
            <a:off x="239151" y="4874584"/>
            <a:ext cx="11338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u="sng" dirty="0" smtClean="0"/>
              <a:t>Uzm. Dr. </a:t>
            </a:r>
            <a:r>
              <a:rPr lang="en-US" sz="4400" b="1" u="sng" dirty="0" smtClean="0"/>
              <a:t>Y</a:t>
            </a:r>
            <a:r>
              <a:rPr lang="tr-TR" sz="4400" b="1" u="sng" dirty="0" err="1" smtClean="0"/>
              <a:t>asemin</a:t>
            </a:r>
            <a:r>
              <a:rPr lang="tr-TR" sz="4400" b="1" u="sng" dirty="0" smtClean="0"/>
              <a:t> </a:t>
            </a:r>
            <a:r>
              <a:rPr lang="en-US" sz="4400" b="1" u="sng" dirty="0" err="1" smtClean="0"/>
              <a:t>Polat</a:t>
            </a:r>
            <a:r>
              <a:rPr lang="en-US" sz="4400" b="1" u="sng" dirty="0" smtClean="0"/>
              <a:t> </a:t>
            </a:r>
            <a:r>
              <a:rPr lang="en-US" sz="4400" b="1" u="sng" dirty="0"/>
              <a:t>Özer</a:t>
            </a:r>
            <a:r>
              <a:rPr lang="en-US" sz="4400" b="1" u="sng" baseline="30000" dirty="0"/>
              <a:t>1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Güner</a:t>
            </a:r>
            <a:r>
              <a:rPr lang="en-US" baseline="30000" dirty="0"/>
              <a:t> 2</a:t>
            </a:r>
            <a:r>
              <a:rPr lang="en-US" dirty="0"/>
              <a:t>, E. Çeşmeci</a:t>
            </a:r>
            <a:r>
              <a:rPr lang="en-US" baseline="30000" dirty="0"/>
              <a:t>1</a:t>
            </a:r>
            <a:r>
              <a:rPr lang="en-US" dirty="0"/>
              <a:t>, S. Ceylan</a:t>
            </a:r>
            <a:r>
              <a:rPr lang="en-US" baseline="30000" dirty="0"/>
              <a:t>3</a:t>
            </a:r>
            <a:r>
              <a:rPr lang="en-US" dirty="0"/>
              <a:t>, C. Balcı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tr-TR" dirty="0"/>
              <a:t> </a:t>
            </a:r>
            <a:r>
              <a:rPr lang="en-US" dirty="0" smtClean="0"/>
              <a:t>B.B</a:t>
            </a:r>
            <a:r>
              <a:rPr lang="en-US" dirty="0"/>
              <a:t>. Doğu</a:t>
            </a:r>
            <a:r>
              <a:rPr lang="en-US" baseline="30000" dirty="0"/>
              <a:t>1</a:t>
            </a:r>
            <a:r>
              <a:rPr lang="en-US" dirty="0"/>
              <a:t>, M. G. </a:t>
            </a:r>
            <a:r>
              <a:rPr lang="en-US" dirty="0" err="1"/>
              <a:t>Halil</a:t>
            </a:r>
            <a:r>
              <a:rPr lang="en-US" baseline="30000" dirty="0"/>
              <a:t> 1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smtClean="0"/>
              <a:t>M</a:t>
            </a:r>
            <a:r>
              <a:rPr lang="en-US" dirty="0"/>
              <a:t>. Cankurtaran</a:t>
            </a:r>
            <a:r>
              <a:rPr lang="en-US" baseline="30000" dirty="0"/>
              <a:t>1</a:t>
            </a:r>
            <a:r>
              <a:rPr lang="en-US" dirty="0"/>
              <a:t> , M. Eşme</a:t>
            </a:r>
            <a:r>
              <a:rPr lang="en-US" baseline="30000" dirty="0"/>
              <a:t>1</a:t>
            </a:r>
            <a:endParaRPr lang="tr-TR" dirty="0"/>
          </a:p>
          <a:p>
            <a:r>
              <a:rPr lang="tr-TR" dirty="0"/>
              <a:t>1.Hacettepe Üniversitesi Tıp Fakültesi Geriatri Bilim Dalı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34" y="3629680"/>
            <a:ext cx="4408721" cy="28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571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>
            <a:normAutofit/>
          </a:bodyPr>
          <a:lstStyle/>
          <a:p>
            <a:r>
              <a:rPr lang="tr-TR" dirty="0" err="1" smtClean="0"/>
              <a:t>Multivariabl</a:t>
            </a:r>
            <a:r>
              <a:rPr lang="tr-TR" dirty="0" smtClean="0"/>
              <a:t> regresyon </a:t>
            </a:r>
            <a:r>
              <a:rPr lang="tr-TR" dirty="0"/>
              <a:t>analizinde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İnfluenza</a:t>
            </a:r>
            <a:r>
              <a:rPr lang="tr-TR" dirty="0" smtClean="0"/>
              <a:t> </a:t>
            </a:r>
            <a:r>
              <a:rPr lang="tr-TR" dirty="0"/>
              <a:t>aşısı öyküsü olan katılımcıların anlamlı şekilde daha yüksek CALLY indeksi skorlarına sahip olduğu görüldü (B = 0,179, %95 GA: 0,004–0,354, p = 0,045).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ileri yaş </a:t>
            </a:r>
            <a:r>
              <a:rPr lang="tr-TR" dirty="0" smtClean="0"/>
              <a:t>, daha yüksek CFS skorları, </a:t>
            </a:r>
            <a:r>
              <a:rPr lang="tr-TR" dirty="0"/>
              <a:t>KOAH varlığı </a:t>
            </a:r>
            <a:r>
              <a:rPr lang="tr-TR" dirty="0" smtClean="0"/>
              <a:t>ve </a:t>
            </a:r>
            <a:r>
              <a:rPr lang="tr-TR" dirty="0"/>
              <a:t>daha fazla toplam ilaç kullanımı </a:t>
            </a:r>
            <a:r>
              <a:rPr lang="tr-TR" dirty="0" smtClean="0"/>
              <a:t>daha </a:t>
            </a:r>
            <a:r>
              <a:rPr lang="tr-TR" dirty="0"/>
              <a:t>düşük CALLY indeksi skorları ile anlamlı olarak ilişkili bulundu. </a:t>
            </a:r>
            <a:endParaRPr lang="tr-TR" dirty="0" smtClean="0"/>
          </a:p>
          <a:p>
            <a:r>
              <a:rPr lang="tr-TR" dirty="0" smtClean="0"/>
              <a:t>Cinsiyet </a:t>
            </a:r>
            <a:r>
              <a:rPr lang="tr-TR" dirty="0"/>
              <a:t>ve </a:t>
            </a:r>
            <a:r>
              <a:rPr lang="tr-TR" dirty="0" err="1"/>
              <a:t>diyabetes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 için anlamlı bir ilişki saptanmadı.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5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97" y="245115"/>
            <a:ext cx="9304605" cy="57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5" y="128539"/>
            <a:ext cx="7742124" cy="620354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36" y="409893"/>
            <a:ext cx="4163006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5588" y="193748"/>
            <a:ext cx="11072446" cy="1325563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978" y="1519311"/>
            <a:ext cx="10734822" cy="4657652"/>
          </a:xfrm>
        </p:spPr>
        <p:txBody>
          <a:bodyPr>
            <a:normAutofit/>
          </a:bodyPr>
          <a:lstStyle/>
          <a:p>
            <a:r>
              <a:rPr lang="tr-TR" dirty="0" err="1"/>
              <a:t>Bildiğimiz</a:t>
            </a:r>
            <a:r>
              <a:rPr lang="tr-TR" dirty="0"/>
              <a:t> kadarıyla, </a:t>
            </a:r>
            <a:r>
              <a:rPr lang="tr-TR" dirty="0" err="1"/>
              <a:t>influenza</a:t>
            </a:r>
            <a:r>
              <a:rPr lang="tr-TR" dirty="0"/>
              <a:t> aşılanma durumu ile CALLY indeksi arasındaki ilişkiyi ortaya koyan ilk </a:t>
            </a:r>
            <a:r>
              <a:rPr lang="tr-TR" dirty="0" smtClean="0"/>
              <a:t>çalışma!</a:t>
            </a:r>
          </a:p>
          <a:p>
            <a:r>
              <a:rPr lang="tr-TR" dirty="0" smtClean="0"/>
              <a:t> </a:t>
            </a:r>
            <a:r>
              <a:rPr lang="tr-TR" dirty="0"/>
              <a:t>Çalışmamızda, </a:t>
            </a:r>
            <a:r>
              <a:rPr lang="tr-TR" dirty="0" err="1"/>
              <a:t>influenza</a:t>
            </a:r>
            <a:r>
              <a:rPr lang="tr-TR" dirty="0"/>
              <a:t> aşısının yaşlı bireylerde daha yüksek CALLY indeksi ile ilişkili olduğu gösterilmiştir. Bu durum, aşılama sonrasında </a:t>
            </a:r>
            <a:r>
              <a:rPr lang="tr-TR" dirty="0" err="1"/>
              <a:t>inflamatuvar</a:t>
            </a:r>
            <a:r>
              <a:rPr lang="tr-TR" dirty="0"/>
              <a:t> yükün azaldığını düşündürmektedir.</a:t>
            </a:r>
          </a:p>
          <a:p>
            <a:r>
              <a:rPr lang="tr-TR" dirty="0" smtClean="0"/>
              <a:t>CABG geçiren </a:t>
            </a:r>
            <a:r>
              <a:rPr lang="tr-TR" dirty="0"/>
              <a:t>hastalarda önceden </a:t>
            </a:r>
            <a:r>
              <a:rPr lang="tr-TR" dirty="0" err="1"/>
              <a:t>influenza</a:t>
            </a:r>
            <a:r>
              <a:rPr lang="tr-TR" dirty="0"/>
              <a:t> aşısı uygulanmasının, </a:t>
            </a:r>
            <a:r>
              <a:rPr lang="tr-TR" dirty="0" smtClean="0"/>
              <a:t>post op </a:t>
            </a:r>
            <a:r>
              <a:rPr lang="tr-TR" dirty="0" err="1" smtClean="0"/>
              <a:t>inflamatuvar</a:t>
            </a:r>
            <a:r>
              <a:rPr lang="tr-TR" dirty="0" smtClean="0"/>
              <a:t> </a:t>
            </a:r>
            <a:r>
              <a:rPr lang="tr-TR" dirty="0" err="1"/>
              <a:t>medyatörlerin</a:t>
            </a:r>
            <a:r>
              <a:rPr lang="tr-TR" dirty="0"/>
              <a:t> (</a:t>
            </a:r>
            <a:r>
              <a:rPr lang="tr-TR" dirty="0" err="1"/>
              <a:t>proinflammatuvar</a:t>
            </a:r>
            <a:r>
              <a:rPr lang="tr-TR" dirty="0"/>
              <a:t> </a:t>
            </a:r>
            <a:r>
              <a:rPr lang="tr-TR" dirty="0" err="1"/>
              <a:t>sitokinler</a:t>
            </a:r>
            <a:r>
              <a:rPr lang="tr-TR" dirty="0"/>
              <a:t>, </a:t>
            </a:r>
            <a:r>
              <a:rPr lang="tr-TR" dirty="0" err="1"/>
              <a:t>troponin</a:t>
            </a:r>
            <a:r>
              <a:rPr lang="tr-TR" dirty="0"/>
              <a:t> vb.) yükselmesini bir miktar baskıladığı gösterilmiştir. Yani, aşılanmış olan grupta </a:t>
            </a:r>
            <a:r>
              <a:rPr lang="tr-TR" dirty="0" err="1"/>
              <a:t>inflamatuvar</a:t>
            </a:r>
            <a:r>
              <a:rPr lang="tr-TR" dirty="0"/>
              <a:t> yanıt daha ılımlı olmuştur</a:t>
            </a:r>
            <a:r>
              <a:rPr lang="tr-TR" dirty="0" smtClean="0"/>
              <a:t>. *</a:t>
            </a:r>
            <a:r>
              <a:rPr lang="en-US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*</a:t>
            </a:r>
            <a:r>
              <a:rPr lang="en-US" sz="1600" dirty="0" smtClean="0"/>
              <a:t>Influenza </a:t>
            </a:r>
            <a:r>
              <a:rPr lang="en-US" sz="1600" dirty="0"/>
              <a:t>Vaccination Blunts the Inflammatory Response in Cardiac Bypass Surgery (</a:t>
            </a:r>
            <a:r>
              <a:rPr lang="en-US" sz="1600" dirty="0" err="1"/>
              <a:t>Atoui</a:t>
            </a:r>
            <a:r>
              <a:rPr lang="en-US" sz="1600" dirty="0"/>
              <a:t> et al., 2021)</a:t>
            </a:r>
            <a:r>
              <a:rPr lang="tr-TR" sz="1600" dirty="0" smtClean="0"/>
              <a:t>  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420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0505" y="1434905"/>
            <a:ext cx="10833295" cy="4742058"/>
          </a:xfrm>
        </p:spPr>
        <p:txBody>
          <a:bodyPr>
            <a:normAutofit/>
          </a:bodyPr>
          <a:lstStyle/>
          <a:p>
            <a:r>
              <a:rPr lang="tr-TR" dirty="0"/>
              <a:t>Bu bulgular, </a:t>
            </a:r>
            <a:r>
              <a:rPr lang="tr-TR" dirty="0" err="1"/>
              <a:t>influenza</a:t>
            </a:r>
            <a:r>
              <a:rPr lang="tr-TR" dirty="0"/>
              <a:t> aşılamasının yalnızca bağışıklık yanıtını uyararak enfeksiyonları önlemekle kalmayıp, aynı zamanda </a:t>
            </a:r>
            <a:r>
              <a:rPr lang="tr-TR" dirty="0" err="1"/>
              <a:t>inflammaging’in</a:t>
            </a:r>
            <a:r>
              <a:rPr lang="tr-TR" dirty="0"/>
              <a:t> oluşturduğu </a:t>
            </a:r>
            <a:r>
              <a:rPr lang="tr-TR" dirty="0" err="1"/>
              <a:t>inflamatuvar</a:t>
            </a:r>
            <a:r>
              <a:rPr lang="tr-TR" dirty="0"/>
              <a:t> </a:t>
            </a:r>
            <a:r>
              <a:rPr lang="tr-TR" dirty="0" err="1"/>
              <a:t>mikroçevreyi</a:t>
            </a:r>
            <a:r>
              <a:rPr lang="tr-TR" dirty="0"/>
              <a:t> azaltarak sağlıklı yaşlanmaya da katkı sağlayabileceğini düşündürmektedir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Aşının </a:t>
            </a:r>
            <a:r>
              <a:rPr lang="tr-TR" dirty="0"/>
              <a:t>teşvik edilmesi, sağlıklı yaşlanmayı destekleyebilir. Bu sonuçların doğrulanması için ileriye dönük </a:t>
            </a:r>
            <a:r>
              <a:rPr lang="tr-TR" dirty="0" err="1"/>
              <a:t>randomize</a:t>
            </a:r>
            <a:r>
              <a:rPr lang="tr-TR" dirty="0"/>
              <a:t> kontrollü çalışmalara ihtiyaç vardır.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471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525022" y="2996418"/>
            <a:ext cx="3432516" cy="1378634"/>
          </a:xfrm>
          <a:prstGeom prst="roundRect">
            <a:avLst/>
          </a:prstGeom>
          <a:solidFill>
            <a:srgbClr val="65C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TEŞEKKÜRLER</a:t>
            </a:r>
            <a:r>
              <a:rPr lang="tr-TR" sz="3600" b="1" dirty="0" smtClean="0">
                <a:latin typeface="Bodoni MT Condensed" panose="02070606080606020203" pitchFamily="18" charset="0"/>
              </a:rPr>
              <a:t>..</a:t>
            </a:r>
            <a:endParaRPr lang="tr-TR" sz="36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94559" y="942535"/>
            <a:ext cx="84687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en-US" b="1" dirty="0" smtClean="0"/>
              <a:t>Biz </a:t>
            </a:r>
            <a:r>
              <a:rPr lang="en-US" b="1" dirty="0" err="1" smtClean="0"/>
              <a:t>normalde</a:t>
            </a:r>
            <a:r>
              <a:rPr lang="en-US" b="1" dirty="0" smtClean="0"/>
              <a:t> </a:t>
            </a:r>
            <a:r>
              <a:rPr lang="en-US" b="1" dirty="0" err="1" smtClean="0"/>
              <a:t>literatürde</a:t>
            </a:r>
            <a:r>
              <a:rPr lang="en-US" b="1" dirty="0" smtClean="0"/>
              <a:t> </a:t>
            </a:r>
            <a:r>
              <a:rPr lang="en-US" b="1" dirty="0" err="1" smtClean="0"/>
              <a:t>cally</a:t>
            </a:r>
            <a:r>
              <a:rPr lang="en-US" b="1" dirty="0" smtClean="0"/>
              <a:t> </a:t>
            </a:r>
            <a:r>
              <a:rPr lang="en-US" b="1" dirty="0" err="1" smtClean="0"/>
              <a:t>indeks</a:t>
            </a:r>
            <a:r>
              <a:rPr lang="en-US" b="1" dirty="0" smtClean="0"/>
              <a:t> cut off 5 </a:t>
            </a:r>
            <a:r>
              <a:rPr lang="en-US" b="1" dirty="0" err="1" smtClean="0"/>
              <a:t>olarak</a:t>
            </a:r>
            <a:r>
              <a:rPr lang="en-US" b="1" dirty="0" smtClean="0"/>
              <a:t> </a:t>
            </a:r>
            <a:r>
              <a:rPr lang="en-US" b="1" dirty="0" err="1" smtClean="0"/>
              <a:t>önerilse</a:t>
            </a:r>
            <a:r>
              <a:rPr lang="en-US" b="1" dirty="0" smtClean="0"/>
              <a:t> de </a:t>
            </a:r>
            <a:r>
              <a:rPr lang="en-US" b="1" dirty="0" err="1" smtClean="0"/>
              <a:t>kendi</a:t>
            </a:r>
            <a:r>
              <a:rPr lang="en-US" b="1" dirty="0" smtClean="0"/>
              <a:t> </a:t>
            </a:r>
            <a:r>
              <a:rPr lang="en-US" b="1" dirty="0" err="1" smtClean="0"/>
              <a:t>değerlerimiz</a:t>
            </a:r>
            <a:r>
              <a:rPr lang="en-US" b="1" dirty="0" smtClean="0"/>
              <a:t> her 2 </a:t>
            </a:r>
            <a:r>
              <a:rPr lang="en-US" b="1" dirty="0" err="1" smtClean="0"/>
              <a:t>grupta</a:t>
            </a:r>
            <a:r>
              <a:rPr lang="en-US" b="1" dirty="0" smtClean="0"/>
              <a:t> da 2.2,5 </a:t>
            </a:r>
            <a:r>
              <a:rPr lang="en-US" b="1" dirty="0" err="1" smtClean="0"/>
              <a:t>aralığında</a:t>
            </a:r>
            <a:r>
              <a:rPr lang="en-US" b="1" dirty="0" smtClean="0"/>
              <a:t> </a:t>
            </a:r>
            <a:r>
              <a:rPr lang="en-US" b="1" dirty="0" err="1" smtClean="0"/>
              <a:t>geldi</a:t>
            </a:r>
            <a:r>
              <a:rPr lang="en-US" b="1" dirty="0" smtClean="0"/>
              <a:t>. </a:t>
            </a:r>
            <a:r>
              <a:rPr lang="en-US" b="1" dirty="0" err="1" smtClean="0"/>
              <a:t>Öyle</a:t>
            </a:r>
            <a:r>
              <a:rPr lang="en-US" b="1" dirty="0" smtClean="0"/>
              <a:t> </a:t>
            </a:r>
            <a:r>
              <a:rPr lang="en-US" b="1" dirty="0" err="1" smtClean="0"/>
              <a:t>olunca</a:t>
            </a:r>
            <a:r>
              <a:rPr lang="en-US" b="1" dirty="0" smtClean="0"/>
              <a:t> biz de ROC </a:t>
            </a:r>
            <a:r>
              <a:rPr lang="en-US" b="1" dirty="0" err="1" smtClean="0"/>
              <a:t>bakarak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cut off </a:t>
            </a:r>
            <a:r>
              <a:rPr lang="en-US" b="1" dirty="0" err="1" smtClean="0"/>
              <a:t>belirlemeye</a:t>
            </a:r>
            <a:r>
              <a:rPr lang="en-US" b="1" dirty="0" smtClean="0"/>
              <a:t> </a:t>
            </a:r>
            <a:r>
              <a:rPr lang="en-US" b="1" dirty="0" err="1" smtClean="0"/>
              <a:t>çalıştık</a:t>
            </a:r>
            <a:r>
              <a:rPr lang="en-US" b="1" dirty="0" smtClean="0"/>
              <a:t> </a:t>
            </a:r>
            <a:r>
              <a:rPr lang="en-US" b="1" dirty="0" err="1" smtClean="0"/>
              <a:t>ancak</a:t>
            </a:r>
            <a:r>
              <a:rPr lang="en-US" b="1" dirty="0" smtClean="0"/>
              <a:t> UAC </a:t>
            </a:r>
            <a:r>
              <a:rPr lang="en-US" b="1" dirty="0" err="1" smtClean="0"/>
              <a:t>düşük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sensitifitr</a:t>
            </a:r>
            <a:r>
              <a:rPr lang="en-US" b="1" dirty="0" smtClean="0"/>
              <a:t> </a:t>
            </a:r>
            <a:r>
              <a:rPr lang="en-US" b="1" dirty="0" err="1" smtClean="0"/>
              <a:t>vee</a:t>
            </a:r>
            <a:r>
              <a:rPr lang="en-US" b="1" dirty="0" smtClean="0"/>
              <a:t> </a:t>
            </a:r>
            <a:r>
              <a:rPr lang="en-US" b="1" dirty="0" err="1" smtClean="0"/>
              <a:t>spesifite</a:t>
            </a:r>
            <a:r>
              <a:rPr lang="en-US" b="1" dirty="0" smtClean="0"/>
              <a:t> </a:t>
            </a:r>
            <a:r>
              <a:rPr lang="en-US" b="1" dirty="0" err="1" smtClean="0"/>
              <a:t>düşük</a:t>
            </a:r>
            <a:r>
              <a:rPr lang="en-US" b="1" dirty="0" smtClean="0"/>
              <a:t> </a:t>
            </a:r>
            <a:r>
              <a:rPr lang="en-US" b="1" dirty="0" err="1" smtClean="0"/>
              <a:t>olduğu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güvenilir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cut off </a:t>
            </a:r>
            <a:r>
              <a:rPr lang="en-US" b="1" dirty="0" err="1" smtClean="0"/>
              <a:t>değeri</a:t>
            </a:r>
            <a:r>
              <a:rPr lang="en-US" b="1" dirty="0" smtClean="0"/>
              <a:t> </a:t>
            </a:r>
            <a:r>
              <a:rPr lang="en-US" b="1" dirty="0" err="1" smtClean="0"/>
              <a:t>belirleyemedik</a:t>
            </a:r>
            <a:r>
              <a:rPr lang="en-US" b="1" dirty="0" smtClean="0"/>
              <a:t>. Bu </a:t>
            </a:r>
            <a:r>
              <a:rPr lang="en-US" b="1" dirty="0" err="1" smtClean="0"/>
              <a:t>nedenle</a:t>
            </a:r>
            <a:r>
              <a:rPr lang="en-US" b="1" dirty="0" smtClean="0"/>
              <a:t> logistic </a:t>
            </a:r>
            <a:r>
              <a:rPr lang="en-US" b="1" dirty="0" err="1" smtClean="0"/>
              <a:t>regresyon</a:t>
            </a:r>
            <a:r>
              <a:rPr lang="en-US" b="1" dirty="0" smtClean="0"/>
              <a:t> </a:t>
            </a:r>
            <a:r>
              <a:rPr lang="en-US" b="1" dirty="0" err="1" smtClean="0"/>
              <a:t>yapamadık</a:t>
            </a:r>
            <a:r>
              <a:rPr lang="en-US" b="1" dirty="0" smtClean="0"/>
              <a:t>. ( </a:t>
            </a:r>
            <a:r>
              <a:rPr lang="en-US" b="1" dirty="0" err="1" smtClean="0"/>
              <a:t>cally</a:t>
            </a:r>
            <a:r>
              <a:rPr lang="en-US" b="1" dirty="0" smtClean="0"/>
              <a:t> </a:t>
            </a:r>
            <a:r>
              <a:rPr lang="en-US" b="1" dirty="0" err="1" smtClean="0"/>
              <a:t>düşük</a:t>
            </a:r>
            <a:r>
              <a:rPr lang="en-US" b="1" dirty="0" smtClean="0"/>
              <a:t> </a:t>
            </a:r>
            <a:r>
              <a:rPr lang="en-US" b="1" dirty="0" err="1" smtClean="0"/>
              <a:t>yüksek</a:t>
            </a:r>
            <a:r>
              <a:rPr lang="en-US" b="1" dirty="0" smtClean="0"/>
              <a:t> </a:t>
            </a:r>
            <a:r>
              <a:rPr lang="en-US" b="1" dirty="0" err="1" smtClean="0"/>
              <a:t>diye</a:t>
            </a:r>
            <a:r>
              <a:rPr lang="en-US" b="1" dirty="0" smtClean="0"/>
              <a:t> categorize </a:t>
            </a:r>
            <a:r>
              <a:rPr lang="en-US" b="1" dirty="0" err="1" smtClean="0"/>
              <a:t>edemedik</a:t>
            </a:r>
            <a:r>
              <a:rPr lang="en-US" b="1" dirty="0" smtClean="0"/>
              <a:t> ) </a:t>
            </a:r>
            <a:r>
              <a:rPr lang="en-US" b="1" dirty="0" err="1" smtClean="0"/>
              <a:t>Öyle</a:t>
            </a:r>
            <a:r>
              <a:rPr lang="en-US" b="1" dirty="0" smtClean="0"/>
              <a:t> </a:t>
            </a:r>
            <a:r>
              <a:rPr lang="en-US" b="1" dirty="0" err="1" smtClean="0"/>
              <a:t>olunca</a:t>
            </a:r>
            <a:r>
              <a:rPr lang="en-US" b="1" dirty="0" smtClean="0"/>
              <a:t> </a:t>
            </a:r>
            <a:r>
              <a:rPr lang="en-US" b="1" dirty="0" err="1" smtClean="0"/>
              <a:t>lineer</a:t>
            </a:r>
            <a:r>
              <a:rPr lang="en-US" b="1" dirty="0" smtClean="0"/>
              <a:t> </a:t>
            </a:r>
            <a:r>
              <a:rPr lang="en-US" b="1" dirty="0" err="1" smtClean="0"/>
              <a:t>regresyon</a:t>
            </a:r>
            <a:r>
              <a:rPr lang="en-US" b="1" dirty="0" smtClean="0"/>
              <a:t> </a:t>
            </a:r>
            <a:r>
              <a:rPr lang="en-US" b="1" dirty="0" err="1" smtClean="0"/>
              <a:t>yapmak</a:t>
            </a:r>
            <a:r>
              <a:rPr lang="en-US" b="1" dirty="0" smtClean="0"/>
              <a:t> </a:t>
            </a:r>
            <a:r>
              <a:rPr lang="en-US" b="1" dirty="0" err="1" smtClean="0"/>
              <a:t>gerekti</a:t>
            </a:r>
            <a:r>
              <a:rPr lang="en-US" b="1" dirty="0" smtClean="0"/>
              <a:t>. </a:t>
            </a:r>
            <a:r>
              <a:rPr lang="en-US" b="1" dirty="0" err="1" smtClean="0"/>
              <a:t>Ancak</a:t>
            </a:r>
            <a:r>
              <a:rPr lang="en-US" b="1" dirty="0" smtClean="0"/>
              <a:t> normal </a:t>
            </a:r>
            <a:r>
              <a:rPr lang="en-US" b="1" dirty="0" err="1" smtClean="0"/>
              <a:t>dağılmayan</a:t>
            </a:r>
            <a:r>
              <a:rPr lang="en-US" b="1" dirty="0" smtClean="0"/>
              <a:t>  </a:t>
            </a:r>
            <a:r>
              <a:rPr lang="en-US" b="1" dirty="0" err="1" smtClean="0"/>
              <a:t>değişkenlerden</a:t>
            </a:r>
            <a:r>
              <a:rPr lang="en-US" b="1" dirty="0" smtClean="0"/>
              <a:t> </a:t>
            </a:r>
            <a:r>
              <a:rPr lang="en-US" b="1" dirty="0" err="1" smtClean="0"/>
              <a:t>sebep</a:t>
            </a:r>
            <a:r>
              <a:rPr lang="en-US" b="1" dirty="0" smtClean="0"/>
              <a:t> </a:t>
            </a:r>
            <a:r>
              <a:rPr lang="en-US" b="1" dirty="0" err="1" smtClean="0"/>
              <a:t>lineer</a:t>
            </a:r>
            <a:r>
              <a:rPr lang="en-US" b="1" dirty="0" smtClean="0"/>
              <a:t> </a:t>
            </a:r>
            <a:r>
              <a:rPr lang="en-US" b="1" dirty="0" err="1" smtClean="0"/>
              <a:t>regresyon</a:t>
            </a:r>
            <a:r>
              <a:rPr lang="en-US" b="1" dirty="0" smtClean="0"/>
              <a:t> </a:t>
            </a:r>
            <a:r>
              <a:rPr lang="en-US" b="1" dirty="0" err="1" smtClean="0"/>
              <a:t>yapamadık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onun</a:t>
            </a:r>
            <a:r>
              <a:rPr lang="en-US" b="1" dirty="0" smtClean="0"/>
              <a:t> normal </a:t>
            </a:r>
            <a:r>
              <a:rPr lang="en-US" b="1" dirty="0" err="1" smtClean="0"/>
              <a:t>dağılmayan</a:t>
            </a:r>
            <a:r>
              <a:rPr lang="en-US" b="1" dirty="0" smtClean="0"/>
              <a:t> </a:t>
            </a:r>
            <a:r>
              <a:rPr lang="en-US" b="1" dirty="0" err="1" smtClean="0"/>
              <a:t>değişkenler</a:t>
            </a:r>
            <a:r>
              <a:rPr lang="en-US" b="1" dirty="0" smtClean="0"/>
              <a:t> </a:t>
            </a:r>
            <a:r>
              <a:rPr lang="en-US" b="1" dirty="0" err="1" smtClean="0"/>
              <a:t>için</a:t>
            </a:r>
            <a:r>
              <a:rPr lang="en-US" b="1" dirty="0" smtClean="0"/>
              <a:t> </a:t>
            </a:r>
            <a:r>
              <a:rPr lang="en-US" b="1" dirty="0" err="1" smtClean="0"/>
              <a:t>karşılığı</a:t>
            </a:r>
            <a:r>
              <a:rPr lang="en-US" b="1" dirty="0" smtClean="0"/>
              <a:t> </a:t>
            </a:r>
            <a:r>
              <a:rPr lang="en-US" b="1" dirty="0" err="1" smtClean="0"/>
              <a:t>olanmultivariable</a:t>
            </a:r>
            <a:r>
              <a:rPr lang="en-US" b="1" dirty="0" smtClean="0"/>
              <a:t>  Quantile </a:t>
            </a:r>
            <a:r>
              <a:rPr lang="en-US" b="1" dirty="0" err="1" smtClean="0"/>
              <a:t>regresyon</a:t>
            </a:r>
            <a:r>
              <a:rPr lang="en-US" b="1" dirty="0" smtClean="0"/>
              <a:t> </a:t>
            </a:r>
            <a:r>
              <a:rPr lang="en-US" b="1" dirty="0" err="1" smtClean="0"/>
              <a:t>yaptık</a:t>
            </a:r>
            <a:r>
              <a:rPr lang="en-US" b="1" dirty="0" smtClean="0"/>
              <a:t>. Bu modeled </a:t>
            </a:r>
            <a:r>
              <a:rPr lang="en-US" b="1" dirty="0" err="1" smtClean="0"/>
              <a:t>lineer</a:t>
            </a:r>
            <a:r>
              <a:rPr lang="en-US" b="1" dirty="0" smtClean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quantide</a:t>
            </a:r>
            <a:r>
              <a:rPr lang="en-US" b="1" dirty="0" smtClean="0"/>
              <a:t> </a:t>
            </a:r>
            <a:r>
              <a:rPr lang="en-US" b="1" dirty="0" err="1" smtClean="0"/>
              <a:t>mantık</a:t>
            </a:r>
            <a:r>
              <a:rPr lang="en-US" b="1" dirty="0" smtClean="0"/>
              <a:t> </a:t>
            </a:r>
            <a:r>
              <a:rPr lang="en-US" b="1" dirty="0" err="1" smtClean="0"/>
              <a:t>şöyle</a:t>
            </a:r>
            <a:r>
              <a:rPr lang="en-US" b="1" dirty="0" smtClean="0"/>
              <a:t>. </a:t>
            </a:r>
            <a:r>
              <a:rPr lang="en-US" b="1" dirty="0" err="1" smtClean="0"/>
              <a:t>Mesela</a:t>
            </a:r>
            <a:r>
              <a:rPr lang="en-US" b="1" dirty="0" smtClean="0"/>
              <a:t> B </a:t>
            </a:r>
            <a:r>
              <a:rPr lang="en-US" b="1" dirty="0" err="1" smtClean="0"/>
              <a:t>değeri</a:t>
            </a:r>
            <a:r>
              <a:rPr lang="en-US" b="1" dirty="0" smtClean="0"/>
              <a:t> 0,3 </a:t>
            </a:r>
            <a:r>
              <a:rPr lang="en-US" b="1" dirty="0" err="1" smtClean="0"/>
              <a:t>geldi</a:t>
            </a:r>
            <a:r>
              <a:rPr lang="en-US" b="1" dirty="0" smtClean="0"/>
              <a:t>. </a:t>
            </a:r>
            <a:r>
              <a:rPr lang="en-US" b="1" dirty="0" err="1" smtClean="0"/>
              <a:t>Logistig</a:t>
            </a:r>
            <a:r>
              <a:rPr lang="en-US" b="1" dirty="0" smtClean="0"/>
              <a:t> </a:t>
            </a:r>
            <a:r>
              <a:rPr lang="en-US" b="1" dirty="0" err="1" smtClean="0"/>
              <a:t>regresyonda</a:t>
            </a:r>
            <a:r>
              <a:rPr lang="en-US" b="1" dirty="0" smtClean="0"/>
              <a:t> OR </a:t>
            </a:r>
            <a:r>
              <a:rPr lang="en-US" b="1" dirty="0" err="1" smtClean="0"/>
              <a:t>değeri</a:t>
            </a:r>
            <a:r>
              <a:rPr lang="en-US" b="1" dirty="0" smtClean="0"/>
              <a:t> </a:t>
            </a:r>
            <a:r>
              <a:rPr lang="en-US" b="1" dirty="0" err="1" smtClean="0"/>
              <a:t>yani</a:t>
            </a:r>
            <a:r>
              <a:rPr lang="en-US" b="1" dirty="0" smtClean="0"/>
              <a:t> risk </a:t>
            </a:r>
            <a:r>
              <a:rPr lang="en-US" b="1" dirty="0" err="1" smtClean="0"/>
              <a:t>artış</a:t>
            </a:r>
            <a:r>
              <a:rPr lang="en-US" b="1" dirty="0" smtClean="0"/>
              <a:t> </a:t>
            </a:r>
            <a:r>
              <a:rPr lang="en-US" b="1" dirty="0" err="1" smtClean="0"/>
              <a:t>katsayısı</a:t>
            </a:r>
            <a:r>
              <a:rPr lang="en-US" b="1" dirty="0" smtClean="0"/>
              <a:t> </a:t>
            </a:r>
            <a:r>
              <a:rPr lang="en-US" b="1" dirty="0" err="1" smtClean="0"/>
              <a:t>verebiliodu</a:t>
            </a:r>
            <a:r>
              <a:rPr lang="en-US" b="1" dirty="0" smtClean="0"/>
              <a:t>. </a:t>
            </a:r>
            <a:r>
              <a:rPr lang="en-US" b="1" dirty="0" err="1" smtClean="0"/>
              <a:t>Bizim</a:t>
            </a:r>
            <a:r>
              <a:rPr lang="en-US" b="1" dirty="0" smtClean="0"/>
              <a:t> </a:t>
            </a:r>
            <a:r>
              <a:rPr lang="en-US" b="1" dirty="0" err="1" smtClean="0"/>
              <a:t>yaptığuımız</a:t>
            </a:r>
            <a:r>
              <a:rPr lang="en-US" b="1" dirty="0" smtClean="0"/>
              <a:t> quartile de 0,3 </a:t>
            </a:r>
            <a:r>
              <a:rPr lang="en-US" b="1" dirty="0" err="1" smtClean="0"/>
              <a:t>kat</a:t>
            </a:r>
            <a:r>
              <a:rPr lang="en-US" b="1" dirty="0" smtClean="0"/>
              <a:t> </a:t>
            </a:r>
            <a:r>
              <a:rPr lang="en-US" b="1" dirty="0" err="1" smtClean="0"/>
              <a:t>artırıo</a:t>
            </a:r>
            <a:r>
              <a:rPr lang="en-US" b="1" dirty="0" smtClean="0"/>
              <a:t> </a:t>
            </a:r>
            <a:r>
              <a:rPr lang="en-US" b="1" dirty="0" err="1" smtClean="0"/>
              <a:t>demiyoruz</a:t>
            </a:r>
            <a:r>
              <a:rPr lang="en-US" b="1" dirty="0" smtClean="0"/>
              <a:t> 0,3 </a:t>
            </a:r>
            <a:r>
              <a:rPr lang="en-US" b="1" dirty="0" err="1" smtClean="0"/>
              <a:t>birim</a:t>
            </a:r>
            <a:r>
              <a:rPr lang="en-US" b="1" dirty="0" smtClean="0"/>
              <a:t> </a:t>
            </a:r>
            <a:r>
              <a:rPr lang="en-US" b="1" dirty="0" err="1" smtClean="0"/>
              <a:t>azaltıyor</a:t>
            </a:r>
            <a:r>
              <a:rPr lang="en-US" b="1" dirty="0" smtClean="0"/>
              <a:t> </a:t>
            </a:r>
            <a:r>
              <a:rPr lang="en-US" b="1" dirty="0" err="1" smtClean="0"/>
              <a:t>diyoruz</a:t>
            </a:r>
            <a:r>
              <a:rPr lang="en-US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270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GİRİŞ</a:t>
            </a:r>
            <a:endParaRPr lang="tr-TR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628" y="1378634"/>
            <a:ext cx="11414760" cy="4643585"/>
          </a:xfrm>
        </p:spPr>
        <p:txBody>
          <a:bodyPr>
            <a:normAutofit/>
          </a:bodyPr>
          <a:lstStyle/>
          <a:p>
            <a:r>
              <a:rPr lang="tr-TR" dirty="0"/>
              <a:t>Kronik düşük düzeyli </a:t>
            </a:r>
            <a:r>
              <a:rPr lang="tr-TR" dirty="0" err="1"/>
              <a:t>inflamasyon</a:t>
            </a:r>
            <a:r>
              <a:rPr lang="tr-TR" dirty="0"/>
              <a:t> (</a:t>
            </a:r>
            <a:r>
              <a:rPr lang="tr-TR" dirty="0" err="1"/>
              <a:t>inflammaging</a:t>
            </a:r>
            <a:r>
              <a:rPr lang="tr-TR" dirty="0"/>
              <a:t>), yaşlanmayla birlikte sıkça gözlemlenen bir </a:t>
            </a:r>
            <a:r>
              <a:rPr lang="tr-TR" dirty="0" smtClean="0"/>
              <a:t>durum* </a:t>
            </a:r>
            <a:r>
              <a:rPr lang="tr-TR" sz="1600" dirty="0" smtClean="0"/>
              <a:t>(</a:t>
            </a:r>
            <a:r>
              <a:rPr lang="tr-TR" sz="1600" b="1" dirty="0" smtClean="0"/>
              <a:t>Artmış düzeylerde TNF-</a:t>
            </a:r>
            <a:r>
              <a:rPr lang="el-GR" sz="1600" b="1" dirty="0" smtClean="0"/>
              <a:t>α</a:t>
            </a:r>
            <a:r>
              <a:rPr lang="el-GR" sz="1600" dirty="0" smtClean="0"/>
              <a:t>, </a:t>
            </a:r>
            <a:r>
              <a:rPr lang="tr-TR" sz="1600" b="1" dirty="0" smtClean="0"/>
              <a:t>IL-6</a:t>
            </a:r>
            <a:r>
              <a:rPr lang="tr-TR" sz="1600" dirty="0" smtClean="0"/>
              <a:t> </a:t>
            </a:r>
            <a:r>
              <a:rPr lang="tr-TR" sz="1600" dirty="0"/>
              <a:t>ve benzeri </a:t>
            </a:r>
            <a:r>
              <a:rPr lang="tr-TR" sz="1600" dirty="0" err="1"/>
              <a:t>proinflamatuvar</a:t>
            </a:r>
            <a:r>
              <a:rPr lang="tr-TR" sz="1600" dirty="0"/>
              <a:t> </a:t>
            </a:r>
            <a:r>
              <a:rPr lang="tr-TR" sz="1600" dirty="0" err="1"/>
              <a:t>sitokinler</a:t>
            </a:r>
            <a:r>
              <a:rPr lang="tr-TR" sz="1600" dirty="0"/>
              <a:t> </a:t>
            </a:r>
            <a:r>
              <a:rPr lang="tr-TR" sz="1600" dirty="0" smtClean="0"/>
              <a:t>)</a:t>
            </a:r>
          </a:p>
          <a:p>
            <a:pPr marL="0" indent="0">
              <a:buNone/>
            </a:pPr>
            <a:endParaRPr lang="tr-TR" sz="1600" dirty="0" smtClean="0"/>
          </a:p>
          <a:p>
            <a:r>
              <a:rPr lang="tr-TR" dirty="0" err="1" smtClean="0"/>
              <a:t>Kardiyovasküler</a:t>
            </a:r>
            <a:r>
              <a:rPr lang="tr-TR" dirty="0" smtClean="0"/>
              <a:t> </a:t>
            </a:r>
            <a:r>
              <a:rPr lang="tr-TR" dirty="0"/>
              <a:t>hastalıklar, </a:t>
            </a:r>
            <a:r>
              <a:rPr lang="tr-TR" dirty="0" err="1"/>
              <a:t>sarkopeni</a:t>
            </a:r>
            <a:r>
              <a:rPr lang="tr-TR" dirty="0"/>
              <a:t>, kanser ve </a:t>
            </a:r>
            <a:r>
              <a:rPr lang="tr-TR" dirty="0" err="1"/>
              <a:t>frailty</a:t>
            </a:r>
            <a:r>
              <a:rPr lang="tr-TR" dirty="0"/>
              <a:t> gibi birçok kronik hastalığın temelini </a:t>
            </a:r>
            <a:r>
              <a:rPr lang="tr-TR" dirty="0" smtClean="0"/>
              <a:t>oluşturmakta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Önleyici yaklaşımlar (dengeli beslenme, fiziksel aktivite, anti-</a:t>
            </a:r>
            <a:r>
              <a:rPr lang="tr-TR" dirty="0" err="1"/>
              <a:t>inflamatuvar</a:t>
            </a:r>
            <a:r>
              <a:rPr lang="tr-TR" dirty="0"/>
              <a:t> stratejiler) </a:t>
            </a:r>
            <a:r>
              <a:rPr lang="tr-TR" dirty="0" err="1"/>
              <a:t>inflammaging’in</a:t>
            </a:r>
            <a:r>
              <a:rPr lang="tr-TR" dirty="0"/>
              <a:t> etkilerini </a:t>
            </a:r>
            <a:r>
              <a:rPr lang="tr-TR" dirty="0" smtClean="0"/>
              <a:t>azaltabilmekte!!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03628" y="5699053"/>
            <a:ext cx="1116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Franceschi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Bonafè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Valensin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Olivieri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F, De Luca M, Ottaviani E, et al.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Inflamm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‐aging: an evolutionary perspective 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immunosenescence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Annals of the new York Academy of Sciences. 2000;908(1):244-54.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572" y="281354"/>
            <a:ext cx="10819228" cy="5895609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İnfluenza</a:t>
            </a:r>
            <a:r>
              <a:rPr lang="tr-TR" dirty="0"/>
              <a:t> </a:t>
            </a:r>
            <a:r>
              <a:rPr lang="tr-TR" dirty="0" smtClean="0"/>
              <a:t>aşısı </a:t>
            </a:r>
            <a:r>
              <a:rPr lang="tr-TR" dirty="0"/>
              <a:t>ö</a:t>
            </a:r>
            <a:r>
              <a:rPr lang="tr-TR" dirty="0" smtClean="0"/>
              <a:t>zellikle </a:t>
            </a:r>
            <a:r>
              <a:rPr lang="tr-TR" dirty="0"/>
              <a:t>yaşlılar, kronik hastalığı olanlar ve bağışıklık sistemi zayıflamış kişilerde ciddi komplikasyonları önlemede önemli </a:t>
            </a:r>
            <a:r>
              <a:rPr lang="tr-TR" dirty="0" smtClean="0"/>
              <a:t>ve </a:t>
            </a:r>
            <a:r>
              <a:rPr lang="tr-TR" dirty="0"/>
              <a:t>her yıl güncellenen bir </a:t>
            </a:r>
            <a:r>
              <a:rPr lang="tr-TR" dirty="0" smtClean="0"/>
              <a:t>aşı</a:t>
            </a:r>
            <a:r>
              <a:rPr lang="tr-TR" dirty="0" smtClean="0"/>
              <a:t>!!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49" y="2270261"/>
            <a:ext cx="6556224" cy="43293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82" y="2150833"/>
            <a:ext cx="340090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Aşılama gibi </a:t>
            </a:r>
            <a:r>
              <a:rPr lang="tr-TR" dirty="0" err="1" smtClean="0"/>
              <a:t>immün</a:t>
            </a:r>
            <a:r>
              <a:rPr lang="tr-TR" dirty="0" smtClean="0"/>
              <a:t> sistem uyarıcı müdahalelerin, yaşlı bireylerde </a:t>
            </a:r>
            <a:r>
              <a:rPr lang="tr-TR" dirty="0" err="1" smtClean="0"/>
              <a:t>inflamatuvar</a:t>
            </a:r>
            <a:r>
              <a:rPr lang="tr-TR" dirty="0" smtClean="0"/>
              <a:t> belirteçlerde de geçici değişikliklere yol açabildiği bilinmekte ve bu konuda çalışmalar artmaktadır..</a:t>
            </a:r>
          </a:p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18979" y="5998552"/>
            <a:ext cx="10536702" cy="365125"/>
          </a:xfrm>
        </p:spPr>
        <p:txBody>
          <a:bodyPr/>
          <a:lstStyle/>
          <a:p>
            <a:r>
              <a:rPr lang="tr-TR" dirty="0" err="1"/>
              <a:t>Tsai</a:t>
            </a:r>
            <a:r>
              <a:rPr lang="tr-TR" dirty="0"/>
              <a:t> MY, </a:t>
            </a:r>
            <a:r>
              <a:rPr lang="tr-TR" dirty="0" err="1"/>
              <a:t>Hanson</a:t>
            </a:r>
            <a:r>
              <a:rPr lang="tr-TR" dirty="0"/>
              <a:t> NQ, </a:t>
            </a:r>
            <a:r>
              <a:rPr lang="tr-TR" dirty="0" err="1"/>
              <a:t>Straka</a:t>
            </a:r>
            <a:r>
              <a:rPr lang="tr-TR" dirty="0"/>
              <a:t> RJ, </a:t>
            </a:r>
            <a:r>
              <a:rPr lang="tr-TR" dirty="0" err="1"/>
              <a:t>Hoke</a:t>
            </a:r>
            <a:r>
              <a:rPr lang="tr-TR" dirty="0"/>
              <a:t> TR, </a:t>
            </a:r>
            <a:r>
              <a:rPr lang="tr-TR" dirty="0" err="1"/>
              <a:t>Ordovas</a:t>
            </a:r>
            <a:r>
              <a:rPr lang="tr-TR" dirty="0"/>
              <a:t> JM, </a:t>
            </a:r>
            <a:r>
              <a:rPr lang="tr-TR" dirty="0" err="1"/>
              <a:t>Peacock</a:t>
            </a:r>
            <a:r>
              <a:rPr lang="tr-TR" dirty="0"/>
              <a:t> JM, </a:t>
            </a:r>
            <a:r>
              <a:rPr lang="tr-TR" dirty="0" err="1"/>
              <a:t>Arends</a:t>
            </a:r>
            <a:r>
              <a:rPr lang="tr-TR" dirty="0"/>
              <a:t> VL, </a:t>
            </a:r>
            <a:r>
              <a:rPr lang="tr-TR" dirty="0" err="1"/>
              <a:t>Arnett</a:t>
            </a:r>
            <a:r>
              <a:rPr lang="tr-TR" dirty="0"/>
              <a:t> DK.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influenza</a:t>
            </a:r>
            <a:r>
              <a:rPr lang="tr-TR" dirty="0"/>
              <a:t> </a:t>
            </a:r>
            <a:r>
              <a:rPr lang="tr-TR" dirty="0" err="1"/>
              <a:t>vaccine</a:t>
            </a:r>
            <a:r>
              <a:rPr lang="tr-TR" dirty="0"/>
              <a:t> on </a:t>
            </a:r>
            <a:r>
              <a:rPr lang="tr-TR" dirty="0" err="1"/>
              <a:t>markers</a:t>
            </a:r>
            <a:r>
              <a:rPr lang="tr-TR" dirty="0"/>
              <a:t> of </a:t>
            </a:r>
            <a:r>
              <a:rPr lang="tr-TR" dirty="0" err="1"/>
              <a:t>inflammation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lipid</a:t>
            </a:r>
            <a:r>
              <a:rPr lang="tr-TR" dirty="0"/>
              <a:t> profile. J </a:t>
            </a:r>
            <a:r>
              <a:rPr lang="tr-TR" dirty="0" err="1"/>
              <a:t>Lab</a:t>
            </a:r>
            <a:r>
              <a:rPr lang="tr-TR" dirty="0"/>
              <a:t>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. 2005 Jun;145(6):323-7. </a:t>
            </a:r>
            <a:r>
              <a:rPr lang="tr-TR" dirty="0" err="1"/>
              <a:t>doi</a:t>
            </a:r>
            <a:r>
              <a:rPr lang="tr-TR" dirty="0"/>
              <a:t>: 10.1016/j.lab.2005.03.009. PMID: 15976761.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6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098" y="1195754"/>
            <a:ext cx="10917702" cy="4981209"/>
          </a:xfrm>
        </p:spPr>
        <p:txBody>
          <a:bodyPr/>
          <a:lstStyle/>
          <a:p>
            <a:r>
              <a:rPr lang="tr-TR" b="1" dirty="0"/>
              <a:t>CRP-</a:t>
            </a:r>
            <a:r>
              <a:rPr lang="tr-TR" b="1" dirty="0" err="1"/>
              <a:t>Albumin</a:t>
            </a:r>
            <a:r>
              <a:rPr lang="tr-TR" b="1" dirty="0"/>
              <a:t>-Lenfosit (CALLY) indeksi, </a:t>
            </a:r>
            <a:r>
              <a:rPr lang="tr-TR" b="1" dirty="0" err="1"/>
              <a:t>inflamasyon</a:t>
            </a:r>
            <a:r>
              <a:rPr lang="tr-TR" b="1" dirty="0"/>
              <a:t>, bağışıklık ve beslenme durumu arasındaki dengeyi yansıtan değerli bir </a:t>
            </a:r>
            <a:r>
              <a:rPr lang="tr-TR" b="1" dirty="0" err="1" smtClean="0"/>
              <a:t>biyobelirteç</a:t>
            </a:r>
            <a:endParaRPr lang="tr-TR" b="1" dirty="0" smtClean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43" y="2391320"/>
            <a:ext cx="5558726" cy="40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Bu çalışmamızda, </a:t>
            </a:r>
            <a:r>
              <a:rPr lang="tr-TR" b="1" dirty="0" err="1"/>
              <a:t>influenza</a:t>
            </a:r>
            <a:r>
              <a:rPr lang="tr-TR" b="1" dirty="0"/>
              <a:t> aşılanma durumu ile </a:t>
            </a:r>
            <a:r>
              <a:rPr lang="tr-TR" b="1" dirty="0" smtClean="0"/>
              <a:t>CALLY </a:t>
            </a:r>
            <a:r>
              <a:rPr lang="tr-TR" b="1" dirty="0"/>
              <a:t>indeksi arasındaki ilişkiyi </a:t>
            </a:r>
            <a:r>
              <a:rPr lang="tr-TR" b="1" dirty="0" err="1"/>
              <a:t>geriatrik</a:t>
            </a:r>
            <a:r>
              <a:rPr lang="tr-TR" b="1" dirty="0"/>
              <a:t> hastalarda araştırmayı amaçladık.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2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MATERYAL-METOD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302" y="1603717"/>
            <a:ext cx="11394830" cy="4573246"/>
          </a:xfrm>
        </p:spPr>
        <p:txBody>
          <a:bodyPr/>
          <a:lstStyle/>
          <a:p>
            <a:r>
              <a:rPr lang="tr-TR" dirty="0" smtClean="0"/>
              <a:t>Retrospektif çalışma</a:t>
            </a:r>
          </a:p>
          <a:p>
            <a:r>
              <a:rPr lang="tr-TR" dirty="0" smtClean="0"/>
              <a:t>591’i </a:t>
            </a:r>
            <a:r>
              <a:rPr lang="tr-TR" dirty="0" err="1"/>
              <a:t>influenza</a:t>
            </a:r>
            <a:r>
              <a:rPr lang="tr-TR" dirty="0"/>
              <a:t> aşısı olmuş toplam 1993 geriatri </a:t>
            </a:r>
            <a:r>
              <a:rPr lang="tr-TR" dirty="0" smtClean="0"/>
              <a:t>poliklinik hastası</a:t>
            </a:r>
          </a:p>
          <a:p>
            <a:r>
              <a:rPr lang="tr-TR" dirty="0" smtClean="0"/>
              <a:t> Tüm </a:t>
            </a:r>
            <a:r>
              <a:rPr lang="tr-TR" dirty="0"/>
              <a:t>katılımcılara kapsamlı </a:t>
            </a:r>
            <a:r>
              <a:rPr lang="tr-TR" dirty="0" err="1"/>
              <a:t>geriatrik</a:t>
            </a:r>
            <a:r>
              <a:rPr lang="tr-TR" dirty="0"/>
              <a:t> </a:t>
            </a:r>
            <a:r>
              <a:rPr lang="tr-TR" dirty="0" smtClean="0"/>
              <a:t>değerlendirme+</a:t>
            </a:r>
          </a:p>
          <a:p>
            <a:r>
              <a:rPr lang="tr-TR" dirty="0" smtClean="0"/>
              <a:t> </a:t>
            </a:r>
            <a:r>
              <a:rPr lang="tr-TR" dirty="0" err="1"/>
              <a:t>İnfluenza</a:t>
            </a:r>
            <a:r>
              <a:rPr lang="tr-TR" dirty="0"/>
              <a:t> aşısı, hastanın son bir yıl içinde aşıyı yaptırmış olması durumunda “pozitif” kabul edildi. </a:t>
            </a:r>
            <a:endParaRPr lang="tr-TR" dirty="0" smtClean="0"/>
          </a:p>
          <a:p>
            <a:r>
              <a:rPr lang="tr-TR" dirty="0" smtClean="0"/>
              <a:t>CALLY </a:t>
            </a:r>
            <a:r>
              <a:rPr lang="tr-TR" dirty="0"/>
              <a:t>indeksi şu formül kullanılarak hesaplandı: </a:t>
            </a:r>
            <a:endParaRPr lang="tr-TR" dirty="0" smtClean="0"/>
          </a:p>
          <a:p>
            <a:r>
              <a:rPr lang="tr-TR" dirty="0" smtClean="0"/>
              <a:t>[</a:t>
            </a:r>
            <a:r>
              <a:rPr lang="tr-TR" dirty="0" err="1"/>
              <a:t>Albumin</a:t>
            </a:r>
            <a:r>
              <a:rPr lang="tr-TR" dirty="0"/>
              <a:t> (g/L) × Lenfosit (k/mm³)] / [CRP (mg/L) × 10⁴</a:t>
            </a:r>
            <a:r>
              <a:rPr lang="tr-TR" dirty="0" smtClean="0"/>
              <a:t>].</a:t>
            </a:r>
          </a:p>
          <a:p>
            <a:r>
              <a:rPr lang="tr-TR" dirty="0" err="1" smtClean="0"/>
              <a:t>Malignite</a:t>
            </a:r>
            <a:r>
              <a:rPr lang="tr-TR" dirty="0" smtClean="0"/>
              <a:t>, aktif enfeksiyon ve </a:t>
            </a:r>
            <a:r>
              <a:rPr lang="tr-TR" dirty="0" err="1" smtClean="0"/>
              <a:t>romatolojik</a:t>
            </a:r>
            <a:r>
              <a:rPr lang="tr-TR" dirty="0" smtClean="0"/>
              <a:t> hastalığı olanlar dışlandı.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06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1763" y="618343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BULGULAR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763" y="1477108"/>
            <a:ext cx="11022037" cy="4699855"/>
          </a:xfrm>
        </p:spPr>
        <p:txBody>
          <a:bodyPr>
            <a:normAutofit/>
          </a:bodyPr>
          <a:lstStyle/>
          <a:p>
            <a:r>
              <a:rPr lang="tr-TR" dirty="0"/>
              <a:t>Çalışma grubunun ortalama yaşı 74,1 ± 6,3 yıl </a:t>
            </a:r>
            <a:endParaRPr lang="tr-TR" dirty="0" smtClean="0"/>
          </a:p>
          <a:p>
            <a:r>
              <a:rPr lang="tr-TR" dirty="0" smtClean="0"/>
              <a:t>Kadın </a:t>
            </a:r>
            <a:r>
              <a:rPr lang="tr-TR" dirty="0"/>
              <a:t>oranı %65,3 (1301 hasta) </a:t>
            </a:r>
            <a:endParaRPr lang="tr-TR" dirty="0" smtClean="0"/>
          </a:p>
          <a:p>
            <a:r>
              <a:rPr lang="tr-TR" dirty="0" smtClean="0"/>
              <a:t>Medyan </a:t>
            </a:r>
            <a:r>
              <a:rPr lang="tr-TR" dirty="0"/>
              <a:t>CALLY </a:t>
            </a:r>
            <a:r>
              <a:rPr lang="tr-TR" dirty="0" smtClean="0"/>
              <a:t>indeksi</a:t>
            </a:r>
            <a:r>
              <a:rPr lang="tr-TR" dirty="0"/>
              <a:t>;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şı </a:t>
            </a:r>
            <a:r>
              <a:rPr lang="tr-TR" dirty="0"/>
              <a:t>pozitif grubunda 2,51 [2,11], aşı negatif grubunda ise 2,25 [1,91] olarak saptandı (p=0,005). </a:t>
            </a:r>
            <a:endParaRPr lang="tr-TR" dirty="0" smtClean="0"/>
          </a:p>
          <a:p>
            <a:r>
              <a:rPr lang="tr-TR" dirty="0" smtClean="0"/>
              <a:t>Çalışma </a:t>
            </a:r>
            <a:r>
              <a:rPr lang="tr-TR" dirty="0"/>
              <a:t>popülasyonunun temel özellikleri Tablo 1’de gösterilmektedir. </a:t>
            </a:r>
          </a:p>
        </p:txBody>
      </p:sp>
    </p:spTree>
    <p:extLst>
      <p:ext uri="{BB962C8B-B14F-4D97-AF65-F5344CB8AC3E}">
        <p14:creationId xmlns:p14="http://schemas.microsoft.com/office/powerpoint/2010/main" val="10355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0"/>
            <a:ext cx="10917702" cy="642669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7452" y="6311900"/>
            <a:ext cx="1166211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are presented as n (%), mean ±SD, median [IQR] values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C4AB06D8-F46F-4163-A209-B493300C0A07}"/>
</file>

<file path=customXml/itemProps2.xml><?xml version="1.0" encoding="utf-8"?>
<ds:datastoreItem xmlns:ds="http://schemas.openxmlformats.org/officeDocument/2006/customXml" ds:itemID="{48DA761E-EC5B-4D6F-B616-207EF7206A34}"/>
</file>

<file path=customXml/itemProps3.xml><?xml version="1.0" encoding="utf-8"?>
<ds:datastoreItem xmlns:ds="http://schemas.openxmlformats.org/officeDocument/2006/customXml" ds:itemID="{1C2405F3-1EA3-4C49-BAEA-3AD27F219510}"/>
</file>

<file path=docProps/app.xml><?xml version="1.0" encoding="utf-8"?>
<Properties xmlns="http://schemas.openxmlformats.org/officeDocument/2006/extended-properties" xmlns:vt="http://schemas.openxmlformats.org/officeDocument/2006/docPropsVTypes">
  <TotalTime>27078</TotalTime>
  <Words>864</Words>
  <Application>Microsoft Office PowerPoint</Application>
  <PresentationFormat>Geniş ekran</PresentationFormat>
  <Paragraphs>52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Algerian</vt:lpstr>
      <vt:lpstr>Arial</vt:lpstr>
      <vt:lpstr>Arial Black</vt:lpstr>
      <vt:lpstr>Bodoni MT Condensed</vt:lpstr>
      <vt:lpstr>Calibri</vt:lpstr>
      <vt:lpstr>Calibri Light</vt:lpstr>
      <vt:lpstr>Times New Roman</vt:lpstr>
      <vt:lpstr>Office Teması</vt:lpstr>
      <vt:lpstr>PowerPoint Sunusu</vt:lpstr>
      <vt:lpstr>GİRİŞ</vt:lpstr>
      <vt:lpstr>PowerPoint Sunusu</vt:lpstr>
      <vt:lpstr>PowerPoint Sunusu</vt:lpstr>
      <vt:lpstr>PowerPoint Sunusu</vt:lpstr>
      <vt:lpstr>PowerPoint Sunusu</vt:lpstr>
      <vt:lpstr>MATERYAL-METOD</vt:lpstr>
      <vt:lpstr>BULGULAR 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48</cp:revision>
  <dcterms:created xsi:type="dcterms:W3CDTF">2025-08-06T07:39:02Z</dcterms:created>
  <dcterms:modified xsi:type="dcterms:W3CDTF">2025-10-13T20:46:34Z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