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74" r:id="rId3"/>
    <p:sldId id="377" r:id="rId4"/>
    <p:sldId id="391" r:id="rId5"/>
    <p:sldId id="395" r:id="rId6"/>
    <p:sldId id="394" r:id="rId7"/>
    <p:sldId id="393" r:id="rId8"/>
    <p:sldId id="396" r:id="rId9"/>
    <p:sldId id="397" r:id="rId10"/>
    <p:sldId id="398" r:id="rId11"/>
    <p:sldId id="399" r:id="rId12"/>
    <p:sldId id="400" r:id="rId13"/>
    <p:sldId id="402" r:id="rId14"/>
    <p:sldId id="403" r:id="rId15"/>
    <p:sldId id="388" r:id="rId16"/>
    <p:sldId id="378" r:id="rId17"/>
    <p:sldId id="404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9" r:id="rId28"/>
    <p:sldId id="390" r:id="rId29"/>
    <p:sldId id="405" r:id="rId30"/>
    <p:sldId id="295" r:id="rId31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8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597AC-DE77-40E4-9401-008738DD0C2E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6B921-979F-4E27-B364-D4B7C5814D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97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  <p:pic>
        <p:nvPicPr>
          <p:cNvPr id="1026" name="Picture 2" descr="Leichte Sprache - EGZ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" y="4155926"/>
            <a:ext cx="2312144" cy="13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tei:Logo Charite.svg – Wikiped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15966"/>
            <a:ext cx="1619250" cy="5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pgd-ejs-fil01\userhome$\aykvol01\Desktop\Geriatrie Lehre\Fotos\Dr.-Volkan-logo-typ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92715"/>
            <a:ext cx="1632956" cy="15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2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9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87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  <p:pic>
        <p:nvPicPr>
          <p:cNvPr id="16" name="Picture 2" descr="Leichte Sprache - EGZ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" y="4652561"/>
            <a:ext cx="1156072" cy="65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atei:Logo Charite.svg – Wikiped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47534"/>
            <a:ext cx="720080" cy="2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pgd-ejs-fil01\userhome$\aykvol01\Desktop\Geriatrie Lehre\Fotos\Dr.-Volkan-Icon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232" y="4721550"/>
            <a:ext cx="447768" cy="4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Gerade Verbindung 18"/>
          <p:cNvCxnSpPr/>
          <p:nvPr userDrawn="1"/>
        </p:nvCxnSpPr>
        <p:spPr>
          <a:xfrm>
            <a:off x="1259632" y="4847534"/>
            <a:ext cx="0" cy="265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77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202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Picture 2" descr="Leichte Sprache - EGZ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" y="4652561"/>
            <a:ext cx="1156072" cy="65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atei:Logo Charite.svg – Wikiped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47534"/>
            <a:ext cx="720080" cy="2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pgd-ejs-fil01\userhome$\aykvol01\Desktop\Geriatrie Lehre\Fotos\Dr.-Volkan-Icon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232" y="4721550"/>
            <a:ext cx="447768" cy="4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 Verbindung 13"/>
          <p:cNvCxnSpPr/>
          <p:nvPr userDrawn="1"/>
        </p:nvCxnSpPr>
        <p:spPr>
          <a:xfrm>
            <a:off x="1259632" y="4847534"/>
            <a:ext cx="0" cy="265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48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  <p:pic>
        <p:nvPicPr>
          <p:cNvPr id="13" name="Picture 2" descr="Leichte Sprache - EGZ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" y="4652561"/>
            <a:ext cx="1156072" cy="65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atei:Logo Charite.svg – Wikipedi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47534"/>
            <a:ext cx="720080" cy="2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pgd-ejs-fil01\userhome$\aykvol01\Desktop\Geriatrie Lehre\Fotos\Dr.-Volkan-Icon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232" y="4721550"/>
            <a:ext cx="447768" cy="4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15"/>
          <p:cNvCxnSpPr/>
          <p:nvPr userDrawn="1"/>
        </p:nvCxnSpPr>
        <p:spPr>
          <a:xfrm>
            <a:off x="1259632" y="4847534"/>
            <a:ext cx="0" cy="265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3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88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3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71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63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6DE8-99B5-46B7-90B5-78D75C3C8A9A}" type="datetimeFigureOut">
              <a:rPr lang="de-DE" smtClean="0"/>
              <a:t>16.10.2025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8066-F17B-4AF4-8FE1-FF3CBA55CA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3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481437" cy="221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2211710"/>
            <a:ext cx="8784976" cy="1102519"/>
          </a:xfrm>
          <a:solidFill>
            <a:schemeClr val="bg1">
              <a:alpha val="65000"/>
            </a:schemeClr>
          </a:solidFill>
        </p:spPr>
        <p:txBody>
          <a:bodyPr>
            <a:normAutofit fontScale="90000"/>
          </a:bodyPr>
          <a:lstStyle/>
          <a:p>
            <a:r>
              <a:rPr lang="de-DE" dirty="0"/>
              <a:t> </a:t>
            </a:r>
            <a:r>
              <a:rPr lang="de-DE" dirty="0" err="1"/>
              <a:t>Almanya'da</a:t>
            </a:r>
            <a:r>
              <a:rPr lang="de-DE" dirty="0"/>
              <a:t> Türk </a:t>
            </a:r>
            <a:r>
              <a:rPr lang="de-DE" dirty="0" err="1"/>
              <a:t>Kökenli</a:t>
            </a:r>
            <a:r>
              <a:rPr lang="de-DE" dirty="0"/>
              <a:t> </a:t>
            </a:r>
            <a:r>
              <a:rPr lang="de-DE" dirty="0" err="1"/>
              <a:t>Geriatrik</a:t>
            </a:r>
            <a:r>
              <a:rPr lang="de-DE" dirty="0"/>
              <a:t> </a:t>
            </a:r>
            <a:r>
              <a:rPr lang="de-DE" dirty="0" err="1"/>
              <a:t>Hastaların</a:t>
            </a:r>
            <a:r>
              <a:rPr lang="de-DE" dirty="0"/>
              <a:t> </a:t>
            </a:r>
            <a:r>
              <a:rPr lang="de-DE" dirty="0" err="1"/>
              <a:t>Durumu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39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ikinci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r>
              <a:rPr lang="de-DE" dirty="0" smtClean="0"/>
              <a:t>/</a:t>
            </a:r>
            <a:r>
              <a:rPr lang="de-DE" dirty="0" err="1" smtClean="0"/>
              <a:t>Üçün</a:t>
            </a:r>
            <a:r>
              <a:rPr lang="de-DE" dirty="0" err="1"/>
              <a:t>ç</a:t>
            </a:r>
            <a:r>
              <a:rPr lang="de-DE" dirty="0" err="1" smtClean="0"/>
              <a:t>ü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3480048" cy="195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706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ikinci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r>
              <a:rPr lang="de-DE" dirty="0" smtClean="0"/>
              <a:t>/</a:t>
            </a:r>
            <a:r>
              <a:rPr lang="de-DE" dirty="0" err="1" smtClean="0"/>
              <a:t>Üçün</a:t>
            </a:r>
            <a:r>
              <a:rPr lang="de-DE" dirty="0" err="1"/>
              <a:t>ç</a:t>
            </a:r>
            <a:r>
              <a:rPr lang="de-DE" dirty="0" err="1" smtClean="0"/>
              <a:t>ü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3480048" cy="195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88147"/>
            <a:ext cx="2765295" cy="345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66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ikinci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r>
              <a:rPr lang="de-DE" dirty="0" smtClean="0"/>
              <a:t>/</a:t>
            </a:r>
            <a:r>
              <a:rPr lang="de-DE" dirty="0" err="1" smtClean="0"/>
              <a:t>Üçün</a:t>
            </a:r>
            <a:r>
              <a:rPr lang="de-DE" dirty="0" err="1"/>
              <a:t>ç</a:t>
            </a:r>
            <a:r>
              <a:rPr lang="de-DE" dirty="0" err="1" smtClean="0"/>
              <a:t>ü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3480048" cy="195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88147"/>
            <a:ext cx="2765295" cy="345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31590"/>
            <a:ext cx="2534218" cy="25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95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ikinci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r>
              <a:rPr lang="de-DE" dirty="0" smtClean="0"/>
              <a:t>/</a:t>
            </a:r>
            <a:r>
              <a:rPr lang="de-DE" dirty="0" err="1" smtClean="0"/>
              <a:t>Üçün</a:t>
            </a:r>
            <a:r>
              <a:rPr lang="de-DE" dirty="0" err="1"/>
              <a:t>ç</a:t>
            </a:r>
            <a:r>
              <a:rPr lang="de-DE" dirty="0" err="1" smtClean="0"/>
              <a:t>ü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3480048" cy="195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88147"/>
            <a:ext cx="2765295" cy="345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31590"/>
            <a:ext cx="2534218" cy="25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71625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-2756842"/>
            <a:ext cx="9525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898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ikinci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r>
              <a:rPr lang="de-DE" dirty="0" smtClean="0"/>
              <a:t>/</a:t>
            </a:r>
            <a:r>
              <a:rPr lang="de-DE" dirty="0" err="1" smtClean="0"/>
              <a:t>Üçün</a:t>
            </a:r>
            <a:r>
              <a:rPr lang="de-DE" dirty="0" err="1"/>
              <a:t>ç</a:t>
            </a:r>
            <a:r>
              <a:rPr lang="de-DE" dirty="0" err="1" smtClean="0"/>
              <a:t>ü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3480048" cy="195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88147"/>
            <a:ext cx="2765295" cy="345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31590"/>
            <a:ext cx="2534218" cy="25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71625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92" y="1369855"/>
            <a:ext cx="47625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185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Hastaların</a:t>
            </a:r>
            <a:r>
              <a:rPr lang="de-DE" dirty="0"/>
              <a:t> </a:t>
            </a:r>
            <a:r>
              <a:rPr lang="de-DE" dirty="0" err="1"/>
              <a:t>Irkçılık</a:t>
            </a:r>
            <a:r>
              <a:rPr lang="de-DE" dirty="0"/>
              <a:t> </a:t>
            </a:r>
            <a:r>
              <a:rPr lang="de-DE" dirty="0" err="1"/>
              <a:t>Deneyimleri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err="1"/>
              <a:t>Irkçılık</a:t>
            </a:r>
            <a:r>
              <a:rPr lang="de-DE" dirty="0"/>
              <a:t>, </a:t>
            </a:r>
            <a:r>
              <a:rPr lang="de-DE" dirty="0" err="1"/>
              <a:t>bireysel</a:t>
            </a:r>
            <a:r>
              <a:rPr lang="de-DE" dirty="0"/>
              <a:t>, </a:t>
            </a:r>
            <a:r>
              <a:rPr lang="de-DE" dirty="0" err="1"/>
              <a:t>yapısal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kurumsal</a:t>
            </a:r>
            <a:r>
              <a:rPr lang="de-DE" dirty="0"/>
              <a:t> </a:t>
            </a:r>
            <a:r>
              <a:rPr lang="de-DE" dirty="0" err="1"/>
              <a:t>düzeylerde</a:t>
            </a:r>
            <a:r>
              <a:rPr lang="de-DE" dirty="0"/>
              <a:t> </a:t>
            </a:r>
            <a:r>
              <a:rPr lang="de-DE" dirty="0" err="1"/>
              <a:t>kendini</a:t>
            </a:r>
            <a:r>
              <a:rPr lang="de-DE" dirty="0"/>
              <a:t> </a:t>
            </a:r>
            <a:r>
              <a:rPr lang="de-DE" dirty="0" err="1" smtClean="0"/>
              <a:t>gösterir</a:t>
            </a:r>
            <a:endParaRPr lang="de-DE" dirty="0" smtClean="0"/>
          </a:p>
          <a:p>
            <a:r>
              <a:rPr lang="de-DE" dirty="0" err="1"/>
              <a:t>Özellikle</a:t>
            </a:r>
            <a:r>
              <a:rPr lang="de-DE" dirty="0"/>
              <a:t> </a:t>
            </a:r>
            <a:r>
              <a:rPr lang="de-DE" dirty="0" err="1"/>
              <a:t>sağlık</a:t>
            </a:r>
            <a:r>
              <a:rPr lang="de-DE" dirty="0"/>
              <a:t> </a:t>
            </a:r>
            <a:r>
              <a:rPr lang="de-DE" dirty="0" err="1"/>
              <a:t>hizmetleri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bakımı</a:t>
            </a:r>
            <a:r>
              <a:rPr lang="de-DE" dirty="0"/>
              <a:t> </a:t>
            </a:r>
            <a:r>
              <a:rPr lang="de-DE" dirty="0" err="1"/>
              <a:t>alanında</a:t>
            </a:r>
            <a:r>
              <a:rPr lang="de-DE" dirty="0"/>
              <a:t>, </a:t>
            </a:r>
            <a:r>
              <a:rPr lang="de-DE" dirty="0" err="1"/>
              <a:t>potansiyel</a:t>
            </a:r>
            <a:r>
              <a:rPr lang="de-DE" dirty="0"/>
              <a:t> </a:t>
            </a:r>
            <a:r>
              <a:rPr lang="de-DE" dirty="0" err="1"/>
              <a:t>olarak</a:t>
            </a:r>
            <a:r>
              <a:rPr lang="de-DE" dirty="0"/>
              <a:t> </a:t>
            </a:r>
            <a:r>
              <a:rPr lang="de-DE" dirty="0" err="1"/>
              <a:t>etkilenen</a:t>
            </a:r>
            <a:r>
              <a:rPr lang="de-DE" dirty="0"/>
              <a:t> </a:t>
            </a:r>
            <a:r>
              <a:rPr lang="de-DE" dirty="0" err="1"/>
              <a:t>kişilerin</a:t>
            </a:r>
            <a:r>
              <a:rPr lang="de-DE" dirty="0"/>
              <a:t> </a:t>
            </a:r>
            <a:r>
              <a:rPr lang="de-DE" dirty="0" err="1"/>
              <a:t>yarısından</a:t>
            </a:r>
            <a:r>
              <a:rPr lang="de-DE" dirty="0"/>
              <a:t> </a:t>
            </a:r>
            <a:r>
              <a:rPr lang="de-DE" dirty="0" err="1"/>
              <a:t>fazlası</a:t>
            </a:r>
            <a:r>
              <a:rPr lang="de-DE" dirty="0"/>
              <a:t> </a:t>
            </a:r>
            <a:r>
              <a:rPr lang="de-DE" dirty="0" err="1"/>
              <a:t>ırkçılığa</a:t>
            </a:r>
            <a:r>
              <a:rPr lang="de-DE" dirty="0"/>
              <a:t> </a:t>
            </a:r>
            <a:r>
              <a:rPr lang="de-DE" dirty="0" err="1"/>
              <a:t>maruz</a:t>
            </a:r>
            <a:r>
              <a:rPr lang="de-DE" dirty="0"/>
              <a:t> </a:t>
            </a:r>
            <a:r>
              <a:rPr lang="de-DE" dirty="0" err="1" smtClean="0"/>
              <a:t>kalır</a:t>
            </a:r>
            <a:endParaRPr lang="de-DE" dirty="0" smtClean="0"/>
          </a:p>
          <a:p>
            <a:r>
              <a:rPr lang="de-DE" dirty="0" err="1"/>
              <a:t>Örneğin</a:t>
            </a:r>
            <a:r>
              <a:rPr lang="de-DE" dirty="0"/>
              <a:t>: </a:t>
            </a:r>
            <a:r>
              <a:rPr lang="de-DE" dirty="0" err="1"/>
              <a:t>Tıbbi</a:t>
            </a:r>
            <a:r>
              <a:rPr lang="de-DE" dirty="0"/>
              <a:t> </a:t>
            </a:r>
            <a:r>
              <a:rPr lang="de-DE" dirty="0" err="1"/>
              <a:t>Gaslighting</a:t>
            </a:r>
            <a:r>
              <a:rPr lang="de-DE" dirty="0"/>
              <a:t> (</a:t>
            </a:r>
            <a:r>
              <a:rPr lang="de-DE" dirty="0" err="1"/>
              <a:t>doktorların</a:t>
            </a:r>
            <a:r>
              <a:rPr lang="de-DE" dirty="0"/>
              <a:t> </a:t>
            </a:r>
            <a:r>
              <a:rPr lang="de-DE" dirty="0" err="1"/>
              <a:t>hastaların</a:t>
            </a:r>
            <a:r>
              <a:rPr lang="de-DE" dirty="0"/>
              <a:t> </a:t>
            </a:r>
            <a:r>
              <a:rPr lang="de-DE" dirty="0" err="1"/>
              <a:t>sağlık</a:t>
            </a:r>
            <a:r>
              <a:rPr lang="de-DE" dirty="0"/>
              <a:t> </a:t>
            </a:r>
            <a:r>
              <a:rPr lang="de-DE" dirty="0" err="1"/>
              <a:t>sorunlarını</a:t>
            </a:r>
            <a:r>
              <a:rPr lang="de-DE" dirty="0"/>
              <a:t> </a:t>
            </a:r>
            <a:r>
              <a:rPr lang="de-DE" dirty="0" err="1"/>
              <a:t>küçümsemesi</a:t>
            </a:r>
            <a:r>
              <a:rPr lang="de-DE" dirty="0"/>
              <a:t>), </a:t>
            </a:r>
            <a:r>
              <a:rPr lang="de-DE" dirty="0" err="1"/>
              <a:t>daha</a:t>
            </a:r>
            <a:r>
              <a:rPr lang="de-DE" dirty="0"/>
              <a:t> </a:t>
            </a:r>
            <a:r>
              <a:rPr lang="de-DE" dirty="0" err="1"/>
              <a:t>nadir</a:t>
            </a:r>
            <a:r>
              <a:rPr lang="de-DE" dirty="0"/>
              <a:t> </a:t>
            </a:r>
            <a:r>
              <a:rPr lang="de-DE" dirty="0" err="1"/>
              <a:t>randevu</a:t>
            </a:r>
            <a:r>
              <a:rPr lang="de-DE" dirty="0"/>
              <a:t> </a:t>
            </a:r>
            <a:r>
              <a:rPr lang="de-DE" dirty="0" err="1"/>
              <a:t>verilmesi</a:t>
            </a:r>
            <a:r>
              <a:rPr lang="de-DE" dirty="0"/>
              <a:t> </a:t>
            </a:r>
            <a:r>
              <a:rPr lang="de-DE" dirty="0" err="1" smtClean="0"/>
              <a:t>gibi</a:t>
            </a:r>
            <a:endParaRPr lang="de-DE" dirty="0" smtClean="0"/>
          </a:p>
          <a:p>
            <a:r>
              <a:rPr lang="de-DE" dirty="0" err="1"/>
              <a:t>Irkçılık</a:t>
            </a:r>
            <a:r>
              <a:rPr lang="de-DE" dirty="0"/>
              <a:t> </a:t>
            </a:r>
            <a:r>
              <a:rPr lang="de-DE" dirty="0" err="1"/>
              <a:t>deneyimlerini</a:t>
            </a:r>
            <a:r>
              <a:rPr lang="de-DE" dirty="0"/>
              <a:t> </a:t>
            </a:r>
            <a:r>
              <a:rPr lang="de-DE" dirty="0" err="1"/>
              <a:t>dile</a:t>
            </a:r>
            <a:r>
              <a:rPr lang="de-DE" dirty="0"/>
              <a:t> </a:t>
            </a:r>
            <a:r>
              <a:rPr lang="de-DE" dirty="0" err="1"/>
              <a:t>getiren</a:t>
            </a:r>
            <a:r>
              <a:rPr lang="de-DE" dirty="0"/>
              <a:t> </a:t>
            </a:r>
            <a:r>
              <a:rPr lang="de-DE" dirty="0" err="1"/>
              <a:t>kişilerin</a:t>
            </a:r>
            <a:r>
              <a:rPr lang="de-DE" dirty="0"/>
              <a:t> %93,7'si </a:t>
            </a:r>
            <a:r>
              <a:rPr lang="de-DE" dirty="0" err="1"/>
              <a:t>inanılmadı</a:t>
            </a:r>
            <a:r>
              <a:rPr lang="de-DE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54908"/>
            <a:ext cx="2158008" cy="88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2703951" y="4659982"/>
            <a:ext cx="3374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 smtClean="0"/>
              <a:t>Alman</a:t>
            </a:r>
            <a:r>
              <a:rPr lang="de-DE" sz="1400" dirty="0" smtClean="0"/>
              <a:t> </a:t>
            </a:r>
            <a:r>
              <a:rPr lang="de-DE" sz="1400" dirty="0" err="1" smtClean="0"/>
              <a:t>Devletin</a:t>
            </a:r>
            <a:r>
              <a:rPr lang="de-DE" sz="1400" dirty="0" smtClean="0"/>
              <a:t> </a:t>
            </a:r>
            <a:r>
              <a:rPr lang="de-DE" sz="1400" dirty="0" err="1" smtClean="0"/>
              <a:t>Dokuzuncu</a:t>
            </a:r>
            <a:r>
              <a:rPr lang="de-DE" sz="1400" dirty="0" smtClean="0"/>
              <a:t> </a:t>
            </a:r>
            <a:r>
              <a:rPr lang="de-DE" sz="1400" dirty="0" err="1"/>
              <a:t>Yaşlılık</a:t>
            </a:r>
            <a:r>
              <a:rPr lang="de-DE" sz="1400" dirty="0"/>
              <a:t> </a:t>
            </a:r>
            <a:r>
              <a:rPr lang="de-DE" sz="1400" dirty="0" err="1"/>
              <a:t>Raporu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92745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err="1"/>
              <a:t>Yaşlı</a:t>
            </a:r>
            <a:r>
              <a:rPr lang="de-DE" sz="3200" dirty="0"/>
              <a:t> </a:t>
            </a:r>
            <a:r>
              <a:rPr lang="de-DE" sz="3200" dirty="0" err="1" smtClean="0"/>
              <a:t>göçmenler</a:t>
            </a:r>
            <a:r>
              <a:rPr lang="de-DE" sz="3200" dirty="0" smtClean="0"/>
              <a:t> - </a:t>
            </a:r>
            <a:r>
              <a:rPr lang="de-DE" sz="3200" dirty="0" err="1"/>
              <a:t>Almanya’daki</a:t>
            </a:r>
            <a:r>
              <a:rPr lang="de-DE" sz="3200" dirty="0"/>
              <a:t> </a:t>
            </a:r>
            <a:r>
              <a:rPr lang="de-DE" sz="3200" dirty="0" err="1"/>
              <a:t>yaşlı</a:t>
            </a:r>
            <a:r>
              <a:rPr lang="de-DE" sz="3200" dirty="0"/>
              <a:t> </a:t>
            </a:r>
            <a:r>
              <a:rPr lang="de-DE" sz="3200" dirty="0" err="1"/>
              <a:t>yerli</a:t>
            </a:r>
            <a:r>
              <a:rPr lang="de-DE" sz="3200" dirty="0"/>
              <a:t> </a:t>
            </a:r>
            <a:r>
              <a:rPr lang="de-DE" sz="3200" dirty="0" err="1"/>
              <a:t>nüfusa</a:t>
            </a:r>
            <a:r>
              <a:rPr lang="de-DE" sz="3200" dirty="0"/>
              <a:t> </a:t>
            </a:r>
            <a:r>
              <a:rPr lang="de-DE" sz="3200" dirty="0" err="1" smtClean="0"/>
              <a:t>kıyaslamas</a:t>
            </a:r>
            <a:r>
              <a:rPr lang="de-DE" sz="3200" dirty="0" err="1"/>
              <a:t>ı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err="1" smtClean="0"/>
              <a:t>kronik</a:t>
            </a:r>
            <a:r>
              <a:rPr lang="de-DE" dirty="0" smtClean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çoklu</a:t>
            </a:r>
            <a:r>
              <a:rPr lang="de-DE" dirty="0"/>
              <a:t> </a:t>
            </a:r>
            <a:r>
              <a:rPr lang="de-DE" dirty="0" err="1"/>
              <a:t>hastalıkların</a:t>
            </a:r>
            <a:r>
              <a:rPr lang="de-DE" dirty="0"/>
              <a:t> </a:t>
            </a:r>
            <a:r>
              <a:rPr lang="de-DE" dirty="0" err="1"/>
              <a:t>daha</a:t>
            </a:r>
            <a:r>
              <a:rPr lang="de-DE" dirty="0"/>
              <a:t> </a:t>
            </a:r>
            <a:r>
              <a:rPr lang="de-DE" dirty="0" err="1"/>
              <a:t>erken</a:t>
            </a:r>
            <a:r>
              <a:rPr lang="de-DE" dirty="0"/>
              <a:t> </a:t>
            </a:r>
            <a:r>
              <a:rPr lang="de-DE" dirty="0" err="1"/>
              <a:t>ortaya</a:t>
            </a:r>
            <a:r>
              <a:rPr lang="de-DE" dirty="0"/>
              <a:t> </a:t>
            </a:r>
            <a:r>
              <a:rPr lang="de-DE" dirty="0" err="1"/>
              <a:t>çıktığı</a:t>
            </a:r>
            <a:r>
              <a:rPr lang="de-DE" dirty="0"/>
              <a:t> </a:t>
            </a:r>
            <a:r>
              <a:rPr lang="de-DE" dirty="0" err="1" smtClean="0"/>
              <a:t>gözlemlenmektedir</a:t>
            </a:r>
            <a:endParaRPr lang="de-DE" dirty="0" smtClean="0"/>
          </a:p>
          <a:p>
            <a:r>
              <a:rPr lang="de-DE" dirty="0" err="1" smtClean="0"/>
              <a:t>yaşlı</a:t>
            </a:r>
            <a:r>
              <a:rPr lang="de-DE" dirty="0" smtClean="0"/>
              <a:t> </a:t>
            </a:r>
            <a:r>
              <a:rPr lang="de-DE" dirty="0" err="1"/>
              <a:t>göçmen</a:t>
            </a:r>
            <a:r>
              <a:rPr lang="de-DE" dirty="0"/>
              <a:t> </a:t>
            </a:r>
            <a:r>
              <a:rPr lang="de-DE" dirty="0" err="1"/>
              <a:t>kadınlar</a:t>
            </a:r>
            <a:r>
              <a:rPr lang="de-DE" dirty="0"/>
              <a:t> </a:t>
            </a:r>
            <a:r>
              <a:rPr lang="de-DE" dirty="0" err="1"/>
              <a:t>arasında</a:t>
            </a:r>
            <a:r>
              <a:rPr lang="de-DE" dirty="0"/>
              <a:t> </a:t>
            </a:r>
            <a:r>
              <a:rPr lang="de-DE" dirty="0" err="1"/>
              <a:t>psikiyatrik</a:t>
            </a:r>
            <a:r>
              <a:rPr lang="de-DE" dirty="0"/>
              <a:t> </a:t>
            </a:r>
            <a:r>
              <a:rPr lang="de-DE" dirty="0" err="1"/>
              <a:t>hastalık</a:t>
            </a:r>
            <a:r>
              <a:rPr lang="de-DE" dirty="0"/>
              <a:t> </a:t>
            </a:r>
            <a:r>
              <a:rPr lang="de-DE" dirty="0" err="1"/>
              <a:t>tanılarının</a:t>
            </a:r>
            <a:r>
              <a:rPr lang="de-DE" dirty="0"/>
              <a:t> </a:t>
            </a:r>
            <a:r>
              <a:rPr lang="de-DE" dirty="0" err="1" smtClean="0"/>
              <a:t>sayısı</a:t>
            </a:r>
            <a:r>
              <a:rPr lang="de-DE" dirty="0" smtClean="0"/>
              <a:t> </a:t>
            </a:r>
            <a:r>
              <a:rPr lang="de-DE" dirty="0" err="1" smtClean="0"/>
              <a:t>yüksek</a:t>
            </a:r>
            <a:endParaRPr lang="de-DE" dirty="0" smtClean="0"/>
          </a:p>
          <a:p>
            <a:r>
              <a:rPr lang="de-DE" dirty="0" smtClean="0"/>
              <a:t>Türk </a:t>
            </a:r>
            <a:r>
              <a:rPr lang="de-DE" dirty="0" err="1"/>
              <a:t>kökenli</a:t>
            </a:r>
            <a:r>
              <a:rPr lang="de-DE" dirty="0"/>
              <a:t> </a:t>
            </a:r>
            <a:r>
              <a:rPr lang="de-DE" dirty="0" err="1"/>
              <a:t>çalışanlar</a:t>
            </a:r>
            <a:r>
              <a:rPr lang="de-DE" dirty="0"/>
              <a:t> </a:t>
            </a:r>
            <a:r>
              <a:rPr lang="de-DE" dirty="0" err="1" smtClean="0"/>
              <a:t>daha</a:t>
            </a:r>
            <a:r>
              <a:rPr lang="de-DE" dirty="0" smtClean="0"/>
              <a:t> </a:t>
            </a:r>
            <a:r>
              <a:rPr lang="de-DE" dirty="0" err="1"/>
              <a:t>sık</a:t>
            </a:r>
            <a:r>
              <a:rPr lang="de-DE" dirty="0"/>
              <a:t> </a:t>
            </a:r>
            <a:r>
              <a:rPr lang="de-DE" dirty="0" err="1"/>
              <a:t>erken</a:t>
            </a:r>
            <a:r>
              <a:rPr lang="de-DE" dirty="0"/>
              <a:t> </a:t>
            </a:r>
            <a:r>
              <a:rPr lang="de-DE" dirty="0" err="1"/>
              <a:t>emeklilik</a:t>
            </a:r>
            <a:r>
              <a:rPr lang="de-DE" dirty="0"/>
              <a:t> (Frühberentung)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çalışma</a:t>
            </a:r>
            <a:r>
              <a:rPr lang="de-DE" dirty="0"/>
              <a:t> </a:t>
            </a:r>
            <a:r>
              <a:rPr lang="de-DE" dirty="0" err="1"/>
              <a:t>gücü</a:t>
            </a:r>
            <a:r>
              <a:rPr lang="de-DE" dirty="0"/>
              <a:t> </a:t>
            </a:r>
            <a:r>
              <a:rPr lang="de-DE" dirty="0" err="1"/>
              <a:t>kaybı</a:t>
            </a:r>
            <a:r>
              <a:rPr lang="de-DE" dirty="0"/>
              <a:t> (Erwerbsminderung) </a:t>
            </a:r>
            <a:r>
              <a:rPr lang="de-DE" dirty="0" err="1"/>
              <a:t>yaşamaktadır</a:t>
            </a:r>
            <a:r>
              <a:rPr lang="de-DE" dirty="0"/>
              <a:t> </a:t>
            </a:r>
            <a:endParaRPr lang="de-DE" dirty="0" smtClean="0"/>
          </a:p>
          <a:p>
            <a:pPr marL="0" indent="0">
              <a:buNone/>
            </a:pPr>
            <a:r>
              <a:rPr lang="de-DE" sz="2100" dirty="0" smtClean="0"/>
              <a:t/>
            </a:r>
            <a:br>
              <a:rPr lang="de-DE" sz="2100" dirty="0" smtClean="0"/>
            </a:br>
            <a:r>
              <a:rPr lang="de-DE" sz="2100" dirty="0" smtClean="0"/>
              <a:t/>
            </a:r>
            <a:br>
              <a:rPr lang="de-DE" sz="2100" dirty="0" smtClean="0"/>
            </a:br>
            <a:r>
              <a:rPr lang="de-DE" sz="2100" dirty="0" smtClean="0"/>
              <a:t>(</a:t>
            </a:r>
            <a:r>
              <a:rPr lang="de-DE" sz="2100" dirty="0"/>
              <a:t>Dietzel-Papakyriakou &amp; Olbermann, 2001; Höhne &amp; Schubert, 2007; Brzoska </a:t>
            </a:r>
            <a:r>
              <a:rPr lang="de-DE" sz="2100" dirty="0" err="1"/>
              <a:t>ve</a:t>
            </a:r>
            <a:r>
              <a:rPr lang="de-DE" sz="2100" dirty="0"/>
              <a:t> </a:t>
            </a:r>
            <a:r>
              <a:rPr lang="de-DE" sz="2100" dirty="0" err="1"/>
              <a:t>diğ</a:t>
            </a:r>
            <a:r>
              <a:rPr lang="de-DE" sz="2100" dirty="0"/>
              <a:t>., 2010</a:t>
            </a:r>
            <a:r>
              <a:rPr lang="de-DE" sz="2100" dirty="0" smtClean="0"/>
              <a:t>)</a:t>
            </a:r>
            <a:endParaRPr lang="de-DE" sz="2100" dirty="0"/>
          </a:p>
        </p:txBody>
      </p:sp>
    </p:spTree>
    <p:extLst>
      <p:ext uri="{BB962C8B-B14F-4D97-AF65-F5344CB8AC3E}">
        <p14:creationId xmlns:p14="http://schemas.microsoft.com/office/powerpoint/2010/main" val="237657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err="1"/>
              <a:t>Yaşlı</a:t>
            </a:r>
            <a:r>
              <a:rPr lang="de-DE" sz="3200" dirty="0"/>
              <a:t> </a:t>
            </a:r>
            <a:r>
              <a:rPr lang="de-DE" sz="3200" dirty="0" err="1" smtClean="0"/>
              <a:t>göçmenler</a:t>
            </a:r>
            <a:r>
              <a:rPr lang="de-DE" sz="3200" dirty="0" smtClean="0"/>
              <a:t> - </a:t>
            </a:r>
            <a:r>
              <a:rPr lang="de-DE" sz="3200" dirty="0" err="1"/>
              <a:t>Almanya’daki</a:t>
            </a:r>
            <a:r>
              <a:rPr lang="de-DE" sz="3200" dirty="0"/>
              <a:t> </a:t>
            </a:r>
            <a:r>
              <a:rPr lang="de-DE" sz="3200" dirty="0" err="1"/>
              <a:t>yaşlı</a:t>
            </a:r>
            <a:r>
              <a:rPr lang="de-DE" sz="3200" dirty="0"/>
              <a:t> </a:t>
            </a:r>
            <a:r>
              <a:rPr lang="de-DE" sz="3200" dirty="0" err="1"/>
              <a:t>yerli</a:t>
            </a:r>
            <a:r>
              <a:rPr lang="de-DE" sz="3200" dirty="0"/>
              <a:t> </a:t>
            </a:r>
            <a:r>
              <a:rPr lang="de-DE" sz="3200" dirty="0" err="1"/>
              <a:t>nüfusa</a:t>
            </a:r>
            <a:r>
              <a:rPr lang="de-DE" sz="3200" dirty="0"/>
              <a:t> </a:t>
            </a:r>
            <a:r>
              <a:rPr lang="de-DE" sz="3200" dirty="0" err="1" smtClean="0"/>
              <a:t>kıyaslamas</a:t>
            </a:r>
            <a:r>
              <a:rPr lang="de-DE" sz="3200" dirty="0" err="1"/>
              <a:t>ı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err="1" smtClean="0"/>
              <a:t>kronik</a:t>
            </a:r>
            <a:r>
              <a:rPr lang="de-DE" dirty="0" smtClean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çoklu</a:t>
            </a:r>
            <a:r>
              <a:rPr lang="de-DE" dirty="0"/>
              <a:t> </a:t>
            </a:r>
            <a:r>
              <a:rPr lang="de-DE" dirty="0" err="1"/>
              <a:t>hastalıkların</a:t>
            </a:r>
            <a:r>
              <a:rPr lang="de-DE" dirty="0"/>
              <a:t> </a:t>
            </a:r>
            <a:r>
              <a:rPr lang="de-DE" dirty="0" err="1"/>
              <a:t>daha</a:t>
            </a:r>
            <a:r>
              <a:rPr lang="de-DE" dirty="0"/>
              <a:t> </a:t>
            </a:r>
            <a:r>
              <a:rPr lang="de-DE" dirty="0" err="1"/>
              <a:t>erken</a:t>
            </a:r>
            <a:r>
              <a:rPr lang="de-DE" dirty="0"/>
              <a:t> </a:t>
            </a:r>
            <a:r>
              <a:rPr lang="de-DE" dirty="0" err="1"/>
              <a:t>ortaya</a:t>
            </a:r>
            <a:r>
              <a:rPr lang="de-DE" dirty="0"/>
              <a:t> </a:t>
            </a:r>
            <a:r>
              <a:rPr lang="de-DE" dirty="0" err="1"/>
              <a:t>çıktığı</a:t>
            </a:r>
            <a:r>
              <a:rPr lang="de-DE" dirty="0"/>
              <a:t> </a:t>
            </a:r>
            <a:r>
              <a:rPr lang="de-DE" dirty="0" err="1" smtClean="0"/>
              <a:t>gözlemlenmektedir</a:t>
            </a:r>
            <a:endParaRPr lang="de-DE" dirty="0" smtClean="0"/>
          </a:p>
          <a:p>
            <a:r>
              <a:rPr lang="de-DE" dirty="0" err="1" smtClean="0"/>
              <a:t>yaşlı</a:t>
            </a:r>
            <a:r>
              <a:rPr lang="de-DE" dirty="0" smtClean="0"/>
              <a:t> </a:t>
            </a:r>
            <a:r>
              <a:rPr lang="de-DE" dirty="0" err="1"/>
              <a:t>göçmen</a:t>
            </a:r>
            <a:r>
              <a:rPr lang="de-DE" dirty="0"/>
              <a:t> </a:t>
            </a:r>
            <a:r>
              <a:rPr lang="de-DE" dirty="0" err="1"/>
              <a:t>kadınlar</a:t>
            </a:r>
            <a:r>
              <a:rPr lang="de-DE" dirty="0"/>
              <a:t> </a:t>
            </a:r>
            <a:r>
              <a:rPr lang="de-DE" dirty="0" err="1"/>
              <a:t>arasında</a:t>
            </a:r>
            <a:r>
              <a:rPr lang="de-DE" dirty="0"/>
              <a:t> </a:t>
            </a:r>
            <a:r>
              <a:rPr lang="de-DE" dirty="0" err="1"/>
              <a:t>psikiyatrik</a:t>
            </a:r>
            <a:r>
              <a:rPr lang="de-DE" dirty="0"/>
              <a:t> </a:t>
            </a:r>
            <a:r>
              <a:rPr lang="de-DE" dirty="0" err="1"/>
              <a:t>hastalık</a:t>
            </a:r>
            <a:r>
              <a:rPr lang="de-DE" dirty="0"/>
              <a:t> </a:t>
            </a:r>
            <a:r>
              <a:rPr lang="de-DE" dirty="0" err="1"/>
              <a:t>tanılarının</a:t>
            </a:r>
            <a:r>
              <a:rPr lang="de-DE" dirty="0"/>
              <a:t> </a:t>
            </a:r>
            <a:r>
              <a:rPr lang="de-DE" dirty="0" err="1" smtClean="0"/>
              <a:t>sayısı</a:t>
            </a:r>
            <a:r>
              <a:rPr lang="de-DE" dirty="0" smtClean="0"/>
              <a:t> </a:t>
            </a:r>
            <a:r>
              <a:rPr lang="de-DE" dirty="0" err="1" smtClean="0"/>
              <a:t>yüksek</a:t>
            </a:r>
            <a:endParaRPr lang="de-DE" dirty="0" smtClean="0"/>
          </a:p>
          <a:p>
            <a:r>
              <a:rPr lang="de-DE" dirty="0" smtClean="0"/>
              <a:t>Türk </a:t>
            </a:r>
            <a:r>
              <a:rPr lang="de-DE" dirty="0" err="1"/>
              <a:t>kökenli</a:t>
            </a:r>
            <a:r>
              <a:rPr lang="de-DE" dirty="0"/>
              <a:t> </a:t>
            </a:r>
            <a:r>
              <a:rPr lang="de-DE" dirty="0" err="1"/>
              <a:t>çalışanlar</a:t>
            </a:r>
            <a:r>
              <a:rPr lang="de-DE" dirty="0"/>
              <a:t> </a:t>
            </a:r>
            <a:r>
              <a:rPr lang="de-DE" dirty="0" err="1" smtClean="0"/>
              <a:t>daha</a:t>
            </a:r>
            <a:r>
              <a:rPr lang="de-DE" dirty="0" smtClean="0"/>
              <a:t> </a:t>
            </a:r>
            <a:r>
              <a:rPr lang="de-DE" dirty="0" err="1"/>
              <a:t>sık</a:t>
            </a:r>
            <a:r>
              <a:rPr lang="de-DE" dirty="0"/>
              <a:t> </a:t>
            </a:r>
            <a:r>
              <a:rPr lang="de-DE" dirty="0" err="1"/>
              <a:t>erken</a:t>
            </a:r>
            <a:r>
              <a:rPr lang="de-DE" dirty="0"/>
              <a:t> </a:t>
            </a:r>
            <a:r>
              <a:rPr lang="de-DE" dirty="0" err="1"/>
              <a:t>emeklilik</a:t>
            </a:r>
            <a:r>
              <a:rPr lang="de-DE" dirty="0"/>
              <a:t> (Frühberentung)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çalışma</a:t>
            </a:r>
            <a:r>
              <a:rPr lang="de-DE" dirty="0"/>
              <a:t> </a:t>
            </a:r>
            <a:r>
              <a:rPr lang="de-DE" dirty="0" err="1"/>
              <a:t>gücü</a:t>
            </a:r>
            <a:r>
              <a:rPr lang="de-DE" dirty="0"/>
              <a:t> </a:t>
            </a:r>
            <a:r>
              <a:rPr lang="de-DE" dirty="0" err="1"/>
              <a:t>kaybı</a:t>
            </a:r>
            <a:r>
              <a:rPr lang="de-DE" dirty="0"/>
              <a:t> (Erwerbsminderung) </a:t>
            </a:r>
            <a:r>
              <a:rPr lang="de-DE" dirty="0" err="1"/>
              <a:t>yaşamaktadır</a:t>
            </a:r>
            <a:r>
              <a:rPr lang="de-DE" dirty="0"/>
              <a:t> </a:t>
            </a:r>
            <a:endParaRPr lang="de-DE" dirty="0" smtClean="0"/>
          </a:p>
          <a:p>
            <a:pPr marL="0" indent="0">
              <a:buNone/>
            </a:pPr>
            <a:r>
              <a:rPr lang="de-DE" sz="2100" dirty="0" smtClean="0"/>
              <a:t/>
            </a:r>
            <a:br>
              <a:rPr lang="de-DE" sz="2100" dirty="0" smtClean="0"/>
            </a:br>
            <a:r>
              <a:rPr lang="de-DE" sz="2100" dirty="0" smtClean="0"/>
              <a:t/>
            </a:r>
            <a:br>
              <a:rPr lang="de-DE" sz="2100" dirty="0" smtClean="0"/>
            </a:br>
            <a:r>
              <a:rPr lang="de-DE" sz="2100" dirty="0" smtClean="0"/>
              <a:t>(</a:t>
            </a:r>
            <a:r>
              <a:rPr lang="de-DE" sz="2100" dirty="0"/>
              <a:t>Dietzel-Papakyriakou &amp; Olbermann, 2001; Höhne &amp; Schubert, 2007; Brzoska </a:t>
            </a:r>
            <a:r>
              <a:rPr lang="de-DE" sz="2100" dirty="0" err="1"/>
              <a:t>ve</a:t>
            </a:r>
            <a:r>
              <a:rPr lang="de-DE" sz="2100" dirty="0"/>
              <a:t> </a:t>
            </a:r>
            <a:r>
              <a:rPr lang="de-DE" sz="2100" dirty="0" err="1"/>
              <a:t>diğ</a:t>
            </a:r>
            <a:r>
              <a:rPr lang="de-DE" sz="2100" dirty="0"/>
              <a:t>., 2010</a:t>
            </a:r>
            <a:r>
              <a:rPr lang="de-DE" sz="2100" dirty="0" smtClean="0"/>
              <a:t>)</a:t>
            </a:r>
            <a:endParaRPr lang="de-DE" sz="21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9502"/>
            <a:ext cx="3672408" cy="416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83768" y="386206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Prof. Dr. </a:t>
            </a:r>
            <a:r>
              <a:rPr lang="de-DE" dirty="0" err="1" smtClean="0">
                <a:solidFill>
                  <a:schemeClr val="bg1"/>
                </a:solidFill>
              </a:rPr>
              <a:t>Meryam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Schouler-Ocak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2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Erken</a:t>
            </a:r>
            <a:r>
              <a:rPr lang="de-DE" dirty="0" smtClean="0"/>
              <a:t> </a:t>
            </a:r>
            <a:r>
              <a:rPr lang="de-DE" dirty="0" err="1" smtClean="0"/>
              <a:t>Ya</a:t>
            </a:r>
            <a:r>
              <a:rPr lang="de-DE" dirty="0" err="1"/>
              <a:t>şlanma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Türk </a:t>
            </a:r>
            <a:r>
              <a:rPr lang="de-DE" sz="2800" dirty="0" err="1"/>
              <a:t>kökenli</a:t>
            </a:r>
            <a:r>
              <a:rPr lang="de-DE" sz="2800" dirty="0"/>
              <a:t> </a:t>
            </a:r>
            <a:r>
              <a:rPr lang="de-DE" sz="2800" dirty="0" err="1"/>
              <a:t>kadınlarda</a:t>
            </a:r>
            <a:r>
              <a:rPr lang="de-DE" sz="2800" dirty="0"/>
              <a:t> </a:t>
            </a:r>
            <a:r>
              <a:rPr lang="de-DE" sz="2800" dirty="0" err="1"/>
              <a:t>erken</a:t>
            </a:r>
            <a:r>
              <a:rPr lang="de-DE" sz="2800" dirty="0"/>
              <a:t> </a:t>
            </a:r>
            <a:r>
              <a:rPr lang="de-DE" sz="2800" dirty="0" err="1" smtClean="0"/>
              <a:t>yaşlaniyor</a:t>
            </a:r>
            <a:endParaRPr lang="de-DE" sz="2800" dirty="0"/>
          </a:p>
          <a:p>
            <a:r>
              <a:rPr lang="de-DE" sz="2800" dirty="0" err="1" smtClean="0"/>
              <a:t>özellikle</a:t>
            </a:r>
            <a:r>
              <a:rPr lang="de-DE" sz="2800" dirty="0" smtClean="0"/>
              <a:t> </a:t>
            </a:r>
            <a:r>
              <a:rPr lang="de-DE" sz="2800" dirty="0" err="1"/>
              <a:t>destekleyici</a:t>
            </a:r>
            <a:r>
              <a:rPr lang="de-DE" sz="2800" dirty="0"/>
              <a:t> </a:t>
            </a:r>
            <a:r>
              <a:rPr lang="de-DE" sz="2800" dirty="0" err="1"/>
              <a:t>olmayan</a:t>
            </a:r>
            <a:r>
              <a:rPr lang="de-DE" sz="2800" dirty="0"/>
              <a:t> </a:t>
            </a:r>
            <a:r>
              <a:rPr lang="de-DE" sz="2800" dirty="0" err="1"/>
              <a:t>eş</a:t>
            </a:r>
            <a:r>
              <a:rPr lang="de-DE" sz="2800" dirty="0"/>
              <a:t> </a:t>
            </a:r>
            <a:r>
              <a:rPr lang="de-DE" sz="2800" dirty="0" err="1"/>
              <a:t>ilişkilerinde</a:t>
            </a:r>
            <a:r>
              <a:rPr lang="de-DE" sz="2800" dirty="0"/>
              <a:t> </a:t>
            </a:r>
            <a:r>
              <a:rPr lang="de-DE" sz="2800" dirty="0" err="1"/>
              <a:t>ve</a:t>
            </a:r>
            <a:r>
              <a:rPr lang="de-DE" sz="2800" dirty="0"/>
              <a:t> </a:t>
            </a:r>
            <a:r>
              <a:rPr lang="de-DE" sz="2800" dirty="0" err="1"/>
              <a:t>çoklu</a:t>
            </a:r>
            <a:r>
              <a:rPr lang="de-DE" sz="2800" dirty="0"/>
              <a:t> </a:t>
            </a:r>
            <a:r>
              <a:rPr lang="de-DE" sz="2800" dirty="0" err="1"/>
              <a:t>rol</a:t>
            </a:r>
            <a:r>
              <a:rPr lang="de-DE" sz="2800" dirty="0"/>
              <a:t> </a:t>
            </a:r>
            <a:r>
              <a:rPr lang="de-DE" sz="2800" dirty="0" err="1"/>
              <a:t>yükü</a:t>
            </a:r>
            <a:r>
              <a:rPr lang="de-DE" sz="2800" dirty="0"/>
              <a:t> (</a:t>
            </a:r>
            <a:r>
              <a:rPr lang="de-DE" sz="2800" dirty="0" err="1"/>
              <a:t>bakım</a:t>
            </a:r>
            <a:r>
              <a:rPr lang="de-DE" sz="2800" dirty="0"/>
              <a:t> </a:t>
            </a:r>
            <a:r>
              <a:rPr lang="de-DE" sz="2800" dirty="0" err="1"/>
              <a:t>emeği</a:t>
            </a:r>
            <a:r>
              <a:rPr lang="de-DE" sz="2800" dirty="0"/>
              <a:t>, </a:t>
            </a:r>
            <a:r>
              <a:rPr lang="de-DE" sz="2800" dirty="0" err="1"/>
              <a:t>eş</a:t>
            </a:r>
            <a:r>
              <a:rPr lang="de-DE" sz="2800" dirty="0"/>
              <a:t> </a:t>
            </a:r>
            <a:r>
              <a:rPr lang="de-DE" sz="2800" dirty="0" err="1"/>
              <a:t>olma</a:t>
            </a:r>
            <a:r>
              <a:rPr lang="de-DE" sz="2800" dirty="0"/>
              <a:t>, </a:t>
            </a:r>
            <a:r>
              <a:rPr lang="de-DE" sz="2800" dirty="0" err="1"/>
              <a:t>çalışma</a:t>
            </a:r>
            <a:r>
              <a:rPr lang="de-DE" sz="2800" dirty="0"/>
              <a:t> </a:t>
            </a:r>
            <a:r>
              <a:rPr lang="de-DE" sz="2800" dirty="0" err="1"/>
              <a:t>hayatı</a:t>
            </a:r>
            <a:r>
              <a:rPr lang="de-DE" sz="2800" dirty="0"/>
              <a:t> </a:t>
            </a:r>
            <a:r>
              <a:rPr lang="de-DE" sz="2800" dirty="0" err="1"/>
              <a:t>vb</a:t>
            </a:r>
            <a:r>
              <a:rPr lang="de-DE" sz="2800" dirty="0"/>
              <a:t>.) </a:t>
            </a:r>
            <a:r>
              <a:rPr lang="de-DE" sz="2800" dirty="0" err="1" smtClean="0"/>
              <a:t>nedeniyle</a:t>
            </a:r>
            <a:endParaRPr lang="de-DE" sz="2800" dirty="0"/>
          </a:p>
        </p:txBody>
      </p:sp>
      <p:sp>
        <p:nvSpPr>
          <p:cNvPr id="4" name="Rechteck 3"/>
          <p:cNvSpPr/>
          <p:nvPr/>
        </p:nvSpPr>
        <p:spPr>
          <a:xfrm>
            <a:off x="755576" y="3696757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Schenk 2007; Schenk &amp; </a:t>
            </a:r>
            <a:r>
              <a:rPr lang="de-DE" sz="1400" dirty="0" err="1"/>
              <a:t>Peppler</a:t>
            </a:r>
            <a:r>
              <a:rPr lang="de-DE" sz="1400" dirty="0"/>
              <a:t> 2022, </a:t>
            </a:r>
            <a:r>
              <a:rPr lang="de-DE" sz="1400" dirty="0" err="1"/>
              <a:t>Spallek</a:t>
            </a:r>
            <a:r>
              <a:rPr lang="de-DE" sz="1400" dirty="0"/>
              <a:t> et al. 2011; </a:t>
            </a:r>
            <a:r>
              <a:rPr lang="de-DE" sz="1400" dirty="0" err="1"/>
              <a:t>Krobisch</a:t>
            </a:r>
            <a:r>
              <a:rPr lang="de-DE" sz="1400" dirty="0"/>
              <a:t> et al. 2021</a:t>
            </a:r>
          </a:p>
        </p:txBody>
      </p:sp>
      <p:sp>
        <p:nvSpPr>
          <p:cNvPr id="5" name="Parallelogramm 4"/>
          <p:cNvSpPr/>
          <p:nvPr/>
        </p:nvSpPr>
        <p:spPr>
          <a:xfrm>
            <a:off x="6660232" y="2983260"/>
            <a:ext cx="3096344" cy="2160240"/>
          </a:xfrm>
          <a:prstGeom prst="parallelogram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0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50"/>
                    </a14:imgEffect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44799"/>
            <a:ext cx="62674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Evde</a:t>
            </a:r>
            <a:r>
              <a:rPr lang="de-DE" dirty="0" smtClean="0"/>
              <a:t> </a:t>
            </a:r>
            <a:r>
              <a:rPr lang="de-DE" dirty="0" err="1" smtClean="0"/>
              <a:t>Bakım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6580478" y="843558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cs typeface="Verdana" charset="0"/>
              </a:rPr>
              <a:t>(</a:t>
            </a:r>
            <a:r>
              <a:rPr lang="de-DE" dirty="0" err="1">
                <a:cs typeface="Verdana" charset="0"/>
              </a:rPr>
              <a:t>Okken</a:t>
            </a:r>
            <a:r>
              <a:rPr lang="de-DE" dirty="0">
                <a:cs typeface="Verdana" charset="0"/>
              </a:rPr>
              <a:t> et al. 2007; 2008)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1590"/>
            <a:ext cx="8638050" cy="26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 smtClean="0"/>
              <a:t>„Gastarbeiter“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5969517" cy="3394472"/>
          </a:xfrm>
        </p:spPr>
        <p:txBody>
          <a:bodyPr>
            <a:normAutofit/>
          </a:bodyPr>
          <a:lstStyle/>
          <a:p>
            <a:r>
              <a:rPr lang="de-DE" dirty="0" err="1"/>
              <a:t>misafir</a:t>
            </a:r>
            <a:r>
              <a:rPr lang="de-DE" dirty="0"/>
              <a:t> </a:t>
            </a:r>
            <a:r>
              <a:rPr lang="de-DE" dirty="0" err="1" smtClean="0"/>
              <a:t>işçileri</a:t>
            </a:r>
            <a:r>
              <a:rPr lang="de-DE" dirty="0"/>
              <a:t> </a:t>
            </a:r>
            <a:r>
              <a:rPr lang="de-DE" dirty="0" err="1"/>
              <a:t>Almanya’ya</a:t>
            </a:r>
            <a:r>
              <a:rPr lang="de-DE" dirty="0"/>
              <a:t> </a:t>
            </a:r>
            <a:r>
              <a:rPr lang="de-DE" dirty="0" err="1"/>
              <a:t>geldiklerinde</a:t>
            </a:r>
            <a:r>
              <a:rPr lang="de-DE" dirty="0"/>
              <a:t> </a:t>
            </a:r>
            <a:r>
              <a:rPr lang="de-DE" dirty="0" err="1"/>
              <a:t>ortalama</a:t>
            </a:r>
            <a:r>
              <a:rPr lang="de-DE" dirty="0"/>
              <a:t> </a:t>
            </a:r>
            <a:r>
              <a:rPr lang="de-DE" dirty="0" err="1"/>
              <a:t>olarak</a:t>
            </a:r>
            <a:r>
              <a:rPr lang="de-DE" dirty="0"/>
              <a:t> 20 </a:t>
            </a:r>
            <a:r>
              <a:rPr lang="de-DE" dirty="0" err="1"/>
              <a:t>ile</a:t>
            </a:r>
            <a:r>
              <a:rPr lang="de-DE" dirty="0"/>
              <a:t> 30 </a:t>
            </a:r>
            <a:r>
              <a:rPr lang="de-DE" dirty="0" err="1"/>
              <a:t>yaşları</a:t>
            </a:r>
            <a:r>
              <a:rPr lang="de-DE" dirty="0"/>
              <a:t> </a:t>
            </a:r>
            <a:r>
              <a:rPr lang="de-DE" dirty="0" err="1" smtClean="0"/>
              <a:t>arasındaydı</a:t>
            </a:r>
            <a:endParaRPr lang="de-DE" dirty="0" smtClean="0"/>
          </a:p>
          <a:p>
            <a:r>
              <a:rPr lang="de-DE" dirty="0" err="1" smtClean="0"/>
              <a:t>Çoğunluğu</a:t>
            </a:r>
            <a:r>
              <a:rPr lang="de-DE" dirty="0" smtClean="0"/>
              <a:t> </a:t>
            </a:r>
            <a:r>
              <a:rPr lang="de-DE" dirty="0" err="1"/>
              <a:t>erkekti</a:t>
            </a:r>
            <a:r>
              <a:rPr lang="de-DE" dirty="0"/>
              <a:t> (</a:t>
            </a:r>
            <a:r>
              <a:rPr lang="de-DE" dirty="0" err="1"/>
              <a:t>yaklaşık</a:t>
            </a:r>
            <a:r>
              <a:rPr lang="de-DE" dirty="0"/>
              <a:t> %80–85)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yalnız</a:t>
            </a:r>
            <a:r>
              <a:rPr lang="de-DE" dirty="0"/>
              <a:t> </a:t>
            </a:r>
            <a:r>
              <a:rPr lang="de-DE" dirty="0" err="1"/>
              <a:t>olarak</a:t>
            </a:r>
            <a:r>
              <a:rPr lang="de-DE" dirty="0"/>
              <a:t> </a:t>
            </a:r>
            <a:r>
              <a:rPr lang="de-DE" dirty="0" err="1"/>
              <a:t>gelmişti</a:t>
            </a:r>
            <a:endParaRPr lang="de-DE" dirty="0"/>
          </a:p>
        </p:txBody>
      </p:sp>
      <p:sp>
        <p:nvSpPr>
          <p:cNvPr id="4" name="Träne 3"/>
          <p:cNvSpPr/>
          <p:nvPr/>
        </p:nvSpPr>
        <p:spPr>
          <a:xfrm>
            <a:off x="6300192" y="0"/>
            <a:ext cx="2880320" cy="3435846"/>
          </a:xfrm>
          <a:prstGeom prst="teardrop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8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DE" dirty="0" err="1" smtClean="0"/>
              <a:t>Ama</a:t>
            </a:r>
            <a:r>
              <a:rPr lang="de-DE" dirty="0" smtClean="0"/>
              <a:t> </a:t>
            </a:r>
            <a:r>
              <a:rPr lang="de-DE" dirty="0" err="1" smtClean="0"/>
              <a:t>Yeni</a:t>
            </a:r>
            <a:r>
              <a:rPr lang="de-DE" dirty="0" smtClean="0"/>
              <a:t> </a:t>
            </a:r>
            <a:r>
              <a:rPr lang="de-DE" dirty="0" err="1" smtClean="0"/>
              <a:t>Nesil</a:t>
            </a:r>
            <a:r>
              <a:rPr lang="de-DE" dirty="0" smtClean="0"/>
              <a:t> </a:t>
            </a:r>
            <a:r>
              <a:rPr lang="de-DE" dirty="0" err="1" smtClean="0"/>
              <a:t>farklı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artık</a:t>
            </a:r>
            <a:r>
              <a:rPr lang="de-DE" dirty="0" smtClean="0"/>
              <a:t> </a:t>
            </a:r>
            <a:r>
              <a:rPr lang="de-DE" dirty="0" err="1" smtClean="0"/>
              <a:t>eskisi</a:t>
            </a:r>
            <a:r>
              <a:rPr lang="de-DE" dirty="0" smtClean="0"/>
              <a:t> </a:t>
            </a:r>
            <a:r>
              <a:rPr lang="de-DE" dirty="0" err="1" smtClean="0"/>
              <a:t>kadaraileye</a:t>
            </a:r>
            <a:r>
              <a:rPr lang="de-DE" dirty="0" smtClean="0"/>
              <a:t> </a:t>
            </a:r>
            <a:r>
              <a:rPr lang="de-DE" dirty="0" err="1"/>
              <a:t>bağlı</a:t>
            </a:r>
            <a:r>
              <a:rPr lang="de-DE" dirty="0"/>
              <a:t> </a:t>
            </a:r>
            <a:r>
              <a:rPr lang="de-DE" dirty="0" err="1" smtClean="0"/>
              <a:t>değil</a:t>
            </a:r>
            <a:endParaRPr lang="de-DE" dirty="0" smtClean="0"/>
          </a:p>
          <a:p>
            <a:r>
              <a:rPr lang="de-DE" dirty="0" err="1" smtClean="0"/>
              <a:t>özellikle</a:t>
            </a:r>
            <a:r>
              <a:rPr lang="de-DE" dirty="0" smtClean="0"/>
              <a:t> </a:t>
            </a:r>
            <a:r>
              <a:rPr lang="de-DE" dirty="0" err="1"/>
              <a:t>kadınlar</a:t>
            </a:r>
            <a:r>
              <a:rPr lang="de-DE" dirty="0"/>
              <a:t>, </a:t>
            </a:r>
            <a:r>
              <a:rPr lang="de-DE" dirty="0" err="1"/>
              <a:t>artık</a:t>
            </a:r>
            <a:r>
              <a:rPr lang="de-DE" dirty="0"/>
              <a:t> </a:t>
            </a:r>
            <a:r>
              <a:rPr lang="de-DE" dirty="0" err="1" smtClean="0"/>
              <a:t>çalışıyor</a:t>
            </a:r>
            <a:endParaRPr lang="de-DE" dirty="0" smtClean="0"/>
          </a:p>
          <a:p>
            <a:r>
              <a:rPr lang="de-DE" dirty="0" err="1" smtClean="0"/>
              <a:t>Yeni</a:t>
            </a:r>
            <a:r>
              <a:rPr lang="de-DE" dirty="0" smtClean="0"/>
              <a:t> </a:t>
            </a:r>
            <a:r>
              <a:rPr lang="de-DE" dirty="0" err="1"/>
              <a:t>nesil</a:t>
            </a:r>
            <a:r>
              <a:rPr lang="de-DE" dirty="0"/>
              <a:t> </a:t>
            </a:r>
            <a:r>
              <a:rPr lang="de-DE" dirty="0" err="1" smtClean="0"/>
              <a:t>taşınıyor</a:t>
            </a:r>
            <a:r>
              <a:rPr lang="de-DE" dirty="0" smtClean="0"/>
              <a:t> </a:t>
            </a:r>
            <a:r>
              <a:rPr lang="de-DE" dirty="0"/>
              <a:t>/ </a:t>
            </a:r>
            <a:r>
              <a:rPr lang="de-DE" dirty="0" err="1"/>
              <a:t>yer</a:t>
            </a:r>
            <a:r>
              <a:rPr lang="de-DE" dirty="0"/>
              <a:t> </a:t>
            </a:r>
            <a:r>
              <a:rPr lang="de-DE" dirty="0" err="1" smtClean="0"/>
              <a:t>değiştiriyor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051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50"/>
                    </a14:imgEffect>
                    <a14:imgEffect>
                      <a14:saturation sat="400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34"/>
            <a:ext cx="9144000" cy="525018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Palyatif</a:t>
            </a:r>
            <a:r>
              <a:rPr lang="de-DE" dirty="0" smtClean="0"/>
              <a:t> </a:t>
            </a:r>
            <a:r>
              <a:rPr lang="de-DE" dirty="0" err="1" smtClean="0"/>
              <a:t>Bakımdaki</a:t>
            </a:r>
            <a:r>
              <a:rPr lang="de-DE" dirty="0" smtClean="0"/>
              <a:t> </a:t>
            </a:r>
            <a:r>
              <a:rPr lang="de-DE" dirty="0" err="1" smtClean="0"/>
              <a:t>Sorunlar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err="1"/>
              <a:t>Palyatif</a:t>
            </a:r>
            <a:r>
              <a:rPr lang="de-DE" dirty="0"/>
              <a:t> </a:t>
            </a:r>
            <a:r>
              <a:rPr lang="de-DE" dirty="0" err="1"/>
              <a:t>bakım</a:t>
            </a:r>
            <a:r>
              <a:rPr lang="de-DE" dirty="0"/>
              <a:t> </a:t>
            </a:r>
            <a:r>
              <a:rPr lang="de-DE" dirty="0" err="1"/>
              <a:t>genellikle</a:t>
            </a:r>
            <a:r>
              <a:rPr lang="de-DE" dirty="0"/>
              <a:t> </a:t>
            </a:r>
            <a:r>
              <a:rPr lang="de-DE" dirty="0" err="1" smtClean="0"/>
              <a:t>bilinmiyor</a:t>
            </a:r>
            <a:endParaRPr lang="de-DE" dirty="0" smtClean="0"/>
          </a:p>
          <a:p>
            <a:r>
              <a:rPr lang="de-DE" dirty="0" err="1" smtClean="0"/>
              <a:t>Kurumlarda</a:t>
            </a:r>
            <a:r>
              <a:rPr lang="de-DE" dirty="0" smtClean="0"/>
              <a:t> </a:t>
            </a:r>
            <a:r>
              <a:rPr lang="de-DE" dirty="0" err="1"/>
              <a:t>ayrımcılık</a:t>
            </a:r>
            <a:r>
              <a:rPr lang="de-DE" dirty="0"/>
              <a:t> </a:t>
            </a:r>
            <a:r>
              <a:rPr lang="de-DE" dirty="0" err="1"/>
              <a:t>deneyimleri</a:t>
            </a:r>
            <a:r>
              <a:rPr lang="de-DE" dirty="0"/>
              <a:t> </a:t>
            </a:r>
            <a:r>
              <a:rPr lang="de-DE" dirty="0" err="1" smtClean="0"/>
              <a:t>yaşanıyor</a:t>
            </a:r>
            <a:endParaRPr lang="de-DE" dirty="0" smtClean="0"/>
          </a:p>
          <a:p>
            <a:r>
              <a:rPr lang="de-DE" dirty="0" err="1" smtClean="0"/>
              <a:t>Bazı</a:t>
            </a:r>
            <a:r>
              <a:rPr lang="de-DE" dirty="0" smtClean="0"/>
              <a:t> </a:t>
            </a:r>
            <a:r>
              <a:rPr lang="de-DE" dirty="0" err="1"/>
              <a:t>durumlarda</a:t>
            </a:r>
            <a:r>
              <a:rPr lang="de-DE" dirty="0"/>
              <a:t> </a:t>
            </a:r>
            <a:r>
              <a:rPr lang="de-DE" dirty="0" err="1"/>
              <a:t>ortak</a:t>
            </a:r>
            <a:r>
              <a:rPr lang="de-DE" dirty="0"/>
              <a:t> </a:t>
            </a:r>
            <a:r>
              <a:rPr lang="de-DE" dirty="0" err="1"/>
              <a:t>karar</a:t>
            </a:r>
            <a:r>
              <a:rPr lang="de-DE" dirty="0"/>
              <a:t> </a:t>
            </a:r>
            <a:r>
              <a:rPr lang="de-DE" dirty="0" err="1"/>
              <a:t>verme</a:t>
            </a:r>
            <a:r>
              <a:rPr lang="de-DE" dirty="0"/>
              <a:t> (</a:t>
            </a:r>
            <a:r>
              <a:rPr lang="de-DE" dirty="0" err="1"/>
              <a:t>Shared</a:t>
            </a:r>
            <a:r>
              <a:rPr lang="de-DE" dirty="0"/>
              <a:t> </a:t>
            </a:r>
            <a:r>
              <a:rPr lang="de-DE" dirty="0" err="1"/>
              <a:t>Decision</a:t>
            </a:r>
            <a:r>
              <a:rPr lang="de-DE" dirty="0"/>
              <a:t> Making) </a:t>
            </a:r>
            <a:r>
              <a:rPr lang="de-DE" dirty="0" err="1"/>
              <a:t>yaklaşımı</a:t>
            </a:r>
            <a:r>
              <a:rPr lang="de-DE" dirty="0"/>
              <a:t> </a:t>
            </a:r>
            <a:r>
              <a:rPr lang="de-DE" dirty="0" err="1"/>
              <a:t>reddediliyor</a:t>
            </a:r>
            <a:r>
              <a:rPr lang="de-DE" dirty="0"/>
              <a:t> – </a:t>
            </a:r>
            <a:r>
              <a:rPr lang="de-DE" dirty="0" err="1"/>
              <a:t>hastalar</a:t>
            </a:r>
            <a:r>
              <a:rPr lang="de-DE" dirty="0"/>
              <a:t> </a:t>
            </a:r>
            <a:r>
              <a:rPr lang="de-DE" dirty="0" err="1"/>
              <a:t>tam</a:t>
            </a:r>
            <a:r>
              <a:rPr lang="de-DE" dirty="0"/>
              <a:t> </a:t>
            </a:r>
            <a:r>
              <a:rPr lang="de-DE" dirty="0" err="1"/>
              <a:t>olarak</a:t>
            </a:r>
            <a:r>
              <a:rPr lang="de-DE" dirty="0"/>
              <a:t> </a:t>
            </a:r>
            <a:r>
              <a:rPr lang="de-DE" dirty="0" err="1"/>
              <a:t>bilgilendirilmemeyi</a:t>
            </a:r>
            <a:r>
              <a:rPr lang="de-DE" dirty="0"/>
              <a:t> </a:t>
            </a:r>
            <a:r>
              <a:rPr lang="de-DE" dirty="0" err="1"/>
              <a:t>tercih</a:t>
            </a:r>
            <a:r>
              <a:rPr lang="de-DE" dirty="0"/>
              <a:t> </a:t>
            </a:r>
            <a:r>
              <a:rPr lang="de-DE" dirty="0" err="1" smtClean="0"/>
              <a:t>edebiliyor</a:t>
            </a:r>
            <a:endParaRPr lang="de-DE" dirty="0" smtClean="0"/>
          </a:p>
          <a:p>
            <a:r>
              <a:rPr lang="de-DE" dirty="0" err="1" smtClean="0"/>
              <a:t>Hastalar</a:t>
            </a:r>
            <a:r>
              <a:rPr lang="de-DE" dirty="0" smtClean="0"/>
              <a:t> </a:t>
            </a:r>
            <a:r>
              <a:rPr lang="de-DE" dirty="0" err="1"/>
              <a:t>az</a:t>
            </a:r>
            <a:r>
              <a:rPr lang="de-DE" dirty="0"/>
              <a:t> </a:t>
            </a:r>
            <a:r>
              <a:rPr lang="de-DE" dirty="0" err="1"/>
              <a:t>ya</a:t>
            </a:r>
            <a:r>
              <a:rPr lang="de-DE" dirty="0"/>
              <a:t> da </a:t>
            </a:r>
            <a:r>
              <a:rPr lang="de-DE" dirty="0" err="1"/>
              <a:t>hiç</a:t>
            </a:r>
            <a:r>
              <a:rPr lang="de-DE" dirty="0"/>
              <a:t> </a:t>
            </a:r>
            <a:r>
              <a:rPr lang="de-DE" dirty="0" err="1"/>
              <a:t>Almanca</a:t>
            </a:r>
            <a:r>
              <a:rPr lang="de-DE" dirty="0"/>
              <a:t> </a:t>
            </a:r>
            <a:r>
              <a:rPr lang="de-DE" dirty="0" err="1"/>
              <a:t>bilmediğinde</a:t>
            </a:r>
            <a:r>
              <a:rPr lang="de-DE" dirty="0"/>
              <a:t>, </a:t>
            </a:r>
            <a:r>
              <a:rPr lang="de-DE" dirty="0" err="1"/>
              <a:t>iletişim</a:t>
            </a:r>
            <a:r>
              <a:rPr lang="de-DE" dirty="0"/>
              <a:t> </a:t>
            </a:r>
            <a:r>
              <a:rPr lang="de-DE" dirty="0" err="1"/>
              <a:t>büyük</a:t>
            </a:r>
            <a:r>
              <a:rPr lang="de-DE" dirty="0"/>
              <a:t> </a:t>
            </a:r>
            <a:r>
              <a:rPr lang="de-DE" dirty="0" err="1"/>
              <a:t>ölçüde</a:t>
            </a:r>
            <a:r>
              <a:rPr lang="de-DE" dirty="0"/>
              <a:t> </a:t>
            </a:r>
            <a:r>
              <a:rPr lang="de-DE" dirty="0" err="1"/>
              <a:t>azalıyor</a:t>
            </a:r>
            <a:r>
              <a:rPr lang="de-DE" dirty="0"/>
              <a:t>.</a:t>
            </a:r>
          </a:p>
        </p:txBody>
      </p:sp>
      <p:sp>
        <p:nvSpPr>
          <p:cNvPr id="4" name="Rechteck 3"/>
          <p:cNvSpPr/>
          <p:nvPr/>
        </p:nvSpPr>
        <p:spPr>
          <a:xfrm>
            <a:off x="6012160" y="4684159"/>
            <a:ext cx="2050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Jansky</a:t>
            </a:r>
            <a:r>
              <a:rPr lang="de-DE" dirty="0" smtClean="0"/>
              <a:t> </a:t>
            </a:r>
            <a:r>
              <a:rPr lang="de-DE" dirty="0"/>
              <a:t>et al. 2019) </a:t>
            </a:r>
          </a:p>
        </p:txBody>
      </p:sp>
    </p:spTree>
    <p:extLst>
      <p:ext uri="{BB962C8B-B14F-4D97-AF65-F5344CB8AC3E}">
        <p14:creationId xmlns:p14="http://schemas.microsoft.com/office/powerpoint/2010/main" val="15051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06" y="-740618"/>
            <a:ext cx="3600450" cy="6336704"/>
          </a:xfrm>
          <a:prstGeom prst="rect">
            <a:avLst/>
          </a:prstGeom>
          <a:noFill/>
          <a:ln>
            <a:noFill/>
          </a:ln>
          <a:effectLst>
            <a:softEdge rad="863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 err="1"/>
              <a:t>Demans</a:t>
            </a:r>
            <a:r>
              <a:rPr lang="de-DE" sz="3600" dirty="0"/>
              <a:t> </a:t>
            </a:r>
            <a:r>
              <a:rPr lang="de-DE" sz="3600" dirty="0" err="1"/>
              <a:t>hastalarına</a:t>
            </a:r>
            <a:r>
              <a:rPr lang="de-DE" sz="3600" dirty="0"/>
              <a:t> </a:t>
            </a:r>
            <a:r>
              <a:rPr lang="de-DE" sz="3600" dirty="0" err="1"/>
              <a:t>bakan</a:t>
            </a:r>
            <a:r>
              <a:rPr lang="de-DE" sz="3600" dirty="0"/>
              <a:t> </a:t>
            </a:r>
            <a:r>
              <a:rPr lang="de-DE" sz="3600" dirty="0" smtClean="0"/>
              <a:t>Türk </a:t>
            </a:r>
            <a:br>
              <a:rPr lang="de-DE" sz="3600" dirty="0" smtClean="0"/>
            </a:br>
            <a:r>
              <a:rPr lang="de-DE" sz="3600" dirty="0" err="1" smtClean="0"/>
              <a:t>kökenli</a:t>
            </a:r>
            <a:r>
              <a:rPr lang="de-DE" sz="3600" dirty="0" smtClean="0"/>
              <a:t> </a:t>
            </a:r>
            <a:r>
              <a:rPr lang="de-DE" sz="3600" dirty="0" err="1"/>
              <a:t>aile</a:t>
            </a:r>
            <a:r>
              <a:rPr lang="de-DE" sz="3600" dirty="0"/>
              <a:t> </a:t>
            </a:r>
            <a:r>
              <a:rPr lang="de-DE" sz="3600" dirty="0" err="1"/>
              <a:t>bireylerinin</a:t>
            </a:r>
            <a:r>
              <a:rPr lang="de-DE" sz="3600" dirty="0"/>
              <a:t> </a:t>
            </a:r>
            <a:r>
              <a:rPr lang="de-DE" sz="3600" dirty="0" err="1"/>
              <a:t>bakış</a:t>
            </a:r>
            <a:r>
              <a:rPr lang="de-DE" sz="3600" dirty="0"/>
              <a:t> </a:t>
            </a:r>
            <a:r>
              <a:rPr lang="de-DE" sz="3600" dirty="0" err="1"/>
              <a:t>açısı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47863"/>
          </a:xfrm>
        </p:spPr>
        <p:txBody>
          <a:bodyPr>
            <a:normAutofit fontScale="85000" lnSpcReduction="10000"/>
          </a:bodyPr>
          <a:lstStyle/>
          <a:p>
            <a:r>
              <a:rPr lang="de-DE" dirty="0" err="1" smtClean="0"/>
              <a:t>Demans</a:t>
            </a:r>
            <a:r>
              <a:rPr lang="de-DE" dirty="0" smtClean="0"/>
              <a:t> </a:t>
            </a:r>
            <a:r>
              <a:rPr lang="de-DE" dirty="0" err="1"/>
              <a:t>tanısının</a:t>
            </a:r>
            <a:r>
              <a:rPr lang="de-DE" dirty="0"/>
              <a:t> </a:t>
            </a:r>
            <a:r>
              <a:rPr lang="de-DE" dirty="0" err="1"/>
              <a:t>kabulü</a:t>
            </a:r>
            <a:r>
              <a:rPr lang="de-DE" dirty="0"/>
              <a:t> </a:t>
            </a:r>
            <a:r>
              <a:rPr lang="de-DE" dirty="0" err="1"/>
              <a:t>çok</a:t>
            </a:r>
            <a:r>
              <a:rPr lang="de-DE" dirty="0"/>
              <a:t> </a:t>
            </a:r>
            <a:r>
              <a:rPr lang="de-DE" dirty="0" err="1"/>
              <a:t>farklılık</a:t>
            </a:r>
            <a:r>
              <a:rPr lang="de-DE" dirty="0"/>
              <a:t> </a:t>
            </a:r>
            <a:r>
              <a:rPr lang="de-DE" dirty="0" err="1"/>
              <a:t>göstermektedir</a:t>
            </a:r>
            <a:r>
              <a:rPr lang="de-DE" dirty="0"/>
              <a:t> (</a:t>
            </a:r>
            <a:r>
              <a:rPr lang="de-DE" dirty="0" err="1"/>
              <a:t>hatta</a:t>
            </a:r>
            <a:r>
              <a:rPr lang="de-DE" dirty="0"/>
              <a:t> </a:t>
            </a:r>
            <a:r>
              <a:rPr lang="de-DE" dirty="0" err="1"/>
              <a:t>ailelerin</a:t>
            </a:r>
            <a:r>
              <a:rPr lang="de-DE" dirty="0"/>
              <a:t> </a:t>
            </a:r>
            <a:r>
              <a:rPr lang="de-DE" dirty="0" err="1"/>
              <a:t>içinde</a:t>
            </a:r>
            <a:r>
              <a:rPr lang="de-DE" dirty="0"/>
              <a:t> </a:t>
            </a:r>
            <a:r>
              <a:rPr lang="de-DE" dirty="0" err="1" smtClean="0"/>
              <a:t>bile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Bakım</a:t>
            </a:r>
            <a:r>
              <a:rPr lang="de-DE" dirty="0" smtClean="0"/>
              <a:t> </a:t>
            </a:r>
            <a:r>
              <a:rPr lang="de-DE" dirty="0" err="1"/>
              <a:t>personelinin</a:t>
            </a:r>
            <a:r>
              <a:rPr lang="de-DE" dirty="0"/>
              <a:t> </a:t>
            </a:r>
            <a:r>
              <a:rPr lang="de-DE" dirty="0" err="1"/>
              <a:t>hastayı</a:t>
            </a:r>
            <a:r>
              <a:rPr lang="de-DE" dirty="0"/>
              <a:t> </a:t>
            </a:r>
            <a:r>
              <a:rPr lang="de-DE" dirty="0" err="1"/>
              <a:t>veya</a:t>
            </a:r>
            <a:r>
              <a:rPr lang="de-DE" dirty="0"/>
              <a:t> </a:t>
            </a:r>
            <a:r>
              <a:rPr lang="de-DE" dirty="0" err="1"/>
              <a:t>yakını</a:t>
            </a:r>
            <a:r>
              <a:rPr lang="de-DE" dirty="0"/>
              <a:t> </a:t>
            </a:r>
            <a:r>
              <a:rPr lang="de-DE" dirty="0" err="1"/>
              <a:t>anlamayacağı</a:t>
            </a:r>
            <a:r>
              <a:rPr lang="de-DE" dirty="0"/>
              <a:t> </a:t>
            </a:r>
            <a:r>
              <a:rPr lang="de-DE" dirty="0" err="1"/>
              <a:t>ya</a:t>
            </a:r>
            <a:r>
              <a:rPr lang="de-DE" dirty="0"/>
              <a:t> da </a:t>
            </a:r>
            <a:r>
              <a:rPr lang="de-DE" dirty="0" err="1"/>
              <a:t>mahremiyet</a:t>
            </a:r>
            <a:r>
              <a:rPr lang="de-DE" dirty="0"/>
              <a:t> </a:t>
            </a:r>
            <a:r>
              <a:rPr lang="de-DE" dirty="0" err="1"/>
              <a:t>sınırlarına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dikkat</a:t>
            </a:r>
            <a:r>
              <a:rPr lang="de-DE" dirty="0" smtClean="0"/>
              <a:t> </a:t>
            </a:r>
            <a:r>
              <a:rPr lang="de-DE" dirty="0" err="1"/>
              <a:t>etmeyeceği</a:t>
            </a:r>
            <a:r>
              <a:rPr lang="de-DE" dirty="0"/>
              <a:t> </a:t>
            </a:r>
            <a:r>
              <a:rPr lang="de-DE" dirty="0" err="1"/>
              <a:t>konusunda</a:t>
            </a:r>
            <a:r>
              <a:rPr lang="de-DE" dirty="0"/>
              <a:t> </a:t>
            </a:r>
            <a:r>
              <a:rPr lang="de-DE" dirty="0" err="1"/>
              <a:t>endişeler</a:t>
            </a:r>
            <a:r>
              <a:rPr lang="de-DE" dirty="0"/>
              <a:t> </a:t>
            </a:r>
            <a:r>
              <a:rPr lang="de-DE" dirty="0" err="1" smtClean="0"/>
              <a:t>vardır</a:t>
            </a:r>
            <a:endParaRPr lang="de-DE" dirty="0" smtClean="0"/>
          </a:p>
          <a:p>
            <a:r>
              <a:rPr lang="de-DE" dirty="0" err="1" smtClean="0"/>
              <a:t>Kendi</a:t>
            </a:r>
            <a:r>
              <a:rPr lang="de-DE" dirty="0" smtClean="0"/>
              <a:t> </a:t>
            </a:r>
            <a:r>
              <a:rPr lang="de-DE" dirty="0" err="1"/>
              <a:t>topluluğundan</a:t>
            </a:r>
            <a:r>
              <a:rPr lang="de-DE" dirty="0"/>
              <a:t> </a:t>
            </a:r>
            <a:r>
              <a:rPr lang="de-DE" dirty="0" err="1"/>
              <a:t>dışlanma</a:t>
            </a:r>
            <a:r>
              <a:rPr lang="de-DE" dirty="0"/>
              <a:t> </a:t>
            </a:r>
            <a:r>
              <a:rPr lang="de-DE" dirty="0" err="1"/>
              <a:t>korkusu</a:t>
            </a:r>
            <a:r>
              <a:rPr lang="de-DE" dirty="0"/>
              <a:t> </a:t>
            </a:r>
            <a:r>
              <a:rPr lang="de-DE" dirty="0" err="1"/>
              <a:t>sıkça</a:t>
            </a:r>
            <a:r>
              <a:rPr lang="de-DE" dirty="0"/>
              <a:t> </a:t>
            </a:r>
            <a:r>
              <a:rPr lang="de-DE" dirty="0" err="1" smtClean="0"/>
              <a:t>görülmektedir</a:t>
            </a:r>
            <a:endParaRPr lang="de-DE" dirty="0" smtClean="0"/>
          </a:p>
          <a:p>
            <a:r>
              <a:rPr lang="de-DE" dirty="0" err="1" smtClean="0"/>
              <a:t>Evde</a:t>
            </a:r>
            <a:r>
              <a:rPr lang="de-DE" dirty="0" smtClean="0"/>
              <a:t> </a:t>
            </a:r>
            <a:r>
              <a:rPr lang="de-DE" dirty="0" err="1"/>
              <a:t>bakım</a:t>
            </a:r>
            <a:r>
              <a:rPr lang="de-DE" dirty="0"/>
              <a:t> </a:t>
            </a:r>
            <a:r>
              <a:rPr lang="de-DE" dirty="0" err="1"/>
              <a:t>nedeniyle</a:t>
            </a:r>
            <a:r>
              <a:rPr lang="de-DE" dirty="0"/>
              <a:t> </a:t>
            </a:r>
            <a:r>
              <a:rPr lang="de-DE" dirty="0" err="1"/>
              <a:t>yakınların</a:t>
            </a:r>
            <a:r>
              <a:rPr lang="de-DE" dirty="0"/>
              <a:t> </a:t>
            </a:r>
            <a:r>
              <a:rPr lang="de-DE" dirty="0" err="1"/>
              <a:t>aşırı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yüklenmesi</a:t>
            </a:r>
            <a:r>
              <a:rPr lang="de-DE" dirty="0" smtClean="0"/>
              <a:t> </a:t>
            </a:r>
            <a:r>
              <a:rPr lang="de-DE" dirty="0" err="1"/>
              <a:t>yaygın</a:t>
            </a:r>
            <a:r>
              <a:rPr lang="de-DE" dirty="0"/>
              <a:t> </a:t>
            </a:r>
            <a:r>
              <a:rPr lang="de-DE" dirty="0" err="1"/>
              <a:t>bir</a:t>
            </a:r>
            <a:r>
              <a:rPr lang="de-DE" dirty="0"/>
              <a:t> </a:t>
            </a:r>
            <a:r>
              <a:rPr lang="de-DE" dirty="0" err="1" smtClean="0"/>
              <a:t>durumdur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05158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13D527BD-AC72-3047-9CE1-F7111D43E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55526"/>
            <a:ext cx="7868826" cy="36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8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“</a:t>
            </a:r>
            <a:r>
              <a:rPr lang="de-DE" sz="2800" dirty="0" err="1"/>
              <a:t>Kronik</a:t>
            </a:r>
            <a:r>
              <a:rPr lang="de-DE" sz="2800" dirty="0"/>
              <a:t> </a:t>
            </a:r>
            <a:r>
              <a:rPr lang="de-DE" sz="2800" dirty="0" err="1"/>
              <a:t>hastalığı</a:t>
            </a:r>
            <a:r>
              <a:rPr lang="de-DE" sz="2800" dirty="0"/>
              <a:t> </a:t>
            </a:r>
            <a:r>
              <a:rPr lang="de-DE" sz="2800" dirty="0" err="1"/>
              <a:t>olan</a:t>
            </a:r>
            <a:r>
              <a:rPr lang="de-DE" sz="2800" dirty="0"/>
              <a:t> Türk </a:t>
            </a:r>
            <a:r>
              <a:rPr lang="de-DE" sz="2800" dirty="0" err="1"/>
              <a:t>kökenli</a:t>
            </a:r>
            <a:r>
              <a:rPr lang="de-DE" sz="2800" dirty="0"/>
              <a:t> </a:t>
            </a:r>
            <a:r>
              <a:rPr lang="de-DE" sz="2800" dirty="0" err="1"/>
              <a:t>bireylerde</a:t>
            </a:r>
            <a:r>
              <a:rPr lang="de-DE" sz="2800" dirty="0"/>
              <a:t> </a:t>
            </a:r>
            <a:r>
              <a:rPr lang="de-DE" sz="2800" dirty="0" err="1"/>
              <a:t>çoklu</a:t>
            </a:r>
            <a:r>
              <a:rPr lang="de-DE" sz="2800" dirty="0"/>
              <a:t> </a:t>
            </a:r>
            <a:r>
              <a:rPr lang="de-DE" sz="2800" dirty="0" err="1"/>
              <a:t>ilaç</a:t>
            </a:r>
            <a:r>
              <a:rPr lang="de-DE" sz="2800" dirty="0"/>
              <a:t> </a:t>
            </a:r>
            <a:r>
              <a:rPr lang="de-DE" sz="2800" dirty="0" err="1"/>
              <a:t>kullanımı</a:t>
            </a:r>
            <a:r>
              <a:rPr lang="de-DE" sz="2800" dirty="0"/>
              <a:t> – </a:t>
            </a:r>
            <a:r>
              <a:rPr lang="de-DE" sz="2800" dirty="0" err="1"/>
              <a:t>MedikaMig</a:t>
            </a:r>
            <a:r>
              <a:rPr lang="de-DE" sz="2800" dirty="0"/>
              <a:t>” </a:t>
            </a:r>
            <a:r>
              <a:rPr lang="de-DE" sz="2800" dirty="0" err="1"/>
              <a:t>çalışmasından</a:t>
            </a:r>
            <a:r>
              <a:rPr lang="de-DE" sz="2800" dirty="0"/>
              <a:t> </a:t>
            </a:r>
            <a:r>
              <a:rPr lang="de-DE" sz="2800" dirty="0" err="1"/>
              <a:t>alıntılar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Ağrılar</a:t>
            </a:r>
            <a:r>
              <a:rPr lang="de-DE" dirty="0"/>
              <a:t> </a:t>
            </a:r>
            <a:r>
              <a:rPr lang="de-DE" dirty="0" err="1"/>
              <a:t>ciddiye</a:t>
            </a:r>
            <a:r>
              <a:rPr lang="de-DE" dirty="0"/>
              <a:t> </a:t>
            </a:r>
            <a:r>
              <a:rPr lang="de-DE" dirty="0" err="1" smtClean="0"/>
              <a:t>alınmıyor</a:t>
            </a:r>
            <a:endParaRPr lang="de-DE" dirty="0" smtClean="0"/>
          </a:p>
          <a:p>
            <a:r>
              <a:rPr lang="de-DE" dirty="0" err="1" smtClean="0"/>
              <a:t>Endikasyon</a:t>
            </a:r>
            <a:r>
              <a:rPr lang="de-DE" dirty="0" smtClean="0"/>
              <a:t> </a:t>
            </a:r>
            <a:r>
              <a:rPr lang="de-DE" dirty="0" err="1"/>
              <a:t>olmasına</a:t>
            </a:r>
            <a:r>
              <a:rPr lang="de-DE" dirty="0"/>
              <a:t> </a:t>
            </a:r>
            <a:r>
              <a:rPr lang="de-DE" dirty="0" err="1"/>
              <a:t>rağmen</a:t>
            </a:r>
            <a:r>
              <a:rPr lang="de-DE" dirty="0"/>
              <a:t> </a:t>
            </a:r>
            <a:r>
              <a:rPr lang="de-DE" dirty="0" err="1"/>
              <a:t>uzman</a:t>
            </a:r>
            <a:r>
              <a:rPr lang="de-DE" dirty="0"/>
              <a:t> </a:t>
            </a:r>
            <a:r>
              <a:rPr lang="de-DE" dirty="0" err="1"/>
              <a:t>hekim</a:t>
            </a:r>
            <a:r>
              <a:rPr lang="de-DE" dirty="0"/>
              <a:t> </a:t>
            </a:r>
            <a:r>
              <a:rPr lang="de-DE" dirty="0" err="1"/>
              <a:t>yönlendirmesi</a:t>
            </a:r>
            <a:r>
              <a:rPr lang="de-DE" dirty="0"/>
              <a:t> </a:t>
            </a:r>
            <a:r>
              <a:rPr lang="de-DE" dirty="0" err="1" smtClean="0"/>
              <a:t>yapılmıyor</a:t>
            </a:r>
            <a:endParaRPr lang="de-DE" dirty="0" smtClean="0"/>
          </a:p>
          <a:p>
            <a:r>
              <a:rPr lang="de-DE" dirty="0" smtClean="0"/>
              <a:t>Kaba/</a:t>
            </a:r>
            <a:r>
              <a:rPr lang="de-DE" dirty="0" err="1" smtClean="0"/>
              <a:t>soğuk</a:t>
            </a:r>
            <a:r>
              <a:rPr lang="de-DE" dirty="0" smtClean="0"/>
              <a:t> </a:t>
            </a:r>
            <a:r>
              <a:rPr lang="de-DE" dirty="0" err="1" smtClean="0"/>
              <a:t>iletişim</a:t>
            </a:r>
            <a:endParaRPr lang="de-DE" dirty="0" smtClean="0"/>
          </a:p>
          <a:p>
            <a:r>
              <a:rPr lang="de-DE" dirty="0" err="1" smtClean="0"/>
              <a:t>Utanç</a:t>
            </a:r>
            <a:r>
              <a:rPr lang="de-DE" dirty="0" smtClean="0"/>
              <a:t> </a:t>
            </a:r>
            <a:r>
              <a:rPr lang="de-DE" dirty="0" err="1"/>
              <a:t>sınırlarına</a:t>
            </a:r>
            <a:r>
              <a:rPr lang="de-DE" dirty="0"/>
              <a:t> </a:t>
            </a:r>
            <a:r>
              <a:rPr lang="de-DE" dirty="0" err="1"/>
              <a:t>saygı</a:t>
            </a:r>
            <a:r>
              <a:rPr lang="de-DE" dirty="0"/>
              <a:t> </a:t>
            </a:r>
            <a:r>
              <a:rPr lang="de-DE" dirty="0" err="1" smtClean="0"/>
              <a:t>gösterilmedi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5158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1274112"/>
            <a:ext cx="12241360" cy="766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de-DE" sz="3600" dirty="0" err="1" smtClean="0"/>
              <a:t>Hastanede</a:t>
            </a:r>
            <a:r>
              <a:rPr lang="de-DE" sz="3600" dirty="0"/>
              <a:t> </a:t>
            </a:r>
            <a:r>
              <a:rPr lang="de-DE" sz="3600" dirty="0" err="1" smtClean="0"/>
              <a:t>duyduklarım</a:t>
            </a:r>
            <a:r>
              <a:rPr lang="de-DE" sz="3600" dirty="0" smtClean="0"/>
              <a:t>/</a:t>
            </a:r>
            <a:r>
              <a:rPr lang="de-DE" sz="3600" dirty="0" err="1" smtClean="0"/>
              <a:t>duyduklarım</a:t>
            </a:r>
            <a:r>
              <a:rPr lang="de-DE" sz="3600" dirty="0" err="1"/>
              <a:t>ı</a:t>
            </a:r>
            <a:r>
              <a:rPr lang="de-DE" sz="3600" dirty="0" err="1" smtClean="0"/>
              <a:t>z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„</a:t>
            </a:r>
            <a:r>
              <a:rPr lang="de-DE" dirty="0" err="1"/>
              <a:t>Dil</a:t>
            </a:r>
            <a:r>
              <a:rPr lang="de-DE" dirty="0"/>
              <a:t> </a:t>
            </a:r>
            <a:r>
              <a:rPr lang="de-DE" dirty="0" err="1"/>
              <a:t>engeli</a:t>
            </a:r>
            <a:r>
              <a:rPr lang="de-DE" dirty="0"/>
              <a:t> </a:t>
            </a:r>
            <a:r>
              <a:rPr lang="de-DE" dirty="0" err="1"/>
              <a:t>nedeniyle</a:t>
            </a:r>
            <a:r>
              <a:rPr lang="de-DE" dirty="0"/>
              <a:t> </a:t>
            </a:r>
            <a:r>
              <a:rPr lang="de-DE" dirty="0" err="1"/>
              <a:t>değerlendirme</a:t>
            </a:r>
            <a:r>
              <a:rPr lang="de-DE" dirty="0"/>
              <a:t> </a:t>
            </a:r>
            <a:r>
              <a:rPr lang="de-DE" dirty="0" err="1"/>
              <a:t>yapılamadı</a:t>
            </a:r>
            <a:r>
              <a:rPr lang="de-DE" dirty="0"/>
              <a:t>, </a:t>
            </a:r>
            <a:r>
              <a:rPr lang="de-DE" dirty="0" err="1"/>
              <a:t>ancak</a:t>
            </a:r>
            <a:r>
              <a:rPr lang="de-DE" dirty="0"/>
              <a:t> </a:t>
            </a:r>
            <a:r>
              <a:rPr lang="de-DE" dirty="0" err="1"/>
              <a:t>hasta</a:t>
            </a:r>
            <a:r>
              <a:rPr lang="de-DE" dirty="0"/>
              <a:t> </a:t>
            </a:r>
            <a:r>
              <a:rPr lang="de-DE" dirty="0" err="1"/>
              <a:t>nazik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 smtClean="0"/>
              <a:t>ilgiliydi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„Morbus </a:t>
            </a:r>
            <a:r>
              <a:rPr lang="de-DE" dirty="0" err="1" smtClean="0"/>
              <a:t>Meditteranus</a:t>
            </a:r>
            <a:r>
              <a:rPr lang="de-DE" dirty="0" smtClean="0"/>
              <a:t>“ </a:t>
            </a:r>
            <a:r>
              <a:rPr lang="de-DE" dirty="0"/>
              <a:t>Akdeniz </a:t>
            </a:r>
            <a:r>
              <a:rPr lang="de-DE" dirty="0" err="1" smtClean="0"/>
              <a:t>Hastalığı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„Türk </a:t>
            </a:r>
            <a:r>
              <a:rPr lang="de-DE" dirty="0" err="1" smtClean="0"/>
              <a:t>hastaları</a:t>
            </a:r>
            <a:r>
              <a:rPr lang="de-DE" dirty="0" smtClean="0"/>
              <a:t> </a:t>
            </a:r>
            <a:r>
              <a:rPr lang="de-DE" dirty="0" err="1" smtClean="0"/>
              <a:t>ayni</a:t>
            </a:r>
            <a:r>
              <a:rPr lang="de-DE" dirty="0" smtClean="0"/>
              <a:t> </a:t>
            </a:r>
            <a:r>
              <a:rPr lang="de-DE" dirty="0" err="1" smtClean="0"/>
              <a:t>odaya</a:t>
            </a:r>
            <a:r>
              <a:rPr lang="de-DE" dirty="0" smtClean="0"/>
              <a:t> </a:t>
            </a:r>
            <a:r>
              <a:rPr lang="de-DE" dirty="0" err="1" smtClean="0"/>
              <a:t>koyalım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„Türk </a:t>
            </a:r>
            <a:r>
              <a:rPr lang="de-DE" dirty="0" err="1" smtClean="0"/>
              <a:t>doktorlar</a:t>
            </a:r>
            <a:r>
              <a:rPr lang="de-DE" dirty="0"/>
              <a:t> </a:t>
            </a:r>
            <a:r>
              <a:rPr lang="de-DE" dirty="0" err="1" smtClean="0"/>
              <a:t>baksın</a:t>
            </a:r>
            <a:r>
              <a:rPr lang="de-DE" dirty="0" smtClean="0"/>
              <a:t>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5158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5835"/>
            <a:ext cx="77724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2051720" y="33638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>
                <a:latin typeface="+mj-lt"/>
              </a:rPr>
              <a:t>Yaşlı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Türkiye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kökenli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gidip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gelen</a:t>
            </a:r>
            <a:r>
              <a:rPr lang="de-DE" dirty="0">
                <a:latin typeface="+mj-lt"/>
              </a:rPr>
              <a:t> (</a:t>
            </a:r>
            <a:r>
              <a:rPr lang="de-DE" dirty="0" err="1">
                <a:latin typeface="+mj-lt"/>
              </a:rPr>
              <a:t>pendel</a:t>
            </a:r>
            <a:r>
              <a:rPr lang="de-DE" dirty="0">
                <a:latin typeface="+mj-lt"/>
              </a:rPr>
              <a:t>) </a:t>
            </a:r>
            <a:r>
              <a:rPr lang="de-DE" dirty="0" err="1">
                <a:latin typeface="+mj-lt"/>
              </a:rPr>
              <a:t>göçmenlerin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sağlık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hizmeti</a:t>
            </a:r>
            <a:r>
              <a:rPr lang="de-DE" dirty="0">
                <a:latin typeface="+mj-lt"/>
              </a:rPr>
              <a:t>: </a:t>
            </a:r>
            <a:r>
              <a:rPr lang="de-DE" dirty="0" err="1">
                <a:latin typeface="+mj-lt"/>
              </a:rPr>
              <a:t>nitel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görüşme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çalışması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5158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Sorunlar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19872"/>
          </a:xfrm>
        </p:spPr>
        <p:txBody>
          <a:bodyPr>
            <a:normAutofit fontScale="77500" lnSpcReduction="20000"/>
          </a:bodyPr>
          <a:lstStyle/>
          <a:p>
            <a:r>
              <a:rPr lang="de-DE" dirty="0" err="1"/>
              <a:t>İlaç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tıbbi</a:t>
            </a:r>
            <a:r>
              <a:rPr lang="de-DE" dirty="0"/>
              <a:t> </a:t>
            </a:r>
            <a:r>
              <a:rPr lang="de-DE" dirty="0" err="1"/>
              <a:t>bakımları</a:t>
            </a:r>
            <a:r>
              <a:rPr lang="de-DE" dirty="0"/>
              <a:t> </a:t>
            </a:r>
            <a:r>
              <a:rPr lang="de-DE" dirty="0" err="1"/>
              <a:t>açısından</a:t>
            </a:r>
            <a:r>
              <a:rPr lang="de-DE" dirty="0"/>
              <a:t>, </a:t>
            </a:r>
            <a:r>
              <a:rPr lang="de-DE" dirty="0" err="1"/>
              <a:t>gidip</a:t>
            </a:r>
            <a:r>
              <a:rPr lang="de-DE" dirty="0"/>
              <a:t> </a:t>
            </a:r>
            <a:r>
              <a:rPr lang="de-DE" dirty="0" err="1"/>
              <a:t>gelen</a:t>
            </a:r>
            <a:r>
              <a:rPr lang="de-DE" dirty="0"/>
              <a:t> (</a:t>
            </a:r>
            <a:r>
              <a:rPr lang="de-DE" dirty="0" err="1"/>
              <a:t>pendel</a:t>
            </a:r>
            <a:r>
              <a:rPr lang="de-DE" dirty="0"/>
              <a:t>) </a:t>
            </a:r>
            <a:r>
              <a:rPr lang="de-DE" dirty="0" err="1"/>
              <a:t>göçmenler</a:t>
            </a:r>
            <a:r>
              <a:rPr lang="de-DE" dirty="0"/>
              <a:t> </a:t>
            </a:r>
            <a:r>
              <a:rPr lang="de-DE" dirty="0" err="1"/>
              <a:t>zaman</a:t>
            </a:r>
            <a:r>
              <a:rPr lang="de-DE" dirty="0"/>
              <a:t> </a:t>
            </a:r>
            <a:r>
              <a:rPr lang="de-DE" dirty="0" err="1"/>
              <a:t>zaman</a:t>
            </a:r>
            <a:r>
              <a:rPr lang="de-DE" dirty="0"/>
              <a:t> </a:t>
            </a:r>
            <a:r>
              <a:rPr lang="de-DE" dirty="0" err="1"/>
              <a:t>sosyal</a:t>
            </a:r>
            <a:r>
              <a:rPr lang="de-DE" dirty="0"/>
              <a:t> </a:t>
            </a:r>
            <a:r>
              <a:rPr lang="de-DE" dirty="0" err="1"/>
              <a:t>haklarla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iletişimle</a:t>
            </a:r>
            <a:r>
              <a:rPr lang="de-DE" dirty="0"/>
              <a:t> </a:t>
            </a:r>
            <a:r>
              <a:rPr lang="de-DE" dirty="0" err="1"/>
              <a:t>ilgili</a:t>
            </a:r>
            <a:r>
              <a:rPr lang="de-DE" dirty="0"/>
              <a:t> </a:t>
            </a:r>
            <a:r>
              <a:rPr lang="de-DE" dirty="0" err="1"/>
              <a:t>engellerle</a:t>
            </a:r>
            <a:r>
              <a:rPr lang="de-DE" dirty="0"/>
              <a:t> </a:t>
            </a:r>
            <a:r>
              <a:rPr lang="de-DE" dirty="0" err="1"/>
              <a:t>karşılaşmaktadır</a:t>
            </a:r>
            <a:r>
              <a:rPr lang="de-DE" dirty="0"/>
              <a:t>. </a:t>
            </a:r>
            <a:endParaRPr lang="de-DE" dirty="0" smtClean="0"/>
          </a:p>
          <a:p>
            <a:r>
              <a:rPr lang="de-DE" dirty="0" err="1" smtClean="0"/>
              <a:t>Bu</a:t>
            </a:r>
            <a:r>
              <a:rPr lang="de-DE" dirty="0" smtClean="0"/>
              <a:t> </a:t>
            </a:r>
            <a:r>
              <a:rPr lang="de-DE" dirty="0" err="1"/>
              <a:t>durum</a:t>
            </a:r>
            <a:r>
              <a:rPr lang="de-DE" dirty="0"/>
              <a:t>, </a:t>
            </a:r>
            <a:r>
              <a:rPr lang="de-DE" dirty="0" err="1"/>
              <a:t>Türkiye’deki</a:t>
            </a:r>
            <a:r>
              <a:rPr lang="de-DE" dirty="0"/>
              <a:t> </a:t>
            </a:r>
            <a:r>
              <a:rPr lang="de-DE" dirty="0" err="1"/>
              <a:t>sağlık</a:t>
            </a:r>
            <a:r>
              <a:rPr lang="de-DE" dirty="0"/>
              <a:t> </a:t>
            </a:r>
            <a:r>
              <a:rPr lang="de-DE" dirty="0" err="1"/>
              <a:t>hizmetlerinden</a:t>
            </a:r>
            <a:r>
              <a:rPr lang="de-DE" dirty="0"/>
              <a:t> </a:t>
            </a:r>
            <a:r>
              <a:rPr lang="de-DE" dirty="0" err="1"/>
              <a:t>yararlanmalarını</a:t>
            </a:r>
            <a:r>
              <a:rPr lang="de-DE" dirty="0"/>
              <a:t> </a:t>
            </a:r>
            <a:r>
              <a:rPr lang="de-DE" dirty="0" err="1"/>
              <a:t>zorlaştırmakta</a:t>
            </a:r>
            <a:r>
              <a:rPr lang="de-DE" dirty="0"/>
              <a:t> </a:t>
            </a:r>
            <a:r>
              <a:rPr lang="de-DE" dirty="0" err="1"/>
              <a:t>veya</a:t>
            </a:r>
            <a:r>
              <a:rPr lang="de-DE" dirty="0"/>
              <a:t> </a:t>
            </a:r>
            <a:r>
              <a:rPr lang="de-DE" dirty="0" err="1"/>
              <a:t>tamamen</a:t>
            </a:r>
            <a:r>
              <a:rPr lang="de-DE" dirty="0"/>
              <a:t> </a:t>
            </a:r>
            <a:r>
              <a:rPr lang="de-DE" dirty="0" err="1"/>
              <a:t>engelleyebilmektedir</a:t>
            </a:r>
            <a:r>
              <a:rPr lang="de-DE" dirty="0"/>
              <a:t>. </a:t>
            </a:r>
            <a:endParaRPr lang="de-DE" dirty="0" smtClean="0"/>
          </a:p>
          <a:p>
            <a:r>
              <a:rPr lang="de-DE" dirty="0" err="1" smtClean="0"/>
              <a:t>Bazı</a:t>
            </a:r>
            <a:r>
              <a:rPr lang="de-DE" dirty="0" smtClean="0"/>
              <a:t> </a:t>
            </a:r>
            <a:r>
              <a:rPr lang="de-DE" dirty="0" err="1"/>
              <a:t>pendel</a:t>
            </a:r>
            <a:r>
              <a:rPr lang="de-DE" dirty="0"/>
              <a:t> </a:t>
            </a:r>
            <a:r>
              <a:rPr lang="de-DE" dirty="0" err="1"/>
              <a:t>göçmenler</a:t>
            </a:r>
            <a:r>
              <a:rPr lang="de-DE" dirty="0"/>
              <a:t> </a:t>
            </a:r>
            <a:r>
              <a:rPr lang="de-DE" dirty="0" err="1"/>
              <a:t>ayrıca</a:t>
            </a:r>
            <a:r>
              <a:rPr lang="de-DE" dirty="0"/>
              <a:t> </a:t>
            </a:r>
            <a:r>
              <a:rPr lang="de-DE" dirty="0" err="1"/>
              <a:t>kullandıkları</a:t>
            </a:r>
            <a:r>
              <a:rPr lang="de-DE" dirty="0"/>
              <a:t> </a:t>
            </a:r>
            <a:r>
              <a:rPr lang="de-DE" dirty="0" err="1"/>
              <a:t>ilaçlar</a:t>
            </a:r>
            <a:r>
              <a:rPr lang="de-DE" dirty="0"/>
              <a:t> </a:t>
            </a:r>
            <a:r>
              <a:rPr lang="de-DE" dirty="0" err="1"/>
              <a:t>hakkında</a:t>
            </a:r>
            <a:r>
              <a:rPr lang="de-DE" dirty="0"/>
              <a:t> </a:t>
            </a:r>
            <a:r>
              <a:rPr lang="de-DE" dirty="0" err="1"/>
              <a:t>yeterince</a:t>
            </a:r>
            <a:r>
              <a:rPr lang="de-DE" dirty="0"/>
              <a:t> </a:t>
            </a:r>
            <a:r>
              <a:rPr lang="de-DE" dirty="0" err="1"/>
              <a:t>bilgilendirilmemektedir</a:t>
            </a:r>
            <a:r>
              <a:rPr lang="de-DE" dirty="0"/>
              <a:t>. </a:t>
            </a:r>
            <a:endParaRPr lang="de-DE" dirty="0" smtClean="0"/>
          </a:p>
          <a:p>
            <a:r>
              <a:rPr lang="de-DE" dirty="0" err="1" smtClean="0"/>
              <a:t>Göçmenlerin</a:t>
            </a:r>
            <a:r>
              <a:rPr lang="de-DE" dirty="0" smtClean="0"/>
              <a:t> </a:t>
            </a:r>
            <a:r>
              <a:rPr lang="de-DE" dirty="0" err="1"/>
              <a:t>kendi</a:t>
            </a:r>
            <a:r>
              <a:rPr lang="de-DE" dirty="0"/>
              <a:t> </a:t>
            </a:r>
            <a:r>
              <a:rPr lang="de-DE" dirty="0" err="1"/>
              <a:t>ülkelerindeki</a:t>
            </a:r>
            <a:r>
              <a:rPr lang="de-DE" dirty="0"/>
              <a:t> (</a:t>
            </a:r>
            <a:r>
              <a:rPr lang="de-DE" dirty="0" err="1"/>
              <a:t>Türkiye’deki</a:t>
            </a:r>
            <a:r>
              <a:rPr lang="de-DE" dirty="0"/>
              <a:t>) </a:t>
            </a:r>
            <a:r>
              <a:rPr lang="de-DE" dirty="0" err="1"/>
              <a:t>sağlık</a:t>
            </a:r>
            <a:r>
              <a:rPr lang="de-DE" dirty="0"/>
              <a:t> </a:t>
            </a:r>
            <a:r>
              <a:rPr lang="de-DE" dirty="0" err="1"/>
              <a:t>durumlarının</a:t>
            </a:r>
            <a:r>
              <a:rPr lang="de-DE" dirty="0"/>
              <a:t> </a:t>
            </a:r>
            <a:r>
              <a:rPr lang="de-DE" dirty="0" err="1"/>
              <a:t>belirsiz</a:t>
            </a:r>
            <a:r>
              <a:rPr lang="de-DE" dirty="0"/>
              <a:t> </a:t>
            </a:r>
            <a:r>
              <a:rPr lang="de-DE" dirty="0" err="1"/>
              <a:t>olması</a:t>
            </a:r>
            <a:r>
              <a:rPr lang="de-DE" dirty="0"/>
              <a:t>, </a:t>
            </a:r>
            <a:r>
              <a:rPr lang="de-DE" dirty="0" err="1"/>
              <a:t>doktorlar</a:t>
            </a:r>
            <a:r>
              <a:rPr lang="de-DE" dirty="0"/>
              <a:t> </a:t>
            </a:r>
            <a:r>
              <a:rPr lang="de-DE" dirty="0" err="1"/>
              <a:t>açısından</a:t>
            </a:r>
            <a:r>
              <a:rPr lang="de-DE" dirty="0"/>
              <a:t> </a:t>
            </a:r>
            <a:r>
              <a:rPr lang="de-DE" dirty="0" err="1"/>
              <a:t>etik</a:t>
            </a:r>
            <a:r>
              <a:rPr lang="de-DE" dirty="0"/>
              <a:t> </a:t>
            </a:r>
            <a:r>
              <a:rPr lang="de-DE" dirty="0" err="1"/>
              <a:t>ikilemlere</a:t>
            </a:r>
            <a:r>
              <a:rPr lang="de-DE" dirty="0"/>
              <a:t> </a:t>
            </a:r>
            <a:r>
              <a:rPr lang="de-DE" dirty="0" err="1"/>
              <a:t>yol</a:t>
            </a:r>
            <a:r>
              <a:rPr lang="de-DE" dirty="0"/>
              <a:t> </a:t>
            </a:r>
            <a:r>
              <a:rPr lang="de-DE" dirty="0" err="1"/>
              <a:t>açabilmektedir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4169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6629" cy="515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 smtClean="0"/>
              <a:t>16 </a:t>
            </a:r>
            <a:r>
              <a:rPr lang="de-DE" sz="3600" dirty="0" err="1" smtClean="0"/>
              <a:t>sene</a:t>
            </a:r>
            <a:r>
              <a:rPr lang="de-DE" sz="3600" dirty="0" smtClean="0"/>
              <a:t> </a:t>
            </a:r>
            <a:r>
              <a:rPr lang="de-DE" sz="3600" dirty="0" err="1" smtClean="0"/>
              <a:t>önce</a:t>
            </a:r>
            <a:r>
              <a:rPr lang="de-DE" sz="3600" dirty="0" smtClean="0"/>
              <a:t> </a:t>
            </a:r>
            <a:r>
              <a:rPr lang="de-DE" sz="3600" dirty="0" err="1" smtClean="0"/>
              <a:t>ve</a:t>
            </a:r>
            <a:r>
              <a:rPr lang="de-DE" sz="3600" dirty="0" smtClean="0"/>
              <a:t> </a:t>
            </a:r>
            <a:r>
              <a:rPr lang="de-DE" sz="3600" dirty="0" err="1" smtClean="0"/>
              <a:t>şimdi</a:t>
            </a:r>
            <a:r>
              <a:rPr lang="de-DE" sz="3600" dirty="0" smtClean="0"/>
              <a:t> </a:t>
            </a:r>
            <a:r>
              <a:rPr lang="de-DE" sz="3600" dirty="0" err="1" smtClean="0"/>
              <a:t>bizim</a:t>
            </a:r>
            <a:r>
              <a:rPr lang="de-DE" sz="3600" dirty="0" smtClean="0"/>
              <a:t> </a:t>
            </a:r>
            <a:r>
              <a:rPr lang="de-DE" sz="3600" dirty="0" err="1" smtClean="0"/>
              <a:t>Geriatri</a:t>
            </a:r>
            <a:r>
              <a:rPr lang="de-DE" sz="3600" dirty="0" smtClean="0"/>
              <a:t> </a:t>
            </a:r>
            <a:r>
              <a:rPr lang="de-DE" sz="3600" dirty="0" err="1" smtClean="0"/>
              <a:t>merkezinde</a:t>
            </a:r>
            <a:endParaRPr lang="de-DE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03847"/>
          </a:xfrm>
        </p:spPr>
        <p:txBody>
          <a:bodyPr>
            <a:normAutofit fontScale="77500" lnSpcReduction="20000"/>
          </a:bodyPr>
          <a:lstStyle/>
          <a:p>
            <a:r>
              <a:rPr lang="de-DE" dirty="0" err="1"/>
              <a:t>Geçmişte</a:t>
            </a:r>
            <a:r>
              <a:rPr lang="de-DE" dirty="0"/>
              <a:t> </a:t>
            </a:r>
            <a:r>
              <a:rPr lang="de-DE" dirty="0" err="1"/>
              <a:t>geriatri</a:t>
            </a:r>
            <a:r>
              <a:rPr lang="de-DE" dirty="0"/>
              <a:t> </a:t>
            </a:r>
            <a:r>
              <a:rPr lang="de-DE" dirty="0" err="1"/>
              <a:t>servislerinde</a:t>
            </a:r>
            <a:r>
              <a:rPr lang="de-DE" dirty="0"/>
              <a:t> </a:t>
            </a:r>
            <a:r>
              <a:rPr lang="de-DE" dirty="0" err="1"/>
              <a:t>Türkiye</a:t>
            </a:r>
            <a:r>
              <a:rPr lang="de-DE" dirty="0"/>
              <a:t> </a:t>
            </a:r>
            <a:r>
              <a:rPr lang="de-DE" dirty="0" err="1"/>
              <a:t>kökenli</a:t>
            </a:r>
            <a:r>
              <a:rPr lang="de-DE" dirty="0"/>
              <a:t> </a:t>
            </a:r>
            <a:r>
              <a:rPr lang="de-DE" dirty="0" err="1"/>
              <a:t>yaşlı</a:t>
            </a:r>
            <a:r>
              <a:rPr lang="de-DE" dirty="0"/>
              <a:t> </a:t>
            </a:r>
            <a:r>
              <a:rPr lang="de-DE" dirty="0" err="1"/>
              <a:t>hastalar</a:t>
            </a:r>
            <a:r>
              <a:rPr lang="de-DE" dirty="0"/>
              <a:t> </a:t>
            </a:r>
            <a:r>
              <a:rPr lang="de-DE" dirty="0" err="1"/>
              <a:t>daha</a:t>
            </a:r>
            <a:r>
              <a:rPr lang="de-DE" dirty="0"/>
              <a:t> </a:t>
            </a:r>
            <a:r>
              <a:rPr lang="de-DE" dirty="0" err="1"/>
              <a:t>nadir</a:t>
            </a:r>
            <a:r>
              <a:rPr lang="de-DE" dirty="0"/>
              <a:t> </a:t>
            </a:r>
            <a:r>
              <a:rPr lang="de-DE" dirty="0" err="1" smtClean="0"/>
              <a:t>görülüyordu</a:t>
            </a:r>
            <a:endParaRPr lang="de-DE" dirty="0" smtClean="0"/>
          </a:p>
          <a:p>
            <a:r>
              <a:rPr lang="de-DE" dirty="0" err="1" smtClean="0"/>
              <a:t>Günümüzde</a:t>
            </a:r>
            <a:r>
              <a:rPr lang="de-DE" dirty="0" smtClean="0"/>
              <a:t> </a:t>
            </a:r>
            <a:r>
              <a:rPr lang="de-DE" dirty="0" err="1"/>
              <a:t>ise</a:t>
            </a:r>
            <a:r>
              <a:rPr lang="de-DE" dirty="0"/>
              <a:t> </a:t>
            </a:r>
            <a:r>
              <a:rPr lang="de-DE" dirty="0" err="1"/>
              <a:t>bilgilendirme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farkındalık</a:t>
            </a:r>
            <a:r>
              <a:rPr lang="de-DE" dirty="0"/>
              <a:t> </a:t>
            </a:r>
            <a:r>
              <a:rPr lang="de-DE" dirty="0" err="1"/>
              <a:t>sayesinde</a:t>
            </a:r>
            <a:r>
              <a:rPr lang="de-DE" dirty="0"/>
              <a:t> </a:t>
            </a:r>
            <a:r>
              <a:rPr lang="de-DE" dirty="0" err="1"/>
              <a:t>kabul</a:t>
            </a:r>
            <a:r>
              <a:rPr lang="de-DE" dirty="0"/>
              <a:t> </a:t>
            </a:r>
            <a:r>
              <a:rPr lang="de-DE" dirty="0" err="1"/>
              <a:t>oranı</a:t>
            </a:r>
            <a:r>
              <a:rPr lang="de-DE" dirty="0"/>
              <a:t> </a:t>
            </a:r>
            <a:r>
              <a:rPr lang="de-DE" dirty="0" err="1"/>
              <a:t>daha</a:t>
            </a:r>
            <a:r>
              <a:rPr lang="de-DE" dirty="0"/>
              <a:t> </a:t>
            </a:r>
            <a:r>
              <a:rPr lang="de-DE" dirty="0" err="1" smtClean="0"/>
              <a:t>yüksek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Ancak</a:t>
            </a:r>
            <a:r>
              <a:rPr lang="de-DE" dirty="0" smtClean="0"/>
              <a:t> </a:t>
            </a:r>
            <a:r>
              <a:rPr lang="de-DE" dirty="0"/>
              <a:t>2–3 </a:t>
            </a:r>
            <a:r>
              <a:rPr lang="de-DE" dirty="0" err="1"/>
              <a:t>haftalık</a:t>
            </a:r>
            <a:r>
              <a:rPr lang="de-DE" dirty="0"/>
              <a:t> </a:t>
            </a:r>
            <a:r>
              <a:rPr lang="de-DE" dirty="0" err="1"/>
              <a:t>yatarak</a:t>
            </a:r>
            <a:r>
              <a:rPr lang="de-DE" dirty="0"/>
              <a:t> </a:t>
            </a:r>
            <a:r>
              <a:rPr lang="de-DE" dirty="0" err="1"/>
              <a:t>tedavi</a:t>
            </a:r>
            <a:r>
              <a:rPr lang="de-DE" dirty="0"/>
              <a:t> </a:t>
            </a:r>
            <a:r>
              <a:rPr lang="de-DE" dirty="0" err="1"/>
              <a:t>sürecinin</a:t>
            </a:r>
            <a:r>
              <a:rPr lang="de-DE" dirty="0"/>
              <a:t>, </a:t>
            </a:r>
            <a:r>
              <a:rPr lang="de-DE" dirty="0" err="1"/>
              <a:t>hasta</a:t>
            </a:r>
            <a:r>
              <a:rPr lang="de-DE" dirty="0"/>
              <a:t> </a:t>
            </a:r>
            <a:r>
              <a:rPr lang="de-DE" dirty="0" err="1"/>
              <a:t>yakınları</a:t>
            </a:r>
            <a:r>
              <a:rPr lang="de-DE" dirty="0"/>
              <a:t> </a:t>
            </a:r>
            <a:r>
              <a:rPr lang="de-DE" dirty="0" err="1"/>
              <a:t>tarafından</a:t>
            </a:r>
            <a:r>
              <a:rPr lang="de-DE" dirty="0"/>
              <a:t> </a:t>
            </a:r>
            <a:r>
              <a:rPr lang="de-DE" dirty="0" err="1"/>
              <a:t>bir</a:t>
            </a:r>
            <a:r>
              <a:rPr lang="de-DE" dirty="0"/>
              <a:t> </a:t>
            </a:r>
            <a:r>
              <a:rPr lang="de-DE" dirty="0" err="1"/>
              <a:t>rahatlama</a:t>
            </a:r>
            <a:r>
              <a:rPr lang="de-DE" dirty="0"/>
              <a:t> </a:t>
            </a:r>
            <a:r>
              <a:rPr lang="de-DE" dirty="0" err="1"/>
              <a:t>fırsatı</a:t>
            </a:r>
            <a:r>
              <a:rPr lang="de-DE" dirty="0"/>
              <a:t> </a:t>
            </a:r>
            <a:r>
              <a:rPr lang="de-DE" dirty="0" err="1"/>
              <a:t>olarak</a:t>
            </a:r>
            <a:r>
              <a:rPr lang="de-DE" dirty="0"/>
              <a:t> </a:t>
            </a:r>
            <a:r>
              <a:rPr lang="de-DE" dirty="0" err="1"/>
              <a:t>görülmesi</a:t>
            </a:r>
            <a:r>
              <a:rPr lang="de-DE" dirty="0"/>
              <a:t>, </a:t>
            </a:r>
            <a:r>
              <a:rPr lang="de-DE" dirty="0" err="1"/>
              <a:t>hatta</a:t>
            </a:r>
            <a:r>
              <a:rPr lang="de-DE" dirty="0"/>
              <a:t> </a:t>
            </a:r>
            <a:r>
              <a:rPr lang="de-DE" dirty="0" err="1"/>
              <a:t>bazen</a:t>
            </a:r>
            <a:r>
              <a:rPr lang="de-DE" dirty="0"/>
              <a:t> </a:t>
            </a:r>
            <a:r>
              <a:rPr lang="de-DE" dirty="0" err="1"/>
              <a:t>bu</a:t>
            </a:r>
            <a:r>
              <a:rPr lang="de-DE" dirty="0"/>
              <a:t> </a:t>
            </a:r>
            <a:r>
              <a:rPr lang="de-DE" dirty="0" err="1"/>
              <a:t>durumun</a:t>
            </a:r>
            <a:r>
              <a:rPr lang="de-DE" dirty="0"/>
              <a:t> </a:t>
            </a:r>
            <a:r>
              <a:rPr lang="de-DE" dirty="0" err="1"/>
              <a:t>suistimal</a:t>
            </a:r>
            <a:r>
              <a:rPr lang="de-DE" dirty="0"/>
              <a:t> </a:t>
            </a:r>
            <a:r>
              <a:rPr lang="de-DE" dirty="0" err="1"/>
              <a:t>edilmesi</a:t>
            </a:r>
            <a:r>
              <a:rPr lang="de-DE" dirty="0"/>
              <a:t> </a:t>
            </a:r>
            <a:r>
              <a:rPr lang="de-DE" dirty="0" err="1"/>
              <a:t>söz</a:t>
            </a:r>
            <a:r>
              <a:rPr lang="de-DE" dirty="0"/>
              <a:t> </a:t>
            </a:r>
            <a:r>
              <a:rPr lang="de-DE" dirty="0" err="1"/>
              <a:t>konusu</a:t>
            </a:r>
            <a:r>
              <a:rPr lang="de-DE" dirty="0"/>
              <a:t> </a:t>
            </a:r>
            <a:r>
              <a:rPr lang="de-DE" dirty="0" err="1" smtClean="0"/>
              <a:t>olabiliyor</a:t>
            </a:r>
            <a:endParaRPr lang="de-DE" dirty="0" smtClean="0"/>
          </a:p>
          <a:p>
            <a:r>
              <a:rPr lang="de-DE" dirty="0" err="1" smtClean="0"/>
              <a:t>Hayatın</a:t>
            </a:r>
            <a:r>
              <a:rPr lang="de-DE" dirty="0" smtClean="0"/>
              <a:t> </a:t>
            </a:r>
            <a:r>
              <a:rPr lang="de-DE" dirty="0" err="1"/>
              <a:t>sonunun</a:t>
            </a:r>
            <a:r>
              <a:rPr lang="de-DE" dirty="0"/>
              <a:t> </a:t>
            </a:r>
            <a:r>
              <a:rPr lang="de-DE" dirty="0" err="1"/>
              <a:t>kabulü</a:t>
            </a:r>
            <a:r>
              <a:rPr lang="de-DE" dirty="0"/>
              <a:t> </a:t>
            </a:r>
            <a:r>
              <a:rPr lang="de-DE" dirty="0" err="1"/>
              <a:t>konusunda</a:t>
            </a:r>
            <a:r>
              <a:rPr lang="de-DE" dirty="0"/>
              <a:t> </a:t>
            </a:r>
            <a:r>
              <a:rPr lang="de-DE" dirty="0" err="1"/>
              <a:t>ise</a:t>
            </a:r>
            <a:r>
              <a:rPr lang="de-DE" dirty="0"/>
              <a:t> </a:t>
            </a:r>
            <a:r>
              <a:rPr lang="de-DE" dirty="0" err="1"/>
              <a:t>hâlâ</a:t>
            </a:r>
            <a:r>
              <a:rPr lang="de-DE" dirty="0"/>
              <a:t> </a:t>
            </a:r>
            <a:r>
              <a:rPr lang="de-DE" dirty="0" err="1"/>
              <a:t>ihtiyaç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gelişme</a:t>
            </a:r>
            <a:r>
              <a:rPr lang="de-DE" dirty="0"/>
              <a:t> </a:t>
            </a:r>
            <a:r>
              <a:rPr lang="de-DE" dirty="0" err="1"/>
              <a:t>alanı</a:t>
            </a:r>
            <a:r>
              <a:rPr lang="de-DE" dirty="0"/>
              <a:t> </a:t>
            </a:r>
            <a:r>
              <a:rPr lang="de-DE" dirty="0" err="1" smtClean="0"/>
              <a:t>bulunmaktadır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372007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Take Home Messages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err="1"/>
              <a:t>Almanya'da</a:t>
            </a:r>
            <a:r>
              <a:rPr lang="de-DE" dirty="0"/>
              <a:t> </a:t>
            </a:r>
            <a:r>
              <a:rPr lang="de-DE" dirty="0" err="1"/>
              <a:t>yaşayan</a:t>
            </a:r>
            <a:r>
              <a:rPr lang="de-DE" dirty="0"/>
              <a:t>, </a:t>
            </a:r>
            <a:r>
              <a:rPr lang="de-DE" dirty="0" err="1"/>
              <a:t>özellikle</a:t>
            </a:r>
            <a:r>
              <a:rPr lang="de-DE" dirty="0"/>
              <a:t> </a:t>
            </a:r>
            <a:r>
              <a:rPr lang="de-DE" dirty="0" err="1"/>
              <a:t>yaşlı</a:t>
            </a:r>
            <a:r>
              <a:rPr lang="de-DE" dirty="0"/>
              <a:t> </a:t>
            </a:r>
            <a:r>
              <a:rPr lang="de-DE" dirty="0" err="1"/>
              <a:t>kadınlardan</a:t>
            </a:r>
            <a:r>
              <a:rPr lang="de-DE" dirty="0"/>
              <a:t> </a:t>
            </a:r>
            <a:r>
              <a:rPr lang="de-DE" dirty="0" err="1"/>
              <a:t>oluşan</a:t>
            </a:r>
            <a:r>
              <a:rPr lang="de-DE" dirty="0"/>
              <a:t> Türk </a:t>
            </a:r>
            <a:r>
              <a:rPr lang="de-DE" dirty="0" err="1"/>
              <a:t>kökenli</a:t>
            </a:r>
            <a:r>
              <a:rPr lang="de-DE" dirty="0"/>
              <a:t> </a:t>
            </a:r>
            <a:r>
              <a:rPr lang="de-DE" dirty="0" err="1"/>
              <a:t>geriatrik</a:t>
            </a:r>
            <a:r>
              <a:rPr lang="de-DE" dirty="0"/>
              <a:t> </a:t>
            </a:r>
            <a:r>
              <a:rPr lang="de-DE" dirty="0" err="1"/>
              <a:t>hastalar</a:t>
            </a:r>
            <a:r>
              <a:rPr lang="de-DE" dirty="0"/>
              <a:t> </a:t>
            </a:r>
            <a:r>
              <a:rPr lang="de-DE" dirty="0" err="1"/>
              <a:t>sıklıkla</a:t>
            </a:r>
            <a:r>
              <a:rPr lang="de-DE" dirty="0"/>
              <a:t> </a:t>
            </a:r>
            <a:r>
              <a:rPr lang="de-DE" dirty="0" err="1"/>
              <a:t>yeterince</a:t>
            </a:r>
            <a:r>
              <a:rPr lang="de-DE" dirty="0"/>
              <a:t> </a:t>
            </a:r>
            <a:r>
              <a:rPr lang="de-DE" dirty="0" err="1"/>
              <a:t>uygun</a:t>
            </a:r>
            <a:r>
              <a:rPr lang="de-DE" dirty="0"/>
              <a:t> </a:t>
            </a:r>
            <a:r>
              <a:rPr lang="de-DE" dirty="0" err="1"/>
              <a:t>şekilde</a:t>
            </a:r>
            <a:r>
              <a:rPr lang="de-DE" dirty="0"/>
              <a:t> </a:t>
            </a:r>
            <a:r>
              <a:rPr lang="de-DE" dirty="0" err="1"/>
              <a:t>tedavi</a:t>
            </a:r>
            <a:r>
              <a:rPr lang="de-DE" dirty="0"/>
              <a:t> </a:t>
            </a:r>
            <a:r>
              <a:rPr lang="de-DE" dirty="0" err="1" smtClean="0"/>
              <a:t>edilmemektedir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Bilişsel</a:t>
            </a:r>
            <a:r>
              <a:rPr lang="de-DE" dirty="0" smtClean="0"/>
              <a:t> </a:t>
            </a:r>
            <a:r>
              <a:rPr lang="de-DE" dirty="0" err="1"/>
              <a:t>defisitler</a:t>
            </a:r>
            <a:r>
              <a:rPr lang="de-DE" dirty="0"/>
              <a:t>, </a:t>
            </a:r>
            <a:r>
              <a:rPr lang="de-DE" dirty="0" err="1"/>
              <a:t>konuşma</a:t>
            </a:r>
            <a:r>
              <a:rPr lang="de-DE" dirty="0"/>
              <a:t> </a:t>
            </a:r>
            <a:r>
              <a:rPr lang="de-DE" dirty="0" err="1"/>
              <a:t>veya</a:t>
            </a:r>
            <a:r>
              <a:rPr lang="de-DE" dirty="0"/>
              <a:t> </a:t>
            </a:r>
            <a:r>
              <a:rPr lang="de-DE" dirty="0" err="1"/>
              <a:t>dil</a:t>
            </a:r>
            <a:r>
              <a:rPr lang="de-DE" dirty="0"/>
              <a:t> </a:t>
            </a:r>
            <a:r>
              <a:rPr lang="de-DE" dirty="0" err="1"/>
              <a:t>bozuklukları</a:t>
            </a:r>
            <a:r>
              <a:rPr lang="de-DE" dirty="0"/>
              <a:t> </a:t>
            </a:r>
            <a:r>
              <a:rPr lang="de-DE" dirty="0" err="1"/>
              <a:t>tedavi</a:t>
            </a:r>
            <a:r>
              <a:rPr lang="de-DE" dirty="0"/>
              <a:t> </a:t>
            </a:r>
            <a:r>
              <a:rPr lang="de-DE" dirty="0" err="1"/>
              <a:t>sürecini</a:t>
            </a:r>
            <a:r>
              <a:rPr lang="de-DE" dirty="0"/>
              <a:t> </a:t>
            </a:r>
            <a:r>
              <a:rPr lang="de-DE" dirty="0" err="1" smtClean="0"/>
              <a:t>zorlaştırmaktadır</a:t>
            </a:r>
            <a:endParaRPr lang="de-DE" dirty="0" smtClean="0"/>
          </a:p>
          <a:p>
            <a:r>
              <a:rPr lang="de-DE" dirty="0" err="1" smtClean="0"/>
              <a:t>Aile</a:t>
            </a:r>
            <a:r>
              <a:rPr lang="de-DE" dirty="0" smtClean="0"/>
              <a:t> </a:t>
            </a:r>
            <a:r>
              <a:rPr lang="de-DE" dirty="0" err="1"/>
              <a:t>üyeleri</a:t>
            </a:r>
            <a:r>
              <a:rPr lang="de-DE" dirty="0"/>
              <a:t> </a:t>
            </a:r>
            <a:r>
              <a:rPr lang="de-DE" dirty="0" err="1"/>
              <a:t>sıklıkla</a:t>
            </a:r>
            <a:r>
              <a:rPr lang="de-DE" dirty="0"/>
              <a:t> </a:t>
            </a:r>
            <a:r>
              <a:rPr lang="de-DE" dirty="0" err="1"/>
              <a:t>kültürel</a:t>
            </a:r>
            <a:r>
              <a:rPr lang="de-DE" dirty="0"/>
              <a:t> </a:t>
            </a:r>
            <a:r>
              <a:rPr lang="de-DE" dirty="0" err="1"/>
              <a:t>çatışmalar</a:t>
            </a:r>
            <a:r>
              <a:rPr lang="de-DE" dirty="0"/>
              <a:t> </a:t>
            </a:r>
            <a:r>
              <a:rPr lang="de-DE" dirty="0" err="1"/>
              <a:t>yaşamaktadır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genellikle</a:t>
            </a:r>
            <a:r>
              <a:rPr lang="de-DE" dirty="0"/>
              <a:t>, </a:t>
            </a:r>
            <a:r>
              <a:rPr lang="de-DE" dirty="0" err="1"/>
              <a:t>ailelerinin</a:t>
            </a:r>
            <a:r>
              <a:rPr lang="de-DE" dirty="0"/>
              <a:t> </a:t>
            </a:r>
            <a:r>
              <a:rPr lang="de-DE" dirty="0" err="1"/>
              <a:t>istedikleri</a:t>
            </a:r>
            <a:r>
              <a:rPr lang="de-DE" dirty="0"/>
              <a:t> </a:t>
            </a:r>
            <a:r>
              <a:rPr lang="de-DE" dirty="0" err="1"/>
              <a:t>türde</a:t>
            </a:r>
            <a:r>
              <a:rPr lang="de-DE" dirty="0"/>
              <a:t> </a:t>
            </a:r>
            <a:r>
              <a:rPr lang="de-DE" dirty="0" err="1"/>
              <a:t>bir</a:t>
            </a:r>
            <a:r>
              <a:rPr lang="de-DE" dirty="0"/>
              <a:t> </a:t>
            </a:r>
            <a:r>
              <a:rPr lang="de-DE" dirty="0" err="1"/>
              <a:t>bakım</a:t>
            </a:r>
            <a:r>
              <a:rPr lang="de-DE" dirty="0"/>
              <a:t> </a:t>
            </a:r>
            <a:r>
              <a:rPr lang="de-DE" dirty="0" err="1" smtClean="0"/>
              <a:t>sağlayamamaktadırlar</a:t>
            </a:r>
            <a:endParaRPr lang="de-DE" dirty="0" smtClean="0"/>
          </a:p>
          <a:p>
            <a:r>
              <a:rPr lang="de-DE" dirty="0" err="1" smtClean="0"/>
              <a:t>Ambulansta</a:t>
            </a:r>
            <a:r>
              <a:rPr lang="de-DE" dirty="0" smtClean="0"/>
              <a:t> </a:t>
            </a:r>
            <a:r>
              <a:rPr lang="de-DE" dirty="0" err="1"/>
              <a:t>sunulacak</a:t>
            </a:r>
            <a:r>
              <a:rPr lang="de-DE" dirty="0"/>
              <a:t> </a:t>
            </a:r>
            <a:r>
              <a:rPr lang="de-DE" dirty="0" err="1"/>
              <a:t>bir</a:t>
            </a:r>
            <a:r>
              <a:rPr lang="de-DE" dirty="0"/>
              <a:t> </a:t>
            </a:r>
            <a:r>
              <a:rPr lang="de-DE" dirty="0" err="1"/>
              <a:t>Türkçe</a:t>
            </a:r>
            <a:r>
              <a:rPr lang="de-DE" dirty="0"/>
              <a:t> </a:t>
            </a:r>
            <a:r>
              <a:rPr lang="de-DE" dirty="0" err="1"/>
              <a:t>konuşan</a:t>
            </a:r>
            <a:r>
              <a:rPr lang="de-DE" dirty="0"/>
              <a:t> </a:t>
            </a:r>
            <a:r>
              <a:rPr lang="de-DE" dirty="0" err="1"/>
              <a:t>danışmanlık</a:t>
            </a:r>
            <a:r>
              <a:rPr lang="de-DE" dirty="0"/>
              <a:t>, </a:t>
            </a:r>
            <a:r>
              <a:rPr lang="de-DE" dirty="0" err="1"/>
              <a:t>tedavi</a:t>
            </a:r>
            <a:r>
              <a:rPr lang="de-DE" dirty="0"/>
              <a:t> </a:t>
            </a:r>
            <a:r>
              <a:rPr lang="de-DE" dirty="0" err="1"/>
              <a:t>sürecini</a:t>
            </a:r>
            <a:r>
              <a:rPr lang="de-DE" dirty="0"/>
              <a:t> </a:t>
            </a:r>
            <a:r>
              <a:rPr lang="de-DE" dirty="0" err="1"/>
              <a:t>iyileştirebilir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5745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de-DE" dirty="0" smtClean="0"/>
              <a:t>                     „Gastarbeiter“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88923" y="1203598"/>
            <a:ext cx="6155077" cy="3394472"/>
          </a:xfrm>
        </p:spPr>
        <p:txBody>
          <a:bodyPr>
            <a:normAutofit lnSpcReduction="10000"/>
          </a:bodyPr>
          <a:lstStyle/>
          <a:p>
            <a:r>
              <a:rPr lang="de-DE" dirty="0" err="1">
                <a:latin typeface="+mj-lt"/>
              </a:rPr>
              <a:t>İşçilerin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büyük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kısmı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Anadolu’nun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kırsal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bölgelerinden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gelmişti</a:t>
            </a:r>
            <a:r>
              <a:rPr lang="de-DE" dirty="0">
                <a:latin typeface="+mj-lt"/>
              </a:rPr>
              <a:t> </a:t>
            </a:r>
            <a:endParaRPr lang="de-DE" dirty="0" smtClean="0">
              <a:latin typeface="+mj-lt"/>
            </a:endParaRPr>
          </a:p>
          <a:p>
            <a:r>
              <a:rPr lang="de-DE" dirty="0" err="1" smtClean="0">
                <a:latin typeface="+mj-lt"/>
              </a:rPr>
              <a:t>inşaat</a:t>
            </a:r>
            <a:r>
              <a:rPr lang="de-DE" dirty="0">
                <a:latin typeface="+mj-lt"/>
              </a:rPr>
              <a:t>, </a:t>
            </a:r>
            <a:r>
              <a:rPr lang="de-DE" dirty="0" err="1">
                <a:latin typeface="+mj-lt"/>
              </a:rPr>
              <a:t>sanayi</a:t>
            </a:r>
            <a:r>
              <a:rPr lang="de-DE" dirty="0">
                <a:latin typeface="+mj-lt"/>
              </a:rPr>
              <a:t>, </a:t>
            </a:r>
            <a:r>
              <a:rPr lang="de-DE" dirty="0" err="1">
                <a:latin typeface="+mj-lt"/>
              </a:rPr>
              <a:t>madencilik</a:t>
            </a:r>
            <a:r>
              <a:rPr lang="de-DE" dirty="0">
                <a:latin typeface="+mj-lt"/>
              </a:rPr>
              <a:t>, </a:t>
            </a:r>
            <a:r>
              <a:rPr lang="de-DE" dirty="0" err="1">
                <a:latin typeface="+mj-lt"/>
              </a:rPr>
              <a:t>çelik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üretimi</a:t>
            </a:r>
            <a:r>
              <a:rPr lang="de-DE" dirty="0">
                <a:latin typeface="+mj-lt"/>
              </a:rPr>
              <a:t>, </a:t>
            </a:r>
            <a:r>
              <a:rPr lang="de-DE" dirty="0" err="1">
                <a:latin typeface="+mj-lt"/>
              </a:rPr>
              <a:t>otomotiv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gibi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işgücü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ihtiyacı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yüksek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sektörlerde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çalıştılar</a:t>
            </a:r>
            <a:endParaRPr lang="de-DE" dirty="0">
              <a:latin typeface="+mj-lt"/>
            </a:endParaRPr>
          </a:p>
        </p:txBody>
      </p:sp>
      <p:sp>
        <p:nvSpPr>
          <p:cNvPr id="4" name="Flussdiagramm: Verzögerung 3"/>
          <p:cNvSpPr/>
          <p:nvPr/>
        </p:nvSpPr>
        <p:spPr>
          <a:xfrm>
            <a:off x="-2916832" y="0"/>
            <a:ext cx="5868144" cy="4731990"/>
          </a:xfrm>
          <a:prstGeom prst="flowChartDelay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370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ilginiz</a:t>
            </a:r>
            <a:r>
              <a:rPr lang="de-DE" dirty="0" smtClean="0"/>
              <a:t> </a:t>
            </a:r>
            <a:r>
              <a:rPr lang="de-DE" dirty="0" err="1"/>
              <a:t>için</a:t>
            </a:r>
            <a:r>
              <a:rPr lang="de-DE" dirty="0"/>
              <a:t> </a:t>
            </a:r>
            <a:r>
              <a:rPr lang="de-DE" dirty="0" err="1"/>
              <a:t>çok</a:t>
            </a:r>
            <a:r>
              <a:rPr lang="de-DE" dirty="0"/>
              <a:t> </a:t>
            </a:r>
            <a:r>
              <a:rPr lang="de-DE" dirty="0" err="1"/>
              <a:t>teşekkür</a:t>
            </a:r>
            <a:r>
              <a:rPr lang="de-DE" dirty="0"/>
              <a:t> </a:t>
            </a:r>
            <a:r>
              <a:rPr lang="de-DE" dirty="0" err="1" smtClean="0"/>
              <a:t>ederim</a:t>
            </a:r>
            <a:endParaRPr lang="de-DE" dirty="0"/>
          </a:p>
        </p:txBody>
      </p:sp>
      <p:pic>
        <p:nvPicPr>
          <p:cNvPr id="28675" name="Picture 3" descr="\\pgd-ejs-fil01\userhome$\aykvol01\Desktop\Geriatrie Lehre\Fotos\Dr.-Volkan-logo-typ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15" y="2518817"/>
            <a:ext cx="275608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\\pgd-ejs-fil01\userhome$\aykvol01\Desktop\Geriatrie Lehre\Fotos\102Jahrea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7573"/>
            <a:ext cx="4301878" cy="41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1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2"/>
            <a:ext cx="9144000" cy="595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0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960"/>
            <a:ext cx="9372177" cy="516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15230" y="4299942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https://renk-magazin.de/diasporatuerk/</a:t>
            </a:r>
          </a:p>
        </p:txBody>
      </p:sp>
    </p:spTree>
    <p:extLst>
      <p:ext uri="{BB962C8B-B14F-4D97-AF65-F5344CB8AC3E}">
        <p14:creationId xmlns:p14="http://schemas.microsoft.com/office/powerpoint/2010/main" val="246129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52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1691680" y="1"/>
            <a:ext cx="9414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https://ga.de/bonn/hardtberg/bonn-so-lebten-tuerkische-gastarbeiter-ender-der-60er-jahre_aid-63771153</a:t>
            </a:r>
          </a:p>
        </p:txBody>
      </p:sp>
    </p:spTree>
    <p:extLst>
      <p:ext uri="{BB962C8B-B14F-4D97-AF65-F5344CB8AC3E}">
        <p14:creationId xmlns:p14="http://schemas.microsoft.com/office/powerpoint/2010/main" val="1344417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0"/>
            <a:ext cx="10030563" cy="77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7028716" y="2530"/>
            <a:ext cx="300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Credit</a:t>
            </a:r>
            <a:r>
              <a:rPr lang="de-DE" dirty="0"/>
              <a:t>: </a:t>
            </a:r>
            <a:r>
              <a:rPr lang="de-DE" dirty="0" err="1"/>
              <a:t>bpk</a:t>
            </a:r>
            <a:r>
              <a:rPr lang="de-DE" dirty="0"/>
              <a:t> / </a:t>
            </a:r>
            <a:r>
              <a:rPr lang="de-DE" dirty="0" err="1"/>
              <a:t>Abisag</a:t>
            </a:r>
            <a:r>
              <a:rPr lang="de-DE" dirty="0"/>
              <a:t> Tüllmann</a:t>
            </a:r>
          </a:p>
        </p:txBody>
      </p:sp>
    </p:spTree>
    <p:extLst>
      <p:ext uri="{BB962C8B-B14F-4D97-AF65-F5344CB8AC3E}">
        <p14:creationId xmlns:p14="http://schemas.microsoft.com/office/powerpoint/2010/main" val="1102436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3" y="0"/>
            <a:ext cx="91569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5387844" y="-5834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https://renk-magazin.de/diasporatuerk/</a:t>
            </a:r>
          </a:p>
        </p:txBody>
      </p:sp>
    </p:spTree>
    <p:extLst>
      <p:ext uri="{BB962C8B-B14F-4D97-AF65-F5344CB8AC3E}">
        <p14:creationId xmlns:p14="http://schemas.microsoft.com/office/powerpoint/2010/main" val="100606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4716016" y="5452070"/>
            <a:ext cx="4347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© Bundesarchiv (B 145 Bild-F075977-0027)</a:t>
            </a:r>
          </a:p>
        </p:txBody>
      </p:sp>
    </p:spTree>
    <p:extLst>
      <p:ext uri="{BB962C8B-B14F-4D97-AF65-F5344CB8AC3E}">
        <p14:creationId xmlns:p14="http://schemas.microsoft.com/office/powerpoint/2010/main" val="129504992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E6AD6F3C-0034-4401-91F1-879F65FB10CB}"/>
</file>

<file path=customXml/itemProps2.xml><?xml version="1.0" encoding="utf-8"?>
<ds:datastoreItem xmlns:ds="http://schemas.openxmlformats.org/officeDocument/2006/customXml" ds:itemID="{646DDE03-200A-4AC3-A723-6BF1E421FB88}"/>
</file>

<file path=customXml/itemProps3.xml><?xml version="1.0" encoding="utf-8"?>
<ds:datastoreItem xmlns:ds="http://schemas.openxmlformats.org/officeDocument/2006/customXml" ds:itemID="{D6D88ED5-CE81-4DA8-B30F-F2C1A7DA379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Microsoft Office PowerPoint</Application>
  <PresentationFormat>Bildschirmpräsentation (16:9)</PresentationFormat>
  <Paragraphs>82</Paragraphs>
  <Slides>30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Larissa</vt:lpstr>
      <vt:lpstr> Almanya'da Türk Kökenli Geriatrik Hastaların Durumu</vt:lpstr>
      <vt:lpstr>„Gastarbeiter“</vt:lpstr>
      <vt:lpstr>                     „Gastarbeiter“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ikinci Nesil/Üçünçü Nesil</vt:lpstr>
      <vt:lpstr>ikinci Nesil/Üçünçü Nesil</vt:lpstr>
      <vt:lpstr>ikinci Nesil/Üçünçü Nesil</vt:lpstr>
      <vt:lpstr>ikinci Nesil/Üçünçü Nesil</vt:lpstr>
      <vt:lpstr>ikinci Nesil/Üçünçü Nesil</vt:lpstr>
      <vt:lpstr>Hastaların Irkçılık Deneyimleri</vt:lpstr>
      <vt:lpstr>Yaşlı göçmenler - Almanya’daki yaşlı yerli nüfusa kıyaslaması</vt:lpstr>
      <vt:lpstr>Yaşlı göçmenler - Almanya’daki yaşlı yerli nüfusa kıyaslaması</vt:lpstr>
      <vt:lpstr>Erken Yaşlanma</vt:lpstr>
      <vt:lpstr>Evde Bakım</vt:lpstr>
      <vt:lpstr>Ama Yeni Nesil farklı</vt:lpstr>
      <vt:lpstr>Palyatif Bakımdaki Sorunlar</vt:lpstr>
      <vt:lpstr>Demans hastalarına bakan Türk  kökenli aile bireylerinin bakış açısı</vt:lpstr>
      <vt:lpstr>PowerPoint-Präsentation</vt:lpstr>
      <vt:lpstr>“Kronik hastalığı olan Türk kökenli bireylerde çoklu ilaç kullanımı – MedikaMig” çalışmasından alıntılar</vt:lpstr>
      <vt:lpstr>Hastanede duyduklarım/duyduklarımız</vt:lpstr>
      <vt:lpstr>PowerPoint-Präsentation</vt:lpstr>
      <vt:lpstr>Sorunlar</vt:lpstr>
      <vt:lpstr>16 sene önce ve şimdi bizim Geriatri merkezinde</vt:lpstr>
      <vt:lpstr>Take Home Messages</vt:lpstr>
      <vt:lpstr>ilginiz için çok teşekkür ederim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Aykaç, Volkan (Dr. med.) -EGZ</dc:creator>
  <cp:lastModifiedBy>Aykaç, Volkan (Dr. med.) -EGZ</cp:lastModifiedBy>
  <cp:revision>72</cp:revision>
  <dcterms:created xsi:type="dcterms:W3CDTF">2024-05-22T10:44:12Z</dcterms:created>
  <dcterms:modified xsi:type="dcterms:W3CDTF">2025-10-16T14:49:50Z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