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67" r:id="rId6"/>
    <p:sldId id="259" r:id="rId7"/>
    <p:sldId id="262" r:id="rId8"/>
    <p:sldId id="266" r:id="rId9"/>
    <p:sldId id="261" r:id="rId10"/>
    <p:sldId id="263" r:id="rId11"/>
    <p:sldId id="258" r:id="rId12"/>
    <p:sldId id="264" r:id="rId13"/>
    <p:sldId id="265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FE3393-F3A3-0E5C-0C9F-60E82EEAE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98EC3CB-36C5-705A-5245-CDB6EC1E8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0CFA3E-DD6E-BE5A-FDC7-9C64979A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B99A20-513C-8115-0A39-319D746D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56D1FF-10C4-2E7D-3D7D-9D2256E0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45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DC29D5-4C68-B1AF-A9F1-E20AAB15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ED1151F-6E69-BE90-D7CE-9511B25A1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4DF097-A30B-715A-6672-B266DE39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FD775D-4D71-09A1-8980-CF560FF4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2CE8A6-F581-3871-0FAE-47094DA9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59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3EC8263-29B3-9362-DDA1-D0EDD343F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0D7FF41-FCAF-3AD6-558E-F28BEC756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DD0EEC-E335-7B32-1A45-48D2EBEA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66E7B2-1300-19EB-65DF-09C721B2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9608C0-BF75-3705-EEC8-531B8661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4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33B8F5-BE03-593A-04AD-51FB8586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575CAA-52BE-4495-9334-37912F58B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C03FCE-E48D-F87F-1D0D-621D13CB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06A8A3-37E9-772F-09FC-30D6ED97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834CA5-7EBF-EDAB-B6D3-5E7E8F45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54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A17C1F-9B58-AEC4-1119-CB7343BC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303BD62-E84F-97CF-8FCE-0B428CDC3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535A44-AA1E-98FA-A8BE-8413E869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3C22F6-E5C7-D0BD-27E7-623B0616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1506E1-FCC3-D220-B345-644AEEC1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74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62A49D-654C-4FE6-0D86-CC678CF6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B614FC-3AE7-5DA5-06A3-8AD3DC363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5FDD6AB-6482-26FE-2945-B32FD99A7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774BFB5-63C7-3B85-73AB-13AAC5D6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220622-770D-13B4-FAC9-D0AFEA63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B7F035-00C5-5DBC-20C2-A9ABC450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284D03-C339-31C7-EF6B-9651F9A5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E338D3-8802-1D63-94AC-1FB4949AC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DCD7BBB-181A-C38E-FCB2-3ABC58851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C393858-D48F-E039-DAD3-0773A941A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993B30F-2DC2-F613-9322-BAF4462E0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D2C9065-F1A0-4FB6-CECD-4F2FA7BD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2E0AD6A-10A9-F9DA-D5E3-F8C54056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CE6467B-57E2-4E02-FD10-44220BD7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997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5683C7-5E6A-BA9A-52AA-B3B99DFA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2F1B04A-8F69-1273-37B9-1ACE8BCE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11FD751-48BA-1E1A-1C52-6CFA4CE6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06B441E-F432-0E3F-557C-FF8A83C2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70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0381A4B-9ACE-C862-40BD-4B7B59CE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12F727C-A247-17C9-2B97-79EDA97F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3CC424A-53F1-95BD-CE9C-E214C1F6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74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C87567-BE03-B65C-31FE-DCA43D94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F1F6DF-3580-1EA9-3336-A15E6D5D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74F93CA-0509-25FC-0156-13F187296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4E36DC-4667-4F70-4003-A7388383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ADE3DE-04FF-9950-E75F-C9327541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F42C7D-8513-E5A6-48EF-8264D29F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61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29ABE4-E124-75D3-7161-F42C4D19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BB1D5BA-77C8-CD4D-BE69-BFB351ABF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90EC5B3-DB5F-CAF3-CF47-257FAFA07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2C4CE07-867F-125B-FE9C-ACE62665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C8208E-EC55-9E90-AF92-D2CF52E5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AF7A50F-EBDF-A42D-4A53-2DCB04A1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14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8C931FA-919D-376E-6721-F38D6DB9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4F4BDD-4A20-6A82-03AA-587E3C025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5D046D-59F5-12B0-BE4D-F13B15FC6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52D8-AD7C-4317-A7CC-EFAD71F5E106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9805C4-C46E-C344-1F7D-1A084D8B9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FA60782-38ED-69BC-0571-DF4513B61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F751-B848-4DA2-B1E4-B4AA009D7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9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5E6972-0925-441A-C2CB-E7F7CB19F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9342"/>
            <a:ext cx="9144000" cy="1083546"/>
          </a:xfrm>
        </p:spPr>
        <p:txBody>
          <a:bodyPr>
            <a:no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Toplumda ve Kurumsal Bakım Merkezlerinde Yaşayan Yaşlılarda İnkontinans ve Yaşam Kalitesine Etkileri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7C3AF05-8367-DEC9-7295-1A3F2068A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6360"/>
            <a:ext cx="9144000" cy="210094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tr-TR" sz="2200" b="1" dirty="0"/>
              <a:t>Dr. Vildan KANDEMİR BÜTÜN (</a:t>
            </a:r>
            <a:r>
              <a:rPr lang="tr-TR" sz="2200" b="1" dirty="0" err="1"/>
              <a:t>PhD</a:t>
            </a:r>
            <a:r>
              <a:rPr lang="tr-TR" sz="2200" b="1" dirty="0"/>
              <a:t>-Hemşire)</a:t>
            </a:r>
          </a:p>
          <a:p>
            <a:pPr>
              <a:lnSpc>
                <a:spcPct val="100000"/>
              </a:lnSpc>
            </a:pPr>
            <a:endParaRPr lang="tr-TR" sz="2200" b="1" dirty="0"/>
          </a:p>
          <a:p>
            <a:pPr defTabSz="720000">
              <a:lnSpc>
                <a:spcPct val="50000"/>
              </a:lnSpc>
            </a:pPr>
            <a:r>
              <a:rPr lang="tr-TR" sz="1800" b="1" dirty="0"/>
              <a:t>Özel Okyanus Yaşlı Bakım Merkezi Kurucu</a:t>
            </a:r>
          </a:p>
          <a:p>
            <a:pPr defTabSz="720000">
              <a:lnSpc>
                <a:spcPct val="50000"/>
              </a:lnSpc>
            </a:pPr>
            <a:r>
              <a:rPr lang="tr-TR" sz="1800" b="1" dirty="0"/>
              <a:t>Özel Huzurevleri-Bakımevleri Dernek Başkanı</a:t>
            </a:r>
          </a:p>
          <a:p>
            <a:pPr defTabSz="720000">
              <a:lnSpc>
                <a:spcPct val="50000"/>
              </a:lnSpc>
            </a:pPr>
            <a:r>
              <a:rPr lang="tr-TR" sz="1800" b="1" dirty="0"/>
              <a:t>T.C. İstinye Üniversitesi Sağlık Bilimleri Fakültesi</a:t>
            </a:r>
          </a:p>
          <a:p>
            <a:pPr defTabSz="720000">
              <a:lnSpc>
                <a:spcPct val="50000"/>
              </a:lnSpc>
            </a:pPr>
            <a:r>
              <a:rPr lang="tr-TR" sz="1800" b="1" dirty="0"/>
              <a:t>Uluslararası Geriatrik Bakım-Bakımevi Danışmanı</a:t>
            </a:r>
          </a:p>
          <a:p>
            <a:pPr defTabSz="720000">
              <a:lnSpc>
                <a:spcPct val="50000"/>
              </a:lnSpc>
            </a:pPr>
            <a:r>
              <a:rPr lang="tr-TR" sz="1800" b="1" dirty="0"/>
              <a:t>AB Yaşlı Bakım ve Eğitimi Proje Yürütücüsü-Danışmanı</a:t>
            </a:r>
          </a:p>
          <a:p>
            <a:pPr>
              <a:lnSpc>
                <a:spcPct val="100000"/>
              </a:lnSpc>
            </a:pPr>
            <a:endParaRPr lang="tr-TR" sz="1800" dirty="0"/>
          </a:p>
        </p:txBody>
      </p:sp>
      <p:pic>
        <p:nvPicPr>
          <p:cNvPr id="4" name="Picture 2" descr="metin, ekran görüntüsü içeren bir resim">
            <a:extLst>
              <a:ext uri="{FF2B5EF4-FFF2-40B4-BE49-F238E27FC236}">
                <a16:creationId xmlns:a16="http://schemas.microsoft.com/office/drawing/2014/main" id="{D882C8E3-F822-DD85-7D35-7878AE708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068" y="340698"/>
            <a:ext cx="11525864" cy="23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1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BB33A7-A668-9F68-5AAE-340116CF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2A7F4C-224A-5B77-A86C-752CB5038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Raporunu şu anda </a:t>
            </a: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Devlet, Kamu ve Üniversite Hastaneleri çıkartabilmektedir.</a:t>
            </a:r>
          </a:p>
          <a:p>
            <a:pPr marL="0" indent="0" algn="ctr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*Evde Bakım Birimleri</a:t>
            </a:r>
          </a:p>
          <a:p>
            <a:pPr marL="0" indent="0" algn="ctr">
              <a:buNone/>
            </a:pPr>
            <a:r>
              <a:rPr lang="tr-TR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(Aile hekimliği tek hekim raporu ve Özel hastanelerin raporları)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raporu geri ödemeleri artık fatura/fiş ibraz etme zorunluluğu olmadan yaşlı yakınının ya da yaşlı hesabına direkt ödenmektedir.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4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C37B14-DBBF-635B-E569-A6BCE64A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6AE10E-608D-4620-3347-E908329C2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zamanlar size bez bağlayan anne ve babanıza bez bağlamak ya da bağlandığını görmek </a:t>
            </a: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travması ile başlayan süreçte genelde kılavuz ve önerilerde konuşulan inkontinansta bakım ve tedavi olmuştur.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Fakat ana bileşen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BEZ’dir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ebek | Bezimgelsin">
            <a:extLst>
              <a:ext uri="{FF2B5EF4-FFF2-40B4-BE49-F238E27FC236}">
                <a16:creationId xmlns:a16="http://schemas.microsoft.com/office/drawing/2014/main" id="{D61E0025-79E0-95CE-B748-63E2A1A9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34" y="2203676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FF0A312-FB44-6EAD-C6CD-3914D7C92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8" y="2271032"/>
            <a:ext cx="3121152" cy="19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1A1AAF-C3F4-6D39-A56F-1F881A5A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9C63E5-BB85-0B20-619F-96A648504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2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Yaşlının;</a:t>
            </a: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‘‘ Bez kelimesinden nefret ediyorum!’’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Yaşlı ya da Hasta yakınının ise;</a:t>
            </a: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‘‘ Bez bağlayın, bezini değiştireceğiz…!’’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Hepimizin planlamadığı ama bir şekilde maruz kalabileceği bu durum için;</a:t>
            </a: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Keşke yetişkin bezleri için başka bir kelime veya yetişkin bezlerine alternatif bir kelime olsaydı. ’’</a:t>
            </a: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Fakat…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E75D0D6-F2AB-DB49-E901-B7D6CAA92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87" y="5236142"/>
            <a:ext cx="3653825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8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557CC0-6564-86E0-7539-6B0B2DA1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Teşekkürler…</a:t>
            </a:r>
          </a:p>
        </p:txBody>
      </p:sp>
      <p:pic>
        <p:nvPicPr>
          <p:cNvPr id="4098" name="Picture 2" descr="Atatürk'ün 29 Ekim sözleri- ve 29 Ekim fotoğrafları: 29 Ekim Cumhuriyet  Bayramı resimleri ve görselleri... - Güncel Haberler Milliyet - Sayfa 2">
            <a:extLst>
              <a:ext uri="{FF2B5EF4-FFF2-40B4-BE49-F238E27FC236}">
                <a16:creationId xmlns:a16="http://schemas.microsoft.com/office/drawing/2014/main" id="{DEA773F5-DD3D-EADB-3EAE-F539A1B64B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1757966"/>
            <a:ext cx="8038072" cy="450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8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EA54D3-F18D-E393-AFCB-D2D0E1EA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>
                <a:cs typeface="Calibri Light" pitchFamily="34" charset="0"/>
              </a:rPr>
              <a:t>2024 yıl sonu itibarıyla dünya nüfusunun %10,2’si </a:t>
            </a:r>
            <a:br>
              <a:rPr lang="tr-TR" sz="3600" b="1" dirty="0">
                <a:cs typeface="Calibri Light" pitchFamily="34" charset="0"/>
              </a:rPr>
            </a:br>
            <a:r>
              <a:rPr lang="tr-TR" sz="3600" b="1" dirty="0">
                <a:cs typeface="Calibri Light" pitchFamily="34" charset="0"/>
              </a:rPr>
              <a:t>65 yaş ve üzeridir</a:t>
            </a:r>
            <a:endParaRPr lang="tr-TR" sz="3600" b="1" dirty="0"/>
          </a:p>
        </p:txBody>
      </p:sp>
      <p:pic>
        <p:nvPicPr>
          <p:cNvPr id="4" name="Picture 2" descr="How is the world aging (1050 - 2100)? | Amazing maps, Map, World">
            <a:extLst>
              <a:ext uri="{FF2B5EF4-FFF2-40B4-BE49-F238E27FC236}">
                <a16:creationId xmlns:a16="http://schemas.microsoft.com/office/drawing/2014/main" id="{74600264-CA12-F9D0-4304-5F2BE7D4002B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59" y="1602658"/>
            <a:ext cx="8947354" cy="50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9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BDB3D6-3B0A-C971-D34A-0EB4D6D6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Yaşlı Bağımlılık Oranı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1B993B-31B4-6DD6-1B18-7EA0A11A6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Çalışma çağındaki yüz kişiye düşen yaşlı sayısını ifade eden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yaşlı bağımlılık oranı;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2019 yılında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%13,4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iken bu oran 2024 yılında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%15,5'e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yükselmiştir.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dirty="0">
              <a:solidFill>
                <a:schemeClr val="accent1">
                  <a:lumMod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Nüfus projeksiyonlarına göre; yaşlı bağımlılık oranının: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2030 yılında %19,5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,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2040 yılında %26,5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,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2060 yılında </a:t>
            </a:r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%45,5,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2080 yılında %61,9 ve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2100 yılında %61,6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olacağı öngörülmektedir.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4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636BE6-7FD1-C8EA-506A-A522FD2E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7" y="-2038350"/>
            <a:ext cx="13540081" cy="132556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B7064D-C6B5-529A-8AAE-8B21D844B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Bakanlığa Bağlı Kuruluş Sayısı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 Tane:18.560 Kişilik Kapasite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 Huzurevleri ve Bakım Merkezleri,	TOPLAM:37.702 Kişi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267 Tane:20.025 Kişilik Kapasite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Tane:1.943 Kişilik Kapasite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C43622-C861-FD8A-60B4-A9556E06D8C1}"/>
              </a:ext>
            </a:extLst>
          </p:cNvPr>
          <p:cNvSpPr/>
          <p:nvPr/>
        </p:nvSpPr>
        <p:spPr>
          <a:xfrm>
            <a:off x="6912429" y="2656114"/>
            <a:ext cx="4147457" cy="19703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455 Kuruluş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40.528 Kişi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C2E08F8-7D57-E9C2-A5B3-CC22D95E7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81" y="2935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0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352568-D665-FD9D-F83C-F6108D83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D14E0E-6B3B-D0AA-A2B7-D2C638AA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745" y="1698216"/>
            <a:ext cx="6388510" cy="2010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Üriner İnkontinans prevalansı %98, </a:t>
            </a:r>
          </a:p>
          <a:p>
            <a:pPr marL="0" indent="0" algn="ctr">
              <a:buNone/>
            </a:pPr>
            <a:r>
              <a:rPr lang="tr-TR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Fekal</a:t>
            </a:r>
            <a:r>
              <a:rPr lang="tr-TR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inkontinans prevalansı %79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FB15D7F-ACF4-27F2-04D2-F059E1BDE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77" y="4329012"/>
            <a:ext cx="3128810" cy="2082081"/>
          </a:xfrm>
          <a:prstGeom prst="rect">
            <a:avLst/>
          </a:prstGeom>
        </p:spPr>
      </p:pic>
      <p:pic>
        <p:nvPicPr>
          <p:cNvPr id="1032" name="Picture 8" descr="3,127,600+ Older People Stock Photos, Pictures &amp; Royalty-Free Images -  iStock | Group of older people, Older people exercising, Happy older people">
            <a:extLst>
              <a:ext uri="{FF2B5EF4-FFF2-40B4-BE49-F238E27FC236}">
                <a16:creationId xmlns:a16="http://schemas.microsoft.com/office/drawing/2014/main" id="{1FA987D7-FB0D-1495-C2DC-FEBADF65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77" y="719138"/>
            <a:ext cx="29146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A01123-60A0-1D19-5AE8-0DDF7077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E290B7-C8A7-6C6F-533F-6DAD19CA2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Yaşlının Hastalık ve Sağlık Halindeki Bakıma Muhtaç Durumunda Beklentisi;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 onuruna yakışır ve kalite odaklı bakım uygulamaları esas alınarak Bütüncül yaklaşımlarla sağ kalım süresince mümkün olduğunca az ağrı, acı ve geriatrik sendrom ile karşılaşmalarının doğru yönetilmesi / ya da hiç karşılaşmamaktır.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8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C2318C-DB56-D11B-2120-65486188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Bakımda Kalite Göstergelerinde Ve Bakım Uygulamalarında</a:t>
            </a:r>
            <a:b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«Bez Kullanımı Ve Bez Değişimi» </a:t>
            </a:r>
            <a:r>
              <a:rPr lang="tr-T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09B0FC-6255-41DD-91A2-9C2F5EF5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Cilt sağlığını korur.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 riskini azaltır.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Konfor ve yaşam kalitesinin arttırır.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Personel/bakım verenin bakım etkinliğini ve hizmet sunulan yerin /hizmetin kalitesini gösterir.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 etkin kullanım sağlar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Sekonder Enfeksiyonlar Sebebiyle Hastaneye Yatışları Azaltır, Önler!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 odaklı yaklaşımlar sunar.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Psiko-Sosyal Bakımı güçlendirir.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6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F051D3-61C0-2D42-39D9-F847BACF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BED03C-6F9C-83E4-2B1E-9E521013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Özel Huzurevleri İle Huzurevi Yaşlı Bakım Merkezleri Yönetmeliği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Madde 27/6. bendi</a:t>
            </a:r>
          </a:p>
          <a:p>
            <a:pPr marL="0" indent="0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Aylık bakım ücretine; barınma, beslenme, ilaç takibi, enjeksiyon, pansuman, tansiyon ölçümü, basit tıbbi müdahaleler, </a:t>
            </a:r>
            <a:r>
              <a:rPr lang="tr-T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 bezi 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temizlik hizmeti giderleri dahildir. Bu hizmetler için yaşlı veya yakınlarından ayrıca ücret talep edilemez.</a:t>
            </a:r>
          </a:p>
          <a:p>
            <a:pPr marL="0" indent="0">
              <a:buNone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i="0" dirty="0">
                <a:solidFill>
                  <a:srgbClr val="000000"/>
                </a:solidFill>
                <a:effectLst/>
                <a:latin typeface="inherit"/>
              </a:rPr>
              <a:t>Huzurevleri İle Huzurevi Yaşlı Bakım Ve Rehabilitasyon Merkezleri Yönetmeliği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Madde 73/c bendi</a:t>
            </a:r>
          </a:p>
          <a:p>
            <a:pPr marL="0" indent="0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Ücretli yaşlıların kağıt bez masrafının yaşlı yada yakınlarınca sağlanması,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9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65B06D-3C7B-97F8-EFD2-57CC3365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Bakımda Bez Tercihi Yapılırken Öne Çıkanlar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21D826-81C3-288A-92E7-E4751899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54077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Bezin maliyet olarak görülüp düzgün bez kullanmanın faydasının hesaplanmaması,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tercihinde paket yerine toplama bezler tercih edilmesi,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Bezin değiştirilme sıklığının yine maliyet olarak görülüp yaşlının konforundan vazgeçilmesi,</a:t>
            </a:r>
          </a:p>
          <a:p>
            <a:pPr marL="0" indent="0">
              <a:buNone/>
            </a:pP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*Gün içinde 4 defa bez değiştirilmesi sağlık ve bakım kalite göstergesi açısından önemlidir.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ile kullanılan idrar sondasının aynı işlevi gördüğünün düşünülmesi,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Bezin model ve yapısının bakım uygulamalarındaki bilgi eksikliği,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tercih edilen bez ile bazı geriatrik sendromların önlenmesi,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5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2BAB59B5-0E62-4A6E-9B0C-AA3760E217AD}"/>
</file>

<file path=customXml/itemProps2.xml><?xml version="1.0" encoding="utf-8"?>
<ds:datastoreItem xmlns:ds="http://schemas.openxmlformats.org/officeDocument/2006/customXml" ds:itemID="{3E9379EE-61D8-4EEF-9326-6D9674177B50}"/>
</file>

<file path=customXml/itemProps3.xml><?xml version="1.0" encoding="utf-8"?>
<ds:datastoreItem xmlns:ds="http://schemas.openxmlformats.org/officeDocument/2006/customXml" ds:itemID="{FE34C647-1B8C-4CC4-B91C-2B25EC2F95E6}"/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586</Words>
  <Application>Microsoft Office PowerPoint</Application>
  <PresentationFormat>Geniş ekran</PresentationFormat>
  <Paragraphs>89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Times New Roman</vt:lpstr>
      <vt:lpstr>Wingdings</vt:lpstr>
      <vt:lpstr>Office Teması</vt:lpstr>
      <vt:lpstr>Toplumda ve Kurumsal Bakım Merkezlerinde Yaşayan Yaşlılarda İnkontinans ve Yaşam Kalitesine Etkileri</vt:lpstr>
      <vt:lpstr>2024 yıl sonu itibarıyla dünya nüfusunun %10,2’si  65 yaş ve üzeridir</vt:lpstr>
      <vt:lpstr>Yaşlı Bağımlılık Oranı</vt:lpstr>
      <vt:lpstr>PowerPoint Sunusu</vt:lpstr>
      <vt:lpstr>PowerPoint Sunusu</vt:lpstr>
      <vt:lpstr>PowerPoint Sunusu</vt:lpstr>
      <vt:lpstr>Bakımda Kalite Göstergelerinde Ve Bakım Uygulamalarında «Bez Kullanımı Ve Bez Değişimi» nin Önemi</vt:lpstr>
      <vt:lpstr>PowerPoint Sunusu</vt:lpstr>
      <vt:lpstr>Kurumsal Bakımda Bez Tercihi Yapılırken Öne Çıkanlar </vt:lpstr>
      <vt:lpstr>PowerPoint Sunusu</vt:lpstr>
      <vt:lpstr>PowerPoint Sunusu</vt:lpstr>
      <vt:lpstr>PowerPoint Sunusu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vildan kandemir</dc:creator>
  <cp:lastModifiedBy>loq5</cp:lastModifiedBy>
  <cp:revision>5</cp:revision>
  <dcterms:created xsi:type="dcterms:W3CDTF">2023-03-22T19:56:37Z</dcterms:created>
  <dcterms:modified xsi:type="dcterms:W3CDTF">2025-10-15T21:23:52Z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