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1.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78.xml" ContentType="application/vnd.openxmlformats-officedocument.presentationml.notesSlide+xml"/>
  <Override PartName="/ppt/notesSlides/notesSlide57.xml" ContentType="application/vnd.openxmlformats-officedocument.presentationml.notesSlide+xml"/>
  <Override PartName="/ppt/notesSlides/notesSlide79.xml" ContentType="application/vnd.openxmlformats-officedocument.presentationml.notesSlide+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0.xml" ContentType="application/vnd.openxmlformats-officedocument.presentationml.notesSlide+xml"/>
  <Override PartName="/ppt/notesSlides/notesSlide1.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2.xml" ContentType="application/vnd.openxmlformats-officedocument.presentationml.notesSlide+xml"/>
  <Override PartName="/ppt/notesSlides/notesSlide6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5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ink/ink19.xml" ContentType="application/inkml+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8.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quickStyle12.xml" ContentType="application/vnd.openxmlformats-officedocument.drawingml.diagramStyle+xml"/>
  <Override PartName="/ppt/diagrams/quickStyle11.xml" ContentType="application/vnd.openxmlformats-officedocument.drawingml.diagramStyle+xml"/>
  <Override PartName="/ppt/diagrams/colors12.xml" ContentType="application/vnd.openxmlformats-officedocument.drawingml.diagramColors+xml"/>
  <Override PartName="/ppt/diagrams/colors11.xml" ContentType="application/vnd.openxmlformats-officedocument.drawingml.diagramColors+xml"/>
  <Override PartName="/ppt/diagrams/drawing11.xml" ContentType="application/vnd.ms-office.drawingml.diagramDrawing+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2.xml" ContentType="application/vnd.openxmlformats-officedocument.drawingml.diagramLayout+xml"/>
  <Override PartName="/ppt/diagrams/layout11.xml" ContentType="application/vnd.openxmlformats-officedocument.drawingml.diagramLayout+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556" r:id="rId2"/>
    <p:sldId id="257" r:id="rId3"/>
    <p:sldId id="258" r:id="rId4"/>
    <p:sldId id="265" r:id="rId5"/>
    <p:sldId id="259" r:id="rId6"/>
    <p:sldId id="531" r:id="rId7"/>
    <p:sldId id="837" r:id="rId8"/>
    <p:sldId id="830" r:id="rId9"/>
    <p:sldId id="269" r:id="rId10"/>
    <p:sldId id="710" r:id="rId11"/>
    <p:sldId id="711" r:id="rId12"/>
    <p:sldId id="344" r:id="rId13"/>
    <p:sldId id="2147471311" r:id="rId14"/>
    <p:sldId id="271" r:id="rId15"/>
    <p:sldId id="2147471309" r:id="rId16"/>
    <p:sldId id="2147471313" r:id="rId17"/>
    <p:sldId id="2549" r:id="rId18"/>
    <p:sldId id="839" r:id="rId19"/>
    <p:sldId id="840" r:id="rId20"/>
    <p:sldId id="842" r:id="rId21"/>
    <p:sldId id="771" r:id="rId22"/>
    <p:sldId id="772" r:id="rId23"/>
    <p:sldId id="773" r:id="rId24"/>
    <p:sldId id="712" r:id="rId25"/>
    <p:sldId id="2520" r:id="rId26"/>
    <p:sldId id="2424" r:id="rId27"/>
    <p:sldId id="775" r:id="rId28"/>
    <p:sldId id="776" r:id="rId29"/>
    <p:sldId id="2522" r:id="rId30"/>
    <p:sldId id="2147471331" r:id="rId31"/>
    <p:sldId id="2411" r:id="rId32"/>
    <p:sldId id="2414" r:id="rId33"/>
    <p:sldId id="2147471286" r:id="rId34"/>
    <p:sldId id="2147471314" r:id="rId35"/>
    <p:sldId id="2147471316" r:id="rId36"/>
    <p:sldId id="2147471326" r:id="rId37"/>
    <p:sldId id="2147471327" r:id="rId38"/>
    <p:sldId id="2147471329" r:id="rId39"/>
    <p:sldId id="780" r:id="rId40"/>
    <p:sldId id="717" r:id="rId41"/>
    <p:sldId id="722" r:id="rId42"/>
    <p:sldId id="723" r:id="rId43"/>
    <p:sldId id="728" r:id="rId44"/>
    <p:sldId id="2147471287" r:id="rId45"/>
    <p:sldId id="782" r:id="rId46"/>
    <p:sldId id="784" r:id="rId47"/>
    <p:sldId id="785" r:id="rId48"/>
    <p:sldId id="2415" r:id="rId49"/>
    <p:sldId id="787" r:id="rId50"/>
    <p:sldId id="2416" r:id="rId51"/>
    <p:sldId id="793" r:id="rId52"/>
    <p:sldId id="794" r:id="rId53"/>
    <p:sldId id="718" r:id="rId54"/>
    <p:sldId id="737" r:id="rId55"/>
    <p:sldId id="726" r:id="rId56"/>
    <p:sldId id="738" r:id="rId57"/>
    <p:sldId id="799" r:id="rId58"/>
    <p:sldId id="795" r:id="rId59"/>
    <p:sldId id="796" r:id="rId60"/>
    <p:sldId id="713" r:id="rId61"/>
    <p:sldId id="2529" r:id="rId62"/>
    <p:sldId id="801" r:id="rId63"/>
    <p:sldId id="802" r:id="rId64"/>
    <p:sldId id="804" r:id="rId65"/>
    <p:sldId id="805" r:id="rId66"/>
    <p:sldId id="807" r:id="rId67"/>
    <p:sldId id="2476" r:id="rId68"/>
    <p:sldId id="2477" r:id="rId69"/>
    <p:sldId id="808" r:id="rId70"/>
    <p:sldId id="719" r:id="rId71"/>
    <p:sldId id="742" r:id="rId72"/>
    <p:sldId id="845" r:id="rId73"/>
    <p:sldId id="846" r:id="rId74"/>
    <p:sldId id="835" r:id="rId75"/>
    <p:sldId id="847" r:id="rId76"/>
    <p:sldId id="2444" r:id="rId77"/>
    <p:sldId id="836" r:id="rId78"/>
    <p:sldId id="715" r:id="rId79"/>
    <p:sldId id="716" r:id="rId80"/>
    <p:sldId id="743" r:id="rId81"/>
    <p:sldId id="2147471328" r:id="rId82"/>
    <p:sldId id="812" r:id="rId83"/>
    <p:sldId id="2147471317" r:id="rId84"/>
    <p:sldId id="2147471323" r:id="rId85"/>
    <p:sldId id="2147471318" r:id="rId86"/>
    <p:sldId id="2478" r:id="rId87"/>
    <p:sldId id="2479" r:id="rId88"/>
    <p:sldId id="2480" r:id="rId89"/>
    <p:sldId id="2147471325" r:id="rId90"/>
    <p:sldId id="2532" r:id="rId91"/>
    <p:sldId id="2533" r:id="rId92"/>
    <p:sldId id="2535" r:id="rId93"/>
    <p:sldId id="2147471290" r:id="rId94"/>
    <p:sldId id="2481" r:id="rId95"/>
    <p:sldId id="2489" r:id="rId96"/>
    <p:sldId id="2147471332" r:id="rId97"/>
    <p:sldId id="2508" r:id="rId98"/>
    <p:sldId id="2147471319" r:id="rId99"/>
    <p:sldId id="816" r:id="rId100"/>
    <p:sldId id="2147471320" r:id="rId101"/>
    <p:sldId id="2531" r:id="rId102"/>
    <p:sldId id="2294" r:id="rId103"/>
    <p:sldId id="850" r:id="rId104"/>
    <p:sldId id="539" r:id="rId105"/>
    <p:sldId id="2147471321" r:id="rId106"/>
    <p:sldId id="2147471322" r:id="rId10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B882F-F8B4-A4FB-5769-F53F1238314F}" name="Tugba Obekli" initials="TO" userId="S::tugba.obekli@istanbul.edu.tr::a938604e-16e3-4273-b191-966353ecb708" providerId="AD"/>
  <p188:author id="{C83D60A6-C73A-5FDB-64E4-E78814F2D0D2}" name="Tuğba Erdoğan" initials="TE" userId="Tuğba Erdoğ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1"/>
    <p:restoredTop sz="75878"/>
  </p:normalViewPr>
  <p:slideViewPr>
    <p:cSldViewPr snapToGrid="0">
      <p:cViewPr varScale="1">
        <p:scale>
          <a:sx n="62" d="100"/>
          <a:sy n="62" d="100"/>
        </p:scale>
        <p:origin x="854" y="6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115"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90EB074F-B5F5-49E2-BA8A-2AAB513D9ADE}">
      <dgm:prSet custT="1"/>
      <dgm:spPr/>
      <dgm:t>
        <a:bodyPr/>
        <a:lstStyle/>
        <a:p>
          <a:pPr algn="ctr" rtl="0"/>
          <a:r>
            <a:rPr lang="tr-TR" sz="4400" b="1" i="0" dirty="0"/>
            <a:t> Osteoporoz Tanı Yöntemleri</a:t>
          </a:r>
          <a:endParaRPr lang="tr-TR" sz="4400" b="1" dirty="0"/>
        </a:p>
      </dgm:t>
    </dgm:pt>
    <dgm:pt modelId="{93294520-9329-47D0-944F-ED9903102388}" type="parTrans" cxnId="{9E97063C-9EBC-4E69-A980-51B3EB6A1C80}">
      <dgm:prSet/>
      <dgm:spPr/>
      <dgm:t>
        <a:bodyPr/>
        <a:lstStyle/>
        <a:p>
          <a:endParaRPr lang="tr-TR"/>
        </a:p>
      </dgm:t>
    </dgm:pt>
    <dgm:pt modelId="{515B31B0-3F8B-4344-A282-1BC0C5DC81FF}" type="sibTrans" cxnId="{9E97063C-9EBC-4E69-A980-51B3EB6A1C80}">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99163E04-0C3B-437C-83C8-BA40FD12AB14}" type="pres">
      <dgm:prSet presAssocID="{90EB074F-B5F5-49E2-BA8A-2AAB513D9ADE}" presName="parentText" presStyleLbl="node1" presStyleIdx="0" presStyleCnt="1" custLinFactNeighborX="-5783" custLinFactNeighborY="-12837">
        <dgm:presLayoutVars>
          <dgm:chMax val="0"/>
          <dgm:bulletEnabled val="1"/>
        </dgm:presLayoutVars>
      </dgm:prSet>
      <dgm:spPr/>
    </dgm:pt>
  </dgm:ptLst>
  <dgm:cxnLst>
    <dgm:cxn modelId="{9E97063C-9EBC-4E69-A980-51B3EB6A1C80}" srcId="{40D90E56-83BB-47B1-AB85-436A976D6F7A}" destId="{90EB074F-B5F5-49E2-BA8A-2AAB513D9ADE}" srcOrd="0" destOrd="0" parTransId="{93294520-9329-47D0-944F-ED9903102388}" sibTransId="{515B31B0-3F8B-4344-A282-1BC0C5DC81FF}"/>
    <dgm:cxn modelId="{3DFD8068-38A4-475D-8DAC-B33D5ED64D00}" type="presOf" srcId="{90EB074F-B5F5-49E2-BA8A-2AAB513D9ADE}" destId="{99163E04-0C3B-437C-83C8-BA40FD12AB14}" srcOrd="0" destOrd="0" presId="urn:microsoft.com/office/officeart/2005/8/layout/vList2"/>
    <dgm:cxn modelId="{7104938B-2C6A-451D-A8E3-E45DA3EB1DB5}" type="presOf" srcId="{40D90E56-83BB-47B1-AB85-436A976D6F7A}" destId="{8F52507A-B064-458F-A899-C9294C7A5F43}" srcOrd="0" destOrd="0" presId="urn:microsoft.com/office/officeart/2005/8/layout/vList2"/>
    <dgm:cxn modelId="{B5F97993-AB00-4663-B4A0-D03E9574C859}" type="presParOf" srcId="{8F52507A-B064-458F-A899-C9294C7A5F43}" destId="{99163E04-0C3B-437C-83C8-BA40FD12AB1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dirty="0" err="1">
              <a:solidFill>
                <a:srgbClr val="FFFF00"/>
              </a:solidFill>
            </a:rPr>
            <a:t>Frajilite</a:t>
          </a:r>
          <a:r>
            <a:rPr lang="tr-TR" b="1" dirty="0">
              <a:solidFill>
                <a:srgbClr val="FFFF00"/>
              </a:solidFill>
            </a:rPr>
            <a:t> </a:t>
          </a:r>
          <a:r>
            <a:rPr lang="tr-TR" b="1" dirty="0" err="1">
              <a:solidFill>
                <a:srgbClr val="FFFF00"/>
              </a:solidFill>
            </a:rPr>
            <a:t>fraktürü</a:t>
          </a:r>
          <a:endParaRPr lang="en-GB" dirty="0">
            <a:solidFill>
              <a:srgbClr val="FFFF00"/>
            </a:solidFill>
          </a:endParaRPr>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Özellikle </a:t>
          </a:r>
          <a:r>
            <a:rPr lang="tr-TR" b="1" dirty="0" err="1"/>
            <a:t>vertebra</a:t>
          </a:r>
          <a:r>
            <a:rPr lang="tr-TR" b="1" dirty="0"/>
            <a:t>, kalça, el bileği, </a:t>
          </a:r>
          <a:r>
            <a:rPr lang="tr-TR" b="1" dirty="0" err="1"/>
            <a:t>humerus</a:t>
          </a:r>
          <a:r>
            <a:rPr lang="tr-TR" b="1" dirty="0"/>
            <a:t>, kaburga, </a:t>
          </a:r>
          <a:r>
            <a:rPr lang="tr-TR" b="1" dirty="0" err="1"/>
            <a:t>pelvis</a:t>
          </a:r>
          <a:endParaRPr lang="en-GB" dirty="0"/>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53F87F08-218C-412D-B38D-FAEFE985A64F}">
      <dgm:prSet/>
      <dgm:spPr/>
      <dgm:t>
        <a:bodyPr/>
        <a:lstStyle/>
        <a:p>
          <a:pPr rtl="0"/>
          <a:r>
            <a:rPr lang="tr-TR" b="1" dirty="0"/>
            <a:t>DXA ile Kemik mineral yoğunluğu (BMD)</a:t>
          </a:r>
          <a:endParaRPr lang="en-GB" dirty="0"/>
        </a:p>
      </dgm:t>
    </dgm:pt>
    <dgm:pt modelId="{378FFA12-31F6-4AA6-88D7-53666BC72F4B}" type="parTrans" cxnId="{49DBA09C-3B19-4E41-8294-4603BEE569E8}">
      <dgm:prSet/>
      <dgm:spPr/>
    </dgm:pt>
    <dgm:pt modelId="{506B5B00-09C7-43F0-9460-7E0D1F5E9C50}" type="sibTrans" cxnId="{49DBA09C-3B19-4E41-8294-4603BEE569E8}">
      <dgm:prSet/>
      <dgm:spPr/>
    </dgm:pt>
    <dgm:pt modelId="{2E2151F7-65F0-4FAB-8D6C-1653270340D4}">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T-skor ≤ -2.5 (L1-L4; </a:t>
          </a:r>
          <a:r>
            <a:rPr lang="tr-TR" b="1" dirty="0" err="1"/>
            <a:t>Femur</a:t>
          </a:r>
          <a:r>
            <a:rPr lang="tr-TR" b="1" dirty="0"/>
            <a:t> total; </a:t>
          </a:r>
          <a:r>
            <a:rPr lang="tr-TR" b="1" dirty="0" err="1"/>
            <a:t>Femur</a:t>
          </a:r>
          <a:r>
            <a:rPr lang="tr-TR" b="1" dirty="0"/>
            <a:t> boyun)</a:t>
          </a:r>
          <a:r>
            <a:rPr lang="tr-TR" dirty="0"/>
            <a:t> </a:t>
          </a:r>
          <a:endParaRPr lang="en-GB" dirty="0"/>
        </a:p>
      </dgm:t>
    </dgm:pt>
    <dgm:pt modelId="{BDD6D916-29A9-416A-B3F9-989C72922858}" type="parTrans" cxnId="{D615A2A5-E51F-483F-8705-49C40E76FE09}">
      <dgm:prSet/>
      <dgm:spPr/>
      <dgm:t>
        <a:bodyPr/>
        <a:lstStyle/>
        <a:p>
          <a:endParaRPr lang="tr-TR"/>
        </a:p>
      </dgm:t>
    </dgm:pt>
    <dgm:pt modelId="{C2C669BB-10AC-43F3-87B2-2A38005D6125}" type="sibTrans" cxnId="{D615A2A5-E51F-483F-8705-49C40E76FE09}">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2E287FB2-3CBD-4065-BBEF-9FF969335325}" type="pres">
      <dgm:prSet presAssocID="{53F87F08-218C-412D-B38D-FAEFE985A64F}" presName="parentText" presStyleLbl="node1" presStyleIdx="0" presStyleCnt="2">
        <dgm:presLayoutVars>
          <dgm:chMax val="0"/>
          <dgm:bulletEnabled val="1"/>
        </dgm:presLayoutVars>
      </dgm:prSet>
      <dgm:spPr/>
    </dgm:pt>
    <dgm:pt modelId="{16D07DA2-29DE-405D-9005-9FF97C9166BC}" type="pres">
      <dgm:prSet presAssocID="{53F87F08-218C-412D-B38D-FAEFE985A64F}" presName="childText" presStyleLbl="revTx" presStyleIdx="0" presStyleCnt="2">
        <dgm:presLayoutVars>
          <dgm:bulletEnabled val="1"/>
        </dgm:presLayoutVars>
      </dgm:prSet>
      <dgm:spPr/>
    </dgm:pt>
    <dgm:pt modelId="{088444F8-0280-4FAD-A3E4-2DC870A2C66B}" type="pres">
      <dgm:prSet presAssocID="{CB70C565-BD4F-4D48-9D82-37029B2FB490}" presName="parentText" presStyleLbl="node1" presStyleIdx="1" presStyleCnt="2">
        <dgm:presLayoutVars>
          <dgm:chMax val="0"/>
          <dgm:bulletEnabled val="1"/>
        </dgm:presLayoutVars>
      </dgm:prSet>
      <dgm:spPr/>
    </dgm:pt>
    <dgm:pt modelId="{5875E91D-A069-4B8E-B49C-1DCA42A70FFB}" type="pres">
      <dgm:prSet presAssocID="{CB70C565-BD4F-4D48-9D82-37029B2FB490}" presName="childText" presStyleLbl="revTx" presStyleIdx="1" presStyleCnt="2">
        <dgm:presLayoutVars>
          <dgm:bulletEnabled val="1"/>
        </dgm:presLayoutVars>
      </dgm:prSet>
      <dgm:spPr/>
    </dgm:pt>
  </dgm:ptLst>
  <dgm:cxnLst>
    <dgm:cxn modelId="{57EC9D34-D843-4B11-84A5-78807D6A5D00}" type="presOf" srcId="{CB70C565-BD4F-4D48-9D82-37029B2FB490}" destId="{088444F8-0280-4FAD-A3E4-2DC870A2C66B}" srcOrd="0" destOrd="0" presId="urn:microsoft.com/office/officeart/2005/8/layout/vList2"/>
    <dgm:cxn modelId="{63ABD942-BBD5-45E6-B18E-2BE0E086FF04}" srcId="{CB70C565-BD4F-4D48-9D82-37029B2FB490}" destId="{A053C0ED-1C8D-4679-BEA8-19DFB6778DF7}" srcOrd="0" destOrd="0" parTransId="{8FC42C8A-4C13-416A-B401-7790478D29DA}" sibTransId="{FD219726-FC49-492A-AF81-80538DFD92C1}"/>
    <dgm:cxn modelId="{6DC94B53-22E9-4A6E-AFD7-CB92BDAC20F8}" srcId="{8C634D94-8035-4D4B-AC10-49370556A396}" destId="{CB70C565-BD4F-4D48-9D82-37029B2FB490}" srcOrd="1" destOrd="0" parTransId="{4902F414-6EDD-4008-AA63-3A9523686424}" sibTransId="{B380F477-F28D-4DC2-9ED3-7C660B48954F}"/>
    <dgm:cxn modelId="{54EA948C-E29B-4699-B8BC-103CE343E9F2}" type="presOf" srcId="{8C634D94-8035-4D4B-AC10-49370556A396}" destId="{9F5C03CA-A6C4-4D14-92C7-867508C6D929}" srcOrd="0" destOrd="0" presId="urn:microsoft.com/office/officeart/2005/8/layout/vList2"/>
    <dgm:cxn modelId="{25CC4298-3516-4F93-A25A-236FDC28942E}" type="presOf" srcId="{2E2151F7-65F0-4FAB-8D6C-1653270340D4}" destId="{16D07DA2-29DE-405D-9005-9FF97C9166BC}" srcOrd="0" destOrd="0" presId="urn:microsoft.com/office/officeart/2005/8/layout/vList2"/>
    <dgm:cxn modelId="{49DBA09C-3B19-4E41-8294-4603BEE569E8}" srcId="{8C634D94-8035-4D4B-AC10-49370556A396}" destId="{53F87F08-218C-412D-B38D-FAEFE985A64F}" srcOrd="0" destOrd="0" parTransId="{378FFA12-31F6-4AA6-88D7-53666BC72F4B}" sibTransId="{506B5B00-09C7-43F0-9460-7E0D1F5E9C50}"/>
    <dgm:cxn modelId="{D615A2A5-E51F-483F-8705-49C40E76FE09}" srcId="{53F87F08-218C-412D-B38D-FAEFE985A64F}" destId="{2E2151F7-65F0-4FAB-8D6C-1653270340D4}" srcOrd="0" destOrd="0" parTransId="{BDD6D916-29A9-416A-B3F9-989C72922858}" sibTransId="{C2C669BB-10AC-43F3-87B2-2A38005D6125}"/>
    <dgm:cxn modelId="{A4E810CE-3D81-477A-938B-E0B0693BA9CC}" type="presOf" srcId="{A053C0ED-1C8D-4679-BEA8-19DFB6778DF7}" destId="{5875E91D-A069-4B8E-B49C-1DCA42A70FFB}" srcOrd="0" destOrd="0" presId="urn:microsoft.com/office/officeart/2005/8/layout/vList2"/>
    <dgm:cxn modelId="{0C54A7F9-C29B-4DF1-B587-B6391EFBD274}" type="presOf" srcId="{53F87F08-218C-412D-B38D-FAEFE985A64F}" destId="{2E287FB2-3CBD-4065-BBEF-9FF969335325}" srcOrd="0" destOrd="0" presId="urn:microsoft.com/office/officeart/2005/8/layout/vList2"/>
    <dgm:cxn modelId="{B7C016A8-6D3E-4B30-8C84-58C69C978A70}" type="presParOf" srcId="{9F5C03CA-A6C4-4D14-92C7-867508C6D929}" destId="{2E287FB2-3CBD-4065-BBEF-9FF969335325}" srcOrd="0" destOrd="0" presId="urn:microsoft.com/office/officeart/2005/8/layout/vList2"/>
    <dgm:cxn modelId="{CC26F8FE-A25A-43CD-BDAD-16E5EA576D28}" type="presParOf" srcId="{9F5C03CA-A6C4-4D14-92C7-867508C6D929}" destId="{16D07DA2-29DE-405D-9005-9FF97C9166BC}" srcOrd="1" destOrd="0" presId="urn:microsoft.com/office/officeart/2005/8/layout/vList2"/>
    <dgm:cxn modelId="{8E7436D9-3E19-482E-80C0-94C6058E1C1D}" type="presParOf" srcId="{9F5C03CA-A6C4-4D14-92C7-867508C6D929}" destId="{088444F8-0280-4FAD-A3E4-2DC870A2C66B}" srcOrd="2" destOrd="0" presId="urn:microsoft.com/office/officeart/2005/8/layout/vList2"/>
    <dgm:cxn modelId="{1D483952-24C0-4160-B5CB-4E1FE41B4340}" type="presParOf" srcId="{9F5C03CA-A6C4-4D14-92C7-867508C6D929}" destId="{5875E91D-A069-4B8E-B49C-1DCA42A70FF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248658-451B-4EED-8A98-4A404B1ED10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9D94DA24-A7BC-4DBB-A393-F7EBDAFA81C1}">
      <dgm:prSet>
        <dgm:style>
          <a:lnRef idx="1">
            <a:schemeClr val="accent2"/>
          </a:lnRef>
          <a:fillRef idx="2">
            <a:schemeClr val="accent2"/>
          </a:fillRef>
          <a:effectRef idx="1">
            <a:schemeClr val="accent2"/>
          </a:effectRef>
          <a:fontRef idx="minor">
            <a:schemeClr val="dk1"/>
          </a:fontRef>
        </dgm:style>
      </dgm:prSet>
      <dgm:spPr/>
      <dgm:t>
        <a:bodyPr/>
        <a:lstStyle/>
        <a:p>
          <a:pPr rtl="0"/>
          <a:r>
            <a:rPr lang="tr-TR" dirty="0"/>
            <a:t>Kemik Kırığı Riski</a:t>
          </a:r>
        </a:p>
      </dgm:t>
    </dgm:pt>
    <dgm:pt modelId="{96FB5017-8D0A-4968-8528-DD3ADBD79D9F}" type="parTrans" cxnId="{92D51A2B-D191-4CD1-8089-8CD939A09ADB}">
      <dgm:prSet/>
      <dgm:spPr/>
      <dgm:t>
        <a:bodyPr/>
        <a:lstStyle/>
        <a:p>
          <a:endParaRPr lang="tr-TR"/>
        </a:p>
      </dgm:t>
    </dgm:pt>
    <dgm:pt modelId="{7E52C968-8D68-4F14-894C-74D1CE60B089}" type="sibTrans" cxnId="{92D51A2B-D191-4CD1-8089-8CD939A09ADB}">
      <dgm:prSet/>
      <dgm:spPr/>
      <dgm:t>
        <a:bodyPr/>
        <a:lstStyle/>
        <a:p>
          <a:endParaRPr lang="tr-TR"/>
        </a:p>
      </dgm:t>
    </dgm:pt>
    <dgm:pt modelId="{77753B55-1781-42A0-8D37-9FA1398EB208}">
      <dgm:prSet/>
      <dgm:spPr/>
      <dgm:t>
        <a:bodyPr/>
        <a:lstStyle/>
        <a:p>
          <a:pPr rtl="0"/>
          <a:r>
            <a:rPr lang="tr-TR"/>
            <a:t>Kemik kütlesi ve/veya kalite sorunları</a:t>
          </a:r>
        </a:p>
      </dgm:t>
    </dgm:pt>
    <dgm:pt modelId="{1EFCDD4B-218B-4F2B-A896-5CCE9ED78ED1}" type="parTrans" cxnId="{05022AF8-5DCA-4553-8EA3-31F4CC9501AA}">
      <dgm:prSet/>
      <dgm:spPr/>
      <dgm:t>
        <a:bodyPr/>
        <a:lstStyle/>
        <a:p>
          <a:endParaRPr lang="tr-TR"/>
        </a:p>
      </dgm:t>
    </dgm:pt>
    <dgm:pt modelId="{58DD9D82-A8BA-4F98-BE33-A694C1765663}" type="sibTrans" cxnId="{05022AF8-5DCA-4553-8EA3-31F4CC9501AA}">
      <dgm:prSet/>
      <dgm:spPr/>
      <dgm:t>
        <a:bodyPr/>
        <a:lstStyle/>
        <a:p>
          <a:endParaRPr lang="tr-TR"/>
        </a:p>
      </dgm:t>
    </dgm:pt>
    <dgm:pt modelId="{84C47BAA-A2C7-42CE-AD76-1442D681FB0C}">
      <dgm:prSet/>
      <dgm:spPr/>
      <dgm:t>
        <a:bodyPr/>
        <a:lstStyle/>
        <a:p>
          <a:pPr rtl="0"/>
          <a:r>
            <a:rPr lang="tr-TR" dirty="0"/>
            <a:t>OP ciddiyetini belirleyen RF varlığı (</a:t>
          </a:r>
          <a:r>
            <a:rPr lang="tr-TR" dirty="0" err="1"/>
            <a:t>örn</a:t>
          </a:r>
          <a:r>
            <a:rPr lang="tr-TR" dirty="0"/>
            <a:t>. Kırık, ileri yaş)</a:t>
          </a:r>
        </a:p>
      </dgm:t>
    </dgm:pt>
    <dgm:pt modelId="{3974BC29-6E85-4330-957D-ACFBDB6C13E8}" type="parTrans" cxnId="{096751D5-4D5F-408A-9F43-A8B488F69712}">
      <dgm:prSet/>
      <dgm:spPr/>
      <dgm:t>
        <a:bodyPr/>
        <a:lstStyle/>
        <a:p>
          <a:endParaRPr lang="tr-TR"/>
        </a:p>
      </dgm:t>
    </dgm:pt>
    <dgm:pt modelId="{1960692E-3F9A-4CCA-982C-67267304282D}" type="sibTrans" cxnId="{096751D5-4D5F-408A-9F43-A8B488F69712}">
      <dgm:prSet/>
      <dgm:spPr/>
      <dgm:t>
        <a:bodyPr/>
        <a:lstStyle/>
        <a:p>
          <a:endParaRPr lang="tr-TR"/>
        </a:p>
      </dgm:t>
    </dgm:pt>
    <dgm:pt modelId="{F9CAE4B9-6D1D-40A0-B4DB-026FD90F453B}">
      <dgm:prSet/>
      <dgm:spPr/>
      <dgm:t>
        <a:bodyPr/>
        <a:lstStyle/>
        <a:p>
          <a:pPr rtl="0"/>
          <a:r>
            <a:rPr lang="tr-TR" dirty="0"/>
            <a:t>Kırık için RF varlığı</a:t>
          </a:r>
        </a:p>
        <a:p>
          <a:pPr rtl="0"/>
          <a:r>
            <a:rPr lang="tr-TR" dirty="0"/>
            <a:t>(</a:t>
          </a:r>
          <a:r>
            <a:rPr lang="tr-TR" dirty="0" err="1"/>
            <a:t>örn</a:t>
          </a:r>
          <a:r>
            <a:rPr lang="tr-TR" dirty="0"/>
            <a:t>. düşmeler, MN)</a:t>
          </a:r>
        </a:p>
      </dgm:t>
    </dgm:pt>
    <dgm:pt modelId="{2AA0CB2F-DEA5-4E21-8CE2-100FD2818E0C}" type="parTrans" cxnId="{59D8B7CA-345F-45C5-84E5-E40AE4284A55}">
      <dgm:prSet/>
      <dgm:spPr/>
      <dgm:t>
        <a:bodyPr/>
        <a:lstStyle/>
        <a:p>
          <a:endParaRPr lang="tr-TR"/>
        </a:p>
      </dgm:t>
    </dgm:pt>
    <dgm:pt modelId="{848AAF1B-B89A-465F-8B2C-A1DAC4EC5BF9}" type="sibTrans" cxnId="{59D8B7CA-345F-45C5-84E5-E40AE4284A55}">
      <dgm:prSet/>
      <dgm:spPr/>
      <dgm:t>
        <a:bodyPr/>
        <a:lstStyle/>
        <a:p>
          <a:endParaRPr lang="tr-TR"/>
        </a:p>
      </dgm:t>
    </dgm:pt>
    <dgm:pt modelId="{3969C328-A819-4CC1-8CCF-9753EF267143}" type="pres">
      <dgm:prSet presAssocID="{06248658-451B-4EED-8A98-4A404B1ED101}" presName="hierChild1" presStyleCnt="0">
        <dgm:presLayoutVars>
          <dgm:orgChart val="1"/>
          <dgm:chPref val="1"/>
          <dgm:dir/>
          <dgm:animOne val="branch"/>
          <dgm:animLvl val="lvl"/>
          <dgm:resizeHandles/>
        </dgm:presLayoutVars>
      </dgm:prSet>
      <dgm:spPr/>
    </dgm:pt>
    <dgm:pt modelId="{9441BB8C-3A4F-4390-B847-3482453A909D}" type="pres">
      <dgm:prSet presAssocID="{9D94DA24-A7BC-4DBB-A393-F7EBDAFA81C1}" presName="hierRoot1" presStyleCnt="0">
        <dgm:presLayoutVars>
          <dgm:hierBranch val="init"/>
        </dgm:presLayoutVars>
      </dgm:prSet>
      <dgm:spPr/>
    </dgm:pt>
    <dgm:pt modelId="{C6287ECD-FE04-4F01-B1FB-F652C3776AA1}" type="pres">
      <dgm:prSet presAssocID="{9D94DA24-A7BC-4DBB-A393-F7EBDAFA81C1}" presName="rootComposite1" presStyleCnt="0"/>
      <dgm:spPr/>
    </dgm:pt>
    <dgm:pt modelId="{655A5A01-AAD7-4595-9565-6B64458113BE}" type="pres">
      <dgm:prSet presAssocID="{9D94DA24-A7BC-4DBB-A393-F7EBDAFA81C1}" presName="rootText1" presStyleLbl="node0" presStyleIdx="0" presStyleCnt="1">
        <dgm:presLayoutVars>
          <dgm:chPref val="3"/>
        </dgm:presLayoutVars>
      </dgm:prSet>
      <dgm:spPr/>
    </dgm:pt>
    <dgm:pt modelId="{9227328A-4A99-48A0-A47D-94BEF73F56E2}" type="pres">
      <dgm:prSet presAssocID="{9D94DA24-A7BC-4DBB-A393-F7EBDAFA81C1}" presName="rootConnector1" presStyleLbl="node1" presStyleIdx="0" presStyleCnt="0"/>
      <dgm:spPr/>
    </dgm:pt>
    <dgm:pt modelId="{8CB4EF9C-EA11-48D6-908A-522CBB2AD876}" type="pres">
      <dgm:prSet presAssocID="{9D94DA24-A7BC-4DBB-A393-F7EBDAFA81C1}" presName="hierChild2" presStyleCnt="0"/>
      <dgm:spPr/>
    </dgm:pt>
    <dgm:pt modelId="{3B6FC337-7BC5-4B97-B3D0-25A15CCC7ADE}" type="pres">
      <dgm:prSet presAssocID="{1EFCDD4B-218B-4F2B-A896-5CCE9ED78ED1}" presName="Name37" presStyleLbl="parChTrans1D2" presStyleIdx="0" presStyleCnt="3"/>
      <dgm:spPr/>
    </dgm:pt>
    <dgm:pt modelId="{3A264CC8-297E-43C4-8EC6-A6CA3AF0BC7D}" type="pres">
      <dgm:prSet presAssocID="{77753B55-1781-42A0-8D37-9FA1398EB208}" presName="hierRoot2" presStyleCnt="0">
        <dgm:presLayoutVars>
          <dgm:hierBranch val="init"/>
        </dgm:presLayoutVars>
      </dgm:prSet>
      <dgm:spPr/>
    </dgm:pt>
    <dgm:pt modelId="{5F67C4BF-B995-440B-9257-4D64548A5B0A}" type="pres">
      <dgm:prSet presAssocID="{77753B55-1781-42A0-8D37-9FA1398EB208}" presName="rootComposite" presStyleCnt="0"/>
      <dgm:spPr/>
    </dgm:pt>
    <dgm:pt modelId="{EA70A6FE-8AA1-4492-8523-DE17347A09F1}" type="pres">
      <dgm:prSet presAssocID="{77753B55-1781-42A0-8D37-9FA1398EB208}" presName="rootText" presStyleLbl="node2" presStyleIdx="0" presStyleCnt="3">
        <dgm:presLayoutVars>
          <dgm:chPref val="3"/>
        </dgm:presLayoutVars>
      </dgm:prSet>
      <dgm:spPr/>
    </dgm:pt>
    <dgm:pt modelId="{A79C3C72-0155-4425-904E-9987F14C9CDB}" type="pres">
      <dgm:prSet presAssocID="{77753B55-1781-42A0-8D37-9FA1398EB208}" presName="rootConnector" presStyleLbl="node2" presStyleIdx="0" presStyleCnt="3"/>
      <dgm:spPr/>
    </dgm:pt>
    <dgm:pt modelId="{4075CDF4-F554-4B1E-88EA-C839EADBEF71}" type="pres">
      <dgm:prSet presAssocID="{77753B55-1781-42A0-8D37-9FA1398EB208}" presName="hierChild4" presStyleCnt="0"/>
      <dgm:spPr/>
    </dgm:pt>
    <dgm:pt modelId="{576B1198-0016-4EB7-91B4-BD5E50E22774}" type="pres">
      <dgm:prSet presAssocID="{77753B55-1781-42A0-8D37-9FA1398EB208}" presName="hierChild5" presStyleCnt="0"/>
      <dgm:spPr/>
    </dgm:pt>
    <dgm:pt modelId="{0F935AAA-CCEC-46C3-8A39-9077C8B026B4}" type="pres">
      <dgm:prSet presAssocID="{3974BC29-6E85-4330-957D-ACFBDB6C13E8}" presName="Name37" presStyleLbl="parChTrans1D2" presStyleIdx="1" presStyleCnt="3"/>
      <dgm:spPr/>
    </dgm:pt>
    <dgm:pt modelId="{7CF8D381-D0E5-4B72-82F3-1A1B4E93DA3B}" type="pres">
      <dgm:prSet presAssocID="{84C47BAA-A2C7-42CE-AD76-1442D681FB0C}" presName="hierRoot2" presStyleCnt="0">
        <dgm:presLayoutVars>
          <dgm:hierBranch val="init"/>
        </dgm:presLayoutVars>
      </dgm:prSet>
      <dgm:spPr/>
    </dgm:pt>
    <dgm:pt modelId="{5FCE0D3A-D780-4947-9F88-2FF99B198985}" type="pres">
      <dgm:prSet presAssocID="{84C47BAA-A2C7-42CE-AD76-1442D681FB0C}" presName="rootComposite" presStyleCnt="0"/>
      <dgm:spPr/>
    </dgm:pt>
    <dgm:pt modelId="{4EFA7418-0A5C-4917-8D61-C27CD1FE86D1}" type="pres">
      <dgm:prSet presAssocID="{84C47BAA-A2C7-42CE-AD76-1442D681FB0C}" presName="rootText" presStyleLbl="node2" presStyleIdx="1" presStyleCnt="3">
        <dgm:presLayoutVars>
          <dgm:chPref val="3"/>
        </dgm:presLayoutVars>
      </dgm:prSet>
      <dgm:spPr/>
    </dgm:pt>
    <dgm:pt modelId="{3002AD3B-4131-43E1-9C42-EDB7D971AA91}" type="pres">
      <dgm:prSet presAssocID="{84C47BAA-A2C7-42CE-AD76-1442D681FB0C}" presName="rootConnector" presStyleLbl="node2" presStyleIdx="1" presStyleCnt="3"/>
      <dgm:spPr/>
    </dgm:pt>
    <dgm:pt modelId="{4AFE8267-2BC9-46B1-B72B-9BCB27A9A025}" type="pres">
      <dgm:prSet presAssocID="{84C47BAA-A2C7-42CE-AD76-1442D681FB0C}" presName="hierChild4" presStyleCnt="0"/>
      <dgm:spPr/>
    </dgm:pt>
    <dgm:pt modelId="{E0CF29DC-50E0-4ABF-B9D1-0926CC83BF12}" type="pres">
      <dgm:prSet presAssocID="{84C47BAA-A2C7-42CE-AD76-1442D681FB0C}" presName="hierChild5" presStyleCnt="0"/>
      <dgm:spPr/>
    </dgm:pt>
    <dgm:pt modelId="{86613334-BA47-4625-A1FD-0574AF05235F}" type="pres">
      <dgm:prSet presAssocID="{2AA0CB2F-DEA5-4E21-8CE2-100FD2818E0C}" presName="Name37" presStyleLbl="parChTrans1D2" presStyleIdx="2" presStyleCnt="3"/>
      <dgm:spPr/>
    </dgm:pt>
    <dgm:pt modelId="{23A722E9-267F-44E6-8DF7-983442C6F1E1}" type="pres">
      <dgm:prSet presAssocID="{F9CAE4B9-6D1D-40A0-B4DB-026FD90F453B}" presName="hierRoot2" presStyleCnt="0">
        <dgm:presLayoutVars>
          <dgm:hierBranch val="init"/>
        </dgm:presLayoutVars>
      </dgm:prSet>
      <dgm:spPr/>
    </dgm:pt>
    <dgm:pt modelId="{E7431F42-EB07-4ED8-89AB-84BEBF6394A8}" type="pres">
      <dgm:prSet presAssocID="{F9CAE4B9-6D1D-40A0-B4DB-026FD90F453B}" presName="rootComposite" presStyleCnt="0"/>
      <dgm:spPr/>
    </dgm:pt>
    <dgm:pt modelId="{FBB32CBF-6A94-4255-89FD-3EE3BD7CF702}" type="pres">
      <dgm:prSet presAssocID="{F9CAE4B9-6D1D-40A0-B4DB-026FD90F453B}" presName="rootText" presStyleLbl="node2" presStyleIdx="2" presStyleCnt="3">
        <dgm:presLayoutVars>
          <dgm:chPref val="3"/>
        </dgm:presLayoutVars>
      </dgm:prSet>
      <dgm:spPr/>
    </dgm:pt>
    <dgm:pt modelId="{14FE86A9-2329-41A9-B609-6429406555BE}" type="pres">
      <dgm:prSet presAssocID="{F9CAE4B9-6D1D-40A0-B4DB-026FD90F453B}" presName="rootConnector" presStyleLbl="node2" presStyleIdx="2" presStyleCnt="3"/>
      <dgm:spPr/>
    </dgm:pt>
    <dgm:pt modelId="{6104E695-B979-44E6-8BF9-0AAAF9120A6C}" type="pres">
      <dgm:prSet presAssocID="{F9CAE4B9-6D1D-40A0-B4DB-026FD90F453B}" presName="hierChild4" presStyleCnt="0"/>
      <dgm:spPr/>
    </dgm:pt>
    <dgm:pt modelId="{91F4FA86-DEF8-4A0D-A59B-95733DF22D78}" type="pres">
      <dgm:prSet presAssocID="{F9CAE4B9-6D1D-40A0-B4DB-026FD90F453B}" presName="hierChild5" presStyleCnt="0"/>
      <dgm:spPr/>
    </dgm:pt>
    <dgm:pt modelId="{5BF39ABC-5210-4E0B-B0FB-3D376B840AC7}" type="pres">
      <dgm:prSet presAssocID="{9D94DA24-A7BC-4DBB-A393-F7EBDAFA81C1}" presName="hierChild3" presStyleCnt="0"/>
      <dgm:spPr/>
    </dgm:pt>
  </dgm:ptLst>
  <dgm:cxnLst>
    <dgm:cxn modelId="{85921F10-5761-4053-A358-C10E6364E6FE}" type="presOf" srcId="{84C47BAA-A2C7-42CE-AD76-1442D681FB0C}" destId="{3002AD3B-4131-43E1-9C42-EDB7D971AA91}" srcOrd="1" destOrd="0" presId="urn:microsoft.com/office/officeart/2005/8/layout/orgChart1"/>
    <dgm:cxn modelId="{92D51A2B-D191-4CD1-8089-8CD939A09ADB}" srcId="{06248658-451B-4EED-8A98-4A404B1ED101}" destId="{9D94DA24-A7BC-4DBB-A393-F7EBDAFA81C1}" srcOrd="0" destOrd="0" parTransId="{96FB5017-8D0A-4968-8528-DD3ADBD79D9F}" sibTransId="{7E52C968-8D68-4F14-894C-74D1CE60B089}"/>
    <dgm:cxn modelId="{584C4B3F-D290-4970-BCAE-725975663E98}" type="presOf" srcId="{77753B55-1781-42A0-8D37-9FA1398EB208}" destId="{EA70A6FE-8AA1-4492-8523-DE17347A09F1}" srcOrd="0" destOrd="0" presId="urn:microsoft.com/office/officeart/2005/8/layout/orgChart1"/>
    <dgm:cxn modelId="{C1CD3242-7853-4BC4-B4F6-D79A33AF1A78}" type="presOf" srcId="{F9CAE4B9-6D1D-40A0-B4DB-026FD90F453B}" destId="{FBB32CBF-6A94-4255-89FD-3EE3BD7CF702}" srcOrd="0" destOrd="0" presId="urn:microsoft.com/office/officeart/2005/8/layout/orgChart1"/>
    <dgm:cxn modelId="{26E34B68-2EFF-46F0-8820-8AF6896E31BA}" type="presOf" srcId="{84C47BAA-A2C7-42CE-AD76-1442D681FB0C}" destId="{4EFA7418-0A5C-4917-8D61-C27CD1FE86D1}" srcOrd="0" destOrd="0" presId="urn:microsoft.com/office/officeart/2005/8/layout/orgChart1"/>
    <dgm:cxn modelId="{6BA5B150-7208-43A8-8070-45ECDE4F55EF}" type="presOf" srcId="{2AA0CB2F-DEA5-4E21-8CE2-100FD2818E0C}" destId="{86613334-BA47-4625-A1FD-0574AF05235F}" srcOrd="0" destOrd="0" presId="urn:microsoft.com/office/officeart/2005/8/layout/orgChart1"/>
    <dgm:cxn modelId="{089DB97C-62D7-4C73-9A55-44E82685E252}" type="presOf" srcId="{F9CAE4B9-6D1D-40A0-B4DB-026FD90F453B}" destId="{14FE86A9-2329-41A9-B609-6429406555BE}" srcOrd="1" destOrd="0" presId="urn:microsoft.com/office/officeart/2005/8/layout/orgChart1"/>
    <dgm:cxn modelId="{8EA4D793-EFE5-4497-AAE3-014E2FA3D8CA}" type="presOf" srcId="{3974BC29-6E85-4330-957D-ACFBDB6C13E8}" destId="{0F935AAA-CCEC-46C3-8A39-9077C8B026B4}" srcOrd="0" destOrd="0" presId="urn:microsoft.com/office/officeart/2005/8/layout/orgChart1"/>
    <dgm:cxn modelId="{BF1106B4-682A-4A72-911E-DEBC98769D2C}" type="presOf" srcId="{9D94DA24-A7BC-4DBB-A393-F7EBDAFA81C1}" destId="{655A5A01-AAD7-4595-9565-6B64458113BE}" srcOrd="0" destOrd="0" presId="urn:microsoft.com/office/officeart/2005/8/layout/orgChart1"/>
    <dgm:cxn modelId="{F5DEBBC3-B2DA-4984-A9A6-324A38774733}" type="presOf" srcId="{77753B55-1781-42A0-8D37-9FA1398EB208}" destId="{A79C3C72-0155-4425-904E-9987F14C9CDB}" srcOrd="1" destOrd="0" presId="urn:microsoft.com/office/officeart/2005/8/layout/orgChart1"/>
    <dgm:cxn modelId="{59D8B7CA-345F-45C5-84E5-E40AE4284A55}" srcId="{9D94DA24-A7BC-4DBB-A393-F7EBDAFA81C1}" destId="{F9CAE4B9-6D1D-40A0-B4DB-026FD90F453B}" srcOrd="2" destOrd="0" parTransId="{2AA0CB2F-DEA5-4E21-8CE2-100FD2818E0C}" sibTransId="{848AAF1B-B89A-465F-8B2C-A1DAC4EC5BF9}"/>
    <dgm:cxn modelId="{096751D5-4D5F-408A-9F43-A8B488F69712}" srcId="{9D94DA24-A7BC-4DBB-A393-F7EBDAFA81C1}" destId="{84C47BAA-A2C7-42CE-AD76-1442D681FB0C}" srcOrd="1" destOrd="0" parTransId="{3974BC29-6E85-4330-957D-ACFBDB6C13E8}" sibTransId="{1960692E-3F9A-4CCA-982C-67267304282D}"/>
    <dgm:cxn modelId="{E96D54DE-2B7A-4832-8AAF-7DDF5319F757}" type="presOf" srcId="{1EFCDD4B-218B-4F2B-A896-5CCE9ED78ED1}" destId="{3B6FC337-7BC5-4B97-B3D0-25A15CCC7ADE}" srcOrd="0" destOrd="0" presId="urn:microsoft.com/office/officeart/2005/8/layout/orgChart1"/>
    <dgm:cxn modelId="{4BEFD8E7-9A17-4280-8979-F387982F9B65}" type="presOf" srcId="{06248658-451B-4EED-8A98-4A404B1ED101}" destId="{3969C328-A819-4CC1-8CCF-9753EF267143}" srcOrd="0" destOrd="0" presId="urn:microsoft.com/office/officeart/2005/8/layout/orgChart1"/>
    <dgm:cxn modelId="{C70D1FEE-6DE4-476E-8E06-B4317F374695}" type="presOf" srcId="{9D94DA24-A7BC-4DBB-A393-F7EBDAFA81C1}" destId="{9227328A-4A99-48A0-A47D-94BEF73F56E2}" srcOrd="1" destOrd="0" presId="urn:microsoft.com/office/officeart/2005/8/layout/orgChart1"/>
    <dgm:cxn modelId="{05022AF8-5DCA-4553-8EA3-31F4CC9501AA}" srcId="{9D94DA24-A7BC-4DBB-A393-F7EBDAFA81C1}" destId="{77753B55-1781-42A0-8D37-9FA1398EB208}" srcOrd="0" destOrd="0" parTransId="{1EFCDD4B-218B-4F2B-A896-5CCE9ED78ED1}" sibTransId="{58DD9D82-A8BA-4F98-BE33-A694C1765663}"/>
    <dgm:cxn modelId="{93464D46-DB3B-4ECD-BE3A-3C87E7D93D11}" type="presParOf" srcId="{3969C328-A819-4CC1-8CCF-9753EF267143}" destId="{9441BB8C-3A4F-4390-B847-3482453A909D}" srcOrd="0" destOrd="0" presId="urn:microsoft.com/office/officeart/2005/8/layout/orgChart1"/>
    <dgm:cxn modelId="{3E661635-26E9-44DB-A164-B14FC3B33E74}" type="presParOf" srcId="{9441BB8C-3A4F-4390-B847-3482453A909D}" destId="{C6287ECD-FE04-4F01-B1FB-F652C3776AA1}" srcOrd="0" destOrd="0" presId="urn:microsoft.com/office/officeart/2005/8/layout/orgChart1"/>
    <dgm:cxn modelId="{DC79EA5D-F731-4B20-A3DE-4C1EEB4A03F1}" type="presParOf" srcId="{C6287ECD-FE04-4F01-B1FB-F652C3776AA1}" destId="{655A5A01-AAD7-4595-9565-6B64458113BE}" srcOrd="0" destOrd="0" presId="urn:microsoft.com/office/officeart/2005/8/layout/orgChart1"/>
    <dgm:cxn modelId="{11FF6A58-E7EF-44B0-AAD7-A51F818FDF86}" type="presParOf" srcId="{C6287ECD-FE04-4F01-B1FB-F652C3776AA1}" destId="{9227328A-4A99-48A0-A47D-94BEF73F56E2}" srcOrd="1" destOrd="0" presId="urn:microsoft.com/office/officeart/2005/8/layout/orgChart1"/>
    <dgm:cxn modelId="{AD830533-0FC2-4F01-9194-6846C41A8BFD}" type="presParOf" srcId="{9441BB8C-3A4F-4390-B847-3482453A909D}" destId="{8CB4EF9C-EA11-48D6-908A-522CBB2AD876}" srcOrd="1" destOrd="0" presId="urn:microsoft.com/office/officeart/2005/8/layout/orgChart1"/>
    <dgm:cxn modelId="{9DD1F89C-86EC-4065-B2D6-9F5106EE0B24}" type="presParOf" srcId="{8CB4EF9C-EA11-48D6-908A-522CBB2AD876}" destId="{3B6FC337-7BC5-4B97-B3D0-25A15CCC7ADE}" srcOrd="0" destOrd="0" presId="urn:microsoft.com/office/officeart/2005/8/layout/orgChart1"/>
    <dgm:cxn modelId="{63E14357-7BD3-45F1-B990-616CCCB3B7C8}" type="presParOf" srcId="{8CB4EF9C-EA11-48D6-908A-522CBB2AD876}" destId="{3A264CC8-297E-43C4-8EC6-A6CA3AF0BC7D}" srcOrd="1" destOrd="0" presId="urn:microsoft.com/office/officeart/2005/8/layout/orgChart1"/>
    <dgm:cxn modelId="{63C5764D-3173-435B-89EE-36BE8E42B064}" type="presParOf" srcId="{3A264CC8-297E-43C4-8EC6-A6CA3AF0BC7D}" destId="{5F67C4BF-B995-440B-9257-4D64548A5B0A}" srcOrd="0" destOrd="0" presId="urn:microsoft.com/office/officeart/2005/8/layout/orgChart1"/>
    <dgm:cxn modelId="{AE545A27-AC64-4E20-B546-61AC3CBCB1AE}" type="presParOf" srcId="{5F67C4BF-B995-440B-9257-4D64548A5B0A}" destId="{EA70A6FE-8AA1-4492-8523-DE17347A09F1}" srcOrd="0" destOrd="0" presId="urn:microsoft.com/office/officeart/2005/8/layout/orgChart1"/>
    <dgm:cxn modelId="{11B6F578-6675-443F-8B19-DE3473015C60}" type="presParOf" srcId="{5F67C4BF-B995-440B-9257-4D64548A5B0A}" destId="{A79C3C72-0155-4425-904E-9987F14C9CDB}" srcOrd="1" destOrd="0" presId="urn:microsoft.com/office/officeart/2005/8/layout/orgChart1"/>
    <dgm:cxn modelId="{1A2C8D29-3769-44D7-AB5C-E275382E963F}" type="presParOf" srcId="{3A264CC8-297E-43C4-8EC6-A6CA3AF0BC7D}" destId="{4075CDF4-F554-4B1E-88EA-C839EADBEF71}" srcOrd="1" destOrd="0" presId="urn:microsoft.com/office/officeart/2005/8/layout/orgChart1"/>
    <dgm:cxn modelId="{923C1BE4-6BE7-401A-B8C5-6FF8051B7147}" type="presParOf" srcId="{3A264CC8-297E-43C4-8EC6-A6CA3AF0BC7D}" destId="{576B1198-0016-4EB7-91B4-BD5E50E22774}" srcOrd="2" destOrd="0" presId="urn:microsoft.com/office/officeart/2005/8/layout/orgChart1"/>
    <dgm:cxn modelId="{89092D17-BF84-4F9E-89BB-F5D40A152E8D}" type="presParOf" srcId="{8CB4EF9C-EA11-48D6-908A-522CBB2AD876}" destId="{0F935AAA-CCEC-46C3-8A39-9077C8B026B4}" srcOrd="2" destOrd="0" presId="urn:microsoft.com/office/officeart/2005/8/layout/orgChart1"/>
    <dgm:cxn modelId="{D796A5D7-42A0-4470-A4CB-42680A2C01FB}" type="presParOf" srcId="{8CB4EF9C-EA11-48D6-908A-522CBB2AD876}" destId="{7CF8D381-D0E5-4B72-82F3-1A1B4E93DA3B}" srcOrd="3" destOrd="0" presId="urn:microsoft.com/office/officeart/2005/8/layout/orgChart1"/>
    <dgm:cxn modelId="{AD4F1AD2-48C0-41AC-9341-E80260382672}" type="presParOf" srcId="{7CF8D381-D0E5-4B72-82F3-1A1B4E93DA3B}" destId="{5FCE0D3A-D780-4947-9F88-2FF99B198985}" srcOrd="0" destOrd="0" presId="urn:microsoft.com/office/officeart/2005/8/layout/orgChart1"/>
    <dgm:cxn modelId="{0F8C6AED-358C-40DC-ABAD-953213C5193C}" type="presParOf" srcId="{5FCE0D3A-D780-4947-9F88-2FF99B198985}" destId="{4EFA7418-0A5C-4917-8D61-C27CD1FE86D1}" srcOrd="0" destOrd="0" presId="urn:microsoft.com/office/officeart/2005/8/layout/orgChart1"/>
    <dgm:cxn modelId="{E1A17989-C02F-45CD-8147-4E16CC661774}" type="presParOf" srcId="{5FCE0D3A-D780-4947-9F88-2FF99B198985}" destId="{3002AD3B-4131-43E1-9C42-EDB7D971AA91}" srcOrd="1" destOrd="0" presId="urn:microsoft.com/office/officeart/2005/8/layout/orgChart1"/>
    <dgm:cxn modelId="{EB87A75F-B750-43C9-8B3D-9530377E5298}" type="presParOf" srcId="{7CF8D381-D0E5-4B72-82F3-1A1B4E93DA3B}" destId="{4AFE8267-2BC9-46B1-B72B-9BCB27A9A025}" srcOrd="1" destOrd="0" presId="urn:microsoft.com/office/officeart/2005/8/layout/orgChart1"/>
    <dgm:cxn modelId="{4DA75CD7-6B08-47CD-AF7B-29DF119671D1}" type="presParOf" srcId="{7CF8D381-D0E5-4B72-82F3-1A1B4E93DA3B}" destId="{E0CF29DC-50E0-4ABF-B9D1-0926CC83BF12}" srcOrd="2" destOrd="0" presId="urn:microsoft.com/office/officeart/2005/8/layout/orgChart1"/>
    <dgm:cxn modelId="{1F66A3CE-1986-417B-A032-F28E675ACF71}" type="presParOf" srcId="{8CB4EF9C-EA11-48D6-908A-522CBB2AD876}" destId="{86613334-BA47-4625-A1FD-0574AF05235F}" srcOrd="4" destOrd="0" presId="urn:microsoft.com/office/officeart/2005/8/layout/orgChart1"/>
    <dgm:cxn modelId="{EF13948A-9613-4483-A960-FF47E69BA9DF}" type="presParOf" srcId="{8CB4EF9C-EA11-48D6-908A-522CBB2AD876}" destId="{23A722E9-267F-44E6-8DF7-983442C6F1E1}" srcOrd="5" destOrd="0" presId="urn:microsoft.com/office/officeart/2005/8/layout/orgChart1"/>
    <dgm:cxn modelId="{8BFFAB36-A54B-4794-806F-6EFCB124ADEA}" type="presParOf" srcId="{23A722E9-267F-44E6-8DF7-983442C6F1E1}" destId="{E7431F42-EB07-4ED8-89AB-84BEBF6394A8}" srcOrd="0" destOrd="0" presId="urn:microsoft.com/office/officeart/2005/8/layout/orgChart1"/>
    <dgm:cxn modelId="{4C12EC86-C766-4E49-A188-58484F5064F3}" type="presParOf" srcId="{E7431F42-EB07-4ED8-89AB-84BEBF6394A8}" destId="{FBB32CBF-6A94-4255-89FD-3EE3BD7CF702}" srcOrd="0" destOrd="0" presId="urn:microsoft.com/office/officeart/2005/8/layout/orgChart1"/>
    <dgm:cxn modelId="{6E77249A-6DF2-47D8-B98E-474DBB071144}" type="presParOf" srcId="{E7431F42-EB07-4ED8-89AB-84BEBF6394A8}" destId="{14FE86A9-2329-41A9-B609-6429406555BE}" srcOrd="1" destOrd="0" presId="urn:microsoft.com/office/officeart/2005/8/layout/orgChart1"/>
    <dgm:cxn modelId="{1584D651-162E-46F4-9276-5ACB40D0E077}" type="presParOf" srcId="{23A722E9-267F-44E6-8DF7-983442C6F1E1}" destId="{6104E695-B979-44E6-8BF9-0AAAF9120A6C}" srcOrd="1" destOrd="0" presId="urn:microsoft.com/office/officeart/2005/8/layout/orgChart1"/>
    <dgm:cxn modelId="{84F58F20-5F56-4836-816C-D838F6005942}" type="presParOf" srcId="{23A722E9-267F-44E6-8DF7-983442C6F1E1}" destId="{91F4FA86-DEF8-4A0D-A59B-95733DF22D78}" srcOrd="2" destOrd="0" presId="urn:microsoft.com/office/officeart/2005/8/layout/orgChart1"/>
    <dgm:cxn modelId="{7A30BE00-4D8F-42BF-93E2-B868EC179FE2}" type="presParOf" srcId="{9441BB8C-3A4F-4390-B847-3482453A909D}" destId="{5BF39ABC-5210-4E0B-B0FB-3D376B840AC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027CE3-F950-4E05-8A78-4856FB6D15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A9679491-0661-4D90-A926-EA0E4348E316}">
      <dgm:prSet/>
      <dgm:spPr>
        <a:solidFill>
          <a:srgbClr val="FF0000"/>
        </a:solidFill>
      </dgm:spPr>
      <dgm:t>
        <a:bodyPr/>
        <a:lstStyle/>
        <a:p>
          <a:pPr algn="ctr"/>
          <a:r>
            <a:rPr lang="tr-TR" b="1" dirty="0" err="1"/>
            <a:t>Osteoporotik</a:t>
          </a:r>
          <a:r>
            <a:rPr lang="tr-TR" b="1" dirty="0"/>
            <a:t> Kırıklar</a:t>
          </a:r>
        </a:p>
      </dgm:t>
    </dgm:pt>
    <dgm:pt modelId="{5786DA0D-1FE5-4E1B-9960-1B5F090005BE}" type="parTrans" cxnId="{06422A5E-F4C7-44F1-B15D-7B9F8E5C573C}">
      <dgm:prSet/>
      <dgm:spPr/>
      <dgm:t>
        <a:bodyPr/>
        <a:lstStyle/>
        <a:p>
          <a:endParaRPr lang="tr-TR"/>
        </a:p>
      </dgm:t>
    </dgm:pt>
    <dgm:pt modelId="{AC8712B9-07ED-4E5B-A53E-2F60FC78F23E}" type="sibTrans" cxnId="{06422A5E-F4C7-44F1-B15D-7B9F8E5C573C}">
      <dgm:prSet/>
      <dgm:spPr/>
      <dgm:t>
        <a:bodyPr/>
        <a:lstStyle/>
        <a:p>
          <a:endParaRPr lang="tr-TR"/>
        </a:p>
      </dgm:t>
    </dgm:pt>
    <dgm:pt modelId="{94C7AA9C-2CB2-4960-8C94-2E3E12592A54}" type="pres">
      <dgm:prSet presAssocID="{DC027CE3-F950-4E05-8A78-4856FB6D1571}" presName="linear" presStyleCnt="0">
        <dgm:presLayoutVars>
          <dgm:animLvl val="lvl"/>
          <dgm:resizeHandles val="exact"/>
        </dgm:presLayoutVars>
      </dgm:prSet>
      <dgm:spPr/>
    </dgm:pt>
    <dgm:pt modelId="{BBCF16C9-3C9F-4A60-B9EA-758D3163A6BC}" type="pres">
      <dgm:prSet presAssocID="{A9679491-0661-4D90-A926-EA0E4348E316}" presName="parentText" presStyleLbl="node1" presStyleIdx="0" presStyleCnt="1" custLinFactNeighborX="0" custLinFactNeighborY="-30651">
        <dgm:presLayoutVars>
          <dgm:chMax val="0"/>
          <dgm:bulletEnabled val="1"/>
        </dgm:presLayoutVars>
      </dgm:prSet>
      <dgm:spPr/>
    </dgm:pt>
  </dgm:ptLst>
  <dgm:cxnLst>
    <dgm:cxn modelId="{06422A5E-F4C7-44F1-B15D-7B9F8E5C573C}" srcId="{DC027CE3-F950-4E05-8A78-4856FB6D1571}" destId="{A9679491-0661-4D90-A926-EA0E4348E316}" srcOrd="0" destOrd="0" parTransId="{5786DA0D-1FE5-4E1B-9960-1B5F090005BE}" sibTransId="{AC8712B9-07ED-4E5B-A53E-2F60FC78F23E}"/>
    <dgm:cxn modelId="{8D4585E6-C649-4664-BF3C-2F59BD484C84}" type="presOf" srcId="{DC027CE3-F950-4E05-8A78-4856FB6D1571}" destId="{94C7AA9C-2CB2-4960-8C94-2E3E12592A54}" srcOrd="0" destOrd="0" presId="urn:microsoft.com/office/officeart/2005/8/layout/vList2"/>
    <dgm:cxn modelId="{B48F73F5-07A2-4425-B027-3EE96996951F}" type="presOf" srcId="{A9679491-0661-4D90-A926-EA0E4348E316}" destId="{BBCF16C9-3C9F-4A60-B9EA-758D3163A6BC}" srcOrd="0" destOrd="0" presId="urn:microsoft.com/office/officeart/2005/8/layout/vList2"/>
    <dgm:cxn modelId="{C9ED0F32-2740-4C7B-A24A-EBC482DFC4F4}" type="presParOf" srcId="{94C7AA9C-2CB2-4960-8C94-2E3E12592A54}" destId="{BBCF16C9-3C9F-4A60-B9EA-758D3163A6B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9ACFCB-D9DF-BF4D-B251-A38A3F881269}" type="doc">
      <dgm:prSet loTypeId="urn:microsoft.com/office/officeart/2005/8/layout/list1" loCatId="" qsTypeId="urn:microsoft.com/office/officeart/2005/8/quickstyle/3d2" qsCatId="3D" csTypeId="urn:microsoft.com/office/officeart/2005/8/colors/colorful1" csCatId="colorful" phldr="1"/>
      <dgm:spPr/>
      <dgm:t>
        <a:bodyPr/>
        <a:lstStyle/>
        <a:p>
          <a:endParaRPr lang="tr-TR"/>
        </a:p>
      </dgm:t>
    </dgm:pt>
    <dgm:pt modelId="{7E9158DB-551F-8E48-A9BC-F4662202879A}">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Tekrar kırık riskinde artış (x2); (ilk </a:t>
          </a:r>
          <a:r>
            <a:rPr lang="tr-TR" sz="2400" b="1" dirty="0">
              <a:solidFill>
                <a:srgbClr val="FFFF00"/>
              </a:solidFill>
            </a:rPr>
            <a:t>24 ayda </a:t>
          </a:r>
          <a:r>
            <a:rPr lang="tr-TR" sz="2400" b="1" dirty="0"/>
            <a:t>risk maksimum!)</a:t>
          </a:r>
          <a:endParaRPr lang="tr-TR" sz="2000" b="1" dirty="0"/>
        </a:p>
      </dgm:t>
    </dgm:pt>
    <dgm:pt modelId="{86C49796-4B8F-4B4B-97F8-B7131595B169}" type="parTrans" cxnId="{7EBF7074-925B-2043-AC03-3F50621F582D}">
      <dgm:prSet/>
      <dgm:spPr/>
      <dgm:t>
        <a:bodyPr/>
        <a:lstStyle/>
        <a:p>
          <a:endParaRPr lang="tr-TR"/>
        </a:p>
      </dgm:t>
    </dgm:pt>
    <dgm:pt modelId="{FDA0D747-6741-364C-9D38-8C30EC5F9315}" type="sibTrans" cxnId="{7EBF7074-925B-2043-AC03-3F50621F582D}">
      <dgm:prSet/>
      <dgm:spPr/>
      <dgm:t>
        <a:bodyPr/>
        <a:lstStyle/>
        <a:p>
          <a:endParaRPr lang="tr-TR"/>
        </a:p>
      </dgm:t>
    </dgm:pt>
    <dgm:pt modelId="{F4A4E2FE-A72D-6C43-A129-985225FB6BE7}">
      <dgm:prSet custT="1"/>
      <dgm:spPr>
        <a:solidFill>
          <a:srgbClr val="00B05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err="1"/>
            <a:t>Mortalitede</a:t>
          </a:r>
          <a:r>
            <a:rPr lang="tr-TR" sz="2800" b="1" dirty="0"/>
            <a:t> artış</a:t>
          </a:r>
        </a:p>
      </dgm:t>
    </dgm:pt>
    <dgm:pt modelId="{30E25734-0D8D-8F41-9F5F-1A2EECA3CA91}" type="parTrans" cxnId="{0F062EBC-3F67-3D48-BB0B-DEF8F3F2F133}">
      <dgm:prSet/>
      <dgm:spPr/>
      <dgm:t>
        <a:bodyPr/>
        <a:lstStyle/>
        <a:p>
          <a:endParaRPr lang="tr-TR"/>
        </a:p>
      </dgm:t>
    </dgm:pt>
    <dgm:pt modelId="{9786802F-3F8E-E446-84E8-F499037885C0}" type="sibTrans" cxnId="{0F062EBC-3F67-3D48-BB0B-DEF8F3F2F133}">
      <dgm:prSet/>
      <dgm:spPr/>
      <dgm:t>
        <a:bodyPr/>
        <a:lstStyle/>
        <a:p>
          <a:endParaRPr lang="tr-TR"/>
        </a:p>
      </dgm:t>
    </dgm:pt>
    <dgm:pt modelId="{41AFF1EB-FCD8-834B-B16F-EF3F1244D95B}">
      <dgm:prSet custT="1"/>
      <dgm:spPr>
        <a:solidFill>
          <a:srgbClr val="7030A0"/>
        </a:solidFill>
      </dgm:spPr>
      <dgm:t>
        <a:bodyPr/>
        <a:lstStyle/>
        <a:p>
          <a:r>
            <a:rPr lang="tr-TR" sz="2400" b="1" dirty="0"/>
            <a:t>Bağımlılık</a:t>
          </a:r>
        </a:p>
      </dgm:t>
    </dgm:pt>
    <dgm:pt modelId="{72042A99-544E-8B4E-991A-E008631492DD}" type="parTrans" cxnId="{6021F1AF-BFD2-F545-BF1D-256B2CEB079E}">
      <dgm:prSet/>
      <dgm:spPr/>
      <dgm:t>
        <a:bodyPr/>
        <a:lstStyle/>
        <a:p>
          <a:endParaRPr lang="tr-TR"/>
        </a:p>
      </dgm:t>
    </dgm:pt>
    <dgm:pt modelId="{67739D47-6367-A544-8B41-C210EE45E8DE}" type="sibTrans" cxnId="{6021F1AF-BFD2-F545-BF1D-256B2CEB079E}">
      <dgm:prSet/>
      <dgm:spPr/>
      <dgm:t>
        <a:bodyPr/>
        <a:lstStyle/>
        <a:p>
          <a:endParaRPr lang="tr-TR"/>
        </a:p>
      </dgm:t>
    </dgm:pt>
    <dgm:pt modelId="{B1780F2C-8D61-F04F-A5EE-B65F0F50C311}" type="pres">
      <dgm:prSet presAssocID="{059ACFCB-D9DF-BF4D-B251-A38A3F881269}" presName="linear" presStyleCnt="0">
        <dgm:presLayoutVars>
          <dgm:dir/>
          <dgm:animLvl val="lvl"/>
          <dgm:resizeHandles val="exact"/>
        </dgm:presLayoutVars>
      </dgm:prSet>
      <dgm:spPr/>
    </dgm:pt>
    <dgm:pt modelId="{3E1F30F2-3838-294D-B845-62048EDACF71}" type="pres">
      <dgm:prSet presAssocID="{7E9158DB-551F-8E48-A9BC-F4662202879A}" presName="parentLin" presStyleCnt="0"/>
      <dgm:spPr/>
    </dgm:pt>
    <dgm:pt modelId="{F2A74925-9C71-4540-B504-8C0D54C2BE2F}" type="pres">
      <dgm:prSet presAssocID="{7E9158DB-551F-8E48-A9BC-F4662202879A}" presName="parentLeftMargin" presStyleLbl="node1" presStyleIdx="0" presStyleCnt="3"/>
      <dgm:spPr/>
    </dgm:pt>
    <dgm:pt modelId="{C9C0DA02-F2FE-FB4F-AC16-09369774C89F}" type="pres">
      <dgm:prSet presAssocID="{7E9158DB-551F-8E48-A9BC-F4662202879A}" presName="parentText" presStyleLbl="node1" presStyleIdx="0" presStyleCnt="3" custLinFactNeighborY="3933">
        <dgm:presLayoutVars>
          <dgm:chMax val="0"/>
          <dgm:bulletEnabled val="1"/>
        </dgm:presLayoutVars>
      </dgm:prSet>
      <dgm:spPr/>
    </dgm:pt>
    <dgm:pt modelId="{3B362355-4544-9F4D-8D5F-4C1DF43E6D6F}" type="pres">
      <dgm:prSet presAssocID="{7E9158DB-551F-8E48-A9BC-F4662202879A}" presName="negativeSpace" presStyleCnt="0"/>
      <dgm:spPr/>
    </dgm:pt>
    <dgm:pt modelId="{7624972F-204F-6F49-9DEA-BB4D06A80453}" type="pres">
      <dgm:prSet presAssocID="{7E9158DB-551F-8E48-A9BC-F4662202879A}" presName="childText" presStyleLbl="conFgAcc1" presStyleIdx="0" presStyleCnt="3">
        <dgm:presLayoutVars>
          <dgm:bulletEnabled val="1"/>
        </dgm:presLayoutVars>
      </dgm:prSet>
      <dgm:spPr/>
    </dgm:pt>
    <dgm:pt modelId="{F761A076-AA3F-EF4A-B762-C3F83DB2354D}" type="pres">
      <dgm:prSet presAssocID="{FDA0D747-6741-364C-9D38-8C30EC5F9315}" presName="spaceBetweenRectangles" presStyleCnt="0"/>
      <dgm:spPr/>
    </dgm:pt>
    <dgm:pt modelId="{FAC7A268-62D4-E846-9D13-E1EECE998E34}" type="pres">
      <dgm:prSet presAssocID="{F4A4E2FE-A72D-6C43-A129-985225FB6BE7}" presName="parentLin" presStyleCnt="0"/>
      <dgm:spPr/>
    </dgm:pt>
    <dgm:pt modelId="{A690F1D0-30C5-1244-8591-9694DA35D45A}" type="pres">
      <dgm:prSet presAssocID="{F4A4E2FE-A72D-6C43-A129-985225FB6BE7}" presName="parentLeftMargin" presStyleLbl="node1" presStyleIdx="0" presStyleCnt="3"/>
      <dgm:spPr/>
    </dgm:pt>
    <dgm:pt modelId="{4E347B63-B522-8C43-B53B-D2DF4301FFC5}" type="pres">
      <dgm:prSet presAssocID="{F4A4E2FE-A72D-6C43-A129-985225FB6BE7}" presName="parentText" presStyleLbl="node1" presStyleIdx="1" presStyleCnt="3">
        <dgm:presLayoutVars>
          <dgm:chMax val="0"/>
          <dgm:bulletEnabled val="1"/>
        </dgm:presLayoutVars>
      </dgm:prSet>
      <dgm:spPr/>
    </dgm:pt>
    <dgm:pt modelId="{F9F07D89-09B5-0C4F-9631-75AA22EC9CC2}" type="pres">
      <dgm:prSet presAssocID="{F4A4E2FE-A72D-6C43-A129-985225FB6BE7}" presName="negativeSpace" presStyleCnt="0"/>
      <dgm:spPr/>
    </dgm:pt>
    <dgm:pt modelId="{F4B82531-4E1F-E649-BEEC-DEF115996D9E}" type="pres">
      <dgm:prSet presAssocID="{F4A4E2FE-A72D-6C43-A129-985225FB6BE7}" presName="childText" presStyleLbl="conFgAcc1" presStyleIdx="1" presStyleCnt="3">
        <dgm:presLayoutVars>
          <dgm:bulletEnabled val="1"/>
        </dgm:presLayoutVars>
      </dgm:prSet>
      <dgm:spPr/>
    </dgm:pt>
    <dgm:pt modelId="{DC4ADF0F-FCF5-0441-811E-B23955200D6A}" type="pres">
      <dgm:prSet presAssocID="{9786802F-3F8E-E446-84E8-F499037885C0}" presName="spaceBetweenRectangles" presStyleCnt="0"/>
      <dgm:spPr/>
    </dgm:pt>
    <dgm:pt modelId="{498BA391-5C45-AA41-9AA8-16AFF02BD315}" type="pres">
      <dgm:prSet presAssocID="{41AFF1EB-FCD8-834B-B16F-EF3F1244D95B}" presName="parentLin" presStyleCnt="0"/>
      <dgm:spPr/>
    </dgm:pt>
    <dgm:pt modelId="{8E78C765-9543-ED47-BFF8-9AC45FCBCA93}" type="pres">
      <dgm:prSet presAssocID="{41AFF1EB-FCD8-834B-B16F-EF3F1244D95B}" presName="parentLeftMargin" presStyleLbl="node1" presStyleIdx="1" presStyleCnt="3"/>
      <dgm:spPr/>
    </dgm:pt>
    <dgm:pt modelId="{B3F0818A-7C0A-284B-9163-AB964EC2F36D}" type="pres">
      <dgm:prSet presAssocID="{41AFF1EB-FCD8-834B-B16F-EF3F1244D95B}" presName="parentText" presStyleLbl="node1" presStyleIdx="2" presStyleCnt="3">
        <dgm:presLayoutVars>
          <dgm:chMax val="0"/>
          <dgm:bulletEnabled val="1"/>
        </dgm:presLayoutVars>
      </dgm:prSet>
      <dgm:spPr/>
    </dgm:pt>
    <dgm:pt modelId="{407C336B-C167-CA44-890C-22A7D746552E}" type="pres">
      <dgm:prSet presAssocID="{41AFF1EB-FCD8-834B-B16F-EF3F1244D95B}" presName="negativeSpace" presStyleCnt="0"/>
      <dgm:spPr/>
    </dgm:pt>
    <dgm:pt modelId="{B37944FA-6BED-C849-84DD-48ACF7F39793}" type="pres">
      <dgm:prSet presAssocID="{41AFF1EB-FCD8-834B-B16F-EF3F1244D95B}" presName="childText" presStyleLbl="conFgAcc1" presStyleIdx="2" presStyleCnt="3">
        <dgm:presLayoutVars>
          <dgm:bulletEnabled val="1"/>
        </dgm:presLayoutVars>
      </dgm:prSet>
      <dgm:spPr/>
    </dgm:pt>
  </dgm:ptLst>
  <dgm:cxnLst>
    <dgm:cxn modelId="{A25E9549-F080-D94D-B7BC-38913868897C}" type="presOf" srcId="{41AFF1EB-FCD8-834B-B16F-EF3F1244D95B}" destId="{8E78C765-9543-ED47-BFF8-9AC45FCBCA93}" srcOrd="0" destOrd="0" presId="urn:microsoft.com/office/officeart/2005/8/layout/list1"/>
    <dgm:cxn modelId="{7EBF7074-925B-2043-AC03-3F50621F582D}" srcId="{059ACFCB-D9DF-BF4D-B251-A38A3F881269}" destId="{7E9158DB-551F-8E48-A9BC-F4662202879A}" srcOrd="0" destOrd="0" parTransId="{86C49796-4B8F-4B4B-97F8-B7131595B169}" sibTransId="{FDA0D747-6741-364C-9D38-8C30EC5F9315}"/>
    <dgm:cxn modelId="{3E3A6155-D3CF-0C4B-BBB2-3D3764D47F5C}" type="presOf" srcId="{F4A4E2FE-A72D-6C43-A129-985225FB6BE7}" destId="{A690F1D0-30C5-1244-8591-9694DA35D45A}" srcOrd="0" destOrd="0" presId="urn:microsoft.com/office/officeart/2005/8/layout/list1"/>
    <dgm:cxn modelId="{DD68F678-D76B-BF44-949E-46C198E065B7}" type="presOf" srcId="{41AFF1EB-FCD8-834B-B16F-EF3F1244D95B}" destId="{B3F0818A-7C0A-284B-9163-AB964EC2F36D}" srcOrd="1" destOrd="0" presId="urn:microsoft.com/office/officeart/2005/8/layout/list1"/>
    <dgm:cxn modelId="{66020B7D-E3C2-584D-95C1-EC1DD3364A49}" type="presOf" srcId="{7E9158DB-551F-8E48-A9BC-F4662202879A}" destId="{C9C0DA02-F2FE-FB4F-AC16-09369774C89F}" srcOrd="1" destOrd="0" presId="urn:microsoft.com/office/officeart/2005/8/layout/list1"/>
    <dgm:cxn modelId="{0491CF90-21D6-7B4A-A072-E2C337FB2D9C}" type="presOf" srcId="{7E9158DB-551F-8E48-A9BC-F4662202879A}" destId="{F2A74925-9C71-4540-B504-8C0D54C2BE2F}" srcOrd="0" destOrd="0" presId="urn:microsoft.com/office/officeart/2005/8/layout/list1"/>
    <dgm:cxn modelId="{6021F1AF-BFD2-F545-BF1D-256B2CEB079E}" srcId="{059ACFCB-D9DF-BF4D-B251-A38A3F881269}" destId="{41AFF1EB-FCD8-834B-B16F-EF3F1244D95B}" srcOrd="2" destOrd="0" parTransId="{72042A99-544E-8B4E-991A-E008631492DD}" sibTransId="{67739D47-6367-A544-8B41-C210EE45E8DE}"/>
    <dgm:cxn modelId="{0F062EBC-3F67-3D48-BB0B-DEF8F3F2F133}" srcId="{059ACFCB-D9DF-BF4D-B251-A38A3F881269}" destId="{F4A4E2FE-A72D-6C43-A129-985225FB6BE7}" srcOrd="1" destOrd="0" parTransId="{30E25734-0D8D-8F41-9F5F-1A2EECA3CA91}" sibTransId="{9786802F-3F8E-E446-84E8-F499037885C0}"/>
    <dgm:cxn modelId="{F714C7D9-0E7C-8A48-9B6F-555A9EA269A2}" type="presOf" srcId="{F4A4E2FE-A72D-6C43-A129-985225FB6BE7}" destId="{4E347B63-B522-8C43-B53B-D2DF4301FFC5}" srcOrd="1" destOrd="0" presId="urn:microsoft.com/office/officeart/2005/8/layout/list1"/>
    <dgm:cxn modelId="{A90A8FEF-603A-D44E-8B2E-4E8A6BDD20B7}" type="presOf" srcId="{059ACFCB-D9DF-BF4D-B251-A38A3F881269}" destId="{B1780F2C-8D61-F04F-A5EE-B65F0F50C311}" srcOrd="0" destOrd="0" presId="urn:microsoft.com/office/officeart/2005/8/layout/list1"/>
    <dgm:cxn modelId="{64CF1278-E090-0A46-A210-C73E12F77892}" type="presParOf" srcId="{B1780F2C-8D61-F04F-A5EE-B65F0F50C311}" destId="{3E1F30F2-3838-294D-B845-62048EDACF71}" srcOrd="0" destOrd="0" presId="urn:microsoft.com/office/officeart/2005/8/layout/list1"/>
    <dgm:cxn modelId="{2114303F-8E47-9446-A760-DF618AF7A35E}" type="presParOf" srcId="{3E1F30F2-3838-294D-B845-62048EDACF71}" destId="{F2A74925-9C71-4540-B504-8C0D54C2BE2F}" srcOrd="0" destOrd="0" presId="urn:microsoft.com/office/officeart/2005/8/layout/list1"/>
    <dgm:cxn modelId="{5C670E1D-32AB-7F4F-A9F2-3A436402BDB8}" type="presParOf" srcId="{3E1F30F2-3838-294D-B845-62048EDACF71}" destId="{C9C0DA02-F2FE-FB4F-AC16-09369774C89F}" srcOrd="1" destOrd="0" presId="urn:microsoft.com/office/officeart/2005/8/layout/list1"/>
    <dgm:cxn modelId="{C1BB4379-2125-B74D-BF64-CA3259760F74}" type="presParOf" srcId="{B1780F2C-8D61-F04F-A5EE-B65F0F50C311}" destId="{3B362355-4544-9F4D-8D5F-4C1DF43E6D6F}" srcOrd="1" destOrd="0" presId="urn:microsoft.com/office/officeart/2005/8/layout/list1"/>
    <dgm:cxn modelId="{3FD8E1DF-0137-FE47-B533-5E5918DFF4EA}" type="presParOf" srcId="{B1780F2C-8D61-F04F-A5EE-B65F0F50C311}" destId="{7624972F-204F-6F49-9DEA-BB4D06A80453}" srcOrd="2" destOrd="0" presId="urn:microsoft.com/office/officeart/2005/8/layout/list1"/>
    <dgm:cxn modelId="{892F49BA-DB81-9F44-BD8F-89268B694D16}" type="presParOf" srcId="{B1780F2C-8D61-F04F-A5EE-B65F0F50C311}" destId="{F761A076-AA3F-EF4A-B762-C3F83DB2354D}" srcOrd="3" destOrd="0" presId="urn:microsoft.com/office/officeart/2005/8/layout/list1"/>
    <dgm:cxn modelId="{849EEB0B-4D33-3349-AB34-C98C7C0CF24B}" type="presParOf" srcId="{B1780F2C-8D61-F04F-A5EE-B65F0F50C311}" destId="{FAC7A268-62D4-E846-9D13-E1EECE998E34}" srcOrd="4" destOrd="0" presId="urn:microsoft.com/office/officeart/2005/8/layout/list1"/>
    <dgm:cxn modelId="{228B3287-C0FC-B848-BA74-85DC0906F259}" type="presParOf" srcId="{FAC7A268-62D4-E846-9D13-E1EECE998E34}" destId="{A690F1D0-30C5-1244-8591-9694DA35D45A}" srcOrd="0" destOrd="0" presId="urn:microsoft.com/office/officeart/2005/8/layout/list1"/>
    <dgm:cxn modelId="{4A3594C9-9677-824E-9107-31DB935CC1D7}" type="presParOf" srcId="{FAC7A268-62D4-E846-9D13-E1EECE998E34}" destId="{4E347B63-B522-8C43-B53B-D2DF4301FFC5}" srcOrd="1" destOrd="0" presId="urn:microsoft.com/office/officeart/2005/8/layout/list1"/>
    <dgm:cxn modelId="{3AA006E7-0B59-6342-A9BA-C46FB4237C6E}" type="presParOf" srcId="{B1780F2C-8D61-F04F-A5EE-B65F0F50C311}" destId="{F9F07D89-09B5-0C4F-9631-75AA22EC9CC2}" srcOrd="5" destOrd="0" presId="urn:microsoft.com/office/officeart/2005/8/layout/list1"/>
    <dgm:cxn modelId="{1ACD6994-F8FF-184C-B519-B3C627F38020}" type="presParOf" srcId="{B1780F2C-8D61-F04F-A5EE-B65F0F50C311}" destId="{F4B82531-4E1F-E649-BEEC-DEF115996D9E}" srcOrd="6" destOrd="0" presId="urn:microsoft.com/office/officeart/2005/8/layout/list1"/>
    <dgm:cxn modelId="{38853DC6-3BD1-A845-AC92-F299FA4ABEDA}" type="presParOf" srcId="{B1780F2C-8D61-F04F-A5EE-B65F0F50C311}" destId="{DC4ADF0F-FCF5-0441-811E-B23955200D6A}" srcOrd="7" destOrd="0" presId="urn:microsoft.com/office/officeart/2005/8/layout/list1"/>
    <dgm:cxn modelId="{CCC01558-F448-9443-A498-E6299DDDB9E2}" type="presParOf" srcId="{B1780F2C-8D61-F04F-A5EE-B65F0F50C311}" destId="{498BA391-5C45-AA41-9AA8-16AFF02BD315}" srcOrd="8" destOrd="0" presId="urn:microsoft.com/office/officeart/2005/8/layout/list1"/>
    <dgm:cxn modelId="{B639B7F9-904A-5642-9540-ECC184A630BC}" type="presParOf" srcId="{498BA391-5C45-AA41-9AA8-16AFF02BD315}" destId="{8E78C765-9543-ED47-BFF8-9AC45FCBCA93}" srcOrd="0" destOrd="0" presId="urn:microsoft.com/office/officeart/2005/8/layout/list1"/>
    <dgm:cxn modelId="{DE323E68-2231-E74D-81F7-3A5EC3B0BF00}" type="presParOf" srcId="{498BA391-5C45-AA41-9AA8-16AFF02BD315}" destId="{B3F0818A-7C0A-284B-9163-AB964EC2F36D}" srcOrd="1" destOrd="0" presId="urn:microsoft.com/office/officeart/2005/8/layout/list1"/>
    <dgm:cxn modelId="{194FC986-13CF-DF49-AC1E-74C99BACAE1D}" type="presParOf" srcId="{B1780F2C-8D61-F04F-A5EE-B65F0F50C311}" destId="{407C336B-C167-CA44-890C-22A7D746552E}" srcOrd="9" destOrd="0" presId="urn:microsoft.com/office/officeart/2005/8/layout/list1"/>
    <dgm:cxn modelId="{C66AD5A0-E2A8-6843-B98C-3A2ADD9D585B}" type="presParOf" srcId="{B1780F2C-8D61-F04F-A5EE-B65F0F50C311}" destId="{B37944FA-6BED-C849-84DD-48ACF7F39793}"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046877-94AB-448D-8996-AA80924AE7AE}" type="doc">
      <dgm:prSet loTypeId="urn:microsoft.com/office/officeart/2005/8/layout/arrow2" loCatId="process" qsTypeId="urn:microsoft.com/office/officeart/2005/8/quickstyle/3d2#1" qsCatId="3D" csTypeId="urn:microsoft.com/office/officeart/2005/8/colors/colorful2" csCatId="colorful" phldr="1"/>
      <dgm:spPr/>
      <dgm:t>
        <a:bodyPr/>
        <a:lstStyle/>
        <a:p>
          <a:endParaRPr lang="tr-TR"/>
        </a:p>
      </dgm:t>
    </dgm:pt>
    <dgm:pt modelId="{74FF9CDA-B9B0-4F47-BD15-D50A99F4A540}">
      <dgm:prSet phldrT="[Metin]"/>
      <dgm:spPr/>
      <dgm:t>
        <a:bodyPr/>
        <a:lstStyle/>
        <a:p>
          <a:endParaRPr lang="tr-TR" b="1" dirty="0">
            <a:solidFill>
              <a:srgbClr val="FF0000"/>
            </a:solidFill>
            <a:effectLst>
              <a:outerShdw blurRad="38100" dist="38100" dir="2700000" algn="tl">
                <a:srgbClr val="000000">
                  <a:alpha val="43137"/>
                </a:srgbClr>
              </a:outerShdw>
            </a:effectLst>
          </a:endParaRPr>
        </a:p>
        <a:p>
          <a:r>
            <a:rPr lang="tr-TR" b="1" dirty="0">
              <a:solidFill>
                <a:srgbClr val="FF0000"/>
              </a:solidFill>
              <a:effectLst>
                <a:outerShdw blurRad="38100" dist="38100" dir="2700000" algn="tl">
                  <a:srgbClr val="000000">
                    <a:alpha val="43137"/>
                  </a:srgbClr>
                </a:outerShdw>
              </a:effectLst>
            </a:rPr>
            <a:t>2010 yılında  </a:t>
          </a:r>
        </a:p>
        <a:p>
          <a:r>
            <a:rPr lang="tr-TR" b="1" dirty="0">
              <a:solidFill>
                <a:srgbClr val="FF0000"/>
              </a:solidFill>
              <a:effectLst>
                <a:outerShdw blurRad="38100" dist="38100" dir="2700000" algn="tl">
                  <a:srgbClr val="000000">
                    <a:alpha val="43137"/>
                  </a:srgbClr>
                </a:outerShdw>
              </a:effectLst>
            </a:rPr>
            <a:t>1,045,000</a:t>
          </a:r>
        </a:p>
        <a:p>
          <a:r>
            <a:rPr lang="tr-TR" b="1" dirty="0">
              <a:solidFill>
                <a:srgbClr val="FF0000"/>
              </a:solidFill>
              <a:effectLst>
                <a:outerShdw blurRad="38100" dist="38100" dir="2700000" algn="tl">
                  <a:srgbClr val="000000">
                    <a:alpha val="43137"/>
                  </a:srgbClr>
                </a:outerShdw>
              </a:effectLst>
            </a:rPr>
            <a:t>(%73 kadın) </a:t>
          </a:r>
        </a:p>
      </dgm:t>
    </dgm:pt>
    <dgm:pt modelId="{E8950ECD-8C78-411D-8F89-3817D7433C34}" type="parTrans" cxnId="{6D507D04-4E67-4384-AC41-2F0BF0561191}">
      <dgm:prSet/>
      <dgm:spPr/>
      <dgm:t>
        <a:bodyPr/>
        <a:lstStyle/>
        <a:p>
          <a:endParaRPr lang="tr-TR"/>
        </a:p>
      </dgm:t>
    </dgm:pt>
    <dgm:pt modelId="{C34BCFEF-07A2-48A2-9A3B-6735D2C342EB}" type="sibTrans" cxnId="{6D507D04-4E67-4384-AC41-2F0BF0561191}">
      <dgm:prSet/>
      <dgm:spPr/>
      <dgm:t>
        <a:bodyPr/>
        <a:lstStyle/>
        <a:p>
          <a:endParaRPr lang="tr-TR"/>
        </a:p>
      </dgm:t>
    </dgm:pt>
    <dgm:pt modelId="{DC8C18A8-02DE-44E5-B44C-97A4C42CA608}">
      <dgm:prSet phldrT="[Metin]"/>
      <dgm:spPr/>
      <dgm:t>
        <a:bodyPr/>
        <a:lstStyle/>
        <a:p>
          <a:r>
            <a:rPr lang="tr-TR" b="1" dirty="0">
              <a:solidFill>
                <a:srgbClr val="FF0000"/>
              </a:solidFill>
              <a:effectLst>
                <a:outerShdw blurRad="38100" dist="38100" dir="2700000" algn="tl">
                  <a:srgbClr val="000000">
                    <a:alpha val="43137"/>
                  </a:srgbClr>
                </a:outerShdw>
              </a:effectLst>
            </a:rPr>
            <a:t>2035 yılında</a:t>
          </a:r>
        </a:p>
        <a:p>
          <a:r>
            <a:rPr lang="tr-TR" b="1" dirty="0">
              <a:solidFill>
                <a:srgbClr val="FF0000"/>
              </a:solidFill>
              <a:effectLst>
                <a:outerShdw blurRad="38100" dist="38100" dir="2700000" algn="tl">
                  <a:srgbClr val="000000">
                    <a:alpha val="43137"/>
                  </a:srgbClr>
                </a:outerShdw>
              </a:effectLst>
            </a:rPr>
            <a:t>2,711,000</a:t>
          </a:r>
        </a:p>
      </dgm:t>
    </dgm:pt>
    <dgm:pt modelId="{FFF6CFBB-BD66-4280-AA90-24F2CA3FD665}" type="parTrans" cxnId="{333DFA20-50F1-44C1-9B18-E92E48E09F71}">
      <dgm:prSet/>
      <dgm:spPr/>
      <dgm:t>
        <a:bodyPr/>
        <a:lstStyle/>
        <a:p>
          <a:endParaRPr lang="tr-TR"/>
        </a:p>
      </dgm:t>
    </dgm:pt>
    <dgm:pt modelId="{7287903B-D5E0-41DB-BDD9-B98C64CDDF89}" type="sibTrans" cxnId="{333DFA20-50F1-44C1-9B18-E92E48E09F71}">
      <dgm:prSet/>
      <dgm:spPr/>
      <dgm:t>
        <a:bodyPr/>
        <a:lstStyle/>
        <a:p>
          <a:endParaRPr lang="tr-TR"/>
        </a:p>
      </dgm:t>
    </dgm:pt>
    <dgm:pt modelId="{57D37E0E-E728-485C-8C16-9CB4C1F1DF09}" type="pres">
      <dgm:prSet presAssocID="{44046877-94AB-448D-8996-AA80924AE7AE}" presName="arrowDiagram" presStyleCnt="0">
        <dgm:presLayoutVars>
          <dgm:chMax val="5"/>
          <dgm:dir/>
          <dgm:resizeHandles val="exact"/>
        </dgm:presLayoutVars>
      </dgm:prSet>
      <dgm:spPr/>
    </dgm:pt>
    <dgm:pt modelId="{18D68C23-7359-4D08-95CD-6B137A690C77}" type="pres">
      <dgm:prSet presAssocID="{44046877-94AB-448D-8996-AA80924AE7AE}" presName="arrow" presStyleLbl="bgShp" presStyleIdx="0" presStyleCnt="1" custScaleX="175698" custLinFactNeighborX="-16247"/>
      <dgm:spPr/>
    </dgm:pt>
    <dgm:pt modelId="{D999FC67-18CC-4B22-9948-80772B3F5002}" type="pres">
      <dgm:prSet presAssocID="{44046877-94AB-448D-8996-AA80924AE7AE}" presName="arrowDiagram2" presStyleCnt="0"/>
      <dgm:spPr/>
    </dgm:pt>
    <dgm:pt modelId="{86941A14-FC6D-4DBE-8635-89F96F3A642D}" type="pres">
      <dgm:prSet presAssocID="{74FF9CDA-B9B0-4F47-BD15-D50A99F4A540}" presName="bullet2a" presStyleLbl="node1" presStyleIdx="0" presStyleCnt="2" custLinFactX="-600000" custLinFactY="155674" custLinFactNeighborX="-618866" custLinFactNeighborY="200000"/>
      <dgm:spPr/>
    </dgm:pt>
    <dgm:pt modelId="{4B1649F0-54B2-43E7-AA2C-1214ED6C10C0}" type="pres">
      <dgm:prSet presAssocID="{74FF9CDA-B9B0-4F47-BD15-D50A99F4A540}" presName="textBox2a" presStyleLbl="revTx" presStyleIdx="0" presStyleCnt="2" custScaleY="136010" custLinFactNeighborX="-93447" custLinFactNeighborY="-24194">
        <dgm:presLayoutVars>
          <dgm:bulletEnabled val="1"/>
        </dgm:presLayoutVars>
      </dgm:prSet>
      <dgm:spPr/>
    </dgm:pt>
    <dgm:pt modelId="{7A7F7A60-A55A-4AEA-87EB-3B1F825D6389}" type="pres">
      <dgm:prSet presAssocID="{DC8C18A8-02DE-44E5-B44C-97A4C42CA608}" presName="bullet2b" presStyleLbl="node1" presStyleIdx="1" presStyleCnt="2" custLinFactX="200000" custLinFactNeighborX="298950" custLinFactNeighborY="-43688"/>
      <dgm:spPr/>
    </dgm:pt>
    <dgm:pt modelId="{45984F5D-02ED-4AEB-BE55-E0B71F3ECCA0}" type="pres">
      <dgm:prSet presAssocID="{DC8C18A8-02DE-44E5-B44C-97A4C42CA608}" presName="textBox2b" presStyleLbl="revTx" presStyleIdx="1" presStyleCnt="2" custLinFactX="10142" custLinFactNeighborX="100000" custLinFactNeighborY="-24292">
        <dgm:presLayoutVars>
          <dgm:bulletEnabled val="1"/>
        </dgm:presLayoutVars>
      </dgm:prSet>
      <dgm:spPr/>
    </dgm:pt>
  </dgm:ptLst>
  <dgm:cxnLst>
    <dgm:cxn modelId="{6D507D04-4E67-4384-AC41-2F0BF0561191}" srcId="{44046877-94AB-448D-8996-AA80924AE7AE}" destId="{74FF9CDA-B9B0-4F47-BD15-D50A99F4A540}" srcOrd="0" destOrd="0" parTransId="{E8950ECD-8C78-411D-8F89-3817D7433C34}" sibTransId="{C34BCFEF-07A2-48A2-9A3B-6735D2C342EB}"/>
    <dgm:cxn modelId="{333DFA20-50F1-44C1-9B18-E92E48E09F71}" srcId="{44046877-94AB-448D-8996-AA80924AE7AE}" destId="{DC8C18A8-02DE-44E5-B44C-97A4C42CA608}" srcOrd="1" destOrd="0" parTransId="{FFF6CFBB-BD66-4280-AA90-24F2CA3FD665}" sibTransId="{7287903B-D5E0-41DB-BDD9-B98C64CDDF89}"/>
    <dgm:cxn modelId="{13755F3F-3CB7-4240-8B68-B6913DA8BD1B}" type="presOf" srcId="{DC8C18A8-02DE-44E5-B44C-97A4C42CA608}" destId="{45984F5D-02ED-4AEB-BE55-E0B71F3ECCA0}" srcOrd="0" destOrd="0" presId="urn:microsoft.com/office/officeart/2005/8/layout/arrow2"/>
    <dgm:cxn modelId="{EA660695-B37F-402E-B11B-3C6919248303}" type="presOf" srcId="{74FF9CDA-B9B0-4F47-BD15-D50A99F4A540}" destId="{4B1649F0-54B2-43E7-AA2C-1214ED6C10C0}" srcOrd="0" destOrd="0" presId="urn:microsoft.com/office/officeart/2005/8/layout/arrow2"/>
    <dgm:cxn modelId="{DFC52EA8-F063-42F1-A824-5370D3E7260C}" type="presOf" srcId="{44046877-94AB-448D-8996-AA80924AE7AE}" destId="{57D37E0E-E728-485C-8C16-9CB4C1F1DF09}" srcOrd="0" destOrd="0" presId="urn:microsoft.com/office/officeart/2005/8/layout/arrow2"/>
    <dgm:cxn modelId="{542123AE-9C87-489C-B353-4B4207918A93}" type="presParOf" srcId="{57D37E0E-E728-485C-8C16-9CB4C1F1DF09}" destId="{18D68C23-7359-4D08-95CD-6B137A690C77}" srcOrd="0" destOrd="0" presId="urn:microsoft.com/office/officeart/2005/8/layout/arrow2"/>
    <dgm:cxn modelId="{112D6EAC-6FC7-4F0F-AF9E-C2BF64743157}" type="presParOf" srcId="{57D37E0E-E728-485C-8C16-9CB4C1F1DF09}" destId="{D999FC67-18CC-4B22-9948-80772B3F5002}" srcOrd="1" destOrd="0" presId="urn:microsoft.com/office/officeart/2005/8/layout/arrow2"/>
    <dgm:cxn modelId="{2D205931-7F34-432F-B268-76DF8097CF94}" type="presParOf" srcId="{D999FC67-18CC-4B22-9948-80772B3F5002}" destId="{86941A14-FC6D-4DBE-8635-89F96F3A642D}" srcOrd="0" destOrd="0" presId="urn:microsoft.com/office/officeart/2005/8/layout/arrow2"/>
    <dgm:cxn modelId="{AB43227F-54DA-49F2-9553-A3A16149B64D}" type="presParOf" srcId="{D999FC67-18CC-4B22-9948-80772B3F5002}" destId="{4B1649F0-54B2-43E7-AA2C-1214ED6C10C0}" srcOrd="1" destOrd="0" presId="urn:microsoft.com/office/officeart/2005/8/layout/arrow2"/>
    <dgm:cxn modelId="{4691503E-2F58-4B38-AC3F-459E66A4D73B}" type="presParOf" srcId="{D999FC67-18CC-4B22-9948-80772B3F5002}" destId="{7A7F7A60-A55A-4AEA-87EB-3B1F825D6389}" srcOrd="2" destOrd="0" presId="urn:microsoft.com/office/officeart/2005/8/layout/arrow2"/>
    <dgm:cxn modelId="{75D28ABC-E685-4997-9A27-282069302FFD}" type="presParOf" srcId="{D999FC67-18CC-4B22-9948-80772B3F5002}" destId="{45984F5D-02ED-4AEB-BE55-E0B71F3ECCA0}"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4046877-94AB-448D-8996-AA80924AE7AE}" type="doc">
      <dgm:prSet loTypeId="urn:microsoft.com/office/officeart/2005/8/layout/arrow2" loCatId="process" qsTypeId="urn:microsoft.com/office/officeart/2005/8/quickstyle/3d2#1" qsCatId="3D" csTypeId="urn:microsoft.com/office/officeart/2005/8/colors/colorful2" csCatId="colorful" phldr="1"/>
      <dgm:spPr/>
      <dgm:t>
        <a:bodyPr/>
        <a:lstStyle/>
        <a:p>
          <a:endParaRPr lang="tr-TR"/>
        </a:p>
      </dgm:t>
    </dgm:pt>
    <dgm:pt modelId="{74FF9CDA-B9B0-4F47-BD15-D50A99F4A540}">
      <dgm:prSet phldrT="[Metin]"/>
      <dgm:spPr/>
      <dgm:t>
        <a:bodyPr/>
        <a:lstStyle/>
        <a:p>
          <a:endParaRPr lang="tr-TR" b="1" dirty="0">
            <a:solidFill>
              <a:srgbClr val="FF0000"/>
            </a:solidFill>
            <a:effectLst>
              <a:outerShdw blurRad="38100" dist="38100" dir="2700000" algn="tl">
                <a:srgbClr val="000000">
                  <a:alpha val="43137"/>
                </a:srgbClr>
              </a:outerShdw>
            </a:effectLst>
          </a:endParaRPr>
        </a:p>
        <a:p>
          <a:r>
            <a:rPr lang="tr-TR" b="1" dirty="0">
              <a:solidFill>
                <a:srgbClr val="FF0000"/>
              </a:solidFill>
              <a:effectLst>
                <a:outerShdw blurRad="38100" dist="38100" dir="2700000" algn="tl">
                  <a:srgbClr val="000000">
                    <a:alpha val="43137"/>
                  </a:srgbClr>
                </a:outerShdw>
              </a:effectLst>
            </a:rPr>
            <a:t>2010 yılında  </a:t>
          </a:r>
        </a:p>
        <a:p>
          <a:r>
            <a:rPr lang="tr-TR" b="1" dirty="0">
              <a:solidFill>
                <a:srgbClr val="FF0000"/>
              </a:solidFill>
              <a:effectLst>
                <a:outerShdw blurRad="38100" dist="38100" dir="2700000" algn="tl">
                  <a:srgbClr val="000000">
                    <a:alpha val="43137"/>
                  </a:srgbClr>
                </a:outerShdw>
              </a:effectLst>
            </a:rPr>
            <a:t>24.000/yıl</a:t>
          </a:r>
        </a:p>
      </dgm:t>
    </dgm:pt>
    <dgm:pt modelId="{E8950ECD-8C78-411D-8F89-3817D7433C34}" type="parTrans" cxnId="{6D507D04-4E67-4384-AC41-2F0BF0561191}">
      <dgm:prSet/>
      <dgm:spPr/>
      <dgm:t>
        <a:bodyPr/>
        <a:lstStyle/>
        <a:p>
          <a:endParaRPr lang="tr-TR"/>
        </a:p>
      </dgm:t>
    </dgm:pt>
    <dgm:pt modelId="{C34BCFEF-07A2-48A2-9A3B-6735D2C342EB}" type="sibTrans" cxnId="{6D507D04-4E67-4384-AC41-2F0BF0561191}">
      <dgm:prSet/>
      <dgm:spPr/>
      <dgm:t>
        <a:bodyPr/>
        <a:lstStyle/>
        <a:p>
          <a:endParaRPr lang="tr-TR"/>
        </a:p>
      </dgm:t>
    </dgm:pt>
    <dgm:pt modelId="{DC8C18A8-02DE-44E5-B44C-97A4C42CA608}">
      <dgm:prSet phldrT="[Metin]"/>
      <dgm:spPr/>
      <dgm:t>
        <a:bodyPr/>
        <a:lstStyle/>
        <a:p>
          <a:r>
            <a:rPr lang="tr-TR" b="1" dirty="0">
              <a:solidFill>
                <a:srgbClr val="FF0000"/>
              </a:solidFill>
              <a:effectLst>
                <a:outerShdw blurRad="38100" dist="38100" dir="2700000" algn="tl">
                  <a:srgbClr val="000000">
                    <a:alpha val="43137"/>
                  </a:srgbClr>
                </a:outerShdw>
              </a:effectLst>
            </a:rPr>
            <a:t>2035 yılında</a:t>
          </a:r>
        </a:p>
        <a:p>
          <a:r>
            <a:rPr lang="tr-TR" b="1" dirty="0">
              <a:solidFill>
                <a:srgbClr val="FF0000"/>
              </a:solidFill>
              <a:effectLst>
                <a:outerShdw blurRad="38100" dist="38100" dir="2700000" algn="tl">
                  <a:srgbClr val="000000">
                    <a:alpha val="43137"/>
                  </a:srgbClr>
                </a:outerShdw>
              </a:effectLst>
            </a:rPr>
            <a:t>64.000/yıl</a:t>
          </a:r>
        </a:p>
      </dgm:t>
    </dgm:pt>
    <dgm:pt modelId="{FFF6CFBB-BD66-4280-AA90-24F2CA3FD665}" type="parTrans" cxnId="{333DFA20-50F1-44C1-9B18-E92E48E09F71}">
      <dgm:prSet/>
      <dgm:spPr/>
      <dgm:t>
        <a:bodyPr/>
        <a:lstStyle/>
        <a:p>
          <a:endParaRPr lang="tr-TR"/>
        </a:p>
      </dgm:t>
    </dgm:pt>
    <dgm:pt modelId="{7287903B-D5E0-41DB-BDD9-B98C64CDDF89}" type="sibTrans" cxnId="{333DFA20-50F1-44C1-9B18-E92E48E09F71}">
      <dgm:prSet/>
      <dgm:spPr/>
      <dgm:t>
        <a:bodyPr/>
        <a:lstStyle/>
        <a:p>
          <a:endParaRPr lang="tr-TR"/>
        </a:p>
      </dgm:t>
    </dgm:pt>
    <dgm:pt modelId="{57D37E0E-E728-485C-8C16-9CB4C1F1DF09}" type="pres">
      <dgm:prSet presAssocID="{44046877-94AB-448D-8996-AA80924AE7AE}" presName="arrowDiagram" presStyleCnt="0">
        <dgm:presLayoutVars>
          <dgm:chMax val="5"/>
          <dgm:dir/>
          <dgm:resizeHandles val="exact"/>
        </dgm:presLayoutVars>
      </dgm:prSet>
      <dgm:spPr/>
    </dgm:pt>
    <dgm:pt modelId="{18D68C23-7359-4D08-95CD-6B137A690C77}" type="pres">
      <dgm:prSet presAssocID="{44046877-94AB-448D-8996-AA80924AE7AE}" presName="arrow" presStyleLbl="bgShp" presStyleIdx="0" presStyleCnt="1" custScaleX="175698" custLinFactNeighborX="-16247"/>
      <dgm:spPr/>
    </dgm:pt>
    <dgm:pt modelId="{D999FC67-18CC-4B22-9948-80772B3F5002}" type="pres">
      <dgm:prSet presAssocID="{44046877-94AB-448D-8996-AA80924AE7AE}" presName="arrowDiagram2" presStyleCnt="0"/>
      <dgm:spPr/>
    </dgm:pt>
    <dgm:pt modelId="{86941A14-FC6D-4DBE-8635-89F96F3A642D}" type="pres">
      <dgm:prSet presAssocID="{74FF9CDA-B9B0-4F47-BD15-D50A99F4A540}" presName="bullet2a" presStyleLbl="node1" presStyleIdx="0" presStyleCnt="2" custLinFactX="-600000" custLinFactY="155674" custLinFactNeighborX="-618866" custLinFactNeighborY="200000"/>
      <dgm:spPr/>
    </dgm:pt>
    <dgm:pt modelId="{4B1649F0-54B2-43E7-AA2C-1214ED6C10C0}" type="pres">
      <dgm:prSet presAssocID="{74FF9CDA-B9B0-4F47-BD15-D50A99F4A540}" presName="textBox2a" presStyleLbl="revTx" presStyleIdx="0" presStyleCnt="2" custScaleY="136010" custLinFactNeighborX="-93447" custLinFactNeighborY="-24194">
        <dgm:presLayoutVars>
          <dgm:bulletEnabled val="1"/>
        </dgm:presLayoutVars>
      </dgm:prSet>
      <dgm:spPr/>
    </dgm:pt>
    <dgm:pt modelId="{7A7F7A60-A55A-4AEA-87EB-3B1F825D6389}" type="pres">
      <dgm:prSet presAssocID="{DC8C18A8-02DE-44E5-B44C-97A4C42CA608}" presName="bullet2b" presStyleLbl="node1" presStyleIdx="1" presStyleCnt="2" custLinFactX="200000" custLinFactNeighborX="298950" custLinFactNeighborY="-43688"/>
      <dgm:spPr/>
    </dgm:pt>
    <dgm:pt modelId="{45984F5D-02ED-4AEB-BE55-E0B71F3ECCA0}" type="pres">
      <dgm:prSet presAssocID="{DC8C18A8-02DE-44E5-B44C-97A4C42CA608}" presName="textBox2b" presStyleLbl="revTx" presStyleIdx="1" presStyleCnt="2" custLinFactX="10142" custLinFactNeighborX="100000" custLinFactNeighborY="-24292">
        <dgm:presLayoutVars>
          <dgm:bulletEnabled val="1"/>
        </dgm:presLayoutVars>
      </dgm:prSet>
      <dgm:spPr/>
    </dgm:pt>
  </dgm:ptLst>
  <dgm:cxnLst>
    <dgm:cxn modelId="{6D507D04-4E67-4384-AC41-2F0BF0561191}" srcId="{44046877-94AB-448D-8996-AA80924AE7AE}" destId="{74FF9CDA-B9B0-4F47-BD15-D50A99F4A540}" srcOrd="0" destOrd="0" parTransId="{E8950ECD-8C78-411D-8F89-3817D7433C34}" sibTransId="{C34BCFEF-07A2-48A2-9A3B-6735D2C342EB}"/>
    <dgm:cxn modelId="{333DFA20-50F1-44C1-9B18-E92E48E09F71}" srcId="{44046877-94AB-448D-8996-AA80924AE7AE}" destId="{DC8C18A8-02DE-44E5-B44C-97A4C42CA608}" srcOrd="1" destOrd="0" parTransId="{FFF6CFBB-BD66-4280-AA90-24F2CA3FD665}" sibTransId="{7287903B-D5E0-41DB-BDD9-B98C64CDDF89}"/>
    <dgm:cxn modelId="{13755F3F-3CB7-4240-8B68-B6913DA8BD1B}" type="presOf" srcId="{DC8C18A8-02DE-44E5-B44C-97A4C42CA608}" destId="{45984F5D-02ED-4AEB-BE55-E0B71F3ECCA0}" srcOrd="0" destOrd="0" presId="urn:microsoft.com/office/officeart/2005/8/layout/arrow2"/>
    <dgm:cxn modelId="{EA660695-B37F-402E-B11B-3C6919248303}" type="presOf" srcId="{74FF9CDA-B9B0-4F47-BD15-D50A99F4A540}" destId="{4B1649F0-54B2-43E7-AA2C-1214ED6C10C0}" srcOrd="0" destOrd="0" presId="urn:microsoft.com/office/officeart/2005/8/layout/arrow2"/>
    <dgm:cxn modelId="{DFC52EA8-F063-42F1-A824-5370D3E7260C}" type="presOf" srcId="{44046877-94AB-448D-8996-AA80924AE7AE}" destId="{57D37E0E-E728-485C-8C16-9CB4C1F1DF09}" srcOrd="0" destOrd="0" presId="urn:microsoft.com/office/officeart/2005/8/layout/arrow2"/>
    <dgm:cxn modelId="{542123AE-9C87-489C-B353-4B4207918A93}" type="presParOf" srcId="{57D37E0E-E728-485C-8C16-9CB4C1F1DF09}" destId="{18D68C23-7359-4D08-95CD-6B137A690C77}" srcOrd="0" destOrd="0" presId="urn:microsoft.com/office/officeart/2005/8/layout/arrow2"/>
    <dgm:cxn modelId="{112D6EAC-6FC7-4F0F-AF9E-C2BF64743157}" type="presParOf" srcId="{57D37E0E-E728-485C-8C16-9CB4C1F1DF09}" destId="{D999FC67-18CC-4B22-9948-80772B3F5002}" srcOrd="1" destOrd="0" presId="urn:microsoft.com/office/officeart/2005/8/layout/arrow2"/>
    <dgm:cxn modelId="{2D205931-7F34-432F-B268-76DF8097CF94}" type="presParOf" srcId="{D999FC67-18CC-4B22-9948-80772B3F5002}" destId="{86941A14-FC6D-4DBE-8635-89F96F3A642D}" srcOrd="0" destOrd="0" presId="urn:microsoft.com/office/officeart/2005/8/layout/arrow2"/>
    <dgm:cxn modelId="{AB43227F-54DA-49F2-9553-A3A16149B64D}" type="presParOf" srcId="{D999FC67-18CC-4B22-9948-80772B3F5002}" destId="{4B1649F0-54B2-43E7-AA2C-1214ED6C10C0}" srcOrd="1" destOrd="0" presId="urn:microsoft.com/office/officeart/2005/8/layout/arrow2"/>
    <dgm:cxn modelId="{4691503E-2F58-4B38-AC3F-459E66A4D73B}" type="presParOf" srcId="{D999FC67-18CC-4B22-9948-80772B3F5002}" destId="{7A7F7A60-A55A-4AEA-87EB-3B1F825D6389}" srcOrd="2" destOrd="0" presId="urn:microsoft.com/office/officeart/2005/8/layout/arrow2"/>
    <dgm:cxn modelId="{75D28ABC-E685-4997-9A27-282069302FFD}" type="presParOf" srcId="{D999FC67-18CC-4B22-9948-80772B3F5002}" destId="{45984F5D-02ED-4AEB-BE55-E0B71F3ECCA0}"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a:t>DXA ile Kemik mineral yoğunluğu (BMD)</a:t>
          </a:r>
          <a:endParaRPr lang="en-GB" dirty="0"/>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a:solidFill>
          <a:schemeClr val="accent3">
            <a:lumMod val="20000"/>
            <a:lumOff val="80000"/>
          </a:schemeClr>
        </a:solidFill>
      </dgm:spPr>
      <dgm:t>
        <a:bodyPr/>
        <a:lstStyle/>
        <a:p>
          <a:pPr rtl="0"/>
          <a:r>
            <a:rPr lang="tr-TR" b="1" dirty="0">
              <a:solidFill>
                <a:schemeClr val="bg1">
                  <a:lumMod val="95000"/>
                </a:schemeClr>
              </a:solidFill>
            </a:rPr>
            <a:t>özellikle </a:t>
          </a:r>
          <a:r>
            <a:rPr lang="tr-TR" b="1" dirty="0" err="1">
              <a:solidFill>
                <a:schemeClr val="bg1">
                  <a:lumMod val="95000"/>
                </a:schemeClr>
              </a:solidFill>
            </a:rPr>
            <a:t>vertebra</a:t>
          </a:r>
          <a:r>
            <a:rPr lang="tr-TR" b="1" dirty="0">
              <a:solidFill>
                <a:schemeClr val="bg1">
                  <a:lumMod val="95000"/>
                </a:schemeClr>
              </a:solidFill>
            </a:rPr>
            <a:t>, kalça, el bileği, </a:t>
          </a:r>
          <a:r>
            <a:rPr lang="tr-TR" b="1" dirty="0" err="1">
              <a:solidFill>
                <a:schemeClr val="bg1">
                  <a:lumMod val="95000"/>
                </a:schemeClr>
              </a:solidFill>
            </a:rPr>
            <a:t>humerus</a:t>
          </a:r>
          <a:r>
            <a:rPr lang="tr-TR" b="1" dirty="0">
              <a:solidFill>
                <a:schemeClr val="bg1">
                  <a:lumMod val="95000"/>
                </a:schemeClr>
              </a:solidFill>
            </a:rPr>
            <a:t>, </a:t>
          </a:r>
          <a:r>
            <a:rPr lang="tr-TR" b="1" dirty="0" err="1">
              <a:solidFill>
                <a:schemeClr val="bg1">
                  <a:lumMod val="95000"/>
                </a:schemeClr>
              </a:solidFill>
            </a:rPr>
            <a:t>kosta</a:t>
          </a:r>
          <a:r>
            <a:rPr lang="tr-TR" b="1" dirty="0">
              <a:solidFill>
                <a:schemeClr val="bg1">
                  <a:lumMod val="95000"/>
                </a:schemeClr>
              </a:solidFill>
            </a:rPr>
            <a:t>, </a:t>
          </a:r>
          <a:r>
            <a:rPr lang="tr-TR" b="1" dirty="0" err="1">
              <a:solidFill>
                <a:schemeClr val="bg1">
                  <a:lumMod val="95000"/>
                </a:schemeClr>
              </a:solidFill>
            </a:rPr>
            <a:t>pelvis</a:t>
          </a:r>
          <a:endParaRPr lang="en-GB" dirty="0">
            <a:solidFill>
              <a:schemeClr val="bg1">
                <a:lumMod val="95000"/>
              </a:schemeClr>
            </a:solidFill>
          </a:endParaRPr>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054A6405-319A-5D47-99E2-4A3F04815711}">
      <dgm:prSet/>
      <dgm:spPr/>
      <dgm:t>
        <a:bodyPr/>
        <a:lstStyle/>
        <a:p>
          <a:pPr rtl="0"/>
          <a:r>
            <a:rPr lang="tr-TR" b="1" dirty="0"/>
            <a:t>T-skor ≤ </a:t>
          </a:r>
          <a:r>
            <a:rPr lang="en-US" b="1" dirty="0"/>
            <a:t>-</a:t>
          </a:r>
          <a:r>
            <a:rPr lang="tr-TR" b="1" dirty="0"/>
            <a:t>2.5 (L1-L4;Femur total; </a:t>
          </a:r>
          <a:r>
            <a:rPr lang="tr-TR" b="1" dirty="0" err="1"/>
            <a:t>Femur</a:t>
          </a:r>
          <a:r>
            <a:rPr lang="tr-TR" b="1" dirty="0"/>
            <a:t> boyun</a:t>
          </a:r>
          <a:r>
            <a:rPr lang="tr-TR" dirty="0"/>
            <a:t>)</a:t>
          </a:r>
          <a:endParaRPr lang="en-GB" dirty="0"/>
        </a:p>
      </dgm:t>
    </dgm:pt>
    <dgm:pt modelId="{D753908C-CBF2-9747-9A56-A90A906D5BBC}" type="parTrans" cxnId="{303B709B-461F-4547-A517-838076EF5A72}">
      <dgm:prSet/>
      <dgm:spPr/>
      <dgm:t>
        <a:bodyPr/>
        <a:lstStyle/>
        <a:p>
          <a:endParaRPr lang="tr-TR"/>
        </a:p>
      </dgm:t>
    </dgm:pt>
    <dgm:pt modelId="{FECE54E9-4B8C-A143-A6D6-A065D2821E02}" type="sibTrans" cxnId="{303B709B-461F-4547-A517-838076EF5A72}">
      <dgm:prSet/>
      <dgm:spPr/>
      <dgm:t>
        <a:bodyPr/>
        <a:lstStyle/>
        <a:p>
          <a:endParaRPr lang="tr-TR"/>
        </a:p>
      </dgm:t>
    </dgm:pt>
    <dgm:pt modelId="{C5824F44-6E2F-F24B-BBE0-2BD36042DA62}">
      <dgm:prSet/>
      <dgm:spPr/>
      <dgm:t>
        <a:bodyPr/>
        <a:lstStyle/>
        <a:p>
          <a:pPr rtl="0"/>
          <a:r>
            <a:rPr lang="tr-TR" b="1" dirty="0" err="1">
              <a:solidFill>
                <a:srgbClr val="0070C0"/>
              </a:solidFill>
            </a:rPr>
            <a:t>Frajilite</a:t>
          </a:r>
          <a:r>
            <a:rPr lang="tr-TR" b="1" dirty="0">
              <a:solidFill>
                <a:srgbClr val="0070C0"/>
              </a:solidFill>
            </a:rPr>
            <a:t> fraktürü</a:t>
          </a:r>
          <a:endParaRPr lang="en-GB" dirty="0">
            <a:solidFill>
              <a:srgbClr val="0070C0"/>
            </a:solidFill>
          </a:endParaRPr>
        </a:p>
      </dgm:t>
    </dgm:pt>
    <dgm:pt modelId="{2C2C66E1-713F-924C-9A2E-D7AACDC82112}" type="parTrans" cxnId="{D85CFABA-24FC-E543-896D-03FB12C225EE}">
      <dgm:prSet/>
      <dgm:spPr/>
      <dgm:t>
        <a:bodyPr/>
        <a:lstStyle/>
        <a:p>
          <a:endParaRPr lang="tr-TR"/>
        </a:p>
      </dgm:t>
    </dgm:pt>
    <dgm:pt modelId="{8522EF7F-9CD7-FD4F-9DDB-6C4120AD832A}" type="sibTrans" cxnId="{D85CFABA-24FC-E543-896D-03FB12C225EE}">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088444F8-0280-4FAD-A3E4-2DC870A2C66B}" type="pres">
      <dgm:prSet presAssocID="{CB70C565-BD4F-4D48-9D82-37029B2FB490}" presName="parentText" presStyleLbl="node1" presStyleIdx="0" presStyleCnt="2" custLinFactNeighborY="-4135">
        <dgm:presLayoutVars>
          <dgm:chMax val="0"/>
          <dgm:bulletEnabled val="1"/>
        </dgm:presLayoutVars>
      </dgm:prSet>
      <dgm:spPr/>
    </dgm:pt>
    <dgm:pt modelId="{5875E91D-A069-4B8E-B49C-1DCA42A70FFB}" type="pres">
      <dgm:prSet presAssocID="{CB70C565-BD4F-4D48-9D82-37029B2FB490}" presName="childText" presStyleLbl="revTx" presStyleIdx="0" presStyleCnt="2">
        <dgm:presLayoutVars>
          <dgm:bulletEnabled val="1"/>
        </dgm:presLayoutVars>
      </dgm:prSet>
      <dgm:spPr/>
    </dgm:pt>
    <dgm:pt modelId="{74554F7C-DEF9-D149-9637-1F8DF1863AB5}" type="pres">
      <dgm:prSet presAssocID="{C5824F44-6E2F-F24B-BBE0-2BD36042DA62}" presName="parentText" presStyleLbl="node1" presStyleIdx="1" presStyleCnt="2">
        <dgm:presLayoutVars>
          <dgm:chMax val="0"/>
          <dgm:bulletEnabled val="1"/>
        </dgm:presLayoutVars>
      </dgm:prSet>
      <dgm:spPr/>
    </dgm:pt>
    <dgm:pt modelId="{CB07529B-7E55-DB49-A57F-FFEC551EA57D}" type="pres">
      <dgm:prSet presAssocID="{C5824F44-6E2F-F24B-BBE0-2BD36042DA62}" presName="childText" presStyleLbl="revTx" presStyleIdx="1" presStyleCnt="2">
        <dgm:presLayoutVars>
          <dgm:bulletEnabled val="1"/>
        </dgm:presLayoutVars>
      </dgm:prSet>
      <dgm:spPr/>
    </dgm:pt>
  </dgm:ptLst>
  <dgm:cxnLst>
    <dgm:cxn modelId="{90EBED05-13A1-49D6-A727-647927E50FA5}" type="presOf" srcId="{8C634D94-8035-4D4B-AC10-49370556A396}" destId="{9F5C03CA-A6C4-4D14-92C7-867508C6D929}" srcOrd="0" destOrd="0" presId="urn:microsoft.com/office/officeart/2005/8/layout/vList2"/>
    <dgm:cxn modelId="{63ABD942-BBD5-45E6-B18E-2BE0E086FF04}" srcId="{C5824F44-6E2F-F24B-BBE0-2BD36042DA62}" destId="{A053C0ED-1C8D-4679-BEA8-19DFB6778DF7}" srcOrd="0" destOrd="0" parTransId="{8FC42C8A-4C13-416A-B401-7790478D29DA}" sibTransId="{FD219726-FC49-492A-AF81-80538DFD92C1}"/>
    <dgm:cxn modelId="{6DC94B53-22E9-4A6E-AFD7-CB92BDAC20F8}" srcId="{8C634D94-8035-4D4B-AC10-49370556A396}" destId="{CB70C565-BD4F-4D48-9D82-37029B2FB490}" srcOrd="0" destOrd="0" parTransId="{4902F414-6EDD-4008-AA63-3A9523686424}" sibTransId="{B380F477-F28D-4DC2-9ED3-7C660B48954F}"/>
    <dgm:cxn modelId="{5186ED8B-54B0-4BC9-9A1E-53CFDA17B161}" type="presOf" srcId="{CB70C565-BD4F-4D48-9D82-37029B2FB490}" destId="{088444F8-0280-4FAD-A3E4-2DC870A2C66B}" srcOrd="0" destOrd="0" presId="urn:microsoft.com/office/officeart/2005/8/layout/vList2"/>
    <dgm:cxn modelId="{07677D93-ADEE-EB4F-9983-565195ADD466}" type="presOf" srcId="{054A6405-319A-5D47-99E2-4A3F04815711}" destId="{5875E91D-A069-4B8E-B49C-1DCA42A70FFB}" srcOrd="0" destOrd="0" presId="urn:microsoft.com/office/officeart/2005/8/layout/vList2"/>
    <dgm:cxn modelId="{303B709B-461F-4547-A517-838076EF5A72}" srcId="{CB70C565-BD4F-4D48-9D82-37029B2FB490}" destId="{054A6405-319A-5D47-99E2-4A3F04815711}" srcOrd="0" destOrd="0" parTransId="{D753908C-CBF2-9747-9A56-A90A906D5BBC}" sibTransId="{FECE54E9-4B8C-A143-A6D6-A065D2821E02}"/>
    <dgm:cxn modelId="{16AA17B4-7F81-274F-9F71-1CC65E5C96E6}" type="presOf" srcId="{C5824F44-6E2F-F24B-BBE0-2BD36042DA62}" destId="{74554F7C-DEF9-D149-9637-1F8DF1863AB5}" srcOrd="0" destOrd="0" presId="urn:microsoft.com/office/officeart/2005/8/layout/vList2"/>
    <dgm:cxn modelId="{D85CFABA-24FC-E543-896D-03FB12C225EE}" srcId="{8C634D94-8035-4D4B-AC10-49370556A396}" destId="{C5824F44-6E2F-F24B-BBE0-2BD36042DA62}" srcOrd="1" destOrd="0" parTransId="{2C2C66E1-713F-924C-9A2E-D7AACDC82112}" sibTransId="{8522EF7F-9CD7-FD4F-9DDB-6C4120AD832A}"/>
    <dgm:cxn modelId="{4143DDFB-D399-B44E-92C6-592C859F042A}" type="presOf" srcId="{A053C0ED-1C8D-4679-BEA8-19DFB6778DF7}" destId="{CB07529B-7E55-DB49-A57F-FFEC551EA57D}" srcOrd="0" destOrd="0" presId="urn:microsoft.com/office/officeart/2005/8/layout/vList2"/>
    <dgm:cxn modelId="{9E6574F9-7FB3-43E2-A0E4-225636E7B544}" type="presParOf" srcId="{9F5C03CA-A6C4-4D14-92C7-867508C6D929}" destId="{088444F8-0280-4FAD-A3E4-2DC870A2C66B}" srcOrd="0" destOrd="0" presId="urn:microsoft.com/office/officeart/2005/8/layout/vList2"/>
    <dgm:cxn modelId="{F25B2209-A96A-44F0-9EE2-09E4677E7103}" type="presParOf" srcId="{9F5C03CA-A6C4-4D14-92C7-867508C6D929}" destId="{5875E91D-A069-4B8E-B49C-1DCA42A70FFB}" srcOrd="1" destOrd="0" presId="urn:microsoft.com/office/officeart/2005/8/layout/vList2"/>
    <dgm:cxn modelId="{B8B7749D-BD0C-3247-A60B-C6D25D7AA816}" type="presParOf" srcId="{9F5C03CA-A6C4-4D14-92C7-867508C6D929}" destId="{74554F7C-DEF9-D149-9637-1F8DF1863AB5}" srcOrd="2" destOrd="0" presId="urn:microsoft.com/office/officeart/2005/8/layout/vList2"/>
    <dgm:cxn modelId="{3B22B9ED-C7CB-D44E-872D-073A026D9694}" type="presParOf" srcId="{9F5C03CA-A6C4-4D14-92C7-867508C6D929}" destId="{CB07529B-7E55-DB49-A57F-FFEC551EA5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a:t>DXA ile Kemik mineral yoğunluğu (BMD)</a:t>
          </a:r>
          <a:endParaRPr lang="en-GB" dirty="0"/>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a:solidFill>
          <a:schemeClr val="accent3">
            <a:lumMod val="20000"/>
            <a:lumOff val="80000"/>
          </a:schemeClr>
        </a:solidFill>
      </dgm:spPr>
      <dgm:t>
        <a:bodyPr/>
        <a:lstStyle/>
        <a:p>
          <a:pPr rtl="0"/>
          <a:r>
            <a:rPr lang="tr-TR" b="1" dirty="0">
              <a:solidFill>
                <a:schemeClr val="tx1"/>
              </a:solidFill>
            </a:rPr>
            <a:t>özellikle </a:t>
          </a:r>
          <a:r>
            <a:rPr lang="tr-TR" b="1" dirty="0" err="1">
              <a:solidFill>
                <a:schemeClr val="tx1"/>
              </a:solidFill>
            </a:rPr>
            <a:t>vertebra</a:t>
          </a:r>
          <a:r>
            <a:rPr lang="tr-TR" b="1" dirty="0">
              <a:solidFill>
                <a:schemeClr val="tx1"/>
              </a:solidFill>
            </a:rPr>
            <a:t>, kalça, el bileği, </a:t>
          </a:r>
          <a:r>
            <a:rPr lang="tr-TR" b="1" dirty="0" err="1">
              <a:solidFill>
                <a:schemeClr val="tx1"/>
              </a:solidFill>
            </a:rPr>
            <a:t>humerus</a:t>
          </a:r>
          <a:r>
            <a:rPr lang="tr-TR" b="1" dirty="0">
              <a:solidFill>
                <a:schemeClr val="tx1"/>
              </a:solidFill>
            </a:rPr>
            <a:t>, </a:t>
          </a:r>
          <a:r>
            <a:rPr lang="tr-TR" b="1" dirty="0" err="1">
              <a:solidFill>
                <a:schemeClr val="tx1"/>
              </a:solidFill>
            </a:rPr>
            <a:t>kosta</a:t>
          </a:r>
          <a:r>
            <a:rPr lang="tr-TR" b="1" dirty="0">
              <a:solidFill>
                <a:schemeClr val="tx1"/>
              </a:solidFill>
            </a:rPr>
            <a:t>, </a:t>
          </a:r>
          <a:r>
            <a:rPr lang="tr-TR" b="1" dirty="0" err="1">
              <a:solidFill>
                <a:schemeClr val="tx1"/>
              </a:solidFill>
            </a:rPr>
            <a:t>pelvis</a:t>
          </a:r>
          <a:endParaRPr lang="en-GB" dirty="0">
            <a:solidFill>
              <a:schemeClr val="tx1"/>
            </a:solidFill>
          </a:endParaRPr>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054A6405-319A-5D47-99E2-4A3F04815711}">
      <dgm:prSet/>
      <dgm:spPr/>
      <dgm:t>
        <a:bodyPr/>
        <a:lstStyle/>
        <a:p>
          <a:pPr rtl="0"/>
          <a:r>
            <a:rPr lang="tr-TR" b="1" dirty="0"/>
            <a:t>T-skor ≤ </a:t>
          </a:r>
          <a:r>
            <a:rPr lang="en-US" b="1" dirty="0"/>
            <a:t>-</a:t>
          </a:r>
          <a:r>
            <a:rPr lang="tr-TR" b="1" dirty="0"/>
            <a:t>2.5 (L1-L4;Femur total; </a:t>
          </a:r>
          <a:r>
            <a:rPr lang="tr-TR" b="1" dirty="0" err="1"/>
            <a:t>Femur</a:t>
          </a:r>
          <a:r>
            <a:rPr lang="tr-TR" b="1" dirty="0"/>
            <a:t> boyun</a:t>
          </a:r>
          <a:r>
            <a:rPr lang="tr-TR" dirty="0"/>
            <a:t>)</a:t>
          </a:r>
          <a:endParaRPr lang="en-GB" dirty="0"/>
        </a:p>
      </dgm:t>
    </dgm:pt>
    <dgm:pt modelId="{D753908C-CBF2-9747-9A56-A90A906D5BBC}" type="parTrans" cxnId="{303B709B-461F-4547-A517-838076EF5A72}">
      <dgm:prSet/>
      <dgm:spPr/>
      <dgm:t>
        <a:bodyPr/>
        <a:lstStyle/>
        <a:p>
          <a:endParaRPr lang="tr-TR"/>
        </a:p>
      </dgm:t>
    </dgm:pt>
    <dgm:pt modelId="{FECE54E9-4B8C-A143-A6D6-A065D2821E02}" type="sibTrans" cxnId="{303B709B-461F-4547-A517-838076EF5A72}">
      <dgm:prSet/>
      <dgm:spPr/>
      <dgm:t>
        <a:bodyPr/>
        <a:lstStyle/>
        <a:p>
          <a:endParaRPr lang="tr-TR"/>
        </a:p>
      </dgm:t>
    </dgm:pt>
    <dgm:pt modelId="{C5824F44-6E2F-F24B-BBE0-2BD36042DA62}">
      <dgm:prSet/>
      <dgm:spPr/>
      <dgm:t>
        <a:bodyPr/>
        <a:lstStyle/>
        <a:p>
          <a:pPr rtl="0"/>
          <a:r>
            <a:rPr lang="tr-TR" b="1" dirty="0" err="1">
              <a:solidFill>
                <a:schemeClr val="bg1"/>
              </a:solidFill>
            </a:rPr>
            <a:t>Frajilite</a:t>
          </a:r>
          <a:r>
            <a:rPr lang="tr-TR" b="1" dirty="0">
              <a:solidFill>
                <a:schemeClr val="bg1"/>
              </a:solidFill>
            </a:rPr>
            <a:t> fraktürü</a:t>
          </a:r>
          <a:endParaRPr lang="en-GB" dirty="0">
            <a:solidFill>
              <a:schemeClr val="bg1"/>
            </a:solidFill>
          </a:endParaRPr>
        </a:p>
      </dgm:t>
    </dgm:pt>
    <dgm:pt modelId="{2C2C66E1-713F-924C-9A2E-D7AACDC82112}" type="parTrans" cxnId="{D85CFABA-24FC-E543-896D-03FB12C225EE}">
      <dgm:prSet/>
      <dgm:spPr/>
      <dgm:t>
        <a:bodyPr/>
        <a:lstStyle/>
        <a:p>
          <a:endParaRPr lang="tr-TR"/>
        </a:p>
      </dgm:t>
    </dgm:pt>
    <dgm:pt modelId="{8522EF7F-9CD7-FD4F-9DDB-6C4120AD832A}" type="sibTrans" cxnId="{D85CFABA-24FC-E543-896D-03FB12C225EE}">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088444F8-0280-4FAD-A3E4-2DC870A2C66B}" type="pres">
      <dgm:prSet presAssocID="{CB70C565-BD4F-4D48-9D82-37029B2FB490}" presName="parentText" presStyleLbl="node1" presStyleIdx="0" presStyleCnt="2" custLinFactNeighborY="-4135">
        <dgm:presLayoutVars>
          <dgm:chMax val="0"/>
          <dgm:bulletEnabled val="1"/>
        </dgm:presLayoutVars>
      </dgm:prSet>
      <dgm:spPr/>
    </dgm:pt>
    <dgm:pt modelId="{5875E91D-A069-4B8E-B49C-1DCA42A70FFB}" type="pres">
      <dgm:prSet presAssocID="{CB70C565-BD4F-4D48-9D82-37029B2FB490}" presName="childText" presStyleLbl="revTx" presStyleIdx="0" presStyleCnt="2">
        <dgm:presLayoutVars>
          <dgm:bulletEnabled val="1"/>
        </dgm:presLayoutVars>
      </dgm:prSet>
      <dgm:spPr/>
    </dgm:pt>
    <dgm:pt modelId="{74554F7C-DEF9-D149-9637-1F8DF1863AB5}" type="pres">
      <dgm:prSet presAssocID="{C5824F44-6E2F-F24B-BBE0-2BD36042DA62}" presName="parentText" presStyleLbl="node1" presStyleIdx="1" presStyleCnt="2">
        <dgm:presLayoutVars>
          <dgm:chMax val="0"/>
          <dgm:bulletEnabled val="1"/>
        </dgm:presLayoutVars>
      </dgm:prSet>
      <dgm:spPr/>
    </dgm:pt>
    <dgm:pt modelId="{CB07529B-7E55-DB49-A57F-FFEC551EA57D}" type="pres">
      <dgm:prSet presAssocID="{C5824F44-6E2F-F24B-BBE0-2BD36042DA62}" presName="childText" presStyleLbl="revTx" presStyleIdx="1" presStyleCnt="2">
        <dgm:presLayoutVars>
          <dgm:bulletEnabled val="1"/>
        </dgm:presLayoutVars>
      </dgm:prSet>
      <dgm:spPr/>
    </dgm:pt>
  </dgm:ptLst>
  <dgm:cxnLst>
    <dgm:cxn modelId="{90EBED05-13A1-49D6-A727-647927E50FA5}" type="presOf" srcId="{8C634D94-8035-4D4B-AC10-49370556A396}" destId="{9F5C03CA-A6C4-4D14-92C7-867508C6D929}" srcOrd="0" destOrd="0" presId="urn:microsoft.com/office/officeart/2005/8/layout/vList2"/>
    <dgm:cxn modelId="{63ABD942-BBD5-45E6-B18E-2BE0E086FF04}" srcId="{C5824F44-6E2F-F24B-BBE0-2BD36042DA62}" destId="{A053C0ED-1C8D-4679-BEA8-19DFB6778DF7}" srcOrd="0" destOrd="0" parTransId="{8FC42C8A-4C13-416A-B401-7790478D29DA}" sibTransId="{FD219726-FC49-492A-AF81-80538DFD92C1}"/>
    <dgm:cxn modelId="{6DC94B53-22E9-4A6E-AFD7-CB92BDAC20F8}" srcId="{8C634D94-8035-4D4B-AC10-49370556A396}" destId="{CB70C565-BD4F-4D48-9D82-37029B2FB490}" srcOrd="0" destOrd="0" parTransId="{4902F414-6EDD-4008-AA63-3A9523686424}" sibTransId="{B380F477-F28D-4DC2-9ED3-7C660B48954F}"/>
    <dgm:cxn modelId="{5186ED8B-54B0-4BC9-9A1E-53CFDA17B161}" type="presOf" srcId="{CB70C565-BD4F-4D48-9D82-37029B2FB490}" destId="{088444F8-0280-4FAD-A3E4-2DC870A2C66B}" srcOrd="0" destOrd="0" presId="urn:microsoft.com/office/officeart/2005/8/layout/vList2"/>
    <dgm:cxn modelId="{07677D93-ADEE-EB4F-9983-565195ADD466}" type="presOf" srcId="{054A6405-319A-5D47-99E2-4A3F04815711}" destId="{5875E91D-A069-4B8E-B49C-1DCA42A70FFB}" srcOrd="0" destOrd="0" presId="urn:microsoft.com/office/officeart/2005/8/layout/vList2"/>
    <dgm:cxn modelId="{303B709B-461F-4547-A517-838076EF5A72}" srcId="{CB70C565-BD4F-4D48-9D82-37029B2FB490}" destId="{054A6405-319A-5D47-99E2-4A3F04815711}" srcOrd="0" destOrd="0" parTransId="{D753908C-CBF2-9747-9A56-A90A906D5BBC}" sibTransId="{FECE54E9-4B8C-A143-A6D6-A065D2821E02}"/>
    <dgm:cxn modelId="{16AA17B4-7F81-274F-9F71-1CC65E5C96E6}" type="presOf" srcId="{C5824F44-6E2F-F24B-BBE0-2BD36042DA62}" destId="{74554F7C-DEF9-D149-9637-1F8DF1863AB5}" srcOrd="0" destOrd="0" presId="urn:microsoft.com/office/officeart/2005/8/layout/vList2"/>
    <dgm:cxn modelId="{D85CFABA-24FC-E543-896D-03FB12C225EE}" srcId="{8C634D94-8035-4D4B-AC10-49370556A396}" destId="{C5824F44-6E2F-F24B-BBE0-2BD36042DA62}" srcOrd="1" destOrd="0" parTransId="{2C2C66E1-713F-924C-9A2E-D7AACDC82112}" sibTransId="{8522EF7F-9CD7-FD4F-9DDB-6C4120AD832A}"/>
    <dgm:cxn modelId="{4143DDFB-D399-B44E-92C6-592C859F042A}" type="presOf" srcId="{A053C0ED-1C8D-4679-BEA8-19DFB6778DF7}" destId="{CB07529B-7E55-DB49-A57F-FFEC551EA57D}" srcOrd="0" destOrd="0" presId="urn:microsoft.com/office/officeart/2005/8/layout/vList2"/>
    <dgm:cxn modelId="{9E6574F9-7FB3-43E2-A0E4-225636E7B544}" type="presParOf" srcId="{9F5C03CA-A6C4-4D14-92C7-867508C6D929}" destId="{088444F8-0280-4FAD-A3E4-2DC870A2C66B}" srcOrd="0" destOrd="0" presId="urn:microsoft.com/office/officeart/2005/8/layout/vList2"/>
    <dgm:cxn modelId="{F25B2209-A96A-44F0-9EE2-09E4677E7103}" type="presParOf" srcId="{9F5C03CA-A6C4-4D14-92C7-867508C6D929}" destId="{5875E91D-A069-4B8E-B49C-1DCA42A70FFB}" srcOrd="1" destOrd="0" presId="urn:microsoft.com/office/officeart/2005/8/layout/vList2"/>
    <dgm:cxn modelId="{B8B7749D-BD0C-3247-A60B-C6D25D7AA816}" type="presParOf" srcId="{9F5C03CA-A6C4-4D14-92C7-867508C6D929}" destId="{74554F7C-DEF9-D149-9637-1F8DF1863AB5}" srcOrd="2" destOrd="0" presId="urn:microsoft.com/office/officeart/2005/8/layout/vList2"/>
    <dgm:cxn modelId="{3B22B9ED-C7CB-D44E-872D-073A026D9694}" type="presParOf" srcId="{9F5C03CA-A6C4-4D14-92C7-867508C6D929}" destId="{CB07529B-7E55-DB49-A57F-FFEC551EA5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7E7D1A-7E91-1F45-B55D-A4C431910623}"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tr-TR"/>
        </a:p>
      </dgm:t>
    </dgm:pt>
    <dgm:pt modelId="{C8C50F75-5358-6048-A54C-A4802F354A94}">
      <dgm:prSet/>
      <dgm:spPr/>
      <dgm:t>
        <a:bodyPr/>
        <a:lstStyle/>
        <a:p>
          <a:r>
            <a:rPr lang="tr-TR"/>
            <a:t>DXA Ölçümü</a:t>
          </a:r>
        </a:p>
      </dgm:t>
    </dgm:pt>
    <dgm:pt modelId="{8FD5CB9D-BFDD-2640-82E8-E97F1E62B196}" type="parTrans" cxnId="{2DC50347-3EC6-514E-BB39-D9CD63507DAA}">
      <dgm:prSet/>
      <dgm:spPr/>
      <dgm:t>
        <a:bodyPr/>
        <a:lstStyle/>
        <a:p>
          <a:endParaRPr lang="tr-TR"/>
        </a:p>
      </dgm:t>
    </dgm:pt>
    <dgm:pt modelId="{28499244-DB1B-7848-ABEB-6F8F6737821C}" type="sibTrans" cxnId="{2DC50347-3EC6-514E-BB39-D9CD63507DAA}">
      <dgm:prSet/>
      <dgm:spPr/>
      <dgm:t>
        <a:bodyPr/>
        <a:lstStyle/>
        <a:p>
          <a:endParaRPr lang="tr-TR"/>
        </a:p>
      </dgm:t>
    </dgm:pt>
    <dgm:pt modelId="{CFAEF279-0D00-304B-A16D-61658B413078}" type="pres">
      <dgm:prSet presAssocID="{157E7D1A-7E91-1F45-B55D-A4C431910623}" presName="linear" presStyleCnt="0">
        <dgm:presLayoutVars>
          <dgm:animLvl val="lvl"/>
          <dgm:resizeHandles val="exact"/>
        </dgm:presLayoutVars>
      </dgm:prSet>
      <dgm:spPr/>
    </dgm:pt>
    <dgm:pt modelId="{4238A30F-9695-7B4C-AE5E-54F5D9F43362}" type="pres">
      <dgm:prSet presAssocID="{C8C50F75-5358-6048-A54C-A4802F354A94}" presName="parentText" presStyleLbl="node1" presStyleIdx="0" presStyleCnt="1">
        <dgm:presLayoutVars>
          <dgm:chMax val="0"/>
          <dgm:bulletEnabled val="1"/>
        </dgm:presLayoutVars>
      </dgm:prSet>
      <dgm:spPr/>
    </dgm:pt>
  </dgm:ptLst>
  <dgm:cxnLst>
    <dgm:cxn modelId="{2DC50347-3EC6-514E-BB39-D9CD63507DAA}" srcId="{157E7D1A-7E91-1F45-B55D-A4C431910623}" destId="{C8C50F75-5358-6048-A54C-A4802F354A94}" srcOrd="0" destOrd="0" parTransId="{8FD5CB9D-BFDD-2640-82E8-E97F1E62B196}" sibTransId="{28499244-DB1B-7848-ABEB-6F8F6737821C}"/>
    <dgm:cxn modelId="{0255C155-98E5-3B41-88B3-6FE686E84764}" type="presOf" srcId="{C8C50F75-5358-6048-A54C-A4802F354A94}" destId="{4238A30F-9695-7B4C-AE5E-54F5D9F43362}" srcOrd="0" destOrd="0" presId="urn:microsoft.com/office/officeart/2005/8/layout/vList2"/>
    <dgm:cxn modelId="{FBFDE698-2516-3C46-B777-F46B377BA2D5}" type="presOf" srcId="{157E7D1A-7E91-1F45-B55D-A4C431910623}" destId="{CFAEF279-0D00-304B-A16D-61658B413078}" srcOrd="0" destOrd="0" presId="urn:microsoft.com/office/officeart/2005/8/layout/vList2"/>
    <dgm:cxn modelId="{24542F68-D04A-7547-9A26-A5CE16B826E0}" type="presParOf" srcId="{CFAEF279-0D00-304B-A16D-61658B413078}" destId="{4238A30F-9695-7B4C-AE5E-54F5D9F4336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ACD1FA-41D8-784D-9E33-0AD90F577E86}"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tr-TR"/>
        </a:p>
      </dgm:t>
    </dgm:pt>
    <dgm:pt modelId="{4BEBF6C4-CC0C-B740-AF4B-1402753688A0}">
      <dgm:prSet/>
      <dgm:spPr/>
      <dgm:t>
        <a:bodyPr/>
        <a:lstStyle/>
        <a:p>
          <a:r>
            <a:rPr lang="tr-TR" dirty="0"/>
            <a:t>Mümkünse aynı cihazla</a:t>
          </a:r>
        </a:p>
      </dgm:t>
    </dgm:pt>
    <dgm:pt modelId="{D896E9CE-4983-F045-A456-CB3A570606E4}" type="parTrans" cxnId="{15683F6A-EEB3-1C46-A0BF-348F714C69AD}">
      <dgm:prSet/>
      <dgm:spPr/>
      <dgm:t>
        <a:bodyPr/>
        <a:lstStyle/>
        <a:p>
          <a:endParaRPr lang="tr-TR"/>
        </a:p>
      </dgm:t>
    </dgm:pt>
    <dgm:pt modelId="{579EBEA4-D5B6-3F46-9150-5178B8633029}" type="sibTrans" cxnId="{15683F6A-EEB3-1C46-A0BF-348F714C69AD}">
      <dgm:prSet/>
      <dgm:spPr/>
      <dgm:t>
        <a:bodyPr/>
        <a:lstStyle/>
        <a:p>
          <a:endParaRPr lang="tr-TR"/>
        </a:p>
      </dgm:t>
    </dgm:pt>
    <dgm:pt modelId="{3ED82A0D-8484-F344-B9D3-D1E10B9FBDEA}">
      <dgm:prSet/>
      <dgm:spPr/>
      <dgm:t>
        <a:bodyPr/>
        <a:lstStyle/>
        <a:p>
          <a:r>
            <a:rPr lang="tr-TR" dirty="0"/>
            <a:t>Aynı merkezdeki teknikerlerle</a:t>
          </a:r>
        </a:p>
      </dgm:t>
    </dgm:pt>
    <dgm:pt modelId="{5330D241-9C3A-0147-90B9-8AE357292DB6}" type="parTrans" cxnId="{1FCCF14C-18D4-9E49-ADD0-305246C50E85}">
      <dgm:prSet/>
      <dgm:spPr/>
      <dgm:t>
        <a:bodyPr/>
        <a:lstStyle/>
        <a:p>
          <a:endParaRPr lang="tr-TR"/>
        </a:p>
      </dgm:t>
    </dgm:pt>
    <dgm:pt modelId="{F2CED53C-32C7-9540-BACD-2EBE705DA1B5}" type="sibTrans" cxnId="{1FCCF14C-18D4-9E49-ADD0-305246C50E85}">
      <dgm:prSet/>
      <dgm:spPr/>
      <dgm:t>
        <a:bodyPr/>
        <a:lstStyle/>
        <a:p>
          <a:endParaRPr lang="tr-TR"/>
        </a:p>
      </dgm:t>
    </dgm:pt>
    <dgm:pt modelId="{63E9EBEA-82A6-434E-8565-2BE5AF14E0BD}">
      <dgm:prSet/>
      <dgm:spPr/>
      <dgm:t>
        <a:bodyPr/>
        <a:lstStyle/>
        <a:p>
          <a:r>
            <a:rPr lang="tr-TR"/>
            <a:t>Cihazlar arası kalibrasyon yoksa</a:t>
          </a:r>
          <a:endParaRPr lang="tr-TR" dirty="0"/>
        </a:p>
      </dgm:t>
    </dgm:pt>
    <dgm:pt modelId="{853CD308-96D2-F340-95FE-B03F6B3E6773}" type="parTrans" cxnId="{69C135B3-FA4A-E945-8EF2-7BC6F812E629}">
      <dgm:prSet/>
      <dgm:spPr/>
      <dgm:t>
        <a:bodyPr/>
        <a:lstStyle/>
        <a:p>
          <a:endParaRPr lang="tr-TR"/>
        </a:p>
      </dgm:t>
    </dgm:pt>
    <dgm:pt modelId="{EACF9283-42A5-5C4C-8F15-00333714D2E9}" type="sibTrans" cxnId="{69C135B3-FA4A-E945-8EF2-7BC6F812E629}">
      <dgm:prSet/>
      <dgm:spPr/>
      <dgm:t>
        <a:bodyPr/>
        <a:lstStyle/>
        <a:p>
          <a:endParaRPr lang="tr-TR"/>
        </a:p>
      </dgm:t>
    </dgm:pt>
    <dgm:pt modelId="{08D37691-B8F9-2245-A932-B6C78F7B66B0}">
      <dgm:prSet/>
      <dgm:spPr/>
      <dgm:t>
        <a:bodyPr/>
        <a:lstStyle/>
        <a:p>
          <a:r>
            <a:rPr lang="tr-TR" dirty="0"/>
            <a:t>Sonuçların birbirleriyle kıyaslanmamaları</a:t>
          </a:r>
        </a:p>
      </dgm:t>
    </dgm:pt>
    <dgm:pt modelId="{5AF68728-7363-3743-ACE3-FC880616898E}" type="parTrans" cxnId="{391001A1-85EB-4F45-B4B2-18F967017C96}">
      <dgm:prSet/>
      <dgm:spPr/>
      <dgm:t>
        <a:bodyPr/>
        <a:lstStyle/>
        <a:p>
          <a:endParaRPr lang="tr-TR"/>
        </a:p>
      </dgm:t>
    </dgm:pt>
    <dgm:pt modelId="{B1EC2498-C62F-0A46-AF3C-7DF75BE400F1}" type="sibTrans" cxnId="{391001A1-85EB-4F45-B4B2-18F967017C96}">
      <dgm:prSet/>
      <dgm:spPr/>
      <dgm:t>
        <a:bodyPr/>
        <a:lstStyle/>
        <a:p>
          <a:endParaRPr lang="tr-TR"/>
        </a:p>
      </dgm:t>
    </dgm:pt>
    <dgm:pt modelId="{107D573B-5E78-9C49-B866-EF4A778F9C04}">
      <dgm:prSet/>
      <dgm:spPr/>
      <dgm:t>
        <a:bodyPr/>
        <a:lstStyle/>
        <a:p>
          <a:r>
            <a:rPr lang="tr-TR" dirty="0"/>
            <a:t>Kıyaslama yapılmak zorunda kalınırsa</a:t>
          </a:r>
        </a:p>
      </dgm:t>
    </dgm:pt>
    <dgm:pt modelId="{F9FBB5C7-EC89-5A42-A288-D4951E1D3760}" type="parTrans" cxnId="{0FDA68E6-E482-4240-9256-5B2017F33785}">
      <dgm:prSet/>
      <dgm:spPr/>
      <dgm:t>
        <a:bodyPr/>
        <a:lstStyle/>
        <a:p>
          <a:endParaRPr lang="tr-TR"/>
        </a:p>
      </dgm:t>
    </dgm:pt>
    <dgm:pt modelId="{C31CB6C1-0031-C144-B72F-EC58B5D21A65}" type="sibTrans" cxnId="{0FDA68E6-E482-4240-9256-5B2017F33785}">
      <dgm:prSet/>
      <dgm:spPr/>
      <dgm:t>
        <a:bodyPr/>
        <a:lstStyle/>
        <a:p>
          <a:endParaRPr lang="tr-TR"/>
        </a:p>
      </dgm:t>
    </dgm:pt>
    <dgm:pt modelId="{489EEC90-2EE8-6743-A434-28AB390E8970}">
      <dgm:prSet/>
      <dgm:spPr/>
      <dgm:t>
        <a:bodyPr/>
        <a:lstStyle/>
        <a:p>
          <a:r>
            <a:rPr lang="tr-TR"/>
            <a:t>T skoru değil (yazılımsal farklılıklar olabileceğinden)</a:t>
          </a:r>
        </a:p>
      </dgm:t>
    </dgm:pt>
    <dgm:pt modelId="{75ACD266-C02E-7A47-9810-68FC1DC39AEC}" type="parTrans" cxnId="{7B0AD073-FFC1-634C-9553-67D7931BC99C}">
      <dgm:prSet/>
      <dgm:spPr/>
      <dgm:t>
        <a:bodyPr/>
        <a:lstStyle/>
        <a:p>
          <a:endParaRPr lang="tr-TR"/>
        </a:p>
      </dgm:t>
    </dgm:pt>
    <dgm:pt modelId="{C753FE8E-65F3-E943-89C4-C666168F5739}" type="sibTrans" cxnId="{7B0AD073-FFC1-634C-9553-67D7931BC99C}">
      <dgm:prSet/>
      <dgm:spPr/>
      <dgm:t>
        <a:bodyPr/>
        <a:lstStyle/>
        <a:p>
          <a:endParaRPr lang="tr-TR"/>
        </a:p>
      </dgm:t>
    </dgm:pt>
    <dgm:pt modelId="{CBFD3311-7004-8441-BBBD-8701C7532634}">
      <dgm:prSet/>
      <dgm:spPr/>
      <dgm:t>
        <a:bodyPr/>
        <a:lstStyle/>
        <a:p>
          <a:r>
            <a:rPr lang="tr-TR" dirty="0" err="1"/>
            <a:t>BMD’nin</a:t>
          </a:r>
          <a:r>
            <a:rPr lang="tr-TR" dirty="0"/>
            <a:t> kıyaslanması (g/cm</a:t>
          </a:r>
          <a:r>
            <a:rPr lang="tr-TR" baseline="30000" dirty="0"/>
            <a:t>2</a:t>
          </a:r>
          <a:r>
            <a:rPr lang="tr-TR" baseline="0" dirty="0"/>
            <a:t>)</a:t>
          </a:r>
          <a:r>
            <a:rPr lang="tr-TR" baseline="30000" dirty="0"/>
            <a:t>1</a:t>
          </a:r>
          <a:endParaRPr lang="tr-TR" dirty="0"/>
        </a:p>
      </dgm:t>
    </dgm:pt>
    <dgm:pt modelId="{BCF75E76-7996-2E45-81C0-1E97D1A4D413}" type="parTrans" cxnId="{1D68AEE6-E3B7-EB49-822A-5E662293D321}">
      <dgm:prSet/>
      <dgm:spPr/>
      <dgm:t>
        <a:bodyPr/>
        <a:lstStyle/>
        <a:p>
          <a:endParaRPr lang="tr-TR"/>
        </a:p>
      </dgm:t>
    </dgm:pt>
    <dgm:pt modelId="{20FE8A62-C8B7-074B-8009-4A0BE3671CC2}" type="sibTrans" cxnId="{1D68AEE6-E3B7-EB49-822A-5E662293D321}">
      <dgm:prSet/>
      <dgm:spPr/>
      <dgm:t>
        <a:bodyPr/>
        <a:lstStyle/>
        <a:p>
          <a:endParaRPr lang="tr-TR"/>
        </a:p>
      </dgm:t>
    </dgm:pt>
    <dgm:pt modelId="{D08C6C8D-2E77-6A4E-A111-F7009137C850}">
      <dgm:prSet/>
      <dgm:spPr/>
      <dgm:t>
        <a:bodyPr/>
        <a:lstStyle/>
        <a:p>
          <a:r>
            <a:rPr lang="tr-TR" b="1" dirty="0" err="1"/>
            <a:t>Least</a:t>
          </a:r>
          <a:r>
            <a:rPr lang="tr-TR" b="1" dirty="0"/>
            <a:t> </a:t>
          </a:r>
          <a:r>
            <a:rPr lang="tr-TR" b="1" dirty="0" err="1"/>
            <a:t>Significant</a:t>
          </a:r>
          <a:r>
            <a:rPr lang="tr-TR" b="1" dirty="0"/>
            <a:t> </a:t>
          </a:r>
          <a:r>
            <a:rPr lang="tr-TR" b="1" dirty="0" err="1"/>
            <a:t>Change</a:t>
          </a:r>
          <a:r>
            <a:rPr lang="tr-TR" b="1" dirty="0"/>
            <a:t> (LSC):</a:t>
          </a:r>
        </a:p>
      </dgm:t>
    </dgm:pt>
    <dgm:pt modelId="{086CCE3A-A174-FF4B-9533-B49A0A57FA2C}" type="parTrans" cxnId="{36855221-19F1-C64C-A6F3-1C81FC669CE2}">
      <dgm:prSet/>
      <dgm:spPr/>
      <dgm:t>
        <a:bodyPr/>
        <a:lstStyle/>
        <a:p>
          <a:endParaRPr lang="tr-TR"/>
        </a:p>
      </dgm:t>
    </dgm:pt>
    <dgm:pt modelId="{232CF007-8AE6-5646-A1A3-53FB528611C3}" type="sibTrans" cxnId="{36855221-19F1-C64C-A6F3-1C81FC669CE2}">
      <dgm:prSet/>
      <dgm:spPr/>
      <dgm:t>
        <a:bodyPr/>
        <a:lstStyle/>
        <a:p>
          <a:endParaRPr lang="tr-TR"/>
        </a:p>
      </dgm:t>
    </dgm:pt>
    <dgm:pt modelId="{A2FDFE16-33E1-7A47-AC4F-FCE7BE32845B}">
      <dgm:prSet/>
      <dgm:spPr/>
      <dgm:t>
        <a:bodyPr/>
        <a:lstStyle/>
        <a:p>
          <a:pPr>
            <a:buFont typeface="Arial" panose="020B0604020202020204" pitchFamily="34" charset="0"/>
            <a:buChar char="•"/>
          </a:pPr>
          <a:r>
            <a:rPr lang="tr-TR" dirty="0"/>
            <a:t>Ölçümler arası farkın anlamlı olabilmesi için gerekli minimal değişim</a:t>
          </a:r>
        </a:p>
      </dgm:t>
    </dgm:pt>
    <dgm:pt modelId="{8627B03E-34E5-AD4E-AF10-89CE64BA9353}" type="parTrans" cxnId="{71D8CEC8-9269-0D4B-8F76-F4DB0C5A3DA2}">
      <dgm:prSet/>
      <dgm:spPr/>
      <dgm:t>
        <a:bodyPr/>
        <a:lstStyle/>
        <a:p>
          <a:endParaRPr lang="tr-TR"/>
        </a:p>
      </dgm:t>
    </dgm:pt>
    <dgm:pt modelId="{45E0C890-7D38-6545-8B2F-EC8E82B57274}" type="sibTrans" cxnId="{71D8CEC8-9269-0D4B-8F76-F4DB0C5A3DA2}">
      <dgm:prSet/>
      <dgm:spPr/>
      <dgm:t>
        <a:bodyPr/>
        <a:lstStyle/>
        <a:p>
          <a:endParaRPr lang="tr-TR"/>
        </a:p>
      </dgm:t>
    </dgm:pt>
    <dgm:pt modelId="{FE0A474D-9B95-C042-9BED-A0BCBDEE97A0}">
      <dgm:prSet/>
      <dgm:spPr/>
      <dgm:t>
        <a:bodyPr/>
        <a:lstStyle/>
        <a:p>
          <a:pPr>
            <a:buFont typeface="Arial" panose="020B0604020202020204" pitchFamily="34" charset="0"/>
            <a:buChar char="•"/>
          </a:pPr>
          <a:r>
            <a:rPr lang="tr-TR" dirty="0"/>
            <a:t>Her merkezin LSC değeri bilinmeli</a:t>
          </a:r>
        </a:p>
      </dgm:t>
    </dgm:pt>
    <dgm:pt modelId="{18D386F0-2238-1C4A-952B-75CDDF9B9233}" type="parTrans" cxnId="{584DF163-4986-8A49-9A8B-6D65F5A94B07}">
      <dgm:prSet/>
      <dgm:spPr/>
      <dgm:t>
        <a:bodyPr/>
        <a:lstStyle/>
        <a:p>
          <a:endParaRPr lang="tr-TR"/>
        </a:p>
      </dgm:t>
    </dgm:pt>
    <dgm:pt modelId="{6E6FE620-9B03-4142-92A8-20179D6E9C93}" type="sibTrans" cxnId="{584DF163-4986-8A49-9A8B-6D65F5A94B07}">
      <dgm:prSet/>
      <dgm:spPr/>
      <dgm:t>
        <a:bodyPr/>
        <a:lstStyle/>
        <a:p>
          <a:endParaRPr lang="tr-TR"/>
        </a:p>
      </dgm:t>
    </dgm:pt>
    <dgm:pt modelId="{1A97B078-F28B-C649-B975-C75158B11ACC}" type="pres">
      <dgm:prSet presAssocID="{58ACD1FA-41D8-784D-9E33-0AD90F577E86}" presName="linear" presStyleCnt="0">
        <dgm:presLayoutVars>
          <dgm:animLvl val="lvl"/>
          <dgm:resizeHandles val="exact"/>
        </dgm:presLayoutVars>
      </dgm:prSet>
      <dgm:spPr/>
    </dgm:pt>
    <dgm:pt modelId="{B9E8C9B1-1E70-CF46-8F67-10069EFEEF01}" type="pres">
      <dgm:prSet presAssocID="{4BEBF6C4-CC0C-B740-AF4B-1402753688A0}" presName="parentText" presStyleLbl="node1" presStyleIdx="0" presStyleCnt="5">
        <dgm:presLayoutVars>
          <dgm:chMax val="0"/>
          <dgm:bulletEnabled val="1"/>
        </dgm:presLayoutVars>
      </dgm:prSet>
      <dgm:spPr/>
    </dgm:pt>
    <dgm:pt modelId="{5997CD97-32F3-564D-967A-883AA87EDA42}" type="pres">
      <dgm:prSet presAssocID="{579EBEA4-D5B6-3F46-9150-5178B8633029}" presName="spacer" presStyleCnt="0"/>
      <dgm:spPr/>
    </dgm:pt>
    <dgm:pt modelId="{ED46D54E-1219-424B-B53E-0FF4E80E4BAE}" type="pres">
      <dgm:prSet presAssocID="{3ED82A0D-8484-F344-B9D3-D1E10B9FBDEA}" presName="parentText" presStyleLbl="node1" presStyleIdx="1" presStyleCnt="5">
        <dgm:presLayoutVars>
          <dgm:chMax val="0"/>
          <dgm:bulletEnabled val="1"/>
        </dgm:presLayoutVars>
      </dgm:prSet>
      <dgm:spPr/>
    </dgm:pt>
    <dgm:pt modelId="{F1156AE1-70DB-3943-915C-39CE308D6F49}" type="pres">
      <dgm:prSet presAssocID="{F2CED53C-32C7-9540-BACD-2EBE705DA1B5}" presName="spacer" presStyleCnt="0"/>
      <dgm:spPr/>
    </dgm:pt>
    <dgm:pt modelId="{A4BDFB5D-9398-854F-9445-EE1F486C6B00}" type="pres">
      <dgm:prSet presAssocID="{63E9EBEA-82A6-434E-8565-2BE5AF14E0BD}" presName="parentText" presStyleLbl="node1" presStyleIdx="2" presStyleCnt="5">
        <dgm:presLayoutVars>
          <dgm:chMax val="0"/>
          <dgm:bulletEnabled val="1"/>
        </dgm:presLayoutVars>
      </dgm:prSet>
      <dgm:spPr/>
    </dgm:pt>
    <dgm:pt modelId="{3E943012-9032-F24F-B253-5CD77CADEE17}" type="pres">
      <dgm:prSet presAssocID="{63E9EBEA-82A6-434E-8565-2BE5AF14E0BD}" presName="childText" presStyleLbl="revTx" presStyleIdx="0" presStyleCnt="3">
        <dgm:presLayoutVars>
          <dgm:bulletEnabled val="1"/>
        </dgm:presLayoutVars>
      </dgm:prSet>
      <dgm:spPr/>
    </dgm:pt>
    <dgm:pt modelId="{33BD9DE3-5A86-AC48-99D7-90F3650917CC}" type="pres">
      <dgm:prSet presAssocID="{107D573B-5E78-9C49-B866-EF4A778F9C04}" presName="parentText" presStyleLbl="node1" presStyleIdx="3" presStyleCnt="5">
        <dgm:presLayoutVars>
          <dgm:chMax val="0"/>
          <dgm:bulletEnabled val="1"/>
        </dgm:presLayoutVars>
      </dgm:prSet>
      <dgm:spPr/>
    </dgm:pt>
    <dgm:pt modelId="{7708F3CA-CAAD-4343-9434-9FC5CC3F8FC4}" type="pres">
      <dgm:prSet presAssocID="{107D573B-5E78-9C49-B866-EF4A778F9C04}" presName="childText" presStyleLbl="revTx" presStyleIdx="1" presStyleCnt="3">
        <dgm:presLayoutVars>
          <dgm:bulletEnabled val="1"/>
        </dgm:presLayoutVars>
      </dgm:prSet>
      <dgm:spPr/>
    </dgm:pt>
    <dgm:pt modelId="{2974A37D-15EC-5A4B-9391-D9EA99A31E49}" type="pres">
      <dgm:prSet presAssocID="{D08C6C8D-2E77-6A4E-A111-F7009137C850}" presName="parentText" presStyleLbl="node1" presStyleIdx="4" presStyleCnt="5">
        <dgm:presLayoutVars>
          <dgm:chMax val="0"/>
          <dgm:bulletEnabled val="1"/>
        </dgm:presLayoutVars>
      </dgm:prSet>
      <dgm:spPr/>
    </dgm:pt>
    <dgm:pt modelId="{CB962E7A-0EAC-6844-8B81-E3A7CE69507C}" type="pres">
      <dgm:prSet presAssocID="{D08C6C8D-2E77-6A4E-A111-F7009137C850}" presName="childText" presStyleLbl="revTx" presStyleIdx="2" presStyleCnt="3">
        <dgm:presLayoutVars>
          <dgm:bulletEnabled val="1"/>
        </dgm:presLayoutVars>
      </dgm:prSet>
      <dgm:spPr/>
    </dgm:pt>
  </dgm:ptLst>
  <dgm:cxnLst>
    <dgm:cxn modelId="{36855221-19F1-C64C-A6F3-1C81FC669CE2}" srcId="{58ACD1FA-41D8-784D-9E33-0AD90F577E86}" destId="{D08C6C8D-2E77-6A4E-A111-F7009137C850}" srcOrd="4" destOrd="0" parTransId="{086CCE3A-A174-FF4B-9533-B49A0A57FA2C}" sibTransId="{232CF007-8AE6-5646-A1A3-53FB528611C3}"/>
    <dgm:cxn modelId="{51646A34-58A0-0F48-BA91-940F91D85DD4}" type="presOf" srcId="{3ED82A0D-8484-F344-B9D3-D1E10B9FBDEA}" destId="{ED46D54E-1219-424B-B53E-0FF4E80E4BAE}" srcOrd="0" destOrd="0" presId="urn:microsoft.com/office/officeart/2005/8/layout/vList2"/>
    <dgm:cxn modelId="{584DF163-4986-8A49-9A8B-6D65F5A94B07}" srcId="{D08C6C8D-2E77-6A4E-A111-F7009137C850}" destId="{FE0A474D-9B95-C042-9BED-A0BCBDEE97A0}" srcOrd="1" destOrd="0" parTransId="{18D386F0-2238-1C4A-952B-75CDDF9B9233}" sibTransId="{6E6FE620-9B03-4142-92A8-20179D6E9C93}"/>
    <dgm:cxn modelId="{15683F6A-EEB3-1C46-A0BF-348F714C69AD}" srcId="{58ACD1FA-41D8-784D-9E33-0AD90F577E86}" destId="{4BEBF6C4-CC0C-B740-AF4B-1402753688A0}" srcOrd="0" destOrd="0" parTransId="{D896E9CE-4983-F045-A456-CB3A570606E4}" sibTransId="{579EBEA4-D5B6-3F46-9150-5178B8633029}"/>
    <dgm:cxn modelId="{1FCCF14C-18D4-9E49-ADD0-305246C50E85}" srcId="{58ACD1FA-41D8-784D-9E33-0AD90F577E86}" destId="{3ED82A0D-8484-F344-B9D3-D1E10B9FBDEA}" srcOrd="1" destOrd="0" parTransId="{5330D241-9C3A-0147-90B9-8AE357292DB6}" sibTransId="{F2CED53C-32C7-9540-BACD-2EBE705DA1B5}"/>
    <dgm:cxn modelId="{24ACCB73-3DC6-E142-89B9-5479C4986462}" type="presOf" srcId="{FE0A474D-9B95-C042-9BED-A0BCBDEE97A0}" destId="{CB962E7A-0EAC-6844-8B81-E3A7CE69507C}" srcOrd="0" destOrd="1" presId="urn:microsoft.com/office/officeart/2005/8/layout/vList2"/>
    <dgm:cxn modelId="{7B0AD073-FFC1-634C-9553-67D7931BC99C}" srcId="{107D573B-5E78-9C49-B866-EF4A778F9C04}" destId="{489EEC90-2EE8-6743-A434-28AB390E8970}" srcOrd="0" destOrd="0" parTransId="{75ACD266-C02E-7A47-9810-68FC1DC39AEC}" sibTransId="{C753FE8E-65F3-E943-89C4-C666168F5739}"/>
    <dgm:cxn modelId="{AEF32C76-9CD0-714A-8696-E90EA03B2853}" type="presOf" srcId="{63E9EBEA-82A6-434E-8565-2BE5AF14E0BD}" destId="{A4BDFB5D-9398-854F-9445-EE1F486C6B00}" srcOrd="0" destOrd="0" presId="urn:microsoft.com/office/officeart/2005/8/layout/vList2"/>
    <dgm:cxn modelId="{91570059-3C8B-CE48-9123-292B82404AC1}" type="presOf" srcId="{107D573B-5E78-9C49-B866-EF4A778F9C04}" destId="{33BD9DE3-5A86-AC48-99D7-90F3650917CC}" srcOrd="0" destOrd="0" presId="urn:microsoft.com/office/officeart/2005/8/layout/vList2"/>
    <dgm:cxn modelId="{78204583-3D7B-9942-B1DE-5ECE63021D7B}" type="presOf" srcId="{4BEBF6C4-CC0C-B740-AF4B-1402753688A0}" destId="{B9E8C9B1-1E70-CF46-8F67-10069EFEEF01}" srcOrd="0" destOrd="0" presId="urn:microsoft.com/office/officeart/2005/8/layout/vList2"/>
    <dgm:cxn modelId="{391001A1-85EB-4F45-B4B2-18F967017C96}" srcId="{63E9EBEA-82A6-434E-8565-2BE5AF14E0BD}" destId="{08D37691-B8F9-2245-A932-B6C78F7B66B0}" srcOrd="0" destOrd="0" parTransId="{5AF68728-7363-3743-ACE3-FC880616898E}" sibTransId="{B1EC2498-C62F-0A46-AF3C-7DF75BE400F1}"/>
    <dgm:cxn modelId="{76200DA8-E81B-5146-AAC6-45DEE60772D0}" type="presOf" srcId="{489EEC90-2EE8-6743-A434-28AB390E8970}" destId="{7708F3CA-CAAD-4343-9434-9FC5CC3F8FC4}" srcOrd="0" destOrd="0" presId="urn:microsoft.com/office/officeart/2005/8/layout/vList2"/>
    <dgm:cxn modelId="{69C135B3-FA4A-E945-8EF2-7BC6F812E629}" srcId="{58ACD1FA-41D8-784D-9E33-0AD90F577E86}" destId="{63E9EBEA-82A6-434E-8565-2BE5AF14E0BD}" srcOrd="2" destOrd="0" parTransId="{853CD308-96D2-F340-95FE-B03F6B3E6773}" sibTransId="{EACF9283-42A5-5C4C-8F15-00333714D2E9}"/>
    <dgm:cxn modelId="{B42AFAB3-4FE3-6048-95E9-E1B58DDA97DF}" type="presOf" srcId="{08D37691-B8F9-2245-A932-B6C78F7B66B0}" destId="{3E943012-9032-F24F-B253-5CD77CADEE17}" srcOrd="0" destOrd="0" presId="urn:microsoft.com/office/officeart/2005/8/layout/vList2"/>
    <dgm:cxn modelId="{71D8CEC8-9269-0D4B-8F76-F4DB0C5A3DA2}" srcId="{D08C6C8D-2E77-6A4E-A111-F7009137C850}" destId="{A2FDFE16-33E1-7A47-AC4F-FCE7BE32845B}" srcOrd="0" destOrd="0" parTransId="{8627B03E-34E5-AD4E-AF10-89CE64BA9353}" sibTransId="{45E0C890-7D38-6545-8B2F-EC8E82B57274}"/>
    <dgm:cxn modelId="{6903B7CD-216B-9740-8D15-709AB7ACFA1E}" type="presOf" srcId="{D08C6C8D-2E77-6A4E-A111-F7009137C850}" destId="{2974A37D-15EC-5A4B-9391-D9EA99A31E49}" srcOrd="0" destOrd="0" presId="urn:microsoft.com/office/officeart/2005/8/layout/vList2"/>
    <dgm:cxn modelId="{DBCAE4D1-B077-3E4B-A05C-2CD3886595B5}" type="presOf" srcId="{CBFD3311-7004-8441-BBBD-8701C7532634}" destId="{7708F3CA-CAAD-4343-9434-9FC5CC3F8FC4}" srcOrd="0" destOrd="1" presId="urn:microsoft.com/office/officeart/2005/8/layout/vList2"/>
    <dgm:cxn modelId="{0FDA68E6-E482-4240-9256-5B2017F33785}" srcId="{58ACD1FA-41D8-784D-9E33-0AD90F577E86}" destId="{107D573B-5E78-9C49-B866-EF4A778F9C04}" srcOrd="3" destOrd="0" parTransId="{F9FBB5C7-EC89-5A42-A288-D4951E1D3760}" sibTransId="{C31CB6C1-0031-C144-B72F-EC58B5D21A65}"/>
    <dgm:cxn modelId="{1D68AEE6-E3B7-EB49-822A-5E662293D321}" srcId="{107D573B-5E78-9C49-B866-EF4A778F9C04}" destId="{CBFD3311-7004-8441-BBBD-8701C7532634}" srcOrd="1" destOrd="0" parTransId="{BCF75E76-7996-2E45-81C0-1E97D1A4D413}" sibTransId="{20FE8A62-C8B7-074B-8009-4A0BE3671CC2}"/>
    <dgm:cxn modelId="{5FEE13E7-8B99-3A45-9D51-AD04664D2D5F}" type="presOf" srcId="{A2FDFE16-33E1-7A47-AC4F-FCE7BE32845B}" destId="{CB962E7A-0EAC-6844-8B81-E3A7CE69507C}" srcOrd="0" destOrd="0" presId="urn:microsoft.com/office/officeart/2005/8/layout/vList2"/>
    <dgm:cxn modelId="{D2F22BF8-C91A-C041-9E15-B4EF4E6D122A}" type="presOf" srcId="{58ACD1FA-41D8-784D-9E33-0AD90F577E86}" destId="{1A97B078-F28B-C649-B975-C75158B11ACC}" srcOrd="0" destOrd="0" presId="urn:microsoft.com/office/officeart/2005/8/layout/vList2"/>
    <dgm:cxn modelId="{0DA8D9DC-2E54-1248-AC05-D2DA32B08A44}" type="presParOf" srcId="{1A97B078-F28B-C649-B975-C75158B11ACC}" destId="{B9E8C9B1-1E70-CF46-8F67-10069EFEEF01}" srcOrd="0" destOrd="0" presId="urn:microsoft.com/office/officeart/2005/8/layout/vList2"/>
    <dgm:cxn modelId="{F16FC4E5-3936-BF48-8B96-D7D8A519135F}" type="presParOf" srcId="{1A97B078-F28B-C649-B975-C75158B11ACC}" destId="{5997CD97-32F3-564D-967A-883AA87EDA42}" srcOrd="1" destOrd="0" presId="urn:microsoft.com/office/officeart/2005/8/layout/vList2"/>
    <dgm:cxn modelId="{AB3DC739-F453-C644-8A5A-B1D537D4ABA8}" type="presParOf" srcId="{1A97B078-F28B-C649-B975-C75158B11ACC}" destId="{ED46D54E-1219-424B-B53E-0FF4E80E4BAE}" srcOrd="2" destOrd="0" presId="urn:microsoft.com/office/officeart/2005/8/layout/vList2"/>
    <dgm:cxn modelId="{7AAA0555-093D-E04E-A650-45D5C8358B3F}" type="presParOf" srcId="{1A97B078-F28B-C649-B975-C75158B11ACC}" destId="{F1156AE1-70DB-3943-915C-39CE308D6F49}" srcOrd="3" destOrd="0" presId="urn:microsoft.com/office/officeart/2005/8/layout/vList2"/>
    <dgm:cxn modelId="{2BD8E3F9-0088-8F40-A192-FA29D3DEB083}" type="presParOf" srcId="{1A97B078-F28B-C649-B975-C75158B11ACC}" destId="{A4BDFB5D-9398-854F-9445-EE1F486C6B00}" srcOrd="4" destOrd="0" presId="urn:microsoft.com/office/officeart/2005/8/layout/vList2"/>
    <dgm:cxn modelId="{0DF6EB0E-CA60-634D-8A67-2B351C5EA79D}" type="presParOf" srcId="{1A97B078-F28B-C649-B975-C75158B11ACC}" destId="{3E943012-9032-F24F-B253-5CD77CADEE17}" srcOrd="5" destOrd="0" presId="urn:microsoft.com/office/officeart/2005/8/layout/vList2"/>
    <dgm:cxn modelId="{49A1E8AE-940F-0F4D-B837-3B94F9B4C734}" type="presParOf" srcId="{1A97B078-F28B-C649-B975-C75158B11ACC}" destId="{33BD9DE3-5A86-AC48-99D7-90F3650917CC}" srcOrd="6" destOrd="0" presId="urn:microsoft.com/office/officeart/2005/8/layout/vList2"/>
    <dgm:cxn modelId="{6A5C0D70-F66E-E046-8F7B-64072D069D06}" type="presParOf" srcId="{1A97B078-F28B-C649-B975-C75158B11ACC}" destId="{7708F3CA-CAAD-4343-9434-9FC5CC3F8FC4}" srcOrd="7" destOrd="0" presId="urn:microsoft.com/office/officeart/2005/8/layout/vList2"/>
    <dgm:cxn modelId="{31849E37-F48B-3A42-A681-C32999C6E6AD}" type="presParOf" srcId="{1A97B078-F28B-C649-B975-C75158B11ACC}" destId="{2974A37D-15EC-5A4B-9391-D9EA99A31E49}" srcOrd="8" destOrd="0" presId="urn:microsoft.com/office/officeart/2005/8/layout/vList2"/>
    <dgm:cxn modelId="{884EBEB8-633F-D74C-A2E0-5BC37191F0F3}" type="presParOf" srcId="{1A97B078-F28B-C649-B975-C75158B11ACC}" destId="{CB962E7A-0EAC-6844-8B81-E3A7CE69507C}" srcOrd="9"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dirty="0" err="1">
              <a:solidFill>
                <a:schemeClr val="accent1"/>
              </a:solidFill>
            </a:rPr>
            <a:t>Frajilite</a:t>
          </a:r>
          <a:r>
            <a:rPr lang="tr-TR" b="1" dirty="0">
              <a:solidFill>
                <a:schemeClr val="accent1"/>
              </a:solidFill>
            </a:rPr>
            <a:t> </a:t>
          </a:r>
          <a:r>
            <a:rPr lang="tr-TR" b="1" dirty="0" err="1">
              <a:solidFill>
                <a:schemeClr val="accent1"/>
              </a:solidFill>
            </a:rPr>
            <a:t>fraktürü</a:t>
          </a:r>
          <a:endParaRPr lang="en-GB" dirty="0">
            <a:solidFill>
              <a:schemeClr val="accent1"/>
            </a:solidFill>
          </a:endParaRPr>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solidFill>
                <a:schemeClr val="bg2">
                  <a:lumMod val="90000"/>
                </a:schemeClr>
              </a:solidFill>
            </a:rPr>
            <a:t>Özellikle </a:t>
          </a:r>
          <a:r>
            <a:rPr lang="tr-TR" b="1" dirty="0" err="1">
              <a:solidFill>
                <a:schemeClr val="bg2">
                  <a:lumMod val="90000"/>
                </a:schemeClr>
              </a:solidFill>
            </a:rPr>
            <a:t>vertebra</a:t>
          </a:r>
          <a:r>
            <a:rPr lang="tr-TR" b="1" dirty="0">
              <a:solidFill>
                <a:schemeClr val="bg2">
                  <a:lumMod val="90000"/>
                </a:schemeClr>
              </a:solidFill>
            </a:rPr>
            <a:t>, kalça, el bileği, </a:t>
          </a:r>
          <a:r>
            <a:rPr lang="tr-TR" b="1" dirty="0" err="1">
              <a:solidFill>
                <a:schemeClr val="bg2">
                  <a:lumMod val="90000"/>
                </a:schemeClr>
              </a:solidFill>
            </a:rPr>
            <a:t>humerus</a:t>
          </a:r>
          <a:r>
            <a:rPr lang="tr-TR" b="1" dirty="0">
              <a:solidFill>
                <a:schemeClr val="bg2">
                  <a:lumMod val="90000"/>
                </a:schemeClr>
              </a:solidFill>
            </a:rPr>
            <a:t>, </a:t>
          </a:r>
          <a:r>
            <a:rPr lang="tr-TR" b="1" dirty="0" err="1">
              <a:solidFill>
                <a:schemeClr val="bg2">
                  <a:lumMod val="90000"/>
                </a:schemeClr>
              </a:solidFill>
            </a:rPr>
            <a:t>kosta</a:t>
          </a:r>
          <a:r>
            <a:rPr lang="tr-TR" b="1" dirty="0">
              <a:solidFill>
                <a:schemeClr val="bg2">
                  <a:lumMod val="90000"/>
                </a:schemeClr>
              </a:solidFill>
            </a:rPr>
            <a:t>, </a:t>
          </a:r>
          <a:r>
            <a:rPr lang="tr-TR" b="1" dirty="0" err="1">
              <a:solidFill>
                <a:schemeClr val="bg2">
                  <a:lumMod val="90000"/>
                </a:schemeClr>
              </a:solidFill>
            </a:rPr>
            <a:t>pelvis</a:t>
          </a:r>
          <a:endParaRPr lang="en-GB" dirty="0">
            <a:solidFill>
              <a:schemeClr val="bg2">
                <a:lumMod val="90000"/>
              </a:schemeClr>
            </a:solidFill>
          </a:endParaRPr>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53F87F08-218C-412D-B38D-FAEFE985A64F}">
      <dgm:prSet/>
      <dgm:spPr/>
      <dgm:t>
        <a:bodyPr/>
        <a:lstStyle/>
        <a:p>
          <a:pPr rtl="0"/>
          <a:r>
            <a:rPr lang="tr-TR" b="1" dirty="0"/>
            <a:t>DXA ile Kemik mineral yoğunluğu (BMD)</a:t>
          </a:r>
          <a:endParaRPr lang="en-GB" dirty="0"/>
        </a:p>
      </dgm:t>
    </dgm:pt>
    <dgm:pt modelId="{378FFA12-31F6-4AA6-88D7-53666BC72F4B}" type="parTrans" cxnId="{49DBA09C-3B19-4E41-8294-4603BEE569E8}">
      <dgm:prSet/>
      <dgm:spPr/>
      <dgm:t>
        <a:bodyPr/>
        <a:lstStyle/>
        <a:p>
          <a:endParaRPr lang="tr-TR"/>
        </a:p>
      </dgm:t>
    </dgm:pt>
    <dgm:pt modelId="{506B5B00-09C7-43F0-9460-7E0D1F5E9C50}" type="sibTrans" cxnId="{49DBA09C-3B19-4E41-8294-4603BEE569E8}">
      <dgm:prSet/>
      <dgm:spPr/>
      <dgm:t>
        <a:bodyPr/>
        <a:lstStyle/>
        <a:p>
          <a:endParaRPr lang="tr-TR"/>
        </a:p>
      </dgm:t>
    </dgm:pt>
    <dgm:pt modelId="{2E2151F7-65F0-4FAB-8D6C-1653270340D4}">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T-skor ≤ -2.5 (L1-L4; </a:t>
          </a:r>
          <a:r>
            <a:rPr lang="tr-TR" b="1" dirty="0" err="1"/>
            <a:t>Femur</a:t>
          </a:r>
          <a:r>
            <a:rPr lang="tr-TR" b="1" dirty="0"/>
            <a:t> total; </a:t>
          </a:r>
          <a:r>
            <a:rPr lang="tr-TR" b="1" dirty="0" err="1"/>
            <a:t>Femur</a:t>
          </a:r>
          <a:r>
            <a:rPr lang="tr-TR" b="1" dirty="0"/>
            <a:t> boyun)</a:t>
          </a:r>
          <a:r>
            <a:rPr lang="tr-TR" dirty="0"/>
            <a:t> </a:t>
          </a:r>
          <a:endParaRPr lang="en-GB" dirty="0"/>
        </a:p>
      </dgm:t>
    </dgm:pt>
    <dgm:pt modelId="{BDD6D916-29A9-416A-B3F9-989C72922858}" type="parTrans" cxnId="{D615A2A5-E51F-483F-8705-49C40E76FE09}">
      <dgm:prSet/>
      <dgm:spPr/>
      <dgm:t>
        <a:bodyPr/>
        <a:lstStyle/>
        <a:p>
          <a:endParaRPr lang="tr-TR"/>
        </a:p>
      </dgm:t>
    </dgm:pt>
    <dgm:pt modelId="{C2C669BB-10AC-43F3-87B2-2A38005D6125}" type="sibTrans" cxnId="{D615A2A5-E51F-483F-8705-49C40E76FE09}">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2E287FB2-3CBD-4065-BBEF-9FF969335325}" type="pres">
      <dgm:prSet presAssocID="{53F87F08-218C-412D-B38D-FAEFE985A64F}" presName="parentText" presStyleLbl="node1" presStyleIdx="0" presStyleCnt="2">
        <dgm:presLayoutVars>
          <dgm:chMax val="0"/>
          <dgm:bulletEnabled val="1"/>
        </dgm:presLayoutVars>
      </dgm:prSet>
      <dgm:spPr/>
    </dgm:pt>
    <dgm:pt modelId="{16D07DA2-29DE-405D-9005-9FF97C9166BC}" type="pres">
      <dgm:prSet presAssocID="{53F87F08-218C-412D-B38D-FAEFE985A64F}" presName="childText" presStyleLbl="revTx" presStyleIdx="0" presStyleCnt="2">
        <dgm:presLayoutVars>
          <dgm:bulletEnabled val="1"/>
        </dgm:presLayoutVars>
      </dgm:prSet>
      <dgm:spPr/>
    </dgm:pt>
    <dgm:pt modelId="{088444F8-0280-4FAD-A3E4-2DC870A2C66B}" type="pres">
      <dgm:prSet presAssocID="{CB70C565-BD4F-4D48-9D82-37029B2FB490}" presName="parentText" presStyleLbl="node1" presStyleIdx="1" presStyleCnt="2">
        <dgm:presLayoutVars>
          <dgm:chMax val="0"/>
          <dgm:bulletEnabled val="1"/>
        </dgm:presLayoutVars>
      </dgm:prSet>
      <dgm:spPr/>
    </dgm:pt>
    <dgm:pt modelId="{5875E91D-A069-4B8E-B49C-1DCA42A70FFB}" type="pres">
      <dgm:prSet presAssocID="{CB70C565-BD4F-4D48-9D82-37029B2FB490}" presName="childText" presStyleLbl="revTx" presStyleIdx="1" presStyleCnt="2">
        <dgm:presLayoutVars>
          <dgm:bulletEnabled val="1"/>
        </dgm:presLayoutVars>
      </dgm:prSet>
      <dgm:spPr/>
    </dgm:pt>
  </dgm:ptLst>
  <dgm:cxnLst>
    <dgm:cxn modelId="{57EC9D34-D843-4B11-84A5-78807D6A5D00}" type="presOf" srcId="{CB70C565-BD4F-4D48-9D82-37029B2FB490}" destId="{088444F8-0280-4FAD-A3E4-2DC870A2C66B}" srcOrd="0" destOrd="0" presId="urn:microsoft.com/office/officeart/2005/8/layout/vList2"/>
    <dgm:cxn modelId="{63ABD942-BBD5-45E6-B18E-2BE0E086FF04}" srcId="{CB70C565-BD4F-4D48-9D82-37029B2FB490}" destId="{A053C0ED-1C8D-4679-BEA8-19DFB6778DF7}" srcOrd="0" destOrd="0" parTransId="{8FC42C8A-4C13-416A-B401-7790478D29DA}" sibTransId="{FD219726-FC49-492A-AF81-80538DFD92C1}"/>
    <dgm:cxn modelId="{6DC94B53-22E9-4A6E-AFD7-CB92BDAC20F8}" srcId="{8C634D94-8035-4D4B-AC10-49370556A396}" destId="{CB70C565-BD4F-4D48-9D82-37029B2FB490}" srcOrd="1" destOrd="0" parTransId="{4902F414-6EDD-4008-AA63-3A9523686424}" sibTransId="{B380F477-F28D-4DC2-9ED3-7C660B48954F}"/>
    <dgm:cxn modelId="{54EA948C-E29B-4699-B8BC-103CE343E9F2}" type="presOf" srcId="{8C634D94-8035-4D4B-AC10-49370556A396}" destId="{9F5C03CA-A6C4-4D14-92C7-867508C6D929}" srcOrd="0" destOrd="0" presId="urn:microsoft.com/office/officeart/2005/8/layout/vList2"/>
    <dgm:cxn modelId="{25CC4298-3516-4F93-A25A-236FDC28942E}" type="presOf" srcId="{2E2151F7-65F0-4FAB-8D6C-1653270340D4}" destId="{16D07DA2-29DE-405D-9005-9FF97C9166BC}" srcOrd="0" destOrd="0" presId="urn:microsoft.com/office/officeart/2005/8/layout/vList2"/>
    <dgm:cxn modelId="{49DBA09C-3B19-4E41-8294-4603BEE569E8}" srcId="{8C634D94-8035-4D4B-AC10-49370556A396}" destId="{53F87F08-218C-412D-B38D-FAEFE985A64F}" srcOrd="0" destOrd="0" parTransId="{378FFA12-31F6-4AA6-88D7-53666BC72F4B}" sibTransId="{506B5B00-09C7-43F0-9460-7E0D1F5E9C50}"/>
    <dgm:cxn modelId="{D615A2A5-E51F-483F-8705-49C40E76FE09}" srcId="{53F87F08-218C-412D-B38D-FAEFE985A64F}" destId="{2E2151F7-65F0-4FAB-8D6C-1653270340D4}" srcOrd="0" destOrd="0" parTransId="{BDD6D916-29A9-416A-B3F9-989C72922858}" sibTransId="{C2C669BB-10AC-43F3-87B2-2A38005D6125}"/>
    <dgm:cxn modelId="{A4E810CE-3D81-477A-938B-E0B0693BA9CC}" type="presOf" srcId="{A053C0ED-1C8D-4679-BEA8-19DFB6778DF7}" destId="{5875E91D-A069-4B8E-B49C-1DCA42A70FFB}" srcOrd="0" destOrd="0" presId="urn:microsoft.com/office/officeart/2005/8/layout/vList2"/>
    <dgm:cxn modelId="{0C54A7F9-C29B-4DF1-B587-B6391EFBD274}" type="presOf" srcId="{53F87F08-218C-412D-B38D-FAEFE985A64F}" destId="{2E287FB2-3CBD-4065-BBEF-9FF969335325}" srcOrd="0" destOrd="0" presId="urn:microsoft.com/office/officeart/2005/8/layout/vList2"/>
    <dgm:cxn modelId="{B7C016A8-6D3E-4B30-8C84-58C69C978A70}" type="presParOf" srcId="{9F5C03CA-A6C4-4D14-92C7-867508C6D929}" destId="{2E287FB2-3CBD-4065-BBEF-9FF969335325}" srcOrd="0" destOrd="0" presId="urn:microsoft.com/office/officeart/2005/8/layout/vList2"/>
    <dgm:cxn modelId="{CC26F8FE-A25A-43CD-BDAD-16E5EA576D28}" type="presParOf" srcId="{9F5C03CA-A6C4-4D14-92C7-867508C6D929}" destId="{16D07DA2-29DE-405D-9005-9FF97C9166BC}" srcOrd="1" destOrd="0" presId="urn:microsoft.com/office/officeart/2005/8/layout/vList2"/>
    <dgm:cxn modelId="{8E7436D9-3E19-482E-80C0-94C6058E1C1D}" type="presParOf" srcId="{9F5C03CA-A6C4-4D14-92C7-867508C6D929}" destId="{088444F8-0280-4FAD-A3E4-2DC870A2C66B}" srcOrd="2" destOrd="0" presId="urn:microsoft.com/office/officeart/2005/8/layout/vList2"/>
    <dgm:cxn modelId="{1D483952-24C0-4160-B5CB-4E1FE41B4340}" type="presParOf" srcId="{9F5C03CA-A6C4-4D14-92C7-867508C6D929}" destId="{5875E91D-A069-4B8E-B49C-1DCA42A70FF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dirty="0" err="1">
              <a:solidFill>
                <a:srgbClr val="FFFF00"/>
              </a:solidFill>
            </a:rPr>
            <a:t>Frajilite</a:t>
          </a:r>
          <a:r>
            <a:rPr lang="tr-TR" b="1" dirty="0">
              <a:solidFill>
                <a:srgbClr val="FFFF00"/>
              </a:solidFill>
            </a:rPr>
            <a:t> </a:t>
          </a:r>
          <a:r>
            <a:rPr lang="tr-TR" b="1" dirty="0" err="1">
              <a:solidFill>
                <a:srgbClr val="FFFF00"/>
              </a:solidFill>
            </a:rPr>
            <a:t>fraktürü</a:t>
          </a:r>
          <a:endParaRPr lang="en-GB" dirty="0">
            <a:solidFill>
              <a:srgbClr val="FFFF00"/>
            </a:solidFill>
          </a:endParaRPr>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Özellikle </a:t>
          </a:r>
          <a:r>
            <a:rPr lang="tr-TR" b="1" dirty="0" err="1"/>
            <a:t>vertebra</a:t>
          </a:r>
          <a:r>
            <a:rPr lang="tr-TR" b="1" dirty="0"/>
            <a:t>, kalça, el bileği, </a:t>
          </a:r>
          <a:r>
            <a:rPr lang="tr-TR" b="1" dirty="0" err="1"/>
            <a:t>humerus</a:t>
          </a:r>
          <a:r>
            <a:rPr lang="tr-TR" b="1" dirty="0"/>
            <a:t>, </a:t>
          </a:r>
          <a:r>
            <a:rPr lang="tr-TR" b="1" dirty="0" err="1"/>
            <a:t>kosta</a:t>
          </a:r>
          <a:r>
            <a:rPr lang="tr-TR" b="1" dirty="0"/>
            <a:t>, </a:t>
          </a:r>
          <a:r>
            <a:rPr lang="tr-TR" b="1" dirty="0" err="1"/>
            <a:t>pelvis</a:t>
          </a:r>
          <a:endParaRPr lang="en-GB" dirty="0"/>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53F87F08-218C-412D-B38D-FAEFE985A64F}">
      <dgm:prSet/>
      <dgm:spPr/>
      <dgm:t>
        <a:bodyPr/>
        <a:lstStyle/>
        <a:p>
          <a:pPr rtl="0"/>
          <a:r>
            <a:rPr lang="tr-TR" b="1" dirty="0"/>
            <a:t>DXA ile Kemik mineral yoğunluğu (BMD)</a:t>
          </a:r>
          <a:endParaRPr lang="en-GB" dirty="0"/>
        </a:p>
      </dgm:t>
    </dgm:pt>
    <dgm:pt modelId="{378FFA12-31F6-4AA6-88D7-53666BC72F4B}" type="parTrans" cxnId="{49DBA09C-3B19-4E41-8294-4603BEE569E8}">
      <dgm:prSet/>
      <dgm:spPr/>
      <dgm:t>
        <a:bodyPr/>
        <a:lstStyle/>
        <a:p>
          <a:endParaRPr lang="tr-TR"/>
        </a:p>
      </dgm:t>
    </dgm:pt>
    <dgm:pt modelId="{506B5B00-09C7-43F0-9460-7E0D1F5E9C50}" type="sibTrans" cxnId="{49DBA09C-3B19-4E41-8294-4603BEE569E8}">
      <dgm:prSet/>
      <dgm:spPr/>
      <dgm:t>
        <a:bodyPr/>
        <a:lstStyle/>
        <a:p>
          <a:endParaRPr lang="tr-TR"/>
        </a:p>
      </dgm:t>
    </dgm:pt>
    <dgm:pt modelId="{2E2151F7-65F0-4FAB-8D6C-1653270340D4}">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T-skor ≤ -2.5 (L1-L4; </a:t>
          </a:r>
          <a:r>
            <a:rPr lang="tr-TR" b="1" dirty="0" err="1"/>
            <a:t>Femur</a:t>
          </a:r>
          <a:r>
            <a:rPr lang="tr-TR" b="1" dirty="0"/>
            <a:t> total; </a:t>
          </a:r>
          <a:r>
            <a:rPr lang="tr-TR" b="1" dirty="0" err="1"/>
            <a:t>Femur</a:t>
          </a:r>
          <a:r>
            <a:rPr lang="tr-TR" b="1" dirty="0"/>
            <a:t> boyun)</a:t>
          </a:r>
          <a:r>
            <a:rPr lang="tr-TR" dirty="0"/>
            <a:t> </a:t>
          </a:r>
          <a:endParaRPr lang="en-GB" dirty="0"/>
        </a:p>
      </dgm:t>
    </dgm:pt>
    <dgm:pt modelId="{BDD6D916-29A9-416A-B3F9-989C72922858}" type="parTrans" cxnId="{D615A2A5-E51F-483F-8705-49C40E76FE09}">
      <dgm:prSet/>
      <dgm:spPr/>
      <dgm:t>
        <a:bodyPr/>
        <a:lstStyle/>
        <a:p>
          <a:endParaRPr lang="tr-TR"/>
        </a:p>
      </dgm:t>
    </dgm:pt>
    <dgm:pt modelId="{C2C669BB-10AC-43F3-87B2-2A38005D6125}" type="sibTrans" cxnId="{D615A2A5-E51F-483F-8705-49C40E76FE09}">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2E287FB2-3CBD-4065-BBEF-9FF969335325}" type="pres">
      <dgm:prSet presAssocID="{53F87F08-218C-412D-B38D-FAEFE985A64F}" presName="parentText" presStyleLbl="node1" presStyleIdx="0" presStyleCnt="2">
        <dgm:presLayoutVars>
          <dgm:chMax val="0"/>
          <dgm:bulletEnabled val="1"/>
        </dgm:presLayoutVars>
      </dgm:prSet>
      <dgm:spPr/>
    </dgm:pt>
    <dgm:pt modelId="{16D07DA2-29DE-405D-9005-9FF97C9166BC}" type="pres">
      <dgm:prSet presAssocID="{53F87F08-218C-412D-B38D-FAEFE985A64F}" presName="childText" presStyleLbl="revTx" presStyleIdx="0" presStyleCnt="2">
        <dgm:presLayoutVars>
          <dgm:bulletEnabled val="1"/>
        </dgm:presLayoutVars>
      </dgm:prSet>
      <dgm:spPr/>
    </dgm:pt>
    <dgm:pt modelId="{088444F8-0280-4FAD-A3E4-2DC870A2C66B}" type="pres">
      <dgm:prSet presAssocID="{CB70C565-BD4F-4D48-9D82-37029B2FB490}" presName="parentText" presStyleLbl="node1" presStyleIdx="1" presStyleCnt="2">
        <dgm:presLayoutVars>
          <dgm:chMax val="0"/>
          <dgm:bulletEnabled val="1"/>
        </dgm:presLayoutVars>
      </dgm:prSet>
      <dgm:spPr/>
    </dgm:pt>
    <dgm:pt modelId="{5875E91D-A069-4B8E-B49C-1DCA42A70FFB}" type="pres">
      <dgm:prSet presAssocID="{CB70C565-BD4F-4D48-9D82-37029B2FB490}" presName="childText" presStyleLbl="revTx" presStyleIdx="1" presStyleCnt="2">
        <dgm:presLayoutVars>
          <dgm:bulletEnabled val="1"/>
        </dgm:presLayoutVars>
      </dgm:prSet>
      <dgm:spPr/>
    </dgm:pt>
  </dgm:ptLst>
  <dgm:cxnLst>
    <dgm:cxn modelId="{57EC9D34-D843-4B11-84A5-78807D6A5D00}" type="presOf" srcId="{CB70C565-BD4F-4D48-9D82-37029B2FB490}" destId="{088444F8-0280-4FAD-A3E4-2DC870A2C66B}" srcOrd="0" destOrd="0" presId="urn:microsoft.com/office/officeart/2005/8/layout/vList2"/>
    <dgm:cxn modelId="{63ABD942-BBD5-45E6-B18E-2BE0E086FF04}" srcId="{CB70C565-BD4F-4D48-9D82-37029B2FB490}" destId="{A053C0ED-1C8D-4679-BEA8-19DFB6778DF7}" srcOrd="0" destOrd="0" parTransId="{8FC42C8A-4C13-416A-B401-7790478D29DA}" sibTransId="{FD219726-FC49-492A-AF81-80538DFD92C1}"/>
    <dgm:cxn modelId="{6DC94B53-22E9-4A6E-AFD7-CB92BDAC20F8}" srcId="{8C634D94-8035-4D4B-AC10-49370556A396}" destId="{CB70C565-BD4F-4D48-9D82-37029B2FB490}" srcOrd="1" destOrd="0" parTransId="{4902F414-6EDD-4008-AA63-3A9523686424}" sibTransId="{B380F477-F28D-4DC2-9ED3-7C660B48954F}"/>
    <dgm:cxn modelId="{54EA948C-E29B-4699-B8BC-103CE343E9F2}" type="presOf" srcId="{8C634D94-8035-4D4B-AC10-49370556A396}" destId="{9F5C03CA-A6C4-4D14-92C7-867508C6D929}" srcOrd="0" destOrd="0" presId="urn:microsoft.com/office/officeart/2005/8/layout/vList2"/>
    <dgm:cxn modelId="{25CC4298-3516-4F93-A25A-236FDC28942E}" type="presOf" srcId="{2E2151F7-65F0-4FAB-8D6C-1653270340D4}" destId="{16D07DA2-29DE-405D-9005-9FF97C9166BC}" srcOrd="0" destOrd="0" presId="urn:microsoft.com/office/officeart/2005/8/layout/vList2"/>
    <dgm:cxn modelId="{49DBA09C-3B19-4E41-8294-4603BEE569E8}" srcId="{8C634D94-8035-4D4B-AC10-49370556A396}" destId="{53F87F08-218C-412D-B38D-FAEFE985A64F}" srcOrd="0" destOrd="0" parTransId="{378FFA12-31F6-4AA6-88D7-53666BC72F4B}" sibTransId="{506B5B00-09C7-43F0-9460-7E0D1F5E9C50}"/>
    <dgm:cxn modelId="{D615A2A5-E51F-483F-8705-49C40E76FE09}" srcId="{53F87F08-218C-412D-B38D-FAEFE985A64F}" destId="{2E2151F7-65F0-4FAB-8D6C-1653270340D4}" srcOrd="0" destOrd="0" parTransId="{BDD6D916-29A9-416A-B3F9-989C72922858}" sibTransId="{C2C669BB-10AC-43F3-87B2-2A38005D6125}"/>
    <dgm:cxn modelId="{A4E810CE-3D81-477A-938B-E0B0693BA9CC}" type="presOf" srcId="{A053C0ED-1C8D-4679-BEA8-19DFB6778DF7}" destId="{5875E91D-A069-4B8E-B49C-1DCA42A70FFB}" srcOrd="0" destOrd="0" presId="urn:microsoft.com/office/officeart/2005/8/layout/vList2"/>
    <dgm:cxn modelId="{0C54A7F9-C29B-4DF1-B587-B6391EFBD274}" type="presOf" srcId="{53F87F08-218C-412D-B38D-FAEFE985A64F}" destId="{2E287FB2-3CBD-4065-BBEF-9FF969335325}" srcOrd="0" destOrd="0" presId="urn:microsoft.com/office/officeart/2005/8/layout/vList2"/>
    <dgm:cxn modelId="{B7C016A8-6D3E-4B30-8C84-58C69C978A70}" type="presParOf" srcId="{9F5C03CA-A6C4-4D14-92C7-867508C6D929}" destId="{2E287FB2-3CBD-4065-BBEF-9FF969335325}" srcOrd="0" destOrd="0" presId="urn:microsoft.com/office/officeart/2005/8/layout/vList2"/>
    <dgm:cxn modelId="{CC26F8FE-A25A-43CD-BDAD-16E5EA576D28}" type="presParOf" srcId="{9F5C03CA-A6C4-4D14-92C7-867508C6D929}" destId="{16D07DA2-29DE-405D-9005-9FF97C9166BC}" srcOrd="1" destOrd="0" presId="urn:microsoft.com/office/officeart/2005/8/layout/vList2"/>
    <dgm:cxn modelId="{8E7436D9-3E19-482E-80C0-94C6058E1C1D}" type="presParOf" srcId="{9F5C03CA-A6C4-4D14-92C7-867508C6D929}" destId="{088444F8-0280-4FAD-A3E4-2DC870A2C66B}" srcOrd="2" destOrd="0" presId="urn:microsoft.com/office/officeart/2005/8/layout/vList2"/>
    <dgm:cxn modelId="{1D483952-24C0-4160-B5CB-4E1FE41B4340}" type="presParOf" srcId="{9F5C03CA-A6C4-4D14-92C7-867508C6D929}" destId="{5875E91D-A069-4B8E-B49C-1DCA42A70FF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A437C3-D500-4A54-B0A4-8FDAAF96008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379ABF97-AC67-430D-8D63-551BB145A89A}">
      <dgm:prSet/>
      <dgm:spPr/>
      <dgm:t>
        <a:bodyPr/>
        <a:lstStyle/>
        <a:p>
          <a:pPr rtl="0"/>
          <a:r>
            <a:rPr lang="tr-TR" dirty="0"/>
            <a:t>OP </a:t>
          </a:r>
          <a:r>
            <a:rPr lang="tr-TR" dirty="0" err="1"/>
            <a:t>Fx’leri</a:t>
          </a:r>
          <a:endParaRPr lang="en-GB" dirty="0"/>
        </a:p>
      </dgm:t>
    </dgm:pt>
    <dgm:pt modelId="{277717C1-0740-41F5-8BFC-79F25A5DC661}" type="parTrans" cxnId="{787855B7-9321-40E7-B0B6-F370C99657DA}">
      <dgm:prSet/>
      <dgm:spPr/>
      <dgm:t>
        <a:bodyPr/>
        <a:lstStyle/>
        <a:p>
          <a:endParaRPr lang="tr-TR"/>
        </a:p>
      </dgm:t>
    </dgm:pt>
    <dgm:pt modelId="{307E8F11-B17C-49D2-863F-9FFF5BB905B9}" type="sibTrans" cxnId="{787855B7-9321-40E7-B0B6-F370C99657DA}">
      <dgm:prSet/>
      <dgm:spPr/>
      <dgm:t>
        <a:bodyPr/>
        <a:lstStyle/>
        <a:p>
          <a:endParaRPr lang="tr-TR"/>
        </a:p>
      </dgm:t>
    </dgm:pt>
    <dgm:pt modelId="{3D17038D-DDBB-4303-8D6F-4F6386FCCC11}">
      <dgm:prSet custT="1"/>
      <dgm:spPr/>
      <dgm:t>
        <a:bodyPr/>
        <a:lstStyle/>
        <a:p>
          <a:pPr rtl="0"/>
          <a:r>
            <a:rPr lang="tr-TR" sz="2400" dirty="0"/>
            <a:t>Kalça, </a:t>
          </a:r>
          <a:r>
            <a:rPr lang="tr-TR" sz="2400" dirty="0" err="1"/>
            <a:t>vertebra</a:t>
          </a:r>
          <a:r>
            <a:rPr lang="tr-TR" sz="2400" dirty="0"/>
            <a:t> (</a:t>
          </a:r>
          <a:r>
            <a:rPr lang="tr-TR" sz="2400" dirty="0" err="1"/>
            <a:t>lomber-torasik</a:t>
          </a:r>
          <a:r>
            <a:rPr lang="tr-TR" sz="2400" dirty="0"/>
            <a:t>), önkol</a:t>
          </a:r>
          <a:endParaRPr lang="en-GB" sz="2400" dirty="0"/>
        </a:p>
      </dgm:t>
    </dgm:pt>
    <dgm:pt modelId="{064D492E-E7BA-4483-97A0-04CBA3416B13}" type="parTrans" cxnId="{49FF4EE2-2ED7-4731-AAB0-CD904C7B82BF}">
      <dgm:prSet/>
      <dgm:spPr/>
      <dgm:t>
        <a:bodyPr/>
        <a:lstStyle/>
        <a:p>
          <a:endParaRPr lang="tr-TR"/>
        </a:p>
      </dgm:t>
    </dgm:pt>
    <dgm:pt modelId="{2C7A1C9E-CDFB-45FA-8AF5-EEBBBB196E2F}" type="sibTrans" cxnId="{49FF4EE2-2ED7-4731-AAB0-CD904C7B82BF}">
      <dgm:prSet/>
      <dgm:spPr/>
      <dgm:t>
        <a:bodyPr/>
        <a:lstStyle/>
        <a:p>
          <a:endParaRPr lang="tr-TR"/>
        </a:p>
      </dgm:t>
    </dgm:pt>
    <dgm:pt modelId="{711187AC-B4AE-4248-8DB2-446EBE66B241}">
      <dgm:prSet custT="1"/>
      <dgm:spPr/>
      <dgm:t>
        <a:bodyPr/>
        <a:lstStyle/>
        <a:p>
          <a:pPr rtl="0"/>
          <a:r>
            <a:rPr lang="tr-TR" sz="2400" dirty="0" err="1">
              <a:solidFill>
                <a:srgbClr val="FF0000"/>
              </a:solidFill>
            </a:rPr>
            <a:t>Prox</a:t>
          </a:r>
          <a:r>
            <a:rPr lang="tr-TR" sz="2400" dirty="0">
              <a:solidFill>
                <a:srgbClr val="FF0000"/>
              </a:solidFill>
            </a:rPr>
            <a:t> </a:t>
          </a:r>
          <a:r>
            <a:rPr lang="tr-TR" sz="2400" dirty="0" err="1">
              <a:solidFill>
                <a:srgbClr val="FF0000"/>
              </a:solidFill>
            </a:rPr>
            <a:t>humerus</a:t>
          </a:r>
          <a:r>
            <a:rPr lang="tr-TR" sz="2400" dirty="0">
              <a:solidFill>
                <a:srgbClr val="FF0000"/>
              </a:solidFill>
            </a:rPr>
            <a:t>, </a:t>
          </a:r>
          <a:r>
            <a:rPr lang="tr-TR" sz="2400" dirty="0" err="1">
              <a:solidFill>
                <a:srgbClr val="FF0000"/>
              </a:solidFill>
            </a:rPr>
            <a:t>kosta</a:t>
          </a:r>
          <a:r>
            <a:rPr lang="tr-TR" sz="2400" dirty="0">
              <a:solidFill>
                <a:srgbClr val="FF0000"/>
              </a:solidFill>
            </a:rPr>
            <a:t>, </a:t>
          </a:r>
          <a:r>
            <a:rPr lang="tr-TR" sz="2400" dirty="0" err="1">
              <a:solidFill>
                <a:srgbClr val="FF0000"/>
              </a:solidFill>
            </a:rPr>
            <a:t>pelvis</a:t>
          </a:r>
          <a:r>
            <a:rPr lang="tr-TR" sz="2400" dirty="0">
              <a:solidFill>
                <a:srgbClr val="FF0000"/>
              </a:solidFill>
            </a:rPr>
            <a:t>, </a:t>
          </a:r>
          <a:r>
            <a:rPr lang="tr-TR" sz="2400" dirty="0" err="1">
              <a:solidFill>
                <a:srgbClr val="FF0000"/>
              </a:solidFill>
            </a:rPr>
            <a:t>sakrum</a:t>
          </a:r>
          <a:endParaRPr lang="en-GB" sz="2400" dirty="0">
            <a:solidFill>
              <a:srgbClr val="FF0000"/>
            </a:solidFill>
          </a:endParaRPr>
        </a:p>
      </dgm:t>
    </dgm:pt>
    <dgm:pt modelId="{9E614A6C-11EA-4EE2-A21B-F363FA6EE6CB}" type="parTrans" cxnId="{8E4E4EBD-D5F2-40BF-80F2-FC3A88A9EC31}">
      <dgm:prSet/>
      <dgm:spPr/>
      <dgm:t>
        <a:bodyPr/>
        <a:lstStyle/>
        <a:p>
          <a:endParaRPr lang="tr-TR"/>
        </a:p>
      </dgm:t>
    </dgm:pt>
    <dgm:pt modelId="{2FD10B73-06C7-4427-924F-3C3131106C7C}" type="sibTrans" cxnId="{8E4E4EBD-D5F2-40BF-80F2-FC3A88A9EC31}">
      <dgm:prSet/>
      <dgm:spPr/>
      <dgm:t>
        <a:bodyPr/>
        <a:lstStyle/>
        <a:p>
          <a:endParaRPr lang="tr-TR"/>
        </a:p>
      </dgm:t>
    </dgm:pt>
    <dgm:pt modelId="{3A1264D9-87D2-4AE8-99E1-8580874FBD97}">
      <dgm:prSet custT="1"/>
      <dgm:spPr/>
      <dgm:t>
        <a:bodyPr/>
        <a:lstStyle/>
        <a:p>
          <a:pPr rtl="0"/>
          <a:r>
            <a:rPr lang="tr-TR" sz="2400" dirty="0" err="1">
              <a:solidFill>
                <a:srgbClr val="FF0000"/>
              </a:solidFill>
            </a:rPr>
            <a:t>Tibia</a:t>
          </a:r>
          <a:r>
            <a:rPr lang="tr-TR" sz="2400" dirty="0">
              <a:solidFill>
                <a:srgbClr val="FF0000"/>
              </a:solidFill>
            </a:rPr>
            <a:t>, fibula</a:t>
          </a:r>
          <a:endParaRPr lang="en-GB" sz="2400" dirty="0">
            <a:solidFill>
              <a:srgbClr val="FF0000"/>
            </a:solidFill>
          </a:endParaRPr>
        </a:p>
      </dgm:t>
    </dgm:pt>
    <dgm:pt modelId="{8C8BD9FA-F464-4B1C-9C93-5BC07061A148}" type="parTrans" cxnId="{0D186B91-CB0A-4ADB-8287-369231032096}">
      <dgm:prSet/>
      <dgm:spPr/>
      <dgm:t>
        <a:bodyPr/>
        <a:lstStyle/>
        <a:p>
          <a:endParaRPr lang="tr-TR"/>
        </a:p>
      </dgm:t>
    </dgm:pt>
    <dgm:pt modelId="{9225A1BA-139B-4894-A732-C6848098A07A}" type="sibTrans" cxnId="{0D186B91-CB0A-4ADB-8287-369231032096}">
      <dgm:prSet/>
      <dgm:spPr/>
      <dgm:t>
        <a:bodyPr/>
        <a:lstStyle/>
        <a:p>
          <a:endParaRPr lang="tr-TR"/>
        </a:p>
      </dgm:t>
    </dgm:pt>
    <dgm:pt modelId="{4B4FE88B-39B2-47BC-9D90-6477E2824D01}">
      <dgm:prSet custT="1"/>
      <dgm:spPr/>
      <dgm:t>
        <a:bodyPr/>
        <a:lstStyle/>
        <a:p>
          <a:pPr rtl="0"/>
          <a:r>
            <a:rPr lang="tr-TR" sz="2400" dirty="0" err="1">
              <a:solidFill>
                <a:srgbClr val="FF0000"/>
              </a:solidFill>
            </a:rPr>
            <a:t>Patella</a:t>
          </a:r>
          <a:endParaRPr lang="en-GB" sz="2400" dirty="0">
            <a:solidFill>
              <a:srgbClr val="FF0000"/>
            </a:solidFill>
          </a:endParaRPr>
        </a:p>
      </dgm:t>
    </dgm:pt>
    <dgm:pt modelId="{A8045AD9-57B9-4147-90EC-05FFEAE89B8A}" type="parTrans" cxnId="{4B1FC53A-9B84-4415-BC58-362DCE8AAEDF}">
      <dgm:prSet/>
      <dgm:spPr/>
      <dgm:t>
        <a:bodyPr/>
        <a:lstStyle/>
        <a:p>
          <a:endParaRPr lang="tr-TR"/>
        </a:p>
      </dgm:t>
    </dgm:pt>
    <dgm:pt modelId="{64ECE415-5C36-4459-ADB7-A51776854FE8}" type="sibTrans" cxnId="{4B1FC53A-9B84-4415-BC58-362DCE8AAEDF}">
      <dgm:prSet/>
      <dgm:spPr/>
      <dgm:t>
        <a:bodyPr/>
        <a:lstStyle/>
        <a:p>
          <a:endParaRPr lang="tr-TR"/>
        </a:p>
      </dgm:t>
    </dgm:pt>
    <dgm:pt modelId="{D60A408D-AC74-4195-A431-B4182FBFD1DD}">
      <dgm:prSet>
        <dgm:style>
          <a:lnRef idx="0">
            <a:schemeClr val="accent2"/>
          </a:lnRef>
          <a:fillRef idx="3">
            <a:schemeClr val="accent2"/>
          </a:fillRef>
          <a:effectRef idx="3">
            <a:schemeClr val="accent2"/>
          </a:effectRef>
          <a:fontRef idx="minor">
            <a:schemeClr val="lt1"/>
          </a:fontRef>
        </dgm:style>
      </dgm:prSet>
      <dgm:spPr/>
      <dgm:t>
        <a:bodyPr/>
        <a:lstStyle/>
        <a:p>
          <a:pPr rtl="0"/>
          <a:r>
            <a:rPr lang="tr-TR" dirty="0"/>
            <a:t>OP </a:t>
          </a:r>
          <a:r>
            <a:rPr lang="tr-TR" dirty="0" err="1"/>
            <a:t>Fx’i</a:t>
          </a:r>
          <a:r>
            <a:rPr lang="tr-TR" dirty="0"/>
            <a:t> olmayan </a:t>
          </a:r>
          <a:r>
            <a:rPr lang="tr-TR" dirty="0" err="1"/>
            <a:t>Fx’ler</a:t>
          </a:r>
          <a:endParaRPr lang="en-GB" dirty="0"/>
        </a:p>
      </dgm:t>
    </dgm:pt>
    <dgm:pt modelId="{C6D3BF1A-45C9-41B0-AC0C-C5E5C9BA47AA}" type="parTrans" cxnId="{868D2A67-20A5-42A0-A3AA-0F8977D2CC7A}">
      <dgm:prSet/>
      <dgm:spPr/>
      <dgm:t>
        <a:bodyPr/>
        <a:lstStyle/>
        <a:p>
          <a:endParaRPr lang="tr-TR"/>
        </a:p>
      </dgm:t>
    </dgm:pt>
    <dgm:pt modelId="{B9744AE2-07AD-4232-B961-B2614B2BCBC4}" type="sibTrans" cxnId="{868D2A67-20A5-42A0-A3AA-0F8977D2CC7A}">
      <dgm:prSet/>
      <dgm:spPr/>
      <dgm:t>
        <a:bodyPr/>
        <a:lstStyle/>
        <a:p>
          <a:endParaRPr lang="tr-TR"/>
        </a:p>
      </dgm:t>
    </dgm:pt>
    <dgm:pt modelId="{A850F89A-CAC7-48FE-81A4-B3FFF2ADD9FE}">
      <dgm:prSet custT="1"/>
      <dgm:spPr/>
      <dgm:t>
        <a:bodyPr/>
        <a:lstStyle/>
        <a:p>
          <a:pPr rtl="0"/>
          <a:r>
            <a:rPr lang="tr-TR" sz="2000" dirty="0">
              <a:solidFill>
                <a:srgbClr val="FF0000"/>
              </a:solidFill>
            </a:rPr>
            <a:t>Kafa kemikleri, </a:t>
          </a:r>
          <a:r>
            <a:rPr lang="tr-TR" sz="2000" dirty="0" err="1">
              <a:solidFill>
                <a:srgbClr val="FF0000"/>
              </a:solidFill>
            </a:rPr>
            <a:t>servikal</a:t>
          </a:r>
          <a:r>
            <a:rPr lang="tr-TR" sz="2000" dirty="0">
              <a:solidFill>
                <a:srgbClr val="FF0000"/>
              </a:solidFill>
            </a:rPr>
            <a:t> </a:t>
          </a:r>
          <a:r>
            <a:rPr lang="tr-TR" sz="2000" dirty="0" err="1">
              <a:solidFill>
                <a:srgbClr val="FF0000"/>
              </a:solidFill>
            </a:rPr>
            <a:t>vertebra</a:t>
          </a:r>
          <a:endParaRPr lang="en-GB" sz="2000" dirty="0">
            <a:solidFill>
              <a:srgbClr val="FF0000"/>
            </a:solidFill>
          </a:endParaRPr>
        </a:p>
      </dgm:t>
    </dgm:pt>
    <dgm:pt modelId="{1E2DD8DE-8CD7-4A6A-B7D2-EC280AB21C8C}" type="parTrans" cxnId="{BBE5352B-34D8-4F06-BF7D-6BFCE548AC9E}">
      <dgm:prSet/>
      <dgm:spPr/>
      <dgm:t>
        <a:bodyPr/>
        <a:lstStyle/>
        <a:p>
          <a:endParaRPr lang="tr-TR"/>
        </a:p>
      </dgm:t>
    </dgm:pt>
    <dgm:pt modelId="{A2BE2FE6-DA75-443B-9C91-0FFAC43BFB51}" type="sibTrans" cxnId="{BBE5352B-34D8-4F06-BF7D-6BFCE548AC9E}">
      <dgm:prSet/>
      <dgm:spPr/>
      <dgm:t>
        <a:bodyPr/>
        <a:lstStyle/>
        <a:p>
          <a:endParaRPr lang="tr-TR"/>
        </a:p>
      </dgm:t>
    </dgm:pt>
    <dgm:pt modelId="{AAB6D6FB-9D02-41F4-BC8C-0E226B474964}">
      <dgm:prSet custT="1"/>
      <dgm:spPr/>
      <dgm:t>
        <a:bodyPr/>
        <a:lstStyle/>
        <a:p>
          <a:pPr rtl="0"/>
          <a:r>
            <a:rPr lang="tr-TR" sz="2000" dirty="0" err="1"/>
            <a:t>Tarsal-karpal</a:t>
          </a:r>
          <a:r>
            <a:rPr lang="tr-TR" sz="2000" dirty="0"/>
            <a:t> kemikler ve el-ayak </a:t>
          </a:r>
          <a:r>
            <a:rPr lang="tr-TR" sz="2000" dirty="0" err="1"/>
            <a:t>falanksları</a:t>
          </a:r>
          <a:endParaRPr lang="en-GB" sz="2000" dirty="0"/>
        </a:p>
      </dgm:t>
    </dgm:pt>
    <dgm:pt modelId="{20FD852E-D0BE-4FA7-A3E7-DBCF2A1BCB8F}" type="parTrans" cxnId="{7FA5EE27-ACBB-4BEB-AAA0-6B1A5A60E084}">
      <dgm:prSet/>
      <dgm:spPr/>
      <dgm:t>
        <a:bodyPr/>
        <a:lstStyle/>
        <a:p>
          <a:endParaRPr lang="tr-TR"/>
        </a:p>
      </dgm:t>
    </dgm:pt>
    <dgm:pt modelId="{5DCFB788-ACDB-45C1-B9E4-249E5172B2CA}" type="sibTrans" cxnId="{7FA5EE27-ACBB-4BEB-AAA0-6B1A5A60E084}">
      <dgm:prSet/>
      <dgm:spPr/>
      <dgm:t>
        <a:bodyPr/>
        <a:lstStyle/>
        <a:p>
          <a:endParaRPr lang="tr-TR"/>
        </a:p>
      </dgm:t>
    </dgm:pt>
    <dgm:pt modelId="{CF338126-6304-4FAE-8483-A085E19502DC}">
      <dgm:prSet custT="1"/>
      <dgm:spPr/>
      <dgm:t>
        <a:bodyPr/>
        <a:lstStyle/>
        <a:p>
          <a:pPr rtl="0"/>
          <a:r>
            <a:rPr lang="tr-TR" sz="2000" dirty="0" err="1">
              <a:solidFill>
                <a:srgbClr val="0070C0"/>
              </a:solidFill>
            </a:rPr>
            <a:t>Skapula</a:t>
          </a:r>
          <a:endParaRPr lang="en-GB" sz="2000" dirty="0">
            <a:solidFill>
              <a:srgbClr val="0070C0"/>
            </a:solidFill>
          </a:endParaRPr>
        </a:p>
      </dgm:t>
    </dgm:pt>
    <dgm:pt modelId="{03F97C0D-E4D4-4467-96E2-36BCEDB7937F}" type="parTrans" cxnId="{69693E5E-8EED-453E-B7BB-324226263247}">
      <dgm:prSet/>
      <dgm:spPr/>
      <dgm:t>
        <a:bodyPr/>
        <a:lstStyle/>
        <a:p>
          <a:endParaRPr lang="tr-TR"/>
        </a:p>
      </dgm:t>
    </dgm:pt>
    <dgm:pt modelId="{2091B488-67FB-43C2-8846-DE99994DB79F}" type="sibTrans" cxnId="{69693E5E-8EED-453E-B7BB-324226263247}">
      <dgm:prSet/>
      <dgm:spPr/>
      <dgm:t>
        <a:bodyPr/>
        <a:lstStyle/>
        <a:p>
          <a:endParaRPr lang="tr-TR"/>
        </a:p>
      </dgm:t>
    </dgm:pt>
    <dgm:pt modelId="{9611B2A7-9942-49BB-AB64-52696852130B}">
      <dgm:prSet custT="1"/>
      <dgm:spPr/>
      <dgm:t>
        <a:bodyPr/>
        <a:lstStyle/>
        <a:p>
          <a:pPr rtl="0"/>
          <a:r>
            <a:rPr lang="tr-TR" sz="2000" dirty="0" err="1">
              <a:solidFill>
                <a:srgbClr val="0070C0"/>
              </a:solidFill>
            </a:rPr>
            <a:t>Koksiks</a:t>
          </a:r>
          <a:endParaRPr lang="en-GB" sz="2000" dirty="0">
            <a:solidFill>
              <a:srgbClr val="0070C0"/>
            </a:solidFill>
          </a:endParaRPr>
        </a:p>
      </dgm:t>
    </dgm:pt>
    <dgm:pt modelId="{AC512E0E-CF04-4414-B168-D27F39E5A38B}" type="parTrans" cxnId="{457086AB-868B-431E-B8B9-8C2AD12A9E6B}">
      <dgm:prSet/>
      <dgm:spPr/>
      <dgm:t>
        <a:bodyPr/>
        <a:lstStyle/>
        <a:p>
          <a:endParaRPr lang="tr-TR"/>
        </a:p>
      </dgm:t>
    </dgm:pt>
    <dgm:pt modelId="{E6C4ED39-240C-40F4-8E8B-2A6330441A0D}" type="sibTrans" cxnId="{457086AB-868B-431E-B8B9-8C2AD12A9E6B}">
      <dgm:prSet/>
      <dgm:spPr/>
      <dgm:t>
        <a:bodyPr/>
        <a:lstStyle/>
        <a:p>
          <a:endParaRPr lang="tr-TR"/>
        </a:p>
      </dgm:t>
    </dgm:pt>
    <dgm:pt modelId="{38CAB2B5-2CA2-4A4B-97EE-B0E31C4C5418}">
      <dgm:prSet custT="1"/>
      <dgm:spPr/>
      <dgm:t>
        <a:bodyPr/>
        <a:lstStyle/>
        <a:p>
          <a:pPr rtl="0"/>
          <a:r>
            <a:rPr lang="tr-TR" sz="2000" dirty="0" err="1"/>
            <a:t>Repetitif</a:t>
          </a:r>
          <a:r>
            <a:rPr lang="tr-TR" sz="2000" dirty="0"/>
            <a:t> travmaya bağlı stres </a:t>
          </a:r>
          <a:r>
            <a:rPr lang="tr-TR" sz="2000" dirty="0" err="1"/>
            <a:t>fraktürleri</a:t>
          </a:r>
          <a:endParaRPr lang="en-GB" sz="2000" dirty="0"/>
        </a:p>
      </dgm:t>
    </dgm:pt>
    <dgm:pt modelId="{80000FA9-EB89-447F-BFA7-190200748D98}" type="parTrans" cxnId="{60A85F9E-75D1-441C-855F-17A898DFC96D}">
      <dgm:prSet/>
      <dgm:spPr/>
      <dgm:t>
        <a:bodyPr/>
        <a:lstStyle/>
        <a:p>
          <a:endParaRPr lang="tr-TR"/>
        </a:p>
      </dgm:t>
    </dgm:pt>
    <dgm:pt modelId="{02880678-6CFE-4590-8CF8-E0C0662A7F4C}" type="sibTrans" cxnId="{60A85F9E-75D1-441C-855F-17A898DFC96D}">
      <dgm:prSet/>
      <dgm:spPr/>
      <dgm:t>
        <a:bodyPr/>
        <a:lstStyle/>
        <a:p>
          <a:endParaRPr lang="tr-TR"/>
        </a:p>
      </dgm:t>
    </dgm:pt>
    <dgm:pt modelId="{A1697B31-ADA1-4223-B129-0C2868CCC9A5}">
      <dgm:prSet custT="1"/>
      <dgm:spPr/>
      <dgm:t>
        <a:bodyPr/>
        <a:lstStyle/>
        <a:p>
          <a:pPr rtl="0"/>
          <a:r>
            <a:rPr lang="tr-TR" sz="2000" dirty="0"/>
            <a:t>Açık </a:t>
          </a:r>
          <a:r>
            <a:rPr lang="tr-TR" sz="2000" dirty="0" err="1"/>
            <a:t>proksimal</a:t>
          </a:r>
          <a:r>
            <a:rPr lang="tr-TR" sz="2000" dirty="0"/>
            <a:t> </a:t>
          </a:r>
          <a:r>
            <a:rPr lang="tr-TR" sz="2000" dirty="0" err="1"/>
            <a:t>humerus</a:t>
          </a:r>
          <a:r>
            <a:rPr lang="tr-TR" sz="2000" dirty="0"/>
            <a:t> </a:t>
          </a:r>
          <a:r>
            <a:rPr lang="tr-TR" sz="2000" dirty="0" err="1"/>
            <a:t>fx’leri</a:t>
          </a:r>
          <a:endParaRPr lang="en-GB" sz="2000" dirty="0"/>
        </a:p>
      </dgm:t>
    </dgm:pt>
    <dgm:pt modelId="{98B69326-4C73-42D8-A11A-0E9555C658C2}" type="parTrans" cxnId="{C1D7EFB2-513D-44C6-A443-1FEF9E2766DF}">
      <dgm:prSet/>
      <dgm:spPr/>
      <dgm:t>
        <a:bodyPr/>
        <a:lstStyle/>
        <a:p>
          <a:endParaRPr lang="tr-TR"/>
        </a:p>
      </dgm:t>
    </dgm:pt>
    <dgm:pt modelId="{BDBE7A01-8CEF-4D4C-988B-8FA47475EA83}" type="sibTrans" cxnId="{C1D7EFB2-513D-44C6-A443-1FEF9E2766DF}">
      <dgm:prSet/>
      <dgm:spPr/>
      <dgm:t>
        <a:bodyPr/>
        <a:lstStyle/>
        <a:p>
          <a:endParaRPr lang="tr-TR"/>
        </a:p>
      </dgm:t>
    </dgm:pt>
    <dgm:pt modelId="{8B807FA2-63DD-43DD-8CEF-688CF4DED24F}" type="pres">
      <dgm:prSet presAssocID="{04A437C3-D500-4A54-B0A4-8FDAAF96008C}" presName="Name0" presStyleCnt="0">
        <dgm:presLayoutVars>
          <dgm:dir/>
          <dgm:animLvl val="lvl"/>
          <dgm:resizeHandles val="exact"/>
        </dgm:presLayoutVars>
      </dgm:prSet>
      <dgm:spPr/>
    </dgm:pt>
    <dgm:pt modelId="{1A71B66C-7CDB-4C6E-BDA4-D6C78ECB3B6F}" type="pres">
      <dgm:prSet presAssocID="{379ABF97-AC67-430D-8D63-551BB145A89A}" presName="linNode" presStyleCnt="0"/>
      <dgm:spPr/>
    </dgm:pt>
    <dgm:pt modelId="{99078922-1232-4538-99DD-B9310BCF44C4}" type="pres">
      <dgm:prSet presAssocID="{379ABF97-AC67-430D-8D63-551BB145A89A}" presName="parentText" presStyleLbl="node1" presStyleIdx="0" presStyleCnt="2">
        <dgm:presLayoutVars>
          <dgm:chMax val="1"/>
          <dgm:bulletEnabled val="1"/>
        </dgm:presLayoutVars>
      </dgm:prSet>
      <dgm:spPr/>
    </dgm:pt>
    <dgm:pt modelId="{85688019-4188-4480-92AA-53427ACE13C2}" type="pres">
      <dgm:prSet presAssocID="{379ABF97-AC67-430D-8D63-551BB145A89A}" presName="descendantText" presStyleLbl="alignAccFollowNode1" presStyleIdx="0" presStyleCnt="2">
        <dgm:presLayoutVars>
          <dgm:bulletEnabled val="1"/>
        </dgm:presLayoutVars>
      </dgm:prSet>
      <dgm:spPr/>
    </dgm:pt>
    <dgm:pt modelId="{8F400B96-7883-4877-9656-D0D419121368}" type="pres">
      <dgm:prSet presAssocID="{307E8F11-B17C-49D2-863F-9FFF5BB905B9}" presName="sp" presStyleCnt="0"/>
      <dgm:spPr/>
    </dgm:pt>
    <dgm:pt modelId="{ECB9B9E6-4A3A-4878-9702-CD1D3AD83F0E}" type="pres">
      <dgm:prSet presAssocID="{D60A408D-AC74-4195-A431-B4182FBFD1DD}" presName="linNode" presStyleCnt="0"/>
      <dgm:spPr/>
    </dgm:pt>
    <dgm:pt modelId="{E87DB26C-8D85-46CB-99E3-B169A8268C07}" type="pres">
      <dgm:prSet presAssocID="{D60A408D-AC74-4195-A431-B4182FBFD1DD}" presName="parentText" presStyleLbl="node1" presStyleIdx="1" presStyleCnt="2">
        <dgm:presLayoutVars>
          <dgm:chMax val="1"/>
          <dgm:bulletEnabled val="1"/>
        </dgm:presLayoutVars>
      </dgm:prSet>
      <dgm:spPr/>
    </dgm:pt>
    <dgm:pt modelId="{5DDA9236-0A75-4B37-A9FF-753CECBCB8C6}" type="pres">
      <dgm:prSet presAssocID="{D60A408D-AC74-4195-A431-B4182FBFD1DD}" presName="descendantText" presStyleLbl="alignAccFollowNode1" presStyleIdx="1" presStyleCnt="2" custScaleY="124655">
        <dgm:presLayoutVars>
          <dgm:bulletEnabled val="1"/>
        </dgm:presLayoutVars>
      </dgm:prSet>
      <dgm:spPr/>
    </dgm:pt>
  </dgm:ptLst>
  <dgm:cxnLst>
    <dgm:cxn modelId="{63B3C90D-3028-48B1-A311-1D5D7C04BF94}" type="presOf" srcId="{D60A408D-AC74-4195-A431-B4182FBFD1DD}" destId="{E87DB26C-8D85-46CB-99E3-B169A8268C07}" srcOrd="0" destOrd="0" presId="urn:microsoft.com/office/officeart/2005/8/layout/vList5"/>
    <dgm:cxn modelId="{EC3AA221-00B2-424D-817D-690BFBA0CD6C}" type="presOf" srcId="{A850F89A-CAC7-48FE-81A4-B3FFF2ADD9FE}" destId="{5DDA9236-0A75-4B37-A9FF-753CECBCB8C6}" srcOrd="0" destOrd="0" presId="urn:microsoft.com/office/officeart/2005/8/layout/vList5"/>
    <dgm:cxn modelId="{7FA5EE27-ACBB-4BEB-AAA0-6B1A5A60E084}" srcId="{D60A408D-AC74-4195-A431-B4182FBFD1DD}" destId="{AAB6D6FB-9D02-41F4-BC8C-0E226B474964}" srcOrd="1" destOrd="0" parTransId="{20FD852E-D0BE-4FA7-A3E7-DBCF2A1BCB8F}" sibTransId="{5DCFB788-ACDB-45C1-B9E4-249E5172B2CA}"/>
    <dgm:cxn modelId="{DE8ED028-AA2B-438A-A2DD-95FF56662880}" type="presOf" srcId="{3A1264D9-87D2-4AE8-99E1-8580874FBD97}" destId="{85688019-4188-4480-92AA-53427ACE13C2}" srcOrd="0" destOrd="2" presId="urn:microsoft.com/office/officeart/2005/8/layout/vList5"/>
    <dgm:cxn modelId="{478B152B-9531-48FA-B7B5-6DD7D0E26751}" type="presOf" srcId="{04A437C3-D500-4A54-B0A4-8FDAAF96008C}" destId="{8B807FA2-63DD-43DD-8CEF-688CF4DED24F}" srcOrd="0" destOrd="0" presId="urn:microsoft.com/office/officeart/2005/8/layout/vList5"/>
    <dgm:cxn modelId="{BBE5352B-34D8-4F06-BF7D-6BFCE548AC9E}" srcId="{D60A408D-AC74-4195-A431-B4182FBFD1DD}" destId="{A850F89A-CAC7-48FE-81A4-B3FFF2ADD9FE}" srcOrd="0" destOrd="0" parTransId="{1E2DD8DE-8CD7-4A6A-B7D2-EC280AB21C8C}" sibTransId="{A2BE2FE6-DA75-443B-9C91-0FFAC43BFB51}"/>
    <dgm:cxn modelId="{DB585732-8D8A-4A53-8F22-A755A447B920}" type="presOf" srcId="{711187AC-B4AE-4248-8DB2-446EBE66B241}" destId="{85688019-4188-4480-92AA-53427ACE13C2}" srcOrd="0" destOrd="1" presId="urn:microsoft.com/office/officeart/2005/8/layout/vList5"/>
    <dgm:cxn modelId="{A2AA5C37-983B-44D2-AB88-98F37A1203E3}" type="presOf" srcId="{4B4FE88B-39B2-47BC-9D90-6477E2824D01}" destId="{85688019-4188-4480-92AA-53427ACE13C2}" srcOrd="0" destOrd="3" presId="urn:microsoft.com/office/officeart/2005/8/layout/vList5"/>
    <dgm:cxn modelId="{6BF7DD37-A816-4A0E-8782-52EB45749E7B}" type="presOf" srcId="{A1697B31-ADA1-4223-B129-0C2868CCC9A5}" destId="{5DDA9236-0A75-4B37-A9FF-753CECBCB8C6}" srcOrd="0" destOrd="3" presId="urn:microsoft.com/office/officeart/2005/8/layout/vList5"/>
    <dgm:cxn modelId="{4B1FC53A-9B84-4415-BC58-362DCE8AAEDF}" srcId="{379ABF97-AC67-430D-8D63-551BB145A89A}" destId="{4B4FE88B-39B2-47BC-9D90-6477E2824D01}" srcOrd="3" destOrd="0" parTransId="{A8045AD9-57B9-4147-90EC-05FFEAE89B8A}" sibTransId="{64ECE415-5C36-4459-ADB7-A51776854FE8}"/>
    <dgm:cxn modelId="{69693E5E-8EED-453E-B7BB-324226263247}" srcId="{D60A408D-AC74-4195-A431-B4182FBFD1DD}" destId="{CF338126-6304-4FAE-8483-A085E19502DC}" srcOrd="2" destOrd="0" parTransId="{03F97C0D-E4D4-4467-96E2-36BCEDB7937F}" sibTransId="{2091B488-67FB-43C2-8846-DE99994DB79F}"/>
    <dgm:cxn modelId="{AA873045-91FD-465C-AB34-A12B8C93947F}" type="presOf" srcId="{AAB6D6FB-9D02-41F4-BC8C-0E226B474964}" destId="{5DDA9236-0A75-4B37-A9FF-753CECBCB8C6}" srcOrd="0" destOrd="1" presId="urn:microsoft.com/office/officeart/2005/8/layout/vList5"/>
    <dgm:cxn modelId="{868D2A67-20A5-42A0-A3AA-0F8977D2CC7A}" srcId="{04A437C3-D500-4A54-B0A4-8FDAAF96008C}" destId="{D60A408D-AC74-4195-A431-B4182FBFD1DD}" srcOrd="1" destOrd="0" parTransId="{C6D3BF1A-45C9-41B0-AC0C-C5E5C9BA47AA}" sibTransId="{B9744AE2-07AD-4232-B961-B2614B2BCBC4}"/>
    <dgm:cxn modelId="{BEA30848-4132-4195-91EF-7D27964463A0}" type="presOf" srcId="{379ABF97-AC67-430D-8D63-551BB145A89A}" destId="{99078922-1232-4538-99DD-B9310BCF44C4}" srcOrd="0" destOrd="0" presId="urn:microsoft.com/office/officeart/2005/8/layout/vList5"/>
    <dgm:cxn modelId="{AB90F259-B0E4-47B6-88D4-155F846831E9}" type="presOf" srcId="{9611B2A7-9942-49BB-AB64-52696852130B}" destId="{5DDA9236-0A75-4B37-A9FF-753CECBCB8C6}" srcOrd="0" destOrd="4" presId="urn:microsoft.com/office/officeart/2005/8/layout/vList5"/>
    <dgm:cxn modelId="{01AB137F-A87D-412D-8D2B-C338E6986706}" type="presOf" srcId="{CF338126-6304-4FAE-8483-A085E19502DC}" destId="{5DDA9236-0A75-4B37-A9FF-753CECBCB8C6}" srcOrd="0" destOrd="2" presId="urn:microsoft.com/office/officeart/2005/8/layout/vList5"/>
    <dgm:cxn modelId="{0D186B91-CB0A-4ADB-8287-369231032096}" srcId="{379ABF97-AC67-430D-8D63-551BB145A89A}" destId="{3A1264D9-87D2-4AE8-99E1-8580874FBD97}" srcOrd="2" destOrd="0" parTransId="{8C8BD9FA-F464-4B1C-9C93-5BC07061A148}" sibTransId="{9225A1BA-139B-4894-A732-C6848098A07A}"/>
    <dgm:cxn modelId="{60A85F9E-75D1-441C-855F-17A898DFC96D}" srcId="{D60A408D-AC74-4195-A431-B4182FBFD1DD}" destId="{38CAB2B5-2CA2-4A4B-97EE-B0E31C4C5418}" srcOrd="5" destOrd="0" parTransId="{80000FA9-EB89-447F-BFA7-190200748D98}" sibTransId="{02880678-6CFE-4590-8CF8-E0C0662A7F4C}"/>
    <dgm:cxn modelId="{457086AB-868B-431E-B8B9-8C2AD12A9E6B}" srcId="{D60A408D-AC74-4195-A431-B4182FBFD1DD}" destId="{9611B2A7-9942-49BB-AB64-52696852130B}" srcOrd="4" destOrd="0" parTransId="{AC512E0E-CF04-4414-B168-D27F39E5A38B}" sibTransId="{E6C4ED39-240C-40F4-8E8B-2A6330441A0D}"/>
    <dgm:cxn modelId="{C1D7EFB2-513D-44C6-A443-1FEF9E2766DF}" srcId="{D60A408D-AC74-4195-A431-B4182FBFD1DD}" destId="{A1697B31-ADA1-4223-B129-0C2868CCC9A5}" srcOrd="3" destOrd="0" parTransId="{98B69326-4C73-42D8-A11A-0E9555C658C2}" sibTransId="{BDBE7A01-8CEF-4D4C-988B-8FA47475EA83}"/>
    <dgm:cxn modelId="{787855B7-9321-40E7-B0B6-F370C99657DA}" srcId="{04A437C3-D500-4A54-B0A4-8FDAAF96008C}" destId="{379ABF97-AC67-430D-8D63-551BB145A89A}" srcOrd="0" destOrd="0" parTransId="{277717C1-0740-41F5-8BFC-79F25A5DC661}" sibTransId="{307E8F11-B17C-49D2-863F-9FFF5BB905B9}"/>
    <dgm:cxn modelId="{8E4E4EBD-D5F2-40BF-80F2-FC3A88A9EC31}" srcId="{379ABF97-AC67-430D-8D63-551BB145A89A}" destId="{711187AC-B4AE-4248-8DB2-446EBE66B241}" srcOrd="1" destOrd="0" parTransId="{9E614A6C-11EA-4EE2-A21B-F363FA6EE6CB}" sibTransId="{2FD10B73-06C7-4427-924F-3C3131106C7C}"/>
    <dgm:cxn modelId="{61C931CD-33A3-471F-88E4-B042C4541388}" type="presOf" srcId="{38CAB2B5-2CA2-4A4B-97EE-B0E31C4C5418}" destId="{5DDA9236-0A75-4B37-A9FF-753CECBCB8C6}" srcOrd="0" destOrd="5" presId="urn:microsoft.com/office/officeart/2005/8/layout/vList5"/>
    <dgm:cxn modelId="{49FF4EE2-2ED7-4731-AAB0-CD904C7B82BF}" srcId="{379ABF97-AC67-430D-8D63-551BB145A89A}" destId="{3D17038D-DDBB-4303-8D6F-4F6386FCCC11}" srcOrd="0" destOrd="0" parTransId="{064D492E-E7BA-4483-97A0-04CBA3416B13}" sibTransId="{2C7A1C9E-CDFB-45FA-8AF5-EEBBBB196E2F}"/>
    <dgm:cxn modelId="{6D1D8DFE-7C22-4709-9E54-CFEED17EBEA1}" type="presOf" srcId="{3D17038D-DDBB-4303-8D6F-4F6386FCCC11}" destId="{85688019-4188-4480-92AA-53427ACE13C2}" srcOrd="0" destOrd="0" presId="urn:microsoft.com/office/officeart/2005/8/layout/vList5"/>
    <dgm:cxn modelId="{0CFBE8FA-48CE-4E2F-A462-0701507368C5}" type="presParOf" srcId="{8B807FA2-63DD-43DD-8CEF-688CF4DED24F}" destId="{1A71B66C-7CDB-4C6E-BDA4-D6C78ECB3B6F}" srcOrd="0" destOrd="0" presId="urn:microsoft.com/office/officeart/2005/8/layout/vList5"/>
    <dgm:cxn modelId="{FF4266BB-D8C7-4331-914D-0E53FB8D52EA}" type="presParOf" srcId="{1A71B66C-7CDB-4C6E-BDA4-D6C78ECB3B6F}" destId="{99078922-1232-4538-99DD-B9310BCF44C4}" srcOrd="0" destOrd="0" presId="urn:microsoft.com/office/officeart/2005/8/layout/vList5"/>
    <dgm:cxn modelId="{15438B1C-89B0-42AF-8D1B-63C1BA442297}" type="presParOf" srcId="{1A71B66C-7CDB-4C6E-BDA4-D6C78ECB3B6F}" destId="{85688019-4188-4480-92AA-53427ACE13C2}" srcOrd="1" destOrd="0" presId="urn:microsoft.com/office/officeart/2005/8/layout/vList5"/>
    <dgm:cxn modelId="{FAB6B967-E4F9-4E0F-9B9E-452D5444EED5}" type="presParOf" srcId="{8B807FA2-63DD-43DD-8CEF-688CF4DED24F}" destId="{8F400B96-7883-4877-9656-D0D419121368}" srcOrd="1" destOrd="0" presId="urn:microsoft.com/office/officeart/2005/8/layout/vList5"/>
    <dgm:cxn modelId="{7ACB3391-003D-425B-B6D8-3F4065B3D055}" type="presParOf" srcId="{8B807FA2-63DD-43DD-8CEF-688CF4DED24F}" destId="{ECB9B9E6-4A3A-4878-9702-CD1D3AD83F0E}" srcOrd="2" destOrd="0" presId="urn:microsoft.com/office/officeart/2005/8/layout/vList5"/>
    <dgm:cxn modelId="{6DD1AA7B-EC55-4E3E-9BAE-DDB8B6FDB200}" type="presParOf" srcId="{ECB9B9E6-4A3A-4878-9702-CD1D3AD83F0E}" destId="{E87DB26C-8D85-46CB-99E3-B169A8268C07}" srcOrd="0" destOrd="0" presId="urn:microsoft.com/office/officeart/2005/8/layout/vList5"/>
    <dgm:cxn modelId="{6E5FE59B-1C6B-4473-B121-FB8448D63294}" type="presParOf" srcId="{ECB9B9E6-4A3A-4878-9702-CD1D3AD83F0E}" destId="{5DDA9236-0A75-4B37-A9FF-753CECBCB8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634D94-8035-4D4B-AC10-49370556A39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CB70C565-BD4F-4D48-9D82-37029B2FB490}">
      <dgm:prSet/>
      <dgm:spPr/>
      <dgm:t>
        <a:bodyPr/>
        <a:lstStyle/>
        <a:p>
          <a:pPr rtl="0"/>
          <a:r>
            <a:rPr lang="tr-TR" b="1" dirty="0" err="1">
              <a:solidFill>
                <a:srgbClr val="FFFF00"/>
              </a:solidFill>
            </a:rPr>
            <a:t>Frajilite</a:t>
          </a:r>
          <a:r>
            <a:rPr lang="tr-TR" b="1" dirty="0">
              <a:solidFill>
                <a:srgbClr val="FFFF00"/>
              </a:solidFill>
            </a:rPr>
            <a:t> </a:t>
          </a:r>
          <a:r>
            <a:rPr lang="tr-TR" b="1" dirty="0" err="1">
              <a:solidFill>
                <a:srgbClr val="FFFF00"/>
              </a:solidFill>
            </a:rPr>
            <a:t>fraktürü</a:t>
          </a:r>
          <a:endParaRPr lang="en-GB" dirty="0">
            <a:solidFill>
              <a:srgbClr val="FFFF00"/>
            </a:solidFill>
          </a:endParaRPr>
        </a:p>
      </dgm:t>
    </dgm:pt>
    <dgm:pt modelId="{4902F414-6EDD-4008-AA63-3A9523686424}" type="parTrans" cxnId="{6DC94B53-22E9-4A6E-AFD7-CB92BDAC20F8}">
      <dgm:prSet/>
      <dgm:spPr/>
      <dgm:t>
        <a:bodyPr/>
        <a:lstStyle/>
        <a:p>
          <a:endParaRPr lang="tr-TR"/>
        </a:p>
      </dgm:t>
    </dgm:pt>
    <dgm:pt modelId="{B380F477-F28D-4DC2-9ED3-7C660B48954F}" type="sibTrans" cxnId="{6DC94B53-22E9-4A6E-AFD7-CB92BDAC20F8}">
      <dgm:prSet/>
      <dgm:spPr/>
      <dgm:t>
        <a:bodyPr/>
        <a:lstStyle/>
        <a:p>
          <a:endParaRPr lang="tr-TR"/>
        </a:p>
      </dgm:t>
    </dgm:pt>
    <dgm:pt modelId="{A053C0ED-1C8D-4679-BEA8-19DFB6778DF7}">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Özellikle </a:t>
          </a:r>
          <a:r>
            <a:rPr lang="tr-TR" b="1" dirty="0" err="1"/>
            <a:t>vertebra</a:t>
          </a:r>
          <a:r>
            <a:rPr lang="tr-TR" b="1" dirty="0"/>
            <a:t>, kalça, el bileği, </a:t>
          </a:r>
          <a:r>
            <a:rPr lang="tr-TR" b="1" dirty="0" err="1"/>
            <a:t>humerus</a:t>
          </a:r>
          <a:r>
            <a:rPr lang="tr-TR" b="1" dirty="0"/>
            <a:t>, kaburga, </a:t>
          </a:r>
          <a:r>
            <a:rPr lang="tr-TR" b="1" dirty="0" err="1"/>
            <a:t>pelvis</a:t>
          </a:r>
          <a:endParaRPr lang="en-GB" dirty="0"/>
        </a:p>
      </dgm:t>
    </dgm:pt>
    <dgm:pt modelId="{8FC42C8A-4C13-416A-B401-7790478D29DA}" type="parTrans" cxnId="{63ABD942-BBD5-45E6-B18E-2BE0E086FF04}">
      <dgm:prSet/>
      <dgm:spPr/>
      <dgm:t>
        <a:bodyPr/>
        <a:lstStyle/>
        <a:p>
          <a:endParaRPr lang="tr-TR"/>
        </a:p>
      </dgm:t>
    </dgm:pt>
    <dgm:pt modelId="{FD219726-FC49-492A-AF81-80538DFD92C1}" type="sibTrans" cxnId="{63ABD942-BBD5-45E6-B18E-2BE0E086FF04}">
      <dgm:prSet/>
      <dgm:spPr/>
      <dgm:t>
        <a:bodyPr/>
        <a:lstStyle/>
        <a:p>
          <a:endParaRPr lang="tr-TR"/>
        </a:p>
      </dgm:t>
    </dgm:pt>
    <dgm:pt modelId="{53F87F08-218C-412D-B38D-FAEFE985A64F}">
      <dgm:prSet/>
      <dgm:spPr/>
      <dgm:t>
        <a:bodyPr/>
        <a:lstStyle/>
        <a:p>
          <a:pPr rtl="0"/>
          <a:r>
            <a:rPr lang="tr-TR" b="1" dirty="0"/>
            <a:t>DXA ile Kemik mineral yoğunluğu (BMD)</a:t>
          </a:r>
          <a:endParaRPr lang="en-GB" dirty="0"/>
        </a:p>
      </dgm:t>
    </dgm:pt>
    <dgm:pt modelId="{378FFA12-31F6-4AA6-88D7-53666BC72F4B}" type="parTrans" cxnId="{49DBA09C-3B19-4E41-8294-4603BEE569E8}">
      <dgm:prSet/>
      <dgm:spPr/>
    </dgm:pt>
    <dgm:pt modelId="{506B5B00-09C7-43F0-9460-7E0D1F5E9C50}" type="sibTrans" cxnId="{49DBA09C-3B19-4E41-8294-4603BEE569E8}">
      <dgm:prSet/>
      <dgm:spPr/>
    </dgm:pt>
    <dgm:pt modelId="{2E2151F7-65F0-4FAB-8D6C-1653270340D4}">
      <dgm:prSet>
        <dgm:style>
          <a:lnRef idx="1">
            <a:schemeClr val="accent3"/>
          </a:lnRef>
          <a:fillRef idx="2">
            <a:schemeClr val="accent3"/>
          </a:fillRef>
          <a:effectRef idx="1">
            <a:schemeClr val="accent3"/>
          </a:effectRef>
          <a:fontRef idx="minor">
            <a:schemeClr val="dk1"/>
          </a:fontRef>
        </dgm:style>
      </dgm:prSet>
      <dgm:spPr/>
      <dgm:t>
        <a:bodyPr/>
        <a:lstStyle/>
        <a:p>
          <a:pPr rtl="0"/>
          <a:r>
            <a:rPr lang="tr-TR" b="1" dirty="0"/>
            <a:t>T-skor ≤ -2.5 (L1-L4; </a:t>
          </a:r>
          <a:r>
            <a:rPr lang="tr-TR" b="1" dirty="0" err="1"/>
            <a:t>Femur</a:t>
          </a:r>
          <a:r>
            <a:rPr lang="tr-TR" b="1" dirty="0"/>
            <a:t> total; </a:t>
          </a:r>
          <a:r>
            <a:rPr lang="tr-TR" b="1" dirty="0" err="1"/>
            <a:t>Femur</a:t>
          </a:r>
          <a:r>
            <a:rPr lang="tr-TR" b="1" dirty="0"/>
            <a:t> boyun)</a:t>
          </a:r>
          <a:r>
            <a:rPr lang="tr-TR" dirty="0"/>
            <a:t> </a:t>
          </a:r>
          <a:endParaRPr lang="en-GB" dirty="0"/>
        </a:p>
      </dgm:t>
    </dgm:pt>
    <dgm:pt modelId="{BDD6D916-29A9-416A-B3F9-989C72922858}" type="parTrans" cxnId="{D615A2A5-E51F-483F-8705-49C40E76FE09}">
      <dgm:prSet/>
      <dgm:spPr/>
      <dgm:t>
        <a:bodyPr/>
        <a:lstStyle/>
        <a:p>
          <a:endParaRPr lang="tr-TR"/>
        </a:p>
      </dgm:t>
    </dgm:pt>
    <dgm:pt modelId="{C2C669BB-10AC-43F3-87B2-2A38005D6125}" type="sibTrans" cxnId="{D615A2A5-E51F-483F-8705-49C40E76FE09}">
      <dgm:prSet/>
      <dgm:spPr/>
      <dgm:t>
        <a:bodyPr/>
        <a:lstStyle/>
        <a:p>
          <a:endParaRPr lang="tr-TR"/>
        </a:p>
      </dgm:t>
    </dgm:pt>
    <dgm:pt modelId="{9F5C03CA-A6C4-4D14-92C7-867508C6D929}" type="pres">
      <dgm:prSet presAssocID="{8C634D94-8035-4D4B-AC10-49370556A396}" presName="linear" presStyleCnt="0">
        <dgm:presLayoutVars>
          <dgm:animLvl val="lvl"/>
          <dgm:resizeHandles val="exact"/>
        </dgm:presLayoutVars>
      </dgm:prSet>
      <dgm:spPr/>
    </dgm:pt>
    <dgm:pt modelId="{2E287FB2-3CBD-4065-BBEF-9FF969335325}" type="pres">
      <dgm:prSet presAssocID="{53F87F08-218C-412D-B38D-FAEFE985A64F}" presName="parentText" presStyleLbl="node1" presStyleIdx="0" presStyleCnt="2">
        <dgm:presLayoutVars>
          <dgm:chMax val="0"/>
          <dgm:bulletEnabled val="1"/>
        </dgm:presLayoutVars>
      </dgm:prSet>
      <dgm:spPr/>
    </dgm:pt>
    <dgm:pt modelId="{16D07DA2-29DE-405D-9005-9FF97C9166BC}" type="pres">
      <dgm:prSet presAssocID="{53F87F08-218C-412D-B38D-FAEFE985A64F}" presName="childText" presStyleLbl="revTx" presStyleIdx="0" presStyleCnt="2">
        <dgm:presLayoutVars>
          <dgm:bulletEnabled val="1"/>
        </dgm:presLayoutVars>
      </dgm:prSet>
      <dgm:spPr/>
    </dgm:pt>
    <dgm:pt modelId="{088444F8-0280-4FAD-A3E4-2DC870A2C66B}" type="pres">
      <dgm:prSet presAssocID="{CB70C565-BD4F-4D48-9D82-37029B2FB490}" presName="parentText" presStyleLbl="node1" presStyleIdx="1" presStyleCnt="2">
        <dgm:presLayoutVars>
          <dgm:chMax val="0"/>
          <dgm:bulletEnabled val="1"/>
        </dgm:presLayoutVars>
      </dgm:prSet>
      <dgm:spPr/>
    </dgm:pt>
    <dgm:pt modelId="{5875E91D-A069-4B8E-B49C-1DCA42A70FFB}" type="pres">
      <dgm:prSet presAssocID="{CB70C565-BD4F-4D48-9D82-37029B2FB490}" presName="childText" presStyleLbl="revTx" presStyleIdx="1" presStyleCnt="2">
        <dgm:presLayoutVars>
          <dgm:bulletEnabled val="1"/>
        </dgm:presLayoutVars>
      </dgm:prSet>
      <dgm:spPr/>
    </dgm:pt>
  </dgm:ptLst>
  <dgm:cxnLst>
    <dgm:cxn modelId="{57EC9D34-D843-4B11-84A5-78807D6A5D00}" type="presOf" srcId="{CB70C565-BD4F-4D48-9D82-37029B2FB490}" destId="{088444F8-0280-4FAD-A3E4-2DC870A2C66B}" srcOrd="0" destOrd="0" presId="urn:microsoft.com/office/officeart/2005/8/layout/vList2"/>
    <dgm:cxn modelId="{63ABD942-BBD5-45E6-B18E-2BE0E086FF04}" srcId="{CB70C565-BD4F-4D48-9D82-37029B2FB490}" destId="{A053C0ED-1C8D-4679-BEA8-19DFB6778DF7}" srcOrd="0" destOrd="0" parTransId="{8FC42C8A-4C13-416A-B401-7790478D29DA}" sibTransId="{FD219726-FC49-492A-AF81-80538DFD92C1}"/>
    <dgm:cxn modelId="{6DC94B53-22E9-4A6E-AFD7-CB92BDAC20F8}" srcId="{8C634D94-8035-4D4B-AC10-49370556A396}" destId="{CB70C565-BD4F-4D48-9D82-37029B2FB490}" srcOrd="1" destOrd="0" parTransId="{4902F414-6EDD-4008-AA63-3A9523686424}" sibTransId="{B380F477-F28D-4DC2-9ED3-7C660B48954F}"/>
    <dgm:cxn modelId="{54EA948C-E29B-4699-B8BC-103CE343E9F2}" type="presOf" srcId="{8C634D94-8035-4D4B-AC10-49370556A396}" destId="{9F5C03CA-A6C4-4D14-92C7-867508C6D929}" srcOrd="0" destOrd="0" presId="urn:microsoft.com/office/officeart/2005/8/layout/vList2"/>
    <dgm:cxn modelId="{25CC4298-3516-4F93-A25A-236FDC28942E}" type="presOf" srcId="{2E2151F7-65F0-4FAB-8D6C-1653270340D4}" destId="{16D07DA2-29DE-405D-9005-9FF97C9166BC}" srcOrd="0" destOrd="0" presId="urn:microsoft.com/office/officeart/2005/8/layout/vList2"/>
    <dgm:cxn modelId="{49DBA09C-3B19-4E41-8294-4603BEE569E8}" srcId="{8C634D94-8035-4D4B-AC10-49370556A396}" destId="{53F87F08-218C-412D-B38D-FAEFE985A64F}" srcOrd="0" destOrd="0" parTransId="{378FFA12-31F6-4AA6-88D7-53666BC72F4B}" sibTransId="{506B5B00-09C7-43F0-9460-7E0D1F5E9C50}"/>
    <dgm:cxn modelId="{D615A2A5-E51F-483F-8705-49C40E76FE09}" srcId="{53F87F08-218C-412D-B38D-FAEFE985A64F}" destId="{2E2151F7-65F0-4FAB-8D6C-1653270340D4}" srcOrd="0" destOrd="0" parTransId="{BDD6D916-29A9-416A-B3F9-989C72922858}" sibTransId="{C2C669BB-10AC-43F3-87B2-2A38005D6125}"/>
    <dgm:cxn modelId="{A4E810CE-3D81-477A-938B-E0B0693BA9CC}" type="presOf" srcId="{A053C0ED-1C8D-4679-BEA8-19DFB6778DF7}" destId="{5875E91D-A069-4B8E-B49C-1DCA42A70FFB}" srcOrd="0" destOrd="0" presId="urn:microsoft.com/office/officeart/2005/8/layout/vList2"/>
    <dgm:cxn modelId="{0C54A7F9-C29B-4DF1-B587-B6391EFBD274}" type="presOf" srcId="{53F87F08-218C-412D-B38D-FAEFE985A64F}" destId="{2E287FB2-3CBD-4065-BBEF-9FF969335325}" srcOrd="0" destOrd="0" presId="urn:microsoft.com/office/officeart/2005/8/layout/vList2"/>
    <dgm:cxn modelId="{B7C016A8-6D3E-4B30-8C84-58C69C978A70}" type="presParOf" srcId="{9F5C03CA-A6C4-4D14-92C7-867508C6D929}" destId="{2E287FB2-3CBD-4065-BBEF-9FF969335325}" srcOrd="0" destOrd="0" presId="urn:microsoft.com/office/officeart/2005/8/layout/vList2"/>
    <dgm:cxn modelId="{CC26F8FE-A25A-43CD-BDAD-16E5EA576D28}" type="presParOf" srcId="{9F5C03CA-A6C4-4D14-92C7-867508C6D929}" destId="{16D07DA2-29DE-405D-9005-9FF97C9166BC}" srcOrd="1" destOrd="0" presId="urn:microsoft.com/office/officeart/2005/8/layout/vList2"/>
    <dgm:cxn modelId="{8E7436D9-3E19-482E-80C0-94C6058E1C1D}" type="presParOf" srcId="{9F5C03CA-A6C4-4D14-92C7-867508C6D929}" destId="{088444F8-0280-4FAD-A3E4-2DC870A2C66B}" srcOrd="2" destOrd="0" presId="urn:microsoft.com/office/officeart/2005/8/layout/vList2"/>
    <dgm:cxn modelId="{1D483952-24C0-4160-B5CB-4E1FE41B4340}" type="presParOf" srcId="{9F5C03CA-A6C4-4D14-92C7-867508C6D929}" destId="{5875E91D-A069-4B8E-B49C-1DCA42A70FF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3E04-0C3B-437C-83C8-BA40FD12AB14}">
      <dsp:nvSpPr>
        <dsp:cNvPr id="0" name=""/>
        <dsp:cNvSpPr/>
      </dsp:nvSpPr>
      <dsp:spPr>
        <a:xfrm>
          <a:off x="0" y="0"/>
          <a:ext cx="8519546"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tr-TR" sz="4400" b="1" i="0" kern="1200" dirty="0"/>
            <a:t> Osteoporoz Tanı Yöntemleri</a:t>
          </a:r>
          <a:endParaRPr lang="tr-TR" sz="4400" b="1" kern="1200" dirty="0"/>
        </a:p>
      </dsp:txBody>
      <dsp:txXfrm>
        <a:off x="59399" y="59399"/>
        <a:ext cx="8400748" cy="1098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7FB2-3CBD-4065-BBEF-9FF969335325}">
      <dsp:nvSpPr>
        <dsp:cNvPr id="0" name=""/>
        <dsp:cNvSpPr/>
      </dsp:nvSpPr>
      <dsp:spPr>
        <a:xfrm>
          <a:off x="0" y="379397"/>
          <a:ext cx="10972800" cy="11752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tr-TR" sz="4900" b="1" kern="1200" dirty="0"/>
            <a:t>DXA ile Kemik mineral yoğunluğu (BMD)</a:t>
          </a:r>
          <a:endParaRPr lang="en-GB" sz="4900" kern="1200" dirty="0"/>
        </a:p>
      </dsp:txBody>
      <dsp:txXfrm>
        <a:off x="57372" y="436769"/>
        <a:ext cx="10858056" cy="1060520"/>
      </dsp:txXfrm>
    </dsp:sp>
    <dsp:sp modelId="{16D07DA2-29DE-405D-9005-9FF97C9166BC}">
      <dsp:nvSpPr>
        <dsp:cNvPr id="0" name=""/>
        <dsp:cNvSpPr/>
      </dsp:nvSpPr>
      <dsp:spPr>
        <a:xfrm>
          <a:off x="0" y="1554662"/>
          <a:ext cx="10972800" cy="81144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8386"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tr-TR" sz="3800" b="1" kern="1200" dirty="0"/>
            <a:t>T-skor ≤ -2.5 (L1-L4; </a:t>
          </a:r>
          <a:r>
            <a:rPr lang="tr-TR" sz="3800" b="1" kern="1200" dirty="0" err="1"/>
            <a:t>Femur</a:t>
          </a:r>
          <a:r>
            <a:rPr lang="tr-TR" sz="3800" b="1" kern="1200" dirty="0"/>
            <a:t> total; </a:t>
          </a:r>
          <a:r>
            <a:rPr lang="tr-TR" sz="3800" b="1" kern="1200" dirty="0" err="1"/>
            <a:t>Femur</a:t>
          </a:r>
          <a:r>
            <a:rPr lang="tr-TR" sz="3800" b="1" kern="1200" dirty="0"/>
            <a:t> boyun)</a:t>
          </a:r>
          <a:r>
            <a:rPr lang="tr-TR" sz="3800" kern="1200" dirty="0"/>
            <a:t> </a:t>
          </a:r>
          <a:endParaRPr lang="en-GB" sz="3800" kern="1200" dirty="0"/>
        </a:p>
      </dsp:txBody>
      <dsp:txXfrm>
        <a:off x="0" y="1554662"/>
        <a:ext cx="10972800" cy="811440"/>
      </dsp:txXfrm>
    </dsp:sp>
    <dsp:sp modelId="{088444F8-0280-4FAD-A3E4-2DC870A2C66B}">
      <dsp:nvSpPr>
        <dsp:cNvPr id="0" name=""/>
        <dsp:cNvSpPr/>
      </dsp:nvSpPr>
      <dsp:spPr>
        <a:xfrm>
          <a:off x="0" y="2366102"/>
          <a:ext cx="10972800" cy="11752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tr-TR" sz="4900" b="1" kern="1200" dirty="0" err="1">
              <a:solidFill>
                <a:srgbClr val="FFFF00"/>
              </a:solidFill>
            </a:rPr>
            <a:t>Frajilite</a:t>
          </a:r>
          <a:r>
            <a:rPr lang="tr-TR" sz="4900" b="1" kern="1200" dirty="0">
              <a:solidFill>
                <a:srgbClr val="FFFF00"/>
              </a:solidFill>
            </a:rPr>
            <a:t> </a:t>
          </a:r>
          <a:r>
            <a:rPr lang="tr-TR" sz="4900" b="1" kern="1200" dirty="0" err="1">
              <a:solidFill>
                <a:srgbClr val="FFFF00"/>
              </a:solidFill>
            </a:rPr>
            <a:t>fraktürü</a:t>
          </a:r>
          <a:endParaRPr lang="en-GB" sz="4900" kern="1200" dirty="0">
            <a:solidFill>
              <a:srgbClr val="FFFF00"/>
            </a:solidFill>
          </a:endParaRPr>
        </a:p>
      </dsp:txBody>
      <dsp:txXfrm>
        <a:off x="57372" y="2423474"/>
        <a:ext cx="10858056" cy="1060520"/>
      </dsp:txXfrm>
    </dsp:sp>
    <dsp:sp modelId="{5875E91D-A069-4B8E-B49C-1DCA42A70FFB}">
      <dsp:nvSpPr>
        <dsp:cNvPr id="0" name=""/>
        <dsp:cNvSpPr/>
      </dsp:nvSpPr>
      <dsp:spPr>
        <a:xfrm>
          <a:off x="0" y="3541367"/>
          <a:ext cx="10972800" cy="1191802"/>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8386"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tr-TR" sz="3800" b="1" kern="1200" dirty="0"/>
            <a:t>Özellikle </a:t>
          </a:r>
          <a:r>
            <a:rPr lang="tr-TR" sz="3800" b="1" kern="1200" dirty="0" err="1"/>
            <a:t>vertebra</a:t>
          </a:r>
          <a:r>
            <a:rPr lang="tr-TR" sz="3800" b="1" kern="1200" dirty="0"/>
            <a:t>, kalça, el bileği, </a:t>
          </a:r>
          <a:r>
            <a:rPr lang="tr-TR" sz="3800" b="1" kern="1200" dirty="0" err="1"/>
            <a:t>humerus</a:t>
          </a:r>
          <a:r>
            <a:rPr lang="tr-TR" sz="3800" b="1" kern="1200" dirty="0"/>
            <a:t>, kaburga, </a:t>
          </a:r>
          <a:r>
            <a:rPr lang="tr-TR" sz="3800" b="1" kern="1200" dirty="0" err="1"/>
            <a:t>pelvis</a:t>
          </a:r>
          <a:endParaRPr lang="en-GB" sz="3800" kern="1200" dirty="0"/>
        </a:p>
      </dsp:txBody>
      <dsp:txXfrm>
        <a:off x="0" y="3541367"/>
        <a:ext cx="10972800" cy="11918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13334-BA47-4625-A1FD-0574AF05235F}">
      <dsp:nvSpPr>
        <dsp:cNvPr id="0" name=""/>
        <dsp:cNvSpPr/>
      </dsp:nvSpPr>
      <dsp:spPr>
        <a:xfrm>
          <a:off x="5486400" y="1926142"/>
          <a:ext cx="3881668" cy="673677"/>
        </a:xfrm>
        <a:custGeom>
          <a:avLst/>
          <a:gdLst/>
          <a:ahLst/>
          <a:cxnLst/>
          <a:rect l="0" t="0" r="0" b="0"/>
          <a:pathLst>
            <a:path>
              <a:moveTo>
                <a:pt x="0" y="0"/>
              </a:moveTo>
              <a:lnTo>
                <a:pt x="0" y="336838"/>
              </a:lnTo>
              <a:lnTo>
                <a:pt x="3881668" y="336838"/>
              </a:lnTo>
              <a:lnTo>
                <a:pt x="3881668" y="6736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935AAA-CCEC-46C3-8A39-9077C8B026B4}">
      <dsp:nvSpPr>
        <dsp:cNvPr id="0" name=""/>
        <dsp:cNvSpPr/>
      </dsp:nvSpPr>
      <dsp:spPr>
        <a:xfrm>
          <a:off x="5440679" y="1926142"/>
          <a:ext cx="91440" cy="673677"/>
        </a:xfrm>
        <a:custGeom>
          <a:avLst/>
          <a:gdLst/>
          <a:ahLst/>
          <a:cxnLst/>
          <a:rect l="0" t="0" r="0" b="0"/>
          <a:pathLst>
            <a:path>
              <a:moveTo>
                <a:pt x="45720" y="0"/>
              </a:moveTo>
              <a:lnTo>
                <a:pt x="45720" y="6736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6FC337-7BC5-4B97-B3D0-25A15CCC7ADE}">
      <dsp:nvSpPr>
        <dsp:cNvPr id="0" name=""/>
        <dsp:cNvSpPr/>
      </dsp:nvSpPr>
      <dsp:spPr>
        <a:xfrm>
          <a:off x="1604731" y="1926142"/>
          <a:ext cx="3881668" cy="673677"/>
        </a:xfrm>
        <a:custGeom>
          <a:avLst/>
          <a:gdLst/>
          <a:ahLst/>
          <a:cxnLst/>
          <a:rect l="0" t="0" r="0" b="0"/>
          <a:pathLst>
            <a:path>
              <a:moveTo>
                <a:pt x="3881668" y="0"/>
              </a:moveTo>
              <a:lnTo>
                <a:pt x="3881668" y="336838"/>
              </a:lnTo>
              <a:lnTo>
                <a:pt x="0" y="336838"/>
              </a:lnTo>
              <a:lnTo>
                <a:pt x="0" y="6736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5A5A01-AAD7-4595-9565-6B64458113BE}">
      <dsp:nvSpPr>
        <dsp:cNvPr id="0" name=""/>
        <dsp:cNvSpPr/>
      </dsp:nvSpPr>
      <dsp:spPr>
        <a:xfrm>
          <a:off x="3882404" y="322147"/>
          <a:ext cx="3207990" cy="1603995"/>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tr-TR" sz="3100" kern="1200" dirty="0"/>
            <a:t>Kemik Kırığı Riski</a:t>
          </a:r>
        </a:p>
      </dsp:txBody>
      <dsp:txXfrm>
        <a:off x="3882404" y="322147"/>
        <a:ext cx="3207990" cy="1603995"/>
      </dsp:txXfrm>
    </dsp:sp>
    <dsp:sp modelId="{EA70A6FE-8AA1-4492-8523-DE17347A09F1}">
      <dsp:nvSpPr>
        <dsp:cNvPr id="0" name=""/>
        <dsp:cNvSpPr/>
      </dsp:nvSpPr>
      <dsp:spPr>
        <a:xfrm>
          <a:off x="736" y="2599820"/>
          <a:ext cx="3207990" cy="160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tr-TR" sz="3100" kern="1200"/>
            <a:t>Kemik kütlesi ve/veya kalite sorunları</a:t>
          </a:r>
        </a:p>
      </dsp:txBody>
      <dsp:txXfrm>
        <a:off x="736" y="2599820"/>
        <a:ext cx="3207990" cy="1603995"/>
      </dsp:txXfrm>
    </dsp:sp>
    <dsp:sp modelId="{4EFA7418-0A5C-4917-8D61-C27CD1FE86D1}">
      <dsp:nvSpPr>
        <dsp:cNvPr id="0" name=""/>
        <dsp:cNvSpPr/>
      </dsp:nvSpPr>
      <dsp:spPr>
        <a:xfrm>
          <a:off x="3882404" y="2599820"/>
          <a:ext cx="3207990" cy="160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tr-TR" sz="3100" kern="1200" dirty="0"/>
            <a:t>OP ciddiyetini belirleyen RF varlığı (</a:t>
          </a:r>
          <a:r>
            <a:rPr lang="tr-TR" sz="3100" kern="1200" dirty="0" err="1"/>
            <a:t>örn</a:t>
          </a:r>
          <a:r>
            <a:rPr lang="tr-TR" sz="3100" kern="1200" dirty="0"/>
            <a:t>. Kırık, ileri yaş)</a:t>
          </a:r>
        </a:p>
      </dsp:txBody>
      <dsp:txXfrm>
        <a:off x="3882404" y="2599820"/>
        <a:ext cx="3207990" cy="1603995"/>
      </dsp:txXfrm>
    </dsp:sp>
    <dsp:sp modelId="{FBB32CBF-6A94-4255-89FD-3EE3BD7CF702}">
      <dsp:nvSpPr>
        <dsp:cNvPr id="0" name=""/>
        <dsp:cNvSpPr/>
      </dsp:nvSpPr>
      <dsp:spPr>
        <a:xfrm>
          <a:off x="7764073" y="2599820"/>
          <a:ext cx="3207990" cy="160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0">
            <a:lnSpc>
              <a:spcPct val="90000"/>
            </a:lnSpc>
            <a:spcBef>
              <a:spcPct val="0"/>
            </a:spcBef>
            <a:spcAft>
              <a:spcPct val="35000"/>
            </a:spcAft>
            <a:buNone/>
          </a:pPr>
          <a:r>
            <a:rPr lang="tr-TR" sz="3100" kern="1200" dirty="0"/>
            <a:t>Kırık için RF varlığı</a:t>
          </a:r>
        </a:p>
        <a:p>
          <a:pPr marL="0" lvl="0" indent="0" algn="ctr" defTabSz="1377950" rtl="0">
            <a:lnSpc>
              <a:spcPct val="90000"/>
            </a:lnSpc>
            <a:spcBef>
              <a:spcPct val="0"/>
            </a:spcBef>
            <a:spcAft>
              <a:spcPct val="35000"/>
            </a:spcAft>
            <a:buNone/>
          </a:pPr>
          <a:r>
            <a:rPr lang="tr-TR" sz="3100" kern="1200" dirty="0"/>
            <a:t>(</a:t>
          </a:r>
          <a:r>
            <a:rPr lang="tr-TR" sz="3100" kern="1200" dirty="0" err="1"/>
            <a:t>örn</a:t>
          </a:r>
          <a:r>
            <a:rPr lang="tr-TR" sz="3100" kern="1200" dirty="0"/>
            <a:t>. düşmeler, MN)</a:t>
          </a:r>
        </a:p>
      </dsp:txBody>
      <dsp:txXfrm>
        <a:off x="7764073" y="2599820"/>
        <a:ext cx="3207990" cy="16039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F16C9-3C9F-4A60-B9EA-758D3163A6BC}">
      <dsp:nvSpPr>
        <dsp:cNvPr id="0" name=""/>
        <dsp:cNvSpPr/>
      </dsp:nvSpPr>
      <dsp:spPr>
        <a:xfrm>
          <a:off x="0" y="0"/>
          <a:ext cx="7886700" cy="98338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b="1" kern="1200" dirty="0" err="1"/>
            <a:t>Osteoporotik</a:t>
          </a:r>
          <a:r>
            <a:rPr lang="tr-TR" sz="4100" b="1" kern="1200" dirty="0"/>
            <a:t> Kırıklar</a:t>
          </a:r>
        </a:p>
      </dsp:txBody>
      <dsp:txXfrm>
        <a:off x="48005" y="48005"/>
        <a:ext cx="7790690" cy="8873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4972F-204F-6F49-9DEA-BB4D06A80453}">
      <dsp:nvSpPr>
        <dsp:cNvPr id="0" name=""/>
        <dsp:cNvSpPr/>
      </dsp:nvSpPr>
      <dsp:spPr>
        <a:xfrm>
          <a:off x="0" y="464019"/>
          <a:ext cx="6096000" cy="781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9C0DA02-F2FE-FB4F-AC16-09369774C89F}">
      <dsp:nvSpPr>
        <dsp:cNvPr id="0" name=""/>
        <dsp:cNvSpPr/>
      </dsp:nvSpPr>
      <dsp:spPr>
        <a:xfrm>
          <a:off x="304800" y="42451"/>
          <a:ext cx="4267200" cy="9151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tr-TR" sz="2400" b="1" kern="1200" dirty="0"/>
            <a:t>Tekrar kırık riskinde artış (x2); (ilk </a:t>
          </a:r>
          <a:r>
            <a:rPr lang="tr-TR" sz="2400" b="1" kern="1200" dirty="0">
              <a:solidFill>
                <a:srgbClr val="FFFF00"/>
              </a:solidFill>
            </a:rPr>
            <a:t>24 ayda </a:t>
          </a:r>
          <a:r>
            <a:rPr lang="tr-TR" sz="2400" b="1" kern="1200" dirty="0"/>
            <a:t>risk maksimum!)</a:t>
          </a:r>
          <a:endParaRPr lang="tr-TR" sz="2000" b="1" kern="1200" dirty="0"/>
        </a:p>
      </dsp:txBody>
      <dsp:txXfrm>
        <a:off x="349472" y="87123"/>
        <a:ext cx="4177856" cy="825776"/>
      </dsp:txXfrm>
    </dsp:sp>
    <dsp:sp modelId="{F4B82531-4E1F-E649-BEEC-DEF115996D9E}">
      <dsp:nvSpPr>
        <dsp:cNvPr id="0" name=""/>
        <dsp:cNvSpPr/>
      </dsp:nvSpPr>
      <dsp:spPr>
        <a:xfrm>
          <a:off x="0" y="1870179"/>
          <a:ext cx="6096000" cy="781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347B63-B522-8C43-B53B-D2DF4301FFC5}">
      <dsp:nvSpPr>
        <dsp:cNvPr id="0" name=""/>
        <dsp:cNvSpPr/>
      </dsp:nvSpPr>
      <dsp:spPr>
        <a:xfrm>
          <a:off x="304800" y="1412619"/>
          <a:ext cx="4267200" cy="915120"/>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tr-TR" sz="2400" b="1" kern="1200" dirty="0" err="1"/>
            <a:t>Mortalitede</a:t>
          </a:r>
          <a:r>
            <a:rPr lang="tr-TR" sz="2800" b="1" kern="1200" dirty="0"/>
            <a:t> artış</a:t>
          </a:r>
        </a:p>
      </dsp:txBody>
      <dsp:txXfrm>
        <a:off x="349472" y="1457291"/>
        <a:ext cx="4177856" cy="825776"/>
      </dsp:txXfrm>
    </dsp:sp>
    <dsp:sp modelId="{B37944FA-6BED-C849-84DD-48ACF7F39793}">
      <dsp:nvSpPr>
        <dsp:cNvPr id="0" name=""/>
        <dsp:cNvSpPr/>
      </dsp:nvSpPr>
      <dsp:spPr>
        <a:xfrm>
          <a:off x="0" y="3276340"/>
          <a:ext cx="6096000" cy="781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3F0818A-7C0A-284B-9163-AB964EC2F36D}">
      <dsp:nvSpPr>
        <dsp:cNvPr id="0" name=""/>
        <dsp:cNvSpPr/>
      </dsp:nvSpPr>
      <dsp:spPr>
        <a:xfrm>
          <a:off x="304800" y="2818779"/>
          <a:ext cx="4267200" cy="915120"/>
        </a:xfrm>
        <a:prstGeom prst="roundRect">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tr-TR" sz="2400" b="1" kern="1200" dirty="0"/>
            <a:t>Bağımlılık</a:t>
          </a:r>
        </a:p>
      </dsp:txBody>
      <dsp:txXfrm>
        <a:off x="349472" y="2863451"/>
        <a:ext cx="4177856" cy="8257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68C23-7359-4D08-95CD-6B137A690C77}">
      <dsp:nvSpPr>
        <dsp:cNvPr id="0" name=""/>
        <dsp:cNvSpPr/>
      </dsp:nvSpPr>
      <dsp:spPr>
        <a:xfrm>
          <a:off x="0" y="-86908"/>
          <a:ext cx="6355620" cy="2260847"/>
        </a:xfrm>
        <a:prstGeom prst="swooshArrow">
          <a:avLst>
            <a:gd name="adj1" fmla="val 25000"/>
            <a:gd name="adj2" fmla="val 25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6941A14-FC6D-4DBE-8635-89F96F3A642D}">
      <dsp:nvSpPr>
        <dsp:cNvPr id="0" name=""/>
        <dsp:cNvSpPr/>
      </dsp:nvSpPr>
      <dsp:spPr>
        <a:xfrm>
          <a:off x="817161" y="1595562"/>
          <a:ext cx="126607" cy="12660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649F0-54B2-43E7-AA2C-1214ED6C10C0}">
      <dsp:nvSpPr>
        <dsp:cNvPr id="0" name=""/>
        <dsp:cNvSpPr/>
      </dsp:nvSpPr>
      <dsp:spPr>
        <a:xfrm>
          <a:off x="1325038" y="801175"/>
          <a:ext cx="1175640" cy="1313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7" tIns="0" rIns="0" bIns="0" numCol="1" spcCol="1270" anchor="t" anchorCtr="0">
          <a:noAutofit/>
        </a:bodyPr>
        <a:lstStyle/>
        <a:p>
          <a:pPr marL="0" lvl="0" indent="0" algn="l" defTabSz="755650">
            <a:lnSpc>
              <a:spcPct val="90000"/>
            </a:lnSpc>
            <a:spcBef>
              <a:spcPct val="0"/>
            </a:spcBef>
            <a:spcAft>
              <a:spcPct val="35000"/>
            </a:spcAft>
            <a:buNone/>
          </a:pPr>
          <a:endParaRPr lang="tr-TR" sz="1700" b="1" kern="1200" dirty="0">
            <a:solidFill>
              <a:srgbClr val="FF0000"/>
            </a:solidFill>
            <a:effectLst>
              <a:outerShdw blurRad="38100" dist="38100" dir="2700000" algn="tl">
                <a:srgbClr val="000000">
                  <a:alpha val="43137"/>
                </a:srgbClr>
              </a:outerShdw>
            </a:effectLst>
          </a:endParaRPr>
        </a:p>
        <a:p>
          <a:pPr marL="0" lvl="0" indent="0" algn="l" defTabSz="755650">
            <a:lnSpc>
              <a:spcPct val="90000"/>
            </a:lnSpc>
            <a:spcBef>
              <a:spcPct val="0"/>
            </a:spcBef>
            <a:spcAft>
              <a:spcPct val="35000"/>
            </a:spcAft>
            <a:buNone/>
          </a:pPr>
          <a:r>
            <a:rPr lang="tr-TR" sz="1700" b="1" kern="1200" dirty="0">
              <a:solidFill>
                <a:srgbClr val="FF0000"/>
              </a:solidFill>
              <a:effectLst>
                <a:outerShdw blurRad="38100" dist="38100" dir="2700000" algn="tl">
                  <a:srgbClr val="000000">
                    <a:alpha val="43137"/>
                  </a:srgbClr>
                </a:outerShdw>
              </a:effectLst>
            </a:rPr>
            <a:t>2010 yılında  </a:t>
          </a:r>
        </a:p>
        <a:p>
          <a:pPr marL="0" lvl="0" indent="0" algn="l" defTabSz="755650">
            <a:lnSpc>
              <a:spcPct val="90000"/>
            </a:lnSpc>
            <a:spcBef>
              <a:spcPct val="0"/>
            </a:spcBef>
            <a:spcAft>
              <a:spcPct val="35000"/>
            </a:spcAft>
            <a:buNone/>
          </a:pPr>
          <a:r>
            <a:rPr lang="tr-TR" sz="1700" b="1" kern="1200" dirty="0">
              <a:solidFill>
                <a:srgbClr val="FF0000"/>
              </a:solidFill>
              <a:effectLst>
                <a:outerShdw blurRad="38100" dist="38100" dir="2700000" algn="tl">
                  <a:srgbClr val="000000">
                    <a:alpha val="43137"/>
                  </a:srgbClr>
                </a:outerShdw>
              </a:effectLst>
            </a:rPr>
            <a:t>1,045,000</a:t>
          </a:r>
        </a:p>
        <a:p>
          <a:pPr marL="0" lvl="0" indent="0" algn="l" defTabSz="755650">
            <a:lnSpc>
              <a:spcPct val="90000"/>
            </a:lnSpc>
            <a:spcBef>
              <a:spcPct val="0"/>
            </a:spcBef>
            <a:spcAft>
              <a:spcPct val="35000"/>
            </a:spcAft>
            <a:buNone/>
          </a:pPr>
          <a:r>
            <a:rPr lang="tr-TR" sz="1700" b="1" kern="1200" dirty="0">
              <a:solidFill>
                <a:srgbClr val="FF0000"/>
              </a:solidFill>
              <a:effectLst>
                <a:outerShdw blurRad="38100" dist="38100" dir="2700000" algn="tl">
                  <a:srgbClr val="000000">
                    <a:alpha val="43137"/>
                  </a:srgbClr>
                </a:outerShdw>
              </a:effectLst>
            </a:rPr>
            <a:t>(%73 kadın) </a:t>
          </a:r>
        </a:p>
      </dsp:txBody>
      <dsp:txXfrm>
        <a:off x="1325038" y="801175"/>
        <a:ext cx="1175640" cy="1313015"/>
      </dsp:txXfrm>
    </dsp:sp>
    <dsp:sp modelId="{7A7F7A60-A55A-4AEA-87EB-3B1F825D6389}">
      <dsp:nvSpPr>
        <dsp:cNvPr id="0" name=""/>
        <dsp:cNvSpPr/>
      </dsp:nvSpPr>
      <dsp:spPr>
        <a:xfrm>
          <a:off x="4609860" y="473916"/>
          <a:ext cx="217041" cy="217041"/>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984F5D-02ED-4AEB-BE55-E0B71F3ECCA0}">
      <dsp:nvSpPr>
        <dsp:cNvPr id="0" name=""/>
        <dsp:cNvSpPr/>
      </dsp:nvSpPr>
      <dsp:spPr>
        <a:xfrm>
          <a:off x="4930327" y="313684"/>
          <a:ext cx="1175640" cy="1496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06" tIns="0" rIns="0" bIns="0" numCol="1" spcCol="1270" anchor="t" anchorCtr="0">
          <a:noAutofit/>
        </a:bodyPr>
        <a:lstStyle/>
        <a:p>
          <a:pPr marL="0" lvl="0" indent="0" algn="l" defTabSz="755650">
            <a:lnSpc>
              <a:spcPct val="90000"/>
            </a:lnSpc>
            <a:spcBef>
              <a:spcPct val="0"/>
            </a:spcBef>
            <a:spcAft>
              <a:spcPct val="35000"/>
            </a:spcAft>
            <a:buNone/>
          </a:pPr>
          <a:r>
            <a:rPr lang="tr-TR" sz="1700" b="1" kern="1200" dirty="0">
              <a:solidFill>
                <a:srgbClr val="FF0000"/>
              </a:solidFill>
              <a:effectLst>
                <a:outerShdw blurRad="38100" dist="38100" dir="2700000" algn="tl">
                  <a:srgbClr val="000000">
                    <a:alpha val="43137"/>
                  </a:srgbClr>
                </a:outerShdw>
              </a:effectLst>
            </a:rPr>
            <a:t>2035 yılında</a:t>
          </a:r>
        </a:p>
        <a:p>
          <a:pPr marL="0" lvl="0" indent="0" algn="l" defTabSz="755650">
            <a:lnSpc>
              <a:spcPct val="90000"/>
            </a:lnSpc>
            <a:spcBef>
              <a:spcPct val="0"/>
            </a:spcBef>
            <a:spcAft>
              <a:spcPct val="35000"/>
            </a:spcAft>
            <a:buNone/>
          </a:pPr>
          <a:r>
            <a:rPr lang="tr-TR" sz="1700" b="1" kern="1200" dirty="0">
              <a:solidFill>
                <a:srgbClr val="FF0000"/>
              </a:solidFill>
              <a:effectLst>
                <a:outerShdw blurRad="38100" dist="38100" dir="2700000" algn="tl">
                  <a:srgbClr val="000000">
                    <a:alpha val="43137"/>
                  </a:srgbClr>
                </a:outerShdw>
              </a:effectLst>
            </a:rPr>
            <a:t>2,711,000</a:t>
          </a:r>
        </a:p>
      </dsp:txBody>
      <dsp:txXfrm>
        <a:off x="4930327" y="313684"/>
        <a:ext cx="1175640" cy="14966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68C23-7359-4D08-95CD-6B137A690C77}">
      <dsp:nvSpPr>
        <dsp:cNvPr id="0" name=""/>
        <dsp:cNvSpPr/>
      </dsp:nvSpPr>
      <dsp:spPr>
        <a:xfrm>
          <a:off x="0" y="-86908"/>
          <a:ext cx="6355620" cy="2260847"/>
        </a:xfrm>
        <a:prstGeom prst="swooshArrow">
          <a:avLst>
            <a:gd name="adj1" fmla="val 25000"/>
            <a:gd name="adj2" fmla="val 25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6941A14-FC6D-4DBE-8635-89F96F3A642D}">
      <dsp:nvSpPr>
        <dsp:cNvPr id="0" name=""/>
        <dsp:cNvSpPr/>
      </dsp:nvSpPr>
      <dsp:spPr>
        <a:xfrm>
          <a:off x="817161" y="1595562"/>
          <a:ext cx="126607" cy="12660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649F0-54B2-43E7-AA2C-1214ED6C10C0}">
      <dsp:nvSpPr>
        <dsp:cNvPr id="0" name=""/>
        <dsp:cNvSpPr/>
      </dsp:nvSpPr>
      <dsp:spPr>
        <a:xfrm>
          <a:off x="1325038" y="801175"/>
          <a:ext cx="1175640" cy="1313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7" tIns="0" rIns="0" bIns="0" numCol="1" spcCol="1270" anchor="t" anchorCtr="0">
          <a:noAutofit/>
        </a:bodyPr>
        <a:lstStyle/>
        <a:p>
          <a:pPr marL="0" lvl="0" indent="0" algn="l" defTabSz="844550">
            <a:lnSpc>
              <a:spcPct val="90000"/>
            </a:lnSpc>
            <a:spcBef>
              <a:spcPct val="0"/>
            </a:spcBef>
            <a:spcAft>
              <a:spcPct val="35000"/>
            </a:spcAft>
            <a:buNone/>
          </a:pPr>
          <a:endParaRPr lang="tr-TR" sz="1900" b="1" kern="1200" dirty="0">
            <a:solidFill>
              <a:srgbClr val="FF0000"/>
            </a:solidFill>
            <a:effectLst>
              <a:outerShdw blurRad="38100" dist="38100" dir="2700000" algn="tl">
                <a:srgbClr val="000000">
                  <a:alpha val="43137"/>
                </a:srgbClr>
              </a:outerShdw>
            </a:effectLst>
          </a:endParaRPr>
        </a:p>
        <a:p>
          <a:pPr marL="0" lvl="0" indent="0" algn="l" defTabSz="844550">
            <a:lnSpc>
              <a:spcPct val="90000"/>
            </a:lnSpc>
            <a:spcBef>
              <a:spcPct val="0"/>
            </a:spcBef>
            <a:spcAft>
              <a:spcPct val="35000"/>
            </a:spcAft>
            <a:buNone/>
          </a:pPr>
          <a:r>
            <a:rPr lang="tr-TR" sz="1900" b="1" kern="1200" dirty="0">
              <a:solidFill>
                <a:srgbClr val="FF0000"/>
              </a:solidFill>
              <a:effectLst>
                <a:outerShdw blurRad="38100" dist="38100" dir="2700000" algn="tl">
                  <a:srgbClr val="000000">
                    <a:alpha val="43137"/>
                  </a:srgbClr>
                </a:outerShdw>
              </a:effectLst>
            </a:rPr>
            <a:t>2010 yılında  </a:t>
          </a:r>
        </a:p>
        <a:p>
          <a:pPr marL="0" lvl="0" indent="0" algn="l" defTabSz="844550">
            <a:lnSpc>
              <a:spcPct val="90000"/>
            </a:lnSpc>
            <a:spcBef>
              <a:spcPct val="0"/>
            </a:spcBef>
            <a:spcAft>
              <a:spcPct val="35000"/>
            </a:spcAft>
            <a:buNone/>
          </a:pPr>
          <a:r>
            <a:rPr lang="tr-TR" sz="1900" b="1" kern="1200" dirty="0">
              <a:solidFill>
                <a:srgbClr val="FF0000"/>
              </a:solidFill>
              <a:effectLst>
                <a:outerShdw blurRad="38100" dist="38100" dir="2700000" algn="tl">
                  <a:srgbClr val="000000">
                    <a:alpha val="43137"/>
                  </a:srgbClr>
                </a:outerShdw>
              </a:effectLst>
            </a:rPr>
            <a:t>24.000/yıl</a:t>
          </a:r>
        </a:p>
      </dsp:txBody>
      <dsp:txXfrm>
        <a:off x="1325038" y="801175"/>
        <a:ext cx="1175640" cy="1313015"/>
      </dsp:txXfrm>
    </dsp:sp>
    <dsp:sp modelId="{7A7F7A60-A55A-4AEA-87EB-3B1F825D6389}">
      <dsp:nvSpPr>
        <dsp:cNvPr id="0" name=""/>
        <dsp:cNvSpPr/>
      </dsp:nvSpPr>
      <dsp:spPr>
        <a:xfrm>
          <a:off x="4609860" y="473916"/>
          <a:ext cx="217041" cy="217041"/>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984F5D-02ED-4AEB-BE55-E0B71F3ECCA0}">
      <dsp:nvSpPr>
        <dsp:cNvPr id="0" name=""/>
        <dsp:cNvSpPr/>
      </dsp:nvSpPr>
      <dsp:spPr>
        <a:xfrm>
          <a:off x="4930327" y="313684"/>
          <a:ext cx="1175640" cy="1496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06" tIns="0" rIns="0" bIns="0" numCol="1" spcCol="1270" anchor="t" anchorCtr="0">
          <a:noAutofit/>
        </a:bodyPr>
        <a:lstStyle/>
        <a:p>
          <a:pPr marL="0" lvl="0" indent="0" algn="l" defTabSz="844550">
            <a:lnSpc>
              <a:spcPct val="90000"/>
            </a:lnSpc>
            <a:spcBef>
              <a:spcPct val="0"/>
            </a:spcBef>
            <a:spcAft>
              <a:spcPct val="35000"/>
            </a:spcAft>
            <a:buNone/>
          </a:pPr>
          <a:r>
            <a:rPr lang="tr-TR" sz="1900" b="1" kern="1200" dirty="0">
              <a:solidFill>
                <a:srgbClr val="FF0000"/>
              </a:solidFill>
              <a:effectLst>
                <a:outerShdw blurRad="38100" dist="38100" dir="2700000" algn="tl">
                  <a:srgbClr val="000000">
                    <a:alpha val="43137"/>
                  </a:srgbClr>
                </a:outerShdw>
              </a:effectLst>
            </a:rPr>
            <a:t>2035 yılında</a:t>
          </a:r>
        </a:p>
        <a:p>
          <a:pPr marL="0" lvl="0" indent="0" algn="l" defTabSz="844550">
            <a:lnSpc>
              <a:spcPct val="90000"/>
            </a:lnSpc>
            <a:spcBef>
              <a:spcPct val="0"/>
            </a:spcBef>
            <a:spcAft>
              <a:spcPct val="35000"/>
            </a:spcAft>
            <a:buNone/>
          </a:pPr>
          <a:r>
            <a:rPr lang="tr-TR" sz="1900" b="1" kern="1200" dirty="0">
              <a:solidFill>
                <a:srgbClr val="FF0000"/>
              </a:solidFill>
              <a:effectLst>
                <a:outerShdw blurRad="38100" dist="38100" dir="2700000" algn="tl">
                  <a:srgbClr val="000000">
                    <a:alpha val="43137"/>
                  </a:srgbClr>
                </a:outerShdw>
              </a:effectLst>
            </a:rPr>
            <a:t>64.000/yıl</a:t>
          </a:r>
        </a:p>
      </dsp:txBody>
      <dsp:txXfrm>
        <a:off x="4930327" y="313684"/>
        <a:ext cx="1175640" cy="1496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444F8-0280-4FAD-A3E4-2DC870A2C66B}">
      <dsp:nvSpPr>
        <dsp:cNvPr id="0" name=""/>
        <dsp:cNvSpPr/>
      </dsp:nvSpPr>
      <dsp:spPr>
        <a:xfrm>
          <a:off x="0" y="202017"/>
          <a:ext cx="10344149" cy="1103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tr-TR" sz="4600" b="1" kern="1200"/>
            <a:t>DXA ile Kemik mineral yoğunluğu (BMD)</a:t>
          </a:r>
          <a:endParaRPr lang="en-GB" sz="4600" kern="1200" dirty="0"/>
        </a:p>
      </dsp:txBody>
      <dsp:txXfrm>
        <a:off x="53859" y="255876"/>
        <a:ext cx="10236431" cy="995592"/>
      </dsp:txXfrm>
    </dsp:sp>
    <dsp:sp modelId="{5875E91D-A069-4B8E-B49C-1DCA42A70FFB}">
      <dsp:nvSpPr>
        <dsp:cNvPr id="0" name=""/>
        <dsp:cNvSpPr/>
      </dsp:nvSpPr>
      <dsp:spPr>
        <a:xfrm>
          <a:off x="0" y="1336825"/>
          <a:ext cx="10344149"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427"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tr-TR" sz="3600" b="1" kern="1200" dirty="0"/>
            <a:t>T-skor ≤ </a:t>
          </a:r>
          <a:r>
            <a:rPr lang="en-US" sz="3600" b="1" kern="1200" dirty="0"/>
            <a:t>-</a:t>
          </a:r>
          <a:r>
            <a:rPr lang="tr-TR" sz="3600" b="1" kern="1200" dirty="0"/>
            <a:t>2.5 (L1-L4;Femur total; </a:t>
          </a:r>
          <a:r>
            <a:rPr lang="tr-TR" sz="3600" b="1" kern="1200" dirty="0" err="1"/>
            <a:t>Femur</a:t>
          </a:r>
          <a:r>
            <a:rPr lang="tr-TR" sz="3600" b="1" kern="1200" dirty="0"/>
            <a:t> boyun</a:t>
          </a:r>
          <a:r>
            <a:rPr lang="tr-TR" sz="3600" kern="1200" dirty="0"/>
            <a:t>)</a:t>
          </a:r>
          <a:endParaRPr lang="en-GB" sz="3600" kern="1200" dirty="0"/>
        </a:p>
      </dsp:txBody>
      <dsp:txXfrm>
        <a:off x="0" y="1336825"/>
        <a:ext cx="10344149" cy="761760"/>
      </dsp:txXfrm>
    </dsp:sp>
    <dsp:sp modelId="{74554F7C-DEF9-D149-9637-1F8DF1863AB5}">
      <dsp:nvSpPr>
        <dsp:cNvPr id="0" name=""/>
        <dsp:cNvSpPr/>
      </dsp:nvSpPr>
      <dsp:spPr>
        <a:xfrm>
          <a:off x="0" y="2098586"/>
          <a:ext cx="10344149" cy="1103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tr-TR" sz="4600" b="1" kern="1200" dirty="0" err="1">
              <a:solidFill>
                <a:srgbClr val="0070C0"/>
              </a:solidFill>
            </a:rPr>
            <a:t>Frajilite</a:t>
          </a:r>
          <a:r>
            <a:rPr lang="tr-TR" sz="4600" b="1" kern="1200" dirty="0">
              <a:solidFill>
                <a:srgbClr val="0070C0"/>
              </a:solidFill>
            </a:rPr>
            <a:t> fraktürü</a:t>
          </a:r>
          <a:endParaRPr lang="en-GB" sz="4600" kern="1200" dirty="0">
            <a:solidFill>
              <a:srgbClr val="0070C0"/>
            </a:solidFill>
          </a:endParaRPr>
        </a:p>
      </dsp:txBody>
      <dsp:txXfrm>
        <a:off x="53859" y="2152445"/>
        <a:ext cx="10236431" cy="995592"/>
      </dsp:txXfrm>
    </dsp:sp>
    <dsp:sp modelId="{CB07529B-7E55-DB49-A57F-FFEC551EA57D}">
      <dsp:nvSpPr>
        <dsp:cNvPr id="0" name=""/>
        <dsp:cNvSpPr/>
      </dsp:nvSpPr>
      <dsp:spPr>
        <a:xfrm>
          <a:off x="0" y="3201896"/>
          <a:ext cx="10344149" cy="1142640"/>
        </a:xfrm>
        <a:prstGeom prst="rect">
          <a:avLst/>
        </a:prstGeom>
        <a:solidFill>
          <a:schemeClr val="accent3">
            <a:lumMod val="20000"/>
            <a:lumOff val="8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28427"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tr-TR" sz="3600" b="1" kern="1200" dirty="0">
              <a:solidFill>
                <a:schemeClr val="bg1">
                  <a:lumMod val="95000"/>
                </a:schemeClr>
              </a:solidFill>
            </a:rPr>
            <a:t>özellikle </a:t>
          </a:r>
          <a:r>
            <a:rPr lang="tr-TR" sz="3600" b="1" kern="1200" dirty="0" err="1">
              <a:solidFill>
                <a:schemeClr val="bg1">
                  <a:lumMod val="95000"/>
                </a:schemeClr>
              </a:solidFill>
            </a:rPr>
            <a:t>vertebra</a:t>
          </a:r>
          <a:r>
            <a:rPr lang="tr-TR" sz="3600" b="1" kern="1200" dirty="0">
              <a:solidFill>
                <a:schemeClr val="bg1">
                  <a:lumMod val="95000"/>
                </a:schemeClr>
              </a:solidFill>
            </a:rPr>
            <a:t>, kalça, el bileği, </a:t>
          </a:r>
          <a:r>
            <a:rPr lang="tr-TR" sz="3600" b="1" kern="1200" dirty="0" err="1">
              <a:solidFill>
                <a:schemeClr val="bg1">
                  <a:lumMod val="95000"/>
                </a:schemeClr>
              </a:solidFill>
            </a:rPr>
            <a:t>humerus</a:t>
          </a:r>
          <a:r>
            <a:rPr lang="tr-TR" sz="3600" b="1" kern="1200" dirty="0">
              <a:solidFill>
                <a:schemeClr val="bg1">
                  <a:lumMod val="95000"/>
                </a:schemeClr>
              </a:solidFill>
            </a:rPr>
            <a:t>, </a:t>
          </a:r>
          <a:r>
            <a:rPr lang="tr-TR" sz="3600" b="1" kern="1200" dirty="0" err="1">
              <a:solidFill>
                <a:schemeClr val="bg1">
                  <a:lumMod val="95000"/>
                </a:schemeClr>
              </a:solidFill>
            </a:rPr>
            <a:t>kosta</a:t>
          </a:r>
          <a:r>
            <a:rPr lang="tr-TR" sz="3600" b="1" kern="1200" dirty="0">
              <a:solidFill>
                <a:schemeClr val="bg1">
                  <a:lumMod val="95000"/>
                </a:schemeClr>
              </a:solidFill>
            </a:rPr>
            <a:t>, </a:t>
          </a:r>
          <a:r>
            <a:rPr lang="tr-TR" sz="3600" b="1" kern="1200" dirty="0" err="1">
              <a:solidFill>
                <a:schemeClr val="bg1">
                  <a:lumMod val="95000"/>
                </a:schemeClr>
              </a:solidFill>
            </a:rPr>
            <a:t>pelvis</a:t>
          </a:r>
          <a:endParaRPr lang="en-GB" sz="3600" kern="1200" dirty="0">
            <a:solidFill>
              <a:schemeClr val="bg1">
                <a:lumMod val="95000"/>
              </a:schemeClr>
            </a:solidFill>
          </a:endParaRPr>
        </a:p>
      </dsp:txBody>
      <dsp:txXfrm>
        <a:off x="0" y="3201896"/>
        <a:ext cx="10344149" cy="1142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444F8-0280-4FAD-A3E4-2DC870A2C66B}">
      <dsp:nvSpPr>
        <dsp:cNvPr id="0" name=""/>
        <dsp:cNvSpPr/>
      </dsp:nvSpPr>
      <dsp:spPr>
        <a:xfrm>
          <a:off x="0" y="202017"/>
          <a:ext cx="10344149" cy="1103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tr-TR" sz="4600" b="1" kern="1200"/>
            <a:t>DXA ile Kemik mineral yoğunluğu (BMD)</a:t>
          </a:r>
          <a:endParaRPr lang="en-GB" sz="4600" kern="1200" dirty="0"/>
        </a:p>
      </dsp:txBody>
      <dsp:txXfrm>
        <a:off x="53859" y="255876"/>
        <a:ext cx="10236431" cy="995592"/>
      </dsp:txXfrm>
    </dsp:sp>
    <dsp:sp modelId="{5875E91D-A069-4B8E-B49C-1DCA42A70FFB}">
      <dsp:nvSpPr>
        <dsp:cNvPr id="0" name=""/>
        <dsp:cNvSpPr/>
      </dsp:nvSpPr>
      <dsp:spPr>
        <a:xfrm>
          <a:off x="0" y="1336825"/>
          <a:ext cx="10344149"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427"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tr-TR" sz="3600" b="1" kern="1200" dirty="0"/>
            <a:t>T-skor ≤ </a:t>
          </a:r>
          <a:r>
            <a:rPr lang="en-US" sz="3600" b="1" kern="1200" dirty="0"/>
            <a:t>-</a:t>
          </a:r>
          <a:r>
            <a:rPr lang="tr-TR" sz="3600" b="1" kern="1200" dirty="0"/>
            <a:t>2.5 (L1-L4;Femur total; </a:t>
          </a:r>
          <a:r>
            <a:rPr lang="tr-TR" sz="3600" b="1" kern="1200" dirty="0" err="1"/>
            <a:t>Femur</a:t>
          </a:r>
          <a:r>
            <a:rPr lang="tr-TR" sz="3600" b="1" kern="1200" dirty="0"/>
            <a:t> boyun</a:t>
          </a:r>
          <a:r>
            <a:rPr lang="tr-TR" sz="3600" kern="1200" dirty="0"/>
            <a:t>)</a:t>
          </a:r>
          <a:endParaRPr lang="en-GB" sz="3600" kern="1200" dirty="0"/>
        </a:p>
      </dsp:txBody>
      <dsp:txXfrm>
        <a:off x="0" y="1336825"/>
        <a:ext cx="10344149" cy="761760"/>
      </dsp:txXfrm>
    </dsp:sp>
    <dsp:sp modelId="{74554F7C-DEF9-D149-9637-1F8DF1863AB5}">
      <dsp:nvSpPr>
        <dsp:cNvPr id="0" name=""/>
        <dsp:cNvSpPr/>
      </dsp:nvSpPr>
      <dsp:spPr>
        <a:xfrm>
          <a:off x="0" y="2098586"/>
          <a:ext cx="10344149" cy="1103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tr-TR" sz="4600" b="1" kern="1200" dirty="0" err="1">
              <a:solidFill>
                <a:schemeClr val="bg1"/>
              </a:solidFill>
            </a:rPr>
            <a:t>Frajilite</a:t>
          </a:r>
          <a:r>
            <a:rPr lang="tr-TR" sz="4600" b="1" kern="1200" dirty="0">
              <a:solidFill>
                <a:schemeClr val="bg1"/>
              </a:solidFill>
            </a:rPr>
            <a:t> fraktürü</a:t>
          </a:r>
          <a:endParaRPr lang="en-GB" sz="4600" kern="1200" dirty="0">
            <a:solidFill>
              <a:schemeClr val="bg1"/>
            </a:solidFill>
          </a:endParaRPr>
        </a:p>
      </dsp:txBody>
      <dsp:txXfrm>
        <a:off x="53859" y="2152445"/>
        <a:ext cx="10236431" cy="995592"/>
      </dsp:txXfrm>
    </dsp:sp>
    <dsp:sp modelId="{CB07529B-7E55-DB49-A57F-FFEC551EA57D}">
      <dsp:nvSpPr>
        <dsp:cNvPr id="0" name=""/>
        <dsp:cNvSpPr/>
      </dsp:nvSpPr>
      <dsp:spPr>
        <a:xfrm>
          <a:off x="0" y="3201896"/>
          <a:ext cx="10344149" cy="1142640"/>
        </a:xfrm>
        <a:prstGeom prst="rect">
          <a:avLst/>
        </a:prstGeom>
        <a:solidFill>
          <a:schemeClr val="accent3">
            <a:lumMod val="20000"/>
            <a:lumOff val="8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28427"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tr-TR" sz="3600" b="1" kern="1200" dirty="0">
              <a:solidFill>
                <a:schemeClr val="tx1"/>
              </a:solidFill>
            </a:rPr>
            <a:t>özellikle </a:t>
          </a:r>
          <a:r>
            <a:rPr lang="tr-TR" sz="3600" b="1" kern="1200" dirty="0" err="1">
              <a:solidFill>
                <a:schemeClr val="tx1"/>
              </a:solidFill>
            </a:rPr>
            <a:t>vertebra</a:t>
          </a:r>
          <a:r>
            <a:rPr lang="tr-TR" sz="3600" b="1" kern="1200" dirty="0">
              <a:solidFill>
                <a:schemeClr val="tx1"/>
              </a:solidFill>
            </a:rPr>
            <a:t>, kalça, el bileği, </a:t>
          </a:r>
          <a:r>
            <a:rPr lang="tr-TR" sz="3600" b="1" kern="1200" dirty="0" err="1">
              <a:solidFill>
                <a:schemeClr val="tx1"/>
              </a:solidFill>
            </a:rPr>
            <a:t>humerus</a:t>
          </a:r>
          <a:r>
            <a:rPr lang="tr-TR" sz="3600" b="1" kern="1200" dirty="0">
              <a:solidFill>
                <a:schemeClr val="tx1"/>
              </a:solidFill>
            </a:rPr>
            <a:t>, </a:t>
          </a:r>
          <a:r>
            <a:rPr lang="tr-TR" sz="3600" b="1" kern="1200" dirty="0" err="1">
              <a:solidFill>
                <a:schemeClr val="tx1"/>
              </a:solidFill>
            </a:rPr>
            <a:t>kosta</a:t>
          </a:r>
          <a:r>
            <a:rPr lang="tr-TR" sz="3600" b="1" kern="1200" dirty="0">
              <a:solidFill>
                <a:schemeClr val="tx1"/>
              </a:solidFill>
            </a:rPr>
            <a:t>, </a:t>
          </a:r>
          <a:r>
            <a:rPr lang="tr-TR" sz="3600" b="1" kern="1200" dirty="0" err="1">
              <a:solidFill>
                <a:schemeClr val="tx1"/>
              </a:solidFill>
            </a:rPr>
            <a:t>pelvis</a:t>
          </a:r>
          <a:endParaRPr lang="en-GB" sz="3600" kern="1200" dirty="0">
            <a:solidFill>
              <a:schemeClr val="tx1"/>
            </a:solidFill>
          </a:endParaRPr>
        </a:p>
      </dsp:txBody>
      <dsp:txXfrm>
        <a:off x="0" y="3201896"/>
        <a:ext cx="10344149" cy="1142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8A30F-9695-7B4C-AE5E-54F5D9F43362}">
      <dsp:nvSpPr>
        <dsp:cNvPr id="0" name=""/>
        <dsp:cNvSpPr/>
      </dsp:nvSpPr>
      <dsp:spPr>
        <a:xfrm>
          <a:off x="0" y="7852"/>
          <a:ext cx="8229600" cy="11272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tr-TR" sz="4700" kern="1200"/>
            <a:t>DXA Ölçümü</a:t>
          </a:r>
        </a:p>
      </dsp:txBody>
      <dsp:txXfrm>
        <a:off x="55030" y="62882"/>
        <a:ext cx="8119540" cy="1017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8C9B1-1E70-CF46-8F67-10069EFEEF01}">
      <dsp:nvSpPr>
        <dsp:cNvPr id="0" name=""/>
        <dsp:cNvSpPr/>
      </dsp:nvSpPr>
      <dsp:spPr>
        <a:xfrm>
          <a:off x="0" y="21228"/>
          <a:ext cx="8229600" cy="575639"/>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Mümkünse aynı cihazla</a:t>
          </a:r>
        </a:p>
      </dsp:txBody>
      <dsp:txXfrm>
        <a:off x="28100" y="49328"/>
        <a:ext cx="8173400" cy="519439"/>
      </dsp:txXfrm>
    </dsp:sp>
    <dsp:sp modelId="{ED46D54E-1219-424B-B53E-0FF4E80E4BAE}">
      <dsp:nvSpPr>
        <dsp:cNvPr id="0" name=""/>
        <dsp:cNvSpPr/>
      </dsp:nvSpPr>
      <dsp:spPr>
        <a:xfrm>
          <a:off x="0" y="665988"/>
          <a:ext cx="8229600" cy="575639"/>
        </a:xfrm>
        <a:prstGeom prst="round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Aynı merkezdeki teknikerlerle</a:t>
          </a:r>
        </a:p>
      </dsp:txBody>
      <dsp:txXfrm>
        <a:off x="28100" y="694088"/>
        <a:ext cx="8173400" cy="519439"/>
      </dsp:txXfrm>
    </dsp:sp>
    <dsp:sp modelId="{A4BDFB5D-9398-854F-9445-EE1F486C6B00}">
      <dsp:nvSpPr>
        <dsp:cNvPr id="0" name=""/>
        <dsp:cNvSpPr/>
      </dsp:nvSpPr>
      <dsp:spPr>
        <a:xfrm>
          <a:off x="0" y="1310748"/>
          <a:ext cx="8229600" cy="575639"/>
        </a:xfrm>
        <a:prstGeom prst="round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Cihazlar arası kalibrasyon yoksa</a:t>
          </a:r>
          <a:endParaRPr lang="tr-TR" sz="2400" kern="1200" dirty="0"/>
        </a:p>
      </dsp:txBody>
      <dsp:txXfrm>
        <a:off x="28100" y="1338848"/>
        <a:ext cx="8173400" cy="519439"/>
      </dsp:txXfrm>
    </dsp:sp>
    <dsp:sp modelId="{3E943012-9032-F24F-B253-5CD77CADEE17}">
      <dsp:nvSpPr>
        <dsp:cNvPr id="0" name=""/>
        <dsp:cNvSpPr/>
      </dsp:nvSpPr>
      <dsp:spPr>
        <a:xfrm>
          <a:off x="0" y="1886388"/>
          <a:ext cx="8229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tr-TR" sz="1900" kern="1200" dirty="0"/>
            <a:t>Sonuçların birbirleriyle kıyaslanmamaları</a:t>
          </a:r>
        </a:p>
      </dsp:txBody>
      <dsp:txXfrm>
        <a:off x="0" y="1886388"/>
        <a:ext cx="8229600" cy="397440"/>
      </dsp:txXfrm>
    </dsp:sp>
    <dsp:sp modelId="{33BD9DE3-5A86-AC48-99D7-90F3650917CC}">
      <dsp:nvSpPr>
        <dsp:cNvPr id="0" name=""/>
        <dsp:cNvSpPr/>
      </dsp:nvSpPr>
      <dsp:spPr>
        <a:xfrm>
          <a:off x="0" y="2283828"/>
          <a:ext cx="8229600" cy="575639"/>
        </a:xfrm>
        <a:prstGeom prst="round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Kıyaslama yapılmak zorunda kalınırsa</a:t>
          </a:r>
        </a:p>
      </dsp:txBody>
      <dsp:txXfrm>
        <a:off x="28100" y="2311928"/>
        <a:ext cx="8173400" cy="519439"/>
      </dsp:txXfrm>
    </dsp:sp>
    <dsp:sp modelId="{7708F3CA-CAAD-4343-9434-9FC5CC3F8FC4}">
      <dsp:nvSpPr>
        <dsp:cNvPr id="0" name=""/>
        <dsp:cNvSpPr/>
      </dsp:nvSpPr>
      <dsp:spPr>
        <a:xfrm>
          <a:off x="0" y="2859468"/>
          <a:ext cx="8229600"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tr-TR" sz="1900" kern="1200"/>
            <a:t>T skoru değil (yazılımsal farklılıklar olabileceğinden)</a:t>
          </a:r>
        </a:p>
        <a:p>
          <a:pPr marL="171450" lvl="1" indent="-171450" algn="l" defTabSz="844550">
            <a:lnSpc>
              <a:spcPct val="90000"/>
            </a:lnSpc>
            <a:spcBef>
              <a:spcPct val="0"/>
            </a:spcBef>
            <a:spcAft>
              <a:spcPct val="20000"/>
            </a:spcAft>
            <a:buChar char="•"/>
          </a:pPr>
          <a:r>
            <a:rPr lang="tr-TR" sz="1900" kern="1200" dirty="0" err="1"/>
            <a:t>BMD’nin</a:t>
          </a:r>
          <a:r>
            <a:rPr lang="tr-TR" sz="1900" kern="1200" dirty="0"/>
            <a:t> kıyaslanması (g/cm</a:t>
          </a:r>
          <a:r>
            <a:rPr lang="tr-TR" sz="1900" kern="1200" baseline="30000" dirty="0"/>
            <a:t>2</a:t>
          </a:r>
          <a:r>
            <a:rPr lang="tr-TR" sz="1900" kern="1200" baseline="0" dirty="0"/>
            <a:t>)</a:t>
          </a:r>
          <a:r>
            <a:rPr lang="tr-TR" sz="1900" kern="1200" baseline="30000" dirty="0"/>
            <a:t>1</a:t>
          </a:r>
          <a:endParaRPr lang="tr-TR" sz="1900" kern="1200" dirty="0"/>
        </a:p>
      </dsp:txBody>
      <dsp:txXfrm>
        <a:off x="0" y="2859468"/>
        <a:ext cx="8229600" cy="658260"/>
      </dsp:txXfrm>
    </dsp:sp>
    <dsp:sp modelId="{2974A37D-15EC-5A4B-9391-D9EA99A31E49}">
      <dsp:nvSpPr>
        <dsp:cNvPr id="0" name=""/>
        <dsp:cNvSpPr/>
      </dsp:nvSpPr>
      <dsp:spPr>
        <a:xfrm>
          <a:off x="0" y="3517728"/>
          <a:ext cx="8229600" cy="575639"/>
        </a:xfrm>
        <a:prstGeom prst="round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err="1"/>
            <a:t>Least</a:t>
          </a:r>
          <a:r>
            <a:rPr lang="tr-TR" sz="2400" b="1" kern="1200" dirty="0"/>
            <a:t> </a:t>
          </a:r>
          <a:r>
            <a:rPr lang="tr-TR" sz="2400" b="1" kern="1200" dirty="0" err="1"/>
            <a:t>Significant</a:t>
          </a:r>
          <a:r>
            <a:rPr lang="tr-TR" sz="2400" b="1" kern="1200" dirty="0"/>
            <a:t> </a:t>
          </a:r>
          <a:r>
            <a:rPr lang="tr-TR" sz="2400" b="1" kern="1200" dirty="0" err="1"/>
            <a:t>Change</a:t>
          </a:r>
          <a:r>
            <a:rPr lang="tr-TR" sz="2400" b="1" kern="1200" dirty="0"/>
            <a:t> (LSC):</a:t>
          </a:r>
        </a:p>
      </dsp:txBody>
      <dsp:txXfrm>
        <a:off x="28100" y="3545828"/>
        <a:ext cx="8173400" cy="519439"/>
      </dsp:txXfrm>
    </dsp:sp>
    <dsp:sp modelId="{CB962E7A-0EAC-6844-8B81-E3A7CE69507C}">
      <dsp:nvSpPr>
        <dsp:cNvPr id="0" name=""/>
        <dsp:cNvSpPr/>
      </dsp:nvSpPr>
      <dsp:spPr>
        <a:xfrm>
          <a:off x="0" y="4093368"/>
          <a:ext cx="8229600"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Font typeface="Arial" panose="020B0604020202020204" pitchFamily="34" charset="0"/>
            <a:buChar char="•"/>
          </a:pPr>
          <a:r>
            <a:rPr lang="tr-TR" sz="1900" kern="1200" dirty="0"/>
            <a:t>Ölçümler arası farkın anlamlı olabilmesi için gerekli minimal değişim</a:t>
          </a:r>
        </a:p>
        <a:p>
          <a:pPr marL="171450" lvl="1" indent="-171450" algn="l" defTabSz="844550">
            <a:lnSpc>
              <a:spcPct val="90000"/>
            </a:lnSpc>
            <a:spcBef>
              <a:spcPct val="0"/>
            </a:spcBef>
            <a:spcAft>
              <a:spcPct val="20000"/>
            </a:spcAft>
            <a:buFont typeface="Arial" panose="020B0604020202020204" pitchFamily="34" charset="0"/>
            <a:buChar char="•"/>
          </a:pPr>
          <a:r>
            <a:rPr lang="tr-TR" sz="1900" kern="1200" dirty="0"/>
            <a:t>Her merkezin LSC değeri bilinmeli</a:t>
          </a:r>
        </a:p>
      </dsp:txBody>
      <dsp:txXfrm>
        <a:off x="0" y="4093368"/>
        <a:ext cx="8229600" cy="658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7FB2-3CBD-4065-BBEF-9FF969335325}">
      <dsp:nvSpPr>
        <dsp:cNvPr id="0" name=""/>
        <dsp:cNvSpPr/>
      </dsp:nvSpPr>
      <dsp:spPr>
        <a:xfrm>
          <a:off x="0" y="456088"/>
          <a:ext cx="10515600" cy="112729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tr-TR" sz="4700" b="1" kern="1200" dirty="0"/>
            <a:t>DXA ile Kemik mineral yoğunluğu (BMD)</a:t>
          </a:r>
          <a:endParaRPr lang="en-GB" sz="4700" kern="1200" dirty="0"/>
        </a:p>
      </dsp:txBody>
      <dsp:txXfrm>
        <a:off x="55030" y="511118"/>
        <a:ext cx="10405540" cy="1017235"/>
      </dsp:txXfrm>
    </dsp:sp>
    <dsp:sp modelId="{16D07DA2-29DE-405D-9005-9FF97C9166BC}">
      <dsp:nvSpPr>
        <dsp:cNvPr id="0" name=""/>
        <dsp:cNvSpPr/>
      </dsp:nvSpPr>
      <dsp:spPr>
        <a:xfrm>
          <a:off x="0" y="1583383"/>
          <a:ext cx="10515600" cy="77832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33870"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tr-TR" sz="3700" b="1" kern="1200" dirty="0"/>
            <a:t>T-skor ≤ -2.5 (L1-L4; </a:t>
          </a:r>
          <a:r>
            <a:rPr lang="tr-TR" sz="3700" b="1" kern="1200" dirty="0" err="1"/>
            <a:t>Femur</a:t>
          </a:r>
          <a:r>
            <a:rPr lang="tr-TR" sz="3700" b="1" kern="1200" dirty="0"/>
            <a:t> total; </a:t>
          </a:r>
          <a:r>
            <a:rPr lang="tr-TR" sz="3700" b="1" kern="1200" dirty="0" err="1"/>
            <a:t>Femur</a:t>
          </a:r>
          <a:r>
            <a:rPr lang="tr-TR" sz="3700" b="1" kern="1200" dirty="0"/>
            <a:t> boyun)</a:t>
          </a:r>
          <a:r>
            <a:rPr lang="tr-TR" sz="3700" kern="1200" dirty="0"/>
            <a:t> </a:t>
          </a:r>
          <a:endParaRPr lang="en-GB" sz="3700" kern="1200" dirty="0"/>
        </a:p>
      </dsp:txBody>
      <dsp:txXfrm>
        <a:off x="0" y="1583383"/>
        <a:ext cx="10515600" cy="778320"/>
      </dsp:txXfrm>
    </dsp:sp>
    <dsp:sp modelId="{088444F8-0280-4FAD-A3E4-2DC870A2C66B}">
      <dsp:nvSpPr>
        <dsp:cNvPr id="0" name=""/>
        <dsp:cNvSpPr/>
      </dsp:nvSpPr>
      <dsp:spPr>
        <a:xfrm>
          <a:off x="0" y="2361704"/>
          <a:ext cx="10515600" cy="112729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tr-TR" sz="4700" b="1" kern="1200" dirty="0" err="1">
              <a:solidFill>
                <a:schemeClr val="accent1"/>
              </a:solidFill>
            </a:rPr>
            <a:t>Frajilite</a:t>
          </a:r>
          <a:r>
            <a:rPr lang="tr-TR" sz="4700" b="1" kern="1200" dirty="0">
              <a:solidFill>
                <a:schemeClr val="accent1"/>
              </a:solidFill>
            </a:rPr>
            <a:t> </a:t>
          </a:r>
          <a:r>
            <a:rPr lang="tr-TR" sz="4700" b="1" kern="1200" dirty="0" err="1">
              <a:solidFill>
                <a:schemeClr val="accent1"/>
              </a:solidFill>
            </a:rPr>
            <a:t>fraktürü</a:t>
          </a:r>
          <a:endParaRPr lang="en-GB" sz="4700" kern="1200" dirty="0">
            <a:solidFill>
              <a:schemeClr val="accent1"/>
            </a:solidFill>
          </a:endParaRPr>
        </a:p>
      </dsp:txBody>
      <dsp:txXfrm>
        <a:off x="55030" y="2416734"/>
        <a:ext cx="10405540" cy="1017235"/>
      </dsp:txXfrm>
    </dsp:sp>
    <dsp:sp modelId="{5875E91D-A069-4B8E-B49C-1DCA42A70FFB}">
      <dsp:nvSpPr>
        <dsp:cNvPr id="0" name=""/>
        <dsp:cNvSpPr/>
      </dsp:nvSpPr>
      <dsp:spPr>
        <a:xfrm>
          <a:off x="0" y="3488999"/>
          <a:ext cx="10515600" cy="116748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33870"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tr-TR" sz="3700" b="1" kern="1200" dirty="0">
              <a:solidFill>
                <a:schemeClr val="bg2">
                  <a:lumMod val="90000"/>
                </a:schemeClr>
              </a:solidFill>
            </a:rPr>
            <a:t>Özellikle </a:t>
          </a:r>
          <a:r>
            <a:rPr lang="tr-TR" sz="3700" b="1" kern="1200" dirty="0" err="1">
              <a:solidFill>
                <a:schemeClr val="bg2">
                  <a:lumMod val="90000"/>
                </a:schemeClr>
              </a:solidFill>
            </a:rPr>
            <a:t>vertebra</a:t>
          </a:r>
          <a:r>
            <a:rPr lang="tr-TR" sz="3700" b="1" kern="1200" dirty="0">
              <a:solidFill>
                <a:schemeClr val="bg2">
                  <a:lumMod val="90000"/>
                </a:schemeClr>
              </a:solidFill>
            </a:rPr>
            <a:t>, kalça, el bileği, </a:t>
          </a:r>
          <a:r>
            <a:rPr lang="tr-TR" sz="3700" b="1" kern="1200" dirty="0" err="1">
              <a:solidFill>
                <a:schemeClr val="bg2">
                  <a:lumMod val="90000"/>
                </a:schemeClr>
              </a:solidFill>
            </a:rPr>
            <a:t>humerus</a:t>
          </a:r>
          <a:r>
            <a:rPr lang="tr-TR" sz="3700" b="1" kern="1200" dirty="0">
              <a:solidFill>
                <a:schemeClr val="bg2">
                  <a:lumMod val="90000"/>
                </a:schemeClr>
              </a:solidFill>
            </a:rPr>
            <a:t>, </a:t>
          </a:r>
          <a:r>
            <a:rPr lang="tr-TR" sz="3700" b="1" kern="1200" dirty="0" err="1">
              <a:solidFill>
                <a:schemeClr val="bg2">
                  <a:lumMod val="90000"/>
                </a:schemeClr>
              </a:solidFill>
            </a:rPr>
            <a:t>kosta</a:t>
          </a:r>
          <a:r>
            <a:rPr lang="tr-TR" sz="3700" b="1" kern="1200" dirty="0">
              <a:solidFill>
                <a:schemeClr val="bg2">
                  <a:lumMod val="90000"/>
                </a:schemeClr>
              </a:solidFill>
            </a:rPr>
            <a:t>, </a:t>
          </a:r>
          <a:r>
            <a:rPr lang="tr-TR" sz="3700" b="1" kern="1200" dirty="0" err="1">
              <a:solidFill>
                <a:schemeClr val="bg2">
                  <a:lumMod val="90000"/>
                </a:schemeClr>
              </a:solidFill>
            </a:rPr>
            <a:t>pelvis</a:t>
          </a:r>
          <a:endParaRPr lang="en-GB" sz="3700" kern="1200" dirty="0">
            <a:solidFill>
              <a:schemeClr val="bg2">
                <a:lumMod val="90000"/>
              </a:schemeClr>
            </a:solidFill>
          </a:endParaRPr>
        </a:p>
      </dsp:txBody>
      <dsp:txXfrm>
        <a:off x="0" y="3488999"/>
        <a:ext cx="10515600" cy="1167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7FB2-3CBD-4065-BBEF-9FF969335325}">
      <dsp:nvSpPr>
        <dsp:cNvPr id="0" name=""/>
        <dsp:cNvSpPr/>
      </dsp:nvSpPr>
      <dsp:spPr>
        <a:xfrm>
          <a:off x="0" y="456088"/>
          <a:ext cx="10515600" cy="112729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tr-TR" sz="4700" b="1" kern="1200" dirty="0"/>
            <a:t>DXA ile Kemik mineral yoğunluğu (BMD)</a:t>
          </a:r>
          <a:endParaRPr lang="en-GB" sz="4700" kern="1200" dirty="0"/>
        </a:p>
      </dsp:txBody>
      <dsp:txXfrm>
        <a:off x="55030" y="511118"/>
        <a:ext cx="10405540" cy="1017235"/>
      </dsp:txXfrm>
    </dsp:sp>
    <dsp:sp modelId="{16D07DA2-29DE-405D-9005-9FF97C9166BC}">
      <dsp:nvSpPr>
        <dsp:cNvPr id="0" name=""/>
        <dsp:cNvSpPr/>
      </dsp:nvSpPr>
      <dsp:spPr>
        <a:xfrm>
          <a:off x="0" y="1583383"/>
          <a:ext cx="10515600" cy="77832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33870"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tr-TR" sz="3700" b="1" kern="1200" dirty="0"/>
            <a:t>T-skor ≤ -2.5 (L1-L4; </a:t>
          </a:r>
          <a:r>
            <a:rPr lang="tr-TR" sz="3700" b="1" kern="1200" dirty="0" err="1"/>
            <a:t>Femur</a:t>
          </a:r>
          <a:r>
            <a:rPr lang="tr-TR" sz="3700" b="1" kern="1200" dirty="0"/>
            <a:t> total; </a:t>
          </a:r>
          <a:r>
            <a:rPr lang="tr-TR" sz="3700" b="1" kern="1200" dirty="0" err="1"/>
            <a:t>Femur</a:t>
          </a:r>
          <a:r>
            <a:rPr lang="tr-TR" sz="3700" b="1" kern="1200" dirty="0"/>
            <a:t> boyun)</a:t>
          </a:r>
          <a:r>
            <a:rPr lang="tr-TR" sz="3700" kern="1200" dirty="0"/>
            <a:t> </a:t>
          </a:r>
          <a:endParaRPr lang="en-GB" sz="3700" kern="1200" dirty="0"/>
        </a:p>
      </dsp:txBody>
      <dsp:txXfrm>
        <a:off x="0" y="1583383"/>
        <a:ext cx="10515600" cy="778320"/>
      </dsp:txXfrm>
    </dsp:sp>
    <dsp:sp modelId="{088444F8-0280-4FAD-A3E4-2DC870A2C66B}">
      <dsp:nvSpPr>
        <dsp:cNvPr id="0" name=""/>
        <dsp:cNvSpPr/>
      </dsp:nvSpPr>
      <dsp:spPr>
        <a:xfrm>
          <a:off x="0" y="2361704"/>
          <a:ext cx="10515600" cy="112729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tr-TR" sz="4700" b="1" kern="1200" dirty="0" err="1">
              <a:solidFill>
                <a:srgbClr val="FFFF00"/>
              </a:solidFill>
            </a:rPr>
            <a:t>Frajilite</a:t>
          </a:r>
          <a:r>
            <a:rPr lang="tr-TR" sz="4700" b="1" kern="1200" dirty="0">
              <a:solidFill>
                <a:srgbClr val="FFFF00"/>
              </a:solidFill>
            </a:rPr>
            <a:t> </a:t>
          </a:r>
          <a:r>
            <a:rPr lang="tr-TR" sz="4700" b="1" kern="1200" dirty="0" err="1">
              <a:solidFill>
                <a:srgbClr val="FFFF00"/>
              </a:solidFill>
            </a:rPr>
            <a:t>fraktürü</a:t>
          </a:r>
          <a:endParaRPr lang="en-GB" sz="4700" kern="1200" dirty="0">
            <a:solidFill>
              <a:srgbClr val="FFFF00"/>
            </a:solidFill>
          </a:endParaRPr>
        </a:p>
      </dsp:txBody>
      <dsp:txXfrm>
        <a:off x="55030" y="2416734"/>
        <a:ext cx="10405540" cy="1017235"/>
      </dsp:txXfrm>
    </dsp:sp>
    <dsp:sp modelId="{5875E91D-A069-4B8E-B49C-1DCA42A70FFB}">
      <dsp:nvSpPr>
        <dsp:cNvPr id="0" name=""/>
        <dsp:cNvSpPr/>
      </dsp:nvSpPr>
      <dsp:spPr>
        <a:xfrm>
          <a:off x="0" y="3488999"/>
          <a:ext cx="10515600" cy="116748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33870"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tr-TR" sz="3700" b="1" kern="1200" dirty="0"/>
            <a:t>Özellikle </a:t>
          </a:r>
          <a:r>
            <a:rPr lang="tr-TR" sz="3700" b="1" kern="1200" dirty="0" err="1"/>
            <a:t>vertebra</a:t>
          </a:r>
          <a:r>
            <a:rPr lang="tr-TR" sz="3700" b="1" kern="1200" dirty="0"/>
            <a:t>, kalça, el bileği, </a:t>
          </a:r>
          <a:r>
            <a:rPr lang="tr-TR" sz="3700" b="1" kern="1200" dirty="0" err="1"/>
            <a:t>humerus</a:t>
          </a:r>
          <a:r>
            <a:rPr lang="tr-TR" sz="3700" b="1" kern="1200" dirty="0"/>
            <a:t>, </a:t>
          </a:r>
          <a:r>
            <a:rPr lang="tr-TR" sz="3700" b="1" kern="1200" dirty="0" err="1"/>
            <a:t>kosta</a:t>
          </a:r>
          <a:r>
            <a:rPr lang="tr-TR" sz="3700" b="1" kern="1200" dirty="0"/>
            <a:t>, </a:t>
          </a:r>
          <a:r>
            <a:rPr lang="tr-TR" sz="3700" b="1" kern="1200" dirty="0" err="1"/>
            <a:t>pelvis</a:t>
          </a:r>
          <a:endParaRPr lang="en-GB" sz="3700" kern="1200" dirty="0"/>
        </a:p>
      </dsp:txBody>
      <dsp:txXfrm>
        <a:off x="0" y="3488999"/>
        <a:ext cx="10515600" cy="11674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8019-4188-4480-92AA-53427ACE13C2}">
      <dsp:nvSpPr>
        <dsp:cNvPr id="0" name=""/>
        <dsp:cNvSpPr/>
      </dsp:nvSpPr>
      <dsp:spPr>
        <a:xfrm rot="5400000">
          <a:off x="6526010" y="-2341870"/>
          <a:ext cx="1870987"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tr-TR" sz="2400" kern="1200" dirty="0"/>
            <a:t>Kalça, </a:t>
          </a:r>
          <a:r>
            <a:rPr lang="tr-TR" sz="2400" kern="1200" dirty="0" err="1"/>
            <a:t>vertebra</a:t>
          </a:r>
          <a:r>
            <a:rPr lang="tr-TR" sz="2400" kern="1200" dirty="0"/>
            <a:t> (</a:t>
          </a:r>
          <a:r>
            <a:rPr lang="tr-TR" sz="2400" kern="1200" dirty="0" err="1"/>
            <a:t>lomber-torasik</a:t>
          </a:r>
          <a:r>
            <a:rPr lang="tr-TR" sz="2400" kern="1200" dirty="0"/>
            <a:t>), önkol</a:t>
          </a:r>
          <a:endParaRPr lang="en-GB" sz="2400" kern="1200" dirty="0"/>
        </a:p>
        <a:p>
          <a:pPr marL="228600" lvl="1" indent="-228600" algn="l" defTabSz="1066800" rtl="0">
            <a:lnSpc>
              <a:spcPct val="90000"/>
            </a:lnSpc>
            <a:spcBef>
              <a:spcPct val="0"/>
            </a:spcBef>
            <a:spcAft>
              <a:spcPct val="15000"/>
            </a:spcAft>
            <a:buChar char="•"/>
          </a:pPr>
          <a:r>
            <a:rPr lang="tr-TR" sz="2400" kern="1200" dirty="0" err="1">
              <a:solidFill>
                <a:srgbClr val="FF0000"/>
              </a:solidFill>
            </a:rPr>
            <a:t>Prox</a:t>
          </a:r>
          <a:r>
            <a:rPr lang="tr-TR" sz="2400" kern="1200" dirty="0">
              <a:solidFill>
                <a:srgbClr val="FF0000"/>
              </a:solidFill>
            </a:rPr>
            <a:t> </a:t>
          </a:r>
          <a:r>
            <a:rPr lang="tr-TR" sz="2400" kern="1200" dirty="0" err="1">
              <a:solidFill>
                <a:srgbClr val="FF0000"/>
              </a:solidFill>
            </a:rPr>
            <a:t>humerus</a:t>
          </a:r>
          <a:r>
            <a:rPr lang="tr-TR" sz="2400" kern="1200" dirty="0">
              <a:solidFill>
                <a:srgbClr val="FF0000"/>
              </a:solidFill>
            </a:rPr>
            <a:t>, </a:t>
          </a:r>
          <a:r>
            <a:rPr lang="tr-TR" sz="2400" kern="1200" dirty="0" err="1">
              <a:solidFill>
                <a:srgbClr val="FF0000"/>
              </a:solidFill>
            </a:rPr>
            <a:t>kosta</a:t>
          </a:r>
          <a:r>
            <a:rPr lang="tr-TR" sz="2400" kern="1200" dirty="0">
              <a:solidFill>
                <a:srgbClr val="FF0000"/>
              </a:solidFill>
            </a:rPr>
            <a:t>, </a:t>
          </a:r>
          <a:r>
            <a:rPr lang="tr-TR" sz="2400" kern="1200" dirty="0" err="1">
              <a:solidFill>
                <a:srgbClr val="FF0000"/>
              </a:solidFill>
            </a:rPr>
            <a:t>pelvis</a:t>
          </a:r>
          <a:r>
            <a:rPr lang="tr-TR" sz="2400" kern="1200" dirty="0">
              <a:solidFill>
                <a:srgbClr val="FF0000"/>
              </a:solidFill>
            </a:rPr>
            <a:t>, </a:t>
          </a:r>
          <a:r>
            <a:rPr lang="tr-TR" sz="2400" kern="1200" dirty="0" err="1">
              <a:solidFill>
                <a:srgbClr val="FF0000"/>
              </a:solidFill>
            </a:rPr>
            <a:t>sakrum</a:t>
          </a:r>
          <a:endParaRPr lang="en-GB" sz="2400" kern="1200" dirty="0">
            <a:solidFill>
              <a:srgbClr val="FF0000"/>
            </a:solidFill>
          </a:endParaRPr>
        </a:p>
        <a:p>
          <a:pPr marL="228600" lvl="1" indent="-228600" algn="l" defTabSz="1066800" rtl="0">
            <a:lnSpc>
              <a:spcPct val="90000"/>
            </a:lnSpc>
            <a:spcBef>
              <a:spcPct val="0"/>
            </a:spcBef>
            <a:spcAft>
              <a:spcPct val="15000"/>
            </a:spcAft>
            <a:buChar char="•"/>
          </a:pPr>
          <a:r>
            <a:rPr lang="tr-TR" sz="2400" kern="1200" dirty="0" err="1">
              <a:solidFill>
                <a:srgbClr val="FF0000"/>
              </a:solidFill>
            </a:rPr>
            <a:t>Tibia</a:t>
          </a:r>
          <a:r>
            <a:rPr lang="tr-TR" sz="2400" kern="1200" dirty="0">
              <a:solidFill>
                <a:srgbClr val="FF0000"/>
              </a:solidFill>
            </a:rPr>
            <a:t>, fibula</a:t>
          </a:r>
          <a:endParaRPr lang="en-GB" sz="2400" kern="1200" dirty="0">
            <a:solidFill>
              <a:srgbClr val="FF0000"/>
            </a:solidFill>
          </a:endParaRPr>
        </a:p>
        <a:p>
          <a:pPr marL="228600" lvl="1" indent="-228600" algn="l" defTabSz="1066800" rtl="0">
            <a:lnSpc>
              <a:spcPct val="90000"/>
            </a:lnSpc>
            <a:spcBef>
              <a:spcPct val="0"/>
            </a:spcBef>
            <a:spcAft>
              <a:spcPct val="15000"/>
            </a:spcAft>
            <a:buChar char="•"/>
          </a:pPr>
          <a:r>
            <a:rPr lang="tr-TR" sz="2400" kern="1200" dirty="0" err="1">
              <a:solidFill>
                <a:srgbClr val="FF0000"/>
              </a:solidFill>
            </a:rPr>
            <a:t>Patella</a:t>
          </a:r>
          <a:endParaRPr lang="en-GB" sz="2400" kern="1200" dirty="0">
            <a:solidFill>
              <a:srgbClr val="FF0000"/>
            </a:solidFill>
          </a:endParaRPr>
        </a:p>
      </dsp:txBody>
      <dsp:txXfrm rot="-5400000">
        <a:off x="3950208" y="325266"/>
        <a:ext cx="6931258" cy="1688319"/>
      </dsp:txXfrm>
    </dsp:sp>
    <dsp:sp modelId="{99078922-1232-4538-99DD-B9310BCF44C4}">
      <dsp:nvSpPr>
        <dsp:cNvPr id="0" name=""/>
        <dsp:cNvSpPr/>
      </dsp:nvSpPr>
      <dsp:spPr>
        <a:xfrm>
          <a:off x="0" y="58"/>
          <a:ext cx="3950208" cy="2338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rtl="0">
            <a:lnSpc>
              <a:spcPct val="90000"/>
            </a:lnSpc>
            <a:spcBef>
              <a:spcPct val="0"/>
            </a:spcBef>
            <a:spcAft>
              <a:spcPct val="35000"/>
            </a:spcAft>
            <a:buNone/>
          </a:pPr>
          <a:r>
            <a:rPr lang="tr-TR" sz="4600" kern="1200" dirty="0"/>
            <a:t>OP </a:t>
          </a:r>
          <a:r>
            <a:rPr lang="tr-TR" sz="4600" kern="1200" dirty="0" err="1"/>
            <a:t>Fx’leri</a:t>
          </a:r>
          <a:endParaRPr lang="en-GB" sz="4600" kern="1200" dirty="0"/>
        </a:p>
      </dsp:txBody>
      <dsp:txXfrm>
        <a:off x="114168" y="114226"/>
        <a:ext cx="3721872" cy="2110398"/>
      </dsp:txXfrm>
    </dsp:sp>
    <dsp:sp modelId="{5DDA9236-0A75-4B37-A9FF-753CECBCB8C6}">
      <dsp:nvSpPr>
        <dsp:cNvPr id="0" name=""/>
        <dsp:cNvSpPr/>
      </dsp:nvSpPr>
      <dsp:spPr>
        <a:xfrm rot="5400000">
          <a:off x="6295364" y="113801"/>
          <a:ext cx="2332279"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tr-TR" sz="2000" kern="1200" dirty="0">
              <a:solidFill>
                <a:srgbClr val="FF0000"/>
              </a:solidFill>
            </a:rPr>
            <a:t>Kafa kemikleri, </a:t>
          </a:r>
          <a:r>
            <a:rPr lang="tr-TR" sz="2000" kern="1200" dirty="0" err="1">
              <a:solidFill>
                <a:srgbClr val="FF0000"/>
              </a:solidFill>
            </a:rPr>
            <a:t>servikal</a:t>
          </a:r>
          <a:r>
            <a:rPr lang="tr-TR" sz="2000" kern="1200" dirty="0">
              <a:solidFill>
                <a:srgbClr val="FF0000"/>
              </a:solidFill>
            </a:rPr>
            <a:t> </a:t>
          </a:r>
          <a:r>
            <a:rPr lang="tr-TR" sz="2000" kern="1200" dirty="0" err="1">
              <a:solidFill>
                <a:srgbClr val="FF0000"/>
              </a:solidFill>
            </a:rPr>
            <a:t>vertebra</a:t>
          </a:r>
          <a:endParaRPr lang="en-GB" sz="2000" kern="1200" dirty="0">
            <a:solidFill>
              <a:srgbClr val="FF0000"/>
            </a:solidFill>
          </a:endParaRPr>
        </a:p>
        <a:p>
          <a:pPr marL="228600" lvl="1" indent="-228600" algn="l" defTabSz="889000" rtl="0">
            <a:lnSpc>
              <a:spcPct val="90000"/>
            </a:lnSpc>
            <a:spcBef>
              <a:spcPct val="0"/>
            </a:spcBef>
            <a:spcAft>
              <a:spcPct val="15000"/>
            </a:spcAft>
            <a:buChar char="•"/>
          </a:pPr>
          <a:r>
            <a:rPr lang="tr-TR" sz="2000" kern="1200" dirty="0" err="1"/>
            <a:t>Tarsal-karpal</a:t>
          </a:r>
          <a:r>
            <a:rPr lang="tr-TR" sz="2000" kern="1200" dirty="0"/>
            <a:t> kemikler ve el-ayak </a:t>
          </a:r>
          <a:r>
            <a:rPr lang="tr-TR" sz="2000" kern="1200" dirty="0" err="1"/>
            <a:t>falanksları</a:t>
          </a:r>
          <a:endParaRPr lang="en-GB" sz="2000" kern="1200" dirty="0"/>
        </a:p>
        <a:p>
          <a:pPr marL="228600" lvl="1" indent="-228600" algn="l" defTabSz="889000" rtl="0">
            <a:lnSpc>
              <a:spcPct val="90000"/>
            </a:lnSpc>
            <a:spcBef>
              <a:spcPct val="0"/>
            </a:spcBef>
            <a:spcAft>
              <a:spcPct val="15000"/>
            </a:spcAft>
            <a:buChar char="•"/>
          </a:pPr>
          <a:r>
            <a:rPr lang="tr-TR" sz="2000" kern="1200" dirty="0" err="1">
              <a:solidFill>
                <a:srgbClr val="0070C0"/>
              </a:solidFill>
            </a:rPr>
            <a:t>Skapula</a:t>
          </a:r>
          <a:endParaRPr lang="en-GB" sz="2000" kern="1200" dirty="0">
            <a:solidFill>
              <a:srgbClr val="0070C0"/>
            </a:solidFill>
          </a:endParaRPr>
        </a:p>
        <a:p>
          <a:pPr marL="228600" lvl="1" indent="-228600" algn="l" defTabSz="889000" rtl="0">
            <a:lnSpc>
              <a:spcPct val="90000"/>
            </a:lnSpc>
            <a:spcBef>
              <a:spcPct val="0"/>
            </a:spcBef>
            <a:spcAft>
              <a:spcPct val="15000"/>
            </a:spcAft>
            <a:buChar char="•"/>
          </a:pPr>
          <a:r>
            <a:rPr lang="tr-TR" sz="2000" kern="1200" dirty="0"/>
            <a:t>Açık </a:t>
          </a:r>
          <a:r>
            <a:rPr lang="tr-TR" sz="2000" kern="1200" dirty="0" err="1"/>
            <a:t>proksimal</a:t>
          </a:r>
          <a:r>
            <a:rPr lang="tr-TR" sz="2000" kern="1200" dirty="0"/>
            <a:t> </a:t>
          </a:r>
          <a:r>
            <a:rPr lang="tr-TR" sz="2000" kern="1200" dirty="0" err="1"/>
            <a:t>humerus</a:t>
          </a:r>
          <a:r>
            <a:rPr lang="tr-TR" sz="2000" kern="1200" dirty="0"/>
            <a:t> </a:t>
          </a:r>
          <a:r>
            <a:rPr lang="tr-TR" sz="2000" kern="1200" dirty="0" err="1"/>
            <a:t>fx’leri</a:t>
          </a:r>
          <a:endParaRPr lang="en-GB" sz="2000" kern="1200" dirty="0"/>
        </a:p>
        <a:p>
          <a:pPr marL="228600" lvl="1" indent="-228600" algn="l" defTabSz="889000" rtl="0">
            <a:lnSpc>
              <a:spcPct val="90000"/>
            </a:lnSpc>
            <a:spcBef>
              <a:spcPct val="0"/>
            </a:spcBef>
            <a:spcAft>
              <a:spcPct val="15000"/>
            </a:spcAft>
            <a:buChar char="•"/>
          </a:pPr>
          <a:r>
            <a:rPr lang="tr-TR" sz="2000" kern="1200" dirty="0" err="1">
              <a:solidFill>
                <a:srgbClr val="0070C0"/>
              </a:solidFill>
            </a:rPr>
            <a:t>Koksiks</a:t>
          </a:r>
          <a:endParaRPr lang="en-GB" sz="2000" kern="1200" dirty="0">
            <a:solidFill>
              <a:srgbClr val="0070C0"/>
            </a:solidFill>
          </a:endParaRPr>
        </a:p>
        <a:p>
          <a:pPr marL="228600" lvl="1" indent="-228600" algn="l" defTabSz="889000" rtl="0">
            <a:lnSpc>
              <a:spcPct val="90000"/>
            </a:lnSpc>
            <a:spcBef>
              <a:spcPct val="0"/>
            </a:spcBef>
            <a:spcAft>
              <a:spcPct val="15000"/>
            </a:spcAft>
            <a:buChar char="•"/>
          </a:pPr>
          <a:r>
            <a:rPr lang="tr-TR" sz="2000" kern="1200" dirty="0" err="1"/>
            <a:t>Repetitif</a:t>
          </a:r>
          <a:r>
            <a:rPr lang="tr-TR" sz="2000" kern="1200" dirty="0"/>
            <a:t> travmaya bağlı stres </a:t>
          </a:r>
          <a:r>
            <a:rPr lang="tr-TR" sz="2000" kern="1200" dirty="0" err="1"/>
            <a:t>fraktürleri</a:t>
          </a:r>
          <a:endParaRPr lang="en-GB" sz="2000" kern="1200" dirty="0"/>
        </a:p>
      </dsp:txBody>
      <dsp:txXfrm rot="-5400000">
        <a:off x="3950208" y="2572809"/>
        <a:ext cx="6908740" cy="2104575"/>
      </dsp:txXfrm>
    </dsp:sp>
    <dsp:sp modelId="{E87DB26C-8D85-46CB-99E3-B169A8268C07}">
      <dsp:nvSpPr>
        <dsp:cNvPr id="0" name=""/>
        <dsp:cNvSpPr/>
      </dsp:nvSpPr>
      <dsp:spPr>
        <a:xfrm>
          <a:off x="0" y="2455729"/>
          <a:ext cx="3950208" cy="2338734"/>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rtl="0">
            <a:lnSpc>
              <a:spcPct val="90000"/>
            </a:lnSpc>
            <a:spcBef>
              <a:spcPct val="0"/>
            </a:spcBef>
            <a:spcAft>
              <a:spcPct val="35000"/>
            </a:spcAft>
            <a:buNone/>
          </a:pPr>
          <a:r>
            <a:rPr lang="tr-TR" sz="4600" kern="1200" dirty="0"/>
            <a:t>OP </a:t>
          </a:r>
          <a:r>
            <a:rPr lang="tr-TR" sz="4600" kern="1200" dirty="0" err="1"/>
            <a:t>Fx’i</a:t>
          </a:r>
          <a:r>
            <a:rPr lang="tr-TR" sz="4600" kern="1200" dirty="0"/>
            <a:t> olmayan </a:t>
          </a:r>
          <a:r>
            <a:rPr lang="tr-TR" sz="4600" kern="1200" dirty="0" err="1"/>
            <a:t>Fx’ler</a:t>
          </a:r>
          <a:endParaRPr lang="en-GB" sz="4600" kern="1200" dirty="0"/>
        </a:p>
      </dsp:txBody>
      <dsp:txXfrm>
        <a:off x="114168" y="2569897"/>
        <a:ext cx="3721872" cy="21103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7FB2-3CBD-4065-BBEF-9FF969335325}">
      <dsp:nvSpPr>
        <dsp:cNvPr id="0" name=""/>
        <dsp:cNvSpPr/>
      </dsp:nvSpPr>
      <dsp:spPr>
        <a:xfrm>
          <a:off x="0" y="379397"/>
          <a:ext cx="10972800" cy="11752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tr-TR" sz="4900" b="1" kern="1200" dirty="0"/>
            <a:t>DXA ile Kemik mineral yoğunluğu (BMD)</a:t>
          </a:r>
          <a:endParaRPr lang="en-GB" sz="4900" kern="1200" dirty="0"/>
        </a:p>
      </dsp:txBody>
      <dsp:txXfrm>
        <a:off x="57372" y="436769"/>
        <a:ext cx="10858056" cy="1060520"/>
      </dsp:txXfrm>
    </dsp:sp>
    <dsp:sp modelId="{16D07DA2-29DE-405D-9005-9FF97C9166BC}">
      <dsp:nvSpPr>
        <dsp:cNvPr id="0" name=""/>
        <dsp:cNvSpPr/>
      </dsp:nvSpPr>
      <dsp:spPr>
        <a:xfrm>
          <a:off x="0" y="1554662"/>
          <a:ext cx="10972800" cy="81144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8386"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tr-TR" sz="3800" b="1" kern="1200" dirty="0"/>
            <a:t>T-skor ≤ -2.5 (L1-L4; </a:t>
          </a:r>
          <a:r>
            <a:rPr lang="tr-TR" sz="3800" b="1" kern="1200" dirty="0" err="1"/>
            <a:t>Femur</a:t>
          </a:r>
          <a:r>
            <a:rPr lang="tr-TR" sz="3800" b="1" kern="1200" dirty="0"/>
            <a:t> total; </a:t>
          </a:r>
          <a:r>
            <a:rPr lang="tr-TR" sz="3800" b="1" kern="1200" dirty="0" err="1"/>
            <a:t>Femur</a:t>
          </a:r>
          <a:r>
            <a:rPr lang="tr-TR" sz="3800" b="1" kern="1200" dirty="0"/>
            <a:t> boyun)</a:t>
          </a:r>
          <a:r>
            <a:rPr lang="tr-TR" sz="3800" kern="1200" dirty="0"/>
            <a:t> </a:t>
          </a:r>
          <a:endParaRPr lang="en-GB" sz="3800" kern="1200" dirty="0"/>
        </a:p>
      </dsp:txBody>
      <dsp:txXfrm>
        <a:off x="0" y="1554662"/>
        <a:ext cx="10972800" cy="811440"/>
      </dsp:txXfrm>
    </dsp:sp>
    <dsp:sp modelId="{088444F8-0280-4FAD-A3E4-2DC870A2C66B}">
      <dsp:nvSpPr>
        <dsp:cNvPr id="0" name=""/>
        <dsp:cNvSpPr/>
      </dsp:nvSpPr>
      <dsp:spPr>
        <a:xfrm>
          <a:off x="0" y="2366102"/>
          <a:ext cx="10972800" cy="11752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tr-TR" sz="4900" b="1" kern="1200" dirty="0" err="1">
              <a:solidFill>
                <a:srgbClr val="FFFF00"/>
              </a:solidFill>
            </a:rPr>
            <a:t>Frajilite</a:t>
          </a:r>
          <a:r>
            <a:rPr lang="tr-TR" sz="4900" b="1" kern="1200" dirty="0">
              <a:solidFill>
                <a:srgbClr val="FFFF00"/>
              </a:solidFill>
            </a:rPr>
            <a:t> </a:t>
          </a:r>
          <a:r>
            <a:rPr lang="tr-TR" sz="4900" b="1" kern="1200" dirty="0" err="1">
              <a:solidFill>
                <a:srgbClr val="FFFF00"/>
              </a:solidFill>
            </a:rPr>
            <a:t>fraktürü</a:t>
          </a:r>
          <a:endParaRPr lang="en-GB" sz="4900" kern="1200" dirty="0">
            <a:solidFill>
              <a:srgbClr val="FFFF00"/>
            </a:solidFill>
          </a:endParaRPr>
        </a:p>
      </dsp:txBody>
      <dsp:txXfrm>
        <a:off x="57372" y="2423474"/>
        <a:ext cx="10858056" cy="1060520"/>
      </dsp:txXfrm>
    </dsp:sp>
    <dsp:sp modelId="{5875E91D-A069-4B8E-B49C-1DCA42A70FFB}">
      <dsp:nvSpPr>
        <dsp:cNvPr id="0" name=""/>
        <dsp:cNvSpPr/>
      </dsp:nvSpPr>
      <dsp:spPr>
        <a:xfrm>
          <a:off x="0" y="3541367"/>
          <a:ext cx="10972800" cy="1191802"/>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8386"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tr-TR" sz="3800" b="1" kern="1200" dirty="0"/>
            <a:t>Özellikle </a:t>
          </a:r>
          <a:r>
            <a:rPr lang="tr-TR" sz="3800" b="1" kern="1200" dirty="0" err="1"/>
            <a:t>vertebra</a:t>
          </a:r>
          <a:r>
            <a:rPr lang="tr-TR" sz="3800" b="1" kern="1200" dirty="0"/>
            <a:t>, kalça, el bileği, </a:t>
          </a:r>
          <a:r>
            <a:rPr lang="tr-TR" sz="3800" b="1" kern="1200" dirty="0" err="1"/>
            <a:t>humerus</a:t>
          </a:r>
          <a:r>
            <a:rPr lang="tr-TR" sz="3800" b="1" kern="1200" dirty="0"/>
            <a:t>, kaburga, </a:t>
          </a:r>
          <a:r>
            <a:rPr lang="tr-TR" sz="3800" b="1" kern="1200" dirty="0" err="1"/>
            <a:t>pelvis</a:t>
          </a:r>
          <a:endParaRPr lang="en-GB" sz="3800" kern="1200" dirty="0"/>
        </a:p>
      </dsp:txBody>
      <dsp:txXfrm>
        <a:off x="0" y="3541367"/>
        <a:ext cx="10972800" cy="11918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4T08:45:05.35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11.406"/>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22.187"/>
    </inkml:context>
    <inkml:brush xml:id="br0">
      <inkml:brushProperty name="width" value="0.2" units="cm"/>
      <inkml:brushProperty name="height" value="0.2" units="cm"/>
      <inkml:brushProperty name="color" value="#FFFFFF"/>
    </inkml:brush>
  </inkml:definitions>
  <inkml:trace contextRef="#ctx0" brushRef="#br0">1 0 24575,'19'0'0,"7"0"0,-10 0 0,5 0 0,0 0 0,-6 0 0,14 0 0,-14 0 0,6 0 0,-7 0 0,0 0 0,-1 0 0,1 0 0,-1 0 0,0 0 0,-1 0 0,1 0 0,0 0 0,8 0 0,2 0 0,7 0 0,0 0 0,9 0 0,-7 0 0,0 0 0,-4 0 0,-12 0 0,5 0 0,-7 0 0,-1 0 0,-1 0 0,9 0 0,1 0 0,8 0 0,1 0 0,-1 0 0,-7 0 0,-2 0 0,-8 0 0,1 0 0,0 0 0,-1 0 0,8 0 0,-7 0 0,15 0 0,-14 0 0,6 0 0,-7 0 0,0 0 0,-1 0 0,-5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25.382"/>
    </inkml:context>
    <inkml:brush xml:id="br0">
      <inkml:brushProperty name="width" value="0.2" units="cm"/>
      <inkml:brushProperty name="height" value="0.2" units="cm"/>
      <inkml:brushProperty name="color" value="#FFFFFF"/>
    </inkml:brush>
  </inkml:definitions>
  <inkml:trace contextRef="#ctx0" brushRef="#br0">0 31 24575,'21'0'0,"-2"0"0,-6 0 0,0 0 0,0 0 0,0 0 0,1 0 0,-1 0 0,1 0 0,-1 0 0,0 0 0,0 0 0,1 0 0,20 0 0,-15 0 0,22 0 0,-25 0 0,12 0 0,-12 0 0,12 0 0,-13 0 0,6 0 0,-7 0 0,-1 0 0,1 0 0,-1 0 0,0 0 0,0 0 0,-1 0 0,1 0 0,1 0 0,7 0 0,10 0 0,2 0 0,6 0 0,0 0 0,-7 0 0,7 0 0,-9 0 0,-7 0 0,6 0 0,-14 0 0,6 0 0,-7 0 0,-1 0 0,-5-6 0,3 4 0,-4-4 0,14 6 0,1 0 0,8 0 0,9 0 0,-6 0 0,14-7 0,-14 5 0,14-5 0,-22 7 0,12 0 0,-21 0 0,5 0 0,-7 0 0,-1 0 0,1 0 0,-1 0 0,-1 0 0,1 0 0,8 0 0,2 0 0,16 0 0,2 0 0,0 0 0,-2 0 0,-16 0 0,14 0 0,-20 0 0,13 0 0,-16 0 0,-1 0 0,0 0 0,0 0 0,0 0 0,8 0 0,11 0 0,0 0 0,7 0 0,-9 0 0,-7 0 0,-2 0 0,-7 0 0,0 0 0,-7 5 0,-1-3 0,-6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29.594"/>
    </inkml:context>
    <inkml:brush xml:id="br0">
      <inkml:brushProperty name="width" value="0.2" units="cm"/>
      <inkml:brushProperty name="height" value="0.2" units="cm"/>
      <inkml:brushProperty name="color" value="#FFFFFF"/>
    </inkml:brush>
  </inkml:definitions>
  <inkml:trace contextRef="#ctx0" brushRef="#br0">0 1 24575,'20'0'0,"6"0"0,-3 0 0,7 0 0,0 0 0,-7 0 0,5 0 0,-5 0 0,16 0 0,-7 0 0,7 0 0,-9 0 0,1 0 0,8 0 0,-7 0 0,0 0 0,-4 0 0,-5 0 0,7 0 0,9 0 0,-7 0 0,7 0 0,0 0 0,-6 0 0,6 0 0,-9 0 0,0 0 0,-7 0 0,5 0 0,-12 0 0,5 0 0,-8 0 0,1 0 0,0 0 0,7 0 0,-6 0 0,13 0 0,-12 0 0,5 0 0,0 0 0,-6 0 0,14 0 0,-14 0 0,6 0 0,0 0 0,2 0 0,0 0 0,5 0 0,-12 0 0,12 0 0,-5 0 0,0 0 0,5 0 0,-5 0 0,0 0 0,5 0 0,-12 0 0,5 0 0,0 0 0,-5 0 0,5 0 0,-8 0 0,1 0 0,-1 0 0,0 0 0,-1 0 0,1 0 0,8 0 0,11 0 0,0 0 0,16 0 0,-16 0 0,7 0 0,-9 0 0,0 0 0,-7 0 0,-2 6 0,-7-5 0,0 5 0,-1-6 0,-5 6 0,-2 0 0,-6 7 0,0-1 0,0 2 0,-6-7 0,4 5 0,-10-11 0,5 10 0,-6-4 0,6 6 0,1 0 0,6 0 0,0-1 0,0 1 0,0-1 0,-6-5 0,5 4 0,-5-4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14:21:31.686"/>
    </inkml:context>
    <inkml:brush xml:id="br0">
      <inkml:brushProperty name="width" value="0.2" units="cm"/>
      <inkml:brushProperty name="height" value="0.2" units="cm"/>
      <inkml:brushProperty name="color" value="#FFFFFF"/>
    </inkml:brush>
  </inkml:definitions>
  <inkml:trace contextRef="#ctx0" brushRef="#br0">0 1 24575,'28'0'0,"7"0"0,-3 0 0,10 0 0,-1 0 0,-9 0 0,6 0 0,-6 0 0,22 0 0,-10 0 0,10 0 0,-13 0 0,2 0 0,11 0 0,-10 0 0,0 0 0,-5 0 0,-8 0 0,11 0 0,12 0 0,-10 0 0,10 0 0,-1 0 0,-7 0 0,8 0 0,-13 0 0,1 0 0,-11 0 0,8 0 0,-17 0 0,7 0 0,-11 0 0,1 0 0,1 0 0,9 0 0,-9 0 0,19 0 0,-17 0 0,7 0 0,0 0 0,-8 0 0,19 0 0,-20 0 0,9 0 0,0 0 0,3 0 0,0 0 0,6 0 0,-16 0 0,17 0 0,-7 0 0,-1 0 0,8 0 0,-7 0 0,0 0 0,6 0 0,-16 0 0,7 0 0,0 0 0,-7 0 0,7 0 0,-11 0 0,2 0 0,-3 0 0,1 0 0,-1 0 0,1 0 0,11 0 0,15 0 0,0 0 0,22 0 0,-21 0 0,8 0 0,-11 0 0,-1 0 0,-9 0 0,-3 8 0,-10-6 0,0 6 0,-1-8 0,-7 8 0,-2 0 0,-9 10 0,0-1 0,0 2 0,-9-9 0,7 7 0,-15-16 0,7 14 0,-7-5 0,7 8 0,2 0 0,8 0 0,0-2 0,0 2 0,0-1 0,-9-8 0,8 6 0,-7-5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53.823"/>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54.961"/>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8:03:16.206"/>
    </inkml:context>
    <inkml:brush xml:id="br0">
      <inkml:brushProperty name="width" value="0.025" units="cm"/>
      <inkml:brushProperty name="height" value="0.025" units="cm"/>
    </inkml:brush>
  </inkml:definitions>
  <inkml:trace contextRef="#ctx0" brushRef="#br0">0 1 24575,'11'0'0,"-1"0"0,1 0 0,1 0 0,-1 0 0,0 0 0,0 0 0,-1 0 0,1 0 0,-1 0 0,0 0 0,7 0 0,-5 0 0,12 0 0,-12 0 0,5 0 0,-6 0 0,0 0 0,1 0 0,-1 0 0,-5 0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2:30.935"/>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2:36.336"/>
    </inkml:context>
    <inkml:brush xml:id="br0">
      <inkml:brushProperty name="width" value="0.2" units="cm"/>
      <inkml:brushProperty name="height" value="0.2" units="cm"/>
      <inkml:brushProperty name="color" value="#FFFFFF"/>
    </inkml:brush>
  </inkml:definitions>
  <inkml:trace contextRef="#ctx0" brushRef="#br0">1 90 24575,'20'0'0,"3"0"0,-8 0 0,4 0 0,-1 0 0,-2 0 0,2 0 0,-4-3 0,1 2 0,-1-2 0,-3 3 0,3 0 0,-7-3 0,3 2 0,-4-2 0,1 3 0,-1 0 0,1-3 0,-1 3 0,1-3 0,-1 3 0,4-4 0,-2 4 0,2-4 0,-4 2 0,1 1 0,-1-2 0,4 3 0,-2-3 0,2 2 0,-4-1 0,4-2 0,-3 4 0,3-4 0,-3 4 0,-1 0 0,4-3 0,-2 2 0,2-2 0,-4 3 0,1-3 0,-1 3 0,1-3 0,-1 3 0,1 0 0,-1 0 0,1-3 0,-1 2 0,1-2 0,-1 3 0,1 0 0,3-3 0,-3 2 0,6-2 0,-5 3 0,5 0 0,-2-3 0,0 2 0,3-2 0,-7 3 0,6 0 0,-5 0 0,2 0 0,0-3 0,-3 2 0,3-2 0,0 3 0,-2 0 0,2 0 0,-4 0 0,0 0 0,1 0 0,-1 0 0,1 0 0,-1 0 0,0 0 0,4 0 0,1 0 0,3 0 0,0 0 0,1 0 0,-1 0 0,0 0 0,1 0 0,-1 0 0,-3 0 0,-1 0 0,-4 0 0,1 0 0,-1 0 0,1 0 0,-1 0 0,1 0 0,-1 0 0,0 0 0,4 0 0,1 0 0,3 0 0,1 0 0,-1 0 0,0 0 0,-3 0 0,-1 0 0,-3 0 0,-1 0 0,1 0 0,-1 0 0,0 0 0,0 2 0,1 2 0,3 3 0,-3 3 0,6 0 0,-5 4 0,1 0 0,-2-3 0,0 2 0,0-2 0,-3 0 0,-1-1 0,-3 0 0,0-2 0,0 2 0,0-4 0,0 0 0,-6 1 0,2 0 0,-6 0 0,0-1 0,2 1 0,-2 3 0,0-2 0,2 2 0,-5-3 0,5 0 0,-5 0 0,5-1 0,-5-2 0,2 2 0,-3-5 0,-5 2 0,4-3 0,-8 0 0,8 0 0,-8 0 0,4 0 0,-5 0 0,4 0 0,-2 0 0,6 0 0,-2 0 0,4 0 0,-1 0 0,4 0 0,-2 0 0,5 0 0,-5 0 0,6 0 0,-7 0 0,3 0 0,0 0 0,-2 0 0,2 0 0,-3 0 0,3 0 0,-3 0 0,7 0 0,-3 0 0,3 0 0,1 0 0,-1 0 0,1 0 0,0 0 0,0 0 0,-3 0 0,-2 0 0,-3 0 0,-4 0 0,3 0 0,-8 0 0,4 4 0,-5-3 0,4 5 0,-2-5 0,6 6 0,-2-3 0,4 0 0,-1 2 0,4-5 0,-2 2 0,2 0 0,-3-2 0,-1 2 0,1 0 0,0-2 0,3 2 0,-3 1 0,3-4 0,-3 4 0,3-4 0,-2 0 0,5 0 0,-2 0 0,4 0 0,2 2 0,-2-1 0,6 7 0,-3-4 0,3 5 0,0-3 0,0 0 0,0 1 0,0-1 0,0 1 0,0 3 0,0 0 0,0 1 0,0 3 0,0-7 0,0 7 0,0-7 0,0 3 0,0-4 0,0 1 0,0-1 0,0 1 0,8-20 0,-3 8 0,8-15 0,-7 16 0,1-1 0,-1 1 0,1-3 0,-1 1 0,4-1 0,1 0 0,3 0 0,1 3 0,-1-2 0,0 5 0,1-2 0,3 3 0,-3 0 0,4 0 0,-5-3 0,1 2 0,3-2 0,-2 3 0,2 0 0,1 0 0,-4 0 0,4-4 0,-5 4 0,4-4 0,-2 4 0,6 0 0,-6 0 0,2 0 0,1-3 0,-4 2 0,4-2 0,-1-1 0,-2 3 0,2-2 0,-3-1 0,-1 4 0,4-4 0,-2 4 0,-1 0 0,-2 0 0,-2 0 0,4 0 0,-5 0 0,4 0 0,-7 0 0,3 0 0,0 0 0,-2 0 0,2 0 0,-4 0 0,1-2 0,-1 1 0,1-2 0,-1 3 0,1 0 0,-1 0 0,0 0 0,0 0 0,0 0 0,1 0 0,-1 0 0,4 0 0,1 0 0,3 0 0,0 0 0,1 0 0,-1 0 0,-3 0 0,2 0 0,-5 0 0,2 0 0,-4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8:44:37.782"/>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2:44.872"/>
    </inkml:context>
    <inkml:brush xml:id="br0">
      <inkml:brushProperty name="width" value="0.2" units="cm"/>
      <inkml:brushProperty name="height" value="0.2" units="cm"/>
      <inkml:brushProperty name="color" value="#FFFFFF"/>
    </inkml:brush>
  </inkml:definitions>
  <inkml:trace contextRef="#ctx0" brushRef="#br0">1 344 24575,'20'0'0,"11"0"0,-14 0 0,7 0 0,-5 0 0,-4 0 0,4 0 0,-5 0 0,1 0 0,-1 0 0,-3 0 0,2 0 0,-2 0 0,0-2 0,3 1 0,-4-2 0,1 3 0,3-3 0,-7 2 0,3-2 0,0 0 0,-3 2 0,3-2 0,-3 3 0,-1-3 0,1 2 0,3-5 0,-3 5 0,3-5 0,0 5 0,-3-2 0,3 1 0,0 1 0,-2-2 0,2 0 0,-4 2 0,1-1 0,-1 2 0,1 0 0,3-4 0,1 4 0,0-7 0,2 7 0,-6-3 0,7 0 0,-3 2 0,3-2 0,-3 0 0,2 2 0,-2-2 0,4 3 0,-1-3 0,0 2 0,1-2 0,-1 3 0,0 0 0,1 0 0,-4 0 0,2-3 0,-2 2 0,3-2 0,-3 3 0,3-3 0,-7 2 0,7-2 0,-3-1 0,-1 4 0,4-4 0,-7 4 0,7 0 0,-7 0 0,7 0 0,-7-2 0,3 1 0,0-2 0,-3 3 0,3 0 0,-3 0 0,3 0 0,-3 0 0,3 0 0,0 0 0,-2 0 0,2 0 0,0 0 0,-3 0 0,6 0 0,-5 0 0,5 0 0,-5 0 0,5 0 0,-2 0 0,0 0 0,2 0 0,-5 0 0,5 0 0,-5 0 0,5 0 0,-5 0 0,2 0 0,-4 0 0,1 0 0,-1 0 0,0 0 0,-7-16 0,2 2 0,-6-15 0,5 5 0,0 0 0,0 1 0,3-1 0,2 5 0,-1 0 0,2 5 0,-5 3 0,2 1 0,-3 9 0,-9 8 0,4 1 0,-12 5 0,6-6 0,-3 3 0,0-2 0,3 2 0,1 0 0,3-2 0,0 2 0,1-4 0,-1 1 0,1-1 0,2 4 0,-2-3 0,2 7 0,-2-7 0,-1 3 0,4-4 0,-3 1 0,5-1 0,-1 1 0,-1-4 0,2 3 0,-2 0 0,3 1 0,0 9 0,4-4 0,0 11 0,3-4 0,1 1 0,0 3 0,-1-8 0,0 0 0,0-1 0,-3-7 0,2 3 0,-5-4 0,5-2 0,-3-1 0,-11 5 0,2-6 0,-13 10 0,4-8 0,1 3 0,0-3 0,-5 3 0,4-3 0,0 0 0,1 3 0,3-6 0,0 2 0,1 0 0,4-3 0,0 3 0,-1-3 0,1 0 0,0 0 0,0 0 0,-3 0 0,2 0 0,-5 0 0,-3 0 0,-1 0 0,-2 0 0,3 0 0,1 3 0,3-2 0,-3 2 0,7-3 0,-3 0 0,4 0 0,0 0 0,0 0 0,0 0 0,-1 0 0,-2 0 0,-6 4 0,-5-3 0,-4 2 0,1 1 0,-1-3 0,1 6 0,3-6 0,-3 2 0,8 0 0,-4-2 0,9 2 0,-4 0 0,7-2 0,-3 2 0,3-3 0,1 3 0,-4-2 0,2 2 0,-2-3 0,0 3 0,3-2 0,-6 2 0,5-3 0,-5 3 0,2-2 0,0 2 0,-2-3 0,5 3 0,-5-2 0,5 2 0,-5-3 0,5 0 0,-2 0 0,0 0 0,3 0 0,-3 0 0,4 3 0,-1-3 0,1 3 0,-1-3 0,1 0 0,-4 0 0,2 3 0,-2-2 0,0 2 0,3-3 0,-3 0 0,3 0 0,1 0 0,-1 0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2:50.04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02.021"/>
    </inkml:context>
    <inkml:brush xml:id="br0">
      <inkml:brushProperty name="width" value="0.05" units="cm"/>
      <inkml:brushProperty name="height" value="0.05" units="cm"/>
      <inkml:brushProperty name="color" value="#FFFFFF"/>
    </inkml:brush>
  </inkml:definitions>
  <inkml:trace contextRef="#ctx0" brushRef="#br0">911 58 24575,'-12'0'0,"2"0"0,1 0 0,3 0 0,-1 0 0,-3 0 0,3 0 0,-3 0 0,3 0 0,-3 0 0,3 0 0,-3 0 0,4 0 0,-4 0 0,2 0 0,-2 0 0,4 0 0,-1 0 0,1 0 0,-1 0 0,1 0 0,-1 0 0,1 0 0,-1 0 0,1 0 0,-1 0 0,1 0 0,-1 0 0,1 0 0,0 0 0,-1 0 0,1 0 0,-1 0 0,1 0 0,0 0 0,-1 0 0,1 0 0,-1 0 0,1 0 0,0 0 0,-1 0 0,1 0 0,-1 0 0,1 0 0,-1 0 0,1 0 0,-1 0 0,1 0 0,-1 0 0,1 0 0,-1 0 0,1 0 0,0 0 0,-1 0 0,1 0 0,0 0 0,-1 0 0,1 0 0,-1 0 0,1 0 0,0 0 0,-1 0 0,1 0 0,-1 0 0,1 0 0,0 0 0,-1 0 0,1 0 0,-1 0 0,1 0 0,-1 0 0,1 0 0,-1 0 0,-3 0 0,3 0 0,-3 0 0,3 0 0,1 0 0,-4-6 0,2 4 0,-2-4 0,4 6 0,-1 0 0,1 0 0,0 0 0,-1 0 0,1 0 0,-1 0 0,1 0 0,-1 0 0,1 0 0,0 0 0,-1 0 0,1 0 0,-1 0 0,1 0 0,0 0 0,-1 0 0,1 0 0,0 0 0,-1 0 0,1 0 0,-1 0 0,1 0 0,-1 0 0,1 0 0,-1 0 0,1 0 0,-1 0 0,1 0 0,-1 0 0,1 0 0,-1 0 0,1 0 0,0 0 0,-1 0 0,1 0 0,-1 0 0,1 0 0,-1 0 0,1 0 0,-1 0 0,1 0 0,0 0 0,-1 0 0,1 0 0,0 0 0,-1 0 0,1 0 0,0 0 0,0 0 0,-1 0 0,1 0 0,3-3 0,3 3 0,0-6 0,6 6 0,-5-6 0,4 5 0,-4-4 0,5 4 0,-3-5 0,3 3 0,0 0 0,0 0 0,0 3 0,0 0 0,0 0 0,0 0 0,1 0 0,-1 0 0,0 0 0,0 0 0,0 0 0,0 0 0,0 0 0,0 0 0,0 0 0,0 0 0,0 0 0,0 0 0,1 0 0,-1 0 0,1 0 0,-1 0 0,1 0 0,-1 0 0,1 0 0,-1 0 0,0 0 0,1 0 0,-1 0 0,0 0 0,1 0 0,-1 0 0,0 0 0,0 0 0,1 0 0,-1 0 0,0 0 0,1 0 0,-1 0 0,0 0 0,1 0 0,-1 0 0,0 0 0,0 0 0,0 0 0,0 0 0,1 0 0,-1 0 0,0 0 0,1 0 0,-1 0 0,0 0 0,1 0 0,-1 0 0,1 0 0,-1 0 0,1 0 0,-1 0 0,0 0 0,1 0 0,-1 0 0,1 0 0,-1 0 0,1 0 0,-1 0 0,0 0 0,1 0 0,-1 0 0,1 0 0,-1 0 0,1 0 0,-1 0 0,0 0 0,1 0 0,-1 0 0,1 0 0,-1 0 0,1 0 0,-1 0 0,1 0 0,-1 0 0,0 0 0,1 0 0,-1 0 0,1 0 0,-1 0 0,0 0 0,1 0 0,-1 0 0,1 0 0,-1 0 0,0 0 0,0 0 0,1 0 0,-1 0 0,1 0 0,-1 0 0,1 0 0,-1 0 0,1 0 0,-1 0 0,1 0 0,-1 0 0,1 0 0,-1 0 0,0 0 0,1-3 0,-1 3 0,1-3 0,-1 3 0,1 0 0,-1 0 0,1 0 0,-1 0 0,1 0 0,-1 0 0,1 0 0,-1 0 0,1 0 0,-1 0 0,0 0 0,1 0 0,-1 0 0,0 0 0,1 0 0,-1 0 0,1 0 0,-1 0 0,1 0 0,-1 0 0,1 0 0,-1 0 0,1 0 0,-1 0 0,1 0 0,-1 0 0,1 0 0,-1 0 0,0 0 0,-2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15.959"/>
    </inkml:context>
    <inkml:brush xml:id="br0">
      <inkml:brushProperty name="width" value="0.05" units="cm"/>
      <inkml:brushProperty name="height" value="0.05" units="cm"/>
      <inkml:brushProperty name="color" value="#FFFFFF"/>
    </inkml:brush>
  </inkml:definitions>
  <inkml:trace contextRef="#ctx0" brushRef="#br0">69 5 24575,'6'0'0,"0"0"0,1 0 0,-1 0 0,1 0 0,-1 0 0,1 0 0,-1 0 0,1 0 0,-1 0 0,0 0 0,0 0 0,1 0 0,-1 0 0,0 0 0,0 0 0,0 0 0,0 0 0,0 0 0,1 0 0,-1 0 0,4 0 0,-2 0 0,2 0 0,0 0 0,-3 0 0,3 0 0,-3 0 0,-1 0 0,1 0 0,-1 0 0,1 0 0,3 0 0,-3 0 0,3 0 0,0 0 0,-3 0 0,3 0 0,0 0 0,-2 0 0,2 0 0,-4 0 0,4 0 0,-3 0 0,3 0 0,-3 0 0,3 0 0,-3 0 0,3 0 0,-3 0 0,-1 0 0,1 0 0,-1 0 0,1 0 0,-1 0 0,1 0 0,-1 0 0,0 0 0,0 0 0,0 0 0,1 0 0,-1 0 0,4 0 0,-2 0 0,5 0 0,-2 0 0,0 0 0,2 0 0,-5 0 0,2 0 0,0 0 0,-3 0 0,3 0 0,-4 0 0,4 0 0,-2 0 0,2 3 0,-4-3 0,1 3 0,-1-3 0,1 0 0,-1 0 0,1 0 0,-1 0 0,1 0 0,-1 0 0,1 0 0,-1 3 0,1-2 0,-1 2 0,0-3 0,1 0 0,-1 0 0,0 3 0,0-3 0,1 3 0,-1-3 0,1 3 0,-1-2 0,1 2 0,-1-3 0,-2 3 0,-2 0 0,-2 3 0,0 0 0,0 0 0,0 0 0,0 1 0,0-1 0,0 0 0,0 0 0,0 0 0,0 1 0,-2-4 0,-2 0 0,-2-3 0,0 0 0,0 0 0,-1 0 0,1 0 0,-1 0 0,1 0 0,0 0 0,-1 0 0,1 0 0,0 0 0,-1 0 0,1 0 0,0 0 0,0 0 0,0 0 0,-1 0 0,1 0 0,0 0 0,0 0 0,0 0 0,0 0 0,0 0 0,0 0 0,-1 0 0,1 0 0,0 0 0,0 0 0,0 0 0,-1 0 0,-2 0 0,1 0 0,-2 0 0,0 0 0,3 0 0,-7 0 0,7 0 0,-6 0 0,5 0 0,-2 0 0,4 0 0,-4 0 0,2 0 0,-2 3 0,4-3 0,-4 3 0,3-3 0,-7 3 0,7-2 0,-3 2 0,0 1 0,2-4 0,-5 4 0,5-4 0,-2 3 0,0-3 0,3 3 0,-3-3 0,0 0 0,3 0 0,-3 0 0,3 0 0,1 0 0,-1 0 0,1 0 0,-1 0 0,1 0 0,-1 0 0,1 0 0,-1 0 0,1 0 0,0 0 0,-1 0 0,1 0 0,0 0 0,-1 0 0,1 0 0,-1 0 0,1 3 0,-4-2 0,2 2 0,-2-3 0,0 0 0,-1 0 0,1 0 0,-4 0 0,3 3 0,-3-2 0,-1 2 0,5-3 0,-4 0 0,3 0 0,0 0 0,-2 0 0,5 0 0,-5 0 0,6 0 0,-3 0 0,3 0 0,1 0 0,2-3 0,1 0 0,3-3 0,0-1 0,0 1 0,3 0 0,-2-1 0,4 4 0,-4-3 0,5 3 0,-5-4 0,4 1 0,-4-1 0,5 3 0,-5-1 0,4 1 0,-4-2 0,5 2 0,-5-2 0,4 3 0,-4-4 0,5 1 0,-2-1 0,-1 1 0,3-1 0,-3 4 0,1-3 0,2 5 0,-6 1 0,3 3 0,-3 3 0,0 0 0,0 1 0,-3-1 0,0-2 0,-7 2 0,2-6 0,-2 6 0,4-2 0,-1 0 0,1-1 0,2-1 0,-2-1 0,8 2 0,2-3 0,3 0 0,2 0 0,-3 0 0,1 0 0,-1 0 0,1 0 0,-1 0 0,1 0 0,-1 0 0,1 0 0,-1 0 0,1 0 0,-1 0 0,1 0 0,-1 0 0,1-3 0,-1 2 0,0-2 0,1 3 0,-1 0 0,1 0 0,-1 0 0,1 0 0,-1 0 0,1 0 0,-1 0 0,1 0 0,-1 0 0,1 0 0,-1 0 0,1 0 0,-1 0 0,1 0 0,-1 0 0,1 0 0,-1 0 0,0 0 0,0 0 0,0 0 0,0 0 0,1 0 0,-1 0 0,4 0 0,1 0 0,4 0 0,-1 0 0,-3 0 0,2 0 0,-5 0 0,5 0 0,-5 0 0,2 0 0,0 0 0,-3 0 0,3 0 0,0 0 0,-3 0 0,3 0 0,-3 0 0,-1 0 0,1 0 0,-1 0 0,1 0 0,-1 0 0,0 0 0,0 0 0,4 0 0,1 0 0,3 0 0,0 0 0,1 0 0,-1 0 0,-3 0 0,3 0 0,-7 0 0,6 0 0,-5 0 0,2 0 0,-4 0 0,1 0 0,-1 0 0,1 0 0,-1 0 0,1 0 0,-1 0 0,0 0 0,0 0 0,0 0 0,0 0 0,1 0 0,-1 0 0,1 0 0,-1 3 0,1-2 0,-1 2 0,1-3 0,-4 3 0,3-3 0,-5 6 0,4-6 0,-4 6 0,2-3 0,-3 3 0,0 0 0,0 0 0,-6-2 0,-2-1 0,-5-3 0,-6 0 0,4 0 0,-4 0 0,5 0 0,3 0 0,-3 0 0,7 0 0,-3 0 0,4 0 0,2 0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26.761"/>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29.881"/>
    </inkml:context>
    <inkml:brush xml:id="br0">
      <inkml:brushProperty name="width" value="0.05" units="cm"/>
      <inkml:brushProperty name="height" value="0.05" units="cm"/>
      <inkml:brushProperty name="color" value="#FFFFFF"/>
    </inkml:brush>
  </inkml:definitions>
  <inkml:trace contextRef="#ctx0" brushRef="#br0">29 15 24575,'-16'-8'0,"3"2"0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30.352"/>
    </inkml:context>
    <inkml:brush xml:id="br0">
      <inkml:brushProperty name="width" value="0.05" units="cm"/>
      <inkml:brushProperty name="height" value="0.05" units="cm"/>
      <inkml:brushProperty name="color" value="#FFFFFF"/>
    </inkml:brush>
  </inkml:definitions>
  <inkml:trace contextRef="#ctx0" brushRef="#br0">0 13 24575,'0'-7'0,"0"1"0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0T07:33:30.555"/>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2:35.216"/>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2:40.403"/>
    </inkml:context>
    <inkml:brush xml:id="br0">
      <inkml:brushProperty name="width" value="0.05" units="cm"/>
      <inkml:brushProperty name="height" value="0.05" units="cm"/>
      <inkml:brushProperty name="color" value="#FFFFFF"/>
    </inkml:brush>
  </inkml:definitions>
  <inkml:trace contextRef="#ctx0" brushRef="#br0">1 0 24575,'0'16'0,"0"-2"0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2:46.157"/>
    </inkml:context>
    <inkml:brush xml:id="br0">
      <inkml:brushProperty name="width" value="0.1" units="cm"/>
      <inkml:brushProperty name="height" value="0.1" units="cm"/>
      <inkml:brushProperty name="color" value="#FFFFFF"/>
    </inkml:brush>
  </inkml:definitions>
  <inkml:trace contextRef="#ctx0" brushRef="#br0">1 31 24575,'0'-17'0,"0"4"0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2:52.797"/>
    </inkml:context>
    <inkml:brush xml:id="br0">
      <inkml:brushProperty name="width" value="0.1" units="cm"/>
      <inkml:brushProperty name="height" value="0.1" units="cm"/>
      <inkml:brushProperty name="color" value="#FFFFFF"/>
    </inkml:brush>
  </inkml:definitions>
  <inkml:trace contextRef="#ctx0" brushRef="#br0">0 59 24575,'13'0'0,"0"0"0,1 0 0,0 0 0,-1 0 0,1 0 0,-1 0 0,1 0 0,-1 0 0,0 0 0,1 0 0,-1 0 0,1 0 0,-1 0 0,1 0 0,-1 0 0,0 0 0,0 0 0,0 0 0,1 0 0,-1 0 0,1 0 0,0 0 0,-1 0 0,1 0 0,0 0 0,-1 0 0,0 0 0,0 0 0,-1 0 0,1 0 0,0 0 0,0 0 0,1 0 0,7 0 0,2 0 0,7 0 0,0 0 0,0 0 0,1 0 0,-8 0 0,-2 0 0,-8 0 0,1 0 0,0 0 0,-1 0 0,0 0 0,-1 0 0,1 0 0,8 0 0,2 0 0,7 0 0,0 0 0,0 0 0,1 0 0,-1 0 0,-7 0 0,-2 0 0,-8 0 0,1 0 0,0 0 0,-1 0 0,0 0 0,0 0 0,0 0 0,0 0 0,8 0 0,10 0 0,2 0 0,14 0 0,-14 0 0,6 0 0,-9 0 0,-7 0 0,-2 0 0,-8 0 0,1 0 0,0 0 0,-1 0 0,0 6 0,7-5 0,3 5 0,7-6 0,9 7 0,2-5 0,8 5 0,-7-7 0,5 0 0,-15 7 0,0-5 0,-11 4 0,-7-6 0,-1 0 0,1 0 0,0 0 0,-7-5 0,-1-2 0,-6-5 0,0-1 0,0 1 0,0-1 0,6 6 0,-10 1 0,3 6 0,-12 7 0,0-6 0,-1 5 0,1-6 0,-1 0 0,1 0 0,-1 6 0,1-4 0,-1 4 0,1-6 0,0 0 0,0 0 0,-1 0 0,1 0 0,0 0 0,0 0 0,0 0 0,1 0 0,-1 0 0,0 0 0,1 0 0,-1 0 0,0 0 0,1 0 0,-1 0 0,0 0 0,0 0 0,0 0 0,1 0 0,-1 0 0,0 0 0,0 0 0,1 0 0,-1 0 0,0 0 0,0 0 0,-1 0 0,1 0 0,0 0 0,0 0 0,0 0 0,0 0 0,0 0 0,-1 0 0,1 0 0,-1 0 0,1 0 0,-1 0 0,0 0 0,1 0 0,-1 0 0,0 0 0,1 0 0,-1 0 0,0 0 0,1 0 0,-1 0 0,0 0 0,1 0 0,-1 0 0,-7 0 0,5 0 0,-5 0 0,8 0 0,-8 0 0,5 0 0,-5 0 0,8 0 0,-8 0 0,5 0 0,-5 0 0,7 0 0,-7 0 0,6 0 0,-6 0 0,7 0 0,0 0 0,1 0 0,-1 0 0,1 0 0,-1 0 0,1 0 0,-1 0 0,1 0 0,-1 0 0,1 0 0,0 0 0,-1 0 0,1 0 0,-1 0 0,1 0 0,0 0 0,-1 0 0,0 0 0,1 0 0,0 0 0,0 0 0,0 0 0,1 0 0,-1 0 0,-7 0 0,5 0 0,-14 0 0,14 0 0,-14 0 0,7 0 0,-1 0 0,2 0 0,7 0 0,0 0 0,7-6 0,-5 5 0,10-10 0,9-4 0,-3 6 0,9-4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2:56.140"/>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00.612"/>
    </inkml:context>
    <inkml:brush xml:id="br0">
      <inkml:brushProperty name="width" value="0.2" units="cm"/>
      <inkml:brushProperty name="height" value="0.2" units="cm"/>
      <inkml:brushProperty name="color" value="#FFFFFF"/>
    </inkml:brush>
  </inkml:definitions>
  <inkml:trace contextRef="#ctx0" brushRef="#br0">0 42 24575,'21'0'0,"-2"0"0,-6 0 0,0 0 0,-1 0 0,1 0 0,0 0 0,0 0 0,1 0 0,-2 0 0,1 0 0,-1 0 0,-5-6 0,4 4 0,-4-4 0,6 6 0,0 0 0,1 0 0,-1 0 0,1 0 0,-1 0 0,1 0 0,-1 0 0,1 0 0,-1 0 0,-1 0 0,1 0 0,-7-6 0,6 4 0,-4-4 0,5 6 0,8 0 0,-5 0 0,12 0 0,-5 0 0,7 0 0,-7 0 0,-2 0 0,-7 0 0,-1 0 0,1 0 0,-1 0 0,0 0 0,0 0 0,-7-6 0,6 5 0,-4-5 0,5 6 0,8 0 0,2 0 0,7 0 0,-7 0 0,6 0 0,-6 0 0,-1 0 0,7 0 0,-14 0 0,6 0 0,-7 0 0,0 0 0,-1 0 0,1 0 0,-1 0 0,6 0 0,-5 0 0,12 0 0,-10 0 0,12 0 0,-5 0 0,0 0 0,5 0 0,-5 0 0,0 0 0,-2 0 0,-8 0 0,1 0 0,0 0 0,-1 0 0,1 0 0,-1 0 0,0 0 0,0 0 0,-1 0 0,17 0 0,4 0 0,17 0 0,-1 0 0,1 0 0,0 0 0,0 0 0,-9 0 0,-2 0 0,-17 6 0,0-5 0,-9 5 0,0-6 0,-5 6 0,-3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12:43:10.740"/>
    </inkml:context>
    <inkml:brush xml:id="br0">
      <inkml:brushProperty name="width" value="0.2" units="cm"/>
      <inkml:brushProperty name="height" value="0.2" units="cm"/>
      <inkml:brushProperty name="color" value="#FFFFFF"/>
    </inkml:brush>
  </inkml:definitions>
  <inkml:trace contextRef="#ctx0" brushRef="#br0">38 77 24575,'20'0'0,"-8"-6"0,-6 9 0,0-2 0,1 6 0,6-1 0,1-6 0,-1 0 0,0 0 0,0 0 0,0 0 0,0 0 0,-1 0 0,1 0 0,-1 0 0,1 0 0,0 0 0,0 0 0,-1 0 0,1 0 0,0 0 0,0 0 0,0 0 0,-1 0 0,1 0 0,1 0 0,-1 0 0,1 0 0,0 0 0,-1 0 0,1 0 0,-1 0 0,1 0 0,0 0 0,-1 0 0,1 0 0,-1 0 0,0 0 0,-1 0 0,-5-6 0,4 5 0,-3-5 0,6 6 0,-1 0 0,1-6 0,7 5 0,2-5 0,7 6 0,0 0 0,0-7 0,-7 5 0,-2-5 0,-7 7 0,0 0 0,-1 0 0,1 0 0,-1 0 0,-11 6 0,-4 1 0,-11 6 0,-1 1 0,-7-6 0,6-2 0,-6 0 0,7-5 0,0 5 0,1-6 0,-1 6 0,0-4 0,1 4 0,-1-6 0,1 0 0,-1 0 0,6 6 0,-4-4 0,5 4 0,4-6 0,16 0 0,2 0 0,9 0 0,-11 0 0,0 0 0,0 0 0,0 0 0,0 0 0,-6-6 0,4 4 0,-3-4 0,4 6 0,-5-6 0,5 5 0,-5-5 0,6 6 0,0 0 0,8 0 0,-5 0 0,12 0 0,-12-6 0,12 4 0,-12-4 0,5 6 0,-8 0 0,1 0 0,-1 0 0,0 0 0,0 0 0,-6-5 0,4 3 0,-4-3 0,6 5 0,7 0 0,3 0 0,16 0 0,2 0 0,9-8 0,-9 7 0,7-7 0,-16 8 0,7 0 0,-16 0 0,5 0 0,-12 0 0,5 0 0,-8 0 0,0 0 0,0 0 0,-1 0 0,1 0 0,8 0 0,10 0 0,1 0 0,7 0 0,-9 0 0,1 0 0,-1 0 0,-7 0 0,-2 0 0,-8 0 0,1 0 0,-1 0 0,0 0 0,0 0 0,0 0 0,0 0 0,1 0 0,-1 0 0,-5 6 0,-8 1 0,-8 0 0,1 4 0,-4-10 0,9 11 0,-9-10 0,4 4 0,-6-6 0,0 0 0,0 0 0,0 0 0,0 0 0,-1 0 0,1 0 0,0 0 0,0 0 0,0 0 0,0 0 0,0 0 0,0 0 0,0 0 0,1 0 0,-1 0 0,0 0 0,1 0 0,-1 0 0,0 0 0,0 0 0,1 0 0,-1 0 0,0 0 0,0 0 0,0 0 0,1 0 0,-1 0 0,0 0 0,1 0 0,-1 0 0,0 0 0,0 0 0,0 0 0,0 0 0,0 0 0,0 0 0,-1 0 0,1 0 0,-1 0 0,1 0 0,0 0 0,-1 0 0,2 0 0,-1 0 0,0 0 0,0 0 0,0 0 0,-8 0 0,5 0 0,-5 0 0,0 0 0,6 0 0,-6 0 0,7 0 0,0-6 0,1 4 0,-1-4 0,0 6 0,1 0 0,-1 0 0,1 0 0,0 0 0,0 0 0,6-5 0,-4 3 0,4-3 0,-6 5 0,-8-7 0,-2 5 0,0-5 0,-5 7 0,5 0 0,0-6 0,-5 5 0,12-11 0,-5 10 0,8-4 0,-1 6 0,0 0 0,7-6 0,-5 5 0,4-5 0,-5 6 0,-1 0 0,6-7 0,-4 6 0,5-5 0,-7 6 0,1 0 0,-1-6 0,1 4 0,-1-4 0,1 6 0,-1 0 0,1 0 0,-1 0 0,1-5 0,0 3 0,-5-3 0,4 10 0,-12-3 0,11 3 0,-13 2 0,5-5 0,0 5 0,2-7 0,7 0 0,0 0 0,1 0 0,0 0 0,5 5 0,-3-4 0,9 10 0,-9-9 0,-2 3 0,-2-5 0,-12 7 0,11-5 0,-12 4 0,5-6 0,-7 7 0,7-5 0,2 5 0,7-7 0,1 0 0,-1 0 0,7 5 0,0 2 0,13 6 0,-4 0 0,9 0 0,-9 0 0,9-6 0,-4 5 0,6-11 0,-1 5 0,1-6 0,-1 0 0,1 0 0,0 0 0,0 0 0,0 0 0,0 0 0,1 0 0,-1 0 0,1 0 0,0 0 0,-1 0 0,1 0 0,0 0 0,-1 0 0,1 0 0,0 0 0,-1 0 0,1 0 0,0 0 0,-1 0 0,1 0 0,-1 0 0,1 0 0,0 0 0,-1 0 0,1 0 0,0 0 0,-1 0 0,1 0 0,0 0 0,-1 0 0,0 0 0,0 0 0,0 0 0,1 0 0,-1 0 0,0 0 0,0 0 0,0 0 0,0 0 0,0 0 0,0 0 0,0 0 0,-1 0 0,1 0 0,0 0 0,1 0 0,-1 0 0,1 0 0,-1 0 0,1 0 0,-1 0 0,1 0 0,-2 0 0,-4-6 0,-3-1 0,-5-5 0,0-1 0,0 0 0,0-1 0,0 1 0,7 6 0,0-5 0,6 11 0,1-5 0,15 6 0,-4 0 0,14 0 0,0 0 0,-6 0 0,14 0 0,-14 0 0,6 0 0,-9 0 0,-7 0 0,5 0 0,-12 0 0,5 0 0,-8 0 0,1 0 0,-1 0 0,1 0 0,-2 0 0,1 0 0,0 0 0,0 0 0,8 0 0,2 0 0,7 0 0,9 0 0,-7 0 0,7 0 0,0 0 0,-7 0 0,7 0 0,-16 0 0,5 0 0,-12 0 0,5 0 0,-8 0 0,-5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88134-4ABA-E846-8CD6-900BCACE2D06}" type="datetimeFigureOut">
              <a:rPr lang="tr-TR" smtClean="0"/>
              <a:t>18.10.2025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409AC-4148-E344-AE40-DA3E4DB1953C}" type="slidenum">
              <a:rPr lang="tr-TR" smtClean="0"/>
              <a:t>‹#›</a:t>
            </a:fld>
            <a:endParaRPr lang="tr-TR"/>
          </a:p>
        </p:txBody>
      </p:sp>
    </p:spTree>
    <p:extLst>
      <p:ext uri="{BB962C8B-B14F-4D97-AF65-F5344CB8AC3E}">
        <p14:creationId xmlns:p14="http://schemas.microsoft.com/office/powerpoint/2010/main" val="402144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1</a:t>
            </a:fld>
            <a:endParaRPr lang="tr-TR"/>
          </a:p>
        </p:txBody>
      </p:sp>
    </p:spTree>
    <p:extLst>
      <p:ext uri="{BB962C8B-B14F-4D97-AF65-F5344CB8AC3E}">
        <p14:creationId xmlns:p14="http://schemas.microsoft.com/office/powerpoint/2010/main" val="149957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EC02-34C3-446A-975F-48B709AB02C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23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EC02-34C3-446A-975F-48B709AB02C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25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12</a:t>
            </a:fld>
            <a:endParaRPr lang="tr-TR"/>
          </a:p>
        </p:txBody>
      </p:sp>
    </p:spTree>
    <p:extLst>
      <p:ext uri="{BB962C8B-B14F-4D97-AF65-F5344CB8AC3E}">
        <p14:creationId xmlns:p14="http://schemas.microsoft.com/office/powerpoint/2010/main" val="69782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13</a:t>
            </a:fld>
            <a:endParaRPr lang="tr-TR"/>
          </a:p>
        </p:txBody>
      </p:sp>
    </p:spTree>
    <p:extLst>
      <p:ext uri="{BB962C8B-B14F-4D97-AF65-F5344CB8AC3E}">
        <p14:creationId xmlns:p14="http://schemas.microsoft.com/office/powerpoint/2010/main" val="300282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14</a:t>
            </a:fld>
            <a:endParaRPr lang="tr-TR"/>
          </a:p>
        </p:txBody>
      </p:sp>
    </p:spTree>
    <p:extLst>
      <p:ext uri="{BB962C8B-B14F-4D97-AF65-F5344CB8AC3E}">
        <p14:creationId xmlns:p14="http://schemas.microsoft.com/office/powerpoint/2010/main" val="119236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6B455-8581-6257-4024-8E537578CCF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D5D3696-B231-829E-8260-8CA947A7662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4AE9C5A-221E-2DDD-E43F-64777AF8A03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2C25970-1B8C-5AE8-14AC-C88F3933128B}"/>
              </a:ext>
            </a:extLst>
          </p:cNvPr>
          <p:cNvSpPr>
            <a:spLocks noGrp="1"/>
          </p:cNvSpPr>
          <p:nvPr>
            <p:ph type="sldNum" sz="quarter" idx="5"/>
          </p:nvPr>
        </p:nvSpPr>
        <p:spPr/>
        <p:txBody>
          <a:bodyPr/>
          <a:lstStyle/>
          <a:p>
            <a:fld id="{B18409AC-4148-E344-AE40-DA3E4DB1953C}" type="slidenum">
              <a:rPr lang="tr-TR" smtClean="0"/>
              <a:t>17</a:t>
            </a:fld>
            <a:endParaRPr lang="tr-TR"/>
          </a:p>
        </p:txBody>
      </p:sp>
    </p:spTree>
    <p:extLst>
      <p:ext uri="{BB962C8B-B14F-4D97-AF65-F5344CB8AC3E}">
        <p14:creationId xmlns:p14="http://schemas.microsoft.com/office/powerpoint/2010/main" val="8464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DXA </a:t>
            </a:r>
            <a:r>
              <a:rPr lang="tr-TR" dirty="0" err="1"/>
              <a:t>femur</a:t>
            </a:r>
            <a:r>
              <a:rPr lang="tr-TR" dirty="0"/>
              <a:t> yanlış pozisyon olan hasta</a:t>
            </a:r>
          </a:p>
          <a:p>
            <a:r>
              <a:rPr lang="tr-TR" dirty="0"/>
              <a:t>Aslında doğru pozisyonda olsaydı </a:t>
            </a:r>
            <a:r>
              <a:rPr lang="tr-TR" dirty="0" err="1"/>
              <a:t>femur</a:t>
            </a:r>
            <a:r>
              <a:rPr lang="tr-TR" dirty="0"/>
              <a:t> T-skor düşük görülecekti ve OP tanısı konmuş, tedavi başlanacak olan bir hastaydı </a:t>
            </a:r>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22</a:t>
            </a:fld>
            <a:endParaRPr lang="tr-TR"/>
          </a:p>
        </p:txBody>
      </p:sp>
    </p:spTree>
    <p:extLst>
      <p:ext uri="{BB962C8B-B14F-4D97-AF65-F5344CB8AC3E}">
        <p14:creationId xmlns:p14="http://schemas.microsoft.com/office/powerpoint/2010/main" val="3761421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a:defRPr/>
            </a:pPr>
            <a:fld id="{4482EC02-34C3-446A-975F-48B709AB02C5}" type="slidenum">
              <a:rPr lang="tr-TR" smtClean="0">
                <a:solidFill>
                  <a:prstClr val="black"/>
                </a:solidFill>
              </a:rPr>
              <a:pPr>
                <a:defRPr/>
              </a:pPr>
              <a:t>23</a:t>
            </a:fld>
            <a:endParaRPr lang="tr-TR">
              <a:solidFill>
                <a:prstClr val="black"/>
              </a:solidFill>
            </a:endParaRPr>
          </a:p>
        </p:txBody>
      </p:sp>
    </p:spTree>
    <p:extLst>
      <p:ext uri="{BB962C8B-B14F-4D97-AF65-F5344CB8AC3E}">
        <p14:creationId xmlns:p14="http://schemas.microsoft.com/office/powerpoint/2010/main" val="140823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Kendi merkezimizden takip edeceğimiz için yeniden istedik.</a:t>
            </a:r>
          </a:p>
          <a:p>
            <a:endParaRPr lang="tr-TR" dirty="0"/>
          </a:p>
          <a:p>
            <a:r>
              <a:rPr lang="tr-TR" dirty="0" err="1"/>
              <a:t>Ward</a:t>
            </a:r>
            <a:r>
              <a:rPr lang="tr-TR" dirty="0"/>
              <a:t> -2.9 op düşünür müsünüz?</a:t>
            </a:r>
          </a:p>
        </p:txBody>
      </p:sp>
      <p:sp>
        <p:nvSpPr>
          <p:cNvPr id="4" name="Slayt Numarası Yer Tutucusu 3"/>
          <p:cNvSpPr>
            <a:spLocks noGrp="1"/>
          </p:cNvSpPr>
          <p:nvPr>
            <p:ph type="sldNum" sz="quarter" idx="10"/>
          </p:nvPr>
        </p:nvSpPr>
        <p:spPr/>
        <p:txBody>
          <a:bodyPr/>
          <a:lstStyle/>
          <a:p>
            <a:pPr>
              <a:defRPr/>
            </a:pPr>
            <a:fld id="{2B9E7D7D-4D06-4BF6-9010-0BDB13E1AB77}" type="slidenum">
              <a:rPr lang="tr-TR" smtClean="0">
                <a:solidFill>
                  <a:prstClr val="black"/>
                </a:solidFill>
              </a:rPr>
              <a:pPr>
                <a:defRPr/>
              </a:pPr>
              <a:t>25</a:t>
            </a:fld>
            <a:endParaRPr lang="tr-TR">
              <a:solidFill>
                <a:prstClr val="black"/>
              </a:solidFill>
            </a:endParaRPr>
          </a:p>
        </p:txBody>
      </p:sp>
    </p:spTree>
    <p:extLst>
      <p:ext uri="{BB962C8B-B14F-4D97-AF65-F5344CB8AC3E}">
        <p14:creationId xmlns:p14="http://schemas.microsoft.com/office/powerpoint/2010/main" val="352809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99CDB-C394-9410-0B67-FEEB40F213A1}"/>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17EF7560-4F4F-1AAC-EB00-914399502453}"/>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DCCA0413-6150-F3A9-9E76-7DB5D12C0C4F}"/>
              </a:ext>
            </a:extLst>
          </p:cNvPr>
          <p:cNvSpPr>
            <a:spLocks noGrp="1"/>
          </p:cNvSpPr>
          <p:nvPr>
            <p:ph type="body" idx="1"/>
          </p:nvPr>
        </p:nvSpPr>
        <p:spPr/>
        <p:txBody>
          <a:bodyPr/>
          <a:lstStyle/>
          <a:p>
            <a:r>
              <a:rPr lang="tr-TR" dirty="0"/>
              <a:t>Kendi merkezimizden takip edeceğimiz için yeniden istedik.</a:t>
            </a:r>
          </a:p>
          <a:p>
            <a:endParaRPr lang="tr-TR" dirty="0"/>
          </a:p>
          <a:p>
            <a:r>
              <a:rPr lang="tr-TR" dirty="0" err="1"/>
              <a:t>Ward</a:t>
            </a:r>
            <a:r>
              <a:rPr lang="tr-TR" dirty="0"/>
              <a:t> -2.9 op düşünür müsünüz?</a:t>
            </a:r>
          </a:p>
        </p:txBody>
      </p:sp>
      <p:sp>
        <p:nvSpPr>
          <p:cNvPr id="4" name="Slayt Numarası Yer Tutucusu 3">
            <a:extLst>
              <a:ext uri="{FF2B5EF4-FFF2-40B4-BE49-F238E27FC236}">
                <a16:creationId xmlns:a16="http://schemas.microsoft.com/office/drawing/2014/main" id="{FD0FD0D8-8B64-6264-DBD2-B011C3403DBD}"/>
              </a:ext>
            </a:extLst>
          </p:cNvPr>
          <p:cNvSpPr>
            <a:spLocks noGrp="1"/>
          </p:cNvSpPr>
          <p:nvPr>
            <p:ph type="sldNum" sz="quarter" idx="10"/>
          </p:nvPr>
        </p:nvSpPr>
        <p:spPr/>
        <p:txBody>
          <a:bodyPr/>
          <a:lstStyle/>
          <a:p>
            <a:pPr>
              <a:defRPr/>
            </a:pPr>
            <a:fld id="{2B9E7D7D-4D06-4BF6-9010-0BDB13E1AB77}" type="slidenum">
              <a:rPr lang="tr-TR" smtClean="0">
                <a:solidFill>
                  <a:prstClr val="black"/>
                </a:solidFill>
              </a:rPr>
              <a:pPr>
                <a:defRPr/>
              </a:pPr>
              <a:t>26</a:t>
            </a:fld>
            <a:endParaRPr lang="tr-TR">
              <a:solidFill>
                <a:prstClr val="black"/>
              </a:solidFill>
            </a:endParaRPr>
          </a:p>
        </p:txBody>
      </p:sp>
    </p:spTree>
    <p:extLst>
      <p:ext uri="{BB962C8B-B14F-4D97-AF65-F5344CB8AC3E}">
        <p14:creationId xmlns:p14="http://schemas.microsoft.com/office/powerpoint/2010/main" val="218827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r>
              <a:rPr lang="tr-TR" dirty="0" err="1"/>
              <a:t>Türkiyede</a:t>
            </a:r>
            <a:r>
              <a:rPr lang="tr-TR" dirty="0"/>
              <a:t> </a:t>
            </a:r>
            <a:r>
              <a:rPr lang="tr-TR" dirty="0" err="1"/>
              <a:t>osteoporotik</a:t>
            </a:r>
            <a:r>
              <a:rPr lang="tr-TR" dirty="0"/>
              <a:t> kırıklar önemli bir halk sağlığı sorunu</a:t>
            </a:r>
          </a:p>
          <a:p>
            <a:endParaRPr lang="tr-TR" dirty="0"/>
          </a:p>
          <a:p>
            <a:r>
              <a:rPr lang="tr-TR" dirty="0"/>
              <a:t>2019 yılında 255000 kırık her saat başı 29 kırık meydana geliyor</a:t>
            </a:r>
          </a:p>
          <a:p>
            <a:endParaRPr lang="tr-TR" dirty="0"/>
          </a:p>
          <a:p>
            <a:endParaRPr lang="tr-TR" dirty="0"/>
          </a:p>
          <a:p>
            <a:r>
              <a:rPr lang="tr-TR" dirty="0"/>
              <a:t>Kırık sayısı 3 yıl içinde 286000 e çıkacak kırık riski ise bunun 3-5 katı</a:t>
            </a:r>
          </a:p>
          <a:p>
            <a:endParaRPr lang="tr-TR" dirty="0"/>
          </a:p>
          <a:p>
            <a:r>
              <a:rPr lang="tr-TR" dirty="0" err="1"/>
              <a:t>Op’un</a:t>
            </a:r>
            <a:r>
              <a:rPr lang="tr-TR" dirty="0"/>
              <a:t> dm </a:t>
            </a:r>
            <a:r>
              <a:rPr lang="tr-TR" dirty="0" err="1"/>
              <a:t>gb</a:t>
            </a:r>
            <a:r>
              <a:rPr lang="tr-TR" dirty="0"/>
              <a:t> </a:t>
            </a:r>
            <a:r>
              <a:rPr lang="tr-TR" dirty="0" err="1"/>
              <a:t>ht</a:t>
            </a:r>
            <a:r>
              <a:rPr lang="tr-TR" dirty="0"/>
              <a:t>  </a:t>
            </a:r>
            <a:r>
              <a:rPr lang="tr-TR" dirty="0" err="1"/>
              <a:t>gb</a:t>
            </a:r>
            <a:r>
              <a:rPr lang="tr-TR" dirty="0"/>
              <a:t> kronik bir hastalık olduğunu anlatıyor bu veriler. </a:t>
            </a:r>
            <a:r>
              <a:rPr lang="tr-TR" dirty="0" err="1"/>
              <a:t>prevelansı</a:t>
            </a:r>
            <a:r>
              <a:rPr lang="tr-TR" dirty="0"/>
              <a:t> 65 yaş üstünde dm </a:t>
            </a:r>
            <a:r>
              <a:rPr lang="tr-TR" dirty="0" err="1"/>
              <a:t>ht</a:t>
            </a:r>
            <a:r>
              <a:rPr lang="tr-TR" dirty="0"/>
              <a:t> dan daha fazla,  daha fazla mali yük çıkarıyor ekonomik yükü arttırıyor, sosyal yükü arttırıyor. </a:t>
            </a:r>
          </a:p>
          <a:p>
            <a:endParaRPr lang="tr-TR" dirty="0"/>
          </a:p>
          <a:p>
            <a:r>
              <a:rPr lang="tr-TR" dirty="0"/>
              <a:t>Tr kırığı olan hastaların anca %20 si op tedavisi alıyor. Ki bunlar kırıklı hastalar.</a:t>
            </a:r>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2</a:t>
            </a:fld>
            <a:endParaRPr lang="tr-TR"/>
          </a:p>
        </p:txBody>
      </p:sp>
    </p:spTree>
    <p:extLst>
      <p:ext uri="{BB962C8B-B14F-4D97-AF65-F5344CB8AC3E}">
        <p14:creationId xmlns:p14="http://schemas.microsoft.com/office/powerpoint/2010/main" val="2667834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27</a:t>
            </a:fld>
            <a:endParaRPr lang="tr-TR"/>
          </a:p>
        </p:txBody>
      </p:sp>
    </p:spTree>
    <p:extLst>
      <p:ext uri="{BB962C8B-B14F-4D97-AF65-F5344CB8AC3E}">
        <p14:creationId xmlns:p14="http://schemas.microsoft.com/office/powerpoint/2010/main" val="754643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28</a:t>
            </a:fld>
            <a:endParaRPr lang="tr-TR"/>
          </a:p>
        </p:txBody>
      </p:sp>
    </p:spTree>
    <p:extLst>
      <p:ext uri="{BB962C8B-B14F-4D97-AF65-F5344CB8AC3E}">
        <p14:creationId xmlns:p14="http://schemas.microsoft.com/office/powerpoint/2010/main" val="2618033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Bunlar beraber gelsin. animasyonlar</a:t>
            </a:r>
          </a:p>
        </p:txBody>
      </p:sp>
      <p:sp>
        <p:nvSpPr>
          <p:cNvPr id="4" name="Slayt Numarası Yer Tutucusu 3"/>
          <p:cNvSpPr>
            <a:spLocks noGrp="1"/>
          </p:cNvSpPr>
          <p:nvPr>
            <p:ph type="sldNum" sz="quarter" idx="10"/>
          </p:nvPr>
        </p:nvSpPr>
        <p:spPr/>
        <p:txBody>
          <a:bodyPr/>
          <a:lstStyle/>
          <a:p>
            <a:pPr>
              <a:defRPr/>
            </a:pPr>
            <a:fld id="{2B9E7D7D-4D06-4BF6-9010-0BDB13E1AB77}" type="slidenum">
              <a:rPr lang="tr-TR" smtClean="0">
                <a:solidFill>
                  <a:prstClr val="black"/>
                </a:solidFill>
              </a:rPr>
              <a:pPr>
                <a:defRPr/>
              </a:pPr>
              <a:t>29</a:t>
            </a:fld>
            <a:endParaRPr lang="tr-TR">
              <a:solidFill>
                <a:prstClr val="black"/>
              </a:solidFill>
            </a:endParaRPr>
          </a:p>
        </p:txBody>
      </p:sp>
    </p:spTree>
    <p:extLst>
      <p:ext uri="{BB962C8B-B14F-4D97-AF65-F5344CB8AC3E}">
        <p14:creationId xmlns:p14="http://schemas.microsoft.com/office/powerpoint/2010/main" val="230975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Bunlar beraber gelsin. animasyonlar</a:t>
            </a:r>
          </a:p>
        </p:txBody>
      </p:sp>
      <p:sp>
        <p:nvSpPr>
          <p:cNvPr id="4" name="Slayt Numarası Yer Tutucusu 3"/>
          <p:cNvSpPr>
            <a:spLocks noGrp="1"/>
          </p:cNvSpPr>
          <p:nvPr>
            <p:ph type="sldNum" sz="quarter" idx="10"/>
          </p:nvPr>
        </p:nvSpPr>
        <p:spPr/>
        <p:txBody>
          <a:bodyPr/>
          <a:lstStyle/>
          <a:p>
            <a:pPr>
              <a:defRPr/>
            </a:pPr>
            <a:fld id="{2B9E7D7D-4D06-4BF6-9010-0BDB13E1AB77}" type="slidenum">
              <a:rPr lang="tr-TR" smtClean="0">
                <a:solidFill>
                  <a:prstClr val="black"/>
                </a:solidFill>
              </a:rPr>
              <a:pPr>
                <a:defRPr/>
              </a:pPr>
              <a:t>30</a:t>
            </a:fld>
            <a:endParaRPr lang="tr-TR">
              <a:solidFill>
                <a:prstClr val="black"/>
              </a:solidFill>
            </a:endParaRPr>
          </a:p>
        </p:txBody>
      </p:sp>
    </p:spTree>
    <p:extLst>
      <p:ext uri="{BB962C8B-B14F-4D97-AF65-F5344CB8AC3E}">
        <p14:creationId xmlns:p14="http://schemas.microsoft.com/office/powerpoint/2010/main" val="154426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Cihazların isimlerini yaz!!</a:t>
            </a:r>
          </a:p>
        </p:txBody>
      </p:sp>
      <p:sp>
        <p:nvSpPr>
          <p:cNvPr id="4" name="Slayt Numarası Yer Tutucusu 3"/>
          <p:cNvSpPr>
            <a:spLocks noGrp="1"/>
          </p:cNvSpPr>
          <p:nvPr>
            <p:ph type="sldNum" sz="quarter" idx="5"/>
          </p:nvPr>
        </p:nvSpPr>
        <p:spPr/>
        <p:txBody>
          <a:bodyPr/>
          <a:lstStyle/>
          <a:p>
            <a:fld id="{2B9E7D7D-4D06-4BF6-9010-0BDB13E1AB77}" type="slidenum">
              <a:rPr lang="tr-TR" smtClean="0"/>
              <a:pPr/>
              <a:t>31</a:t>
            </a:fld>
            <a:endParaRPr lang="tr-TR"/>
          </a:p>
        </p:txBody>
      </p:sp>
    </p:spTree>
    <p:extLst>
      <p:ext uri="{BB962C8B-B14F-4D97-AF65-F5344CB8AC3E}">
        <p14:creationId xmlns:p14="http://schemas.microsoft.com/office/powerpoint/2010/main" val="414285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LSC</a:t>
            </a:r>
            <a:r>
              <a:rPr lang="tr-TR" dirty="0"/>
              <a:t>, bir bireyde yapılan iki DXA ölçümü arasında </a:t>
            </a:r>
            <a:r>
              <a:rPr lang="tr-TR" b="1" dirty="0"/>
              <a:t>istatistiksel olarak anlamlı bir fark</a:t>
            </a:r>
            <a:r>
              <a:rPr lang="tr-TR" dirty="0"/>
              <a:t> olup olmadığını belirlemek için kullanılan eşiği ifade eder.</a:t>
            </a:r>
          </a:p>
          <a:p>
            <a:endParaRPr lang="tr-TR" dirty="0"/>
          </a:p>
          <a:p>
            <a:r>
              <a:rPr lang="tr-TR" dirty="0"/>
              <a:t>Ölçümler arası fark </a:t>
            </a:r>
            <a:r>
              <a:rPr lang="tr-TR" b="1" dirty="0" err="1"/>
              <a:t>LSC’nin</a:t>
            </a:r>
            <a:r>
              <a:rPr lang="tr-TR" b="1" dirty="0"/>
              <a:t> altında</a:t>
            </a:r>
            <a:r>
              <a:rPr lang="tr-TR" dirty="0"/>
              <a:t> ise → değişim </a:t>
            </a:r>
            <a:r>
              <a:rPr lang="tr-TR" b="1" dirty="0"/>
              <a:t>ölçüm hatası sınırları içinde</a:t>
            </a:r>
            <a:r>
              <a:rPr lang="tr-TR" dirty="0"/>
              <a:t> kabul edilir.</a:t>
            </a:r>
          </a:p>
          <a:p>
            <a:r>
              <a:rPr lang="tr-TR" dirty="0"/>
              <a:t>Ölçümler arası fark </a:t>
            </a:r>
            <a:r>
              <a:rPr lang="tr-TR" b="1" dirty="0" err="1"/>
              <a:t>LSC’nin</a:t>
            </a:r>
            <a:r>
              <a:rPr lang="tr-TR" b="1" dirty="0"/>
              <a:t> üzerinde</a:t>
            </a:r>
            <a:r>
              <a:rPr lang="tr-TR" dirty="0"/>
              <a:t> ise → değişim </a:t>
            </a:r>
            <a:r>
              <a:rPr lang="tr-TR" b="1" dirty="0"/>
              <a:t>gerçek</a:t>
            </a:r>
            <a:r>
              <a:rPr lang="tr-TR" dirty="0"/>
              <a:t> olarak değerlendirilir (kemik kazanımı veya kaybı).</a:t>
            </a:r>
          </a:p>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32</a:t>
            </a:fld>
            <a:endParaRPr lang="tr-TR"/>
          </a:p>
        </p:txBody>
      </p:sp>
    </p:spTree>
    <p:extLst>
      <p:ext uri="{BB962C8B-B14F-4D97-AF65-F5344CB8AC3E}">
        <p14:creationId xmlns:p14="http://schemas.microsoft.com/office/powerpoint/2010/main" val="24188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33</a:t>
            </a:fld>
            <a:endParaRPr lang="tr-TR"/>
          </a:p>
        </p:txBody>
      </p:sp>
    </p:spTree>
    <p:extLst>
      <p:ext uri="{BB962C8B-B14F-4D97-AF65-F5344CB8AC3E}">
        <p14:creationId xmlns:p14="http://schemas.microsoft.com/office/powerpoint/2010/main" val="3781464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“QCT, kemik mineral yoğunluğunu üç boyutlu olarak ölçen bir yöntemdir ve </a:t>
            </a:r>
            <a:r>
              <a:rPr lang="tr-TR" dirty="0" err="1"/>
              <a:t>trabeküler</a:t>
            </a:r>
            <a:r>
              <a:rPr lang="tr-TR" dirty="0"/>
              <a:t>/</a:t>
            </a:r>
            <a:r>
              <a:rPr lang="tr-TR" dirty="0" err="1"/>
              <a:t>kortikal</a:t>
            </a:r>
            <a:r>
              <a:rPr lang="tr-TR" dirty="0"/>
              <a:t> ayrımı yapabilir. Ancak, yüksek radyasyon dozu, maliyeti ve standardize T-</a:t>
            </a:r>
            <a:r>
              <a:rPr lang="tr-TR" dirty="0" err="1"/>
              <a:t>score</a:t>
            </a:r>
            <a:r>
              <a:rPr lang="tr-TR" dirty="0"/>
              <a:t> eksikliği nedeniyle, </a:t>
            </a:r>
            <a:r>
              <a:rPr lang="tr-TR" b="1" dirty="0"/>
              <a:t>güncel uluslararası kılavuzlar osteoporoz tanısında </a:t>
            </a:r>
            <a:r>
              <a:rPr lang="tr-TR" b="1" dirty="0" err="1"/>
              <a:t>DXA’yı</a:t>
            </a:r>
            <a:r>
              <a:rPr lang="tr-TR" b="1" dirty="0"/>
              <a:t> tek referans yöntem olarak önermektedir.</a:t>
            </a:r>
            <a:r>
              <a:rPr lang="tr-TR" dirty="0"/>
              <a:t> QCT yalnızca </a:t>
            </a:r>
            <a:r>
              <a:rPr lang="tr-TR" b="1" dirty="0" err="1"/>
              <a:t>DXA’nın</a:t>
            </a:r>
            <a:r>
              <a:rPr lang="tr-TR" b="1" dirty="0"/>
              <a:t> uygulanamadığı özel olgularda</a:t>
            </a:r>
            <a:r>
              <a:rPr lang="tr-TR" dirty="0"/>
              <a:t> veya </a:t>
            </a:r>
            <a:r>
              <a:rPr lang="tr-TR" b="1" dirty="0"/>
              <a:t>araştırma amaçlı</a:t>
            </a:r>
            <a:r>
              <a:rPr lang="tr-TR" dirty="0"/>
              <a:t> kullanılmalıdır.”</a:t>
            </a:r>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35</a:t>
            </a:fld>
            <a:endParaRPr lang="tr-TR"/>
          </a:p>
        </p:txBody>
      </p:sp>
    </p:spTree>
    <p:extLst>
      <p:ext uri="{BB962C8B-B14F-4D97-AF65-F5344CB8AC3E}">
        <p14:creationId xmlns:p14="http://schemas.microsoft.com/office/powerpoint/2010/main" val="4033609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36</a:t>
            </a:fld>
            <a:endParaRPr lang="tr-TR"/>
          </a:p>
        </p:txBody>
      </p:sp>
    </p:spTree>
    <p:extLst>
      <p:ext uri="{BB962C8B-B14F-4D97-AF65-F5344CB8AC3E}">
        <p14:creationId xmlns:p14="http://schemas.microsoft.com/office/powerpoint/2010/main" val="695764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37</a:t>
            </a:fld>
            <a:endParaRPr lang="tr-TR"/>
          </a:p>
        </p:txBody>
      </p:sp>
    </p:spTree>
    <p:extLst>
      <p:ext uri="{BB962C8B-B14F-4D97-AF65-F5344CB8AC3E}">
        <p14:creationId xmlns:p14="http://schemas.microsoft.com/office/powerpoint/2010/main" val="282454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solidFill>
                  <a:srgbClr val="374151"/>
                </a:solidFill>
                <a:effectLst/>
                <a:latin typeface="Söhne"/>
              </a:rPr>
              <a:t>OP ve ilgili kırıklar, daha uzun bir yaşam süresine sahip yaşlanan bir nüfusun bir sonucu olarak küresel bir salgın haline geliyor. Bu nedenle, Dünya Sağlık Örgütü (WHO) tarafından "küresel bir sağlık sorunu" olarak tanımlanmıştır.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Günümüzde &gt;500 milyondan fazla insanın </a:t>
            </a:r>
            <a:r>
              <a:rPr lang="tr-TR" dirty="0" err="1"/>
              <a:t>osteoporotik</a:t>
            </a:r>
            <a:r>
              <a:rPr lang="tr-TR" dirty="0"/>
              <a:t> olduğu tahmin edilmektedir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50 yaş üstünde her 3 kadından biri her beş erkekten birinde op a bağlı kırık geçireceği tahmin edilmekte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a:t>
            </a:fld>
            <a:endParaRPr lang="tr-TR"/>
          </a:p>
        </p:txBody>
      </p:sp>
    </p:spTree>
    <p:extLst>
      <p:ext uri="{BB962C8B-B14F-4D97-AF65-F5344CB8AC3E}">
        <p14:creationId xmlns:p14="http://schemas.microsoft.com/office/powerpoint/2010/main" val="292187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38</a:t>
            </a:fld>
            <a:endParaRPr lang="tr-TR"/>
          </a:p>
        </p:txBody>
      </p:sp>
    </p:spTree>
    <p:extLst>
      <p:ext uri="{BB962C8B-B14F-4D97-AF65-F5344CB8AC3E}">
        <p14:creationId xmlns:p14="http://schemas.microsoft.com/office/powerpoint/2010/main" val="3775934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40</a:t>
            </a:fld>
            <a:endParaRPr lang="tr-TR"/>
          </a:p>
        </p:txBody>
      </p:sp>
    </p:spTree>
    <p:extLst>
      <p:ext uri="{BB962C8B-B14F-4D97-AF65-F5344CB8AC3E}">
        <p14:creationId xmlns:p14="http://schemas.microsoft.com/office/powerpoint/2010/main" val="921025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a:defRPr/>
            </a:pPr>
            <a:fld id="{4482EC02-34C3-446A-975F-48B709AB02C5}" type="slidenum">
              <a:rPr lang="tr-TR" smtClean="0">
                <a:solidFill>
                  <a:prstClr val="black"/>
                </a:solidFill>
              </a:rPr>
              <a:pPr>
                <a:defRPr/>
              </a:pPr>
              <a:t>41</a:t>
            </a:fld>
            <a:endParaRPr lang="tr-TR">
              <a:solidFill>
                <a:prstClr val="black"/>
              </a:solidFill>
            </a:endParaRPr>
          </a:p>
        </p:txBody>
      </p:sp>
    </p:spTree>
    <p:extLst>
      <p:ext uri="{BB962C8B-B14F-4D97-AF65-F5344CB8AC3E}">
        <p14:creationId xmlns:p14="http://schemas.microsoft.com/office/powerpoint/2010/main" val="1408233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err="1"/>
              <a:t>Distal</a:t>
            </a:r>
            <a:r>
              <a:rPr lang="tr-TR" dirty="0"/>
              <a:t> Radius </a:t>
            </a:r>
            <a:r>
              <a:rPr lang="tr-TR" dirty="0" err="1"/>
              <a:t>fx</a:t>
            </a:r>
            <a:r>
              <a:rPr lang="tr-TR" dirty="0"/>
              <a:t> olan, </a:t>
            </a:r>
            <a:r>
              <a:rPr lang="tr-TR" dirty="0" err="1"/>
              <a:t>osteopenik</a:t>
            </a:r>
            <a:r>
              <a:rPr lang="tr-TR" dirty="0"/>
              <a:t> hasta</a:t>
            </a:r>
          </a:p>
          <a:p>
            <a:r>
              <a:rPr lang="tr-TR" dirty="0"/>
              <a:t>Bu hastada OP tanısı koyar mısınız?</a:t>
            </a:r>
          </a:p>
          <a:p>
            <a:r>
              <a:rPr lang="tr-TR" dirty="0" err="1"/>
              <a:t>Frax</a:t>
            </a:r>
            <a:r>
              <a:rPr lang="tr-TR" dirty="0"/>
              <a:t> </a:t>
            </a:r>
            <a:r>
              <a:rPr lang="tr-TR" dirty="0" err="1"/>
              <a:t>major</a:t>
            </a:r>
            <a:r>
              <a:rPr lang="tr-TR" dirty="0"/>
              <a:t>: %28 , </a:t>
            </a:r>
            <a:r>
              <a:rPr lang="tr-TR" dirty="0" err="1"/>
              <a:t>hip</a:t>
            </a:r>
            <a:r>
              <a:rPr lang="tr-TR" dirty="0"/>
              <a:t>: %19</a:t>
            </a:r>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43</a:t>
            </a:fld>
            <a:endParaRPr lang="tr-TR"/>
          </a:p>
        </p:txBody>
      </p:sp>
    </p:spTree>
    <p:extLst>
      <p:ext uri="{BB962C8B-B14F-4D97-AF65-F5344CB8AC3E}">
        <p14:creationId xmlns:p14="http://schemas.microsoft.com/office/powerpoint/2010/main" val="66144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482EC02-34C3-446A-975F-48B709AB02C5}" type="slidenum">
              <a:rPr lang="tr-TR" smtClean="0"/>
              <a:pPr/>
              <a:t>44</a:t>
            </a:fld>
            <a:endParaRPr lang="tr-TR"/>
          </a:p>
        </p:txBody>
      </p:sp>
    </p:spTree>
    <p:extLst>
      <p:ext uri="{BB962C8B-B14F-4D97-AF65-F5344CB8AC3E}">
        <p14:creationId xmlns:p14="http://schemas.microsoft.com/office/powerpoint/2010/main" val="1166315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482EC02-34C3-446A-975F-48B709AB02C5}" type="slidenum">
              <a:rPr lang="tr-TR" smtClean="0"/>
              <a:pPr/>
              <a:t>45</a:t>
            </a:fld>
            <a:endParaRPr lang="tr-TR"/>
          </a:p>
        </p:txBody>
      </p:sp>
    </p:spTree>
    <p:extLst>
      <p:ext uri="{BB962C8B-B14F-4D97-AF65-F5344CB8AC3E}">
        <p14:creationId xmlns:p14="http://schemas.microsoft.com/office/powerpoint/2010/main" val="792994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46</a:t>
            </a:fld>
            <a:endParaRPr lang="tr-TR"/>
          </a:p>
        </p:txBody>
      </p:sp>
    </p:spTree>
    <p:extLst>
      <p:ext uri="{BB962C8B-B14F-4D97-AF65-F5344CB8AC3E}">
        <p14:creationId xmlns:p14="http://schemas.microsoft.com/office/powerpoint/2010/main" val="1391831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fld id="{2B9E7D7D-4D06-4BF6-9010-0BDB13E1AB77}" type="slidenum">
              <a:rPr lang="tr-TR" smtClean="0">
                <a:solidFill>
                  <a:prstClr val="black"/>
                </a:solidFill>
              </a:rPr>
              <a:pPr/>
              <a:t>47</a:t>
            </a:fld>
            <a:endParaRPr lang="tr-TR">
              <a:solidFill>
                <a:prstClr val="black"/>
              </a:solidFill>
            </a:endParaRPr>
          </a:p>
        </p:txBody>
      </p:sp>
    </p:spTree>
    <p:extLst>
      <p:ext uri="{BB962C8B-B14F-4D97-AF65-F5344CB8AC3E}">
        <p14:creationId xmlns:p14="http://schemas.microsoft.com/office/powerpoint/2010/main" val="2108464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b="1" i="0" kern="1200" dirty="0">
                <a:solidFill>
                  <a:schemeClr val="tx1"/>
                </a:solidFill>
                <a:effectLst/>
                <a:latin typeface="+mn-lt"/>
                <a:ea typeface="+mn-ea"/>
                <a:cs typeface="+mn-cs"/>
              </a:rPr>
              <a:t>The European Society for Clinical and Economic Aspects of Osteoporosis, Osteoarthritis and Musculoskeletal Diseases (ESCEO)</a:t>
            </a:r>
            <a:r>
              <a:rPr lang="en-US" sz="1200" b="0"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President</a:t>
            </a:r>
            <a:endParaRPr lang="tr-TR"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Co-Founder and Board member of the International Osteoporosis Foundation (IOF</a:t>
            </a:r>
            <a:r>
              <a:rPr lang="tr-TR" sz="1200" b="1" i="0" kern="1200" dirty="0">
                <a:solidFill>
                  <a:schemeClr val="tx1"/>
                </a:solidFill>
                <a:effectLst/>
                <a:latin typeface="+mn-lt"/>
                <a:ea typeface="+mn-ea"/>
                <a:cs typeface="+mn-cs"/>
              </a:rPr>
              <a:t>)</a:t>
            </a:r>
          </a:p>
          <a:p>
            <a:r>
              <a:rPr lang="tr-TR" sz="1200" b="0" i="0" kern="1200" dirty="0">
                <a:solidFill>
                  <a:schemeClr val="tx1"/>
                </a:solidFill>
                <a:effectLst/>
                <a:latin typeface="+mn-lt"/>
                <a:ea typeface="+mn-ea"/>
                <a:cs typeface="+mn-cs"/>
              </a:rPr>
              <a:t>Avrupa Osteoporoz ve </a:t>
            </a:r>
            <a:r>
              <a:rPr lang="tr-TR" sz="1200" b="0" i="0" kern="1200" dirty="0" err="1">
                <a:solidFill>
                  <a:schemeClr val="tx1"/>
                </a:solidFill>
                <a:effectLst/>
                <a:latin typeface="+mn-lt"/>
                <a:ea typeface="+mn-ea"/>
                <a:cs typeface="+mn-cs"/>
              </a:rPr>
              <a:t>Osteoartritin</a:t>
            </a:r>
            <a:r>
              <a:rPr lang="tr-TR" sz="1200" b="0" i="0" kern="1200" dirty="0">
                <a:solidFill>
                  <a:schemeClr val="tx1"/>
                </a:solidFill>
                <a:effectLst/>
                <a:latin typeface="+mn-lt"/>
                <a:ea typeface="+mn-ea"/>
                <a:cs typeface="+mn-cs"/>
              </a:rPr>
              <a:t> Klinik ve Ekonomik Yönleri Derneği'nin (ESCEO) </a:t>
            </a:r>
            <a:r>
              <a:rPr lang="tr-TR" sz="1200" b="1" i="0" kern="1200" dirty="0">
                <a:solidFill>
                  <a:schemeClr val="tx1"/>
                </a:solidFill>
                <a:effectLst/>
                <a:latin typeface="+mn-lt"/>
                <a:ea typeface="+mn-ea"/>
                <a:cs typeface="+mn-cs"/>
              </a:rPr>
              <a:t>Başkanı</a:t>
            </a:r>
            <a:r>
              <a:rPr lang="tr-TR" sz="1200" b="0" i="0" kern="1200" dirty="0">
                <a:solidFill>
                  <a:schemeClr val="tx1"/>
                </a:solidFill>
                <a:effectLst/>
                <a:latin typeface="+mn-lt"/>
                <a:ea typeface="+mn-ea"/>
                <a:cs typeface="+mn-cs"/>
              </a:rPr>
              <a:t> </a:t>
            </a:r>
          </a:p>
          <a:p>
            <a:r>
              <a:rPr lang="tr-TR" sz="1200" b="0" i="0" kern="1200" dirty="0">
                <a:solidFill>
                  <a:schemeClr val="tx1"/>
                </a:solidFill>
                <a:effectLst/>
                <a:latin typeface="+mn-lt"/>
                <a:ea typeface="+mn-ea"/>
                <a:cs typeface="+mn-cs"/>
              </a:rPr>
              <a:t>Uluslararası Osteoporoz Vakfı'nın (IOF) </a:t>
            </a:r>
            <a:r>
              <a:rPr lang="tr-TR" sz="1200" b="1" i="0" kern="1200" dirty="0">
                <a:solidFill>
                  <a:schemeClr val="tx1"/>
                </a:solidFill>
                <a:effectLst/>
                <a:latin typeface="+mn-lt"/>
                <a:ea typeface="+mn-ea"/>
                <a:cs typeface="+mn-cs"/>
              </a:rPr>
              <a:t>Kurucu Ortağı ve Yönetim Kurulu Üyesi</a:t>
            </a:r>
            <a:endParaRPr lang="tr-TR" b="1"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48</a:t>
            </a:fld>
            <a:endParaRPr lang="tr-TR">
              <a:solidFill>
                <a:prstClr val="black"/>
              </a:solidFill>
            </a:endParaRPr>
          </a:p>
        </p:txBody>
      </p:sp>
    </p:spTree>
    <p:extLst>
      <p:ext uri="{BB962C8B-B14F-4D97-AF65-F5344CB8AC3E}">
        <p14:creationId xmlns:p14="http://schemas.microsoft.com/office/powerpoint/2010/main" val="804180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b="1" i="0" kern="1200" dirty="0">
                <a:solidFill>
                  <a:schemeClr val="tx1"/>
                </a:solidFill>
                <a:effectLst/>
                <a:latin typeface="+mn-lt"/>
                <a:ea typeface="+mn-ea"/>
                <a:cs typeface="+mn-cs"/>
              </a:rPr>
              <a:t>The European Society for Clinical and Economic Aspects of Osteoporosis, Osteoarthritis and Musculoskeletal Diseases (ESCEO)</a:t>
            </a:r>
            <a:r>
              <a:rPr lang="en-US" sz="1200" b="0"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President</a:t>
            </a:r>
            <a:endParaRPr lang="tr-TR"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Co-Founder and Board member of the International Osteoporosis Foundation (IOF</a:t>
            </a:r>
            <a:r>
              <a:rPr lang="tr-TR" sz="1200" b="1" i="0" kern="1200" dirty="0">
                <a:solidFill>
                  <a:schemeClr val="tx1"/>
                </a:solidFill>
                <a:effectLst/>
                <a:latin typeface="+mn-lt"/>
                <a:ea typeface="+mn-ea"/>
                <a:cs typeface="+mn-cs"/>
              </a:rPr>
              <a:t>)</a:t>
            </a:r>
          </a:p>
          <a:p>
            <a:r>
              <a:rPr lang="tr-TR" sz="1200" b="0" i="0" kern="1200" dirty="0">
                <a:solidFill>
                  <a:schemeClr val="tx1"/>
                </a:solidFill>
                <a:effectLst/>
                <a:latin typeface="+mn-lt"/>
                <a:ea typeface="+mn-ea"/>
                <a:cs typeface="+mn-cs"/>
              </a:rPr>
              <a:t>Avrupa Osteoporoz ve </a:t>
            </a:r>
            <a:r>
              <a:rPr lang="tr-TR" sz="1200" b="0" i="0" kern="1200" dirty="0" err="1">
                <a:solidFill>
                  <a:schemeClr val="tx1"/>
                </a:solidFill>
                <a:effectLst/>
                <a:latin typeface="+mn-lt"/>
                <a:ea typeface="+mn-ea"/>
                <a:cs typeface="+mn-cs"/>
              </a:rPr>
              <a:t>Osteoartritin</a:t>
            </a:r>
            <a:r>
              <a:rPr lang="tr-TR" sz="1200" b="0" i="0" kern="1200" dirty="0">
                <a:solidFill>
                  <a:schemeClr val="tx1"/>
                </a:solidFill>
                <a:effectLst/>
                <a:latin typeface="+mn-lt"/>
                <a:ea typeface="+mn-ea"/>
                <a:cs typeface="+mn-cs"/>
              </a:rPr>
              <a:t> Klinik ve Ekonomik Yönleri Derneği'nin (ESCEO) </a:t>
            </a:r>
            <a:r>
              <a:rPr lang="tr-TR" sz="1200" b="1" i="0" kern="1200" dirty="0">
                <a:solidFill>
                  <a:schemeClr val="tx1"/>
                </a:solidFill>
                <a:effectLst/>
                <a:latin typeface="+mn-lt"/>
                <a:ea typeface="+mn-ea"/>
                <a:cs typeface="+mn-cs"/>
              </a:rPr>
              <a:t>Başkanı</a:t>
            </a:r>
            <a:r>
              <a:rPr lang="tr-TR" sz="1200" b="0" i="0" kern="1200" dirty="0">
                <a:solidFill>
                  <a:schemeClr val="tx1"/>
                </a:solidFill>
                <a:effectLst/>
                <a:latin typeface="+mn-lt"/>
                <a:ea typeface="+mn-ea"/>
                <a:cs typeface="+mn-cs"/>
              </a:rPr>
              <a:t> </a:t>
            </a:r>
          </a:p>
          <a:p>
            <a:r>
              <a:rPr lang="tr-TR" sz="1200" b="0" i="0" kern="1200" dirty="0">
                <a:solidFill>
                  <a:schemeClr val="tx1"/>
                </a:solidFill>
                <a:effectLst/>
                <a:latin typeface="+mn-lt"/>
                <a:ea typeface="+mn-ea"/>
                <a:cs typeface="+mn-cs"/>
              </a:rPr>
              <a:t>Uluslararası Osteoporoz Vakfı'nın (IOF) </a:t>
            </a:r>
            <a:r>
              <a:rPr lang="tr-TR" sz="1200" b="1" i="0" kern="1200" dirty="0">
                <a:solidFill>
                  <a:schemeClr val="tx1"/>
                </a:solidFill>
                <a:effectLst/>
                <a:latin typeface="+mn-lt"/>
                <a:ea typeface="+mn-ea"/>
                <a:cs typeface="+mn-cs"/>
              </a:rPr>
              <a:t>Kurucu Ortağı ve Yönetim Kurulu Üyesi</a:t>
            </a:r>
            <a:endParaRPr lang="tr-TR" b="1"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49</a:t>
            </a:fld>
            <a:endParaRPr lang="tr-TR">
              <a:solidFill>
                <a:prstClr val="black"/>
              </a:solidFill>
            </a:endParaRPr>
          </a:p>
        </p:txBody>
      </p:sp>
    </p:spTree>
    <p:extLst>
      <p:ext uri="{BB962C8B-B14F-4D97-AF65-F5344CB8AC3E}">
        <p14:creationId xmlns:p14="http://schemas.microsoft.com/office/powerpoint/2010/main" val="312221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b="0" i="0" dirty="0">
              <a:effectLst/>
              <a:latin typeface="Söhne"/>
            </a:endParaRPr>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4</a:t>
            </a:fld>
            <a:endParaRPr lang="tr-TR"/>
          </a:p>
        </p:txBody>
      </p:sp>
    </p:spTree>
    <p:extLst>
      <p:ext uri="{BB962C8B-B14F-4D97-AF65-F5344CB8AC3E}">
        <p14:creationId xmlns:p14="http://schemas.microsoft.com/office/powerpoint/2010/main" val="91118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Avrupa'da osteoporoz için puan kartı (SCOPE), Uluslararası Osteoporoz Vakfı'nın (IOF) Avrupa'da osteoporoz bakımı konusunda farkındalığı artırmayı amaçlayan bir projesi</a:t>
            </a:r>
          </a:p>
          <a:p>
            <a:r>
              <a:rPr lang="tr-TR" sz="1200" b="0" i="0" kern="1200" dirty="0">
                <a:solidFill>
                  <a:schemeClr val="tx1"/>
                </a:solidFill>
                <a:effectLst/>
                <a:latin typeface="+mn-lt"/>
                <a:ea typeface="+mn-ea"/>
                <a:cs typeface="+mn-cs"/>
              </a:rPr>
              <a:t>Osteoporoza bağlı kırıkların birincil ve ikincil önlenmesinin sağlanmasındaki boşluklara ve eşitsizliklere dikkat çekmek için bir puan kartı ve arka plan belgeleri</a:t>
            </a:r>
            <a:r>
              <a:rPr lang="tr-TR" sz="1200" b="0" i="0" kern="1200" baseline="0" dirty="0">
                <a:solidFill>
                  <a:schemeClr val="tx1"/>
                </a:solidFill>
                <a:effectLst/>
                <a:latin typeface="+mn-lt"/>
                <a:ea typeface="+mn-ea"/>
                <a:cs typeface="+mn-cs"/>
              </a:rPr>
              <a:t> geliştirmeyi hedefleyen bir çalışma </a:t>
            </a:r>
          </a:p>
          <a:p>
            <a:endParaRPr lang="tr-TR" sz="1200" b="0" i="0" kern="1200" baseline="0" dirty="0">
              <a:solidFill>
                <a:schemeClr val="tx1"/>
              </a:solidFill>
              <a:effectLst/>
              <a:latin typeface="+mn-lt"/>
              <a:ea typeface="+mn-ea"/>
              <a:cs typeface="+mn-cs"/>
            </a:endParaRPr>
          </a:p>
          <a:p>
            <a:r>
              <a:rPr lang="tr-TR" sz="1200" b="0" i="0" kern="1200" baseline="0" dirty="0">
                <a:solidFill>
                  <a:schemeClr val="tx1"/>
                </a:solidFill>
                <a:effectLst/>
                <a:latin typeface="+mn-lt"/>
                <a:ea typeface="+mn-ea"/>
                <a:cs typeface="+mn-cs"/>
              </a:rPr>
              <a:t>Bu yazıdaki kırıklar da kalça </a:t>
            </a:r>
            <a:r>
              <a:rPr lang="tr-TR" sz="1200" b="0" i="0" kern="1200" baseline="0" dirty="0" err="1">
                <a:solidFill>
                  <a:schemeClr val="tx1"/>
                </a:solidFill>
                <a:effectLst/>
                <a:latin typeface="+mn-lt"/>
                <a:ea typeface="+mn-ea"/>
                <a:cs typeface="+mn-cs"/>
              </a:rPr>
              <a:t>fx</a:t>
            </a:r>
            <a:r>
              <a:rPr lang="tr-TR" sz="1200" b="0" i="0" kern="1200" baseline="0" dirty="0">
                <a:solidFill>
                  <a:schemeClr val="tx1"/>
                </a:solidFill>
                <a:effectLst/>
                <a:latin typeface="+mn-lt"/>
                <a:ea typeface="+mn-ea"/>
                <a:cs typeface="+mn-cs"/>
              </a:rPr>
              <a:t> mı? Ona bir bak mutlaka</a:t>
            </a:r>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50</a:t>
            </a:fld>
            <a:endParaRPr lang="tr-TR"/>
          </a:p>
        </p:txBody>
      </p:sp>
    </p:spTree>
    <p:extLst>
      <p:ext uri="{BB962C8B-B14F-4D97-AF65-F5344CB8AC3E}">
        <p14:creationId xmlns:p14="http://schemas.microsoft.com/office/powerpoint/2010/main" val="138493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2B9E7D7D-4D06-4BF6-9010-0BDB13E1AB77}" type="slidenum">
              <a:rPr lang="tr-TR" smtClean="0">
                <a:solidFill>
                  <a:prstClr val="black"/>
                </a:solidFill>
              </a:rPr>
              <a:pPr>
                <a:defRPr/>
              </a:pPr>
              <a:t>51</a:t>
            </a:fld>
            <a:endParaRPr lang="tr-TR">
              <a:solidFill>
                <a:prstClr val="black"/>
              </a:solidFill>
            </a:endParaRPr>
          </a:p>
        </p:txBody>
      </p:sp>
    </p:spTree>
    <p:extLst>
      <p:ext uri="{BB962C8B-B14F-4D97-AF65-F5344CB8AC3E}">
        <p14:creationId xmlns:p14="http://schemas.microsoft.com/office/powerpoint/2010/main" val="358027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53</a:t>
            </a:fld>
            <a:endParaRPr lang="tr-TR"/>
          </a:p>
        </p:txBody>
      </p:sp>
    </p:spTree>
    <p:extLst>
      <p:ext uri="{BB962C8B-B14F-4D97-AF65-F5344CB8AC3E}">
        <p14:creationId xmlns:p14="http://schemas.microsoft.com/office/powerpoint/2010/main" val="452549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a:defRPr/>
            </a:pPr>
            <a:fld id="{4482EC02-34C3-446A-975F-48B709AB02C5}" type="slidenum">
              <a:rPr lang="tr-TR" smtClean="0">
                <a:solidFill>
                  <a:prstClr val="black"/>
                </a:solidFill>
              </a:rPr>
              <a:pPr>
                <a:defRPr/>
              </a:pPr>
              <a:t>54</a:t>
            </a:fld>
            <a:endParaRPr lang="tr-TR">
              <a:solidFill>
                <a:prstClr val="black"/>
              </a:solidFill>
            </a:endParaRPr>
          </a:p>
        </p:txBody>
      </p:sp>
    </p:spTree>
    <p:extLst>
      <p:ext uri="{BB962C8B-B14F-4D97-AF65-F5344CB8AC3E}">
        <p14:creationId xmlns:p14="http://schemas.microsoft.com/office/powerpoint/2010/main" val="1408233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55</a:t>
            </a:fld>
            <a:endParaRPr lang="tr-TR"/>
          </a:p>
        </p:txBody>
      </p:sp>
    </p:spTree>
    <p:extLst>
      <p:ext uri="{BB962C8B-B14F-4D97-AF65-F5344CB8AC3E}">
        <p14:creationId xmlns:p14="http://schemas.microsoft.com/office/powerpoint/2010/main" val="278075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err="1"/>
              <a:t>Vertebra</a:t>
            </a:r>
            <a:r>
              <a:rPr lang="tr-TR" dirty="0"/>
              <a:t> ve </a:t>
            </a:r>
            <a:r>
              <a:rPr lang="tr-TR" dirty="0" err="1"/>
              <a:t>femur</a:t>
            </a:r>
            <a:r>
              <a:rPr lang="tr-TR" baseline="0" dirty="0"/>
              <a:t> </a:t>
            </a:r>
            <a:r>
              <a:rPr lang="tr-TR" baseline="0" dirty="0" err="1"/>
              <a:t>osteopenik</a:t>
            </a:r>
            <a:r>
              <a:rPr lang="tr-TR" baseline="0" dirty="0"/>
              <a:t> hasta, bilinen </a:t>
            </a:r>
            <a:r>
              <a:rPr lang="tr-TR" baseline="0" dirty="0" err="1"/>
              <a:t>fx</a:t>
            </a:r>
            <a:r>
              <a:rPr lang="tr-TR" baseline="0" dirty="0"/>
              <a:t> yok</a:t>
            </a:r>
          </a:p>
          <a:p>
            <a:r>
              <a:rPr lang="tr-TR" baseline="0" dirty="0"/>
              <a:t>OP var mı, yok mu?</a:t>
            </a:r>
            <a:endParaRPr lang="tr-TR" dirty="0"/>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56</a:t>
            </a:fld>
            <a:endParaRPr lang="tr-TR">
              <a:solidFill>
                <a:prstClr val="black"/>
              </a:solidFill>
            </a:endParaRPr>
          </a:p>
        </p:txBody>
      </p:sp>
    </p:spTree>
    <p:extLst>
      <p:ext uri="{BB962C8B-B14F-4D97-AF65-F5344CB8AC3E}">
        <p14:creationId xmlns:p14="http://schemas.microsoft.com/office/powerpoint/2010/main" val="66144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err="1"/>
              <a:t>Vertebra</a:t>
            </a:r>
            <a:r>
              <a:rPr lang="tr-TR" dirty="0"/>
              <a:t> ve </a:t>
            </a:r>
            <a:r>
              <a:rPr lang="tr-TR" dirty="0" err="1"/>
              <a:t>femur</a:t>
            </a:r>
            <a:r>
              <a:rPr lang="tr-TR" baseline="0" dirty="0"/>
              <a:t> </a:t>
            </a:r>
            <a:r>
              <a:rPr lang="tr-TR" baseline="0" dirty="0" err="1"/>
              <a:t>osteopenik</a:t>
            </a:r>
            <a:r>
              <a:rPr lang="tr-TR" baseline="0" dirty="0"/>
              <a:t> hasta, bilinen </a:t>
            </a:r>
            <a:r>
              <a:rPr lang="tr-TR" baseline="0" dirty="0" err="1"/>
              <a:t>fx</a:t>
            </a:r>
            <a:r>
              <a:rPr lang="tr-TR" baseline="0" dirty="0"/>
              <a:t> yok</a:t>
            </a:r>
          </a:p>
          <a:p>
            <a:r>
              <a:rPr lang="tr-TR" baseline="0" dirty="0"/>
              <a:t>OP var mı, yok mu?</a:t>
            </a:r>
            <a:endParaRPr lang="tr-TR" dirty="0"/>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2017765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Bizim hasta karşılıyor</a:t>
            </a:r>
          </a:p>
          <a:p>
            <a:r>
              <a:rPr lang="tr-TR" dirty="0"/>
              <a:t>Ancak akılda DLG </a:t>
            </a:r>
            <a:r>
              <a:rPr lang="tr-TR" dirty="0" err="1"/>
              <a:t>endikasyonlarını</a:t>
            </a:r>
            <a:r>
              <a:rPr lang="tr-TR" dirty="0"/>
              <a:t> tutmak  zor</a:t>
            </a:r>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60</a:t>
            </a:fld>
            <a:endParaRPr lang="tr-TR">
              <a:solidFill>
                <a:prstClr val="black"/>
              </a:solidFill>
            </a:endParaRPr>
          </a:p>
        </p:txBody>
      </p:sp>
    </p:spTree>
    <p:extLst>
      <p:ext uri="{BB962C8B-B14F-4D97-AF65-F5344CB8AC3E}">
        <p14:creationId xmlns:p14="http://schemas.microsoft.com/office/powerpoint/2010/main" val="2092851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ADD2-C2CA-2DFF-7E18-87DA4A84D6B3}"/>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C811853A-2A6B-EC6A-476E-01E3275228D7}"/>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A589C94A-BCBC-8953-50C1-476FDC58E946}"/>
              </a:ext>
            </a:extLst>
          </p:cNvPr>
          <p:cNvSpPr>
            <a:spLocks noGrp="1"/>
          </p:cNvSpPr>
          <p:nvPr>
            <p:ph type="body" idx="1"/>
          </p:nvPr>
        </p:nvSpPr>
        <p:spPr/>
        <p:txBody>
          <a:bodyPr/>
          <a:lstStyle/>
          <a:p>
            <a:r>
              <a:rPr lang="tr-TR" dirty="0"/>
              <a:t>Bizim hasta karşılıyor</a:t>
            </a:r>
          </a:p>
          <a:p>
            <a:r>
              <a:rPr lang="tr-TR" dirty="0"/>
              <a:t>Ancak akılda DLG </a:t>
            </a:r>
            <a:r>
              <a:rPr lang="tr-TR" dirty="0" err="1"/>
              <a:t>endikasyonlarını</a:t>
            </a:r>
            <a:r>
              <a:rPr lang="tr-TR" dirty="0"/>
              <a:t> tutmak  zor</a:t>
            </a:r>
          </a:p>
        </p:txBody>
      </p:sp>
      <p:sp>
        <p:nvSpPr>
          <p:cNvPr id="4" name="Slayt Numarası Yer Tutucusu 3">
            <a:extLst>
              <a:ext uri="{FF2B5EF4-FFF2-40B4-BE49-F238E27FC236}">
                <a16:creationId xmlns:a16="http://schemas.microsoft.com/office/drawing/2014/main" id="{DB156CFA-9D46-8872-8B58-2EA6EC7B6982}"/>
              </a:ext>
            </a:extLst>
          </p:cNvPr>
          <p:cNvSpPr>
            <a:spLocks noGrp="1"/>
          </p:cNvSpPr>
          <p:nvPr>
            <p:ph type="sldNum" sz="quarter" idx="10"/>
          </p:nvPr>
        </p:nvSpPr>
        <p:spPr/>
        <p:txBody>
          <a:bodyPr/>
          <a:lstStyle/>
          <a:p>
            <a:fld id="{4482EC02-34C3-446A-975F-48B709AB02C5}" type="slidenum">
              <a:rPr lang="tr-TR" smtClean="0">
                <a:solidFill>
                  <a:prstClr val="black"/>
                </a:solidFill>
              </a:rPr>
              <a:pPr/>
              <a:t>61</a:t>
            </a:fld>
            <a:endParaRPr lang="tr-TR">
              <a:solidFill>
                <a:prstClr val="black"/>
              </a:solidFill>
            </a:endParaRPr>
          </a:p>
        </p:txBody>
      </p:sp>
    </p:spTree>
    <p:extLst>
      <p:ext uri="{BB962C8B-B14F-4D97-AF65-F5344CB8AC3E}">
        <p14:creationId xmlns:p14="http://schemas.microsoft.com/office/powerpoint/2010/main" val="1824642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63</a:t>
            </a:fld>
            <a:endParaRPr lang="tr-TR"/>
          </a:p>
        </p:txBody>
      </p:sp>
    </p:spTree>
    <p:extLst>
      <p:ext uri="{BB962C8B-B14F-4D97-AF65-F5344CB8AC3E}">
        <p14:creationId xmlns:p14="http://schemas.microsoft.com/office/powerpoint/2010/main" val="312608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solidFill>
                  <a:srgbClr val="374151"/>
                </a:solidFill>
                <a:effectLst/>
                <a:latin typeface="Söhne"/>
              </a:rPr>
              <a:t>Gelişmiş ülkelerde olduğu kadar gelişmekte olan ülkelerde de toplumların küresel olarak yaşlandığı bir gerçektir. </a:t>
            </a:r>
          </a:p>
          <a:p>
            <a:endParaRPr lang="tr-TR" dirty="0"/>
          </a:p>
          <a:p>
            <a:r>
              <a:rPr lang="tr-TR" b="0" i="0" dirty="0">
                <a:effectLst/>
                <a:latin typeface="Söhne"/>
              </a:rPr>
              <a:t>Türkiye'de, 2024 yılında 65 yaş ve üstü nüfus toplam nüfusun %10.6'ini oluşturmuş</a:t>
            </a:r>
          </a:p>
          <a:p>
            <a:endParaRPr lang="tr-TR" dirty="0">
              <a:latin typeface="Söhne"/>
            </a:endParaRPr>
          </a:p>
          <a:p>
            <a:r>
              <a:rPr lang="tr-TR" b="0" i="0" dirty="0">
                <a:effectLst/>
                <a:latin typeface="Söhne"/>
              </a:rPr>
              <a:t>bu oran birçok gelişmiş ülkeden daha düşük olsa da yaklaşık </a:t>
            </a:r>
            <a:r>
              <a:rPr lang="tr-TR" b="1" i="0" dirty="0">
                <a:effectLst/>
                <a:latin typeface="Söhne"/>
              </a:rPr>
              <a:t>8 milyon</a:t>
            </a:r>
            <a:r>
              <a:rPr lang="tr-TR" b="0" i="0" dirty="0">
                <a:effectLst/>
                <a:latin typeface="Söhne"/>
              </a:rPr>
              <a:t> insan demektir, ki bu bazı Avrupa ülkelerinin toplam nüfusundan daha fazladır.</a:t>
            </a:r>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5</a:t>
            </a:fld>
            <a:endParaRPr lang="tr-TR"/>
          </a:p>
        </p:txBody>
      </p:sp>
    </p:spTree>
    <p:extLst>
      <p:ext uri="{BB962C8B-B14F-4D97-AF65-F5344CB8AC3E}">
        <p14:creationId xmlns:p14="http://schemas.microsoft.com/office/powerpoint/2010/main" val="4004976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Bizim hasta karşılıyor</a:t>
            </a:r>
          </a:p>
          <a:p>
            <a:r>
              <a:rPr lang="tr-TR" dirty="0"/>
              <a:t>Ancak akılda DLG </a:t>
            </a:r>
            <a:r>
              <a:rPr lang="tr-TR" dirty="0" err="1"/>
              <a:t>endikasyonlarını</a:t>
            </a:r>
            <a:r>
              <a:rPr lang="tr-TR" dirty="0"/>
              <a:t> tutmak  zor</a:t>
            </a:r>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3713343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Ülkemizde yaşlı hastalarda op yönetimine yönelik hazırlanan durum bildirir raporunda </a:t>
            </a:r>
          </a:p>
          <a:p>
            <a:r>
              <a:rPr lang="tr-TR" dirty="0"/>
              <a:t>65 yaş üstü kişilerde  </a:t>
            </a:r>
            <a:r>
              <a:rPr lang="tr-TR" dirty="0" err="1"/>
              <a:t>dxa</a:t>
            </a:r>
            <a:r>
              <a:rPr lang="tr-TR" dirty="0"/>
              <a:t> ile eşzamanlı DLG istenmesi önerilmiştir.</a:t>
            </a:r>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65</a:t>
            </a:fld>
            <a:endParaRPr lang="tr-TR">
              <a:solidFill>
                <a:prstClr val="black"/>
              </a:solidFill>
            </a:endParaRPr>
          </a:p>
        </p:txBody>
      </p:sp>
    </p:spTree>
    <p:extLst>
      <p:ext uri="{BB962C8B-B14F-4D97-AF65-F5344CB8AC3E}">
        <p14:creationId xmlns:p14="http://schemas.microsoft.com/office/powerpoint/2010/main" val="2992003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2 komşu </a:t>
            </a:r>
            <a:r>
              <a:rPr lang="tr-TR" dirty="0" err="1"/>
              <a:t>vertebra</a:t>
            </a:r>
            <a:r>
              <a:rPr lang="tr-TR" dirty="0"/>
              <a:t> arası fark &gt;1 ise patoloji olma </a:t>
            </a:r>
            <a:r>
              <a:rPr lang="tr-TR" dirty="0" err="1"/>
              <a:t>ihtimnali</a:t>
            </a:r>
            <a:r>
              <a:rPr lang="tr-TR" dirty="0"/>
              <a:t> </a:t>
            </a:r>
            <a:r>
              <a:rPr lang="tr-TR" dirty="0" err="1"/>
              <a:t>artefakt</a:t>
            </a:r>
            <a:r>
              <a:rPr lang="tr-TR" dirty="0"/>
              <a:t> ihtimali yüksek.</a:t>
            </a:r>
          </a:p>
          <a:p>
            <a:endParaRPr lang="tr-TR" dirty="0"/>
          </a:p>
        </p:txBody>
      </p:sp>
      <p:sp>
        <p:nvSpPr>
          <p:cNvPr id="4" name="Slayt Numarası Yer Tutucusu 3"/>
          <p:cNvSpPr>
            <a:spLocks noGrp="1"/>
          </p:cNvSpPr>
          <p:nvPr>
            <p:ph type="sldNum" sz="quarter" idx="5"/>
          </p:nvPr>
        </p:nvSpPr>
        <p:spPr/>
        <p:txBody>
          <a:bodyPr/>
          <a:lstStyle/>
          <a:p>
            <a:fld id="{4482EC02-34C3-446A-975F-48B709AB02C5}" type="slidenum">
              <a:rPr lang="tr-TR" smtClean="0"/>
              <a:pPr/>
              <a:t>66</a:t>
            </a:fld>
            <a:endParaRPr lang="tr-TR"/>
          </a:p>
        </p:txBody>
      </p:sp>
    </p:spTree>
    <p:extLst>
      <p:ext uri="{BB962C8B-B14F-4D97-AF65-F5344CB8AC3E}">
        <p14:creationId xmlns:p14="http://schemas.microsoft.com/office/powerpoint/2010/main" val="3832670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sz="1200" dirty="0">
                <a:solidFill>
                  <a:srgbClr val="333333"/>
                </a:solidFill>
                <a:highlight>
                  <a:srgbClr val="FFFFFF"/>
                </a:highlight>
              </a:rPr>
              <a:t>DXA ile omurganın lateral değerlendirilmesidir. </a:t>
            </a:r>
            <a:endParaRPr lang="en-US" sz="1200" dirty="0">
              <a:solidFill>
                <a:srgbClr val="333333"/>
              </a:solidFill>
              <a:highlight>
                <a:srgbClr val="FFFFFF"/>
              </a:highlight>
            </a:endParaRPr>
          </a:p>
          <a:p>
            <a:pPr marL="0" indent="0">
              <a:buFont typeface="Arial" panose="020B0604020202020204" pitchFamily="34" charset="0"/>
              <a:buNone/>
            </a:pPr>
            <a:r>
              <a:rPr lang="tr-TR" sz="1200" dirty="0">
                <a:solidFill>
                  <a:srgbClr val="333333"/>
                </a:solidFill>
                <a:highlight>
                  <a:srgbClr val="FFFFFF"/>
                </a:highlight>
              </a:rPr>
              <a:t>Vertebranın mikro</a:t>
            </a:r>
            <a:r>
              <a:rPr lang="en-US" sz="1200" dirty="0">
                <a:solidFill>
                  <a:srgbClr val="333333"/>
                </a:solidFill>
                <a:highlight>
                  <a:srgbClr val="FFFFFF"/>
                </a:highlight>
              </a:rPr>
              <a:t> </a:t>
            </a:r>
            <a:r>
              <a:rPr lang="en-US" sz="1200" dirty="0" err="1">
                <a:solidFill>
                  <a:srgbClr val="333333"/>
                </a:solidFill>
                <a:highlight>
                  <a:srgbClr val="FFFFFF"/>
                </a:highlight>
              </a:rPr>
              <a:t>ve</a:t>
            </a:r>
            <a:r>
              <a:rPr lang="en-US" sz="1200" dirty="0">
                <a:solidFill>
                  <a:srgbClr val="333333"/>
                </a:solidFill>
                <a:highlight>
                  <a:srgbClr val="FFFFFF"/>
                </a:highlight>
              </a:rPr>
              <a:t> </a:t>
            </a:r>
            <a:r>
              <a:rPr lang="tr-TR" sz="1200" dirty="0" err="1">
                <a:solidFill>
                  <a:srgbClr val="333333"/>
                </a:solidFill>
                <a:highlight>
                  <a:srgbClr val="FFFFFF"/>
                </a:highlight>
              </a:rPr>
              <a:t>makromimarisi</a:t>
            </a:r>
            <a:r>
              <a:rPr lang="tr-TR" sz="1200" dirty="0">
                <a:solidFill>
                  <a:srgbClr val="333333"/>
                </a:solidFill>
                <a:highlight>
                  <a:srgbClr val="FFFFFF"/>
                </a:highlight>
              </a:rPr>
              <a:t> ile varsa kırıkları saptanır. </a:t>
            </a:r>
            <a:endParaRPr lang="en-US" sz="1200" dirty="0">
              <a:solidFill>
                <a:srgbClr val="333333"/>
              </a:solidFill>
              <a:highlight>
                <a:srgbClr val="FFFFFF"/>
              </a:highlight>
            </a:endParaRPr>
          </a:p>
          <a:p>
            <a:pPr marL="0" indent="0">
              <a:buFont typeface="Arial" panose="020B0604020202020204" pitchFamily="34" charset="0"/>
              <a:buNone/>
            </a:pPr>
            <a:r>
              <a:rPr lang="tr-TR" sz="1200" dirty="0">
                <a:solidFill>
                  <a:srgbClr val="333333"/>
                </a:solidFill>
                <a:highlight>
                  <a:srgbClr val="FFFFFF"/>
                </a:highlight>
              </a:rPr>
              <a:t>Hem BMD ölçülür hem de kırık varlığı tespit edilir.</a:t>
            </a:r>
            <a:endParaRPr lang="tr-TR" sz="1800" dirty="0"/>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67</a:t>
            </a:fld>
            <a:endParaRPr lang="tr-TR"/>
          </a:p>
        </p:txBody>
      </p:sp>
    </p:spTree>
    <p:extLst>
      <p:ext uri="{BB962C8B-B14F-4D97-AF65-F5344CB8AC3E}">
        <p14:creationId xmlns:p14="http://schemas.microsoft.com/office/powerpoint/2010/main" val="2341397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sz="1200" dirty="0">
                <a:solidFill>
                  <a:srgbClr val="333333"/>
                </a:solidFill>
                <a:highlight>
                  <a:srgbClr val="FFFFFF"/>
                </a:highlight>
              </a:rPr>
              <a:t>DXA ile omurganın lateral değerlendirilmesidir. </a:t>
            </a:r>
            <a:endParaRPr lang="en-US" sz="1200" dirty="0">
              <a:solidFill>
                <a:srgbClr val="333333"/>
              </a:solidFill>
              <a:highlight>
                <a:srgbClr val="FFFFFF"/>
              </a:highlight>
            </a:endParaRPr>
          </a:p>
          <a:p>
            <a:pPr marL="0" indent="0">
              <a:buFont typeface="Arial" panose="020B0604020202020204" pitchFamily="34" charset="0"/>
              <a:buNone/>
            </a:pPr>
            <a:r>
              <a:rPr lang="tr-TR" sz="1200" dirty="0">
                <a:solidFill>
                  <a:srgbClr val="333333"/>
                </a:solidFill>
                <a:highlight>
                  <a:srgbClr val="FFFFFF"/>
                </a:highlight>
              </a:rPr>
              <a:t>Vertebranın mikro</a:t>
            </a:r>
            <a:r>
              <a:rPr lang="en-US" sz="1200" dirty="0">
                <a:solidFill>
                  <a:srgbClr val="333333"/>
                </a:solidFill>
                <a:highlight>
                  <a:srgbClr val="FFFFFF"/>
                </a:highlight>
              </a:rPr>
              <a:t> </a:t>
            </a:r>
            <a:r>
              <a:rPr lang="en-US" sz="1200" dirty="0" err="1">
                <a:solidFill>
                  <a:srgbClr val="333333"/>
                </a:solidFill>
                <a:highlight>
                  <a:srgbClr val="FFFFFF"/>
                </a:highlight>
              </a:rPr>
              <a:t>ve</a:t>
            </a:r>
            <a:r>
              <a:rPr lang="en-US" sz="1200" dirty="0">
                <a:solidFill>
                  <a:srgbClr val="333333"/>
                </a:solidFill>
                <a:highlight>
                  <a:srgbClr val="FFFFFF"/>
                </a:highlight>
              </a:rPr>
              <a:t> </a:t>
            </a:r>
            <a:r>
              <a:rPr lang="tr-TR" sz="1200" dirty="0" err="1">
                <a:solidFill>
                  <a:srgbClr val="333333"/>
                </a:solidFill>
                <a:highlight>
                  <a:srgbClr val="FFFFFF"/>
                </a:highlight>
              </a:rPr>
              <a:t>makromimarisi</a:t>
            </a:r>
            <a:r>
              <a:rPr lang="tr-TR" sz="1200" dirty="0">
                <a:solidFill>
                  <a:srgbClr val="333333"/>
                </a:solidFill>
                <a:highlight>
                  <a:srgbClr val="FFFFFF"/>
                </a:highlight>
              </a:rPr>
              <a:t> ile varsa kırıkları saptanır. </a:t>
            </a:r>
            <a:endParaRPr lang="en-US" sz="1200" dirty="0">
              <a:solidFill>
                <a:srgbClr val="333333"/>
              </a:solidFill>
              <a:highlight>
                <a:srgbClr val="FFFFFF"/>
              </a:highlight>
            </a:endParaRPr>
          </a:p>
          <a:p>
            <a:pPr marL="0" indent="0">
              <a:buFont typeface="Arial" panose="020B0604020202020204" pitchFamily="34" charset="0"/>
              <a:buNone/>
            </a:pPr>
            <a:r>
              <a:rPr lang="tr-TR" sz="1200" dirty="0">
                <a:solidFill>
                  <a:srgbClr val="333333"/>
                </a:solidFill>
                <a:highlight>
                  <a:srgbClr val="FFFFFF"/>
                </a:highlight>
              </a:rPr>
              <a:t>Hem BMD ölçülür hem de kırık varlığı tespit edilir.</a:t>
            </a:r>
            <a:endParaRPr lang="tr-TR" sz="1800" dirty="0"/>
          </a:p>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68</a:t>
            </a:fld>
            <a:endParaRPr lang="tr-TR"/>
          </a:p>
        </p:txBody>
      </p:sp>
    </p:spTree>
    <p:extLst>
      <p:ext uri="{BB962C8B-B14F-4D97-AF65-F5344CB8AC3E}">
        <p14:creationId xmlns:p14="http://schemas.microsoft.com/office/powerpoint/2010/main" val="15082659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70</a:t>
            </a:fld>
            <a:endParaRPr lang="tr-TR"/>
          </a:p>
        </p:txBody>
      </p:sp>
    </p:spTree>
    <p:extLst>
      <p:ext uri="{BB962C8B-B14F-4D97-AF65-F5344CB8AC3E}">
        <p14:creationId xmlns:p14="http://schemas.microsoft.com/office/powerpoint/2010/main" val="3305106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p:txBody>
      </p:sp>
      <p:sp>
        <p:nvSpPr>
          <p:cNvPr id="4" name="Slayt Numarası Yer Tutucusu 3"/>
          <p:cNvSpPr>
            <a:spLocks noGrp="1"/>
          </p:cNvSpPr>
          <p:nvPr>
            <p:ph type="sldNum" sz="quarter" idx="10"/>
          </p:nvPr>
        </p:nvSpPr>
        <p:spPr/>
        <p:txBody>
          <a:bodyPr/>
          <a:lstStyle/>
          <a:p>
            <a:pPr>
              <a:defRPr/>
            </a:pPr>
            <a:fld id="{4482EC02-34C3-446A-975F-48B709AB02C5}" type="slidenum">
              <a:rPr lang="tr-TR" smtClean="0">
                <a:solidFill>
                  <a:prstClr val="black"/>
                </a:solidFill>
              </a:rPr>
              <a:pPr>
                <a:defRPr/>
              </a:pPr>
              <a:t>71</a:t>
            </a:fld>
            <a:endParaRPr lang="tr-TR">
              <a:solidFill>
                <a:prstClr val="black"/>
              </a:solidFill>
            </a:endParaRPr>
          </a:p>
        </p:txBody>
      </p:sp>
    </p:spTree>
    <p:extLst>
      <p:ext uri="{BB962C8B-B14F-4D97-AF65-F5344CB8AC3E}">
        <p14:creationId xmlns:p14="http://schemas.microsoft.com/office/powerpoint/2010/main" val="1408233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err="1"/>
              <a:t>Vertebra</a:t>
            </a:r>
            <a:r>
              <a:rPr lang="tr-TR" dirty="0"/>
              <a:t> ve </a:t>
            </a:r>
            <a:r>
              <a:rPr lang="tr-TR" dirty="0" err="1"/>
              <a:t>femur</a:t>
            </a:r>
            <a:r>
              <a:rPr lang="tr-TR" baseline="0" dirty="0"/>
              <a:t> </a:t>
            </a:r>
            <a:r>
              <a:rPr lang="tr-TR" baseline="0" dirty="0" err="1"/>
              <a:t>osteopenik</a:t>
            </a:r>
            <a:r>
              <a:rPr lang="tr-TR" baseline="0" dirty="0"/>
              <a:t> hasta, bilinen </a:t>
            </a:r>
            <a:r>
              <a:rPr lang="tr-TR" baseline="0" dirty="0" err="1"/>
              <a:t>fx</a:t>
            </a:r>
            <a:r>
              <a:rPr lang="tr-TR" baseline="0" dirty="0"/>
              <a:t> yok</a:t>
            </a:r>
          </a:p>
          <a:p>
            <a:r>
              <a:rPr lang="tr-TR" baseline="0" dirty="0"/>
              <a:t>OP var mı, yok mu?</a:t>
            </a:r>
            <a:endParaRPr lang="tr-TR" dirty="0"/>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73</a:t>
            </a:fld>
            <a:endParaRPr lang="tr-TR">
              <a:solidFill>
                <a:prstClr val="black"/>
              </a:solidFill>
            </a:endParaRPr>
          </a:p>
        </p:txBody>
      </p:sp>
    </p:spTree>
    <p:extLst>
      <p:ext uri="{BB962C8B-B14F-4D97-AF65-F5344CB8AC3E}">
        <p14:creationId xmlns:p14="http://schemas.microsoft.com/office/powerpoint/2010/main" val="1654707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err="1"/>
              <a:t>Vertebra</a:t>
            </a:r>
            <a:r>
              <a:rPr lang="tr-TR" dirty="0"/>
              <a:t> ve </a:t>
            </a:r>
            <a:r>
              <a:rPr lang="tr-TR" dirty="0" err="1"/>
              <a:t>femur</a:t>
            </a:r>
            <a:r>
              <a:rPr lang="tr-TR" baseline="0" dirty="0"/>
              <a:t> </a:t>
            </a:r>
            <a:r>
              <a:rPr lang="tr-TR" baseline="0" dirty="0" err="1"/>
              <a:t>osteopenik</a:t>
            </a:r>
            <a:r>
              <a:rPr lang="tr-TR" baseline="0" dirty="0"/>
              <a:t> hasta, bilinen </a:t>
            </a:r>
            <a:r>
              <a:rPr lang="tr-TR" baseline="0" dirty="0" err="1"/>
              <a:t>fx</a:t>
            </a:r>
            <a:r>
              <a:rPr lang="tr-TR" baseline="0" dirty="0"/>
              <a:t> yok</a:t>
            </a:r>
          </a:p>
          <a:p>
            <a:r>
              <a:rPr lang="tr-TR" baseline="0" dirty="0"/>
              <a:t>OP var mı, yok mu?</a:t>
            </a:r>
            <a:endParaRPr lang="tr-TR" dirty="0"/>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74</a:t>
            </a:fld>
            <a:endParaRPr lang="tr-TR">
              <a:solidFill>
                <a:prstClr val="black"/>
              </a:solidFill>
            </a:endParaRPr>
          </a:p>
        </p:txBody>
      </p:sp>
    </p:spTree>
    <p:extLst>
      <p:ext uri="{BB962C8B-B14F-4D97-AF65-F5344CB8AC3E}">
        <p14:creationId xmlns:p14="http://schemas.microsoft.com/office/powerpoint/2010/main" val="19747414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Op’lu</a:t>
            </a:r>
            <a:r>
              <a:rPr lang="tr-TR" dirty="0"/>
              <a:t> hastada kırık riskinin değerlendirilmesi tedaviyi yönlendirme açısından önemlidir</a:t>
            </a:r>
          </a:p>
        </p:txBody>
      </p:sp>
      <p:sp>
        <p:nvSpPr>
          <p:cNvPr id="4" name="Slayt Numarası Yer Tutucusu 3"/>
          <p:cNvSpPr>
            <a:spLocks noGrp="1"/>
          </p:cNvSpPr>
          <p:nvPr>
            <p:ph type="sldNum" sz="quarter" idx="5"/>
          </p:nvPr>
        </p:nvSpPr>
        <p:spPr/>
        <p:txBody>
          <a:bodyPr/>
          <a:lstStyle/>
          <a:p>
            <a:fld id="{B18409AC-4148-E344-AE40-DA3E4DB1953C}" type="slidenum">
              <a:rPr lang="tr-TR" smtClean="0"/>
              <a:t>75</a:t>
            </a:fld>
            <a:endParaRPr lang="tr-TR"/>
          </a:p>
        </p:txBody>
      </p:sp>
    </p:spTree>
    <p:extLst>
      <p:ext uri="{BB962C8B-B14F-4D97-AF65-F5344CB8AC3E}">
        <p14:creationId xmlns:p14="http://schemas.microsoft.com/office/powerpoint/2010/main" val="155389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OP, ileri yaşlarda genellikle </a:t>
            </a:r>
            <a:r>
              <a:rPr lang="tr-TR" dirty="0" err="1"/>
              <a:t>vertebra</a:t>
            </a:r>
            <a:r>
              <a:rPr lang="tr-TR" dirty="0"/>
              <a:t> </a:t>
            </a:r>
            <a:r>
              <a:rPr lang="tr-TR" dirty="0" err="1"/>
              <a:t>fraktürü</a:t>
            </a:r>
            <a:r>
              <a:rPr lang="tr-TR" dirty="0"/>
              <a:t> ve kalça </a:t>
            </a:r>
            <a:r>
              <a:rPr lang="tr-TR" dirty="0" err="1"/>
              <a:t>fraktürü</a:t>
            </a:r>
            <a:r>
              <a:rPr lang="tr-TR" dirty="0"/>
              <a:t> olarak </a:t>
            </a:r>
            <a:r>
              <a:rPr lang="tr-TR" dirty="0" err="1"/>
              <a:t>prezente</a:t>
            </a:r>
            <a:r>
              <a:rPr lang="tr-TR" dirty="0"/>
              <a:t> oluyor</a:t>
            </a:r>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6</a:t>
            </a:fld>
            <a:endParaRPr lang="tr-TR"/>
          </a:p>
        </p:txBody>
      </p:sp>
    </p:spTree>
    <p:extLst>
      <p:ext uri="{BB962C8B-B14F-4D97-AF65-F5344CB8AC3E}">
        <p14:creationId xmlns:p14="http://schemas.microsoft.com/office/powerpoint/2010/main" val="1885616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sunduğumuz 2-3. vaka da </a:t>
            </a:r>
            <a:r>
              <a:rPr lang="tr-TR" dirty="0" err="1"/>
              <a:t>osteopenikti</a:t>
            </a:r>
            <a:r>
              <a:rPr lang="tr-TR" dirty="0"/>
              <a:t>, ancak </a:t>
            </a:r>
            <a:r>
              <a:rPr lang="tr-TR" dirty="0" err="1"/>
              <a:t>fx</a:t>
            </a:r>
            <a:r>
              <a:rPr lang="tr-TR" dirty="0"/>
              <a:t> olmuştu.</a:t>
            </a:r>
          </a:p>
          <a:p>
            <a:endParaRPr lang="tr-TR" dirty="0"/>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T-skoru ≤ -2.5 olan bireyler en yüksek kırık riskine sahiptir. Ancak, -1 ile -2.5 arasındaki T-skoruna sahip hastalar sayıca çok daha fazla olduğu için toplamda en fazla kırık bu grupta görülmektedir</a:t>
            </a:r>
          </a:p>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76</a:t>
            </a:fld>
            <a:endParaRPr lang="tr-TR"/>
          </a:p>
        </p:txBody>
      </p:sp>
    </p:spTree>
    <p:extLst>
      <p:ext uri="{BB962C8B-B14F-4D97-AF65-F5344CB8AC3E}">
        <p14:creationId xmlns:p14="http://schemas.microsoft.com/office/powerpoint/2010/main" val="4142334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dirty="0"/>
              <a:t>DSÖ 2008 yılında tedavi almayan kadın ve erkekte kolayca elde edilebilen klinik risk faktörlerinin kullanımı ile 10 yıllık kalça kırık riski ya da majör </a:t>
            </a:r>
            <a:r>
              <a:rPr lang="tr-TR" dirty="0" err="1"/>
              <a:t>osteoporotik</a:t>
            </a:r>
            <a:r>
              <a:rPr lang="tr-TR" dirty="0"/>
              <a:t> kırık riskini öngören </a:t>
            </a:r>
            <a:r>
              <a:rPr lang="tr-TR" dirty="0" err="1"/>
              <a:t>FRAX’ın</a:t>
            </a:r>
            <a:r>
              <a:rPr lang="tr-TR" dirty="0"/>
              <a:t> kullanılmasını önermiştir. </a:t>
            </a:r>
          </a:p>
          <a:p>
            <a:endParaRPr lang="tr-TR" dirty="0"/>
          </a:p>
          <a:p>
            <a:r>
              <a:rPr lang="tr-TR" dirty="0"/>
              <a:t>Ancak bu modelde bazı önemli kırık risk faktörlerinin göz önüne alınmaması, bazı faktörlerin ise sadece var olup olmaması değerlendirmeye alınarak doz süre gibi etkilerin göz ardı edilmesi </a:t>
            </a:r>
            <a:r>
              <a:rPr lang="tr-TR" dirty="0" err="1"/>
              <a:t>kmd</a:t>
            </a:r>
            <a:r>
              <a:rPr lang="tr-TR" dirty="0"/>
              <a:t> ölçümünde </a:t>
            </a:r>
            <a:r>
              <a:rPr lang="tr-TR" dirty="0" err="1"/>
              <a:t>vertebranın</a:t>
            </a:r>
            <a:r>
              <a:rPr lang="tr-TR" dirty="0"/>
              <a:t> dikkate alınmaması düşme kırılganlık gibi risk faktörlerinin değerlendirilmemesi  FRAX </a:t>
            </a:r>
            <a:r>
              <a:rPr lang="tr-TR" dirty="0" err="1"/>
              <a:t>ın</a:t>
            </a:r>
            <a:r>
              <a:rPr lang="tr-TR" dirty="0"/>
              <a:t> dezavantajları olarak </a:t>
            </a:r>
            <a:r>
              <a:rPr lang="tr-TR" dirty="0" err="1"/>
              <a:t>sayılabili,r</a:t>
            </a:r>
            <a:r>
              <a:rPr lang="tr-TR" dirty="0"/>
              <a:t>. </a:t>
            </a:r>
          </a:p>
          <a:p>
            <a:endParaRPr lang="tr-TR" dirty="0"/>
          </a:p>
        </p:txBody>
      </p:sp>
      <p:sp>
        <p:nvSpPr>
          <p:cNvPr id="4" name="Slayt Numarası Yer Tutucusu 3"/>
          <p:cNvSpPr>
            <a:spLocks noGrp="1"/>
          </p:cNvSpPr>
          <p:nvPr>
            <p:ph type="sldNum" sz="quarter" idx="10"/>
          </p:nvPr>
        </p:nvSpPr>
        <p:spPr/>
        <p:txBody>
          <a:bodyPr/>
          <a:lstStyle/>
          <a:p>
            <a:fld id="{2B9E7D7D-4D06-4BF6-9010-0BDB13E1AB77}" type="slidenum">
              <a:rPr lang="tr-TR" smtClean="0">
                <a:solidFill>
                  <a:prstClr val="black"/>
                </a:solidFill>
              </a:rPr>
              <a:pPr/>
              <a:t>77</a:t>
            </a:fld>
            <a:endParaRPr lang="tr-TR">
              <a:solidFill>
                <a:prstClr val="black"/>
              </a:solidFill>
            </a:endParaRPr>
          </a:p>
        </p:txBody>
      </p:sp>
    </p:spTree>
    <p:extLst>
      <p:ext uri="{BB962C8B-B14F-4D97-AF65-F5344CB8AC3E}">
        <p14:creationId xmlns:p14="http://schemas.microsoft.com/office/powerpoint/2010/main" val="1039630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9E7D7D-4D06-4BF6-9010-0BDB13E1AB77}" type="slidenum">
              <a:rPr lang="tr-TR" smtClean="0">
                <a:solidFill>
                  <a:prstClr val="black"/>
                </a:solidFill>
              </a:rPr>
              <a:pPr/>
              <a:t>78</a:t>
            </a:fld>
            <a:endParaRPr lang="tr-TR">
              <a:solidFill>
                <a:prstClr val="black"/>
              </a:solidFill>
            </a:endParaRPr>
          </a:p>
        </p:txBody>
      </p:sp>
    </p:spTree>
    <p:extLst>
      <p:ext uri="{BB962C8B-B14F-4D97-AF65-F5344CB8AC3E}">
        <p14:creationId xmlns:p14="http://schemas.microsoft.com/office/powerpoint/2010/main" val="1326105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80</a:t>
            </a:fld>
            <a:endParaRPr lang="tr-TR"/>
          </a:p>
        </p:txBody>
      </p:sp>
    </p:spTree>
    <p:extLst>
      <p:ext uri="{BB962C8B-B14F-4D97-AF65-F5344CB8AC3E}">
        <p14:creationId xmlns:p14="http://schemas.microsoft.com/office/powerpoint/2010/main" val="3290194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err="1"/>
              <a:t>Sekonder</a:t>
            </a:r>
            <a:r>
              <a:rPr lang="tr-TR" b="1" dirty="0"/>
              <a:t> OP:</a:t>
            </a:r>
          </a:p>
          <a:p>
            <a:r>
              <a:rPr lang="tr-TR" sz="1200" b="0" i="0" kern="1200" dirty="0">
                <a:solidFill>
                  <a:schemeClr val="tx1"/>
                </a:solidFill>
                <a:effectLst/>
                <a:latin typeface="+mn-lt"/>
                <a:ea typeface="+mn-ea"/>
                <a:cs typeface="+mn-cs"/>
              </a:rPr>
              <a:t>Kronik </a:t>
            </a:r>
            <a:r>
              <a:rPr lang="tr-TR" sz="1200" b="0" i="0" kern="1200" dirty="0" err="1">
                <a:solidFill>
                  <a:schemeClr val="tx1"/>
                </a:solidFill>
                <a:effectLst/>
                <a:latin typeface="+mn-lt"/>
                <a:ea typeface="+mn-ea"/>
                <a:cs typeface="+mn-cs"/>
              </a:rPr>
              <a:t>malnütrisyon</a:t>
            </a:r>
            <a:r>
              <a:rPr lang="tr-TR" sz="1200" b="0" i="0" kern="1200" dirty="0">
                <a:solidFill>
                  <a:schemeClr val="tx1"/>
                </a:solidFill>
                <a:effectLst/>
                <a:latin typeface="+mn-lt"/>
                <a:ea typeface="+mn-ea"/>
                <a:cs typeface="+mn-cs"/>
              </a:rPr>
              <a:t> veya </a:t>
            </a:r>
            <a:r>
              <a:rPr lang="tr-TR" sz="1200" b="0" i="0" kern="1200" dirty="0" err="1">
                <a:solidFill>
                  <a:schemeClr val="tx1"/>
                </a:solidFill>
                <a:effectLst/>
                <a:latin typeface="+mn-lt"/>
                <a:ea typeface="+mn-ea"/>
                <a:cs typeface="+mn-cs"/>
              </a:rPr>
              <a:t>malabsorpsiyon</a:t>
            </a:r>
            <a:endParaRPr lang="tr-TR" sz="1200" b="0" i="0" kern="1200" dirty="0">
              <a:solidFill>
                <a:schemeClr val="tx1"/>
              </a:solidFill>
              <a:effectLst/>
              <a:latin typeface="+mn-lt"/>
              <a:ea typeface="+mn-ea"/>
              <a:cs typeface="+mn-cs"/>
            </a:endParaRPr>
          </a:p>
          <a:p>
            <a:r>
              <a:rPr lang="tr-TR" sz="1200" b="0" i="0" kern="1200" dirty="0" err="1">
                <a:solidFill>
                  <a:schemeClr val="tx1"/>
                </a:solidFill>
                <a:effectLst/>
                <a:latin typeface="+mn-lt"/>
                <a:ea typeface="+mn-ea"/>
                <a:cs typeface="+mn-cs"/>
              </a:rPr>
              <a:t>Hipogonadizm</a:t>
            </a:r>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erken menopoz (45 yaş öncesi), </a:t>
            </a:r>
          </a:p>
          <a:p>
            <a:r>
              <a:rPr lang="tr-TR" sz="1200" b="0" i="0" kern="1200" dirty="0">
                <a:solidFill>
                  <a:schemeClr val="tx1"/>
                </a:solidFill>
                <a:effectLst/>
                <a:latin typeface="+mn-lt"/>
                <a:ea typeface="+mn-ea"/>
                <a:cs typeface="+mn-cs"/>
              </a:rPr>
              <a:t>tedavi edilmemiş uzun süredir mevcut olan </a:t>
            </a:r>
            <a:r>
              <a:rPr lang="tr-TR" sz="1200" b="0" i="0" kern="1200" dirty="0" err="1">
                <a:solidFill>
                  <a:schemeClr val="tx1"/>
                </a:solidFill>
                <a:effectLst/>
                <a:latin typeface="+mn-lt"/>
                <a:ea typeface="+mn-ea"/>
                <a:cs typeface="+mn-cs"/>
              </a:rPr>
              <a:t>hipertiroidizm</a:t>
            </a:r>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Kronik karaciğer hastalığı </a:t>
            </a:r>
          </a:p>
          <a:p>
            <a:r>
              <a:rPr lang="tr-TR" sz="1200" b="0" i="0" kern="1200" dirty="0">
                <a:solidFill>
                  <a:schemeClr val="tx1"/>
                </a:solidFill>
                <a:effectLst/>
                <a:latin typeface="+mn-lt"/>
                <a:ea typeface="+mn-ea"/>
                <a:cs typeface="+mn-cs"/>
              </a:rPr>
              <a:t>Tip 1 (insüline bağımlı) diyabet</a:t>
            </a:r>
          </a:p>
          <a:p>
            <a:r>
              <a:rPr lang="tr-TR" sz="1200" b="0" i="0" kern="1200" dirty="0">
                <a:solidFill>
                  <a:schemeClr val="tx1"/>
                </a:solidFill>
                <a:effectLst/>
                <a:latin typeface="+mn-lt"/>
                <a:ea typeface="+mn-ea"/>
                <a:cs typeface="+mn-cs"/>
              </a:rPr>
              <a:t>Erişkinde </a:t>
            </a:r>
            <a:r>
              <a:rPr lang="tr-TR" sz="1200" b="0" i="0" kern="1200" dirty="0" err="1">
                <a:solidFill>
                  <a:schemeClr val="tx1"/>
                </a:solidFill>
                <a:effectLst/>
                <a:latin typeface="+mn-lt"/>
                <a:ea typeface="+mn-ea"/>
                <a:cs typeface="+mn-cs"/>
              </a:rPr>
              <a:t>osteogenesis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imperfekta</a:t>
            </a:r>
            <a:r>
              <a:rPr lang="tr-TR" sz="1200" b="0" i="0" kern="1200" dirty="0">
                <a:solidFill>
                  <a:schemeClr val="tx1"/>
                </a:solidFill>
                <a:effectLst/>
                <a:latin typeface="+mn-lt"/>
                <a:ea typeface="+mn-ea"/>
                <a:cs typeface="+mn-cs"/>
              </a:rPr>
              <a:t>, </a:t>
            </a:r>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81</a:t>
            </a:fld>
            <a:endParaRPr lang="tr-TR"/>
          </a:p>
        </p:txBody>
      </p:sp>
    </p:spTree>
    <p:extLst>
      <p:ext uri="{BB962C8B-B14F-4D97-AF65-F5344CB8AC3E}">
        <p14:creationId xmlns:p14="http://schemas.microsoft.com/office/powerpoint/2010/main" val="58988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err="1"/>
              <a:t>Sekonder</a:t>
            </a:r>
            <a:r>
              <a:rPr lang="tr-TR" b="1" dirty="0"/>
              <a:t> OP:</a:t>
            </a:r>
          </a:p>
          <a:p>
            <a:r>
              <a:rPr lang="tr-TR" sz="1200" b="0" i="0" kern="1200" dirty="0">
                <a:solidFill>
                  <a:schemeClr val="tx1"/>
                </a:solidFill>
                <a:effectLst/>
                <a:latin typeface="+mn-lt"/>
                <a:ea typeface="+mn-ea"/>
                <a:cs typeface="+mn-cs"/>
              </a:rPr>
              <a:t>Kronik </a:t>
            </a:r>
            <a:r>
              <a:rPr lang="tr-TR" sz="1200" b="0" i="0" kern="1200" dirty="0" err="1">
                <a:solidFill>
                  <a:schemeClr val="tx1"/>
                </a:solidFill>
                <a:effectLst/>
                <a:latin typeface="+mn-lt"/>
                <a:ea typeface="+mn-ea"/>
                <a:cs typeface="+mn-cs"/>
              </a:rPr>
              <a:t>malnütrisyon</a:t>
            </a:r>
            <a:r>
              <a:rPr lang="tr-TR" sz="1200" b="0" i="0" kern="1200" dirty="0">
                <a:solidFill>
                  <a:schemeClr val="tx1"/>
                </a:solidFill>
                <a:effectLst/>
                <a:latin typeface="+mn-lt"/>
                <a:ea typeface="+mn-ea"/>
                <a:cs typeface="+mn-cs"/>
              </a:rPr>
              <a:t> veya </a:t>
            </a:r>
            <a:r>
              <a:rPr lang="tr-TR" sz="1200" b="0" i="0" kern="1200" dirty="0" err="1">
                <a:solidFill>
                  <a:schemeClr val="tx1"/>
                </a:solidFill>
                <a:effectLst/>
                <a:latin typeface="+mn-lt"/>
                <a:ea typeface="+mn-ea"/>
                <a:cs typeface="+mn-cs"/>
              </a:rPr>
              <a:t>malabsorpsiyon</a:t>
            </a:r>
            <a:endParaRPr lang="tr-TR" sz="1200" b="0" i="0" kern="1200" dirty="0">
              <a:solidFill>
                <a:schemeClr val="tx1"/>
              </a:solidFill>
              <a:effectLst/>
              <a:latin typeface="+mn-lt"/>
              <a:ea typeface="+mn-ea"/>
              <a:cs typeface="+mn-cs"/>
            </a:endParaRPr>
          </a:p>
          <a:p>
            <a:r>
              <a:rPr lang="tr-TR" sz="1200" b="0" i="0" kern="1200" dirty="0" err="1">
                <a:solidFill>
                  <a:schemeClr val="tx1"/>
                </a:solidFill>
                <a:effectLst/>
                <a:latin typeface="+mn-lt"/>
                <a:ea typeface="+mn-ea"/>
                <a:cs typeface="+mn-cs"/>
              </a:rPr>
              <a:t>Hipogonadizm</a:t>
            </a:r>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erken menopoz (45 yaş öncesi), </a:t>
            </a:r>
          </a:p>
          <a:p>
            <a:r>
              <a:rPr lang="tr-TR" sz="1200" b="0" i="0" kern="1200" dirty="0">
                <a:solidFill>
                  <a:schemeClr val="tx1"/>
                </a:solidFill>
                <a:effectLst/>
                <a:latin typeface="+mn-lt"/>
                <a:ea typeface="+mn-ea"/>
                <a:cs typeface="+mn-cs"/>
              </a:rPr>
              <a:t>tedavi edilmemiş uzun süredir mevcut olan </a:t>
            </a:r>
            <a:r>
              <a:rPr lang="tr-TR" sz="1200" b="0" i="0" kern="1200" dirty="0" err="1">
                <a:solidFill>
                  <a:schemeClr val="tx1"/>
                </a:solidFill>
                <a:effectLst/>
                <a:latin typeface="+mn-lt"/>
                <a:ea typeface="+mn-ea"/>
                <a:cs typeface="+mn-cs"/>
              </a:rPr>
              <a:t>hipertiroidizm</a:t>
            </a:r>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Kronik karaciğer hastalığı </a:t>
            </a:r>
          </a:p>
          <a:p>
            <a:r>
              <a:rPr lang="tr-TR" sz="1200" b="0" i="0" kern="1200" dirty="0">
                <a:solidFill>
                  <a:schemeClr val="tx1"/>
                </a:solidFill>
                <a:effectLst/>
                <a:latin typeface="+mn-lt"/>
                <a:ea typeface="+mn-ea"/>
                <a:cs typeface="+mn-cs"/>
              </a:rPr>
              <a:t>Tip 1 (insüline bağımlı) diyabet</a:t>
            </a:r>
          </a:p>
          <a:p>
            <a:r>
              <a:rPr lang="tr-TR" sz="1200" b="0" i="0" kern="1200" dirty="0">
                <a:solidFill>
                  <a:schemeClr val="tx1"/>
                </a:solidFill>
                <a:effectLst/>
                <a:latin typeface="+mn-lt"/>
                <a:ea typeface="+mn-ea"/>
                <a:cs typeface="+mn-cs"/>
              </a:rPr>
              <a:t>Erişkinde </a:t>
            </a:r>
            <a:r>
              <a:rPr lang="tr-TR" sz="1200" b="0" i="0" kern="1200" dirty="0" err="1">
                <a:solidFill>
                  <a:schemeClr val="tx1"/>
                </a:solidFill>
                <a:effectLst/>
                <a:latin typeface="+mn-lt"/>
                <a:ea typeface="+mn-ea"/>
                <a:cs typeface="+mn-cs"/>
              </a:rPr>
              <a:t>osteogenesis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imperfekta</a:t>
            </a:r>
            <a:r>
              <a:rPr lang="tr-TR" sz="1200" b="0" i="0" kern="1200" dirty="0">
                <a:solidFill>
                  <a:schemeClr val="tx1"/>
                </a:solidFill>
                <a:effectLst/>
                <a:latin typeface="+mn-lt"/>
                <a:ea typeface="+mn-ea"/>
                <a:cs typeface="+mn-cs"/>
              </a:rPr>
              <a:t>, </a:t>
            </a:r>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82</a:t>
            </a:fld>
            <a:endParaRPr lang="tr-TR"/>
          </a:p>
        </p:txBody>
      </p:sp>
    </p:spTree>
    <p:extLst>
      <p:ext uri="{BB962C8B-B14F-4D97-AF65-F5344CB8AC3E}">
        <p14:creationId xmlns:p14="http://schemas.microsoft.com/office/powerpoint/2010/main" val="613690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83</a:t>
            </a:fld>
            <a:endParaRPr lang="tr-TR"/>
          </a:p>
        </p:txBody>
      </p:sp>
    </p:spTree>
    <p:extLst>
      <p:ext uri="{BB962C8B-B14F-4D97-AF65-F5344CB8AC3E}">
        <p14:creationId xmlns:p14="http://schemas.microsoft.com/office/powerpoint/2010/main" val="2498317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ücretli</a:t>
            </a:r>
          </a:p>
        </p:txBody>
      </p:sp>
      <p:sp>
        <p:nvSpPr>
          <p:cNvPr id="4" name="Slayt Numarası Yer Tutucusu 3"/>
          <p:cNvSpPr>
            <a:spLocks noGrp="1"/>
          </p:cNvSpPr>
          <p:nvPr>
            <p:ph type="sldNum" sz="quarter" idx="5"/>
          </p:nvPr>
        </p:nvSpPr>
        <p:spPr/>
        <p:txBody>
          <a:bodyPr/>
          <a:lstStyle/>
          <a:p>
            <a:fld id="{B18409AC-4148-E344-AE40-DA3E4DB1953C}" type="slidenum">
              <a:rPr lang="tr-TR" smtClean="0"/>
              <a:t>86</a:t>
            </a:fld>
            <a:endParaRPr lang="tr-TR"/>
          </a:p>
        </p:txBody>
      </p:sp>
    </p:spTree>
    <p:extLst>
      <p:ext uri="{BB962C8B-B14F-4D97-AF65-F5344CB8AC3E}">
        <p14:creationId xmlns:p14="http://schemas.microsoft.com/office/powerpoint/2010/main" val="2446473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Tbs</a:t>
            </a:r>
            <a:r>
              <a:rPr lang="tr-TR" dirty="0"/>
              <a:t> düştükçe kırık riski artar.</a:t>
            </a:r>
          </a:p>
        </p:txBody>
      </p:sp>
      <p:sp>
        <p:nvSpPr>
          <p:cNvPr id="4" name="Slayt Numarası Yer Tutucusu 3"/>
          <p:cNvSpPr>
            <a:spLocks noGrp="1"/>
          </p:cNvSpPr>
          <p:nvPr>
            <p:ph type="sldNum" sz="quarter" idx="5"/>
          </p:nvPr>
        </p:nvSpPr>
        <p:spPr/>
        <p:txBody>
          <a:bodyPr/>
          <a:lstStyle/>
          <a:p>
            <a:fld id="{2B9E7D7D-4D06-4BF6-9010-0BDB13E1AB77}" type="slidenum">
              <a:rPr lang="tr-TR" smtClean="0"/>
              <a:pPr/>
              <a:t>87</a:t>
            </a:fld>
            <a:endParaRPr lang="tr-TR"/>
          </a:p>
        </p:txBody>
      </p:sp>
    </p:spTree>
    <p:extLst>
      <p:ext uri="{BB962C8B-B14F-4D97-AF65-F5344CB8AC3E}">
        <p14:creationId xmlns:p14="http://schemas.microsoft.com/office/powerpoint/2010/main" val="30692897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2A39-767E-75FD-7FE4-06D7DD13065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6A1200A-23AE-EEE2-23C2-945D33C18D0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F88CC9D-6042-FA99-A7FC-E6F188B316CB}"/>
              </a:ext>
            </a:extLst>
          </p:cNvPr>
          <p:cNvSpPr>
            <a:spLocks noGrp="1"/>
          </p:cNvSpPr>
          <p:nvPr>
            <p:ph type="body" idx="1"/>
          </p:nvPr>
        </p:nvSpPr>
        <p:spPr/>
        <p:txBody>
          <a:bodyPr/>
          <a:lstStyle/>
          <a:p>
            <a:r>
              <a:rPr lang="tr-TR" dirty="0"/>
              <a:t>Yine de klinik </a:t>
            </a:r>
            <a:r>
              <a:rPr lang="tr-TR" dirty="0" err="1"/>
              <a:t>muahekeme</a:t>
            </a:r>
            <a:r>
              <a:rPr lang="tr-TR" dirty="0"/>
              <a:t> en önemlisi.</a:t>
            </a:r>
          </a:p>
        </p:txBody>
      </p:sp>
      <p:sp>
        <p:nvSpPr>
          <p:cNvPr id="4" name="Slayt Numarası Yer Tutucusu 3">
            <a:extLst>
              <a:ext uri="{FF2B5EF4-FFF2-40B4-BE49-F238E27FC236}">
                <a16:creationId xmlns:a16="http://schemas.microsoft.com/office/drawing/2014/main" id="{33197458-F91C-10C0-9C81-4B902A21E6E5}"/>
              </a:ext>
            </a:extLst>
          </p:cNvPr>
          <p:cNvSpPr>
            <a:spLocks noGrp="1"/>
          </p:cNvSpPr>
          <p:nvPr>
            <p:ph type="sldNum" sz="quarter" idx="5"/>
          </p:nvPr>
        </p:nvSpPr>
        <p:spPr/>
        <p:txBody>
          <a:bodyPr/>
          <a:lstStyle/>
          <a:p>
            <a:fld id="{2B9E7D7D-4D06-4BF6-9010-0BDB13E1AB77}" type="slidenum">
              <a:rPr lang="tr-TR" smtClean="0"/>
              <a:pPr/>
              <a:t>88</a:t>
            </a:fld>
            <a:endParaRPr lang="tr-TR"/>
          </a:p>
        </p:txBody>
      </p:sp>
    </p:spTree>
    <p:extLst>
      <p:ext uri="{BB962C8B-B14F-4D97-AF65-F5344CB8AC3E}">
        <p14:creationId xmlns:p14="http://schemas.microsoft.com/office/powerpoint/2010/main" val="378905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7</a:t>
            </a:fld>
            <a:endParaRPr lang="tr-TR"/>
          </a:p>
        </p:txBody>
      </p:sp>
    </p:spTree>
    <p:extLst>
      <p:ext uri="{BB962C8B-B14F-4D97-AF65-F5344CB8AC3E}">
        <p14:creationId xmlns:p14="http://schemas.microsoft.com/office/powerpoint/2010/main" val="4006276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Mevcut kılavuzlara (IOF ve ESCEO, 2019) dayalı uluslararası düzeyde uygulanabilir pratik bir yaklaşım sunmak</a:t>
            </a:r>
          </a:p>
          <a:p>
            <a:r>
              <a:rPr lang="tr-TR" dirty="0">
                <a:solidFill>
                  <a:srgbClr val="101010"/>
                </a:solidFill>
                <a:effectLst/>
                <a:latin typeface="Helvetica" pitchFamily="2" charset="0"/>
              </a:rPr>
              <a:t>İçin bir algoritma geliştirildi . </a:t>
            </a:r>
          </a:p>
          <a:p>
            <a:endParaRPr lang="tr-TR" dirty="0">
              <a:solidFill>
                <a:srgbClr val="101010"/>
              </a:solidFill>
              <a:effectLst/>
              <a:latin typeface="Helvetica" pitchFamily="2" charset="0"/>
            </a:endParaRPr>
          </a:p>
          <a:p>
            <a:endParaRPr lang="tr-TR" dirty="0"/>
          </a:p>
          <a:p>
            <a:pPr>
              <a:buFont typeface="Arial" panose="020B0604020202020204" pitchFamily="34" charset="0"/>
              <a:buChar char="•"/>
            </a:pPr>
            <a:r>
              <a:rPr lang="tr-TR" dirty="0"/>
              <a:t>FRAX ile yalnızca kırık riski hesaplanıyor , </a:t>
            </a:r>
          </a:p>
          <a:p>
            <a:pPr lvl="1">
              <a:buFont typeface="Arial" panose="020B0604020202020204" pitchFamily="34" charset="0"/>
              <a:buChar char="•"/>
            </a:pPr>
            <a:r>
              <a:rPr lang="tr-TR" dirty="0"/>
              <a:t>“Bu risk değerinde hangi hastaya ne zaman tedavi verelim?”</a:t>
            </a:r>
          </a:p>
          <a:p>
            <a:pPr lvl="1">
              <a:buFont typeface="Arial" panose="020B0604020202020204" pitchFamily="34" charset="0"/>
              <a:buChar char="•"/>
            </a:pPr>
            <a:r>
              <a:rPr lang="tr-TR" dirty="0"/>
              <a:t>“Kim çok yüksek riskli sayılır?”</a:t>
            </a:r>
          </a:p>
          <a:p>
            <a:pPr lvl="1">
              <a:buFont typeface="Arial" panose="020B0604020202020204" pitchFamily="34" charset="0"/>
              <a:buChar char="•"/>
            </a:pPr>
            <a:r>
              <a:rPr lang="tr-TR" dirty="0"/>
              <a:t>“</a:t>
            </a:r>
            <a:r>
              <a:rPr lang="tr-TR" dirty="0" err="1"/>
              <a:t>Anabolik</a:t>
            </a:r>
            <a:r>
              <a:rPr lang="tr-TR" dirty="0"/>
              <a:t> mi verelim, </a:t>
            </a:r>
            <a:r>
              <a:rPr lang="tr-TR" dirty="0" err="1"/>
              <a:t>antirezorptif</a:t>
            </a:r>
            <a:r>
              <a:rPr lang="tr-TR" dirty="0"/>
              <a:t> mi?”</a:t>
            </a:r>
          </a:p>
          <a:p>
            <a:r>
              <a:rPr lang="tr-TR" dirty="0"/>
              <a:t>gibi </a:t>
            </a:r>
            <a:r>
              <a:rPr lang="tr-TR" b="1" dirty="0"/>
              <a:t>klinik karar sorularını FRAX tek başına yanıtlamaz</a:t>
            </a:r>
          </a:p>
          <a:p>
            <a:endParaRPr lang="tr-TR" dirty="0"/>
          </a:p>
          <a:p>
            <a:r>
              <a:rPr lang="tr-TR" dirty="0"/>
              <a:t>bu algoritma, işte bu noktada devreye giriyor ve FRAX sonuçlarını </a:t>
            </a:r>
            <a:r>
              <a:rPr lang="tr-TR" b="1" dirty="0"/>
              <a:t>anlamlı ve eyleme dönüştürülebilir bir tedavi planına</a:t>
            </a:r>
            <a:r>
              <a:rPr lang="tr-TR" dirty="0"/>
              <a:t> çeviriyor</a:t>
            </a:r>
          </a:p>
          <a:p>
            <a:endParaRPr lang="tr-TR" dirty="0"/>
          </a:p>
          <a:p>
            <a:r>
              <a:rPr lang="tr-TR" dirty="0"/>
              <a:t>FRAX verisini </a:t>
            </a:r>
            <a:r>
              <a:rPr lang="tr-TR" b="1" dirty="0"/>
              <a:t>klinik karara dönüştürür</a:t>
            </a:r>
          </a:p>
          <a:p>
            <a:endParaRPr lang="tr-TR" b="1" dirty="0"/>
          </a:p>
          <a:p>
            <a:br>
              <a:rPr lang="tr-TR" dirty="0"/>
            </a:br>
            <a:r>
              <a:rPr lang="tr-TR" dirty="0"/>
              <a:t>✔️ </a:t>
            </a:r>
            <a:r>
              <a:rPr lang="tr-TR" b="1" dirty="0"/>
              <a:t>Çok yüksek riskli</a:t>
            </a:r>
            <a:r>
              <a:rPr lang="tr-TR" dirty="0"/>
              <a:t> hastaları </a:t>
            </a:r>
            <a:r>
              <a:rPr lang="tr-TR" b="1" dirty="0"/>
              <a:t>erken, güçlü ve doğru ilaçla</a:t>
            </a:r>
            <a:r>
              <a:rPr lang="tr-TR" dirty="0"/>
              <a:t> tedavi etmek </a:t>
            </a:r>
            <a:br>
              <a:rPr lang="tr-TR" dirty="0"/>
            </a:br>
            <a:r>
              <a:rPr lang="tr-TR" dirty="0"/>
              <a:t>✔️ </a:t>
            </a:r>
            <a:r>
              <a:rPr lang="tr-TR" b="1" dirty="0"/>
              <a:t>Tedavi sıralamasını</a:t>
            </a:r>
            <a:r>
              <a:rPr lang="tr-TR" dirty="0"/>
              <a:t> yönlendirmek</a:t>
            </a:r>
            <a:br>
              <a:rPr lang="tr-TR" dirty="0"/>
            </a:br>
            <a:r>
              <a:rPr lang="tr-TR" dirty="0"/>
              <a:t>✔️ </a:t>
            </a:r>
            <a:r>
              <a:rPr lang="tr-TR" b="1" dirty="0"/>
              <a:t>Kırıkları daha etkili önlemek</a:t>
            </a:r>
            <a:br>
              <a:rPr lang="tr-TR" dirty="0"/>
            </a:br>
            <a:r>
              <a:rPr lang="tr-TR" dirty="0"/>
              <a:t>✔️ Sağlık sistemine </a:t>
            </a:r>
            <a:r>
              <a:rPr lang="tr-TR" b="1" dirty="0"/>
              <a:t>maliyet-etkinlik</a:t>
            </a:r>
            <a:r>
              <a:rPr lang="tr-TR" dirty="0"/>
              <a:t> sağlamak</a:t>
            </a:r>
          </a:p>
        </p:txBody>
      </p:sp>
      <p:sp>
        <p:nvSpPr>
          <p:cNvPr id="4" name="Slayt Numarası Yer Tutucusu 3"/>
          <p:cNvSpPr>
            <a:spLocks noGrp="1"/>
          </p:cNvSpPr>
          <p:nvPr>
            <p:ph type="sldNum" sz="quarter" idx="5"/>
          </p:nvPr>
        </p:nvSpPr>
        <p:spPr/>
        <p:txBody>
          <a:bodyPr/>
          <a:lstStyle/>
          <a:p>
            <a:fld id="{B18409AC-4148-E344-AE40-DA3E4DB1953C}" type="slidenum">
              <a:rPr lang="tr-TR" smtClean="0"/>
              <a:t>90</a:t>
            </a:fld>
            <a:endParaRPr lang="tr-TR"/>
          </a:p>
        </p:txBody>
      </p:sp>
    </p:spTree>
    <p:extLst>
      <p:ext uri="{BB962C8B-B14F-4D97-AF65-F5344CB8AC3E}">
        <p14:creationId xmlns:p14="http://schemas.microsoft.com/office/powerpoint/2010/main" val="678513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IOF ve </a:t>
            </a:r>
            <a:r>
              <a:rPr lang="tr-TR" dirty="0" err="1"/>
              <a:t>ESCEO’nun</a:t>
            </a:r>
            <a:r>
              <a:rPr lang="tr-TR" dirty="0"/>
              <a:t> 2020’de yayınladığı yazıda </a:t>
            </a:r>
            <a:r>
              <a:rPr lang="tr-TR" b="1" dirty="0"/>
              <a:t>BMD kullanılmadan </a:t>
            </a:r>
            <a:r>
              <a:rPr lang="tr-TR" dirty="0"/>
              <a:t>hesaplanan </a:t>
            </a:r>
            <a:r>
              <a:rPr lang="tr-TR" b="1" dirty="0"/>
              <a:t>postmenopozal kadınlardaki 10 yıllık majör OP kırık riskine </a:t>
            </a:r>
            <a:r>
              <a:rPr lang="tr-TR" dirty="0"/>
              <a:t>göre bu grafikte kişiler 3 renkten birinde konumlanırlar</a:t>
            </a:r>
          </a:p>
        </p:txBody>
      </p:sp>
      <p:sp>
        <p:nvSpPr>
          <p:cNvPr id="4" name="Slayt Numarası Yer Tutucusu 3"/>
          <p:cNvSpPr>
            <a:spLocks noGrp="1"/>
          </p:cNvSpPr>
          <p:nvPr>
            <p:ph type="sldNum" sz="quarter" idx="5"/>
          </p:nvPr>
        </p:nvSpPr>
        <p:spPr/>
        <p:txBody>
          <a:bodyPr/>
          <a:lstStyle/>
          <a:p>
            <a:fld id="{B18409AC-4148-E344-AE40-DA3E4DB1953C}" type="slidenum">
              <a:rPr lang="tr-TR" smtClean="0"/>
              <a:t>91</a:t>
            </a:fld>
            <a:endParaRPr lang="tr-TR"/>
          </a:p>
        </p:txBody>
      </p:sp>
    </p:spTree>
    <p:extLst>
      <p:ext uri="{BB962C8B-B14F-4D97-AF65-F5344CB8AC3E}">
        <p14:creationId xmlns:p14="http://schemas.microsoft.com/office/powerpoint/2010/main" val="3847489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4280-703E-FE6F-9689-01A0DC6F334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26B41EA-0AD6-EA1D-1E39-C6EDD52F90D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CB2342C-6034-2BB2-D751-27505A62B01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96FE178-4D13-69A6-8427-76C78FEE2E56}"/>
              </a:ext>
            </a:extLst>
          </p:cNvPr>
          <p:cNvSpPr>
            <a:spLocks noGrp="1"/>
          </p:cNvSpPr>
          <p:nvPr>
            <p:ph type="sldNum" sz="quarter" idx="5"/>
          </p:nvPr>
        </p:nvSpPr>
        <p:spPr/>
        <p:txBody>
          <a:bodyPr/>
          <a:lstStyle/>
          <a:p>
            <a:fld id="{B18409AC-4148-E344-AE40-DA3E4DB1953C}" type="slidenum">
              <a:rPr lang="tr-TR" smtClean="0"/>
              <a:t>93</a:t>
            </a:fld>
            <a:endParaRPr lang="tr-TR"/>
          </a:p>
        </p:txBody>
      </p:sp>
    </p:spTree>
    <p:extLst>
      <p:ext uri="{BB962C8B-B14F-4D97-AF65-F5344CB8AC3E}">
        <p14:creationId xmlns:p14="http://schemas.microsoft.com/office/powerpoint/2010/main" val="38943618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solidFill>
                  <a:prstClr val="black"/>
                </a:solidFill>
              </a:rPr>
              <a:pPr/>
              <a:t>94</a:t>
            </a:fld>
            <a:endParaRPr lang="tr-TR">
              <a:solidFill>
                <a:prstClr val="black"/>
              </a:solidFill>
            </a:endParaRPr>
          </a:p>
        </p:txBody>
      </p:sp>
    </p:spTree>
    <p:extLst>
      <p:ext uri="{BB962C8B-B14F-4D97-AF65-F5344CB8AC3E}">
        <p14:creationId xmlns:p14="http://schemas.microsoft.com/office/powerpoint/2010/main" val="42770188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23502-EF34-953D-4662-75B680CE5BC6}"/>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F417C582-8787-AE40-D509-92A064B06E65}"/>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1C266FB2-162F-D53D-FE55-122307D36E9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440B886-FAB1-07CB-0321-25EE206A5040}"/>
              </a:ext>
            </a:extLst>
          </p:cNvPr>
          <p:cNvSpPr>
            <a:spLocks noGrp="1"/>
          </p:cNvSpPr>
          <p:nvPr>
            <p:ph type="sldNum" sz="quarter" idx="10"/>
          </p:nvPr>
        </p:nvSpPr>
        <p:spPr/>
        <p:txBody>
          <a:bodyPr/>
          <a:lstStyle/>
          <a:p>
            <a:fld id="{4482EC02-34C3-446A-975F-48B709AB02C5}" type="slidenum">
              <a:rPr lang="tr-TR" smtClean="0">
                <a:solidFill>
                  <a:prstClr val="black"/>
                </a:solidFill>
              </a:rPr>
              <a:pPr/>
              <a:t>95</a:t>
            </a:fld>
            <a:endParaRPr lang="tr-TR">
              <a:solidFill>
                <a:prstClr val="black"/>
              </a:solidFill>
            </a:endParaRPr>
          </a:p>
        </p:txBody>
      </p:sp>
    </p:spTree>
    <p:extLst>
      <p:ext uri="{BB962C8B-B14F-4D97-AF65-F5344CB8AC3E}">
        <p14:creationId xmlns:p14="http://schemas.microsoft.com/office/powerpoint/2010/main" val="1822656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18409AC-4148-E344-AE40-DA3E4DB1953C}" type="slidenum">
              <a:rPr lang="tr-TR" smtClean="0"/>
              <a:t>97</a:t>
            </a:fld>
            <a:endParaRPr lang="tr-TR"/>
          </a:p>
        </p:txBody>
      </p:sp>
    </p:spTree>
    <p:extLst>
      <p:ext uri="{BB962C8B-B14F-4D97-AF65-F5344CB8AC3E}">
        <p14:creationId xmlns:p14="http://schemas.microsoft.com/office/powerpoint/2010/main" val="2182223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MM’li</a:t>
            </a:r>
            <a:r>
              <a:rPr lang="tr-TR" dirty="0"/>
              <a:t> hasta örneği; CRP, sedim, anemi, </a:t>
            </a:r>
            <a:r>
              <a:rPr lang="tr-TR" dirty="0" err="1"/>
              <a:t>alb</a:t>
            </a:r>
            <a:r>
              <a:rPr lang="tr-TR" dirty="0"/>
              <a:t>: 3.2, TP: …: MM ile </a:t>
            </a:r>
            <a:r>
              <a:rPr lang="tr-TR" dirty="0" err="1"/>
              <a:t>prezente</a:t>
            </a:r>
            <a:r>
              <a:rPr lang="tr-TR" dirty="0"/>
              <a:t> olan OP olabilir</a:t>
            </a:r>
          </a:p>
          <a:p>
            <a:r>
              <a:rPr lang="tr-TR" dirty="0" err="1"/>
              <a:t>Postmenopozal</a:t>
            </a:r>
            <a:r>
              <a:rPr lang="tr-TR" dirty="0"/>
              <a:t> osteoporozu olan kadında ilave olarak Z skorları &lt;-2.0 SD olan hastalar, yakın dönemde bir veya daha fazla kırık geçirmiş olan hastalarda </a:t>
            </a:r>
            <a:r>
              <a:rPr lang="tr-TR" dirty="0" err="1"/>
              <a:t>sekonder</a:t>
            </a:r>
            <a:r>
              <a:rPr lang="tr-TR" dirty="0"/>
              <a:t> nedenler araştırılmalıdır.</a:t>
            </a:r>
          </a:p>
          <a:p>
            <a:r>
              <a:rPr lang="tr-TR" sz="1200" b="0" i="0" kern="1200" dirty="0" err="1">
                <a:solidFill>
                  <a:schemeClr val="tx1"/>
                </a:solidFill>
                <a:effectLst/>
                <a:latin typeface="+mn-lt"/>
                <a:ea typeface="+mn-ea"/>
                <a:cs typeface="+mn-cs"/>
              </a:rPr>
              <a:t>Testesteron</a:t>
            </a:r>
            <a:r>
              <a:rPr lang="tr-TR" sz="1200" b="0" i="0" kern="1200" dirty="0">
                <a:solidFill>
                  <a:schemeClr val="tx1"/>
                </a:solidFill>
                <a:effectLst/>
                <a:latin typeface="+mn-lt"/>
                <a:ea typeface="+mn-ea"/>
                <a:cs typeface="+mn-cs"/>
              </a:rPr>
              <a:t> seviyesi yaslıda (367 </a:t>
            </a:r>
            <a:r>
              <a:rPr lang="tr-TR" sz="1200" b="0" i="0" kern="1200" dirty="0" err="1">
                <a:solidFill>
                  <a:schemeClr val="tx1"/>
                </a:solidFill>
                <a:effectLst/>
                <a:latin typeface="+mn-lt"/>
                <a:ea typeface="+mn-ea"/>
                <a:cs typeface="+mn-cs"/>
              </a:rPr>
              <a:t>ng</a:t>
            </a:r>
            <a:r>
              <a:rPr lang="tr-TR" sz="1200" b="0" i="0" kern="1200" dirty="0">
                <a:solidFill>
                  <a:schemeClr val="tx1"/>
                </a:solidFill>
                <a:effectLst/>
                <a:latin typeface="+mn-lt"/>
                <a:ea typeface="+mn-ea"/>
                <a:cs typeface="+mn-cs"/>
              </a:rPr>
              <a:t>/</a:t>
            </a:r>
            <a:r>
              <a:rPr lang="tr-TR" sz="1200" b="0" i="0" kern="1200" dirty="0" err="1">
                <a:solidFill>
                  <a:schemeClr val="tx1"/>
                </a:solidFill>
                <a:effectLst/>
                <a:latin typeface="+mn-lt"/>
                <a:ea typeface="+mn-ea"/>
                <a:cs typeface="+mn-cs"/>
              </a:rPr>
              <a:t>dL</a:t>
            </a:r>
            <a:r>
              <a:rPr lang="tr-TR" sz="1200" b="0" i="0"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99</a:t>
            </a:fld>
            <a:endParaRPr lang="tr-TR"/>
          </a:p>
        </p:txBody>
      </p:sp>
    </p:spTree>
    <p:extLst>
      <p:ext uri="{BB962C8B-B14F-4D97-AF65-F5344CB8AC3E}">
        <p14:creationId xmlns:p14="http://schemas.microsoft.com/office/powerpoint/2010/main" val="1292879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Kaldır. İlk 3ü kaldır. İlk 5 yıl risk devam eder. Op sebep olduğu şeyler. V kırığı kalça kırığı riski artar. Kalça kırığı </a:t>
            </a:r>
            <a:r>
              <a:rPr lang="tr-TR" dirty="0" err="1"/>
              <a:t>mortalite</a:t>
            </a:r>
            <a:r>
              <a:rPr lang="tr-TR" dirty="0"/>
              <a:t> ile ilişkili. Kalça kırığı olanların 1/5’i ilk 1 yılda ölüyor, </a:t>
            </a:r>
            <a:r>
              <a:rPr lang="tr-TR" dirty="0" err="1"/>
              <a:t>yzde</a:t>
            </a:r>
            <a:r>
              <a:rPr lang="tr-TR" dirty="0"/>
              <a:t> </a:t>
            </a:r>
            <a:r>
              <a:rPr lang="tr-TR" dirty="0" err="1"/>
              <a:t>bilmemkaçı</a:t>
            </a:r>
            <a:r>
              <a:rPr lang="tr-TR" dirty="0"/>
              <a:t> eski fonksiyonelliğine kavuşamıyor. Her </a:t>
            </a:r>
            <a:r>
              <a:rPr lang="tr-TR" dirty="0" err="1"/>
              <a:t>iksii</a:t>
            </a:r>
            <a:r>
              <a:rPr lang="tr-TR" dirty="0"/>
              <a:t> de artmış </a:t>
            </a:r>
            <a:r>
              <a:rPr lang="tr-TR" dirty="0" err="1"/>
              <a:t>mortalite</a:t>
            </a:r>
            <a:r>
              <a:rPr lang="tr-TR" dirty="0"/>
              <a:t> ile ilişkili.</a:t>
            </a:r>
          </a:p>
          <a:p>
            <a:endParaRPr lang="tr-TR" dirty="0"/>
          </a:p>
          <a:p>
            <a:r>
              <a:rPr lang="tr-TR" dirty="0"/>
              <a:t>2019 yılında Türkiye’de yaklaşık 255.000 kırık meydana gelmiştir (saatte yaklaşık 29 kırık!). Kalça kırığı sayısı (en ciddi kırık türü) 2019 yılında 24.000 olarak tahmin edilmektedir ve bunların %73’ü kadınlarda gerçekleşmiştir. </a:t>
            </a:r>
          </a:p>
          <a:p>
            <a:endParaRPr lang="tr-TR" dirty="0"/>
          </a:p>
          <a:p>
            <a:r>
              <a:rPr lang="tr-TR" dirty="0"/>
              <a:t>Tekrarlayan kırıklar artışı (x2); ilk 24 ayda risk maksimum</a:t>
            </a:r>
          </a:p>
          <a:p>
            <a:endParaRPr lang="tr-TR" dirty="0"/>
          </a:p>
          <a:p>
            <a:r>
              <a:rPr lang="tr-TR" dirty="0"/>
              <a:t>%20-30’u takip eden 1 yıl içerisinde ölmekte</a:t>
            </a:r>
          </a:p>
          <a:p>
            <a:endParaRPr lang="tr-TR" dirty="0"/>
          </a:p>
          <a:p>
            <a:r>
              <a:rPr lang="tr-TR" dirty="0"/>
              <a:t>Yalnızca kırığı takiben %40-70 hasta eski fonksiyonelliğine kavuşmakta.</a:t>
            </a:r>
          </a:p>
        </p:txBody>
      </p:sp>
      <p:sp>
        <p:nvSpPr>
          <p:cNvPr id="4" name="Slayt Numarası Yer Tutucusu 3"/>
          <p:cNvSpPr>
            <a:spLocks noGrp="1"/>
          </p:cNvSpPr>
          <p:nvPr>
            <p:ph type="sldNum" sz="quarter" idx="5"/>
          </p:nvPr>
        </p:nvSpPr>
        <p:spPr/>
        <p:txBody>
          <a:bodyPr/>
          <a:lstStyle/>
          <a:p>
            <a:fld id="{2B9E7D7D-4D06-4BF6-9010-0BDB13E1AB77}" type="slidenum">
              <a:rPr lang="tr-TR" smtClean="0"/>
              <a:pPr/>
              <a:t>102</a:t>
            </a:fld>
            <a:endParaRPr lang="tr-TR"/>
          </a:p>
        </p:txBody>
      </p:sp>
    </p:spTree>
    <p:extLst>
      <p:ext uri="{BB962C8B-B14F-4D97-AF65-F5344CB8AC3E}">
        <p14:creationId xmlns:p14="http://schemas.microsoft.com/office/powerpoint/2010/main" val="3238731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103</a:t>
            </a:fld>
            <a:endParaRPr lang="tr-TR"/>
          </a:p>
        </p:txBody>
      </p:sp>
    </p:spTree>
    <p:extLst>
      <p:ext uri="{BB962C8B-B14F-4D97-AF65-F5344CB8AC3E}">
        <p14:creationId xmlns:p14="http://schemas.microsoft.com/office/powerpoint/2010/main" val="19884657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Kalça kırıklarının Türk toplumunda &gt;50 yaşlarındaki bireylerde </a:t>
            </a:r>
          </a:p>
          <a:p>
            <a:pPr lvl="1"/>
            <a:r>
              <a:rPr lang="tr-TR" dirty="0"/>
              <a:t>Toplam 24.000 / yıl   </a:t>
            </a:r>
          </a:p>
          <a:p>
            <a:pPr lvl="1"/>
            <a:r>
              <a:rPr lang="tr-TR" dirty="0"/>
              <a:t>bunların %73'ünün kadınlarda ( özellikle &gt;75 yaş)</a:t>
            </a:r>
          </a:p>
          <a:p>
            <a:pPr lvl="1"/>
            <a:r>
              <a:rPr lang="tr-TR" b="0" i="0" dirty="0">
                <a:effectLst/>
                <a:latin typeface="Söhne"/>
              </a:rPr>
              <a:t>2035 yılına kadar yılda 64,000'e çıkacağı öngörülmüş</a:t>
            </a:r>
          </a:p>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104</a:t>
            </a:fld>
            <a:endParaRPr lang="tr-TR"/>
          </a:p>
        </p:txBody>
      </p:sp>
    </p:spTree>
    <p:extLst>
      <p:ext uri="{BB962C8B-B14F-4D97-AF65-F5344CB8AC3E}">
        <p14:creationId xmlns:p14="http://schemas.microsoft.com/office/powerpoint/2010/main" val="98013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482EC02-34C3-446A-975F-48B709AB02C5}" type="slidenum">
              <a:rPr lang="tr-TR" smtClean="0"/>
              <a:pPr/>
              <a:t>8</a:t>
            </a:fld>
            <a:endParaRPr lang="tr-TR"/>
          </a:p>
        </p:txBody>
      </p:sp>
    </p:spTree>
    <p:extLst>
      <p:ext uri="{BB962C8B-B14F-4D97-AF65-F5344CB8AC3E}">
        <p14:creationId xmlns:p14="http://schemas.microsoft.com/office/powerpoint/2010/main" val="24114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8409AC-4148-E344-AE40-DA3E4DB1953C}" type="slidenum">
              <a:rPr lang="tr-TR" smtClean="0"/>
              <a:t>9</a:t>
            </a:fld>
            <a:endParaRPr lang="tr-TR"/>
          </a:p>
        </p:txBody>
      </p:sp>
    </p:spTree>
    <p:extLst>
      <p:ext uri="{BB962C8B-B14F-4D97-AF65-F5344CB8AC3E}">
        <p14:creationId xmlns:p14="http://schemas.microsoft.com/office/powerpoint/2010/main" val="296337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98D0C9-B0FD-D664-4401-8FC7BA2539E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731A852-05CA-0856-6970-F1FCE6013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9CB2B98-BD58-AD24-EB53-DA5525BB0D61}"/>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6E257414-FFD9-9341-31CE-CDB3260EA47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963699-FC96-56B1-ADE5-383AF79CD475}"/>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352013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CB5462-2A53-C7E8-799B-BFDFF2A3134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AF3623D-04F8-BAFD-AF81-2F3479A4BA3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648BD40-5116-B9DC-B8C4-A4DE0597D2D2}"/>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23885BDE-993E-F0B2-F9FD-20DAB82DEE0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38A3D4-E19E-EB99-A102-BEEF43F4F848}"/>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115497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3F251C7-65C3-5443-9D03-EB43AEDDF9D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DFF9E56-D1E3-8370-254A-3230B5BF5FD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F00464-BBE9-FE2E-0014-688DFDD8097A}"/>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045892BB-BA20-6216-A12F-9980C13294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6F8C9B-33BF-9ADE-9897-7A0AF926A29B}"/>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141174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58DE1E-2090-8EF6-E64C-69D7C922D1F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61C1F41-0A91-BE27-0BB7-93271285A6F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8371B46-1AA8-4A3F-A848-49779AF5F1AD}"/>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B2223B5E-DB58-977A-8D89-D1D8F527FC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5AB5E16-D01C-6A49-E19A-7CCE0C40852D}"/>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351782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43E5EF-3DCA-DC3F-02E6-1465B5BE685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927D7DB-7934-7926-9A60-6E6B47F87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08B0F98-62F6-273F-3041-86E0ED2AB2EC}"/>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17E46607-514D-C6FA-51DF-A3FF988B67C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2225E87-68B8-9763-1AD0-C786E003E2A3}"/>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3573004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475F6C-4241-9919-8984-240A7F27237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042C2AF-217F-8643-B6B7-C896617FD27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BF2340B-B9B0-A303-AE4D-C0DFFF8B349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432A557-75EE-1E47-37B2-F2A15022CD48}"/>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6" name="Alt Bilgi Yer Tutucusu 5">
            <a:extLst>
              <a:ext uri="{FF2B5EF4-FFF2-40B4-BE49-F238E27FC236}">
                <a16:creationId xmlns:a16="http://schemas.microsoft.com/office/drawing/2014/main" id="{EAD71B55-7B58-C46B-5CCB-26CD821CCD3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510B977-CB6D-0C56-3BC7-AC67268E5E2B}"/>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189618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304981-072B-6474-1410-197E3307261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2BB12DF-6E95-705A-9D68-25B832F48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46EA066-77A6-D72D-671E-7BC854B1302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E6325AE-9035-1B29-6F46-09C68A9A6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1FC413D-2252-263C-0ACA-55A79069AFE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A587B74-BAC1-16B1-202A-6E233D446217}"/>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8" name="Alt Bilgi Yer Tutucusu 7">
            <a:extLst>
              <a:ext uri="{FF2B5EF4-FFF2-40B4-BE49-F238E27FC236}">
                <a16:creationId xmlns:a16="http://schemas.microsoft.com/office/drawing/2014/main" id="{D3ECD822-178B-3632-5E2D-B7A4B115272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9C45E55-AA02-8D42-FA90-668D50214EF0}"/>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382014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2BC887-971E-71EF-52AE-CE66A9D154D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C2735AF-A18D-8E9C-FA50-BFE0B13A69DA}"/>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4" name="Alt Bilgi Yer Tutucusu 3">
            <a:extLst>
              <a:ext uri="{FF2B5EF4-FFF2-40B4-BE49-F238E27FC236}">
                <a16:creationId xmlns:a16="http://schemas.microsoft.com/office/drawing/2014/main" id="{63BA7B07-7C24-99BC-0B04-8A1BDE6AA7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070D8BE3-6CD2-7BAA-0476-918B89E391AD}"/>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3673228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1BDC171-B771-30CC-519C-D4632D9DAB6D}"/>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3" name="Alt Bilgi Yer Tutucusu 2">
            <a:extLst>
              <a:ext uri="{FF2B5EF4-FFF2-40B4-BE49-F238E27FC236}">
                <a16:creationId xmlns:a16="http://schemas.microsoft.com/office/drawing/2014/main" id="{362A31E9-3609-ACC9-21F9-85596721E37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D7D5DB9-B614-C87F-0077-951EDD4EF20C}"/>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72922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69EDBE-8CBA-7362-A1B3-DB915119C91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1876382-72E7-D6D9-B15A-D3E9594DC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7B0C6EB-9DCC-1937-DE5E-ED9024FF6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9569152-56CB-8206-69A6-80A357035F6C}"/>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6" name="Alt Bilgi Yer Tutucusu 5">
            <a:extLst>
              <a:ext uri="{FF2B5EF4-FFF2-40B4-BE49-F238E27FC236}">
                <a16:creationId xmlns:a16="http://schemas.microsoft.com/office/drawing/2014/main" id="{50351E29-6E5B-13C2-8959-F65F1D0B824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65A1805-45A0-51CA-9B8A-1E251A135642}"/>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423374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E11ABA-4F3F-6CF7-4128-96A068F66D1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CEB4998-F2EF-6E20-01B1-E6285D926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63C1911-2437-C8F9-9B89-94C9EF4F5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A5B4A8F-CBBE-AC52-C7D8-3C41BB17B9D5}"/>
              </a:ext>
            </a:extLst>
          </p:cNvPr>
          <p:cNvSpPr>
            <a:spLocks noGrp="1"/>
          </p:cNvSpPr>
          <p:nvPr>
            <p:ph type="dt" sz="half" idx="10"/>
          </p:nvPr>
        </p:nvSpPr>
        <p:spPr/>
        <p:txBody>
          <a:bodyPr/>
          <a:lstStyle/>
          <a:p>
            <a:fld id="{91F8A89D-2812-4443-A9A0-9CAC83F2D5B2}" type="datetimeFigureOut">
              <a:rPr lang="tr-TR" smtClean="0"/>
              <a:t>18.10.2025</a:t>
            </a:fld>
            <a:endParaRPr lang="tr-TR"/>
          </a:p>
        </p:txBody>
      </p:sp>
      <p:sp>
        <p:nvSpPr>
          <p:cNvPr id="6" name="Alt Bilgi Yer Tutucusu 5">
            <a:extLst>
              <a:ext uri="{FF2B5EF4-FFF2-40B4-BE49-F238E27FC236}">
                <a16:creationId xmlns:a16="http://schemas.microsoft.com/office/drawing/2014/main" id="{CC37D585-6EBF-173E-2E9A-41CB6D61F37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EC8FD14-45A2-868A-4207-E288B0BC7340}"/>
              </a:ext>
            </a:extLst>
          </p:cNvPr>
          <p:cNvSpPr>
            <a:spLocks noGrp="1"/>
          </p:cNvSpPr>
          <p:nvPr>
            <p:ph type="sldNum" sz="quarter" idx="12"/>
          </p:nvPr>
        </p:nvSpPr>
        <p:spPr/>
        <p:txBody>
          <a:bodyPr/>
          <a:lstStyle/>
          <a:p>
            <a:fld id="{71E6515F-C91A-B64E-86D1-4216EBDE8BA4}" type="slidenum">
              <a:rPr lang="tr-TR" smtClean="0"/>
              <a:t>‹#›</a:t>
            </a:fld>
            <a:endParaRPr lang="tr-TR"/>
          </a:p>
        </p:txBody>
      </p:sp>
    </p:spTree>
    <p:extLst>
      <p:ext uri="{BB962C8B-B14F-4D97-AF65-F5344CB8AC3E}">
        <p14:creationId xmlns:p14="http://schemas.microsoft.com/office/powerpoint/2010/main" val="148358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9F70E93-748D-D48B-AEE5-C8D2EF3D5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BF571E-32C8-88C6-2497-B28382543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68016F5-6F89-0CCB-2A06-58698E61D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8A89D-2812-4443-A9A0-9CAC83F2D5B2}" type="datetimeFigureOut">
              <a:rPr lang="tr-TR" smtClean="0"/>
              <a:t>18.10.2025</a:t>
            </a:fld>
            <a:endParaRPr lang="tr-TR"/>
          </a:p>
        </p:txBody>
      </p:sp>
      <p:sp>
        <p:nvSpPr>
          <p:cNvPr id="5" name="Alt Bilgi Yer Tutucusu 4">
            <a:extLst>
              <a:ext uri="{FF2B5EF4-FFF2-40B4-BE49-F238E27FC236}">
                <a16:creationId xmlns:a16="http://schemas.microsoft.com/office/drawing/2014/main" id="{934670C3-F7F6-D933-B0EE-A1F041A73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5DEB6C3-DD5E-C90B-2122-CFDA1230D4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6515F-C91A-B64E-86D1-4216EBDE8BA4}" type="slidenum">
              <a:rPr lang="tr-TR" smtClean="0"/>
              <a:t>‹#›</a:t>
            </a:fld>
            <a:endParaRPr lang="tr-TR"/>
          </a:p>
        </p:txBody>
      </p:sp>
    </p:spTree>
    <p:extLst>
      <p:ext uri="{BB962C8B-B14F-4D97-AF65-F5344CB8AC3E}">
        <p14:creationId xmlns:p14="http://schemas.microsoft.com/office/powerpoint/2010/main" val="675534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jpe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customXml" Target="../ink/ink8.xml"/><Relationship Id="rId18" Type="http://schemas.openxmlformats.org/officeDocument/2006/relationships/customXml" Target="../ink/ink11.xml"/><Relationship Id="rId3" Type="http://schemas.openxmlformats.org/officeDocument/2006/relationships/customXml" Target="../ink/ink3.xml"/><Relationship Id="rId21" Type="http://schemas.openxmlformats.org/officeDocument/2006/relationships/image" Target="../media/image28.png"/><Relationship Id="rId7" Type="http://schemas.openxmlformats.org/officeDocument/2006/relationships/customXml" Target="../ink/ink5.xml"/><Relationship Id="rId12" Type="http://schemas.openxmlformats.org/officeDocument/2006/relationships/image" Target="../media/image240.png"/><Relationship Id="rId17" Type="http://schemas.openxmlformats.org/officeDocument/2006/relationships/customXml" Target="../ink/ink10.xml"/><Relationship Id="rId25" Type="http://schemas.openxmlformats.org/officeDocument/2006/relationships/image" Target="../media/image30.png"/><Relationship Id="rId2" Type="http://schemas.openxmlformats.org/officeDocument/2006/relationships/image" Target="../media/image10.png"/><Relationship Id="rId16" Type="http://schemas.openxmlformats.org/officeDocument/2006/relationships/image" Target="../media/image260.png"/><Relationship Id="rId20"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customXml" Target="../ink/ink7.xml"/><Relationship Id="rId24" Type="http://schemas.openxmlformats.org/officeDocument/2006/relationships/customXml" Target="../ink/ink14.xml"/><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image" Target="../media/image29.png"/><Relationship Id="rId10" Type="http://schemas.openxmlformats.org/officeDocument/2006/relationships/image" Target="../media/image230.png"/><Relationship Id="rId19" Type="http://schemas.openxmlformats.org/officeDocument/2006/relationships/image" Target="../media/image27.png"/><Relationship Id="rId4" Type="http://schemas.openxmlformats.org/officeDocument/2006/relationships/image" Target="../media/image190.png"/><Relationship Id="rId9" Type="http://schemas.openxmlformats.org/officeDocument/2006/relationships/customXml" Target="../ink/ink6.xml"/><Relationship Id="rId14" Type="http://schemas.openxmlformats.org/officeDocument/2006/relationships/image" Target="../media/image250.png"/><Relationship Id="rId22" Type="http://schemas.openxmlformats.org/officeDocument/2006/relationships/customXml" Target="../ink/ink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180.png"/><Relationship Id="rId2"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11.jpeg"/><Relationship Id="rId4" Type="http://schemas.openxmlformats.org/officeDocument/2006/relationships/customXml" Target="../ink/ink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22.xml"/><Relationship Id="rId18" Type="http://schemas.openxmlformats.org/officeDocument/2006/relationships/customXml" Target="../ink/ink25.xml"/><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customXml" Target="../ink/ink19.xml"/><Relationship Id="rId12" Type="http://schemas.openxmlformats.org/officeDocument/2006/relationships/image" Target="../media/image35.png"/><Relationship Id="rId17" Type="http://schemas.openxmlformats.org/officeDocument/2006/relationships/customXml" Target="../ink/ink24.xml"/><Relationship Id="rId2" Type="http://schemas.openxmlformats.org/officeDocument/2006/relationships/notesSlide" Target="../notesSlides/notesSlide26.xml"/><Relationship Id="rId16" Type="http://schemas.openxmlformats.org/officeDocument/2006/relationships/image" Target="../media/image37.png"/><Relationship Id="rId20" Type="http://schemas.openxmlformats.org/officeDocument/2006/relationships/customXml" Target="../ink/ink2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customXml" Target="../ink/ink20.xml"/><Relationship Id="rId14" Type="http://schemas.openxmlformats.org/officeDocument/2006/relationships/image" Target="../media/image36.png"/><Relationship Id="rId22" Type="http://schemas.openxmlformats.org/officeDocument/2006/relationships/customXml" Target="../ink/ink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http://www.istanbul.edu.tr/muh/insaat/logo/Istanbul_Universitesi_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563" y="2281588"/>
            <a:ext cx="1490811"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http://akademikperspektif.com/wp-content/uploads/2012/09/istanbul-universitesi-karakal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5947" y="2400329"/>
            <a:ext cx="5029200"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yagram 5"/>
          <p:cNvGraphicFramePr/>
          <p:nvPr>
            <p:extLst>
              <p:ext uri="{D42A27DB-BD31-4B8C-83A1-F6EECF244321}">
                <p14:modId xmlns:p14="http://schemas.microsoft.com/office/powerpoint/2010/main" val="2251213204"/>
              </p:ext>
            </p:extLst>
          </p:nvPr>
        </p:nvGraphicFramePr>
        <p:xfrm>
          <a:off x="1889374" y="3890320"/>
          <a:ext cx="8519546" cy="1468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2 Alt Başlık"/>
          <p:cNvSpPr>
            <a:spLocks noGrp="1"/>
          </p:cNvSpPr>
          <p:nvPr>
            <p:ph type="subTitle" idx="1"/>
          </p:nvPr>
        </p:nvSpPr>
        <p:spPr>
          <a:xfrm>
            <a:off x="2769262" y="5227957"/>
            <a:ext cx="6848475" cy="1197739"/>
          </a:xfrm>
        </p:spPr>
        <p:style>
          <a:lnRef idx="1">
            <a:schemeClr val="accent2"/>
          </a:lnRef>
          <a:fillRef idx="2">
            <a:schemeClr val="accent2"/>
          </a:fillRef>
          <a:effectRef idx="1">
            <a:schemeClr val="accent2"/>
          </a:effectRef>
          <a:fontRef idx="minor">
            <a:schemeClr val="dk1"/>
          </a:fontRef>
        </p:style>
        <p:txBody>
          <a:bodyPr rtlCol="0">
            <a:normAutofit/>
          </a:bodyPr>
          <a:lstStyle/>
          <a:p>
            <a:r>
              <a:rPr lang="en-US" sz="2000" b="1" dirty="0">
                <a:solidFill>
                  <a:schemeClr val="tx1"/>
                </a:solidFill>
              </a:rPr>
              <a:t>Dr. </a:t>
            </a:r>
            <a:r>
              <a:rPr lang="en-US" sz="2000" b="1" dirty="0" err="1">
                <a:solidFill>
                  <a:schemeClr val="tx1"/>
                </a:solidFill>
              </a:rPr>
              <a:t>Tuğba</a:t>
            </a:r>
            <a:r>
              <a:rPr lang="en-US" sz="2000" b="1" dirty="0">
                <a:solidFill>
                  <a:schemeClr val="tx1"/>
                </a:solidFill>
              </a:rPr>
              <a:t> ERDOĞAN </a:t>
            </a:r>
          </a:p>
          <a:p>
            <a:r>
              <a:rPr lang="tr-TR" sz="1800" dirty="0">
                <a:solidFill>
                  <a:schemeClr val="tx1"/>
                </a:solidFill>
              </a:rPr>
              <a:t>İstanbul Üniversitesi, İstanbul Tıp Fakültesi</a:t>
            </a:r>
          </a:p>
          <a:p>
            <a:r>
              <a:rPr lang="tr-TR" sz="1800" dirty="0">
                <a:solidFill>
                  <a:schemeClr val="tx1"/>
                </a:solidFill>
              </a:rPr>
              <a:t>İç Hastalıkları AD, Geriatri BD</a:t>
            </a:r>
            <a:endParaRPr lang="en-US" sz="1800" dirty="0">
              <a:solidFill>
                <a:schemeClr val="tx1"/>
              </a:solidFill>
            </a:endParaRPr>
          </a:p>
        </p:txBody>
      </p:sp>
      <p:pic>
        <p:nvPicPr>
          <p:cNvPr id="1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7737" y="2420731"/>
            <a:ext cx="2326626" cy="1292699"/>
          </a:xfrm>
          <a:prstGeom prst="rect">
            <a:avLst/>
          </a:prstGeom>
          <a:ln/>
        </p:spPr>
        <p:style>
          <a:lnRef idx="2">
            <a:schemeClr val="dk1"/>
          </a:lnRef>
          <a:fillRef idx="1">
            <a:schemeClr val="lt1"/>
          </a:fillRef>
          <a:effectRef idx="0">
            <a:schemeClr val="dk1"/>
          </a:effectRef>
          <a:fontRef idx="minor">
            <a:schemeClr val="dk1"/>
          </a:fontRef>
        </p:style>
      </p:pic>
      <p:sp>
        <p:nvSpPr>
          <p:cNvPr id="15" name="Metin kutusu 14">
            <a:extLst>
              <a:ext uri="{FF2B5EF4-FFF2-40B4-BE49-F238E27FC236}">
                <a16:creationId xmlns:a16="http://schemas.microsoft.com/office/drawing/2014/main" id="{75A117EE-B5A9-41CC-B48F-A751A50FBDC0}"/>
              </a:ext>
            </a:extLst>
          </p:cNvPr>
          <p:cNvSpPr txBox="1"/>
          <p:nvPr/>
        </p:nvSpPr>
        <p:spPr>
          <a:xfrm>
            <a:off x="3810000" y="3244334"/>
            <a:ext cx="4572000" cy="369332"/>
          </a:xfrm>
          <a:prstGeom prst="rect">
            <a:avLst/>
          </a:prstGeom>
          <a:noFill/>
        </p:spPr>
        <p:txBody>
          <a:bodyPr wrap="square">
            <a:spAutoFit/>
          </a:bodyPr>
          <a:lstStyle/>
          <a:p>
            <a:r>
              <a:rPr lang="tr-TR" dirty="0"/>
              <a:t> </a:t>
            </a:r>
          </a:p>
        </p:txBody>
      </p:sp>
      <p:sp>
        <p:nvSpPr>
          <p:cNvPr id="16" name="Metin kutusu 15">
            <a:extLst>
              <a:ext uri="{FF2B5EF4-FFF2-40B4-BE49-F238E27FC236}">
                <a16:creationId xmlns:a16="http://schemas.microsoft.com/office/drawing/2014/main" id="{55AF3317-33F9-424A-9D32-0ACC5F5B31C8}"/>
              </a:ext>
            </a:extLst>
          </p:cNvPr>
          <p:cNvSpPr txBox="1"/>
          <p:nvPr/>
        </p:nvSpPr>
        <p:spPr>
          <a:xfrm>
            <a:off x="3863147" y="3774286"/>
            <a:ext cx="4572000" cy="369332"/>
          </a:xfrm>
          <a:prstGeom prst="rect">
            <a:avLst/>
          </a:prstGeom>
          <a:noFill/>
        </p:spPr>
        <p:txBody>
          <a:bodyPr wrap="square">
            <a:spAutoFit/>
          </a:bodyPr>
          <a:lstStyle/>
          <a:p>
            <a:r>
              <a:rPr lang="tr-TR" dirty="0"/>
              <a:t> </a:t>
            </a:r>
          </a:p>
        </p:txBody>
      </p:sp>
      <p:pic>
        <p:nvPicPr>
          <p:cNvPr id="3" name="Resim 2" descr="metin, insan yüzü, kişi, şahıs, ekran görüntüsü içeren bir resim&#10;&#10;Açıklama otomatik olarak oluşturuldu">
            <a:extLst>
              <a:ext uri="{FF2B5EF4-FFF2-40B4-BE49-F238E27FC236}">
                <a16:creationId xmlns:a16="http://schemas.microsoft.com/office/drawing/2014/main" id="{A734116F-5DF3-3E98-9BC7-E2AFFB757047}"/>
              </a:ext>
            </a:extLst>
          </p:cNvPr>
          <p:cNvPicPr>
            <a:picLocks noChangeAspect="1"/>
          </p:cNvPicPr>
          <p:nvPr/>
        </p:nvPicPr>
        <p:blipFill rotWithShape="1">
          <a:blip r:embed="rId11"/>
          <a:srcRect r="31947"/>
          <a:stretch/>
        </p:blipFill>
        <p:spPr>
          <a:xfrm>
            <a:off x="2118360" y="103909"/>
            <a:ext cx="8092440" cy="2177679"/>
          </a:xfrm>
          <a:prstGeom prst="rect">
            <a:avLst/>
          </a:prstGeom>
        </p:spPr>
      </p:pic>
    </p:spTree>
    <p:extLst>
      <p:ext uri="{BB962C8B-B14F-4D97-AF65-F5344CB8AC3E}">
        <p14:creationId xmlns:p14="http://schemas.microsoft.com/office/powerpoint/2010/main" val="389737289"/>
      </p:ext>
    </p:extLst>
  </p:cSld>
  <p:clrMapOvr>
    <a:masterClrMapping/>
  </p:clrMapOvr>
  <p:transition spd="med" advTm="8264">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365125"/>
            <a:ext cx="10972800" cy="1063625"/>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fontScale="90000"/>
          </a:bodyPr>
          <a:lstStyle/>
          <a:p>
            <a:r>
              <a:rPr lang="tr-TR" b="1" dirty="0"/>
              <a:t>Osteoporoz yaşlılarda rutin olarak DXA ile taranmalıdır…</a:t>
            </a:r>
          </a:p>
        </p:txBody>
      </p:sp>
      <p:sp>
        <p:nvSpPr>
          <p:cNvPr id="3" name="İçerik Yer Tutucusu 2"/>
          <p:cNvSpPr>
            <a:spLocks noGrp="1"/>
          </p:cNvSpPr>
          <p:nvPr>
            <p:ph idx="1"/>
          </p:nvPr>
        </p:nvSpPr>
        <p:spPr>
          <a:xfrm>
            <a:off x="609600" y="1600201"/>
            <a:ext cx="10972800" cy="4277072"/>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tr-TR" b="1" dirty="0"/>
              <a:t> Türkiye’de ve genellikle önerilen kılavuzlarda OP tarama yaşı</a:t>
            </a:r>
          </a:p>
          <a:p>
            <a:pPr marL="457200" lvl="1" indent="0">
              <a:buNone/>
            </a:pPr>
            <a:r>
              <a:rPr lang="tr-TR" b="1" dirty="0"/>
              <a:t>Kadınlarda</a:t>
            </a:r>
            <a:r>
              <a:rPr lang="tr-TR" b="1" dirty="0">
                <a:sym typeface="Wingdings" panose="05000000000000000000" pitchFamily="2" charset="2"/>
              </a:rPr>
              <a:t> </a:t>
            </a:r>
            <a:r>
              <a:rPr lang="tr-TR" b="1" dirty="0">
                <a:solidFill>
                  <a:srgbClr val="FF0000"/>
                </a:solidFill>
              </a:rPr>
              <a:t>65 y</a:t>
            </a:r>
          </a:p>
          <a:p>
            <a:pPr marL="457200" lvl="1" indent="0">
              <a:buNone/>
            </a:pPr>
            <a:r>
              <a:rPr lang="tr-TR" b="1" dirty="0"/>
              <a:t>Erkeklerde</a:t>
            </a:r>
            <a:r>
              <a:rPr lang="tr-TR" b="1" dirty="0">
                <a:sym typeface="Wingdings" panose="05000000000000000000" pitchFamily="2" charset="2"/>
              </a:rPr>
              <a:t> </a:t>
            </a:r>
            <a:r>
              <a:rPr lang="tr-TR" b="1" dirty="0">
                <a:solidFill>
                  <a:srgbClr val="FF0000"/>
                </a:solidFill>
              </a:rPr>
              <a:t>70 y</a:t>
            </a:r>
          </a:p>
          <a:p>
            <a:pPr marL="57150" indent="0">
              <a:buNone/>
            </a:pPr>
            <a:endParaRPr lang="tr-TR" b="1" dirty="0"/>
          </a:p>
          <a:p>
            <a:pPr marL="57150" indent="0">
              <a:buNone/>
            </a:pPr>
            <a:r>
              <a:rPr lang="tr-TR" b="1" dirty="0"/>
              <a:t>TR’de OP </a:t>
            </a:r>
            <a:r>
              <a:rPr lang="tr-TR" b="1" dirty="0" err="1"/>
              <a:t>prevelansı</a:t>
            </a:r>
            <a:r>
              <a:rPr lang="tr-TR" b="1" dirty="0"/>
              <a:t> «yüksek» pek çok ülke ile karşılaştırıldığında (FRACTURK-FRAX hesaplaması) (</a:t>
            </a:r>
            <a:r>
              <a:rPr lang="tr-TR" b="1" i="1" dirty="0">
                <a:solidFill>
                  <a:schemeClr val="tx1"/>
                </a:solidFill>
              </a:rPr>
              <a:t>Tuzun, 2012</a:t>
            </a:r>
            <a:r>
              <a:rPr lang="tr-TR" b="1" dirty="0"/>
              <a:t>)</a:t>
            </a:r>
          </a:p>
          <a:p>
            <a:pPr marL="57150" indent="0">
              <a:buNone/>
            </a:pPr>
            <a:endParaRPr lang="tr-TR" b="1" dirty="0"/>
          </a:p>
          <a:p>
            <a:pPr marL="57150" indent="0">
              <a:buNone/>
            </a:pPr>
            <a:r>
              <a:rPr lang="tr-TR" b="1" dirty="0">
                <a:solidFill>
                  <a:srgbClr val="0070C0"/>
                </a:solidFill>
              </a:rPr>
              <a:t>Erkek OP </a:t>
            </a:r>
            <a:r>
              <a:rPr lang="tr-TR" b="1" dirty="0"/>
              <a:t>dünyada ve TR’de genellikle pratikte </a:t>
            </a:r>
            <a:r>
              <a:rPr lang="tr-TR" b="1" dirty="0" err="1">
                <a:solidFill>
                  <a:srgbClr val="0070C0"/>
                </a:solidFill>
              </a:rPr>
              <a:t>gözardı</a:t>
            </a:r>
            <a:r>
              <a:rPr lang="tr-TR" b="1" dirty="0">
                <a:solidFill>
                  <a:srgbClr val="0070C0"/>
                </a:solidFill>
              </a:rPr>
              <a:t> edilmekte</a:t>
            </a:r>
            <a:r>
              <a:rPr lang="tr-TR" b="1" dirty="0"/>
              <a:t> (</a:t>
            </a:r>
            <a:r>
              <a:rPr lang="tr-TR" b="1" i="1" dirty="0"/>
              <a:t>Kirazlı, 2020 - </a:t>
            </a:r>
            <a:r>
              <a:rPr lang="tr-TR" b="1" i="1" dirty="0" err="1"/>
              <a:t>Kucukler</a:t>
            </a:r>
            <a:r>
              <a:rPr lang="tr-TR" b="1" i="1" dirty="0"/>
              <a:t>, 2017</a:t>
            </a:r>
            <a:r>
              <a:rPr lang="tr-TR" b="1" dirty="0"/>
              <a:t>)</a:t>
            </a:r>
          </a:p>
          <a:p>
            <a:pPr marL="57150" indent="0">
              <a:buNone/>
            </a:pPr>
            <a:endParaRPr lang="tr-TR" b="1" dirty="0"/>
          </a:p>
          <a:p>
            <a:pPr marL="514350" indent="-457200"/>
            <a:endParaRPr lang="tr-TR" b="1" dirty="0"/>
          </a:p>
          <a:p>
            <a:endParaRPr lang="tr-TR" dirty="0"/>
          </a:p>
        </p:txBody>
      </p:sp>
      <p:sp>
        <p:nvSpPr>
          <p:cNvPr id="8" name="Metin kutusu 7"/>
          <p:cNvSpPr txBox="1"/>
          <p:nvPr/>
        </p:nvSpPr>
        <p:spPr>
          <a:xfrm>
            <a:off x="609600" y="5900122"/>
            <a:ext cx="10972800" cy="861774"/>
          </a:xfrm>
          <a:prstGeom prst="rect">
            <a:avLst/>
          </a:prstGeom>
          <a:solidFill>
            <a:schemeClr val="accent3">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Türkiye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Endokrinoloji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ve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Metabolizma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Derneği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Osteoporoz</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ve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Metabolik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Kemik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Hastalıkları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Tanı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ve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Tedavi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Kılavuzu</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endParaRPr kumimoji="0" lang="tr-T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Shuhart </a:t>
            </a:r>
            <a:r>
              <a:rPr kumimoji="0" lang="tr-TR" sz="1600" b="0" i="0" u="none" strike="noStrike" kern="1200" cap="none" spc="0" normalizeH="0" baseline="0" noProof="0" dirty="0">
                <a:ln>
                  <a:noFill/>
                </a:ln>
                <a:solidFill>
                  <a:prstClr val="black"/>
                </a:solidFill>
                <a:effectLst/>
                <a:uLnTx/>
                <a:uFillTx/>
                <a:latin typeface="Calibri"/>
                <a:ea typeface="+mn-ea"/>
                <a:cs typeface="+mn-cs"/>
              </a:rPr>
              <a:t> et al</a:t>
            </a:r>
            <a:r>
              <a:rPr kumimoji="0" lang="en-US" sz="1600" b="0" i="0" u="none" strike="noStrike" kern="1200" cap="none" spc="0" normalizeH="0" baseline="0" noProof="0" dirty="0">
                <a:ln>
                  <a:noFill/>
                </a:ln>
                <a:solidFill>
                  <a:prstClr val="black"/>
                </a:solidFill>
                <a:effectLst/>
                <a:uLnTx/>
                <a:uFillTx/>
                <a:latin typeface="Calibri"/>
                <a:ea typeface="+mn-ea"/>
                <a:cs typeface="+mn-cs"/>
              </a:rPr>
              <a:t>. J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Clin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Densitom</a:t>
            </a:r>
            <a:r>
              <a:rPr kumimoji="0" lang="en-US" sz="1600" b="0" i="0" u="none" strike="noStrike" kern="1200" cap="none" spc="0" normalizeH="0" baseline="0" noProof="0" dirty="0">
                <a:ln>
                  <a:noFill/>
                </a:ln>
                <a:solidFill>
                  <a:prstClr val="black"/>
                </a:solidFill>
                <a:effectLst/>
                <a:uLnTx/>
                <a:uFillTx/>
                <a:latin typeface="Calibri"/>
                <a:ea typeface="+mn-ea"/>
                <a:cs typeface="+mn-cs"/>
              </a:rPr>
              <a:t>. 2019 Oct-Dec;22(4):453-471. </a:t>
            </a:r>
            <a:endParaRPr kumimoji="0" lang="tr-T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a:ea typeface="+mn-ea"/>
                <a:cs typeface="+mn-cs"/>
              </a:rPr>
              <a:t>Bahat</a:t>
            </a:r>
            <a:r>
              <a:rPr kumimoji="0" lang="tr-TR" sz="1600" b="0" i="0" u="none" strike="noStrike" kern="0" cap="none" spc="0" normalizeH="0" baseline="0" noProof="0" dirty="0">
                <a:ln>
                  <a:noFill/>
                </a:ln>
                <a:solidFill>
                  <a:prstClr val="black"/>
                </a:solidFill>
                <a:effectLst/>
                <a:uLnTx/>
                <a:uFillTx/>
                <a:latin typeface="Calibri"/>
                <a:ea typeface="+mn-ea"/>
                <a:cs typeface="+mn-cs"/>
              </a:rPr>
              <a:t> et al.</a:t>
            </a:r>
            <a:r>
              <a:rPr kumimoji="0" lang="en-US" sz="1600" b="0" i="0" u="none" strike="noStrike" kern="0" cap="none" spc="0" normalizeH="0" baseline="0" noProof="0" dirty="0">
                <a:ln>
                  <a:noFill/>
                </a:ln>
                <a:solidFill>
                  <a:prstClr val="black"/>
                </a:solidFill>
                <a:effectLst/>
                <a:uLnTx/>
                <a:uFillTx/>
                <a:latin typeface="Calibri"/>
                <a:ea typeface="+mn-ea"/>
                <a:cs typeface="+mn-cs"/>
              </a:rPr>
              <a:t>  Archives of osteoporosis </a:t>
            </a:r>
            <a:r>
              <a:rPr kumimoji="0" lang="tr-TR" sz="1600" b="0" i="0" u="none" strike="noStrike" kern="0" cap="none" spc="0" normalizeH="0" baseline="0" noProof="0" dirty="0">
                <a:ln>
                  <a:noFill/>
                </a:ln>
                <a:solidFill>
                  <a:prstClr val="black"/>
                </a:solidFill>
                <a:effectLst/>
                <a:uLnTx/>
                <a:uFillTx/>
                <a:latin typeface="Calibri"/>
                <a:ea typeface="+mn-ea"/>
                <a:cs typeface="+mn-cs"/>
              </a:rPr>
              <a:t>. 2021 </a:t>
            </a:r>
            <a:r>
              <a:rPr kumimoji="0" lang="tr-TR" sz="1600" b="0" i="0" u="none" strike="noStrike" kern="0" cap="none" spc="0" normalizeH="0" baseline="0" noProof="0" dirty="0" err="1">
                <a:ln>
                  <a:noFill/>
                </a:ln>
                <a:solidFill>
                  <a:prstClr val="black"/>
                </a:solidFill>
                <a:effectLst/>
                <a:uLnTx/>
                <a:uFillTx/>
                <a:latin typeface="Calibri"/>
                <a:ea typeface="+mn-ea"/>
                <a:cs typeface="+mn-cs"/>
              </a:rPr>
              <a:t>November</a:t>
            </a:r>
            <a:r>
              <a:rPr kumimoji="0" lang="tr-TR" sz="1600" b="0" i="0" u="none" strike="noStrike" kern="0" cap="none" spc="0" normalizeH="0" baseline="0" noProof="0" dirty="0">
                <a:ln>
                  <a:noFill/>
                </a:ln>
                <a:solidFill>
                  <a:prstClr val="black"/>
                </a:solidFill>
                <a:effectLst/>
                <a:uLnTx/>
                <a:uFillTx/>
                <a:latin typeface="Calibri"/>
                <a:ea typeface="+mn-ea"/>
                <a:cs typeface="+mn-cs"/>
              </a:rPr>
              <a:t> 8;</a:t>
            </a:r>
            <a:r>
              <a:rPr kumimoji="0" lang="en-US" sz="1600" b="0" i="0" u="none" strike="noStrike" kern="0" cap="none" spc="0" normalizeH="0" baseline="0" noProof="0" dirty="0">
                <a:ln>
                  <a:noFill/>
                </a:ln>
                <a:solidFill>
                  <a:prstClr val="black"/>
                </a:solidFill>
                <a:effectLst/>
                <a:uLnTx/>
                <a:uFillTx/>
                <a:latin typeface="Calibri"/>
                <a:ea typeface="+mn-ea"/>
                <a:cs typeface="+mn-cs"/>
              </a:rPr>
              <a:t>16</a:t>
            </a:r>
            <a:r>
              <a:rPr kumimoji="0" lang="tr-TR" sz="1600" b="0" i="0" u="none" strike="noStrike" kern="0" cap="none" spc="0" normalizeH="0" baseline="0" noProof="0" dirty="0">
                <a:ln>
                  <a:noFill/>
                </a:ln>
                <a:solidFill>
                  <a:prstClr val="black"/>
                </a:solidFill>
                <a:effectLst/>
                <a:uLnTx/>
                <a:uFillTx/>
                <a:latin typeface="Calibri"/>
                <a:ea typeface="+mn-ea"/>
                <a:cs typeface="+mn-cs"/>
              </a:rPr>
              <a:t> (</a:t>
            </a:r>
            <a:r>
              <a:rPr kumimoji="0" lang="en-US" sz="1600" b="0" i="0" u="none" strike="noStrike" kern="0" cap="none" spc="0" normalizeH="0" baseline="0" noProof="0" dirty="0">
                <a:ln>
                  <a:noFill/>
                </a:ln>
                <a:solidFill>
                  <a:prstClr val="black"/>
                </a:solidFill>
                <a:effectLst/>
                <a:uLnTx/>
                <a:uFillTx/>
                <a:latin typeface="Calibri"/>
                <a:ea typeface="+mn-ea"/>
                <a:cs typeface="+mn-cs"/>
              </a:rPr>
              <a:t>1 </a:t>
            </a:r>
            <a:r>
              <a:rPr kumimoji="0" lang="tr-TR" sz="1600" b="0" i="0" u="none" strike="noStrike" kern="0" cap="none" spc="0" normalizeH="0" baseline="0" noProof="0" dirty="0">
                <a:ln>
                  <a:noFill/>
                </a:ln>
                <a:solidFill>
                  <a:prstClr val="black"/>
                </a:solidFill>
                <a:effectLst/>
                <a:uLnTx/>
                <a:uFillTx/>
                <a:latin typeface="Calibri"/>
                <a:ea typeface="+mn-ea"/>
                <a:cs typeface="+mn-cs"/>
              </a:rPr>
              <a:t>)</a:t>
            </a:r>
            <a:r>
              <a:rPr kumimoji="0" lang="en-US" sz="1600" b="0" i="0" u="none" strike="noStrike" kern="0" cap="none" spc="0" normalizeH="0" baseline="0" noProof="0" dirty="0">
                <a:ln>
                  <a:noFill/>
                </a:ln>
                <a:solidFill>
                  <a:prstClr val="black"/>
                </a:solidFill>
                <a:effectLst/>
                <a:uLnTx/>
                <a:uFillTx/>
                <a:latin typeface="Calibri"/>
                <a:ea typeface="+mn-ea"/>
                <a:cs typeface="+mn-cs"/>
              </a:rPr>
              <a:t>179</a:t>
            </a:r>
            <a:r>
              <a:rPr kumimoji="0" lang="en-US" b="0" i="0" u="none" strike="noStrike" kern="0" cap="none" spc="0" normalizeH="0" baseline="0" noProof="0" dirty="0">
                <a:ln>
                  <a:noFill/>
                </a:ln>
                <a:solidFill>
                  <a:prstClr val="black"/>
                </a:solidFill>
                <a:effectLst/>
                <a:uLnTx/>
                <a:uFillTx/>
                <a:latin typeface="Calibri"/>
                <a:ea typeface="+mn-ea"/>
                <a:cs typeface="+mn-cs"/>
              </a:rPr>
              <a:t>.</a:t>
            </a:r>
            <a:endParaRPr kumimoji="0" lang="tr-TR"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9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B326B-A83F-1BB5-6240-5433759DDFC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E226A35-F00F-69D8-938D-2B2723E3D36F}"/>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1688225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9C1208-66B0-F1F3-8267-429FFBD11F7F}"/>
              </a:ext>
            </a:extLst>
          </p:cNvPr>
          <p:cNvSpPr>
            <a:spLocks noGrp="1"/>
          </p:cNvSpPr>
          <p:nvPr>
            <p:ph type="title"/>
          </p:nvPr>
        </p:nvSpPr>
        <p:spPr>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a:lstStyle/>
          <a:p>
            <a:r>
              <a:rPr lang="tr-TR" b="1" dirty="0">
                <a:solidFill>
                  <a:schemeClr val="bg1"/>
                </a:solidFill>
              </a:rPr>
              <a:t>İndeks kırığı takiben ilk 2 yılda yeni kırık riski…</a:t>
            </a:r>
          </a:p>
        </p:txBody>
      </p:sp>
      <p:graphicFrame>
        <p:nvGraphicFramePr>
          <p:cNvPr id="4" name="Tablo 3">
            <a:extLst>
              <a:ext uri="{FF2B5EF4-FFF2-40B4-BE49-F238E27FC236}">
                <a16:creationId xmlns:a16="http://schemas.microsoft.com/office/drawing/2014/main" id="{1F5F024D-CDFF-E340-886B-25E52494E526}"/>
              </a:ext>
            </a:extLst>
          </p:cNvPr>
          <p:cNvGraphicFramePr>
            <a:graphicFrameLocks noGrp="1"/>
          </p:cNvGraphicFramePr>
          <p:nvPr>
            <p:extLst>
              <p:ext uri="{D42A27DB-BD31-4B8C-83A1-F6EECF244321}">
                <p14:modId xmlns:p14="http://schemas.microsoft.com/office/powerpoint/2010/main" val="4194739700"/>
              </p:ext>
            </p:extLst>
          </p:nvPr>
        </p:nvGraphicFramePr>
        <p:xfrm>
          <a:off x="2032000" y="2628677"/>
          <a:ext cx="8128000" cy="2590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36829844"/>
                    </a:ext>
                  </a:extLst>
                </a:gridCol>
                <a:gridCol w="4064000">
                  <a:extLst>
                    <a:ext uri="{9D8B030D-6E8A-4147-A177-3AD203B41FA5}">
                      <a16:colId xmlns:a16="http://schemas.microsoft.com/office/drawing/2014/main" val="4029580765"/>
                    </a:ext>
                  </a:extLst>
                </a:gridCol>
              </a:tblGrid>
              <a:tr h="370840">
                <a:tc>
                  <a:txBody>
                    <a:bodyPr/>
                    <a:lstStyle/>
                    <a:p>
                      <a:pPr algn="ctr"/>
                      <a:r>
                        <a:rPr lang="tr-TR" sz="2800" dirty="0"/>
                        <a:t>INDEKS KIRIK</a:t>
                      </a:r>
                    </a:p>
                  </a:txBody>
                  <a:tcPr/>
                </a:tc>
                <a:tc>
                  <a:txBody>
                    <a:bodyPr/>
                    <a:lstStyle/>
                    <a:p>
                      <a:pPr algn="ctr"/>
                      <a:r>
                        <a:rPr lang="tr-TR" sz="2800" dirty="0"/>
                        <a:t>Yeni kırık riski</a:t>
                      </a:r>
                    </a:p>
                  </a:txBody>
                  <a:tcPr/>
                </a:tc>
                <a:extLst>
                  <a:ext uri="{0D108BD9-81ED-4DB2-BD59-A6C34878D82A}">
                    <a16:rowId xmlns:a16="http://schemas.microsoft.com/office/drawing/2014/main" val="316728187"/>
                  </a:ext>
                </a:extLst>
              </a:tr>
              <a:tr h="370840">
                <a:tc>
                  <a:txBody>
                    <a:bodyPr/>
                    <a:lstStyle/>
                    <a:p>
                      <a:pPr marL="0" indent="0">
                        <a:buNone/>
                      </a:pPr>
                      <a:r>
                        <a:rPr lang="tr-TR" sz="2800" dirty="0"/>
                        <a:t>Kalça</a:t>
                      </a:r>
                      <a:endParaRPr lang="tr-TR" sz="2800" dirty="0">
                        <a:sym typeface="Wingdings" pitchFamily="2" charset="2"/>
                      </a:endParaRPr>
                    </a:p>
                  </a:txBody>
                  <a:tcPr/>
                </a:tc>
                <a:tc>
                  <a:txBody>
                    <a:bodyPr/>
                    <a:lstStyle/>
                    <a:p>
                      <a:r>
                        <a:rPr lang="tr-TR" sz="2800" dirty="0"/>
                        <a:t>% 61</a:t>
                      </a:r>
                    </a:p>
                  </a:txBody>
                  <a:tcPr/>
                </a:tc>
                <a:extLst>
                  <a:ext uri="{0D108BD9-81ED-4DB2-BD59-A6C34878D82A}">
                    <a16:rowId xmlns:a16="http://schemas.microsoft.com/office/drawing/2014/main" val="410160707"/>
                  </a:ext>
                </a:extLst>
              </a:tr>
              <a:tr h="370840">
                <a:tc>
                  <a:txBody>
                    <a:bodyPr/>
                    <a:lstStyle/>
                    <a:p>
                      <a:r>
                        <a:rPr lang="tr-TR" sz="2800" dirty="0"/>
                        <a:t>Önkol</a:t>
                      </a:r>
                    </a:p>
                  </a:txBody>
                  <a:tcPr/>
                </a:tc>
                <a:tc>
                  <a:txBody>
                    <a:bodyPr/>
                    <a:lstStyle/>
                    <a:p>
                      <a:r>
                        <a:rPr lang="tr-TR" sz="2800" dirty="0"/>
                        <a:t>% 54</a:t>
                      </a:r>
                    </a:p>
                  </a:txBody>
                  <a:tcPr/>
                </a:tc>
                <a:extLst>
                  <a:ext uri="{0D108BD9-81ED-4DB2-BD59-A6C34878D82A}">
                    <a16:rowId xmlns:a16="http://schemas.microsoft.com/office/drawing/2014/main" val="3488284870"/>
                  </a:ext>
                </a:extLst>
              </a:tr>
              <a:tr h="370840">
                <a:tc>
                  <a:txBody>
                    <a:bodyPr/>
                    <a:lstStyle/>
                    <a:p>
                      <a:r>
                        <a:rPr lang="tr-TR" sz="2800" dirty="0"/>
                        <a:t>Vertebra</a:t>
                      </a:r>
                    </a:p>
                  </a:txBody>
                  <a:tcPr/>
                </a:tc>
                <a:tc>
                  <a:txBody>
                    <a:bodyPr/>
                    <a:lstStyle/>
                    <a:p>
                      <a:r>
                        <a:rPr lang="tr-TR" sz="2800" dirty="0"/>
                        <a:t>% 42</a:t>
                      </a:r>
                    </a:p>
                  </a:txBody>
                  <a:tcPr/>
                </a:tc>
                <a:extLst>
                  <a:ext uri="{0D108BD9-81ED-4DB2-BD59-A6C34878D82A}">
                    <a16:rowId xmlns:a16="http://schemas.microsoft.com/office/drawing/2014/main" val="2881234162"/>
                  </a:ext>
                </a:extLst>
              </a:tr>
              <a:tr h="370840">
                <a:tc>
                  <a:txBody>
                    <a:bodyPr/>
                    <a:lstStyle/>
                    <a:p>
                      <a:r>
                        <a:rPr lang="tr-TR" sz="2800" dirty="0"/>
                        <a:t>Humerus</a:t>
                      </a:r>
                    </a:p>
                  </a:txBody>
                  <a:tcPr/>
                </a:tc>
                <a:tc>
                  <a:txBody>
                    <a:bodyPr/>
                    <a:lstStyle/>
                    <a:p>
                      <a:r>
                        <a:rPr lang="tr-TR" sz="2800" dirty="0"/>
                        <a:t>% 53</a:t>
                      </a:r>
                    </a:p>
                  </a:txBody>
                  <a:tcPr/>
                </a:tc>
                <a:extLst>
                  <a:ext uri="{0D108BD9-81ED-4DB2-BD59-A6C34878D82A}">
                    <a16:rowId xmlns:a16="http://schemas.microsoft.com/office/drawing/2014/main" val="2756647392"/>
                  </a:ext>
                </a:extLst>
              </a:tr>
            </a:tbl>
          </a:graphicData>
        </a:graphic>
      </p:graphicFrame>
      <p:sp>
        <p:nvSpPr>
          <p:cNvPr id="5" name="Metin kutusu 4">
            <a:extLst>
              <a:ext uri="{FF2B5EF4-FFF2-40B4-BE49-F238E27FC236}">
                <a16:creationId xmlns:a16="http://schemas.microsoft.com/office/drawing/2014/main" id="{10EE325C-35AA-9D76-EA01-AE46E448D71F}"/>
              </a:ext>
            </a:extLst>
          </p:cNvPr>
          <p:cNvSpPr txBox="1"/>
          <p:nvPr/>
        </p:nvSpPr>
        <p:spPr>
          <a:xfrm>
            <a:off x="5098797" y="6308209"/>
            <a:ext cx="6972806" cy="369332"/>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tr-TR" b="0" i="0" dirty="0" err="1">
                <a:solidFill>
                  <a:srgbClr val="212121"/>
                </a:solidFill>
                <a:effectLst/>
                <a:latin typeface="system-ui"/>
              </a:rPr>
              <a:t>Kanis</a:t>
            </a:r>
            <a:r>
              <a:rPr lang="tr-TR" b="0" i="0" dirty="0">
                <a:solidFill>
                  <a:srgbClr val="212121"/>
                </a:solidFill>
                <a:effectLst/>
                <a:latin typeface="system-ui"/>
              </a:rPr>
              <a:t> JA, Harvey NC, </a:t>
            </a:r>
            <a:r>
              <a:rPr lang="tr-TR" b="0" i="0" dirty="0" err="1">
                <a:solidFill>
                  <a:srgbClr val="212121"/>
                </a:solidFill>
                <a:effectLst/>
                <a:latin typeface="system-ui"/>
              </a:rPr>
              <a:t>McCloskey</a:t>
            </a:r>
            <a:r>
              <a:rPr lang="tr-TR" b="0" i="0" dirty="0">
                <a:solidFill>
                  <a:srgbClr val="212121"/>
                </a:solidFill>
                <a:effectLst/>
                <a:latin typeface="system-ui"/>
              </a:rPr>
              <a:t> E, et al. </a:t>
            </a:r>
            <a:r>
              <a:rPr lang="tr-TR" b="0" i="1" dirty="0" err="1">
                <a:solidFill>
                  <a:srgbClr val="212121"/>
                </a:solidFill>
                <a:effectLst/>
                <a:latin typeface="system-ui"/>
              </a:rPr>
              <a:t>Osteoporos</a:t>
            </a:r>
            <a:r>
              <a:rPr lang="tr-TR" b="0" i="1" dirty="0">
                <a:solidFill>
                  <a:srgbClr val="212121"/>
                </a:solidFill>
                <a:effectLst/>
                <a:latin typeface="system-ui"/>
              </a:rPr>
              <a:t> </a:t>
            </a:r>
            <a:r>
              <a:rPr lang="tr-TR" b="0" i="1" dirty="0" err="1">
                <a:solidFill>
                  <a:srgbClr val="212121"/>
                </a:solidFill>
                <a:effectLst/>
                <a:latin typeface="system-ui"/>
              </a:rPr>
              <a:t>Int</a:t>
            </a:r>
            <a:r>
              <a:rPr lang="tr-TR" b="0" i="0" dirty="0">
                <a:solidFill>
                  <a:srgbClr val="212121"/>
                </a:solidFill>
                <a:effectLst/>
                <a:latin typeface="system-ui"/>
              </a:rPr>
              <a:t>. 2020;31(1):1-12.</a:t>
            </a:r>
            <a:endParaRPr lang="tr-TR" dirty="0"/>
          </a:p>
        </p:txBody>
      </p:sp>
    </p:spTree>
    <p:extLst>
      <p:ext uri="{BB962C8B-B14F-4D97-AF65-F5344CB8AC3E}">
        <p14:creationId xmlns:p14="http://schemas.microsoft.com/office/powerpoint/2010/main" val="20427679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yagram 5">
            <a:extLst>
              <a:ext uri="{FF2B5EF4-FFF2-40B4-BE49-F238E27FC236}">
                <a16:creationId xmlns:a16="http://schemas.microsoft.com/office/drawing/2014/main" id="{6EE5103C-519F-099A-BC95-2C205E695F7B}"/>
              </a:ext>
            </a:extLst>
          </p:cNvPr>
          <p:cNvGraphicFramePr/>
          <p:nvPr>
            <p:extLst>
              <p:ext uri="{D42A27DB-BD31-4B8C-83A1-F6EECF244321}">
                <p14:modId xmlns:p14="http://schemas.microsoft.com/office/powerpoint/2010/main" val="2029248553"/>
              </p:ext>
            </p:extLst>
          </p:nvPr>
        </p:nvGraphicFramePr>
        <p:xfrm>
          <a:off x="2152650" y="450940"/>
          <a:ext cx="7886700" cy="994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yagram 13">
            <a:extLst>
              <a:ext uri="{FF2B5EF4-FFF2-40B4-BE49-F238E27FC236}">
                <a16:creationId xmlns:a16="http://schemas.microsoft.com/office/drawing/2014/main" id="{7EEB0B36-3DA9-D9B7-BBBD-4DE88BA93863}"/>
              </a:ext>
            </a:extLst>
          </p:cNvPr>
          <p:cNvGraphicFramePr/>
          <p:nvPr>
            <p:extLst>
              <p:ext uri="{D42A27DB-BD31-4B8C-83A1-F6EECF244321}">
                <p14:modId xmlns:p14="http://schemas.microsoft.com/office/powerpoint/2010/main" val="420738851"/>
              </p:ext>
            </p:extLst>
          </p:nvPr>
        </p:nvGraphicFramePr>
        <p:xfrm>
          <a:off x="3048000" y="1708438"/>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30417128"/>
      </p:ext>
    </p:extLst>
  </p:cSld>
  <p:clrMapOvr>
    <a:masterClrMapping/>
  </p:clrMapOvr>
  <p:transition spd="med">
    <p:split orient="vert"/>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933450"/>
            <a:ext cx="10972800" cy="4799807"/>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b="1" dirty="0"/>
          </a:p>
          <a:p>
            <a:endParaRPr lang="tr-TR" b="1" dirty="0"/>
          </a:p>
          <a:p>
            <a:r>
              <a:rPr lang="tr-TR" b="1" dirty="0"/>
              <a:t>FRACTURK çalışmasında OP </a:t>
            </a:r>
            <a:r>
              <a:rPr lang="tr-TR" b="1" dirty="0" err="1"/>
              <a:t>prevelansı</a:t>
            </a:r>
            <a:r>
              <a:rPr lang="tr-TR" b="1" dirty="0"/>
              <a:t> (&gt;50 yaş) (</a:t>
            </a:r>
            <a:r>
              <a:rPr lang="tr-TR" b="1" dirty="0" err="1"/>
              <a:t>femur</a:t>
            </a:r>
            <a:r>
              <a:rPr lang="tr-TR" b="1" dirty="0"/>
              <a:t> boyun)</a:t>
            </a:r>
          </a:p>
          <a:p>
            <a:pPr marL="0" indent="0">
              <a:buNone/>
            </a:pPr>
            <a:r>
              <a:rPr lang="tr-TR" b="1" dirty="0"/>
              <a:t>	</a:t>
            </a:r>
          </a:p>
        </p:txBody>
      </p:sp>
      <p:sp>
        <p:nvSpPr>
          <p:cNvPr id="4" name="Metin kutusu 3"/>
          <p:cNvSpPr txBox="1"/>
          <p:nvPr/>
        </p:nvSpPr>
        <p:spPr>
          <a:xfrm>
            <a:off x="5022214" y="6030082"/>
            <a:ext cx="6560186" cy="646331"/>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err="1">
                <a:solidFill>
                  <a:prstClr val="black"/>
                </a:solidFill>
              </a:rPr>
              <a:t>Tuzun</a:t>
            </a:r>
            <a:r>
              <a:rPr lang="en-US" dirty="0">
                <a:solidFill>
                  <a:prstClr val="black"/>
                </a:solidFill>
              </a:rPr>
              <a:t> </a:t>
            </a:r>
            <a:r>
              <a:rPr lang="tr-TR" dirty="0">
                <a:solidFill>
                  <a:prstClr val="black"/>
                </a:solidFill>
              </a:rPr>
              <a:t>et al. </a:t>
            </a:r>
            <a:r>
              <a:rPr lang="en-US" dirty="0" err="1">
                <a:solidFill>
                  <a:prstClr val="black"/>
                </a:solidFill>
              </a:rPr>
              <a:t>Osteoporos</a:t>
            </a:r>
            <a:r>
              <a:rPr lang="en-US" dirty="0">
                <a:solidFill>
                  <a:prstClr val="black"/>
                </a:solidFill>
              </a:rPr>
              <a:t> Int. 2012 Mar;23(3):949-55.</a:t>
            </a:r>
            <a:endParaRPr lang="tr-TR" dirty="0">
              <a:solidFill>
                <a:prstClr val="black"/>
              </a:solidFill>
            </a:endParaRPr>
          </a:p>
          <a:p>
            <a:r>
              <a:rPr lang="en-US" dirty="0" err="1">
                <a:solidFill>
                  <a:prstClr val="black"/>
                </a:solidFill>
              </a:rPr>
              <a:t>Bahat</a:t>
            </a:r>
            <a:r>
              <a:rPr lang="tr-TR" dirty="0">
                <a:solidFill>
                  <a:prstClr val="black"/>
                </a:solidFill>
              </a:rPr>
              <a:t> et al.</a:t>
            </a:r>
            <a:r>
              <a:rPr lang="en-US" dirty="0">
                <a:solidFill>
                  <a:prstClr val="black"/>
                </a:solidFill>
              </a:rPr>
              <a:t>  Archives of osteoporosis </a:t>
            </a:r>
            <a:r>
              <a:rPr lang="tr-TR" dirty="0">
                <a:solidFill>
                  <a:prstClr val="black"/>
                </a:solidFill>
              </a:rPr>
              <a:t> 2021 </a:t>
            </a:r>
            <a:r>
              <a:rPr lang="tr-TR" dirty="0" err="1">
                <a:solidFill>
                  <a:prstClr val="black"/>
                </a:solidFill>
              </a:rPr>
              <a:t>November</a:t>
            </a:r>
            <a:r>
              <a:rPr lang="tr-TR" dirty="0">
                <a:solidFill>
                  <a:prstClr val="black"/>
                </a:solidFill>
              </a:rPr>
              <a:t> 8;</a:t>
            </a:r>
            <a:r>
              <a:rPr lang="en-US" dirty="0">
                <a:solidFill>
                  <a:prstClr val="black"/>
                </a:solidFill>
              </a:rPr>
              <a:t>16</a:t>
            </a:r>
            <a:r>
              <a:rPr lang="tr-TR" dirty="0">
                <a:solidFill>
                  <a:prstClr val="black"/>
                </a:solidFill>
              </a:rPr>
              <a:t> (</a:t>
            </a:r>
            <a:r>
              <a:rPr lang="en-US" dirty="0">
                <a:solidFill>
                  <a:prstClr val="black"/>
                </a:solidFill>
              </a:rPr>
              <a:t>1 </a:t>
            </a:r>
            <a:r>
              <a:rPr lang="tr-TR" dirty="0">
                <a:solidFill>
                  <a:prstClr val="black"/>
                </a:solidFill>
              </a:rPr>
              <a:t>)</a:t>
            </a:r>
            <a:r>
              <a:rPr lang="en-US" dirty="0">
                <a:solidFill>
                  <a:prstClr val="black"/>
                </a:solidFill>
              </a:rPr>
              <a:t>179</a:t>
            </a:r>
            <a:r>
              <a:rPr lang="tr-TR" dirty="0">
                <a:solidFill>
                  <a:prstClr val="black"/>
                </a:solidFill>
              </a:rPr>
              <a:t>.</a:t>
            </a:r>
            <a:r>
              <a:rPr lang="en-US" dirty="0">
                <a:solidFill>
                  <a:prstClr val="black"/>
                </a:solidFill>
              </a:rPr>
              <a:t> </a:t>
            </a:r>
            <a:endParaRPr lang="tr-TR" dirty="0">
              <a:solidFill>
                <a:prstClr val="black"/>
              </a:solidFill>
            </a:endParaRPr>
          </a:p>
        </p:txBody>
      </p:sp>
      <p:graphicFrame>
        <p:nvGraphicFramePr>
          <p:cNvPr id="6" name="Diyagram 5"/>
          <p:cNvGraphicFramePr/>
          <p:nvPr/>
        </p:nvGraphicFramePr>
        <p:xfrm>
          <a:off x="2768024" y="2996951"/>
          <a:ext cx="6655957" cy="2260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Çapraz Köşeleri Kesik Dikdörtgen 1">
            <a:extLst>
              <a:ext uri="{FF2B5EF4-FFF2-40B4-BE49-F238E27FC236}">
                <a16:creationId xmlns:a16="http://schemas.microsoft.com/office/drawing/2014/main" id="{5D74B65D-2AE6-29E5-B908-A462716C6D3A}"/>
              </a:ext>
            </a:extLst>
          </p:cNvPr>
          <p:cNvSpPr/>
          <p:nvPr/>
        </p:nvSpPr>
        <p:spPr>
          <a:xfrm>
            <a:off x="5638800" y="3333353"/>
            <a:ext cx="914400" cy="914400"/>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t>%65 artış</a:t>
            </a:r>
          </a:p>
        </p:txBody>
      </p:sp>
    </p:spTree>
    <p:extLst>
      <p:ext uri="{BB962C8B-B14F-4D97-AF65-F5344CB8AC3E}">
        <p14:creationId xmlns:p14="http://schemas.microsoft.com/office/powerpoint/2010/main" val="129924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933450"/>
            <a:ext cx="10972800" cy="4799807"/>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b="1" dirty="0"/>
          </a:p>
          <a:p>
            <a:endParaRPr lang="tr-TR" b="1" dirty="0"/>
          </a:p>
          <a:p>
            <a:r>
              <a:rPr lang="tr-TR" b="1" dirty="0"/>
              <a:t>FRACTURK çalışmasında kalça kırığı sayısı (&gt;50 yaş)</a:t>
            </a:r>
          </a:p>
          <a:p>
            <a:pPr marL="0" indent="0">
              <a:buNone/>
            </a:pPr>
            <a:r>
              <a:rPr lang="tr-TR" b="1" dirty="0"/>
              <a:t>	</a:t>
            </a:r>
          </a:p>
        </p:txBody>
      </p:sp>
      <p:sp>
        <p:nvSpPr>
          <p:cNvPr id="4" name="Metin kutusu 3"/>
          <p:cNvSpPr txBox="1"/>
          <p:nvPr/>
        </p:nvSpPr>
        <p:spPr>
          <a:xfrm>
            <a:off x="5022214" y="6030082"/>
            <a:ext cx="6560186" cy="646331"/>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err="1">
                <a:solidFill>
                  <a:prstClr val="black"/>
                </a:solidFill>
              </a:rPr>
              <a:t>Tuzun</a:t>
            </a:r>
            <a:r>
              <a:rPr lang="en-US" dirty="0">
                <a:solidFill>
                  <a:prstClr val="black"/>
                </a:solidFill>
              </a:rPr>
              <a:t> </a:t>
            </a:r>
            <a:r>
              <a:rPr lang="tr-TR" dirty="0">
                <a:solidFill>
                  <a:prstClr val="black"/>
                </a:solidFill>
              </a:rPr>
              <a:t>et al. </a:t>
            </a:r>
            <a:r>
              <a:rPr lang="en-US" dirty="0" err="1">
                <a:solidFill>
                  <a:prstClr val="black"/>
                </a:solidFill>
              </a:rPr>
              <a:t>Osteoporos</a:t>
            </a:r>
            <a:r>
              <a:rPr lang="en-US" dirty="0">
                <a:solidFill>
                  <a:prstClr val="black"/>
                </a:solidFill>
              </a:rPr>
              <a:t> Int. 2012 Mar;23(3):949-55.</a:t>
            </a:r>
            <a:endParaRPr lang="tr-TR" dirty="0">
              <a:solidFill>
                <a:prstClr val="black"/>
              </a:solidFill>
            </a:endParaRPr>
          </a:p>
          <a:p>
            <a:r>
              <a:rPr lang="en-US" dirty="0" err="1">
                <a:solidFill>
                  <a:prstClr val="black"/>
                </a:solidFill>
              </a:rPr>
              <a:t>Bahat</a:t>
            </a:r>
            <a:r>
              <a:rPr lang="tr-TR" dirty="0">
                <a:solidFill>
                  <a:prstClr val="black"/>
                </a:solidFill>
              </a:rPr>
              <a:t> et al.</a:t>
            </a:r>
            <a:r>
              <a:rPr lang="en-US" dirty="0">
                <a:solidFill>
                  <a:prstClr val="black"/>
                </a:solidFill>
              </a:rPr>
              <a:t>  Archives of osteoporosis </a:t>
            </a:r>
            <a:r>
              <a:rPr lang="tr-TR" dirty="0">
                <a:solidFill>
                  <a:prstClr val="black"/>
                </a:solidFill>
              </a:rPr>
              <a:t> 2021 </a:t>
            </a:r>
            <a:r>
              <a:rPr lang="tr-TR" dirty="0" err="1">
                <a:solidFill>
                  <a:prstClr val="black"/>
                </a:solidFill>
              </a:rPr>
              <a:t>November</a:t>
            </a:r>
            <a:r>
              <a:rPr lang="tr-TR" dirty="0">
                <a:solidFill>
                  <a:prstClr val="black"/>
                </a:solidFill>
              </a:rPr>
              <a:t> 8;</a:t>
            </a:r>
            <a:r>
              <a:rPr lang="en-US" dirty="0">
                <a:solidFill>
                  <a:prstClr val="black"/>
                </a:solidFill>
              </a:rPr>
              <a:t>16</a:t>
            </a:r>
            <a:r>
              <a:rPr lang="tr-TR" dirty="0">
                <a:solidFill>
                  <a:prstClr val="black"/>
                </a:solidFill>
              </a:rPr>
              <a:t> (</a:t>
            </a:r>
            <a:r>
              <a:rPr lang="en-US" dirty="0">
                <a:solidFill>
                  <a:prstClr val="black"/>
                </a:solidFill>
              </a:rPr>
              <a:t>1 </a:t>
            </a:r>
            <a:r>
              <a:rPr lang="tr-TR" dirty="0">
                <a:solidFill>
                  <a:prstClr val="black"/>
                </a:solidFill>
              </a:rPr>
              <a:t>)</a:t>
            </a:r>
            <a:r>
              <a:rPr lang="en-US" dirty="0">
                <a:solidFill>
                  <a:prstClr val="black"/>
                </a:solidFill>
              </a:rPr>
              <a:t>179</a:t>
            </a:r>
            <a:r>
              <a:rPr lang="tr-TR" dirty="0">
                <a:solidFill>
                  <a:prstClr val="black"/>
                </a:solidFill>
              </a:rPr>
              <a:t>.</a:t>
            </a:r>
            <a:r>
              <a:rPr lang="en-US" dirty="0">
                <a:solidFill>
                  <a:prstClr val="black"/>
                </a:solidFill>
              </a:rPr>
              <a:t> </a:t>
            </a:r>
            <a:endParaRPr lang="tr-TR" dirty="0">
              <a:solidFill>
                <a:prstClr val="black"/>
              </a:solidFill>
            </a:endParaRPr>
          </a:p>
        </p:txBody>
      </p:sp>
      <p:graphicFrame>
        <p:nvGraphicFramePr>
          <p:cNvPr id="6" name="Diyagram 5"/>
          <p:cNvGraphicFramePr/>
          <p:nvPr/>
        </p:nvGraphicFramePr>
        <p:xfrm>
          <a:off x="2768024" y="2996951"/>
          <a:ext cx="6655957" cy="2260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Belirtme Çizgisi 8">
            <a:extLst>
              <a:ext uri="{FF2B5EF4-FFF2-40B4-BE49-F238E27FC236}">
                <a16:creationId xmlns:a16="http://schemas.microsoft.com/office/drawing/2014/main" id="{253EA607-4CF5-39EF-7670-530842FA1B4C}"/>
              </a:ext>
            </a:extLst>
          </p:cNvPr>
          <p:cNvSpPr/>
          <p:nvPr/>
        </p:nvSpPr>
        <p:spPr>
          <a:xfrm>
            <a:off x="2915508" y="2996951"/>
            <a:ext cx="2243582" cy="99939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a:p>
            <a:pPr algn="ctr"/>
            <a:r>
              <a:rPr lang="tr-TR" dirty="0"/>
              <a:t>%73’ü &gt;75 yaş kadın</a:t>
            </a:r>
          </a:p>
          <a:p>
            <a:pPr algn="ctr"/>
            <a:endParaRPr lang="tr-TR" dirty="0"/>
          </a:p>
        </p:txBody>
      </p:sp>
    </p:spTree>
    <p:extLst>
      <p:ext uri="{BB962C8B-B14F-4D97-AF65-F5344CB8AC3E}">
        <p14:creationId xmlns:p14="http://schemas.microsoft.com/office/powerpoint/2010/main" val="314354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C6D355-7CF0-00D4-1EAD-A8176456AFE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E68BEF9-E342-5AEA-A1EF-0F90F204106D}"/>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3212948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62972D-A476-53DC-B083-7045E8D3D52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91DE749-37E5-7007-34BC-515E6A2157E1}"/>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234577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365125"/>
            <a:ext cx="10972800" cy="1025525"/>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Osteoporoz Tarama Yaşı</a:t>
            </a:r>
          </a:p>
        </p:txBody>
      </p:sp>
      <p:sp>
        <p:nvSpPr>
          <p:cNvPr id="3" name="İçerik Yer Tutucusu 2"/>
          <p:cNvSpPr>
            <a:spLocks noGrp="1"/>
          </p:cNvSpPr>
          <p:nvPr>
            <p:ph idx="1"/>
          </p:nvPr>
        </p:nvSpPr>
        <p:spPr>
          <a:xfrm>
            <a:off x="609600" y="1600201"/>
            <a:ext cx="10972800" cy="4277072"/>
          </a:xfrm>
        </p:spPr>
        <p:style>
          <a:lnRef idx="1">
            <a:schemeClr val="accent5"/>
          </a:lnRef>
          <a:fillRef idx="2">
            <a:schemeClr val="accent5"/>
          </a:fillRef>
          <a:effectRef idx="1">
            <a:schemeClr val="accent5"/>
          </a:effectRef>
          <a:fontRef idx="minor">
            <a:schemeClr val="dk1"/>
          </a:fontRef>
        </p:style>
        <p:txBody>
          <a:bodyPr>
            <a:normAutofit/>
          </a:bodyPr>
          <a:lstStyle/>
          <a:p>
            <a:r>
              <a:rPr lang="tr-TR" b="1" dirty="0"/>
              <a:t> Türkiye'de OP tarama yaşı</a:t>
            </a:r>
          </a:p>
          <a:p>
            <a:pPr lvl="1"/>
            <a:r>
              <a:rPr lang="tr-TR" b="1" dirty="0"/>
              <a:t>Kadınlarda</a:t>
            </a:r>
            <a:r>
              <a:rPr lang="tr-TR" b="1" dirty="0">
                <a:sym typeface="Wingdings" panose="05000000000000000000" pitchFamily="2" charset="2"/>
              </a:rPr>
              <a:t></a:t>
            </a:r>
            <a:r>
              <a:rPr lang="tr-TR" b="1" dirty="0"/>
              <a:t>65</a:t>
            </a:r>
          </a:p>
          <a:p>
            <a:pPr lvl="1"/>
            <a:r>
              <a:rPr lang="tr-TR" b="1" dirty="0"/>
              <a:t>Erkeklerde</a:t>
            </a:r>
            <a:r>
              <a:rPr lang="tr-TR" b="1" dirty="0">
                <a:sym typeface="Wingdings" panose="05000000000000000000" pitchFamily="2" charset="2"/>
              </a:rPr>
              <a:t></a:t>
            </a:r>
            <a:r>
              <a:rPr lang="tr-TR" b="1" dirty="0"/>
              <a:t>70</a:t>
            </a:r>
          </a:p>
          <a:p>
            <a:pPr marL="514350" indent="-457200"/>
            <a:endParaRPr lang="tr-TR" b="1" dirty="0"/>
          </a:p>
          <a:p>
            <a:pPr marL="514350" indent="-457200"/>
            <a:r>
              <a:rPr lang="tr-TR" b="1" dirty="0"/>
              <a:t>TR’de OP </a:t>
            </a:r>
            <a:r>
              <a:rPr lang="tr-TR" b="1" dirty="0" err="1"/>
              <a:t>prevelansı</a:t>
            </a:r>
            <a:r>
              <a:rPr lang="tr-TR" b="1" dirty="0"/>
              <a:t> «yüksek» pek çok ülke ile karşılaştırıldığında (FRACTURK-FRAX hesaplaması) (</a:t>
            </a:r>
            <a:r>
              <a:rPr lang="tr-TR" b="1" dirty="0" err="1"/>
              <a:t>ref</a:t>
            </a:r>
            <a:r>
              <a:rPr lang="tr-TR" b="1" dirty="0"/>
              <a:t>)</a:t>
            </a:r>
          </a:p>
          <a:p>
            <a:pPr marL="514350" indent="-457200"/>
            <a:endParaRPr lang="tr-TR" b="1" dirty="0"/>
          </a:p>
          <a:p>
            <a:endParaRPr lang="tr-TR" dirty="0"/>
          </a:p>
        </p:txBody>
      </p:sp>
      <p:sp>
        <p:nvSpPr>
          <p:cNvPr id="8" name="Metin kutusu 7"/>
          <p:cNvSpPr txBox="1"/>
          <p:nvPr/>
        </p:nvSpPr>
        <p:spPr>
          <a:xfrm>
            <a:off x="609600" y="5900122"/>
            <a:ext cx="10972800" cy="646331"/>
          </a:xfrm>
          <a:prstGeom prst="rect">
            <a:avLst/>
          </a:prstGeom>
          <a:solidFill>
            <a:schemeClr val="accent3">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Shuhart </a:t>
            </a:r>
            <a:r>
              <a:rPr kumimoji="0" lang="tr-TR" sz="1800" b="0" i="0" u="none" strike="noStrike" kern="1200" cap="none" spc="0" normalizeH="0" baseline="0" noProof="0" dirty="0">
                <a:ln>
                  <a:noFill/>
                </a:ln>
                <a:solidFill>
                  <a:prstClr val="black"/>
                </a:solidFill>
                <a:effectLst/>
                <a:uLnTx/>
                <a:uFillTx/>
                <a:latin typeface="Calibri"/>
                <a:ea typeface="+mn-ea"/>
                <a:cs typeface="+mn-cs"/>
              </a:rPr>
              <a:t> et al</a:t>
            </a:r>
            <a:r>
              <a:rPr kumimoji="0" lang="en-US" sz="1800" b="0" i="0" u="none" strike="noStrike" kern="1200" cap="none" spc="0" normalizeH="0" baseline="0" noProof="0" dirty="0">
                <a:ln>
                  <a:noFill/>
                </a:ln>
                <a:solidFill>
                  <a:prstClr val="black"/>
                </a:solidFill>
                <a:effectLst/>
                <a:uLnTx/>
                <a:uFillTx/>
                <a:latin typeface="Calibri"/>
                <a:ea typeface="+mn-ea"/>
                <a:cs typeface="+mn-cs"/>
              </a:rPr>
              <a:t>. J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Clin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Densitom</a:t>
            </a:r>
            <a:r>
              <a:rPr kumimoji="0" lang="en-US" sz="1800" b="0" i="0" u="none" strike="noStrike" kern="1200" cap="none" spc="0" normalizeH="0" baseline="0" noProof="0" dirty="0">
                <a:ln>
                  <a:noFill/>
                </a:ln>
                <a:solidFill>
                  <a:prstClr val="black"/>
                </a:solidFill>
                <a:effectLst/>
                <a:uLnTx/>
                <a:uFillTx/>
                <a:latin typeface="Calibri"/>
                <a:ea typeface="+mn-ea"/>
                <a:cs typeface="+mn-cs"/>
              </a:rPr>
              <a:t>. 2019 Oct-Dec;22(4):453-471</a:t>
            </a:r>
            <a:r>
              <a:rPr kumimoji="0" lang="tr-TR" sz="1800" b="0" i="0" u="none" strike="noStrike" kern="1200" cap="none" spc="0" normalizeH="0" baseline="0" noProof="0" dirty="0">
                <a:ln>
                  <a:noFill/>
                </a:ln>
                <a:solidFill>
                  <a:prstClr val="black"/>
                </a:solidFill>
                <a:effectLst/>
                <a:uLnTx/>
                <a:uFillTx/>
                <a:latin typeface="Calibri"/>
                <a:ea typeface="+mn-ea"/>
                <a:cs typeface="+mn-cs"/>
              </a:rPr>
              <a:t>.</a:t>
            </a:r>
            <a:endParaRPr kumimoji="0" lang="tr-TR" sz="18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latin typeface="Calibri"/>
                <a:ea typeface="+mn-ea"/>
                <a:cs typeface="+mn-cs"/>
              </a:rPr>
              <a:t>**</a:t>
            </a:r>
            <a:r>
              <a:rPr kumimoji="0" lang="en-US" sz="1800" b="0" i="0" u="none" strike="noStrike" kern="0" cap="none" spc="0" normalizeH="0" baseline="0" noProof="0" dirty="0">
                <a:ln>
                  <a:noFill/>
                </a:ln>
                <a:solidFill>
                  <a:prstClr val="black"/>
                </a:solidFill>
                <a:effectLst/>
                <a:uLnTx/>
                <a:uFillTx/>
                <a:latin typeface="Calibri"/>
                <a:ea typeface="+mn-ea"/>
                <a:cs typeface="+mn-cs"/>
              </a:rPr>
              <a:t>Bahat</a:t>
            </a:r>
            <a:r>
              <a:rPr kumimoji="0" lang="tr-TR" sz="1800" b="0" i="0" u="none" strike="noStrike" kern="0" cap="none" spc="0" normalizeH="0" baseline="0" noProof="0" dirty="0">
                <a:ln>
                  <a:noFill/>
                </a:ln>
                <a:solidFill>
                  <a:prstClr val="black"/>
                </a:solidFill>
                <a:effectLst/>
                <a:uLnTx/>
                <a:uFillTx/>
                <a:latin typeface="Calibri"/>
                <a:ea typeface="+mn-ea"/>
                <a:cs typeface="+mn-cs"/>
              </a:rPr>
              <a:t> et al.</a:t>
            </a:r>
            <a:r>
              <a:rPr kumimoji="0" lang="en-US" sz="1800" b="0" i="0" u="none" strike="noStrike" kern="0" cap="none" spc="0" normalizeH="0" baseline="0" noProof="0" dirty="0">
                <a:ln>
                  <a:noFill/>
                </a:ln>
                <a:solidFill>
                  <a:prstClr val="black"/>
                </a:solidFill>
                <a:effectLst/>
                <a:uLnTx/>
                <a:uFillTx/>
                <a:latin typeface="Calibri"/>
                <a:ea typeface="+mn-ea"/>
                <a:cs typeface="+mn-cs"/>
              </a:rPr>
              <a:t>  Archives of osteoporosis </a:t>
            </a:r>
            <a:r>
              <a:rPr kumimoji="0" lang="tr-TR" sz="1800" b="0" i="0" u="none" strike="noStrike" kern="0" cap="none" spc="0" normalizeH="0" baseline="0" noProof="0" dirty="0">
                <a:ln>
                  <a:noFill/>
                </a:ln>
                <a:solidFill>
                  <a:prstClr val="black"/>
                </a:solidFill>
                <a:effectLst/>
                <a:uLnTx/>
                <a:uFillTx/>
                <a:latin typeface="Calibri"/>
                <a:ea typeface="+mn-ea"/>
                <a:cs typeface="+mn-cs"/>
              </a:rPr>
              <a:t>. 2021 </a:t>
            </a:r>
            <a:r>
              <a:rPr kumimoji="0" lang="tr-TR" sz="1800" b="0" i="0" u="none" strike="noStrike" kern="0" cap="none" spc="0" normalizeH="0" baseline="0" noProof="0" dirty="0" err="1">
                <a:ln>
                  <a:noFill/>
                </a:ln>
                <a:solidFill>
                  <a:prstClr val="black"/>
                </a:solidFill>
                <a:effectLst/>
                <a:uLnTx/>
                <a:uFillTx/>
                <a:latin typeface="Calibri"/>
                <a:ea typeface="+mn-ea"/>
                <a:cs typeface="+mn-cs"/>
              </a:rPr>
              <a:t>November</a:t>
            </a:r>
            <a:r>
              <a:rPr kumimoji="0" lang="tr-TR" sz="1800" b="0" i="0" u="none" strike="noStrike" kern="0" cap="none" spc="0" normalizeH="0" baseline="0" noProof="0" dirty="0">
                <a:ln>
                  <a:noFill/>
                </a:ln>
                <a:solidFill>
                  <a:prstClr val="black"/>
                </a:solidFill>
                <a:effectLst/>
                <a:uLnTx/>
                <a:uFillTx/>
                <a:latin typeface="Calibri"/>
                <a:ea typeface="+mn-ea"/>
                <a:cs typeface="+mn-cs"/>
              </a:rPr>
              <a:t> 8;</a:t>
            </a:r>
            <a:r>
              <a:rPr kumimoji="0" lang="en-US" sz="1800" b="0" i="0" u="none" strike="noStrike" kern="0" cap="none" spc="0" normalizeH="0" baseline="0" noProof="0" dirty="0">
                <a:ln>
                  <a:noFill/>
                </a:ln>
                <a:solidFill>
                  <a:prstClr val="black"/>
                </a:solidFill>
                <a:effectLst/>
                <a:uLnTx/>
                <a:uFillTx/>
                <a:latin typeface="Calibri"/>
                <a:ea typeface="+mn-ea"/>
                <a:cs typeface="+mn-cs"/>
              </a:rPr>
              <a:t>16</a:t>
            </a:r>
            <a:r>
              <a:rPr kumimoji="0" lang="tr-TR" sz="1800" b="0" i="0" u="none" strike="noStrike" kern="0" cap="none" spc="0" normalizeH="0" baseline="0" noProof="0" dirty="0">
                <a:ln>
                  <a:noFill/>
                </a:ln>
                <a:solidFill>
                  <a:prstClr val="black"/>
                </a:solidFill>
                <a:effectLst/>
                <a:uLnTx/>
                <a:uFillTx/>
                <a:latin typeface="Calibri"/>
                <a:ea typeface="+mn-ea"/>
                <a:cs typeface="+mn-cs"/>
              </a:rPr>
              <a:t> (</a:t>
            </a:r>
            <a:r>
              <a:rPr kumimoji="0" lang="en-US" sz="1800" b="0" i="0" u="none" strike="noStrike" kern="0" cap="none" spc="0" normalizeH="0" baseline="0" noProof="0" dirty="0">
                <a:ln>
                  <a:noFill/>
                </a:ln>
                <a:solidFill>
                  <a:prstClr val="black"/>
                </a:solidFill>
                <a:effectLst/>
                <a:uLnTx/>
                <a:uFillTx/>
                <a:latin typeface="Calibri"/>
                <a:ea typeface="+mn-ea"/>
                <a:cs typeface="+mn-cs"/>
              </a:rPr>
              <a:t>1 </a:t>
            </a:r>
            <a:r>
              <a:rPr kumimoji="0" lang="tr-TR" sz="1800" b="0" i="0" u="none" strike="noStrike" kern="0" cap="none" spc="0" normalizeH="0" baseline="0" noProof="0" dirty="0">
                <a:ln>
                  <a:noFill/>
                </a:ln>
                <a:solidFill>
                  <a:prstClr val="black"/>
                </a:solidFill>
                <a:effectLst/>
                <a:uLnTx/>
                <a:uFillTx/>
                <a:latin typeface="Calibri"/>
                <a:ea typeface="+mn-ea"/>
                <a:cs typeface="+mn-cs"/>
              </a:rPr>
              <a:t>)</a:t>
            </a:r>
            <a:r>
              <a:rPr kumimoji="0" lang="en-US" sz="1800" b="0" i="0" u="none" strike="noStrike" kern="0" cap="none" spc="0" normalizeH="0" baseline="0" noProof="0" dirty="0">
                <a:ln>
                  <a:noFill/>
                </a:ln>
                <a:solidFill>
                  <a:prstClr val="black"/>
                </a:solidFill>
                <a:effectLst/>
                <a:uLnTx/>
                <a:uFillTx/>
                <a:latin typeface="Calibri"/>
                <a:ea typeface="+mn-ea"/>
                <a:cs typeface="+mn-cs"/>
              </a:rPr>
              <a:t>179.</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İçerik Yer Tutucusu 2"/>
          <p:cNvSpPr txBox="1">
            <a:spLocks/>
          </p:cNvSpPr>
          <p:nvPr/>
        </p:nvSpPr>
        <p:spPr>
          <a:xfrm>
            <a:off x="609600" y="1600205"/>
            <a:ext cx="10972800" cy="4277068"/>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514350" indent="-457200"/>
            <a:endParaRPr lang="tr-TR" b="1" dirty="0"/>
          </a:p>
          <a:p>
            <a:pPr marL="57150" indent="0">
              <a:buNone/>
            </a:pPr>
            <a:r>
              <a:rPr lang="tr-TR" b="1" dirty="0"/>
              <a:t>Kanada kılavuzu, </a:t>
            </a:r>
            <a:r>
              <a:rPr lang="tr-TR" b="1" dirty="0">
                <a:solidFill>
                  <a:srgbClr val="FF0000"/>
                </a:solidFill>
              </a:rPr>
              <a:t>erkek</a:t>
            </a:r>
            <a:r>
              <a:rPr lang="tr-TR" b="1" dirty="0"/>
              <a:t>lerin </a:t>
            </a:r>
            <a:r>
              <a:rPr lang="tr-TR" b="1" dirty="0">
                <a:solidFill>
                  <a:srgbClr val="FF0000"/>
                </a:solidFill>
              </a:rPr>
              <a:t>65 yaş</a:t>
            </a:r>
            <a:r>
              <a:rPr lang="tr-TR" b="1" dirty="0"/>
              <a:t>ından itibaren taramasını önermekte </a:t>
            </a:r>
          </a:p>
          <a:p>
            <a:pPr marL="57150" indent="0">
              <a:buNone/>
            </a:pPr>
            <a:r>
              <a:rPr lang="tr-TR" b="1" dirty="0"/>
              <a:t>Türkiye'de OP </a:t>
            </a:r>
            <a:r>
              <a:rPr lang="tr-TR" b="1" dirty="0" err="1"/>
              <a:t>prevalansının</a:t>
            </a:r>
            <a:r>
              <a:rPr lang="tr-TR" b="1" dirty="0"/>
              <a:t> yüksek olması ve erkek </a:t>
            </a:r>
            <a:r>
              <a:rPr lang="tr-TR" b="1" dirty="0" err="1"/>
              <a:t>OP’nin</a:t>
            </a:r>
            <a:r>
              <a:rPr lang="tr-TR" b="1" dirty="0"/>
              <a:t> </a:t>
            </a:r>
            <a:r>
              <a:rPr lang="tr-TR" b="1" dirty="0" err="1"/>
              <a:t>gözardı</a:t>
            </a:r>
            <a:r>
              <a:rPr lang="tr-TR" b="1" dirty="0"/>
              <a:t> edilmesi nedeniyle: </a:t>
            </a:r>
          </a:p>
          <a:p>
            <a:pPr marL="914400" lvl="1" indent="-457200"/>
            <a:r>
              <a:rPr lang="tr-TR" b="1" dirty="0">
                <a:solidFill>
                  <a:srgbClr val="FF0000"/>
                </a:solidFill>
              </a:rPr>
              <a:t>65 yaşında </a:t>
            </a:r>
            <a:r>
              <a:rPr lang="tr-TR" b="1" dirty="0"/>
              <a:t>her iki cinsiyette de rutin tarama yapılması önerilebilir** </a:t>
            </a:r>
          </a:p>
          <a:p>
            <a:endParaRPr lang="tr-TR" dirty="0"/>
          </a:p>
        </p:txBody>
      </p:sp>
    </p:spTree>
    <p:extLst>
      <p:ext uri="{BB962C8B-B14F-4D97-AF65-F5344CB8AC3E}">
        <p14:creationId xmlns:p14="http://schemas.microsoft.com/office/powerpoint/2010/main" val="31822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lstStyle/>
          <a:p>
            <a:pPr algn="ctr"/>
            <a:r>
              <a:rPr lang="tr-TR" b="1" dirty="0">
                <a:solidFill>
                  <a:srgbClr val="FF0000"/>
                </a:solidFill>
              </a:rPr>
              <a:t>Osteoporoz Tanısı</a:t>
            </a:r>
            <a:endParaRPr lang="en-GB" b="1"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514563241"/>
              </p:ext>
            </p:extLst>
          </p:nvPr>
        </p:nvGraphicFramePr>
        <p:xfrm>
          <a:off x="1009650" y="2019300"/>
          <a:ext cx="10344150" cy="4578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0446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lstStyle/>
          <a:p>
            <a:pPr algn="ctr"/>
            <a:r>
              <a:rPr lang="tr-TR" b="1" dirty="0">
                <a:solidFill>
                  <a:srgbClr val="FF0000"/>
                </a:solidFill>
              </a:rPr>
              <a:t>Osteoporoz Tanısı</a:t>
            </a:r>
            <a:endParaRPr lang="en-GB" b="1"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377025485"/>
              </p:ext>
            </p:extLst>
          </p:nvPr>
        </p:nvGraphicFramePr>
        <p:xfrm>
          <a:off x="1009650" y="2019300"/>
          <a:ext cx="10344150" cy="4578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96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29688A-EC89-3D71-881E-1A0D82E717BD}"/>
              </a:ext>
            </a:extLst>
          </p:cNvPr>
          <p:cNvSpPr>
            <a:spLocks noGrp="1"/>
          </p:cNvSpPr>
          <p:nvPr>
            <p:ph type="title"/>
          </p:nvPr>
        </p:nvSpPr>
        <p:spPr>
          <a:solidFill>
            <a:schemeClr val="accent2">
              <a:lumMod val="20000"/>
              <a:lumOff val="80000"/>
            </a:schemeClr>
          </a:solidFill>
        </p:spPr>
        <p:txBody>
          <a:bodyPr/>
          <a:lstStyle/>
          <a:p>
            <a:pPr algn="ctr"/>
            <a:r>
              <a:rPr lang="tr-TR" b="1" dirty="0">
                <a:latin typeface="+mn-lt"/>
              </a:rPr>
              <a:t>Kemik mineral yoğunluğu</a:t>
            </a:r>
          </a:p>
        </p:txBody>
      </p:sp>
      <p:sp>
        <p:nvSpPr>
          <p:cNvPr id="3" name="İçerik Yer Tutucusu 2">
            <a:extLst>
              <a:ext uri="{FF2B5EF4-FFF2-40B4-BE49-F238E27FC236}">
                <a16:creationId xmlns:a16="http://schemas.microsoft.com/office/drawing/2014/main" id="{39CCF366-FB76-D5A4-BF88-1EBBE777CF42}"/>
              </a:ext>
            </a:extLst>
          </p:cNvPr>
          <p:cNvSpPr>
            <a:spLocks noGrp="1"/>
          </p:cNvSpPr>
          <p:nvPr>
            <p:ph idx="1"/>
          </p:nvPr>
        </p:nvSpPr>
        <p:spPr>
          <a:solidFill>
            <a:schemeClr val="accent5">
              <a:lumMod val="20000"/>
              <a:lumOff val="80000"/>
            </a:schemeClr>
          </a:solidFill>
        </p:spPr>
        <p:txBody>
          <a:bodyPr>
            <a:normAutofit/>
          </a:bodyPr>
          <a:lstStyle/>
          <a:p>
            <a:endParaRPr lang="tr-TR" dirty="0"/>
          </a:p>
          <a:p>
            <a:pPr marL="0" indent="0">
              <a:buNone/>
            </a:pPr>
            <a:r>
              <a:rPr lang="tr-TR" b="1" dirty="0"/>
              <a:t>Altın standart yöntem:</a:t>
            </a:r>
            <a:r>
              <a:rPr lang="tr-TR" dirty="0"/>
              <a:t> DXA (Dual-</a:t>
            </a:r>
            <a:r>
              <a:rPr lang="tr-TR" dirty="0" err="1"/>
              <a:t>energy</a:t>
            </a:r>
            <a:r>
              <a:rPr lang="tr-TR" dirty="0"/>
              <a:t> X-ray </a:t>
            </a:r>
            <a:r>
              <a:rPr lang="tr-TR" dirty="0" err="1"/>
              <a:t>absorptiometry</a:t>
            </a:r>
            <a:r>
              <a:rPr lang="tr-TR" dirty="0"/>
              <a:t>) </a:t>
            </a:r>
          </a:p>
          <a:p>
            <a:pPr marL="0" indent="0">
              <a:buNone/>
            </a:pPr>
            <a:r>
              <a:rPr lang="tr-TR" b="1" dirty="0"/>
              <a:t>Neden DXA</a:t>
            </a:r>
            <a:endParaRPr lang="tr-TR" dirty="0"/>
          </a:p>
          <a:p>
            <a:pPr lvl="1"/>
            <a:r>
              <a:rPr lang="tr-TR" dirty="0"/>
              <a:t>BMD ile kırık riski arasında güçlü korelasyon</a:t>
            </a:r>
          </a:p>
          <a:p>
            <a:pPr lvl="1"/>
            <a:r>
              <a:rPr lang="tr-TR" dirty="0"/>
              <a:t>WHO tanı kriterleri DXA referans verisine dayalı</a:t>
            </a:r>
          </a:p>
          <a:p>
            <a:pPr lvl="1"/>
            <a:r>
              <a:rPr lang="tr-TR" dirty="0"/>
              <a:t>Radyasyon dozu çok düşük (Günlük arka plan radyasyonuna eşdeğer doz, özel koruma gerektirmez)</a:t>
            </a:r>
          </a:p>
          <a:p>
            <a:pPr lvl="1"/>
            <a:r>
              <a:rPr lang="tr-TR" dirty="0"/>
              <a:t>Tedavi takibinde en güvenilir yöntem</a:t>
            </a:r>
          </a:p>
          <a:p>
            <a:pPr marL="0" indent="0">
              <a:buNone/>
            </a:pPr>
            <a:endParaRPr lang="tr-TR" dirty="0"/>
          </a:p>
          <a:p>
            <a:endParaRPr lang="tr-TR" dirty="0"/>
          </a:p>
          <a:p>
            <a:endParaRPr lang="tr-TR" dirty="0"/>
          </a:p>
        </p:txBody>
      </p:sp>
      <p:pic>
        <p:nvPicPr>
          <p:cNvPr id="5" name="Resim 4" descr="tıbbi cihazlar, sağlık bakım hizmeti, iç mekan, duvar içeren bir resim&#10;&#10;Açıklama otomatik olarak oluşturuldu">
            <a:extLst>
              <a:ext uri="{FF2B5EF4-FFF2-40B4-BE49-F238E27FC236}">
                <a16:creationId xmlns:a16="http://schemas.microsoft.com/office/drawing/2014/main" id="{BEEDB2E1-C222-0CF9-792B-9A0D668B6039}"/>
              </a:ext>
            </a:extLst>
          </p:cNvPr>
          <p:cNvPicPr>
            <a:picLocks noChangeAspect="1"/>
          </p:cNvPicPr>
          <p:nvPr/>
        </p:nvPicPr>
        <p:blipFill>
          <a:blip r:embed="rId3"/>
          <a:stretch>
            <a:fillRect/>
          </a:stretch>
        </p:blipFill>
        <p:spPr>
          <a:xfrm>
            <a:off x="7391900" y="4685096"/>
            <a:ext cx="3961900" cy="1807779"/>
          </a:xfrm>
          <a:prstGeom prst="rect">
            <a:avLst/>
          </a:prstGeom>
        </p:spPr>
      </p:pic>
    </p:spTree>
    <p:extLst>
      <p:ext uri="{BB962C8B-B14F-4D97-AF65-F5344CB8AC3E}">
        <p14:creationId xmlns:p14="http://schemas.microsoft.com/office/powerpoint/2010/main" val="142790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0AF6B7-124F-8EAA-1988-05DA551C46C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38BB9C8-1AC0-322D-CF00-E39C180DC101}"/>
              </a:ext>
            </a:extLst>
          </p:cNvPr>
          <p:cNvSpPr>
            <a:spLocks noGrp="1"/>
          </p:cNvSpPr>
          <p:nvPr>
            <p:ph idx="1"/>
          </p:nvPr>
        </p:nvSpPr>
        <p:spPr>
          <a:solidFill>
            <a:schemeClr val="accent5">
              <a:lumMod val="20000"/>
              <a:lumOff val="80000"/>
            </a:schemeClr>
          </a:solidFill>
        </p:spPr>
        <p:txBody>
          <a:bodyPr/>
          <a:lstStyle/>
          <a:p>
            <a:endParaRPr lang="tr-TR" sz="3600" dirty="0"/>
          </a:p>
          <a:p>
            <a:pPr marL="0" indent="0">
              <a:buNone/>
            </a:pPr>
            <a:r>
              <a:rPr lang="tr-TR" sz="3600" dirty="0"/>
              <a:t>DXA ile KMY ölçümü  </a:t>
            </a:r>
          </a:p>
          <a:p>
            <a:pPr lvl="1"/>
            <a:r>
              <a:rPr lang="tr-TR" sz="3200" dirty="0"/>
              <a:t>Tanıda  </a:t>
            </a:r>
          </a:p>
          <a:p>
            <a:pPr lvl="1"/>
            <a:r>
              <a:rPr lang="tr-TR" sz="3200" dirty="0"/>
              <a:t>Kırık riskini belirlemede </a:t>
            </a:r>
          </a:p>
          <a:p>
            <a:pPr lvl="1"/>
            <a:r>
              <a:rPr lang="tr-TR" sz="3200" dirty="0"/>
              <a:t>Farmakolojik tedaviye başlama kararında </a:t>
            </a:r>
          </a:p>
          <a:p>
            <a:pPr lvl="1"/>
            <a:r>
              <a:rPr lang="tr-TR" sz="3200" dirty="0"/>
              <a:t>Tedavi </a:t>
            </a:r>
            <a:r>
              <a:rPr lang="tr-TR" sz="3200" dirty="0" err="1"/>
              <a:t>monitörizasyonunda</a:t>
            </a:r>
            <a:endParaRPr lang="tr-TR" sz="3200" dirty="0"/>
          </a:p>
          <a:p>
            <a:endParaRPr lang="tr-TR" dirty="0"/>
          </a:p>
        </p:txBody>
      </p:sp>
    </p:spTree>
    <p:extLst>
      <p:ext uri="{BB962C8B-B14F-4D97-AF65-F5344CB8AC3E}">
        <p14:creationId xmlns:p14="http://schemas.microsoft.com/office/powerpoint/2010/main" val="3779534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99E166-98FB-4AC8-8275-5363D8ABE9E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E8C3423-C89B-5ED5-9C5E-CD49E544F41D}"/>
              </a:ext>
            </a:extLst>
          </p:cNvPr>
          <p:cNvSpPr>
            <a:spLocks noGrp="1"/>
          </p:cNvSpPr>
          <p:nvPr>
            <p:ph idx="1"/>
          </p:nvPr>
        </p:nvSpPr>
        <p:spPr>
          <a:xfrm>
            <a:off x="838200" y="1868155"/>
            <a:ext cx="10515600" cy="4351338"/>
          </a:xfrm>
          <a:solidFill>
            <a:schemeClr val="accent5">
              <a:lumMod val="20000"/>
              <a:lumOff val="80000"/>
            </a:schemeClr>
          </a:solidFill>
        </p:spPr>
        <p:txBody>
          <a:bodyPr/>
          <a:lstStyle/>
          <a:p>
            <a:endParaRPr lang="tr-TR" b="1" dirty="0"/>
          </a:p>
          <a:p>
            <a:pPr marL="0" indent="0">
              <a:buNone/>
            </a:pPr>
            <a:r>
              <a:rPr lang="tr-TR" b="1" dirty="0"/>
              <a:t>Temel bölgeler:</a:t>
            </a:r>
            <a:endParaRPr lang="tr-TR" dirty="0"/>
          </a:p>
          <a:p>
            <a:pPr lvl="1"/>
            <a:r>
              <a:rPr lang="tr-TR" dirty="0" err="1"/>
              <a:t>Lomber</a:t>
            </a:r>
            <a:r>
              <a:rPr lang="tr-TR" dirty="0"/>
              <a:t> </a:t>
            </a:r>
            <a:r>
              <a:rPr lang="tr-TR" dirty="0" err="1"/>
              <a:t>vertebra</a:t>
            </a:r>
            <a:r>
              <a:rPr lang="tr-TR" dirty="0"/>
              <a:t> (L1–L4)</a:t>
            </a:r>
          </a:p>
          <a:p>
            <a:pPr lvl="1"/>
            <a:r>
              <a:rPr lang="tr-TR" dirty="0"/>
              <a:t>Total </a:t>
            </a:r>
            <a:r>
              <a:rPr lang="tr-TR" dirty="0" err="1"/>
              <a:t>femur</a:t>
            </a:r>
            <a:r>
              <a:rPr lang="tr-TR" dirty="0"/>
              <a:t> ve </a:t>
            </a:r>
            <a:r>
              <a:rPr lang="tr-TR" dirty="0" err="1"/>
              <a:t>femur</a:t>
            </a:r>
            <a:r>
              <a:rPr lang="tr-TR" dirty="0"/>
              <a:t> boynu</a:t>
            </a:r>
          </a:p>
          <a:p>
            <a:pPr marL="0" indent="0">
              <a:buNone/>
            </a:pPr>
            <a:r>
              <a:rPr lang="tr-TR" b="1" dirty="0"/>
              <a:t>Alternatif bölgeler:</a:t>
            </a:r>
            <a:r>
              <a:rPr lang="tr-TR" dirty="0"/>
              <a:t> </a:t>
            </a:r>
          </a:p>
          <a:p>
            <a:pPr lvl="1"/>
            <a:r>
              <a:rPr lang="tr-TR" dirty="0" err="1"/>
              <a:t>Distal</a:t>
            </a:r>
            <a:r>
              <a:rPr lang="tr-TR" dirty="0"/>
              <a:t> 1/3 </a:t>
            </a:r>
            <a:r>
              <a:rPr lang="tr-TR" dirty="0" err="1"/>
              <a:t>radius</a:t>
            </a:r>
            <a:r>
              <a:rPr lang="tr-TR" dirty="0"/>
              <a:t> (kalça kırığı veya </a:t>
            </a:r>
            <a:r>
              <a:rPr lang="tr-TR" dirty="0" err="1"/>
              <a:t>spinal</a:t>
            </a:r>
            <a:r>
              <a:rPr lang="tr-TR" dirty="0"/>
              <a:t> </a:t>
            </a:r>
            <a:r>
              <a:rPr lang="tr-TR" dirty="0" err="1"/>
              <a:t>artefakt</a:t>
            </a:r>
            <a:r>
              <a:rPr lang="tr-TR" dirty="0"/>
              <a:t> varlığında) </a:t>
            </a:r>
          </a:p>
          <a:p>
            <a:endParaRPr lang="tr-TR" dirty="0"/>
          </a:p>
        </p:txBody>
      </p:sp>
    </p:spTree>
    <p:extLst>
      <p:ext uri="{BB962C8B-B14F-4D97-AF65-F5344CB8AC3E}">
        <p14:creationId xmlns:p14="http://schemas.microsoft.com/office/powerpoint/2010/main" val="1725692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DA16F-6EF6-6B8A-16FC-AAD1B3A216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82F9BA-908E-FAA1-86C1-C82F49465FBB}"/>
              </a:ext>
            </a:extLst>
          </p:cNvPr>
          <p:cNvSpPr>
            <a:spLocks noGrp="1"/>
          </p:cNvSpPr>
          <p:nvPr>
            <p:ph type="title"/>
          </p:nvPr>
        </p:nvSpPr>
        <p:spPr>
          <a:solidFill>
            <a:schemeClr val="accent2">
              <a:lumMod val="20000"/>
              <a:lumOff val="80000"/>
            </a:schemeClr>
          </a:solidFill>
        </p:spPr>
        <p:txBody>
          <a:bodyPr/>
          <a:lstStyle/>
          <a:p>
            <a:pPr algn="ctr"/>
            <a:r>
              <a:rPr lang="tr-TR" b="1" dirty="0">
                <a:latin typeface="+mn-lt"/>
              </a:rPr>
              <a:t>Kemik mineral yoğunluğu (DXA)</a:t>
            </a:r>
          </a:p>
        </p:txBody>
      </p:sp>
      <p:sp>
        <p:nvSpPr>
          <p:cNvPr id="9" name="İçerik Yer Tutucusu 8">
            <a:extLst>
              <a:ext uri="{FF2B5EF4-FFF2-40B4-BE49-F238E27FC236}">
                <a16:creationId xmlns:a16="http://schemas.microsoft.com/office/drawing/2014/main" id="{3C812277-874A-75C0-290A-05C935C044BE}"/>
              </a:ext>
            </a:extLst>
          </p:cNvPr>
          <p:cNvSpPr>
            <a:spLocks noGrp="1"/>
          </p:cNvSpPr>
          <p:nvPr>
            <p:ph idx="1"/>
          </p:nvPr>
        </p:nvSpPr>
        <p:spPr/>
        <p:txBody>
          <a:bodyPr/>
          <a:lstStyle/>
          <a:p>
            <a:endParaRPr lang="tr-TR"/>
          </a:p>
        </p:txBody>
      </p:sp>
      <p:graphicFrame>
        <p:nvGraphicFramePr>
          <p:cNvPr id="10" name="Table 8">
            <a:extLst>
              <a:ext uri="{FF2B5EF4-FFF2-40B4-BE49-F238E27FC236}">
                <a16:creationId xmlns:a16="http://schemas.microsoft.com/office/drawing/2014/main" id="{7DCED0C5-52A3-2635-B318-0E99DEC7E911}"/>
              </a:ext>
            </a:extLst>
          </p:cNvPr>
          <p:cNvGraphicFramePr>
            <a:graphicFrameLocks noGrp="1"/>
          </p:cNvGraphicFramePr>
          <p:nvPr>
            <p:extLst>
              <p:ext uri="{D42A27DB-BD31-4B8C-83A1-F6EECF244321}">
                <p14:modId xmlns:p14="http://schemas.microsoft.com/office/powerpoint/2010/main" val="4151966942"/>
              </p:ext>
            </p:extLst>
          </p:nvPr>
        </p:nvGraphicFramePr>
        <p:xfrm>
          <a:off x="2149642" y="2326106"/>
          <a:ext cx="8005011" cy="3116177"/>
        </p:xfrm>
        <a:graphic>
          <a:graphicData uri="http://schemas.openxmlformats.org/drawingml/2006/table">
            <a:tbl>
              <a:tblPr firstRow="1" bandRow="1">
                <a:tableStyleId>{5C22544A-7EE6-4342-B048-85BDC9FD1C3A}</a:tableStyleId>
              </a:tblPr>
              <a:tblGrid>
                <a:gridCol w="3334318">
                  <a:extLst>
                    <a:ext uri="{9D8B030D-6E8A-4147-A177-3AD203B41FA5}">
                      <a16:colId xmlns:a16="http://schemas.microsoft.com/office/drawing/2014/main" val="175930373"/>
                    </a:ext>
                  </a:extLst>
                </a:gridCol>
                <a:gridCol w="4670693">
                  <a:extLst>
                    <a:ext uri="{9D8B030D-6E8A-4147-A177-3AD203B41FA5}">
                      <a16:colId xmlns:a16="http://schemas.microsoft.com/office/drawing/2014/main" val="3034737471"/>
                    </a:ext>
                  </a:extLst>
                </a:gridCol>
              </a:tblGrid>
              <a:tr h="439783">
                <a:tc>
                  <a:txBody>
                    <a:bodyPr/>
                    <a:lstStyle/>
                    <a:p>
                      <a:pPr algn="ctr"/>
                      <a:r>
                        <a:rPr lang="en-US" sz="2400" b="1" dirty="0">
                          <a:effectLst>
                            <a:outerShdw blurRad="38100" dist="38100" dir="2700000" algn="tl">
                              <a:srgbClr val="000000">
                                <a:alpha val="43137"/>
                              </a:srgbClr>
                            </a:outerShdw>
                          </a:effectLst>
                          <a:latin typeface="+mn-lt"/>
                          <a:cs typeface="Arial" panose="020B0604020202020204" pitchFamily="34" charset="0"/>
                        </a:rPr>
                        <a:t>AVANTAJLAR</a:t>
                      </a:r>
                    </a:p>
                  </a:txBody>
                  <a:tcPr anchor="ctr"/>
                </a:tc>
                <a:tc>
                  <a:txBody>
                    <a:bodyPr/>
                    <a:lstStyle/>
                    <a:p>
                      <a:pPr algn="ctr"/>
                      <a:r>
                        <a:rPr lang="en-US" sz="2400" b="1" dirty="0">
                          <a:effectLst>
                            <a:outerShdw blurRad="38100" dist="38100" dir="2700000" algn="tl">
                              <a:srgbClr val="000000">
                                <a:alpha val="43137"/>
                              </a:srgbClr>
                            </a:outerShdw>
                          </a:effectLst>
                          <a:latin typeface="+mn-lt"/>
                          <a:cs typeface="Arial" panose="020B0604020202020204" pitchFamily="34" charset="0"/>
                        </a:rPr>
                        <a:t>KISITLAR</a:t>
                      </a:r>
                    </a:p>
                  </a:txBody>
                  <a:tcPr anchor="ctr">
                    <a:solidFill>
                      <a:srgbClr val="C00000"/>
                    </a:solidFill>
                  </a:tcPr>
                </a:tc>
                <a:extLst>
                  <a:ext uri="{0D108BD9-81ED-4DB2-BD59-A6C34878D82A}">
                    <a16:rowId xmlns:a16="http://schemas.microsoft.com/office/drawing/2014/main" val="2338608830"/>
                  </a:ext>
                </a:extLst>
              </a:tr>
              <a:tr h="440889">
                <a:tc>
                  <a:txBody>
                    <a:bodyPr/>
                    <a:lstStyle/>
                    <a:p>
                      <a:pPr algn="ctr"/>
                      <a:r>
                        <a:rPr lang="en-US" sz="2400" b="1" dirty="0" err="1">
                          <a:effectLst/>
                          <a:latin typeface="+mn-lt"/>
                          <a:cs typeface="Arial" panose="020B0604020202020204" pitchFamily="34" charset="0"/>
                        </a:rPr>
                        <a:t>İnvaziv</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değil</a:t>
                      </a:r>
                      <a:endParaRPr lang="en-US" sz="2400" b="1" dirty="0">
                        <a:effectLst/>
                        <a:latin typeface="+mn-lt"/>
                        <a:cs typeface="Arial" panose="020B0604020202020204" pitchFamily="34" charset="0"/>
                      </a:endParaRPr>
                    </a:p>
                  </a:txBody>
                  <a:tcPr anchor="ctr"/>
                </a:tc>
                <a:tc>
                  <a:txBody>
                    <a:bodyPr/>
                    <a:lstStyle/>
                    <a:p>
                      <a:pPr algn="ctr"/>
                      <a:r>
                        <a:rPr lang="en-US" sz="2400" b="1" dirty="0">
                          <a:effectLst/>
                          <a:latin typeface="+mn-lt"/>
                          <a:cs typeface="Arial" panose="020B0604020202020204" pitchFamily="34" charset="0"/>
                        </a:rPr>
                        <a:t>Hasta </a:t>
                      </a:r>
                      <a:r>
                        <a:rPr lang="en-US" sz="2400" b="1" dirty="0" err="1">
                          <a:effectLst/>
                          <a:latin typeface="+mn-lt"/>
                          <a:cs typeface="Arial" panose="020B0604020202020204" pitchFamily="34" charset="0"/>
                        </a:rPr>
                        <a:t>pozisyon</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zorluğu</a:t>
                      </a:r>
                      <a:endParaRPr lang="en-US" sz="2400" b="1" dirty="0">
                        <a:effectLst/>
                        <a:latin typeface="+mn-lt"/>
                        <a:cs typeface="Arial" panose="020B0604020202020204" pitchFamily="34" charset="0"/>
                      </a:endParaRPr>
                    </a:p>
                  </a:txBody>
                  <a:tcPr anchor="ctr"/>
                </a:tc>
                <a:extLst>
                  <a:ext uri="{0D108BD9-81ED-4DB2-BD59-A6C34878D82A}">
                    <a16:rowId xmlns:a16="http://schemas.microsoft.com/office/drawing/2014/main" val="877310684"/>
                  </a:ext>
                </a:extLst>
              </a:tr>
              <a:tr h="440889">
                <a:tc>
                  <a:txBody>
                    <a:bodyPr/>
                    <a:lstStyle/>
                    <a:p>
                      <a:pPr algn="ctr"/>
                      <a:r>
                        <a:rPr lang="en-US" sz="2400" b="1" dirty="0" err="1">
                          <a:effectLst/>
                          <a:latin typeface="+mn-lt"/>
                          <a:cs typeface="Arial" panose="020B0604020202020204" pitchFamily="34" charset="0"/>
                        </a:rPr>
                        <a:t>Kısa</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süreli</a:t>
                      </a:r>
                      <a:r>
                        <a:rPr lang="en-US" sz="2400" b="1" dirty="0">
                          <a:effectLst/>
                          <a:latin typeface="+mn-lt"/>
                          <a:cs typeface="Arial" panose="020B0604020202020204" pitchFamily="34" charset="0"/>
                        </a:rPr>
                        <a:t> (6-7 dk)</a:t>
                      </a:r>
                    </a:p>
                  </a:txBody>
                  <a:tcPr anchor="ctr"/>
                </a:tc>
                <a:tc>
                  <a:txBody>
                    <a:bodyPr/>
                    <a:lstStyle/>
                    <a:p>
                      <a:pPr algn="ctr"/>
                      <a:r>
                        <a:rPr lang="en-US" sz="2400" b="1" dirty="0" err="1">
                          <a:effectLst/>
                          <a:latin typeface="+mn-lt"/>
                          <a:cs typeface="Arial" panose="020B0604020202020204" pitchFamily="34" charset="0"/>
                        </a:rPr>
                        <a:t>Validasyon</a:t>
                      </a:r>
                      <a:r>
                        <a:rPr lang="en-US" sz="2400" b="1" dirty="0">
                          <a:effectLst/>
                          <a:latin typeface="+mn-lt"/>
                          <a:cs typeface="Arial" panose="020B0604020202020204" pitchFamily="34" charset="0"/>
                        </a:rPr>
                        <a:t> vb. </a:t>
                      </a:r>
                      <a:r>
                        <a:rPr lang="en-US" sz="2400" b="1" dirty="0" err="1">
                          <a:effectLst/>
                          <a:latin typeface="+mn-lt"/>
                          <a:cs typeface="Arial" panose="020B0604020202020204" pitchFamily="34" charset="0"/>
                        </a:rPr>
                        <a:t>teknik</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sorunlar</a:t>
                      </a:r>
                      <a:endParaRPr lang="en-US" sz="2400" b="1" dirty="0">
                        <a:effectLst/>
                        <a:latin typeface="+mn-lt"/>
                        <a:cs typeface="Arial" panose="020B0604020202020204" pitchFamily="34" charset="0"/>
                      </a:endParaRPr>
                    </a:p>
                  </a:txBody>
                  <a:tcPr anchor="ctr"/>
                </a:tc>
                <a:extLst>
                  <a:ext uri="{0D108BD9-81ED-4DB2-BD59-A6C34878D82A}">
                    <a16:rowId xmlns:a16="http://schemas.microsoft.com/office/drawing/2014/main" val="2891333450"/>
                  </a:ext>
                </a:extLst>
              </a:tr>
              <a:tr h="517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kern="1200" dirty="0">
                          <a:solidFill>
                            <a:schemeClr val="dk1"/>
                          </a:solidFill>
                          <a:effectLst/>
                          <a:latin typeface="+mn-lt"/>
                          <a:ea typeface="+mn-ea"/>
                          <a:cs typeface="Arial" panose="020B0604020202020204" pitchFamily="34" charset="0"/>
                        </a:rPr>
                        <a:t>Tekrarlanabilir </a:t>
                      </a:r>
                    </a:p>
                  </a:txBody>
                  <a:tcPr anchor="ctr"/>
                </a:tc>
                <a:tc>
                  <a:txBody>
                    <a:bodyPr/>
                    <a:lstStyle/>
                    <a:p>
                      <a:pPr algn="ctr"/>
                      <a:r>
                        <a:rPr lang="en-US" sz="2400" b="1" dirty="0" err="1">
                          <a:effectLst/>
                          <a:latin typeface="+mn-lt"/>
                          <a:cs typeface="Arial" panose="020B0604020202020204" pitchFamily="34" charset="0"/>
                        </a:rPr>
                        <a:t>İmmobil</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hastada</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uygulama</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zor</a:t>
                      </a:r>
                      <a:endParaRPr lang="en-US" sz="2400" b="1" dirty="0">
                        <a:effectLst/>
                        <a:latin typeface="+mn-lt"/>
                        <a:cs typeface="Arial" panose="020B0604020202020204" pitchFamily="34" charset="0"/>
                      </a:endParaRPr>
                    </a:p>
                  </a:txBody>
                  <a:tcPr anchor="ctr"/>
                </a:tc>
                <a:extLst>
                  <a:ext uri="{0D108BD9-81ED-4DB2-BD59-A6C34878D82A}">
                    <a16:rowId xmlns:a16="http://schemas.microsoft.com/office/drawing/2014/main" val="1052531211"/>
                  </a:ext>
                </a:extLst>
              </a:tr>
              <a:tr h="769620">
                <a:tc>
                  <a:txBody>
                    <a:bodyPr/>
                    <a:lstStyle/>
                    <a:p>
                      <a:pPr algn="ctr"/>
                      <a:r>
                        <a:rPr lang="en-US" sz="2400" b="1" noProof="0" dirty="0">
                          <a:effectLst/>
                          <a:latin typeface="+mn-lt"/>
                          <a:cs typeface="Arial" panose="020B0604020202020204" pitchFamily="34" charset="0"/>
                        </a:rPr>
                        <a:t>A</a:t>
                      </a:r>
                      <a:r>
                        <a:rPr lang="tr-TR" sz="2400" b="1" noProof="0" dirty="0" err="1">
                          <a:effectLst/>
                          <a:latin typeface="+mn-lt"/>
                          <a:cs typeface="Arial" panose="020B0604020202020204" pitchFamily="34" charset="0"/>
                        </a:rPr>
                        <a:t>ltın</a:t>
                      </a:r>
                      <a:r>
                        <a:rPr lang="tr-TR" sz="2400" b="1" noProof="0" dirty="0">
                          <a:effectLst/>
                          <a:latin typeface="+mn-lt"/>
                          <a:cs typeface="Arial" panose="020B0604020202020204" pitchFamily="34" charset="0"/>
                        </a:rPr>
                        <a:t> standar</a:t>
                      </a:r>
                      <a:r>
                        <a:rPr lang="en-US" sz="2400" b="1" noProof="0" dirty="0">
                          <a:effectLst/>
                          <a:latin typeface="+mn-lt"/>
                          <a:cs typeface="Arial" panose="020B0604020202020204" pitchFamily="34" charset="0"/>
                        </a:rPr>
                        <a:t>t</a:t>
                      </a:r>
                      <a:endParaRPr lang="tr-TR" sz="2400" b="1" noProof="0" dirty="0">
                        <a:effectLst/>
                        <a:latin typeface="+mn-lt"/>
                        <a:cs typeface="Arial" panose="020B0604020202020204" pitchFamily="34" charset="0"/>
                      </a:endParaRPr>
                    </a:p>
                  </a:txBody>
                  <a:tcPr anchor="ctr"/>
                </a:tc>
                <a:tc>
                  <a:txBody>
                    <a:bodyPr/>
                    <a:lstStyle/>
                    <a:p>
                      <a:pPr algn="ctr"/>
                      <a:r>
                        <a:rPr lang="en-US" sz="2400" b="1" dirty="0" err="1">
                          <a:effectLst/>
                          <a:latin typeface="+mn-lt"/>
                          <a:cs typeface="Arial" panose="020B0604020202020204" pitchFamily="34" charset="0"/>
                        </a:rPr>
                        <a:t>Farklı</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cihazlarla</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kıyaslama</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zorluğu</a:t>
                      </a:r>
                      <a:endParaRPr lang="en-US" sz="2400" b="1" dirty="0">
                        <a:effectLst/>
                        <a:latin typeface="+mn-lt"/>
                        <a:cs typeface="Arial" panose="020B0604020202020204" pitchFamily="34" charset="0"/>
                      </a:endParaRPr>
                    </a:p>
                  </a:txBody>
                  <a:tcPr anchor="ctr"/>
                </a:tc>
                <a:extLst>
                  <a:ext uri="{0D108BD9-81ED-4DB2-BD59-A6C34878D82A}">
                    <a16:rowId xmlns:a16="http://schemas.microsoft.com/office/drawing/2014/main" val="800299805"/>
                  </a:ext>
                </a:extLst>
              </a:tr>
              <a:tr h="440889">
                <a:tc>
                  <a:txBody>
                    <a:bodyPr/>
                    <a:lstStyle/>
                    <a:p>
                      <a:pPr algn="ctr"/>
                      <a:r>
                        <a:rPr lang="en-US" sz="2400" b="1" noProof="0" dirty="0" err="1">
                          <a:effectLst/>
                          <a:latin typeface="+mn-lt"/>
                          <a:cs typeface="Arial" panose="020B0604020202020204" pitchFamily="34" charset="0"/>
                        </a:rPr>
                        <a:t>Radyasyon</a:t>
                      </a:r>
                      <a:r>
                        <a:rPr lang="en-US" sz="2400" b="1" noProof="0" dirty="0">
                          <a:effectLst/>
                          <a:latin typeface="+mn-lt"/>
                          <a:cs typeface="Arial" panose="020B0604020202020204" pitchFamily="34" charset="0"/>
                        </a:rPr>
                        <a:t> </a:t>
                      </a:r>
                      <a:r>
                        <a:rPr lang="en-US" sz="2400" b="1" noProof="0" dirty="0" err="1">
                          <a:effectLst/>
                          <a:latin typeface="+mn-lt"/>
                          <a:cs typeface="Arial" panose="020B0604020202020204" pitchFamily="34" charset="0"/>
                        </a:rPr>
                        <a:t>az</a:t>
                      </a:r>
                      <a:endParaRPr lang="tr-TR" sz="2400" b="1" noProof="0" dirty="0">
                        <a:effectLst/>
                        <a:latin typeface="+mn-lt"/>
                        <a:cs typeface="Arial" panose="020B0604020202020204" pitchFamily="34" charset="0"/>
                      </a:endParaRPr>
                    </a:p>
                  </a:txBody>
                  <a:tcPr anchor="ctr"/>
                </a:tc>
                <a:tc>
                  <a:txBody>
                    <a:bodyPr/>
                    <a:lstStyle/>
                    <a:p>
                      <a:pPr algn="ctr"/>
                      <a:r>
                        <a:rPr lang="en-US" sz="2400" b="1" dirty="0" err="1">
                          <a:effectLst/>
                          <a:latin typeface="+mn-lt"/>
                          <a:cs typeface="Arial" panose="020B0604020202020204" pitchFamily="34" charset="0"/>
                        </a:rPr>
                        <a:t>Eğitimli</a:t>
                      </a:r>
                      <a:r>
                        <a:rPr lang="en-US" sz="2400" b="1" dirty="0">
                          <a:effectLst/>
                          <a:latin typeface="+mn-lt"/>
                          <a:cs typeface="Arial" panose="020B0604020202020204" pitchFamily="34" charset="0"/>
                        </a:rPr>
                        <a:t> </a:t>
                      </a:r>
                      <a:r>
                        <a:rPr lang="en-US" sz="2400" b="1" dirty="0" err="1">
                          <a:effectLst/>
                          <a:latin typeface="+mn-lt"/>
                          <a:cs typeface="Arial" panose="020B0604020202020204" pitchFamily="34" charset="0"/>
                        </a:rPr>
                        <a:t>teknisyen</a:t>
                      </a:r>
                      <a:endParaRPr lang="en-US" sz="2400" b="1" dirty="0">
                        <a:effectLst/>
                        <a:latin typeface="+mn-lt"/>
                        <a:cs typeface="Arial" panose="020B0604020202020204" pitchFamily="34" charset="0"/>
                      </a:endParaRPr>
                    </a:p>
                  </a:txBody>
                  <a:tcPr anchor="ctr"/>
                </a:tc>
                <a:extLst>
                  <a:ext uri="{0D108BD9-81ED-4DB2-BD59-A6C34878D82A}">
                    <a16:rowId xmlns:a16="http://schemas.microsoft.com/office/drawing/2014/main" val="2069589348"/>
                  </a:ext>
                </a:extLst>
              </a:tr>
            </a:tbl>
          </a:graphicData>
        </a:graphic>
      </p:graphicFrame>
    </p:spTree>
    <p:extLst>
      <p:ext uri="{BB962C8B-B14F-4D97-AF65-F5344CB8AC3E}">
        <p14:creationId xmlns:p14="http://schemas.microsoft.com/office/powerpoint/2010/main" val="157689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İçerik Yer Tutucusu 4" descr="metin, ekran görüntüsü, ekran, görüntüleme, paralel içeren bir resim&#10;&#10;Açıklama otomatik olarak oluşturuldu">
            <a:extLst>
              <a:ext uri="{FF2B5EF4-FFF2-40B4-BE49-F238E27FC236}">
                <a16:creationId xmlns:a16="http://schemas.microsoft.com/office/drawing/2014/main" id="{A065A001-9A0A-B801-5DA9-F5CB5F754862}"/>
              </a:ext>
            </a:extLst>
          </p:cNvPr>
          <p:cNvPicPr>
            <a:picLocks noGrp="1" noChangeAspect="1"/>
          </p:cNvPicPr>
          <p:nvPr>
            <p:ph idx="1"/>
          </p:nvPr>
        </p:nvPicPr>
        <p:blipFill>
          <a:blip r:embed="rId2"/>
          <a:stretch>
            <a:fillRect/>
          </a:stretch>
        </p:blipFill>
        <p:spPr>
          <a:xfrm>
            <a:off x="1771650" y="1257300"/>
            <a:ext cx="7618071" cy="4919663"/>
          </a:xfrm>
        </p:spPr>
      </p:pic>
      <p:sp>
        <p:nvSpPr>
          <p:cNvPr id="13" name="Sol Ok 12">
            <a:extLst>
              <a:ext uri="{FF2B5EF4-FFF2-40B4-BE49-F238E27FC236}">
                <a16:creationId xmlns:a16="http://schemas.microsoft.com/office/drawing/2014/main" id="{45466913-0BCC-3673-B24E-65293CC585F7}"/>
              </a:ext>
            </a:extLst>
          </p:cNvPr>
          <p:cNvSpPr/>
          <p:nvPr/>
        </p:nvSpPr>
        <p:spPr>
          <a:xfrm>
            <a:off x="9815119" y="1336675"/>
            <a:ext cx="1949958" cy="12033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Demografik veriler</a:t>
            </a:r>
          </a:p>
        </p:txBody>
      </p:sp>
      <p:sp>
        <p:nvSpPr>
          <p:cNvPr id="15" name="Çerçeve 14">
            <a:extLst>
              <a:ext uri="{FF2B5EF4-FFF2-40B4-BE49-F238E27FC236}">
                <a16:creationId xmlns:a16="http://schemas.microsoft.com/office/drawing/2014/main" id="{F9ACAFC9-1662-66E2-5578-32064AFF18D6}"/>
              </a:ext>
            </a:extLst>
          </p:cNvPr>
          <p:cNvSpPr/>
          <p:nvPr/>
        </p:nvSpPr>
        <p:spPr>
          <a:xfrm>
            <a:off x="7048500" y="4914900"/>
            <a:ext cx="1009650" cy="1428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Çerçeve 15">
            <a:extLst>
              <a:ext uri="{FF2B5EF4-FFF2-40B4-BE49-F238E27FC236}">
                <a16:creationId xmlns:a16="http://schemas.microsoft.com/office/drawing/2014/main" id="{23D228D1-3AC8-40BF-39C1-8925CD9389B4}"/>
              </a:ext>
            </a:extLst>
          </p:cNvPr>
          <p:cNvSpPr/>
          <p:nvPr/>
        </p:nvSpPr>
        <p:spPr>
          <a:xfrm>
            <a:off x="3181350" y="4914900"/>
            <a:ext cx="1009650" cy="1428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7" name="Mürekkep 16">
                <a:extLst>
                  <a:ext uri="{FF2B5EF4-FFF2-40B4-BE49-F238E27FC236}">
                    <a16:creationId xmlns:a16="http://schemas.microsoft.com/office/drawing/2014/main" id="{71BD8F11-F620-6FCB-9D25-2D8A26A75560}"/>
                  </a:ext>
                </a:extLst>
              </p14:cNvPr>
              <p14:cNvContentPartPr/>
              <p14:nvPr/>
            </p14:nvContentPartPr>
            <p14:xfrm>
              <a:off x="4278390" y="816900"/>
              <a:ext cx="360" cy="360"/>
            </p14:xfrm>
          </p:contentPart>
        </mc:Choice>
        <mc:Fallback xmlns="">
          <p:pic>
            <p:nvPicPr>
              <p:cNvPr id="17" name="Mürekkep 16">
                <a:extLst>
                  <a:ext uri="{FF2B5EF4-FFF2-40B4-BE49-F238E27FC236}">
                    <a16:creationId xmlns:a16="http://schemas.microsoft.com/office/drawing/2014/main" id="{71BD8F11-F620-6FCB-9D25-2D8A26A75560}"/>
                  </a:ext>
                </a:extLst>
              </p:cNvPr>
              <p:cNvPicPr/>
              <p:nvPr/>
            </p:nvPicPr>
            <p:blipFill>
              <a:blip r:embed="rId4"/>
              <a:stretch>
                <a:fillRect/>
              </a:stretch>
            </p:blipFill>
            <p:spPr>
              <a:xfrm>
                <a:off x="4272270" y="81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Mürekkep 17">
                <a:extLst>
                  <a:ext uri="{FF2B5EF4-FFF2-40B4-BE49-F238E27FC236}">
                    <a16:creationId xmlns:a16="http://schemas.microsoft.com/office/drawing/2014/main" id="{3E0BEA5E-1841-9C18-ABA0-7C0323735DD8}"/>
                  </a:ext>
                </a:extLst>
              </p14:cNvPr>
              <p14:cNvContentPartPr/>
              <p14:nvPr/>
            </p14:nvContentPartPr>
            <p14:xfrm>
              <a:off x="4099110" y="505860"/>
              <a:ext cx="360" cy="11160"/>
            </p14:xfrm>
          </p:contentPart>
        </mc:Choice>
        <mc:Fallback xmlns="">
          <p:pic>
            <p:nvPicPr>
              <p:cNvPr id="18" name="Mürekkep 17">
                <a:extLst>
                  <a:ext uri="{FF2B5EF4-FFF2-40B4-BE49-F238E27FC236}">
                    <a16:creationId xmlns:a16="http://schemas.microsoft.com/office/drawing/2014/main" id="{3E0BEA5E-1841-9C18-ABA0-7C0323735DD8}"/>
                  </a:ext>
                </a:extLst>
              </p:cNvPr>
              <p:cNvPicPr/>
              <p:nvPr/>
            </p:nvPicPr>
            <p:blipFill>
              <a:blip r:embed="rId6"/>
              <a:stretch>
                <a:fillRect/>
              </a:stretch>
            </p:blipFill>
            <p:spPr>
              <a:xfrm>
                <a:off x="4090470" y="496860"/>
                <a:ext cx="180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Mürekkep 18">
                <a:extLst>
                  <a:ext uri="{FF2B5EF4-FFF2-40B4-BE49-F238E27FC236}">
                    <a16:creationId xmlns:a16="http://schemas.microsoft.com/office/drawing/2014/main" id="{C499697E-2797-CE51-52E4-4EBF8A48DC7B}"/>
                  </a:ext>
                </a:extLst>
              </p14:cNvPr>
              <p14:cNvContentPartPr/>
              <p14:nvPr/>
            </p14:nvContentPartPr>
            <p14:xfrm>
              <a:off x="4276950" y="1017780"/>
              <a:ext cx="360" cy="11160"/>
            </p14:xfrm>
          </p:contentPart>
        </mc:Choice>
        <mc:Fallback xmlns="">
          <p:pic>
            <p:nvPicPr>
              <p:cNvPr id="19" name="Mürekkep 18">
                <a:extLst>
                  <a:ext uri="{FF2B5EF4-FFF2-40B4-BE49-F238E27FC236}">
                    <a16:creationId xmlns:a16="http://schemas.microsoft.com/office/drawing/2014/main" id="{C499697E-2797-CE51-52E4-4EBF8A48DC7B}"/>
                  </a:ext>
                </a:extLst>
              </p:cNvPr>
              <p:cNvPicPr/>
              <p:nvPr/>
            </p:nvPicPr>
            <p:blipFill>
              <a:blip r:embed="rId8"/>
              <a:stretch>
                <a:fillRect/>
              </a:stretch>
            </p:blipFill>
            <p:spPr>
              <a:xfrm>
                <a:off x="4259310" y="1000140"/>
                <a:ext cx="360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Mürekkep 19">
                <a:extLst>
                  <a:ext uri="{FF2B5EF4-FFF2-40B4-BE49-F238E27FC236}">
                    <a16:creationId xmlns:a16="http://schemas.microsoft.com/office/drawing/2014/main" id="{432DDC01-F5C7-F97C-EE24-757480406209}"/>
                  </a:ext>
                </a:extLst>
              </p14:cNvPr>
              <p14:cNvContentPartPr/>
              <p14:nvPr/>
            </p14:nvContentPartPr>
            <p14:xfrm>
              <a:off x="2851350" y="1487940"/>
              <a:ext cx="682560" cy="37440"/>
            </p14:xfrm>
          </p:contentPart>
        </mc:Choice>
        <mc:Fallback xmlns="">
          <p:pic>
            <p:nvPicPr>
              <p:cNvPr id="20" name="Mürekkep 19">
                <a:extLst>
                  <a:ext uri="{FF2B5EF4-FFF2-40B4-BE49-F238E27FC236}">
                    <a16:creationId xmlns:a16="http://schemas.microsoft.com/office/drawing/2014/main" id="{432DDC01-F5C7-F97C-EE24-757480406209}"/>
                  </a:ext>
                </a:extLst>
              </p:cNvPr>
              <p:cNvPicPr/>
              <p:nvPr/>
            </p:nvPicPr>
            <p:blipFill>
              <a:blip r:embed="rId10"/>
              <a:stretch>
                <a:fillRect/>
              </a:stretch>
            </p:blipFill>
            <p:spPr>
              <a:xfrm>
                <a:off x="2833350" y="1470300"/>
                <a:ext cx="718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Mürekkep 20">
                <a:extLst>
                  <a:ext uri="{FF2B5EF4-FFF2-40B4-BE49-F238E27FC236}">
                    <a16:creationId xmlns:a16="http://schemas.microsoft.com/office/drawing/2014/main" id="{BBD54860-16C8-D79A-AEA8-9A15F6F7EE9F}"/>
                  </a:ext>
                </a:extLst>
              </p14:cNvPr>
              <p14:cNvContentPartPr/>
              <p14:nvPr/>
            </p14:nvContentPartPr>
            <p14:xfrm>
              <a:off x="5124030" y="376260"/>
              <a:ext cx="360" cy="360"/>
            </p14:xfrm>
          </p:contentPart>
        </mc:Choice>
        <mc:Fallback xmlns="">
          <p:pic>
            <p:nvPicPr>
              <p:cNvPr id="21" name="Mürekkep 20">
                <a:extLst>
                  <a:ext uri="{FF2B5EF4-FFF2-40B4-BE49-F238E27FC236}">
                    <a16:creationId xmlns:a16="http://schemas.microsoft.com/office/drawing/2014/main" id="{BBD54860-16C8-D79A-AEA8-9A15F6F7EE9F}"/>
                  </a:ext>
                </a:extLst>
              </p:cNvPr>
              <p:cNvPicPr/>
              <p:nvPr/>
            </p:nvPicPr>
            <p:blipFill>
              <a:blip r:embed="rId12"/>
              <a:stretch>
                <a:fillRect/>
              </a:stretch>
            </p:blipFill>
            <p:spPr>
              <a:xfrm>
                <a:off x="5088030" y="34026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Mürekkep 21">
                <a:extLst>
                  <a:ext uri="{FF2B5EF4-FFF2-40B4-BE49-F238E27FC236}">
                    <a16:creationId xmlns:a16="http://schemas.microsoft.com/office/drawing/2014/main" id="{AB116878-EAF7-1A2B-AFDC-4748DCFF5642}"/>
                  </a:ext>
                </a:extLst>
              </p14:cNvPr>
              <p14:cNvContentPartPr/>
              <p14:nvPr/>
            </p14:nvContentPartPr>
            <p14:xfrm>
              <a:off x="2856390" y="1496220"/>
              <a:ext cx="653040" cy="15120"/>
            </p14:xfrm>
          </p:contentPart>
        </mc:Choice>
        <mc:Fallback xmlns="">
          <p:pic>
            <p:nvPicPr>
              <p:cNvPr id="22" name="Mürekkep 21">
                <a:extLst>
                  <a:ext uri="{FF2B5EF4-FFF2-40B4-BE49-F238E27FC236}">
                    <a16:creationId xmlns:a16="http://schemas.microsoft.com/office/drawing/2014/main" id="{AB116878-EAF7-1A2B-AFDC-4748DCFF5642}"/>
                  </a:ext>
                </a:extLst>
              </p:cNvPr>
              <p:cNvPicPr/>
              <p:nvPr/>
            </p:nvPicPr>
            <p:blipFill>
              <a:blip r:embed="rId14"/>
              <a:stretch>
                <a:fillRect/>
              </a:stretch>
            </p:blipFill>
            <p:spPr>
              <a:xfrm>
                <a:off x="2820390" y="1460580"/>
                <a:ext cx="7246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Mürekkep 22">
                <a:extLst>
                  <a:ext uri="{FF2B5EF4-FFF2-40B4-BE49-F238E27FC236}">
                    <a16:creationId xmlns:a16="http://schemas.microsoft.com/office/drawing/2014/main" id="{2A1AC3D3-A666-0749-A4BD-109C5E91E0CD}"/>
                  </a:ext>
                </a:extLst>
              </p14:cNvPr>
              <p14:cNvContentPartPr/>
              <p14:nvPr/>
            </p14:nvContentPartPr>
            <p14:xfrm>
              <a:off x="2857470" y="1477860"/>
              <a:ext cx="697320" cy="62640"/>
            </p14:xfrm>
          </p:contentPart>
        </mc:Choice>
        <mc:Fallback xmlns="">
          <p:pic>
            <p:nvPicPr>
              <p:cNvPr id="23" name="Mürekkep 22">
                <a:extLst>
                  <a:ext uri="{FF2B5EF4-FFF2-40B4-BE49-F238E27FC236}">
                    <a16:creationId xmlns:a16="http://schemas.microsoft.com/office/drawing/2014/main" id="{2A1AC3D3-A666-0749-A4BD-109C5E91E0CD}"/>
                  </a:ext>
                </a:extLst>
              </p:cNvPr>
              <p:cNvPicPr/>
              <p:nvPr/>
            </p:nvPicPr>
            <p:blipFill>
              <a:blip r:embed="rId16"/>
              <a:stretch>
                <a:fillRect/>
              </a:stretch>
            </p:blipFill>
            <p:spPr>
              <a:xfrm>
                <a:off x="2821470" y="1442220"/>
                <a:ext cx="7689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Mürekkep 23">
                <a:extLst>
                  <a:ext uri="{FF2B5EF4-FFF2-40B4-BE49-F238E27FC236}">
                    <a16:creationId xmlns:a16="http://schemas.microsoft.com/office/drawing/2014/main" id="{EBCE6F34-5B4E-4584-2B39-0D5CEDE2AA78}"/>
                  </a:ext>
                </a:extLst>
              </p14:cNvPr>
              <p14:cNvContentPartPr/>
              <p14:nvPr/>
            </p14:nvContentPartPr>
            <p14:xfrm>
              <a:off x="4128630" y="449700"/>
              <a:ext cx="360" cy="360"/>
            </p14:xfrm>
          </p:contentPart>
        </mc:Choice>
        <mc:Fallback xmlns="">
          <p:pic>
            <p:nvPicPr>
              <p:cNvPr id="24" name="Mürekkep 23">
                <a:extLst>
                  <a:ext uri="{FF2B5EF4-FFF2-40B4-BE49-F238E27FC236}">
                    <a16:creationId xmlns:a16="http://schemas.microsoft.com/office/drawing/2014/main" id="{EBCE6F34-5B4E-4584-2B39-0D5CEDE2AA78}"/>
                  </a:ext>
                </a:extLst>
              </p:cNvPr>
              <p:cNvPicPr/>
              <p:nvPr/>
            </p:nvPicPr>
            <p:blipFill>
              <a:blip r:embed="rId12"/>
              <a:stretch>
                <a:fillRect/>
              </a:stretch>
            </p:blipFill>
            <p:spPr>
              <a:xfrm>
                <a:off x="4092990" y="4137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Mürekkep 24">
                <a:extLst>
                  <a:ext uri="{FF2B5EF4-FFF2-40B4-BE49-F238E27FC236}">
                    <a16:creationId xmlns:a16="http://schemas.microsoft.com/office/drawing/2014/main" id="{8C0EB45A-D4EC-F7AA-648D-49C5D7935382}"/>
                  </a:ext>
                </a:extLst>
              </p14:cNvPr>
              <p14:cNvContentPartPr/>
              <p14:nvPr/>
            </p14:nvContentPartPr>
            <p14:xfrm>
              <a:off x="3181830" y="1546260"/>
              <a:ext cx="360360" cy="360"/>
            </p14:xfrm>
          </p:contentPart>
        </mc:Choice>
        <mc:Fallback xmlns="">
          <p:pic>
            <p:nvPicPr>
              <p:cNvPr id="25" name="Mürekkep 24">
                <a:extLst>
                  <a:ext uri="{FF2B5EF4-FFF2-40B4-BE49-F238E27FC236}">
                    <a16:creationId xmlns:a16="http://schemas.microsoft.com/office/drawing/2014/main" id="{8C0EB45A-D4EC-F7AA-648D-49C5D7935382}"/>
                  </a:ext>
                </a:extLst>
              </p:cNvPr>
              <p:cNvPicPr/>
              <p:nvPr/>
            </p:nvPicPr>
            <p:blipFill>
              <a:blip r:embed="rId19"/>
              <a:stretch>
                <a:fillRect/>
              </a:stretch>
            </p:blipFill>
            <p:spPr>
              <a:xfrm>
                <a:off x="3146190" y="1510260"/>
                <a:ext cx="43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Mürekkep 25">
                <a:extLst>
                  <a:ext uri="{FF2B5EF4-FFF2-40B4-BE49-F238E27FC236}">
                    <a16:creationId xmlns:a16="http://schemas.microsoft.com/office/drawing/2014/main" id="{375DE4F5-2C5E-8CF6-B8F7-C517671F36CA}"/>
                  </a:ext>
                </a:extLst>
              </p14:cNvPr>
              <p14:cNvContentPartPr/>
              <p14:nvPr/>
            </p14:nvContentPartPr>
            <p14:xfrm>
              <a:off x="2861790" y="1492980"/>
              <a:ext cx="718200" cy="11160"/>
            </p14:xfrm>
          </p:contentPart>
        </mc:Choice>
        <mc:Fallback xmlns="">
          <p:pic>
            <p:nvPicPr>
              <p:cNvPr id="26" name="Mürekkep 25">
                <a:extLst>
                  <a:ext uri="{FF2B5EF4-FFF2-40B4-BE49-F238E27FC236}">
                    <a16:creationId xmlns:a16="http://schemas.microsoft.com/office/drawing/2014/main" id="{375DE4F5-2C5E-8CF6-B8F7-C517671F36CA}"/>
                  </a:ext>
                </a:extLst>
              </p:cNvPr>
              <p:cNvPicPr/>
              <p:nvPr/>
            </p:nvPicPr>
            <p:blipFill>
              <a:blip r:embed="rId21"/>
              <a:stretch>
                <a:fillRect/>
              </a:stretch>
            </p:blipFill>
            <p:spPr>
              <a:xfrm>
                <a:off x="2825790" y="1457340"/>
                <a:ext cx="7898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Mürekkep 26">
                <a:extLst>
                  <a:ext uri="{FF2B5EF4-FFF2-40B4-BE49-F238E27FC236}">
                    <a16:creationId xmlns:a16="http://schemas.microsoft.com/office/drawing/2014/main" id="{168095FF-E30F-78B0-CDA4-F9AA12776B71}"/>
                  </a:ext>
                </a:extLst>
              </p14:cNvPr>
              <p14:cNvContentPartPr/>
              <p14:nvPr/>
            </p14:nvContentPartPr>
            <p14:xfrm>
              <a:off x="2858910" y="1450860"/>
              <a:ext cx="717840" cy="73800"/>
            </p14:xfrm>
          </p:contentPart>
        </mc:Choice>
        <mc:Fallback xmlns="">
          <p:pic>
            <p:nvPicPr>
              <p:cNvPr id="27" name="Mürekkep 26">
                <a:extLst>
                  <a:ext uri="{FF2B5EF4-FFF2-40B4-BE49-F238E27FC236}">
                    <a16:creationId xmlns:a16="http://schemas.microsoft.com/office/drawing/2014/main" id="{168095FF-E30F-78B0-CDA4-F9AA12776B71}"/>
                  </a:ext>
                </a:extLst>
              </p:cNvPr>
              <p:cNvPicPr/>
              <p:nvPr/>
            </p:nvPicPr>
            <p:blipFill>
              <a:blip r:embed="rId23"/>
              <a:stretch>
                <a:fillRect/>
              </a:stretch>
            </p:blipFill>
            <p:spPr>
              <a:xfrm>
                <a:off x="2822910" y="1415220"/>
                <a:ext cx="789480" cy="145440"/>
              </a:xfrm>
              <a:prstGeom prst="rect">
                <a:avLst/>
              </a:prstGeom>
            </p:spPr>
          </p:pic>
        </mc:Fallback>
      </mc:AlternateContent>
      <p:sp>
        <p:nvSpPr>
          <p:cNvPr id="28" name="Metin kutusu 27">
            <a:extLst>
              <a:ext uri="{FF2B5EF4-FFF2-40B4-BE49-F238E27FC236}">
                <a16:creationId xmlns:a16="http://schemas.microsoft.com/office/drawing/2014/main" id="{F8F9E812-F711-0897-314D-A701C63FFA5F}"/>
              </a:ext>
            </a:extLst>
          </p:cNvPr>
          <p:cNvSpPr txBox="1"/>
          <p:nvPr/>
        </p:nvSpPr>
        <p:spPr>
          <a:xfrm>
            <a:off x="9815119" y="3276510"/>
            <a:ext cx="2180569" cy="1200329"/>
          </a:xfrm>
          <a:prstGeom prst="rect">
            <a:avLst/>
          </a:prstGeom>
          <a:solidFill>
            <a:schemeClr val="accent4">
              <a:lumMod val="20000"/>
              <a:lumOff val="80000"/>
            </a:schemeClr>
          </a:solidFill>
        </p:spPr>
        <p:txBody>
          <a:bodyPr wrap="square" rtlCol="0">
            <a:spAutoFit/>
          </a:bodyPr>
          <a:lstStyle/>
          <a:p>
            <a:r>
              <a:rPr lang="tr-TR" dirty="0"/>
              <a:t>T Skoru: genç referans popülasyon ile karşılaştırmasının standart sapması</a:t>
            </a:r>
          </a:p>
        </p:txBody>
      </p:sp>
      <p:sp>
        <p:nvSpPr>
          <p:cNvPr id="2" name="Çerçeve 1">
            <a:extLst>
              <a:ext uri="{FF2B5EF4-FFF2-40B4-BE49-F238E27FC236}">
                <a16:creationId xmlns:a16="http://schemas.microsoft.com/office/drawing/2014/main" id="{E4736651-D008-D6C1-C58C-76890763E949}"/>
              </a:ext>
            </a:extLst>
          </p:cNvPr>
          <p:cNvSpPr/>
          <p:nvPr/>
        </p:nvSpPr>
        <p:spPr>
          <a:xfrm>
            <a:off x="8219110" y="4912729"/>
            <a:ext cx="1009650" cy="143092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Metin kutusu 3">
            <a:extLst>
              <a:ext uri="{FF2B5EF4-FFF2-40B4-BE49-F238E27FC236}">
                <a16:creationId xmlns:a16="http://schemas.microsoft.com/office/drawing/2014/main" id="{C928FD07-08BB-B8C7-1AAE-0237EB52AF36}"/>
              </a:ext>
            </a:extLst>
          </p:cNvPr>
          <p:cNvSpPr txBox="1"/>
          <p:nvPr/>
        </p:nvSpPr>
        <p:spPr>
          <a:xfrm>
            <a:off x="9815118" y="5067255"/>
            <a:ext cx="2180570" cy="1200329"/>
          </a:xfrm>
          <a:prstGeom prst="rect">
            <a:avLst/>
          </a:prstGeom>
          <a:solidFill>
            <a:schemeClr val="accent4">
              <a:lumMod val="20000"/>
              <a:lumOff val="80000"/>
            </a:schemeClr>
          </a:solidFill>
        </p:spPr>
        <p:txBody>
          <a:bodyPr wrap="square" rtlCol="0">
            <a:spAutoFit/>
          </a:bodyPr>
          <a:lstStyle/>
          <a:p>
            <a:r>
              <a:rPr lang="tr-TR" dirty="0"/>
              <a:t>Z Skoru: aynı yaş grubu popülasyon ile karşılaştırmasının standart sapması</a:t>
            </a:r>
          </a:p>
        </p:txBody>
      </p:sp>
      <p:sp>
        <p:nvSpPr>
          <p:cNvPr id="5" name="Metin kutusu 4">
            <a:extLst>
              <a:ext uri="{FF2B5EF4-FFF2-40B4-BE49-F238E27FC236}">
                <a16:creationId xmlns:a16="http://schemas.microsoft.com/office/drawing/2014/main" id="{7F438C28-66C6-E322-A6EB-D6F74A231565}"/>
              </a:ext>
            </a:extLst>
          </p:cNvPr>
          <p:cNvSpPr txBox="1"/>
          <p:nvPr/>
        </p:nvSpPr>
        <p:spPr>
          <a:xfrm>
            <a:off x="196312" y="4912729"/>
            <a:ext cx="1316108" cy="1200329"/>
          </a:xfrm>
          <a:prstGeom prst="rect">
            <a:avLst/>
          </a:prstGeom>
          <a:solidFill>
            <a:schemeClr val="accent4">
              <a:lumMod val="20000"/>
              <a:lumOff val="80000"/>
            </a:schemeClr>
          </a:solidFill>
        </p:spPr>
        <p:txBody>
          <a:bodyPr wrap="square" rtlCol="0">
            <a:spAutoFit/>
          </a:bodyPr>
          <a:lstStyle/>
          <a:p>
            <a:r>
              <a:rPr lang="tr-TR" dirty="0"/>
              <a:t>BMD: Kemik mineral </a:t>
            </a:r>
            <a:r>
              <a:rPr lang="tr-TR" dirty="0" err="1"/>
              <a:t>dansitesi</a:t>
            </a:r>
            <a:endParaRPr lang="tr-TR" dirty="0"/>
          </a:p>
        </p:txBody>
      </p:sp>
      <mc:AlternateContent xmlns:mc="http://schemas.openxmlformats.org/markup-compatibility/2006" xmlns:p14="http://schemas.microsoft.com/office/powerpoint/2010/main">
        <mc:Choice Requires="p14">
          <p:contentPart p14:bwMode="auto" r:id="rId24">
            <p14:nvContentPartPr>
              <p14:cNvPr id="3" name="Mürekkep 2">
                <a:extLst>
                  <a:ext uri="{FF2B5EF4-FFF2-40B4-BE49-F238E27FC236}">
                    <a16:creationId xmlns:a16="http://schemas.microsoft.com/office/drawing/2014/main" id="{99870815-E392-B444-0A67-61CB306C6433}"/>
                  </a:ext>
                </a:extLst>
              </p14:cNvPr>
              <p14:cNvContentPartPr/>
              <p14:nvPr/>
            </p14:nvContentPartPr>
            <p14:xfrm>
              <a:off x="2519040" y="1679220"/>
              <a:ext cx="990390" cy="101820"/>
            </p14:xfrm>
          </p:contentPart>
        </mc:Choice>
        <mc:Fallback xmlns="">
          <p:pic>
            <p:nvPicPr>
              <p:cNvPr id="3" name="Mürekkep 2">
                <a:extLst>
                  <a:ext uri="{FF2B5EF4-FFF2-40B4-BE49-F238E27FC236}">
                    <a16:creationId xmlns:a16="http://schemas.microsoft.com/office/drawing/2014/main" id="{99870815-E392-B444-0A67-61CB306C6433}"/>
                  </a:ext>
                </a:extLst>
              </p:cNvPr>
              <p:cNvPicPr/>
              <p:nvPr/>
            </p:nvPicPr>
            <p:blipFill>
              <a:blip r:embed="rId25"/>
              <a:stretch>
                <a:fillRect/>
              </a:stretch>
            </p:blipFill>
            <p:spPr>
              <a:xfrm>
                <a:off x="2483039" y="1642985"/>
                <a:ext cx="1062032" cy="173927"/>
              </a:xfrm>
              <a:prstGeom prst="rect">
                <a:avLst/>
              </a:prstGeom>
            </p:spPr>
          </p:pic>
        </mc:Fallback>
      </mc:AlternateContent>
    </p:spTree>
    <p:extLst>
      <p:ext uri="{BB962C8B-B14F-4D97-AF65-F5344CB8AC3E}">
        <p14:creationId xmlns:p14="http://schemas.microsoft.com/office/powerpoint/2010/main" val="239584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3E4181-6345-2D1E-6319-C59BE58D8843}"/>
              </a:ext>
            </a:extLst>
          </p:cNvPr>
          <p:cNvSpPr>
            <a:spLocks noGrp="1"/>
          </p:cNvSpPr>
          <p:nvPr>
            <p:ph type="title"/>
          </p:nvPr>
        </p:nvSpPr>
        <p:spPr/>
        <p:txBody>
          <a:bodyPr/>
          <a:lstStyle/>
          <a:p>
            <a:r>
              <a:rPr lang="tr-TR" b="1" dirty="0"/>
              <a:t>Kemik </a:t>
            </a:r>
            <a:r>
              <a:rPr lang="tr-TR" b="1" dirty="0" err="1"/>
              <a:t>dansitometri</a:t>
            </a:r>
            <a:r>
              <a:rPr lang="tr-TR" b="1" dirty="0"/>
              <a:t> WHO sınıflaması</a:t>
            </a:r>
          </a:p>
        </p:txBody>
      </p:sp>
      <p:sp>
        <p:nvSpPr>
          <p:cNvPr id="7" name="İçerik Yer Tutucusu 6">
            <a:extLst>
              <a:ext uri="{FF2B5EF4-FFF2-40B4-BE49-F238E27FC236}">
                <a16:creationId xmlns:a16="http://schemas.microsoft.com/office/drawing/2014/main" id="{F734A614-E58E-B197-DC05-A041CCB5F795}"/>
              </a:ext>
            </a:extLst>
          </p:cNvPr>
          <p:cNvSpPr>
            <a:spLocks noGrp="1"/>
          </p:cNvSpPr>
          <p:nvPr>
            <p:ph idx="1"/>
          </p:nvPr>
        </p:nvSpPr>
        <p:spPr/>
        <p:txBody>
          <a:bodyPr/>
          <a:lstStyle/>
          <a:p>
            <a:endParaRPr lang="tr-TR"/>
          </a:p>
        </p:txBody>
      </p:sp>
      <mc:AlternateContent xmlns:mc="http://schemas.openxmlformats.org/markup-compatibility/2006" xmlns:p14="http://schemas.microsoft.com/office/powerpoint/2010/main">
        <mc:Choice Requires="p14">
          <p:contentPart p14:bwMode="auto" r:id="rId2">
            <p14:nvContentPartPr>
              <p14:cNvPr id="8" name="Mürekkep 7">
                <a:extLst>
                  <a:ext uri="{FF2B5EF4-FFF2-40B4-BE49-F238E27FC236}">
                    <a16:creationId xmlns:a16="http://schemas.microsoft.com/office/drawing/2014/main" id="{2E7EF7E8-396A-30E9-B55A-DAF308950AB1}"/>
                  </a:ext>
                </a:extLst>
              </p14:cNvPr>
              <p14:cNvContentPartPr/>
              <p14:nvPr/>
            </p14:nvContentPartPr>
            <p14:xfrm>
              <a:off x="4808670" y="4668180"/>
              <a:ext cx="360" cy="360"/>
            </p14:xfrm>
          </p:contentPart>
        </mc:Choice>
        <mc:Fallback xmlns="">
          <p:pic>
            <p:nvPicPr>
              <p:cNvPr id="8" name="Mürekkep 7">
                <a:extLst>
                  <a:ext uri="{FF2B5EF4-FFF2-40B4-BE49-F238E27FC236}">
                    <a16:creationId xmlns:a16="http://schemas.microsoft.com/office/drawing/2014/main" id="{2E7EF7E8-396A-30E9-B55A-DAF308950AB1}"/>
                  </a:ext>
                </a:extLst>
              </p:cNvPr>
              <p:cNvPicPr/>
              <p:nvPr/>
            </p:nvPicPr>
            <p:blipFill>
              <a:blip r:embed="rId3"/>
              <a:stretch>
                <a:fillRect/>
              </a:stretch>
            </p:blipFill>
            <p:spPr>
              <a:xfrm>
                <a:off x="4772670" y="463218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Mürekkep 8">
                <a:extLst>
                  <a:ext uri="{FF2B5EF4-FFF2-40B4-BE49-F238E27FC236}">
                    <a16:creationId xmlns:a16="http://schemas.microsoft.com/office/drawing/2014/main" id="{21FA6D56-C6AF-0AB2-3A50-7D002948C0DB}"/>
                  </a:ext>
                </a:extLst>
              </p14:cNvPr>
              <p14:cNvContentPartPr/>
              <p14:nvPr/>
            </p14:nvContentPartPr>
            <p14:xfrm>
              <a:off x="3742350" y="4924500"/>
              <a:ext cx="360" cy="360"/>
            </p14:xfrm>
          </p:contentPart>
        </mc:Choice>
        <mc:Fallback xmlns="">
          <p:pic>
            <p:nvPicPr>
              <p:cNvPr id="9" name="Mürekkep 8">
                <a:extLst>
                  <a:ext uri="{FF2B5EF4-FFF2-40B4-BE49-F238E27FC236}">
                    <a16:creationId xmlns:a16="http://schemas.microsoft.com/office/drawing/2014/main" id="{21FA6D56-C6AF-0AB2-3A50-7D002948C0DB}"/>
                  </a:ext>
                </a:extLst>
              </p:cNvPr>
              <p:cNvPicPr/>
              <p:nvPr/>
            </p:nvPicPr>
            <p:blipFill>
              <a:blip r:embed="rId3"/>
              <a:stretch>
                <a:fillRect/>
              </a:stretch>
            </p:blipFill>
            <p:spPr>
              <a:xfrm>
                <a:off x="3706710" y="4888500"/>
                <a:ext cx="72000" cy="72000"/>
              </a:xfrm>
              <a:prstGeom prst="rect">
                <a:avLst/>
              </a:prstGeom>
            </p:spPr>
          </p:pic>
        </mc:Fallback>
      </mc:AlternateContent>
      <p:pic>
        <p:nvPicPr>
          <p:cNvPr id="1026" name="Picture 2">
            <a:extLst>
              <a:ext uri="{FF2B5EF4-FFF2-40B4-BE49-F238E27FC236}">
                <a16:creationId xmlns:a16="http://schemas.microsoft.com/office/drawing/2014/main" id="{D54235EA-4B79-E798-1D96-9CD6E6162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52563"/>
            <a:ext cx="11468100" cy="4724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4" name="Mürekkep 3">
                <a:extLst>
                  <a:ext uri="{FF2B5EF4-FFF2-40B4-BE49-F238E27FC236}">
                    <a16:creationId xmlns:a16="http://schemas.microsoft.com/office/drawing/2014/main" id="{1E7FCD00-2B08-B74C-3D9D-661540D90799}"/>
                  </a:ext>
                </a:extLst>
              </p14:cNvPr>
              <p14:cNvContentPartPr/>
              <p14:nvPr/>
            </p14:nvContentPartPr>
            <p14:xfrm>
              <a:off x="8371159" y="3841896"/>
              <a:ext cx="92520" cy="360"/>
            </p14:xfrm>
          </p:contentPart>
        </mc:Choice>
        <mc:Fallback xmlns="">
          <p:pic>
            <p:nvPicPr>
              <p:cNvPr id="4" name="Mürekkep 3">
                <a:extLst>
                  <a:ext uri="{FF2B5EF4-FFF2-40B4-BE49-F238E27FC236}">
                    <a16:creationId xmlns:a16="http://schemas.microsoft.com/office/drawing/2014/main" id="{1E7FCD00-2B08-B74C-3D9D-661540D90799}"/>
                  </a:ext>
                </a:extLst>
              </p:cNvPr>
              <p:cNvPicPr/>
              <p:nvPr/>
            </p:nvPicPr>
            <p:blipFill>
              <a:blip r:embed="rId7"/>
              <a:stretch>
                <a:fillRect/>
              </a:stretch>
            </p:blipFill>
            <p:spPr>
              <a:xfrm>
                <a:off x="8366839" y="3837576"/>
                <a:ext cx="101160" cy="9000"/>
              </a:xfrm>
              <a:prstGeom prst="rect">
                <a:avLst/>
              </a:prstGeom>
            </p:spPr>
          </p:pic>
        </mc:Fallback>
      </mc:AlternateContent>
    </p:spTree>
    <p:extLst>
      <p:ext uri="{BB962C8B-B14F-4D97-AF65-F5344CB8AC3E}">
        <p14:creationId xmlns:p14="http://schemas.microsoft.com/office/powerpoint/2010/main" val="218327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D8B408-7CD5-2CA7-1500-B3B317B2F7DA}"/>
              </a:ext>
            </a:extLst>
          </p:cNvPr>
          <p:cNvSpPr>
            <a:spLocks noGrp="1"/>
          </p:cNvSpPr>
          <p:nvPr>
            <p:ph type="title"/>
          </p:nvPr>
        </p:nvSpPr>
        <p:spPr>
          <a:solidFill>
            <a:schemeClr val="accent2">
              <a:lumMod val="20000"/>
              <a:lumOff val="80000"/>
            </a:schemeClr>
          </a:solidFill>
        </p:spPr>
        <p:txBody>
          <a:bodyPr/>
          <a:lstStyle/>
          <a:p>
            <a:pPr algn="ctr"/>
            <a:r>
              <a:rPr lang="tr-TR" b="1" dirty="0">
                <a:latin typeface="+mn-lt"/>
              </a:rPr>
              <a:t>Osteoporoz tanım</a:t>
            </a:r>
          </a:p>
        </p:txBody>
      </p:sp>
      <p:sp>
        <p:nvSpPr>
          <p:cNvPr id="3" name="İçerik Yer Tutucusu 2">
            <a:extLst>
              <a:ext uri="{FF2B5EF4-FFF2-40B4-BE49-F238E27FC236}">
                <a16:creationId xmlns:a16="http://schemas.microsoft.com/office/drawing/2014/main" id="{8349AE19-7E07-BE8E-218F-642D149D87A1}"/>
              </a:ext>
            </a:extLst>
          </p:cNvPr>
          <p:cNvSpPr>
            <a:spLocks noGrp="1"/>
          </p:cNvSpPr>
          <p:nvPr>
            <p:ph idx="1"/>
          </p:nvPr>
        </p:nvSpPr>
        <p:spPr>
          <a:solidFill>
            <a:schemeClr val="accent5">
              <a:lumMod val="20000"/>
              <a:lumOff val="80000"/>
            </a:schemeClr>
          </a:solidFill>
        </p:spPr>
        <p:txBody>
          <a:bodyPr>
            <a:normAutofit/>
          </a:bodyPr>
          <a:lstStyle/>
          <a:p>
            <a:pPr marL="0" indent="0">
              <a:buNone/>
            </a:pPr>
            <a:endParaRPr lang="tr-TR" sz="3000" dirty="0"/>
          </a:p>
          <a:p>
            <a:pPr marL="0" indent="0">
              <a:lnSpc>
                <a:spcPct val="150000"/>
              </a:lnSpc>
              <a:buNone/>
            </a:pPr>
            <a:r>
              <a:rPr lang="tr-TR" sz="3000" b="1" u="sng" dirty="0">
                <a:solidFill>
                  <a:srgbClr val="FF0000"/>
                </a:solidFill>
              </a:rPr>
              <a:t>Düşük kemik kütlesi </a:t>
            </a:r>
            <a:r>
              <a:rPr lang="tr-TR" sz="3000" b="1" dirty="0"/>
              <a:t>ve kemik dokusunun </a:t>
            </a:r>
            <a:r>
              <a:rPr lang="tr-TR" sz="3000" b="1" u="sng" dirty="0">
                <a:solidFill>
                  <a:srgbClr val="FF0000"/>
                </a:solidFill>
              </a:rPr>
              <a:t>mikro-mimarisinin  bozulması</a:t>
            </a:r>
            <a:r>
              <a:rPr lang="tr-TR" sz="3000" b="1" dirty="0"/>
              <a:t> sonucunda</a:t>
            </a:r>
          </a:p>
          <a:p>
            <a:pPr marL="0" indent="0">
              <a:buNone/>
            </a:pPr>
            <a:endParaRPr lang="tr-TR" sz="3000" b="1" u="sng" dirty="0">
              <a:solidFill>
                <a:srgbClr val="FF0000"/>
              </a:solidFill>
            </a:endParaRPr>
          </a:p>
          <a:p>
            <a:pPr marL="0" indent="0">
              <a:buNone/>
            </a:pPr>
            <a:r>
              <a:rPr lang="tr-TR" sz="3000" b="1" u="sng" dirty="0">
                <a:solidFill>
                  <a:srgbClr val="FF0000"/>
                </a:solidFill>
              </a:rPr>
              <a:t>Kemik kırılganlığında </a:t>
            </a:r>
            <a:r>
              <a:rPr lang="tr-TR" sz="3000" b="1" dirty="0"/>
              <a:t>artışla sonuçlanan</a:t>
            </a:r>
          </a:p>
          <a:p>
            <a:pPr marL="0" indent="0">
              <a:buNone/>
            </a:pPr>
            <a:endParaRPr lang="tr-TR" sz="3000" b="1" dirty="0"/>
          </a:p>
          <a:p>
            <a:pPr marL="0" indent="0">
              <a:buNone/>
            </a:pPr>
            <a:r>
              <a:rPr lang="tr-TR" sz="3000" b="1" dirty="0" err="1"/>
              <a:t>Progresif</a:t>
            </a:r>
            <a:r>
              <a:rPr lang="tr-TR" sz="3000" b="1" dirty="0"/>
              <a:t> bir </a:t>
            </a:r>
            <a:r>
              <a:rPr lang="tr-TR" sz="3000" b="1" dirty="0" err="1"/>
              <a:t>metabolik</a:t>
            </a:r>
            <a:r>
              <a:rPr lang="tr-TR" sz="3000" b="1" dirty="0"/>
              <a:t> kemik hastalığı</a:t>
            </a:r>
          </a:p>
        </p:txBody>
      </p:sp>
      <p:pic>
        <p:nvPicPr>
          <p:cNvPr id="5" name="Resim 4" descr="ekran görüntüsü, röntgen filmi, tıbbi görüntüleme, radyoloji içeren bir resim&#10;&#10;Açıklama otomatik olarak oluşturuldu">
            <a:extLst>
              <a:ext uri="{FF2B5EF4-FFF2-40B4-BE49-F238E27FC236}">
                <a16:creationId xmlns:a16="http://schemas.microsoft.com/office/drawing/2014/main" id="{3479D6BF-CC15-24FE-5849-0BD476725F6B}"/>
              </a:ext>
            </a:extLst>
          </p:cNvPr>
          <p:cNvPicPr>
            <a:picLocks noChangeAspect="1"/>
          </p:cNvPicPr>
          <p:nvPr/>
        </p:nvPicPr>
        <p:blipFill>
          <a:blip r:embed="rId3"/>
          <a:stretch>
            <a:fillRect/>
          </a:stretch>
        </p:blipFill>
        <p:spPr>
          <a:xfrm>
            <a:off x="7824059" y="4602480"/>
            <a:ext cx="3392581" cy="1452563"/>
          </a:xfrm>
          <a:prstGeom prst="rect">
            <a:avLst/>
          </a:prstGeom>
        </p:spPr>
      </p:pic>
    </p:spTree>
    <p:extLst>
      <p:ext uri="{BB962C8B-B14F-4D97-AF65-F5344CB8AC3E}">
        <p14:creationId xmlns:p14="http://schemas.microsoft.com/office/powerpoint/2010/main" val="3695090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ctrTitle"/>
          </p:nvPr>
        </p:nvSpPr>
        <p:spPr>
          <a:xfrm>
            <a:off x="1524000" y="4094163"/>
            <a:ext cx="9144000" cy="2387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tr-TR" b="1" dirty="0"/>
              <a:t>OLGULAR EŞLİĞİNDE OSTEOPOROZU DOĞRU TANIMAK</a:t>
            </a:r>
          </a:p>
        </p:txBody>
      </p:sp>
      <p:pic>
        <p:nvPicPr>
          <p:cNvPr id="2" name="Resim 1">
            <a:extLst>
              <a:ext uri="{FF2B5EF4-FFF2-40B4-BE49-F238E27FC236}">
                <a16:creationId xmlns:a16="http://schemas.microsoft.com/office/drawing/2014/main" id="{959BE345-73FA-769F-7EFE-931A523319A8}"/>
              </a:ext>
            </a:extLst>
          </p:cNvPr>
          <p:cNvPicPr>
            <a:picLocks noChangeAspect="1"/>
          </p:cNvPicPr>
          <p:nvPr/>
        </p:nvPicPr>
        <p:blipFill>
          <a:blip r:embed="rId2"/>
          <a:stretch>
            <a:fillRect/>
          </a:stretch>
        </p:blipFill>
        <p:spPr>
          <a:xfrm>
            <a:off x="2209800" y="167435"/>
            <a:ext cx="7772400" cy="3926728"/>
          </a:xfrm>
          <a:prstGeom prst="rect">
            <a:avLst/>
          </a:prstGeom>
          <a:ln>
            <a:solidFill>
              <a:schemeClr val="accent1"/>
            </a:solidFill>
          </a:ln>
        </p:spPr>
      </p:pic>
    </p:spTree>
    <p:extLst>
      <p:ext uri="{BB962C8B-B14F-4D97-AF65-F5344CB8AC3E}">
        <p14:creationId xmlns:p14="http://schemas.microsoft.com/office/powerpoint/2010/main" val="2139058141"/>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E1C329C-AF88-42AE-89EB-B731AA7A1B8E}"/>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tr-TR" dirty="0"/>
              <a:t>OLGU-1</a:t>
            </a:r>
          </a:p>
        </p:txBody>
      </p:sp>
      <p:sp>
        <p:nvSpPr>
          <p:cNvPr id="5" name="Metin Yer Tutucusu 4">
            <a:extLst>
              <a:ext uri="{FF2B5EF4-FFF2-40B4-BE49-F238E27FC236}">
                <a16:creationId xmlns:a16="http://schemas.microsoft.com/office/drawing/2014/main" id="{95BCAF55-5147-4D74-B240-140EB9BD3411}"/>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3219905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503037"/>
            <a:ext cx="10972800" cy="5926119"/>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sz="3200" dirty="0"/>
          </a:p>
          <a:p>
            <a:r>
              <a:rPr lang="tr-TR" sz="3200" dirty="0"/>
              <a:t>74 y, K</a:t>
            </a:r>
          </a:p>
          <a:p>
            <a:r>
              <a:rPr lang="tr-TR" sz="3200" dirty="0"/>
              <a:t>Hipertansiyon (20 yıl) </a:t>
            </a:r>
          </a:p>
          <a:p>
            <a:r>
              <a:rPr lang="tr-TR" sz="3200" dirty="0"/>
              <a:t>Rutin takip için başvurdu</a:t>
            </a:r>
          </a:p>
          <a:p>
            <a:r>
              <a:rPr lang="tr-TR" sz="2400" dirty="0"/>
              <a:t>Kullandığı ilaçlar: </a:t>
            </a:r>
            <a:r>
              <a:rPr lang="tr-TR" sz="2400" dirty="0" err="1"/>
              <a:t>Valsartan</a:t>
            </a:r>
            <a:r>
              <a:rPr lang="tr-TR" sz="2400" dirty="0"/>
              <a:t> 160 mg 1x1</a:t>
            </a:r>
          </a:p>
          <a:p>
            <a:endParaRPr lang="tr-TR" sz="3200" dirty="0"/>
          </a:p>
          <a:p>
            <a:r>
              <a:rPr lang="tr-TR" sz="3200" dirty="0"/>
              <a:t>Değerlendirme sırasında DXA istendi</a:t>
            </a:r>
          </a:p>
          <a:p>
            <a:pPr lvl="1"/>
            <a:r>
              <a:rPr lang="tr-TR" sz="2800" dirty="0"/>
              <a:t>L1-L4: T-skor: -2.1</a:t>
            </a:r>
          </a:p>
          <a:p>
            <a:pPr lvl="1"/>
            <a:r>
              <a:rPr lang="tr-TR" sz="2800" dirty="0" err="1"/>
              <a:t>Femur</a:t>
            </a:r>
            <a:r>
              <a:rPr lang="tr-TR" sz="2800" dirty="0"/>
              <a:t> boyun T-skor: -2.0</a:t>
            </a:r>
          </a:p>
          <a:p>
            <a:pPr lvl="1"/>
            <a:r>
              <a:rPr lang="tr-TR" sz="2800" dirty="0" err="1"/>
              <a:t>Femur</a:t>
            </a:r>
            <a:r>
              <a:rPr lang="tr-TR" sz="2800" dirty="0"/>
              <a:t> total T-skor: -2.0 </a:t>
            </a:r>
          </a:p>
        </p:txBody>
      </p:sp>
      <p:sp>
        <p:nvSpPr>
          <p:cNvPr id="4" name="Metin kutusu 3"/>
          <p:cNvSpPr txBox="1"/>
          <p:nvPr/>
        </p:nvSpPr>
        <p:spPr>
          <a:xfrm>
            <a:off x="6485658" y="4975640"/>
            <a:ext cx="4649543" cy="523220"/>
          </a:xfrm>
          <a:prstGeom prst="rect">
            <a:avLst/>
          </a:prstGeom>
          <a:ln>
            <a:solidFill>
              <a:schemeClr val="accent1"/>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tr-TR" sz="2800" dirty="0"/>
              <a:t>DXA skorlarına göre </a:t>
            </a:r>
            <a:r>
              <a:rPr lang="tr-TR" sz="2800" b="1" dirty="0" err="1"/>
              <a:t>Osteopeni</a:t>
            </a:r>
            <a:endParaRPr lang="tr-TR" sz="2800" b="1" dirty="0"/>
          </a:p>
        </p:txBody>
      </p:sp>
      <p:sp>
        <p:nvSpPr>
          <p:cNvPr id="6" name="Sağ Ayraç 5"/>
          <p:cNvSpPr/>
          <p:nvPr/>
        </p:nvSpPr>
        <p:spPr>
          <a:xfrm>
            <a:off x="5286796" y="4543382"/>
            <a:ext cx="419548" cy="138773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b="1" dirty="0"/>
          </a:p>
        </p:txBody>
      </p:sp>
    </p:spTree>
    <p:extLst>
      <p:ext uri="{BB962C8B-B14F-4D97-AF65-F5344CB8AC3E}">
        <p14:creationId xmlns:p14="http://schemas.microsoft.com/office/powerpoint/2010/main" val="240204025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500"/>
                                        <p:tgtEl>
                                          <p:spTgt spid="3">
                                            <p:txEl>
                                              <p:pRg st="7" end="7"/>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500"/>
                                        <p:tgtEl>
                                          <p:spTgt spid="3">
                                            <p:txEl>
                                              <p:pRg st="8" end="8"/>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7529" y="584775"/>
            <a:ext cx="10936941" cy="5416474"/>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sz="3200" dirty="0"/>
          </a:p>
          <a:p>
            <a:r>
              <a:rPr lang="tr-TR" sz="3200" dirty="0"/>
              <a:t>Sigara :Yok</a:t>
            </a:r>
          </a:p>
          <a:p>
            <a:r>
              <a:rPr lang="tr-TR" sz="3200" dirty="0"/>
              <a:t>Alkol:  Yok</a:t>
            </a:r>
          </a:p>
          <a:p>
            <a:r>
              <a:rPr lang="tr-TR" sz="3200" dirty="0"/>
              <a:t>Özgeçmiş: Özellik yok (OP kırığı ve kırık ek RF yok)</a:t>
            </a:r>
          </a:p>
          <a:p>
            <a:r>
              <a:rPr lang="tr-TR" sz="3200" dirty="0"/>
              <a:t>Soygeçmiş: Özellik yok (ebeveynde kalça kırığı yok)</a:t>
            </a:r>
          </a:p>
          <a:p>
            <a:r>
              <a:rPr lang="tr-TR" sz="3200" dirty="0"/>
              <a:t>Fizik muayene: Özellik yok, Boy: 155 cm, Kilo:69 kg, BKİ:28,7 kg/m²</a:t>
            </a:r>
          </a:p>
          <a:p>
            <a:r>
              <a:rPr lang="tr-TR" sz="3200" dirty="0"/>
              <a:t>Boy Kısalması: Yok</a:t>
            </a:r>
          </a:p>
          <a:p>
            <a:r>
              <a:rPr lang="tr-TR" sz="3200" dirty="0"/>
              <a:t>Kırık Öyküsü: Yok</a:t>
            </a:r>
          </a:p>
          <a:p>
            <a:endParaRPr lang="tr-TR" dirty="0"/>
          </a:p>
          <a:p>
            <a:endParaRPr lang="tr-TR" b="1" dirty="0"/>
          </a:p>
          <a:p>
            <a:endParaRPr lang="tr-TR" dirty="0"/>
          </a:p>
        </p:txBody>
      </p:sp>
      <p:sp>
        <p:nvSpPr>
          <p:cNvPr id="6" name="Metin kutusu 5">
            <a:extLst>
              <a:ext uri="{FF2B5EF4-FFF2-40B4-BE49-F238E27FC236}">
                <a16:creationId xmlns:a16="http://schemas.microsoft.com/office/drawing/2014/main" id="{E14C7DFF-8127-42D2-8521-C138C83F6812}"/>
              </a:ext>
            </a:extLst>
          </p:cNvPr>
          <p:cNvSpPr txBox="1"/>
          <p:nvPr/>
        </p:nvSpPr>
        <p:spPr>
          <a:xfrm>
            <a:off x="7382741" y="4568576"/>
            <a:ext cx="285149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dirty="0"/>
              <a:t>Özellik yok</a:t>
            </a:r>
          </a:p>
        </p:txBody>
      </p:sp>
    </p:spTree>
    <p:extLst>
      <p:ext uri="{BB962C8B-B14F-4D97-AF65-F5344CB8AC3E}">
        <p14:creationId xmlns:p14="http://schemas.microsoft.com/office/powerpoint/2010/main" val="4931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Laboratuvar</a:t>
            </a:r>
          </a:p>
        </p:txBody>
      </p:sp>
      <p:sp>
        <p:nvSpPr>
          <p:cNvPr id="6" name="Metin kutusu 5">
            <a:extLst>
              <a:ext uri="{FF2B5EF4-FFF2-40B4-BE49-F238E27FC236}">
                <a16:creationId xmlns:a16="http://schemas.microsoft.com/office/drawing/2014/main" id="{45D3C769-6CB4-4993-8053-93E1D61D3A9F}"/>
              </a:ext>
            </a:extLst>
          </p:cNvPr>
          <p:cNvSpPr txBox="1"/>
          <p:nvPr/>
        </p:nvSpPr>
        <p:spPr>
          <a:xfrm>
            <a:off x="7255972" y="3716029"/>
            <a:ext cx="214884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dirty="0"/>
              <a:t>Özellik yok</a:t>
            </a:r>
          </a:p>
        </p:txBody>
      </p:sp>
      <p:sp>
        <p:nvSpPr>
          <p:cNvPr id="3" name="İçerik Yer Tutucusu 2">
            <a:extLst>
              <a:ext uri="{FF2B5EF4-FFF2-40B4-BE49-F238E27FC236}">
                <a16:creationId xmlns:a16="http://schemas.microsoft.com/office/drawing/2014/main" id="{DCFF47A7-0FD5-85DD-AA8A-3A223200F8C6}"/>
              </a:ext>
            </a:extLst>
          </p:cNvPr>
          <p:cNvSpPr>
            <a:spLocks noGrp="1"/>
          </p:cNvSpPr>
          <p:nvPr>
            <p:ph idx="1"/>
          </p:nvPr>
        </p:nvSpPr>
        <p:spPr/>
        <p:txBody>
          <a:bodyPr/>
          <a:lstStyle/>
          <a:p>
            <a:endParaRPr lang="tr-TR" dirty="0"/>
          </a:p>
        </p:txBody>
      </p:sp>
      <p:sp>
        <p:nvSpPr>
          <p:cNvPr id="7" name="İçerik Yer Tutucusu 3">
            <a:extLst>
              <a:ext uri="{FF2B5EF4-FFF2-40B4-BE49-F238E27FC236}">
                <a16:creationId xmlns:a16="http://schemas.microsoft.com/office/drawing/2014/main" id="{C1A529DF-01DB-F1CA-68DB-1273F2282B50}"/>
              </a:ext>
            </a:extLst>
          </p:cNvPr>
          <p:cNvSpPr txBox="1">
            <a:spLocks/>
          </p:cNvSpPr>
          <p:nvPr/>
        </p:nvSpPr>
        <p:spPr>
          <a:xfrm>
            <a:off x="838200" y="1830079"/>
            <a:ext cx="10515599" cy="4346884"/>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60000"/>
              </a:lnSpc>
            </a:pPr>
            <a:r>
              <a:rPr lang="tr-TR" sz="2400" dirty="0">
                <a:latin typeface="Arial" panose="020B0604020202020204" pitchFamily="34" charset="0"/>
                <a:cs typeface="Arial" panose="020B0604020202020204" pitchFamily="34" charset="0"/>
              </a:rPr>
              <a:t>Hemogram :N </a:t>
            </a:r>
          </a:p>
          <a:p>
            <a:pPr>
              <a:lnSpc>
                <a:spcPct val="160000"/>
              </a:lnSpc>
            </a:pPr>
            <a:r>
              <a:rPr lang="tr-TR" sz="2400" dirty="0" err="1">
                <a:latin typeface="Arial" panose="020B0604020202020204" pitchFamily="34" charset="0"/>
                <a:cs typeface="Arial" panose="020B0604020202020204" pitchFamily="34" charset="0"/>
              </a:rPr>
              <a:t>Kre</a:t>
            </a:r>
            <a:r>
              <a:rPr lang="tr-TR" sz="2400" dirty="0">
                <a:latin typeface="Arial" panose="020B0604020202020204" pitchFamily="34" charset="0"/>
                <a:cs typeface="Arial" panose="020B0604020202020204" pitchFamily="34" charset="0"/>
              </a:rPr>
              <a:t>: 0.8 mg/</a:t>
            </a:r>
            <a:r>
              <a:rPr lang="tr-TR" sz="2400" dirty="0" err="1">
                <a:latin typeface="Arial" panose="020B0604020202020204" pitchFamily="34" charset="0"/>
                <a:cs typeface="Arial" panose="020B0604020202020204" pitchFamily="34" charset="0"/>
              </a:rPr>
              <a:t>dL</a:t>
            </a:r>
            <a:r>
              <a:rPr lang="tr-TR" sz="2400" dirty="0">
                <a:latin typeface="Arial" panose="020B0604020202020204" pitchFamily="34" charset="0"/>
                <a:cs typeface="Arial" panose="020B0604020202020204" pitchFamily="34" charset="0"/>
              </a:rPr>
              <a:t> </a:t>
            </a:r>
          </a:p>
          <a:p>
            <a:pPr>
              <a:lnSpc>
                <a:spcPct val="160000"/>
              </a:lnSpc>
            </a:pPr>
            <a:r>
              <a:rPr lang="tr-TR" sz="2400" dirty="0">
                <a:latin typeface="Arial" panose="020B0604020202020204" pitchFamily="34" charset="0"/>
                <a:cs typeface="Arial" panose="020B0604020202020204" pitchFamily="34" charset="0"/>
              </a:rPr>
              <a:t>eGFR:70 ml/dk</a:t>
            </a:r>
          </a:p>
          <a:p>
            <a:pPr>
              <a:lnSpc>
                <a:spcPct val="160000"/>
              </a:lnSpc>
            </a:pPr>
            <a:r>
              <a:rPr lang="tr-TR" sz="2400" dirty="0">
                <a:latin typeface="Arial" panose="020B0604020202020204" pitchFamily="34" charset="0"/>
                <a:cs typeface="Arial" panose="020B0604020202020204" pitchFamily="34" charset="0"/>
              </a:rPr>
              <a:t>KCFT / ALP : N</a:t>
            </a:r>
          </a:p>
          <a:p>
            <a:pPr>
              <a:lnSpc>
                <a:spcPct val="160000"/>
              </a:lnSpc>
            </a:pPr>
            <a:r>
              <a:rPr lang="tr-TR" sz="2400" dirty="0" err="1">
                <a:latin typeface="Arial" panose="020B0604020202020204" pitchFamily="34" charset="0"/>
                <a:cs typeface="Arial" panose="020B0604020202020204" pitchFamily="34" charset="0"/>
              </a:rPr>
              <a:t>Alb</a:t>
            </a:r>
            <a:r>
              <a:rPr lang="tr-TR" sz="2400" dirty="0">
                <a:latin typeface="Arial" panose="020B0604020202020204" pitchFamily="34" charset="0"/>
                <a:cs typeface="Arial" panose="020B0604020202020204" pitchFamily="34" charset="0"/>
              </a:rPr>
              <a:t>: 4.3 g/</a:t>
            </a:r>
            <a:r>
              <a:rPr lang="tr-TR" sz="2400" dirty="0" err="1">
                <a:latin typeface="Arial" panose="020B0604020202020204" pitchFamily="34" charset="0"/>
                <a:cs typeface="Arial" panose="020B0604020202020204" pitchFamily="34" charset="0"/>
              </a:rPr>
              <a:t>dL</a:t>
            </a:r>
            <a:r>
              <a:rPr lang="tr-TR" sz="2400" dirty="0">
                <a:latin typeface="Arial" panose="020B0604020202020204" pitchFamily="34" charset="0"/>
                <a:cs typeface="Arial" panose="020B0604020202020204" pitchFamily="34" charset="0"/>
              </a:rPr>
              <a:t>   </a:t>
            </a:r>
          </a:p>
          <a:p>
            <a:pPr>
              <a:lnSpc>
                <a:spcPct val="160000"/>
              </a:lnSpc>
            </a:pPr>
            <a:r>
              <a:rPr lang="tr-TR" sz="2400" dirty="0" err="1">
                <a:latin typeface="Arial" panose="020B0604020202020204" pitchFamily="34" charset="0"/>
                <a:cs typeface="Arial" panose="020B0604020202020204" pitchFamily="34" charset="0"/>
              </a:rPr>
              <a:t>Ca</a:t>
            </a:r>
            <a:r>
              <a:rPr lang="tr-TR" sz="2400" dirty="0">
                <a:latin typeface="Arial" panose="020B0604020202020204" pitchFamily="34" charset="0"/>
                <a:cs typeface="Arial" panose="020B0604020202020204" pitchFamily="34" charset="0"/>
              </a:rPr>
              <a:t>: 9.9 mg/</a:t>
            </a:r>
            <a:r>
              <a:rPr lang="tr-TR" sz="2400" dirty="0" err="1">
                <a:latin typeface="Arial" panose="020B0604020202020204" pitchFamily="34" charset="0"/>
                <a:cs typeface="Arial" panose="020B0604020202020204" pitchFamily="34" charset="0"/>
              </a:rPr>
              <a:t>dL</a:t>
            </a:r>
            <a:endParaRPr lang="tr-TR" sz="2400" dirty="0">
              <a:latin typeface="Arial" panose="020B0604020202020204" pitchFamily="34" charset="0"/>
              <a:cs typeface="Arial" panose="020B0604020202020204" pitchFamily="34" charset="0"/>
            </a:endParaRPr>
          </a:p>
          <a:p>
            <a:pPr>
              <a:lnSpc>
                <a:spcPct val="160000"/>
              </a:lnSpc>
            </a:pPr>
            <a:r>
              <a:rPr lang="tr-TR" sz="2400" dirty="0">
                <a:latin typeface="Arial" panose="020B0604020202020204" pitchFamily="34" charset="0"/>
                <a:cs typeface="Arial" panose="020B0604020202020204" pitchFamily="34" charset="0"/>
              </a:rPr>
              <a:t>P: 3.9 mg/</a:t>
            </a:r>
            <a:r>
              <a:rPr lang="tr-TR" sz="2400" dirty="0" err="1">
                <a:latin typeface="Arial" panose="020B0604020202020204" pitchFamily="34" charset="0"/>
                <a:cs typeface="Arial" panose="020B0604020202020204" pitchFamily="34" charset="0"/>
              </a:rPr>
              <a:t>dL</a:t>
            </a:r>
            <a:endParaRPr lang="tr-TR" sz="2400" dirty="0">
              <a:latin typeface="Arial" panose="020B0604020202020204" pitchFamily="34" charset="0"/>
              <a:cs typeface="Arial" panose="020B0604020202020204" pitchFamily="34" charset="0"/>
            </a:endParaRPr>
          </a:p>
          <a:p>
            <a:pPr>
              <a:lnSpc>
                <a:spcPct val="160000"/>
              </a:lnSpc>
            </a:pPr>
            <a:r>
              <a:rPr lang="tr-TR" sz="2400" dirty="0">
                <a:latin typeface="Arial" panose="020B0604020202020204" pitchFamily="34" charset="0"/>
                <a:cs typeface="Arial" panose="020B0604020202020204" pitchFamily="34" charset="0"/>
              </a:rPr>
              <a:t>D </a:t>
            </a:r>
            <a:r>
              <a:rPr lang="tr-TR" sz="2400" dirty="0" err="1">
                <a:latin typeface="Arial" panose="020B0604020202020204" pitchFamily="34" charset="0"/>
                <a:cs typeface="Arial" panose="020B0604020202020204" pitchFamily="34" charset="0"/>
              </a:rPr>
              <a:t>vit</a:t>
            </a:r>
            <a:r>
              <a:rPr lang="tr-TR" sz="2400" dirty="0">
                <a:latin typeface="Arial" panose="020B0604020202020204" pitchFamily="34" charset="0"/>
                <a:cs typeface="Arial" panose="020B0604020202020204" pitchFamily="34" charset="0"/>
              </a:rPr>
              <a:t>: 29 ng/</a:t>
            </a:r>
            <a:r>
              <a:rPr lang="tr-TR" sz="2400" dirty="0" err="1">
                <a:latin typeface="Arial" panose="020B0604020202020204" pitchFamily="34" charset="0"/>
                <a:cs typeface="Arial" panose="020B0604020202020204" pitchFamily="34" charset="0"/>
              </a:rPr>
              <a:t>mL</a:t>
            </a:r>
            <a:r>
              <a:rPr lang="tr-TR" sz="2400" dirty="0">
                <a:latin typeface="Arial" panose="020B0604020202020204" pitchFamily="34" charset="0"/>
                <a:cs typeface="Arial" panose="020B0604020202020204" pitchFamily="34" charset="0"/>
              </a:rPr>
              <a:t> </a:t>
            </a:r>
          </a:p>
          <a:p>
            <a:pPr>
              <a:lnSpc>
                <a:spcPct val="160000"/>
              </a:lnSpc>
            </a:pPr>
            <a:r>
              <a:rPr lang="tr-TR" sz="2400" dirty="0">
                <a:latin typeface="Arial" panose="020B0604020202020204" pitchFamily="34" charset="0"/>
                <a:cs typeface="Arial" panose="020B0604020202020204" pitchFamily="34" charset="0"/>
              </a:rPr>
              <a:t>PTH: 30 ng/L </a:t>
            </a:r>
          </a:p>
          <a:p>
            <a:pPr>
              <a:lnSpc>
                <a:spcPct val="160000"/>
              </a:lnSpc>
            </a:pPr>
            <a:r>
              <a:rPr lang="tr-TR" sz="2400" dirty="0">
                <a:latin typeface="Arial" panose="020B0604020202020204" pitchFamily="34" charset="0"/>
                <a:cs typeface="Arial" panose="020B0604020202020204" pitchFamily="34" charset="0"/>
              </a:rPr>
              <a:t>TSH :4.3 </a:t>
            </a:r>
            <a:r>
              <a:rPr lang="tr-TR" sz="2400" dirty="0" err="1">
                <a:latin typeface="Arial" panose="020B0604020202020204" pitchFamily="34" charset="0"/>
                <a:cs typeface="Arial" panose="020B0604020202020204" pitchFamily="34" charset="0"/>
              </a:rPr>
              <a:t>mU</a:t>
            </a:r>
            <a:r>
              <a:rPr lang="tr-TR" sz="2400" dirty="0">
                <a:latin typeface="Arial" panose="020B0604020202020204" pitchFamily="34" charset="0"/>
                <a:cs typeface="Arial" panose="020B0604020202020204" pitchFamily="34" charset="0"/>
              </a:rPr>
              <a:t>/L</a:t>
            </a:r>
            <a:endParaRPr lang="tr-TR" sz="1200" dirty="0">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AA106512-5A47-6ADE-F10C-BED39FD179D7}"/>
              </a:ext>
            </a:extLst>
          </p:cNvPr>
          <p:cNvSpPr txBox="1"/>
          <p:nvPr/>
        </p:nvSpPr>
        <p:spPr>
          <a:xfrm>
            <a:off x="7657061" y="5147696"/>
            <a:ext cx="285149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dirty="0"/>
              <a:t>Özellik yok</a:t>
            </a:r>
          </a:p>
        </p:txBody>
      </p:sp>
    </p:spTree>
    <p:extLst>
      <p:ext uri="{BB962C8B-B14F-4D97-AF65-F5344CB8AC3E}">
        <p14:creationId xmlns:p14="http://schemas.microsoft.com/office/powerpoint/2010/main" val="16096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936CA5F-400E-2E3B-61EB-8835953005A9}"/>
              </a:ext>
            </a:extLst>
          </p:cNvPr>
          <p:cNvPicPr>
            <a:picLocks noChangeAspect="1"/>
          </p:cNvPicPr>
          <p:nvPr/>
        </p:nvPicPr>
        <p:blipFill rotWithShape="1">
          <a:blip r:embed="rId3"/>
          <a:srcRect l="10151" t="13552" r="15143" b="19782"/>
          <a:stretch/>
        </p:blipFill>
        <p:spPr>
          <a:xfrm>
            <a:off x="1631504" y="1421027"/>
            <a:ext cx="4807256" cy="2656046"/>
          </a:xfrm>
          <a:prstGeom prst="rect">
            <a:avLst/>
          </a:prstGeom>
        </p:spPr>
      </p:pic>
      <p:pic>
        <p:nvPicPr>
          <p:cNvPr id="1026" name="Picture 2" descr="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42"/>
          <a:stretch/>
        </p:blipFill>
        <p:spPr bwMode="auto">
          <a:xfrm>
            <a:off x="4943872" y="4161326"/>
            <a:ext cx="5308848" cy="250396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7464152" y="4221088"/>
            <a:ext cx="2433827" cy="7422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5" name="Başlık 4">
            <a:extLst>
              <a:ext uri="{FF2B5EF4-FFF2-40B4-BE49-F238E27FC236}">
                <a16:creationId xmlns:a16="http://schemas.microsoft.com/office/drawing/2014/main" id="{7FE23528-A683-A788-3F26-F4CAFC377B94}"/>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1042064444"/>
      </p:ext>
    </p:extLst>
  </p:cSld>
  <p:clrMapOvr>
    <a:masterClrMapping/>
  </p:clrMapOvr>
  <mc:AlternateContent xmlns:mc="http://schemas.openxmlformats.org/markup-compatibility/2006" xmlns:p14="http://schemas.microsoft.com/office/powerpoint/2010/main">
    <mc:Choice Requires="p14">
      <p:transition spd="slow" p14:dur="2000" advTm="11308"/>
    </mc:Choice>
    <mc:Fallback xmlns="">
      <p:transition spd="slow" advTm="113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4135-916E-BBC2-D9A0-43840EA72A96}"/>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34F3D48C-1B3C-0CD1-DD27-A06B497B5264}"/>
              </a:ext>
            </a:extLst>
          </p:cNvPr>
          <p:cNvPicPr>
            <a:picLocks noChangeAspect="1"/>
          </p:cNvPicPr>
          <p:nvPr/>
        </p:nvPicPr>
        <p:blipFill rotWithShape="1">
          <a:blip r:embed="rId3"/>
          <a:srcRect l="10151" t="13862" r="15143" b="19781"/>
          <a:stretch/>
        </p:blipFill>
        <p:spPr>
          <a:xfrm>
            <a:off x="1631504" y="1433384"/>
            <a:ext cx="4807256" cy="2643689"/>
          </a:xfrm>
          <a:prstGeom prst="rect">
            <a:avLst/>
          </a:prstGeom>
        </p:spPr>
      </p:pic>
      <p:pic>
        <p:nvPicPr>
          <p:cNvPr id="1026" name="Picture 2" descr="Resim">
            <a:extLst>
              <a:ext uri="{FF2B5EF4-FFF2-40B4-BE49-F238E27FC236}">
                <a16:creationId xmlns:a16="http://schemas.microsoft.com/office/drawing/2014/main" id="{DCA43951-F172-8CFF-28A9-A70102DB71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42"/>
          <a:stretch/>
        </p:blipFill>
        <p:spPr bwMode="auto">
          <a:xfrm>
            <a:off x="4943872" y="4161326"/>
            <a:ext cx="5308848" cy="250396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0C30F9A2-6559-19BA-3030-575B7553775A}"/>
              </a:ext>
            </a:extLst>
          </p:cNvPr>
          <p:cNvSpPr/>
          <p:nvPr/>
        </p:nvSpPr>
        <p:spPr>
          <a:xfrm>
            <a:off x="7383941" y="4217674"/>
            <a:ext cx="2566502" cy="7422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3" name="Metin kutusu 2">
            <a:extLst>
              <a:ext uri="{FF2B5EF4-FFF2-40B4-BE49-F238E27FC236}">
                <a16:creationId xmlns:a16="http://schemas.microsoft.com/office/drawing/2014/main" id="{8E684416-4208-2C52-B149-909546557ADC}"/>
              </a:ext>
            </a:extLst>
          </p:cNvPr>
          <p:cNvSpPr txBox="1"/>
          <p:nvPr/>
        </p:nvSpPr>
        <p:spPr>
          <a:xfrm>
            <a:off x="3863753" y="2780929"/>
            <a:ext cx="2391039" cy="120032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dirty="0" err="1"/>
              <a:t>Femur</a:t>
            </a:r>
            <a:r>
              <a:rPr lang="tr-TR" dirty="0"/>
              <a:t> T </a:t>
            </a:r>
            <a:r>
              <a:rPr lang="tr-TR" dirty="0" err="1"/>
              <a:t>skoru</a:t>
            </a:r>
            <a:r>
              <a:rPr lang="tr-TR" baseline="-25000" dirty="0" err="1"/>
              <a:t>boyun</a:t>
            </a:r>
            <a:r>
              <a:rPr lang="tr-TR" dirty="0"/>
              <a:t>: -1.6</a:t>
            </a:r>
          </a:p>
          <a:p>
            <a:r>
              <a:rPr lang="tr-TR" dirty="0" err="1"/>
              <a:t>Femur</a:t>
            </a:r>
            <a:r>
              <a:rPr lang="tr-TR" dirty="0"/>
              <a:t> T </a:t>
            </a:r>
            <a:r>
              <a:rPr lang="tr-TR" dirty="0" err="1"/>
              <a:t>skoru</a:t>
            </a:r>
            <a:r>
              <a:rPr lang="tr-TR" baseline="-25000" dirty="0" err="1"/>
              <a:t>total</a:t>
            </a:r>
            <a:r>
              <a:rPr lang="tr-TR" dirty="0"/>
              <a:t>: -0.2</a:t>
            </a:r>
          </a:p>
          <a:p>
            <a:r>
              <a:rPr lang="tr-TR" dirty="0" err="1"/>
              <a:t>Femur</a:t>
            </a:r>
            <a:r>
              <a:rPr lang="tr-TR" dirty="0"/>
              <a:t> T </a:t>
            </a:r>
            <a:r>
              <a:rPr lang="tr-TR" dirty="0" err="1"/>
              <a:t>skoru</a:t>
            </a:r>
            <a:r>
              <a:rPr lang="tr-TR" baseline="-25000" dirty="0" err="1"/>
              <a:t>Wards</a:t>
            </a:r>
            <a:r>
              <a:rPr lang="tr-TR" dirty="0"/>
              <a:t>: -1.2</a:t>
            </a:r>
          </a:p>
          <a:p>
            <a:r>
              <a:rPr lang="tr-TR" dirty="0" err="1"/>
              <a:t>Femur</a:t>
            </a:r>
            <a:r>
              <a:rPr lang="tr-TR" dirty="0"/>
              <a:t> T </a:t>
            </a:r>
            <a:r>
              <a:rPr lang="tr-TR" dirty="0" err="1"/>
              <a:t>skoru</a:t>
            </a:r>
            <a:r>
              <a:rPr lang="tr-TR" baseline="-25000" dirty="0" err="1"/>
              <a:t>Troch</a:t>
            </a:r>
            <a:r>
              <a:rPr lang="tr-TR" dirty="0"/>
              <a:t>: -1.5</a:t>
            </a:r>
          </a:p>
        </p:txBody>
      </p:sp>
      <p:sp>
        <p:nvSpPr>
          <p:cNvPr id="5" name="Metin kutusu 4">
            <a:extLst>
              <a:ext uri="{FF2B5EF4-FFF2-40B4-BE49-F238E27FC236}">
                <a16:creationId xmlns:a16="http://schemas.microsoft.com/office/drawing/2014/main" id="{1E83187F-FFBC-1EE4-2400-719366081073}"/>
              </a:ext>
            </a:extLst>
          </p:cNvPr>
          <p:cNvSpPr txBox="1"/>
          <p:nvPr/>
        </p:nvSpPr>
        <p:spPr>
          <a:xfrm>
            <a:off x="7680177" y="5373217"/>
            <a:ext cx="2391039" cy="120032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dirty="0" err="1"/>
              <a:t>Femur</a:t>
            </a:r>
            <a:r>
              <a:rPr lang="tr-TR" dirty="0"/>
              <a:t> T </a:t>
            </a:r>
            <a:r>
              <a:rPr lang="tr-TR" dirty="0" err="1"/>
              <a:t>skoru</a:t>
            </a:r>
            <a:r>
              <a:rPr lang="tr-TR" baseline="-25000" dirty="0" err="1"/>
              <a:t>boyun</a:t>
            </a:r>
            <a:r>
              <a:rPr lang="tr-TR" dirty="0"/>
              <a:t>: -2.0</a:t>
            </a:r>
          </a:p>
          <a:p>
            <a:r>
              <a:rPr lang="tr-TR" dirty="0" err="1"/>
              <a:t>Femur</a:t>
            </a:r>
            <a:r>
              <a:rPr lang="tr-TR" dirty="0"/>
              <a:t> T </a:t>
            </a:r>
            <a:r>
              <a:rPr lang="tr-TR" dirty="0" err="1"/>
              <a:t>skoru</a:t>
            </a:r>
            <a:r>
              <a:rPr lang="tr-TR" baseline="-25000" dirty="0" err="1"/>
              <a:t>total</a:t>
            </a:r>
            <a:r>
              <a:rPr lang="tr-TR" dirty="0"/>
              <a:t>: -2.0</a:t>
            </a:r>
          </a:p>
          <a:p>
            <a:r>
              <a:rPr lang="tr-TR" dirty="0" err="1"/>
              <a:t>Femur</a:t>
            </a:r>
            <a:r>
              <a:rPr lang="tr-TR" dirty="0"/>
              <a:t> T </a:t>
            </a:r>
            <a:r>
              <a:rPr lang="tr-TR" dirty="0" err="1"/>
              <a:t>skoru</a:t>
            </a:r>
            <a:r>
              <a:rPr lang="tr-TR" baseline="-25000" dirty="0" err="1"/>
              <a:t>Wards</a:t>
            </a:r>
            <a:r>
              <a:rPr lang="tr-TR" dirty="0"/>
              <a:t>: -2.9</a:t>
            </a:r>
          </a:p>
          <a:p>
            <a:r>
              <a:rPr lang="tr-TR" dirty="0" err="1"/>
              <a:t>Femur</a:t>
            </a:r>
            <a:r>
              <a:rPr lang="tr-TR" dirty="0"/>
              <a:t> T </a:t>
            </a:r>
            <a:r>
              <a:rPr lang="tr-TR" dirty="0" err="1"/>
              <a:t>skoru</a:t>
            </a:r>
            <a:r>
              <a:rPr lang="tr-TR" baseline="-25000" dirty="0" err="1"/>
              <a:t>Troch</a:t>
            </a:r>
            <a:r>
              <a:rPr lang="tr-TR" dirty="0"/>
              <a:t>: -1.8</a:t>
            </a:r>
          </a:p>
        </p:txBody>
      </p:sp>
    </p:spTree>
    <p:extLst>
      <p:ext uri="{BB962C8B-B14F-4D97-AF65-F5344CB8AC3E}">
        <p14:creationId xmlns:p14="http://schemas.microsoft.com/office/powerpoint/2010/main" val="2830092207"/>
      </p:ext>
    </p:extLst>
  </p:cSld>
  <p:clrMapOvr>
    <a:masterClrMapping/>
  </p:clrMapOvr>
  <mc:AlternateContent xmlns:mc="http://schemas.openxmlformats.org/markup-compatibility/2006" xmlns:p14="http://schemas.microsoft.com/office/powerpoint/2010/main">
    <mc:Choice Requires="p14">
      <p:transition spd="slow" p14:dur="2000" advTm="32608"/>
    </mc:Choice>
    <mc:Fallback xmlns="">
      <p:transition spd="slow" advTm="3260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F161C1BC-FED3-4A8B-A62C-BD0B400C4001}"/>
              </a:ext>
            </a:extLst>
          </p:cNvPr>
          <p:cNvSpPr txBox="1"/>
          <p:nvPr/>
        </p:nvSpPr>
        <p:spPr>
          <a:xfrm>
            <a:off x="46719" y="6027003"/>
            <a:ext cx="12191999" cy="830997"/>
          </a:xfrm>
          <a:prstGeom prst="rect">
            <a:avLst/>
          </a:prstGeom>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400" b="1" dirty="0"/>
              <a:t>DXA ile </a:t>
            </a:r>
            <a:r>
              <a:rPr lang="tr-TR" sz="2400" b="1" dirty="0" err="1"/>
              <a:t>OP’yi</a:t>
            </a:r>
            <a:r>
              <a:rPr lang="tr-TR" sz="2400" b="1" dirty="0"/>
              <a:t> doğru değerlendirebilmek için </a:t>
            </a:r>
          </a:p>
          <a:p>
            <a:pPr algn="ctr"/>
            <a:r>
              <a:rPr lang="tr-TR" sz="2400" dirty="0" err="1"/>
              <a:t>DXA’nın</a:t>
            </a:r>
            <a:r>
              <a:rPr lang="tr-TR" sz="2400" dirty="0"/>
              <a:t> </a:t>
            </a:r>
            <a:r>
              <a:rPr lang="tr-TR" sz="2400" b="1" dirty="0"/>
              <a:t>doğru teknikle çekilmiş bir DXA </a:t>
            </a:r>
            <a:r>
              <a:rPr lang="tr-TR" sz="2400" dirty="0"/>
              <a:t>olması </a:t>
            </a:r>
            <a:r>
              <a:rPr lang="tr-TR" sz="2400" b="1" dirty="0"/>
              <a:t>GEREKLİ!!</a:t>
            </a:r>
          </a:p>
        </p:txBody>
      </p:sp>
    </p:spTree>
    <p:extLst>
      <p:ext uri="{BB962C8B-B14F-4D97-AF65-F5344CB8AC3E}">
        <p14:creationId xmlns:p14="http://schemas.microsoft.com/office/powerpoint/2010/main" val="24332830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5353" y="0"/>
            <a:ext cx="11417451" cy="1143000"/>
          </a:xfrm>
          <a:ln>
            <a:solidFill>
              <a:srgbClr val="0070C0"/>
            </a:solidFill>
          </a:ln>
        </p:spPr>
        <p:style>
          <a:lnRef idx="1">
            <a:schemeClr val="accent2"/>
          </a:lnRef>
          <a:fillRef idx="2">
            <a:schemeClr val="accent2"/>
          </a:fillRef>
          <a:effectRef idx="1">
            <a:schemeClr val="accent2"/>
          </a:effectRef>
          <a:fontRef idx="minor">
            <a:schemeClr val="dk1"/>
          </a:fontRef>
        </p:style>
        <p:txBody>
          <a:bodyPr/>
          <a:lstStyle/>
          <a:p>
            <a:r>
              <a:rPr lang="tr-TR" b="1" dirty="0"/>
              <a:t>DXA Çekiminin Özellikleri Ne Olmalı?</a:t>
            </a:r>
          </a:p>
        </p:txBody>
      </p:sp>
      <p:sp>
        <p:nvSpPr>
          <p:cNvPr id="4" name="İçerik Yer Tutucusu 3"/>
          <p:cNvSpPr>
            <a:spLocks noGrp="1"/>
          </p:cNvSpPr>
          <p:nvPr>
            <p:ph sz="half" idx="1"/>
          </p:nvPr>
        </p:nvSpPr>
        <p:spPr>
          <a:xfrm>
            <a:off x="279800" y="1161826"/>
            <a:ext cx="5862919" cy="5443370"/>
          </a:xfrm>
          <a:ln>
            <a:solidFill>
              <a:srgbClr val="0070C0"/>
            </a:solidFill>
          </a:ln>
        </p:spPr>
        <p:txBody>
          <a:bodyPr/>
          <a:lstStyle/>
          <a:p>
            <a:r>
              <a:rPr lang="tr-TR" b="1" dirty="0">
                <a:solidFill>
                  <a:srgbClr val="FF0000"/>
                </a:solidFill>
              </a:rPr>
              <a:t>Kalça görüntüleme</a:t>
            </a:r>
          </a:p>
          <a:p>
            <a:endParaRPr lang="tr-TR" b="1" dirty="0"/>
          </a:p>
          <a:p>
            <a:pPr marL="0" indent="0">
              <a:buNone/>
            </a:pPr>
            <a:endParaRPr lang="tr-TR" dirty="0"/>
          </a:p>
        </p:txBody>
      </p:sp>
      <p:sp>
        <p:nvSpPr>
          <p:cNvPr id="5" name="İçerik Yer Tutucusu 4"/>
          <p:cNvSpPr>
            <a:spLocks noGrp="1"/>
          </p:cNvSpPr>
          <p:nvPr>
            <p:ph sz="half" idx="2"/>
          </p:nvPr>
        </p:nvSpPr>
        <p:spPr>
          <a:xfrm>
            <a:off x="6143509" y="1161826"/>
            <a:ext cx="5540191" cy="5432612"/>
          </a:xfrm>
          <a:ln>
            <a:solidFill>
              <a:schemeClr val="tx2"/>
            </a:solidFill>
          </a:ln>
        </p:spPr>
        <p:style>
          <a:lnRef idx="2">
            <a:schemeClr val="accent1"/>
          </a:lnRef>
          <a:fillRef idx="1">
            <a:schemeClr val="lt1"/>
          </a:fillRef>
          <a:effectRef idx="0">
            <a:schemeClr val="accent1"/>
          </a:effectRef>
          <a:fontRef idx="minor">
            <a:schemeClr val="dk1"/>
          </a:fontRef>
        </p:style>
        <p:txBody>
          <a:bodyPr/>
          <a:lstStyle/>
          <a:p>
            <a:r>
              <a:rPr lang="tr-TR" b="1" dirty="0" err="1">
                <a:solidFill>
                  <a:srgbClr val="FF0000"/>
                </a:solidFill>
              </a:rPr>
              <a:t>Vertebra</a:t>
            </a:r>
            <a:r>
              <a:rPr lang="tr-TR" b="1" dirty="0">
                <a:solidFill>
                  <a:srgbClr val="FF0000"/>
                </a:solidFill>
              </a:rPr>
              <a:t> görüntüleme</a:t>
            </a:r>
          </a:p>
          <a:p>
            <a:endParaRPr lang="tr-TR" dirty="0"/>
          </a:p>
        </p:txBody>
      </p:sp>
      <p:sp>
        <p:nvSpPr>
          <p:cNvPr id="3" name="Dikdörtgen 2"/>
          <p:cNvSpPr/>
          <p:nvPr/>
        </p:nvSpPr>
        <p:spPr>
          <a:xfrm>
            <a:off x="1" y="-13447"/>
            <a:ext cx="6024283" cy="19847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buFont typeface="Arial" pitchFamily="34" charset="0"/>
              <a:buChar char="•"/>
            </a:pPr>
            <a:r>
              <a:rPr lang="tr-TR" dirty="0"/>
              <a:t>Bacak </a:t>
            </a:r>
            <a:r>
              <a:rPr lang="tr-TR" dirty="0" err="1"/>
              <a:t>internal</a:t>
            </a:r>
            <a:r>
              <a:rPr lang="tr-TR" dirty="0"/>
              <a:t> rotasyonda olmalı</a:t>
            </a:r>
          </a:p>
          <a:p>
            <a:pPr lvl="1"/>
            <a:r>
              <a:rPr lang="tr-TR" b="1" dirty="0"/>
              <a:t>- Minör </a:t>
            </a:r>
            <a:r>
              <a:rPr lang="tr-TR" b="1" dirty="0" err="1"/>
              <a:t>trokanter</a:t>
            </a:r>
            <a:r>
              <a:rPr lang="tr-TR" b="1" dirty="0"/>
              <a:t> hiç görülmemeli/çok az görülmeli </a:t>
            </a:r>
          </a:p>
          <a:p>
            <a:pPr marL="285750" indent="-285750">
              <a:buFont typeface="Arial" pitchFamily="34" charset="0"/>
              <a:buChar char="•"/>
            </a:pPr>
            <a:r>
              <a:rPr lang="tr-TR" dirty="0" err="1"/>
              <a:t>Femur</a:t>
            </a:r>
            <a:r>
              <a:rPr lang="tr-TR" dirty="0"/>
              <a:t> şaftı </a:t>
            </a:r>
            <a:r>
              <a:rPr lang="tr-TR" dirty="0" err="1"/>
              <a:t>scanner</a:t>
            </a:r>
            <a:r>
              <a:rPr lang="tr-TR" dirty="0"/>
              <a:t> </a:t>
            </a:r>
            <a:r>
              <a:rPr lang="tr-TR" dirty="0" err="1"/>
              <a:t>aks’ına</a:t>
            </a:r>
            <a:r>
              <a:rPr lang="tr-TR" dirty="0"/>
              <a:t> paralel olmalı</a:t>
            </a:r>
          </a:p>
          <a:p>
            <a:pPr lvl="1"/>
            <a:r>
              <a:rPr lang="tr-TR" dirty="0"/>
              <a:t>  </a:t>
            </a:r>
            <a:r>
              <a:rPr lang="tr-TR" b="1" dirty="0"/>
              <a:t>- </a:t>
            </a:r>
            <a:r>
              <a:rPr lang="tr-TR" b="1" dirty="0" err="1"/>
              <a:t>Femur</a:t>
            </a:r>
            <a:r>
              <a:rPr lang="tr-TR" b="1" dirty="0"/>
              <a:t> şaftı düz görülmeli</a:t>
            </a:r>
          </a:p>
          <a:p>
            <a:pPr lvl="1"/>
            <a:r>
              <a:rPr lang="tr-TR" b="1" dirty="0"/>
              <a:t>-   Şaftta </a:t>
            </a:r>
            <a:r>
              <a:rPr lang="tr-TR" b="1" dirty="0" err="1"/>
              <a:t>adduksiyon</a:t>
            </a:r>
            <a:r>
              <a:rPr lang="tr-TR" b="1" dirty="0"/>
              <a:t> ve </a:t>
            </a:r>
            <a:r>
              <a:rPr lang="tr-TR" b="1" dirty="0" err="1"/>
              <a:t>abduksiyon</a:t>
            </a:r>
            <a:r>
              <a:rPr lang="tr-TR" b="1" dirty="0"/>
              <a:t> olmamalı</a:t>
            </a:r>
          </a:p>
          <a:p>
            <a:pPr algn="ctr"/>
            <a:endParaRPr lang="tr-TR" dirty="0"/>
          </a:p>
        </p:txBody>
      </p:sp>
      <p:sp>
        <p:nvSpPr>
          <p:cNvPr id="8" name="Dikdörtgen 7"/>
          <p:cNvSpPr/>
          <p:nvPr/>
        </p:nvSpPr>
        <p:spPr>
          <a:xfrm>
            <a:off x="6024284" y="1342"/>
            <a:ext cx="6167717" cy="255784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buFont typeface="Arial" pitchFamily="34" charset="0"/>
              <a:buChar char="•"/>
            </a:pPr>
            <a:r>
              <a:rPr lang="tr-TR" b="1" dirty="0"/>
              <a:t>Ölçüm L1-L4’ü kapsamalı</a:t>
            </a:r>
          </a:p>
          <a:p>
            <a:pPr marL="285750" indent="-285750">
              <a:buFont typeface="Arial" pitchFamily="34" charset="0"/>
              <a:buChar char="•"/>
            </a:pPr>
            <a:r>
              <a:rPr lang="tr-TR" b="1" dirty="0" err="1"/>
              <a:t>İliak</a:t>
            </a:r>
            <a:r>
              <a:rPr lang="tr-TR" b="1" dirty="0"/>
              <a:t> </a:t>
            </a:r>
            <a:r>
              <a:rPr lang="tr-TR" b="1" dirty="0" err="1"/>
              <a:t>krest’leri</a:t>
            </a:r>
            <a:r>
              <a:rPr lang="tr-TR" b="1" dirty="0"/>
              <a:t> ve alt kaburga</a:t>
            </a:r>
            <a:r>
              <a:rPr lang="tr-TR" dirty="0"/>
              <a:t>yı görmek önemli</a:t>
            </a:r>
          </a:p>
          <a:p>
            <a:pPr lvl="1"/>
            <a:r>
              <a:rPr lang="tr-TR" i="1" dirty="0"/>
              <a:t>Alt kaburga: T12</a:t>
            </a:r>
          </a:p>
          <a:p>
            <a:pPr lvl="1"/>
            <a:r>
              <a:rPr lang="tr-TR" i="1" dirty="0" err="1"/>
              <a:t>İliak</a:t>
            </a:r>
            <a:r>
              <a:rPr lang="tr-TR" i="1" dirty="0"/>
              <a:t> </a:t>
            </a:r>
            <a:r>
              <a:rPr lang="tr-TR" i="1" dirty="0" err="1"/>
              <a:t>krest</a:t>
            </a:r>
            <a:r>
              <a:rPr lang="tr-TR" i="1" dirty="0"/>
              <a:t>: L4-L5 arası</a:t>
            </a:r>
          </a:p>
          <a:p>
            <a:pPr marL="285750" indent="-285750">
              <a:buFont typeface="Arial" pitchFamily="34" charset="0"/>
              <a:buChar char="•"/>
            </a:pPr>
            <a:r>
              <a:rPr lang="tr-TR" dirty="0"/>
              <a:t>Hem T12, hem de L5’in yarısı görülmeli</a:t>
            </a:r>
          </a:p>
          <a:p>
            <a:pPr marL="285750" indent="-285750">
              <a:buFont typeface="Arial" pitchFamily="34" charset="0"/>
              <a:buChar char="•"/>
            </a:pPr>
            <a:r>
              <a:rPr lang="tr-TR" dirty="0" err="1"/>
              <a:t>Vert</a:t>
            </a:r>
            <a:r>
              <a:rPr lang="tr-TR" dirty="0"/>
              <a:t> </a:t>
            </a:r>
            <a:r>
              <a:rPr lang="tr-TR" b="1" dirty="0"/>
              <a:t>ortada</a:t>
            </a:r>
            <a:r>
              <a:rPr lang="tr-TR" dirty="0"/>
              <a:t> olmalı</a:t>
            </a:r>
          </a:p>
          <a:p>
            <a:pPr marL="285750" indent="-285750">
              <a:buFont typeface="Arial" pitchFamily="34" charset="0"/>
              <a:buChar char="•"/>
            </a:pPr>
            <a:r>
              <a:rPr lang="tr-TR" b="1" dirty="0" err="1"/>
              <a:t>Vertebra</a:t>
            </a:r>
            <a:r>
              <a:rPr lang="tr-TR" b="1" dirty="0"/>
              <a:t> görüntülerine tek tek bakılmalı</a:t>
            </a:r>
          </a:p>
          <a:p>
            <a:pPr marL="285750" indent="-285750">
              <a:buFont typeface="Arial" pitchFamily="34" charset="0"/>
              <a:buChar char="•"/>
            </a:pPr>
            <a:r>
              <a:rPr lang="tr-TR" b="1" dirty="0"/>
              <a:t>T skor farkları &gt;1 var mı bakılmalı</a:t>
            </a:r>
            <a:endParaRPr lang="en-GB" b="1" dirty="0"/>
          </a:p>
          <a:p>
            <a:pPr algn="ctr"/>
            <a:endParaRPr lang="tr-TR"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283" y="1983885"/>
            <a:ext cx="6167716" cy="437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983885"/>
            <a:ext cx="602428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a:extLst>
              <a:ext uri="{FF2B5EF4-FFF2-40B4-BE49-F238E27FC236}">
                <a16:creationId xmlns:a16="http://schemas.microsoft.com/office/drawing/2014/main" id="{F161C1BC-FED3-4A8B-A62C-BD0B400C4001}"/>
              </a:ext>
            </a:extLst>
          </p:cNvPr>
          <p:cNvSpPr txBox="1"/>
          <p:nvPr/>
        </p:nvSpPr>
        <p:spPr>
          <a:xfrm>
            <a:off x="46719" y="6027003"/>
            <a:ext cx="12191999" cy="830997"/>
          </a:xfrm>
          <a:prstGeom prst="rect">
            <a:avLst/>
          </a:prstGeom>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400" b="1" dirty="0"/>
              <a:t>DXA ile </a:t>
            </a:r>
            <a:r>
              <a:rPr lang="tr-TR" sz="2400" b="1" dirty="0" err="1"/>
              <a:t>OP’yi</a:t>
            </a:r>
            <a:r>
              <a:rPr lang="tr-TR" sz="2400" b="1" dirty="0"/>
              <a:t> doğru değerlendirebilmek için </a:t>
            </a:r>
          </a:p>
          <a:p>
            <a:pPr algn="ctr"/>
            <a:r>
              <a:rPr lang="tr-TR" sz="2400" dirty="0" err="1"/>
              <a:t>DXA’nın</a:t>
            </a:r>
            <a:r>
              <a:rPr lang="tr-TR" sz="2400" dirty="0"/>
              <a:t> </a:t>
            </a:r>
            <a:r>
              <a:rPr lang="tr-TR" sz="2400" b="1" dirty="0"/>
              <a:t>doğru teknikle çekilmiş bir DXA </a:t>
            </a:r>
            <a:r>
              <a:rPr lang="tr-TR" sz="2400" dirty="0"/>
              <a:t>olması </a:t>
            </a:r>
            <a:r>
              <a:rPr lang="tr-TR" sz="2400" b="1" dirty="0"/>
              <a:t>GEREKLİ!!</a:t>
            </a:r>
          </a:p>
        </p:txBody>
      </p:sp>
    </p:spTree>
    <p:extLst>
      <p:ext uri="{BB962C8B-B14F-4D97-AF65-F5344CB8AC3E}">
        <p14:creationId xmlns:p14="http://schemas.microsoft.com/office/powerpoint/2010/main" val="370930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srcRect t="12137"/>
          <a:stretch/>
        </p:blipFill>
        <p:spPr>
          <a:xfrm>
            <a:off x="6254636" y="4274235"/>
            <a:ext cx="5568395" cy="2634541"/>
          </a:xfrm>
          <a:prstGeom prst="rect">
            <a:avLst/>
          </a:prstGeom>
        </p:spPr>
      </p:pic>
      <p:sp>
        <p:nvSpPr>
          <p:cNvPr id="8" name="Unvan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tr-TR" b="1" dirty="0"/>
              <a:t>DXA GÖRÜNTÜSÜ</a:t>
            </a:r>
          </a:p>
        </p:txBody>
      </p:sp>
      <p:sp>
        <p:nvSpPr>
          <p:cNvPr id="3" name="Metin kutusu 2">
            <a:extLst>
              <a:ext uri="{FF2B5EF4-FFF2-40B4-BE49-F238E27FC236}">
                <a16:creationId xmlns:a16="http://schemas.microsoft.com/office/drawing/2014/main" id="{DB044B9F-A5A5-48F1-88F8-5AC214A2F452}"/>
              </a:ext>
            </a:extLst>
          </p:cNvPr>
          <p:cNvSpPr txBox="1"/>
          <p:nvPr/>
        </p:nvSpPr>
        <p:spPr>
          <a:xfrm>
            <a:off x="1055440" y="5216276"/>
            <a:ext cx="3516560"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2800" b="1" dirty="0"/>
              <a:t>HASTADA OP (+)</a:t>
            </a:r>
          </a:p>
          <a:p>
            <a:pPr algn="ctr"/>
            <a:r>
              <a:rPr lang="tr-TR" sz="2800" b="1" dirty="0"/>
              <a:t>TEDAVİ BAŞLANMALI</a:t>
            </a:r>
          </a:p>
        </p:txBody>
      </p:sp>
      <p:pic>
        <p:nvPicPr>
          <p:cNvPr id="12" name="Picture 2" descr="Resim">
            <a:extLst>
              <a:ext uri="{FF2B5EF4-FFF2-40B4-BE49-F238E27FC236}">
                <a16:creationId xmlns:a16="http://schemas.microsoft.com/office/drawing/2014/main" id="{06B513AB-64FD-BDA4-7C75-EC45221FC0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42"/>
          <a:stretch/>
        </p:blipFill>
        <p:spPr bwMode="auto">
          <a:xfrm>
            <a:off x="1055440" y="1690688"/>
            <a:ext cx="5308848" cy="2503964"/>
          </a:xfrm>
          <a:prstGeom prst="rect">
            <a:avLst/>
          </a:prstGeom>
          <a:solidFill>
            <a:schemeClr val="bg1">
              <a:lumMod val="75000"/>
            </a:schemeClr>
          </a:solidFill>
          <a:ln>
            <a:noFill/>
          </a:ln>
        </p:spPr>
      </p:pic>
      <p:sp>
        <p:nvSpPr>
          <p:cNvPr id="13" name="Metin kutusu 12">
            <a:extLst>
              <a:ext uri="{FF2B5EF4-FFF2-40B4-BE49-F238E27FC236}">
                <a16:creationId xmlns:a16="http://schemas.microsoft.com/office/drawing/2014/main" id="{26962D82-8F75-DD9D-75C6-A7108BAEF5C5}"/>
              </a:ext>
            </a:extLst>
          </p:cNvPr>
          <p:cNvSpPr txBox="1"/>
          <p:nvPr/>
        </p:nvSpPr>
        <p:spPr>
          <a:xfrm>
            <a:off x="3581400" y="3023130"/>
            <a:ext cx="267310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err="1"/>
              <a:t>Femur</a:t>
            </a:r>
            <a:r>
              <a:rPr lang="tr-TR" dirty="0"/>
              <a:t> T </a:t>
            </a:r>
            <a:r>
              <a:rPr lang="tr-TR" dirty="0" err="1"/>
              <a:t>skoru</a:t>
            </a:r>
            <a:r>
              <a:rPr lang="tr-TR" baseline="-25000" dirty="0" err="1"/>
              <a:t>boyun</a:t>
            </a:r>
            <a:r>
              <a:rPr lang="tr-TR" dirty="0"/>
              <a:t>: -2.0</a:t>
            </a:r>
          </a:p>
          <a:p>
            <a:r>
              <a:rPr lang="tr-TR" dirty="0" err="1"/>
              <a:t>Femur</a:t>
            </a:r>
            <a:r>
              <a:rPr lang="tr-TR" dirty="0"/>
              <a:t> T </a:t>
            </a:r>
            <a:r>
              <a:rPr lang="tr-TR" dirty="0" err="1"/>
              <a:t>skoru</a:t>
            </a:r>
            <a:r>
              <a:rPr lang="tr-TR" baseline="-25000" dirty="0" err="1"/>
              <a:t>total</a:t>
            </a:r>
            <a:r>
              <a:rPr lang="tr-TR" dirty="0"/>
              <a:t>: -2.0</a:t>
            </a:r>
          </a:p>
          <a:p>
            <a:r>
              <a:rPr lang="tr-TR" dirty="0" err="1"/>
              <a:t>Femur</a:t>
            </a:r>
            <a:r>
              <a:rPr lang="tr-TR" dirty="0"/>
              <a:t> T </a:t>
            </a:r>
            <a:r>
              <a:rPr lang="tr-TR" dirty="0" err="1"/>
              <a:t>skoru</a:t>
            </a:r>
            <a:r>
              <a:rPr lang="tr-TR" baseline="-25000" dirty="0" err="1"/>
              <a:t>Wards</a:t>
            </a:r>
            <a:r>
              <a:rPr lang="tr-TR" dirty="0"/>
              <a:t>: -2.9</a:t>
            </a:r>
          </a:p>
          <a:p>
            <a:r>
              <a:rPr lang="tr-TR" dirty="0" err="1"/>
              <a:t>Femur</a:t>
            </a:r>
            <a:r>
              <a:rPr lang="tr-TR" dirty="0"/>
              <a:t> T </a:t>
            </a:r>
            <a:r>
              <a:rPr lang="tr-TR" dirty="0" err="1"/>
              <a:t>skoru</a:t>
            </a:r>
            <a:r>
              <a:rPr lang="tr-TR" baseline="-25000" dirty="0" err="1"/>
              <a:t>Troch</a:t>
            </a:r>
            <a:r>
              <a:rPr lang="tr-TR" dirty="0"/>
              <a:t>: -1.8</a:t>
            </a:r>
          </a:p>
        </p:txBody>
      </p:sp>
      <p:sp>
        <p:nvSpPr>
          <p:cNvPr id="14" name="Yay 13">
            <a:extLst>
              <a:ext uri="{FF2B5EF4-FFF2-40B4-BE49-F238E27FC236}">
                <a16:creationId xmlns:a16="http://schemas.microsoft.com/office/drawing/2014/main" id="{3D7CCE7E-7AA0-E725-4EBB-02B13C558724}"/>
              </a:ext>
            </a:extLst>
          </p:cNvPr>
          <p:cNvSpPr/>
          <p:nvPr/>
        </p:nvSpPr>
        <p:spPr>
          <a:xfrm rot="11854464">
            <a:off x="1990250" y="2224042"/>
            <a:ext cx="914400" cy="914400"/>
          </a:xfrm>
          <a:prstGeom prst="arc">
            <a:avLst>
              <a:gd name="adj1" fmla="val 17839636"/>
              <a:gd name="adj2" fmla="val 503048"/>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tr-TR"/>
          </a:p>
        </p:txBody>
      </p:sp>
      <p:sp>
        <p:nvSpPr>
          <p:cNvPr id="15" name="Sağ Ok 14">
            <a:extLst>
              <a:ext uri="{FF2B5EF4-FFF2-40B4-BE49-F238E27FC236}">
                <a16:creationId xmlns:a16="http://schemas.microsoft.com/office/drawing/2014/main" id="{73E2D250-0488-9640-A913-31F705B6EE8F}"/>
              </a:ext>
            </a:extLst>
          </p:cNvPr>
          <p:cNvSpPr/>
          <p:nvPr/>
        </p:nvSpPr>
        <p:spPr>
          <a:xfrm>
            <a:off x="1221160" y="2539380"/>
            <a:ext cx="720080" cy="43204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a:extLst>
              <a:ext uri="{FF2B5EF4-FFF2-40B4-BE49-F238E27FC236}">
                <a16:creationId xmlns:a16="http://schemas.microsoft.com/office/drawing/2014/main" id="{6BA6A9C6-5D24-6546-9519-066D2ED36D9E}"/>
              </a:ext>
            </a:extLst>
          </p:cNvPr>
          <p:cNvSpPr txBox="1"/>
          <p:nvPr/>
        </p:nvSpPr>
        <p:spPr>
          <a:xfrm>
            <a:off x="9031706" y="5591505"/>
            <a:ext cx="279132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err="1"/>
              <a:t>Femur</a:t>
            </a:r>
            <a:r>
              <a:rPr lang="tr-TR" dirty="0"/>
              <a:t> T </a:t>
            </a:r>
            <a:r>
              <a:rPr lang="tr-TR" dirty="0" err="1"/>
              <a:t>skoru</a:t>
            </a:r>
            <a:r>
              <a:rPr lang="tr-TR" baseline="-25000" dirty="0" err="1"/>
              <a:t>boyun</a:t>
            </a:r>
            <a:r>
              <a:rPr lang="tr-TR" dirty="0"/>
              <a:t>: -2.5</a:t>
            </a:r>
          </a:p>
          <a:p>
            <a:r>
              <a:rPr lang="tr-TR" dirty="0" err="1"/>
              <a:t>Femur</a:t>
            </a:r>
            <a:r>
              <a:rPr lang="tr-TR" dirty="0"/>
              <a:t> T </a:t>
            </a:r>
            <a:r>
              <a:rPr lang="tr-TR" dirty="0" err="1"/>
              <a:t>skoru</a:t>
            </a:r>
            <a:r>
              <a:rPr lang="tr-TR" baseline="-25000" dirty="0" err="1"/>
              <a:t>total</a:t>
            </a:r>
            <a:r>
              <a:rPr lang="tr-TR" dirty="0"/>
              <a:t>: -2.7</a:t>
            </a:r>
          </a:p>
          <a:p>
            <a:r>
              <a:rPr lang="tr-TR" dirty="0" err="1"/>
              <a:t>Femur</a:t>
            </a:r>
            <a:r>
              <a:rPr lang="tr-TR" dirty="0"/>
              <a:t> T </a:t>
            </a:r>
            <a:r>
              <a:rPr lang="tr-TR" dirty="0" err="1"/>
              <a:t>skoru</a:t>
            </a:r>
            <a:r>
              <a:rPr lang="tr-TR" baseline="-25000" dirty="0" err="1"/>
              <a:t>Wards</a:t>
            </a:r>
            <a:r>
              <a:rPr lang="tr-TR" dirty="0"/>
              <a:t>: -2.8</a:t>
            </a:r>
          </a:p>
          <a:p>
            <a:r>
              <a:rPr lang="tr-TR" dirty="0" err="1"/>
              <a:t>Femur</a:t>
            </a:r>
            <a:r>
              <a:rPr lang="tr-TR" dirty="0"/>
              <a:t> T </a:t>
            </a:r>
            <a:r>
              <a:rPr lang="tr-TR" dirty="0" err="1"/>
              <a:t>skoru</a:t>
            </a:r>
            <a:r>
              <a:rPr lang="tr-TR" baseline="-25000" dirty="0" err="1"/>
              <a:t>Troch</a:t>
            </a:r>
            <a:r>
              <a:rPr lang="tr-TR" dirty="0"/>
              <a:t>: -1.8</a:t>
            </a:r>
          </a:p>
        </p:txBody>
      </p:sp>
      <p:sp>
        <p:nvSpPr>
          <p:cNvPr id="20" name="Dikdörtgen 19">
            <a:extLst>
              <a:ext uri="{FF2B5EF4-FFF2-40B4-BE49-F238E27FC236}">
                <a16:creationId xmlns:a16="http://schemas.microsoft.com/office/drawing/2014/main" id="{5C4ABD55-BC98-582A-4EB6-6F2480F61670}"/>
              </a:ext>
            </a:extLst>
          </p:cNvPr>
          <p:cNvSpPr/>
          <p:nvPr/>
        </p:nvSpPr>
        <p:spPr>
          <a:xfrm>
            <a:off x="3581400" y="1730479"/>
            <a:ext cx="2354179" cy="7953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0886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52AB1B-3148-3547-51A2-D37AC5B80AC4}"/>
              </a:ext>
            </a:extLst>
          </p:cNvPr>
          <p:cNvSpPr>
            <a:spLocks noGrp="1"/>
          </p:cNvSpPr>
          <p:nvPr>
            <p:ph type="title"/>
          </p:nvPr>
        </p:nvSpPr>
        <p:spPr>
          <a:xfrm>
            <a:off x="838200" y="365125"/>
            <a:ext cx="10911838" cy="1325563"/>
          </a:xfrm>
          <a:solidFill>
            <a:schemeClr val="accent2">
              <a:lumMod val="20000"/>
              <a:lumOff val="80000"/>
            </a:schemeClr>
          </a:solidFill>
        </p:spPr>
        <p:txBody>
          <a:bodyPr/>
          <a:lstStyle/>
          <a:p>
            <a:pPr algn="ctr"/>
            <a:r>
              <a:rPr lang="tr-TR" b="1" dirty="0">
                <a:latin typeface="+mn-lt"/>
              </a:rPr>
              <a:t>Epidemiyoloji</a:t>
            </a:r>
          </a:p>
        </p:txBody>
      </p:sp>
      <p:sp>
        <p:nvSpPr>
          <p:cNvPr id="3" name="İçerik Yer Tutucusu 2">
            <a:extLst>
              <a:ext uri="{FF2B5EF4-FFF2-40B4-BE49-F238E27FC236}">
                <a16:creationId xmlns:a16="http://schemas.microsoft.com/office/drawing/2014/main" id="{25C6C6C5-009B-15A9-473C-B66F16E0120B}"/>
              </a:ext>
            </a:extLst>
          </p:cNvPr>
          <p:cNvSpPr>
            <a:spLocks noGrp="1"/>
          </p:cNvSpPr>
          <p:nvPr>
            <p:ph idx="1"/>
          </p:nvPr>
        </p:nvSpPr>
        <p:spPr>
          <a:xfrm>
            <a:off x="838199" y="1825624"/>
            <a:ext cx="10911839" cy="4171763"/>
          </a:xfrm>
          <a:solidFill>
            <a:schemeClr val="accent5">
              <a:lumMod val="20000"/>
              <a:lumOff val="80000"/>
            </a:schemeClr>
          </a:solidFill>
        </p:spPr>
        <p:txBody>
          <a:bodyPr>
            <a:normAutofit/>
          </a:bodyPr>
          <a:lstStyle/>
          <a:p>
            <a:endParaRPr lang="tr-TR" b="1" dirty="0"/>
          </a:p>
          <a:p>
            <a:pPr marL="0" indent="0">
              <a:buNone/>
            </a:pPr>
            <a:r>
              <a:rPr lang="tr-TR" dirty="0"/>
              <a:t>DSÖ tarafından </a:t>
            </a:r>
            <a:r>
              <a:rPr lang="tr-TR" b="1" dirty="0"/>
              <a:t>“küresel bir sağlık sorunu” </a:t>
            </a:r>
            <a:r>
              <a:rPr lang="tr-TR" dirty="0"/>
              <a:t>olarak tanımlanmıştır.</a:t>
            </a:r>
          </a:p>
          <a:p>
            <a:pPr marL="0" indent="0">
              <a:buNone/>
            </a:pPr>
            <a:endParaRPr lang="tr-TR" dirty="0"/>
          </a:p>
          <a:p>
            <a:pPr marL="0" indent="0">
              <a:buNone/>
            </a:pPr>
            <a:r>
              <a:rPr lang="tr-TR" dirty="0"/>
              <a:t>Günümüzde  </a:t>
            </a:r>
            <a:r>
              <a:rPr lang="tr-TR" b="1" dirty="0"/>
              <a:t>&gt;500 milyon </a:t>
            </a:r>
            <a:r>
              <a:rPr lang="tr-TR" dirty="0"/>
              <a:t>OP </a:t>
            </a:r>
          </a:p>
          <a:p>
            <a:pPr marL="0" indent="0">
              <a:buNone/>
            </a:pPr>
            <a:endParaRPr lang="tr-TR" dirty="0"/>
          </a:p>
          <a:p>
            <a:pPr marL="0" indent="0">
              <a:buNone/>
            </a:pPr>
            <a:r>
              <a:rPr lang="tr-TR" dirty="0" err="1"/>
              <a:t>Postmenapozal</a:t>
            </a:r>
            <a:r>
              <a:rPr lang="tr-TR" b="1" dirty="0">
                <a:solidFill>
                  <a:srgbClr val="FF0000"/>
                </a:solidFill>
              </a:rPr>
              <a:t> 	1/3 kadın</a:t>
            </a:r>
          </a:p>
          <a:p>
            <a:pPr marL="0" indent="0">
              <a:buNone/>
            </a:pPr>
            <a:r>
              <a:rPr lang="tr-TR" dirty="0"/>
              <a:t>&gt;50 yaş 		</a:t>
            </a:r>
            <a:r>
              <a:rPr lang="tr-TR" b="1" dirty="0">
                <a:solidFill>
                  <a:srgbClr val="FF0000"/>
                </a:solidFill>
              </a:rPr>
              <a:t>1/5 erkek  </a:t>
            </a:r>
          </a:p>
          <a:p>
            <a:pPr marL="457200" lvl="1" indent="0">
              <a:buNone/>
            </a:pPr>
            <a:r>
              <a:rPr lang="tr-TR" sz="2800" dirty="0" err="1"/>
              <a:t>Osteoporotik</a:t>
            </a:r>
            <a:r>
              <a:rPr lang="tr-TR" sz="2800" dirty="0"/>
              <a:t> kırık gelişebileceği tahmin edilmekte</a:t>
            </a:r>
          </a:p>
          <a:p>
            <a:pPr marL="0" indent="0">
              <a:buNone/>
            </a:pPr>
            <a:endParaRPr lang="tr-TR" dirty="0"/>
          </a:p>
        </p:txBody>
      </p:sp>
      <p:sp>
        <p:nvSpPr>
          <p:cNvPr id="4" name="Metin kutusu 3">
            <a:extLst>
              <a:ext uri="{FF2B5EF4-FFF2-40B4-BE49-F238E27FC236}">
                <a16:creationId xmlns:a16="http://schemas.microsoft.com/office/drawing/2014/main" id="{AA444A82-6CD5-CB05-795E-A6B9A89ABE5E}"/>
              </a:ext>
            </a:extLst>
          </p:cNvPr>
          <p:cNvSpPr txBox="1"/>
          <p:nvPr/>
        </p:nvSpPr>
        <p:spPr>
          <a:xfrm>
            <a:off x="6096000" y="6327941"/>
            <a:ext cx="5390147" cy="369332"/>
          </a:xfrm>
          <a:prstGeom prst="rect">
            <a:avLst/>
          </a:prstGeom>
          <a:solidFill>
            <a:schemeClr val="bg2"/>
          </a:solidFill>
        </p:spPr>
        <p:txBody>
          <a:bodyPr wrap="square" rtlCol="0">
            <a:spAutoFit/>
          </a:bodyPr>
          <a:lstStyle/>
          <a:p>
            <a:r>
              <a:rPr lang="tr-TR" dirty="0"/>
              <a:t> </a:t>
            </a:r>
            <a:r>
              <a:rPr lang="tr-TR" b="0" i="0" dirty="0">
                <a:solidFill>
                  <a:srgbClr val="212121"/>
                </a:solidFill>
                <a:effectLst/>
                <a:latin typeface="system-ui"/>
              </a:rPr>
              <a:t>Kirazlı Y et al. </a:t>
            </a:r>
            <a:r>
              <a:rPr lang="tr-TR" b="0" i="0" dirty="0" err="1">
                <a:solidFill>
                  <a:srgbClr val="212121"/>
                </a:solidFill>
                <a:effectLst/>
                <a:latin typeface="system-ui"/>
              </a:rPr>
              <a:t>Arch</a:t>
            </a:r>
            <a:r>
              <a:rPr lang="tr-TR" b="0" i="0" dirty="0">
                <a:solidFill>
                  <a:srgbClr val="212121"/>
                </a:solidFill>
                <a:effectLst/>
                <a:latin typeface="system-ui"/>
              </a:rPr>
              <a:t> </a:t>
            </a:r>
            <a:r>
              <a:rPr lang="tr-TR" b="0" i="0" dirty="0" err="1">
                <a:solidFill>
                  <a:srgbClr val="212121"/>
                </a:solidFill>
                <a:effectLst/>
                <a:latin typeface="system-ui"/>
              </a:rPr>
              <a:t>Osteoporos</a:t>
            </a:r>
            <a:r>
              <a:rPr lang="tr-TR" b="0" i="0" dirty="0">
                <a:solidFill>
                  <a:srgbClr val="212121"/>
                </a:solidFill>
                <a:effectLst/>
                <a:latin typeface="system-ui"/>
              </a:rPr>
              <a:t>. 2020 </a:t>
            </a:r>
            <a:r>
              <a:rPr lang="tr-TR" b="0" i="0" dirty="0" err="1">
                <a:solidFill>
                  <a:srgbClr val="212121"/>
                </a:solidFill>
                <a:effectLst/>
                <a:latin typeface="system-ui"/>
              </a:rPr>
              <a:t>Aug</a:t>
            </a:r>
            <a:r>
              <a:rPr lang="tr-TR" b="0" i="0" dirty="0">
                <a:solidFill>
                  <a:srgbClr val="212121"/>
                </a:solidFill>
                <a:effectLst/>
                <a:latin typeface="system-ui"/>
              </a:rPr>
              <a:t> 29;15(1):137 </a:t>
            </a:r>
            <a:endParaRPr lang="tr-TR" dirty="0"/>
          </a:p>
        </p:txBody>
      </p:sp>
    </p:spTree>
    <p:extLst>
      <p:ext uri="{BB962C8B-B14F-4D97-AF65-F5344CB8AC3E}">
        <p14:creationId xmlns:p14="http://schemas.microsoft.com/office/powerpoint/2010/main" val="3711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srcRect t="12137"/>
          <a:stretch/>
        </p:blipFill>
        <p:spPr>
          <a:xfrm>
            <a:off x="6254636" y="4274235"/>
            <a:ext cx="5568395" cy="2634541"/>
          </a:xfrm>
          <a:prstGeom prst="rect">
            <a:avLst/>
          </a:prstGeom>
        </p:spPr>
      </p:pic>
      <p:sp>
        <p:nvSpPr>
          <p:cNvPr id="8" name="Unvan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tr-TR" b="1" dirty="0"/>
              <a:t>DXA GÖRÜNTÜSÜ</a:t>
            </a:r>
          </a:p>
        </p:txBody>
      </p:sp>
      <p:sp>
        <p:nvSpPr>
          <p:cNvPr id="3" name="Metin kutusu 2">
            <a:extLst>
              <a:ext uri="{FF2B5EF4-FFF2-40B4-BE49-F238E27FC236}">
                <a16:creationId xmlns:a16="http://schemas.microsoft.com/office/drawing/2014/main" id="{DB044B9F-A5A5-48F1-88F8-5AC214A2F452}"/>
              </a:ext>
            </a:extLst>
          </p:cNvPr>
          <p:cNvSpPr txBox="1"/>
          <p:nvPr/>
        </p:nvSpPr>
        <p:spPr>
          <a:xfrm>
            <a:off x="1055440" y="5216276"/>
            <a:ext cx="3516560"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2800" b="1" dirty="0"/>
              <a:t>HASTADA OP (+)</a:t>
            </a:r>
          </a:p>
          <a:p>
            <a:pPr algn="ctr"/>
            <a:r>
              <a:rPr lang="tr-TR" sz="2800" b="1" dirty="0"/>
              <a:t>TEDAVİ BAŞLANMALI</a:t>
            </a:r>
          </a:p>
        </p:txBody>
      </p:sp>
      <p:pic>
        <p:nvPicPr>
          <p:cNvPr id="12" name="Picture 2" descr="Resim">
            <a:extLst>
              <a:ext uri="{FF2B5EF4-FFF2-40B4-BE49-F238E27FC236}">
                <a16:creationId xmlns:a16="http://schemas.microsoft.com/office/drawing/2014/main" id="{06B513AB-64FD-BDA4-7C75-EC45221FC0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42"/>
          <a:stretch/>
        </p:blipFill>
        <p:spPr bwMode="auto">
          <a:xfrm>
            <a:off x="1055440" y="1690688"/>
            <a:ext cx="5308848" cy="2503964"/>
          </a:xfrm>
          <a:prstGeom prst="rect">
            <a:avLst/>
          </a:prstGeom>
          <a:solidFill>
            <a:schemeClr val="bg1">
              <a:lumMod val="75000"/>
            </a:schemeClr>
          </a:solidFill>
          <a:ln>
            <a:noFill/>
          </a:ln>
        </p:spPr>
      </p:pic>
      <p:sp>
        <p:nvSpPr>
          <p:cNvPr id="13" name="Metin kutusu 12">
            <a:extLst>
              <a:ext uri="{FF2B5EF4-FFF2-40B4-BE49-F238E27FC236}">
                <a16:creationId xmlns:a16="http://schemas.microsoft.com/office/drawing/2014/main" id="{26962D82-8F75-DD9D-75C6-A7108BAEF5C5}"/>
              </a:ext>
            </a:extLst>
          </p:cNvPr>
          <p:cNvSpPr txBox="1"/>
          <p:nvPr/>
        </p:nvSpPr>
        <p:spPr>
          <a:xfrm>
            <a:off x="3581400" y="3023130"/>
            <a:ext cx="267310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err="1"/>
              <a:t>Femur</a:t>
            </a:r>
            <a:r>
              <a:rPr lang="tr-TR" dirty="0"/>
              <a:t> T </a:t>
            </a:r>
            <a:r>
              <a:rPr lang="tr-TR" dirty="0" err="1"/>
              <a:t>skoru</a:t>
            </a:r>
            <a:r>
              <a:rPr lang="tr-TR" baseline="-25000" dirty="0" err="1"/>
              <a:t>boyun</a:t>
            </a:r>
            <a:r>
              <a:rPr lang="tr-TR" dirty="0"/>
              <a:t>: -2.0</a:t>
            </a:r>
          </a:p>
          <a:p>
            <a:r>
              <a:rPr lang="tr-TR" dirty="0" err="1"/>
              <a:t>Femur</a:t>
            </a:r>
            <a:r>
              <a:rPr lang="tr-TR" dirty="0"/>
              <a:t> T </a:t>
            </a:r>
            <a:r>
              <a:rPr lang="tr-TR" dirty="0" err="1"/>
              <a:t>skoru</a:t>
            </a:r>
            <a:r>
              <a:rPr lang="tr-TR" baseline="-25000" dirty="0" err="1"/>
              <a:t>total</a:t>
            </a:r>
            <a:r>
              <a:rPr lang="tr-TR" dirty="0"/>
              <a:t>: -2.0</a:t>
            </a:r>
          </a:p>
          <a:p>
            <a:r>
              <a:rPr lang="tr-TR" dirty="0" err="1"/>
              <a:t>Femur</a:t>
            </a:r>
            <a:r>
              <a:rPr lang="tr-TR" dirty="0"/>
              <a:t> T </a:t>
            </a:r>
            <a:r>
              <a:rPr lang="tr-TR" dirty="0" err="1"/>
              <a:t>skoru</a:t>
            </a:r>
            <a:r>
              <a:rPr lang="tr-TR" baseline="-25000" dirty="0" err="1"/>
              <a:t>Wards</a:t>
            </a:r>
            <a:r>
              <a:rPr lang="tr-TR" dirty="0"/>
              <a:t>: -2.9</a:t>
            </a:r>
          </a:p>
          <a:p>
            <a:r>
              <a:rPr lang="tr-TR" dirty="0" err="1"/>
              <a:t>Femur</a:t>
            </a:r>
            <a:r>
              <a:rPr lang="tr-TR" dirty="0"/>
              <a:t> T </a:t>
            </a:r>
            <a:r>
              <a:rPr lang="tr-TR" dirty="0" err="1"/>
              <a:t>skoru</a:t>
            </a:r>
            <a:r>
              <a:rPr lang="tr-TR" baseline="-25000" dirty="0" err="1"/>
              <a:t>Troch</a:t>
            </a:r>
            <a:r>
              <a:rPr lang="tr-TR" dirty="0"/>
              <a:t>: -1.8</a:t>
            </a:r>
          </a:p>
        </p:txBody>
      </p:sp>
      <p:sp>
        <p:nvSpPr>
          <p:cNvPr id="14" name="Yay 13">
            <a:extLst>
              <a:ext uri="{FF2B5EF4-FFF2-40B4-BE49-F238E27FC236}">
                <a16:creationId xmlns:a16="http://schemas.microsoft.com/office/drawing/2014/main" id="{3D7CCE7E-7AA0-E725-4EBB-02B13C558724}"/>
              </a:ext>
            </a:extLst>
          </p:cNvPr>
          <p:cNvSpPr/>
          <p:nvPr/>
        </p:nvSpPr>
        <p:spPr>
          <a:xfrm rot="11854464">
            <a:off x="1990250" y="2224042"/>
            <a:ext cx="914400" cy="914400"/>
          </a:xfrm>
          <a:prstGeom prst="arc">
            <a:avLst>
              <a:gd name="adj1" fmla="val 17839636"/>
              <a:gd name="adj2" fmla="val 503048"/>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tr-TR"/>
          </a:p>
        </p:txBody>
      </p:sp>
      <p:sp>
        <p:nvSpPr>
          <p:cNvPr id="15" name="Sağ Ok 14">
            <a:extLst>
              <a:ext uri="{FF2B5EF4-FFF2-40B4-BE49-F238E27FC236}">
                <a16:creationId xmlns:a16="http://schemas.microsoft.com/office/drawing/2014/main" id="{73E2D250-0488-9640-A913-31F705B6EE8F}"/>
              </a:ext>
            </a:extLst>
          </p:cNvPr>
          <p:cNvSpPr/>
          <p:nvPr/>
        </p:nvSpPr>
        <p:spPr>
          <a:xfrm>
            <a:off x="1221160" y="2539380"/>
            <a:ext cx="720080" cy="43204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a:extLst>
              <a:ext uri="{FF2B5EF4-FFF2-40B4-BE49-F238E27FC236}">
                <a16:creationId xmlns:a16="http://schemas.microsoft.com/office/drawing/2014/main" id="{6BA6A9C6-5D24-6546-9519-066D2ED36D9E}"/>
              </a:ext>
            </a:extLst>
          </p:cNvPr>
          <p:cNvSpPr txBox="1"/>
          <p:nvPr/>
        </p:nvSpPr>
        <p:spPr>
          <a:xfrm>
            <a:off x="9031706" y="5591505"/>
            <a:ext cx="279132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err="1"/>
              <a:t>Femur</a:t>
            </a:r>
            <a:r>
              <a:rPr lang="tr-TR" dirty="0"/>
              <a:t> T </a:t>
            </a:r>
            <a:r>
              <a:rPr lang="tr-TR" dirty="0" err="1"/>
              <a:t>skoru</a:t>
            </a:r>
            <a:r>
              <a:rPr lang="tr-TR" baseline="-25000" dirty="0" err="1"/>
              <a:t>boyun</a:t>
            </a:r>
            <a:r>
              <a:rPr lang="tr-TR" dirty="0"/>
              <a:t>: -2.5</a:t>
            </a:r>
          </a:p>
          <a:p>
            <a:r>
              <a:rPr lang="tr-TR" dirty="0" err="1"/>
              <a:t>Femur</a:t>
            </a:r>
            <a:r>
              <a:rPr lang="tr-TR" dirty="0"/>
              <a:t> T </a:t>
            </a:r>
            <a:r>
              <a:rPr lang="tr-TR" dirty="0" err="1"/>
              <a:t>skoru</a:t>
            </a:r>
            <a:r>
              <a:rPr lang="tr-TR" baseline="-25000" dirty="0" err="1"/>
              <a:t>total</a:t>
            </a:r>
            <a:r>
              <a:rPr lang="tr-TR" dirty="0"/>
              <a:t>: -2.7</a:t>
            </a:r>
          </a:p>
          <a:p>
            <a:r>
              <a:rPr lang="tr-TR" dirty="0" err="1"/>
              <a:t>Femur</a:t>
            </a:r>
            <a:r>
              <a:rPr lang="tr-TR" dirty="0"/>
              <a:t> T </a:t>
            </a:r>
            <a:r>
              <a:rPr lang="tr-TR" dirty="0" err="1"/>
              <a:t>skoru</a:t>
            </a:r>
            <a:r>
              <a:rPr lang="tr-TR" baseline="-25000" dirty="0" err="1"/>
              <a:t>Wards</a:t>
            </a:r>
            <a:r>
              <a:rPr lang="tr-TR" dirty="0"/>
              <a:t>: -2.8</a:t>
            </a:r>
          </a:p>
          <a:p>
            <a:r>
              <a:rPr lang="tr-TR" dirty="0" err="1"/>
              <a:t>Femur</a:t>
            </a:r>
            <a:r>
              <a:rPr lang="tr-TR" dirty="0"/>
              <a:t> T </a:t>
            </a:r>
            <a:r>
              <a:rPr lang="tr-TR" dirty="0" err="1"/>
              <a:t>skoru</a:t>
            </a:r>
            <a:r>
              <a:rPr lang="tr-TR" baseline="-25000" dirty="0" err="1"/>
              <a:t>Troch</a:t>
            </a:r>
            <a:r>
              <a:rPr lang="tr-TR" dirty="0"/>
              <a:t>: -1.8</a:t>
            </a:r>
          </a:p>
        </p:txBody>
      </p:sp>
      <p:sp>
        <p:nvSpPr>
          <p:cNvPr id="20" name="Dikdörtgen 19">
            <a:extLst>
              <a:ext uri="{FF2B5EF4-FFF2-40B4-BE49-F238E27FC236}">
                <a16:creationId xmlns:a16="http://schemas.microsoft.com/office/drawing/2014/main" id="{5C4ABD55-BC98-582A-4EB6-6F2480F61670}"/>
              </a:ext>
            </a:extLst>
          </p:cNvPr>
          <p:cNvSpPr/>
          <p:nvPr/>
        </p:nvSpPr>
        <p:spPr>
          <a:xfrm>
            <a:off x="3581400" y="1730479"/>
            <a:ext cx="2354179" cy="7953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B6FEE60D-7863-6232-C8F6-7E9949A18BA2}"/>
              </a:ext>
            </a:extLst>
          </p:cNvPr>
          <p:cNvSpPr txBox="1"/>
          <p:nvPr/>
        </p:nvSpPr>
        <p:spPr>
          <a:xfrm>
            <a:off x="2545737" y="2489656"/>
            <a:ext cx="7968542" cy="2677656"/>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tr-TR" sz="2800" dirty="0"/>
          </a:p>
          <a:p>
            <a:pPr algn="ctr"/>
            <a:r>
              <a:rPr lang="tr-TR" sz="2800" b="1" dirty="0" err="1"/>
              <a:t>Klinisyen</a:t>
            </a:r>
            <a:r>
              <a:rPr lang="tr-TR" sz="2800" dirty="0"/>
              <a:t> OP tanı ve tedavisini doğru yönlendirebilmek için </a:t>
            </a:r>
            <a:r>
              <a:rPr lang="tr-TR" sz="2800" b="1" dirty="0"/>
              <a:t>DXA teknik özelliklerini bilmeli </a:t>
            </a:r>
          </a:p>
          <a:p>
            <a:pPr algn="ctr"/>
            <a:endParaRPr lang="tr-TR" sz="2800" dirty="0"/>
          </a:p>
          <a:p>
            <a:pPr algn="ctr"/>
            <a:r>
              <a:rPr lang="tr-TR" sz="2800" dirty="0"/>
              <a:t> </a:t>
            </a:r>
            <a:r>
              <a:rPr lang="tr-TR" sz="2800" b="1" dirty="0">
                <a:solidFill>
                  <a:srgbClr val="FF0000"/>
                </a:solidFill>
              </a:rPr>
              <a:t>DXA görüntülerini kendi değerlendirmeli</a:t>
            </a:r>
          </a:p>
          <a:p>
            <a:pPr algn="ctr"/>
            <a:endParaRPr lang="tr-TR" sz="2800" dirty="0"/>
          </a:p>
        </p:txBody>
      </p:sp>
    </p:spTree>
    <p:extLst>
      <p:ext uri="{BB962C8B-B14F-4D97-AF65-F5344CB8AC3E}">
        <p14:creationId xmlns:p14="http://schemas.microsoft.com/office/powerpoint/2010/main" val="173429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99B35E-7AB8-5BFE-1447-14B86CEE2684}"/>
              </a:ext>
            </a:extLst>
          </p:cNvPr>
          <p:cNvSpPr>
            <a:spLocks noGrp="1"/>
          </p:cNvSpPr>
          <p:nvPr>
            <p:ph type="title"/>
          </p:nvPr>
        </p:nvSpPr>
        <p:spPr>
          <a:xfrm>
            <a:off x="1981200" y="274638"/>
            <a:ext cx="8229600" cy="1143000"/>
          </a:xfrm>
        </p:spPr>
        <p:style>
          <a:lnRef idx="0">
            <a:schemeClr val="accent2"/>
          </a:lnRef>
          <a:fillRef idx="3">
            <a:schemeClr val="accent2"/>
          </a:fillRef>
          <a:effectRef idx="3">
            <a:schemeClr val="accent2"/>
          </a:effectRef>
          <a:fontRef idx="minor">
            <a:schemeClr val="lt1"/>
          </a:fontRef>
        </p:style>
        <p:txBody>
          <a:bodyPr anchor="ctr">
            <a:normAutofit/>
          </a:bodyPr>
          <a:lstStyle/>
          <a:p>
            <a:r>
              <a:rPr lang="tr-TR" dirty="0"/>
              <a:t>DXA Cihazları</a:t>
            </a:r>
          </a:p>
        </p:txBody>
      </p:sp>
      <p:pic>
        <p:nvPicPr>
          <p:cNvPr id="8194" name="Picture 2" descr="Horizon DXA System from Hologic - Bone Density Scan">
            <a:extLst>
              <a:ext uri="{FF2B5EF4-FFF2-40B4-BE49-F238E27FC236}">
                <a16:creationId xmlns:a16="http://schemas.microsoft.com/office/drawing/2014/main" id="{6ABD255F-13A6-0A06-7384-F96753193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32" y="2511106"/>
            <a:ext cx="3681269" cy="260309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EXA bone densitometer - Lunar iDXA - GE Healthcare - fan beam">
            <a:extLst>
              <a:ext uri="{FF2B5EF4-FFF2-40B4-BE49-F238E27FC236}">
                <a16:creationId xmlns:a16="http://schemas.microsoft.com/office/drawing/2014/main" id="{AB079C24-46F3-1BAE-8C44-AE0C34490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194" y="3200248"/>
            <a:ext cx="2015008" cy="201500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orland XR-800 - Whole Body Scanner - Bone Densitometry: Merry X-Ray">
            <a:extLst>
              <a:ext uri="{FF2B5EF4-FFF2-40B4-BE49-F238E27FC236}">
                <a16:creationId xmlns:a16="http://schemas.microsoft.com/office/drawing/2014/main" id="{4ECFEF40-4B31-2D80-9FF7-184499D11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24591"/>
            <a:ext cx="2138610" cy="219742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19C1E1F4-DAA1-1292-E2DD-88DCAEB04D79}"/>
              </a:ext>
            </a:extLst>
          </p:cNvPr>
          <p:cNvSpPr txBox="1"/>
          <p:nvPr/>
        </p:nvSpPr>
        <p:spPr>
          <a:xfrm>
            <a:off x="2503715" y="5486400"/>
            <a:ext cx="94288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tr-TR" dirty="0" err="1"/>
              <a:t>Norland</a:t>
            </a:r>
            <a:endParaRPr lang="tr-TR" dirty="0"/>
          </a:p>
        </p:txBody>
      </p:sp>
      <p:sp>
        <p:nvSpPr>
          <p:cNvPr id="5" name="Metin kutusu 4">
            <a:extLst>
              <a:ext uri="{FF2B5EF4-FFF2-40B4-BE49-F238E27FC236}">
                <a16:creationId xmlns:a16="http://schemas.microsoft.com/office/drawing/2014/main" id="{55475EA9-9BCB-EBA2-B2A3-C1BAD1203035}"/>
              </a:ext>
            </a:extLst>
          </p:cNvPr>
          <p:cNvSpPr txBox="1"/>
          <p:nvPr/>
        </p:nvSpPr>
        <p:spPr>
          <a:xfrm>
            <a:off x="4943873" y="5589240"/>
            <a:ext cx="71686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tr-TR" dirty="0" err="1"/>
              <a:t>Lunar</a:t>
            </a:r>
            <a:endParaRPr lang="tr-TR" dirty="0"/>
          </a:p>
        </p:txBody>
      </p:sp>
      <p:sp>
        <p:nvSpPr>
          <p:cNvPr id="6" name="Metin kutusu 5">
            <a:extLst>
              <a:ext uri="{FF2B5EF4-FFF2-40B4-BE49-F238E27FC236}">
                <a16:creationId xmlns:a16="http://schemas.microsoft.com/office/drawing/2014/main" id="{521A67CD-CF2F-09E6-743F-00E2517EA8B3}"/>
              </a:ext>
            </a:extLst>
          </p:cNvPr>
          <p:cNvSpPr txBox="1"/>
          <p:nvPr/>
        </p:nvSpPr>
        <p:spPr>
          <a:xfrm>
            <a:off x="7968209" y="5517232"/>
            <a:ext cx="88517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tr-TR" dirty="0" err="1"/>
              <a:t>Hologic</a:t>
            </a:r>
            <a:endParaRPr lang="tr-TR" dirty="0"/>
          </a:p>
        </p:txBody>
      </p:sp>
    </p:spTree>
    <p:extLst>
      <p:ext uri="{BB962C8B-B14F-4D97-AF65-F5344CB8AC3E}">
        <p14:creationId xmlns:p14="http://schemas.microsoft.com/office/powerpoint/2010/main" val="226502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61048-A1D9-C572-06DF-7F06B1FAF6BC}"/>
            </a:ext>
          </a:extLst>
        </p:cNvPr>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93AD6C24-48E5-7A9E-88FB-1BD90F9311FA}"/>
              </a:ext>
            </a:extLst>
          </p:cNvPr>
          <p:cNvGraphicFramePr/>
          <p:nvPr>
            <p:extLst>
              <p:ext uri="{D42A27DB-BD31-4B8C-83A1-F6EECF244321}">
                <p14:modId xmlns:p14="http://schemas.microsoft.com/office/powerpoint/2010/main" val="354604508"/>
              </p:ext>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yagram 3">
            <a:extLst>
              <a:ext uri="{FF2B5EF4-FFF2-40B4-BE49-F238E27FC236}">
                <a16:creationId xmlns:a16="http://schemas.microsoft.com/office/drawing/2014/main" id="{78737F7C-ECD5-4E1C-AC01-EEAD08FCD69C}"/>
              </a:ext>
            </a:extLst>
          </p:cNvPr>
          <p:cNvGraphicFramePr/>
          <p:nvPr>
            <p:extLst>
              <p:ext uri="{D42A27DB-BD31-4B8C-83A1-F6EECF244321}">
                <p14:modId xmlns:p14="http://schemas.microsoft.com/office/powerpoint/2010/main" val="23905032"/>
              </p:ext>
            </p:extLst>
          </p:nvPr>
        </p:nvGraphicFramePr>
        <p:xfrm>
          <a:off x="1981200" y="1600201"/>
          <a:ext cx="8229600" cy="47728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Metin kutusu 4">
            <a:extLst>
              <a:ext uri="{FF2B5EF4-FFF2-40B4-BE49-F238E27FC236}">
                <a16:creationId xmlns:a16="http://schemas.microsoft.com/office/drawing/2014/main" id="{333151CC-A2E5-3BBF-FB96-766CE38218F9}"/>
              </a:ext>
            </a:extLst>
          </p:cNvPr>
          <p:cNvSpPr txBox="1"/>
          <p:nvPr/>
        </p:nvSpPr>
        <p:spPr>
          <a:xfrm>
            <a:off x="7405141" y="6414085"/>
            <a:ext cx="4671920" cy="338554"/>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none" rtlCol="0">
            <a:spAutoFit/>
          </a:bodyPr>
          <a:lstStyle/>
          <a:p>
            <a:r>
              <a:rPr lang="tr-TR" sz="1600" dirty="0" err="1">
                <a:solidFill>
                  <a:srgbClr val="212121"/>
                </a:solidFill>
                <a:latin typeface="system-ui"/>
              </a:rPr>
              <a:t>Binkley</a:t>
            </a:r>
            <a:r>
              <a:rPr lang="tr-TR" sz="1600" dirty="0">
                <a:solidFill>
                  <a:srgbClr val="212121"/>
                </a:solidFill>
                <a:latin typeface="system-ui"/>
              </a:rPr>
              <a:t> N, et L. </a:t>
            </a:r>
            <a:r>
              <a:rPr lang="tr-TR" sz="1600" i="1" dirty="0">
                <a:solidFill>
                  <a:srgbClr val="212121"/>
                </a:solidFill>
                <a:latin typeface="system-ui"/>
              </a:rPr>
              <a:t>J Bone </a:t>
            </a:r>
            <a:r>
              <a:rPr lang="tr-TR" sz="1600" i="1" dirty="0" err="1">
                <a:solidFill>
                  <a:srgbClr val="212121"/>
                </a:solidFill>
                <a:latin typeface="system-ui"/>
              </a:rPr>
              <a:t>Miner</a:t>
            </a:r>
            <a:r>
              <a:rPr lang="tr-TR" sz="1600" i="1" dirty="0">
                <a:solidFill>
                  <a:srgbClr val="212121"/>
                </a:solidFill>
                <a:latin typeface="system-ui"/>
              </a:rPr>
              <a:t> </a:t>
            </a:r>
            <a:r>
              <a:rPr lang="tr-TR" sz="1600" i="1" dirty="0" err="1">
                <a:solidFill>
                  <a:srgbClr val="212121"/>
                </a:solidFill>
                <a:latin typeface="system-ui"/>
              </a:rPr>
              <a:t>Res</a:t>
            </a:r>
            <a:r>
              <a:rPr lang="tr-TR" sz="1600" dirty="0">
                <a:solidFill>
                  <a:srgbClr val="212121"/>
                </a:solidFill>
                <a:latin typeface="system-ui"/>
              </a:rPr>
              <a:t>. 2005;20(2):195-201.</a:t>
            </a:r>
            <a:endParaRPr lang="tr-TR" sz="1600" dirty="0"/>
          </a:p>
        </p:txBody>
      </p:sp>
    </p:spTree>
    <p:extLst>
      <p:ext uri="{BB962C8B-B14F-4D97-AF65-F5344CB8AC3E}">
        <p14:creationId xmlns:p14="http://schemas.microsoft.com/office/powerpoint/2010/main" val="3653801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68B1A5-F343-FB71-6864-88653EBBEAC1}"/>
              </a:ext>
            </a:extLst>
          </p:cNvPr>
          <p:cNvSpPr>
            <a:spLocks noGrp="1"/>
          </p:cNvSpPr>
          <p:nvPr>
            <p:ph type="title"/>
          </p:nvPr>
        </p:nvSpPr>
        <p:spPr>
          <a:xfrm>
            <a:off x="481264" y="190265"/>
            <a:ext cx="5352468" cy="1181291"/>
          </a:xfrm>
          <a:solidFill>
            <a:schemeClr val="accent4">
              <a:lumMod val="40000"/>
              <a:lumOff val="60000"/>
            </a:schemeClr>
          </a:solidFill>
        </p:spPr>
        <p:style>
          <a:lnRef idx="1">
            <a:schemeClr val="accent4"/>
          </a:lnRef>
          <a:fillRef idx="3">
            <a:schemeClr val="accent4"/>
          </a:fillRef>
          <a:effectRef idx="2">
            <a:schemeClr val="accent4"/>
          </a:effectRef>
          <a:fontRef idx="minor">
            <a:schemeClr val="lt1"/>
          </a:fontRef>
        </p:style>
        <p:txBody>
          <a:bodyPr>
            <a:normAutofit fontScale="90000"/>
          </a:bodyPr>
          <a:lstStyle/>
          <a:p>
            <a:r>
              <a:rPr lang="tr-TR" b="1" dirty="0">
                <a:solidFill>
                  <a:schemeClr val="tx1"/>
                </a:solidFill>
              </a:rPr>
              <a:t>QCT (Kantitatif Bilgisayarlı Tomografi)</a:t>
            </a:r>
          </a:p>
        </p:txBody>
      </p:sp>
      <p:sp>
        <p:nvSpPr>
          <p:cNvPr id="3" name="İçerik Yer Tutucusu 2">
            <a:extLst>
              <a:ext uri="{FF2B5EF4-FFF2-40B4-BE49-F238E27FC236}">
                <a16:creationId xmlns:a16="http://schemas.microsoft.com/office/drawing/2014/main" id="{BACB5B0D-3237-DF95-4F37-939DD112B1D1}"/>
              </a:ext>
            </a:extLst>
          </p:cNvPr>
          <p:cNvSpPr>
            <a:spLocks noGrp="1"/>
          </p:cNvSpPr>
          <p:nvPr>
            <p:ph idx="1"/>
          </p:nvPr>
        </p:nvSpPr>
        <p:spPr>
          <a:xfrm>
            <a:off x="6189770" y="190265"/>
            <a:ext cx="5520966" cy="6193602"/>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b="1" dirty="0"/>
          </a:p>
          <a:p>
            <a:r>
              <a:rPr lang="tr-TR" b="1" dirty="0" err="1"/>
              <a:t>vBMD</a:t>
            </a:r>
            <a:r>
              <a:rPr lang="tr-TR" b="1" dirty="0"/>
              <a:t> (hacimsel BMD)</a:t>
            </a:r>
            <a:r>
              <a:rPr lang="tr-TR" dirty="0"/>
              <a:t> ölçer (mg/cm³) </a:t>
            </a:r>
          </a:p>
          <a:p>
            <a:r>
              <a:rPr lang="tr-TR" b="1" dirty="0" err="1"/>
              <a:t>Trabeküler</a:t>
            </a:r>
            <a:r>
              <a:rPr lang="tr-TR" b="1" dirty="0"/>
              <a:t> ve </a:t>
            </a:r>
            <a:r>
              <a:rPr lang="tr-TR" b="1" dirty="0" err="1"/>
              <a:t>kortikal</a:t>
            </a:r>
            <a:r>
              <a:rPr lang="tr-TR" b="1" dirty="0"/>
              <a:t> kemiği</a:t>
            </a:r>
            <a:r>
              <a:rPr lang="tr-TR" dirty="0"/>
              <a:t> birbirinden ayırabilir </a:t>
            </a:r>
          </a:p>
          <a:p>
            <a:pPr marL="457200" lvl="1" indent="0">
              <a:buNone/>
            </a:pPr>
            <a:r>
              <a:rPr lang="tr-TR" dirty="0"/>
              <a:t>(</a:t>
            </a:r>
            <a:r>
              <a:rPr lang="tr-TR" dirty="0" err="1"/>
              <a:t>DXA’dan</a:t>
            </a:r>
            <a:r>
              <a:rPr lang="tr-TR" dirty="0"/>
              <a:t> farklı olarak)</a:t>
            </a:r>
          </a:p>
          <a:p>
            <a:endParaRPr lang="tr-TR" dirty="0"/>
          </a:p>
          <a:p>
            <a:r>
              <a:rPr lang="tr-TR" dirty="0"/>
              <a:t>Ölçüm alanı genellikle </a:t>
            </a:r>
          </a:p>
          <a:p>
            <a:pPr lvl="1"/>
            <a:r>
              <a:rPr lang="tr-TR" b="1" dirty="0"/>
              <a:t>L1–L3 </a:t>
            </a:r>
            <a:r>
              <a:rPr lang="tr-TR" b="1" dirty="0" err="1"/>
              <a:t>vertebralar</a:t>
            </a:r>
            <a:endParaRPr lang="tr-TR" b="1" dirty="0"/>
          </a:p>
          <a:p>
            <a:pPr lvl="1"/>
            <a:r>
              <a:rPr lang="tr-TR" b="1" dirty="0" err="1"/>
              <a:t>proksimal</a:t>
            </a:r>
            <a:r>
              <a:rPr lang="tr-TR" b="1" dirty="0"/>
              <a:t> </a:t>
            </a:r>
            <a:r>
              <a:rPr lang="tr-TR" b="1" dirty="0" err="1"/>
              <a:t>femur</a:t>
            </a:r>
            <a:endParaRPr lang="tr-TR" b="1" dirty="0"/>
          </a:p>
          <a:p>
            <a:pPr lvl="1"/>
            <a:endParaRPr lang="tr-TR" dirty="0"/>
          </a:p>
          <a:p>
            <a:r>
              <a:rPr lang="tr-TR" dirty="0"/>
              <a:t>Sonuçlar </a:t>
            </a:r>
            <a:r>
              <a:rPr lang="tr-TR" b="1" dirty="0"/>
              <a:t>mg/cm³</a:t>
            </a:r>
            <a:r>
              <a:rPr lang="tr-TR" dirty="0"/>
              <a:t> cinsindendir </a:t>
            </a:r>
          </a:p>
          <a:p>
            <a:pPr lvl="1"/>
            <a:r>
              <a:rPr lang="tr-TR" dirty="0" err="1"/>
              <a:t>Areal</a:t>
            </a:r>
            <a:r>
              <a:rPr lang="tr-TR" dirty="0"/>
              <a:t> değil </a:t>
            </a:r>
            <a:r>
              <a:rPr lang="tr-TR" dirty="0" err="1"/>
              <a:t>volumetrik</a:t>
            </a:r>
            <a:r>
              <a:rPr lang="tr-TR" dirty="0"/>
              <a:t> ölçüm</a:t>
            </a:r>
          </a:p>
          <a:p>
            <a:endParaRPr lang="tr-TR" dirty="0"/>
          </a:p>
          <a:p>
            <a:endParaRPr lang="tr-TR" dirty="0"/>
          </a:p>
          <a:p>
            <a:endParaRPr lang="tr-TR" dirty="0"/>
          </a:p>
        </p:txBody>
      </p:sp>
      <p:pic>
        <p:nvPicPr>
          <p:cNvPr id="5" name="Resim 4">
            <a:extLst>
              <a:ext uri="{FF2B5EF4-FFF2-40B4-BE49-F238E27FC236}">
                <a16:creationId xmlns:a16="http://schemas.microsoft.com/office/drawing/2014/main" id="{FDFEDA2D-A5D8-377F-EEF9-89C1ABCC9D4D}"/>
              </a:ext>
            </a:extLst>
          </p:cNvPr>
          <p:cNvPicPr>
            <a:picLocks noChangeAspect="1"/>
          </p:cNvPicPr>
          <p:nvPr/>
        </p:nvPicPr>
        <p:blipFill>
          <a:blip r:embed="rId3"/>
          <a:stretch>
            <a:fillRect/>
          </a:stretch>
        </p:blipFill>
        <p:spPr>
          <a:xfrm>
            <a:off x="1789348" y="1656805"/>
            <a:ext cx="2290290" cy="1832630"/>
          </a:xfrm>
          <a:prstGeom prst="rect">
            <a:avLst/>
          </a:prstGeom>
        </p:spPr>
      </p:pic>
      <p:pic>
        <p:nvPicPr>
          <p:cNvPr id="6" name="Resim 5">
            <a:extLst>
              <a:ext uri="{FF2B5EF4-FFF2-40B4-BE49-F238E27FC236}">
                <a16:creationId xmlns:a16="http://schemas.microsoft.com/office/drawing/2014/main" id="{F3B1C1D8-A542-0244-2FB2-D2568FC68FEA}"/>
              </a:ext>
            </a:extLst>
          </p:cNvPr>
          <p:cNvPicPr>
            <a:picLocks noChangeAspect="1"/>
          </p:cNvPicPr>
          <p:nvPr/>
        </p:nvPicPr>
        <p:blipFill>
          <a:blip r:embed="rId4"/>
          <a:stretch>
            <a:fillRect/>
          </a:stretch>
        </p:blipFill>
        <p:spPr>
          <a:xfrm>
            <a:off x="481264" y="3489435"/>
            <a:ext cx="5352468" cy="284123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Mürekkep 7">
                <a:extLst>
                  <a:ext uri="{FF2B5EF4-FFF2-40B4-BE49-F238E27FC236}">
                    <a16:creationId xmlns:a16="http://schemas.microsoft.com/office/drawing/2014/main" id="{8D20DACA-64C2-E9E8-CD46-A6370DD8670E}"/>
                  </a:ext>
                </a:extLst>
              </p14:cNvPr>
              <p14:cNvContentPartPr/>
              <p14:nvPr/>
            </p14:nvContentPartPr>
            <p14:xfrm>
              <a:off x="2214478" y="6549997"/>
              <a:ext cx="360" cy="360"/>
            </p14:xfrm>
          </p:contentPart>
        </mc:Choice>
        <mc:Fallback xmlns="">
          <p:pic>
            <p:nvPicPr>
              <p:cNvPr id="8" name="Mürekkep 7">
                <a:extLst>
                  <a:ext uri="{FF2B5EF4-FFF2-40B4-BE49-F238E27FC236}">
                    <a16:creationId xmlns:a16="http://schemas.microsoft.com/office/drawing/2014/main" id="{8D20DACA-64C2-E9E8-CD46-A6370DD8670E}"/>
                  </a:ext>
                </a:extLst>
              </p:cNvPr>
              <p:cNvPicPr/>
              <p:nvPr/>
            </p:nvPicPr>
            <p:blipFill>
              <a:blip r:embed="rId6"/>
              <a:stretch>
                <a:fillRect/>
              </a:stretch>
            </p:blipFill>
            <p:spPr>
              <a:xfrm>
                <a:off x="2178478" y="651435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Mürekkep 9">
                <a:extLst>
                  <a:ext uri="{FF2B5EF4-FFF2-40B4-BE49-F238E27FC236}">
                    <a16:creationId xmlns:a16="http://schemas.microsoft.com/office/drawing/2014/main" id="{10C03EDF-5881-1AC7-A9FD-DC02BA7C22D7}"/>
                  </a:ext>
                </a:extLst>
              </p14:cNvPr>
              <p14:cNvContentPartPr/>
              <p14:nvPr/>
            </p14:nvContentPartPr>
            <p14:xfrm>
              <a:off x="1053838" y="6011797"/>
              <a:ext cx="404640" cy="174600"/>
            </p14:xfrm>
          </p:contentPart>
        </mc:Choice>
        <mc:Fallback xmlns="">
          <p:pic>
            <p:nvPicPr>
              <p:cNvPr id="10" name="Mürekkep 9">
                <a:extLst>
                  <a:ext uri="{FF2B5EF4-FFF2-40B4-BE49-F238E27FC236}">
                    <a16:creationId xmlns:a16="http://schemas.microsoft.com/office/drawing/2014/main" id="{10C03EDF-5881-1AC7-A9FD-DC02BA7C22D7}"/>
                  </a:ext>
                </a:extLst>
              </p:cNvPr>
              <p:cNvPicPr/>
              <p:nvPr/>
            </p:nvPicPr>
            <p:blipFill>
              <a:blip r:embed="rId8"/>
              <a:stretch>
                <a:fillRect/>
              </a:stretch>
            </p:blipFill>
            <p:spPr>
              <a:xfrm>
                <a:off x="1018198" y="5976157"/>
                <a:ext cx="4762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Mürekkep 17">
                <a:extLst>
                  <a:ext uri="{FF2B5EF4-FFF2-40B4-BE49-F238E27FC236}">
                    <a16:creationId xmlns:a16="http://schemas.microsoft.com/office/drawing/2014/main" id="{965ADE82-C5F4-F707-082B-D9B9B88CE755}"/>
                  </a:ext>
                </a:extLst>
              </p14:cNvPr>
              <p14:cNvContentPartPr/>
              <p14:nvPr/>
            </p14:nvContentPartPr>
            <p14:xfrm>
              <a:off x="5216878" y="6149677"/>
              <a:ext cx="421560" cy="197640"/>
            </p14:xfrm>
          </p:contentPart>
        </mc:Choice>
        <mc:Fallback xmlns="">
          <p:pic>
            <p:nvPicPr>
              <p:cNvPr id="18" name="Mürekkep 17">
                <a:extLst>
                  <a:ext uri="{FF2B5EF4-FFF2-40B4-BE49-F238E27FC236}">
                    <a16:creationId xmlns:a16="http://schemas.microsoft.com/office/drawing/2014/main" id="{965ADE82-C5F4-F707-082B-D9B9B88CE755}"/>
                  </a:ext>
                </a:extLst>
              </p:cNvPr>
              <p:cNvPicPr/>
              <p:nvPr/>
            </p:nvPicPr>
            <p:blipFill>
              <a:blip r:embed="rId10"/>
              <a:stretch>
                <a:fillRect/>
              </a:stretch>
            </p:blipFill>
            <p:spPr>
              <a:xfrm>
                <a:off x="5181238" y="6113677"/>
                <a:ext cx="4932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Mürekkep 18">
                <a:extLst>
                  <a:ext uri="{FF2B5EF4-FFF2-40B4-BE49-F238E27FC236}">
                    <a16:creationId xmlns:a16="http://schemas.microsoft.com/office/drawing/2014/main" id="{4A91CF1C-1B97-9190-6C85-E0D4C4192DC6}"/>
                  </a:ext>
                </a:extLst>
              </p14:cNvPr>
              <p14:cNvContentPartPr/>
              <p14:nvPr/>
            </p14:nvContentPartPr>
            <p14:xfrm>
              <a:off x="2730718" y="3923437"/>
              <a:ext cx="360" cy="360"/>
            </p14:xfrm>
          </p:contentPart>
        </mc:Choice>
        <mc:Fallback xmlns="">
          <p:pic>
            <p:nvPicPr>
              <p:cNvPr id="19" name="Mürekkep 18">
                <a:extLst>
                  <a:ext uri="{FF2B5EF4-FFF2-40B4-BE49-F238E27FC236}">
                    <a16:creationId xmlns:a16="http://schemas.microsoft.com/office/drawing/2014/main" id="{4A91CF1C-1B97-9190-6C85-E0D4C4192DC6}"/>
                  </a:ext>
                </a:extLst>
              </p:cNvPr>
              <p:cNvPicPr/>
              <p:nvPr/>
            </p:nvPicPr>
            <p:blipFill>
              <a:blip r:embed="rId12"/>
              <a:stretch>
                <a:fillRect/>
              </a:stretch>
            </p:blipFill>
            <p:spPr>
              <a:xfrm>
                <a:off x="2722078" y="39144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Mürekkep 19">
                <a:extLst>
                  <a:ext uri="{FF2B5EF4-FFF2-40B4-BE49-F238E27FC236}">
                    <a16:creationId xmlns:a16="http://schemas.microsoft.com/office/drawing/2014/main" id="{4D08EB97-49F0-CB8F-C31E-0460736E336D}"/>
                  </a:ext>
                </a:extLst>
              </p14:cNvPr>
              <p14:cNvContentPartPr/>
              <p14:nvPr/>
            </p14:nvContentPartPr>
            <p14:xfrm>
              <a:off x="847918" y="3808957"/>
              <a:ext cx="331200" cy="21240"/>
            </p14:xfrm>
          </p:contentPart>
        </mc:Choice>
        <mc:Fallback xmlns="">
          <p:pic>
            <p:nvPicPr>
              <p:cNvPr id="20" name="Mürekkep 19">
                <a:extLst>
                  <a:ext uri="{FF2B5EF4-FFF2-40B4-BE49-F238E27FC236}">
                    <a16:creationId xmlns:a16="http://schemas.microsoft.com/office/drawing/2014/main" id="{4D08EB97-49F0-CB8F-C31E-0460736E336D}"/>
                  </a:ext>
                </a:extLst>
              </p:cNvPr>
              <p:cNvPicPr/>
              <p:nvPr/>
            </p:nvPicPr>
            <p:blipFill>
              <a:blip r:embed="rId14"/>
              <a:stretch>
                <a:fillRect/>
              </a:stretch>
            </p:blipFill>
            <p:spPr>
              <a:xfrm>
                <a:off x="839278" y="3800317"/>
                <a:ext cx="3488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Mürekkep 20">
                <a:extLst>
                  <a:ext uri="{FF2B5EF4-FFF2-40B4-BE49-F238E27FC236}">
                    <a16:creationId xmlns:a16="http://schemas.microsoft.com/office/drawing/2014/main" id="{45248331-0AD8-BD8D-BFC8-3B6F120F78EB}"/>
                  </a:ext>
                </a:extLst>
              </p14:cNvPr>
              <p14:cNvContentPartPr/>
              <p14:nvPr/>
            </p14:nvContentPartPr>
            <p14:xfrm>
              <a:off x="3781918" y="3938557"/>
              <a:ext cx="297720" cy="52560"/>
            </p14:xfrm>
          </p:contentPart>
        </mc:Choice>
        <mc:Fallback xmlns="">
          <p:pic>
            <p:nvPicPr>
              <p:cNvPr id="21" name="Mürekkep 20">
                <a:extLst>
                  <a:ext uri="{FF2B5EF4-FFF2-40B4-BE49-F238E27FC236}">
                    <a16:creationId xmlns:a16="http://schemas.microsoft.com/office/drawing/2014/main" id="{45248331-0AD8-BD8D-BFC8-3B6F120F78EB}"/>
                  </a:ext>
                </a:extLst>
              </p:cNvPr>
              <p:cNvPicPr/>
              <p:nvPr/>
            </p:nvPicPr>
            <p:blipFill>
              <a:blip r:embed="rId16"/>
              <a:stretch>
                <a:fillRect/>
              </a:stretch>
            </p:blipFill>
            <p:spPr>
              <a:xfrm>
                <a:off x="3772918" y="3929917"/>
                <a:ext cx="31536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Mürekkep 21">
                <a:extLst>
                  <a:ext uri="{FF2B5EF4-FFF2-40B4-BE49-F238E27FC236}">
                    <a16:creationId xmlns:a16="http://schemas.microsoft.com/office/drawing/2014/main" id="{5FCF1812-1798-E691-64E2-5DA5782776A4}"/>
                  </a:ext>
                </a:extLst>
              </p14:cNvPr>
              <p14:cNvContentPartPr/>
              <p14:nvPr/>
            </p14:nvContentPartPr>
            <p14:xfrm>
              <a:off x="3843792" y="322632"/>
              <a:ext cx="360" cy="360"/>
            </p14:xfrm>
          </p:contentPart>
        </mc:Choice>
        <mc:Fallback xmlns="">
          <p:pic>
            <p:nvPicPr>
              <p:cNvPr id="22" name="Mürekkep 21">
                <a:extLst>
                  <a:ext uri="{FF2B5EF4-FFF2-40B4-BE49-F238E27FC236}">
                    <a16:creationId xmlns:a16="http://schemas.microsoft.com/office/drawing/2014/main" id="{5FCF1812-1798-E691-64E2-5DA5782776A4}"/>
                  </a:ext>
                </a:extLst>
              </p:cNvPr>
              <p:cNvPicPr/>
              <p:nvPr/>
            </p:nvPicPr>
            <p:blipFill>
              <a:blip r:embed="rId12"/>
              <a:stretch>
                <a:fillRect/>
              </a:stretch>
            </p:blipFill>
            <p:spPr>
              <a:xfrm>
                <a:off x="3834792" y="3139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Mürekkep 22">
                <a:extLst>
                  <a:ext uri="{FF2B5EF4-FFF2-40B4-BE49-F238E27FC236}">
                    <a16:creationId xmlns:a16="http://schemas.microsoft.com/office/drawing/2014/main" id="{7EB038C5-7CED-26A0-C37F-22D43A90E7D6}"/>
                  </a:ext>
                </a:extLst>
              </p14:cNvPr>
              <p14:cNvContentPartPr/>
              <p14:nvPr/>
            </p14:nvContentPartPr>
            <p14:xfrm>
              <a:off x="-1606968" y="2338992"/>
              <a:ext cx="10800" cy="5400"/>
            </p14:xfrm>
          </p:contentPart>
        </mc:Choice>
        <mc:Fallback xmlns="">
          <p:pic>
            <p:nvPicPr>
              <p:cNvPr id="23" name="Mürekkep 22">
                <a:extLst>
                  <a:ext uri="{FF2B5EF4-FFF2-40B4-BE49-F238E27FC236}">
                    <a16:creationId xmlns:a16="http://schemas.microsoft.com/office/drawing/2014/main" id="{7EB038C5-7CED-26A0-C37F-22D43A90E7D6}"/>
                  </a:ext>
                </a:extLst>
              </p:cNvPr>
              <p:cNvPicPr/>
              <p:nvPr/>
            </p:nvPicPr>
            <p:blipFill>
              <a:blip r:embed="rId19"/>
              <a:stretch>
                <a:fillRect/>
              </a:stretch>
            </p:blipFill>
            <p:spPr>
              <a:xfrm>
                <a:off x="-1615968" y="2330352"/>
                <a:ext cx="284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Mürekkep 23">
                <a:extLst>
                  <a:ext uri="{FF2B5EF4-FFF2-40B4-BE49-F238E27FC236}">
                    <a16:creationId xmlns:a16="http://schemas.microsoft.com/office/drawing/2014/main" id="{D88B89A4-7D5B-B93A-B0A5-593DFF58ECB1}"/>
                  </a:ext>
                </a:extLst>
              </p14:cNvPr>
              <p14:cNvContentPartPr/>
              <p14:nvPr/>
            </p14:nvContentPartPr>
            <p14:xfrm>
              <a:off x="-1606968" y="2241792"/>
              <a:ext cx="360" cy="5040"/>
            </p14:xfrm>
          </p:contentPart>
        </mc:Choice>
        <mc:Fallback xmlns="">
          <p:pic>
            <p:nvPicPr>
              <p:cNvPr id="24" name="Mürekkep 23">
                <a:extLst>
                  <a:ext uri="{FF2B5EF4-FFF2-40B4-BE49-F238E27FC236}">
                    <a16:creationId xmlns:a16="http://schemas.microsoft.com/office/drawing/2014/main" id="{D88B89A4-7D5B-B93A-B0A5-593DFF58ECB1}"/>
                  </a:ext>
                </a:extLst>
              </p:cNvPr>
              <p:cNvPicPr/>
              <p:nvPr/>
            </p:nvPicPr>
            <p:blipFill>
              <a:blip r:embed="rId21"/>
              <a:stretch>
                <a:fillRect/>
              </a:stretch>
            </p:blipFill>
            <p:spPr>
              <a:xfrm>
                <a:off x="-1615968" y="2232792"/>
                <a:ext cx="180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Mürekkep 24">
                <a:extLst>
                  <a:ext uri="{FF2B5EF4-FFF2-40B4-BE49-F238E27FC236}">
                    <a16:creationId xmlns:a16="http://schemas.microsoft.com/office/drawing/2014/main" id="{FAF19BE9-17D8-1A97-767A-4A5127ACB5D1}"/>
                  </a:ext>
                </a:extLst>
              </p14:cNvPr>
              <p14:cNvContentPartPr/>
              <p14:nvPr/>
            </p14:nvContentPartPr>
            <p14:xfrm>
              <a:off x="-1606968" y="2241792"/>
              <a:ext cx="360" cy="360"/>
            </p14:xfrm>
          </p:contentPart>
        </mc:Choice>
        <mc:Fallback xmlns="">
          <p:pic>
            <p:nvPicPr>
              <p:cNvPr id="25" name="Mürekkep 24">
                <a:extLst>
                  <a:ext uri="{FF2B5EF4-FFF2-40B4-BE49-F238E27FC236}">
                    <a16:creationId xmlns:a16="http://schemas.microsoft.com/office/drawing/2014/main" id="{FAF19BE9-17D8-1A97-767A-4A5127ACB5D1}"/>
                  </a:ext>
                </a:extLst>
              </p:cNvPr>
              <p:cNvPicPr/>
              <p:nvPr/>
            </p:nvPicPr>
            <p:blipFill>
              <a:blip r:embed="rId12"/>
              <a:stretch>
                <a:fillRect/>
              </a:stretch>
            </p:blipFill>
            <p:spPr>
              <a:xfrm>
                <a:off x="-1615968" y="2232792"/>
                <a:ext cx="18000" cy="18000"/>
              </a:xfrm>
              <a:prstGeom prst="rect">
                <a:avLst/>
              </a:prstGeom>
            </p:spPr>
          </p:pic>
        </mc:Fallback>
      </mc:AlternateContent>
    </p:spTree>
    <p:extLst>
      <p:ext uri="{BB962C8B-B14F-4D97-AF65-F5344CB8AC3E}">
        <p14:creationId xmlns:p14="http://schemas.microsoft.com/office/powerpoint/2010/main" val="409096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1E51DB5-BCEA-D8E6-6825-D507D17D0B42}"/>
              </a:ext>
            </a:extLst>
          </p:cNvPr>
          <p:cNvSpPr>
            <a:spLocks noGrp="1"/>
          </p:cNvSpPr>
          <p:nvPr>
            <p:ph idx="1"/>
          </p:nvPr>
        </p:nvSpPr>
        <p:spPr>
          <a:xfrm>
            <a:off x="579120" y="482600"/>
            <a:ext cx="10942320" cy="5969000"/>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endParaRPr lang="tr-TR" sz="2400" dirty="0"/>
          </a:p>
          <a:p>
            <a:endParaRPr lang="tr-TR" sz="3200" dirty="0">
              <a:solidFill>
                <a:schemeClr val="tx1"/>
              </a:solidFill>
            </a:endParaRPr>
          </a:p>
          <a:p>
            <a:r>
              <a:rPr lang="tr-TR" sz="3200" dirty="0">
                <a:solidFill>
                  <a:schemeClr val="tx1"/>
                </a:solidFill>
              </a:rPr>
              <a:t>QCT, bazı </a:t>
            </a:r>
            <a:r>
              <a:rPr lang="tr-TR" sz="3200" b="1" dirty="0">
                <a:solidFill>
                  <a:schemeClr val="tx1"/>
                </a:solidFill>
              </a:rPr>
              <a:t>seçilmiş klinik durumlarda</a:t>
            </a:r>
            <a:r>
              <a:rPr lang="tr-TR" sz="3200" dirty="0">
                <a:solidFill>
                  <a:schemeClr val="tx1"/>
                </a:solidFill>
              </a:rPr>
              <a:t> tanıya yardımcı</a:t>
            </a:r>
          </a:p>
          <a:p>
            <a:pPr marL="0" indent="0">
              <a:buNone/>
            </a:pPr>
            <a:endParaRPr lang="tr-TR" b="1" dirty="0">
              <a:solidFill>
                <a:schemeClr val="tx1"/>
              </a:solidFill>
            </a:endParaRPr>
          </a:p>
          <a:p>
            <a:pPr lvl="1"/>
            <a:r>
              <a:rPr lang="tr-TR" b="1" dirty="0">
                <a:solidFill>
                  <a:schemeClr val="tx1"/>
                </a:solidFill>
              </a:rPr>
              <a:t>DXA ölçümü yapılamayan olgular</a:t>
            </a:r>
            <a:r>
              <a:rPr lang="tr-TR" dirty="0">
                <a:solidFill>
                  <a:schemeClr val="tx1"/>
                </a:solidFill>
              </a:rPr>
              <a:t> </a:t>
            </a:r>
          </a:p>
          <a:p>
            <a:pPr marL="914400" lvl="2" indent="0">
              <a:buNone/>
            </a:pPr>
            <a:r>
              <a:rPr lang="tr-TR" dirty="0">
                <a:solidFill>
                  <a:schemeClr val="tx1"/>
                </a:solidFill>
              </a:rPr>
              <a:t>Omurgada ciddi </a:t>
            </a:r>
            <a:r>
              <a:rPr lang="tr-TR" dirty="0" err="1">
                <a:solidFill>
                  <a:schemeClr val="tx1"/>
                </a:solidFill>
              </a:rPr>
              <a:t>deformite</a:t>
            </a:r>
            <a:r>
              <a:rPr lang="tr-TR" dirty="0">
                <a:solidFill>
                  <a:schemeClr val="tx1"/>
                </a:solidFill>
              </a:rPr>
              <a:t> </a:t>
            </a:r>
          </a:p>
          <a:p>
            <a:pPr marL="914400" lvl="2" indent="0">
              <a:buNone/>
            </a:pPr>
            <a:r>
              <a:rPr lang="tr-TR" dirty="0">
                <a:solidFill>
                  <a:schemeClr val="tx1"/>
                </a:solidFill>
              </a:rPr>
              <a:t>Cerrahi materyal</a:t>
            </a:r>
          </a:p>
          <a:p>
            <a:pPr marL="914400" lvl="2" indent="0">
              <a:buNone/>
            </a:pPr>
            <a:r>
              <a:rPr lang="tr-TR" dirty="0" err="1">
                <a:solidFill>
                  <a:schemeClr val="tx1"/>
                </a:solidFill>
              </a:rPr>
              <a:t>Skolyoz</a:t>
            </a:r>
            <a:endParaRPr lang="tr-TR" dirty="0">
              <a:solidFill>
                <a:schemeClr val="tx1"/>
              </a:solidFill>
            </a:endParaRPr>
          </a:p>
          <a:p>
            <a:pPr marL="914400" lvl="2" indent="0">
              <a:buNone/>
            </a:pPr>
            <a:r>
              <a:rPr lang="tr-TR" dirty="0" err="1">
                <a:solidFill>
                  <a:schemeClr val="tx1"/>
                </a:solidFill>
              </a:rPr>
              <a:t>Spondiloz</a:t>
            </a:r>
            <a:endParaRPr lang="tr-TR" dirty="0">
              <a:solidFill>
                <a:schemeClr val="tx1"/>
              </a:solidFill>
            </a:endParaRPr>
          </a:p>
          <a:p>
            <a:pPr lvl="1"/>
            <a:r>
              <a:rPr lang="tr-TR" b="1" dirty="0" err="1">
                <a:solidFill>
                  <a:schemeClr val="tx1"/>
                </a:solidFill>
              </a:rPr>
              <a:t>Anabolik</a:t>
            </a:r>
            <a:r>
              <a:rPr lang="tr-TR" b="1" dirty="0">
                <a:solidFill>
                  <a:schemeClr val="tx1"/>
                </a:solidFill>
              </a:rPr>
              <a:t> tedavi</a:t>
            </a:r>
            <a:r>
              <a:rPr lang="tr-TR" dirty="0">
                <a:solidFill>
                  <a:schemeClr val="tx1"/>
                </a:solidFill>
              </a:rPr>
              <a:t> gibi </a:t>
            </a:r>
            <a:r>
              <a:rPr lang="tr-TR" b="1" dirty="0">
                <a:solidFill>
                  <a:schemeClr val="tx1"/>
                </a:solidFill>
              </a:rPr>
              <a:t>kemik yapımını artıran ilaçların etkisini izleme</a:t>
            </a:r>
            <a:r>
              <a:rPr lang="tr-TR" dirty="0">
                <a:solidFill>
                  <a:schemeClr val="tx1"/>
                </a:solidFill>
              </a:rPr>
              <a:t> amacıyla araştırmalarda kullanılabilir</a:t>
            </a:r>
          </a:p>
          <a:p>
            <a:pPr lvl="1"/>
            <a:r>
              <a:rPr lang="tr-TR" b="1" dirty="0">
                <a:solidFill>
                  <a:schemeClr val="tx1"/>
                </a:solidFill>
              </a:rPr>
              <a:t>Araştırma aracı</a:t>
            </a:r>
            <a:r>
              <a:rPr lang="tr-TR" dirty="0">
                <a:solidFill>
                  <a:schemeClr val="tx1"/>
                </a:solidFill>
              </a:rPr>
              <a:t> olarak osteoporoz </a:t>
            </a:r>
            <a:r>
              <a:rPr lang="tr-TR" dirty="0" err="1">
                <a:solidFill>
                  <a:schemeClr val="tx1"/>
                </a:solidFill>
              </a:rPr>
              <a:t>patogenezini</a:t>
            </a:r>
            <a:r>
              <a:rPr lang="tr-TR" dirty="0">
                <a:solidFill>
                  <a:schemeClr val="tx1"/>
                </a:solidFill>
              </a:rPr>
              <a:t> ve tedaviye yanıtı anlamada değerli</a:t>
            </a:r>
          </a:p>
          <a:p>
            <a:pPr lvl="1"/>
            <a:endParaRPr lang="tr-TR" sz="2800" dirty="0">
              <a:solidFill>
                <a:schemeClr val="bg1"/>
              </a:solidFill>
            </a:endParaRPr>
          </a:p>
          <a:p>
            <a:endParaRPr lang="tr-TR" sz="3600" dirty="0"/>
          </a:p>
          <a:p>
            <a:endParaRPr lang="tr-TR" sz="3600" dirty="0"/>
          </a:p>
          <a:p>
            <a:pPr lvl="1"/>
            <a:endParaRPr lang="tr-TR" sz="3200" dirty="0"/>
          </a:p>
          <a:p>
            <a:endParaRPr lang="tr-TR" dirty="0"/>
          </a:p>
        </p:txBody>
      </p:sp>
    </p:spTree>
    <p:extLst>
      <p:ext uri="{BB962C8B-B14F-4D97-AF65-F5344CB8AC3E}">
        <p14:creationId xmlns:p14="http://schemas.microsoft.com/office/powerpoint/2010/main" val="110361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61A937E-8938-8719-03AC-73EC66CB6997}"/>
              </a:ext>
            </a:extLst>
          </p:cNvPr>
          <p:cNvSpPr>
            <a:spLocks noGrp="1"/>
          </p:cNvSpPr>
          <p:nvPr>
            <p:ph idx="1"/>
          </p:nvPr>
        </p:nvSpPr>
        <p:spPr>
          <a:xfrm>
            <a:off x="546100" y="495300"/>
            <a:ext cx="11099800" cy="5867400"/>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endParaRPr lang="tr-TR" b="1" dirty="0"/>
          </a:p>
          <a:p>
            <a:r>
              <a:rPr lang="tr-TR" b="1" dirty="0"/>
              <a:t>T-</a:t>
            </a:r>
            <a:r>
              <a:rPr lang="tr-TR" b="1" dirty="0" err="1"/>
              <a:t>score’lar</a:t>
            </a:r>
            <a:r>
              <a:rPr lang="tr-TR" b="1" dirty="0"/>
              <a:t> standardize değildir</a:t>
            </a:r>
            <a:r>
              <a:rPr lang="tr-TR" dirty="0"/>
              <a:t> → </a:t>
            </a:r>
            <a:r>
              <a:rPr lang="tr-TR" dirty="0" err="1"/>
              <a:t>DXA’daki</a:t>
            </a:r>
            <a:r>
              <a:rPr lang="tr-TR" dirty="0"/>
              <a:t> referans aralıklarıyla birebir karşılaştırılamaz</a:t>
            </a:r>
          </a:p>
          <a:p>
            <a:r>
              <a:rPr lang="tr-TR" dirty="0"/>
              <a:t>📉 </a:t>
            </a:r>
            <a:r>
              <a:rPr lang="tr-TR" b="1" dirty="0"/>
              <a:t>Reprodüksiyon gücü düşük</a:t>
            </a:r>
            <a:r>
              <a:rPr lang="tr-TR" dirty="0"/>
              <a:t>, ölçümler arası varyasyon yüksek</a:t>
            </a:r>
          </a:p>
          <a:p>
            <a:r>
              <a:rPr lang="tr-TR" dirty="0"/>
              <a:t>💰 </a:t>
            </a:r>
            <a:r>
              <a:rPr lang="tr-TR" b="1" dirty="0"/>
              <a:t>Maliyet yüksek</a:t>
            </a:r>
          </a:p>
          <a:p>
            <a:r>
              <a:rPr lang="tr-TR" dirty="0"/>
              <a:t>☢️ </a:t>
            </a:r>
            <a:r>
              <a:rPr lang="tr-TR" b="1" dirty="0"/>
              <a:t>Radyasyon dozu </a:t>
            </a:r>
            <a:r>
              <a:rPr lang="tr-TR" b="1" dirty="0" err="1"/>
              <a:t>DXA’ya</a:t>
            </a:r>
            <a:r>
              <a:rPr lang="tr-TR" b="1" dirty="0"/>
              <a:t> göre 30–50 kat daha fazla</a:t>
            </a:r>
            <a:endParaRPr lang="tr-TR" dirty="0"/>
          </a:p>
          <a:p>
            <a:r>
              <a:rPr lang="tr-TR" dirty="0"/>
              <a:t>👨‍🔬 </a:t>
            </a:r>
            <a:r>
              <a:rPr lang="tr-TR" b="1" dirty="0"/>
              <a:t>Erkekler için yeterli </a:t>
            </a:r>
            <a:r>
              <a:rPr lang="tr-TR" b="1" dirty="0" err="1"/>
              <a:t>validasyon</a:t>
            </a:r>
            <a:r>
              <a:rPr lang="tr-TR" b="1" dirty="0"/>
              <a:t> verisi yok</a:t>
            </a:r>
          </a:p>
          <a:p>
            <a:endParaRPr lang="tr-TR" b="1" dirty="0"/>
          </a:p>
          <a:p>
            <a:endParaRPr lang="tr-TR" b="1" dirty="0"/>
          </a:p>
          <a:p>
            <a:pPr marL="0" indent="0">
              <a:buNone/>
            </a:pPr>
            <a:r>
              <a:rPr lang="tr-TR" sz="2800" dirty="0">
                <a:solidFill>
                  <a:schemeClr val="tx1"/>
                </a:solidFill>
              </a:rPr>
              <a:t>Günümüzde QCT, klinikten çok </a:t>
            </a:r>
            <a:r>
              <a:rPr lang="tr-TR" sz="2800" b="1" dirty="0">
                <a:solidFill>
                  <a:schemeClr val="tx1"/>
                </a:solidFill>
              </a:rPr>
              <a:t>araştırma</a:t>
            </a:r>
            <a:r>
              <a:rPr lang="tr-TR" sz="2800" dirty="0">
                <a:solidFill>
                  <a:schemeClr val="tx1"/>
                </a:solidFill>
              </a:rPr>
              <a:t> ve </a:t>
            </a:r>
            <a:r>
              <a:rPr lang="tr-TR" sz="2800" b="1" dirty="0">
                <a:solidFill>
                  <a:schemeClr val="tx1"/>
                </a:solidFill>
              </a:rPr>
              <a:t>spesifik vaka takibi</a:t>
            </a:r>
            <a:r>
              <a:rPr lang="tr-TR" sz="2800" dirty="0">
                <a:solidFill>
                  <a:schemeClr val="tx1"/>
                </a:solidFill>
              </a:rPr>
              <a:t> amacıyla kullanılmaktadır.</a:t>
            </a:r>
          </a:p>
          <a:p>
            <a:endParaRPr lang="tr-TR" b="1" dirty="0"/>
          </a:p>
          <a:p>
            <a:pPr marL="0" indent="0">
              <a:buNone/>
            </a:pPr>
            <a:endParaRPr lang="tr-TR" dirty="0"/>
          </a:p>
        </p:txBody>
      </p:sp>
    </p:spTree>
    <p:extLst>
      <p:ext uri="{BB962C8B-B14F-4D97-AF65-F5344CB8AC3E}">
        <p14:creationId xmlns:p14="http://schemas.microsoft.com/office/powerpoint/2010/main" val="1610491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DE64C81-1FAF-D9CF-7744-47EB61AE4C58}"/>
              </a:ext>
            </a:extLst>
          </p:cNvPr>
          <p:cNvSpPr>
            <a:spLocks noGrp="1"/>
          </p:cNvSpPr>
          <p:nvPr>
            <p:ph type="title"/>
          </p:nvPr>
        </p:nvSpPr>
        <p:spPr>
          <a:xfrm>
            <a:off x="735079" y="518160"/>
            <a:ext cx="4069055" cy="1280501"/>
          </a:xfr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normAutofit/>
          </a:bodyPr>
          <a:lstStyle/>
          <a:p>
            <a:r>
              <a:rPr lang="tr-TR" sz="4000" b="1" dirty="0" err="1">
                <a:latin typeface="+mn-lt"/>
              </a:rPr>
              <a:t>Periferik</a:t>
            </a:r>
            <a:r>
              <a:rPr lang="tr-TR" sz="4000" b="1" dirty="0">
                <a:latin typeface="+mn-lt"/>
              </a:rPr>
              <a:t> DXA (</a:t>
            </a:r>
            <a:r>
              <a:rPr lang="tr-TR" sz="4000" b="1" dirty="0" err="1">
                <a:latin typeface="+mn-lt"/>
              </a:rPr>
              <a:t>pDXA</a:t>
            </a:r>
            <a:r>
              <a:rPr lang="tr-TR" sz="4000" b="1" dirty="0">
                <a:latin typeface="+mn-lt"/>
              </a:rPr>
              <a:t>)</a:t>
            </a:r>
            <a:endParaRPr lang="tr-TR" sz="4000" dirty="0">
              <a:latin typeface="+mn-lt"/>
            </a:endParaRPr>
          </a:p>
        </p:txBody>
      </p:sp>
      <p:pic>
        <p:nvPicPr>
          <p:cNvPr id="7" name="Resim 6" descr="giyim, kişi, şahıs, tıbbi cihazlar, bilgisayar içeren bir resim&#10;&#10;Açıklama otomatik olarak oluşturuldu">
            <a:extLst>
              <a:ext uri="{FF2B5EF4-FFF2-40B4-BE49-F238E27FC236}">
                <a16:creationId xmlns:a16="http://schemas.microsoft.com/office/drawing/2014/main" id="{7273211E-A775-5335-4A6A-6DE0D0ED9B5B}"/>
              </a:ext>
            </a:extLst>
          </p:cNvPr>
          <p:cNvPicPr>
            <a:picLocks noChangeAspect="1"/>
          </p:cNvPicPr>
          <p:nvPr/>
        </p:nvPicPr>
        <p:blipFill>
          <a:blip r:embed="rId3"/>
          <a:stretch>
            <a:fillRect/>
          </a:stretch>
        </p:blipFill>
        <p:spPr>
          <a:xfrm>
            <a:off x="735079" y="2788920"/>
            <a:ext cx="3951289" cy="2772381"/>
          </a:xfrm>
          <a:prstGeom prst="rect">
            <a:avLst/>
          </a:prstGeom>
        </p:spPr>
      </p:pic>
      <p:sp>
        <p:nvSpPr>
          <p:cNvPr id="3" name="İçerik Yer Tutucusu 2">
            <a:extLst>
              <a:ext uri="{FF2B5EF4-FFF2-40B4-BE49-F238E27FC236}">
                <a16:creationId xmlns:a16="http://schemas.microsoft.com/office/drawing/2014/main" id="{ED625E1A-AF73-950A-4BCC-F66543A5482D}"/>
              </a:ext>
            </a:extLst>
          </p:cNvPr>
          <p:cNvSpPr>
            <a:spLocks noGrp="1"/>
          </p:cNvSpPr>
          <p:nvPr>
            <p:ph idx="1"/>
          </p:nvPr>
        </p:nvSpPr>
        <p:spPr>
          <a:xfrm>
            <a:off x="5303520" y="518160"/>
            <a:ext cx="6431280" cy="5754624"/>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normAutofit/>
          </a:bodyPr>
          <a:lstStyle/>
          <a:p>
            <a:pPr>
              <a:buFont typeface="Arial" panose="020B0604020202020204" pitchFamily="34" charset="0"/>
              <a:buChar char="•"/>
            </a:pPr>
            <a:r>
              <a:rPr lang="tr-TR" sz="2400" b="1" dirty="0"/>
              <a:t>Taşınabilir cihazlardır</a:t>
            </a:r>
            <a:endParaRPr lang="tr-TR" sz="2400" dirty="0"/>
          </a:p>
          <a:p>
            <a:pPr>
              <a:buFont typeface="Arial" panose="020B0604020202020204" pitchFamily="34" charset="0"/>
              <a:buChar char="•"/>
            </a:pPr>
            <a:r>
              <a:rPr lang="tr-TR" sz="2400" b="1" dirty="0"/>
              <a:t>Önkol, topuk (</a:t>
            </a:r>
            <a:r>
              <a:rPr lang="tr-TR" sz="2400" b="1" dirty="0" err="1"/>
              <a:t>kalkaneus</a:t>
            </a:r>
            <a:r>
              <a:rPr lang="tr-TR" sz="2400" b="1" dirty="0"/>
              <a:t>)</a:t>
            </a:r>
            <a:r>
              <a:rPr lang="tr-TR" sz="2400" dirty="0"/>
              <a:t> veya </a:t>
            </a:r>
            <a:r>
              <a:rPr lang="tr-TR" sz="2400" b="1" dirty="0"/>
              <a:t>parmak</a:t>
            </a:r>
            <a:r>
              <a:rPr lang="tr-TR" sz="2400" dirty="0"/>
              <a:t> gibi </a:t>
            </a:r>
            <a:r>
              <a:rPr lang="tr-TR" sz="2400" dirty="0" err="1"/>
              <a:t>periferik</a:t>
            </a:r>
            <a:r>
              <a:rPr lang="tr-TR" sz="2400" dirty="0"/>
              <a:t> bölgelerde </a:t>
            </a:r>
            <a:r>
              <a:rPr lang="tr-TR" sz="2400" b="1" dirty="0"/>
              <a:t>BMD ölçer</a:t>
            </a:r>
            <a:endParaRPr lang="tr-TR" sz="2400" dirty="0"/>
          </a:p>
          <a:p>
            <a:r>
              <a:rPr lang="tr-TR" sz="2400" b="1" dirty="0"/>
              <a:t>Düşük T-skoru → Artmış kırık riskiyle ilişkili</a:t>
            </a:r>
            <a:endParaRPr lang="tr-TR" sz="2400" dirty="0"/>
          </a:p>
          <a:p>
            <a:pPr>
              <a:buFont typeface="Arial" panose="020B0604020202020204" pitchFamily="34" charset="0"/>
              <a:buChar char="•"/>
            </a:pPr>
            <a:r>
              <a:rPr lang="tr-TR" sz="2400" b="1" dirty="0"/>
              <a:t>Sorunlar:</a:t>
            </a:r>
            <a:endParaRPr lang="tr-TR" sz="2400" dirty="0"/>
          </a:p>
          <a:p>
            <a:pPr marL="742950" lvl="1" indent="-285750">
              <a:buFont typeface="Arial" panose="020B0604020202020204" pitchFamily="34" charset="0"/>
              <a:buChar char="•"/>
            </a:pPr>
            <a:r>
              <a:rPr lang="tr-TR" dirty="0"/>
              <a:t>Standart T-skor referans </a:t>
            </a:r>
            <a:r>
              <a:rPr lang="tr-TR" dirty="0" err="1"/>
              <a:t>veritabanı</a:t>
            </a:r>
            <a:r>
              <a:rPr lang="tr-TR" dirty="0"/>
              <a:t> eksik</a:t>
            </a:r>
          </a:p>
          <a:p>
            <a:pPr>
              <a:buFont typeface="Arial" panose="020B0604020202020204" pitchFamily="34" charset="0"/>
              <a:buChar char="•"/>
            </a:pPr>
            <a:r>
              <a:rPr lang="tr-TR" sz="2400" b="1" dirty="0"/>
              <a:t>Tanı amacıyla kullanılamaz!!!</a:t>
            </a:r>
          </a:p>
          <a:p>
            <a:pPr marL="742950" lvl="1" indent="-285750">
              <a:buFont typeface="Arial" panose="020B0604020202020204" pitchFamily="34" charset="0"/>
              <a:buChar char="•"/>
            </a:pPr>
            <a:r>
              <a:rPr lang="tr-TR" dirty="0"/>
              <a:t>Sadece </a:t>
            </a:r>
            <a:r>
              <a:rPr lang="tr-TR" b="1" dirty="0"/>
              <a:t>önkolun %33’lük </a:t>
            </a:r>
            <a:r>
              <a:rPr lang="tr-TR" b="1" dirty="0" err="1"/>
              <a:t>distal</a:t>
            </a:r>
            <a:r>
              <a:rPr lang="tr-TR" b="1" dirty="0"/>
              <a:t> bölgesi</a:t>
            </a:r>
            <a:r>
              <a:rPr lang="tr-TR" dirty="0"/>
              <a:t> için WHO kriterleri geçerlidir.</a:t>
            </a:r>
          </a:p>
          <a:p>
            <a:pPr>
              <a:buFont typeface="Arial" panose="020B0604020202020204" pitchFamily="34" charset="0"/>
              <a:buChar char="•"/>
            </a:pPr>
            <a:r>
              <a:rPr lang="tr-TR" sz="2400" b="1" dirty="0"/>
              <a:t>Tedavi takibinde uygun değildir</a:t>
            </a:r>
            <a:endParaRPr lang="tr-TR" sz="2400" dirty="0"/>
          </a:p>
          <a:p>
            <a:pPr marL="457200" lvl="1" indent="0">
              <a:buNone/>
            </a:pPr>
            <a:r>
              <a:rPr lang="tr-TR" sz="2000" dirty="0" err="1"/>
              <a:t>Periferik</a:t>
            </a:r>
            <a:r>
              <a:rPr lang="tr-TR" sz="2000" dirty="0"/>
              <a:t> bölgelerde </a:t>
            </a:r>
            <a:r>
              <a:rPr lang="tr-TR" sz="2000" b="1" dirty="0"/>
              <a:t>BMD değişimi çok yavaş gerçekleşir.</a:t>
            </a:r>
            <a:endParaRPr lang="tr-TR" sz="2000" dirty="0"/>
          </a:p>
        </p:txBody>
      </p:sp>
    </p:spTree>
    <p:extLst>
      <p:ext uri="{BB962C8B-B14F-4D97-AF65-F5344CB8AC3E}">
        <p14:creationId xmlns:p14="http://schemas.microsoft.com/office/powerpoint/2010/main" val="2734445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9A80504-FFC8-3794-E8AE-F2F7E2AC43BF}"/>
              </a:ext>
            </a:extLst>
          </p:cNvPr>
          <p:cNvSpPr>
            <a:spLocks noGrp="1"/>
          </p:cNvSpPr>
          <p:nvPr>
            <p:ph type="title"/>
          </p:nvPr>
        </p:nvSpPr>
        <p:spPr>
          <a:xfrm>
            <a:off x="758952" y="551792"/>
            <a:ext cx="3533651" cy="1754634"/>
          </a:xfrm>
          <a:solidFill>
            <a:schemeClr val="accent4">
              <a:lumMod val="40000"/>
              <a:lumOff val="60000"/>
            </a:schemeClr>
          </a:solidFill>
        </p:spPr>
        <p:txBody>
          <a:bodyPr anchor="t">
            <a:normAutofit/>
          </a:bodyPr>
          <a:lstStyle/>
          <a:p>
            <a:r>
              <a:rPr lang="tr-TR" sz="4000" b="1" dirty="0">
                <a:latin typeface="+mn-lt"/>
              </a:rPr>
              <a:t>Kantitatif Ultrasonografi (QUS)</a:t>
            </a:r>
            <a:endParaRPr lang="tr-TR" sz="4000" dirty="0">
              <a:latin typeface="+mn-lt"/>
            </a:endParaRPr>
          </a:p>
        </p:txBody>
      </p:sp>
      <p:pic>
        <p:nvPicPr>
          <p:cNvPr id="6" name="Resim 5" descr="mutfak aletleri, fırlatma, çırpmak içeren bir resim&#10;&#10;Açıklama otomatik olarak oluşturuldu">
            <a:extLst>
              <a:ext uri="{FF2B5EF4-FFF2-40B4-BE49-F238E27FC236}">
                <a16:creationId xmlns:a16="http://schemas.microsoft.com/office/drawing/2014/main" id="{BE2646F9-FB91-D46C-13CB-F995E85EEBC8}"/>
              </a:ext>
            </a:extLst>
          </p:cNvPr>
          <p:cNvPicPr>
            <a:picLocks noChangeAspect="1"/>
          </p:cNvPicPr>
          <p:nvPr/>
        </p:nvPicPr>
        <p:blipFill>
          <a:blip r:embed="rId3"/>
          <a:stretch>
            <a:fillRect/>
          </a:stretch>
        </p:blipFill>
        <p:spPr>
          <a:xfrm>
            <a:off x="521886" y="2988267"/>
            <a:ext cx="3770717" cy="2666998"/>
          </a:xfrm>
          <a:prstGeom prst="rect">
            <a:avLst/>
          </a:prstGeom>
        </p:spPr>
      </p:pic>
      <p:sp>
        <p:nvSpPr>
          <p:cNvPr id="3" name="İçerik Yer Tutucusu 2">
            <a:extLst>
              <a:ext uri="{FF2B5EF4-FFF2-40B4-BE49-F238E27FC236}">
                <a16:creationId xmlns:a16="http://schemas.microsoft.com/office/drawing/2014/main" id="{573A790F-3295-CF1F-E105-CE76344026E9}"/>
              </a:ext>
            </a:extLst>
          </p:cNvPr>
          <p:cNvSpPr>
            <a:spLocks noGrp="1"/>
          </p:cNvSpPr>
          <p:nvPr>
            <p:ph idx="1"/>
          </p:nvPr>
        </p:nvSpPr>
        <p:spPr>
          <a:xfrm>
            <a:off x="4803242" y="350519"/>
            <a:ext cx="7083958" cy="5871903"/>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normAutofit lnSpcReduction="10000"/>
          </a:bodyPr>
          <a:lstStyle/>
          <a:p>
            <a:pPr>
              <a:buFont typeface="Arial" panose="020B0604020202020204" pitchFamily="34" charset="0"/>
              <a:buChar char="•"/>
            </a:pPr>
            <a:r>
              <a:rPr lang="tr-TR" sz="2400" b="1" dirty="0"/>
              <a:t>Kırık riskini öngörmede etkili</a:t>
            </a:r>
          </a:p>
          <a:p>
            <a:r>
              <a:rPr lang="tr-TR" sz="2400" dirty="0"/>
              <a:t>En sık ölçüm yeri: </a:t>
            </a:r>
            <a:r>
              <a:rPr lang="tr-TR" sz="2400" b="1" dirty="0" err="1"/>
              <a:t>kalkaneus</a:t>
            </a:r>
            <a:r>
              <a:rPr lang="tr-TR" sz="2400" b="1" dirty="0"/>
              <a:t> </a:t>
            </a:r>
          </a:p>
          <a:p>
            <a:r>
              <a:rPr lang="tr-TR" sz="2400" b="1" dirty="0"/>
              <a:t>Tanı amaçlı kullanılamaz </a:t>
            </a:r>
            <a:r>
              <a:rPr lang="tr-TR" sz="2400" dirty="0"/>
              <a:t> </a:t>
            </a:r>
          </a:p>
          <a:p>
            <a:pPr lvl="1"/>
            <a:r>
              <a:rPr lang="tr-TR" sz="1800" dirty="0"/>
              <a:t>WHO kriterleri DXA temellidir, </a:t>
            </a:r>
            <a:r>
              <a:rPr lang="tr-TR" sz="1800" b="1" dirty="0"/>
              <a:t>FRAX ile uyumlu değil</a:t>
            </a:r>
            <a:endParaRPr lang="tr-TR" sz="1800" dirty="0"/>
          </a:p>
          <a:p>
            <a:pPr>
              <a:buFont typeface="Arial" panose="020B0604020202020204" pitchFamily="34" charset="0"/>
              <a:buChar char="•"/>
            </a:pPr>
            <a:r>
              <a:rPr lang="tr-TR" sz="2400" b="1" dirty="0"/>
              <a:t>Tedavi takibinde uygun değil </a:t>
            </a:r>
            <a:r>
              <a:rPr lang="tr-TR" sz="2400" dirty="0"/>
              <a:t>(BMD değişimi çok yavaştır)</a:t>
            </a:r>
          </a:p>
          <a:p>
            <a:r>
              <a:rPr lang="tr-TR" sz="2400" b="1" dirty="0"/>
              <a:t>Avantajları:</a:t>
            </a:r>
            <a:endParaRPr lang="tr-TR" sz="2400" dirty="0"/>
          </a:p>
          <a:p>
            <a:pPr lvl="1"/>
            <a:r>
              <a:rPr lang="tr-TR" sz="1800" dirty="0"/>
              <a:t>Ucuz, taşınabilir, </a:t>
            </a:r>
            <a:r>
              <a:rPr lang="tr-TR" sz="1800" b="1" dirty="0"/>
              <a:t>radyasyon içermez</a:t>
            </a:r>
            <a:endParaRPr lang="tr-TR" sz="1800" dirty="0"/>
          </a:p>
          <a:p>
            <a:r>
              <a:rPr lang="tr-TR" sz="2400" b="1" dirty="0"/>
              <a:t>Kanıtlar:</a:t>
            </a:r>
            <a:endParaRPr lang="tr-TR" sz="2400" dirty="0"/>
          </a:p>
          <a:p>
            <a:pPr lvl="1"/>
            <a:r>
              <a:rPr lang="tr-TR" sz="2000" b="1" dirty="0"/>
              <a:t>Kalça kırığını DXA kadar iyi öngörmüştür</a:t>
            </a:r>
            <a:endParaRPr lang="tr-TR" sz="2000" dirty="0"/>
          </a:p>
          <a:p>
            <a:pPr lvl="2"/>
            <a:r>
              <a:rPr lang="tr-TR" sz="1400" dirty="0"/>
              <a:t>Her </a:t>
            </a:r>
            <a:r>
              <a:rPr lang="tr-TR" sz="1400" b="1" dirty="0"/>
              <a:t>1 SD düşüş → kırık riski 2 kat artış (RR = 2.0)</a:t>
            </a:r>
            <a:endParaRPr lang="tr-TR" sz="1400" dirty="0"/>
          </a:p>
          <a:p>
            <a:pPr lvl="1"/>
            <a:r>
              <a:rPr lang="tr-TR" sz="1800" dirty="0"/>
              <a:t>14.824 kişilik çalışmada da </a:t>
            </a:r>
            <a:r>
              <a:rPr lang="tr-TR" sz="1800" b="1" dirty="0"/>
              <a:t>total ve kalça kırığı riskiyle ilişkili</a:t>
            </a:r>
            <a:endParaRPr lang="tr-TR" sz="1800" dirty="0"/>
          </a:p>
          <a:p>
            <a:r>
              <a:rPr lang="tr-TR" sz="2400" b="1" dirty="0"/>
              <a:t>Kısıtlılık:</a:t>
            </a:r>
            <a:endParaRPr lang="tr-TR" sz="2400" dirty="0"/>
          </a:p>
          <a:p>
            <a:pPr lvl="1"/>
            <a:r>
              <a:rPr lang="tr-TR" b="1" dirty="0" err="1"/>
              <a:t>OP’u</a:t>
            </a:r>
            <a:r>
              <a:rPr lang="tr-TR" b="1" dirty="0"/>
              <a:t> kesin olarak doğrulayıp dışlayamaz</a:t>
            </a:r>
            <a:endParaRPr lang="tr-TR" dirty="0"/>
          </a:p>
          <a:p>
            <a:pPr lvl="1"/>
            <a:r>
              <a:rPr lang="tr-TR" b="1" dirty="0"/>
              <a:t>Duyarlılık ve özgüllüğü düşük</a:t>
            </a:r>
            <a:r>
              <a:rPr lang="tr-TR" dirty="0"/>
              <a:t> </a:t>
            </a:r>
          </a:p>
          <a:p>
            <a:pPr marL="914400" lvl="2" indent="0">
              <a:buNone/>
            </a:pPr>
            <a:r>
              <a:rPr lang="tr-TR" dirty="0"/>
              <a:t>(meta-analiz, 25 çalışma)</a:t>
            </a:r>
          </a:p>
        </p:txBody>
      </p:sp>
      <p:sp>
        <p:nvSpPr>
          <p:cNvPr id="9" name="Metin kutusu 8">
            <a:extLst>
              <a:ext uri="{FF2B5EF4-FFF2-40B4-BE49-F238E27FC236}">
                <a16:creationId xmlns:a16="http://schemas.microsoft.com/office/drawing/2014/main" id="{F9F774DB-1B06-7AB7-6DCB-7A77D1A5D5B9}"/>
              </a:ext>
            </a:extLst>
          </p:cNvPr>
          <p:cNvSpPr txBox="1"/>
          <p:nvPr/>
        </p:nvSpPr>
        <p:spPr>
          <a:xfrm>
            <a:off x="7156973" y="6263212"/>
            <a:ext cx="4730227" cy="553998"/>
          </a:xfrm>
          <a:prstGeom prst="rect">
            <a:avLst/>
          </a:prstGeom>
          <a:solidFill>
            <a:schemeClr val="accent3">
              <a:lumMod val="20000"/>
              <a:lumOff val="80000"/>
            </a:schemeClr>
          </a:solidFill>
        </p:spPr>
        <p:txBody>
          <a:bodyPr wrap="square" rtlCol="0">
            <a:spAutoFit/>
          </a:bodyPr>
          <a:lstStyle/>
          <a:p>
            <a:r>
              <a:rPr lang="tr-TR" sz="1400" b="0" i="0" dirty="0" err="1">
                <a:solidFill>
                  <a:srgbClr val="212121"/>
                </a:solidFill>
                <a:effectLst/>
                <a:latin typeface="system-ui"/>
              </a:rPr>
              <a:t>Bauer</a:t>
            </a:r>
            <a:r>
              <a:rPr lang="tr-TR" sz="1400" b="0" i="0" dirty="0">
                <a:solidFill>
                  <a:srgbClr val="212121"/>
                </a:solidFill>
                <a:effectLst/>
                <a:latin typeface="system-ui"/>
              </a:rPr>
              <a:t> DC </a:t>
            </a:r>
            <a:r>
              <a:rPr lang="tr-TR" sz="1400" dirty="0">
                <a:solidFill>
                  <a:srgbClr val="212121"/>
                </a:solidFill>
                <a:latin typeface="system-ui"/>
              </a:rPr>
              <a:t>et al. </a:t>
            </a:r>
            <a:r>
              <a:rPr lang="tr-TR" sz="1400" b="0" i="0" dirty="0" err="1">
                <a:solidFill>
                  <a:srgbClr val="212121"/>
                </a:solidFill>
                <a:effectLst/>
                <a:latin typeface="system-ui"/>
              </a:rPr>
              <a:t>Arch</a:t>
            </a:r>
            <a:r>
              <a:rPr lang="tr-TR" sz="1400" b="0" i="0" dirty="0">
                <a:solidFill>
                  <a:srgbClr val="212121"/>
                </a:solidFill>
                <a:effectLst/>
                <a:latin typeface="system-ui"/>
              </a:rPr>
              <a:t> </a:t>
            </a:r>
            <a:r>
              <a:rPr lang="tr-TR" sz="1400" b="0" i="0" dirty="0" err="1">
                <a:solidFill>
                  <a:srgbClr val="212121"/>
                </a:solidFill>
                <a:effectLst/>
                <a:latin typeface="system-ui"/>
              </a:rPr>
              <a:t>Intern</a:t>
            </a:r>
            <a:r>
              <a:rPr lang="tr-TR" sz="1400" b="0" i="0" dirty="0">
                <a:solidFill>
                  <a:srgbClr val="212121"/>
                </a:solidFill>
                <a:effectLst/>
                <a:latin typeface="system-ui"/>
              </a:rPr>
              <a:t> </a:t>
            </a:r>
            <a:r>
              <a:rPr lang="tr-TR" sz="1400" b="0" i="0" dirty="0" err="1">
                <a:solidFill>
                  <a:srgbClr val="212121"/>
                </a:solidFill>
                <a:effectLst/>
                <a:latin typeface="system-ui"/>
              </a:rPr>
              <a:t>Med</a:t>
            </a:r>
            <a:r>
              <a:rPr lang="tr-TR" sz="1400" b="0" i="0" dirty="0">
                <a:solidFill>
                  <a:srgbClr val="212121"/>
                </a:solidFill>
                <a:effectLst/>
                <a:latin typeface="system-ui"/>
              </a:rPr>
              <a:t>. 1997 Mar 24;157(6):629-34.</a:t>
            </a:r>
          </a:p>
          <a:p>
            <a:r>
              <a:rPr lang="tr-TR" sz="1400" b="0" i="0" dirty="0" err="1">
                <a:solidFill>
                  <a:srgbClr val="212121"/>
                </a:solidFill>
                <a:effectLst/>
                <a:latin typeface="system-ui"/>
              </a:rPr>
              <a:t>Khaw</a:t>
            </a:r>
            <a:r>
              <a:rPr lang="tr-TR" sz="1400" b="0" i="0" dirty="0">
                <a:solidFill>
                  <a:srgbClr val="212121"/>
                </a:solidFill>
                <a:effectLst/>
                <a:latin typeface="system-ui"/>
              </a:rPr>
              <a:t> KT et al. </a:t>
            </a:r>
            <a:r>
              <a:rPr lang="tr-TR" sz="1400" b="0" i="0" dirty="0" err="1">
                <a:solidFill>
                  <a:srgbClr val="212121"/>
                </a:solidFill>
                <a:effectLst/>
                <a:latin typeface="system-ui"/>
              </a:rPr>
              <a:t>Lancet</a:t>
            </a:r>
            <a:r>
              <a:rPr lang="tr-TR" sz="1400" b="0" i="0" dirty="0">
                <a:solidFill>
                  <a:srgbClr val="212121"/>
                </a:solidFill>
                <a:effectLst/>
                <a:latin typeface="system-ui"/>
              </a:rPr>
              <a:t>. 2004 Jan 17;363(9404):197-202</a:t>
            </a:r>
            <a:r>
              <a:rPr lang="tr-TR" sz="1600" b="0" i="0" dirty="0">
                <a:solidFill>
                  <a:srgbClr val="212121"/>
                </a:solidFill>
                <a:effectLst/>
                <a:latin typeface="system-ui"/>
              </a:rPr>
              <a:t>. </a:t>
            </a:r>
            <a:endParaRPr lang="tr-TR" sz="1600" dirty="0"/>
          </a:p>
        </p:txBody>
      </p:sp>
    </p:spTree>
    <p:extLst>
      <p:ext uri="{BB962C8B-B14F-4D97-AF65-F5344CB8AC3E}">
        <p14:creationId xmlns:p14="http://schemas.microsoft.com/office/powerpoint/2010/main" val="995404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E5F654-6BCC-49AA-C657-D875FC4915D6}"/>
              </a:ext>
            </a:extLst>
          </p:cNvPr>
          <p:cNvSpPr>
            <a:spLocks noGrp="1"/>
          </p:cNvSpPr>
          <p:nvPr>
            <p:ph type="title"/>
          </p:nvPr>
        </p:nvSpPr>
        <p:spPr>
          <a:xfrm>
            <a:off x="838200" y="365125"/>
            <a:ext cx="10722864" cy="1006475"/>
          </a:xfrm>
          <a:solidFill>
            <a:schemeClr val="accent4">
              <a:lumMod val="40000"/>
              <a:lumOff val="60000"/>
            </a:schemeClr>
          </a:solidFill>
        </p:spPr>
        <p:txBody>
          <a:bodyPr>
            <a:normAutofit fontScale="90000"/>
          </a:bodyPr>
          <a:lstStyle/>
          <a:p>
            <a:pPr algn="ctr"/>
            <a:r>
              <a:rPr lang="tr-TR" b="1" dirty="0" err="1">
                <a:latin typeface="+mn-lt"/>
              </a:rPr>
              <a:t>Radiofrequency</a:t>
            </a:r>
            <a:r>
              <a:rPr lang="tr-TR" b="1" dirty="0">
                <a:latin typeface="+mn-lt"/>
              </a:rPr>
              <a:t> </a:t>
            </a:r>
            <a:r>
              <a:rPr lang="tr-TR" b="1" dirty="0" err="1">
                <a:latin typeface="+mn-lt"/>
              </a:rPr>
              <a:t>Echographic</a:t>
            </a:r>
            <a:r>
              <a:rPr lang="tr-TR" b="1" dirty="0">
                <a:latin typeface="+mn-lt"/>
              </a:rPr>
              <a:t> Multi </a:t>
            </a:r>
            <a:r>
              <a:rPr lang="tr-TR" b="1" dirty="0" err="1">
                <a:latin typeface="+mn-lt"/>
              </a:rPr>
              <a:t>Spectrometry</a:t>
            </a:r>
            <a:r>
              <a:rPr lang="tr-TR" b="1" dirty="0">
                <a:latin typeface="+mn-lt"/>
              </a:rPr>
              <a:t> (R.E.M.S)</a:t>
            </a:r>
          </a:p>
        </p:txBody>
      </p:sp>
      <p:sp>
        <p:nvSpPr>
          <p:cNvPr id="3" name="İçerik Yer Tutucusu 2">
            <a:extLst>
              <a:ext uri="{FF2B5EF4-FFF2-40B4-BE49-F238E27FC236}">
                <a16:creationId xmlns:a16="http://schemas.microsoft.com/office/drawing/2014/main" id="{EBA9C15F-5BBB-1774-85BB-2478C6476F33}"/>
              </a:ext>
            </a:extLst>
          </p:cNvPr>
          <p:cNvSpPr>
            <a:spLocks noGrp="1"/>
          </p:cNvSpPr>
          <p:nvPr>
            <p:ph idx="1"/>
          </p:nvPr>
        </p:nvSpPr>
        <p:spPr>
          <a:xfrm>
            <a:off x="4511040" y="1517904"/>
            <a:ext cx="7421880" cy="5202936"/>
          </a:xfrm>
          <a:solidFill>
            <a:schemeClr val="accent1">
              <a:lumMod val="20000"/>
              <a:lumOff val="80000"/>
            </a:schemeClr>
          </a:solidFill>
        </p:spPr>
        <p:txBody>
          <a:bodyPr>
            <a:normAutofit fontScale="92500" lnSpcReduction="10000"/>
          </a:bodyPr>
          <a:lstStyle/>
          <a:p>
            <a:pPr>
              <a:buFont typeface="Arial" panose="020B0604020202020204" pitchFamily="34" charset="0"/>
              <a:buChar char="•"/>
            </a:pPr>
            <a:r>
              <a:rPr lang="tr-TR" sz="2400" b="1" dirty="0"/>
              <a:t>Ultrason tabanlı, radyasyonsuz</a:t>
            </a:r>
            <a:r>
              <a:rPr lang="tr-TR" sz="2400" dirty="0"/>
              <a:t> bir yöntem</a:t>
            </a:r>
          </a:p>
          <a:p>
            <a:pPr>
              <a:buFont typeface="Arial" panose="020B0604020202020204" pitchFamily="34" charset="0"/>
              <a:buChar char="•"/>
            </a:pPr>
            <a:r>
              <a:rPr lang="tr-TR" sz="2400" b="1" dirty="0" err="1"/>
              <a:t>Lomber</a:t>
            </a:r>
            <a:r>
              <a:rPr lang="tr-TR" sz="2400" b="1" dirty="0"/>
              <a:t> </a:t>
            </a:r>
            <a:r>
              <a:rPr lang="tr-TR" sz="2400" b="1" dirty="0" err="1"/>
              <a:t>vertebra</a:t>
            </a:r>
            <a:r>
              <a:rPr lang="tr-TR" sz="2400" b="1" dirty="0"/>
              <a:t> ve </a:t>
            </a:r>
            <a:r>
              <a:rPr lang="tr-TR" sz="2400" b="1" dirty="0" err="1"/>
              <a:t>femurda</a:t>
            </a:r>
            <a:r>
              <a:rPr lang="tr-TR" sz="2400" b="1" dirty="0"/>
              <a:t> BMD</a:t>
            </a:r>
            <a:r>
              <a:rPr lang="tr-TR" sz="2400" dirty="0"/>
              <a:t> ölçer</a:t>
            </a:r>
          </a:p>
          <a:p>
            <a:pPr>
              <a:buFont typeface="Arial" panose="020B0604020202020204" pitchFamily="34" charset="0"/>
              <a:buChar char="•"/>
            </a:pPr>
            <a:r>
              <a:rPr lang="tr-TR" sz="2400" b="1" dirty="0"/>
              <a:t>DXA ile yüksek uyum (r ≈ 0.9)</a:t>
            </a:r>
            <a:r>
              <a:rPr lang="tr-TR" sz="2400" dirty="0"/>
              <a:t> gösterir</a:t>
            </a:r>
          </a:p>
          <a:p>
            <a:pPr>
              <a:buFont typeface="Arial" panose="020B0604020202020204" pitchFamily="34" charset="0"/>
              <a:buChar char="•"/>
            </a:pPr>
            <a:r>
              <a:rPr lang="tr-TR" sz="2400" dirty="0"/>
              <a:t>Bazı çalışmalarda </a:t>
            </a:r>
            <a:r>
              <a:rPr lang="tr-TR" sz="2400" b="1" dirty="0" err="1"/>
              <a:t>lomber</a:t>
            </a:r>
            <a:r>
              <a:rPr lang="tr-TR" sz="2400" b="1" dirty="0"/>
              <a:t> kırık riskini </a:t>
            </a:r>
            <a:r>
              <a:rPr lang="tr-TR" sz="2400" b="1" dirty="0" err="1"/>
              <a:t>DXA’ya</a:t>
            </a:r>
            <a:r>
              <a:rPr lang="tr-TR" sz="2400" b="1" dirty="0"/>
              <a:t> göre daha iyi</a:t>
            </a:r>
            <a:r>
              <a:rPr lang="tr-TR" sz="2400" dirty="0"/>
              <a:t> öngörmüş</a:t>
            </a:r>
          </a:p>
          <a:p>
            <a:r>
              <a:rPr lang="tr-TR" sz="2400" b="1" dirty="0"/>
              <a:t>Avantajlar:</a:t>
            </a:r>
            <a:br>
              <a:rPr lang="tr-TR" sz="2400" dirty="0"/>
            </a:br>
            <a:r>
              <a:rPr lang="tr-TR" sz="2400" dirty="0"/>
              <a:t>✅ Radyasyon içermez</a:t>
            </a:r>
            <a:br>
              <a:rPr lang="tr-TR" sz="2400" dirty="0"/>
            </a:br>
            <a:r>
              <a:rPr lang="tr-TR" sz="2400" dirty="0"/>
              <a:t>✅ Taşınabilir ve ekonomik</a:t>
            </a:r>
            <a:br>
              <a:rPr lang="tr-TR" sz="2400" dirty="0"/>
            </a:br>
            <a:r>
              <a:rPr lang="tr-TR" sz="2400" dirty="0"/>
              <a:t>✅ DXA </a:t>
            </a:r>
            <a:r>
              <a:rPr lang="tr-TR" sz="2400" dirty="0" err="1"/>
              <a:t>artefaktlarını</a:t>
            </a:r>
            <a:r>
              <a:rPr lang="tr-TR" sz="2400" dirty="0"/>
              <a:t> azaltabilir (</a:t>
            </a:r>
            <a:r>
              <a:rPr lang="tr-TR" sz="2400" dirty="0" err="1"/>
              <a:t>osteofit</a:t>
            </a:r>
            <a:r>
              <a:rPr lang="tr-TR" sz="2400" dirty="0"/>
              <a:t>, kalsifikasyon)</a:t>
            </a:r>
            <a:br>
              <a:rPr lang="tr-TR" sz="2400" dirty="0"/>
            </a:br>
            <a:r>
              <a:rPr lang="tr-TR" sz="2400" dirty="0"/>
              <a:t>✅ </a:t>
            </a:r>
            <a:r>
              <a:rPr lang="tr-TR" sz="2400" dirty="0" err="1"/>
              <a:t>KBH’da</a:t>
            </a:r>
            <a:r>
              <a:rPr lang="tr-TR" sz="2400" dirty="0"/>
              <a:t> güvenli</a:t>
            </a:r>
            <a:br>
              <a:rPr lang="tr-TR" sz="2400" dirty="0"/>
            </a:br>
            <a:r>
              <a:rPr lang="tr-TR" sz="2400" dirty="0"/>
              <a:t>✅ </a:t>
            </a:r>
            <a:r>
              <a:rPr lang="tr-TR" sz="2400" b="1" dirty="0" err="1"/>
              <a:t>Fragility</a:t>
            </a:r>
            <a:r>
              <a:rPr lang="tr-TR" sz="2400" b="1" dirty="0"/>
              <a:t> </a:t>
            </a:r>
            <a:r>
              <a:rPr lang="tr-TR" sz="2400" b="1" dirty="0" err="1"/>
              <a:t>Score</a:t>
            </a:r>
            <a:r>
              <a:rPr lang="tr-TR" sz="2400" b="1" dirty="0"/>
              <a:t> (FS):</a:t>
            </a:r>
            <a:r>
              <a:rPr lang="tr-TR" sz="2400" dirty="0"/>
              <a:t> kemik kalitesini değerlendirir</a:t>
            </a:r>
          </a:p>
          <a:p>
            <a:endParaRPr lang="tr-TR" sz="2400" dirty="0"/>
          </a:p>
          <a:p>
            <a:r>
              <a:rPr lang="tr-TR" sz="2400" b="1" dirty="0"/>
              <a:t>Sınırlamalar:</a:t>
            </a:r>
            <a:br>
              <a:rPr lang="tr-TR" sz="2400" dirty="0"/>
            </a:br>
            <a:r>
              <a:rPr lang="tr-TR" sz="2400" dirty="0"/>
              <a:t>🔸 </a:t>
            </a:r>
            <a:r>
              <a:rPr lang="tr-TR" sz="2400" dirty="0" err="1"/>
              <a:t>Cut-off</a:t>
            </a:r>
            <a:r>
              <a:rPr lang="tr-TR" sz="2400" dirty="0"/>
              <a:t> ve standardizasyon gerektirir</a:t>
            </a:r>
            <a:br>
              <a:rPr lang="tr-TR" sz="2400" dirty="0"/>
            </a:br>
            <a:r>
              <a:rPr lang="tr-TR" sz="2400" dirty="0"/>
              <a:t>🔸 Kılavuzlarda yer almaz</a:t>
            </a:r>
          </a:p>
        </p:txBody>
      </p:sp>
      <p:pic>
        <p:nvPicPr>
          <p:cNvPr id="5" name="Resim 4">
            <a:extLst>
              <a:ext uri="{FF2B5EF4-FFF2-40B4-BE49-F238E27FC236}">
                <a16:creationId xmlns:a16="http://schemas.microsoft.com/office/drawing/2014/main" id="{85FF7E34-2EA5-5A4C-4E57-2878599B0B31}"/>
              </a:ext>
            </a:extLst>
          </p:cNvPr>
          <p:cNvPicPr>
            <a:picLocks noChangeAspect="1"/>
          </p:cNvPicPr>
          <p:nvPr/>
        </p:nvPicPr>
        <p:blipFill>
          <a:blip r:embed="rId3"/>
          <a:stretch>
            <a:fillRect/>
          </a:stretch>
        </p:blipFill>
        <p:spPr>
          <a:xfrm>
            <a:off x="1029970" y="1782128"/>
            <a:ext cx="3365500" cy="4279900"/>
          </a:xfrm>
          <a:prstGeom prst="rect">
            <a:avLst/>
          </a:prstGeom>
        </p:spPr>
      </p:pic>
    </p:spTree>
    <p:extLst>
      <p:ext uri="{BB962C8B-B14F-4D97-AF65-F5344CB8AC3E}">
        <p14:creationId xmlns:p14="http://schemas.microsoft.com/office/powerpoint/2010/main" val="3009430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E1C329C-AF88-42AE-89EB-B731AA7A1B8E}"/>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tr-TR" dirty="0"/>
              <a:t>OLGU-2</a:t>
            </a:r>
          </a:p>
        </p:txBody>
      </p:sp>
      <p:sp>
        <p:nvSpPr>
          <p:cNvPr id="5" name="Metin Yer Tutucusu 4">
            <a:extLst>
              <a:ext uri="{FF2B5EF4-FFF2-40B4-BE49-F238E27FC236}">
                <a16:creationId xmlns:a16="http://schemas.microsoft.com/office/drawing/2014/main" id="{95BCAF55-5147-4D74-B240-140EB9BD3411}"/>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198887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403B158-E792-1E06-6742-D64F60E4D51F}"/>
              </a:ext>
            </a:extLst>
          </p:cNvPr>
          <p:cNvSpPr>
            <a:spLocks noGrp="1"/>
          </p:cNvSpPr>
          <p:nvPr>
            <p:ph idx="1"/>
          </p:nvPr>
        </p:nvSpPr>
        <p:spPr>
          <a:xfrm>
            <a:off x="838200" y="1253331"/>
            <a:ext cx="10515600" cy="4351338"/>
          </a:xfrm>
          <a:solidFill>
            <a:schemeClr val="accent5">
              <a:lumMod val="20000"/>
              <a:lumOff val="80000"/>
            </a:schemeClr>
          </a:solidFill>
        </p:spPr>
        <p:txBody>
          <a:bodyPr/>
          <a:lstStyle/>
          <a:p>
            <a:endParaRPr lang="tr-TR" dirty="0"/>
          </a:p>
          <a:p>
            <a:endParaRPr lang="tr-TR" b="0" i="0" dirty="0">
              <a:effectLst/>
              <a:latin typeface="Söhne"/>
            </a:endParaRPr>
          </a:p>
          <a:p>
            <a:pPr marL="0" indent="0">
              <a:buNone/>
            </a:pPr>
            <a:r>
              <a:rPr lang="tr-TR" b="0" i="0" dirty="0" err="1">
                <a:effectLst/>
              </a:rPr>
              <a:t>OP’un</a:t>
            </a:r>
            <a:r>
              <a:rPr lang="tr-TR" b="0" i="0" dirty="0">
                <a:effectLst/>
              </a:rPr>
              <a:t> yaygınlığı yaşla birlikte önemli ölçüde artmakta</a:t>
            </a:r>
          </a:p>
          <a:p>
            <a:pPr marL="0" indent="0">
              <a:buNone/>
            </a:pPr>
            <a:endParaRPr lang="tr-TR" dirty="0"/>
          </a:p>
          <a:p>
            <a:pPr marL="0" indent="0">
              <a:buNone/>
            </a:pPr>
            <a:r>
              <a:rPr lang="tr-TR" dirty="0"/>
              <a:t>Y</a:t>
            </a:r>
            <a:r>
              <a:rPr lang="tr-TR" b="0" i="0" dirty="0">
                <a:effectLst/>
              </a:rPr>
              <a:t>aklaşık olarak </a:t>
            </a:r>
            <a:r>
              <a:rPr lang="tr-TR" b="0" i="0" dirty="0" err="1">
                <a:effectLst/>
              </a:rPr>
              <a:t>osteoporotik</a:t>
            </a:r>
            <a:r>
              <a:rPr lang="tr-TR" b="0" i="0" dirty="0">
                <a:effectLst/>
              </a:rPr>
              <a:t> kırıkların </a:t>
            </a:r>
            <a:r>
              <a:rPr lang="tr-TR" b="1" i="0" dirty="0">
                <a:effectLst/>
              </a:rPr>
              <a:t>%75'i </a:t>
            </a:r>
            <a:r>
              <a:rPr lang="tr-TR" b="0" i="0" dirty="0">
                <a:effectLst/>
              </a:rPr>
              <a:t>&gt;=65 yaş kadın</a:t>
            </a:r>
            <a:endParaRPr lang="tr-TR" dirty="0"/>
          </a:p>
          <a:p>
            <a:endParaRPr lang="tr-TR" dirty="0"/>
          </a:p>
        </p:txBody>
      </p:sp>
      <mc:AlternateContent xmlns:mc="http://schemas.openxmlformats.org/markup-compatibility/2006" xmlns:p14="http://schemas.microsoft.com/office/powerpoint/2010/main">
        <mc:Choice Requires="p14">
          <p:contentPart p14:bwMode="auto" r:id="rId3">
            <p14:nvContentPartPr>
              <p14:cNvPr id="4" name="Mürekkep 3">
                <a:extLst>
                  <a:ext uri="{FF2B5EF4-FFF2-40B4-BE49-F238E27FC236}">
                    <a16:creationId xmlns:a16="http://schemas.microsoft.com/office/drawing/2014/main" id="{9F6FDEE1-DF79-9F16-2165-6FF0D634B3B0}"/>
                  </a:ext>
                </a:extLst>
              </p14:cNvPr>
              <p14:cNvContentPartPr/>
              <p14:nvPr/>
            </p14:nvContentPartPr>
            <p14:xfrm>
              <a:off x="1455660" y="-1493520"/>
              <a:ext cx="360" cy="360"/>
            </p14:xfrm>
          </p:contentPart>
        </mc:Choice>
        <mc:Fallback xmlns="">
          <p:pic>
            <p:nvPicPr>
              <p:cNvPr id="4" name="Mürekkep 3">
                <a:extLst>
                  <a:ext uri="{FF2B5EF4-FFF2-40B4-BE49-F238E27FC236}">
                    <a16:creationId xmlns:a16="http://schemas.microsoft.com/office/drawing/2014/main" id="{9F6FDEE1-DF79-9F16-2165-6FF0D634B3B0}"/>
                  </a:ext>
                </a:extLst>
              </p:cNvPr>
              <p:cNvPicPr/>
              <p:nvPr/>
            </p:nvPicPr>
            <p:blipFill>
              <a:blip r:embed="rId4"/>
              <a:stretch>
                <a:fillRect/>
              </a:stretch>
            </p:blipFill>
            <p:spPr>
              <a:xfrm>
                <a:off x="1419660" y="-1565520"/>
                <a:ext cx="72000" cy="144000"/>
              </a:xfrm>
              <a:prstGeom prst="rect">
                <a:avLst/>
              </a:prstGeom>
            </p:spPr>
          </p:pic>
        </mc:Fallback>
      </mc:AlternateContent>
      <p:sp>
        <p:nvSpPr>
          <p:cNvPr id="2" name="Metin kutusu 1">
            <a:extLst>
              <a:ext uri="{FF2B5EF4-FFF2-40B4-BE49-F238E27FC236}">
                <a16:creationId xmlns:a16="http://schemas.microsoft.com/office/drawing/2014/main" id="{416D3578-97CD-391E-DCAE-8838EF9C8167}"/>
              </a:ext>
            </a:extLst>
          </p:cNvPr>
          <p:cNvSpPr txBox="1"/>
          <p:nvPr/>
        </p:nvSpPr>
        <p:spPr>
          <a:xfrm>
            <a:off x="5678905" y="6171252"/>
            <a:ext cx="5674895" cy="369332"/>
          </a:xfrm>
          <a:prstGeom prst="rect">
            <a:avLst/>
          </a:prstGeom>
          <a:solidFill>
            <a:schemeClr val="bg2"/>
          </a:solidFill>
        </p:spPr>
        <p:txBody>
          <a:bodyPr wrap="square" rtlCol="0">
            <a:spAutoFit/>
          </a:bodyPr>
          <a:lstStyle/>
          <a:p>
            <a:r>
              <a:rPr lang="tr-TR" b="0" i="0" dirty="0">
                <a:solidFill>
                  <a:srgbClr val="333333"/>
                </a:solidFill>
                <a:effectLst/>
                <a:latin typeface="Roboto" panose="02000000000000000000" pitchFamily="2" charset="0"/>
              </a:rPr>
              <a:t>Jordan, K.M. </a:t>
            </a:r>
            <a:r>
              <a:rPr lang="tr-TR" b="0" i="0" dirty="0" err="1">
                <a:solidFill>
                  <a:srgbClr val="333333"/>
                </a:solidFill>
                <a:effectLst/>
                <a:latin typeface="Roboto" panose="02000000000000000000" pitchFamily="2" charset="0"/>
              </a:rPr>
              <a:t>Clin</a:t>
            </a:r>
            <a:r>
              <a:rPr lang="tr-TR" b="0" i="0" dirty="0">
                <a:solidFill>
                  <a:srgbClr val="333333"/>
                </a:solidFill>
                <a:effectLst/>
                <a:latin typeface="Roboto" panose="02000000000000000000" pitchFamily="2" charset="0"/>
              </a:rPr>
              <a:t> </a:t>
            </a:r>
            <a:r>
              <a:rPr lang="tr-TR" b="0" i="0" dirty="0" err="1">
                <a:solidFill>
                  <a:srgbClr val="333333"/>
                </a:solidFill>
                <a:effectLst/>
                <a:latin typeface="Roboto" panose="02000000000000000000" pitchFamily="2" charset="0"/>
              </a:rPr>
              <a:t>Rheumatol</a:t>
            </a:r>
            <a:r>
              <a:rPr lang="tr-TR" b="0" i="0" dirty="0">
                <a:solidFill>
                  <a:srgbClr val="333333"/>
                </a:solidFill>
                <a:effectLst/>
                <a:latin typeface="Roboto" panose="02000000000000000000" pitchFamily="2" charset="0"/>
              </a:rPr>
              <a:t>, 2002. 16(5): p. 795-806</a:t>
            </a:r>
            <a:endParaRPr lang="tr-TR" dirty="0"/>
          </a:p>
        </p:txBody>
      </p:sp>
    </p:spTree>
    <p:extLst>
      <p:ext uri="{BB962C8B-B14F-4D97-AF65-F5344CB8AC3E}">
        <p14:creationId xmlns:p14="http://schemas.microsoft.com/office/powerpoint/2010/main" val="40522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95256" y="755724"/>
            <a:ext cx="11001488" cy="5346551"/>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lstStyle/>
          <a:p>
            <a:endParaRPr lang="tr-TR" dirty="0"/>
          </a:p>
          <a:p>
            <a:endParaRPr lang="tr-TR" dirty="0"/>
          </a:p>
          <a:p>
            <a:r>
              <a:rPr lang="tr-TR" sz="3200" dirty="0"/>
              <a:t>68 y, K</a:t>
            </a:r>
          </a:p>
          <a:p>
            <a:r>
              <a:rPr lang="tr-TR" sz="3200" dirty="0"/>
              <a:t>HT (8 yıl)</a:t>
            </a:r>
          </a:p>
          <a:p>
            <a:r>
              <a:rPr lang="tr-TR" sz="3200" dirty="0"/>
              <a:t>Rutin takip için başvurdu</a:t>
            </a:r>
          </a:p>
          <a:p>
            <a:r>
              <a:rPr lang="tr-TR" sz="2400" dirty="0"/>
              <a:t>Kullandığı ilaçlar: </a:t>
            </a:r>
            <a:r>
              <a:rPr lang="tr-TR" sz="2400" dirty="0" err="1"/>
              <a:t>Ramipril</a:t>
            </a:r>
            <a:r>
              <a:rPr lang="tr-TR" sz="2400" dirty="0"/>
              <a:t> 5mg 1x1, </a:t>
            </a:r>
            <a:r>
              <a:rPr lang="tr-TR" sz="2400" dirty="0" err="1"/>
              <a:t>Sertralin</a:t>
            </a:r>
            <a:r>
              <a:rPr lang="tr-TR" sz="2400" dirty="0"/>
              <a:t> 50 mg 1x1</a:t>
            </a:r>
          </a:p>
          <a:p>
            <a:endParaRPr lang="tr-TR" dirty="0"/>
          </a:p>
          <a:p>
            <a:endParaRPr lang="tr-TR" dirty="0"/>
          </a:p>
        </p:txBody>
      </p:sp>
    </p:spTree>
    <p:extLst>
      <p:ext uri="{BB962C8B-B14F-4D97-AF65-F5344CB8AC3E}">
        <p14:creationId xmlns:p14="http://schemas.microsoft.com/office/powerpoint/2010/main" val="248493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005840"/>
            <a:ext cx="10972800" cy="5222838"/>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dirty="0"/>
          </a:p>
          <a:p>
            <a:endParaRPr lang="tr-TR" dirty="0"/>
          </a:p>
          <a:p>
            <a:r>
              <a:rPr lang="tr-TR" dirty="0"/>
              <a:t>Sigara :Yok</a:t>
            </a:r>
          </a:p>
          <a:p>
            <a:r>
              <a:rPr lang="tr-TR" dirty="0"/>
              <a:t>Alkol:  Yok</a:t>
            </a:r>
          </a:p>
          <a:p>
            <a:r>
              <a:rPr lang="tr-TR" b="1" dirty="0"/>
              <a:t>Özgeçmiş: Sorgulamada sol kol </a:t>
            </a:r>
            <a:r>
              <a:rPr lang="tr-TR" b="1" dirty="0" err="1"/>
              <a:t>distal</a:t>
            </a:r>
            <a:r>
              <a:rPr lang="tr-TR" b="1" dirty="0"/>
              <a:t> </a:t>
            </a:r>
            <a:r>
              <a:rPr lang="tr-TR" b="1" dirty="0" err="1"/>
              <a:t>radius</a:t>
            </a:r>
            <a:r>
              <a:rPr lang="tr-TR" b="1" dirty="0"/>
              <a:t> kırığı (+)</a:t>
            </a:r>
          </a:p>
          <a:p>
            <a:r>
              <a:rPr lang="tr-TR" dirty="0" err="1"/>
              <a:t>Soygeçmiş</a:t>
            </a:r>
            <a:r>
              <a:rPr lang="tr-TR" dirty="0"/>
              <a:t>: Özellik yok (ebeveynde kalça kırığı yok)</a:t>
            </a:r>
          </a:p>
          <a:p>
            <a:r>
              <a:rPr lang="tr-TR" dirty="0"/>
              <a:t>Fizik muayene: Özellik yok, Boy: 158 cm, Kilo:75 kg, BKİ:31,2 kg/m²</a:t>
            </a:r>
          </a:p>
          <a:p>
            <a:r>
              <a:rPr lang="tr-TR" dirty="0"/>
              <a:t>Boy Kısalması: Yok</a:t>
            </a:r>
          </a:p>
          <a:p>
            <a:endParaRPr lang="tr-TR" b="1" dirty="0"/>
          </a:p>
          <a:p>
            <a:endParaRPr lang="tr-TR" dirty="0"/>
          </a:p>
        </p:txBody>
      </p:sp>
    </p:spTree>
    <p:extLst>
      <p:ext uri="{BB962C8B-B14F-4D97-AF65-F5344CB8AC3E}">
        <p14:creationId xmlns:p14="http://schemas.microsoft.com/office/powerpoint/2010/main" val="14614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609600" y="1472339"/>
            <a:ext cx="10744200" cy="4621558"/>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numCol="2">
            <a:normAutofit/>
          </a:bodyPr>
          <a:lstStyle/>
          <a:p>
            <a:pPr lvl="0">
              <a:lnSpc>
                <a:spcPct val="160000"/>
              </a:lnSpc>
            </a:pPr>
            <a:r>
              <a:rPr lang="tr-TR" sz="2400" dirty="0" err="1">
                <a:latin typeface="Arial" panose="020B0604020202020204" pitchFamily="34" charset="0"/>
                <a:cs typeface="Arial" panose="020B0604020202020204" pitchFamily="34" charset="0"/>
              </a:rPr>
              <a:t>H</a:t>
            </a:r>
            <a:r>
              <a:rPr lang="tr-TR" sz="2400" dirty="0" err="1">
                <a:cs typeface="Arial" panose="020B0604020202020204" pitchFamily="34" charset="0"/>
              </a:rPr>
              <a:t>emogram</a:t>
            </a:r>
            <a:r>
              <a:rPr lang="tr-TR" sz="2400" dirty="0">
                <a:cs typeface="Arial" panose="020B0604020202020204" pitchFamily="34" charset="0"/>
              </a:rPr>
              <a:t>: N</a:t>
            </a:r>
          </a:p>
          <a:p>
            <a:pPr lvl="0">
              <a:lnSpc>
                <a:spcPct val="160000"/>
              </a:lnSpc>
            </a:pPr>
            <a:r>
              <a:rPr lang="tr-TR" sz="2400" dirty="0" err="1">
                <a:cs typeface="Arial" panose="020B0604020202020204" pitchFamily="34" charset="0"/>
              </a:rPr>
              <a:t>Kre</a:t>
            </a:r>
            <a:r>
              <a:rPr lang="tr-TR" sz="2400" dirty="0">
                <a:cs typeface="Arial" panose="020B0604020202020204" pitchFamily="34" charset="0"/>
              </a:rPr>
              <a:t>: 0.7 mg/</a:t>
            </a:r>
            <a:r>
              <a:rPr lang="tr-TR" sz="2400" dirty="0" err="1">
                <a:cs typeface="Arial" panose="020B0604020202020204" pitchFamily="34" charset="0"/>
              </a:rPr>
              <a:t>dL</a:t>
            </a:r>
            <a:r>
              <a:rPr lang="tr-TR" sz="2400" dirty="0">
                <a:cs typeface="Arial" panose="020B0604020202020204" pitchFamily="34" charset="0"/>
              </a:rPr>
              <a:t> </a:t>
            </a:r>
          </a:p>
          <a:p>
            <a:pPr lvl="0">
              <a:lnSpc>
                <a:spcPct val="160000"/>
              </a:lnSpc>
            </a:pPr>
            <a:r>
              <a:rPr lang="tr-TR" sz="2400" dirty="0">
                <a:cs typeface="Arial" panose="020B0604020202020204" pitchFamily="34" charset="0"/>
              </a:rPr>
              <a:t>eGFR:77 ml/</a:t>
            </a:r>
            <a:r>
              <a:rPr lang="tr-TR" sz="2400" dirty="0" err="1">
                <a:cs typeface="Arial" panose="020B0604020202020204" pitchFamily="34" charset="0"/>
              </a:rPr>
              <a:t>dk</a:t>
            </a:r>
            <a:endParaRPr lang="tr-TR" sz="2400" dirty="0">
              <a:cs typeface="Arial" panose="020B0604020202020204" pitchFamily="34" charset="0"/>
            </a:endParaRPr>
          </a:p>
          <a:p>
            <a:pPr>
              <a:lnSpc>
                <a:spcPct val="160000"/>
              </a:lnSpc>
            </a:pPr>
            <a:r>
              <a:rPr lang="tr-TR" sz="2400" dirty="0">
                <a:cs typeface="Arial" panose="020B0604020202020204" pitchFamily="34" charset="0"/>
              </a:rPr>
              <a:t>KCFT / ALP : N</a:t>
            </a:r>
          </a:p>
          <a:p>
            <a:pPr>
              <a:lnSpc>
                <a:spcPct val="160000"/>
              </a:lnSpc>
            </a:pPr>
            <a:r>
              <a:rPr lang="tr-TR" sz="2400" dirty="0" err="1">
                <a:cs typeface="Arial" panose="020B0604020202020204" pitchFamily="34" charset="0"/>
              </a:rPr>
              <a:t>Alb</a:t>
            </a:r>
            <a:r>
              <a:rPr lang="tr-TR" sz="2400" dirty="0">
                <a:cs typeface="Arial" panose="020B0604020202020204" pitchFamily="34" charset="0"/>
              </a:rPr>
              <a:t>: 4.5 g/</a:t>
            </a:r>
            <a:r>
              <a:rPr lang="tr-TR" sz="2400" dirty="0" err="1">
                <a:cs typeface="Arial" panose="020B0604020202020204" pitchFamily="34" charset="0"/>
              </a:rPr>
              <a:t>dL</a:t>
            </a:r>
            <a:r>
              <a:rPr lang="tr-TR" sz="2400" dirty="0">
                <a:cs typeface="Arial" panose="020B0604020202020204" pitchFamily="34" charset="0"/>
              </a:rPr>
              <a:t>   </a:t>
            </a:r>
          </a:p>
          <a:p>
            <a:pPr lvl="0">
              <a:lnSpc>
                <a:spcPct val="160000"/>
              </a:lnSpc>
            </a:pPr>
            <a:r>
              <a:rPr lang="tr-TR" sz="2400" dirty="0" err="1">
                <a:cs typeface="Arial" panose="020B0604020202020204" pitchFamily="34" charset="0"/>
              </a:rPr>
              <a:t>Ca</a:t>
            </a:r>
            <a:r>
              <a:rPr lang="tr-TR" sz="2400" dirty="0">
                <a:cs typeface="Arial" panose="020B0604020202020204" pitchFamily="34" charset="0"/>
              </a:rPr>
              <a:t>: 8.9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P: 2.9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D </a:t>
            </a:r>
            <a:r>
              <a:rPr lang="tr-TR" sz="2400" dirty="0" err="1">
                <a:cs typeface="Arial" panose="020B0604020202020204" pitchFamily="34" charset="0"/>
              </a:rPr>
              <a:t>vit</a:t>
            </a:r>
            <a:r>
              <a:rPr lang="tr-TR" sz="2400" dirty="0">
                <a:cs typeface="Arial" panose="020B0604020202020204" pitchFamily="34" charset="0"/>
              </a:rPr>
              <a:t>: 22 </a:t>
            </a:r>
            <a:r>
              <a:rPr lang="tr-TR" sz="2400" dirty="0" err="1">
                <a:cs typeface="Arial" panose="020B0604020202020204" pitchFamily="34" charset="0"/>
              </a:rPr>
              <a:t>ng</a:t>
            </a:r>
            <a:r>
              <a:rPr lang="tr-TR" sz="2400" dirty="0">
                <a:cs typeface="Arial" panose="020B0604020202020204" pitchFamily="34" charset="0"/>
              </a:rPr>
              <a:t>/</a:t>
            </a:r>
            <a:r>
              <a:rPr lang="tr-TR" sz="2400" dirty="0" err="1">
                <a:cs typeface="Arial" panose="020B0604020202020204" pitchFamily="34" charset="0"/>
              </a:rPr>
              <a:t>mL</a:t>
            </a:r>
            <a:r>
              <a:rPr lang="tr-TR" sz="2400" dirty="0">
                <a:cs typeface="Arial" panose="020B0604020202020204" pitchFamily="34" charset="0"/>
              </a:rPr>
              <a:t> </a:t>
            </a:r>
          </a:p>
          <a:p>
            <a:pPr>
              <a:lnSpc>
                <a:spcPct val="160000"/>
              </a:lnSpc>
            </a:pPr>
            <a:r>
              <a:rPr lang="tr-TR" sz="2400" dirty="0">
                <a:cs typeface="Arial" panose="020B0604020202020204" pitchFamily="34" charset="0"/>
              </a:rPr>
              <a:t>PTH:65 </a:t>
            </a:r>
            <a:r>
              <a:rPr lang="tr-TR" sz="2400" dirty="0" err="1">
                <a:cs typeface="Arial" panose="020B0604020202020204" pitchFamily="34" charset="0"/>
              </a:rPr>
              <a:t>ng</a:t>
            </a:r>
            <a:r>
              <a:rPr lang="tr-TR" sz="2400" dirty="0">
                <a:cs typeface="Arial" panose="020B0604020202020204" pitchFamily="34" charset="0"/>
              </a:rPr>
              <a:t>/L </a:t>
            </a:r>
          </a:p>
          <a:p>
            <a:pPr lvl="0">
              <a:lnSpc>
                <a:spcPct val="160000"/>
              </a:lnSpc>
            </a:pPr>
            <a:r>
              <a:rPr lang="tr-TR" sz="2400" dirty="0">
                <a:cs typeface="Arial" panose="020B0604020202020204" pitchFamily="34" charset="0"/>
              </a:rPr>
              <a:t>TSH :4.1 </a:t>
            </a:r>
            <a:r>
              <a:rPr lang="tr-TR" sz="2400" dirty="0" err="1">
                <a:cs typeface="Arial" panose="020B0604020202020204" pitchFamily="34" charset="0"/>
              </a:rPr>
              <a:t>mU</a:t>
            </a:r>
            <a:r>
              <a:rPr lang="tr-TR" sz="2400" dirty="0">
                <a:cs typeface="Arial" panose="020B0604020202020204" pitchFamily="34" charset="0"/>
              </a:rPr>
              <a:t>/L</a:t>
            </a:r>
            <a:endParaRPr lang="tr-TR" sz="1600" dirty="0">
              <a:cs typeface="Arial" panose="020B0604020202020204" pitchFamily="34" charset="0"/>
            </a:endParaRPr>
          </a:p>
        </p:txBody>
      </p:sp>
      <p:sp>
        <p:nvSpPr>
          <p:cNvPr id="5" name="Unvan 1"/>
          <p:cNvSpPr>
            <a:spLocks noGrp="1"/>
          </p:cNvSpPr>
          <p:nvPr>
            <p:ph type="title"/>
          </p:nvPr>
        </p:nvSpPr>
        <p:spPr>
          <a:xfrm>
            <a:off x="609600" y="365126"/>
            <a:ext cx="10744200" cy="983228"/>
          </a:xfrm>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Laboratuvar</a:t>
            </a:r>
          </a:p>
        </p:txBody>
      </p:sp>
      <p:sp>
        <p:nvSpPr>
          <p:cNvPr id="6" name="Metin kutusu 5">
            <a:extLst>
              <a:ext uri="{FF2B5EF4-FFF2-40B4-BE49-F238E27FC236}">
                <a16:creationId xmlns:a16="http://schemas.microsoft.com/office/drawing/2014/main" id="{FEB08DA5-A0A1-4183-A85B-316851472D91}"/>
              </a:ext>
            </a:extLst>
          </p:cNvPr>
          <p:cNvSpPr txBox="1"/>
          <p:nvPr/>
        </p:nvSpPr>
        <p:spPr>
          <a:xfrm>
            <a:off x="8096249" y="4923996"/>
            <a:ext cx="214260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tr-TR" sz="2400" b="1" dirty="0"/>
              <a:t>Özellik yok</a:t>
            </a:r>
          </a:p>
        </p:txBody>
      </p:sp>
    </p:spTree>
    <p:extLst>
      <p:ext uri="{BB962C8B-B14F-4D97-AF65-F5344CB8AC3E}">
        <p14:creationId xmlns:p14="http://schemas.microsoft.com/office/powerpoint/2010/main" val="41693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F2A427-3F17-47C3-84B5-B51C41800633}"/>
              </a:ext>
            </a:extLst>
          </p:cNvPr>
          <p:cNvSpPr>
            <a:spLocks noGrp="1"/>
          </p:cNvSpPr>
          <p:nvPr>
            <p:ph type="title"/>
          </p:nvPr>
        </p:nvSpPr>
        <p:spPr/>
        <p:txBody>
          <a:bodyPr/>
          <a:lstStyle/>
          <a:p>
            <a:endParaRPr lang="tr-TR"/>
          </a:p>
        </p:txBody>
      </p:sp>
      <p:sp>
        <p:nvSpPr>
          <p:cNvPr id="6" name="Content Placeholder 5"/>
          <p:cNvSpPr>
            <a:spLocks noGrp="1"/>
          </p:cNvSpPr>
          <p:nvPr>
            <p:ph idx="1"/>
          </p:nvPr>
        </p:nvSpPr>
        <p:spPr>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tr-TR" b="1" dirty="0">
                <a:cs typeface="Arial" panose="020B0604020202020204" pitchFamily="34" charset="0"/>
              </a:rPr>
              <a:t>     </a:t>
            </a:r>
            <a:r>
              <a:rPr lang="tr-TR" sz="3200" b="1" dirty="0" err="1">
                <a:cs typeface="Arial" panose="020B0604020202020204" pitchFamily="34" charset="0"/>
              </a:rPr>
              <a:t>Femur</a:t>
            </a:r>
            <a:r>
              <a:rPr lang="tr-TR" sz="3200" b="1" dirty="0">
                <a:cs typeface="Arial" panose="020B0604020202020204" pitchFamily="34" charset="0"/>
              </a:rPr>
              <a:t> Boyun </a:t>
            </a:r>
          </a:p>
          <a:p>
            <a:pPr marL="0" indent="0">
              <a:buNone/>
            </a:pPr>
            <a:r>
              <a:rPr lang="tr-TR" sz="3200" dirty="0">
                <a:cs typeface="Arial" panose="020B0604020202020204" pitchFamily="34" charset="0"/>
              </a:rPr>
              <a:t>	    T skor: -1.2</a:t>
            </a:r>
          </a:p>
          <a:p>
            <a:pPr marL="0" indent="0">
              <a:buNone/>
            </a:pPr>
            <a:r>
              <a:rPr lang="tr-TR" sz="3200" dirty="0">
                <a:cs typeface="Arial" panose="020B0604020202020204" pitchFamily="34" charset="0"/>
              </a:rPr>
              <a:t>     </a:t>
            </a:r>
            <a:r>
              <a:rPr lang="tr-TR" sz="3200" b="1" dirty="0" err="1">
                <a:cs typeface="Arial" panose="020B0604020202020204" pitchFamily="34" charset="0"/>
              </a:rPr>
              <a:t>Femur</a:t>
            </a:r>
            <a:r>
              <a:rPr lang="tr-TR" sz="3200" b="1" dirty="0">
                <a:cs typeface="Arial" panose="020B0604020202020204" pitchFamily="34" charset="0"/>
              </a:rPr>
              <a:t> Total</a:t>
            </a:r>
          </a:p>
          <a:p>
            <a:pPr marL="0" indent="0">
              <a:buNone/>
            </a:pPr>
            <a:r>
              <a:rPr lang="tr-TR" sz="3200" dirty="0">
                <a:cs typeface="Arial" panose="020B0604020202020204" pitchFamily="34" charset="0"/>
              </a:rPr>
              <a:t>             T skor: -1.3</a:t>
            </a:r>
            <a:endParaRPr lang="tr-TR" sz="3200" baseline="30000" dirty="0">
              <a:cs typeface="Arial" panose="020B0604020202020204" pitchFamily="34" charset="0"/>
            </a:endParaRPr>
          </a:p>
          <a:p>
            <a:pPr marL="457200" lvl="1" indent="0">
              <a:buNone/>
            </a:pPr>
            <a:r>
              <a:rPr lang="tr-TR" sz="2800" b="1" dirty="0">
                <a:cs typeface="Arial" panose="020B0604020202020204" pitchFamily="34" charset="0"/>
              </a:rPr>
              <a:t>L</a:t>
            </a:r>
            <a:r>
              <a:rPr lang="tr-TR" sz="2800" b="1" baseline="-25000" dirty="0">
                <a:cs typeface="Arial" panose="020B0604020202020204" pitchFamily="34" charset="0"/>
              </a:rPr>
              <a:t>1-4 </a:t>
            </a:r>
          </a:p>
          <a:p>
            <a:pPr marL="914400" lvl="2" indent="0">
              <a:buNone/>
            </a:pPr>
            <a:r>
              <a:rPr lang="tr-TR" sz="3200" dirty="0">
                <a:cs typeface="Arial" panose="020B0604020202020204" pitchFamily="34" charset="0"/>
              </a:rPr>
              <a:t>     T skor: -1.9</a:t>
            </a:r>
          </a:p>
          <a:p>
            <a:pPr marL="914400" lvl="2" indent="0">
              <a:buNone/>
            </a:pPr>
            <a:endParaRPr lang="tr-TR" sz="2800" baseline="30000" dirty="0">
              <a:latin typeface="Arial" panose="020B0604020202020204" pitchFamily="34" charset="0"/>
              <a:cs typeface="Arial" panose="020B0604020202020204" pitchFamily="34" charset="0"/>
            </a:endParaRPr>
          </a:p>
          <a:p>
            <a:pPr marL="914400" lvl="2" indent="0">
              <a:buNone/>
            </a:pPr>
            <a:endParaRPr lang="tr-TR" sz="2800" baseline="30000" dirty="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endParaRPr lang="en-US" dirty="0"/>
          </a:p>
        </p:txBody>
      </p:sp>
      <p:sp>
        <p:nvSpPr>
          <p:cNvPr id="8" name="Unvan 2"/>
          <p:cNvSpPr txBox="1">
            <a:spLocks/>
          </p:cNvSpPr>
          <p:nvPr/>
        </p:nvSpPr>
        <p:spPr>
          <a:xfrm>
            <a:off x="609600" y="274638"/>
            <a:ext cx="10972800" cy="1143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defRPr/>
            </a:pPr>
            <a:r>
              <a:rPr lang="tr-TR" b="1" dirty="0">
                <a:solidFill>
                  <a:schemeClr val="tx1"/>
                </a:solidFill>
              </a:rPr>
              <a:t>Rutin DXA</a:t>
            </a:r>
          </a:p>
        </p:txBody>
      </p:sp>
    </p:spTree>
    <p:extLst>
      <p:ext uri="{BB962C8B-B14F-4D97-AF65-F5344CB8AC3E}">
        <p14:creationId xmlns:p14="http://schemas.microsoft.com/office/powerpoint/2010/main" val="34716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Osteoporoz Tanısı</a:t>
            </a:r>
            <a:endParaRPr lang="en-GB" b="1"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68050951"/>
              </p:ext>
            </p:extLst>
          </p:nvPr>
        </p:nvGraphicFramePr>
        <p:xfrm>
          <a:off x="838200" y="1484784"/>
          <a:ext cx="1051560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23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Osteoporoz Tanısı</a:t>
            </a:r>
            <a:endParaRPr lang="en-GB" b="1"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33028990"/>
              </p:ext>
            </p:extLst>
          </p:nvPr>
        </p:nvGraphicFramePr>
        <p:xfrm>
          <a:off x="838200" y="1484784"/>
          <a:ext cx="1051560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49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tr-TR" b="1" dirty="0" err="1">
                <a:solidFill>
                  <a:srgbClr val="FFFF00"/>
                </a:solidFill>
              </a:rPr>
              <a:t>Frajilite</a:t>
            </a:r>
            <a:r>
              <a:rPr lang="tr-TR" b="1" dirty="0">
                <a:solidFill>
                  <a:srgbClr val="FFFF00"/>
                </a:solidFill>
              </a:rPr>
              <a:t> </a:t>
            </a:r>
            <a:r>
              <a:rPr lang="tr-TR" b="1" dirty="0" err="1">
                <a:solidFill>
                  <a:srgbClr val="FFFF00"/>
                </a:solidFill>
              </a:rPr>
              <a:t>fraktürü</a:t>
            </a:r>
            <a:endParaRPr lang="en-GB" b="1" dirty="0">
              <a:solidFill>
                <a:srgbClr val="FFFF00"/>
              </a:solidFill>
            </a:endParaRPr>
          </a:p>
        </p:txBody>
      </p:sp>
      <p:sp>
        <p:nvSpPr>
          <p:cNvPr id="2" name="İçerik Yer Tutucusu 1"/>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a:bodyPr>
          <a:lstStyle/>
          <a:p>
            <a:endParaRPr lang="tr-TR" sz="3200" dirty="0"/>
          </a:p>
          <a:p>
            <a:endParaRPr lang="tr-TR" sz="3600" dirty="0"/>
          </a:p>
          <a:p>
            <a:r>
              <a:rPr lang="tr-TR" sz="3600" dirty="0"/>
              <a:t>Maksimum «</a:t>
            </a:r>
            <a:r>
              <a:rPr lang="tr-TR" sz="3600" dirty="0">
                <a:solidFill>
                  <a:srgbClr val="FF0000"/>
                </a:solidFill>
              </a:rPr>
              <a:t>boy yüksekliğinden</a:t>
            </a:r>
            <a:r>
              <a:rPr lang="tr-TR" sz="3600" dirty="0"/>
              <a:t>» düşme sonucu gelişmiş olmalı</a:t>
            </a:r>
          </a:p>
          <a:p>
            <a:r>
              <a:rPr lang="tr-TR" sz="3600" dirty="0" err="1"/>
              <a:t>Frajilite</a:t>
            </a:r>
            <a:r>
              <a:rPr lang="tr-TR" sz="3600" dirty="0"/>
              <a:t> </a:t>
            </a:r>
            <a:r>
              <a:rPr lang="tr-TR" sz="3600" dirty="0" err="1"/>
              <a:t>fx</a:t>
            </a:r>
            <a:r>
              <a:rPr lang="tr-TR" sz="3600" dirty="0"/>
              <a:t> için </a:t>
            </a:r>
            <a:r>
              <a:rPr lang="tr-TR" sz="3600" dirty="0">
                <a:solidFill>
                  <a:srgbClr val="FF0000"/>
                </a:solidFill>
              </a:rPr>
              <a:t>tipik olan bölgelerde </a:t>
            </a:r>
            <a:r>
              <a:rPr lang="tr-TR" sz="3600" dirty="0"/>
              <a:t>olmalı</a:t>
            </a:r>
          </a:p>
        </p:txBody>
      </p:sp>
    </p:spTree>
    <p:extLst>
      <p:ext uri="{BB962C8B-B14F-4D97-AF65-F5344CB8AC3E}">
        <p14:creationId xmlns:p14="http://schemas.microsoft.com/office/powerpoint/2010/main" val="15950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103134"/>
            <a:ext cx="10972800" cy="1143000"/>
          </a:xfrm>
        </p:spPr>
        <p:style>
          <a:lnRef idx="1">
            <a:schemeClr val="accent6"/>
          </a:lnRef>
          <a:fillRef idx="2">
            <a:schemeClr val="accent6"/>
          </a:fillRef>
          <a:effectRef idx="1">
            <a:schemeClr val="accent6"/>
          </a:effectRef>
          <a:fontRef idx="minor">
            <a:schemeClr val="dk1"/>
          </a:fontRef>
        </p:style>
        <p:txBody>
          <a:bodyPr/>
          <a:lstStyle/>
          <a:p>
            <a:r>
              <a:rPr lang="tr-TR" b="1" dirty="0"/>
              <a:t>Hangi, </a:t>
            </a:r>
            <a:r>
              <a:rPr lang="tr-TR" b="1" dirty="0" err="1"/>
              <a:t>Fx’ler</a:t>
            </a:r>
            <a:r>
              <a:rPr lang="tr-TR" b="1" dirty="0"/>
              <a:t> OP </a:t>
            </a:r>
            <a:r>
              <a:rPr lang="tr-TR" b="1" dirty="0" err="1"/>
              <a:t>Fx</a:t>
            </a:r>
            <a:r>
              <a:rPr lang="tr-TR" b="1" dirty="0"/>
              <a:t>, hangileri değil? </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432139825"/>
              </p:ext>
            </p:extLst>
          </p:nvPr>
        </p:nvGraphicFramePr>
        <p:xfrm>
          <a:off x="609600" y="1331647"/>
          <a:ext cx="10972800" cy="4794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etin kutusu 3"/>
          <p:cNvSpPr txBox="1"/>
          <p:nvPr/>
        </p:nvSpPr>
        <p:spPr>
          <a:xfrm>
            <a:off x="7222210" y="6416312"/>
            <a:ext cx="4634430" cy="338554"/>
          </a:xfrm>
          <a:prstGeom prst="rect">
            <a:avLst/>
          </a:prstGeom>
          <a:solidFill>
            <a:schemeClr val="accent3">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tr-TR" sz="1600" dirty="0" err="1">
                <a:solidFill>
                  <a:prstClr val="black"/>
                </a:solidFill>
              </a:rPr>
              <a:t>Warriner</a:t>
            </a:r>
            <a:r>
              <a:rPr lang="tr-TR" sz="1600" dirty="0">
                <a:solidFill>
                  <a:prstClr val="black"/>
                </a:solidFill>
              </a:rPr>
              <a:t> et al. </a:t>
            </a:r>
            <a:r>
              <a:rPr lang="nl-NL" sz="1600" dirty="0">
                <a:solidFill>
                  <a:prstClr val="black"/>
                </a:solidFill>
              </a:rPr>
              <a:t>J Clin Epidemiol. 2011 Jan; 64: 46–53.</a:t>
            </a:r>
            <a:endParaRPr lang="tr-TR" sz="1600" dirty="0">
              <a:solidFill>
                <a:prstClr val="black"/>
              </a:solidFill>
            </a:endParaRPr>
          </a:p>
        </p:txBody>
      </p:sp>
    </p:spTree>
    <p:extLst>
      <p:ext uri="{BB962C8B-B14F-4D97-AF65-F5344CB8AC3E}">
        <p14:creationId xmlns:p14="http://schemas.microsoft.com/office/powerpoint/2010/main" val="6809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9078922-1232-4538-99DD-B9310BCF44C4}"/>
                                            </p:graphicEl>
                                          </p:spTgt>
                                        </p:tgtEl>
                                        <p:attrNameLst>
                                          <p:attrName>style.visibility</p:attrName>
                                        </p:attrNameLst>
                                      </p:cBhvr>
                                      <p:to>
                                        <p:strVal val="visible"/>
                                      </p:to>
                                    </p:set>
                                    <p:animEffect transition="in" filter="fade">
                                      <p:cBhvr>
                                        <p:cTn id="7" dur="500"/>
                                        <p:tgtEl>
                                          <p:spTgt spid="5">
                                            <p:graphicEl>
                                              <a:dgm id="{99078922-1232-4538-99DD-B9310BCF44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87DB26C-8D85-46CB-99E3-B169A8268C07}"/>
                                            </p:graphicEl>
                                          </p:spTgt>
                                        </p:tgtEl>
                                        <p:attrNameLst>
                                          <p:attrName>style.visibility</p:attrName>
                                        </p:attrNameLst>
                                      </p:cBhvr>
                                      <p:to>
                                        <p:strVal val="visible"/>
                                      </p:to>
                                    </p:set>
                                    <p:animEffect transition="in" filter="fade">
                                      <p:cBhvr>
                                        <p:cTn id="12" dur="500"/>
                                        <p:tgtEl>
                                          <p:spTgt spid="5">
                                            <p:graphicEl>
                                              <a:dgm id="{E87DB26C-8D85-46CB-99E3-B169A8268C0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85688019-4188-4480-92AA-53427ACE13C2}"/>
                                            </p:graphicEl>
                                          </p:spTgt>
                                        </p:tgtEl>
                                        <p:attrNameLst>
                                          <p:attrName>style.visibility</p:attrName>
                                        </p:attrNameLst>
                                      </p:cBhvr>
                                      <p:to>
                                        <p:strVal val="visible"/>
                                      </p:to>
                                    </p:set>
                                    <p:animEffect transition="in" filter="fade">
                                      <p:cBhvr>
                                        <p:cTn id="17" dur="500"/>
                                        <p:tgtEl>
                                          <p:spTgt spid="5">
                                            <p:graphicEl>
                                              <a:dgm id="{85688019-4188-4480-92AA-53427ACE13C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5DDA9236-0A75-4B37-A9FF-753CECBCB8C6}"/>
                                            </p:graphicEl>
                                          </p:spTgt>
                                        </p:tgtEl>
                                        <p:attrNameLst>
                                          <p:attrName>style.visibility</p:attrName>
                                        </p:attrNameLst>
                                      </p:cBhvr>
                                      <p:to>
                                        <p:strVal val="visible"/>
                                      </p:to>
                                    </p:set>
                                    <p:animEffect transition="in" filter="fade">
                                      <p:cBhvr>
                                        <p:cTn id="22" dur="500"/>
                                        <p:tgtEl>
                                          <p:spTgt spid="5">
                                            <p:graphicEl>
                                              <a:dgm id="{5DDA9236-0A75-4B37-A9FF-753CECBCB8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953445" y="1556793"/>
            <a:ext cx="6305798" cy="2116599"/>
          </a:xfrm>
          <a:prstGeom prst="rect">
            <a:avLst/>
          </a:prstGeom>
          <a:noFill/>
          <a:ln w="9525">
            <a:solidFill>
              <a:schemeClr val="accent1"/>
            </a:solidFill>
            <a:miter lim="800000"/>
            <a:headEnd/>
            <a:tailEnd/>
          </a:ln>
        </p:spPr>
      </p:pic>
      <p:sp>
        <p:nvSpPr>
          <p:cNvPr id="4" name="Unvan 1"/>
          <p:cNvSpPr txBox="1">
            <a:spLocks/>
          </p:cNvSpPr>
          <p:nvPr/>
        </p:nvSpPr>
        <p:spPr>
          <a:xfrm>
            <a:off x="1991544" y="548680"/>
            <a:ext cx="8229600" cy="85725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68580" tIns="34290" rIns="68580" bIns="3429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GB" sz="3300" b="1" dirty="0" err="1">
                <a:solidFill>
                  <a:sysClr val="windowText" lastClr="000000"/>
                </a:solidFill>
                <a:latin typeface="Calibri"/>
              </a:rPr>
              <a:t>Türkiye’de</a:t>
            </a:r>
            <a:r>
              <a:rPr lang="en-GB" sz="3300" b="1" dirty="0">
                <a:solidFill>
                  <a:sysClr val="windowText" lastClr="000000"/>
                </a:solidFill>
                <a:latin typeface="Calibri"/>
              </a:rPr>
              <a:t> </a:t>
            </a:r>
            <a:r>
              <a:rPr lang="en-GB" sz="3300" b="1" dirty="0" err="1">
                <a:solidFill>
                  <a:sysClr val="windowText" lastClr="000000"/>
                </a:solidFill>
                <a:latin typeface="Calibri"/>
              </a:rPr>
              <a:t>Osteoporoz</a:t>
            </a:r>
            <a:r>
              <a:rPr lang="en-GB" sz="3300" b="1" dirty="0">
                <a:solidFill>
                  <a:sysClr val="windowText" lastClr="000000"/>
                </a:solidFill>
                <a:latin typeface="Calibri"/>
              </a:rPr>
              <a:t> </a:t>
            </a:r>
            <a:r>
              <a:rPr lang="en-GB" sz="3300" b="1" dirty="0" err="1">
                <a:solidFill>
                  <a:sysClr val="windowText" lastClr="000000"/>
                </a:solidFill>
                <a:latin typeface="Calibri"/>
              </a:rPr>
              <a:t>Farkındalığı</a:t>
            </a:r>
            <a:r>
              <a:rPr lang="en-GB" sz="3300" b="1" dirty="0">
                <a:solidFill>
                  <a:sysClr val="windowText" lastClr="000000"/>
                </a:solidFill>
                <a:latin typeface="Calibri"/>
              </a:rPr>
              <a:t> </a:t>
            </a:r>
          </a:p>
        </p:txBody>
      </p:sp>
      <p:sp>
        <p:nvSpPr>
          <p:cNvPr id="8" name="Metin kutusu 7"/>
          <p:cNvSpPr txBox="1"/>
          <p:nvPr/>
        </p:nvSpPr>
        <p:spPr>
          <a:xfrm>
            <a:off x="1991544" y="5521732"/>
            <a:ext cx="8208912" cy="71558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rtlCol="0">
            <a:spAutoFit/>
          </a:bodyPr>
          <a:lstStyle/>
          <a:p>
            <a:pPr defTabSz="685800">
              <a:defRPr/>
            </a:pPr>
            <a:r>
              <a:rPr lang="nn-NO" sz="1350" kern="0" dirty="0">
                <a:solidFill>
                  <a:sysClr val="windowText" lastClr="000000"/>
                </a:solidFill>
              </a:rPr>
              <a:t>Tanriover </a:t>
            </a:r>
            <a:r>
              <a:rPr lang="tr-TR" sz="1350" kern="0" dirty="0">
                <a:solidFill>
                  <a:sysClr val="windowText" lastClr="000000"/>
                </a:solidFill>
              </a:rPr>
              <a:t>et al. </a:t>
            </a:r>
            <a:r>
              <a:rPr lang="en-US" sz="1350" kern="0" dirty="0">
                <a:solidFill>
                  <a:sysClr val="windowText" lastClr="000000"/>
                </a:solidFill>
              </a:rPr>
              <a:t>Arch </a:t>
            </a:r>
            <a:r>
              <a:rPr lang="en-US" sz="1350" kern="0" dirty="0" err="1">
                <a:solidFill>
                  <a:sysClr val="windowText" lastClr="000000"/>
                </a:solidFill>
              </a:rPr>
              <a:t>Gerontol</a:t>
            </a:r>
            <a:r>
              <a:rPr lang="en-US" sz="1350" kern="0" dirty="0">
                <a:solidFill>
                  <a:sysClr val="windowText" lastClr="000000"/>
                </a:solidFill>
              </a:rPr>
              <a:t> </a:t>
            </a:r>
            <a:r>
              <a:rPr lang="en-US" sz="1350" kern="0" dirty="0" err="1">
                <a:solidFill>
                  <a:sysClr val="windowText" lastClr="000000"/>
                </a:solidFill>
              </a:rPr>
              <a:t>Geriatr</a:t>
            </a:r>
            <a:r>
              <a:rPr lang="en-US" sz="1350" kern="0" dirty="0">
                <a:solidFill>
                  <a:sysClr val="windowText" lastClr="000000"/>
                </a:solidFill>
              </a:rPr>
              <a:t> </a:t>
            </a:r>
            <a:r>
              <a:rPr lang="tr-TR" sz="1350" kern="0" dirty="0">
                <a:solidFill>
                  <a:sysClr val="windowText" lastClr="000000"/>
                </a:solidFill>
              </a:rPr>
              <a:t>(2010) </a:t>
            </a:r>
            <a:r>
              <a:rPr lang="en-US" sz="1350" kern="0" dirty="0">
                <a:solidFill>
                  <a:sysClr val="windowText" lastClr="000000"/>
                </a:solidFill>
              </a:rPr>
              <a:t>50(3):e13-</a:t>
            </a:r>
            <a:r>
              <a:rPr lang="tr-TR" sz="1350" kern="0" dirty="0">
                <a:solidFill>
                  <a:sysClr val="windowText" lastClr="000000"/>
                </a:solidFill>
              </a:rPr>
              <a:t>8.</a:t>
            </a:r>
          </a:p>
          <a:p>
            <a:pPr defTabSz="685800">
              <a:defRPr/>
            </a:pPr>
            <a:r>
              <a:rPr lang="en-US" sz="1350" kern="0" dirty="0" err="1">
                <a:solidFill>
                  <a:prstClr val="black"/>
                </a:solidFill>
              </a:rPr>
              <a:t>Bahat</a:t>
            </a:r>
            <a:r>
              <a:rPr lang="tr-TR" sz="1350" kern="0" dirty="0">
                <a:solidFill>
                  <a:prstClr val="black"/>
                </a:solidFill>
              </a:rPr>
              <a:t> et al.</a:t>
            </a:r>
            <a:r>
              <a:rPr lang="en-US" sz="1350" kern="0" dirty="0">
                <a:solidFill>
                  <a:prstClr val="black"/>
                </a:solidFill>
              </a:rPr>
              <a:t>  Archives of osteoporosis </a:t>
            </a:r>
            <a:r>
              <a:rPr lang="tr-TR" sz="1350" kern="0" dirty="0">
                <a:solidFill>
                  <a:prstClr val="black"/>
                </a:solidFill>
              </a:rPr>
              <a:t>. 2021 </a:t>
            </a:r>
            <a:r>
              <a:rPr lang="tr-TR" sz="1350" kern="0" dirty="0" err="1">
                <a:solidFill>
                  <a:prstClr val="black"/>
                </a:solidFill>
              </a:rPr>
              <a:t>November</a:t>
            </a:r>
            <a:r>
              <a:rPr lang="tr-TR" sz="1350" kern="0" dirty="0">
                <a:solidFill>
                  <a:prstClr val="black"/>
                </a:solidFill>
              </a:rPr>
              <a:t> 8;</a:t>
            </a:r>
            <a:r>
              <a:rPr lang="en-US" sz="1350" kern="0" dirty="0">
                <a:solidFill>
                  <a:prstClr val="black"/>
                </a:solidFill>
              </a:rPr>
              <a:t>16</a:t>
            </a:r>
            <a:r>
              <a:rPr lang="tr-TR" sz="1350" kern="0" dirty="0">
                <a:solidFill>
                  <a:prstClr val="black"/>
                </a:solidFill>
              </a:rPr>
              <a:t> (</a:t>
            </a:r>
            <a:r>
              <a:rPr lang="en-US" sz="1350" kern="0" dirty="0">
                <a:solidFill>
                  <a:prstClr val="black"/>
                </a:solidFill>
              </a:rPr>
              <a:t>1 </a:t>
            </a:r>
            <a:r>
              <a:rPr lang="tr-TR" sz="1350" kern="0" dirty="0">
                <a:solidFill>
                  <a:prstClr val="black"/>
                </a:solidFill>
              </a:rPr>
              <a:t>)</a:t>
            </a:r>
            <a:r>
              <a:rPr lang="en-US" sz="1350" kern="0" dirty="0">
                <a:solidFill>
                  <a:prstClr val="black"/>
                </a:solidFill>
              </a:rPr>
              <a:t>179. </a:t>
            </a:r>
            <a:endParaRPr lang="tr-TR" sz="1350" kern="0" dirty="0">
              <a:solidFill>
                <a:prstClr val="black"/>
              </a:solidFill>
            </a:endParaRPr>
          </a:p>
          <a:p>
            <a:pPr lvl="0"/>
            <a:r>
              <a:rPr lang="en-US" sz="1350" dirty="0" err="1"/>
              <a:t>Kutsal</a:t>
            </a:r>
            <a:r>
              <a:rPr lang="en-US" sz="1350" dirty="0"/>
              <a:t>  </a:t>
            </a:r>
            <a:r>
              <a:rPr lang="tr-TR" sz="1350" dirty="0"/>
              <a:t>et al</a:t>
            </a:r>
            <a:r>
              <a:rPr lang="en-US" sz="1350" dirty="0"/>
              <a:t>. </a:t>
            </a:r>
            <a:r>
              <a:rPr lang="en-US" sz="1350" dirty="0" err="1"/>
              <a:t>Osteoporos</a:t>
            </a:r>
            <a:r>
              <a:rPr lang="en-US" sz="1350" dirty="0"/>
              <a:t> Int. 2005 Feb;16(2):128-33</a:t>
            </a:r>
            <a:r>
              <a:rPr lang="tr-TR" sz="1350" dirty="0"/>
              <a:t>.</a:t>
            </a:r>
            <a:endParaRPr lang="tr-TR" sz="1350" kern="0" dirty="0">
              <a:solidFill>
                <a:prstClr val="black"/>
              </a:solidFill>
            </a:endParaRPr>
          </a:p>
        </p:txBody>
      </p:sp>
      <p:sp>
        <p:nvSpPr>
          <p:cNvPr id="11" name="İçerik Yer Tutucusu 2"/>
          <p:cNvSpPr txBox="1">
            <a:spLocks/>
          </p:cNvSpPr>
          <p:nvPr/>
        </p:nvSpPr>
        <p:spPr>
          <a:xfrm>
            <a:off x="1975410" y="3735364"/>
            <a:ext cx="8245737" cy="1637852"/>
          </a:xfrm>
          <a:prstGeom prst="rect">
            <a:avLst/>
          </a:prstGeom>
        </p:spPr>
        <p:style>
          <a:lnRef idx="1">
            <a:schemeClr val="accent5"/>
          </a:lnRef>
          <a:fillRef idx="2">
            <a:schemeClr val="accent5"/>
          </a:fillRef>
          <a:effectRef idx="1">
            <a:schemeClr val="accent5"/>
          </a:effectRef>
          <a:fontRef idx="minor">
            <a:schemeClr val="dk1"/>
          </a:fontRef>
        </p:style>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endParaRPr lang="tr-TR" sz="2100" b="1" dirty="0"/>
          </a:p>
          <a:p>
            <a:pPr>
              <a:spcBef>
                <a:spcPts val="0"/>
              </a:spcBef>
            </a:pPr>
            <a:r>
              <a:rPr lang="tr-TR" sz="2100" b="1" dirty="0"/>
              <a:t>Türkiye’de 2003-2006 yılları arasında yapılan bir çalışmaya göre:</a:t>
            </a:r>
          </a:p>
          <a:p>
            <a:pPr marL="0" indent="0">
              <a:spcBef>
                <a:spcPts val="0"/>
              </a:spcBef>
              <a:buNone/>
            </a:pPr>
            <a:r>
              <a:rPr lang="tr-TR" sz="2100" b="1" dirty="0"/>
              <a:t>       - </a:t>
            </a:r>
            <a:r>
              <a:rPr lang="tr-TR" sz="2100" b="1" u="sng" dirty="0"/>
              <a:t>Kalça kırığı </a:t>
            </a:r>
            <a:r>
              <a:rPr lang="tr-TR" sz="2100" b="1" dirty="0"/>
              <a:t>olan hastaların </a:t>
            </a:r>
            <a:r>
              <a:rPr lang="tr-TR" sz="2100" b="1" dirty="0">
                <a:solidFill>
                  <a:srgbClr val="FF0000"/>
                </a:solidFill>
              </a:rPr>
              <a:t>sadece </a:t>
            </a:r>
            <a:r>
              <a:rPr lang="tr-TR" sz="2100" b="1" u="sng" dirty="0">
                <a:solidFill>
                  <a:srgbClr val="FF0000"/>
                </a:solidFill>
              </a:rPr>
              <a:t>%20'si </a:t>
            </a:r>
            <a:r>
              <a:rPr lang="tr-TR" sz="2100" b="1" dirty="0">
                <a:solidFill>
                  <a:srgbClr val="FF0000"/>
                </a:solidFill>
              </a:rPr>
              <a:t>OP tanısı almış ve tedavi </a:t>
            </a:r>
            <a:r>
              <a:rPr lang="tr-TR" sz="2100" b="1" dirty="0"/>
              <a:t>görmüştü</a:t>
            </a:r>
          </a:p>
          <a:p>
            <a:pPr marL="0" indent="0">
              <a:buNone/>
            </a:pPr>
            <a:endParaRPr lang="tr-TR" sz="2100" b="1" dirty="0"/>
          </a:p>
          <a:p>
            <a:pPr marL="0" indent="0">
              <a:buNone/>
            </a:pPr>
            <a:r>
              <a:rPr lang="tr-TR" sz="2100" b="1" dirty="0"/>
              <a:t>	</a:t>
            </a:r>
          </a:p>
        </p:txBody>
      </p:sp>
    </p:spTree>
    <p:extLst>
      <p:ext uri="{BB962C8B-B14F-4D97-AF65-F5344CB8AC3E}">
        <p14:creationId xmlns:p14="http://schemas.microsoft.com/office/powerpoint/2010/main" val="1733318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953445" y="1556793"/>
            <a:ext cx="6305798" cy="2116599"/>
          </a:xfrm>
          <a:prstGeom prst="rect">
            <a:avLst/>
          </a:prstGeom>
          <a:noFill/>
          <a:ln w="9525">
            <a:solidFill>
              <a:schemeClr val="accent1"/>
            </a:solidFill>
            <a:miter lim="800000"/>
            <a:headEnd/>
            <a:tailEnd/>
          </a:ln>
        </p:spPr>
      </p:pic>
      <p:sp>
        <p:nvSpPr>
          <p:cNvPr id="4" name="Unvan 1"/>
          <p:cNvSpPr txBox="1">
            <a:spLocks/>
          </p:cNvSpPr>
          <p:nvPr/>
        </p:nvSpPr>
        <p:spPr>
          <a:xfrm>
            <a:off x="1991544" y="548680"/>
            <a:ext cx="8229600" cy="85725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68580" tIns="34290" rIns="68580" bIns="3429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GB" sz="3300" b="1" dirty="0" err="1">
                <a:solidFill>
                  <a:sysClr val="windowText" lastClr="000000"/>
                </a:solidFill>
                <a:latin typeface="Calibri"/>
              </a:rPr>
              <a:t>Türkiye’de</a:t>
            </a:r>
            <a:r>
              <a:rPr lang="en-GB" sz="3300" b="1" dirty="0">
                <a:solidFill>
                  <a:sysClr val="windowText" lastClr="000000"/>
                </a:solidFill>
                <a:latin typeface="Calibri"/>
              </a:rPr>
              <a:t> </a:t>
            </a:r>
            <a:r>
              <a:rPr lang="en-GB" sz="3300" b="1" dirty="0" err="1">
                <a:solidFill>
                  <a:sysClr val="windowText" lastClr="000000"/>
                </a:solidFill>
                <a:latin typeface="Calibri"/>
              </a:rPr>
              <a:t>Osteoporoz</a:t>
            </a:r>
            <a:r>
              <a:rPr lang="en-GB" sz="3300" b="1" dirty="0">
                <a:solidFill>
                  <a:sysClr val="windowText" lastClr="000000"/>
                </a:solidFill>
                <a:latin typeface="Calibri"/>
              </a:rPr>
              <a:t> </a:t>
            </a:r>
            <a:r>
              <a:rPr lang="en-GB" sz="3300" b="1" dirty="0" err="1">
                <a:solidFill>
                  <a:sysClr val="windowText" lastClr="000000"/>
                </a:solidFill>
                <a:latin typeface="Calibri"/>
              </a:rPr>
              <a:t>Farkındalığı</a:t>
            </a:r>
            <a:r>
              <a:rPr lang="en-GB" sz="3300" b="1" dirty="0">
                <a:solidFill>
                  <a:sysClr val="windowText" lastClr="000000"/>
                </a:solidFill>
                <a:latin typeface="Calibri"/>
              </a:rPr>
              <a:t> </a:t>
            </a:r>
          </a:p>
        </p:txBody>
      </p:sp>
      <p:sp>
        <p:nvSpPr>
          <p:cNvPr id="8" name="Metin kutusu 7"/>
          <p:cNvSpPr txBox="1"/>
          <p:nvPr/>
        </p:nvSpPr>
        <p:spPr>
          <a:xfrm>
            <a:off x="1991544" y="5521732"/>
            <a:ext cx="8208912" cy="71558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rtlCol="0">
            <a:spAutoFit/>
          </a:bodyPr>
          <a:lstStyle/>
          <a:p>
            <a:pPr defTabSz="685800">
              <a:defRPr/>
            </a:pPr>
            <a:r>
              <a:rPr lang="nn-NO" sz="1350" kern="0" dirty="0">
                <a:solidFill>
                  <a:sysClr val="windowText" lastClr="000000"/>
                </a:solidFill>
              </a:rPr>
              <a:t>Tanriover </a:t>
            </a:r>
            <a:r>
              <a:rPr lang="tr-TR" sz="1350" kern="0" dirty="0">
                <a:solidFill>
                  <a:sysClr val="windowText" lastClr="000000"/>
                </a:solidFill>
              </a:rPr>
              <a:t>et al. </a:t>
            </a:r>
            <a:r>
              <a:rPr lang="en-US" sz="1350" kern="0" dirty="0">
                <a:solidFill>
                  <a:sysClr val="windowText" lastClr="000000"/>
                </a:solidFill>
              </a:rPr>
              <a:t>Arch </a:t>
            </a:r>
            <a:r>
              <a:rPr lang="en-US" sz="1350" kern="0" dirty="0" err="1">
                <a:solidFill>
                  <a:sysClr val="windowText" lastClr="000000"/>
                </a:solidFill>
              </a:rPr>
              <a:t>Gerontol</a:t>
            </a:r>
            <a:r>
              <a:rPr lang="en-US" sz="1350" kern="0" dirty="0">
                <a:solidFill>
                  <a:sysClr val="windowText" lastClr="000000"/>
                </a:solidFill>
              </a:rPr>
              <a:t> </a:t>
            </a:r>
            <a:r>
              <a:rPr lang="en-US" sz="1350" kern="0" dirty="0" err="1">
                <a:solidFill>
                  <a:sysClr val="windowText" lastClr="000000"/>
                </a:solidFill>
              </a:rPr>
              <a:t>Geriatr</a:t>
            </a:r>
            <a:r>
              <a:rPr lang="en-US" sz="1350" kern="0" dirty="0">
                <a:solidFill>
                  <a:sysClr val="windowText" lastClr="000000"/>
                </a:solidFill>
              </a:rPr>
              <a:t> </a:t>
            </a:r>
            <a:r>
              <a:rPr lang="tr-TR" sz="1350" kern="0" dirty="0">
                <a:solidFill>
                  <a:sysClr val="windowText" lastClr="000000"/>
                </a:solidFill>
              </a:rPr>
              <a:t>(2010) </a:t>
            </a:r>
            <a:r>
              <a:rPr lang="en-US" sz="1350" kern="0" dirty="0">
                <a:solidFill>
                  <a:sysClr val="windowText" lastClr="000000"/>
                </a:solidFill>
              </a:rPr>
              <a:t>50(3):e13-</a:t>
            </a:r>
            <a:r>
              <a:rPr lang="tr-TR" sz="1350" kern="0" dirty="0">
                <a:solidFill>
                  <a:sysClr val="windowText" lastClr="000000"/>
                </a:solidFill>
              </a:rPr>
              <a:t>8.</a:t>
            </a:r>
          </a:p>
          <a:p>
            <a:pPr defTabSz="685800">
              <a:defRPr/>
            </a:pPr>
            <a:r>
              <a:rPr lang="en-US" sz="1350" kern="0" dirty="0" err="1">
                <a:solidFill>
                  <a:prstClr val="black"/>
                </a:solidFill>
              </a:rPr>
              <a:t>Bahat</a:t>
            </a:r>
            <a:r>
              <a:rPr lang="tr-TR" sz="1350" kern="0" dirty="0">
                <a:solidFill>
                  <a:prstClr val="black"/>
                </a:solidFill>
              </a:rPr>
              <a:t> et al.</a:t>
            </a:r>
            <a:r>
              <a:rPr lang="en-US" sz="1350" kern="0" dirty="0">
                <a:solidFill>
                  <a:prstClr val="black"/>
                </a:solidFill>
              </a:rPr>
              <a:t>  Archives of osteoporosis </a:t>
            </a:r>
            <a:r>
              <a:rPr lang="tr-TR" sz="1350" kern="0" dirty="0">
                <a:solidFill>
                  <a:prstClr val="black"/>
                </a:solidFill>
              </a:rPr>
              <a:t>. 2021 </a:t>
            </a:r>
            <a:r>
              <a:rPr lang="tr-TR" sz="1350" kern="0" dirty="0" err="1">
                <a:solidFill>
                  <a:prstClr val="black"/>
                </a:solidFill>
              </a:rPr>
              <a:t>November</a:t>
            </a:r>
            <a:r>
              <a:rPr lang="tr-TR" sz="1350" kern="0" dirty="0">
                <a:solidFill>
                  <a:prstClr val="black"/>
                </a:solidFill>
              </a:rPr>
              <a:t> 8;</a:t>
            </a:r>
            <a:r>
              <a:rPr lang="en-US" sz="1350" kern="0" dirty="0">
                <a:solidFill>
                  <a:prstClr val="black"/>
                </a:solidFill>
              </a:rPr>
              <a:t>16</a:t>
            </a:r>
            <a:r>
              <a:rPr lang="tr-TR" sz="1350" kern="0" dirty="0">
                <a:solidFill>
                  <a:prstClr val="black"/>
                </a:solidFill>
              </a:rPr>
              <a:t> (</a:t>
            </a:r>
            <a:r>
              <a:rPr lang="en-US" sz="1350" kern="0" dirty="0">
                <a:solidFill>
                  <a:prstClr val="black"/>
                </a:solidFill>
              </a:rPr>
              <a:t>1 </a:t>
            </a:r>
            <a:r>
              <a:rPr lang="tr-TR" sz="1350" kern="0" dirty="0">
                <a:solidFill>
                  <a:prstClr val="black"/>
                </a:solidFill>
              </a:rPr>
              <a:t>)</a:t>
            </a:r>
            <a:r>
              <a:rPr lang="en-US" sz="1350" kern="0" dirty="0">
                <a:solidFill>
                  <a:prstClr val="black"/>
                </a:solidFill>
              </a:rPr>
              <a:t>179. </a:t>
            </a:r>
            <a:endParaRPr lang="tr-TR" sz="1350" kern="0" dirty="0">
              <a:solidFill>
                <a:prstClr val="black"/>
              </a:solidFill>
            </a:endParaRPr>
          </a:p>
          <a:p>
            <a:pPr lvl="0"/>
            <a:r>
              <a:rPr lang="en-US" sz="1350" dirty="0" err="1"/>
              <a:t>Kutsal</a:t>
            </a:r>
            <a:r>
              <a:rPr lang="en-US" sz="1350" dirty="0"/>
              <a:t>  </a:t>
            </a:r>
            <a:r>
              <a:rPr lang="tr-TR" sz="1350" dirty="0"/>
              <a:t>et al</a:t>
            </a:r>
            <a:r>
              <a:rPr lang="en-US" sz="1350" dirty="0"/>
              <a:t>. </a:t>
            </a:r>
            <a:r>
              <a:rPr lang="en-US" sz="1350" dirty="0" err="1"/>
              <a:t>Osteoporos</a:t>
            </a:r>
            <a:r>
              <a:rPr lang="en-US" sz="1350" dirty="0"/>
              <a:t> Int. 2005 Feb;16(2):128-33</a:t>
            </a:r>
            <a:r>
              <a:rPr lang="tr-TR" sz="1350" dirty="0"/>
              <a:t>.</a:t>
            </a:r>
            <a:endParaRPr lang="tr-TR" sz="1350" kern="0" dirty="0">
              <a:solidFill>
                <a:prstClr val="black"/>
              </a:solidFill>
            </a:endParaRPr>
          </a:p>
        </p:txBody>
      </p:sp>
      <p:sp>
        <p:nvSpPr>
          <p:cNvPr id="11" name="İçerik Yer Tutucusu 2"/>
          <p:cNvSpPr txBox="1">
            <a:spLocks/>
          </p:cNvSpPr>
          <p:nvPr/>
        </p:nvSpPr>
        <p:spPr>
          <a:xfrm>
            <a:off x="1975410" y="3735364"/>
            <a:ext cx="8245737" cy="1637852"/>
          </a:xfrm>
          <a:prstGeom prst="rect">
            <a:avLst/>
          </a:prstGeom>
        </p:spPr>
        <p:style>
          <a:lnRef idx="1">
            <a:schemeClr val="accent5"/>
          </a:lnRef>
          <a:fillRef idx="2">
            <a:schemeClr val="accent5"/>
          </a:fillRef>
          <a:effectRef idx="1">
            <a:schemeClr val="accent5"/>
          </a:effectRef>
          <a:fontRef idx="minor">
            <a:schemeClr val="dk1"/>
          </a:fontRef>
        </p:style>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endParaRPr lang="tr-TR" sz="2100" b="1" dirty="0"/>
          </a:p>
          <a:p>
            <a:pPr>
              <a:spcBef>
                <a:spcPts val="0"/>
              </a:spcBef>
            </a:pPr>
            <a:r>
              <a:rPr lang="tr-TR" sz="2100" b="1" dirty="0"/>
              <a:t>Türkiye’de 2003-2006 yılları arasında yapılan bir çalışmaya göre:</a:t>
            </a:r>
          </a:p>
          <a:p>
            <a:pPr marL="0" indent="0">
              <a:spcBef>
                <a:spcPts val="0"/>
              </a:spcBef>
              <a:buNone/>
            </a:pPr>
            <a:r>
              <a:rPr lang="tr-TR" sz="2100" b="1" dirty="0"/>
              <a:t>       - </a:t>
            </a:r>
            <a:r>
              <a:rPr lang="tr-TR" sz="2100" b="1" u="sng" dirty="0"/>
              <a:t>Kalça kırığı </a:t>
            </a:r>
            <a:r>
              <a:rPr lang="tr-TR" sz="2100" b="1" dirty="0"/>
              <a:t>olan hastaların </a:t>
            </a:r>
            <a:r>
              <a:rPr lang="tr-TR" sz="2100" b="1" dirty="0">
                <a:solidFill>
                  <a:srgbClr val="FF0000"/>
                </a:solidFill>
              </a:rPr>
              <a:t>sadece %20'si OP tanısı almış ve tedavi </a:t>
            </a:r>
            <a:r>
              <a:rPr lang="tr-TR" sz="2100" b="1" dirty="0"/>
              <a:t>görmüştü</a:t>
            </a:r>
          </a:p>
          <a:p>
            <a:pPr marL="0" indent="0">
              <a:buNone/>
            </a:pPr>
            <a:endParaRPr lang="tr-TR" sz="2100" b="1" dirty="0"/>
          </a:p>
          <a:p>
            <a:pPr marL="0" indent="0">
              <a:buNone/>
            </a:pPr>
            <a:r>
              <a:rPr lang="tr-TR" sz="2100" b="1" dirty="0"/>
              <a:t>	</a:t>
            </a:r>
          </a:p>
        </p:txBody>
      </p:sp>
      <p:sp>
        <p:nvSpPr>
          <p:cNvPr id="6" name="Patlama 2 5"/>
          <p:cNvSpPr/>
          <p:nvPr/>
        </p:nvSpPr>
        <p:spPr>
          <a:xfrm>
            <a:off x="3897011" y="3148371"/>
            <a:ext cx="4536504" cy="1827929"/>
          </a:xfrm>
          <a:prstGeom prst="irregularSeal2">
            <a:avLst/>
          </a:prstGeom>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tr-TR" sz="2700" b="1" dirty="0">
                <a:effectLst>
                  <a:outerShdw blurRad="38100" dist="38100" dir="2700000" algn="tl">
                    <a:srgbClr val="000000">
                      <a:alpha val="43137"/>
                    </a:srgbClr>
                  </a:outerShdw>
                </a:effectLst>
              </a:rPr>
              <a:t>Tedavi boşluğu!!!</a:t>
            </a:r>
          </a:p>
        </p:txBody>
      </p:sp>
    </p:spTree>
    <p:extLst>
      <p:ext uri="{BB962C8B-B14F-4D97-AF65-F5344CB8AC3E}">
        <p14:creationId xmlns:p14="http://schemas.microsoft.com/office/powerpoint/2010/main" val="411888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A059B6FD-FD6A-CAE4-A0B0-A51812472830}"/>
              </a:ext>
            </a:extLst>
          </p:cNvPr>
          <p:cNvSpPr>
            <a:spLocks noGrp="1"/>
          </p:cNvSpPr>
          <p:nvPr>
            <p:ph type="title"/>
          </p:nvPr>
        </p:nvSpPr>
        <p:spPr>
          <a:solidFill>
            <a:schemeClr val="accent2">
              <a:lumMod val="20000"/>
              <a:lumOff val="80000"/>
            </a:schemeClr>
          </a:solidFill>
        </p:spPr>
        <p:txBody>
          <a:bodyPr/>
          <a:lstStyle/>
          <a:p>
            <a:pPr algn="ctr"/>
            <a:r>
              <a:rPr lang="tr-TR" b="1" dirty="0">
                <a:solidFill>
                  <a:srgbClr val="FF0000"/>
                </a:solidFill>
                <a:latin typeface="+mn-lt"/>
              </a:rPr>
              <a:t>Türkiye</a:t>
            </a:r>
          </a:p>
        </p:txBody>
      </p:sp>
      <p:sp>
        <p:nvSpPr>
          <p:cNvPr id="3" name="İçerik Yer Tutucusu 2">
            <a:extLst>
              <a:ext uri="{FF2B5EF4-FFF2-40B4-BE49-F238E27FC236}">
                <a16:creationId xmlns:a16="http://schemas.microsoft.com/office/drawing/2014/main" id="{8F42186B-ED64-DD11-6C04-64551FFD9AC6}"/>
              </a:ext>
            </a:extLst>
          </p:cNvPr>
          <p:cNvSpPr>
            <a:spLocks noGrp="1"/>
          </p:cNvSpPr>
          <p:nvPr>
            <p:ph idx="1"/>
          </p:nvPr>
        </p:nvSpPr>
        <p:spPr>
          <a:solidFill>
            <a:schemeClr val="accent5">
              <a:lumMod val="20000"/>
              <a:lumOff val="80000"/>
            </a:schemeClr>
          </a:solidFill>
        </p:spPr>
        <p:txBody>
          <a:bodyPr>
            <a:normAutofit fontScale="85000" lnSpcReduction="20000"/>
          </a:bodyPr>
          <a:lstStyle/>
          <a:p>
            <a:endParaRPr lang="tr-TR" dirty="0">
              <a:latin typeface="Söhne"/>
            </a:endParaRPr>
          </a:p>
          <a:p>
            <a:pPr marL="0" indent="0" algn="ctr">
              <a:buNone/>
            </a:pPr>
            <a:r>
              <a:rPr lang="tr-TR" sz="3500" dirty="0">
                <a:latin typeface="Söhne"/>
              </a:rPr>
              <a:t>T</a:t>
            </a:r>
            <a:r>
              <a:rPr lang="tr-TR" sz="3500" b="0" i="0" dirty="0">
                <a:effectLst/>
                <a:latin typeface="Söhne"/>
              </a:rPr>
              <a:t>oplumlar küresel olarak yaşlanıyor</a:t>
            </a:r>
          </a:p>
          <a:p>
            <a:pPr marL="0" indent="0" algn="ctr">
              <a:buNone/>
            </a:pPr>
            <a:endParaRPr lang="tr-TR" sz="3500" dirty="0">
              <a:latin typeface="Söhne"/>
            </a:endParaRPr>
          </a:p>
          <a:p>
            <a:pPr marL="0" indent="0" algn="ctr">
              <a:buNone/>
            </a:pPr>
            <a:r>
              <a:rPr lang="tr-TR" sz="3500" b="0" i="0" dirty="0">
                <a:effectLst/>
                <a:latin typeface="Söhne"/>
              </a:rPr>
              <a:t>Türkiye'de, 2024 yılında &gt;=65 yaş nüfus toplam nüfusun </a:t>
            </a:r>
            <a:r>
              <a:rPr lang="tr-TR" sz="4200" b="1" i="0" dirty="0">
                <a:solidFill>
                  <a:srgbClr val="FF0000"/>
                </a:solidFill>
                <a:effectLst/>
                <a:latin typeface="Söhne"/>
              </a:rPr>
              <a:t>%</a:t>
            </a:r>
            <a:r>
              <a:rPr lang="tr-TR" sz="4200" b="1" dirty="0">
                <a:solidFill>
                  <a:srgbClr val="FF0000"/>
                </a:solidFill>
                <a:latin typeface="Söhne"/>
              </a:rPr>
              <a:t>10.6</a:t>
            </a:r>
            <a:endParaRPr lang="tr-TR" sz="4200" b="1" i="0" dirty="0">
              <a:solidFill>
                <a:srgbClr val="FF0000"/>
              </a:solidFill>
              <a:effectLst/>
              <a:latin typeface="Söhne"/>
            </a:endParaRPr>
          </a:p>
          <a:p>
            <a:endParaRPr lang="tr-TR" dirty="0">
              <a:latin typeface="Söhne"/>
            </a:endParaRPr>
          </a:p>
          <a:p>
            <a:pPr marL="0" indent="0" algn="ctr">
              <a:buNone/>
            </a:pPr>
            <a:r>
              <a:rPr lang="tr-TR" sz="4300" b="1" dirty="0">
                <a:latin typeface="Söhne"/>
              </a:rPr>
              <a:t>9</a:t>
            </a:r>
            <a:r>
              <a:rPr lang="tr-TR" sz="4300" b="1" i="0" dirty="0">
                <a:effectLst/>
                <a:latin typeface="Söhne"/>
              </a:rPr>
              <a:t> milyon</a:t>
            </a:r>
            <a:r>
              <a:rPr lang="tr-TR" sz="4300" b="0" i="0" dirty="0">
                <a:effectLst/>
                <a:latin typeface="Söhne"/>
              </a:rPr>
              <a:t> insan </a:t>
            </a:r>
          </a:p>
          <a:p>
            <a:endParaRPr lang="tr-TR" dirty="0">
              <a:latin typeface="Söhne"/>
            </a:endParaRPr>
          </a:p>
          <a:p>
            <a:endParaRPr lang="tr-TR" dirty="0">
              <a:latin typeface="Söhne"/>
            </a:endParaRPr>
          </a:p>
          <a:p>
            <a:endParaRPr lang="tr-TR" dirty="0">
              <a:latin typeface="Söhne"/>
            </a:endParaRPr>
          </a:p>
          <a:p>
            <a:pPr marL="0" indent="0">
              <a:buNone/>
            </a:pPr>
            <a:r>
              <a:rPr lang="tr-TR" dirty="0">
                <a:latin typeface="Söhne"/>
              </a:rPr>
              <a:t>		</a:t>
            </a:r>
            <a:r>
              <a:rPr lang="tr-TR" sz="3000" dirty="0">
                <a:latin typeface="Söhne"/>
              </a:rPr>
              <a:t>	</a:t>
            </a:r>
            <a:r>
              <a:rPr lang="tr-TR" sz="3000" b="1" dirty="0">
                <a:latin typeface="Söhne"/>
              </a:rPr>
              <a:t>        Daha çok sayıda OP ve kırık</a:t>
            </a:r>
            <a:endParaRPr lang="tr-TR" b="1" dirty="0">
              <a:latin typeface="Söhne"/>
            </a:endParaRPr>
          </a:p>
        </p:txBody>
      </p:sp>
      <mc:AlternateContent xmlns:mc="http://schemas.openxmlformats.org/markup-compatibility/2006" xmlns:p14="http://schemas.microsoft.com/office/powerpoint/2010/main">
        <mc:Choice Requires="p14">
          <p:contentPart p14:bwMode="auto" r:id="rId3">
            <p14:nvContentPartPr>
              <p14:cNvPr id="2" name="Mürekkep 1">
                <a:extLst>
                  <a:ext uri="{FF2B5EF4-FFF2-40B4-BE49-F238E27FC236}">
                    <a16:creationId xmlns:a16="http://schemas.microsoft.com/office/drawing/2014/main" id="{133FF58E-6A81-C873-66BB-EF7B9320CAEA}"/>
                  </a:ext>
                </a:extLst>
              </p14:cNvPr>
              <p14:cNvContentPartPr/>
              <p14:nvPr/>
            </p14:nvContentPartPr>
            <p14:xfrm>
              <a:off x="4505220" y="6366720"/>
              <a:ext cx="360" cy="360"/>
            </p14:xfrm>
          </p:contentPart>
        </mc:Choice>
        <mc:Fallback xmlns="">
          <p:pic>
            <p:nvPicPr>
              <p:cNvPr id="2" name="Mürekkep 1">
                <a:extLst>
                  <a:ext uri="{FF2B5EF4-FFF2-40B4-BE49-F238E27FC236}">
                    <a16:creationId xmlns:a16="http://schemas.microsoft.com/office/drawing/2014/main" id="{133FF58E-6A81-C873-66BB-EF7B9320CAEA}"/>
                  </a:ext>
                </a:extLst>
              </p:cNvPr>
              <p:cNvPicPr/>
              <p:nvPr/>
            </p:nvPicPr>
            <p:blipFill>
              <a:blip r:embed="rId4"/>
              <a:stretch>
                <a:fillRect/>
              </a:stretch>
            </p:blipFill>
            <p:spPr>
              <a:xfrm>
                <a:off x="4442220" y="6303720"/>
                <a:ext cx="126000" cy="126000"/>
              </a:xfrm>
              <a:prstGeom prst="rect">
                <a:avLst/>
              </a:prstGeom>
            </p:spPr>
          </p:pic>
        </mc:Fallback>
      </mc:AlternateContent>
      <p:sp>
        <p:nvSpPr>
          <p:cNvPr id="7" name="Metin kutusu 6">
            <a:extLst>
              <a:ext uri="{FF2B5EF4-FFF2-40B4-BE49-F238E27FC236}">
                <a16:creationId xmlns:a16="http://schemas.microsoft.com/office/drawing/2014/main" id="{FD34161C-2D7D-CED7-2554-1D34A64693E5}"/>
              </a:ext>
            </a:extLst>
          </p:cNvPr>
          <p:cNvSpPr txBox="1"/>
          <p:nvPr/>
        </p:nvSpPr>
        <p:spPr>
          <a:xfrm>
            <a:off x="3913660" y="6387304"/>
            <a:ext cx="7440140" cy="369332"/>
          </a:xfrm>
          <a:prstGeom prst="rect">
            <a:avLst/>
          </a:prstGeom>
          <a:solidFill>
            <a:schemeClr val="bg2"/>
          </a:solidFill>
        </p:spPr>
        <p:txBody>
          <a:bodyPr wrap="square" rtlCol="0">
            <a:spAutoFit/>
          </a:bodyPr>
          <a:lstStyle/>
          <a:p>
            <a:r>
              <a:rPr lang="tr-TR" dirty="0">
                <a:solidFill>
                  <a:prstClr val="black"/>
                </a:solidFill>
              </a:rPr>
              <a:t>Türkiye İstatistik Kurumu, “Adrese dayalı nüfus kayıt sistemi sonuçları, 2024</a:t>
            </a:r>
            <a:endParaRPr lang="tr-TR" dirty="0"/>
          </a:p>
        </p:txBody>
      </p:sp>
      <p:sp>
        <p:nvSpPr>
          <p:cNvPr id="8" name="Aşağı Ok 7">
            <a:extLst>
              <a:ext uri="{FF2B5EF4-FFF2-40B4-BE49-F238E27FC236}">
                <a16:creationId xmlns:a16="http://schemas.microsoft.com/office/drawing/2014/main" id="{7F35122B-243B-71E1-333A-4871BDB7CFCD}"/>
              </a:ext>
            </a:extLst>
          </p:cNvPr>
          <p:cNvSpPr/>
          <p:nvPr/>
        </p:nvSpPr>
        <p:spPr>
          <a:xfrm>
            <a:off x="5807968" y="4607913"/>
            <a:ext cx="57606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36585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991545" y="5557695"/>
            <a:ext cx="8280920" cy="30008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dirty="0" err="1"/>
              <a:t>K</a:t>
            </a:r>
            <a:r>
              <a:rPr lang="en-US" sz="1350" dirty="0" err="1"/>
              <a:t>anis</a:t>
            </a:r>
            <a:r>
              <a:rPr lang="en-US" sz="1350" dirty="0"/>
              <a:t> et al Arch </a:t>
            </a:r>
            <a:r>
              <a:rPr lang="en-US" sz="1350" dirty="0" err="1"/>
              <a:t>Osteoporos</a:t>
            </a:r>
            <a:r>
              <a:rPr lang="en-US" sz="1350" dirty="0"/>
              <a:t>. 2021;16:82</a:t>
            </a:r>
            <a:r>
              <a:rPr lang="en-US" sz="1050" dirty="0"/>
              <a:t>.</a:t>
            </a:r>
          </a:p>
        </p:txBody>
      </p:sp>
      <p:sp>
        <p:nvSpPr>
          <p:cNvPr id="6" name="Unvan 1"/>
          <p:cNvSpPr txBox="1">
            <a:spLocks noGrp="1"/>
          </p:cNvSpPr>
          <p:nvPr>
            <p:ph type="title"/>
          </p:nvPr>
        </p:nvSpPr>
        <p:spPr>
          <a:xfrm>
            <a:off x="1233055" y="365126"/>
            <a:ext cx="9393382" cy="102033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68580" tIns="34290" rIns="68580" bIns="3429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tr-TR" b="1" dirty="0">
                <a:solidFill>
                  <a:sysClr val="windowText" lastClr="000000"/>
                </a:solidFill>
                <a:latin typeface="Calibri"/>
              </a:rPr>
              <a:t>Dünyada </a:t>
            </a:r>
            <a:r>
              <a:rPr lang="en-GB" b="1" dirty="0" err="1">
                <a:solidFill>
                  <a:sysClr val="windowText" lastClr="000000"/>
                </a:solidFill>
                <a:latin typeface="Calibri"/>
              </a:rPr>
              <a:t>Osteoporoz</a:t>
            </a:r>
            <a:r>
              <a:rPr lang="en-GB" b="1" dirty="0">
                <a:solidFill>
                  <a:sysClr val="windowText" lastClr="000000"/>
                </a:solidFill>
                <a:latin typeface="Calibri"/>
              </a:rPr>
              <a:t> </a:t>
            </a:r>
            <a:r>
              <a:rPr lang="en-GB" b="1" dirty="0" err="1">
                <a:solidFill>
                  <a:sysClr val="windowText" lastClr="000000"/>
                </a:solidFill>
                <a:latin typeface="Calibri"/>
              </a:rPr>
              <a:t>Farkındalığı</a:t>
            </a:r>
            <a:r>
              <a:rPr lang="en-GB" b="1" dirty="0">
                <a:solidFill>
                  <a:sysClr val="windowText" lastClr="000000"/>
                </a:solidFill>
                <a:latin typeface="Calibri"/>
              </a:rPr>
              <a:t> </a:t>
            </a:r>
            <a:endParaRPr lang="en-GB" sz="3300" b="1" dirty="0">
              <a:solidFill>
                <a:sysClr val="windowText" lastClr="000000"/>
              </a:solidFill>
              <a:latin typeface="Calibri"/>
            </a:endParaRPr>
          </a:p>
        </p:txBody>
      </p:sp>
      <p:sp>
        <p:nvSpPr>
          <p:cNvPr id="7" name="İçerik Yer Tutucusu 2"/>
          <p:cNvSpPr txBox="1">
            <a:spLocks/>
          </p:cNvSpPr>
          <p:nvPr/>
        </p:nvSpPr>
        <p:spPr>
          <a:xfrm>
            <a:off x="1991545" y="2057406"/>
            <a:ext cx="8213876" cy="180929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r>
              <a:rPr lang="tr-TR" sz="2100" b="1" dirty="0"/>
              <a:t>Aslında bu dünya genelinde bir sorun</a:t>
            </a:r>
          </a:p>
          <a:p>
            <a:pPr marL="0" indent="0">
              <a:buNone/>
            </a:pPr>
            <a:r>
              <a:rPr lang="tr-TR" sz="2100" dirty="0"/>
              <a:t>     - İngiltere ve İsviçre dahil 27 Avrupa ülkesini içeren bir OP </a:t>
            </a:r>
          </a:p>
          <a:p>
            <a:pPr marL="0" indent="0">
              <a:buNone/>
            </a:pPr>
            <a:r>
              <a:rPr lang="tr-TR" sz="2100" dirty="0"/>
              <a:t>       çalışmasında </a:t>
            </a:r>
            <a:r>
              <a:rPr lang="tr-TR" sz="2100" b="1" dirty="0"/>
              <a:t>tedavi açığı</a:t>
            </a:r>
            <a:r>
              <a:rPr lang="tr-TR" sz="2100" b="1" dirty="0">
                <a:solidFill>
                  <a:srgbClr val="FF0000"/>
                </a:solidFill>
              </a:rPr>
              <a:t> </a:t>
            </a:r>
            <a:r>
              <a:rPr lang="tr-TR" sz="2100" dirty="0">
                <a:solidFill>
                  <a:schemeClr val="tx1"/>
                </a:solidFill>
              </a:rPr>
              <a:t>~</a:t>
            </a:r>
            <a:r>
              <a:rPr lang="tr-TR" sz="2100" dirty="0">
                <a:solidFill>
                  <a:srgbClr val="FF0000"/>
                </a:solidFill>
              </a:rPr>
              <a:t> </a:t>
            </a:r>
            <a:r>
              <a:rPr lang="tr-TR" sz="2100" dirty="0"/>
              <a:t> </a:t>
            </a:r>
            <a:r>
              <a:rPr lang="tr-TR" sz="2100" b="1" dirty="0">
                <a:solidFill>
                  <a:srgbClr val="FF0000"/>
                </a:solidFill>
              </a:rPr>
              <a:t>%71</a:t>
            </a:r>
            <a:r>
              <a:rPr lang="tr-TR" sz="2100" dirty="0"/>
              <a:t> (sadece </a:t>
            </a:r>
            <a:r>
              <a:rPr lang="tr-TR" sz="2100" dirty="0">
                <a:solidFill>
                  <a:schemeClr val="tx1"/>
                </a:solidFill>
              </a:rPr>
              <a:t>~</a:t>
            </a:r>
            <a:r>
              <a:rPr lang="tr-TR" sz="2100" b="1" u="sng" dirty="0"/>
              <a:t>%30</a:t>
            </a:r>
            <a:r>
              <a:rPr lang="tr-TR" sz="2100" dirty="0"/>
              <a:t>’unda </a:t>
            </a:r>
            <a:r>
              <a:rPr lang="tr-TR" sz="2100" dirty="0" err="1"/>
              <a:t>tx</a:t>
            </a:r>
            <a:r>
              <a:rPr lang="tr-TR" sz="2100" dirty="0"/>
              <a:t>)</a:t>
            </a:r>
          </a:p>
        </p:txBody>
      </p:sp>
    </p:spTree>
    <p:extLst>
      <p:ext uri="{BB962C8B-B14F-4D97-AF65-F5344CB8AC3E}">
        <p14:creationId xmlns:p14="http://schemas.microsoft.com/office/powerpoint/2010/main" val="253455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24337" y="2507874"/>
            <a:ext cx="3134816" cy="10650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23B5881B-A9AB-4A89-AE36-2EAA39B3B701}"/>
              </a:ext>
            </a:extLst>
          </p:cNvPr>
          <p:cNvSpPr txBox="1"/>
          <p:nvPr/>
        </p:nvSpPr>
        <p:spPr>
          <a:xfrm>
            <a:off x="1910337" y="1900357"/>
            <a:ext cx="7976123" cy="3046988"/>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tr-TR" sz="3200" b="1" dirty="0"/>
          </a:p>
          <a:p>
            <a:pPr algn="ctr"/>
            <a:r>
              <a:rPr lang="tr-TR" sz="3200" b="1" dirty="0">
                <a:solidFill>
                  <a:srgbClr val="0070C0"/>
                </a:solidFill>
              </a:rPr>
              <a:t>DXA </a:t>
            </a:r>
            <a:r>
              <a:rPr lang="tr-TR" sz="3200" b="1" dirty="0" err="1">
                <a:solidFill>
                  <a:srgbClr val="0070C0"/>
                </a:solidFill>
              </a:rPr>
              <a:t>osteopenik</a:t>
            </a:r>
            <a:r>
              <a:rPr lang="tr-TR" sz="3200" b="1" dirty="0">
                <a:solidFill>
                  <a:srgbClr val="0070C0"/>
                </a:solidFill>
              </a:rPr>
              <a:t> veya N değerlerde olsa bile </a:t>
            </a:r>
            <a:r>
              <a:rPr lang="tr-TR" sz="3200" b="1" dirty="0" err="1">
                <a:solidFill>
                  <a:srgbClr val="FF0000"/>
                </a:solidFill>
              </a:rPr>
              <a:t>Frajilite</a:t>
            </a:r>
            <a:r>
              <a:rPr lang="tr-TR" sz="3200" b="1" dirty="0">
                <a:solidFill>
                  <a:srgbClr val="FF0000"/>
                </a:solidFill>
              </a:rPr>
              <a:t> </a:t>
            </a:r>
            <a:r>
              <a:rPr lang="tr-TR" sz="3200" b="1" dirty="0" err="1">
                <a:solidFill>
                  <a:srgbClr val="FF0000"/>
                </a:solidFill>
              </a:rPr>
              <a:t>Fx</a:t>
            </a:r>
            <a:r>
              <a:rPr lang="tr-TR" sz="3200" b="1" dirty="0">
                <a:solidFill>
                  <a:srgbClr val="FF0000"/>
                </a:solidFill>
              </a:rPr>
              <a:t> </a:t>
            </a:r>
            <a:r>
              <a:rPr lang="tr-TR" sz="3200" b="1" dirty="0">
                <a:solidFill>
                  <a:schemeClr val="tx1"/>
                </a:solidFill>
              </a:rPr>
              <a:t>varlığı OP tanısı koydurur ve </a:t>
            </a:r>
            <a:r>
              <a:rPr lang="tr-TR" sz="3200" b="1" dirty="0">
                <a:solidFill>
                  <a:srgbClr val="FF0000"/>
                </a:solidFill>
              </a:rPr>
              <a:t>farmakolojik tedavi başlanmalıdır.</a:t>
            </a:r>
          </a:p>
          <a:p>
            <a:pPr algn="ctr"/>
            <a:endParaRPr lang="tr-TR" sz="3200" b="1" dirty="0"/>
          </a:p>
          <a:p>
            <a:pPr algn="ctr"/>
            <a:endParaRPr lang="tr-TR" sz="3200" dirty="0"/>
          </a:p>
        </p:txBody>
      </p:sp>
    </p:spTree>
    <p:extLst>
      <p:ext uri="{BB962C8B-B14F-4D97-AF65-F5344CB8AC3E}">
        <p14:creationId xmlns:p14="http://schemas.microsoft.com/office/powerpoint/2010/main" val="3446197179"/>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E1C329C-AF88-42AE-89EB-B731AA7A1B8E}"/>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tr-TR" dirty="0"/>
              <a:t>OLGU-3</a:t>
            </a:r>
          </a:p>
        </p:txBody>
      </p:sp>
      <p:sp>
        <p:nvSpPr>
          <p:cNvPr id="5" name="Metin Yer Tutucusu 4">
            <a:extLst>
              <a:ext uri="{FF2B5EF4-FFF2-40B4-BE49-F238E27FC236}">
                <a16:creationId xmlns:a16="http://schemas.microsoft.com/office/drawing/2014/main" id="{95BCAF55-5147-4D74-B240-140EB9BD3411}"/>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80252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1116" y="1028700"/>
            <a:ext cx="10972800" cy="5468919"/>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sz="3200" dirty="0"/>
          </a:p>
          <a:p>
            <a:r>
              <a:rPr lang="tr-TR" sz="3200" dirty="0"/>
              <a:t>71 y, E</a:t>
            </a:r>
          </a:p>
          <a:p>
            <a:r>
              <a:rPr lang="tr-TR" sz="3200" dirty="0"/>
              <a:t>HT, İKH (CABG)</a:t>
            </a:r>
          </a:p>
          <a:p>
            <a:r>
              <a:rPr lang="tr-TR" sz="3200" dirty="0"/>
              <a:t>Rutin takip için başvurdu.</a:t>
            </a:r>
          </a:p>
          <a:p>
            <a:r>
              <a:rPr lang="tr-TR" dirty="0"/>
              <a:t>Kullandığı ilaçlar: </a:t>
            </a:r>
          </a:p>
          <a:p>
            <a:pPr lvl="1"/>
            <a:r>
              <a:rPr lang="tr-TR" sz="2800" dirty="0" err="1"/>
              <a:t>Ramipril</a:t>
            </a:r>
            <a:r>
              <a:rPr lang="tr-TR" sz="2800" dirty="0"/>
              <a:t> 5mg 1x1, </a:t>
            </a:r>
            <a:r>
              <a:rPr lang="tr-TR" sz="2800" dirty="0" err="1"/>
              <a:t>Metoprolol</a:t>
            </a:r>
            <a:r>
              <a:rPr lang="tr-TR" sz="2800" dirty="0"/>
              <a:t> 25 mg 1x1, </a:t>
            </a:r>
            <a:r>
              <a:rPr lang="tr-TR" sz="2800" dirty="0" err="1"/>
              <a:t>Asetilsalisilik</a:t>
            </a:r>
            <a:r>
              <a:rPr lang="tr-TR" sz="2800" dirty="0"/>
              <a:t> asit 100mg 1x1, </a:t>
            </a:r>
            <a:r>
              <a:rPr lang="tr-TR" sz="2800" dirty="0" err="1"/>
              <a:t>Atorvastatin</a:t>
            </a:r>
            <a:r>
              <a:rPr lang="tr-TR" sz="2800" dirty="0"/>
              <a:t> 20 mg 1x1 </a:t>
            </a:r>
          </a:p>
        </p:txBody>
      </p:sp>
    </p:spTree>
    <p:extLst>
      <p:ext uri="{BB962C8B-B14F-4D97-AF65-F5344CB8AC3E}">
        <p14:creationId xmlns:p14="http://schemas.microsoft.com/office/powerpoint/2010/main" val="401913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215614"/>
            <a:ext cx="10972800" cy="5013064"/>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sz="3200" dirty="0"/>
          </a:p>
          <a:p>
            <a:r>
              <a:rPr lang="tr-TR" sz="3200" dirty="0"/>
              <a:t>Sigara :Yok</a:t>
            </a:r>
          </a:p>
          <a:p>
            <a:r>
              <a:rPr lang="tr-TR" sz="3200" dirty="0"/>
              <a:t>Alkol:  Yok</a:t>
            </a:r>
          </a:p>
          <a:p>
            <a:r>
              <a:rPr lang="tr-TR" sz="3200" dirty="0"/>
              <a:t>Özgeçmiş: Özellik yok</a:t>
            </a:r>
          </a:p>
          <a:p>
            <a:r>
              <a:rPr lang="tr-TR" sz="3200" dirty="0"/>
              <a:t>Soygeçmiş: Özellik yok</a:t>
            </a:r>
          </a:p>
          <a:p>
            <a:r>
              <a:rPr lang="tr-TR" sz="3200" dirty="0"/>
              <a:t>Fizik muayene: Özellik yok, Boy: 168 cm, Kilo: 84 kg, BKİ: 30 kg/m² </a:t>
            </a:r>
          </a:p>
          <a:p>
            <a:r>
              <a:rPr lang="tr-TR" sz="3200" dirty="0"/>
              <a:t>Boy Kısalması: bilmiyor</a:t>
            </a:r>
          </a:p>
          <a:p>
            <a:endParaRPr lang="tr-TR" b="1" dirty="0"/>
          </a:p>
          <a:p>
            <a:endParaRPr lang="tr-TR" dirty="0"/>
          </a:p>
        </p:txBody>
      </p:sp>
      <p:sp>
        <p:nvSpPr>
          <p:cNvPr id="7" name="Metin kutusu 6">
            <a:extLst>
              <a:ext uri="{FF2B5EF4-FFF2-40B4-BE49-F238E27FC236}">
                <a16:creationId xmlns:a16="http://schemas.microsoft.com/office/drawing/2014/main" id="{BAF246AA-EB2F-4C23-96E7-084AAB427DA1}"/>
              </a:ext>
            </a:extLst>
          </p:cNvPr>
          <p:cNvSpPr txBox="1"/>
          <p:nvPr/>
        </p:nvSpPr>
        <p:spPr>
          <a:xfrm>
            <a:off x="6837219" y="2301586"/>
            <a:ext cx="269748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800" b="1" dirty="0"/>
              <a:t>Özellik yok</a:t>
            </a:r>
          </a:p>
        </p:txBody>
      </p:sp>
    </p:spTree>
    <p:extLst>
      <p:ext uri="{BB962C8B-B14F-4D97-AF65-F5344CB8AC3E}">
        <p14:creationId xmlns:p14="http://schemas.microsoft.com/office/powerpoint/2010/main" val="298821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09600" y="442616"/>
            <a:ext cx="10972800" cy="843743"/>
          </a:xfrm>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Laboratuvar</a:t>
            </a:r>
          </a:p>
        </p:txBody>
      </p:sp>
      <p:sp>
        <p:nvSpPr>
          <p:cNvPr id="2" name="İçerik Yer Tutucusu 3">
            <a:extLst>
              <a:ext uri="{FF2B5EF4-FFF2-40B4-BE49-F238E27FC236}">
                <a16:creationId xmlns:a16="http://schemas.microsoft.com/office/drawing/2014/main" id="{24AA3C2C-E099-E6B9-8524-3B028F785E86}"/>
              </a:ext>
            </a:extLst>
          </p:cNvPr>
          <p:cNvSpPr txBox="1">
            <a:spLocks/>
          </p:cNvSpPr>
          <p:nvPr/>
        </p:nvSpPr>
        <p:spPr>
          <a:xfrm>
            <a:off x="457199" y="1828800"/>
            <a:ext cx="10972799" cy="4267200"/>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60000"/>
              </a:lnSpc>
            </a:pPr>
            <a:r>
              <a:rPr lang="tr-TR" sz="2400" dirty="0" err="1">
                <a:cs typeface="Arial" panose="020B0604020202020204" pitchFamily="34" charset="0"/>
              </a:rPr>
              <a:t>Hemogram</a:t>
            </a:r>
            <a:r>
              <a:rPr lang="tr-TR" sz="2400" dirty="0">
                <a:cs typeface="Arial" panose="020B0604020202020204" pitchFamily="34" charset="0"/>
              </a:rPr>
              <a:t> :N </a:t>
            </a:r>
          </a:p>
          <a:p>
            <a:pPr>
              <a:lnSpc>
                <a:spcPct val="160000"/>
              </a:lnSpc>
            </a:pPr>
            <a:r>
              <a:rPr lang="tr-TR" sz="2400" dirty="0" err="1">
                <a:cs typeface="Arial" panose="020B0604020202020204" pitchFamily="34" charset="0"/>
              </a:rPr>
              <a:t>Kre</a:t>
            </a:r>
            <a:r>
              <a:rPr lang="tr-TR" sz="2400" dirty="0">
                <a:cs typeface="Arial" panose="020B0604020202020204" pitchFamily="34" charset="0"/>
              </a:rPr>
              <a:t>: 0.7 mg/</a:t>
            </a:r>
            <a:r>
              <a:rPr lang="tr-TR" sz="2400" dirty="0" err="1">
                <a:cs typeface="Arial" panose="020B0604020202020204" pitchFamily="34" charset="0"/>
              </a:rPr>
              <a:t>dL</a:t>
            </a:r>
            <a:r>
              <a:rPr lang="tr-TR" sz="2400" dirty="0">
                <a:cs typeface="Arial" panose="020B0604020202020204" pitchFamily="34" charset="0"/>
              </a:rPr>
              <a:t> </a:t>
            </a:r>
          </a:p>
          <a:p>
            <a:pPr>
              <a:lnSpc>
                <a:spcPct val="160000"/>
              </a:lnSpc>
            </a:pPr>
            <a:r>
              <a:rPr lang="tr-TR" sz="2400" dirty="0">
                <a:cs typeface="Arial" panose="020B0604020202020204" pitchFamily="34" charset="0"/>
              </a:rPr>
              <a:t>eGFR:72 ml/</a:t>
            </a:r>
            <a:r>
              <a:rPr lang="tr-TR" sz="2400" dirty="0" err="1">
                <a:cs typeface="Arial" panose="020B0604020202020204" pitchFamily="34" charset="0"/>
              </a:rPr>
              <a:t>dk</a:t>
            </a:r>
            <a:endParaRPr lang="tr-TR" sz="2400" dirty="0">
              <a:cs typeface="Arial" panose="020B0604020202020204" pitchFamily="34" charset="0"/>
            </a:endParaRPr>
          </a:p>
          <a:p>
            <a:pPr>
              <a:lnSpc>
                <a:spcPct val="160000"/>
              </a:lnSpc>
            </a:pPr>
            <a:r>
              <a:rPr lang="tr-TR" sz="2400" dirty="0">
                <a:cs typeface="Arial" panose="020B0604020202020204" pitchFamily="34" charset="0"/>
              </a:rPr>
              <a:t>KCFT / ALP : N</a:t>
            </a:r>
          </a:p>
          <a:p>
            <a:pPr>
              <a:lnSpc>
                <a:spcPct val="160000"/>
              </a:lnSpc>
            </a:pPr>
            <a:r>
              <a:rPr lang="tr-TR" sz="2400" dirty="0" err="1">
                <a:cs typeface="Arial" panose="020B0604020202020204" pitchFamily="34" charset="0"/>
              </a:rPr>
              <a:t>Alb</a:t>
            </a:r>
            <a:r>
              <a:rPr lang="tr-TR" sz="2400" dirty="0">
                <a:cs typeface="Arial" panose="020B0604020202020204" pitchFamily="34" charset="0"/>
              </a:rPr>
              <a:t>: 4.4 g/</a:t>
            </a:r>
            <a:r>
              <a:rPr lang="tr-TR" sz="2400" dirty="0" err="1">
                <a:cs typeface="Arial" panose="020B0604020202020204" pitchFamily="34" charset="0"/>
              </a:rPr>
              <a:t>dL</a:t>
            </a:r>
            <a:r>
              <a:rPr lang="tr-TR" sz="2400" dirty="0">
                <a:cs typeface="Arial" panose="020B0604020202020204" pitchFamily="34" charset="0"/>
              </a:rPr>
              <a:t>   </a:t>
            </a:r>
          </a:p>
          <a:p>
            <a:pPr>
              <a:lnSpc>
                <a:spcPct val="160000"/>
              </a:lnSpc>
            </a:pPr>
            <a:r>
              <a:rPr lang="tr-TR" sz="2400" dirty="0" err="1">
                <a:cs typeface="Arial" panose="020B0604020202020204" pitchFamily="34" charset="0"/>
              </a:rPr>
              <a:t>Ca</a:t>
            </a:r>
            <a:r>
              <a:rPr lang="tr-TR" sz="2400" dirty="0">
                <a:cs typeface="Arial" panose="020B0604020202020204" pitchFamily="34" charset="0"/>
              </a:rPr>
              <a:t>: 9.2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P: 3.9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D </a:t>
            </a:r>
            <a:r>
              <a:rPr lang="tr-TR" sz="2400" dirty="0" err="1">
                <a:cs typeface="Arial" panose="020B0604020202020204" pitchFamily="34" charset="0"/>
              </a:rPr>
              <a:t>vit</a:t>
            </a:r>
            <a:r>
              <a:rPr lang="tr-TR" sz="2400" dirty="0">
                <a:cs typeface="Arial" panose="020B0604020202020204" pitchFamily="34" charset="0"/>
              </a:rPr>
              <a:t>: 25 </a:t>
            </a:r>
            <a:r>
              <a:rPr lang="tr-TR" sz="2400" dirty="0" err="1">
                <a:cs typeface="Arial" panose="020B0604020202020204" pitchFamily="34" charset="0"/>
              </a:rPr>
              <a:t>ng</a:t>
            </a:r>
            <a:r>
              <a:rPr lang="tr-TR" sz="2400" dirty="0">
                <a:cs typeface="Arial" panose="020B0604020202020204" pitchFamily="34" charset="0"/>
              </a:rPr>
              <a:t>/</a:t>
            </a:r>
            <a:r>
              <a:rPr lang="tr-TR" sz="2400" dirty="0" err="1">
                <a:cs typeface="Arial" panose="020B0604020202020204" pitchFamily="34" charset="0"/>
              </a:rPr>
              <a:t>mL</a:t>
            </a:r>
            <a:r>
              <a:rPr lang="tr-TR" sz="2400" dirty="0">
                <a:cs typeface="Arial" panose="020B0604020202020204" pitchFamily="34" charset="0"/>
              </a:rPr>
              <a:t> </a:t>
            </a:r>
          </a:p>
          <a:p>
            <a:pPr>
              <a:lnSpc>
                <a:spcPct val="160000"/>
              </a:lnSpc>
            </a:pPr>
            <a:r>
              <a:rPr lang="tr-TR" sz="2400" dirty="0">
                <a:cs typeface="Arial" panose="020B0604020202020204" pitchFamily="34" charset="0"/>
              </a:rPr>
              <a:t>PTH: 50 </a:t>
            </a:r>
            <a:r>
              <a:rPr lang="tr-TR" sz="2400" dirty="0" err="1">
                <a:cs typeface="Arial" panose="020B0604020202020204" pitchFamily="34" charset="0"/>
              </a:rPr>
              <a:t>ng</a:t>
            </a:r>
            <a:r>
              <a:rPr lang="tr-TR" sz="2400" dirty="0">
                <a:cs typeface="Arial" panose="020B0604020202020204" pitchFamily="34" charset="0"/>
              </a:rPr>
              <a:t>/L </a:t>
            </a:r>
          </a:p>
          <a:p>
            <a:pPr>
              <a:lnSpc>
                <a:spcPct val="160000"/>
              </a:lnSpc>
            </a:pPr>
            <a:r>
              <a:rPr lang="tr-TR" sz="2400" dirty="0">
                <a:cs typeface="Arial" panose="020B0604020202020204" pitchFamily="34" charset="0"/>
              </a:rPr>
              <a:t>TSH :3.9 </a:t>
            </a:r>
            <a:r>
              <a:rPr lang="tr-TR" sz="2400" dirty="0" err="1">
                <a:cs typeface="Arial" panose="020B0604020202020204" pitchFamily="34" charset="0"/>
              </a:rPr>
              <a:t>mU</a:t>
            </a:r>
            <a:r>
              <a:rPr lang="tr-TR" sz="2400" dirty="0">
                <a:cs typeface="Arial" panose="020B0604020202020204" pitchFamily="34" charset="0"/>
              </a:rPr>
              <a:t>/L</a:t>
            </a:r>
          </a:p>
          <a:p>
            <a:pPr>
              <a:lnSpc>
                <a:spcPct val="160000"/>
              </a:lnSpc>
            </a:pPr>
            <a:r>
              <a:rPr lang="tr-TR" sz="2400" dirty="0">
                <a:cs typeface="Arial" panose="020B0604020202020204" pitchFamily="34" charset="0"/>
              </a:rPr>
              <a:t>T testosteron: 5.5 </a:t>
            </a:r>
            <a:r>
              <a:rPr lang="tr-TR" sz="2400" dirty="0" err="1">
                <a:cs typeface="Arial" panose="020B0604020202020204" pitchFamily="34" charset="0"/>
              </a:rPr>
              <a:t>ng</a:t>
            </a:r>
            <a:r>
              <a:rPr lang="tr-TR" sz="2400" dirty="0">
                <a:cs typeface="Arial" panose="020B0604020202020204" pitchFamily="34" charset="0"/>
              </a:rPr>
              <a:t>/</a:t>
            </a:r>
            <a:r>
              <a:rPr lang="tr-TR" sz="2400" dirty="0" err="1">
                <a:cs typeface="Arial" panose="020B0604020202020204" pitchFamily="34" charset="0"/>
              </a:rPr>
              <a:t>mL</a:t>
            </a:r>
            <a:endParaRPr lang="tr-TR" sz="2400" dirty="0">
              <a:cs typeface="Arial" panose="020B0604020202020204" pitchFamily="34" charset="0"/>
            </a:endParaRPr>
          </a:p>
        </p:txBody>
      </p:sp>
      <p:sp>
        <p:nvSpPr>
          <p:cNvPr id="8" name="Metin kutusu 7">
            <a:extLst>
              <a:ext uri="{FF2B5EF4-FFF2-40B4-BE49-F238E27FC236}">
                <a16:creationId xmlns:a16="http://schemas.microsoft.com/office/drawing/2014/main" id="{3CD1BAE1-B2EA-9F90-CF12-6890B4376B86}"/>
              </a:ext>
            </a:extLst>
          </p:cNvPr>
          <p:cNvSpPr txBox="1"/>
          <p:nvPr/>
        </p:nvSpPr>
        <p:spPr>
          <a:xfrm>
            <a:off x="8389075" y="5572780"/>
            <a:ext cx="269748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800" b="1" dirty="0"/>
              <a:t>Özellik yok</a:t>
            </a:r>
          </a:p>
        </p:txBody>
      </p:sp>
    </p:spTree>
    <p:extLst>
      <p:ext uri="{BB962C8B-B14F-4D97-AF65-F5344CB8AC3E}">
        <p14:creationId xmlns:p14="http://schemas.microsoft.com/office/powerpoint/2010/main" val="188072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90414" y="1667585"/>
            <a:ext cx="10972800" cy="4323048"/>
          </a:xfr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rmAutofit/>
          </a:bodyPr>
          <a:lstStyle/>
          <a:p>
            <a:pPr marL="0" indent="0">
              <a:lnSpc>
                <a:spcPct val="100000"/>
              </a:lnSpc>
              <a:buNone/>
            </a:pPr>
            <a:r>
              <a:rPr lang="tr-TR" b="1" dirty="0">
                <a:latin typeface="Arial" panose="020B0604020202020204" pitchFamily="34" charset="0"/>
                <a:cs typeface="Arial" panose="020B0604020202020204" pitchFamily="34" charset="0"/>
              </a:rPr>
              <a:t>     </a:t>
            </a:r>
            <a:r>
              <a:rPr lang="tr-TR" sz="2800" b="1" dirty="0" err="1">
                <a:latin typeface="Arial" panose="020B0604020202020204" pitchFamily="34" charset="0"/>
                <a:cs typeface="Arial" panose="020B0604020202020204" pitchFamily="34" charset="0"/>
              </a:rPr>
              <a:t>Femur</a:t>
            </a:r>
            <a:r>
              <a:rPr lang="tr-TR" sz="2800" b="1" dirty="0">
                <a:latin typeface="Arial" panose="020B0604020202020204" pitchFamily="34" charset="0"/>
                <a:cs typeface="Arial" panose="020B0604020202020204" pitchFamily="34" charset="0"/>
              </a:rPr>
              <a:t> Boyun </a:t>
            </a:r>
          </a:p>
          <a:p>
            <a:pPr marL="0" indent="0">
              <a:lnSpc>
                <a:spcPct val="100000"/>
              </a:lnSpc>
              <a:buNone/>
            </a:pPr>
            <a:r>
              <a:rPr lang="tr-TR" sz="2800" dirty="0">
                <a:latin typeface="Arial" panose="020B0604020202020204" pitchFamily="34" charset="0"/>
                <a:cs typeface="Arial" panose="020B0604020202020204" pitchFamily="34" charset="0"/>
              </a:rPr>
              <a:t>	T-skor: -1.4</a:t>
            </a:r>
          </a:p>
          <a:p>
            <a:pPr marL="0" indent="0">
              <a:lnSpc>
                <a:spcPct val="100000"/>
              </a:lnSpc>
              <a:buNone/>
            </a:pPr>
            <a:r>
              <a:rPr lang="tr-TR" sz="2800" dirty="0">
                <a:latin typeface="Arial" panose="020B0604020202020204" pitchFamily="34" charset="0"/>
                <a:cs typeface="Arial" panose="020B0604020202020204" pitchFamily="34" charset="0"/>
              </a:rPr>
              <a:t>     </a:t>
            </a:r>
            <a:r>
              <a:rPr lang="tr-TR" sz="2800" b="1" dirty="0" err="1">
                <a:latin typeface="Arial" panose="020B0604020202020204" pitchFamily="34" charset="0"/>
                <a:cs typeface="Arial" panose="020B0604020202020204" pitchFamily="34" charset="0"/>
              </a:rPr>
              <a:t>Femur</a:t>
            </a:r>
            <a:r>
              <a:rPr lang="tr-TR" sz="2800" b="1" dirty="0">
                <a:latin typeface="Arial" panose="020B0604020202020204" pitchFamily="34" charset="0"/>
                <a:cs typeface="Arial" panose="020B0604020202020204" pitchFamily="34" charset="0"/>
              </a:rPr>
              <a:t> Total</a:t>
            </a:r>
          </a:p>
          <a:p>
            <a:pPr marL="0" indent="0">
              <a:lnSpc>
                <a:spcPct val="100000"/>
              </a:lnSpc>
              <a:buNone/>
            </a:pPr>
            <a:r>
              <a:rPr lang="tr-TR" sz="2800" dirty="0">
                <a:latin typeface="Arial" panose="020B0604020202020204" pitchFamily="34" charset="0"/>
                <a:cs typeface="Arial" panose="020B0604020202020204" pitchFamily="34" charset="0"/>
              </a:rPr>
              <a:t>          T-skor: -1.9</a:t>
            </a:r>
            <a:endParaRPr lang="tr-TR" baseline="30000" dirty="0">
              <a:latin typeface="Arial" panose="020B0604020202020204" pitchFamily="34" charset="0"/>
              <a:cs typeface="Arial" panose="020B0604020202020204" pitchFamily="34" charset="0"/>
            </a:endParaRPr>
          </a:p>
          <a:p>
            <a:pPr marL="0" indent="0">
              <a:lnSpc>
                <a:spcPct val="100000"/>
              </a:lnSpc>
              <a:buNone/>
            </a:pPr>
            <a:r>
              <a:rPr lang="tr-TR" b="1" baseline="30000" dirty="0">
                <a:latin typeface="Arial" panose="020B0604020202020204" pitchFamily="34" charset="0"/>
                <a:cs typeface="Arial" panose="020B0604020202020204" pitchFamily="34" charset="0"/>
              </a:rPr>
              <a:t>        </a:t>
            </a:r>
            <a:r>
              <a:rPr lang="tr-TR" b="1" dirty="0">
                <a:latin typeface="Arial" panose="020B0604020202020204" pitchFamily="34" charset="0"/>
                <a:cs typeface="Arial" panose="020B0604020202020204" pitchFamily="34" charset="0"/>
              </a:rPr>
              <a:t>L</a:t>
            </a:r>
            <a:r>
              <a:rPr lang="tr-TR" b="1" baseline="-25000" dirty="0">
                <a:latin typeface="Arial" panose="020B0604020202020204" pitchFamily="34" charset="0"/>
                <a:cs typeface="Arial" panose="020B0604020202020204" pitchFamily="34" charset="0"/>
              </a:rPr>
              <a:t>1-4 </a:t>
            </a:r>
          </a:p>
          <a:p>
            <a:pPr marL="914400" lvl="2" indent="0">
              <a:lnSpc>
                <a:spcPct val="100000"/>
              </a:lnSpc>
              <a:buNone/>
            </a:pPr>
            <a:r>
              <a:rPr lang="tr-TR" sz="2800" dirty="0">
                <a:latin typeface="Arial" panose="020B0604020202020204" pitchFamily="34" charset="0"/>
                <a:cs typeface="Arial" panose="020B0604020202020204" pitchFamily="34" charset="0"/>
              </a:rPr>
              <a:t> T-skor: -1.8</a:t>
            </a:r>
          </a:p>
          <a:p>
            <a:pPr marL="914400" lvl="2" indent="0">
              <a:lnSpc>
                <a:spcPct val="100000"/>
              </a:lnSpc>
              <a:buNone/>
            </a:pPr>
            <a:endParaRPr lang="tr-TR" sz="2800" baseline="30000" dirty="0">
              <a:latin typeface="Arial" panose="020B0604020202020204" pitchFamily="34" charset="0"/>
              <a:cs typeface="Arial" panose="020B0604020202020204" pitchFamily="34" charset="0"/>
            </a:endParaRPr>
          </a:p>
          <a:p>
            <a:pPr marL="914400" lvl="2" indent="0">
              <a:lnSpc>
                <a:spcPct val="100000"/>
              </a:lnSpc>
              <a:buNone/>
            </a:pPr>
            <a:endParaRPr lang="tr-TR" sz="2800" baseline="30000" dirty="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endParaRPr lang="en-US" dirty="0"/>
          </a:p>
        </p:txBody>
      </p:sp>
      <p:sp>
        <p:nvSpPr>
          <p:cNvPr id="8" name="Unvan 2"/>
          <p:cNvSpPr txBox="1">
            <a:spLocks/>
          </p:cNvSpPr>
          <p:nvPr/>
        </p:nvSpPr>
        <p:spPr>
          <a:xfrm>
            <a:off x="636104" y="274638"/>
            <a:ext cx="11127110" cy="1143000"/>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tr-TR" sz="5400" dirty="0">
                <a:solidFill>
                  <a:prstClr val="white"/>
                </a:solidFill>
              </a:rPr>
              <a:t>DXA</a:t>
            </a:r>
          </a:p>
        </p:txBody>
      </p:sp>
    </p:spTree>
    <p:extLst>
      <p:ext uri="{BB962C8B-B14F-4D97-AF65-F5344CB8AC3E}">
        <p14:creationId xmlns:p14="http://schemas.microsoft.com/office/powerpoint/2010/main" val="398768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4EB9906-D52B-4FF2-AEE7-CC211C88CC26}"/>
              </a:ext>
            </a:extLst>
          </p:cNvPr>
          <p:cNvSpPr txBox="1"/>
          <p:nvPr/>
        </p:nvSpPr>
        <p:spPr>
          <a:xfrm>
            <a:off x="6217920" y="3244334"/>
            <a:ext cx="202311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800" dirty="0" err="1"/>
              <a:t>Osteopeni</a:t>
            </a:r>
            <a:endParaRPr lang="tr-TR" sz="2800" dirty="0"/>
          </a:p>
        </p:txBody>
      </p:sp>
      <p:sp>
        <p:nvSpPr>
          <p:cNvPr id="3" name="Metin kutusu 2">
            <a:extLst>
              <a:ext uri="{FF2B5EF4-FFF2-40B4-BE49-F238E27FC236}">
                <a16:creationId xmlns:a16="http://schemas.microsoft.com/office/drawing/2014/main" id="{A0B52F48-8C04-46A2-901D-05085E60F83E}"/>
              </a:ext>
            </a:extLst>
          </p:cNvPr>
          <p:cNvSpPr txBox="1"/>
          <p:nvPr/>
        </p:nvSpPr>
        <p:spPr>
          <a:xfrm>
            <a:off x="767549" y="2382559"/>
            <a:ext cx="10709910"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endParaRPr lang="tr-TR" sz="2800" dirty="0"/>
          </a:p>
          <a:p>
            <a:pPr algn="ctr"/>
            <a:r>
              <a:rPr lang="tr-TR" sz="2800" b="1" dirty="0"/>
              <a:t>BU </a:t>
            </a:r>
            <a:r>
              <a:rPr lang="tr-TR" sz="2800" b="1" dirty="0">
                <a:solidFill>
                  <a:srgbClr val="FF0000"/>
                </a:solidFill>
              </a:rPr>
              <a:t>ANAMNEZ VE DXA SONUÇLARINA RAĞMEN </a:t>
            </a:r>
            <a:r>
              <a:rPr lang="tr-TR" sz="2800" b="1" dirty="0"/>
              <a:t>HASTADA HALA </a:t>
            </a:r>
          </a:p>
          <a:p>
            <a:pPr algn="ctr"/>
            <a:r>
              <a:rPr lang="tr-TR" sz="2800" b="1" dirty="0">
                <a:solidFill>
                  <a:srgbClr val="FF0000"/>
                </a:solidFill>
              </a:rPr>
              <a:t>OP </a:t>
            </a:r>
            <a:r>
              <a:rPr lang="tr-TR" sz="2800" b="1" dirty="0"/>
              <a:t>OLABİLİR Mİ?</a:t>
            </a:r>
            <a:endParaRPr lang="tr-TR" sz="2800" dirty="0"/>
          </a:p>
          <a:p>
            <a:pPr algn="ctr"/>
            <a:endParaRPr lang="tr-TR" sz="2800" dirty="0"/>
          </a:p>
        </p:txBody>
      </p:sp>
      <p:sp>
        <p:nvSpPr>
          <p:cNvPr id="5" name="İçerik Yer Tutucusu 4">
            <a:extLst>
              <a:ext uri="{FF2B5EF4-FFF2-40B4-BE49-F238E27FC236}">
                <a16:creationId xmlns:a16="http://schemas.microsoft.com/office/drawing/2014/main" id="{19376611-9208-44BE-7526-2357508DBF49}"/>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456271171"/>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Osteoporoz Tanısı</a:t>
            </a:r>
            <a:endParaRPr lang="en-GB" b="1" dirty="0"/>
          </a:p>
        </p:txBody>
      </p:sp>
      <p:graphicFrame>
        <p:nvGraphicFramePr>
          <p:cNvPr id="4" name="İçerik Yer Tutucusu 3"/>
          <p:cNvGraphicFramePr>
            <a:graphicFrameLocks noGrp="1"/>
          </p:cNvGraphicFramePr>
          <p:nvPr>
            <p:ph idx="1"/>
          </p:nvPr>
        </p:nvGraphicFramePr>
        <p:xfrm>
          <a:off x="609600" y="1484784"/>
          <a:ext cx="109728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321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Osteoporoz Tanısı</a:t>
            </a:r>
            <a:endParaRPr lang="en-GB" b="1"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595820284"/>
              </p:ext>
            </p:extLst>
          </p:nvPr>
        </p:nvGraphicFramePr>
        <p:xfrm>
          <a:off x="609600" y="1484784"/>
          <a:ext cx="109728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p:cNvSpPr txBox="1"/>
          <p:nvPr/>
        </p:nvSpPr>
        <p:spPr>
          <a:xfrm>
            <a:off x="6990347" y="4197479"/>
            <a:ext cx="4363453"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000" b="1" dirty="0" err="1"/>
              <a:t>Vertebra</a:t>
            </a:r>
            <a:r>
              <a:rPr lang="tr-TR" sz="2000" b="1" dirty="0"/>
              <a:t> </a:t>
            </a:r>
            <a:r>
              <a:rPr lang="tr-TR" sz="2000" b="1" dirty="0" err="1"/>
              <a:t>fx’lerinin</a:t>
            </a:r>
            <a:r>
              <a:rPr lang="tr-TR" sz="2000" b="1" dirty="0"/>
              <a:t> büyük  kısmı sessiz!!</a:t>
            </a:r>
          </a:p>
        </p:txBody>
      </p:sp>
      <p:sp>
        <p:nvSpPr>
          <p:cNvPr id="5" name="Şimşek İşareti 4">
            <a:extLst>
              <a:ext uri="{FF2B5EF4-FFF2-40B4-BE49-F238E27FC236}">
                <a16:creationId xmlns:a16="http://schemas.microsoft.com/office/drawing/2014/main" id="{9632A3FB-A79C-F465-4C01-631EB81B8184}"/>
              </a:ext>
            </a:extLst>
          </p:cNvPr>
          <p:cNvSpPr/>
          <p:nvPr/>
        </p:nvSpPr>
        <p:spPr>
          <a:xfrm>
            <a:off x="2679032" y="4186973"/>
            <a:ext cx="914400" cy="914400"/>
          </a:xfrm>
          <a:prstGeom prst="lightningBol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956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7207" y="558800"/>
            <a:ext cx="10713087" cy="3733800"/>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b="1" dirty="0"/>
          </a:p>
          <a:p>
            <a:pPr marL="0" indent="0">
              <a:buNone/>
            </a:pPr>
            <a:r>
              <a:rPr lang="tr-TR" sz="3600" b="1" dirty="0"/>
              <a:t>Osteoporozun en önemli klinik </a:t>
            </a:r>
            <a:r>
              <a:rPr lang="tr-TR" sz="3600" b="1" dirty="0" err="1"/>
              <a:t>sonucu</a:t>
            </a:r>
            <a:r>
              <a:rPr lang="tr-TR" b="1" dirty="0" err="1">
                <a:sym typeface="Wingdings" panose="05000000000000000000" pitchFamily="2" charset="2"/>
              </a:rPr>
              <a:t></a:t>
            </a:r>
            <a:r>
              <a:rPr lang="tr-TR" sz="4000" b="1" dirty="0" err="1">
                <a:solidFill>
                  <a:srgbClr val="FF0000"/>
                </a:solidFill>
              </a:rPr>
              <a:t>kırık</a:t>
            </a:r>
            <a:endParaRPr lang="tr-TR" sz="4000" b="1" dirty="0">
              <a:solidFill>
                <a:srgbClr val="FF0000"/>
              </a:solidFill>
            </a:endParaRPr>
          </a:p>
          <a:p>
            <a:endParaRPr lang="tr-TR"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2227" y="1884363"/>
            <a:ext cx="3486151"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nvan 1">
            <a:extLst>
              <a:ext uri="{FF2B5EF4-FFF2-40B4-BE49-F238E27FC236}">
                <a16:creationId xmlns:a16="http://schemas.microsoft.com/office/drawing/2014/main" id="{CF02BF17-9C24-03E0-8B59-7C4DD13992A4}"/>
              </a:ext>
            </a:extLst>
          </p:cNvPr>
          <p:cNvSpPr txBox="1">
            <a:spLocks/>
          </p:cNvSpPr>
          <p:nvPr/>
        </p:nvSpPr>
        <p:spPr>
          <a:xfrm>
            <a:off x="977207" y="4767721"/>
            <a:ext cx="10713087" cy="143735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4000" dirty="0"/>
              <a:t>En sık görülen kırıklar; </a:t>
            </a:r>
            <a:r>
              <a:rPr lang="tr-TR" sz="4000" b="1" dirty="0"/>
              <a:t>vertebra, kalça, </a:t>
            </a:r>
            <a:r>
              <a:rPr lang="tr-TR" sz="4000" dirty="0"/>
              <a:t>distal ön kol, </a:t>
            </a:r>
            <a:r>
              <a:rPr lang="tr-TR" sz="4000" dirty="0" err="1"/>
              <a:t>proximal</a:t>
            </a:r>
            <a:r>
              <a:rPr lang="tr-TR" sz="4000" dirty="0"/>
              <a:t> humerus</a:t>
            </a:r>
            <a:endParaRPr lang="en-GB" sz="4000" dirty="0"/>
          </a:p>
        </p:txBody>
      </p:sp>
    </p:spTree>
    <p:extLst>
      <p:ext uri="{BB962C8B-B14F-4D97-AF65-F5344CB8AC3E}">
        <p14:creationId xmlns:p14="http://schemas.microsoft.com/office/powerpoint/2010/main" val="30634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DLG isteme </a:t>
            </a:r>
            <a:r>
              <a:rPr lang="tr-TR" b="1" dirty="0" err="1"/>
              <a:t>endikasyonları</a:t>
            </a:r>
            <a:endParaRPr lang="tr-TR" b="1" dirty="0"/>
          </a:p>
        </p:txBody>
      </p:sp>
      <p:sp>
        <p:nvSpPr>
          <p:cNvPr id="4" name="İçerik Yer Tutucusu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r>
              <a:rPr lang="tr-TR" dirty="0" err="1"/>
              <a:t>Vertebra</a:t>
            </a:r>
            <a:r>
              <a:rPr lang="tr-TR" dirty="0"/>
              <a:t>, total kalça ya da </a:t>
            </a:r>
            <a:r>
              <a:rPr lang="tr-TR" dirty="0" err="1"/>
              <a:t>femoral</a:t>
            </a:r>
            <a:r>
              <a:rPr lang="tr-TR" dirty="0"/>
              <a:t> bölgede </a:t>
            </a:r>
            <a:r>
              <a:rPr lang="tr-TR" dirty="0">
                <a:solidFill>
                  <a:srgbClr val="FF0000"/>
                </a:solidFill>
              </a:rPr>
              <a:t>T skoru ≤ -1.0 olan tüm &gt;70 yaş kadınlar</a:t>
            </a:r>
            <a:r>
              <a:rPr lang="tr-TR" dirty="0"/>
              <a:t> ve </a:t>
            </a:r>
            <a:r>
              <a:rPr lang="tr-TR" dirty="0">
                <a:solidFill>
                  <a:srgbClr val="FF0000"/>
                </a:solidFill>
              </a:rPr>
              <a:t>≥ 80 yaş erkekler</a:t>
            </a:r>
          </a:p>
          <a:p>
            <a:endParaRPr lang="tr-TR" dirty="0">
              <a:solidFill>
                <a:srgbClr val="FF0000"/>
              </a:solidFill>
            </a:endParaRPr>
          </a:p>
          <a:p>
            <a:r>
              <a:rPr lang="tr-TR" dirty="0"/>
              <a:t> </a:t>
            </a:r>
            <a:r>
              <a:rPr lang="tr-TR" dirty="0" err="1"/>
              <a:t>Vertebra</a:t>
            </a:r>
            <a:r>
              <a:rPr lang="tr-TR" dirty="0"/>
              <a:t>, total kalça ya da </a:t>
            </a:r>
            <a:r>
              <a:rPr lang="tr-TR" dirty="0" err="1"/>
              <a:t>femoral</a:t>
            </a:r>
            <a:r>
              <a:rPr lang="tr-TR" dirty="0"/>
              <a:t> </a:t>
            </a:r>
            <a:r>
              <a:rPr lang="tr-TR" dirty="0">
                <a:solidFill>
                  <a:srgbClr val="FF0000"/>
                </a:solidFill>
              </a:rPr>
              <a:t>bölgede T skoru ≤ -1.5 olan 65-69 yaş arası kadınlar </a:t>
            </a:r>
            <a:r>
              <a:rPr lang="tr-TR" dirty="0">
                <a:solidFill>
                  <a:schemeClr val="tx1"/>
                </a:solidFill>
              </a:rPr>
              <a:t>ve</a:t>
            </a:r>
            <a:r>
              <a:rPr lang="tr-TR" dirty="0">
                <a:solidFill>
                  <a:srgbClr val="FF0000"/>
                </a:solidFill>
              </a:rPr>
              <a:t> 70-79 yaş arası erkekler </a:t>
            </a:r>
          </a:p>
          <a:p>
            <a:endParaRPr lang="tr-TR" dirty="0"/>
          </a:p>
          <a:p>
            <a:r>
              <a:rPr lang="tr-TR" dirty="0" err="1">
                <a:solidFill>
                  <a:srgbClr val="FF0000"/>
                </a:solidFill>
              </a:rPr>
              <a:t>Postmenopozal</a:t>
            </a:r>
            <a:r>
              <a:rPr lang="tr-TR" dirty="0">
                <a:solidFill>
                  <a:srgbClr val="FF0000"/>
                </a:solidFill>
              </a:rPr>
              <a:t> kadın ve ≥ 50 yaş erkeklerde </a:t>
            </a:r>
            <a:r>
              <a:rPr lang="tr-TR" dirty="0"/>
              <a:t>spesifik risk faktörleri varsa </a:t>
            </a:r>
          </a:p>
          <a:p>
            <a:pPr marL="0" indent="0">
              <a:buNone/>
            </a:pPr>
            <a:r>
              <a:rPr lang="tr-TR" dirty="0">
                <a:solidFill>
                  <a:srgbClr val="FF0000"/>
                </a:solidFill>
              </a:rPr>
              <a:t>          -Düşük travmalı kırık öyküsü </a:t>
            </a:r>
          </a:p>
          <a:p>
            <a:pPr marL="0" indent="0">
              <a:buNone/>
            </a:pPr>
            <a:r>
              <a:rPr lang="tr-TR" dirty="0"/>
              <a:t>          </a:t>
            </a:r>
            <a:r>
              <a:rPr lang="tr-TR" dirty="0">
                <a:solidFill>
                  <a:srgbClr val="FF0000"/>
                </a:solidFill>
              </a:rPr>
              <a:t>-Boy kısalması </a:t>
            </a:r>
            <a:r>
              <a:rPr lang="tr-TR" dirty="0"/>
              <a:t>(o anki yaş ile 20 yaş arasındaki farkın </a:t>
            </a:r>
            <a:r>
              <a:rPr lang="tr-TR" dirty="0">
                <a:solidFill>
                  <a:srgbClr val="FF0000"/>
                </a:solidFill>
              </a:rPr>
              <a:t>4 cm'den fazla</a:t>
            </a:r>
            <a:r>
              <a:rPr lang="tr-TR" dirty="0"/>
              <a:t> olması) </a:t>
            </a:r>
          </a:p>
          <a:p>
            <a:pPr marL="0" indent="0">
              <a:buNone/>
            </a:pPr>
            <a:r>
              <a:rPr lang="tr-TR" dirty="0">
                <a:solidFill>
                  <a:srgbClr val="FF0000"/>
                </a:solidFill>
              </a:rPr>
              <a:t>          -Takipte </a:t>
            </a:r>
            <a:r>
              <a:rPr lang="tr-TR" dirty="0"/>
              <a:t>saptanan boy kısalması </a:t>
            </a:r>
            <a:r>
              <a:rPr lang="tr-TR" dirty="0">
                <a:solidFill>
                  <a:srgbClr val="FF0000"/>
                </a:solidFill>
              </a:rPr>
              <a:t>(2 cm) </a:t>
            </a:r>
          </a:p>
          <a:p>
            <a:pPr marL="0" indent="0">
              <a:buNone/>
            </a:pPr>
            <a:r>
              <a:rPr lang="tr-TR" dirty="0"/>
              <a:t>          -Yakın zamanda ya da halen </a:t>
            </a:r>
            <a:r>
              <a:rPr lang="tr-TR" dirty="0" err="1">
                <a:solidFill>
                  <a:srgbClr val="FF0000"/>
                </a:solidFill>
              </a:rPr>
              <a:t>glukokortikoid</a:t>
            </a:r>
            <a:r>
              <a:rPr lang="tr-TR" dirty="0">
                <a:solidFill>
                  <a:srgbClr val="FF0000"/>
                </a:solidFill>
              </a:rPr>
              <a:t> tedavi </a:t>
            </a:r>
            <a:r>
              <a:rPr lang="tr-TR" dirty="0"/>
              <a:t>alınması</a:t>
            </a:r>
            <a:endParaRPr lang="en-GB" dirty="0"/>
          </a:p>
        </p:txBody>
      </p:sp>
    </p:spTree>
    <p:extLst>
      <p:ext uri="{BB962C8B-B14F-4D97-AF65-F5344CB8AC3E}">
        <p14:creationId xmlns:p14="http://schemas.microsoft.com/office/powerpoint/2010/main" val="17831910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064D-AF74-4B72-9947-BE83DA2FD72A}"/>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CFC2E671-4907-CE12-B720-55E3F21BB9F4}"/>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DLG isteme </a:t>
            </a:r>
            <a:r>
              <a:rPr lang="tr-TR" b="1" dirty="0" err="1"/>
              <a:t>endikasyonları</a:t>
            </a:r>
            <a:endParaRPr lang="tr-TR" b="1" dirty="0"/>
          </a:p>
        </p:txBody>
      </p:sp>
      <p:sp>
        <p:nvSpPr>
          <p:cNvPr id="4" name="İçerik Yer Tutucusu 2">
            <a:extLst>
              <a:ext uri="{FF2B5EF4-FFF2-40B4-BE49-F238E27FC236}">
                <a16:creationId xmlns:a16="http://schemas.microsoft.com/office/drawing/2014/main" id="{7665C6E6-5797-1740-5ABD-71C5343CE289}"/>
              </a:ext>
            </a:extLst>
          </p:cNvPr>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r>
              <a:rPr lang="tr-TR" dirty="0" err="1"/>
              <a:t>Vertebra</a:t>
            </a:r>
            <a:r>
              <a:rPr lang="tr-TR" dirty="0"/>
              <a:t>, total kalça ya da </a:t>
            </a:r>
            <a:r>
              <a:rPr lang="tr-TR" dirty="0" err="1"/>
              <a:t>femoral</a:t>
            </a:r>
            <a:r>
              <a:rPr lang="tr-TR" dirty="0"/>
              <a:t> bölgede </a:t>
            </a:r>
            <a:r>
              <a:rPr lang="tr-TR" dirty="0">
                <a:solidFill>
                  <a:srgbClr val="FF0000"/>
                </a:solidFill>
              </a:rPr>
              <a:t>T skoru ≤ -1.0 olan tüm &gt;70 yaş kadınlar</a:t>
            </a:r>
            <a:r>
              <a:rPr lang="tr-TR" dirty="0"/>
              <a:t> ve </a:t>
            </a:r>
            <a:r>
              <a:rPr lang="tr-TR" dirty="0">
                <a:solidFill>
                  <a:srgbClr val="FF0000"/>
                </a:solidFill>
              </a:rPr>
              <a:t>≥ 80 yaş erkekler</a:t>
            </a:r>
          </a:p>
          <a:p>
            <a:endParaRPr lang="tr-TR" dirty="0">
              <a:solidFill>
                <a:srgbClr val="FF0000"/>
              </a:solidFill>
            </a:endParaRPr>
          </a:p>
          <a:p>
            <a:r>
              <a:rPr lang="tr-TR" dirty="0"/>
              <a:t> </a:t>
            </a:r>
            <a:r>
              <a:rPr lang="tr-TR" dirty="0" err="1"/>
              <a:t>Vertebra</a:t>
            </a:r>
            <a:r>
              <a:rPr lang="tr-TR" dirty="0"/>
              <a:t>, total kalça ya da </a:t>
            </a:r>
            <a:r>
              <a:rPr lang="tr-TR" dirty="0" err="1"/>
              <a:t>femoral</a:t>
            </a:r>
            <a:r>
              <a:rPr lang="tr-TR" dirty="0"/>
              <a:t> </a:t>
            </a:r>
            <a:r>
              <a:rPr lang="tr-TR" dirty="0">
                <a:solidFill>
                  <a:srgbClr val="FF0000"/>
                </a:solidFill>
              </a:rPr>
              <a:t>bölgede T skoru ≤ -1.5 olan 65-69 yaş arası kadınlar </a:t>
            </a:r>
            <a:r>
              <a:rPr lang="tr-TR" dirty="0">
                <a:solidFill>
                  <a:schemeClr val="tx1"/>
                </a:solidFill>
              </a:rPr>
              <a:t>ve</a:t>
            </a:r>
            <a:r>
              <a:rPr lang="tr-TR" dirty="0">
                <a:solidFill>
                  <a:srgbClr val="FF0000"/>
                </a:solidFill>
              </a:rPr>
              <a:t> 70-79 yaş arası erkekler </a:t>
            </a:r>
          </a:p>
          <a:p>
            <a:endParaRPr lang="tr-TR" dirty="0"/>
          </a:p>
          <a:p>
            <a:r>
              <a:rPr lang="tr-TR" dirty="0" err="1">
                <a:solidFill>
                  <a:srgbClr val="FF0000"/>
                </a:solidFill>
              </a:rPr>
              <a:t>Postmenopozal</a:t>
            </a:r>
            <a:r>
              <a:rPr lang="tr-TR" dirty="0">
                <a:solidFill>
                  <a:srgbClr val="FF0000"/>
                </a:solidFill>
              </a:rPr>
              <a:t> kadın ve ≥ 50 yaş erkeklerde </a:t>
            </a:r>
            <a:r>
              <a:rPr lang="tr-TR" dirty="0"/>
              <a:t>spesifik risk faktörleri varsa </a:t>
            </a:r>
          </a:p>
          <a:p>
            <a:pPr marL="0" indent="0">
              <a:buNone/>
            </a:pPr>
            <a:r>
              <a:rPr lang="tr-TR" dirty="0">
                <a:solidFill>
                  <a:srgbClr val="FF0000"/>
                </a:solidFill>
              </a:rPr>
              <a:t>          -Düşük travmalı kırık öyküsü </a:t>
            </a:r>
          </a:p>
          <a:p>
            <a:pPr marL="0" indent="0">
              <a:buNone/>
            </a:pPr>
            <a:r>
              <a:rPr lang="tr-TR" dirty="0"/>
              <a:t>          </a:t>
            </a:r>
            <a:r>
              <a:rPr lang="tr-TR" dirty="0">
                <a:solidFill>
                  <a:srgbClr val="FF0000"/>
                </a:solidFill>
              </a:rPr>
              <a:t>-Boy kısalması </a:t>
            </a:r>
            <a:r>
              <a:rPr lang="tr-TR" dirty="0"/>
              <a:t>(o anki yaş ile 20 yaş arasındaki farkın </a:t>
            </a:r>
            <a:r>
              <a:rPr lang="tr-TR" dirty="0">
                <a:solidFill>
                  <a:srgbClr val="FF0000"/>
                </a:solidFill>
              </a:rPr>
              <a:t>4 cm'den fazla</a:t>
            </a:r>
            <a:r>
              <a:rPr lang="tr-TR" dirty="0"/>
              <a:t> olması) </a:t>
            </a:r>
          </a:p>
          <a:p>
            <a:pPr marL="0" indent="0">
              <a:buNone/>
            </a:pPr>
            <a:r>
              <a:rPr lang="tr-TR" dirty="0">
                <a:solidFill>
                  <a:srgbClr val="FF0000"/>
                </a:solidFill>
              </a:rPr>
              <a:t>          -Takipte </a:t>
            </a:r>
            <a:r>
              <a:rPr lang="tr-TR" dirty="0"/>
              <a:t>saptanan boy kısalması </a:t>
            </a:r>
            <a:r>
              <a:rPr lang="tr-TR" dirty="0">
                <a:solidFill>
                  <a:srgbClr val="FF0000"/>
                </a:solidFill>
              </a:rPr>
              <a:t>(2 cm) </a:t>
            </a:r>
          </a:p>
          <a:p>
            <a:pPr marL="0" indent="0">
              <a:buNone/>
            </a:pPr>
            <a:r>
              <a:rPr lang="tr-TR" dirty="0"/>
              <a:t>          -Yakın zamanda ya da halen </a:t>
            </a:r>
            <a:r>
              <a:rPr lang="tr-TR" dirty="0" err="1">
                <a:solidFill>
                  <a:srgbClr val="FF0000"/>
                </a:solidFill>
              </a:rPr>
              <a:t>glukokortikoid</a:t>
            </a:r>
            <a:r>
              <a:rPr lang="tr-TR" dirty="0">
                <a:solidFill>
                  <a:srgbClr val="FF0000"/>
                </a:solidFill>
              </a:rPr>
              <a:t> tedavi </a:t>
            </a:r>
            <a:r>
              <a:rPr lang="tr-TR" dirty="0"/>
              <a:t>alınması</a:t>
            </a:r>
            <a:endParaRPr lang="en-GB" dirty="0"/>
          </a:p>
        </p:txBody>
      </p:sp>
      <p:sp>
        <p:nvSpPr>
          <p:cNvPr id="3" name="Akış Çizelgesi: İşlem 4">
            <a:extLst>
              <a:ext uri="{FF2B5EF4-FFF2-40B4-BE49-F238E27FC236}">
                <a16:creationId xmlns:a16="http://schemas.microsoft.com/office/drawing/2014/main" id="{14062C65-C61C-9548-9253-DBED90C48690}"/>
              </a:ext>
            </a:extLst>
          </p:cNvPr>
          <p:cNvSpPr/>
          <p:nvPr/>
        </p:nvSpPr>
        <p:spPr>
          <a:xfrm>
            <a:off x="2679438" y="2815590"/>
            <a:ext cx="6833123" cy="1645919"/>
          </a:xfrm>
          <a:prstGeom prst="flowChartProcess">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Wingdings" panose="05000000000000000000" pitchFamily="2" charset="2"/>
              <a:buChar char="Ø"/>
            </a:pPr>
            <a:endParaRPr lang="tr-TR" sz="2800" b="1" dirty="0">
              <a:solidFill>
                <a:prstClr val="black"/>
              </a:solidFill>
            </a:endParaRPr>
          </a:p>
          <a:p>
            <a:pPr marL="342900" indent="-342900">
              <a:buFont typeface="Wingdings" panose="05000000000000000000" pitchFamily="2" charset="2"/>
              <a:buChar char="Ø"/>
            </a:pPr>
            <a:r>
              <a:rPr lang="tr-TR" sz="2800" b="1" dirty="0">
                <a:solidFill>
                  <a:prstClr val="black"/>
                </a:solidFill>
              </a:rPr>
              <a:t>Hasta DLG endikasyonlarını karşılıyor </a:t>
            </a:r>
          </a:p>
          <a:p>
            <a:pPr lvl="2"/>
            <a:r>
              <a:rPr lang="tr-TR" sz="2800" dirty="0">
                <a:solidFill>
                  <a:prstClr val="black"/>
                </a:solidFill>
              </a:rPr>
              <a:t>	</a:t>
            </a:r>
          </a:p>
          <a:p>
            <a:pPr lvl="2"/>
            <a:r>
              <a:rPr lang="tr-TR" sz="2800" dirty="0">
                <a:solidFill>
                  <a:prstClr val="black"/>
                </a:solidFill>
              </a:rPr>
              <a:t>(yaş 71, E, T-skor&lt;-1.5 değerleri +)</a:t>
            </a:r>
          </a:p>
          <a:p>
            <a:endParaRPr lang="tr-TR" sz="2800" dirty="0">
              <a:solidFill>
                <a:prstClr val="black"/>
              </a:solidFill>
            </a:endParaRPr>
          </a:p>
        </p:txBody>
      </p:sp>
    </p:spTree>
    <p:extLst>
      <p:ext uri="{BB962C8B-B14F-4D97-AF65-F5344CB8AC3E}">
        <p14:creationId xmlns:p14="http://schemas.microsoft.com/office/powerpoint/2010/main" val="32277771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tr-TR" dirty="0" err="1"/>
              <a:t>Dorsolomber</a:t>
            </a:r>
            <a:r>
              <a:rPr lang="tr-TR" dirty="0"/>
              <a:t> Görüntüleme</a:t>
            </a:r>
          </a:p>
        </p:txBody>
      </p:sp>
      <p:sp>
        <p:nvSpPr>
          <p:cNvPr id="3" name="İçerik Yer Tutucusu 2"/>
          <p:cNvSpPr>
            <a:spLocks noGrp="1"/>
          </p:cNvSpPr>
          <p:nvPr>
            <p:ph idx="1"/>
          </p:nvPr>
        </p:nvSpPr>
        <p:spPr>
          <a:xfrm>
            <a:off x="527125" y="1452282"/>
            <a:ext cx="11055275" cy="5206702"/>
          </a:xfrm>
        </p:spPr>
        <p:txBody>
          <a:bodyPr/>
          <a:lstStyle/>
          <a:p>
            <a:endParaRPr lang="tr-TR" dirty="0"/>
          </a:p>
          <a:p>
            <a:endParaRPr lang="tr-TR" dirty="0"/>
          </a:p>
        </p:txBody>
      </p:sp>
      <p:pic>
        <p:nvPicPr>
          <p:cNvPr id="5" name="İçerik Yer Tutucusu 5"/>
          <p:cNvPicPr>
            <a:picLocks noChangeAspect="1"/>
          </p:cNvPicPr>
          <p:nvPr/>
        </p:nvPicPr>
        <p:blipFill>
          <a:blip r:embed="rId2" cstate="print"/>
          <a:stretch>
            <a:fillRect/>
          </a:stretch>
        </p:blipFill>
        <p:spPr>
          <a:xfrm>
            <a:off x="1324880" y="1625733"/>
            <a:ext cx="4893071" cy="4859799"/>
          </a:xfrm>
          <a:prstGeom prst="rect">
            <a:avLst/>
          </a:prstGeom>
        </p:spPr>
      </p:pic>
    </p:spTree>
    <p:extLst>
      <p:ext uri="{BB962C8B-B14F-4D97-AF65-F5344CB8AC3E}">
        <p14:creationId xmlns:p14="http://schemas.microsoft.com/office/powerpoint/2010/main" val="73333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tr-TR" dirty="0" err="1"/>
              <a:t>Dorsolomber</a:t>
            </a:r>
            <a:r>
              <a:rPr lang="tr-TR" dirty="0"/>
              <a:t> Görüntüleme</a:t>
            </a:r>
          </a:p>
        </p:txBody>
      </p:sp>
      <p:sp>
        <p:nvSpPr>
          <p:cNvPr id="3" name="İçerik Yer Tutucusu 2"/>
          <p:cNvSpPr>
            <a:spLocks noGrp="1"/>
          </p:cNvSpPr>
          <p:nvPr>
            <p:ph idx="1"/>
          </p:nvPr>
        </p:nvSpPr>
        <p:spPr>
          <a:xfrm>
            <a:off x="527125" y="1452282"/>
            <a:ext cx="11055275" cy="5206702"/>
          </a:xfrm>
        </p:spPr>
        <p:txBody>
          <a:bodyPr/>
          <a:lstStyle/>
          <a:p>
            <a:endParaRPr lang="tr-TR" dirty="0"/>
          </a:p>
          <a:p>
            <a:endParaRPr lang="tr-TR" dirty="0"/>
          </a:p>
        </p:txBody>
      </p:sp>
      <p:pic>
        <p:nvPicPr>
          <p:cNvPr id="5" name="İçerik Yer Tutucusu 5"/>
          <p:cNvPicPr>
            <a:picLocks noChangeAspect="1"/>
          </p:cNvPicPr>
          <p:nvPr/>
        </p:nvPicPr>
        <p:blipFill>
          <a:blip r:embed="rId3" cstate="print"/>
          <a:stretch>
            <a:fillRect/>
          </a:stretch>
        </p:blipFill>
        <p:spPr>
          <a:xfrm>
            <a:off x="1324880" y="1625733"/>
            <a:ext cx="4893071" cy="4859799"/>
          </a:xfrm>
          <a:prstGeom prst="rect">
            <a:avLst/>
          </a:prstGeom>
        </p:spPr>
      </p:pic>
      <p:sp>
        <p:nvSpPr>
          <p:cNvPr id="6" name="Metin kutusu 5">
            <a:extLst>
              <a:ext uri="{FF2B5EF4-FFF2-40B4-BE49-F238E27FC236}">
                <a16:creationId xmlns:a16="http://schemas.microsoft.com/office/drawing/2014/main" id="{DD1C0B2B-33A2-49EB-9DDA-0F7798037FF1}"/>
              </a:ext>
            </a:extLst>
          </p:cNvPr>
          <p:cNvSpPr txBox="1"/>
          <p:nvPr/>
        </p:nvSpPr>
        <p:spPr>
          <a:xfrm>
            <a:off x="6382383" y="1931973"/>
            <a:ext cx="4984746" cy="4678204"/>
          </a:xfrm>
          <a:prstGeom prst="rect">
            <a:avLst/>
          </a:prstGeom>
          <a:solidFill>
            <a:schemeClr val="bg2"/>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a:solidFill>
                  <a:srgbClr val="FF0000"/>
                </a:solidFill>
              </a:rPr>
              <a:t>OP tanısı +</a:t>
            </a:r>
          </a:p>
          <a:p>
            <a:endParaRPr lang="tr-TR" sz="2800" b="1" dirty="0">
              <a:solidFill>
                <a:schemeClr val="tx1"/>
              </a:solidFill>
            </a:endParaRPr>
          </a:p>
          <a:p>
            <a:pPr lvl="1"/>
            <a:r>
              <a:rPr lang="tr-TR" sz="2800" b="1" dirty="0">
                <a:solidFill>
                  <a:schemeClr val="tx1"/>
                </a:solidFill>
              </a:rPr>
              <a:t>Hasta </a:t>
            </a:r>
            <a:r>
              <a:rPr lang="tr-TR" sz="2800" b="1" dirty="0" err="1">
                <a:solidFill>
                  <a:schemeClr val="tx1"/>
                </a:solidFill>
              </a:rPr>
              <a:t>osteopenik</a:t>
            </a:r>
            <a:r>
              <a:rPr lang="tr-TR" sz="2800" b="1" dirty="0">
                <a:solidFill>
                  <a:schemeClr val="tx1"/>
                </a:solidFill>
              </a:rPr>
              <a:t>, </a:t>
            </a:r>
            <a:r>
              <a:rPr lang="tr-TR" sz="2800" b="1" dirty="0" err="1">
                <a:solidFill>
                  <a:schemeClr val="tx1"/>
                </a:solidFill>
              </a:rPr>
              <a:t>anamnezde</a:t>
            </a:r>
            <a:r>
              <a:rPr lang="tr-TR" sz="2800" b="1" dirty="0">
                <a:solidFill>
                  <a:schemeClr val="tx1"/>
                </a:solidFill>
              </a:rPr>
              <a:t> aşikar </a:t>
            </a:r>
            <a:r>
              <a:rPr lang="tr-TR" sz="2800" b="1" dirty="0" err="1">
                <a:solidFill>
                  <a:schemeClr val="tx1"/>
                </a:solidFill>
              </a:rPr>
              <a:t>frajilite</a:t>
            </a:r>
            <a:r>
              <a:rPr lang="tr-TR" sz="2800" b="1" dirty="0">
                <a:solidFill>
                  <a:schemeClr val="tx1"/>
                </a:solidFill>
              </a:rPr>
              <a:t> </a:t>
            </a:r>
            <a:r>
              <a:rPr lang="tr-TR" sz="2800" b="1" dirty="0" err="1">
                <a:solidFill>
                  <a:schemeClr val="tx1"/>
                </a:solidFill>
              </a:rPr>
              <a:t>fx</a:t>
            </a:r>
            <a:r>
              <a:rPr lang="tr-TR" sz="2800" b="1" dirty="0">
                <a:solidFill>
                  <a:schemeClr val="tx1"/>
                </a:solidFill>
              </a:rPr>
              <a:t> yok ama DLG ile sessiz vertebra </a:t>
            </a:r>
            <a:r>
              <a:rPr lang="tr-TR" sz="2800" b="1" dirty="0" err="1">
                <a:solidFill>
                  <a:schemeClr val="tx1"/>
                </a:solidFill>
              </a:rPr>
              <a:t>fx</a:t>
            </a:r>
            <a:r>
              <a:rPr lang="tr-TR" sz="2800" b="1" dirty="0">
                <a:solidFill>
                  <a:schemeClr val="tx1"/>
                </a:solidFill>
              </a:rPr>
              <a:t> tespit edildi.</a:t>
            </a:r>
          </a:p>
          <a:p>
            <a:pPr lvl="1"/>
            <a:endParaRPr lang="tr-TR" sz="2800" b="1" dirty="0">
              <a:solidFill>
                <a:schemeClr val="tx1"/>
              </a:solidFill>
            </a:endParaRPr>
          </a:p>
          <a:p>
            <a:r>
              <a:rPr lang="tr-TR" sz="2800" b="1" dirty="0">
                <a:solidFill>
                  <a:srgbClr val="FF0000"/>
                </a:solidFill>
              </a:rPr>
              <a:t>Farmakolojik OP tedavisine yönlenmemiz lazım!</a:t>
            </a:r>
            <a:endParaRPr lang="tr-TR" sz="2800" b="1" dirty="0">
              <a:solidFill>
                <a:schemeClr val="tx1"/>
              </a:solidFill>
            </a:endParaRPr>
          </a:p>
          <a:p>
            <a:endParaRPr lang="tr-TR" sz="2800" b="1" dirty="0">
              <a:solidFill>
                <a:schemeClr val="tx1"/>
              </a:solidFill>
            </a:endParaRPr>
          </a:p>
          <a:p>
            <a:endParaRPr lang="tr-TR" dirty="0"/>
          </a:p>
        </p:txBody>
      </p:sp>
    </p:spTree>
    <p:extLst>
      <p:ext uri="{BB962C8B-B14F-4D97-AF65-F5344CB8AC3E}">
        <p14:creationId xmlns:p14="http://schemas.microsoft.com/office/powerpoint/2010/main" val="344874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t>DLG isteme </a:t>
            </a:r>
            <a:r>
              <a:rPr lang="tr-TR" b="1" dirty="0" err="1"/>
              <a:t>endikasyonları</a:t>
            </a:r>
            <a:endParaRPr lang="tr-TR" b="1" dirty="0"/>
          </a:p>
        </p:txBody>
      </p:sp>
      <p:sp>
        <p:nvSpPr>
          <p:cNvPr id="4" name="İçerik Yer Tutucusu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r>
              <a:rPr lang="tr-TR" dirty="0" err="1"/>
              <a:t>Vertebra</a:t>
            </a:r>
            <a:r>
              <a:rPr lang="tr-TR" dirty="0"/>
              <a:t>, total kalça ya da </a:t>
            </a:r>
            <a:r>
              <a:rPr lang="tr-TR" dirty="0" err="1"/>
              <a:t>femoral</a:t>
            </a:r>
            <a:r>
              <a:rPr lang="tr-TR" dirty="0"/>
              <a:t> bölgede T skoru ≤ -1.0 olan tüm &gt;70 yaş kadınlar ve ≥ 80 yaş erkekler</a:t>
            </a:r>
          </a:p>
          <a:p>
            <a:endParaRPr lang="tr-TR" dirty="0"/>
          </a:p>
          <a:p>
            <a:r>
              <a:rPr lang="tr-TR" dirty="0"/>
              <a:t> </a:t>
            </a:r>
            <a:r>
              <a:rPr lang="tr-TR" dirty="0" err="1"/>
              <a:t>Vertebra</a:t>
            </a:r>
            <a:r>
              <a:rPr lang="tr-TR" dirty="0"/>
              <a:t>, total kalça ya da </a:t>
            </a:r>
            <a:r>
              <a:rPr lang="tr-TR" dirty="0" err="1"/>
              <a:t>femoral</a:t>
            </a:r>
            <a:r>
              <a:rPr lang="tr-TR" dirty="0"/>
              <a:t> bölgede T skoru ≤ -1.5 olan 65-69 yaş arası kadınlar ve 70-79 yaş arası erkekler </a:t>
            </a:r>
          </a:p>
          <a:p>
            <a:endParaRPr lang="tr-TR" dirty="0"/>
          </a:p>
          <a:p>
            <a:r>
              <a:rPr lang="tr-TR" dirty="0" err="1"/>
              <a:t>Postmenopozal</a:t>
            </a:r>
            <a:r>
              <a:rPr lang="tr-TR" dirty="0"/>
              <a:t> kadın ve ≥ 50 yaş erkeklerde spesifik risk faktörleri varsa </a:t>
            </a:r>
          </a:p>
          <a:p>
            <a:pPr marL="0" indent="0">
              <a:buNone/>
            </a:pPr>
            <a:r>
              <a:rPr lang="tr-TR" dirty="0"/>
              <a:t>          -Düşük travmalı kırık öyküsü </a:t>
            </a:r>
          </a:p>
          <a:p>
            <a:pPr marL="0" indent="0">
              <a:buNone/>
            </a:pPr>
            <a:r>
              <a:rPr lang="tr-TR" dirty="0"/>
              <a:t>          -Boy kısalması (o anki yaş ile 20 yaş arasındaki farkın 4 cm'den fazla olması) </a:t>
            </a:r>
          </a:p>
          <a:p>
            <a:pPr marL="0" indent="0">
              <a:buNone/>
            </a:pPr>
            <a:r>
              <a:rPr lang="tr-TR" dirty="0"/>
              <a:t>          -Takipte saptanan boy kısalması (2 cm) </a:t>
            </a:r>
          </a:p>
          <a:p>
            <a:pPr marL="0" indent="0">
              <a:buNone/>
            </a:pPr>
            <a:r>
              <a:rPr lang="tr-TR" dirty="0"/>
              <a:t>          -Yakın zamanda ya da halen </a:t>
            </a:r>
            <a:r>
              <a:rPr lang="tr-TR" dirty="0" err="1"/>
              <a:t>glukokortikoid</a:t>
            </a:r>
            <a:r>
              <a:rPr lang="tr-TR" dirty="0"/>
              <a:t> tedavi alınması</a:t>
            </a:r>
            <a:endParaRPr lang="en-GB" dirty="0"/>
          </a:p>
        </p:txBody>
      </p:sp>
      <p:sp>
        <p:nvSpPr>
          <p:cNvPr id="5" name="Akış Çizelgesi: İşlem 4"/>
          <p:cNvSpPr/>
          <p:nvPr/>
        </p:nvSpPr>
        <p:spPr>
          <a:xfrm>
            <a:off x="838200" y="1752081"/>
            <a:ext cx="6833123" cy="4424882"/>
          </a:xfrm>
          <a:prstGeom prst="flowChartProcess">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lnSpc>
                <a:spcPct val="150000"/>
              </a:lnSpc>
              <a:buFont typeface="Wingdings" panose="05000000000000000000" pitchFamily="2" charset="2"/>
              <a:buChar char="Ø"/>
            </a:pPr>
            <a:r>
              <a:rPr lang="tr-TR" sz="2400" dirty="0">
                <a:solidFill>
                  <a:prstClr val="black"/>
                </a:solidFill>
              </a:rPr>
              <a:t> Hasta DLG </a:t>
            </a:r>
            <a:r>
              <a:rPr lang="tr-TR" sz="2400" dirty="0" err="1">
                <a:solidFill>
                  <a:prstClr val="black"/>
                </a:solidFill>
              </a:rPr>
              <a:t>endikasyonlarını</a:t>
            </a:r>
            <a:r>
              <a:rPr lang="tr-TR" sz="2400" dirty="0">
                <a:solidFill>
                  <a:prstClr val="black"/>
                </a:solidFill>
              </a:rPr>
              <a:t> karşılıyor</a:t>
            </a:r>
          </a:p>
          <a:p>
            <a:pPr marL="800100" lvl="1" indent="-342900">
              <a:lnSpc>
                <a:spcPct val="150000"/>
              </a:lnSpc>
              <a:buFont typeface="Wingdings" panose="05000000000000000000" pitchFamily="2" charset="2"/>
              <a:buChar char="Ø"/>
            </a:pPr>
            <a:r>
              <a:rPr lang="tr-TR" sz="2400" b="1" dirty="0">
                <a:solidFill>
                  <a:srgbClr val="FF0000"/>
                </a:solidFill>
              </a:rPr>
              <a:t>Ancak akılda DLG </a:t>
            </a:r>
            <a:r>
              <a:rPr lang="tr-TR" sz="2400" b="1" dirty="0" err="1">
                <a:solidFill>
                  <a:srgbClr val="FF0000"/>
                </a:solidFill>
              </a:rPr>
              <a:t>endikasyonlarını</a:t>
            </a:r>
            <a:r>
              <a:rPr lang="tr-TR" sz="2400" b="1" dirty="0">
                <a:solidFill>
                  <a:srgbClr val="FF0000"/>
                </a:solidFill>
              </a:rPr>
              <a:t> tutmak  zor</a:t>
            </a:r>
          </a:p>
          <a:p>
            <a:pPr marL="800100" lvl="1" indent="-342900">
              <a:lnSpc>
                <a:spcPct val="150000"/>
              </a:lnSpc>
              <a:buFont typeface="Wingdings" panose="05000000000000000000" pitchFamily="2" charset="2"/>
              <a:buChar char="Ø"/>
            </a:pPr>
            <a:r>
              <a:rPr lang="tr-TR" sz="2400" dirty="0">
                <a:solidFill>
                  <a:prstClr val="black"/>
                </a:solidFill>
              </a:rPr>
              <a:t>Boy kısalmasını çoğu hasta bilmiyor…</a:t>
            </a:r>
          </a:p>
          <a:p>
            <a:pPr marL="800100" lvl="1" indent="-342900">
              <a:lnSpc>
                <a:spcPct val="150000"/>
              </a:lnSpc>
              <a:buFont typeface="Wingdings" panose="05000000000000000000" pitchFamily="2" charset="2"/>
              <a:buChar char="Ø"/>
            </a:pPr>
            <a:r>
              <a:rPr lang="tr-TR" sz="2400" dirty="0">
                <a:solidFill>
                  <a:prstClr val="black"/>
                </a:solidFill>
              </a:rPr>
              <a:t>Çoğunlukla önden DXA sonucunu görmek gerekiyor…</a:t>
            </a:r>
          </a:p>
          <a:p>
            <a:pPr marL="800100" lvl="1" indent="-342900">
              <a:lnSpc>
                <a:spcPct val="150000"/>
              </a:lnSpc>
              <a:buFont typeface="Wingdings" panose="05000000000000000000" pitchFamily="2" charset="2"/>
              <a:buChar char="Ø"/>
            </a:pPr>
            <a:r>
              <a:rPr lang="tr-TR" sz="2400" dirty="0">
                <a:solidFill>
                  <a:prstClr val="black"/>
                </a:solidFill>
              </a:rPr>
              <a:t>DXA sonrası tekrarlayan geliş-gidişler </a:t>
            </a: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a:p>
            <a:pPr marL="342900" indent="-342900">
              <a:buFont typeface="Wingdings" panose="05000000000000000000" pitchFamily="2" charset="2"/>
              <a:buChar char="Ø"/>
            </a:pPr>
            <a:endParaRPr lang="tr-TR" sz="2400" dirty="0">
              <a:solidFill>
                <a:prstClr val="black"/>
              </a:solidFill>
            </a:endParaRPr>
          </a:p>
        </p:txBody>
      </p:sp>
      <p:sp>
        <p:nvSpPr>
          <p:cNvPr id="3" name="Metin kutusu 2">
            <a:extLst>
              <a:ext uri="{FF2B5EF4-FFF2-40B4-BE49-F238E27FC236}">
                <a16:creationId xmlns:a16="http://schemas.microsoft.com/office/drawing/2014/main" id="{B7F5F90F-BCB2-4F0A-9FCE-D3000904D5BD}"/>
              </a:ext>
            </a:extLst>
          </p:cNvPr>
          <p:cNvSpPr txBox="1"/>
          <p:nvPr/>
        </p:nvSpPr>
        <p:spPr>
          <a:xfrm>
            <a:off x="7671323" y="2974976"/>
            <a:ext cx="3682477" cy="181588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tr-TR" sz="2800" dirty="0">
              <a:solidFill>
                <a:prstClr val="black"/>
              </a:solidFill>
            </a:endParaRPr>
          </a:p>
          <a:p>
            <a:pPr algn="ctr"/>
            <a:r>
              <a:rPr lang="tr-TR" sz="2800" b="1" dirty="0" err="1">
                <a:solidFill>
                  <a:srgbClr val="FF0000"/>
                </a:solidFill>
              </a:rPr>
              <a:t>Tx</a:t>
            </a:r>
            <a:r>
              <a:rPr lang="tr-TR" sz="2800" b="1" dirty="0">
                <a:solidFill>
                  <a:srgbClr val="FF0000"/>
                </a:solidFill>
              </a:rPr>
              <a:t> boşluğu veya </a:t>
            </a:r>
            <a:r>
              <a:rPr lang="tr-TR" sz="2800" b="1" dirty="0" err="1">
                <a:solidFill>
                  <a:srgbClr val="FF0000"/>
                </a:solidFill>
              </a:rPr>
              <a:t>Tx</a:t>
            </a:r>
            <a:r>
              <a:rPr lang="tr-TR" sz="2800" b="1" dirty="0">
                <a:solidFill>
                  <a:srgbClr val="FF0000"/>
                </a:solidFill>
              </a:rPr>
              <a:t> gecikmesi</a:t>
            </a:r>
          </a:p>
          <a:p>
            <a:pPr algn="ctr"/>
            <a:endParaRPr lang="tr-TR" sz="2800" b="1" dirty="0">
              <a:solidFill>
                <a:srgbClr val="FF0000"/>
              </a:solidFill>
            </a:endParaRPr>
          </a:p>
        </p:txBody>
      </p:sp>
    </p:spTree>
    <p:extLst>
      <p:ext uri="{BB962C8B-B14F-4D97-AF65-F5344CB8AC3E}">
        <p14:creationId xmlns:p14="http://schemas.microsoft.com/office/powerpoint/2010/main" val="38202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2560320" y="882943"/>
            <a:ext cx="6606540" cy="2795856"/>
          </a:xfrm>
          <a:prstGeom prst="rect">
            <a:avLst/>
          </a:prstGeom>
          <a:noFill/>
          <a:ln w="9525">
            <a:solidFill>
              <a:schemeClr val="accent1"/>
            </a:solidFill>
            <a:miter lim="800000"/>
            <a:headEnd/>
            <a:tailEnd/>
          </a:ln>
        </p:spPr>
      </p:pic>
      <p:sp>
        <p:nvSpPr>
          <p:cNvPr id="6" name="İçerik Yer Tutucusu 2"/>
          <p:cNvSpPr txBox="1">
            <a:spLocks/>
          </p:cNvSpPr>
          <p:nvPr/>
        </p:nvSpPr>
        <p:spPr>
          <a:xfrm>
            <a:off x="1764931" y="3777984"/>
            <a:ext cx="8887830" cy="2197074"/>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r>
              <a:rPr lang="tr-TR" b="1" dirty="0"/>
              <a:t>&gt;=65y kişilerde </a:t>
            </a:r>
            <a:r>
              <a:rPr lang="tr-TR" b="1" dirty="0">
                <a:solidFill>
                  <a:prstClr val="black"/>
                </a:solidFill>
              </a:rPr>
              <a:t>DXA  ile eş zamanlı </a:t>
            </a:r>
            <a:r>
              <a:rPr lang="tr-TR" b="1" dirty="0"/>
              <a:t>DLG </a:t>
            </a:r>
            <a:r>
              <a:rPr lang="tr-TR" b="1" dirty="0">
                <a:solidFill>
                  <a:prstClr val="black"/>
                </a:solidFill>
              </a:rPr>
              <a:t>istenmesi</a:t>
            </a:r>
          </a:p>
          <a:p>
            <a:pPr marL="0" indent="0">
              <a:buFont typeface="Arial" panose="020B0604020202020204" pitchFamily="34" charset="0"/>
              <a:buNone/>
            </a:pPr>
            <a:r>
              <a:rPr lang="tr-TR" dirty="0">
                <a:solidFill>
                  <a:prstClr val="black"/>
                </a:solidFill>
              </a:rPr>
              <a:t>	-Tedavide gecikmeyi engellemek </a:t>
            </a:r>
          </a:p>
          <a:p>
            <a:pPr marL="0" indent="0">
              <a:buFont typeface="Arial" panose="020B0604020202020204" pitchFamily="34" charset="0"/>
              <a:buNone/>
            </a:pPr>
            <a:r>
              <a:rPr lang="tr-TR" dirty="0">
                <a:solidFill>
                  <a:prstClr val="black"/>
                </a:solidFill>
              </a:rPr>
              <a:t>	- Düşük doz radyasyon</a:t>
            </a:r>
          </a:p>
        </p:txBody>
      </p:sp>
      <p:sp>
        <p:nvSpPr>
          <p:cNvPr id="7" name="Metin kutusu 6"/>
          <p:cNvSpPr txBox="1"/>
          <p:nvPr/>
        </p:nvSpPr>
        <p:spPr>
          <a:xfrm>
            <a:off x="770435" y="6074244"/>
            <a:ext cx="10880096" cy="369332"/>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err="1">
                <a:solidFill>
                  <a:prstClr val="black"/>
                </a:solidFill>
              </a:rPr>
              <a:t>Bahat</a:t>
            </a:r>
            <a:r>
              <a:rPr lang="tr-TR" dirty="0">
                <a:solidFill>
                  <a:prstClr val="black"/>
                </a:solidFill>
              </a:rPr>
              <a:t> et al.</a:t>
            </a:r>
            <a:r>
              <a:rPr lang="en-US" dirty="0">
                <a:solidFill>
                  <a:prstClr val="black"/>
                </a:solidFill>
              </a:rPr>
              <a:t>  Archives of osteoporosis </a:t>
            </a:r>
            <a:r>
              <a:rPr lang="tr-TR" dirty="0">
                <a:solidFill>
                  <a:prstClr val="black"/>
                </a:solidFill>
              </a:rPr>
              <a:t> 2021 </a:t>
            </a:r>
            <a:r>
              <a:rPr lang="tr-TR" dirty="0" err="1">
                <a:solidFill>
                  <a:prstClr val="black"/>
                </a:solidFill>
              </a:rPr>
              <a:t>November</a:t>
            </a:r>
            <a:r>
              <a:rPr lang="tr-TR" dirty="0">
                <a:solidFill>
                  <a:prstClr val="black"/>
                </a:solidFill>
              </a:rPr>
              <a:t> 8;</a:t>
            </a:r>
            <a:r>
              <a:rPr lang="en-US" dirty="0">
                <a:solidFill>
                  <a:prstClr val="black"/>
                </a:solidFill>
              </a:rPr>
              <a:t>16</a:t>
            </a:r>
            <a:r>
              <a:rPr lang="tr-TR" dirty="0">
                <a:solidFill>
                  <a:prstClr val="black"/>
                </a:solidFill>
              </a:rPr>
              <a:t> (</a:t>
            </a:r>
            <a:r>
              <a:rPr lang="en-US" dirty="0">
                <a:solidFill>
                  <a:prstClr val="black"/>
                </a:solidFill>
              </a:rPr>
              <a:t>1 </a:t>
            </a:r>
            <a:r>
              <a:rPr lang="tr-TR" dirty="0">
                <a:solidFill>
                  <a:prstClr val="black"/>
                </a:solidFill>
              </a:rPr>
              <a:t>)</a:t>
            </a:r>
            <a:r>
              <a:rPr lang="en-US" dirty="0">
                <a:solidFill>
                  <a:prstClr val="black"/>
                </a:solidFill>
              </a:rPr>
              <a:t>179</a:t>
            </a:r>
            <a:r>
              <a:rPr lang="tr-TR" dirty="0">
                <a:solidFill>
                  <a:prstClr val="black"/>
                </a:solidFill>
              </a:rPr>
              <a:t>.</a:t>
            </a:r>
            <a:r>
              <a:rPr lang="en-US" dirty="0">
                <a:solidFill>
                  <a:prstClr val="black"/>
                </a:solidFill>
              </a:rPr>
              <a:t> </a:t>
            </a:r>
            <a:endParaRPr lang="tr-TR" dirty="0">
              <a:solidFill>
                <a:prstClr val="black"/>
              </a:solidFill>
            </a:endParaRPr>
          </a:p>
        </p:txBody>
      </p:sp>
      <p:sp>
        <p:nvSpPr>
          <p:cNvPr id="3" name="Sağ Ayraç 2">
            <a:extLst>
              <a:ext uri="{FF2B5EF4-FFF2-40B4-BE49-F238E27FC236}">
                <a16:creationId xmlns:a16="http://schemas.microsoft.com/office/drawing/2014/main" id="{8B4F0392-5454-4052-94CA-0D0E9D8987FF}"/>
              </a:ext>
            </a:extLst>
          </p:cNvPr>
          <p:cNvSpPr/>
          <p:nvPr/>
        </p:nvSpPr>
        <p:spPr>
          <a:xfrm>
            <a:off x="8206740" y="4446270"/>
            <a:ext cx="960120" cy="12458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a:extLst>
              <a:ext uri="{FF2B5EF4-FFF2-40B4-BE49-F238E27FC236}">
                <a16:creationId xmlns:a16="http://schemas.microsoft.com/office/drawing/2014/main" id="{CBA98403-8A01-4263-9383-39F599F59AFD}"/>
              </a:ext>
            </a:extLst>
          </p:cNvPr>
          <p:cNvSpPr txBox="1"/>
          <p:nvPr/>
        </p:nvSpPr>
        <p:spPr>
          <a:xfrm>
            <a:off x="9410251" y="4898482"/>
            <a:ext cx="22402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dirty="0"/>
              <a:t>Hasta ile görüşerek</a:t>
            </a:r>
          </a:p>
        </p:txBody>
      </p:sp>
    </p:spTree>
    <p:extLst>
      <p:ext uri="{BB962C8B-B14F-4D97-AF65-F5344CB8AC3E}">
        <p14:creationId xmlns:p14="http://schemas.microsoft.com/office/powerpoint/2010/main" val="243206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F988D9C-A9E3-4D04-B058-A79753DCC6E7}"/>
              </a:ext>
            </a:extLst>
          </p:cNvPr>
          <p:cNvPicPr>
            <a:picLocks noChangeAspect="1"/>
          </p:cNvPicPr>
          <p:nvPr/>
        </p:nvPicPr>
        <p:blipFill>
          <a:blip r:embed="rId3" cstate="print"/>
          <a:stretch>
            <a:fillRect/>
          </a:stretch>
        </p:blipFill>
        <p:spPr>
          <a:xfrm>
            <a:off x="631115" y="1696132"/>
            <a:ext cx="6458851" cy="3877216"/>
          </a:xfrm>
          <a:prstGeom prst="rect">
            <a:avLst/>
          </a:prstGeom>
        </p:spPr>
      </p:pic>
      <p:sp>
        <p:nvSpPr>
          <p:cNvPr id="6" name="Unvan 1">
            <a:extLst>
              <a:ext uri="{FF2B5EF4-FFF2-40B4-BE49-F238E27FC236}">
                <a16:creationId xmlns:a16="http://schemas.microsoft.com/office/drawing/2014/main" id="{653AD4D3-84C9-4E24-8F2F-960D70B24637}"/>
              </a:ext>
            </a:extLst>
          </p:cNvPr>
          <p:cNvSpPr>
            <a:spLocks noGrp="1"/>
          </p:cNvSpPr>
          <p:nvPr>
            <p:ph type="title"/>
          </p:nvPr>
        </p:nvSpPr>
        <p:spPr>
          <a:xfrm>
            <a:off x="631115" y="382215"/>
            <a:ext cx="10972800" cy="1143000"/>
          </a:xfrm>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r>
              <a:rPr lang="tr-TR" dirty="0"/>
              <a:t>Vertebra DXA görüntüsü: </a:t>
            </a:r>
            <a:r>
              <a:rPr lang="tr-TR" b="1" dirty="0">
                <a:solidFill>
                  <a:srgbClr val="FFFF00"/>
                </a:solidFill>
              </a:rPr>
              <a:t>her vertebra tek tek gözden geçirilmeli!!</a:t>
            </a:r>
            <a:endParaRPr lang="tr-TR" dirty="0"/>
          </a:p>
        </p:txBody>
      </p:sp>
      <p:sp>
        <p:nvSpPr>
          <p:cNvPr id="7" name="İçerik Yer Tutucusu 8">
            <a:extLst>
              <a:ext uri="{FF2B5EF4-FFF2-40B4-BE49-F238E27FC236}">
                <a16:creationId xmlns:a16="http://schemas.microsoft.com/office/drawing/2014/main" id="{55B909B5-B24B-4D8B-B196-C1573E08AD28}"/>
              </a:ext>
            </a:extLst>
          </p:cNvPr>
          <p:cNvSpPr txBox="1">
            <a:spLocks noGrp="1"/>
          </p:cNvSpPr>
          <p:nvPr>
            <p:ph idx="1"/>
          </p:nvPr>
        </p:nvSpPr>
        <p:spPr>
          <a:xfrm>
            <a:off x="4562611" y="1612300"/>
            <a:ext cx="7408433" cy="1771767"/>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b="1" dirty="0" err="1">
                <a:solidFill>
                  <a:srgbClr val="0070C0"/>
                </a:solidFill>
              </a:rPr>
              <a:t>Vertebra</a:t>
            </a:r>
            <a:r>
              <a:rPr lang="tr-TR" b="1" dirty="0">
                <a:solidFill>
                  <a:srgbClr val="0070C0"/>
                </a:solidFill>
              </a:rPr>
              <a:t> </a:t>
            </a:r>
            <a:r>
              <a:rPr lang="tr-TR" b="1" dirty="0" err="1">
                <a:solidFill>
                  <a:srgbClr val="0070C0"/>
                </a:solidFill>
              </a:rPr>
              <a:t>fx</a:t>
            </a:r>
            <a:r>
              <a:rPr lang="tr-TR" b="1" dirty="0">
                <a:solidFill>
                  <a:srgbClr val="0070C0"/>
                </a:solidFill>
              </a:rPr>
              <a:t> </a:t>
            </a:r>
            <a:r>
              <a:rPr lang="tr-TR" b="1" dirty="0"/>
              <a:t>veya anlamlı </a:t>
            </a:r>
            <a:r>
              <a:rPr lang="tr-TR" b="1" dirty="0">
                <a:solidFill>
                  <a:srgbClr val="0070C0"/>
                </a:solidFill>
              </a:rPr>
              <a:t>OA</a:t>
            </a:r>
            <a:r>
              <a:rPr lang="tr-TR" b="1" dirty="0"/>
              <a:t> veya </a:t>
            </a:r>
            <a:r>
              <a:rPr lang="tr-TR" b="1" dirty="0" err="1">
                <a:solidFill>
                  <a:srgbClr val="0070C0"/>
                </a:solidFill>
              </a:rPr>
              <a:t>enstrümentasyonu</a:t>
            </a:r>
            <a:r>
              <a:rPr lang="tr-TR" b="1" dirty="0"/>
              <a:t> olan olguda </a:t>
            </a:r>
            <a:r>
              <a:rPr lang="tr-TR" b="1" dirty="0">
                <a:solidFill>
                  <a:srgbClr val="FF0000"/>
                </a:solidFill>
              </a:rPr>
              <a:t>yanlış yüksek </a:t>
            </a:r>
            <a:r>
              <a:rPr lang="tr-TR" b="1" dirty="0" err="1">
                <a:solidFill>
                  <a:srgbClr val="FF0000"/>
                </a:solidFill>
              </a:rPr>
              <a:t>vert</a:t>
            </a:r>
            <a:r>
              <a:rPr lang="tr-TR" b="1" dirty="0">
                <a:solidFill>
                  <a:srgbClr val="FF0000"/>
                </a:solidFill>
              </a:rPr>
              <a:t> T-skoru </a:t>
            </a:r>
            <a:r>
              <a:rPr lang="tr-TR" b="1" dirty="0"/>
              <a:t>çıkabilir</a:t>
            </a:r>
          </a:p>
          <a:p>
            <a:endParaRPr lang="tr-TR" dirty="0"/>
          </a:p>
        </p:txBody>
      </p:sp>
      <p:sp>
        <p:nvSpPr>
          <p:cNvPr id="8" name="Metin kutusu 7">
            <a:extLst>
              <a:ext uri="{FF2B5EF4-FFF2-40B4-BE49-F238E27FC236}">
                <a16:creationId xmlns:a16="http://schemas.microsoft.com/office/drawing/2014/main" id="{7D094BDB-729E-4204-8C1A-0B8DD50129DC}"/>
              </a:ext>
            </a:extLst>
          </p:cNvPr>
          <p:cNvSpPr txBox="1"/>
          <p:nvPr/>
        </p:nvSpPr>
        <p:spPr>
          <a:xfrm>
            <a:off x="631115" y="5469730"/>
            <a:ext cx="11293820"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3200" b="1" dirty="0" err="1"/>
              <a:t>Fx’lü</a:t>
            </a:r>
            <a:r>
              <a:rPr lang="tr-TR" sz="3200" b="1" dirty="0"/>
              <a:t>/</a:t>
            </a:r>
            <a:r>
              <a:rPr lang="tr-TR" sz="3200" b="1" dirty="0" err="1"/>
              <a:t>OA’li</a:t>
            </a:r>
            <a:r>
              <a:rPr lang="tr-TR" sz="3200" b="1" dirty="0"/>
              <a:t>  </a:t>
            </a:r>
            <a:r>
              <a:rPr lang="tr-TR" sz="3200" b="1" dirty="0" err="1"/>
              <a:t>vert</a:t>
            </a:r>
            <a:r>
              <a:rPr lang="tr-TR" sz="3200" b="1" dirty="0"/>
              <a:t> T-skoru hesabından çıkarılmalı (2 </a:t>
            </a:r>
            <a:r>
              <a:rPr lang="tr-TR" sz="3200" b="1" dirty="0" err="1"/>
              <a:t>lomber</a:t>
            </a:r>
            <a:r>
              <a:rPr lang="tr-TR" sz="3200" b="1" dirty="0"/>
              <a:t> </a:t>
            </a:r>
            <a:r>
              <a:rPr lang="tr-TR" sz="3200" b="1" dirty="0" err="1"/>
              <a:t>vertebra</a:t>
            </a:r>
            <a:r>
              <a:rPr lang="tr-TR" sz="3200" b="1" dirty="0"/>
              <a:t> total </a:t>
            </a:r>
            <a:r>
              <a:rPr lang="tr-TR" sz="3200" b="1" dirty="0" err="1"/>
              <a:t>Lomber</a:t>
            </a:r>
            <a:r>
              <a:rPr lang="tr-TR" sz="3200" b="1" dirty="0"/>
              <a:t> T-skor değerlendirme için yeterli)</a:t>
            </a:r>
          </a:p>
        </p:txBody>
      </p:sp>
      <p:sp>
        <p:nvSpPr>
          <p:cNvPr id="9" name="Dikdörtgen 8">
            <a:extLst>
              <a:ext uri="{FF2B5EF4-FFF2-40B4-BE49-F238E27FC236}">
                <a16:creationId xmlns:a16="http://schemas.microsoft.com/office/drawing/2014/main" id="{1E4A9989-2765-48C6-B174-70B5BA43F680}"/>
              </a:ext>
            </a:extLst>
          </p:cNvPr>
          <p:cNvSpPr/>
          <p:nvPr/>
        </p:nvSpPr>
        <p:spPr>
          <a:xfrm>
            <a:off x="3440430" y="3691929"/>
            <a:ext cx="2034540" cy="14699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62158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220A1C-1CFF-05DD-C6B1-64CF7368DDF1}"/>
              </a:ext>
            </a:extLst>
          </p:cNvPr>
          <p:cNvSpPr>
            <a:spLocks noGrp="1"/>
          </p:cNvSpPr>
          <p:nvPr>
            <p:ph type="title"/>
          </p:nvPr>
        </p:nvSpPr>
        <p:spPr>
          <a:xfrm>
            <a:off x="838200" y="138981"/>
            <a:ext cx="10515600" cy="1325563"/>
          </a:xfrm>
        </p:spPr>
        <p:style>
          <a:lnRef idx="1">
            <a:schemeClr val="accent2"/>
          </a:lnRef>
          <a:fillRef idx="2">
            <a:schemeClr val="accent2"/>
          </a:fillRef>
          <a:effectRef idx="1">
            <a:schemeClr val="accent2"/>
          </a:effectRef>
          <a:fontRef idx="minor">
            <a:schemeClr val="dk1"/>
          </a:fontRef>
        </p:style>
        <p:txBody>
          <a:bodyPr>
            <a:normAutofit/>
          </a:bodyPr>
          <a:lstStyle/>
          <a:p>
            <a:r>
              <a:rPr lang="tr-TR" dirty="0" err="1"/>
              <a:t>Vertebral</a:t>
            </a:r>
            <a:r>
              <a:rPr lang="tr-TR" dirty="0"/>
              <a:t> </a:t>
            </a:r>
            <a:r>
              <a:rPr lang="tr-TR" dirty="0" err="1"/>
              <a:t>Fracture</a:t>
            </a:r>
            <a:r>
              <a:rPr lang="tr-TR" dirty="0"/>
              <a:t> </a:t>
            </a:r>
            <a:r>
              <a:rPr lang="tr-TR" dirty="0" err="1"/>
              <a:t>Assessment</a:t>
            </a:r>
            <a:r>
              <a:rPr lang="tr-TR" dirty="0"/>
              <a:t> - DXA</a:t>
            </a:r>
          </a:p>
        </p:txBody>
      </p:sp>
      <p:pic>
        <p:nvPicPr>
          <p:cNvPr id="12290" name="Picture 2" descr="DXA-VFA">
            <a:extLst>
              <a:ext uri="{FF2B5EF4-FFF2-40B4-BE49-F238E27FC236}">
                <a16:creationId xmlns:a16="http://schemas.microsoft.com/office/drawing/2014/main" id="{CA80C6CD-0714-1373-9B8C-8EB85E3D0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71" t="-6949" r="-6799" b="-16325"/>
          <a:stretch/>
        </p:blipFill>
        <p:spPr bwMode="auto">
          <a:xfrm>
            <a:off x="2463446" y="1464544"/>
            <a:ext cx="7239705" cy="300585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37811EDC-A7E2-3F8C-8C76-26412120D093}"/>
              </a:ext>
            </a:extLst>
          </p:cNvPr>
          <p:cNvSpPr txBox="1"/>
          <p:nvPr/>
        </p:nvSpPr>
        <p:spPr>
          <a:xfrm>
            <a:off x="393700" y="4362404"/>
            <a:ext cx="11404600" cy="2062103"/>
          </a:xfrm>
          <a:prstGeom prst="rect">
            <a:avLst/>
          </a:prstGeom>
          <a:noFill/>
        </p:spPr>
        <p:txBody>
          <a:bodyPr wrap="square" rtlCol="0">
            <a:spAutoFit/>
          </a:bodyPr>
          <a:lstStyle/>
          <a:p>
            <a:r>
              <a:rPr lang="tr-TR" sz="3200" dirty="0"/>
              <a:t>DXA cihazı ile (</a:t>
            </a:r>
            <a:r>
              <a:rPr lang="tr-TR" sz="3200" dirty="0" err="1"/>
              <a:t>lateral</a:t>
            </a:r>
            <a:r>
              <a:rPr lang="tr-TR" sz="3200" dirty="0"/>
              <a:t> omurga görüntüsü alarak) </a:t>
            </a:r>
          </a:p>
          <a:p>
            <a:r>
              <a:rPr lang="tr-TR" sz="3200" dirty="0" err="1"/>
              <a:t>Vertebral</a:t>
            </a:r>
            <a:r>
              <a:rPr lang="tr-TR" sz="3200" dirty="0"/>
              <a:t> </a:t>
            </a:r>
            <a:r>
              <a:rPr lang="tr-TR" sz="3200" dirty="0" err="1"/>
              <a:t>deformite</a:t>
            </a:r>
            <a:r>
              <a:rPr lang="tr-TR" sz="3200" dirty="0"/>
              <a:t> veya </a:t>
            </a:r>
            <a:r>
              <a:rPr lang="tr-TR" sz="3200" dirty="0" err="1"/>
              <a:t>fraktürleri</a:t>
            </a:r>
            <a:r>
              <a:rPr lang="tr-TR" sz="3200" dirty="0"/>
              <a:t> değerlendirmek için yapılan bir </a:t>
            </a:r>
            <a:r>
              <a:rPr lang="tr-TR" sz="3200" b="1" dirty="0"/>
              <a:t>yoğunluk ölçümü + görüntüleme</a:t>
            </a:r>
            <a:r>
              <a:rPr lang="tr-TR" sz="3200" dirty="0"/>
              <a:t> modülüdür. </a:t>
            </a:r>
          </a:p>
          <a:p>
            <a:r>
              <a:rPr lang="tr-TR" sz="3200" dirty="0"/>
              <a:t>(DXA ile aynı seansta, ek </a:t>
            </a:r>
            <a:r>
              <a:rPr lang="tr-TR" sz="3200" dirty="0" err="1"/>
              <a:t>pozlama</a:t>
            </a:r>
            <a:r>
              <a:rPr lang="tr-TR" sz="3200" dirty="0"/>
              <a:t> ile)</a:t>
            </a:r>
          </a:p>
        </p:txBody>
      </p:sp>
    </p:spTree>
    <p:extLst>
      <p:ext uri="{BB962C8B-B14F-4D97-AF65-F5344CB8AC3E}">
        <p14:creationId xmlns:p14="http://schemas.microsoft.com/office/powerpoint/2010/main" val="42271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84F5-AA7E-6AAB-8EA3-BB97D2517FD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E19CFA4-8385-6BC7-52A2-3BF17B24A6F4}"/>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tr-TR" dirty="0" err="1"/>
              <a:t>Vertebral</a:t>
            </a:r>
            <a:r>
              <a:rPr lang="tr-TR" dirty="0"/>
              <a:t> </a:t>
            </a:r>
            <a:r>
              <a:rPr lang="tr-TR" dirty="0" err="1"/>
              <a:t>Fracture</a:t>
            </a:r>
            <a:r>
              <a:rPr lang="tr-TR" dirty="0"/>
              <a:t> </a:t>
            </a:r>
            <a:r>
              <a:rPr lang="tr-TR" dirty="0" err="1"/>
              <a:t>Assessment</a:t>
            </a:r>
            <a:r>
              <a:rPr lang="tr-TR" dirty="0"/>
              <a:t> - DXA</a:t>
            </a:r>
          </a:p>
        </p:txBody>
      </p:sp>
      <p:pic>
        <p:nvPicPr>
          <p:cNvPr id="3" name="Picture 4" descr="Vertebral fracture assessment: Current research status and application in  patients with kyphoplasty">
            <a:extLst>
              <a:ext uri="{FF2B5EF4-FFF2-40B4-BE49-F238E27FC236}">
                <a16:creationId xmlns:a16="http://schemas.microsoft.com/office/drawing/2014/main" id="{4AAB4EFB-6307-2372-4674-E97C00E87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18" y="1485354"/>
            <a:ext cx="10662770" cy="5165824"/>
          </a:xfrm>
          <a:prstGeom prst="rect">
            <a:avLst/>
          </a:prstGeom>
          <a:noFill/>
          <a:extLst>
            <a:ext uri="{909E8E84-426E-40DD-AFC4-6F175D3DCCD1}">
              <a14:hiddenFill xmlns:a14="http://schemas.microsoft.com/office/drawing/2010/main">
                <a:solidFill>
                  <a:srgbClr val="FFFFFF"/>
                </a:solidFill>
              </a14:hiddenFill>
            </a:ext>
          </a:extLst>
        </p:spPr>
      </p:pic>
      <p:pic>
        <p:nvPicPr>
          <p:cNvPr id="4" name="İçerik Yer Tutucusu 4">
            <a:extLst>
              <a:ext uri="{FF2B5EF4-FFF2-40B4-BE49-F238E27FC236}">
                <a16:creationId xmlns:a16="http://schemas.microsoft.com/office/drawing/2014/main" id="{C6B70734-2B6D-E0D0-8785-3E39D4ABF7AD}"/>
              </a:ext>
            </a:extLst>
          </p:cNvPr>
          <p:cNvPicPr>
            <a:picLocks noGrp="1" noChangeAspect="1"/>
          </p:cNvPicPr>
          <p:nvPr>
            <p:ph idx="1"/>
          </p:nvPr>
        </p:nvPicPr>
        <p:blipFill>
          <a:blip r:embed="rId4"/>
          <a:stretch>
            <a:fillRect/>
          </a:stretch>
        </p:blipFill>
        <p:spPr>
          <a:xfrm>
            <a:off x="5884303" y="4197350"/>
            <a:ext cx="4945622" cy="2295525"/>
          </a:xfrm>
        </p:spPr>
      </p:pic>
    </p:spTree>
    <p:extLst>
      <p:ext uri="{BB962C8B-B14F-4D97-AF65-F5344CB8AC3E}">
        <p14:creationId xmlns:p14="http://schemas.microsoft.com/office/powerpoint/2010/main" val="3955196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E1C329C-AF88-42AE-89EB-B731AA7A1B8E}"/>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tr-TR" dirty="0"/>
              <a:t>OLGU-4</a:t>
            </a:r>
          </a:p>
        </p:txBody>
      </p:sp>
      <p:sp>
        <p:nvSpPr>
          <p:cNvPr id="5" name="Metin Yer Tutucusu 4">
            <a:extLst>
              <a:ext uri="{FF2B5EF4-FFF2-40B4-BE49-F238E27FC236}">
                <a16:creationId xmlns:a16="http://schemas.microsoft.com/office/drawing/2014/main" id="{95BCAF55-5147-4D74-B240-140EB9BD3411}"/>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34173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B88D8E3-B488-5270-B6AB-94443CE27DEB}"/>
              </a:ext>
            </a:extLst>
          </p:cNvPr>
          <p:cNvSpPr>
            <a:spLocks noGrp="1"/>
          </p:cNvSpPr>
          <p:nvPr>
            <p:ph type="title"/>
          </p:nvPr>
        </p:nvSpPr>
        <p:spPr>
          <a:xfrm>
            <a:off x="838200" y="365125"/>
            <a:ext cx="10515600" cy="1144587"/>
          </a:xfrm>
          <a:solidFill>
            <a:schemeClr val="accent2">
              <a:lumMod val="20000"/>
              <a:lumOff val="80000"/>
            </a:schemeClr>
          </a:solidFill>
        </p:spPr>
        <p:txBody>
          <a:bodyPr/>
          <a:lstStyle/>
          <a:p>
            <a:r>
              <a:rPr lang="tr-TR" b="1" dirty="0" err="1">
                <a:latin typeface="+mn-lt"/>
              </a:rPr>
              <a:t>Vertebra</a:t>
            </a:r>
            <a:r>
              <a:rPr lang="tr-TR" b="1" dirty="0">
                <a:latin typeface="+mn-lt"/>
              </a:rPr>
              <a:t> </a:t>
            </a:r>
            <a:r>
              <a:rPr lang="tr-TR" b="1" dirty="0" err="1">
                <a:latin typeface="+mn-lt"/>
              </a:rPr>
              <a:t>fraktürü</a:t>
            </a:r>
            <a:endParaRPr lang="tr-TR" b="1" dirty="0">
              <a:latin typeface="+mn-lt"/>
            </a:endParaRPr>
          </a:p>
        </p:txBody>
      </p:sp>
      <p:sp>
        <p:nvSpPr>
          <p:cNvPr id="3" name="İçerik Yer Tutucusu 2">
            <a:extLst>
              <a:ext uri="{FF2B5EF4-FFF2-40B4-BE49-F238E27FC236}">
                <a16:creationId xmlns:a16="http://schemas.microsoft.com/office/drawing/2014/main" id="{00BFBE0A-D564-1927-9323-E0DE7F6D8484}"/>
              </a:ext>
            </a:extLst>
          </p:cNvPr>
          <p:cNvSpPr>
            <a:spLocks noGrp="1"/>
          </p:cNvSpPr>
          <p:nvPr>
            <p:ph idx="1"/>
          </p:nvPr>
        </p:nvSpPr>
        <p:spPr>
          <a:xfrm>
            <a:off x="838200" y="1568434"/>
            <a:ext cx="10515600" cy="5121124"/>
          </a:xfrm>
          <a:solidFill>
            <a:schemeClr val="accent5">
              <a:lumMod val="20000"/>
              <a:lumOff val="80000"/>
            </a:schemeClr>
          </a:solidFill>
        </p:spPr>
        <p:txBody>
          <a:bodyPr>
            <a:normAutofit fontScale="77500" lnSpcReduction="20000"/>
          </a:bodyPr>
          <a:lstStyle/>
          <a:p>
            <a:endParaRPr lang="tr-TR" sz="3400" b="1" dirty="0">
              <a:solidFill>
                <a:srgbClr val="FF0000"/>
              </a:solidFill>
            </a:endParaRPr>
          </a:p>
          <a:p>
            <a:pPr marL="0" indent="0">
              <a:buNone/>
            </a:pPr>
            <a:r>
              <a:rPr lang="tr-TR" sz="3400" b="1" dirty="0">
                <a:solidFill>
                  <a:srgbClr val="FF0000"/>
                </a:solidFill>
              </a:rPr>
              <a:t>&gt;50 yaş </a:t>
            </a:r>
            <a:r>
              <a:rPr lang="tr-TR" sz="3400" dirty="0"/>
              <a:t>kadınlarda prevalansı %25-40 </a:t>
            </a:r>
            <a:r>
              <a:rPr lang="tr-TR" sz="3400" b="1" dirty="0"/>
              <a:t>(</a:t>
            </a:r>
            <a:r>
              <a:rPr lang="tr-TR" sz="3400" b="1" dirty="0">
                <a:solidFill>
                  <a:srgbClr val="FF0000"/>
                </a:solidFill>
                <a:latin typeface="Times New Roman" panose="02020603050405020304" pitchFamily="18" charset="0"/>
                <a:cs typeface="Times New Roman" panose="02020603050405020304" pitchFamily="18" charset="0"/>
              </a:rPr>
              <a:t>⁓1/3</a:t>
            </a:r>
            <a:r>
              <a:rPr lang="tr-TR" sz="3400" b="1" dirty="0">
                <a:latin typeface="Times New Roman" panose="02020603050405020304" pitchFamily="18" charset="0"/>
                <a:cs typeface="Times New Roman" panose="02020603050405020304" pitchFamily="18" charset="0"/>
              </a:rPr>
              <a:t>)</a:t>
            </a:r>
          </a:p>
          <a:p>
            <a:pPr marL="0" indent="0">
              <a:buNone/>
            </a:pPr>
            <a:r>
              <a:rPr lang="tr-TR" sz="3400" dirty="0" err="1"/>
              <a:t>Vertebra</a:t>
            </a:r>
            <a:r>
              <a:rPr lang="tr-TR" sz="3400" dirty="0"/>
              <a:t> kırığı kalça kırığına göre </a:t>
            </a:r>
            <a:r>
              <a:rPr lang="tr-TR" sz="3400" b="1" dirty="0"/>
              <a:t>3 kat </a:t>
            </a:r>
            <a:r>
              <a:rPr lang="tr-TR" sz="3400" dirty="0"/>
              <a:t>daha fazla</a:t>
            </a:r>
          </a:p>
          <a:p>
            <a:pPr marL="0" indent="0">
              <a:buNone/>
            </a:pPr>
            <a:r>
              <a:rPr lang="tr-TR" sz="3400" dirty="0"/>
              <a:t>Bir </a:t>
            </a:r>
            <a:r>
              <a:rPr lang="tr-TR" sz="3400" dirty="0" err="1"/>
              <a:t>vertebra</a:t>
            </a:r>
            <a:r>
              <a:rPr lang="tr-TR" sz="3400" dirty="0"/>
              <a:t> </a:t>
            </a:r>
            <a:r>
              <a:rPr lang="tr-TR" sz="3400" dirty="0" err="1"/>
              <a:t>fx</a:t>
            </a:r>
            <a:r>
              <a:rPr lang="tr-TR" sz="3400" dirty="0"/>
              <a:t> varlığı </a:t>
            </a:r>
          </a:p>
          <a:p>
            <a:pPr marL="457200" lvl="1" indent="0">
              <a:buNone/>
            </a:pPr>
            <a:r>
              <a:rPr lang="tr-TR" sz="3400" dirty="0"/>
              <a:t>Kalça kırığı riskinde </a:t>
            </a:r>
            <a:r>
              <a:rPr lang="tr-TR" sz="3400" b="1" dirty="0"/>
              <a:t>5 kat </a:t>
            </a:r>
            <a:r>
              <a:rPr lang="tr-TR" sz="3400" dirty="0"/>
              <a:t>artış </a:t>
            </a:r>
          </a:p>
          <a:p>
            <a:pPr marL="457200" lvl="1" indent="0">
              <a:buNone/>
            </a:pPr>
            <a:r>
              <a:rPr lang="tr-TR" sz="3400" dirty="0"/>
              <a:t>Diğer kırık riskinde </a:t>
            </a:r>
            <a:r>
              <a:rPr lang="tr-TR" sz="3400" b="1" dirty="0"/>
              <a:t>2-3 kat </a:t>
            </a:r>
            <a:r>
              <a:rPr lang="tr-TR" sz="3400" dirty="0"/>
              <a:t>artışı gösterir </a:t>
            </a:r>
            <a:endParaRPr lang="tr-TR" sz="3400" b="1" dirty="0"/>
          </a:p>
          <a:p>
            <a:pPr marL="0" indent="0">
              <a:buNone/>
            </a:pPr>
            <a:endParaRPr lang="tr-TR" sz="3400" dirty="0"/>
          </a:p>
          <a:p>
            <a:pPr marL="0" indent="0">
              <a:buNone/>
            </a:pPr>
            <a:r>
              <a:rPr lang="tr-TR" sz="3400" b="1" dirty="0" err="1">
                <a:solidFill>
                  <a:srgbClr val="FF0000"/>
                </a:solidFill>
              </a:rPr>
              <a:t>Spontan</a:t>
            </a:r>
            <a:r>
              <a:rPr lang="tr-TR" sz="3400" dirty="0"/>
              <a:t> veya </a:t>
            </a:r>
            <a:r>
              <a:rPr lang="tr-TR" sz="3400" dirty="0">
                <a:solidFill>
                  <a:srgbClr val="FF0000"/>
                </a:solidFill>
              </a:rPr>
              <a:t>minimal </a:t>
            </a:r>
            <a:r>
              <a:rPr lang="tr-TR" sz="3400" b="1" dirty="0">
                <a:solidFill>
                  <a:srgbClr val="FF0000"/>
                </a:solidFill>
              </a:rPr>
              <a:t>travma</a:t>
            </a:r>
            <a:r>
              <a:rPr lang="tr-TR" sz="3400" dirty="0">
                <a:solidFill>
                  <a:srgbClr val="FF0000"/>
                </a:solidFill>
              </a:rPr>
              <a:t> </a:t>
            </a:r>
            <a:r>
              <a:rPr lang="tr-TR" sz="3400" dirty="0"/>
              <a:t>ile oluşur</a:t>
            </a:r>
          </a:p>
          <a:p>
            <a:pPr marL="0" indent="0">
              <a:buNone/>
            </a:pPr>
            <a:endParaRPr lang="tr-TR" sz="3400" dirty="0"/>
          </a:p>
          <a:p>
            <a:pPr marL="0" indent="0">
              <a:buNone/>
            </a:pPr>
            <a:r>
              <a:rPr lang="tr-TR" sz="3400" dirty="0"/>
              <a:t>Ana semptom </a:t>
            </a:r>
            <a:r>
              <a:rPr lang="tr-TR" sz="3400" b="1" dirty="0">
                <a:solidFill>
                  <a:srgbClr val="FF0000"/>
                </a:solidFill>
              </a:rPr>
              <a:t>sırt ağrısı</a:t>
            </a:r>
            <a:endParaRPr lang="tr-TR" sz="3400" dirty="0"/>
          </a:p>
          <a:p>
            <a:pPr marL="0" indent="0">
              <a:buNone/>
            </a:pPr>
            <a:r>
              <a:rPr lang="tr-TR" sz="3400" b="1" dirty="0">
                <a:solidFill>
                  <a:srgbClr val="FF0000"/>
                </a:solidFill>
              </a:rPr>
              <a:t>Çoğunlukla sessiz </a:t>
            </a:r>
            <a:r>
              <a:rPr lang="tr-TR" sz="3400" dirty="0"/>
              <a:t>(</a:t>
            </a:r>
            <a:r>
              <a:rPr lang="tr-TR" sz="3400" b="1" dirty="0">
                <a:solidFill>
                  <a:srgbClr val="0070C0"/>
                </a:solidFill>
              </a:rPr>
              <a:t>2/3</a:t>
            </a:r>
            <a:r>
              <a:rPr lang="tr-TR" sz="3400" dirty="0"/>
              <a:t> </a:t>
            </a:r>
            <a:r>
              <a:rPr lang="tr-TR" sz="3400" dirty="0" err="1"/>
              <a:t>asemptomatik</a:t>
            </a:r>
            <a:r>
              <a:rPr lang="tr-TR" sz="3400" dirty="0"/>
              <a:t>)</a:t>
            </a:r>
          </a:p>
          <a:p>
            <a:pPr marL="0" indent="0">
              <a:buNone/>
            </a:pPr>
            <a:endParaRPr lang="tr-TR" sz="3400" dirty="0"/>
          </a:p>
          <a:p>
            <a:pPr marL="0" indent="0">
              <a:buNone/>
            </a:pPr>
            <a:r>
              <a:rPr lang="tr-TR" sz="3400" dirty="0"/>
              <a:t>Uzun dönemde boy kısalması ile belirti verir</a:t>
            </a:r>
          </a:p>
          <a:p>
            <a:endParaRPr lang="tr-TR" dirty="0"/>
          </a:p>
        </p:txBody>
      </p:sp>
      <p:pic>
        <p:nvPicPr>
          <p:cNvPr id="5" name="Resim 4" descr="tıbbi görüntüleme, röntgen filmi, radyoloji, x ışını, röntgen içeren bir resim&#10;&#10;Açıklama otomatik olarak oluşturuldu">
            <a:extLst>
              <a:ext uri="{FF2B5EF4-FFF2-40B4-BE49-F238E27FC236}">
                <a16:creationId xmlns:a16="http://schemas.microsoft.com/office/drawing/2014/main" id="{27BC8F5D-FF59-BA26-6136-33A5BEE77A10}"/>
              </a:ext>
            </a:extLst>
          </p:cNvPr>
          <p:cNvPicPr>
            <a:picLocks noChangeAspect="1"/>
          </p:cNvPicPr>
          <p:nvPr/>
        </p:nvPicPr>
        <p:blipFill rotWithShape="1">
          <a:blip r:embed="rId3"/>
          <a:srcRect r="7256"/>
          <a:stretch/>
        </p:blipFill>
        <p:spPr>
          <a:xfrm>
            <a:off x="9330267" y="365125"/>
            <a:ext cx="2023533" cy="4071408"/>
          </a:xfrm>
          <a:prstGeom prst="rect">
            <a:avLst/>
          </a:prstGeom>
        </p:spPr>
      </p:pic>
    </p:spTree>
    <p:extLst>
      <p:ext uri="{BB962C8B-B14F-4D97-AF65-F5344CB8AC3E}">
        <p14:creationId xmlns:p14="http://schemas.microsoft.com/office/powerpoint/2010/main" val="5938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35594" y="1472291"/>
            <a:ext cx="10822193" cy="3539430"/>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marL="342900" lvl="0" indent="-342900">
              <a:spcBef>
                <a:spcPct val="20000"/>
              </a:spcBef>
              <a:buFont typeface="Arial" panose="020B0604020202020204" pitchFamily="34" charset="0"/>
              <a:buChar char="•"/>
            </a:pPr>
            <a:r>
              <a:rPr lang="tr-TR" sz="3200" dirty="0">
                <a:solidFill>
                  <a:prstClr val="black"/>
                </a:solidFill>
              </a:rPr>
              <a:t>87 y, E</a:t>
            </a:r>
          </a:p>
          <a:p>
            <a:pPr marL="342900" lvl="0" indent="-342900">
              <a:spcBef>
                <a:spcPct val="20000"/>
              </a:spcBef>
              <a:buFont typeface="Arial" panose="020B0604020202020204" pitchFamily="34" charset="0"/>
              <a:buChar char="•"/>
            </a:pPr>
            <a:r>
              <a:rPr lang="tr-TR" sz="3200" dirty="0">
                <a:solidFill>
                  <a:prstClr val="black"/>
                </a:solidFill>
              </a:rPr>
              <a:t>HT, DM (20 yıl) </a:t>
            </a:r>
          </a:p>
          <a:p>
            <a:pPr marL="342900" lvl="0" indent="-342900">
              <a:spcBef>
                <a:spcPct val="20000"/>
              </a:spcBef>
              <a:buFont typeface="Arial" panose="020B0604020202020204" pitchFamily="34" charset="0"/>
              <a:buChar char="•"/>
            </a:pPr>
            <a:r>
              <a:rPr lang="tr-TR" sz="3200" dirty="0">
                <a:solidFill>
                  <a:prstClr val="black"/>
                </a:solidFill>
              </a:rPr>
              <a:t>Rutin takip için başvurdu</a:t>
            </a:r>
          </a:p>
          <a:p>
            <a:pPr marL="342900" lvl="0" indent="-342900">
              <a:spcBef>
                <a:spcPct val="20000"/>
              </a:spcBef>
              <a:buFont typeface="Arial" panose="020B0604020202020204" pitchFamily="34" charset="0"/>
              <a:buChar char="•"/>
            </a:pPr>
            <a:endParaRPr lang="tr-TR" sz="3200" dirty="0">
              <a:solidFill>
                <a:prstClr val="black"/>
              </a:solidFill>
            </a:endParaRPr>
          </a:p>
          <a:p>
            <a:pPr marL="342900" indent="-342900">
              <a:spcBef>
                <a:spcPct val="20000"/>
              </a:spcBef>
              <a:buFont typeface="Arial" panose="020B0604020202020204" pitchFamily="34" charset="0"/>
              <a:buChar char="•"/>
            </a:pPr>
            <a:r>
              <a:rPr lang="tr-TR" sz="3200" dirty="0">
                <a:solidFill>
                  <a:prstClr val="black"/>
                </a:solidFill>
              </a:rPr>
              <a:t>Kullandığı ilaçlar: </a:t>
            </a:r>
            <a:r>
              <a:rPr lang="tr-TR" sz="3200" dirty="0" err="1">
                <a:solidFill>
                  <a:prstClr val="black"/>
                </a:solidFill>
              </a:rPr>
              <a:t>Amlodipin</a:t>
            </a:r>
            <a:r>
              <a:rPr lang="tr-TR" sz="3200" dirty="0">
                <a:solidFill>
                  <a:prstClr val="black"/>
                </a:solidFill>
              </a:rPr>
              <a:t> 5 mg, </a:t>
            </a:r>
            <a:r>
              <a:rPr lang="tr-TR" sz="3200" dirty="0" err="1">
                <a:solidFill>
                  <a:prstClr val="black"/>
                </a:solidFill>
              </a:rPr>
              <a:t>Vildagliptin</a:t>
            </a:r>
            <a:r>
              <a:rPr lang="tr-TR" sz="3200" dirty="0">
                <a:solidFill>
                  <a:prstClr val="black"/>
                </a:solidFill>
              </a:rPr>
              <a:t> 2*50 mg</a:t>
            </a:r>
          </a:p>
          <a:p>
            <a:pPr marL="342900" lvl="0" indent="-342900">
              <a:spcBef>
                <a:spcPct val="20000"/>
              </a:spcBef>
              <a:buFont typeface="Arial" panose="020B0604020202020204" pitchFamily="34" charset="0"/>
              <a:buChar char="•"/>
            </a:pPr>
            <a:endParaRPr lang="tr-TR" sz="3200" dirty="0">
              <a:solidFill>
                <a:prstClr val="black"/>
              </a:solidFill>
            </a:endParaRPr>
          </a:p>
        </p:txBody>
      </p:sp>
    </p:spTree>
    <p:extLst>
      <p:ext uri="{BB962C8B-B14F-4D97-AF65-F5344CB8AC3E}">
        <p14:creationId xmlns:p14="http://schemas.microsoft.com/office/powerpoint/2010/main" val="350959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215614"/>
            <a:ext cx="10972800" cy="5013064"/>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p>
            <a:endParaRPr lang="tr-TR" dirty="0"/>
          </a:p>
          <a:p>
            <a:r>
              <a:rPr lang="tr-TR" dirty="0"/>
              <a:t>Sigara :Yok</a:t>
            </a:r>
          </a:p>
          <a:p>
            <a:r>
              <a:rPr lang="tr-TR" dirty="0"/>
              <a:t>Alkol:  Yok</a:t>
            </a:r>
          </a:p>
          <a:p>
            <a:r>
              <a:rPr lang="tr-TR" dirty="0"/>
              <a:t>Özgeçmiş: Özellik yok</a:t>
            </a:r>
          </a:p>
          <a:p>
            <a:r>
              <a:rPr lang="tr-TR" dirty="0"/>
              <a:t>Soy geçmiş: </a:t>
            </a:r>
            <a:r>
              <a:rPr lang="tr-TR" b="1" dirty="0"/>
              <a:t>Ebeveynde kalça kırığı+</a:t>
            </a:r>
          </a:p>
          <a:p>
            <a:r>
              <a:rPr lang="tr-TR" dirty="0"/>
              <a:t>Fizik muayene: Özellik yok, Boy: 170 cm, Kilo:75 kg, BKİ:26,7 kg/m² </a:t>
            </a:r>
          </a:p>
          <a:p>
            <a:r>
              <a:rPr lang="tr-TR" dirty="0"/>
              <a:t>Boy Kısalması: Yok</a:t>
            </a:r>
          </a:p>
          <a:p>
            <a:r>
              <a:rPr lang="tr-TR" dirty="0"/>
              <a:t>Kırık Öyküsü :Yok</a:t>
            </a:r>
          </a:p>
          <a:p>
            <a:endParaRPr lang="tr-TR" b="1" dirty="0"/>
          </a:p>
          <a:p>
            <a:endParaRPr lang="tr-TR" dirty="0"/>
          </a:p>
        </p:txBody>
      </p:sp>
    </p:spTree>
    <p:extLst>
      <p:ext uri="{BB962C8B-B14F-4D97-AF65-F5344CB8AC3E}">
        <p14:creationId xmlns:p14="http://schemas.microsoft.com/office/powerpoint/2010/main" val="296518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Laboratuvar</a:t>
            </a:r>
          </a:p>
        </p:txBody>
      </p:sp>
      <p:sp>
        <p:nvSpPr>
          <p:cNvPr id="6" name="Metin kutusu 5">
            <a:extLst>
              <a:ext uri="{FF2B5EF4-FFF2-40B4-BE49-F238E27FC236}">
                <a16:creationId xmlns:a16="http://schemas.microsoft.com/office/drawing/2014/main" id="{BDBFA6E7-2D25-4309-ABF9-F99F767985CA}"/>
              </a:ext>
            </a:extLst>
          </p:cNvPr>
          <p:cNvSpPr txBox="1"/>
          <p:nvPr/>
        </p:nvSpPr>
        <p:spPr>
          <a:xfrm>
            <a:off x="6777990" y="2720340"/>
            <a:ext cx="269748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800" b="1" dirty="0"/>
              <a:t>Özellik yok</a:t>
            </a:r>
          </a:p>
        </p:txBody>
      </p:sp>
      <p:sp>
        <p:nvSpPr>
          <p:cNvPr id="3" name="İçerik Yer Tutucusu 2">
            <a:extLst>
              <a:ext uri="{FF2B5EF4-FFF2-40B4-BE49-F238E27FC236}">
                <a16:creationId xmlns:a16="http://schemas.microsoft.com/office/drawing/2014/main" id="{8B802C55-2A42-9C7F-F8FC-32C420363905}"/>
              </a:ext>
            </a:extLst>
          </p:cNvPr>
          <p:cNvSpPr>
            <a:spLocks noGrp="1"/>
          </p:cNvSpPr>
          <p:nvPr>
            <p:ph idx="1"/>
          </p:nvPr>
        </p:nvSpPr>
        <p:spPr/>
        <p:txBody>
          <a:bodyPr/>
          <a:lstStyle/>
          <a:p>
            <a:endParaRPr lang="tr-TR" dirty="0"/>
          </a:p>
        </p:txBody>
      </p:sp>
      <p:sp>
        <p:nvSpPr>
          <p:cNvPr id="7" name="İçerik Yer Tutucusu 3">
            <a:extLst>
              <a:ext uri="{FF2B5EF4-FFF2-40B4-BE49-F238E27FC236}">
                <a16:creationId xmlns:a16="http://schemas.microsoft.com/office/drawing/2014/main" id="{D4173F89-6B9B-0E5A-378A-E12584B24AAD}"/>
              </a:ext>
            </a:extLst>
          </p:cNvPr>
          <p:cNvSpPr txBox="1">
            <a:spLocks/>
          </p:cNvSpPr>
          <p:nvPr/>
        </p:nvSpPr>
        <p:spPr>
          <a:xfrm>
            <a:off x="838200" y="1825625"/>
            <a:ext cx="10515600" cy="4351338"/>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60000"/>
              </a:lnSpc>
            </a:pPr>
            <a:r>
              <a:rPr lang="tr-TR" sz="2400" dirty="0" err="1">
                <a:cs typeface="Arial" panose="020B0604020202020204" pitchFamily="34" charset="0"/>
              </a:rPr>
              <a:t>Hemogram</a:t>
            </a:r>
            <a:r>
              <a:rPr lang="tr-TR" sz="2400" dirty="0">
                <a:cs typeface="Arial" panose="020B0604020202020204" pitchFamily="34" charset="0"/>
              </a:rPr>
              <a:t> :N </a:t>
            </a:r>
          </a:p>
          <a:p>
            <a:pPr>
              <a:lnSpc>
                <a:spcPct val="160000"/>
              </a:lnSpc>
            </a:pPr>
            <a:r>
              <a:rPr lang="tr-TR" sz="2400" dirty="0" err="1">
                <a:cs typeface="Arial" panose="020B0604020202020204" pitchFamily="34" charset="0"/>
              </a:rPr>
              <a:t>Kre</a:t>
            </a:r>
            <a:r>
              <a:rPr lang="tr-TR" sz="2400" dirty="0">
                <a:cs typeface="Arial" panose="020B0604020202020204" pitchFamily="34" charset="0"/>
              </a:rPr>
              <a:t>: 0.7 mg/</a:t>
            </a:r>
            <a:r>
              <a:rPr lang="tr-TR" sz="2400" dirty="0" err="1">
                <a:cs typeface="Arial" panose="020B0604020202020204" pitchFamily="34" charset="0"/>
              </a:rPr>
              <a:t>dL</a:t>
            </a:r>
            <a:r>
              <a:rPr lang="tr-TR" sz="2400" dirty="0">
                <a:cs typeface="Arial" panose="020B0604020202020204" pitchFamily="34" charset="0"/>
              </a:rPr>
              <a:t> </a:t>
            </a:r>
          </a:p>
          <a:p>
            <a:pPr>
              <a:lnSpc>
                <a:spcPct val="160000"/>
              </a:lnSpc>
            </a:pPr>
            <a:r>
              <a:rPr lang="tr-TR" sz="2400" dirty="0">
                <a:cs typeface="Arial" panose="020B0604020202020204" pitchFamily="34" charset="0"/>
              </a:rPr>
              <a:t>eGFR:72 ml/</a:t>
            </a:r>
            <a:r>
              <a:rPr lang="tr-TR" sz="2400" dirty="0" err="1">
                <a:cs typeface="Arial" panose="020B0604020202020204" pitchFamily="34" charset="0"/>
              </a:rPr>
              <a:t>dk</a:t>
            </a:r>
            <a:endParaRPr lang="tr-TR" sz="2400" dirty="0">
              <a:cs typeface="Arial" panose="020B0604020202020204" pitchFamily="34" charset="0"/>
            </a:endParaRPr>
          </a:p>
          <a:p>
            <a:pPr>
              <a:lnSpc>
                <a:spcPct val="160000"/>
              </a:lnSpc>
            </a:pPr>
            <a:r>
              <a:rPr lang="tr-TR" sz="2400" dirty="0">
                <a:cs typeface="Arial" panose="020B0604020202020204" pitchFamily="34" charset="0"/>
              </a:rPr>
              <a:t>KC enzimleri / ALP : N</a:t>
            </a:r>
          </a:p>
          <a:p>
            <a:pPr>
              <a:lnSpc>
                <a:spcPct val="160000"/>
              </a:lnSpc>
            </a:pPr>
            <a:r>
              <a:rPr lang="tr-TR" sz="2400" dirty="0" err="1">
                <a:cs typeface="Arial" panose="020B0604020202020204" pitchFamily="34" charset="0"/>
              </a:rPr>
              <a:t>Alb</a:t>
            </a:r>
            <a:r>
              <a:rPr lang="tr-TR" sz="2400" dirty="0">
                <a:cs typeface="Arial" panose="020B0604020202020204" pitchFamily="34" charset="0"/>
              </a:rPr>
              <a:t>: 4.4 g/</a:t>
            </a:r>
            <a:r>
              <a:rPr lang="tr-TR" sz="2400" dirty="0" err="1">
                <a:cs typeface="Arial" panose="020B0604020202020204" pitchFamily="34" charset="0"/>
              </a:rPr>
              <a:t>dL</a:t>
            </a:r>
            <a:r>
              <a:rPr lang="tr-TR" sz="2400" dirty="0">
                <a:cs typeface="Arial" panose="020B0604020202020204" pitchFamily="34" charset="0"/>
              </a:rPr>
              <a:t>   </a:t>
            </a:r>
          </a:p>
          <a:p>
            <a:pPr>
              <a:lnSpc>
                <a:spcPct val="160000"/>
              </a:lnSpc>
            </a:pPr>
            <a:r>
              <a:rPr lang="tr-TR" sz="2400" dirty="0" err="1">
                <a:cs typeface="Arial" panose="020B0604020202020204" pitchFamily="34" charset="0"/>
              </a:rPr>
              <a:t>Ca</a:t>
            </a:r>
            <a:r>
              <a:rPr lang="tr-TR" sz="2400" dirty="0">
                <a:cs typeface="Arial" panose="020B0604020202020204" pitchFamily="34" charset="0"/>
              </a:rPr>
              <a:t>: 9.2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P: 3.9 mg/</a:t>
            </a:r>
            <a:r>
              <a:rPr lang="tr-TR" sz="2400" dirty="0" err="1">
                <a:cs typeface="Arial" panose="020B0604020202020204" pitchFamily="34" charset="0"/>
              </a:rPr>
              <a:t>dL</a:t>
            </a:r>
            <a:endParaRPr lang="tr-TR" sz="2400" dirty="0">
              <a:cs typeface="Arial" panose="020B0604020202020204" pitchFamily="34" charset="0"/>
            </a:endParaRPr>
          </a:p>
          <a:p>
            <a:pPr>
              <a:lnSpc>
                <a:spcPct val="160000"/>
              </a:lnSpc>
            </a:pPr>
            <a:r>
              <a:rPr lang="tr-TR" sz="2400" dirty="0">
                <a:cs typeface="Arial" panose="020B0604020202020204" pitchFamily="34" charset="0"/>
              </a:rPr>
              <a:t>D </a:t>
            </a:r>
            <a:r>
              <a:rPr lang="tr-TR" sz="2400" dirty="0" err="1">
                <a:cs typeface="Arial" panose="020B0604020202020204" pitchFamily="34" charset="0"/>
              </a:rPr>
              <a:t>vit</a:t>
            </a:r>
            <a:r>
              <a:rPr lang="tr-TR" sz="2400" dirty="0">
                <a:cs typeface="Arial" panose="020B0604020202020204" pitchFamily="34" charset="0"/>
              </a:rPr>
              <a:t>: 25 </a:t>
            </a:r>
            <a:r>
              <a:rPr lang="tr-TR" sz="2400" dirty="0" err="1">
                <a:cs typeface="Arial" panose="020B0604020202020204" pitchFamily="34" charset="0"/>
              </a:rPr>
              <a:t>ng</a:t>
            </a:r>
            <a:r>
              <a:rPr lang="tr-TR" sz="2400" dirty="0">
                <a:cs typeface="Arial" panose="020B0604020202020204" pitchFamily="34" charset="0"/>
              </a:rPr>
              <a:t>/</a:t>
            </a:r>
            <a:r>
              <a:rPr lang="tr-TR" sz="2400" dirty="0" err="1">
                <a:cs typeface="Arial" panose="020B0604020202020204" pitchFamily="34" charset="0"/>
              </a:rPr>
              <a:t>mL</a:t>
            </a:r>
            <a:r>
              <a:rPr lang="tr-TR" sz="2400" dirty="0">
                <a:cs typeface="Arial" panose="020B0604020202020204" pitchFamily="34" charset="0"/>
              </a:rPr>
              <a:t> </a:t>
            </a:r>
          </a:p>
          <a:p>
            <a:pPr>
              <a:lnSpc>
                <a:spcPct val="160000"/>
              </a:lnSpc>
            </a:pPr>
            <a:r>
              <a:rPr lang="tr-TR" sz="2400" dirty="0">
                <a:cs typeface="Arial" panose="020B0604020202020204" pitchFamily="34" charset="0"/>
              </a:rPr>
              <a:t>PTH: 50 </a:t>
            </a:r>
            <a:r>
              <a:rPr lang="tr-TR" sz="2400" dirty="0" err="1">
                <a:cs typeface="Arial" panose="020B0604020202020204" pitchFamily="34" charset="0"/>
              </a:rPr>
              <a:t>ng</a:t>
            </a:r>
            <a:r>
              <a:rPr lang="tr-TR" sz="2400" dirty="0">
                <a:cs typeface="Arial" panose="020B0604020202020204" pitchFamily="34" charset="0"/>
              </a:rPr>
              <a:t>/L </a:t>
            </a:r>
          </a:p>
          <a:p>
            <a:pPr>
              <a:lnSpc>
                <a:spcPct val="160000"/>
              </a:lnSpc>
            </a:pPr>
            <a:r>
              <a:rPr lang="tr-TR" sz="2400" dirty="0">
                <a:cs typeface="Arial" panose="020B0604020202020204" pitchFamily="34" charset="0"/>
              </a:rPr>
              <a:t>TSH :3.9 </a:t>
            </a:r>
            <a:r>
              <a:rPr lang="tr-TR" sz="2400" dirty="0" err="1">
                <a:cs typeface="Arial" panose="020B0604020202020204" pitchFamily="34" charset="0"/>
              </a:rPr>
              <a:t>mU</a:t>
            </a:r>
            <a:r>
              <a:rPr lang="tr-TR" sz="2400" dirty="0">
                <a:cs typeface="Arial" panose="020B0604020202020204" pitchFamily="34" charset="0"/>
              </a:rPr>
              <a:t>/L</a:t>
            </a:r>
          </a:p>
          <a:p>
            <a:pPr>
              <a:lnSpc>
                <a:spcPct val="160000"/>
              </a:lnSpc>
            </a:pPr>
            <a:r>
              <a:rPr lang="tr-TR" sz="2400" dirty="0">
                <a:cs typeface="Arial" panose="020B0604020202020204" pitchFamily="34" charset="0"/>
              </a:rPr>
              <a:t>T testosteron: 3.35 </a:t>
            </a:r>
            <a:r>
              <a:rPr lang="tr-TR" sz="2400" dirty="0" err="1">
                <a:cs typeface="Arial" panose="020B0604020202020204" pitchFamily="34" charset="0"/>
              </a:rPr>
              <a:t>ng</a:t>
            </a:r>
            <a:r>
              <a:rPr lang="tr-TR" sz="2400" dirty="0">
                <a:cs typeface="Arial" panose="020B0604020202020204" pitchFamily="34" charset="0"/>
              </a:rPr>
              <a:t>/</a:t>
            </a:r>
            <a:r>
              <a:rPr lang="tr-TR" sz="2400" dirty="0" err="1">
                <a:cs typeface="Arial" panose="020B0604020202020204" pitchFamily="34" charset="0"/>
              </a:rPr>
              <a:t>mL</a:t>
            </a:r>
            <a:endParaRPr lang="tr-TR" sz="2400" dirty="0">
              <a:cs typeface="Arial" panose="020B0604020202020204" pitchFamily="34" charset="0"/>
            </a:endParaRPr>
          </a:p>
        </p:txBody>
      </p:sp>
      <p:sp>
        <p:nvSpPr>
          <p:cNvPr id="8" name="Metin kutusu 7">
            <a:extLst>
              <a:ext uri="{FF2B5EF4-FFF2-40B4-BE49-F238E27FC236}">
                <a16:creationId xmlns:a16="http://schemas.microsoft.com/office/drawing/2014/main" id="{30DA9863-85F7-2E41-327B-D8B37FD70407}"/>
              </a:ext>
            </a:extLst>
          </p:cNvPr>
          <p:cNvSpPr txBox="1"/>
          <p:nvPr/>
        </p:nvSpPr>
        <p:spPr>
          <a:xfrm>
            <a:off x="9226617" y="5659786"/>
            <a:ext cx="202311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400" b="1" dirty="0"/>
              <a:t>Özellik yok</a:t>
            </a:r>
          </a:p>
        </p:txBody>
      </p:sp>
    </p:spTree>
    <p:extLst>
      <p:ext uri="{BB962C8B-B14F-4D97-AF65-F5344CB8AC3E}">
        <p14:creationId xmlns:p14="http://schemas.microsoft.com/office/powerpoint/2010/main" val="357873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36104" y="1454435"/>
            <a:ext cx="10972800" cy="4525963"/>
          </a:xfr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tr-TR" b="1" dirty="0">
                <a:cs typeface="Arial" panose="020B0604020202020204" pitchFamily="34" charset="0"/>
              </a:rPr>
              <a:t>   </a:t>
            </a:r>
          </a:p>
          <a:p>
            <a:pPr marL="0" indent="0">
              <a:buNone/>
            </a:pPr>
            <a:r>
              <a:rPr lang="tr-TR" b="1" dirty="0">
                <a:cs typeface="Arial" panose="020B0604020202020204" pitchFamily="34" charset="0"/>
              </a:rPr>
              <a:t>  </a:t>
            </a:r>
            <a:r>
              <a:rPr lang="tr-TR" sz="2800" b="1" dirty="0" err="1">
                <a:cs typeface="Arial" panose="020B0604020202020204" pitchFamily="34" charset="0"/>
              </a:rPr>
              <a:t>Femur</a:t>
            </a:r>
            <a:r>
              <a:rPr lang="tr-TR" sz="2800" b="1" dirty="0">
                <a:cs typeface="Arial" panose="020B0604020202020204" pitchFamily="34" charset="0"/>
              </a:rPr>
              <a:t> Boyun </a:t>
            </a:r>
          </a:p>
          <a:p>
            <a:pPr marL="0" indent="0">
              <a:buNone/>
            </a:pPr>
            <a:r>
              <a:rPr lang="tr-TR" sz="2800" dirty="0">
                <a:cs typeface="Arial" panose="020B0604020202020204" pitchFamily="34" charset="0"/>
              </a:rPr>
              <a:t>	T-skor: -1.9</a:t>
            </a:r>
          </a:p>
          <a:p>
            <a:pPr marL="0" indent="0">
              <a:buNone/>
            </a:pPr>
            <a:r>
              <a:rPr lang="tr-TR" sz="2800" dirty="0">
                <a:cs typeface="Arial" panose="020B0604020202020204" pitchFamily="34" charset="0"/>
              </a:rPr>
              <a:t>  </a:t>
            </a:r>
            <a:r>
              <a:rPr lang="tr-TR" sz="2800" b="1" dirty="0" err="1">
                <a:cs typeface="Arial" panose="020B0604020202020204" pitchFamily="34" charset="0"/>
              </a:rPr>
              <a:t>Femur</a:t>
            </a:r>
            <a:r>
              <a:rPr lang="tr-TR" sz="2800" b="1" dirty="0">
                <a:cs typeface="Arial" panose="020B0604020202020204" pitchFamily="34" charset="0"/>
              </a:rPr>
              <a:t> Total</a:t>
            </a:r>
          </a:p>
          <a:p>
            <a:pPr marL="0" indent="0">
              <a:buNone/>
            </a:pPr>
            <a:r>
              <a:rPr lang="tr-TR" sz="2800" dirty="0">
                <a:cs typeface="Arial" panose="020B0604020202020204" pitchFamily="34" charset="0"/>
              </a:rPr>
              <a:t>          T-skor: -2</a:t>
            </a:r>
            <a:endParaRPr lang="tr-TR" baseline="30000" dirty="0">
              <a:cs typeface="Arial" panose="020B0604020202020204" pitchFamily="34" charset="0"/>
            </a:endParaRPr>
          </a:p>
          <a:p>
            <a:pPr marL="0" indent="0">
              <a:buNone/>
            </a:pPr>
            <a:r>
              <a:rPr lang="tr-TR" b="1" baseline="30000" dirty="0">
                <a:cs typeface="Arial" panose="020B0604020202020204" pitchFamily="34" charset="0"/>
              </a:rPr>
              <a:t>    </a:t>
            </a:r>
            <a:r>
              <a:rPr lang="tr-TR" b="1" dirty="0">
                <a:cs typeface="Arial" panose="020B0604020202020204" pitchFamily="34" charset="0"/>
              </a:rPr>
              <a:t>L</a:t>
            </a:r>
            <a:r>
              <a:rPr lang="tr-TR" b="1" baseline="-25000" dirty="0">
                <a:cs typeface="Arial" panose="020B0604020202020204" pitchFamily="34" charset="0"/>
              </a:rPr>
              <a:t>1-4 </a:t>
            </a:r>
          </a:p>
          <a:p>
            <a:pPr marL="914400" lvl="2" indent="0">
              <a:buNone/>
            </a:pPr>
            <a:r>
              <a:rPr lang="tr-TR" sz="2800" dirty="0">
                <a:cs typeface="Arial" panose="020B0604020202020204" pitchFamily="34" charset="0"/>
              </a:rPr>
              <a:t>T-skor: -1.7</a:t>
            </a:r>
          </a:p>
          <a:p>
            <a:pPr marL="914400" lvl="2" indent="0">
              <a:buNone/>
            </a:pPr>
            <a:endParaRPr lang="tr-TR" sz="2800" baseline="30000" dirty="0">
              <a:latin typeface="Arial" panose="020B0604020202020204" pitchFamily="34" charset="0"/>
              <a:cs typeface="Arial" panose="020B0604020202020204" pitchFamily="34" charset="0"/>
            </a:endParaRPr>
          </a:p>
          <a:p>
            <a:pPr marL="914400" lvl="2" indent="0">
              <a:buNone/>
            </a:pPr>
            <a:endParaRPr lang="tr-TR" sz="2800" baseline="30000" dirty="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endParaRPr lang="en-US" dirty="0"/>
          </a:p>
        </p:txBody>
      </p:sp>
      <p:sp>
        <p:nvSpPr>
          <p:cNvPr id="8" name="Unvan 2"/>
          <p:cNvSpPr txBox="1">
            <a:spLocks/>
          </p:cNvSpPr>
          <p:nvPr/>
        </p:nvSpPr>
        <p:spPr>
          <a:xfrm>
            <a:off x="2010120" y="274638"/>
            <a:ext cx="8229600" cy="114300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tr-TR" dirty="0">
                <a:solidFill>
                  <a:prstClr val="white"/>
                </a:solidFill>
              </a:rPr>
              <a:t>DXA</a:t>
            </a:r>
          </a:p>
        </p:txBody>
      </p:sp>
      <p:sp>
        <p:nvSpPr>
          <p:cNvPr id="3" name="Metin kutusu 2"/>
          <p:cNvSpPr txBox="1"/>
          <p:nvPr/>
        </p:nvSpPr>
        <p:spPr>
          <a:xfrm>
            <a:off x="5678905" y="4235116"/>
            <a:ext cx="4428585"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tr-TR" sz="3200" dirty="0" err="1"/>
              <a:t>DLG’de</a:t>
            </a:r>
            <a:r>
              <a:rPr lang="tr-TR" sz="3200" dirty="0"/>
              <a:t> </a:t>
            </a:r>
            <a:r>
              <a:rPr lang="tr-TR" sz="3200" dirty="0" err="1"/>
              <a:t>vertebral</a:t>
            </a:r>
            <a:r>
              <a:rPr lang="tr-TR" sz="3200" dirty="0"/>
              <a:t> kırık yok</a:t>
            </a:r>
          </a:p>
        </p:txBody>
      </p:sp>
    </p:spTree>
    <p:extLst>
      <p:ext uri="{BB962C8B-B14F-4D97-AF65-F5344CB8AC3E}">
        <p14:creationId xmlns:p14="http://schemas.microsoft.com/office/powerpoint/2010/main" val="316998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36104" y="1454435"/>
            <a:ext cx="10972800" cy="4525963"/>
          </a:xfr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tr-TR" b="1" dirty="0">
                <a:latin typeface="Arial" panose="020B0604020202020204" pitchFamily="34" charset="0"/>
                <a:cs typeface="Arial" panose="020B0604020202020204" pitchFamily="34" charset="0"/>
              </a:rPr>
              <a:t>     - </a:t>
            </a:r>
            <a:r>
              <a:rPr lang="tr-TR" sz="2800" b="1" dirty="0" err="1">
                <a:latin typeface="Arial" panose="020B0604020202020204" pitchFamily="34" charset="0"/>
                <a:cs typeface="Arial" panose="020B0604020202020204" pitchFamily="34" charset="0"/>
              </a:rPr>
              <a:t>Femur</a:t>
            </a:r>
            <a:r>
              <a:rPr lang="tr-TR" sz="2800" b="1" dirty="0">
                <a:latin typeface="Arial" panose="020B0604020202020204" pitchFamily="34" charset="0"/>
                <a:cs typeface="Arial" panose="020B0604020202020204" pitchFamily="34" charset="0"/>
              </a:rPr>
              <a:t> Boyun </a:t>
            </a:r>
          </a:p>
          <a:p>
            <a:pPr marL="0" indent="0">
              <a:buNone/>
            </a:pPr>
            <a:r>
              <a:rPr lang="tr-TR" sz="2800" dirty="0">
                <a:latin typeface="Arial" panose="020B0604020202020204" pitchFamily="34" charset="0"/>
                <a:cs typeface="Arial" panose="020B0604020202020204" pitchFamily="34" charset="0"/>
              </a:rPr>
              <a:t>	T-skor : -1.9</a:t>
            </a:r>
          </a:p>
          <a:p>
            <a:pPr marL="0" indent="0">
              <a:buNone/>
            </a:pPr>
            <a:r>
              <a:rPr lang="tr-TR" sz="2800" dirty="0">
                <a:latin typeface="Arial" panose="020B0604020202020204" pitchFamily="34" charset="0"/>
                <a:cs typeface="Arial" panose="020B0604020202020204" pitchFamily="34" charset="0"/>
              </a:rPr>
              <a:t>     -  </a:t>
            </a:r>
            <a:r>
              <a:rPr lang="tr-TR" sz="2800" b="1" dirty="0" err="1">
                <a:latin typeface="Arial" panose="020B0604020202020204" pitchFamily="34" charset="0"/>
                <a:cs typeface="Arial" panose="020B0604020202020204" pitchFamily="34" charset="0"/>
              </a:rPr>
              <a:t>Femur</a:t>
            </a:r>
            <a:r>
              <a:rPr lang="tr-TR" sz="2800" b="1" dirty="0">
                <a:latin typeface="Arial" panose="020B0604020202020204" pitchFamily="34" charset="0"/>
                <a:cs typeface="Arial" panose="020B0604020202020204" pitchFamily="34" charset="0"/>
              </a:rPr>
              <a:t> Total</a:t>
            </a:r>
          </a:p>
          <a:p>
            <a:pPr marL="0" indent="0">
              <a:buNone/>
            </a:pPr>
            <a:r>
              <a:rPr lang="tr-TR" sz="2800" dirty="0">
                <a:latin typeface="Arial" panose="020B0604020202020204" pitchFamily="34" charset="0"/>
                <a:cs typeface="Arial" panose="020B0604020202020204" pitchFamily="34" charset="0"/>
              </a:rPr>
              <a:t>          T-skor: -1.9</a:t>
            </a:r>
            <a:endParaRPr lang="tr-TR" sz="2800" baseline="30000" dirty="0">
              <a:latin typeface="Arial" panose="020B0604020202020204" pitchFamily="34" charset="0"/>
              <a:cs typeface="Arial" panose="020B0604020202020204" pitchFamily="34" charset="0"/>
            </a:endParaRPr>
          </a:p>
          <a:p>
            <a:pPr lvl="1"/>
            <a:r>
              <a:rPr lang="tr-TR" b="1" dirty="0">
                <a:latin typeface="Arial" panose="020B0604020202020204" pitchFamily="34" charset="0"/>
                <a:cs typeface="Arial" panose="020B0604020202020204" pitchFamily="34" charset="0"/>
              </a:rPr>
              <a:t>L</a:t>
            </a:r>
            <a:r>
              <a:rPr lang="tr-TR" b="1" baseline="-25000" dirty="0">
                <a:latin typeface="Arial" panose="020B0604020202020204" pitchFamily="34" charset="0"/>
                <a:cs typeface="Arial" panose="020B0604020202020204" pitchFamily="34" charset="0"/>
              </a:rPr>
              <a:t>1-4 </a:t>
            </a:r>
          </a:p>
          <a:p>
            <a:pPr marL="914400" lvl="2" indent="0">
              <a:buNone/>
            </a:pPr>
            <a:r>
              <a:rPr lang="tr-TR" sz="2800" dirty="0">
                <a:latin typeface="Arial" panose="020B0604020202020204" pitchFamily="34" charset="0"/>
                <a:cs typeface="Arial" panose="020B0604020202020204" pitchFamily="34" charset="0"/>
              </a:rPr>
              <a:t>T-skor : -1.8</a:t>
            </a:r>
          </a:p>
          <a:p>
            <a:pPr marL="914400" lvl="2" indent="0">
              <a:buNone/>
            </a:pPr>
            <a:endParaRPr lang="tr-TR" sz="2800" baseline="30000" dirty="0">
              <a:latin typeface="Arial" panose="020B0604020202020204" pitchFamily="34" charset="0"/>
              <a:cs typeface="Arial" panose="020B0604020202020204" pitchFamily="34" charset="0"/>
            </a:endParaRPr>
          </a:p>
          <a:p>
            <a:pPr marL="914400" lvl="2" indent="0">
              <a:buNone/>
            </a:pPr>
            <a:endParaRPr lang="tr-TR" sz="2800" baseline="30000" dirty="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endParaRPr lang="en-US" dirty="0"/>
          </a:p>
        </p:txBody>
      </p:sp>
      <p:sp>
        <p:nvSpPr>
          <p:cNvPr id="8" name="Unvan 2"/>
          <p:cNvSpPr txBox="1">
            <a:spLocks/>
          </p:cNvSpPr>
          <p:nvPr/>
        </p:nvSpPr>
        <p:spPr>
          <a:xfrm>
            <a:off x="2010120" y="274638"/>
            <a:ext cx="8229600" cy="114300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tr-TR" dirty="0">
                <a:solidFill>
                  <a:prstClr val="white"/>
                </a:solidFill>
              </a:rPr>
              <a:t>DXA</a:t>
            </a:r>
          </a:p>
        </p:txBody>
      </p:sp>
      <p:sp>
        <p:nvSpPr>
          <p:cNvPr id="2" name="Metin kutusu 1">
            <a:extLst>
              <a:ext uri="{FF2B5EF4-FFF2-40B4-BE49-F238E27FC236}">
                <a16:creationId xmlns:a16="http://schemas.microsoft.com/office/drawing/2014/main" id="{54EB9906-D52B-4FF2-AEE7-CC211C88CC26}"/>
              </a:ext>
            </a:extLst>
          </p:cNvPr>
          <p:cNvSpPr txBox="1"/>
          <p:nvPr/>
        </p:nvSpPr>
        <p:spPr>
          <a:xfrm>
            <a:off x="6217920" y="3244334"/>
            <a:ext cx="202311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2800" dirty="0" err="1"/>
              <a:t>Osteopeni</a:t>
            </a:r>
            <a:endParaRPr lang="tr-TR" sz="2800" dirty="0"/>
          </a:p>
        </p:txBody>
      </p:sp>
      <p:sp>
        <p:nvSpPr>
          <p:cNvPr id="3" name="Metin kutusu 2">
            <a:extLst>
              <a:ext uri="{FF2B5EF4-FFF2-40B4-BE49-F238E27FC236}">
                <a16:creationId xmlns:a16="http://schemas.microsoft.com/office/drawing/2014/main" id="{A0B52F48-8C04-46A2-901D-05085E60F83E}"/>
              </a:ext>
            </a:extLst>
          </p:cNvPr>
          <p:cNvSpPr txBox="1"/>
          <p:nvPr/>
        </p:nvSpPr>
        <p:spPr>
          <a:xfrm>
            <a:off x="767549" y="2378588"/>
            <a:ext cx="10709910"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endParaRPr lang="tr-TR" sz="2800" dirty="0"/>
          </a:p>
          <a:p>
            <a:pPr algn="ctr"/>
            <a:r>
              <a:rPr lang="tr-TR" sz="2800" b="1" dirty="0"/>
              <a:t>BU ANAMNEZ, DXA  ve DLG SONUÇLARINA RAĞMEN HASTADA HALA OP OLABİLİR Mİ?</a:t>
            </a:r>
          </a:p>
          <a:p>
            <a:pPr algn="ctr"/>
            <a:endParaRPr lang="tr-TR" sz="2800" dirty="0"/>
          </a:p>
          <a:p>
            <a:pPr algn="ctr"/>
            <a:r>
              <a:rPr lang="tr-TR" sz="2800" dirty="0"/>
              <a:t>OP TANISI PEŞİNE HALA DÜŞELİM Mİ???</a:t>
            </a:r>
          </a:p>
          <a:p>
            <a:pPr algn="ctr"/>
            <a:endParaRPr lang="tr-TR" sz="2800" dirty="0"/>
          </a:p>
        </p:txBody>
      </p:sp>
    </p:spTree>
    <p:extLst>
      <p:ext uri="{BB962C8B-B14F-4D97-AF65-F5344CB8AC3E}">
        <p14:creationId xmlns:p14="http://schemas.microsoft.com/office/powerpoint/2010/main" val="1865936239"/>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tr-TR" dirty="0"/>
              <a:t>OP-ARTMIŞ KEMİK KIRIĞI RİSKİ</a:t>
            </a:r>
          </a:p>
        </p:txBody>
      </p:sp>
      <p:graphicFrame>
        <p:nvGraphicFramePr>
          <p:cNvPr id="5" name="İçerik Yer Tutucusu 4"/>
          <p:cNvGraphicFramePr>
            <a:graphicFrameLocks noGrp="1"/>
          </p:cNvGraphicFramePr>
          <p:nvPr>
            <p:ph idx="1"/>
          </p:nvPr>
        </p:nvGraphicFramePr>
        <p:xfrm>
          <a:off x="609600" y="1600206"/>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7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7C8B80-31A9-5653-16F4-CE558872F181}"/>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tr-TR" dirty="0"/>
              <a:t>Kırıkların</a:t>
            </a:r>
          </a:p>
        </p:txBody>
      </p:sp>
      <p:sp>
        <p:nvSpPr>
          <p:cNvPr id="3" name="İçerik Yer Tutucusu 2">
            <a:extLst>
              <a:ext uri="{FF2B5EF4-FFF2-40B4-BE49-F238E27FC236}">
                <a16:creationId xmlns:a16="http://schemas.microsoft.com/office/drawing/2014/main" id="{F4A2E67F-6E82-3BC0-D924-F34597900655}"/>
              </a:ext>
            </a:extLst>
          </p:cNvPr>
          <p:cNvSpPr>
            <a:spLocks noGrp="1"/>
          </p:cNvSpPr>
          <p:nvPr>
            <p:ph idx="1"/>
          </p:nvPr>
        </p:nvSpPr>
        <p:spPr>
          <a:xfrm>
            <a:off x="1981200" y="1801369"/>
            <a:ext cx="8229600" cy="3773016"/>
          </a:xfrm>
        </p:spPr>
        <p:style>
          <a:lnRef idx="1">
            <a:schemeClr val="accent2"/>
          </a:lnRef>
          <a:fillRef idx="2">
            <a:schemeClr val="accent2"/>
          </a:fillRef>
          <a:effectRef idx="1">
            <a:schemeClr val="accent2"/>
          </a:effectRef>
          <a:fontRef idx="minor">
            <a:schemeClr val="dk1"/>
          </a:fontRef>
        </p:style>
        <p:txBody>
          <a:bodyPr>
            <a:normAutofit/>
          </a:bodyPr>
          <a:lstStyle/>
          <a:p>
            <a:endParaRPr lang="tr-TR" sz="3600" dirty="0">
              <a:solidFill>
                <a:srgbClr val="212121"/>
              </a:solidFill>
            </a:endParaRPr>
          </a:p>
          <a:p>
            <a:r>
              <a:rPr lang="tr-TR" sz="3600" dirty="0">
                <a:solidFill>
                  <a:srgbClr val="212121"/>
                </a:solidFill>
              </a:rPr>
              <a:t>Kırıkların</a:t>
            </a:r>
          </a:p>
          <a:p>
            <a:pPr lvl="1"/>
            <a:r>
              <a:rPr lang="tr-TR" sz="3200" b="1" dirty="0">
                <a:solidFill>
                  <a:srgbClr val="FF0000"/>
                </a:solidFill>
              </a:rPr>
              <a:t>%60’ı </a:t>
            </a:r>
            <a:r>
              <a:rPr lang="tr-TR" sz="3200" b="1" dirty="0">
                <a:solidFill>
                  <a:schemeClr val="accent1"/>
                </a:solidFill>
              </a:rPr>
              <a:t>normal BMD </a:t>
            </a:r>
            <a:r>
              <a:rPr lang="tr-TR" sz="3200" dirty="0">
                <a:solidFill>
                  <a:srgbClr val="212121"/>
                </a:solidFill>
              </a:rPr>
              <a:t>veya </a:t>
            </a:r>
            <a:r>
              <a:rPr lang="tr-TR" sz="3200" b="1" dirty="0" err="1">
                <a:solidFill>
                  <a:schemeClr val="accent1"/>
                </a:solidFill>
              </a:rPr>
              <a:t>osteopenide</a:t>
            </a:r>
            <a:endParaRPr lang="tr-TR" sz="3200" b="1" dirty="0">
              <a:solidFill>
                <a:schemeClr val="accent1"/>
              </a:solidFill>
            </a:endParaRPr>
          </a:p>
          <a:p>
            <a:pPr lvl="1"/>
            <a:r>
              <a:rPr lang="tr-TR" sz="3200" dirty="0">
                <a:solidFill>
                  <a:srgbClr val="212121"/>
                </a:solidFill>
              </a:rPr>
              <a:t>Yalnızca </a:t>
            </a:r>
            <a:r>
              <a:rPr lang="tr-TR" sz="3200" b="1" dirty="0">
                <a:solidFill>
                  <a:srgbClr val="FF0000"/>
                </a:solidFill>
              </a:rPr>
              <a:t>%40</a:t>
            </a:r>
            <a:r>
              <a:rPr lang="tr-TR" sz="3200" dirty="0">
                <a:solidFill>
                  <a:srgbClr val="212121"/>
                </a:solidFill>
              </a:rPr>
              <a:t>’ı</a:t>
            </a:r>
            <a:r>
              <a:rPr lang="tr-TR" sz="3200" b="1" dirty="0">
                <a:solidFill>
                  <a:srgbClr val="212121"/>
                </a:solidFill>
              </a:rPr>
              <a:t> </a:t>
            </a:r>
            <a:r>
              <a:rPr lang="tr-TR" sz="3200" b="1" dirty="0" err="1">
                <a:solidFill>
                  <a:schemeClr val="accent1"/>
                </a:solidFill>
              </a:rPr>
              <a:t>osteoporotik</a:t>
            </a:r>
            <a:r>
              <a:rPr lang="tr-TR" sz="3200" dirty="0">
                <a:solidFill>
                  <a:srgbClr val="212121"/>
                </a:solidFill>
              </a:rPr>
              <a:t> hastada</a:t>
            </a:r>
            <a:endParaRPr lang="tr-TR" sz="3200" dirty="0"/>
          </a:p>
        </p:txBody>
      </p:sp>
      <p:sp>
        <p:nvSpPr>
          <p:cNvPr id="4" name="Metin kutusu 3">
            <a:extLst>
              <a:ext uri="{FF2B5EF4-FFF2-40B4-BE49-F238E27FC236}">
                <a16:creationId xmlns:a16="http://schemas.microsoft.com/office/drawing/2014/main" id="{0C5C2AA4-28C4-CF04-3295-6DFB5A83C58B}"/>
              </a:ext>
            </a:extLst>
          </p:cNvPr>
          <p:cNvSpPr txBox="1"/>
          <p:nvPr/>
        </p:nvSpPr>
        <p:spPr>
          <a:xfrm>
            <a:off x="2055341" y="6091881"/>
            <a:ext cx="6740948" cy="369332"/>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none" rtlCol="0">
            <a:spAutoFit/>
          </a:bodyPr>
          <a:lstStyle/>
          <a:p>
            <a:r>
              <a:rPr lang="tr-TR" dirty="0" err="1">
                <a:solidFill>
                  <a:srgbClr val="212121"/>
                </a:solidFill>
                <a:latin typeface="Roboto" panose="02000000000000000000" pitchFamily="2" charset="0"/>
              </a:rPr>
              <a:t>Baek</a:t>
            </a:r>
            <a:r>
              <a:rPr lang="tr-TR" dirty="0">
                <a:solidFill>
                  <a:srgbClr val="212121"/>
                </a:solidFill>
                <a:latin typeface="Roboto" panose="02000000000000000000" pitchFamily="2" charset="0"/>
              </a:rPr>
              <a:t> YH, et al.  </a:t>
            </a:r>
            <a:r>
              <a:rPr lang="tr-TR" i="1" dirty="0" err="1">
                <a:solidFill>
                  <a:srgbClr val="212121"/>
                </a:solidFill>
                <a:latin typeface="Roboto" panose="02000000000000000000" pitchFamily="2" charset="0"/>
              </a:rPr>
              <a:t>Endocrinol</a:t>
            </a:r>
            <a:r>
              <a:rPr lang="tr-TR" i="1" dirty="0">
                <a:solidFill>
                  <a:srgbClr val="212121"/>
                </a:solidFill>
                <a:latin typeface="Roboto" panose="02000000000000000000" pitchFamily="2" charset="0"/>
              </a:rPr>
              <a:t> </a:t>
            </a:r>
            <a:r>
              <a:rPr lang="tr-TR" i="1" dirty="0" err="1">
                <a:solidFill>
                  <a:srgbClr val="212121"/>
                </a:solidFill>
                <a:latin typeface="Roboto" panose="02000000000000000000" pitchFamily="2" charset="0"/>
              </a:rPr>
              <a:t>Metab</a:t>
            </a:r>
            <a:r>
              <a:rPr lang="tr-TR" i="1" dirty="0">
                <a:solidFill>
                  <a:srgbClr val="212121"/>
                </a:solidFill>
                <a:latin typeface="Roboto" panose="02000000000000000000" pitchFamily="2" charset="0"/>
              </a:rPr>
              <a:t> (</a:t>
            </a:r>
            <a:r>
              <a:rPr lang="tr-TR" i="1" dirty="0" err="1">
                <a:solidFill>
                  <a:srgbClr val="212121"/>
                </a:solidFill>
                <a:latin typeface="Roboto" panose="02000000000000000000" pitchFamily="2" charset="0"/>
              </a:rPr>
              <a:t>Seoul</a:t>
            </a:r>
            <a:r>
              <a:rPr lang="tr-TR" i="1" dirty="0">
                <a:solidFill>
                  <a:srgbClr val="212121"/>
                </a:solidFill>
                <a:latin typeface="Roboto" panose="02000000000000000000" pitchFamily="2" charset="0"/>
              </a:rPr>
              <a:t>)</a:t>
            </a:r>
            <a:r>
              <a:rPr lang="tr-TR" dirty="0">
                <a:solidFill>
                  <a:srgbClr val="212121"/>
                </a:solidFill>
                <a:latin typeface="Roboto" panose="02000000000000000000" pitchFamily="2" charset="0"/>
              </a:rPr>
              <a:t>. 2021;36(6):1178-1188.</a:t>
            </a:r>
            <a:endParaRPr lang="tr-TR" dirty="0"/>
          </a:p>
        </p:txBody>
      </p:sp>
    </p:spTree>
    <p:extLst>
      <p:ext uri="{BB962C8B-B14F-4D97-AF65-F5344CB8AC3E}">
        <p14:creationId xmlns:p14="http://schemas.microsoft.com/office/powerpoint/2010/main" val="128947277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9876"/>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710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9876"/>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431372" y="2715310"/>
            <a:ext cx="11425269" cy="1446550"/>
          </a:xfrm>
          <a:prstGeom prst="rect">
            <a:avLst/>
          </a:prstGeom>
          <a:solidFill>
            <a:srgbClr val="CC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tr-TR" sz="4400" dirty="0">
                <a:solidFill>
                  <a:prstClr val="white"/>
                </a:solidFill>
              </a:rPr>
              <a:t>10 yıllık kalça kırığı riski ≥ % 3 ve </a:t>
            </a:r>
          </a:p>
          <a:p>
            <a:r>
              <a:rPr lang="tr-TR" sz="4400" dirty="0">
                <a:solidFill>
                  <a:prstClr val="white"/>
                </a:solidFill>
              </a:rPr>
              <a:t>majör </a:t>
            </a:r>
            <a:r>
              <a:rPr lang="tr-TR" sz="4400" dirty="0" err="1">
                <a:solidFill>
                  <a:prstClr val="white"/>
                </a:solidFill>
              </a:rPr>
              <a:t>osteoporotik</a:t>
            </a:r>
            <a:r>
              <a:rPr lang="tr-TR" sz="4400" dirty="0">
                <a:solidFill>
                  <a:prstClr val="white"/>
                </a:solidFill>
              </a:rPr>
              <a:t> kırık riski ≥ % 20 </a:t>
            </a:r>
          </a:p>
        </p:txBody>
      </p:sp>
      <p:sp>
        <p:nvSpPr>
          <p:cNvPr id="2" name="Metin kutusu 1"/>
          <p:cNvSpPr txBox="1"/>
          <p:nvPr/>
        </p:nvSpPr>
        <p:spPr>
          <a:xfrm>
            <a:off x="9468691" y="2878441"/>
            <a:ext cx="2291937"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tr-TR" b="1" dirty="0"/>
          </a:p>
          <a:p>
            <a:pPr algn="ctr"/>
            <a:r>
              <a:rPr lang="tr-TR" b="1" dirty="0"/>
              <a:t>OP TANISI KOYDURUR</a:t>
            </a:r>
          </a:p>
          <a:p>
            <a:pPr algn="ctr"/>
            <a:endParaRPr lang="tr-TR" b="1" dirty="0"/>
          </a:p>
          <a:p>
            <a:pPr algn="ctr"/>
            <a:r>
              <a:rPr lang="tr-TR" b="1" dirty="0"/>
              <a:t>OP TX BAŞLAMA ENDİKASYONUDUR </a:t>
            </a:r>
          </a:p>
          <a:p>
            <a:pPr algn="ctr"/>
            <a:endParaRPr lang="tr-TR" dirty="0"/>
          </a:p>
        </p:txBody>
      </p:sp>
    </p:spTree>
    <p:extLst>
      <p:ext uri="{BB962C8B-B14F-4D97-AF65-F5344CB8AC3E}">
        <p14:creationId xmlns:p14="http://schemas.microsoft.com/office/powerpoint/2010/main" val="10828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b="1" dirty="0">
                <a:solidFill>
                  <a:srgbClr val="0070C0"/>
                </a:solidFill>
              </a:rPr>
              <a:t>KMD OLMADAN </a:t>
            </a:r>
            <a:r>
              <a:rPr lang="tr-TR" dirty="0"/>
              <a:t>FRAX SKORU</a:t>
            </a:r>
          </a:p>
        </p:txBody>
      </p:sp>
      <p:pic>
        <p:nvPicPr>
          <p:cNvPr id="4" name="Picture 2"/>
          <p:cNvPicPr>
            <a:picLocks noGrp="1" noChangeAspect="1" noChangeArrowheads="1"/>
          </p:cNvPicPr>
          <p:nvPr>
            <p:ph idx="1"/>
          </p:nvPr>
        </p:nvPicPr>
        <p:blipFill>
          <a:blip r:embed="rId2" cstate="print"/>
          <a:srcRect/>
          <a:stretch>
            <a:fillRect/>
          </a:stretch>
        </p:blipFill>
        <p:spPr bwMode="auto">
          <a:xfrm>
            <a:off x="1398495" y="1854618"/>
            <a:ext cx="9326880" cy="4528970"/>
          </a:xfrm>
          <a:prstGeom prst="rect">
            <a:avLst/>
          </a:prstGeom>
          <a:noFill/>
          <a:ln w="9525">
            <a:solidFill>
              <a:schemeClr val="accent1"/>
            </a:solidFill>
            <a:miter lim="800000"/>
            <a:headEnd/>
            <a:tailEnd/>
          </a:ln>
        </p:spPr>
      </p:pic>
      <p:sp>
        <p:nvSpPr>
          <p:cNvPr id="5" name="Aşağı Ok 4"/>
          <p:cNvSpPr/>
          <p:nvPr/>
        </p:nvSpPr>
        <p:spPr>
          <a:xfrm>
            <a:off x="9230061" y="3263873"/>
            <a:ext cx="1452283" cy="17534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 name="Dikdörtgen 2"/>
          <p:cNvSpPr/>
          <p:nvPr/>
        </p:nvSpPr>
        <p:spPr>
          <a:xfrm>
            <a:off x="9607138" y="5017370"/>
            <a:ext cx="534389" cy="8119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5985164" y="2753650"/>
            <a:ext cx="3372592" cy="89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200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50" tmFilter="0, 0; .2, .5; .8, .5; 1, 0"/>
                                        <p:tgtEl>
                                          <p:spTgt spid="5"/>
                                        </p:tgtEl>
                                      </p:cBhvr>
                                    </p:animEffect>
                                    <p:animScale>
                                      <p:cBhvr>
                                        <p:cTn id="7" dur="12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A9A0149C-AD2F-BE47-DC1F-C1A17FF6710E}"/>
              </a:ext>
            </a:extLst>
          </p:cNvPr>
          <p:cNvSpPr>
            <a:spLocks noGrp="1"/>
          </p:cNvSpPr>
          <p:nvPr>
            <p:ph type="title"/>
          </p:nvPr>
        </p:nvSpPr>
        <p:spPr>
          <a:solidFill>
            <a:schemeClr val="accent2">
              <a:lumMod val="20000"/>
              <a:lumOff val="80000"/>
            </a:schemeClr>
          </a:solidFill>
        </p:spPr>
        <p:txBody>
          <a:bodyPr/>
          <a:lstStyle/>
          <a:p>
            <a:r>
              <a:rPr lang="tr-TR" b="1" dirty="0">
                <a:latin typeface="+mn-lt"/>
              </a:rPr>
              <a:t>Kalça </a:t>
            </a:r>
            <a:r>
              <a:rPr lang="tr-TR" b="1" dirty="0" err="1">
                <a:latin typeface="+mn-lt"/>
              </a:rPr>
              <a:t>fraktürü</a:t>
            </a:r>
            <a:endParaRPr lang="tr-TR" b="1" dirty="0">
              <a:latin typeface="+mn-lt"/>
            </a:endParaRPr>
          </a:p>
        </p:txBody>
      </p:sp>
      <p:sp>
        <p:nvSpPr>
          <p:cNvPr id="3" name="İçerik Yer Tutucusu 2"/>
          <p:cNvSpPr>
            <a:spLocks noGrp="1"/>
          </p:cNvSpPr>
          <p:nvPr>
            <p:ph idx="1"/>
          </p:nvPr>
        </p:nvSpPr>
        <p:spPr>
          <a:xfrm>
            <a:off x="838200" y="1825625"/>
            <a:ext cx="10515600" cy="3946194"/>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pPr marL="0" indent="0">
              <a:buNone/>
            </a:pPr>
            <a:r>
              <a:rPr lang="tr-TR" sz="3100" b="1" dirty="0">
                <a:solidFill>
                  <a:srgbClr val="FF0000"/>
                </a:solidFill>
              </a:rPr>
              <a:t>En </a:t>
            </a:r>
            <a:r>
              <a:rPr lang="tr-TR" sz="3100" b="1" dirty="0" err="1">
                <a:solidFill>
                  <a:srgbClr val="FF0000"/>
                </a:solidFill>
              </a:rPr>
              <a:t>debilizan</a:t>
            </a:r>
            <a:r>
              <a:rPr lang="tr-TR" sz="3100" b="1" dirty="0">
                <a:solidFill>
                  <a:srgbClr val="FF0000"/>
                </a:solidFill>
              </a:rPr>
              <a:t> </a:t>
            </a:r>
            <a:r>
              <a:rPr lang="tr-TR" sz="3100" b="1" dirty="0" err="1">
                <a:solidFill>
                  <a:srgbClr val="FF0000"/>
                </a:solidFill>
              </a:rPr>
              <a:t>fx</a:t>
            </a:r>
            <a:r>
              <a:rPr lang="tr-TR" sz="3100" b="1" dirty="0">
                <a:solidFill>
                  <a:srgbClr val="FF0000"/>
                </a:solidFill>
              </a:rPr>
              <a:t> </a:t>
            </a:r>
          </a:p>
          <a:p>
            <a:pPr marL="0" indent="0">
              <a:buNone/>
            </a:pPr>
            <a:r>
              <a:rPr lang="tr-TR" sz="3100" dirty="0"/>
              <a:t>(ileri-yaşlıda daha sık)</a:t>
            </a:r>
          </a:p>
          <a:p>
            <a:pPr marL="0" indent="0">
              <a:buNone/>
            </a:pPr>
            <a:endParaRPr lang="tr-TR" sz="3100" dirty="0"/>
          </a:p>
          <a:p>
            <a:pPr marL="0" indent="0">
              <a:buNone/>
            </a:pPr>
            <a:r>
              <a:rPr lang="tr-TR" sz="3100" dirty="0">
                <a:solidFill>
                  <a:srgbClr val="FF0000"/>
                </a:solidFill>
              </a:rPr>
              <a:t>Kalça kırığı </a:t>
            </a:r>
            <a:r>
              <a:rPr lang="tr-TR" sz="3100" dirty="0"/>
              <a:t>olan hastaların </a:t>
            </a:r>
          </a:p>
          <a:p>
            <a:pPr lvl="1"/>
            <a:r>
              <a:rPr lang="tr-TR" sz="3100" b="1" dirty="0">
                <a:solidFill>
                  <a:srgbClr val="FF0000"/>
                </a:solidFill>
                <a:latin typeface="Cambria"/>
              </a:rPr>
              <a:t>~</a:t>
            </a:r>
            <a:r>
              <a:rPr lang="tr-TR" sz="3100" b="1" dirty="0">
                <a:solidFill>
                  <a:srgbClr val="FF0000"/>
                </a:solidFill>
              </a:rPr>
              <a:t>%20-30’u </a:t>
            </a:r>
            <a:r>
              <a:rPr lang="tr-TR" sz="3100" dirty="0">
                <a:solidFill>
                  <a:srgbClr val="FF0000"/>
                </a:solidFill>
              </a:rPr>
              <a:t>1 yıl </a:t>
            </a:r>
            <a:r>
              <a:rPr lang="tr-TR" sz="3100" dirty="0"/>
              <a:t>içinde ölmekte </a:t>
            </a:r>
          </a:p>
          <a:p>
            <a:pPr marL="0" indent="0">
              <a:buNone/>
            </a:pPr>
            <a:r>
              <a:rPr lang="tr-TR" sz="3100" dirty="0"/>
              <a:t>Ölüm riski en az 5 yıl boyunca devam edebilir</a:t>
            </a:r>
          </a:p>
          <a:p>
            <a:endParaRPr lang="tr-TR" sz="3100" dirty="0"/>
          </a:p>
          <a:p>
            <a:pPr marL="0" indent="0">
              <a:buNone/>
            </a:pPr>
            <a:r>
              <a:rPr lang="tr-TR" sz="3100" dirty="0"/>
              <a:t>Hayatta kalanların </a:t>
            </a:r>
          </a:p>
          <a:p>
            <a:pPr lvl="1"/>
            <a:r>
              <a:rPr lang="tr-TR" sz="3100" dirty="0"/>
              <a:t>sadece </a:t>
            </a:r>
            <a:r>
              <a:rPr lang="tr-TR" sz="3100" b="1" dirty="0">
                <a:solidFill>
                  <a:srgbClr val="FF0000"/>
                </a:solidFill>
              </a:rPr>
              <a:t>%50’si </a:t>
            </a:r>
            <a:r>
              <a:rPr lang="tr-TR" sz="3100" dirty="0"/>
              <a:t>(</a:t>
            </a:r>
            <a:r>
              <a:rPr lang="tr-TR" sz="3100" b="1" dirty="0"/>
              <a:t>%40 – 70) </a:t>
            </a:r>
          </a:p>
          <a:p>
            <a:pPr lvl="1"/>
            <a:r>
              <a:rPr lang="tr-TR" sz="3100" dirty="0"/>
              <a:t>kırık öncesi </a:t>
            </a:r>
            <a:r>
              <a:rPr lang="tr-TR" sz="3100" dirty="0">
                <a:solidFill>
                  <a:srgbClr val="FF0000"/>
                </a:solidFill>
              </a:rPr>
              <a:t>fonksiyonelliklerine</a:t>
            </a:r>
            <a:r>
              <a:rPr lang="tr-TR" sz="3100" dirty="0"/>
              <a:t> kavuşabilmekte</a:t>
            </a:r>
          </a:p>
          <a:p>
            <a:endParaRPr lang="tr-TR" b="1" dirty="0"/>
          </a:p>
        </p:txBody>
      </p:sp>
      <p:sp>
        <p:nvSpPr>
          <p:cNvPr id="5" name="Metin kutusu 4"/>
          <p:cNvSpPr txBox="1"/>
          <p:nvPr/>
        </p:nvSpPr>
        <p:spPr>
          <a:xfrm>
            <a:off x="5877657" y="5906756"/>
            <a:ext cx="5476143" cy="861774"/>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1600" dirty="0" err="1">
                <a:solidFill>
                  <a:prstClr val="black"/>
                </a:solidFill>
              </a:rPr>
              <a:t>Cauley</a:t>
            </a:r>
            <a:r>
              <a:rPr lang="en-US" sz="1600" dirty="0">
                <a:solidFill>
                  <a:prstClr val="black"/>
                </a:solidFill>
              </a:rPr>
              <a:t>  </a:t>
            </a:r>
            <a:r>
              <a:rPr lang="tr-TR" sz="1600" dirty="0">
                <a:solidFill>
                  <a:prstClr val="black"/>
                </a:solidFill>
              </a:rPr>
              <a:t>et al.</a:t>
            </a:r>
            <a:r>
              <a:rPr lang="en-US" sz="1600" dirty="0">
                <a:solidFill>
                  <a:prstClr val="black"/>
                </a:solidFill>
              </a:rPr>
              <a:t>. </a:t>
            </a:r>
            <a:r>
              <a:rPr lang="en-US" sz="1600" dirty="0" err="1">
                <a:solidFill>
                  <a:prstClr val="black"/>
                </a:solidFill>
              </a:rPr>
              <a:t>Osteoporos</a:t>
            </a:r>
            <a:r>
              <a:rPr lang="en-US" sz="1600" dirty="0">
                <a:solidFill>
                  <a:prstClr val="black"/>
                </a:solidFill>
              </a:rPr>
              <a:t> Int. 2000;11(7):556-61. </a:t>
            </a:r>
            <a:endParaRPr lang="tr-TR" sz="1600" dirty="0">
              <a:solidFill>
                <a:prstClr val="black"/>
              </a:solidFill>
            </a:endParaRPr>
          </a:p>
          <a:p>
            <a:r>
              <a:rPr lang="en-US" sz="1600" dirty="0">
                <a:solidFill>
                  <a:prstClr val="black"/>
                </a:solidFill>
              </a:rPr>
              <a:t>Rizkallah </a:t>
            </a:r>
            <a:r>
              <a:rPr lang="tr-TR" sz="1600" dirty="0">
                <a:solidFill>
                  <a:prstClr val="black"/>
                </a:solidFill>
              </a:rPr>
              <a:t>et al. </a:t>
            </a:r>
            <a:r>
              <a:rPr lang="en-US" sz="1600" dirty="0" err="1">
                <a:solidFill>
                  <a:prstClr val="black"/>
                </a:solidFill>
              </a:rPr>
              <a:t>Osteoporos</a:t>
            </a:r>
            <a:r>
              <a:rPr lang="en-US" sz="1600" dirty="0">
                <a:solidFill>
                  <a:prstClr val="black"/>
                </a:solidFill>
              </a:rPr>
              <a:t> Sarcopenia. 2020 Sep;6(3):146-150. </a:t>
            </a:r>
            <a:endParaRPr lang="tr-TR" sz="1600" dirty="0">
              <a:solidFill>
                <a:prstClr val="black"/>
              </a:solidFill>
            </a:endParaRPr>
          </a:p>
          <a:p>
            <a:r>
              <a:rPr lang="en-US" sz="1600" dirty="0" err="1">
                <a:solidFill>
                  <a:prstClr val="black"/>
                </a:solidFill>
              </a:rPr>
              <a:t>Gurger</a:t>
            </a:r>
            <a:r>
              <a:rPr lang="en-US" sz="1600" dirty="0">
                <a:solidFill>
                  <a:prstClr val="black"/>
                </a:solidFill>
              </a:rPr>
              <a:t> </a:t>
            </a:r>
            <a:r>
              <a:rPr lang="tr-TR" sz="1600" dirty="0">
                <a:solidFill>
                  <a:prstClr val="black"/>
                </a:solidFill>
              </a:rPr>
              <a:t>et al</a:t>
            </a:r>
            <a:r>
              <a:rPr lang="en-US" sz="1600" dirty="0">
                <a:solidFill>
                  <a:prstClr val="black"/>
                </a:solidFill>
              </a:rPr>
              <a:t>. Niger J </a:t>
            </a:r>
            <a:r>
              <a:rPr lang="en-US" sz="1600" dirty="0" err="1">
                <a:solidFill>
                  <a:prstClr val="black"/>
                </a:solidFill>
              </a:rPr>
              <a:t>Clin</a:t>
            </a:r>
            <a:r>
              <a:rPr lang="en-US" sz="1600" dirty="0">
                <a:solidFill>
                  <a:prstClr val="black"/>
                </a:solidFill>
              </a:rPr>
              <a:t> </a:t>
            </a:r>
            <a:r>
              <a:rPr lang="en-US" sz="1600" dirty="0" err="1">
                <a:solidFill>
                  <a:prstClr val="black"/>
                </a:solidFill>
              </a:rPr>
              <a:t>Pract</a:t>
            </a:r>
            <a:r>
              <a:rPr lang="en-US" sz="1600" dirty="0">
                <a:solidFill>
                  <a:prstClr val="black"/>
                </a:solidFill>
              </a:rPr>
              <a:t>. 2019 May;22(5):648-651. </a:t>
            </a:r>
            <a:endParaRPr lang="tr-TR" sz="1600" dirty="0">
              <a:solidFill>
                <a:prstClr val="black"/>
              </a:solidFill>
            </a:endParaRPr>
          </a:p>
        </p:txBody>
      </p:sp>
      <p:pic>
        <p:nvPicPr>
          <p:cNvPr id="8" name="Resim 7" descr="röntgen filmi, tıbbi görüntüleme, x ışını, röntgen, radyografi içeren bir resim&#10;&#10;Açıklama otomatik olarak oluşturuldu">
            <a:extLst>
              <a:ext uri="{FF2B5EF4-FFF2-40B4-BE49-F238E27FC236}">
                <a16:creationId xmlns:a16="http://schemas.microsoft.com/office/drawing/2014/main" id="{5E6CF057-8A21-D730-B9E3-CA9A14C97AB5}"/>
              </a:ext>
            </a:extLst>
          </p:cNvPr>
          <p:cNvPicPr>
            <a:picLocks noChangeAspect="1"/>
          </p:cNvPicPr>
          <p:nvPr/>
        </p:nvPicPr>
        <p:blipFill>
          <a:blip r:embed="rId3"/>
          <a:stretch>
            <a:fillRect/>
          </a:stretch>
        </p:blipFill>
        <p:spPr>
          <a:xfrm>
            <a:off x="9384633" y="365125"/>
            <a:ext cx="1969167" cy="3461808"/>
          </a:xfrm>
          <a:prstGeom prst="rect">
            <a:avLst/>
          </a:prstGeom>
        </p:spPr>
      </p:pic>
    </p:spTree>
    <p:extLst>
      <p:ext uri="{BB962C8B-B14F-4D97-AF65-F5344CB8AC3E}">
        <p14:creationId xmlns:p14="http://schemas.microsoft.com/office/powerpoint/2010/main" val="32908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341" y="1516829"/>
            <a:ext cx="10047643" cy="49849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şağı Ok 3"/>
          <p:cNvSpPr/>
          <p:nvPr/>
        </p:nvSpPr>
        <p:spPr>
          <a:xfrm>
            <a:off x="9897929" y="3100305"/>
            <a:ext cx="957431" cy="181804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Unvan 1"/>
          <p:cNvSpPr>
            <a:spLocks noGrp="1"/>
          </p:cNvSpPr>
          <p:nvPr>
            <p:ph type="title"/>
          </p:nvPr>
        </p:nvSpPr>
        <p:spPr>
          <a:xfrm>
            <a:off x="609600" y="274638"/>
            <a:ext cx="10972800" cy="1143000"/>
          </a:xfrm>
        </p:spPr>
        <p:style>
          <a:lnRef idx="1">
            <a:schemeClr val="accent2"/>
          </a:lnRef>
          <a:fillRef idx="2">
            <a:schemeClr val="accent2"/>
          </a:fillRef>
          <a:effectRef idx="1">
            <a:schemeClr val="accent2"/>
          </a:effectRef>
          <a:fontRef idx="minor">
            <a:schemeClr val="dk1"/>
          </a:fontRef>
        </p:style>
        <p:txBody>
          <a:bodyPr/>
          <a:lstStyle/>
          <a:p>
            <a:r>
              <a:rPr lang="tr-TR" b="1" dirty="0">
                <a:solidFill>
                  <a:srgbClr val="0070C0"/>
                </a:solidFill>
              </a:rPr>
              <a:t>KMD</a:t>
            </a:r>
            <a:r>
              <a:rPr lang="tr-TR" dirty="0"/>
              <a:t> ILE FRAX SKORU</a:t>
            </a:r>
          </a:p>
        </p:txBody>
      </p:sp>
      <p:sp>
        <p:nvSpPr>
          <p:cNvPr id="5" name="Dikdörtgen 4"/>
          <p:cNvSpPr/>
          <p:nvPr/>
        </p:nvSpPr>
        <p:spPr>
          <a:xfrm>
            <a:off x="6359908" y="2654980"/>
            <a:ext cx="3372592" cy="89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10109449" y="4918347"/>
            <a:ext cx="534389" cy="8119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688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365125"/>
            <a:ext cx="10744200" cy="1325563"/>
          </a:xfrm>
        </p:spPr>
        <p:style>
          <a:lnRef idx="1">
            <a:schemeClr val="accent2"/>
          </a:lnRef>
          <a:fillRef idx="2">
            <a:schemeClr val="accent2"/>
          </a:fillRef>
          <a:effectRef idx="1">
            <a:schemeClr val="accent2"/>
          </a:effectRef>
          <a:fontRef idx="minor">
            <a:schemeClr val="dk1"/>
          </a:fontRef>
        </p:style>
        <p:txBody>
          <a:bodyPr>
            <a:normAutofit/>
          </a:bodyPr>
          <a:lstStyle/>
          <a:p>
            <a:r>
              <a:rPr lang="tr-TR" dirty="0"/>
              <a:t>OP </a:t>
            </a:r>
            <a:r>
              <a:rPr lang="tr-TR" dirty="0" err="1"/>
              <a:t>anamnezinde</a:t>
            </a:r>
            <a:r>
              <a:rPr lang="tr-TR" dirty="0"/>
              <a:t> dikkat edilmesi gerekenler/ </a:t>
            </a:r>
            <a:br>
              <a:rPr lang="tr-TR" dirty="0"/>
            </a:br>
            <a:r>
              <a:rPr lang="tr-TR" dirty="0"/>
              <a:t>FRAX Bileşenleri</a:t>
            </a:r>
          </a:p>
        </p:txBody>
      </p:sp>
      <p:sp>
        <p:nvSpPr>
          <p:cNvPr id="5" name="5-Nokta Yıldız 4"/>
          <p:cNvSpPr/>
          <p:nvPr/>
        </p:nvSpPr>
        <p:spPr>
          <a:xfrm>
            <a:off x="7054515" y="852155"/>
            <a:ext cx="4299285" cy="25768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FFFF00"/>
                </a:solidFill>
              </a:rPr>
              <a:t>Kırık riskini artıran durumlar</a:t>
            </a:r>
          </a:p>
        </p:txBody>
      </p:sp>
      <p:sp>
        <p:nvSpPr>
          <p:cNvPr id="8" name="İçerik Yer Tutucusu 2"/>
          <p:cNvSpPr>
            <a:spLocks noGrp="1"/>
          </p:cNvSpPr>
          <p:nvPr>
            <p:ph idx="1"/>
          </p:nvPr>
        </p:nvSpPr>
        <p:spPr>
          <a:xfrm>
            <a:off x="609600" y="1913860"/>
            <a:ext cx="5342021" cy="4727572"/>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tr-TR" dirty="0"/>
          </a:p>
          <a:p>
            <a:r>
              <a:rPr lang="tr-TR" dirty="0"/>
              <a:t>İleri yaş!!</a:t>
            </a:r>
          </a:p>
          <a:p>
            <a:r>
              <a:rPr lang="tr-TR" dirty="0"/>
              <a:t>Geçirilmiş </a:t>
            </a:r>
            <a:r>
              <a:rPr lang="tr-TR" dirty="0" err="1"/>
              <a:t>frajilite</a:t>
            </a:r>
            <a:r>
              <a:rPr lang="tr-TR" dirty="0"/>
              <a:t> kırık öyküsü!</a:t>
            </a:r>
          </a:p>
          <a:p>
            <a:r>
              <a:rPr lang="tr-TR" dirty="0"/>
              <a:t>Kadın cinsiyet</a:t>
            </a:r>
          </a:p>
          <a:p>
            <a:r>
              <a:rPr lang="tr-TR" dirty="0"/>
              <a:t>Sigara öyküsü</a:t>
            </a:r>
          </a:p>
          <a:p>
            <a:r>
              <a:rPr lang="tr-TR" dirty="0"/>
              <a:t>BKİ</a:t>
            </a:r>
          </a:p>
          <a:p>
            <a:r>
              <a:rPr lang="tr-TR" dirty="0"/>
              <a:t>Ebeveynde kalça </a:t>
            </a:r>
            <a:r>
              <a:rPr lang="tr-TR" dirty="0" err="1"/>
              <a:t>fx</a:t>
            </a:r>
            <a:r>
              <a:rPr lang="tr-TR" dirty="0"/>
              <a:t> öyküsü</a:t>
            </a:r>
          </a:p>
          <a:p>
            <a:r>
              <a:rPr lang="tr-TR" dirty="0"/>
              <a:t>Menopoz yaşı (&lt;45y)</a:t>
            </a:r>
          </a:p>
          <a:p>
            <a:r>
              <a:rPr lang="tr-TR" dirty="0" err="1"/>
              <a:t>Steroid</a:t>
            </a:r>
            <a:r>
              <a:rPr lang="tr-TR" dirty="0"/>
              <a:t> kullanımı</a:t>
            </a:r>
          </a:p>
          <a:p>
            <a:r>
              <a:rPr lang="tr-TR" dirty="0" err="1"/>
              <a:t>Romatoid</a:t>
            </a:r>
            <a:r>
              <a:rPr lang="tr-TR" dirty="0"/>
              <a:t> </a:t>
            </a:r>
            <a:r>
              <a:rPr lang="tr-TR" dirty="0" err="1"/>
              <a:t>artrit</a:t>
            </a:r>
            <a:endParaRPr lang="tr-TR" dirty="0"/>
          </a:p>
          <a:p>
            <a:r>
              <a:rPr lang="tr-TR" dirty="0"/>
              <a:t>Alkol öyküsü</a:t>
            </a:r>
          </a:p>
          <a:p>
            <a:r>
              <a:rPr lang="tr-TR" b="1" dirty="0" err="1"/>
              <a:t>Sekonder</a:t>
            </a:r>
            <a:r>
              <a:rPr lang="tr-TR" b="1" dirty="0"/>
              <a:t> OP</a:t>
            </a:r>
          </a:p>
        </p:txBody>
      </p:sp>
    </p:spTree>
    <p:extLst>
      <p:ext uri="{BB962C8B-B14F-4D97-AF65-F5344CB8AC3E}">
        <p14:creationId xmlns:p14="http://schemas.microsoft.com/office/powerpoint/2010/main" val="272052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365125"/>
            <a:ext cx="10744200" cy="1325563"/>
          </a:xfrm>
        </p:spPr>
        <p:style>
          <a:lnRef idx="1">
            <a:schemeClr val="accent2"/>
          </a:lnRef>
          <a:fillRef idx="2">
            <a:schemeClr val="accent2"/>
          </a:fillRef>
          <a:effectRef idx="1">
            <a:schemeClr val="accent2"/>
          </a:effectRef>
          <a:fontRef idx="minor">
            <a:schemeClr val="dk1"/>
          </a:fontRef>
        </p:style>
        <p:txBody>
          <a:bodyPr>
            <a:normAutofit/>
          </a:bodyPr>
          <a:lstStyle/>
          <a:p>
            <a:r>
              <a:rPr lang="tr-TR" dirty="0"/>
              <a:t>OP </a:t>
            </a:r>
            <a:r>
              <a:rPr lang="tr-TR" dirty="0" err="1"/>
              <a:t>anamnezinde</a:t>
            </a:r>
            <a:r>
              <a:rPr lang="tr-TR" dirty="0"/>
              <a:t> dikkat edilmesi gerekenler/ </a:t>
            </a:r>
            <a:br>
              <a:rPr lang="tr-TR" dirty="0"/>
            </a:br>
            <a:r>
              <a:rPr lang="tr-TR" dirty="0"/>
              <a:t>FRAX Bileşenleri</a:t>
            </a:r>
          </a:p>
        </p:txBody>
      </p:sp>
      <p:sp>
        <p:nvSpPr>
          <p:cNvPr id="4" name="Metin kutusu 3"/>
          <p:cNvSpPr txBox="1"/>
          <p:nvPr/>
        </p:nvSpPr>
        <p:spPr>
          <a:xfrm>
            <a:off x="5951621" y="3652172"/>
            <a:ext cx="6240379" cy="3046988"/>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Courier New" panose="02070309020205020404" pitchFamily="49" charset="0"/>
              <a:buChar char="o"/>
            </a:pPr>
            <a:r>
              <a:rPr lang="tr-TR" sz="2400" b="1" dirty="0"/>
              <a:t>Kronik </a:t>
            </a:r>
            <a:r>
              <a:rPr lang="tr-TR" sz="2400" b="1" dirty="0" err="1"/>
              <a:t>malnütrisyon</a:t>
            </a:r>
            <a:r>
              <a:rPr lang="tr-TR" sz="2400" b="1" dirty="0"/>
              <a:t>/ </a:t>
            </a:r>
            <a:r>
              <a:rPr lang="tr-TR" sz="2400" b="1" dirty="0" err="1"/>
              <a:t>malabsorpsiyon</a:t>
            </a:r>
            <a:endParaRPr lang="tr-TR" sz="2400" b="1" dirty="0"/>
          </a:p>
          <a:p>
            <a:pPr marL="285750" indent="-285750">
              <a:buFont typeface="Courier New" panose="02070309020205020404" pitchFamily="49" charset="0"/>
              <a:buChar char="o"/>
            </a:pPr>
            <a:r>
              <a:rPr lang="tr-TR" sz="2400" b="1" dirty="0" err="1"/>
              <a:t>Hipogonadizm</a:t>
            </a:r>
            <a:r>
              <a:rPr lang="tr-TR" sz="2400" b="1" dirty="0"/>
              <a:t>/Erken menopoz (45 yaş öncesi) </a:t>
            </a:r>
          </a:p>
          <a:p>
            <a:pPr marL="285750" indent="-285750">
              <a:buFont typeface="Courier New" panose="02070309020205020404" pitchFamily="49" charset="0"/>
              <a:buChar char="o"/>
            </a:pPr>
            <a:r>
              <a:rPr lang="tr-TR" sz="2400" b="1" dirty="0" err="1"/>
              <a:t>Hipertiroidizm</a:t>
            </a:r>
            <a:r>
              <a:rPr lang="tr-TR" sz="2400" b="1" dirty="0"/>
              <a:t> (uzun süreli tedavi edilmemiş)</a:t>
            </a:r>
          </a:p>
          <a:p>
            <a:pPr marL="285750" indent="-285750">
              <a:buFont typeface="Courier New" panose="02070309020205020404" pitchFamily="49" charset="0"/>
              <a:buChar char="o"/>
            </a:pPr>
            <a:r>
              <a:rPr lang="tr-TR" sz="2400" b="1" dirty="0">
                <a:solidFill>
                  <a:schemeClr val="tx1"/>
                </a:solidFill>
              </a:rPr>
              <a:t>Kronik böbrek yetersizliği </a:t>
            </a:r>
          </a:p>
          <a:p>
            <a:pPr marL="285750" indent="-285750">
              <a:buFont typeface="Courier New" panose="02070309020205020404" pitchFamily="49" charset="0"/>
              <a:buChar char="o"/>
            </a:pPr>
            <a:r>
              <a:rPr lang="tr-TR" sz="2400" b="1" dirty="0"/>
              <a:t>Kronik karaciğer hastalığı </a:t>
            </a:r>
            <a:endParaRPr lang="tr-TR" sz="2400" dirty="0"/>
          </a:p>
          <a:p>
            <a:pPr marL="285750" indent="-285750">
              <a:buFont typeface="Courier New" panose="02070309020205020404" pitchFamily="49" charset="0"/>
              <a:buChar char="o"/>
            </a:pPr>
            <a:r>
              <a:rPr lang="tr-TR" sz="2400" dirty="0"/>
              <a:t>Tip 1 diyabet</a:t>
            </a:r>
          </a:p>
          <a:p>
            <a:pPr marL="285750" indent="-285750">
              <a:buFont typeface="Courier New" panose="02070309020205020404" pitchFamily="49" charset="0"/>
              <a:buChar char="o"/>
            </a:pPr>
            <a:r>
              <a:rPr lang="tr-TR" sz="2400" dirty="0">
                <a:solidFill>
                  <a:schemeClr val="tx1"/>
                </a:solidFill>
              </a:rPr>
              <a:t>Erişkinde </a:t>
            </a:r>
            <a:r>
              <a:rPr lang="tr-TR" sz="2400" dirty="0" err="1">
                <a:solidFill>
                  <a:schemeClr val="tx1"/>
                </a:solidFill>
              </a:rPr>
              <a:t>osteogenesis</a:t>
            </a:r>
            <a:r>
              <a:rPr lang="tr-TR" sz="2400" dirty="0">
                <a:solidFill>
                  <a:schemeClr val="tx1"/>
                </a:solidFill>
              </a:rPr>
              <a:t> </a:t>
            </a:r>
            <a:r>
              <a:rPr lang="tr-TR" sz="2400" dirty="0" err="1">
                <a:solidFill>
                  <a:schemeClr val="tx1"/>
                </a:solidFill>
              </a:rPr>
              <a:t>imperfekta</a:t>
            </a:r>
            <a:r>
              <a:rPr lang="tr-TR" sz="2400" dirty="0">
                <a:solidFill>
                  <a:schemeClr val="tx1"/>
                </a:solidFill>
              </a:rPr>
              <a:t> </a:t>
            </a:r>
          </a:p>
        </p:txBody>
      </p:sp>
      <p:sp>
        <p:nvSpPr>
          <p:cNvPr id="5" name="5-Nokta Yıldız 4"/>
          <p:cNvSpPr/>
          <p:nvPr/>
        </p:nvSpPr>
        <p:spPr>
          <a:xfrm>
            <a:off x="7054515" y="852155"/>
            <a:ext cx="4299285" cy="25768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FFFF00"/>
                </a:solidFill>
              </a:rPr>
              <a:t>Kırık riskini artıran durumlar</a:t>
            </a:r>
          </a:p>
        </p:txBody>
      </p:sp>
      <p:sp>
        <p:nvSpPr>
          <p:cNvPr id="8" name="İçerik Yer Tutucusu 2"/>
          <p:cNvSpPr>
            <a:spLocks noGrp="1"/>
          </p:cNvSpPr>
          <p:nvPr>
            <p:ph idx="1"/>
          </p:nvPr>
        </p:nvSpPr>
        <p:spPr>
          <a:xfrm>
            <a:off x="609600" y="1913860"/>
            <a:ext cx="5342021" cy="4727572"/>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tr-TR" dirty="0"/>
          </a:p>
          <a:p>
            <a:r>
              <a:rPr lang="tr-TR" dirty="0"/>
              <a:t>İleri yaş!!</a:t>
            </a:r>
          </a:p>
          <a:p>
            <a:r>
              <a:rPr lang="tr-TR" dirty="0"/>
              <a:t>Geçirilmiş </a:t>
            </a:r>
            <a:r>
              <a:rPr lang="tr-TR" dirty="0" err="1"/>
              <a:t>frajilite</a:t>
            </a:r>
            <a:r>
              <a:rPr lang="tr-TR" dirty="0"/>
              <a:t> kırık öyküsü!</a:t>
            </a:r>
          </a:p>
          <a:p>
            <a:r>
              <a:rPr lang="tr-TR" dirty="0"/>
              <a:t>Kadın cinsiyet</a:t>
            </a:r>
          </a:p>
          <a:p>
            <a:r>
              <a:rPr lang="tr-TR" dirty="0"/>
              <a:t>Sigara öyküsü</a:t>
            </a:r>
          </a:p>
          <a:p>
            <a:r>
              <a:rPr lang="tr-TR" dirty="0"/>
              <a:t>BKİ</a:t>
            </a:r>
          </a:p>
          <a:p>
            <a:r>
              <a:rPr lang="tr-TR" dirty="0"/>
              <a:t>Ebeveynde kalça </a:t>
            </a:r>
            <a:r>
              <a:rPr lang="tr-TR" dirty="0" err="1"/>
              <a:t>fx</a:t>
            </a:r>
            <a:r>
              <a:rPr lang="tr-TR" dirty="0"/>
              <a:t> öyküsü</a:t>
            </a:r>
          </a:p>
          <a:p>
            <a:r>
              <a:rPr lang="tr-TR" dirty="0"/>
              <a:t>Menopoz yaşı (&lt;45y)</a:t>
            </a:r>
          </a:p>
          <a:p>
            <a:r>
              <a:rPr lang="tr-TR" dirty="0" err="1"/>
              <a:t>Steroid</a:t>
            </a:r>
            <a:r>
              <a:rPr lang="tr-TR" dirty="0"/>
              <a:t> kullanımı</a:t>
            </a:r>
          </a:p>
          <a:p>
            <a:r>
              <a:rPr lang="tr-TR" dirty="0" err="1"/>
              <a:t>Romatoid</a:t>
            </a:r>
            <a:r>
              <a:rPr lang="tr-TR" dirty="0"/>
              <a:t> </a:t>
            </a:r>
            <a:r>
              <a:rPr lang="tr-TR" dirty="0" err="1"/>
              <a:t>artrit</a:t>
            </a:r>
            <a:endParaRPr lang="tr-TR" dirty="0"/>
          </a:p>
          <a:p>
            <a:r>
              <a:rPr lang="tr-TR" dirty="0"/>
              <a:t>Alkol öyküsü</a:t>
            </a:r>
          </a:p>
          <a:p>
            <a:r>
              <a:rPr lang="tr-TR" b="1" dirty="0" err="1"/>
              <a:t>Sekonder</a:t>
            </a:r>
            <a:r>
              <a:rPr lang="tr-TR" b="1" dirty="0"/>
              <a:t> OP</a:t>
            </a:r>
          </a:p>
        </p:txBody>
      </p:sp>
      <p:sp>
        <p:nvSpPr>
          <p:cNvPr id="9" name="Sağ Ok 8"/>
          <p:cNvSpPr/>
          <p:nvPr/>
        </p:nvSpPr>
        <p:spPr>
          <a:xfrm>
            <a:off x="2859226" y="5867232"/>
            <a:ext cx="2807368" cy="62564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82255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71C838-54D4-47B0-666D-00F2174D278A}"/>
              </a:ext>
            </a:extLst>
          </p:cNvPr>
          <p:cNvSpPr>
            <a:spLocks noGrp="1"/>
          </p:cNvSpPr>
          <p:nvPr>
            <p:ph type="title"/>
          </p:nvPr>
        </p:nvSpPr>
        <p:spPr>
          <a:solidFill>
            <a:schemeClr val="accent2">
              <a:lumMod val="60000"/>
              <a:lumOff val="40000"/>
            </a:schemeClr>
          </a:solidFill>
        </p:spPr>
        <p:txBody>
          <a:bodyPr/>
          <a:lstStyle/>
          <a:p>
            <a:pPr algn="ctr"/>
            <a:r>
              <a:rPr lang="tr-TR" b="1" dirty="0">
                <a:latin typeface="+mn-lt"/>
              </a:rPr>
              <a:t>FRAX Modelinin Eksiklikleri</a:t>
            </a:r>
            <a:endParaRPr lang="tr-TR" dirty="0"/>
          </a:p>
        </p:txBody>
      </p:sp>
      <p:sp>
        <p:nvSpPr>
          <p:cNvPr id="3" name="İçerik Yer Tutucusu 2">
            <a:extLst>
              <a:ext uri="{FF2B5EF4-FFF2-40B4-BE49-F238E27FC236}">
                <a16:creationId xmlns:a16="http://schemas.microsoft.com/office/drawing/2014/main" id="{6327DE5E-A73B-8E83-D8CE-A3EF9236C2EA}"/>
              </a:ext>
            </a:extLst>
          </p:cNvPr>
          <p:cNvSpPr>
            <a:spLocks noGrp="1"/>
          </p:cNvSpPr>
          <p:nvPr>
            <p:ph idx="1"/>
          </p:nvPr>
        </p:nvSpPr>
        <p:spPr>
          <a:xfrm>
            <a:off x="838200" y="1690688"/>
            <a:ext cx="10515600" cy="5046995"/>
          </a:xfrm>
          <a:solidFill>
            <a:schemeClr val="accent2">
              <a:lumMod val="20000"/>
              <a:lumOff val="80000"/>
            </a:schemeClr>
          </a:solidFill>
        </p:spPr>
        <p:txBody>
          <a:bodyPr>
            <a:normAutofit fontScale="85000" lnSpcReduction="20000"/>
          </a:bodyPr>
          <a:lstStyle/>
          <a:p>
            <a:pPr marL="0" indent="0" algn="ctr">
              <a:buNone/>
            </a:pPr>
            <a:endParaRPr lang="tr-TR" b="1" dirty="0"/>
          </a:p>
          <a:p>
            <a:pPr>
              <a:buFont typeface="Arial" panose="020B0604020202020204" pitchFamily="34" charset="0"/>
              <a:buChar char="•"/>
            </a:pPr>
            <a:r>
              <a:rPr lang="tr-TR" dirty="0"/>
              <a:t>Bazı önemli kırık risk faktörleri </a:t>
            </a:r>
            <a:r>
              <a:rPr lang="tr-TR" b="1" dirty="0"/>
              <a:t>modele dahil edilmemiş</a:t>
            </a:r>
          </a:p>
          <a:p>
            <a:pPr lvl="1"/>
            <a:r>
              <a:rPr lang="tr-TR" b="1" dirty="0"/>
              <a:t>Düşme, kırılganlık, tip 2 DM varlığı </a:t>
            </a:r>
          </a:p>
          <a:p>
            <a:pPr lvl="1"/>
            <a:endParaRPr lang="tr-TR" dirty="0"/>
          </a:p>
          <a:p>
            <a:pPr>
              <a:buFont typeface="Arial" panose="020B0604020202020204" pitchFamily="34" charset="0"/>
              <a:buChar char="•"/>
            </a:pPr>
            <a:r>
              <a:rPr lang="tr-TR" dirty="0"/>
              <a:t>Bazı faktörler sadece </a:t>
            </a:r>
            <a:r>
              <a:rPr lang="tr-TR" b="1" dirty="0"/>
              <a:t>var/yok</a:t>
            </a:r>
            <a:r>
              <a:rPr lang="tr-TR" dirty="0"/>
              <a:t> şeklinde değerlendirilir </a:t>
            </a:r>
          </a:p>
          <a:p>
            <a:pPr marL="457200" lvl="1" indent="0">
              <a:buNone/>
            </a:pPr>
            <a:r>
              <a:rPr lang="tr-TR" b="1" dirty="0"/>
              <a:t>	</a:t>
            </a:r>
            <a:r>
              <a:rPr lang="tr-TR" b="1" dirty="0" err="1"/>
              <a:t>Glukokortikoid</a:t>
            </a:r>
            <a:r>
              <a:rPr lang="tr-TR" b="1" dirty="0"/>
              <a:t> kullanımı</a:t>
            </a:r>
            <a:endParaRPr lang="tr-TR" dirty="0"/>
          </a:p>
          <a:p>
            <a:pPr lvl="2"/>
            <a:r>
              <a:rPr lang="tr-TR" dirty="0"/>
              <a:t>Sadece “oral kullanım var mı?” olarak değerlendirilir.</a:t>
            </a:r>
          </a:p>
          <a:p>
            <a:pPr lvl="2"/>
            <a:r>
              <a:rPr lang="tr-TR" b="1" dirty="0"/>
              <a:t>Doz, kullanım süresi ve tedavi kesilme zamanı</a:t>
            </a:r>
            <a:r>
              <a:rPr lang="tr-TR" dirty="0"/>
              <a:t> dikkate alınmaz</a:t>
            </a:r>
          </a:p>
          <a:p>
            <a:pPr marL="0" indent="0">
              <a:buNone/>
            </a:pPr>
            <a:r>
              <a:rPr lang="tr-TR" b="1" dirty="0"/>
              <a:t> 	</a:t>
            </a:r>
            <a:r>
              <a:rPr lang="tr-TR" sz="2400" b="1" dirty="0"/>
              <a:t>Sigara kullanımı</a:t>
            </a:r>
            <a:endParaRPr lang="tr-TR" sz="2400" dirty="0"/>
          </a:p>
          <a:p>
            <a:pPr lvl="2"/>
            <a:r>
              <a:rPr lang="tr-TR" dirty="0"/>
              <a:t>“Aktif içici” olarak alınır;</a:t>
            </a:r>
          </a:p>
          <a:p>
            <a:pPr lvl="2"/>
            <a:r>
              <a:rPr lang="tr-TR" b="1" dirty="0"/>
              <a:t>Paket-yıl</a:t>
            </a:r>
            <a:r>
              <a:rPr lang="tr-TR" dirty="0"/>
              <a:t> ve </a:t>
            </a:r>
            <a:r>
              <a:rPr lang="tr-TR" b="1" dirty="0"/>
              <a:t>bırakılma süresi</a:t>
            </a:r>
            <a:r>
              <a:rPr lang="tr-TR" dirty="0"/>
              <a:t> hesaba katılmaz.</a:t>
            </a:r>
          </a:p>
          <a:p>
            <a:pPr lvl="2"/>
            <a:r>
              <a:rPr lang="tr-TR" dirty="0"/>
              <a:t>Eski içiciler “içici değil” kabul edilir, ancak </a:t>
            </a:r>
            <a:r>
              <a:rPr lang="tr-TR" b="1" dirty="0" err="1"/>
              <a:t>rezidüel</a:t>
            </a:r>
            <a:r>
              <a:rPr lang="tr-TR" b="1" dirty="0"/>
              <a:t> risk devam eder.</a:t>
            </a:r>
          </a:p>
          <a:p>
            <a:pPr marL="914400" lvl="2" indent="0">
              <a:buNone/>
            </a:pPr>
            <a:endParaRPr lang="tr-TR" dirty="0"/>
          </a:p>
          <a:p>
            <a:pPr>
              <a:buFont typeface="Arial" panose="020B0604020202020204" pitchFamily="34" charset="0"/>
              <a:buChar char="•"/>
            </a:pPr>
            <a:r>
              <a:rPr lang="tr-TR" b="1" dirty="0" err="1"/>
              <a:t>Lomber</a:t>
            </a:r>
            <a:r>
              <a:rPr lang="tr-TR" b="1" dirty="0"/>
              <a:t> </a:t>
            </a:r>
            <a:r>
              <a:rPr lang="tr-TR" b="1" dirty="0" err="1"/>
              <a:t>vertebra</a:t>
            </a:r>
            <a:r>
              <a:rPr lang="tr-TR" b="1" dirty="0"/>
              <a:t> BMD ölçümleri</a:t>
            </a:r>
            <a:r>
              <a:rPr lang="tr-TR" dirty="0"/>
              <a:t> hesaba katılmaz</a:t>
            </a:r>
          </a:p>
          <a:p>
            <a:pPr>
              <a:buFont typeface="Arial" panose="020B0604020202020204" pitchFamily="34" charset="0"/>
              <a:buChar char="•"/>
            </a:pPr>
            <a:endParaRPr lang="tr-TR" dirty="0"/>
          </a:p>
          <a:p>
            <a:pPr marL="0" indent="0">
              <a:buNone/>
            </a:pPr>
            <a:r>
              <a:rPr lang="tr-TR" dirty="0"/>
              <a:t>Sonuç olarak kırık riski </a:t>
            </a:r>
            <a:r>
              <a:rPr lang="tr-TR" b="1" dirty="0"/>
              <a:t>gerçek riskten daha fazla veya daha az</a:t>
            </a:r>
            <a:r>
              <a:rPr lang="tr-TR" dirty="0"/>
              <a:t> tahmin edilebilir.</a:t>
            </a:r>
          </a:p>
          <a:p>
            <a:endParaRPr lang="tr-TR" dirty="0"/>
          </a:p>
        </p:txBody>
      </p:sp>
    </p:spTree>
    <p:extLst>
      <p:ext uri="{BB962C8B-B14F-4D97-AF65-F5344CB8AC3E}">
        <p14:creationId xmlns:p14="http://schemas.microsoft.com/office/powerpoint/2010/main" val="3593051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D811ACED-2759-3944-FF8E-206C6BFCB01E}"/>
              </a:ext>
            </a:extLst>
          </p:cNvPr>
          <p:cNvSpPr>
            <a:spLocks noGrp="1"/>
          </p:cNvSpPr>
          <p:nvPr>
            <p:ph type="title"/>
          </p:nvPr>
        </p:nvSpPr>
        <p:spPr/>
        <p:txBody>
          <a:bodyPr/>
          <a:lstStyle/>
          <a:p>
            <a:pPr algn="ctr"/>
            <a:r>
              <a:rPr lang="tr-TR" dirty="0"/>
              <a:t>Tip 2 Diyabet</a:t>
            </a:r>
          </a:p>
        </p:txBody>
      </p:sp>
      <p:sp>
        <p:nvSpPr>
          <p:cNvPr id="5" name="İçerik Yer Tutucusu 4">
            <a:extLst>
              <a:ext uri="{FF2B5EF4-FFF2-40B4-BE49-F238E27FC236}">
                <a16:creationId xmlns:a16="http://schemas.microsoft.com/office/drawing/2014/main" id="{3E29828F-0DD0-2BE4-9741-6D0C8BD2CF90}"/>
              </a:ext>
            </a:extLst>
          </p:cNvPr>
          <p:cNvSpPr>
            <a:spLocks noGrp="1"/>
          </p:cNvSpPr>
          <p:nvPr>
            <p:ph idx="1"/>
          </p:nvPr>
        </p:nvSpPr>
        <p:spPr>
          <a:xfrm>
            <a:off x="838200" y="1554481"/>
            <a:ext cx="10515600" cy="4718304"/>
          </a:xfrm>
          <a:solidFill>
            <a:schemeClr val="accent2">
              <a:lumMod val="20000"/>
              <a:lumOff val="80000"/>
            </a:schemeClr>
          </a:solidFill>
        </p:spPr>
        <p:txBody>
          <a:bodyPr/>
          <a:lstStyle/>
          <a:p>
            <a:endParaRPr lang="tr-TR" dirty="0"/>
          </a:p>
          <a:p>
            <a:endParaRPr lang="tr-TR" dirty="0"/>
          </a:p>
          <a:p>
            <a:r>
              <a:rPr lang="tr-TR" dirty="0"/>
              <a:t>Aynı </a:t>
            </a:r>
            <a:r>
              <a:rPr lang="tr-TR" b="1" dirty="0"/>
              <a:t>T-skoru ve yaşta</a:t>
            </a:r>
            <a:r>
              <a:rPr lang="tr-TR" dirty="0"/>
              <a:t>, diyabetik bireylerin </a:t>
            </a:r>
            <a:r>
              <a:rPr lang="tr-TR" b="1" dirty="0"/>
              <a:t>gerçek kırık riski daha yüksektir.</a:t>
            </a:r>
            <a:endParaRPr lang="tr-TR" dirty="0"/>
          </a:p>
          <a:p>
            <a:r>
              <a:rPr lang="tr-TR" dirty="0"/>
              <a:t>Bunun nedeni kemik yoğunluğundan çok, </a:t>
            </a:r>
            <a:r>
              <a:rPr lang="tr-TR" b="1" dirty="0"/>
              <a:t>kemik kalitesindeki bozulmadır.</a:t>
            </a:r>
            <a:endParaRPr lang="tr-TR" dirty="0"/>
          </a:p>
          <a:p>
            <a:r>
              <a:rPr lang="tr-TR" dirty="0"/>
              <a:t>Diyabetin </a:t>
            </a:r>
            <a:r>
              <a:rPr lang="tr-TR" dirty="0" err="1"/>
              <a:t>FRAX’a</a:t>
            </a:r>
            <a:r>
              <a:rPr lang="tr-TR" dirty="0"/>
              <a:t> eklenmesi, </a:t>
            </a:r>
            <a:r>
              <a:rPr lang="tr-TR" b="1" dirty="0"/>
              <a:t>yüksek riskli hastaların atlanmasını önleyebilir</a:t>
            </a:r>
            <a:endParaRPr lang="tr-TR" dirty="0"/>
          </a:p>
        </p:txBody>
      </p:sp>
    </p:spTree>
    <p:extLst>
      <p:ext uri="{BB962C8B-B14F-4D97-AF65-F5344CB8AC3E}">
        <p14:creationId xmlns:p14="http://schemas.microsoft.com/office/powerpoint/2010/main" val="1234397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629136BC-561C-5918-093D-4492A555AD6B}"/>
              </a:ext>
            </a:extLst>
          </p:cNvPr>
          <p:cNvSpPr>
            <a:spLocks noGrp="1"/>
          </p:cNvSpPr>
          <p:nvPr>
            <p:ph type="title"/>
          </p:nvPr>
        </p:nvSpPr>
        <p:spPr>
          <a:xfrm>
            <a:off x="552893" y="365125"/>
            <a:ext cx="11164185" cy="1325563"/>
          </a:xfrm>
        </p:spPr>
        <p:txBody>
          <a:bodyPr>
            <a:normAutofit/>
          </a:bodyPr>
          <a:lstStyle/>
          <a:p>
            <a:r>
              <a:rPr lang="tr-TR" sz="3600" b="1" dirty="0">
                <a:latin typeface="+mn-lt"/>
              </a:rPr>
              <a:t>FRAX Hesaplamasında Diyabet İçin Önerilen Düzeltmeler</a:t>
            </a:r>
          </a:p>
        </p:txBody>
      </p:sp>
      <p:pic>
        <p:nvPicPr>
          <p:cNvPr id="6" name="İçerik Yer Tutucusu 5">
            <a:extLst>
              <a:ext uri="{FF2B5EF4-FFF2-40B4-BE49-F238E27FC236}">
                <a16:creationId xmlns:a16="http://schemas.microsoft.com/office/drawing/2014/main" id="{3C75CDE7-A2E7-AA2D-2735-03749E68E3FB}"/>
              </a:ext>
            </a:extLst>
          </p:cNvPr>
          <p:cNvPicPr>
            <a:picLocks noGrp="1" noChangeAspect="1"/>
          </p:cNvPicPr>
          <p:nvPr>
            <p:ph idx="1"/>
          </p:nvPr>
        </p:nvPicPr>
        <p:blipFill>
          <a:blip r:embed="rId2"/>
          <a:stretch>
            <a:fillRect/>
          </a:stretch>
        </p:blipFill>
        <p:spPr>
          <a:xfrm>
            <a:off x="1063256" y="1690687"/>
            <a:ext cx="9845749" cy="4802187"/>
          </a:xfrm>
          <a:prstGeom prst="rect">
            <a:avLst/>
          </a:prstGeom>
        </p:spPr>
      </p:pic>
    </p:spTree>
    <p:extLst>
      <p:ext uri="{BB962C8B-B14F-4D97-AF65-F5344CB8AC3E}">
        <p14:creationId xmlns:p14="http://schemas.microsoft.com/office/powerpoint/2010/main" val="1036994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FCA608-EBF9-C313-6492-50E51B967DF3}"/>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err="1"/>
              <a:t>FRAXplus</a:t>
            </a:r>
            <a:endParaRPr lang="tr-TR" dirty="0"/>
          </a:p>
        </p:txBody>
      </p:sp>
      <p:pic>
        <p:nvPicPr>
          <p:cNvPr id="4" name="Resim 3">
            <a:extLst>
              <a:ext uri="{FF2B5EF4-FFF2-40B4-BE49-F238E27FC236}">
                <a16:creationId xmlns:a16="http://schemas.microsoft.com/office/drawing/2014/main" id="{B20D6B60-363D-F9F0-F998-F9D76C55219F}"/>
              </a:ext>
            </a:extLst>
          </p:cNvPr>
          <p:cNvPicPr>
            <a:picLocks noChangeAspect="1"/>
          </p:cNvPicPr>
          <p:nvPr/>
        </p:nvPicPr>
        <p:blipFill>
          <a:blip r:embed="rId3"/>
          <a:stretch>
            <a:fillRect/>
          </a:stretch>
        </p:blipFill>
        <p:spPr>
          <a:xfrm>
            <a:off x="1612233" y="2899662"/>
            <a:ext cx="8710862" cy="2679413"/>
          </a:xfrm>
          <a:prstGeom prst="rect">
            <a:avLst/>
          </a:prstGeom>
          <a:ln>
            <a:solidFill>
              <a:srgbClr val="FF0000"/>
            </a:solidFill>
          </a:ln>
        </p:spPr>
      </p:pic>
      <p:sp>
        <p:nvSpPr>
          <p:cNvPr id="3" name="Metin kutusu 2">
            <a:extLst>
              <a:ext uri="{FF2B5EF4-FFF2-40B4-BE49-F238E27FC236}">
                <a16:creationId xmlns:a16="http://schemas.microsoft.com/office/drawing/2014/main" id="{F67862B0-7120-80DC-660E-F87F9C560C2D}"/>
              </a:ext>
            </a:extLst>
          </p:cNvPr>
          <p:cNvSpPr txBox="1"/>
          <p:nvPr/>
        </p:nvSpPr>
        <p:spPr>
          <a:xfrm>
            <a:off x="1167388" y="1988312"/>
            <a:ext cx="9298783" cy="369332"/>
          </a:xfrm>
          <a:prstGeom prst="rect">
            <a:avLst/>
          </a:prstGeom>
          <a:noFill/>
        </p:spPr>
        <p:txBody>
          <a:bodyPr wrap="square" rtlCol="0">
            <a:spAutoFit/>
          </a:bodyPr>
          <a:lstStyle/>
          <a:p>
            <a:r>
              <a:rPr lang="tr-TR" b="1" dirty="0"/>
              <a:t>FRAX+ </a:t>
            </a:r>
            <a:r>
              <a:rPr lang="tr-TR" dirty="0"/>
              <a:t>klasik FRAX modelinin daha gelişmiş, </a:t>
            </a:r>
            <a:r>
              <a:rPr lang="tr-TR" b="1" dirty="0"/>
              <a:t>bireyselleştirilmiş risk tahmini</a:t>
            </a:r>
            <a:r>
              <a:rPr lang="tr-TR" dirty="0"/>
              <a:t> sunan yeni sürümüdür</a:t>
            </a:r>
          </a:p>
        </p:txBody>
      </p:sp>
    </p:spTree>
    <p:extLst>
      <p:ext uri="{BB962C8B-B14F-4D97-AF65-F5344CB8AC3E}">
        <p14:creationId xmlns:p14="http://schemas.microsoft.com/office/powerpoint/2010/main" val="4338536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C0D8-B562-01ED-130D-4C2BD5FD75F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E23F854-5901-34F8-364C-BC871A05C86E}"/>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err="1"/>
              <a:t>FRAXplus</a:t>
            </a:r>
            <a:endParaRPr lang="tr-TR" dirty="0"/>
          </a:p>
        </p:txBody>
      </p:sp>
      <p:sp>
        <p:nvSpPr>
          <p:cNvPr id="3" name="Metin kutusu 2">
            <a:extLst>
              <a:ext uri="{FF2B5EF4-FFF2-40B4-BE49-F238E27FC236}">
                <a16:creationId xmlns:a16="http://schemas.microsoft.com/office/drawing/2014/main" id="{486E3801-445E-594D-A15D-71D28277D230}"/>
              </a:ext>
            </a:extLst>
          </p:cNvPr>
          <p:cNvSpPr txBox="1"/>
          <p:nvPr/>
        </p:nvSpPr>
        <p:spPr>
          <a:xfrm>
            <a:off x="838200" y="2154927"/>
            <a:ext cx="10515600" cy="3416320"/>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tr-TR" sz="2400" dirty="0" err="1">
                <a:solidFill>
                  <a:srgbClr val="FF0000"/>
                </a:solidFill>
              </a:rPr>
              <a:t>Osteoporotik</a:t>
            </a:r>
            <a:r>
              <a:rPr lang="tr-TR" sz="2400" dirty="0">
                <a:solidFill>
                  <a:srgbClr val="FF0000"/>
                </a:solidFill>
              </a:rPr>
              <a:t> kırığın yakın dönemde </a:t>
            </a:r>
            <a:r>
              <a:rPr lang="tr-TR" sz="2400" dirty="0"/>
              <a:t>olması, takip eden dönemde kırık riskini </a:t>
            </a:r>
          </a:p>
          <a:p>
            <a:pPr marL="285750" indent="-285750">
              <a:buFont typeface="Arial" panose="020B0604020202020204" pitchFamily="34" charset="0"/>
              <a:buChar char="•"/>
            </a:pPr>
            <a:r>
              <a:rPr lang="tr-TR" sz="2400" dirty="0"/>
              <a:t>Oral </a:t>
            </a:r>
            <a:r>
              <a:rPr lang="tr-TR" sz="2400" dirty="0" err="1"/>
              <a:t>glukokortikoidlere</a:t>
            </a:r>
            <a:r>
              <a:rPr lang="tr-TR" sz="2400" dirty="0"/>
              <a:t> yüksek </a:t>
            </a:r>
            <a:r>
              <a:rPr lang="tr-TR" sz="2400" dirty="0" err="1"/>
              <a:t>maruziyet</a:t>
            </a:r>
            <a:r>
              <a:rPr lang="tr-TR" sz="2400" dirty="0"/>
              <a:t>  </a:t>
            </a:r>
            <a:r>
              <a:rPr lang="tr-TR" sz="2400" dirty="0">
                <a:solidFill>
                  <a:srgbClr val="FF0000"/>
                </a:solidFill>
              </a:rPr>
              <a:t>&gt;= 7.5 mg </a:t>
            </a:r>
            <a:r>
              <a:rPr lang="tr-TR" sz="2400" dirty="0" err="1">
                <a:solidFill>
                  <a:srgbClr val="FF0000"/>
                </a:solidFill>
              </a:rPr>
              <a:t>prednisolone</a:t>
            </a:r>
            <a:r>
              <a:rPr lang="tr-TR" sz="2400" dirty="0">
                <a:solidFill>
                  <a:srgbClr val="FF0000"/>
                </a:solidFill>
              </a:rPr>
              <a:t> </a:t>
            </a:r>
            <a:r>
              <a:rPr lang="tr-TR" sz="2400" dirty="0"/>
              <a:t>ile </a:t>
            </a:r>
            <a:r>
              <a:rPr lang="tr-TR" sz="2400" dirty="0">
                <a:solidFill>
                  <a:srgbClr val="FF0000"/>
                </a:solidFill>
              </a:rPr>
              <a:t>risk </a:t>
            </a:r>
          </a:p>
          <a:p>
            <a:pPr marL="285750" indent="-285750">
              <a:buFont typeface="Arial" panose="020B0604020202020204" pitchFamily="34" charset="0"/>
              <a:buChar char="•"/>
            </a:pPr>
            <a:r>
              <a:rPr lang="tr-TR" sz="2400" dirty="0">
                <a:solidFill>
                  <a:srgbClr val="FF0000"/>
                </a:solidFill>
              </a:rPr>
              <a:t>Tip 2 DM süresi  </a:t>
            </a:r>
          </a:p>
          <a:p>
            <a:pPr marL="285750" indent="-285750">
              <a:buFont typeface="Arial" panose="020B0604020202020204" pitchFamily="34" charset="0"/>
              <a:buChar char="•"/>
            </a:pPr>
            <a:r>
              <a:rPr lang="tr-TR" sz="2400" dirty="0" err="1"/>
              <a:t>Lomber</a:t>
            </a:r>
            <a:r>
              <a:rPr lang="tr-TR" sz="2400" dirty="0"/>
              <a:t> </a:t>
            </a:r>
            <a:r>
              <a:rPr lang="tr-TR" sz="2400" dirty="0" err="1"/>
              <a:t>vertebra</a:t>
            </a:r>
            <a:r>
              <a:rPr lang="tr-TR" sz="2400" dirty="0"/>
              <a:t> KMD---</a:t>
            </a:r>
            <a:r>
              <a:rPr lang="tr-TR" sz="2400" dirty="0" err="1"/>
              <a:t>Lomber</a:t>
            </a:r>
            <a:r>
              <a:rPr lang="tr-TR" sz="2400" dirty="0"/>
              <a:t> ve </a:t>
            </a:r>
            <a:r>
              <a:rPr lang="tr-TR" sz="2400" dirty="0" err="1"/>
              <a:t>Femur</a:t>
            </a:r>
            <a:r>
              <a:rPr lang="tr-TR" sz="2400" dirty="0"/>
              <a:t> arası </a:t>
            </a:r>
            <a:r>
              <a:rPr lang="tr-TR" sz="2400" dirty="0" err="1"/>
              <a:t>diskordans</a:t>
            </a:r>
            <a:r>
              <a:rPr lang="tr-TR" sz="2400" dirty="0"/>
              <a:t> ihtimalini ortadan kaldırır</a:t>
            </a:r>
          </a:p>
          <a:p>
            <a:pPr marL="285750" indent="-285750">
              <a:buFont typeface="Arial" panose="020B0604020202020204" pitchFamily="34" charset="0"/>
              <a:buChar char="•"/>
            </a:pPr>
            <a:r>
              <a:rPr lang="tr-TR" sz="2400" dirty="0">
                <a:solidFill>
                  <a:srgbClr val="FF0000"/>
                </a:solidFill>
              </a:rPr>
              <a:t>TBS (</a:t>
            </a:r>
            <a:r>
              <a:rPr lang="tr-TR" sz="2400" dirty="0" err="1">
                <a:solidFill>
                  <a:srgbClr val="FF0000"/>
                </a:solidFill>
              </a:rPr>
              <a:t>trabeculer</a:t>
            </a:r>
            <a:r>
              <a:rPr lang="tr-TR" sz="2400" dirty="0">
                <a:solidFill>
                  <a:srgbClr val="FF0000"/>
                </a:solidFill>
              </a:rPr>
              <a:t> bone </a:t>
            </a:r>
            <a:r>
              <a:rPr lang="tr-TR" sz="2400" dirty="0" err="1">
                <a:solidFill>
                  <a:srgbClr val="FF0000"/>
                </a:solidFill>
              </a:rPr>
              <a:t>score</a:t>
            </a:r>
            <a:r>
              <a:rPr lang="tr-TR" sz="2400" dirty="0">
                <a:solidFill>
                  <a:srgbClr val="FF0000"/>
                </a:solidFill>
              </a:rPr>
              <a:t>=) </a:t>
            </a:r>
            <a:r>
              <a:rPr lang="tr-TR" sz="2400" dirty="0"/>
              <a:t> – DXA </a:t>
            </a:r>
            <a:r>
              <a:rPr lang="tr-TR" sz="2400" dirty="0" err="1"/>
              <a:t>lomber</a:t>
            </a:r>
            <a:r>
              <a:rPr lang="tr-TR" sz="2400" dirty="0"/>
              <a:t> skorundan elde edilir</a:t>
            </a:r>
          </a:p>
          <a:p>
            <a:pPr marL="742950" lvl="1" indent="-285750">
              <a:buFont typeface="Arial" panose="020B0604020202020204" pitchFamily="34" charset="0"/>
              <a:buChar char="•"/>
            </a:pPr>
            <a:r>
              <a:rPr lang="tr-TR" sz="2400" dirty="0" err="1">
                <a:solidFill>
                  <a:srgbClr val="FF0000"/>
                </a:solidFill>
              </a:rPr>
              <a:t>Mikromimari</a:t>
            </a:r>
            <a:r>
              <a:rPr lang="tr-TR" sz="2400" dirty="0"/>
              <a:t> hakkında bilgi verir</a:t>
            </a:r>
          </a:p>
          <a:p>
            <a:pPr marL="285750" indent="-285750">
              <a:buFont typeface="Arial" panose="020B0604020202020204" pitchFamily="34" charset="0"/>
              <a:buChar char="•"/>
            </a:pPr>
            <a:r>
              <a:rPr lang="tr-TR" sz="2400" dirty="0">
                <a:solidFill>
                  <a:srgbClr val="FF0000"/>
                </a:solidFill>
              </a:rPr>
              <a:t>Düşme sayısı </a:t>
            </a:r>
            <a:r>
              <a:rPr lang="tr-TR" sz="2400" dirty="0"/>
              <a:t>– kırık riski</a:t>
            </a:r>
          </a:p>
          <a:p>
            <a:pPr marL="285750" indent="-285750">
              <a:buFont typeface="Arial" panose="020B0604020202020204" pitchFamily="34" charset="0"/>
              <a:buChar char="•"/>
            </a:pPr>
            <a:r>
              <a:rPr lang="tr-TR" sz="2400" dirty="0" err="1">
                <a:solidFill>
                  <a:srgbClr val="FF0000"/>
                </a:solidFill>
              </a:rPr>
              <a:t>Hip-Axis</a:t>
            </a:r>
            <a:r>
              <a:rPr lang="tr-TR" sz="2400" dirty="0">
                <a:solidFill>
                  <a:srgbClr val="FF0000"/>
                </a:solidFill>
              </a:rPr>
              <a:t> </a:t>
            </a:r>
            <a:r>
              <a:rPr lang="tr-TR" sz="2400" dirty="0" err="1">
                <a:solidFill>
                  <a:srgbClr val="FF0000"/>
                </a:solidFill>
              </a:rPr>
              <a:t>length</a:t>
            </a:r>
            <a:r>
              <a:rPr lang="tr-TR" sz="2400" dirty="0"/>
              <a:t>; uzadıkça kalça kırığı riski artar. </a:t>
            </a:r>
          </a:p>
        </p:txBody>
      </p:sp>
      <p:sp>
        <p:nvSpPr>
          <p:cNvPr id="5" name="Yukarı Ok 4">
            <a:extLst>
              <a:ext uri="{FF2B5EF4-FFF2-40B4-BE49-F238E27FC236}">
                <a16:creationId xmlns:a16="http://schemas.microsoft.com/office/drawing/2014/main" id="{466291C7-273F-352D-CFA6-66F7E4669338}"/>
              </a:ext>
            </a:extLst>
          </p:cNvPr>
          <p:cNvSpPr/>
          <p:nvPr/>
        </p:nvSpPr>
        <p:spPr>
          <a:xfrm>
            <a:off x="10735614" y="2154927"/>
            <a:ext cx="335776" cy="29815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karı Ok 5">
            <a:extLst>
              <a:ext uri="{FF2B5EF4-FFF2-40B4-BE49-F238E27FC236}">
                <a16:creationId xmlns:a16="http://schemas.microsoft.com/office/drawing/2014/main" id="{D9D9E653-DAE9-AB63-F296-4CCB8631A123}"/>
              </a:ext>
            </a:extLst>
          </p:cNvPr>
          <p:cNvSpPr/>
          <p:nvPr/>
        </p:nvSpPr>
        <p:spPr>
          <a:xfrm>
            <a:off x="10269460" y="2613881"/>
            <a:ext cx="335776" cy="29815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50020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29BF4-56C9-D0EC-DA8D-8A1BE768877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2534F18-1AAD-6B8F-D7C7-CD7A9FA0E114}"/>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err="1"/>
              <a:t>FRAXplus</a:t>
            </a:r>
            <a:endParaRPr lang="tr-TR" dirty="0"/>
          </a:p>
        </p:txBody>
      </p:sp>
      <p:pic>
        <p:nvPicPr>
          <p:cNvPr id="4" name="Resim 3">
            <a:extLst>
              <a:ext uri="{FF2B5EF4-FFF2-40B4-BE49-F238E27FC236}">
                <a16:creationId xmlns:a16="http://schemas.microsoft.com/office/drawing/2014/main" id="{779833ED-F144-4CF4-5673-421AE30851AF}"/>
              </a:ext>
            </a:extLst>
          </p:cNvPr>
          <p:cNvPicPr>
            <a:picLocks noChangeAspect="1"/>
          </p:cNvPicPr>
          <p:nvPr/>
        </p:nvPicPr>
        <p:blipFill>
          <a:blip r:embed="rId3"/>
          <a:stretch>
            <a:fillRect/>
          </a:stretch>
        </p:blipFill>
        <p:spPr>
          <a:xfrm>
            <a:off x="1919536" y="1988840"/>
            <a:ext cx="8257594" cy="1728192"/>
          </a:xfrm>
          <a:prstGeom prst="rect">
            <a:avLst/>
          </a:prstGeom>
          <a:ln>
            <a:solidFill>
              <a:srgbClr val="FF0000"/>
            </a:solidFill>
          </a:ln>
        </p:spPr>
      </p:pic>
      <p:sp>
        <p:nvSpPr>
          <p:cNvPr id="3" name="Metin kutusu 2">
            <a:extLst>
              <a:ext uri="{FF2B5EF4-FFF2-40B4-BE49-F238E27FC236}">
                <a16:creationId xmlns:a16="http://schemas.microsoft.com/office/drawing/2014/main" id="{D54835C6-A177-0767-E1E5-6C62523A1B58}"/>
              </a:ext>
            </a:extLst>
          </p:cNvPr>
          <p:cNvSpPr txBox="1"/>
          <p:nvPr/>
        </p:nvSpPr>
        <p:spPr>
          <a:xfrm>
            <a:off x="2876318" y="2924945"/>
            <a:ext cx="6100003" cy="2585323"/>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285750" indent="-285750">
              <a:buFont typeface="Arial" panose="020B0604020202020204" pitchFamily="34" charset="0"/>
              <a:buChar char="•"/>
            </a:pPr>
            <a:r>
              <a:rPr lang="tr-TR" dirty="0"/>
              <a:t>OP kırık, takip eden dönemde kırık riskini arttırır.</a:t>
            </a:r>
          </a:p>
          <a:p>
            <a:pPr marL="285750" indent="-285750">
              <a:buFont typeface="Arial" panose="020B0604020202020204" pitchFamily="34" charset="0"/>
              <a:buChar char="•"/>
            </a:pPr>
            <a:r>
              <a:rPr lang="tr-TR" dirty="0"/>
              <a:t>FRAX-&gt; 2.5-7.5 mg </a:t>
            </a:r>
            <a:r>
              <a:rPr lang="tr-TR" dirty="0" err="1"/>
              <a:t>prednizolon</a:t>
            </a:r>
            <a:r>
              <a:rPr lang="tr-TR" dirty="0"/>
              <a:t> alırken</a:t>
            </a:r>
          </a:p>
          <a:p>
            <a:pPr marL="742950" lvl="1" indent="-285750">
              <a:buFont typeface="Arial" panose="020B0604020202020204" pitchFamily="34" charset="0"/>
              <a:buChar char="•"/>
            </a:pPr>
            <a:r>
              <a:rPr lang="tr-TR" dirty="0" err="1"/>
              <a:t>FRAXplus</a:t>
            </a:r>
            <a:r>
              <a:rPr lang="tr-TR" dirty="0"/>
              <a:t>: &gt;= 7.5 mg ile risk daha da artmakta</a:t>
            </a:r>
          </a:p>
          <a:p>
            <a:pPr marL="285750" indent="-285750">
              <a:buFont typeface="Arial" panose="020B0604020202020204" pitchFamily="34" charset="0"/>
              <a:buChar char="•"/>
            </a:pPr>
            <a:r>
              <a:rPr lang="tr-TR" dirty="0"/>
              <a:t>Tip 2 DM --- RA</a:t>
            </a:r>
          </a:p>
          <a:p>
            <a:pPr marL="285750" indent="-285750">
              <a:buFont typeface="Arial" panose="020B0604020202020204" pitchFamily="34" charset="0"/>
              <a:buChar char="•"/>
            </a:pPr>
            <a:r>
              <a:rPr lang="tr-TR" dirty="0" err="1"/>
              <a:t>Lomber</a:t>
            </a:r>
            <a:r>
              <a:rPr lang="tr-TR" dirty="0"/>
              <a:t> ve </a:t>
            </a:r>
            <a:r>
              <a:rPr lang="tr-TR" dirty="0" err="1"/>
              <a:t>Femur</a:t>
            </a:r>
            <a:r>
              <a:rPr lang="tr-TR" dirty="0"/>
              <a:t> arası </a:t>
            </a:r>
            <a:r>
              <a:rPr lang="tr-TR" dirty="0" err="1"/>
              <a:t>diskordans</a:t>
            </a:r>
            <a:r>
              <a:rPr lang="tr-TR" dirty="0"/>
              <a:t> ihtimalini ortadan kaldırır</a:t>
            </a:r>
          </a:p>
          <a:p>
            <a:pPr marL="285750" indent="-285750">
              <a:buFont typeface="Arial" panose="020B0604020202020204" pitchFamily="34" charset="0"/>
              <a:buChar char="•"/>
            </a:pPr>
            <a:r>
              <a:rPr lang="tr-TR" dirty="0"/>
              <a:t>TBS – DXA </a:t>
            </a:r>
            <a:r>
              <a:rPr lang="tr-TR" dirty="0" err="1"/>
              <a:t>lomber</a:t>
            </a:r>
            <a:r>
              <a:rPr lang="tr-TR" dirty="0"/>
              <a:t> skorundan elde edilir</a:t>
            </a:r>
          </a:p>
          <a:p>
            <a:pPr marL="742950" lvl="1" indent="-285750">
              <a:buFont typeface="Arial" panose="020B0604020202020204" pitchFamily="34" charset="0"/>
              <a:buChar char="•"/>
            </a:pPr>
            <a:r>
              <a:rPr lang="tr-TR" dirty="0" err="1"/>
              <a:t>Mikromimari</a:t>
            </a:r>
            <a:r>
              <a:rPr lang="tr-TR" dirty="0"/>
              <a:t> hakkında bilgi verir</a:t>
            </a:r>
          </a:p>
          <a:p>
            <a:pPr marL="285750" indent="-285750">
              <a:buFont typeface="Arial" panose="020B0604020202020204" pitchFamily="34" charset="0"/>
              <a:buChar char="•"/>
            </a:pPr>
            <a:r>
              <a:rPr lang="tr-TR" dirty="0"/>
              <a:t>Düşme sayısı – kırık riski</a:t>
            </a:r>
          </a:p>
          <a:p>
            <a:pPr marL="285750" indent="-285750">
              <a:buFont typeface="Arial" panose="020B0604020202020204" pitchFamily="34" charset="0"/>
              <a:buChar char="•"/>
            </a:pPr>
            <a:r>
              <a:rPr lang="tr-TR" dirty="0" err="1"/>
              <a:t>Hip-Axis</a:t>
            </a:r>
            <a:r>
              <a:rPr lang="tr-TR" dirty="0"/>
              <a:t> </a:t>
            </a:r>
            <a:r>
              <a:rPr lang="tr-TR" dirty="0" err="1"/>
              <a:t>length</a:t>
            </a:r>
            <a:r>
              <a:rPr lang="tr-TR" dirty="0"/>
              <a:t>; uzadıkça kalça kırığı riski artar.</a:t>
            </a:r>
          </a:p>
        </p:txBody>
      </p:sp>
      <p:pic>
        <p:nvPicPr>
          <p:cNvPr id="15362" name="Picture 2" descr="Hip image in frontal plane with hip axis length and femur ...">
            <a:extLst>
              <a:ext uri="{FF2B5EF4-FFF2-40B4-BE49-F238E27FC236}">
                <a16:creationId xmlns:a16="http://schemas.microsoft.com/office/drawing/2014/main" id="{A0342B1E-D4EB-AA2C-9FA6-EFBEB71BD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727" y="1944216"/>
            <a:ext cx="4004054" cy="393305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5364" name="Picture 4" descr="Hip axis length (HAL). | Download Scientific Diagram">
            <a:extLst>
              <a:ext uri="{FF2B5EF4-FFF2-40B4-BE49-F238E27FC236}">
                <a16:creationId xmlns:a16="http://schemas.microsoft.com/office/drawing/2014/main" id="{3DA15C1B-0910-58E4-3749-FDDD7308D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9382" y="1690688"/>
            <a:ext cx="4717748" cy="463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99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BAA589-3412-BD27-DC6C-E634144E712D}"/>
              </a:ext>
            </a:extLst>
          </p:cNvPr>
          <p:cNvSpPr>
            <a:spLocks noGrp="1"/>
          </p:cNvSpPr>
          <p:nvPr>
            <p:ph type="title"/>
          </p:nvPr>
        </p:nvSpPr>
        <p:spPr>
          <a:xfrm>
            <a:off x="838200" y="365125"/>
            <a:ext cx="10515600" cy="650875"/>
          </a:xfrm>
        </p:spPr>
        <p:style>
          <a:lnRef idx="3">
            <a:schemeClr val="lt1"/>
          </a:lnRef>
          <a:fillRef idx="1">
            <a:schemeClr val="accent2"/>
          </a:fillRef>
          <a:effectRef idx="1">
            <a:schemeClr val="accent2"/>
          </a:effectRef>
          <a:fontRef idx="minor">
            <a:schemeClr val="lt1"/>
          </a:fontRef>
        </p:style>
        <p:txBody>
          <a:bodyPr>
            <a:normAutofit fontScale="90000"/>
          </a:bodyPr>
          <a:lstStyle/>
          <a:p>
            <a:pPr algn="ctr"/>
            <a:r>
              <a:rPr lang="tr-TR" b="1" dirty="0">
                <a:latin typeface="+mn-lt"/>
              </a:rPr>
              <a:t>TBS </a:t>
            </a:r>
            <a:r>
              <a:rPr lang="tr-TR" sz="4400" b="1" dirty="0">
                <a:latin typeface="+mn-lt"/>
              </a:rPr>
              <a:t> (</a:t>
            </a:r>
            <a:r>
              <a:rPr lang="tr-TR" b="1" dirty="0" err="1">
                <a:latin typeface="+mn-lt"/>
              </a:rPr>
              <a:t>T</a:t>
            </a:r>
            <a:r>
              <a:rPr lang="tr-TR" sz="4400" b="1" dirty="0" err="1">
                <a:latin typeface="+mn-lt"/>
              </a:rPr>
              <a:t>rabeculer</a:t>
            </a:r>
            <a:r>
              <a:rPr lang="tr-TR" sz="4400" b="1" dirty="0">
                <a:latin typeface="+mn-lt"/>
              </a:rPr>
              <a:t> Bone </a:t>
            </a:r>
            <a:r>
              <a:rPr lang="tr-TR" b="1" dirty="0" err="1">
                <a:latin typeface="+mn-lt"/>
              </a:rPr>
              <a:t>S</a:t>
            </a:r>
            <a:r>
              <a:rPr lang="tr-TR" sz="4400" b="1" dirty="0" err="1">
                <a:latin typeface="+mn-lt"/>
              </a:rPr>
              <a:t>core</a:t>
            </a:r>
            <a:r>
              <a:rPr lang="tr-TR" sz="4400" b="1" dirty="0">
                <a:latin typeface="+mn-lt"/>
              </a:rPr>
              <a:t>) </a:t>
            </a:r>
            <a:endParaRPr lang="tr-TR" b="1" dirty="0">
              <a:latin typeface="+mn-lt"/>
            </a:endParaRPr>
          </a:p>
        </p:txBody>
      </p:sp>
      <p:sp>
        <p:nvSpPr>
          <p:cNvPr id="3" name="İçerik Yer Tutucusu 2">
            <a:extLst>
              <a:ext uri="{FF2B5EF4-FFF2-40B4-BE49-F238E27FC236}">
                <a16:creationId xmlns:a16="http://schemas.microsoft.com/office/drawing/2014/main" id="{D724AC71-9BB7-252F-65A5-D6BE9031EB0A}"/>
              </a:ext>
            </a:extLst>
          </p:cNvPr>
          <p:cNvSpPr>
            <a:spLocks noGrp="1"/>
          </p:cNvSpPr>
          <p:nvPr>
            <p:ph idx="1"/>
          </p:nvPr>
        </p:nvSpPr>
        <p:spPr>
          <a:xfrm>
            <a:off x="838200" y="1151466"/>
            <a:ext cx="10515600" cy="5503333"/>
          </a:xfrm>
          <a:solidFill>
            <a:schemeClr val="accent1">
              <a:lumMod val="40000"/>
              <a:lumOff val="60000"/>
            </a:schemeClr>
          </a:solidFill>
        </p:spPr>
        <p:txBody>
          <a:bodyPr>
            <a:normAutofit fontScale="92500" lnSpcReduction="10000"/>
          </a:bodyPr>
          <a:lstStyle/>
          <a:p>
            <a:r>
              <a:rPr lang="tr-TR" dirty="0"/>
              <a:t>DXA sistemlerine eklenen bir yazılımdır, </a:t>
            </a:r>
            <a:r>
              <a:rPr lang="tr-TR" b="1" dirty="0"/>
              <a:t>FDA onaylı</a:t>
            </a:r>
            <a:endParaRPr lang="tr-TR" dirty="0"/>
          </a:p>
          <a:p>
            <a:r>
              <a:rPr lang="tr-TR" dirty="0" err="1"/>
              <a:t>Lomber</a:t>
            </a:r>
            <a:r>
              <a:rPr lang="tr-TR" dirty="0"/>
              <a:t> </a:t>
            </a:r>
            <a:r>
              <a:rPr lang="tr-TR" dirty="0" err="1"/>
              <a:t>vertebra</a:t>
            </a:r>
            <a:r>
              <a:rPr lang="tr-TR" dirty="0"/>
              <a:t> DXA görüntülerinden elde edilen verileri kullanarak oluşturulur</a:t>
            </a:r>
          </a:p>
          <a:p>
            <a:endParaRPr lang="tr-TR" dirty="0"/>
          </a:p>
          <a:p>
            <a:r>
              <a:rPr lang="tr-TR" dirty="0"/>
              <a:t>Kırık riskiyle ilişkilidir:</a:t>
            </a:r>
          </a:p>
          <a:p>
            <a:pPr lvl="1"/>
            <a:r>
              <a:rPr lang="tr-TR" dirty="0" err="1"/>
              <a:t>Postmenopozal</a:t>
            </a:r>
            <a:r>
              <a:rPr lang="tr-TR" dirty="0"/>
              <a:t> kadınlarda </a:t>
            </a:r>
            <a:r>
              <a:rPr lang="tr-TR" dirty="0" err="1"/>
              <a:t>vertebral</a:t>
            </a:r>
            <a:r>
              <a:rPr lang="tr-TR" dirty="0"/>
              <a:t>, kalça ve majör </a:t>
            </a:r>
            <a:r>
              <a:rPr lang="tr-TR" dirty="0" err="1"/>
              <a:t>osteoporotik</a:t>
            </a:r>
            <a:r>
              <a:rPr lang="tr-TR" dirty="0"/>
              <a:t> kırıklar</a:t>
            </a:r>
          </a:p>
          <a:p>
            <a:pPr lvl="1"/>
            <a:r>
              <a:rPr lang="tr-TR" dirty="0"/>
              <a:t>Tip 2 diyabetli kadınlarda majör </a:t>
            </a:r>
            <a:r>
              <a:rPr lang="tr-TR" dirty="0" err="1"/>
              <a:t>osteoporotik</a:t>
            </a:r>
            <a:r>
              <a:rPr lang="tr-TR" dirty="0"/>
              <a:t> kırıklar</a:t>
            </a:r>
          </a:p>
          <a:p>
            <a:pPr lvl="1"/>
            <a:r>
              <a:rPr lang="tr-TR" dirty="0"/>
              <a:t>50 yaş üzeri erkeklerde kalça ve majör </a:t>
            </a:r>
            <a:r>
              <a:rPr lang="tr-TR" dirty="0" err="1"/>
              <a:t>osteoporotik</a:t>
            </a:r>
            <a:r>
              <a:rPr lang="tr-TR" dirty="0"/>
              <a:t> kırıklar</a:t>
            </a:r>
          </a:p>
          <a:p>
            <a:endParaRPr lang="tr-TR" dirty="0"/>
          </a:p>
          <a:p>
            <a:r>
              <a:rPr lang="tr-TR" b="1" dirty="0"/>
              <a:t>FRAX risk tahminini düzeltmekte</a:t>
            </a:r>
            <a:r>
              <a:rPr lang="tr-TR" dirty="0"/>
              <a:t> yardımcı olur, özellikle tedavi eşiğine yakın hastalarda</a:t>
            </a:r>
          </a:p>
          <a:p>
            <a:r>
              <a:rPr lang="tr-TR" b="1" dirty="0"/>
              <a:t>OP tanısı koymak veya tek başına tedavi başlatmak için kullanılmaz</a:t>
            </a:r>
            <a:endParaRPr lang="tr-TR" dirty="0"/>
          </a:p>
          <a:p>
            <a:r>
              <a:rPr lang="tr-TR" b="1" dirty="0" err="1"/>
              <a:t>Bifosfonat</a:t>
            </a:r>
            <a:r>
              <a:rPr lang="tr-TR" b="1" dirty="0"/>
              <a:t> tedavi takibinde faydalı değildir</a:t>
            </a:r>
            <a:r>
              <a:rPr lang="tr-TR" dirty="0"/>
              <a:t>, ancak</a:t>
            </a:r>
            <a:br>
              <a:rPr lang="tr-TR" dirty="0"/>
            </a:br>
            <a:r>
              <a:rPr lang="tr-TR" b="1" dirty="0" err="1"/>
              <a:t>denosumab</a:t>
            </a:r>
            <a:r>
              <a:rPr lang="tr-TR" b="1" dirty="0"/>
              <a:t> ve </a:t>
            </a:r>
            <a:r>
              <a:rPr lang="tr-TR" b="1" dirty="0" err="1"/>
              <a:t>anabolik</a:t>
            </a:r>
            <a:r>
              <a:rPr lang="tr-TR" b="1" dirty="0"/>
              <a:t> tedavilerin takibinde</a:t>
            </a:r>
            <a:r>
              <a:rPr lang="tr-TR" dirty="0"/>
              <a:t> kullanılabilir </a:t>
            </a:r>
          </a:p>
          <a:p>
            <a:pPr marL="0" indent="0">
              <a:buNone/>
            </a:pPr>
            <a:endParaRPr lang="tr-TR" dirty="0"/>
          </a:p>
        </p:txBody>
      </p:sp>
    </p:spTree>
    <p:extLst>
      <p:ext uri="{BB962C8B-B14F-4D97-AF65-F5344CB8AC3E}">
        <p14:creationId xmlns:p14="http://schemas.microsoft.com/office/powerpoint/2010/main" val="264142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76D719-EA5D-21AE-BDE3-603D29791050}"/>
              </a:ext>
            </a:extLst>
          </p:cNvPr>
          <p:cNvSpPr>
            <a:spLocks noGrp="1"/>
          </p:cNvSpPr>
          <p:nvPr>
            <p:ph type="title"/>
          </p:nvPr>
        </p:nvSpPr>
        <p:spPr>
          <a:xfrm>
            <a:off x="838200" y="365125"/>
            <a:ext cx="10515600" cy="1032483"/>
          </a:xfrm>
          <a:solidFill>
            <a:schemeClr val="accent2">
              <a:lumMod val="20000"/>
              <a:lumOff val="80000"/>
            </a:schemeClr>
          </a:solidFill>
        </p:spPr>
        <p:txBody>
          <a:bodyPr>
            <a:normAutofit/>
          </a:bodyPr>
          <a:lstStyle/>
          <a:p>
            <a:pPr algn="ctr"/>
            <a:r>
              <a:rPr lang="tr-TR" b="1" dirty="0">
                <a:solidFill>
                  <a:srgbClr val="FF0000"/>
                </a:solidFill>
                <a:latin typeface="+mn-lt"/>
              </a:rPr>
              <a:t>Tarama</a:t>
            </a:r>
          </a:p>
        </p:txBody>
      </p:sp>
      <p:sp>
        <p:nvSpPr>
          <p:cNvPr id="3" name="İçerik Yer Tutucusu 2">
            <a:extLst>
              <a:ext uri="{FF2B5EF4-FFF2-40B4-BE49-F238E27FC236}">
                <a16:creationId xmlns:a16="http://schemas.microsoft.com/office/drawing/2014/main" id="{097D40B4-456E-945C-53DD-826F0C064B65}"/>
              </a:ext>
            </a:extLst>
          </p:cNvPr>
          <p:cNvSpPr>
            <a:spLocks noGrp="1"/>
          </p:cNvSpPr>
          <p:nvPr>
            <p:ph idx="1"/>
          </p:nvPr>
        </p:nvSpPr>
        <p:spPr>
          <a:xfrm>
            <a:off x="838200" y="1613646"/>
            <a:ext cx="10515600" cy="4228354"/>
          </a:xfrm>
          <a:solidFill>
            <a:schemeClr val="accent5">
              <a:lumMod val="20000"/>
              <a:lumOff val="80000"/>
            </a:schemeClr>
          </a:solidFill>
        </p:spPr>
        <p:txBody>
          <a:bodyPr>
            <a:normAutofit fontScale="92500" lnSpcReduction="10000"/>
          </a:bodyPr>
          <a:lstStyle/>
          <a:p>
            <a:r>
              <a:rPr lang="tr-TR" dirty="0"/>
              <a:t>Risk faktörlerinden bağımsız olarak</a:t>
            </a:r>
          </a:p>
          <a:p>
            <a:pPr lvl="1"/>
            <a:r>
              <a:rPr lang="tr-TR" sz="3600" b="1" dirty="0">
                <a:solidFill>
                  <a:srgbClr val="FF0000"/>
                </a:solidFill>
              </a:rPr>
              <a:t>&gt;65 yaş tüm kadınlar</a:t>
            </a:r>
          </a:p>
          <a:p>
            <a:pPr lvl="1"/>
            <a:r>
              <a:rPr lang="tr-TR" sz="3600" b="1" dirty="0">
                <a:solidFill>
                  <a:schemeClr val="accent1"/>
                </a:solidFill>
              </a:rPr>
              <a:t>&gt;70 yaş tüm erkekler</a:t>
            </a:r>
          </a:p>
          <a:p>
            <a:endParaRPr lang="tr-TR" sz="2800" b="1" dirty="0"/>
          </a:p>
          <a:p>
            <a:r>
              <a:rPr lang="tr-TR" sz="2800" b="1" dirty="0"/>
              <a:t>Yaşam beklentisi düşük olan hastalar</a:t>
            </a:r>
            <a:r>
              <a:rPr lang="tr-TR" sz="3600" b="1" dirty="0"/>
              <a:t>?</a:t>
            </a:r>
          </a:p>
          <a:p>
            <a:pPr lvl="1"/>
            <a:endParaRPr lang="tr-TR" dirty="0"/>
          </a:p>
          <a:p>
            <a:pPr lvl="1"/>
            <a:r>
              <a:rPr lang="tr-TR" dirty="0"/>
              <a:t>90 yaşındaki kadın hastada kırık riski 70 yaşındakinden fazla</a:t>
            </a:r>
          </a:p>
          <a:p>
            <a:pPr lvl="1"/>
            <a:r>
              <a:rPr lang="tr-TR" dirty="0"/>
              <a:t>İlerleyen yaşla birlikte kırıkları önlemenin etkinliği artıyor</a:t>
            </a:r>
          </a:p>
          <a:p>
            <a:pPr lvl="1"/>
            <a:r>
              <a:rPr lang="tr-TR" dirty="0"/>
              <a:t>2 yıl gibi kısa bir yaşam beklentisi olan yaşlı kadınlarda bile kırık riskini azaltmak için tedavi vermenin uygun maliyetli olduğu gösterilmiş. </a:t>
            </a:r>
          </a:p>
          <a:p>
            <a:endParaRPr lang="tr-TR" dirty="0"/>
          </a:p>
          <a:p>
            <a:pPr lvl="1"/>
            <a:endParaRPr lang="tr-TR" dirty="0"/>
          </a:p>
          <a:p>
            <a:pPr lvl="1"/>
            <a:endParaRPr lang="tr-TR" dirty="0"/>
          </a:p>
          <a:p>
            <a:pPr lvl="1"/>
            <a:endParaRPr lang="tr-TR" dirty="0"/>
          </a:p>
        </p:txBody>
      </p:sp>
      <p:sp>
        <p:nvSpPr>
          <p:cNvPr id="5" name="Metin kutusu 4">
            <a:extLst>
              <a:ext uri="{FF2B5EF4-FFF2-40B4-BE49-F238E27FC236}">
                <a16:creationId xmlns:a16="http://schemas.microsoft.com/office/drawing/2014/main" id="{CCE49D35-6438-3B21-DC6C-5AEB8A4365E7}"/>
              </a:ext>
            </a:extLst>
          </p:cNvPr>
          <p:cNvSpPr txBox="1"/>
          <p:nvPr/>
        </p:nvSpPr>
        <p:spPr>
          <a:xfrm>
            <a:off x="838200" y="5842000"/>
            <a:ext cx="10515600" cy="738664"/>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rtlCol="0">
            <a:spAutoFit/>
          </a:bodyPr>
          <a:lstStyle/>
          <a:p>
            <a:pPr defTabSz="685800">
              <a:defRPr/>
            </a:pPr>
            <a:r>
              <a:rPr lang="en-US" sz="1400" dirty="0" err="1">
                <a:solidFill>
                  <a:prstClr val="black"/>
                </a:solidFill>
                <a:latin typeface="Calibri"/>
              </a:rPr>
              <a:t>Türkiye</a:t>
            </a:r>
            <a:r>
              <a:rPr lang="en-US" sz="1400" dirty="0">
                <a:solidFill>
                  <a:prstClr val="black"/>
                </a:solidFill>
                <a:latin typeface="Calibri"/>
              </a:rPr>
              <a:t> </a:t>
            </a:r>
            <a:r>
              <a:rPr lang="en-US" sz="1400" dirty="0" err="1">
                <a:solidFill>
                  <a:prstClr val="black"/>
                </a:solidFill>
                <a:latin typeface="Calibri"/>
              </a:rPr>
              <a:t>Endokrinoloji</a:t>
            </a:r>
            <a:r>
              <a:rPr lang="en-US" sz="1400" dirty="0">
                <a:solidFill>
                  <a:prstClr val="black"/>
                </a:solidFill>
                <a:latin typeface="Calibri"/>
              </a:rPr>
              <a:t> </a:t>
            </a:r>
            <a:r>
              <a:rPr lang="en-US" sz="1400" dirty="0" err="1">
                <a:solidFill>
                  <a:prstClr val="black"/>
                </a:solidFill>
                <a:latin typeface="Calibri"/>
              </a:rPr>
              <a:t>ve</a:t>
            </a:r>
            <a:r>
              <a:rPr lang="en-US" sz="1400" dirty="0">
                <a:solidFill>
                  <a:prstClr val="black"/>
                </a:solidFill>
                <a:latin typeface="Calibri"/>
              </a:rPr>
              <a:t> </a:t>
            </a:r>
            <a:r>
              <a:rPr lang="en-US" sz="1400" dirty="0" err="1">
                <a:solidFill>
                  <a:prstClr val="black"/>
                </a:solidFill>
                <a:latin typeface="Calibri"/>
              </a:rPr>
              <a:t>Metabolizma</a:t>
            </a:r>
            <a:r>
              <a:rPr lang="en-US" sz="1400" dirty="0">
                <a:solidFill>
                  <a:prstClr val="black"/>
                </a:solidFill>
                <a:latin typeface="Calibri"/>
              </a:rPr>
              <a:t> </a:t>
            </a:r>
            <a:r>
              <a:rPr lang="en-US" sz="1400" dirty="0" err="1">
                <a:solidFill>
                  <a:prstClr val="black"/>
                </a:solidFill>
                <a:latin typeface="Calibri"/>
              </a:rPr>
              <a:t>Derneği</a:t>
            </a:r>
            <a:r>
              <a:rPr lang="en-US" sz="1400" dirty="0">
                <a:solidFill>
                  <a:prstClr val="black"/>
                </a:solidFill>
                <a:latin typeface="Calibri"/>
              </a:rPr>
              <a:t> </a:t>
            </a:r>
            <a:r>
              <a:rPr lang="en-US" sz="1400" dirty="0" err="1">
                <a:solidFill>
                  <a:prstClr val="black"/>
                </a:solidFill>
                <a:latin typeface="Calibri"/>
              </a:rPr>
              <a:t>Osteoporoz</a:t>
            </a:r>
            <a:r>
              <a:rPr lang="en-US" sz="1400" dirty="0">
                <a:solidFill>
                  <a:prstClr val="black"/>
                </a:solidFill>
                <a:latin typeface="Calibri"/>
              </a:rPr>
              <a:t> </a:t>
            </a:r>
            <a:r>
              <a:rPr lang="en-US" sz="1400" dirty="0" err="1">
                <a:solidFill>
                  <a:prstClr val="black"/>
                </a:solidFill>
                <a:latin typeface="Calibri"/>
              </a:rPr>
              <a:t>ve</a:t>
            </a:r>
            <a:r>
              <a:rPr lang="en-US" sz="1400" dirty="0">
                <a:solidFill>
                  <a:prstClr val="black"/>
                </a:solidFill>
                <a:latin typeface="Calibri"/>
              </a:rPr>
              <a:t> </a:t>
            </a:r>
            <a:r>
              <a:rPr lang="en-US" sz="1400" dirty="0" err="1">
                <a:solidFill>
                  <a:prstClr val="black"/>
                </a:solidFill>
                <a:latin typeface="Calibri"/>
              </a:rPr>
              <a:t>Metabolik</a:t>
            </a:r>
            <a:r>
              <a:rPr lang="en-US" sz="1400" dirty="0">
                <a:solidFill>
                  <a:prstClr val="black"/>
                </a:solidFill>
                <a:latin typeface="Calibri"/>
              </a:rPr>
              <a:t> </a:t>
            </a:r>
            <a:r>
              <a:rPr lang="en-US" sz="1400" dirty="0" err="1">
                <a:solidFill>
                  <a:prstClr val="black"/>
                </a:solidFill>
                <a:latin typeface="Calibri"/>
              </a:rPr>
              <a:t>Kemik</a:t>
            </a:r>
            <a:r>
              <a:rPr lang="en-US" sz="1400" dirty="0">
                <a:solidFill>
                  <a:prstClr val="black"/>
                </a:solidFill>
                <a:latin typeface="Calibri"/>
              </a:rPr>
              <a:t> </a:t>
            </a:r>
            <a:r>
              <a:rPr lang="en-US" sz="1400" dirty="0" err="1">
                <a:solidFill>
                  <a:prstClr val="black"/>
                </a:solidFill>
                <a:latin typeface="Calibri"/>
              </a:rPr>
              <a:t>Hastalıkları</a:t>
            </a:r>
            <a:r>
              <a:rPr lang="en-US" sz="1400" dirty="0">
                <a:solidFill>
                  <a:prstClr val="black"/>
                </a:solidFill>
                <a:latin typeface="Calibri"/>
              </a:rPr>
              <a:t> </a:t>
            </a:r>
            <a:r>
              <a:rPr lang="en-US" sz="1400" dirty="0" err="1">
                <a:solidFill>
                  <a:prstClr val="black"/>
                </a:solidFill>
                <a:latin typeface="Calibri"/>
              </a:rPr>
              <a:t>Tanı</a:t>
            </a:r>
            <a:r>
              <a:rPr lang="en-US" sz="1400" dirty="0">
                <a:solidFill>
                  <a:prstClr val="black"/>
                </a:solidFill>
                <a:latin typeface="Calibri"/>
              </a:rPr>
              <a:t> </a:t>
            </a:r>
            <a:r>
              <a:rPr lang="en-US" sz="1400" dirty="0" err="1">
                <a:solidFill>
                  <a:prstClr val="black"/>
                </a:solidFill>
                <a:latin typeface="Calibri"/>
              </a:rPr>
              <a:t>ve</a:t>
            </a:r>
            <a:r>
              <a:rPr lang="en-US" sz="1400" dirty="0">
                <a:solidFill>
                  <a:prstClr val="black"/>
                </a:solidFill>
                <a:latin typeface="Calibri"/>
              </a:rPr>
              <a:t> </a:t>
            </a:r>
            <a:r>
              <a:rPr lang="en-US" sz="1400" dirty="0" err="1">
                <a:solidFill>
                  <a:prstClr val="black"/>
                </a:solidFill>
                <a:latin typeface="Calibri"/>
              </a:rPr>
              <a:t>Tedavi</a:t>
            </a:r>
            <a:r>
              <a:rPr lang="en-US" sz="1400" dirty="0">
                <a:solidFill>
                  <a:prstClr val="black"/>
                </a:solidFill>
                <a:latin typeface="Calibri"/>
              </a:rPr>
              <a:t> </a:t>
            </a:r>
            <a:r>
              <a:rPr lang="en-US" sz="1400" dirty="0" err="1">
                <a:solidFill>
                  <a:prstClr val="black"/>
                </a:solidFill>
                <a:latin typeface="Calibri"/>
              </a:rPr>
              <a:t>Kılavuzu</a:t>
            </a:r>
            <a:r>
              <a:rPr lang="en-US" sz="1400" dirty="0">
                <a:solidFill>
                  <a:prstClr val="black"/>
                </a:solidFill>
                <a:latin typeface="Calibri"/>
              </a:rPr>
              <a:t>. </a:t>
            </a:r>
            <a:endParaRPr lang="tr-TR" sz="1400" dirty="0">
              <a:solidFill>
                <a:prstClr val="black"/>
              </a:solidFill>
              <a:latin typeface="Calibri"/>
            </a:endParaRPr>
          </a:p>
          <a:p>
            <a:pPr defTabSz="685800">
              <a:defRPr/>
            </a:pPr>
            <a:r>
              <a:rPr lang="en-US" sz="1400" dirty="0">
                <a:solidFill>
                  <a:prstClr val="black"/>
                </a:solidFill>
                <a:latin typeface="Calibri"/>
              </a:rPr>
              <a:t>Shuhart </a:t>
            </a:r>
            <a:r>
              <a:rPr lang="tr-TR" sz="1400" dirty="0">
                <a:solidFill>
                  <a:prstClr val="black"/>
                </a:solidFill>
                <a:latin typeface="Calibri"/>
              </a:rPr>
              <a:t> et al</a:t>
            </a:r>
            <a:r>
              <a:rPr lang="en-US" sz="1400" dirty="0">
                <a:solidFill>
                  <a:prstClr val="black"/>
                </a:solidFill>
                <a:latin typeface="Calibri"/>
              </a:rPr>
              <a:t>. J </a:t>
            </a:r>
            <a:r>
              <a:rPr lang="en-US" sz="1400" dirty="0" err="1">
                <a:solidFill>
                  <a:prstClr val="black"/>
                </a:solidFill>
                <a:latin typeface="Calibri"/>
              </a:rPr>
              <a:t>Clin</a:t>
            </a:r>
            <a:r>
              <a:rPr lang="en-US" sz="1400" dirty="0">
                <a:solidFill>
                  <a:prstClr val="black"/>
                </a:solidFill>
                <a:latin typeface="Calibri"/>
              </a:rPr>
              <a:t> </a:t>
            </a:r>
            <a:r>
              <a:rPr lang="en-US" sz="1400" dirty="0" err="1">
                <a:solidFill>
                  <a:prstClr val="black"/>
                </a:solidFill>
                <a:latin typeface="Calibri"/>
              </a:rPr>
              <a:t>Densitom</a:t>
            </a:r>
            <a:r>
              <a:rPr lang="en-US" sz="1400" dirty="0">
                <a:solidFill>
                  <a:prstClr val="black"/>
                </a:solidFill>
                <a:latin typeface="Calibri"/>
              </a:rPr>
              <a:t>. 2019 Oct-Dec;22(4):453-471. </a:t>
            </a:r>
            <a:endParaRPr lang="tr-TR" sz="1400" dirty="0">
              <a:solidFill>
                <a:prstClr val="black"/>
              </a:solidFill>
              <a:latin typeface="Calibri"/>
            </a:endParaRPr>
          </a:p>
          <a:p>
            <a:pPr defTabSz="685800">
              <a:defRPr/>
            </a:pPr>
            <a:r>
              <a:rPr lang="en-US" sz="1400" kern="0" dirty="0" err="1">
                <a:solidFill>
                  <a:prstClr val="black"/>
                </a:solidFill>
                <a:latin typeface="Calibri"/>
              </a:rPr>
              <a:t>Bahat</a:t>
            </a:r>
            <a:r>
              <a:rPr lang="tr-TR" sz="1400" kern="0" dirty="0">
                <a:solidFill>
                  <a:prstClr val="black"/>
                </a:solidFill>
                <a:latin typeface="Calibri"/>
              </a:rPr>
              <a:t> et al.</a:t>
            </a:r>
            <a:r>
              <a:rPr lang="en-US" sz="1400" kern="0" dirty="0">
                <a:solidFill>
                  <a:prstClr val="black"/>
                </a:solidFill>
                <a:latin typeface="Calibri"/>
              </a:rPr>
              <a:t>  Archives of osteoporosis </a:t>
            </a:r>
            <a:r>
              <a:rPr lang="tr-TR" sz="1400" kern="0" dirty="0">
                <a:solidFill>
                  <a:prstClr val="black"/>
                </a:solidFill>
                <a:latin typeface="Calibri"/>
              </a:rPr>
              <a:t>. 2021 </a:t>
            </a:r>
            <a:r>
              <a:rPr lang="tr-TR" sz="1400" kern="0" dirty="0" err="1">
                <a:solidFill>
                  <a:prstClr val="black"/>
                </a:solidFill>
                <a:latin typeface="Calibri"/>
              </a:rPr>
              <a:t>November</a:t>
            </a:r>
            <a:r>
              <a:rPr lang="tr-TR" sz="1400" kern="0" dirty="0">
                <a:solidFill>
                  <a:prstClr val="black"/>
                </a:solidFill>
                <a:latin typeface="Calibri"/>
              </a:rPr>
              <a:t> 8;</a:t>
            </a:r>
            <a:r>
              <a:rPr lang="en-US" sz="1400" kern="0" dirty="0">
                <a:solidFill>
                  <a:prstClr val="black"/>
                </a:solidFill>
                <a:latin typeface="Calibri"/>
              </a:rPr>
              <a:t>16</a:t>
            </a:r>
            <a:r>
              <a:rPr lang="tr-TR" sz="1400" kern="0" dirty="0">
                <a:solidFill>
                  <a:prstClr val="black"/>
                </a:solidFill>
                <a:latin typeface="Calibri"/>
              </a:rPr>
              <a:t> (</a:t>
            </a:r>
            <a:r>
              <a:rPr lang="en-US" sz="1400" kern="0" dirty="0">
                <a:solidFill>
                  <a:prstClr val="black"/>
                </a:solidFill>
                <a:latin typeface="Calibri"/>
              </a:rPr>
              <a:t>1 </a:t>
            </a:r>
            <a:r>
              <a:rPr lang="tr-TR" sz="1400" kern="0" dirty="0">
                <a:solidFill>
                  <a:prstClr val="black"/>
                </a:solidFill>
                <a:latin typeface="Calibri"/>
              </a:rPr>
              <a:t>)</a:t>
            </a:r>
            <a:r>
              <a:rPr lang="en-US" sz="1400" kern="0" dirty="0">
                <a:solidFill>
                  <a:prstClr val="black"/>
                </a:solidFill>
                <a:latin typeface="Calibri"/>
              </a:rPr>
              <a:t>179.</a:t>
            </a:r>
            <a:endParaRPr lang="tr-TR" sz="1400" dirty="0">
              <a:solidFill>
                <a:prstClr val="black"/>
              </a:solidFill>
              <a:latin typeface="Calibri"/>
            </a:endParaRPr>
          </a:p>
        </p:txBody>
      </p:sp>
    </p:spTree>
    <p:extLst>
      <p:ext uri="{BB962C8B-B14F-4D97-AF65-F5344CB8AC3E}">
        <p14:creationId xmlns:p14="http://schemas.microsoft.com/office/powerpoint/2010/main" val="3898626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6A1D9E-E092-8037-AFAC-D00EECD9E4C9}"/>
              </a:ext>
            </a:extLst>
          </p:cNvPr>
          <p:cNvSpPr>
            <a:spLocks noGrp="1"/>
          </p:cNvSpPr>
          <p:nvPr>
            <p:ph type="title"/>
          </p:nvPr>
        </p:nvSpPr>
        <p:spPr>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lstStyle/>
          <a:p>
            <a:pPr algn="ctr"/>
            <a:r>
              <a:rPr lang="tr-TR" b="1" dirty="0"/>
              <a:t>IOF &amp; ESCEO</a:t>
            </a:r>
          </a:p>
        </p:txBody>
      </p:sp>
      <p:sp>
        <p:nvSpPr>
          <p:cNvPr id="5" name="Metin kutusu 4">
            <a:extLst>
              <a:ext uri="{FF2B5EF4-FFF2-40B4-BE49-F238E27FC236}">
                <a16:creationId xmlns:a16="http://schemas.microsoft.com/office/drawing/2014/main" id="{64B7C647-D810-7120-CC00-9EC887E8C090}"/>
              </a:ext>
            </a:extLst>
          </p:cNvPr>
          <p:cNvSpPr txBox="1"/>
          <p:nvPr/>
        </p:nvSpPr>
        <p:spPr>
          <a:xfrm>
            <a:off x="5219194" y="6402222"/>
            <a:ext cx="697280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tr-TR" b="0" i="0" dirty="0" err="1">
                <a:solidFill>
                  <a:srgbClr val="212121"/>
                </a:solidFill>
                <a:effectLst/>
                <a:latin typeface="system-ui"/>
              </a:rPr>
              <a:t>Kanis</a:t>
            </a:r>
            <a:r>
              <a:rPr lang="tr-TR" b="0" i="0" dirty="0">
                <a:solidFill>
                  <a:srgbClr val="212121"/>
                </a:solidFill>
                <a:effectLst/>
                <a:latin typeface="system-ui"/>
              </a:rPr>
              <a:t> JA, Harvey NC, </a:t>
            </a:r>
            <a:r>
              <a:rPr lang="tr-TR" b="0" i="0" dirty="0" err="1">
                <a:solidFill>
                  <a:srgbClr val="212121"/>
                </a:solidFill>
                <a:effectLst/>
                <a:latin typeface="system-ui"/>
              </a:rPr>
              <a:t>McCloskey</a:t>
            </a:r>
            <a:r>
              <a:rPr lang="tr-TR" b="0" i="0" dirty="0">
                <a:solidFill>
                  <a:srgbClr val="212121"/>
                </a:solidFill>
                <a:effectLst/>
                <a:latin typeface="system-ui"/>
              </a:rPr>
              <a:t> E, et al. </a:t>
            </a:r>
            <a:r>
              <a:rPr lang="tr-TR" b="0" i="1" dirty="0" err="1">
                <a:solidFill>
                  <a:srgbClr val="212121"/>
                </a:solidFill>
                <a:effectLst/>
                <a:latin typeface="system-ui"/>
              </a:rPr>
              <a:t>Osteoporos</a:t>
            </a:r>
            <a:r>
              <a:rPr lang="tr-TR" b="0" i="1" dirty="0">
                <a:solidFill>
                  <a:srgbClr val="212121"/>
                </a:solidFill>
                <a:effectLst/>
                <a:latin typeface="system-ui"/>
              </a:rPr>
              <a:t> </a:t>
            </a:r>
            <a:r>
              <a:rPr lang="tr-TR" b="0" i="1" dirty="0" err="1">
                <a:solidFill>
                  <a:srgbClr val="212121"/>
                </a:solidFill>
                <a:effectLst/>
                <a:latin typeface="system-ui"/>
              </a:rPr>
              <a:t>Int</a:t>
            </a:r>
            <a:r>
              <a:rPr lang="tr-TR" b="0" i="0" dirty="0">
                <a:solidFill>
                  <a:srgbClr val="212121"/>
                </a:solidFill>
                <a:effectLst/>
                <a:latin typeface="system-ui"/>
              </a:rPr>
              <a:t>. 2020;31(1):1-12.</a:t>
            </a:r>
            <a:endParaRPr lang="tr-TR" dirty="0"/>
          </a:p>
        </p:txBody>
      </p:sp>
      <p:pic>
        <p:nvPicPr>
          <p:cNvPr id="6" name="Resim 5">
            <a:extLst>
              <a:ext uri="{FF2B5EF4-FFF2-40B4-BE49-F238E27FC236}">
                <a16:creationId xmlns:a16="http://schemas.microsoft.com/office/drawing/2014/main" id="{B7112172-62AC-B75F-27F5-BC202FB42A36}"/>
              </a:ext>
            </a:extLst>
          </p:cNvPr>
          <p:cNvPicPr>
            <a:picLocks noChangeAspect="1"/>
          </p:cNvPicPr>
          <p:nvPr/>
        </p:nvPicPr>
        <p:blipFill>
          <a:blip r:embed="rId3"/>
          <a:stretch>
            <a:fillRect/>
          </a:stretch>
        </p:blipFill>
        <p:spPr>
          <a:xfrm>
            <a:off x="2209800" y="1952678"/>
            <a:ext cx="7772400" cy="2952643"/>
          </a:xfrm>
          <a:prstGeom prst="rect">
            <a:avLst/>
          </a:prstGeom>
          <a:ln>
            <a:solidFill>
              <a:schemeClr val="tx1"/>
            </a:solidFill>
          </a:ln>
        </p:spPr>
      </p:pic>
      <p:sp>
        <p:nvSpPr>
          <p:cNvPr id="3" name="Metin kutusu 2">
            <a:extLst>
              <a:ext uri="{FF2B5EF4-FFF2-40B4-BE49-F238E27FC236}">
                <a16:creationId xmlns:a16="http://schemas.microsoft.com/office/drawing/2014/main" id="{53F82EB9-7E45-F2A4-AC3D-5B84E631B29B}"/>
              </a:ext>
            </a:extLst>
          </p:cNvPr>
          <p:cNvSpPr txBox="1"/>
          <p:nvPr/>
        </p:nvSpPr>
        <p:spPr>
          <a:xfrm>
            <a:off x="224590" y="3732677"/>
            <a:ext cx="8775031" cy="249299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tr-TR" dirty="0"/>
          </a:p>
          <a:p>
            <a:pPr>
              <a:buFont typeface="Arial" panose="020B0604020202020204" pitchFamily="34" charset="0"/>
              <a:buChar char="•"/>
            </a:pPr>
            <a:r>
              <a:rPr lang="tr-TR" sz="2400" dirty="0"/>
              <a:t>FRAX ile yalnızca kırık riski hesaplanıyor </a:t>
            </a:r>
          </a:p>
          <a:p>
            <a:pPr lvl="1">
              <a:buFont typeface="Arial" panose="020B0604020202020204" pitchFamily="34" charset="0"/>
              <a:buChar char="•"/>
            </a:pPr>
            <a:r>
              <a:rPr lang="tr-TR" sz="2400" dirty="0"/>
              <a:t>Bu risk değerinde hangi hastaya ne zaman tedavi verelim?</a:t>
            </a:r>
          </a:p>
          <a:p>
            <a:pPr lvl="1">
              <a:buFont typeface="Arial" panose="020B0604020202020204" pitchFamily="34" charset="0"/>
              <a:buChar char="•"/>
            </a:pPr>
            <a:r>
              <a:rPr lang="tr-TR" sz="2400" dirty="0"/>
              <a:t>Kim çok yüksek riskli sayılır?</a:t>
            </a:r>
          </a:p>
          <a:p>
            <a:pPr lvl="1">
              <a:buFont typeface="Arial" panose="020B0604020202020204" pitchFamily="34" charset="0"/>
              <a:buChar char="•"/>
            </a:pPr>
            <a:r>
              <a:rPr lang="tr-TR" sz="2400" dirty="0" err="1"/>
              <a:t>Anabolik</a:t>
            </a:r>
            <a:r>
              <a:rPr lang="tr-TR" sz="2400" dirty="0"/>
              <a:t> mi verelim, </a:t>
            </a:r>
            <a:r>
              <a:rPr lang="tr-TR" sz="2400" dirty="0" err="1"/>
              <a:t>antirezorptif</a:t>
            </a:r>
            <a:r>
              <a:rPr lang="tr-TR" sz="2400" dirty="0"/>
              <a:t> mi?</a:t>
            </a:r>
          </a:p>
          <a:p>
            <a:r>
              <a:rPr lang="tr-TR" sz="2400" dirty="0"/>
              <a:t>gibi </a:t>
            </a:r>
            <a:r>
              <a:rPr lang="tr-TR" sz="2400" b="1" dirty="0"/>
              <a:t>klinik karar sorularını FRAX tek başına yanıtlamaz</a:t>
            </a:r>
          </a:p>
          <a:p>
            <a:endParaRPr lang="tr-TR" dirty="0"/>
          </a:p>
        </p:txBody>
      </p:sp>
      <p:sp>
        <p:nvSpPr>
          <p:cNvPr id="4" name="Metin kutusu 3">
            <a:extLst>
              <a:ext uri="{FF2B5EF4-FFF2-40B4-BE49-F238E27FC236}">
                <a16:creationId xmlns:a16="http://schemas.microsoft.com/office/drawing/2014/main" id="{03AE0948-5260-723D-ED19-9E5E29FFDF90}"/>
              </a:ext>
            </a:extLst>
          </p:cNvPr>
          <p:cNvSpPr txBox="1"/>
          <p:nvPr/>
        </p:nvSpPr>
        <p:spPr>
          <a:xfrm>
            <a:off x="224590" y="4120870"/>
            <a:ext cx="11129210" cy="209288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tr-TR" sz="2800" dirty="0"/>
              <a:t>Bu algoritma, FRAX sonuçlarını </a:t>
            </a:r>
            <a:r>
              <a:rPr lang="tr-TR" sz="2800" b="1" dirty="0"/>
              <a:t>anlamlı ve eyleme dönüştürülebilir bir tedavi planına</a:t>
            </a:r>
            <a:r>
              <a:rPr lang="tr-TR" sz="2800" dirty="0"/>
              <a:t> çeviriyor</a:t>
            </a:r>
          </a:p>
          <a:p>
            <a:endParaRPr lang="tr-TR" sz="2800" dirty="0"/>
          </a:p>
          <a:p>
            <a:r>
              <a:rPr lang="tr-TR" sz="2800" dirty="0"/>
              <a:t>FRAX verisini </a:t>
            </a:r>
            <a:r>
              <a:rPr lang="tr-TR" sz="2800" b="1" dirty="0"/>
              <a:t>klinik karara dönüştürür</a:t>
            </a:r>
          </a:p>
          <a:p>
            <a:endParaRPr lang="tr-TR" dirty="0"/>
          </a:p>
        </p:txBody>
      </p:sp>
    </p:spTree>
    <p:extLst>
      <p:ext uri="{BB962C8B-B14F-4D97-AF65-F5344CB8AC3E}">
        <p14:creationId xmlns:p14="http://schemas.microsoft.com/office/powerpoint/2010/main" val="21938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515089-95F4-293A-2D69-6A94E620FBEF}"/>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tr-TR" b="1" dirty="0"/>
              <a:t>Post-</a:t>
            </a:r>
            <a:r>
              <a:rPr lang="tr-TR" b="1" dirty="0" err="1"/>
              <a:t>menopozal</a:t>
            </a:r>
            <a:r>
              <a:rPr lang="tr-TR" b="1" dirty="0"/>
              <a:t> kadınlar için…</a:t>
            </a:r>
          </a:p>
        </p:txBody>
      </p:sp>
      <p:pic>
        <p:nvPicPr>
          <p:cNvPr id="4" name="İçerik Yer Tutucusu 3">
            <a:extLst>
              <a:ext uri="{FF2B5EF4-FFF2-40B4-BE49-F238E27FC236}">
                <a16:creationId xmlns:a16="http://schemas.microsoft.com/office/drawing/2014/main" id="{52912253-DEAF-6D73-EB43-AEAB4CF88AC2}"/>
              </a:ext>
            </a:extLst>
          </p:cNvPr>
          <p:cNvPicPr>
            <a:picLocks noGrp="1" noChangeAspect="1"/>
          </p:cNvPicPr>
          <p:nvPr>
            <p:ph idx="1"/>
          </p:nvPr>
        </p:nvPicPr>
        <p:blipFill>
          <a:blip r:embed="rId3"/>
          <a:stretch>
            <a:fillRect/>
          </a:stretch>
        </p:blipFill>
        <p:spPr>
          <a:xfrm>
            <a:off x="511342" y="1861344"/>
            <a:ext cx="5105400" cy="4279900"/>
          </a:xfrm>
          <a:prstGeom prst="rect">
            <a:avLst/>
          </a:prstGeom>
        </p:spPr>
      </p:pic>
      <p:pic>
        <p:nvPicPr>
          <p:cNvPr id="5" name="Resim 4" descr="metin, ekran görüntüsü, diyagram, çizgi içeren bir resim&#10;&#10;Açıklama otomatik olarak oluşturuldu">
            <a:extLst>
              <a:ext uri="{FF2B5EF4-FFF2-40B4-BE49-F238E27FC236}">
                <a16:creationId xmlns:a16="http://schemas.microsoft.com/office/drawing/2014/main" id="{12CBAC45-D4EE-383E-8594-27CBD4727A16}"/>
              </a:ext>
            </a:extLst>
          </p:cNvPr>
          <p:cNvPicPr>
            <a:picLocks noChangeAspect="1"/>
          </p:cNvPicPr>
          <p:nvPr/>
        </p:nvPicPr>
        <p:blipFill>
          <a:blip r:embed="rId4"/>
          <a:stretch>
            <a:fillRect/>
          </a:stretch>
        </p:blipFill>
        <p:spPr>
          <a:xfrm>
            <a:off x="6404371" y="1861344"/>
            <a:ext cx="4949429" cy="4279900"/>
          </a:xfrm>
          <a:prstGeom prst="rect">
            <a:avLst/>
          </a:prstGeom>
        </p:spPr>
      </p:pic>
    </p:spTree>
    <p:extLst>
      <p:ext uri="{BB962C8B-B14F-4D97-AF65-F5344CB8AC3E}">
        <p14:creationId xmlns:p14="http://schemas.microsoft.com/office/powerpoint/2010/main" val="2677934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6AE1-84FB-FCC6-B1E5-89D59D0D0A1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9FB686A-CAF5-2AE2-FE4D-DC309D8B4E9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7160CF5-8DDD-16CE-EE08-C90E1D26DC2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BCC4EB9-C2DB-6BB5-DC86-91B9147CB049}"/>
              </a:ext>
            </a:extLst>
          </p:cNvPr>
          <p:cNvPicPr>
            <a:picLocks noChangeAspect="1"/>
          </p:cNvPicPr>
          <p:nvPr/>
        </p:nvPicPr>
        <p:blipFill>
          <a:blip r:embed="rId2"/>
          <a:stretch>
            <a:fillRect/>
          </a:stretch>
        </p:blipFill>
        <p:spPr>
          <a:xfrm>
            <a:off x="2209800" y="341015"/>
            <a:ext cx="7772400" cy="6175970"/>
          </a:xfrm>
          <a:prstGeom prst="rect">
            <a:avLst/>
          </a:prstGeom>
        </p:spPr>
      </p:pic>
    </p:spTree>
    <p:extLst>
      <p:ext uri="{BB962C8B-B14F-4D97-AF65-F5344CB8AC3E}">
        <p14:creationId xmlns:p14="http://schemas.microsoft.com/office/powerpoint/2010/main" val="36437670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94CBB-08FE-485D-9422-E10259CED5BA}"/>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23E90D67-402B-8911-3ABD-5A1162F9A2F7}"/>
              </a:ext>
            </a:extLst>
          </p:cNvPr>
          <p:cNvPicPr>
            <a:picLocks noChangeAspect="1"/>
          </p:cNvPicPr>
          <p:nvPr/>
        </p:nvPicPr>
        <p:blipFill>
          <a:blip r:embed="rId3"/>
          <a:srcRect r="-109" b="80024"/>
          <a:stretch/>
        </p:blipFill>
        <p:spPr>
          <a:xfrm>
            <a:off x="2360252" y="0"/>
            <a:ext cx="7482174" cy="1369982"/>
          </a:xfrm>
          <a:prstGeom prst="rect">
            <a:avLst/>
          </a:prstGeom>
        </p:spPr>
      </p:pic>
      <p:sp>
        <p:nvSpPr>
          <p:cNvPr id="2" name="Metin kutusu 1">
            <a:extLst>
              <a:ext uri="{FF2B5EF4-FFF2-40B4-BE49-F238E27FC236}">
                <a16:creationId xmlns:a16="http://schemas.microsoft.com/office/drawing/2014/main" id="{CF16A75F-8AC9-B5F6-D120-16765CB63210}"/>
              </a:ext>
            </a:extLst>
          </p:cNvPr>
          <p:cNvSpPr txBox="1"/>
          <p:nvPr/>
        </p:nvSpPr>
        <p:spPr>
          <a:xfrm>
            <a:off x="2866029" y="1558119"/>
            <a:ext cx="1455761" cy="369332"/>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dirty="0"/>
              <a:t>Düşük risk</a:t>
            </a:r>
          </a:p>
        </p:txBody>
      </p:sp>
      <p:sp>
        <p:nvSpPr>
          <p:cNvPr id="3" name="Metin kutusu 2">
            <a:extLst>
              <a:ext uri="{FF2B5EF4-FFF2-40B4-BE49-F238E27FC236}">
                <a16:creationId xmlns:a16="http://schemas.microsoft.com/office/drawing/2014/main" id="{CBDDF912-6078-A554-ED7C-95D2C121FFE5}"/>
              </a:ext>
            </a:extLst>
          </p:cNvPr>
          <p:cNvSpPr txBox="1"/>
          <p:nvPr/>
        </p:nvSpPr>
        <p:spPr>
          <a:xfrm>
            <a:off x="5222786" y="1558119"/>
            <a:ext cx="1455761" cy="369332"/>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dirty="0"/>
              <a:t>Yüksek risk</a:t>
            </a:r>
          </a:p>
        </p:txBody>
      </p:sp>
      <p:sp>
        <p:nvSpPr>
          <p:cNvPr id="5" name="Metin kutusu 4">
            <a:extLst>
              <a:ext uri="{FF2B5EF4-FFF2-40B4-BE49-F238E27FC236}">
                <a16:creationId xmlns:a16="http://schemas.microsoft.com/office/drawing/2014/main" id="{FED2A61A-C307-B16D-CDDE-6D5C2CCC4B5C}"/>
              </a:ext>
            </a:extLst>
          </p:cNvPr>
          <p:cNvSpPr txBox="1"/>
          <p:nvPr/>
        </p:nvSpPr>
        <p:spPr>
          <a:xfrm>
            <a:off x="7565974" y="1495840"/>
            <a:ext cx="1594028" cy="369332"/>
          </a:xfrm>
          <a:prstGeom prst="rect">
            <a:avLst/>
          </a:prstGeom>
          <a:solidFill>
            <a:srgbClr val="FF0000"/>
          </a:solidFill>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dirty="0">
                <a:solidFill>
                  <a:schemeClr val="bg1"/>
                </a:solidFill>
              </a:rPr>
              <a:t>Çok Yüksek risk</a:t>
            </a:r>
            <a:endParaRPr lang="tr-TR" dirty="0">
              <a:solidFill>
                <a:schemeClr val="bg1"/>
              </a:solidFill>
              <a:ea typeface="Calibri"/>
              <a:cs typeface="Calibri"/>
            </a:endParaRPr>
          </a:p>
        </p:txBody>
      </p:sp>
      <p:sp>
        <p:nvSpPr>
          <p:cNvPr id="6" name="Metin kutusu 5">
            <a:extLst>
              <a:ext uri="{FF2B5EF4-FFF2-40B4-BE49-F238E27FC236}">
                <a16:creationId xmlns:a16="http://schemas.microsoft.com/office/drawing/2014/main" id="{D200128E-E519-B234-69C1-043BECAB497D}"/>
              </a:ext>
            </a:extLst>
          </p:cNvPr>
          <p:cNvSpPr txBox="1"/>
          <p:nvPr/>
        </p:nvSpPr>
        <p:spPr>
          <a:xfrm>
            <a:off x="2979761" y="2263253"/>
            <a:ext cx="1330656" cy="1200329"/>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Kalsiyum ve D vitamini düzeylerini optimize et</a:t>
            </a:r>
            <a:endParaRPr lang="tr-TR" dirty="0">
              <a:ea typeface="Calibri"/>
              <a:cs typeface="Calibri"/>
            </a:endParaRPr>
          </a:p>
        </p:txBody>
      </p:sp>
      <p:sp>
        <p:nvSpPr>
          <p:cNvPr id="7" name="Metin kutusu 6">
            <a:extLst>
              <a:ext uri="{FF2B5EF4-FFF2-40B4-BE49-F238E27FC236}">
                <a16:creationId xmlns:a16="http://schemas.microsoft.com/office/drawing/2014/main" id="{7A66D908-B643-C561-3F39-438A6717A539}"/>
              </a:ext>
            </a:extLst>
          </p:cNvPr>
          <p:cNvSpPr txBox="1"/>
          <p:nvPr/>
        </p:nvSpPr>
        <p:spPr>
          <a:xfrm>
            <a:off x="2925332" y="3760038"/>
            <a:ext cx="1330656" cy="923330"/>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Riske uygun egzersiz programı</a:t>
            </a:r>
          </a:p>
        </p:txBody>
      </p:sp>
      <p:sp>
        <p:nvSpPr>
          <p:cNvPr id="8" name="Metin kutusu 7">
            <a:extLst>
              <a:ext uri="{FF2B5EF4-FFF2-40B4-BE49-F238E27FC236}">
                <a16:creationId xmlns:a16="http://schemas.microsoft.com/office/drawing/2014/main" id="{9D50F6DE-24DB-BABE-EF33-ED10AB38AE72}"/>
              </a:ext>
            </a:extLst>
          </p:cNvPr>
          <p:cNvSpPr txBox="1"/>
          <p:nvPr/>
        </p:nvSpPr>
        <p:spPr>
          <a:xfrm>
            <a:off x="2625975" y="4979238"/>
            <a:ext cx="1934813" cy="1200329"/>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Yaşam tarzı önerileri</a:t>
            </a:r>
          </a:p>
          <a:p>
            <a:r>
              <a:rPr lang="tr-TR" dirty="0">
                <a:ea typeface="Calibri"/>
                <a:cs typeface="Calibri"/>
              </a:rPr>
              <a:t>MHT ya da SERM verilebilir</a:t>
            </a:r>
          </a:p>
        </p:txBody>
      </p:sp>
      <p:sp>
        <p:nvSpPr>
          <p:cNvPr id="10" name="Ok: Aşağı 9">
            <a:extLst>
              <a:ext uri="{FF2B5EF4-FFF2-40B4-BE49-F238E27FC236}">
                <a16:creationId xmlns:a16="http://schemas.microsoft.com/office/drawing/2014/main" id="{788F02BC-152A-F3E4-7C87-41CFE05CD5AD}"/>
              </a:ext>
            </a:extLst>
          </p:cNvPr>
          <p:cNvSpPr/>
          <p:nvPr/>
        </p:nvSpPr>
        <p:spPr>
          <a:xfrm>
            <a:off x="3448984" y="1966576"/>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k: Aşağı 10">
            <a:extLst>
              <a:ext uri="{FF2B5EF4-FFF2-40B4-BE49-F238E27FC236}">
                <a16:creationId xmlns:a16="http://schemas.microsoft.com/office/drawing/2014/main" id="{856F3E54-D556-F831-B68A-E62475AE788C}"/>
              </a:ext>
            </a:extLst>
          </p:cNvPr>
          <p:cNvSpPr/>
          <p:nvPr/>
        </p:nvSpPr>
        <p:spPr>
          <a:xfrm>
            <a:off x="3448983" y="3463362"/>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k: Aşağı 11">
            <a:extLst>
              <a:ext uri="{FF2B5EF4-FFF2-40B4-BE49-F238E27FC236}">
                <a16:creationId xmlns:a16="http://schemas.microsoft.com/office/drawing/2014/main" id="{228F15F1-EAA7-50FE-633C-87F728DC1116}"/>
              </a:ext>
            </a:extLst>
          </p:cNvPr>
          <p:cNvSpPr/>
          <p:nvPr/>
        </p:nvSpPr>
        <p:spPr>
          <a:xfrm>
            <a:off x="3448983" y="4682561"/>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1318561A-E80F-9993-E44B-3CC36855659B}"/>
              </a:ext>
            </a:extLst>
          </p:cNvPr>
          <p:cNvSpPr txBox="1"/>
          <p:nvPr/>
        </p:nvSpPr>
        <p:spPr>
          <a:xfrm>
            <a:off x="5390946" y="2279581"/>
            <a:ext cx="1330656" cy="1200329"/>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Kalsiyum ve D vitamini düzeylerini optimize et</a:t>
            </a:r>
            <a:endParaRPr lang="tr-TR" dirty="0">
              <a:ea typeface="Calibri"/>
              <a:cs typeface="Calibri"/>
            </a:endParaRPr>
          </a:p>
        </p:txBody>
      </p:sp>
      <p:sp>
        <p:nvSpPr>
          <p:cNvPr id="14" name="Metin kutusu 13">
            <a:extLst>
              <a:ext uri="{FF2B5EF4-FFF2-40B4-BE49-F238E27FC236}">
                <a16:creationId xmlns:a16="http://schemas.microsoft.com/office/drawing/2014/main" id="{3E054FD9-A173-92A3-37EB-5997ACAA3081}"/>
              </a:ext>
            </a:extLst>
          </p:cNvPr>
          <p:cNvSpPr txBox="1"/>
          <p:nvPr/>
        </p:nvSpPr>
        <p:spPr>
          <a:xfrm>
            <a:off x="5336517" y="3776366"/>
            <a:ext cx="1330656" cy="1477328"/>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Riske uygun egzersiz programı ve düşmenin önlenmesi</a:t>
            </a:r>
          </a:p>
        </p:txBody>
      </p:sp>
      <p:sp>
        <p:nvSpPr>
          <p:cNvPr id="15" name="Metin kutusu 14">
            <a:extLst>
              <a:ext uri="{FF2B5EF4-FFF2-40B4-BE49-F238E27FC236}">
                <a16:creationId xmlns:a16="http://schemas.microsoft.com/office/drawing/2014/main" id="{5CDF36A2-3A25-03AF-DE73-323561853B63}"/>
              </a:ext>
            </a:extLst>
          </p:cNvPr>
          <p:cNvSpPr txBox="1"/>
          <p:nvPr/>
        </p:nvSpPr>
        <p:spPr>
          <a:xfrm>
            <a:off x="5086146" y="5577952"/>
            <a:ext cx="1934813" cy="923330"/>
          </a:xfrm>
          <a:prstGeom prst="rect">
            <a:avLst/>
          </a:prstGeom>
          <a:solidFill>
            <a:schemeClr val="accent2"/>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Oral BF ya da </a:t>
            </a:r>
            <a:r>
              <a:rPr lang="tr-TR" dirty="0">
                <a:ea typeface="Calibri"/>
                <a:cs typeface="Calibri"/>
              </a:rPr>
              <a:t>diğer </a:t>
            </a:r>
            <a:r>
              <a:rPr lang="tr-TR" dirty="0" err="1">
                <a:ea typeface="Calibri"/>
                <a:cs typeface="Calibri"/>
              </a:rPr>
              <a:t>antirezorptifler</a:t>
            </a:r>
            <a:r>
              <a:rPr lang="tr-TR" dirty="0">
                <a:ea typeface="Calibri"/>
                <a:cs typeface="Calibri"/>
              </a:rPr>
              <a:t> verilebilir</a:t>
            </a:r>
            <a:endParaRPr lang="tr-TR" dirty="0" err="1"/>
          </a:p>
        </p:txBody>
      </p:sp>
      <p:sp>
        <p:nvSpPr>
          <p:cNvPr id="16" name="Ok: Aşağı 15">
            <a:extLst>
              <a:ext uri="{FF2B5EF4-FFF2-40B4-BE49-F238E27FC236}">
                <a16:creationId xmlns:a16="http://schemas.microsoft.com/office/drawing/2014/main" id="{0C88D682-A6DD-F1D0-778D-0AAA422DDE5B}"/>
              </a:ext>
            </a:extLst>
          </p:cNvPr>
          <p:cNvSpPr/>
          <p:nvPr/>
        </p:nvSpPr>
        <p:spPr>
          <a:xfrm>
            <a:off x="5860169" y="1982904"/>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k: Aşağı 16">
            <a:extLst>
              <a:ext uri="{FF2B5EF4-FFF2-40B4-BE49-F238E27FC236}">
                <a16:creationId xmlns:a16="http://schemas.microsoft.com/office/drawing/2014/main" id="{828DDD35-FE00-95C3-9CD4-084C86753DFC}"/>
              </a:ext>
            </a:extLst>
          </p:cNvPr>
          <p:cNvSpPr/>
          <p:nvPr/>
        </p:nvSpPr>
        <p:spPr>
          <a:xfrm>
            <a:off x="5860168" y="3479690"/>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k: Aşağı 17">
            <a:extLst>
              <a:ext uri="{FF2B5EF4-FFF2-40B4-BE49-F238E27FC236}">
                <a16:creationId xmlns:a16="http://schemas.microsoft.com/office/drawing/2014/main" id="{3E54CFFB-6C55-B3D1-7AEC-A44D10D5AB87}"/>
              </a:ext>
            </a:extLst>
          </p:cNvPr>
          <p:cNvSpPr/>
          <p:nvPr/>
        </p:nvSpPr>
        <p:spPr>
          <a:xfrm>
            <a:off x="5860168" y="5254060"/>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F66E3EAB-725B-1CC0-38EF-224C7106B1D4}"/>
              </a:ext>
            </a:extLst>
          </p:cNvPr>
          <p:cNvSpPr txBox="1"/>
          <p:nvPr/>
        </p:nvSpPr>
        <p:spPr>
          <a:xfrm>
            <a:off x="7829346" y="2203381"/>
            <a:ext cx="1330656" cy="1200329"/>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Kalsiyum ve D vitamini düzeylerini optimize et</a:t>
            </a:r>
            <a:endParaRPr lang="tr-TR" dirty="0">
              <a:ea typeface="Calibri"/>
              <a:cs typeface="Calibri"/>
            </a:endParaRPr>
          </a:p>
        </p:txBody>
      </p:sp>
      <p:sp>
        <p:nvSpPr>
          <p:cNvPr id="20" name="Metin kutusu 19">
            <a:extLst>
              <a:ext uri="{FF2B5EF4-FFF2-40B4-BE49-F238E27FC236}">
                <a16:creationId xmlns:a16="http://schemas.microsoft.com/office/drawing/2014/main" id="{2E6F3E0B-9C9A-3545-F990-FC3E5412C78F}"/>
              </a:ext>
            </a:extLst>
          </p:cNvPr>
          <p:cNvSpPr txBox="1"/>
          <p:nvPr/>
        </p:nvSpPr>
        <p:spPr>
          <a:xfrm>
            <a:off x="7774917" y="3700166"/>
            <a:ext cx="1330656" cy="1477328"/>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t>Riske uygun egzersiz programı ve düşmenin önlenmesi</a:t>
            </a:r>
          </a:p>
        </p:txBody>
      </p:sp>
      <p:sp>
        <p:nvSpPr>
          <p:cNvPr id="21" name="Metin kutusu 20">
            <a:extLst>
              <a:ext uri="{FF2B5EF4-FFF2-40B4-BE49-F238E27FC236}">
                <a16:creationId xmlns:a16="http://schemas.microsoft.com/office/drawing/2014/main" id="{76705933-F730-4BAD-86F5-2A1AEF7739D5}"/>
              </a:ext>
            </a:extLst>
          </p:cNvPr>
          <p:cNvSpPr txBox="1"/>
          <p:nvPr/>
        </p:nvSpPr>
        <p:spPr>
          <a:xfrm>
            <a:off x="7524546" y="5490867"/>
            <a:ext cx="2141641" cy="1200329"/>
          </a:xfrm>
          <a:prstGeom prst="rect">
            <a:avLst/>
          </a:prstGeom>
          <a:solidFill>
            <a:srgbClr val="FF0000"/>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dirty="0">
                <a:solidFill>
                  <a:schemeClr val="bg1"/>
                </a:solidFill>
                <a:ea typeface="Calibri"/>
                <a:cs typeface="Calibri"/>
              </a:rPr>
              <a:t>Anabolik ajan başlanıp devamında </a:t>
            </a:r>
            <a:r>
              <a:rPr lang="tr-TR" dirty="0" err="1">
                <a:solidFill>
                  <a:schemeClr val="bg1"/>
                </a:solidFill>
                <a:ea typeface="Calibri"/>
                <a:cs typeface="Calibri"/>
              </a:rPr>
              <a:t>antire-zorptifler</a:t>
            </a:r>
            <a:r>
              <a:rPr lang="tr-TR" dirty="0">
                <a:solidFill>
                  <a:schemeClr val="bg1"/>
                </a:solidFill>
                <a:ea typeface="Calibri"/>
                <a:cs typeface="Calibri"/>
              </a:rPr>
              <a:t> verilebilir</a:t>
            </a:r>
            <a:endParaRPr lang="tr-TR">
              <a:solidFill>
                <a:schemeClr val="bg1"/>
              </a:solidFill>
              <a:ea typeface="Calibri"/>
              <a:cs typeface="Calibri"/>
            </a:endParaRPr>
          </a:p>
        </p:txBody>
      </p:sp>
      <p:sp>
        <p:nvSpPr>
          <p:cNvPr id="22" name="Ok: Aşağı 21">
            <a:extLst>
              <a:ext uri="{FF2B5EF4-FFF2-40B4-BE49-F238E27FC236}">
                <a16:creationId xmlns:a16="http://schemas.microsoft.com/office/drawing/2014/main" id="{77AADBD1-039A-8859-C739-F8B0C04A81C7}"/>
              </a:ext>
            </a:extLst>
          </p:cNvPr>
          <p:cNvSpPr/>
          <p:nvPr/>
        </p:nvSpPr>
        <p:spPr>
          <a:xfrm>
            <a:off x="8298569" y="1906704"/>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k: Aşağı 22">
            <a:extLst>
              <a:ext uri="{FF2B5EF4-FFF2-40B4-BE49-F238E27FC236}">
                <a16:creationId xmlns:a16="http://schemas.microsoft.com/office/drawing/2014/main" id="{B733A2E2-2B40-CEDE-BBD2-80D1F904DE4D}"/>
              </a:ext>
            </a:extLst>
          </p:cNvPr>
          <p:cNvSpPr/>
          <p:nvPr/>
        </p:nvSpPr>
        <p:spPr>
          <a:xfrm>
            <a:off x="8298568" y="3403490"/>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k: Aşağı 23">
            <a:extLst>
              <a:ext uri="{FF2B5EF4-FFF2-40B4-BE49-F238E27FC236}">
                <a16:creationId xmlns:a16="http://schemas.microsoft.com/office/drawing/2014/main" id="{2AF8E476-86E2-50B4-56B5-B3675BDB654A}"/>
              </a:ext>
            </a:extLst>
          </p:cNvPr>
          <p:cNvSpPr/>
          <p:nvPr/>
        </p:nvSpPr>
        <p:spPr>
          <a:xfrm>
            <a:off x="8298568" y="5177860"/>
            <a:ext cx="284328" cy="2957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03EAC6DC-CACF-C685-B8F7-FD8B1A038C24}"/>
              </a:ext>
            </a:extLst>
          </p:cNvPr>
          <p:cNvSpPr txBox="1"/>
          <p:nvPr/>
        </p:nvSpPr>
        <p:spPr>
          <a:xfrm>
            <a:off x="-82" y="6335891"/>
            <a:ext cx="3320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sz="1400" dirty="0"/>
              <a:t>MHT, </a:t>
            </a:r>
            <a:r>
              <a:rPr lang="tr-TR" sz="1400" dirty="0" err="1"/>
              <a:t>menopozal</a:t>
            </a:r>
            <a:r>
              <a:rPr lang="tr-TR" sz="1400" dirty="0"/>
              <a:t> hormon tedavisi</a:t>
            </a:r>
          </a:p>
          <a:p>
            <a:r>
              <a:rPr lang="tr-TR" sz="1400" dirty="0">
                <a:ea typeface="Calibri"/>
                <a:cs typeface="Calibri"/>
              </a:rPr>
              <a:t>SERM, selektif östrojen reseptör modülatör</a:t>
            </a:r>
          </a:p>
        </p:txBody>
      </p:sp>
    </p:spTree>
    <p:extLst>
      <p:ext uri="{BB962C8B-B14F-4D97-AF65-F5344CB8AC3E}">
        <p14:creationId xmlns:p14="http://schemas.microsoft.com/office/powerpoint/2010/main" val="13003559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68548"/>
            <a:ext cx="10515600" cy="1325563"/>
          </a:xfr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br>
              <a:rPr lang="tr-TR" b="1" dirty="0"/>
            </a:br>
            <a:r>
              <a:rPr lang="tr-TR" b="1" dirty="0">
                <a:solidFill>
                  <a:srgbClr val="FF0000"/>
                </a:solidFill>
              </a:rPr>
              <a:t>OP Tedavi </a:t>
            </a:r>
            <a:r>
              <a:rPr lang="tr-TR" b="1" dirty="0" err="1">
                <a:solidFill>
                  <a:srgbClr val="FF0000"/>
                </a:solidFill>
              </a:rPr>
              <a:t>Endikasyonları</a:t>
            </a:r>
            <a:br>
              <a:rPr lang="tr-TR" dirty="0"/>
            </a:br>
            <a:endParaRPr lang="tr-TR" dirty="0"/>
          </a:p>
        </p:txBody>
      </p:sp>
      <p:sp>
        <p:nvSpPr>
          <p:cNvPr id="3" name="İçerik Yer Tutucusu 2"/>
          <p:cNvSpPr>
            <a:spLocks noGrp="1"/>
          </p:cNvSpPr>
          <p:nvPr>
            <p:ph idx="1"/>
          </p:nvPr>
        </p:nvSpPr>
        <p:spPr>
          <a:xfrm>
            <a:off x="2005406" y="1906736"/>
            <a:ext cx="8229600" cy="3394472"/>
          </a:xfrm>
        </p:spPr>
        <p:style>
          <a:lnRef idx="1">
            <a:schemeClr val="accent3"/>
          </a:lnRef>
          <a:fillRef idx="2">
            <a:schemeClr val="accent3"/>
          </a:fillRef>
          <a:effectRef idx="1">
            <a:schemeClr val="accent3"/>
          </a:effectRef>
          <a:fontRef idx="minor">
            <a:schemeClr val="dk1"/>
          </a:fontRef>
        </p:style>
        <p:txBody>
          <a:bodyPr>
            <a:normAutofit/>
          </a:bodyPr>
          <a:lstStyle/>
          <a:p>
            <a:endParaRPr lang="tr-TR" dirty="0"/>
          </a:p>
        </p:txBody>
      </p:sp>
      <p:sp>
        <p:nvSpPr>
          <p:cNvPr id="8" name="Rectangle 3"/>
          <p:cNvSpPr/>
          <p:nvPr/>
        </p:nvSpPr>
        <p:spPr>
          <a:xfrm>
            <a:off x="2207569" y="5805265"/>
            <a:ext cx="7693693" cy="71558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350" dirty="0">
                <a:solidFill>
                  <a:prstClr val="black"/>
                </a:solidFill>
              </a:rPr>
              <a:t>WHO Study Group</a:t>
            </a:r>
            <a:r>
              <a:rPr lang="tr-TR" sz="1350" dirty="0">
                <a:solidFill>
                  <a:prstClr val="black"/>
                </a:solidFill>
              </a:rPr>
              <a:t>: </a:t>
            </a:r>
            <a:r>
              <a:rPr lang="tr-TR" sz="1350" dirty="0" err="1"/>
              <a:t>Kanis</a:t>
            </a:r>
            <a:r>
              <a:rPr lang="tr-TR" sz="1350" dirty="0"/>
              <a:t> JA, </a:t>
            </a:r>
            <a:r>
              <a:rPr lang="tr-TR" sz="1350" dirty="0" err="1"/>
              <a:t>Oden</a:t>
            </a:r>
            <a:r>
              <a:rPr lang="tr-TR" sz="1350" dirty="0"/>
              <a:t> A, </a:t>
            </a:r>
            <a:r>
              <a:rPr lang="tr-TR" sz="1350" dirty="0" err="1"/>
              <a:t>Johnell</a:t>
            </a:r>
            <a:r>
              <a:rPr lang="tr-TR" sz="1350" dirty="0"/>
              <a:t> O, </a:t>
            </a:r>
            <a:r>
              <a:rPr lang="tr-TR" sz="1350" dirty="0" err="1"/>
              <a:t>Jonsson</a:t>
            </a:r>
            <a:r>
              <a:rPr lang="tr-TR" sz="1350" dirty="0"/>
              <a:t> B, de </a:t>
            </a:r>
            <a:r>
              <a:rPr lang="tr-TR" sz="1350" dirty="0" err="1"/>
              <a:t>Laet</a:t>
            </a:r>
            <a:r>
              <a:rPr lang="tr-TR" sz="1350" dirty="0"/>
              <a:t> C, </a:t>
            </a:r>
            <a:r>
              <a:rPr lang="tr-TR" sz="1350" dirty="0" err="1"/>
              <a:t>Dawson</a:t>
            </a:r>
            <a:r>
              <a:rPr lang="tr-TR" sz="1350" dirty="0"/>
              <a:t> A. </a:t>
            </a:r>
            <a:r>
              <a:rPr lang="tr-TR" sz="1350" dirty="0" err="1"/>
              <a:t>The</a:t>
            </a:r>
            <a:r>
              <a:rPr lang="tr-TR" sz="1350" dirty="0"/>
              <a:t> </a:t>
            </a:r>
            <a:r>
              <a:rPr lang="tr-TR" sz="1350" dirty="0" err="1"/>
              <a:t>burden</a:t>
            </a:r>
            <a:r>
              <a:rPr lang="tr-TR" sz="1350" dirty="0"/>
              <a:t> of </a:t>
            </a:r>
            <a:r>
              <a:rPr lang="tr-TR" sz="1350" dirty="0" err="1"/>
              <a:t>osteoporotic</a:t>
            </a:r>
            <a:r>
              <a:rPr lang="tr-TR" sz="1350" dirty="0"/>
              <a:t> </a:t>
            </a:r>
            <a:r>
              <a:rPr lang="tr-TR" sz="1350" dirty="0" err="1"/>
              <a:t>fractures</a:t>
            </a:r>
            <a:r>
              <a:rPr lang="tr-TR" sz="1350" dirty="0"/>
              <a:t>: a </a:t>
            </a:r>
            <a:r>
              <a:rPr lang="tr-TR" sz="1350" dirty="0" err="1"/>
              <a:t>method</a:t>
            </a:r>
            <a:r>
              <a:rPr lang="tr-TR" sz="1350" dirty="0"/>
              <a:t> </a:t>
            </a:r>
            <a:r>
              <a:rPr lang="tr-TR" sz="1350" dirty="0" err="1"/>
              <a:t>for</a:t>
            </a:r>
            <a:r>
              <a:rPr lang="tr-TR" sz="1350" dirty="0"/>
              <a:t> </a:t>
            </a:r>
            <a:r>
              <a:rPr lang="tr-TR" sz="1350" dirty="0" err="1"/>
              <a:t>setting</a:t>
            </a:r>
            <a:r>
              <a:rPr lang="tr-TR" sz="1350" dirty="0"/>
              <a:t> </a:t>
            </a:r>
            <a:r>
              <a:rPr lang="tr-TR" sz="1350" dirty="0" err="1"/>
              <a:t>intervention</a:t>
            </a:r>
            <a:r>
              <a:rPr lang="tr-TR" sz="1350" dirty="0"/>
              <a:t> </a:t>
            </a:r>
            <a:r>
              <a:rPr lang="tr-TR" sz="1350" dirty="0" err="1"/>
              <a:t>thresholds</a:t>
            </a:r>
            <a:r>
              <a:rPr lang="tr-TR" sz="1350" dirty="0"/>
              <a:t>. </a:t>
            </a:r>
            <a:r>
              <a:rPr lang="tr-TR" sz="1350" dirty="0" err="1"/>
              <a:t>Osteoporos</a:t>
            </a:r>
            <a:r>
              <a:rPr lang="tr-TR" sz="1350" dirty="0"/>
              <a:t> </a:t>
            </a:r>
            <a:r>
              <a:rPr lang="tr-TR" sz="1350" dirty="0" err="1"/>
              <a:t>Int</a:t>
            </a:r>
            <a:r>
              <a:rPr lang="tr-TR" sz="1350" dirty="0"/>
              <a:t>. 2001;12(5):417-27. </a:t>
            </a:r>
            <a:r>
              <a:rPr lang="tr-TR" sz="1350" dirty="0" err="1"/>
              <a:t>doi</a:t>
            </a:r>
            <a:r>
              <a:rPr lang="tr-TR" sz="1350" dirty="0"/>
              <a:t>: 10.1007/s001980170112. PMID: 11444092.</a:t>
            </a:r>
            <a:endParaRPr lang="en-US" sz="1350" dirty="0">
              <a:solidFill>
                <a:prstClr val="black"/>
              </a:solidFill>
            </a:endParaRPr>
          </a:p>
        </p:txBody>
      </p:sp>
      <p:sp>
        <p:nvSpPr>
          <p:cNvPr id="11" name="Metin kutusu 10">
            <a:extLst>
              <a:ext uri="{FF2B5EF4-FFF2-40B4-BE49-F238E27FC236}">
                <a16:creationId xmlns:a16="http://schemas.microsoft.com/office/drawing/2014/main" id="{30152CA9-A4F1-EEE3-6F75-CFDB46F914F7}"/>
              </a:ext>
            </a:extLst>
          </p:cNvPr>
          <p:cNvSpPr txBox="1"/>
          <p:nvPr/>
        </p:nvSpPr>
        <p:spPr>
          <a:xfrm>
            <a:off x="2481946" y="2708921"/>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1</a:t>
            </a:r>
          </a:p>
        </p:txBody>
      </p:sp>
      <p:sp>
        <p:nvSpPr>
          <p:cNvPr id="12" name="Metin kutusu 11">
            <a:extLst>
              <a:ext uri="{FF2B5EF4-FFF2-40B4-BE49-F238E27FC236}">
                <a16:creationId xmlns:a16="http://schemas.microsoft.com/office/drawing/2014/main" id="{F9CB6700-F22D-96A9-9A4D-D67CC8D2C064}"/>
              </a:ext>
            </a:extLst>
          </p:cNvPr>
          <p:cNvSpPr txBox="1"/>
          <p:nvPr/>
        </p:nvSpPr>
        <p:spPr>
          <a:xfrm>
            <a:off x="2481946" y="3687416"/>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2</a:t>
            </a:r>
          </a:p>
        </p:txBody>
      </p:sp>
      <p:sp>
        <p:nvSpPr>
          <p:cNvPr id="13" name="Metin kutusu 12">
            <a:extLst>
              <a:ext uri="{FF2B5EF4-FFF2-40B4-BE49-F238E27FC236}">
                <a16:creationId xmlns:a16="http://schemas.microsoft.com/office/drawing/2014/main" id="{7D30758E-E859-29FE-39F4-07D1E9E7D5D4}"/>
              </a:ext>
            </a:extLst>
          </p:cNvPr>
          <p:cNvSpPr txBox="1"/>
          <p:nvPr/>
        </p:nvSpPr>
        <p:spPr>
          <a:xfrm>
            <a:off x="2481946" y="4479504"/>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3</a:t>
            </a:r>
          </a:p>
        </p:txBody>
      </p:sp>
    </p:spTree>
    <p:extLst>
      <p:ext uri="{BB962C8B-B14F-4D97-AF65-F5344CB8AC3E}">
        <p14:creationId xmlns:p14="http://schemas.microsoft.com/office/powerpoint/2010/main" val="1019891967"/>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98B03-CA1C-A52F-5AA8-3BD061E56E91}"/>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1DF671B-1391-3100-F365-6CC58B439BE5}"/>
              </a:ext>
            </a:extLst>
          </p:cNvPr>
          <p:cNvSpPr>
            <a:spLocks noGrp="1"/>
          </p:cNvSpPr>
          <p:nvPr>
            <p:ph idx="1"/>
          </p:nvPr>
        </p:nvSpPr>
        <p:spPr>
          <a:xfrm>
            <a:off x="2005406" y="1906736"/>
            <a:ext cx="8229600" cy="3394472"/>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marL="0" indent="0">
              <a:buNone/>
            </a:pPr>
            <a:endParaRPr lang="tr-TR" dirty="0"/>
          </a:p>
          <a:p>
            <a:endParaRPr lang="tr-TR" dirty="0"/>
          </a:p>
          <a:p>
            <a:endParaRPr lang="tr-TR" sz="2475" dirty="0"/>
          </a:p>
          <a:p>
            <a:pPr lvl="1"/>
            <a:r>
              <a:rPr lang="tr-TR" sz="4500" b="1" dirty="0">
                <a:solidFill>
                  <a:srgbClr val="FF0000"/>
                </a:solidFill>
              </a:rPr>
              <a:t>DXA </a:t>
            </a:r>
            <a:r>
              <a:rPr lang="tr-TR" sz="2475" b="1" dirty="0"/>
              <a:t> </a:t>
            </a:r>
          </a:p>
          <a:p>
            <a:pPr lvl="1"/>
            <a:endParaRPr lang="tr-TR" sz="2475" b="1" dirty="0"/>
          </a:p>
          <a:p>
            <a:pPr marL="342900" lvl="1" indent="0">
              <a:buNone/>
            </a:pPr>
            <a:endParaRPr lang="tr-TR" sz="2475" dirty="0"/>
          </a:p>
          <a:p>
            <a:pPr lvl="1"/>
            <a:endParaRPr lang="tr-TR" sz="2475" dirty="0"/>
          </a:p>
          <a:p>
            <a:pPr lvl="1"/>
            <a:r>
              <a:rPr lang="tr-TR" sz="4500" b="1" dirty="0" err="1">
                <a:solidFill>
                  <a:srgbClr val="FF0000"/>
                </a:solidFill>
              </a:rPr>
              <a:t>Frajilite</a:t>
            </a:r>
            <a:r>
              <a:rPr lang="tr-TR" sz="4500" b="1" dirty="0">
                <a:solidFill>
                  <a:srgbClr val="FF0000"/>
                </a:solidFill>
              </a:rPr>
              <a:t> </a:t>
            </a:r>
            <a:r>
              <a:rPr lang="tr-TR" sz="4500" b="1" dirty="0" err="1">
                <a:solidFill>
                  <a:srgbClr val="FF0000"/>
                </a:solidFill>
              </a:rPr>
              <a:t>Fx</a:t>
            </a:r>
            <a:r>
              <a:rPr lang="tr-TR" sz="4500" b="1" dirty="0">
                <a:solidFill>
                  <a:srgbClr val="FF0000"/>
                </a:solidFill>
              </a:rPr>
              <a:t> (+)</a:t>
            </a:r>
          </a:p>
          <a:p>
            <a:pPr lvl="1"/>
            <a:endParaRPr lang="tr-TR" sz="2475" b="1" dirty="0"/>
          </a:p>
          <a:p>
            <a:pPr lvl="1"/>
            <a:endParaRPr lang="tr-TR" sz="2475" b="1" dirty="0"/>
          </a:p>
          <a:p>
            <a:pPr lvl="1"/>
            <a:r>
              <a:rPr lang="tr-TR" sz="4500" b="1" dirty="0">
                <a:solidFill>
                  <a:srgbClr val="FF0000"/>
                </a:solidFill>
              </a:rPr>
              <a:t>Yüksek FRAX Skoru</a:t>
            </a:r>
          </a:p>
          <a:p>
            <a:pPr marL="342900" lvl="1" indent="0">
              <a:buNone/>
            </a:pPr>
            <a:r>
              <a:rPr lang="tr-TR" sz="2475" b="1" dirty="0"/>
              <a:t> </a:t>
            </a:r>
          </a:p>
          <a:p>
            <a:pPr lvl="1"/>
            <a:endParaRPr lang="tr-TR" sz="5025" dirty="0"/>
          </a:p>
          <a:p>
            <a:pPr lvl="1"/>
            <a:endParaRPr lang="tr-TR" sz="5025" dirty="0"/>
          </a:p>
          <a:p>
            <a:pPr lvl="1"/>
            <a:endParaRPr lang="tr-TR" sz="5025" dirty="0"/>
          </a:p>
          <a:p>
            <a:pPr lvl="1"/>
            <a:endParaRPr lang="tr-TR" sz="5025" dirty="0"/>
          </a:p>
          <a:p>
            <a:pPr lvl="1"/>
            <a:endParaRPr lang="tr-TR" sz="5025" dirty="0"/>
          </a:p>
          <a:p>
            <a:endParaRPr lang="tr-TR" dirty="0"/>
          </a:p>
        </p:txBody>
      </p:sp>
      <p:sp>
        <p:nvSpPr>
          <p:cNvPr id="4" name="Sağ Ayraç 3">
            <a:extLst>
              <a:ext uri="{FF2B5EF4-FFF2-40B4-BE49-F238E27FC236}">
                <a16:creationId xmlns:a16="http://schemas.microsoft.com/office/drawing/2014/main" id="{33F9AA98-8416-2AA3-3102-3034A260DFF3}"/>
              </a:ext>
            </a:extLst>
          </p:cNvPr>
          <p:cNvSpPr/>
          <p:nvPr/>
        </p:nvSpPr>
        <p:spPr>
          <a:xfrm>
            <a:off x="3532990" y="2576860"/>
            <a:ext cx="653526" cy="9762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350">
              <a:solidFill>
                <a:prstClr val="black"/>
              </a:solidFill>
            </a:endParaRPr>
          </a:p>
        </p:txBody>
      </p:sp>
      <p:sp>
        <p:nvSpPr>
          <p:cNvPr id="8" name="Rectangle 3">
            <a:extLst>
              <a:ext uri="{FF2B5EF4-FFF2-40B4-BE49-F238E27FC236}">
                <a16:creationId xmlns:a16="http://schemas.microsoft.com/office/drawing/2014/main" id="{E979C522-DB3E-A257-2063-E8E35C25AE62}"/>
              </a:ext>
            </a:extLst>
          </p:cNvPr>
          <p:cNvSpPr/>
          <p:nvPr/>
        </p:nvSpPr>
        <p:spPr>
          <a:xfrm>
            <a:off x="2207569" y="5805265"/>
            <a:ext cx="7693693" cy="715581"/>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a:spAutoFit/>
          </a:bodyPr>
          <a:lstStyle/>
          <a:p>
            <a:r>
              <a:rPr lang="en-US" sz="1350" dirty="0">
                <a:solidFill>
                  <a:prstClr val="black"/>
                </a:solidFill>
              </a:rPr>
              <a:t>WHO Study Group</a:t>
            </a:r>
            <a:r>
              <a:rPr lang="tr-TR" sz="1350" dirty="0">
                <a:solidFill>
                  <a:prstClr val="black"/>
                </a:solidFill>
              </a:rPr>
              <a:t>: </a:t>
            </a:r>
            <a:r>
              <a:rPr lang="tr-TR" sz="1350" dirty="0" err="1"/>
              <a:t>Kanis</a:t>
            </a:r>
            <a:r>
              <a:rPr lang="tr-TR" sz="1350" dirty="0"/>
              <a:t> JA, </a:t>
            </a:r>
            <a:r>
              <a:rPr lang="tr-TR" sz="1350" dirty="0" err="1"/>
              <a:t>Oden</a:t>
            </a:r>
            <a:r>
              <a:rPr lang="tr-TR" sz="1350" dirty="0"/>
              <a:t> A, </a:t>
            </a:r>
            <a:r>
              <a:rPr lang="tr-TR" sz="1350" dirty="0" err="1"/>
              <a:t>Johnell</a:t>
            </a:r>
            <a:r>
              <a:rPr lang="tr-TR" sz="1350" dirty="0"/>
              <a:t> O, </a:t>
            </a:r>
            <a:r>
              <a:rPr lang="tr-TR" sz="1350" dirty="0" err="1"/>
              <a:t>Jonsson</a:t>
            </a:r>
            <a:r>
              <a:rPr lang="tr-TR" sz="1350" dirty="0"/>
              <a:t> B, de </a:t>
            </a:r>
            <a:r>
              <a:rPr lang="tr-TR" sz="1350" dirty="0" err="1"/>
              <a:t>Laet</a:t>
            </a:r>
            <a:r>
              <a:rPr lang="tr-TR" sz="1350" dirty="0"/>
              <a:t> C, </a:t>
            </a:r>
            <a:r>
              <a:rPr lang="tr-TR" sz="1350" dirty="0" err="1"/>
              <a:t>Dawson</a:t>
            </a:r>
            <a:r>
              <a:rPr lang="tr-TR" sz="1350" dirty="0"/>
              <a:t> A. </a:t>
            </a:r>
            <a:r>
              <a:rPr lang="tr-TR" sz="1350" dirty="0" err="1"/>
              <a:t>The</a:t>
            </a:r>
            <a:r>
              <a:rPr lang="tr-TR" sz="1350" dirty="0"/>
              <a:t> </a:t>
            </a:r>
            <a:r>
              <a:rPr lang="tr-TR" sz="1350" dirty="0" err="1"/>
              <a:t>burden</a:t>
            </a:r>
            <a:r>
              <a:rPr lang="tr-TR" sz="1350" dirty="0"/>
              <a:t> of </a:t>
            </a:r>
            <a:r>
              <a:rPr lang="tr-TR" sz="1350" dirty="0" err="1"/>
              <a:t>osteoporotic</a:t>
            </a:r>
            <a:r>
              <a:rPr lang="tr-TR" sz="1350" dirty="0"/>
              <a:t> </a:t>
            </a:r>
            <a:r>
              <a:rPr lang="tr-TR" sz="1350" dirty="0" err="1"/>
              <a:t>fractures</a:t>
            </a:r>
            <a:r>
              <a:rPr lang="tr-TR" sz="1350" dirty="0"/>
              <a:t>: a </a:t>
            </a:r>
            <a:r>
              <a:rPr lang="tr-TR" sz="1350" dirty="0" err="1"/>
              <a:t>method</a:t>
            </a:r>
            <a:r>
              <a:rPr lang="tr-TR" sz="1350" dirty="0"/>
              <a:t> </a:t>
            </a:r>
            <a:r>
              <a:rPr lang="tr-TR" sz="1350" dirty="0" err="1"/>
              <a:t>for</a:t>
            </a:r>
            <a:r>
              <a:rPr lang="tr-TR" sz="1350" dirty="0"/>
              <a:t> </a:t>
            </a:r>
            <a:r>
              <a:rPr lang="tr-TR" sz="1350" dirty="0" err="1"/>
              <a:t>setting</a:t>
            </a:r>
            <a:r>
              <a:rPr lang="tr-TR" sz="1350" dirty="0"/>
              <a:t> </a:t>
            </a:r>
            <a:r>
              <a:rPr lang="tr-TR" sz="1350" dirty="0" err="1"/>
              <a:t>intervention</a:t>
            </a:r>
            <a:r>
              <a:rPr lang="tr-TR" sz="1350" dirty="0"/>
              <a:t> </a:t>
            </a:r>
            <a:r>
              <a:rPr lang="tr-TR" sz="1350" dirty="0" err="1"/>
              <a:t>thresholds</a:t>
            </a:r>
            <a:r>
              <a:rPr lang="tr-TR" sz="1350" dirty="0"/>
              <a:t>. </a:t>
            </a:r>
            <a:r>
              <a:rPr lang="tr-TR" sz="1350" dirty="0" err="1"/>
              <a:t>Osteoporos</a:t>
            </a:r>
            <a:r>
              <a:rPr lang="tr-TR" sz="1350" dirty="0"/>
              <a:t> </a:t>
            </a:r>
            <a:r>
              <a:rPr lang="tr-TR" sz="1350" dirty="0" err="1"/>
              <a:t>Int</a:t>
            </a:r>
            <a:r>
              <a:rPr lang="tr-TR" sz="1350" dirty="0"/>
              <a:t>. 2001;12(5):417-27. </a:t>
            </a:r>
            <a:r>
              <a:rPr lang="tr-TR" sz="1350" dirty="0" err="1"/>
              <a:t>doi</a:t>
            </a:r>
            <a:r>
              <a:rPr lang="tr-TR" sz="1350" dirty="0"/>
              <a:t>: 10.1007/s001980170112. PMID: 11444092.</a:t>
            </a:r>
            <a:endParaRPr lang="en-US" sz="1350" dirty="0">
              <a:solidFill>
                <a:prstClr val="black"/>
              </a:solidFill>
            </a:endParaRPr>
          </a:p>
        </p:txBody>
      </p:sp>
      <p:pic>
        <p:nvPicPr>
          <p:cNvPr id="3075" name="Picture 3">
            <a:extLst>
              <a:ext uri="{FF2B5EF4-FFF2-40B4-BE49-F238E27FC236}">
                <a16:creationId xmlns:a16="http://schemas.microsoft.com/office/drawing/2014/main" id="{4F282044-4354-1818-FF5F-F337F7BCE7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3192" y="2409719"/>
            <a:ext cx="4727987" cy="130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a:extLst>
              <a:ext uri="{FF2B5EF4-FFF2-40B4-BE49-F238E27FC236}">
                <a16:creationId xmlns:a16="http://schemas.microsoft.com/office/drawing/2014/main" id="{A08A584B-55FD-715C-135C-AE107BE1306E}"/>
              </a:ext>
            </a:extLst>
          </p:cNvPr>
          <p:cNvSpPr/>
          <p:nvPr/>
        </p:nvSpPr>
        <p:spPr>
          <a:xfrm>
            <a:off x="4375501" y="3299664"/>
            <a:ext cx="5173579" cy="348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11" name="Metin kutusu 10">
            <a:extLst>
              <a:ext uri="{FF2B5EF4-FFF2-40B4-BE49-F238E27FC236}">
                <a16:creationId xmlns:a16="http://schemas.microsoft.com/office/drawing/2014/main" id="{3EFA541A-B18B-5029-C88A-8E311BC1B399}"/>
              </a:ext>
            </a:extLst>
          </p:cNvPr>
          <p:cNvSpPr txBox="1"/>
          <p:nvPr/>
        </p:nvSpPr>
        <p:spPr>
          <a:xfrm>
            <a:off x="2481946" y="2708921"/>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1</a:t>
            </a:r>
          </a:p>
        </p:txBody>
      </p:sp>
      <p:sp>
        <p:nvSpPr>
          <p:cNvPr id="12" name="Metin kutusu 11">
            <a:extLst>
              <a:ext uri="{FF2B5EF4-FFF2-40B4-BE49-F238E27FC236}">
                <a16:creationId xmlns:a16="http://schemas.microsoft.com/office/drawing/2014/main" id="{05D09811-839B-3797-398B-0BFAB94D8640}"/>
              </a:ext>
            </a:extLst>
          </p:cNvPr>
          <p:cNvSpPr txBox="1"/>
          <p:nvPr/>
        </p:nvSpPr>
        <p:spPr>
          <a:xfrm>
            <a:off x="2481946" y="3687416"/>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2</a:t>
            </a:r>
          </a:p>
        </p:txBody>
      </p:sp>
      <p:sp>
        <p:nvSpPr>
          <p:cNvPr id="13" name="Metin kutusu 12">
            <a:extLst>
              <a:ext uri="{FF2B5EF4-FFF2-40B4-BE49-F238E27FC236}">
                <a16:creationId xmlns:a16="http://schemas.microsoft.com/office/drawing/2014/main" id="{AE70904C-EF03-3F5A-9A19-5A00AC9B2172}"/>
              </a:ext>
            </a:extLst>
          </p:cNvPr>
          <p:cNvSpPr txBox="1"/>
          <p:nvPr/>
        </p:nvSpPr>
        <p:spPr>
          <a:xfrm>
            <a:off x="2481946" y="4479504"/>
            <a:ext cx="3016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400" b="1" dirty="0"/>
              <a:t>3</a:t>
            </a:r>
          </a:p>
        </p:txBody>
      </p:sp>
      <p:sp>
        <p:nvSpPr>
          <p:cNvPr id="9" name="Başlık 8">
            <a:extLst>
              <a:ext uri="{FF2B5EF4-FFF2-40B4-BE49-F238E27FC236}">
                <a16:creationId xmlns:a16="http://schemas.microsoft.com/office/drawing/2014/main" id="{3BE28D34-9BFC-18DA-59EF-6BC76081E80C}"/>
              </a:ext>
            </a:extLst>
          </p:cNvPr>
          <p:cNvSpPr>
            <a:spLocks noGrp="1"/>
          </p:cNvSpPr>
          <p:nvPr>
            <p:ph type="title"/>
          </p:nvPr>
        </p:nvSpPr>
        <p:spPr/>
        <p:txBody>
          <a:bodyPr/>
          <a:lstStyle/>
          <a:p>
            <a:endParaRPr lang="tr-TR"/>
          </a:p>
        </p:txBody>
      </p:sp>
      <p:sp>
        <p:nvSpPr>
          <p:cNvPr id="14" name="Unvan 1">
            <a:extLst>
              <a:ext uri="{FF2B5EF4-FFF2-40B4-BE49-F238E27FC236}">
                <a16:creationId xmlns:a16="http://schemas.microsoft.com/office/drawing/2014/main" id="{026F6B6C-C1CD-F621-23C7-BA9CA72A138F}"/>
              </a:ext>
            </a:extLst>
          </p:cNvPr>
          <p:cNvSpPr txBox="1">
            <a:spLocks/>
          </p:cNvSpPr>
          <p:nvPr/>
        </p:nvSpPr>
        <p:spPr>
          <a:xfrm>
            <a:off x="838200" y="468548"/>
            <a:ext cx="10515600" cy="1325563"/>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br>
              <a:rPr lang="tr-TR" b="1"/>
            </a:br>
            <a:r>
              <a:rPr lang="tr-TR" b="1">
                <a:solidFill>
                  <a:srgbClr val="FF0000"/>
                </a:solidFill>
              </a:rPr>
              <a:t>OP Tedavi Endikasyonları</a:t>
            </a:r>
            <a:br>
              <a:rPr lang="tr-TR"/>
            </a:br>
            <a:endParaRPr lang="tr-TR" dirty="0"/>
          </a:p>
        </p:txBody>
      </p:sp>
    </p:spTree>
    <p:extLst>
      <p:ext uri="{BB962C8B-B14F-4D97-AF65-F5344CB8AC3E}">
        <p14:creationId xmlns:p14="http://schemas.microsoft.com/office/powerpoint/2010/main" val="334134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6809088-0F6F-3F65-4529-DF4CFABEE9EB}"/>
              </a:ext>
            </a:extLst>
          </p:cNvPr>
          <p:cNvSpPr>
            <a:spLocks noGrp="1"/>
          </p:cNvSpPr>
          <p:nvPr>
            <p:ph type="title"/>
          </p:nvPr>
        </p:nvSpPr>
        <p:spPr>
          <a:xfrm>
            <a:off x="686834" y="1153572"/>
            <a:ext cx="3200400" cy="4461163"/>
          </a:xfrm>
        </p:spPr>
        <p:txBody>
          <a:bodyPr>
            <a:normAutofit/>
          </a:bodyPr>
          <a:lstStyle/>
          <a:p>
            <a:r>
              <a:rPr lang="tr-TR" b="1">
                <a:solidFill>
                  <a:srgbClr val="FFFFFF"/>
                </a:solidFill>
                <a:latin typeface="+mn-lt"/>
              </a:rPr>
              <a:t>Eve Götürülecek Mesajlar</a:t>
            </a:r>
            <a:endParaRPr lang="tr-TR">
              <a:solidFill>
                <a:srgbClr val="FFFFFF"/>
              </a:solidFill>
              <a:latin typeface="+mn-l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İçerik Yer Tutucusu 2">
            <a:extLst>
              <a:ext uri="{FF2B5EF4-FFF2-40B4-BE49-F238E27FC236}">
                <a16:creationId xmlns:a16="http://schemas.microsoft.com/office/drawing/2014/main" id="{1C03E724-5301-8C5F-3420-B8F7E5CC397D}"/>
              </a:ext>
            </a:extLst>
          </p:cNvPr>
          <p:cNvSpPr>
            <a:spLocks noGrp="1"/>
          </p:cNvSpPr>
          <p:nvPr>
            <p:ph idx="1"/>
          </p:nvPr>
        </p:nvSpPr>
        <p:spPr>
          <a:xfrm>
            <a:off x="4167272" y="591344"/>
            <a:ext cx="7186527" cy="5585619"/>
          </a:xfrm>
        </p:spPr>
        <p:txBody>
          <a:bodyPr anchor="ctr">
            <a:normAutofit/>
          </a:bodyPr>
          <a:lstStyle/>
          <a:p>
            <a:pPr marL="0" indent="0">
              <a:buNone/>
            </a:pPr>
            <a:endParaRPr lang="tr-TR" sz="2200" dirty="0"/>
          </a:p>
          <a:p>
            <a:pPr>
              <a:buFont typeface="Arial" panose="020B0604020202020204" pitchFamily="34" charset="0"/>
              <a:buChar char="•"/>
            </a:pPr>
            <a:r>
              <a:rPr lang="tr-TR" sz="2200" b="1" dirty="0"/>
              <a:t>DXA, tanıda altın standarttır;</a:t>
            </a:r>
            <a:r>
              <a:rPr lang="tr-TR" sz="2200" dirty="0"/>
              <a:t> ölçümün doğru teknikle yapılması ve </a:t>
            </a:r>
            <a:r>
              <a:rPr lang="tr-TR" sz="2200" dirty="0" err="1"/>
              <a:t>klinisyen</a:t>
            </a:r>
            <a:r>
              <a:rPr lang="tr-TR" sz="2200" dirty="0"/>
              <a:t> tarafından değerlendirilmesi şarttır.</a:t>
            </a:r>
          </a:p>
          <a:p>
            <a:pPr>
              <a:buFont typeface="Arial" panose="020B0604020202020204" pitchFamily="34" charset="0"/>
              <a:buChar char="•"/>
            </a:pPr>
            <a:r>
              <a:rPr lang="tr-TR" sz="2200" b="1" dirty="0" err="1"/>
              <a:t>Frajilite</a:t>
            </a:r>
            <a:r>
              <a:rPr lang="tr-TR" sz="2200" b="1" dirty="0"/>
              <a:t> kırığı varlığı, DXA sonucu ne olursa olsun OP tanısı koydurur.</a:t>
            </a:r>
            <a:endParaRPr lang="tr-TR" sz="2200" dirty="0"/>
          </a:p>
          <a:p>
            <a:pPr>
              <a:buFont typeface="Arial" panose="020B0604020202020204" pitchFamily="34" charset="0"/>
              <a:buChar char="•"/>
            </a:pPr>
            <a:r>
              <a:rPr lang="tr-TR" sz="2200" b="1" dirty="0"/>
              <a:t>DLG</a:t>
            </a:r>
            <a:r>
              <a:rPr lang="tr-TR" sz="2200" dirty="0"/>
              <a:t> veya </a:t>
            </a:r>
            <a:r>
              <a:rPr lang="tr-TR" sz="2200" b="1" dirty="0"/>
              <a:t>VFA</a:t>
            </a:r>
            <a:r>
              <a:rPr lang="tr-TR" sz="2200" dirty="0"/>
              <a:t> özellikle sessiz </a:t>
            </a:r>
            <a:r>
              <a:rPr lang="tr-TR" sz="2200" dirty="0" err="1"/>
              <a:t>vertebra</a:t>
            </a:r>
            <a:r>
              <a:rPr lang="tr-TR" sz="2200" dirty="0"/>
              <a:t> kırıklarını saptamakta kritik öneme sahiptir.</a:t>
            </a:r>
          </a:p>
          <a:p>
            <a:pPr>
              <a:buFont typeface="Arial" panose="020B0604020202020204" pitchFamily="34" charset="0"/>
              <a:buChar char="•"/>
            </a:pPr>
            <a:r>
              <a:rPr lang="tr-TR" sz="2200" b="1" dirty="0"/>
              <a:t>FRAX kırık riskini öngörmede temel araçtır;</a:t>
            </a:r>
            <a:r>
              <a:rPr lang="tr-TR" sz="2200" dirty="0"/>
              <a:t> ancak diyabet, düşme ve kırılganlık gibi faktörleri tam yansıtmaz.</a:t>
            </a:r>
          </a:p>
          <a:p>
            <a:pPr>
              <a:buFont typeface="Arial" panose="020B0604020202020204" pitchFamily="34" charset="0"/>
              <a:buChar char="•"/>
            </a:pPr>
            <a:r>
              <a:rPr lang="tr-TR" sz="2200" b="1" dirty="0"/>
              <a:t>FRAX-Plus</a:t>
            </a:r>
            <a:r>
              <a:rPr lang="tr-TR" sz="2200" dirty="0"/>
              <a:t> riski bireyselleştiren yeni yaklaşımlar sunar</a:t>
            </a:r>
          </a:p>
          <a:p>
            <a:endParaRPr lang="tr-TR" sz="2200" dirty="0"/>
          </a:p>
        </p:txBody>
      </p:sp>
    </p:spTree>
    <p:extLst>
      <p:ext uri="{BB962C8B-B14F-4D97-AF65-F5344CB8AC3E}">
        <p14:creationId xmlns:p14="http://schemas.microsoft.com/office/powerpoint/2010/main" val="847333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8B8E5-2423-5309-9ED3-A603B04CA346}"/>
            </a:ext>
          </a:extLst>
        </p:cNvPr>
        <p:cNvGrpSpPr/>
        <p:nvPr/>
      </p:nvGrpSpPr>
      <p:grpSpPr>
        <a:xfrm>
          <a:off x="0" y="0"/>
          <a:ext cx="0" cy="0"/>
          <a:chOff x="0" y="0"/>
          <a:chExt cx="0" cy="0"/>
        </a:xfrm>
      </p:grpSpPr>
      <p:sp>
        <p:nvSpPr>
          <p:cNvPr id="5" name="1 Başlık">
            <a:extLst>
              <a:ext uri="{FF2B5EF4-FFF2-40B4-BE49-F238E27FC236}">
                <a16:creationId xmlns:a16="http://schemas.microsoft.com/office/drawing/2014/main" id="{39E2B962-9C1E-F5AA-CB4D-636ADE729268}"/>
              </a:ext>
            </a:extLst>
          </p:cNvPr>
          <p:cNvSpPr>
            <a:spLocks noGrp="1"/>
          </p:cNvSpPr>
          <p:nvPr>
            <p:ph type="title"/>
          </p:nvPr>
        </p:nvSpPr>
        <p:spPr>
          <a:xfrm>
            <a:off x="838200" y="862430"/>
            <a:ext cx="10515600" cy="1325563"/>
          </a:xfrm>
        </p:spPr>
        <p:style>
          <a:lnRef idx="1">
            <a:schemeClr val="accent2"/>
          </a:lnRef>
          <a:fillRef idx="2">
            <a:schemeClr val="accent2"/>
          </a:fillRef>
          <a:effectRef idx="1">
            <a:schemeClr val="accent2"/>
          </a:effectRef>
          <a:fontRef idx="minor">
            <a:schemeClr val="dk1"/>
          </a:fontRef>
        </p:style>
        <p:txBody>
          <a:bodyPr/>
          <a:lstStyle/>
          <a:p>
            <a:pPr algn="ctr"/>
            <a:r>
              <a:rPr lang="tr-TR" b="1" dirty="0">
                <a:latin typeface="Dreaming Outloud Script Pro" panose="020F0502020204030204" pitchFamily="34" charset="0"/>
                <a:cs typeface="Dreaming Outloud Script Pro" panose="020F0502020204030204" pitchFamily="34" charset="0"/>
              </a:rPr>
              <a:t>TEŞEKKÜRLER</a:t>
            </a:r>
          </a:p>
        </p:txBody>
      </p:sp>
    </p:spTree>
    <p:extLst>
      <p:ext uri="{BB962C8B-B14F-4D97-AF65-F5344CB8AC3E}">
        <p14:creationId xmlns:p14="http://schemas.microsoft.com/office/powerpoint/2010/main" val="36668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359756-467D-EA3D-DEFA-993B02BCFC6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7A8EFBE-B3A4-61C4-025E-561083F77544}"/>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40835233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tr-TR" b="1" dirty="0"/>
              <a:t>OP Tanısı Koyduktan Sonra Temel  </a:t>
            </a:r>
            <a:r>
              <a:rPr lang="tr-TR" b="1" dirty="0" err="1"/>
              <a:t>Work-up</a:t>
            </a:r>
            <a:endParaRPr lang="en-GB" b="1" dirty="0"/>
          </a:p>
        </p:txBody>
      </p:sp>
      <p:sp>
        <p:nvSpPr>
          <p:cNvPr id="5" name="İçerik Yer Tutucusu 2"/>
          <p:cNvSpPr>
            <a:spLocks noGrp="1"/>
          </p:cNvSpPr>
          <p:nvPr>
            <p:ph sz="half" idx="1"/>
          </p:nvPr>
        </p:nvSpPr>
        <p:spPr>
          <a:xfrm>
            <a:off x="838200" y="1825625"/>
            <a:ext cx="5562600" cy="4351338"/>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tr-TR" b="1" dirty="0"/>
              <a:t>Eritrosit </a:t>
            </a:r>
            <a:r>
              <a:rPr lang="tr-TR" b="1" dirty="0" err="1"/>
              <a:t>sedimentasyon</a:t>
            </a:r>
            <a:r>
              <a:rPr lang="tr-TR" b="1" dirty="0"/>
              <a:t> hızı</a:t>
            </a:r>
          </a:p>
          <a:p>
            <a:r>
              <a:rPr lang="tr-TR" b="1" dirty="0"/>
              <a:t>Tam kan sayımı </a:t>
            </a:r>
          </a:p>
          <a:p>
            <a:r>
              <a:rPr lang="tr-TR" b="1" dirty="0" err="1"/>
              <a:t>Renal</a:t>
            </a:r>
            <a:r>
              <a:rPr lang="tr-TR" b="1" dirty="0"/>
              <a:t> fonksiyonlar- </a:t>
            </a:r>
            <a:r>
              <a:rPr lang="tr-TR" b="1" dirty="0" err="1"/>
              <a:t>Kreatinin</a:t>
            </a:r>
            <a:endParaRPr lang="tr-TR" b="1" dirty="0"/>
          </a:p>
          <a:p>
            <a:r>
              <a:rPr lang="tr-TR" b="1" dirty="0"/>
              <a:t>Karaciğer fonksiyon testleri </a:t>
            </a:r>
            <a:r>
              <a:rPr lang="tr-TR" b="1" dirty="0">
                <a:solidFill>
                  <a:srgbClr val="FF0000"/>
                </a:solidFill>
              </a:rPr>
              <a:t> </a:t>
            </a:r>
          </a:p>
          <a:p>
            <a:r>
              <a:rPr lang="tr-TR" b="1" dirty="0"/>
              <a:t>Total ALP</a:t>
            </a:r>
          </a:p>
          <a:p>
            <a:r>
              <a:rPr lang="tr-TR" b="1" dirty="0"/>
              <a:t>Serumda kalsiyum, fosfor</a:t>
            </a:r>
          </a:p>
          <a:p>
            <a:r>
              <a:rPr lang="tr-TR" b="1" dirty="0"/>
              <a:t>Total Protein/</a:t>
            </a:r>
            <a:r>
              <a:rPr lang="tr-TR" b="1" dirty="0" err="1"/>
              <a:t>albumin</a:t>
            </a:r>
            <a:r>
              <a:rPr lang="tr-TR" b="1" dirty="0"/>
              <a:t> düzeyleri</a:t>
            </a:r>
          </a:p>
          <a:p>
            <a:r>
              <a:rPr lang="tr-TR" b="1" dirty="0"/>
              <a:t>TSH, sT4,</a:t>
            </a:r>
          </a:p>
          <a:p>
            <a:r>
              <a:rPr lang="tr-TR" b="1" dirty="0"/>
              <a:t>25(OH)D düzeyi</a:t>
            </a:r>
          </a:p>
          <a:p>
            <a:endParaRPr lang="en-GB" b="1" dirty="0"/>
          </a:p>
        </p:txBody>
      </p:sp>
      <p:sp>
        <p:nvSpPr>
          <p:cNvPr id="2" name="İçerik Yer Tutucusu 1"/>
          <p:cNvSpPr>
            <a:spLocks noGrp="1"/>
          </p:cNvSpPr>
          <p:nvPr>
            <p:ph sz="half" idx="2"/>
          </p:nvPr>
        </p:nvSpPr>
        <p:spPr>
          <a:xfrm>
            <a:off x="6172200" y="1825625"/>
            <a:ext cx="4038600" cy="3394472"/>
          </a:xfrm>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tr-TR" b="1" dirty="0" err="1"/>
              <a:t>Parathormon</a:t>
            </a:r>
            <a:r>
              <a:rPr lang="tr-TR" b="1" dirty="0"/>
              <a:t> (TEMD)</a:t>
            </a:r>
          </a:p>
          <a:p>
            <a:endParaRPr lang="tr-TR" b="1" dirty="0"/>
          </a:p>
          <a:p>
            <a:r>
              <a:rPr lang="tr-TR" b="1" dirty="0">
                <a:solidFill>
                  <a:srgbClr val="FF0000"/>
                </a:solidFill>
              </a:rPr>
              <a:t>Plazma testosteron düzeyleri (E)</a:t>
            </a:r>
            <a:r>
              <a:rPr lang="tr-TR" b="1" dirty="0"/>
              <a:t> </a:t>
            </a:r>
          </a:p>
          <a:p>
            <a:endParaRPr lang="tr-TR" b="1" dirty="0">
              <a:solidFill>
                <a:srgbClr val="FF0000"/>
              </a:solidFill>
            </a:endParaRPr>
          </a:p>
          <a:p>
            <a:r>
              <a:rPr lang="tr-TR" b="1" dirty="0">
                <a:solidFill>
                  <a:schemeClr val="tx1"/>
                </a:solidFill>
              </a:rPr>
              <a:t>24 saatlik idrarda kalsiyum?</a:t>
            </a:r>
          </a:p>
          <a:p>
            <a:endParaRPr lang="tr-TR" dirty="0"/>
          </a:p>
        </p:txBody>
      </p:sp>
      <p:sp>
        <p:nvSpPr>
          <p:cNvPr id="7" name="Metin kutusu 6"/>
          <p:cNvSpPr txBox="1"/>
          <p:nvPr/>
        </p:nvSpPr>
        <p:spPr>
          <a:xfrm>
            <a:off x="6823806" y="5272963"/>
            <a:ext cx="2735387"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1500" b="1" dirty="0"/>
              <a:t>Örneğin </a:t>
            </a:r>
          </a:p>
          <a:p>
            <a:pPr algn="ctr"/>
            <a:r>
              <a:rPr lang="tr-TR" sz="1500" b="1" dirty="0">
                <a:solidFill>
                  <a:srgbClr val="0070C0"/>
                </a:solidFill>
              </a:rPr>
              <a:t>MM</a:t>
            </a:r>
            <a:r>
              <a:rPr lang="tr-TR" sz="1500" b="1" dirty="0"/>
              <a:t>, </a:t>
            </a:r>
            <a:r>
              <a:rPr lang="tr-TR" sz="1500" b="1" dirty="0" err="1">
                <a:solidFill>
                  <a:srgbClr val="0070C0"/>
                </a:solidFill>
              </a:rPr>
              <a:t>Malignite</a:t>
            </a:r>
            <a:r>
              <a:rPr lang="tr-TR" sz="1500" b="1" dirty="0" err="1"/>
              <a:t>ler</a:t>
            </a:r>
            <a:endParaRPr lang="tr-TR" sz="1500" b="1" dirty="0"/>
          </a:p>
          <a:p>
            <a:pPr algn="ctr"/>
            <a:r>
              <a:rPr lang="tr-TR" sz="1500" b="1" dirty="0" err="1"/>
              <a:t>Primer</a:t>
            </a:r>
            <a:r>
              <a:rPr lang="tr-TR" sz="1500" b="1" dirty="0"/>
              <a:t> veya </a:t>
            </a:r>
            <a:r>
              <a:rPr lang="tr-TR" sz="1500" b="1" dirty="0" err="1"/>
              <a:t>Sekonder</a:t>
            </a:r>
            <a:r>
              <a:rPr lang="tr-TR" sz="1500" b="1" dirty="0"/>
              <a:t> </a:t>
            </a:r>
            <a:r>
              <a:rPr lang="tr-TR" sz="1500" b="1" dirty="0" err="1">
                <a:solidFill>
                  <a:srgbClr val="0070C0"/>
                </a:solidFill>
              </a:rPr>
              <a:t>hiperPTH</a:t>
            </a:r>
            <a:r>
              <a:rPr lang="tr-TR" sz="1500" b="1" dirty="0"/>
              <a:t>  </a:t>
            </a:r>
            <a:r>
              <a:rPr lang="tr-TR" sz="1500" b="1" dirty="0" err="1">
                <a:solidFill>
                  <a:srgbClr val="0070C0"/>
                </a:solidFill>
              </a:rPr>
              <a:t>Hipogonadizm</a:t>
            </a:r>
            <a:endParaRPr lang="tr-TR" sz="1500" b="1" dirty="0">
              <a:solidFill>
                <a:srgbClr val="0070C0"/>
              </a:solidFill>
            </a:endParaRPr>
          </a:p>
          <a:p>
            <a:pPr algn="ctr"/>
            <a:r>
              <a:rPr lang="tr-TR" sz="1500" b="1" dirty="0" err="1">
                <a:solidFill>
                  <a:srgbClr val="0070C0"/>
                </a:solidFill>
              </a:rPr>
              <a:t>Hipertiroidi</a:t>
            </a:r>
            <a:endParaRPr lang="tr-TR" sz="1500" b="1" dirty="0">
              <a:solidFill>
                <a:srgbClr val="0070C0"/>
              </a:solidFill>
            </a:endParaRPr>
          </a:p>
          <a:p>
            <a:pPr algn="ctr"/>
            <a:r>
              <a:rPr lang="tr-TR" sz="1500" b="1" dirty="0">
                <a:solidFill>
                  <a:srgbClr val="0070C0"/>
                </a:solidFill>
              </a:rPr>
              <a:t> </a:t>
            </a:r>
            <a:r>
              <a:rPr lang="tr-TR" sz="1500" b="1" dirty="0" err="1">
                <a:solidFill>
                  <a:srgbClr val="0070C0"/>
                </a:solidFill>
              </a:rPr>
              <a:t>Kr.Kc</a:t>
            </a:r>
            <a:r>
              <a:rPr lang="tr-TR" sz="1500" b="1" dirty="0">
                <a:solidFill>
                  <a:srgbClr val="0070C0"/>
                </a:solidFill>
              </a:rPr>
              <a:t> Hastalığı</a:t>
            </a:r>
          </a:p>
        </p:txBody>
      </p:sp>
      <p:sp>
        <p:nvSpPr>
          <p:cNvPr id="8" name="Metin kutusu 7"/>
          <p:cNvSpPr txBox="1"/>
          <p:nvPr/>
        </p:nvSpPr>
        <p:spPr>
          <a:xfrm>
            <a:off x="9559193" y="2182505"/>
            <a:ext cx="1936376" cy="12464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1500" b="1" dirty="0" err="1"/>
              <a:t>Postmenopozal</a:t>
            </a:r>
            <a:r>
              <a:rPr lang="tr-TR" sz="1500" b="1" dirty="0"/>
              <a:t>/ </a:t>
            </a:r>
            <a:r>
              <a:rPr lang="tr-TR" sz="1500" b="1" dirty="0" err="1"/>
              <a:t>Senil</a:t>
            </a:r>
            <a:r>
              <a:rPr lang="tr-TR" sz="1500" b="1" dirty="0"/>
              <a:t> OP dışındaki diğer düşük BMD/OP sebepleri açısından araştırma yapılmalı</a:t>
            </a:r>
          </a:p>
        </p:txBody>
      </p:sp>
    </p:spTree>
    <p:custDataLst>
      <p:tags r:id="rId1"/>
    </p:custDataLst>
    <p:extLst>
      <p:ext uri="{BB962C8B-B14F-4D97-AF65-F5344CB8AC3E}">
        <p14:creationId xmlns:p14="http://schemas.microsoft.com/office/powerpoint/2010/main" val="152835972"/>
      </p:ext>
    </p:extLst>
  </p:cSld>
  <p:clrMapOvr>
    <a:masterClrMapping/>
  </p:clrMapOvr>
  <mc:AlternateContent xmlns:mc="http://schemas.openxmlformats.org/markup-compatibility/2006" xmlns:p14="http://schemas.microsoft.com/office/powerpoint/2010/main">
    <mc:Choice Requires="p14">
      <p:transition spd="slow" p14:dur="2000" advTm="24618"/>
    </mc:Choice>
    <mc:Fallback xmlns="">
      <p:transition spd="slow" advTm="24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2EE28944-9C12-420A-876E-EAD63ACCAC3D}"/>
</file>

<file path=customXml/itemProps2.xml><?xml version="1.0" encoding="utf-8"?>
<ds:datastoreItem xmlns:ds="http://schemas.openxmlformats.org/officeDocument/2006/customXml" ds:itemID="{32FBB6FB-7541-4B0E-994A-F50B3D6EEEBC}"/>
</file>

<file path=customXml/itemProps3.xml><?xml version="1.0" encoding="utf-8"?>
<ds:datastoreItem xmlns:ds="http://schemas.openxmlformats.org/officeDocument/2006/customXml" ds:itemID="{ACF8359B-7DE8-44A2-8795-3AD54774944A}"/>
</file>

<file path=docProps/app.xml><?xml version="1.0" encoding="utf-8"?>
<Properties xmlns="http://schemas.openxmlformats.org/officeDocument/2006/extended-properties" xmlns:vt="http://schemas.openxmlformats.org/officeDocument/2006/docPropsVTypes">
  <TotalTime>28566</TotalTime>
  <Words>6019</Words>
  <Application>Microsoft Office PowerPoint</Application>
  <PresentationFormat>Geniş ekran</PresentationFormat>
  <Paragraphs>1052</Paragraphs>
  <Slides>106</Slides>
  <Notes>79</Notes>
  <HiddenSlides>4</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106</vt:i4>
      </vt:variant>
    </vt:vector>
  </HeadingPairs>
  <TitlesOfParts>
    <vt:vector size="119" baseType="lpstr">
      <vt:lpstr>Arial</vt:lpstr>
      <vt:lpstr>Calibri</vt:lpstr>
      <vt:lpstr>Calibri Light</vt:lpstr>
      <vt:lpstr>Cambria</vt:lpstr>
      <vt:lpstr>Courier New</vt:lpstr>
      <vt:lpstr>Dreaming Outloud Script Pro</vt:lpstr>
      <vt:lpstr>Helvetica</vt:lpstr>
      <vt:lpstr>Roboto</vt:lpstr>
      <vt:lpstr>Söhne</vt:lpstr>
      <vt:lpstr>system-ui</vt:lpstr>
      <vt:lpstr>Times New Roman</vt:lpstr>
      <vt:lpstr>Wingdings</vt:lpstr>
      <vt:lpstr>Office Teması</vt:lpstr>
      <vt:lpstr>PowerPoint Sunusu</vt:lpstr>
      <vt:lpstr>Osteoporoz tanım</vt:lpstr>
      <vt:lpstr>Epidemiyoloji</vt:lpstr>
      <vt:lpstr>PowerPoint Sunusu</vt:lpstr>
      <vt:lpstr>Türkiye</vt:lpstr>
      <vt:lpstr>PowerPoint Sunusu</vt:lpstr>
      <vt:lpstr>Vertebra fraktürü</vt:lpstr>
      <vt:lpstr>Kalça fraktürü</vt:lpstr>
      <vt:lpstr>Tarama</vt:lpstr>
      <vt:lpstr>Osteoporoz yaşlılarda rutin olarak DXA ile taranmalıdır…</vt:lpstr>
      <vt:lpstr>Osteoporoz Tarama Yaşı</vt:lpstr>
      <vt:lpstr>Osteoporoz Tanısı</vt:lpstr>
      <vt:lpstr>Osteoporoz Tanısı</vt:lpstr>
      <vt:lpstr>Kemik mineral yoğunluğu</vt:lpstr>
      <vt:lpstr>PowerPoint Sunusu</vt:lpstr>
      <vt:lpstr>PowerPoint Sunusu</vt:lpstr>
      <vt:lpstr>Kemik mineral yoğunluğu (DXA)</vt:lpstr>
      <vt:lpstr>PowerPoint Sunusu</vt:lpstr>
      <vt:lpstr>Kemik dansitometri WHO sınıflaması</vt:lpstr>
      <vt:lpstr>OLGULAR EŞLİĞİNDE OSTEOPOROZU DOĞRU TANIMAK</vt:lpstr>
      <vt:lpstr>OLGU-1</vt:lpstr>
      <vt:lpstr>PowerPoint Sunusu</vt:lpstr>
      <vt:lpstr>PowerPoint Sunusu</vt:lpstr>
      <vt:lpstr>Laboratuvar</vt:lpstr>
      <vt:lpstr>PowerPoint Sunusu</vt:lpstr>
      <vt:lpstr>PowerPoint Sunusu</vt:lpstr>
      <vt:lpstr>PowerPoint Sunusu</vt:lpstr>
      <vt:lpstr>DXA Çekiminin Özellikleri Ne Olmalı?</vt:lpstr>
      <vt:lpstr>DXA GÖRÜNTÜSÜ</vt:lpstr>
      <vt:lpstr>DXA GÖRÜNTÜSÜ</vt:lpstr>
      <vt:lpstr>DXA Cihazları</vt:lpstr>
      <vt:lpstr>PowerPoint Sunusu</vt:lpstr>
      <vt:lpstr>QCT (Kantitatif Bilgisayarlı Tomografi)</vt:lpstr>
      <vt:lpstr>PowerPoint Sunusu</vt:lpstr>
      <vt:lpstr>PowerPoint Sunusu</vt:lpstr>
      <vt:lpstr>Periferik DXA (pDXA)</vt:lpstr>
      <vt:lpstr>Kantitatif Ultrasonografi (QUS)</vt:lpstr>
      <vt:lpstr>Radiofrequency Echographic Multi Spectrometry (R.E.M.S)</vt:lpstr>
      <vt:lpstr>OLGU-2</vt:lpstr>
      <vt:lpstr>PowerPoint Sunusu</vt:lpstr>
      <vt:lpstr>PowerPoint Sunusu</vt:lpstr>
      <vt:lpstr>Laboratuvar</vt:lpstr>
      <vt:lpstr>PowerPoint Sunusu</vt:lpstr>
      <vt:lpstr>Osteoporoz Tanısı</vt:lpstr>
      <vt:lpstr>Osteoporoz Tanısı</vt:lpstr>
      <vt:lpstr>Frajilite fraktürü</vt:lpstr>
      <vt:lpstr>Hangi, Fx’ler OP Fx, hangileri değil? </vt:lpstr>
      <vt:lpstr>PowerPoint Sunusu</vt:lpstr>
      <vt:lpstr>PowerPoint Sunusu</vt:lpstr>
      <vt:lpstr>Dünyada Osteoporoz Farkındalığı </vt:lpstr>
      <vt:lpstr>PowerPoint Sunusu</vt:lpstr>
      <vt:lpstr>OLGU-3</vt:lpstr>
      <vt:lpstr>PowerPoint Sunusu</vt:lpstr>
      <vt:lpstr>PowerPoint Sunusu</vt:lpstr>
      <vt:lpstr>Laboratuvar</vt:lpstr>
      <vt:lpstr>PowerPoint Sunusu</vt:lpstr>
      <vt:lpstr>PowerPoint Sunusu</vt:lpstr>
      <vt:lpstr>Osteoporoz Tanısı</vt:lpstr>
      <vt:lpstr>Osteoporoz Tanısı</vt:lpstr>
      <vt:lpstr>DLG isteme endikasyonları</vt:lpstr>
      <vt:lpstr>DLG isteme endikasyonları</vt:lpstr>
      <vt:lpstr>Dorsolomber Görüntüleme</vt:lpstr>
      <vt:lpstr>Dorsolomber Görüntüleme</vt:lpstr>
      <vt:lpstr>DLG isteme endikasyonları</vt:lpstr>
      <vt:lpstr>PowerPoint Sunusu</vt:lpstr>
      <vt:lpstr>Vertebra DXA görüntüsü: her vertebra tek tek gözden geçirilmeli!!</vt:lpstr>
      <vt:lpstr>Vertebral Fracture Assessment - DXA</vt:lpstr>
      <vt:lpstr>Vertebral Fracture Assessment - DXA</vt:lpstr>
      <vt:lpstr>OLGU-4</vt:lpstr>
      <vt:lpstr>PowerPoint Sunusu</vt:lpstr>
      <vt:lpstr>PowerPoint Sunusu</vt:lpstr>
      <vt:lpstr>Laboratuvar</vt:lpstr>
      <vt:lpstr>PowerPoint Sunusu</vt:lpstr>
      <vt:lpstr>PowerPoint Sunusu</vt:lpstr>
      <vt:lpstr>OP-ARTMIŞ KEMİK KIRIĞI RİSKİ</vt:lpstr>
      <vt:lpstr>Kırıkların</vt:lpstr>
      <vt:lpstr>PowerPoint Sunusu</vt:lpstr>
      <vt:lpstr>PowerPoint Sunusu</vt:lpstr>
      <vt:lpstr>KMD OLMADAN FRAX SKORU</vt:lpstr>
      <vt:lpstr>KMD ILE FRAX SKORU</vt:lpstr>
      <vt:lpstr>OP anamnezinde dikkat edilmesi gerekenler/  FRAX Bileşenleri</vt:lpstr>
      <vt:lpstr>OP anamnezinde dikkat edilmesi gerekenler/  FRAX Bileşenleri</vt:lpstr>
      <vt:lpstr>FRAX Modelinin Eksiklikleri</vt:lpstr>
      <vt:lpstr>Tip 2 Diyabet</vt:lpstr>
      <vt:lpstr>FRAX Hesaplamasında Diyabet İçin Önerilen Düzeltmeler</vt:lpstr>
      <vt:lpstr>FRAXplus</vt:lpstr>
      <vt:lpstr>FRAXplus</vt:lpstr>
      <vt:lpstr>FRAXplus</vt:lpstr>
      <vt:lpstr>TBS  (Trabeculer Bone Score) </vt:lpstr>
      <vt:lpstr>IOF &amp; ESCEO</vt:lpstr>
      <vt:lpstr>Post-menopozal kadınlar için…</vt:lpstr>
      <vt:lpstr>PowerPoint Sunusu</vt:lpstr>
      <vt:lpstr>PowerPoint Sunusu</vt:lpstr>
      <vt:lpstr> OP Tedavi Endikasyonları </vt:lpstr>
      <vt:lpstr>PowerPoint Sunusu</vt:lpstr>
      <vt:lpstr>Eve Götürülecek Mesajlar</vt:lpstr>
      <vt:lpstr>TEŞEKKÜRLER</vt:lpstr>
      <vt:lpstr>PowerPoint Sunusu</vt:lpstr>
      <vt:lpstr>OP Tanısı Koyduktan Sonra Temel  Work-up</vt:lpstr>
      <vt:lpstr>PowerPoint Sunusu</vt:lpstr>
      <vt:lpstr>İndeks kırığı takiben ilk 2 yılda yeni kırık riski…</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Osteoporoz Epidemiyoloji, Etiyoloji ve Tanısal Yöntemler</dc:title>
  <dc:creator>Tugba Obekli</dc:creator>
  <cp:lastModifiedBy>loq4</cp:lastModifiedBy>
  <cp:revision>230</cp:revision>
  <dcterms:created xsi:type="dcterms:W3CDTF">2023-08-11T07:38:10Z</dcterms:created>
  <dcterms:modified xsi:type="dcterms:W3CDTF">2025-10-18T05:48:04Z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