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37" r:id="rId3"/>
    <p:sldId id="338" r:id="rId4"/>
    <p:sldId id="263" r:id="rId5"/>
    <p:sldId id="317" r:id="rId6"/>
    <p:sldId id="261" r:id="rId7"/>
    <p:sldId id="319" r:id="rId8"/>
    <p:sldId id="330" r:id="rId9"/>
    <p:sldId id="287" r:id="rId10"/>
    <p:sldId id="260" r:id="rId11"/>
    <p:sldId id="292" r:id="rId12"/>
    <p:sldId id="332" r:id="rId13"/>
    <p:sldId id="288" r:id="rId14"/>
    <p:sldId id="289" r:id="rId15"/>
    <p:sldId id="290" r:id="rId16"/>
    <p:sldId id="291" r:id="rId17"/>
    <p:sldId id="334" r:id="rId18"/>
    <p:sldId id="335" r:id="rId19"/>
    <p:sldId id="336" r:id="rId20"/>
    <p:sldId id="301" r:id="rId21"/>
    <p:sldId id="325" r:id="rId22"/>
    <p:sldId id="327" r:id="rId23"/>
    <p:sldId id="300" r:id="rId24"/>
    <p:sldId id="339" r:id="rId25"/>
    <p:sldId id="308" r:id="rId26"/>
    <p:sldId id="302" r:id="rId27"/>
    <p:sldId id="304" r:id="rId28"/>
    <p:sldId id="306" r:id="rId29"/>
    <p:sldId id="311" r:id="rId30"/>
    <p:sldId id="309" r:id="rId31"/>
    <p:sldId id="341" r:id="rId32"/>
    <p:sldId id="322" r:id="rId33"/>
    <p:sldId id="323" r:id="rId34"/>
    <p:sldId id="307" r:id="rId35"/>
    <p:sldId id="326" r:id="rId36"/>
    <p:sldId id="316" r:id="rId37"/>
    <p:sldId id="310" r:id="rId38"/>
    <p:sldId id="259" r:id="rId39"/>
    <p:sldId id="314" r:id="rId40"/>
    <p:sldId id="313" r:id="rId41"/>
    <p:sldId id="340" r:id="rId42"/>
    <p:sldId id="295" r:id="rId43"/>
    <p:sldId id="328"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ACD6B5E-C39E-435D-A1CB-D69A648AD1DB}" type="datetimeFigureOut">
              <a:rPr lang="tr-TR" smtClean="0"/>
              <a:t>17.10.2025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302746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ACD6B5E-C39E-435D-A1CB-D69A648AD1DB}" type="datetimeFigureOut">
              <a:rPr lang="tr-TR" smtClean="0"/>
              <a:t>17.10.2025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118975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ACD6B5E-C39E-435D-A1CB-D69A648AD1DB}" type="datetimeFigureOut">
              <a:rPr lang="tr-TR" smtClean="0"/>
              <a:t>17.10.2025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39412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ACD6B5E-C39E-435D-A1CB-D69A648AD1DB}" type="datetimeFigureOut">
              <a:rPr lang="tr-TR" smtClean="0"/>
              <a:t>17.10.2025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271123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ACD6B5E-C39E-435D-A1CB-D69A648AD1DB}" type="datetimeFigureOut">
              <a:rPr lang="tr-TR" smtClean="0"/>
              <a:t>17.10.2025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242929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ACD6B5E-C39E-435D-A1CB-D69A648AD1DB}" type="datetimeFigureOut">
              <a:rPr lang="tr-TR" smtClean="0"/>
              <a:t>17.10.2025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427601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ACD6B5E-C39E-435D-A1CB-D69A648AD1DB}" type="datetimeFigureOut">
              <a:rPr lang="tr-TR" smtClean="0"/>
              <a:t>17.10.2025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266199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ACD6B5E-C39E-435D-A1CB-D69A648AD1DB}" type="datetimeFigureOut">
              <a:rPr lang="tr-TR" smtClean="0"/>
              <a:t>17.10.2025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165772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ACD6B5E-C39E-435D-A1CB-D69A648AD1DB}" type="datetimeFigureOut">
              <a:rPr lang="tr-TR" smtClean="0"/>
              <a:t>17.10.2025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42443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ACD6B5E-C39E-435D-A1CB-D69A648AD1DB}" type="datetimeFigureOut">
              <a:rPr lang="tr-TR" smtClean="0"/>
              <a:t>17.10.2025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272119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ACD6B5E-C39E-435D-A1CB-D69A648AD1DB}" type="datetimeFigureOut">
              <a:rPr lang="tr-TR" smtClean="0"/>
              <a:t>17.10.2025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7F9F8FE-4506-4796-B10A-3C9BBC7D84A5}" type="slidenum">
              <a:rPr lang="tr-TR" smtClean="0"/>
              <a:t>‹#›</a:t>
            </a:fld>
            <a:endParaRPr lang="tr-TR"/>
          </a:p>
        </p:txBody>
      </p:sp>
    </p:spTree>
    <p:extLst>
      <p:ext uri="{BB962C8B-B14F-4D97-AF65-F5344CB8AC3E}">
        <p14:creationId xmlns:p14="http://schemas.microsoft.com/office/powerpoint/2010/main" val="183248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D6B5E-C39E-435D-A1CB-D69A648AD1DB}" type="datetimeFigureOut">
              <a:rPr lang="tr-TR" smtClean="0"/>
              <a:t>17.10.2025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9F8FE-4506-4796-B10A-3C9BBC7D84A5}" type="slidenum">
              <a:rPr lang="tr-TR" smtClean="0"/>
              <a:t>‹#›</a:t>
            </a:fld>
            <a:endParaRPr lang="tr-TR"/>
          </a:p>
        </p:txBody>
      </p:sp>
    </p:spTree>
    <p:extLst>
      <p:ext uri="{BB962C8B-B14F-4D97-AF65-F5344CB8AC3E}">
        <p14:creationId xmlns:p14="http://schemas.microsoft.com/office/powerpoint/2010/main" val="422235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uptodate.com/contents/basic-principles-of-wound-management/abstract/18" TargetMode="External"/><Relationship Id="rId2" Type="http://schemas.openxmlformats.org/officeDocument/2006/relationships/hyperlink" Target="https://www.uptodate.com/contents/basic-principles-of-wound-management/abstract/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CCCB3-5CA7-AE6E-95CF-29C8AFFDFBB8}"/>
              </a:ext>
            </a:extLst>
          </p:cNvPr>
          <p:cNvSpPr>
            <a:spLocks noGrp="1"/>
          </p:cNvSpPr>
          <p:nvPr>
            <p:ph type="title"/>
          </p:nvPr>
        </p:nvSpPr>
        <p:spPr>
          <a:xfrm>
            <a:off x="0" y="443884"/>
            <a:ext cx="12192000" cy="1325563"/>
          </a:xfrm>
        </p:spPr>
        <p:txBody>
          <a:bodyPr>
            <a:normAutofit/>
          </a:bodyPr>
          <a:lstStyle/>
          <a:p>
            <a:pPr algn="ctr"/>
            <a:r>
              <a:rPr lang="tr-TR" altLang="tr-TR" sz="4800" b="1" dirty="0">
                <a:solidFill>
                  <a:schemeClr val="accent1">
                    <a:lumMod val="50000"/>
                  </a:schemeClr>
                </a:solidFill>
                <a:latin typeface="Calibri" panose="020F0502020204030204" pitchFamily="34" charset="0"/>
              </a:rPr>
              <a:t>YARA BAKIMINDA DEBRİDMAN YÖNTEMLERİ</a:t>
            </a:r>
            <a:endParaRPr lang="tr-TR" sz="4800" dirty="0">
              <a:solidFill>
                <a:schemeClr val="accent1">
                  <a:lumMod val="50000"/>
                </a:schemeClr>
              </a:solidFill>
            </a:endParaRPr>
          </a:p>
        </p:txBody>
      </p:sp>
      <p:sp>
        <p:nvSpPr>
          <p:cNvPr id="5" name="İçerik Yer Tutucusu 4">
            <a:extLst>
              <a:ext uri="{FF2B5EF4-FFF2-40B4-BE49-F238E27FC236}">
                <a16:creationId xmlns:a16="http://schemas.microsoft.com/office/drawing/2014/main" id="{C0C45190-E527-AE2B-31C9-0B98E7ED463D}"/>
              </a:ext>
            </a:extLst>
          </p:cNvPr>
          <p:cNvSpPr>
            <a:spLocks noGrp="1"/>
          </p:cNvSpPr>
          <p:nvPr>
            <p:ph idx="1"/>
          </p:nvPr>
        </p:nvSpPr>
        <p:spPr>
          <a:xfrm>
            <a:off x="3761173" y="5253709"/>
            <a:ext cx="4669654" cy="1391227"/>
          </a:xfrm>
        </p:spPr>
        <p:txBody>
          <a:bodyPr>
            <a:normAutofit fontScale="62500" lnSpcReduction="20000"/>
          </a:bodyPr>
          <a:lstStyle/>
          <a:p>
            <a:pPr marL="0" indent="0" algn="ctr" eaLnBrk="1" hangingPunct="1">
              <a:buSzPct val="100000"/>
              <a:buNone/>
            </a:pPr>
            <a:r>
              <a:rPr lang="tr-TR" altLang="tr-TR" sz="4800" b="1" dirty="0">
                <a:solidFill>
                  <a:schemeClr val="accent1">
                    <a:lumMod val="50000"/>
                  </a:schemeClr>
                </a:solidFill>
                <a:latin typeface="Calibri" panose="020F0502020204030204" pitchFamily="34" charset="0"/>
              </a:rPr>
              <a:t>Op. Dr. Toygar Sarı</a:t>
            </a:r>
            <a:endParaRPr lang="tr-TR" altLang="tr-TR" sz="4000" b="1" dirty="0">
              <a:solidFill>
                <a:schemeClr val="accent1">
                  <a:lumMod val="50000"/>
                </a:schemeClr>
              </a:solidFill>
              <a:latin typeface="Calibri" panose="020F0502020204030204" pitchFamily="34" charset="0"/>
            </a:endParaRPr>
          </a:p>
          <a:p>
            <a:pPr marL="0" indent="0" algn="ctr" eaLnBrk="1" hangingPunct="1">
              <a:buSzPct val="100000"/>
              <a:buNone/>
            </a:pPr>
            <a:r>
              <a:rPr lang="tr-TR" altLang="tr-TR" sz="2400" dirty="0">
                <a:solidFill>
                  <a:schemeClr val="accent1">
                    <a:lumMod val="50000"/>
                  </a:schemeClr>
                </a:solidFill>
                <a:latin typeface="Calibri" panose="020F0502020204030204" pitchFamily="34" charset="0"/>
              </a:rPr>
              <a:t>Genel Cerrahi Uzmanı</a:t>
            </a:r>
          </a:p>
          <a:p>
            <a:pPr marL="0" indent="0" algn="ctr" eaLnBrk="1" hangingPunct="1">
              <a:buSzPct val="100000"/>
              <a:buNone/>
            </a:pPr>
            <a:r>
              <a:rPr lang="tr-TR" altLang="tr-TR" sz="2800" dirty="0">
                <a:solidFill>
                  <a:schemeClr val="accent1">
                    <a:lumMod val="50000"/>
                  </a:schemeClr>
                </a:solidFill>
                <a:latin typeface="Calibri" panose="020F0502020204030204" pitchFamily="34" charset="0"/>
              </a:rPr>
              <a:t>Ankara Etlik Şehir Hastanesi Onkoloji Hastanesi</a:t>
            </a:r>
            <a:endParaRPr lang="tr-TR" altLang="tr-TR" sz="2400" dirty="0">
              <a:solidFill>
                <a:schemeClr val="accent1">
                  <a:lumMod val="50000"/>
                </a:schemeClr>
              </a:solidFill>
              <a:latin typeface="Calibri" panose="020F0502020204030204" pitchFamily="34" charset="0"/>
            </a:endParaRPr>
          </a:p>
          <a:p>
            <a:pPr marL="0" indent="0" algn="ctr" eaLnBrk="1" hangingPunct="1">
              <a:buSzPct val="100000"/>
              <a:buNone/>
            </a:pPr>
            <a:r>
              <a:rPr lang="tr-TR" altLang="tr-TR" sz="2000" dirty="0">
                <a:solidFill>
                  <a:schemeClr val="accent1">
                    <a:lumMod val="50000"/>
                  </a:schemeClr>
                </a:solidFill>
                <a:latin typeface="Calibri" panose="020F0502020204030204" pitchFamily="34" charset="0"/>
              </a:rPr>
              <a:t>17/10/2025, Bodrum</a:t>
            </a:r>
            <a:endParaRPr lang="tr-TR" dirty="0">
              <a:solidFill>
                <a:schemeClr val="accent1">
                  <a:lumMod val="50000"/>
                </a:schemeClr>
              </a:solidFill>
            </a:endParaRPr>
          </a:p>
        </p:txBody>
      </p:sp>
      <p:pic>
        <p:nvPicPr>
          <p:cNvPr id="7" name="Resim 6">
            <a:extLst>
              <a:ext uri="{FF2B5EF4-FFF2-40B4-BE49-F238E27FC236}">
                <a16:creationId xmlns:a16="http://schemas.microsoft.com/office/drawing/2014/main" id="{8EF15584-FF90-6596-3949-92906529C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833" y="1703215"/>
            <a:ext cx="6644334" cy="3213305"/>
          </a:xfrm>
          <a:prstGeom prst="rect">
            <a:avLst/>
          </a:prstGeom>
        </p:spPr>
      </p:pic>
    </p:spTree>
    <p:extLst>
      <p:ext uri="{BB962C8B-B14F-4D97-AF65-F5344CB8AC3E}">
        <p14:creationId xmlns:p14="http://schemas.microsoft.com/office/powerpoint/2010/main" val="195147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a:extLst>
              <a:ext uri="{FF2B5EF4-FFF2-40B4-BE49-F238E27FC236}">
                <a16:creationId xmlns:a16="http://schemas.microsoft.com/office/drawing/2014/main" id="{459213A5-0E42-0812-DA52-8BE3163A516F}"/>
              </a:ext>
            </a:extLst>
          </p:cNvPr>
          <p:cNvSpPr>
            <a:spLocks noGrp="1"/>
          </p:cNvSpPr>
          <p:nvPr>
            <p:ph sz="half" idx="1"/>
          </p:nvPr>
        </p:nvSpPr>
        <p:spPr>
          <a:xfrm>
            <a:off x="1556552" y="4176234"/>
            <a:ext cx="8060923" cy="3156722"/>
          </a:xfrm>
        </p:spPr>
        <p:txBody>
          <a:bodyPr>
            <a:normAutofit/>
          </a:bodyPr>
          <a:lstStyle/>
          <a:p>
            <a:pPr algn="ctr"/>
            <a:r>
              <a:rPr lang="tr-TR" dirty="0"/>
              <a:t>Yara yatağının hazırlanması prensipleri ve </a:t>
            </a:r>
            <a:r>
              <a:rPr lang="tr-TR" b="1" dirty="0">
                <a:solidFill>
                  <a:srgbClr val="C00000"/>
                </a:solidFill>
              </a:rPr>
              <a:t>T.I.M.E.R.S. konsepti</a:t>
            </a:r>
            <a:r>
              <a:rPr lang="tr-TR" dirty="0"/>
              <a:t>; yara değerlendirilmesinde sık kullanılan ve </a:t>
            </a:r>
            <a:r>
              <a:rPr lang="tr-TR" dirty="0" err="1"/>
              <a:t>debridman</a:t>
            </a:r>
            <a:r>
              <a:rPr lang="tr-TR" dirty="0"/>
              <a:t> kararını etkileyen sistematik yaklaşımlardır</a:t>
            </a:r>
          </a:p>
        </p:txBody>
      </p:sp>
      <p:pic>
        <p:nvPicPr>
          <p:cNvPr id="3" name="Resim 2">
            <a:extLst>
              <a:ext uri="{FF2B5EF4-FFF2-40B4-BE49-F238E27FC236}">
                <a16:creationId xmlns:a16="http://schemas.microsoft.com/office/drawing/2014/main" id="{03FBEAA6-24F8-3113-FCB7-DBB12F0C6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778" y="893538"/>
            <a:ext cx="4610470" cy="2766282"/>
          </a:xfrm>
          <a:prstGeom prst="rect">
            <a:avLst/>
          </a:prstGeom>
        </p:spPr>
      </p:pic>
    </p:spTree>
    <p:extLst>
      <p:ext uri="{BB962C8B-B14F-4D97-AF65-F5344CB8AC3E}">
        <p14:creationId xmlns:p14="http://schemas.microsoft.com/office/powerpoint/2010/main" val="55438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11CFD655-127E-362D-F897-A8D5DC9FA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93" y="1409418"/>
            <a:ext cx="10136015" cy="4039164"/>
          </a:xfrm>
          <a:prstGeom prst="rect">
            <a:avLst/>
          </a:prstGeom>
        </p:spPr>
      </p:pic>
      <p:pic>
        <p:nvPicPr>
          <p:cNvPr id="8" name="Resim 7">
            <a:extLst>
              <a:ext uri="{FF2B5EF4-FFF2-40B4-BE49-F238E27FC236}">
                <a16:creationId xmlns:a16="http://schemas.microsoft.com/office/drawing/2014/main" id="{16208A7A-FEF9-2B3D-54B0-6D1FFBEC8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244" y="5791443"/>
            <a:ext cx="3706764" cy="739920"/>
          </a:xfrm>
          <a:prstGeom prst="rect">
            <a:avLst/>
          </a:prstGeom>
        </p:spPr>
      </p:pic>
    </p:spTree>
    <p:extLst>
      <p:ext uri="{BB962C8B-B14F-4D97-AF65-F5344CB8AC3E}">
        <p14:creationId xmlns:p14="http://schemas.microsoft.com/office/powerpoint/2010/main" val="44934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0756D4D-5B04-F1E7-AC63-8E4A8E652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967" y="0"/>
            <a:ext cx="6588066" cy="6858000"/>
          </a:xfrm>
          <a:prstGeom prst="rect">
            <a:avLst/>
          </a:prstGeom>
        </p:spPr>
      </p:pic>
    </p:spTree>
    <p:extLst>
      <p:ext uri="{BB962C8B-B14F-4D97-AF65-F5344CB8AC3E}">
        <p14:creationId xmlns:p14="http://schemas.microsoft.com/office/powerpoint/2010/main" val="366333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538748"/>
            <a:ext cx="10515600" cy="1325563"/>
          </a:xfrm>
        </p:spPr>
        <p:txBody>
          <a:bodyPr/>
          <a:lstStyle/>
          <a:p>
            <a:pPr algn="ct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T: </a:t>
            </a:r>
            <a:r>
              <a:rPr lang="tr-TR" sz="4000" b="1" dirty="0">
                <a:solidFill>
                  <a:schemeClr val="accent2">
                    <a:lumMod val="75000"/>
                  </a:schemeClr>
                </a:solidFill>
                <a:latin typeface="+mn-lt"/>
              </a:rPr>
              <a:t>Tissue </a:t>
            </a:r>
            <a:r>
              <a:rPr lang="tr-TR" sz="4000" b="1" dirty="0" err="1">
                <a:solidFill>
                  <a:schemeClr val="accent2">
                    <a:lumMod val="75000"/>
                  </a:schemeClr>
                </a:solidFill>
                <a:latin typeface="+mn-lt"/>
              </a:rPr>
              <a:t>non</a:t>
            </a:r>
            <a:r>
              <a:rPr lang="tr-TR" sz="4000" b="1" dirty="0">
                <a:solidFill>
                  <a:schemeClr val="accent2">
                    <a:lumMod val="75000"/>
                  </a:schemeClr>
                </a:solidFill>
                <a:latin typeface="+mn-lt"/>
              </a:rPr>
              <a:t> </a:t>
            </a:r>
            <a:r>
              <a:rPr lang="tr-TR" sz="4000" b="1" dirty="0" err="1">
                <a:solidFill>
                  <a:schemeClr val="accent2">
                    <a:lumMod val="75000"/>
                  </a:schemeClr>
                </a:solidFill>
                <a:latin typeface="+mn-lt"/>
              </a:rPr>
              <a:t>viable</a:t>
            </a:r>
            <a:r>
              <a:rPr lang="tr-TR" sz="4000" b="1" dirty="0">
                <a:solidFill>
                  <a:schemeClr val="accent2">
                    <a:lumMod val="75000"/>
                  </a:schemeClr>
                </a:solidFill>
                <a:latin typeface="+mn-lt"/>
              </a:rPr>
              <a:t> </a:t>
            </a:r>
            <a:r>
              <a:rPr lang="tr-TR" sz="4000" b="1" dirty="0" err="1">
                <a:solidFill>
                  <a:schemeClr val="accent2">
                    <a:lumMod val="75000"/>
                  </a:schemeClr>
                </a:solidFill>
                <a:latin typeface="+mn-lt"/>
              </a:rPr>
              <a:t>or</a:t>
            </a:r>
            <a:r>
              <a:rPr lang="tr-TR" sz="4000" b="1" dirty="0">
                <a:solidFill>
                  <a:schemeClr val="accent2">
                    <a:lumMod val="75000"/>
                  </a:schemeClr>
                </a:solidFill>
                <a:latin typeface="+mn-lt"/>
              </a:rPr>
              <a:t> </a:t>
            </a:r>
            <a:r>
              <a:rPr lang="tr-TR" sz="4000" b="1" dirty="0" err="1">
                <a:solidFill>
                  <a:schemeClr val="accent2">
                    <a:lumMod val="75000"/>
                  </a:schemeClr>
                </a:solidFill>
                <a:latin typeface="+mn-lt"/>
              </a:rPr>
              <a:t>deficient</a:t>
            </a:r>
            <a:r>
              <a:rPr lang="tr-TR" sz="4000" b="1" dirty="0">
                <a:solidFill>
                  <a:schemeClr val="accent2">
                    <a:lumMod val="75000"/>
                  </a:schemeClr>
                </a:solidFill>
                <a:latin typeface="+mn-lt"/>
              </a:rPr>
              <a:t> </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(doku yönetimi)</a:t>
            </a:r>
            <a:endParaRPr lang="tr-TR" sz="4000" b="1" dirty="0">
              <a:solidFill>
                <a:schemeClr val="accent2">
                  <a:lumMod val="75000"/>
                </a:schemeClr>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758301" y="2263806"/>
            <a:ext cx="10515600" cy="3089429"/>
          </a:xfrm>
        </p:spPr>
        <p:txBody>
          <a:bodyPr>
            <a:normAutofit/>
          </a:bodyPr>
          <a:lstStyle/>
          <a:p>
            <a:r>
              <a:rPr lang="tr-TR" sz="3200" b="1" dirty="0">
                <a:solidFill>
                  <a:srgbClr val="C00000"/>
                </a:solidFill>
              </a:rPr>
              <a:t>Doku yönetimi: </a:t>
            </a:r>
            <a:r>
              <a:rPr lang="tr-TR" sz="3200" b="1" dirty="0">
                <a:solidFill>
                  <a:srgbClr val="0070C0"/>
                </a:solidFill>
              </a:rPr>
              <a:t>Dokunun canlılığını, nekrotik doku varlığını ve çevre dokuyu - deriyi değerlendirme - DEBRİDMAN</a:t>
            </a:r>
          </a:p>
          <a:p>
            <a:r>
              <a:rPr lang="tr-TR" sz="2400" dirty="0"/>
              <a:t>İdeal yara iyileşmesi için yarada, canlı doku dışında başka doku kalmasının önlenmesi temel prensiptir.</a:t>
            </a:r>
            <a:endParaRPr lang="tr-TR" sz="3600" dirty="0">
              <a:ea typeface="Calibri" panose="020F0502020204030204" pitchFamily="34" charset="0"/>
              <a:cs typeface="Times New Roman" panose="02020603050405020304" pitchFamily="18" charset="0"/>
            </a:endParaRPr>
          </a:p>
          <a:p>
            <a:r>
              <a:rPr lang="tr-TR" sz="2400" dirty="0"/>
              <a:t>Gerekirse </a:t>
            </a:r>
            <a:r>
              <a:rPr lang="tr-TR" sz="2400" dirty="0" err="1"/>
              <a:t>debridman</a:t>
            </a:r>
            <a:r>
              <a:rPr lang="tr-TR" sz="2400" dirty="0"/>
              <a:t> (mekanik – cerrahi - kimyasal – enzimatik – biyolojik - </a:t>
            </a:r>
            <a:r>
              <a:rPr lang="tr-TR" sz="2400" dirty="0" err="1"/>
              <a:t>otolitik</a:t>
            </a:r>
            <a:r>
              <a:rPr lang="tr-TR" sz="2400" dirty="0"/>
              <a:t>)</a:t>
            </a:r>
          </a:p>
          <a:p>
            <a:r>
              <a:rPr lang="tr-TR" sz="2400" dirty="0">
                <a:ea typeface="Calibri" panose="020F0502020204030204" pitchFamily="34" charset="0"/>
                <a:cs typeface="Times New Roman" panose="02020603050405020304" pitchFamily="18" charset="0"/>
              </a:rPr>
              <a:t>Bu aşamada yapılan işlemler aynı zamanda enfeksiyon kontrolünde de önemlidir.</a:t>
            </a:r>
          </a:p>
          <a:p>
            <a:pPr marL="0" indent="0">
              <a:buNone/>
            </a:pPr>
            <a:endParaRPr lang="tr-TR" dirty="0"/>
          </a:p>
        </p:txBody>
      </p:sp>
    </p:spTree>
    <p:extLst>
      <p:ext uri="{BB962C8B-B14F-4D97-AF65-F5344CB8AC3E}">
        <p14:creationId xmlns:p14="http://schemas.microsoft.com/office/powerpoint/2010/main" val="58525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199" y="915540"/>
            <a:ext cx="10515600" cy="1325563"/>
          </a:xfrm>
        </p:spPr>
        <p:txBody>
          <a:bodyPr>
            <a:noAutofit/>
          </a:bodyPr>
          <a:lstStyle/>
          <a:p>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I: </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Infection</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and</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or</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Inflamation</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en-US" sz="4000" b="1" dirty="0">
                <a:solidFill>
                  <a:schemeClr val="accent2">
                    <a:lumMod val="75000"/>
                  </a:schemeClr>
                </a:solidFill>
                <a:latin typeface="+mn-lt"/>
              </a:rPr>
              <a:t>incorporating the infection continuum</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(enfeksiyon ve enflamasyon yönetimi)</a:t>
            </a:r>
            <a:endParaRPr lang="tr-TR" sz="4000" b="1" dirty="0">
              <a:solidFill>
                <a:schemeClr val="accent2">
                  <a:lumMod val="75000"/>
                </a:schemeClr>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802318" y="2840855"/>
            <a:ext cx="10587361" cy="2565646"/>
          </a:xfrm>
        </p:spPr>
        <p:txBody>
          <a:bodyPr/>
          <a:lstStyle/>
          <a:p>
            <a:r>
              <a:rPr lang="tr-TR" sz="3200" b="1" dirty="0">
                <a:solidFill>
                  <a:srgbClr val="C00000"/>
                </a:solidFill>
              </a:rPr>
              <a:t>Enfeksiyonu değerlendirme: </a:t>
            </a:r>
            <a:r>
              <a:rPr lang="tr-TR" sz="3200" b="1" dirty="0">
                <a:solidFill>
                  <a:srgbClr val="0070C0"/>
                </a:solidFill>
              </a:rPr>
              <a:t>Varsa gider yoksa koru</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Yaradaki, enfeksiyonun ve yangının azaltılması için antiseptik, antibakteriyel ürünlerin kullanılmasını ifade eder.</a:t>
            </a:r>
          </a:p>
        </p:txBody>
      </p:sp>
    </p:spTree>
    <p:extLst>
      <p:ext uri="{BB962C8B-B14F-4D97-AF65-F5344CB8AC3E}">
        <p14:creationId xmlns:p14="http://schemas.microsoft.com/office/powerpoint/2010/main" val="423213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681037"/>
            <a:ext cx="10515600" cy="1325563"/>
          </a:xfrm>
        </p:spPr>
        <p:txBody>
          <a:bodyPr>
            <a:normAutofit/>
          </a:bodyPr>
          <a:lstStyle/>
          <a:p>
            <a:r>
              <a:rPr lang="tr-TR" sz="4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 </a:t>
            </a:r>
            <a:r>
              <a:rPr lang="tr-TR" sz="40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Moisture</a:t>
            </a:r>
            <a:r>
              <a:rPr lang="tr-TR" sz="4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tr-TR" sz="40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balance</a:t>
            </a:r>
            <a:r>
              <a:rPr lang="tr-TR" sz="4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(nem dengesi)</a:t>
            </a:r>
            <a:endParaRPr lang="tr-TR" sz="4000" b="1" dirty="0">
              <a:solidFill>
                <a:schemeClr val="accent2">
                  <a:lumMod val="75000"/>
                </a:schemeClr>
              </a:solidFill>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838199" y="2560700"/>
            <a:ext cx="10365419" cy="2524310"/>
          </a:xfrm>
        </p:spPr>
        <p:txBody>
          <a:bodyPr/>
          <a:lstStyle/>
          <a:p>
            <a:r>
              <a:rPr lang="tr-TR" sz="3200" b="1" dirty="0">
                <a:solidFill>
                  <a:srgbClr val="C00000"/>
                </a:solidFill>
              </a:rPr>
              <a:t>Nem dengesi: </a:t>
            </a:r>
            <a:r>
              <a:rPr lang="tr-TR" sz="3200" b="1" dirty="0">
                <a:solidFill>
                  <a:srgbClr val="0070C0"/>
                </a:solidFill>
              </a:rPr>
              <a:t>Aşırı </a:t>
            </a:r>
            <a:r>
              <a:rPr lang="tr-TR" sz="3200" b="1" dirty="0" err="1">
                <a:solidFill>
                  <a:srgbClr val="0070C0"/>
                </a:solidFill>
              </a:rPr>
              <a:t>eksuda</a:t>
            </a:r>
            <a:r>
              <a:rPr lang="tr-TR" sz="3200" b="1" dirty="0">
                <a:solidFill>
                  <a:srgbClr val="0070C0"/>
                </a:solidFill>
              </a:rPr>
              <a:t> ve </a:t>
            </a:r>
            <a:r>
              <a:rPr lang="tr-TR" sz="3200" b="1" dirty="0" err="1">
                <a:solidFill>
                  <a:srgbClr val="0070C0"/>
                </a:solidFill>
              </a:rPr>
              <a:t>maserasyonu</a:t>
            </a:r>
            <a:r>
              <a:rPr lang="tr-TR" sz="3200" b="1" dirty="0">
                <a:solidFill>
                  <a:srgbClr val="0070C0"/>
                </a:solidFill>
              </a:rPr>
              <a:t> önle</a:t>
            </a:r>
            <a:endParaRPr lang="tr-TR" sz="3200" b="1" dirty="0">
              <a:solidFill>
                <a:srgbClr val="0070C0"/>
              </a:solidFill>
              <a:ea typeface="Calibri" panose="020F0502020204030204" pitchFamily="34" charset="0"/>
              <a:cs typeface="Times New Roman" panose="02020603050405020304" pitchFamily="18" charset="0"/>
            </a:endParaRPr>
          </a:p>
          <a:p>
            <a:r>
              <a:rPr lang="tr-TR" sz="1800" dirty="0">
                <a:effectLst/>
                <a:ea typeface="Calibri" panose="020F0502020204030204" pitchFamily="34" charset="0"/>
                <a:cs typeface="Times New Roman" panose="02020603050405020304" pitchFamily="18" charset="0"/>
              </a:rPr>
              <a:t>Son dönemde ideal yara iyileşmesi için yara yüzeyinin nemli tutulması gerekliliği kabul edilmelidir. Bu aşamada yarada akıntı fazla ise emici ürünlerin; az ise yarayı ideal nemlilikte tutacak ürünlerin kullanımı önerilmektedir.</a:t>
            </a:r>
          </a:p>
          <a:p>
            <a:endParaRPr lang="tr-TR" dirty="0"/>
          </a:p>
        </p:txBody>
      </p:sp>
    </p:spTree>
    <p:extLst>
      <p:ext uri="{BB962C8B-B14F-4D97-AF65-F5344CB8AC3E}">
        <p14:creationId xmlns:p14="http://schemas.microsoft.com/office/powerpoint/2010/main" val="3563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986562"/>
            <a:ext cx="10515600" cy="1325563"/>
          </a:xfrm>
        </p:spPr>
        <p:txBody>
          <a:bodyPr>
            <a:noAutofit/>
          </a:bodyPr>
          <a:lstStyle/>
          <a:p>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E: </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Edge</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or</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Epithelisation</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tr-TR" sz="4000" b="1" dirty="0" err="1">
                <a:solidFill>
                  <a:schemeClr val="accent2">
                    <a:lumMod val="75000"/>
                  </a:schemeClr>
                </a:solidFill>
                <a:effectLst/>
                <a:latin typeface="+mn-lt"/>
                <a:ea typeface="Calibri" panose="020F0502020204030204" pitchFamily="34" charset="0"/>
                <a:cs typeface="Times New Roman" panose="02020603050405020304" pitchFamily="18" charset="0"/>
              </a:rPr>
              <a:t>management</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en-US" sz="4000" b="1" dirty="0">
                <a:solidFill>
                  <a:schemeClr val="accent2">
                    <a:lumMod val="75000"/>
                  </a:schemeClr>
                </a:solidFill>
                <a:latin typeface="+mn-lt"/>
              </a:rPr>
              <a:t>Edge of wound, non-advancing or undermined</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(kenar yönetimi ve epitelizasyon)</a:t>
            </a:r>
            <a:endParaRPr lang="tr-TR" sz="4000" b="1" dirty="0">
              <a:solidFill>
                <a:schemeClr val="accent2">
                  <a:lumMod val="75000"/>
                </a:schemeClr>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838200" y="3000651"/>
            <a:ext cx="10515600" cy="2707689"/>
          </a:xfrm>
        </p:spPr>
        <p:txBody>
          <a:bodyPr>
            <a:normAutofit/>
          </a:bodyPr>
          <a:lstStyle/>
          <a:p>
            <a:r>
              <a:rPr lang="tr-TR" sz="3200" b="1" dirty="0">
                <a:solidFill>
                  <a:srgbClr val="C00000"/>
                </a:solidFill>
              </a:rPr>
              <a:t>Yara çevresi, sınırları: </a:t>
            </a:r>
            <a:r>
              <a:rPr lang="tr-TR" sz="3200" b="1" dirty="0">
                <a:solidFill>
                  <a:srgbClr val="0070C0"/>
                </a:solidFill>
              </a:rPr>
              <a:t>Epitelizasyonu engelleyen faktörleri gider, sağlıklı yara kenarı elde et</a:t>
            </a:r>
            <a:endParaRPr lang="tr-TR" sz="3200" b="1" dirty="0">
              <a:solidFill>
                <a:srgbClr val="0070C0"/>
              </a:solidFill>
              <a:ea typeface="Calibri" panose="020F0502020204030204" pitchFamily="34" charset="0"/>
              <a:cs typeface="Times New Roman" panose="02020603050405020304" pitchFamily="18" charset="0"/>
            </a:endParaRPr>
          </a:p>
          <a:p>
            <a:r>
              <a:rPr lang="tr-TR" sz="1800" dirty="0">
                <a:effectLst/>
                <a:ea typeface="Calibri" panose="020F0502020204030204" pitchFamily="34" charset="0"/>
                <a:cs typeface="Times New Roman" panose="02020603050405020304" pitchFamily="18" charset="0"/>
              </a:rPr>
              <a:t>Yara kenarları </a:t>
            </a:r>
            <a:r>
              <a:rPr lang="tr-TR" sz="1800" dirty="0" err="1">
                <a:effectLst/>
                <a:ea typeface="Calibri" panose="020F0502020204030204" pitchFamily="34" charset="0"/>
                <a:cs typeface="Times New Roman" panose="02020603050405020304" pitchFamily="18" charset="0"/>
              </a:rPr>
              <a:t>debridmanı</a:t>
            </a:r>
            <a:r>
              <a:rPr lang="tr-TR" sz="1800" dirty="0">
                <a:effectLst/>
                <a:ea typeface="Calibri" panose="020F0502020204030204" pitchFamily="34" charset="0"/>
                <a:cs typeface="Times New Roman" panose="02020603050405020304" pitchFamily="18" charset="0"/>
              </a:rPr>
              <a:t>, </a:t>
            </a:r>
            <a:r>
              <a:rPr lang="tr-TR" sz="1800" dirty="0" err="1">
                <a:effectLst/>
                <a:ea typeface="Calibri" panose="020F0502020204030204" pitchFamily="34" charset="0"/>
                <a:cs typeface="Times New Roman" panose="02020603050405020304" pitchFamily="18" charset="0"/>
              </a:rPr>
              <a:t>maserasyonların</a:t>
            </a:r>
            <a:r>
              <a:rPr lang="tr-TR" sz="1800" dirty="0">
                <a:effectLst/>
                <a:ea typeface="Calibri" panose="020F0502020204030204" pitchFamily="34" charset="0"/>
                <a:cs typeface="Times New Roman" panose="02020603050405020304" pitchFamily="18" charset="0"/>
              </a:rPr>
              <a:t> önlenmesi, yara bakım ürünleri kullanımı, nem dengesinin korunması</a:t>
            </a:r>
          </a:p>
          <a:p>
            <a:r>
              <a:rPr lang="tr-TR" sz="1800" dirty="0">
                <a:effectLst/>
                <a:ea typeface="Calibri" panose="020F0502020204030204" pitchFamily="34" charset="0"/>
                <a:cs typeface="Times New Roman" panose="02020603050405020304" pitchFamily="18" charset="0"/>
              </a:rPr>
              <a:t>Sağlıklı yara kenarları elde etmek</a:t>
            </a:r>
            <a:endParaRPr lang="tr-TR" dirty="0"/>
          </a:p>
        </p:txBody>
      </p:sp>
    </p:spTree>
    <p:extLst>
      <p:ext uri="{BB962C8B-B14F-4D97-AF65-F5344CB8AC3E}">
        <p14:creationId xmlns:p14="http://schemas.microsoft.com/office/powerpoint/2010/main" val="100814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986562"/>
            <a:ext cx="10515600" cy="1325563"/>
          </a:xfrm>
        </p:spPr>
        <p:txBody>
          <a:bodyPr>
            <a:noAutofit/>
          </a:bodyPr>
          <a:lstStyle/>
          <a:p>
            <a:r>
              <a:rPr lang="en-US" sz="4000" b="1" dirty="0">
                <a:solidFill>
                  <a:schemeClr val="accent2">
                    <a:lumMod val="75000"/>
                  </a:schemeClr>
                </a:solidFill>
                <a:effectLst/>
                <a:latin typeface="+mn-lt"/>
                <a:ea typeface="Calibri" panose="020F0502020204030204" pitchFamily="34" charset="0"/>
                <a:cs typeface="Times New Roman" panose="02020603050405020304" pitchFamily="18" charset="0"/>
              </a:rPr>
              <a:t>R: Regeneration/Repair – Promoting tissue regeneration and repair through advanced therapies.</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(Doku Yenilenmesi ve Onarımı)</a:t>
            </a:r>
            <a:endParaRPr lang="tr-TR" sz="4000" b="1" dirty="0">
              <a:solidFill>
                <a:schemeClr val="accent2">
                  <a:lumMod val="75000"/>
                </a:schemeClr>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838200" y="3000651"/>
            <a:ext cx="10515600" cy="3293617"/>
          </a:xfrm>
        </p:spPr>
        <p:txBody>
          <a:bodyPr>
            <a:normAutofit fontScale="85000" lnSpcReduction="20000"/>
          </a:bodyPr>
          <a:lstStyle/>
          <a:p>
            <a:r>
              <a:rPr lang="tr-TR" sz="3200" b="1" dirty="0">
                <a:solidFill>
                  <a:srgbClr val="C00000"/>
                </a:solidFill>
              </a:rPr>
              <a:t>Doku yenilenmesi ve onarımı: </a:t>
            </a:r>
            <a:r>
              <a:rPr lang="tr-TR" sz="3200" b="1" dirty="0">
                <a:solidFill>
                  <a:srgbClr val="0070C0"/>
                </a:solidFill>
              </a:rPr>
              <a:t>Yara ortamını optimal hale getirerek rejenerasyonu destekleyici tedavileri uygula</a:t>
            </a:r>
          </a:p>
          <a:p>
            <a:r>
              <a:rPr lang="tr-TR" dirty="0"/>
              <a:t>Yara rejenerasyonu, doku büyümesini ve onarımını teşvik etme sürecidir.</a:t>
            </a:r>
          </a:p>
          <a:p>
            <a:r>
              <a:rPr lang="tr-TR" dirty="0"/>
              <a:t>Yaranın altında yatan nedenleri (enfeksiyon, </a:t>
            </a:r>
            <a:r>
              <a:rPr lang="tr-TR" dirty="0" err="1"/>
              <a:t>iskemi</a:t>
            </a:r>
            <a:r>
              <a:rPr lang="tr-TR" dirty="0"/>
              <a:t> veya yetersiz beslenme gibi) ele alarak, klinisyenler iyileşme ortamının optimize edilmesine yardımcı olabilir.</a:t>
            </a:r>
          </a:p>
          <a:p>
            <a:r>
              <a:rPr lang="tr-TR" dirty="0"/>
              <a:t>Büyüme faktörleri, kök hücreler ve oksijen terapileri gibi müdahaleler rejenerasyonu uyarabilir, kolajen üretimini teşvik edebilir ve doku onarımını destekleyebilir.</a:t>
            </a:r>
          </a:p>
          <a:p>
            <a:r>
              <a:rPr lang="tr-TR" dirty="0"/>
              <a:t>Hastanın risk faktörlerini değerlendirmek ve doku yenilenmesini artıracak tedavileri uygulamak kritik öneme sahiptir.</a:t>
            </a:r>
          </a:p>
        </p:txBody>
      </p:sp>
    </p:spTree>
    <p:extLst>
      <p:ext uri="{BB962C8B-B14F-4D97-AF65-F5344CB8AC3E}">
        <p14:creationId xmlns:p14="http://schemas.microsoft.com/office/powerpoint/2010/main" val="348507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986562"/>
            <a:ext cx="10515600" cy="1325563"/>
          </a:xfrm>
        </p:spPr>
        <p:txBody>
          <a:bodyPr>
            <a:noAutofit/>
          </a:bodyPr>
          <a:lstStyle/>
          <a:p>
            <a:r>
              <a:rPr lang="en-US" sz="4000" b="1" dirty="0">
                <a:solidFill>
                  <a:schemeClr val="accent2">
                    <a:lumMod val="75000"/>
                  </a:schemeClr>
                </a:solidFill>
                <a:effectLst/>
                <a:latin typeface="+mn-lt"/>
                <a:ea typeface="Calibri" panose="020F0502020204030204" pitchFamily="34" charset="0"/>
                <a:cs typeface="Times New Roman" panose="02020603050405020304" pitchFamily="18" charset="0"/>
              </a:rPr>
              <a:t>S: Social factors – Addressing social and patient-related factors, such as health literacy, mental health, and patient support.</a:t>
            </a:r>
            <a:r>
              <a:rPr lang="tr-TR" sz="4000" b="1" dirty="0">
                <a:solidFill>
                  <a:schemeClr val="accent2">
                    <a:lumMod val="75000"/>
                  </a:schemeClr>
                </a:solidFill>
                <a:effectLst/>
                <a:latin typeface="+mn-lt"/>
                <a:ea typeface="Calibri" panose="020F0502020204030204" pitchFamily="34" charset="0"/>
                <a:cs typeface="Times New Roman" panose="02020603050405020304" pitchFamily="18" charset="0"/>
              </a:rPr>
              <a:t> (Sosyal Faktörler)</a:t>
            </a:r>
            <a:endParaRPr lang="tr-TR" sz="4000" b="1" dirty="0">
              <a:solidFill>
                <a:schemeClr val="accent2">
                  <a:lumMod val="75000"/>
                </a:schemeClr>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838200" y="3000651"/>
            <a:ext cx="10515600" cy="3790766"/>
          </a:xfrm>
        </p:spPr>
        <p:txBody>
          <a:bodyPr>
            <a:normAutofit fontScale="77500" lnSpcReduction="20000"/>
          </a:bodyPr>
          <a:lstStyle/>
          <a:p>
            <a:r>
              <a:rPr lang="tr-TR" sz="3200" b="1" dirty="0">
                <a:solidFill>
                  <a:srgbClr val="C00000"/>
                </a:solidFill>
              </a:rPr>
              <a:t>Sosyal faktörler: </a:t>
            </a:r>
            <a:r>
              <a:rPr lang="tr-TR" sz="3200" b="1" dirty="0">
                <a:solidFill>
                  <a:srgbClr val="0070C0"/>
                </a:solidFill>
              </a:rPr>
              <a:t>Hastayı ve dolayısı ile yarayı psikososyal faktörleri göz önünde tutarak olarak hazırla</a:t>
            </a:r>
          </a:p>
          <a:p>
            <a:r>
              <a:rPr lang="tr-TR" dirty="0"/>
              <a:t>Yara bakımında, sadece yaranın biyolojisi değil, aynı zamanda hastanın yaşamının sosyal ve psikolojik yönleri de önemlidir. Yara iyileşmesini etkileyen klinik dışı sosyal ve hastayla ilgili faktörler dört ana başlık altında toplanabilir: psikososyal faktörler, tedaviye uyumla ilgili faktörler, fiziksel ve eşlik eden hastalıklar ve dışsal faktörler. Hasta eğitimi, tedavi planına uyumu ve tedavi planının anlaşılmasını sağlamak için çok önemlidir.</a:t>
            </a:r>
          </a:p>
          <a:p>
            <a:r>
              <a:rPr lang="tr-TR" dirty="0"/>
              <a:t>Hastanın bilişsel bozuklukları veya depresyonu var mı?</a:t>
            </a:r>
          </a:p>
          <a:p>
            <a:r>
              <a:rPr lang="tr-TR" dirty="0"/>
              <a:t>Hastanın sağlık okuryazarlığı ve sosyal desteği nedir?</a:t>
            </a:r>
          </a:p>
          <a:p>
            <a:r>
              <a:rPr lang="tr-TR" dirty="0"/>
              <a:t>Bakım hizmetlerine erişimde finansal kısıtlamalar veya coğrafi zorluklar var mı? Bu sosyal faktörleri dikkate alarak, sağlık profesyonelleri bakım planlarını daha iyi hazırlayabilir, başarı olasılığını ve hasta memnuniyetini artırabilir.</a:t>
            </a:r>
          </a:p>
          <a:p>
            <a:endParaRPr lang="tr-TR" dirty="0"/>
          </a:p>
        </p:txBody>
      </p:sp>
    </p:spTree>
    <p:extLst>
      <p:ext uri="{BB962C8B-B14F-4D97-AF65-F5344CB8AC3E}">
        <p14:creationId xmlns:p14="http://schemas.microsoft.com/office/powerpoint/2010/main" val="216598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0756D4D-5B04-F1E7-AC63-8E4A8E652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967" y="0"/>
            <a:ext cx="6588066" cy="6858000"/>
          </a:xfrm>
          <a:prstGeom prst="rect">
            <a:avLst/>
          </a:prstGeom>
        </p:spPr>
      </p:pic>
    </p:spTree>
    <p:extLst>
      <p:ext uri="{BB962C8B-B14F-4D97-AF65-F5344CB8AC3E}">
        <p14:creationId xmlns:p14="http://schemas.microsoft.com/office/powerpoint/2010/main" val="24037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ADBAE04-A8D1-7E0D-4E77-812C21854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13" y="435006"/>
            <a:ext cx="9471513" cy="6228859"/>
          </a:xfrm>
          <a:prstGeom prst="rect">
            <a:avLst/>
          </a:prstGeom>
        </p:spPr>
      </p:pic>
    </p:spTree>
    <p:extLst>
      <p:ext uri="{BB962C8B-B14F-4D97-AF65-F5344CB8AC3E}">
        <p14:creationId xmlns:p14="http://schemas.microsoft.com/office/powerpoint/2010/main" val="265875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616999"/>
            <a:ext cx="10515600" cy="1325563"/>
          </a:xfrm>
        </p:spPr>
        <p:txBody>
          <a:bodyPr>
            <a:noAutofit/>
          </a:bodyPr>
          <a:lstStyle/>
          <a:p>
            <a:pPr algn="ctr"/>
            <a:r>
              <a:rPr lang="tr-TR" sz="4800" b="1" dirty="0">
                <a:solidFill>
                  <a:srgbClr val="C00000"/>
                </a:solidFill>
                <a:effectLst/>
                <a:latin typeface="+mn-lt"/>
                <a:ea typeface="Calibri" panose="020F0502020204030204" pitchFamily="34" charset="0"/>
                <a:cs typeface="Times New Roman" panose="02020603050405020304" pitchFamily="18" charset="0"/>
              </a:rPr>
              <a:t>YARA DEBRİDMANI</a:t>
            </a:r>
            <a:endParaRPr lang="tr-TR" sz="4800" b="1" dirty="0">
              <a:solidFill>
                <a:srgbClr val="C00000"/>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418730" y="2166151"/>
            <a:ext cx="11354540" cy="3195961"/>
          </a:xfrm>
        </p:spPr>
        <p:txBody>
          <a:bodyPr>
            <a:normAutofit fontScale="85000" lnSpcReduction="20000"/>
          </a:bodyPr>
          <a:lstStyle/>
          <a:p>
            <a:r>
              <a:rPr lang="tr-TR" dirty="0"/>
              <a:t>Debridman, ölü dokuların varlığında ve uygun yara iyileşmesi sağlamak üzere yaranın iyileşme sürecinde yapılır ve temel amacı </a:t>
            </a:r>
            <a:r>
              <a:rPr lang="tr-TR" b="1" dirty="0">
                <a:solidFill>
                  <a:schemeClr val="accent2">
                    <a:lumMod val="75000"/>
                  </a:schemeClr>
                </a:solidFill>
              </a:rPr>
              <a:t>iyileşme için uygun ortamın hazırlanması</a:t>
            </a:r>
            <a:r>
              <a:rPr lang="tr-TR" dirty="0"/>
              <a:t>nı sağlamaktır.</a:t>
            </a:r>
          </a:p>
          <a:p>
            <a:endParaRPr lang="tr-TR" dirty="0"/>
          </a:p>
          <a:p>
            <a:r>
              <a:rPr lang="tr-TR" dirty="0"/>
              <a:t>Son yıllarda </a:t>
            </a:r>
            <a:r>
              <a:rPr lang="tr-TR" b="1" dirty="0">
                <a:solidFill>
                  <a:srgbClr val="002060"/>
                </a:solidFill>
              </a:rPr>
              <a:t>cerrahi </a:t>
            </a:r>
            <a:r>
              <a:rPr lang="tr-TR" b="1" dirty="0" err="1">
                <a:solidFill>
                  <a:srgbClr val="002060"/>
                </a:solidFill>
              </a:rPr>
              <a:t>debridmana</a:t>
            </a:r>
            <a:r>
              <a:rPr lang="tr-TR" b="1" dirty="0">
                <a:solidFill>
                  <a:srgbClr val="002060"/>
                </a:solidFill>
              </a:rPr>
              <a:t> ilave</a:t>
            </a:r>
            <a:r>
              <a:rPr lang="tr-TR" dirty="0"/>
              <a:t> olarak birçok </a:t>
            </a:r>
            <a:r>
              <a:rPr lang="tr-TR" dirty="0" err="1"/>
              <a:t>debridman</a:t>
            </a:r>
            <a:r>
              <a:rPr lang="tr-TR" dirty="0"/>
              <a:t> yöntemi geliştirilmiştir. </a:t>
            </a:r>
            <a:r>
              <a:rPr lang="tr-TR" dirty="0">
                <a:solidFill>
                  <a:srgbClr val="0070C0"/>
                </a:solidFill>
              </a:rPr>
              <a:t>(düşük frekanslı ultrasonlar, </a:t>
            </a:r>
            <a:r>
              <a:rPr lang="tr-TR" dirty="0" err="1">
                <a:solidFill>
                  <a:srgbClr val="0070C0"/>
                </a:solidFill>
              </a:rPr>
              <a:t>hidrocerrahi</a:t>
            </a:r>
            <a:r>
              <a:rPr lang="tr-TR" dirty="0">
                <a:solidFill>
                  <a:srgbClr val="0070C0"/>
                </a:solidFill>
              </a:rPr>
              <a:t> cihazları, larvalar ve enzim ajanları gibi)</a:t>
            </a:r>
          </a:p>
          <a:p>
            <a:endParaRPr lang="tr-TR" dirty="0"/>
          </a:p>
          <a:p>
            <a:r>
              <a:rPr lang="tr-TR" dirty="0"/>
              <a:t>Yara iyileşme sürecinde tüm yara değerlendirme faktörleri değerlendirilip (enfeksiyon, </a:t>
            </a:r>
            <a:r>
              <a:rPr lang="tr-TR" dirty="0" err="1"/>
              <a:t>eksuda</a:t>
            </a:r>
            <a:r>
              <a:rPr lang="tr-TR" dirty="0"/>
              <a:t> </a:t>
            </a:r>
            <a:r>
              <a:rPr lang="tr-TR" dirty="0" err="1"/>
              <a:t>vb</a:t>
            </a:r>
            <a:r>
              <a:rPr lang="tr-TR" dirty="0"/>
              <a:t>) </a:t>
            </a:r>
            <a:r>
              <a:rPr lang="tr-TR" dirty="0" err="1"/>
              <a:t>debridman</a:t>
            </a:r>
            <a:r>
              <a:rPr lang="tr-TR" dirty="0"/>
              <a:t> için en uygun seçenek belirlenmelidir.</a:t>
            </a:r>
          </a:p>
          <a:p>
            <a:endParaRPr lang="tr-TR" dirty="0"/>
          </a:p>
        </p:txBody>
      </p:sp>
      <p:pic>
        <p:nvPicPr>
          <p:cNvPr id="7" name="Resim 6">
            <a:extLst>
              <a:ext uri="{FF2B5EF4-FFF2-40B4-BE49-F238E27FC236}">
                <a16:creationId xmlns:a16="http://schemas.microsoft.com/office/drawing/2014/main" id="{24B07838-E12E-81E8-033E-ADC89D596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248" y="5630088"/>
            <a:ext cx="4024544" cy="889554"/>
          </a:xfrm>
          <a:prstGeom prst="rect">
            <a:avLst/>
          </a:prstGeom>
        </p:spPr>
      </p:pic>
    </p:spTree>
    <p:extLst>
      <p:ext uri="{BB962C8B-B14F-4D97-AF65-F5344CB8AC3E}">
        <p14:creationId xmlns:p14="http://schemas.microsoft.com/office/powerpoint/2010/main" val="4175037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146482"/>
            <a:ext cx="10515600" cy="1325563"/>
          </a:xfrm>
        </p:spPr>
        <p:txBody>
          <a:bodyPr>
            <a:noAutofit/>
          </a:bodyPr>
          <a:lstStyle/>
          <a:p>
            <a:pPr algn="ctr"/>
            <a:r>
              <a:rPr lang="tr-TR" sz="3600" b="1" dirty="0">
                <a:solidFill>
                  <a:srgbClr val="C00000"/>
                </a:solidFill>
                <a:latin typeface="+mn-lt"/>
              </a:rPr>
              <a:t>Yara içindeki ölü dokular ve </a:t>
            </a:r>
            <a:r>
              <a:rPr lang="tr-TR" sz="3600" b="1" dirty="0" err="1">
                <a:solidFill>
                  <a:srgbClr val="C00000"/>
                </a:solidFill>
                <a:latin typeface="+mn-lt"/>
              </a:rPr>
              <a:t>debris</a:t>
            </a:r>
            <a:endParaRPr lang="tr-TR" sz="3600" b="1" dirty="0">
              <a:solidFill>
                <a:srgbClr val="C00000"/>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346230" y="1452641"/>
            <a:ext cx="7075503" cy="5053042"/>
          </a:xfrm>
        </p:spPr>
        <p:txBody>
          <a:bodyPr>
            <a:noAutofit/>
          </a:bodyPr>
          <a:lstStyle/>
          <a:p>
            <a:r>
              <a:rPr lang="tr-TR" sz="2000" dirty="0"/>
              <a:t>İyileşmenin önünde fiziki bir bariyer oluşturarak, normal </a:t>
            </a:r>
            <a:r>
              <a:rPr lang="tr-TR" sz="2000" dirty="0" err="1"/>
              <a:t>ekstrasellüler</a:t>
            </a:r>
            <a:r>
              <a:rPr lang="tr-TR" sz="2000" dirty="0"/>
              <a:t> matriks oluşmasını, anjiyogenezi, granülasyonu ve yara yüzeyinin epidermal örtü ile kapanmasını engeller </a:t>
            </a:r>
          </a:p>
          <a:p>
            <a:r>
              <a:rPr lang="tr-TR" sz="2000" dirty="0"/>
              <a:t>Antimikrobiyal ve ağrı kesiciler gibi topikal preparatların etkilerini azaltır</a:t>
            </a:r>
          </a:p>
          <a:p>
            <a:r>
              <a:rPr lang="tr-TR" sz="2000" dirty="0"/>
              <a:t>Enfeksiyonu maskeleyebilir veya taklit edebilir</a:t>
            </a:r>
          </a:p>
          <a:p>
            <a:r>
              <a:rPr lang="tr-TR" sz="2000" dirty="0"/>
              <a:t>Bakteriler için bir beslenme kaynağı oluşturur</a:t>
            </a:r>
          </a:p>
          <a:p>
            <a:r>
              <a:rPr lang="tr-TR" sz="2000" dirty="0"/>
              <a:t>Enflamatuvar sitokinlerin aşırı üretilmelerine neden olarak, septik bir yanıtın doğmasına ve ardından aşırı matriks </a:t>
            </a:r>
            <a:r>
              <a:rPr lang="tr-TR" sz="2000" dirty="0" err="1"/>
              <a:t>metalloproteinaz</a:t>
            </a:r>
            <a:r>
              <a:rPr lang="tr-TR" sz="2000" dirty="0"/>
              <a:t> (MMP) üretilmesine yol açar</a:t>
            </a:r>
          </a:p>
          <a:p>
            <a:r>
              <a:rPr lang="tr-TR" sz="2000" dirty="0"/>
              <a:t>Özellikle bası yaraları ve diyabetik ayak yaralarında, doku hasarının gerçek boyutlarının görülebilmesini ve tedavi uygulayıcıların yarayı doğru bir şekilde değerlendirebilmesini engeller</a:t>
            </a:r>
          </a:p>
          <a:p>
            <a:r>
              <a:rPr lang="tr-TR" sz="2000" dirty="0"/>
              <a:t>Aşırı </a:t>
            </a:r>
            <a:r>
              <a:rPr lang="tr-TR" sz="2000" dirty="0" err="1"/>
              <a:t>eksuda</a:t>
            </a:r>
            <a:r>
              <a:rPr lang="tr-TR" sz="2000" dirty="0"/>
              <a:t> ve koku üretilmesine neden olur.</a:t>
            </a:r>
          </a:p>
        </p:txBody>
      </p:sp>
      <p:pic>
        <p:nvPicPr>
          <p:cNvPr id="6" name="Resim 5">
            <a:extLst>
              <a:ext uri="{FF2B5EF4-FFF2-40B4-BE49-F238E27FC236}">
                <a16:creationId xmlns:a16="http://schemas.microsoft.com/office/drawing/2014/main" id="{2067F610-7878-F24F-1177-21A7EC39D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237" y="2120253"/>
            <a:ext cx="4678533" cy="3737222"/>
          </a:xfrm>
          <a:prstGeom prst="rect">
            <a:avLst/>
          </a:prstGeom>
        </p:spPr>
      </p:pic>
    </p:spTree>
    <p:extLst>
      <p:ext uri="{BB962C8B-B14F-4D97-AF65-F5344CB8AC3E}">
        <p14:creationId xmlns:p14="http://schemas.microsoft.com/office/powerpoint/2010/main" val="190032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383389"/>
            <a:ext cx="10515600" cy="1325563"/>
          </a:xfrm>
        </p:spPr>
        <p:txBody>
          <a:bodyPr>
            <a:noAutofit/>
          </a:bodyPr>
          <a:lstStyle/>
          <a:p>
            <a:pPr algn="ctr"/>
            <a:r>
              <a:rPr lang="tr-TR" sz="3600" b="1" dirty="0">
                <a:solidFill>
                  <a:srgbClr val="C00000"/>
                </a:solidFill>
                <a:latin typeface="+mn-lt"/>
              </a:rPr>
              <a:t>Yara </a:t>
            </a:r>
            <a:r>
              <a:rPr lang="tr-TR" sz="3600" b="1" dirty="0" err="1">
                <a:solidFill>
                  <a:srgbClr val="C00000"/>
                </a:solidFill>
                <a:latin typeface="+mn-lt"/>
              </a:rPr>
              <a:t>debridmanı</a:t>
            </a:r>
            <a:endParaRPr lang="tr-TR" sz="3600" b="1" dirty="0">
              <a:solidFill>
                <a:srgbClr val="C00000"/>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520453" y="2010792"/>
            <a:ext cx="6711519" cy="4008268"/>
          </a:xfrm>
        </p:spPr>
        <p:txBody>
          <a:bodyPr>
            <a:noAutofit/>
          </a:bodyPr>
          <a:lstStyle/>
          <a:p>
            <a:r>
              <a:rPr lang="tr-TR" sz="2200" dirty="0" err="1"/>
              <a:t>Debridman</a:t>
            </a:r>
            <a:r>
              <a:rPr lang="tr-TR" sz="2200" dirty="0"/>
              <a:t> kararı yaranın tipi, kontaminasyonu, boyutu </a:t>
            </a:r>
            <a:r>
              <a:rPr lang="tr-TR" sz="2200" dirty="0" err="1"/>
              <a:t>eksuda</a:t>
            </a:r>
            <a:r>
              <a:rPr lang="tr-TR" sz="2200" dirty="0"/>
              <a:t> miktarına göre alınırken sıklığı ise hastanın kliniği, </a:t>
            </a:r>
            <a:r>
              <a:rPr lang="tr-TR" sz="2200" dirty="0" err="1"/>
              <a:t>labaratuvar</a:t>
            </a:r>
            <a:r>
              <a:rPr lang="tr-TR" sz="2200" dirty="0"/>
              <a:t> </a:t>
            </a:r>
            <a:r>
              <a:rPr lang="tr-TR" sz="2200" dirty="0" err="1"/>
              <a:t>parametleri</a:t>
            </a:r>
            <a:r>
              <a:rPr lang="tr-TR" sz="2200" dirty="0"/>
              <a:t> ve tedavi planına göre değişir. </a:t>
            </a:r>
          </a:p>
          <a:p>
            <a:r>
              <a:rPr lang="tr-TR" sz="2200" dirty="0"/>
              <a:t>Bir yara </a:t>
            </a:r>
            <a:r>
              <a:rPr lang="tr-TR" sz="2200" dirty="0" err="1"/>
              <a:t>debridmanında</a:t>
            </a:r>
            <a:r>
              <a:rPr lang="tr-TR" sz="2200" dirty="0"/>
              <a:t> birden fazla yöntem kullanılabilir. </a:t>
            </a:r>
          </a:p>
          <a:p>
            <a:r>
              <a:rPr lang="tr-TR" sz="2200" dirty="0"/>
              <a:t>Yara iyileşmesini sağlayabilmek için, </a:t>
            </a:r>
            <a:r>
              <a:rPr lang="tr-TR" sz="2200" b="1" dirty="0">
                <a:solidFill>
                  <a:schemeClr val="accent2">
                    <a:lumMod val="50000"/>
                  </a:schemeClr>
                </a:solidFill>
              </a:rPr>
              <a:t>nekrotik materyal, </a:t>
            </a:r>
            <a:r>
              <a:rPr lang="tr-TR" sz="2200" b="1" dirty="0" err="1">
                <a:solidFill>
                  <a:schemeClr val="accent2">
                    <a:lumMod val="50000"/>
                  </a:schemeClr>
                </a:solidFill>
              </a:rPr>
              <a:t>eskar</a:t>
            </a:r>
            <a:r>
              <a:rPr lang="tr-TR" sz="2200" b="1" dirty="0">
                <a:solidFill>
                  <a:schemeClr val="accent2">
                    <a:lumMod val="50000"/>
                  </a:schemeClr>
                </a:solidFill>
              </a:rPr>
              <a:t>, </a:t>
            </a:r>
            <a:r>
              <a:rPr lang="tr-TR" sz="2200" b="1" dirty="0" err="1">
                <a:solidFill>
                  <a:schemeClr val="accent2">
                    <a:lumMod val="50000"/>
                  </a:schemeClr>
                </a:solidFill>
              </a:rPr>
              <a:t>devitalize</a:t>
            </a:r>
            <a:r>
              <a:rPr lang="tr-TR" sz="2200" b="1" dirty="0">
                <a:solidFill>
                  <a:schemeClr val="accent2">
                    <a:lumMod val="50000"/>
                  </a:schemeClr>
                </a:solidFill>
              </a:rPr>
              <a:t> dokular, yara kabukları, enfekte dokular, hiperkeratoz, hematom, apse materyali, yabancı cisimler, </a:t>
            </a:r>
            <a:r>
              <a:rPr lang="tr-TR" sz="2200" b="1" dirty="0" err="1">
                <a:solidFill>
                  <a:schemeClr val="accent2">
                    <a:lumMod val="50000"/>
                  </a:schemeClr>
                </a:solidFill>
              </a:rPr>
              <a:t>debris</a:t>
            </a:r>
            <a:r>
              <a:rPr lang="tr-TR" sz="2200" b="1" dirty="0">
                <a:solidFill>
                  <a:schemeClr val="accent2">
                    <a:lumMod val="50000"/>
                  </a:schemeClr>
                </a:solidFill>
              </a:rPr>
              <a:t>, kemik parçaları veya bütün doku artıklarının</a:t>
            </a:r>
            <a:r>
              <a:rPr lang="tr-TR" sz="2200" dirty="0"/>
              <a:t> temizlenmesi ortamdan uzaklaştırılması gerekir</a:t>
            </a:r>
          </a:p>
        </p:txBody>
      </p:sp>
      <p:pic>
        <p:nvPicPr>
          <p:cNvPr id="6" name="Resim 5">
            <a:extLst>
              <a:ext uri="{FF2B5EF4-FFF2-40B4-BE49-F238E27FC236}">
                <a16:creationId xmlns:a16="http://schemas.microsoft.com/office/drawing/2014/main" id="{B642AEC0-7FDF-712A-9683-D137B045F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027" y="2095130"/>
            <a:ext cx="3608773" cy="3608773"/>
          </a:xfrm>
          <a:prstGeom prst="rect">
            <a:avLst/>
          </a:prstGeom>
        </p:spPr>
      </p:pic>
    </p:spTree>
    <p:extLst>
      <p:ext uri="{BB962C8B-B14F-4D97-AF65-F5344CB8AC3E}">
        <p14:creationId xmlns:p14="http://schemas.microsoft.com/office/powerpoint/2010/main" val="174609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631456"/>
            <a:ext cx="10515600" cy="1325563"/>
          </a:xfrm>
        </p:spPr>
        <p:txBody>
          <a:bodyPr>
            <a:noAutofit/>
          </a:bodyPr>
          <a:lstStyle/>
          <a:p>
            <a:pPr algn="ctr"/>
            <a:r>
              <a:rPr lang="tr-TR" sz="4800" b="1" dirty="0">
                <a:solidFill>
                  <a:srgbClr val="C00000"/>
                </a:solidFill>
                <a:effectLst/>
                <a:latin typeface="+mn-lt"/>
                <a:ea typeface="Calibri" panose="020F0502020204030204" pitchFamily="34" charset="0"/>
                <a:cs typeface="Times New Roman" panose="02020603050405020304" pitchFamily="18" charset="0"/>
              </a:rPr>
              <a:t>YARA DEBRİDMANI</a:t>
            </a:r>
            <a:endParaRPr lang="tr-TR" sz="4800" b="1" dirty="0">
              <a:solidFill>
                <a:srgbClr val="002060"/>
              </a:solidFill>
              <a:latin typeface="+mn-lt"/>
            </a:endParaRP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479394" y="2317071"/>
            <a:ext cx="4811697" cy="3462291"/>
          </a:xfrm>
        </p:spPr>
        <p:txBody>
          <a:bodyPr>
            <a:normAutofit/>
          </a:bodyPr>
          <a:lstStyle/>
          <a:p>
            <a:r>
              <a:rPr lang="en-US" sz="3600" b="1" dirty="0"/>
              <a:t>Autolytic</a:t>
            </a:r>
            <a:r>
              <a:rPr lang="tr-TR" sz="3600" b="1" dirty="0"/>
              <a:t> - </a:t>
            </a:r>
            <a:r>
              <a:rPr lang="tr-TR" sz="3600" b="1" dirty="0" err="1"/>
              <a:t>Otolitik</a:t>
            </a:r>
            <a:endParaRPr lang="en-US" sz="3600" b="1" dirty="0"/>
          </a:p>
          <a:p>
            <a:r>
              <a:rPr lang="en-US" sz="3600" b="1" dirty="0"/>
              <a:t>Enzymatic</a:t>
            </a:r>
            <a:r>
              <a:rPr lang="tr-TR" sz="3600" b="1" dirty="0"/>
              <a:t> - Enzimatik</a:t>
            </a:r>
            <a:endParaRPr lang="en-US" sz="3600" b="1" dirty="0"/>
          </a:p>
          <a:p>
            <a:r>
              <a:rPr lang="en-US" sz="3600" b="1" dirty="0"/>
              <a:t>Biological</a:t>
            </a:r>
            <a:r>
              <a:rPr lang="tr-TR" sz="3600" b="1" dirty="0"/>
              <a:t> - Biyolojik</a:t>
            </a:r>
            <a:endParaRPr lang="en-US" sz="3600" b="1" dirty="0"/>
          </a:p>
          <a:p>
            <a:r>
              <a:rPr lang="en-US" sz="3600" b="1" dirty="0"/>
              <a:t>Mechanical</a:t>
            </a:r>
            <a:r>
              <a:rPr lang="tr-TR" sz="3600" b="1" dirty="0"/>
              <a:t> - Mekanik</a:t>
            </a:r>
            <a:endParaRPr lang="en-US" sz="3600" b="1" dirty="0"/>
          </a:p>
          <a:p>
            <a:r>
              <a:rPr lang="en-US" sz="3600" b="1" dirty="0"/>
              <a:t>Surgical</a:t>
            </a:r>
            <a:r>
              <a:rPr lang="tr-TR" sz="3600" b="1" dirty="0"/>
              <a:t> - Cerrahi</a:t>
            </a:r>
            <a:endParaRPr lang="en-US" sz="3600" b="1" dirty="0"/>
          </a:p>
          <a:p>
            <a:endParaRPr lang="tr-TR" dirty="0"/>
          </a:p>
        </p:txBody>
      </p:sp>
      <p:pic>
        <p:nvPicPr>
          <p:cNvPr id="6" name="Resim 5">
            <a:extLst>
              <a:ext uri="{FF2B5EF4-FFF2-40B4-BE49-F238E27FC236}">
                <a16:creationId xmlns:a16="http://schemas.microsoft.com/office/drawing/2014/main" id="{54633B84-895F-96C9-405D-A6BD0F5C9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486" y="1642369"/>
            <a:ext cx="5777067" cy="4967055"/>
          </a:xfrm>
          <a:prstGeom prst="rect">
            <a:avLst/>
          </a:prstGeom>
        </p:spPr>
      </p:pic>
    </p:spTree>
    <p:extLst>
      <p:ext uri="{BB962C8B-B14F-4D97-AF65-F5344CB8AC3E}">
        <p14:creationId xmlns:p14="http://schemas.microsoft.com/office/powerpoint/2010/main" val="4114064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6A2DB13-CD1E-BF2B-7CAB-F1DD9FAAF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1602327"/>
            <a:ext cx="8096250" cy="3333750"/>
          </a:xfrm>
          <a:prstGeom prst="rect">
            <a:avLst/>
          </a:prstGeom>
        </p:spPr>
      </p:pic>
      <p:pic>
        <p:nvPicPr>
          <p:cNvPr id="5" name="Resim 4">
            <a:extLst>
              <a:ext uri="{FF2B5EF4-FFF2-40B4-BE49-F238E27FC236}">
                <a16:creationId xmlns:a16="http://schemas.microsoft.com/office/drawing/2014/main" id="{ADBD0B8E-BE09-AD3D-D0D1-658EF64D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637" y="5690586"/>
            <a:ext cx="4385364" cy="1167414"/>
          </a:xfrm>
          <a:prstGeom prst="rect">
            <a:avLst/>
          </a:prstGeom>
        </p:spPr>
      </p:pic>
    </p:spTree>
    <p:extLst>
      <p:ext uri="{BB962C8B-B14F-4D97-AF65-F5344CB8AC3E}">
        <p14:creationId xmlns:p14="http://schemas.microsoft.com/office/powerpoint/2010/main" val="389722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277492"/>
            <a:ext cx="10515600" cy="1325563"/>
          </a:xfrm>
        </p:spPr>
        <p:txBody>
          <a:bodyPr>
            <a:noAutofit/>
          </a:bodyPr>
          <a:lstStyle/>
          <a:p>
            <a:pPr algn="ctr"/>
            <a:r>
              <a:rPr lang="tr-TR" sz="3600" b="1" dirty="0">
                <a:solidFill>
                  <a:srgbClr val="002060"/>
                </a:solidFill>
                <a:latin typeface="+mn-lt"/>
              </a:rPr>
              <a:t>OTOLİTİK DEBRİDMAN</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275208" y="1603055"/>
            <a:ext cx="7137646" cy="4977453"/>
          </a:xfrm>
        </p:spPr>
        <p:txBody>
          <a:bodyPr>
            <a:noAutofit/>
          </a:bodyPr>
          <a:lstStyle/>
          <a:p>
            <a:r>
              <a:rPr lang="tr-TR" sz="1800" dirty="0"/>
              <a:t>Vücut, ölü ve nekrotik dokuyu uzaklaştırmak için endojen enzimler ve nem bariyerini kullanır</a:t>
            </a:r>
          </a:p>
          <a:p>
            <a:r>
              <a:rPr lang="tr-TR" sz="1800" dirty="0"/>
              <a:t>Bu doğal süreci desteklemek ve nemli ortamda yara iyileşmesine olanak sağlamak için </a:t>
            </a:r>
            <a:r>
              <a:rPr lang="tr-TR" sz="1800" dirty="0" err="1"/>
              <a:t>otolitik</a:t>
            </a:r>
            <a:r>
              <a:rPr lang="tr-TR" sz="1800" dirty="0"/>
              <a:t> </a:t>
            </a:r>
            <a:r>
              <a:rPr lang="tr-TR" sz="1800" dirty="0" err="1"/>
              <a:t>debridman</a:t>
            </a:r>
            <a:r>
              <a:rPr lang="tr-TR" sz="1800" dirty="0"/>
              <a:t> amacıyla </a:t>
            </a:r>
            <a:r>
              <a:rPr lang="tr-TR" sz="1800" dirty="0">
                <a:solidFill>
                  <a:schemeClr val="accent2">
                    <a:lumMod val="75000"/>
                  </a:schemeClr>
                </a:solidFill>
              </a:rPr>
              <a:t>hidrojeller</a:t>
            </a:r>
            <a:r>
              <a:rPr lang="tr-TR" sz="1800" dirty="0"/>
              <a:t>, filmler, bal ve </a:t>
            </a:r>
            <a:r>
              <a:rPr lang="tr-TR" sz="1800" dirty="0" err="1">
                <a:solidFill>
                  <a:schemeClr val="accent2">
                    <a:lumMod val="75000"/>
                  </a:schemeClr>
                </a:solidFill>
              </a:rPr>
              <a:t>hidrokolloidler</a:t>
            </a:r>
            <a:r>
              <a:rPr lang="tr-TR" sz="1800" dirty="0"/>
              <a:t> gibi yara bakım ürünleri kullanılabilir.</a:t>
            </a:r>
          </a:p>
          <a:p>
            <a:r>
              <a:rPr lang="tr-TR" sz="1800" dirty="0" err="1"/>
              <a:t>Otolitik</a:t>
            </a:r>
            <a:r>
              <a:rPr lang="tr-TR" sz="1800" dirty="0"/>
              <a:t> </a:t>
            </a:r>
            <a:r>
              <a:rPr lang="tr-TR" sz="1800" dirty="0" err="1"/>
              <a:t>debridman</a:t>
            </a:r>
            <a:r>
              <a:rPr lang="tr-TR" sz="1800" dirty="0"/>
              <a:t> </a:t>
            </a:r>
            <a:r>
              <a:rPr lang="tr-TR" sz="1800" b="1" dirty="0">
                <a:solidFill>
                  <a:srgbClr val="002060"/>
                </a:solidFill>
              </a:rPr>
              <a:t>uzun</a:t>
            </a:r>
            <a:r>
              <a:rPr lang="tr-TR" sz="1800" dirty="0"/>
              <a:t> bir süreçtir, küçük yaralanmalar için daha uygundur.</a:t>
            </a:r>
          </a:p>
          <a:p>
            <a:r>
              <a:rPr lang="tr-TR" sz="1800" b="1" dirty="0">
                <a:solidFill>
                  <a:srgbClr val="002060"/>
                </a:solidFill>
                <a:ea typeface="Calibri" panose="020F0502020204030204" pitchFamily="34" charset="0"/>
                <a:cs typeface="Times New Roman" panose="02020603050405020304" pitchFamily="18" charset="0"/>
              </a:rPr>
              <a:t>U</a:t>
            </a:r>
            <a:r>
              <a:rPr lang="tr-TR" sz="1800" b="1" dirty="0">
                <a:solidFill>
                  <a:srgbClr val="002060"/>
                </a:solidFill>
                <a:effectLst/>
                <a:ea typeface="Calibri" panose="020F0502020204030204" pitchFamily="34" charset="0"/>
                <a:cs typeface="Times New Roman" panose="02020603050405020304" pitchFamily="18" charset="0"/>
              </a:rPr>
              <a:t>ygulanması kolay</a:t>
            </a:r>
            <a:r>
              <a:rPr lang="tr-TR" sz="1800" dirty="0">
                <a:solidFill>
                  <a:srgbClr val="1F1F1F"/>
                </a:solidFill>
                <a:effectLst/>
                <a:ea typeface="Calibri" panose="020F0502020204030204" pitchFamily="34" charset="0"/>
                <a:cs typeface="Times New Roman" panose="02020603050405020304" pitchFamily="18" charset="0"/>
              </a:rPr>
              <a:t>dır. Genellikle </a:t>
            </a:r>
            <a:r>
              <a:rPr lang="tr-TR" sz="1800" b="1" dirty="0">
                <a:solidFill>
                  <a:srgbClr val="002060"/>
                </a:solidFill>
                <a:effectLst/>
                <a:ea typeface="Calibri" panose="020F0502020204030204" pitchFamily="34" charset="0"/>
                <a:cs typeface="Times New Roman" panose="02020603050405020304" pitchFamily="18" charset="0"/>
              </a:rPr>
              <a:t>2-3 gün </a:t>
            </a:r>
            <a:r>
              <a:rPr lang="tr-TR" sz="1800" dirty="0">
                <a:solidFill>
                  <a:srgbClr val="1F1F1F"/>
                </a:solidFill>
                <a:effectLst/>
                <a:ea typeface="Calibri" panose="020F0502020204030204" pitchFamily="34" charset="0"/>
                <a:cs typeface="Times New Roman" panose="02020603050405020304" pitchFamily="18" charset="0"/>
              </a:rPr>
              <a:t>yerinde bırakılır. </a:t>
            </a:r>
          </a:p>
          <a:p>
            <a:r>
              <a:rPr lang="tr-TR" sz="1800" b="1" dirty="0">
                <a:solidFill>
                  <a:srgbClr val="002060"/>
                </a:solidFill>
                <a:effectLst/>
                <a:ea typeface="Calibri" panose="020F0502020204030204" pitchFamily="34" charset="0"/>
                <a:cs typeface="Times New Roman" panose="02020603050405020304" pitchFamily="18" charset="0"/>
              </a:rPr>
              <a:t>Tekniğin yavaşlığı</a:t>
            </a:r>
            <a:r>
              <a:rPr lang="tr-TR" sz="1800" dirty="0">
                <a:solidFill>
                  <a:srgbClr val="1F1F1F"/>
                </a:solidFill>
                <a:effectLst/>
                <a:ea typeface="Calibri" panose="020F0502020204030204" pitchFamily="34" charset="0"/>
                <a:cs typeface="Times New Roman" panose="02020603050405020304" pitchFamily="18" charset="0"/>
              </a:rPr>
              <a:t>, immünite sorunu olan kişilerde tedavi sürecinin buna bağlı </a:t>
            </a:r>
            <a:r>
              <a:rPr lang="tr-TR" sz="1800" b="1" dirty="0">
                <a:solidFill>
                  <a:srgbClr val="002060"/>
                </a:solidFill>
                <a:effectLst/>
                <a:ea typeface="Calibri" panose="020F0502020204030204" pitchFamily="34" charset="0"/>
                <a:cs typeface="Times New Roman" panose="02020603050405020304" pitchFamily="18" charset="0"/>
              </a:rPr>
              <a:t>uzaması</a:t>
            </a:r>
            <a:r>
              <a:rPr lang="tr-TR" sz="1800" dirty="0">
                <a:solidFill>
                  <a:srgbClr val="1F1F1F"/>
                </a:solidFill>
                <a:effectLst/>
                <a:ea typeface="Calibri" panose="020F0502020204030204" pitchFamily="34" charset="0"/>
                <a:cs typeface="Times New Roman" panose="02020603050405020304" pitchFamily="18" charset="0"/>
              </a:rPr>
              <a:t> ve </a:t>
            </a:r>
            <a:r>
              <a:rPr lang="tr-TR" sz="1800" b="1" dirty="0">
                <a:solidFill>
                  <a:srgbClr val="002060"/>
                </a:solidFill>
                <a:effectLst/>
                <a:ea typeface="Calibri" panose="020F0502020204030204" pitchFamily="34" charset="0"/>
                <a:cs typeface="Times New Roman" panose="02020603050405020304" pitchFamily="18" charset="0"/>
              </a:rPr>
              <a:t>çok derin boşluklu yaralar </a:t>
            </a:r>
            <a:r>
              <a:rPr lang="tr-TR" sz="1800" dirty="0">
                <a:solidFill>
                  <a:srgbClr val="1F1F1F"/>
                </a:solidFill>
                <a:effectLst/>
                <a:ea typeface="Calibri" panose="020F0502020204030204" pitchFamily="34" charset="0"/>
                <a:cs typeface="Times New Roman" panose="02020603050405020304" pitchFamily="18" charset="0"/>
              </a:rPr>
              <a:t>için bu yöntem ideal olmayabilir.</a:t>
            </a:r>
            <a:endParaRPr lang="tr-TR" sz="1800" dirty="0"/>
          </a:p>
          <a:p>
            <a:r>
              <a:rPr lang="tr-TR" sz="1800" dirty="0">
                <a:solidFill>
                  <a:srgbClr val="1F1F1F"/>
                </a:solidFill>
              </a:rPr>
              <a:t>96 hasta üzerinde yapılan bir klinik çalışmada </a:t>
            </a:r>
            <a:r>
              <a:rPr lang="tr-TR" sz="1800" dirty="0" err="1">
                <a:solidFill>
                  <a:srgbClr val="1F1F1F"/>
                </a:solidFill>
              </a:rPr>
              <a:t>hidrokolloid</a:t>
            </a:r>
            <a:r>
              <a:rPr lang="tr-TR" sz="1800" dirty="0">
                <a:solidFill>
                  <a:srgbClr val="1F1F1F"/>
                </a:solidFill>
              </a:rPr>
              <a:t> pansuman kullanan hastalar </a:t>
            </a:r>
            <a:r>
              <a:rPr lang="tr-TR" sz="1800" b="1" dirty="0">
                <a:solidFill>
                  <a:srgbClr val="002060"/>
                </a:solidFill>
              </a:rPr>
              <a:t>daha az ağrı </a:t>
            </a:r>
            <a:r>
              <a:rPr lang="tr-TR" sz="1800" dirty="0">
                <a:solidFill>
                  <a:srgbClr val="1F1F1F"/>
                </a:solidFill>
              </a:rPr>
              <a:t>hissetmiş, </a:t>
            </a:r>
            <a:r>
              <a:rPr lang="tr-TR" sz="1800" b="1" dirty="0">
                <a:solidFill>
                  <a:srgbClr val="002060"/>
                </a:solidFill>
              </a:rPr>
              <a:t>daha az analjezi</a:t>
            </a:r>
            <a:r>
              <a:rPr lang="tr-TR" sz="1800" dirty="0">
                <a:solidFill>
                  <a:srgbClr val="1F1F1F"/>
                </a:solidFill>
              </a:rPr>
              <a:t>ye ihtiyaç duymuş ve pansumanı veya yarayı etkilemeden banyo veya duş alma gibi </a:t>
            </a:r>
            <a:r>
              <a:rPr lang="tr-TR" sz="1800" b="1" dirty="0">
                <a:solidFill>
                  <a:srgbClr val="002060"/>
                </a:solidFill>
              </a:rPr>
              <a:t>normal günlük aktiviteler</a:t>
            </a:r>
            <a:r>
              <a:rPr lang="tr-TR" sz="1800" dirty="0">
                <a:solidFill>
                  <a:srgbClr val="1F1F1F"/>
                </a:solidFill>
              </a:rPr>
              <a:t>ini sürdürebilmişlerdir.</a:t>
            </a:r>
            <a:r>
              <a:rPr lang="tr-TR" sz="1800" dirty="0">
                <a:effectLst/>
                <a:ea typeface="Calibri" panose="020F0502020204030204" pitchFamily="34" charset="0"/>
                <a:cs typeface="Times New Roman" panose="02020603050405020304" pitchFamily="18" charset="0"/>
              </a:rPr>
              <a:t> </a:t>
            </a:r>
          </a:p>
          <a:p>
            <a:pPr marL="0" indent="0">
              <a:buNone/>
            </a:pPr>
            <a:r>
              <a:rPr lang="tr-TR" sz="800" dirty="0" err="1">
                <a:solidFill>
                  <a:srgbClr val="0070C0"/>
                </a:solidFill>
                <a:effectLst/>
                <a:ea typeface="Calibri" panose="020F0502020204030204" pitchFamily="34" charset="0"/>
                <a:cs typeface="Times New Roman" panose="02020603050405020304" pitchFamily="18" charset="0"/>
              </a:rPr>
              <a:t>Heffernan</a:t>
            </a:r>
            <a:r>
              <a:rPr lang="tr-TR" sz="800" dirty="0">
                <a:solidFill>
                  <a:srgbClr val="0070C0"/>
                </a:solidFill>
                <a:effectLst/>
                <a:ea typeface="Calibri" panose="020F0502020204030204" pitchFamily="34" charset="0"/>
                <a:cs typeface="Times New Roman" panose="02020603050405020304" pitchFamily="18" charset="0"/>
              </a:rPr>
              <a:t> A, Martin AJ. A </a:t>
            </a:r>
            <a:r>
              <a:rPr lang="tr-TR" sz="800" dirty="0" err="1">
                <a:solidFill>
                  <a:srgbClr val="0070C0"/>
                </a:solidFill>
                <a:effectLst/>
                <a:ea typeface="Calibri" panose="020F0502020204030204" pitchFamily="34" charset="0"/>
                <a:cs typeface="Times New Roman" panose="02020603050405020304" pitchFamily="18" charset="0"/>
              </a:rPr>
              <a:t>comparison</a:t>
            </a:r>
            <a:r>
              <a:rPr lang="tr-TR" sz="800" dirty="0">
                <a:solidFill>
                  <a:srgbClr val="0070C0"/>
                </a:solidFill>
                <a:effectLst/>
                <a:ea typeface="Calibri" panose="020F0502020204030204" pitchFamily="34" charset="0"/>
                <a:cs typeface="Times New Roman" panose="02020603050405020304" pitchFamily="18" charset="0"/>
              </a:rPr>
              <a:t> of a </a:t>
            </a:r>
            <a:r>
              <a:rPr lang="tr-TR" sz="800" dirty="0" err="1">
                <a:solidFill>
                  <a:srgbClr val="0070C0"/>
                </a:solidFill>
                <a:effectLst/>
                <a:ea typeface="Calibri" panose="020F0502020204030204" pitchFamily="34" charset="0"/>
                <a:cs typeface="Times New Roman" panose="02020603050405020304" pitchFamily="18" charset="0"/>
              </a:rPr>
              <a:t>modified</a:t>
            </a:r>
            <a:r>
              <a:rPr lang="tr-TR" sz="800" dirty="0">
                <a:solidFill>
                  <a:srgbClr val="0070C0"/>
                </a:solidFill>
                <a:effectLst/>
                <a:ea typeface="Calibri" panose="020F0502020204030204" pitchFamily="34" charset="0"/>
                <a:cs typeface="Times New Roman" panose="02020603050405020304" pitchFamily="18" charset="0"/>
              </a:rPr>
              <a:t> form of </a:t>
            </a:r>
            <a:r>
              <a:rPr lang="tr-TR" sz="800" dirty="0" err="1">
                <a:solidFill>
                  <a:srgbClr val="0070C0"/>
                </a:solidFill>
                <a:effectLst/>
                <a:ea typeface="Calibri" panose="020F0502020204030204" pitchFamily="34" charset="0"/>
                <a:cs typeface="Times New Roman" panose="02020603050405020304" pitchFamily="18" charset="0"/>
              </a:rPr>
              <a:t>Granuflex</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Granuflex</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Extra</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Thin</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and</a:t>
            </a:r>
            <a:r>
              <a:rPr lang="tr-TR" sz="800" dirty="0">
                <a:solidFill>
                  <a:srgbClr val="0070C0"/>
                </a:solidFill>
                <a:effectLst/>
                <a:ea typeface="Calibri" panose="020F0502020204030204" pitchFamily="34" charset="0"/>
                <a:cs typeface="Times New Roman" panose="02020603050405020304" pitchFamily="18" charset="0"/>
              </a:rPr>
              <a:t> a </a:t>
            </a:r>
            <a:r>
              <a:rPr lang="tr-TR" sz="800" dirty="0" err="1">
                <a:solidFill>
                  <a:srgbClr val="0070C0"/>
                </a:solidFill>
                <a:effectLst/>
                <a:ea typeface="Calibri" panose="020F0502020204030204" pitchFamily="34" charset="0"/>
                <a:cs typeface="Times New Roman" panose="02020603050405020304" pitchFamily="18" charset="0"/>
              </a:rPr>
              <a:t>conventional</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dressing</a:t>
            </a:r>
            <a:r>
              <a:rPr lang="tr-TR" sz="800" dirty="0">
                <a:solidFill>
                  <a:srgbClr val="0070C0"/>
                </a:solidFill>
                <a:effectLst/>
                <a:ea typeface="Calibri" panose="020F0502020204030204" pitchFamily="34" charset="0"/>
                <a:cs typeface="Times New Roman" panose="02020603050405020304" pitchFamily="18" charset="0"/>
              </a:rPr>
              <a:t> in </a:t>
            </a:r>
            <a:r>
              <a:rPr lang="tr-TR" sz="800" dirty="0" err="1">
                <a:solidFill>
                  <a:srgbClr val="0070C0"/>
                </a:solidFill>
                <a:effectLst/>
                <a:ea typeface="Calibri" panose="020F0502020204030204" pitchFamily="34" charset="0"/>
                <a:cs typeface="Times New Roman" panose="02020603050405020304" pitchFamily="18" charset="0"/>
              </a:rPr>
              <a:t>the</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management</a:t>
            </a:r>
            <a:r>
              <a:rPr lang="tr-TR" sz="800" dirty="0">
                <a:solidFill>
                  <a:srgbClr val="0070C0"/>
                </a:solidFill>
                <a:effectLst/>
                <a:ea typeface="Calibri" panose="020F0502020204030204" pitchFamily="34" charset="0"/>
                <a:cs typeface="Times New Roman" panose="02020603050405020304" pitchFamily="18" charset="0"/>
              </a:rPr>
              <a:t> of </a:t>
            </a:r>
            <a:r>
              <a:rPr lang="tr-TR" sz="800" dirty="0" err="1">
                <a:solidFill>
                  <a:srgbClr val="0070C0"/>
                </a:solidFill>
                <a:effectLst/>
                <a:ea typeface="Calibri" panose="020F0502020204030204" pitchFamily="34" charset="0"/>
                <a:cs typeface="Times New Roman" panose="02020603050405020304" pitchFamily="18" charset="0"/>
              </a:rPr>
              <a:t>lacerations</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abrasions</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and</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minor</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operation</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wounds</a:t>
            </a:r>
            <a:r>
              <a:rPr lang="tr-TR" sz="800" dirty="0">
                <a:solidFill>
                  <a:srgbClr val="0070C0"/>
                </a:solidFill>
                <a:effectLst/>
                <a:ea typeface="Calibri" panose="020F0502020204030204" pitchFamily="34" charset="0"/>
                <a:cs typeface="Times New Roman" panose="02020603050405020304" pitchFamily="18" charset="0"/>
              </a:rPr>
              <a:t> in an </a:t>
            </a:r>
            <a:r>
              <a:rPr lang="tr-TR" sz="800" dirty="0" err="1">
                <a:solidFill>
                  <a:srgbClr val="0070C0"/>
                </a:solidFill>
                <a:effectLst/>
                <a:ea typeface="Calibri" panose="020F0502020204030204" pitchFamily="34" charset="0"/>
                <a:cs typeface="Times New Roman" panose="02020603050405020304" pitchFamily="18" charset="0"/>
              </a:rPr>
              <a:t>accident</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and</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emergency</a:t>
            </a:r>
            <a:r>
              <a:rPr lang="tr-TR" sz="800" dirty="0">
                <a:solidFill>
                  <a:srgbClr val="0070C0"/>
                </a:solidFill>
                <a:effectLst/>
                <a:ea typeface="Calibri" panose="020F0502020204030204" pitchFamily="34" charset="0"/>
                <a:cs typeface="Times New Roman" panose="02020603050405020304" pitchFamily="18" charset="0"/>
              </a:rPr>
              <a:t> de </a:t>
            </a:r>
            <a:r>
              <a:rPr lang="tr-TR" sz="800" dirty="0" err="1">
                <a:solidFill>
                  <a:srgbClr val="0070C0"/>
                </a:solidFill>
                <a:effectLst/>
                <a:ea typeface="Calibri" panose="020F0502020204030204" pitchFamily="34" charset="0"/>
                <a:cs typeface="Times New Roman" panose="02020603050405020304" pitchFamily="18" charset="0"/>
              </a:rPr>
              <a:t>partment</a:t>
            </a:r>
            <a:r>
              <a:rPr lang="tr-TR" sz="800" dirty="0">
                <a:solidFill>
                  <a:srgbClr val="0070C0"/>
                </a:solidFill>
                <a:effectLst/>
                <a:ea typeface="Calibri" panose="020F0502020204030204" pitchFamily="34" charset="0"/>
                <a:cs typeface="Times New Roman" panose="02020603050405020304" pitchFamily="18" charset="0"/>
              </a:rPr>
              <a:t>. J </a:t>
            </a:r>
            <a:r>
              <a:rPr lang="tr-TR" sz="800" dirty="0" err="1">
                <a:solidFill>
                  <a:srgbClr val="0070C0"/>
                </a:solidFill>
                <a:effectLst/>
                <a:ea typeface="Calibri" panose="020F0502020204030204" pitchFamily="34" charset="0"/>
                <a:cs typeface="Times New Roman" panose="02020603050405020304" pitchFamily="18" charset="0"/>
              </a:rPr>
              <a:t>Accid</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Emerg</a:t>
            </a:r>
            <a:r>
              <a:rPr lang="tr-TR" sz="800" dirty="0">
                <a:solidFill>
                  <a:srgbClr val="0070C0"/>
                </a:solidFill>
                <a:effectLst/>
                <a:ea typeface="Calibri" panose="020F0502020204030204" pitchFamily="34" charset="0"/>
                <a:cs typeface="Times New Roman" panose="02020603050405020304" pitchFamily="18" charset="0"/>
              </a:rPr>
              <a:t> </a:t>
            </a:r>
            <a:r>
              <a:rPr lang="tr-TR" sz="800" dirty="0" err="1">
                <a:solidFill>
                  <a:srgbClr val="0070C0"/>
                </a:solidFill>
                <a:effectLst/>
                <a:ea typeface="Calibri" panose="020F0502020204030204" pitchFamily="34" charset="0"/>
                <a:cs typeface="Times New Roman" panose="02020603050405020304" pitchFamily="18" charset="0"/>
              </a:rPr>
              <a:t>Med</a:t>
            </a:r>
            <a:r>
              <a:rPr lang="tr-TR" sz="800" dirty="0">
                <a:solidFill>
                  <a:srgbClr val="0070C0"/>
                </a:solidFill>
                <a:effectLst/>
                <a:ea typeface="Calibri" panose="020F0502020204030204" pitchFamily="34" charset="0"/>
                <a:cs typeface="Times New Roman" panose="02020603050405020304" pitchFamily="18" charset="0"/>
              </a:rPr>
              <a:t> 1994; 11: 227-30.</a:t>
            </a:r>
            <a:endParaRPr lang="tr-TR" sz="800" b="1" dirty="0">
              <a:solidFill>
                <a:srgbClr val="0070C0"/>
              </a:solidFill>
            </a:endParaRPr>
          </a:p>
        </p:txBody>
      </p:sp>
      <p:pic>
        <p:nvPicPr>
          <p:cNvPr id="8" name="Resim 7">
            <a:extLst>
              <a:ext uri="{FF2B5EF4-FFF2-40B4-BE49-F238E27FC236}">
                <a16:creationId xmlns:a16="http://schemas.microsoft.com/office/drawing/2014/main" id="{5F978214-CC51-ABE2-20C6-EFC4CB09A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227" y="1603055"/>
            <a:ext cx="3749336" cy="2414408"/>
          </a:xfrm>
          <a:prstGeom prst="rect">
            <a:avLst/>
          </a:prstGeom>
        </p:spPr>
      </p:pic>
      <p:pic>
        <p:nvPicPr>
          <p:cNvPr id="6" name="Resim 5">
            <a:extLst>
              <a:ext uri="{FF2B5EF4-FFF2-40B4-BE49-F238E27FC236}">
                <a16:creationId xmlns:a16="http://schemas.microsoft.com/office/drawing/2014/main" id="{9B485FB8-60B5-C317-82C4-BB5C8E7D4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226" y="4402957"/>
            <a:ext cx="3897297" cy="1703975"/>
          </a:xfrm>
          <a:prstGeom prst="rect">
            <a:avLst/>
          </a:prstGeom>
        </p:spPr>
      </p:pic>
    </p:spTree>
    <p:extLst>
      <p:ext uri="{BB962C8B-B14F-4D97-AF65-F5344CB8AC3E}">
        <p14:creationId xmlns:p14="http://schemas.microsoft.com/office/powerpoint/2010/main" val="300134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244137"/>
            <a:ext cx="10515600" cy="1325563"/>
          </a:xfrm>
        </p:spPr>
        <p:txBody>
          <a:bodyPr>
            <a:noAutofit/>
          </a:bodyPr>
          <a:lstStyle/>
          <a:p>
            <a:pPr algn="ctr"/>
            <a:r>
              <a:rPr lang="tr-TR" sz="3600" b="1" dirty="0">
                <a:solidFill>
                  <a:srgbClr val="002060"/>
                </a:solidFill>
                <a:latin typeface="+mn-lt"/>
              </a:rPr>
              <a:t>ENZİMATİK DEBRİDMAN</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266330" y="1464816"/>
            <a:ext cx="6897950" cy="5149047"/>
          </a:xfrm>
        </p:spPr>
        <p:txBody>
          <a:bodyPr>
            <a:normAutofit fontScale="85000" lnSpcReduction="20000"/>
          </a:bodyPr>
          <a:lstStyle/>
          <a:p>
            <a:r>
              <a:rPr lang="tr-TR" dirty="0"/>
              <a:t>Enzimatik </a:t>
            </a:r>
            <a:r>
              <a:rPr lang="tr-TR" dirty="0" err="1"/>
              <a:t>debridman</a:t>
            </a:r>
            <a:r>
              <a:rPr lang="tr-TR" dirty="0"/>
              <a:t>, nekrotik doku üzerinde proteolitik bir etki ile eksojen enzimatik ajanların uygulanmasını içerir.</a:t>
            </a:r>
          </a:p>
          <a:p>
            <a:endParaRPr lang="tr-TR" dirty="0"/>
          </a:p>
          <a:p>
            <a:r>
              <a:rPr lang="tr-TR" dirty="0"/>
              <a:t>Endotel hücre ve keratinosit migrasyonunu aktive ederek sıkı bir </a:t>
            </a:r>
            <a:r>
              <a:rPr lang="tr-TR" dirty="0" err="1"/>
              <a:t>debridman</a:t>
            </a:r>
            <a:r>
              <a:rPr lang="tr-TR" dirty="0"/>
              <a:t> ajanı olarak işlev görmek yerine, etki mekanizması olarak anjiyogenezi ve epitelizasyonu uyarabilir.</a:t>
            </a:r>
          </a:p>
          <a:p>
            <a:endParaRPr lang="tr-TR" dirty="0"/>
          </a:p>
          <a:p>
            <a:r>
              <a:rPr lang="tr-TR" dirty="0"/>
              <a:t>Pek çok ticari ürün mevcuttur ancak klinik çalışmaların sonuçları karışıktır ve bunların spesifik etkileri belirsizliğini korumaktadır.</a:t>
            </a:r>
          </a:p>
          <a:p>
            <a:endParaRPr lang="tr-TR" dirty="0"/>
          </a:p>
          <a:p>
            <a:r>
              <a:rPr lang="tr-TR" dirty="0"/>
              <a:t>Bu ajanlar </a:t>
            </a:r>
            <a:r>
              <a:rPr lang="tr-TR" b="1" dirty="0" err="1">
                <a:solidFill>
                  <a:srgbClr val="C00000"/>
                </a:solidFill>
              </a:rPr>
              <a:t>debridman</a:t>
            </a:r>
            <a:r>
              <a:rPr lang="tr-TR" b="1" dirty="0">
                <a:solidFill>
                  <a:srgbClr val="C00000"/>
                </a:solidFill>
              </a:rPr>
              <a:t> gerektiren ancak cerrahiye aday olmayan hastalarda iyi bir seçenek </a:t>
            </a:r>
            <a:r>
              <a:rPr lang="tr-TR" dirty="0"/>
              <a:t>olmaya devam etmektedir.</a:t>
            </a:r>
          </a:p>
          <a:p>
            <a:endParaRPr lang="tr-TR" dirty="0"/>
          </a:p>
        </p:txBody>
      </p:sp>
      <p:pic>
        <p:nvPicPr>
          <p:cNvPr id="6" name="Resim 5">
            <a:extLst>
              <a:ext uri="{FF2B5EF4-FFF2-40B4-BE49-F238E27FC236}">
                <a16:creationId xmlns:a16="http://schemas.microsoft.com/office/drawing/2014/main" id="{21145F59-712A-8152-0C84-DF65C51A7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882" y="1569700"/>
            <a:ext cx="3648954" cy="2349216"/>
          </a:xfrm>
          <a:prstGeom prst="rect">
            <a:avLst/>
          </a:prstGeom>
        </p:spPr>
      </p:pic>
      <p:pic>
        <p:nvPicPr>
          <p:cNvPr id="11" name="Resim 10">
            <a:extLst>
              <a:ext uri="{FF2B5EF4-FFF2-40B4-BE49-F238E27FC236}">
                <a16:creationId xmlns:a16="http://schemas.microsoft.com/office/drawing/2014/main" id="{4127B91D-CA49-D518-EB5A-D22BB65E5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172" y="4059106"/>
            <a:ext cx="4838498" cy="2668155"/>
          </a:xfrm>
          <a:prstGeom prst="rect">
            <a:avLst/>
          </a:prstGeom>
        </p:spPr>
      </p:pic>
    </p:spTree>
    <p:extLst>
      <p:ext uri="{BB962C8B-B14F-4D97-AF65-F5344CB8AC3E}">
        <p14:creationId xmlns:p14="http://schemas.microsoft.com/office/powerpoint/2010/main" val="316926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245784"/>
            <a:ext cx="10515600" cy="1325563"/>
          </a:xfrm>
        </p:spPr>
        <p:txBody>
          <a:bodyPr>
            <a:noAutofit/>
          </a:bodyPr>
          <a:lstStyle/>
          <a:p>
            <a:pPr algn="ctr"/>
            <a:r>
              <a:rPr lang="tr-TR" sz="3600" b="1" dirty="0">
                <a:solidFill>
                  <a:srgbClr val="002060"/>
                </a:solidFill>
                <a:latin typeface="+mn-lt"/>
              </a:rPr>
              <a:t>BİYOLOJİK DEBRİDMAN</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275206" y="1571347"/>
            <a:ext cx="7998782" cy="5191788"/>
          </a:xfrm>
        </p:spPr>
        <p:txBody>
          <a:bodyPr>
            <a:normAutofit fontScale="32500" lnSpcReduction="20000"/>
          </a:bodyPr>
          <a:lstStyle/>
          <a:p>
            <a:r>
              <a:rPr lang="tr-TR" sz="6200" dirty="0"/>
              <a:t>Larvalar, nekrotik dokuyu sıvılaştıran proteolitik enzimler salgılar ve daha sonra bu enzimler sağlıklı dokuya zarar vermeden yutulur.</a:t>
            </a:r>
          </a:p>
          <a:p>
            <a:r>
              <a:rPr lang="tr-TR" sz="6200" dirty="0"/>
              <a:t>Bu prosedür güvenli ve seçici bir </a:t>
            </a:r>
            <a:r>
              <a:rPr lang="tr-TR" sz="6200" dirty="0" err="1"/>
              <a:t>debridman</a:t>
            </a:r>
            <a:r>
              <a:rPr lang="tr-TR" sz="6200" dirty="0"/>
              <a:t> yöntemi sağlar; ancak hastalar ve doktorlar tarafından pek kabul edilmiyor</a:t>
            </a:r>
          </a:p>
          <a:p>
            <a:pPr marL="0" indent="0" algn="r">
              <a:buNone/>
            </a:pPr>
            <a:r>
              <a:rPr lang="tr-TR" b="1" dirty="0" err="1">
                <a:solidFill>
                  <a:srgbClr val="002060"/>
                </a:solidFill>
              </a:rPr>
              <a:t>Rafter</a:t>
            </a:r>
            <a:r>
              <a:rPr lang="tr-TR" b="1" dirty="0">
                <a:solidFill>
                  <a:srgbClr val="002060"/>
                </a:solidFill>
              </a:rPr>
              <a:t>, L. </a:t>
            </a:r>
            <a:r>
              <a:rPr lang="tr-TR" b="1" dirty="0" err="1">
                <a:solidFill>
                  <a:srgbClr val="002060"/>
                </a:solidFill>
              </a:rPr>
              <a:t>Larval</a:t>
            </a:r>
            <a:r>
              <a:rPr lang="tr-TR" b="1" dirty="0">
                <a:solidFill>
                  <a:srgbClr val="002060"/>
                </a:solidFill>
              </a:rPr>
              <a:t> </a:t>
            </a:r>
            <a:r>
              <a:rPr lang="tr-TR" b="1" dirty="0" err="1">
                <a:solidFill>
                  <a:srgbClr val="002060"/>
                </a:solidFill>
              </a:rPr>
              <a:t>therapy</a:t>
            </a:r>
            <a:r>
              <a:rPr lang="tr-TR" b="1" dirty="0">
                <a:solidFill>
                  <a:srgbClr val="002060"/>
                </a:solidFill>
              </a:rPr>
              <a:t> </a:t>
            </a:r>
            <a:r>
              <a:rPr lang="tr-TR" b="1" dirty="0" err="1">
                <a:solidFill>
                  <a:srgbClr val="002060"/>
                </a:solidFill>
              </a:rPr>
              <a:t>applied</a:t>
            </a:r>
            <a:r>
              <a:rPr lang="tr-TR" b="1" dirty="0">
                <a:solidFill>
                  <a:srgbClr val="002060"/>
                </a:solidFill>
              </a:rPr>
              <a:t> </a:t>
            </a:r>
            <a:r>
              <a:rPr lang="tr-TR" b="1" dirty="0" err="1">
                <a:solidFill>
                  <a:srgbClr val="002060"/>
                </a:solidFill>
              </a:rPr>
              <a:t>to</a:t>
            </a:r>
            <a:r>
              <a:rPr lang="tr-TR" b="1" dirty="0">
                <a:solidFill>
                  <a:srgbClr val="002060"/>
                </a:solidFill>
              </a:rPr>
              <a:t> a </a:t>
            </a:r>
            <a:r>
              <a:rPr lang="tr-TR" b="1" dirty="0" err="1">
                <a:solidFill>
                  <a:srgbClr val="002060"/>
                </a:solidFill>
              </a:rPr>
              <a:t>large</a:t>
            </a:r>
            <a:r>
              <a:rPr lang="tr-TR" b="1" dirty="0">
                <a:solidFill>
                  <a:srgbClr val="002060"/>
                </a:solidFill>
              </a:rPr>
              <a:t> </a:t>
            </a:r>
            <a:r>
              <a:rPr lang="tr-TR" b="1" dirty="0" err="1">
                <a:solidFill>
                  <a:srgbClr val="002060"/>
                </a:solidFill>
              </a:rPr>
              <a:t>arterial</a:t>
            </a:r>
            <a:r>
              <a:rPr lang="tr-TR" b="1" dirty="0">
                <a:solidFill>
                  <a:srgbClr val="002060"/>
                </a:solidFill>
              </a:rPr>
              <a:t> </a:t>
            </a:r>
            <a:r>
              <a:rPr lang="tr-TR" b="1" dirty="0" err="1">
                <a:solidFill>
                  <a:srgbClr val="002060"/>
                </a:solidFill>
              </a:rPr>
              <a:t>ulcer</a:t>
            </a:r>
            <a:r>
              <a:rPr lang="tr-TR" b="1" dirty="0">
                <a:solidFill>
                  <a:srgbClr val="002060"/>
                </a:solidFill>
              </a:rPr>
              <a:t>: An </a:t>
            </a:r>
            <a:r>
              <a:rPr lang="tr-TR" b="1" dirty="0" err="1">
                <a:solidFill>
                  <a:srgbClr val="002060"/>
                </a:solidFill>
              </a:rPr>
              <a:t>effective</a:t>
            </a:r>
            <a:r>
              <a:rPr lang="tr-TR" b="1" dirty="0">
                <a:solidFill>
                  <a:srgbClr val="002060"/>
                </a:solidFill>
              </a:rPr>
              <a:t> </a:t>
            </a:r>
            <a:r>
              <a:rPr lang="tr-TR" b="1" dirty="0" err="1">
                <a:solidFill>
                  <a:srgbClr val="002060"/>
                </a:solidFill>
              </a:rPr>
              <a:t>outcome</a:t>
            </a:r>
            <a:r>
              <a:rPr lang="tr-TR" b="1" dirty="0">
                <a:solidFill>
                  <a:srgbClr val="002060"/>
                </a:solidFill>
              </a:rPr>
              <a:t>. </a:t>
            </a:r>
            <a:r>
              <a:rPr lang="tr-TR" b="1" dirty="0" err="1">
                <a:solidFill>
                  <a:srgbClr val="002060"/>
                </a:solidFill>
              </a:rPr>
              <a:t>Br</a:t>
            </a:r>
            <a:r>
              <a:rPr lang="tr-TR" b="1" dirty="0">
                <a:solidFill>
                  <a:srgbClr val="002060"/>
                </a:solidFill>
              </a:rPr>
              <a:t>. J. </a:t>
            </a:r>
            <a:r>
              <a:rPr lang="tr-TR" b="1" dirty="0" err="1">
                <a:solidFill>
                  <a:srgbClr val="002060"/>
                </a:solidFill>
              </a:rPr>
              <a:t>Nurs</a:t>
            </a:r>
            <a:r>
              <a:rPr lang="tr-TR" b="1" dirty="0">
                <a:solidFill>
                  <a:srgbClr val="002060"/>
                </a:solidFill>
              </a:rPr>
              <a:t>. 2013, 22, S26–S30</a:t>
            </a:r>
          </a:p>
          <a:p>
            <a:r>
              <a:rPr lang="tr-TR" sz="6200" dirty="0"/>
              <a:t>Kurtçuk tedavisi basınç yaralarının, kronik venöz ülserlerin, diyabetik yaraların ve diğer akut ve kronik yaraların tedavisinde kullanılmaktadır </a:t>
            </a:r>
          </a:p>
          <a:p>
            <a:r>
              <a:rPr lang="tr-TR" sz="6200" dirty="0"/>
              <a:t>Kurtçuk tedavisi, </a:t>
            </a:r>
            <a:r>
              <a:rPr lang="tr-TR" sz="6200" b="1" dirty="0">
                <a:solidFill>
                  <a:srgbClr val="0070C0"/>
                </a:solidFill>
              </a:rPr>
              <a:t>cerrahi </a:t>
            </a:r>
            <a:r>
              <a:rPr lang="tr-TR" sz="6200" b="1" dirty="0" err="1">
                <a:solidFill>
                  <a:srgbClr val="0070C0"/>
                </a:solidFill>
              </a:rPr>
              <a:t>debridmanın</a:t>
            </a:r>
            <a:r>
              <a:rPr lang="tr-TR" sz="6200" b="1" dirty="0">
                <a:solidFill>
                  <a:srgbClr val="0070C0"/>
                </a:solidFill>
              </a:rPr>
              <a:t> mevcut olmadığı veya gerçekleştirilemediği durumlarda </a:t>
            </a:r>
            <a:r>
              <a:rPr lang="tr-TR" sz="6200" dirty="0"/>
              <a:t>kronik yaraların </a:t>
            </a:r>
            <a:r>
              <a:rPr lang="tr-TR" sz="6200" dirty="0" err="1"/>
              <a:t>debridmanı</a:t>
            </a:r>
            <a:r>
              <a:rPr lang="tr-TR" sz="6200" dirty="0"/>
              <a:t> için kullanılabilir.</a:t>
            </a:r>
          </a:p>
          <a:p>
            <a:pPr marL="0" indent="0" algn="r">
              <a:buNone/>
            </a:pPr>
            <a:r>
              <a:rPr lang="tr-TR" b="1" dirty="0" err="1">
                <a:solidFill>
                  <a:srgbClr val="002060"/>
                </a:solidFill>
              </a:rPr>
              <a:t>Nigam</a:t>
            </a:r>
            <a:r>
              <a:rPr lang="tr-TR" b="1" dirty="0">
                <a:solidFill>
                  <a:srgbClr val="002060"/>
                </a:solidFill>
              </a:rPr>
              <a:t> Y, Morgan C. </a:t>
            </a:r>
            <a:r>
              <a:rPr lang="tr-TR" b="1" dirty="0" err="1">
                <a:solidFill>
                  <a:srgbClr val="002060"/>
                </a:solidFill>
              </a:rPr>
              <a:t>Does</a:t>
            </a:r>
            <a:r>
              <a:rPr lang="tr-TR" b="1" dirty="0">
                <a:solidFill>
                  <a:srgbClr val="002060"/>
                </a:solidFill>
              </a:rPr>
              <a:t> </a:t>
            </a:r>
            <a:r>
              <a:rPr lang="tr-TR" b="1" dirty="0" err="1">
                <a:solidFill>
                  <a:srgbClr val="002060"/>
                </a:solidFill>
              </a:rPr>
              <a:t>maggot</a:t>
            </a:r>
            <a:r>
              <a:rPr lang="tr-TR" b="1" dirty="0">
                <a:solidFill>
                  <a:srgbClr val="002060"/>
                </a:solidFill>
              </a:rPr>
              <a:t> </a:t>
            </a:r>
            <a:r>
              <a:rPr lang="tr-TR" b="1" dirty="0" err="1">
                <a:solidFill>
                  <a:srgbClr val="002060"/>
                </a:solidFill>
              </a:rPr>
              <a:t>therapy</a:t>
            </a:r>
            <a:r>
              <a:rPr lang="tr-TR" b="1" dirty="0">
                <a:solidFill>
                  <a:srgbClr val="002060"/>
                </a:solidFill>
              </a:rPr>
              <a:t> </a:t>
            </a:r>
            <a:r>
              <a:rPr lang="tr-TR" b="1" dirty="0" err="1">
                <a:solidFill>
                  <a:srgbClr val="002060"/>
                </a:solidFill>
              </a:rPr>
              <a:t>promote</a:t>
            </a:r>
            <a:r>
              <a:rPr lang="tr-TR" b="1" dirty="0">
                <a:solidFill>
                  <a:srgbClr val="002060"/>
                </a:solidFill>
              </a:rPr>
              <a:t> </a:t>
            </a:r>
            <a:r>
              <a:rPr lang="tr-TR" b="1" dirty="0" err="1">
                <a:solidFill>
                  <a:srgbClr val="002060"/>
                </a:solidFill>
              </a:rPr>
              <a:t>wound</a:t>
            </a:r>
            <a:r>
              <a:rPr lang="tr-TR" b="1" dirty="0">
                <a:solidFill>
                  <a:srgbClr val="002060"/>
                </a:solidFill>
              </a:rPr>
              <a:t> </a:t>
            </a:r>
            <a:r>
              <a:rPr lang="tr-TR" b="1" dirty="0" err="1">
                <a:solidFill>
                  <a:srgbClr val="002060"/>
                </a:solidFill>
              </a:rPr>
              <a:t>healing</a:t>
            </a:r>
            <a:r>
              <a:rPr lang="tr-TR" b="1" dirty="0">
                <a:solidFill>
                  <a:srgbClr val="002060"/>
                </a:solidFill>
              </a:rPr>
              <a:t>? </a:t>
            </a:r>
            <a:r>
              <a:rPr lang="tr-TR" b="1" dirty="0" err="1">
                <a:solidFill>
                  <a:srgbClr val="002060"/>
                </a:solidFill>
              </a:rPr>
              <a:t>The</a:t>
            </a:r>
            <a:r>
              <a:rPr lang="tr-TR" b="1" dirty="0">
                <a:solidFill>
                  <a:srgbClr val="002060"/>
                </a:solidFill>
              </a:rPr>
              <a:t> </a:t>
            </a:r>
            <a:r>
              <a:rPr lang="tr-TR" b="1" dirty="0" err="1">
                <a:solidFill>
                  <a:srgbClr val="002060"/>
                </a:solidFill>
              </a:rPr>
              <a:t>clinical</a:t>
            </a:r>
            <a:r>
              <a:rPr lang="tr-TR" b="1" dirty="0">
                <a:solidFill>
                  <a:srgbClr val="002060"/>
                </a:solidFill>
              </a:rPr>
              <a:t> </a:t>
            </a:r>
            <a:r>
              <a:rPr lang="tr-TR" b="1" dirty="0" err="1">
                <a:solidFill>
                  <a:srgbClr val="002060"/>
                </a:solidFill>
              </a:rPr>
              <a:t>and</a:t>
            </a:r>
            <a:r>
              <a:rPr lang="tr-TR" b="1" dirty="0">
                <a:solidFill>
                  <a:srgbClr val="002060"/>
                </a:solidFill>
              </a:rPr>
              <a:t> </a:t>
            </a:r>
            <a:r>
              <a:rPr lang="tr-TR" b="1" dirty="0" err="1">
                <a:solidFill>
                  <a:srgbClr val="002060"/>
                </a:solidFill>
              </a:rPr>
              <a:t>cellular</a:t>
            </a:r>
            <a:r>
              <a:rPr lang="tr-TR" b="1" dirty="0">
                <a:solidFill>
                  <a:srgbClr val="002060"/>
                </a:solidFill>
              </a:rPr>
              <a:t> </a:t>
            </a:r>
            <a:r>
              <a:rPr lang="tr-TR" b="1" dirty="0" err="1">
                <a:solidFill>
                  <a:srgbClr val="002060"/>
                </a:solidFill>
              </a:rPr>
              <a:t>evidence</a:t>
            </a:r>
            <a:r>
              <a:rPr lang="tr-TR" b="1" dirty="0">
                <a:solidFill>
                  <a:srgbClr val="002060"/>
                </a:solidFill>
              </a:rPr>
              <a:t>. J Eur </a:t>
            </a:r>
            <a:r>
              <a:rPr lang="tr-TR" b="1" dirty="0" err="1">
                <a:solidFill>
                  <a:srgbClr val="002060"/>
                </a:solidFill>
              </a:rPr>
              <a:t>Acad</a:t>
            </a:r>
            <a:r>
              <a:rPr lang="tr-TR" b="1" dirty="0">
                <a:solidFill>
                  <a:srgbClr val="002060"/>
                </a:solidFill>
              </a:rPr>
              <a:t> </a:t>
            </a:r>
            <a:r>
              <a:rPr lang="tr-TR" b="1" dirty="0" err="1">
                <a:solidFill>
                  <a:srgbClr val="002060"/>
                </a:solidFill>
              </a:rPr>
              <a:t>Dermatol</a:t>
            </a:r>
            <a:r>
              <a:rPr lang="tr-TR" b="1" dirty="0">
                <a:solidFill>
                  <a:srgbClr val="002060"/>
                </a:solidFill>
              </a:rPr>
              <a:t> </a:t>
            </a:r>
            <a:r>
              <a:rPr lang="tr-TR" b="1" dirty="0" err="1">
                <a:solidFill>
                  <a:srgbClr val="002060"/>
                </a:solidFill>
              </a:rPr>
              <a:t>Venereol</a:t>
            </a:r>
            <a:r>
              <a:rPr lang="tr-TR" b="1" dirty="0">
                <a:solidFill>
                  <a:srgbClr val="002060"/>
                </a:solidFill>
              </a:rPr>
              <a:t> 2016; 30:776.</a:t>
            </a:r>
          </a:p>
          <a:p>
            <a:r>
              <a:rPr lang="tr-TR" sz="6200" dirty="0"/>
              <a:t>Kurtçuk tedavisi bazı hastalarda antibiyotik tedavisinin süresini de azaltabilir</a:t>
            </a:r>
          </a:p>
          <a:p>
            <a:pPr marL="0" indent="0" algn="r">
              <a:buNone/>
            </a:pPr>
            <a:r>
              <a:rPr lang="tr-TR" b="1" dirty="0">
                <a:solidFill>
                  <a:srgbClr val="002060"/>
                </a:solidFill>
              </a:rPr>
              <a:t>Armstrong DG, et al. </a:t>
            </a:r>
            <a:r>
              <a:rPr lang="tr-TR" b="1" dirty="0" err="1">
                <a:solidFill>
                  <a:srgbClr val="002060"/>
                </a:solidFill>
              </a:rPr>
              <a:t>Maggot</a:t>
            </a:r>
            <a:r>
              <a:rPr lang="tr-TR" b="1" dirty="0">
                <a:solidFill>
                  <a:srgbClr val="002060"/>
                </a:solidFill>
              </a:rPr>
              <a:t> </a:t>
            </a:r>
            <a:r>
              <a:rPr lang="tr-TR" b="1" dirty="0" err="1">
                <a:solidFill>
                  <a:srgbClr val="002060"/>
                </a:solidFill>
              </a:rPr>
              <a:t>therapy</a:t>
            </a:r>
            <a:r>
              <a:rPr lang="tr-TR" b="1" dirty="0">
                <a:solidFill>
                  <a:srgbClr val="002060"/>
                </a:solidFill>
              </a:rPr>
              <a:t> in "</a:t>
            </a:r>
            <a:r>
              <a:rPr lang="tr-TR" b="1" dirty="0" err="1">
                <a:solidFill>
                  <a:srgbClr val="002060"/>
                </a:solidFill>
              </a:rPr>
              <a:t>lower-extremity</a:t>
            </a:r>
            <a:r>
              <a:rPr lang="tr-TR" b="1" dirty="0">
                <a:solidFill>
                  <a:srgbClr val="002060"/>
                </a:solidFill>
              </a:rPr>
              <a:t> </a:t>
            </a:r>
            <a:r>
              <a:rPr lang="tr-TR" b="1" dirty="0" err="1">
                <a:solidFill>
                  <a:srgbClr val="002060"/>
                </a:solidFill>
              </a:rPr>
              <a:t>hospice</a:t>
            </a:r>
            <a:r>
              <a:rPr lang="tr-TR" b="1" dirty="0">
                <a:solidFill>
                  <a:srgbClr val="002060"/>
                </a:solidFill>
              </a:rPr>
              <a:t>" </a:t>
            </a:r>
            <a:r>
              <a:rPr lang="tr-TR" b="1" dirty="0" err="1">
                <a:solidFill>
                  <a:srgbClr val="002060"/>
                </a:solidFill>
              </a:rPr>
              <a:t>wound</a:t>
            </a:r>
            <a:r>
              <a:rPr lang="tr-TR" b="1" dirty="0">
                <a:solidFill>
                  <a:srgbClr val="002060"/>
                </a:solidFill>
              </a:rPr>
              <a:t> </a:t>
            </a:r>
            <a:r>
              <a:rPr lang="tr-TR" b="1" dirty="0" err="1">
                <a:solidFill>
                  <a:srgbClr val="002060"/>
                </a:solidFill>
              </a:rPr>
              <a:t>care</a:t>
            </a:r>
            <a:r>
              <a:rPr lang="tr-TR" b="1" dirty="0">
                <a:solidFill>
                  <a:srgbClr val="002060"/>
                </a:solidFill>
              </a:rPr>
              <a:t>: </a:t>
            </a:r>
            <a:r>
              <a:rPr lang="tr-TR" b="1" dirty="0" err="1">
                <a:solidFill>
                  <a:srgbClr val="002060"/>
                </a:solidFill>
              </a:rPr>
              <a:t>fewer</a:t>
            </a:r>
            <a:r>
              <a:rPr lang="tr-TR" b="1" dirty="0">
                <a:solidFill>
                  <a:srgbClr val="002060"/>
                </a:solidFill>
              </a:rPr>
              <a:t> </a:t>
            </a:r>
            <a:r>
              <a:rPr lang="tr-TR" b="1" dirty="0" err="1">
                <a:solidFill>
                  <a:srgbClr val="002060"/>
                </a:solidFill>
              </a:rPr>
              <a:t>amputations</a:t>
            </a:r>
            <a:r>
              <a:rPr lang="tr-TR" b="1" dirty="0">
                <a:solidFill>
                  <a:srgbClr val="002060"/>
                </a:solidFill>
              </a:rPr>
              <a:t> </a:t>
            </a:r>
            <a:r>
              <a:rPr lang="tr-TR" b="1" dirty="0" err="1">
                <a:solidFill>
                  <a:srgbClr val="002060"/>
                </a:solidFill>
              </a:rPr>
              <a:t>and</a:t>
            </a:r>
            <a:r>
              <a:rPr lang="tr-TR" b="1" dirty="0">
                <a:solidFill>
                  <a:srgbClr val="002060"/>
                </a:solidFill>
              </a:rPr>
              <a:t> </a:t>
            </a:r>
            <a:r>
              <a:rPr lang="tr-TR" b="1" dirty="0" err="1">
                <a:solidFill>
                  <a:srgbClr val="002060"/>
                </a:solidFill>
              </a:rPr>
              <a:t>more</a:t>
            </a:r>
            <a:r>
              <a:rPr lang="tr-TR" b="1" dirty="0">
                <a:solidFill>
                  <a:srgbClr val="002060"/>
                </a:solidFill>
              </a:rPr>
              <a:t> </a:t>
            </a:r>
            <a:r>
              <a:rPr lang="tr-TR" b="1" dirty="0" err="1">
                <a:solidFill>
                  <a:srgbClr val="002060"/>
                </a:solidFill>
              </a:rPr>
              <a:t>antibiotic-free</a:t>
            </a:r>
            <a:r>
              <a:rPr lang="tr-TR" b="1" dirty="0">
                <a:solidFill>
                  <a:srgbClr val="002060"/>
                </a:solidFill>
              </a:rPr>
              <a:t> </a:t>
            </a:r>
            <a:r>
              <a:rPr lang="tr-TR" b="1" dirty="0" err="1">
                <a:solidFill>
                  <a:srgbClr val="002060"/>
                </a:solidFill>
              </a:rPr>
              <a:t>days</a:t>
            </a:r>
            <a:r>
              <a:rPr lang="tr-TR" b="1" dirty="0">
                <a:solidFill>
                  <a:srgbClr val="002060"/>
                </a:solidFill>
              </a:rPr>
              <a:t>. J </a:t>
            </a:r>
            <a:r>
              <a:rPr lang="tr-TR" b="1" dirty="0" err="1">
                <a:solidFill>
                  <a:srgbClr val="002060"/>
                </a:solidFill>
              </a:rPr>
              <a:t>Am</a:t>
            </a:r>
            <a:r>
              <a:rPr lang="tr-TR" b="1" dirty="0">
                <a:solidFill>
                  <a:srgbClr val="002060"/>
                </a:solidFill>
              </a:rPr>
              <a:t> </a:t>
            </a:r>
            <a:r>
              <a:rPr lang="tr-TR" b="1" dirty="0" err="1">
                <a:solidFill>
                  <a:srgbClr val="002060"/>
                </a:solidFill>
              </a:rPr>
              <a:t>Podiatr</a:t>
            </a:r>
            <a:r>
              <a:rPr lang="tr-TR" b="1" dirty="0">
                <a:solidFill>
                  <a:srgbClr val="002060"/>
                </a:solidFill>
              </a:rPr>
              <a:t> </a:t>
            </a:r>
            <a:r>
              <a:rPr lang="tr-TR" b="1" dirty="0" err="1">
                <a:solidFill>
                  <a:srgbClr val="002060"/>
                </a:solidFill>
              </a:rPr>
              <a:t>Med</a:t>
            </a:r>
            <a:r>
              <a:rPr lang="tr-TR" b="1" dirty="0">
                <a:solidFill>
                  <a:srgbClr val="002060"/>
                </a:solidFill>
              </a:rPr>
              <a:t> </a:t>
            </a:r>
            <a:r>
              <a:rPr lang="tr-TR" b="1" dirty="0" err="1">
                <a:solidFill>
                  <a:srgbClr val="002060"/>
                </a:solidFill>
              </a:rPr>
              <a:t>Assoc</a:t>
            </a:r>
            <a:r>
              <a:rPr lang="tr-TR" b="1" dirty="0">
                <a:solidFill>
                  <a:srgbClr val="002060"/>
                </a:solidFill>
              </a:rPr>
              <a:t> 2005; 95:254.</a:t>
            </a:r>
            <a:endParaRPr lang="tr-TR" dirty="0"/>
          </a:p>
          <a:p>
            <a:r>
              <a:rPr lang="tr-TR" sz="6200" dirty="0"/>
              <a:t>Çalışmalar, standart yara tedavisiyle karşılaştırıldığında yara iyileşmesi süresinde tutarlı bir azalma bulamamış, maliyet açısından diğer yöntemlerden bir avantajı olmadığı görülmüştür.</a:t>
            </a:r>
          </a:p>
          <a:p>
            <a:endParaRPr lang="tr-TR" dirty="0"/>
          </a:p>
        </p:txBody>
      </p:sp>
      <p:pic>
        <p:nvPicPr>
          <p:cNvPr id="6" name="Resim 5">
            <a:extLst>
              <a:ext uri="{FF2B5EF4-FFF2-40B4-BE49-F238E27FC236}">
                <a16:creationId xmlns:a16="http://schemas.microsoft.com/office/drawing/2014/main" id="{81ABE2C3-CBD2-6608-ABF0-8BE34E2D3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988" y="1441991"/>
            <a:ext cx="3527394" cy="1720679"/>
          </a:xfrm>
          <a:prstGeom prst="rect">
            <a:avLst/>
          </a:prstGeom>
        </p:spPr>
      </p:pic>
      <p:pic>
        <p:nvPicPr>
          <p:cNvPr id="7" name="Resim 6">
            <a:extLst>
              <a:ext uri="{FF2B5EF4-FFF2-40B4-BE49-F238E27FC236}">
                <a16:creationId xmlns:a16="http://schemas.microsoft.com/office/drawing/2014/main" id="{12141BB7-EF4B-6DE7-F6B0-FCB917B2C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035" y="3272611"/>
            <a:ext cx="3047096" cy="3380582"/>
          </a:xfrm>
          <a:prstGeom prst="rect">
            <a:avLst/>
          </a:prstGeom>
        </p:spPr>
      </p:pic>
    </p:spTree>
    <p:extLst>
      <p:ext uri="{BB962C8B-B14F-4D97-AF65-F5344CB8AC3E}">
        <p14:creationId xmlns:p14="http://schemas.microsoft.com/office/powerpoint/2010/main" val="197583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329614"/>
            <a:ext cx="10515600" cy="1325563"/>
          </a:xfrm>
        </p:spPr>
        <p:txBody>
          <a:bodyPr>
            <a:noAutofit/>
          </a:bodyPr>
          <a:lstStyle/>
          <a:p>
            <a:pPr algn="ctr"/>
            <a:r>
              <a:rPr lang="tr-TR" sz="3600" b="1" dirty="0">
                <a:solidFill>
                  <a:srgbClr val="002060"/>
                </a:solidFill>
                <a:latin typeface="+mn-lt"/>
              </a:rPr>
              <a:t>MEKANİK DEBRİDMAN</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204186" y="1783267"/>
            <a:ext cx="7918882" cy="4266230"/>
          </a:xfrm>
        </p:spPr>
        <p:txBody>
          <a:bodyPr>
            <a:normAutofit fontScale="55000" lnSpcReduction="20000"/>
          </a:bodyPr>
          <a:lstStyle/>
          <a:p>
            <a:r>
              <a:rPr lang="tr-TR" sz="4400" dirty="0"/>
              <a:t>Mekanik yöntemler, </a:t>
            </a:r>
            <a:r>
              <a:rPr lang="tr-TR" sz="4400" dirty="0">
                <a:solidFill>
                  <a:srgbClr val="0070C0"/>
                </a:solidFill>
              </a:rPr>
              <a:t>temini kolay, etkili ve ekonomik</a:t>
            </a:r>
            <a:r>
              <a:rPr lang="tr-TR" sz="4400" dirty="0"/>
              <a:t> bir </a:t>
            </a:r>
            <a:r>
              <a:rPr lang="tr-TR" sz="4400" dirty="0" err="1"/>
              <a:t>debridman</a:t>
            </a:r>
            <a:r>
              <a:rPr lang="tr-TR" sz="4400" dirty="0"/>
              <a:t> yöntemidir.</a:t>
            </a:r>
          </a:p>
          <a:p>
            <a:r>
              <a:rPr lang="tr-TR" sz="4400" dirty="0"/>
              <a:t>Sıvı ile irrigasyon, </a:t>
            </a:r>
            <a:r>
              <a:rPr lang="tr-TR" sz="4400" dirty="0">
                <a:solidFill>
                  <a:srgbClr val="0070C0"/>
                </a:solidFill>
              </a:rPr>
              <a:t>bakteri yükünün azaltılması ve enfekte-nekrotik materyalin uzaklaştırılması </a:t>
            </a:r>
            <a:r>
              <a:rPr lang="tr-TR" sz="4400" dirty="0"/>
              <a:t>açısından önemlidir ve </a:t>
            </a:r>
            <a:r>
              <a:rPr lang="tr-TR" sz="4400" dirty="0">
                <a:solidFill>
                  <a:srgbClr val="C00000"/>
                </a:solidFill>
              </a:rPr>
              <a:t>rutin yara tedavisinin bir parçası</a:t>
            </a:r>
            <a:r>
              <a:rPr lang="tr-TR" sz="4400" dirty="0"/>
              <a:t> olmalıdır.</a:t>
            </a:r>
          </a:p>
          <a:p>
            <a:r>
              <a:rPr lang="tr-TR" sz="4400" dirty="0"/>
              <a:t>Diğer </a:t>
            </a:r>
            <a:r>
              <a:rPr lang="tr-TR" sz="4400" dirty="0" err="1"/>
              <a:t>debridman</a:t>
            </a:r>
            <a:r>
              <a:rPr lang="tr-TR" sz="4400" dirty="0"/>
              <a:t> yöntemlerinden önce ilk doku temizliği için kullanılır</a:t>
            </a:r>
          </a:p>
          <a:p>
            <a:r>
              <a:rPr lang="tr-TR" sz="4400" dirty="0"/>
              <a:t>İrrigasyon için izotonik solüsyonlar yeterlidir. İyot </a:t>
            </a:r>
            <a:r>
              <a:rPr lang="tr-TR" sz="4400" dirty="0" err="1"/>
              <a:t>solusyonları</a:t>
            </a:r>
            <a:r>
              <a:rPr lang="tr-TR" sz="4400" dirty="0"/>
              <a:t> veya diğer antiseptik solüsyonların eklenmesi genellikle gereksizdir</a:t>
            </a:r>
          </a:p>
          <a:p>
            <a:r>
              <a:rPr lang="tr-TR" sz="4400" dirty="0"/>
              <a:t>İrrigasyonda düşük ve yüksek basınçlı uygulama, çevre doku hasarı açısından dikkat edilmesi gereken bir konudur. </a:t>
            </a:r>
          </a:p>
          <a:p>
            <a:r>
              <a:rPr lang="tr-TR" sz="4400" dirty="0"/>
              <a:t>Bu yöntemin tek dezavantajı </a:t>
            </a:r>
            <a:r>
              <a:rPr lang="tr-TR" sz="4400" dirty="0">
                <a:solidFill>
                  <a:srgbClr val="002060"/>
                </a:solidFill>
              </a:rPr>
              <a:t>seçiciliğin olmaması ve ağrı</a:t>
            </a:r>
            <a:r>
              <a:rPr lang="tr-TR" sz="4400" dirty="0"/>
              <a:t>dır.</a:t>
            </a:r>
          </a:p>
          <a:p>
            <a:endParaRPr lang="tr-TR" dirty="0"/>
          </a:p>
        </p:txBody>
      </p:sp>
      <p:pic>
        <p:nvPicPr>
          <p:cNvPr id="6" name="Resim 5">
            <a:extLst>
              <a:ext uri="{FF2B5EF4-FFF2-40B4-BE49-F238E27FC236}">
                <a16:creationId xmlns:a16="http://schemas.microsoft.com/office/drawing/2014/main" id="{DC46C6BA-DA11-1A64-B7D7-5B53D9DE9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169" y="1358284"/>
            <a:ext cx="3944645" cy="5069150"/>
          </a:xfrm>
          <a:prstGeom prst="rect">
            <a:avLst/>
          </a:prstGeom>
        </p:spPr>
      </p:pic>
    </p:spTree>
    <p:extLst>
      <p:ext uri="{BB962C8B-B14F-4D97-AF65-F5344CB8AC3E}">
        <p14:creationId xmlns:p14="http://schemas.microsoft.com/office/powerpoint/2010/main" val="2889311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FAE0CCE-442A-566C-C596-305BED54D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346" y="800511"/>
            <a:ext cx="3803099" cy="2242241"/>
          </a:xfrm>
          <a:prstGeom prst="rect">
            <a:avLst/>
          </a:prstGeom>
        </p:spPr>
      </p:pic>
      <p:pic>
        <p:nvPicPr>
          <p:cNvPr id="10" name="Resim 9">
            <a:extLst>
              <a:ext uri="{FF2B5EF4-FFF2-40B4-BE49-F238E27FC236}">
                <a16:creationId xmlns:a16="http://schemas.microsoft.com/office/drawing/2014/main" id="{1A2F9F2F-CFAF-3401-4502-8B854E7D4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5" y="686677"/>
            <a:ext cx="4344786" cy="2356075"/>
          </a:xfrm>
          <a:prstGeom prst="rect">
            <a:avLst/>
          </a:prstGeom>
        </p:spPr>
      </p:pic>
      <p:pic>
        <p:nvPicPr>
          <p:cNvPr id="5" name="Resim 4">
            <a:extLst>
              <a:ext uri="{FF2B5EF4-FFF2-40B4-BE49-F238E27FC236}">
                <a16:creationId xmlns:a16="http://schemas.microsoft.com/office/drawing/2014/main" id="{9B4F2D23-6117-0C8C-3D56-48A497C40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514" y="3042752"/>
            <a:ext cx="8431631" cy="3546013"/>
          </a:xfrm>
          <a:prstGeom prst="rect">
            <a:avLst/>
          </a:prstGeom>
        </p:spPr>
      </p:pic>
    </p:spTree>
    <p:extLst>
      <p:ext uri="{BB962C8B-B14F-4D97-AF65-F5344CB8AC3E}">
        <p14:creationId xmlns:p14="http://schemas.microsoft.com/office/powerpoint/2010/main" val="232301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0" y="2925192"/>
            <a:ext cx="12192000" cy="3932808"/>
          </a:xfrm>
        </p:spPr>
        <p:txBody>
          <a:bodyPr>
            <a:normAutofit/>
          </a:bodyPr>
          <a:lstStyle/>
          <a:p>
            <a:pPr marL="0" indent="0" algn="ctr">
              <a:buNone/>
            </a:pPr>
            <a:endParaRPr lang="tr-TR" sz="4000" dirty="0"/>
          </a:p>
          <a:p>
            <a:pPr marL="0" indent="0" algn="ctr">
              <a:buNone/>
            </a:pPr>
            <a:r>
              <a:rPr lang="en-US" sz="3600" b="1" dirty="0">
                <a:solidFill>
                  <a:schemeClr val="accent2">
                    <a:lumMod val="75000"/>
                  </a:schemeClr>
                </a:solidFill>
                <a:ea typeface="Tahoma" panose="020B0604030504040204" pitchFamily="34" charset="0"/>
                <a:cs typeface="Tahoma" panose="020B0604030504040204" pitchFamily="34" charset="0"/>
              </a:rPr>
              <a:t>It’s Not What You Put On, but What You Take Off</a:t>
            </a:r>
            <a:endParaRPr lang="tr-TR" sz="3600" b="1" dirty="0">
              <a:solidFill>
                <a:schemeClr val="accent2">
                  <a:lumMod val="75000"/>
                </a:schemeClr>
              </a:solidFill>
              <a:ea typeface="Tahoma" panose="020B0604030504040204" pitchFamily="34" charset="0"/>
              <a:cs typeface="Tahoma" panose="020B0604030504040204" pitchFamily="34" charset="0"/>
            </a:endParaRPr>
          </a:p>
          <a:p>
            <a:pPr marL="0" indent="0" algn="ctr">
              <a:buNone/>
            </a:pPr>
            <a:r>
              <a:rPr lang="tr-TR" sz="5500" b="1" dirty="0">
                <a:solidFill>
                  <a:srgbClr val="C00000"/>
                </a:solidFill>
                <a:ea typeface="Tahoma" panose="020B0604030504040204" pitchFamily="34" charset="0"/>
                <a:cs typeface="Tahoma" panose="020B0604030504040204" pitchFamily="34" charset="0"/>
              </a:rPr>
              <a:t>Yaranın üzerine ne koyduğunuz değil, </a:t>
            </a:r>
          </a:p>
          <a:p>
            <a:pPr marL="0" indent="0" algn="ctr">
              <a:buNone/>
            </a:pPr>
            <a:r>
              <a:rPr lang="tr-TR" sz="5500" b="1" dirty="0">
                <a:solidFill>
                  <a:srgbClr val="C00000"/>
                </a:solidFill>
                <a:ea typeface="Tahoma" panose="020B0604030504040204" pitchFamily="34" charset="0"/>
                <a:cs typeface="Tahoma" panose="020B0604030504040204" pitchFamily="34" charset="0"/>
              </a:rPr>
              <a:t>ne çıkardığınız önemlidir!</a:t>
            </a:r>
          </a:p>
        </p:txBody>
      </p:sp>
      <p:pic>
        <p:nvPicPr>
          <p:cNvPr id="6" name="Resim 5">
            <a:extLst>
              <a:ext uri="{FF2B5EF4-FFF2-40B4-BE49-F238E27FC236}">
                <a16:creationId xmlns:a16="http://schemas.microsoft.com/office/drawing/2014/main" id="{93CBAB01-F84F-812C-D6F7-7F16B40BC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224" y="710214"/>
            <a:ext cx="6913552" cy="2457115"/>
          </a:xfrm>
          <a:prstGeom prst="rect">
            <a:avLst/>
          </a:prstGeom>
        </p:spPr>
      </p:pic>
    </p:spTree>
    <p:extLst>
      <p:ext uri="{BB962C8B-B14F-4D97-AF65-F5344CB8AC3E}">
        <p14:creationId xmlns:p14="http://schemas.microsoft.com/office/powerpoint/2010/main" val="222381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405583"/>
            <a:ext cx="10515600" cy="1325563"/>
          </a:xfrm>
        </p:spPr>
        <p:txBody>
          <a:bodyPr>
            <a:noAutofit/>
          </a:bodyPr>
          <a:lstStyle/>
          <a:p>
            <a:pPr algn="ctr"/>
            <a:r>
              <a:rPr lang="tr-TR" sz="3600" b="1" dirty="0">
                <a:solidFill>
                  <a:srgbClr val="002060"/>
                </a:solidFill>
                <a:latin typeface="+mn-lt"/>
              </a:rPr>
              <a:t>CERRAHİ DEBRİDMAN</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201227" y="1731146"/>
            <a:ext cx="7176117" cy="4820574"/>
          </a:xfrm>
        </p:spPr>
        <p:txBody>
          <a:bodyPr>
            <a:normAutofit fontScale="47500" lnSpcReduction="20000"/>
          </a:bodyPr>
          <a:lstStyle/>
          <a:p>
            <a:r>
              <a:rPr lang="tr-TR" sz="4800" dirty="0">
                <a:solidFill>
                  <a:srgbClr val="0070C0"/>
                </a:solidFill>
              </a:rPr>
              <a:t>Nekrotik doku, </a:t>
            </a:r>
            <a:r>
              <a:rPr lang="tr-TR" sz="4800" dirty="0" err="1">
                <a:solidFill>
                  <a:srgbClr val="0070C0"/>
                </a:solidFill>
              </a:rPr>
              <a:t>debris</a:t>
            </a:r>
            <a:r>
              <a:rPr lang="tr-TR" sz="4800" dirty="0">
                <a:solidFill>
                  <a:srgbClr val="0070C0"/>
                </a:solidFill>
              </a:rPr>
              <a:t> veya biyofilm tabakasını </a:t>
            </a:r>
            <a:r>
              <a:rPr lang="tr-TR" sz="4800" dirty="0"/>
              <a:t>uzaklaştırmak amacıyla yapılan keskin eksizyonel </a:t>
            </a:r>
            <a:r>
              <a:rPr lang="tr-TR" sz="4800" dirty="0" err="1"/>
              <a:t>debridmanda</a:t>
            </a:r>
            <a:r>
              <a:rPr lang="tr-TR" sz="4800" dirty="0"/>
              <a:t> bistüri veya cerrahi diğer keskin aletler kullanılır</a:t>
            </a:r>
          </a:p>
          <a:p>
            <a:endParaRPr lang="tr-TR" sz="4400" dirty="0"/>
          </a:p>
          <a:p>
            <a:r>
              <a:rPr lang="tr-TR" sz="4800" dirty="0"/>
              <a:t>Kronik yaraların keskin eksizyonel </a:t>
            </a:r>
            <a:r>
              <a:rPr lang="tr-TR" sz="4800" dirty="0" err="1"/>
              <a:t>debridmanı</a:t>
            </a:r>
            <a:r>
              <a:rPr lang="tr-TR" sz="4800" dirty="0"/>
              <a:t> </a:t>
            </a:r>
            <a:r>
              <a:rPr lang="tr-TR" sz="4800" dirty="0">
                <a:solidFill>
                  <a:srgbClr val="0070C0"/>
                </a:solidFill>
              </a:rPr>
              <a:t>bakteri yükünü azaltır, kontraksiyonu ve yara epitelizasyonunu uyarır</a:t>
            </a:r>
          </a:p>
          <a:p>
            <a:pPr marL="0" indent="0" algn="r">
              <a:buNone/>
            </a:pPr>
            <a:r>
              <a:rPr lang="tr-TR" sz="1300" u="sng" dirty="0">
                <a:solidFill>
                  <a:srgbClr val="002060"/>
                </a:solidFill>
              </a:rPr>
              <a:t>Brem H, </a:t>
            </a:r>
            <a:r>
              <a:rPr lang="tr-TR" sz="1300" u="sng" dirty="0" err="1">
                <a:solidFill>
                  <a:srgbClr val="002060"/>
                </a:solidFill>
              </a:rPr>
              <a:t>Stojadinovic</a:t>
            </a:r>
            <a:r>
              <a:rPr lang="tr-TR" sz="1300" u="sng" dirty="0">
                <a:solidFill>
                  <a:srgbClr val="002060"/>
                </a:solidFill>
              </a:rPr>
              <a:t> O, </a:t>
            </a:r>
            <a:r>
              <a:rPr lang="tr-TR" sz="1300" u="sng" dirty="0" err="1">
                <a:solidFill>
                  <a:srgbClr val="002060"/>
                </a:solidFill>
              </a:rPr>
              <a:t>Diegelmann</a:t>
            </a:r>
            <a:r>
              <a:rPr lang="tr-TR" sz="1300" u="sng" dirty="0">
                <a:solidFill>
                  <a:srgbClr val="002060"/>
                </a:solidFill>
              </a:rPr>
              <a:t> RF, et al. </a:t>
            </a:r>
            <a:r>
              <a:rPr lang="tr-TR" sz="1300" u="sng" dirty="0" err="1">
                <a:solidFill>
                  <a:srgbClr val="002060"/>
                </a:solidFill>
              </a:rPr>
              <a:t>Molecular</a:t>
            </a:r>
            <a:r>
              <a:rPr lang="tr-TR" sz="1300" u="sng" dirty="0">
                <a:solidFill>
                  <a:srgbClr val="002060"/>
                </a:solidFill>
              </a:rPr>
              <a:t> </a:t>
            </a:r>
            <a:r>
              <a:rPr lang="tr-TR" sz="1300" u="sng" dirty="0" err="1">
                <a:solidFill>
                  <a:srgbClr val="002060"/>
                </a:solidFill>
              </a:rPr>
              <a:t>markers</a:t>
            </a:r>
            <a:r>
              <a:rPr lang="tr-TR" sz="1300" u="sng" dirty="0">
                <a:solidFill>
                  <a:srgbClr val="002060"/>
                </a:solidFill>
              </a:rPr>
              <a:t> in </a:t>
            </a:r>
            <a:r>
              <a:rPr lang="tr-TR" sz="1300" u="sng" dirty="0" err="1">
                <a:solidFill>
                  <a:srgbClr val="002060"/>
                </a:solidFill>
              </a:rPr>
              <a:t>patients</a:t>
            </a:r>
            <a:r>
              <a:rPr lang="tr-TR" sz="1300" u="sng" dirty="0">
                <a:solidFill>
                  <a:srgbClr val="002060"/>
                </a:solidFill>
              </a:rPr>
              <a:t> </a:t>
            </a:r>
            <a:r>
              <a:rPr lang="tr-TR" sz="1300" u="sng" dirty="0" err="1">
                <a:solidFill>
                  <a:srgbClr val="002060"/>
                </a:solidFill>
              </a:rPr>
              <a:t>with</a:t>
            </a:r>
            <a:r>
              <a:rPr lang="tr-TR" sz="1300" u="sng" dirty="0">
                <a:solidFill>
                  <a:srgbClr val="002060"/>
                </a:solidFill>
              </a:rPr>
              <a:t> </a:t>
            </a:r>
            <a:r>
              <a:rPr lang="tr-TR" sz="1300" u="sng" dirty="0" err="1">
                <a:solidFill>
                  <a:srgbClr val="002060"/>
                </a:solidFill>
              </a:rPr>
              <a:t>chronic</a:t>
            </a:r>
            <a:r>
              <a:rPr lang="tr-TR" sz="1300" u="sng" dirty="0">
                <a:solidFill>
                  <a:srgbClr val="002060"/>
                </a:solidFill>
              </a:rPr>
              <a:t> </a:t>
            </a:r>
            <a:r>
              <a:rPr lang="tr-TR" sz="1300" u="sng" dirty="0" err="1">
                <a:solidFill>
                  <a:srgbClr val="002060"/>
                </a:solidFill>
              </a:rPr>
              <a:t>wounds</a:t>
            </a:r>
            <a:r>
              <a:rPr lang="tr-TR" sz="1300" u="sng" dirty="0">
                <a:solidFill>
                  <a:srgbClr val="002060"/>
                </a:solidFill>
              </a:rPr>
              <a:t> </a:t>
            </a:r>
            <a:r>
              <a:rPr lang="tr-TR" sz="1300" u="sng" dirty="0" err="1">
                <a:solidFill>
                  <a:srgbClr val="002060"/>
                </a:solidFill>
              </a:rPr>
              <a:t>to</a:t>
            </a:r>
            <a:r>
              <a:rPr lang="tr-TR" sz="1300" u="sng" dirty="0">
                <a:solidFill>
                  <a:srgbClr val="002060"/>
                </a:solidFill>
              </a:rPr>
              <a:t> </a:t>
            </a:r>
            <a:r>
              <a:rPr lang="tr-TR" sz="1300" u="sng" dirty="0" err="1">
                <a:solidFill>
                  <a:srgbClr val="002060"/>
                </a:solidFill>
              </a:rPr>
              <a:t>guide</a:t>
            </a:r>
            <a:r>
              <a:rPr lang="tr-TR" sz="1300" u="sng" dirty="0">
                <a:solidFill>
                  <a:srgbClr val="002060"/>
                </a:solidFill>
              </a:rPr>
              <a:t> </a:t>
            </a:r>
            <a:r>
              <a:rPr lang="tr-TR" sz="1300" u="sng" dirty="0" err="1">
                <a:solidFill>
                  <a:srgbClr val="002060"/>
                </a:solidFill>
              </a:rPr>
              <a:t>surgical</a:t>
            </a:r>
            <a:r>
              <a:rPr lang="tr-TR" sz="1300" u="sng" dirty="0">
                <a:solidFill>
                  <a:srgbClr val="002060"/>
                </a:solidFill>
              </a:rPr>
              <a:t> </a:t>
            </a:r>
            <a:r>
              <a:rPr lang="tr-TR" sz="1300" u="sng" dirty="0" err="1">
                <a:solidFill>
                  <a:srgbClr val="002060"/>
                </a:solidFill>
              </a:rPr>
              <a:t>debridement</a:t>
            </a:r>
            <a:r>
              <a:rPr lang="tr-TR" sz="1300" u="sng" dirty="0">
                <a:solidFill>
                  <a:srgbClr val="002060"/>
                </a:solidFill>
              </a:rPr>
              <a:t>. Mol </a:t>
            </a:r>
            <a:r>
              <a:rPr lang="tr-TR" sz="1300" u="sng" dirty="0" err="1">
                <a:solidFill>
                  <a:srgbClr val="002060"/>
                </a:solidFill>
              </a:rPr>
              <a:t>Med</a:t>
            </a:r>
            <a:r>
              <a:rPr lang="tr-TR" sz="1300" u="sng" dirty="0">
                <a:solidFill>
                  <a:srgbClr val="002060"/>
                </a:solidFill>
              </a:rPr>
              <a:t> 2007; 13:30.</a:t>
            </a:r>
          </a:p>
          <a:p>
            <a:pPr marL="0" indent="0">
              <a:buNone/>
            </a:pPr>
            <a:endParaRPr lang="tr-TR" sz="1500" u="sng" dirty="0">
              <a:solidFill>
                <a:srgbClr val="002060"/>
              </a:solidFill>
            </a:endParaRPr>
          </a:p>
          <a:p>
            <a:r>
              <a:rPr lang="tr-TR" sz="4800" dirty="0"/>
              <a:t>Cerrahi </a:t>
            </a:r>
            <a:r>
              <a:rPr lang="tr-TR" sz="4800" dirty="0" err="1"/>
              <a:t>debridman</a:t>
            </a:r>
            <a:r>
              <a:rPr lang="tr-TR" sz="4800" dirty="0"/>
              <a:t> aynı zamanda kronik iyileşmeyen yaraların tedavisinde </a:t>
            </a:r>
            <a:r>
              <a:rPr lang="tr-TR" sz="4800" dirty="0">
                <a:solidFill>
                  <a:srgbClr val="0070C0"/>
                </a:solidFill>
              </a:rPr>
              <a:t>enfekte dokuyu uzaklaştırmak, zarar görmüş yara kenarlarını tedavi etmek veya enfeksiyon kanıtı, kültür ve patoloji için derin doku elde etmek amacıyla </a:t>
            </a:r>
            <a:r>
              <a:rPr lang="tr-TR" sz="4800" dirty="0"/>
              <a:t>da </a:t>
            </a:r>
            <a:r>
              <a:rPr lang="tr-TR" sz="4800" dirty="0" err="1"/>
              <a:t>endikedir</a:t>
            </a:r>
            <a:r>
              <a:rPr lang="tr-TR" sz="4800" dirty="0"/>
              <a:t>.</a:t>
            </a:r>
          </a:p>
          <a:p>
            <a:endParaRPr lang="tr-TR" sz="4800" dirty="0"/>
          </a:p>
          <a:p>
            <a:r>
              <a:rPr lang="tr-TR" sz="4800" dirty="0"/>
              <a:t>Seri cerrahi </a:t>
            </a:r>
            <a:r>
              <a:rPr lang="tr-TR" sz="4800" dirty="0" err="1"/>
              <a:t>debridmanlar</a:t>
            </a:r>
            <a:r>
              <a:rPr lang="tr-TR" sz="4800" dirty="0"/>
              <a:t>, yara iyileşmesini artırır.</a:t>
            </a:r>
          </a:p>
          <a:p>
            <a:endParaRPr lang="tr-TR" dirty="0"/>
          </a:p>
        </p:txBody>
      </p:sp>
      <p:pic>
        <p:nvPicPr>
          <p:cNvPr id="6" name="Resim 5">
            <a:extLst>
              <a:ext uri="{FF2B5EF4-FFF2-40B4-BE49-F238E27FC236}">
                <a16:creationId xmlns:a16="http://schemas.microsoft.com/office/drawing/2014/main" id="{A6E6AE7F-DB5E-52D7-311C-5D88AC56F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588" y="3579097"/>
            <a:ext cx="4315608" cy="2879154"/>
          </a:xfrm>
          <a:prstGeom prst="rect">
            <a:avLst/>
          </a:prstGeom>
        </p:spPr>
      </p:pic>
      <p:pic>
        <p:nvPicPr>
          <p:cNvPr id="8" name="Resim 7">
            <a:extLst>
              <a:ext uri="{FF2B5EF4-FFF2-40B4-BE49-F238E27FC236}">
                <a16:creationId xmlns:a16="http://schemas.microsoft.com/office/drawing/2014/main" id="{80501A9D-D2F0-71FC-B01D-B51C31CD1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546" y="1612942"/>
            <a:ext cx="4772124" cy="1816058"/>
          </a:xfrm>
          <a:prstGeom prst="rect">
            <a:avLst/>
          </a:prstGeom>
        </p:spPr>
      </p:pic>
    </p:spTree>
    <p:extLst>
      <p:ext uri="{BB962C8B-B14F-4D97-AF65-F5344CB8AC3E}">
        <p14:creationId xmlns:p14="http://schemas.microsoft.com/office/powerpoint/2010/main" val="3236786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BA4CA-A404-A3B4-F82D-0D6100D21E9B}"/>
              </a:ext>
            </a:extLst>
          </p:cNvPr>
          <p:cNvSpPr>
            <a:spLocks noGrp="1"/>
          </p:cNvSpPr>
          <p:nvPr>
            <p:ph type="title"/>
          </p:nvPr>
        </p:nvSpPr>
        <p:spPr>
          <a:xfrm>
            <a:off x="838200" y="405583"/>
            <a:ext cx="10515600" cy="1325563"/>
          </a:xfrm>
        </p:spPr>
        <p:txBody>
          <a:bodyPr>
            <a:noAutofit/>
          </a:bodyPr>
          <a:lstStyle/>
          <a:p>
            <a:pPr algn="ctr"/>
            <a:r>
              <a:rPr lang="tr-TR" sz="3600" b="1" dirty="0">
                <a:solidFill>
                  <a:srgbClr val="002060"/>
                </a:solidFill>
                <a:latin typeface="+mn-lt"/>
              </a:rPr>
              <a:t>CERRAHİ DEBRİDMAN</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201227" y="1731146"/>
            <a:ext cx="7105095" cy="4820574"/>
          </a:xfrm>
        </p:spPr>
        <p:txBody>
          <a:bodyPr>
            <a:normAutofit fontScale="92500" lnSpcReduction="20000"/>
          </a:bodyPr>
          <a:lstStyle/>
          <a:p>
            <a:r>
              <a:rPr lang="tr-TR" sz="2800" dirty="0"/>
              <a:t>Cerrahi </a:t>
            </a:r>
            <a:r>
              <a:rPr lang="tr-TR" sz="2800" dirty="0" err="1"/>
              <a:t>debridman</a:t>
            </a:r>
            <a:r>
              <a:rPr lang="tr-TR" sz="2800" dirty="0"/>
              <a:t>, </a:t>
            </a:r>
            <a:r>
              <a:rPr lang="tr-TR" sz="2800" dirty="0">
                <a:solidFill>
                  <a:srgbClr val="0070C0"/>
                </a:solidFill>
              </a:rPr>
              <a:t>geniş nekrotik doku alanlarının </a:t>
            </a:r>
            <a:r>
              <a:rPr lang="tr-TR" sz="2800" dirty="0"/>
              <a:t>çıkarılması için </a:t>
            </a:r>
            <a:r>
              <a:rPr lang="tr-TR" sz="2800" dirty="0">
                <a:solidFill>
                  <a:srgbClr val="0070C0"/>
                </a:solidFill>
              </a:rPr>
              <a:t>en uygun </a:t>
            </a:r>
            <a:r>
              <a:rPr lang="tr-TR" sz="2800" dirty="0"/>
              <a:t>seçimdir.</a:t>
            </a:r>
          </a:p>
          <a:p>
            <a:pPr marL="0" indent="0">
              <a:buNone/>
            </a:pPr>
            <a:endParaRPr lang="tr-TR" sz="2400" dirty="0"/>
          </a:p>
          <a:p>
            <a:r>
              <a:rPr lang="tr-TR" sz="2800" dirty="0"/>
              <a:t>Kronik kritik ekstremite </a:t>
            </a:r>
            <a:r>
              <a:rPr lang="tr-TR" sz="2800" dirty="0" err="1"/>
              <a:t>iskemisi</a:t>
            </a:r>
            <a:r>
              <a:rPr lang="tr-TR" sz="2800" dirty="0"/>
              <a:t> olan hastalarda cerrahi </a:t>
            </a:r>
            <a:r>
              <a:rPr lang="tr-TR" sz="2800" dirty="0" err="1"/>
              <a:t>debridmanın</a:t>
            </a:r>
            <a:r>
              <a:rPr lang="tr-TR" sz="2800" dirty="0"/>
              <a:t> ve yara iyileşmesinin başarısı, iyi bir </a:t>
            </a:r>
            <a:r>
              <a:rPr lang="tr-TR" sz="2800" dirty="0" err="1"/>
              <a:t>revaskülarizasyonla</a:t>
            </a:r>
            <a:r>
              <a:rPr lang="tr-TR" sz="2800" dirty="0"/>
              <a:t> mümkündür.</a:t>
            </a:r>
          </a:p>
          <a:p>
            <a:pPr marL="0" indent="0" algn="r">
              <a:buNone/>
            </a:pPr>
            <a:r>
              <a:rPr lang="tr-TR" sz="800" dirty="0">
                <a:effectLst/>
                <a:latin typeface="Calibri" panose="020F0502020204030204" pitchFamily="34" charset="0"/>
                <a:ea typeface="Calibri" panose="020F0502020204030204" pitchFamily="34" charset="0"/>
                <a:cs typeface="Times New Roman" panose="02020603050405020304" pitchFamily="18" charset="0"/>
              </a:rPr>
              <a:t> </a:t>
            </a:r>
            <a:r>
              <a:rPr lang="tr-TR" sz="800" u="sng" dirty="0" err="1">
                <a:solidFill>
                  <a:srgbClr val="002060"/>
                </a:solidFill>
                <a:effectLst/>
                <a:ea typeface="Calibri" panose="020F0502020204030204" pitchFamily="34" charset="0"/>
                <a:cs typeface="Times New Roman" panose="02020603050405020304" pitchFamily="18" charset="0"/>
              </a:rPr>
              <a:t>Rhonda</a:t>
            </a:r>
            <a:r>
              <a:rPr lang="tr-TR" sz="800" u="sng" dirty="0">
                <a:solidFill>
                  <a:srgbClr val="002060"/>
                </a:solidFill>
                <a:effectLst/>
                <a:ea typeface="Calibri" panose="020F0502020204030204" pitchFamily="34" charset="0"/>
                <a:cs typeface="Times New Roman" panose="02020603050405020304" pitchFamily="18" charset="0"/>
              </a:rPr>
              <a:t> S. Cornell, et al. </a:t>
            </a:r>
            <a:r>
              <a:rPr lang="tr-TR" sz="800" u="sng" dirty="0" err="1">
                <a:solidFill>
                  <a:srgbClr val="002060"/>
                </a:solidFill>
                <a:effectLst/>
                <a:ea typeface="Calibri" panose="020F0502020204030204" pitchFamily="34" charset="0"/>
                <a:cs typeface="Times New Roman" panose="02020603050405020304" pitchFamily="18" charset="0"/>
              </a:rPr>
              <a:t>Débridement</a:t>
            </a:r>
            <a:r>
              <a:rPr lang="tr-TR" sz="800" u="sng" dirty="0">
                <a:solidFill>
                  <a:srgbClr val="002060"/>
                </a:solidFill>
                <a:effectLst/>
                <a:ea typeface="Calibri" panose="020F0502020204030204" pitchFamily="34" charset="0"/>
                <a:cs typeface="Times New Roman" panose="02020603050405020304" pitchFamily="18" charset="0"/>
              </a:rPr>
              <a:t> of </a:t>
            </a:r>
            <a:r>
              <a:rPr lang="tr-TR" sz="800" u="sng" dirty="0" err="1">
                <a:solidFill>
                  <a:srgbClr val="002060"/>
                </a:solidFill>
                <a:effectLst/>
                <a:ea typeface="Calibri" panose="020F0502020204030204" pitchFamily="34" charset="0"/>
                <a:cs typeface="Times New Roman" panose="02020603050405020304" pitchFamily="18" charset="0"/>
              </a:rPr>
              <a:t>the</a:t>
            </a:r>
            <a:r>
              <a:rPr lang="tr-TR" sz="800" u="sng" dirty="0">
                <a:solidFill>
                  <a:srgbClr val="002060"/>
                </a:solidFill>
                <a:effectLst/>
                <a:ea typeface="Calibri" panose="020F0502020204030204" pitchFamily="34" charset="0"/>
                <a:cs typeface="Times New Roman" panose="02020603050405020304" pitchFamily="18" charset="0"/>
              </a:rPr>
              <a:t> </a:t>
            </a:r>
            <a:r>
              <a:rPr lang="tr-TR" sz="800" u="sng" dirty="0" err="1">
                <a:solidFill>
                  <a:srgbClr val="002060"/>
                </a:solidFill>
                <a:effectLst/>
                <a:ea typeface="Calibri" panose="020F0502020204030204" pitchFamily="34" charset="0"/>
                <a:cs typeface="Times New Roman" panose="02020603050405020304" pitchFamily="18" charset="0"/>
              </a:rPr>
              <a:t>noninfected</a:t>
            </a:r>
            <a:r>
              <a:rPr lang="tr-TR" sz="800" u="sng" dirty="0">
                <a:solidFill>
                  <a:srgbClr val="002060"/>
                </a:solidFill>
                <a:effectLst/>
                <a:ea typeface="Calibri" panose="020F0502020204030204" pitchFamily="34" charset="0"/>
                <a:cs typeface="Times New Roman" panose="02020603050405020304" pitchFamily="18" charset="0"/>
              </a:rPr>
              <a:t> </a:t>
            </a:r>
            <a:r>
              <a:rPr lang="tr-TR" sz="800" u="sng" dirty="0" err="1">
                <a:solidFill>
                  <a:srgbClr val="002060"/>
                </a:solidFill>
                <a:effectLst/>
                <a:ea typeface="Calibri" panose="020F0502020204030204" pitchFamily="34" charset="0"/>
                <a:cs typeface="Times New Roman" panose="02020603050405020304" pitchFamily="18" charset="0"/>
              </a:rPr>
              <a:t>wound</a:t>
            </a:r>
            <a:r>
              <a:rPr lang="tr-TR" sz="800" u="sng" dirty="0">
                <a:solidFill>
                  <a:srgbClr val="002060"/>
                </a:solidFill>
                <a:effectLst/>
                <a:ea typeface="Calibri" panose="020F0502020204030204" pitchFamily="34" charset="0"/>
                <a:cs typeface="Times New Roman" panose="02020603050405020304" pitchFamily="18" charset="0"/>
              </a:rPr>
              <a:t> J </a:t>
            </a:r>
            <a:r>
              <a:rPr lang="tr-TR" sz="800" u="sng" dirty="0" err="1">
                <a:solidFill>
                  <a:srgbClr val="002060"/>
                </a:solidFill>
                <a:effectLst/>
                <a:ea typeface="Calibri" panose="020F0502020204030204" pitchFamily="34" charset="0"/>
                <a:cs typeface="Times New Roman" panose="02020603050405020304" pitchFamily="18" charset="0"/>
              </a:rPr>
              <a:t>Vasc</a:t>
            </a:r>
            <a:r>
              <a:rPr lang="tr-TR" sz="800" u="sng" dirty="0">
                <a:solidFill>
                  <a:srgbClr val="002060"/>
                </a:solidFill>
                <a:effectLst/>
                <a:ea typeface="Calibri" panose="020F0502020204030204" pitchFamily="34" charset="0"/>
                <a:cs typeface="Times New Roman" panose="02020603050405020304" pitchFamily="18" charset="0"/>
              </a:rPr>
              <a:t> </a:t>
            </a:r>
            <a:r>
              <a:rPr lang="tr-TR" sz="800" u="sng" dirty="0" err="1">
                <a:solidFill>
                  <a:srgbClr val="002060"/>
                </a:solidFill>
                <a:effectLst/>
                <a:ea typeface="Calibri" panose="020F0502020204030204" pitchFamily="34" charset="0"/>
                <a:cs typeface="Times New Roman" panose="02020603050405020304" pitchFamily="18" charset="0"/>
              </a:rPr>
              <a:t>Surg</a:t>
            </a:r>
            <a:r>
              <a:rPr lang="tr-TR" sz="800" u="sng" dirty="0">
                <a:solidFill>
                  <a:srgbClr val="002060"/>
                </a:solidFill>
                <a:effectLst/>
                <a:ea typeface="Calibri" panose="020F0502020204030204" pitchFamily="34" charset="0"/>
                <a:cs typeface="Times New Roman" panose="02020603050405020304" pitchFamily="18" charset="0"/>
              </a:rPr>
              <a:t> 2010;52:31S-6S.31 </a:t>
            </a:r>
          </a:p>
          <a:p>
            <a:pPr marL="0" indent="0">
              <a:buNone/>
            </a:pPr>
            <a:endParaRPr lang="tr-TR" sz="800" u="sng" dirty="0">
              <a:solidFill>
                <a:srgbClr val="002060"/>
              </a:solidFill>
            </a:endParaRPr>
          </a:p>
          <a:p>
            <a:r>
              <a:rPr lang="tr-TR" sz="2800" dirty="0"/>
              <a:t>Yaranın tüm durumunu tanımlamamızı sağlar</a:t>
            </a:r>
          </a:p>
          <a:p>
            <a:endParaRPr lang="tr-TR" sz="2400" dirty="0"/>
          </a:p>
          <a:p>
            <a:r>
              <a:rPr lang="tr-TR" sz="2800" dirty="0"/>
              <a:t>Cerrahi </a:t>
            </a:r>
            <a:r>
              <a:rPr lang="tr-TR" sz="2800" dirty="0" err="1"/>
              <a:t>debridman</a:t>
            </a:r>
            <a:r>
              <a:rPr lang="tr-TR" sz="2800" dirty="0"/>
              <a:t> hızlı ve güvenlidir, </a:t>
            </a:r>
            <a:r>
              <a:rPr lang="tr-TR" sz="2800" dirty="0">
                <a:solidFill>
                  <a:srgbClr val="0070C0"/>
                </a:solidFill>
              </a:rPr>
              <a:t>enfeksiyon ve kronik yara komplikasyonları riskini en aza indirir</a:t>
            </a:r>
          </a:p>
          <a:p>
            <a:pPr marL="0" indent="0" algn="r">
              <a:buNone/>
            </a:pPr>
            <a:r>
              <a:rPr lang="tr-TR" sz="800" u="sng" dirty="0" err="1">
                <a:solidFill>
                  <a:srgbClr val="002060"/>
                </a:solidFill>
              </a:rPr>
              <a:t>Rüttermann</a:t>
            </a:r>
            <a:r>
              <a:rPr lang="tr-TR" sz="800" u="sng" dirty="0">
                <a:solidFill>
                  <a:srgbClr val="002060"/>
                </a:solidFill>
              </a:rPr>
              <a:t>, M.; </a:t>
            </a:r>
            <a:r>
              <a:rPr lang="tr-TR" sz="800" u="sng" dirty="0" err="1">
                <a:solidFill>
                  <a:srgbClr val="002060"/>
                </a:solidFill>
              </a:rPr>
              <a:t>Maier-Hasselmann</a:t>
            </a:r>
            <a:r>
              <a:rPr lang="tr-TR" sz="800" u="sng" dirty="0">
                <a:solidFill>
                  <a:srgbClr val="002060"/>
                </a:solidFill>
              </a:rPr>
              <a:t>, A.; </a:t>
            </a:r>
            <a:r>
              <a:rPr lang="tr-TR" sz="800" u="sng" dirty="0" err="1">
                <a:solidFill>
                  <a:srgbClr val="002060"/>
                </a:solidFill>
              </a:rPr>
              <a:t>Nink-Grebe</a:t>
            </a:r>
            <a:r>
              <a:rPr lang="tr-TR" sz="800" u="sng" dirty="0">
                <a:solidFill>
                  <a:srgbClr val="002060"/>
                </a:solidFill>
              </a:rPr>
              <a:t>, B.; </a:t>
            </a:r>
            <a:r>
              <a:rPr lang="tr-TR" sz="800" u="sng" dirty="0" err="1">
                <a:solidFill>
                  <a:srgbClr val="002060"/>
                </a:solidFill>
              </a:rPr>
              <a:t>Burckhardt</a:t>
            </a:r>
            <a:r>
              <a:rPr lang="tr-TR" sz="800" u="sng" dirty="0">
                <a:solidFill>
                  <a:srgbClr val="002060"/>
                </a:solidFill>
              </a:rPr>
              <a:t>, M. </a:t>
            </a:r>
            <a:r>
              <a:rPr lang="tr-TR" sz="800" u="sng" dirty="0" err="1">
                <a:solidFill>
                  <a:srgbClr val="002060"/>
                </a:solidFill>
              </a:rPr>
              <a:t>Local</a:t>
            </a:r>
            <a:r>
              <a:rPr lang="tr-TR" sz="800" u="sng" dirty="0">
                <a:solidFill>
                  <a:srgbClr val="002060"/>
                </a:solidFill>
              </a:rPr>
              <a:t> </a:t>
            </a:r>
            <a:r>
              <a:rPr lang="tr-TR" sz="800" u="sng" dirty="0" err="1">
                <a:solidFill>
                  <a:srgbClr val="002060"/>
                </a:solidFill>
              </a:rPr>
              <a:t>treatment</a:t>
            </a:r>
            <a:r>
              <a:rPr lang="tr-TR" sz="800" u="sng" dirty="0">
                <a:solidFill>
                  <a:srgbClr val="002060"/>
                </a:solidFill>
              </a:rPr>
              <a:t> of </a:t>
            </a:r>
            <a:r>
              <a:rPr lang="tr-TR" sz="800" u="sng" dirty="0" err="1">
                <a:solidFill>
                  <a:srgbClr val="002060"/>
                </a:solidFill>
              </a:rPr>
              <a:t>chronic</a:t>
            </a:r>
            <a:r>
              <a:rPr lang="tr-TR" sz="800" u="sng" dirty="0">
                <a:solidFill>
                  <a:srgbClr val="002060"/>
                </a:solidFill>
              </a:rPr>
              <a:t> </a:t>
            </a:r>
            <a:r>
              <a:rPr lang="tr-TR" sz="800" u="sng" dirty="0" err="1">
                <a:solidFill>
                  <a:srgbClr val="002060"/>
                </a:solidFill>
              </a:rPr>
              <a:t>wounds</a:t>
            </a:r>
            <a:r>
              <a:rPr lang="tr-TR" sz="800" u="sng" dirty="0">
                <a:solidFill>
                  <a:srgbClr val="002060"/>
                </a:solidFill>
              </a:rPr>
              <a:t>: </a:t>
            </a:r>
            <a:r>
              <a:rPr lang="tr-TR" sz="800" u="sng" dirty="0" err="1">
                <a:solidFill>
                  <a:srgbClr val="002060"/>
                </a:solidFill>
              </a:rPr>
              <a:t>In</a:t>
            </a:r>
            <a:r>
              <a:rPr lang="tr-TR" sz="800" u="sng" dirty="0">
                <a:solidFill>
                  <a:srgbClr val="002060"/>
                </a:solidFill>
              </a:rPr>
              <a:t> </a:t>
            </a:r>
            <a:r>
              <a:rPr lang="tr-TR" sz="800" u="sng" dirty="0" err="1">
                <a:solidFill>
                  <a:srgbClr val="002060"/>
                </a:solidFill>
              </a:rPr>
              <a:t>patients</a:t>
            </a:r>
            <a:r>
              <a:rPr lang="tr-TR" sz="800" u="sng" dirty="0">
                <a:solidFill>
                  <a:srgbClr val="002060"/>
                </a:solidFill>
              </a:rPr>
              <a:t> </a:t>
            </a:r>
            <a:r>
              <a:rPr lang="tr-TR" sz="800" u="sng" dirty="0" err="1">
                <a:solidFill>
                  <a:srgbClr val="002060"/>
                </a:solidFill>
              </a:rPr>
              <a:t>with</a:t>
            </a:r>
            <a:r>
              <a:rPr lang="tr-TR" sz="800" u="sng" dirty="0">
                <a:solidFill>
                  <a:srgbClr val="002060"/>
                </a:solidFill>
              </a:rPr>
              <a:t> </a:t>
            </a:r>
            <a:r>
              <a:rPr lang="tr-TR" sz="800" u="sng" dirty="0" err="1">
                <a:solidFill>
                  <a:srgbClr val="002060"/>
                </a:solidFill>
              </a:rPr>
              <a:t>peripheral</a:t>
            </a:r>
            <a:r>
              <a:rPr lang="tr-TR" sz="800" u="sng" dirty="0">
                <a:solidFill>
                  <a:srgbClr val="002060"/>
                </a:solidFill>
              </a:rPr>
              <a:t> </a:t>
            </a:r>
            <a:r>
              <a:rPr lang="tr-TR" sz="800" u="sng" dirty="0" err="1">
                <a:solidFill>
                  <a:srgbClr val="002060"/>
                </a:solidFill>
              </a:rPr>
              <a:t>vascular</a:t>
            </a:r>
            <a:r>
              <a:rPr lang="tr-TR" sz="800" u="sng" dirty="0">
                <a:solidFill>
                  <a:srgbClr val="002060"/>
                </a:solidFill>
              </a:rPr>
              <a:t> </a:t>
            </a:r>
            <a:r>
              <a:rPr lang="tr-TR" sz="800" u="sng" dirty="0" err="1">
                <a:solidFill>
                  <a:srgbClr val="002060"/>
                </a:solidFill>
              </a:rPr>
              <a:t>disease</a:t>
            </a:r>
            <a:r>
              <a:rPr lang="tr-TR" sz="800" u="sng" dirty="0">
                <a:solidFill>
                  <a:srgbClr val="002060"/>
                </a:solidFill>
              </a:rPr>
              <a:t>, </a:t>
            </a:r>
            <a:r>
              <a:rPr lang="tr-TR" sz="800" u="sng" dirty="0" err="1">
                <a:solidFill>
                  <a:srgbClr val="002060"/>
                </a:solidFill>
              </a:rPr>
              <a:t>chronic</a:t>
            </a:r>
            <a:r>
              <a:rPr lang="tr-TR" sz="800" u="sng" dirty="0">
                <a:solidFill>
                  <a:srgbClr val="002060"/>
                </a:solidFill>
              </a:rPr>
              <a:t> </a:t>
            </a:r>
            <a:r>
              <a:rPr lang="tr-TR" sz="800" u="sng" dirty="0" err="1">
                <a:solidFill>
                  <a:srgbClr val="002060"/>
                </a:solidFill>
              </a:rPr>
              <a:t>venous</a:t>
            </a:r>
            <a:r>
              <a:rPr lang="tr-TR" sz="800" u="sng" dirty="0">
                <a:solidFill>
                  <a:srgbClr val="002060"/>
                </a:solidFill>
              </a:rPr>
              <a:t> </a:t>
            </a:r>
            <a:r>
              <a:rPr lang="tr-TR" sz="800" u="sng" dirty="0" err="1">
                <a:solidFill>
                  <a:srgbClr val="002060"/>
                </a:solidFill>
              </a:rPr>
              <a:t>insufficiency</a:t>
            </a:r>
            <a:r>
              <a:rPr lang="tr-TR" sz="800" u="sng" dirty="0">
                <a:solidFill>
                  <a:srgbClr val="002060"/>
                </a:solidFill>
              </a:rPr>
              <a:t>, </a:t>
            </a:r>
            <a:r>
              <a:rPr lang="tr-TR" sz="800" u="sng" dirty="0" err="1">
                <a:solidFill>
                  <a:srgbClr val="002060"/>
                </a:solidFill>
              </a:rPr>
              <a:t>and</a:t>
            </a:r>
            <a:r>
              <a:rPr lang="tr-TR" sz="800" u="sng" dirty="0">
                <a:solidFill>
                  <a:srgbClr val="002060"/>
                </a:solidFill>
              </a:rPr>
              <a:t> </a:t>
            </a:r>
            <a:r>
              <a:rPr lang="tr-TR" sz="800" u="sng" dirty="0" err="1">
                <a:solidFill>
                  <a:srgbClr val="002060"/>
                </a:solidFill>
              </a:rPr>
              <a:t>diabetes</a:t>
            </a:r>
            <a:r>
              <a:rPr lang="tr-TR" sz="800" u="sng" dirty="0">
                <a:solidFill>
                  <a:srgbClr val="002060"/>
                </a:solidFill>
              </a:rPr>
              <a:t>. </a:t>
            </a:r>
            <a:r>
              <a:rPr lang="tr-TR" sz="800" u="sng" dirty="0" err="1">
                <a:solidFill>
                  <a:srgbClr val="002060"/>
                </a:solidFill>
              </a:rPr>
              <a:t>Dtsch</a:t>
            </a:r>
            <a:r>
              <a:rPr lang="tr-TR" sz="800" u="sng" dirty="0">
                <a:solidFill>
                  <a:srgbClr val="002060"/>
                </a:solidFill>
              </a:rPr>
              <a:t>. </a:t>
            </a:r>
            <a:r>
              <a:rPr lang="tr-TR" sz="800" u="sng" dirty="0" err="1">
                <a:solidFill>
                  <a:srgbClr val="002060"/>
                </a:solidFill>
              </a:rPr>
              <a:t>Arztebl</a:t>
            </a:r>
            <a:r>
              <a:rPr lang="tr-TR" sz="800" u="sng" dirty="0">
                <a:solidFill>
                  <a:srgbClr val="002060"/>
                </a:solidFill>
              </a:rPr>
              <a:t>. </a:t>
            </a:r>
            <a:r>
              <a:rPr lang="tr-TR" sz="800" u="sng" dirty="0" err="1">
                <a:solidFill>
                  <a:srgbClr val="002060"/>
                </a:solidFill>
              </a:rPr>
              <a:t>Int</a:t>
            </a:r>
            <a:r>
              <a:rPr lang="tr-TR" sz="800" u="sng" dirty="0">
                <a:solidFill>
                  <a:srgbClr val="002060"/>
                </a:solidFill>
              </a:rPr>
              <a:t>. 2013, 110, 25–31.</a:t>
            </a:r>
          </a:p>
          <a:p>
            <a:endParaRPr lang="tr-TR" dirty="0"/>
          </a:p>
        </p:txBody>
      </p:sp>
      <p:pic>
        <p:nvPicPr>
          <p:cNvPr id="6" name="Resim 5">
            <a:extLst>
              <a:ext uri="{FF2B5EF4-FFF2-40B4-BE49-F238E27FC236}">
                <a16:creationId xmlns:a16="http://schemas.microsoft.com/office/drawing/2014/main" id="{A6E6AE7F-DB5E-52D7-311C-5D88AC56F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588" y="3579097"/>
            <a:ext cx="4315608" cy="2879154"/>
          </a:xfrm>
          <a:prstGeom prst="rect">
            <a:avLst/>
          </a:prstGeom>
        </p:spPr>
      </p:pic>
      <p:pic>
        <p:nvPicPr>
          <p:cNvPr id="8" name="Resim 7">
            <a:extLst>
              <a:ext uri="{FF2B5EF4-FFF2-40B4-BE49-F238E27FC236}">
                <a16:creationId xmlns:a16="http://schemas.microsoft.com/office/drawing/2014/main" id="{80501A9D-D2F0-71FC-B01D-B51C31CD1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546" y="1612942"/>
            <a:ext cx="4772124" cy="1816058"/>
          </a:xfrm>
          <a:prstGeom prst="rect">
            <a:avLst/>
          </a:prstGeom>
        </p:spPr>
      </p:pic>
    </p:spTree>
    <p:extLst>
      <p:ext uri="{BB962C8B-B14F-4D97-AF65-F5344CB8AC3E}">
        <p14:creationId xmlns:p14="http://schemas.microsoft.com/office/powerpoint/2010/main" val="1306504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D41B12A-AE9A-D59D-9F1C-A8701C966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283" y="1145219"/>
            <a:ext cx="3425671" cy="4567561"/>
          </a:xfrm>
          <a:prstGeom prst="rect">
            <a:avLst/>
          </a:prstGeom>
        </p:spPr>
      </p:pic>
      <p:pic>
        <p:nvPicPr>
          <p:cNvPr id="7" name="Resim 6">
            <a:extLst>
              <a:ext uri="{FF2B5EF4-FFF2-40B4-BE49-F238E27FC236}">
                <a16:creationId xmlns:a16="http://schemas.microsoft.com/office/drawing/2014/main" id="{C4C30490-5B1B-19E9-606A-726FD6641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376" y="1145219"/>
            <a:ext cx="3425672" cy="4567562"/>
          </a:xfrm>
          <a:prstGeom prst="rect">
            <a:avLst/>
          </a:prstGeom>
        </p:spPr>
      </p:pic>
    </p:spTree>
    <p:extLst>
      <p:ext uri="{BB962C8B-B14F-4D97-AF65-F5344CB8AC3E}">
        <p14:creationId xmlns:p14="http://schemas.microsoft.com/office/powerpoint/2010/main" val="441744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B18ECAC-3D08-20C4-0680-6131BE034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420" y="1166057"/>
            <a:ext cx="3394414" cy="4525885"/>
          </a:xfrm>
          <a:prstGeom prst="rect">
            <a:avLst/>
          </a:prstGeom>
        </p:spPr>
      </p:pic>
      <p:pic>
        <p:nvPicPr>
          <p:cNvPr id="8" name="Resim 7">
            <a:extLst>
              <a:ext uri="{FF2B5EF4-FFF2-40B4-BE49-F238E27FC236}">
                <a16:creationId xmlns:a16="http://schemas.microsoft.com/office/drawing/2014/main" id="{2038A617-4CC1-3264-F302-0AB5BB951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166" y="1166057"/>
            <a:ext cx="3394414" cy="4525885"/>
          </a:xfrm>
          <a:prstGeom prst="rect">
            <a:avLst/>
          </a:prstGeom>
        </p:spPr>
      </p:pic>
    </p:spTree>
    <p:extLst>
      <p:ext uri="{BB962C8B-B14F-4D97-AF65-F5344CB8AC3E}">
        <p14:creationId xmlns:p14="http://schemas.microsoft.com/office/powerpoint/2010/main" val="348121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6A2DB13-CD1E-BF2B-7CAB-F1DD9FAAF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1602327"/>
            <a:ext cx="8096250" cy="3333750"/>
          </a:xfrm>
          <a:prstGeom prst="rect">
            <a:avLst/>
          </a:prstGeom>
        </p:spPr>
      </p:pic>
      <p:pic>
        <p:nvPicPr>
          <p:cNvPr id="5" name="Resim 4">
            <a:extLst>
              <a:ext uri="{FF2B5EF4-FFF2-40B4-BE49-F238E27FC236}">
                <a16:creationId xmlns:a16="http://schemas.microsoft.com/office/drawing/2014/main" id="{ADBD0B8E-BE09-AD3D-D0D1-658EF64D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174" y="5424256"/>
            <a:ext cx="5385827" cy="1433744"/>
          </a:xfrm>
          <a:prstGeom prst="rect">
            <a:avLst/>
          </a:prstGeom>
        </p:spPr>
      </p:pic>
    </p:spTree>
    <p:extLst>
      <p:ext uri="{BB962C8B-B14F-4D97-AF65-F5344CB8AC3E}">
        <p14:creationId xmlns:p14="http://schemas.microsoft.com/office/powerpoint/2010/main" val="2217366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CCCB3-5CA7-AE6E-95CF-29C8AFFDFBB8}"/>
              </a:ext>
            </a:extLst>
          </p:cNvPr>
          <p:cNvSpPr>
            <a:spLocks noGrp="1"/>
          </p:cNvSpPr>
          <p:nvPr>
            <p:ph type="title"/>
          </p:nvPr>
        </p:nvSpPr>
        <p:spPr>
          <a:xfrm>
            <a:off x="838200" y="1058090"/>
            <a:ext cx="10515600" cy="1325563"/>
          </a:xfrm>
        </p:spPr>
        <p:txBody>
          <a:bodyPr/>
          <a:lstStyle/>
          <a:p>
            <a:pPr algn="ctr"/>
            <a:r>
              <a:rPr lang="tr-TR" b="1" dirty="0">
                <a:solidFill>
                  <a:srgbClr val="C00000"/>
                </a:solidFill>
                <a:latin typeface="+mn-lt"/>
              </a:rPr>
              <a:t>Hangi yöntem, hangi </a:t>
            </a:r>
            <a:r>
              <a:rPr lang="tr-TR" b="1" dirty="0" err="1">
                <a:solidFill>
                  <a:srgbClr val="C00000"/>
                </a:solidFill>
                <a:latin typeface="+mn-lt"/>
              </a:rPr>
              <a:t>debridman</a:t>
            </a:r>
            <a:r>
              <a:rPr lang="tr-TR" b="1" dirty="0">
                <a:solidFill>
                  <a:srgbClr val="C00000"/>
                </a:solidFill>
                <a:latin typeface="+mn-lt"/>
              </a:rPr>
              <a:t> ?</a:t>
            </a:r>
            <a:r>
              <a:rPr lang="tr-TR" dirty="0"/>
              <a:t> </a:t>
            </a:r>
          </a:p>
        </p:txBody>
      </p:sp>
      <p:sp>
        <p:nvSpPr>
          <p:cNvPr id="5" name="İçerik Yer Tutucusu 4">
            <a:extLst>
              <a:ext uri="{FF2B5EF4-FFF2-40B4-BE49-F238E27FC236}">
                <a16:creationId xmlns:a16="http://schemas.microsoft.com/office/drawing/2014/main" id="{C0C45190-E527-AE2B-31C9-0B98E7ED463D}"/>
              </a:ext>
            </a:extLst>
          </p:cNvPr>
          <p:cNvSpPr>
            <a:spLocks noGrp="1"/>
          </p:cNvSpPr>
          <p:nvPr>
            <p:ph idx="1"/>
          </p:nvPr>
        </p:nvSpPr>
        <p:spPr>
          <a:xfrm>
            <a:off x="621438" y="2605595"/>
            <a:ext cx="10664300" cy="3542189"/>
          </a:xfrm>
        </p:spPr>
        <p:txBody>
          <a:bodyPr>
            <a:noAutofit/>
          </a:bodyPr>
          <a:lstStyle/>
          <a:p>
            <a:pPr marL="285750" indent="-285750">
              <a:buFont typeface="Arial" panose="020B0604020202020204" pitchFamily="34" charset="0"/>
              <a:buChar char="•"/>
            </a:pPr>
            <a:r>
              <a:rPr lang="tr-TR" sz="3200" dirty="0" err="1"/>
              <a:t>Debridman</a:t>
            </a:r>
            <a:r>
              <a:rPr lang="tr-TR" sz="3200" dirty="0"/>
              <a:t> yönteminin seçimi, yara tedavi planlanmasına göre </a:t>
            </a:r>
            <a:r>
              <a:rPr lang="tr-TR" sz="3200" b="1" dirty="0">
                <a:solidFill>
                  <a:schemeClr val="accent2">
                    <a:lumMod val="50000"/>
                  </a:schemeClr>
                </a:solidFill>
              </a:rPr>
              <a:t>her hasta </a:t>
            </a:r>
            <a:r>
              <a:rPr lang="tr-TR" sz="3200" dirty="0"/>
              <a:t>ve </a:t>
            </a:r>
            <a:r>
              <a:rPr lang="tr-TR" sz="3200" b="1" dirty="0">
                <a:solidFill>
                  <a:schemeClr val="accent2">
                    <a:lumMod val="50000"/>
                  </a:schemeClr>
                </a:solidFill>
              </a:rPr>
              <a:t>yaraya</a:t>
            </a:r>
            <a:r>
              <a:rPr lang="tr-TR" sz="3200" dirty="0"/>
              <a:t> göre </a:t>
            </a:r>
            <a:r>
              <a:rPr lang="tr-TR" sz="3200" b="1" dirty="0">
                <a:solidFill>
                  <a:schemeClr val="accent2">
                    <a:lumMod val="50000"/>
                  </a:schemeClr>
                </a:solidFill>
              </a:rPr>
              <a:t>özel</a:t>
            </a:r>
            <a:r>
              <a:rPr lang="tr-TR" sz="3200" dirty="0"/>
              <a:t> olarak planlanır. </a:t>
            </a:r>
          </a:p>
          <a:p>
            <a:pPr marL="285750" indent="-285750">
              <a:buFont typeface="Arial" panose="020B0604020202020204" pitchFamily="34" charset="0"/>
              <a:buChar char="•"/>
            </a:pPr>
            <a:endParaRPr lang="tr-TR" sz="3200" dirty="0"/>
          </a:p>
          <a:p>
            <a:pPr marL="285750" indent="-285750">
              <a:buFont typeface="Arial" panose="020B0604020202020204" pitchFamily="34" charset="0"/>
              <a:buChar char="•"/>
            </a:pPr>
            <a:r>
              <a:rPr lang="tr-TR" sz="3200" dirty="0"/>
              <a:t>Her bir yara, süreç içinde değişik </a:t>
            </a:r>
            <a:r>
              <a:rPr lang="tr-TR" sz="3200" dirty="0" err="1"/>
              <a:t>debridman</a:t>
            </a:r>
            <a:r>
              <a:rPr lang="tr-TR" sz="3200" dirty="0"/>
              <a:t> yöntemleri ile iyileşmenin hızlandırılması veya stabilize edilmesi ihtiyacına göre temizlenir</a:t>
            </a:r>
            <a:endParaRPr lang="tr-TR" sz="3200" u="sng" dirty="0"/>
          </a:p>
        </p:txBody>
      </p:sp>
    </p:spTree>
    <p:extLst>
      <p:ext uri="{BB962C8B-B14F-4D97-AF65-F5344CB8AC3E}">
        <p14:creationId xmlns:p14="http://schemas.microsoft.com/office/powerpoint/2010/main" val="4053951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CCCB3-5CA7-AE6E-95CF-29C8AFFDFBB8}"/>
              </a:ext>
            </a:extLst>
          </p:cNvPr>
          <p:cNvSpPr>
            <a:spLocks noGrp="1"/>
          </p:cNvSpPr>
          <p:nvPr>
            <p:ph type="title"/>
          </p:nvPr>
        </p:nvSpPr>
        <p:spPr>
          <a:xfrm>
            <a:off x="832281" y="498797"/>
            <a:ext cx="10515600" cy="1325563"/>
          </a:xfrm>
        </p:spPr>
        <p:txBody>
          <a:bodyPr/>
          <a:lstStyle/>
          <a:p>
            <a:pPr algn="ctr"/>
            <a:r>
              <a:rPr lang="tr-TR" b="1" dirty="0">
                <a:solidFill>
                  <a:srgbClr val="C00000"/>
                </a:solidFill>
                <a:latin typeface="+mn-lt"/>
              </a:rPr>
              <a:t>Neden </a:t>
            </a:r>
            <a:r>
              <a:rPr lang="tr-TR" b="1" dirty="0" err="1">
                <a:solidFill>
                  <a:srgbClr val="C00000"/>
                </a:solidFill>
                <a:latin typeface="+mn-lt"/>
              </a:rPr>
              <a:t>debridman</a:t>
            </a:r>
            <a:r>
              <a:rPr lang="tr-TR" b="1" dirty="0">
                <a:solidFill>
                  <a:srgbClr val="C00000"/>
                </a:solidFill>
                <a:latin typeface="+mn-lt"/>
              </a:rPr>
              <a:t> ?</a:t>
            </a:r>
            <a:r>
              <a:rPr lang="tr-TR" dirty="0"/>
              <a:t> </a:t>
            </a:r>
          </a:p>
        </p:txBody>
      </p:sp>
      <p:sp>
        <p:nvSpPr>
          <p:cNvPr id="5" name="İçerik Yer Tutucusu 4">
            <a:extLst>
              <a:ext uri="{FF2B5EF4-FFF2-40B4-BE49-F238E27FC236}">
                <a16:creationId xmlns:a16="http://schemas.microsoft.com/office/drawing/2014/main" id="{C0C45190-E527-AE2B-31C9-0B98E7ED463D}"/>
              </a:ext>
            </a:extLst>
          </p:cNvPr>
          <p:cNvSpPr>
            <a:spLocks noGrp="1"/>
          </p:cNvSpPr>
          <p:nvPr>
            <p:ph idx="1"/>
          </p:nvPr>
        </p:nvSpPr>
        <p:spPr>
          <a:xfrm>
            <a:off x="337350" y="1824360"/>
            <a:ext cx="11505461" cy="4798382"/>
          </a:xfrm>
        </p:spPr>
        <p:txBody>
          <a:bodyPr>
            <a:noAutofit/>
          </a:bodyPr>
          <a:lstStyle/>
          <a:p>
            <a:pPr marL="285750" indent="-285750">
              <a:buFont typeface="Arial" panose="020B0604020202020204" pitchFamily="34" charset="0"/>
              <a:buChar char="•"/>
            </a:pPr>
            <a:r>
              <a:rPr lang="tr-TR" dirty="0"/>
              <a:t>Debridman </a:t>
            </a:r>
            <a:r>
              <a:rPr lang="tr-TR" b="1" dirty="0">
                <a:solidFill>
                  <a:srgbClr val="0070C0"/>
                </a:solidFill>
                <a:effectLst>
                  <a:outerShdw blurRad="38100" dist="38100" dir="2700000" algn="tl">
                    <a:srgbClr val="000000">
                      <a:alpha val="43137"/>
                    </a:srgbClr>
                  </a:outerShdw>
                </a:effectLst>
              </a:rPr>
              <a:t>sıklığı arttıkça iyileşme oranları artar</a:t>
            </a:r>
          </a:p>
          <a:p>
            <a:pPr marL="285750" indent="-285750">
              <a:buFont typeface="Arial" panose="020B0604020202020204" pitchFamily="34" charset="0"/>
              <a:buChar char="•"/>
            </a:pPr>
            <a:endParaRPr lang="tr-TR" dirty="0">
              <a:solidFill>
                <a:srgbClr val="0070C0"/>
              </a:solidFill>
            </a:endParaRPr>
          </a:p>
          <a:p>
            <a:pPr marL="285750" indent="-285750">
              <a:buFont typeface="Arial" panose="020B0604020202020204" pitchFamily="34" charset="0"/>
              <a:buChar char="•"/>
            </a:pPr>
            <a:r>
              <a:rPr lang="tr-TR" dirty="0"/>
              <a:t>Debridman </a:t>
            </a:r>
            <a:r>
              <a:rPr lang="tr-TR" b="1" dirty="0">
                <a:solidFill>
                  <a:srgbClr val="0070C0"/>
                </a:solidFill>
                <a:effectLst>
                  <a:outerShdw blurRad="38100" dist="38100" dir="2700000" algn="tl">
                    <a:srgbClr val="000000">
                      <a:alpha val="43137"/>
                    </a:srgbClr>
                  </a:outerShdw>
                </a:effectLst>
              </a:rPr>
              <a:t>sıklığı arttıkça iyileşme süreleri kısalır</a:t>
            </a:r>
            <a:r>
              <a:rPr lang="tr-TR" dirty="0"/>
              <a:t>. Daha az </a:t>
            </a:r>
            <a:r>
              <a:rPr lang="tr-TR" dirty="0" err="1"/>
              <a:t>debridman</a:t>
            </a:r>
            <a:r>
              <a:rPr lang="tr-TR" dirty="0"/>
              <a:t>, iyileşme sürelerinin uzamasına neden olur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Debridman </a:t>
            </a:r>
            <a:r>
              <a:rPr lang="tr-TR" b="1" dirty="0">
                <a:solidFill>
                  <a:srgbClr val="0070C0"/>
                </a:solidFill>
                <a:effectLst>
                  <a:outerShdw blurRad="38100" dist="38100" dir="2700000" algn="tl">
                    <a:srgbClr val="000000">
                      <a:alpha val="43137"/>
                    </a:srgbClr>
                  </a:outerShdw>
                </a:effectLst>
              </a:rPr>
              <a:t>sıklığı 2 haftadan daha uzun süren yaralar daha yavaş iyileşir.</a:t>
            </a:r>
          </a:p>
          <a:p>
            <a:pPr marL="285750" indent="-285750">
              <a:buFont typeface="Arial" panose="020B0604020202020204" pitchFamily="34" charset="0"/>
              <a:buChar char="•"/>
            </a:pPr>
            <a:endParaRPr lang="tr-TR" dirty="0">
              <a:solidFill>
                <a:srgbClr val="0070C0"/>
              </a:solidFill>
            </a:endParaRPr>
          </a:p>
          <a:p>
            <a:pPr marL="285750" indent="-285750">
              <a:buFont typeface="Arial" panose="020B0604020202020204" pitchFamily="34" charset="0"/>
              <a:buChar char="•"/>
            </a:pPr>
            <a:r>
              <a:rPr lang="tr-TR" b="1" dirty="0">
                <a:solidFill>
                  <a:srgbClr val="0070C0"/>
                </a:solidFill>
                <a:effectLst>
                  <a:outerShdw blurRad="38100" dist="38100" dir="2700000" algn="tl">
                    <a:srgbClr val="000000">
                      <a:alpha val="43137"/>
                    </a:srgbClr>
                  </a:outerShdw>
                </a:effectLst>
              </a:rPr>
              <a:t>Ne kadar sık </a:t>
            </a:r>
            <a:r>
              <a:rPr lang="tr-TR" b="1" dirty="0" err="1">
                <a:solidFill>
                  <a:srgbClr val="0070C0"/>
                </a:solidFill>
                <a:effectLst>
                  <a:outerShdw blurRad="38100" dist="38100" dir="2700000" algn="tl">
                    <a:srgbClr val="000000">
                      <a:alpha val="43137"/>
                    </a:srgbClr>
                  </a:outerShdw>
                </a:effectLst>
              </a:rPr>
              <a:t>debridman</a:t>
            </a:r>
            <a:r>
              <a:rPr lang="tr-TR" b="1" dirty="0">
                <a:solidFill>
                  <a:srgbClr val="0070C0"/>
                </a:solidFill>
                <a:effectLst>
                  <a:outerShdw blurRad="38100" dist="38100" dir="2700000" algn="tl">
                    <a:srgbClr val="000000">
                      <a:alpha val="43137"/>
                    </a:srgbClr>
                  </a:outerShdw>
                </a:effectLst>
              </a:rPr>
              <a:t> yapılırsa iyileşme oranları ve süreleri açısından en iyi sonuçlar alınır.</a:t>
            </a:r>
            <a:endParaRPr lang="tr-TR" dirty="0">
              <a:solidFill>
                <a:srgbClr val="0070C0"/>
              </a:solidFill>
              <a:effectLst>
                <a:outerShdw blurRad="38100" dist="38100" dir="2700000" algn="tl">
                  <a:srgbClr val="000000">
                    <a:alpha val="43137"/>
                  </a:srgbClr>
                </a:outerShdw>
              </a:effectLst>
            </a:endParaRPr>
          </a:p>
          <a:p>
            <a:pPr marL="0" indent="0" algn="r">
              <a:buNone/>
            </a:pPr>
            <a:r>
              <a:rPr lang="tr-TR" sz="800" dirty="0">
                <a:solidFill>
                  <a:srgbClr val="002060"/>
                </a:solidFill>
              </a:rPr>
              <a:t>*525 yara bakım merkezinden toplanan veriler 154664 hatada 312744 yaranın </a:t>
            </a:r>
            <a:r>
              <a:rPr lang="tr-TR" sz="800" dirty="0" err="1">
                <a:solidFill>
                  <a:srgbClr val="002060"/>
                </a:solidFill>
              </a:rPr>
              <a:t>debridman</a:t>
            </a:r>
            <a:r>
              <a:rPr lang="tr-TR" sz="800" dirty="0">
                <a:solidFill>
                  <a:srgbClr val="002060"/>
                </a:solidFill>
              </a:rPr>
              <a:t> uygulamaları yönünden retrospektif değerlendirilmesi.</a:t>
            </a:r>
          </a:p>
          <a:p>
            <a:pPr marL="0" indent="0" algn="r">
              <a:buNone/>
            </a:pPr>
            <a:r>
              <a:rPr lang="en-US" sz="800" u="sng" dirty="0">
                <a:solidFill>
                  <a:srgbClr val="002060"/>
                </a:solidFill>
              </a:rPr>
              <a:t>JR. Wilcox, MJ. Carter, S Covington: Frequency of </a:t>
            </a:r>
            <a:r>
              <a:rPr lang="en-US" sz="800" u="sng" dirty="0" err="1">
                <a:solidFill>
                  <a:srgbClr val="002060"/>
                </a:solidFill>
              </a:rPr>
              <a:t>Debridements</a:t>
            </a:r>
            <a:r>
              <a:rPr lang="en-US" sz="800" u="sng" dirty="0">
                <a:solidFill>
                  <a:srgbClr val="002060"/>
                </a:solidFill>
              </a:rPr>
              <a:t> and Time to Heal A Retrospective Cohort Study of 312 744Wounds JAMA Dermatol. 2013;149(9):1050-1058</a:t>
            </a:r>
            <a:endParaRPr lang="tr-TR" sz="800" u="sng" dirty="0"/>
          </a:p>
        </p:txBody>
      </p:sp>
    </p:spTree>
    <p:extLst>
      <p:ext uri="{BB962C8B-B14F-4D97-AF65-F5344CB8AC3E}">
        <p14:creationId xmlns:p14="http://schemas.microsoft.com/office/powerpoint/2010/main" val="233027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6982846-B31A-A8CF-AD55-C378218DA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095" y="1597693"/>
            <a:ext cx="6152224" cy="4150194"/>
          </a:xfrm>
          <a:prstGeom prst="rect">
            <a:avLst/>
          </a:prstGeom>
        </p:spPr>
      </p:pic>
      <p:pic>
        <p:nvPicPr>
          <p:cNvPr id="7" name="Resim 6">
            <a:extLst>
              <a:ext uri="{FF2B5EF4-FFF2-40B4-BE49-F238E27FC236}">
                <a16:creationId xmlns:a16="http://schemas.microsoft.com/office/drawing/2014/main" id="{BB44BAE8-B28D-4ABD-294E-FBC7196E8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85" y="1313204"/>
            <a:ext cx="5271508" cy="4594885"/>
          </a:xfrm>
          <a:prstGeom prst="rect">
            <a:avLst/>
          </a:prstGeom>
        </p:spPr>
      </p:pic>
      <p:sp>
        <p:nvSpPr>
          <p:cNvPr id="6" name="Metin kutusu 5">
            <a:extLst>
              <a:ext uri="{FF2B5EF4-FFF2-40B4-BE49-F238E27FC236}">
                <a16:creationId xmlns:a16="http://schemas.microsoft.com/office/drawing/2014/main" id="{A0BE9C20-0429-5A1C-AD82-56191ACB965E}"/>
              </a:ext>
            </a:extLst>
          </p:cNvPr>
          <p:cNvSpPr txBox="1"/>
          <p:nvPr/>
        </p:nvSpPr>
        <p:spPr>
          <a:xfrm>
            <a:off x="5628359" y="5908089"/>
            <a:ext cx="6436960" cy="200055"/>
          </a:xfrm>
          <a:prstGeom prst="rect">
            <a:avLst/>
          </a:prstGeom>
          <a:noFill/>
        </p:spPr>
        <p:txBody>
          <a:bodyPr wrap="square">
            <a:spAutoFit/>
          </a:bodyPr>
          <a:lstStyle/>
          <a:p>
            <a:pPr marL="0" indent="0" algn="r">
              <a:buNone/>
            </a:pPr>
            <a:r>
              <a:rPr lang="en-US" sz="700" u="sng" dirty="0">
                <a:solidFill>
                  <a:srgbClr val="002060"/>
                </a:solidFill>
              </a:rPr>
              <a:t>JR. Wilcox, MJ. Carter, S Covington: Frequency of </a:t>
            </a:r>
            <a:r>
              <a:rPr lang="en-US" sz="700" u="sng" dirty="0" err="1">
                <a:solidFill>
                  <a:srgbClr val="002060"/>
                </a:solidFill>
              </a:rPr>
              <a:t>Debridements</a:t>
            </a:r>
            <a:r>
              <a:rPr lang="en-US" sz="700" u="sng" dirty="0">
                <a:solidFill>
                  <a:srgbClr val="002060"/>
                </a:solidFill>
              </a:rPr>
              <a:t> and Time to Heal A Retrospective Cohort Study of 312 744Wounds JAMA Dermatol. 2013;149(9):1050-1058</a:t>
            </a:r>
            <a:endParaRPr lang="tr-TR" sz="700" u="sng" dirty="0"/>
          </a:p>
        </p:txBody>
      </p:sp>
    </p:spTree>
    <p:extLst>
      <p:ext uri="{BB962C8B-B14F-4D97-AF65-F5344CB8AC3E}">
        <p14:creationId xmlns:p14="http://schemas.microsoft.com/office/powerpoint/2010/main" val="528013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CCCB3-5CA7-AE6E-95CF-29C8AFFDFBB8}"/>
              </a:ext>
            </a:extLst>
          </p:cNvPr>
          <p:cNvSpPr>
            <a:spLocks noGrp="1"/>
          </p:cNvSpPr>
          <p:nvPr>
            <p:ph type="title"/>
          </p:nvPr>
        </p:nvSpPr>
        <p:spPr>
          <a:xfrm>
            <a:off x="832281" y="507674"/>
            <a:ext cx="10515600" cy="1325563"/>
          </a:xfrm>
        </p:spPr>
        <p:txBody>
          <a:bodyPr/>
          <a:lstStyle/>
          <a:p>
            <a:pPr algn="ctr"/>
            <a:r>
              <a:rPr lang="tr-TR" b="1" dirty="0">
                <a:solidFill>
                  <a:srgbClr val="C00000"/>
                </a:solidFill>
                <a:latin typeface="+mn-lt"/>
              </a:rPr>
              <a:t>Neden </a:t>
            </a:r>
            <a:r>
              <a:rPr lang="tr-TR" b="1" dirty="0" err="1">
                <a:solidFill>
                  <a:srgbClr val="C00000"/>
                </a:solidFill>
                <a:latin typeface="+mn-lt"/>
              </a:rPr>
              <a:t>debridman</a:t>
            </a:r>
            <a:r>
              <a:rPr lang="tr-TR" b="1" dirty="0">
                <a:solidFill>
                  <a:srgbClr val="C00000"/>
                </a:solidFill>
                <a:latin typeface="+mn-lt"/>
              </a:rPr>
              <a:t> ?</a:t>
            </a:r>
            <a:r>
              <a:rPr lang="tr-TR" dirty="0"/>
              <a:t> </a:t>
            </a:r>
          </a:p>
        </p:txBody>
      </p:sp>
      <p:sp>
        <p:nvSpPr>
          <p:cNvPr id="5" name="İçerik Yer Tutucusu 4">
            <a:extLst>
              <a:ext uri="{FF2B5EF4-FFF2-40B4-BE49-F238E27FC236}">
                <a16:creationId xmlns:a16="http://schemas.microsoft.com/office/drawing/2014/main" id="{C0C45190-E527-AE2B-31C9-0B98E7ED463D}"/>
              </a:ext>
            </a:extLst>
          </p:cNvPr>
          <p:cNvSpPr>
            <a:spLocks noGrp="1"/>
          </p:cNvSpPr>
          <p:nvPr>
            <p:ph idx="1"/>
          </p:nvPr>
        </p:nvSpPr>
        <p:spPr>
          <a:xfrm>
            <a:off x="337350" y="1686757"/>
            <a:ext cx="11505461" cy="5086905"/>
          </a:xfrm>
        </p:spPr>
        <p:txBody>
          <a:bodyPr>
            <a:noAutofit/>
          </a:bodyPr>
          <a:lstStyle/>
          <a:p>
            <a:r>
              <a:rPr lang="tr-TR" sz="2400" dirty="0">
                <a:effectLst/>
                <a:ea typeface="Calibri" panose="020F0502020204030204" pitchFamily="34" charset="0"/>
                <a:cs typeface="Times New Roman" panose="02020603050405020304" pitchFamily="18" charset="0"/>
              </a:rPr>
              <a:t>Debridman, ölü dokuların varlığında ve uygun yara iyileşmesi sağlamak üzere </a:t>
            </a:r>
            <a:r>
              <a:rPr lang="tr-TR" sz="2400" b="1" dirty="0">
                <a:solidFill>
                  <a:srgbClr val="002060"/>
                </a:solidFill>
                <a:effectLst/>
                <a:ea typeface="Calibri" panose="020F0502020204030204" pitchFamily="34" charset="0"/>
                <a:cs typeface="Times New Roman" panose="02020603050405020304" pitchFamily="18" charset="0"/>
              </a:rPr>
              <a:t>yaranın iyileşme sürecinde</a:t>
            </a:r>
            <a:r>
              <a:rPr lang="tr-TR" sz="2400" dirty="0">
                <a:effectLst/>
                <a:ea typeface="Calibri" panose="020F0502020204030204" pitchFamily="34" charset="0"/>
                <a:cs typeface="Times New Roman" panose="02020603050405020304" pitchFamily="18" charset="0"/>
              </a:rPr>
              <a:t> yapılır ve temel amacı </a:t>
            </a:r>
            <a:r>
              <a:rPr lang="tr-TR" sz="2400" b="1" dirty="0">
                <a:solidFill>
                  <a:srgbClr val="C00000"/>
                </a:solidFill>
                <a:effectLst/>
                <a:ea typeface="Calibri" panose="020F0502020204030204" pitchFamily="34" charset="0"/>
                <a:cs typeface="Times New Roman" panose="02020603050405020304" pitchFamily="18" charset="0"/>
              </a:rPr>
              <a:t>iyileşme için uygun ortamın </a:t>
            </a:r>
            <a:r>
              <a:rPr lang="tr-TR" sz="2400" dirty="0">
                <a:effectLst/>
                <a:ea typeface="Calibri" panose="020F0502020204030204" pitchFamily="34" charset="0"/>
                <a:cs typeface="Times New Roman" panose="02020603050405020304" pitchFamily="18" charset="0"/>
              </a:rPr>
              <a:t>hazırlanmasını sağlamaktır.</a:t>
            </a:r>
          </a:p>
          <a:p>
            <a:endParaRPr lang="tr-TR" sz="2400" dirty="0">
              <a:effectLst/>
              <a:ea typeface="Calibri" panose="020F0502020204030204" pitchFamily="34" charset="0"/>
              <a:cs typeface="Times New Roman" panose="02020603050405020304" pitchFamily="18" charset="0"/>
            </a:endParaRPr>
          </a:p>
          <a:p>
            <a:r>
              <a:rPr lang="tr-TR" sz="24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Yeterli yara temizliği ve </a:t>
            </a:r>
            <a:r>
              <a:rPr lang="tr-TR" sz="2400" b="1" dirty="0" err="1">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debridman</a:t>
            </a:r>
            <a:r>
              <a:rPr lang="tr-TR" sz="24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yara iyileşmesinde en iyi sonucu elde etmenin temelini oluşturur.</a:t>
            </a:r>
          </a:p>
          <a:p>
            <a:endParaRPr lang="tr-TR" sz="2400" b="1" dirty="0">
              <a:solidFill>
                <a:srgbClr val="0070C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r>
              <a:rPr lang="tr-TR" sz="2000" dirty="0"/>
              <a:t>Yaranın değerlendirilmesi kolaylaşır </a:t>
            </a:r>
          </a:p>
          <a:p>
            <a:endParaRPr lang="tr-TR" sz="2000" dirty="0"/>
          </a:p>
          <a:p>
            <a:r>
              <a:rPr lang="tr-TR" sz="2000" dirty="0"/>
              <a:t>İnfeksiyon olasılığı, varlığı azaltılır </a:t>
            </a:r>
          </a:p>
          <a:p>
            <a:endParaRPr lang="tr-TR" sz="2000" dirty="0"/>
          </a:p>
          <a:p>
            <a:r>
              <a:rPr lang="tr-TR" sz="2000" dirty="0"/>
              <a:t>Nekrotik dokular, granülasyon dokusu ve epitel dokusu oluşumunu engeller, geciktirir</a:t>
            </a:r>
          </a:p>
        </p:txBody>
      </p:sp>
    </p:spTree>
    <p:extLst>
      <p:ext uri="{BB962C8B-B14F-4D97-AF65-F5344CB8AC3E}">
        <p14:creationId xmlns:p14="http://schemas.microsoft.com/office/powerpoint/2010/main" val="155479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CCCB3-5CA7-AE6E-95CF-29C8AFFDFBB8}"/>
              </a:ext>
            </a:extLst>
          </p:cNvPr>
          <p:cNvSpPr>
            <a:spLocks noGrp="1"/>
          </p:cNvSpPr>
          <p:nvPr>
            <p:ph type="title"/>
          </p:nvPr>
        </p:nvSpPr>
        <p:spPr>
          <a:xfrm>
            <a:off x="832281" y="489920"/>
            <a:ext cx="10515600" cy="1325563"/>
          </a:xfrm>
        </p:spPr>
        <p:txBody>
          <a:bodyPr/>
          <a:lstStyle/>
          <a:p>
            <a:pPr algn="ctr"/>
            <a:r>
              <a:rPr lang="tr-TR" b="1" dirty="0">
                <a:solidFill>
                  <a:srgbClr val="C00000"/>
                </a:solidFill>
                <a:latin typeface="+mn-lt"/>
              </a:rPr>
              <a:t>Neden </a:t>
            </a:r>
            <a:r>
              <a:rPr lang="tr-TR" b="1" dirty="0" err="1">
                <a:solidFill>
                  <a:srgbClr val="C00000"/>
                </a:solidFill>
                <a:latin typeface="+mn-lt"/>
              </a:rPr>
              <a:t>debridman</a:t>
            </a:r>
            <a:r>
              <a:rPr lang="tr-TR" b="1" dirty="0">
                <a:solidFill>
                  <a:srgbClr val="C00000"/>
                </a:solidFill>
                <a:latin typeface="+mn-lt"/>
              </a:rPr>
              <a:t> ?</a:t>
            </a:r>
            <a:r>
              <a:rPr lang="tr-TR" dirty="0"/>
              <a:t> </a:t>
            </a:r>
          </a:p>
        </p:txBody>
      </p:sp>
      <p:sp>
        <p:nvSpPr>
          <p:cNvPr id="5" name="İçerik Yer Tutucusu 4">
            <a:extLst>
              <a:ext uri="{FF2B5EF4-FFF2-40B4-BE49-F238E27FC236}">
                <a16:creationId xmlns:a16="http://schemas.microsoft.com/office/drawing/2014/main" id="{C0C45190-E527-AE2B-31C9-0B98E7ED463D}"/>
              </a:ext>
            </a:extLst>
          </p:cNvPr>
          <p:cNvSpPr>
            <a:spLocks noGrp="1"/>
          </p:cNvSpPr>
          <p:nvPr>
            <p:ph idx="1"/>
          </p:nvPr>
        </p:nvSpPr>
        <p:spPr>
          <a:xfrm>
            <a:off x="337350" y="1815483"/>
            <a:ext cx="11505461" cy="4745115"/>
          </a:xfrm>
        </p:spPr>
        <p:txBody>
          <a:bodyPr>
            <a:noAutofit/>
          </a:bodyPr>
          <a:lstStyle/>
          <a:p>
            <a:r>
              <a:rPr lang="tr-TR" sz="2400" dirty="0">
                <a:solidFill>
                  <a:srgbClr val="002060"/>
                </a:solidFill>
                <a:effectLst/>
                <a:ea typeface="Calibri" panose="020F0502020204030204" pitchFamily="34" charset="0"/>
                <a:cs typeface="Times New Roman" panose="02020603050405020304" pitchFamily="18" charset="0"/>
              </a:rPr>
              <a:t>Cansız dokuya sahip, kontamine ve enfekte halde olan veya </a:t>
            </a:r>
            <a:r>
              <a:rPr lang="tr-TR" sz="2400" dirty="0" err="1">
                <a:solidFill>
                  <a:srgbClr val="002060"/>
                </a:solidFill>
                <a:effectLst/>
                <a:ea typeface="Calibri" panose="020F0502020204030204" pitchFamily="34" charset="0"/>
                <a:cs typeface="Times New Roman" panose="02020603050405020304" pitchFamily="18" charset="0"/>
              </a:rPr>
              <a:t>sütür</a:t>
            </a:r>
            <a:r>
              <a:rPr lang="tr-TR" sz="2400" dirty="0">
                <a:solidFill>
                  <a:srgbClr val="002060"/>
                </a:solidFill>
                <a:effectLst/>
                <a:ea typeface="Calibri" panose="020F0502020204030204" pitchFamily="34" charset="0"/>
                <a:cs typeface="Times New Roman" panose="02020603050405020304" pitchFamily="18" charset="0"/>
              </a:rPr>
              <a:t> materyali reaksiyonu olan yaralar,</a:t>
            </a:r>
            <a:r>
              <a:rPr lang="tr-TR" sz="2400" dirty="0">
                <a:effectLst/>
                <a:ea typeface="Calibri" panose="020F0502020204030204" pitchFamily="34" charset="0"/>
                <a:cs typeface="Times New Roman" panose="02020603050405020304" pitchFamily="18" charset="0"/>
              </a:rPr>
              <a:t> </a:t>
            </a:r>
            <a:r>
              <a:rPr lang="tr-TR" sz="2400" b="1" dirty="0">
                <a:solidFill>
                  <a:srgbClr val="C00000"/>
                </a:solidFill>
                <a:effectLst/>
                <a:ea typeface="Calibri" panose="020F0502020204030204" pitchFamily="34" charset="0"/>
                <a:cs typeface="Times New Roman" panose="02020603050405020304" pitchFamily="18" charset="0"/>
              </a:rPr>
              <a:t>daha ileri yara tedavisi öncesinde </a:t>
            </a:r>
            <a:r>
              <a:rPr lang="tr-TR" sz="2400" b="1" dirty="0" err="1">
                <a:solidFill>
                  <a:srgbClr val="C00000"/>
                </a:solidFill>
                <a:effectLst/>
                <a:ea typeface="Calibri" panose="020F0502020204030204" pitchFamily="34" charset="0"/>
                <a:cs typeface="Times New Roman" panose="02020603050405020304" pitchFamily="18" charset="0"/>
              </a:rPr>
              <a:t>debridmandan</a:t>
            </a:r>
            <a:r>
              <a:rPr lang="tr-TR" sz="2400" b="1" dirty="0">
                <a:solidFill>
                  <a:srgbClr val="C00000"/>
                </a:solidFill>
                <a:effectLst/>
                <a:ea typeface="Calibri" panose="020F0502020204030204" pitchFamily="34" charset="0"/>
                <a:cs typeface="Times New Roman" panose="02020603050405020304" pitchFamily="18" charset="0"/>
              </a:rPr>
              <a:t> fayda sağlar.</a:t>
            </a:r>
          </a:p>
          <a:p>
            <a:pPr marL="0" indent="0" algn="r">
              <a:buNone/>
            </a:pP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Smith F,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Dryburgh</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N,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Donaldson</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J, Mitchell M.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Debridement</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surgical</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wounds</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Cochrane</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Database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Syst</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Rev</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2013; :CD006214.</a:t>
            </a:r>
            <a:r>
              <a:rPr lang="tr-TR" sz="700" dirty="0">
                <a:solidFill>
                  <a:srgbClr val="002060"/>
                </a:solidFill>
                <a:effectLst/>
                <a:ea typeface="Calibri" panose="020F0502020204030204" pitchFamily="34" charset="0"/>
                <a:cs typeface="Times New Roman" panose="02020603050405020304" pitchFamily="18" charset="0"/>
              </a:rPr>
              <a:t> </a:t>
            </a:r>
          </a:p>
          <a:p>
            <a:r>
              <a:rPr lang="tr-TR" sz="2400" dirty="0">
                <a:solidFill>
                  <a:srgbClr val="002060"/>
                </a:solidFill>
                <a:effectLst/>
                <a:ea typeface="Calibri" panose="020F0502020204030204" pitchFamily="34" charset="0"/>
                <a:cs typeface="Calibri" panose="020F0502020204030204" pitchFamily="34" charset="0"/>
              </a:rPr>
              <a:t>Düzenli </a:t>
            </a:r>
            <a:r>
              <a:rPr lang="tr-TR" sz="2400" dirty="0" err="1">
                <a:solidFill>
                  <a:srgbClr val="002060"/>
                </a:solidFill>
                <a:effectLst/>
                <a:ea typeface="Calibri" panose="020F0502020204030204" pitchFamily="34" charset="0"/>
                <a:cs typeface="Calibri" panose="020F0502020204030204" pitchFamily="34" charset="0"/>
              </a:rPr>
              <a:t>debridmanlar</a:t>
            </a:r>
            <a:r>
              <a:rPr lang="tr-TR" sz="2400" dirty="0">
                <a:solidFill>
                  <a:srgbClr val="002060"/>
                </a:solidFill>
                <a:effectLst/>
                <a:ea typeface="Calibri" panose="020F0502020204030204" pitchFamily="34" charset="0"/>
                <a:cs typeface="Calibri" panose="020F0502020204030204" pitchFamily="34" charset="0"/>
              </a:rPr>
              <a:t> ve yara tabanı hazırlığı, yara dokusunun rejenerasyonunu kolaylaştırır</a:t>
            </a:r>
            <a:r>
              <a:rPr lang="tr-TR" sz="2400" dirty="0">
                <a:solidFill>
                  <a:srgbClr val="202124"/>
                </a:solidFill>
                <a:effectLst/>
                <a:ea typeface="Calibri" panose="020F0502020204030204" pitchFamily="34" charset="0"/>
                <a:cs typeface="Calibri" panose="020F0502020204030204" pitchFamily="34" charset="0"/>
              </a:rPr>
              <a:t> ve </a:t>
            </a:r>
            <a:r>
              <a:rPr lang="tr-TR" sz="2400" b="1" dirty="0">
                <a:solidFill>
                  <a:srgbClr val="C00000"/>
                </a:solidFill>
                <a:effectLst/>
                <a:ea typeface="Calibri" panose="020F0502020204030204" pitchFamily="34" charset="0"/>
                <a:cs typeface="Calibri" panose="020F0502020204030204" pitchFamily="34" charset="0"/>
              </a:rPr>
              <a:t>özel yara bakım ürünlerinin ve gelişmiş biyolojik doku ajanlarının etkisini </a:t>
            </a:r>
            <a:r>
              <a:rPr lang="tr-TR" sz="2400" b="1" dirty="0" err="1">
                <a:solidFill>
                  <a:srgbClr val="C00000"/>
                </a:solidFill>
                <a:effectLst/>
                <a:ea typeface="Calibri" panose="020F0502020204030204" pitchFamily="34" charset="0"/>
                <a:cs typeface="Calibri" panose="020F0502020204030204" pitchFamily="34" charset="0"/>
              </a:rPr>
              <a:t>artirir</a:t>
            </a:r>
            <a:r>
              <a:rPr lang="tr-TR" sz="2400" b="1" dirty="0">
                <a:solidFill>
                  <a:srgbClr val="C00000"/>
                </a:solidFill>
                <a:effectLst/>
                <a:ea typeface="Calibri" panose="020F0502020204030204" pitchFamily="34" charset="0"/>
                <a:cs typeface="Calibri" panose="020F0502020204030204" pitchFamily="34" charset="0"/>
              </a:rPr>
              <a:t>.</a:t>
            </a:r>
          </a:p>
          <a:p>
            <a:pPr marL="0" indent="0" algn="r">
              <a:buNone/>
            </a:pP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Smith F,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Dryburgh</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N,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Donaldson</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J, Mitchell M.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Debridement</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surgical</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wounds</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Cochrane</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Database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Syst</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Rev</a:t>
            </a:r>
            <a:r>
              <a:rPr lang="tr-TR" sz="700" u="sng" dirty="0">
                <a:solidFill>
                  <a:srgbClr val="00206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2013; :CD006214.</a:t>
            </a:r>
            <a:r>
              <a:rPr lang="tr-TR" sz="700" dirty="0">
                <a:solidFill>
                  <a:srgbClr val="002060"/>
                </a:solidFill>
                <a:effectLst/>
                <a:ea typeface="Calibri" panose="020F0502020204030204" pitchFamily="34" charset="0"/>
                <a:cs typeface="Times New Roman" panose="02020603050405020304" pitchFamily="18" charset="0"/>
              </a:rPr>
              <a:t> </a:t>
            </a:r>
          </a:p>
          <a:p>
            <a:r>
              <a:rPr lang="tr-TR" sz="2400" dirty="0">
                <a:effectLst/>
                <a:ea typeface="Calibri" panose="020F0502020204030204" pitchFamily="34" charset="0"/>
                <a:cs typeface="Times New Roman" panose="02020603050405020304" pitchFamily="18" charset="0"/>
              </a:rPr>
              <a:t>Yaraların çoğunda optimal yara iyileşme ortamını sağlamak için sıklıkla planlı </a:t>
            </a:r>
            <a:r>
              <a:rPr lang="tr-TR" sz="2400" b="1" dirty="0">
                <a:solidFill>
                  <a:srgbClr val="002060"/>
                </a:solidFill>
                <a:effectLst/>
                <a:ea typeface="Calibri" panose="020F0502020204030204" pitchFamily="34" charset="0"/>
                <a:cs typeface="Times New Roman" panose="02020603050405020304" pitchFamily="18" charset="0"/>
              </a:rPr>
              <a:t>seri </a:t>
            </a:r>
            <a:r>
              <a:rPr lang="tr-TR" sz="2400" b="1" dirty="0" err="1">
                <a:solidFill>
                  <a:srgbClr val="002060"/>
                </a:solidFill>
                <a:effectLst/>
                <a:ea typeface="Calibri" panose="020F0502020204030204" pitchFamily="34" charset="0"/>
                <a:cs typeface="Times New Roman" panose="02020603050405020304" pitchFamily="18" charset="0"/>
              </a:rPr>
              <a:t>debridman</a:t>
            </a:r>
            <a:r>
              <a:rPr lang="tr-TR" sz="2400" dirty="0">
                <a:effectLst/>
                <a:ea typeface="Calibri" panose="020F0502020204030204" pitchFamily="34" charset="0"/>
                <a:cs typeface="Times New Roman" panose="02020603050405020304" pitchFamily="18" charset="0"/>
              </a:rPr>
              <a:t> gerekir.</a:t>
            </a:r>
          </a:p>
          <a:p>
            <a:pPr marL="0" indent="0" algn="r">
              <a:buNone/>
            </a:pP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Cardinal</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M,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Eisenbud</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DE, Armstrong DG, et al.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Serial</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surgical</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debridement</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retrospective</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study</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on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clinical</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outcomes</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in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chronic</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lower</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extremity</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wounds</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Wound</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Repair</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tr-TR" sz="700" u="sng" dirty="0" err="1">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Regen</a:t>
            </a:r>
            <a:r>
              <a:rPr lang="tr-TR" sz="700" u="sng" dirty="0">
                <a:solidFill>
                  <a:srgbClr val="00206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2009; 17:306.</a:t>
            </a:r>
            <a:endParaRPr lang="tr-TR" sz="700" u="sng" dirty="0">
              <a:solidFill>
                <a:srgbClr val="002060"/>
              </a:solidFill>
              <a:effectLst/>
              <a:ea typeface="Calibri" panose="020F0502020204030204" pitchFamily="34" charset="0"/>
              <a:cs typeface="Times New Roman" panose="02020603050405020304" pitchFamily="18" charset="0"/>
            </a:endParaRPr>
          </a:p>
          <a:p>
            <a:r>
              <a:rPr lang="tr-TR" sz="2400" b="1" dirty="0">
                <a:solidFill>
                  <a:srgbClr val="002060"/>
                </a:solidFill>
                <a:effectLst/>
                <a:ea typeface="Calibri" panose="020F0502020204030204" pitchFamily="34" charset="0"/>
                <a:cs typeface="Times New Roman" panose="02020603050405020304" pitchFamily="18" charset="0"/>
              </a:rPr>
              <a:t>Debridman sıklığı arttıkça yara iyileşme hızı artar, süresi kısalır. </a:t>
            </a:r>
            <a:r>
              <a:rPr lang="tr-TR" sz="2400" b="1" dirty="0">
                <a:solidFill>
                  <a:srgbClr val="C00000"/>
                </a:solidFill>
              </a:rPr>
              <a:t>Ne kadar sık </a:t>
            </a:r>
            <a:r>
              <a:rPr lang="tr-TR" sz="2400" b="1" dirty="0" err="1">
                <a:solidFill>
                  <a:srgbClr val="C00000"/>
                </a:solidFill>
              </a:rPr>
              <a:t>debridman</a:t>
            </a:r>
            <a:r>
              <a:rPr lang="tr-TR" sz="2400" b="1" dirty="0">
                <a:solidFill>
                  <a:srgbClr val="C00000"/>
                </a:solidFill>
              </a:rPr>
              <a:t> yapılırsa iyileşme oranları ve süreleri açısından en iyi sonuçlar alınır.</a:t>
            </a:r>
          </a:p>
          <a:p>
            <a:pPr marL="0" indent="0" algn="r">
              <a:buNone/>
            </a:pPr>
            <a:r>
              <a:rPr lang="en-US" sz="700" u="sng" dirty="0">
                <a:solidFill>
                  <a:srgbClr val="002060"/>
                </a:solidFill>
              </a:rPr>
              <a:t>JR. Wilcox, MJ. Carter, S Covington: Frequency of </a:t>
            </a:r>
            <a:r>
              <a:rPr lang="en-US" sz="700" u="sng" dirty="0" err="1">
                <a:solidFill>
                  <a:srgbClr val="002060"/>
                </a:solidFill>
              </a:rPr>
              <a:t>Debridements</a:t>
            </a:r>
            <a:r>
              <a:rPr lang="en-US" sz="700" u="sng" dirty="0">
                <a:solidFill>
                  <a:srgbClr val="002060"/>
                </a:solidFill>
              </a:rPr>
              <a:t> and Time to Heal A Retrospective Cohort Study of 312 744Wounds JAMA Dermatol. 2013;149(9):1050-1058</a:t>
            </a:r>
            <a:endParaRPr lang="tr-TR" sz="700" u="sng" dirty="0">
              <a:solidFill>
                <a:srgbClr val="002060"/>
              </a:solidFill>
            </a:endParaRPr>
          </a:p>
          <a:p>
            <a:pPr marL="0" indent="0">
              <a:buNone/>
            </a:pPr>
            <a:endParaRPr lang="tr-TR" sz="7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975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8CDB40-1DC1-E383-A6F8-20AAAB812F86}"/>
              </a:ext>
            </a:extLst>
          </p:cNvPr>
          <p:cNvSpPr>
            <a:spLocks noGrp="1"/>
          </p:cNvSpPr>
          <p:nvPr>
            <p:ph type="title"/>
          </p:nvPr>
        </p:nvSpPr>
        <p:spPr>
          <a:xfrm>
            <a:off x="838200" y="320736"/>
            <a:ext cx="10515600" cy="1325563"/>
          </a:xfrm>
        </p:spPr>
        <p:txBody>
          <a:bodyPr>
            <a:normAutofit/>
          </a:bodyPr>
          <a:lstStyle/>
          <a:p>
            <a:pPr algn="ctr"/>
            <a:r>
              <a:rPr lang="tr-TR" sz="6000" b="1" dirty="0">
                <a:solidFill>
                  <a:srgbClr val="C00000"/>
                </a:solidFill>
                <a:latin typeface="+mn-lt"/>
              </a:rPr>
              <a:t>YARA</a:t>
            </a:r>
          </a:p>
        </p:txBody>
      </p:sp>
      <p:sp>
        <p:nvSpPr>
          <p:cNvPr id="5" name="İçerik Yer Tutucusu 4">
            <a:extLst>
              <a:ext uri="{FF2B5EF4-FFF2-40B4-BE49-F238E27FC236}">
                <a16:creationId xmlns:a16="http://schemas.microsoft.com/office/drawing/2014/main" id="{0EB3A0F0-5CB4-85C4-BDDD-B33260D1014C}"/>
              </a:ext>
            </a:extLst>
          </p:cNvPr>
          <p:cNvSpPr>
            <a:spLocks noGrp="1"/>
          </p:cNvSpPr>
          <p:nvPr>
            <p:ph idx="1"/>
          </p:nvPr>
        </p:nvSpPr>
        <p:spPr>
          <a:xfrm>
            <a:off x="398784" y="1566400"/>
            <a:ext cx="5309558" cy="4736745"/>
          </a:xfrm>
        </p:spPr>
        <p:txBody>
          <a:bodyPr>
            <a:normAutofit fontScale="92500"/>
          </a:bodyPr>
          <a:lstStyle/>
          <a:p>
            <a:pPr algn="just"/>
            <a:r>
              <a:rPr lang="tr-TR" b="1" dirty="0">
                <a:solidFill>
                  <a:srgbClr val="C00000"/>
                </a:solidFill>
                <a:effectLst/>
                <a:ea typeface="Calibri" panose="020F0502020204030204" pitchFamily="34" charset="0"/>
                <a:cs typeface="Times New Roman" panose="02020603050405020304" pitchFamily="18" charset="0"/>
              </a:rPr>
              <a:t>Yara veya yara hasarı,</a:t>
            </a:r>
            <a:r>
              <a:rPr lang="tr-TR" dirty="0">
                <a:effectLst/>
                <a:ea typeface="Calibri" panose="020F0502020204030204" pitchFamily="34" charset="0"/>
                <a:cs typeface="Times New Roman" panose="02020603050405020304" pitchFamily="18" charset="0"/>
              </a:rPr>
              <a:t> hastaların yaşam kalitesini düşüren, sosyal olarak kısıtlayan, maliyeti arttırarak sadece hastayı değil tüm toplumu etkileyen bir süreç olup </a:t>
            </a:r>
            <a:r>
              <a:rPr lang="tr-TR" u="sng" dirty="0">
                <a:effectLst/>
                <a:ea typeface="Calibri" panose="020F0502020204030204" pitchFamily="34" charset="0"/>
                <a:cs typeface="Times New Roman" panose="02020603050405020304" pitchFamily="18" charset="0"/>
              </a:rPr>
              <a:t>dokuların dayanabileceği kuvvetten daha fazla bir kuvvetle karşılaştıklarında</a:t>
            </a:r>
            <a:r>
              <a:rPr lang="tr-TR" dirty="0">
                <a:effectLst/>
                <a:ea typeface="Calibri" panose="020F0502020204030204" pitchFamily="34" charset="0"/>
                <a:cs typeface="Times New Roman" panose="02020603050405020304" pitchFamily="18" charset="0"/>
              </a:rPr>
              <a:t> var olan </a:t>
            </a:r>
            <a:r>
              <a:rPr lang="tr-TR" b="1" dirty="0">
                <a:solidFill>
                  <a:schemeClr val="accent2">
                    <a:lumMod val="50000"/>
                  </a:schemeClr>
                </a:solidFill>
                <a:effectLst/>
                <a:ea typeface="Calibri" panose="020F0502020204030204" pitchFamily="34" charset="0"/>
                <a:cs typeface="Times New Roman" panose="02020603050405020304" pitchFamily="18" charset="0"/>
              </a:rPr>
              <a:t>fizyolojik, anatomik ve fonksiyonel</a:t>
            </a:r>
            <a:r>
              <a:rPr lang="tr-TR" dirty="0">
                <a:effectLst/>
                <a:ea typeface="Calibri" panose="020F0502020204030204" pitchFamily="34" charset="0"/>
                <a:cs typeface="Times New Roman" panose="02020603050405020304" pitchFamily="18" charset="0"/>
              </a:rPr>
              <a:t> özelliklerinin tamamen veya geçici olarak kaybolması en basit haliyle ise </a:t>
            </a:r>
            <a:r>
              <a:rPr lang="tr-TR" b="1" u="sng" dirty="0">
                <a:solidFill>
                  <a:srgbClr val="C00000"/>
                </a:solidFill>
                <a:effectLst/>
                <a:ea typeface="Calibri" panose="020F0502020204030204" pitchFamily="34" charset="0"/>
                <a:cs typeface="Times New Roman" panose="02020603050405020304" pitchFamily="18" charset="0"/>
              </a:rPr>
              <a:t>doku bütünlüğünün bozulması</a:t>
            </a:r>
            <a:r>
              <a:rPr lang="tr-TR" dirty="0">
                <a:effectLst/>
                <a:ea typeface="Calibri" panose="020F0502020204030204" pitchFamily="34" charset="0"/>
                <a:cs typeface="Times New Roman" panose="02020603050405020304" pitchFamily="18" charset="0"/>
              </a:rPr>
              <a:t> şeklinde tanımlanabilir.</a:t>
            </a:r>
          </a:p>
          <a:p>
            <a:endParaRPr lang="tr-TR" dirty="0"/>
          </a:p>
        </p:txBody>
      </p:sp>
      <p:pic>
        <p:nvPicPr>
          <p:cNvPr id="7" name="Resim 6">
            <a:extLst>
              <a:ext uri="{FF2B5EF4-FFF2-40B4-BE49-F238E27FC236}">
                <a16:creationId xmlns:a16="http://schemas.microsoft.com/office/drawing/2014/main" id="{861F799B-A590-B5E9-5845-8E18523D97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001" y="1958034"/>
            <a:ext cx="5657345" cy="3502241"/>
          </a:xfrm>
          <a:prstGeom prst="rect">
            <a:avLst/>
          </a:prstGeom>
        </p:spPr>
      </p:pic>
    </p:spTree>
    <p:extLst>
      <p:ext uri="{BB962C8B-B14F-4D97-AF65-F5344CB8AC3E}">
        <p14:creationId xmlns:p14="http://schemas.microsoft.com/office/powerpoint/2010/main" val="14231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CCCB3-5CA7-AE6E-95CF-29C8AFFDFBB8}"/>
              </a:ext>
            </a:extLst>
          </p:cNvPr>
          <p:cNvSpPr>
            <a:spLocks noGrp="1"/>
          </p:cNvSpPr>
          <p:nvPr>
            <p:ph type="title"/>
          </p:nvPr>
        </p:nvSpPr>
        <p:spPr>
          <a:xfrm>
            <a:off x="658797" y="457200"/>
            <a:ext cx="10874406" cy="1325563"/>
          </a:xfrm>
        </p:spPr>
        <p:txBody>
          <a:bodyPr/>
          <a:lstStyle/>
          <a:p>
            <a:r>
              <a:rPr lang="tr-TR" sz="4400" b="1" dirty="0">
                <a:solidFill>
                  <a:srgbClr val="C00000"/>
                </a:solidFill>
                <a:latin typeface="+mn-lt"/>
              </a:rPr>
              <a:t>Hangi durumlarda </a:t>
            </a:r>
            <a:r>
              <a:rPr lang="tr-TR" sz="4400" b="1" dirty="0" err="1">
                <a:solidFill>
                  <a:srgbClr val="C00000"/>
                </a:solidFill>
                <a:latin typeface="+mn-lt"/>
              </a:rPr>
              <a:t>debridmana</a:t>
            </a:r>
            <a:r>
              <a:rPr lang="tr-TR" sz="4400" b="1" dirty="0">
                <a:solidFill>
                  <a:srgbClr val="C00000"/>
                </a:solidFill>
                <a:latin typeface="+mn-lt"/>
              </a:rPr>
              <a:t> dikkat edelim?</a:t>
            </a:r>
          </a:p>
        </p:txBody>
      </p:sp>
      <p:sp>
        <p:nvSpPr>
          <p:cNvPr id="5" name="İçerik Yer Tutucusu 4">
            <a:extLst>
              <a:ext uri="{FF2B5EF4-FFF2-40B4-BE49-F238E27FC236}">
                <a16:creationId xmlns:a16="http://schemas.microsoft.com/office/drawing/2014/main" id="{C0C45190-E527-AE2B-31C9-0B98E7ED463D}"/>
              </a:ext>
            </a:extLst>
          </p:cNvPr>
          <p:cNvSpPr>
            <a:spLocks noGrp="1"/>
          </p:cNvSpPr>
          <p:nvPr>
            <p:ph sz="half" idx="1"/>
          </p:nvPr>
        </p:nvSpPr>
        <p:spPr>
          <a:xfrm>
            <a:off x="740547" y="2281562"/>
            <a:ext cx="5181600" cy="4136994"/>
          </a:xfrm>
        </p:spPr>
        <p:txBody>
          <a:bodyPr>
            <a:noAutofit/>
          </a:bodyPr>
          <a:lstStyle/>
          <a:p>
            <a:pPr>
              <a:buFont typeface="Arial" panose="020B0604020202020204" pitchFamily="34" charset="0"/>
              <a:buChar char="•"/>
            </a:pPr>
            <a:r>
              <a:rPr lang="tr-TR" dirty="0">
                <a:solidFill>
                  <a:srgbClr val="002060"/>
                </a:solidFill>
              </a:rPr>
              <a:t>Yüksek riskli bölgeler; yüz, </a:t>
            </a:r>
            <a:r>
              <a:rPr lang="tr-TR" dirty="0" err="1">
                <a:solidFill>
                  <a:srgbClr val="002060"/>
                </a:solidFill>
              </a:rPr>
              <a:t>eller,ayaklar</a:t>
            </a:r>
            <a:r>
              <a:rPr lang="tr-TR" dirty="0">
                <a:solidFill>
                  <a:srgbClr val="002060"/>
                </a:solidFill>
              </a:rPr>
              <a:t>, </a:t>
            </a:r>
            <a:r>
              <a:rPr lang="tr-TR" dirty="0" err="1">
                <a:solidFill>
                  <a:srgbClr val="002060"/>
                </a:solidFill>
              </a:rPr>
              <a:t>genital</a:t>
            </a:r>
            <a:r>
              <a:rPr lang="tr-TR" dirty="0">
                <a:solidFill>
                  <a:srgbClr val="002060"/>
                </a:solidFill>
              </a:rPr>
              <a:t> bölge </a:t>
            </a:r>
          </a:p>
          <a:p>
            <a:pPr>
              <a:buFont typeface="Arial" panose="020B0604020202020204" pitchFamily="34" charset="0"/>
              <a:buChar char="•"/>
            </a:pPr>
            <a:r>
              <a:rPr lang="tr-TR" dirty="0">
                <a:solidFill>
                  <a:srgbClr val="002060"/>
                </a:solidFill>
              </a:rPr>
              <a:t>İskemik ekstremiteler </a:t>
            </a:r>
          </a:p>
          <a:p>
            <a:pPr>
              <a:buFont typeface="Arial" panose="020B0604020202020204" pitchFamily="34" charset="0"/>
              <a:buChar char="•"/>
            </a:pPr>
            <a:r>
              <a:rPr lang="tr-TR" dirty="0">
                <a:solidFill>
                  <a:srgbClr val="002060"/>
                </a:solidFill>
              </a:rPr>
              <a:t>Konjenital malformasyonla birlikte olan yaralar </a:t>
            </a:r>
          </a:p>
          <a:p>
            <a:pPr>
              <a:buFont typeface="Arial" panose="020B0604020202020204" pitchFamily="34" charset="0"/>
              <a:buChar char="•"/>
            </a:pPr>
            <a:r>
              <a:rPr lang="tr-TR" dirty="0">
                <a:solidFill>
                  <a:srgbClr val="002060"/>
                </a:solidFill>
              </a:rPr>
              <a:t>Malignite şüphesi olan yaralar </a:t>
            </a:r>
          </a:p>
          <a:p>
            <a:pPr>
              <a:buFont typeface="Arial" panose="020B0604020202020204" pitchFamily="34" charset="0"/>
              <a:buChar char="•"/>
            </a:pPr>
            <a:r>
              <a:rPr lang="tr-TR" dirty="0">
                <a:solidFill>
                  <a:srgbClr val="002060"/>
                </a:solidFill>
              </a:rPr>
              <a:t>Kan damarlarına, sinirlere ve tendonlara yakın olan yaralar </a:t>
            </a:r>
          </a:p>
          <a:p>
            <a:pPr marL="0" indent="0">
              <a:buNone/>
            </a:pPr>
            <a:endParaRPr lang="tr-TR" sz="2200" dirty="0">
              <a:effectLst/>
              <a:ea typeface="Calibri" panose="020F0502020204030204" pitchFamily="34"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79A3369-878C-6BEC-528B-6B7609710C0B}"/>
              </a:ext>
            </a:extLst>
          </p:cNvPr>
          <p:cNvSpPr>
            <a:spLocks noGrp="1"/>
          </p:cNvSpPr>
          <p:nvPr>
            <p:ph sz="half" idx="2"/>
          </p:nvPr>
        </p:nvSpPr>
        <p:spPr>
          <a:xfrm>
            <a:off x="6269854" y="2263806"/>
            <a:ext cx="5181600" cy="4136994"/>
          </a:xfrm>
        </p:spPr>
        <p:txBody>
          <a:bodyPr>
            <a:normAutofit lnSpcReduction="10000"/>
          </a:bodyPr>
          <a:lstStyle/>
          <a:p>
            <a:r>
              <a:rPr lang="tr-TR" sz="2600" dirty="0">
                <a:solidFill>
                  <a:srgbClr val="002060"/>
                </a:solidFill>
              </a:rPr>
              <a:t>Onay veremeyecek durumdaki hastalar </a:t>
            </a:r>
          </a:p>
          <a:p>
            <a:r>
              <a:rPr lang="tr-TR" sz="2600" dirty="0">
                <a:solidFill>
                  <a:srgbClr val="002060"/>
                </a:solidFill>
              </a:rPr>
              <a:t>Yeterince değerlendirilmemiş ve nedeni bilinmeyen yaralar </a:t>
            </a:r>
          </a:p>
          <a:p>
            <a:r>
              <a:rPr lang="tr-TR" sz="2600" dirty="0">
                <a:solidFill>
                  <a:srgbClr val="002060"/>
                </a:solidFill>
              </a:rPr>
              <a:t>Pıhtılaşma bozukluğu olan hastalardaki yaralar </a:t>
            </a:r>
          </a:p>
          <a:p>
            <a:r>
              <a:rPr lang="tr-TR" sz="2600" dirty="0">
                <a:solidFill>
                  <a:srgbClr val="002060"/>
                </a:solidFill>
              </a:rPr>
              <a:t>Muhtemel implantları olan ve diyaliz amaçlı AV Fistülü olan hastalar </a:t>
            </a:r>
          </a:p>
          <a:p>
            <a:r>
              <a:rPr lang="tr-TR" sz="2600" dirty="0" err="1">
                <a:solidFill>
                  <a:srgbClr val="002060"/>
                </a:solidFill>
              </a:rPr>
              <a:t>Pyoderma</a:t>
            </a:r>
            <a:r>
              <a:rPr lang="tr-TR" sz="2600" dirty="0">
                <a:solidFill>
                  <a:srgbClr val="002060"/>
                </a:solidFill>
              </a:rPr>
              <a:t> </a:t>
            </a:r>
            <a:r>
              <a:rPr lang="tr-TR" sz="2600" dirty="0" err="1">
                <a:solidFill>
                  <a:srgbClr val="002060"/>
                </a:solidFill>
              </a:rPr>
              <a:t>gangrenosum</a:t>
            </a:r>
            <a:r>
              <a:rPr lang="tr-TR" sz="2600" dirty="0">
                <a:solidFill>
                  <a:srgbClr val="002060"/>
                </a:solidFill>
              </a:rPr>
              <a:t> ve </a:t>
            </a:r>
            <a:r>
              <a:rPr lang="tr-TR" sz="2600" dirty="0" err="1">
                <a:solidFill>
                  <a:srgbClr val="002060"/>
                </a:solidFill>
              </a:rPr>
              <a:t>vasküliti</a:t>
            </a:r>
            <a:r>
              <a:rPr lang="tr-TR" sz="2600" dirty="0">
                <a:solidFill>
                  <a:srgbClr val="002060"/>
                </a:solidFill>
              </a:rPr>
              <a:t> olan hastala</a:t>
            </a:r>
            <a:r>
              <a:rPr lang="tr-TR" dirty="0">
                <a:solidFill>
                  <a:srgbClr val="002060"/>
                </a:solidFill>
              </a:rPr>
              <a:t>r</a:t>
            </a:r>
          </a:p>
          <a:p>
            <a:endParaRPr lang="tr-TR" dirty="0"/>
          </a:p>
        </p:txBody>
      </p:sp>
    </p:spTree>
    <p:extLst>
      <p:ext uri="{BB962C8B-B14F-4D97-AF65-F5344CB8AC3E}">
        <p14:creationId xmlns:p14="http://schemas.microsoft.com/office/powerpoint/2010/main" val="2338943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DCCEECA-4FC9-727A-93F5-205FD0874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300" y="695393"/>
            <a:ext cx="8709400" cy="5467214"/>
          </a:xfrm>
          <a:prstGeom prst="rect">
            <a:avLst/>
          </a:prstGeom>
        </p:spPr>
      </p:pic>
    </p:spTree>
    <p:extLst>
      <p:ext uri="{BB962C8B-B14F-4D97-AF65-F5344CB8AC3E}">
        <p14:creationId xmlns:p14="http://schemas.microsoft.com/office/powerpoint/2010/main" val="533923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0" y="2925192"/>
            <a:ext cx="12192000" cy="3932808"/>
          </a:xfrm>
        </p:spPr>
        <p:txBody>
          <a:bodyPr>
            <a:normAutofit/>
          </a:bodyPr>
          <a:lstStyle/>
          <a:p>
            <a:pPr marL="0" indent="0" algn="ctr">
              <a:buNone/>
            </a:pPr>
            <a:endParaRPr lang="tr-TR" sz="4000" dirty="0"/>
          </a:p>
          <a:p>
            <a:pPr marL="0" indent="0" algn="ctr">
              <a:buNone/>
            </a:pPr>
            <a:r>
              <a:rPr lang="en-US" sz="3600" b="1" dirty="0">
                <a:solidFill>
                  <a:schemeClr val="accent2">
                    <a:lumMod val="75000"/>
                  </a:schemeClr>
                </a:solidFill>
                <a:ea typeface="Tahoma" panose="020B0604030504040204" pitchFamily="34" charset="0"/>
                <a:cs typeface="Tahoma" panose="020B0604030504040204" pitchFamily="34" charset="0"/>
              </a:rPr>
              <a:t>It’s Not What You Put On, but What You Take Off</a:t>
            </a:r>
            <a:endParaRPr lang="tr-TR" sz="3600" b="1" dirty="0">
              <a:solidFill>
                <a:schemeClr val="accent2">
                  <a:lumMod val="75000"/>
                </a:schemeClr>
              </a:solidFill>
              <a:ea typeface="Tahoma" panose="020B0604030504040204" pitchFamily="34" charset="0"/>
              <a:cs typeface="Tahoma" panose="020B0604030504040204" pitchFamily="34" charset="0"/>
            </a:endParaRPr>
          </a:p>
          <a:p>
            <a:pPr marL="0" indent="0" algn="ctr">
              <a:buNone/>
            </a:pPr>
            <a:r>
              <a:rPr lang="tr-TR" sz="5500" b="1" dirty="0">
                <a:solidFill>
                  <a:srgbClr val="C00000"/>
                </a:solidFill>
                <a:ea typeface="Tahoma" panose="020B0604030504040204" pitchFamily="34" charset="0"/>
                <a:cs typeface="Tahoma" panose="020B0604030504040204" pitchFamily="34" charset="0"/>
              </a:rPr>
              <a:t>Yaranın üzerine ne koyduğunuz değil, </a:t>
            </a:r>
          </a:p>
          <a:p>
            <a:pPr marL="0" indent="0" algn="ctr">
              <a:buNone/>
            </a:pPr>
            <a:r>
              <a:rPr lang="tr-TR" sz="5500" b="1" dirty="0">
                <a:solidFill>
                  <a:srgbClr val="C00000"/>
                </a:solidFill>
                <a:ea typeface="Tahoma" panose="020B0604030504040204" pitchFamily="34" charset="0"/>
                <a:cs typeface="Tahoma" panose="020B0604030504040204" pitchFamily="34" charset="0"/>
              </a:rPr>
              <a:t>ne çıkardığınız önemlidir!</a:t>
            </a:r>
          </a:p>
        </p:txBody>
      </p:sp>
      <p:pic>
        <p:nvPicPr>
          <p:cNvPr id="6" name="Resim 5">
            <a:extLst>
              <a:ext uri="{FF2B5EF4-FFF2-40B4-BE49-F238E27FC236}">
                <a16:creationId xmlns:a16="http://schemas.microsoft.com/office/drawing/2014/main" id="{93CBAB01-F84F-812C-D6F7-7F16B40BC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224" y="710214"/>
            <a:ext cx="6913552" cy="2457115"/>
          </a:xfrm>
          <a:prstGeom prst="rect">
            <a:avLst/>
          </a:prstGeom>
        </p:spPr>
      </p:pic>
    </p:spTree>
    <p:extLst>
      <p:ext uri="{BB962C8B-B14F-4D97-AF65-F5344CB8AC3E}">
        <p14:creationId xmlns:p14="http://schemas.microsoft.com/office/powerpoint/2010/main" val="150825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ADBAE04-A8D1-7E0D-4E77-812C21854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13" y="435006"/>
            <a:ext cx="9471513" cy="6228859"/>
          </a:xfrm>
          <a:prstGeom prst="rect">
            <a:avLst/>
          </a:prstGeom>
        </p:spPr>
      </p:pic>
    </p:spTree>
    <p:extLst>
      <p:ext uri="{BB962C8B-B14F-4D97-AF65-F5344CB8AC3E}">
        <p14:creationId xmlns:p14="http://schemas.microsoft.com/office/powerpoint/2010/main" val="154837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9D16F41-51C0-C47F-4C52-6ED5EAF14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82" y="1035399"/>
            <a:ext cx="5829515" cy="4787201"/>
          </a:xfrm>
          <a:prstGeom prst="rect">
            <a:avLst/>
          </a:prstGeom>
        </p:spPr>
      </p:pic>
      <p:pic>
        <p:nvPicPr>
          <p:cNvPr id="5" name="Resim 4">
            <a:extLst>
              <a:ext uri="{FF2B5EF4-FFF2-40B4-BE49-F238E27FC236}">
                <a16:creationId xmlns:a16="http://schemas.microsoft.com/office/drawing/2014/main" id="{47F8F5AE-3F91-7AF1-3B6E-1A37DB110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336" y="1462610"/>
            <a:ext cx="4769541" cy="3932780"/>
          </a:xfrm>
          <a:prstGeom prst="rect">
            <a:avLst/>
          </a:prstGeom>
        </p:spPr>
      </p:pic>
    </p:spTree>
    <p:extLst>
      <p:ext uri="{BB962C8B-B14F-4D97-AF65-F5344CB8AC3E}">
        <p14:creationId xmlns:p14="http://schemas.microsoft.com/office/powerpoint/2010/main" val="78066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BA11A581-0787-1FC7-EB51-8145B1CE3534}"/>
              </a:ext>
            </a:extLst>
          </p:cNvPr>
          <p:cNvSpPr>
            <a:spLocks noGrp="1"/>
          </p:cNvSpPr>
          <p:nvPr>
            <p:ph type="title"/>
          </p:nvPr>
        </p:nvSpPr>
        <p:spPr>
          <a:xfrm>
            <a:off x="838200" y="72161"/>
            <a:ext cx="10515600" cy="1325563"/>
          </a:xfrm>
        </p:spPr>
        <p:txBody>
          <a:bodyPr>
            <a:normAutofit/>
          </a:bodyPr>
          <a:lstStyle/>
          <a:p>
            <a:pPr algn="ctr"/>
            <a:r>
              <a:rPr lang="tr-TR" sz="4600" b="1" dirty="0">
                <a:solidFill>
                  <a:srgbClr val="C00000"/>
                </a:solidFill>
                <a:latin typeface="+mn-lt"/>
              </a:rPr>
              <a:t>Yara İyileşmesi Yönetimi</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491971" y="1546008"/>
            <a:ext cx="3866965" cy="5168809"/>
          </a:xfrm>
        </p:spPr>
        <p:txBody>
          <a:bodyPr>
            <a:normAutofit fontScale="55000" lnSpcReduction="20000"/>
          </a:bodyPr>
          <a:lstStyle/>
          <a:p>
            <a:pPr>
              <a:lnSpc>
                <a:spcPct val="107000"/>
              </a:lnSpc>
              <a:spcAft>
                <a:spcPts val="800"/>
              </a:spcAft>
            </a:pPr>
            <a:r>
              <a:rPr lang="tr-TR" sz="5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K</a:t>
            </a:r>
            <a:r>
              <a:rPr lang="tr-TR" sz="5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endiliğinden iyileşmekte olan yara </a:t>
            </a:r>
            <a:r>
              <a:rPr lang="tr-TR" sz="5100" dirty="0">
                <a:effectLst/>
                <a:latin typeface="Calibri" panose="020F0502020204030204" pitchFamily="34" charset="0"/>
                <a:ea typeface="Calibri" panose="020F0502020204030204" pitchFamily="34" charset="0"/>
                <a:cs typeface="Times New Roman" panose="02020603050405020304" pitchFamily="18" charset="0"/>
              </a:rPr>
              <a:t>için en uygun şartları hazırla </a:t>
            </a:r>
          </a:p>
          <a:p>
            <a:pPr>
              <a:lnSpc>
                <a:spcPct val="107000"/>
              </a:lnSpc>
              <a:spcAft>
                <a:spcPts val="800"/>
              </a:spcAft>
            </a:pPr>
            <a:r>
              <a:rPr lang="tr-TR" sz="5100" dirty="0">
                <a:latin typeface="Calibri" panose="020F0502020204030204" pitchFamily="34" charset="0"/>
                <a:ea typeface="Calibri" panose="020F0502020204030204" pitchFamily="34" charset="0"/>
                <a:cs typeface="Times New Roman" panose="02020603050405020304" pitchFamily="18" charset="0"/>
              </a:rPr>
              <a:t>Yarayı </a:t>
            </a:r>
            <a:r>
              <a:rPr lang="tr-TR" sz="5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kendi fizyolojik sürecine </a:t>
            </a:r>
            <a:r>
              <a:rPr lang="tr-TR" sz="5100" dirty="0">
                <a:latin typeface="Calibri" panose="020F0502020204030204" pitchFamily="34" charset="0"/>
                <a:ea typeface="Calibri" panose="020F0502020204030204" pitchFamily="34" charset="0"/>
                <a:cs typeface="Times New Roman" panose="02020603050405020304" pitchFamily="18" charset="0"/>
              </a:rPr>
              <a:t>göre iyileşmeye bırak </a:t>
            </a:r>
          </a:p>
          <a:p>
            <a:pPr>
              <a:lnSpc>
                <a:spcPct val="107000"/>
              </a:lnSpc>
              <a:spcAft>
                <a:spcPts val="800"/>
              </a:spcAft>
            </a:pPr>
            <a:r>
              <a:rPr lang="tr-TR" sz="5100" dirty="0">
                <a:effectLst/>
                <a:latin typeface="Calibri" panose="020F0502020204030204" pitchFamily="34" charset="0"/>
                <a:ea typeface="Calibri" panose="020F0502020204030204" pitchFamily="34" charset="0"/>
                <a:cs typeface="Times New Roman" panose="02020603050405020304" pitchFamily="18" charset="0"/>
              </a:rPr>
              <a:t>Yara iyileşmesini engelleyen etkenleri ortadan kaldır </a:t>
            </a:r>
          </a:p>
          <a:p>
            <a:endParaRPr lang="tr-TR" dirty="0"/>
          </a:p>
        </p:txBody>
      </p:sp>
      <p:pic>
        <p:nvPicPr>
          <p:cNvPr id="7" name="Resim 6">
            <a:extLst>
              <a:ext uri="{FF2B5EF4-FFF2-40B4-BE49-F238E27FC236}">
                <a16:creationId xmlns:a16="http://schemas.microsoft.com/office/drawing/2014/main" id="{32D806F8-45B4-245C-FCA5-4FEAF2520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765" y="1546008"/>
            <a:ext cx="6524625" cy="4095750"/>
          </a:xfrm>
          <a:prstGeom prst="rect">
            <a:avLst/>
          </a:prstGeom>
        </p:spPr>
      </p:pic>
    </p:spTree>
    <p:extLst>
      <p:ext uri="{BB962C8B-B14F-4D97-AF65-F5344CB8AC3E}">
        <p14:creationId xmlns:p14="http://schemas.microsoft.com/office/powerpoint/2010/main" val="28807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BA11A581-0787-1FC7-EB51-8145B1CE3534}"/>
              </a:ext>
            </a:extLst>
          </p:cNvPr>
          <p:cNvSpPr>
            <a:spLocks noGrp="1"/>
          </p:cNvSpPr>
          <p:nvPr>
            <p:ph type="title"/>
          </p:nvPr>
        </p:nvSpPr>
        <p:spPr>
          <a:xfrm>
            <a:off x="838200" y="72161"/>
            <a:ext cx="10515600" cy="1325563"/>
          </a:xfrm>
        </p:spPr>
        <p:txBody>
          <a:bodyPr>
            <a:normAutofit/>
          </a:bodyPr>
          <a:lstStyle/>
          <a:p>
            <a:pPr algn="ctr"/>
            <a:r>
              <a:rPr lang="tr-TR" sz="4600" b="1" dirty="0">
                <a:solidFill>
                  <a:srgbClr val="C00000"/>
                </a:solidFill>
                <a:latin typeface="+mn-lt"/>
              </a:rPr>
              <a:t>Yara İyileşmesi Yönetimi</a:t>
            </a:r>
          </a:p>
        </p:txBody>
      </p:sp>
      <p:sp>
        <p:nvSpPr>
          <p:cNvPr id="5" name="İçerik Yer Tutucusu 4">
            <a:extLst>
              <a:ext uri="{FF2B5EF4-FFF2-40B4-BE49-F238E27FC236}">
                <a16:creationId xmlns:a16="http://schemas.microsoft.com/office/drawing/2014/main" id="{24B3814A-C0DF-4E08-E8BC-08BDCC9FD2DB}"/>
              </a:ext>
            </a:extLst>
          </p:cNvPr>
          <p:cNvSpPr>
            <a:spLocks noGrp="1"/>
          </p:cNvSpPr>
          <p:nvPr>
            <p:ph idx="1"/>
          </p:nvPr>
        </p:nvSpPr>
        <p:spPr>
          <a:xfrm>
            <a:off x="603682" y="1695635"/>
            <a:ext cx="6951215" cy="4492101"/>
          </a:xfrm>
        </p:spPr>
        <p:txBody>
          <a:bodyPr>
            <a:normAutofit/>
          </a:bodyPr>
          <a:lstStyle/>
          <a:p>
            <a:r>
              <a:rPr lang="tr-TR" dirty="0"/>
              <a:t>İdeal bir yara dokusu, nemli, granüle, temiz, canlı bağ dokusu, bol fibroblast, </a:t>
            </a:r>
            <a:r>
              <a:rPr lang="tr-TR" dirty="0" err="1"/>
              <a:t>kollajen</a:t>
            </a:r>
            <a:r>
              <a:rPr lang="tr-TR" dirty="0"/>
              <a:t> matriks ve yeni kapiller içeren parlak kırmızı, kolay kanayan, hassas bir dokudur </a:t>
            </a:r>
          </a:p>
          <a:p>
            <a:endParaRPr lang="tr-TR" dirty="0"/>
          </a:p>
          <a:p>
            <a:r>
              <a:rPr lang="tr-TR" dirty="0"/>
              <a:t>Optimal yara iyileşmesi için yara yatağının </a:t>
            </a:r>
            <a:r>
              <a:rPr lang="tr-TR" dirty="0">
                <a:solidFill>
                  <a:srgbClr val="0070C0"/>
                </a:solidFill>
              </a:rPr>
              <a:t>iyi </a:t>
            </a:r>
            <a:r>
              <a:rPr lang="tr-TR" dirty="0" err="1">
                <a:solidFill>
                  <a:srgbClr val="0070C0"/>
                </a:solidFill>
              </a:rPr>
              <a:t>vaskülarize</a:t>
            </a:r>
            <a:r>
              <a:rPr lang="tr-TR" dirty="0">
                <a:solidFill>
                  <a:srgbClr val="0070C0"/>
                </a:solidFill>
              </a:rPr>
              <a:t> olması, cansız dokudan arınmış, enfeksiyondan arınmış ve nemli </a:t>
            </a:r>
            <a:r>
              <a:rPr lang="tr-TR" dirty="0"/>
              <a:t>olması gerekir.</a:t>
            </a:r>
            <a:r>
              <a:rPr lang="en-US" dirty="0"/>
              <a:t> </a:t>
            </a:r>
            <a:endParaRPr lang="tr-TR" dirty="0"/>
          </a:p>
          <a:p>
            <a:pPr marL="0" indent="0" algn="r">
              <a:buNone/>
            </a:pPr>
            <a:r>
              <a:rPr lang="en-US" sz="800" u="sng" dirty="0">
                <a:solidFill>
                  <a:srgbClr val="002060"/>
                </a:solidFill>
              </a:rPr>
              <a:t>Schultz GS, </a:t>
            </a:r>
            <a:r>
              <a:rPr lang="en-US" sz="800" u="sng" dirty="0" err="1">
                <a:solidFill>
                  <a:srgbClr val="002060"/>
                </a:solidFill>
              </a:rPr>
              <a:t>Sibbald</a:t>
            </a:r>
            <a:r>
              <a:rPr lang="en-US" sz="800" u="sng" dirty="0">
                <a:solidFill>
                  <a:srgbClr val="002060"/>
                </a:solidFill>
              </a:rPr>
              <a:t> RG, </a:t>
            </a:r>
            <a:r>
              <a:rPr lang="en-US" sz="800" u="sng" dirty="0" err="1">
                <a:solidFill>
                  <a:srgbClr val="002060"/>
                </a:solidFill>
              </a:rPr>
              <a:t>Falanga</a:t>
            </a:r>
            <a:r>
              <a:rPr lang="en-US" sz="800" u="sng" dirty="0">
                <a:solidFill>
                  <a:srgbClr val="002060"/>
                </a:solidFill>
              </a:rPr>
              <a:t> V, et al. Wound bed preparation: a systematic approach to wound management. Wound Repair Regen 2003; 11 Suppl 1:S1.</a:t>
            </a:r>
            <a:endParaRPr lang="tr-TR" sz="800" u="sng" dirty="0">
              <a:solidFill>
                <a:srgbClr val="002060"/>
              </a:solidFill>
            </a:endParaRPr>
          </a:p>
          <a:p>
            <a:endParaRPr lang="tr-TR" dirty="0"/>
          </a:p>
        </p:txBody>
      </p:sp>
      <p:pic>
        <p:nvPicPr>
          <p:cNvPr id="10" name="Resim 9">
            <a:extLst>
              <a:ext uri="{FF2B5EF4-FFF2-40B4-BE49-F238E27FC236}">
                <a16:creationId xmlns:a16="http://schemas.microsoft.com/office/drawing/2014/main" id="{00985191-CC52-26BB-F3D1-3C938A13D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873" y="1811045"/>
            <a:ext cx="2871374" cy="3828498"/>
          </a:xfrm>
          <a:prstGeom prst="rect">
            <a:avLst/>
          </a:prstGeom>
        </p:spPr>
      </p:pic>
    </p:spTree>
    <p:extLst>
      <p:ext uri="{BB962C8B-B14F-4D97-AF65-F5344CB8AC3E}">
        <p14:creationId xmlns:p14="http://schemas.microsoft.com/office/powerpoint/2010/main" val="12076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11C6261-D534-C9F9-55F1-C350CFD62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693" y="861135"/>
            <a:ext cx="8086613" cy="5379867"/>
          </a:xfrm>
          <a:prstGeom prst="rect">
            <a:avLst/>
          </a:prstGeom>
        </p:spPr>
      </p:pic>
    </p:spTree>
    <p:extLst>
      <p:ext uri="{BB962C8B-B14F-4D97-AF65-F5344CB8AC3E}">
        <p14:creationId xmlns:p14="http://schemas.microsoft.com/office/powerpoint/2010/main" val="306126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53108A54-94EA-4F6A-7E68-D05256E3C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530" y="762856"/>
            <a:ext cx="6303146" cy="4554023"/>
          </a:xfrm>
          <a:prstGeom prst="rect">
            <a:avLst/>
          </a:prstGeom>
        </p:spPr>
      </p:pic>
      <p:pic>
        <p:nvPicPr>
          <p:cNvPr id="8" name="Resim 7">
            <a:extLst>
              <a:ext uri="{FF2B5EF4-FFF2-40B4-BE49-F238E27FC236}">
                <a16:creationId xmlns:a16="http://schemas.microsoft.com/office/drawing/2014/main" id="{DAF8FB96-8797-DB2C-CCBF-4587D934B6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961" y="5800559"/>
            <a:ext cx="4547342" cy="972105"/>
          </a:xfrm>
          <a:prstGeom prst="rect">
            <a:avLst/>
          </a:prstGeom>
        </p:spPr>
      </p:pic>
      <p:pic>
        <p:nvPicPr>
          <p:cNvPr id="10" name="Resim 9">
            <a:extLst>
              <a:ext uri="{FF2B5EF4-FFF2-40B4-BE49-F238E27FC236}">
                <a16:creationId xmlns:a16="http://schemas.microsoft.com/office/drawing/2014/main" id="{4F8C30A7-25EA-1066-C5F3-A5220D796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55" y="6201276"/>
            <a:ext cx="3851444" cy="571388"/>
          </a:xfrm>
          <a:prstGeom prst="rect">
            <a:avLst/>
          </a:prstGeom>
        </p:spPr>
      </p:pic>
    </p:spTree>
    <p:extLst>
      <p:ext uri="{BB962C8B-B14F-4D97-AF65-F5344CB8AC3E}">
        <p14:creationId xmlns:p14="http://schemas.microsoft.com/office/powerpoint/2010/main" val="32854904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4C6B976B-DC8F-4F6F-96A3-8BF6286176AE}"/>
</file>

<file path=customXml/itemProps2.xml><?xml version="1.0" encoding="utf-8"?>
<ds:datastoreItem xmlns:ds="http://schemas.openxmlformats.org/officeDocument/2006/customXml" ds:itemID="{891BA91C-7839-4549-A15D-268BE40104F5}"/>
</file>

<file path=customXml/itemProps3.xml><?xml version="1.0" encoding="utf-8"?>
<ds:datastoreItem xmlns:ds="http://schemas.openxmlformats.org/officeDocument/2006/customXml" ds:itemID="{2322ADBC-28C8-4D6F-8255-42C4B8BB5ED6}"/>
</file>

<file path=docProps/app.xml><?xml version="1.0" encoding="utf-8"?>
<Properties xmlns="http://schemas.openxmlformats.org/officeDocument/2006/extended-properties" xmlns:vt="http://schemas.openxmlformats.org/officeDocument/2006/docPropsVTypes">
  <TotalTime>5248</TotalTime>
  <Words>2290</Words>
  <Application>Microsoft Office PowerPoint</Application>
  <PresentationFormat>Geniş ekran</PresentationFormat>
  <Paragraphs>173</Paragraphs>
  <Slides>43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43</vt:i4>
      </vt:variant>
    </vt:vector>
  </HeadingPairs>
  <TitlesOfParts>
    <vt:vector size="48" baseType="lpstr">
      <vt:lpstr>Arial</vt:lpstr>
      <vt:lpstr>Calibri</vt:lpstr>
      <vt:lpstr>Calibri Light</vt:lpstr>
      <vt:lpstr>Tahoma</vt:lpstr>
      <vt:lpstr>Office Teması</vt:lpstr>
      <vt:lpstr>YARA BAKIMINDA DEBRİDMAN YÖNTEMLERİ</vt:lpstr>
      <vt:lpstr>PowerPoint Sunusu</vt:lpstr>
      <vt:lpstr>PowerPoint Sunusu</vt:lpstr>
      <vt:lpstr>YARA</vt:lpstr>
      <vt:lpstr>PowerPoint Sunusu</vt:lpstr>
      <vt:lpstr>Yara İyileşmesi Yönetimi</vt:lpstr>
      <vt:lpstr>Yara İyileşmesi Yönetimi</vt:lpstr>
      <vt:lpstr>PowerPoint Sunusu</vt:lpstr>
      <vt:lpstr>PowerPoint Sunusu</vt:lpstr>
      <vt:lpstr>PowerPoint Sunusu</vt:lpstr>
      <vt:lpstr>PowerPoint Sunusu</vt:lpstr>
      <vt:lpstr>PowerPoint Sunusu</vt:lpstr>
      <vt:lpstr> T: Tissue non viable or deficient (doku yönetimi)</vt:lpstr>
      <vt:lpstr>I: Infection and/or Inflamation incorporating the infection continuum (enfeksiyon ve enflamasyon yönetimi)</vt:lpstr>
      <vt:lpstr>M: Moisture balance (nem dengesi)</vt:lpstr>
      <vt:lpstr>E: Edge or Epithelisation management Edge of wound, non-advancing or undermined (kenar yönetimi ve epitelizasyon)</vt:lpstr>
      <vt:lpstr>R: Regeneration/Repair – Promoting tissue regeneration and repair through advanced therapies. (Doku Yenilenmesi ve Onarımı)</vt:lpstr>
      <vt:lpstr>S: Social factors – Addressing social and patient-related factors, such as health literacy, mental health, and patient support. (Sosyal Faktörler)</vt:lpstr>
      <vt:lpstr>PowerPoint Sunusu</vt:lpstr>
      <vt:lpstr>YARA DEBRİDMANI</vt:lpstr>
      <vt:lpstr>Yara içindeki ölü dokular ve debris</vt:lpstr>
      <vt:lpstr>Yara debridmanı</vt:lpstr>
      <vt:lpstr>YARA DEBRİDMANI</vt:lpstr>
      <vt:lpstr>PowerPoint Sunusu</vt:lpstr>
      <vt:lpstr>OTOLİTİK DEBRİDMAN</vt:lpstr>
      <vt:lpstr>ENZİMATİK DEBRİDMAN</vt:lpstr>
      <vt:lpstr>BİYOLOJİK DEBRİDMAN</vt:lpstr>
      <vt:lpstr>MEKANİK DEBRİDMAN</vt:lpstr>
      <vt:lpstr>PowerPoint Sunusu</vt:lpstr>
      <vt:lpstr>CERRAHİ DEBRİDMAN</vt:lpstr>
      <vt:lpstr>CERRAHİ DEBRİDMAN</vt:lpstr>
      <vt:lpstr>PowerPoint Sunusu</vt:lpstr>
      <vt:lpstr>PowerPoint Sunusu</vt:lpstr>
      <vt:lpstr>PowerPoint Sunusu</vt:lpstr>
      <vt:lpstr>Hangi yöntem, hangi debridman ? </vt:lpstr>
      <vt:lpstr>Neden debridman ? </vt:lpstr>
      <vt:lpstr>PowerPoint Sunusu</vt:lpstr>
      <vt:lpstr>Neden debridman ? </vt:lpstr>
      <vt:lpstr>Neden debridman ? </vt:lpstr>
      <vt:lpstr>Hangi durumlarda debridmana dikkat edelim?</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İlayda DURMUŞ</dc:creator>
  <cp:lastModifiedBy>loq5</cp:lastModifiedBy>
  <cp:revision>30</cp:revision>
  <dcterms:created xsi:type="dcterms:W3CDTF">2023-09-21T11:10:20Z</dcterms:created>
  <dcterms:modified xsi:type="dcterms:W3CDTF">2025-10-17T11:46:30Z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