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olors2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1" r:id="rId18"/>
    <p:sldId id="272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00" autoAdjust="0"/>
  </p:normalViewPr>
  <p:slideViewPr>
    <p:cSldViewPr snapToGrid="0">
      <p:cViewPr varScale="1">
        <p:scale>
          <a:sx n="77" d="100"/>
          <a:sy n="77" d="100"/>
        </p:scale>
        <p:origin x="8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dirty="0"/>
              <a:t>MASLD </a:t>
            </a:r>
            <a:r>
              <a:rPr lang="tr-TR" dirty="0" err="1"/>
              <a:t>Prevalansı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Seri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28.2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69011551626397E-2"/>
                      <c:h val="0.1319742503452087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9C62-487D-9014-FD4AEF35C613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53.7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889744956834755E-2"/>
                      <c:h val="0.1559542913982837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9C62-487D-9014-FD4AEF35C613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62.9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2289621437025012E-2"/>
                      <c:h val="0.15355628729297621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9C62-487D-9014-FD4AEF35C613}"/>
                </c:ext>
              </c:extLst>
            </c:dLbl>
            <c:dLbl>
              <c:idx val="3"/>
              <c:layout>
                <c:manualLayout>
                  <c:x val="5.5995059207610389E-3"/>
                  <c:y val="0.1115912154500949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69.1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890362555883456E-2"/>
                      <c:h val="0.1175862257133637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9C62-487D-9014-FD4AEF35C613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75.5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69011551626397E-2"/>
                      <c:h val="0.13916826266113125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9C62-487D-9014-FD4AEF35C6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Sayfa1!$A$2:$A$6</c:f>
              <c:strCache>
                <c:ptCount val="5"/>
                <c:pt idx="0">
                  <c:v>1 RISK FACTOR</c:v>
                </c:pt>
                <c:pt idx="1">
                  <c:v>2 RISK FACTORS</c:v>
                </c:pt>
                <c:pt idx="2">
                  <c:v>3 RISK FACTORS</c:v>
                </c:pt>
                <c:pt idx="3">
                  <c:v>4 RISK FACTORS</c:v>
                </c:pt>
                <c:pt idx="4">
                  <c:v>5 RISK FACTORS</c:v>
                </c:pt>
              </c:strCache>
            </c:strRef>
          </c:cat>
          <c:val>
            <c:numRef>
              <c:f>Sayfa1!$B$2:$B$6</c:f>
              <c:numCache>
                <c:formatCode>General</c:formatCode>
                <c:ptCount val="5"/>
                <c:pt idx="0">
                  <c:v>28.2</c:v>
                </c:pt>
                <c:pt idx="1">
                  <c:v>53.7</c:v>
                </c:pt>
                <c:pt idx="2">
                  <c:v>62.9</c:v>
                </c:pt>
                <c:pt idx="3">
                  <c:v>69.099999999999994</c:v>
                </c:pt>
                <c:pt idx="4">
                  <c:v>75.5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C62-487D-9014-FD4AEF35C61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628307200"/>
        <c:axId val="-628305568"/>
      </c:barChart>
      <c:catAx>
        <c:axId val="-628307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-628305568"/>
        <c:crosses val="autoZero"/>
        <c:auto val="1"/>
        <c:lblAlgn val="ctr"/>
        <c:lblOffset val="100"/>
        <c:noMultiLvlLbl val="0"/>
      </c:catAx>
      <c:valAx>
        <c:axId val="-62830556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628307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dirty="0"/>
              <a:t>Yüksek FIB-4 Skoru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Seri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35.9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7.2672244019757595E-2"/>
                      <c:h val="0.1272764928422230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D91C-4AFC-BF01-460F08C7DE5B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26.1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662301341486591E-2"/>
                      <c:h val="0.13181923946194565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D91C-4AFC-BF01-460F08C7DE5B}"/>
                </c:ext>
              </c:extLst>
            </c:dLbl>
            <c:dLbl>
              <c:idx val="2"/>
              <c:layout>
                <c:manualLayout>
                  <c:x val="-6.6500955362150068E-4"/>
                  <c:y val="0.10346033887101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16.4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513513570122122E-2"/>
                      <c:h val="9.774863981402641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D91C-4AFC-BF01-460F08C7DE5B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15.6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032091161813581E-2"/>
                      <c:h val="7.957765333513612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D91C-4AFC-BF01-460F08C7DE5B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13.3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362110269056582E-2"/>
                      <c:h val="9.547726650416510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D91C-4AFC-BF01-460F08C7DE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Sayfa1!$A$2:$A$6</c:f>
              <c:strCache>
                <c:ptCount val="5"/>
                <c:pt idx="0">
                  <c:v>1 RISK FACTOR</c:v>
                </c:pt>
                <c:pt idx="1">
                  <c:v>2 RISK FACTORS </c:v>
                </c:pt>
                <c:pt idx="2">
                  <c:v>3 RISK FACTORS</c:v>
                </c:pt>
                <c:pt idx="3">
                  <c:v>4 RISK FACTORS</c:v>
                </c:pt>
                <c:pt idx="4">
                  <c:v>5 RISK FACTORS </c:v>
                </c:pt>
              </c:strCache>
            </c:strRef>
          </c:cat>
          <c:val>
            <c:numRef>
              <c:f>Sayfa1!$B$2:$B$6</c:f>
              <c:numCache>
                <c:formatCode>General</c:formatCode>
                <c:ptCount val="5"/>
                <c:pt idx="0">
                  <c:v>35.9</c:v>
                </c:pt>
                <c:pt idx="1">
                  <c:v>26.1</c:v>
                </c:pt>
                <c:pt idx="2">
                  <c:v>16.399999999999999</c:v>
                </c:pt>
                <c:pt idx="3">
                  <c:v>15.6</c:v>
                </c:pt>
                <c:pt idx="4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1C-4AFC-BF01-460F08C7DE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529916416"/>
        <c:axId val="-529913696"/>
      </c:barChart>
      <c:catAx>
        <c:axId val="-52991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-529913696"/>
        <c:crosses val="autoZero"/>
        <c:auto val="1"/>
        <c:lblAlgn val="ctr"/>
        <c:lblOffset val="100"/>
        <c:noMultiLvlLbl val="0"/>
      </c:catAx>
      <c:valAx>
        <c:axId val="-52991369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529916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/>
              <a:t>Yüksek FIB-4 Skoru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2991790899310924E-2"/>
          <c:y val="8.4549101505303856E-2"/>
          <c:w val="0.97401641820137819"/>
          <c:h val="0.85841409155667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Seri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30.7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258056212326599E-2"/>
                      <c:h val="0.13424639981024594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1FEB-482C-96A7-F174E18BB8AD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46C32C-61DB-4338-AF45-CD204A7BBC7D}" type="VALUE">
                      <a:rPr lang="en-US" sz="2000"/>
                      <a:pPr>
                        <a:defRPr/>
                      </a:pPr>
                      <a:t>[DEĞER]</a:t>
                    </a:fld>
                    <a:r>
                      <a:rPr lang="en-US" sz="2000" dirty="0"/>
                      <a:t>.0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051735041119903E-2"/>
                      <c:h val="0.134246399810245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FEB-482C-96A7-F174E18BB8AD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15.2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336278511261649E-2"/>
                      <c:h val="0.1407385243179477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1FEB-482C-96A7-F174E18BB8AD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/>
                      <a:t>13.6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439128112263952E-2"/>
                      <c:h val="0.1126059847845730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1FEB-482C-96A7-F174E18BB8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Sayfa1!$A$2:$A$5</c:f>
              <c:strCache>
                <c:ptCount val="4"/>
                <c:pt idx="0">
                  <c:v>Düşük kilolu</c:v>
                </c:pt>
                <c:pt idx="1">
                  <c:v>Normal</c:v>
                </c:pt>
                <c:pt idx="2">
                  <c:v>Fazla kilolu</c:v>
                </c:pt>
                <c:pt idx="3">
                  <c:v>Obez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30.7</c:v>
                </c:pt>
                <c:pt idx="1">
                  <c:v>18</c:v>
                </c:pt>
                <c:pt idx="2">
                  <c:v>15.2</c:v>
                </c:pt>
                <c:pt idx="3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FEB-482C-96A7-F174E18BB8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-625103680"/>
        <c:axId val="-625103136"/>
      </c:barChart>
      <c:catAx>
        <c:axId val="-625103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-625103136"/>
        <c:crosses val="autoZero"/>
        <c:auto val="1"/>
        <c:lblAlgn val="ctr"/>
        <c:lblOffset val="100"/>
        <c:noMultiLvlLbl val="0"/>
      </c:catAx>
      <c:valAx>
        <c:axId val="-62510313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625103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368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9568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056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1006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055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883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28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357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61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40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012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35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4886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268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61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624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5128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3F60541-E77A-4725-90A4-F76EB979E64D}" type="datetimeFigureOut">
              <a:rPr lang="tr-TR" smtClean="0"/>
              <a:t>16.10.2025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E4DB2-993C-4F5E-9EC7-62919C0A25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1038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93963" y="0"/>
            <a:ext cx="11346873" cy="4292472"/>
          </a:xfrm>
        </p:spPr>
        <p:txBody>
          <a:bodyPr/>
          <a:lstStyle/>
          <a:p>
            <a:r>
              <a:rPr lang="en-US" sz="4000" dirty="0"/>
              <a:t>The prevalence of metabolic dysfunction-associated </a:t>
            </a:r>
            <a:r>
              <a:rPr lang="en-US" sz="4000" dirty="0" err="1"/>
              <a:t>steatotic</a:t>
            </a:r>
            <a:r>
              <a:rPr lang="en-US" sz="4000" dirty="0"/>
              <a:t> liver disease (MASLD) and advanced fibrosis in Turkish community-dwelling older people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Ali Kirik, Hilmi Erdem Sümbül, Nizameddin Koca, Selçuk Yaylacı, Sibel Ocak Serin, Seyit Uyar, Alihan Oral, Ahmet Aydın, </a:t>
            </a:r>
            <a:r>
              <a:rPr lang="tr-TR" u="sng" dirty="0"/>
              <a:t>Süleyman Emre Koçyiğit</a:t>
            </a:r>
            <a:r>
              <a:rPr lang="tr-TR" dirty="0"/>
              <a:t>, </a:t>
            </a:r>
            <a:r>
              <a:rPr lang="tr-TR" dirty="0" err="1"/>
              <a:t>Dahuder</a:t>
            </a:r>
            <a:r>
              <a:rPr lang="tr-TR" dirty="0"/>
              <a:t> </a:t>
            </a:r>
            <a:r>
              <a:rPr lang="tr-TR" dirty="0" err="1"/>
              <a:t>Masld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/>
              <a:t>Group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6828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302328"/>
            <a:ext cx="8946541" cy="49460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/>
              <a:t>Kardiyometabolik</a:t>
            </a:r>
            <a:r>
              <a:rPr lang="tr-TR" dirty="0"/>
              <a:t> Risk Faktörleri ve </a:t>
            </a:r>
            <a:r>
              <a:rPr lang="tr-TR" dirty="0" err="1"/>
              <a:t>Metabolik</a:t>
            </a:r>
            <a:r>
              <a:rPr lang="tr-TR" dirty="0"/>
              <a:t> Bozukluklar</a:t>
            </a:r>
          </a:p>
          <a:p>
            <a:r>
              <a:rPr lang="tr-TR" dirty="0"/>
              <a:t>MASLD : En az bir </a:t>
            </a:r>
            <a:r>
              <a:rPr lang="tr-TR" dirty="0" err="1"/>
              <a:t>kardiyometabolik</a:t>
            </a:r>
            <a:r>
              <a:rPr lang="tr-TR" dirty="0"/>
              <a:t> risk faktörü+ </a:t>
            </a:r>
            <a:r>
              <a:rPr lang="tr-TR" dirty="0" err="1"/>
              <a:t>USG’de</a:t>
            </a:r>
            <a:r>
              <a:rPr lang="tr-TR" dirty="0"/>
              <a:t> </a:t>
            </a:r>
            <a:r>
              <a:rPr lang="tr-TR" dirty="0" err="1"/>
              <a:t>hepatosteatoz</a:t>
            </a:r>
            <a:endParaRPr lang="tr-TR" dirty="0"/>
          </a:p>
          <a:p>
            <a:r>
              <a:rPr lang="tr-TR" dirty="0" err="1"/>
              <a:t>Obezite</a:t>
            </a:r>
            <a:r>
              <a:rPr lang="tr-TR" dirty="0"/>
              <a:t>: VKİ ≥ 25 kg/m2 veya bel çevresi ≥ 94 cm (erkek) ya da ≥80 cm (kadın)</a:t>
            </a:r>
          </a:p>
          <a:p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Mellitus</a:t>
            </a:r>
            <a:r>
              <a:rPr lang="tr-TR" dirty="0"/>
              <a:t>: Açlık kan </a:t>
            </a:r>
            <a:r>
              <a:rPr lang="tr-TR" dirty="0" err="1"/>
              <a:t>glukozu</a:t>
            </a:r>
            <a:r>
              <a:rPr lang="tr-TR" dirty="0"/>
              <a:t> ≥ 126 mg/</a:t>
            </a:r>
            <a:r>
              <a:rPr lang="tr-TR" dirty="0" err="1"/>
              <a:t>dL</a:t>
            </a:r>
            <a:r>
              <a:rPr lang="tr-TR" dirty="0"/>
              <a:t>, </a:t>
            </a:r>
            <a:r>
              <a:rPr lang="tr-TR" dirty="0" err="1"/>
              <a:t>glukoz</a:t>
            </a:r>
            <a:r>
              <a:rPr lang="tr-TR" dirty="0"/>
              <a:t> yükleme testi ile 2.saatte kan </a:t>
            </a:r>
            <a:r>
              <a:rPr lang="tr-TR" dirty="0" err="1"/>
              <a:t>glukozu</a:t>
            </a:r>
            <a:r>
              <a:rPr lang="tr-TR" dirty="0"/>
              <a:t>≥ 200 mg/</a:t>
            </a:r>
            <a:r>
              <a:rPr lang="tr-TR" dirty="0" err="1"/>
              <a:t>dL</a:t>
            </a:r>
            <a:r>
              <a:rPr lang="tr-TR" dirty="0"/>
              <a:t>, HbA1c ≥ 6.5%, ya da </a:t>
            </a:r>
            <a:r>
              <a:rPr lang="tr-TR" dirty="0" err="1"/>
              <a:t>antidiabetik</a:t>
            </a:r>
            <a:r>
              <a:rPr lang="tr-TR" dirty="0"/>
              <a:t> ilaç kullanımı</a:t>
            </a:r>
          </a:p>
          <a:p>
            <a:r>
              <a:rPr lang="tr-TR" dirty="0"/>
              <a:t>Hipertansiyon: Ofis kan basıncı ≥ 140/90 </a:t>
            </a:r>
            <a:r>
              <a:rPr lang="tr-TR" dirty="0" err="1"/>
              <a:t>mmHg</a:t>
            </a:r>
            <a:r>
              <a:rPr lang="tr-TR" dirty="0"/>
              <a:t>, ev kan basıncı ≥ 135/85 </a:t>
            </a:r>
            <a:r>
              <a:rPr lang="tr-TR" dirty="0" err="1"/>
              <a:t>mmHg</a:t>
            </a:r>
            <a:r>
              <a:rPr lang="tr-TR" dirty="0"/>
              <a:t>, ya da </a:t>
            </a:r>
            <a:r>
              <a:rPr lang="tr-TR" dirty="0" err="1"/>
              <a:t>antihipertansif</a:t>
            </a:r>
            <a:r>
              <a:rPr lang="tr-TR" dirty="0"/>
              <a:t> ilaç kullanımı</a:t>
            </a:r>
          </a:p>
          <a:p>
            <a:r>
              <a:rPr lang="tr-TR" dirty="0" err="1"/>
              <a:t>Dislipidemi</a:t>
            </a:r>
            <a:r>
              <a:rPr lang="tr-TR" dirty="0"/>
              <a:t>: </a:t>
            </a:r>
            <a:r>
              <a:rPr lang="tr-TR" dirty="0" err="1"/>
              <a:t>Trigliserid</a:t>
            </a:r>
            <a:r>
              <a:rPr lang="tr-TR" dirty="0"/>
              <a:t> ≥ 150 mg/</a:t>
            </a:r>
            <a:r>
              <a:rPr lang="tr-TR" dirty="0" err="1"/>
              <a:t>dL</a:t>
            </a:r>
            <a:r>
              <a:rPr lang="tr-TR" dirty="0"/>
              <a:t> ve/veya LDL-C ≥ 100 mg/</a:t>
            </a:r>
            <a:r>
              <a:rPr lang="tr-TR" dirty="0" err="1"/>
              <a:t>dL</a:t>
            </a:r>
            <a:r>
              <a:rPr lang="tr-TR" dirty="0"/>
              <a:t> ve veya HDL-C &lt; 40 mg/</a:t>
            </a:r>
            <a:r>
              <a:rPr lang="tr-TR" dirty="0" err="1"/>
              <a:t>dL</a:t>
            </a:r>
            <a:r>
              <a:rPr lang="tr-TR" dirty="0"/>
              <a:t> (erkek); HDL-C &lt; 50 mg/</a:t>
            </a:r>
            <a:r>
              <a:rPr lang="tr-TR" dirty="0" err="1"/>
              <a:t>dL</a:t>
            </a:r>
            <a:r>
              <a:rPr lang="tr-TR" dirty="0"/>
              <a:t> (kadın) ya da </a:t>
            </a:r>
            <a:r>
              <a:rPr lang="tr-TR" dirty="0" err="1"/>
              <a:t>lipid</a:t>
            </a:r>
            <a:r>
              <a:rPr lang="tr-TR" dirty="0"/>
              <a:t> düşürücü tedavi kullanımı</a:t>
            </a:r>
          </a:p>
          <a:p>
            <a:r>
              <a:rPr lang="tr-TR" dirty="0" err="1"/>
              <a:t>Metabolik</a:t>
            </a:r>
            <a:r>
              <a:rPr lang="tr-TR" dirty="0"/>
              <a:t> sendrom: NCEP ATP III kriterlerine göre en az üç </a:t>
            </a:r>
            <a:r>
              <a:rPr lang="tr-TR" dirty="0" err="1"/>
              <a:t>komponentin</a:t>
            </a:r>
            <a:r>
              <a:rPr lang="tr-TR" dirty="0"/>
              <a:t> olması ( bel çevresinde artış, </a:t>
            </a:r>
            <a:r>
              <a:rPr lang="tr-TR" dirty="0" err="1"/>
              <a:t>hipertrigliseridemi</a:t>
            </a:r>
            <a:r>
              <a:rPr lang="tr-TR" dirty="0"/>
              <a:t>, HDL-C düşüklüğü, kan basıncı yüksekliği, </a:t>
            </a:r>
            <a:r>
              <a:rPr lang="tr-TR" dirty="0" err="1"/>
              <a:t>hiperglisemi</a:t>
            </a:r>
            <a:r>
              <a:rPr lang="tr-TR" dirty="0"/>
              <a:t>)</a:t>
            </a:r>
          </a:p>
          <a:p>
            <a:r>
              <a:rPr lang="tr-TR" dirty="0" err="1"/>
              <a:t>Karidyovasküler</a:t>
            </a:r>
            <a:r>
              <a:rPr lang="tr-TR" dirty="0"/>
              <a:t> hastalık: </a:t>
            </a:r>
            <a:r>
              <a:rPr lang="tr-TR" dirty="0" err="1"/>
              <a:t>Dökümente</a:t>
            </a:r>
            <a:r>
              <a:rPr lang="tr-TR" dirty="0"/>
              <a:t> </a:t>
            </a:r>
            <a:r>
              <a:rPr lang="tr-TR" dirty="0" err="1"/>
              <a:t>angina</a:t>
            </a:r>
            <a:r>
              <a:rPr lang="tr-TR" dirty="0"/>
              <a:t>, MI, kalp yetmezliği veya </a:t>
            </a:r>
            <a:r>
              <a:rPr lang="tr-TR" dirty="0" err="1"/>
              <a:t>periferik</a:t>
            </a:r>
            <a:r>
              <a:rPr lang="tr-TR" dirty="0"/>
              <a:t> arter hastalığı öyküsü</a:t>
            </a:r>
          </a:p>
        </p:txBody>
      </p:sp>
    </p:spTree>
    <p:extLst>
      <p:ext uri="{BB962C8B-B14F-4D97-AF65-F5344CB8AC3E}">
        <p14:creationId xmlns:p14="http://schemas.microsoft.com/office/powerpoint/2010/main" val="485498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Hepatik</a:t>
            </a:r>
            <a:r>
              <a:rPr lang="tr-TR" dirty="0"/>
              <a:t> </a:t>
            </a:r>
            <a:r>
              <a:rPr lang="tr-TR" dirty="0" err="1"/>
              <a:t>Steatoz</a:t>
            </a:r>
            <a:r>
              <a:rPr lang="tr-TR" dirty="0"/>
              <a:t> ve </a:t>
            </a:r>
            <a:r>
              <a:rPr lang="tr-TR" dirty="0" err="1"/>
              <a:t>Fibrozis</a:t>
            </a:r>
            <a:r>
              <a:rPr lang="tr-TR" dirty="0"/>
              <a:t> Değerlendirme</a:t>
            </a:r>
          </a:p>
          <a:p>
            <a:r>
              <a:rPr lang="tr-TR" dirty="0" err="1"/>
              <a:t>Hepatobiliyer</a:t>
            </a:r>
            <a:r>
              <a:rPr lang="tr-TR" dirty="0"/>
              <a:t> USG ile (radyolog ya da deneyimli </a:t>
            </a:r>
            <a:r>
              <a:rPr lang="tr-TR"/>
              <a:t>iç hastalıkları </a:t>
            </a:r>
            <a:r>
              <a:rPr lang="tr-TR" dirty="0"/>
              <a:t>uzmanı tarafından)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sz="2400" b="1" dirty="0"/>
              <a:t>FIB-4 skoru </a:t>
            </a:r>
            <a:r>
              <a:rPr lang="tr-TR" sz="2400" b="1" u="sng" dirty="0"/>
              <a:t>&gt;</a:t>
            </a:r>
            <a:r>
              <a:rPr lang="tr-TR" sz="2400" b="1" dirty="0"/>
              <a:t>2; yüksek </a:t>
            </a:r>
            <a:r>
              <a:rPr lang="tr-TR" sz="2400" b="1" dirty="0" err="1"/>
              <a:t>fibrozis</a:t>
            </a:r>
            <a:r>
              <a:rPr lang="tr-TR" sz="2400" b="1" dirty="0"/>
              <a:t> riski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t="22968" b="25111"/>
          <a:stretch/>
        </p:blipFill>
        <p:spPr>
          <a:xfrm>
            <a:off x="2479963" y="3338945"/>
            <a:ext cx="5035261" cy="142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749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1639" y="1357746"/>
            <a:ext cx="9675524" cy="504305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İstatistiksel analiz</a:t>
            </a:r>
          </a:p>
          <a:p>
            <a:pPr>
              <a:spcAft>
                <a:spcPts val="1000"/>
              </a:spcAft>
              <a:defRPr sz="2000"/>
            </a:pPr>
            <a:r>
              <a:rPr lang="tr-TR" dirty="0"/>
              <a:t>SPSS 25.0 (SPSS </a:t>
            </a:r>
            <a:r>
              <a:rPr lang="tr-TR" dirty="0" err="1"/>
              <a:t>Inc</a:t>
            </a:r>
            <a:r>
              <a:rPr lang="tr-TR" dirty="0"/>
              <a:t>., Chicago, IL, ABD) programı ile</a:t>
            </a:r>
          </a:p>
          <a:p>
            <a:pPr>
              <a:spcAft>
                <a:spcPts val="1000"/>
              </a:spcAft>
              <a:defRPr sz="2000"/>
            </a:pPr>
            <a:r>
              <a:rPr lang="tr-TR" dirty="0"/>
              <a:t>Sürekli değişkenler:</a:t>
            </a:r>
          </a:p>
          <a:p>
            <a:pPr marL="0" indent="0">
              <a:spcAft>
                <a:spcPts val="1000"/>
              </a:spcAft>
              <a:buNone/>
              <a:defRPr sz="2000"/>
            </a:pPr>
            <a:r>
              <a:rPr lang="tr-TR" dirty="0"/>
              <a:t>        - Ortalama ± Standart sapma (SS) veya</a:t>
            </a:r>
          </a:p>
          <a:p>
            <a:pPr marL="0" indent="0">
              <a:spcAft>
                <a:spcPts val="1000"/>
              </a:spcAft>
              <a:buNone/>
              <a:defRPr sz="2000"/>
            </a:pPr>
            <a:r>
              <a:rPr lang="tr-TR" dirty="0"/>
              <a:t>        - Medyan (çeyrekler arası aralık, IQR) olarak ifade edildi.</a:t>
            </a:r>
          </a:p>
          <a:p>
            <a:pPr>
              <a:spcAft>
                <a:spcPts val="1000"/>
              </a:spcAft>
              <a:defRPr sz="2000"/>
            </a:pPr>
            <a:r>
              <a:rPr lang="tr-TR" dirty="0"/>
              <a:t>Kategorik değişkenler:</a:t>
            </a:r>
          </a:p>
          <a:p>
            <a:pPr marL="0" indent="0">
              <a:spcAft>
                <a:spcPts val="1000"/>
              </a:spcAft>
              <a:buNone/>
              <a:defRPr sz="2000"/>
            </a:pPr>
            <a:r>
              <a:rPr lang="tr-TR" dirty="0"/>
              <a:t>        - Sayı (n) ve yüzde (%) olarak gösterildi.</a:t>
            </a:r>
          </a:p>
          <a:p>
            <a:pPr>
              <a:spcAft>
                <a:spcPts val="1000"/>
              </a:spcAft>
              <a:defRPr sz="2000"/>
            </a:pPr>
            <a:r>
              <a:rPr lang="tr-TR" dirty="0"/>
              <a:t>Normallik testi: </a:t>
            </a:r>
            <a:r>
              <a:rPr lang="tr-TR" dirty="0" err="1"/>
              <a:t>Kolmogorov</a:t>
            </a:r>
            <a:r>
              <a:rPr lang="tr-TR" dirty="0"/>
              <a:t>–</a:t>
            </a:r>
            <a:r>
              <a:rPr lang="tr-TR" dirty="0" err="1"/>
              <a:t>Smirnov</a:t>
            </a:r>
            <a:r>
              <a:rPr lang="tr-TR" dirty="0"/>
              <a:t> testi</a:t>
            </a:r>
          </a:p>
          <a:p>
            <a:pPr>
              <a:spcAft>
                <a:spcPts val="1000"/>
              </a:spcAft>
              <a:defRPr sz="2000"/>
            </a:pPr>
            <a:r>
              <a:rPr lang="tr-TR" dirty="0"/>
              <a:t>Gruplar arası karşılaştırmalar:</a:t>
            </a:r>
          </a:p>
          <a:p>
            <a:pPr marL="0" indent="0">
              <a:spcAft>
                <a:spcPts val="1000"/>
              </a:spcAft>
              <a:buNone/>
              <a:defRPr sz="2000"/>
            </a:pPr>
            <a:r>
              <a:rPr lang="tr-TR" dirty="0"/>
              <a:t>        - Sürekli değişkenler için: </a:t>
            </a:r>
            <a:r>
              <a:rPr lang="tr-TR" dirty="0" err="1"/>
              <a:t>Student</a:t>
            </a:r>
            <a:r>
              <a:rPr lang="tr-TR" dirty="0"/>
              <a:t> t-testi veya Mann–</a:t>
            </a:r>
            <a:r>
              <a:rPr lang="tr-TR" dirty="0" err="1"/>
              <a:t>Whitney</a:t>
            </a:r>
            <a:r>
              <a:rPr lang="tr-TR" dirty="0"/>
              <a:t> U testi</a:t>
            </a:r>
          </a:p>
          <a:p>
            <a:pPr marL="0" indent="0">
              <a:spcAft>
                <a:spcPts val="1000"/>
              </a:spcAft>
              <a:buNone/>
              <a:defRPr sz="2000"/>
            </a:pPr>
            <a:r>
              <a:rPr lang="tr-TR" dirty="0"/>
              <a:t>        - Kategorik değişkenler için: Ki-kare testi kullanıldı.</a:t>
            </a:r>
          </a:p>
          <a:p>
            <a:pPr>
              <a:spcAft>
                <a:spcPts val="1000"/>
              </a:spcAft>
              <a:defRPr sz="2000"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0442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  <a:defRPr sz="2000"/>
            </a:pPr>
            <a:r>
              <a:rPr lang="tr-TR" dirty="0"/>
              <a:t>Lojistik regresyon analizi:</a:t>
            </a:r>
          </a:p>
          <a:p>
            <a:pPr marL="0" indent="0">
              <a:spcAft>
                <a:spcPts val="1000"/>
              </a:spcAft>
              <a:buNone/>
              <a:defRPr sz="2000"/>
            </a:pPr>
            <a:r>
              <a:rPr lang="tr-TR" dirty="0"/>
              <a:t>       - Yüksek FIB-4 skorlarının bağımsız belirleyicilerini saptamak için oluşturuldu.</a:t>
            </a:r>
          </a:p>
          <a:p>
            <a:pPr marL="0" indent="0">
              <a:spcAft>
                <a:spcPts val="1000"/>
              </a:spcAft>
              <a:buNone/>
              <a:defRPr sz="2000"/>
            </a:pPr>
            <a:r>
              <a:rPr lang="tr-TR" dirty="0"/>
              <a:t>       - p &lt; 0.10 bulunan ve klinik olarak önemli değişkenler çok değişkenli modele dahil edildi.</a:t>
            </a:r>
          </a:p>
          <a:p>
            <a:pPr>
              <a:spcAft>
                <a:spcPts val="1000"/>
              </a:spcAft>
              <a:defRPr sz="2000"/>
            </a:pPr>
            <a:r>
              <a:rPr lang="tr-TR" dirty="0"/>
              <a:t>İstatistiksel anlamlılık: p &lt; 0.05 olarak kabul edildi.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5460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BULGULAR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5805874"/>
              </p:ext>
            </p:extLst>
          </p:nvPr>
        </p:nvGraphicFramePr>
        <p:xfrm>
          <a:off x="-2" y="1249071"/>
          <a:ext cx="12192001" cy="55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8556">
                  <a:extLst>
                    <a:ext uri="{9D8B030D-6E8A-4147-A177-3AD203B41FA5}">
                      <a16:colId xmlns:a16="http://schemas.microsoft.com/office/drawing/2014/main" val="3354980069"/>
                    </a:ext>
                  </a:extLst>
                </a:gridCol>
                <a:gridCol w="2168245">
                  <a:extLst>
                    <a:ext uri="{9D8B030D-6E8A-4147-A177-3AD203B41FA5}">
                      <a16:colId xmlns:a16="http://schemas.microsoft.com/office/drawing/2014/main" val="272082115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32786844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9697786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385739022"/>
                    </a:ext>
                  </a:extLst>
                </a:gridCol>
              </a:tblGrid>
              <a:tr h="6521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Değişkenler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popülasyon n=2613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MASLD (+)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=1811 (69.3%)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MASLD (-)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=802 (30.7%)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3535755"/>
                  </a:ext>
                </a:extLst>
              </a:tr>
              <a:tr h="593618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Demografik Özellikler</a:t>
                      </a: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7919814"/>
                  </a:ext>
                </a:extLst>
              </a:tr>
              <a:tr h="593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Yaş (yıl), ortalama ± SS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71.55 ± 5.40</a:t>
                      </a:r>
                      <a:endParaRPr lang="tr-TR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70.88 ± 5.02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73.07 ± 5.89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7563557"/>
                  </a:ext>
                </a:extLst>
              </a:tr>
              <a:tr h="593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Cinsiyet (kadın), n (%)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1640 (</a:t>
                      </a: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62.8</a:t>
                      </a: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1165 (64.3)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475 (59.2)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0.013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362932"/>
                  </a:ext>
                </a:extLst>
              </a:tr>
              <a:tr h="593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VKİ (kg/m</a:t>
                      </a:r>
                      <a:r>
                        <a:rPr lang="tr-TR" sz="1800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ortalama ± SS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30.29 ± 5.55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31.29 ± 5.37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28.02 ± 5.27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8739098"/>
                  </a:ext>
                </a:extLst>
              </a:tr>
              <a:tr h="593618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VKİ ≥ 25 kg/m</a:t>
                      </a:r>
                      <a:r>
                        <a:rPr lang="tr-TR" sz="1800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 (%)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2228 (85.3)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1648 (91.0)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580 (72.3)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1864025"/>
                  </a:ext>
                </a:extLst>
              </a:tr>
              <a:tr h="593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Bel çevresi (cm)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100.16 ± 14.80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102.39 ± 14.18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95.13 ± 14.93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5061579"/>
                  </a:ext>
                </a:extLst>
              </a:tr>
              <a:tr h="593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Sigara, n (%)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309 (11.8)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219 (12.1)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 (11.2)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0.525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7939011"/>
                  </a:ext>
                </a:extLst>
              </a:tr>
              <a:tr h="593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Egzersiz, n (%)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336 (12.9)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 (11.1)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135 (16.8)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392599"/>
                  </a:ext>
                </a:extLst>
              </a:tr>
            </a:tbl>
          </a:graphicData>
        </a:graphic>
      </p:graphicFrame>
      <p:sp>
        <p:nvSpPr>
          <p:cNvPr id="6" name="Dikdörtgen 5"/>
          <p:cNvSpPr/>
          <p:nvPr/>
        </p:nvSpPr>
        <p:spPr>
          <a:xfrm>
            <a:off x="6109855" y="1676400"/>
            <a:ext cx="914400" cy="42949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20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BULGULAR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İçerik Yer Tutucus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2698489"/>
              </p:ext>
            </p:extLst>
          </p:nvPr>
        </p:nvGraphicFramePr>
        <p:xfrm>
          <a:off x="0" y="1124380"/>
          <a:ext cx="12192000" cy="5733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8110">
                  <a:extLst>
                    <a:ext uri="{9D8B030D-6E8A-4147-A177-3AD203B41FA5}">
                      <a16:colId xmlns:a16="http://schemas.microsoft.com/office/drawing/2014/main" val="3354980069"/>
                    </a:ext>
                  </a:extLst>
                </a:gridCol>
                <a:gridCol w="2008909">
                  <a:extLst>
                    <a:ext uri="{9D8B030D-6E8A-4147-A177-3AD203B41FA5}">
                      <a16:colId xmlns:a16="http://schemas.microsoft.com/office/drawing/2014/main" val="699643850"/>
                    </a:ext>
                  </a:extLst>
                </a:gridCol>
                <a:gridCol w="2078181">
                  <a:extLst>
                    <a:ext uri="{9D8B030D-6E8A-4147-A177-3AD203B41FA5}">
                      <a16:colId xmlns:a16="http://schemas.microsoft.com/office/drawing/2014/main" val="335416714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9697786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385739022"/>
                    </a:ext>
                  </a:extLst>
                </a:gridCol>
              </a:tblGrid>
              <a:tr h="6750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Değişkenler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popülasyon n=2613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MASLD (+)</a:t>
                      </a:r>
                      <a:r>
                        <a:rPr lang="tr-TR" sz="18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</a:t>
                      </a: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=1811 (69.3%)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MASLD (-)</a:t>
                      </a:r>
                      <a:r>
                        <a:rPr lang="tr-TR" sz="18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</a:t>
                      </a: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=802 (30.7%)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3535755"/>
                  </a:ext>
                </a:extLst>
              </a:tr>
              <a:tr h="389172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Komorbid</a:t>
                      </a: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hastalıklar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7919814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Hipertansiyon, n (%)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1962 (75.1)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1374 (75.9)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588 (73.3)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0.164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8430354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Diabetes</a:t>
                      </a:r>
                      <a:r>
                        <a:rPr lang="tr-TR" sz="16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mellitus</a:t>
                      </a:r>
                      <a:r>
                        <a:rPr lang="tr-TR" sz="16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 (%)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1642 (62.8)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1200 (66.3)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442 (55.1)</a:t>
                      </a:r>
                      <a:endParaRPr lang="tr-T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4801345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Dislipidemi</a:t>
                      </a: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 (%)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1386 (53.0)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1029 (56.8)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357 (44.5)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5151819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Metabolik</a:t>
                      </a: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sendrom, n (%)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2371 (90.7)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1691 (93.4)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680 (84.8)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3619406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Obezite</a:t>
                      </a: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(VKİ≥ 30 kg/m</a:t>
                      </a:r>
                      <a:r>
                        <a:rPr lang="tr-TR" sz="1600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n (%)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1275 (48.8)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1017 (56.2)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258 (32.2)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3239568"/>
                  </a:ext>
                </a:extLst>
              </a:tr>
              <a:tr h="315499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Laboratuvar veriler</a:t>
                      </a: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1504205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Trombosit</a:t>
                      </a: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(x10</a:t>
                      </a:r>
                      <a:r>
                        <a:rPr lang="tr-TR" sz="1600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ortalama ± SS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263.95 ± 84.81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265.72 ± 82.55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259.97 ± 89.64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0.115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0263929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Kreatinin</a:t>
                      </a: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(mg/</a:t>
                      </a:r>
                      <a:r>
                        <a:rPr lang="tr-TR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dL</a:t>
                      </a: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ortalama ± SS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1.02 ± 0.61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1.00 ± 0.59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1.06 ± 0.63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0.013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705066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marL="0" marR="0" indent="18034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kolesterol, ortalama ± SS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189.88  ± 50.79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193.47 ± 49.54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181.78 ± 52.65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3647432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marL="0" marR="0" indent="18034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LDL-C, ortalama ± SS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113.31 ± 40.22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115.21 ± 39.67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109.00 ± 41.14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0554505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marL="0" marR="0" indent="18034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HDL-C, ortalama ± SS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48.13 ± 13.94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48.31 ± 13.53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47.71 ± 14.83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0.316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57362932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marL="0" marR="0" indent="18034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Trigliserid</a:t>
                      </a: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ortalama ± SS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157.15 ± 88.80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166.58 ± 92.03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135.83 ± 76.96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8739098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AST (IU/L), ortalama ± SS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23.52 ± 30.77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23.79 ± 33.67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22.91 ± 22.89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0.219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1864025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marL="0" marR="0" indent="18034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 (IU/L), ortalama ± SS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22.85 ± 32.84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23.45 ± 27.06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21.51 ± 43.13</a:t>
                      </a:r>
                      <a:endParaRPr lang="tr-T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5061579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marL="0" marR="0" indent="18034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FIB4 koru, ortalama ± SS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1.58 ± 2.89</a:t>
                      </a:r>
                      <a:endParaRPr lang="tr-TR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1.52 ± 3.32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1.73 ± 1.53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7939011"/>
                  </a:ext>
                </a:extLst>
              </a:tr>
              <a:tr h="29025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Yüksek FIB4 </a:t>
                      </a:r>
                      <a:r>
                        <a:rPr lang="tr-TR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score</a:t>
                      </a: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tr-TR" sz="1600" b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 (</a:t>
                      </a: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%)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412 (15.8)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244 (13.5)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168 (20.9)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392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9481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BULGULAR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4088426204"/>
              </p:ext>
            </p:extLst>
          </p:nvPr>
        </p:nvGraphicFramePr>
        <p:xfrm>
          <a:off x="1046132" y="1214203"/>
          <a:ext cx="9072229" cy="5296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57239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BULGULAR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1048398"/>
              </p:ext>
            </p:extLst>
          </p:nvPr>
        </p:nvGraphicFramePr>
        <p:xfrm>
          <a:off x="-2" y="1249074"/>
          <a:ext cx="12192001" cy="5608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8556">
                  <a:extLst>
                    <a:ext uri="{9D8B030D-6E8A-4147-A177-3AD203B41FA5}">
                      <a16:colId xmlns:a16="http://schemas.microsoft.com/office/drawing/2014/main" val="3354980069"/>
                    </a:ext>
                  </a:extLst>
                </a:gridCol>
                <a:gridCol w="2168245">
                  <a:extLst>
                    <a:ext uri="{9D8B030D-6E8A-4147-A177-3AD203B41FA5}">
                      <a16:colId xmlns:a16="http://schemas.microsoft.com/office/drawing/2014/main" val="272082115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32786844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096977863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385739022"/>
                    </a:ext>
                  </a:extLst>
                </a:gridCol>
              </a:tblGrid>
              <a:tr h="7719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Değişkenler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popülasyon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n=2613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Düşük FIB-4 skoru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=2201 (84.2%)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Yüksek FIB-4 skoru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=412 (15.8%)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3535755"/>
                  </a:ext>
                </a:extLst>
              </a:tr>
              <a:tr h="604618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Demografik Özellikler</a:t>
                      </a: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7919814"/>
                  </a:ext>
                </a:extLst>
              </a:tr>
              <a:tr h="60461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Yaş (yıl), ortalama ± SS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71.55 ± 5.40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70.96 ± 5.05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74.68 ± 6.09</a:t>
                      </a:r>
                      <a:endParaRPr lang="tr-TR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7563557"/>
                  </a:ext>
                </a:extLst>
              </a:tr>
              <a:tr h="60461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Cinsiyet (kadın), n (%)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1640 (62.8)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1402 (63.7)</a:t>
                      </a:r>
                      <a:endParaRPr lang="tr-TR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238 (57.8)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0.022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57362932"/>
                  </a:ext>
                </a:extLst>
              </a:tr>
              <a:tr h="60461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Sigara, n (%)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309 (11.8)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273 (12.4)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(8.7)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0.034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41298655"/>
                  </a:ext>
                </a:extLst>
              </a:tr>
              <a:tr h="60461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Egzersiz,</a:t>
                      </a:r>
                      <a:r>
                        <a:rPr lang="tr-TR" sz="18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 (%)</a:t>
                      </a:r>
                      <a:endParaRPr lang="tr-TR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336 (12.9)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302 (13.7)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 (8.3)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0.002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83099269"/>
                  </a:ext>
                </a:extLst>
              </a:tr>
              <a:tr h="60461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VKİ (kg/m</a:t>
                      </a:r>
                      <a:r>
                        <a:rPr lang="tr-TR" sz="1800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ortalama ± SS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30.29 ± 5.55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30.46 ± 5.46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29.37 ± 5.92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8739098"/>
                  </a:ext>
                </a:extLst>
              </a:tr>
              <a:tr h="604618">
                <a:tc>
                  <a:txBody>
                    <a:bodyPr/>
                    <a:lstStyle/>
                    <a:p>
                      <a:pPr indent="180340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VKİ ≥ 25 kg/m</a:t>
                      </a:r>
                      <a:r>
                        <a:rPr lang="tr-TR" sz="1800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 (%)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2228 (85.3)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1905 (86.6)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323 (78.4)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1864025"/>
                  </a:ext>
                </a:extLst>
              </a:tr>
              <a:tr h="604618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Bel çevresi (cm)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100.16 ± 14.80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100.69 ± 14.31</a:t>
                      </a:r>
                      <a:endParaRPr lang="tr-TR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97.34 ± 16.92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75061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597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BULGULAR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907365"/>
              </p:ext>
            </p:extLst>
          </p:nvPr>
        </p:nvGraphicFramePr>
        <p:xfrm>
          <a:off x="-1" y="1274614"/>
          <a:ext cx="12192000" cy="5574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1128">
                  <a:extLst>
                    <a:ext uri="{9D8B030D-6E8A-4147-A177-3AD203B41FA5}">
                      <a16:colId xmlns:a16="http://schemas.microsoft.com/office/drawing/2014/main" val="492346254"/>
                    </a:ext>
                  </a:extLst>
                </a:gridCol>
                <a:gridCol w="1745672">
                  <a:extLst>
                    <a:ext uri="{9D8B030D-6E8A-4147-A177-3AD203B41FA5}">
                      <a16:colId xmlns:a16="http://schemas.microsoft.com/office/drawing/2014/main" val="285283127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804016735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70015342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64942397"/>
                    </a:ext>
                  </a:extLst>
                </a:gridCol>
              </a:tblGrid>
              <a:tr h="7241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Değişkenler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popülasyon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n=2613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Düşük FIB-4 skoru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=2201 (84.2%)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Yüksek FIB-4 skoru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 =412 (15.8%)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tr-TR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7522733"/>
                  </a:ext>
                </a:extLst>
              </a:tr>
              <a:tr h="217949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Komorbidite</a:t>
                      </a: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4353226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Diabetes</a:t>
                      </a: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Mellitus</a:t>
                      </a: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 (%)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1642 (62.8)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1418 (64.4)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224 (54.4)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36337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Hipertansiyon, n (%)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1962 (75.1)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1662 (75.5)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 (72.8)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0.246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7081885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Dislipidemi</a:t>
                      </a: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n (%)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1386 (53.0)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1198 (54.4)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188 (45.6)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3115033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Metabolik</a:t>
                      </a: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sendrom, n (%)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2371 (90.7)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2026 (92.0)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345 (83.7)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4739616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Obezite</a:t>
                      </a: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(VKİ ≥ 30 kg/m2), n (%)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1275 (48.8)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1101 (50.0)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174 (42.2)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4097100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MASLD, n (%)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1811 (69.3)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1567 (71.2)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244 (59.2)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63767002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Laboratuvar Bulguları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09820832"/>
                  </a:ext>
                </a:extLst>
              </a:tr>
              <a:tr h="261011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Hemoglobin (g/</a:t>
                      </a:r>
                      <a:r>
                        <a:rPr lang="tr-TR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dL</a:t>
                      </a: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ortalama ± 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12.74 ± 2.04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12.85 ± 1.99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12.15 ± 2.19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94967520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Lökosit (*10</a:t>
                      </a:r>
                      <a:r>
                        <a:rPr lang="tr-TR" sz="1400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/µL), ortalama ± 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7.80 ± 2.22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7.95 ± 2.10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7.01 ± 2.64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1136319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Platelet</a:t>
                      </a: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(*10</a:t>
                      </a:r>
                      <a:r>
                        <a:rPr lang="tr-TR" sz="1400" baseline="30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 ortalama ± 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263.95 ± 84.81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279.80 ± 78.85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179.31 ± 62.54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0529288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marL="0" marR="0" indent="18034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Kreatinin</a:t>
                      </a: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(mg/</a:t>
                      </a:r>
                      <a:r>
                        <a:rPr lang="tr-TR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dL</a:t>
                      </a: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),</a:t>
                      </a:r>
                      <a:r>
                        <a:rPr lang="tr-TR" sz="14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ortalama ± 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1.02 ± 0.61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1.00 ± 0.57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1.13 ± 0.78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71987663"/>
                  </a:ext>
                </a:extLst>
              </a:tr>
              <a:tr h="266747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kolesterol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189.88 ± 50.79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193.08 ± 50.36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172.81 ± 49.74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6817543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LDL-C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113.31 ± 40.22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115.69 ± 40.20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100.57 ± 37.94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78001534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HDL-C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48.13 ± 13.94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48.71 ± 13.62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45.04 ± 15.21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5223322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Trigliserid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157.15 ± 88.80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158.34 ± 87.53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150.78 ± 95.17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0.001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8081448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AST (IU/L), ortalama ± 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23.52 ± 30.77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19.84 ± 8.99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43.17 ± 71.58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0662486"/>
                  </a:ext>
                </a:extLst>
              </a:tr>
              <a:tr h="254589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ALT (IU/L), ortalama ± 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22.85 ± 32.84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20.81 ± 17.93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33.79 ± 70.66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0.027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333557"/>
                  </a:ext>
                </a:extLst>
              </a:tr>
              <a:tr h="258758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FIB4 skoru, ortalama ± 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1.58 ± 2.89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1.20 ± 0.36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3.65 ± 6.88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tr-T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&lt;0.001</a:t>
                      </a:r>
                      <a:endParaRPr lang="tr-T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69395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489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BULGULAR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Grafik 3"/>
          <p:cNvGraphicFramePr/>
          <p:nvPr>
            <p:extLst>
              <p:ext uri="{D42A27DB-BD31-4B8C-83A1-F6EECF244321}">
                <p14:modId xmlns:p14="http://schemas.microsoft.com/office/powerpoint/2010/main" val="1719637722"/>
              </p:ext>
            </p:extLst>
          </p:nvPr>
        </p:nvGraphicFramePr>
        <p:xfrm>
          <a:off x="899408" y="1154243"/>
          <a:ext cx="9548735" cy="5591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5088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GİRİŞ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Metabolik</a:t>
            </a:r>
            <a:r>
              <a:rPr lang="tr-TR" dirty="0"/>
              <a:t> </a:t>
            </a:r>
            <a:r>
              <a:rPr lang="tr-TR" dirty="0" err="1"/>
              <a:t>disfonksiyon</a:t>
            </a:r>
            <a:r>
              <a:rPr lang="tr-TR" dirty="0"/>
              <a:t>-ilişkili </a:t>
            </a:r>
            <a:r>
              <a:rPr lang="tr-TR" dirty="0" err="1"/>
              <a:t>steatotik</a:t>
            </a:r>
            <a:r>
              <a:rPr lang="tr-TR" dirty="0"/>
              <a:t> karaciğer hastalığı (MASLD);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Toplumda en sık görülen kronik karaciğer hastalığı</a:t>
            </a:r>
          </a:p>
          <a:p>
            <a:r>
              <a:rPr lang="tr-TR" dirty="0" err="1"/>
              <a:t>Prevalansı</a:t>
            </a:r>
            <a:r>
              <a:rPr lang="tr-TR" dirty="0"/>
              <a:t> yaşla artmakta</a:t>
            </a:r>
          </a:p>
          <a:p>
            <a:r>
              <a:rPr lang="tr-TR" dirty="0" err="1"/>
              <a:t>Kardiyometabolik</a:t>
            </a:r>
            <a:r>
              <a:rPr lang="tr-TR" dirty="0"/>
              <a:t> risk faktörleri ile yakından ilişkili</a:t>
            </a:r>
          </a:p>
          <a:p>
            <a:r>
              <a:rPr lang="tr-TR" dirty="0"/>
              <a:t>Spektrum </a:t>
            </a:r>
            <a:r>
              <a:rPr lang="tr-TR" dirty="0">
                <a:sym typeface="Wingdings" panose="05000000000000000000" pitchFamily="2" charset="2"/>
              </a:rPr>
              <a:t> basit yağlanmadan ileri </a:t>
            </a:r>
            <a:r>
              <a:rPr lang="tr-TR" dirty="0" err="1">
                <a:sym typeface="Wingdings" panose="05000000000000000000" pitchFamily="2" charset="2"/>
              </a:rPr>
              <a:t>fibrozise</a:t>
            </a:r>
            <a:endParaRPr lang="tr-TR" dirty="0">
              <a:sym typeface="Wingdings" panose="05000000000000000000" pitchFamily="2" charset="2"/>
            </a:endParaRPr>
          </a:p>
          <a:p>
            <a:r>
              <a:rPr lang="tr-TR" dirty="0"/>
              <a:t>65 yaş üstü yaşlı bireylerde MASLD kolay tanınmayabilir, </a:t>
            </a:r>
            <a:r>
              <a:rPr lang="tr-TR" dirty="0" err="1"/>
              <a:t>okült</a:t>
            </a:r>
            <a:r>
              <a:rPr lang="tr-TR" dirty="0"/>
              <a:t> bir hastalık olarak karşımıza çıkabilmekte</a:t>
            </a:r>
          </a:p>
        </p:txBody>
      </p:sp>
    </p:spTree>
    <p:extLst>
      <p:ext uri="{BB962C8B-B14F-4D97-AF65-F5344CB8AC3E}">
        <p14:creationId xmlns:p14="http://schemas.microsoft.com/office/powerpoint/2010/main" val="1002246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6170" y="137925"/>
            <a:ext cx="9404723" cy="1400530"/>
          </a:xfrm>
        </p:spPr>
        <p:txBody>
          <a:bodyPr/>
          <a:lstStyle/>
          <a:p>
            <a:r>
              <a:rPr lang="tr-TR" dirty="0"/>
              <a:t>BULGULAR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Grafik 4"/>
          <p:cNvGraphicFramePr/>
          <p:nvPr>
            <p:extLst>
              <p:ext uri="{D42A27DB-BD31-4B8C-83A1-F6EECF244321}">
                <p14:modId xmlns:p14="http://schemas.microsoft.com/office/powerpoint/2010/main" val="896763856"/>
              </p:ext>
            </p:extLst>
          </p:nvPr>
        </p:nvGraphicFramePr>
        <p:xfrm>
          <a:off x="699541" y="989350"/>
          <a:ext cx="10752944" cy="5868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8328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BULGULAR</a:t>
            </a:r>
            <a:br>
              <a:rPr lang="tr-TR" dirty="0"/>
            </a:b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749508" y="1573967"/>
            <a:ext cx="10448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Yüksek FIB-4 skorunu etkileyen faktörlere yönelik çok değişkenli regresyon analizi</a:t>
            </a:r>
          </a:p>
        </p:txBody>
      </p:sp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080053"/>
              </p:ext>
            </p:extLst>
          </p:nvPr>
        </p:nvGraphicFramePr>
        <p:xfrm>
          <a:off x="809469" y="2293498"/>
          <a:ext cx="9893508" cy="40623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2831">
                  <a:extLst>
                    <a:ext uri="{9D8B030D-6E8A-4147-A177-3AD203B41FA5}">
                      <a16:colId xmlns:a16="http://schemas.microsoft.com/office/drawing/2014/main" val="3545360347"/>
                    </a:ext>
                  </a:extLst>
                </a:gridCol>
                <a:gridCol w="2472831">
                  <a:extLst>
                    <a:ext uri="{9D8B030D-6E8A-4147-A177-3AD203B41FA5}">
                      <a16:colId xmlns:a16="http://schemas.microsoft.com/office/drawing/2014/main" val="3197820317"/>
                    </a:ext>
                  </a:extLst>
                </a:gridCol>
                <a:gridCol w="2473923">
                  <a:extLst>
                    <a:ext uri="{9D8B030D-6E8A-4147-A177-3AD203B41FA5}">
                      <a16:colId xmlns:a16="http://schemas.microsoft.com/office/drawing/2014/main" val="245790197"/>
                    </a:ext>
                  </a:extLst>
                </a:gridCol>
                <a:gridCol w="2473923">
                  <a:extLst>
                    <a:ext uri="{9D8B030D-6E8A-4147-A177-3AD203B41FA5}">
                      <a16:colId xmlns:a16="http://schemas.microsoft.com/office/drawing/2014/main" val="2230833305"/>
                    </a:ext>
                  </a:extLst>
                </a:gridCol>
              </a:tblGrid>
              <a:tr h="5800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Odd</a:t>
                      </a:r>
                      <a:r>
                        <a:rPr lang="tr-TR" sz="2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Oranı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%95 Güven</a:t>
                      </a:r>
                      <a:r>
                        <a:rPr lang="tr-TR" sz="2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Aralığı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tr-TR" sz="2000" baseline="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değeri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7633571"/>
                  </a:ext>
                </a:extLst>
              </a:tr>
              <a:tr h="5803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Cinsiyet (Kadın)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0.763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0.605-0.961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0.022</a:t>
                      </a:r>
                      <a:endParaRPr lang="tr-TR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8887170"/>
                  </a:ext>
                </a:extLst>
              </a:tr>
              <a:tr h="5803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Sigara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0.610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0.419-0.889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0.010</a:t>
                      </a:r>
                      <a:endParaRPr lang="tr-TR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4564237"/>
                  </a:ext>
                </a:extLst>
              </a:tr>
              <a:tr h="5803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VKİ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0.982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0.961-1.00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1519612"/>
                  </a:ext>
                </a:extLst>
              </a:tr>
              <a:tr h="5803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Diabete</a:t>
                      </a:r>
                      <a:r>
                        <a:rPr lang="tr-TR" sz="2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20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Mellitus</a:t>
                      </a:r>
                      <a:r>
                        <a:rPr lang="tr-TR" sz="2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0.722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0.575-0.905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0.005</a:t>
                      </a:r>
                      <a:endParaRPr lang="tr-TR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4321002"/>
                  </a:ext>
                </a:extLst>
              </a:tr>
              <a:tr h="5803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Dislipidemi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0.828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0.660-1.039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0.103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6524901"/>
                  </a:ext>
                </a:extLst>
              </a:tr>
              <a:tr h="58038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MASLD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0.671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0.533-0.844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</a:t>
                      </a:r>
                      <a:r>
                        <a:rPr lang="tr-TR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</a:t>
                      </a:r>
                      <a:endParaRPr lang="tr-TR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608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0255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BULGULARIN ÖZETİ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Çalışmamızda, </a:t>
            </a:r>
          </a:p>
          <a:p>
            <a:r>
              <a:rPr lang="tr-TR" dirty="0"/>
              <a:t>65 yaş üstünde toplumda yaşayan ve en az bir </a:t>
            </a:r>
            <a:r>
              <a:rPr lang="tr-TR" dirty="0" err="1"/>
              <a:t>kardiyometabolik</a:t>
            </a:r>
            <a:r>
              <a:rPr lang="tr-TR" dirty="0"/>
              <a:t> risk faktörüne sahip yaşlı erişkinlerde, yaş arttıkça MASDL sıklığı azalmakta</a:t>
            </a:r>
          </a:p>
          <a:p>
            <a:r>
              <a:rPr lang="tr-TR" dirty="0"/>
              <a:t>MASLD T2DM, </a:t>
            </a:r>
            <a:r>
              <a:rPr lang="tr-TR" dirty="0" err="1"/>
              <a:t>dislipidemi</a:t>
            </a:r>
            <a:r>
              <a:rPr lang="tr-TR" dirty="0"/>
              <a:t> sıklığının artması ve BMI değerlerinin yükselmesi ile ilişkili</a:t>
            </a:r>
          </a:p>
          <a:p>
            <a:r>
              <a:rPr lang="tr-TR" dirty="0"/>
              <a:t>Yüksek </a:t>
            </a:r>
            <a:r>
              <a:rPr lang="tr-TR" dirty="0" err="1"/>
              <a:t>fibrozis</a:t>
            </a:r>
            <a:r>
              <a:rPr lang="tr-TR" dirty="0"/>
              <a:t> risk faktörüne sahip yaşlı erişkinlerde ise sigara içiciliği, MASLD, T2DM ve kadın cinsiyet varlığı ile negatif yönde bir ilişki söz konusu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7458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SONUÇ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/>
              <a:t>Kardiyometabolik</a:t>
            </a:r>
            <a:r>
              <a:rPr lang="tr-TR" sz="2800" dirty="0"/>
              <a:t> risk faktörüne sahip yaşlı erişkinlerde MASLD sıklığı yaşla azalmakla birlikte, </a:t>
            </a:r>
            <a:r>
              <a:rPr lang="tr-TR" sz="2800" dirty="0" err="1"/>
              <a:t>non-invaziv</a:t>
            </a:r>
            <a:r>
              <a:rPr lang="tr-TR" sz="2800" dirty="0"/>
              <a:t> bir </a:t>
            </a:r>
            <a:r>
              <a:rPr lang="tr-TR" sz="2800" dirty="0" err="1"/>
              <a:t>fibrozis</a:t>
            </a:r>
            <a:r>
              <a:rPr lang="tr-TR" sz="2800" dirty="0"/>
              <a:t> riski değerlendirme skoru olan FIB-4’te yaşlı bireylerde kullanışlı görünmemektedir. </a:t>
            </a:r>
          </a:p>
          <a:p>
            <a:r>
              <a:rPr lang="tr-TR" sz="2800" dirty="0"/>
              <a:t>Mevcut bulguları desteklemek için </a:t>
            </a:r>
            <a:r>
              <a:rPr lang="tr-TR" sz="2800" dirty="0" err="1"/>
              <a:t>longitudinal</a:t>
            </a:r>
            <a:r>
              <a:rPr lang="tr-TR" sz="2800" dirty="0"/>
              <a:t> ve farklı </a:t>
            </a:r>
            <a:r>
              <a:rPr lang="tr-TR" sz="2800" dirty="0" err="1"/>
              <a:t>metodlarla</a:t>
            </a:r>
            <a:r>
              <a:rPr lang="tr-TR" sz="2800" dirty="0"/>
              <a:t> desteklenen ileri düzeyde çalışmalara ihtiyaç duyulmaktadır.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5201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GİRİŞ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MASLD hastalarında;</a:t>
            </a:r>
          </a:p>
          <a:p>
            <a:r>
              <a:rPr lang="tr-TR" dirty="0"/>
              <a:t>İleri </a:t>
            </a:r>
            <a:r>
              <a:rPr lang="tr-TR" dirty="0" err="1"/>
              <a:t>fibrozis</a:t>
            </a:r>
            <a:r>
              <a:rPr lang="tr-TR" dirty="0"/>
              <a:t> geliştiğinde, karaciğer ilişkili </a:t>
            </a:r>
            <a:r>
              <a:rPr lang="tr-TR" dirty="0" err="1"/>
              <a:t>mortalite</a:t>
            </a:r>
            <a:r>
              <a:rPr lang="tr-TR" dirty="0"/>
              <a:t> ve tüm nedenli </a:t>
            </a:r>
            <a:r>
              <a:rPr lang="tr-TR" dirty="0" err="1"/>
              <a:t>mortalite</a:t>
            </a:r>
            <a:r>
              <a:rPr lang="tr-TR" dirty="0"/>
              <a:t> için artmış bir risk </a:t>
            </a:r>
          </a:p>
          <a:p>
            <a:endParaRPr lang="tr-TR" dirty="0"/>
          </a:p>
          <a:p>
            <a:r>
              <a:rPr lang="tr-TR" dirty="0"/>
              <a:t>Yaşlanma ile birlikte </a:t>
            </a:r>
            <a:r>
              <a:rPr lang="tr-TR" dirty="0" err="1"/>
              <a:t>obezite</a:t>
            </a:r>
            <a:r>
              <a:rPr lang="tr-TR" dirty="0"/>
              <a:t>, T2DM ve </a:t>
            </a:r>
            <a:r>
              <a:rPr lang="tr-TR" dirty="0" err="1"/>
              <a:t>metabolik</a:t>
            </a:r>
            <a:r>
              <a:rPr lang="tr-TR" dirty="0"/>
              <a:t> sendrom gibi </a:t>
            </a:r>
            <a:r>
              <a:rPr lang="tr-TR" dirty="0" err="1"/>
              <a:t>metabolik</a:t>
            </a:r>
            <a:r>
              <a:rPr lang="tr-TR" dirty="0"/>
              <a:t> risk faktörleri artmakta</a:t>
            </a:r>
          </a:p>
          <a:p>
            <a:endParaRPr lang="tr-TR" dirty="0"/>
          </a:p>
          <a:p>
            <a:r>
              <a:rPr lang="tr-TR" dirty="0"/>
              <a:t>Yaşlılarda </a:t>
            </a:r>
            <a:r>
              <a:rPr lang="tr-TR" dirty="0" err="1"/>
              <a:t>MASLD’ın</a:t>
            </a:r>
            <a:r>
              <a:rPr lang="tr-TR" dirty="0"/>
              <a:t> </a:t>
            </a:r>
            <a:r>
              <a:rPr lang="tr-TR" dirty="0" err="1"/>
              <a:t>fibrozise</a:t>
            </a:r>
            <a:r>
              <a:rPr lang="tr-TR" dirty="0"/>
              <a:t> </a:t>
            </a:r>
            <a:r>
              <a:rPr lang="tr-TR" dirty="0" err="1"/>
              <a:t>progresyonu</a:t>
            </a:r>
            <a:r>
              <a:rPr lang="tr-TR" dirty="0"/>
              <a:t> daha çok görülmekle birlikte, yaş aynı zamanda kötü bir </a:t>
            </a:r>
            <a:r>
              <a:rPr lang="tr-TR" dirty="0" err="1"/>
              <a:t>prognoz</a:t>
            </a:r>
            <a:r>
              <a:rPr lang="tr-TR" dirty="0"/>
              <a:t> belirteci olarak karşımıza çıkmakta</a:t>
            </a:r>
          </a:p>
        </p:txBody>
      </p:sp>
    </p:spTree>
    <p:extLst>
      <p:ext uri="{BB962C8B-B14F-4D97-AF65-F5344CB8AC3E}">
        <p14:creationId xmlns:p14="http://schemas.microsoft.com/office/powerpoint/2010/main" val="2538283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GİRİŞ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MASLD hastalarında;</a:t>
            </a:r>
          </a:p>
          <a:p>
            <a:r>
              <a:rPr lang="tr-TR" dirty="0"/>
              <a:t>MASLD tanılı  yaşlılarda yüksek riskli bireyler olarak kabul edilmekte rutin olarak </a:t>
            </a:r>
            <a:r>
              <a:rPr lang="tr-TR" dirty="0" err="1"/>
              <a:t>fibrozis</a:t>
            </a:r>
            <a:r>
              <a:rPr lang="tr-TR" dirty="0"/>
              <a:t> açısından taranması gerekmekte</a:t>
            </a:r>
          </a:p>
          <a:p>
            <a:r>
              <a:rPr lang="tr-TR" dirty="0"/>
              <a:t>EASL-EASD-EASO rehberine göre riskli bireylerde, </a:t>
            </a:r>
            <a:r>
              <a:rPr lang="tr-TR" dirty="0" err="1"/>
              <a:t>fibrozis</a:t>
            </a:r>
            <a:r>
              <a:rPr lang="tr-TR" dirty="0"/>
              <a:t> taraması açısından fibrozis-4 (FIB-4) gibi kullanışlı skorlar kullanılmalı, yüksek  skorlar tespit edildiğinde karaciğer </a:t>
            </a:r>
            <a:r>
              <a:rPr lang="tr-TR" dirty="0" err="1"/>
              <a:t>elastografi</a:t>
            </a:r>
            <a:r>
              <a:rPr lang="tr-TR" dirty="0"/>
              <a:t> gibi yöntemler önerilmekte</a:t>
            </a:r>
          </a:p>
          <a:p>
            <a:r>
              <a:rPr lang="tr-TR" dirty="0"/>
              <a:t>Rehberlerde FIB-4 skoru için 65 yaş üstü bireylerde </a:t>
            </a:r>
            <a:r>
              <a:rPr lang="tr-TR" dirty="0" err="1"/>
              <a:t>cut-off</a:t>
            </a:r>
            <a:r>
              <a:rPr lang="tr-TR" dirty="0"/>
              <a:t> değeri 2 </a:t>
            </a:r>
          </a:p>
        </p:txBody>
      </p:sp>
    </p:spTree>
    <p:extLst>
      <p:ext uri="{BB962C8B-B14F-4D97-AF65-F5344CB8AC3E}">
        <p14:creationId xmlns:p14="http://schemas.microsoft.com/office/powerpoint/2010/main" val="1241356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AMAÇ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Türkiye’de yaşayan yaşlı bireylerde MASLD </a:t>
            </a:r>
            <a:r>
              <a:rPr lang="tr-TR" dirty="0" err="1"/>
              <a:t>prevalansı</a:t>
            </a:r>
            <a:r>
              <a:rPr lang="tr-TR" dirty="0"/>
              <a:t> ve </a:t>
            </a:r>
            <a:r>
              <a:rPr lang="tr-TR" dirty="0" err="1"/>
              <a:t>fibrozisi</a:t>
            </a:r>
            <a:r>
              <a:rPr lang="tr-TR" dirty="0"/>
              <a:t> etkileyen risk faktörleri açısından ulusal ölçekli bir çalışma yok</a:t>
            </a:r>
          </a:p>
          <a:p>
            <a:endParaRPr lang="tr-TR" dirty="0"/>
          </a:p>
          <a:p>
            <a:r>
              <a:rPr lang="tr-TR" dirty="0"/>
              <a:t>Bu çalışmanın amacı,</a:t>
            </a:r>
          </a:p>
          <a:p>
            <a:pPr marL="0" indent="0">
              <a:buNone/>
            </a:pPr>
            <a:r>
              <a:rPr lang="tr-TR" dirty="0"/>
              <a:t>                   -- 65 yaş üstü en az bir </a:t>
            </a:r>
            <a:r>
              <a:rPr lang="tr-TR" dirty="0" err="1"/>
              <a:t>kardiyometabolik</a:t>
            </a:r>
            <a:r>
              <a:rPr lang="tr-TR" dirty="0"/>
              <a:t> risk faktörü olan yaşlı bireylerde MASLD ve diğer </a:t>
            </a:r>
            <a:r>
              <a:rPr lang="tr-TR" dirty="0" err="1"/>
              <a:t>metabolik</a:t>
            </a:r>
            <a:r>
              <a:rPr lang="tr-TR" dirty="0"/>
              <a:t> risk faktörlerinin </a:t>
            </a:r>
            <a:r>
              <a:rPr lang="tr-TR" dirty="0" err="1"/>
              <a:t>prevalansını</a:t>
            </a:r>
            <a:r>
              <a:rPr lang="tr-TR" dirty="0"/>
              <a:t> tespit etmek </a:t>
            </a:r>
          </a:p>
          <a:p>
            <a:pPr marL="0" indent="0">
              <a:buNone/>
            </a:pPr>
            <a:r>
              <a:rPr lang="tr-TR" dirty="0"/>
              <a:t>                    -- bu bireylerde </a:t>
            </a:r>
            <a:r>
              <a:rPr lang="tr-TR" dirty="0" err="1"/>
              <a:t>fibrozis</a:t>
            </a:r>
            <a:r>
              <a:rPr lang="tr-TR" dirty="0"/>
              <a:t> riskini etkileyen faktörleri ortaya koymak </a:t>
            </a:r>
          </a:p>
        </p:txBody>
      </p:sp>
    </p:spTree>
    <p:extLst>
      <p:ext uri="{BB962C8B-B14F-4D97-AF65-F5344CB8AC3E}">
        <p14:creationId xmlns:p14="http://schemas.microsoft.com/office/powerpoint/2010/main" val="3954826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Çalışma dizaynı ve özellikler</a:t>
            </a:r>
          </a:p>
          <a:p>
            <a:r>
              <a:rPr lang="tr-TR" dirty="0"/>
              <a:t>Ulusal ölçekli, </a:t>
            </a:r>
            <a:r>
              <a:rPr lang="tr-TR" dirty="0" err="1"/>
              <a:t>kesitsel</a:t>
            </a:r>
            <a:r>
              <a:rPr lang="tr-TR" dirty="0"/>
              <a:t>, çok merkezli bir çalışma</a:t>
            </a:r>
          </a:p>
          <a:p>
            <a:r>
              <a:rPr lang="tr-TR" dirty="0"/>
              <a:t>Ocak 2024- Haziran 2024</a:t>
            </a:r>
          </a:p>
          <a:p>
            <a:r>
              <a:rPr lang="tr-TR" dirty="0"/>
              <a:t>Türkiye’deki 31 şehir ve 44 iç hastalıkları kliniğinde değerlendirilen </a:t>
            </a:r>
            <a:r>
              <a:rPr lang="tr-TR" b="1" i="1" u="sng" dirty="0"/>
              <a:t>en az</a:t>
            </a:r>
            <a:r>
              <a:rPr lang="tr-TR" dirty="0"/>
              <a:t> bir </a:t>
            </a:r>
            <a:r>
              <a:rPr lang="tr-TR" dirty="0" err="1"/>
              <a:t>kardiyometabolik</a:t>
            </a:r>
            <a:r>
              <a:rPr lang="tr-TR" dirty="0"/>
              <a:t> risk faktörü olan hastalar</a:t>
            </a:r>
          </a:p>
          <a:p>
            <a:r>
              <a:rPr lang="tr-TR" dirty="0"/>
              <a:t>Toplamda 2613 hasta çalışmaya dahil edildi</a:t>
            </a:r>
          </a:p>
          <a:p>
            <a:r>
              <a:rPr lang="tr-TR" dirty="0"/>
              <a:t>Etik kurul onayı alındı (kabul </a:t>
            </a:r>
            <a:r>
              <a:rPr lang="tr-TR" dirty="0" err="1"/>
              <a:t>no</a:t>
            </a:r>
            <a:r>
              <a:rPr lang="tr-TR" dirty="0"/>
              <a:t>: 2024/72)</a:t>
            </a:r>
          </a:p>
          <a:p>
            <a:r>
              <a:rPr lang="tr-TR" dirty="0"/>
              <a:t>Katılımcılardan aydınlatılmış onamlar alındı</a:t>
            </a:r>
          </a:p>
        </p:txBody>
      </p:sp>
    </p:spTree>
    <p:extLst>
      <p:ext uri="{BB962C8B-B14F-4D97-AF65-F5344CB8AC3E}">
        <p14:creationId xmlns:p14="http://schemas.microsoft.com/office/powerpoint/2010/main" val="2552310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Dışlama kriterleri</a:t>
            </a:r>
          </a:p>
          <a:p>
            <a:r>
              <a:rPr lang="tr-TR" dirty="0"/>
              <a:t>Akut ya da kronik </a:t>
            </a:r>
            <a:r>
              <a:rPr lang="tr-TR" dirty="0" err="1"/>
              <a:t>inflamatuvar</a:t>
            </a:r>
            <a:r>
              <a:rPr lang="tr-TR" dirty="0"/>
              <a:t> hastalıklar</a:t>
            </a:r>
          </a:p>
          <a:p>
            <a:r>
              <a:rPr lang="tr-TR" dirty="0"/>
              <a:t>Aktif </a:t>
            </a:r>
            <a:r>
              <a:rPr lang="tr-TR" dirty="0" err="1"/>
              <a:t>malignite</a:t>
            </a:r>
            <a:endParaRPr lang="tr-TR" dirty="0"/>
          </a:p>
          <a:p>
            <a:r>
              <a:rPr lang="tr-TR" dirty="0" err="1"/>
              <a:t>Bariatrik</a:t>
            </a:r>
            <a:r>
              <a:rPr lang="tr-TR" dirty="0"/>
              <a:t> cerrahi öyküsü</a:t>
            </a:r>
          </a:p>
          <a:p>
            <a:r>
              <a:rPr lang="tr-TR" dirty="0"/>
              <a:t>Diğer sebeplerden ötürü kronik karaciğer hastalığı olanlar (</a:t>
            </a:r>
            <a:r>
              <a:rPr lang="tr-TR" dirty="0" err="1"/>
              <a:t>viral</a:t>
            </a:r>
            <a:r>
              <a:rPr lang="tr-TR" dirty="0"/>
              <a:t>, </a:t>
            </a:r>
            <a:r>
              <a:rPr lang="tr-TR" dirty="0" err="1"/>
              <a:t>otoimmun</a:t>
            </a:r>
            <a:r>
              <a:rPr lang="tr-TR" dirty="0"/>
              <a:t> hepatit, PBK, </a:t>
            </a:r>
            <a:r>
              <a:rPr lang="tr-TR" dirty="0" err="1"/>
              <a:t>hemokromatozis</a:t>
            </a:r>
            <a:r>
              <a:rPr lang="tr-TR" dirty="0"/>
              <a:t>, anlamlı alkol tüketimi kadınlarda &gt;20 gr/gün; erkeklerde &gt;30 gr/gün)</a:t>
            </a:r>
          </a:p>
        </p:txBody>
      </p:sp>
    </p:spTree>
    <p:extLst>
      <p:ext uri="{BB962C8B-B14F-4D97-AF65-F5344CB8AC3E}">
        <p14:creationId xmlns:p14="http://schemas.microsoft.com/office/powerpoint/2010/main" val="2321691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Veriler ve </a:t>
            </a:r>
            <a:r>
              <a:rPr lang="tr-TR" dirty="0" err="1"/>
              <a:t>antropometrik</a:t>
            </a:r>
            <a:r>
              <a:rPr lang="tr-TR" dirty="0"/>
              <a:t> ölçümler</a:t>
            </a:r>
          </a:p>
          <a:p>
            <a:r>
              <a:rPr lang="tr-TR" dirty="0"/>
              <a:t>Demografik özellikler</a:t>
            </a:r>
          </a:p>
          <a:p>
            <a:r>
              <a:rPr lang="tr-TR" dirty="0"/>
              <a:t>Medikal öykü</a:t>
            </a:r>
          </a:p>
          <a:p>
            <a:r>
              <a:rPr lang="tr-TR" dirty="0"/>
              <a:t>Alkol ve sigara kullanımı</a:t>
            </a:r>
          </a:p>
          <a:p>
            <a:r>
              <a:rPr lang="tr-TR" dirty="0"/>
              <a:t>Fiziksel aktivite öyküsü ( self-</a:t>
            </a:r>
            <a:r>
              <a:rPr lang="tr-TR" dirty="0" err="1"/>
              <a:t>reported</a:t>
            </a:r>
            <a:r>
              <a:rPr lang="tr-TR" dirty="0"/>
              <a:t>; </a:t>
            </a:r>
            <a:r>
              <a:rPr lang="tr-TR" dirty="0" err="1"/>
              <a:t>hergün</a:t>
            </a:r>
            <a:r>
              <a:rPr lang="tr-TR" dirty="0"/>
              <a:t> en az 30 dakika yürüyüş)</a:t>
            </a:r>
          </a:p>
          <a:p>
            <a:r>
              <a:rPr lang="tr-TR" dirty="0"/>
              <a:t>Boy, kilo, VKİ, bel çevresi</a:t>
            </a:r>
          </a:p>
          <a:p>
            <a:r>
              <a:rPr lang="tr-TR" dirty="0"/>
              <a:t>Kan basıncı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5402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METOT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Laboratuvar veriler</a:t>
            </a:r>
          </a:p>
          <a:p>
            <a:r>
              <a:rPr lang="tr-TR" dirty="0"/>
              <a:t>Açlık kan </a:t>
            </a:r>
            <a:r>
              <a:rPr lang="tr-TR" dirty="0" err="1"/>
              <a:t>glukozu</a:t>
            </a:r>
            <a:endParaRPr lang="tr-TR" dirty="0"/>
          </a:p>
          <a:p>
            <a:r>
              <a:rPr lang="tr-TR" dirty="0" err="1"/>
              <a:t>Kreatinin</a:t>
            </a:r>
            <a:r>
              <a:rPr lang="tr-TR" dirty="0"/>
              <a:t>, </a:t>
            </a:r>
            <a:r>
              <a:rPr lang="tr-TR" dirty="0" err="1"/>
              <a:t>eGFR</a:t>
            </a:r>
            <a:endParaRPr lang="tr-TR" dirty="0"/>
          </a:p>
          <a:p>
            <a:r>
              <a:rPr lang="tr-TR" dirty="0"/>
              <a:t>ALT, AST</a:t>
            </a:r>
          </a:p>
          <a:p>
            <a:r>
              <a:rPr lang="tr-TR" dirty="0" err="1"/>
              <a:t>Lipid</a:t>
            </a:r>
            <a:r>
              <a:rPr lang="tr-TR" dirty="0"/>
              <a:t> profili</a:t>
            </a:r>
          </a:p>
          <a:p>
            <a:r>
              <a:rPr lang="tr-TR" dirty="0" err="1"/>
              <a:t>Hemogram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565145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9C383FFC-0442-4A93-99A7-B8579ADDB7E4}"/>
</file>

<file path=customXml/itemProps2.xml><?xml version="1.0" encoding="utf-8"?>
<ds:datastoreItem xmlns:ds="http://schemas.openxmlformats.org/officeDocument/2006/customXml" ds:itemID="{A40C4FBD-6692-4FF7-A543-39739B9517DD}"/>
</file>

<file path=customXml/itemProps3.xml><?xml version="1.0" encoding="utf-8"?>
<ds:datastoreItem xmlns:ds="http://schemas.openxmlformats.org/officeDocument/2006/customXml" ds:itemID="{BB29F3A3-EBDC-4B50-BE47-BA4F2DB5ACC2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255</TotalTime>
  <Words>1891</Words>
  <Application>Microsoft Office PowerPoint</Application>
  <PresentationFormat>Geniş ekran</PresentationFormat>
  <Paragraphs>421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9" baseType="lpstr">
      <vt:lpstr>Calibri</vt:lpstr>
      <vt:lpstr>Century Gothic</vt:lpstr>
      <vt:lpstr>Times New Roman</vt:lpstr>
      <vt:lpstr>Wingdings</vt:lpstr>
      <vt:lpstr>Wingdings 3</vt:lpstr>
      <vt:lpstr>İyon</vt:lpstr>
      <vt:lpstr>The prevalence of metabolic dysfunction-associated steatotic liver disease (MASLD) and advanced fibrosis in Turkish community-dwelling older people</vt:lpstr>
      <vt:lpstr>GİRİŞ</vt:lpstr>
      <vt:lpstr>GİRİŞ</vt:lpstr>
      <vt:lpstr>GİRİŞ</vt:lpstr>
      <vt:lpstr>AMAÇ</vt:lpstr>
      <vt:lpstr>METOT</vt:lpstr>
      <vt:lpstr>METOT</vt:lpstr>
      <vt:lpstr>METOT</vt:lpstr>
      <vt:lpstr>METOT</vt:lpstr>
      <vt:lpstr>METOT</vt:lpstr>
      <vt:lpstr>METOT</vt:lpstr>
      <vt:lpstr>METOT</vt:lpstr>
      <vt:lpstr>METOT</vt:lpstr>
      <vt:lpstr>BULGULAR</vt:lpstr>
      <vt:lpstr>BULGULAR</vt:lpstr>
      <vt:lpstr>BULGULAR</vt:lpstr>
      <vt:lpstr>BULGULAR</vt:lpstr>
      <vt:lpstr>BULGULAR</vt:lpstr>
      <vt:lpstr>BULGULAR</vt:lpstr>
      <vt:lpstr>BULGULAR</vt:lpstr>
      <vt:lpstr>BULGULAR </vt:lpstr>
      <vt:lpstr>BULGULARIN ÖZETİ</vt:lpstr>
      <vt:lpstr>SONUÇ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prevalence of metabolic dysfunction-associated steatotic liver disease (MASLD) and advanced fibrosis in Turkish community-dwelling older people</dc:title>
  <dc:creator>ronaldinho424</dc:creator>
  <cp:lastModifiedBy>loq5</cp:lastModifiedBy>
  <cp:revision>31</cp:revision>
  <dcterms:created xsi:type="dcterms:W3CDTF">2025-10-10T21:11:50Z</dcterms:created>
  <dcterms:modified xsi:type="dcterms:W3CDTF">2025-10-16T05:04:16Z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