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9" r:id="rId2"/>
    <p:sldId id="526" r:id="rId3"/>
    <p:sldId id="257" r:id="rId4"/>
    <p:sldId id="566" r:id="rId5"/>
    <p:sldId id="256" r:id="rId6"/>
    <p:sldId id="527" r:id="rId7"/>
    <p:sldId id="530" r:id="rId8"/>
    <p:sldId id="565" r:id="rId9"/>
    <p:sldId id="529" r:id="rId10"/>
    <p:sldId id="532" r:id="rId11"/>
    <p:sldId id="528" r:id="rId12"/>
    <p:sldId id="531" r:id="rId13"/>
    <p:sldId id="569" r:id="rId14"/>
    <p:sldId id="567" r:id="rId15"/>
    <p:sldId id="533" r:id="rId16"/>
    <p:sldId id="538" r:id="rId17"/>
    <p:sldId id="425" r:id="rId18"/>
    <p:sldId id="426" r:id="rId19"/>
    <p:sldId id="549" r:id="rId20"/>
    <p:sldId id="449" r:id="rId21"/>
    <p:sldId id="450" r:id="rId22"/>
    <p:sldId id="432" r:id="rId23"/>
    <p:sldId id="553" r:id="rId24"/>
    <p:sldId id="568" r:id="rId25"/>
    <p:sldId id="552" r:id="rId26"/>
    <p:sldId id="555" r:id="rId27"/>
    <p:sldId id="551" r:id="rId28"/>
    <p:sldId id="519" r:id="rId29"/>
    <p:sldId id="435" r:id="rId30"/>
    <p:sldId id="554" r:id="rId31"/>
    <p:sldId id="556" r:id="rId32"/>
    <p:sldId id="429" r:id="rId33"/>
    <p:sldId id="268" r:id="rId34"/>
    <p:sldId id="507" r:id="rId35"/>
    <p:sldId id="517" r:id="rId36"/>
    <p:sldId id="518" r:id="rId37"/>
    <p:sldId id="558" r:id="rId38"/>
    <p:sldId id="559" r:id="rId39"/>
    <p:sldId id="560" r:id="rId40"/>
    <p:sldId id="561" r:id="rId41"/>
    <p:sldId id="562" r:id="rId42"/>
    <p:sldId id="563" r:id="rId43"/>
    <p:sldId id="564" r:id="rId44"/>
    <p:sldId id="444" r:id="rId45"/>
    <p:sldId id="447" r:id="rId46"/>
    <p:sldId id="57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876"/>
  </p:normalViewPr>
  <p:slideViewPr>
    <p:cSldViewPr snapToGrid="0">
      <p:cViewPr varScale="1">
        <p:scale>
          <a:sx n="61" d="100"/>
          <a:sy n="61" d="100"/>
        </p:scale>
        <p:origin x="68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C2267-0818-094F-A230-04EEDCBEDEE7}"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2B82E-CD32-8244-AFCC-4884BC9D026A}" type="slidenum">
              <a:rPr lang="en-US" smtClean="0"/>
              <a:t>‹#›</a:t>
            </a:fld>
            <a:endParaRPr lang="en-US"/>
          </a:p>
        </p:txBody>
      </p:sp>
    </p:spTree>
    <p:extLst>
      <p:ext uri="{BB962C8B-B14F-4D97-AF65-F5344CB8AC3E}">
        <p14:creationId xmlns:p14="http://schemas.microsoft.com/office/powerpoint/2010/main" val="337970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en.wikipedia.org/wiki/Julius_Axelrod#cite_note-2" TargetMode="External"/><Relationship Id="rId13" Type="http://schemas.openxmlformats.org/officeDocument/2006/relationships/hyperlink" Target="https://en.wikipedia.org/wiki/Catecholamine" TargetMode="External"/><Relationship Id="rId18" Type="http://schemas.openxmlformats.org/officeDocument/2006/relationships/hyperlink" Target="https://en.wikipedia.org/wiki/History_of_the_pineal_gland" TargetMode="External"/><Relationship Id="rId3" Type="http://schemas.openxmlformats.org/officeDocument/2006/relationships/hyperlink" Target="https://en.wikipedia.org/wiki/Julius_Axelrod#cite_note-formemrs-1" TargetMode="External"/><Relationship Id="rId7" Type="http://schemas.openxmlformats.org/officeDocument/2006/relationships/hyperlink" Target="https://en.wikipedia.org/wiki/Ulf_von_Euler" TargetMode="External"/><Relationship Id="rId12" Type="http://schemas.openxmlformats.org/officeDocument/2006/relationships/hyperlink" Target="https://en.wikipedia.org/wiki/Nobel_Committee" TargetMode="External"/><Relationship Id="rId17" Type="http://schemas.openxmlformats.org/officeDocument/2006/relationships/hyperlink" Target="https://en.wikipedia.org/wiki/Dopamine" TargetMode="External"/><Relationship Id="rId2" Type="http://schemas.openxmlformats.org/officeDocument/2006/relationships/slide" Target="../slides/slide39.xml"/><Relationship Id="rId16" Type="http://schemas.openxmlformats.org/officeDocument/2006/relationships/hyperlink" Target="https://en.wikipedia.org/wiki/Norepinephrine" TargetMode="External"/><Relationship Id="rId20" Type="http://schemas.openxmlformats.org/officeDocument/2006/relationships/hyperlink" Target="https://en.wikipedia.org/wiki/Catechol-O-methyl_transferase" TargetMode="External"/><Relationship Id="rId1" Type="http://schemas.openxmlformats.org/officeDocument/2006/relationships/notesMaster" Target="../notesMasters/notesMaster1.xml"/><Relationship Id="rId6" Type="http://schemas.openxmlformats.org/officeDocument/2006/relationships/hyperlink" Target="https://en.wikipedia.org/wiki/Bernard_Katz" TargetMode="External"/><Relationship Id="rId11" Type="http://schemas.openxmlformats.org/officeDocument/2006/relationships/hyperlink" Target="https://en.wikipedia.org/wiki/Julius_Axelrod#cite_note-5" TargetMode="External"/><Relationship Id="rId5" Type="http://schemas.openxmlformats.org/officeDocument/2006/relationships/hyperlink" Target="https://en.wikipedia.org/wiki/Nobel_Prize_in_Physiology_or_Medicine" TargetMode="External"/><Relationship Id="rId15" Type="http://schemas.openxmlformats.org/officeDocument/2006/relationships/hyperlink" Target="https://en.wikipedia.org/wiki/Epinephrine" TargetMode="External"/><Relationship Id="rId10" Type="http://schemas.openxmlformats.org/officeDocument/2006/relationships/hyperlink" Target="https://en.wikipedia.org/wiki/Julius_Axelrod#cite_note-4" TargetMode="External"/><Relationship Id="rId19" Type="http://schemas.openxmlformats.org/officeDocument/2006/relationships/hyperlink" Target="https://en.wikipedia.org/wiki/Pineal_gland" TargetMode="External"/><Relationship Id="rId4" Type="http://schemas.openxmlformats.org/officeDocument/2006/relationships/hyperlink" Target="https://en.wikipedia.org/wiki/Biochemist" TargetMode="External"/><Relationship Id="rId9" Type="http://schemas.openxmlformats.org/officeDocument/2006/relationships/hyperlink" Target="https://en.wikipedia.org/wiki/Julius_Axelrod#cite_note-3" TargetMode="External"/><Relationship Id="rId14" Type="http://schemas.openxmlformats.org/officeDocument/2006/relationships/hyperlink" Target="https://en.wikipedia.org/wiki/Neurotransmitte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pmc.ncbi.nlm.nih.gov/articles/PMC11903018/#R8" TargetMode="External"/><Relationship Id="rId3" Type="http://schemas.openxmlformats.org/officeDocument/2006/relationships/hyperlink" Target="https://pmc.ncbi.nlm.nih.gov/articles/PMC11903018/#R3" TargetMode="External"/><Relationship Id="rId7" Type="http://schemas.openxmlformats.org/officeDocument/2006/relationships/hyperlink" Target="https://pmc.ncbi.nlm.nih.gov/articles/PMC11903018/#R7"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pmc.ncbi.nlm.nih.gov/articles/PMC11903018/#R6" TargetMode="External"/><Relationship Id="rId5" Type="http://schemas.openxmlformats.org/officeDocument/2006/relationships/hyperlink" Target="https://pmc.ncbi.nlm.nih.gov/articles/PMC11903018/#R5" TargetMode="External"/><Relationship Id="rId4" Type="http://schemas.openxmlformats.org/officeDocument/2006/relationships/hyperlink" Target="https://pmc.ncbi.nlm.nih.gov/articles/PMC11903018/#R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E6939494-2032-EC46-B0BE-A5B5DD792D1E}" type="slidenum">
              <a:rPr lang="en-TR" smtClean="0"/>
              <a:t>1</a:t>
            </a:fld>
            <a:endParaRPr lang="en-TR"/>
          </a:p>
        </p:txBody>
      </p:sp>
    </p:spTree>
    <p:extLst>
      <p:ext uri="{BB962C8B-B14F-4D97-AF65-F5344CB8AC3E}">
        <p14:creationId xmlns:p14="http://schemas.microsoft.com/office/powerpoint/2010/main" val="1348257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11E1E"/>
                </a:solidFill>
                <a:effectLst/>
                <a:latin typeface="AdvHelneu"/>
              </a:rPr>
              <a:t>The story starts with Carlsson, who became interested in studying the mechanism of reserpine’s sedative effect, now recognized as a drug-induced par- </a:t>
            </a:r>
            <a:r>
              <a:rPr lang="en-GB" sz="1800" dirty="0" err="1">
                <a:solidFill>
                  <a:srgbClr val="211E1E"/>
                </a:solidFill>
                <a:effectLst/>
                <a:latin typeface="AdvHelneu"/>
              </a:rPr>
              <a:t>kinsonian</a:t>
            </a:r>
            <a:r>
              <a:rPr lang="en-GB" sz="1800" dirty="0">
                <a:solidFill>
                  <a:srgbClr val="211E1E"/>
                </a:solidFill>
                <a:effectLst/>
                <a:latin typeface="AdvHelneu"/>
              </a:rPr>
              <a:t> state. A key experiment in 1957 showed that levodopa (L-dopa) could alleviate the immobility induced by reserpine in animals. Carlsson then showed that reserpine depleted brain dopamine, and that L-dopa restored it. Carlsson developed a sensitive fluorescent technique to measure dopamine levels, and his </a:t>
            </a:r>
            <a:r>
              <a:rPr lang="en-GB" sz="1800" dirty="0" err="1">
                <a:solidFill>
                  <a:srgbClr val="211E1E"/>
                </a:solidFill>
                <a:effectLst/>
                <a:latin typeface="AdvHelneu"/>
              </a:rPr>
              <a:t>labora</a:t>
            </a:r>
            <a:r>
              <a:rPr lang="en-GB" sz="1800" dirty="0">
                <a:solidFill>
                  <a:srgbClr val="211E1E"/>
                </a:solidFill>
                <a:effectLst/>
                <a:latin typeface="AdvHelneu"/>
              </a:rPr>
              <a:t>- tory also showed the distribution of dopamine in animal brain to be highest in the striatum. Within a year, Carls- son postulated that dopamine appears to play a role in motor function. His proposal that dopamine serves as a neurotransmitter in brain was met with much </a:t>
            </a:r>
            <a:r>
              <a:rPr lang="en-GB" sz="1800" dirty="0" err="1">
                <a:solidFill>
                  <a:srgbClr val="211E1E"/>
                </a:solidFill>
                <a:effectLst/>
                <a:latin typeface="AdvHelneu"/>
              </a:rPr>
              <a:t>skepti</a:t>
            </a:r>
            <a:r>
              <a:rPr lang="en-GB" sz="1800" dirty="0">
                <a:solidFill>
                  <a:srgbClr val="211E1E"/>
                </a:solidFill>
                <a:effectLst/>
                <a:latin typeface="AdvHelneu"/>
              </a:rPr>
              <a:t>- </a:t>
            </a:r>
            <a:r>
              <a:rPr lang="en-GB" sz="1800" dirty="0" err="1">
                <a:solidFill>
                  <a:srgbClr val="211E1E"/>
                </a:solidFill>
                <a:effectLst/>
                <a:latin typeface="AdvHelneu"/>
              </a:rPr>
              <a:t>cism</a:t>
            </a:r>
            <a:r>
              <a:rPr lang="en-GB" sz="1800" dirty="0">
                <a:solidFill>
                  <a:srgbClr val="211E1E"/>
                </a:solidFill>
                <a:effectLst/>
                <a:latin typeface="AdvHelneu"/>
              </a:rPr>
              <a:t>, but he persisted and continued to study brain dopamine, eventually leading to being awarded the Nobel Prize in Medicine in 2000.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rgbClr val="211E1E"/>
                </a:solidFill>
                <a:effectLst/>
                <a:latin typeface="AdvHelneu"/>
              </a:rPr>
              <a:t>Hornykiewicz</a:t>
            </a:r>
            <a:r>
              <a:rPr lang="en-GB" sz="1800" dirty="0">
                <a:solidFill>
                  <a:srgbClr val="211E1E"/>
                </a:solidFill>
                <a:effectLst/>
                <a:latin typeface="AdvHelneu"/>
              </a:rPr>
              <a:t> also went into pharmacology research after graduating from medical school. Fortuitously, his assigned first project was on the blood pressure effects of dopamine, recognized as a precursor of norepinephrine. When he completed his postdoctoral studies, Carlsson’s work on the reserpinized animal and on the regional distribution of brain dopamine was published. This inspired </a:t>
            </a:r>
            <a:r>
              <a:rPr lang="en-GB" sz="1800" dirty="0" err="1">
                <a:solidFill>
                  <a:srgbClr val="211E1E"/>
                </a:solidFill>
                <a:effectLst/>
                <a:latin typeface="AdvHelneu"/>
              </a:rPr>
              <a:t>Hornykiewicz</a:t>
            </a:r>
            <a:r>
              <a:rPr lang="en-GB" sz="1800" dirty="0">
                <a:solidFill>
                  <a:srgbClr val="211E1E"/>
                </a:solidFill>
                <a:effectLst/>
                <a:latin typeface="AdvHelneu"/>
              </a:rPr>
              <a:t> to determine dopamine levels in patients with Parkinson’s disease. He obtained postmortem material, and his 1960 paper showed a marked depletion of dopamine in the striatum in this disorder. He went on in subsequent papers to correlate severity of parkinsonian features with the amount of striatal dopamine depletion. In the meantime, after his discovery of low dopamine in brains of patients with Parkinson’s disease, </a:t>
            </a:r>
            <a:r>
              <a:rPr lang="en-GB" sz="1800" dirty="0" err="1">
                <a:solidFill>
                  <a:srgbClr val="211E1E"/>
                </a:solidFill>
                <a:effectLst/>
                <a:latin typeface="AdvHelneu"/>
              </a:rPr>
              <a:t>Hornykie</a:t>
            </a:r>
            <a:r>
              <a:rPr lang="en-GB" sz="1800" dirty="0">
                <a:solidFill>
                  <a:srgbClr val="211E1E"/>
                </a:solidFill>
                <a:effectLst/>
                <a:latin typeface="AdvHelneu"/>
              </a:rPr>
              <a:t>- </a:t>
            </a:r>
            <a:r>
              <a:rPr lang="en-GB" sz="1800" dirty="0" err="1">
                <a:solidFill>
                  <a:srgbClr val="211E1E"/>
                </a:solidFill>
                <a:effectLst/>
                <a:latin typeface="AdvHelneu"/>
              </a:rPr>
              <a:t>wicz</a:t>
            </a:r>
            <a:r>
              <a:rPr lang="en-GB" sz="1800" dirty="0">
                <a:solidFill>
                  <a:srgbClr val="211E1E"/>
                </a:solidFill>
                <a:effectLst/>
                <a:latin typeface="AdvHelneu"/>
              </a:rPr>
              <a:t> persuaded Walther Birkmayer to inject L-dopa into patients. They reported success and continued this treatment, usually combining it with the use of a mono- amine oxidase inhibitor. However, the response was </a:t>
            </a:r>
            <a:r>
              <a:rPr lang="en-GB" sz="1800" dirty="0" err="1">
                <a:solidFill>
                  <a:srgbClr val="211E1E"/>
                </a:solidFill>
                <a:effectLst/>
                <a:latin typeface="AdvHelneu"/>
              </a:rPr>
              <a:t>lim</a:t>
            </a:r>
            <a:r>
              <a:rPr lang="en-GB" sz="1800" dirty="0">
                <a:solidFill>
                  <a:srgbClr val="211E1E"/>
                </a:solidFill>
                <a:effectLst/>
                <a:latin typeface="AdvHelneu"/>
              </a:rPr>
              <a:t>- </a:t>
            </a:r>
            <a:r>
              <a:rPr lang="en-GB" sz="1800" dirty="0" err="1">
                <a:solidFill>
                  <a:srgbClr val="211E1E"/>
                </a:solidFill>
                <a:effectLst/>
                <a:latin typeface="AdvHelneu"/>
              </a:rPr>
              <a:t>ited</a:t>
            </a:r>
            <a:r>
              <a:rPr lang="en-GB" sz="1800" dirty="0">
                <a:solidFill>
                  <a:srgbClr val="211E1E"/>
                </a:solidFill>
                <a:effectLst/>
                <a:latin typeface="AdvHelneu"/>
              </a:rPr>
              <a:t> in duration, and subsequent trials by others were not achieving similar success, and many failed to find any benefit. </a:t>
            </a:r>
            <a:endParaRPr lang="en-GB"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11E1E"/>
                </a:solidFill>
                <a:effectLst/>
                <a:latin typeface="AdvHelneu"/>
              </a:rPr>
              <a:t> The fulfilment of the L-dopa story stemmed from the hypothesis held by </a:t>
            </a:r>
            <a:r>
              <a:rPr lang="en-GB" sz="1800" dirty="0" err="1">
                <a:solidFill>
                  <a:srgbClr val="211E1E"/>
                </a:solidFill>
                <a:effectLst/>
                <a:latin typeface="AdvHelneu"/>
              </a:rPr>
              <a:t>Cotzias</a:t>
            </a:r>
            <a:r>
              <a:rPr lang="en-GB" sz="1800" dirty="0">
                <a:solidFill>
                  <a:srgbClr val="211E1E"/>
                </a:solidFill>
                <a:effectLst/>
                <a:latin typeface="AdvHelneu"/>
              </a:rPr>
              <a:t> that Parkinson’s disease was caused by loss of brain neuromelanin in the substantia nigra. Although </a:t>
            </a:r>
            <a:r>
              <a:rPr lang="en-GB" sz="1800" dirty="0" err="1">
                <a:solidFill>
                  <a:srgbClr val="211E1E"/>
                </a:solidFill>
                <a:effectLst/>
                <a:latin typeface="AdvHelneu"/>
              </a:rPr>
              <a:t>Cotzias’s</a:t>
            </a:r>
            <a:r>
              <a:rPr lang="en-GB" sz="1800" dirty="0">
                <a:solidFill>
                  <a:srgbClr val="211E1E"/>
                </a:solidFill>
                <a:effectLst/>
                <a:latin typeface="AdvHelneu"/>
              </a:rPr>
              <a:t> research had been in pharmacology, he also headed a clinical </a:t>
            </a:r>
            <a:r>
              <a:rPr lang="en-GB" sz="1800" dirty="0" err="1">
                <a:solidFill>
                  <a:srgbClr val="211E1E"/>
                </a:solidFill>
                <a:effectLst/>
                <a:latin typeface="AdvHelneu"/>
              </a:rPr>
              <a:t>phar</a:t>
            </a:r>
            <a:r>
              <a:rPr lang="en-GB" sz="1800" dirty="0">
                <a:solidFill>
                  <a:srgbClr val="211E1E"/>
                </a:solidFill>
                <a:effectLst/>
                <a:latin typeface="AdvHelneu"/>
              </a:rPr>
              <a:t>- </a:t>
            </a:r>
            <a:r>
              <a:rPr lang="en-GB" sz="1800" dirty="0" err="1">
                <a:solidFill>
                  <a:srgbClr val="211E1E"/>
                </a:solidFill>
                <a:effectLst/>
                <a:latin typeface="AdvHelneu"/>
              </a:rPr>
              <a:t>macology</a:t>
            </a:r>
            <a:r>
              <a:rPr lang="en-GB" sz="1800" dirty="0">
                <a:solidFill>
                  <a:srgbClr val="211E1E"/>
                </a:solidFill>
                <a:effectLst/>
                <a:latin typeface="AdvHelneu"/>
              </a:rPr>
              <a:t> research group at a federal laboratory on Long Island, New York, USA. He decided to try to restore this pigment in patients, not animals, and one of the three drugs he tried was D,L-dopa. As reported in his 1967 article, D,L-dopa proved to be dramatically successful in reversing the symptoms, but at extremely high dosages and with considerable hematologic adverse effects. </a:t>
            </a:r>
            <a:r>
              <a:rPr lang="en-GB" sz="1800" dirty="0" err="1">
                <a:solidFill>
                  <a:srgbClr val="211E1E"/>
                </a:solidFill>
                <a:effectLst/>
                <a:latin typeface="AdvHelneu"/>
              </a:rPr>
              <a:t>Cotzias</a:t>
            </a:r>
            <a:r>
              <a:rPr lang="en-GB" sz="1800" dirty="0">
                <a:solidFill>
                  <a:srgbClr val="211E1E"/>
                </a:solidFill>
                <a:effectLst/>
                <a:latin typeface="AdvHelneu"/>
              </a:rPr>
              <a:t> immediately tested L-dopa and found the same benefit with half the dosage and with- out the hematologic problems.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11E1E"/>
                </a:solidFill>
                <a:effectLst/>
                <a:latin typeface="AdvHelneu"/>
              </a:rPr>
              <a:t>Yahr was a clinical neu- </a:t>
            </a:r>
            <a:r>
              <a:rPr lang="en-GB" sz="1800" dirty="0" err="1">
                <a:solidFill>
                  <a:srgbClr val="211E1E"/>
                </a:solidFill>
                <a:effectLst/>
                <a:latin typeface="AdvHelneu"/>
              </a:rPr>
              <a:t>rologist</a:t>
            </a:r>
            <a:r>
              <a:rPr lang="en-GB" sz="1800" dirty="0">
                <a:solidFill>
                  <a:srgbClr val="211E1E"/>
                </a:solidFill>
                <a:effectLst/>
                <a:latin typeface="AdvHelneu"/>
              </a:rPr>
              <a:t> who had been treating patients with PD with available therapy and also headed a federally financed research group investigating the disorder. Always on the lookout for potential new treatments, he was initially </a:t>
            </a:r>
            <a:r>
              <a:rPr lang="en-GB" sz="1800" dirty="0" err="1">
                <a:solidFill>
                  <a:srgbClr val="211E1E"/>
                </a:solidFill>
                <a:effectLst/>
                <a:latin typeface="AdvHelneu"/>
              </a:rPr>
              <a:t>skeptical</a:t>
            </a:r>
            <a:r>
              <a:rPr lang="en-GB" sz="1800" dirty="0">
                <a:solidFill>
                  <a:srgbClr val="211E1E"/>
                </a:solidFill>
                <a:effectLst/>
                <a:latin typeface="AdvHelneu"/>
              </a:rPr>
              <a:t> about L-dopa when studies with low doses were being reported. Seeing videos of patients pre- </a:t>
            </a:r>
            <a:r>
              <a:rPr lang="en-GB" sz="1800" dirty="0" err="1">
                <a:solidFill>
                  <a:srgbClr val="211E1E"/>
                </a:solidFill>
                <a:effectLst/>
                <a:latin typeface="AdvHelneu"/>
              </a:rPr>
              <a:t>sented</a:t>
            </a:r>
            <a:r>
              <a:rPr lang="en-GB" sz="1800" dirty="0">
                <a:solidFill>
                  <a:srgbClr val="211E1E"/>
                </a:solidFill>
                <a:effectLst/>
                <a:latin typeface="AdvHelneu"/>
              </a:rPr>
              <a:t> by </a:t>
            </a:r>
            <a:r>
              <a:rPr lang="en-GB" sz="1800" dirty="0" err="1">
                <a:solidFill>
                  <a:srgbClr val="211E1E"/>
                </a:solidFill>
                <a:effectLst/>
                <a:latin typeface="AdvHelneu"/>
              </a:rPr>
              <a:t>Cotzias</a:t>
            </a:r>
            <a:r>
              <a:rPr lang="en-GB" sz="1800" dirty="0">
                <a:solidFill>
                  <a:srgbClr val="211E1E"/>
                </a:solidFill>
                <a:effectLst/>
                <a:latin typeface="AdvHelneu"/>
              </a:rPr>
              <a:t>, however, he realized that the results needed confirmation through a double-blind controlled clinical trial. He proceeded to develop and execute such a trial with L-dopa, duplicating </a:t>
            </a:r>
            <a:r>
              <a:rPr lang="en-GB" sz="1800" dirty="0" err="1">
                <a:solidFill>
                  <a:srgbClr val="211E1E"/>
                </a:solidFill>
                <a:effectLst/>
                <a:latin typeface="AdvHelneu"/>
              </a:rPr>
              <a:t>Cotzias’s</a:t>
            </a:r>
            <a:r>
              <a:rPr lang="en-GB" sz="1800" dirty="0">
                <a:solidFill>
                  <a:srgbClr val="211E1E"/>
                </a:solidFill>
                <a:effectLst/>
                <a:latin typeface="AdvHelneu"/>
              </a:rPr>
              <a:t> success. Both </a:t>
            </a:r>
            <a:r>
              <a:rPr lang="en-GB" sz="1800" dirty="0" err="1">
                <a:solidFill>
                  <a:srgbClr val="211E1E"/>
                </a:solidFill>
                <a:effectLst/>
                <a:latin typeface="AdvHelneu"/>
              </a:rPr>
              <a:t>Cotzias</a:t>
            </a:r>
            <a:r>
              <a:rPr lang="en-GB" sz="1800" dirty="0">
                <a:solidFill>
                  <a:srgbClr val="211E1E"/>
                </a:solidFill>
                <a:effectLst/>
                <a:latin typeface="AdvHelneu"/>
              </a:rPr>
              <a:t> and Yahr had encountered motor fluctuations and dyskinesias, but the amelioration of </a:t>
            </a:r>
            <a:r>
              <a:rPr lang="en-GB" sz="1800" dirty="0" err="1">
                <a:solidFill>
                  <a:srgbClr val="211E1E"/>
                </a:solidFill>
                <a:effectLst/>
                <a:latin typeface="AdvHelneu"/>
              </a:rPr>
              <a:t>bradyki</a:t>
            </a:r>
            <a:r>
              <a:rPr lang="en-GB" sz="1800" dirty="0">
                <a:solidFill>
                  <a:srgbClr val="211E1E"/>
                </a:solidFill>
                <a:effectLst/>
                <a:latin typeface="AdvHelneu"/>
              </a:rPr>
              <a:t>- </a:t>
            </a:r>
            <a:r>
              <a:rPr lang="en-GB" sz="1800" dirty="0" err="1">
                <a:solidFill>
                  <a:srgbClr val="211E1E"/>
                </a:solidFill>
                <a:effectLst/>
                <a:latin typeface="AdvHelneu"/>
              </a:rPr>
              <a:t>nesia</a:t>
            </a:r>
            <a:r>
              <a:rPr lang="en-GB" sz="1800" dirty="0">
                <a:solidFill>
                  <a:srgbClr val="211E1E"/>
                </a:solidFill>
                <a:effectLst/>
                <a:latin typeface="AdvHelneu"/>
              </a:rPr>
              <a:t>, rigidity, and tremor was so pronounced that these adverse effects did not prevent regulatory approval of L-dopa, and almost 50 years later L-dopa remains the most effective pharmacologic agent for treating Parkinson’s disease. This article relates the per- sonal stories of these four pioneers and how they achieved their success.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TR" dirty="0"/>
          </a:p>
        </p:txBody>
      </p:sp>
      <p:sp>
        <p:nvSpPr>
          <p:cNvPr id="4" name="Slide Number Placeholder 3"/>
          <p:cNvSpPr>
            <a:spLocks noGrp="1"/>
          </p:cNvSpPr>
          <p:nvPr>
            <p:ph type="sldNum" sz="quarter" idx="5"/>
          </p:nvPr>
        </p:nvSpPr>
        <p:spPr/>
        <p:txBody>
          <a:bodyPr/>
          <a:lstStyle/>
          <a:p>
            <a:fld id="{E36497D3-7310-334F-850C-7F8A618EB1E8}" type="slidenum">
              <a:rPr lang="en-TR" smtClean="0"/>
              <a:t>16</a:t>
            </a:fld>
            <a:endParaRPr lang="en-TR"/>
          </a:p>
        </p:txBody>
      </p:sp>
    </p:spTree>
    <p:extLst>
      <p:ext uri="{BB962C8B-B14F-4D97-AF65-F5344CB8AC3E}">
        <p14:creationId xmlns:p14="http://schemas.microsoft.com/office/powerpoint/2010/main" val="3340186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TR" dirty="0"/>
              <a:t>L-dopa tedavisi ile hastaların sağkalım süresi 12 yıl kadar uzamıştır.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Levodopa was consistently shown to be superior to placebo and, more importantly, to most, if not all, other available PD medications, improving the motor Unified Parkinson’s Disease Rating Scale (UPDRS) score by a mean of 8.8 points (where the minimal clinically important differ- </a:t>
            </a:r>
            <a:r>
              <a:rPr lang="en-US" sz="1200" kern="1200" dirty="0" err="1">
                <a:solidFill>
                  <a:schemeClr val="tx1"/>
                </a:solidFill>
                <a:effectLst/>
                <a:latin typeface="+mn-lt"/>
                <a:ea typeface="+mn-ea"/>
                <a:cs typeface="+mn-cs"/>
              </a:rPr>
              <a:t>ence</a:t>
            </a:r>
            <a:r>
              <a:rPr lang="en-US" sz="1200" kern="1200" dirty="0">
                <a:solidFill>
                  <a:schemeClr val="tx1"/>
                </a:solidFill>
                <a:effectLst/>
                <a:latin typeface="+mn-lt"/>
                <a:ea typeface="+mn-ea"/>
                <a:cs typeface="+mn-cs"/>
              </a:rPr>
              <a:t> in UPDRS is ≥ 3.25 or an improvement of 30% from baseline) (Table 1) [29–35]. The total UPDRS score improved by approximately 2 to 12 units, with the best result often seen when a dose of 600 mg/day or more is taken [34–37]. However, in Western Pacific studies, PD patients exhibit symptomatic benefits with a lower dose of levodopa, at 375 to 413 mg/day, compared with European and North American counterparts </a:t>
            </a:r>
            <a:endParaRPr lang="en-US" dirty="0"/>
          </a:p>
          <a:p>
            <a:endParaRPr lang="en-TR" dirty="0"/>
          </a:p>
        </p:txBody>
      </p:sp>
      <p:sp>
        <p:nvSpPr>
          <p:cNvPr id="4" name="Slide Number Placeholder 3"/>
          <p:cNvSpPr>
            <a:spLocks noGrp="1"/>
          </p:cNvSpPr>
          <p:nvPr>
            <p:ph type="sldNum" sz="quarter" idx="5"/>
          </p:nvPr>
        </p:nvSpPr>
        <p:spPr/>
        <p:txBody>
          <a:bodyPr/>
          <a:lstStyle/>
          <a:p>
            <a:fld id="{E6939494-2032-EC46-B0BE-A5B5DD792D1E}" type="slidenum">
              <a:rPr lang="en-TR" smtClean="0"/>
              <a:t>17</a:t>
            </a:fld>
            <a:endParaRPr lang="en-TR"/>
          </a:p>
        </p:txBody>
      </p:sp>
    </p:spTree>
    <p:extLst>
      <p:ext uri="{BB962C8B-B14F-4D97-AF65-F5344CB8AC3E}">
        <p14:creationId xmlns:p14="http://schemas.microsoft.com/office/powerpoint/2010/main" val="396712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TR" dirty="0"/>
              <a:t>Cilt kanseri %3.2. </a:t>
            </a:r>
          </a:p>
          <a:p>
            <a:r>
              <a:rPr lang="en-TR" dirty="0"/>
              <a:t>Tremor %7</a:t>
            </a:r>
          </a:p>
          <a:p>
            <a:r>
              <a:rPr lang="en-TR" dirty="0"/>
              <a:t>Rash %5.1</a:t>
            </a:r>
          </a:p>
          <a:p>
            <a:endParaRPr lang="en-TR" dirty="0"/>
          </a:p>
          <a:p>
            <a:endParaRPr lang="en-TR" dirty="0"/>
          </a:p>
          <a:p>
            <a:endParaRPr lang="en-TR" dirty="0"/>
          </a:p>
        </p:txBody>
      </p:sp>
      <p:sp>
        <p:nvSpPr>
          <p:cNvPr id="4" name="Slide Number Placeholder 3"/>
          <p:cNvSpPr>
            <a:spLocks noGrp="1"/>
          </p:cNvSpPr>
          <p:nvPr>
            <p:ph type="sldNum" sz="quarter" idx="5"/>
          </p:nvPr>
        </p:nvSpPr>
        <p:spPr/>
        <p:txBody>
          <a:bodyPr/>
          <a:lstStyle/>
          <a:p>
            <a:fld id="{E6939494-2032-EC46-B0BE-A5B5DD792D1E}" type="slidenum">
              <a:rPr lang="en-TR" smtClean="0"/>
              <a:t>18</a:t>
            </a:fld>
            <a:endParaRPr lang="en-TR"/>
          </a:p>
        </p:txBody>
      </p:sp>
    </p:spTree>
    <p:extLst>
      <p:ext uri="{BB962C8B-B14F-4D97-AF65-F5344CB8AC3E}">
        <p14:creationId xmlns:p14="http://schemas.microsoft.com/office/powerpoint/2010/main" val="2379959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Punding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stereotipik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kompleks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tekrarlayıcı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davranışlar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Hobizm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benzeri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Amaçsız</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DDS: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Early-onset Parkinson’s disease (67%) and</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male gender (83%) were common.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Past substance and psychiatric history was present in 15.3% and 10.2% of cases. Comorbid impulse control disorders (61%), psychosis (32%) and panic attacks (14%) were common. A large variety of management strategies were used; only 56% of cases resolving. Sodium valproate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was successful in 5/5 cases. The response to deep brain stimulation varied.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390 article, 98 </a:t>
            </a:r>
            <a:r>
              <a:rPr lang="en-US" sz="1200" b="0" kern="1200" dirty="0" err="1">
                <a:solidFill>
                  <a:schemeClr val="tx1"/>
                </a:solidFill>
                <a:effectLst/>
                <a:latin typeface="+mn-lt"/>
                <a:ea typeface="+mn-ea"/>
                <a:cs typeface="+mn-cs"/>
              </a:rPr>
              <a:t>vaka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sonucu</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Punding</a:t>
            </a:r>
            <a:r>
              <a:rPr lang="en-US" sz="1200" kern="1200" dirty="0">
                <a:solidFill>
                  <a:schemeClr val="tx1"/>
                </a:solidFill>
                <a:effectLst/>
                <a:latin typeface="+mn-lt"/>
                <a:ea typeface="+mn-ea"/>
                <a:cs typeface="+mn-cs"/>
              </a:rPr>
              <a:t> is a complication associated with ICDs and dopamine medication usage that typically features stereotyped and repetitive movements or simple behaviors, such as arbitrary rearrangement of objects or repetitive grooming/cleaning behaviors [5]. Clinicians may often mistake </a:t>
            </a:r>
            <a:r>
              <a:rPr lang="en-US" sz="1200" kern="1200" dirty="0" err="1">
                <a:solidFill>
                  <a:schemeClr val="tx1"/>
                </a:solidFill>
                <a:effectLst/>
                <a:latin typeface="+mn-lt"/>
                <a:ea typeface="+mn-ea"/>
                <a:cs typeface="+mn-cs"/>
              </a:rPr>
              <a:t>punding</a:t>
            </a:r>
            <a:r>
              <a:rPr lang="en-US" sz="1200" kern="1200" dirty="0">
                <a:solidFill>
                  <a:schemeClr val="tx1"/>
                </a:solidFill>
                <a:effectLst/>
                <a:latin typeface="+mn-lt"/>
                <a:ea typeface="+mn-ea"/>
                <a:cs typeface="+mn-cs"/>
              </a:rPr>
              <a:t> for an ICD or obsessive-compulsive disorder (OCD); however, </a:t>
            </a:r>
            <a:r>
              <a:rPr lang="en-US" sz="1200" kern="1200" dirty="0" err="1">
                <a:solidFill>
                  <a:schemeClr val="tx1"/>
                </a:solidFill>
                <a:effectLst/>
                <a:latin typeface="+mn-lt"/>
                <a:ea typeface="+mn-ea"/>
                <a:cs typeface="+mn-cs"/>
              </a:rPr>
              <a:t>punding</a:t>
            </a:r>
            <a:r>
              <a:rPr lang="en-US" sz="1200" kern="1200" dirty="0">
                <a:solidFill>
                  <a:schemeClr val="tx1"/>
                </a:solidFill>
                <a:effectLst/>
                <a:latin typeface="+mn-lt"/>
                <a:ea typeface="+mn-ea"/>
                <a:cs typeface="+mn-cs"/>
              </a:rPr>
              <a:t> behaviors are distinct from ICDs, not phenomenologically compatible with </a:t>
            </a:r>
            <a:r>
              <a:rPr lang="en-US" sz="1200" kern="1200" dirty="0" err="1">
                <a:solidFill>
                  <a:schemeClr val="tx1"/>
                </a:solidFill>
                <a:effectLst/>
                <a:latin typeface="+mn-lt"/>
                <a:ea typeface="+mn-ea"/>
                <a:cs typeface="+mn-cs"/>
              </a:rPr>
              <a:t>compul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sions</a:t>
            </a:r>
            <a:r>
              <a:rPr lang="en-US" sz="1200" kern="1200" dirty="0">
                <a:solidFill>
                  <a:schemeClr val="tx1"/>
                </a:solidFill>
                <a:effectLst/>
                <a:latin typeface="+mn-lt"/>
                <a:ea typeface="+mn-ea"/>
                <a:cs typeface="+mn-cs"/>
              </a:rPr>
              <a:t> as observed in OCD, and there is not a clear obsessive component to </a:t>
            </a:r>
            <a:r>
              <a:rPr lang="en-US" sz="1200" kern="1200" dirty="0" err="1">
                <a:solidFill>
                  <a:schemeClr val="tx1"/>
                </a:solidFill>
                <a:effectLst/>
                <a:latin typeface="+mn-lt"/>
                <a:ea typeface="+mn-ea"/>
                <a:cs typeface="+mn-cs"/>
              </a:rPr>
              <a:t>punding</a:t>
            </a:r>
            <a:r>
              <a:rPr lang="en-US" sz="1200" kern="1200" dirty="0">
                <a:solidFill>
                  <a:schemeClr val="tx1"/>
                </a:solidFill>
                <a:effectLst/>
                <a:latin typeface="+mn-lt"/>
                <a:ea typeface="+mn-ea"/>
                <a:cs typeface="+mn-cs"/>
              </a:rPr>
              <a:t>. Patients with </a:t>
            </a:r>
            <a:r>
              <a:rPr lang="en-US" sz="1200" kern="1200" dirty="0" err="1">
                <a:solidFill>
                  <a:schemeClr val="tx1"/>
                </a:solidFill>
                <a:effectLst/>
                <a:latin typeface="+mn-lt"/>
                <a:ea typeface="+mn-ea"/>
                <a:cs typeface="+mn-cs"/>
              </a:rPr>
              <a:t>punding</a:t>
            </a:r>
            <a:r>
              <a:rPr lang="en-US" sz="1200" kern="1200" dirty="0">
                <a:solidFill>
                  <a:schemeClr val="tx1"/>
                </a:solidFill>
                <a:effectLst/>
                <a:latin typeface="+mn-lt"/>
                <a:ea typeface="+mn-ea"/>
                <a:cs typeface="+mn-cs"/>
              </a:rPr>
              <a:t> may become irritable if distracted from the behavior [6], but the actions entailed are not performed to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kern="1200" dirty="0">
                <a:solidFill>
                  <a:schemeClr val="tx1"/>
                </a:solidFill>
                <a:effectLst/>
                <a:latin typeface="+mn-lt"/>
                <a:ea typeface="+mn-ea"/>
                <a:cs typeface="+mn-cs"/>
              </a:rPr>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TR" dirty="0"/>
          </a:p>
        </p:txBody>
      </p:sp>
      <p:sp>
        <p:nvSpPr>
          <p:cNvPr id="4" name="Slide Number Placeholder 3"/>
          <p:cNvSpPr>
            <a:spLocks noGrp="1"/>
          </p:cNvSpPr>
          <p:nvPr>
            <p:ph type="sldNum" sz="quarter" idx="5"/>
          </p:nvPr>
        </p:nvSpPr>
        <p:spPr/>
        <p:txBody>
          <a:bodyPr/>
          <a:lstStyle/>
          <a:p>
            <a:fld id="{E6939494-2032-EC46-B0BE-A5B5DD792D1E}" type="slidenum">
              <a:rPr lang="en-TR" smtClean="0"/>
              <a:t>19</a:t>
            </a:fld>
            <a:endParaRPr lang="en-TR"/>
          </a:p>
        </p:txBody>
      </p:sp>
    </p:spTree>
    <p:extLst>
      <p:ext uri="{BB962C8B-B14F-4D97-AF65-F5344CB8AC3E}">
        <p14:creationId xmlns:p14="http://schemas.microsoft.com/office/powerpoint/2010/main" val="3077828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800" dirty="0">
                <a:effectLst/>
                <a:latin typeface="AdvTT5235d5a9"/>
              </a:rPr>
              <a:t>Though not </a:t>
            </a:r>
            <a:r>
              <a:rPr lang="en-US" sz="1800" dirty="0" err="1">
                <a:effectLst/>
                <a:latin typeface="AdvTT5235d5a9"/>
              </a:rPr>
              <a:t>sta</a:t>
            </a:r>
            <a:r>
              <a:rPr lang="en-US" sz="1800" dirty="0">
                <a:effectLst/>
                <a:latin typeface="AdvTT5235d5a9"/>
              </a:rPr>
              <a:t>- </a:t>
            </a:r>
            <a:r>
              <a:rPr lang="en-US" sz="1800" dirty="0" err="1">
                <a:effectLst/>
                <a:latin typeface="AdvTT5235d5a9"/>
              </a:rPr>
              <a:t>tistically</a:t>
            </a:r>
            <a:r>
              <a:rPr lang="en-US" sz="1800" dirty="0">
                <a:effectLst/>
                <a:latin typeface="AdvTT5235d5a9"/>
              </a:rPr>
              <a:t> </a:t>
            </a:r>
            <a:r>
              <a:rPr lang="en-US" sz="1800" dirty="0" err="1">
                <a:effectLst/>
                <a:latin typeface="AdvTT5235d5a9"/>
              </a:rPr>
              <a:t>signi</a:t>
            </a:r>
            <a:r>
              <a:rPr lang="en-US" sz="1800" dirty="0" err="1">
                <a:effectLst/>
                <a:latin typeface="AdvTT5235d5a9+fb"/>
              </a:rPr>
              <a:t>!</a:t>
            </a:r>
            <a:r>
              <a:rPr lang="en-US" sz="1800" dirty="0" err="1">
                <a:effectLst/>
                <a:latin typeface="AdvTT5235d5a9"/>
              </a:rPr>
              <a:t>cant</a:t>
            </a:r>
            <a:r>
              <a:rPr lang="en-US" sz="1800" dirty="0">
                <a:effectLst/>
                <a:latin typeface="AdvTT5235d5a9"/>
              </a:rPr>
              <a:t>, an earlier age of onset was found in </a:t>
            </a:r>
            <a:r>
              <a:rPr lang="en-US" sz="1800" dirty="0" err="1">
                <a:effectLst/>
                <a:latin typeface="AdvTT5235d5a9"/>
              </a:rPr>
              <a:t>Punding</a:t>
            </a:r>
            <a:r>
              <a:rPr lang="en-US" sz="1800" dirty="0">
                <a:effectLst/>
                <a:latin typeface="AdvTT5235d5a9"/>
              </a:rPr>
              <a:t> Group as compared with PD-controls. Also, </a:t>
            </a:r>
            <a:r>
              <a:rPr lang="en-US" sz="1800" dirty="0" err="1">
                <a:effectLst/>
                <a:latin typeface="AdvTT5235d5a9"/>
              </a:rPr>
              <a:t>punders</a:t>
            </a:r>
            <a:r>
              <a:rPr lang="en-US" sz="1800" dirty="0">
                <a:effectLst/>
                <a:latin typeface="AdvTT5235d5a9"/>
              </a:rPr>
              <a:t> were more likely to </a:t>
            </a:r>
            <a:r>
              <a:rPr lang="en-US" sz="1800" dirty="0" err="1">
                <a:effectLst/>
                <a:latin typeface="AdvTT5235d5a9"/>
              </a:rPr>
              <a:t>experi</a:t>
            </a:r>
            <a:r>
              <a:rPr lang="en-US" sz="1800" dirty="0">
                <a:effectLst/>
                <a:latin typeface="AdvTT5235d5a9"/>
              </a:rPr>
              <a:t>- </a:t>
            </a:r>
            <a:r>
              <a:rPr lang="en-US" sz="1800" dirty="0" err="1">
                <a:effectLst/>
                <a:latin typeface="AdvTT5235d5a9"/>
              </a:rPr>
              <a:t>ence</a:t>
            </a:r>
            <a:r>
              <a:rPr lang="en-US" sz="1800" dirty="0">
                <a:effectLst/>
                <a:latin typeface="AdvTT5235d5a9"/>
              </a:rPr>
              <a:t> REM behavior disorder (RBD) (56% vs. 37%, p </a:t>
            </a:r>
            <a:r>
              <a:rPr lang="en-US" sz="1800" dirty="0">
                <a:effectLst/>
                <a:latin typeface="AdvTT454a7a89"/>
              </a:rPr>
              <a:t>b </a:t>
            </a:r>
            <a:r>
              <a:rPr lang="en-US" sz="1800" dirty="0">
                <a:effectLst/>
                <a:latin typeface="AdvTT5235d5a9"/>
              </a:rPr>
              <a:t>0.05). </a:t>
            </a:r>
            <a:endParaRPr lang="en-US" dirty="0"/>
          </a:p>
          <a:p>
            <a:r>
              <a:rPr lang="en-US" sz="1800" dirty="0">
                <a:effectLst/>
                <a:latin typeface="AdvTT5235d5a9"/>
              </a:rPr>
              <a:t>Twenty-four out of 25 (96%) </a:t>
            </a:r>
            <a:r>
              <a:rPr lang="en-US" sz="1800" dirty="0" err="1">
                <a:effectLst/>
                <a:latin typeface="AdvTT5235d5a9"/>
              </a:rPr>
              <a:t>punding</a:t>
            </a:r>
            <a:r>
              <a:rPr lang="en-US" sz="1800" dirty="0">
                <a:effectLst/>
                <a:latin typeface="AdvTT5235d5a9"/>
              </a:rPr>
              <a:t> patients were in treatment with DA agonists, compared to 68% in PD-controls (p </a:t>
            </a:r>
            <a:r>
              <a:rPr lang="en-US" sz="1800" dirty="0">
                <a:effectLst/>
                <a:latin typeface="AdvTT454a7a89"/>
              </a:rPr>
              <a:t>b </a:t>
            </a:r>
            <a:r>
              <a:rPr lang="en-US" sz="1800" dirty="0">
                <a:effectLst/>
                <a:latin typeface="AdvTT5235d5a9"/>
              </a:rPr>
              <a:t>0.01), and re- </a:t>
            </a:r>
            <a:r>
              <a:rPr lang="en-US" sz="1800" dirty="0" err="1">
                <a:effectLst/>
                <a:latin typeface="AdvTT5235d5a9"/>
              </a:rPr>
              <a:t>ceived</a:t>
            </a:r>
            <a:r>
              <a:rPr lang="en-US" sz="1800" dirty="0">
                <a:effectLst/>
                <a:latin typeface="AdvTT5235d5a9"/>
              </a:rPr>
              <a:t> </a:t>
            </a:r>
            <a:r>
              <a:rPr lang="en-US" sz="1800" dirty="0" err="1">
                <a:effectLst/>
                <a:latin typeface="AdvTT5235d5a9"/>
              </a:rPr>
              <a:t>signi</a:t>
            </a:r>
            <a:r>
              <a:rPr lang="en-US" sz="1800" dirty="0" err="1">
                <a:effectLst/>
                <a:latin typeface="AdvTT5235d5a9+fb"/>
              </a:rPr>
              <a:t>!</a:t>
            </a:r>
            <a:r>
              <a:rPr lang="en-US" sz="1800" dirty="0" err="1">
                <a:effectLst/>
                <a:latin typeface="AdvTT5235d5a9"/>
              </a:rPr>
              <a:t>cantly</a:t>
            </a:r>
            <a:r>
              <a:rPr lang="en-US" sz="1800" dirty="0">
                <a:effectLst/>
                <a:latin typeface="AdvTT5235d5a9"/>
              </a:rPr>
              <a:t> higher DA agonists LEDD (</a:t>
            </a:r>
            <a:r>
              <a:rPr lang="en-US" sz="1800" dirty="0">
                <a:solidFill>
                  <a:srgbClr val="0000FF"/>
                </a:solidFill>
                <a:effectLst/>
                <a:latin typeface="AdvTT5235d5a9"/>
              </a:rPr>
              <a:t>Table 1</a:t>
            </a:r>
            <a:r>
              <a:rPr lang="en-US" sz="1800" dirty="0">
                <a:effectLst/>
                <a:latin typeface="AdvTT5235d5a9"/>
              </a:rPr>
              <a:t>). Lower </a:t>
            </a:r>
            <a:r>
              <a:rPr lang="en-US" sz="1800" dirty="0" err="1">
                <a:effectLst/>
                <a:latin typeface="AdvTT5235d5a9"/>
              </a:rPr>
              <a:t>antide</a:t>
            </a:r>
            <a:r>
              <a:rPr lang="en-US" sz="1800" dirty="0">
                <a:effectLst/>
                <a:latin typeface="AdvTT5235d5a9"/>
              </a:rPr>
              <a:t>- </a:t>
            </a:r>
            <a:r>
              <a:rPr lang="en-US" sz="1800" dirty="0" err="1">
                <a:effectLst/>
                <a:latin typeface="AdvTT5235d5a9"/>
              </a:rPr>
              <a:t>pressant</a:t>
            </a:r>
            <a:r>
              <a:rPr lang="en-US" sz="1800" dirty="0">
                <a:effectLst/>
                <a:latin typeface="AdvTT5235d5a9"/>
              </a:rPr>
              <a:t> use was found in the </a:t>
            </a:r>
            <a:r>
              <a:rPr lang="en-US" sz="1800" dirty="0" err="1">
                <a:effectLst/>
                <a:latin typeface="AdvTT5235d5a9"/>
              </a:rPr>
              <a:t>punding</a:t>
            </a:r>
            <a:r>
              <a:rPr lang="en-US" sz="1800" dirty="0">
                <a:effectLst/>
                <a:latin typeface="AdvTT5235d5a9"/>
              </a:rPr>
              <a:t> group (4% vs. 20%; p </a:t>
            </a:r>
            <a:r>
              <a:rPr lang="en-US" sz="1800" dirty="0">
                <a:effectLst/>
                <a:latin typeface="AdvTT454a7a89"/>
              </a:rPr>
              <a:t>b </a:t>
            </a:r>
            <a:r>
              <a:rPr lang="en-US" sz="1800" dirty="0">
                <a:effectLst/>
                <a:latin typeface="AdvTT5235d5a9"/>
              </a:rPr>
              <a:t>0.05). </a:t>
            </a:r>
            <a:endParaRPr lang="en-US" dirty="0"/>
          </a:p>
          <a:p>
            <a:r>
              <a:rPr lang="en-US" sz="1800" dirty="0">
                <a:effectLst/>
                <a:latin typeface="AdvTT5235d5a9"/>
              </a:rPr>
              <a:t>Compared to PD controls, patients with </a:t>
            </a:r>
            <a:r>
              <a:rPr lang="en-US" sz="1800" dirty="0" err="1">
                <a:effectLst/>
                <a:latin typeface="AdvTT5235d5a9"/>
              </a:rPr>
              <a:t>punding</a:t>
            </a:r>
            <a:r>
              <a:rPr lang="en-US" sz="1800" dirty="0">
                <a:effectLst/>
                <a:latin typeface="AdvTT5235d5a9"/>
              </a:rPr>
              <a:t> scored </a:t>
            </a:r>
            <a:r>
              <a:rPr lang="en-US" sz="1800" dirty="0" err="1">
                <a:effectLst/>
                <a:latin typeface="AdvTT5235d5a9"/>
              </a:rPr>
              <a:t>signi</a:t>
            </a:r>
            <a:r>
              <a:rPr lang="en-US" sz="1800" dirty="0" err="1">
                <a:effectLst/>
                <a:latin typeface="AdvTT5235d5a9+fb"/>
              </a:rPr>
              <a:t>!</a:t>
            </a:r>
            <a:r>
              <a:rPr lang="en-US" sz="1800" dirty="0" err="1">
                <a:effectLst/>
                <a:latin typeface="AdvTT5235d5a9"/>
              </a:rPr>
              <a:t>cantly</a:t>
            </a:r>
            <a:r>
              <a:rPr lang="en-US" sz="1800" dirty="0">
                <a:effectLst/>
                <a:latin typeface="AdvTT5235d5a9"/>
              </a:rPr>
              <a:t> higher on the SCOPA-PC, particularly in paranoid ideation and </a:t>
            </a:r>
            <a:r>
              <a:rPr lang="en-US" sz="1800" dirty="0" err="1">
                <a:effectLst/>
                <a:latin typeface="AdvTT5235d5a9"/>
              </a:rPr>
              <a:t>compul</a:t>
            </a:r>
            <a:r>
              <a:rPr lang="en-US" sz="1800" dirty="0">
                <a:effectLst/>
                <a:latin typeface="AdvTT5235d5a9"/>
              </a:rPr>
              <a:t>- </a:t>
            </a:r>
            <a:r>
              <a:rPr lang="en-US" sz="1800" dirty="0" err="1">
                <a:effectLst/>
                <a:latin typeface="AdvTT5235d5a9"/>
              </a:rPr>
              <a:t>sivity</a:t>
            </a:r>
            <a:r>
              <a:rPr lang="en-US" sz="1800" dirty="0">
                <a:effectLst/>
                <a:latin typeface="AdvTT5235d5a9"/>
              </a:rPr>
              <a:t> items (</a:t>
            </a:r>
            <a:r>
              <a:rPr lang="en-US" sz="1800" dirty="0">
                <a:solidFill>
                  <a:srgbClr val="0000FF"/>
                </a:solidFill>
                <a:effectLst/>
                <a:latin typeface="AdvTT5235d5a9"/>
              </a:rPr>
              <a:t>Table 2</a:t>
            </a:r>
            <a:r>
              <a:rPr lang="en-US" sz="1800" dirty="0">
                <a:effectLst/>
                <a:latin typeface="AdvTT5235d5a9"/>
              </a:rPr>
              <a:t>). They had higher levels of impulsivity, higher SHAPS scores, and higher incidence of bipolar disorder as measured by MDQ. No other </a:t>
            </a:r>
            <a:r>
              <a:rPr lang="en-US" sz="1800" dirty="0" err="1">
                <a:effectLst/>
                <a:latin typeface="AdvTT5235d5a9"/>
              </a:rPr>
              <a:t>signi</a:t>
            </a:r>
            <a:r>
              <a:rPr lang="en-US" sz="1800" dirty="0" err="1">
                <a:effectLst/>
                <a:latin typeface="AdvTT5235d5a9+fb"/>
              </a:rPr>
              <a:t>!</a:t>
            </a:r>
            <a:r>
              <a:rPr lang="en-US" sz="1800" dirty="0" err="1">
                <a:effectLst/>
                <a:latin typeface="AdvTT5235d5a9"/>
              </a:rPr>
              <a:t>cant</a:t>
            </a:r>
            <a:r>
              <a:rPr lang="en-US" sz="1800" dirty="0">
                <a:effectLst/>
                <a:latin typeface="AdvTT5235d5a9"/>
              </a:rPr>
              <a:t> differences emerged when comparing groups, in particular depressive and anxiety symptoms were </a:t>
            </a:r>
            <a:r>
              <a:rPr lang="en-US" sz="1800" dirty="0" err="1">
                <a:effectLst/>
                <a:latin typeface="AdvTT5235d5a9"/>
              </a:rPr>
              <a:t>compara</a:t>
            </a:r>
            <a:r>
              <a:rPr lang="en-US" sz="1800" dirty="0">
                <a:effectLst/>
                <a:latin typeface="AdvTT5235d5a9"/>
              </a:rPr>
              <a:t>- </a:t>
            </a:r>
            <a:r>
              <a:rPr lang="en-US" sz="1800" dirty="0" err="1">
                <a:effectLst/>
                <a:latin typeface="AdvTT5235d5a9"/>
              </a:rPr>
              <a:t>ble</a:t>
            </a:r>
            <a:r>
              <a:rPr lang="en-US" sz="1800" dirty="0">
                <a:effectLst/>
                <a:latin typeface="AdvTT5235d5a9"/>
              </a:rPr>
              <a:t> across groups. </a:t>
            </a:r>
            <a:endParaRPr lang="en-US" dirty="0"/>
          </a:p>
          <a:p>
            <a:endParaRPr lang="en-TR" dirty="0"/>
          </a:p>
        </p:txBody>
      </p:sp>
      <p:sp>
        <p:nvSpPr>
          <p:cNvPr id="4" name="Slide Number Placeholder 3"/>
          <p:cNvSpPr>
            <a:spLocks noGrp="1"/>
          </p:cNvSpPr>
          <p:nvPr>
            <p:ph type="sldNum" sz="quarter" idx="5"/>
          </p:nvPr>
        </p:nvSpPr>
        <p:spPr/>
        <p:txBody>
          <a:bodyPr/>
          <a:lstStyle/>
          <a:p>
            <a:fld id="{5744CAEC-31EF-254C-A56A-76123FA4D794}" type="slidenum">
              <a:rPr lang="en-TR" smtClean="0"/>
              <a:t>21</a:t>
            </a:fld>
            <a:endParaRPr lang="en-TR"/>
          </a:p>
        </p:txBody>
      </p:sp>
    </p:spTree>
    <p:extLst>
      <p:ext uri="{BB962C8B-B14F-4D97-AF65-F5344CB8AC3E}">
        <p14:creationId xmlns:p14="http://schemas.microsoft.com/office/powerpoint/2010/main" val="2683987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Several studies have shown that YOPD is an independent risk factor for the development of levodopa-related motor fluctuations and </a:t>
            </a:r>
            <a:r>
              <a:rPr lang="en-US" sz="1200" kern="1200" dirty="0" err="1">
                <a:solidFill>
                  <a:schemeClr val="tx1"/>
                </a:solidFill>
                <a:effectLst/>
                <a:latin typeface="+mn-lt"/>
                <a:ea typeface="+mn-ea"/>
                <a:cs typeface="+mn-cs"/>
              </a:rPr>
              <a:t>dys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kinesia</a:t>
            </a:r>
            <a:r>
              <a:rPr lang="en-US" sz="1200" kern="1200" dirty="0">
                <a:solidFill>
                  <a:schemeClr val="tx1"/>
                </a:solidFill>
                <a:effectLst/>
                <a:latin typeface="+mn-lt"/>
                <a:ea typeface="+mn-ea"/>
                <a:cs typeface="+mn-cs"/>
              </a:rPr>
              <a:t> [10,125,127]with a shorter latency from treatment onset in patients with YOPD compared to those with LOPD [5,8,128,129]. In two population based studies, the prevalence of dyskinesia was re- ported to decrease with advancing AAO; the 5-year risk was 50% with AAO before 50, 26% with AAO between 60 and 69, and 16% with AAO after 70 [130]. The authors suggested that the risk of dyskinesia was reduced by 20%–30% for each 10 years of older AAO [131]. To our knowledge, no data has been published reporting a difference in the nature or the severity of LID between YOPD and LOPD. While the use of levodopa is frequently reported as a risk factor for the development of motor fluctuations the notion of delaying levodopa therapy has been challenged [132,133]. </a:t>
            </a:r>
            <a:endParaRPr lang="en-US" dirty="0"/>
          </a:p>
          <a:p>
            <a:endParaRPr lang="en-TR" dirty="0"/>
          </a:p>
        </p:txBody>
      </p:sp>
      <p:sp>
        <p:nvSpPr>
          <p:cNvPr id="4" name="Slide Number Placeholder 3"/>
          <p:cNvSpPr>
            <a:spLocks noGrp="1"/>
          </p:cNvSpPr>
          <p:nvPr>
            <p:ph type="sldNum" sz="quarter" idx="5"/>
          </p:nvPr>
        </p:nvSpPr>
        <p:spPr/>
        <p:txBody>
          <a:bodyPr/>
          <a:lstStyle/>
          <a:p>
            <a:fld id="{E6939494-2032-EC46-B0BE-A5B5DD792D1E}" type="slidenum">
              <a:rPr lang="en-TR" smtClean="0"/>
              <a:t>22</a:t>
            </a:fld>
            <a:endParaRPr lang="en-TR"/>
          </a:p>
        </p:txBody>
      </p:sp>
    </p:spTree>
    <p:extLst>
      <p:ext uri="{BB962C8B-B14F-4D97-AF65-F5344CB8AC3E}">
        <p14:creationId xmlns:p14="http://schemas.microsoft.com/office/powerpoint/2010/main" val="362806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As mentioned earlier, amantadine should not be</a:t>
            </a:r>
          </a:p>
          <a:p>
            <a:r>
              <a:rPr lang="en-AU" sz="1200" kern="1200" dirty="0">
                <a:solidFill>
                  <a:schemeClr val="tx1"/>
                </a:solidFill>
                <a:effectLst/>
                <a:latin typeface="+mn-lt"/>
                <a:ea typeface="+mn-ea"/>
                <a:cs typeface="+mn-cs"/>
              </a:rPr>
              <a:t>administered with additional QTc-prolonging drugs because</a:t>
            </a:r>
          </a:p>
          <a:p>
            <a:r>
              <a:rPr lang="en-AU" sz="1200" kern="1200" dirty="0">
                <a:solidFill>
                  <a:schemeClr val="tx1"/>
                </a:solidFill>
                <a:effectLst/>
                <a:latin typeface="+mn-lt"/>
                <a:ea typeface="+mn-ea"/>
                <a:cs typeface="+mn-cs"/>
              </a:rPr>
              <a:t>of the risk of life-threatening ventricular arrhythmias [133,</a:t>
            </a:r>
          </a:p>
          <a:p>
            <a:r>
              <a:rPr lang="en-AU" sz="1200" kern="1200" dirty="0">
                <a:solidFill>
                  <a:schemeClr val="tx1"/>
                </a:solidFill>
                <a:effectLst/>
                <a:latin typeface="+mn-lt"/>
                <a:ea typeface="+mn-ea"/>
                <a:cs typeface="+mn-cs"/>
              </a:rPr>
              <a:t>206, 207]. Although this is a well-known serious </a:t>
            </a:r>
            <a:r>
              <a:rPr lang="en-AU" sz="1200" kern="1200" dirty="0" err="1">
                <a:solidFill>
                  <a:schemeClr val="tx1"/>
                </a:solidFill>
                <a:effectLst/>
                <a:latin typeface="+mn-lt"/>
                <a:ea typeface="+mn-ea"/>
                <a:cs typeface="+mn-cs"/>
              </a:rPr>
              <a:t>interac</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tion</a:t>
            </a:r>
            <a:r>
              <a:rPr lang="en-AU" sz="1200" kern="1200" dirty="0">
                <a:solidFill>
                  <a:schemeClr val="tx1"/>
                </a:solidFill>
                <a:effectLst/>
                <a:latin typeface="+mn-lt"/>
                <a:ea typeface="+mn-ea"/>
                <a:cs typeface="+mn-cs"/>
              </a:rPr>
              <a:t>, amantadine is often combined with antipsychotics and</a:t>
            </a:r>
          </a:p>
          <a:p>
            <a:r>
              <a:rPr lang="en-AU" sz="1200" kern="1200" dirty="0">
                <a:solidFill>
                  <a:schemeClr val="tx1"/>
                </a:solidFill>
                <a:effectLst/>
                <a:latin typeface="+mn-lt"/>
                <a:ea typeface="+mn-ea"/>
                <a:cs typeface="+mn-cs"/>
              </a:rPr>
              <a:t>tricyclic and tetracyclic antidepressants [</a:t>
            </a:r>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23</a:t>
            </a:fld>
            <a:endParaRPr lang="en-US"/>
          </a:p>
        </p:txBody>
      </p:sp>
    </p:spTree>
    <p:extLst>
      <p:ext uri="{BB962C8B-B14F-4D97-AF65-F5344CB8AC3E}">
        <p14:creationId xmlns:p14="http://schemas.microsoft.com/office/powerpoint/2010/main" val="2430958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Apomorfin </a:t>
            </a:r>
            <a:r>
              <a:rPr lang="en-US" sz="1200" dirty="0" err="1"/>
              <a:t>ve</a:t>
            </a:r>
            <a:r>
              <a:rPr lang="en-US" sz="1200" dirty="0"/>
              <a:t> </a:t>
            </a:r>
            <a:r>
              <a:rPr lang="en-US" sz="1200" dirty="0" err="1"/>
              <a:t>amantadin</a:t>
            </a:r>
            <a:r>
              <a:rPr lang="en-US" sz="1200" dirty="0"/>
              <a:t> QT </a:t>
            </a:r>
            <a:r>
              <a:rPr lang="en-US" sz="1200" dirty="0" err="1"/>
              <a:t>uzamasına</a:t>
            </a:r>
            <a:r>
              <a:rPr lang="en-US" sz="1200" dirty="0"/>
              <a:t> </a:t>
            </a:r>
            <a:r>
              <a:rPr lang="en-US" sz="1200" dirty="0" err="1"/>
              <a:t>ve</a:t>
            </a:r>
            <a:r>
              <a:rPr lang="en-US" sz="1200" dirty="0"/>
              <a:t> </a:t>
            </a:r>
            <a:r>
              <a:rPr lang="en-US" sz="1200" dirty="0" err="1"/>
              <a:t>kardiyak</a:t>
            </a:r>
            <a:r>
              <a:rPr lang="en-US" sz="1200" dirty="0"/>
              <a:t> </a:t>
            </a:r>
            <a:r>
              <a:rPr lang="en-US" sz="1200" dirty="0" err="1"/>
              <a:t>disritmiye</a:t>
            </a:r>
            <a:r>
              <a:rPr lang="en-US" sz="1200" dirty="0"/>
              <a:t> </a:t>
            </a:r>
            <a:r>
              <a:rPr lang="en-US" sz="1200" dirty="0" err="1"/>
              <a:t>neden</a:t>
            </a:r>
            <a:r>
              <a:rPr lang="en-US" sz="1200" dirty="0"/>
              <a:t> </a:t>
            </a:r>
            <a:r>
              <a:rPr lang="en-US" sz="1200" dirty="0" err="1"/>
              <a:t>olabilirler</a:t>
            </a:r>
            <a:r>
              <a:rPr lang="en-US" sz="1200" dirty="0"/>
              <a:t>, </a:t>
            </a:r>
            <a:r>
              <a:rPr lang="en-US" sz="1200" dirty="0" err="1"/>
              <a:t>birlikte</a:t>
            </a:r>
            <a:r>
              <a:rPr lang="en-US" sz="1200" dirty="0"/>
              <a:t> </a:t>
            </a:r>
            <a:r>
              <a:rPr lang="en-US" sz="1200" dirty="0" err="1"/>
              <a:t>kullanılmamalılar</a:t>
            </a:r>
            <a:endParaRPr lang="en-US" sz="1200" dirty="0"/>
          </a:p>
          <a:p>
            <a:pPr marL="285750" indent="-285750">
              <a:buFont typeface="Arial" panose="020B0604020202020204" pitchFamily="34" charset="0"/>
              <a:buChar char="•"/>
            </a:pPr>
            <a:r>
              <a:rPr lang="en-US" sz="1200" dirty="0"/>
              <a:t>Apomorfin </a:t>
            </a:r>
            <a:r>
              <a:rPr lang="en-US" sz="1200" dirty="0" err="1"/>
              <a:t>çok</a:t>
            </a:r>
            <a:r>
              <a:rPr lang="en-US" sz="1200" dirty="0"/>
              <a:t> </a:t>
            </a:r>
            <a:r>
              <a:rPr lang="en-US" sz="1200" dirty="0" err="1"/>
              <a:t>güçlü</a:t>
            </a:r>
            <a:r>
              <a:rPr lang="en-US" sz="1200" dirty="0"/>
              <a:t> </a:t>
            </a:r>
            <a:r>
              <a:rPr lang="en-US" sz="1200" dirty="0" err="1"/>
              <a:t>bir</a:t>
            </a:r>
            <a:r>
              <a:rPr lang="en-US" sz="1200" dirty="0"/>
              <a:t> </a:t>
            </a:r>
            <a:r>
              <a:rPr lang="en-US" sz="1200" dirty="0" err="1"/>
              <a:t>emetik</a:t>
            </a:r>
            <a:r>
              <a:rPr lang="en-US" sz="1200" dirty="0"/>
              <a:t> (</a:t>
            </a:r>
            <a:r>
              <a:rPr lang="en-US" sz="1200" dirty="0" err="1"/>
              <a:t>tekrarlayan</a:t>
            </a:r>
            <a:r>
              <a:rPr lang="en-US" sz="1200" dirty="0"/>
              <a:t> </a:t>
            </a:r>
            <a:r>
              <a:rPr lang="en-US" sz="1200" dirty="0" err="1"/>
              <a:t>kusmalar</a:t>
            </a:r>
            <a:r>
              <a:rPr lang="en-US" sz="1200" dirty="0"/>
              <a:t> </a:t>
            </a:r>
            <a:r>
              <a:rPr lang="en-US" sz="1200" dirty="0" err="1"/>
              <a:t>ve</a:t>
            </a:r>
            <a:r>
              <a:rPr lang="en-US" sz="1200" dirty="0"/>
              <a:t> </a:t>
            </a:r>
            <a:r>
              <a:rPr lang="en-US" sz="1200" dirty="0" err="1"/>
              <a:t>elektrolit</a:t>
            </a:r>
            <a:r>
              <a:rPr lang="en-US" sz="1200" dirty="0"/>
              <a:t> </a:t>
            </a:r>
            <a:r>
              <a:rPr lang="en-US" sz="1200" dirty="0" err="1"/>
              <a:t>dengesizliğine</a:t>
            </a:r>
            <a:r>
              <a:rPr lang="en-US" sz="1200" dirty="0"/>
              <a:t> </a:t>
            </a:r>
            <a:r>
              <a:rPr lang="en-US" sz="1200" dirty="0" err="1"/>
              <a:t>neden</a:t>
            </a:r>
            <a:r>
              <a:rPr lang="en-US" sz="1200" dirty="0"/>
              <a:t> </a:t>
            </a:r>
            <a:r>
              <a:rPr lang="en-US" sz="1200" dirty="0" err="1"/>
              <a:t>olabilir</a:t>
            </a:r>
            <a:r>
              <a:rPr lang="en-US" sz="1200" dirty="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25</a:t>
            </a:fld>
            <a:endParaRPr lang="en-US"/>
          </a:p>
        </p:txBody>
      </p:sp>
    </p:spTree>
    <p:extLst>
      <p:ext uri="{BB962C8B-B14F-4D97-AF65-F5344CB8AC3E}">
        <p14:creationId xmlns:p14="http://schemas.microsoft.com/office/powerpoint/2010/main" val="2922475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C2EE8-0A2F-46C7-B2C4-F17DFA9FA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384A7-A1E3-5001-A1AA-4CB6B4F7F4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CABDBA-3C3B-D93B-887C-687FE4A7A592}"/>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As levodopa affects the CNS, interactions generally con-</a:t>
            </a:r>
          </a:p>
          <a:p>
            <a:r>
              <a:rPr lang="en-AU" sz="1200" kern="1200" dirty="0" err="1">
                <a:solidFill>
                  <a:schemeClr val="tx1"/>
                </a:solidFill>
                <a:effectLst/>
                <a:latin typeface="+mn-lt"/>
                <a:ea typeface="+mn-ea"/>
                <a:cs typeface="+mn-cs"/>
              </a:rPr>
              <a:t>cern</a:t>
            </a:r>
            <a:r>
              <a:rPr lang="en-AU" sz="1200" kern="1200" dirty="0">
                <a:solidFill>
                  <a:schemeClr val="tx1"/>
                </a:solidFill>
                <a:effectLst/>
                <a:latin typeface="+mn-lt"/>
                <a:ea typeface="+mn-ea"/>
                <a:cs typeface="+mn-cs"/>
              </a:rPr>
              <a:t> other CNS-active drugs [23]. Most levodopa </a:t>
            </a:r>
            <a:r>
              <a:rPr lang="en-AU" sz="1200" kern="1200" dirty="0" err="1">
                <a:solidFill>
                  <a:schemeClr val="tx1"/>
                </a:solidFill>
                <a:effectLst/>
                <a:latin typeface="+mn-lt"/>
                <a:ea typeface="+mn-ea"/>
                <a:cs typeface="+mn-cs"/>
              </a:rPr>
              <a:t>interac</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tions</a:t>
            </a:r>
            <a:r>
              <a:rPr lang="en-AU" sz="1200" kern="1200" dirty="0">
                <a:solidFill>
                  <a:schemeClr val="tx1"/>
                </a:solidFill>
                <a:effectLst/>
                <a:latin typeface="+mn-lt"/>
                <a:ea typeface="+mn-ea"/>
                <a:cs typeface="+mn-cs"/>
              </a:rPr>
              <a:t> result from a combination with opioids, neuroleptics,</a:t>
            </a:r>
          </a:p>
          <a:p>
            <a:r>
              <a:rPr lang="en-AU" sz="1200" kern="1200" dirty="0">
                <a:solidFill>
                  <a:schemeClr val="tx1"/>
                </a:solidFill>
                <a:effectLst/>
                <a:latin typeface="+mn-lt"/>
                <a:ea typeface="+mn-ea"/>
                <a:cs typeface="+mn-cs"/>
              </a:rPr>
              <a:t>benzodiazepines, and antidepressants [23]. Applying opioids</a:t>
            </a:r>
          </a:p>
          <a:p>
            <a:r>
              <a:rPr lang="en-AU" sz="1200" kern="1200" dirty="0">
                <a:solidFill>
                  <a:schemeClr val="tx1"/>
                </a:solidFill>
                <a:effectLst/>
                <a:latin typeface="+mn-lt"/>
                <a:ea typeface="+mn-ea"/>
                <a:cs typeface="+mn-cs"/>
              </a:rPr>
              <a:t>or typical antipsychotics simultaneously reduces the effect</a:t>
            </a:r>
          </a:p>
          <a:p>
            <a:r>
              <a:rPr lang="en-AU" sz="1200" kern="1200" dirty="0">
                <a:solidFill>
                  <a:schemeClr val="tx1"/>
                </a:solidFill>
                <a:effectLst/>
                <a:latin typeface="+mn-lt"/>
                <a:ea typeface="+mn-ea"/>
                <a:cs typeface="+mn-cs"/>
              </a:rPr>
              <a:t>of levodopa [57–59].</a:t>
            </a:r>
          </a:p>
          <a:p>
            <a:r>
              <a:rPr lang="en-AU" sz="1200" kern="1200" dirty="0">
                <a:solidFill>
                  <a:schemeClr val="tx1"/>
                </a:solidFill>
                <a:effectLst/>
                <a:latin typeface="+mn-lt"/>
                <a:ea typeface="+mn-ea"/>
                <a:cs typeface="+mn-cs"/>
              </a:rPr>
              <a:t>The atypical antipsychotics clozapine and quetiapine have</a:t>
            </a:r>
          </a:p>
          <a:p>
            <a:r>
              <a:rPr lang="en-AU" sz="1200" kern="1200" dirty="0">
                <a:solidFill>
                  <a:schemeClr val="tx1"/>
                </a:solidFill>
                <a:effectLst/>
                <a:latin typeface="+mn-lt"/>
                <a:ea typeface="+mn-ea"/>
                <a:cs typeface="+mn-cs"/>
              </a:rPr>
              <a:t>lower dopamine ­ D2-receptor antagonism and cause fewer</a:t>
            </a:r>
          </a:p>
          <a:p>
            <a:r>
              <a:rPr lang="en-AU" sz="1200" kern="1200" dirty="0">
                <a:solidFill>
                  <a:schemeClr val="tx1"/>
                </a:solidFill>
                <a:effectLst/>
                <a:latin typeface="+mn-lt"/>
                <a:ea typeface="+mn-ea"/>
                <a:cs typeface="+mn-cs"/>
              </a:rPr>
              <a:t>extrapyramidal symptoms, compared with typical </a:t>
            </a:r>
            <a:r>
              <a:rPr lang="en-AU" sz="1200" kern="1200" dirty="0" err="1">
                <a:solidFill>
                  <a:schemeClr val="tx1"/>
                </a:solidFill>
                <a:effectLst/>
                <a:latin typeface="+mn-lt"/>
                <a:ea typeface="+mn-ea"/>
                <a:cs typeface="+mn-cs"/>
              </a:rPr>
              <a:t>antipsy</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chotics</a:t>
            </a:r>
            <a:r>
              <a:rPr lang="en-AU" sz="1200" kern="1200" dirty="0">
                <a:solidFill>
                  <a:schemeClr val="tx1"/>
                </a:solidFill>
                <a:effectLst/>
                <a:latin typeface="+mn-lt"/>
                <a:ea typeface="+mn-ea"/>
                <a:cs typeface="+mn-cs"/>
              </a:rPr>
              <a:t> [60]. For this reason, they should be preferably used</a:t>
            </a:r>
          </a:p>
          <a:p>
            <a:r>
              <a:rPr lang="en-AU" sz="1200" kern="1200" dirty="0">
                <a:solidFill>
                  <a:schemeClr val="tx1"/>
                </a:solidFill>
                <a:effectLst/>
                <a:latin typeface="+mn-lt"/>
                <a:ea typeface="+mn-ea"/>
                <a:cs typeface="+mn-cs"/>
              </a:rPr>
              <a:t>for the treatment of psychosis in PD [61]. However, atypical</a:t>
            </a:r>
          </a:p>
          <a:p>
            <a:r>
              <a:rPr lang="en-AU" sz="1200" kern="1200" dirty="0">
                <a:solidFill>
                  <a:schemeClr val="tx1"/>
                </a:solidFill>
                <a:effectLst/>
                <a:latin typeface="+mn-lt"/>
                <a:ea typeface="+mn-ea"/>
                <a:cs typeface="+mn-cs"/>
              </a:rPr>
              <a:t>neuroleptics also block striatal ­ D2 receptors in higher doses,</a:t>
            </a:r>
          </a:p>
          <a:p>
            <a:r>
              <a:rPr lang="en-AU" sz="1200" kern="1200" dirty="0">
                <a:solidFill>
                  <a:schemeClr val="tx1"/>
                </a:solidFill>
                <a:effectLst/>
                <a:latin typeface="+mn-lt"/>
                <a:ea typeface="+mn-ea"/>
                <a:cs typeface="+mn-cs"/>
              </a:rPr>
              <a:t>which are often necessary for the treatment of psychosis in</a:t>
            </a:r>
          </a:p>
          <a:p>
            <a:r>
              <a:rPr lang="en-AU" sz="1200" kern="1200" dirty="0">
                <a:solidFill>
                  <a:schemeClr val="tx1"/>
                </a:solidFill>
                <a:effectLst/>
                <a:latin typeface="+mn-lt"/>
                <a:ea typeface="+mn-ea"/>
                <a:cs typeface="+mn-cs"/>
              </a:rPr>
              <a:t>PD. These drugs are associated with a higher mortality rate</a:t>
            </a:r>
          </a:p>
          <a:p>
            <a:r>
              <a:rPr lang="en-AU" sz="1200" kern="1200" dirty="0">
                <a:solidFill>
                  <a:schemeClr val="tx1"/>
                </a:solidFill>
                <a:effectLst/>
                <a:latin typeface="+mn-lt"/>
                <a:ea typeface="+mn-ea"/>
                <a:cs typeface="+mn-cs"/>
              </a:rPr>
              <a:t>in elderly people with dementia [62].</a:t>
            </a:r>
          </a:p>
          <a:p>
            <a:r>
              <a:rPr lang="en-AU" sz="1200" kern="1200" dirty="0">
                <a:solidFill>
                  <a:schemeClr val="tx1"/>
                </a:solidFill>
                <a:effectLst/>
                <a:latin typeface="+mn-lt"/>
                <a:ea typeface="+mn-ea"/>
                <a:cs typeface="+mn-cs"/>
              </a:rPr>
              <a:t>A new therapeutic option for psychosis in PD is </a:t>
            </a:r>
            <a:r>
              <a:rPr lang="en-AU" sz="1200" kern="1200" dirty="0" err="1">
                <a:solidFill>
                  <a:schemeClr val="tx1"/>
                </a:solidFill>
                <a:effectLst/>
                <a:latin typeface="+mn-lt"/>
                <a:ea typeface="+mn-ea"/>
                <a:cs typeface="+mn-cs"/>
              </a:rPr>
              <a:t>pima</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vanserin</a:t>
            </a:r>
            <a:r>
              <a:rPr lang="en-AU" sz="1200" kern="1200" dirty="0">
                <a:solidFill>
                  <a:schemeClr val="tx1"/>
                </a:solidFill>
                <a:effectLst/>
                <a:latin typeface="+mn-lt"/>
                <a:ea typeface="+mn-ea"/>
                <a:cs typeface="+mn-cs"/>
              </a:rPr>
              <a:t>, an inverse agonist/antagonist at the 5-HT2A </a:t>
            </a:r>
            <a:r>
              <a:rPr lang="en-AU" sz="1200" kern="1200" dirty="0" err="1">
                <a:solidFill>
                  <a:schemeClr val="tx1"/>
                </a:solidFill>
                <a:effectLst/>
                <a:latin typeface="+mn-lt"/>
                <a:ea typeface="+mn-ea"/>
                <a:cs typeface="+mn-cs"/>
              </a:rPr>
              <a:t>recep</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tor [63]. </a:t>
            </a:r>
            <a:r>
              <a:rPr lang="en-AU" sz="1200" kern="1200" dirty="0" err="1">
                <a:solidFill>
                  <a:schemeClr val="tx1"/>
                </a:solidFill>
                <a:effectLst/>
                <a:latin typeface="+mn-lt"/>
                <a:ea typeface="+mn-ea"/>
                <a:cs typeface="+mn-cs"/>
              </a:rPr>
              <a:t>Pimavanserin</a:t>
            </a:r>
            <a:r>
              <a:rPr lang="en-AU" sz="1200" kern="1200" dirty="0">
                <a:solidFill>
                  <a:schemeClr val="tx1"/>
                </a:solidFill>
                <a:effectLst/>
                <a:latin typeface="+mn-lt"/>
                <a:ea typeface="+mn-ea"/>
                <a:cs typeface="+mn-cs"/>
              </a:rPr>
              <a:t> has no influence on motor function</a:t>
            </a:r>
          </a:p>
          <a:p>
            <a:r>
              <a:rPr lang="en-AU" sz="1200" kern="1200" dirty="0">
                <a:solidFill>
                  <a:schemeClr val="tx1"/>
                </a:solidFill>
                <a:effectLst/>
                <a:latin typeface="+mn-lt"/>
                <a:ea typeface="+mn-ea"/>
                <a:cs typeface="+mn-cs"/>
              </a:rPr>
              <a:t>owing to the high specificity to its receptor. The application</a:t>
            </a:r>
          </a:p>
          <a:p>
            <a:r>
              <a:rPr lang="en-AU" sz="1200" kern="1200" dirty="0">
                <a:solidFill>
                  <a:schemeClr val="tx1"/>
                </a:solidFill>
                <a:effectLst/>
                <a:latin typeface="+mn-lt"/>
                <a:ea typeface="+mn-ea"/>
                <a:cs typeface="+mn-cs"/>
              </a:rPr>
              <a:t>for PD-associated psychosis has been approved in USA,</a:t>
            </a:r>
          </a:p>
          <a:p>
            <a:r>
              <a:rPr lang="en-AU" sz="1200" kern="1200" dirty="0">
                <a:solidFill>
                  <a:schemeClr val="tx1"/>
                </a:solidFill>
                <a:effectLst/>
                <a:latin typeface="+mn-lt"/>
                <a:ea typeface="+mn-ea"/>
                <a:cs typeface="+mn-cs"/>
              </a:rPr>
              <a:t>although the product information of </a:t>
            </a:r>
            <a:r>
              <a:rPr lang="en-AU" sz="1200" kern="1200" dirty="0" err="1">
                <a:solidFill>
                  <a:schemeClr val="tx1"/>
                </a:solidFill>
                <a:effectLst/>
                <a:latin typeface="+mn-lt"/>
                <a:ea typeface="+mn-ea"/>
                <a:cs typeface="+mn-cs"/>
              </a:rPr>
              <a:t>pimavanserin</a:t>
            </a:r>
            <a:r>
              <a:rPr lang="en-AU" sz="1200" kern="1200" dirty="0">
                <a:solidFill>
                  <a:schemeClr val="tx1"/>
                </a:solidFill>
                <a:effectLst/>
                <a:latin typeface="+mn-lt"/>
                <a:ea typeface="+mn-ea"/>
                <a:cs typeface="+mn-cs"/>
              </a:rPr>
              <a:t> includes</a:t>
            </a:r>
          </a:p>
          <a:p>
            <a:r>
              <a:rPr lang="en-AU" sz="1200" kern="1200" dirty="0">
                <a:solidFill>
                  <a:schemeClr val="tx1"/>
                </a:solidFill>
                <a:effectLst/>
                <a:latin typeface="+mn-lt"/>
                <a:ea typeface="+mn-ea"/>
                <a:cs typeface="+mn-cs"/>
              </a:rPr>
              <a:t>the same warning for the increasing mortality rate in the</a:t>
            </a:r>
          </a:p>
          <a:p>
            <a:r>
              <a:rPr lang="en-AU" sz="1200" kern="1200" dirty="0">
                <a:solidFill>
                  <a:schemeClr val="tx1"/>
                </a:solidFill>
                <a:effectLst/>
                <a:latin typeface="+mn-lt"/>
                <a:ea typeface="+mn-ea"/>
                <a:cs typeface="+mn-cs"/>
              </a:rPr>
              <a:t>elderly experiencing dementia-associated psychosis.</a:t>
            </a:r>
          </a:p>
          <a:p>
            <a:r>
              <a:rPr lang="en-AU" sz="1200" kern="1200" dirty="0">
                <a:solidFill>
                  <a:schemeClr val="tx1"/>
                </a:solidFill>
                <a:effectLst/>
                <a:latin typeface="+mn-lt"/>
                <a:ea typeface="+mn-ea"/>
                <a:cs typeface="+mn-cs"/>
              </a:rPr>
              <a:t>Another common interaction in PD results from the</a:t>
            </a:r>
          </a:p>
          <a:p>
            <a:r>
              <a:rPr lang="en-AU" sz="1200" kern="1200" dirty="0">
                <a:solidFill>
                  <a:schemeClr val="tx1"/>
                </a:solidFill>
                <a:effectLst/>
                <a:latin typeface="+mn-lt"/>
                <a:ea typeface="+mn-ea"/>
                <a:cs typeface="+mn-cs"/>
              </a:rPr>
              <a:t>combination of levodopa with MAO inhibitors, especially</a:t>
            </a:r>
          </a:p>
          <a:p>
            <a:r>
              <a:rPr lang="en-AU" sz="1200" kern="1200" dirty="0">
                <a:solidFill>
                  <a:schemeClr val="tx1"/>
                </a:solidFill>
                <a:effectLst/>
                <a:latin typeface="+mn-lt"/>
                <a:ea typeface="+mn-ea"/>
                <a:cs typeface="+mn-cs"/>
              </a:rPr>
              <a:t>MAO-A inhibitors [23, 64]. The simultaneous treatment</a:t>
            </a:r>
          </a:p>
          <a:p>
            <a:r>
              <a:rPr lang="en-AU" sz="1200" kern="1200" dirty="0">
                <a:solidFill>
                  <a:schemeClr val="tx1"/>
                </a:solidFill>
                <a:effectLst/>
                <a:latin typeface="+mn-lt"/>
                <a:ea typeface="+mn-ea"/>
                <a:cs typeface="+mn-cs"/>
              </a:rPr>
              <a:t>with irreversible MAO-A inhibitors, e.g., tranylcypromine,</a:t>
            </a:r>
          </a:p>
          <a:p>
            <a:r>
              <a:rPr lang="en-AU" sz="1200" kern="1200" dirty="0">
                <a:solidFill>
                  <a:schemeClr val="tx1"/>
                </a:solidFill>
                <a:effectLst/>
                <a:latin typeface="+mn-lt"/>
                <a:ea typeface="+mn-ea"/>
                <a:cs typeface="+mn-cs"/>
              </a:rPr>
              <a:t>can lead to a hypertensive crisis and should be avoided. In</a:t>
            </a:r>
          </a:p>
          <a:p>
            <a:r>
              <a:rPr lang="en-AU" sz="1200" kern="1200" dirty="0">
                <a:solidFill>
                  <a:schemeClr val="tx1"/>
                </a:solidFill>
                <a:effectLst/>
                <a:latin typeface="+mn-lt"/>
                <a:ea typeface="+mn-ea"/>
                <a:cs typeface="+mn-cs"/>
              </a:rPr>
              <a:t>contrast, MAO-B inhibitors such as rasagiline and selegiline,</a:t>
            </a:r>
          </a:p>
          <a:p>
            <a:r>
              <a:rPr lang="en-AU" sz="1200" kern="1200" dirty="0">
                <a:solidFill>
                  <a:schemeClr val="tx1"/>
                </a:solidFill>
                <a:effectLst/>
                <a:latin typeface="+mn-lt"/>
                <a:ea typeface="+mn-ea"/>
                <a:cs typeface="+mn-cs"/>
              </a:rPr>
              <a:t>prolong the activity of levodopa and, therefore, result in a</a:t>
            </a:r>
          </a:p>
          <a:p>
            <a:r>
              <a:rPr lang="en-AU" sz="1200" kern="1200" dirty="0">
                <a:solidFill>
                  <a:schemeClr val="tx1"/>
                </a:solidFill>
                <a:effectLst/>
                <a:latin typeface="+mn-lt"/>
                <a:ea typeface="+mn-ea"/>
                <a:cs typeface="+mn-cs"/>
              </a:rPr>
              <a:t>lower dopamine requirement [65]. The application of these</a:t>
            </a:r>
          </a:p>
          <a:p>
            <a:r>
              <a:rPr lang="en-AU" sz="1200" kern="1200" dirty="0">
                <a:solidFill>
                  <a:schemeClr val="tx1"/>
                </a:solidFill>
                <a:effectLst/>
                <a:latin typeface="+mn-lt"/>
                <a:ea typeface="+mn-ea"/>
                <a:cs typeface="+mn-cs"/>
              </a:rPr>
              <a:t>substances allows the delay of levodopa therapy in the early</a:t>
            </a:r>
          </a:p>
          <a:p>
            <a:r>
              <a:rPr lang="en-AU" sz="1200" kern="1200" dirty="0">
                <a:solidFill>
                  <a:schemeClr val="tx1"/>
                </a:solidFill>
                <a:effectLst/>
                <a:latin typeface="+mn-lt"/>
                <a:ea typeface="+mn-ea"/>
                <a:cs typeface="+mn-cs"/>
              </a:rPr>
              <a:t>stages and is a possible therapeutic option for levodopa-</a:t>
            </a:r>
          </a:p>
          <a:p>
            <a:r>
              <a:rPr lang="en-AU" sz="1200" kern="1200" dirty="0">
                <a:solidFill>
                  <a:schemeClr val="tx1"/>
                </a:solidFill>
                <a:effectLst/>
                <a:latin typeface="+mn-lt"/>
                <a:ea typeface="+mn-ea"/>
                <a:cs typeface="+mn-cs"/>
              </a:rPr>
              <a:t>related motor complications (e.g., fluctuations and </a:t>
            </a:r>
            <a:r>
              <a:rPr lang="en-AU" sz="1200" kern="1200" dirty="0" err="1">
                <a:solidFill>
                  <a:schemeClr val="tx1"/>
                </a:solidFill>
                <a:effectLst/>
                <a:latin typeface="+mn-lt"/>
                <a:ea typeface="+mn-ea"/>
                <a:cs typeface="+mn-cs"/>
              </a:rPr>
              <a:t>dyskine</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sias</a:t>
            </a:r>
            <a:r>
              <a:rPr lang="en-AU" sz="1200" kern="1200" dirty="0">
                <a:solidFill>
                  <a:schemeClr val="tx1"/>
                </a:solidFill>
                <a:effectLst/>
                <a:latin typeface="+mn-lt"/>
                <a:ea typeface="+mn-ea"/>
                <a:cs typeface="+mn-cs"/>
              </a:rPr>
              <a:t>) in a more advanced stage [66].</a:t>
            </a:r>
          </a:p>
          <a:p>
            <a:endParaRPr lang="en-US" dirty="0"/>
          </a:p>
        </p:txBody>
      </p:sp>
      <p:sp>
        <p:nvSpPr>
          <p:cNvPr id="4" name="Slide Number Placeholder 3">
            <a:extLst>
              <a:ext uri="{FF2B5EF4-FFF2-40B4-BE49-F238E27FC236}">
                <a16:creationId xmlns:a16="http://schemas.microsoft.com/office/drawing/2014/main" id="{2EEB4997-07C2-6B1E-35C9-51C79B93DE84}"/>
              </a:ext>
            </a:extLst>
          </p:cNvPr>
          <p:cNvSpPr>
            <a:spLocks noGrp="1"/>
          </p:cNvSpPr>
          <p:nvPr>
            <p:ph type="sldNum" sz="quarter" idx="5"/>
          </p:nvPr>
        </p:nvSpPr>
        <p:spPr/>
        <p:txBody>
          <a:bodyPr/>
          <a:lstStyle/>
          <a:p>
            <a:fld id="{7912B82E-CD32-8244-AFCC-4884BC9D026A}" type="slidenum">
              <a:rPr lang="en-US" smtClean="0"/>
              <a:t>26</a:t>
            </a:fld>
            <a:endParaRPr lang="en-US"/>
          </a:p>
        </p:txBody>
      </p:sp>
    </p:spTree>
    <p:extLst>
      <p:ext uri="{BB962C8B-B14F-4D97-AF65-F5344CB8AC3E}">
        <p14:creationId xmlns:p14="http://schemas.microsoft.com/office/powerpoint/2010/main" val="398487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27</a:t>
            </a:fld>
            <a:endParaRPr lang="en-US"/>
          </a:p>
        </p:txBody>
      </p:sp>
    </p:spTree>
    <p:extLst>
      <p:ext uri="{BB962C8B-B14F-4D97-AF65-F5344CB8AC3E}">
        <p14:creationId xmlns:p14="http://schemas.microsoft.com/office/powerpoint/2010/main" val="156773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B9F6B-5A03-45ED-0B5A-B88DB6FA7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2C266-A664-DEAA-85FA-8E1B61BB3A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1C94AD-38CE-DD42-62C0-BD54412269E6}"/>
              </a:ext>
            </a:extLst>
          </p:cNvPr>
          <p:cNvSpPr>
            <a:spLocks noGrp="1"/>
          </p:cNvSpPr>
          <p:nvPr>
            <p:ph type="body" idx="1"/>
          </p:nvPr>
        </p:nvSpPr>
        <p:spPr/>
        <p:txBody>
          <a:bodyPr/>
          <a:lstStyle/>
          <a:p>
            <a:r>
              <a:rPr lang="en-US" dirty="0"/>
              <a:t>Asclepius, son of Apollon, tip </a:t>
            </a:r>
            <a:r>
              <a:rPr lang="en-US" dirty="0" err="1"/>
              <a:t>tanrisi</a:t>
            </a:r>
            <a:r>
              <a:rPr lang="en-US" dirty="0"/>
              <a:t> (</a:t>
            </a:r>
            <a:r>
              <a:rPr lang="en-US" dirty="0" err="1"/>
              <a:t>saglik</a:t>
            </a:r>
            <a:r>
              <a:rPr lang="en-US" dirty="0"/>
              <a:t> </a:t>
            </a:r>
            <a:r>
              <a:rPr lang="en-US" dirty="0" err="1"/>
              <a:t>ve</a:t>
            </a:r>
            <a:r>
              <a:rPr lang="en-US" dirty="0"/>
              <a:t> </a:t>
            </a:r>
            <a:r>
              <a:rPr lang="en-US" dirty="0" err="1"/>
              <a:t>sifa</a:t>
            </a:r>
            <a:r>
              <a:rPr lang="en-US" dirty="0"/>
              <a:t> </a:t>
            </a:r>
            <a:r>
              <a:rPr lang="en-US" dirty="0" err="1"/>
              <a:t>tanrisi</a:t>
            </a:r>
            <a:r>
              <a:rPr lang="en-US" dirty="0"/>
              <a:t>). </a:t>
            </a:r>
            <a:r>
              <a:rPr lang="en-US" dirty="0" err="1"/>
              <a:t>Aslinda</a:t>
            </a:r>
            <a:r>
              <a:rPr lang="en-US" dirty="0"/>
              <a:t> Apollon </a:t>
            </a:r>
            <a:r>
              <a:rPr lang="en-US" dirty="0" err="1"/>
              <a:t>salginlara</a:t>
            </a:r>
            <a:r>
              <a:rPr lang="en-US" dirty="0"/>
              <a:t> </a:t>
            </a:r>
            <a:r>
              <a:rPr lang="en-US" dirty="0" err="1"/>
              <a:t>neden</a:t>
            </a:r>
            <a:r>
              <a:rPr lang="en-US" dirty="0"/>
              <a:t> </a:t>
            </a:r>
            <a:r>
              <a:rPr lang="en-US" dirty="0" err="1"/>
              <a:t>olabiliyor</a:t>
            </a:r>
            <a:endParaRPr lang="en-US" dirty="0"/>
          </a:p>
          <a:p>
            <a:r>
              <a:rPr lang="en-US" dirty="0"/>
              <a:t>Sabahat Tezcan</a:t>
            </a:r>
          </a:p>
          <a:p>
            <a:endParaRPr lang="en-US" dirty="0"/>
          </a:p>
        </p:txBody>
      </p:sp>
      <p:sp>
        <p:nvSpPr>
          <p:cNvPr id="4" name="Slide Number Placeholder 3">
            <a:extLst>
              <a:ext uri="{FF2B5EF4-FFF2-40B4-BE49-F238E27FC236}">
                <a16:creationId xmlns:a16="http://schemas.microsoft.com/office/drawing/2014/main" id="{9B6A5852-342C-C033-EB2D-878159DE1419}"/>
              </a:ext>
            </a:extLst>
          </p:cNvPr>
          <p:cNvSpPr>
            <a:spLocks noGrp="1"/>
          </p:cNvSpPr>
          <p:nvPr>
            <p:ph type="sldNum" sz="quarter" idx="5"/>
          </p:nvPr>
        </p:nvSpPr>
        <p:spPr/>
        <p:txBody>
          <a:bodyPr/>
          <a:lstStyle/>
          <a:p>
            <a:fld id="{91018639-7DEC-8B49-BBD0-AA3D618B9F40}" type="slidenum">
              <a:rPr lang="en-US" smtClean="0"/>
              <a:t>2</a:t>
            </a:fld>
            <a:endParaRPr lang="en-US"/>
          </a:p>
        </p:txBody>
      </p:sp>
    </p:spTree>
    <p:extLst>
      <p:ext uri="{BB962C8B-B14F-4D97-AF65-F5344CB8AC3E}">
        <p14:creationId xmlns:p14="http://schemas.microsoft.com/office/powerpoint/2010/main" val="4126363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E6939494-2032-EC46-B0BE-A5B5DD792D1E}" type="slidenum">
              <a:rPr lang="en-TR" smtClean="0"/>
              <a:t>29</a:t>
            </a:fld>
            <a:endParaRPr lang="en-TR"/>
          </a:p>
        </p:txBody>
      </p:sp>
    </p:spTree>
    <p:extLst>
      <p:ext uri="{BB962C8B-B14F-4D97-AF65-F5344CB8AC3E}">
        <p14:creationId xmlns:p14="http://schemas.microsoft.com/office/powerpoint/2010/main" val="3302424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Like levodopa, most interactions of DA occur in combi-</a:t>
            </a:r>
          </a:p>
          <a:p>
            <a:r>
              <a:rPr lang="en-AU" sz="1200" kern="1200" dirty="0">
                <a:solidFill>
                  <a:schemeClr val="tx1"/>
                </a:solidFill>
                <a:effectLst/>
                <a:latin typeface="+mn-lt"/>
                <a:ea typeface="+mn-ea"/>
                <a:cs typeface="+mn-cs"/>
              </a:rPr>
              <a:t>nation with CNS-active drugs [23]. The combination of</a:t>
            </a:r>
          </a:p>
          <a:p>
            <a:r>
              <a:rPr lang="en-AU" sz="1200" kern="1200" dirty="0">
                <a:solidFill>
                  <a:schemeClr val="tx1"/>
                </a:solidFill>
                <a:effectLst/>
                <a:latin typeface="+mn-lt"/>
                <a:ea typeface="+mn-ea"/>
                <a:cs typeface="+mn-cs"/>
              </a:rPr>
              <a:t>DA, mainly of pramipexole or ropinirole, with sedatives,</a:t>
            </a:r>
          </a:p>
          <a:p>
            <a:r>
              <a:rPr lang="en-AU" sz="1200" kern="1200" dirty="0">
                <a:solidFill>
                  <a:schemeClr val="tx1"/>
                </a:solidFill>
                <a:effectLst/>
                <a:latin typeface="+mn-lt"/>
                <a:ea typeface="+mn-ea"/>
                <a:cs typeface="+mn-cs"/>
              </a:rPr>
              <a:t>antipsychotics, antidepressants, or alcohol enhances the</a:t>
            </a:r>
          </a:p>
          <a:p>
            <a:r>
              <a:rPr lang="en-AU" sz="1200" kern="1200" dirty="0">
                <a:solidFill>
                  <a:schemeClr val="tx1"/>
                </a:solidFill>
                <a:effectLst/>
                <a:latin typeface="+mn-lt"/>
                <a:ea typeface="+mn-ea"/>
                <a:cs typeface="+mn-cs"/>
              </a:rPr>
              <a:t>incidence of sleepiness during daytime and sudden sleep</a:t>
            </a:r>
          </a:p>
          <a:p>
            <a:r>
              <a:rPr lang="en-AU" sz="1200" kern="1200" dirty="0">
                <a:solidFill>
                  <a:schemeClr val="tx1"/>
                </a:solidFill>
                <a:effectLst/>
                <a:latin typeface="+mn-lt"/>
                <a:ea typeface="+mn-ea"/>
                <a:cs typeface="+mn-cs"/>
              </a:rPr>
              <a:t>attacks [111–114].</a:t>
            </a:r>
          </a:p>
          <a:p>
            <a:r>
              <a:rPr lang="en-AU" sz="1200" kern="1200" dirty="0">
                <a:solidFill>
                  <a:schemeClr val="tx1"/>
                </a:solidFill>
                <a:effectLst/>
                <a:latin typeface="+mn-lt"/>
                <a:ea typeface="+mn-ea"/>
                <a:cs typeface="+mn-cs"/>
              </a:rPr>
              <a:t>Pramipexole is eliminated primarily via the kidney by</a:t>
            </a:r>
          </a:p>
          <a:p>
            <a:r>
              <a:rPr lang="en-AU" sz="1200" kern="1200" dirty="0">
                <a:solidFill>
                  <a:schemeClr val="tx1"/>
                </a:solidFill>
                <a:effectLst/>
                <a:latin typeface="+mn-lt"/>
                <a:ea typeface="+mn-ea"/>
                <a:cs typeface="+mn-cs"/>
              </a:rPr>
              <a:t>active tubular secretion using the same mechanism such as</a:t>
            </a:r>
          </a:p>
          <a:p>
            <a:r>
              <a:rPr lang="en-AU" sz="1200" kern="1200" dirty="0">
                <a:solidFill>
                  <a:schemeClr val="tx1"/>
                </a:solidFill>
                <a:effectLst/>
                <a:latin typeface="+mn-lt"/>
                <a:ea typeface="+mn-ea"/>
                <a:cs typeface="+mn-cs"/>
              </a:rPr>
              <a:t>amantadine [115, 116]. A Japanese population </a:t>
            </a:r>
            <a:r>
              <a:rPr lang="en-AU" sz="1200" kern="1200" dirty="0" err="1">
                <a:solidFill>
                  <a:schemeClr val="tx1"/>
                </a:solidFill>
                <a:effectLst/>
                <a:latin typeface="+mn-lt"/>
                <a:ea typeface="+mn-ea"/>
                <a:cs typeface="+mn-cs"/>
              </a:rPr>
              <a:t>pharmacoki</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netic</a:t>
            </a:r>
            <a:r>
              <a:rPr lang="en-AU" sz="1200" kern="1200" dirty="0">
                <a:solidFill>
                  <a:schemeClr val="tx1"/>
                </a:solidFill>
                <a:effectLst/>
                <a:latin typeface="+mn-lt"/>
                <a:ea typeface="+mn-ea"/>
                <a:cs typeface="+mn-cs"/>
              </a:rPr>
              <a:t> study revealed a 25% increase in pramipexole blood</a:t>
            </a:r>
          </a:p>
          <a:p>
            <a:r>
              <a:rPr lang="en-AU" sz="1200" kern="1200" dirty="0">
                <a:solidFill>
                  <a:schemeClr val="tx1"/>
                </a:solidFill>
                <a:effectLst/>
                <a:latin typeface="+mn-lt"/>
                <a:ea typeface="+mn-ea"/>
                <a:cs typeface="+mn-cs"/>
              </a:rPr>
              <a:t>concentrations due to the combination with amantadine</a:t>
            </a:r>
          </a:p>
          <a:p>
            <a:r>
              <a:rPr lang="en-AU" sz="1200" kern="1200" dirty="0">
                <a:solidFill>
                  <a:schemeClr val="tx1"/>
                </a:solidFill>
                <a:effectLst/>
                <a:latin typeface="+mn-lt"/>
                <a:ea typeface="+mn-ea"/>
                <a:cs typeface="+mn-cs"/>
              </a:rPr>
              <a:t>[117]. This is based on the decreased renal tubular </a:t>
            </a:r>
            <a:r>
              <a:rPr lang="en-AU" sz="1200" kern="1200" dirty="0" err="1">
                <a:solidFill>
                  <a:schemeClr val="tx1"/>
                </a:solidFill>
                <a:effectLst/>
                <a:latin typeface="+mn-lt"/>
                <a:ea typeface="+mn-ea"/>
                <a:cs typeface="+mn-cs"/>
              </a:rPr>
              <a:t>secre</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tion</a:t>
            </a:r>
            <a:r>
              <a:rPr lang="en-AU" sz="1200" kern="1200" dirty="0">
                <a:solidFill>
                  <a:schemeClr val="tx1"/>
                </a:solidFill>
                <a:effectLst/>
                <a:latin typeface="+mn-lt"/>
                <a:ea typeface="+mn-ea"/>
                <a:cs typeface="+mn-cs"/>
              </a:rPr>
              <a:t> of pramipexole induced by competitive elimination of</a:t>
            </a:r>
          </a:p>
          <a:p>
            <a:r>
              <a:rPr lang="en-AU" sz="1200" kern="1200" dirty="0">
                <a:solidFill>
                  <a:schemeClr val="tx1"/>
                </a:solidFill>
                <a:effectLst/>
                <a:latin typeface="+mn-lt"/>
                <a:ea typeface="+mn-ea"/>
                <a:cs typeface="+mn-cs"/>
              </a:rPr>
              <a:t>amantadine [115].</a:t>
            </a:r>
          </a:p>
          <a:p>
            <a:r>
              <a:rPr lang="en-AU" sz="1200" kern="1200" dirty="0">
                <a:solidFill>
                  <a:schemeClr val="tx1"/>
                </a:solidFill>
                <a:effectLst/>
                <a:latin typeface="+mn-lt"/>
                <a:ea typeface="+mn-ea"/>
                <a:cs typeface="+mn-cs"/>
              </a:rPr>
              <a:t>In contrast to other DAs, ropinirole is metabolized by</a:t>
            </a:r>
          </a:p>
          <a:p>
            <a:r>
              <a:rPr lang="en-AU" sz="1200" kern="1200" dirty="0">
                <a:solidFill>
                  <a:schemeClr val="tx1"/>
                </a:solidFill>
                <a:effectLst/>
                <a:latin typeface="+mn-lt"/>
                <a:ea typeface="+mn-ea"/>
                <a:cs typeface="+mn-cs"/>
              </a:rPr>
              <a:t>the liver [118]. The enzyme primarily responsible for the</a:t>
            </a:r>
          </a:p>
          <a:p>
            <a:r>
              <a:rPr lang="en-AU" sz="1200" kern="1200" dirty="0">
                <a:solidFill>
                  <a:schemeClr val="tx1"/>
                </a:solidFill>
                <a:effectLst/>
                <a:latin typeface="+mn-lt"/>
                <a:ea typeface="+mn-ea"/>
                <a:cs typeface="+mn-cs"/>
              </a:rPr>
              <a:t>inactivation of ropinirole is the cytochrome (CYP) P450</a:t>
            </a:r>
          </a:p>
          <a:p>
            <a:r>
              <a:rPr lang="en-AU" sz="1200" kern="1200" dirty="0">
                <a:solidFill>
                  <a:schemeClr val="tx1"/>
                </a:solidFill>
                <a:effectLst/>
                <a:latin typeface="+mn-lt"/>
                <a:ea typeface="+mn-ea"/>
                <a:cs typeface="+mn-cs"/>
              </a:rPr>
              <a:t>isoenzyme CYP1A2 [119]. There are several drugs and</a:t>
            </a:r>
          </a:p>
          <a:p>
            <a:r>
              <a:rPr lang="en-AU" sz="1200" kern="1200" dirty="0">
                <a:solidFill>
                  <a:schemeClr val="tx1"/>
                </a:solidFill>
                <a:effectLst/>
                <a:latin typeface="+mn-lt"/>
                <a:ea typeface="+mn-ea"/>
                <a:cs typeface="+mn-cs"/>
              </a:rPr>
              <a:t>foods that act as CYP1A2 inhibitors (fluoroquinolone, flu-</a:t>
            </a:r>
          </a:p>
          <a:p>
            <a:r>
              <a:rPr lang="en-AU" sz="1200" kern="1200" dirty="0" err="1">
                <a:solidFill>
                  <a:schemeClr val="tx1"/>
                </a:solidFill>
                <a:effectLst/>
                <a:latin typeface="+mn-lt"/>
                <a:ea typeface="+mn-ea"/>
                <a:cs typeface="+mn-cs"/>
              </a:rPr>
              <a:t>voxamine</a:t>
            </a:r>
            <a:r>
              <a:rPr lang="en-AU" sz="1200" kern="1200" dirty="0">
                <a:solidFill>
                  <a:schemeClr val="tx1"/>
                </a:solidFill>
                <a:effectLst/>
                <a:latin typeface="+mn-lt"/>
                <a:ea typeface="+mn-ea"/>
                <a:cs typeface="+mn-cs"/>
              </a:rPr>
              <a:t>, verapamil, amiodarone, caffeine, valproate) or inductors (tobacco, broccoli, insulin, modafinil, omeprazole,</a:t>
            </a:r>
          </a:p>
          <a:p>
            <a:r>
              <a:rPr lang="en-AU" sz="1200" kern="1200" dirty="0">
                <a:solidFill>
                  <a:schemeClr val="tx1"/>
                </a:solidFill>
                <a:effectLst/>
                <a:latin typeface="+mn-lt"/>
                <a:ea typeface="+mn-ea"/>
                <a:cs typeface="+mn-cs"/>
              </a:rPr>
              <a:t>carbamazepine) and, therefore, influence the elimination of</a:t>
            </a:r>
          </a:p>
          <a:p>
            <a:r>
              <a:rPr lang="en-AU" sz="1200" kern="1200" dirty="0">
                <a:solidFill>
                  <a:schemeClr val="tx1"/>
                </a:solidFill>
                <a:effectLst/>
                <a:latin typeface="+mn-lt"/>
                <a:ea typeface="+mn-ea"/>
                <a:cs typeface="+mn-cs"/>
              </a:rPr>
              <a:t>ropinirole.</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30</a:t>
            </a:fld>
            <a:endParaRPr lang="en-US"/>
          </a:p>
        </p:txBody>
      </p:sp>
    </p:spTree>
    <p:extLst>
      <p:ext uri="{BB962C8B-B14F-4D97-AF65-F5344CB8AC3E}">
        <p14:creationId xmlns:p14="http://schemas.microsoft.com/office/powerpoint/2010/main" val="358722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prevalence of</a:t>
            </a:r>
          </a:p>
          <a:p>
            <a:r>
              <a:rPr lang="en-AU" sz="1200" kern="1200" dirty="0">
                <a:solidFill>
                  <a:schemeClr val="tx1"/>
                </a:solidFill>
                <a:effectLst/>
                <a:latin typeface="+mn-lt"/>
                <a:ea typeface="+mn-ea"/>
                <a:cs typeface="+mn-cs"/>
              </a:rPr>
              <a:t>impaired renal function correlates with age [120]. A Ger-</a:t>
            </a:r>
          </a:p>
          <a:p>
            <a:r>
              <a:rPr lang="en-AU" sz="1200" kern="1200" dirty="0">
                <a:solidFill>
                  <a:schemeClr val="tx1"/>
                </a:solidFill>
                <a:effectLst/>
                <a:latin typeface="+mn-lt"/>
                <a:ea typeface="+mn-ea"/>
                <a:cs typeface="+mn-cs"/>
              </a:rPr>
              <a:t>man investigation estimated that 20.7% of 70- to 79-year-</a:t>
            </a:r>
          </a:p>
          <a:p>
            <a:r>
              <a:rPr lang="en-AU" sz="1200" kern="1200" dirty="0">
                <a:solidFill>
                  <a:schemeClr val="tx1"/>
                </a:solidFill>
                <a:effectLst/>
                <a:latin typeface="+mn-lt"/>
                <a:ea typeface="+mn-ea"/>
                <a:cs typeface="+mn-cs"/>
              </a:rPr>
              <a:t>old participants and 46.6% of &gt; 80-year-old participants</a:t>
            </a:r>
          </a:p>
          <a:p>
            <a:r>
              <a:rPr lang="en-AU" sz="1200" kern="1200" dirty="0">
                <a:solidFill>
                  <a:schemeClr val="tx1"/>
                </a:solidFill>
                <a:effectLst/>
                <a:latin typeface="+mn-lt"/>
                <a:ea typeface="+mn-ea"/>
                <a:cs typeface="+mn-cs"/>
              </a:rPr>
              <a:t>had a reduced glomerular filtration rate [121]. An adjust-</a:t>
            </a:r>
          </a:p>
          <a:p>
            <a:r>
              <a:rPr lang="en-AU" sz="1200" kern="1200" dirty="0" err="1">
                <a:solidFill>
                  <a:schemeClr val="tx1"/>
                </a:solidFill>
                <a:effectLst/>
                <a:latin typeface="+mn-lt"/>
                <a:ea typeface="+mn-ea"/>
                <a:cs typeface="+mn-cs"/>
              </a:rPr>
              <a:t>ment</a:t>
            </a:r>
            <a:r>
              <a:rPr lang="en-AU" sz="1200" kern="1200" dirty="0">
                <a:solidFill>
                  <a:schemeClr val="tx1"/>
                </a:solidFill>
                <a:effectLst/>
                <a:latin typeface="+mn-lt"/>
                <a:ea typeface="+mn-ea"/>
                <a:cs typeface="+mn-cs"/>
              </a:rPr>
              <a:t> of the dose is required for pramipexole for patients</a:t>
            </a:r>
          </a:p>
          <a:p>
            <a:r>
              <a:rPr lang="en-AU" sz="1200" kern="1200" dirty="0">
                <a:solidFill>
                  <a:schemeClr val="tx1"/>
                </a:solidFill>
                <a:effectLst/>
                <a:latin typeface="+mn-lt"/>
                <a:ea typeface="+mn-ea"/>
                <a:cs typeface="+mn-cs"/>
              </a:rPr>
              <a:t>with reduced renal function, ropinirole only for patients with</a:t>
            </a:r>
          </a:p>
          <a:p>
            <a:r>
              <a:rPr lang="en-AU" sz="1200" kern="1200" dirty="0" err="1">
                <a:solidFill>
                  <a:schemeClr val="tx1"/>
                </a:solidFill>
                <a:effectLst/>
                <a:latin typeface="+mn-lt"/>
                <a:ea typeface="+mn-ea"/>
                <a:cs typeface="+mn-cs"/>
              </a:rPr>
              <a:t>hemodialysis</a:t>
            </a:r>
            <a:r>
              <a:rPr lang="en-AU" sz="1200" kern="1200" dirty="0">
                <a:solidFill>
                  <a:schemeClr val="tx1"/>
                </a:solidFill>
                <a:effectLst/>
                <a:latin typeface="+mn-lt"/>
                <a:ea typeface="+mn-ea"/>
                <a:cs typeface="+mn-cs"/>
              </a:rPr>
              <a:t> [115, 116, 122]. Generally, ropinirole is not</a:t>
            </a:r>
          </a:p>
          <a:p>
            <a:r>
              <a:rPr lang="en-AU" sz="1200" kern="1200" dirty="0">
                <a:solidFill>
                  <a:schemeClr val="tx1"/>
                </a:solidFill>
                <a:effectLst/>
                <a:latin typeface="+mn-lt"/>
                <a:ea typeface="+mn-ea"/>
                <a:cs typeface="+mn-cs"/>
              </a:rPr>
              <a:t>approved for patients with a severe renal disease without</a:t>
            </a:r>
          </a:p>
          <a:p>
            <a:r>
              <a:rPr lang="en-AU" sz="1200" kern="1200" dirty="0" err="1">
                <a:solidFill>
                  <a:schemeClr val="tx1"/>
                </a:solidFill>
                <a:effectLst/>
                <a:latin typeface="+mn-lt"/>
                <a:ea typeface="+mn-ea"/>
                <a:cs typeface="+mn-cs"/>
              </a:rPr>
              <a:t>hemodialysis</a:t>
            </a:r>
            <a:r>
              <a:rPr lang="en-AU" sz="1200" kern="1200" dirty="0">
                <a:solidFill>
                  <a:schemeClr val="tx1"/>
                </a:solidFill>
                <a:effectLst/>
                <a:latin typeface="+mn-lt"/>
                <a:ea typeface="+mn-ea"/>
                <a:cs typeface="+mn-cs"/>
              </a:rPr>
              <a:t>. On the contrary, renal function has no effect</a:t>
            </a:r>
          </a:p>
          <a:p>
            <a:r>
              <a:rPr lang="en-AU" sz="1200" kern="1200" dirty="0">
                <a:solidFill>
                  <a:schemeClr val="tx1"/>
                </a:solidFill>
                <a:effectLst/>
                <a:latin typeface="+mn-lt"/>
                <a:ea typeface="+mn-ea"/>
                <a:cs typeface="+mn-cs"/>
              </a:rPr>
              <a:t>on the pharmacokinetics of </a:t>
            </a:r>
            <a:r>
              <a:rPr lang="en-AU" sz="1200" kern="1200" dirty="0" err="1">
                <a:solidFill>
                  <a:schemeClr val="tx1"/>
                </a:solidFill>
                <a:effectLst/>
                <a:latin typeface="+mn-lt"/>
                <a:ea typeface="+mn-ea"/>
                <a:cs typeface="+mn-cs"/>
              </a:rPr>
              <a:t>rotigotine</a:t>
            </a:r>
            <a:r>
              <a:rPr lang="en-AU" sz="1200" kern="1200" dirty="0">
                <a:solidFill>
                  <a:schemeClr val="tx1"/>
                </a:solidFill>
                <a:effectLst/>
                <a:latin typeface="+mn-lt"/>
                <a:ea typeface="+mn-ea"/>
                <a:cs typeface="+mn-cs"/>
              </a:rPr>
              <a:t> [123]. Elderly </a:t>
            </a:r>
            <a:r>
              <a:rPr lang="en-AU" sz="1200" kern="1200" dirty="0" err="1">
                <a:solidFill>
                  <a:schemeClr val="tx1"/>
                </a:solidFill>
                <a:effectLst/>
                <a:latin typeface="+mn-lt"/>
                <a:ea typeface="+mn-ea"/>
                <a:cs typeface="+mn-cs"/>
              </a:rPr>
              <a:t>individ</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uals</a:t>
            </a:r>
            <a:r>
              <a:rPr lang="en-AU" sz="1200" kern="1200" dirty="0">
                <a:solidFill>
                  <a:schemeClr val="tx1"/>
                </a:solidFill>
                <a:effectLst/>
                <a:latin typeface="+mn-lt"/>
                <a:ea typeface="+mn-ea"/>
                <a:cs typeface="+mn-cs"/>
              </a:rPr>
              <a:t> have a decline in liver function, [124] hence, </a:t>
            </a:r>
            <a:r>
              <a:rPr lang="en-AU" sz="1200" kern="1200" dirty="0" err="1">
                <a:solidFill>
                  <a:schemeClr val="tx1"/>
                </a:solidFill>
                <a:effectLst/>
                <a:latin typeface="+mn-lt"/>
                <a:ea typeface="+mn-ea"/>
                <a:cs typeface="+mn-cs"/>
              </a:rPr>
              <a:t>rotigotine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well as ropinirole should not be administered to patients</a:t>
            </a:r>
          </a:p>
          <a:p>
            <a:r>
              <a:rPr lang="en-AU" sz="1200" kern="1200" dirty="0">
                <a:solidFill>
                  <a:schemeClr val="tx1"/>
                </a:solidFill>
                <a:effectLst/>
                <a:latin typeface="+mn-lt"/>
                <a:ea typeface="+mn-ea"/>
                <a:cs typeface="+mn-cs"/>
              </a:rPr>
              <a:t>with severe liver insufficiency [118, 125]. Ropinirole prob-</a:t>
            </a:r>
          </a:p>
          <a:p>
            <a:r>
              <a:rPr lang="en-AU" sz="1200" kern="1200" dirty="0">
                <a:solidFill>
                  <a:schemeClr val="tx1"/>
                </a:solidFill>
                <a:effectLst/>
                <a:latin typeface="+mn-lt"/>
                <a:ea typeface="+mn-ea"/>
                <a:cs typeface="+mn-cs"/>
              </a:rPr>
              <a:t>ably even affects the liver function itself [126].</a:t>
            </a:r>
          </a:p>
          <a:p>
            <a:r>
              <a:rPr lang="en-AU" sz="1200" kern="1200" dirty="0">
                <a:solidFill>
                  <a:schemeClr val="tx1"/>
                </a:solidFill>
                <a:effectLst/>
                <a:latin typeface="+mn-lt"/>
                <a:ea typeface="+mn-ea"/>
                <a:cs typeface="+mn-cs"/>
              </a:rPr>
              <a:t>A useful feature of the DA apomorphine is the possibility</a:t>
            </a:r>
          </a:p>
          <a:p>
            <a:r>
              <a:rPr lang="en-AU" sz="1200" kern="1200" dirty="0">
                <a:solidFill>
                  <a:schemeClr val="tx1"/>
                </a:solidFill>
                <a:effectLst/>
                <a:latin typeface="+mn-lt"/>
                <a:ea typeface="+mn-ea"/>
                <a:cs typeface="+mn-cs"/>
              </a:rPr>
              <a:t>of subcutaneous application in managing acute ‘off’ states</a:t>
            </a:r>
          </a:p>
          <a:p>
            <a:r>
              <a:rPr lang="en-AU" sz="1200" kern="1200" dirty="0">
                <a:solidFill>
                  <a:schemeClr val="tx1"/>
                </a:solidFill>
                <a:effectLst/>
                <a:latin typeface="+mn-lt"/>
                <a:ea typeface="+mn-ea"/>
                <a:cs typeface="+mn-cs"/>
              </a:rPr>
              <a:t>as a result of its fast resorption and elimination [127, 128].</a:t>
            </a:r>
          </a:p>
          <a:p>
            <a:r>
              <a:rPr lang="en-AU" sz="1200" kern="1200" dirty="0">
                <a:solidFill>
                  <a:schemeClr val="tx1"/>
                </a:solidFill>
                <a:effectLst/>
                <a:latin typeface="+mn-lt"/>
                <a:ea typeface="+mn-ea"/>
                <a:cs typeface="+mn-cs"/>
              </a:rPr>
              <a:t>Apomorphine, as well as the N-methyl-d-aspartate (NMDA)</a:t>
            </a:r>
          </a:p>
          <a:p>
            <a:r>
              <a:rPr lang="en-AU" sz="1200" kern="1200" dirty="0">
                <a:solidFill>
                  <a:schemeClr val="tx1"/>
                </a:solidFill>
                <a:effectLst/>
                <a:latin typeface="+mn-lt"/>
                <a:ea typeface="+mn-ea"/>
                <a:cs typeface="+mn-cs"/>
              </a:rPr>
              <a:t>receptor antagonist amantadine, can prolong the QT time</a:t>
            </a:r>
          </a:p>
          <a:p>
            <a:r>
              <a:rPr lang="en-AU" sz="1200" kern="1200" dirty="0">
                <a:solidFill>
                  <a:schemeClr val="tx1"/>
                </a:solidFill>
                <a:effectLst/>
                <a:latin typeface="+mn-lt"/>
                <a:ea typeface="+mn-ea"/>
                <a:cs typeface="+mn-cs"/>
              </a:rPr>
              <a:t>and cause cardiac dysrhythmia [129–131]. Therefore, these</a:t>
            </a:r>
          </a:p>
          <a:p>
            <a:r>
              <a:rPr lang="en-AU" sz="1200" kern="1200" dirty="0">
                <a:solidFill>
                  <a:schemeClr val="tx1"/>
                </a:solidFill>
                <a:effectLst/>
                <a:latin typeface="+mn-lt"/>
                <a:ea typeface="+mn-ea"/>
                <a:cs typeface="+mn-cs"/>
              </a:rPr>
              <a:t>PD medications should not be administered together or with</a:t>
            </a:r>
          </a:p>
          <a:p>
            <a:r>
              <a:rPr lang="en-AU" sz="1200" kern="1200" dirty="0">
                <a:solidFill>
                  <a:schemeClr val="tx1"/>
                </a:solidFill>
                <a:effectLst/>
                <a:latin typeface="+mn-lt"/>
                <a:ea typeface="+mn-ea"/>
                <a:cs typeface="+mn-cs"/>
              </a:rPr>
              <a:t>any other QT-prolonging drugs [132–134]. New canine</a:t>
            </a:r>
          </a:p>
          <a:p>
            <a:r>
              <a:rPr lang="en-AU" sz="1200" kern="1200" dirty="0">
                <a:solidFill>
                  <a:schemeClr val="tx1"/>
                </a:solidFill>
                <a:effectLst/>
                <a:latin typeface="+mn-lt"/>
                <a:ea typeface="+mn-ea"/>
                <a:cs typeface="+mn-cs"/>
              </a:rPr>
              <a:t>models suggest a weaker effect of intravenous apomorphine</a:t>
            </a:r>
          </a:p>
          <a:p>
            <a:r>
              <a:rPr lang="en-AU" sz="1200" kern="1200" dirty="0">
                <a:solidFill>
                  <a:schemeClr val="tx1"/>
                </a:solidFill>
                <a:effectLst/>
                <a:latin typeface="+mn-lt"/>
                <a:ea typeface="+mn-ea"/>
                <a:cs typeface="+mn-cs"/>
              </a:rPr>
              <a:t>in cardiac electrophysiology [135]. However, apomorphine</a:t>
            </a:r>
          </a:p>
          <a:p>
            <a:r>
              <a:rPr lang="en-AU" sz="1200" kern="1200" dirty="0">
                <a:solidFill>
                  <a:schemeClr val="tx1"/>
                </a:solidFill>
                <a:effectLst/>
                <a:latin typeface="+mn-lt"/>
                <a:ea typeface="+mn-ea"/>
                <a:cs typeface="+mn-cs"/>
              </a:rPr>
              <a:t>should be administered carefully in geriatric patients with</a:t>
            </a:r>
          </a:p>
          <a:p>
            <a:r>
              <a:rPr lang="en-AU" sz="1200" kern="1200" dirty="0">
                <a:solidFill>
                  <a:schemeClr val="tx1"/>
                </a:solidFill>
                <a:effectLst/>
                <a:latin typeface="+mn-lt"/>
                <a:ea typeface="+mn-ea"/>
                <a:cs typeface="+mn-cs"/>
              </a:rPr>
              <a:t>cardiac disease.</a:t>
            </a:r>
          </a:p>
          <a:p>
            <a:r>
              <a:rPr lang="en-AU" sz="1200" kern="1200" dirty="0">
                <a:solidFill>
                  <a:schemeClr val="tx1"/>
                </a:solidFill>
                <a:effectLst/>
                <a:latin typeface="+mn-lt"/>
                <a:ea typeface="+mn-ea"/>
                <a:cs typeface="+mn-cs"/>
              </a:rPr>
              <a:t>Furthermore, the significant emetic potential limits the</a:t>
            </a:r>
          </a:p>
          <a:p>
            <a:r>
              <a:rPr lang="en-AU" sz="1200" kern="1200" dirty="0">
                <a:solidFill>
                  <a:schemeClr val="tx1"/>
                </a:solidFill>
                <a:effectLst/>
                <a:latin typeface="+mn-lt"/>
                <a:ea typeface="+mn-ea"/>
                <a:cs typeface="+mn-cs"/>
              </a:rPr>
              <a:t>use of apomorphine in geriatric patients. Apomorphine is the</a:t>
            </a:r>
          </a:p>
          <a:p>
            <a:r>
              <a:rPr lang="en-AU" sz="1200" kern="1200" dirty="0">
                <a:solidFill>
                  <a:schemeClr val="tx1"/>
                </a:solidFill>
                <a:effectLst/>
                <a:latin typeface="+mn-lt"/>
                <a:ea typeface="+mn-ea"/>
                <a:cs typeface="+mn-cs"/>
              </a:rPr>
              <a:t>most effective, centrally acting emetic and was utilized for</a:t>
            </a:r>
          </a:p>
          <a:p>
            <a:r>
              <a:rPr lang="en-AU" sz="1200" kern="1200" dirty="0">
                <a:solidFill>
                  <a:schemeClr val="tx1"/>
                </a:solidFill>
                <a:effectLst/>
                <a:latin typeface="+mn-lt"/>
                <a:ea typeface="+mn-ea"/>
                <a:cs typeface="+mn-cs"/>
              </a:rPr>
              <a:t>the treatment of acute poisoning [136–138]. Repeated </a:t>
            </a:r>
            <a:r>
              <a:rPr lang="en-AU" sz="1200" kern="1200" dirty="0" err="1">
                <a:solidFill>
                  <a:schemeClr val="tx1"/>
                </a:solidFill>
                <a:effectLst/>
                <a:latin typeface="+mn-lt"/>
                <a:ea typeface="+mn-ea"/>
                <a:cs typeface="+mn-cs"/>
              </a:rPr>
              <a:t>vom</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iting</a:t>
            </a:r>
            <a:r>
              <a:rPr lang="en-AU" sz="1200" kern="1200" dirty="0">
                <a:solidFill>
                  <a:schemeClr val="tx1"/>
                </a:solidFill>
                <a:effectLst/>
                <a:latin typeface="+mn-lt"/>
                <a:ea typeface="+mn-ea"/>
                <a:cs typeface="+mn-cs"/>
              </a:rPr>
              <a:t> can lead to an electrolyte imbalance (hyponatremia,</a:t>
            </a:r>
          </a:p>
          <a:p>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kalemia</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calcemia</a:t>
            </a:r>
            <a:r>
              <a:rPr lang="en-AU" sz="1200" kern="1200" dirty="0">
                <a:solidFill>
                  <a:schemeClr val="tx1"/>
                </a:solidFill>
                <a:effectLst/>
                <a:latin typeface="+mn-lt"/>
                <a:ea typeface="+mn-ea"/>
                <a:cs typeface="+mn-cs"/>
              </a:rPr>
              <a:t>, and -</a:t>
            </a:r>
            <a:r>
              <a:rPr lang="en-AU" sz="1200" kern="1200" dirty="0" err="1">
                <a:solidFill>
                  <a:schemeClr val="tx1"/>
                </a:solidFill>
                <a:effectLst/>
                <a:latin typeface="+mn-lt"/>
                <a:ea typeface="+mn-ea"/>
                <a:cs typeface="+mn-cs"/>
              </a:rPr>
              <a:t>volemia</a:t>
            </a:r>
            <a:r>
              <a:rPr lang="en-AU" sz="1200" kern="1200" dirty="0">
                <a:solidFill>
                  <a:schemeClr val="tx1"/>
                </a:solidFill>
                <a:effectLst/>
                <a:latin typeface="+mn-lt"/>
                <a:ea typeface="+mn-ea"/>
                <a:cs typeface="+mn-cs"/>
              </a:rPr>
              <a:t>). These conditions might</a:t>
            </a:r>
          </a:p>
          <a:p>
            <a:r>
              <a:rPr lang="en-AU" sz="1200" kern="1200" dirty="0">
                <a:solidFill>
                  <a:schemeClr val="tx1"/>
                </a:solidFill>
                <a:effectLst/>
                <a:latin typeface="+mn-lt"/>
                <a:ea typeface="+mn-ea"/>
                <a:cs typeface="+mn-cs"/>
              </a:rPr>
              <a:t>not only increase disease-specific symptoms, such as </a:t>
            </a:r>
            <a:r>
              <a:rPr lang="en-AU" sz="1200" kern="1200" dirty="0" err="1">
                <a:solidFill>
                  <a:schemeClr val="tx1"/>
                </a:solidFill>
                <a:effectLst/>
                <a:latin typeface="+mn-lt"/>
                <a:ea typeface="+mn-ea"/>
                <a:cs typeface="+mn-cs"/>
              </a:rPr>
              <a:t>consti</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pation</a:t>
            </a:r>
            <a:r>
              <a:rPr lang="en-AU" sz="1200" kern="1200" dirty="0">
                <a:solidFill>
                  <a:schemeClr val="tx1"/>
                </a:solidFill>
                <a:effectLst/>
                <a:latin typeface="+mn-lt"/>
                <a:ea typeface="+mn-ea"/>
                <a:cs typeface="+mn-cs"/>
              </a:rPr>
              <a:t>, adynamia, and tremor, but also have life-threatening</a:t>
            </a:r>
          </a:p>
          <a:p>
            <a:r>
              <a:rPr lang="en-AU" sz="1200" kern="1200" dirty="0">
                <a:solidFill>
                  <a:schemeClr val="tx1"/>
                </a:solidFill>
                <a:effectLst/>
                <a:latin typeface="+mn-lt"/>
                <a:ea typeface="+mn-ea"/>
                <a:cs typeface="+mn-cs"/>
              </a:rPr>
              <a:t>consequences (cardiac arrhythmia, epileptic seizures, </a:t>
            </a:r>
            <a:r>
              <a:rPr lang="en-AU" sz="1200" kern="1200" dirty="0" err="1">
                <a:solidFill>
                  <a:schemeClr val="tx1"/>
                </a:solidFill>
                <a:effectLst/>
                <a:latin typeface="+mn-lt"/>
                <a:ea typeface="+mn-ea"/>
                <a:cs typeface="+mn-cs"/>
              </a:rPr>
              <a:t>cer</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ebral</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edema</a:t>
            </a:r>
            <a:r>
              <a:rPr lang="en-AU"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31</a:t>
            </a:fld>
            <a:endParaRPr lang="en-US"/>
          </a:p>
        </p:txBody>
      </p:sp>
    </p:spTree>
    <p:extLst>
      <p:ext uri="{BB962C8B-B14F-4D97-AF65-F5344CB8AC3E}">
        <p14:creationId xmlns:p14="http://schemas.microsoft.com/office/powerpoint/2010/main" val="2237079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itchFamily="2" charset="0"/>
              </a:rPr>
              <a:t>MAO-B inhibitors have been shown to have excellent efficacy and safety dur- </a:t>
            </a:r>
            <a:r>
              <a:rPr lang="en-US" sz="1800" dirty="0" err="1">
                <a:effectLst/>
                <a:latin typeface="Times" pitchFamily="2" charset="0"/>
              </a:rPr>
              <a:t>ing</a:t>
            </a:r>
            <a:r>
              <a:rPr lang="en-US" sz="1800" dirty="0">
                <a:effectLst/>
                <a:latin typeface="Times" pitchFamily="2" charset="0"/>
              </a:rPr>
              <a:t> the early stages of PD as well as when used as adjunctive therapy in advanced illness [11–13]. Clinical studies have shown that a longer duration of MAO-B inhibitor exposure was associated with a reduction in levodopa consumption and a slower rate of clinical decline [14, 15]. Currently approved MAO-B inhibitors include the irreversible inhibitors, such as selegiline and </a:t>
            </a:r>
            <a:r>
              <a:rPr lang="en-US" sz="1800" dirty="0" err="1">
                <a:effectLst/>
                <a:latin typeface="Times" pitchFamily="2" charset="0"/>
              </a:rPr>
              <a:t>rasagiline</a:t>
            </a:r>
            <a:r>
              <a:rPr lang="en-US" sz="1800" dirty="0">
                <a:effectLst/>
                <a:latin typeface="Times" pitchFamily="2" charset="0"/>
              </a:rPr>
              <a:t>, and the reversible inhibitor, safinamide [10–16]. </a:t>
            </a:r>
            <a:endParaRPr lang="en-TR" sz="1200" dirty="0"/>
          </a:p>
          <a:p>
            <a:r>
              <a:rPr lang="en-TR" sz="1200" dirty="0"/>
              <a:t>Selejilin  - 1974</a:t>
            </a:r>
          </a:p>
          <a:p>
            <a:r>
              <a:rPr lang="en-TR" sz="1200" dirty="0"/>
              <a:t>Razajilin  - 1995</a:t>
            </a:r>
          </a:p>
          <a:p>
            <a:r>
              <a:rPr lang="en-TR" sz="1200" dirty="0"/>
              <a:t>Safinamid  - 2015</a:t>
            </a:r>
            <a:endParaRPr lang="en-TR" dirty="0"/>
          </a:p>
        </p:txBody>
      </p:sp>
      <p:sp>
        <p:nvSpPr>
          <p:cNvPr id="4" name="Slide Number Placeholder 3"/>
          <p:cNvSpPr>
            <a:spLocks noGrp="1"/>
          </p:cNvSpPr>
          <p:nvPr>
            <p:ph type="sldNum" sz="quarter" idx="5"/>
          </p:nvPr>
        </p:nvSpPr>
        <p:spPr/>
        <p:txBody>
          <a:bodyPr/>
          <a:lstStyle/>
          <a:p>
            <a:fld id="{3D6EA6F0-3244-A242-8573-2DA7B1A21C3D}" type="slidenum">
              <a:rPr lang="en-TR" smtClean="0"/>
              <a:t>33</a:t>
            </a:fld>
            <a:endParaRPr lang="en-TR"/>
          </a:p>
        </p:txBody>
      </p:sp>
    </p:spTree>
    <p:extLst>
      <p:ext uri="{BB962C8B-B14F-4D97-AF65-F5344CB8AC3E}">
        <p14:creationId xmlns:p14="http://schemas.microsoft.com/office/powerpoint/2010/main" val="750201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TR"/>
              <a:t>Random</a:t>
            </a:r>
            <a:r>
              <a:rPr lang="tr-TR" dirty="0"/>
              <a:t>i</a:t>
            </a:r>
            <a:r>
              <a:rPr lang="en-TR"/>
              <a:t>ze </a:t>
            </a:r>
            <a:r>
              <a:rPr lang="en-TR" dirty="0"/>
              <a:t>kontrollu çalsmalar uykuyu desteklemiyor ancak uyku için etkili gibi </a:t>
            </a:r>
          </a:p>
        </p:txBody>
      </p:sp>
      <p:sp>
        <p:nvSpPr>
          <p:cNvPr id="4" name="Slide Number Placeholder 3"/>
          <p:cNvSpPr>
            <a:spLocks noGrp="1"/>
          </p:cNvSpPr>
          <p:nvPr>
            <p:ph type="sldNum" sz="quarter" idx="5"/>
          </p:nvPr>
        </p:nvSpPr>
        <p:spPr/>
        <p:txBody>
          <a:bodyPr/>
          <a:lstStyle/>
          <a:p>
            <a:fld id="{E36497D3-7310-334F-850C-7F8A618EB1E8}" type="slidenum">
              <a:rPr lang="en-TR" smtClean="0"/>
              <a:t>34</a:t>
            </a:fld>
            <a:endParaRPr lang="en-TR"/>
          </a:p>
        </p:txBody>
      </p:sp>
    </p:spTree>
    <p:extLst>
      <p:ext uri="{BB962C8B-B14F-4D97-AF65-F5344CB8AC3E}">
        <p14:creationId xmlns:p14="http://schemas.microsoft.com/office/powerpoint/2010/main" val="3850509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F509-2666-2EE2-EC5D-F16EED9AB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27C73-EBDA-57FC-F569-18F56355E0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101D05-772A-A64A-119F-46CBEF02A6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Rasagiline</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-Propargyl-1-[R]-</a:t>
            </a:r>
            <a:r>
              <a:rPr lang="en-US" sz="1200" kern="1200" dirty="0" err="1">
                <a:solidFill>
                  <a:schemeClr val="tx1"/>
                </a:solidFill>
                <a:effectLst/>
                <a:latin typeface="+mn-lt"/>
                <a:ea typeface="+mn-ea"/>
                <a:cs typeface="+mn-cs"/>
              </a:rPr>
              <a:t>aminoindan</a:t>
            </a:r>
            <a:r>
              <a:rPr lang="en-US" sz="1200" kern="1200" dirty="0">
                <a:solidFill>
                  <a:schemeClr val="tx1"/>
                </a:solidFill>
                <a:effectLst/>
                <a:latin typeface="+mn-lt"/>
                <a:ea typeface="+mn-ea"/>
                <a:cs typeface="+mn-cs"/>
              </a:rPr>
              <a:t>) is an irreversible, selective MAO-B inhibitor (Finberg et al. 1996) and has five to ten times stronger MAO-B inhibition than selegiline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Selegiline:</a:t>
            </a:r>
            <a:r>
              <a:rPr lang="en-US" sz="1200" kern="1200" dirty="0">
                <a:solidFill>
                  <a:schemeClr val="tx1"/>
                </a:solidFill>
                <a:effectLst/>
                <a:latin typeface="+mn-lt"/>
                <a:ea typeface="+mn-ea"/>
                <a:cs typeface="+mn-cs"/>
              </a:rPr>
              <a:t> is a relatively selective, irreversible inhibitor for central MAO-B. A dissolving tablet (</a:t>
            </a:r>
            <a:r>
              <a:rPr lang="en-US" sz="1200" kern="1200" dirty="0" err="1">
                <a:solidFill>
                  <a:schemeClr val="tx1"/>
                </a:solidFill>
                <a:effectLst/>
                <a:latin typeface="+mn-lt"/>
                <a:ea typeface="+mn-ea"/>
                <a:cs typeface="+mn-cs"/>
              </a:rPr>
              <a:t>lyophilisate</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tains</a:t>
            </a:r>
            <a:r>
              <a:rPr lang="en-US" sz="1200" kern="1200" dirty="0">
                <a:solidFill>
                  <a:schemeClr val="tx1"/>
                </a:solidFill>
                <a:effectLst/>
                <a:latin typeface="+mn-lt"/>
                <a:ea typeface="+mn-ea"/>
                <a:cs typeface="+mn-cs"/>
              </a:rPr>
              <a:t> 1.25 mg of selegiline HCL and corresponds to 10 mg in the usual selegiline tablet form (comparative plasma </a:t>
            </a:r>
            <a:r>
              <a:rPr lang="en-US" sz="1200" kern="1200" dirty="0" err="1">
                <a:solidFill>
                  <a:schemeClr val="tx1"/>
                </a:solidFill>
                <a:effectLst/>
                <a:latin typeface="+mn-lt"/>
                <a:ea typeface="+mn-ea"/>
                <a:cs typeface="+mn-cs"/>
              </a:rPr>
              <a:t>concen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trations</a:t>
            </a:r>
            <a:r>
              <a:rPr lang="en-US" sz="1200" kern="1200" dirty="0">
                <a:solidFill>
                  <a:schemeClr val="tx1"/>
                </a:solidFill>
                <a:effectLst/>
                <a:latin typeface="+mn-lt"/>
                <a:ea typeface="+mn-ea"/>
                <a:cs typeface="+mn-cs"/>
              </a:rPr>
              <a:t>) (Clarke et al. 2003; </a:t>
            </a:r>
            <a:r>
              <a:rPr lang="en-US" sz="1200" kern="1200" dirty="0" err="1">
                <a:solidFill>
                  <a:schemeClr val="tx1"/>
                </a:solidFill>
                <a:effectLst/>
                <a:latin typeface="+mn-lt"/>
                <a:ea typeface="+mn-ea"/>
                <a:cs typeface="+mn-cs"/>
              </a:rPr>
              <a:t>Saeger</a:t>
            </a:r>
            <a:r>
              <a:rPr lang="en-US" sz="1200" kern="1200" dirty="0">
                <a:solidFill>
                  <a:schemeClr val="tx1"/>
                </a:solidFill>
                <a:effectLst/>
                <a:latin typeface="+mn-lt"/>
                <a:ea typeface="+mn-ea"/>
                <a:cs typeface="+mn-cs"/>
              </a:rPr>
              <a:t> 1998). The advantage of the sublingual application lies in by-passing first-pass metabolism and thus in avoiding amphetamine derivates. At present, the preparation is not available.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recent study, the UPDRS score improved under </a:t>
            </a:r>
            <a:r>
              <a:rPr lang="en-US" sz="1200" kern="1200" dirty="0" err="1">
                <a:solidFill>
                  <a:schemeClr val="tx1"/>
                </a:solidFill>
                <a:effectLst/>
                <a:latin typeface="+mn-lt"/>
                <a:ea typeface="+mn-ea"/>
                <a:cs typeface="+mn-cs"/>
              </a:rPr>
              <a:t>sele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giline</a:t>
            </a:r>
            <a:r>
              <a:rPr lang="en-US" sz="1200" kern="1200" dirty="0">
                <a:solidFill>
                  <a:schemeClr val="tx1"/>
                </a:solidFill>
                <a:effectLst/>
                <a:latin typeface="+mn-lt"/>
                <a:ea typeface="+mn-ea"/>
                <a:cs typeface="+mn-cs"/>
              </a:rPr>
              <a:t> monotherapy by 6.26 ± 7.86 (versus 3.14 ± 6.98 with a placebo) (Mizuno et al. 2017). In addition to the symptomatic effect, both a levodopa-saving effect and a positive effect on late motor complications have been described for selegiline (</a:t>
            </a:r>
            <a:r>
              <a:rPr lang="en-US" sz="1200" kern="1200" dirty="0" err="1">
                <a:solidFill>
                  <a:schemeClr val="tx1"/>
                </a:solidFill>
                <a:effectLst/>
                <a:latin typeface="+mn-lt"/>
                <a:ea typeface="+mn-ea"/>
                <a:cs typeface="+mn-cs"/>
              </a:rPr>
              <a:t>Dashtipour</a:t>
            </a:r>
            <a:r>
              <a:rPr lang="en-US" sz="1200" kern="1200" dirty="0">
                <a:solidFill>
                  <a:schemeClr val="tx1"/>
                </a:solidFill>
                <a:effectLst/>
                <a:latin typeface="+mn-lt"/>
                <a:ea typeface="+mn-ea"/>
                <a:cs typeface="+mn-cs"/>
              </a:rPr>
              <a:t> et al. 2015). Data on the amount of levodopa saved differ strongly. Most studies claim an average savings effect of 20 und 30%. The long-term study by Mizuno et al. (2019) exhibited the best results after 20 weeks, whereby however the side effects were relatively strong (44.3%), and only 67.9% of the patients could be treated for more than 56 weeks (while in the control phase, tolerability was very good (Mizuno et al. 2017)).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giving selegiline, SSRI should be discontinued at the least 2 weeks beforehand, and in the case of fluoxetine by even as much as 5 weeks. In addition to SSRI, selegiline should not be combined with MAO-A inhibitors, triptans (in particular rizatriptan) and sibutramine. </a:t>
            </a:r>
            <a:endParaRPr lang="en-US" dirty="0"/>
          </a:p>
          <a:p>
            <a:endParaRPr lang="en-TR" b="1" dirty="0"/>
          </a:p>
          <a:p>
            <a:r>
              <a:rPr lang="en-TR" b="1" dirty="0"/>
              <a:t>Safinamide: </a:t>
            </a:r>
            <a:r>
              <a:rPr lang="en-TR" b="0" dirty="0"/>
              <a:t>G</a:t>
            </a:r>
            <a:r>
              <a:rPr lang="en-TR" dirty="0"/>
              <a:t>lutamat serbestleşmesini engelliyor, Na kanal blokeri. MAOB İ.  Günde tek doz Xadago. Off epizodları olan hastalarda add on terapi olarak kullanılıyor.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Safinamide is a highly selective, reversible MAO-B </a:t>
            </a:r>
            <a:r>
              <a:rPr lang="en-US" sz="1200" kern="1200" dirty="0" err="1">
                <a:solidFill>
                  <a:schemeClr val="tx1"/>
                </a:solidFill>
                <a:effectLst/>
                <a:latin typeface="+mn-lt"/>
                <a:ea typeface="+mn-ea"/>
                <a:cs typeface="+mn-cs"/>
              </a:rPr>
              <a:t>inhibi</a:t>
            </a:r>
            <a:r>
              <a:rPr lang="en-US" sz="1200" kern="1200" dirty="0">
                <a:solidFill>
                  <a:schemeClr val="tx1"/>
                </a:solidFill>
                <a:effectLst/>
                <a:latin typeface="+mn-lt"/>
                <a:ea typeface="+mn-ea"/>
                <a:cs typeface="+mn-cs"/>
              </a:rPr>
              <a:t>- tor which inhibits MAO-B in the human brain one thou- sand times more strongly than MAO-A.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has a </a:t>
            </a:r>
            <a:r>
              <a:rPr lang="en-US" sz="1200" kern="1200" dirty="0" err="1">
                <a:solidFill>
                  <a:schemeClr val="tx1"/>
                </a:solidFill>
                <a:effectLst/>
                <a:latin typeface="+mn-lt"/>
                <a:ea typeface="+mn-ea"/>
                <a:cs typeface="+mn-cs"/>
              </a:rPr>
              <a:t>favourable</a:t>
            </a:r>
            <a:r>
              <a:rPr lang="en-US" sz="1200" kern="1200" dirty="0">
                <a:solidFill>
                  <a:schemeClr val="tx1"/>
                </a:solidFill>
                <a:effectLst/>
                <a:latin typeface="+mn-lt"/>
                <a:ea typeface="+mn-ea"/>
                <a:cs typeface="+mn-cs"/>
              </a:rPr>
              <a:t> cardiac safety profile. There is no negative influence on the QT interval. Safinamide failed to show any clinically relevant tyramine-induced rise in blood pressure.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endParaRPr lang="en-TR" dirty="0"/>
          </a:p>
          <a:p>
            <a:r>
              <a:rPr lang="en-TR" b="1" dirty="0"/>
              <a:t>Zonisamid:</a:t>
            </a:r>
          </a:p>
          <a:p>
            <a:r>
              <a:rPr lang="en-TR" b="0" dirty="0"/>
              <a:t>2009’dan beri Japonya’da antiparkinsoniyen ilaç olarak kullanılıyor.</a:t>
            </a:r>
          </a:p>
          <a:p>
            <a:r>
              <a:rPr lang="en-TR" b="0" dirty="0"/>
              <a:t>MDS L-dopa’ya ek tedavi olarak önerebilir Murata’nınn 2011 çalışmasına göre. </a:t>
            </a:r>
          </a:p>
          <a:p>
            <a:r>
              <a:rPr lang="en-TR" b="0" dirty="0"/>
              <a:t>Motor komplikasyonlar üzerine etkisi ile ilgili yeterli data yok. </a:t>
            </a:r>
          </a:p>
          <a:p>
            <a:r>
              <a:rPr lang="en-TR" dirty="0"/>
              <a:t>Na kanal blokeri, dopaminerjik ve serotonerjik transmisyonu arttırıyor, karbonik anhidraz inhibitörü. </a:t>
            </a:r>
          </a:p>
          <a:p>
            <a:r>
              <a:rPr lang="en-TR" dirty="0"/>
              <a:t>Gıdadan etkilenmiyor. Yarı ömrü uzun. KC’de metabolize. Böbrek atılımlı. </a:t>
            </a:r>
          </a:p>
          <a:p>
            <a:r>
              <a:rPr lang="en-TR" dirty="0"/>
              <a:t>Somnolans, anoreksi, irritabilite, dizziness, ajitasyon, ataksi, hafıza ve konsantrasyon problemleri yapabilir. </a:t>
            </a:r>
          </a:p>
          <a:p>
            <a:endParaRPr lang="en-TR" dirty="0"/>
          </a:p>
        </p:txBody>
      </p:sp>
      <p:sp>
        <p:nvSpPr>
          <p:cNvPr id="4" name="Slide Number Placeholder 3">
            <a:extLst>
              <a:ext uri="{FF2B5EF4-FFF2-40B4-BE49-F238E27FC236}">
                <a16:creationId xmlns:a16="http://schemas.microsoft.com/office/drawing/2014/main" id="{05C7305C-0149-E725-C6FE-5C9BD3702333}"/>
              </a:ext>
            </a:extLst>
          </p:cNvPr>
          <p:cNvSpPr>
            <a:spLocks noGrp="1"/>
          </p:cNvSpPr>
          <p:nvPr>
            <p:ph type="sldNum" sz="quarter" idx="5"/>
          </p:nvPr>
        </p:nvSpPr>
        <p:spPr/>
        <p:txBody>
          <a:bodyPr/>
          <a:lstStyle/>
          <a:p>
            <a:fld id="{E6939494-2032-EC46-B0BE-A5B5DD792D1E}" type="slidenum">
              <a:rPr lang="en-TR" smtClean="0"/>
              <a:t>35</a:t>
            </a:fld>
            <a:endParaRPr lang="en-TR"/>
          </a:p>
        </p:txBody>
      </p:sp>
    </p:spTree>
    <p:extLst>
      <p:ext uri="{BB962C8B-B14F-4D97-AF65-F5344CB8AC3E}">
        <p14:creationId xmlns:p14="http://schemas.microsoft.com/office/powerpoint/2010/main" val="556523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TR" dirty="0"/>
              <a:t>Parkinson’da depresyon çok sık %50, SSRI kullanımı sık . Parkinsoniyen semptomları en az kötüleştirdiği bildirilen SSRI sertralin, ilaç etkileşimi açısından en güvenilir olan sitalopram. </a:t>
            </a:r>
          </a:p>
          <a:p>
            <a:r>
              <a:rPr lang="en-TR" dirty="0"/>
              <a:t>MAO - B inhibitörleri yüksek dozlarda MAO – A’yı da inhibe ederler.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giving selegiline, SSRI should be discontinued at the least 2 weeks beforehand, and in the case of fluoxetine by even as much as 5 weeks. In addition to SSRI, selegiline should not be combined with MAO-A inhibitors, triptans (in particular rizatriptan) and sibutramine.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Contraindications are listed for: severe hypertonia, cardiac arrhythmias and severe angina pectoris. Patients who have had an exogenic psychosis or who have extensive cerebral damage or advanced dementia should not be treated with selegiline. Further contraindications include patients with gastric or duodenal ulcers.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TR" dirty="0"/>
              <a:t>STACCATO çalışması (Panisset et al 2014) retrospektif data analiz hastalar razajilin ve antidepresan kombinasyonunu yaklaşık 1 yıl kullanmışlar ve çoğunluğu %75 gibi SSRI. SS bildirilmemiş. </a:t>
            </a:r>
          </a:p>
          <a:p>
            <a:pPr algn="l"/>
            <a:r>
              <a:rPr lang="en-US" b="0" i="0" u="none" strike="noStrike" dirty="0">
                <a:solidFill>
                  <a:srgbClr val="4D5156"/>
                </a:solidFill>
                <a:effectLst/>
                <a:latin typeface="Roboto" panose="02000000000000000000" pitchFamily="2" charset="0"/>
              </a:rPr>
              <a:t>Patients Taking Ciprofloxacin or Other CYP1A2 Inhibitors</a:t>
            </a:r>
          </a:p>
          <a:p>
            <a:pPr algn="l"/>
            <a:r>
              <a:rPr lang="en-US" b="0" i="0" u="none" strike="noStrike" dirty="0">
                <a:solidFill>
                  <a:srgbClr val="4D5156"/>
                </a:solidFill>
                <a:effectLst/>
                <a:latin typeface="Roboto" panose="02000000000000000000" pitchFamily="2" charset="0"/>
              </a:rPr>
              <a:t>Patients taking concomitant ciprofloxacin or other CYP1A2 inhibitors should not exceed a dose of </a:t>
            </a:r>
            <a:r>
              <a:rPr lang="en-US" b="0" i="0" u="none" strike="noStrike" dirty="0" err="1">
                <a:solidFill>
                  <a:srgbClr val="4D5156"/>
                </a:solidFill>
                <a:effectLst/>
                <a:latin typeface="Roboto" panose="02000000000000000000" pitchFamily="2" charset="0"/>
              </a:rPr>
              <a:t>Azilect</a:t>
            </a:r>
            <a:r>
              <a:rPr lang="en-US" b="0" i="0" u="none" strike="noStrike" dirty="0">
                <a:solidFill>
                  <a:srgbClr val="4D5156"/>
                </a:solidFill>
                <a:effectLst/>
                <a:latin typeface="Roboto" panose="02000000000000000000" pitchFamily="2" charset="0"/>
              </a:rPr>
              <a:t> 0.5 mg once daily</a:t>
            </a:r>
          </a:p>
          <a:p>
            <a:pPr algn="l"/>
            <a:r>
              <a:rPr lang="en-US" b="0" i="0" u="none" strike="noStrike" dirty="0">
                <a:solidFill>
                  <a:srgbClr val="4D5156"/>
                </a:solidFill>
                <a:effectLst/>
                <a:latin typeface="Roboto" panose="02000000000000000000" pitchFamily="2" charset="0"/>
              </a:rPr>
              <a:t>Siproheptadin </a:t>
            </a:r>
            <a:r>
              <a:rPr lang="en-US" b="0" i="0" u="none" strike="noStrike" dirty="0" err="1">
                <a:solidFill>
                  <a:srgbClr val="4D5156"/>
                </a:solidFill>
                <a:effectLst/>
                <a:latin typeface="Roboto" panose="02000000000000000000" pitchFamily="2" charset="0"/>
              </a:rPr>
              <a:t>antiserotoninerjik</a:t>
            </a:r>
            <a:r>
              <a:rPr lang="en-US" b="0" i="0" u="none" strike="noStrike" dirty="0">
                <a:solidFill>
                  <a:srgbClr val="4D5156"/>
                </a:solidFill>
                <a:effectLst/>
                <a:latin typeface="Roboto" panose="02000000000000000000" pitchFamily="2" charset="0"/>
              </a:rPr>
              <a:t> </a:t>
            </a:r>
            <a:r>
              <a:rPr lang="en-US" b="0" i="0" u="none" strike="noStrike" dirty="0" err="1">
                <a:solidFill>
                  <a:srgbClr val="4D5156"/>
                </a:solidFill>
                <a:effectLst/>
                <a:latin typeface="Roboto" panose="02000000000000000000" pitchFamily="2" charset="0"/>
              </a:rPr>
              <a:t>ve</a:t>
            </a:r>
            <a:r>
              <a:rPr lang="en-US" b="0" i="0" u="none" strike="noStrike" dirty="0">
                <a:solidFill>
                  <a:srgbClr val="4D5156"/>
                </a:solidFill>
                <a:effectLst/>
                <a:latin typeface="Roboto" panose="02000000000000000000" pitchFamily="2" charset="0"/>
              </a:rPr>
              <a:t> </a:t>
            </a:r>
            <a:r>
              <a:rPr lang="en-US" b="0" i="0" u="none" strike="noStrike" dirty="0" err="1">
                <a:solidFill>
                  <a:srgbClr val="4D5156"/>
                </a:solidFill>
                <a:effectLst/>
                <a:latin typeface="Roboto" panose="02000000000000000000" pitchFamily="2" charset="0"/>
              </a:rPr>
              <a:t>antihistaminerjik</a:t>
            </a:r>
            <a:endParaRPr lang="en-US" b="0" i="0" u="none" strike="noStrike" dirty="0">
              <a:solidFill>
                <a:srgbClr val="4D5156"/>
              </a:solidFill>
              <a:effectLst/>
              <a:latin typeface="Roboto" panose="02000000000000000000" pitchFamily="2" charset="0"/>
            </a:endParaRPr>
          </a:p>
          <a:p>
            <a:r>
              <a:rPr lang="en-AU" sz="1200" kern="1200" dirty="0">
                <a:solidFill>
                  <a:schemeClr val="tx1"/>
                </a:solidFill>
                <a:effectLst/>
                <a:latin typeface="+mn-lt"/>
                <a:ea typeface="+mn-ea"/>
                <a:cs typeface="+mn-cs"/>
              </a:rPr>
              <a:t> A co-medication of MAO inhibitors with other MAO </a:t>
            </a:r>
            <a:r>
              <a:rPr lang="en-AU" sz="1200" kern="1200" dirty="0" err="1">
                <a:solidFill>
                  <a:schemeClr val="tx1"/>
                </a:solidFill>
                <a:effectLst/>
                <a:latin typeface="+mn-lt"/>
                <a:ea typeface="+mn-ea"/>
                <a:cs typeface="+mn-cs"/>
              </a:rPr>
              <a:t>inhibi</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tors, selective serotonin reuptake inhibitors, serotonin-nor-</a:t>
            </a:r>
          </a:p>
          <a:p>
            <a:r>
              <a:rPr lang="en-AU" sz="1200" kern="1200" dirty="0">
                <a:solidFill>
                  <a:schemeClr val="tx1"/>
                </a:solidFill>
                <a:effectLst/>
                <a:latin typeface="+mn-lt"/>
                <a:ea typeface="+mn-ea"/>
                <a:cs typeface="+mn-cs"/>
              </a:rPr>
              <a:t>epinephrine reuptake inhibitors, tricyclic or tetracyclic</a:t>
            </a:r>
          </a:p>
          <a:p>
            <a:r>
              <a:rPr lang="en-AU" sz="1200" kern="1200" dirty="0">
                <a:solidFill>
                  <a:schemeClr val="tx1"/>
                </a:solidFill>
                <a:effectLst/>
                <a:latin typeface="+mn-lt"/>
                <a:ea typeface="+mn-ea"/>
                <a:cs typeface="+mn-cs"/>
              </a:rPr>
              <a:t>antidepressants, pethidine, or triptans can result in the life-</a:t>
            </a:r>
          </a:p>
          <a:p>
            <a:r>
              <a:rPr lang="en-AU" sz="1200" kern="1200" dirty="0">
                <a:solidFill>
                  <a:schemeClr val="tx1"/>
                </a:solidFill>
                <a:effectLst/>
                <a:latin typeface="+mn-lt"/>
                <a:ea typeface="+mn-ea"/>
                <a:cs typeface="+mn-cs"/>
              </a:rPr>
              <a:t>threatening serotonin syndrome, [178, 179] although clinical</a:t>
            </a:r>
          </a:p>
          <a:p>
            <a:r>
              <a:rPr lang="en-AU" sz="1200" kern="1200" dirty="0">
                <a:solidFill>
                  <a:schemeClr val="tx1"/>
                </a:solidFill>
                <a:effectLst/>
                <a:latin typeface="+mn-lt"/>
                <a:ea typeface="+mn-ea"/>
                <a:cs typeface="+mn-cs"/>
              </a:rPr>
              <a:t>investigations demonstrated that serotonin syndrome occurs</a:t>
            </a:r>
          </a:p>
          <a:p>
            <a:r>
              <a:rPr lang="en-AU" sz="1200" kern="1200" dirty="0">
                <a:solidFill>
                  <a:schemeClr val="tx1"/>
                </a:solidFill>
                <a:effectLst/>
                <a:latin typeface="+mn-lt"/>
                <a:ea typeface="+mn-ea"/>
                <a:cs typeface="+mn-cs"/>
              </a:rPr>
              <a:t>rarely [180]. Furthermore, the antibiotic linezolid should</a:t>
            </a:r>
          </a:p>
          <a:p>
            <a:r>
              <a:rPr lang="en-AU" sz="1200" kern="1200" dirty="0">
                <a:solidFill>
                  <a:schemeClr val="tx1"/>
                </a:solidFill>
                <a:effectLst/>
                <a:latin typeface="+mn-lt"/>
                <a:ea typeface="+mn-ea"/>
                <a:cs typeface="+mn-cs"/>
              </a:rPr>
              <a:t>be omitted, as it also acts as a non-selective MAO inhibitor</a:t>
            </a:r>
          </a:p>
          <a:p>
            <a:r>
              <a:rPr lang="en-AU" sz="1200" kern="1200" dirty="0">
                <a:solidFill>
                  <a:schemeClr val="tx1"/>
                </a:solidFill>
                <a:effectLst/>
                <a:latin typeface="+mn-lt"/>
                <a:ea typeface="+mn-ea"/>
                <a:cs typeface="+mn-cs"/>
              </a:rPr>
              <a:t>[181].</a:t>
            </a:r>
          </a:p>
          <a:p>
            <a:pPr algn="l"/>
            <a:endParaRPr lang="en-US" b="0" i="0" u="none" strike="noStrike" dirty="0">
              <a:solidFill>
                <a:srgbClr val="4D5156"/>
              </a:solidFill>
              <a:effectLst/>
              <a:latin typeface="Roboto" panose="02000000000000000000" pitchFamily="2" charset="0"/>
            </a:endParaRPr>
          </a:p>
          <a:p>
            <a:endParaRPr lang="en-TR" dirty="0"/>
          </a:p>
        </p:txBody>
      </p:sp>
      <p:sp>
        <p:nvSpPr>
          <p:cNvPr id="4" name="Slide Number Placeholder 3"/>
          <p:cNvSpPr>
            <a:spLocks noGrp="1"/>
          </p:cNvSpPr>
          <p:nvPr>
            <p:ph type="sldNum" sz="quarter" idx="5"/>
          </p:nvPr>
        </p:nvSpPr>
        <p:spPr/>
        <p:txBody>
          <a:bodyPr/>
          <a:lstStyle/>
          <a:p>
            <a:fld id="{E36497D3-7310-334F-850C-7F8A618EB1E8}" type="slidenum">
              <a:rPr lang="en-TR" smtClean="0"/>
              <a:t>36</a:t>
            </a:fld>
            <a:endParaRPr lang="en-TR"/>
          </a:p>
        </p:txBody>
      </p:sp>
    </p:spTree>
    <p:extLst>
      <p:ext uri="{BB962C8B-B14F-4D97-AF65-F5344CB8AC3E}">
        <p14:creationId xmlns:p14="http://schemas.microsoft.com/office/powerpoint/2010/main" val="4027026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Rasagiline is metabolized by CYP1A2 similarly to </a:t>
            </a:r>
            <a:r>
              <a:rPr lang="en-AU" sz="1200" kern="1200" dirty="0" err="1">
                <a:solidFill>
                  <a:schemeClr val="tx1"/>
                </a:solidFill>
                <a:effectLst/>
                <a:latin typeface="+mn-lt"/>
                <a:ea typeface="+mn-ea"/>
                <a:cs typeface="+mn-cs"/>
              </a:rPr>
              <a:t>ropin</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irole</a:t>
            </a:r>
            <a:r>
              <a:rPr lang="en-AU" sz="1200" kern="1200" dirty="0">
                <a:solidFill>
                  <a:schemeClr val="tx1"/>
                </a:solidFill>
                <a:effectLst/>
                <a:latin typeface="+mn-lt"/>
                <a:ea typeface="+mn-ea"/>
                <a:cs typeface="+mn-cs"/>
              </a:rPr>
              <a:t> [182]. Therefore, plasma concentrations of rasagiline</a:t>
            </a:r>
          </a:p>
          <a:p>
            <a:r>
              <a:rPr lang="en-AU" sz="1200" kern="1200" dirty="0">
                <a:solidFill>
                  <a:schemeClr val="tx1"/>
                </a:solidFill>
                <a:effectLst/>
                <a:latin typeface="+mn-lt"/>
                <a:ea typeface="+mn-ea"/>
                <a:cs typeface="+mn-cs"/>
              </a:rPr>
              <a:t>can be affected by inhibitors (fluoroquinolone, </a:t>
            </a:r>
            <a:r>
              <a:rPr lang="en-AU" sz="1200" kern="1200" dirty="0" err="1">
                <a:solidFill>
                  <a:schemeClr val="tx1"/>
                </a:solidFill>
                <a:effectLst/>
                <a:latin typeface="+mn-lt"/>
                <a:ea typeface="+mn-ea"/>
                <a:cs typeface="+mn-cs"/>
              </a:rPr>
              <a:t>fluvoxam</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ine</a:t>
            </a:r>
            <a:r>
              <a:rPr lang="en-AU" sz="1200" kern="1200" dirty="0">
                <a:solidFill>
                  <a:schemeClr val="tx1"/>
                </a:solidFill>
                <a:effectLst/>
                <a:latin typeface="+mn-lt"/>
                <a:ea typeface="+mn-ea"/>
                <a:cs typeface="+mn-cs"/>
              </a:rPr>
              <a:t>, verapamil, amiodarone, caffeine, valproate) or inductors</a:t>
            </a:r>
          </a:p>
          <a:p>
            <a:r>
              <a:rPr lang="en-AU" sz="1200" kern="1200" dirty="0">
                <a:solidFill>
                  <a:schemeClr val="tx1"/>
                </a:solidFill>
                <a:effectLst/>
                <a:latin typeface="+mn-lt"/>
                <a:ea typeface="+mn-ea"/>
                <a:cs typeface="+mn-cs"/>
              </a:rPr>
              <a:t>(tobacco, broccoli, insulin, modafinil, omeprazole, </a:t>
            </a:r>
            <a:r>
              <a:rPr lang="en-AU" sz="1200" kern="1200" dirty="0" err="1">
                <a:solidFill>
                  <a:schemeClr val="tx1"/>
                </a:solidFill>
                <a:effectLst/>
                <a:latin typeface="+mn-lt"/>
                <a:ea typeface="+mn-ea"/>
                <a:cs typeface="+mn-cs"/>
              </a:rPr>
              <a:t>carba</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mazepine</a:t>
            </a:r>
            <a:r>
              <a:rPr lang="en-AU" sz="1200" kern="1200" dirty="0">
                <a:solidFill>
                  <a:schemeClr val="tx1"/>
                </a:solidFill>
                <a:effectLst/>
                <a:latin typeface="+mn-lt"/>
                <a:ea typeface="+mn-ea"/>
                <a:cs typeface="+mn-cs"/>
              </a:rPr>
              <a:t>) of CYP1A2. Furthermore, entacapone increases</a:t>
            </a:r>
          </a:p>
          <a:p>
            <a:r>
              <a:rPr lang="en-AU" sz="1200" kern="1200" dirty="0">
                <a:solidFill>
                  <a:schemeClr val="tx1"/>
                </a:solidFill>
                <a:effectLst/>
                <a:latin typeface="+mn-lt"/>
                <a:ea typeface="+mn-ea"/>
                <a:cs typeface="+mn-cs"/>
              </a:rPr>
              <a:t>the clearance of rasagiline by 28%.</a:t>
            </a:r>
          </a:p>
          <a:p>
            <a:r>
              <a:rPr lang="en-AU" sz="1200" kern="1200" dirty="0">
                <a:solidFill>
                  <a:schemeClr val="tx1"/>
                </a:solidFill>
                <a:effectLst/>
                <a:latin typeface="+mn-lt"/>
                <a:ea typeface="+mn-ea"/>
                <a:cs typeface="+mn-cs"/>
              </a:rPr>
              <a:t>As a result of its degradation to </a:t>
            </a:r>
            <a:r>
              <a:rPr lang="en-AU" sz="1200" kern="1200" dirty="0" err="1">
                <a:solidFill>
                  <a:schemeClr val="tx1"/>
                </a:solidFill>
                <a:effectLst/>
                <a:latin typeface="+mn-lt"/>
                <a:ea typeface="+mn-ea"/>
                <a:cs typeface="+mn-cs"/>
              </a:rPr>
              <a:t>desmethylselegiline</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l-amphetamine, and l-methamphetamine, selegiline is sus-</a:t>
            </a:r>
          </a:p>
          <a:p>
            <a:r>
              <a:rPr lang="en-AU" sz="1200" kern="1200" dirty="0" err="1">
                <a:solidFill>
                  <a:schemeClr val="tx1"/>
                </a:solidFill>
                <a:effectLst/>
                <a:latin typeface="+mn-lt"/>
                <a:ea typeface="+mn-ea"/>
                <a:cs typeface="+mn-cs"/>
              </a:rPr>
              <a:t>pected</a:t>
            </a:r>
            <a:r>
              <a:rPr lang="en-AU" sz="1200" kern="1200" dirty="0">
                <a:solidFill>
                  <a:schemeClr val="tx1"/>
                </a:solidFill>
                <a:effectLst/>
                <a:latin typeface="+mn-lt"/>
                <a:ea typeface="+mn-ea"/>
                <a:cs typeface="+mn-cs"/>
              </a:rPr>
              <a:t> to cause cardiovascular adverse effects. Churchyard</a:t>
            </a:r>
          </a:p>
          <a:p>
            <a:r>
              <a:rPr lang="en-AU" sz="1200" kern="1200" dirty="0">
                <a:solidFill>
                  <a:schemeClr val="tx1"/>
                </a:solidFill>
                <a:effectLst/>
                <a:latin typeface="+mn-lt"/>
                <a:ea typeface="+mn-ea"/>
                <a:cs typeface="+mn-cs"/>
              </a:rPr>
              <a:t>et al. described several cases of severe orthostatic hypo-</a:t>
            </a:r>
          </a:p>
          <a:p>
            <a:r>
              <a:rPr lang="en-AU" sz="1200" kern="1200" dirty="0">
                <a:solidFill>
                  <a:schemeClr val="tx1"/>
                </a:solidFill>
                <a:effectLst/>
                <a:latin typeface="+mn-lt"/>
                <a:ea typeface="+mn-ea"/>
                <a:cs typeface="+mn-cs"/>
              </a:rPr>
              <a:t>tension, loss of consciousness with undetectable blood</a:t>
            </a:r>
          </a:p>
          <a:p>
            <a:r>
              <a:rPr lang="en-AU" sz="1200" kern="1200" dirty="0">
                <a:solidFill>
                  <a:schemeClr val="tx1"/>
                </a:solidFill>
                <a:effectLst/>
                <a:latin typeface="+mn-lt"/>
                <a:ea typeface="+mn-ea"/>
                <a:cs typeface="+mn-cs"/>
              </a:rPr>
              <a:t>pressure, and symptomatic hypotension in patients with a combination of selegiline and levodopa [183]. However, a</a:t>
            </a:r>
          </a:p>
          <a:p>
            <a:r>
              <a:rPr lang="en-AU" sz="1200" kern="1200" dirty="0">
                <a:solidFill>
                  <a:schemeClr val="tx1"/>
                </a:solidFill>
                <a:effectLst/>
                <a:latin typeface="+mn-lt"/>
                <a:ea typeface="+mn-ea"/>
                <a:cs typeface="+mn-cs"/>
              </a:rPr>
              <a:t>previous investigation showed no higher cardiovascular risk</a:t>
            </a:r>
          </a:p>
          <a:p>
            <a:r>
              <a:rPr lang="en-AU" sz="1200" kern="1200" dirty="0">
                <a:solidFill>
                  <a:schemeClr val="tx1"/>
                </a:solidFill>
                <a:effectLst/>
                <a:latin typeface="+mn-lt"/>
                <a:ea typeface="+mn-ea"/>
                <a:cs typeface="+mn-cs"/>
              </a:rPr>
              <a:t>caused by selegiline in patients with PD [176].</a:t>
            </a:r>
          </a:p>
          <a:p>
            <a:r>
              <a:rPr lang="en-AU" sz="1200" kern="1200" dirty="0">
                <a:solidFill>
                  <a:schemeClr val="tx1"/>
                </a:solidFill>
                <a:effectLst/>
                <a:latin typeface="+mn-lt"/>
                <a:ea typeface="+mn-ea"/>
                <a:cs typeface="+mn-cs"/>
              </a:rPr>
              <a:t>Another interaction exists between selegiline and female</a:t>
            </a:r>
          </a:p>
          <a:p>
            <a:r>
              <a:rPr lang="en-AU" sz="1200" kern="1200" dirty="0">
                <a:solidFill>
                  <a:schemeClr val="tx1"/>
                </a:solidFill>
                <a:effectLst/>
                <a:latin typeface="+mn-lt"/>
                <a:ea typeface="+mn-ea"/>
                <a:cs typeface="+mn-cs"/>
              </a:rPr>
              <a:t>sex hormones. According to Laine et al., oral </a:t>
            </a:r>
            <a:r>
              <a:rPr lang="en-AU" sz="1200" kern="1200" dirty="0" err="1">
                <a:solidFill>
                  <a:schemeClr val="tx1"/>
                </a:solidFill>
                <a:effectLst/>
                <a:latin typeface="+mn-lt"/>
                <a:ea typeface="+mn-ea"/>
                <a:cs typeface="+mn-cs"/>
              </a:rPr>
              <a:t>contracep</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tives</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estradiol</a:t>
            </a:r>
            <a:r>
              <a:rPr lang="en-AU" sz="1200" kern="1200" dirty="0">
                <a:solidFill>
                  <a:schemeClr val="tx1"/>
                </a:solidFill>
                <a:effectLst/>
                <a:latin typeface="+mn-lt"/>
                <a:ea typeface="+mn-ea"/>
                <a:cs typeface="+mn-cs"/>
              </a:rPr>
              <a:t>/levonorgestrel) markedly increase the oral</a:t>
            </a:r>
          </a:p>
          <a:p>
            <a:r>
              <a:rPr lang="en-AU" sz="1200" kern="1200" dirty="0">
                <a:solidFill>
                  <a:schemeClr val="tx1"/>
                </a:solidFill>
                <a:effectLst/>
                <a:latin typeface="+mn-lt"/>
                <a:ea typeface="+mn-ea"/>
                <a:cs typeface="+mn-cs"/>
              </a:rPr>
              <a:t>bioavailability of selegiline [184]. For postmenopausal</a:t>
            </a:r>
          </a:p>
          <a:p>
            <a:r>
              <a:rPr lang="en-AU" sz="1200" kern="1200" dirty="0">
                <a:solidFill>
                  <a:schemeClr val="tx1"/>
                </a:solidFill>
                <a:effectLst/>
                <a:latin typeface="+mn-lt"/>
                <a:ea typeface="+mn-ea"/>
                <a:cs typeface="+mn-cs"/>
              </a:rPr>
              <a:t>hormone replacement therapy, this interaction could not be</a:t>
            </a:r>
          </a:p>
          <a:p>
            <a:r>
              <a:rPr lang="en-AU" sz="1200" kern="1200" dirty="0">
                <a:solidFill>
                  <a:schemeClr val="tx1"/>
                </a:solidFill>
                <a:effectLst/>
                <a:latin typeface="+mn-lt"/>
                <a:ea typeface="+mn-ea"/>
                <a:cs typeface="+mn-cs"/>
              </a:rPr>
              <a:t>confirmed [185]. Therefore, it is not relevant for geriatric</a:t>
            </a:r>
          </a:p>
          <a:p>
            <a:r>
              <a:rPr lang="en-AU" sz="1200" kern="1200" dirty="0">
                <a:solidFill>
                  <a:schemeClr val="tx1"/>
                </a:solidFill>
                <a:effectLst/>
                <a:latin typeface="+mn-lt"/>
                <a:ea typeface="+mn-ea"/>
                <a:cs typeface="+mn-cs"/>
              </a:rPr>
              <a:t>patients with PD.</a:t>
            </a:r>
          </a:p>
          <a:p>
            <a:r>
              <a:rPr lang="en-AU" sz="1200" kern="1200" dirty="0">
                <a:solidFill>
                  <a:schemeClr val="tx1"/>
                </a:solidFill>
                <a:effectLst/>
                <a:latin typeface="+mn-lt"/>
                <a:ea typeface="+mn-ea"/>
                <a:cs typeface="+mn-cs"/>
              </a:rPr>
              <a:t>Safinamide has a similar range of interactions as </a:t>
            </a:r>
            <a:r>
              <a:rPr lang="en-AU" sz="1200" kern="1200" dirty="0" err="1">
                <a:solidFill>
                  <a:schemeClr val="tx1"/>
                </a:solidFill>
                <a:effectLst/>
                <a:latin typeface="+mn-lt"/>
                <a:ea typeface="+mn-ea"/>
                <a:cs typeface="+mn-cs"/>
              </a:rPr>
              <a:t>sele</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giline</a:t>
            </a:r>
            <a:r>
              <a:rPr lang="en-AU" sz="1200" kern="1200" dirty="0">
                <a:solidFill>
                  <a:schemeClr val="tx1"/>
                </a:solidFill>
                <a:effectLst/>
                <a:latin typeface="+mn-lt"/>
                <a:ea typeface="+mn-ea"/>
                <a:cs typeface="+mn-cs"/>
              </a:rPr>
              <a:t>. In addition to the common interactions, safinamide</a:t>
            </a:r>
          </a:p>
          <a:p>
            <a:r>
              <a:rPr lang="en-AU" sz="1200" kern="1200" dirty="0">
                <a:solidFill>
                  <a:schemeClr val="tx1"/>
                </a:solidFill>
                <a:effectLst/>
                <a:latin typeface="+mn-lt"/>
                <a:ea typeface="+mn-ea"/>
                <a:cs typeface="+mn-cs"/>
              </a:rPr>
              <a:t>can inhibit the breast cancer resistance protein, a </a:t>
            </a:r>
            <a:r>
              <a:rPr lang="en-AU" sz="1200" kern="1200" dirty="0" err="1">
                <a:solidFill>
                  <a:schemeClr val="tx1"/>
                </a:solidFill>
                <a:effectLst/>
                <a:latin typeface="+mn-lt"/>
                <a:ea typeface="+mn-ea"/>
                <a:cs typeface="+mn-cs"/>
              </a:rPr>
              <a:t>transmem</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brane transporter protein for drugs [186]. Therefore, plasma</a:t>
            </a:r>
          </a:p>
          <a:p>
            <a:r>
              <a:rPr lang="en-AU" sz="1200" kern="1200" dirty="0">
                <a:solidFill>
                  <a:schemeClr val="tx1"/>
                </a:solidFill>
                <a:effectLst/>
                <a:latin typeface="+mn-lt"/>
                <a:ea typeface="+mn-ea"/>
                <a:cs typeface="+mn-cs"/>
              </a:rPr>
              <a:t>concentrations of BRCP substrates, such as </a:t>
            </a:r>
            <a:r>
              <a:rPr lang="en-AU" sz="1200" kern="1200" dirty="0" err="1">
                <a:solidFill>
                  <a:schemeClr val="tx1"/>
                </a:solidFill>
                <a:effectLst/>
                <a:latin typeface="+mn-lt"/>
                <a:ea typeface="+mn-ea"/>
                <a:cs typeface="+mn-cs"/>
              </a:rPr>
              <a:t>chemotherapeu</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tic agents (daunorubicin, doxorubicin, topotecan, irinotecan,</a:t>
            </a:r>
          </a:p>
          <a:p>
            <a:r>
              <a:rPr lang="en-AU" sz="1200" kern="1200" dirty="0">
                <a:solidFill>
                  <a:schemeClr val="tx1"/>
                </a:solidFill>
                <a:effectLst/>
                <a:latin typeface="+mn-lt"/>
                <a:ea typeface="+mn-ea"/>
                <a:cs typeface="+mn-cs"/>
              </a:rPr>
              <a:t>methotrexate, imatinib, irinotecan, mitoxantrone, nucleoside</a:t>
            </a:r>
          </a:p>
          <a:p>
            <a:r>
              <a:rPr lang="en-AU" sz="1200" kern="1200" dirty="0" err="1">
                <a:solidFill>
                  <a:schemeClr val="tx1"/>
                </a:solidFill>
                <a:effectLst/>
                <a:latin typeface="+mn-lt"/>
                <a:ea typeface="+mn-ea"/>
                <a:cs typeface="+mn-cs"/>
              </a:rPr>
              <a:t>analogs</a:t>
            </a:r>
            <a:r>
              <a:rPr lang="en-AU" sz="1200" kern="1200" dirty="0">
                <a:solidFill>
                  <a:schemeClr val="tx1"/>
                </a:solidFill>
                <a:effectLst/>
                <a:latin typeface="+mn-lt"/>
                <a:ea typeface="+mn-ea"/>
                <a:cs typeface="+mn-cs"/>
              </a:rPr>
              <a:t>), prazosin, teriflunomide, chlorothiazide, </a:t>
            </a:r>
            <a:r>
              <a:rPr lang="en-AU" sz="1200" kern="1200" dirty="0" err="1">
                <a:solidFill>
                  <a:schemeClr val="tx1"/>
                </a:solidFill>
                <a:effectLst/>
                <a:latin typeface="+mn-lt"/>
                <a:ea typeface="+mn-ea"/>
                <a:cs typeface="+mn-cs"/>
              </a:rPr>
              <a:t>pantopra</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zole</a:t>
            </a:r>
            <a:r>
              <a:rPr lang="en-AU" sz="1200" kern="1200" dirty="0">
                <a:solidFill>
                  <a:schemeClr val="tx1"/>
                </a:solidFill>
                <a:effectLst/>
                <a:latin typeface="+mn-lt"/>
                <a:ea typeface="+mn-ea"/>
                <a:cs typeface="+mn-cs"/>
              </a:rPr>
              <a:t>, and statins, can be enhanced. Upcoming trials were</a:t>
            </a:r>
          </a:p>
          <a:p>
            <a:r>
              <a:rPr lang="en-AU" sz="1200" kern="1200" dirty="0">
                <a:solidFill>
                  <a:schemeClr val="tx1"/>
                </a:solidFill>
                <a:effectLst/>
                <a:latin typeface="+mn-lt"/>
                <a:ea typeface="+mn-ea"/>
                <a:cs typeface="+mn-cs"/>
              </a:rPr>
              <a:t>initiated to determine the clinical relevance of the </a:t>
            </a:r>
            <a:r>
              <a:rPr lang="en-AU" sz="1200" kern="1200" dirty="0" err="1">
                <a:solidFill>
                  <a:schemeClr val="tx1"/>
                </a:solidFill>
                <a:effectLst/>
                <a:latin typeface="+mn-lt"/>
                <a:ea typeface="+mn-ea"/>
                <a:cs typeface="+mn-cs"/>
              </a:rPr>
              <a:t>interac</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tions</a:t>
            </a:r>
            <a:r>
              <a:rPr lang="en-AU" sz="1200" kern="1200" dirty="0">
                <a:solidFill>
                  <a:schemeClr val="tx1"/>
                </a:solidFill>
                <a:effectLst/>
                <a:latin typeface="+mn-lt"/>
                <a:ea typeface="+mn-ea"/>
                <a:cs typeface="+mn-cs"/>
              </a:rPr>
              <a:t> between safinamide and BRCP substrates.</a:t>
            </a:r>
          </a:p>
          <a:p>
            <a:r>
              <a:rPr lang="en-AU" sz="1200" kern="1200" dirty="0">
                <a:solidFill>
                  <a:schemeClr val="tx1"/>
                </a:solidFill>
                <a:effectLst/>
                <a:latin typeface="+mn-lt"/>
                <a:ea typeface="+mn-ea"/>
                <a:cs typeface="+mn-cs"/>
              </a:rPr>
              <a:t>Furthermore, MAOs are involved in the degradation of</a:t>
            </a:r>
          </a:p>
          <a:p>
            <a:r>
              <a:rPr lang="en-AU" sz="1200" kern="1200" dirty="0">
                <a:solidFill>
                  <a:schemeClr val="tx1"/>
                </a:solidFill>
                <a:effectLst/>
                <a:latin typeface="+mn-lt"/>
                <a:ea typeface="+mn-ea"/>
                <a:cs typeface="+mn-cs"/>
              </a:rPr>
              <a:t>tyramine. Tyramine is formed from the amino acid tyrosine</a:t>
            </a:r>
          </a:p>
          <a:p>
            <a:r>
              <a:rPr lang="en-AU" sz="1200" kern="1200" dirty="0">
                <a:solidFill>
                  <a:schemeClr val="tx1"/>
                </a:solidFill>
                <a:effectLst/>
                <a:latin typeface="+mn-lt"/>
                <a:ea typeface="+mn-ea"/>
                <a:cs typeface="+mn-cs"/>
              </a:rPr>
              <a:t>and a typical ingredient produced by fermentation in foods</a:t>
            </a:r>
          </a:p>
          <a:p>
            <a:r>
              <a:rPr lang="en-AU" sz="1200" kern="1200" dirty="0">
                <a:solidFill>
                  <a:schemeClr val="tx1"/>
                </a:solidFill>
                <a:effectLst/>
                <a:latin typeface="+mn-lt"/>
                <a:ea typeface="+mn-ea"/>
                <a:cs typeface="+mn-cs"/>
              </a:rPr>
              <a:t>such as fish, cheese, red wine, and chocolate. By enhancing</a:t>
            </a:r>
          </a:p>
          <a:p>
            <a:r>
              <a:rPr lang="en-AU" sz="1200" kern="1200" dirty="0">
                <a:solidFill>
                  <a:schemeClr val="tx1"/>
                </a:solidFill>
                <a:effectLst/>
                <a:latin typeface="+mn-lt"/>
                <a:ea typeface="+mn-ea"/>
                <a:cs typeface="+mn-cs"/>
              </a:rPr>
              <a:t>noradrenergic </a:t>
            </a:r>
            <a:r>
              <a:rPr lang="en-AU" sz="1200" kern="1200" dirty="0" err="1">
                <a:solidFill>
                  <a:schemeClr val="tx1"/>
                </a:solidFill>
                <a:effectLst/>
                <a:latin typeface="+mn-lt"/>
                <a:ea typeface="+mn-ea"/>
                <a:cs typeface="+mn-cs"/>
              </a:rPr>
              <a:t>signaling</a:t>
            </a:r>
            <a:r>
              <a:rPr lang="en-AU" sz="1200" kern="1200" dirty="0">
                <a:solidFill>
                  <a:schemeClr val="tx1"/>
                </a:solidFill>
                <a:effectLst/>
                <a:latin typeface="+mn-lt"/>
                <a:ea typeface="+mn-ea"/>
                <a:cs typeface="+mn-cs"/>
              </a:rPr>
              <a:t>, tyramine has an indirect </a:t>
            </a:r>
            <a:r>
              <a:rPr lang="en-AU" sz="1200" kern="1200" dirty="0" err="1">
                <a:solidFill>
                  <a:schemeClr val="tx1"/>
                </a:solidFill>
                <a:effectLst/>
                <a:latin typeface="+mn-lt"/>
                <a:ea typeface="+mn-ea"/>
                <a:cs typeface="+mn-cs"/>
              </a:rPr>
              <a:t>sympa</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thomimetic</a:t>
            </a:r>
            <a:r>
              <a:rPr lang="en-AU" sz="1200" kern="1200" dirty="0">
                <a:solidFill>
                  <a:schemeClr val="tx1"/>
                </a:solidFill>
                <a:effectLst/>
                <a:latin typeface="+mn-lt"/>
                <a:ea typeface="+mn-ea"/>
                <a:cs typeface="+mn-cs"/>
              </a:rPr>
              <a:t> effect and leads to higher blood pressure. The</a:t>
            </a:r>
          </a:p>
          <a:p>
            <a:r>
              <a:rPr lang="en-AU" sz="1200" kern="1200" dirty="0">
                <a:solidFill>
                  <a:schemeClr val="tx1"/>
                </a:solidFill>
                <a:effectLst/>
                <a:latin typeface="+mn-lt"/>
                <a:ea typeface="+mn-ea"/>
                <a:cs typeface="+mn-cs"/>
              </a:rPr>
              <a:t>consumption of tyramine-containing food under treatment</a:t>
            </a:r>
          </a:p>
          <a:p>
            <a:r>
              <a:rPr lang="en-AU" sz="1200" kern="1200" dirty="0">
                <a:solidFill>
                  <a:schemeClr val="tx1"/>
                </a:solidFill>
                <a:effectLst/>
                <a:latin typeface="+mn-lt"/>
                <a:ea typeface="+mn-ea"/>
                <a:cs typeface="+mn-cs"/>
              </a:rPr>
              <a:t>with unselective MAO inhibitors (tranylcypromine) can</a:t>
            </a:r>
          </a:p>
          <a:p>
            <a:r>
              <a:rPr lang="en-AU" sz="1200" kern="1200" dirty="0">
                <a:solidFill>
                  <a:schemeClr val="tx1"/>
                </a:solidFill>
                <a:effectLst/>
                <a:latin typeface="+mn-lt"/>
                <a:ea typeface="+mn-ea"/>
                <a:cs typeface="+mn-cs"/>
              </a:rPr>
              <a:t>cause a life-threatening hypertensive crisis. When using</a:t>
            </a:r>
          </a:p>
          <a:p>
            <a:r>
              <a:rPr lang="en-AU" sz="1200" kern="1200" dirty="0">
                <a:solidFill>
                  <a:schemeClr val="tx1"/>
                </a:solidFill>
                <a:effectLst/>
                <a:latin typeface="+mn-lt"/>
                <a:ea typeface="+mn-ea"/>
                <a:cs typeface="+mn-cs"/>
              </a:rPr>
              <a:t>selective MAO-B inhibitors, such as rasagiline, selegiline,</a:t>
            </a:r>
          </a:p>
          <a:p>
            <a:r>
              <a:rPr lang="en-AU" sz="1200" kern="1200" dirty="0">
                <a:solidFill>
                  <a:schemeClr val="tx1"/>
                </a:solidFill>
                <a:effectLst/>
                <a:latin typeface="+mn-lt"/>
                <a:ea typeface="+mn-ea"/>
                <a:cs typeface="+mn-cs"/>
              </a:rPr>
              <a:t>and safinamide, no tyramine-related dietary restrictions are</a:t>
            </a:r>
          </a:p>
          <a:p>
            <a:r>
              <a:rPr lang="en-AU" sz="1200" kern="1200" dirty="0">
                <a:solidFill>
                  <a:schemeClr val="tx1"/>
                </a:solidFill>
                <a:effectLst/>
                <a:latin typeface="+mn-lt"/>
                <a:ea typeface="+mn-ea"/>
                <a:cs typeface="+mn-cs"/>
              </a:rPr>
              <a:t>recommended [187–189].</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37</a:t>
            </a:fld>
            <a:endParaRPr lang="en-US"/>
          </a:p>
        </p:txBody>
      </p:sp>
    </p:spTree>
    <p:extLst>
      <p:ext uri="{BB962C8B-B14F-4D97-AF65-F5344CB8AC3E}">
        <p14:creationId xmlns:p14="http://schemas.microsoft.com/office/powerpoint/2010/main" val="3745288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As previously mentioned, the decrease in liver and kidney</a:t>
            </a:r>
          </a:p>
          <a:p>
            <a:r>
              <a:rPr lang="en-AU" sz="1200" kern="1200" dirty="0">
                <a:solidFill>
                  <a:schemeClr val="tx1"/>
                </a:solidFill>
                <a:effectLst/>
                <a:latin typeface="+mn-lt"/>
                <a:ea typeface="+mn-ea"/>
                <a:cs typeface="+mn-cs"/>
              </a:rPr>
              <a:t>function in geriatric patients plays an important role in drug</a:t>
            </a:r>
          </a:p>
          <a:p>
            <a:r>
              <a:rPr lang="en-AU" sz="1200" kern="1200" dirty="0">
                <a:solidFill>
                  <a:schemeClr val="tx1"/>
                </a:solidFill>
                <a:effectLst/>
                <a:latin typeface="+mn-lt"/>
                <a:ea typeface="+mn-ea"/>
                <a:cs typeface="+mn-cs"/>
              </a:rPr>
              <a:t>selection. This also applies to the use of MAO inhibitors.</a:t>
            </a:r>
          </a:p>
          <a:p>
            <a:r>
              <a:rPr lang="en-AU" sz="1200" kern="1200" dirty="0">
                <a:solidFill>
                  <a:schemeClr val="tx1"/>
                </a:solidFill>
                <a:effectLst/>
                <a:latin typeface="+mn-lt"/>
                <a:ea typeface="+mn-ea"/>
                <a:cs typeface="+mn-cs"/>
              </a:rPr>
              <a:t>Rasagiline, selegiline, and safinamide should not be </a:t>
            </a:r>
            <a:r>
              <a:rPr lang="en-AU" sz="1200" kern="1200" dirty="0" err="1">
                <a:solidFill>
                  <a:schemeClr val="tx1"/>
                </a:solidFill>
                <a:effectLst/>
                <a:latin typeface="+mn-lt"/>
                <a:ea typeface="+mn-ea"/>
                <a:cs typeface="+mn-cs"/>
              </a:rPr>
              <a:t>adminis</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tered</a:t>
            </a:r>
            <a:r>
              <a:rPr lang="en-AU" sz="1200" kern="1200" dirty="0">
                <a:solidFill>
                  <a:schemeClr val="tx1"/>
                </a:solidFill>
                <a:effectLst/>
                <a:latin typeface="+mn-lt"/>
                <a:ea typeface="+mn-ea"/>
                <a:cs typeface="+mn-cs"/>
              </a:rPr>
              <a:t> to patients with moderate or severe liver insufficiency,</a:t>
            </a:r>
          </a:p>
          <a:p>
            <a:r>
              <a:rPr lang="en-AU" sz="1200" kern="1200" dirty="0">
                <a:solidFill>
                  <a:schemeClr val="tx1"/>
                </a:solidFill>
                <a:effectLst/>
                <a:latin typeface="+mn-lt"/>
                <a:ea typeface="+mn-ea"/>
                <a:cs typeface="+mn-cs"/>
              </a:rPr>
              <a:t>and selegiline not to patients with renal insufficiency [190].</a:t>
            </a:r>
          </a:p>
          <a:p>
            <a:r>
              <a:rPr lang="en-AU" sz="1200" kern="1200" dirty="0">
                <a:solidFill>
                  <a:schemeClr val="tx1"/>
                </a:solidFill>
                <a:effectLst/>
                <a:latin typeface="+mn-lt"/>
                <a:ea typeface="+mn-ea"/>
                <a:cs typeface="+mn-cs"/>
              </a:rPr>
              <a:t>Another aspect that should be considered when using</a:t>
            </a:r>
          </a:p>
          <a:p>
            <a:r>
              <a:rPr lang="en-AU" sz="1200" kern="1200" dirty="0">
                <a:solidFill>
                  <a:schemeClr val="tx1"/>
                </a:solidFill>
                <a:effectLst/>
                <a:latin typeface="+mn-lt"/>
                <a:ea typeface="+mn-ea"/>
                <a:cs typeface="+mn-cs"/>
              </a:rPr>
              <a:t>MAO inhibitors in the elderly is the mild anticholinergic</a:t>
            </a:r>
          </a:p>
          <a:p>
            <a:r>
              <a:rPr lang="en-AU" sz="1200" kern="1200" dirty="0">
                <a:solidFill>
                  <a:schemeClr val="tx1"/>
                </a:solidFill>
                <a:effectLst/>
                <a:latin typeface="+mn-lt"/>
                <a:ea typeface="+mn-ea"/>
                <a:cs typeface="+mn-cs"/>
              </a:rPr>
              <a:t>effect [191–194]. The combination of MAO inhibitors with</a:t>
            </a:r>
          </a:p>
          <a:p>
            <a:r>
              <a:rPr lang="en-AU" sz="1200" kern="1200" dirty="0">
                <a:solidFill>
                  <a:schemeClr val="tx1"/>
                </a:solidFill>
                <a:effectLst/>
                <a:latin typeface="+mn-lt"/>
                <a:ea typeface="+mn-ea"/>
                <a:cs typeface="+mn-cs"/>
              </a:rPr>
              <a:t>other anticholinergic substances (e.g., amitriptyline, </a:t>
            </a:r>
            <a:r>
              <a:rPr lang="en-AU" sz="1200" kern="1200" dirty="0" err="1">
                <a:solidFill>
                  <a:schemeClr val="tx1"/>
                </a:solidFill>
                <a:effectLst/>
                <a:latin typeface="+mn-lt"/>
                <a:ea typeface="+mn-ea"/>
                <a:cs typeface="+mn-cs"/>
              </a:rPr>
              <a:t>aman</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tadine</a:t>
            </a:r>
            <a:r>
              <a:rPr lang="en-AU" sz="1200" kern="1200" dirty="0">
                <a:solidFill>
                  <a:schemeClr val="tx1"/>
                </a:solidFill>
                <a:effectLst/>
                <a:latin typeface="+mn-lt"/>
                <a:ea typeface="+mn-ea"/>
                <a:cs typeface="+mn-cs"/>
              </a:rPr>
              <a:t>, cetirizine, entacapone) includes the risk of adverse</a:t>
            </a:r>
          </a:p>
          <a:p>
            <a:r>
              <a:rPr lang="en-AU" sz="1200" kern="1200" dirty="0">
                <a:solidFill>
                  <a:schemeClr val="tx1"/>
                </a:solidFill>
                <a:effectLst/>
                <a:latin typeface="+mn-lt"/>
                <a:ea typeface="+mn-ea"/>
                <a:cs typeface="+mn-cs"/>
              </a:rPr>
              <a:t>outcomes in geriatric patients with PD [194].</a:t>
            </a:r>
          </a:p>
          <a:p>
            <a:r>
              <a:rPr lang="en-AU" sz="1200" kern="1200" dirty="0">
                <a:solidFill>
                  <a:schemeClr val="tx1"/>
                </a:solidFill>
                <a:effectLst/>
                <a:latin typeface="+mn-lt"/>
                <a:ea typeface="+mn-ea"/>
                <a:cs typeface="+mn-cs"/>
              </a:rPr>
              <a:t>Cases of gastrointestinal ulcers are described with </a:t>
            </a:r>
            <a:r>
              <a:rPr lang="en-AU" sz="1200" kern="1200" dirty="0" err="1">
                <a:solidFill>
                  <a:schemeClr val="tx1"/>
                </a:solidFill>
                <a:effectLst/>
                <a:latin typeface="+mn-lt"/>
                <a:ea typeface="+mn-ea"/>
                <a:cs typeface="+mn-cs"/>
              </a:rPr>
              <a:t>sele</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giline</a:t>
            </a:r>
            <a:r>
              <a:rPr lang="en-AU" sz="1200" kern="1200" dirty="0">
                <a:solidFill>
                  <a:schemeClr val="tx1"/>
                </a:solidFill>
                <a:effectLst/>
                <a:latin typeface="+mn-lt"/>
                <a:ea typeface="+mn-ea"/>
                <a:cs typeface="+mn-cs"/>
              </a:rPr>
              <a:t> treatment. Therefore, selegiline should be used with</a:t>
            </a:r>
          </a:p>
          <a:p>
            <a:r>
              <a:rPr lang="en-AU" sz="1200" kern="1200" dirty="0">
                <a:solidFill>
                  <a:schemeClr val="tx1"/>
                </a:solidFill>
                <a:effectLst/>
                <a:latin typeface="+mn-lt"/>
                <a:ea typeface="+mn-ea"/>
                <a:cs typeface="+mn-cs"/>
              </a:rPr>
              <a:t>caution in patients with a history of gastrointestinal ulcers</a:t>
            </a:r>
          </a:p>
          <a:p>
            <a:r>
              <a:rPr lang="en-AU" sz="1200" kern="1200" dirty="0">
                <a:solidFill>
                  <a:schemeClr val="tx1"/>
                </a:solidFill>
                <a:effectLst/>
                <a:latin typeface="+mn-lt"/>
                <a:ea typeface="+mn-ea"/>
                <a:cs typeface="+mn-cs"/>
              </a:rPr>
              <a:t>[195, 196]. This safety aspect is particularly relevant for geriatric patients with PD, as the risk of gastrointestinal</a:t>
            </a:r>
          </a:p>
          <a:p>
            <a:r>
              <a:rPr lang="en-AU" sz="1200" kern="1200" dirty="0">
                <a:solidFill>
                  <a:schemeClr val="tx1"/>
                </a:solidFill>
                <a:effectLst/>
                <a:latin typeface="+mn-lt"/>
                <a:ea typeface="+mn-ea"/>
                <a:cs typeface="+mn-cs"/>
              </a:rPr>
              <a:t>ulcers and bleeding increases in the elderly [197]. A key</a:t>
            </a:r>
          </a:p>
          <a:p>
            <a:r>
              <a:rPr lang="en-AU" sz="1200" kern="1200" dirty="0">
                <a:solidFill>
                  <a:schemeClr val="tx1"/>
                </a:solidFill>
                <a:effectLst/>
                <a:latin typeface="+mn-lt"/>
                <a:ea typeface="+mn-ea"/>
                <a:cs typeface="+mn-cs"/>
              </a:rPr>
              <a:t>reason for gastrointestinal complications is the </a:t>
            </a:r>
            <a:r>
              <a:rPr lang="en-AU" sz="1200" kern="1200" dirty="0" err="1">
                <a:solidFill>
                  <a:schemeClr val="tx1"/>
                </a:solidFill>
                <a:effectLst/>
                <a:latin typeface="+mn-lt"/>
                <a:ea typeface="+mn-ea"/>
                <a:cs typeface="+mn-cs"/>
              </a:rPr>
              <a:t>polyphar</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macotherapy</a:t>
            </a:r>
            <a:r>
              <a:rPr lang="en-AU" sz="1200" kern="1200" dirty="0">
                <a:solidFill>
                  <a:schemeClr val="tx1"/>
                </a:solidFill>
                <a:effectLst/>
                <a:latin typeface="+mn-lt"/>
                <a:ea typeface="+mn-ea"/>
                <a:cs typeface="+mn-cs"/>
              </a:rPr>
              <a:t> in the elderly, especially the administration of</a:t>
            </a:r>
          </a:p>
          <a:p>
            <a:r>
              <a:rPr lang="en-AU" sz="1200" kern="1200" dirty="0">
                <a:solidFill>
                  <a:schemeClr val="tx1"/>
                </a:solidFill>
                <a:effectLst/>
                <a:latin typeface="+mn-lt"/>
                <a:ea typeface="+mn-ea"/>
                <a:cs typeface="+mn-cs"/>
              </a:rPr>
              <a:t>nonsteroidal anti-inflammatory drugs (e.g., aspirin, </a:t>
            </a:r>
            <a:r>
              <a:rPr lang="en-AU" sz="1200" kern="1200" dirty="0" err="1">
                <a:solidFill>
                  <a:schemeClr val="tx1"/>
                </a:solidFill>
                <a:effectLst/>
                <a:latin typeface="+mn-lt"/>
                <a:ea typeface="+mn-ea"/>
                <a:cs typeface="+mn-cs"/>
              </a:rPr>
              <a:t>ibupro</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fen, diclofenac) [198].</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38</a:t>
            </a:fld>
            <a:endParaRPr lang="en-US"/>
          </a:p>
        </p:txBody>
      </p:sp>
    </p:spTree>
    <p:extLst>
      <p:ext uri="{BB962C8B-B14F-4D97-AF65-F5344CB8AC3E}">
        <p14:creationId xmlns:p14="http://schemas.microsoft.com/office/powerpoint/2010/main" val="2758010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Catechol-O-methyltransferase was first described in 1958 and performs the deactivation and elimination of </a:t>
            </a:r>
            <a:r>
              <a:rPr lang="en-AU" sz="1200" kern="1200" dirty="0" err="1">
                <a:solidFill>
                  <a:schemeClr val="tx1"/>
                </a:solidFill>
                <a:effectLst/>
                <a:latin typeface="+mn-lt"/>
                <a:ea typeface="+mn-ea"/>
                <a:cs typeface="+mn-cs"/>
              </a:rPr>
              <a:t>catechols</a:t>
            </a:r>
            <a:r>
              <a:rPr lang="en-AU" sz="1200" kern="1200" dirty="0">
                <a:solidFill>
                  <a:schemeClr val="tx1"/>
                </a:solidFill>
                <a:effectLst/>
                <a:latin typeface="+mn-lt"/>
                <a:ea typeface="+mn-ea"/>
                <a:cs typeface="+mn-cs"/>
              </a:rPr>
              <a:t>, such as norepinephrine and dopamine [141, 142].</a:t>
            </a:r>
          </a:p>
          <a:p>
            <a:r>
              <a:rPr lang="en-AU" sz="1200" kern="1200" dirty="0">
                <a:solidFill>
                  <a:schemeClr val="tx1"/>
                </a:solidFill>
                <a:effectLst/>
                <a:latin typeface="+mn-lt"/>
                <a:ea typeface="+mn-ea"/>
                <a:cs typeface="+mn-cs"/>
              </a:rPr>
              <a:t>Axelrod J, Tomchick R. Enzymatic O-methylation of epinephrine</a:t>
            </a:r>
          </a:p>
          <a:p>
            <a:r>
              <a:rPr lang="en-AU" sz="1200" kern="1200" dirty="0">
                <a:solidFill>
                  <a:schemeClr val="tx1"/>
                </a:solidFill>
                <a:effectLst/>
                <a:latin typeface="+mn-lt"/>
                <a:ea typeface="+mn-ea"/>
                <a:cs typeface="+mn-cs"/>
              </a:rPr>
              <a:t>and other </a:t>
            </a:r>
            <a:r>
              <a:rPr lang="en-AU" sz="1200" kern="1200" dirty="0" err="1">
                <a:solidFill>
                  <a:schemeClr val="tx1"/>
                </a:solidFill>
                <a:effectLst/>
                <a:latin typeface="+mn-lt"/>
                <a:ea typeface="+mn-ea"/>
                <a:cs typeface="+mn-cs"/>
              </a:rPr>
              <a:t>catechols</a:t>
            </a:r>
            <a:r>
              <a:rPr lang="en-AU" sz="1200" kern="1200" dirty="0">
                <a:solidFill>
                  <a:schemeClr val="tx1"/>
                </a:solidFill>
                <a:effectLst/>
                <a:latin typeface="+mn-lt"/>
                <a:ea typeface="+mn-ea"/>
                <a:cs typeface="+mn-cs"/>
              </a:rPr>
              <a:t>. J Biol Chem. 1958;233:702–5.</a:t>
            </a:r>
          </a:p>
          <a:p>
            <a:endParaRPr lang="en-AU" sz="1200" kern="1200" dirty="0">
              <a:solidFill>
                <a:schemeClr val="tx1"/>
              </a:solidFill>
              <a:effectLst/>
              <a:latin typeface="+mn-lt"/>
              <a:ea typeface="+mn-ea"/>
              <a:cs typeface="+mn-cs"/>
            </a:endParaRP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Julius Axelrod</a:t>
            </a:r>
            <a:r>
              <a:rPr lang="en-AU" sz="1200" b="0" i="0" u="none" strike="noStrike" kern="1200" dirty="0">
                <a:solidFill>
                  <a:schemeClr val="tx1"/>
                </a:solidFill>
                <a:effectLst/>
                <a:latin typeface="+mn-lt"/>
                <a:ea typeface="+mn-ea"/>
                <a:cs typeface="+mn-cs"/>
              </a:rPr>
              <a:t> (May 30, 1912 – December 29, 2004)</a:t>
            </a:r>
            <a:r>
              <a:rPr lang="en-AU" sz="1200" b="0" i="0" u="none" strike="noStrike" kern="1200" baseline="30000" dirty="0">
                <a:solidFill>
                  <a:schemeClr val="tx1"/>
                </a:solidFill>
                <a:effectLst/>
                <a:latin typeface="+mn-lt"/>
                <a:ea typeface="+mn-ea"/>
                <a:cs typeface="+mn-cs"/>
                <a:hlinkClick r:id="rId3"/>
              </a:rPr>
              <a:t>[1]</a:t>
            </a:r>
            <a:r>
              <a:rPr lang="en-AU" sz="1200" b="0" i="0" u="none" strike="noStrike" kern="1200" dirty="0">
                <a:solidFill>
                  <a:schemeClr val="tx1"/>
                </a:solidFill>
                <a:effectLst/>
                <a:latin typeface="+mn-lt"/>
                <a:ea typeface="+mn-ea"/>
                <a:cs typeface="+mn-cs"/>
              </a:rPr>
              <a:t> was an American </a:t>
            </a:r>
            <a:r>
              <a:rPr lang="en-AU" sz="1200" b="0" i="0" u="none" strike="noStrike" kern="1200" dirty="0">
                <a:solidFill>
                  <a:schemeClr val="tx1"/>
                </a:solidFill>
                <a:effectLst/>
                <a:latin typeface="+mn-lt"/>
                <a:ea typeface="+mn-ea"/>
                <a:cs typeface="+mn-cs"/>
                <a:hlinkClick r:id="rId4" tooltip="Biochemist"/>
              </a:rPr>
              <a:t>biochemist</a:t>
            </a:r>
            <a:r>
              <a:rPr lang="en-AU" sz="1200" b="0" i="0" u="none" strike="noStrike" kern="1200" dirty="0">
                <a:solidFill>
                  <a:schemeClr val="tx1"/>
                </a:solidFill>
                <a:effectLst/>
                <a:latin typeface="+mn-lt"/>
                <a:ea typeface="+mn-ea"/>
                <a:cs typeface="+mn-cs"/>
              </a:rPr>
              <a:t>. He won a share of the </a:t>
            </a:r>
            <a:r>
              <a:rPr lang="en-AU" sz="1200" b="0" i="0" u="none" strike="noStrike" kern="1200" dirty="0">
                <a:solidFill>
                  <a:schemeClr val="tx1"/>
                </a:solidFill>
                <a:effectLst/>
                <a:latin typeface="+mn-lt"/>
                <a:ea typeface="+mn-ea"/>
                <a:cs typeface="+mn-cs"/>
                <a:hlinkClick r:id="rId5" tooltip="Nobel Prize in Physiology or Medicine"/>
              </a:rPr>
              <a:t>Nobel Prize in Physiology or Medicine</a:t>
            </a:r>
            <a:r>
              <a:rPr lang="en-AU" sz="1200" b="0" i="0" u="none" strike="noStrike" kern="1200" dirty="0">
                <a:solidFill>
                  <a:schemeClr val="tx1"/>
                </a:solidFill>
                <a:effectLst/>
                <a:latin typeface="+mn-lt"/>
                <a:ea typeface="+mn-ea"/>
                <a:cs typeface="+mn-cs"/>
              </a:rPr>
              <a:t> in 1970 along with </a:t>
            </a:r>
            <a:r>
              <a:rPr lang="en-AU" sz="1200" b="0" i="0" u="none" strike="noStrike" kern="1200" dirty="0">
                <a:solidFill>
                  <a:schemeClr val="tx1"/>
                </a:solidFill>
                <a:effectLst/>
                <a:latin typeface="+mn-lt"/>
                <a:ea typeface="+mn-ea"/>
                <a:cs typeface="+mn-cs"/>
                <a:hlinkClick r:id="rId6" tooltip="Bernard Katz"/>
              </a:rPr>
              <a:t>Bernard Katz</a:t>
            </a:r>
            <a:r>
              <a:rPr lang="en-AU" sz="1200" b="0" i="0" u="none" strike="noStrike" kern="1200" dirty="0">
                <a:solidFill>
                  <a:schemeClr val="tx1"/>
                </a:solidFill>
                <a:effectLst/>
                <a:latin typeface="+mn-lt"/>
                <a:ea typeface="+mn-ea"/>
                <a:cs typeface="+mn-cs"/>
              </a:rPr>
              <a:t> and </a:t>
            </a:r>
            <a:r>
              <a:rPr lang="en-AU" sz="1200" b="0" i="0" u="none" strike="noStrike" kern="1200" dirty="0">
                <a:solidFill>
                  <a:schemeClr val="tx1"/>
                </a:solidFill>
                <a:effectLst/>
                <a:latin typeface="+mn-lt"/>
                <a:ea typeface="+mn-ea"/>
                <a:cs typeface="+mn-cs"/>
                <a:hlinkClick r:id="rId7" tooltip="Ulf von Euler"/>
              </a:rPr>
              <a:t>Ulf von Euler</a:t>
            </a:r>
            <a:r>
              <a:rPr lang="en-AU" sz="1200" b="0" i="0" u="none" strike="noStrike" kern="1200" dirty="0">
                <a:solidFill>
                  <a:schemeClr val="tx1"/>
                </a:solidFill>
                <a:effectLst/>
                <a:latin typeface="+mn-lt"/>
                <a:ea typeface="+mn-ea"/>
                <a:cs typeface="+mn-cs"/>
              </a:rPr>
              <a:t>.</a:t>
            </a:r>
            <a:r>
              <a:rPr lang="en-AU" sz="1200" b="0" i="0" u="none" strike="noStrike" kern="1200" baseline="30000" dirty="0">
                <a:solidFill>
                  <a:schemeClr val="tx1"/>
                </a:solidFill>
                <a:effectLst/>
                <a:latin typeface="+mn-lt"/>
                <a:ea typeface="+mn-ea"/>
                <a:cs typeface="+mn-cs"/>
                <a:hlinkClick r:id="rId8"/>
              </a:rPr>
              <a:t>[2]</a:t>
            </a:r>
            <a:r>
              <a:rPr lang="en-AU" sz="1200" b="0" i="0" u="none" strike="noStrike" kern="1200" baseline="30000" dirty="0">
                <a:solidFill>
                  <a:schemeClr val="tx1"/>
                </a:solidFill>
                <a:effectLst/>
                <a:latin typeface="+mn-lt"/>
                <a:ea typeface="+mn-ea"/>
                <a:cs typeface="+mn-cs"/>
                <a:hlinkClick r:id="rId9"/>
              </a:rPr>
              <a:t>[3]</a:t>
            </a:r>
            <a:r>
              <a:rPr lang="en-AU" sz="1200" b="0" i="0" u="none" strike="noStrike" kern="1200" baseline="30000" dirty="0">
                <a:solidFill>
                  <a:schemeClr val="tx1"/>
                </a:solidFill>
                <a:effectLst/>
                <a:latin typeface="+mn-lt"/>
                <a:ea typeface="+mn-ea"/>
                <a:cs typeface="+mn-cs"/>
                <a:hlinkClick r:id="rId10"/>
              </a:rPr>
              <a:t>[4]</a:t>
            </a:r>
            <a:r>
              <a:rPr lang="en-AU" sz="1200" b="0" i="0" u="none" strike="noStrike" kern="1200" baseline="30000" dirty="0">
                <a:solidFill>
                  <a:schemeClr val="tx1"/>
                </a:solidFill>
                <a:effectLst/>
                <a:latin typeface="+mn-lt"/>
                <a:ea typeface="+mn-ea"/>
                <a:cs typeface="+mn-cs"/>
                <a:hlinkClick r:id="rId11"/>
              </a:rPr>
              <a:t>[5]</a:t>
            </a:r>
            <a:r>
              <a:rPr lang="en-AU" sz="1200" b="0" i="0" u="none" strike="noStrike" kern="1200" dirty="0">
                <a:solidFill>
                  <a:schemeClr val="tx1"/>
                </a:solidFill>
                <a:effectLst/>
                <a:latin typeface="+mn-lt"/>
                <a:ea typeface="+mn-ea"/>
                <a:cs typeface="+mn-cs"/>
              </a:rPr>
              <a:t> The </a:t>
            </a:r>
            <a:r>
              <a:rPr lang="en-AU" sz="1200" b="0" i="0" u="none" strike="noStrike" kern="1200" dirty="0">
                <a:solidFill>
                  <a:schemeClr val="tx1"/>
                </a:solidFill>
                <a:effectLst/>
                <a:latin typeface="+mn-lt"/>
                <a:ea typeface="+mn-ea"/>
                <a:cs typeface="+mn-cs"/>
                <a:hlinkClick r:id="rId12" tooltip="Nobel Committee"/>
              </a:rPr>
              <a:t>Nobel Committee</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honored</a:t>
            </a:r>
            <a:r>
              <a:rPr lang="en-AU" sz="1200" b="0" i="0" u="none" strike="noStrike" kern="1200" dirty="0">
                <a:solidFill>
                  <a:schemeClr val="tx1"/>
                </a:solidFill>
                <a:effectLst/>
                <a:latin typeface="+mn-lt"/>
                <a:ea typeface="+mn-ea"/>
                <a:cs typeface="+mn-cs"/>
              </a:rPr>
              <a:t> him for his work on the release and reuptake of </a:t>
            </a:r>
            <a:r>
              <a:rPr lang="en-AU" sz="1200" b="0" i="0" u="none" strike="noStrike" kern="1200" dirty="0">
                <a:solidFill>
                  <a:schemeClr val="tx1"/>
                </a:solidFill>
                <a:effectLst/>
                <a:latin typeface="+mn-lt"/>
                <a:ea typeface="+mn-ea"/>
                <a:cs typeface="+mn-cs"/>
                <a:hlinkClick r:id="rId13" tooltip="Catecholamine"/>
              </a:rPr>
              <a:t>catecholamine</a:t>
            </a:r>
            <a:r>
              <a:rPr lang="en-AU" sz="1200" b="0" i="0" u="none" strike="noStrike"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4" tooltip="Neurotransmitter"/>
              </a:rPr>
              <a:t>neurotransmitters</a:t>
            </a:r>
            <a:r>
              <a:rPr lang="en-AU" sz="1200" b="0" i="0" u="none" strike="noStrike" kern="1200" dirty="0">
                <a:solidFill>
                  <a:schemeClr val="tx1"/>
                </a:solidFill>
                <a:effectLst/>
                <a:latin typeface="+mn-lt"/>
                <a:ea typeface="+mn-ea"/>
                <a:cs typeface="+mn-cs"/>
              </a:rPr>
              <a:t>, a class of chemicals in the brain that include </a:t>
            </a:r>
            <a:r>
              <a:rPr lang="en-AU" sz="1200" b="0" i="0" u="none" strike="noStrike" kern="1200" dirty="0">
                <a:solidFill>
                  <a:schemeClr val="tx1"/>
                </a:solidFill>
                <a:effectLst/>
                <a:latin typeface="+mn-lt"/>
                <a:ea typeface="+mn-ea"/>
                <a:cs typeface="+mn-cs"/>
                <a:hlinkClick r:id="rId15" tooltip="Epinephrine"/>
              </a:rPr>
              <a:t>epinephrine</a:t>
            </a:r>
            <a:r>
              <a:rPr lang="en-AU" sz="1200" b="0" i="0" u="none" strike="noStrike"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6" tooltip="Norepinephrine"/>
              </a:rPr>
              <a:t>norepinephrine</a:t>
            </a:r>
            <a:r>
              <a:rPr lang="en-AU" sz="1200" b="0" i="0" u="none" strike="noStrike" kern="1200" dirty="0">
                <a:solidFill>
                  <a:schemeClr val="tx1"/>
                </a:solidFill>
                <a:effectLst/>
                <a:latin typeface="+mn-lt"/>
                <a:ea typeface="+mn-ea"/>
                <a:cs typeface="+mn-cs"/>
              </a:rPr>
              <a:t>, and, as was later discovered, </a:t>
            </a:r>
            <a:r>
              <a:rPr lang="en-AU" sz="1200" b="0" i="0" u="none" strike="noStrike" kern="1200" dirty="0">
                <a:solidFill>
                  <a:schemeClr val="tx1"/>
                </a:solidFill>
                <a:effectLst/>
                <a:latin typeface="+mn-lt"/>
                <a:ea typeface="+mn-ea"/>
                <a:cs typeface="+mn-cs"/>
                <a:hlinkClick r:id="rId17" tooltip="Dopamine"/>
              </a:rPr>
              <a:t>dopamine</a:t>
            </a:r>
            <a:r>
              <a:rPr lang="en-AU" sz="1200" b="0" i="0" u="none" strike="noStrike" kern="1200" dirty="0">
                <a:solidFill>
                  <a:schemeClr val="tx1"/>
                </a:solidFill>
                <a:effectLst/>
                <a:latin typeface="+mn-lt"/>
                <a:ea typeface="+mn-ea"/>
                <a:cs typeface="+mn-cs"/>
              </a:rPr>
              <a:t>. Axelrod also made major contributions to the </a:t>
            </a:r>
            <a:r>
              <a:rPr lang="en-AU" sz="1200" b="0" i="0" u="none" strike="noStrike" kern="1200" dirty="0">
                <a:solidFill>
                  <a:schemeClr val="tx1"/>
                </a:solidFill>
                <a:effectLst/>
                <a:latin typeface="+mn-lt"/>
                <a:ea typeface="+mn-ea"/>
                <a:cs typeface="+mn-cs"/>
                <a:hlinkClick r:id="rId18" tooltip="History of the pineal gland"/>
              </a:rPr>
              <a:t>understanding</a:t>
            </a:r>
            <a:r>
              <a:rPr lang="en-AU" sz="1200" b="0" i="0" u="none" strike="noStrike" kern="1200" dirty="0">
                <a:solidFill>
                  <a:schemeClr val="tx1"/>
                </a:solidFill>
                <a:effectLst/>
                <a:latin typeface="+mn-lt"/>
                <a:ea typeface="+mn-ea"/>
                <a:cs typeface="+mn-cs"/>
              </a:rPr>
              <a:t> of the </a:t>
            </a:r>
            <a:r>
              <a:rPr lang="en-AU" sz="1200" b="0" i="0" u="none" strike="noStrike" kern="1200" dirty="0">
                <a:solidFill>
                  <a:schemeClr val="tx1"/>
                </a:solidFill>
                <a:effectLst/>
                <a:latin typeface="+mn-lt"/>
                <a:ea typeface="+mn-ea"/>
                <a:cs typeface="+mn-cs"/>
                <a:hlinkClick r:id="rId19" tooltip="Pineal gland"/>
              </a:rPr>
              <a:t>pineal gland</a:t>
            </a:r>
            <a:r>
              <a:rPr lang="en-AU" sz="1200" b="0" i="0" u="none" strike="noStrike" kern="1200" dirty="0">
                <a:solidFill>
                  <a:schemeClr val="tx1"/>
                </a:solidFill>
                <a:effectLst/>
                <a:latin typeface="+mn-lt"/>
                <a:ea typeface="+mn-ea"/>
                <a:cs typeface="+mn-cs"/>
              </a:rPr>
              <a:t> and how it is regulated during the sleep-wake cycle.</a:t>
            </a:r>
          </a:p>
          <a:p>
            <a:r>
              <a:rPr lang="en-AU" sz="1200" b="0" i="0" u="none" strike="noStrike" kern="1200" dirty="0">
                <a:solidFill>
                  <a:schemeClr val="tx1"/>
                </a:solidFill>
                <a:effectLst/>
                <a:latin typeface="+mn-lt"/>
                <a:ea typeface="+mn-ea"/>
                <a:cs typeface="+mn-cs"/>
              </a:rPr>
              <a:t>In 1958, Axelrod also discovered and characterized the enzyme </a:t>
            </a:r>
            <a:r>
              <a:rPr lang="en-AU" sz="1200" b="0" i="0" u="none" strike="noStrike" kern="1200" dirty="0">
                <a:solidFill>
                  <a:schemeClr val="tx1"/>
                </a:solidFill>
                <a:effectLst/>
                <a:latin typeface="+mn-lt"/>
                <a:ea typeface="+mn-ea"/>
                <a:cs typeface="+mn-cs"/>
                <a:hlinkClick r:id="rId20" tooltip="Catechol-O-methyl transferase"/>
              </a:rPr>
              <a:t>catechol-O-methyl transferase</a:t>
            </a:r>
            <a:r>
              <a:rPr lang="en-AU" sz="1200" b="0" i="0" u="none" strike="noStrike" kern="1200" dirty="0">
                <a:solidFill>
                  <a:schemeClr val="tx1"/>
                </a:solidFill>
                <a:effectLst/>
                <a:latin typeface="+mn-lt"/>
                <a:ea typeface="+mn-ea"/>
                <a:cs typeface="+mn-cs"/>
              </a:rPr>
              <a:t>, which is involved in the breakdown of catecholamines.</a:t>
            </a:r>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39</a:t>
            </a:fld>
            <a:endParaRPr lang="en-US"/>
          </a:p>
        </p:txBody>
      </p:sp>
    </p:spTree>
    <p:extLst>
      <p:ext uri="{BB962C8B-B14F-4D97-AF65-F5344CB8AC3E}">
        <p14:creationId xmlns:p14="http://schemas.microsoft.com/office/powerpoint/2010/main" val="273976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Patients with PD experience not only motor symptoms, non-motor symptoms also significantly affect their quality of life. Health-related quality of life is </a:t>
            </a:r>
            <a:r>
              <a:rPr lang="en-AU" sz="1200" kern="1200" dirty="0" err="1">
                <a:solidFill>
                  <a:schemeClr val="tx1"/>
                </a:solidFill>
                <a:effectLst/>
                <a:latin typeface="+mn-lt"/>
                <a:ea typeface="+mn-ea"/>
                <a:cs typeface="+mn-cs"/>
              </a:rPr>
              <a:t>reducedin</a:t>
            </a:r>
            <a:r>
              <a:rPr lang="en-AU" sz="1200" kern="1200" dirty="0">
                <a:solidFill>
                  <a:schemeClr val="tx1"/>
                </a:solidFill>
                <a:effectLst/>
                <a:latin typeface="+mn-lt"/>
                <a:ea typeface="+mn-ea"/>
                <a:cs typeface="+mn-cs"/>
              </a:rPr>
              <a:t> early, advanced, and palliative stages of PD. As the onset of PD is frequently in the 50s, many patients reach the characteristically advanced disease milestones at an older age, such as gait disorders, complications as a result of the</a:t>
            </a:r>
          </a:p>
          <a:p>
            <a:r>
              <a:rPr lang="en-AU" sz="1200" kern="1200" dirty="0">
                <a:solidFill>
                  <a:schemeClr val="tx1"/>
                </a:solidFill>
                <a:effectLst/>
                <a:latin typeface="+mn-lt"/>
                <a:ea typeface="+mn-ea"/>
                <a:cs typeface="+mn-cs"/>
              </a:rPr>
              <a:t>treatment, cognitive decline, and psychiatric disorders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Treatment of PD consists of physical therapies, oral, transdermal, and subcutaneous medications, as well as invasive advanced therapies at later stages of the disease [8, 9]. Besides complex symptoms in advanced PD, typical geriatric comorbidities complicate the optimal treatment. Parkinson’s disease medications at advanced stages frequently comprise a challenging polypharmacotherapy . Often patients and physicians have to prioritize treatment goals on the most affecting symptoms and the safest treatment where advanced disease stages are concerned.</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3</a:t>
            </a:fld>
            <a:endParaRPr lang="en-US"/>
          </a:p>
        </p:txBody>
      </p:sp>
    </p:spTree>
    <p:extLst>
      <p:ext uri="{BB962C8B-B14F-4D97-AF65-F5344CB8AC3E}">
        <p14:creationId xmlns:p14="http://schemas.microsoft.com/office/powerpoint/2010/main" val="703294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 Metabolism of levodopa. AADC = aromatic amino acid decarboxylase; COMT = catechol-O-methyltransferase; DOPAC = 3,4-dihydroxyphenylacetic acid; HVA = </a:t>
            </a:r>
            <a:r>
              <a:rPr lang="en-AU" sz="1200" b="0" i="0" u="none" strike="noStrike" kern="1200" dirty="0" err="1">
                <a:solidFill>
                  <a:schemeClr val="tx1"/>
                </a:solidFill>
                <a:effectLst/>
                <a:latin typeface="+mn-lt"/>
                <a:ea typeface="+mn-ea"/>
                <a:cs typeface="+mn-cs"/>
              </a:rPr>
              <a:t>homovanillic</a:t>
            </a:r>
            <a:r>
              <a:rPr lang="en-AU" sz="1200" b="0" i="0" u="none" strike="noStrike" kern="1200" dirty="0">
                <a:solidFill>
                  <a:schemeClr val="tx1"/>
                </a:solidFill>
                <a:effectLst/>
                <a:latin typeface="+mn-lt"/>
                <a:ea typeface="+mn-ea"/>
                <a:cs typeface="+mn-cs"/>
              </a:rPr>
              <a:t> acid; MAO = monoamine oxidase; 3-MT = 3-methoxytyramine; 3-OMD = 3-O-methyldopa.</a:t>
            </a:r>
          </a:p>
          <a:p>
            <a:r>
              <a:rPr lang="en-AU" sz="1200" kern="1200" dirty="0">
                <a:solidFill>
                  <a:schemeClr val="tx1"/>
                </a:solidFill>
                <a:effectLst/>
                <a:latin typeface="+mn-lt"/>
                <a:ea typeface="+mn-ea"/>
                <a:cs typeface="+mn-cs"/>
              </a:rPr>
              <a:t>Cat-</a:t>
            </a:r>
            <a:r>
              <a:rPr lang="en-AU" sz="1200" kern="1200" dirty="0" err="1">
                <a:solidFill>
                  <a:schemeClr val="tx1"/>
                </a:solidFill>
                <a:effectLst/>
                <a:latin typeface="+mn-lt"/>
                <a:ea typeface="+mn-ea"/>
                <a:cs typeface="+mn-cs"/>
              </a:rPr>
              <a:t>echol</a:t>
            </a:r>
            <a:r>
              <a:rPr lang="en-AU" sz="1200" kern="1200" dirty="0">
                <a:solidFill>
                  <a:schemeClr val="tx1"/>
                </a:solidFill>
                <a:effectLst/>
                <a:latin typeface="+mn-lt"/>
                <a:ea typeface="+mn-ea"/>
                <a:cs typeface="+mn-cs"/>
              </a:rPr>
              <a:t>-O-methyltransferase inhibitors reduce the ‘off’ time, enhance the ‘on’ time, and improve the quality of life and the performance of daily activities. In particular, COMT inhibitors are useful in patients with PD with end-of-dose motor fluctuations [146]. The long-acting third-generation COMT inhibitor </a:t>
            </a:r>
            <a:r>
              <a:rPr lang="en-AU" sz="1200" kern="1200" dirty="0" err="1">
                <a:solidFill>
                  <a:schemeClr val="tx1"/>
                </a:solidFill>
                <a:effectLst/>
                <a:latin typeface="+mn-lt"/>
                <a:ea typeface="+mn-ea"/>
                <a:cs typeface="+mn-cs"/>
              </a:rPr>
              <a:t>opicapone</a:t>
            </a:r>
            <a:r>
              <a:rPr lang="en-AU" sz="1200" kern="1200" dirty="0">
                <a:solidFill>
                  <a:schemeClr val="tx1"/>
                </a:solidFill>
                <a:effectLst/>
                <a:latin typeface="+mn-lt"/>
                <a:ea typeface="+mn-ea"/>
                <a:cs typeface="+mn-cs"/>
              </a:rPr>
              <a:t> can be administered once a day </a:t>
            </a:r>
            <a:r>
              <a:rPr lang="en-AU" sz="1200" kern="1200" dirty="0" err="1">
                <a:solidFill>
                  <a:schemeClr val="tx1"/>
                </a:solidFill>
                <a:effectLst/>
                <a:latin typeface="+mn-lt"/>
                <a:ea typeface="+mn-ea"/>
                <a:cs typeface="+mn-cs"/>
              </a:rPr>
              <a:t>contraryto</a:t>
            </a:r>
            <a:r>
              <a:rPr lang="en-AU" sz="1200" kern="1200" dirty="0">
                <a:solidFill>
                  <a:schemeClr val="tx1"/>
                </a:solidFill>
                <a:effectLst/>
                <a:latin typeface="+mn-lt"/>
                <a:ea typeface="+mn-ea"/>
                <a:cs typeface="+mn-cs"/>
              </a:rPr>
              <a:t> the precursor preparations</a:t>
            </a:r>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40</a:t>
            </a:fld>
            <a:endParaRPr lang="en-US"/>
          </a:p>
        </p:txBody>
      </p:sp>
    </p:spTree>
    <p:extLst>
      <p:ext uri="{BB962C8B-B14F-4D97-AF65-F5344CB8AC3E}">
        <p14:creationId xmlns:p14="http://schemas.microsoft.com/office/powerpoint/2010/main" val="1059760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Moreover, in-vitro </a:t>
            </a:r>
            <a:r>
              <a:rPr lang="en-AU" sz="1200" kern="1200" dirty="0" err="1">
                <a:solidFill>
                  <a:schemeClr val="tx1"/>
                </a:solidFill>
                <a:effectLst/>
                <a:latin typeface="+mn-lt"/>
                <a:ea typeface="+mn-ea"/>
                <a:cs typeface="+mn-cs"/>
              </a:rPr>
              <a:t>analyzes</a:t>
            </a:r>
            <a:r>
              <a:rPr lang="en-AU" sz="1200" kern="1200" dirty="0">
                <a:solidFill>
                  <a:schemeClr val="tx1"/>
                </a:solidFill>
                <a:effectLst/>
                <a:latin typeface="+mn-lt"/>
                <a:ea typeface="+mn-ea"/>
                <a:cs typeface="+mn-cs"/>
              </a:rPr>
              <a:t> of entacapone revealed an</a:t>
            </a:r>
          </a:p>
          <a:p>
            <a:r>
              <a:rPr lang="en-AU" sz="1200" kern="1200" dirty="0">
                <a:solidFill>
                  <a:schemeClr val="tx1"/>
                </a:solidFill>
                <a:effectLst/>
                <a:latin typeface="+mn-lt"/>
                <a:ea typeface="+mn-ea"/>
                <a:cs typeface="+mn-cs"/>
              </a:rPr>
              <a:t>inhibition of CYP2C9 but only at high concentrations.</a:t>
            </a:r>
          </a:p>
          <a:p>
            <a:r>
              <a:rPr lang="en-AU" sz="1200" kern="1200" dirty="0">
                <a:solidFill>
                  <a:schemeClr val="tx1"/>
                </a:solidFill>
                <a:effectLst/>
                <a:latin typeface="+mn-lt"/>
                <a:ea typeface="+mn-ea"/>
                <a:cs typeface="+mn-cs"/>
              </a:rPr>
              <a:t>Therefore, plasma concentrations of CYP2C9 substrates can</a:t>
            </a:r>
          </a:p>
          <a:p>
            <a:r>
              <a:rPr lang="en-AU" sz="1200" kern="1200" dirty="0">
                <a:solidFill>
                  <a:schemeClr val="tx1"/>
                </a:solidFill>
                <a:effectLst/>
                <a:latin typeface="+mn-lt"/>
                <a:ea typeface="+mn-ea"/>
                <a:cs typeface="+mn-cs"/>
              </a:rPr>
              <a:t>be elevated using entacapone. Many common drugs used</a:t>
            </a:r>
          </a:p>
          <a:p>
            <a:r>
              <a:rPr lang="en-AU" sz="1200" kern="1200" dirty="0">
                <a:solidFill>
                  <a:schemeClr val="tx1"/>
                </a:solidFill>
                <a:effectLst/>
                <a:latin typeface="+mn-lt"/>
                <a:ea typeface="+mn-ea"/>
                <a:cs typeface="+mn-cs"/>
              </a:rPr>
              <a:t>in geriatric patients are metabolized by CYP2C9, such as</a:t>
            </a:r>
          </a:p>
          <a:p>
            <a:r>
              <a:rPr lang="en-AU" sz="1200" kern="1200" dirty="0">
                <a:solidFill>
                  <a:schemeClr val="tx1"/>
                </a:solidFill>
                <a:effectLst/>
                <a:latin typeface="+mn-lt"/>
                <a:ea typeface="+mn-ea"/>
                <a:cs typeface="+mn-cs"/>
              </a:rPr>
              <a:t>warfarin, anti-inflammatory drugs (diclofenac, ibuprofen),</a:t>
            </a:r>
          </a:p>
          <a:p>
            <a:r>
              <a:rPr lang="en-AU" sz="1200" kern="1200" dirty="0">
                <a:solidFill>
                  <a:schemeClr val="tx1"/>
                </a:solidFill>
                <a:effectLst/>
                <a:latin typeface="+mn-lt"/>
                <a:ea typeface="+mn-ea"/>
                <a:cs typeface="+mn-cs"/>
              </a:rPr>
              <a:t>antidiabetic agents (tolbutamide, </a:t>
            </a:r>
            <a:r>
              <a:rPr lang="en-AU" sz="1200" kern="1200" dirty="0" err="1">
                <a:solidFill>
                  <a:schemeClr val="tx1"/>
                </a:solidFill>
                <a:effectLst/>
                <a:latin typeface="+mn-lt"/>
                <a:ea typeface="+mn-ea"/>
                <a:cs typeface="+mn-cs"/>
              </a:rPr>
              <a:t>glibenclamide</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angioten</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sin II type 1 antagonists (</a:t>
            </a:r>
            <a:r>
              <a:rPr lang="en-AU" sz="1200" kern="1200" dirty="0" err="1">
                <a:solidFill>
                  <a:schemeClr val="tx1"/>
                </a:solidFill>
                <a:effectLst/>
                <a:latin typeface="+mn-lt"/>
                <a:ea typeface="+mn-ea"/>
                <a:cs typeface="+mn-cs"/>
              </a:rPr>
              <a:t>sartans</a:t>
            </a:r>
            <a:r>
              <a:rPr lang="en-AU" sz="1200" kern="1200" dirty="0">
                <a:solidFill>
                  <a:schemeClr val="tx1"/>
                </a:solidFill>
                <a:effectLst/>
                <a:latin typeface="+mn-lt"/>
                <a:ea typeface="+mn-ea"/>
                <a:cs typeface="+mn-cs"/>
              </a:rPr>
              <a:t>), and also amitriptyline,</a:t>
            </a:r>
          </a:p>
          <a:p>
            <a:r>
              <a:rPr lang="en-AU" sz="1200" kern="1200" dirty="0">
                <a:solidFill>
                  <a:schemeClr val="tx1"/>
                </a:solidFill>
                <a:effectLst/>
                <a:latin typeface="+mn-lt"/>
                <a:ea typeface="+mn-ea"/>
                <a:cs typeface="+mn-cs"/>
              </a:rPr>
              <a:t>celecoxib, fluoxetine, fluvastatin, tamoxifen, and </a:t>
            </a:r>
            <a:r>
              <a:rPr lang="en-AU" sz="1200" kern="1200" dirty="0" err="1">
                <a:solidFill>
                  <a:schemeClr val="tx1"/>
                </a:solidFill>
                <a:effectLst/>
                <a:latin typeface="+mn-lt"/>
                <a:ea typeface="+mn-ea"/>
                <a:cs typeface="+mn-cs"/>
              </a:rPr>
              <a:t>torasem</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ide [157]. The most important high-risk interaction occurs</a:t>
            </a:r>
          </a:p>
          <a:p>
            <a:r>
              <a:rPr lang="en-AU" sz="1200" kern="1200" dirty="0">
                <a:solidFill>
                  <a:schemeClr val="tx1"/>
                </a:solidFill>
                <a:effectLst/>
                <a:latin typeface="+mn-lt"/>
                <a:ea typeface="+mn-ea"/>
                <a:cs typeface="+mn-cs"/>
              </a:rPr>
              <a:t>between warfarin and entacapone. An investigation of 12</a:t>
            </a:r>
          </a:p>
          <a:p>
            <a:r>
              <a:rPr lang="en-AU" sz="1200" kern="1200" dirty="0">
                <a:solidFill>
                  <a:schemeClr val="tx1"/>
                </a:solidFill>
                <a:effectLst/>
                <a:latin typeface="+mn-lt"/>
                <a:ea typeface="+mn-ea"/>
                <a:cs typeface="+mn-cs"/>
              </a:rPr>
              <a:t>healthy subjects exhibited a 13% increase of international</a:t>
            </a:r>
          </a:p>
          <a:p>
            <a:r>
              <a:rPr lang="en-AU" sz="1200" kern="1200" dirty="0">
                <a:solidFill>
                  <a:schemeClr val="tx1"/>
                </a:solidFill>
                <a:effectLst/>
                <a:latin typeface="+mn-lt"/>
                <a:ea typeface="+mn-ea"/>
                <a:cs typeface="+mn-cs"/>
              </a:rPr>
              <a:t>normalized ratio values, thus, a potential higher risk of</a:t>
            </a:r>
          </a:p>
          <a:p>
            <a:r>
              <a:rPr lang="en-AU" sz="1200" kern="1200" dirty="0">
                <a:solidFill>
                  <a:schemeClr val="tx1"/>
                </a:solidFill>
                <a:effectLst/>
                <a:latin typeface="+mn-lt"/>
                <a:ea typeface="+mn-ea"/>
                <a:cs typeface="+mn-cs"/>
              </a:rPr>
              <a:t>bleeding [158]. Therefore, international normalized ratio</a:t>
            </a:r>
          </a:p>
          <a:p>
            <a:r>
              <a:rPr lang="en-AU" sz="1200" kern="1200" dirty="0">
                <a:solidFill>
                  <a:schemeClr val="tx1"/>
                </a:solidFill>
                <a:effectLst/>
                <a:latin typeface="+mn-lt"/>
                <a:ea typeface="+mn-ea"/>
                <a:cs typeface="+mn-cs"/>
              </a:rPr>
              <a:t>values should be monitored closely.</a:t>
            </a:r>
          </a:p>
          <a:p>
            <a:r>
              <a:rPr lang="en-AU" sz="1200" kern="1200" dirty="0">
                <a:solidFill>
                  <a:schemeClr val="tx1"/>
                </a:solidFill>
                <a:effectLst/>
                <a:latin typeface="+mn-lt"/>
                <a:ea typeface="+mn-ea"/>
                <a:cs typeface="+mn-cs"/>
              </a:rPr>
              <a:t>In-vitro analyses revealed potential interactions of </a:t>
            </a:r>
            <a:r>
              <a:rPr lang="en-AU" sz="1200" kern="1200" dirty="0" err="1">
                <a:solidFill>
                  <a:schemeClr val="tx1"/>
                </a:solidFill>
                <a:effectLst/>
                <a:latin typeface="+mn-lt"/>
                <a:ea typeface="+mn-ea"/>
                <a:cs typeface="+mn-cs"/>
              </a:rPr>
              <a:t>opi</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capone</a:t>
            </a:r>
            <a:r>
              <a:rPr lang="en-AU" sz="1200" kern="1200" dirty="0">
                <a:solidFill>
                  <a:schemeClr val="tx1"/>
                </a:solidFill>
                <a:effectLst/>
                <a:latin typeface="+mn-lt"/>
                <a:ea typeface="+mn-ea"/>
                <a:cs typeface="+mn-cs"/>
              </a:rPr>
              <a:t>, in particular as a result of the inhibition of CYP2C8</a:t>
            </a:r>
          </a:p>
          <a:p>
            <a:r>
              <a:rPr lang="en-AU" sz="1200" kern="1200" dirty="0">
                <a:solidFill>
                  <a:schemeClr val="tx1"/>
                </a:solidFill>
                <a:effectLst/>
                <a:latin typeface="+mn-lt"/>
                <a:ea typeface="+mn-ea"/>
                <a:cs typeface="+mn-cs"/>
              </a:rPr>
              <a:t>and CYP2C9, as well as the inhibition of organic anion</a:t>
            </a:r>
          </a:p>
          <a:p>
            <a:r>
              <a:rPr lang="en-AU" sz="1200" kern="1200" dirty="0">
                <a:solidFill>
                  <a:schemeClr val="tx1"/>
                </a:solidFill>
                <a:effectLst/>
                <a:latin typeface="+mn-lt"/>
                <a:ea typeface="+mn-ea"/>
                <a:cs typeface="+mn-cs"/>
              </a:rPr>
              <a:t>transporting polypeptides (OATPs) [159]. The OATPs are</a:t>
            </a:r>
          </a:p>
          <a:p>
            <a:r>
              <a:rPr lang="en-AU" sz="1200" kern="1200" dirty="0">
                <a:solidFill>
                  <a:schemeClr val="tx1"/>
                </a:solidFill>
                <a:effectLst/>
                <a:latin typeface="+mn-lt"/>
                <a:ea typeface="+mn-ea"/>
                <a:cs typeface="+mn-cs"/>
              </a:rPr>
              <a:t>transmembrane transport proteins involved in the </a:t>
            </a:r>
            <a:r>
              <a:rPr lang="en-AU" sz="1200" kern="1200" dirty="0" err="1">
                <a:solidFill>
                  <a:schemeClr val="tx1"/>
                </a:solidFill>
                <a:effectLst/>
                <a:latin typeface="+mn-lt"/>
                <a:ea typeface="+mn-ea"/>
                <a:cs typeface="+mn-cs"/>
              </a:rPr>
              <a:t>elimina</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tion</a:t>
            </a:r>
            <a:r>
              <a:rPr lang="en-AU" sz="1200" kern="1200" dirty="0">
                <a:solidFill>
                  <a:schemeClr val="tx1"/>
                </a:solidFill>
                <a:effectLst/>
                <a:latin typeface="+mn-lt"/>
                <a:ea typeface="+mn-ea"/>
                <a:cs typeface="+mn-cs"/>
              </a:rPr>
              <a:t> of drugs in the gastrointestinal tract, kidneys, liver, and</a:t>
            </a:r>
          </a:p>
          <a:p>
            <a:r>
              <a:rPr lang="en-AU" sz="1200" kern="1200" dirty="0">
                <a:solidFill>
                  <a:schemeClr val="tx1"/>
                </a:solidFill>
                <a:effectLst/>
                <a:latin typeface="+mn-lt"/>
                <a:ea typeface="+mn-ea"/>
                <a:cs typeface="+mn-cs"/>
              </a:rPr>
              <a:t>blood–brain barrier [160]. Typical substrates of OATP1B1</a:t>
            </a:r>
          </a:p>
          <a:p>
            <a:r>
              <a:rPr lang="en-AU" sz="1200" kern="1200" dirty="0">
                <a:solidFill>
                  <a:schemeClr val="tx1"/>
                </a:solidFill>
                <a:effectLst/>
                <a:latin typeface="+mn-lt"/>
                <a:ea typeface="+mn-ea"/>
                <a:cs typeface="+mn-cs"/>
              </a:rPr>
              <a:t>are statins, repaglinide, </a:t>
            </a:r>
            <a:r>
              <a:rPr lang="en-AU" sz="1200" kern="1200" dirty="0" err="1">
                <a:solidFill>
                  <a:schemeClr val="tx1"/>
                </a:solidFill>
                <a:effectLst/>
                <a:latin typeface="+mn-lt"/>
                <a:ea typeface="+mn-ea"/>
                <a:cs typeface="+mn-cs"/>
              </a:rPr>
              <a:t>sartans</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olmesartan</a:t>
            </a:r>
            <a:r>
              <a:rPr lang="en-AU" sz="1200" kern="1200" dirty="0">
                <a:solidFill>
                  <a:schemeClr val="tx1"/>
                </a:solidFill>
                <a:effectLst/>
                <a:latin typeface="+mn-lt"/>
                <a:ea typeface="+mn-ea"/>
                <a:cs typeface="+mn-cs"/>
              </a:rPr>
              <a:t>, valsartan), </a:t>
            </a:r>
            <a:r>
              <a:rPr lang="en-AU" sz="1200" kern="1200" dirty="0" err="1">
                <a:solidFill>
                  <a:schemeClr val="tx1"/>
                </a:solidFill>
                <a:effectLst/>
                <a:latin typeface="+mn-lt"/>
                <a:ea typeface="+mn-ea"/>
                <a:cs typeface="+mn-cs"/>
              </a:rPr>
              <a:t>enal</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april</a:t>
            </a:r>
            <a:r>
              <a:rPr lang="en-AU" sz="1200" kern="1200" dirty="0">
                <a:solidFill>
                  <a:schemeClr val="tx1"/>
                </a:solidFill>
                <a:effectLst/>
                <a:latin typeface="+mn-lt"/>
                <a:ea typeface="+mn-ea"/>
                <a:cs typeface="+mn-cs"/>
              </a:rPr>
              <a:t>, benzylpenicillin, </a:t>
            </a:r>
            <a:r>
              <a:rPr lang="en-AU" sz="1200" kern="1200" dirty="0" err="1">
                <a:solidFill>
                  <a:schemeClr val="tx1"/>
                </a:solidFill>
                <a:effectLst/>
                <a:latin typeface="+mn-lt"/>
                <a:ea typeface="+mn-ea"/>
                <a:cs typeface="+mn-cs"/>
              </a:rPr>
              <a:t>capsofungin</a:t>
            </a:r>
            <a:r>
              <a:rPr lang="en-AU" sz="1200" kern="1200" dirty="0">
                <a:solidFill>
                  <a:schemeClr val="tx1"/>
                </a:solidFill>
                <a:effectLst/>
                <a:latin typeface="+mn-lt"/>
                <a:ea typeface="+mn-ea"/>
                <a:cs typeface="+mn-cs"/>
              </a:rPr>
              <a:t>, fexofenadine, metho-</a:t>
            </a:r>
          </a:p>
          <a:p>
            <a:r>
              <a:rPr lang="en-AU" sz="1200" kern="1200" dirty="0" err="1">
                <a:solidFill>
                  <a:schemeClr val="tx1"/>
                </a:solidFill>
                <a:effectLst/>
                <a:latin typeface="+mn-lt"/>
                <a:ea typeface="+mn-ea"/>
                <a:cs typeface="+mn-cs"/>
              </a:rPr>
              <a:t>trexate</a:t>
            </a:r>
            <a:r>
              <a:rPr lang="en-AU" sz="1200" kern="1200" dirty="0">
                <a:solidFill>
                  <a:schemeClr val="tx1"/>
                </a:solidFill>
                <a:effectLst/>
                <a:latin typeface="+mn-lt"/>
                <a:ea typeface="+mn-ea"/>
                <a:cs typeface="+mn-cs"/>
              </a:rPr>
              <a:t>, and troglitazone [161]. </a:t>
            </a:r>
            <a:r>
              <a:rPr lang="en-AU" sz="1200" kern="1200" dirty="0" err="1">
                <a:solidFill>
                  <a:schemeClr val="tx1"/>
                </a:solidFill>
                <a:effectLst/>
                <a:latin typeface="+mn-lt"/>
                <a:ea typeface="+mn-ea"/>
                <a:cs typeface="+mn-cs"/>
              </a:rPr>
              <a:t>Opicapone</a:t>
            </a:r>
            <a:r>
              <a:rPr lang="en-AU" sz="1200" kern="1200" dirty="0">
                <a:solidFill>
                  <a:schemeClr val="tx1"/>
                </a:solidFill>
                <a:effectLst/>
                <a:latin typeface="+mn-lt"/>
                <a:ea typeface="+mn-ea"/>
                <a:cs typeface="+mn-cs"/>
              </a:rPr>
              <a:t> can reduce the</a:t>
            </a:r>
          </a:p>
          <a:p>
            <a:r>
              <a:rPr lang="en-AU" sz="1200" kern="1200" dirty="0">
                <a:solidFill>
                  <a:schemeClr val="tx1"/>
                </a:solidFill>
                <a:effectLst/>
                <a:latin typeface="+mn-lt"/>
                <a:ea typeface="+mn-ea"/>
                <a:cs typeface="+mn-cs"/>
              </a:rPr>
              <a:t>elimination of the named substrates by inhibiting OATP1B1.</a:t>
            </a:r>
          </a:p>
          <a:p>
            <a:r>
              <a:rPr lang="en-AU" sz="1200" kern="1200" dirty="0">
                <a:solidFill>
                  <a:schemeClr val="tx1"/>
                </a:solidFill>
                <a:effectLst/>
                <a:latin typeface="+mn-lt"/>
                <a:ea typeface="+mn-ea"/>
                <a:cs typeface="+mn-cs"/>
              </a:rPr>
              <a:t>However, because of high plasma protein binding (99.9%),</a:t>
            </a:r>
          </a:p>
          <a:p>
            <a:r>
              <a:rPr lang="en-AU" sz="1200" kern="1200" dirty="0">
                <a:solidFill>
                  <a:schemeClr val="tx1"/>
                </a:solidFill>
                <a:effectLst/>
                <a:latin typeface="+mn-lt"/>
                <a:ea typeface="+mn-ea"/>
                <a:cs typeface="+mn-cs"/>
              </a:rPr>
              <a:t>these in-vitro effects are not expected to have clinical </a:t>
            </a:r>
            <a:r>
              <a:rPr lang="en-AU" sz="1200" kern="1200" dirty="0" err="1">
                <a:solidFill>
                  <a:schemeClr val="tx1"/>
                </a:solidFill>
                <a:effectLst/>
                <a:latin typeface="+mn-lt"/>
                <a:ea typeface="+mn-ea"/>
                <a:cs typeface="+mn-cs"/>
              </a:rPr>
              <a:t>rel</a:t>
            </a:r>
            <a:r>
              <a:rPr lang="en-AU" sz="1200" kern="1200" dirty="0">
                <a:solidFill>
                  <a:schemeClr val="tx1"/>
                </a:solidFill>
                <a:effectLst/>
                <a:latin typeface="+mn-lt"/>
                <a:ea typeface="+mn-ea"/>
                <a:cs typeface="+mn-cs"/>
              </a:rPr>
              <a:t>-</a:t>
            </a:r>
          </a:p>
          <a:p>
            <a:r>
              <a:rPr lang="en-AU" sz="1200" kern="1200" dirty="0" err="1">
                <a:solidFill>
                  <a:schemeClr val="tx1"/>
                </a:solidFill>
                <a:effectLst/>
                <a:latin typeface="+mn-lt"/>
                <a:ea typeface="+mn-ea"/>
                <a:cs typeface="+mn-cs"/>
              </a:rPr>
              <a:t>evance</a:t>
            </a:r>
            <a:r>
              <a:rPr lang="en-AU" sz="1200" kern="1200" dirty="0">
                <a:solidFill>
                  <a:schemeClr val="tx1"/>
                </a:solidFill>
                <a:effectLst/>
                <a:latin typeface="+mn-lt"/>
                <a:ea typeface="+mn-ea"/>
                <a:cs typeface="+mn-cs"/>
              </a:rPr>
              <a:t> [159].</a:t>
            </a:r>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41</a:t>
            </a:fld>
            <a:endParaRPr lang="en-US"/>
          </a:p>
        </p:txBody>
      </p:sp>
    </p:spTree>
    <p:extLst>
      <p:ext uri="{BB962C8B-B14F-4D97-AF65-F5344CB8AC3E}">
        <p14:creationId xmlns:p14="http://schemas.microsoft.com/office/powerpoint/2010/main" val="1286575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dvTT94c29409"/>
              </a:rPr>
              <a:t>Physical exercise is thought to have bene</a:t>
            </a:r>
            <a:r>
              <a:rPr lang="en-GB" sz="1200" dirty="0">
                <a:effectLst/>
                <a:latin typeface="AdvTT94c29409+fb"/>
              </a:rPr>
              <a:t>fi</a:t>
            </a:r>
            <a:r>
              <a:rPr lang="en-GB" sz="1200" dirty="0">
                <a:effectLst/>
                <a:latin typeface="AdvTT94c29409"/>
              </a:rPr>
              <a:t>cial effects on the symptoms of Parkinson</a:t>
            </a:r>
            <a:r>
              <a:rPr lang="en-GB" sz="1200" dirty="0">
                <a:effectLst/>
                <a:latin typeface="AdvTT94c29409+20"/>
              </a:rPr>
              <a:t>’</a:t>
            </a:r>
            <a:r>
              <a:rPr lang="en-GB" sz="1200" dirty="0">
                <a:effectLst/>
                <a:latin typeface="AdvTT94c29409"/>
              </a:rPr>
              <a:t>s disease (PD). Irisin is an exercise-induced myokine released into the circulation. We therefore tested whether irisin itself could have a bene</a:t>
            </a:r>
            <a:r>
              <a:rPr lang="en-GB" sz="1200" dirty="0">
                <a:effectLst/>
                <a:latin typeface="AdvTT94c29409+fb"/>
              </a:rPr>
              <a:t>fi</a:t>
            </a:r>
            <a:r>
              <a:rPr lang="en-GB" sz="1200" dirty="0">
                <a:effectLst/>
                <a:latin typeface="AdvTT94c29409"/>
              </a:rPr>
              <a:t>cial effect on pathologic </a:t>
            </a:r>
            <a:r>
              <a:rPr lang="el-GR" sz="1200" dirty="0">
                <a:effectLst/>
                <a:latin typeface="AdvOT8608a8d1+03"/>
              </a:rPr>
              <a:t>α</a:t>
            </a:r>
            <a:r>
              <a:rPr lang="el-GR" sz="1200" dirty="0">
                <a:effectLst/>
                <a:latin typeface="AdvTT94c29409"/>
              </a:rPr>
              <a:t>-</a:t>
            </a:r>
            <a:r>
              <a:rPr lang="en-GB" sz="1200" dirty="0">
                <a:effectLst/>
                <a:latin typeface="AdvTT94c29409"/>
              </a:rPr>
              <a:t>synuclein (</a:t>
            </a:r>
            <a:r>
              <a:rPr lang="el-GR" sz="1200" dirty="0">
                <a:effectLst/>
                <a:latin typeface="AdvOT8608a8d1+03"/>
              </a:rPr>
              <a:t>α</a:t>
            </a:r>
            <a:r>
              <a:rPr lang="el-GR" sz="1200" dirty="0">
                <a:effectLst/>
                <a:latin typeface="AdvTT94c29409"/>
              </a:rPr>
              <a:t>-</a:t>
            </a:r>
            <a:r>
              <a:rPr lang="en-GB" sz="1200" dirty="0" err="1">
                <a:effectLst/>
                <a:latin typeface="AdvTT94c29409"/>
              </a:rPr>
              <a:t>syn</a:t>
            </a:r>
            <a:r>
              <a:rPr lang="en-GB" sz="1200" dirty="0">
                <a:effectLst/>
                <a:latin typeface="AdvTT94c29409"/>
              </a:rPr>
              <a:t>) accumulation and concomitant neurodegeneration in PD. Here, we show that irisin prevents the accumulation of pathologic </a:t>
            </a:r>
            <a:r>
              <a:rPr lang="el-GR" sz="1200" dirty="0">
                <a:effectLst/>
                <a:latin typeface="AdvOT8608a8d1+03"/>
              </a:rPr>
              <a:t>α</a:t>
            </a:r>
            <a:r>
              <a:rPr lang="el-GR" sz="1200" dirty="0">
                <a:effectLst/>
                <a:latin typeface="AdvTT94c29409"/>
              </a:rPr>
              <a:t>-</a:t>
            </a:r>
            <a:r>
              <a:rPr lang="en-GB" sz="1200" dirty="0" err="1">
                <a:effectLst/>
                <a:latin typeface="AdvTT94c29409"/>
              </a:rPr>
              <a:t>syn</a:t>
            </a:r>
            <a:r>
              <a:rPr lang="en-GB" sz="1200" dirty="0">
                <a:effectLst/>
                <a:latin typeface="AdvTT94c29409"/>
              </a:rPr>
              <a:t> and neuronal cell death by enhancing </a:t>
            </a:r>
            <a:r>
              <a:rPr lang="en-GB" sz="1200" dirty="0" err="1">
                <a:effectLst/>
                <a:latin typeface="AdvTT94c29409"/>
              </a:rPr>
              <a:t>endolysosomal</a:t>
            </a:r>
            <a:r>
              <a:rPr lang="en-GB" sz="1200" dirty="0">
                <a:effectLst/>
                <a:latin typeface="AdvTT94c29409"/>
              </a:rPr>
              <a:t> degradation of pathologic </a:t>
            </a:r>
            <a:r>
              <a:rPr lang="el-GR" sz="1200" dirty="0">
                <a:effectLst/>
                <a:latin typeface="AdvOT8608a8d1+03"/>
              </a:rPr>
              <a:t>α</a:t>
            </a:r>
            <a:r>
              <a:rPr lang="el-GR" sz="1200" dirty="0">
                <a:effectLst/>
                <a:latin typeface="AdvTT94c29409"/>
              </a:rPr>
              <a:t>-</a:t>
            </a:r>
            <a:r>
              <a:rPr lang="en-GB" sz="1200" dirty="0">
                <a:effectLst/>
                <a:latin typeface="AdvTT94c29409"/>
              </a:rPr>
              <a:t>syn. Furthermore, elevation of blood irisin levels in mice prevented neurodegeneration and physiological de</a:t>
            </a:r>
            <a:r>
              <a:rPr lang="en-GB" sz="1200" dirty="0">
                <a:effectLst/>
                <a:latin typeface="AdvTT94c29409+fb"/>
              </a:rPr>
              <a:t>fi</a:t>
            </a:r>
            <a:r>
              <a:rPr lang="en-GB" sz="1200" dirty="0">
                <a:effectLst/>
                <a:latin typeface="AdvTT94c29409"/>
              </a:rPr>
              <a:t>cits induced by injection </a:t>
            </a:r>
            <a:r>
              <a:rPr lang="el-GR" sz="1200" dirty="0">
                <a:effectLst/>
                <a:latin typeface="AdvOT8608a8d1+03"/>
              </a:rPr>
              <a:t>α</a:t>
            </a:r>
            <a:r>
              <a:rPr lang="el-GR" sz="1200" dirty="0">
                <a:effectLst/>
                <a:latin typeface="AdvTT94c29409"/>
              </a:rPr>
              <a:t>-</a:t>
            </a:r>
            <a:r>
              <a:rPr lang="en-GB" sz="1200" dirty="0" err="1">
                <a:effectLst/>
                <a:latin typeface="AdvTT94c29409"/>
              </a:rPr>
              <a:t>syn</a:t>
            </a:r>
            <a:r>
              <a:rPr lang="en-GB" sz="1200" dirty="0">
                <a:effectLst/>
                <a:latin typeface="AdvTT94c29409"/>
              </a:rPr>
              <a:t> preformed </a:t>
            </a:r>
            <a:r>
              <a:rPr lang="en-GB" sz="1200" dirty="0">
                <a:effectLst/>
                <a:latin typeface="AdvTT94c29409+fb"/>
              </a:rPr>
              <a:t>fi</a:t>
            </a:r>
            <a:r>
              <a:rPr lang="en-GB" sz="1200" dirty="0">
                <a:effectLst/>
                <a:latin typeface="AdvTT94c29409"/>
              </a:rPr>
              <a:t>brils. These </a:t>
            </a:r>
            <a:r>
              <a:rPr lang="en-GB" sz="1200" dirty="0">
                <a:effectLst/>
                <a:latin typeface="AdvTT94c29409+fb"/>
              </a:rPr>
              <a:t>fi</a:t>
            </a:r>
            <a:r>
              <a:rPr lang="en-GB" sz="1200" dirty="0">
                <a:effectLst/>
                <a:latin typeface="AdvTT94c29409"/>
              </a:rPr>
              <a:t>ndings would seem to have translational promise as a disease-modifying therapy for treating PD and other neurodegenerative diseases involving pathologic </a:t>
            </a:r>
            <a:r>
              <a:rPr lang="el-GR" sz="1200" dirty="0">
                <a:effectLst/>
                <a:latin typeface="AdvOT8608a8d1+03"/>
              </a:rPr>
              <a:t>α</a:t>
            </a:r>
            <a:r>
              <a:rPr lang="el-GR" sz="1200" dirty="0">
                <a:effectLst/>
                <a:latin typeface="AdvTT94c29409"/>
              </a:rPr>
              <a:t>-</a:t>
            </a:r>
            <a:r>
              <a:rPr lang="en-GB" sz="1200" dirty="0">
                <a:effectLst/>
                <a:latin typeface="AdvTT94c29409"/>
              </a:rPr>
              <a:t>syn. </a:t>
            </a:r>
            <a:endParaRPr lang="en-GB" dirty="0">
              <a:effectLst/>
            </a:endParaRPr>
          </a:p>
          <a:p>
            <a:endParaRPr lang="en-TR" dirty="0"/>
          </a:p>
        </p:txBody>
      </p:sp>
      <p:sp>
        <p:nvSpPr>
          <p:cNvPr id="4" name="Slide Number Placeholder 3"/>
          <p:cNvSpPr>
            <a:spLocks noGrp="1"/>
          </p:cNvSpPr>
          <p:nvPr>
            <p:ph type="sldNum" sz="quarter" idx="5"/>
          </p:nvPr>
        </p:nvSpPr>
        <p:spPr/>
        <p:txBody>
          <a:bodyPr/>
          <a:lstStyle/>
          <a:p>
            <a:fld id="{E36497D3-7310-334F-850C-7F8A618EB1E8}" type="slidenum">
              <a:rPr lang="en-TR" smtClean="0"/>
              <a:t>43</a:t>
            </a:fld>
            <a:endParaRPr lang="en-TR"/>
          </a:p>
        </p:txBody>
      </p:sp>
    </p:spTree>
    <p:extLst>
      <p:ext uri="{BB962C8B-B14F-4D97-AF65-F5344CB8AC3E}">
        <p14:creationId xmlns:p14="http://schemas.microsoft.com/office/powerpoint/2010/main" val="4132393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WHO has claimed that 150min of moderate- intensity aerobic physical activity or 75min of vigorous-intensity physical activity per week is effective and higher volumes or intensities of physical activity will bring greater benefits </a:t>
            </a:r>
            <a:endParaRPr lang="en-US" dirty="0"/>
          </a:p>
          <a:p>
            <a:pPr>
              <a:buNone/>
            </a:pPr>
            <a:r>
              <a:rPr lang="en-AU" dirty="0">
                <a:solidFill>
                  <a:srgbClr val="000000"/>
                </a:solidFill>
                <a:effectLst/>
                <a:latin typeface="Helvetica" pitchFamily="2" charset="0"/>
              </a:rPr>
              <a:t>Objective: Randomized clinical trials have shown that aerobic exercise attenuates motor symptom progression in</a:t>
            </a:r>
          </a:p>
          <a:p>
            <a:pPr>
              <a:buNone/>
            </a:pPr>
            <a:r>
              <a:rPr lang="en-AU" dirty="0">
                <a:solidFill>
                  <a:srgbClr val="000000"/>
                </a:solidFill>
                <a:effectLst/>
                <a:latin typeface="Helvetica" pitchFamily="2" charset="0"/>
              </a:rPr>
              <a:t>Parkinson’s disease, but the underlying neural mechanisms are unclear. Here, we investigated how aerobic exercise</a:t>
            </a:r>
          </a:p>
          <a:p>
            <a:pPr>
              <a:buNone/>
            </a:pPr>
            <a:r>
              <a:rPr lang="en-AU" dirty="0">
                <a:solidFill>
                  <a:srgbClr val="000000"/>
                </a:solidFill>
                <a:effectLst/>
                <a:latin typeface="Helvetica" pitchFamily="2" charset="0"/>
              </a:rPr>
              <a:t>in </a:t>
            </a:r>
            <a:r>
              <a:rPr lang="en-AU" dirty="0" err="1">
                <a:solidFill>
                  <a:srgbClr val="000000"/>
                </a:solidFill>
                <a:effectLst/>
                <a:latin typeface="Helvetica" pitchFamily="2" charset="0"/>
              </a:rPr>
              <a:t>uences</a:t>
            </a:r>
            <a:r>
              <a:rPr lang="en-AU" dirty="0">
                <a:solidFill>
                  <a:srgbClr val="000000"/>
                </a:solidFill>
                <a:effectLst/>
                <a:latin typeface="Helvetica" pitchFamily="2" charset="0"/>
              </a:rPr>
              <a:t> disease-related functional and structural changes in the </a:t>
            </a:r>
            <a:r>
              <a:rPr lang="en-AU" dirty="0" err="1">
                <a:solidFill>
                  <a:srgbClr val="000000"/>
                </a:solidFill>
                <a:effectLst/>
                <a:latin typeface="Helvetica" pitchFamily="2" charset="0"/>
              </a:rPr>
              <a:t>corticostriatal</a:t>
            </a:r>
            <a:r>
              <a:rPr lang="en-AU" dirty="0">
                <a:solidFill>
                  <a:srgbClr val="000000"/>
                </a:solidFill>
                <a:effectLst/>
                <a:latin typeface="Helvetica" pitchFamily="2" charset="0"/>
              </a:rPr>
              <a:t> sensorimotor network, which is</a:t>
            </a:r>
          </a:p>
          <a:p>
            <a:pPr>
              <a:buNone/>
            </a:pPr>
            <a:r>
              <a:rPr lang="en-AU" dirty="0">
                <a:solidFill>
                  <a:srgbClr val="000000"/>
                </a:solidFill>
                <a:effectLst/>
                <a:latin typeface="Helvetica" pitchFamily="2" charset="0"/>
              </a:rPr>
              <a:t>involved in the emergence of motor de </a:t>
            </a:r>
            <a:r>
              <a:rPr lang="en-AU" dirty="0" err="1">
                <a:solidFill>
                  <a:srgbClr val="000000"/>
                </a:solidFill>
                <a:effectLst/>
                <a:latin typeface="Helvetica" pitchFamily="2" charset="0"/>
              </a:rPr>
              <a:t>cits</a:t>
            </a:r>
            <a:r>
              <a:rPr lang="en-AU" dirty="0">
                <a:solidFill>
                  <a:srgbClr val="000000"/>
                </a:solidFill>
                <a:effectLst/>
                <a:latin typeface="Helvetica" pitchFamily="2" charset="0"/>
              </a:rPr>
              <a:t> in Parkinson’s disease. Additionally, we explored effects of aerobic </a:t>
            </a:r>
            <a:r>
              <a:rPr lang="en-AU" dirty="0" err="1">
                <a:solidFill>
                  <a:srgbClr val="000000"/>
                </a:solidFill>
                <a:effectLst/>
                <a:latin typeface="Helvetica" pitchFamily="2" charset="0"/>
              </a:rPr>
              <a:t>exer</a:t>
            </a:r>
            <a:r>
              <a:rPr lang="en-AU" dirty="0">
                <a:solidFill>
                  <a:srgbClr val="000000"/>
                </a:solidFill>
                <a:effectLst/>
                <a:latin typeface="Helvetica" pitchFamily="2" charset="0"/>
              </a:rPr>
              <a:t>-</a:t>
            </a:r>
          </a:p>
          <a:p>
            <a:pPr>
              <a:buNone/>
            </a:pPr>
            <a:r>
              <a:rPr lang="en-AU" dirty="0" err="1">
                <a:solidFill>
                  <a:srgbClr val="000000"/>
                </a:solidFill>
                <a:effectLst/>
                <a:latin typeface="Helvetica" pitchFamily="2" charset="0"/>
              </a:rPr>
              <a:t>cise</a:t>
            </a:r>
            <a:r>
              <a:rPr lang="en-AU" dirty="0">
                <a:solidFill>
                  <a:srgbClr val="000000"/>
                </a:solidFill>
                <a:effectLst/>
                <a:latin typeface="Helvetica" pitchFamily="2" charset="0"/>
              </a:rPr>
              <a:t> on tissue integrity of the substantia nigra, and on </a:t>
            </a:r>
            <a:r>
              <a:rPr lang="en-AU" dirty="0" err="1">
                <a:solidFill>
                  <a:srgbClr val="000000"/>
                </a:solidFill>
                <a:effectLst/>
                <a:latin typeface="Helvetica" pitchFamily="2" charset="0"/>
              </a:rPr>
              <a:t>behavioral</a:t>
            </a:r>
            <a:r>
              <a:rPr lang="en-AU" dirty="0">
                <a:solidFill>
                  <a:srgbClr val="000000"/>
                </a:solidFill>
                <a:effectLst/>
                <a:latin typeface="Helvetica" pitchFamily="2" charset="0"/>
              </a:rPr>
              <a:t> and cerebral indices of cognitive control.</a:t>
            </a:r>
          </a:p>
          <a:p>
            <a:pPr>
              <a:buNone/>
            </a:pPr>
            <a:r>
              <a:rPr lang="en-AU" dirty="0">
                <a:solidFill>
                  <a:srgbClr val="000000"/>
                </a:solidFill>
                <a:effectLst/>
                <a:latin typeface="Helvetica" pitchFamily="2" charset="0"/>
              </a:rPr>
              <a:t>Methods: The Park-in-Shape trial is a single-</a:t>
            </a:r>
            <a:r>
              <a:rPr lang="en-AU" dirty="0" err="1">
                <a:solidFill>
                  <a:srgbClr val="000000"/>
                </a:solidFill>
                <a:effectLst/>
                <a:latin typeface="Helvetica" pitchFamily="2" charset="0"/>
              </a:rPr>
              <a:t>center</a:t>
            </a:r>
            <a:r>
              <a:rPr lang="en-AU" dirty="0">
                <a:solidFill>
                  <a:srgbClr val="000000"/>
                </a:solidFill>
                <a:effectLst/>
                <a:latin typeface="Helvetica" pitchFamily="2" charset="0"/>
              </a:rPr>
              <a:t>, double-blind randomized controlled trial in 130 Parkinson’s disease</a:t>
            </a:r>
          </a:p>
          <a:p>
            <a:pPr>
              <a:buNone/>
            </a:pPr>
            <a:r>
              <a:rPr lang="en-AU" dirty="0">
                <a:solidFill>
                  <a:srgbClr val="000000"/>
                </a:solidFill>
                <a:effectLst/>
                <a:latin typeface="Helvetica" pitchFamily="2" charset="0"/>
              </a:rPr>
              <a:t>patients who were randomly assigned (1:1 ratio) to aerobic exercise (stationary home trainer) or stretching (active con-</a:t>
            </a:r>
          </a:p>
          <a:p>
            <a:pPr>
              <a:buNone/>
            </a:pPr>
            <a:r>
              <a:rPr lang="en-AU" dirty="0" err="1">
                <a:solidFill>
                  <a:srgbClr val="000000"/>
                </a:solidFill>
                <a:effectLst/>
                <a:latin typeface="Helvetica" pitchFamily="2" charset="0"/>
              </a:rPr>
              <a:t>trol</a:t>
            </a:r>
            <a:r>
              <a:rPr lang="en-AU" dirty="0">
                <a:solidFill>
                  <a:srgbClr val="000000"/>
                </a:solidFill>
                <a:effectLst/>
                <a:latin typeface="Helvetica" pitchFamily="2" charset="0"/>
              </a:rPr>
              <a:t>) interventions (duration= 6 months). An unselected subset from this trial (exercise, n= 25; stretching, n= 31)</a:t>
            </a:r>
          </a:p>
          <a:p>
            <a:pPr>
              <a:buNone/>
            </a:pPr>
            <a:r>
              <a:rPr lang="en-AU" dirty="0">
                <a:solidFill>
                  <a:srgbClr val="000000"/>
                </a:solidFill>
                <a:effectLst/>
                <a:latin typeface="Helvetica" pitchFamily="2" charset="0"/>
              </a:rPr>
              <a:t>underwent resting-state functional and structural magnetic resonance imaging (MRI), and an oculomotor cognitive con-</a:t>
            </a:r>
          </a:p>
          <a:p>
            <a:pPr>
              <a:buNone/>
            </a:pPr>
            <a:r>
              <a:rPr lang="en-AU" dirty="0" err="1">
                <a:solidFill>
                  <a:srgbClr val="000000"/>
                </a:solidFill>
                <a:effectLst/>
                <a:latin typeface="Helvetica" pitchFamily="2" charset="0"/>
              </a:rPr>
              <a:t>trol</a:t>
            </a:r>
            <a:r>
              <a:rPr lang="en-AU" dirty="0">
                <a:solidFill>
                  <a:srgbClr val="000000"/>
                </a:solidFill>
                <a:effectLst/>
                <a:latin typeface="Helvetica" pitchFamily="2" charset="0"/>
              </a:rPr>
              <a:t> task (pro- and </a:t>
            </a:r>
            <a:r>
              <a:rPr lang="en-AU" dirty="0" err="1">
                <a:solidFill>
                  <a:srgbClr val="000000"/>
                </a:solidFill>
                <a:effectLst/>
                <a:latin typeface="Helvetica" pitchFamily="2" charset="0"/>
              </a:rPr>
              <a:t>antisaccades</a:t>
            </a:r>
            <a:r>
              <a:rPr lang="en-AU" dirty="0">
                <a:solidFill>
                  <a:srgbClr val="000000"/>
                </a:solidFill>
                <a:effectLst/>
                <a:latin typeface="Helvetica" pitchFamily="2" charset="0"/>
              </a:rPr>
              <a:t>), at baseline and at 6-month follow-up.</a:t>
            </a:r>
          </a:p>
          <a:p>
            <a:pPr>
              <a:buNone/>
            </a:pPr>
            <a:r>
              <a:rPr lang="en-AU" dirty="0">
                <a:solidFill>
                  <a:srgbClr val="000000"/>
                </a:solidFill>
                <a:effectLst/>
                <a:latin typeface="Helvetica" pitchFamily="2" charset="0"/>
              </a:rPr>
              <a:t>Results: Aerobic exercise, but not stretching, led to increased functional connectivity of the anterior putamen with the</a:t>
            </a:r>
          </a:p>
          <a:p>
            <a:pPr>
              <a:buNone/>
            </a:pPr>
            <a:r>
              <a:rPr lang="en-AU" dirty="0">
                <a:solidFill>
                  <a:srgbClr val="000000"/>
                </a:solidFill>
                <a:effectLst/>
                <a:latin typeface="Helvetica" pitchFamily="2" charset="0"/>
              </a:rPr>
              <a:t>sensorimotor cortex relative to the posterior putamen. </a:t>
            </a:r>
            <a:r>
              <a:rPr lang="en-AU" dirty="0" err="1">
                <a:solidFill>
                  <a:srgbClr val="000000"/>
                </a:solidFill>
                <a:effectLst/>
                <a:latin typeface="Helvetica" pitchFamily="2" charset="0"/>
              </a:rPr>
              <a:t>Behaviorally</a:t>
            </a:r>
            <a:r>
              <a:rPr lang="en-AU" dirty="0">
                <a:solidFill>
                  <a:srgbClr val="000000"/>
                </a:solidFill>
                <a:effectLst/>
                <a:latin typeface="Helvetica" pitchFamily="2" charset="0"/>
              </a:rPr>
              <a:t>, aerobic exercise also improved cognitive control.</a:t>
            </a:r>
          </a:p>
          <a:p>
            <a:pPr>
              <a:buNone/>
            </a:pPr>
            <a:r>
              <a:rPr lang="en-AU" dirty="0">
                <a:solidFill>
                  <a:srgbClr val="000000"/>
                </a:solidFill>
                <a:effectLst/>
                <a:latin typeface="Helvetica" pitchFamily="2" charset="0"/>
              </a:rPr>
              <a:t>Furthermore, aerobic exercise increased functional connectivity in the right frontoparietal network, proportionally to t-</a:t>
            </a:r>
          </a:p>
          <a:p>
            <a:pPr>
              <a:buNone/>
            </a:pPr>
            <a:r>
              <a:rPr lang="en-AU" dirty="0">
                <a:solidFill>
                  <a:srgbClr val="000000"/>
                </a:solidFill>
                <a:effectLst/>
                <a:latin typeface="Helvetica" pitchFamily="2" charset="0"/>
              </a:rPr>
              <a:t>ness improvements, and it reduced global brain atrophy.</a:t>
            </a:r>
          </a:p>
          <a:p>
            <a:pPr>
              <a:buNone/>
            </a:pPr>
            <a:r>
              <a:rPr lang="en-AU" dirty="0">
                <a:solidFill>
                  <a:srgbClr val="000000"/>
                </a:solidFill>
                <a:effectLst/>
                <a:latin typeface="Helvetica" pitchFamily="2" charset="0"/>
              </a:rPr>
              <a:t>Interpretation: MRI, clinical, and </a:t>
            </a:r>
            <a:r>
              <a:rPr lang="en-AU" dirty="0" err="1">
                <a:solidFill>
                  <a:srgbClr val="000000"/>
                </a:solidFill>
                <a:effectLst/>
                <a:latin typeface="Helvetica" pitchFamily="2" charset="0"/>
              </a:rPr>
              <a:t>behavioral</a:t>
            </a:r>
            <a:r>
              <a:rPr lang="en-AU" dirty="0">
                <a:solidFill>
                  <a:srgbClr val="000000"/>
                </a:solidFill>
                <a:effectLst/>
                <a:latin typeface="Helvetica" pitchFamily="2" charset="0"/>
              </a:rPr>
              <a:t> results converge toward the conclusion that aerobic exercise stabilizes dis-</a:t>
            </a:r>
          </a:p>
          <a:p>
            <a:r>
              <a:rPr lang="en-AU" dirty="0">
                <a:solidFill>
                  <a:srgbClr val="000000"/>
                </a:solidFill>
                <a:effectLst/>
                <a:latin typeface="Helvetica" pitchFamily="2" charset="0"/>
              </a:rPr>
              <a:t>ease progression in the </a:t>
            </a:r>
            <a:r>
              <a:rPr lang="en-AU" dirty="0" err="1">
                <a:solidFill>
                  <a:srgbClr val="000000"/>
                </a:solidFill>
                <a:effectLst/>
                <a:latin typeface="Helvetica" pitchFamily="2" charset="0"/>
              </a:rPr>
              <a:t>corticostriatal</a:t>
            </a:r>
            <a:r>
              <a:rPr lang="en-AU" dirty="0">
                <a:solidFill>
                  <a:srgbClr val="000000"/>
                </a:solidFill>
                <a:effectLst/>
                <a:latin typeface="Helvetica" pitchFamily="2" charset="0"/>
              </a:rPr>
              <a:t> sensorimotor network and enhances cognitive performance.</a:t>
            </a:r>
          </a:p>
          <a:p>
            <a:endParaRPr lang="en-TR" dirty="0"/>
          </a:p>
        </p:txBody>
      </p:sp>
      <p:sp>
        <p:nvSpPr>
          <p:cNvPr id="4" name="Slide Number Placeholder 3"/>
          <p:cNvSpPr>
            <a:spLocks noGrp="1"/>
          </p:cNvSpPr>
          <p:nvPr>
            <p:ph type="sldNum" sz="quarter" idx="5"/>
          </p:nvPr>
        </p:nvSpPr>
        <p:spPr/>
        <p:txBody>
          <a:bodyPr/>
          <a:lstStyle/>
          <a:p>
            <a:fld id="{E6939494-2032-EC46-B0BE-A5B5DD792D1E}" type="slidenum">
              <a:rPr lang="en-TR" smtClean="0"/>
              <a:t>44</a:t>
            </a:fld>
            <a:endParaRPr lang="en-TR"/>
          </a:p>
        </p:txBody>
      </p:sp>
    </p:spTree>
    <p:extLst>
      <p:ext uri="{BB962C8B-B14F-4D97-AF65-F5344CB8AC3E}">
        <p14:creationId xmlns:p14="http://schemas.microsoft.com/office/powerpoint/2010/main" val="1566173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Exercise helps to promote neurogenesis, angiogenesis, metabolism of central nervous system (CNS), as well as the release of growth factors, and also modulates inflammation in CNS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Exercise was first reported to be beneficial for PD in 1992 (LaHue et al., 2016). It was found that men who participated in sports had a lower risk of developing PD in an activity-dependent manner (</a:t>
            </a:r>
            <a:r>
              <a:rPr lang="en-US" sz="1200" kern="1200" dirty="0" err="1">
                <a:solidFill>
                  <a:schemeClr val="tx1"/>
                </a:solidFill>
                <a:effectLst/>
                <a:latin typeface="+mn-lt"/>
                <a:ea typeface="+mn-ea"/>
                <a:cs typeface="+mn-cs"/>
              </a:rPr>
              <a:t>Sasco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Paffenbarger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Gendre</a:t>
            </a:r>
            <a:r>
              <a:rPr lang="en-US" sz="1200" kern="1200" dirty="0">
                <a:solidFill>
                  <a:schemeClr val="tx1"/>
                </a:solidFill>
                <a:effectLst/>
                <a:latin typeface="+mn-lt"/>
                <a:ea typeface="+mn-ea"/>
                <a:cs typeface="+mn-cs"/>
              </a:rPr>
              <a:t>, &amp; Wing, 1992). This finding was further confirmed in almost all subsequent epidemiological studies. Similarly, in the NIH-AARP Diet and Health Study cohort which contained more than 200,000 participants who took part in sustained moderate to severe exercise activity had a 40% lower risk of developing PD than those who were sedentary (LaHue et al., 2016) This study is particularly important because it shows that, even leisure, occupation, family and commuting activities, can reduce the risk of PD.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exercise can facilitate synaptic plasticity in the hippocampus, which is essential for spatial learning by enhancing both short-term potentiation and long-term potentiation (LTP) and increasing the levels of synaptic proteins, glutamate receptors, and neurotrophic factors such as insulin-like growth factor-1 (IGF-1) and brain-derived neurotrophic factor (BDNF) </a:t>
            </a:r>
            <a:endParaRPr lang="en-US" dirty="0"/>
          </a:p>
          <a:p>
            <a:endParaRPr lang="en-TR" dirty="0"/>
          </a:p>
        </p:txBody>
      </p:sp>
      <p:sp>
        <p:nvSpPr>
          <p:cNvPr id="4" name="Slide Number Placeholder 3"/>
          <p:cNvSpPr>
            <a:spLocks noGrp="1"/>
          </p:cNvSpPr>
          <p:nvPr>
            <p:ph type="sldNum" sz="quarter" idx="5"/>
          </p:nvPr>
        </p:nvSpPr>
        <p:spPr/>
        <p:txBody>
          <a:bodyPr/>
          <a:lstStyle/>
          <a:p>
            <a:fld id="{E6939494-2032-EC46-B0BE-A5B5DD792D1E}" type="slidenum">
              <a:rPr lang="en-TR" smtClean="0"/>
              <a:t>45</a:t>
            </a:fld>
            <a:endParaRPr lang="en-TR"/>
          </a:p>
        </p:txBody>
      </p:sp>
    </p:spTree>
    <p:extLst>
      <p:ext uri="{BB962C8B-B14F-4D97-AF65-F5344CB8AC3E}">
        <p14:creationId xmlns:p14="http://schemas.microsoft.com/office/powerpoint/2010/main" val="33092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7</a:t>
            </a:fld>
            <a:endParaRPr lang="en-US"/>
          </a:p>
        </p:txBody>
      </p:sp>
    </p:spTree>
    <p:extLst>
      <p:ext uri="{BB962C8B-B14F-4D97-AF65-F5344CB8AC3E}">
        <p14:creationId xmlns:p14="http://schemas.microsoft.com/office/powerpoint/2010/main" val="381430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8</a:t>
            </a:fld>
            <a:endParaRPr lang="en-US"/>
          </a:p>
        </p:txBody>
      </p:sp>
    </p:spTree>
    <p:extLst>
      <p:ext uri="{BB962C8B-B14F-4D97-AF65-F5344CB8AC3E}">
        <p14:creationId xmlns:p14="http://schemas.microsoft.com/office/powerpoint/2010/main" val="186887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Through a meta-analysis encompassing 129 trials with a total of 38,304 participants, it was found that the prevalence of depression in PD patients was 38%. Major depression was found in about 17% of PD patients.</a:t>
            </a:r>
            <a:r>
              <a:rPr lang="en-AU" sz="1200" b="0" i="0" u="none" strike="noStrike" kern="1200" baseline="30000" dirty="0">
                <a:solidFill>
                  <a:schemeClr val="tx1"/>
                </a:solidFill>
                <a:effectLst/>
                <a:latin typeface="+mn-lt"/>
                <a:ea typeface="+mn-ea"/>
                <a:cs typeface="+mn-cs"/>
              </a:rPr>
              <a:t>[</a:t>
            </a:r>
            <a:r>
              <a:rPr lang="en-AU" sz="1200" b="0" i="0" u="sng" strike="noStrike" kern="1200" baseline="30000" dirty="0">
                <a:solidFill>
                  <a:schemeClr val="tx1"/>
                </a:solidFill>
                <a:effectLst/>
                <a:latin typeface="+mn-lt"/>
                <a:ea typeface="+mn-ea"/>
                <a:cs typeface="+mn-cs"/>
                <a:hlinkClick r:id="rId3"/>
              </a:rPr>
              <a:t>3</a:t>
            </a:r>
            <a:r>
              <a:rPr lang="en-AU" sz="1200" b="0" i="0" u="none" strike="noStrike" kern="1200" baseline="30000" dirty="0">
                <a:solidFill>
                  <a:schemeClr val="tx1"/>
                </a:solidFill>
                <a:effectLst/>
                <a:latin typeface="+mn-lt"/>
                <a:ea typeface="+mn-ea"/>
                <a:cs typeface="+mn-cs"/>
              </a:rPr>
              <a:t>]</a:t>
            </a:r>
            <a:r>
              <a:rPr lang="en-AU" sz="1200" b="0" i="0" u="none" strike="noStrike" kern="1200" dirty="0">
                <a:solidFill>
                  <a:schemeClr val="tx1"/>
                </a:solidFill>
                <a:effectLst/>
                <a:latin typeface="+mn-lt"/>
                <a:ea typeface="+mn-ea"/>
                <a:cs typeface="+mn-cs"/>
              </a:rPr>
              <a:t> Up to 70% of outpatients with mid- to late-stage PD have no dementia and are seen to be depressed with other neuropsychiatric symptoms.</a:t>
            </a:r>
            <a:r>
              <a:rPr lang="en-AU" sz="1200" b="0" i="0" u="none" strike="noStrike" kern="1200" baseline="30000" dirty="0">
                <a:solidFill>
                  <a:schemeClr val="tx1"/>
                </a:solidFill>
                <a:effectLst/>
                <a:latin typeface="+mn-lt"/>
                <a:ea typeface="+mn-ea"/>
                <a:cs typeface="+mn-cs"/>
              </a:rPr>
              <a:t>[</a:t>
            </a:r>
            <a:r>
              <a:rPr lang="en-AU" sz="1200" b="0" i="0" u="sng" strike="noStrike" kern="1200" baseline="30000" dirty="0">
                <a:solidFill>
                  <a:schemeClr val="tx1"/>
                </a:solidFill>
                <a:effectLst/>
                <a:latin typeface="+mn-lt"/>
                <a:ea typeface="+mn-ea"/>
                <a:cs typeface="+mn-cs"/>
                <a:hlinkClick r:id="rId4"/>
              </a:rPr>
              <a:t>4</a:t>
            </a:r>
            <a:r>
              <a:rPr lang="en-AU" sz="1200" b="0" i="0" u="none" strike="noStrike" kern="1200" baseline="30000" dirty="0">
                <a:solidFill>
                  <a:schemeClr val="tx1"/>
                </a:solidFill>
                <a:effectLst/>
                <a:latin typeface="+mn-lt"/>
                <a:ea typeface="+mn-ea"/>
                <a:cs typeface="+mn-cs"/>
              </a:rPr>
              <a:t>]</a:t>
            </a:r>
            <a:r>
              <a:rPr lang="en-AU" sz="1200" b="0" i="0" u="none" strike="noStrike" kern="1200" dirty="0">
                <a:solidFill>
                  <a:schemeClr val="tx1"/>
                </a:solidFill>
                <a:effectLst/>
                <a:latin typeface="+mn-lt"/>
                <a:ea typeface="+mn-ea"/>
                <a:cs typeface="+mn-cs"/>
              </a:rPr>
              <a:t>The characteristics of depression in PD are as follows: depression and anxiety disorders frequently coexist and can precede motor symptoms in PD.</a:t>
            </a:r>
            <a:r>
              <a:rPr lang="en-AU" sz="1200" b="0" i="0" u="none" strike="noStrike" kern="1200" baseline="30000" dirty="0">
                <a:solidFill>
                  <a:schemeClr val="tx1"/>
                </a:solidFill>
                <a:effectLst/>
                <a:latin typeface="+mn-lt"/>
                <a:ea typeface="+mn-ea"/>
                <a:cs typeface="+mn-cs"/>
              </a:rPr>
              <a:t>[</a:t>
            </a:r>
            <a:r>
              <a:rPr lang="en-AU" sz="1200" b="0" i="0" u="sng" strike="noStrike" kern="1200" baseline="30000" dirty="0">
                <a:solidFill>
                  <a:schemeClr val="tx1"/>
                </a:solidFill>
                <a:effectLst/>
                <a:latin typeface="+mn-lt"/>
                <a:ea typeface="+mn-ea"/>
                <a:cs typeface="+mn-cs"/>
                <a:hlinkClick r:id="rId5"/>
              </a:rPr>
              <a:t>5</a:t>
            </a:r>
            <a:r>
              <a:rPr lang="en-AU" sz="1200" b="0" i="0" u="none" strike="noStrike" kern="1200" baseline="30000" dirty="0">
                <a:solidFill>
                  <a:schemeClr val="tx1"/>
                </a:solidFill>
                <a:effectLst/>
                <a:latin typeface="+mn-lt"/>
                <a:ea typeface="+mn-ea"/>
                <a:cs typeface="+mn-cs"/>
              </a:rPr>
              <a:t>]</a:t>
            </a:r>
            <a:r>
              <a:rPr lang="en-AU" sz="1200" b="0" i="0" u="none" strike="noStrike" kern="1200" dirty="0">
                <a:solidFill>
                  <a:schemeClr val="tx1"/>
                </a:solidFill>
                <a:effectLst/>
                <a:latin typeface="+mn-lt"/>
                <a:ea typeface="+mn-ea"/>
                <a:cs typeface="+mn-cs"/>
              </a:rPr>
              <a:t> The prevalence of depression increases faster than anxiety in the early stages of the disease, increases with age and duration of the disease, and increases in prevalence throughout the course of the disease and with age</a:t>
            </a:r>
            <a:r>
              <a:rPr lang="en-AU" sz="1200" b="0" i="0" u="none" strike="noStrike" kern="1200" baseline="30000" dirty="0">
                <a:solidFill>
                  <a:schemeClr val="tx1"/>
                </a:solidFill>
                <a:effectLst/>
                <a:latin typeface="+mn-lt"/>
                <a:ea typeface="+mn-ea"/>
                <a:cs typeface="+mn-cs"/>
              </a:rPr>
              <a:t>.[</a:t>
            </a:r>
            <a:r>
              <a:rPr lang="en-AU" sz="1200" b="0" i="0" u="sng" strike="noStrike" kern="1200" baseline="30000" dirty="0">
                <a:solidFill>
                  <a:schemeClr val="tx1"/>
                </a:solidFill>
                <a:effectLst/>
                <a:latin typeface="+mn-lt"/>
                <a:ea typeface="+mn-ea"/>
                <a:cs typeface="+mn-cs"/>
                <a:hlinkClick r:id="rId6"/>
              </a:rPr>
              <a:t>6</a:t>
            </a:r>
            <a:r>
              <a:rPr lang="en-AU" sz="1200" b="0" i="0" u="none" strike="noStrike" kern="1200" baseline="30000" dirty="0">
                <a:solidFill>
                  <a:schemeClr val="tx1"/>
                </a:solidFill>
                <a:effectLst/>
                <a:latin typeface="+mn-lt"/>
                <a:ea typeface="+mn-ea"/>
                <a:cs typeface="+mn-cs"/>
              </a:rPr>
              <a:t>]</a:t>
            </a:r>
            <a:r>
              <a:rPr lang="en-AU" sz="1200" b="0" i="0" u="none" strike="noStrike" kern="1200" dirty="0">
                <a:solidFill>
                  <a:schemeClr val="tx1"/>
                </a:solidFill>
                <a:effectLst/>
                <a:latin typeface="+mn-lt"/>
                <a:ea typeface="+mn-ea"/>
                <a:cs typeface="+mn-cs"/>
              </a:rPr>
              <a:t> In patients with advanced disease, the prevalence of depressive symptoms occurs in approximately 60% of patients with advanced disease.</a:t>
            </a:r>
            <a:r>
              <a:rPr lang="en-AU" sz="1200" b="0" i="0" u="none" strike="noStrike" kern="1200" baseline="30000" dirty="0">
                <a:solidFill>
                  <a:schemeClr val="tx1"/>
                </a:solidFill>
                <a:effectLst/>
                <a:latin typeface="+mn-lt"/>
                <a:ea typeface="+mn-ea"/>
                <a:cs typeface="+mn-cs"/>
              </a:rPr>
              <a:t>[</a:t>
            </a:r>
            <a:r>
              <a:rPr lang="en-AU" sz="1200" b="0" i="0" u="sng" strike="noStrike" kern="1200" baseline="30000" dirty="0">
                <a:solidFill>
                  <a:schemeClr val="tx1"/>
                </a:solidFill>
                <a:effectLst/>
                <a:latin typeface="+mn-lt"/>
                <a:ea typeface="+mn-ea"/>
                <a:cs typeface="+mn-cs"/>
                <a:hlinkClick r:id="rId7"/>
              </a:rPr>
              <a:t>7</a:t>
            </a:r>
            <a:r>
              <a:rPr lang="en-AU" sz="1200" b="0" i="0" u="none" strike="noStrike" kern="1200" baseline="30000" dirty="0">
                <a:solidFill>
                  <a:schemeClr val="tx1"/>
                </a:solidFill>
                <a:effectLst/>
                <a:latin typeface="+mn-lt"/>
                <a:ea typeface="+mn-ea"/>
                <a:cs typeface="+mn-cs"/>
              </a:rPr>
              <a:t>]</a:t>
            </a:r>
            <a:r>
              <a:rPr lang="en-AU" sz="1200" b="0" i="0" u="none" strike="noStrike" kern="1200" dirty="0">
                <a:solidFill>
                  <a:schemeClr val="tx1"/>
                </a:solidFill>
                <a:effectLst/>
                <a:latin typeface="+mn-lt"/>
                <a:ea typeface="+mn-ea"/>
                <a:cs typeface="+mn-cs"/>
              </a:rPr>
              <a:t> Depression and PD are often interdependent, with the severity of symptoms in one affecting the course of the other. Depression in PD is associated with age, gender, freezing of gait, anxiety, fatigue, apathy, daytime sleepiness, higher doses of levodopa, higher pain scores, severity of illness, and cognitive decline.</a:t>
            </a:r>
            <a:r>
              <a:rPr lang="en-AU" sz="1200" b="0" i="0" u="none" strike="noStrike" kern="1200" baseline="30000" dirty="0">
                <a:solidFill>
                  <a:schemeClr val="tx1"/>
                </a:solidFill>
                <a:effectLst/>
                <a:latin typeface="+mn-lt"/>
                <a:ea typeface="+mn-ea"/>
                <a:cs typeface="+mn-cs"/>
              </a:rPr>
              <a:t>[</a:t>
            </a:r>
            <a:r>
              <a:rPr lang="en-AU" sz="1200" b="0" i="0" u="sng" strike="noStrike" kern="1200" baseline="30000" dirty="0">
                <a:solidFill>
                  <a:schemeClr val="tx1"/>
                </a:solidFill>
                <a:effectLst/>
                <a:latin typeface="+mn-lt"/>
                <a:ea typeface="+mn-ea"/>
                <a:cs typeface="+mn-cs"/>
                <a:hlinkClick r:id="rId8"/>
              </a:rPr>
              <a:t>8</a:t>
            </a:r>
            <a:r>
              <a:rPr lang="en-AU" sz="1200" b="0" i="0" u="none" strike="noStrike" kern="1200" baseline="30000" dirty="0">
                <a:solidFill>
                  <a:schemeClr val="tx1"/>
                </a:solidFill>
                <a:effectLst/>
                <a:latin typeface="+mn-lt"/>
                <a:ea typeface="+mn-ea"/>
                <a:cs typeface="+mn-cs"/>
              </a:rPr>
              <a:t>]</a:t>
            </a:r>
            <a:r>
              <a:rPr lang="en-AU" sz="1200" b="0" i="0" u="none" strike="noStrike" kern="1200" dirty="0">
                <a:solidFill>
                  <a:schemeClr val="tx1"/>
                </a:solidFill>
                <a:effectLst/>
                <a:latin typeface="+mn-lt"/>
                <a:ea typeface="+mn-ea"/>
                <a:cs typeface="+mn-cs"/>
              </a:rPr>
              <a:t> Patients with a PD duration of more than 10 years are at increased risk of comorbid depression.</a:t>
            </a:r>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9</a:t>
            </a:fld>
            <a:endParaRPr lang="en-US"/>
          </a:p>
        </p:txBody>
      </p:sp>
    </p:spTree>
    <p:extLst>
      <p:ext uri="{BB962C8B-B14F-4D97-AF65-F5344CB8AC3E}">
        <p14:creationId xmlns:p14="http://schemas.microsoft.com/office/powerpoint/2010/main" val="100711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Mechanisms of crosstalk between microbes, gut, muscle and brain in PD. Disturbed gut microbes play a role in the pathogenesis of PD and sarcopenia</a:t>
            </a:r>
          </a:p>
          <a:p>
            <a:r>
              <a:rPr lang="en-AU" sz="1200" kern="1200" dirty="0">
                <a:solidFill>
                  <a:schemeClr val="tx1"/>
                </a:solidFill>
                <a:effectLst/>
                <a:latin typeface="+mn-lt"/>
                <a:ea typeface="+mn-ea"/>
                <a:cs typeface="+mn-cs"/>
              </a:rPr>
              <a:t>through microbiota metabolites, immune factors, and inflammatory responses. a. Alterations in intestinal microbes and their metabolites can leave the gut in an inflammatory state. These substances can cross the damaged intestinal barrier, activate mucosal immune cells, induce the release of pro-inflammatory cytokines, and promote misfolding and aggregation of </a:t>
            </a:r>
            <a:r>
              <a:rPr lang="el-GR" sz="1200" kern="1200" dirty="0">
                <a:solidFill>
                  <a:schemeClr val="tx1"/>
                </a:solidFill>
                <a:effectLst/>
                <a:latin typeface="+mn-lt"/>
                <a:ea typeface="+mn-ea"/>
                <a:cs typeface="+mn-cs"/>
              </a:rPr>
              <a:t>α-</a:t>
            </a:r>
            <a:r>
              <a:rPr lang="en-AU" sz="1200" kern="1200" dirty="0">
                <a:solidFill>
                  <a:schemeClr val="tx1"/>
                </a:solidFill>
                <a:effectLst/>
                <a:latin typeface="+mn-lt"/>
                <a:ea typeface="+mn-ea"/>
                <a:cs typeface="+mn-cs"/>
              </a:rPr>
              <a:t>Syn. b. Increased gut permeability allows microbial products and metabolites to enter systemic circulation, causing systemic and neuroinflammation. c. Misfolded </a:t>
            </a:r>
            <a:r>
              <a:rPr lang="el-GR" sz="1200" kern="1200" dirty="0">
                <a:solidFill>
                  <a:schemeClr val="tx1"/>
                </a:solidFill>
                <a:effectLst/>
                <a:latin typeface="+mn-lt"/>
                <a:ea typeface="+mn-ea"/>
                <a:cs typeface="+mn-cs"/>
              </a:rPr>
              <a:t>α-</a:t>
            </a:r>
            <a:r>
              <a:rPr lang="en-AU" sz="1200" kern="1200" dirty="0">
                <a:solidFill>
                  <a:schemeClr val="tx1"/>
                </a:solidFill>
                <a:effectLst/>
                <a:latin typeface="+mn-lt"/>
                <a:ea typeface="+mn-ea"/>
                <a:cs typeface="+mn-cs"/>
              </a:rPr>
              <a:t>Syn in the gut can be transferred to the brain through intercellular transmission via the </a:t>
            </a:r>
            <a:r>
              <a:rPr lang="en-AU" sz="1200" kern="1200" dirty="0" err="1">
                <a:solidFill>
                  <a:schemeClr val="tx1"/>
                </a:solidFill>
                <a:effectLst/>
                <a:latin typeface="+mn-lt"/>
                <a:ea typeface="+mn-ea"/>
                <a:cs typeface="+mn-cs"/>
              </a:rPr>
              <a:t>vagus</a:t>
            </a:r>
            <a:r>
              <a:rPr lang="en-AU" sz="1200" kern="1200" dirty="0">
                <a:solidFill>
                  <a:schemeClr val="tx1"/>
                </a:solidFill>
                <a:effectLst/>
                <a:latin typeface="+mn-lt"/>
                <a:ea typeface="+mn-ea"/>
                <a:cs typeface="+mn-cs"/>
              </a:rPr>
              <a:t> nerve, and this transmission may be bidirectional. Decreased butyrate and other SCFAs also decrease the gut mucus layer. Increased intestinal permeability is likely to expose the intestinal neural plexus to toxins like LPS and bacterial antigens, causing systemic inflammation, neuroinflammation and neurodegeneration, and to cause abnormal aggregation of </a:t>
            </a:r>
            <a:r>
              <a:rPr lang="el-GR" sz="1200" kern="1200" dirty="0">
                <a:solidFill>
                  <a:schemeClr val="tx1"/>
                </a:solidFill>
                <a:effectLst/>
                <a:latin typeface="+mn-lt"/>
                <a:ea typeface="+mn-ea"/>
                <a:cs typeface="+mn-cs"/>
              </a:rPr>
              <a:t>α-</a:t>
            </a:r>
            <a:r>
              <a:rPr lang="en-AU" sz="1200" kern="1200" dirty="0">
                <a:solidFill>
                  <a:schemeClr val="tx1"/>
                </a:solidFill>
                <a:effectLst/>
                <a:latin typeface="+mn-lt"/>
                <a:ea typeface="+mn-ea"/>
                <a:cs typeface="+mn-cs"/>
              </a:rPr>
              <a:t>Syn fibrils, thus promoting PD dyskinesia. A similar mechanism occurs in skeletal muscle, forming a microbiota-gut-muscle axis that leads to increased protein hydrolysis and decreased synthesis, thereby promoting sarcopenia. This is accompanied by NMJ dysfunction, reduced amino acid availability, and decreased BDNF, which may further exacerbate neurodegenerative processes. d. The damaged blood–brain barrier and vagal pathways allow pathological products and </a:t>
            </a:r>
            <a:r>
              <a:rPr lang="el-GR" sz="1200" kern="1200" dirty="0">
                <a:solidFill>
                  <a:schemeClr val="tx1"/>
                </a:solidFill>
                <a:effectLst/>
                <a:latin typeface="+mn-lt"/>
                <a:ea typeface="+mn-ea"/>
                <a:cs typeface="+mn-cs"/>
              </a:rPr>
              <a:t>α-</a:t>
            </a:r>
            <a:r>
              <a:rPr lang="en-AU" sz="1200" kern="1200" dirty="0">
                <a:solidFill>
                  <a:schemeClr val="tx1"/>
                </a:solidFill>
                <a:effectLst/>
                <a:latin typeface="+mn-lt"/>
                <a:ea typeface="+mn-ea"/>
                <a:cs typeface="+mn-cs"/>
              </a:rPr>
              <a:t>Syn to enter the brain, activating microglia and astrocytes, resulting in neuroinflammation, and ultimately leading to the loss of dopaminergic neurons and the development of PD. AAs: amino acids; </a:t>
            </a:r>
            <a:r>
              <a:rPr lang="el-GR" sz="1200" kern="1200" dirty="0">
                <a:solidFill>
                  <a:schemeClr val="tx1"/>
                </a:solidFill>
                <a:effectLst/>
                <a:latin typeface="+mn-lt"/>
                <a:ea typeface="+mn-ea"/>
                <a:cs typeface="+mn-cs"/>
              </a:rPr>
              <a:t>α-</a:t>
            </a:r>
            <a:r>
              <a:rPr lang="en-AU" sz="1200" kern="1200" dirty="0">
                <a:solidFill>
                  <a:schemeClr val="tx1"/>
                </a:solidFill>
                <a:effectLst/>
                <a:latin typeface="+mn-lt"/>
                <a:ea typeface="+mn-ea"/>
                <a:cs typeface="+mn-cs"/>
              </a:rPr>
              <a:t>Syn: </a:t>
            </a:r>
            <a:r>
              <a:rPr lang="el-GR" sz="1200" kern="1200" dirty="0">
                <a:solidFill>
                  <a:schemeClr val="tx1"/>
                </a:solidFill>
                <a:effectLst/>
                <a:latin typeface="+mn-lt"/>
                <a:ea typeface="+mn-ea"/>
                <a:cs typeface="+mn-cs"/>
              </a:rPr>
              <a:t>α-</a:t>
            </a:r>
            <a:r>
              <a:rPr lang="en-AU" sz="1200" kern="1200" dirty="0">
                <a:solidFill>
                  <a:schemeClr val="tx1"/>
                </a:solidFill>
                <a:effectLst/>
                <a:latin typeface="+mn-lt"/>
                <a:ea typeface="+mn-ea"/>
                <a:cs typeface="+mn-cs"/>
              </a:rPr>
              <a:t>Synuclein; BABA: gamma-aminobutyric acid; BDNF: brain-derived neurotrophic factor; CNS: central nervous system; GLP-1: Glucagon-like peptide-1; GPR41: G protein-coupled receptor 41; GPR43: G protein-coupled receptor 43; LPS: lipopolysaccharide; PYY: Peptide YY; SCFAs: short- chain fatty acids; TLR4: toll-like receptor 4.</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11</a:t>
            </a:fld>
            <a:endParaRPr lang="en-US"/>
          </a:p>
        </p:txBody>
      </p:sp>
    </p:spTree>
    <p:extLst>
      <p:ext uri="{BB962C8B-B14F-4D97-AF65-F5344CB8AC3E}">
        <p14:creationId xmlns:p14="http://schemas.microsoft.com/office/powerpoint/2010/main" val="875148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core pathological features of PD are progressive loss of dopaminergic neurons and the formation of α-synuclein-containing intracellular aggregates, known as Lewy bodies and Lewy neurites, especially in the ventrolateral region of the substantia nigra pars compacta </a:t>
            </a:r>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13</a:t>
            </a:fld>
            <a:endParaRPr lang="en-US"/>
          </a:p>
        </p:txBody>
      </p:sp>
    </p:spTree>
    <p:extLst>
      <p:ext uri="{BB962C8B-B14F-4D97-AF65-F5344CB8AC3E}">
        <p14:creationId xmlns:p14="http://schemas.microsoft.com/office/powerpoint/2010/main" val="3866317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12B82E-CD32-8244-AFCC-4884BC9D026A}" type="slidenum">
              <a:rPr lang="en-US" smtClean="0"/>
              <a:t>14</a:t>
            </a:fld>
            <a:endParaRPr lang="en-US"/>
          </a:p>
        </p:txBody>
      </p:sp>
    </p:spTree>
    <p:extLst>
      <p:ext uri="{BB962C8B-B14F-4D97-AF65-F5344CB8AC3E}">
        <p14:creationId xmlns:p14="http://schemas.microsoft.com/office/powerpoint/2010/main" val="316093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DA2F-8196-972E-E21A-040BA25D813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3D52B07-E658-F78D-0AA4-02A1682332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D2DA0B0-A4FE-EE52-26CF-5F515DFA37AC}"/>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5" name="Footer Placeholder 4">
            <a:extLst>
              <a:ext uri="{FF2B5EF4-FFF2-40B4-BE49-F238E27FC236}">
                <a16:creationId xmlns:a16="http://schemas.microsoft.com/office/drawing/2014/main" id="{694612F3-D735-404C-3359-ED99CB31F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5BD5A-BD3E-8EED-3471-29A685AD16F2}"/>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2199740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86C-44F3-35DD-30A4-AB126D9E86E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381F59-F1AF-AA26-1751-4A8C2B6E909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443630-3C25-99B4-1018-40E176AB3098}"/>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5" name="Footer Placeholder 4">
            <a:extLst>
              <a:ext uri="{FF2B5EF4-FFF2-40B4-BE49-F238E27FC236}">
                <a16:creationId xmlns:a16="http://schemas.microsoft.com/office/drawing/2014/main" id="{43ABF990-0ED4-0F84-4A8D-F422FA3BB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4C9D5-1BD2-F433-25CD-09E92AE57AF0}"/>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404464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1B1A02-AB87-DFCD-0F14-D20626AADE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DF9BB0D-97C0-5020-43A8-4A69DB5A21B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E2F12D5-4CAE-6F2B-B686-B01AA0ECDDCA}"/>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5" name="Footer Placeholder 4">
            <a:extLst>
              <a:ext uri="{FF2B5EF4-FFF2-40B4-BE49-F238E27FC236}">
                <a16:creationId xmlns:a16="http://schemas.microsoft.com/office/drawing/2014/main" id="{44450E22-AFEA-6C11-D3EF-98B04F886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8709B-04A5-5F93-DE33-FAC80BF8A499}"/>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149714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9B00-1677-DEFD-A04C-7D814AD4A4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430CB9A-6E8D-4BAC-9854-0EF17035C1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4DA817-588A-A088-A782-ABAFB5FA26EC}"/>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5" name="Footer Placeholder 4">
            <a:extLst>
              <a:ext uri="{FF2B5EF4-FFF2-40B4-BE49-F238E27FC236}">
                <a16:creationId xmlns:a16="http://schemas.microsoft.com/office/drawing/2014/main" id="{0C9590AF-B633-BD06-A979-C760CB304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8C047-467D-FE5F-B9CB-06BBBD3457DE}"/>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324510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3EEA-2982-EE57-0671-EB7EC1250D3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49C84EB-629F-DA40-BD61-C929127449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08BCED6-A189-593A-AB68-E3065B0D194C}"/>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5" name="Footer Placeholder 4">
            <a:extLst>
              <a:ext uri="{FF2B5EF4-FFF2-40B4-BE49-F238E27FC236}">
                <a16:creationId xmlns:a16="http://schemas.microsoft.com/office/drawing/2014/main" id="{5482AF8F-678F-0FEA-89F8-829844F71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3F074-1F66-BE84-07F2-3589E070D187}"/>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157874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7E577-6879-7A36-C1BF-A8CA44E255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62F7557-E513-4662-0EFF-B399EF3477A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1DC0970-6277-F589-65A2-49C5C7C40C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3803F65-36D1-2F1F-7678-D92E344E8651}"/>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6" name="Footer Placeholder 5">
            <a:extLst>
              <a:ext uri="{FF2B5EF4-FFF2-40B4-BE49-F238E27FC236}">
                <a16:creationId xmlns:a16="http://schemas.microsoft.com/office/drawing/2014/main" id="{01405BA3-F0B4-6D57-A6CE-D72907CAA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55888C-2268-733A-8C92-471E5160BABC}"/>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1328668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5F32-B965-ED42-9FCB-61D027163CE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1A4245-53F5-2896-8B2D-2D684E737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1B8CCB-FF22-4F8E-D3D0-B621866651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FEA8379-922E-8ED5-CDA4-022F92CA64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76CB924-802E-6AA8-9C1A-88120DA5918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77E28DF-B3A6-EFD9-0AFB-52FD1B161AE4}"/>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8" name="Footer Placeholder 7">
            <a:extLst>
              <a:ext uri="{FF2B5EF4-FFF2-40B4-BE49-F238E27FC236}">
                <a16:creationId xmlns:a16="http://schemas.microsoft.com/office/drawing/2014/main" id="{D57FBD72-3AFD-4980-F8C4-FB0DC8AC6D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BFB6D4-D2FF-21E2-C4B2-F2137373D7EB}"/>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697930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4A59-C010-0BF9-37ED-550D3BEC966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A02673F-B71A-2E0E-A514-646745D36185}"/>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4" name="Footer Placeholder 3">
            <a:extLst>
              <a:ext uri="{FF2B5EF4-FFF2-40B4-BE49-F238E27FC236}">
                <a16:creationId xmlns:a16="http://schemas.microsoft.com/office/drawing/2014/main" id="{A1CF9868-891C-67CB-D0AA-D2D411E108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98F456-A830-753C-4550-F2D18016AA9F}"/>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30726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2185A0-DD0C-87BE-5C67-DB38C2074E09}"/>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3" name="Footer Placeholder 2">
            <a:extLst>
              <a:ext uri="{FF2B5EF4-FFF2-40B4-BE49-F238E27FC236}">
                <a16:creationId xmlns:a16="http://schemas.microsoft.com/office/drawing/2014/main" id="{811CB406-183B-159B-66FC-E38AFF9E9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15FF53-9865-9C66-EE13-BB3551E510D2}"/>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52894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A6A5-1D34-CB1A-FD55-24AA37D789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EBB9B8A-D3AD-C0F0-026A-8714205D4C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DEF60D2-A510-4CBA-B8C9-FE707BB5E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C097AE-9FAA-67EA-94F1-826BEB951EE0}"/>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6" name="Footer Placeholder 5">
            <a:extLst>
              <a:ext uri="{FF2B5EF4-FFF2-40B4-BE49-F238E27FC236}">
                <a16:creationId xmlns:a16="http://schemas.microsoft.com/office/drawing/2014/main" id="{7FA05A93-082D-6751-356F-D502A5E81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CDCCC-CEE7-E668-B663-C7482F4A8845}"/>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328943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EC9E-CACC-6413-D6C5-9E2F180BCC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A9B42AB-672B-3665-9418-0B93906EA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453E09-0CD8-7C81-5E26-D417DA54A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8493F8F-0C1A-11C0-9ED1-DE2BE2987B7D}"/>
              </a:ext>
            </a:extLst>
          </p:cNvPr>
          <p:cNvSpPr>
            <a:spLocks noGrp="1"/>
          </p:cNvSpPr>
          <p:nvPr>
            <p:ph type="dt" sz="half" idx="10"/>
          </p:nvPr>
        </p:nvSpPr>
        <p:spPr/>
        <p:txBody>
          <a:bodyPr/>
          <a:lstStyle/>
          <a:p>
            <a:fld id="{E6E06420-BB5B-C44E-BAF0-31B976DE4F34}" type="datetimeFigureOut">
              <a:rPr lang="en-US" smtClean="0"/>
              <a:t>10/17/2025</a:t>
            </a:fld>
            <a:endParaRPr lang="en-US"/>
          </a:p>
        </p:txBody>
      </p:sp>
      <p:sp>
        <p:nvSpPr>
          <p:cNvPr id="6" name="Footer Placeholder 5">
            <a:extLst>
              <a:ext uri="{FF2B5EF4-FFF2-40B4-BE49-F238E27FC236}">
                <a16:creationId xmlns:a16="http://schemas.microsoft.com/office/drawing/2014/main" id="{9B004E90-DA0F-EEA8-E3AF-9F4DDF6A0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BEDFE-970F-5C5C-4DA4-73F031FA00FB}"/>
              </a:ext>
            </a:extLst>
          </p:cNvPr>
          <p:cNvSpPr>
            <a:spLocks noGrp="1"/>
          </p:cNvSpPr>
          <p:nvPr>
            <p:ph type="sldNum" sz="quarter" idx="12"/>
          </p:nvPr>
        </p:nvSpPr>
        <p:spPr/>
        <p:txBody>
          <a:bodyPr/>
          <a:lstStyle/>
          <a:p>
            <a:fld id="{175C95D3-D468-A045-8FE6-A98B395784AC}" type="slidenum">
              <a:rPr lang="en-US" smtClean="0"/>
              <a:t>‹#›</a:t>
            </a:fld>
            <a:endParaRPr lang="en-US"/>
          </a:p>
        </p:txBody>
      </p:sp>
    </p:spTree>
    <p:extLst>
      <p:ext uri="{BB962C8B-B14F-4D97-AF65-F5344CB8AC3E}">
        <p14:creationId xmlns:p14="http://schemas.microsoft.com/office/powerpoint/2010/main" val="3091060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E6442-39DB-635D-A7D6-D828982A6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173DB5D-25F4-D290-FD54-F7A1A7DF2B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E091D5-F922-CBD5-CA37-C7FC3960A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E06420-BB5B-C44E-BAF0-31B976DE4F34}" type="datetimeFigureOut">
              <a:rPr lang="en-US" smtClean="0"/>
              <a:t>10/17/2025</a:t>
            </a:fld>
            <a:endParaRPr lang="en-US"/>
          </a:p>
        </p:txBody>
      </p:sp>
      <p:sp>
        <p:nvSpPr>
          <p:cNvPr id="5" name="Footer Placeholder 4">
            <a:extLst>
              <a:ext uri="{FF2B5EF4-FFF2-40B4-BE49-F238E27FC236}">
                <a16:creationId xmlns:a16="http://schemas.microsoft.com/office/drawing/2014/main" id="{D0DEA90B-C056-6DED-C54D-4EB8D1C75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50B4DA-C2D3-2FDF-0BE3-25D33204EB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5C95D3-D468-A045-8FE6-A98B395784AC}" type="slidenum">
              <a:rPr lang="en-US" smtClean="0"/>
              <a:t>‹#›</a:t>
            </a:fld>
            <a:endParaRPr lang="en-US"/>
          </a:p>
        </p:txBody>
      </p:sp>
    </p:spTree>
    <p:extLst>
      <p:ext uri="{BB962C8B-B14F-4D97-AF65-F5344CB8AC3E}">
        <p14:creationId xmlns:p14="http://schemas.microsoft.com/office/powerpoint/2010/main" val="1629767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uilding&#10;&#10;Description automatically generated">
            <a:extLst>
              <a:ext uri="{FF2B5EF4-FFF2-40B4-BE49-F238E27FC236}">
                <a16:creationId xmlns:a16="http://schemas.microsoft.com/office/drawing/2014/main" id="{5B64E6F6-D3A7-A049-80B3-B985226F8BEC}"/>
              </a:ext>
            </a:extLst>
          </p:cNvPr>
          <p:cNvPicPr>
            <a:picLocks noChangeAspect="1"/>
          </p:cNvPicPr>
          <p:nvPr/>
        </p:nvPicPr>
        <p:blipFill rotWithShape="1">
          <a:blip r:embed="rId3"/>
          <a:srcRect l="29075" r="16261"/>
          <a:stretch/>
        </p:blipFill>
        <p:spPr>
          <a:xfrm>
            <a:off x="0" y="21268"/>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9" name="Title 1">
            <a:extLst>
              <a:ext uri="{FF2B5EF4-FFF2-40B4-BE49-F238E27FC236}">
                <a16:creationId xmlns:a16="http://schemas.microsoft.com/office/drawing/2014/main" id="{CF00395B-98A2-FC4E-AF63-7F76339AB1F3}"/>
              </a:ext>
            </a:extLst>
          </p:cNvPr>
          <p:cNvSpPr txBox="1">
            <a:spLocks/>
          </p:cNvSpPr>
          <p:nvPr/>
        </p:nvSpPr>
        <p:spPr>
          <a:xfrm>
            <a:off x="6292330" y="1291005"/>
            <a:ext cx="5686485"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3800" dirty="0">
                <a:solidFill>
                  <a:schemeClr val="accent1">
                    <a:lumMod val="75000"/>
                  </a:schemeClr>
                </a:solidFill>
                <a:latin typeface="Roboto" panose="02000000000000000000" pitchFamily="2" charset="0"/>
                <a:ea typeface="Roboto" panose="02000000000000000000" pitchFamily="2" charset="0"/>
              </a:rPr>
            </a:br>
            <a:endParaRPr lang="en-TR" sz="3800" dirty="0">
              <a:solidFill>
                <a:schemeClr val="accent1">
                  <a:lumMod val="75000"/>
                </a:schemeClr>
              </a:solidFill>
              <a:latin typeface="Roboto" panose="02000000000000000000" pitchFamily="2" charset="0"/>
              <a:ea typeface="Roboto" panose="02000000000000000000" pitchFamily="2" charset="0"/>
            </a:endParaRPr>
          </a:p>
        </p:txBody>
      </p:sp>
      <p:sp>
        <p:nvSpPr>
          <p:cNvPr id="12" name="Subtitle 2">
            <a:extLst>
              <a:ext uri="{FF2B5EF4-FFF2-40B4-BE49-F238E27FC236}">
                <a16:creationId xmlns:a16="http://schemas.microsoft.com/office/drawing/2014/main" id="{34546DF7-AE6F-2147-B8E5-7F78C882D2D0}"/>
              </a:ext>
            </a:extLst>
          </p:cNvPr>
          <p:cNvSpPr txBox="1">
            <a:spLocks/>
          </p:cNvSpPr>
          <p:nvPr/>
        </p:nvSpPr>
        <p:spPr>
          <a:xfrm>
            <a:off x="6424938" y="4317438"/>
            <a:ext cx="506203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TR" b="1" dirty="0">
                <a:solidFill>
                  <a:schemeClr val="accent4">
                    <a:lumMod val="50000"/>
                  </a:schemeClr>
                </a:solidFill>
                <a:latin typeface="Roboto" panose="02000000000000000000" pitchFamily="2" charset="0"/>
                <a:ea typeface="Roboto" panose="02000000000000000000" pitchFamily="2" charset="0"/>
              </a:rPr>
              <a:t>Prof. Dr. Sibel Ertan</a:t>
            </a:r>
          </a:p>
          <a:p>
            <a:r>
              <a:rPr lang="en-TR" dirty="0">
                <a:solidFill>
                  <a:schemeClr val="accent4">
                    <a:lumMod val="50000"/>
                  </a:schemeClr>
                </a:solidFill>
                <a:latin typeface="Roboto" panose="02000000000000000000" pitchFamily="2" charset="0"/>
                <a:ea typeface="Roboto" panose="02000000000000000000" pitchFamily="2" charset="0"/>
              </a:rPr>
              <a:t>Koç Üniversitesi Tıp Fakültesi Nöroloji Anabilim Dalı</a:t>
            </a:r>
          </a:p>
        </p:txBody>
      </p:sp>
      <p:sp>
        <p:nvSpPr>
          <p:cNvPr id="15" name="TextBox 14">
            <a:extLst>
              <a:ext uri="{FF2B5EF4-FFF2-40B4-BE49-F238E27FC236}">
                <a16:creationId xmlns:a16="http://schemas.microsoft.com/office/drawing/2014/main" id="{A6FAFDDC-4F28-5447-963E-CEE484984496}"/>
              </a:ext>
            </a:extLst>
          </p:cNvPr>
          <p:cNvSpPr txBox="1"/>
          <p:nvPr/>
        </p:nvSpPr>
        <p:spPr>
          <a:xfrm>
            <a:off x="7776498" y="6323631"/>
            <a:ext cx="2467342" cy="369332"/>
          </a:xfrm>
          <a:prstGeom prst="rect">
            <a:avLst/>
          </a:prstGeom>
          <a:noFill/>
        </p:spPr>
        <p:txBody>
          <a:bodyPr wrap="none" rtlCol="0">
            <a:spAutoFit/>
          </a:bodyPr>
          <a:lstStyle/>
          <a:p>
            <a:r>
              <a:rPr lang="tr-TR" dirty="0">
                <a:solidFill>
                  <a:schemeClr val="accent4">
                    <a:lumMod val="50000"/>
                  </a:schemeClr>
                </a:solidFill>
              </a:rPr>
              <a:t>17</a:t>
            </a:r>
            <a:r>
              <a:rPr lang="en-TR">
                <a:solidFill>
                  <a:schemeClr val="accent4">
                    <a:lumMod val="50000"/>
                  </a:schemeClr>
                </a:solidFill>
              </a:rPr>
              <a:t> </a:t>
            </a:r>
            <a:r>
              <a:rPr lang="tr-TR" dirty="0">
                <a:solidFill>
                  <a:schemeClr val="accent4">
                    <a:lumMod val="50000"/>
                  </a:schemeClr>
                </a:solidFill>
              </a:rPr>
              <a:t>Ekim</a:t>
            </a:r>
            <a:r>
              <a:rPr lang="en-TR">
                <a:solidFill>
                  <a:schemeClr val="accent4">
                    <a:lumMod val="50000"/>
                  </a:schemeClr>
                </a:solidFill>
              </a:rPr>
              <a:t> 202</a:t>
            </a:r>
            <a:r>
              <a:rPr lang="tr-TR" dirty="0">
                <a:solidFill>
                  <a:schemeClr val="accent4">
                    <a:lumMod val="50000"/>
                  </a:schemeClr>
                </a:solidFill>
              </a:rPr>
              <a:t>5</a:t>
            </a:r>
            <a:r>
              <a:rPr lang="en-TR">
                <a:solidFill>
                  <a:schemeClr val="accent4">
                    <a:lumMod val="50000"/>
                  </a:schemeClr>
                </a:solidFill>
              </a:rPr>
              <a:t>, </a:t>
            </a:r>
            <a:r>
              <a:rPr lang="tr-TR" dirty="0">
                <a:solidFill>
                  <a:schemeClr val="accent4">
                    <a:lumMod val="50000"/>
                  </a:schemeClr>
                </a:solidFill>
              </a:rPr>
              <a:t>Bodrum </a:t>
            </a:r>
            <a:endParaRPr lang="en-TR" dirty="0">
              <a:solidFill>
                <a:schemeClr val="accent4">
                  <a:lumMod val="50000"/>
                </a:schemeClr>
              </a:solidFill>
            </a:endParaRPr>
          </a:p>
        </p:txBody>
      </p:sp>
      <p:sp>
        <p:nvSpPr>
          <p:cNvPr id="2" name="TextBox 1">
            <a:extLst>
              <a:ext uri="{FF2B5EF4-FFF2-40B4-BE49-F238E27FC236}">
                <a16:creationId xmlns:a16="http://schemas.microsoft.com/office/drawing/2014/main" id="{10E590BD-5E61-C050-8F86-F4DAB4ADF399}"/>
              </a:ext>
            </a:extLst>
          </p:cNvPr>
          <p:cNvSpPr txBox="1"/>
          <p:nvPr/>
        </p:nvSpPr>
        <p:spPr>
          <a:xfrm>
            <a:off x="6424938" y="1694231"/>
            <a:ext cx="5421267" cy="2554545"/>
          </a:xfrm>
          <a:prstGeom prst="rect">
            <a:avLst/>
          </a:prstGeom>
          <a:noFill/>
        </p:spPr>
        <p:txBody>
          <a:bodyPr wrap="square">
            <a:spAutoFit/>
          </a:bodyPr>
          <a:lstStyle/>
          <a:p>
            <a:pPr algn="ctr"/>
            <a:r>
              <a:rPr lang="tr-TR" sz="4000" b="1" u="sng" dirty="0">
                <a:solidFill>
                  <a:srgbClr val="0070C0"/>
                </a:solidFill>
              </a:rPr>
              <a:t>Yaşlıda </a:t>
            </a:r>
            <a:r>
              <a:rPr lang="tr-TR" sz="4000" b="1" dirty="0">
                <a:solidFill>
                  <a:srgbClr val="0070C0"/>
                </a:solidFill>
              </a:rPr>
              <a:t>Parkinson Hastalığı </a:t>
            </a:r>
          </a:p>
          <a:p>
            <a:pPr algn="ctr"/>
            <a:r>
              <a:rPr lang="tr-TR" sz="4000" b="1" dirty="0">
                <a:solidFill>
                  <a:srgbClr val="0070C0"/>
                </a:solidFill>
              </a:rPr>
              <a:t>Tedavisi</a:t>
            </a:r>
            <a:br>
              <a:rPr lang="en-TR" sz="4000" b="1" dirty="0">
                <a:solidFill>
                  <a:srgbClr val="0070C0"/>
                </a:solidFill>
              </a:rPr>
            </a:br>
            <a:endParaRPr lang="en-TR" sz="4000" b="1" dirty="0">
              <a:solidFill>
                <a:srgbClr val="0070C0"/>
              </a:solidFill>
            </a:endParaRPr>
          </a:p>
        </p:txBody>
      </p:sp>
    </p:spTree>
    <p:extLst>
      <p:ext uri="{BB962C8B-B14F-4D97-AF65-F5344CB8AC3E}">
        <p14:creationId xmlns:p14="http://schemas.microsoft.com/office/powerpoint/2010/main" val="2476051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DF92C7-C3BA-1264-E45C-D592E4E289D6}"/>
              </a:ext>
            </a:extLst>
          </p:cNvPr>
          <p:cNvSpPr txBox="1"/>
          <p:nvPr/>
        </p:nvSpPr>
        <p:spPr>
          <a:xfrm>
            <a:off x="597554" y="2233749"/>
            <a:ext cx="8019508" cy="2862322"/>
          </a:xfrm>
          <a:prstGeom prst="rect">
            <a:avLst/>
          </a:prstGeom>
          <a:noFill/>
        </p:spPr>
        <p:txBody>
          <a:bodyPr wrap="square" rtlCol="0">
            <a:spAutoFit/>
          </a:bodyPr>
          <a:lstStyle/>
          <a:p>
            <a:pPr marL="342900" indent="-342900">
              <a:buFont typeface="Arial" panose="020B0604020202020204" pitchFamily="34" charset="0"/>
              <a:buChar char="•"/>
            </a:pPr>
            <a:r>
              <a:rPr lang="en-TR" sz="2000">
                <a:solidFill>
                  <a:srgbClr val="C00000"/>
                </a:solidFill>
              </a:rPr>
              <a:t>En sık OH (%30 - %50)</a:t>
            </a:r>
            <a:endParaRPr lang="en-AU" sz="2000" dirty="0">
              <a:solidFill>
                <a:srgbClr val="C00000"/>
              </a:solidFill>
            </a:endParaRPr>
          </a:p>
          <a:p>
            <a:pPr marL="342900" indent="-342900">
              <a:buFont typeface="Arial" panose="020B0604020202020204" pitchFamily="34" charset="0"/>
              <a:buChar char="•"/>
            </a:pPr>
            <a:r>
              <a:rPr lang="en-AU" sz="2000" dirty="0" err="1"/>
              <a:t>Kardiyomiyopati</a:t>
            </a:r>
            <a:endParaRPr lang="en-AU" sz="2000" dirty="0"/>
          </a:p>
          <a:p>
            <a:pPr marL="342900" indent="-342900">
              <a:buFont typeface="Arial" panose="020B0604020202020204" pitchFamily="34" charset="0"/>
              <a:buChar char="•"/>
            </a:pPr>
            <a:r>
              <a:rPr lang="en-AU" sz="2000" dirty="0"/>
              <a:t>QT </a:t>
            </a:r>
            <a:r>
              <a:rPr lang="en-AU" sz="2000" dirty="0" err="1"/>
              <a:t>ve</a:t>
            </a:r>
            <a:r>
              <a:rPr lang="en-AU" sz="2000" dirty="0"/>
              <a:t> PR </a:t>
            </a:r>
            <a:r>
              <a:rPr lang="en-AU" sz="2000" dirty="0" err="1"/>
              <a:t>araliklarında</a:t>
            </a:r>
            <a:r>
              <a:rPr lang="en-AU" sz="2000" dirty="0"/>
              <a:t> </a:t>
            </a:r>
            <a:r>
              <a:rPr lang="en-AU" sz="2000" dirty="0" err="1"/>
              <a:t>uzama</a:t>
            </a:r>
            <a:endParaRPr lang="en-AU" sz="2000" dirty="0"/>
          </a:p>
          <a:p>
            <a:pPr marL="342900" indent="-342900">
              <a:buFont typeface="Arial" panose="020B0604020202020204" pitchFamily="34" charset="0"/>
              <a:buChar char="•"/>
            </a:pPr>
            <a:r>
              <a:rPr lang="en-AU" sz="2000" dirty="0"/>
              <a:t>Sol </a:t>
            </a:r>
            <a:r>
              <a:rPr lang="en-AU" sz="2000" dirty="0" err="1"/>
              <a:t>ventrikül</a:t>
            </a:r>
            <a:r>
              <a:rPr lang="en-AU" sz="2000" dirty="0"/>
              <a:t> </a:t>
            </a:r>
            <a:r>
              <a:rPr lang="en-AU" sz="2000" dirty="0" err="1"/>
              <a:t>hipertrofisi</a:t>
            </a:r>
            <a:endParaRPr lang="en-AU" sz="2000" dirty="0"/>
          </a:p>
          <a:p>
            <a:pPr marL="342900" indent="-342900">
              <a:buFont typeface="Arial" panose="020B0604020202020204" pitchFamily="34" charset="0"/>
              <a:buChar char="•"/>
            </a:pPr>
            <a:r>
              <a:rPr lang="en-AU" sz="2000" dirty="0" err="1"/>
              <a:t>Atriyal</a:t>
            </a:r>
            <a:r>
              <a:rPr lang="en-AU" sz="2000" dirty="0"/>
              <a:t> </a:t>
            </a:r>
            <a:r>
              <a:rPr lang="en-AU" sz="2000" dirty="0" err="1"/>
              <a:t>fibrilasyon</a:t>
            </a:r>
            <a:endParaRPr lang="en-AU" sz="2000" dirty="0"/>
          </a:p>
          <a:p>
            <a:pPr marL="342900" indent="-342900">
              <a:buFont typeface="Arial" panose="020B0604020202020204" pitchFamily="34" charset="0"/>
              <a:buChar char="•"/>
            </a:pPr>
            <a:r>
              <a:rPr lang="en-AU" sz="2000" dirty="0" err="1"/>
              <a:t>Diyastolik</a:t>
            </a:r>
            <a:r>
              <a:rPr lang="en-AU" sz="2000" dirty="0"/>
              <a:t> </a:t>
            </a:r>
            <a:r>
              <a:rPr lang="en-AU" sz="2000" dirty="0" err="1"/>
              <a:t>disfonksiyon</a:t>
            </a:r>
            <a:endParaRPr lang="en-AU" sz="2000" dirty="0"/>
          </a:p>
          <a:p>
            <a:pPr marL="342900" indent="-342900">
              <a:buFont typeface="Arial" panose="020B0604020202020204" pitchFamily="34" charset="0"/>
              <a:buChar char="•"/>
            </a:pPr>
            <a:endParaRPr lang="en-AU" sz="2000" dirty="0"/>
          </a:p>
          <a:p>
            <a:pPr marL="342900" indent="-342900">
              <a:buFont typeface="Arial" panose="020B0604020202020204" pitchFamily="34" charset="0"/>
              <a:buChar char="•"/>
            </a:pPr>
            <a:endParaRPr lang="en-AU" sz="2000" dirty="0"/>
          </a:p>
          <a:p>
            <a:pPr marL="342900" indent="-342900">
              <a:buFont typeface="Arial" panose="020B0604020202020204" pitchFamily="34" charset="0"/>
              <a:buChar char="•"/>
            </a:pPr>
            <a:endParaRPr lang="en-TR" sz="2000" dirty="0"/>
          </a:p>
        </p:txBody>
      </p:sp>
      <p:sp>
        <p:nvSpPr>
          <p:cNvPr id="3" name="TextBox 2">
            <a:extLst>
              <a:ext uri="{FF2B5EF4-FFF2-40B4-BE49-F238E27FC236}">
                <a16:creationId xmlns:a16="http://schemas.microsoft.com/office/drawing/2014/main" id="{AFCDE58C-18B8-8629-4F3D-32606CC62739}"/>
              </a:ext>
            </a:extLst>
          </p:cNvPr>
          <p:cNvSpPr txBox="1"/>
          <p:nvPr/>
        </p:nvSpPr>
        <p:spPr>
          <a:xfrm>
            <a:off x="597555" y="956468"/>
            <a:ext cx="9140587" cy="707886"/>
          </a:xfrm>
          <a:prstGeom prst="rect">
            <a:avLst/>
          </a:prstGeom>
          <a:noFill/>
        </p:spPr>
        <p:txBody>
          <a:bodyPr wrap="square">
            <a:spAutoFit/>
          </a:bodyPr>
          <a:lstStyle/>
          <a:p>
            <a:pPr marL="285750" indent="-285750">
              <a:buFont typeface="Arial" panose="020B0604020202020204" pitchFamily="34" charset="0"/>
              <a:buChar char="•"/>
            </a:pPr>
            <a:r>
              <a:rPr lang="en-TR" sz="2000" dirty="0"/>
              <a:t>Uygulanan tedaviler kardiyovasküler yan etkilere neden olabiliyor</a:t>
            </a:r>
          </a:p>
          <a:p>
            <a:pPr marL="285750" indent="-285750">
              <a:buFont typeface="Arial" panose="020B0604020202020204" pitchFamily="34" charset="0"/>
              <a:buChar char="•"/>
            </a:pPr>
            <a:r>
              <a:rPr lang="en-TR" sz="2000" dirty="0"/>
              <a:t>Hastalığa bağlı yaşam şekli kardiyovasküler riski ayrıca arttırıyor</a:t>
            </a:r>
          </a:p>
        </p:txBody>
      </p:sp>
      <p:sp>
        <p:nvSpPr>
          <p:cNvPr id="4" name="TextBox 3">
            <a:extLst>
              <a:ext uri="{FF2B5EF4-FFF2-40B4-BE49-F238E27FC236}">
                <a16:creationId xmlns:a16="http://schemas.microsoft.com/office/drawing/2014/main" id="{7B1263CA-8F9E-0234-0365-303EF14DB994}"/>
              </a:ext>
            </a:extLst>
          </p:cNvPr>
          <p:cNvSpPr txBox="1"/>
          <p:nvPr/>
        </p:nvSpPr>
        <p:spPr>
          <a:xfrm>
            <a:off x="1856489" y="5584503"/>
            <a:ext cx="7533564" cy="707886"/>
          </a:xfrm>
          <a:prstGeom prst="rect">
            <a:avLst/>
          </a:prstGeom>
          <a:noFill/>
        </p:spPr>
        <p:txBody>
          <a:bodyPr wrap="square" rtlCol="0">
            <a:spAutoFit/>
          </a:bodyPr>
          <a:lstStyle/>
          <a:p>
            <a:pPr algn="ctr"/>
            <a:r>
              <a:rPr lang="en-TR" sz="2000" dirty="0">
                <a:solidFill>
                  <a:srgbClr val="C00000"/>
                </a:solidFill>
              </a:rPr>
              <a:t>Hastalığın en erken aşamasından itibaren </a:t>
            </a:r>
          </a:p>
          <a:p>
            <a:pPr algn="ctr"/>
            <a:r>
              <a:rPr lang="en-TR" sz="2000" dirty="0">
                <a:solidFill>
                  <a:srgbClr val="C00000"/>
                </a:solidFill>
              </a:rPr>
              <a:t>bu değişiklikleri erken tanımak ve takip etmek önemli!!</a:t>
            </a:r>
          </a:p>
        </p:txBody>
      </p:sp>
      <p:sp>
        <p:nvSpPr>
          <p:cNvPr id="5" name="TextBox 4">
            <a:extLst>
              <a:ext uri="{FF2B5EF4-FFF2-40B4-BE49-F238E27FC236}">
                <a16:creationId xmlns:a16="http://schemas.microsoft.com/office/drawing/2014/main" id="{CA17793B-C204-53C0-C514-C2A6DFA8DF0B}"/>
              </a:ext>
            </a:extLst>
          </p:cNvPr>
          <p:cNvSpPr txBox="1"/>
          <p:nvPr/>
        </p:nvSpPr>
        <p:spPr>
          <a:xfrm>
            <a:off x="9118446" y="6294017"/>
            <a:ext cx="4291600" cy="261610"/>
          </a:xfrm>
          <a:prstGeom prst="rect">
            <a:avLst/>
          </a:prstGeom>
          <a:noFill/>
        </p:spPr>
        <p:txBody>
          <a:bodyPr wrap="square">
            <a:spAutoFit/>
          </a:bodyPr>
          <a:lstStyle/>
          <a:p>
            <a:r>
              <a:rPr lang="en-US" sz="1100" dirty="0">
                <a:effectLst/>
              </a:rPr>
              <a:t>Cuenca-Bermejo L. et al. </a:t>
            </a:r>
            <a:r>
              <a:rPr lang="en-US" sz="1100" i="1" dirty="0">
                <a:effectLst/>
              </a:rPr>
              <a:t>Int. J. Mol. Sci. </a:t>
            </a:r>
            <a:r>
              <a:rPr lang="en-US" sz="1100" dirty="0">
                <a:effectLst/>
              </a:rPr>
              <a:t>2021  </a:t>
            </a:r>
            <a:endParaRPr lang="en-US" sz="1100" dirty="0"/>
          </a:p>
        </p:txBody>
      </p:sp>
      <p:sp>
        <p:nvSpPr>
          <p:cNvPr id="6" name="TextBox 5">
            <a:extLst>
              <a:ext uri="{FF2B5EF4-FFF2-40B4-BE49-F238E27FC236}">
                <a16:creationId xmlns:a16="http://schemas.microsoft.com/office/drawing/2014/main" id="{DD4CE009-4306-0D38-27C0-454498786351}"/>
              </a:ext>
            </a:extLst>
          </p:cNvPr>
          <p:cNvSpPr txBox="1"/>
          <p:nvPr/>
        </p:nvSpPr>
        <p:spPr>
          <a:xfrm>
            <a:off x="94056" y="434601"/>
            <a:ext cx="10147586" cy="461665"/>
          </a:xfrm>
          <a:prstGeom prst="rect">
            <a:avLst/>
          </a:prstGeom>
          <a:noFill/>
        </p:spPr>
        <p:txBody>
          <a:bodyPr wrap="none" rtlCol="0">
            <a:spAutoFit/>
          </a:bodyPr>
          <a:lstStyle/>
          <a:p>
            <a:pPr algn="ctr"/>
            <a:r>
              <a:rPr lang="en-TR" sz="2400" b="1" u="sng">
                <a:solidFill>
                  <a:srgbClr val="C00000"/>
                </a:solidFill>
              </a:rPr>
              <a:t>Kardiyovasküler </a:t>
            </a:r>
            <a:r>
              <a:rPr lang="en-TR" sz="2400" b="1" u="sng" dirty="0">
                <a:solidFill>
                  <a:srgbClr val="C00000"/>
                </a:solidFill>
              </a:rPr>
              <a:t>bozukluklar </a:t>
            </a:r>
            <a:r>
              <a:rPr lang="en-TR" sz="2400" dirty="0"/>
              <a:t>PH hastalarının yaklaşık %80’inde saptanıyor</a:t>
            </a:r>
          </a:p>
        </p:txBody>
      </p:sp>
      <p:sp>
        <p:nvSpPr>
          <p:cNvPr id="7" name="TextBox 6">
            <a:extLst>
              <a:ext uri="{FF2B5EF4-FFF2-40B4-BE49-F238E27FC236}">
                <a16:creationId xmlns:a16="http://schemas.microsoft.com/office/drawing/2014/main" id="{82C3FE2A-3A3F-1C4F-4747-AEF83A907AE2}"/>
              </a:ext>
            </a:extLst>
          </p:cNvPr>
          <p:cNvSpPr txBox="1"/>
          <p:nvPr/>
        </p:nvSpPr>
        <p:spPr>
          <a:xfrm>
            <a:off x="9131146" y="6513722"/>
            <a:ext cx="2836011" cy="261610"/>
          </a:xfrm>
          <a:prstGeom prst="rect">
            <a:avLst/>
          </a:prstGeom>
          <a:noFill/>
        </p:spPr>
        <p:txBody>
          <a:bodyPr wrap="square">
            <a:spAutoFit/>
          </a:bodyPr>
          <a:lstStyle/>
          <a:p>
            <a:r>
              <a:rPr lang="en-US" sz="1100" dirty="0" err="1">
                <a:effectLst/>
              </a:rPr>
              <a:t>Gonçalves</a:t>
            </a:r>
            <a:r>
              <a:rPr lang="en-US" sz="1100" dirty="0">
                <a:effectLst/>
              </a:rPr>
              <a:t> et al.</a:t>
            </a:r>
            <a:r>
              <a:rPr lang="en-US" sz="1100" b="0" dirty="0">
                <a:effectLst/>
              </a:rPr>
              <a:t> The Neuroscientist 2022</a:t>
            </a:r>
            <a:r>
              <a:rPr lang="en-US" sz="1100" dirty="0">
                <a:effectLst/>
              </a:rPr>
              <a:t> </a:t>
            </a:r>
            <a:endParaRPr lang="en-US" sz="1100" dirty="0"/>
          </a:p>
        </p:txBody>
      </p:sp>
      <p:sp>
        <p:nvSpPr>
          <p:cNvPr id="8" name="TextBox 7">
            <a:extLst>
              <a:ext uri="{FF2B5EF4-FFF2-40B4-BE49-F238E27FC236}">
                <a16:creationId xmlns:a16="http://schemas.microsoft.com/office/drawing/2014/main" id="{3668B24A-1B4F-3E98-E9E8-44C79B2C023A}"/>
              </a:ext>
            </a:extLst>
          </p:cNvPr>
          <p:cNvSpPr txBox="1"/>
          <p:nvPr/>
        </p:nvSpPr>
        <p:spPr>
          <a:xfrm>
            <a:off x="145994" y="4904258"/>
            <a:ext cx="10954554" cy="707886"/>
          </a:xfrm>
          <a:prstGeom prst="rect">
            <a:avLst/>
          </a:prstGeom>
          <a:noFill/>
        </p:spPr>
        <p:txBody>
          <a:bodyPr wrap="square" rtlCol="0">
            <a:spAutoFit/>
          </a:bodyPr>
          <a:lstStyle/>
          <a:p>
            <a:pPr algn="ctr"/>
            <a:r>
              <a:rPr lang="en-TR" sz="2000" dirty="0">
                <a:solidFill>
                  <a:srgbClr val="C00000"/>
                </a:solidFill>
              </a:rPr>
              <a:t>KY’ne bağlı ölüm PH hastalarnda ana ölüm </a:t>
            </a:r>
            <a:r>
              <a:rPr lang="en-TR" sz="2000">
                <a:solidFill>
                  <a:srgbClr val="C00000"/>
                </a:solidFill>
              </a:rPr>
              <a:t>sebeplerinden biri</a:t>
            </a:r>
            <a:endParaRPr lang="tr-TR" sz="2000" dirty="0">
              <a:solidFill>
                <a:srgbClr val="C00000"/>
              </a:solidFill>
            </a:endParaRPr>
          </a:p>
          <a:p>
            <a:pPr algn="ctr"/>
            <a:r>
              <a:rPr lang="en-TR" sz="2000">
                <a:solidFill>
                  <a:srgbClr val="C00000"/>
                </a:solidFill>
              </a:rPr>
              <a:t>prevalans </a:t>
            </a:r>
            <a:r>
              <a:rPr lang="en-TR" sz="2000" dirty="0">
                <a:solidFill>
                  <a:srgbClr val="C00000"/>
                </a:solidFill>
              </a:rPr>
              <a:t>genel populasyonun 2 katı </a:t>
            </a:r>
          </a:p>
        </p:txBody>
      </p:sp>
      <p:sp>
        <p:nvSpPr>
          <p:cNvPr id="10" name="TextBox 9">
            <a:extLst>
              <a:ext uri="{FF2B5EF4-FFF2-40B4-BE49-F238E27FC236}">
                <a16:creationId xmlns:a16="http://schemas.microsoft.com/office/drawing/2014/main" id="{F88C70D1-8960-8EC3-BA9C-039B2D90381D}"/>
              </a:ext>
            </a:extLst>
          </p:cNvPr>
          <p:cNvSpPr txBox="1"/>
          <p:nvPr/>
        </p:nvSpPr>
        <p:spPr>
          <a:xfrm>
            <a:off x="9617338" y="4789586"/>
            <a:ext cx="3319216" cy="261610"/>
          </a:xfrm>
          <a:prstGeom prst="rect">
            <a:avLst/>
          </a:prstGeom>
          <a:noFill/>
        </p:spPr>
        <p:txBody>
          <a:bodyPr wrap="square" rtlCol="0">
            <a:spAutoFit/>
          </a:bodyPr>
          <a:lstStyle/>
          <a:p>
            <a:r>
              <a:rPr lang="en-TR" sz="1100" dirty="0"/>
              <a:t>Lee Bonn et al. </a:t>
            </a:r>
            <a:r>
              <a:rPr lang="en-US" sz="1100" i="1" dirty="0">
                <a:effectLst/>
                <a:latin typeface="URWPalladioL"/>
              </a:rPr>
              <a:t>Int. J. Mol. Sci. </a:t>
            </a:r>
            <a:r>
              <a:rPr lang="en-US" sz="1100" dirty="0">
                <a:effectLst/>
                <a:latin typeface="URWPalladioL"/>
              </a:rPr>
              <a:t>2023 </a:t>
            </a:r>
            <a:endParaRPr lang="en-US" sz="1100" dirty="0"/>
          </a:p>
        </p:txBody>
      </p:sp>
      <p:pic>
        <p:nvPicPr>
          <p:cNvPr id="12" name="Resim 11">
            <a:extLst>
              <a:ext uri="{FF2B5EF4-FFF2-40B4-BE49-F238E27FC236}">
                <a16:creationId xmlns:a16="http://schemas.microsoft.com/office/drawing/2014/main" id="{ACEDFC4F-0D0F-30FC-9184-8E5B21E14EFE}"/>
              </a:ext>
            </a:extLst>
          </p:cNvPr>
          <p:cNvPicPr>
            <a:picLocks noChangeAspect="1"/>
          </p:cNvPicPr>
          <p:nvPr/>
        </p:nvPicPr>
        <p:blipFill>
          <a:blip r:embed="rId2"/>
          <a:stretch>
            <a:fillRect/>
          </a:stretch>
        </p:blipFill>
        <p:spPr>
          <a:xfrm>
            <a:off x="5317963" y="1694640"/>
            <a:ext cx="5892831" cy="2967827"/>
          </a:xfrm>
          <a:prstGeom prst="rect">
            <a:avLst/>
          </a:prstGeom>
        </p:spPr>
      </p:pic>
    </p:spTree>
    <p:extLst>
      <p:ext uri="{BB962C8B-B14F-4D97-AF65-F5344CB8AC3E}">
        <p14:creationId xmlns:p14="http://schemas.microsoft.com/office/powerpoint/2010/main" val="424158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95EE56-51A4-11B5-B900-B2297A6B8CAB}"/>
              </a:ext>
            </a:extLst>
          </p:cNvPr>
          <p:cNvSpPr txBox="1"/>
          <p:nvPr/>
        </p:nvSpPr>
        <p:spPr>
          <a:xfrm>
            <a:off x="304800" y="274073"/>
            <a:ext cx="11887200" cy="3046988"/>
          </a:xfrm>
          <a:prstGeom prst="rect">
            <a:avLst/>
          </a:prstGeom>
          <a:noFill/>
        </p:spPr>
        <p:txBody>
          <a:bodyPr wrap="square" rtlCol="0">
            <a:spAutoFit/>
          </a:bodyPr>
          <a:lstStyle/>
          <a:p>
            <a:r>
              <a:rPr lang="en-US" sz="2400" b="1" i="1" u="sng" dirty="0" err="1">
                <a:solidFill>
                  <a:srgbClr val="C00000"/>
                </a:solidFill>
              </a:rPr>
              <a:t>Zayıflık</a:t>
            </a:r>
            <a:r>
              <a:rPr lang="en-US" sz="2400" b="1" i="1" u="sng" dirty="0">
                <a:solidFill>
                  <a:srgbClr val="C00000"/>
                </a:solidFill>
              </a:rPr>
              <a:t> </a:t>
            </a:r>
            <a:r>
              <a:rPr lang="en-US" sz="2400" b="1" i="1" u="sng" dirty="0" err="1">
                <a:solidFill>
                  <a:srgbClr val="C00000"/>
                </a:solidFill>
              </a:rPr>
              <a:t>ve</a:t>
            </a:r>
            <a:r>
              <a:rPr lang="en-US" sz="2400" b="1" i="1" u="sng" dirty="0">
                <a:solidFill>
                  <a:srgbClr val="C00000"/>
                </a:solidFill>
              </a:rPr>
              <a:t> </a:t>
            </a:r>
            <a:r>
              <a:rPr lang="en-US" sz="2400" b="1" i="1" u="sng" dirty="0" err="1">
                <a:solidFill>
                  <a:srgbClr val="C00000"/>
                </a:solidFill>
              </a:rPr>
              <a:t>sarkopeni</a:t>
            </a:r>
            <a:r>
              <a:rPr lang="en-US" sz="2400" b="1" i="1" u="sng" dirty="0">
                <a:solidFill>
                  <a:srgbClr val="C00000"/>
                </a:solidFill>
              </a:rPr>
              <a:t> </a:t>
            </a:r>
            <a:r>
              <a:rPr lang="en-US" sz="2400" dirty="0"/>
              <a:t>PH </a:t>
            </a:r>
            <a:r>
              <a:rPr lang="en-US" sz="2400" dirty="0" err="1"/>
              <a:t>hastalarında</a:t>
            </a:r>
            <a:r>
              <a:rPr lang="en-US" sz="2400" dirty="0"/>
              <a:t> </a:t>
            </a:r>
            <a:r>
              <a:rPr lang="en-US" sz="2400" dirty="0" err="1"/>
              <a:t>sık</a:t>
            </a:r>
            <a:r>
              <a:rPr lang="en-US" sz="2400" dirty="0"/>
              <a:t> </a:t>
            </a:r>
            <a:r>
              <a:rPr lang="en-US" sz="2400" dirty="0" err="1"/>
              <a:t>ve</a:t>
            </a:r>
            <a:r>
              <a:rPr lang="en-US" sz="2400" dirty="0"/>
              <a:t> PD </a:t>
            </a:r>
            <a:r>
              <a:rPr lang="en-US" sz="2400" dirty="0" err="1"/>
              <a:t>dışı</a:t>
            </a:r>
            <a:r>
              <a:rPr lang="en-US" sz="2400" dirty="0"/>
              <a:t> </a:t>
            </a:r>
            <a:r>
              <a:rPr lang="en-US" sz="2400" dirty="0" err="1"/>
              <a:t>hareket</a:t>
            </a:r>
            <a:r>
              <a:rPr lang="en-US" sz="2400" dirty="0"/>
              <a:t> </a:t>
            </a:r>
            <a:r>
              <a:rPr lang="en-US" sz="2400" dirty="0" err="1"/>
              <a:t>sorunlarına</a:t>
            </a:r>
            <a:r>
              <a:rPr lang="en-US" sz="2400" dirty="0"/>
              <a:t> </a:t>
            </a:r>
            <a:r>
              <a:rPr lang="en-US" sz="2400" dirty="0" err="1"/>
              <a:t>neden</a:t>
            </a:r>
            <a:r>
              <a:rPr lang="en-US" sz="2400" dirty="0"/>
              <a:t> </a:t>
            </a:r>
            <a:r>
              <a:rPr lang="en-US" sz="2400" dirty="0" err="1"/>
              <a:t>olabilir</a:t>
            </a:r>
            <a:endParaRPr lang="en-US" sz="2400" dirty="0"/>
          </a:p>
          <a:p>
            <a:endParaRPr lang="en-US" sz="2400" dirty="0"/>
          </a:p>
          <a:p>
            <a:pPr marL="285750" indent="-285750">
              <a:buFont typeface="Arial" panose="020B0604020202020204" pitchFamily="34" charset="0"/>
              <a:buChar char="•"/>
            </a:pPr>
            <a:r>
              <a:rPr lang="en-US" dirty="0" err="1">
                <a:solidFill>
                  <a:srgbClr val="C00000"/>
                </a:solidFill>
              </a:rPr>
              <a:t>Sarkopeni</a:t>
            </a:r>
            <a:r>
              <a:rPr lang="en-US" dirty="0">
                <a:solidFill>
                  <a:srgbClr val="C00000"/>
                </a:solidFill>
              </a:rPr>
              <a:t> </a:t>
            </a:r>
            <a:r>
              <a:rPr lang="en-US" dirty="0" err="1">
                <a:solidFill>
                  <a:srgbClr val="C00000"/>
                </a:solidFill>
              </a:rPr>
              <a:t>kontrollere</a:t>
            </a:r>
            <a:r>
              <a:rPr lang="en-US" dirty="0">
                <a:solidFill>
                  <a:srgbClr val="C00000"/>
                </a:solidFill>
              </a:rPr>
              <a:t> </a:t>
            </a:r>
            <a:r>
              <a:rPr lang="en-US" dirty="0" err="1">
                <a:solidFill>
                  <a:srgbClr val="C00000"/>
                </a:solidFill>
              </a:rPr>
              <a:t>göre</a:t>
            </a:r>
            <a:r>
              <a:rPr lang="en-US" dirty="0">
                <a:solidFill>
                  <a:srgbClr val="C00000"/>
                </a:solidFill>
              </a:rPr>
              <a:t> PH </a:t>
            </a:r>
            <a:r>
              <a:rPr lang="en-US" dirty="0" err="1">
                <a:solidFill>
                  <a:srgbClr val="C00000"/>
                </a:solidFill>
              </a:rPr>
              <a:t>hastalarında</a:t>
            </a:r>
            <a:r>
              <a:rPr lang="en-US" dirty="0">
                <a:solidFill>
                  <a:srgbClr val="C00000"/>
                </a:solidFill>
              </a:rPr>
              <a:t> 5 x </a:t>
            </a:r>
            <a:r>
              <a:rPr lang="en-US" dirty="0" err="1">
                <a:solidFill>
                  <a:srgbClr val="C00000"/>
                </a:solidFill>
              </a:rPr>
              <a:t>daha</a:t>
            </a:r>
            <a:r>
              <a:rPr lang="en-US" dirty="0">
                <a:solidFill>
                  <a:srgbClr val="C00000"/>
                </a:solidFill>
              </a:rPr>
              <a:t> </a:t>
            </a:r>
            <a:r>
              <a:rPr lang="en-US" dirty="0" err="1">
                <a:solidFill>
                  <a:srgbClr val="C00000"/>
                </a:solidFill>
              </a:rPr>
              <a:t>fazla</a:t>
            </a:r>
            <a:endParaRPr lang="en-US" dirty="0">
              <a:solidFill>
                <a:srgbClr val="C00000"/>
              </a:solidFill>
            </a:endParaRPr>
          </a:p>
          <a:p>
            <a:pPr marL="285750" indent="-285750">
              <a:buFont typeface="Arial" panose="020B0604020202020204" pitchFamily="34" charset="0"/>
              <a:buChar char="•"/>
            </a:pPr>
            <a:r>
              <a:rPr lang="en-US" dirty="0" err="1"/>
              <a:t>Sarkopeni</a:t>
            </a:r>
            <a:r>
              <a:rPr lang="en-US" dirty="0"/>
              <a:t> </a:t>
            </a:r>
            <a:r>
              <a:rPr lang="en-US" dirty="0" err="1"/>
              <a:t>ve</a:t>
            </a:r>
            <a:r>
              <a:rPr lang="en-US" dirty="0"/>
              <a:t> </a:t>
            </a:r>
            <a:r>
              <a:rPr lang="en-US" dirty="0" err="1"/>
              <a:t>zayıflık</a:t>
            </a:r>
            <a:r>
              <a:rPr lang="en-US" dirty="0"/>
              <a:t> </a:t>
            </a:r>
            <a:r>
              <a:rPr lang="en-US" dirty="0" err="1"/>
              <a:t>ileri</a:t>
            </a:r>
            <a:r>
              <a:rPr lang="en-US" dirty="0"/>
              <a:t> </a:t>
            </a:r>
            <a:r>
              <a:rPr lang="en-US" dirty="0" err="1"/>
              <a:t>evre</a:t>
            </a:r>
            <a:r>
              <a:rPr lang="en-US" dirty="0"/>
              <a:t>, motor </a:t>
            </a:r>
            <a:r>
              <a:rPr lang="en-US" dirty="0" err="1"/>
              <a:t>skorlarda</a:t>
            </a:r>
            <a:r>
              <a:rPr lang="en-US" dirty="0"/>
              <a:t> </a:t>
            </a:r>
            <a:r>
              <a:rPr lang="en-US" dirty="0" err="1"/>
              <a:t>kötüleşme</a:t>
            </a:r>
            <a:r>
              <a:rPr lang="en-US" dirty="0"/>
              <a:t>, </a:t>
            </a:r>
            <a:r>
              <a:rPr lang="en-US" dirty="0" err="1"/>
              <a:t>sık</a:t>
            </a:r>
            <a:r>
              <a:rPr lang="en-US" dirty="0"/>
              <a:t> </a:t>
            </a:r>
            <a:r>
              <a:rPr lang="en-US" dirty="0" err="1"/>
              <a:t>düşmeler</a:t>
            </a:r>
            <a:r>
              <a:rPr lang="en-US" dirty="0"/>
              <a:t> </a:t>
            </a:r>
            <a:r>
              <a:rPr lang="en-US" dirty="0" err="1"/>
              <a:t>ve</a:t>
            </a:r>
            <a:r>
              <a:rPr lang="en-US" dirty="0"/>
              <a:t> </a:t>
            </a:r>
            <a:r>
              <a:rPr lang="en-US" dirty="0" err="1"/>
              <a:t>yaşam</a:t>
            </a:r>
            <a:r>
              <a:rPr lang="en-US" dirty="0"/>
              <a:t> </a:t>
            </a:r>
            <a:r>
              <a:rPr lang="en-US" dirty="0" err="1"/>
              <a:t>kalitesinde</a:t>
            </a:r>
            <a:r>
              <a:rPr lang="en-US" dirty="0"/>
              <a:t> </a:t>
            </a:r>
            <a:r>
              <a:rPr lang="en-US" dirty="0" err="1"/>
              <a:t>bozulma</a:t>
            </a:r>
            <a:r>
              <a:rPr lang="en-US" dirty="0"/>
              <a:t> </a:t>
            </a:r>
            <a:r>
              <a:rPr lang="en-US" dirty="0" err="1"/>
              <a:t>ile</a:t>
            </a:r>
            <a:r>
              <a:rPr lang="en-US" dirty="0"/>
              <a:t> </a:t>
            </a:r>
            <a:r>
              <a:rPr lang="en-US" dirty="0" err="1"/>
              <a:t>ilişkili</a:t>
            </a:r>
            <a:r>
              <a:rPr lang="en-US" dirty="0"/>
              <a:t> </a:t>
            </a:r>
          </a:p>
          <a:p>
            <a:pPr marL="285750" indent="-285750">
              <a:buFont typeface="Arial" panose="020B0604020202020204" pitchFamily="34" charset="0"/>
              <a:buChar char="•"/>
            </a:pPr>
            <a:r>
              <a:rPr lang="en-US" dirty="0" err="1"/>
              <a:t>Malnütrisyon</a:t>
            </a:r>
            <a:r>
              <a:rPr lang="en-US" dirty="0"/>
              <a:t>, kilo </a:t>
            </a:r>
            <a:r>
              <a:rPr lang="en-US" dirty="0" err="1"/>
              <a:t>kaybı</a:t>
            </a:r>
            <a:endParaRPr lang="en-US" dirty="0"/>
          </a:p>
          <a:p>
            <a:pPr marL="285750" indent="-285750">
              <a:buFont typeface="Arial" panose="020B0604020202020204" pitchFamily="34" charset="0"/>
              <a:buChar char="•"/>
            </a:pPr>
            <a:r>
              <a:rPr lang="en-US" dirty="0" err="1"/>
              <a:t>Azalan</a:t>
            </a:r>
            <a:r>
              <a:rPr lang="en-US" dirty="0"/>
              <a:t> </a:t>
            </a:r>
            <a:r>
              <a:rPr lang="en-US" dirty="0" err="1"/>
              <a:t>fizik</a:t>
            </a:r>
            <a:r>
              <a:rPr lang="en-US" dirty="0"/>
              <a:t> </a:t>
            </a:r>
            <a:r>
              <a:rPr lang="en-US" dirty="0" err="1"/>
              <a:t>aktivite</a:t>
            </a:r>
            <a:r>
              <a:rPr lang="en-US" dirty="0"/>
              <a:t> </a:t>
            </a:r>
          </a:p>
          <a:p>
            <a:pPr marL="285750" indent="-285750">
              <a:buFont typeface="Arial" panose="020B0604020202020204" pitchFamily="34" charset="0"/>
              <a:buChar char="•"/>
            </a:pPr>
            <a:r>
              <a:rPr lang="en-US" dirty="0" err="1"/>
              <a:t>Uyku</a:t>
            </a:r>
            <a:r>
              <a:rPr lang="en-US" dirty="0"/>
              <a:t> </a:t>
            </a:r>
            <a:r>
              <a:rPr lang="en-US" dirty="0" err="1"/>
              <a:t>sorunları</a:t>
            </a:r>
            <a:endParaRPr lang="en-US" dirty="0"/>
          </a:p>
          <a:p>
            <a:pPr marL="285750" indent="-285750">
              <a:buFont typeface="Arial" panose="020B0604020202020204" pitchFamily="34" charset="0"/>
              <a:buChar char="•"/>
            </a:pPr>
            <a:r>
              <a:rPr lang="en-US" dirty="0" err="1">
                <a:solidFill>
                  <a:srgbClr val="C00000"/>
                </a:solidFill>
              </a:rPr>
              <a:t>İskelet</a:t>
            </a:r>
            <a:r>
              <a:rPr lang="en-US" dirty="0">
                <a:solidFill>
                  <a:srgbClr val="C00000"/>
                </a:solidFill>
              </a:rPr>
              <a:t> </a:t>
            </a:r>
            <a:r>
              <a:rPr lang="en-US" dirty="0" err="1">
                <a:solidFill>
                  <a:srgbClr val="C00000"/>
                </a:solidFill>
              </a:rPr>
              <a:t>kasında</a:t>
            </a:r>
            <a:r>
              <a:rPr lang="en-US" dirty="0">
                <a:solidFill>
                  <a:srgbClr val="C00000"/>
                </a:solidFill>
              </a:rPr>
              <a:t> ‘𝛂-syn’ </a:t>
            </a:r>
            <a:r>
              <a:rPr lang="en-US" dirty="0" err="1">
                <a:solidFill>
                  <a:srgbClr val="C00000"/>
                </a:solidFill>
              </a:rPr>
              <a:t>birikimi</a:t>
            </a:r>
            <a:endParaRPr lang="en-US" dirty="0">
              <a:solidFill>
                <a:srgbClr val="C00000"/>
              </a:solidFill>
            </a:endParaRPr>
          </a:p>
          <a:p>
            <a:pPr marL="285750" indent="-285750">
              <a:buFont typeface="Arial" panose="020B0604020202020204" pitchFamily="34" charset="0"/>
              <a:buChar char="•"/>
            </a:pPr>
            <a:r>
              <a:rPr lang="en-US" dirty="0" err="1">
                <a:solidFill>
                  <a:srgbClr val="C00000"/>
                </a:solidFill>
              </a:rPr>
              <a:t>Enflamatuar</a:t>
            </a:r>
            <a:r>
              <a:rPr lang="en-US" dirty="0">
                <a:solidFill>
                  <a:srgbClr val="C00000"/>
                </a:solidFill>
              </a:rPr>
              <a:t> </a:t>
            </a:r>
            <a:r>
              <a:rPr lang="en-US" dirty="0" err="1">
                <a:solidFill>
                  <a:srgbClr val="C00000"/>
                </a:solidFill>
              </a:rPr>
              <a:t>sitokinler</a:t>
            </a:r>
            <a:r>
              <a:rPr lang="en-US" dirty="0">
                <a:solidFill>
                  <a:srgbClr val="C00000"/>
                </a:solidFill>
              </a:rPr>
              <a:t> </a:t>
            </a:r>
            <a:r>
              <a:rPr lang="en-US" dirty="0" err="1">
                <a:solidFill>
                  <a:srgbClr val="C00000"/>
                </a:solidFill>
              </a:rPr>
              <a:t>ve</a:t>
            </a:r>
            <a:r>
              <a:rPr lang="en-US" dirty="0">
                <a:solidFill>
                  <a:srgbClr val="C00000"/>
                </a:solidFill>
              </a:rPr>
              <a:t> </a:t>
            </a:r>
            <a:r>
              <a:rPr lang="en-US" dirty="0" err="1">
                <a:solidFill>
                  <a:srgbClr val="C00000"/>
                </a:solidFill>
              </a:rPr>
              <a:t>oksidatif</a:t>
            </a:r>
            <a:r>
              <a:rPr lang="en-US" dirty="0">
                <a:solidFill>
                  <a:srgbClr val="C00000"/>
                </a:solidFill>
              </a:rPr>
              <a:t> stress</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132B0478-B632-CF50-B254-549E2B1AD64C}"/>
              </a:ext>
            </a:extLst>
          </p:cNvPr>
          <p:cNvSpPr txBox="1"/>
          <p:nvPr/>
        </p:nvSpPr>
        <p:spPr>
          <a:xfrm>
            <a:off x="168506" y="6210831"/>
            <a:ext cx="11474245" cy="261610"/>
          </a:xfrm>
          <a:prstGeom prst="rect">
            <a:avLst/>
          </a:prstGeom>
          <a:noFill/>
        </p:spPr>
        <p:txBody>
          <a:bodyPr wrap="square" rtlCol="0">
            <a:spAutoFit/>
          </a:bodyPr>
          <a:lstStyle/>
          <a:p>
            <a:r>
              <a:rPr lang="en-AU" sz="1100" dirty="0" err="1"/>
              <a:t>Peball</a:t>
            </a:r>
            <a:r>
              <a:rPr lang="en-AU" sz="1100" dirty="0"/>
              <a:t> M. et al. Prevalence and associated factors of sarcopenia and frailty in Parkinson’s disease: a cross sectional study. </a:t>
            </a:r>
            <a:r>
              <a:rPr lang="en-AU" sz="1100" i="1" dirty="0"/>
              <a:t>Gerontology</a:t>
            </a:r>
            <a:r>
              <a:rPr lang="en-AU" sz="1100" dirty="0"/>
              <a:t> (2019) 65 (3): 216–228</a:t>
            </a:r>
            <a:endParaRPr lang="en-US" sz="1100" dirty="0"/>
          </a:p>
        </p:txBody>
      </p:sp>
      <p:sp>
        <p:nvSpPr>
          <p:cNvPr id="11" name="TextBox 10">
            <a:extLst>
              <a:ext uri="{FF2B5EF4-FFF2-40B4-BE49-F238E27FC236}">
                <a16:creationId xmlns:a16="http://schemas.microsoft.com/office/drawing/2014/main" id="{7FF36DE6-C630-A366-0956-88DB82172504}"/>
              </a:ext>
            </a:extLst>
          </p:cNvPr>
          <p:cNvSpPr txBox="1"/>
          <p:nvPr/>
        </p:nvSpPr>
        <p:spPr>
          <a:xfrm>
            <a:off x="154858" y="6404208"/>
            <a:ext cx="10945504" cy="430887"/>
          </a:xfrm>
          <a:prstGeom prst="rect">
            <a:avLst/>
          </a:prstGeom>
          <a:noFill/>
        </p:spPr>
        <p:txBody>
          <a:bodyPr wrap="square">
            <a:spAutoFit/>
          </a:bodyPr>
          <a:lstStyle/>
          <a:p>
            <a:r>
              <a:rPr lang="en-AU" sz="1100" b="0" i="0" u="none" strike="noStrike" dirty="0">
                <a:solidFill>
                  <a:srgbClr val="212121"/>
                </a:solidFill>
                <a:effectLst/>
                <a:latin typeface="BlinkMacSystemFont"/>
              </a:rPr>
              <a:t>Gui M, </a:t>
            </a:r>
            <a:r>
              <a:rPr lang="en-AU" sz="1100" b="0" i="0" u="none" strike="noStrike" dirty="0" err="1">
                <a:solidFill>
                  <a:srgbClr val="212121"/>
                </a:solidFill>
                <a:effectLst/>
                <a:latin typeface="BlinkMacSystemFont"/>
              </a:rPr>
              <a:t>Lv</a:t>
            </a:r>
            <a:r>
              <a:rPr lang="en-AU" sz="1100" b="0" i="0" u="none" strike="noStrike" dirty="0">
                <a:solidFill>
                  <a:srgbClr val="212121"/>
                </a:solidFill>
                <a:effectLst/>
                <a:latin typeface="BlinkMacSystemFont"/>
              </a:rPr>
              <a:t> L, Hu S, Qin L, Wang C. Sarcopenia in Parkinson's disease: from pathogenesis to interventions. Metabolism. 2025 Aug;169:156272. </a:t>
            </a:r>
            <a:r>
              <a:rPr lang="en-AU" sz="1100" b="0" i="0" u="none" strike="noStrike" dirty="0" err="1">
                <a:solidFill>
                  <a:srgbClr val="212121"/>
                </a:solidFill>
                <a:effectLst/>
                <a:latin typeface="BlinkMacSystemFont"/>
              </a:rPr>
              <a:t>doi</a:t>
            </a:r>
            <a:r>
              <a:rPr lang="en-AU" sz="1100" b="0" i="0" u="none" strike="noStrike" dirty="0">
                <a:solidFill>
                  <a:srgbClr val="212121"/>
                </a:solidFill>
                <a:effectLst/>
                <a:latin typeface="BlinkMacSystemFont"/>
              </a:rPr>
              <a:t>: 10.1016/j.metabol.2025.156272. </a:t>
            </a:r>
            <a:r>
              <a:rPr lang="en-AU" sz="1100" b="0" i="0" u="none" strike="noStrike" dirty="0" err="1">
                <a:solidFill>
                  <a:srgbClr val="212121"/>
                </a:solidFill>
                <a:effectLst/>
                <a:latin typeface="BlinkMacSystemFont"/>
              </a:rPr>
              <a:t>Epub</a:t>
            </a:r>
            <a:r>
              <a:rPr lang="en-AU" sz="1100" b="0" i="0" u="none" strike="noStrike" dirty="0">
                <a:solidFill>
                  <a:srgbClr val="212121"/>
                </a:solidFill>
                <a:effectLst/>
                <a:latin typeface="BlinkMacSystemFont"/>
              </a:rPr>
              <a:t> 2025 Apr 19. PMID: 40258411.</a:t>
            </a:r>
            <a:endParaRPr lang="en-US" sz="1100" dirty="0"/>
          </a:p>
        </p:txBody>
      </p:sp>
      <p:pic>
        <p:nvPicPr>
          <p:cNvPr id="12" name="Picture 11">
            <a:extLst>
              <a:ext uri="{FF2B5EF4-FFF2-40B4-BE49-F238E27FC236}">
                <a16:creationId xmlns:a16="http://schemas.microsoft.com/office/drawing/2014/main" id="{87193909-27F5-4D9A-5C7F-BA050F9245EF}"/>
              </a:ext>
            </a:extLst>
          </p:cNvPr>
          <p:cNvPicPr>
            <a:picLocks noChangeAspect="1"/>
          </p:cNvPicPr>
          <p:nvPr/>
        </p:nvPicPr>
        <p:blipFill>
          <a:blip r:embed="rId3"/>
          <a:stretch>
            <a:fillRect/>
          </a:stretch>
        </p:blipFill>
        <p:spPr>
          <a:xfrm>
            <a:off x="154858" y="3080992"/>
            <a:ext cx="2779411" cy="2876367"/>
          </a:xfrm>
          <a:prstGeom prst="rect">
            <a:avLst/>
          </a:prstGeom>
        </p:spPr>
      </p:pic>
      <p:pic>
        <p:nvPicPr>
          <p:cNvPr id="22" name="Picture 21">
            <a:extLst>
              <a:ext uri="{FF2B5EF4-FFF2-40B4-BE49-F238E27FC236}">
                <a16:creationId xmlns:a16="http://schemas.microsoft.com/office/drawing/2014/main" id="{C15D92E0-207E-24B5-FDD0-5E015E0EC07E}"/>
              </a:ext>
            </a:extLst>
          </p:cNvPr>
          <p:cNvPicPr>
            <a:picLocks noChangeAspect="1"/>
          </p:cNvPicPr>
          <p:nvPr/>
        </p:nvPicPr>
        <p:blipFill>
          <a:blip r:embed="rId4"/>
          <a:stretch>
            <a:fillRect/>
          </a:stretch>
        </p:blipFill>
        <p:spPr>
          <a:xfrm>
            <a:off x="3735428" y="3258083"/>
            <a:ext cx="3371945" cy="2771703"/>
          </a:xfrm>
          <a:prstGeom prst="rect">
            <a:avLst/>
          </a:prstGeom>
        </p:spPr>
      </p:pic>
      <p:sp>
        <p:nvSpPr>
          <p:cNvPr id="23" name="Right Arrow 22">
            <a:extLst>
              <a:ext uri="{FF2B5EF4-FFF2-40B4-BE49-F238E27FC236}">
                <a16:creationId xmlns:a16="http://schemas.microsoft.com/office/drawing/2014/main" id="{7CF32A7A-DFF1-EDF0-2D3F-053FB57112B5}"/>
              </a:ext>
            </a:extLst>
          </p:cNvPr>
          <p:cNvSpPr/>
          <p:nvPr/>
        </p:nvSpPr>
        <p:spPr>
          <a:xfrm>
            <a:off x="3013147" y="4401618"/>
            <a:ext cx="601850" cy="2616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89687998-690A-F736-EDA6-C8569EEB0A32}"/>
              </a:ext>
            </a:extLst>
          </p:cNvPr>
          <p:cNvPicPr>
            <a:picLocks noChangeAspect="1"/>
          </p:cNvPicPr>
          <p:nvPr/>
        </p:nvPicPr>
        <p:blipFill>
          <a:blip r:embed="rId5"/>
          <a:stretch>
            <a:fillRect/>
          </a:stretch>
        </p:blipFill>
        <p:spPr>
          <a:xfrm>
            <a:off x="7257316" y="1717531"/>
            <a:ext cx="4275804" cy="4396612"/>
          </a:xfrm>
          <a:prstGeom prst="rect">
            <a:avLst/>
          </a:prstGeom>
        </p:spPr>
      </p:pic>
    </p:spTree>
    <p:extLst>
      <p:ext uri="{BB962C8B-B14F-4D97-AF65-F5344CB8AC3E}">
        <p14:creationId xmlns:p14="http://schemas.microsoft.com/office/powerpoint/2010/main" val="4143453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9095E-476E-212B-E93A-26E4E9E6C97B}"/>
              </a:ext>
            </a:extLst>
          </p:cNvPr>
          <p:cNvSpPr txBox="1"/>
          <p:nvPr/>
        </p:nvSpPr>
        <p:spPr>
          <a:xfrm>
            <a:off x="1193800" y="3429000"/>
            <a:ext cx="6096000" cy="1200329"/>
          </a:xfrm>
          <a:prstGeom prst="rect">
            <a:avLst/>
          </a:prstGeom>
          <a:noFill/>
        </p:spPr>
        <p:txBody>
          <a:bodyPr wrap="square">
            <a:spAutoFit/>
          </a:bodyPr>
          <a:lstStyle/>
          <a:p>
            <a:r>
              <a:rPr lang="en-US" sz="3600" dirty="0"/>
              <a:t>Geriatrik PH </a:t>
            </a:r>
            <a:r>
              <a:rPr lang="en-US" sz="3600" dirty="0" err="1"/>
              <a:t>hastalarında</a:t>
            </a:r>
            <a:r>
              <a:rPr lang="en-US" sz="3600" dirty="0"/>
              <a:t> </a:t>
            </a:r>
            <a:r>
              <a:rPr lang="en-US" sz="3600" dirty="0" err="1">
                <a:solidFill>
                  <a:srgbClr val="C00000"/>
                </a:solidFill>
              </a:rPr>
              <a:t>tedavi</a:t>
            </a:r>
            <a:r>
              <a:rPr lang="en-US" sz="3600" dirty="0">
                <a:solidFill>
                  <a:srgbClr val="C00000"/>
                </a:solidFill>
              </a:rPr>
              <a:t> </a:t>
            </a:r>
            <a:r>
              <a:rPr lang="en-US" sz="3600" dirty="0" err="1">
                <a:solidFill>
                  <a:srgbClr val="C00000"/>
                </a:solidFill>
              </a:rPr>
              <a:t>algoritması</a:t>
            </a:r>
            <a:endParaRPr lang="en-US" sz="3600" dirty="0">
              <a:solidFill>
                <a:srgbClr val="C00000"/>
              </a:solidFill>
            </a:endParaRPr>
          </a:p>
        </p:txBody>
      </p:sp>
      <p:pic>
        <p:nvPicPr>
          <p:cNvPr id="4" name="Picture 3">
            <a:extLst>
              <a:ext uri="{FF2B5EF4-FFF2-40B4-BE49-F238E27FC236}">
                <a16:creationId xmlns:a16="http://schemas.microsoft.com/office/drawing/2014/main" id="{0383AF22-64C6-2A52-0CCD-E97F472A3926}"/>
              </a:ext>
            </a:extLst>
          </p:cNvPr>
          <p:cNvPicPr>
            <a:picLocks noChangeAspect="1"/>
          </p:cNvPicPr>
          <p:nvPr/>
        </p:nvPicPr>
        <p:blipFill>
          <a:blip r:embed="rId2"/>
          <a:stretch>
            <a:fillRect/>
          </a:stretch>
        </p:blipFill>
        <p:spPr>
          <a:xfrm>
            <a:off x="9805545" y="297502"/>
            <a:ext cx="1716897" cy="1716897"/>
          </a:xfrm>
          <a:prstGeom prst="rect">
            <a:avLst/>
          </a:prstGeom>
        </p:spPr>
      </p:pic>
    </p:spTree>
    <p:extLst>
      <p:ext uri="{BB962C8B-B14F-4D97-AF65-F5344CB8AC3E}">
        <p14:creationId xmlns:p14="http://schemas.microsoft.com/office/powerpoint/2010/main" val="220812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40CF04-6B49-56AC-6095-ACC2579A3A24}"/>
              </a:ext>
            </a:extLst>
          </p:cNvPr>
          <p:cNvSpPr txBox="1"/>
          <p:nvPr/>
        </p:nvSpPr>
        <p:spPr>
          <a:xfrm>
            <a:off x="612602" y="559838"/>
            <a:ext cx="10966795" cy="6370975"/>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t>PH’da</a:t>
            </a:r>
            <a:r>
              <a:rPr lang="en-US" sz="2400" dirty="0"/>
              <a:t> tam </a:t>
            </a:r>
            <a:r>
              <a:rPr lang="en-US" sz="2400" dirty="0" err="1"/>
              <a:t>iyileșme</a:t>
            </a:r>
            <a:r>
              <a:rPr lang="en-US" sz="2400" dirty="0"/>
              <a:t> </a:t>
            </a:r>
            <a:r>
              <a:rPr lang="en-US" sz="2400" dirty="0" err="1"/>
              <a:t>sağlayan</a:t>
            </a:r>
            <a:r>
              <a:rPr lang="en-US" sz="2400" dirty="0"/>
              <a:t> </a:t>
            </a:r>
            <a:r>
              <a:rPr lang="en-US" sz="2400" dirty="0" err="1"/>
              <a:t>bir</a:t>
            </a:r>
            <a:r>
              <a:rPr lang="en-US" sz="2400" dirty="0"/>
              <a:t> </a:t>
            </a:r>
            <a:r>
              <a:rPr lang="en-US" sz="2400" dirty="0" err="1"/>
              <a:t>tedavi</a:t>
            </a:r>
            <a:r>
              <a:rPr lang="en-US" sz="2400" dirty="0"/>
              <a:t> </a:t>
            </a:r>
            <a:r>
              <a:rPr lang="en-US" sz="2400" dirty="0" err="1"/>
              <a:t>yöntemi</a:t>
            </a:r>
            <a:r>
              <a:rPr lang="en-US" sz="2400" dirty="0"/>
              <a:t> yok</a:t>
            </a:r>
          </a:p>
          <a:p>
            <a:endParaRPr lang="en-US" sz="2400" dirty="0"/>
          </a:p>
          <a:p>
            <a:pPr marL="342900" indent="-342900">
              <a:buFont typeface="Arial" panose="020B0604020202020204" pitchFamily="34" charset="0"/>
              <a:buChar char="•"/>
            </a:pPr>
            <a:r>
              <a:rPr lang="en-US" sz="2400" dirty="0"/>
              <a:t>Her </a:t>
            </a:r>
            <a:r>
              <a:rPr lang="en-US" sz="2400" dirty="0" err="1"/>
              <a:t>hastada</a:t>
            </a:r>
            <a:r>
              <a:rPr lang="en-US" sz="2400" dirty="0"/>
              <a:t> </a:t>
            </a:r>
            <a:r>
              <a:rPr lang="en-US" sz="2400" dirty="0" err="1"/>
              <a:t>tedavilere</a:t>
            </a:r>
            <a:r>
              <a:rPr lang="en-US" sz="2400" dirty="0"/>
              <a:t> </a:t>
            </a:r>
            <a:r>
              <a:rPr lang="en-US" sz="2400" dirty="0" err="1"/>
              <a:t>yanıt</a:t>
            </a:r>
            <a:r>
              <a:rPr lang="en-US" sz="2400" dirty="0"/>
              <a:t> </a:t>
            </a:r>
            <a:r>
              <a:rPr lang="en-US" sz="2400" dirty="0" err="1"/>
              <a:t>farklılıklar</a:t>
            </a:r>
            <a:r>
              <a:rPr lang="en-US" sz="2400" dirty="0"/>
              <a:t> </a:t>
            </a:r>
            <a:r>
              <a:rPr lang="en-US" sz="2400" dirty="0" err="1"/>
              <a:t>gösterebilir</a:t>
            </a:r>
            <a:endParaRPr lang="en-US" sz="2400" dirty="0"/>
          </a:p>
          <a:p>
            <a:endParaRPr lang="en-US" sz="2400" dirty="0"/>
          </a:p>
          <a:p>
            <a:pPr marL="342900" indent="-342900">
              <a:buFont typeface="Arial" panose="020B0604020202020204" pitchFamily="34" charset="0"/>
              <a:buChar char="•"/>
            </a:pPr>
            <a:r>
              <a:rPr lang="en-US" sz="2400" dirty="0" err="1"/>
              <a:t>Mevcut</a:t>
            </a:r>
            <a:r>
              <a:rPr lang="en-US" sz="2400" dirty="0"/>
              <a:t> </a:t>
            </a:r>
            <a:r>
              <a:rPr lang="en-US" sz="2400" dirty="0" err="1"/>
              <a:t>semptomatik</a:t>
            </a:r>
            <a:r>
              <a:rPr lang="en-US" sz="2400" dirty="0"/>
              <a:t> </a:t>
            </a:r>
            <a:r>
              <a:rPr lang="en-US" sz="2400" dirty="0" err="1"/>
              <a:t>tedavilere</a:t>
            </a:r>
            <a:r>
              <a:rPr lang="en-US" sz="2400" dirty="0"/>
              <a:t> </a:t>
            </a:r>
            <a:r>
              <a:rPr lang="en-US" sz="2400" dirty="0" err="1"/>
              <a:t>yanıt</a:t>
            </a:r>
            <a:r>
              <a:rPr lang="en-US" sz="2400" dirty="0"/>
              <a:t> </a:t>
            </a:r>
            <a:r>
              <a:rPr lang="en-US" sz="2400" dirty="0" err="1"/>
              <a:t>beklentisi</a:t>
            </a:r>
            <a:r>
              <a:rPr lang="en-US" sz="2400" dirty="0"/>
              <a:t>  </a:t>
            </a:r>
            <a:r>
              <a:rPr lang="en-US" sz="2400" dirty="0" err="1"/>
              <a:t>yaklaşık</a:t>
            </a:r>
            <a:r>
              <a:rPr lang="en-US" sz="2400" dirty="0"/>
              <a:t> %40 -%70 </a:t>
            </a:r>
            <a:r>
              <a:rPr lang="en-US" sz="2400" dirty="0" err="1"/>
              <a:t>civarlarında</a:t>
            </a:r>
            <a:r>
              <a:rPr lang="en-US" sz="2400" dirty="0"/>
              <a:t> </a:t>
            </a:r>
            <a:r>
              <a:rPr lang="en-US" sz="2400" dirty="0" err="1"/>
              <a:t>olmalı</a:t>
            </a:r>
            <a:endParaRPr lang="en-US" sz="2400" dirty="0"/>
          </a:p>
          <a:p>
            <a:endParaRPr lang="en-US" sz="2400" dirty="0"/>
          </a:p>
          <a:p>
            <a:pPr marL="342900" indent="-342900">
              <a:buFont typeface="Arial" panose="020B0604020202020204" pitchFamily="34" charset="0"/>
              <a:buChar char="•"/>
            </a:pPr>
            <a:r>
              <a:rPr lang="en-US" sz="2400" dirty="0" err="1"/>
              <a:t>PH’da</a:t>
            </a:r>
            <a:r>
              <a:rPr lang="en-US" sz="2400" dirty="0"/>
              <a:t> ana </a:t>
            </a:r>
            <a:r>
              <a:rPr lang="en-US" sz="2400" dirty="0" err="1"/>
              <a:t>patoloji</a:t>
            </a:r>
            <a:r>
              <a:rPr lang="en-US" sz="2400" dirty="0"/>
              <a:t>, </a:t>
            </a:r>
            <a:r>
              <a:rPr lang="en-US" sz="2400" dirty="0" err="1"/>
              <a:t>özellikle</a:t>
            </a:r>
            <a:r>
              <a:rPr lang="en-US" sz="2400" dirty="0"/>
              <a:t> </a:t>
            </a:r>
            <a:r>
              <a:rPr lang="en-US" sz="2400" dirty="0" err="1"/>
              <a:t>SNpc</a:t>
            </a:r>
            <a:r>
              <a:rPr lang="en-US" sz="2400" dirty="0"/>
              <a:t> ventrolateral </a:t>
            </a:r>
            <a:r>
              <a:rPr lang="en-US" sz="2400" dirty="0" err="1"/>
              <a:t>bölgesindeki</a:t>
            </a:r>
            <a:r>
              <a:rPr lang="en-US" sz="2400" dirty="0"/>
              <a:t> </a:t>
            </a:r>
            <a:r>
              <a:rPr lang="en-US" sz="2400" dirty="0" err="1"/>
              <a:t>progressif</a:t>
            </a:r>
            <a:r>
              <a:rPr lang="en-US" sz="2400" dirty="0"/>
              <a:t> </a:t>
            </a:r>
            <a:r>
              <a:rPr lang="en-US" sz="2400" dirty="0" err="1"/>
              <a:t>dopaminerjik</a:t>
            </a:r>
            <a:r>
              <a:rPr lang="en-US" sz="2400" dirty="0"/>
              <a:t> </a:t>
            </a:r>
            <a:r>
              <a:rPr lang="en-US" sz="2400" dirty="0" err="1"/>
              <a:t>nöron</a:t>
            </a:r>
            <a:r>
              <a:rPr lang="en-US" sz="2400" dirty="0"/>
              <a:t> </a:t>
            </a:r>
            <a:r>
              <a:rPr lang="en-US" sz="2400" dirty="0" err="1"/>
              <a:t>kaybı</a:t>
            </a:r>
            <a:r>
              <a:rPr lang="en-US" sz="2400" dirty="0"/>
              <a:t> </a:t>
            </a:r>
            <a:r>
              <a:rPr lang="en-US" sz="2400" dirty="0" err="1"/>
              <a:t>ve</a:t>
            </a:r>
            <a:r>
              <a:rPr lang="en-US" sz="2400" dirty="0"/>
              <a:t> Lewy </a:t>
            </a:r>
            <a:r>
              <a:rPr lang="en-US" sz="2400" dirty="0" err="1"/>
              <a:t>cisimciği</a:t>
            </a:r>
            <a:r>
              <a:rPr lang="en-US" sz="2400" dirty="0"/>
              <a:t> </a:t>
            </a:r>
            <a:r>
              <a:rPr lang="en-US" sz="2400" dirty="0" err="1"/>
              <a:t>veya</a:t>
            </a:r>
            <a:r>
              <a:rPr lang="en-US" sz="2400" dirty="0"/>
              <a:t> </a:t>
            </a:r>
            <a:r>
              <a:rPr lang="en-US" sz="2400" dirty="0" err="1"/>
              <a:t>nöriti</a:t>
            </a:r>
            <a:r>
              <a:rPr lang="en-US" sz="2400" dirty="0"/>
              <a:t> </a:t>
            </a:r>
            <a:r>
              <a:rPr lang="en-US" sz="2400" dirty="0" err="1"/>
              <a:t>olarak</a:t>
            </a:r>
            <a:r>
              <a:rPr lang="en-US" sz="2400" dirty="0"/>
              <a:t> </a:t>
            </a:r>
            <a:r>
              <a:rPr lang="en-US" sz="2400" dirty="0" err="1"/>
              <a:t>bilinen</a:t>
            </a:r>
            <a:r>
              <a:rPr lang="en-US" sz="2400" dirty="0"/>
              <a:t> </a:t>
            </a:r>
            <a:r>
              <a:rPr lang="en-AU" sz="2400" dirty="0"/>
              <a:t>α-syn </a:t>
            </a:r>
            <a:r>
              <a:rPr lang="en-AU" sz="2400" dirty="0" err="1"/>
              <a:t>içeren</a:t>
            </a:r>
            <a:r>
              <a:rPr lang="en-AU" sz="2400" dirty="0"/>
              <a:t> </a:t>
            </a:r>
            <a:r>
              <a:rPr lang="en-AU" sz="2400" dirty="0" err="1"/>
              <a:t>intrasellüler</a:t>
            </a:r>
            <a:r>
              <a:rPr lang="en-AU" sz="2400" dirty="0"/>
              <a:t> </a:t>
            </a:r>
            <a:r>
              <a:rPr lang="en-AU" sz="2400" dirty="0" err="1"/>
              <a:t>agragatların</a:t>
            </a:r>
            <a:r>
              <a:rPr lang="en-AU" sz="2400" dirty="0"/>
              <a:t> </a:t>
            </a:r>
            <a:r>
              <a:rPr lang="en-AU" sz="2400" dirty="0" err="1"/>
              <a:t>birikimi</a:t>
            </a:r>
            <a:r>
              <a:rPr lang="en-AU" sz="2400" dirty="0"/>
              <a:t> </a:t>
            </a:r>
            <a:r>
              <a:rPr lang="en-AU" sz="2400" dirty="0" err="1"/>
              <a:t>olmakla</a:t>
            </a:r>
            <a:r>
              <a:rPr lang="en-AU" sz="2400" dirty="0"/>
              <a:t> </a:t>
            </a:r>
            <a:r>
              <a:rPr lang="en-AU" sz="2400" dirty="0" err="1"/>
              <a:t>birlikte</a:t>
            </a:r>
            <a:r>
              <a:rPr lang="en-AU" sz="2400" dirty="0">
                <a:solidFill>
                  <a:srgbClr val="C00000"/>
                </a:solidFill>
              </a:rPr>
              <a:t>, </a:t>
            </a:r>
            <a:r>
              <a:rPr lang="en-US" sz="2400" dirty="0">
                <a:solidFill>
                  <a:srgbClr val="C00000"/>
                </a:solidFill>
              </a:rPr>
              <a:t>PH </a:t>
            </a:r>
            <a:r>
              <a:rPr lang="en-US" sz="2400" dirty="0" err="1">
                <a:solidFill>
                  <a:srgbClr val="C00000"/>
                </a:solidFill>
              </a:rPr>
              <a:t>hastalarındaki</a:t>
            </a:r>
            <a:r>
              <a:rPr lang="en-US" sz="2400" dirty="0">
                <a:solidFill>
                  <a:srgbClr val="C00000"/>
                </a:solidFill>
              </a:rPr>
              <a:t> her </a:t>
            </a:r>
            <a:r>
              <a:rPr lang="en-US" sz="2400" dirty="0" err="1">
                <a:solidFill>
                  <a:srgbClr val="C00000"/>
                </a:solidFill>
              </a:rPr>
              <a:t>semptom</a:t>
            </a:r>
            <a:r>
              <a:rPr lang="en-US" sz="2400" dirty="0">
                <a:solidFill>
                  <a:srgbClr val="C00000"/>
                </a:solidFill>
              </a:rPr>
              <a:t> dopamine </a:t>
            </a:r>
            <a:r>
              <a:rPr lang="en-US" sz="2400" dirty="0" err="1">
                <a:solidFill>
                  <a:srgbClr val="C00000"/>
                </a:solidFill>
              </a:rPr>
              <a:t>yanıtlı</a:t>
            </a:r>
            <a:r>
              <a:rPr lang="en-US" sz="2400" dirty="0">
                <a:solidFill>
                  <a:srgbClr val="C00000"/>
                </a:solidFill>
              </a:rPr>
              <a:t> </a:t>
            </a:r>
            <a:r>
              <a:rPr lang="en-US" sz="2400" dirty="0" err="1">
                <a:solidFill>
                  <a:srgbClr val="C00000"/>
                </a:solidFill>
              </a:rPr>
              <a:t>değildir</a:t>
            </a:r>
            <a:endParaRPr lang="en-US" sz="2400" dirty="0">
              <a:solidFill>
                <a:srgbClr val="C00000"/>
              </a:solidFill>
            </a:endParaRPr>
          </a:p>
          <a:p>
            <a:pPr marL="342900" indent="-342900">
              <a:buFont typeface="Arial" panose="020B0604020202020204" pitchFamily="34" charset="0"/>
              <a:buChar char="•"/>
            </a:pPr>
            <a:endParaRPr lang="en-US" sz="2400" dirty="0">
              <a:solidFill>
                <a:srgbClr val="C00000"/>
              </a:solidFill>
            </a:endParaRPr>
          </a:p>
          <a:p>
            <a:pPr marL="342900" indent="-342900">
              <a:buFont typeface="Arial" panose="020B0604020202020204" pitchFamily="34" charset="0"/>
              <a:buChar char="•"/>
            </a:pPr>
            <a:r>
              <a:rPr lang="en-US" sz="2400" dirty="0" err="1">
                <a:solidFill>
                  <a:srgbClr val="C00000"/>
                </a:solidFill>
              </a:rPr>
              <a:t>Çoklu</a:t>
            </a:r>
            <a:r>
              <a:rPr lang="en-US" sz="2400" dirty="0">
                <a:solidFill>
                  <a:srgbClr val="C00000"/>
                </a:solidFill>
              </a:rPr>
              <a:t> n/transmitter </a:t>
            </a:r>
            <a:r>
              <a:rPr lang="en-US" sz="2400" dirty="0" err="1">
                <a:solidFill>
                  <a:srgbClr val="C00000"/>
                </a:solidFill>
              </a:rPr>
              <a:t>etkilenmesi</a:t>
            </a:r>
            <a:r>
              <a:rPr lang="en-US" sz="2400" dirty="0">
                <a:solidFill>
                  <a:srgbClr val="C00000"/>
                </a:solidFill>
              </a:rPr>
              <a:t> !!</a:t>
            </a:r>
          </a:p>
          <a:p>
            <a:pPr marL="342900" indent="-342900">
              <a:buFont typeface="Arial" panose="020B0604020202020204" pitchFamily="34" charset="0"/>
              <a:buChar char="•"/>
            </a:pPr>
            <a:endParaRPr lang="en-US" sz="2400" dirty="0">
              <a:solidFill>
                <a:srgbClr val="C00000"/>
              </a:solidFill>
            </a:endParaRPr>
          </a:p>
          <a:p>
            <a:pPr marL="342900" indent="-342900">
              <a:buFont typeface="Arial" panose="020B0604020202020204" pitchFamily="34" charset="0"/>
              <a:buChar char="•"/>
            </a:pPr>
            <a:r>
              <a:rPr lang="en-US" sz="2400" dirty="0">
                <a:solidFill>
                  <a:srgbClr val="C00000"/>
                </a:solidFill>
              </a:rPr>
              <a:t>Ko-</a:t>
            </a:r>
            <a:r>
              <a:rPr lang="en-US" sz="2400" dirty="0" err="1">
                <a:solidFill>
                  <a:srgbClr val="C00000"/>
                </a:solidFill>
              </a:rPr>
              <a:t>patolojiler</a:t>
            </a:r>
            <a:r>
              <a:rPr lang="en-US" sz="2400" dirty="0">
                <a:solidFill>
                  <a:srgbClr val="C00000"/>
                </a:solidFill>
              </a:rPr>
              <a:t> !!</a:t>
            </a:r>
          </a:p>
          <a:p>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66785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999B9-CC4E-9A70-D61E-CB6A75A15590}"/>
            </a:ext>
          </a:extLst>
        </p:cNvPr>
        <p:cNvGrpSpPr/>
        <p:nvPr/>
      </p:nvGrpSpPr>
      <p:grpSpPr>
        <a:xfrm>
          <a:off x="0" y="0"/>
          <a:ext cx="0" cy="0"/>
          <a:chOff x="0" y="0"/>
          <a:chExt cx="0" cy="0"/>
        </a:xfrm>
      </p:grpSpPr>
      <p:cxnSp>
        <p:nvCxnSpPr>
          <p:cNvPr id="28" name="Straight Arrow Connector 27">
            <a:extLst>
              <a:ext uri="{FF2B5EF4-FFF2-40B4-BE49-F238E27FC236}">
                <a16:creationId xmlns:a16="http://schemas.microsoft.com/office/drawing/2014/main" id="{C64D6392-DE48-C695-96E4-3B6E1C790AD2}"/>
              </a:ext>
            </a:extLst>
          </p:cNvPr>
          <p:cNvCxnSpPr>
            <a:cxnSpLocks/>
          </p:cNvCxnSpPr>
          <p:nvPr/>
        </p:nvCxnSpPr>
        <p:spPr>
          <a:xfrm>
            <a:off x="7157139" y="1365409"/>
            <a:ext cx="0" cy="381801"/>
          </a:xfrm>
          <a:prstGeom prst="straightConnector1">
            <a:avLst/>
          </a:prstGeom>
          <a:ln>
            <a:solidFill>
              <a:schemeClr val="bg2">
                <a:lumMod val="2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FFBD92B9-0A9D-1BF1-EA19-C7276DA0B103}"/>
              </a:ext>
            </a:extLst>
          </p:cNvPr>
          <p:cNvCxnSpPr>
            <a:cxnSpLocks/>
            <a:stCxn id="29" idx="2"/>
          </p:cNvCxnSpPr>
          <p:nvPr/>
        </p:nvCxnSpPr>
        <p:spPr>
          <a:xfrm>
            <a:off x="7144278" y="2393150"/>
            <a:ext cx="10158" cy="266261"/>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742A6895-8C05-6731-A945-926D3E510B50}"/>
              </a:ext>
            </a:extLst>
          </p:cNvPr>
          <p:cNvCxnSpPr>
            <a:cxnSpLocks/>
          </p:cNvCxnSpPr>
          <p:nvPr/>
        </p:nvCxnSpPr>
        <p:spPr>
          <a:xfrm>
            <a:off x="7123349" y="2928684"/>
            <a:ext cx="0" cy="299708"/>
          </a:xfrm>
          <a:prstGeom prst="straightConnector1">
            <a:avLst/>
          </a:prstGeom>
          <a:ln>
            <a:solidFill>
              <a:schemeClr val="bg2">
                <a:lumMod val="2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67" name="Straight Arrow Connector 66">
            <a:extLst>
              <a:ext uri="{FF2B5EF4-FFF2-40B4-BE49-F238E27FC236}">
                <a16:creationId xmlns:a16="http://schemas.microsoft.com/office/drawing/2014/main" id="{7369D9F7-3DB0-660F-FD5A-77362673AF17}"/>
              </a:ext>
            </a:extLst>
          </p:cNvPr>
          <p:cNvCxnSpPr>
            <a:cxnSpLocks/>
          </p:cNvCxnSpPr>
          <p:nvPr/>
        </p:nvCxnSpPr>
        <p:spPr>
          <a:xfrm flipH="1">
            <a:off x="5832725" y="5762751"/>
            <a:ext cx="2623104" cy="0"/>
          </a:xfrm>
          <a:prstGeom prst="straightConnector1">
            <a:avLst/>
          </a:prstGeom>
          <a:ln>
            <a:solidFill>
              <a:schemeClr val="bg2">
                <a:lumMod val="2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84" name="Straight Arrow Connector 83">
            <a:extLst>
              <a:ext uri="{FF2B5EF4-FFF2-40B4-BE49-F238E27FC236}">
                <a16:creationId xmlns:a16="http://schemas.microsoft.com/office/drawing/2014/main" id="{AFEDACDC-DE13-B9FB-BC86-7C2F9BD59BF1}"/>
              </a:ext>
            </a:extLst>
          </p:cNvPr>
          <p:cNvCxnSpPr>
            <a:cxnSpLocks/>
          </p:cNvCxnSpPr>
          <p:nvPr/>
        </p:nvCxnSpPr>
        <p:spPr>
          <a:xfrm>
            <a:off x="2963106" y="1572695"/>
            <a:ext cx="1" cy="810130"/>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0A18E70-8481-E5ED-97FD-333C7B00E4A7}"/>
              </a:ext>
            </a:extLst>
          </p:cNvPr>
          <p:cNvCxnSpPr>
            <a:cxnSpLocks/>
          </p:cNvCxnSpPr>
          <p:nvPr/>
        </p:nvCxnSpPr>
        <p:spPr>
          <a:xfrm>
            <a:off x="7111293" y="3498092"/>
            <a:ext cx="264" cy="217249"/>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cxnSp>
        <p:nvCxnSpPr>
          <p:cNvPr id="63" name="Straight Arrow Connector 62">
            <a:extLst>
              <a:ext uri="{FF2B5EF4-FFF2-40B4-BE49-F238E27FC236}">
                <a16:creationId xmlns:a16="http://schemas.microsoft.com/office/drawing/2014/main" id="{DF2B0F01-420E-F3A5-DEBB-72F75AE8BE8C}"/>
              </a:ext>
            </a:extLst>
          </p:cNvPr>
          <p:cNvCxnSpPr>
            <a:cxnSpLocks/>
          </p:cNvCxnSpPr>
          <p:nvPr/>
        </p:nvCxnSpPr>
        <p:spPr>
          <a:xfrm>
            <a:off x="7859431" y="3914824"/>
            <a:ext cx="515965" cy="0"/>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8B2FEF5-2275-2034-C749-32893F326D96}"/>
              </a:ext>
            </a:extLst>
          </p:cNvPr>
          <p:cNvCxnSpPr>
            <a:cxnSpLocks/>
          </p:cNvCxnSpPr>
          <p:nvPr/>
        </p:nvCxnSpPr>
        <p:spPr>
          <a:xfrm>
            <a:off x="8595072" y="4043589"/>
            <a:ext cx="0" cy="298606"/>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6193790-17B2-248A-C0D4-1E9067DB5D37}"/>
              </a:ext>
            </a:extLst>
          </p:cNvPr>
          <p:cNvCxnSpPr>
            <a:cxnSpLocks/>
          </p:cNvCxnSpPr>
          <p:nvPr/>
        </p:nvCxnSpPr>
        <p:spPr>
          <a:xfrm>
            <a:off x="8603908" y="5276758"/>
            <a:ext cx="0" cy="298606"/>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C447F7C-3461-2039-6B4B-FAC1D7323514}"/>
              </a:ext>
            </a:extLst>
          </p:cNvPr>
          <p:cNvSpPr txBox="1"/>
          <p:nvPr/>
        </p:nvSpPr>
        <p:spPr>
          <a:xfrm rot="5400000">
            <a:off x="7982000" y="3086739"/>
            <a:ext cx="6494944" cy="707886"/>
          </a:xfrm>
          <a:prstGeom prst="rect">
            <a:avLst/>
          </a:prstGeom>
          <a:solidFill>
            <a:schemeClr val="accent2">
              <a:lumMod val="20000"/>
              <a:lumOff val="80000"/>
            </a:schemeClr>
          </a:solidFill>
          <a:ln>
            <a:solidFill>
              <a:schemeClr val="bg2">
                <a:lumMod val="75000"/>
              </a:schemeClr>
            </a:solidFill>
          </a:ln>
        </p:spPr>
        <p:txBody>
          <a:bodyPr wrap="square" rtlCol="0">
            <a:spAutoFit/>
          </a:bodyPr>
          <a:lstStyle/>
          <a:p>
            <a:pPr algn="ctr"/>
            <a:r>
              <a:rPr lang="tr-TR" sz="2000" dirty="0"/>
              <a:t>GERİATRİK HASTADA</a:t>
            </a:r>
            <a:r>
              <a:rPr lang="en-TR" sz="2000"/>
              <a:t> </a:t>
            </a:r>
            <a:endParaRPr lang="en-TR" sz="2000" dirty="0"/>
          </a:p>
          <a:p>
            <a:pPr algn="ctr"/>
            <a:r>
              <a:rPr lang="en-TR" sz="2000"/>
              <a:t>TEDAVİ </a:t>
            </a:r>
            <a:r>
              <a:rPr lang="tr-TR" sz="2000" dirty="0"/>
              <a:t>ALGORİTMASI</a:t>
            </a:r>
            <a:endParaRPr lang="en-TR" sz="2000" dirty="0"/>
          </a:p>
        </p:txBody>
      </p:sp>
      <p:sp>
        <p:nvSpPr>
          <p:cNvPr id="23" name="TextBox 22">
            <a:extLst>
              <a:ext uri="{FF2B5EF4-FFF2-40B4-BE49-F238E27FC236}">
                <a16:creationId xmlns:a16="http://schemas.microsoft.com/office/drawing/2014/main" id="{8FAB0011-630B-67C3-53F2-7B9313038D91}"/>
              </a:ext>
            </a:extLst>
          </p:cNvPr>
          <p:cNvSpPr txBox="1"/>
          <p:nvPr/>
        </p:nvSpPr>
        <p:spPr>
          <a:xfrm>
            <a:off x="4617175" y="470482"/>
            <a:ext cx="5259905" cy="923330"/>
          </a:xfrm>
          <a:prstGeom prst="rect">
            <a:avLst/>
          </a:prstGeom>
          <a:solidFill>
            <a:schemeClr val="accent2">
              <a:lumMod val="20000"/>
              <a:lumOff val="80000"/>
            </a:schemeClr>
          </a:solidFill>
        </p:spPr>
        <p:txBody>
          <a:bodyPr wrap="square" rtlCol="0">
            <a:spAutoFit/>
          </a:bodyPr>
          <a:lstStyle/>
          <a:p>
            <a:pPr algn="ctr"/>
            <a:r>
              <a:rPr lang="tr-TR" b="1" dirty="0"/>
              <a:t>ŞİDDETLİ </a:t>
            </a:r>
            <a:r>
              <a:rPr lang="en-US" b="1" dirty="0"/>
              <a:t>İ</a:t>
            </a:r>
            <a:r>
              <a:rPr lang="en-TR" b="1"/>
              <a:t>ŞLEVSEL KISITLILI</a:t>
            </a:r>
            <a:r>
              <a:rPr lang="tr-TR" b="1" dirty="0"/>
              <a:t>ĞI</a:t>
            </a:r>
            <a:r>
              <a:rPr lang="en-TR" b="1"/>
              <a:t> </a:t>
            </a:r>
            <a:endParaRPr lang="en-TR" b="1" dirty="0"/>
          </a:p>
          <a:p>
            <a:pPr algn="ctr"/>
            <a:r>
              <a:rPr lang="tr-TR" b="1" dirty="0"/>
              <a:t>OLAN</a:t>
            </a:r>
            <a:endParaRPr lang="en-TR" b="1" dirty="0"/>
          </a:p>
          <a:p>
            <a:pPr algn="ctr"/>
            <a:r>
              <a:rPr lang="en-TR" b="1" dirty="0"/>
              <a:t>İLERİ YAŞ </a:t>
            </a:r>
            <a:r>
              <a:rPr lang="en-TR" b="1"/>
              <a:t>HASTA </a:t>
            </a:r>
            <a:r>
              <a:rPr lang="tr-TR" b="1" dirty="0"/>
              <a:t> (+/- Komorbidite)</a:t>
            </a:r>
            <a:endParaRPr lang="en-TR" b="1" dirty="0"/>
          </a:p>
        </p:txBody>
      </p:sp>
      <p:sp>
        <p:nvSpPr>
          <p:cNvPr id="25" name="TextBox 24">
            <a:extLst>
              <a:ext uri="{FF2B5EF4-FFF2-40B4-BE49-F238E27FC236}">
                <a16:creationId xmlns:a16="http://schemas.microsoft.com/office/drawing/2014/main" id="{83D210ED-A3F6-8688-3D7A-4F0EB17BE892}"/>
              </a:ext>
            </a:extLst>
          </p:cNvPr>
          <p:cNvSpPr txBox="1"/>
          <p:nvPr/>
        </p:nvSpPr>
        <p:spPr>
          <a:xfrm>
            <a:off x="1733657" y="395626"/>
            <a:ext cx="2487476" cy="1200329"/>
          </a:xfrm>
          <a:prstGeom prst="rect">
            <a:avLst/>
          </a:prstGeom>
          <a:solidFill>
            <a:schemeClr val="accent2">
              <a:lumMod val="20000"/>
              <a:lumOff val="80000"/>
            </a:schemeClr>
          </a:solidFill>
        </p:spPr>
        <p:txBody>
          <a:bodyPr wrap="square" rtlCol="0">
            <a:spAutoFit/>
          </a:bodyPr>
          <a:lstStyle/>
          <a:p>
            <a:pPr algn="ctr"/>
            <a:r>
              <a:rPr lang="en-TR" b="1"/>
              <a:t>İŞLEVSEL KISITLILI</a:t>
            </a:r>
            <a:r>
              <a:rPr lang="tr-TR" b="1" dirty="0"/>
              <a:t>ĞI</a:t>
            </a:r>
            <a:r>
              <a:rPr lang="en-TR" b="1"/>
              <a:t> </a:t>
            </a:r>
            <a:r>
              <a:rPr lang="en-TR" b="1" dirty="0"/>
              <a:t>MİNİMAL </a:t>
            </a:r>
            <a:r>
              <a:rPr lang="en-TR" b="1"/>
              <a:t>VEYA </a:t>
            </a:r>
            <a:r>
              <a:rPr lang="tr-TR" b="1" dirty="0"/>
              <a:t>OLMAYAN İLERİ YAŞ HASTA</a:t>
            </a:r>
            <a:r>
              <a:rPr lang="en-TR" b="1"/>
              <a:t> </a:t>
            </a:r>
            <a:endParaRPr lang="en-TR" b="1" dirty="0"/>
          </a:p>
        </p:txBody>
      </p:sp>
      <p:sp>
        <p:nvSpPr>
          <p:cNvPr id="29" name="TextBox 28">
            <a:extLst>
              <a:ext uri="{FF2B5EF4-FFF2-40B4-BE49-F238E27FC236}">
                <a16:creationId xmlns:a16="http://schemas.microsoft.com/office/drawing/2014/main" id="{AA39D6E2-E261-BF4B-47C2-8D7443678656}"/>
              </a:ext>
            </a:extLst>
          </p:cNvPr>
          <p:cNvSpPr txBox="1"/>
          <p:nvPr/>
        </p:nvSpPr>
        <p:spPr>
          <a:xfrm>
            <a:off x="5693114" y="1746819"/>
            <a:ext cx="2902327" cy="646331"/>
          </a:xfrm>
          <a:prstGeom prst="rect">
            <a:avLst/>
          </a:prstGeom>
          <a:solidFill>
            <a:schemeClr val="accent2">
              <a:lumMod val="20000"/>
              <a:lumOff val="80000"/>
            </a:schemeClr>
          </a:solidFill>
        </p:spPr>
        <p:txBody>
          <a:bodyPr wrap="square" rtlCol="0">
            <a:spAutoFit/>
          </a:bodyPr>
          <a:lstStyle/>
          <a:p>
            <a:r>
              <a:rPr lang="tr-TR" b="1" dirty="0"/>
              <a:t>Minimum </a:t>
            </a:r>
            <a:r>
              <a:rPr lang="tr-TR" b="1" dirty="0" err="1"/>
              <a:t>effektif</a:t>
            </a:r>
            <a:r>
              <a:rPr lang="tr-TR" b="1" dirty="0"/>
              <a:t> dozda</a:t>
            </a:r>
          </a:p>
          <a:p>
            <a:pPr algn="ctr"/>
            <a:r>
              <a:rPr lang="tr-TR" dirty="0"/>
              <a:t>L-</a:t>
            </a:r>
            <a:r>
              <a:rPr lang="tr-TR" dirty="0" err="1"/>
              <a:t>Dopa</a:t>
            </a:r>
            <a:r>
              <a:rPr lang="tr-TR" dirty="0"/>
              <a:t>/DDİ</a:t>
            </a:r>
            <a:endParaRPr lang="en-TR" dirty="0"/>
          </a:p>
        </p:txBody>
      </p:sp>
      <p:sp>
        <p:nvSpPr>
          <p:cNvPr id="33" name="TextBox 32">
            <a:extLst>
              <a:ext uri="{FF2B5EF4-FFF2-40B4-BE49-F238E27FC236}">
                <a16:creationId xmlns:a16="http://schemas.microsoft.com/office/drawing/2014/main" id="{38BE273B-3573-3C7B-CD59-5C27A5ECFF50}"/>
              </a:ext>
            </a:extLst>
          </p:cNvPr>
          <p:cNvSpPr txBox="1"/>
          <p:nvPr/>
        </p:nvSpPr>
        <p:spPr>
          <a:xfrm>
            <a:off x="6448917" y="2632379"/>
            <a:ext cx="1410514" cy="369332"/>
          </a:xfrm>
          <a:prstGeom prst="rect">
            <a:avLst/>
          </a:prstGeom>
          <a:solidFill>
            <a:schemeClr val="accent2">
              <a:lumMod val="20000"/>
              <a:lumOff val="80000"/>
            </a:schemeClr>
          </a:solidFill>
        </p:spPr>
        <p:txBody>
          <a:bodyPr wrap="none" rtlCol="0">
            <a:spAutoFit/>
          </a:bodyPr>
          <a:lstStyle/>
          <a:p>
            <a:r>
              <a:rPr lang="en-TR" dirty="0"/>
              <a:t>Yetersiz yanıt</a:t>
            </a:r>
          </a:p>
        </p:txBody>
      </p:sp>
      <p:sp>
        <p:nvSpPr>
          <p:cNvPr id="35" name="TextBox 34">
            <a:extLst>
              <a:ext uri="{FF2B5EF4-FFF2-40B4-BE49-F238E27FC236}">
                <a16:creationId xmlns:a16="http://schemas.microsoft.com/office/drawing/2014/main" id="{798645D4-C883-9615-9180-2018B8A1426C}"/>
              </a:ext>
            </a:extLst>
          </p:cNvPr>
          <p:cNvSpPr txBox="1"/>
          <p:nvPr/>
        </p:nvSpPr>
        <p:spPr>
          <a:xfrm>
            <a:off x="6253675" y="3220743"/>
            <a:ext cx="1746119" cy="369332"/>
          </a:xfrm>
          <a:prstGeom prst="rect">
            <a:avLst/>
          </a:prstGeom>
          <a:solidFill>
            <a:schemeClr val="accent2">
              <a:lumMod val="20000"/>
              <a:lumOff val="80000"/>
            </a:schemeClr>
          </a:solidFill>
        </p:spPr>
        <p:txBody>
          <a:bodyPr wrap="none" rtlCol="0">
            <a:spAutoFit/>
          </a:bodyPr>
          <a:lstStyle/>
          <a:p>
            <a:r>
              <a:rPr lang="en-TR" dirty="0"/>
              <a:t>L-dopa doz arttIr</a:t>
            </a:r>
          </a:p>
        </p:txBody>
      </p:sp>
      <p:sp>
        <p:nvSpPr>
          <p:cNvPr id="36" name="TextBox 35">
            <a:extLst>
              <a:ext uri="{FF2B5EF4-FFF2-40B4-BE49-F238E27FC236}">
                <a16:creationId xmlns:a16="http://schemas.microsoft.com/office/drawing/2014/main" id="{401739C1-1220-C404-F25A-282C40BFA680}"/>
              </a:ext>
            </a:extLst>
          </p:cNvPr>
          <p:cNvSpPr txBox="1"/>
          <p:nvPr/>
        </p:nvSpPr>
        <p:spPr>
          <a:xfrm>
            <a:off x="6439020" y="3730158"/>
            <a:ext cx="1410514" cy="369332"/>
          </a:xfrm>
          <a:prstGeom prst="rect">
            <a:avLst/>
          </a:prstGeom>
          <a:solidFill>
            <a:schemeClr val="accent2">
              <a:lumMod val="20000"/>
              <a:lumOff val="80000"/>
            </a:schemeClr>
          </a:solidFill>
        </p:spPr>
        <p:txBody>
          <a:bodyPr wrap="none" rtlCol="0">
            <a:spAutoFit/>
          </a:bodyPr>
          <a:lstStyle/>
          <a:p>
            <a:r>
              <a:rPr lang="en-TR" dirty="0"/>
              <a:t>Yetersiz yanıt</a:t>
            </a:r>
          </a:p>
        </p:txBody>
      </p:sp>
      <p:sp>
        <p:nvSpPr>
          <p:cNvPr id="38" name="TextBox 37">
            <a:extLst>
              <a:ext uri="{FF2B5EF4-FFF2-40B4-BE49-F238E27FC236}">
                <a16:creationId xmlns:a16="http://schemas.microsoft.com/office/drawing/2014/main" id="{CBAA66C8-B97E-6685-333E-8973093A4305}"/>
              </a:ext>
            </a:extLst>
          </p:cNvPr>
          <p:cNvSpPr txBox="1"/>
          <p:nvPr/>
        </p:nvSpPr>
        <p:spPr>
          <a:xfrm>
            <a:off x="8367493" y="3730837"/>
            <a:ext cx="862702" cy="369332"/>
          </a:xfrm>
          <a:prstGeom prst="rect">
            <a:avLst/>
          </a:prstGeom>
          <a:solidFill>
            <a:schemeClr val="accent2">
              <a:lumMod val="20000"/>
              <a:lumOff val="80000"/>
            </a:schemeClr>
          </a:solidFill>
        </p:spPr>
        <p:txBody>
          <a:bodyPr wrap="square" rtlCol="0">
            <a:spAutoFit/>
          </a:bodyPr>
          <a:lstStyle/>
          <a:p>
            <a:r>
              <a:rPr lang="en-TR" dirty="0"/>
              <a:t>Tanı ??</a:t>
            </a:r>
          </a:p>
        </p:txBody>
      </p:sp>
      <p:sp>
        <p:nvSpPr>
          <p:cNvPr id="39" name="TextBox 38">
            <a:extLst>
              <a:ext uri="{FF2B5EF4-FFF2-40B4-BE49-F238E27FC236}">
                <a16:creationId xmlns:a16="http://schemas.microsoft.com/office/drawing/2014/main" id="{CF41F17F-5B0D-36C8-7CB8-FC8270401B42}"/>
              </a:ext>
            </a:extLst>
          </p:cNvPr>
          <p:cNvSpPr txBox="1"/>
          <p:nvPr/>
        </p:nvSpPr>
        <p:spPr>
          <a:xfrm>
            <a:off x="6862680" y="4405039"/>
            <a:ext cx="3454151" cy="923330"/>
          </a:xfrm>
          <a:prstGeom prst="rect">
            <a:avLst/>
          </a:prstGeom>
          <a:solidFill>
            <a:schemeClr val="accent2">
              <a:lumMod val="20000"/>
              <a:lumOff val="80000"/>
            </a:schemeClr>
          </a:solidFill>
        </p:spPr>
        <p:txBody>
          <a:bodyPr wrap="none" rtlCol="0">
            <a:spAutoFit/>
          </a:bodyPr>
          <a:lstStyle/>
          <a:p>
            <a:pPr algn="ctr"/>
            <a:r>
              <a:rPr lang="tr-TR" dirty="0"/>
              <a:t>L-</a:t>
            </a:r>
            <a:r>
              <a:rPr lang="tr-TR" dirty="0" err="1"/>
              <a:t>Dopa</a:t>
            </a:r>
            <a:r>
              <a:rPr lang="tr-TR" dirty="0"/>
              <a:t>/DDİ dozunu arttır</a:t>
            </a:r>
          </a:p>
          <a:p>
            <a:pPr algn="ctr"/>
            <a:r>
              <a:rPr lang="tr-TR" dirty="0"/>
              <a:t>Veya COMT İ* veya MAO-B İ* ekle</a:t>
            </a:r>
          </a:p>
          <a:p>
            <a:pPr algn="ctr"/>
            <a:r>
              <a:rPr lang="tr-TR" dirty="0"/>
              <a:t>(Dirençli tremor FUS)</a:t>
            </a:r>
            <a:endParaRPr lang="en-TR" dirty="0"/>
          </a:p>
        </p:txBody>
      </p:sp>
      <p:sp>
        <p:nvSpPr>
          <p:cNvPr id="40" name="TextBox 39">
            <a:extLst>
              <a:ext uri="{FF2B5EF4-FFF2-40B4-BE49-F238E27FC236}">
                <a16:creationId xmlns:a16="http://schemas.microsoft.com/office/drawing/2014/main" id="{FD632DD9-D0B1-395F-F57C-48F08CDD8914}"/>
              </a:ext>
            </a:extLst>
          </p:cNvPr>
          <p:cNvSpPr txBox="1"/>
          <p:nvPr/>
        </p:nvSpPr>
        <p:spPr>
          <a:xfrm>
            <a:off x="7414214" y="5573220"/>
            <a:ext cx="2348720" cy="369332"/>
          </a:xfrm>
          <a:prstGeom prst="rect">
            <a:avLst/>
          </a:prstGeom>
          <a:solidFill>
            <a:schemeClr val="accent2">
              <a:lumMod val="20000"/>
              <a:lumOff val="80000"/>
            </a:schemeClr>
          </a:solidFill>
        </p:spPr>
        <p:txBody>
          <a:bodyPr wrap="none" rtlCol="0">
            <a:spAutoFit/>
          </a:bodyPr>
          <a:lstStyle/>
          <a:p>
            <a:r>
              <a:rPr lang="en-TR" dirty="0"/>
              <a:t>Motor komplikasyonlar</a:t>
            </a:r>
          </a:p>
        </p:txBody>
      </p:sp>
      <p:sp>
        <p:nvSpPr>
          <p:cNvPr id="42" name="TextBox 41">
            <a:extLst>
              <a:ext uri="{FF2B5EF4-FFF2-40B4-BE49-F238E27FC236}">
                <a16:creationId xmlns:a16="http://schemas.microsoft.com/office/drawing/2014/main" id="{5289FDAA-56F4-5073-E5CD-C1B1336806B3}"/>
              </a:ext>
            </a:extLst>
          </p:cNvPr>
          <p:cNvSpPr txBox="1"/>
          <p:nvPr/>
        </p:nvSpPr>
        <p:spPr>
          <a:xfrm>
            <a:off x="2441487" y="4696756"/>
            <a:ext cx="3405079" cy="1754326"/>
          </a:xfrm>
          <a:prstGeom prst="rect">
            <a:avLst/>
          </a:prstGeom>
          <a:solidFill>
            <a:schemeClr val="accent2">
              <a:lumMod val="20000"/>
              <a:lumOff val="80000"/>
            </a:schemeClr>
          </a:solidFill>
        </p:spPr>
        <p:txBody>
          <a:bodyPr wrap="square" rtlCol="0">
            <a:spAutoFit/>
          </a:bodyPr>
          <a:lstStyle/>
          <a:p>
            <a:r>
              <a:rPr lang="en-TR"/>
              <a:t>COMT İ</a:t>
            </a:r>
            <a:r>
              <a:rPr lang="en-AU" dirty="0"/>
              <a:t>*</a:t>
            </a:r>
            <a:endParaRPr lang="en-TR" dirty="0"/>
          </a:p>
          <a:p>
            <a:r>
              <a:rPr lang="en-TR"/>
              <a:t>MAO-B İ</a:t>
            </a:r>
            <a:r>
              <a:rPr lang="en-AU" dirty="0"/>
              <a:t>*</a:t>
            </a:r>
            <a:endParaRPr lang="en-TR" dirty="0"/>
          </a:p>
          <a:p>
            <a:r>
              <a:rPr lang="en-TR"/>
              <a:t>Amantadin</a:t>
            </a:r>
            <a:r>
              <a:rPr lang="en-AU" dirty="0"/>
              <a:t>*</a:t>
            </a:r>
            <a:endParaRPr lang="en-TR" dirty="0"/>
          </a:p>
          <a:p>
            <a:r>
              <a:rPr lang="en-TR" dirty="0"/>
              <a:t>Adenosine A2a res</a:t>
            </a:r>
            <a:r>
              <a:rPr lang="en-TR"/>
              <a:t>. Antagonist</a:t>
            </a:r>
            <a:endParaRPr lang="tr-TR" dirty="0"/>
          </a:p>
          <a:p>
            <a:r>
              <a:rPr lang="tr-TR" dirty="0"/>
              <a:t>Cihaz destekli tedaviler</a:t>
            </a:r>
          </a:p>
          <a:p>
            <a:r>
              <a:rPr lang="tr-TR" dirty="0"/>
              <a:t>(</a:t>
            </a:r>
            <a:r>
              <a:rPr lang="tr-TR" dirty="0" err="1"/>
              <a:t>Infüzyon</a:t>
            </a:r>
            <a:r>
              <a:rPr lang="tr-TR" dirty="0"/>
              <a:t> terapileri)</a:t>
            </a:r>
            <a:endParaRPr lang="en-TR" dirty="0"/>
          </a:p>
        </p:txBody>
      </p:sp>
      <p:sp>
        <p:nvSpPr>
          <p:cNvPr id="43" name="TextBox 42">
            <a:extLst>
              <a:ext uri="{FF2B5EF4-FFF2-40B4-BE49-F238E27FC236}">
                <a16:creationId xmlns:a16="http://schemas.microsoft.com/office/drawing/2014/main" id="{58BB0D2F-9656-0A81-B47D-BB6449CE0C1C}"/>
              </a:ext>
            </a:extLst>
          </p:cNvPr>
          <p:cNvSpPr txBox="1"/>
          <p:nvPr/>
        </p:nvSpPr>
        <p:spPr>
          <a:xfrm>
            <a:off x="1703853" y="2414898"/>
            <a:ext cx="2242730" cy="646331"/>
          </a:xfrm>
          <a:prstGeom prst="rect">
            <a:avLst/>
          </a:prstGeom>
          <a:solidFill>
            <a:schemeClr val="accent2">
              <a:lumMod val="20000"/>
              <a:lumOff val="80000"/>
            </a:schemeClr>
          </a:solidFill>
          <a:ln>
            <a:noFill/>
          </a:ln>
        </p:spPr>
        <p:txBody>
          <a:bodyPr wrap="none" rtlCol="0">
            <a:spAutoFit/>
          </a:bodyPr>
          <a:lstStyle/>
          <a:p>
            <a:r>
              <a:rPr lang="en-TR"/>
              <a:t>Egzersiz</a:t>
            </a:r>
            <a:r>
              <a:rPr lang="tr-TR" dirty="0"/>
              <a:t> </a:t>
            </a:r>
          </a:p>
          <a:p>
            <a:r>
              <a:rPr lang="tr-TR" dirty="0"/>
              <a:t>’bekle gör’  yaklaşımı</a:t>
            </a:r>
          </a:p>
        </p:txBody>
      </p:sp>
      <p:sp>
        <p:nvSpPr>
          <p:cNvPr id="37" name="TextBox 36">
            <a:extLst>
              <a:ext uri="{FF2B5EF4-FFF2-40B4-BE49-F238E27FC236}">
                <a16:creationId xmlns:a16="http://schemas.microsoft.com/office/drawing/2014/main" id="{94CC8F93-E749-60FA-A7FB-971A87864883}"/>
              </a:ext>
            </a:extLst>
          </p:cNvPr>
          <p:cNvSpPr txBox="1"/>
          <p:nvPr/>
        </p:nvSpPr>
        <p:spPr>
          <a:xfrm>
            <a:off x="169867" y="5832945"/>
            <a:ext cx="1770036" cy="584775"/>
          </a:xfrm>
          <a:prstGeom prst="rect">
            <a:avLst/>
          </a:prstGeom>
          <a:noFill/>
        </p:spPr>
        <p:txBody>
          <a:bodyPr wrap="none" rtlCol="0">
            <a:spAutoFit/>
          </a:bodyPr>
          <a:lstStyle/>
          <a:p>
            <a:r>
              <a:rPr lang="en-US" sz="1600" dirty="0"/>
              <a:t>*</a:t>
            </a:r>
            <a:r>
              <a:rPr lang="en-US" sz="1600" dirty="0" err="1"/>
              <a:t>İlaç</a:t>
            </a:r>
            <a:r>
              <a:rPr lang="en-US" sz="1600" dirty="0"/>
              <a:t> </a:t>
            </a:r>
            <a:r>
              <a:rPr lang="en-US" sz="1600" dirty="0" err="1"/>
              <a:t>etkileşimleri</a:t>
            </a:r>
            <a:r>
              <a:rPr lang="en-US" sz="1600" dirty="0"/>
              <a:t> </a:t>
            </a:r>
          </a:p>
          <a:p>
            <a:r>
              <a:rPr lang="en-US" sz="1600" dirty="0" err="1"/>
              <a:t>Açısından</a:t>
            </a:r>
            <a:r>
              <a:rPr lang="en-US" sz="1600" dirty="0"/>
              <a:t> </a:t>
            </a:r>
            <a:r>
              <a:rPr lang="en-US" sz="1600" dirty="0" err="1"/>
              <a:t>dikkat</a:t>
            </a:r>
            <a:r>
              <a:rPr lang="en-US" sz="1600" dirty="0"/>
              <a:t> !</a:t>
            </a:r>
          </a:p>
        </p:txBody>
      </p:sp>
    </p:spTree>
    <p:extLst>
      <p:ext uri="{BB962C8B-B14F-4D97-AF65-F5344CB8AC3E}">
        <p14:creationId xmlns:p14="http://schemas.microsoft.com/office/powerpoint/2010/main" val="339872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circle(in)">
                                      <p:cBhvr>
                                        <p:cTn id="10" dur="2000"/>
                                        <p:tgtEl>
                                          <p:spTgt spid="8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circle(in)">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par>
                                <p:cTn id="22" presetID="6"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par>
                                <p:cTn id="28" presetID="6" presetClass="entr" presetSubtype="16"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ircle(in)">
                                      <p:cBhvr>
                                        <p:cTn id="30" dur="2000"/>
                                        <p:tgtEl>
                                          <p:spTgt spid="30"/>
                                        </p:tgtEl>
                                      </p:cBhvr>
                                    </p:animEffect>
                                  </p:childTnLst>
                                </p:cTn>
                              </p:par>
                              <p:par>
                                <p:cTn id="31" presetID="6"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circle(in)">
                                      <p:cBhvr>
                                        <p:cTn id="36" dur="2000"/>
                                        <p:tgtEl>
                                          <p:spTgt spid="33"/>
                                        </p:tgtEl>
                                      </p:cBhvr>
                                    </p:animEffect>
                                  </p:childTnLst>
                                </p:cTn>
                              </p:par>
                              <p:par>
                                <p:cTn id="37" presetID="6" presetClass="entr" presetSubtype="16"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circle(in)">
                                      <p:cBhvr>
                                        <p:cTn id="39" dur="2000"/>
                                        <p:tgtEl>
                                          <p:spTgt spid="6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circle(in)">
                                      <p:cBhvr>
                                        <p:cTn id="42" dur="2000"/>
                                        <p:tgtEl>
                                          <p:spTgt spid="3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circle(in)">
                                      <p:cBhvr>
                                        <p:cTn id="45" dur="2000"/>
                                        <p:tgtEl>
                                          <p:spTgt spid="36"/>
                                        </p:tgtEl>
                                      </p:cBhvr>
                                    </p:animEffect>
                                  </p:childTnLst>
                                </p:cTn>
                              </p:par>
                              <p:par>
                                <p:cTn id="46" presetID="6" presetClass="entr" presetSubtype="16" fill="hold"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circle(in)">
                                      <p:cBhvr>
                                        <p:cTn id="48" dur="2000"/>
                                        <p:tgtEl>
                                          <p:spTgt spid="63"/>
                                        </p:tgtEl>
                                      </p:cBhvr>
                                    </p:animEffect>
                                  </p:childTnLst>
                                </p:cTn>
                              </p:par>
                              <p:par>
                                <p:cTn id="49" presetID="6" presetClass="entr" presetSubtype="16"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circle(in)">
                                      <p:cBhvr>
                                        <p:cTn id="51" dur="2000"/>
                                        <p:tgtEl>
                                          <p:spTgt spid="7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circle(in)">
                                      <p:cBhvr>
                                        <p:cTn id="54" dur="2000"/>
                                        <p:tgtEl>
                                          <p:spTgt spid="3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circle(in)">
                                      <p:cBhvr>
                                        <p:cTn id="57" dur="2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circle(in)">
                                      <p:cBhvr>
                                        <p:cTn id="62" dur="2000"/>
                                        <p:tgtEl>
                                          <p:spTgt spid="53"/>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circle(in)">
                                      <p:cBhvr>
                                        <p:cTn id="65" dur="2000"/>
                                        <p:tgtEl>
                                          <p:spTgt spid="40"/>
                                        </p:tgtEl>
                                      </p:cBhvr>
                                    </p:animEffect>
                                  </p:childTnLst>
                                </p:cTn>
                              </p:par>
                              <p:par>
                                <p:cTn id="66" presetID="6" presetClass="entr" presetSubtype="16" fill="hold"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circle(in)">
                                      <p:cBhvr>
                                        <p:cTn id="68" dur="2000"/>
                                        <p:tgtEl>
                                          <p:spTgt spid="67"/>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circle(in)">
                                      <p:cBhvr>
                                        <p:cTn id="71"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9" grpId="0" animBg="1"/>
      <p:bldP spid="33" grpId="0" animBg="1"/>
      <p:bldP spid="35" grpId="0" animBg="1"/>
      <p:bldP spid="36" grpId="0" animBg="1"/>
      <p:bldP spid="38" grpId="0" animBg="1"/>
      <p:bldP spid="39" grpId="0" animBg="1"/>
      <p:bldP spid="40" grpId="0" animBg="1"/>
      <p:bldP spid="42" grpId="0" animBg="1"/>
      <p:bldP spid="43" grpId="0"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1FA154-F007-7F3C-040D-54DCCDCA200C}"/>
              </a:ext>
            </a:extLst>
          </p:cNvPr>
          <p:cNvSpPr txBox="1"/>
          <p:nvPr/>
        </p:nvSpPr>
        <p:spPr>
          <a:xfrm>
            <a:off x="891914" y="3694198"/>
            <a:ext cx="9001594" cy="1200329"/>
          </a:xfrm>
          <a:prstGeom prst="rect">
            <a:avLst/>
          </a:prstGeom>
          <a:noFill/>
        </p:spPr>
        <p:txBody>
          <a:bodyPr wrap="square">
            <a:spAutoFit/>
          </a:bodyPr>
          <a:lstStyle/>
          <a:p>
            <a:r>
              <a:rPr lang="en-US" sz="3600" dirty="0" err="1"/>
              <a:t>Geriatrik</a:t>
            </a:r>
            <a:r>
              <a:rPr lang="en-US" sz="3600" dirty="0"/>
              <a:t> PH </a:t>
            </a:r>
            <a:r>
              <a:rPr lang="en-US" sz="3600" dirty="0" err="1"/>
              <a:t>hastalarında</a:t>
            </a:r>
            <a:r>
              <a:rPr lang="en-US" sz="3600" dirty="0"/>
              <a:t> </a:t>
            </a:r>
            <a:r>
              <a:rPr lang="en-US" sz="3600" dirty="0" err="1"/>
              <a:t>kullanılan</a:t>
            </a:r>
            <a:r>
              <a:rPr lang="en-US" sz="3600" dirty="0"/>
              <a:t> </a:t>
            </a:r>
            <a:r>
              <a:rPr lang="en-US" sz="3600" dirty="0" err="1">
                <a:solidFill>
                  <a:srgbClr val="C00000"/>
                </a:solidFill>
              </a:rPr>
              <a:t>ilaçların</a:t>
            </a:r>
            <a:r>
              <a:rPr lang="en-US" sz="3600" dirty="0"/>
              <a:t> </a:t>
            </a:r>
          </a:p>
          <a:p>
            <a:r>
              <a:rPr lang="en-US" sz="3600" dirty="0" err="1"/>
              <a:t>etki</a:t>
            </a:r>
            <a:r>
              <a:rPr lang="en-US" sz="3600" dirty="0"/>
              <a:t>, </a:t>
            </a:r>
            <a:r>
              <a:rPr lang="en-US" sz="3600" dirty="0" err="1"/>
              <a:t>yan</a:t>
            </a:r>
            <a:r>
              <a:rPr lang="en-US" sz="3600" dirty="0"/>
              <a:t> </a:t>
            </a:r>
            <a:r>
              <a:rPr lang="en-US" sz="3600" dirty="0" err="1"/>
              <a:t>etki</a:t>
            </a:r>
            <a:r>
              <a:rPr lang="en-US" sz="3600" dirty="0"/>
              <a:t> </a:t>
            </a:r>
            <a:r>
              <a:rPr lang="en-US" sz="3600" dirty="0" err="1"/>
              <a:t>ve</a:t>
            </a:r>
            <a:r>
              <a:rPr lang="en-US" sz="3600" dirty="0"/>
              <a:t> </a:t>
            </a:r>
            <a:r>
              <a:rPr lang="en-US" sz="3600" dirty="0" err="1"/>
              <a:t>ilaç</a:t>
            </a:r>
            <a:r>
              <a:rPr lang="en-US" sz="3600" dirty="0"/>
              <a:t> </a:t>
            </a:r>
            <a:r>
              <a:rPr lang="en-US" sz="3600" dirty="0" err="1"/>
              <a:t>etkileşimleri</a:t>
            </a:r>
            <a:endParaRPr lang="en-US" sz="3600" dirty="0"/>
          </a:p>
        </p:txBody>
      </p:sp>
    </p:spTree>
    <p:extLst>
      <p:ext uri="{BB962C8B-B14F-4D97-AF65-F5344CB8AC3E}">
        <p14:creationId xmlns:p14="http://schemas.microsoft.com/office/powerpoint/2010/main" val="2709416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FC8B60E-9D8F-C02B-107C-9688C7136FCB}"/>
              </a:ext>
            </a:extLst>
          </p:cNvPr>
          <p:cNvSpPr/>
          <p:nvPr/>
        </p:nvSpPr>
        <p:spPr>
          <a:xfrm>
            <a:off x="710337" y="171649"/>
            <a:ext cx="3536200" cy="12161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2800" dirty="0">
                <a:solidFill>
                  <a:schemeClr val="tx1"/>
                </a:solidFill>
              </a:rPr>
              <a:t>L-Dopa</a:t>
            </a:r>
          </a:p>
        </p:txBody>
      </p:sp>
      <p:sp>
        <p:nvSpPr>
          <p:cNvPr id="6" name="TextBox 5">
            <a:extLst>
              <a:ext uri="{FF2B5EF4-FFF2-40B4-BE49-F238E27FC236}">
                <a16:creationId xmlns:a16="http://schemas.microsoft.com/office/drawing/2014/main" id="{8D92AE1A-7348-5534-5E8F-E3F9D8A2C249}"/>
              </a:ext>
            </a:extLst>
          </p:cNvPr>
          <p:cNvSpPr txBox="1"/>
          <p:nvPr/>
        </p:nvSpPr>
        <p:spPr>
          <a:xfrm>
            <a:off x="710336" y="4407470"/>
            <a:ext cx="2302748" cy="2092881"/>
          </a:xfrm>
          <a:prstGeom prst="rect">
            <a:avLst/>
          </a:prstGeom>
          <a:noFill/>
        </p:spPr>
        <p:txBody>
          <a:bodyPr wrap="square">
            <a:spAutoFit/>
          </a:bodyPr>
          <a:lstStyle/>
          <a:p>
            <a:r>
              <a:rPr lang="en-GB" b="1" dirty="0">
                <a:effectLst/>
                <a:latin typeface="AdvHelneu"/>
              </a:rPr>
              <a:t>Arvid Carlsson</a:t>
            </a:r>
          </a:p>
          <a:p>
            <a:r>
              <a:rPr lang="en-GB" sz="1400" dirty="0">
                <a:latin typeface="AdvHelneu"/>
              </a:rPr>
              <a:t>(1923-2018)</a:t>
            </a:r>
            <a:endParaRPr lang="en-GB" sz="1400" dirty="0">
              <a:effectLst/>
              <a:latin typeface="AdvHelneu"/>
            </a:endParaRPr>
          </a:p>
          <a:p>
            <a:r>
              <a:rPr lang="en-GB" sz="1400" dirty="0" err="1">
                <a:solidFill>
                  <a:srgbClr val="211E1E"/>
                </a:solidFill>
                <a:latin typeface="AdvHelneu"/>
              </a:rPr>
              <a:t>Farmakoloji</a:t>
            </a:r>
            <a:r>
              <a:rPr lang="en-GB" sz="1400" dirty="0">
                <a:solidFill>
                  <a:srgbClr val="211E1E"/>
                </a:solidFill>
                <a:latin typeface="AdvHelneu"/>
              </a:rPr>
              <a:t> </a:t>
            </a:r>
            <a:r>
              <a:rPr lang="en-GB" sz="1400" dirty="0" err="1">
                <a:solidFill>
                  <a:srgbClr val="211E1E"/>
                </a:solidFill>
                <a:latin typeface="AdvHelneu"/>
              </a:rPr>
              <a:t>laboratuarı</a:t>
            </a:r>
            <a:endParaRPr lang="en-GB" sz="1400" dirty="0">
              <a:solidFill>
                <a:srgbClr val="211E1E"/>
              </a:solidFill>
              <a:latin typeface="AdvHelneu"/>
            </a:endParaRPr>
          </a:p>
          <a:p>
            <a:r>
              <a:rPr lang="en-GB" sz="1400" dirty="0">
                <a:solidFill>
                  <a:srgbClr val="211E1E"/>
                </a:solidFill>
                <a:latin typeface="AdvHelneu"/>
              </a:rPr>
              <a:t>Göteborg </a:t>
            </a:r>
            <a:r>
              <a:rPr lang="en-GB" sz="1400" dirty="0" err="1">
                <a:solidFill>
                  <a:srgbClr val="211E1E"/>
                </a:solidFill>
                <a:latin typeface="AdvHelneu"/>
              </a:rPr>
              <a:t>Üniversitesi</a:t>
            </a:r>
            <a:r>
              <a:rPr lang="en-GB" sz="1400" dirty="0">
                <a:solidFill>
                  <a:srgbClr val="211E1E"/>
                </a:solidFill>
                <a:latin typeface="AdvHelneu"/>
              </a:rPr>
              <a:t>, 1981</a:t>
            </a:r>
          </a:p>
          <a:p>
            <a:endParaRPr lang="en-GB" sz="1400" dirty="0">
              <a:solidFill>
                <a:srgbClr val="211E1E"/>
              </a:solidFill>
              <a:latin typeface="AdvHelneu"/>
            </a:endParaRPr>
          </a:p>
          <a:p>
            <a:r>
              <a:rPr lang="en-GB" sz="1400" dirty="0" err="1"/>
              <a:t>Reserpin</a:t>
            </a:r>
            <a:r>
              <a:rPr lang="en-GB" sz="1400" dirty="0"/>
              <a:t> </a:t>
            </a:r>
            <a:r>
              <a:rPr lang="en-GB" sz="1400" dirty="0" err="1"/>
              <a:t>ve</a:t>
            </a:r>
            <a:r>
              <a:rPr lang="en-GB" sz="1400" dirty="0"/>
              <a:t> Levodopa </a:t>
            </a:r>
            <a:r>
              <a:rPr lang="en-GB" sz="1400" dirty="0" err="1"/>
              <a:t>üzerine</a:t>
            </a:r>
            <a:r>
              <a:rPr lang="en-GB" sz="1400" dirty="0"/>
              <a:t> </a:t>
            </a:r>
            <a:r>
              <a:rPr lang="en-GB" sz="1400" dirty="0" err="1"/>
              <a:t>çalışmalar</a:t>
            </a:r>
            <a:endParaRPr lang="en-GB" sz="1400" dirty="0"/>
          </a:p>
          <a:p>
            <a:r>
              <a:rPr lang="en-GB" sz="1400" dirty="0"/>
              <a:t>Motor </a:t>
            </a:r>
            <a:r>
              <a:rPr lang="en-GB" sz="1400" dirty="0" err="1"/>
              <a:t>işlevlerde</a:t>
            </a:r>
            <a:r>
              <a:rPr lang="en-GB" sz="1400" dirty="0"/>
              <a:t> dopamine </a:t>
            </a:r>
            <a:r>
              <a:rPr lang="en-GB" sz="1400" dirty="0" err="1"/>
              <a:t>rol</a:t>
            </a:r>
            <a:r>
              <a:rPr lang="en-GB" sz="1400" dirty="0"/>
              <a:t> </a:t>
            </a:r>
            <a:r>
              <a:rPr lang="en-GB" sz="1400" dirty="0" err="1"/>
              <a:t>oynayabilir</a:t>
            </a:r>
            <a:endParaRPr lang="en-GB" sz="1400" dirty="0"/>
          </a:p>
        </p:txBody>
      </p:sp>
      <p:pic>
        <p:nvPicPr>
          <p:cNvPr id="7" name="Picture 6">
            <a:extLst>
              <a:ext uri="{FF2B5EF4-FFF2-40B4-BE49-F238E27FC236}">
                <a16:creationId xmlns:a16="http://schemas.microsoft.com/office/drawing/2014/main" id="{AD658180-3D31-9B9F-1876-C06F5F201D67}"/>
              </a:ext>
            </a:extLst>
          </p:cNvPr>
          <p:cNvPicPr>
            <a:picLocks noChangeAspect="1"/>
          </p:cNvPicPr>
          <p:nvPr/>
        </p:nvPicPr>
        <p:blipFill>
          <a:blip r:embed="rId3"/>
          <a:stretch>
            <a:fillRect/>
          </a:stretch>
        </p:blipFill>
        <p:spPr>
          <a:xfrm>
            <a:off x="776872" y="1589494"/>
            <a:ext cx="2091219" cy="2709492"/>
          </a:xfrm>
          <a:prstGeom prst="rect">
            <a:avLst/>
          </a:prstGeom>
        </p:spPr>
      </p:pic>
      <p:pic>
        <p:nvPicPr>
          <p:cNvPr id="8" name="Picture 7">
            <a:extLst>
              <a:ext uri="{FF2B5EF4-FFF2-40B4-BE49-F238E27FC236}">
                <a16:creationId xmlns:a16="http://schemas.microsoft.com/office/drawing/2014/main" id="{6B0AC6DE-6FDD-EE7C-B2CC-ADD291DD6F39}"/>
              </a:ext>
            </a:extLst>
          </p:cNvPr>
          <p:cNvPicPr>
            <a:picLocks noChangeAspect="1"/>
          </p:cNvPicPr>
          <p:nvPr/>
        </p:nvPicPr>
        <p:blipFill>
          <a:blip r:embed="rId4"/>
          <a:stretch>
            <a:fillRect/>
          </a:stretch>
        </p:blipFill>
        <p:spPr>
          <a:xfrm rot="5400000">
            <a:off x="3046956" y="1866981"/>
            <a:ext cx="2622249" cy="2067276"/>
          </a:xfrm>
          <a:prstGeom prst="rect">
            <a:avLst/>
          </a:prstGeom>
        </p:spPr>
      </p:pic>
      <p:sp>
        <p:nvSpPr>
          <p:cNvPr id="10" name="TextBox 9">
            <a:extLst>
              <a:ext uri="{FF2B5EF4-FFF2-40B4-BE49-F238E27FC236}">
                <a16:creationId xmlns:a16="http://schemas.microsoft.com/office/drawing/2014/main" id="{1698CADF-1092-3235-9D47-DCB45188B18C}"/>
              </a:ext>
            </a:extLst>
          </p:cNvPr>
          <p:cNvSpPr txBox="1"/>
          <p:nvPr/>
        </p:nvSpPr>
        <p:spPr>
          <a:xfrm>
            <a:off x="3324443" y="4413421"/>
            <a:ext cx="2302748" cy="2092881"/>
          </a:xfrm>
          <a:prstGeom prst="rect">
            <a:avLst/>
          </a:prstGeom>
          <a:noFill/>
        </p:spPr>
        <p:txBody>
          <a:bodyPr wrap="square">
            <a:spAutoFit/>
          </a:bodyPr>
          <a:lstStyle/>
          <a:p>
            <a:r>
              <a:rPr lang="en-GB" b="1" dirty="0">
                <a:solidFill>
                  <a:srgbClr val="211E1E"/>
                </a:solidFill>
                <a:effectLst/>
                <a:latin typeface="AdvHelneu"/>
              </a:rPr>
              <a:t>Oleh </a:t>
            </a:r>
            <a:r>
              <a:rPr lang="en-GB" b="1" dirty="0" err="1">
                <a:solidFill>
                  <a:srgbClr val="211E1E"/>
                </a:solidFill>
                <a:effectLst/>
                <a:latin typeface="AdvHelneu"/>
              </a:rPr>
              <a:t>Hornykiewicz</a:t>
            </a:r>
            <a:endParaRPr lang="en-GB" b="1" dirty="0">
              <a:solidFill>
                <a:srgbClr val="211E1E"/>
              </a:solidFill>
              <a:effectLst/>
              <a:latin typeface="AdvHelneu"/>
            </a:endParaRPr>
          </a:p>
          <a:p>
            <a:r>
              <a:rPr lang="en-GB" sz="1400" dirty="0">
                <a:solidFill>
                  <a:srgbClr val="211E1E"/>
                </a:solidFill>
                <a:latin typeface="AdvHelneu"/>
              </a:rPr>
              <a:t>(1926-2020)</a:t>
            </a:r>
            <a:r>
              <a:rPr lang="en-GB" sz="1400" dirty="0">
                <a:solidFill>
                  <a:srgbClr val="211E1E"/>
                </a:solidFill>
                <a:effectLst/>
                <a:latin typeface="AdvHelneu"/>
              </a:rPr>
              <a:t> </a:t>
            </a:r>
            <a:endParaRPr lang="en-GB" sz="1400" dirty="0">
              <a:solidFill>
                <a:srgbClr val="211E1E"/>
              </a:solidFill>
              <a:latin typeface="AdvHelneu"/>
            </a:endParaRPr>
          </a:p>
          <a:p>
            <a:r>
              <a:rPr lang="en-GB" sz="1400" dirty="0" err="1">
                <a:solidFill>
                  <a:srgbClr val="211E1E"/>
                </a:solidFill>
                <a:effectLst/>
                <a:latin typeface="AdvHelneu"/>
              </a:rPr>
              <a:t>Farmakoloji</a:t>
            </a:r>
            <a:r>
              <a:rPr lang="en-GB" sz="1400" dirty="0">
                <a:solidFill>
                  <a:srgbClr val="211E1E"/>
                </a:solidFill>
                <a:effectLst/>
                <a:latin typeface="AdvHelneu"/>
              </a:rPr>
              <a:t> </a:t>
            </a:r>
            <a:r>
              <a:rPr lang="en-GB" sz="1400" dirty="0" err="1">
                <a:solidFill>
                  <a:srgbClr val="211E1E"/>
                </a:solidFill>
                <a:effectLst/>
                <a:latin typeface="AdvHelneu"/>
              </a:rPr>
              <a:t>enstitüsü</a:t>
            </a:r>
            <a:r>
              <a:rPr lang="en-GB" sz="1400" dirty="0">
                <a:solidFill>
                  <a:srgbClr val="211E1E"/>
                </a:solidFill>
                <a:effectLst/>
                <a:latin typeface="AdvHelneu"/>
              </a:rPr>
              <a:t> Viyana 1962</a:t>
            </a:r>
          </a:p>
          <a:p>
            <a:endParaRPr lang="en-GB" sz="1400" dirty="0">
              <a:solidFill>
                <a:srgbClr val="211E1E"/>
              </a:solidFill>
              <a:latin typeface="AdvHelneu"/>
            </a:endParaRPr>
          </a:p>
          <a:p>
            <a:r>
              <a:rPr lang="en-GB" sz="1400" dirty="0">
                <a:solidFill>
                  <a:srgbClr val="211E1E"/>
                </a:solidFill>
                <a:latin typeface="AdvHelneu"/>
              </a:rPr>
              <a:t>Parkinson </a:t>
            </a:r>
            <a:r>
              <a:rPr lang="en-GB" sz="1400" dirty="0" err="1">
                <a:solidFill>
                  <a:srgbClr val="211E1E"/>
                </a:solidFill>
                <a:latin typeface="AdvHelneu"/>
              </a:rPr>
              <a:t>hastalarında</a:t>
            </a:r>
            <a:r>
              <a:rPr lang="en-GB" sz="1400" dirty="0">
                <a:solidFill>
                  <a:srgbClr val="211E1E"/>
                </a:solidFill>
                <a:latin typeface="AdvHelneu"/>
              </a:rPr>
              <a:t> striatal dopamine </a:t>
            </a:r>
            <a:r>
              <a:rPr lang="en-GB" sz="1400" dirty="0" err="1">
                <a:solidFill>
                  <a:srgbClr val="211E1E"/>
                </a:solidFill>
                <a:latin typeface="AdvHelneu"/>
              </a:rPr>
              <a:t>eksik</a:t>
            </a:r>
            <a:endParaRPr lang="en-GB" sz="1400" dirty="0">
              <a:solidFill>
                <a:srgbClr val="211E1E"/>
              </a:solidFill>
              <a:latin typeface="AdvHelneu"/>
            </a:endParaRPr>
          </a:p>
          <a:p>
            <a:r>
              <a:rPr lang="en-GB" sz="1400" dirty="0">
                <a:solidFill>
                  <a:srgbClr val="211E1E"/>
                </a:solidFill>
                <a:latin typeface="AdvHelneu"/>
              </a:rPr>
              <a:t>Birkmayer </a:t>
            </a:r>
            <a:r>
              <a:rPr lang="en-GB" sz="1400" dirty="0" err="1">
                <a:solidFill>
                  <a:srgbClr val="211E1E"/>
                </a:solidFill>
                <a:latin typeface="AdvHelneu"/>
              </a:rPr>
              <a:t>ile</a:t>
            </a:r>
            <a:r>
              <a:rPr lang="en-GB" sz="1400" dirty="0">
                <a:solidFill>
                  <a:srgbClr val="211E1E"/>
                </a:solidFill>
                <a:latin typeface="AdvHelneu"/>
              </a:rPr>
              <a:t> </a:t>
            </a:r>
            <a:r>
              <a:rPr lang="en-GB" sz="1400" dirty="0" err="1">
                <a:solidFill>
                  <a:srgbClr val="211E1E"/>
                </a:solidFill>
                <a:latin typeface="AdvHelneu"/>
              </a:rPr>
              <a:t>birlikte</a:t>
            </a:r>
            <a:r>
              <a:rPr lang="en-GB" sz="1400" dirty="0">
                <a:solidFill>
                  <a:srgbClr val="211E1E"/>
                </a:solidFill>
                <a:latin typeface="AdvHelneu"/>
              </a:rPr>
              <a:t> </a:t>
            </a:r>
            <a:r>
              <a:rPr lang="en-GB" sz="1400" dirty="0" err="1">
                <a:solidFill>
                  <a:srgbClr val="211E1E"/>
                </a:solidFill>
                <a:latin typeface="AdvHelneu"/>
              </a:rPr>
              <a:t>hastalara</a:t>
            </a:r>
            <a:r>
              <a:rPr lang="en-GB" sz="1400" dirty="0">
                <a:solidFill>
                  <a:srgbClr val="211E1E"/>
                </a:solidFill>
                <a:latin typeface="AdvHelneu"/>
              </a:rPr>
              <a:t> L-dopa </a:t>
            </a:r>
            <a:r>
              <a:rPr lang="en-GB" sz="1400" dirty="0" err="1">
                <a:solidFill>
                  <a:srgbClr val="211E1E"/>
                </a:solidFill>
                <a:latin typeface="AdvHelneu"/>
              </a:rPr>
              <a:t>enjeksiyonu</a:t>
            </a:r>
            <a:endParaRPr lang="en-GB" sz="1400" dirty="0">
              <a:solidFill>
                <a:srgbClr val="211E1E"/>
              </a:solidFill>
              <a:latin typeface="AdvHelneu"/>
            </a:endParaRPr>
          </a:p>
        </p:txBody>
      </p:sp>
      <p:pic>
        <p:nvPicPr>
          <p:cNvPr id="8194" name="Picture 2" descr="George Cotzias (1918-1977) | Download Scientific Diagram">
            <a:extLst>
              <a:ext uri="{FF2B5EF4-FFF2-40B4-BE49-F238E27FC236}">
                <a16:creationId xmlns:a16="http://schemas.microsoft.com/office/drawing/2014/main" id="{FBD12B57-9987-AB8B-489A-05AE8C9E2F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954" y="1580828"/>
            <a:ext cx="1945465" cy="26309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C99F22B-7C32-1E44-1811-BB4C49870949}"/>
              </a:ext>
            </a:extLst>
          </p:cNvPr>
          <p:cNvSpPr txBox="1"/>
          <p:nvPr/>
        </p:nvSpPr>
        <p:spPr>
          <a:xfrm>
            <a:off x="5996665" y="4428920"/>
            <a:ext cx="2078738" cy="1292662"/>
          </a:xfrm>
          <a:prstGeom prst="rect">
            <a:avLst/>
          </a:prstGeom>
          <a:noFill/>
        </p:spPr>
        <p:txBody>
          <a:bodyPr wrap="square">
            <a:spAutoFit/>
          </a:bodyPr>
          <a:lstStyle/>
          <a:p>
            <a:pPr algn="l"/>
            <a:r>
              <a:rPr lang="en-GB" sz="1600" b="1" i="0" u="none" strike="noStrike" dirty="0">
                <a:solidFill>
                  <a:srgbClr val="111111"/>
                </a:solidFill>
                <a:effectLst/>
                <a:latin typeface="Roboto" panose="02000000000000000000" pitchFamily="2" charset="0"/>
              </a:rPr>
              <a:t>George </a:t>
            </a:r>
            <a:r>
              <a:rPr lang="en-GB" sz="1600" b="1" i="0" u="none" strike="noStrike" dirty="0" err="1">
                <a:solidFill>
                  <a:srgbClr val="111111"/>
                </a:solidFill>
                <a:effectLst/>
                <a:latin typeface="Roboto" panose="02000000000000000000" pitchFamily="2" charset="0"/>
              </a:rPr>
              <a:t>Cotzias</a:t>
            </a:r>
            <a:r>
              <a:rPr lang="en-GB" sz="1600" b="1" i="0" u="none" strike="noStrike" dirty="0">
                <a:solidFill>
                  <a:srgbClr val="111111"/>
                </a:solidFill>
                <a:effectLst/>
                <a:latin typeface="Roboto" panose="02000000000000000000" pitchFamily="2" charset="0"/>
              </a:rPr>
              <a:t> </a:t>
            </a:r>
          </a:p>
          <a:p>
            <a:pPr algn="l"/>
            <a:r>
              <a:rPr lang="en-GB" sz="1200" b="0" i="0" u="none" strike="noStrike" dirty="0">
                <a:solidFill>
                  <a:srgbClr val="111111"/>
                </a:solidFill>
                <a:effectLst/>
                <a:latin typeface="Roboto" panose="02000000000000000000" pitchFamily="2" charset="0"/>
              </a:rPr>
              <a:t>(1918-1977)</a:t>
            </a:r>
          </a:p>
          <a:p>
            <a:pPr algn="l"/>
            <a:endParaRPr lang="en-GB" sz="1200" dirty="0">
              <a:solidFill>
                <a:srgbClr val="111111"/>
              </a:solidFill>
              <a:latin typeface="Roboto" panose="02000000000000000000" pitchFamily="2" charset="0"/>
            </a:endParaRPr>
          </a:p>
          <a:p>
            <a:pPr algn="l"/>
            <a:r>
              <a:rPr lang="en-GB" sz="1200" b="0" i="0" u="none" strike="noStrike" dirty="0">
                <a:solidFill>
                  <a:srgbClr val="111111"/>
                </a:solidFill>
                <a:effectLst/>
                <a:latin typeface="Roboto" panose="02000000000000000000" pitchFamily="2" charset="0"/>
              </a:rPr>
              <a:t>1967 </a:t>
            </a:r>
            <a:r>
              <a:rPr lang="en-GB" sz="1200" b="0" i="0" u="none" strike="noStrike" dirty="0" err="1">
                <a:solidFill>
                  <a:srgbClr val="111111"/>
                </a:solidFill>
                <a:effectLst/>
                <a:latin typeface="Roboto" panose="02000000000000000000" pitchFamily="2" charset="0"/>
              </a:rPr>
              <a:t>yılında</a:t>
            </a:r>
            <a:r>
              <a:rPr lang="en-GB" sz="1200" b="0" i="0" u="none" strike="noStrike" dirty="0">
                <a:solidFill>
                  <a:srgbClr val="111111"/>
                </a:solidFill>
                <a:effectLst/>
                <a:latin typeface="Roboto" panose="02000000000000000000" pitchFamily="2" charset="0"/>
              </a:rPr>
              <a:t> PH </a:t>
            </a:r>
            <a:r>
              <a:rPr lang="en-GB" sz="1200" b="0" i="0" u="none" strike="noStrike" dirty="0" err="1">
                <a:solidFill>
                  <a:srgbClr val="111111"/>
                </a:solidFill>
                <a:effectLst/>
                <a:latin typeface="Roboto" panose="02000000000000000000" pitchFamily="2" charset="0"/>
              </a:rPr>
              <a:t>hastalarında</a:t>
            </a:r>
            <a:r>
              <a:rPr lang="en-GB" sz="1200" b="0" i="0" u="none" strike="noStrike" dirty="0">
                <a:solidFill>
                  <a:srgbClr val="111111"/>
                </a:solidFill>
                <a:effectLst/>
                <a:latin typeface="Roboto" panose="02000000000000000000" pitchFamily="2" charset="0"/>
              </a:rPr>
              <a:t> L-Dopa </a:t>
            </a:r>
            <a:r>
              <a:rPr lang="en-GB" sz="1200" b="0" i="0" u="none" strike="noStrike" dirty="0" err="1">
                <a:solidFill>
                  <a:srgbClr val="111111"/>
                </a:solidFill>
                <a:effectLst/>
                <a:latin typeface="Roboto" panose="02000000000000000000" pitchFamily="2" charset="0"/>
              </a:rPr>
              <a:t>tedavisini</a:t>
            </a:r>
            <a:r>
              <a:rPr lang="en-GB" sz="1200" b="0" i="0" u="none" strike="noStrike" dirty="0">
                <a:solidFill>
                  <a:srgbClr val="111111"/>
                </a:solidFill>
                <a:effectLst/>
                <a:latin typeface="Roboto" panose="02000000000000000000" pitchFamily="2" charset="0"/>
              </a:rPr>
              <a:t> </a:t>
            </a:r>
            <a:r>
              <a:rPr lang="en-GB" sz="1200" b="0" i="0" u="none" strike="noStrike" dirty="0" err="1">
                <a:solidFill>
                  <a:srgbClr val="111111"/>
                </a:solidFill>
                <a:effectLst/>
                <a:latin typeface="Roboto" panose="02000000000000000000" pitchFamily="2" charset="0"/>
              </a:rPr>
              <a:t>uygulad</a:t>
            </a:r>
            <a:r>
              <a:rPr lang="en-GB" sz="1200" dirty="0" err="1">
                <a:solidFill>
                  <a:srgbClr val="111111"/>
                </a:solidFill>
                <a:latin typeface="Roboto" panose="02000000000000000000" pitchFamily="2" charset="0"/>
              </a:rPr>
              <a:t>ı</a:t>
            </a:r>
            <a:endParaRPr lang="en-GB" sz="1200" b="0" i="0" u="none" strike="noStrike" dirty="0">
              <a:solidFill>
                <a:srgbClr val="111111"/>
              </a:solidFill>
              <a:effectLst/>
              <a:latin typeface="Roboto" panose="02000000000000000000" pitchFamily="2" charset="0"/>
            </a:endParaRPr>
          </a:p>
        </p:txBody>
      </p:sp>
      <p:sp>
        <p:nvSpPr>
          <p:cNvPr id="16" name="TextBox 15">
            <a:extLst>
              <a:ext uri="{FF2B5EF4-FFF2-40B4-BE49-F238E27FC236}">
                <a16:creationId xmlns:a16="http://schemas.microsoft.com/office/drawing/2014/main" id="{27E50E87-FA05-6E8D-8491-CDDD7BF55F6E}"/>
              </a:ext>
            </a:extLst>
          </p:cNvPr>
          <p:cNvSpPr txBox="1"/>
          <p:nvPr/>
        </p:nvSpPr>
        <p:spPr>
          <a:xfrm>
            <a:off x="8482756" y="4434871"/>
            <a:ext cx="2289986" cy="1200329"/>
          </a:xfrm>
          <a:prstGeom prst="rect">
            <a:avLst/>
          </a:prstGeom>
          <a:noFill/>
        </p:spPr>
        <p:txBody>
          <a:bodyPr wrap="none" rtlCol="0">
            <a:spAutoFit/>
          </a:bodyPr>
          <a:lstStyle/>
          <a:p>
            <a:r>
              <a:rPr lang="en-TR" sz="1600" b="1" dirty="0"/>
              <a:t>Melvin D. Yahr</a:t>
            </a:r>
          </a:p>
          <a:p>
            <a:r>
              <a:rPr lang="en-TR" sz="1400" dirty="0"/>
              <a:t>(1917-2004)</a:t>
            </a:r>
          </a:p>
          <a:p>
            <a:endParaRPr lang="en-TR" sz="1400" dirty="0"/>
          </a:p>
          <a:p>
            <a:r>
              <a:rPr lang="en-TR" sz="1400" dirty="0"/>
              <a:t>L-Dopa ile ilk çift kör klinik</a:t>
            </a:r>
          </a:p>
          <a:p>
            <a:r>
              <a:rPr lang="en-TR" sz="1400" dirty="0"/>
              <a:t>çalışmaları başlattı</a:t>
            </a:r>
          </a:p>
        </p:txBody>
      </p:sp>
      <p:pic>
        <p:nvPicPr>
          <p:cNvPr id="8196" name="Picture 4" descr="Melvin D. Yahr, 1917–2004. A personal ...">
            <a:extLst>
              <a:ext uri="{FF2B5EF4-FFF2-40B4-BE49-F238E27FC236}">
                <a16:creationId xmlns:a16="http://schemas.microsoft.com/office/drawing/2014/main" id="{F84F3CB2-DACA-2272-24E5-C9A0E72F1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2756" y="1619917"/>
            <a:ext cx="1839897" cy="25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07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FD1C9EE-8A4B-FC4F-B5E3-66ED94922721}"/>
              </a:ext>
            </a:extLst>
          </p:cNvPr>
          <p:cNvSpPr/>
          <p:nvPr/>
        </p:nvSpPr>
        <p:spPr>
          <a:xfrm>
            <a:off x="552771" y="383725"/>
            <a:ext cx="3115160" cy="4959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2800" dirty="0">
                <a:solidFill>
                  <a:schemeClr val="tx1"/>
                </a:solidFill>
              </a:rPr>
              <a:t>L- DOPA</a:t>
            </a:r>
          </a:p>
        </p:txBody>
      </p:sp>
      <p:sp>
        <p:nvSpPr>
          <p:cNvPr id="4" name="Rectangle 3">
            <a:extLst>
              <a:ext uri="{FF2B5EF4-FFF2-40B4-BE49-F238E27FC236}">
                <a16:creationId xmlns:a16="http://schemas.microsoft.com/office/drawing/2014/main" id="{ACB93F2B-4C23-DC42-8FEE-7EF92F00B7E2}"/>
              </a:ext>
            </a:extLst>
          </p:cNvPr>
          <p:cNvSpPr/>
          <p:nvPr/>
        </p:nvSpPr>
        <p:spPr>
          <a:xfrm>
            <a:off x="962185" y="2228671"/>
            <a:ext cx="10267629" cy="3108543"/>
          </a:xfrm>
          <a:prstGeom prst="rect">
            <a:avLst/>
          </a:prstGeom>
        </p:spPr>
        <p:txBody>
          <a:bodyPr wrap="square">
            <a:spAutoFit/>
          </a:bodyPr>
          <a:lstStyle/>
          <a:p>
            <a:pPr algn="ctr"/>
            <a:r>
              <a:rPr lang="tr-TR" sz="2800" b="1" dirty="0">
                <a:solidFill>
                  <a:srgbClr val="C00000"/>
                </a:solidFill>
              </a:rPr>
              <a:t>Altın standart ilacımız</a:t>
            </a:r>
          </a:p>
          <a:p>
            <a:pPr algn="ctr"/>
            <a:endParaRPr lang="tr-TR" sz="2800" b="1" dirty="0">
              <a:solidFill>
                <a:srgbClr val="C00000"/>
              </a:solidFill>
            </a:endParaRPr>
          </a:p>
          <a:p>
            <a:pPr algn="ctr"/>
            <a:r>
              <a:rPr lang="en-TR" sz="2800" b="1">
                <a:solidFill>
                  <a:srgbClr val="C00000"/>
                </a:solidFill>
              </a:rPr>
              <a:t>Hastalığın </a:t>
            </a:r>
            <a:r>
              <a:rPr lang="en-TR" sz="2800" b="1" dirty="0">
                <a:solidFill>
                  <a:srgbClr val="C00000"/>
                </a:solidFill>
              </a:rPr>
              <a:t>tüm evrelerinde etkili en güçlü </a:t>
            </a:r>
            <a:r>
              <a:rPr lang="en-TR" sz="2800" b="1">
                <a:solidFill>
                  <a:srgbClr val="C00000"/>
                </a:solidFill>
              </a:rPr>
              <a:t>semptomatik ilaç</a:t>
            </a:r>
            <a:endParaRPr lang="tr-TR" sz="2800" b="1" dirty="0">
              <a:solidFill>
                <a:srgbClr val="C00000"/>
              </a:solidFill>
            </a:endParaRPr>
          </a:p>
          <a:p>
            <a:pPr algn="ctr"/>
            <a:endParaRPr lang="en-TR" sz="2800" b="1" dirty="0">
              <a:solidFill>
                <a:srgbClr val="C00000"/>
              </a:solidFill>
            </a:endParaRPr>
          </a:p>
          <a:p>
            <a:pPr algn="ctr"/>
            <a:r>
              <a:rPr lang="en-TR" sz="2800" b="1" dirty="0">
                <a:solidFill>
                  <a:srgbClr val="C00000"/>
                </a:solidFill>
              </a:rPr>
              <a:t>Etki/ yan etki </a:t>
            </a:r>
            <a:r>
              <a:rPr lang="en-TR" sz="2800" b="1">
                <a:solidFill>
                  <a:srgbClr val="C00000"/>
                </a:solidFill>
              </a:rPr>
              <a:t>oranı yüksek</a:t>
            </a:r>
            <a:endParaRPr lang="en-AU" sz="2800" b="1" dirty="0">
              <a:solidFill>
                <a:srgbClr val="C00000"/>
              </a:solidFill>
            </a:endParaRPr>
          </a:p>
          <a:p>
            <a:pPr algn="ctr"/>
            <a:endParaRPr lang="en-AU" sz="2800" b="1" dirty="0">
              <a:solidFill>
                <a:srgbClr val="C00000"/>
              </a:solidFill>
            </a:endParaRPr>
          </a:p>
          <a:p>
            <a:pPr algn="ctr"/>
            <a:r>
              <a:rPr lang="en-AU" sz="2800" b="1" dirty="0">
                <a:solidFill>
                  <a:srgbClr val="C00000"/>
                </a:solidFill>
              </a:rPr>
              <a:t>L-Dopa her zaman ilk </a:t>
            </a:r>
            <a:r>
              <a:rPr lang="en-AU" sz="2800" b="1" dirty="0" err="1">
                <a:solidFill>
                  <a:srgbClr val="C00000"/>
                </a:solidFill>
              </a:rPr>
              <a:t>seçim</a:t>
            </a:r>
            <a:r>
              <a:rPr lang="en-AU" sz="2800" b="1" dirty="0">
                <a:solidFill>
                  <a:srgbClr val="C00000"/>
                </a:solidFill>
              </a:rPr>
              <a:t> </a:t>
            </a:r>
            <a:r>
              <a:rPr lang="en-AU" sz="2800" b="1" dirty="0" err="1">
                <a:solidFill>
                  <a:srgbClr val="C00000"/>
                </a:solidFill>
              </a:rPr>
              <a:t>ilaç</a:t>
            </a:r>
            <a:r>
              <a:rPr lang="en-AU" sz="2800" b="1" dirty="0">
                <a:solidFill>
                  <a:srgbClr val="C00000"/>
                </a:solidFill>
              </a:rPr>
              <a:t> !!!</a:t>
            </a:r>
            <a:endParaRPr lang="en-TR" sz="2800" b="1" dirty="0">
              <a:solidFill>
                <a:srgbClr val="C00000"/>
              </a:solidFill>
            </a:endParaRPr>
          </a:p>
        </p:txBody>
      </p:sp>
    </p:spTree>
    <p:extLst>
      <p:ext uri="{BB962C8B-B14F-4D97-AF65-F5344CB8AC3E}">
        <p14:creationId xmlns:p14="http://schemas.microsoft.com/office/powerpoint/2010/main" val="4079583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D91FDF-4516-7848-8D1B-AD0CDEADCAFE}"/>
              </a:ext>
            </a:extLst>
          </p:cNvPr>
          <p:cNvSpPr txBox="1"/>
          <p:nvPr/>
        </p:nvSpPr>
        <p:spPr>
          <a:xfrm>
            <a:off x="461331" y="1458645"/>
            <a:ext cx="9402654" cy="4216539"/>
          </a:xfrm>
          <a:prstGeom prst="rect">
            <a:avLst/>
          </a:prstGeom>
          <a:noFill/>
          <a:ln>
            <a:noFill/>
          </a:ln>
        </p:spPr>
        <p:txBody>
          <a:bodyPr wrap="square" rtlCol="0">
            <a:spAutoFit/>
          </a:bodyPr>
          <a:lstStyle/>
          <a:p>
            <a:r>
              <a:rPr lang="en-TR" sz="2400" dirty="0"/>
              <a:t>Sık görülen yan etkiler</a:t>
            </a:r>
          </a:p>
          <a:p>
            <a:pPr marL="800100" lvl="1" indent="-342900">
              <a:buFont typeface="Arial" panose="020B0604020202020204" pitchFamily="34" charset="0"/>
              <a:buChar char="•"/>
            </a:pPr>
            <a:r>
              <a:rPr lang="en-TR" sz="2400" dirty="0"/>
              <a:t>Bulantı (LCE %30; LD %20) </a:t>
            </a:r>
          </a:p>
          <a:p>
            <a:pPr marL="800100" lvl="1" indent="-342900">
              <a:buFont typeface="Arial" panose="020B0604020202020204" pitchFamily="34" charset="0"/>
              <a:buChar char="•"/>
            </a:pPr>
            <a:r>
              <a:rPr lang="en-TR" sz="2000" dirty="0"/>
              <a:t>OH (%3.5)</a:t>
            </a:r>
          </a:p>
          <a:p>
            <a:pPr marL="800100" lvl="1" indent="-342900">
              <a:buFont typeface="Arial" panose="020B0604020202020204" pitchFamily="34" charset="0"/>
              <a:buChar char="•"/>
            </a:pPr>
            <a:r>
              <a:rPr lang="en-TR" sz="2000" dirty="0"/>
              <a:t>Dizziness %12</a:t>
            </a:r>
          </a:p>
          <a:p>
            <a:pPr marL="800100" lvl="1" indent="-342900">
              <a:buFont typeface="Arial" panose="020B0604020202020204" pitchFamily="34" charset="0"/>
              <a:buChar char="•"/>
            </a:pPr>
            <a:r>
              <a:rPr lang="en-TR" sz="2000" dirty="0"/>
              <a:t>Uykuya meyil (%7.5)</a:t>
            </a:r>
          </a:p>
          <a:p>
            <a:pPr marL="800100" lvl="1" indent="-342900">
              <a:buFont typeface="Arial" panose="020B0604020202020204" pitchFamily="34" charset="0"/>
              <a:buChar char="•"/>
            </a:pPr>
            <a:r>
              <a:rPr lang="en-TR" sz="2000" dirty="0"/>
              <a:t>Periferik ödem (%9)</a:t>
            </a:r>
          </a:p>
          <a:p>
            <a:pPr marL="800100" lvl="1" indent="-342900">
              <a:buFont typeface="Arial" panose="020B0604020202020204" pitchFamily="34" charset="0"/>
              <a:buChar char="•"/>
            </a:pPr>
            <a:r>
              <a:rPr lang="en-TR" sz="2000" dirty="0"/>
              <a:t>Cilt döküntüsü (%5)</a:t>
            </a:r>
          </a:p>
          <a:p>
            <a:pPr marL="800100" lvl="1" indent="-342900">
              <a:buFont typeface="Arial" panose="020B0604020202020204" pitchFamily="34" charset="0"/>
              <a:buChar char="•"/>
            </a:pPr>
            <a:r>
              <a:rPr lang="en-TR" sz="2000" dirty="0"/>
              <a:t>Halüsinasyon (%4,5)</a:t>
            </a:r>
          </a:p>
          <a:p>
            <a:pPr marL="800100" lvl="1" indent="-342900">
              <a:buFont typeface="Arial" panose="020B0604020202020204" pitchFamily="34" charset="0"/>
              <a:buChar char="•"/>
            </a:pPr>
            <a:r>
              <a:rPr lang="en-TR" sz="2000" dirty="0"/>
              <a:t>Diare (LCE%17 vs LC %7)</a:t>
            </a:r>
          </a:p>
          <a:p>
            <a:pPr marL="800100" lvl="1" indent="-342900">
              <a:buFont typeface="Arial" panose="020B0604020202020204" pitchFamily="34" charset="0"/>
              <a:buChar char="•"/>
            </a:pPr>
            <a:r>
              <a:rPr lang="en-TR" sz="2000" dirty="0"/>
              <a:t>Konstipasyon (%3,6)</a:t>
            </a:r>
          </a:p>
          <a:p>
            <a:pPr marL="800100" lvl="1" indent="-342900">
              <a:buFont typeface="Arial" panose="020B0604020202020204" pitchFamily="34" charset="0"/>
              <a:buChar char="•"/>
            </a:pPr>
            <a:r>
              <a:rPr lang="en-TR" sz="2000" dirty="0"/>
              <a:t>Anksiyete (%7)</a:t>
            </a:r>
          </a:p>
          <a:p>
            <a:pPr marL="800100" lvl="1" indent="-342900">
              <a:buFont typeface="Arial" panose="020B0604020202020204" pitchFamily="34" charset="0"/>
              <a:buChar char="•"/>
            </a:pPr>
            <a:r>
              <a:rPr lang="en-TR" sz="2000" dirty="0"/>
              <a:t>Depresyon (%13.5)</a:t>
            </a:r>
          </a:p>
          <a:p>
            <a:pPr marL="800100" lvl="1" indent="-342900">
              <a:buFont typeface="Arial" panose="020B0604020202020204" pitchFamily="34" charset="0"/>
              <a:buChar char="•"/>
            </a:pPr>
            <a:r>
              <a:rPr lang="en-TR" sz="2000" dirty="0"/>
              <a:t>Başağrısı (%7)</a:t>
            </a:r>
            <a:r>
              <a:rPr lang="en-US" sz="1600" b="1" dirty="0"/>
              <a:t>. </a:t>
            </a:r>
            <a:endParaRPr lang="en-US" sz="2400" dirty="0"/>
          </a:p>
        </p:txBody>
      </p:sp>
      <p:graphicFrame>
        <p:nvGraphicFramePr>
          <p:cNvPr id="4" name="Table 8">
            <a:extLst>
              <a:ext uri="{FF2B5EF4-FFF2-40B4-BE49-F238E27FC236}">
                <a16:creationId xmlns:a16="http://schemas.microsoft.com/office/drawing/2014/main" id="{2FF508E6-8FDA-194D-BE4A-5AAF6FFBEDE7}"/>
              </a:ext>
            </a:extLst>
          </p:cNvPr>
          <p:cNvGraphicFramePr>
            <a:graphicFrameLocks noGrp="1"/>
          </p:cNvGraphicFramePr>
          <p:nvPr/>
        </p:nvGraphicFramePr>
        <p:xfrm>
          <a:off x="5224531" y="1458645"/>
          <a:ext cx="6709960" cy="2712720"/>
        </p:xfrm>
        <a:graphic>
          <a:graphicData uri="http://schemas.openxmlformats.org/drawingml/2006/table">
            <a:tbl>
              <a:tblPr firstRow="1" bandRow="1">
                <a:tableStyleId>{5DA37D80-6434-44D0-A028-1B22A696006F}</a:tableStyleId>
              </a:tblPr>
              <a:tblGrid>
                <a:gridCol w="2698230">
                  <a:extLst>
                    <a:ext uri="{9D8B030D-6E8A-4147-A177-3AD203B41FA5}">
                      <a16:colId xmlns:a16="http://schemas.microsoft.com/office/drawing/2014/main" val="2319092327"/>
                    </a:ext>
                  </a:extLst>
                </a:gridCol>
                <a:gridCol w="4011730">
                  <a:extLst>
                    <a:ext uri="{9D8B030D-6E8A-4147-A177-3AD203B41FA5}">
                      <a16:colId xmlns:a16="http://schemas.microsoft.com/office/drawing/2014/main" val="1236119793"/>
                    </a:ext>
                  </a:extLst>
                </a:gridCol>
              </a:tblGrid>
              <a:tr h="345440">
                <a:tc>
                  <a:txBody>
                    <a:bodyPr/>
                    <a:lstStyle/>
                    <a:p>
                      <a:r>
                        <a:rPr lang="en-TR" sz="2000" b="0" dirty="0"/>
                        <a:t>L – Dopa /Benserazid</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®Madopar / ®Madopar HBS</a:t>
                      </a:r>
                    </a:p>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 Domirpa/ ® Domirpa HBS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2639369"/>
                  </a:ext>
                </a:extLst>
              </a:tr>
              <a:tr h="370840">
                <a:tc>
                  <a:txBody>
                    <a:bodyPr/>
                    <a:lstStyle/>
                    <a:p>
                      <a:r>
                        <a:rPr lang="en-TR" sz="2000" dirty="0"/>
                        <a:t>L- Dopa /Karbidopa</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2">
                        <a:lumMod val="50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a:t>
                      </a:r>
                      <a:r>
                        <a:rPr lang="en-TR" sz="2400" dirty="0"/>
                        <a:t>Dopadex SR</a:t>
                      </a:r>
                    </a:p>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a:t>
                      </a:r>
                      <a:r>
                        <a:rPr lang="en-TR" sz="2400" dirty="0"/>
                        <a:t>Duodopa (intestinal jel infüzyon)</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2">
                        <a:lumMod val="50000"/>
                        <a:alpha val="20000"/>
                      </a:schemeClr>
                    </a:solidFill>
                  </a:tcPr>
                </a:tc>
                <a:extLst>
                  <a:ext uri="{0D108BD9-81ED-4DB2-BD59-A6C34878D82A}">
                    <a16:rowId xmlns:a16="http://schemas.microsoft.com/office/drawing/2014/main" val="2969737243"/>
                  </a:ext>
                </a:extLst>
              </a:tr>
              <a:tr h="370840">
                <a:tc>
                  <a:txBody>
                    <a:bodyPr/>
                    <a:lstStyle/>
                    <a:p>
                      <a:r>
                        <a:rPr lang="en-TR" sz="2000" dirty="0"/>
                        <a:t>L-Dopa /Karbidopa/ Entakapon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a:t>
                      </a:r>
                      <a:r>
                        <a:rPr lang="en-TR" sz="2400" dirty="0"/>
                        <a:t>Dopalevo/ </a:t>
                      </a:r>
                      <a:r>
                        <a:rPr lang="en-TR" sz="2400" b="0" dirty="0"/>
                        <a:t>®</a:t>
                      </a:r>
                      <a:r>
                        <a:rPr lang="en-TR" sz="2400" dirty="0"/>
                        <a:t>Antipar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76631100"/>
                  </a:ext>
                </a:extLst>
              </a:tr>
            </a:tbl>
          </a:graphicData>
        </a:graphic>
      </p:graphicFrame>
      <p:sp>
        <p:nvSpPr>
          <p:cNvPr id="7" name="Rectangle 6">
            <a:extLst>
              <a:ext uri="{FF2B5EF4-FFF2-40B4-BE49-F238E27FC236}">
                <a16:creationId xmlns:a16="http://schemas.microsoft.com/office/drawing/2014/main" id="{0ED6EB4D-31F2-6D41-AF49-4731D6044CB7}"/>
              </a:ext>
            </a:extLst>
          </p:cNvPr>
          <p:cNvSpPr/>
          <p:nvPr/>
        </p:nvSpPr>
        <p:spPr>
          <a:xfrm>
            <a:off x="9619575" y="6457639"/>
            <a:ext cx="2172967" cy="276999"/>
          </a:xfrm>
          <a:prstGeom prst="rect">
            <a:avLst/>
          </a:prstGeom>
        </p:spPr>
        <p:txBody>
          <a:bodyPr wrap="none">
            <a:spAutoFit/>
          </a:bodyPr>
          <a:lstStyle/>
          <a:p>
            <a:r>
              <a:rPr lang="en-US" sz="1200" dirty="0"/>
              <a:t>ANN NEUROL 2010;68:18–27 </a:t>
            </a:r>
            <a:endParaRPr lang="en-TR" sz="1200" dirty="0"/>
          </a:p>
        </p:txBody>
      </p:sp>
      <p:sp>
        <p:nvSpPr>
          <p:cNvPr id="8" name="TextBox 7">
            <a:extLst>
              <a:ext uri="{FF2B5EF4-FFF2-40B4-BE49-F238E27FC236}">
                <a16:creationId xmlns:a16="http://schemas.microsoft.com/office/drawing/2014/main" id="{126B11F0-FC9F-2B4E-B97E-D3B6C811C499}"/>
              </a:ext>
            </a:extLst>
          </p:cNvPr>
          <p:cNvSpPr txBox="1"/>
          <p:nvPr/>
        </p:nvSpPr>
        <p:spPr>
          <a:xfrm>
            <a:off x="5295505" y="4567188"/>
            <a:ext cx="6568011" cy="1107996"/>
          </a:xfrm>
          <a:prstGeom prst="rect">
            <a:avLst/>
          </a:prstGeom>
          <a:solidFill>
            <a:schemeClr val="bg1">
              <a:lumMod val="95000"/>
            </a:schemeClr>
          </a:solidFill>
        </p:spPr>
        <p:txBody>
          <a:bodyPr wrap="square" rtlCol="0">
            <a:spAutoFit/>
          </a:bodyPr>
          <a:lstStyle/>
          <a:p>
            <a:pPr algn="ctr"/>
            <a:r>
              <a:rPr lang="en-TR" sz="2200" dirty="0">
                <a:solidFill>
                  <a:srgbClr val="C54E11"/>
                </a:solidFill>
              </a:rPr>
              <a:t>Erken dönemde psikiyatrik ve kognitif yan etkilerinden </a:t>
            </a:r>
          </a:p>
          <a:p>
            <a:pPr algn="ctr"/>
            <a:r>
              <a:rPr lang="en-TR" sz="2200" dirty="0">
                <a:solidFill>
                  <a:srgbClr val="C54E11"/>
                </a:solidFill>
              </a:rPr>
              <a:t>dolayı L-dopa’yı bırakma oranı </a:t>
            </a:r>
            <a:r>
              <a:rPr lang="en-TR" sz="2200" b="1" dirty="0">
                <a:solidFill>
                  <a:srgbClr val="C54E11"/>
                </a:solidFill>
              </a:rPr>
              <a:t>%1 </a:t>
            </a:r>
            <a:r>
              <a:rPr lang="en-TR" sz="2200" dirty="0">
                <a:solidFill>
                  <a:srgbClr val="C54E11"/>
                </a:solidFill>
              </a:rPr>
              <a:t> (PD MED study)</a:t>
            </a:r>
          </a:p>
        </p:txBody>
      </p:sp>
      <p:sp>
        <p:nvSpPr>
          <p:cNvPr id="2" name="Rounded Rectangle 1">
            <a:extLst>
              <a:ext uri="{FF2B5EF4-FFF2-40B4-BE49-F238E27FC236}">
                <a16:creationId xmlns:a16="http://schemas.microsoft.com/office/drawing/2014/main" id="{070037CD-B5E4-386F-6EAE-8C2BF9004C6F}"/>
              </a:ext>
            </a:extLst>
          </p:cNvPr>
          <p:cNvSpPr/>
          <p:nvPr/>
        </p:nvSpPr>
        <p:spPr>
          <a:xfrm>
            <a:off x="552771" y="383725"/>
            <a:ext cx="3115160" cy="4959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2800" dirty="0">
                <a:solidFill>
                  <a:schemeClr val="tx1"/>
                </a:solidFill>
              </a:rPr>
              <a:t>L- DOPA</a:t>
            </a:r>
          </a:p>
        </p:txBody>
      </p:sp>
    </p:spTree>
    <p:extLst>
      <p:ext uri="{BB962C8B-B14F-4D97-AF65-F5344CB8AC3E}">
        <p14:creationId xmlns:p14="http://schemas.microsoft.com/office/powerpoint/2010/main" val="122415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5FE956-69AE-574B-85FA-BEA2C2376E9A}"/>
              </a:ext>
            </a:extLst>
          </p:cNvPr>
          <p:cNvSpPr txBox="1"/>
          <p:nvPr/>
        </p:nvSpPr>
        <p:spPr>
          <a:xfrm>
            <a:off x="423960" y="1659285"/>
            <a:ext cx="8948027" cy="3539430"/>
          </a:xfrm>
          <a:prstGeom prst="rect">
            <a:avLst/>
          </a:prstGeom>
          <a:noFill/>
        </p:spPr>
        <p:txBody>
          <a:bodyPr wrap="none" rtlCol="0">
            <a:spAutoFit/>
          </a:bodyPr>
          <a:lstStyle/>
          <a:p>
            <a:r>
              <a:rPr lang="en-TR" sz="3200" dirty="0"/>
              <a:t>Sorunlar</a:t>
            </a:r>
          </a:p>
          <a:p>
            <a:pPr marL="914400" lvl="1" indent="-457200">
              <a:buFont typeface="Arial" panose="020B0604020202020204" pitchFamily="34" charset="0"/>
              <a:buChar char="•"/>
            </a:pPr>
            <a:r>
              <a:rPr lang="en-TR" sz="3200" dirty="0"/>
              <a:t>Yarılanma ömrü kısa  </a:t>
            </a:r>
          </a:p>
          <a:p>
            <a:pPr marL="914400" lvl="1" indent="-457200">
              <a:buFont typeface="Arial" panose="020B0604020202020204" pitchFamily="34" charset="0"/>
              <a:buChar char="•"/>
            </a:pPr>
            <a:r>
              <a:rPr lang="en-TR" sz="3200"/>
              <a:t>Aç </a:t>
            </a:r>
            <a:r>
              <a:rPr lang="en-TR" sz="3200" dirty="0"/>
              <a:t>alınması gerekiyor</a:t>
            </a:r>
          </a:p>
          <a:p>
            <a:pPr marL="914400" lvl="1" indent="-457200">
              <a:buFont typeface="Arial" panose="020B0604020202020204" pitchFamily="34" charset="0"/>
              <a:buChar char="•"/>
            </a:pPr>
            <a:r>
              <a:rPr lang="en-TR" sz="3200" dirty="0"/>
              <a:t>Dopamin disregülasyonu</a:t>
            </a:r>
          </a:p>
          <a:p>
            <a:pPr marL="914400" lvl="1" indent="-457200">
              <a:buFont typeface="Arial" panose="020B0604020202020204" pitchFamily="34" charset="0"/>
              <a:buChar char="•"/>
            </a:pPr>
            <a:r>
              <a:rPr lang="en-TR" sz="3200" dirty="0"/>
              <a:t>“Punding” </a:t>
            </a:r>
          </a:p>
          <a:p>
            <a:pPr marL="914400" lvl="1" indent="-457200">
              <a:buFont typeface="Arial" panose="020B0604020202020204" pitchFamily="34" charset="0"/>
              <a:buChar char="•"/>
            </a:pPr>
            <a:r>
              <a:rPr lang="en-TR" sz="3200" dirty="0">
                <a:solidFill>
                  <a:srgbClr val="C00000"/>
                </a:solidFill>
              </a:rPr>
              <a:t>Motor dalgalanmalar ve diskineziler ile ilişkili</a:t>
            </a:r>
          </a:p>
          <a:p>
            <a:pPr marL="914400" lvl="1" indent="-457200">
              <a:buFont typeface="Arial" panose="020B0604020202020204" pitchFamily="34" charset="0"/>
              <a:buChar char="•"/>
            </a:pPr>
            <a:endParaRPr lang="en-TR" sz="3200" dirty="0"/>
          </a:p>
        </p:txBody>
      </p:sp>
      <p:sp>
        <p:nvSpPr>
          <p:cNvPr id="3" name="Rounded Rectangle 2">
            <a:extLst>
              <a:ext uri="{FF2B5EF4-FFF2-40B4-BE49-F238E27FC236}">
                <a16:creationId xmlns:a16="http://schemas.microsoft.com/office/drawing/2014/main" id="{342BC23B-7D6A-6C48-828B-CFE9BA9C9044}"/>
              </a:ext>
            </a:extLst>
          </p:cNvPr>
          <p:cNvSpPr/>
          <p:nvPr/>
        </p:nvSpPr>
        <p:spPr>
          <a:xfrm>
            <a:off x="423960" y="422433"/>
            <a:ext cx="3115160" cy="4959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2800" dirty="0">
                <a:solidFill>
                  <a:schemeClr val="tx1"/>
                </a:solidFill>
              </a:rPr>
              <a:t>L- DOPA</a:t>
            </a:r>
          </a:p>
        </p:txBody>
      </p:sp>
      <p:sp>
        <p:nvSpPr>
          <p:cNvPr id="4" name="Right Brace 3">
            <a:extLst>
              <a:ext uri="{FF2B5EF4-FFF2-40B4-BE49-F238E27FC236}">
                <a16:creationId xmlns:a16="http://schemas.microsoft.com/office/drawing/2014/main" id="{BD62B3D6-2EF4-97CE-A14B-6EC9E91360F2}"/>
              </a:ext>
            </a:extLst>
          </p:cNvPr>
          <p:cNvSpPr/>
          <p:nvPr/>
        </p:nvSpPr>
        <p:spPr>
          <a:xfrm>
            <a:off x="6064898" y="3116423"/>
            <a:ext cx="279917" cy="965720"/>
          </a:xfrm>
          <a:prstGeom prst="righ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A9E7693F-BAFC-DD94-2DA1-BA72DC1E0E22}"/>
              </a:ext>
            </a:extLst>
          </p:cNvPr>
          <p:cNvSpPr txBox="1"/>
          <p:nvPr/>
        </p:nvSpPr>
        <p:spPr>
          <a:xfrm>
            <a:off x="6382137" y="3319012"/>
            <a:ext cx="2967928" cy="523220"/>
          </a:xfrm>
          <a:prstGeom prst="rect">
            <a:avLst/>
          </a:prstGeom>
          <a:noFill/>
        </p:spPr>
        <p:txBody>
          <a:bodyPr wrap="none" rtlCol="0">
            <a:spAutoFit/>
          </a:bodyPr>
          <a:lstStyle/>
          <a:p>
            <a:r>
              <a:rPr lang="en-US" sz="2800" dirty="0" err="1"/>
              <a:t>Sıklıkla</a:t>
            </a:r>
            <a:r>
              <a:rPr lang="en-US" sz="2800" dirty="0"/>
              <a:t> </a:t>
            </a:r>
            <a:r>
              <a:rPr lang="en-US" sz="2800" dirty="0" err="1"/>
              <a:t>gençlerde</a:t>
            </a:r>
            <a:r>
              <a:rPr lang="en-US" sz="2800" dirty="0"/>
              <a:t> </a:t>
            </a:r>
          </a:p>
        </p:txBody>
      </p:sp>
    </p:spTree>
    <p:extLst>
      <p:ext uri="{BB962C8B-B14F-4D97-AF65-F5344CB8AC3E}">
        <p14:creationId xmlns:p14="http://schemas.microsoft.com/office/powerpoint/2010/main" val="152255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E15B9-488B-58C9-29CF-8D6D2FB5CDA1}"/>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DC4B70A4-793C-3A7E-4187-DCCE1BF1C052}"/>
              </a:ext>
            </a:extLst>
          </p:cNvPr>
          <p:cNvSpPr/>
          <p:nvPr/>
        </p:nvSpPr>
        <p:spPr>
          <a:xfrm>
            <a:off x="623787" y="962256"/>
            <a:ext cx="7294185" cy="1352352"/>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Geriatrik </a:t>
            </a:r>
            <a:r>
              <a:rPr lang="en-US" sz="2400" dirty="0" err="1">
                <a:solidFill>
                  <a:schemeClr val="tx1"/>
                </a:solidFill>
              </a:rPr>
              <a:t>popülasyonda</a:t>
            </a:r>
            <a:r>
              <a:rPr lang="en-US" sz="2400" dirty="0">
                <a:solidFill>
                  <a:schemeClr val="tx1"/>
                </a:solidFill>
              </a:rPr>
              <a:t> AD </a:t>
            </a:r>
            <a:r>
              <a:rPr lang="en-US" sz="2400" dirty="0" err="1">
                <a:solidFill>
                  <a:schemeClr val="tx1"/>
                </a:solidFill>
              </a:rPr>
              <a:t>sonrası</a:t>
            </a:r>
            <a:r>
              <a:rPr lang="en-US" sz="2400" dirty="0">
                <a:solidFill>
                  <a:schemeClr val="tx1"/>
                </a:solidFill>
              </a:rPr>
              <a:t> </a:t>
            </a:r>
            <a:r>
              <a:rPr lang="en-US" sz="2400" dirty="0" err="1">
                <a:solidFill>
                  <a:schemeClr val="tx1"/>
                </a:solidFill>
              </a:rPr>
              <a:t>görülen</a:t>
            </a:r>
            <a:r>
              <a:rPr lang="en-US" sz="2400" dirty="0">
                <a:solidFill>
                  <a:schemeClr val="tx1"/>
                </a:solidFill>
              </a:rPr>
              <a:t> </a:t>
            </a:r>
            <a:r>
              <a:rPr lang="en-US" sz="2400" dirty="0" err="1">
                <a:solidFill>
                  <a:schemeClr val="tx1"/>
                </a:solidFill>
              </a:rPr>
              <a:t>en</a:t>
            </a:r>
            <a:r>
              <a:rPr lang="en-US" sz="2400" dirty="0">
                <a:solidFill>
                  <a:schemeClr val="tx1"/>
                </a:solidFill>
              </a:rPr>
              <a:t> </a:t>
            </a:r>
            <a:r>
              <a:rPr lang="en-US" sz="2400" dirty="0" err="1">
                <a:solidFill>
                  <a:schemeClr val="tx1"/>
                </a:solidFill>
              </a:rPr>
              <a:t>sık</a:t>
            </a:r>
            <a:r>
              <a:rPr lang="en-US" sz="2400" dirty="0">
                <a:solidFill>
                  <a:schemeClr val="tx1"/>
                </a:solidFill>
              </a:rPr>
              <a:t> </a:t>
            </a:r>
            <a:r>
              <a:rPr lang="en-US" sz="2400" dirty="0" err="1">
                <a:solidFill>
                  <a:schemeClr val="tx1"/>
                </a:solidFill>
              </a:rPr>
              <a:t>nörodejeneratif</a:t>
            </a:r>
            <a:r>
              <a:rPr lang="en-US" sz="2400" dirty="0">
                <a:solidFill>
                  <a:schemeClr val="tx1"/>
                </a:solidFill>
              </a:rPr>
              <a:t> </a:t>
            </a:r>
            <a:r>
              <a:rPr lang="en-US" sz="2400" dirty="0" err="1">
                <a:solidFill>
                  <a:schemeClr val="tx1"/>
                </a:solidFill>
              </a:rPr>
              <a:t>hastalık</a:t>
            </a:r>
            <a:r>
              <a:rPr lang="en-US" sz="2400" dirty="0">
                <a:solidFill>
                  <a:schemeClr val="tx1"/>
                </a:solidFill>
              </a:rPr>
              <a:t> PH</a:t>
            </a:r>
          </a:p>
        </p:txBody>
      </p:sp>
      <p:sp>
        <p:nvSpPr>
          <p:cNvPr id="2" name="Rounded Rectangle 1">
            <a:extLst>
              <a:ext uri="{FF2B5EF4-FFF2-40B4-BE49-F238E27FC236}">
                <a16:creationId xmlns:a16="http://schemas.microsoft.com/office/drawing/2014/main" id="{854ACF5D-6866-F48C-764A-8F1F2A2C7AC4}"/>
              </a:ext>
            </a:extLst>
          </p:cNvPr>
          <p:cNvSpPr/>
          <p:nvPr/>
        </p:nvSpPr>
        <p:spPr>
          <a:xfrm>
            <a:off x="623787" y="3841658"/>
            <a:ext cx="10944426" cy="1352352"/>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2050 </a:t>
            </a:r>
            <a:r>
              <a:rPr lang="en-US" sz="2400" dirty="0" err="1">
                <a:solidFill>
                  <a:schemeClr val="tx1"/>
                </a:solidFill>
              </a:rPr>
              <a:t>yılı</a:t>
            </a:r>
            <a:r>
              <a:rPr lang="en-US" sz="2400" dirty="0">
                <a:solidFill>
                  <a:schemeClr val="tx1"/>
                </a:solidFill>
              </a:rPr>
              <a:t> </a:t>
            </a:r>
            <a:r>
              <a:rPr lang="en-US" sz="2400" dirty="0" err="1">
                <a:solidFill>
                  <a:schemeClr val="tx1"/>
                </a:solidFill>
              </a:rPr>
              <a:t>itibariyle</a:t>
            </a:r>
            <a:r>
              <a:rPr lang="en-US" sz="2400" dirty="0">
                <a:solidFill>
                  <a:schemeClr val="tx1"/>
                </a:solidFill>
              </a:rPr>
              <a:t> </a:t>
            </a:r>
            <a:r>
              <a:rPr lang="en-US" sz="2400" dirty="0" err="1">
                <a:solidFill>
                  <a:schemeClr val="tx1"/>
                </a:solidFill>
              </a:rPr>
              <a:t>tüm</a:t>
            </a:r>
            <a:r>
              <a:rPr lang="en-US" sz="2400" dirty="0">
                <a:solidFill>
                  <a:schemeClr val="tx1"/>
                </a:solidFill>
              </a:rPr>
              <a:t> </a:t>
            </a:r>
            <a:r>
              <a:rPr lang="en-US" sz="2400" dirty="0" err="1">
                <a:solidFill>
                  <a:schemeClr val="tx1"/>
                </a:solidFill>
              </a:rPr>
              <a:t>dünyada</a:t>
            </a:r>
            <a:r>
              <a:rPr lang="en-US" sz="2400" dirty="0">
                <a:solidFill>
                  <a:schemeClr val="tx1"/>
                </a:solidFill>
              </a:rPr>
              <a:t> </a:t>
            </a:r>
            <a:r>
              <a:rPr lang="en-US" sz="2400" b="1" dirty="0">
                <a:solidFill>
                  <a:schemeClr val="tx1"/>
                </a:solidFill>
              </a:rPr>
              <a:t>25.2</a:t>
            </a:r>
            <a:r>
              <a:rPr lang="en-US" sz="2400" dirty="0">
                <a:solidFill>
                  <a:schemeClr val="tx1"/>
                </a:solidFill>
              </a:rPr>
              <a:t> </a:t>
            </a:r>
            <a:r>
              <a:rPr lang="en-US" sz="2400" dirty="0" err="1">
                <a:solidFill>
                  <a:schemeClr val="tx1"/>
                </a:solidFill>
              </a:rPr>
              <a:t>milyon</a:t>
            </a:r>
            <a:r>
              <a:rPr lang="en-US" sz="2400" dirty="0">
                <a:solidFill>
                  <a:schemeClr val="tx1"/>
                </a:solidFill>
              </a:rPr>
              <a:t> </a:t>
            </a:r>
            <a:r>
              <a:rPr lang="en-US" sz="2400" dirty="0" err="1">
                <a:solidFill>
                  <a:schemeClr val="tx1"/>
                </a:solidFill>
              </a:rPr>
              <a:t>kişinin</a:t>
            </a:r>
            <a:r>
              <a:rPr lang="en-US" sz="2400" dirty="0">
                <a:solidFill>
                  <a:schemeClr val="tx1"/>
                </a:solidFill>
              </a:rPr>
              <a:t> PH </a:t>
            </a:r>
            <a:r>
              <a:rPr lang="en-US" sz="2400" dirty="0" err="1">
                <a:solidFill>
                  <a:schemeClr val="tx1"/>
                </a:solidFill>
              </a:rPr>
              <a:t>hastası</a:t>
            </a:r>
            <a:r>
              <a:rPr lang="en-US" sz="2400" dirty="0">
                <a:solidFill>
                  <a:schemeClr val="tx1"/>
                </a:solidFill>
              </a:rPr>
              <a:t> </a:t>
            </a:r>
            <a:r>
              <a:rPr lang="en-US" sz="2400" dirty="0" err="1">
                <a:solidFill>
                  <a:schemeClr val="tx1"/>
                </a:solidFill>
              </a:rPr>
              <a:t>olacağı</a:t>
            </a:r>
            <a:r>
              <a:rPr lang="en-US" sz="2400" dirty="0">
                <a:solidFill>
                  <a:schemeClr val="tx1"/>
                </a:solidFill>
              </a:rPr>
              <a:t> </a:t>
            </a:r>
            <a:r>
              <a:rPr lang="en-US" sz="2400" dirty="0" err="1">
                <a:solidFill>
                  <a:schemeClr val="tx1"/>
                </a:solidFill>
              </a:rPr>
              <a:t>ve</a:t>
            </a:r>
            <a:r>
              <a:rPr lang="en-US" sz="2400" dirty="0">
                <a:solidFill>
                  <a:schemeClr val="tx1"/>
                </a:solidFill>
              </a:rPr>
              <a:t> </a:t>
            </a:r>
            <a:r>
              <a:rPr lang="en-US" sz="2400" dirty="0" err="1">
                <a:solidFill>
                  <a:schemeClr val="tx1"/>
                </a:solidFill>
              </a:rPr>
              <a:t>bu</a:t>
            </a:r>
            <a:r>
              <a:rPr lang="en-US" sz="2400" dirty="0">
                <a:solidFill>
                  <a:schemeClr val="tx1"/>
                </a:solidFill>
              </a:rPr>
              <a:t> </a:t>
            </a:r>
            <a:r>
              <a:rPr lang="en-US" sz="2400" dirty="0" err="1">
                <a:solidFill>
                  <a:schemeClr val="tx1"/>
                </a:solidFill>
              </a:rPr>
              <a:t>rakamın</a:t>
            </a:r>
            <a:r>
              <a:rPr lang="en-US" sz="2400" dirty="0">
                <a:solidFill>
                  <a:schemeClr val="tx1"/>
                </a:solidFill>
              </a:rPr>
              <a:t> </a:t>
            </a:r>
            <a:r>
              <a:rPr lang="en-US" sz="2400" b="1" dirty="0">
                <a:solidFill>
                  <a:schemeClr val="tx1"/>
                </a:solidFill>
              </a:rPr>
              <a:t>2021 </a:t>
            </a:r>
            <a:r>
              <a:rPr lang="en-US" sz="2400" b="1" dirty="0" err="1">
                <a:solidFill>
                  <a:schemeClr val="tx1"/>
                </a:solidFill>
              </a:rPr>
              <a:t>verilerine</a:t>
            </a:r>
            <a:r>
              <a:rPr lang="en-US" sz="2400" b="1" dirty="0">
                <a:solidFill>
                  <a:schemeClr val="tx1"/>
                </a:solidFill>
              </a:rPr>
              <a:t> </a:t>
            </a:r>
            <a:r>
              <a:rPr lang="en-US" sz="2400" b="1" dirty="0" err="1">
                <a:solidFill>
                  <a:schemeClr val="tx1"/>
                </a:solidFill>
              </a:rPr>
              <a:t>göre</a:t>
            </a:r>
            <a:r>
              <a:rPr lang="en-US" sz="2400" b="1" dirty="0">
                <a:solidFill>
                  <a:schemeClr val="tx1"/>
                </a:solidFill>
              </a:rPr>
              <a:t> %112’lik </a:t>
            </a:r>
            <a:r>
              <a:rPr lang="en-US" sz="2400" b="1" dirty="0" err="1">
                <a:solidFill>
                  <a:schemeClr val="tx1"/>
                </a:solidFill>
              </a:rPr>
              <a:t>bir</a:t>
            </a:r>
            <a:r>
              <a:rPr lang="en-US" sz="2400" b="1" dirty="0">
                <a:solidFill>
                  <a:schemeClr val="tx1"/>
                </a:solidFill>
              </a:rPr>
              <a:t> </a:t>
            </a:r>
            <a:r>
              <a:rPr lang="en-US" sz="2400" b="1" dirty="0" err="1">
                <a:solidFill>
                  <a:schemeClr val="tx1"/>
                </a:solidFill>
              </a:rPr>
              <a:t>artıșı</a:t>
            </a:r>
            <a:r>
              <a:rPr lang="en-US" sz="2400" b="1" dirty="0">
                <a:solidFill>
                  <a:schemeClr val="tx1"/>
                </a:solidFill>
              </a:rPr>
              <a:t> </a:t>
            </a:r>
            <a:r>
              <a:rPr lang="en-US" sz="2400" dirty="0" err="1">
                <a:solidFill>
                  <a:schemeClr val="tx1"/>
                </a:solidFill>
              </a:rPr>
              <a:t>tekabül</a:t>
            </a:r>
            <a:r>
              <a:rPr lang="en-US" sz="2400" dirty="0">
                <a:solidFill>
                  <a:schemeClr val="tx1"/>
                </a:solidFill>
              </a:rPr>
              <a:t> </a:t>
            </a:r>
            <a:r>
              <a:rPr lang="en-US" sz="2400" dirty="0" err="1">
                <a:solidFill>
                  <a:schemeClr val="tx1"/>
                </a:solidFill>
              </a:rPr>
              <a:t>edeceği</a:t>
            </a:r>
            <a:r>
              <a:rPr lang="en-US" sz="2400" dirty="0">
                <a:solidFill>
                  <a:schemeClr val="tx1"/>
                </a:solidFill>
              </a:rPr>
              <a:t> </a:t>
            </a:r>
            <a:r>
              <a:rPr lang="en-US" sz="2400" dirty="0" err="1">
                <a:solidFill>
                  <a:schemeClr val="tx1"/>
                </a:solidFill>
              </a:rPr>
              <a:t>öngörülmektedir</a:t>
            </a:r>
            <a:endParaRPr lang="en-US" sz="2400" dirty="0">
              <a:solidFill>
                <a:schemeClr val="tx1"/>
              </a:solidFill>
            </a:endParaRPr>
          </a:p>
        </p:txBody>
      </p:sp>
      <p:sp>
        <p:nvSpPr>
          <p:cNvPr id="6" name="TextBox 5">
            <a:extLst>
              <a:ext uri="{FF2B5EF4-FFF2-40B4-BE49-F238E27FC236}">
                <a16:creationId xmlns:a16="http://schemas.microsoft.com/office/drawing/2014/main" id="{E8EBE51D-B338-8B24-F8B8-9D206829E504}"/>
              </a:ext>
            </a:extLst>
          </p:cNvPr>
          <p:cNvSpPr txBox="1"/>
          <p:nvPr/>
        </p:nvSpPr>
        <p:spPr>
          <a:xfrm>
            <a:off x="87086" y="6165468"/>
            <a:ext cx="12104914" cy="430887"/>
          </a:xfrm>
          <a:prstGeom prst="rect">
            <a:avLst/>
          </a:prstGeom>
          <a:noFill/>
        </p:spPr>
        <p:txBody>
          <a:bodyPr wrap="square">
            <a:spAutoFit/>
          </a:bodyPr>
          <a:lstStyle/>
          <a:p>
            <a:r>
              <a:rPr lang="tr-TR" sz="1100" kern="0" dirty="0">
                <a:solidFill>
                  <a:srgbClr val="000000"/>
                </a:solidFill>
                <a:effectLst/>
                <a:latin typeface="Calibri" panose="020F0502020204030204" pitchFamily="34" charset="0"/>
                <a:ea typeface="Times New Roman" panose="02020603050405020304" pitchFamily="18" charset="0"/>
              </a:rPr>
              <a:t>Su D, </a:t>
            </a:r>
            <a:r>
              <a:rPr lang="tr-TR" sz="1100" kern="0" dirty="0" err="1">
                <a:solidFill>
                  <a:srgbClr val="000000"/>
                </a:solidFill>
                <a:effectLst/>
                <a:latin typeface="Calibri" panose="020F0502020204030204" pitchFamily="34" charset="0"/>
                <a:ea typeface="Times New Roman" panose="02020603050405020304" pitchFamily="18" charset="0"/>
              </a:rPr>
              <a:t>Cui</a:t>
            </a:r>
            <a:r>
              <a:rPr lang="tr-TR" sz="1100" kern="0" dirty="0">
                <a:solidFill>
                  <a:srgbClr val="000000"/>
                </a:solidFill>
                <a:effectLst/>
                <a:latin typeface="Calibri" panose="020F0502020204030204" pitchFamily="34" charset="0"/>
                <a:ea typeface="Times New Roman" panose="02020603050405020304" pitchFamily="18" charset="0"/>
              </a:rPr>
              <a:t> Y, He C, </a:t>
            </a:r>
            <a:r>
              <a:rPr lang="tr-TR" sz="1100" kern="0" dirty="0" err="1">
                <a:solidFill>
                  <a:srgbClr val="000000"/>
                </a:solidFill>
                <a:effectLst/>
                <a:latin typeface="Calibri" panose="020F0502020204030204" pitchFamily="34" charset="0"/>
                <a:ea typeface="Times New Roman" panose="02020603050405020304" pitchFamily="18" charset="0"/>
              </a:rPr>
              <a:t>Yin</a:t>
            </a:r>
            <a:r>
              <a:rPr lang="tr-TR" sz="1100" kern="0" dirty="0">
                <a:solidFill>
                  <a:srgbClr val="000000"/>
                </a:solidFill>
                <a:effectLst/>
                <a:latin typeface="Calibri" panose="020F0502020204030204" pitchFamily="34" charset="0"/>
                <a:ea typeface="Times New Roman" panose="02020603050405020304" pitchFamily="18" charset="0"/>
              </a:rPr>
              <a:t> P, </a:t>
            </a:r>
            <a:r>
              <a:rPr lang="tr-TR" sz="1100" kern="0" dirty="0" err="1">
                <a:solidFill>
                  <a:srgbClr val="000000"/>
                </a:solidFill>
                <a:effectLst/>
                <a:latin typeface="Calibri" panose="020F0502020204030204" pitchFamily="34" charset="0"/>
                <a:ea typeface="Times New Roman" panose="02020603050405020304" pitchFamily="18" charset="0"/>
              </a:rPr>
              <a:t>Bai</a:t>
            </a:r>
            <a:r>
              <a:rPr lang="tr-TR" sz="1100" kern="0" dirty="0">
                <a:solidFill>
                  <a:srgbClr val="000000"/>
                </a:solidFill>
                <a:effectLst/>
                <a:latin typeface="Calibri" panose="020F0502020204030204" pitchFamily="34" charset="0"/>
                <a:ea typeface="Times New Roman" panose="02020603050405020304" pitchFamily="18" charset="0"/>
              </a:rPr>
              <a:t> R, Zhu J, Lam JST, Zhang J, Yan R, Zheng X, </a:t>
            </a:r>
            <a:r>
              <a:rPr lang="tr-TR" sz="1100" kern="0" dirty="0" err="1">
                <a:solidFill>
                  <a:srgbClr val="000000"/>
                </a:solidFill>
                <a:effectLst/>
                <a:latin typeface="Calibri" panose="020F0502020204030204" pitchFamily="34" charset="0"/>
                <a:ea typeface="Times New Roman" panose="02020603050405020304" pitchFamily="18" charset="0"/>
              </a:rPr>
              <a:t>Wu</a:t>
            </a:r>
            <a:r>
              <a:rPr lang="tr-TR" sz="1100" kern="0" dirty="0">
                <a:solidFill>
                  <a:srgbClr val="000000"/>
                </a:solidFill>
                <a:effectLst/>
                <a:latin typeface="Calibri" panose="020F0502020204030204" pitchFamily="34" charset="0"/>
                <a:ea typeface="Times New Roman" panose="02020603050405020304" pitchFamily="18" charset="0"/>
              </a:rPr>
              <a:t> J, Zhao D, Wang A, Zhou M, Feng T. </a:t>
            </a:r>
            <a:r>
              <a:rPr lang="tr-TR" sz="1100" kern="0" dirty="0" err="1">
                <a:solidFill>
                  <a:srgbClr val="000000"/>
                </a:solidFill>
                <a:effectLst/>
                <a:latin typeface="Calibri" panose="020F0502020204030204" pitchFamily="34" charset="0"/>
                <a:ea typeface="Times New Roman" panose="02020603050405020304" pitchFamily="18" charset="0"/>
              </a:rPr>
              <a:t>Projections</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for</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prevalence</a:t>
            </a:r>
            <a:r>
              <a:rPr lang="tr-TR" sz="1100" kern="0" dirty="0">
                <a:solidFill>
                  <a:srgbClr val="000000"/>
                </a:solidFill>
                <a:effectLst/>
                <a:latin typeface="Calibri" panose="020F0502020204030204" pitchFamily="34" charset="0"/>
                <a:ea typeface="Times New Roman" panose="02020603050405020304" pitchFamily="18" charset="0"/>
              </a:rPr>
              <a:t> of </a:t>
            </a:r>
            <a:r>
              <a:rPr lang="tr-TR" sz="1100" kern="0" dirty="0" err="1">
                <a:solidFill>
                  <a:srgbClr val="000000"/>
                </a:solidFill>
                <a:effectLst/>
                <a:latin typeface="Calibri" panose="020F0502020204030204" pitchFamily="34" charset="0"/>
                <a:ea typeface="Times New Roman" panose="02020603050405020304" pitchFamily="18" charset="0"/>
              </a:rPr>
              <a:t>Parkinson's</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disease</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and</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its</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driving</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factors</a:t>
            </a:r>
            <a:r>
              <a:rPr lang="tr-TR" sz="1100" kern="0" dirty="0">
                <a:solidFill>
                  <a:srgbClr val="000000"/>
                </a:solidFill>
                <a:effectLst/>
                <a:latin typeface="Calibri" panose="020F0502020204030204" pitchFamily="34" charset="0"/>
                <a:ea typeface="Times New Roman" panose="02020603050405020304" pitchFamily="18" charset="0"/>
              </a:rPr>
              <a:t> in 195 </a:t>
            </a:r>
            <a:r>
              <a:rPr lang="tr-TR" sz="1100" kern="0" dirty="0" err="1">
                <a:solidFill>
                  <a:srgbClr val="000000"/>
                </a:solidFill>
                <a:effectLst/>
                <a:latin typeface="Calibri" panose="020F0502020204030204" pitchFamily="34" charset="0"/>
                <a:ea typeface="Times New Roman" panose="02020603050405020304" pitchFamily="18" charset="0"/>
              </a:rPr>
              <a:t>countries</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and</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territories</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to</a:t>
            </a:r>
            <a:r>
              <a:rPr lang="tr-TR" sz="1100" kern="0" dirty="0">
                <a:solidFill>
                  <a:srgbClr val="000000"/>
                </a:solidFill>
                <a:effectLst/>
                <a:latin typeface="Calibri" panose="020F0502020204030204" pitchFamily="34" charset="0"/>
                <a:ea typeface="Times New Roman" panose="02020603050405020304" pitchFamily="18" charset="0"/>
              </a:rPr>
              <a:t> 2050: </a:t>
            </a:r>
            <a:r>
              <a:rPr lang="tr-TR" sz="1100" kern="0" dirty="0" err="1">
                <a:solidFill>
                  <a:srgbClr val="000000"/>
                </a:solidFill>
                <a:effectLst/>
                <a:latin typeface="Calibri" panose="020F0502020204030204" pitchFamily="34" charset="0"/>
                <a:ea typeface="Times New Roman" panose="02020603050405020304" pitchFamily="18" charset="0"/>
              </a:rPr>
              <a:t>modelling</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study</a:t>
            </a:r>
            <a:r>
              <a:rPr lang="tr-TR" sz="1100" kern="0" dirty="0">
                <a:solidFill>
                  <a:srgbClr val="000000"/>
                </a:solidFill>
                <a:effectLst/>
                <a:latin typeface="Calibri" panose="020F0502020204030204" pitchFamily="34" charset="0"/>
                <a:ea typeface="Times New Roman" panose="02020603050405020304" pitchFamily="18" charset="0"/>
              </a:rPr>
              <a:t> of Global </a:t>
            </a:r>
            <a:r>
              <a:rPr lang="tr-TR" sz="1100" kern="0" dirty="0" err="1">
                <a:solidFill>
                  <a:srgbClr val="000000"/>
                </a:solidFill>
                <a:effectLst/>
                <a:latin typeface="Calibri" panose="020F0502020204030204" pitchFamily="34" charset="0"/>
                <a:ea typeface="Times New Roman" panose="02020603050405020304" pitchFamily="18" charset="0"/>
              </a:rPr>
              <a:t>Burden</a:t>
            </a:r>
            <a:r>
              <a:rPr lang="tr-TR" sz="1100" kern="0" dirty="0">
                <a:solidFill>
                  <a:srgbClr val="000000"/>
                </a:solidFill>
                <a:effectLst/>
                <a:latin typeface="Calibri" panose="020F0502020204030204" pitchFamily="34" charset="0"/>
                <a:ea typeface="Times New Roman" panose="02020603050405020304" pitchFamily="18" charset="0"/>
              </a:rPr>
              <a:t> of </a:t>
            </a:r>
            <a:r>
              <a:rPr lang="tr-TR" sz="1100" kern="0" dirty="0" err="1">
                <a:solidFill>
                  <a:srgbClr val="000000"/>
                </a:solidFill>
                <a:effectLst/>
                <a:latin typeface="Calibri" panose="020F0502020204030204" pitchFamily="34" charset="0"/>
                <a:ea typeface="Times New Roman" panose="02020603050405020304" pitchFamily="18" charset="0"/>
              </a:rPr>
              <a:t>Disease</a:t>
            </a:r>
            <a:r>
              <a:rPr lang="tr-TR" sz="1100" kern="0" dirty="0">
                <a:solidFill>
                  <a:srgbClr val="000000"/>
                </a:solidFill>
                <a:effectLst/>
                <a:latin typeface="Calibri" panose="020F0502020204030204" pitchFamily="34" charset="0"/>
                <a:ea typeface="Times New Roman" panose="02020603050405020304" pitchFamily="18" charset="0"/>
              </a:rPr>
              <a:t> </a:t>
            </a:r>
            <a:r>
              <a:rPr lang="tr-TR" sz="1100" kern="0" dirty="0" err="1">
                <a:solidFill>
                  <a:srgbClr val="000000"/>
                </a:solidFill>
                <a:effectLst/>
                <a:latin typeface="Calibri" panose="020F0502020204030204" pitchFamily="34" charset="0"/>
                <a:ea typeface="Times New Roman" panose="02020603050405020304" pitchFamily="18" charset="0"/>
              </a:rPr>
              <a:t>Study</a:t>
            </a:r>
            <a:r>
              <a:rPr lang="tr-TR" sz="1100" kern="0" dirty="0">
                <a:solidFill>
                  <a:srgbClr val="000000"/>
                </a:solidFill>
                <a:effectLst/>
                <a:latin typeface="Calibri" panose="020F0502020204030204" pitchFamily="34" charset="0"/>
                <a:ea typeface="Times New Roman" panose="02020603050405020304" pitchFamily="18" charset="0"/>
              </a:rPr>
              <a:t> 2021. BMJ. 2025 Mar 5;388:e080952. </a:t>
            </a:r>
            <a:r>
              <a:rPr lang="tr-TR" sz="1100" kern="0" dirty="0" err="1">
                <a:solidFill>
                  <a:srgbClr val="000000"/>
                </a:solidFill>
                <a:effectLst/>
                <a:latin typeface="Calibri" panose="020F0502020204030204" pitchFamily="34" charset="0"/>
                <a:ea typeface="Times New Roman" panose="02020603050405020304" pitchFamily="18" charset="0"/>
              </a:rPr>
              <a:t>doi</a:t>
            </a:r>
            <a:r>
              <a:rPr lang="tr-TR" sz="1100" kern="0" dirty="0">
                <a:solidFill>
                  <a:srgbClr val="000000"/>
                </a:solidFill>
                <a:effectLst/>
                <a:latin typeface="Calibri" panose="020F0502020204030204" pitchFamily="34" charset="0"/>
                <a:ea typeface="Times New Roman" panose="02020603050405020304" pitchFamily="18" charset="0"/>
              </a:rPr>
              <a:t>: 10.1136/bmj-2024-080952. PMID: 40044233; PMCID: PMC11881235</a:t>
            </a:r>
            <a:r>
              <a:rPr lang="en-AU" sz="1100" dirty="0">
                <a:effectLst/>
              </a:rPr>
              <a:t> </a:t>
            </a:r>
            <a:endParaRPr lang="en-US" sz="1100" dirty="0"/>
          </a:p>
        </p:txBody>
      </p:sp>
      <p:pic>
        <p:nvPicPr>
          <p:cNvPr id="1026" name="Picture 2" descr="Larger memorial image loading...">
            <a:extLst>
              <a:ext uri="{FF2B5EF4-FFF2-40B4-BE49-F238E27FC236}">
                <a16:creationId xmlns:a16="http://schemas.microsoft.com/office/drawing/2014/main" id="{E9725F03-E6AB-DEAE-A1CB-7CDA38E36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604" y="210529"/>
            <a:ext cx="2941597" cy="2659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5CBB66-7915-3141-DFAB-1543B918A8C3}"/>
              </a:ext>
            </a:extLst>
          </p:cNvPr>
          <p:cNvSpPr txBox="1"/>
          <p:nvPr/>
        </p:nvSpPr>
        <p:spPr>
          <a:xfrm>
            <a:off x="8277608" y="2967850"/>
            <a:ext cx="3053593" cy="369332"/>
          </a:xfrm>
          <a:prstGeom prst="rect">
            <a:avLst/>
          </a:prstGeom>
          <a:noFill/>
        </p:spPr>
        <p:txBody>
          <a:bodyPr wrap="none" rtlCol="0">
            <a:spAutoFit/>
          </a:bodyPr>
          <a:lstStyle/>
          <a:p>
            <a:r>
              <a:rPr lang="en-US" dirty="0"/>
              <a:t>James Parkinson 1755 - 1824</a:t>
            </a:r>
          </a:p>
        </p:txBody>
      </p:sp>
    </p:spTree>
    <p:extLst>
      <p:ext uri="{BB962C8B-B14F-4D97-AF65-F5344CB8AC3E}">
        <p14:creationId xmlns:p14="http://schemas.microsoft.com/office/powerpoint/2010/main" val="2383541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17386A-7580-D7A0-A10A-51CA80205F97}"/>
              </a:ext>
            </a:extLst>
          </p:cNvPr>
          <p:cNvSpPr txBox="1"/>
          <p:nvPr/>
        </p:nvSpPr>
        <p:spPr>
          <a:xfrm>
            <a:off x="329638" y="1063535"/>
            <a:ext cx="5542259" cy="4524315"/>
          </a:xfrm>
          <a:prstGeom prst="rect">
            <a:avLst/>
          </a:prstGeom>
          <a:solidFill>
            <a:schemeClr val="bg1">
              <a:lumMod val="95000"/>
            </a:schemeClr>
          </a:solidFill>
          <a:ln>
            <a:solidFill>
              <a:schemeClr val="bg2">
                <a:lumMod val="25000"/>
              </a:schemeClr>
            </a:solidFill>
          </a:ln>
        </p:spPr>
        <p:txBody>
          <a:bodyPr wrap="square">
            <a:spAutoFit/>
          </a:bodyPr>
          <a:lstStyle/>
          <a:p>
            <a:r>
              <a:rPr lang="en-US" sz="2400" b="1" dirty="0"/>
              <a:t>DDS</a:t>
            </a:r>
          </a:p>
          <a:p>
            <a:pPr marL="342900" indent="-342900">
              <a:buFont typeface="Arial" panose="020B0604020202020204" pitchFamily="34" charset="0"/>
              <a:buChar char="•"/>
            </a:pPr>
            <a:r>
              <a:rPr lang="en-US" sz="2400" dirty="0">
                <a:solidFill>
                  <a:schemeClr val="tx1"/>
                </a:solidFill>
              </a:rPr>
              <a:t>%8</a:t>
            </a:r>
          </a:p>
          <a:p>
            <a:pPr marL="285750" indent="-285750">
              <a:buFont typeface="Arial" panose="020B0604020202020204" pitchFamily="34" charset="0"/>
              <a:buChar char="•"/>
            </a:pPr>
            <a:r>
              <a:rPr lang="en-US" sz="2400" dirty="0">
                <a:solidFill>
                  <a:schemeClr val="tx1"/>
                </a:solidFill>
              </a:rPr>
              <a:t>Erken </a:t>
            </a:r>
            <a:r>
              <a:rPr lang="en-US" sz="2400" dirty="0" err="1">
                <a:solidFill>
                  <a:schemeClr val="tx1"/>
                </a:solidFill>
              </a:rPr>
              <a:t>başlangıç</a:t>
            </a:r>
            <a:r>
              <a:rPr lang="en-US" sz="2400" dirty="0">
                <a:solidFill>
                  <a:schemeClr val="tx1"/>
                </a:solidFill>
              </a:rPr>
              <a:t> (%67)</a:t>
            </a:r>
          </a:p>
          <a:p>
            <a:pPr marL="285750" indent="-285750">
              <a:buFont typeface="Arial" panose="020B0604020202020204" pitchFamily="34" charset="0"/>
              <a:buChar char="•"/>
            </a:pPr>
            <a:r>
              <a:rPr lang="en-US" sz="2400" dirty="0" err="1">
                <a:solidFill>
                  <a:schemeClr val="tx1"/>
                </a:solidFill>
              </a:rPr>
              <a:t>Erkek</a:t>
            </a:r>
            <a:r>
              <a:rPr lang="en-US" sz="2400" dirty="0">
                <a:solidFill>
                  <a:schemeClr val="tx1"/>
                </a:solidFill>
              </a:rPr>
              <a:t> </a:t>
            </a:r>
            <a:r>
              <a:rPr lang="en-US" sz="2400" dirty="0" err="1">
                <a:solidFill>
                  <a:schemeClr val="tx1"/>
                </a:solidFill>
              </a:rPr>
              <a:t>cinsiyet</a:t>
            </a:r>
            <a:r>
              <a:rPr lang="en-US" sz="2400" dirty="0">
                <a:solidFill>
                  <a:schemeClr val="tx1"/>
                </a:solidFill>
              </a:rPr>
              <a:t> (%83)</a:t>
            </a:r>
          </a:p>
          <a:p>
            <a:pPr marL="285750" indent="-285750">
              <a:buFont typeface="Arial" panose="020B0604020202020204" pitchFamily="34" charset="0"/>
              <a:buChar char="•"/>
            </a:pPr>
            <a:r>
              <a:rPr lang="en-US" sz="2400" dirty="0" err="1">
                <a:solidFill>
                  <a:schemeClr val="tx1"/>
                </a:solidFill>
              </a:rPr>
              <a:t>Madde</a:t>
            </a:r>
            <a:r>
              <a:rPr lang="en-US" sz="2400" dirty="0">
                <a:solidFill>
                  <a:schemeClr val="tx1"/>
                </a:solidFill>
              </a:rPr>
              <a:t> </a:t>
            </a:r>
            <a:r>
              <a:rPr lang="en-US" sz="2400" dirty="0" err="1">
                <a:solidFill>
                  <a:schemeClr val="tx1"/>
                </a:solidFill>
              </a:rPr>
              <a:t>kullanımı</a:t>
            </a:r>
            <a:r>
              <a:rPr lang="en-US" sz="2400" dirty="0">
                <a:solidFill>
                  <a:schemeClr val="tx1"/>
                </a:solidFill>
              </a:rPr>
              <a:t> </a:t>
            </a:r>
            <a:r>
              <a:rPr lang="en-US" sz="2400" dirty="0" err="1">
                <a:solidFill>
                  <a:schemeClr val="tx1"/>
                </a:solidFill>
              </a:rPr>
              <a:t>ve</a:t>
            </a:r>
            <a:r>
              <a:rPr lang="en-US" sz="2400" dirty="0">
                <a:solidFill>
                  <a:schemeClr val="tx1"/>
                </a:solidFill>
              </a:rPr>
              <a:t> </a:t>
            </a:r>
            <a:r>
              <a:rPr lang="en-US" sz="2400" dirty="0" err="1">
                <a:solidFill>
                  <a:schemeClr val="tx1"/>
                </a:solidFill>
              </a:rPr>
              <a:t>psikiyatrik</a:t>
            </a:r>
            <a:r>
              <a:rPr lang="en-US" sz="2400" dirty="0">
                <a:solidFill>
                  <a:schemeClr val="tx1"/>
                </a:solidFill>
              </a:rPr>
              <a:t> </a:t>
            </a:r>
            <a:r>
              <a:rPr lang="en-US" sz="2400" dirty="0" err="1">
                <a:solidFill>
                  <a:schemeClr val="tx1"/>
                </a:solidFill>
              </a:rPr>
              <a:t>öykü</a:t>
            </a:r>
            <a:r>
              <a:rPr lang="en-US" sz="2400" dirty="0">
                <a:solidFill>
                  <a:schemeClr val="tx1"/>
                </a:solidFill>
              </a:rPr>
              <a:t> (%15 vs %10)</a:t>
            </a:r>
          </a:p>
          <a:p>
            <a:pPr marL="285750" indent="-285750">
              <a:buFont typeface="Arial" panose="020B0604020202020204" pitchFamily="34" charset="0"/>
              <a:buChar char="•"/>
            </a:pPr>
            <a:r>
              <a:rPr lang="en-US" sz="2400" dirty="0" err="1">
                <a:solidFill>
                  <a:schemeClr val="tx1"/>
                </a:solidFill>
              </a:rPr>
              <a:t>Dürtü</a:t>
            </a:r>
            <a:r>
              <a:rPr lang="en-US" sz="2400" dirty="0">
                <a:solidFill>
                  <a:schemeClr val="tx1"/>
                </a:solidFill>
              </a:rPr>
              <a:t> </a:t>
            </a:r>
            <a:r>
              <a:rPr lang="en-US" sz="2400" dirty="0" err="1">
                <a:solidFill>
                  <a:schemeClr val="tx1"/>
                </a:solidFill>
              </a:rPr>
              <a:t>Kontrol</a:t>
            </a:r>
            <a:r>
              <a:rPr lang="en-US" sz="2400" dirty="0">
                <a:solidFill>
                  <a:schemeClr val="tx1"/>
                </a:solidFill>
              </a:rPr>
              <a:t> </a:t>
            </a:r>
            <a:r>
              <a:rPr lang="en-US" sz="2400" dirty="0" err="1">
                <a:solidFill>
                  <a:schemeClr val="tx1"/>
                </a:solidFill>
              </a:rPr>
              <a:t>Bozukluğu</a:t>
            </a:r>
            <a:r>
              <a:rPr lang="en-US" sz="2400" dirty="0">
                <a:solidFill>
                  <a:schemeClr val="tx1"/>
                </a:solidFill>
              </a:rPr>
              <a:t> (DKB) (%60)</a:t>
            </a:r>
          </a:p>
          <a:p>
            <a:pPr marL="285750" indent="-285750">
              <a:buFont typeface="Arial" panose="020B0604020202020204" pitchFamily="34" charset="0"/>
              <a:buChar char="•"/>
            </a:pPr>
            <a:r>
              <a:rPr lang="en-US" sz="2400" dirty="0" err="1">
                <a:solidFill>
                  <a:schemeClr val="tx1"/>
                </a:solidFill>
              </a:rPr>
              <a:t>Psikoz</a:t>
            </a:r>
            <a:r>
              <a:rPr lang="en-US" sz="2400" dirty="0">
                <a:solidFill>
                  <a:schemeClr val="tx1"/>
                </a:solidFill>
              </a:rPr>
              <a:t> (%30)</a:t>
            </a:r>
          </a:p>
          <a:p>
            <a:pPr marL="285750" indent="-285750">
              <a:buFont typeface="Arial" panose="020B0604020202020204" pitchFamily="34" charset="0"/>
              <a:buChar char="•"/>
            </a:pPr>
            <a:r>
              <a:rPr lang="en-US" sz="2400" dirty="0" err="1">
                <a:solidFill>
                  <a:schemeClr val="tx1"/>
                </a:solidFill>
              </a:rPr>
              <a:t>Panik</a:t>
            </a:r>
            <a:r>
              <a:rPr lang="en-US" sz="2400" dirty="0">
                <a:solidFill>
                  <a:schemeClr val="tx1"/>
                </a:solidFill>
              </a:rPr>
              <a:t> </a:t>
            </a:r>
            <a:r>
              <a:rPr lang="en-US" sz="2400" dirty="0" err="1">
                <a:solidFill>
                  <a:schemeClr val="tx1"/>
                </a:solidFill>
              </a:rPr>
              <a:t>atak</a:t>
            </a:r>
            <a:r>
              <a:rPr lang="en-US" sz="2400" dirty="0">
                <a:solidFill>
                  <a:schemeClr val="tx1"/>
                </a:solidFill>
              </a:rPr>
              <a:t> (%14)</a:t>
            </a:r>
          </a:p>
          <a:p>
            <a:pPr marL="285750" indent="-285750">
              <a:buFont typeface="Arial" panose="020B0604020202020204" pitchFamily="34" charset="0"/>
              <a:buChar char="•"/>
            </a:pPr>
            <a:r>
              <a:rPr lang="en-US" sz="2400" dirty="0" err="1">
                <a:solidFill>
                  <a:schemeClr val="tx1"/>
                </a:solidFill>
              </a:rPr>
              <a:t>Tedavi</a:t>
            </a:r>
            <a:r>
              <a:rPr lang="en-US" sz="2400" dirty="0">
                <a:solidFill>
                  <a:schemeClr val="tx1"/>
                </a:solidFill>
              </a:rPr>
              <a:t> </a:t>
            </a:r>
            <a:r>
              <a:rPr lang="en-US" sz="2400" dirty="0" err="1">
                <a:solidFill>
                  <a:schemeClr val="tx1"/>
                </a:solidFill>
              </a:rPr>
              <a:t>stratejilerine</a:t>
            </a:r>
            <a:r>
              <a:rPr lang="en-US" sz="2400" dirty="0">
                <a:solidFill>
                  <a:schemeClr val="tx1"/>
                </a:solidFill>
              </a:rPr>
              <a:t> </a:t>
            </a:r>
            <a:r>
              <a:rPr lang="en-US" sz="2400" dirty="0" err="1">
                <a:solidFill>
                  <a:schemeClr val="tx1"/>
                </a:solidFill>
              </a:rPr>
              <a:t>yanıt</a:t>
            </a:r>
            <a:r>
              <a:rPr lang="en-US" sz="2400" dirty="0">
                <a:solidFill>
                  <a:schemeClr val="tx1"/>
                </a:solidFill>
              </a:rPr>
              <a:t> %56 </a:t>
            </a:r>
          </a:p>
          <a:p>
            <a:pPr marL="285750" indent="-285750">
              <a:buFont typeface="Arial" panose="020B0604020202020204" pitchFamily="34" charset="0"/>
              <a:buChar char="•"/>
            </a:pPr>
            <a:r>
              <a:rPr lang="en-US" sz="2400" dirty="0" err="1">
                <a:solidFill>
                  <a:schemeClr val="tx1"/>
                </a:solidFill>
              </a:rPr>
              <a:t>Valproat</a:t>
            </a:r>
            <a:r>
              <a:rPr lang="en-US" sz="2400" dirty="0">
                <a:solidFill>
                  <a:schemeClr val="tx1"/>
                </a:solidFill>
              </a:rPr>
              <a:t> (5/5)</a:t>
            </a:r>
          </a:p>
          <a:p>
            <a:pPr marL="285750" indent="-285750">
              <a:buFont typeface="Arial" panose="020B0604020202020204" pitchFamily="34" charset="0"/>
              <a:buChar char="•"/>
            </a:pPr>
            <a:r>
              <a:rPr lang="en-US" sz="2400" dirty="0">
                <a:solidFill>
                  <a:schemeClr val="tx1"/>
                </a:solidFill>
              </a:rPr>
              <a:t>DBS </a:t>
            </a:r>
            <a:r>
              <a:rPr lang="en-US" sz="2400" dirty="0" err="1">
                <a:solidFill>
                  <a:schemeClr val="tx1"/>
                </a:solidFill>
              </a:rPr>
              <a:t>değişen</a:t>
            </a:r>
            <a:r>
              <a:rPr lang="en-US" sz="2400" dirty="0">
                <a:solidFill>
                  <a:schemeClr val="tx1"/>
                </a:solidFill>
              </a:rPr>
              <a:t> </a:t>
            </a:r>
            <a:r>
              <a:rPr lang="en-US" sz="2400" dirty="0" err="1">
                <a:solidFill>
                  <a:schemeClr val="tx1"/>
                </a:solidFill>
              </a:rPr>
              <a:t>yanıt</a:t>
            </a:r>
            <a:endParaRPr lang="en-US" sz="2400" dirty="0">
              <a:solidFill>
                <a:schemeClr val="tx1"/>
              </a:solidFill>
            </a:endParaRPr>
          </a:p>
        </p:txBody>
      </p:sp>
      <p:pic>
        <p:nvPicPr>
          <p:cNvPr id="8" name="Picture 7">
            <a:extLst>
              <a:ext uri="{FF2B5EF4-FFF2-40B4-BE49-F238E27FC236}">
                <a16:creationId xmlns:a16="http://schemas.microsoft.com/office/drawing/2014/main" id="{46EACE3B-A757-36D0-1AFF-8C47B830A15C}"/>
              </a:ext>
            </a:extLst>
          </p:cNvPr>
          <p:cNvPicPr>
            <a:picLocks noChangeAspect="1"/>
          </p:cNvPicPr>
          <p:nvPr/>
        </p:nvPicPr>
        <p:blipFill>
          <a:blip r:embed="rId2"/>
          <a:stretch>
            <a:fillRect/>
          </a:stretch>
        </p:blipFill>
        <p:spPr>
          <a:xfrm>
            <a:off x="6096000" y="859432"/>
            <a:ext cx="5766362" cy="4728418"/>
          </a:xfrm>
          <a:prstGeom prst="rect">
            <a:avLst/>
          </a:prstGeom>
        </p:spPr>
      </p:pic>
      <p:sp>
        <p:nvSpPr>
          <p:cNvPr id="10" name="TextBox 9">
            <a:extLst>
              <a:ext uri="{FF2B5EF4-FFF2-40B4-BE49-F238E27FC236}">
                <a16:creationId xmlns:a16="http://schemas.microsoft.com/office/drawing/2014/main" id="{049E5808-46F3-6A96-0A12-4E6B848E6437}"/>
              </a:ext>
            </a:extLst>
          </p:cNvPr>
          <p:cNvSpPr txBox="1"/>
          <p:nvPr/>
        </p:nvSpPr>
        <p:spPr>
          <a:xfrm>
            <a:off x="6383482" y="5911518"/>
            <a:ext cx="5418328" cy="369332"/>
          </a:xfrm>
          <a:prstGeom prst="rect">
            <a:avLst/>
          </a:prstGeom>
          <a:noFill/>
        </p:spPr>
        <p:txBody>
          <a:bodyPr wrap="square">
            <a:spAutoFit/>
          </a:bodyPr>
          <a:lstStyle/>
          <a:p>
            <a:r>
              <a:rPr lang="en-US" sz="1800" dirty="0">
                <a:solidFill>
                  <a:schemeClr val="tx1"/>
                </a:solidFill>
              </a:rPr>
              <a:t>Warren N, </a:t>
            </a:r>
            <a:r>
              <a:rPr lang="en-US" sz="1800" i="1" dirty="0">
                <a:solidFill>
                  <a:schemeClr val="tx1"/>
                </a:solidFill>
              </a:rPr>
              <a:t>et al</a:t>
            </a:r>
            <a:r>
              <a:rPr lang="en-US" sz="1800" dirty="0">
                <a:solidFill>
                  <a:schemeClr val="tx1"/>
                </a:solidFill>
              </a:rPr>
              <a:t>. </a:t>
            </a:r>
            <a:r>
              <a:rPr lang="en-US" sz="1800" i="1" dirty="0">
                <a:solidFill>
                  <a:schemeClr val="tx1"/>
                </a:solidFill>
              </a:rPr>
              <a:t>J Neurol </a:t>
            </a:r>
            <a:r>
              <a:rPr lang="en-US" sz="1800" i="1" dirty="0" err="1">
                <a:solidFill>
                  <a:schemeClr val="tx1"/>
                </a:solidFill>
              </a:rPr>
              <a:t>Neurosurg</a:t>
            </a:r>
            <a:r>
              <a:rPr lang="en-US" sz="1800" i="1" dirty="0">
                <a:solidFill>
                  <a:schemeClr val="tx1"/>
                </a:solidFill>
              </a:rPr>
              <a:t> Psychiatry </a:t>
            </a:r>
            <a:r>
              <a:rPr lang="en-US" sz="1800" dirty="0">
                <a:solidFill>
                  <a:schemeClr val="tx1"/>
                </a:solidFill>
              </a:rPr>
              <a:t>2017 </a:t>
            </a:r>
            <a:endParaRPr lang="en-TR" sz="2000" dirty="0"/>
          </a:p>
        </p:txBody>
      </p:sp>
    </p:spTree>
    <p:extLst>
      <p:ext uri="{BB962C8B-B14F-4D97-AF65-F5344CB8AC3E}">
        <p14:creationId xmlns:p14="http://schemas.microsoft.com/office/powerpoint/2010/main" val="2138108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4200B-BFE7-5017-C55C-89DA6367870B}"/>
              </a:ext>
            </a:extLst>
          </p:cNvPr>
          <p:cNvSpPr txBox="1"/>
          <p:nvPr/>
        </p:nvSpPr>
        <p:spPr>
          <a:xfrm>
            <a:off x="378642" y="601021"/>
            <a:ext cx="4364181" cy="5262979"/>
          </a:xfrm>
          <a:prstGeom prst="rect">
            <a:avLst/>
          </a:prstGeom>
          <a:solidFill>
            <a:schemeClr val="bg1">
              <a:lumMod val="95000"/>
            </a:schemeClr>
          </a:solidFill>
          <a:ln>
            <a:solidFill>
              <a:schemeClr val="bg2">
                <a:lumMod val="25000"/>
              </a:schemeClr>
            </a:solidFill>
          </a:ln>
        </p:spPr>
        <p:txBody>
          <a:bodyPr wrap="square">
            <a:spAutoFit/>
          </a:bodyPr>
          <a:lstStyle/>
          <a:p>
            <a:r>
              <a:rPr lang="en-TR" sz="2800" b="1" dirty="0"/>
              <a:t>PUNDING</a:t>
            </a:r>
          </a:p>
          <a:p>
            <a:pPr marL="342900" indent="-342900">
              <a:buFont typeface="Arial" panose="020B0604020202020204" pitchFamily="34" charset="0"/>
              <a:buChar char="•"/>
            </a:pPr>
            <a:r>
              <a:rPr lang="en-TR" sz="2800" dirty="0">
                <a:solidFill>
                  <a:schemeClr val="tx1"/>
                </a:solidFill>
              </a:rPr>
              <a:t>%10-14</a:t>
            </a:r>
          </a:p>
          <a:p>
            <a:pPr marL="285750" indent="-285750">
              <a:buFont typeface="Arial" panose="020B0604020202020204" pitchFamily="34" charset="0"/>
              <a:buChar char="•"/>
            </a:pPr>
            <a:r>
              <a:rPr lang="en-TR" sz="2800" dirty="0">
                <a:solidFill>
                  <a:schemeClr val="tx1"/>
                </a:solidFill>
              </a:rPr>
              <a:t>Sıklıkla DKB ile birlikte</a:t>
            </a:r>
          </a:p>
          <a:p>
            <a:pPr marL="285750" indent="-285750">
              <a:buFont typeface="Arial" panose="020B0604020202020204" pitchFamily="34" charset="0"/>
              <a:buChar char="•"/>
            </a:pPr>
            <a:r>
              <a:rPr lang="en-TR" sz="2800" dirty="0">
                <a:solidFill>
                  <a:schemeClr val="tx1"/>
                </a:solidFill>
              </a:rPr>
              <a:t>Stereotipik, tekrarlayıcı, kompleks davranışlar</a:t>
            </a:r>
          </a:p>
          <a:p>
            <a:pPr marL="285750" indent="-285750">
              <a:buFont typeface="Arial" panose="020B0604020202020204" pitchFamily="34" charset="0"/>
              <a:buChar char="•"/>
            </a:pPr>
            <a:r>
              <a:rPr lang="en-TR" sz="2800" dirty="0">
                <a:solidFill>
                  <a:schemeClr val="tx1"/>
                </a:solidFill>
              </a:rPr>
              <a:t>Hobizm taklit eden işlevler</a:t>
            </a:r>
          </a:p>
          <a:p>
            <a:pPr marL="285750" indent="-285750">
              <a:buFont typeface="Arial" panose="020B0604020202020204" pitchFamily="34" charset="0"/>
              <a:buChar char="•"/>
            </a:pPr>
            <a:r>
              <a:rPr lang="en-TR" sz="2800" dirty="0"/>
              <a:t>Tedavide </a:t>
            </a:r>
          </a:p>
          <a:p>
            <a:pPr marL="742950" lvl="1" indent="-285750">
              <a:buFont typeface="Arial" panose="020B0604020202020204" pitchFamily="34" charset="0"/>
              <a:buChar char="•"/>
            </a:pPr>
            <a:r>
              <a:rPr lang="en-TR" sz="2800" dirty="0"/>
              <a:t>Amantadin</a:t>
            </a:r>
          </a:p>
          <a:p>
            <a:pPr marL="742950" lvl="1" indent="-285750">
              <a:buFont typeface="Arial" panose="020B0604020202020204" pitchFamily="34" charset="0"/>
              <a:buChar char="•"/>
            </a:pPr>
            <a:r>
              <a:rPr lang="en-TR" sz="2800" dirty="0">
                <a:solidFill>
                  <a:schemeClr val="tx1"/>
                </a:solidFill>
              </a:rPr>
              <a:t>L-dopa dozu azaltılabilir</a:t>
            </a:r>
          </a:p>
          <a:p>
            <a:pPr marL="742950" lvl="1" indent="-285750">
              <a:buFont typeface="Arial" panose="020B0604020202020204" pitchFamily="34" charset="0"/>
              <a:buChar char="•"/>
            </a:pPr>
            <a:r>
              <a:rPr lang="en-TR" sz="2800" dirty="0"/>
              <a:t>Ketiyapin</a:t>
            </a:r>
            <a:endParaRPr lang="en-TR" sz="2800" dirty="0">
              <a:solidFill>
                <a:schemeClr val="tx1"/>
              </a:solidFill>
            </a:endParaRPr>
          </a:p>
        </p:txBody>
      </p:sp>
      <p:pic>
        <p:nvPicPr>
          <p:cNvPr id="3" name="Picture 2">
            <a:extLst>
              <a:ext uri="{FF2B5EF4-FFF2-40B4-BE49-F238E27FC236}">
                <a16:creationId xmlns:a16="http://schemas.microsoft.com/office/drawing/2014/main" id="{838FEDAF-F67F-F664-9A1A-D9903F5662DA}"/>
              </a:ext>
            </a:extLst>
          </p:cNvPr>
          <p:cNvPicPr>
            <a:picLocks noChangeAspect="1"/>
          </p:cNvPicPr>
          <p:nvPr/>
        </p:nvPicPr>
        <p:blipFill>
          <a:blip r:embed="rId3"/>
          <a:stretch>
            <a:fillRect/>
          </a:stretch>
        </p:blipFill>
        <p:spPr>
          <a:xfrm>
            <a:off x="5403273" y="475836"/>
            <a:ext cx="6705600" cy="2578100"/>
          </a:xfrm>
          <a:prstGeom prst="rect">
            <a:avLst/>
          </a:prstGeom>
        </p:spPr>
      </p:pic>
      <p:pic>
        <p:nvPicPr>
          <p:cNvPr id="4" name="Picture 3">
            <a:extLst>
              <a:ext uri="{FF2B5EF4-FFF2-40B4-BE49-F238E27FC236}">
                <a16:creationId xmlns:a16="http://schemas.microsoft.com/office/drawing/2014/main" id="{D8A9438C-AB09-1886-1FB8-04E3D7836E68}"/>
              </a:ext>
            </a:extLst>
          </p:cNvPr>
          <p:cNvPicPr>
            <a:picLocks noChangeAspect="1"/>
          </p:cNvPicPr>
          <p:nvPr/>
        </p:nvPicPr>
        <p:blipFill>
          <a:blip r:embed="rId4"/>
          <a:stretch>
            <a:fillRect/>
          </a:stretch>
        </p:blipFill>
        <p:spPr>
          <a:xfrm>
            <a:off x="5403273" y="3345872"/>
            <a:ext cx="6410085" cy="3185010"/>
          </a:xfrm>
          <a:prstGeom prst="rect">
            <a:avLst/>
          </a:prstGeom>
        </p:spPr>
      </p:pic>
    </p:spTree>
    <p:extLst>
      <p:ext uri="{BB962C8B-B14F-4D97-AF65-F5344CB8AC3E}">
        <p14:creationId xmlns:p14="http://schemas.microsoft.com/office/powerpoint/2010/main" val="3538559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0419F701-A13E-5348-ADD4-D449DA8512E3}"/>
              </a:ext>
            </a:extLst>
          </p:cNvPr>
          <p:cNvGraphicFramePr>
            <a:graphicFrameLocks noGrp="1"/>
          </p:cNvGraphicFramePr>
          <p:nvPr/>
        </p:nvGraphicFramePr>
        <p:xfrm>
          <a:off x="1088900" y="4006404"/>
          <a:ext cx="9746606" cy="1828800"/>
        </p:xfrm>
        <a:graphic>
          <a:graphicData uri="http://schemas.openxmlformats.org/drawingml/2006/table">
            <a:tbl>
              <a:tblPr firstRow="1" bandRow="1">
                <a:tableStyleId>{5DA37D80-6434-44D0-A028-1B22A696006F}</a:tableStyleId>
              </a:tblPr>
              <a:tblGrid>
                <a:gridCol w="4873303">
                  <a:extLst>
                    <a:ext uri="{9D8B030D-6E8A-4147-A177-3AD203B41FA5}">
                      <a16:colId xmlns:a16="http://schemas.microsoft.com/office/drawing/2014/main" val="563157994"/>
                    </a:ext>
                  </a:extLst>
                </a:gridCol>
                <a:gridCol w="4873303">
                  <a:extLst>
                    <a:ext uri="{9D8B030D-6E8A-4147-A177-3AD203B41FA5}">
                      <a16:colId xmlns:a16="http://schemas.microsoft.com/office/drawing/2014/main" val="1322107190"/>
                    </a:ext>
                  </a:extLst>
                </a:gridCol>
              </a:tblGrid>
              <a:tr h="430467">
                <a:tc>
                  <a:txBody>
                    <a:bodyPr/>
                    <a:lstStyle/>
                    <a:p>
                      <a:r>
                        <a:rPr lang="en-TR" sz="2400" dirty="0"/>
                        <a:t>Hastalık başlangıç yaşı</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2"/>
                    </a:solidFill>
                  </a:tcPr>
                </a:tc>
                <a:tc>
                  <a:txBody>
                    <a:bodyPr/>
                    <a:lstStyle/>
                    <a:p>
                      <a:r>
                        <a:rPr lang="en-TR" sz="2400" dirty="0"/>
                        <a:t>5 yıl içinde Diskinezi gelişme riski</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84865800"/>
                  </a:ext>
                </a:extLst>
              </a:tr>
              <a:tr h="370840">
                <a:tc>
                  <a:txBody>
                    <a:bodyPr/>
                    <a:lstStyle/>
                    <a:p>
                      <a:r>
                        <a:rPr lang="en-TR" sz="2400" dirty="0"/>
                        <a:t>&lt;50</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TR" sz="2400" dirty="0"/>
                        <a:t>%50</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8246833"/>
                  </a:ext>
                </a:extLst>
              </a:tr>
              <a:tr h="370840">
                <a:tc>
                  <a:txBody>
                    <a:bodyPr/>
                    <a:lstStyle/>
                    <a:p>
                      <a:r>
                        <a:rPr lang="en-TR" sz="2400" dirty="0"/>
                        <a:t>60 -69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TR" sz="2400" dirty="0"/>
                        <a:t>%26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3115714"/>
                  </a:ext>
                </a:extLst>
              </a:tr>
              <a:tr h="370840">
                <a:tc>
                  <a:txBody>
                    <a:bodyPr/>
                    <a:lstStyle/>
                    <a:p>
                      <a:r>
                        <a:rPr lang="en-TR" sz="2400" dirty="0"/>
                        <a:t>&gt;70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TR" sz="2400" dirty="0"/>
                        <a:t>%16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98376606"/>
                  </a:ext>
                </a:extLst>
              </a:tr>
            </a:tbl>
          </a:graphicData>
        </a:graphic>
      </p:graphicFrame>
      <p:sp>
        <p:nvSpPr>
          <p:cNvPr id="3" name="TextBox 2">
            <a:extLst>
              <a:ext uri="{FF2B5EF4-FFF2-40B4-BE49-F238E27FC236}">
                <a16:creationId xmlns:a16="http://schemas.microsoft.com/office/drawing/2014/main" id="{36239974-BEDD-2242-A1F2-229F6AC8F52E}"/>
              </a:ext>
            </a:extLst>
          </p:cNvPr>
          <p:cNvSpPr txBox="1"/>
          <p:nvPr/>
        </p:nvSpPr>
        <p:spPr>
          <a:xfrm>
            <a:off x="1088900" y="5995046"/>
            <a:ext cx="9914380" cy="461665"/>
          </a:xfrm>
          <a:prstGeom prst="rect">
            <a:avLst/>
          </a:prstGeom>
          <a:noFill/>
        </p:spPr>
        <p:txBody>
          <a:bodyPr wrap="square" rtlCol="0">
            <a:spAutoFit/>
          </a:bodyPr>
          <a:lstStyle/>
          <a:p>
            <a:r>
              <a:rPr lang="en-TR" sz="2400" dirty="0"/>
              <a:t>Hastalık başlangıç yaşı 10 yıl arttıkça, diskinezi (DK) riski %20-%30 azalıyor</a:t>
            </a:r>
          </a:p>
        </p:txBody>
      </p:sp>
      <p:sp>
        <p:nvSpPr>
          <p:cNvPr id="5" name="TextBox 4">
            <a:extLst>
              <a:ext uri="{FF2B5EF4-FFF2-40B4-BE49-F238E27FC236}">
                <a16:creationId xmlns:a16="http://schemas.microsoft.com/office/drawing/2014/main" id="{908B9414-0502-D84B-8125-60CBC7D30CC8}"/>
              </a:ext>
            </a:extLst>
          </p:cNvPr>
          <p:cNvSpPr txBox="1"/>
          <p:nvPr/>
        </p:nvSpPr>
        <p:spPr>
          <a:xfrm>
            <a:off x="1348115" y="1168906"/>
            <a:ext cx="5858976" cy="2677656"/>
          </a:xfrm>
          <a:prstGeom prst="rect">
            <a:avLst/>
          </a:prstGeom>
          <a:noFill/>
        </p:spPr>
        <p:txBody>
          <a:bodyPr wrap="none" rtlCol="0">
            <a:spAutoFit/>
          </a:bodyPr>
          <a:lstStyle/>
          <a:p>
            <a:pPr marL="285750" indent="-285750">
              <a:buFont typeface="Arial" panose="020B0604020202020204" pitchFamily="34" charset="0"/>
              <a:buChar char="•"/>
            </a:pPr>
            <a:r>
              <a:rPr lang="en-TR" sz="2400" dirty="0"/>
              <a:t>H</a:t>
            </a:r>
            <a:r>
              <a:rPr lang="en-US" sz="2400" dirty="0"/>
              <a:t>a</a:t>
            </a:r>
            <a:r>
              <a:rPr lang="en-TR" sz="2400" dirty="0"/>
              <a:t>stalık başlangıç yaşı</a:t>
            </a:r>
          </a:p>
          <a:p>
            <a:pPr marL="285750" indent="-285750">
              <a:buFont typeface="Arial" panose="020B0604020202020204" pitchFamily="34" charset="0"/>
              <a:buChar char="•"/>
            </a:pPr>
            <a:r>
              <a:rPr lang="en-TR" sz="2400" dirty="0"/>
              <a:t>Hastalık süresi ve şiddeti</a:t>
            </a:r>
          </a:p>
          <a:p>
            <a:pPr marL="285750" indent="-285750">
              <a:buFont typeface="Arial" panose="020B0604020202020204" pitchFamily="34" charset="0"/>
              <a:buChar char="•"/>
            </a:pPr>
            <a:r>
              <a:rPr lang="en-TR" sz="2400" dirty="0"/>
              <a:t>Dopaminerjik ilaç dozu </a:t>
            </a:r>
            <a:r>
              <a:rPr lang="en-TR" sz="2400" b="1" dirty="0"/>
              <a:t>(&gt; 400 mg/gün)</a:t>
            </a:r>
          </a:p>
          <a:p>
            <a:pPr marL="285750" indent="-285750">
              <a:buFont typeface="Arial" panose="020B0604020202020204" pitchFamily="34" charset="0"/>
              <a:buChar char="•"/>
            </a:pPr>
            <a:r>
              <a:rPr lang="en-TR" sz="2400" dirty="0"/>
              <a:t>Dopaminerjik ilacın yarı ömrü </a:t>
            </a:r>
          </a:p>
          <a:p>
            <a:pPr marL="285750" indent="-285750">
              <a:buFont typeface="Arial" panose="020B0604020202020204" pitchFamily="34" charset="0"/>
              <a:buChar char="•"/>
            </a:pPr>
            <a:r>
              <a:rPr lang="en-TR" sz="2400" dirty="0"/>
              <a:t>Cinsiyet (K&gt;E)</a:t>
            </a:r>
          </a:p>
          <a:p>
            <a:pPr marL="285750" indent="-285750">
              <a:buFont typeface="Arial" panose="020B0604020202020204" pitchFamily="34" charset="0"/>
              <a:buChar char="•"/>
            </a:pPr>
            <a:r>
              <a:rPr lang="en-TR" sz="2400" dirty="0"/>
              <a:t>Vücut ağırlığı (&lt;75 kg)</a:t>
            </a:r>
          </a:p>
          <a:p>
            <a:pPr marL="285750" indent="-285750">
              <a:buFont typeface="Arial" panose="020B0604020202020204" pitchFamily="34" charset="0"/>
              <a:buChar char="•"/>
            </a:pPr>
            <a:r>
              <a:rPr lang="en-TR" sz="2400" dirty="0"/>
              <a:t>Belli genetik formlar (Parkin, DJ-1,PINK-1)</a:t>
            </a:r>
          </a:p>
        </p:txBody>
      </p:sp>
      <p:sp>
        <p:nvSpPr>
          <p:cNvPr id="6" name="Rounded Rectangle 5">
            <a:extLst>
              <a:ext uri="{FF2B5EF4-FFF2-40B4-BE49-F238E27FC236}">
                <a16:creationId xmlns:a16="http://schemas.microsoft.com/office/drawing/2014/main" id="{D9343352-D2BA-CCDE-944D-4A162DF24CBE}"/>
              </a:ext>
            </a:extLst>
          </p:cNvPr>
          <p:cNvSpPr/>
          <p:nvPr/>
        </p:nvSpPr>
        <p:spPr>
          <a:xfrm>
            <a:off x="1088899" y="174585"/>
            <a:ext cx="6676005" cy="914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rPr>
              <a:t>L-DOPA </a:t>
            </a:r>
            <a:r>
              <a:rPr lang="en-TR" sz="2800">
                <a:solidFill>
                  <a:schemeClr val="tx1"/>
                </a:solidFill>
              </a:rPr>
              <a:t>MOTOR  </a:t>
            </a:r>
            <a:r>
              <a:rPr lang="en-TR" sz="2800" dirty="0">
                <a:solidFill>
                  <a:schemeClr val="tx1"/>
                </a:solidFill>
              </a:rPr>
              <a:t>KOMPLİKASYONLAR</a:t>
            </a:r>
          </a:p>
        </p:txBody>
      </p:sp>
      <p:cxnSp>
        <p:nvCxnSpPr>
          <p:cNvPr id="7" name="Straight Connector 6">
            <a:extLst>
              <a:ext uri="{FF2B5EF4-FFF2-40B4-BE49-F238E27FC236}">
                <a16:creationId xmlns:a16="http://schemas.microsoft.com/office/drawing/2014/main" id="{4C5C7799-8A33-54C6-A4AA-C194DA49D284}"/>
              </a:ext>
            </a:extLst>
          </p:cNvPr>
          <p:cNvCxnSpPr/>
          <p:nvPr/>
        </p:nvCxnSpPr>
        <p:spPr>
          <a:xfrm>
            <a:off x="4844716" y="2261937"/>
            <a:ext cx="190901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5632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1035480-13E2-D442-BBE3-C30A01C3A582}"/>
              </a:ext>
            </a:extLst>
          </p:cNvPr>
          <p:cNvSpPr/>
          <p:nvPr/>
        </p:nvSpPr>
        <p:spPr>
          <a:xfrm>
            <a:off x="485183" y="371295"/>
            <a:ext cx="11221634" cy="60434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solidFill>
                  <a:schemeClr val="tx1"/>
                </a:solidFill>
              </a:rPr>
              <a:t>L-DOPA </a:t>
            </a:r>
            <a:r>
              <a:rPr lang="en-TR" sz="2400">
                <a:solidFill>
                  <a:schemeClr val="tx1"/>
                </a:solidFill>
              </a:rPr>
              <a:t>MOTOR  KOMPLİKASYONLAR</a:t>
            </a:r>
            <a:r>
              <a:rPr lang="tr-TR" sz="2400" dirty="0">
                <a:solidFill>
                  <a:schemeClr val="tx1"/>
                </a:solidFill>
              </a:rPr>
              <a:t> /1. basamak yönetim</a:t>
            </a:r>
            <a:endParaRPr lang="en-TR" sz="2400" dirty="0">
              <a:solidFill>
                <a:schemeClr val="tx1"/>
              </a:solidFill>
            </a:endParaRPr>
          </a:p>
        </p:txBody>
      </p:sp>
      <p:sp>
        <p:nvSpPr>
          <p:cNvPr id="3" name="TextBox 2">
            <a:extLst>
              <a:ext uri="{FF2B5EF4-FFF2-40B4-BE49-F238E27FC236}">
                <a16:creationId xmlns:a16="http://schemas.microsoft.com/office/drawing/2014/main" id="{5A649081-0678-2C39-6D28-DDAF6FF82163}"/>
              </a:ext>
            </a:extLst>
          </p:cNvPr>
          <p:cNvSpPr txBox="1"/>
          <p:nvPr/>
        </p:nvSpPr>
        <p:spPr>
          <a:xfrm>
            <a:off x="485183" y="1507023"/>
            <a:ext cx="10894017" cy="2369880"/>
          </a:xfrm>
          <a:prstGeom prst="rect">
            <a:avLst/>
          </a:prstGeom>
          <a:noFill/>
        </p:spPr>
        <p:txBody>
          <a:bodyPr wrap="square" rtlCol="0">
            <a:spAutoFit/>
          </a:bodyPr>
          <a:lstStyle/>
          <a:p>
            <a:r>
              <a:rPr lang="en-US" sz="2800" b="1" dirty="0">
                <a:solidFill>
                  <a:srgbClr val="C00000"/>
                </a:solidFill>
              </a:rPr>
              <a:t>Motor </a:t>
            </a:r>
            <a:r>
              <a:rPr lang="en-US" sz="2800" b="1" dirty="0" err="1">
                <a:solidFill>
                  <a:srgbClr val="C00000"/>
                </a:solidFill>
              </a:rPr>
              <a:t>fluktuasyonlarda</a:t>
            </a:r>
            <a:r>
              <a:rPr lang="en-US" sz="2800" b="1" dirty="0">
                <a:solidFill>
                  <a:srgbClr val="C00000"/>
                </a:solidFill>
              </a:rPr>
              <a:t> </a:t>
            </a:r>
          </a:p>
          <a:p>
            <a:pPr marL="342900" indent="-342900">
              <a:buFont typeface="Arial" panose="020B0604020202020204" pitchFamily="34" charset="0"/>
              <a:buChar char="•"/>
            </a:pPr>
            <a:r>
              <a:rPr lang="en-US" sz="2400" dirty="0" err="1"/>
              <a:t>Beslenme</a:t>
            </a:r>
            <a:r>
              <a:rPr lang="en-US" sz="2400" dirty="0"/>
              <a:t> </a:t>
            </a:r>
            <a:r>
              <a:rPr lang="en-US" sz="2400" dirty="0" err="1"/>
              <a:t>şekli,sıvı</a:t>
            </a:r>
            <a:r>
              <a:rPr lang="en-US" sz="2400" dirty="0"/>
              <a:t> </a:t>
            </a:r>
            <a:r>
              <a:rPr lang="en-US" sz="2400" dirty="0" err="1"/>
              <a:t>alımı</a:t>
            </a:r>
            <a:r>
              <a:rPr lang="en-US" sz="2400" dirty="0"/>
              <a:t>, </a:t>
            </a:r>
            <a:r>
              <a:rPr lang="en-US" sz="2400" dirty="0" err="1"/>
              <a:t>konstipasyon</a:t>
            </a:r>
            <a:r>
              <a:rPr lang="en-US" sz="2400" dirty="0"/>
              <a:t> </a:t>
            </a:r>
            <a:r>
              <a:rPr lang="en-US" sz="2400" dirty="0" err="1"/>
              <a:t>yönetimi</a:t>
            </a:r>
            <a:endParaRPr lang="en-US" sz="2400" dirty="0"/>
          </a:p>
          <a:p>
            <a:pPr marL="342900" indent="-342900">
              <a:buFont typeface="Arial" panose="020B0604020202020204" pitchFamily="34" charset="0"/>
              <a:buChar char="•"/>
            </a:pPr>
            <a:r>
              <a:rPr lang="en-US" sz="2400" dirty="0" err="1"/>
              <a:t>Sık</a:t>
            </a:r>
            <a:r>
              <a:rPr lang="en-US" sz="2400" dirty="0"/>
              <a:t> </a:t>
            </a:r>
            <a:r>
              <a:rPr lang="en-US" sz="2400" dirty="0" err="1"/>
              <a:t>aralıklar</a:t>
            </a:r>
            <a:r>
              <a:rPr lang="en-US" sz="2400" dirty="0"/>
              <a:t> </a:t>
            </a:r>
            <a:r>
              <a:rPr lang="en-US" sz="2400" dirty="0" err="1"/>
              <a:t>ile</a:t>
            </a:r>
            <a:r>
              <a:rPr lang="en-US" sz="2400" dirty="0"/>
              <a:t> </a:t>
            </a:r>
            <a:r>
              <a:rPr lang="en-US" sz="2400" dirty="0" err="1"/>
              <a:t>diskinezi</a:t>
            </a:r>
            <a:r>
              <a:rPr lang="en-US" sz="2400" dirty="0"/>
              <a:t> </a:t>
            </a:r>
            <a:r>
              <a:rPr lang="en-US" sz="2400" dirty="0" err="1"/>
              <a:t>tetiklememek</a:t>
            </a:r>
            <a:r>
              <a:rPr lang="en-US" sz="2400" dirty="0"/>
              <a:t> </a:t>
            </a:r>
            <a:r>
              <a:rPr lang="en-US" sz="2400" dirty="0" err="1"/>
              <a:t>için</a:t>
            </a:r>
            <a:r>
              <a:rPr lang="en-US" sz="2400" dirty="0"/>
              <a:t> </a:t>
            </a:r>
            <a:r>
              <a:rPr lang="en-US" sz="2400" dirty="0" err="1"/>
              <a:t>düşük</a:t>
            </a:r>
            <a:r>
              <a:rPr lang="en-US" sz="2400" dirty="0"/>
              <a:t> </a:t>
            </a:r>
            <a:r>
              <a:rPr lang="en-US" sz="2400" dirty="0" err="1"/>
              <a:t>dozlarda</a:t>
            </a:r>
            <a:r>
              <a:rPr lang="en-US" sz="2400" dirty="0"/>
              <a:t> L-dopa </a:t>
            </a:r>
            <a:r>
              <a:rPr lang="en-US" sz="2400" dirty="0" err="1"/>
              <a:t>alımı</a:t>
            </a:r>
            <a:endParaRPr lang="en-US" sz="2400" dirty="0"/>
          </a:p>
          <a:p>
            <a:pPr marL="342900" indent="-342900">
              <a:buFont typeface="Arial" panose="020B0604020202020204" pitchFamily="34" charset="0"/>
              <a:buChar char="•"/>
            </a:pPr>
            <a:r>
              <a:rPr lang="en-US" sz="2400" b="1" dirty="0"/>
              <a:t>Uzun </a:t>
            </a:r>
            <a:r>
              <a:rPr lang="en-US" sz="2400" b="1" dirty="0" err="1"/>
              <a:t>etkili</a:t>
            </a:r>
            <a:r>
              <a:rPr lang="en-US" sz="2400" b="1" dirty="0"/>
              <a:t> L-dopa </a:t>
            </a:r>
            <a:r>
              <a:rPr lang="en-US" sz="2400" b="1" dirty="0" err="1"/>
              <a:t>formları</a:t>
            </a:r>
            <a:r>
              <a:rPr lang="en-US" sz="2400" b="1" dirty="0"/>
              <a:t> </a:t>
            </a:r>
            <a:r>
              <a:rPr lang="en-US" sz="2400" dirty="0" err="1"/>
              <a:t>veya</a:t>
            </a:r>
            <a:r>
              <a:rPr lang="en-US" sz="2400" dirty="0"/>
              <a:t> </a:t>
            </a:r>
            <a:r>
              <a:rPr lang="en-US" sz="2400" b="1" dirty="0" err="1"/>
              <a:t>entakapon</a:t>
            </a:r>
            <a:r>
              <a:rPr lang="en-US" sz="2400" dirty="0"/>
              <a:t> </a:t>
            </a:r>
            <a:r>
              <a:rPr lang="en-US" sz="2400" dirty="0" err="1"/>
              <a:t>içeren</a:t>
            </a:r>
            <a:r>
              <a:rPr lang="en-US" sz="2400" dirty="0"/>
              <a:t> 3’lü </a:t>
            </a:r>
            <a:r>
              <a:rPr lang="en-US" sz="2400" dirty="0" err="1"/>
              <a:t>preparatlar</a:t>
            </a:r>
            <a:r>
              <a:rPr lang="en-US" sz="2400" dirty="0"/>
              <a:t> </a:t>
            </a:r>
          </a:p>
          <a:p>
            <a:r>
              <a:rPr lang="en-US" sz="2400" dirty="0"/>
              <a:t>      (DK </a:t>
            </a:r>
            <a:r>
              <a:rPr lang="en-US" sz="2400" dirty="0" err="1"/>
              <a:t>tetikleyebilirler</a:t>
            </a:r>
            <a:r>
              <a:rPr lang="en-US" sz="2400" dirty="0"/>
              <a:t>!!)</a:t>
            </a:r>
          </a:p>
          <a:p>
            <a:pPr marL="342900" indent="-342900">
              <a:buFont typeface="Arial" panose="020B0604020202020204" pitchFamily="34" charset="0"/>
              <a:buChar char="•"/>
            </a:pPr>
            <a:r>
              <a:rPr lang="en-US" sz="2400" b="1" dirty="0"/>
              <a:t>MAO- B </a:t>
            </a:r>
            <a:r>
              <a:rPr lang="en-US" sz="2400" b="1" dirty="0" err="1"/>
              <a:t>inhibitörü</a:t>
            </a:r>
            <a:r>
              <a:rPr lang="en-US" sz="2400" b="1" dirty="0"/>
              <a:t> </a:t>
            </a:r>
            <a:r>
              <a:rPr lang="en-US" sz="2400" dirty="0" err="1"/>
              <a:t>eklemek</a:t>
            </a:r>
            <a:r>
              <a:rPr lang="en-US" sz="2400" dirty="0"/>
              <a:t> (</a:t>
            </a:r>
            <a:r>
              <a:rPr lang="en-US" sz="2400" dirty="0" err="1"/>
              <a:t>rasajilin</a:t>
            </a:r>
            <a:r>
              <a:rPr lang="en-US" sz="2400" dirty="0"/>
              <a:t>, safinamide)</a:t>
            </a:r>
          </a:p>
        </p:txBody>
      </p:sp>
      <p:sp>
        <p:nvSpPr>
          <p:cNvPr id="5" name="TextBox 4">
            <a:extLst>
              <a:ext uri="{FF2B5EF4-FFF2-40B4-BE49-F238E27FC236}">
                <a16:creationId xmlns:a16="http://schemas.microsoft.com/office/drawing/2014/main" id="{D1B82993-A19A-D495-39DD-2A45DD4D8B15}"/>
              </a:ext>
            </a:extLst>
          </p:cNvPr>
          <p:cNvSpPr txBox="1"/>
          <p:nvPr/>
        </p:nvSpPr>
        <p:spPr>
          <a:xfrm>
            <a:off x="485183" y="4236704"/>
            <a:ext cx="11571350" cy="1631216"/>
          </a:xfrm>
          <a:prstGeom prst="rect">
            <a:avLst/>
          </a:prstGeom>
          <a:noFill/>
        </p:spPr>
        <p:txBody>
          <a:bodyPr wrap="square" rtlCol="0">
            <a:spAutoFit/>
          </a:bodyPr>
          <a:lstStyle/>
          <a:p>
            <a:r>
              <a:rPr lang="en-US" sz="2800" b="1" dirty="0" err="1">
                <a:solidFill>
                  <a:srgbClr val="C00000"/>
                </a:solidFill>
              </a:rPr>
              <a:t>Diskinezilerde</a:t>
            </a:r>
            <a:endParaRPr lang="en-US" sz="2800" b="1" dirty="0">
              <a:solidFill>
                <a:srgbClr val="C00000"/>
              </a:solidFill>
            </a:endParaRPr>
          </a:p>
          <a:p>
            <a:pPr marL="342900" indent="-342900">
              <a:buFont typeface="Arial" panose="020B0604020202020204" pitchFamily="34" charset="0"/>
              <a:buChar char="•"/>
            </a:pPr>
            <a:r>
              <a:rPr lang="en-US" sz="2400" dirty="0"/>
              <a:t>Total L-dopa </a:t>
            </a:r>
            <a:r>
              <a:rPr lang="en-US" sz="2400" dirty="0" err="1"/>
              <a:t>dozunu</a:t>
            </a:r>
            <a:r>
              <a:rPr lang="en-US" sz="2400" dirty="0"/>
              <a:t> </a:t>
            </a:r>
            <a:r>
              <a:rPr lang="en-US" sz="2400" dirty="0" err="1"/>
              <a:t>düşürmek</a:t>
            </a:r>
            <a:r>
              <a:rPr lang="en-US" sz="2400" dirty="0"/>
              <a:t>, </a:t>
            </a:r>
            <a:r>
              <a:rPr lang="en-US" sz="2400" dirty="0" err="1"/>
              <a:t>sık</a:t>
            </a:r>
            <a:r>
              <a:rPr lang="en-US" sz="2400" dirty="0"/>
              <a:t> </a:t>
            </a:r>
            <a:r>
              <a:rPr lang="en-US" sz="2400" dirty="0" err="1"/>
              <a:t>aralıklar</a:t>
            </a:r>
            <a:r>
              <a:rPr lang="en-US" sz="2400" dirty="0"/>
              <a:t> </a:t>
            </a:r>
            <a:r>
              <a:rPr lang="en-US" sz="2400" dirty="0" err="1"/>
              <a:t>ile</a:t>
            </a:r>
            <a:r>
              <a:rPr lang="en-US" sz="2400" dirty="0"/>
              <a:t> </a:t>
            </a:r>
            <a:r>
              <a:rPr lang="en-US" sz="2400" dirty="0" err="1"/>
              <a:t>düşük</a:t>
            </a:r>
            <a:r>
              <a:rPr lang="en-US" sz="2400" dirty="0"/>
              <a:t> </a:t>
            </a:r>
            <a:r>
              <a:rPr lang="en-US" sz="2400" dirty="0" err="1"/>
              <a:t>dozda</a:t>
            </a:r>
            <a:r>
              <a:rPr lang="en-US" sz="2400" dirty="0"/>
              <a:t> </a:t>
            </a:r>
            <a:r>
              <a:rPr lang="en-US" sz="2400" dirty="0" err="1"/>
              <a:t>vermek</a:t>
            </a:r>
            <a:endParaRPr lang="en-US" sz="2400" dirty="0"/>
          </a:p>
          <a:p>
            <a:pPr marL="342900" indent="-342900">
              <a:buFont typeface="Arial" panose="020B0604020202020204" pitchFamily="34" charset="0"/>
              <a:buChar char="•"/>
            </a:pPr>
            <a:r>
              <a:rPr lang="en-US" sz="2400" dirty="0"/>
              <a:t>MAO-B </a:t>
            </a:r>
            <a:r>
              <a:rPr lang="en-US" sz="2400" dirty="0" err="1"/>
              <a:t>inhibitörünü</a:t>
            </a:r>
            <a:r>
              <a:rPr lang="en-US" sz="2400" dirty="0"/>
              <a:t> </a:t>
            </a:r>
            <a:r>
              <a:rPr lang="en-US" sz="2400" dirty="0" err="1"/>
              <a:t>kesmek</a:t>
            </a:r>
            <a:r>
              <a:rPr lang="en-US" sz="2400" dirty="0"/>
              <a:t>, </a:t>
            </a:r>
            <a:r>
              <a:rPr lang="en-US" sz="2400" dirty="0" err="1"/>
              <a:t>entakapon</a:t>
            </a:r>
            <a:r>
              <a:rPr lang="en-US" sz="2400" dirty="0"/>
              <a:t> </a:t>
            </a:r>
            <a:r>
              <a:rPr lang="en-US" sz="2400" dirty="0" err="1"/>
              <a:t>dozunu</a:t>
            </a:r>
            <a:r>
              <a:rPr lang="en-US" sz="2400" dirty="0"/>
              <a:t> </a:t>
            </a:r>
            <a:r>
              <a:rPr lang="en-US" sz="2400" dirty="0" err="1"/>
              <a:t>azaltmak</a:t>
            </a:r>
            <a:r>
              <a:rPr lang="en-US" sz="2400" dirty="0"/>
              <a:t> </a:t>
            </a:r>
            <a:r>
              <a:rPr lang="en-US" sz="2400" dirty="0" err="1"/>
              <a:t>veya</a:t>
            </a:r>
            <a:r>
              <a:rPr lang="en-US" sz="2400" dirty="0"/>
              <a:t> </a:t>
            </a:r>
            <a:r>
              <a:rPr lang="en-US" sz="2400" dirty="0" err="1"/>
              <a:t>kesmek</a:t>
            </a:r>
            <a:endParaRPr lang="en-US" sz="2800" dirty="0">
              <a:solidFill>
                <a:srgbClr val="C00000"/>
              </a:solidFill>
            </a:endParaRPr>
          </a:p>
          <a:p>
            <a:pPr marL="342900" indent="-342900">
              <a:buFont typeface="Arial" panose="020B0604020202020204" pitchFamily="34" charset="0"/>
              <a:buChar char="•"/>
            </a:pPr>
            <a:r>
              <a:rPr lang="en-US" sz="2400" dirty="0"/>
              <a:t>NMDA </a:t>
            </a:r>
            <a:r>
              <a:rPr lang="en-US" sz="2400" dirty="0" err="1"/>
              <a:t>reseptör</a:t>
            </a:r>
            <a:r>
              <a:rPr lang="en-US" sz="2400" dirty="0"/>
              <a:t> </a:t>
            </a:r>
            <a:r>
              <a:rPr lang="en-US" sz="2400" dirty="0" err="1"/>
              <a:t>antagonisti</a:t>
            </a:r>
            <a:r>
              <a:rPr lang="en-US" sz="2400" dirty="0"/>
              <a:t> </a:t>
            </a:r>
            <a:r>
              <a:rPr lang="en-US" sz="2400" dirty="0" err="1"/>
              <a:t>ve</a:t>
            </a:r>
            <a:r>
              <a:rPr lang="en-US" sz="2400" dirty="0"/>
              <a:t> dopamine </a:t>
            </a:r>
            <a:r>
              <a:rPr lang="en-US" sz="2400" dirty="0" err="1"/>
              <a:t>geri</a:t>
            </a:r>
            <a:r>
              <a:rPr lang="en-US" sz="2400" dirty="0"/>
              <a:t> </a:t>
            </a:r>
            <a:r>
              <a:rPr lang="en-US" sz="2400" dirty="0" err="1"/>
              <a:t>alım</a:t>
            </a:r>
            <a:r>
              <a:rPr lang="en-US" sz="2400" dirty="0"/>
              <a:t> </a:t>
            </a:r>
            <a:r>
              <a:rPr lang="en-US" sz="2400" dirty="0" err="1"/>
              <a:t>inhibitörü</a:t>
            </a:r>
            <a:r>
              <a:rPr lang="en-US" sz="2400" dirty="0"/>
              <a:t> </a:t>
            </a:r>
            <a:r>
              <a:rPr lang="en-US" sz="2400" b="1" dirty="0" err="1"/>
              <a:t>Amantadin</a:t>
            </a:r>
            <a:r>
              <a:rPr lang="en-US" sz="2400" dirty="0"/>
              <a:t> </a:t>
            </a:r>
            <a:r>
              <a:rPr lang="en-US" sz="2400" dirty="0" err="1"/>
              <a:t>eklemek</a:t>
            </a:r>
            <a:r>
              <a:rPr lang="en-US" sz="2400" dirty="0"/>
              <a:t> </a:t>
            </a:r>
          </a:p>
        </p:txBody>
      </p:sp>
    </p:spTree>
    <p:extLst>
      <p:ext uri="{BB962C8B-B14F-4D97-AF65-F5344CB8AC3E}">
        <p14:creationId xmlns:p14="http://schemas.microsoft.com/office/powerpoint/2010/main" val="359522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0DFF8-6796-0C99-09C9-8D43DFB645DC}"/>
              </a:ext>
            </a:extLst>
          </p:cNvPr>
          <p:cNvSpPr txBox="1"/>
          <p:nvPr/>
        </p:nvSpPr>
        <p:spPr>
          <a:xfrm>
            <a:off x="310325" y="428178"/>
            <a:ext cx="11571350" cy="6001643"/>
          </a:xfrm>
          <a:prstGeom prst="rect">
            <a:avLst/>
          </a:prstGeom>
          <a:solidFill>
            <a:schemeClr val="bg1"/>
          </a:solidFill>
        </p:spPr>
        <p:txBody>
          <a:bodyPr wrap="square">
            <a:spAutoFit/>
          </a:bodyPr>
          <a:lstStyle/>
          <a:p>
            <a:pPr lvl="1"/>
            <a:r>
              <a:rPr lang="en-US" sz="2400" b="1" dirty="0">
                <a:solidFill>
                  <a:srgbClr val="C00000"/>
                </a:solidFill>
              </a:rPr>
              <a:t>AMANTADİN KULLANIMINDA DİKKAT !!</a:t>
            </a:r>
          </a:p>
          <a:p>
            <a:pPr lvl="1"/>
            <a:endParaRPr lang="en-US" sz="2400" dirty="0"/>
          </a:p>
          <a:p>
            <a:pPr marL="800100" lvl="1" indent="-342900">
              <a:buFont typeface="Arial" panose="020B0604020202020204" pitchFamily="34" charset="0"/>
              <a:buChar char="•"/>
            </a:pPr>
            <a:r>
              <a:rPr lang="en-US" sz="2400" dirty="0"/>
              <a:t>Dopaminerjik </a:t>
            </a:r>
            <a:r>
              <a:rPr lang="en-US" sz="2400" dirty="0" err="1"/>
              <a:t>ve</a:t>
            </a:r>
            <a:r>
              <a:rPr lang="en-US" sz="2400" dirty="0"/>
              <a:t> </a:t>
            </a:r>
            <a:r>
              <a:rPr lang="en-US" sz="2400" dirty="0" err="1"/>
              <a:t>antikolinerjik</a:t>
            </a:r>
            <a:r>
              <a:rPr lang="en-US" sz="2400" dirty="0"/>
              <a:t> </a:t>
            </a:r>
            <a:r>
              <a:rPr lang="en-US" sz="2400" dirty="0" err="1"/>
              <a:t>yan</a:t>
            </a:r>
            <a:r>
              <a:rPr lang="en-US" sz="2400" dirty="0"/>
              <a:t> </a:t>
            </a:r>
            <a:r>
              <a:rPr lang="en-US" sz="2400" dirty="0" err="1"/>
              <a:t>etkiler</a:t>
            </a:r>
            <a:r>
              <a:rPr lang="en-US" sz="2400" dirty="0"/>
              <a:t>!! </a:t>
            </a:r>
          </a:p>
          <a:p>
            <a:pPr lvl="1"/>
            <a:r>
              <a:rPr lang="en-US" sz="2400" dirty="0"/>
              <a:t>      (</a:t>
            </a:r>
            <a:r>
              <a:rPr lang="en-US" sz="2400" dirty="0" err="1"/>
              <a:t>Ağız</a:t>
            </a:r>
            <a:r>
              <a:rPr lang="en-US" sz="2400" dirty="0"/>
              <a:t> </a:t>
            </a:r>
            <a:r>
              <a:rPr lang="en-US" sz="2400" dirty="0" err="1"/>
              <a:t>kuruluğu</a:t>
            </a:r>
            <a:r>
              <a:rPr lang="en-US" sz="2400" dirty="0"/>
              <a:t>, </a:t>
            </a:r>
            <a:r>
              <a:rPr lang="en-US" sz="2400" dirty="0" err="1"/>
              <a:t>bulantı</a:t>
            </a:r>
            <a:r>
              <a:rPr lang="en-US" sz="2400" dirty="0"/>
              <a:t>, </a:t>
            </a:r>
            <a:r>
              <a:rPr lang="en-US" sz="2400" dirty="0" err="1"/>
              <a:t>iştah</a:t>
            </a:r>
            <a:r>
              <a:rPr lang="en-US" sz="2400" dirty="0"/>
              <a:t> </a:t>
            </a:r>
            <a:r>
              <a:rPr lang="en-US" sz="2400" dirty="0" err="1"/>
              <a:t>azalması</a:t>
            </a:r>
            <a:r>
              <a:rPr lang="en-US" sz="2400" dirty="0"/>
              <a:t>, </a:t>
            </a:r>
            <a:r>
              <a:rPr lang="en-US" sz="2400" dirty="0" err="1"/>
              <a:t>uykusuzluk</a:t>
            </a:r>
            <a:r>
              <a:rPr lang="en-US" sz="2400" dirty="0"/>
              <a:t>, OH, </a:t>
            </a:r>
            <a:r>
              <a:rPr lang="en-US" sz="2400" dirty="0" err="1"/>
              <a:t>konstipasyon</a:t>
            </a:r>
            <a:r>
              <a:rPr lang="en-US" sz="2400" dirty="0"/>
              <a:t>, </a:t>
            </a:r>
            <a:r>
              <a:rPr lang="en-US" sz="2400" dirty="0" err="1"/>
              <a:t>düşmeler</a:t>
            </a:r>
            <a:r>
              <a:rPr lang="en-US" sz="2400" dirty="0"/>
              <a:t> </a:t>
            </a:r>
          </a:p>
          <a:p>
            <a:pPr lvl="1"/>
            <a:r>
              <a:rPr lang="en-US" sz="2400" dirty="0"/>
              <a:t>        </a:t>
            </a:r>
            <a:r>
              <a:rPr lang="en-US" sz="2400" dirty="0" err="1"/>
              <a:t>ve</a:t>
            </a:r>
            <a:r>
              <a:rPr lang="en-US" sz="2400" dirty="0"/>
              <a:t> </a:t>
            </a:r>
            <a:r>
              <a:rPr lang="en-US" sz="2400" dirty="0" err="1"/>
              <a:t>vizüel</a:t>
            </a:r>
            <a:r>
              <a:rPr lang="en-US" sz="2400" dirty="0"/>
              <a:t> </a:t>
            </a:r>
            <a:r>
              <a:rPr lang="en-US" sz="2400" dirty="0" err="1"/>
              <a:t>halüsinasyonlar</a:t>
            </a:r>
            <a:r>
              <a:rPr lang="en-US" sz="2400" dirty="0"/>
              <a:t>, </a:t>
            </a:r>
            <a:r>
              <a:rPr lang="en-US" sz="2400" dirty="0" err="1"/>
              <a:t>deliryum</a:t>
            </a:r>
            <a:r>
              <a:rPr lang="en-US" sz="2400" dirty="0"/>
              <a:t>, </a:t>
            </a:r>
            <a:r>
              <a:rPr lang="en-US" sz="2400" dirty="0" err="1"/>
              <a:t>psikoz</a:t>
            </a:r>
            <a:r>
              <a:rPr lang="en-US" sz="2400" dirty="0"/>
              <a:t>)</a:t>
            </a:r>
          </a:p>
          <a:p>
            <a:pPr lvl="1"/>
            <a:endParaRPr lang="en-US" sz="2400" dirty="0"/>
          </a:p>
          <a:p>
            <a:pPr marL="800100" lvl="1" indent="-342900">
              <a:buFont typeface="Arial" panose="020B0604020202020204" pitchFamily="34" charset="0"/>
              <a:buChar char="•"/>
            </a:pPr>
            <a:r>
              <a:rPr lang="en-US" sz="2400" dirty="0"/>
              <a:t>QT </a:t>
            </a:r>
            <a:r>
              <a:rPr lang="en-US" sz="2400" dirty="0" err="1"/>
              <a:t>uzamasına</a:t>
            </a:r>
            <a:r>
              <a:rPr lang="en-US" sz="2400" dirty="0"/>
              <a:t> </a:t>
            </a:r>
            <a:r>
              <a:rPr lang="en-US" sz="2400" dirty="0" err="1"/>
              <a:t>neden</a:t>
            </a:r>
            <a:r>
              <a:rPr lang="en-US" sz="2400" dirty="0"/>
              <a:t> </a:t>
            </a:r>
            <a:r>
              <a:rPr lang="en-US" sz="2400" dirty="0" err="1"/>
              <a:t>olan</a:t>
            </a:r>
            <a:r>
              <a:rPr lang="en-US" sz="2400" dirty="0"/>
              <a:t> </a:t>
            </a:r>
            <a:r>
              <a:rPr lang="en-US" sz="2400" dirty="0" err="1"/>
              <a:t>ilaçlar</a:t>
            </a:r>
            <a:r>
              <a:rPr lang="en-US" sz="2400" dirty="0"/>
              <a:t> </a:t>
            </a:r>
            <a:r>
              <a:rPr lang="en-US" sz="2400" dirty="0" err="1"/>
              <a:t>ile</a:t>
            </a:r>
            <a:r>
              <a:rPr lang="en-US" sz="2400" dirty="0"/>
              <a:t> </a:t>
            </a:r>
            <a:r>
              <a:rPr lang="en-US" sz="2400" dirty="0" err="1"/>
              <a:t>birlikte</a:t>
            </a:r>
            <a:r>
              <a:rPr lang="en-US" sz="2400" dirty="0"/>
              <a:t> </a:t>
            </a:r>
            <a:r>
              <a:rPr lang="en-US" sz="2400" dirty="0" err="1"/>
              <a:t>yaşamı</a:t>
            </a:r>
            <a:r>
              <a:rPr lang="en-US" sz="2400" dirty="0"/>
              <a:t> </a:t>
            </a:r>
            <a:r>
              <a:rPr lang="en-US" sz="2400" dirty="0" err="1"/>
              <a:t>tehdit</a:t>
            </a:r>
            <a:r>
              <a:rPr lang="en-US" sz="2400" dirty="0"/>
              <a:t> </a:t>
            </a:r>
            <a:r>
              <a:rPr lang="en-US" sz="2400" dirty="0" err="1"/>
              <a:t>eden</a:t>
            </a:r>
            <a:r>
              <a:rPr lang="en-US" sz="2400" dirty="0"/>
              <a:t> </a:t>
            </a:r>
            <a:r>
              <a:rPr lang="en-US" sz="2400" dirty="0" err="1"/>
              <a:t>ventriküler</a:t>
            </a:r>
            <a:r>
              <a:rPr lang="en-US" sz="2400" dirty="0"/>
              <a:t> </a:t>
            </a:r>
            <a:r>
              <a:rPr lang="en-US" sz="2400" dirty="0" err="1"/>
              <a:t>aritmiler</a:t>
            </a:r>
            <a:endParaRPr lang="en-US" sz="2400" dirty="0"/>
          </a:p>
          <a:p>
            <a:pPr lvl="1"/>
            <a:endParaRPr lang="en-US" sz="2400" dirty="0"/>
          </a:p>
          <a:p>
            <a:pPr marL="800100" lvl="1" indent="-342900">
              <a:buFont typeface="Arial" panose="020B0604020202020204" pitchFamily="34" charset="0"/>
              <a:buChar char="•"/>
            </a:pPr>
            <a:r>
              <a:rPr lang="en-US" sz="2400" dirty="0" err="1"/>
              <a:t>Tiazid</a:t>
            </a:r>
            <a:r>
              <a:rPr lang="en-US" sz="2400" dirty="0"/>
              <a:t> </a:t>
            </a:r>
            <a:r>
              <a:rPr lang="en-US" sz="2400" dirty="0" err="1"/>
              <a:t>diüretikleri</a:t>
            </a:r>
            <a:r>
              <a:rPr lang="en-US" sz="2400" dirty="0"/>
              <a:t> amantadine </a:t>
            </a:r>
            <a:r>
              <a:rPr lang="en-US" sz="2400" dirty="0" err="1"/>
              <a:t>atılımını</a:t>
            </a:r>
            <a:r>
              <a:rPr lang="en-US" sz="2400" dirty="0"/>
              <a:t> </a:t>
            </a:r>
            <a:r>
              <a:rPr lang="en-US" sz="2400" dirty="0" err="1"/>
              <a:t>azaltıp</a:t>
            </a:r>
            <a:r>
              <a:rPr lang="en-US" sz="2400" dirty="0"/>
              <a:t> </a:t>
            </a:r>
            <a:r>
              <a:rPr lang="en-US" sz="2400" dirty="0" err="1"/>
              <a:t>toksik</a:t>
            </a:r>
            <a:r>
              <a:rPr lang="en-US" sz="2400" dirty="0"/>
              <a:t> </a:t>
            </a:r>
            <a:r>
              <a:rPr lang="en-US" sz="2400" dirty="0" err="1"/>
              <a:t>birikimine</a:t>
            </a:r>
            <a:r>
              <a:rPr lang="en-US" sz="2400" dirty="0"/>
              <a:t> </a:t>
            </a:r>
            <a:r>
              <a:rPr lang="en-US" sz="2400" dirty="0" err="1"/>
              <a:t>neden</a:t>
            </a:r>
            <a:r>
              <a:rPr lang="en-US" sz="2400" dirty="0"/>
              <a:t> </a:t>
            </a:r>
            <a:r>
              <a:rPr lang="en-US" sz="2400" dirty="0" err="1"/>
              <a:t>olabilir</a:t>
            </a:r>
            <a:endParaRPr lang="en-US" sz="2400" dirty="0"/>
          </a:p>
          <a:p>
            <a:pPr lvl="1"/>
            <a:endParaRPr lang="en-US" sz="2400" dirty="0"/>
          </a:p>
          <a:p>
            <a:pPr marL="800100" lvl="1" indent="-342900">
              <a:buFont typeface="Arial" panose="020B0604020202020204" pitchFamily="34" charset="0"/>
              <a:buChar char="•"/>
            </a:pPr>
            <a:r>
              <a:rPr lang="en-US" sz="2400" dirty="0"/>
              <a:t>Kalp </a:t>
            </a:r>
            <a:r>
              <a:rPr lang="en-US" sz="2400" dirty="0" err="1"/>
              <a:t>yetersizliği</a:t>
            </a:r>
            <a:r>
              <a:rPr lang="en-US" sz="2400" dirty="0"/>
              <a:t> </a:t>
            </a:r>
            <a:r>
              <a:rPr lang="en-US" sz="2400" dirty="0" err="1"/>
              <a:t>ve</a:t>
            </a:r>
            <a:r>
              <a:rPr lang="en-US" sz="2400" dirty="0"/>
              <a:t> </a:t>
            </a:r>
            <a:r>
              <a:rPr lang="en-US" sz="2400" dirty="0" err="1"/>
              <a:t>kardiyak</a:t>
            </a:r>
            <a:r>
              <a:rPr lang="en-US" sz="2400" dirty="0"/>
              <a:t> </a:t>
            </a:r>
            <a:r>
              <a:rPr lang="en-US" sz="2400" dirty="0" err="1"/>
              <a:t>aritmilerde</a:t>
            </a:r>
            <a:r>
              <a:rPr lang="en-US" sz="2400" dirty="0"/>
              <a:t> </a:t>
            </a:r>
            <a:r>
              <a:rPr lang="en-US" sz="2400" dirty="0" err="1"/>
              <a:t>düşük</a:t>
            </a:r>
            <a:r>
              <a:rPr lang="en-US" sz="2400" dirty="0"/>
              <a:t> </a:t>
            </a:r>
            <a:r>
              <a:rPr lang="en-US" sz="2400" dirty="0" err="1"/>
              <a:t>dozda</a:t>
            </a:r>
            <a:r>
              <a:rPr lang="en-US" sz="2400" dirty="0"/>
              <a:t> </a:t>
            </a:r>
            <a:r>
              <a:rPr lang="en-US" sz="2400" dirty="0" err="1"/>
              <a:t>kullanılmalı</a:t>
            </a:r>
            <a:endParaRPr lang="en-US" sz="2400" dirty="0"/>
          </a:p>
          <a:p>
            <a:pPr lvl="1"/>
            <a:endParaRPr lang="en-US" sz="2400" dirty="0"/>
          </a:p>
          <a:p>
            <a:pPr marL="800100" lvl="1" indent="-342900">
              <a:buFont typeface="Arial" panose="020B0604020202020204" pitchFamily="34" charset="0"/>
              <a:buChar char="•"/>
            </a:pPr>
            <a:r>
              <a:rPr lang="en-US" sz="2400" dirty="0"/>
              <a:t>Renal </a:t>
            </a:r>
            <a:r>
              <a:rPr lang="en-US" sz="2400" dirty="0" err="1"/>
              <a:t>atılımlı</a:t>
            </a:r>
            <a:r>
              <a:rPr lang="en-US" sz="2400" dirty="0"/>
              <a:t>!</a:t>
            </a:r>
          </a:p>
          <a:p>
            <a:pPr lvl="1"/>
            <a:endParaRPr lang="en-US" sz="2400" dirty="0"/>
          </a:p>
          <a:p>
            <a:pPr marL="800100" lvl="1" indent="-342900">
              <a:buFont typeface="Arial" panose="020B0604020202020204" pitchFamily="34" charset="0"/>
              <a:buChar char="•"/>
            </a:pPr>
            <a:r>
              <a:rPr lang="en-US" sz="2400" dirty="0" err="1"/>
              <a:t>Memantin</a:t>
            </a:r>
            <a:r>
              <a:rPr lang="en-US" sz="2400" dirty="0"/>
              <a:t> </a:t>
            </a:r>
            <a:r>
              <a:rPr lang="en-US" sz="2400" dirty="0" err="1"/>
              <a:t>ile</a:t>
            </a:r>
            <a:r>
              <a:rPr lang="en-US" sz="2400" dirty="0"/>
              <a:t> </a:t>
            </a:r>
            <a:r>
              <a:rPr lang="en-US" sz="2400" dirty="0" err="1"/>
              <a:t>kombine</a:t>
            </a:r>
            <a:r>
              <a:rPr lang="en-US" sz="2400" dirty="0"/>
              <a:t> </a:t>
            </a:r>
            <a:r>
              <a:rPr lang="en-US" sz="2400" dirty="0" err="1"/>
              <a:t>edilmemeli</a:t>
            </a:r>
            <a:endParaRPr lang="en-US" sz="2400" dirty="0"/>
          </a:p>
        </p:txBody>
      </p:sp>
    </p:spTree>
    <p:extLst>
      <p:ext uri="{BB962C8B-B14F-4D97-AF65-F5344CB8AC3E}">
        <p14:creationId xmlns:p14="http://schemas.microsoft.com/office/powerpoint/2010/main" val="16758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867BFB-6C14-60D1-4693-9D9862CFC560}"/>
              </a:ext>
            </a:extLst>
          </p:cNvPr>
          <p:cNvSpPr txBox="1"/>
          <p:nvPr/>
        </p:nvSpPr>
        <p:spPr>
          <a:xfrm>
            <a:off x="485183" y="4123597"/>
            <a:ext cx="11706817"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Oral </a:t>
            </a:r>
            <a:r>
              <a:rPr lang="en-US" sz="2000" dirty="0" err="1"/>
              <a:t>ilaç</a:t>
            </a:r>
            <a:r>
              <a:rPr lang="en-US" sz="2000" dirty="0"/>
              <a:t> </a:t>
            </a:r>
            <a:r>
              <a:rPr lang="en-US" sz="2000" dirty="0" err="1"/>
              <a:t>alımı</a:t>
            </a:r>
            <a:r>
              <a:rPr lang="en-US" sz="2000" dirty="0"/>
              <a:t> </a:t>
            </a:r>
            <a:r>
              <a:rPr lang="en-US" sz="2000" dirty="0" err="1"/>
              <a:t>ile</a:t>
            </a:r>
            <a:r>
              <a:rPr lang="en-US" sz="2000" dirty="0"/>
              <a:t> </a:t>
            </a:r>
            <a:r>
              <a:rPr lang="en-US" sz="2000" dirty="0" err="1"/>
              <a:t>yönetilemiyen</a:t>
            </a:r>
            <a:r>
              <a:rPr lang="en-US" sz="2000" dirty="0"/>
              <a:t> </a:t>
            </a:r>
            <a:r>
              <a:rPr lang="en-US" sz="2000" dirty="0" err="1"/>
              <a:t>şiddetli</a:t>
            </a:r>
            <a:r>
              <a:rPr lang="en-US" sz="2000" dirty="0"/>
              <a:t> motor </a:t>
            </a:r>
            <a:r>
              <a:rPr lang="en-US" sz="2000" dirty="0" err="1"/>
              <a:t>fluktuasyon</a:t>
            </a:r>
            <a:r>
              <a:rPr lang="en-US" sz="2000" dirty="0"/>
              <a:t> </a:t>
            </a:r>
            <a:r>
              <a:rPr lang="en-US" sz="2000" dirty="0" err="1"/>
              <a:t>ve</a:t>
            </a:r>
            <a:r>
              <a:rPr lang="en-US" sz="2000" dirty="0"/>
              <a:t> </a:t>
            </a:r>
            <a:r>
              <a:rPr lang="en-US" sz="2000" dirty="0" err="1"/>
              <a:t>diskinezileri</a:t>
            </a:r>
            <a:r>
              <a:rPr lang="en-US" sz="2000" dirty="0"/>
              <a:t> </a:t>
            </a:r>
            <a:r>
              <a:rPr lang="en-US" sz="2000" dirty="0" err="1"/>
              <a:t>olan</a:t>
            </a:r>
            <a:r>
              <a:rPr lang="en-US" sz="2000" dirty="0"/>
              <a:t>, </a:t>
            </a:r>
            <a:r>
              <a:rPr lang="en-US" sz="2000" dirty="0" err="1"/>
              <a:t>şiddetli</a:t>
            </a:r>
            <a:r>
              <a:rPr lang="en-US" sz="2000" dirty="0"/>
              <a:t> </a:t>
            </a:r>
            <a:r>
              <a:rPr lang="en-US" sz="2000" dirty="0" err="1"/>
              <a:t>demansı</a:t>
            </a:r>
            <a:r>
              <a:rPr lang="en-US" sz="2000" dirty="0"/>
              <a:t> </a:t>
            </a:r>
            <a:r>
              <a:rPr lang="en-US" sz="2000" dirty="0" err="1"/>
              <a:t>olmayan</a:t>
            </a:r>
            <a:r>
              <a:rPr lang="en-US" sz="2000" dirty="0"/>
              <a:t> </a:t>
            </a:r>
            <a:r>
              <a:rPr lang="en-US" sz="2000" dirty="0" err="1"/>
              <a:t>ve</a:t>
            </a:r>
            <a:r>
              <a:rPr lang="en-US" sz="2000" dirty="0"/>
              <a:t> </a:t>
            </a:r>
            <a:r>
              <a:rPr lang="en-US" sz="2000" dirty="0" err="1"/>
              <a:t>diğer</a:t>
            </a:r>
            <a:r>
              <a:rPr lang="en-US" sz="2000" dirty="0"/>
              <a:t> hasta </a:t>
            </a:r>
            <a:r>
              <a:rPr lang="en-US" sz="2000" dirty="0" err="1"/>
              <a:t>seçim</a:t>
            </a:r>
            <a:r>
              <a:rPr lang="en-US" sz="2000" dirty="0"/>
              <a:t> </a:t>
            </a:r>
            <a:r>
              <a:rPr lang="en-US" sz="2000" dirty="0" err="1"/>
              <a:t>kriterlerini</a:t>
            </a:r>
            <a:r>
              <a:rPr lang="en-US" sz="2000" dirty="0"/>
              <a:t> </a:t>
            </a:r>
            <a:r>
              <a:rPr lang="en-US" sz="2000" dirty="0" err="1"/>
              <a:t>dolduran</a:t>
            </a:r>
            <a:r>
              <a:rPr lang="en-US" sz="2000" dirty="0"/>
              <a:t> </a:t>
            </a:r>
            <a:r>
              <a:rPr lang="en-US" sz="2000" dirty="0" err="1"/>
              <a:t>hastalarda</a:t>
            </a:r>
            <a:r>
              <a:rPr lang="en-US" sz="2000" dirty="0"/>
              <a:t> </a:t>
            </a:r>
            <a:r>
              <a:rPr lang="en-US" sz="2000" dirty="0">
                <a:solidFill>
                  <a:srgbClr val="C00000"/>
                </a:solidFill>
              </a:rPr>
              <a:t>intrajejunal L-dopa/</a:t>
            </a:r>
            <a:r>
              <a:rPr lang="en-US" sz="2000" dirty="0" err="1">
                <a:solidFill>
                  <a:srgbClr val="C00000"/>
                </a:solidFill>
              </a:rPr>
              <a:t>karbidopa</a:t>
            </a:r>
            <a:r>
              <a:rPr lang="en-US" sz="2000" dirty="0">
                <a:solidFill>
                  <a:srgbClr val="C00000"/>
                </a:solidFill>
              </a:rPr>
              <a:t> </a:t>
            </a:r>
            <a:r>
              <a:rPr lang="en-US" sz="2000" dirty="0" err="1">
                <a:solidFill>
                  <a:srgbClr val="C00000"/>
                </a:solidFill>
              </a:rPr>
              <a:t>sürekli</a:t>
            </a:r>
            <a:r>
              <a:rPr lang="en-US" sz="2000" dirty="0">
                <a:solidFill>
                  <a:srgbClr val="C00000"/>
                </a:solidFill>
              </a:rPr>
              <a:t> </a:t>
            </a:r>
            <a:r>
              <a:rPr lang="en-US" sz="2000" dirty="0" err="1">
                <a:solidFill>
                  <a:srgbClr val="C00000"/>
                </a:solidFill>
              </a:rPr>
              <a:t>infüzyon</a:t>
            </a:r>
            <a:r>
              <a:rPr lang="en-US" sz="2000" dirty="0">
                <a:solidFill>
                  <a:srgbClr val="C00000"/>
                </a:solidFill>
              </a:rPr>
              <a:t> </a:t>
            </a:r>
            <a:r>
              <a:rPr lang="en-US" sz="2000" dirty="0" err="1">
                <a:solidFill>
                  <a:srgbClr val="C00000"/>
                </a:solidFill>
              </a:rPr>
              <a:t>tedavisi</a:t>
            </a:r>
            <a:r>
              <a:rPr lang="en-US" sz="2000" dirty="0"/>
              <a:t> </a:t>
            </a:r>
            <a:r>
              <a:rPr lang="en-US" sz="2000" dirty="0" err="1"/>
              <a:t>veya</a:t>
            </a:r>
            <a:r>
              <a:rPr lang="en-US" sz="2000" dirty="0"/>
              <a:t> </a:t>
            </a:r>
            <a:r>
              <a:rPr lang="en-US" sz="2000" dirty="0" err="1">
                <a:solidFill>
                  <a:srgbClr val="C00000"/>
                </a:solidFill>
              </a:rPr>
              <a:t>foslevodopa</a:t>
            </a:r>
            <a:r>
              <a:rPr lang="en-US" sz="2000" dirty="0">
                <a:solidFill>
                  <a:srgbClr val="C00000"/>
                </a:solidFill>
              </a:rPr>
              <a:t>/</a:t>
            </a:r>
            <a:r>
              <a:rPr lang="en-US" sz="2000" dirty="0" err="1">
                <a:solidFill>
                  <a:srgbClr val="C00000"/>
                </a:solidFill>
              </a:rPr>
              <a:t>foscarbidopa</a:t>
            </a:r>
            <a:r>
              <a:rPr lang="en-US" sz="2000" dirty="0">
                <a:solidFill>
                  <a:srgbClr val="C00000"/>
                </a:solidFill>
              </a:rPr>
              <a:t> </a:t>
            </a:r>
            <a:r>
              <a:rPr lang="en-US" sz="2000" dirty="0" err="1">
                <a:solidFill>
                  <a:srgbClr val="C00000"/>
                </a:solidFill>
              </a:rPr>
              <a:t>sc</a:t>
            </a:r>
            <a:r>
              <a:rPr lang="en-US" sz="2000" dirty="0">
                <a:solidFill>
                  <a:srgbClr val="C00000"/>
                </a:solidFill>
              </a:rPr>
              <a:t> </a:t>
            </a:r>
            <a:r>
              <a:rPr lang="en-US" sz="2000" dirty="0" err="1">
                <a:solidFill>
                  <a:srgbClr val="C00000"/>
                </a:solidFill>
              </a:rPr>
              <a:t>sürekli</a:t>
            </a:r>
            <a:r>
              <a:rPr lang="en-US" sz="2000" dirty="0">
                <a:solidFill>
                  <a:srgbClr val="C00000"/>
                </a:solidFill>
              </a:rPr>
              <a:t> </a:t>
            </a:r>
            <a:r>
              <a:rPr lang="en-US" sz="2000" dirty="0" err="1">
                <a:solidFill>
                  <a:srgbClr val="C00000"/>
                </a:solidFill>
              </a:rPr>
              <a:t>infüzyon</a:t>
            </a:r>
            <a:r>
              <a:rPr lang="en-US" sz="2000" dirty="0">
                <a:solidFill>
                  <a:srgbClr val="C00000"/>
                </a:solidFill>
              </a:rPr>
              <a:t> </a:t>
            </a:r>
            <a:r>
              <a:rPr lang="en-US" sz="2000" dirty="0" err="1">
                <a:solidFill>
                  <a:srgbClr val="C00000"/>
                </a:solidFill>
              </a:rPr>
              <a:t>tedavisi</a:t>
            </a:r>
            <a:endParaRPr lang="en-US" sz="2000" dirty="0">
              <a:solidFill>
                <a:srgbClr val="C00000"/>
              </a:solidFill>
            </a:endParaRPr>
          </a:p>
        </p:txBody>
      </p:sp>
      <p:sp>
        <p:nvSpPr>
          <p:cNvPr id="4" name="TextBox 3">
            <a:extLst>
              <a:ext uri="{FF2B5EF4-FFF2-40B4-BE49-F238E27FC236}">
                <a16:creationId xmlns:a16="http://schemas.microsoft.com/office/drawing/2014/main" id="{E38F4B41-001E-D62F-2816-BC82C55A172C}"/>
              </a:ext>
            </a:extLst>
          </p:cNvPr>
          <p:cNvSpPr txBox="1"/>
          <p:nvPr/>
        </p:nvSpPr>
        <p:spPr>
          <a:xfrm>
            <a:off x="485183" y="5503551"/>
            <a:ext cx="1008710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Şiddetli</a:t>
            </a:r>
            <a:r>
              <a:rPr lang="en-US" sz="2000" dirty="0"/>
              <a:t> motor </a:t>
            </a:r>
            <a:r>
              <a:rPr lang="en-US" sz="2000" dirty="0" err="1"/>
              <a:t>fluktuasyon</a:t>
            </a:r>
            <a:r>
              <a:rPr lang="en-US" sz="2000" dirty="0"/>
              <a:t> </a:t>
            </a:r>
            <a:r>
              <a:rPr lang="en-US" sz="2000" dirty="0" err="1"/>
              <a:t>ve</a:t>
            </a:r>
            <a:r>
              <a:rPr lang="en-US" sz="2000" dirty="0"/>
              <a:t> </a:t>
            </a:r>
            <a:r>
              <a:rPr lang="en-US" sz="2000" dirty="0" err="1"/>
              <a:t>diskinezileri</a:t>
            </a:r>
            <a:r>
              <a:rPr lang="en-US" sz="2000" dirty="0"/>
              <a:t> </a:t>
            </a:r>
            <a:r>
              <a:rPr lang="en-US" sz="2000" dirty="0" err="1"/>
              <a:t>olan</a:t>
            </a:r>
            <a:r>
              <a:rPr lang="en-US" sz="2000" dirty="0"/>
              <a:t> 70 </a:t>
            </a:r>
            <a:r>
              <a:rPr lang="en-US" sz="2000" dirty="0" err="1"/>
              <a:t>yaş</a:t>
            </a:r>
            <a:r>
              <a:rPr lang="en-US" sz="2000" dirty="0"/>
              <a:t> </a:t>
            </a:r>
            <a:r>
              <a:rPr lang="en-US" sz="2000" dirty="0" err="1"/>
              <a:t>altı</a:t>
            </a:r>
            <a:r>
              <a:rPr lang="en-US" sz="2000" dirty="0"/>
              <a:t>, </a:t>
            </a:r>
            <a:r>
              <a:rPr lang="en-US" sz="2000" dirty="0" err="1"/>
              <a:t>kognitif</a:t>
            </a:r>
            <a:r>
              <a:rPr lang="en-US" sz="2000" dirty="0"/>
              <a:t> </a:t>
            </a:r>
            <a:r>
              <a:rPr lang="en-US" sz="2000" dirty="0" err="1"/>
              <a:t>açıdan</a:t>
            </a:r>
            <a:r>
              <a:rPr lang="en-US" sz="2000" dirty="0"/>
              <a:t> </a:t>
            </a:r>
            <a:r>
              <a:rPr lang="en-US" sz="2000" dirty="0" err="1"/>
              <a:t>sağlam</a:t>
            </a:r>
            <a:r>
              <a:rPr lang="en-US" sz="2000" dirty="0"/>
              <a:t>, </a:t>
            </a:r>
            <a:r>
              <a:rPr lang="en-US" sz="2000" dirty="0" err="1"/>
              <a:t>aktif</a:t>
            </a:r>
            <a:r>
              <a:rPr lang="en-US" sz="2000" dirty="0"/>
              <a:t> </a:t>
            </a:r>
            <a:r>
              <a:rPr lang="en-US" sz="2000" dirty="0" err="1"/>
              <a:t>psikiyatrik</a:t>
            </a:r>
            <a:r>
              <a:rPr lang="en-US" sz="2000" dirty="0"/>
              <a:t> </a:t>
            </a:r>
            <a:r>
              <a:rPr lang="en-US" sz="2000" dirty="0" err="1"/>
              <a:t>sorunu</a:t>
            </a:r>
            <a:r>
              <a:rPr lang="en-US" sz="2000" dirty="0"/>
              <a:t> </a:t>
            </a:r>
            <a:r>
              <a:rPr lang="en-US" sz="2000" dirty="0" err="1"/>
              <a:t>olmayan</a:t>
            </a:r>
            <a:r>
              <a:rPr lang="en-US" sz="2000" dirty="0"/>
              <a:t> postural </a:t>
            </a:r>
            <a:r>
              <a:rPr lang="en-US" sz="2000" dirty="0" err="1"/>
              <a:t>instabilite</a:t>
            </a:r>
            <a:r>
              <a:rPr lang="en-US" sz="2000" dirty="0"/>
              <a:t> </a:t>
            </a:r>
            <a:r>
              <a:rPr lang="en-US" sz="2000" dirty="0" err="1"/>
              <a:t>geliştirmemiş</a:t>
            </a:r>
            <a:r>
              <a:rPr lang="en-US" sz="2000" dirty="0"/>
              <a:t>  </a:t>
            </a:r>
            <a:r>
              <a:rPr lang="en-US" sz="2000" dirty="0" err="1"/>
              <a:t>ve</a:t>
            </a:r>
            <a:r>
              <a:rPr lang="en-US" sz="2000" dirty="0"/>
              <a:t> </a:t>
            </a:r>
            <a:r>
              <a:rPr lang="en-US" sz="2000" dirty="0" err="1"/>
              <a:t>diğer</a:t>
            </a:r>
            <a:r>
              <a:rPr lang="en-US" sz="2000" dirty="0"/>
              <a:t> hasta </a:t>
            </a:r>
            <a:r>
              <a:rPr lang="en-US" sz="2000" dirty="0" err="1"/>
              <a:t>seçim</a:t>
            </a:r>
            <a:r>
              <a:rPr lang="en-US" sz="2000" dirty="0"/>
              <a:t> </a:t>
            </a:r>
            <a:r>
              <a:rPr lang="en-US" sz="2000" dirty="0" err="1"/>
              <a:t>kriterlerini</a:t>
            </a:r>
            <a:r>
              <a:rPr lang="en-US" sz="2000" dirty="0"/>
              <a:t> </a:t>
            </a:r>
            <a:r>
              <a:rPr lang="en-US" sz="2000" dirty="0" err="1"/>
              <a:t>dolduran</a:t>
            </a:r>
            <a:r>
              <a:rPr lang="en-US" sz="2000" dirty="0"/>
              <a:t> </a:t>
            </a:r>
            <a:r>
              <a:rPr lang="en-US" sz="2000" dirty="0" err="1"/>
              <a:t>hastalarda</a:t>
            </a:r>
            <a:r>
              <a:rPr lang="en-US" sz="2000" dirty="0"/>
              <a:t> </a:t>
            </a:r>
            <a:r>
              <a:rPr lang="en-US" sz="2000" dirty="0">
                <a:solidFill>
                  <a:srgbClr val="C00000"/>
                </a:solidFill>
              </a:rPr>
              <a:t>DBS</a:t>
            </a:r>
            <a:r>
              <a:rPr lang="en-US" sz="2000" dirty="0"/>
              <a:t> (STN </a:t>
            </a:r>
            <a:r>
              <a:rPr lang="en-US" sz="2000" dirty="0" err="1"/>
              <a:t>veya</a:t>
            </a:r>
            <a:r>
              <a:rPr lang="en-US" sz="2000" dirty="0"/>
              <a:t> </a:t>
            </a:r>
            <a:r>
              <a:rPr lang="en-US" sz="2000" dirty="0" err="1"/>
              <a:t>Gpi</a:t>
            </a:r>
            <a:r>
              <a:rPr lang="en-US" sz="2000" dirty="0"/>
              <a:t>)   </a:t>
            </a:r>
          </a:p>
        </p:txBody>
      </p:sp>
      <p:sp>
        <p:nvSpPr>
          <p:cNvPr id="5" name="TextBox 4">
            <a:extLst>
              <a:ext uri="{FF2B5EF4-FFF2-40B4-BE49-F238E27FC236}">
                <a16:creationId xmlns:a16="http://schemas.microsoft.com/office/drawing/2014/main" id="{DAC3AAF0-9D35-FD73-39FD-341C6275534F}"/>
              </a:ext>
            </a:extLst>
          </p:cNvPr>
          <p:cNvSpPr txBox="1"/>
          <p:nvPr/>
        </p:nvSpPr>
        <p:spPr>
          <a:xfrm>
            <a:off x="485183" y="1577972"/>
            <a:ext cx="8822267"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Ani ‘off’ </a:t>
            </a:r>
            <a:r>
              <a:rPr lang="en-US" sz="2000" dirty="0" err="1"/>
              <a:t>durumlarında</a:t>
            </a:r>
            <a:r>
              <a:rPr lang="en-US" sz="2000" dirty="0"/>
              <a:t> </a:t>
            </a:r>
            <a:r>
              <a:rPr lang="en-US" sz="2000" dirty="0" err="1">
                <a:solidFill>
                  <a:srgbClr val="C00000"/>
                </a:solidFill>
              </a:rPr>
              <a:t>kurtarıcı</a:t>
            </a:r>
            <a:r>
              <a:rPr lang="en-US" sz="2000" dirty="0">
                <a:solidFill>
                  <a:srgbClr val="C00000"/>
                </a:solidFill>
              </a:rPr>
              <a:t> inhale L-dopa </a:t>
            </a:r>
            <a:r>
              <a:rPr lang="en-US" sz="2000" dirty="0" err="1"/>
              <a:t>veya</a:t>
            </a:r>
            <a:r>
              <a:rPr lang="en-US" sz="2000" dirty="0"/>
              <a:t> </a:t>
            </a:r>
            <a:r>
              <a:rPr lang="en-US" sz="2000" dirty="0" err="1">
                <a:solidFill>
                  <a:srgbClr val="C00000"/>
                </a:solidFill>
              </a:rPr>
              <a:t>sc</a:t>
            </a:r>
            <a:r>
              <a:rPr lang="en-US" sz="2000" dirty="0">
                <a:solidFill>
                  <a:srgbClr val="C00000"/>
                </a:solidFill>
              </a:rPr>
              <a:t>  </a:t>
            </a:r>
            <a:r>
              <a:rPr lang="en-US" sz="2000" dirty="0" err="1">
                <a:solidFill>
                  <a:srgbClr val="C00000"/>
                </a:solidFill>
              </a:rPr>
              <a:t>apomorfin</a:t>
            </a:r>
            <a:r>
              <a:rPr lang="en-US" sz="2000" dirty="0">
                <a:solidFill>
                  <a:srgbClr val="C00000"/>
                </a:solidFill>
              </a:rPr>
              <a:t> </a:t>
            </a:r>
            <a:r>
              <a:rPr lang="en-US" sz="2000" dirty="0" err="1">
                <a:solidFill>
                  <a:srgbClr val="C00000"/>
                </a:solidFill>
              </a:rPr>
              <a:t>enjeksiyonu</a:t>
            </a:r>
            <a:r>
              <a:rPr lang="en-US" sz="2000" dirty="0">
                <a:solidFill>
                  <a:srgbClr val="C00000"/>
                </a:solidFill>
              </a:rPr>
              <a:t>  </a:t>
            </a:r>
          </a:p>
        </p:txBody>
      </p:sp>
      <p:sp>
        <p:nvSpPr>
          <p:cNvPr id="7" name="TextBox 6">
            <a:extLst>
              <a:ext uri="{FF2B5EF4-FFF2-40B4-BE49-F238E27FC236}">
                <a16:creationId xmlns:a16="http://schemas.microsoft.com/office/drawing/2014/main" id="{A23F4DCA-A2C9-7E67-EB9B-97DF269348FC}"/>
              </a:ext>
            </a:extLst>
          </p:cNvPr>
          <p:cNvSpPr txBox="1"/>
          <p:nvPr/>
        </p:nvSpPr>
        <p:spPr>
          <a:xfrm>
            <a:off x="485183" y="2160541"/>
            <a:ext cx="5097486"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Uygun </a:t>
            </a:r>
            <a:r>
              <a:rPr lang="en-US" sz="2000" dirty="0" err="1"/>
              <a:t>hastalarda</a:t>
            </a:r>
            <a:r>
              <a:rPr lang="en-US" sz="2000" dirty="0"/>
              <a:t> </a:t>
            </a:r>
            <a:r>
              <a:rPr lang="en-US" sz="2000" dirty="0" err="1">
                <a:solidFill>
                  <a:srgbClr val="C00000"/>
                </a:solidFill>
              </a:rPr>
              <a:t>sc</a:t>
            </a:r>
            <a:r>
              <a:rPr lang="en-US" sz="2000" dirty="0">
                <a:solidFill>
                  <a:srgbClr val="C00000"/>
                </a:solidFill>
              </a:rPr>
              <a:t> </a:t>
            </a:r>
            <a:r>
              <a:rPr lang="en-US" sz="2000" dirty="0" err="1">
                <a:solidFill>
                  <a:srgbClr val="C00000"/>
                </a:solidFill>
              </a:rPr>
              <a:t>apomorfin</a:t>
            </a:r>
            <a:r>
              <a:rPr lang="en-US" sz="2000" dirty="0">
                <a:solidFill>
                  <a:srgbClr val="C00000"/>
                </a:solidFill>
              </a:rPr>
              <a:t> </a:t>
            </a:r>
            <a:r>
              <a:rPr lang="en-US" sz="2000" dirty="0" err="1">
                <a:solidFill>
                  <a:srgbClr val="C00000"/>
                </a:solidFill>
              </a:rPr>
              <a:t>infüzyonu</a:t>
            </a:r>
            <a:r>
              <a:rPr lang="en-US" sz="2000" dirty="0">
                <a:solidFill>
                  <a:srgbClr val="C00000"/>
                </a:solidFill>
              </a:rPr>
              <a:t> </a:t>
            </a:r>
          </a:p>
        </p:txBody>
      </p:sp>
      <p:sp>
        <p:nvSpPr>
          <p:cNvPr id="8" name="Rounded Rectangle 7">
            <a:extLst>
              <a:ext uri="{FF2B5EF4-FFF2-40B4-BE49-F238E27FC236}">
                <a16:creationId xmlns:a16="http://schemas.microsoft.com/office/drawing/2014/main" id="{3B04E356-0E6A-69E5-12F7-DFDB6E8CE060}"/>
              </a:ext>
            </a:extLst>
          </p:cNvPr>
          <p:cNvSpPr/>
          <p:nvPr/>
        </p:nvSpPr>
        <p:spPr>
          <a:xfrm>
            <a:off x="485183" y="462452"/>
            <a:ext cx="11221634" cy="914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rPr>
              <a:t>L-DOPA </a:t>
            </a:r>
            <a:r>
              <a:rPr lang="en-TR" sz="2800">
                <a:solidFill>
                  <a:schemeClr val="tx1"/>
                </a:solidFill>
              </a:rPr>
              <a:t>MOTOR  KOMPLİKASYONLAR</a:t>
            </a:r>
            <a:r>
              <a:rPr lang="tr-TR" sz="2800" dirty="0">
                <a:solidFill>
                  <a:schemeClr val="tx1"/>
                </a:solidFill>
              </a:rPr>
              <a:t> /2. basamak yönetim</a:t>
            </a:r>
            <a:endParaRPr lang="en-TR" sz="2800" dirty="0">
              <a:solidFill>
                <a:schemeClr val="tx1"/>
              </a:solidFill>
            </a:endParaRPr>
          </a:p>
        </p:txBody>
      </p:sp>
      <p:sp>
        <p:nvSpPr>
          <p:cNvPr id="6" name="TextBox 5">
            <a:extLst>
              <a:ext uri="{FF2B5EF4-FFF2-40B4-BE49-F238E27FC236}">
                <a16:creationId xmlns:a16="http://schemas.microsoft.com/office/drawing/2014/main" id="{341AB996-D0B0-50AB-62FA-DA1BD35FF6C7}"/>
              </a:ext>
            </a:extLst>
          </p:cNvPr>
          <p:cNvSpPr txBox="1"/>
          <p:nvPr/>
        </p:nvSpPr>
        <p:spPr>
          <a:xfrm>
            <a:off x="485183" y="2780432"/>
            <a:ext cx="11364695" cy="1631216"/>
          </a:xfrm>
          <a:prstGeom prst="rect">
            <a:avLst/>
          </a:prstGeom>
          <a:noFill/>
        </p:spPr>
        <p:txBody>
          <a:bodyPr wrap="square">
            <a:spAutoFit/>
          </a:bodyPr>
          <a:lstStyle/>
          <a:p>
            <a:pPr marL="285750" indent="-285750">
              <a:buFont typeface="Arial" panose="020B0604020202020204" pitchFamily="34" charset="0"/>
              <a:buChar char="•"/>
            </a:pPr>
            <a:r>
              <a:rPr lang="en-US" sz="2000" dirty="0"/>
              <a:t>Apomorfin </a:t>
            </a:r>
            <a:r>
              <a:rPr lang="en-US" sz="2000" dirty="0" err="1"/>
              <a:t>ve</a:t>
            </a:r>
            <a:r>
              <a:rPr lang="en-US" sz="2000" dirty="0"/>
              <a:t> </a:t>
            </a:r>
            <a:r>
              <a:rPr lang="en-US" sz="2000" dirty="0" err="1"/>
              <a:t>amantadin</a:t>
            </a:r>
            <a:r>
              <a:rPr lang="en-US" sz="2000" dirty="0"/>
              <a:t> QT </a:t>
            </a:r>
            <a:r>
              <a:rPr lang="en-US" sz="2000" dirty="0" err="1"/>
              <a:t>uzamasına</a:t>
            </a:r>
            <a:r>
              <a:rPr lang="en-US" sz="2000" dirty="0"/>
              <a:t> </a:t>
            </a:r>
            <a:r>
              <a:rPr lang="en-US" sz="2000" dirty="0" err="1"/>
              <a:t>ve</a:t>
            </a:r>
            <a:r>
              <a:rPr lang="en-US" sz="2000" dirty="0"/>
              <a:t> </a:t>
            </a:r>
            <a:r>
              <a:rPr lang="en-US" sz="2000" dirty="0" err="1"/>
              <a:t>kardiyak</a:t>
            </a:r>
            <a:r>
              <a:rPr lang="en-US" sz="2000" dirty="0"/>
              <a:t> </a:t>
            </a:r>
            <a:r>
              <a:rPr lang="en-US" sz="2000" dirty="0" err="1"/>
              <a:t>disritmiye</a:t>
            </a:r>
            <a:r>
              <a:rPr lang="en-US" sz="2000" dirty="0"/>
              <a:t> </a:t>
            </a:r>
            <a:r>
              <a:rPr lang="en-US" sz="2000" dirty="0" err="1"/>
              <a:t>neden</a:t>
            </a:r>
            <a:r>
              <a:rPr lang="en-US" sz="2000" dirty="0"/>
              <a:t> </a:t>
            </a:r>
            <a:r>
              <a:rPr lang="en-US" sz="2000" dirty="0" err="1"/>
              <a:t>olabilir</a:t>
            </a:r>
            <a:r>
              <a:rPr lang="en-US" sz="2000" dirty="0"/>
              <a:t>, </a:t>
            </a:r>
            <a:r>
              <a:rPr lang="en-US" sz="2000" dirty="0" err="1"/>
              <a:t>birlikte</a:t>
            </a:r>
            <a:r>
              <a:rPr lang="en-US" sz="2000" dirty="0"/>
              <a:t> </a:t>
            </a:r>
            <a:r>
              <a:rPr lang="en-US" sz="2000" dirty="0" err="1"/>
              <a:t>kullanılmamalıl</a:t>
            </a:r>
            <a:endParaRPr lang="en-US" sz="2000" dirty="0"/>
          </a:p>
          <a:p>
            <a:endParaRPr lang="en-US" sz="2000" dirty="0"/>
          </a:p>
          <a:p>
            <a:pPr marL="285750" indent="-285750">
              <a:buFont typeface="Arial" panose="020B0604020202020204" pitchFamily="34" charset="0"/>
              <a:buChar char="•"/>
            </a:pPr>
            <a:r>
              <a:rPr lang="en-US" sz="2000" dirty="0"/>
              <a:t>Apomorfin </a:t>
            </a:r>
            <a:r>
              <a:rPr lang="en-US" sz="2000" dirty="0" err="1"/>
              <a:t>çok</a:t>
            </a:r>
            <a:r>
              <a:rPr lang="en-US" sz="2000" dirty="0"/>
              <a:t> </a:t>
            </a:r>
            <a:r>
              <a:rPr lang="en-US" sz="2000" dirty="0" err="1"/>
              <a:t>güçlü</a:t>
            </a:r>
            <a:r>
              <a:rPr lang="en-US" sz="2000" dirty="0"/>
              <a:t> </a:t>
            </a:r>
            <a:r>
              <a:rPr lang="en-US" sz="2000" dirty="0" err="1"/>
              <a:t>bir</a:t>
            </a:r>
            <a:r>
              <a:rPr lang="en-US" sz="2000" dirty="0"/>
              <a:t> </a:t>
            </a:r>
            <a:r>
              <a:rPr lang="en-US" sz="2000" dirty="0" err="1"/>
              <a:t>emetik</a:t>
            </a:r>
            <a:r>
              <a:rPr lang="en-US" sz="2000" dirty="0"/>
              <a:t> (</a:t>
            </a:r>
            <a:r>
              <a:rPr lang="en-US" sz="2000" dirty="0" err="1"/>
              <a:t>tekrarlayan</a:t>
            </a:r>
            <a:r>
              <a:rPr lang="en-US" sz="2000" dirty="0"/>
              <a:t> </a:t>
            </a:r>
            <a:r>
              <a:rPr lang="en-US" sz="2000" dirty="0" err="1"/>
              <a:t>kusmalar</a:t>
            </a:r>
            <a:r>
              <a:rPr lang="en-US" sz="2000" dirty="0"/>
              <a:t> </a:t>
            </a:r>
            <a:r>
              <a:rPr lang="en-US" sz="2000" dirty="0" err="1"/>
              <a:t>ve</a:t>
            </a:r>
            <a:r>
              <a:rPr lang="en-US" sz="2000" dirty="0"/>
              <a:t> </a:t>
            </a:r>
            <a:r>
              <a:rPr lang="en-US" sz="2000" dirty="0" err="1"/>
              <a:t>elektrolit</a:t>
            </a:r>
            <a:r>
              <a:rPr lang="en-US" sz="2000" dirty="0"/>
              <a:t> </a:t>
            </a:r>
            <a:r>
              <a:rPr lang="en-US" sz="2000" dirty="0" err="1"/>
              <a:t>dengesizliğine</a:t>
            </a:r>
            <a:r>
              <a:rPr lang="en-US" sz="2000" dirty="0"/>
              <a:t> </a:t>
            </a:r>
            <a:r>
              <a:rPr lang="en-US" sz="2000" dirty="0" err="1"/>
              <a:t>neden</a:t>
            </a:r>
            <a:r>
              <a:rPr lang="en-US" sz="2000" dirty="0"/>
              <a:t> </a:t>
            </a:r>
            <a:r>
              <a:rPr lang="en-US" sz="2000" dirty="0" err="1"/>
              <a:t>olabilir</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50494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AB66A-0096-595A-A3AA-C65A14C05B34}"/>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8AA9E140-9FFE-874F-F816-EE500C9DA48A}"/>
              </a:ext>
            </a:extLst>
          </p:cNvPr>
          <p:cNvSpPr/>
          <p:nvPr/>
        </p:nvSpPr>
        <p:spPr>
          <a:xfrm>
            <a:off x="423960" y="479826"/>
            <a:ext cx="6942040" cy="4959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2800">
                <a:solidFill>
                  <a:schemeClr val="tx1"/>
                </a:solidFill>
              </a:rPr>
              <a:t>L- DOPA</a:t>
            </a:r>
            <a:r>
              <a:rPr lang="en-AU" sz="2800" dirty="0">
                <a:solidFill>
                  <a:schemeClr val="tx1"/>
                </a:solidFill>
              </a:rPr>
              <a:t> – </a:t>
            </a:r>
            <a:r>
              <a:rPr lang="en-AU" sz="2800" dirty="0" err="1">
                <a:solidFill>
                  <a:schemeClr val="tx1"/>
                </a:solidFill>
              </a:rPr>
              <a:t>İlaç</a:t>
            </a:r>
            <a:r>
              <a:rPr lang="en-AU" sz="2800" dirty="0">
                <a:solidFill>
                  <a:schemeClr val="tx1"/>
                </a:solidFill>
              </a:rPr>
              <a:t> </a:t>
            </a:r>
            <a:r>
              <a:rPr lang="en-AU" sz="2800" dirty="0" err="1">
                <a:solidFill>
                  <a:schemeClr val="tx1"/>
                </a:solidFill>
              </a:rPr>
              <a:t>etkileşimleri</a:t>
            </a:r>
            <a:endParaRPr lang="en-TR" sz="2800" dirty="0">
              <a:solidFill>
                <a:schemeClr val="tx1"/>
              </a:solidFill>
            </a:endParaRPr>
          </a:p>
        </p:txBody>
      </p:sp>
      <p:sp>
        <p:nvSpPr>
          <p:cNvPr id="3" name="TextBox 2">
            <a:extLst>
              <a:ext uri="{FF2B5EF4-FFF2-40B4-BE49-F238E27FC236}">
                <a16:creationId xmlns:a16="http://schemas.microsoft.com/office/drawing/2014/main" id="{BE09AD1A-9C68-9A67-80CF-176EA3AA04E4}"/>
              </a:ext>
            </a:extLst>
          </p:cNvPr>
          <p:cNvSpPr txBox="1"/>
          <p:nvPr/>
        </p:nvSpPr>
        <p:spPr>
          <a:xfrm>
            <a:off x="423960" y="1690062"/>
            <a:ext cx="10810097"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Opioid </a:t>
            </a:r>
            <a:r>
              <a:rPr lang="en-US" sz="2000" dirty="0" err="1"/>
              <a:t>ilaçlar</a:t>
            </a:r>
            <a:r>
              <a:rPr lang="en-US" sz="2000" dirty="0"/>
              <a:t> </a:t>
            </a:r>
            <a:r>
              <a:rPr lang="en-US" sz="2000" dirty="0" err="1"/>
              <a:t>ve</a:t>
            </a:r>
            <a:r>
              <a:rPr lang="en-US" sz="2000" dirty="0"/>
              <a:t> </a:t>
            </a:r>
            <a:r>
              <a:rPr lang="en-US" sz="2000" dirty="0" err="1"/>
              <a:t>tipik</a:t>
            </a:r>
            <a:r>
              <a:rPr lang="en-US" sz="2000" dirty="0"/>
              <a:t> </a:t>
            </a:r>
            <a:r>
              <a:rPr lang="en-US" sz="2000" dirty="0" err="1"/>
              <a:t>antipsikotikler</a:t>
            </a:r>
            <a:r>
              <a:rPr lang="en-US" sz="2000" dirty="0"/>
              <a:t> L-dopa </a:t>
            </a:r>
            <a:r>
              <a:rPr lang="en-US" sz="2000" dirty="0" err="1"/>
              <a:t>etkisini</a:t>
            </a:r>
            <a:r>
              <a:rPr lang="en-US" sz="2000" dirty="0"/>
              <a:t> </a:t>
            </a:r>
            <a:r>
              <a:rPr lang="en-US" sz="2000" dirty="0" err="1"/>
              <a:t>azaltır</a:t>
            </a:r>
            <a:endParaRPr lang="en-US" sz="2000" dirty="0"/>
          </a:p>
          <a:p>
            <a:endParaRPr lang="en-US" sz="2000" dirty="0"/>
          </a:p>
          <a:p>
            <a:pPr marL="342900" indent="-342900">
              <a:buFont typeface="Arial" panose="020B0604020202020204" pitchFamily="34" charset="0"/>
              <a:buChar char="•"/>
            </a:pPr>
            <a:r>
              <a:rPr lang="en-US" sz="2000" dirty="0" err="1">
                <a:solidFill>
                  <a:srgbClr val="C00000"/>
                </a:solidFill>
              </a:rPr>
              <a:t>Klozapin</a:t>
            </a:r>
            <a:r>
              <a:rPr lang="en-US" sz="2000" dirty="0">
                <a:solidFill>
                  <a:srgbClr val="C00000"/>
                </a:solidFill>
              </a:rPr>
              <a:t> </a:t>
            </a:r>
            <a:r>
              <a:rPr lang="en-US" sz="2000" dirty="0" err="1">
                <a:solidFill>
                  <a:srgbClr val="C00000"/>
                </a:solidFill>
              </a:rPr>
              <a:t>ve</a:t>
            </a:r>
            <a:r>
              <a:rPr lang="en-US" sz="2000" dirty="0">
                <a:solidFill>
                  <a:srgbClr val="C00000"/>
                </a:solidFill>
              </a:rPr>
              <a:t> </a:t>
            </a:r>
            <a:r>
              <a:rPr lang="en-US" sz="2000" dirty="0" err="1">
                <a:solidFill>
                  <a:srgbClr val="C00000"/>
                </a:solidFill>
              </a:rPr>
              <a:t>Ketiyapin</a:t>
            </a:r>
            <a:r>
              <a:rPr lang="en-US" sz="2000" dirty="0">
                <a:solidFill>
                  <a:srgbClr val="C00000"/>
                </a:solidFill>
              </a:rPr>
              <a:t> </a:t>
            </a:r>
            <a:r>
              <a:rPr lang="en-US" sz="2000" dirty="0"/>
              <a:t>D2 </a:t>
            </a:r>
            <a:r>
              <a:rPr lang="en-US" sz="2000" dirty="0" err="1"/>
              <a:t>reseptör</a:t>
            </a:r>
            <a:r>
              <a:rPr lang="en-US" sz="2000" dirty="0"/>
              <a:t> </a:t>
            </a:r>
            <a:r>
              <a:rPr lang="en-US" sz="2000" dirty="0" err="1"/>
              <a:t>affiniteleri</a:t>
            </a:r>
            <a:r>
              <a:rPr lang="en-US" sz="2000" dirty="0"/>
              <a:t> </a:t>
            </a:r>
            <a:r>
              <a:rPr lang="en-US" sz="2000" dirty="0" err="1"/>
              <a:t>düşük</a:t>
            </a:r>
            <a:r>
              <a:rPr lang="en-US" sz="2000" dirty="0"/>
              <a:t>, </a:t>
            </a:r>
            <a:r>
              <a:rPr lang="en-US" sz="2000" dirty="0" err="1"/>
              <a:t>ekstrapiramidal</a:t>
            </a:r>
            <a:r>
              <a:rPr lang="en-US" sz="2000" dirty="0"/>
              <a:t> </a:t>
            </a:r>
            <a:r>
              <a:rPr lang="en-US" sz="2000" dirty="0" err="1"/>
              <a:t>yan</a:t>
            </a:r>
            <a:r>
              <a:rPr lang="en-US" sz="2000" dirty="0"/>
              <a:t> </a:t>
            </a:r>
            <a:r>
              <a:rPr lang="en-US" sz="2000" dirty="0" err="1"/>
              <a:t>etkileri</a:t>
            </a:r>
            <a:r>
              <a:rPr lang="en-US" sz="2000" dirty="0"/>
              <a:t> </a:t>
            </a:r>
          </a:p>
          <a:p>
            <a:r>
              <a:rPr lang="en-US" sz="2000" dirty="0"/>
              <a:t>       </a:t>
            </a:r>
            <a:r>
              <a:rPr lang="en-US" sz="2000" dirty="0" err="1"/>
              <a:t>daha</a:t>
            </a:r>
            <a:r>
              <a:rPr lang="en-US" sz="2000" dirty="0"/>
              <a:t> </a:t>
            </a:r>
            <a:r>
              <a:rPr lang="en-US" sz="2000" dirty="0" err="1"/>
              <a:t>az</a:t>
            </a:r>
            <a:r>
              <a:rPr lang="en-US" sz="2000" dirty="0"/>
              <a:t>               </a:t>
            </a:r>
            <a:r>
              <a:rPr lang="en-US" sz="2000" dirty="0">
                <a:solidFill>
                  <a:srgbClr val="C00000"/>
                </a:solidFill>
              </a:rPr>
              <a:t>PH </a:t>
            </a:r>
            <a:r>
              <a:rPr lang="en-US" sz="2000" dirty="0" err="1">
                <a:solidFill>
                  <a:srgbClr val="C00000"/>
                </a:solidFill>
              </a:rPr>
              <a:t>psikozunda</a:t>
            </a:r>
            <a:r>
              <a:rPr lang="en-US" sz="2000" dirty="0">
                <a:solidFill>
                  <a:srgbClr val="C00000"/>
                </a:solidFill>
              </a:rPr>
              <a:t> </a:t>
            </a:r>
            <a:r>
              <a:rPr lang="en-US" sz="2000" dirty="0" err="1">
                <a:solidFill>
                  <a:srgbClr val="C00000"/>
                </a:solidFill>
              </a:rPr>
              <a:t>tercih</a:t>
            </a:r>
            <a:r>
              <a:rPr lang="en-US" sz="2000" dirty="0">
                <a:solidFill>
                  <a:srgbClr val="C00000"/>
                </a:solidFill>
              </a:rPr>
              <a:t> </a:t>
            </a:r>
            <a:r>
              <a:rPr lang="en-US" sz="2000" dirty="0" err="1">
                <a:solidFill>
                  <a:srgbClr val="C00000"/>
                </a:solidFill>
              </a:rPr>
              <a:t>ediliyorlar</a:t>
            </a:r>
            <a:endParaRPr lang="en-US" sz="2000" dirty="0">
              <a:solidFill>
                <a:srgbClr val="C00000"/>
              </a:solidFill>
            </a:endParaRPr>
          </a:p>
          <a:p>
            <a:endParaRPr lang="en-US" sz="2000" dirty="0">
              <a:solidFill>
                <a:srgbClr val="C00000"/>
              </a:solidFill>
            </a:endParaRPr>
          </a:p>
          <a:p>
            <a:pPr marL="342900" indent="-342900">
              <a:buFont typeface="Arial" panose="020B0604020202020204" pitchFamily="34" charset="0"/>
              <a:buChar char="•"/>
            </a:pPr>
            <a:r>
              <a:rPr lang="en-US" sz="2000" dirty="0" err="1"/>
              <a:t>Demansı</a:t>
            </a:r>
            <a:r>
              <a:rPr lang="en-US" sz="2000" dirty="0"/>
              <a:t> </a:t>
            </a:r>
            <a:r>
              <a:rPr lang="en-US" sz="2000" dirty="0" err="1"/>
              <a:t>olan</a:t>
            </a:r>
            <a:r>
              <a:rPr lang="en-US" sz="2000" dirty="0"/>
              <a:t> </a:t>
            </a:r>
            <a:r>
              <a:rPr lang="en-US" sz="2000" dirty="0" err="1"/>
              <a:t>geriatrik</a:t>
            </a:r>
            <a:r>
              <a:rPr lang="en-US" sz="2000" dirty="0"/>
              <a:t> hasta </a:t>
            </a:r>
            <a:r>
              <a:rPr lang="en-US" sz="2000" dirty="0" err="1"/>
              <a:t>popülasyonunda</a:t>
            </a:r>
            <a:r>
              <a:rPr lang="en-US" sz="2000" dirty="0"/>
              <a:t> </a:t>
            </a:r>
            <a:r>
              <a:rPr lang="en-US" sz="2000" dirty="0" err="1"/>
              <a:t>artan</a:t>
            </a:r>
            <a:r>
              <a:rPr lang="en-US" sz="2000" dirty="0"/>
              <a:t> </a:t>
            </a:r>
            <a:r>
              <a:rPr lang="en-US" sz="2000" dirty="0" err="1"/>
              <a:t>mortalite</a:t>
            </a:r>
            <a:r>
              <a:rPr lang="en-US" sz="2000" dirty="0"/>
              <a:t> </a:t>
            </a:r>
            <a:r>
              <a:rPr lang="en-US" sz="2000" dirty="0" err="1"/>
              <a:t>ile</a:t>
            </a:r>
            <a:r>
              <a:rPr lang="en-US" sz="2000" dirty="0"/>
              <a:t> </a:t>
            </a:r>
            <a:r>
              <a:rPr lang="en-US" sz="2000" dirty="0" err="1"/>
              <a:t>ilişkili</a:t>
            </a:r>
            <a:r>
              <a:rPr lang="en-US" sz="2000" dirty="0"/>
              <a:t> </a:t>
            </a:r>
            <a:r>
              <a:rPr lang="en-US" sz="2000" dirty="0" err="1"/>
              <a:t>bulunmuşlar</a:t>
            </a:r>
            <a:endParaRPr lang="en-US" sz="2000" dirty="0"/>
          </a:p>
          <a:p>
            <a:endParaRPr lang="en-US" sz="2000" dirty="0"/>
          </a:p>
          <a:p>
            <a:pPr marL="342900" indent="-342900">
              <a:buFont typeface="Arial" panose="020B0604020202020204" pitchFamily="34" charset="0"/>
              <a:buChar char="•"/>
            </a:pPr>
            <a:r>
              <a:rPr lang="en-US" sz="2000" dirty="0"/>
              <a:t>‘Invers agonist /antagonist’ </a:t>
            </a:r>
            <a:r>
              <a:rPr lang="en-US" sz="2000" dirty="0" err="1">
                <a:solidFill>
                  <a:srgbClr val="C00000"/>
                </a:solidFill>
              </a:rPr>
              <a:t>Pimavanserin</a:t>
            </a:r>
            <a:r>
              <a:rPr lang="en-US" sz="2000" dirty="0" err="1"/>
              <a:t>’in</a:t>
            </a:r>
            <a:r>
              <a:rPr lang="en-US" sz="2000" dirty="0"/>
              <a:t> </a:t>
            </a:r>
            <a:r>
              <a:rPr lang="en-US" sz="2000" dirty="0" err="1"/>
              <a:t>doz</a:t>
            </a:r>
            <a:r>
              <a:rPr lang="en-US" sz="2000" dirty="0"/>
              <a:t> </a:t>
            </a:r>
            <a:r>
              <a:rPr lang="en-US" sz="2000" dirty="0" err="1"/>
              <a:t>ilişkili</a:t>
            </a:r>
            <a:r>
              <a:rPr lang="en-US" sz="2000" dirty="0"/>
              <a:t> motor </a:t>
            </a:r>
            <a:r>
              <a:rPr lang="en-US" sz="2000" dirty="0" err="1"/>
              <a:t>yan</a:t>
            </a:r>
            <a:r>
              <a:rPr lang="en-US" sz="2000" dirty="0"/>
              <a:t> </a:t>
            </a:r>
            <a:r>
              <a:rPr lang="en-US" sz="2000" dirty="0" err="1"/>
              <a:t>etkisi</a:t>
            </a:r>
            <a:r>
              <a:rPr lang="en-US" sz="2000" dirty="0"/>
              <a:t> yok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err="1"/>
              <a:t>Pimavanserin</a:t>
            </a:r>
            <a:r>
              <a:rPr lang="en-US" sz="2000" dirty="0"/>
              <a:t> de </a:t>
            </a:r>
            <a:r>
              <a:rPr lang="en-US" sz="2000" dirty="0" err="1"/>
              <a:t>demansı</a:t>
            </a:r>
            <a:r>
              <a:rPr lang="en-US" sz="2000" dirty="0"/>
              <a:t> </a:t>
            </a:r>
            <a:r>
              <a:rPr lang="en-US" sz="2000" dirty="0" err="1"/>
              <a:t>olan</a:t>
            </a:r>
            <a:r>
              <a:rPr lang="en-US" sz="2000" dirty="0"/>
              <a:t> </a:t>
            </a:r>
            <a:r>
              <a:rPr lang="en-US" sz="2000" dirty="0" err="1"/>
              <a:t>yaşlı</a:t>
            </a:r>
            <a:r>
              <a:rPr lang="en-US" sz="2000" dirty="0"/>
              <a:t> </a:t>
            </a:r>
            <a:r>
              <a:rPr lang="en-US" sz="2000" dirty="0" err="1"/>
              <a:t>hastaların</a:t>
            </a:r>
            <a:r>
              <a:rPr lang="en-US" sz="2000" dirty="0"/>
              <a:t> </a:t>
            </a:r>
            <a:r>
              <a:rPr lang="en-US" sz="2000" dirty="0" err="1"/>
              <a:t>psikozunda</a:t>
            </a:r>
            <a:r>
              <a:rPr lang="en-US" sz="2000" dirty="0"/>
              <a:t> </a:t>
            </a:r>
            <a:r>
              <a:rPr lang="en-US" sz="2000" dirty="0" err="1"/>
              <a:t>artan</a:t>
            </a:r>
            <a:r>
              <a:rPr lang="en-US" sz="2000" dirty="0"/>
              <a:t> </a:t>
            </a:r>
            <a:r>
              <a:rPr lang="en-US" sz="2000" dirty="0" err="1"/>
              <a:t>mortalite</a:t>
            </a:r>
            <a:r>
              <a:rPr lang="en-US" sz="2000" dirty="0"/>
              <a:t> </a:t>
            </a:r>
            <a:r>
              <a:rPr lang="en-US" sz="2000" dirty="0" err="1"/>
              <a:t>ile</a:t>
            </a:r>
            <a:r>
              <a:rPr lang="en-US" sz="2000" dirty="0"/>
              <a:t> </a:t>
            </a:r>
            <a:r>
              <a:rPr lang="en-US" sz="2000" dirty="0" err="1"/>
              <a:t>ilişkili</a:t>
            </a:r>
            <a:r>
              <a:rPr lang="en-US" sz="2000" dirty="0"/>
              <a:t>  </a:t>
            </a:r>
            <a:r>
              <a:rPr lang="en-US" sz="2000" dirty="0" err="1"/>
              <a:t>ancak</a:t>
            </a:r>
            <a:r>
              <a:rPr lang="en-US" sz="2000" dirty="0"/>
              <a:t> </a:t>
            </a:r>
            <a:r>
              <a:rPr lang="en-US" sz="2000" dirty="0" err="1"/>
              <a:t>dozdan</a:t>
            </a:r>
            <a:r>
              <a:rPr lang="en-US" sz="2000" dirty="0"/>
              <a:t> </a:t>
            </a:r>
            <a:r>
              <a:rPr lang="en-US" sz="2000" dirty="0" err="1"/>
              <a:t>bağımsız</a:t>
            </a:r>
            <a:endParaRPr lang="en-US" sz="2000" dirty="0"/>
          </a:p>
        </p:txBody>
      </p:sp>
      <p:sp>
        <p:nvSpPr>
          <p:cNvPr id="4" name="Right Arrow 3">
            <a:extLst>
              <a:ext uri="{FF2B5EF4-FFF2-40B4-BE49-F238E27FC236}">
                <a16:creationId xmlns:a16="http://schemas.microsoft.com/office/drawing/2014/main" id="{2D3CB95F-CDA0-31FC-CBDE-D62B2D25CB6E}"/>
              </a:ext>
            </a:extLst>
          </p:cNvPr>
          <p:cNvSpPr/>
          <p:nvPr/>
        </p:nvSpPr>
        <p:spPr>
          <a:xfrm>
            <a:off x="1958618" y="2771984"/>
            <a:ext cx="398599" cy="1185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911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F78E9F0-B4BB-5C4C-3E96-DB2003A20153}"/>
              </a:ext>
            </a:extLst>
          </p:cNvPr>
          <p:cNvSpPr/>
          <p:nvPr/>
        </p:nvSpPr>
        <p:spPr>
          <a:xfrm>
            <a:off x="546722" y="686000"/>
            <a:ext cx="11194278" cy="4959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2800">
                <a:solidFill>
                  <a:schemeClr val="tx1"/>
                </a:solidFill>
              </a:rPr>
              <a:t>L- DOPA</a:t>
            </a:r>
            <a:r>
              <a:rPr lang="en-AU" sz="2800" dirty="0">
                <a:solidFill>
                  <a:schemeClr val="tx1"/>
                </a:solidFill>
              </a:rPr>
              <a:t> – </a:t>
            </a:r>
            <a:r>
              <a:rPr lang="en-AU" sz="2800" dirty="0" err="1">
                <a:solidFill>
                  <a:schemeClr val="tx1"/>
                </a:solidFill>
              </a:rPr>
              <a:t>Geriatrik</a:t>
            </a:r>
            <a:r>
              <a:rPr lang="en-AU" sz="2800" dirty="0">
                <a:solidFill>
                  <a:schemeClr val="tx1"/>
                </a:solidFill>
              </a:rPr>
              <a:t> </a:t>
            </a:r>
            <a:r>
              <a:rPr lang="en-AU" sz="2800" dirty="0" err="1">
                <a:solidFill>
                  <a:schemeClr val="tx1"/>
                </a:solidFill>
              </a:rPr>
              <a:t>hastada</a:t>
            </a:r>
            <a:r>
              <a:rPr lang="en-AU" sz="2800" dirty="0">
                <a:solidFill>
                  <a:schemeClr val="tx1"/>
                </a:solidFill>
              </a:rPr>
              <a:t> </a:t>
            </a:r>
            <a:r>
              <a:rPr lang="en-AU" sz="2800" dirty="0" err="1">
                <a:solidFill>
                  <a:schemeClr val="tx1"/>
                </a:solidFill>
              </a:rPr>
              <a:t>dikkat</a:t>
            </a:r>
            <a:r>
              <a:rPr lang="en-AU" sz="2800" dirty="0">
                <a:solidFill>
                  <a:schemeClr val="tx1"/>
                </a:solidFill>
              </a:rPr>
              <a:t> </a:t>
            </a:r>
            <a:r>
              <a:rPr lang="en-AU" sz="2800" dirty="0" err="1">
                <a:solidFill>
                  <a:schemeClr val="tx1"/>
                </a:solidFill>
              </a:rPr>
              <a:t>edilmesi</a:t>
            </a:r>
            <a:r>
              <a:rPr lang="en-AU" sz="2800" dirty="0">
                <a:solidFill>
                  <a:schemeClr val="tx1"/>
                </a:solidFill>
              </a:rPr>
              <a:t> </a:t>
            </a:r>
            <a:r>
              <a:rPr lang="en-AU" sz="2800" dirty="0" err="1">
                <a:solidFill>
                  <a:schemeClr val="tx1"/>
                </a:solidFill>
              </a:rPr>
              <a:t>gereken</a:t>
            </a:r>
            <a:r>
              <a:rPr lang="en-AU" sz="2800" dirty="0">
                <a:solidFill>
                  <a:schemeClr val="tx1"/>
                </a:solidFill>
              </a:rPr>
              <a:t> </a:t>
            </a:r>
            <a:r>
              <a:rPr lang="en-AU" sz="2800" dirty="0" err="1">
                <a:solidFill>
                  <a:schemeClr val="tx1"/>
                </a:solidFill>
              </a:rPr>
              <a:t>diğer</a:t>
            </a:r>
            <a:r>
              <a:rPr lang="en-AU" sz="2800" dirty="0">
                <a:solidFill>
                  <a:schemeClr val="tx1"/>
                </a:solidFill>
              </a:rPr>
              <a:t> </a:t>
            </a:r>
            <a:r>
              <a:rPr lang="en-AU" sz="2800" dirty="0" err="1">
                <a:solidFill>
                  <a:schemeClr val="tx1"/>
                </a:solidFill>
              </a:rPr>
              <a:t>durumlar</a:t>
            </a:r>
            <a:r>
              <a:rPr lang="en-AU" sz="2800" dirty="0">
                <a:solidFill>
                  <a:schemeClr val="tx1"/>
                </a:solidFill>
              </a:rPr>
              <a:t> </a:t>
            </a:r>
            <a:endParaRPr lang="en-TR" sz="2800" dirty="0">
              <a:solidFill>
                <a:schemeClr val="tx1"/>
              </a:solidFill>
            </a:endParaRPr>
          </a:p>
        </p:txBody>
      </p:sp>
      <p:sp>
        <p:nvSpPr>
          <p:cNvPr id="3" name="TextBox 2">
            <a:extLst>
              <a:ext uri="{FF2B5EF4-FFF2-40B4-BE49-F238E27FC236}">
                <a16:creationId xmlns:a16="http://schemas.microsoft.com/office/drawing/2014/main" id="{5191F177-D89E-B68D-F07F-E9CD8AC15D64}"/>
              </a:ext>
            </a:extLst>
          </p:cNvPr>
          <p:cNvSpPr txBox="1"/>
          <p:nvPr/>
        </p:nvSpPr>
        <p:spPr>
          <a:xfrm>
            <a:off x="529789" y="2387819"/>
            <a:ext cx="11211211"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t>L-dopa </a:t>
            </a:r>
            <a:r>
              <a:rPr lang="en-US" sz="2000" dirty="0" err="1"/>
              <a:t>tedavisi</a:t>
            </a:r>
            <a:r>
              <a:rPr lang="en-US" sz="2000" dirty="0"/>
              <a:t> </a:t>
            </a:r>
            <a:r>
              <a:rPr lang="en-US" sz="2000" dirty="0">
                <a:solidFill>
                  <a:srgbClr val="C00000"/>
                </a:solidFill>
              </a:rPr>
              <a:t>B12 </a:t>
            </a:r>
            <a:r>
              <a:rPr lang="en-US" sz="2000" dirty="0" err="1">
                <a:solidFill>
                  <a:srgbClr val="C00000"/>
                </a:solidFill>
              </a:rPr>
              <a:t>ve</a:t>
            </a:r>
            <a:r>
              <a:rPr lang="en-US" sz="2000" dirty="0">
                <a:solidFill>
                  <a:srgbClr val="C00000"/>
                </a:solidFill>
              </a:rPr>
              <a:t> Folik </a:t>
            </a:r>
            <a:r>
              <a:rPr lang="en-US" sz="2000" dirty="0" err="1">
                <a:solidFill>
                  <a:srgbClr val="C00000"/>
                </a:solidFill>
              </a:rPr>
              <a:t>asit</a:t>
            </a:r>
            <a:r>
              <a:rPr lang="en-US" sz="2000" dirty="0">
                <a:solidFill>
                  <a:srgbClr val="C00000"/>
                </a:solidFill>
              </a:rPr>
              <a:t> </a:t>
            </a:r>
            <a:r>
              <a:rPr lang="en-US" sz="2000" dirty="0" err="1">
                <a:solidFill>
                  <a:srgbClr val="C00000"/>
                </a:solidFill>
              </a:rPr>
              <a:t>seviyelerinin</a:t>
            </a:r>
            <a:r>
              <a:rPr lang="en-US" sz="2000" dirty="0">
                <a:solidFill>
                  <a:srgbClr val="C00000"/>
                </a:solidFill>
              </a:rPr>
              <a:t> </a:t>
            </a:r>
            <a:r>
              <a:rPr lang="en-US" sz="2000" dirty="0" err="1"/>
              <a:t>düşmesine</a:t>
            </a:r>
            <a:r>
              <a:rPr lang="en-US" sz="2000" dirty="0"/>
              <a:t> </a:t>
            </a:r>
            <a:r>
              <a:rPr lang="en-US" sz="2000" dirty="0" err="1"/>
              <a:t>ve</a:t>
            </a:r>
            <a:r>
              <a:rPr lang="en-US" sz="2000" dirty="0"/>
              <a:t> </a:t>
            </a:r>
            <a:r>
              <a:rPr lang="en-US" sz="2000" dirty="0" err="1"/>
              <a:t>hiperhomosisteinemiye</a:t>
            </a:r>
            <a:r>
              <a:rPr lang="en-US" sz="2000" dirty="0"/>
              <a:t> </a:t>
            </a:r>
            <a:r>
              <a:rPr lang="en-US" sz="2000" dirty="0" err="1"/>
              <a:t>neden</a:t>
            </a:r>
            <a:r>
              <a:rPr lang="en-US" sz="2000" dirty="0"/>
              <a:t> </a:t>
            </a:r>
            <a:r>
              <a:rPr lang="en-US" sz="2000" dirty="0" err="1"/>
              <a:t>olabilir</a:t>
            </a:r>
            <a:endParaRPr lang="en-US" sz="2000" dirty="0"/>
          </a:p>
          <a:p>
            <a:pPr marL="285750" indent="-285750">
              <a:buFont typeface="Arial" panose="020B0604020202020204" pitchFamily="34" charset="0"/>
              <a:buChar char="•"/>
            </a:pPr>
            <a:r>
              <a:rPr lang="en-US" sz="2000" dirty="0" err="1"/>
              <a:t>Hiperhomosisteinemi</a:t>
            </a:r>
            <a:r>
              <a:rPr lang="en-US" sz="2000" dirty="0"/>
              <a:t> </a:t>
            </a:r>
            <a:r>
              <a:rPr lang="en-US" sz="2000" dirty="0" err="1"/>
              <a:t>osteoporoz</a:t>
            </a:r>
            <a:r>
              <a:rPr lang="en-US" sz="2000" dirty="0"/>
              <a:t>, </a:t>
            </a:r>
            <a:r>
              <a:rPr lang="en-US" sz="2000" dirty="0" err="1"/>
              <a:t>kardiyovasküler</a:t>
            </a:r>
            <a:r>
              <a:rPr lang="en-US" sz="2000" dirty="0"/>
              <a:t> </a:t>
            </a:r>
            <a:r>
              <a:rPr lang="en-US" sz="2000" dirty="0" err="1"/>
              <a:t>hastalıklar</a:t>
            </a:r>
            <a:r>
              <a:rPr lang="en-US" sz="2000" dirty="0"/>
              <a:t> </a:t>
            </a:r>
            <a:r>
              <a:rPr lang="en-US" sz="2000" dirty="0" err="1"/>
              <a:t>ve</a:t>
            </a:r>
            <a:r>
              <a:rPr lang="en-US" sz="2000" dirty="0"/>
              <a:t> </a:t>
            </a:r>
            <a:r>
              <a:rPr lang="en-US" sz="2000" dirty="0" err="1"/>
              <a:t>polinöropati</a:t>
            </a:r>
            <a:r>
              <a:rPr lang="en-US" sz="2000" dirty="0"/>
              <a:t> </a:t>
            </a:r>
            <a:r>
              <a:rPr lang="en-US" sz="2000" dirty="0" err="1"/>
              <a:t>açısından</a:t>
            </a:r>
            <a:r>
              <a:rPr lang="en-US" sz="2000" dirty="0"/>
              <a:t> risk </a:t>
            </a:r>
          </a:p>
          <a:p>
            <a:pPr marL="285750" indent="-285750">
              <a:buFont typeface="Arial" panose="020B0604020202020204" pitchFamily="34" charset="0"/>
              <a:buChar char="•"/>
            </a:pPr>
            <a:r>
              <a:rPr lang="en-US" sz="2000" dirty="0" err="1"/>
              <a:t>Polinöropati</a:t>
            </a:r>
            <a:r>
              <a:rPr lang="en-US" sz="2000" dirty="0"/>
              <a:t> </a:t>
            </a:r>
            <a:r>
              <a:rPr lang="en-US" sz="2000" dirty="0" err="1"/>
              <a:t>varlığı</a:t>
            </a:r>
            <a:r>
              <a:rPr lang="en-US" sz="2000" dirty="0"/>
              <a:t> </a:t>
            </a:r>
            <a:r>
              <a:rPr lang="en-US" sz="2000" dirty="0" err="1"/>
              <a:t>ve</a:t>
            </a:r>
            <a:r>
              <a:rPr lang="en-US" sz="2000" dirty="0"/>
              <a:t> </a:t>
            </a:r>
            <a:r>
              <a:rPr lang="en-US" sz="2000" dirty="0" err="1"/>
              <a:t>şiddeti</a:t>
            </a:r>
            <a:r>
              <a:rPr lang="en-US" sz="2000" dirty="0"/>
              <a:t> </a:t>
            </a:r>
            <a:r>
              <a:rPr lang="en-US" sz="2000" dirty="0" err="1"/>
              <a:t>yaş</a:t>
            </a:r>
            <a:r>
              <a:rPr lang="en-US" sz="2000" dirty="0"/>
              <a:t>, PH </a:t>
            </a:r>
            <a:r>
              <a:rPr lang="en-US" sz="2000" dirty="0" err="1"/>
              <a:t>şiddeti</a:t>
            </a:r>
            <a:r>
              <a:rPr lang="en-US" sz="2000" dirty="0"/>
              <a:t> </a:t>
            </a:r>
            <a:r>
              <a:rPr lang="en-US" sz="2000" dirty="0" err="1"/>
              <a:t>ve</a:t>
            </a:r>
            <a:r>
              <a:rPr lang="en-US" sz="2000" dirty="0"/>
              <a:t> LD </a:t>
            </a:r>
            <a:r>
              <a:rPr lang="en-US" sz="2000" dirty="0" err="1"/>
              <a:t>dozu</a:t>
            </a:r>
            <a:r>
              <a:rPr lang="en-US" sz="2000" dirty="0"/>
              <a:t> </a:t>
            </a:r>
            <a:r>
              <a:rPr lang="en-US" sz="2000" dirty="0" err="1"/>
              <a:t>ile</a:t>
            </a:r>
            <a:r>
              <a:rPr lang="en-US" sz="2000" dirty="0"/>
              <a:t> </a:t>
            </a:r>
            <a:r>
              <a:rPr lang="en-US" sz="2000" dirty="0" err="1"/>
              <a:t>ilişkili</a:t>
            </a:r>
            <a:endParaRPr lang="en-US" sz="2000" dirty="0"/>
          </a:p>
        </p:txBody>
      </p:sp>
      <p:sp>
        <p:nvSpPr>
          <p:cNvPr id="4" name="TextBox 3">
            <a:extLst>
              <a:ext uri="{FF2B5EF4-FFF2-40B4-BE49-F238E27FC236}">
                <a16:creationId xmlns:a16="http://schemas.microsoft.com/office/drawing/2014/main" id="{BB549504-A1A6-54F9-B938-C18BDFBF81F7}"/>
              </a:ext>
            </a:extLst>
          </p:cNvPr>
          <p:cNvSpPr txBox="1"/>
          <p:nvPr/>
        </p:nvSpPr>
        <p:spPr>
          <a:xfrm>
            <a:off x="546722" y="3620242"/>
            <a:ext cx="10252743"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C00000"/>
                </a:solidFill>
              </a:rPr>
              <a:t>OH </a:t>
            </a:r>
            <a:r>
              <a:rPr lang="en-US" sz="2000" dirty="0" err="1">
                <a:solidFill>
                  <a:srgbClr val="C00000"/>
                </a:solidFill>
              </a:rPr>
              <a:t>ve</a:t>
            </a:r>
            <a:r>
              <a:rPr lang="en-US" sz="2000" dirty="0">
                <a:solidFill>
                  <a:srgbClr val="C00000"/>
                </a:solidFill>
              </a:rPr>
              <a:t> </a:t>
            </a:r>
            <a:r>
              <a:rPr lang="en-US" sz="2000" dirty="0" err="1">
                <a:solidFill>
                  <a:srgbClr val="C00000"/>
                </a:solidFill>
              </a:rPr>
              <a:t>neden</a:t>
            </a:r>
            <a:r>
              <a:rPr lang="en-US" sz="2000" dirty="0">
                <a:solidFill>
                  <a:srgbClr val="C00000"/>
                </a:solidFill>
              </a:rPr>
              <a:t> </a:t>
            </a:r>
            <a:r>
              <a:rPr lang="en-US" sz="2000" dirty="0" err="1">
                <a:solidFill>
                  <a:srgbClr val="C00000"/>
                </a:solidFill>
              </a:rPr>
              <a:t>olabileceği</a:t>
            </a:r>
            <a:r>
              <a:rPr lang="en-US" sz="2000" dirty="0">
                <a:solidFill>
                  <a:srgbClr val="C00000"/>
                </a:solidFill>
              </a:rPr>
              <a:t> </a:t>
            </a:r>
            <a:r>
              <a:rPr lang="en-US" sz="2000" dirty="0" err="1">
                <a:solidFill>
                  <a:srgbClr val="C00000"/>
                </a:solidFill>
              </a:rPr>
              <a:t>düşmeler</a:t>
            </a:r>
            <a:r>
              <a:rPr lang="en-US" sz="2000" dirty="0">
                <a:solidFill>
                  <a:srgbClr val="C00000"/>
                </a:solidFill>
              </a:rPr>
              <a:t> </a:t>
            </a:r>
            <a:r>
              <a:rPr lang="en-US" sz="2000" dirty="0" err="1">
                <a:solidFill>
                  <a:srgbClr val="C00000"/>
                </a:solidFill>
              </a:rPr>
              <a:t>ve</a:t>
            </a:r>
            <a:r>
              <a:rPr lang="en-US" sz="2000" dirty="0">
                <a:solidFill>
                  <a:srgbClr val="C00000"/>
                </a:solidFill>
              </a:rPr>
              <a:t> </a:t>
            </a:r>
            <a:r>
              <a:rPr lang="en-US" sz="2000" dirty="0" err="1">
                <a:solidFill>
                  <a:srgbClr val="C00000"/>
                </a:solidFill>
              </a:rPr>
              <a:t>senkop</a:t>
            </a:r>
            <a:r>
              <a:rPr lang="en-US" sz="2000" dirty="0">
                <a:solidFill>
                  <a:srgbClr val="C00000"/>
                </a:solidFill>
              </a:rPr>
              <a:t> </a:t>
            </a:r>
            <a:r>
              <a:rPr lang="en-US" sz="2000" dirty="0" err="1"/>
              <a:t>açısından</a:t>
            </a:r>
            <a:r>
              <a:rPr lang="en-US" sz="2000" dirty="0"/>
              <a:t> </a:t>
            </a:r>
            <a:r>
              <a:rPr lang="en-US" sz="2000" dirty="0" err="1"/>
              <a:t>özellikle</a:t>
            </a:r>
            <a:r>
              <a:rPr lang="en-US" sz="2000" dirty="0"/>
              <a:t> </a:t>
            </a:r>
            <a:r>
              <a:rPr lang="en-US" sz="2000" dirty="0" err="1"/>
              <a:t>dikkat</a:t>
            </a:r>
            <a:r>
              <a:rPr lang="en-US" sz="2000" dirty="0"/>
              <a:t> </a:t>
            </a:r>
            <a:r>
              <a:rPr lang="en-US" sz="2000" dirty="0" err="1"/>
              <a:t>edilmeli</a:t>
            </a:r>
            <a:endParaRPr lang="en-US" sz="2000" dirty="0"/>
          </a:p>
          <a:p>
            <a:pPr marL="285750" indent="-285750">
              <a:buFont typeface="Arial" panose="020B0604020202020204" pitchFamily="34" charset="0"/>
              <a:buChar char="•"/>
            </a:pPr>
            <a:r>
              <a:rPr lang="en-US" sz="2000" dirty="0" err="1"/>
              <a:t>Hastalığa</a:t>
            </a:r>
            <a:r>
              <a:rPr lang="en-US" sz="2000" dirty="0"/>
              <a:t> </a:t>
            </a:r>
            <a:r>
              <a:rPr lang="en-US" sz="2000" dirty="0" err="1"/>
              <a:t>bağlı</a:t>
            </a:r>
            <a:r>
              <a:rPr lang="en-US" sz="2000" dirty="0"/>
              <a:t> </a:t>
            </a:r>
            <a:r>
              <a:rPr lang="en-US" sz="2000" dirty="0" err="1"/>
              <a:t>dizotonomi</a:t>
            </a:r>
            <a:r>
              <a:rPr lang="en-US" sz="2000" dirty="0"/>
              <a:t> </a:t>
            </a:r>
            <a:r>
              <a:rPr lang="en-US" sz="2000" dirty="0" err="1"/>
              <a:t>ve</a:t>
            </a:r>
            <a:r>
              <a:rPr lang="en-US" sz="2000" dirty="0"/>
              <a:t> OH </a:t>
            </a:r>
            <a:r>
              <a:rPr lang="en-US" sz="2000" dirty="0" err="1"/>
              <a:t>gelişimine</a:t>
            </a:r>
            <a:r>
              <a:rPr lang="en-US" sz="2000" dirty="0"/>
              <a:t> ek </a:t>
            </a:r>
            <a:r>
              <a:rPr lang="en-US" sz="2000" dirty="0" err="1"/>
              <a:t>olarak</a:t>
            </a:r>
            <a:r>
              <a:rPr lang="en-US" sz="2000" dirty="0"/>
              <a:t> L-dopa </a:t>
            </a:r>
            <a:r>
              <a:rPr lang="en-US" sz="2000" dirty="0" err="1"/>
              <a:t>tedavisinin</a:t>
            </a:r>
            <a:r>
              <a:rPr lang="en-US" sz="2000" dirty="0"/>
              <a:t> OH </a:t>
            </a:r>
            <a:r>
              <a:rPr lang="en-US" sz="2000" dirty="0" err="1"/>
              <a:t>yan</a:t>
            </a:r>
            <a:r>
              <a:rPr lang="en-US" sz="2000" dirty="0"/>
              <a:t> </a:t>
            </a:r>
            <a:r>
              <a:rPr lang="en-US" sz="2000" dirty="0" err="1"/>
              <a:t>etkisi</a:t>
            </a:r>
            <a:endParaRPr lang="en-US" sz="2000" dirty="0"/>
          </a:p>
          <a:p>
            <a:pPr marL="285750" indent="-285750">
              <a:buFont typeface="Arial" panose="020B0604020202020204" pitchFamily="34" charset="0"/>
              <a:buChar char="•"/>
            </a:pPr>
            <a:r>
              <a:rPr lang="en-US" sz="2000" dirty="0" err="1"/>
              <a:t>Tedavi</a:t>
            </a:r>
            <a:r>
              <a:rPr lang="en-US" sz="2000" dirty="0"/>
              <a:t> </a:t>
            </a:r>
            <a:r>
              <a:rPr lang="en-US" sz="2000" dirty="0" err="1"/>
              <a:t>oldukça</a:t>
            </a:r>
            <a:r>
              <a:rPr lang="en-US" sz="2000" dirty="0"/>
              <a:t> </a:t>
            </a:r>
            <a:r>
              <a:rPr lang="en-US" sz="2000" dirty="0" err="1"/>
              <a:t>düşük</a:t>
            </a:r>
            <a:r>
              <a:rPr lang="en-US" sz="2000" dirty="0"/>
              <a:t> </a:t>
            </a:r>
            <a:r>
              <a:rPr lang="en-US" sz="2000" dirty="0" err="1"/>
              <a:t>doz</a:t>
            </a:r>
            <a:r>
              <a:rPr lang="en-US" sz="2000" dirty="0"/>
              <a:t> </a:t>
            </a:r>
            <a:r>
              <a:rPr lang="en-US" sz="2000" dirty="0" err="1"/>
              <a:t>ile</a:t>
            </a:r>
            <a:r>
              <a:rPr lang="en-US" sz="2000" dirty="0"/>
              <a:t> </a:t>
            </a:r>
            <a:r>
              <a:rPr lang="en-US" sz="2000" dirty="0" err="1"/>
              <a:t>başlanmalı</a:t>
            </a:r>
            <a:r>
              <a:rPr lang="en-US" sz="2000" dirty="0"/>
              <a:t> </a:t>
            </a:r>
            <a:r>
              <a:rPr lang="en-US" sz="2000" dirty="0" err="1"/>
              <a:t>ve</a:t>
            </a:r>
            <a:r>
              <a:rPr lang="en-US" sz="2000" dirty="0"/>
              <a:t> </a:t>
            </a:r>
            <a:r>
              <a:rPr lang="en-US" sz="2000" dirty="0" err="1"/>
              <a:t>yavaş</a:t>
            </a:r>
            <a:r>
              <a:rPr lang="en-US" sz="2000" dirty="0"/>
              <a:t> </a:t>
            </a:r>
            <a:r>
              <a:rPr lang="en-US" sz="2000" dirty="0" err="1"/>
              <a:t>bir</a:t>
            </a:r>
            <a:r>
              <a:rPr lang="en-US" sz="2000" dirty="0"/>
              <a:t> </a:t>
            </a:r>
            <a:r>
              <a:rPr lang="en-US" sz="2000" dirty="0" err="1"/>
              <a:t>titrasyon</a:t>
            </a:r>
            <a:r>
              <a:rPr lang="en-US" sz="2000" dirty="0"/>
              <a:t> </a:t>
            </a:r>
            <a:r>
              <a:rPr lang="en-US" sz="2000" dirty="0" err="1"/>
              <a:t>ile</a:t>
            </a:r>
            <a:r>
              <a:rPr lang="en-US" sz="2000" dirty="0"/>
              <a:t> </a:t>
            </a:r>
            <a:r>
              <a:rPr lang="en-US" sz="2000" dirty="0" err="1"/>
              <a:t>istenilen</a:t>
            </a:r>
            <a:r>
              <a:rPr lang="en-US" sz="2000" dirty="0"/>
              <a:t> </a:t>
            </a:r>
            <a:r>
              <a:rPr lang="en-US" sz="2000" dirty="0" err="1"/>
              <a:t>doza</a:t>
            </a:r>
            <a:r>
              <a:rPr lang="en-US" sz="2000" dirty="0"/>
              <a:t> </a:t>
            </a:r>
            <a:r>
              <a:rPr lang="en-US" sz="2000" dirty="0" err="1"/>
              <a:t>ulaşılmalı</a:t>
            </a:r>
            <a:endParaRPr lang="en-US" sz="2000" dirty="0"/>
          </a:p>
        </p:txBody>
      </p:sp>
      <p:sp>
        <p:nvSpPr>
          <p:cNvPr id="5" name="TextBox 4">
            <a:extLst>
              <a:ext uri="{FF2B5EF4-FFF2-40B4-BE49-F238E27FC236}">
                <a16:creationId xmlns:a16="http://schemas.microsoft.com/office/drawing/2014/main" id="{2D44B027-4A41-21DD-484A-8594EC9A324F}"/>
              </a:ext>
            </a:extLst>
          </p:cNvPr>
          <p:cNvSpPr txBox="1"/>
          <p:nvPr/>
        </p:nvSpPr>
        <p:spPr>
          <a:xfrm>
            <a:off x="546722" y="4816706"/>
            <a:ext cx="10118667"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C00000"/>
                </a:solidFill>
              </a:rPr>
              <a:t>L-dopa </a:t>
            </a:r>
            <a:r>
              <a:rPr lang="en-US" sz="2000" dirty="0" err="1">
                <a:solidFill>
                  <a:srgbClr val="C00000"/>
                </a:solidFill>
              </a:rPr>
              <a:t>gastrik</a:t>
            </a:r>
            <a:r>
              <a:rPr lang="en-US" sz="2000" dirty="0">
                <a:solidFill>
                  <a:srgbClr val="C00000"/>
                </a:solidFill>
              </a:rPr>
              <a:t> </a:t>
            </a:r>
            <a:r>
              <a:rPr lang="en-US" sz="2000" dirty="0" err="1">
                <a:solidFill>
                  <a:srgbClr val="C00000"/>
                </a:solidFill>
              </a:rPr>
              <a:t>boşalmayı</a:t>
            </a:r>
            <a:r>
              <a:rPr lang="en-US" sz="2000" dirty="0">
                <a:solidFill>
                  <a:srgbClr val="C00000"/>
                </a:solidFill>
              </a:rPr>
              <a:t> </a:t>
            </a:r>
            <a:r>
              <a:rPr lang="en-US" sz="2000" dirty="0" err="1">
                <a:solidFill>
                  <a:srgbClr val="C00000"/>
                </a:solidFill>
              </a:rPr>
              <a:t>geciktirebilir</a:t>
            </a:r>
            <a:r>
              <a:rPr lang="en-US" sz="2000" dirty="0">
                <a:solidFill>
                  <a:srgbClr val="C00000"/>
                </a:solidFill>
              </a:rPr>
              <a:t>, </a:t>
            </a:r>
            <a:r>
              <a:rPr lang="en-US" sz="2000" dirty="0" err="1">
                <a:solidFill>
                  <a:srgbClr val="C00000"/>
                </a:solidFill>
              </a:rPr>
              <a:t>konstipasyon</a:t>
            </a:r>
            <a:r>
              <a:rPr lang="en-US" sz="2000" dirty="0">
                <a:solidFill>
                  <a:srgbClr val="C00000"/>
                </a:solidFill>
              </a:rPr>
              <a:t> </a:t>
            </a:r>
            <a:r>
              <a:rPr lang="en-US" sz="2000" dirty="0" err="1"/>
              <a:t>tetikleyebilir</a:t>
            </a:r>
            <a:r>
              <a:rPr lang="en-US" sz="2000" dirty="0"/>
              <a:t> </a:t>
            </a:r>
            <a:r>
              <a:rPr lang="en-US" sz="2000" dirty="0" err="1"/>
              <a:t>veya</a:t>
            </a:r>
            <a:r>
              <a:rPr lang="en-US" sz="2000" dirty="0"/>
              <a:t> </a:t>
            </a:r>
            <a:r>
              <a:rPr lang="en-US" sz="2000" dirty="0" err="1"/>
              <a:t>şiddetlendirebilir</a:t>
            </a:r>
            <a:endParaRPr lang="en-US" sz="2000" dirty="0"/>
          </a:p>
          <a:p>
            <a:pPr marL="285750" indent="-285750">
              <a:buFont typeface="Arial" panose="020B0604020202020204" pitchFamily="34" charset="0"/>
              <a:buChar char="•"/>
            </a:pPr>
            <a:r>
              <a:rPr lang="en-US" sz="2000" dirty="0"/>
              <a:t>Motor </a:t>
            </a:r>
            <a:r>
              <a:rPr lang="en-US" sz="2000" dirty="0" err="1"/>
              <a:t>fluktuasyonların</a:t>
            </a:r>
            <a:r>
              <a:rPr lang="en-US" sz="2000" dirty="0"/>
              <a:t> </a:t>
            </a:r>
            <a:r>
              <a:rPr lang="en-US" sz="2000" dirty="0" err="1"/>
              <a:t>şiddetlenmesine</a:t>
            </a:r>
            <a:r>
              <a:rPr lang="en-US" sz="2000" dirty="0"/>
              <a:t> </a:t>
            </a:r>
            <a:r>
              <a:rPr lang="en-US" sz="2000" dirty="0" err="1"/>
              <a:t>veya</a:t>
            </a:r>
            <a:r>
              <a:rPr lang="en-US" sz="2000" dirty="0"/>
              <a:t> ‘no-on’ </a:t>
            </a:r>
            <a:r>
              <a:rPr lang="en-US" sz="2000" dirty="0" err="1"/>
              <a:t>gelişimine</a:t>
            </a:r>
            <a:r>
              <a:rPr lang="en-US" sz="2000" dirty="0"/>
              <a:t> </a:t>
            </a:r>
            <a:r>
              <a:rPr lang="en-US" sz="2000" dirty="0" err="1"/>
              <a:t>neden</a:t>
            </a:r>
            <a:r>
              <a:rPr lang="en-US" sz="2000" dirty="0"/>
              <a:t> </a:t>
            </a:r>
            <a:r>
              <a:rPr lang="en-US" sz="2000" dirty="0" err="1"/>
              <a:t>olabilir</a:t>
            </a:r>
            <a:endParaRPr lang="en-US" sz="2000" dirty="0"/>
          </a:p>
        </p:txBody>
      </p:sp>
      <p:sp>
        <p:nvSpPr>
          <p:cNvPr id="6" name="TextBox 5">
            <a:extLst>
              <a:ext uri="{FF2B5EF4-FFF2-40B4-BE49-F238E27FC236}">
                <a16:creationId xmlns:a16="http://schemas.microsoft.com/office/drawing/2014/main" id="{0936D1C5-A6C7-AADB-0AF3-6FCA041DD8B9}"/>
              </a:ext>
            </a:extLst>
          </p:cNvPr>
          <p:cNvSpPr txBox="1"/>
          <p:nvPr/>
        </p:nvSpPr>
        <p:spPr>
          <a:xfrm>
            <a:off x="546722" y="5705393"/>
            <a:ext cx="11211211"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Demir </a:t>
            </a:r>
            <a:r>
              <a:rPr lang="en-US" sz="2000" dirty="0" err="1"/>
              <a:t>takviyesi</a:t>
            </a:r>
            <a:r>
              <a:rPr lang="en-US" sz="2000" dirty="0"/>
              <a:t>, </a:t>
            </a:r>
            <a:r>
              <a:rPr lang="en-US" sz="2000" dirty="0" err="1"/>
              <a:t>kafein</a:t>
            </a:r>
            <a:r>
              <a:rPr lang="en-US" sz="2000" dirty="0"/>
              <a:t> </a:t>
            </a:r>
            <a:r>
              <a:rPr lang="en-US" sz="2000" dirty="0" err="1"/>
              <a:t>ve</a:t>
            </a:r>
            <a:r>
              <a:rPr lang="en-US" sz="2000" dirty="0"/>
              <a:t> protein </a:t>
            </a:r>
            <a:r>
              <a:rPr lang="en-US" sz="2000" dirty="0" err="1"/>
              <a:t>içeriği</a:t>
            </a:r>
            <a:r>
              <a:rPr lang="en-US" sz="2000" dirty="0"/>
              <a:t> </a:t>
            </a:r>
            <a:r>
              <a:rPr lang="en-US" sz="2000" dirty="0" err="1"/>
              <a:t>yüksek</a:t>
            </a:r>
            <a:r>
              <a:rPr lang="en-US" sz="2000" dirty="0"/>
              <a:t> </a:t>
            </a:r>
            <a:r>
              <a:rPr lang="en-US" sz="2000" dirty="0" err="1"/>
              <a:t>gıdalar</a:t>
            </a:r>
            <a:r>
              <a:rPr lang="en-US" sz="2000" dirty="0"/>
              <a:t> LD </a:t>
            </a:r>
            <a:r>
              <a:rPr lang="en-US" sz="2000" dirty="0" err="1"/>
              <a:t>biyoyararlanımını</a:t>
            </a:r>
            <a:r>
              <a:rPr lang="en-US" sz="2000" dirty="0"/>
              <a:t> </a:t>
            </a:r>
            <a:r>
              <a:rPr lang="en-US" sz="2000" dirty="0" err="1"/>
              <a:t>azaltır</a:t>
            </a:r>
            <a:r>
              <a:rPr lang="en-US" sz="2000" dirty="0"/>
              <a:t> </a:t>
            </a:r>
          </a:p>
        </p:txBody>
      </p:sp>
      <p:sp>
        <p:nvSpPr>
          <p:cNvPr id="7" name="TextBox 6">
            <a:extLst>
              <a:ext uri="{FF2B5EF4-FFF2-40B4-BE49-F238E27FC236}">
                <a16:creationId xmlns:a16="http://schemas.microsoft.com/office/drawing/2014/main" id="{BC2F1FB1-8265-A677-0871-77C6B0C9738E}"/>
              </a:ext>
            </a:extLst>
          </p:cNvPr>
          <p:cNvSpPr txBox="1"/>
          <p:nvPr/>
        </p:nvSpPr>
        <p:spPr>
          <a:xfrm>
            <a:off x="529789" y="1499132"/>
            <a:ext cx="9679253"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err="1"/>
              <a:t>Özellikle</a:t>
            </a:r>
            <a:r>
              <a:rPr lang="en-US" sz="2000" dirty="0"/>
              <a:t> </a:t>
            </a:r>
            <a:r>
              <a:rPr lang="en-US" sz="2000" dirty="0" err="1"/>
              <a:t>geriatrik</a:t>
            </a:r>
            <a:r>
              <a:rPr lang="en-US" sz="2000" dirty="0"/>
              <a:t> </a:t>
            </a:r>
            <a:r>
              <a:rPr lang="en-US" sz="2000" dirty="0" err="1"/>
              <a:t>kadın</a:t>
            </a:r>
            <a:r>
              <a:rPr lang="en-US" sz="2000" dirty="0"/>
              <a:t> hasta </a:t>
            </a:r>
            <a:r>
              <a:rPr lang="en-US" sz="2000" dirty="0" err="1"/>
              <a:t>popülasyonunda</a:t>
            </a:r>
            <a:r>
              <a:rPr lang="en-US" sz="2000" dirty="0"/>
              <a:t> </a:t>
            </a:r>
            <a:r>
              <a:rPr lang="en-US" sz="2000" dirty="0" err="1"/>
              <a:t>ilaç</a:t>
            </a:r>
            <a:r>
              <a:rPr lang="en-US" sz="2000" dirty="0"/>
              <a:t> </a:t>
            </a:r>
            <a:r>
              <a:rPr lang="en-US" sz="2000" dirty="0" err="1"/>
              <a:t>yarılanma</a:t>
            </a:r>
            <a:r>
              <a:rPr lang="en-US" sz="2000" dirty="0"/>
              <a:t> </a:t>
            </a:r>
            <a:r>
              <a:rPr lang="en-US" sz="2000" dirty="0" err="1"/>
              <a:t>ömrü</a:t>
            </a:r>
            <a:r>
              <a:rPr lang="en-US" sz="2000" dirty="0"/>
              <a:t> </a:t>
            </a:r>
            <a:r>
              <a:rPr lang="en-US" sz="2000" dirty="0" err="1"/>
              <a:t>uzun</a:t>
            </a:r>
            <a:r>
              <a:rPr lang="en-US" sz="2000" dirty="0"/>
              <a:t> </a:t>
            </a:r>
            <a:r>
              <a:rPr lang="en-US" sz="2000" dirty="0" err="1"/>
              <a:t>ve</a:t>
            </a:r>
            <a:r>
              <a:rPr lang="en-US" sz="2000" dirty="0"/>
              <a:t> </a:t>
            </a:r>
            <a:r>
              <a:rPr lang="en-US" sz="2000" dirty="0" err="1"/>
              <a:t>plazma</a:t>
            </a:r>
            <a:r>
              <a:rPr lang="en-US" sz="2000" dirty="0"/>
              <a:t> </a:t>
            </a:r>
          </a:p>
          <a:p>
            <a:r>
              <a:rPr lang="en-US" sz="2000" dirty="0"/>
              <a:t>      </a:t>
            </a:r>
            <a:r>
              <a:rPr lang="en-US" sz="2000" dirty="0" err="1"/>
              <a:t>konsantrasyonu</a:t>
            </a:r>
            <a:r>
              <a:rPr lang="en-US" sz="2000" dirty="0"/>
              <a:t> </a:t>
            </a:r>
            <a:r>
              <a:rPr lang="en-US" sz="2000" dirty="0" err="1"/>
              <a:t>yüksek</a:t>
            </a:r>
            <a:endParaRPr lang="en-US" sz="2000" dirty="0"/>
          </a:p>
        </p:txBody>
      </p:sp>
    </p:spTree>
    <p:extLst>
      <p:ext uri="{BB962C8B-B14F-4D97-AF65-F5344CB8AC3E}">
        <p14:creationId xmlns:p14="http://schemas.microsoft.com/office/powerpoint/2010/main" val="2873865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4465BAF-9256-CB30-AD3C-FC162CDC98D6}"/>
              </a:ext>
            </a:extLst>
          </p:cNvPr>
          <p:cNvSpPr/>
          <p:nvPr/>
        </p:nvSpPr>
        <p:spPr>
          <a:xfrm>
            <a:off x="1154658" y="563760"/>
            <a:ext cx="3640667" cy="8245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800" dirty="0">
                <a:solidFill>
                  <a:schemeClr val="tx1"/>
                </a:solidFill>
              </a:rPr>
              <a:t>Dopamin agonistleri</a:t>
            </a:r>
          </a:p>
        </p:txBody>
      </p:sp>
      <p:pic>
        <p:nvPicPr>
          <p:cNvPr id="1026" name="Picture 2" descr="Picture">
            <a:extLst>
              <a:ext uri="{FF2B5EF4-FFF2-40B4-BE49-F238E27FC236}">
                <a16:creationId xmlns:a16="http://schemas.microsoft.com/office/drawing/2014/main" id="{7675AF97-4B52-0EC6-7169-2B2A581D6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44" y="1805716"/>
            <a:ext cx="2429407" cy="29118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DC341A-05F7-40E5-74F6-E786AC154750}"/>
              </a:ext>
            </a:extLst>
          </p:cNvPr>
          <p:cNvSpPr txBox="1"/>
          <p:nvPr/>
        </p:nvSpPr>
        <p:spPr>
          <a:xfrm>
            <a:off x="1154658" y="4823329"/>
            <a:ext cx="6098458" cy="646331"/>
          </a:xfrm>
          <a:prstGeom prst="rect">
            <a:avLst/>
          </a:prstGeom>
          <a:noFill/>
        </p:spPr>
        <p:txBody>
          <a:bodyPr wrap="square">
            <a:spAutoFit/>
          </a:bodyPr>
          <a:lstStyle/>
          <a:p>
            <a:r>
              <a:rPr lang="en-GB" b="0" i="0" u="none" strike="noStrike" dirty="0">
                <a:solidFill>
                  <a:srgbClr val="626262"/>
                </a:solidFill>
                <a:effectLst/>
                <a:latin typeface="Tahoma" panose="020B0604030504040204" pitchFamily="34" charset="0"/>
              </a:rPr>
              <a:t>Dr. Donald B. Calne</a:t>
            </a:r>
          </a:p>
          <a:p>
            <a:r>
              <a:rPr lang="en-GB" dirty="0">
                <a:solidFill>
                  <a:srgbClr val="626262"/>
                </a:solidFill>
                <a:latin typeface="Tahoma" panose="020B0604030504040204" pitchFamily="34" charset="0"/>
              </a:rPr>
              <a:t>(1936- )</a:t>
            </a:r>
            <a:endParaRPr lang="en-TR" dirty="0"/>
          </a:p>
        </p:txBody>
      </p:sp>
      <p:pic>
        <p:nvPicPr>
          <p:cNvPr id="5" name="Picture 2" descr="Some Origins of Western Quackery | The Logical Place">
            <a:extLst>
              <a:ext uri="{FF2B5EF4-FFF2-40B4-BE49-F238E27FC236}">
                <a16:creationId xmlns:a16="http://schemas.microsoft.com/office/drawing/2014/main" id="{01F5F311-10F7-CB48-6C8E-8420B195E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29" b="149"/>
          <a:stretch/>
        </p:blipFill>
        <p:spPr bwMode="auto">
          <a:xfrm>
            <a:off x="9586053" y="202646"/>
            <a:ext cx="2318658" cy="23186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48F23C-7DEB-9AD5-5299-65CB13AA8FFD}"/>
              </a:ext>
            </a:extLst>
          </p:cNvPr>
          <p:cNvSpPr txBox="1"/>
          <p:nvPr/>
        </p:nvSpPr>
        <p:spPr>
          <a:xfrm>
            <a:off x="1154658" y="5644104"/>
            <a:ext cx="8940943" cy="338554"/>
          </a:xfrm>
          <a:prstGeom prst="rect">
            <a:avLst/>
          </a:prstGeom>
          <a:noFill/>
        </p:spPr>
        <p:txBody>
          <a:bodyPr wrap="square" rtlCol="0">
            <a:spAutoFit/>
          </a:bodyPr>
          <a:lstStyle/>
          <a:p>
            <a:r>
              <a:rPr lang="en-TR" sz="1600" dirty="0"/>
              <a:t>1974 yılında motor komplikasyonları olan PH hastalarında L-dopa’ya ek olarak bromokriptini kullandı</a:t>
            </a:r>
          </a:p>
        </p:txBody>
      </p:sp>
    </p:spTree>
    <p:extLst>
      <p:ext uri="{BB962C8B-B14F-4D97-AF65-F5344CB8AC3E}">
        <p14:creationId xmlns:p14="http://schemas.microsoft.com/office/powerpoint/2010/main" val="3743861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0E86CF7-0629-454C-BBE8-847193FEFE56}"/>
              </a:ext>
            </a:extLst>
          </p:cNvPr>
          <p:cNvSpPr/>
          <p:nvPr/>
        </p:nvSpPr>
        <p:spPr>
          <a:xfrm>
            <a:off x="4080594" y="146661"/>
            <a:ext cx="3640667" cy="8245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800" dirty="0">
                <a:solidFill>
                  <a:schemeClr val="tx1"/>
                </a:solidFill>
              </a:rPr>
              <a:t>Dopamin agonistleri</a:t>
            </a:r>
          </a:p>
        </p:txBody>
      </p:sp>
      <p:sp>
        <p:nvSpPr>
          <p:cNvPr id="3" name="TextBox 2">
            <a:extLst>
              <a:ext uri="{FF2B5EF4-FFF2-40B4-BE49-F238E27FC236}">
                <a16:creationId xmlns:a16="http://schemas.microsoft.com/office/drawing/2014/main" id="{06B1057C-C9ED-1146-B373-F23BFC9A3393}"/>
              </a:ext>
            </a:extLst>
          </p:cNvPr>
          <p:cNvSpPr txBox="1"/>
          <p:nvPr/>
        </p:nvSpPr>
        <p:spPr>
          <a:xfrm>
            <a:off x="553540" y="1395104"/>
            <a:ext cx="4294353" cy="1384995"/>
          </a:xfrm>
          <a:prstGeom prst="rect">
            <a:avLst/>
          </a:prstGeom>
          <a:noFill/>
        </p:spPr>
        <p:txBody>
          <a:bodyPr wrap="square" rtlCol="0">
            <a:spAutoFit/>
          </a:bodyPr>
          <a:lstStyle/>
          <a:p>
            <a:pPr marL="342900" indent="-342900">
              <a:buFont typeface="Arial" panose="020B0604020202020204" pitchFamily="34" charset="0"/>
              <a:buChar char="•"/>
            </a:pPr>
            <a:r>
              <a:rPr lang="en-TR" sz="1400" dirty="0"/>
              <a:t>Motor komplikasyonların yaşanmasını öteliyorlar</a:t>
            </a:r>
          </a:p>
          <a:p>
            <a:pPr marL="342900" indent="-342900">
              <a:buFont typeface="Arial" panose="020B0604020202020204" pitchFamily="34" charset="0"/>
              <a:buChar char="•"/>
            </a:pPr>
            <a:r>
              <a:rPr lang="en-TR" sz="1400" dirty="0"/>
              <a:t>Monoterapide 3-5 yıl süre ile semptom kontrolu</a:t>
            </a:r>
          </a:p>
          <a:p>
            <a:pPr marL="342900" indent="-342900">
              <a:buFont typeface="Arial" panose="020B0604020202020204" pitchFamily="34" charset="0"/>
              <a:buChar char="•"/>
            </a:pPr>
            <a:r>
              <a:rPr lang="en-TR" sz="1400" dirty="0"/>
              <a:t>Yarı ömürleri uzun/uzun salınımlı formlar mevcut</a:t>
            </a:r>
          </a:p>
          <a:p>
            <a:pPr marL="342900" indent="-342900">
              <a:buFont typeface="Arial" panose="020B0604020202020204" pitchFamily="34" charset="0"/>
              <a:buChar char="•"/>
            </a:pPr>
            <a:r>
              <a:rPr lang="en-TR" sz="1400" dirty="0"/>
              <a:t>Tedavi uyumu iyi (tek doz, açlık gerekmiyor) </a:t>
            </a:r>
          </a:p>
          <a:p>
            <a:pPr marL="342900" indent="-342900">
              <a:buFont typeface="Arial" panose="020B0604020202020204" pitchFamily="34" charset="0"/>
              <a:buChar char="•"/>
            </a:pPr>
            <a:r>
              <a:rPr lang="en-TR" sz="1400" dirty="0"/>
              <a:t>Oral dışı uygulama yolları (Transdermal, sc, sl…)</a:t>
            </a:r>
          </a:p>
          <a:p>
            <a:pPr marL="342900" indent="-342900">
              <a:buFont typeface="Arial" panose="020B0604020202020204" pitchFamily="34" charset="0"/>
              <a:buChar char="•"/>
            </a:pPr>
            <a:r>
              <a:rPr lang="en-TR" sz="1400" dirty="0"/>
              <a:t>Tremor ve depresyona L-dopadan daha etkililer</a:t>
            </a:r>
          </a:p>
        </p:txBody>
      </p:sp>
      <p:graphicFrame>
        <p:nvGraphicFramePr>
          <p:cNvPr id="5" name="Table 5">
            <a:extLst>
              <a:ext uri="{FF2B5EF4-FFF2-40B4-BE49-F238E27FC236}">
                <a16:creationId xmlns:a16="http://schemas.microsoft.com/office/drawing/2014/main" id="{6A1F18BD-2CD8-9F49-9F7F-B1EC964E9AAD}"/>
              </a:ext>
            </a:extLst>
          </p:cNvPr>
          <p:cNvGraphicFramePr>
            <a:graphicFrameLocks noGrp="1"/>
          </p:cNvGraphicFramePr>
          <p:nvPr/>
        </p:nvGraphicFramePr>
        <p:xfrm>
          <a:off x="553540" y="3748195"/>
          <a:ext cx="11333659" cy="2948653"/>
        </p:xfrm>
        <a:graphic>
          <a:graphicData uri="http://schemas.openxmlformats.org/drawingml/2006/table">
            <a:tbl>
              <a:tblPr firstRow="1" bandRow="1">
                <a:tableStyleId>{8A107856-5554-42FB-B03E-39F5DBC370BA}</a:tableStyleId>
              </a:tblPr>
              <a:tblGrid>
                <a:gridCol w="2522289">
                  <a:extLst>
                    <a:ext uri="{9D8B030D-6E8A-4147-A177-3AD203B41FA5}">
                      <a16:colId xmlns:a16="http://schemas.microsoft.com/office/drawing/2014/main" val="3999007633"/>
                    </a:ext>
                  </a:extLst>
                </a:gridCol>
                <a:gridCol w="5988140">
                  <a:extLst>
                    <a:ext uri="{9D8B030D-6E8A-4147-A177-3AD203B41FA5}">
                      <a16:colId xmlns:a16="http://schemas.microsoft.com/office/drawing/2014/main" val="3877583908"/>
                    </a:ext>
                  </a:extLst>
                </a:gridCol>
                <a:gridCol w="2823230">
                  <a:extLst>
                    <a:ext uri="{9D8B030D-6E8A-4147-A177-3AD203B41FA5}">
                      <a16:colId xmlns:a16="http://schemas.microsoft.com/office/drawing/2014/main" val="2248260053"/>
                    </a:ext>
                  </a:extLst>
                </a:gridCol>
              </a:tblGrid>
              <a:tr h="550945">
                <a:tc>
                  <a:txBody>
                    <a:bodyPr/>
                    <a:lstStyle/>
                    <a:p>
                      <a:r>
                        <a:rPr lang="en-TR" sz="2400" dirty="0"/>
                        <a:t>Pramipeksol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000" b="0" dirty="0"/>
                        <a:t>®Pexola/ ®Parkyn/ ®Parkipex/ ®Ramipex</a:t>
                      </a:r>
                    </a:p>
                    <a:p>
                      <a:pPr marL="0" marR="0" lvl="0" indent="0" algn="l" defTabSz="914400" rtl="0" eaLnBrk="1" fontAlgn="auto" latinLnBrk="0" hangingPunct="1">
                        <a:lnSpc>
                          <a:spcPct val="100000"/>
                        </a:lnSpc>
                        <a:spcBef>
                          <a:spcPts val="0"/>
                        </a:spcBef>
                        <a:spcAft>
                          <a:spcPts val="0"/>
                        </a:spcAft>
                        <a:buClrTx/>
                        <a:buSzTx/>
                        <a:buFontTx/>
                        <a:buNone/>
                        <a:tabLst/>
                        <a:defRPr/>
                      </a:pPr>
                      <a:r>
                        <a:rPr lang="en-TR" sz="2000" b="0" dirty="0"/>
                        <a:t>®Pexola ER/ ®Parkyn ER/ ®Pexa XR/ ®Parkipex 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TR" sz="2400" b="0" dirty="0"/>
                        <a:t>1.5 – 4.5 mg /g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92216958"/>
                  </a:ext>
                </a:extLst>
              </a:tr>
              <a:tr h="510253">
                <a:tc>
                  <a:txBody>
                    <a:bodyPr/>
                    <a:lstStyle/>
                    <a:p>
                      <a:r>
                        <a:rPr lang="en-TR" sz="2400" b="1" dirty="0"/>
                        <a:t>Ropinirol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000" b="0" dirty="0"/>
                        <a:t>®</a:t>
                      </a:r>
                      <a:r>
                        <a:rPr lang="en-TR" sz="2000" dirty="0"/>
                        <a:t>Requip/ </a:t>
                      </a:r>
                      <a:r>
                        <a:rPr lang="en-TR" sz="2000" b="0" dirty="0"/>
                        <a:t>®</a:t>
                      </a:r>
                      <a:r>
                        <a:rPr lang="en-TR" sz="2000" dirty="0"/>
                        <a:t>Requip XL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TR" sz="2400" dirty="0"/>
                        <a:t>4-24 mg/ 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91416357"/>
                  </a:ext>
                </a:extLst>
              </a:tr>
              <a:tr h="370840">
                <a:tc>
                  <a:txBody>
                    <a:bodyPr/>
                    <a:lstStyle/>
                    <a:p>
                      <a:r>
                        <a:rPr lang="en-TR" sz="2400" b="1" dirty="0"/>
                        <a:t>Piribedil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000" b="0" dirty="0"/>
                        <a:t>®</a:t>
                      </a:r>
                      <a:r>
                        <a:rPr lang="en-TR" sz="2000" dirty="0"/>
                        <a:t>Trivastal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TR" sz="2400" dirty="0"/>
                        <a:t>50- 300 mg/ 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26497210"/>
                  </a:ext>
                </a:extLst>
              </a:tr>
              <a:tr h="0">
                <a:tc>
                  <a:txBody>
                    <a:bodyPr/>
                    <a:lstStyle/>
                    <a:p>
                      <a:r>
                        <a:rPr lang="en-TR" sz="2400" b="1" dirty="0"/>
                        <a:t>Apomorfin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a:t>
                      </a:r>
                      <a:r>
                        <a:rPr lang="en-TR" sz="2000" dirty="0"/>
                        <a:t>Epamor (subcutan) </a:t>
                      </a:r>
                    </a:p>
                    <a:p>
                      <a:pPr marL="0" marR="0" lvl="0" indent="0" algn="l" defTabSz="914400" rtl="0" eaLnBrk="1" fontAlgn="auto" latinLnBrk="0" hangingPunct="1">
                        <a:lnSpc>
                          <a:spcPct val="100000"/>
                        </a:lnSpc>
                        <a:spcBef>
                          <a:spcPts val="0"/>
                        </a:spcBef>
                        <a:spcAft>
                          <a:spcPts val="0"/>
                        </a:spcAft>
                        <a:buClrTx/>
                        <a:buSzTx/>
                        <a:buFontTx/>
                        <a:buNone/>
                        <a:tabLst/>
                        <a:defRPr/>
                      </a:pPr>
                      <a:r>
                        <a:rPr lang="en-TR" sz="2000" b="0" dirty="0"/>
                        <a:t>®</a:t>
                      </a:r>
                      <a:r>
                        <a:rPr lang="en-TR" sz="2000" i="1" strike="noStrike" dirty="0"/>
                        <a:t>Kynmobi (Sublingual)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TR" sz="2400" dirty="0"/>
                        <a:t>3- 6 mg rescue inj. </a:t>
                      </a:r>
                    </a:p>
                    <a:p>
                      <a:r>
                        <a:rPr lang="en-TR" sz="2400" strike="noStrike" dirty="0"/>
                        <a:t>10-15-20-25-30 mg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20421436"/>
                  </a:ext>
                </a:extLst>
              </a:tr>
              <a:tr h="370840">
                <a:tc>
                  <a:txBody>
                    <a:bodyPr/>
                    <a:lstStyle/>
                    <a:p>
                      <a:r>
                        <a:rPr lang="en-TR" sz="2400" b="1" i="1" dirty="0"/>
                        <a:t>*Rotigotin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000" b="0" dirty="0"/>
                        <a:t>®</a:t>
                      </a:r>
                      <a:r>
                        <a:rPr lang="en-TR" sz="2000" i="1" strike="noStrike" dirty="0"/>
                        <a:t>Neupro (transdermal)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TR" sz="2400" dirty="0"/>
                        <a:t>2- 8 mg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7978475"/>
                  </a:ext>
                </a:extLst>
              </a:tr>
            </a:tbl>
          </a:graphicData>
        </a:graphic>
      </p:graphicFrame>
      <p:sp>
        <p:nvSpPr>
          <p:cNvPr id="6" name="TextBox 5">
            <a:extLst>
              <a:ext uri="{FF2B5EF4-FFF2-40B4-BE49-F238E27FC236}">
                <a16:creationId xmlns:a16="http://schemas.microsoft.com/office/drawing/2014/main" id="{FA104661-84DD-BC51-94DF-356A1ADC69CE}"/>
              </a:ext>
            </a:extLst>
          </p:cNvPr>
          <p:cNvSpPr txBox="1"/>
          <p:nvPr/>
        </p:nvSpPr>
        <p:spPr>
          <a:xfrm>
            <a:off x="6566587" y="971241"/>
            <a:ext cx="5071873" cy="2462213"/>
          </a:xfrm>
          <a:prstGeom prst="rect">
            <a:avLst/>
          </a:prstGeom>
          <a:solidFill>
            <a:schemeClr val="bg1"/>
          </a:solidFill>
        </p:spPr>
        <p:txBody>
          <a:bodyPr wrap="square">
            <a:spAutoFit/>
          </a:bodyPr>
          <a:lstStyle/>
          <a:p>
            <a:pPr marL="342900" indent="-342900">
              <a:buFont typeface="Arial" panose="020B0604020202020204" pitchFamily="34" charset="0"/>
              <a:buChar char="•"/>
            </a:pPr>
            <a:r>
              <a:rPr lang="en-TR" sz="1400" dirty="0"/>
              <a:t>Semptomatik etkileri L-dopa’ya göre daha zayıf</a:t>
            </a:r>
          </a:p>
          <a:p>
            <a:pPr marL="342900" indent="-342900">
              <a:buFont typeface="Arial" panose="020B0604020202020204" pitchFamily="34" charset="0"/>
              <a:buChar char="•"/>
            </a:pPr>
            <a:r>
              <a:rPr lang="en-TR" sz="1400" dirty="0">
                <a:solidFill>
                  <a:srgbClr val="C00000"/>
                </a:solidFill>
              </a:rPr>
              <a:t>Non – motor ve psikiyatrik yan etkileri</a:t>
            </a:r>
          </a:p>
          <a:p>
            <a:pPr marL="800100" lvl="1" indent="-342900">
              <a:buFont typeface="Arial" panose="020B0604020202020204" pitchFamily="34" charset="0"/>
              <a:buChar char="•"/>
            </a:pPr>
            <a:r>
              <a:rPr lang="en-TR" sz="1400" dirty="0">
                <a:solidFill>
                  <a:srgbClr val="C00000"/>
                </a:solidFill>
              </a:rPr>
              <a:t>Periferik ödem (erken veya geç; %14 vs %5.6) </a:t>
            </a:r>
          </a:p>
          <a:p>
            <a:pPr marL="800100" lvl="1" indent="-342900">
              <a:buFont typeface="Arial" panose="020B0604020202020204" pitchFamily="34" charset="0"/>
              <a:buChar char="•"/>
            </a:pPr>
            <a:r>
              <a:rPr lang="en-TR" sz="1400" dirty="0">
                <a:solidFill>
                  <a:srgbClr val="C00000"/>
                </a:solidFill>
              </a:rPr>
              <a:t>Uyku meyli/Ani uyku atağı (%32 vs %17)</a:t>
            </a:r>
          </a:p>
          <a:p>
            <a:pPr marL="800100" lvl="1" indent="-342900">
              <a:buFont typeface="Arial" panose="020B0604020202020204" pitchFamily="34" charset="0"/>
              <a:buChar char="•"/>
            </a:pPr>
            <a:r>
              <a:rPr lang="en-TR" sz="1400" dirty="0">
                <a:solidFill>
                  <a:srgbClr val="C00000"/>
                </a:solidFill>
              </a:rPr>
              <a:t>OH, Yorgunluk</a:t>
            </a:r>
          </a:p>
          <a:p>
            <a:pPr marL="800100" lvl="1" indent="-342900">
              <a:buFont typeface="Arial" panose="020B0604020202020204" pitchFamily="34" charset="0"/>
              <a:buChar char="•"/>
            </a:pPr>
            <a:r>
              <a:rPr lang="en-TR" sz="1400" dirty="0">
                <a:solidFill>
                  <a:srgbClr val="C00000"/>
                </a:solidFill>
              </a:rPr>
              <a:t>Bulantı, kusma</a:t>
            </a:r>
          </a:p>
          <a:p>
            <a:pPr marL="800100" lvl="1" indent="-342900">
              <a:buFont typeface="Arial" panose="020B0604020202020204" pitchFamily="34" charset="0"/>
              <a:buChar char="•"/>
            </a:pPr>
            <a:r>
              <a:rPr lang="en-TR" sz="1400" dirty="0">
                <a:solidFill>
                  <a:srgbClr val="C00000"/>
                </a:solidFill>
              </a:rPr>
              <a:t>Halüsinasyonlar (%17 vs %3)</a:t>
            </a:r>
          </a:p>
          <a:p>
            <a:pPr marL="800100" lvl="1" indent="-342900">
              <a:buFont typeface="Arial" panose="020B0604020202020204" pitchFamily="34" charset="0"/>
              <a:buChar char="•"/>
            </a:pPr>
            <a:r>
              <a:rPr lang="en-TR" sz="1400" dirty="0">
                <a:solidFill>
                  <a:srgbClr val="C00000"/>
                </a:solidFill>
              </a:rPr>
              <a:t>Dürtü kontrol bozukluğu</a:t>
            </a:r>
          </a:p>
          <a:p>
            <a:pPr marL="342900" indent="-342900">
              <a:buFont typeface="Arial" panose="020B0604020202020204" pitchFamily="34" charset="0"/>
              <a:buChar char="•"/>
            </a:pPr>
            <a:r>
              <a:rPr lang="en-TR" sz="1400" dirty="0"/>
              <a:t>Postür bozukluğun (kamptokormi)</a:t>
            </a:r>
          </a:p>
          <a:p>
            <a:pPr marL="342900" indent="-342900">
              <a:buFont typeface="Arial" panose="020B0604020202020204" pitchFamily="34" charset="0"/>
              <a:buChar char="•"/>
            </a:pPr>
            <a:r>
              <a:rPr lang="en-TR" sz="1400" dirty="0"/>
              <a:t>Dopamin agonist geri çekilme sendromu </a:t>
            </a:r>
          </a:p>
          <a:p>
            <a:pPr marL="342900" indent="-342900">
              <a:buFont typeface="Arial" panose="020B0604020202020204" pitchFamily="34" charset="0"/>
              <a:buChar char="•"/>
            </a:pPr>
            <a:r>
              <a:rPr lang="en-TR" sz="1400" dirty="0"/>
              <a:t>Erken dönem yan etkilere bağlı tedavi bırakma oranı yüksek</a:t>
            </a:r>
          </a:p>
        </p:txBody>
      </p:sp>
      <p:sp>
        <p:nvSpPr>
          <p:cNvPr id="7" name="Left-right Arrow 6">
            <a:extLst>
              <a:ext uri="{FF2B5EF4-FFF2-40B4-BE49-F238E27FC236}">
                <a16:creationId xmlns:a16="http://schemas.microsoft.com/office/drawing/2014/main" id="{5B931A8F-7AE7-7EE9-EF5F-08839A2ED3CF}"/>
              </a:ext>
            </a:extLst>
          </p:cNvPr>
          <p:cNvSpPr/>
          <p:nvPr/>
        </p:nvSpPr>
        <p:spPr>
          <a:xfrm>
            <a:off x="5099164" y="1875086"/>
            <a:ext cx="1216152" cy="484632"/>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TextBox 3">
            <a:extLst>
              <a:ext uri="{FF2B5EF4-FFF2-40B4-BE49-F238E27FC236}">
                <a16:creationId xmlns:a16="http://schemas.microsoft.com/office/drawing/2014/main" id="{1F571FC2-754B-C540-F957-96CB7023B49B}"/>
              </a:ext>
            </a:extLst>
          </p:cNvPr>
          <p:cNvSpPr txBox="1"/>
          <p:nvPr/>
        </p:nvSpPr>
        <p:spPr>
          <a:xfrm>
            <a:off x="1236133" y="2948006"/>
            <a:ext cx="9872134" cy="1938992"/>
          </a:xfrm>
          <a:prstGeom prst="rect">
            <a:avLst/>
          </a:prstGeom>
          <a:solidFill>
            <a:schemeClr val="bg1"/>
          </a:solidFill>
        </p:spPr>
        <p:txBody>
          <a:bodyPr wrap="square" rtlCol="0">
            <a:spAutoFit/>
          </a:bodyPr>
          <a:lstStyle/>
          <a:p>
            <a:pPr algn="ctr"/>
            <a:endParaRPr lang="en-US" sz="2400" b="1" dirty="0">
              <a:solidFill>
                <a:srgbClr val="C00000"/>
              </a:solidFill>
            </a:endParaRPr>
          </a:p>
          <a:p>
            <a:pPr algn="ctr"/>
            <a:r>
              <a:rPr lang="en-US" sz="2400" b="1" dirty="0" err="1">
                <a:solidFill>
                  <a:srgbClr val="C00000"/>
                </a:solidFill>
              </a:rPr>
              <a:t>Geriatrik</a:t>
            </a:r>
            <a:r>
              <a:rPr lang="en-US" sz="2400" b="1" dirty="0">
                <a:solidFill>
                  <a:srgbClr val="C00000"/>
                </a:solidFill>
              </a:rPr>
              <a:t> PH </a:t>
            </a:r>
            <a:r>
              <a:rPr lang="en-US" sz="2400" b="1" dirty="0" err="1">
                <a:solidFill>
                  <a:srgbClr val="C00000"/>
                </a:solidFill>
              </a:rPr>
              <a:t>hastalarında</a:t>
            </a:r>
            <a:r>
              <a:rPr lang="en-US" sz="2400" b="1" dirty="0">
                <a:solidFill>
                  <a:srgbClr val="C00000"/>
                </a:solidFill>
              </a:rPr>
              <a:t> </a:t>
            </a:r>
            <a:r>
              <a:rPr lang="en-US" sz="2400" b="1" dirty="0" err="1">
                <a:solidFill>
                  <a:srgbClr val="C00000"/>
                </a:solidFill>
              </a:rPr>
              <a:t>özellikle</a:t>
            </a:r>
            <a:r>
              <a:rPr lang="en-US" sz="2400" b="1" dirty="0">
                <a:solidFill>
                  <a:srgbClr val="C00000"/>
                </a:solidFill>
              </a:rPr>
              <a:t> </a:t>
            </a:r>
          </a:p>
          <a:p>
            <a:pPr algn="ctr"/>
            <a:r>
              <a:rPr lang="en-US" sz="2400" b="1" dirty="0" err="1">
                <a:solidFill>
                  <a:srgbClr val="C00000"/>
                </a:solidFill>
              </a:rPr>
              <a:t>yüksek</a:t>
            </a:r>
            <a:r>
              <a:rPr lang="en-US" sz="2400" b="1" dirty="0">
                <a:solidFill>
                  <a:srgbClr val="C00000"/>
                </a:solidFill>
              </a:rPr>
              <a:t> </a:t>
            </a:r>
            <a:r>
              <a:rPr lang="en-US" sz="2400" b="1" dirty="0" err="1">
                <a:solidFill>
                  <a:srgbClr val="C00000"/>
                </a:solidFill>
              </a:rPr>
              <a:t>psikiyatrik</a:t>
            </a:r>
            <a:r>
              <a:rPr lang="en-US" sz="2400" b="1" dirty="0">
                <a:solidFill>
                  <a:srgbClr val="C00000"/>
                </a:solidFill>
              </a:rPr>
              <a:t> </a:t>
            </a:r>
            <a:r>
              <a:rPr lang="en-US" sz="2400" b="1" dirty="0" err="1">
                <a:solidFill>
                  <a:srgbClr val="C00000"/>
                </a:solidFill>
              </a:rPr>
              <a:t>ve</a:t>
            </a:r>
            <a:r>
              <a:rPr lang="en-US" sz="2400" b="1" dirty="0">
                <a:solidFill>
                  <a:srgbClr val="C00000"/>
                </a:solidFill>
              </a:rPr>
              <a:t> non-motor </a:t>
            </a:r>
            <a:r>
              <a:rPr lang="en-US" sz="2400" b="1" dirty="0" err="1">
                <a:solidFill>
                  <a:srgbClr val="C00000"/>
                </a:solidFill>
              </a:rPr>
              <a:t>yan</a:t>
            </a:r>
            <a:r>
              <a:rPr lang="en-US" sz="2400" b="1" dirty="0">
                <a:solidFill>
                  <a:srgbClr val="C00000"/>
                </a:solidFill>
              </a:rPr>
              <a:t> </a:t>
            </a:r>
            <a:r>
              <a:rPr lang="en-US" sz="2400" b="1" dirty="0" err="1">
                <a:solidFill>
                  <a:srgbClr val="C00000"/>
                </a:solidFill>
              </a:rPr>
              <a:t>etki</a:t>
            </a:r>
            <a:r>
              <a:rPr lang="en-US" sz="2400" b="1" dirty="0">
                <a:solidFill>
                  <a:srgbClr val="C00000"/>
                </a:solidFill>
              </a:rPr>
              <a:t> </a:t>
            </a:r>
            <a:r>
              <a:rPr lang="en-US" sz="2400" b="1" dirty="0" err="1">
                <a:solidFill>
                  <a:srgbClr val="C00000"/>
                </a:solidFill>
              </a:rPr>
              <a:t>risklerinden</a:t>
            </a:r>
            <a:r>
              <a:rPr lang="en-US" sz="2400" b="1" dirty="0">
                <a:solidFill>
                  <a:srgbClr val="C00000"/>
                </a:solidFill>
              </a:rPr>
              <a:t> </a:t>
            </a:r>
            <a:r>
              <a:rPr lang="en-US" sz="2400" b="1" dirty="0" err="1">
                <a:solidFill>
                  <a:srgbClr val="C00000"/>
                </a:solidFill>
              </a:rPr>
              <a:t>dolayı</a:t>
            </a:r>
            <a:r>
              <a:rPr lang="en-US" sz="2400" b="1" dirty="0">
                <a:solidFill>
                  <a:srgbClr val="C00000"/>
                </a:solidFill>
              </a:rPr>
              <a:t> </a:t>
            </a:r>
          </a:p>
          <a:p>
            <a:pPr algn="ctr"/>
            <a:r>
              <a:rPr lang="en-US" sz="2400" b="1" dirty="0" err="1">
                <a:solidFill>
                  <a:srgbClr val="C00000"/>
                </a:solidFill>
              </a:rPr>
              <a:t>kullanılmaları</a:t>
            </a:r>
            <a:r>
              <a:rPr lang="en-US" sz="2400" b="1" dirty="0">
                <a:solidFill>
                  <a:srgbClr val="C00000"/>
                </a:solidFill>
              </a:rPr>
              <a:t> </a:t>
            </a:r>
            <a:r>
              <a:rPr lang="en-US" sz="2400" b="1" dirty="0" err="1">
                <a:solidFill>
                  <a:srgbClr val="C00000"/>
                </a:solidFill>
              </a:rPr>
              <a:t>sakıncalı</a:t>
            </a:r>
            <a:endParaRPr lang="en-US" sz="2400" b="1" dirty="0">
              <a:solidFill>
                <a:srgbClr val="C00000"/>
              </a:solidFill>
            </a:endParaRPr>
          </a:p>
          <a:p>
            <a:pPr algn="ctr"/>
            <a:endParaRPr lang="en-US" sz="2400" b="1" dirty="0">
              <a:solidFill>
                <a:srgbClr val="C00000"/>
              </a:solidFill>
            </a:endParaRPr>
          </a:p>
        </p:txBody>
      </p:sp>
    </p:spTree>
    <p:extLst>
      <p:ext uri="{BB962C8B-B14F-4D97-AF65-F5344CB8AC3E}">
        <p14:creationId xmlns:p14="http://schemas.microsoft.com/office/powerpoint/2010/main" val="227789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3428079-D1EE-ED42-94D2-D610BC41A025}"/>
              </a:ext>
            </a:extLst>
          </p:cNvPr>
          <p:cNvCxnSpPr>
            <a:cxnSpLocks/>
          </p:cNvCxnSpPr>
          <p:nvPr/>
        </p:nvCxnSpPr>
        <p:spPr>
          <a:xfrm>
            <a:off x="1131373" y="1089750"/>
            <a:ext cx="0" cy="5145437"/>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36DC9B-686D-4D4A-9C62-3111BC15D88E}"/>
              </a:ext>
            </a:extLst>
          </p:cNvPr>
          <p:cNvSpPr txBox="1"/>
          <p:nvPr/>
        </p:nvSpPr>
        <p:spPr>
          <a:xfrm rot="16200000">
            <a:off x="-30998" y="5023108"/>
            <a:ext cx="1296509" cy="369332"/>
          </a:xfrm>
          <a:prstGeom prst="rect">
            <a:avLst/>
          </a:prstGeom>
          <a:noFill/>
        </p:spPr>
        <p:txBody>
          <a:bodyPr wrap="none" rtlCol="0">
            <a:spAutoFit/>
          </a:bodyPr>
          <a:lstStyle/>
          <a:p>
            <a:r>
              <a:rPr lang="en-TR" dirty="0">
                <a:solidFill>
                  <a:schemeClr val="accent2">
                    <a:lumMod val="75000"/>
                  </a:schemeClr>
                </a:solidFill>
              </a:rPr>
              <a:t>Non- Motor</a:t>
            </a:r>
          </a:p>
        </p:txBody>
      </p:sp>
      <p:sp>
        <p:nvSpPr>
          <p:cNvPr id="11" name="TextBox 10">
            <a:extLst>
              <a:ext uri="{FF2B5EF4-FFF2-40B4-BE49-F238E27FC236}">
                <a16:creationId xmlns:a16="http://schemas.microsoft.com/office/drawing/2014/main" id="{3F2D54EE-427B-794A-A712-555EFAA4B862}"/>
              </a:ext>
            </a:extLst>
          </p:cNvPr>
          <p:cNvSpPr txBox="1"/>
          <p:nvPr/>
        </p:nvSpPr>
        <p:spPr>
          <a:xfrm rot="16200000">
            <a:off x="227086" y="1694961"/>
            <a:ext cx="780342" cy="369332"/>
          </a:xfrm>
          <a:prstGeom prst="rect">
            <a:avLst/>
          </a:prstGeom>
          <a:noFill/>
        </p:spPr>
        <p:txBody>
          <a:bodyPr wrap="none" rtlCol="0">
            <a:spAutoFit/>
          </a:bodyPr>
          <a:lstStyle/>
          <a:p>
            <a:r>
              <a:rPr lang="en-TR" dirty="0">
                <a:solidFill>
                  <a:schemeClr val="accent1">
                    <a:lumMod val="75000"/>
                  </a:schemeClr>
                </a:solidFill>
              </a:rPr>
              <a:t>Motor</a:t>
            </a:r>
          </a:p>
        </p:txBody>
      </p:sp>
      <p:sp>
        <p:nvSpPr>
          <p:cNvPr id="13" name="TextBox 12">
            <a:extLst>
              <a:ext uri="{FF2B5EF4-FFF2-40B4-BE49-F238E27FC236}">
                <a16:creationId xmlns:a16="http://schemas.microsoft.com/office/drawing/2014/main" id="{8D12969A-E099-214F-8B81-8B73D664C0E2}"/>
              </a:ext>
            </a:extLst>
          </p:cNvPr>
          <p:cNvSpPr txBox="1"/>
          <p:nvPr/>
        </p:nvSpPr>
        <p:spPr>
          <a:xfrm>
            <a:off x="329008" y="6295583"/>
            <a:ext cx="1604735" cy="369332"/>
          </a:xfrm>
          <a:prstGeom prst="rect">
            <a:avLst/>
          </a:prstGeom>
          <a:noFill/>
        </p:spPr>
        <p:txBody>
          <a:bodyPr wrap="none" rtlCol="0">
            <a:spAutoFit/>
          </a:bodyPr>
          <a:lstStyle/>
          <a:p>
            <a:r>
              <a:rPr lang="en-TR" dirty="0"/>
              <a:t>Hastalık şiddeti</a:t>
            </a:r>
          </a:p>
        </p:txBody>
      </p:sp>
      <p:cxnSp>
        <p:nvCxnSpPr>
          <p:cNvPr id="15" name="Straight Arrow Connector 14">
            <a:extLst>
              <a:ext uri="{FF2B5EF4-FFF2-40B4-BE49-F238E27FC236}">
                <a16:creationId xmlns:a16="http://schemas.microsoft.com/office/drawing/2014/main" id="{CC21081D-A490-4844-8AFC-BF13191A2572}"/>
              </a:ext>
            </a:extLst>
          </p:cNvPr>
          <p:cNvCxnSpPr>
            <a:cxnSpLocks/>
          </p:cNvCxnSpPr>
          <p:nvPr/>
        </p:nvCxnSpPr>
        <p:spPr>
          <a:xfrm flipV="1">
            <a:off x="617256" y="3558661"/>
            <a:ext cx="10660194" cy="158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A1697C5-3728-914B-9BB9-E5FD96070480}"/>
              </a:ext>
            </a:extLst>
          </p:cNvPr>
          <p:cNvSpPr txBox="1"/>
          <p:nvPr/>
        </p:nvSpPr>
        <p:spPr>
          <a:xfrm>
            <a:off x="10868300" y="2791010"/>
            <a:ext cx="818301" cy="369332"/>
          </a:xfrm>
          <a:prstGeom prst="rect">
            <a:avLst/>
          </a:prstGeom>
          <a:noFill/>
        </p:spPr>
        <p:txBody>
          <a:bodyPr wrap="none" rtlCol="0">
            <a:spAutoFit/>
          </a:bodyPr>
          <a:lstStyle/>
          <a:p>
            <a:r>
              <a:rPr lang="en-TR" dirty="0"/>
              <a:t>Zaman</a:t>
            </a:r>
          </a:p>
        </p:txBody>
      </p:sp>
      <p:sp>
        <p:nvSpPr>
          <p:cNvPr id="22" name="TextBox 21">
            <a:extLst>
              <a:ext uri="{FF2B5EF4-FFF2-40B4-BE49-F238E27FC236}">
                <a16:creationId xmlns:a16="http://schemas.microsoft.com/office/drawing/2014/main" id="{2AE18B67-242D-1140-A725-8F4702AE0884}"/>
              </a:ext>
            </a:extLst>
          </p:cNvPr>
          <p:cNvSpPr txBox="1"/>
          <p:nvPr/>
        </p:nvSpPr>
        <p:spPr>
          <a:xfrm>
            <a:off x="2831438" y="468926"/>
            <a:ext cx="2459135" cy="400110"/>
          </a:xfrm>
          <a:prstGeom prst="rect">
            <a:avLst/>
          </a:prstGeom>
          <a:noFill/>
        </p:spPr>
        <p:txBody>
          <a:bodyPr wrap="none" rtlCol="0">
            <a:spAutoFit/>
          </a:bodyPr>
          <a:lstStyle/>
          <a:p>
            <a:r>
              <a:rPr lang="en-TR" sz="2000" dirty="0">
                <a:solidFill>
                  <a:srgbClr val="C00000"/>
                </a:solidFill>
              </a:rPr>
              <a:t>PRODROMAL DÖNEM</a:t>
            </a:r>
          </a:p>
        </p:txBody>
      </p:sp>
      <p:sp>
        <p:nvSpPr>
          <p:cNvPr id="23" name="TextBox 22">
            <a:extLst>
              <a:ext uri="{FF2B5EF4-FFF2-40B4-BE49-F238E27FC236}">
                <a16:creationId xmlns:a16="http://schemas.microsoft.com/office/drawing/2014/main" id="{36B4093B-98B1-9B48-A731-31834BFC7E1C}"/>
              </a:ext>
            </a:extLst>
          </p:cNvPr>
          <p:cNvSpPr txBox="1"/>
          <p:nvPr/>
        </p:nvSpPr>
        <p:spPr>
          <a:xfrm>
            <a:off x="6369368" y="468926"/>
            <a:ext cx="1590692" cy="400110"/>
          </a:xfrm>
          <a:prstGeom prst="rect">
            <a:avLst/>
          </a:prstGeom>
          <a:noFill/>
        </p:spPr>
        <p:txBody>
          <a:bodyPr wrap="none" rtlCol="0">
            <a:spAutoFit/>
          </a:bodyPr>
          <a:lstStyle/>
          <a:p>
            <a:r>
              <a:rPr lang="en-TR" sz="2000" dirty="0">
                <a:solidFill>
                  <a:srgbClr val="C00000"/>
                </a:solidFill>
              </a:rPr>
              <a:t>KLİNİK SÜREÇ</a:t>
            </a:r>
          </a:p>
        </p:txBody>
      </p:sp>
      <p:sp>
        <p:nvSpPr>
          <p:cNvPr id="27" name="Right Triangle 26">
            <a:extLst>
              <a:ext uri="{FF2B5EF4-FFF2-40B4-BE49-F238E27FC236}">
                <a16:creationId xmlns:a16="http://schemas.microsoft.com/office/drawing/2014/main" id="{68F0E31E-D9FE-7142-8D11-676FC6C185F3}"/>
              </a:ext>
            </a:extLst>
          </p:cNvPr>
          <p:cNvSpPr/>
          <p:nvPr/>
        </p:nvSpPr>
        <p:spPr>
          <a:xfrm rot="16200000">
            <a:off x="6135386" y="-1167801"/>
            <a:ext cx="1416447" cy="8049383"/>
          </a:xfrm>
          <a:prstGeom prst="rtTriangl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9" name="Right Triangle 28">
            <a:extLst>
              <a:ext uri="{FF2B5EF4-FFF2-40B4-BE49-F238E27FC236}">
                <a16:creationId xmlns:a16="http://schemas.microsoft.com/office/drawing/2014/main" id="{CB7B9A27-2AC0-174D-8875-40A5A7C3FA24}"/>
              </a:ext>
            </a:extLst>
          </p:cNvPr>
          <p:cNvSpPr/>
          <p:nvPr/>
        </p:nvSpPr>
        <p:spPr>
          <a:xfrm rot="16200000" flipH="1">
            <a:off x="5291611" y="-605370"/>
            <a:ext cx="1416449" cy="9736931"/>
          </a:xfrm>
          <a:prstGeom prst="rtTriangl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0" scaled="1"/>
            <a:tileRect/>
          </a:gra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30" name="Straight Connector 29">
            <a:extLst>
              <a:ext uri="{FF2B5EF4-FFF2-40B4-BE49-F238E27FC236}">
                <a16:creationId xmlns:a16="http://schemas.microsoft.com/office/drawing/2014/main" id="{E5E40C8C-A95A-984D-B6A0-32BB1B21C8A9}"/>
              </a:ext>
            </a:extLst>
          </p:cNvPr>
          <p:cNvCxnSpPr>
            <a:cxnSpLocks/>
          </p:cNvCxnSpPr>
          <p:nvPr/>
        </p:nvCxnSpPr>
        <p:spPr>
          <a:xfrm>
            <a:off x="5505296" y="1375153"/>
            <a:ext cx="0" cy="47696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9E1CAB3-753B-514C-8779-AA41F21D3AF4}"/>
              </a:ext>
            </a:extLst>
          </p:cNvPr>
          <p:cNvSpPr txBox="1"/>
          <p:nvPr/>
        </p:nvSpPr>
        <p:spPr>
          <a:xfrm>
            <a:off x="2946128" y="2385977"/>
            <a:ext cx="2122312" cy="369332"/>
          </a:xfrm>
          <a:prstGeom prst="rect">
            <a:avLst/>
          </a:prstGeom>
          <a:noFill/>
          <a:ln>
            <a:solidFill>
              <a:schemeClr val="accent5">
                <a:lumMod val="60000"/>
                <a:lumOff val="40000"/>
              </a:schemeClr>
            </a:solidFill>
          </a:ln>
        </p:spPr>
        <p:txBody>
          <a:bodyPr wrap="none" rtlCol="0">
            <a:spAutoFit/>
          </a:bodyPr>
          <a:lstStyle/>
          <a:p>
            <a:r>
              <a:rPr lang="en-TR" dirty="0"/>
              <a:t>Hafif motor belirtiler</a:t>
            </a:r>
          </a:p>
        </p:txBody>
      </p:sp>
      <p:sp>
        <p:nvSpPr>
          <p:cNvPr id="32" name="TextBox 31">
            <a:extLst>
              <a:ext uri="{FF2B5EF4-FFF2-40B4-BE49-F238E27FC236}">
                <a16:creationId xmlns:a16="http://schemas.microsoft.com/office/drawing/2014/main" id="{290C3E5D-E780-B24D-AABE-61AAD610575E}"/>
              </a:ext>
            </a:extLst>
          </p:cNvPr>
          <p:cNvSpPr txBox="1"/>
          <p:nvPr/>
        </p:nvSpPr>
        <p:spPr>
          <a:xfrm>
            <a:off x="3566033" y="4341857"/>
            <a:ext cx="1255280" cy="954107"/>
          </a:xfrm>
          <a:prstGeom prst="rect">
            <a:avLst/>
          </a:prstGeom>
          <a:noFill/>
          <a:ln>
            <a:solidFill>
              <a:schemeClr val="accent2">
                <a:lumMod val="60000"/>
                <a:lumOff val="40000"/>
              </a:schemeClr>
            </a:solidFill>
          </a:ln>
        </p:spPr>
        <p:txBody>
          <a:bodyPr wrap="none" rtlCol="0">
            <a:spAutoFit/>
          </a:bodyPr>
          <a:lstStyle/>
          <a:p>
            <a:r>
              <a:rPr lang="en-TR" dirty="0"/>
              <a:t>Anksiyete</a:t>
            </a:r>
          </a:p>
          <a:p>
            <a:r>
              <a:rPr lang="en-TR" dirty="0"/>
              <a:t>Depresyon</a:t>
            </a:r>
          </a:p>
          <a:p>
            <a:r>
              <a:rPr lang="en-TR" dirty="0"/>
              <a:t>Ağrı</a:t>
            </a:r>
          </a:p>
        </p:txBody>
      </p:sp>
      <p:sp>
        <p:nvSpPr>
          <p:cNvPr id="33" name="TextBox 32">
            <a:extLst>
              <a:ext uri="{FF2B5EF4-FFF2-40B4-BE49-F238E27FC236}">
                <a16:creationId xmlns:a16="http://schemas.microsoft.com/office/drawing/2014/main" id="{044D2B8A-24A7-D240-911A-F4015AC68ED0}"/>
              </a:ext>
            </a:extLst>
          </p:cNvPr>
          <p:cNvSpPr txBox="1"/>
          <p:nvPr/>
        </p:nvSpPr>
        <p:spPr>
          <a:xfrm>
            <a:off x="1241400" y="3926863"/>
            <a:ext cx="2199485" cy="2308324"/>
          </a:xfrm>
          <a:prstGeom prst="rect">
            <a:avLst/>
          </a:prstGeom>
          <a:noFill/>
          <a:ln>
            <a:solidFill>
              <a:schemeClr val="accent2">
                <a:lumMod val="75000"/>
              </a:schemeClr>
            </a:solidFill>
          </a:ln>
        </p:spPr>
        <p:txBody>
          <a:bodyPr wrap="square" rtlCol="0">
            <a:spAutoFit/>
          </a:bodyPr>
          <a:lstStyle/>
          <a:p>
            <a:pPr marL="285750" indent="-285750">
              <a:buFont typeface="Arial" panose="020B0604020202020204" pitchFamily="34" charset="0"/>
              <a:buChar char="•"/>
            </a:pPr>
            <a:r>
              <a:rPr lang="en-TR" dirty="0"/>
              <a:t>Uyku sorunları</a:t>
            </a:r>
          </a:p>
          <a:p>
            <a:r>
              <a:rPr lang="en-TR" dirty="0"/>
              <a:t>    (RBD, GAU)</a:t>
            </a:r>
          </a:p>
          <a:p>
            <a:pPr marL="285750" indent="-285750">
              <a:buFont typeface="Arial" panose="020B0604020202020204" pitchFamily="34" charset="0"/>
              <a:buChar char="•"/>
            </a:pPr>
            <a:r>
              <a:rPr lang="en-TR" dirty="0"/>
              <a:t>Hipozmi</a:t>
            </a:r>
          </a:p>
          <a:p>
            <a:pPr marL="285750" indent="-285750">
              <a:buFont typeface="Arial" panose="020B0604020202020204" pitchFamily="34" charset="0"/>
              <a:buChar char="•"/>
            </a:pPr>
            <a:r>
              <a:rPr lang="en-TR" dirty="0"/>
              <a:t>Konstipasyon</a:t>
            </a:r>
          </a:p>
          <a:p>
            <a:pPr marL="285750" indent="-285750">
              <a:buFont typeface="Arial" panose="020B0604020202020204" pitchFamily="34" charset="0"/>
              <a:buChar char="•"/>
            </a:pPr>
            <a:r>
              <a:rPr lang="en-TR" dirty="0"/>
              <a:t>Hipotansiyon</a:t>
            </a:r>
          </a:p>
          <a:p>
            <a:pPr marL="285750" indent="-285750">
              <a:buFont typeface="Arial" panose="020B0604020202020204" pitchFamily="34" charset="0"/>
              <a:buChar char="•"/>
            </a:pPr>
            <a:r>
              <a:rPr lang="en-TR" dirty="0"/>
              <a:t>Üriner ve cinsel işlevler ile ilgili sorunlar</a:t>
            </a:r>
          </a:p>
        </p:txBody>
      </p:sp>
      <p:sp>
        <p:nvSpPr>
          <p:cNvPr id="35" name="TextBox 34">
            <a:extLst>
              <a:ext uri="{FF2B5EF4-FFF2-40B4-BE49-F238E27FC236}">
                <a16:creationId xmlns:a16="http://schemas.microsoft.com/office/drawing/2014/main" id="{75954295-0BCB-9F49-892B-F7C5DBC957D2}"/>
              </a:ext>
            </a:extLst>
          </p:cNvPr>
          <p:cNvSpPr txBox="1"/>
          <p:nvPr/>
        </p:nvSpPr>
        <p:spPr>
          <a:xfrm>
            <a:off x="5630439" y="1492608"/>
            <a:ext cx="1259704" cy="923330"/>
          </a:xfrm>
          <a:prstGeom prst="rect">
            <a:avLst/>
          </a:prstGeom>
          <a:noFill/>
          <a:ln>
            <a:solidFill>
              <a:srgbClr val="C00000"/>
            </a:solidFill>
          </a:ln>
        </p:spPr>
        <p:txBody>
          <a:bodyPr wrap="none" rtlCol="0">
            <a:spAutoFit/>
          </a:bodyPr>
          <a:lstStyle/>
          <a:p>
            <a:r>
              <a:rPr lang="en-TR" dirty="0">
                <a:solidFill>
                  <a:srgbClr val="C00000"/>
                </a:solidFill>
              </a:rPr>
              <a:t>Tremor</a:t>
            </a:r>
          </a:p>
          <a:p>
            <a:r>
              <a:rPr lang="en-TR" dirty="0">
                <a:solidFill>
                  <a:srgbClr val="C00000"/>
                </a:solidFill>
              </a:rPr>
              <a:t>Bradikinezi </a:t>
            </a:r>
          </a:p>
          <a:p>
            <a:r>
              <a:rPr lang="en-TR" dirty="0">
                <a:solidFill>
                  <a:srgbClr val="C00000"/>
                </a:solidFill>
              </a:rPr>
              <a:t>Rijidite</a:t>
            </a:r>
          </a:p>
        </p:txBody>
      </p:sp>
      <p:sp>
        <p:nvSpPr>
          <p:cNvPr id="36" name="TextBox 35">
            <a:extLst>
              <a:ext uri="{FF2B5EF4-FFF2-40B4-BE49-F238E27FC236}">
                <a16:creationId xmlns:a16="http://schemas.microsoft.com/office/drawing/2014/main" id="{4BD42B23-EA05-314A-8906-9102C5F4A2C3}"/>
              </a:ext>
            </a:extLst>
          </p:cNvPr>
          <p:cNvSpPr txBox="1"/>
          <p:nvPr/>
        </p:nvSpPr>
        <p:spPr>
          <a:xfrm>
            <a:off x="617256" y="484315"/>
            <a:ext cx="1604735" cy="369332"/>
          </a:xfrm>
          <a:prstGeom prst="rect">
            <a:avLst/>
          </a:prstGeom>
          <a:noFill/>
        </p:spPr>
        <p:txBody>
          <a:bodyPr wrap="none" rtlCol="0">
            <a:spAutoFit/>
          </a:bodyPr>
          <a:lstStyle/>
          <a:p>
            <a:r>
              <a:rPr lang="en-TR" dirty="0"/>
              <a:t>Hastalık şiddeti</a:t>
            </a:r>
          </a:p>
        </p:txBody>
      </p:sp>
      <p:sp>
        <p:nvSpPr>
          <p:cNvPr id="37" name="TextBox 36">
            <a:extLst>
              <a:ext uri="{FF2B5EF4-FFF2-40B4-BE49-F238E27FC236}">
                <a16:creationId xmlns:a16="http://schemas.microsoft.com/office/drawing/2014/main" id="{DBA96E95-9320-5E4D-82A8-83D61867351B}"/>
              </a:ext>
            </a:extLst>
          </p:cNvPr>
          <p:cNvSpPr txBox="1"/>
          <p:nvPr/>
        </p:nvSpPr>
        <p:spPr>
          <a:xfrm>
            <a:off x="7124975" y="1197162"/>
            <a:ext cx="2348720" cy="1200329"/>
          </a:xfrm>
          <a:prstGeom prst="rect">
            <a:avLst/>
          </a:prstGeom>
          <a:noFill/>
          <a:ln>
            <a:solidFill>
              <a:schemeClr val="accent5">
                <a:lumMod val="60000"/>
                <a:lumOff val="40000"/>
              </a:schemeClr>
            </a:solidFill>
          </a:ln>
        </p:spPr>
        <p:txBody>
          <a:bodyPr wrap="none" rtlCol="0">
            <a:spAutoFit/>
          </a:bodyPr>
          <a:lstStyle/>
          <a:p>
            <a:r>
              <a:rPr lang="en-TR" dirty="0"/>
              <a:t>Motor komplikasyonlar</a:t>
            </a:r>
          </a:p>
          <a:p>
            <a:pPr marL="285750" indent="-285750">
              <a:buFont typeface="Arial" panose="020B0604020202020204" pitchFamily="34" charset="0"/>
              <a:buChar char="•"/>
            </a:pPr>
            <a:r>
              <a:rPr lang="en-TR" dirty="0"/>
              <a:t>Fluktuasyonlar</a:t>
            </a:r>
          </a:p>
          <a:p>
            <a:pPr marL="285750" indent="-285750">
              <a:buFont typeface="Arial" panose="020B0604020202020204" pitchFamily="34" charset="0"/>
              <a:buChar char="•"/>
            </a:pPr>
            <a:r>
              <a:rPr lang="en-TR" dirty="0"/>
              <a:t>Diskineziler</a:t>
            </a:r>
          </a:p>
          <a:p>
            <a:r>
              <a:rPr lang="en-TR" dirty="0"/>
              <a:t>Postüral instabilite</a:t>
            </a:r>
          </a:p>
        </p:txBody>
      </p:sp>
      <p:sp>
        <p:nvSpPr>
          <p:cNvPr id="39" name="TextBox 38">
            <a:extLst>
              <a:ext uri="{FF2B5EF4-FFF2-40B4-BE49-F238E27FC236}">
                <a16:creationId xmlns:a16="http://schemas.microsoft.com/office/drawing/2014/main" id="{ABFC9B9F-BB1E-FB45-A786-B9D75E831D84}"/>
              </a:ext>
            </a:extLst>
          </p:cNvPr>
          <p:cNvSpPr txBox="1"/>
          <p:nvPr/>
        </p:nvSpPr>
        <p:spPr>
          <a:xfrm>
            <a:off x="9742442" y="977875"/>
            <a:ext cx="1109599" cy="1200329"/>
          </a:xfrm>
          <a:prstGeom prst="rect">
            <a:avLst/>
          </a:prstGeom>
          <a:noFill/>
          <a:ln>
            <a:solidFill>
              <a:schemeClr val="accent5">
                <a:lumMod val="60000"/>
                <a:lumOff val="40000"/>
              </a:schemeClr>
            </a:solidFill>
          </a:ln>
        </p:spPr>
        <p:txBody>
          <a:bodyPr wrap="none" rtlCol="0">
            <a:spAutoFit/>
          </a:bodyPr>
          <a:lstStyle/>
          <a:p>
            <a:r>
              <a:rPr lang="en-TR" dirty="0"/>
              <a:t>Düşmeler</a:t>
            </a:r>
          </a:p>
          <a:p>
            <a:r>
              <a:rPr lang="en-TR" dirty="0"/>
              <a:t>Donmalar</a:t>
            </a:r>
          </a:p>
          <a:p>
            <a:r>
              <a:rPr lang="en-TR" dirty="0"/>
              <a:t>Disfaji</a:t>
            </a:r>
          </a:p>
          <a:p>
            <a:r>
              <a:rPr lang="en-TR" dirty="0"/>
              <a:t>Akinezi</a:t>
            </a:r>
          </a:p>
        </p:txBody>
      </p:sp>
      <p:sp>
        <p:nvSpPr>
          <p:cNvPr id="40" name="TextBox 39">
            <a:extLst>
              <a:ext uri="{FF2B5EF4-FFF2-40B4-BE49-F238E27FC236}">
                <a16:creationId xmlns:a16="http://schemas.microsoft.com/office/drawing/2014/main" id="{1A69D074-95F7-AC41-A13D-2D8F0C7E4F58}"/>
              </a:ext>
            </a:extLst>
          </p:cNvPr>
          <p:cNvSpPr txBox="1"/>
          <p:nvPr/>
        </p:nvSpPr>
        <p:spPr>
          <a:xfrm>
            <a:off x="5554789" y="4616268"/>
            <a:ext cx="1110047" cy="646331"/>
          </a:xfrm>
          <a:prstGeom prst="rect">
            <a:avLst/>
          </a:prstGeom>
          <a:noFill/>
          <a:ln>
            <a:solidFill>
              <a:schemeClr val="accent2">
                <a:lumMod val="60000"/>
                <a:lumOff val="40000"/>
              </a:schemeClr>
            </a:solidFill>
          </a:ln>
        </p:spPr>
        <p:txBody>
          <a:bodyPr wrap="none" rtlCol="0">
            <a:spAutoFit/>
          </a:bodyPr>
          <a:lstStyle/>
          <a:p>
            <a:r>
              <a:rPr lang="en-TR" dirty="0"/>
              <a:t>Yorgunluk</a:t>
            </a:r>
          </a:p>
          <a:p>
            <a:r>
              <a:rPr lang="en-TR" dirty="0"/>
              <a:t>Apati</a:t>
            </a:r>
          </a:p>
        </p:txBody>
      </p:sp>
      <p:sp>
        <p:nvSpPr>
          <p:cNvPr id="41" name="TextBox 40">
            <a:extLst>
              <a:ext uri="{FF2B5EF4-FFF2-40B4-BE49-F238E27FC236}">
                <a16:creationId xmlns:a16="http://schemas.microsoft.com/office/drawing/2014/main" id="{E2C8F3F6-B2EE-194A-AB9B-00BBD3261458}"/>
              </a:ext>
            </a:extLst>
          </p:cNvPr>
          <p:cNvSpPr txBox="1"/>
          <p:nvPr/>
        </p:nvSpPr>
        <p:spPr>
          <a:xfrm>
            <a:off x="7368768" y="4932805"/>
            <a:ext cx="1474186" cy="646331"/>
          </a:xfrm>
          <a:prstGeom prst="rect">
            <a:avLst/>
          </a:prstGeom>
          <a:noFill/>
          <a:ln>
            <a:solidFill>
              <a:schemeClr val="accent2">
                <a:lumMod val="60000"/>
                <a:lumOff val="40000"/>
              </a:schemeClr>
            </a:solidFill>
          </a:ln>
        </p:spPr>
        <p:txBody>
          <a:bodyPr wrap="none" rtlCol="0">
            <a:spAutoFit/>
          </a:bodyPr>
          <a:lstStyle/>
          <a:p>
            <a:r>
              <a:rPr lang="en-US" dirty="0"/>
              <a:t>↑</a:t>
            </a:r>
            <a:r>
              <a:rPr lang="en-US" dirty="0" err="1"/>
              <a:t>Dizotonomi</a:t>
            </a:r>
            <a:endParaRPr lang="en-TR" dirty="0"/>
          </a:p>
          <a:p>
            <a:r>
              <a:rPr lang="en-TR" dirty="0"/>
              <a:t>PD -MCI</a:t>
            </a:r>
          </a:p>
        </p:txBody>
      </p:sp>
      <p:sp>
        <p:nvSpPr>
          <p:cNvPr id="42" name="TextBox 41">
            <a:extLst>
              <a:ext uri="{FF2B5EF4-FFF2-40B4-BE49-F238E27FC236}">
                <a16:creationId xmlns:a16="http://schemas.microsoft.com/office/drawing/2014/main" id="{969A7ABA-EE2E-454F-B44B-A99CD31291FB}"/>
              </a:ext>
            </a:extLst>
          </p:cNvPr>
          <p:cNvSpPr txBox="1"/>
          <p:nvPr/>
        </p:nvSpPr>
        <p:spPr>
          <a:xfrm>
            <a:off x="9152312" y="5167120"/>
            <a:ext cx="1133708" cy="646331"/>
          </a:xfrm>
          <a:prstGeom prst="rect">
            <a:avLst/>
          </a:prstGeom>
          <a:noFill/>
          <a:ln>
            <a:solidFill>
              <a:schemeClr val="accent2">
                <a:lumMod val="60000"/>
                <a:lumOff val="40000"/>
              </a:schemeClr>
            </a:solidFill>
          </a:ln>
        </p:spPr>
        <p:txBody>
          <a:bodyPr wrap="none" rtlCol="0">
            <a:spAutoFit/>
          </a:bodyPr>
          <a:lstStyle/>
          <a:p>
            <a:r>
              <a:rPr lang="en-TR" dirty="0"/>
              <a:t>PDD</a:t>
            </a:r>
          </a:p>
          <a:p>
            <a:r>
              <a:rPr lang="en-TR" dirty="0"/>
              <a:t>PD -Psikoz</a:t>
            </a:r>
          </a:p>
        </p:txBody>
      </p:sp>
      <p:sp>
        <p:nvSpPr>
          <p:cNvPr id="45" name="TextBox 44">
            <a:extLst>
              <a:ext uri="{FF2B5EF4-FFF2-40B4-BE49-F238E27FC236}">
                <a16:creationId xmlns:a16="http://schemas.microsoft.com/office/drawing/2014/main" id="{45195E1A-BE70-3948-B2CC-3B0F62188F0A}"/>
              </a:ext>
            </a:extLst>
          </p:cNvPr>
          <p:cNvSpPr txBox="1"/>
          <p:nvPr/>
        </p:nvSpPr>
        <p:spPr>
          <a:xfrm>
            <a:off x="196346" y="3377428"/>
            <a:ext cx="489236" cy="369332"/>
          </a:xfrm>
          <a:prstGeom prst="rect">
            <a:avLst/>
          </a:prstGeom>
          <a:noFill/>
        </p:spPr>
        <p:txBody>
          <a:bodyPr wrap="none" rtlCol="0">
            <a:spAutoFit/>
          </a:bodyPr>
          <a:lstStyle/>
          <a:p>
            <a:r>
              <a:rPr lang="en-TR" dirty="0"/>
              <a:t>-15</a:t>
            </a:r>
          </a:p>
        </p:txBody>
      </p:sp>
      <p:sp>
        <p:nvSpPr>
          <p:cNvPr id="47" name="TextBox 46">
            <a:extLst>
              <a:ext uri="{FF2B5EF4-FFF2-40B4-BE49-F238E27FC236}">
                <a16:creationId xmlns:a16="http://schemas.microsoft.com/office/drawing/2014/main" id="{87D3FFA7-38CA-D54E-B08C-1978E7713F6C}"/>
              </a:ext>
            </a:extLst>
          </p:cNvPr>
          <p:cNvSpPr txBox="1"/>
          <p:nvPr/>
        </p:nvSpPr>
        <p:spPr>
          <a:xfrm>
            <a:off x="11265915" y="3357966"/>
            <a:ext cx="534121" cy="369332"/>
          </a:xfrm>
          <a:prstGeom prst="rect">
            <a:avLst/>
          </a:prstGeom>
          <a:noFill/>
        </p:spPr>
        <p:txBody>
          <a:bodyPr wrap="none" rtlCol="0">
            <a:spAutoFit/>
          </a:bodyPr>
          <a:lstStyle/>
          <a:p>
            <a:r>
              <a:rPr lang="en-TR" dirty="0"/>
              <a:t>+20</a:t>
            </a:r>
          </a:p>
        </p:txBody>
      </p:sp>
      <p:sp>
        <p:nvSpPr>
          <p:cNvPr id="49" name="Frame 48">
            <a:extLst>
              <a:ext uri="{FF2B5EF4-FFF2-40B4-BE49-F238E27FC236}">
                <a16:creationId xmlns:a16="http://schemas.microsoft.com/office/drawing/2014/main" id="{1201CBA2-01D1-9D49-9D02-B647901084A9}"/>
              </a:ext>
            </a:extLst>
          </p:cNvPr>
          <p:cNvSpPr/>
          <p:nvPr/>
        </p:nvSpPr>
        <p:spPr>
          <a:xfrm>
            <a:off x="5505296" y="869036"/>
            <a:ext cx="6414561" cy="5795879"/>
          </a:xfrm>
          <a:prstGeom prst="frame">
            <a:avLst>
              <a:gd name="adj1" fmla="val 9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solidFill>
                <a:schemeClr val="tx1"/>
              </a:solidFill>
            </a:endParaRPr>
          </a:p>
        </p:txBody>
      </p:sp>
      <p:sp>
        <p:nvSpPr>
          <p:cNvPr id="51" name="TextBox 50">
            <a:extLst>
              <a:ext uri="{FF2B5EF4-FFF2-40B4-BE49-F238E27FC236}">
                <a16:creationId xmlns:a16="http://schemas.microsoft.com/office/drawing/2014/main" id="{94F7D595-753B-8747-B338-E2B2E6C2ABF7}"/>
              </a:ext>
            </a:extLst>
          </p:cNvPr>
          <p:cNvSpPr txBox="1"/>
          <p:nvPr/>
        </p:nvSpPr>
        <p:spPr>
          <a:xfrm>
            <a:off x="5811812" y="3257749"/>
            <a:ext cx="4889928" cy="646331"/>
          </a:xfrm>
          <a:prstGeom prst="rect">
            <a:avLst/>
          </a:prstGeom>
          <a:solidFill>
            <a:schemeClr val="accent1">
              <a:lumMod val="20000"/>
              <a:lumOff val="80000"/>
            </a:schemeClr>
          </a:solidFill>
        </p:spPr>
        <p:txBody>
          <a:bodyPr wrap="none" rtlCol="0">
            <a:spAutoFit/>
          </a:bodyPr>
          <a:lstStyle/>
          <a:p>
            <a:r>
              <a:rPr lang="en-TR" sz="3600" dirty="0"/>
              <a:t>KLASİK TEDAVİ ALANIMIZ</a:t>
            </a:r>
          </a:p>
        </p:txBody>
      </p:sp>
      <p:sp>
        <p:nvSpPr>
          <p:cNvPr id="8" name="Right Arrow 7">
            <a:extLst>
              <a:ext uri="{FF2B5EF4-FFF2-40B4-BE49-F238E27FC236}">
                <a16:creationId xmlns:a16="http://schemas.microsoft.com/office/drawing/2014/main" id="{150DEC29-9EE9-C8D8-4B04-3DE70444CF12}"/>
              </a:ext>
            </a:extLst>
          </p:cNvPr>
          <p:cNvSpPr/>
          <p:nvPr/>
        </p:nvSpPr>
        <p:spPr>
          <a:xfrm>
            <a:off x="7490011" y="2795810"/>
            <a:ext cx="3211727" cy="22558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1428446-752D-3081-1FAB-E8A22F183689}"/>
              </a:ext>
            </a:extLst>
          </p:cNvPr>
          <p:cNvSpPr txBox="1"/>
          <p:nvPr/>
        </p:nvSpPr>
        <p:spPr>
          <a:xfrm>
            <a:off x="7038722" y="1188263"/>
            <a:ext cx="2594556" cy="1200329"/>
          </a:xfrm>
          <a:prstGeom prst="rect">
            <a:avLst/>
          </a:prstGeom>
          <a:solidFill>
            <a:schemeClr val="bg1"/>
          </a:solidFill>
          <a:ln>
            <a:solidFill>
              <a:schemeClr val="accent5">
                <a:lumMod val="60000"/>
                <a:lumOff val="40000"/>
              </a:schemeClr>
            </a:solidFill>
          </a:ln>
        </p:spPr>
        <p:txBody>
          <a:bodyPr wrap="none" rtlCol="0">
            <a:spAutoFit/>
          </a:bodyPr>
          <a:lstStyle/>
          <a:p>
            <a:r>
              <a:rPr lang="en-TR" b="1" dirty="0">
                <a:solidFill>
                  <a:srgbClr val="C00000"/>
                </a:solidFill>
              </a:rPr>
              <a:t>Motor komplikasyonlar</a:t>
            </a:r>
          </a:p>
          <a:p>
            <a:pPr marL="285750" indent="-285750">
              <a:buFont typeface="Arial" panose="020B0604020202020204" pitchFamily="34" charset="0"/>
              <a:buChar char="•"/>
            </a:pPr>
            <a:r>
              <a:rPr lang="en-TR" b="1" dirty="0">
                <a:solidFill>
                  <a:srgbClr val="C00000"/>
                </a:solidFill>
              </a:rPr>
              <a:t>Fluktuasyonlar</a:t>
            </a:r>
          </a:p>
          <a:p>
            <a:pPr marL="285750" indent="-285750">
              <a:buFont typeface="Arial" panose="020B0604020202020204" pitchFamily="34" charset="0"/>
              <a:buChar char="•"/>
            </a:pPr>
            <a:r>
              <a:rPr lang="en-TR" b="1" dirty="0">
                <a:solidFill>
                  <a:srgbClr val="C00000"/>
                </a:solidFill>
              </a:rPr>
              <a:t>Diskineziler</a:t>
            </a:r>
          </a:p>
          <a:p>
            <a:r>
              <a:rPr lang="en-TR" b="1" dirty="0">
                <a:solidFill>
                  <a:srgbClr val="C00000"/>
                </a:solidFill>
              </a:rPr>
              <a:t>Postüral instabilite</a:t>
            </a:r>
          </a:p>
        </p:txBody>
      </p:sp>
      <p:sp>
        <p:nvSpPr>
          <p:cNvPr id="12" name="TextBox 11">
            <a:extLst>
              <a:ext uri="{FF2B5EF4-FFF2-40B4-BE49-F238E27FC236}">
                <a16:creationId xmlns:a16="http://schemas.microsoft.com/office/drawing/2014/main" id="{468B1BBD-1B6A-E59C-45E0-14B7E508B5ED}"/>
              </a:ext>
            </a:extLst>
          </p:cNvPr>
          <p:cNvSpPr txBox="1"/>
          <p:nvPr/>
        </p:nvSpPr>
        <p:spPr>
          <a:xfrm>
            <a:off x="9718048" y="960771"/>
            <a:ext cx="1226618" cy="1200329"/>
          </a:xfrm>
          <a:prstGeom prst="rect">
            <a:avLst/>
          </a:prstGeom>
          <a:solidFill>
            <a:schemeClr val="bg1"/>
          </a:solidFill>
          <a:ln>
            <a:solidFill>
              <a:schemeClr val="accent5">
                <a:lumMod val="60000"/>
                <a:lumOff val="40000"/>
              </a:schemeClr>
            </a:solidFill>
          </a:ln>
        </p:spPr>
        <p:txBody>
          <a:bodyPr wrap="none" rtlCol="0">
            <a:spAutoFit/>
          </a:bodyPr>
          <a:lstStyle/>
          <a:p>
            <a:r>
              <a:rPr lang="en-TR" b="1" dirty="0">
                <a:solidFill>
                  <a:srgbClr val="C00000"/>
                </a:solidFill>
              </a:rPr>
              <a:t>Düşmeler</a:t>
            </a:r>
          </a:p>
          <a:p>
            <a:r>
              <a:rPr lang="en-TR" b="1" dirty="0">
                <a:solidFill>
                  <a:srgbClr val="C00000"/>
                </a:solidFill>
              </a:rPr>
              <a:t>Donmalar</a:t>
            </a:r>
          </a:p>
          <a:p>
            <a:r>
              <a:rPr lang="en-TR" b="1" dirty="0">
                <a:solidFill>
                  <a:srgbClr val="C00000"/>
                </a:solidFill>
              </a:rPr>
              <a:t>Disfaji</a:t>
            </a:r>
          </a:p>
          <a:p>
            <a:r>
              <a:rPr lang="en-TR" b="1" dirty="0">
                <a:solidFill>
                  <a:srgbClr val="C00000"/>
                </a:solidFill>
              </a:rPr>
              <a:t>Akinezi</a:t>
            </a:r>
          </a:p>
        </p:txBody>
      </p:sp>
      <p:sp>
        <p:nvSpPr>
          <p:cNvPr id="14" name="TextBox 13">
            <a:extLst>
              <a:ext uri="{FF2B5EF4-FFF2-40B4-BE49-F238E27FC236}">
                <a16:creationId xmlns:a16="http://schemas.microsoft.com/office/drawing/2014/main" id="{AE38FABF-31C1-1897-53C7-9F4461D6D172}"/>
              </a:ext>
            </a:extLst>
          </p:cNvPr>
          <p:cNvSpPr txBox="1"/>
          <p:nvPr/>
        </p:nvSpPr>
        <p:spPr>
          <a:xfrm>
            <a:off x="7334264" y="4930842"/>
            <a:ext cx="1532984" cy="646331"/>
          </a:xfrm>
          <a:prstGeom prst="rect">
            <a:avLst/>
          </a:prstGeom>
          <a:solidFill>
            <a:schemeClr val="bg1"/>
          </a:solidFill>
          <a:ln>
            <a:solidFill>
              <a:schemeClr val="accent2">
                <a:lumMod val="60000"/>
                <a:lumOff val="40000"/>
              </a:schemeClr>
            </a:solidFill>
          </a:ln>
        </p:spPr>
        <p:txBody>
          <a:bodyPr wrap="none" rtlCol="0">
            <a:spAutoFit/>
          </a:bodyPr>
          <a:lstStyle/>
          <a:p>
            <a:r>
              <a:rPr lang="en-US" b="1" dirty="0">
                <a:solidFill>
                  <a:srgbClr val="C00000"/>
                </a:solidFill>
              </a:rPr>
              <a:t>↑</a:t>
            </a:r>
            <a:r>
              <a:rPr lang="en-US" b="1" dirty="0" err="1">
                <a:solidFill>
                  <a:srgbClr val="C00000"/>
                </a:solidFill>
              </a:rPr>
              <a:t>Dizotonomi</a:t>
            </a:r>
            <a:endParaRPr lang="en-TR" b="1" dirty="0">
              <a:solidFill>
                <a:srgbClr val="C00000"/>
              </a:solidFill>
            </a:endParaRPr>
          </a:p>
          <a:p>
            <a:r>
              <a:rPr lang="en-TR" b="1" dirty="0">
                <a:solidFill>
                  <a:srgbClr val="C00000"/>
                </a:solidFill>
              </a:rPr>
              <a:t>PD -MCI</a:t>
            </a:r>
          </a:p>
        </p:txBody>
      </p:sp>
      <p:sp>
        <p:nvSpPr>
          <p:cNvPr id="16" name="TextBox 15">
            <a:extLst>
              <a:ext uri="{FF2B5EF4-FFF2-40B4-BE49-F238E27FC236}">
                <a16:creationId xmlns:a16="http://schemas.microsoft.com/office/drawing/2014/main" id="{8E5260BE-0A07-34C6-3F3B-21E045AAEEDD}"/>
              </a:ext>
            </a:extLst>
          </p:cNvPr>
          <p:cNvSpPr txBox="1"/>
          <p:nvPr/>
        </p:nvSpPr>
        <p:spPr>
          <a:xfrm>
            <a:off x="9152312" y="5171786"/>
            <a:ext cx="1282659" cy="646331"/>
          </a:xfrm>
          <a:prstGeom prst="rect">
            <a:avLst/>
          </a:prstGeom>
          <a:solidFill>
            <a:schemeClr val="bg1"/>
          </a:solidFill>
          <a:ln>
            <a:solidFill>
              <a:schemeClr val="accent2">
                <a:lumMod val="60000"/>
                <a:lumOff val="40000"/>
              </a:schemeClr>
            </a:solidFill>
          </a:ln>
        </p:spPr>
        <p:txBody>
          <a:bodyPr wrap="none" rtlCol="0">
            <a:spAutoFit/>
          </a:bodyPr>
          <a:lstStyle/>
          <a:p>
            <a:r>
              <a:rPr lang="en-TR" b="1" dirty="0">
                <a:solidFill>
                  <a:srgbClr val="C00000"/>
                </a:solidFill>
              </a:rPr>
              <a:t>PDD</a:t>
            </a:r>
          </a:p>
          <a:p>
            <a:r>
              <a:rPr lang="en-TR" b="1" dirty="0">
                <a:solidFill>
                  <a:srgbClr val="C00000"/>
                </a:solidFill>
              </a:rPr>
              <a:t>PD -Psikoz</a:t>
            </a:r>
          </a:p>
        </p:txBody>
      </p:sp>
    </p:spTree>
    <p:extLst>
      <p:ext uri="{BB962C8B-B14F-4D97-AF65-F5344CB8AC3E}">
        <p14:creationId xmlns:p14="http://schemas.microsoft.com/office/powerpoint/2010/main" val="19861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circle(in)">
                                      <p:cBhvr>
                                        <p:cTn id="2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49" grpId="0" animBg="1"/>
      <p:bldP spid="5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542E366-A85D-35B5-C833-A0F1B18298F2}"/>
              </a:ext>
            </a:extLst>
          </p:cNvPr>
          <p:cNvSpPr/>
          <p:nvPr/>
        </p:nvSpPr>
        <p:spPr>
          <a:xfrm>
            <a:off x="423960" y="422433"/>
            <a:ext cx="6942040" cy="4959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rPr>
              <a:t>DOPAMİN AGOINİSTLERİ</a:t>
            </a:r>
            <a:r>
              <a:rPr lang="en-AU" sz="2800" dirty="0">
                <a:solidFill>
                  <a:schemeClr val="tx1"/>
                </a:solidFill>
              </a:rPr>
              <a:t>– </a:t>
            </a:r>
            <a:r>
              <a:rPr lang="en-AU" sz="2800" dirty="0" err="1">
                <a:solidFill>
                  <a:schemeClr val="tx1"/>
                </a:solidFill>
              </a:rPr>
              <a:t>İlaç</a:t>
            </a:r>
            <a:r>
              <a:rPr lang="en-AU" sz="2800" dirty="0">
                <a:solidFill>
                  <a:schemeClr val="tx1"/>
                </a:solidFill>
              </a:rPr>
              <a:t> </a:t>
            </a:r>
            <a:r>
              <a:rPr lang="en-AU" sz="2800" dirty="0" err="1">
                <a:solidFill>
                  <a:schemeClr val="tx1"/>
                </a:solidFill>
              </a:rPr>
              <a:t>etkileşimleri</a:t>
            </a:r>
            <a:endParaRPr lang="en-TR" sz="2800" dirty="0">
              <a:solidFill>
                <a:schemeClr val="tx1"/>
              </a:solidFill>
            </a:endParaRPr>
          </a:p>
        </p:txBody>
      </p:sp>
      <p:sp>
        <p:nvSpPr>
          <p:cNvPr id="3" name="TextBox 2">
            <a:extLst>
              <a:ext uri="{FF2B5EF4-FFF2-40B4-BE49-F238E27FC236}">
                <a16:creationId xmlns:a16="http://schemas.microsoft.com/office/drawing/2014/main" id="{1716EC61-3103-12C5-BE87-A41C24C6C9F5}"/>
              </a:ext>
            </a:extLst>
          </p:cNvPr>
          <p:cNvSpPr txBox="1"/>
          <p:nvPr/>
        </p:nvSpPr>
        <p:spPr>
          <a:xfrm>
            <a:off x="423960" y="1473201"/>
            <a:ext cx="9738692"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err="1"/>
              <a:t>Sedatifler</a:t>
            </a:r>
            <a:r>
              <a:rPr lang="en-US" sz="2000" dirty="0"/>
              <a:t>, </a:t>
            </a:r>
            <a:r>
              <a:rPr lang="en-US" sz="2000" dirty="0" err="1"/>
              <a:t>antipsikotikler</a:t>
            </a:r>
            <a:r>
              <a:rPr lang="en-US" sz="2000" dirty="0"/>
              <a:t> </a:t>
            </a:r>
            <a:r>
              <a:rPr lang="en-US" sz="2000" dirty="0" err="1"/>
              <a:t>ve</a:t>
            </a:r>
            <a:r>
              <a:rPr lang="en-US" sz="2000" dirty="0"/>
              <a:t> </a:t>
            </a:r>
            <a:r>
              <a:rPr lang="en-US" sz="2000" dirty="0" err="1"/>
              <a:t>antidepresanlar</a:t>
            </a:r>
            <a:r>
              <a:rPr lang="en-US" sz="2000" dirty="0"/>
              <a:t> </a:t>
            </a:r>
            <a:r>
              <a:rPr lang="en-US" sz="2000" dirty="0" err="1"/>
              <a:t>ile</a:t>
            </a:r>
            <a:r>
              <a:rPr lang="en-US" sz="2000" dirty="0"/>
              <a:t> </a:t>
            </a:r>
            <a:r>
              <a:rPr lang="en-US" sz="2000" dirty="0" err="1"/>
              <a:t>kombinasyonları</a:t>
            </a:r>
            <a:r>
              <a:rPr lang="en-US" sz="2000" dirty="0"/>
              <a:t> </a:t>
            </a:r>
            <a:r>
              <a:rPr lang="en-US" sz="2000" dirty="0" err="1"/>
              <a:t>gün</a:t>
            </a:r>
            <a:r>
              <a:rPr lang="en-US" sz="2000" dirty="0"/>
              <a:t> </a:t>
            </a:r>
            <a:r>
              <a:rPr lang="en-US" sz="2000" dirty="0" err="1"/>
              <a:t>içi</a:t>
            </a:r>
            <a:r>
              <a:rPr lang="en-US" sz="2000" dirty="0"/>
              <a:t> </a:t>
            </a:r>
            <a:r>
              <a:rPr lang="en-US" sz="2000" dirty="0" err="1"/>
              <a:t>uyku</a:t>
            </a:r>
            <a:r>
              <a:rPr lang="en-US" sz="2000" dirty="0"/>
              <a:t> </a:t>
            </a:r>
            <a:r>
              <a:rPr lang="en-US" sz="2000" dirty="0" err="1"/>
              <a:t>hali</a:t>
            </a:r>
            <a:r>
              <a:rPr lang="en-US" sz="2000" dirty="0"/>
              <a:t> </a:t>
            </a:r>
            <a:r>
              <a:rPr lang="en-US" sz="2000" dirty="0" err="1"/>
              <a:t>ve</a:t>
            </a:r>
            <a:r>
              <a:rPr lang="en-US" sz="2000" dirty="0"/>
              <a:t> </a:t>
            </a:r>
          </a:p>
          <a:p>
            <a:r>
              <a:rPr lang="en-US" sz="2000" dirty="0"/>
              <a:t>       ani </a:t>
            </a:r>
            <a:r>
              <a:rPr lang="en-US" sz="2000" dirty="0" err="1"/>
              <a:t>uyku</a:t>
            </a:r>
            <a:r>
              <a:rPr lang="en-US" sz="2000" dirty="0"/>
              <a:t> </a:t>
            </a:r>
            <a:r>
              <a:rPr lang="en-US" sz="2000" dirty="0" err="1"/>
              <a:t>atağı</a:t>
            </a:r>
            <a:r>
              <a:rPr lang="en-US" sz="2000" dirty="0"/>
              <a:t> </a:t>
            </a:r>
            <a:r>
              <a:rPr lang="en-US" sz="2000" dirty="0" err="1"/>
              <a:t>insidansını</a:t>
            </a:r>
            <a:r>
              <a:rPr lang="en-US" sz="2000" dirty="0"/>
              <a:t> </a:t>
            </a:r>
            <a:r>
              <a:rPr lang="en-US" sz="2000" dirty="0" err="1"/>
              <a:t>arttırıyor</a:t>
            </a:r>
            <a:endParaRPr lang="en-US" sz="2000" dirty="0"/>
          </a:p>
        </p:txBody>
      </p:sp>
      <p:sp>
        <p:nvSpPr>
          <p:cNvPr id="4" name="TextBox 3">
            <a:extLst>
              <a:ext uri="{FF2B5EF4-FFF2-40B4-BE49-F238E27FC236}">
                <a16:creationId xmlns:a16="http://schemas.microsoft.com/office/drawing/2014/main" id="{FF5CD077-E738-767A-8F45-43FD7F2ED513}"/>
              </a:ext>
            </a:extLst>
          </p:cNvPr>
          <p:cNvSpPr txBox="1"/>
          <p:nvPr/>
        </p:nvSpPr>
        <p:spPr>
          <a:xfrm>
            <a:off x="492006" y="2506134"/>
            <a:ext cx="10909268"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err="1"/>
              <a:t>Pramipeksol</a:t>
            </a:r>
            <a:r>
              <a:rPr lang="en-US" sz="2000" dirty="0"/>
              <a:t> </a:t>
            </a:r>
            <a:r>
              <a:rPr lang="en-US" sz="2000" dirty="0" err="1"/>
              <a:t>ve</a:t>
            </a:r>
            <a:r>
              <a:rPr lang="en-US" sz="2000" dirty="0"/>
              <a:t> </a:t>
            </a:r>
            <a:r>
              <a:rPr lang="en-US" sz="2000" dirty="0" err="1"/>
              <a:t>amantadin</a:t>
            </a:r>
            <a:r>
              <a:rPr lang="en-US" sz="2000" dirty="0"/>
              <a:t> </a:t>
            </a:r>
            <a:r>
              <a:rPr lang="en-US" sz="2000" dirty="0" err="1"/>
              <a:t>aktif</a:t>
            </a:r>
            <a:r>
              <a:rPr lang="en-US" sz="2000" dirty="0"/>
              <a:t> </a:t>
            </a:r>
            <a:r>
              <a:rPr lang="en-US" sz="2000" dirty="0" err="1"/>
              <a:t>tubuler</a:t>
            </a:r>
            <a:r>
              <a:rPr lang="en-US" sz="2000" dirty="0"/>
              <a:t> </a:t>
            </a:r>
            <a:r>
              <a:rPr lang="en-US" sz="2000" dirty="0" err="1"/>
              <a:t>sekresyon</a:t>
            </a:r>
            <a:r>
              <a:rPr lang="en-US" sz="2000" dirty="0"/>
              <a:t> </a:t>
            </a:r>
            <a:r>
              <a:rPr lang="en-US" sz="2000" dirty="0" err="1"/>
              <a:t>aracılığı</a:t>
            </a:r>
            <a:r>
              <a:rPr lang="en-US" sz="2000" dirty="0"/>
              <a:t> </a:t>
            </a:r>
            <a:r>
              <a:rPr lang="en-US" sz="2000" dirty="0" err="1"/>
              <a:t>ile</a:t>
            </a:r>
            <a:r>
              <a:rPr lang="en-US" sz="2000" dirty="0"/>
              <a:t> </a:t>
            </a:r>
            <a:r>
              <a:rPr lang="en-US" sz="2000" dirty="0" err="1"/>
              <a:t>böbrek</a:t>
            </a:r>
            <a:r>
              <a:rPr lang="en-US" sz="2000" dirty="0"/>
              <a:t> </a:t>
            </a:r>
            <a:r>
              <a:rPr lang="en-US" sz="2000" dirty="0" err="1"/>
              <a:t>atılımlı</a:t>
            </a:r>
            <a:endParaRPr lang="en-US" sz="2000" dirty="0"/>
          </a:p>
          <a:p>
            <a:pPr marL="285750" indent="-285750">
              <a:buFont typeface="Arial" panose="020B0604020202020204" pitchFamily="34" charset="0"/>
              <a:buChar char="•"/>
            </a:pPr>
            <a:r>
              <a:rPr lang="en-US" sz="2000" dirty="0" err="1"/>
              <a:t>Japon</a:t>
            </a:r>
            <a:r>
              <a:rPr lang="en-US" sz="2000" dirty="0"/>
              <a:t> PH </a:t>
            </a:r>
            <a:r>
              <a:rPr lang="en-US" sz="2000" dirty="0" err="1"/>
              <a:t>popülasyanunda</a:t>
            </a:r>
            <a:r>
              <a:rPr lang="en-US" sz="2000" dirty="0"/>
              <a:t> </a:t>
            </a:r>
            <a:r>
              <a:rPr lang="en-US" sz="2000" dirty="0" err="1"/>
              <a:t>kombinasyonlarında</a:t>
            </a:r>
            <a:r>
              <a:rPr lang="en-US" sz="2000" dirty="0"/>
              <a:t> </a:t>
            </a:r>
            <a:r>
              <a:rPr lang="en-US" sz="2000" dirty="0" err="1"/>
              <a:t>Pramipeksol</a:t>
            </a:r>
            <a:r>
              <a:rPr lang="en-US" sz="2000" dirty="0"/>
              <a:t> </a:t>
            </a:r>
            <a:r>
              <a:rPr lang="en-US" sz="2000" dirty="0" err="1"/>
              <a:t>kan</a:t>
            </a:r>
            <a:r>
              <a:rPr lang="en-US" sz="2000" dirty="0"/>
              <a:t> </a:t>
            </a:r>
            <a:r>
              <a:rPr lang="en-US" sz="2000" dirty="0" err="1"/>
              <a:t>konsantrasyonunda</a:t>
            </a:r>
            <a:r>
              <a:rPr lang="en-US" sz="2000" dirty="0"/>
              <a:t> %25 </a:t>
            </a:r>
            <a:r>
              <a:rPr lang="en-US" sz="2000" dirty="0" err="1"/>
              <a:t>artış</a:t>
            </a:r>
            <a:endParaRPr lang="en-US" sz="2000" dirty="0"/>
          </a:p>
        </p:txBody>
      </p:sp>
      <p:sp>
        <p:nvSpPr>
          <p:cNvPr id="5" name="TextBox 4">
            <a:extLst>
              <a:ext uri="{FF2B5EF4-FFF2-40B4-BE49-F238E27FC236}">
                <a16:creationId xmlns:a16="http://schemas.microsoft.com/office/drawing/2014/main" id="{D5576C2E-57A7-5632-FBEA-A497F96DE7A3}"/>
              </a:ext>
            </a:extLst>
          </p:cNvPr>
          <p:cNvSpPr txBox="1"/>
          <p:nvPr/>
        </p:nvSpPr>
        <p:spPr>
          <a:xfrm>
            <a:off x="492006" y="3643981"/>
            <a:ext cx="9093200" cy="2031325"/>
          </a:xfrm>
          <a:prstGeom prst="rect">
            <a:avLst/>
          </a:prstGeom>
          <a:noFill/>
        </p:spPr>
        <p:txBody>
          <a:bodyPr wrap="square" rtlCol="0">
            <a:spAutoFit/>
          </a:bodyPr>
          <a:lstStyle/>
          <a:p>
            <a:pPr marL="285750" indent="-285750">
              <a:buFont typeface="Arial" panose="020B0604020202020204" pitchFamily="34" charset="0"/>
              <a:buChar char="•"/>
            </a:pPr>
            <a:r>
              <a:rPr lang="en-US" dirty="0" err="1"/>
              <a:t>Ropinirol</a:t>
            </a:r>
            <a:r>
              <a:rPr lang="en-US" dirty="0"/>
              <a:t> </a:t>
            </a:r>
            <a:r>
              <a:rPr lang="en-US" dirty="0" err="1"/>
              <a:t>karaciğerde</a:t>
            </a:r>
            <a:r>
              <a:rPr lang="en-US" dirty="0"/>
              <a:t> CYP1A2 </a:t>
            </a:r>
            <a:r>
              <a:rPr lang="en-US" dirty="0" err="1"/>
              <a:t>aracılıklı</a:t>
            </a:r>
            <a:r>
              <a:rPr lang="en-US" dirty="0"/>
              <a:t> metabolize </a:t>
            </a:r>
            <a:r>
              <a:rPr lang="en-US" dirty="0" err="1"/>
              <a:t>oluyor</a:t>
            </a:r>
            <a:endParaRPr lang="en-US" dirty="0"/>
          </a:p>
          <a:p>
            <a:pPr marL="285750" indent="-285750">
              <a:buFont typeface="Arial" panose="020B0604020202020204" pitchFamily="34" charset="0"/>
              <a:buChar char="•"/>
            </a:pPr>
            <a:r>
              <a:rPr lang="en-US" dirty="0"/>
              <a:t>CYP1A2 </a:t>
            </a:r>
          </a:p>
          <a:p>
            <a:r>
              <a:rPr lang="en-US" dirty="0"/>
              <a:t>           İnhibitor </a:t>
            </a:r>
            <a:r>
              <a:rPr lang="en-US" dirty="0" err="1"/>
              <a:t>etkisi</a:t>
            </a:r>
            <a:r>
              <a:rPr lang="en-US" dirty="0"/>
              <a:t> </a:t>
            </a:r>
            <a:r>
              <a:rPr lang="en-US" dirty="0" err="1"/>
              <a:t>olan</a:t>
            </a:r>
            <a:r>
              <a:rPr lang="en-US" dirty="0"/>
              <a:t> </a:t>
            </a:r>
            <a:r>
              <a:rPr lang="en-US" dirty="0" err="1"/>
              <a:t>ilaç</a:t>
            </a:r>
            <a:r>
              <a:rPr lang="en-US" dirty="0"/>
              <a:t> </a:t>
            </a:r>
            <a:r>
              <a:rPr lang="en-US" dirty="0" err="1"/>
              <a:t>ve</a:t>
            </a:r>
            <a:r>
              <a:rPr lang="en-US" dirty="0"/>
              <a:t> </a:t>
            </a:r>
            <a:r>
              <a:rPr lang="en-US" dirty="0" err="1"/>
              <a:t>gıdalar</a:t>
            </a:r>
            <a:r>
              <a:rPr lang="en-US" dirty="0"/>
              <a:t>:</a:t>
            </a:r>
          </a:p>
          <a:p>
            <a:pPr marL="742950" lvl="1" indent="-285750">
              <a:buFont typeface="Arial" panose="020B0604020202020204" pitchFamily="34" charset="0"/>
              <a:buChar char="•"/>
            </a:pPr>
            <a:r>
              <a:rPr lang="en-US" dirty="0" err="1"/>
              <a:t>Florokinolonlar</a:t>
            </a:r>
            <a:r>
              <a:rPr lang="en-US" dirty="0"/>
              <a:t>, Verapamil, Amiodaron, </a:t>
            </a:r>
            <a:r>
              <a:rPr lang="en-US" dirty="0" err="1"/>
              <a:t>Kafein</a:t>
            </a:r>
            <a:r>
              <a:rPr lang="en-US" dirty="0"/>
              <a:t>, </a:t>
            </a:r>
            <a:r>
              <a:rPr lang="en-US" dirty="0" err="1"/>
              <a:t>Valproat</a:t>
            </a:r>
            <a:endParaRPr lang="en-US" dirty="0"/>
          </a:p>
          <a:p>
            <a:pPr lvl="1"/>
            <a:r>
              <a:rPr lang="en-US" dirty="0"/>
              <a:t> </a:t>
            </a:r>
            <a:r>
              <a:rPr lang="en-US" dirty="0" err="1"/>
              <a:t>İndüksiyon</a:t>
            </a:r>
            <a:r>
              <a:rPr lang="en-US" dirty="0"/>
              <a:t> </a:t>
            </a:r>
            <a:r>
              <a:rPr lang="en-US" dirty="0" err="1"/>
              <a:t>etkisi</a:t>
            </a:r>
            <a:r>
              <a:rPr lang="en-US" dirty="0"/>
              <a:t> </a:t>
            </a:r>
            <a:r>
              <a:rPr lang="en-US" dirty="0" err="1"/>
              <a:t>olan</a:t>
            </a:r>
            <a:r>
              <a:rPr lang="en-US" dirty="0"/>
              <a:t> </a:t>
            </a:r>
            <a:r>
              <a:rPr lang="en-US" dirty="0" err="1"/>
              <a:t>ilaç</a:t>
            </a:r>
            <a:r>
              <a:rPr lang="en-US" dirty="0"/>
              <a:t> </a:t>
            </a:r>
            <a:r>
              <a:rPr lang="en-US" dirty="0" err="1"/>
              <a:t>ve</a:t>
            </a:r>
            <a:r>
              <a:rPr lang="en-US" dirty="0"/>
              <a:t> </a:t>
            </a:r>
            <a:r>
              <a:rPr lang="en-US" dirty="0" err="1"/>
              <a:t>gıdalar</a:t>
            </a:r>
            <a:r>
              <a:rPr lang="en-US" dirty="0"/>
              <a:t>:</a:t>
            </a:r>
          </a:p>
          <a:p>
            <a:pPr marL="742950" lvl="1" indent="-285750">
              <a:buFont typeface="Arial" panose="020B0604020202020204" pitchFamily="34" charset="0"/>
              <a:buChar char="•"/>
            </a:pPr>
            <a:r>
              <a:rPr lang="en-US" dirty="0" err="1"/>
              <a:t>Tütün</a:t>
            </a:r>
            <a:r>
              <a:rPr lang="en-US" dirty="0"/>
              <a:t>, </a:t>
            </a:r>
            <a:r>
              <a:rPr lang="en-US" dirty="0" err="1"/>
              <a:t>Brokoli</a:t>
            </a:r>
            <a:r>
              <a:rPr lang="en-US" dirty="0"/>
              <a:t>, </a:t>
            </a:r>
            <a:r>
              <a:rPr lang="en-US" dirty="0" err="1"/>
              <a:t>İnsülin</a:t>
            </a:r>
            <a:r>
              <a:rPr lang="en-US" dirty="0"/>
              <a:t>, Modafinil, Omeprazole, </a:t>
            </a:r>
            <a:r>
              <a:rPr lang="en-US" dirty="0" err="1"/>
              <a:t>Karbamazepin</a:t>
            </a:r>
            <a:endParaRPr lang="en-US" dirty="0"/>
          </a:p>
          <a:p>
            <a:pPr lvl="1"/>
            <a:r>
              <a:rPr lang="en-US" dirty="0"/>
              <a:t> </a:t>
            </a:r>
          </a:p>
        </p:txBody>
      </p:sp>
    </p:spTree>
    <p:extLst>
      <p:ext uri="{BB962C8B-B14F-4D97-AF65-F5344CB8AC3E}">
        <p14:creationId xmlns:p14="http://schemas.microsoft.com/office/powerpoint/2010/main" val="174968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C950E0A-98D6-FEFD-3A5B-42620F393267}"/>
              </a:ext>
            </a:extLst>
          </p:cNvPr>
          <p:cNvSpPr/>
          <p:nvPr/>
        </p:nvSpPr>
        <p:spPr>
          <a:xfrm>
            <a:off x="397933" y="465866"/>
            <a:ext cx="11633200" cy="4959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2400">
                <a:solidFill>
                  <a:schemeClr val="tx1"/>
                </a:solidFill>
              </a:rPr>
              <a:t>DOPA</a:t>
            </a:r>
            <a:r>
              <a:rPr lang="en-AU" sz="2400" dirty="0">
                <a:solidFill>
                  <a:schemeClr val="tx1"/>
                </a:solidFill>
              </a:rPr>
              <a:t>MİN AGONİSTLERİ– </a:t>
            </a:r>
            <a:r>
              <a:rPr lang="en-AU" sz="2400" dirty="0" err="1">
                <a:solidFill>
                  <a:schemeClr val="tx1"/>
                </a:solidFill>
              </a:rPr>
              <a:t>Geriatrik</a:t>
            </a:r>
            <a:r>
              <a:rPr lang="en-AU" sz="2400" dirty="0">
                <a:solidFill>
                  <a:schemeClr val="tx1"/>
                </a:solidFill>
              </a:rPr>
              <a:t> </a:t>
            </a:r>
            <a:r>
              <a:rPr lang="en-AU" sz="2400" dirty="0" err="1">
                <a:solidFill>
                  <a:schemeClr val="tx1"/>
                </a:solidFill>
              </a:rPr>
              <a:t>hastada</a:t>
            </a:r>
            <a:r>
              <a:rPr lang="en-AU" sz="2400" dirty="0">
                <a:solidFill>
                  <a:schemeClr val="tx1"/>
                </a:solidFill>
              </a:rPr>
              <a:t> </a:t>
            </a:r>
            <a:r>
              <a:rPr lang="en-AU" sz="2400" dirty="0" err="1">
                <a:solidFill>
                  <a:schemeClr val="tx1"/>
                </a:solidFill>
              </a:rPr>
              <a:t>dikkat</a:t>
            </a:r>
            <a:r>
              <a:rPr lang="en-AU" sz="2400" dirty="0">
                <a:solidFill>
                  <a:schemeClr val="tx1"/>
                </a:solidFill>
              </a:rPr>
              <a:t> </a:t>
            </a:r>
            <a:r>
              <a:rPr lang="en-AU" sz="2400" dirty="0" err="1">
                <a:solidFill>
                  <a:schemeClr val="tx1"/>
                </a:solidFill>
              </a:rPr>
              <a:t>edilmesi</a:t>
            </a:r>
            <a:r>
              <a:rPr lang="en-AU" sz="2400" dirty="0">
                <a:solidFill>
                  <a:schemeClr val="tx1"/>
                </a:solidFill>
              </a:rPr>
              <a:t> </a:t>
            </a:r>
            <a:r>
              <a:rPr lang="en-AU" sz="2400" dirty="0" err="1">
                <a:solidFill>
                  <a:schemeClr val="tx1"/>
                </a:solidFill>
              </a:rPr>
              <a:t>gereken</a:t>
            </a:r>
            <a:r>
              <a:rPr lang="en-AU" sz="2400" dirty="0">
                <a:solidFill>
                  <a:schemeClr val="tx1"/>
                </a:solidFill>
              </a:rPr>
              <a:t> </a:t>
            </a:r>
            <a:r>
              <a:rPr lang="en-AU" sz="2400" dirty="0" err="1">
                <a:solidFill>
                  <a:schemeClr val="tx1"/>
                </a:solidFill>
              </a:rPr>
              <a:t>diğer</a:t>
            </a:r>
            <a:r>
              <a:rPr lang="en-AU" sz="2400" dirty="0">
                <a:solidFill>
                  <a:schemeClr val="tx1"/>
                </a:solidFill>
              </a:rPr>
              <a:t> </a:t>
            </a:r>
            <a:r>
              <a:rPr lang="en-AU" sz="2400" dirty="0" err="1">
                <a:solidFill>
                  <a:schemeClr val="tx1"/>
                </a:solidFill>
              </a:rPr>
              <a:t>durumlar</a:t>
            </a:r>
            <a:r>
              <a:rPr lang="en-AU" sz="2400" dirty="0">
                <a:solidFill>
                  <a:schemeClr val="tx1"/>
                </a:solidFill>
              </a:rPr>
              <a:t> </a:t>
            </a:r>
            <a:endParaRPr lang="en-TR" sz="2400" dirty="0">
              <a:solidFill>
                <a:schemeClr val="tx1"/>
              </a:solidFill>
            </a:endParaRPr>
          </a:p>
        </p:txBody>
      </p:sp>
      <p:sp>
        <p:nvSpPr>
          <p:cNvPr id="3" name="TextBox 2">
            <a:extLst>
              <a:ext uri="{FF2B5EF4-FFF2-40B4-BE49-F238E27FC236}">
                <a16:creationId xmlns:a16="http://schemas.microsoft.com/office/drawing/2014/main" id="{FA4687D6-12DA-0C7B-11C1-891E030FF6E8}"/>
              </a:ext>
            </a:extLst>
          </p:cNvPr>
          <p:cNvSpPr txBox="1"/>
          <p:nvPr/>
        </p:nvSpPr>
        <p:spPr>
          <a:xfrm>
            <a:off x="419100" y="1676401"/>
            <a:ext cx="113538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70-79 </a:t>
            </a:r>
            <a:r>
              <a:rPr lang="en-US" sz="2000" dirty="0" err="1"/>
              <a:t>yaş</a:t>
            </a:r>
            <a:r>
              <a:rPr lang="en-US" sz="2000" dirty="0"/>
              <a:t> </a:t>
            </a:r>
            <a:r>
              <a:rPr lang="en-US" sz="2000" dirty="0" err="1"/>
              <a:t>arası</a:t>
            </a:r>
            <a:r>
              <a:rPr lang="en-US" sz="2000" dirty="0"/>
              <a:t> </a:t>
            </a:r>
            <a:r>
              <a:rPr lang="en-US" sz="2000" dirty="0" err="1"/>
              <a:t>popülasyonun</a:t>
            </a:r>
            <a:r>
              <a:rPr lang="en-US" sz="2000" dirty="0"/>
              <a:t> </a:t>
            </a:r>
            <a:r>
              <a:rPr lang="en-US" sz="2000" dirty="0" err="1"/>
              <a:t>yaklaşık</a:t>
            </a:r>
            <a:r>
              <a:rPr lang="en-US" sz="2000" dirty="0"/>
              <a:t> 1/5’i </a:t>
            </a:r>
            <a:r>
              <a:rPr lang="en-US" sz="2000" dirty="0" err="1"/>
              <a:t>ve</a:t>
            </a:r>
            <a:r>
              <a:rPr lang="en-US" sz="2000" dirty="0"/>
              <a:t>  &gt;80 </a:t>
            </a:r>
            <a:r>
              <a:rPr lang="en-US" sz="2000" dirty="0" err="1"/>
              <a:t>yaş</a:t>
            </a:r>
            <a:r>
              <a:rPr lang="en-US" sz="2000" dirty="0"/>
              <a:t> </a:t>
            </a:r>
            <a:r>
              <a:rPr lang="en-US" sz="2000" dirty="0" err="1"/>
              <a:t>popülasyonun</a:t>
            </a:r>
            <a:r>
              <a:rPr lang="en-US" sz="2000" dirty="0"/>
              <a:t> %50’sinde GFR  </a:t>
            </a:r>
            <a:r>
              <a:rPr lang="en-US" sz="2000" dirty="0" err="1"/>
              <a:t>düşüyor</a:t>
            </a:r>
            <a:r>
              <a:rPr lang="en-US" sz="2000" dirty="0"/>
              <a:t>:</a:t>
            </a:r>
          </a:p>
          <a:p>
            <a:pPr marL="742950" lvl="1" indent="-285750">
              <a:buFont typeface="Arial" panose="020B0604020202020204" pitchFamily="34" charset="0"/>
              <a:buChar char="•"/>
            </a:pPr>
            <a:r>
              <a:rPr lang="en-US" sz="2000" dirty="0" err="1"/>
              <a:t>Pramipeksol</a:t>
            </a:r>
            <a:r>
              <a:rPr lang="en-US" sz="2000" dirty="0"/>
              <a:t> </a:t>
            </a:r>
            <a:r>
              <a:rPr lang="en-US" sz="2000" dirty="0" err="1"/>
              <a:t>ve</a:t>
            </a:r>
            <a:r>
              <a:rPr lang="en-US" sz="2000" dirty="0"/>
              <a:t> </a:t>
            </a:r>
            <a:r>
              <a:rPr lang="en-US" sz="2000" dirty="0" err="1"/>
              <a:t>ropinirol</a:t>
            </a:r>
            <a:r>
              <a:rPr lang="en-US" sz="2000" dirty="0"/>
              <a:t> </a:t>
            </a:r>
            <a:r>
              <a:rPr lang="en-US" sz="2000" dirty="0" err="1"/>
              <a:t>kullaniminda</a:t>
            </a:r>
            <a:r>
              <a:rPr lang="en-US" sz="2000" dirty="0"/>
              <a:t> </a:t>
            </a:r>
            <a:r>
              <a:rPr lang="en-US" sz="2000" dirty="0" err="1"/>
              <a:t>dikkar</a:t>
            </a:r>
            <a:r>
              <a:rPr lang="en-US" sz="2000" dirty="0"/>
              <a:t> </a:t>
            </a:r>
            <a:r>
              <a:rPr lang="en-US" sz="2000" dirty="0" err="1"/>
              <a:t>edilmeli</a:t>
            </a:r>
            <a:endParaRPr lang="en-US" sz="2000" dirty="0"/>
          </a:p>
          <a:p>
            <a:pPr marL="742950" lvl="1" indent="-285750">
              <a:buFont typeface="Arial" panose="020B0604020202020204" pitchFamily="34" charset="0"/>
              <a:buChar char="•"/>
            </a:pPr>
            <a:r>
              <a:rPr lang="en-US" sz="2000" dirty="0" err="1"/>
              <a:t>Rotigotin</a:t>
            </a:r>
            <a:r>
              <a:rPr lang="en-US" sz="2000" dirty="0"/>
              <a:t> </a:t>
            </a:r>
            <a:r>
              <a:rPr lang="en-US" sz="2000" dirty="0" err="1"/>
              <a:t>böbrek</a:t>
            </a:r>
            <a:r>
              <a:rPr lang="en-US" sz="2000" dirty="0"/>
              <a:t> </a:t>
            </a:r>
            <a:r>
              <a:rPr lang="en-US" sz="2000" dirty="0" err="1"/>
              <a:t>fonksiyonlarından</a:t>
            </a:r>
            <a:r>
              <a:rPr lang="en-US" sz="2000" dirty="0"/>
              <a:t> </a:t>
            </a:r>
            <a:r>
              <a:rPr lang="en-US" sz="2000" dirty="0" err="1"/>
              <a:t>etkilenmiyor</a:t>
            </a:r>
            <a:endParaRPr lang="en-US" sz="2000" dirty="0"/>
          </a:p>
          <a:p>
            <a:pPr lvl="1"/>
            <a:endParaRPr lang="en-US" sz="2000" dirty="0"/>
          </a:p>
          <a:p>
            <a:pPr marL="285750" indent="-285750">
              <a:buFont typeface="Arial" panose="020B0604020202020204" pitchFamily="34" charset="0"/>
              <a:buChar char="•"/>
            </a:pPr>
            <a:r>
              <a:rPr lang="en-US" sz="2000" dirty="0" err="1"/>
              <a:t>Yaşlıda</a:t>
            </a:r>
            <a:r>
              <a:rPr lang="en-US" sz="2000" dirty="0"/>
              <a:t> </a:t>
            </a:r>
            <a:r>
              <a:rPr lang="en-US" sz="2000" dirty="0" err="1"/>
              <a:t>karaciğer</a:t>
            </a:r>
            <a:r>
              <a:rPr lang="en-US" sz="2000" dirty="0"/>
              <a:t> </a:t>
            </a:r>
            <a:r>
              <a:rPr lang="en-US" sz="2000" dirty="0" err="1"/>
              <a:t>işlevleri</a:t>
            </a:r>
            <a:r>
              <a:rPr lang="en-US" sz="2000" dirty="0"/>
              <a:t> de </a:t>
            </a:r>
            <a:r>
              <a:rPr lang="en-US" sz="2000" dirty="0" err="1"/>
              <a:t>bozulabilir</a:t>
            </a:r>
            <a:endParaRPr lang="en-US" sz="2000" dirty="0"/>
          </a:p>
          <a:p>
            <a:pPr marL="742950" lvl="1" indent="-285750">
              <a:buFont typeface="Arial" panose="020B0604020202020204" pitchFamily="34" charset="0"/>
              <a:buChar char="•"/>
            </a:pPr>
            <a:r>
              <a:rPr lang="en-US" sz="2000" dirty="0" err="1"/>
              <a:t>Ağır</a:t>
            </a:r>
            <a:r>
              <a:rPr lang="en-US" sz="2000" dirty="0"/>
              <a:t> </a:t>
            </a:r>
            <a:r>
              <a:rPr lang="en-US" sz="2000" dirty="0" err="1"/>
              <a:t>karaciğer</a:t>
            </a:r>
            <a:r>
              <a:rPr lang="en-US" sz="2000" dirty="0"/>
              <a:t> </a:t>
            </a:r>
            <a:r>
              <a:rPr lang="en-US" sz="2000" dirty="0" err="1"/>
              <a:t>yetersizliği</a:t>
            </a:r>
            <a:r>
              <a:rPr lang="en-US" sz="2000" dirty="0"/>
              <a:t> </a:t>
            </a:r>
            <a:r>
              <a:rPr lang="en-US" sz="2000" dirty="0" err="1"/>
              <a:t>olan</a:t>
            </a:r>
            <a:r>
              <a:rPr lang="en-US" sz="2000" dirty="0"/>
              <a:t> </a:t>
            </a:r>
            <a:r>
              <a:rPr lang="en-US" sz="2000" dirty="0" err="1"/>
              <a:t>hastalara</a:t>
            </a:r>
            <a:r>
              <a:rPr lang="en-US" sz="2000" dirty="0"/>
              <a:t> </a:t>
            </a:r>
            <a:r>
              <a:rPr lang="en-US" sz="2000" dirty="0" err="1"/>
              <a:t>rotigotin</a:t>
            </a:r>
            <a:r>
              <a:rPr lang="en-US" sz="2000" dirty="0"/>
              <a:t> </a:t>
            </a:r>
            <a:r>
              <a:rPr lang="en-US" sz="2000" dirty="0" err="1"/>
              <a:t>ve</a:t>
            </a:r>
            <a:r>
              <a:rPr lang="en-US" sz="2000" dirty="0"/>
              <a:t> </a:t>
            </a:r>
            <a:r>
              <a:rPr lang="en-US" sz="2000" dirty="0" err="1"/>
              <a:t>ropinirol</a:t>
            </a:r>
            <a:r>
              <a:rPr lang="en-US" sz="2000" dirty="0"/>
              <a:t> </a:t>
            </a:r>
            <a:r>
              <a:rPr lang="en-US" sz="2000" dirty="0" err="1"/>
              <a:t>verilmemeli</a:t>
            </a:r>
            <a:endParaRPr lang="en-US" sz="2000" dirty="0"/>
          </a:p>
          <a:p>
            <a:pPr lvl="1"/>
            <a:endParaRPr lang="en-US" sz="2000" dirty="0"/>
          </a:p>
          <a:p>
            <a:pPr marL="285750" indent="-285750">
              <a:buFont typeface="Arial" panose="020B0604020202020204" pitchFamily="34" charset="0"/>
              <a:buChar char="•"/>
            </a:pPr>
            <a:r>
              <a:rPr lang="en-US" sz="2000" dirty="0"/>
              <a:t>Apomorfin </a:t>
            </a:r>
            <a:r>
              <a:rPr lang="en-US" sz="2000" dirty="0" err="1"/>
              <a:t>ve</a:t>
            </a:r>
            <a:r>
              <a:rPr lang="en-US" sz="2000" dirty="0"/>
              <a:t> </a:t>
            </a:r>
            <a:r>
              <a:rPr lang="en-US" sz="2000" dirty="0" err="1"/>
              <a:t>amantadin</a:t>
            </a:r>
            <a:r>
              <a:rPr lang="en-US" sz="2000" dirty="0"/>
              <a:t> QT </a:t>
            </a:r>
            <a:r>
              <a:rPr lang="en-US" sz="2000" dirty="0" err="1"/>
              <a:t>uzamasına</a:t>
            </a:r>
            <a:r>
              <a:rPr lang="en-US" sz="2000" dirty="0"/>
              <a:t> </a:t>
            </a:r>
            <a:r>
              <a:rPr lang="en-US" sz="2000" dirty="0" err="1"/>
              <a:t>ve</a:t>
            </a:r>
            <a:r>
              <a:rPr lang="en-US" sz="2000" dirty="0"/>
              <a:t> </a:t>
            </a:r>
            <a:r>
              <a:rPr lang="en-US" sz="2000" dirty="0" err="1"/>
              <a:t>kardiyak</a:t>
            </a:r>
            <a:r>
              <a:rPr lang="en-US" sz="2000" dirty="0"/>
              <a:t> </a:t>
            </a:r>
            <a:r>
              <a:rPr lang="en-US" sz="2000" dirty="0" err="1"/>
              <a:t>disritmiye</a:t>
            </a:r>
            <a:r>
              <a:rPr lang="en-US" sz="2000" dirty="0"/>
              <a:t> </a:t>
            </a:r>
            <a:r>
              <a:rPr lang="en-US" sz="2000" dirty="0" err="1"/>
              <a:t>neden</a:t>
            </a:r>
            <a:r>
              <a:rPr lang="en-US" sz="2000" dirty="0"/>
              <a:t> </a:t>
            </a:r>
            <a:r>
              <a:rPr lang="en-US" sz="2000" dirty="0" err="1"/>
              <a:t>olabilirler</a:t>
            </a:r>
            <a:r>
              <a:rPr lang="en-US" sz="2000" dirty="0"/>
              <a:t>, </a:t>
            </a:r>
            <a:r>
              <a:rPr lang="en-US" sz="2000" dirty="0" err="1"/>
              <a:t>birlikte</a:t>
            </a:r>
            <a:r>
              <a:rPr lang="en-US" sz="2000" dirty="0"/>
              <a:t> </a:t>
            </a:r>
            <a:r>
              <a:rPr lang="en-US" sz="2000" dirty="0" err="1"/>
              <a:t>kullanılmamalılar</a:t>
            </a:r>
            <a:endParaRPr lang="en-US" sz="2000" dirty="0"/>
          </a:p>
          <a:p>
            <a:pPr marL="285750" indent="-285750">
              <a:buFont typeface="Arial" panose="020B0604020202020204" pitchFamily="34" charset="0"/>
              <a:buChar char="•"/>
            </a:pPr>
            <a:r>
              <a:rPr lang="en-US" sz="2000" dirty="0"/>
              <a:t>Apomorfin </a:t>
            </a:r>
            <a:r>
              <a:rPr lang="en-US" sz="2000" dirty="0" err="1"/>
              <a:t>çok</a:t>
            </a:r>
            <a:r>
              <a:rPr lang="en-US" sz="2000" dirty="0"/>
              <a:t> </a:t>
            </a:r>
            <a:r>
              <a:rPr lang="en-US" sz="2000" dirty="0" err="1"/>
              <a:t>güçlü</a:t>
            </a:r>
            <a:r>
              <a:rPr lang="en-US" sz="2000" dirty="0"/>
              <a:t> </a:t>
            </a:r>
            <a:r>
              <a:rPr lang="en-US" sz="2000" dirty="0" err="1"/>
              <a:t>bir</a:t>
            </a:r>
            <a:r>
              <a:rPr lang="en-US" sz="2000" dirty="0"/>
              <a:t> </a:t>
            </a:r>
            <a:r>
              <a:rPr lang="en-US" sz="2000" dirty="0" err="1"/>
              <a:t>emetik</a:t>
            </a:r>
            <a:r>
              <a:rPr lang="en-US" sz="2000" dirty="0"/>
              <a:t> (</a:t>
            </a:r>
            <a:r>
              <a:rPr lang="en-US" sz="2000" dirty="0" err="1"/>
              <a:t>tekrarlayan</a:t>
            </a:r>
            <a:r>
              <a:rPr lang="en-US" sz="2000" dirty="0"/>
              <a:t> </a:t>
            </a:r>
            <a:r>
              <a:rPr lang="en-US" sz="2000" dirty="0" err="1"/>
              <a:t>kusmalar</a:t>
            </a:r>
            <a:r>
              <a:rPr lang="en-US" sz="2000" dirty="0"/>
              <a:t> </a:t>
            </a:r>
            <a:r>
              <a:rPr lang="en-US" sz="2000" dirty="0" err="1"/>
              <a:t>ve</a:t>
            </a:r>
            <a:r>
              <a:rPr lang="en-US" sz="2000" dirty="0"/>
              <a:t> </a:t>
            </a:r>
            <a:r>
              <a:rPr lang="en-US" sz="2000" dirty="0" err="1"/>
              <a:t>elektrolit</a:t>
            </a:r>
            <a:r>
              <a:rPr lang="en-US" sz="2000" dirty="0"/>
              <a:t> </a:t>
            </a:r>
            <a:r>
              <a:rPr lang="en-US" sz="2000" dirty="0" err="1"/>
              <a:t>dengesizliğine</a:t>
            </a:r>
            <a:r>
              <a:rPr lang="en-US" sz="2000" dirty="0"/>
              <a:t> </a:t>
            </a:r>
            <a:r>
              <a:rPr lang="en-US" sz="2000" dirty="0" err="1"/>
              <a:t>neden</a:t>
            </a:r>
            <a:r>
              <a:rPr lang="en-US" sz="2000" dirty="0"/>
              <a:t> </a:t>
            </a:r>
            <a:r>
              <a:rPr lang="en-US" sz="2000" dirty="0" err="1"/>
              <a:t>olabilir</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r>
              <a:rPr lang="en-US" sz="2000" dirty="0"/>
              <a:t>   </a:t>
            </a:r>
          </a:p>
        </p:txBody>
      </p:sp>
    </p:spTree>
    <p:extLst>
      <p:ext uri="{BB962C8B-B14F-4D97-AF65-F5344CB8AC3E}">
        <p14:creationId xmlns:p14="http://schemas.microsoft.com/office/powerpoint/2010/main" val="3597652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ome Origins of Western Quackery | The Logical Place">
            <a:extLst>
              <a:ext uri="{FF2B5EF4-FFF2-40B4-BE49-F238E27FC236}">
                <a16:creationId xmlns:a16="http://schemas.microsoft.com/office/drawing/2014/main" id="{9BF0BF8C-632C-348F-B91B-56C300549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29" b="149"/>
          <a:stretch/>
        </p:blipFill>
        <p:spPr bwMode="auto">
          <a:xfrm>
            <a:off x="9100764" y="402504"/>
            <a:ext cx="2318658" cy="23186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493F025C-5146-F5D1-1E33-F8F17514446E}"/>
              </a:ext>
            </a:extLst>
          </p:cNvPr>
          <p:cNvSpPr/>
          <p:nvPr/>
        </p:nvSpPr>
        <p:spPr>
          <a:xfrm>
            <a:off x="1308505" y="828675"/>
            <a:ext cx="5404184" cy="10815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4000" dirty="0">
                <a:solidFill>
                  <a:schemeClr val="tx1"/>
                </a:solidFill>
              </a:rPr>
              <a:t>Selektif MAO-Bİ</a:t>
            </a:r>
          </a:p>
        </p:txBody>
      </p:sp>
      <p:pic>
        <p:nvPicPr>
          <p:cNvPr id="4" name="Picture 4">
            <a:extLst>
              <a:ext uri="{FF2B5EF4-FFF2-40B4-BE49-F238E27FC236}">
                <a16:creationId xmlns:a16="http://schemas.microsoft.com/office/drawing/2014/main" id="{90A7007C-C0AE-EDE3-96B7-EF1DC3899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803" y="2721162"/>
            <a:ext cx="3429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46238AF-4AB7-A490-E9EC-CF0CBD9D9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82704"/>
            <a:ext cx="1905000" cy="2413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0F2B9A-C7B2-4B22-099F-FA90A165DAEC}"/>
              </a:ext>
            </a:extLst>
          </p:cNvPr>
          <p:cNvSpPr txBox="1"/>
          <p:nvPr/>
        </p:nvSpPr>
        <p:spPr>
          <a:xfrm>
            <a:off x="6096000" y="4821988"/>
            <a:ext cx="2293833" cy="584775"/>
          </a:xfrm>
          <a:prstGeom prst="rect">
            <a:avLst/>
          </a:prstGeom>
          <a:noFill/>
        </p:spPr>
        <p:txBody>
          <a:bodyPr wrap="none" rtlCol="0">
            <a:spAutoFit/>
          </a:bodyPr>
          <a:lstStyle/>
          <a:p>
            <a:r>
              <a:rPr lang="en-TR" b="1" dirty="0"/>
              <a:t>Peter Franz Riederer</a:t>
            </a:r>
          </a:p>
          <a:p>
            <a:r>
              <a:rPr lang="en-TR" sz="1400" dirty="0"/>
              <a:t>(1942-)</a:t>
            </a:r>
          </a:p>
        </p:txBody>
      </p:sp>
      <p:sp>
        <p:nvSpPr>
          <p:cNvPr id="7" name="TextBox 6">
            <a:extLst>
              <a:ext uri="{FF2B5EF4-FFF2-40B4-BE49-F238E27FC236}">
                <a16:creationId xmlns:a16="http://schemas.microsoft.com/office/drawing/2014/main" id="{F12AF081-EED9-E18E-11C5-65C4CA98B6BF}"/>
              </a:ext>
            </a:extLst>
          </p:cNvPr>
          <p:cNvSpPr txBox="1"/>
          <p:nvPr/>
        </p:nvSpPr>
        <p:spPr>
          <a:xfrm>
            <a:off x="1308505" y="4821988"/>
            <a:ext cx="2380395" cy="861774"/>
          </a:xfrm>
          <a:prstGeom prst="rect">
            <a:avLst/>
          </a:prstGeom>
          <a:noFill/>
        </p:spPr>
        <p:txBody>
          <a:bodyPr wrap="none" rtlCol="0">
            <a:spAutoFit/>
          </a:bodyPr>
          <a:lstStyle/>
          <a:p>
            <a:r>
              <a:rPr lang="en-TR" b="1" dirty="0"/>
              <a:t>Moussa B. H. Youdim</a:t>
            </a:r>
          </a:p>
          <a:p>
            <a:r>
              <a:rPr lang="en-TR" sz="1400" dirty="0"/>
              <a:t>(1940- )</a:t>
            </a:r>
          </a:p>
          <a:p>
            <a:endParaRPr lang="en-TR" b="1" dirty="0"/>
          </a:p>
        </p:txBody>
      </p:sp>
      <p:sp>
        <p:nvSpPr>
          <p:cNvPr id="9" name="TextBox 8">
            <a:extLst>
              <a:ext uri="{FF2B5EF4-FFF2-40B4-BE49-F238E27FC236}">
                <a16:creationId xmlns:a16="http://schemas.microsoft.com/office/drawing/2014/main" id="{3B16A3AB-8FCF-8C56-8D1A-E5707E424AC7}"/>
              </a:ext>
            </a:extLst>
          </p:cNvPr>
          <p:cNvSpPr txBox="1"/>
          <p:nvPr/>
        </p:nvSpPr>
        <p:spPr>
          <a:xfrm>
            <a:off x="1324003" y="5430762"/>
            <a:ext cx="3649337" cy="584775"/>
          </a:xfrm>
          <a:prstGeom prst="rect">
            <a:avLst/>
          </a:prstGeom>
          <a:noFill/>
        </p:spPr>
        <p:txBody>
          <a:bodyPr wrap="square">
            <a:spAutoFit/>
          </a:bodyPr>
          <a:lstStyle/>
          <a:p>
            <a:r>
              <a:rPr lang="en-TR" sz="1600" dirty="0"/>
              <a:t>1974 yılında PH hastalarını selegiline ile tedavi etmeye başlıyor</a:t>
            </a:r>
          </a:p>
        </p:txBody>
      </p:sp>
      <p:sp>
        <p:nvSpPr>
          <p:cNvPr id="10" name="TextBox 9">
            <a:extLst>
              <a:ext uri="{FF2B5EF4-FFF2-40B4-BE49-F238E27FC236}">
                <a16:creationId xmlns:a16="http://schemas.microsoft.com/office/drawing/2014/main" id="{E6EC2A5A-06A0-FC21-0289-911F6021E712}"/>
              </a:ext>
            </a:extLst>
          </p:cNvPr>
          <p:cNvSpPr txBox="1"/>
          <p:nvPr/>
        </p:nvSpPr>
        <p:spPr>
          <a:xfrm>
            <a:off x="6096000" y="5501801"/>
            <a:ext cx="3649337" cy="584775"/>
          </a:xfrm>
          <a:prstGeom prst="rect">
            <a:avLst/>
          </a:prstGeom>
          <a:noFill/>
        </p:spPr>
        <p:txBody>
          <a:bodyPr wrap="square" rtlCol="0">
            <a:spAutoFit/>
          </a:bodyPr>
          <a:lstStyle/>
          <a:p>
            <a:r>
              <a:rPr lang="en-TR" sz="1600" dirty="0"/>
              <a:t>MAO -BI’lerinin PH’da kullanılabileceği fikrini ilk olarak öne sürülüyor </a:t>
            </a:r>
          </a:p>
        </p:txBody>
      </p:sp>
    </p:spTree>
    <p:extLst>
      <p:ext uri="{BB962C8B-B14F-4D97-AF65-F5344CB8AC3E}">
        <p14:creationId xmlns:p14="http://schemas.microsoft.com/office/powerpoint/2010/main" val="2000058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AB7F0D-CEC3-E470-02E4-B2954F1E9A17}"/>
              </a:ext>
            </a:extLst>
          </p:cNvPr>
          <p:cNvSpPr txBox="1"/>
          <p:nvPr/>
        </p:nvSpPr>
        <p:spPr>
          <a:xfrm>
            <a:off x="1124994" y="3879214"/>
            <a:ext cx="8384091" cy="1569660"/>
          </a:xfrm>
          <a:prstGeom prst="rect">
            <a:avLst/>
          </a:prstGeom>
          <a:noFill/>
        </p:spPr>
        <p:txBody>
          <a:bodyPr wrap="square" rtlCol="0">
            <a:spAutoFit/>
          </a:bodyPr>
          <a:lstStyle/>
          <a:p>
            <a:r>
              <a:rPr lang="en-TR" sz="2400" dirty="0"/>
              <a:t>FDA onayı:</a:t>
            </a:r>
          </a:p>
          <a:p>
            <a:endParaRPr lang="en-TR" sz="2400" dirty="0"/>
          </a:p>
          <a:p>
            <a:r>
              <a:rPr lang="en-TR" sz="2400" dirty="0"/>
              <a:t>Selejilin  - 1989</a:t>
            </a:r>
          </a:p>
          <a:p>
            <a:r>
              <a:rPr lang="en-TR" sz="2400" dirty="0"/>
              <a:t>Rasajilin  - 2006</a:t>
            </a:r>
          </a:p>
        </p:txBody>
      </p:sp>
      <p:sp>
        <p:nvSpPr>
          <p:cNvPr id="5" name="TextBox 4">
            <a:extLst>
              <a:ext uri="{FF2B5EF4-FFF2-40B4-BE49-F238E27FC236}">
                <a16:creationId xmlns:a16="http://schemas.microsoft.com/office/drawing/2014/main" id="{7AE5B9AA-EE61-FE61-5B57-B7ACB314EE57}"/>
              </a:ext>
            </a:extLst>
          </p:cNvPr>
          <p:cNvSpPr txBox="1"/>
          <p:nvPr/>
        </p:nvSpPr>
        <p:spPr>
          <a:xfrm>
            <a:off x="3446273" y="536840"/>
            <a:ext cx="4184159" cy="523220"/>
          </a:xfrm>
          <a:prstGeom prst="rect">
            <a:avLst/>
          </a:prstGeom>
          <a:noFill/>
        </p:spPr>
        <p:txBody>
          <a:bodyPr wrap="none" rtlCol="0">
            <a:spAutoFit/>
          </a:bodyPr>
          <a:lstStyle/>
          <a:p>
            <a:r>
              <a:rPr lang="en-TR" sz="2800" dirty="0"/>
              <a:t>Günümüzde MAO – Bİ’leri </a:t>
            </a:r>
          </a:p>
        </p:txBody>
      </p:sp>
      <p:sp>
        <p:nvSpPr>
          <p:cNvPr id="7" name="TextBox 6">
            <a:extLst>
              <a:ext uri="{FF2B5EF4-FFF2-40B4-BE49-F238E27FC236}">
                <a16:creationId xmlns:a16="http://schemas.microsoft.com/office/drawing/2014/main" id="{3E481F54-6615-70EC-AF28-5B7FF64CEB23}"/>
              </a:ext>
            </a:extLst>
          </p:cNvPr>
          <p:cNvSpPr txBox="1"/>
          <p:nvPr/>
        </p:nvSpPr>
        <p:spPr>
          <a:xfrm>
            <a:off x="1771135" y="1413321"/>
            <a:ext cx="7646645" cy="1938992"/>
          </a:xfrm>
          <a:prstGeom prst="rect">
            <a:avLst/>
          </a:prstGeom>
          <a:noFill/>
        </p:spPr>
        <p:txBody>
          <a:bodyPr wrap="none" rtlCol="0">
            <a:spAutoFit/>
          </a:bodyPr>
          <a:lstStyle/>
          <a:p>
            <a:pPr algn="ctr"/>
            <a:r>
              <a:rPr lang="en-TR" sz="2400" i="1" u="sng" dirty="0"/>
              <a:t>Geri dönüşümü olmayan </a:t>
            </a:r>
            <a:r>
              <a:rPr lang="en-TR" sz="2400" u="sng" dirty="0"/>
              <a:t>MAO-Bİ’leri:  </a:t>
            </a:r>
          </a:p>
          <a:p>
            <a:pPr algn="ctr"/>
            <a:r>
              <a:rPr lang="en-TR" sz="2400" b="1" dirty="0"/>
              <a:t>Selejilin</a:t>
            </a:r>
            <a:r>
              <a:rPr lang="en-TR" sz="2400" dirty="0"/>
              <a:t> 1980’lerde, yaklaşık 20 yıl kadar sonra </a:t>
            </a:r>
            <a:r>
              <a:rPr lang="en-TR" sz="2400" b="1" dirty="0"/>
              <a:t>Rasajilin</a:t>
            </a:r>
          </a:p>
          <a:p>
            <a:pPr algn="ctr"/>
            <a:r>
              <a:rPr lang="en-TR" sz="2400" i="1" u="sng" dirty="0"/>
              <a:t>Geri dönüşümlü</a:t>
            </a:r>
            <a:r>
              <a:rPr lang="en-TR" sz="2400" u="sng" dirty="0"/>
              <a:t>  MAO-Bİ: </a:t>
            </a:r>
          </a:p>
          <a:p>
            <a:pPr algn="ctr"/>
            <a:r>
              <a:rPr lang="en-TR" sz="2400" b="1" dirty="0"/>
              <a:t>Safinamid</a:t>
            </a:r>
            <a:r>
              <a:rPr lang="en-TR" sz="2400" dirty="0"/>
              <a:t> 2015 </a:t>
            </a:r>
          </a:p>
          <a:p>
            <a:pPr algn="ctr"/>
            <a:r>
              <a:rPr lang="en-TR" sz="2400" dirty="0"/>
              <a:t>yılından beri PH tedavisinde kullanıma girmiştir</a:t>
            </a:r>
          </a:p>
        </p:txBody>
      </p:sp>
      <p:sp>
        <p:nvSpPr>
          <p:cNvPr id="10" name="TextBox 9">
            <a:extLst>
              <a:ext uri="{FF2B5EF4-FFF2-40B4-BE49-F238E27FC236}">
                <a16:creationId xmlns:a16="http://schemas.microsoft.com/office/drawing/2014/main" id="{50FC907A-CF92-8522-E7F2-D7641D29D9A9}"/>
              </a:ext>
            </a:extLst>
          </p:cNvPr>
          <p:cNvSpPr txBox="1"/>
          <p:nvPr/>
        </p:nvSpPr>
        <p:spPr>
          <a:xfrm>
            <a:off x="4172994" y="5631160"/>
            <a:ext cx="6096000" cy="461665"/>
          </a:xfrm>
          <a:prstGeom prst="rect">
            <a:avLst/>
          </a:prstGeom>
          <a:noFill/>
        </p:spPr>
        <p:txBody>
          <a:bodyPr wrap="square">
            <a:spAutoFit/>
          </a:bodyPr>
          <a:lstStyle/>
          <a:p>
            <a:r>
              <a:rPr lang="en-TR" sz="2400" dirty="0">
                <a:solidFill>
                  <a:srgbClr val="C00000"/>
                </a:solidFill>
              </a:rPr>
              <a:t>Motor fluktuasyonlarda L-dopa’ya ek</a:t>
            </a:r>
          </a:p>
        </p:txBody>
      </p:sp>
      <p:sp>
        <p:nvSpPr>
          <p:cNvPr id="11" name="TextBox 10">
            <a:extLst>
              <a:ext uri="{FF2B5EF4-FFF2-40B4-BE49-F238E27FC236}">
                <a16:creationId xmlns:a16="http://schemas.microsoft.com/office/drawing/2014/main" id="{5E4553DF-35AF-E92B-B42A-4C507AB891B6}"/>
              </a:ext>
            </a:extLst>
          </p:cNvPr>
          <p:cNvSpPr txBox="1"/>
          <p:nvPr/>
        </p:nvSpPr>
        <p:spPr>
          <a:xfrm>
            <a:off x="3589240" y="4764403"/>
            <a:ext cx="5370381" cy="461665"/>
          </a:xfrm>
          <a:prstGeom prst="rect">
            <a:avLst/>
          </a:prstGeom>
          <a:noFill/>
        </p:spPr>
        <p:txBody>
          <a:bodyPr wrap="none" rtlCol="0">
            <a:spAutoFit/>
          </a:bodyPr>
          <a:lstStyle/>
          <a:p>
            <a:r>
              <a:rPr lang="en-TR" sz="2400" dirty="0">
                <a:solidFill>
                  <a:srgbClr val="C00000"/>
                </a:solidFill>
              </a:rPr>
              <a:t>Monoterapide ve kombine tedavi olarak</a:t>
            </a:r>
          </a:p>
        </p:txBody>
      </p:sp>
      <p:sp>
        <p:nvSpPr>
          <p:cNvPr id="12" name="Right Brace 11">
            <a:extLst>
              <a:ext uri="{FF2B5EF4-FFF2-40B4-BE49-F238E27FC236}">
                <a16:creationId xmlns:a16="http://schemas.microsoft.com/office/drawing/2014/main" id="{D95FB36D-10FA-517B-ECE6-58C8BE320FC3}"/>
              </a:ext>
            </a:extLst>
          </p:cNvPr>
          <p:cNvSpPr/>
          <p:nvPr/>
        </p:nvSpPr>
        <p:spPr>
          <a:xfrm>
            <a:off x="3258594" y="4662348"/>
            <a:ext cx="284706" cy="66577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R"/>
          </a:p>
        </p:txBody>
      </p:sp>
      <p:sp>
        <p:nvSpPr>
          <p:cNvPr id="14" name="TextBox 13">
            <a:extLst>
              <a:ext uri="{FF2B5EF4-FFF2-40B4-BE49-F238E27FC236}">
                <a16:creationId xmlns:a16="http://schemas.microsoft.com/office/drawing/2014/main" id="{7C4CCC0C-88A5-15EE-562C-0CD5F28D0688}"/>
              </a:ext>
            </a:extLst>
          </p:cNvPr>
          <p:cNvSpPr txBox="1"/>
          <p:nvPr/>
        </p:nvSpPr>
        <p:spPr>
          <a:xfrm>
            <a:off x="1124994" y="5597885"/>
            <a:ext cx="5931414" cy="461665"/>
          </a:xfrm>
          <a:prstGeom prst="rect">
            <a:avLst/>
          </a:prstGeom>
          <a:noFill/>
        </p:spPr>
        <p:txBody>
          <a:bodyPr wrap="square">
            <a:spAutoFit/>
          </a:bodyPr>
          <a:lstStyle/>
          <a:p>
            <a:r>
              <a:rPr lang="en-TR" sz="2400" dirty="0"/>
              <a:t>Safinamid  - 2017 </a:t>
            </a:r>
          </a:p>
        </p:txBody>
      </p:sp>
      <p:sp>
        <p:nvSpPr>
          <p:cNvPr id="18" name="Notched Right Arrow 17">
            <a:extLst>
              <a:ext uri="{FF2B5EF4-FFF2-40B4-BE49-F238E27FC236}">
                <a16:creationId xmlns:a16="http://schemas.microsoft.com/office/drawing/2014/main" id="{73647733-CD13-D717-1BD1-E4D4556631C6}"/>
              </a:ext>
            </a:extLst>
          </p:cNvPr>
          <p:cNvSpPr/>
          <p:nvPr/>
        </p:nvSpPr>
        <p:spPr>
          <a:xfrm>
            <a:off x="3543300" y="5724138"/>
            <a:ext cx="438150" cy="209158"/>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4040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animBg="1"/>
      <p:bldP spid="14" grpId="0"/>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07847-E5A1-836F-B134-0BD4673115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E3087DA-418F-1F64-ED78-BEC810FFFB97}"/>
              </a:ext>
            </a:extLst>
          </p:cNvPr>
          <p:cNvPicPr>
            <a:picLocks noChangeAspect="1"/>
          </p:cNvPicPr>
          <p:nvPr/>
        </p:nvPicPr>
        <p:blipFill>
          <a:blip r:embed="rId3"/>
          <a:stretch>
            <a:fillRect/>
          </a:stretch>
        </p:blipFill>
        <p:spPr>
          <a:xfrm>
            <a:off x="1466468" y="994733"/>
            <a:ext cx="9259064" cy="4868533"/>
          </a:xfrm>
          <a:prstGeom prst="rect">
            <a:avLst/>
          </a:prstGeom>
        </p:spPr>
      </p:pic>
      <p:sp>
        <p:nvSpPr>
          <p:cNvPr id="3" name="Rounded Rectangle 2">
            <a:extLst>
              <a:ext uri="{FF2B5EF4-FFF2-40B4-BE49-F238E27FC236}">
                <a16:creationId xmlns:a16="http://schemas.microsoft.com/office/drawing/2014/main" id="{508A813F-460B-7D51-FD69-AFC669914B98}"/>
              </a:ext>
            </a:extLst>
          </p:cNvPr>
          <p:cNvSpPr/>
          <p:nvPr/>
        </p:nvSpPr>
        <p:spPr>
          <a:xfrm>
            <a:off x="1228726" y="2414588"/>
            <a:ext cx="10001250" cy="372903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MAO-Bİ özellikle depresyon, uyku bozuklukları, ağrı ve yorgunluk semptomlarına iyi gelebiliyor</a:t>
            </a:r>
          </a:p>
          <a:p>
            <a:endParaRPr lang="tr-TR" sz="3200" dirty="0">
              <a:solidFill>
                <a:schemeClr val="tx1"/>
              </a:solidFill>
            </a:endParaRPr>
          </a:p>
          <a:p>
            <a:r>
              <a:rPr lang="tr-TR" sz="3200" dirty="0">
                <a:solidFill>
                  <a:schemeClr val="tx1"/>
                </a:solidFill>
              </a:rPr>
              <a:t>Kognitif kayıp ve koku duyusu kaybında etkili gözükmüyorlar </a:t>
            </a:r>
            <a:endParaRPr lang="en-TR" sz="3200" dirty="0">
              <a:solidFill>
                <a:schemeClr val="tx1"/>
              </a:solidFill>
            </a:endParaRPr>
          </a:p>
        </p:txBody>
      </p:sp>
    </p:spTree>
    <p:extLst>
      <p:ext uri="{BB962C8B-B14F-4D97-AF65-F5344CB8AC3E}">
        <p14:creationId xmlns:p14="http://schemas.microsoft.com/office/powerpoint/2010/main" val="58310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6CDE8-0E8D-F8F5-E86C-4A1AD37BAD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FCFF7DD-2625-526D-CEFA-66D177D11A76}"/>
              </a:ext>
            </a:extLst>
          </p:cNvPr>
          <p:cNvSpPr txBox="1"/>
          <p:nvPr/>
        </p:nvSpPr>
        <p:spPr>
          <a:xfrm>
            <a:off x="381271" y="1201900"/>
            <a:ext cx="4411138" cy="2031325"/>
          </a:xfrm>
          <a:prstGeom prst="rect">
            <a:avLst/>
          </a:prstGeom>
          <a:noFill/>
          <a:ln>
            <a:solidFill>
              <a:schemeClr val="tx1">
                <a:lumMod val="50000"/>
                <a:lumOff val="50000"/>
              </a:schemeClr>
            </a:solidFill>
          </a:ln>
        </p:spPr>
        <p:txBody>
          <a:bodyPr wrap="square" rtlCol="0">
            <a:spAutoFit/>
          </a:bodyPr>
          <a:lstStyle/>
          <a:p>
            <a:pPr marL="342900" indent="-342900">
              <a:buFont typeface="Arial" panose="020B0604020202020204" pitchFamily="34" charset="0"/>
              <a:buChar char="•"/>
            </a:pPr>
            <a:r>
              <a:rPr lang="en-TR" dirty="0"/>
              <a:t>Monoterapötik ajan olarak erken </a:t>
            </a:r>
          </a:p>
          <a:p>
            <a:r>
              <a:rPr lang="en-TR" dirty="0"/>
              <a:t>       dönemde &gt; 1 yıl etkili olabilirler</a:t>
            </a:r>
          </a:p>
          <a:p>
            <a:r>
              <a:rPr lang="en-TR" dirty="0"/>
              <a:t>(ek ilaç ihtiyacı 2-3 yıl içinde %60 hastada)</a:t>
            </a:r>
          </a:p>
          <a:p>
            <a:pPr marL="342900" indent="-342900">
              <a:buFont typeface="Arial" panose="020B0604020202020204" pitchFamily="34" charset="0"/>
              <a:buChar char="•"/>
            </a:pPr>
            <a:r>
              <a:rPr lang="en-TR" dirty="0"/>
              <a:t>İyi tolere ediliyorlar</a:t>
            </a:r>
          </a:p>
          <a:p>
            <a:pPr marL="342900" indent="-342900">
              <a:buFont typeface="Arial" panose="020B0604020202020204" pitchFamily="34" charset="0"/>
              <a:buChar char="•"/>
            </a:pPr>
            <a:r>
              <a:rPr lang="en-TR" dirty="0"/>
              <a:t>Yarı ömrü uzun</a:t>
            </a:r>
          </a:p>
          <a:p>
            <a:pPr marL="342900" indent="-342900">
              <a:buFont typeface="Arial" panose="020B0604020202020204" pitchFamily="34" charset="0"/>
              <a:buChar char="•"/>
            </a:pPr>
            <a:r>
              <a:rPr lang="en-TR" dirty="0"/>
              <a:t>Günde tek doz alım kolaylığı (rasajilin)</a:t>
            </a:r>
          </a:p>
          <a:p>
            <a:pPr marL="342900" indent="-342900">
              <a:buFont typeface="Arial" panose="020B0604020202020204" pitchFamily="34" charset="0"/>
              <a:buChar char="•"/>
            </a:pPr>
            <a:r>
              <a:rPr lang="en-TR" dirty="0"/>
              <a:t>Aç alınmaları gerekmiyor</a:t>
            </a:r>
          </a:p>
        </p:txBody>
      </p:sp>
      <p:graphicFrame>
        <p:nvGraphicFramePr>
          <p:cNvPr id="5" name="Table 5">
            <a:extLst>
              <a:ext uri="{FF2B5EF4-FFF2-40B4-BE49-F238E27FC236}">
                <a16:creationId xmlns:a16="http://schemas.microsoft.com/office/drawing/2014/main" id="{2DC4B1EC-7659-AF4D-EEAC-CFEA00363A2A}"/>
              </a:ext>
            </a:extLst>
          </p:cNvPr>
          <p:cNvGraphicFramePr>
            <a:graphicFrameLocks noGrp="1"/>
          </p:cNvGraphicFramePr>
          <p:nvPr>
            <p:extLst>
              <p:ext uri="{D42A27DB-BD31-4B8C-83A1-F6EECF244321}">
                <p14:modId xmlns:p14="http://schemas.microsoft.com/office/powerpoint/2010/main" val="4014820421"/>
              </p:ext>
            </p:extLst>
          </p:nvPr>
        </p:nvGraphicFramePr>
        <p:xfrm>
          <a:off x="381272" y="3513408"/>
          <a:ext cx="11545686" cy="2587728"/>
        </p:xfrm>
        <a:graphic>
          <a:graphicData uri="http://schemas.openxmlformats.org/drawingml/2006/table">
            <a:tbl>
              <a:tblPr firstRow="1" bandRow="1">
                <a:tableStyleId>{8A107856-5554-42FB-B03E-39F5DBC370BA}</a:tableStyleId>
              </a:tblPr>
              <a:tblGrid>
                <a:gridCol w="2747730">
                  <a:extLst>
                    <a:ext uri="{9D8B030D-6E8A-4147-A177-3AD203B41FA5}">
                      <a16:colId xmlns:a16="http://schemas.microsoft.com/office/drawing/2014/main" val="1152365236"/>
                    </a:ext>
                  </a:extLst>
                </a:gridCol>
                <a:gridCol w="6478951">
                  <a:extLst>
                    <a:ext uri="{9D8B030D-6E8A-4147-A177-3AD203B41FA5}">
                      <a16:colId xmlns:a16="http://schemas.microsoft.com/office/drawing/2014/main" val="3940338620"/>
                    </a:ext>
                  </a:extLst>
                </a:gridCol>
                <a:gridCol w="2319005">
                  <a:extLst>
                    <a:ext uri="{9D8B030D-6E8A-4147-A177-3AD203B41FA5}">
                      <a16:colId xmlns:a16="http://schemas.microsoft.com/office/drawing/2014/main" val="848208991"/>
                    </a:ext>
                  </a:extLst>
                </a:gridCol>
              </a:tblGrid>
              <a:tr h="850368">
                <a:tc>
                  <a:txBody>
                    <a:bodyPr/>
                    <a:lstStyle/>
                    <a:p>
                      <a:r>
                        <a:rPr lang="en-TR" sz="2400" dirty="0"/>
                        <a:t>Rasajilin</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a:t>
                      </a:r>
                      <a:r>
                        <a:rPr lang="en-TR" sz="2400" dirty="0"/>
                        <a:t>Azilect /</a:t>
                      </a:r>
                      <a:r>
                        <a:rPr lang="en-TR" sz="2400" b="0" dirty="0"/>
                        <a:t>®</a:t>
                      </a:r>
                      <a:r>
                        <a:rPr lang="en-TR" sz="2400" dirty="0"/>
                        <a:t>Rasalas / </a:t>
                      </a:r>
                      <a:r>
                        <a:rPr lang="en-TR" sz="2400" b="0" dirty="0"/>
                        <a:t>®</a:t>
                      </a:r>
                      <a:r>
                        <a:rPr lang="en-TR" sz="2400" dirty="0"/>
                        <a:t>Etkinia / </a:t>
                      </a:r>
                      <a:r>
                        <a:rPr lang="en-TR" sz="2400" b="0" dirty="0"/>
                        <a:t>®</a:t>
                      </a:r>
                      <a:r>
                        <a:rPr lang="en-TR" sz="2400" dirty="0"/>
                        <a:t>Nervogil/ </a:t>
                      </a:r>
                      <a:r>
                        <a:rPr lang="en-TR" sz="2400" b="0" dirty="0"/>
                        <a:t>®</a:t>
                      </a:r>
                      <a:r>
                        <a:rPr lang="en-TR" sz="2400" dirty="0"/>
                        <a:t>Azipar/ </a:t>
                      </a:r>
                      <a:r>
                        <a:rPr lang="en-TR" sz="2400" b="0" dirty="0"/>
                        <a:t>®</a:t>
                      </a:r>
                      <a:r>
                        <a:rPr lang="en-TR" sz="2400" dirty="0"/>
                        <a:t>Rajil / </a:t>
                      </a:r>
                      <a:r>
                        <a:rPr lang="en-TR" sz="2400" b="0" dirty="0"/>
                        <a:t>®</a:t>
                      </a:r>
                      <a:r>
                        <a:rPr lang="en-TR" sz="2400" dirty="0"/>
                        <a:t>Parlin / </a:t>
                      </a:r>
                      <a:r>
                        <a:rPr lang="en-TR" sz="2400" b="0" dirty="0"/>
                        <a:t>®</a:t>
                      </a:r>
                      <a:r>
                        <a:rPr lang="en-TR" sz="2400" dirty="0"/>
                        <a:t>Saglis / </a:t>
                      </a:r>
                      <a:r>
                        <a:rPr lang="en-TR" sz="2400" b="0" dirty="0"/>
                        <a:t>®</a:t>
                      </a:r>
                      <a:r>
                        <a:rPr lang="en-TR" sz="2400" dirty="0"/>
                        <a:t>Trepar</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TR" sz="2400" dirty="0"/>
                        <a:t>1 mg </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18947278"/>
                  </a:ext>
                </a:extLst>
              </a:tr>
              <a:tr h="370840">
                <a:tc>
                  <a:txBody>
                    <a:bodyPr/>
                    <a:lstStyle/>
                    <a:p>
                      <a:r>
                        <a:rPr lang="en-TR" sz="2400" i="1" dirty="0"/>
                        <a:t>*Selejilin</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a:t>
                      </a:r>
                      <a:r>
                        <a:rPr lang="en-TR" sz="2400" i="1" strike="noStrike" dirty="0"/>
                        <a:t>Moverdin / </a:t>
                      </a:r>
                      <a:r>
                        <a:rPr lang="en-TR" sz="2400" b="0" dirty="0"/>
                        <a:t>®</a:t>
                      </a:r>
                      <a:r>
                        <a:rPr lang="en-TR" sz="2400" i="1" strike="noStrike" dirty="0"/>
                        <a:t>Seldepar</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r>
                        <a:rPr lang="en-TR" sz="2400" strike="noStrike" dirty="0"/>
                        <a:t>5-10 mg</a:t>
                      </a:r>
                    </a:p>
                    <a:p>
                      <a:endParaRPr lang="en-TR" sz="2400"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940872622"/>
                  </a:ext>
                </a:extLst>
              </a:tr>
              <a:tr h="370840">
                <a:tc>
                  <a:txBody>
                    <a:bodyPr/>
                    <a:lstStyle/>
                    <a:p>
                      <a:r>
                        <a:rPr lang="en-TR" sz="2400" i="1" baseline="30000" dirty="0"/>
                        <a:t>●</a:t>
                      </a:r>
                      <a:r>
                        <a:rPr lang="en-TR" sz="2400" i="1" dirty="0"/>
                        <a:t>Safinamide</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a:t>
                      </a:r>
                      <a:r>
                        <a:rPr lang="en-TR" sz="2400" b="0" i="1" strike="noStrike" dirty="0"/>
                        <a:t>Xadago</a:t>
                      </a:r>
                      <a:endParaRPr lang="en-TR" sz="2400" i="1" strike="noStrike"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TR" sz="2400" dirty="0"/>
                        <a:t>50-100 mg</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41103199"/>
                  </a:ext>
                </a:extLst>
              </a:tr>
              <a:tr h="370840">
                <a:tc>
                  <a:txBody>
                    <a:bodyPr/>
                    <a:lstStyle/>
                    <a:p>
                      <a:r>
                        <a:rPr lang="en-TR" sz="2400" i="1" baseline="30000" dirty="0"/>
                        <a:t>✩</a:t>
                      </a:r>
                      <a:r>
                        <a:rPr lang="en-TR" sz="2400" i="1" dirty="0"/>
                        <a:t>Zonisamide</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2400" b="0" dirty="0"/>
                        <a:t>Excegran / *®</a:t>
                      </a:r>
                      <a:r>
                        <a:rPr lang="en-TR" sz="2400" b="0" i="1" dirty="0"/>
                        <a:t>Zonegran</a:t>
                      </a:r>
                      <a:endParaRPr lang="en-TR" sz="2400" i="1" strike="noStrike"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r>
                        <a:rPr lang="en-TR" sz="2400" dirty="0"/>
                        <a:t>25-50 mg</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4080793045"/>
                  </a:ext>
                </a:extLst>
              </a:tr>
            </a:tbl>
          </a:graphicData>
        </a:graphic>
      </p:graphicFrame>
      <p:sp>
        <p:nvSpPr>
          <p:cNvPr id="6" name="Rounded Rectangle 5">
            <a:extLst>
              <a:ext uri="{FF2B5EF4-FFF2-40B4-BE49-F238E27FC236}">
                <a16:creationId xmlns:a16="http://schemas.microsoft.com/office/drawing/2014/main" id="{58E84F6C-08E9-85CB-4433-DCCC90F5AD4A}"/>
              </a:ext>
            </a:extLst>
          </p:cNvPr>
          <p:cNvSpPr/>
          <p:nvPr/>
        </p:nvSpPr>
        <p:spPr>
          <a:xfrm>
            <a:off x="3750357" y="189141"/>
            <a:ext cx="3547872" cy="9144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800" dirty="0">
                <a:solidFill>
                  <a:schemeClr val="tx1"/>
                </a:solidFill>
              </a:rPr>
              <a:t>MAO –Bİ </a:t>
            </a:r>
          </a:p>
        </p:txBody>
      </p:sp>
      <p:sp>
        <p:nvSpPr>
          <p:cNvPr id="3" name="TextBox 2">
            <a:extLst>
              <a:ext uri="{FF2B5EF4-FFF2-40B4-BE49-F238E27FC236}">
                <a16:creationId xmlns:a16="http://schemas.microsoft.com/office/drawing/2014/main" id="{962C9C90-A74D-E396-53F0-5327467348AA}"/>
              </a:ext>
            </a:extLst>
          </p:cNvPr>
          <p:cNvSpPr txBox="1"/>
          <p:nvPr/>
        </p:nvSpPr>
        <p:spPr>
          <a:xfrm>
            <a:off x="649275" y="6439145"/>
            <a:ext cx="3590470" cy="307777"/>
          </a:xfrm>
          <a:prstGeom prst="rect">
            <a:avLst/>
          </a:prstGeom>
          <a:noFill/>
        </p:spPr>
        <p:txBody>
          <a:bodyPr wrap="none" rtlCol="0">
            <a:spAutoFit/>
          </a:bodyPr>
          <a:lstStyle/>
          <a:p>
            <a:r>
              <a:rPr lang="en-TR" sz="1400" i="1" baseline="30000" dirty="0"/>
              <a:t>●</a:t>
            </a:r>
            <a:r>
              <a:rPr lang="en-TR" sz="1400" dirty="0"/>
              <a:t>Motor fluktuasyonlarda L-dopa ile kombine</a:t>
            </a:r>
          </a:p>
        </p:txBody>
      </p:sp>
      <p:sp>
        <p:nvSpPr>
          <p:cNvPr id="8" name="TextBox 7">
            <a:extLst>
              <a:ext uri="{FF2B5EF4-FFF2-40B4-BE49-F238E27FC236}">
                <a16:creationId xmlns:a16="http://schemas.microsoft.com/office/drawing/2014/main" id="{5051EC15-5F06-7249-7E87-91ACCCAD92AA}"/>
              </a:ext>
            </a:extLst>
          </p:cNvPr>
          <p:cNvSpPr txBox="1"/>
          <p:nvPr/>
        </p:nvSpPr>
        <p:spPr>
          <a:xfrm>
            <a:off x="6548792" y="6251813"/>
            <a:ext cx="5378075" cy="307777"/>
          </a:xfrm>
          <a:prstGeom prst="rect">
            <a:avLst/>
          </a:prstGeom>
          <a:noFill/>
        </p:spPr>
        <p:txBody>
          <a:bodyPr wrap="none" rtlCol="0">
            <a:spAutoFit/>
          </a:bodyPr>
          <a:lstStyle/>
          <a:p>
            <a:r>
              <a:rPr lang="en-TR" sz="1400" i="1" baseline="30000" dirty="0"/>
              <a:t>✩</a:t>
            </a:r>
            <a:r>
              <a:rPr lang="en-TR" sz="1400" dirty="0"/>
              <a:t>2009’dan beri Japonya’da antiparkinsoniyen ilaç olarak kullanılıyor</a:t>
            </a:r>
          </a:p>
        </p:txBody>
      </p:sp>
      <p:sp>
        <p:nvSpPr>
          <p:cNvPr id="2" name="TextBox 1">
            <a:extLst>
              <a:ext uri="{FF2B5EF4-FFF2-40B4-BE49-F238E27FC236}">
                <a16:creationId xmlns:a16="http://schemas.microsoft.com/office/drawing/2014/main" id="{EBB1199E-2CA0-2036-EBC7-AF00E3823F64}"/>
              </a:ext>
            </a:extLst>
          </p:cNvPr>
          <p:cNvSpPr txBox="1"/>
          <p:nvPr/>
        </p:nvSpPr>
        <p:spPr>
          <a:xfrm>
            <a:off x="6243065" y="1242236"/>
            <a:ext cx="5652329" cy="1938992"/>
          </a:xfrm>
          <a:prstGeom prst="rect">
            <a:avLst/>
          </a:prstGeom>
          <a:noFill/>
          <a:ln>
            <a:solidFill>
              <a:schemeClr val="tx1">
                <a:lumMod val="50000"/>
                <a:lumOff val="50000"/>
              </a:schemeClr>
            </a:solidFill>
          </a:ln>
        </p:spPr>
        <p:txBody>
          <a:bodyPr wrap="square" rtlCol="0">
            <a:spAutoFit/>
          </a:bodyPr>
          <a:lstStyle/>
          <a:p>
            <a:pPr marL="342900" indent="-342900">
              <a:buFont typeface="Arial" panose="020B0604020202020204" pitchFamily="34" charset="0"/>
              <a:buChar char="•"/>
            </a:pPr>
            <a:r>
              <a:rPr lang="en-TR" sz="2000" dirty="0"/>
              <a:t>Semptomatik etkileri zayıf</a:t>
            </a:r>
          </a:p>
          <a:p>
            <a:pPr marL="342900" indent="-342900">
              <a:buFont typeface="Arial" panose="020B0604020202020204" pitchFamily="34" charset="0"/>
              <a:buChar char="•"/>
            </a:pPr>
            <a:r>
              <a:rPr lang="en-TR" sz="2000" dirty="0"/>
              <a:t>Tansiyonda dalgalanmalara neden olabilir</a:t>
            </a:r>
          </a:p>
          <a:p>
            <a:pPr marL="342900" indent="-342900">
              <a:buFont typeface="Arial" panose="020B0604020202020204" pitchFamily="34" charset="0"/>
              <a:buChar char="•"/>
            </a:pPr>
            <a:r>
              <a:rPr lang="en-TR" sz="2000" dirty="0"/>
              <a:t>SSRI kombinasyonundan kaçınılmalı </a:t>
            </a:r>
          </a:p>
          <a:p>
            <a:pPr marL="342900" indent="-342900">
              <a:buFont typeface="Arial" panose="020B0604020202020204" pitchFamily="34" charset="0"/>
              <a:buChar char="•"/>
            </a:pPr>
            <a:r>
              <a:rPr lang="en-TR" sz="2000" dirty="0"/>
              <a:t>İrreversible MAO-B İ (Rasajilin, *</a:t>
            </a:r>
            <a:r>
              <a:rPr lang="en-TR" sz="2000" i="1" dirty="0"/>
              <a:t>Selejilin</a:t>
            </a:r>
            <a:r>
              <a:rPr lang="en-TR" sz="2000" dirty="0"/>
              <a:t>)</a:t>
            </a:r>
          </a:p>
          <a:p>
            <a:pPr marL="342900" indent="-342900">
              <a:buFont typeface="Arial" panose="020B0604020202020204" pitchFamily="34" charset="0"/>
              <a:buChar char="•"/>
            </a:pPr>
            <a:r>
              <a:rPr lang="en-TR" sz="2000" dirty="0"/>
              <a:t>Selejilinin amfetamin benzeri metabolitlerine bağlı kardiyovasküler yan </a:t>
            </a:r>
            <a:r>
              <a:rPr lang="en-TR" sz="2000"/>
              <a:t>etkileri !!</a:t>
            </a:r>
            <a:endParaRPr lang="tr-TR" sz="2000" dirty="0"/>
          </a:p>
        </p:txBody>
      </p:sp>
      <p:sp>
        <p:nvSpPr>
          <p:cNvPr id="9" name="Left-right Arrow 8">
            <a:extLst>
              <a:ext uri="{FF2B5EF4-FFF2-40B4-BE49-F238E27FC236}">
                <a16:creationId xmlns:a16="http://schemas.microsoft.com/office/drawing/2014/main" id="{5E602188-5283-48F1-57CE-501D9A73A2A7}"/>
              </a:ext>
            </a:extLst>
          </p:cNvPr>
          <p:cNvSpPr/>
          <p:nvPr/>
        </p:nvSpPr>
        <p:spPr>
          <a:xfrm>
            <a:off x="4916217" y="1877863"/>
            <a:ext cx="1216152" cy="484632"/>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1" name="Rectangle 10">
            <a:extLst>
              <a:ext uri="{FF2B5EF4-FFF2-40B4-BE49-F238E27FC236}">
                <a16:creationId xmlns:a16="http://schemas.microsoft.com/office/drawing/2014/main" id="{E014F9EC-467E-1AA0-BAF0-60490CD5F90B}"/>
              </a:ext>
            </a:extLst>
          </p:cNvPr>
          <p:cNvSpPr/>
          <p:nvPr/>
        </p:nvSpPr>
        <p:spPr>
          <a:xfrm>
            <a:off x="381182" y="5140502"/>
            <a:ext cx="11545686" cy="513057"/>
          </a:xfrm>
          <a:prstGeom prst="rect">
            <a:avLst/>
          </a:prstGeom>
          <a:solidFill>
            <a:schemeClr val="bg2">
              <a:lumMod val="90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 name="TextBox 6">
            <a:extLst>
              <a:ext uri="{FF2B5EF4-FFF2-40B4-BE49-F238E27FC236}">
                <a16:creationId xmlns:a16="http://schemas.microsoft.com/office/drawing/2014/main" id="{6D843422-358C-B07C-8476-66A99D26F9BA}"/>
              </a:ext>
            </a:extLst>
          </p:cNvPr>
          <p:cNvSpPr txBox="1"/>
          <p:nvPr/>
        </p:nvSpPr>
        <p:spPr>
          <a:xfrm>
            <a:off x="649275" y="6185791"/>
            <a:ext cx="1384803" cy="307777"/>
          </a:xfrm>
          <a:prstGeom prst="rect">
            <a:avLst/>
          </a:prstGeom>
          <a:noFill/>
        </p:spPr>
        <p:txBody>
          <a:bodyPr wrap="none" rtlCol="0">
            <a:spAutoFit/>
          </a:bodyPr>
          <a:lstStyle/>
          <a:p>
            <a:r>
              <a:rPr lang="en-TR" sz="1400" dirty="0"/>
              <a:t>* Türkiye’de yok</a:t>
            </a:r>
          </a:p>
        </p:txBody>
      </p:sp>
    </p:spTree>
    <p:extLst>
      <p:ext uri="{BB962C8B-B14F-4D97-AF65-F5344CB8AC3E}">
        <p14:creationId xmlns:p14="http://schemas.microsoft.com/office/powerpoint/2010/main" val="206004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23D2AB-8A93-167F-23CF-968EAC76B19D}"/>
              </a:ext>
            </a:extLst>
          </p:cNvPr>
          <p:cNvSpPr txBox="1"/>
          <p:nvPr/>
        </p:nvSpPr>
        <p:spPr>
          <a:xfrm>
            <a:off x="830705" y="1862303"/>
            <a:ext cx="10855773" cy="3139321"/>
          </a:xfrm>
          <a:prstGeom prst="rect">
            <a:avLst/>
          </a:prstGeom>
          <a:noFill/>
        </p:spPr>
        <p:txBody>
          <a:bodyPr wrap="square">
            <a:spAutoFit/>
          </a:bodyPr>
          <a:lstStyle/>
          <a:p>
            <a:pPr marL="285750" indent="-285750">
              <a:buFont typeface="Arial" panose="020B0604020202020204" pitchFamily="34" charset="0"/>
              <a:buChar char="•"/>
            </a:pPr>
            <a:r>
              <a:rPr lang="en-TR" dirty="0">
                <a:solidFill>
                  <a:schemeClr val="tx1"/>
                </a:solidFill>
              </a:rPr>
              <a:t>Nadir &lt;%1</a:t>
            </a:r>
          </a:p>
          <a:p>
            <a:pPr marL="285750" indent="-285750">
              <a:buFont typeface="Arial" panose="020B0604020202020204" pitchFamily="34" charset="0"/>
              <a:buChar char="•"/>
            </a:pPr>
            <a:r>
              <a:rPr lang="en-AU" dirty="0">
                <a:solidFill>
                  <a:schemeClr val="tx1"/>
                </a:solidFill>
              </a:rPr>
              <a:t>MAO </a:t>
            </a:r>
            <a:r>
              <a:rPr lang="en-AU" dirty="0" err="1">
                <a:solidFill>
                  <a:schemeClr val="tx1"/>
                </a:solidFill>
              </a:rPr>
              <a:t>inhibitörlerinin</a:t>
            </a:r>
            <a:r>
              <a:rPr lang="en-AU" dirty="0">
                <a:solidFill>
                  <a:schemeClr val="tx1"/>
                </a:solidFill>
              </a:rPr>
              <a:t> </a:t>
            </a:r>
            <a:r>
              <a:rPr lang="en-AU" dirty="0" err="1">
                <a:solidFill>
                  <a:schemeClr val="tx1"/>
                </a:solidFill>
              </a:rPr>
              <a:t>diğer</a:t>
            </a:r>
            <a:r>
              <a:rPr lang="en-AU" dirty="0">
                <a:solidFill>
                  <a:schemeClr val="tx1"/>
                </a:solidFill>
              </a:rPr>
              <a:t> MAO </a:t>
            </a:r>
            <a:r>
              <a:rPr lang="en-AU" dirty="0" err="1">
                <a:solidFill>
                  <a:schemeClr val="tx1"/>
                </a:solidFill>
              </a:rPr>
              <a:t>inhibitörleri</a:t>
            </a:r>
            <a:r>
              <a:rPr lang="en-AU" dirty="0">
                <a:solidFill>
                  <a:schemeClr val="tx1"/>
                </a:solidFill>
              </a:rPr>
              <a:t> , SSRI</a:t>
            </a:r>
            <a:r>
              <a:rPr lang="en-AU" dirty="0"/>
              <a:t>, SNRI, </a:t>
            </a:r>
            <a:r>
              <a:rPr lang="en-AU" dirty="0" err="1"/>
              <a:t>trisiklik</a:t>
            </a:r>
            <a:r>
              <a:rPr lang="en-AU" dirty="0"/>
              <a:t> </a:t>
            </a:r>
            <a:r>
              <a:rPr lang="en-AU" dirty="0" err="1"/>
              <a:t>veya</a:t>
            </a:r>
            <a:r>
              <a:rPr lang="en-AU" dirty="0"/>
              <a:t> </a:t>
            </a:r>
            <a:r>
              <a:rPr lang="en-AU" dirty="0" err="1"/>
              <a:t>tetrasiklik</a:t>
            </a:r>
            <a:r>
              <a:rPr lang="en-AU" dirty="0"/>
              <a:t> </a:t>
            </a:r>
            <a:r>
              <a:rPr lang="en-AU" dirty="0" err="1"/>
              <a:t>antidepresan</a:t>
            </a:r>
            <a:r>
              <a:rPr lang="en-AU" dirty="0"/>
              <a:t>, </a:t>
            </a:r>
            <a:r>
              <a:rPr lang="en-AU" dirty="0" err="1"/>
              <a:t>petidin</a:t>
            </a:r>
            <a:r>
              <a:rPr lang="en-AU" dirty="0"/>
              <a:t> </a:t>
            </a:r>
            <a:r>
              <a:rPr lang="en-AU" dirty="0" err="1"/>
              <a:t>veya</a:t>
            </a:r>
            <a:r>
              <a:rPr lang="en-AU" dirty="0"/>
              <a:t> triptan (</a:t>
            </a:r>
            <a:r>
              <a:rPr lang="en-AU" dirty="0" err="1"/>
              <a:t>öz</a:t>
            </a:r>
            <a:r>
              <a:rPr lang="en-AU" dirty="0"/>
              <a:t>. Rizatriptan) </a:t>
            </a:r>
            <a:r>
              <a:rPr lang="en-AU" dirty="0" err="1"/>
              <a:t>kombinasyonlarında</a:t>
            </a:r>
            <a:endParaRPr lang="en-AU" dirty="0"/>
          </a:p>
          <a:p>
            <a:pPr marL="285750" indent="-285750">
              <a:buFont typeface="Arial" panose="020B0604020202020204" pitchFamily="34" charset="0"/>
              <a:buChar char="•"/>
            </a:pPr>
            <a:r>
              <a:rPr lang="en-TR">
                <a:solidFill>
                  <a:schemeClr val="tx1"/>
                </a:solidFill>
              </a:rPr>
              <a:t>Fluoksetin </a:t>
            </a:r>
            <a:r>
              <a:rPr lang="en-TR" dirty="0">
                <a:solidFill>
                  <a:schemeClr val="tx1"/>
                </a:solidFill>
              </a:rPr>
              <a:t>ile kombinasyonda daha </a:t>
            </a:r>
            <a:r>
              <a:rPr lang="en-TR">
                <a:solidFill>
                  <a:schemeClr val="tx1"/>
                </a:solidFill>
              </a:rPr>
              <a:t>sık bildirilmiş</a:t>
            </a:r>
            <a:r>
              <a:rPr lang="tr-TR" dirty="0"/>
              <a:t> (fluoksetin 5 hafta önceden, diğer </a:t>
            </a:r>
            <a:r>
              <a:rPr lang="tr-TR" dirty="0" err="1"/>
              <a:t>SSRI’lar</a:t>
            </a:r>
            <a:r>
              <a:rPr lang="tr-TR" dirty="0"/>
              <a:t> 2 hafta önceden kesilmeli)</a:t>
            </a:r>
            <a:endParaRPr lang="en-TR" dirty="0">
              <a:solidFill>
                <a:schemeClr val="tx1"/>
              </a:solidFill>
            </a:endParaRPr>
          </a:p>
          <a:p>
            <a:pPr marL="285750" indent="-285750">
              <a:buFont typeface="Arial" panose="020B0604020202020204" pitchFamily="34" charset="0"/>
              <a:buChar char="•"/>
            </a:pPr>
            <a:r>
              <a:rPr lang="en-TR" dirty="0">
                <a:solidFill>
                  <a:schemeClr val="tx1"/>
                </a:solidFill>
              </a:rPr>
              <a:t>Tremorda artış, akatizi, diaforez, ajitasyon, uykusuzluk, miyokloniler, diare, DTR canlılığı, mental konfüzyon</a:t>
            </a:r>
          </a:p>
          <a:p>
            <a:pPr marL="285750" indent="-285750">
              <a:buFont typeface="Arial" panose="020B0604020202020204" pitchFamily="34" charset="0"/>
              <a:buChar char="•"/>
            </a:pPr>
            <a:r>
              <a:rPr lang="en-TR" dirty="0">
                <a:solidFill>
                  <a:schemeClr val="tx1"/>
                </a:solidFill>
              </a:rPr>
              <a:t>Tedavide siproheptadin</a:t>
            </a:r>
          </a:p>
          <a:p>
            <a:pPr marL="285750" indent="-285750">
              <a:buFont typeface="Arial" panose="020B0604020202020204" pitchFamily="34" charset="0"/>
              <a:buChar char="•"/>
            </a:pPr>
            <a:r>
              <a:rPr lang="en-TR" dirty="0">
                <a:solidFill>
                  <a:schemeClr val="tx1"/>
                </a:solidFill>
              </a:rPr>
              <a:t>ADAGIO çalışmasındaki hastalar SSRI kombinasyonundan </a:t>
            </a:r>
            <a:r>
              <a:rPr lang="en-TR">
                <a:solidFill>
                  <a:schemeClr val="tx1"/>
                </a:solidFill>
              </a:rPr>
              <a:t>yarar görüyorlar</a:t>
            </a:r>
            <a:endParaRPr lang="tr-TR" dirty="0">
              <a:solidFill>
                <a:schemeClr val="tx1"/>
              </a:solidFill>
            </a:endParaRPr>
          </a:p>
          <a:p>
            <a:pPr marL="285750" indent="-285750">
              <a:buFont typeface="Arial" panose="020B0604020202020204" pitchFamily="34" charset="0"/>
              <a:buChar char="•"/>
            </a:pPr>
            <a:r>
              <a:rPr lang="en-TR">
                <a:solidFill>
                  <a:schemeClr val="tx1"/>
                </a:solidFill>
              </a:rPr>
              <a:t>STACCATO </a:t>
            </a:r>
            <a:r>
              <a:rPr lang="en-TR" dirty="0">
                <a:solidFill>
                  <a:schemeClr val="tx1"/>
                </a:solidFill>
              </a:rPr>
              <a:t>çalışmasında Rasajilin +Antidepresan kombinasyonu altındaki 471 hastanın hiç birinde SS görülmemiş</a:t>
            </a:r>
          </a:p>
          <a:p>
            <a:endParaRPr lang="en-TR" dirty="0">
              <a:solidFill>
                <a:schemeClr val="tx1"/>
              </a:solidFill>
            </a:endParaRPr>
          </a:p>
        </p:txBody>
      </p:sp>
      <p:sp>
        <p:nvSpPr>
          <p:cNvPr id="7" name="Rounded Rectangle 6">
            <a:extLst>
              <a:ext uri="{FF2B5EF4-FFF2-40B4-BE49-F238E27FC236}">
                <a16:creationId xmlns:a16="http://schemas.microsoft.com/office/drawing/2014/main" id="{9E426A19-0261-45BB-80BC-EE07701B9A6D}"/>
              </a:ext>
            </a:extLst>
          </p:cNvPr>
          <p:cNvSpPr/>
          <p:nvPr/>
        </p:nvSpPr>
        <p:spPr>
          <a:xfrm>
            <a:off x="525905" y="300325"/>
            <a:ext cx="6179695" cy="9144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2800" dirty="0">
                <a:solidFill>
                  <a:schemeClr val="tx1"/>
                </a:solidFill>
              </a:rPr>
              <a:t>MAO –</a:t>
            </a:r>
            <a:r>
              <a:rPr lang="en-TR" sz="2800">
                <a:solidFill>
                  <a:schemeClr val="tx1"/>
                </a:solidFill>
              </a:rPr>
              <a:t>Bİ </a:t>
            </a:r>
            <a:r>
              <a:rPr lang="tr-TR" sz="2800" dirty="0">
                <a:solidFill>
                  <a:schemeClr val="tx1"/>
                </a:solidFill>
              </a:rPr>
              <a:t>- İlaç etkileşimleri</a:t>
            </a:r>
            <a:endParaRPr lang="en-TR" sz="2800" dirty="0">
              <a:solidFill>
                <a:schemeClr val="tx1"/>
              </a:solidFill>
            </a:endParaRPr>
          </a:p>
        </p:txBody>
      </p:sp>
      <p:sp>
        <p:nvSpPr>
          <p:cNvPr id="3" name="TextBox 2">
            <a:extLst>
              <a:ext uri="{FF2B5EF4-FFF2-40B4-BE49-F238E27FC236}">
                <a16:creationId xmlns:a16="http://schemas.microsoft.com/office/drawing/2014/main" id="{0F62C030-470D-E2F4-BFD5-C3E3C461B149}"/>
              </a:ext>
            </a:extLst>
          </p:cNvPr>
          <p:cNvSpPr txBox="1"/>
          <p:nvPr/>
        </p:nvSpPr>
        <p:spPr>
          <a:xfrm>
            <a:off x="609600" y="1388535"/>
            <a:ext cx="6096000" cy="400110"/>
          </a:xfrm>
          <a:prstGeom prst="rect">
            <a:avLst/>
          </a:prstGeom>
          <a:noFill/>
        </p:spPr>
        <p:txBody>
          <a:bodyPr wrap="square">
            <a:spAutoFit/>
          </a:bodyPr>
          <a:lstStyle/>
          <a:p>
            <a:pPr marL="342900" indent="-342900">
              <a:buFont typeface="Courier New" panose="02070309020205020404" pitchFamily="49" charset="0"/>
              <a:buChar char="o"/>
            </a:pPr>
            <a:r>
              <a:rPr lang="en-TR" sz="2000" b="1">
                <a:solidFill>
                  <a:schemeClr val="tx1"/>
                </a:solidFill>
              </a:rPr>
              <a:t>Serotonin Sendromu </a:t>
            </a:r>
            <a:endParaRPr lang="en-US" sz="2000" b="1" dirty="0"/>
          </a:p>
        </p:txBody>
      </p:sp>
      <p:sp>
        <p:nvSpPr>
          <p:cNvPr id="6" name="TextBox 5">
            <a:extLst>
              <a:ext uri="{FF2B5EF4-FFF2-40B4-BE49-F238E27FC236}">
                <a16:creationId xmlns:a16="http://schemas.microsoft.com/office/drawing/2014/main" id="{A75E480E-A59E-3410-D763-314A91D80360}"/>
              </a:ext>
            </a:extLst>
          </p:cNvPr>
          <p:cNvSpPr txBox="1"/>
          <p:nvPr/>
        </p:nvSpPr>
        <p:spPr>
          <a:xfrm>
            <a:off x="668114" y="4710780"/>
            <a:ext cx="10855772" cy="707886"/>
          </a:xfrm>
          <a:prstGeom prst="rect">
            <a:avLst/>
          </a:prstGeom>
          <a:noFill/>
        </p:spPr>
        <p:txBody>
          <a:bodyPr wrap="square">
            <a:spAutoFit/>
          </a:bodyPr>
          <a:lstStyle/>
          <a:p>
            <a:pPr marL="285750" indent="-285750">
              <a:buFont typeface="Courier New" panose="02070309020205020404" pitchFamily="49" charset="0"/>
              <a:buChar char="o"/>
            </a:pPr>
            <a:r>
              <a:rPr lang="en-TR" sz="2000"/>
              <a:t>Siprofloksasin veya bir diğer CYP1A2 inhibitörü kullanan hastalar</a:t>
            </a:r>
            <a:r>
              <a:rPr lang="tr-TR" sz="2000" dirty="0"/>
              <a:t>da</a:t>
            </a:r>
            <a:r>
              <a:rPr lang="en-TR" sz="2000"/>
              <a:t> rasajilin </a:t>
            </a:r>
            <a:r>
              <a:rPr lang="tr-TR" sz="2000" dirty="0"/>
              <a:t>dozu </a:t>
            </a:r>
            <a:r>
              <a:rPr lang="en-TR" sz="2000"/>
              <a:t>0.5 mg/gün aşmamalı</a:t>
            </a:r>
            <a:endParaRPr lang="en-TR" sz="2000" dirty="0">
              <a:solidFill>
                <a:schemeClr val="tx1"/>
              </a:solidFill>
            </a:endParaRPr>
          </a:p>
        </p:txBody>
      </p:sp>
      <p:sp>
        <p:nvSpPr>
          <p:cNvPr id="8" name="TextBox 7">
            <a:extLst>
              <a:ext uri="{FF2B5EF4-FFF2-40B4-BE49-F238E27FC236}">
                <a16:creationId xmlns:a16="http://schemas.microsoft.com/office/drawing/2014/main" id="{F5E1534B-1935-BCFA-6B4F-F847F4815D1A}"/>
              </a:ext>
            </a:extLst>
          </p:cNvPr>
          <p:cNvSpPr txBox="1"/>
          <p:nvPr/>
        </p:nvSpPr>
        <p:spPr>
          <a:xfrm>
            <a:off x="685047" y="5469465"/>
            <a:ext cx="8452442" cy="400110"/>
          </a:xfrm>
          <a:prstGeom prst="rect">
            <a:avLst/>
          </a:prstGeom>
          <a:noFill/>
        </p:spPr>
        <p:txBody>
          <a:bodyPr wrap="none" rtlCol="0">
            <a:spAutoFit/>
          </a:bodyPr>
          <a:lstStyle/>
          <a:p>
            <a:pPr marL="285750" indent="-285750">
              <a:buFont typeface="Courier New" panose="02070309020205020404" pitchFamily="49" charset="0"/>
              <a:buChar char="o"/>
            </a:pPr>
            <a:r>
              <a:rPr lang="en-US" sz="2000" dirty="0" err="1"/>
              <a:t>Nonselektif</a:t>
            </a:r>
            <a:r>
              <a:rPr lang="en-US" sz="2000" dirty="0"/>
              <a:t> MAO inhibitor </a:t>
            </a:r>
            <a:r>
              <a:rPr lang="en-US" sz="2000" dirty="0" err="1"/>
              <a:t>özelliği</a:t>
            </a:r>
            <a:r>
              <a:rPr lang="en-US" sz="2000" dirty="0"/>
              <a:t> </a:t>
            </a:r>
            <a:r>
              <a:rPr lang="en-US" sz="2000" dirty="0" err="1"/>
              <a:t>olan</a:t>
            </a:r>
            <a:r>
              <a:rPr lang="en-US" sz="2000" dirty="0"/>
              <a:t> </a:t>
            </a:r>
            <a:r>
              <a:rPr lang="en-US" sz="2000" dirty="0" err="1"/>
              <a:t>antibiotik</a:t>
            </a:r>
            <a:r>
              <a:rPr lang="en-US" sz="2000" dirty="0"/>
              <a:t> </a:t>
            </a:r>
            <a:r>
              <a:rPr lang="en-US" sz="2000" dirty="0" err="1"/>
              <a:t>linezolid’den</a:t>
            </a:r>
            <a:r>
              <a:rPr lang="en-US" sz="2000" dirty="0"/>
              <a:t> </a:t>
            </a:r>
            <a:r>
              <a:rPr lang="en-US" sz="2000" dirty="0" err="1"/>
              <a:t>kaçınılmalı</a:t>
            </a:r>
            <a:endParaRPr lang="en-US" sz="2000" dirty="0"/>
          </a:p>
        </p:txBody>
      </p:sp>
    </p:spTree>
    <p:extLst>
      <p:ext uri="{BB962C8B-B14F-4D97-AF65-F5344CB8AC3E}">
        <p14:creationId xmlns:p14="http://schemas.microsoft.com/office/powerpoint/2010/main" val="2408615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230CBCE-1F91-514F-A1EA-0B715243D474}"/>
              </a:ext>
            </a:extLst>
          </p:cNvPr>
          <p:cNvSpPr/>
          <p:nvPr/>
        </p:nvSpPr>
        <p:spPr>
          <a:xfrm>
            <a:off x="525905" y="215660"/>
            <a:ext cx="6179695" cy="9144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2800" dirty="0">
                <a:solidFill>
                  <a:schemeClr val="tx1"/>
                </a:solidFill>
              </a:rPr>
              <a:t>MAO –</a:t>
            </a:r>
            <a:r>
              <a:rPr lang="en-TR" sz="2800">
                <a:solidFill>
                  <a:schemeClr val="tx1"/>
                </a:solidFill>
              </a:rPr>
              <a:t>Bİ </a:t>
            </a:r>
            <a:r>
              <a:rPr lang="tr-TR" sz="2800" dirty="0">
                <a:solidFill>
                  <a:schemeClr val="tx1"/>
                </a:solidFill>
              </a:rPr>
              <a:t>- İlaç etkileşimleri</a:t>
            </a:r>
            <a:endParaRPr lang="en-TR" sz="2800" dirty="0">
              <a:solidFill>
                <a:schemeClr val="tx1"/>
              </a:solidFill>
            </a:endParaRPr>
          </a:p>
        </p:txBody>
      </p:sp>
      <p:sp>
        <p:nvSpPr>
          <p:cNvPr id="3" name="TextBox 2">
            <a:extLst>
              <a:ext uri="{FF2B5EF4-FFF2-40B4-BE49-F238E27FC236}">
                <a16:creationId xmlns:a16="http://schemas.microsoft.com/office/drawing/2014/main" id="{B1BAB4A0-DBFC-0FED-430B-944DE8385B15}"/>
              </a:ext>
            </a:extLst>
          </p:cNvPr>
          <p:cNvSpPr txBox="1"/>
          <p:nvPr/>
        </p:nvSpPr>
        <p:spPr>
          <a:xfrm>
            <a:off x="508972" y="1262188"/>
            <a:ext cx="9346228" cy="1477328"/>
          </a:xfrm>
          <a:prstGeom prst="rect">
            <a:avLst/>
          </a:prstGeom>
          <a:noFill/>
        </p:spPr>
        <p:txBody>
          <a:bodyPr wrap="square" rtlCol="0">
            <a:spAutoFit/>
          </a:bodyPr>
          <a:lstStyle/>
          <a:p>
            <a:pPr marL="285750" indent="-285750">
              <a:buFont typeface="Courier New" panose="02070309020205020404" pitchFamily="49" charset="0"/>
              <a:buChar char="o"/>
            </a:pPr>
            <a:r>
              <a:rPr lang="en-US" dirty="0" err="1"/>
              <a:t>Rasajilin</a:t>
            </a:r>
            <a:r>
              <a:rPr lang="en-US" dirty="0"/>
              <a:t> de </a:t>
            </a:r>
            <a:r>
              <a:rPr lang="en-US" dirty="0" err="1"/>
              <a:t>ropinirol</a:t>
            </a:r>
            <a:r>
              <a:rPr lang="en-US" dirty="0"/>
              <a:t> </a:t>
            </a:r>
            <a:r>
              <a:rPr lang="en-US" dirty="0" err="1"/>
              <a:t>gibi</a:t>
            </a:r>
            <a:r>
              <a:rPr lang="en-US" dirty="0"/>
              <a:t> CYP1A2 </a:t>
            </a:r>
            <a:r>
              <a:rPr lang="en-US" dirty="0" err="1"/>
              <a:t>üzerinden</a:t>
            </a:r>
            <a:r>
              <a:rPr lang="en-US" dirty="0"/>
              <a:t> metabolize </a:t>
            </a:r>
            <a:r>
              <a:rPr lang="en-US" dirty="0" err="1"/>
              <a:t>oluyor</a:t>
            </a:r>
            <a:r>
              <a:rPr lang="en-US" dirty="0"/>
              <a:t>.</a:t>
            </a:r>
          </a:p>
          <a:p>
            <a:pPr marL="742950" lvl="1" indent="-285750">
              <a:buFont typeface="Arial" panose="020B0604020202020204" pitchFamily="34" charset="0"/>
              <a:buChar char="•"/>
            </a:pPr>
            <a:r>
              <a:rPr lang="en-US" dirty="0">
                <a:solidFill>
                  <a:srgbClr val="C00000"/>
                </a:solidFill>
              </a:rPr>
              <a:t>CYP1A2 </a:t>
            </a:r>
            <a:r>
              <a:rPr lang="en-US" dirty="0" err="1">
                <a:solidFill>
                  <a:srgbClr val="C00000"/>
                </a:solidFill>
              </a:rPr>
              <a:t>inhibitörleri</a:t>
            </a:r>
            <a:r>
              <a:rPr lang="en-US" dirty="0">
                <a:solidFill>
                  <a:srgbClr val="C00000"/>
                </a:solidFill>
              </a:rPr>
              <a:t> </a:t>
            </a:r>
            <a:r>
              <a:rPr lang="en-US" dirty="0" err="1">
                <a:solidFill>
                  <a:srgbClr val="C00000"/>
                </a:solidFill>
              </a:rPr>
              <a:t>plazma</a:t>
            </a:r>
            <a:r>
              <a:rPr lang="en-US" dirty="0">
                <a:solidFill>
                  <a:srgbClr val="C00000"/>
                </a:solidFill>
              </a:rPr>
              <a:t> </a:t>
            </a:r>
            <a:r>
              <a:rPr lang="en-US" dirty="0" err="1">
                <a:solidFill>
                  <a:srgbClr val="C00000"/>
                </a:solidFill>
              </a:rPr>
              <a:t>konsantrasyonunu</a:t>
            </a:r>
            <a:r>
              <a:rPr lang="en-US" dirty="0">
                <a:solidFill>
                  <a:srgbClr val="C00000"/>
                </a:solidFill>
              </a:rPr>
              <a:t> </a:t>
            </a:r>
            <a:r>
              <a:rPr lang="en-US" dirty="0" err="1">
                <a:solidFill>
                  <a:srgbClr val="C00000"/>
                </a:solidFill>
              </a:rPr>
              <a:t>arttırıyor</a:t>
            </a:r>
            <a:r>
              <a:rPr lang="en-US" dirty="0"/>
              <a:t>: </a:t>
            </a:r>
          </a:p>
          <a:p>
            <a:pPr lvl="1"/>
            <a:r>
              <a:rPr lang="en-US" dirty="0"/>
              <a:t>       </a:t>
            </a:r>
            <a:r>
              <a:rPr lang="en-US" dirty="0" err="1"/>
              <a:t>Forokinolonlar</a:t>
            </a:r>
            <a:r>
              <a:rPr lang="en-US" dirty="0"/>
              <a:t> , </a:t>
            </a:r>
            <a:r>
              <a:rPr lang="en-US" dirty="0" err="1"/>
              <a:t>fluvoksamin</a:t>
            </a:r>
            <a:r>
              <a:rPr lang="en-US" dirty="0"/>
              <a:t>, verapamil, amiodaron, </a:t>
            </a:r>
            <a:r>
              <a:rPr lang="en-US" dirty="0" err="1"/>
              <a:t>kafein</a:t>
            </a:r>
            <a:r>
              <a:rPr lang="en-US" dirty="0"/>
              <a:t>, valproate</a:t>
            </a:r>
          </a:p>
          <a:p>
            <a:pPr marL="742950" lvl="1" indent="-285750">
              <a:buFont typeface="Arial" panose="020B0604020202020204" pitchFamily="34" charset="0"/>
              <a:buChar char="•"/>
            </a:pPr>
            <a:r>
              <a:rPr lang="en-US" dirty="0"/>
              <a:t> </a:t>
            </a:r>
            <a:r>
              <a:rPr lang="en-US" dirty="0">
                <a:solidFill>
                  <a:srgbClr val="C00000"/>
                </a:solidFill>
              </a:rPr>
              <a:t>CYP1A2 </a:t>
            </a:r>
            <a:r>
              <a:rPr lang="en-US" dirty="0" err="1">
                <a:solidFill>
                  <a:srgbClr val="C00000"/>
                </a:solidFill>
              </a:rPr>
              <a:t>indükleyicileri</a:t>
            </a:r>
            <a:r>
              <a:rPr lang="en-US" dirty="0">
                <a:solidFill>
                  <a:srgbClr val="C00000"/>
                </a:solidFill>
              </a:rPr>
              <a:t> </a:t>
            </a:r>
            <a:r>
              <a:rPr lang="en-US" dirty="0" err="1">
                <a:solidFill>
                  <a:srgbClr val="C00000"/>
                </a:solidFill>
              </a:rPr>
              <a:t>plazma</a:t>
            </a:r>
            <a:r>
              <a:rPr lang="en-US" dirty="0">
                <a:solidFill>
                  <a:srgbClr val="C00000"/>
                </a:solidFill>
              </a:rPr>
              <a:t> </a:t>
            </a:r>
            <a:r>
              <a:rPr lang="en-US" dirty="0" err="1">
                <a:solidFill>
                  <a:srgbClr val="C00000"/>
                </a:solidFill>
              </a:rPr>
              <a:t>konsantrasyonunu</a:t>
            </a:r>
            <a:r>
              <a:rPr lang="en-US" dirty="0">
                <a:solidFill>
                  <a:srgbClr val="C00000"/>
                </a:solidFill>
              </a:rPr>
              <a:t> </a:t>
            </a:r>
            <a:r>
              <a:rPr lang="en-US" dirty="0" err="1">
                <a:solidFill>
                  <a:srgbClr val="C00000"/>
                </a:solidFill>
              </a:rPr>
              <a:t>azaltıyor</a:t>
            </a:r>
            <a:r>
              <a:rPr lang="en-US" dirty="0">
                <a:solidFill>
                  <a:srgbClr val="C00000"/>
                </a:solidFill>
              </a:rPr>
              <a:t>: </a:t>
            </a:r>
          </a:p>
          <a:p>
            <a:pPr lvl="1"/>
            <a:r>
              <a:rPr lang="en-US" dirty="0"/>
              <a:t>        </a:t>
            </a:r>
            <a:r>
              <a:rPr lang="en-US" dirty="0" err="1"/>
              <a:t>Tütün</a:t>
            </a:r>
            <a:r>
              <a:rPr lang="en-US" dirty="0"/>
              <a:t>, </a:t>
            </a:r>
            <a:r>
              <a:rPr lang="en-US" dirty="0" err="1"/>
              <a:t>brokoli</a:t>
            </a:r>
            <a:r>
              <a:rPr lang="en-US" dirty="0"/>
              <a:t>, insulin, modafinil, omeprazole, </a:t>
            </a:r>
            <a:r>
              <a:rPr lang="en-US" dirty="0" err="1"/>
              <a:t>karbamazepin</a:t>
            </a:r>
            <a:endParaRPr lang="en-US" dirty="0"/>
          </a:p>
        </p:txBody>
      </p:sp>
      <p:sp>
        <p:nvSpPr>
          <p:cNvPr id="4" name="TextBox 3">
            <a:extLst>
              <a:ext uri="{FF2B5EF4-FFF2-40B4-BE49-F238E27FC236}">
                <a16:creationId xmlns:a16="http://schemas.microsoft.com/office/drawing/2014/main" id="{9E06B7C0-FAD9-E62E-0A97-4D16C3736C0F}"/>
              </a:ext>
            </a:extLst>
          </p:cNvPr>
          <p:cNvSpPr txBox="1"/>
          <p:nvPr/>
        </p:nvSpPr>
        <p:spPr>
          <a:xfrm>
            <a:off x="538622" y="2760934"/>
            <a:ext cx="4584717" cy="369332"/>
          </a:xfrm>
          <a:prstGeom prst="rect">
            <a:avLst/>
          </a:prstGeom>
          <a:noFill/>
        </p:spPr>
        <p:txBody>
          <a:bodyPr wrap="none" rtlCol="0">
            <a:spAutoFit/>
          </a:bodyPr>
          <a:lstStyle/>
          <a:p>
            <a:pPr marL="285750" indent="-285750">
              <a:buFont typeface="Courier New" panose="02070309020205020404" pitchFamily="49" charset="0"/>
              <a:buChar char="o"/>
            </a:pPr>
            <a:r>
              <a:rPr lang="en-US" dirty="0" err="1">
                <a:solidFill>
                  <a:srgbClr val="C00000"/>
                </a:solidFill>
              </a:rPr>
              <a:t>Entakapon</a:t>
            </a:r>
            <a:r>
              <a:rPr lang="en-US" dirty="0">
                <a:solidFill>
                  <a:srgbClr val="C00000"/>
                </a:solidFill>
              </a:rPr>
              <a:t> </a:t>
            </a:r>
            <a:r>
              <a:rPr lang="en-US" dirty="0" err="1">
                <a:solidFill>
                  <a:srgbClr val="C00000"/>
                </a:solidFill>
              </a:rPr>
              <a:t>rasajilin</a:t>
            </a:r>
            <a:r>
              <a:rPr lang="en-US" dirty="0">
                <a:solidFill>
                  <a:srgbClr val="C00000"/>
                </a:solidFill>
              </a:rPr>
              <a:t> </a:t>
            </a:r>
            <a:r>
              <a:rPr lang="en-US" dirty="0" err="1">
                <a:solidFill>
                  <a:srgbClr val="C00000"/>
                </a:solidFill>
              </a:rPr>
              <a:t>atılımını</a:t>
            </a:r>
            <a:r>
              <a:rPr lang="en-US" dirty="0">
                <a:solidFill>
                  <a:srgbClr val="C00000"/>
                </a:solidFill>
              </a:rPr>
              <a:t> %28 </a:t>
            </a:r>
            <a:r>
              <a:rPr lang="en-US" dirty="0" err="1">
                <a:solidFill>
                  <a:srgbClr val="C00000"/>
                </a:solidFill>
              </a:rPr>
              <a:t>arttırıyor</a:t>
            </a:r>
            <a:endParaRPr lang="en-US" dirty="0">
              <a:solidFill>
                <a:srgbClr val="C00000"/>
              </a:solidFill>
            </a:endParaRPr>
          </a:p>
        </p:txBody>
      </p:sp>
      <p:sp>
        <p:nvSpPr>
          <p:cNvPr id="5" name="TextBox 4">
            <a:extLst>
              <a:ext uri="{FF2B5EF4-FFF2-40B4-BE49-F238E27FC236}">
                <a16:creationId xmlns:a16="http://schemas.microsoft.com/office/drawing/2014/main" id="{571F8385-60BC-B2C3-F679-801E9F5A6ACE}"/>
              </a:ext>
            </a:extLst>
          </p:cNvPr>
          <p:cNvSpPr txBox="1"/>
          <p:nvPr/>
        </p:nvSpPr>
        <p:spPr>
          <a:xfrm>
            <a:off x="538622" y="3171075"/>
            <a:ext cx="11297778" cy="646331"/>
          </a:xfrm>
          <a:prstGeom prst="rect">
            <a:avLst/>
          </a:prstGeom>
          <a:noFill/>
        </p:spPr>
        <p:txBody>
          <a:bodyPr wrap="square" rtlCol="0">
            <a:spAutoFit/>
          </a:bodyPr>
          <a:lstStyle/>
          <a:p>
            <a:pPr marL="285750" indent="-285750">
              <a:buFont typeface="Courier New" panose="02070309020205020404" pitchFamily="49" charset="0"/>
              <a:buChar char="o"/>
            </a:pPr>
            <a:r>
              <a:rPr lang="en-US" dirty="0" err="1"/>
              <a:t>Selejilin</a:t>
            </a:r>
            <a:r>
              <a:rPr lang="en-US" dirty="0"/>
              <a:t> </a:t>
            </a:r>
            <a:r>
              <a:rPr lang="en-US" dirty="0" err="1"/>
              <a:t>amfetamin</a:t>
            </a:r>
            <a:r>
              <a:rPr lang="en-US" dirty="0"/>
              <a:t> </a:t>
            </a:r>
            <a:r>
              <a:rPr lang="en-US" dirty="0" err="1"/>
              <a:t>metabolitlerine</a:t>
            </a:r>
            <a:r>
              <a:rPr lang="en-US" dirty="0"/>
              <a:t> </a:t>
            </a:r>
            <a:r>
              <a:rPr lang="en-US" dirty="0" err="1"/>
              <a:t>dönüşerek</a:t>
            </a:r>
            <a:r>
              <a:rPr lang="en-US" dirty="0"/>
              <a:t> </a:t>
            </a:r>
            <a:r>
              <a:rPr lang="en-US" dirty="0" err="1"/>
              <a:t>yıkıma</a:t>
            </a:r>
            <a:r>
              <a:rPr lang="en-US" dirty="0"/>
              <a:t> </a:t>
            </a:r>
            <a:r>
              <a:rPr lang="en-US" dirty="0" err="1"/>
              <a:t>uğruyor</a:t>
            </a:r>
            <a:r>
              <a:rPr lang="en-US" dirty="0"/>
              <a:t> </a:t>
            </a:r>
            <a:r>
              <a:rPr lang="en-US" dirty="0" err="1"/>
              <a:t>ve</a:t>
            </a:r>
            <a:r>
              <a:rPr lang="en-US" dirty="0"/>
              <a:t> </a:t>
            </a:r>
            <a:r>
              <a:rPr lang="en-US" dirty="0" err="1"/>
              <a:t>kardiyovasküler</a:t>
            </a:r>
            <a:r>
              <a:rPr lang="en-US" dirty="0"/>
              <a:t> </a:t>
            </a:r>
            <a:r>
              <a:rPr lang="en-US" dirty="0" err="1"/>
              <a:t>yan</a:t>
            </a:r>
            <a:r>
              <a:rPr lang="en-US" dirty="0"/>
              <a:t> </a:t>
            </a:r>
            <a:r>
              <a:rPr lang="en-US" dirty="0" err="1"/>
              <a:t>etkilere</a:t>
            </a:r>
            <a:r>
              <a:rPr lang="en-US" dirty="0"/>
              <a:t> </a:t>
            </a:r>
            <a:r>
              <a:rPr lang="en-US" dirty="0" err="1"/>
              <a:t>neden</a:t>
            </a:r>
            <a:r>
              <a:rPr lang="en-US" dirty="0"/>
              <a:t> </a:t>
            </a:r>
            <a:r>
              <a:rPr lang="en-US" dirty="0" err="1"/>
              <a:t>olabiliyor</a:t>
            </a:r>
            <a:endParaRPr lang="en-US" dirty="0"/>
          </a:p>
          <a:p>
            <a:pPr marL="742950" lvl="1" indent="-285750">
              <a:buFont typeface="Arial" panose="020B0604020202020204" pitchFamily="34" charset="0"/>
              <a:buChar char="•"/>
            </a:pPr>
            <a:r>
              <a:rPr lang="en-US" dirty="0"/>
              <a:t>L-dopa </a:t>
            </a:r>
            <a:r>
              <a:rPr lang="en-US" dirty="0" err="1"/>
              <a:t>ile</a:t>
            </a:r>
            <a:r>
              <a:rPr lang="en-US" dirty="0"/>
              <a:t> </a:t>
            </a:r>
            <a:r>
              <a:rPr lang="en-US" dirty="0" err="1"/>
              <a:t>kombinasyonunda</a:t>
            </a:r>
            <a:r>
              <a:rPr lang="en-US" dirty="0"/>
              <a:t> </a:t>
            </a:r>
            <a:r>
              <a:rPr lang="en-US" dirty="0" err="1"/>
              <a:t>bazı</a:t>
            </a:r>
            <a:r>
              <a:rPr lang="en-US" dirty="0"/>
              <a:t> </a:t>
            </a:r>
            <a:r>
              <a:rPr lang="en-US" dirty="0" err="1"/>
              <a:t>hastalarda</a:t>
            </a:r>
            <a:r>
              <a:rPr lang="en-US" dirty="0"/>
              <a:t> </a:t>
            </a:r>
            <a:r>
              <a:rPr lang="en-US" dirty="0" err="1"/>
              <a:t>ciddi</a:t>
            </a:r>
            <a:r>
              <a:rPr lang="en-US" dirty="0"/>
              <a:t> OH </a:t>
            </a:r>
            <a:r>
              <a:rPr lang="en-US" dirty="0" err="1"/>
              <a:t>ve</a:t>
            </a:r>
            <a:r>
              <a:rPr lang="en-US" dirty="0"/>
              <a:t> </a:t>
            </a:r>
            <a:r>
              <a:rPr lang="en-US" dirty="0" err="1"/>
              <a:t>bilinç</a:t>
            </a:r>
            <a:r>
              <a:rPr lang="en-US" dirty="0"/>
              <a:t> </a:t>
            </a:r>
            <a:r>
              <a:rPr lang="en-US" dirty="0" err="1"/>
              <a:t>kaybına</a:t>
            </a:r>
            <a:r>
              <a:rPr lang="en-US" dirty="0"/>
              <a:t> </a:t>
            </a:r>
            <a:r>
              <a:rPr lang="en-US" dirty="0" err="1"/>
              <a:t>neden</a:t>
            </a:r>
            <a:r>
              <a:rPr lang="en-US" dirty="0"/>
              <a:t> </a:t>
            </a:r>
            <a:r>
              <a:rPr lang="en-US" dirty="0" err="1"/>
              <a:t>olabilir</a:t>
            </a:r>
            <a:endParaRPr lang="en-US" dirty="0"/>
          </a:p>
        </p:txBody>
      </p:sp>
      <p:sp>
        <p:nvSpPr>
          <p:cNvPr id="6" name="TextBox 5">
            <a:extLst>
              <a:ext uri="{FF2B5EF4-FFF2-40B4-BE49-F238E27FC236}">
                <a16:creationId xmlns:a16="http://schemas.microsoft.com/office/drawing/2014/main" id="{77D9F44D-5B31-9FB5-38A9-A819E02ACD71}"/>
              </a:ext>
            </a:extLst>
          </p:cNvPr>
          <p:cNvSpPr txBox="1"/>
          <p:nvPr/>
        </p:nvSpPr>
        <p:spPr>
          <a:xfrm>
            <a:off x="568272" y="3858215"/>
            <a:ext cx="9110133" cy="646331"/>
          </a:xfrm>
          <a:prstGeom prst="rect">
            <a:avLst/>
          </a:prstGeom>
          <a:noFill/>
        </p:spPr>
        <p:txBody>
          <a:bodyPr wrap="square" rtlCol="0">
            <a:spAutoFit/>
          </a:bodyPr>
          <a:lstStyle/>
          <a:p>
            <a:pPr marL="285750" indent="-285750">
              <a:buFont typeface="Courier New" panose="02070309020205020404" pitchFamily="49" charset="0"/>
              <a:buChar char="o"/>
            </a:pPr>
            <a:r>
              <a:rPr lang="en-US" dirty="0"/>
              <a:t>Oral </a:t>
            </a:r>
            <a:r>
              <a:rPr lang="en-US" dirty="0" err="1"/>
              <a:t>kontraseptifler</a:t>
            </a:r>
            <a:r>
              <a:rPr lang="en-US" dirty="0"/>
              <a:t> </a:t>
            </a:r>
            <a:r>
              <a:rPr lang="en-US" dirty="0" err="1"/>
              <a:t>selejilin</a:t>
            </a:r>
            <a:r>
              <a:rPr lang="en-US" dirty="0"/>
              <a:t> </a:t>
            </a:r>
            <a:r>
              <a:rPr lang="en-US" dirty="0" err="1"/>
              <a:t>biyoyararlanımını</a:t>
            </a:r>
            <a:r>
              <a:rPr lang="en-US" dirty="0"/>
              <a:t> </a:t>
            </a:r>
            <a:r>
              <a:rPr lang="en-US" dirty="0" err="1"/>
              <a:t>arttıtrabilir</a:t>
            </a:r>
            <a:endParaRPr lang="en-US" dirty="0"/>
          </a:p>
          <a:p>
            <a:pPr marL="742950" lvl="1" indent="-285750">
              <a:buFont typeface="Arial" panose="020B0604020202020204" pitchFamily="34" charset="0"/>
              <a:buChar char="•"/>
            </a:pPr>
            <a:r>
              <a:rPr lang="en-US" dirty="0" err="1"/>
              <a:t>Postmenapozal</a:t>
            </a:r>
            <a:r>
              <a:rPr lang="en-US" dirty="0"/>
              <a:t> </a:t>
            </a:r>
            <a:r>
              <a:rPr lang="en-US" dirty="0" err="1"/>
              <a:t>hormon</a:t>
            </a:r>
            <a:r>
              <a:rPr lang="en-US" dirty="0"/>
              <a:t> </a:t>
            </a:r>
            <a:r>
              <a:rPr lang="en-US" dirty="0" err="1"/>
              <a:t>replasman</a:t>
            </a:r>
            <a:r>
              <a:rPr lang="en-US" dirty="0"/>
              <a:t> </a:t>
            </a:r>
            <a:r>
              <a:rPr lang="en-US" dirty="0" err="1"/>
              <a:t>tedavisi</a:t>
            </a:r>
            <a:r>
              <a:rPr lang="en-US" dirty="0"/>
              <a:t> </a:t>
            </a:r>
            <a:r>
              <a:rPr lang="en-US" dirty="0" err="1"/>
              <a:t>alan</a:t>
            </a:r>
            <a:r>
              <a:rPr lang="en-US" dirty="0"/>
              <a:t> </a:t>
            </a:r>
            <a:r>
              <a:rPr lang="en-US" dirty="0" err="1"/>
              <a:t>hastalarda</a:t>
            </a:r>
            <a:r>
              <a:rPr lang="en-US" dirty="0"/>
              <a:t> </a:t>
            </a:r>
            <a:r>
              <a:rPr lang="en-US" dirty="0" err="1"/>
              <a:t>kullanılmamalı</a:t>
            </a:r>
            <a:r>
              <a:rPr lang="en-US" dirty="0"/>
              <a:t> </a:t>
            </a:r>
          </a:p>
        </p:txBody>
      </p:sp>
      <p:sp>
        <p:nvSpPr>
          <p:cNvPr id="7" name="TextBox 6">
            <a:extLst>
              <a:ext uri="{FF2B5EF4-FFF2-40B4-BE49-F238E27FC236}">
                <a16:creationId xmlns:a16="http://schemas.microsoft.com/office/drawing/2014/main" id="{6D823D43-DD46-5F7B-B827-91495552716A}"/>
              </a:ext>
            </a:extLst>
          </p:cNvPr>
          <p:cNvSpPr txBox="1"/>
          <p:nvPr/>
        </p:nvSpPr>
        <p:spPr>
          <a:xfrm>
            <a:off x="568272" y="4547709"/>
            <a:ext cx="4965205" cy="369332"/>
          </a:xfrm>
          <a:prstGeom prst="rect">
            <a:avLst/>
          </a:prstGeom>
          <a:noFill/>
        </p:spPr>
        <p:txBody>
          <a:bodyPr wrap="none" rtlCol="0">
            <a:spAutoFit/>
          </a:bodyPr>
          <a:lstStyle/>
          <a:p>
            <a:pPr marL="285750" indent="-285750">
              <a:buFont typeface="Courier New" panose="02070309020205020404" pitchFamily="49" charset="0"/>
              <a:buChar char="o"/>
            </a:pPr>
            <a:r>
              <a:rPr lang="en-US" dirty="0" err="1">
                <a:solidFill>
                  <a:srgbClr val="C00000"/>
                </a:solidFill>
              </a:rPr>
              <a:t>Selejillin</a:t>
            </a:r>
            <a:r>
              <a:rPr lang="en-US" dirty="0">
                <a:solidFill>
                  <a:srgbClr val="C00000"/>
                </a:solidFill>
              </a:rPr>
              <a:t> </a:t>
            </a:r>
            <a:r>
              <a:rPr lang="en-US" dirty="0" err="1">
                <a:solidFill>
                  <a:srgbClr val="C00000"/>
                </a:solidFill>
              </a:rPr>
              <a:t>geriatrik</a:t>
            </a:r>
            <a:r>
              <a:rPr lang="en-US" dirty="0">
                <a:solidFill>
                  <a:srgbClr val="C00000"/>
                </a:solidFill>
              </a:rPr>
              <a:t> hasta </a:t>
            </a:r>
            <a:r>
              <a:rPr lang="en-US" dirty="0" err="1">
                <a:solidFill>
                  <a:srgbClr val="C00000"/>
                </a:solidFill>
              </a:rPr>
              <a:t>grubu</a:t>
            </a:r>
            <a:r>
              <a:rPr lang="en-US" dirty="0">
                <a:solidFill>
                  <a:srgbClr val="C00000"/>
                </a:solidFill>
              </a:rPr>
              <a:t> </a:t>
            </a:r>
            <a:r>
              <a:rPr lang="en-US" dirty="0" err="1">
                <a:solidFill>
                  <a:srgbClr val="C00000"/>
                </a:solidFill>
              </a:rPr>
              <a:t>için</a:t>
            </a:r>
            <a:r>
              <a:rPr lang="en-US" dirty="0">
                <a:solidFill>
                  <a:srgbClr val="C00000"/>
                </a:solidFill>
              </a:rPr>
              <a:t> </a:t>
            </a:r>
            <a:r>
              <a:rPr lang="en-US" dirty="0" err="1">
                <a:solidFill>
                  <a:srgbClr val="C00000"/>
                </a:solidFill>
              </a:rPr>
              <a:t>uygun</a:t>
            </a:r>
            <a:r>
              <a:rPr lang="en-US" dirty="0">
                <a:solidFill>
                  <a:srgbClr val="C00000"/>
                </a:solidFill>
              </a:rPr>
              <a:t> </a:t>
            </a:r>
            <a:r>
              <a:rPr lang="en-US" dirty="0" err="1">
                <a:solidFill>
                  <a:srgbClr val="C00000"/>
                </a:solidFill>
              </a:rPr>
              <a:t>değil</a:t>
            </a:r>
            <a:endParaRPr lang="en-US" dirty="0">
              <a:solidFill>
                <a:srgbClr val="C00000"/>
              </a:solidFill>
            </a:endParaRPr>
          </a:p>
        </p:txBody>
      </p:sp>
      <p:sp>
        <p:nvSpPr>
          <p:cNvPr id="8" name="TextBox 7">
            <a:extLst>
              <a:ext uri="{FF2B5EF4-FFF2-40B4-BE49-F238E27FC236}">
                <a16:creationId xmlns:a16="http://schemas.microsoft.com/office/drawing/2014/main" id="{4C5AA061-0988-CB87-44A4-0B848B0FC6DF}"/>
              </a:ext>
            </a:extLst>
          </p:cNvPr>
          <p:cNvSpPr txBox="1"/>
          <p:nvPr/>
        </p:nvSpPr>
        <p:spPr>
          <a:xfrm>
            <a:off x="568272" y="5926697"/>
            <a:ext cx="9984721" cy="369332"/>
          </a:xfrm>
          <a:prstGeom prst="rect">
            <a:avLst/>
          </a:prstGeom>
          <a:noFill/>
        </p:spPr>
        <p:txBody>
          <a:bodyPr wrap="none" rtlCol="0">
            <a:spAutoFit/>
          </a:bodyPr>
          <a:lstStyle/>
          <a:p>
            <a:pPr marL="285750" indent="-285750">
              <a:buFont typeface="Courier New" panose="02070309020205020404" pitchFamily="49" charset="0"/>
              <a:buChar char="o"/>
            </a:pPr>
            <a:r>
              <a:rPr lang="en-US" dirty="0" err="1"/>
              <a:t>Rasajilin</a:t>
            </a:r>
            <a:r>
              <a:rPr lang="en-US" dirty="0"/>
              <a:t>, </a:t>
            </a:r>
            <a:r>
              <a:rPr lang="en-US" dirty="0" err="1"/>
              <a:t>selejilin</a:t>
            </a:r>
            <a:r>
              <a:rPr lang="en-US" dirty="0"/>
              <a:t> </a:t>
            </a:r>
            <a:r>
              <a:rPr lang="en-US" dirty="0" err="1"/>
              <a:t>ve</a:t>
            </a:r>
            <a:r>
              <a:rPr lang="en-US" dirty="0"/>
              <a:t> </a:t>
            </a:r>
            <a:r>
              <a:rPr lang="en-US" dirty="0" err="1"/>
              <a:t>safinamid</a:t>
            </a:r>
            <a:r>
              <a:rPr lang="en-US" dirty="0"/>
              <a:t> </a:t>
            </a:r>
            <a:r>
              <a:rPr lang="en-US" dirty="0" err="1"/>
              <a:t>kullanımı</a:t>
            </a:r>
            <a:r>
              <a:rPr lang="en-US" dirty="0"/>
              <a:t> </a:t>
            </a:r>
            <a:r>
              <a:rPr lang="en-US" dirty="0" err="1"/>
              <a:t>sırasında</a:t>
            </a:r>
            <a:r>
              <a:rPr lang="en-US" dirty="0"/>
              <a:t> </a:t>
            </a:r>
            <a:r>
              <a:rPr lang="en-US" dirty="0" err="1">
                <a:solidFill>
                  <a:srgbClr val="C00000"/>
                </a:solidFill>
              </a:rPr>
              <a:t>tiramin</a:t>
            </a:r>
            <a:r>
              <a:rPr lang="en-US" dirty="0">
                <a:solidFill>
                  <a:srgbClr val="C00000"/>
                </a:solidFill>
              </a:rPr>
              <a:t> </a:t>
            </a:r>
            <a:r>
              <a:rPr lang="en-US" dirty="0" err="1">
                <a:solidFill>
                  <a:srgbClr val="C00000"/>
                </a:solidFill>
              </a:rPr>
              <a:t>ilişkili</a:t>
            </a:r>
            <a:r>
              <a:rPr lang="en-US" dirty="0">
                <a:solidFill>
                  <a:srgbClr val="C00000"/>
                </a:solidFill>
              </a:rPr>
              <a:t> </a:t>
            </a:r>
            <a:r>
              <a:rPr lang="en-US" dirty="0" err="1">
                <a:solidFill>
                  <a:srgbClr val="C00000"/>
                </a:solidFill>
              </a:rPr>
              <a:t>diyetsel</a:t>
            </a:r>
            <a:r>
              <a:rPr lang="en-US" dirty="0">
                <a:solidFill>
                  <a:srgbClr val="C00000"/>
                </a:solidFill>
              </a:rPr>
              <a:t> </a:t>
            </a:r>
            <a:r>
              <a:rPr lang="en-US" dirty="0" err="1">
                <a:solidFill>
                  <a:srgbClr val="C00000"/>
                </a:solidFill>
              </a:rPr>
              <a:t>kısıtlamalar</a:t>
            </a:r>
            <a:r>
              <a:rPr lang="en-US" dirty="0">
                <a:solidFill>
                  <a:srgbClr val="C00000"/>
                </a:solidFill>
              </a:rPr>
              <a:t> </a:t>
            </a:r>
            <a:r>
              <a:rPr lang="en-US" dirty="0" err="1">
                <a:solidFill>
                  <a:srgbClr val="C00000"/>
                </a:solidFill>
              </a:rPr>
              <a:t>önerilmiyor</a:t>
            </a:r>
            <a:endParaRPr lang="en-US" dirty="0">
              <a:solidFill>
                <a:srgbClr val="C00000"/>
              </a:solidFill>
            </a:endParaRPr>
          </a:p>
        </p:txBody>
      </p:sp>
      <p:sp>
        <p:nvSpPr>
          <p:cNvPr id="9" name="TextBox 8">
            <a:extLst>
              <a:ext uri="{FF2B5EF4-FFF2-40B4-BE49-F238E27FC236}">
                <a16:creationId xmlns:a16="http://schemas.microsoft.com/office/drawing/2014/main" id="{827B47A9-293C-C8F4-176B-0DD2F450F92F}"/>
              </a:ext>
            </a:extLst>
          </p:cNvPr>
          <p:cNvSpPr txBox="1"/>
          <p:nvPr/>
        </p:nvSpPr>
        <p:spPr>
          <a:xfrm>
            <a:off x="568272" y="4960204"/>
            <a:ext cx="11689097" cy="923330"/>
          </a:xfrm>
          <a:prstGeom prst="rect">
            <a:avLst/>
          </a:prstGeom>
          <a:noFill/>
        </p:spPr>
        <p:txBody>
          <a:bodyPr wrap="none" rtlCol="0">
            <a:spAutoFit/>
          </a:bodyPr>
          <a:lstStyle/>
          <a:p>
            <a:pPr marL="285750" indent="-285750">
              <a:buFont typeface="Courier New" panose="02070309020205020404" pitchFamily="49" charset="0"/>
              <a:buChar char="o"/>
            </a:pPr>
            <a:r>
              <a:rPr lang="en-US" dirty="0" err="1"/>
              <a:t>Safinamid</a:t>
            </a:r>
            <a:r>
              <a:rPr lang="en-US" dirty="0"/>
              <a:t> </a:t>
            </a:r>
            <a:r>
              <a:rPr lang="en-US" dirty="0" err="1"/>
              <a:t>ilaçlar</a:t>
            </a:r>
            <a:r>
              <a:rPr lang="en-US" dirty="0"/>
              <a:t> </a:t>
            </a:r>
            <a:r>
              <a:rPr lang="en-US" dirty="0" err="1"/>
              <a:t>için</a:t>
            </a:r>
            <a:r>
              <a:rPr lang="en-US" dirty="0"/>
              <a:t> </a:t>
            </a:r>
            <a:r>
              <a:rPr lang="en-US" dirty="0" err="1"/>
              <a:t>transmembran</a:t>
            </a:r>
            <a:r>
              <a:rPr lang="en-US" dirty="0"/>
              <a:t> transporter </a:t>
            </a:r>
            <a:r>
              <a:rPr lang="en-US" dirty="0" err="1"/>
              <a:t>görevi</a:t>
            </a:r>
            <a:r>
              <a:rPr lang="en-US" dirty="0"/>
              <a:t> </a:t>
            </a:r>
            <a:r>
              <a:rPr lang="en-US" dirty="0" err="1"/>
              <a:t>gören</a:t>
            </a:r>
            <a:r>
              <a:rPr lang="en-US" dirty="0"/>
              <a:t> meme </a:t>
            </a:r>
            <a:r>
              <a:rPr lang="en-US" dirty="0" err="1"/>
              <a:t>kanser</a:t>
            </a:r>
            <a:r>
              <a:rPr lang="en-US" dirty="0"/>
              <a:t> </a:t>
            </a:r>
            <a:r>
              <a:rPr lang="en-US" dirty="0" err="1"/>
              <a:t>rezistans</a:t>
            </a:r>
            <a:r>
              <a:rPr lang="en-US" dirty="0"/>
              <a:t> </a:t>
            </a:r>
            <a:r>
              <a:rPr lang="en-US" dirty="0" err="1"/>
              <a:t>proteinini</a:t>
            </a:r>
            <a:r>
              <a:rPr lang="en-US" dirty="0"/>
              <a:t> </a:t>
            </a:r>
            <a:r>
              <a:rPr lang="en-US" dirty="0" err="1"/>
              <a:t>inhibe</a:t>
            </a:r>
            <a:r>
              <a:rPr lang="en-US" dirty="0"/>
              <a:t> </a:t>
            </a:r>
            <a:r>
              <a:rPr lang="en-US" dirty="0" err="1"/>
              <a:t>edebilir</a:t>
            </a:r>
            <a:r>
              <a:rPr lang="en-US" dirty="0"/>
              <a:t>:</a:t>
            </a:r>
          </a:p>
          <a:p>
            <a:pPr marL="742950" lvl="1" indent="-285750">
              <a:buFont typeface="Arial" panose="020B0604020202020204" pitchFamily="34" charset="0"/>
              <a:buChar char="•"/>
            </a:pPr>
            <a:r>
              <a:rPr lang="en-US" dirty="0" err="1"/>
              <a:t>Kemoterapötiklerin</a:t>
            </a:r>
            <a:r>
              <a:rPr lang="en-US" dirty="0"/>
              <a:t> (</a:t>
            </a:r>
            <a:r>
              <a:rPr lang="en-US" dirty="0" err="1"/>
              <a:t>daunorubisin</a:t>
            </a:r>
            <a:r>
              <a:rPr lang="en-US" dirty="0"/>
              <a:t>, </a:t>
            </a:r>
            <a:r>
              <a:rPr lang="en-US" dirty="0" err="1"/>
              <a:t>doksorubisin</a:t>
            </a:r>
            <a:r>
              <a:rPr lang="en-US" dirty="0"/>
              <a:t>, </a:t>
            </a:r>
            <a:r>
              <a:rPr lang="en-US" dirty="0" err="1"/>
              <a:t>topotekan</a:t>
            </a:r>
            <a:r>
              <a:rPr lang="en-US" dirty="0"/>
              <a:t>, </a:t>
            </a:r>
            <a:r>
              <a:rPr lang="en-US" dirty="0" err="1"/>
              <a:t>irinotekan</a:t>
            </a:r>
            <a:r>
              <a:rPr lang="en-US" dirty="0"/>
              <a:t>, </a:t>
            </a:r>
            <a:r>
              <a:rPr lang="en-US" dirty="0" err="1"/>
              <a:t>metotreksat</a:t>
            </a:r>
            <a:r>
              <a:rPr lang="en-US" dirty="0"/>
              <a:t>, imatinib, </a:t>
            </a:r>
            <a:r>
              <a:rPr lang="en-US" dirty="0" err="1"/>
              <a:t>mitoksantron</a:t>
            </a:r>
            <a:r>
              <a:rPr lang="en-US" dirty="0"/>
              <a:t>, </a:t>
            </a:r>
          </a:p>
          <a:p>
            <a:r>
              <a:rPr lang="en-US" dirty="0"/>
              <a:t>                </a:t>
            </a:r>
            <a:r>
              <a:rPr lang="en-US" dirty="0" err="1"/>
              <a:t>nukleosid</a:t>
            </a:r>
            <a:r>
              <a:rPr lang="en-US" dirty="0"/>
              <a:t> </a:t>
            </a:r>
            <a:r>
              <a:rPr lang="en-US" dirty="0" err="1"/>
              <a:t>analogları</a:t>
            </a:r>
            <a:r>
              <a:rPr lang="en-US" dirty="0"/>
              <a:t>), prazosin, </a:t>
            </a:r>
            <a:r>
              <a:rPr lang="en-US" dirty="0" err="1"/>
              <a:t>triflunomid</a:t>
            </a:r>
            <a:r>
              <a:rPr lang="en-US" dirty="0"/>
              <a:t>, </a:t>
            </a:r>
            <a:r>
              <a:rPr lang="en-US" dirty="0" err="1"/>
              <a:t>klorotiazid</a:t>
            </a:r>
            <a:r>
              <a:rPr lang="en-US" dirty="0"/>
              <a:t>, </a:t>
            </a:r>
            <a:r>
              <a:rPr lang="en-US" dirty="0" err="1"/>
              <a:t>pantoprozol</a:t>
            </a:r>
            <a:r>
              <a:rPr lang="en-US" dirty="0"/>
              <a:t> </a:t>
            </a:r>
            <a:r>
              <a:rPr lang="en-US" dirty="0" err="1"/>
              <a:t>ve</a:t>
            </a:r>
            <a:r>
              <a:rPr lang="en-US" dirty="0"/>
              <a:t> </a:t>
            </a:r>
            <a:r>
              <a:rPr lang="en-US" dirty="0" err="1"/>
              <a:t>statinlerin</a:t>
            </a:r>
            <a:r>
              <a:rPr lang="en-US" dirty="0"/>
              <a:t> </a:t>
            </a:r>
            <a:r>
              <a:rPr lang="en-US" dirty="0" err="1"/>
              <a:t>seviyesi</a:t>
            </a:r>
            <a:r>
              <a:rPr lang="en-US" dirty="0"/>
              <a:t> </a:t>
            </a:r>
            <a:r>
              <a:rPr lang="en-US" dirty="0" err="1"/>
              <a:t>artabilir</a:t>
            </a:r>
            <a:endParaRPr lang="en-US" dirty="0"/>
          </a:p>
        </p:txBody>
      </p:sp>
    </p:spTree>
    <p:extLst>
      <p:ext uri="{BB962C8B-B14F-4D97-AF65-F5344CB8AC3E}">
        <p14:creationId xmlns:p14="http://schemas.microsoft.com/office/powerpoint/2010/main" val="1196556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4B9BF42-1896-3F3E-2062-82B48775B321}"/>
              </a:ext>
            </a:extLst>
          </p:cNvPr>
          <p:cNvSpPr/>
          <p:nvPr/>
        </p:nvSpPr>
        <p:spPr>
          <a:xfrm>
            <a:off x="397933" y="465866"/>
            <a:ext cx="11633200" cy="4959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400" dirty="0">
                <a:solidFill>
                  <a:schemeClr val="tx1"/>
                </a:solidFill>
              </a:rPr>
              <a:t> </a:t>
            </a:r>
            <a:r>
              <a:rPr lang="en-TR" sz="2400">
                <a:solidFill>
                  <a:schemeClr val="tx1"/>
                </a:solidFill>
              </a:rPr>
              <a:t>MAO –Bİ</a:t>
            </a:r>
            <a:r>
              <a:rPr lang="en-AU" sz="2400" dirty="0">
                <a:solidFill>
                  <a:schemeClr val="tx1"/>
                </a:solidFill>
              </a:rPr>
              <a:t> – </a:t>
            </a:r>
            <a:r>
              <a:rPr lang="en-AU" sz="2400" dirty="0" err="1">
                <a:solidFill>
                  <a:schemeClr val="tx1"/>
                </a:solidFill>
              </a:rPr>
              <a:t>Geriatrik</a:t>
            </a:r>
            <a:r>
              <a:rPr lang="en-AU" sz="2400" dirty="0">
                <a:solidFill>
                  <a:schemeClr val="tx1"/>
                </a:solidFill>
              </a:rPr>
              <a:t> </a:t>
            </a:r>
            <a:r>
              <a:rPr lang="en-AU" sz="2400" dirty="0" err="1">
                <a:solidFill>
                  <a:schemeClr val="tx1"/>
                </a:solidFill>
              </a:rPr>
              <a:t>hastada</a:t>
            </a:r>
            <a:r>
              <a:rPr lang="en-AU" sz="2400" dirty="0">
                <a:solidFill>
                  <a:schemeClr val="tx1"/>
                </a:solidFill>
              </a:rPr>
              <a:t> </a:t>
            </a:r>
            <a:r>
              <a:rPr lang="en-AU" sz="2400" dirty="0" err="1">
                <a:solidFill>
                  <a:schemeClr val="tx1"/>
                </a:solidFill>
              </a:rPr>
              <a:t>dikkat</a:t>
            </a:r>
            <a:r>
              <a:rPr lang="en-AU" sz="2400" dirty="0">
                <a:solidFill>
                  <a:schemeClr val="tx1"/>
                </a:solidFill>
              </a:rPr>
              <a:t> </a:t>
            </a:r>
            <a:r>
              <a:rPr lang="en-AU" sz="2400" dirty="0" err="1">
                <a:solidFill>
                  <a:schemeClr val="tx1"/>
                </a:solidFill>
              </a:rPr>
              <a:t>edilmesi</a:t>
            </a:r>
            <a:r>
              <a:rPr lang="en-AU" sz="2400" dirty="0">
                <a:solidFill>
                  <a:schemeClr val="tx1"/>
                </a:solidFill>
              </a:rPr>
              <a:t> </a:t>
            </a:r>
            <a:r>
              <a:rPr lang="en-AU" sz="2400" dirty="0" err="1">
                <a:solidFill>
                  <a:schemeClr val="tx1"/>
                </a:solidFill>
              </a:rPr>
              <a:t>gereken</a:t>
            </a:r>
            <a:r>
              <a:rPr lang="en-AU" sz="2400" dirty="0">
                <a:solidFill>
                  <a:schemeClr val="tx1"/>
                </a:solidFill>
              </a:rPr>
              <a:t> </a:t>
            </a:r>
            <a:r>
              <a:rPr lang="en-AU" sz="2400" dirty="0" err="1">
                <a:solidFill>
                  <a:schemeClr val="tx1"/>
                </a:solidFill>
              </a:rPr>
              <a:t>diğer</a:t>
            </a:r>
            <a:r>
              <a:rPr lang="en-AU" sz="2400" dirty="0">
                <a:solidFill>
                  <a:schemeClr val="tx1"/>
                </a:solidFill>
              </a:rPr>
              <a:t> </a:t>
            </a:r>
            <a:r>
              <a:rPr lang="en-AU" sz="2400" dirty="0" err="1">
                <a:solidFill>
                  <a:schemeClr val="tx1"/>
                </a:solidFill>
              </a:rPr>
              <a:t>durumlar</a:t>
            </a:r>
            <a:r>
              <a:rPr lang="en-AU" sz="2400" dirty="0">
                <a:solidFill>
                  <a:schemeClr val="tx1"/>
                </a:solidFill>
              </a:rPr>
              <a:t> </a:t>
            </a:r>
            <a:endParaRPr lang="en-TR" sz="2400" dirty="0">
              <a:solidFill>
                <a:schemeClr val="tx1"/>
              </a:solidFill>
            </a:endParaRPr>
          </a:p>
        </p:txBody>
      </p:sp>
      <p:sp>
        <p:nvSpPr>
          <p:cNvPr id="3" name="TextBox 2">
            <a:extLst>
              <a:ext uri="{FF2B5EF4-FFF2-40B4-BE49-F238E27FC236}">
                <a16:creationId xmlns:a16="http://schemas.microsoft.com/office/drawing/2014/main" id="{2545E86F-5D26-0E5C-FA88-2F68A4F089AC}"/>
              </a:ext>
            </a:extLst>
          </p:cNvPr>
          <p:cNvSpPr txBox="1"/>
          <p:nvPr/>
        </p:nvSpPr>
        <p:spPr>
          <a:xfrm>
            <a:off x="593703" y="1352248"/>
            <a:ext cx="11004594" cy="707886"/>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err="1">
                <a:solidFill>
                  <a:srgbClr val="C00000"/>
                </a:solidFill>
              </a:rPr>
              <a:t>Rasajilin</a:t>
            </a:r>
            <a:r>
              <a:rPr lang="en-US" sz="2000" dirty="0">
                <a:solidFill>
                  <a:srgbClr val="C00000"/>
                </a:solidFill>
              </a:rPr>
              <a:t>, </a:t>
            </a:r>
            <a:r>
              <a:rPr lang="en-US" sz="2000" dirty="0" err="1">
                <a:solidFill>
                  <a:srgbClr val="C00000"/>
                </a:solidFill>
              </a:rPr>
              <a:t>selejilin</a:t>
            </a:r>
            <a:r>
              <a:rPr lang="en-US" sz="2000" dirty="0">
                <a:solidFill>
                  <a:srgbClr val="C00000"/>
                </a:solidFill>
              </a:rPr>
              <a:t> </a:t>
            </a:r>
            <a:r>
              <a:rPr lang="en-US" sz="2000" dirty="0" err="1">
                <a:solidFill>
                  <a:srgbClr val="C00000"/>
                </a:solidFill>
              </a:rPr>
              <a:t>ve</a:t>
            </a:r>
            <a:r>
              <a:rPr lang="en-US" sz="2000" dirty="0">
                <a:solidFill>
                  <a:srgbClr val="C00000"/>
                </a:solidFill>
              </a:rPr>
              <a:t> </a:t>
            </a:r>
            <a:r>
              <a:rPr lang="en-US" sz="2000" dirty="0" err="1">
                <a:solidFill>
                  <a:srgbClr val="C00000"/>
                </a:solidFill>
              </a:rPr>
              <a:t>safinamid</a:t>
            </a:r>
            <a:r>
              <a:rPr lang="en-US" sz="2000" dirty="0">
                <a:solidFill>
                  <a:srgbClr val="C00000"/>
                </a:solidFill>
              </a:rPr>
              <a:t> </a:t>
            </a:r>
            <a:r>
              <a:rPr lang="en-US" sz="2000" dirty="0" err="1">
                <a:solidFill>
                  <a:srgbClr val="C00000"/>
                </a:solidFill>
              </a:rPr>
              <a:t>orta</a:t>
            </a:r>
            <a:r>
              <a:rPr lang="en-US" sz="2000" dirty="0">
                <a:solidFill>
                  <a:srgbClr val="C00000"/>
                </a:solidFill>
              </a:rPr>
              <a:t> </a:t>
            </a:r>
            <a:r>
              <a:rPr lang="en-US" sz="2000" dirty="0" err="1">
                <a:solidFill>
                  <a:srgbClr val="C00000"/>
                </a:solidFill>
              </a:rPr>
              <a:t>veya</a:t>
            </a:r>
            <a:r>
              <a:rPr lang="en-US" sz="2000" dirty="0">
                <a:solidFill>
                  <a:srgbClr val="C00000"/>
                </a:solidFill>
              </a:rPr>
              <a:t> </a:t>
            </a:r>
            <a:r>
              <a:rPr lang="en-US" sz="2000" dirty="0" err="1">
                <a:solidFill>
                  <a:srgbClr val="C00000"/>
                </a:solidFill>
              </a:rPr>
              <a:t>şiddetli</a:t>
            </a:r>
            <a:r>
              <a:rPr lang="en-US" sz="2000" dirty="0">
                <a:solidFill>
                  <a:srgbClr val="C00000"/>
                </a:solidFill>
              </a:rPr>
              <a:t> </a:t>
            </a:r>
            <a:r>
              <a:rPr lang="en-US" sz="2000" dirty="0" err="1">
                <a:solidFill>
                  <a:srgbClr val="C00000"/>
                </a:solidFill>
              </a:rPr>
              <a:t>düzeyde</a:t>
            </a:r>
            <a:r>
              <a:rPr lang="en-US" sz="2000" dirty="0">
                <a:solidFill>
                  <a:srgbClr val="C00000"/>
                </a:solidFill>
              </a:rPr>
              <a:t> </a:t>
            </a:r>
            <a:r>
              <a:rPr lang="en-US" sz="2000" dirty="0" err="1">
                <a:solidFill>
                  <a:srgbClr val="C00000"/>
                </a:solidFill>
              </a:rPr>
              <a:t>karaciğer</a:t>
            </a:r>
            <a:r>
              <a:rPr lang="en-US" sz="2000" dirty="0">
                <a:solidFill>
                  <a:srgbClr val="C00000"/>
                </a:solidFill>
              </a:rPr>
              <a:t> </a:t>
            </a:r>
            <a:r>
              <a:rPr lang="en-US" sz="2000" dirty="0" err="1">
                <a:solidFill>
                  <a:srgbClr val="C00000"/>
                </a:solidFill>
              </a:rPr>
              <a:t>yetersizliği</a:t>
            </a:r>
            <a:r>
              <a:rPr lang="en-US" sz="2000" dirty="0">
                <a:solidFill>
                  <a:srgbClr val="C00000"/>
                </a:solidFill>
              </a:rPr>
              <a:t> </a:t>
            </a:r>
            <a:r>
              <a:rPr lang="en-US" sz="2000" dirty="0" err="1">
                <a:solidFill>
                  <a:srgbClr val="C00000"/>
                </a:solidFill>
              </a:rPr>
              <a:t>olan</a:t>
            </a:r>
            <a:r>
              <a:rPr lang="en-US" sz="2000" dirty="0">
                <a:solidFill>
                  <a:srgbClr val="C00000"/>
                </a:solidFill>
              </a:rPr>
              <a:t> </a:t>
            </a:r>
            <a:r>
              <a:rPr lang="en-US" sz="2000" dirty="0" err="1">
                <a:solidFill>
                  <a:srgbClr val="C00000"/>
                </a:solidFill>
              </a:rPr>
              <a:t>hastalara</a:t>
            </a:r>
            <a:r>
              <a:rPr lang="en-US" sz="2000" dirty="0">
                <a:solidFill>
                  <a:srgbClr val="C00000"/>
                </a:solidFill>
              </a:rPr>
              <a:t> </a:t>
            </a:r>
            <a:r>
              <a:rPr lang="en-US" sz="2000" dirty="0" err="1">
                <a:solidFill>
                  <a:srgbClr val="C00000"/>
                </a:solidFill>
              </a:rPr>
              <a:t>verilmemeli</a:t>
            </a:r>
            <a:endParaRPr lang="en-US" sz="2000" dirty="0">
              <a:solidFill>
                <a:srgbClr val="C00000"/>
              </a:solidFill>
            </a:endParaRPr>
          </a:p>
        </p:txBody>
      </p:sp>
      <p:sp>
        <p:nvSpPr>
          <p:cNvPr id="4" name="TextBox 3">
            <a:extLst>
              <a:ext uri="{FF2B5EF4-FFF2-40B4-BE49-F238E27FC236}">
                <a16:creationId xmlns:a16="http://schemas.microsoft.com/office/drawing/2014/main" id="{4746FD44-C59B-E3E7-90CA-BF53B5916228}"/>
              </a:ext>
            </a:extLst>
          </p:cNvPr>
          <p:cNvSpPr txBox="1"/>
          <p:nvPr/>
        </p:nvSpPr>
        <p:spPr>
          <a:xfrm>
            <a:off x="677332" y="2979505"/>
            <a:ext cx="11004594" cy="1015663"/>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a:solidFill>
                  <a:srgbClr val="C00000"/>
                </a:solidFill>
              </a:rPr>
              <a:t>MAO </a:t>
            </a:r>
            <a:r>
              <a:rPr lang="en-US" sz="2000" dirty="0" err="1">
                <a:solidFill>
                  <a:srgbClr val="C00000"/>
                </a:solidFill>
              </a:rPr>
              <a:t>inhibitörlerinin</a:t>
            </a:r>
            <a:r>
              <a:rPr lang="en-US" sz="2000" dirty="0">
                <a:solidFill>
                  <a:srgbClr val="C00000"/>
                </a:solidFill>
              </a:rPr>
              <a:t> </a:t>
            </a:r>
            <a:r>
              <a:rPr lang="en-US" sz="2000" dirty="0" err="1">
                <a:solidFill>
                  <a:srgbClr val="C00000"/>
                </a:solidFill>
              </a:rPr>
              <a:t>hafif</a:t>
            </a:r>
            <a:r>
              <a:rPr lang="en-US" sz="2000" dirty="0">
                <a:solidFill>
                  <a:srgbClr val="C00000"/>
                </a:solidFill>
              </a:rPr>
              <a:t> </a:t>
            </a:r>
            <a:r>
              <a:rPr lang="en-US" sz="2000" dirty="0" err="1">
                <a:solidFill>
                  <a:srgbClr val="C00000"/>
                </a:solidFill>
              </a:rPr>
              <a:t>antikolinerjik</a:t>
            </a:r>
            <a:r>
              <a:rPr lang="en-US" sz="2000" dirty="0">
                <a:solidFill>
                  <a:srgbClr val="C00000"/>
                </a:solidFill>
              </a:rPr>
              <a:t> </a:t>
            </a:r>
            <a:r>
              <a:rPr lang="en-US" sz="2000" dirty="0" err="1">
                <a:solidFill>
                  <a:srgbClr val="C00000"/>
                </a:solidFill>
              </a:rPr>
              <a:t>etkileri</a:t>
            </a:r>
            <a:r>
              <a:rPr lang="en-US" sz="2000" dirty="0">
                <a:solidFill>
                  <a:srgbClr val="C00000"/>
                </a:solidFill>
              </a:rPr>
              <a:t> de var</a:t>
            </a:r>
          </a:p>
          <a:p>
            <a:pPr marL="742950" lvl="1" indent="-285750">
              <a:buFont typeface="Arial" panose="020B0604020202020204" pitchFamily="34" charset="0"/>
              <a:buChar char="•"/>
            </a:pPr>
            <a:r>
              <a:rPr lang="en-US" sz="2000" dirty="0" err="1"/>
              <a:t>Geriatrik</a:t>
            </a:r>
            <a:r>
              <a:rPr lang="en-US" sz="2000" dirty="0"/>
              <a:t> </a:t>
            </a:r>
            <a:r>
              <a:rPr lang="en-US" sz="2000" dirty="0" err="1"/>
              <a:t>hastalarda</a:t>
            </a:r>
            <a:r>
              <a:rPr lang="en-US" sz="2000" dirty="0"/>
              <a:t> </a:t>
            </a:r>
            <a:r>
              <a:rPr lang="en-US" sz="2000" dirty="0" err="1"/>
              <a:t>özellikle</a:t>
            </a:r>
            <a:r>
              <a:rPr lang="en-US" sz="2000" dirty="0"/>
              <a:t> </a:t>
            </a:r>
            <a:r>
              <a:rPr lang="en-US" sz="2000" dirty="0" err="1"/>
              <a:t>diğer</a:t>
            </a:r>
            <a:r>
              <a:rPr lang="en-US" sz="2000" dirty="0"/>
              <a:t> </a:t>
            </a:r>
            <a:r>
              <a:rPr lang="en-US" sz="2000" dirty="0" err="1"/>
              <a:t>antikolinerjik</a:t>
            </a:r>
            <a:r>
              <a:rPr lang="en-US" sz="2000" dirty="0"/>
              <a:t> </a:t>
            </a:r>
            <a:r>
              <a:rPr lang="en-US" sz="2000" dirty="0" err="1"/>
              <a:t>ilaçlar</a:t>
            </a:r>
            <a:r>
              <a:rPr lang="en-US" sz="2000" dirty="0"/>
              <a:t> </a:t>
            </a:r>
            <a:r>
              <a:rPr lang="en-US" sz="2000" dirty="0" err="1"/>
              <a:t>ile</a:t>
            </a:r>
            <a:r>
              <a:rPr lang="en-US" sz="2000" dirty="0"/>
              <a:t> </a:t>
            </a:r>
            <a:r>
              <a:rPr lang="en-US" sz="2000" dirty="0" err="1"/>
              <a:t>birlikte</a:t>
            </a:r>
            <a:r>
              <a:rPr lang="en-US" sz="2000" dirty="0"/>
              <a:t> (</a:t>
            </a:r>
            <a:r>
              <a:rPr lang="en-US" sz="2000" dirty="0" err="1"/>
              <a:t>amitriptilin</a:t>
            </a:r>
            <a:r>
              <a:rPr lang="en-US" sz="2000" dirty="0"/>
              <a:t>, </a:t>
            </a:r>
            <a:r>
              <a:rPr lang="en-US" sz="2000" dirty="0" err="1"/>
              <a:t>amantadin</a:t>
            </a:r>
            <a:r>
              <a:rPr lang="en-US" sz="2000" dirty="0"/>
              <a:t>, </a:t>
            </a:r>
            <a:r>
              <a:rPr lang="en-US" sz="2000" dirty="0" err="1"/>
              <a:t>setirizin</a:t>
            </a:r>
            <a:r>
              <a:rPr lang="en-US" sz="2000" dirty="0"/>
              <a:t>, </a:t>
            </a:r>
            <a:r>
              <a:rPr lang="en-US" sz="2000" dirty="0" err="1"/>
              <a:t>entakapon</a:t>
            </a:r>
            <a:r>
              <a:rPr lang="en-US" sz="2000" dirty="0"/>
              <a:t>) </a:t>
            </a:r>
            <a:r>
              <a:rPr lang="en-US" sz="2000" dirty="0" err="1"/>
              <a:t>artan</a:t>
            </a:r>
            <a:r>
              <a:rPr lang="en-US" sz="2000" dirty="0"/>
              <a:t> </a:t>
            </a:r>
            <a:r>
              <a:rPr lang="en-US" sz="2000" dirty="0" err="1"/>
              <a:t>antikolinerjik</a:t>
            </a:r>
            <a:r>
              <a:rPr lang="en-US" sz="2000" dirty="0"/>
              <a:t> </a:t>
            </a:r>
            <a:r>
              <a:rPr lang="en-US" sz="2000" dirty="0" err="1"/>
              <a:t>yan</a:t>
            </a:r>
            <a:r>
              <a:rPr lang="en-US" sz="2000" dirty="0"/>
              <a:t> </a:t>
            </a:r>
            <a:r>
              <a:rPr lang="en-US" sz="2000" dirty="0" err="1"/>
              <a:t>etkilere</a:t>
            </a:r>
            <a:r>
              <a:rPr lang="en-US" sz="2000" dirty="0"/>
              <a:t> </a:t>
            </a:r>
            <a:r>
              <a:rPr lang="en-US" sz="2000" dirty="0" err="1"/>
              <a:t>ve</a:t>
            </a:r>
            <a:r>
              <a:rPr lang="en-US" sz="2000" dirty="0"/>
              <a:t> </a:t>
            </a:r>
            <a:r>
              <a:rPr lang="en-US" sz="2000" dirty="0" err="1"/>
              <a:t>kognitif</a:t>
            </a:r>
            <a:r>
              <a:rPr lang="en-US" sz="2000" dirty="0"/>
              <a:t> </a:t>
            </a:r>
            <a:r>
              <a:rPr lang="en-US" sz="2000" dirty="0" err="1"/>
              <a:t>bozulmalara</a:t>
            </a:r>
            <a:r>
              <a:rPr lang="en-US" sz="2000" dirty="0"/>
              <a:t> </a:t>
            </a:r>
            <a:r>
              <a:rPr lang="en-US" sz="2000" dirty="0" err="1"/>
              <a:t>neden</a:t>
            </a:r>
            <a:r>
              <a:rPr lang="en-US" sz="2000" dirty="0"/>
              <a:t> </a:t>
            </a:r>
            <a:r>
              <a:rPr lang="en-US" sz="2000" dirty="0" err="1"/>
              <a:t>olabilir</a:t>
            </a:r>
            <a:endParaRPr lang="en-US" sz="2000" dirty="0"/>
          </a:p>
        </p:txBody>
      </p:sp>
      <p:sp>
        <p:nvSpPr>
          <p:cNvPr id="6" name="TextBox 5">
            <a:extLst>
              <a:ext uri="{FF2B5EF4-FFF2-40B4-BE49-F238E27FC236}">
                <a16:creationId xmlns:a16="http://schemas.microsoft.com/office/drawing/2014/main" id="{5672FC31-4A6C-88FD-EBB3-F76D698CCB67}"/>
              </a:ext>
            </a:extLst>
          </p:cNvPr>
          <p:cNvSpPr txBox="1"/>
          <p:nvPr/>
        </p:nvSpPr>
        <p:spPr>
          <a:xfrm>
            <a:off x="677332" y="2253733"/>
            <a:ext cx="9437051" cy="400110"/>
          </a:xfrm>
          <a:prstGeom prst="rect">
            <a:avLst/>
          </a:prstGeom>
          <a:noFill/>
        </p:spPr>
        <p:txBody>
          <a:bodyPr wrap="square">
            <a:spAutoFit/>
          </a:bodyPr>
          <a:lstStyle/>
          <a:p>
            <a:pPr marL="285750" indent="-285750">
              <a:buFont typeface="Courier New" panose="02070309020205020404" pitchFamily="49" charset="0"/>
              <a:buChar char="o"/>
            </a:pPr>
            <a:r>
              <a:rPr lang="en-US" sz="2000" dirty="0" err="1"/>
              <a:t>Böbrek</a:t>
            </a:r>
            <a:r>
              <a:rPr lang="en-US" sz="2000" dirty="0"/>
              <a:t> </a:t>
            </a:r>
            <a:r>
              <a:rPr lang="en-US" sz="2000" dirty="0" err="1"/>
              <a:t>yetersizliği</a:t>
            </a:r>
            <a:r>
              <a:rPr lang="en-US" sz="2000" dirty="0"/>
              <a:t> </a:t>
            </a:r>
            <a:r>
              <a:rPr lang="en-US" sz="2000" dirty="0" err="1"/>
              <a:t>olan</a:t>
            </a:r>
            <a:r>
              <a:rPr lang="en-US" sz="2000" dirty="0"/>
              <a:t> </a:t>
            </a:r>
            <a:r>
              <a:rPr lang="en-US" sz="2000" dirty="0" err="1"/>
              <a:t>hastalara</a:t>
            </a:r>
            <a:r>
              <a:rPr lang="en-US" sz="2000" dirty="0"/>
              <a:t> </a:t>
            </a:r>
            <a:r>
              <a:rPr lang="en-US" sz="2000" dirty="0" err="1"/>
              <a:t>selejilin</a:t>
            </a:r>
            <a:r>
              <a:rPr lang="en-US" sz="2000" dirty="0"/>
              <a:t> </a:t>
            </a:r>
            <a:r>
              <a:rPr lang="en-US" sz="2000" dirty="0" err="1"/>
              <a:t>verilmemeli</a:t>
            </a:r>
            <a:endParaRPr lang="en-US" sz="2000" dirty="0"/>
          </a:p>
        </p:txBody>
      </p:sp>
      <p:sp>
        <p:nvSpPr>
          <p:cNvPr id="7" name="TextBox 6">
            <a:extLst>
              <a:ext uri="{FF2B5EF4-FFF2-40B4-BE49-F238E27FC236}">
                <a16:creationId xmlns:a16="http://schemas.microsoft.com/office/drawing/2014/main" id="{CC85492D-3559-7112-CAB9-3427BD99FFA2}"/>
              </a:ext>
            </a:extLst>
          </p:cNvPr>
          <p:cNvSpPr txBox="1"/>
          <p:nvPr/>
        </p:nvSpPr>
        <p:spPr>
          <a:xfrm>
            <a:off x="788956" y="4419600"/>
            <a:ext cx="8585748" cy="400110"/>
          </a:xfrm>
          <a:prstGeom prst="rect">
            <a:avLst/>
          </a:prstGeom>
          <a:noFill/>
        </p:spPr>
        <p:txBody>
          <a:bodyPr wrap="none" rtlCol="0">
            <a:spAutoFit/>
          </a:bodyPr>
          <a:lstStyle/>
          <a:p>
            <a:pPr marL="285750" indent="-285750">
              <a:buFont typeface="Courier New" panose="02070309020205020404" pitchFamily="49" charset="0"/>
              <a:buChar char="o"/>
            </a:pPr>
            <a:r>
              <a:rPr lang="en-US" sz="2000" dirty="0" err="1"/>
              <a:t>Selejilin</a:t>
            </a:r>
            <a:r>
              <a:rPr lang="en-US" sz="2000" dirty="0"/>
              <a:t> </a:t>
            </a:r>
            <a:r>
              <a:rPr lang="en-US" sz="2000" dirty="0" err="1"/>
              <a:t>ile</a:t>
            </a:r>
            <a:r>
              <a:rPr lang="en-US" sz="2000" dirty="0"/>
              <a:t> </a:t>
            </a:r>
            <a:r>
              <a:rPr lang="en-US" sz="2000" dirty="0" err="1"/>
              <a:t>tedavi</a:t>
            </a:r>
            <a:r>
              <a:rPr lang="en-US" sz="2000" dirty="0"/>
              <a:t> </a:t>
            </a:r>
            <a:r>
              <a:rPr lang="en-US" sz="2000" dirty="0" err="1"/>
              <a:t>sırasında</a:t>
            </a:r>
            <a:r>
              <a:rPr lang="en-US" sz="2000" dirty="0"/>
              <a:t> </a:t>
            </a:r>
            <a:r>
              <a:rPr lang="en-US" sz="2000" dirty="0" err="1"/>
              <a:t>artan</a:t>
            </a:r>
            <a:r>
              <a:rPr lang="en-US" sz="2000" dirty="0"/>
              <a:t> gastrointestinal </a:t>
            </a:r>
            <a:r>
              <a:rPr lang="en-US" sz="2000" dirty="0" err="1"/>
              <a:t>ülser</a:t>
            </a:r>
            <a:r>
              <a:rPr lang="en-US" sz="2000" dirty="0"/>
              <a:t> </a:t>
            </a:r>
            <a:r>
              <a:rPr lang="en-US" sz="2000" dirty="0" err="1"/>
              <a:t>sıklığı</a:t>
            </a:r>
            <a:r>
              <a:rPr lang="en-US" sz="2000" dirty="0"/>
              <a:t> </a:t>
            </a:r>
            <a:r>
              <a:rPr lang="en-US" sz="2000" dirty="0" err="1"/>
              <a:t>bildirilmekte</a:t>
            </a:r>
            <a:endParaRPr lang="en-US" sz="2000" dirty="0"/>
          </a:p>
        </p:txBody>
      </p:sp>
      <p:sp>
        <p:nvSpPr>
          <p:cNvPr id="8" name="TextBox 7">
            <a:extLst>
              <a:ext uri="{FF2B5EF4-FFF2-40B4-BE49-F238E27FC236}">
                <a16:creationId xmlns:a16="http://schemas.microsoft.com/office/drawing/2014/main" id="{7B23EE6A-9DE1-129D-F519-189869BBA368}"/>
              </a:ext>
            </a:extLst>
          </p:cNvPr>
          <p:cNvSpPr txBox="1"/>
          <p:nvPr/>
        </p:nvSpPr>
        <p:spPr>
          <a:xfrm>
            <a:off x="826278" y="5179368"/>
            <a:ext cx="8744125" cy="400110"/>
          </a:xfrm>
          <a:prstGeom prst="rect">
            <a:avLst/>
          </a:prstGeom>
          <a:noFill/>
        </p:spPr>
        <p:txBody>
          <a:bodyPr wrap="none" rtlCol="0">
            <a:spAutoFit/>
          </a:bodyPr>
          <a:lstStyle/>
          <a:p>
            <a:pPr marL="285750" indent="-285750">
              <a:buFont typeface="Courier New" panose="02070309020205020404" pitchFamily="49" charset="0"/>
              <a:buChar char="o"/>
            </a:pPr>
            <a:r>
              <a:rPr lang="en-US" sz="2000" dirty="0" err="1"/>
              <a:t>Yaşlı</a:t>
            </a:r>
            <a:r>
              <a:rPr lang="en-US" sz="2000" dirty="0"/>
              <a:t> </a:t>
            </a:r>
            <a:r>
              <a:rPr lang="en-US" sz="2000" dirty="0" err="1"/>
              <a:t>hastada</a:t>
            </a:r>
            <a:r>
              <a:rPr lang="en-US" sz="2000" dirty="0"/>
              <a:t> gastrointestinal </a:t>
            </a:r>
            <a:r>
              <a:rPr lang="en-US" sz="2000" dirty="0" err="1"/>
              <a:t>semptomların</a:t>
            </a:r>
            <a:r>
              <a:rPr lang="en-US" sz="2000" dirty="0"/>
              <a:t> ana </a:t>
            </a:r>
            <a:r>
              <a:rPr lang="en-US" sz="2000" dirty="0" err="1"/>
              <a:t>sebebi</a:t>
            </a:r>
            <a:r>
              <a:rPr lang="en-US" sz="2000" dirty="0"/>
              <a:t> </a:t>
            </a:r>
            <a:r>
              <a:rPr lang="en-US" sz="2000" dirty="0" err="1"/>
              <a:t>polifarmakoterapi</a:t>
            </a:r>
            <a:r>
              <a:rPr lang="en-US" sz="2000" dirty="0"/>
              <a:t>!!</a:t>
            </a:r>
          </a:p>
        </p:txBody>
      </p:sp>
    </p:spTree>
    <p:extLst>
      <p:ext uri="{BB962C8B-B14F-4D97-AF65-F5344CB8AC3E}">
        <p14:creationId xmlns:p14="http://schemas.microsoft.com/office/powerpoint/2010/main" val="3747090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B3E549F-3282-5296-F711-30ABA5A79D06}"/>
              </a:ext>
            </a:extLst>
          </p:cNvPr>
          <p:cNvSpPr/>
          <p:nvPr/>
        </p:nvSpPr>
        <p:spPr>
          <a:xfrm>
            <a:off x="680524" y="580693"/>
            <a:ext cx="3640667" cy="8245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800" dirty="0">
                <a:solidFill>
                  <a:schemeClr val="tx1"/>
                </a:solidFill>
              </a:rPr>
              <a:t>COMT </a:t>
            </a:r>
            <a:r>
              <a:rPr lang="en-AU" sz="2800" dirty="0" err="1">
                <a:solidFill>
                  <a:schemeClr val="tx1"/>
                </a:solidFill>
              </a:rPr>
              <a:t>inhibitörleri</a:t>
            </a:r>
            <a:endParaRPr lang="en-TR" sz="2800" dirty="0">
              <a:solidFill>
                <a:schemeClr val="tx1"/>
              </a:solidFill>
            </a:endParaRPr>
          </a:p>
        </p:txBody>
      </p:sp>
      <p:pic>
        <p:nvPicPr>
          <p:cNvPr id="1026" name="Picture 2" descr="Julius Axelrod – Photo gallery - NobelPrize.org">
            <a:extLst>
              <a:ext uri="{FF2B5EF4-FFF2-40B4-BE49-F238E27FC236}">
                <a16:creationId xmlns:a16="http://schemas.microsoft.com/office/drawing/2014/main" id="{DF3CE251-9B36-6697-29B4-9B07FBE72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23" y="1793575"/>
            <a:ext cx="4534946" cy="287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1069BC-7872-1362-70F7-27C2409FB4B7}"/>
              </a:ext>
            </a:extLst>
          </p:cNvPr>
          <p:cNvSpPr txBox="1"/>
          <p:nvPr/>
        </p:nvSpPr>
        <p:spPr>
          <a:xfrm>
            <a:off x="680524" y="5453444"/>
            <a:ext cx="4534945" cy="1200329"/>
          </a:xfrm>
          <a:prstGeom prst="rect">
            <a:avLst/>
          </a:prstGeom>
          <a:noFill/>
        </p:spPr>
        <p:txBody>
          <a:bodyPr wrap="square">
            <a:spAutoFit/>
          </a:bodyPr>
          <a:lstStyle/>
          <a:p>
            <a:pPr algn="l" rtl="0" fontAlgn="base">
              <a:buNone/>
            </a:pPr>
            <a:r>
              <a:rPr lang="en-AU" b="0" i="0" u="none" strike="noStrike" dirty="0">
                <a:effectLst/>
                <a:latin typeface="Alfred Serif"/>
              </a:rPr>
              <a:t>Medicine laureates Julius Axelrod, Sir Bernard Katz and Ulf Von Euler, Nobel Week in Stockholm, 11 December 1970. </a:t>
            </a:r>
          </a:p>
          <a:p>
            <a:pPr algn="l" rtl="0" fontAlgn="base">
              <a:buNone/>
            </a:pPr>
            <a:r>
              <a:rPr lang="en-AU" b="0" i="0" u="none" strike="noStrike" dirty="0">
                <a:effectLst/>
                <a:latin typeface="Alfred Serif"/>
              </a:rPr>
              <a:t>Photo: Keystone/Hulton Archive/Getty Images</a:t>
            </a:r>
          </a:p>
        </p:txBody>
      </p:sp>
      <p:sp>
        <p:nvSpPr>
          <p:cNvPr id="6" name="TextBox 5">
            <a:extLst>
              <a:ext uri="{FF2B5EF4-FFF2-40B4-BE49-F238E27FC236}">
                <a16:creationId xmlns:a16="http://schemas.microsoft.com/office/drawing/2014/main" id="{0915FDFB-7A1C-75A4-5523-0F52047BFBBD}"/>
              </a:ext>
            </a:extLst>
          </p:cNvPr>
          <p:cNvSpPr txBox="1"/>
          <p:nvPr/>
        </p:nvSpPr>
        <p:spPr>
          <a:xfrm>
            <a:off x="680523" y="4665058"/>
            <a:ext cx="3857610" cy="646331"/>
          </a:xfrm>
          <a:prstGeom prst="rect">
            <a:avLst/>
          </a:prstGeom>
          <a:noFill/>
        </p:spPr>
        <p:txBody>
          <a:bodyPr wrap="square">
            <a:spAutoFit/>
          </a:bodyPr>
          <a:lstStyle/>
          <a:p>
            <a:r>
              <a:rPr lang="en-AU" b="0" i="0" u="none" strike="noStrike" dirty="0">
                <a:solidFill>
                  <a:srgbClr val="202122"/>
                </a:solidFill>
                <a:effectLst/>
                <a:latin typeface="Arial" panose="020B0604020202020204" pitchFamily="34" charset="0"/>
              </a:rPr>
              <a:t>Julius Axelrod</a:t>
            </a:r>
          </a:p>
          <a:p>
            <a:r>
              <a:rPr lang="en-AU" b="0" i="0" u="none" strike="noStrike" dirty="0">
                <a:solidFill>
                  <a:srgbClr val="202122"/>
                </a:solidFill>
                <a:effectLst/>
                <a:latin typeface="Arial" panose="020B0604020202020204" pitchFamily="34" charset="0"/>
              </a:rPr>
              <a:t>May 30, 1912 – December 29, 2004</a:t>
            </a:r>
            <a:endParaRPr lang="en-US" dirty="0"/>
          </a:p>
        </p:txBody>
      </p:sp>
      <p:pic>
        <p:nvPicPr>
          <p:cNvPr id="7" name="Picture 2" descr="Some Origins of Western Quackery | The Logical Place">
            <a:extLst>
              <a:ext uri="{FF2B5EF4-FFF2-40B4-BE49-F238E27FC236}">
                <a16:creationId xmlns:a16="http://schemas.microsoft.com/office/drawing/2014/main" id="{825633BB-5E5D-EDFF-CFD1-902FD158B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529" b="149"/>
          <a:stretch/>
        </p:blipFill>
        <p:spPr bwMode="auto">
          <a:xfrm>
            <a:off x="9586053" y="202646"/>
            <a:ext cx="2318658" cy="23186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339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9A15E6-9905-9054-D15F-91003FF96808}"/>
              </a:ext>
            </a:extLst>
          </p:cNvPr>
          <p:cNvSpPr txBox="1"/>
          <p:nvPr/>
        </p:nvSpPr>
        <p:spPr>
          <a:xfrm>
            <a:off x="333368" y="270698"/>
            <a:ext cx="11058524" cy="1200329"/>
          </a:xfrm>
          <a:prstGeom prst="rect">
            <a:avLst/>
          </a:prstGeom>
          <a:noFill/>
          <a:ln>
            <a:noFill/>
          </a:ln>
        </p:spPr>
        <p:txBody>
          <a:bodyPr wrap="square" rtlCol="0">
            <a:spAutoFit/>
          </a:bodyPr>
          <a:lstStyle/>
          <a:p>
            <a:pPr algn="ctr"/>
            <a:r>
              <a:rPr lang="en-US" sz="2400" b="1" dirty="0" err="1"/>
              <a:t>Geriatri</a:t>
            </a:r>
            <a:r>
              <a:rPr lang="en-US" sz="2400" b="1" dirty="0"/>
              <a:t> </a:t>
            </a:r>
            <a:r>
              <a:rPr lang="en-US" sz="2400" b="1" dirty="0" err="1"/>
              <a:t>polikliniğinde</a:t>
            </a:r>
            <a:r>
              <a:rPr lang="en-US" sz="2400" b="1" dirty="0"/>
              <a:t> </a:t>
            </a:r>
            <a:r>
              <a:rPr lang="en-US" sz="2400" b="1" dirty="0" err="1"/>
              <a:t>karşımıza</a:t>
            </a:r>
            <a:r>
              <a:rPr lang="en-US" sz="2400" b="1" dirty="0"/>
              <a:t> </a:t>
            </a:r>
            <a:r>
              <a:rPr lang="en-US" sz="2400" b="1" dirty="0" err="1"/>
              <a:t>çıkan</a:t>
            </a:r>
            <a:r>
              <a:rPr lang="en-US" sz="2400" b="1" dirty="0"/>
              <a:t> hasta</a:t>
            </a:r>
          </a:p>
          <a:p>
            <a:pPr algn="ctr"/>
            <a:endParaRPr lang="en-US" sz="2400" dirty="0"/>
          </a:p>
          <a:p>
            <a:r>
              <a:rPr lang="en-US" sz="2400" dirty="0"/>
              <a:t>   Daha </a:t>
            </a:r>
            <a:r>
              <a:rPr lang="en-US" sz="2400" dirty="0" err="1"/>
              <a:t>genç</a:t>
            </a:r>
            <a:r>
              <a:rPr lang="en-US" sz="2400" dirty="0"/>
              <a:t> </a:t>
            </a:r>
            <a:r>
              <a:rPr lang="en-US" sz="2400" dirty="0" err="1"/>
              <a:t>yaşlarda</a:t>
            </a:r>
            <a:r>
              <a:rPr lang="en-US" sz="2400" dirty="0"/>
              <a:t> </a:t>
            </a:r>
            <a:r>
              <a:rPr lang="en-US" sz="2400" dirty="0" err="1"/>
              <a:t>hastalığı</a:t>
            </a:r>
            <a:r>
              <a:rPr lang="en-US" sz="2400" dirty="0"/>
              <a:t> </a:t>
            </a:r>
            <a:r>
              <a:rPr lang="en-US" sz="2400" dirty="0" err="1"/>
              <a:t>başlamış</a:t>
            </a:r>
            <a:r>
              <a:rPr lang="en-US" sz="2400" dirty="0"/>
              <a:t>                    </a:t>
            </a:r>
            <a:r>
              <a:rPr lang="en-US" sz="2400" dirty="0">
                <a:ln>
                  <a:solidFill>
                    <a:srgbClr val="C00000"/>
                  </a:solidFill>
                </a:ln>
              </a:rPr>
              <a:t>İleri </a:t>
            </a:r>
            <a:r>
              <a:rPr lang="en-US" sz="2400" dirty="0" err="1">
                <a:ln>
                  <a:solidFill>
                    <a:srgbClr val="C00000"/>
                  </a:solidFill>
                </a:ln>
              </a:rPr>
              <a:t>yaş</a:t>
            </a:r>
            <a:r>
              <a:rPr lang="en-US" sz="2400" dirty="0">
                <a:ln>
                  <a:solidFill>
                    <a:srgbClr val="C00000"/>
                  </a:solidFill>
                </a:ln>
              </a:rPr>
              <a:t> </a:t>
            </a:r>
            <a:r>
              <a:rPr lang="en-US" sz="2400" dirty="0" err="1">
                <a:ln>
                  <a:solidFill>
                    <a:srgbClr val="C00000"/>
                  </a:solidFill>
                </a:ln>
              </a:rPr>
              <a:t>ileri</a:t>
            </a:r>
            <a:r>
              <a:rPr lang="en-US" sz="2400" dirty="0">
                <a:ln>
                  <a:solidFill>
                    <a:srgbClr val="C00000"/>
                  </a:solidFill>
                </a:ln>
              </a:rPr>
              <a:t> </a:t>
            </a:r>
            <a:r>
              <a:rPr lang="en-US" sz="2400" dirty="0" err="1">
                <a:ln>
                  <a:solidFill>
                    <a:srgbClr val="C00000"/>
                  </a:solidFill>
                </a:ln>
              </a:rPr>
              <a:t>evre</a:t>
            </a:r>
            <a:r>
              <a:rPr lang="en-US" sz="2400" dirty="0">
                <a:ln>
                  <a:solidFill>
                    <a:srgbClr val="C00000"/>
                  </a:solidFill>
                </a:ln>
              </a:rPr>
              <a:t> </a:t>
            </a:r>
            <a:r>
              <a:rPr lang="en-US" sz="2400" dirty="0" err="1">
                <a:ln>
                  <a:solidFill>
                    <a:srgbClr val="C00000"/>
                  </a:solidFill>
                </a:ln>
              </a:rPr>
              <a:t>sorunları</a:t>
            </a:r>
            <a:r>
              <a:rPr lang="en-US" sz="2400" dirty="0">
                <a:ln>
                  <a:solidFill>
                    <a:srgbClr val="C00000"/>
                  </a:solidFill>
                </a:ln>
              </a:rPr>
              <a:t> </a:t>
            </a:r>
            <a:r>
              <a:rPr lang="en-US" sz="2400" dirty="0" err="1">
                <a:ln>
                  <a:solidFill>
                    <a:srgbClr val="C00000"/>
                  </a:solidFill>
                </a:ln>
              </a:rPr>
              <a:t>ile</a:t>
            </a:r>
            <a:r>
              <a:rPr lang="en-US" sz="2400" dirty="0">
                <a:ln>
                  <a:solidFill>
                    <a:srgbClr val="C00000"/>
                  </a:solidFill>
                </a:ln>
              </a:rPr>
              <a:t> </a:t>
            </a:r>
          </a:p>
        </p:txBody>
      </p:sp>
      <p:cxnSp>
        <p:nvCxnSpPr>
          <p:cNvPr id="4" name="Straight Arrow Connector 3">
            <a:extLst>
              <a:ext uri="{FF2B5EF4-FFF2-40B4-BE49-F238E27FC236}">
                <a16:creationId xmlns:a16="http://schemas.microsoft.com/office/drawing/2014/main" id="{A0F015F0-A00F-D939-CFF3-BDE6EDDE9E20}"/>
              </a:ext>
            </a:extLst>
          </p:cNvPr>
          <p:cNvCxnSpPr>
            <a:cxnSpLocks/>
          </p:cNvCxnSpPr>
          <p:nvPr/>
        </p:nvCxnSpPr>
        <p:spPr>
          <a:xfrm>
            <a:off x="5719757" y="1257302"/>
            <a:ext cx="942975"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6AFC61B-12D0-29DB-1134-715FAC554222}"/>
              </a:ext>
            </a:extLst>
          </p:cNvPr>
          <p:cNvSpPr txBox="1"/>
          <p:nvPr/>
        </p:nvSpPr>
        <p:spPr>
          <a:xfrm>
            <a:off x="476243" y="4018258"/>
            <a:ext cx="10772774" cy="461665"/>
          </a:xfrm>
          <a:prstGeom prst="rect">
            <a:avLst/>
          </a:prstGeom>
          <a:noFill/>
        </p:spPr>
        <p:txBody>
          <a:bodyPr wrap="square" rtlCol="0">
            <a:spAutoFit/>
          </a:bodyPr>
          <a:lstStyle/>
          <a:p>
            <a:r>
              <a:rPr lang="en-US" sz="2400" dirty="0" err="1"/>
              <a:t>Henüz</a:t>
            </a:r>
            <a:r>
              <a:rPr lang="en-US" sz="2400" dirty="0"/>
              <a:t> </a:t>
            </a:r>
            <a:r>
              <a:rPr lang="en-US" sz="2400" dirty="0" err="1"/>
              <a:t>hastalık</a:t>
            </a:r>
            <a:r>
              <a:rPr lang="en-US" sz="2400" dirty="0"/>
              <a:t> </a:t>
            </a:r>
            <a:r>
              <a:rPr lang="en-US" sz="2400" dirty="0" err="1"/>
              <a:t>belirtileri</a:t>
            </a:r>
            <a:r>
              <a:rPr lang="en-US" sz="2400" dirty="0"/>
              <a:t> yeni </a:t>
            </a:r>
            <a:r>
              <a:rPr lang="en-US" sz="2400" dirty="0" err="1"/>
              <a:t>başlamış</a:t>
            </a:r>
            <a:r>
              <a:rPr lang="en-US" sz="2400" dirty="0"/>
              <a:t>                    </a:t>
            </a:r>
            <a:r>
              <a:rPr lang="en-US" sz="2400" dirty="0">
                <a:ln>
                  <a:solidFill>
                    <a:srgbClr val="C00000"/>
                  </a:solidFill>
                </a:ln>
              </a:rPr>
              <a:t>İleri </a:t>
            </a:r>
            <a:r>
              <a:rPr lang="en-US" sz="2400" dirty="0" err="1">
                <a:ln>
                  <a:solidFill>
                    <a:srgbClr val="C00000"/>
                  </a:solidFill>
                </a:ln>
              </a:rPr>
              <a:t>yaş</a:t>
            </a:r>
            <a:r>
              <a:rPr lang="en-US" sz="2400" dirty="0">
                <a:ln>
                  <a:solidFill>
                    <a:srgbClr val="C00000"/>
                  </a:solidFill>
                </a:ln>
              </a:rPr>
              <a:t> </a:t>
            </a:r>
            <a:r>
              <a:rPr lang="en-US" sz="2400" dirty="0" err="1">
                <a:ln>
                  <a:solidFill>
                    <a:srgbClr val="C00000"/>
                  </a:solidFill>
                </a:ln>
              </a:rPr>
              <a:t>erken</a:t>
            </a:r>
            <a:r>
              <a:rPr lang="en-US" sz="2400" dirty="0">
                <a:ln>
                  <a:solidFill>
                    <a:srgbClr val="C00000"/>
                  </a:solidFill>
                </a:ln>
              </a:rPr>
              <a:t> </a:t>
            </a:r>
            <a:r>
              <a:rPr lang="en-US" sz="2400" dirty="0" err="1">
                <a:ln>
                  <a:solidFill>
                    <a:srgbClr val="C00000"/>
                  </a:solidFill>
                </a:ln>
              </a:rPr>
              <a:t>evre</a:t>
            </a:r>
            <a:r>
              <a:rPr lang="en-US" sz="2400" dirty="0">
                <a:ln>
                  <a:solidFill>
                    <a:srgbClr val="C00000"/>
                  </a:solidFill>
                </a:ln>
              </a:rPr>
              <a:t> </a:t>
            </a:r>
            <a:r>
              <a:rPr lang="en-US" sz="2400" dirty="0" err="1">
                <a:ln>
                  <a:solidFill>
                    <a:srgbClr val="C00000"/>
                  </a:solidFill>
                </a:ln>
              </a:rPr>
              <a:t>sorunları</a:t>
            </a:r>
            <a:r>
              <a:rPr lang="en-US" sz="2400" dirty="0">
                <a:ln>
                  <a:solidFill>
                    <a:srgbClr val="C00000"/>
                  </a:solidFill>
                </a:ln>
              </a:rPr>
              <a:t> </a:t>
            </a:r>
            <a:r>
              <a:rPr lang="en-US" sz="2400" dirty="0" err="1">
                <a:ln>
                  <a:solidFill>
                    <a:srgbClr val="C00000"/>
                  </a:solidFill>
                </a:ln>
              </a:rPr>
              <a:t>ile</a:t>
            </a:r>
            <a:r>
              <a:rPr lang="en-US" sz="2400" dirty="0"/>
              <a:t>                      </a:t>
            </a:r>
          </a:p>
        </p:txBody>
      </p:sp>
      <p:cxnSp>
        <p:nvCxnSpPr>
          <p:cNvPr id="7" name="Straight Arrow Connector 6">
            <a:extLst>
              <a:ext uri="{FF2B5EF4-FFF2-40B4-BE49-F238E27FC236}">
                <a16:creationId xmlns:a16="http://schemas.microsoft.com/office/drawing/2014/main" id="{4FFF395E-2B56-CA2F-AD61-1AE7240FA107}"/>
              </a:ext>
            </a:extLst>
          </p:cNvPr>
          <p:cNvCxnSpPr>
            <a:cxnSpLocks/>
          </p:cNvCxnSpPr>
          <p:nvPr/>
        </p:nvCxnSpPr>
        <p:spPr>
          <a:xfrm>
            <a:off x="5724523" y="4291960"/>
            <a:ext cx="942975"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546D2EB-7CE0-1E6F-26B0-E1662E945868}"/>
              </a:ext>
            </a:extLst>
          </p:cNvPr>
          <p:cNvSpPr txBox="1"/>
          <p:nvPr/>
        </p:nvSpPr>
        <p:spPr>
          <a:xfrm>
            <a:off x="1643063" y="1881006"/>
            <a:ext cx="3700463"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t>Şiddetli</a:t>
            </a:r>
            <a:r>
              <a:rPr lang="en-US" dirty="0"/>
              <a:t> motor </a:t>
            </a:r>
            <a:r>
              <a:rPr lang="en-US" dirty="0" err="1"/>
              <a:t>semptomlar</a:t>
            </a:r>
            <a:endParaRPr lang="en-US" dirty="0"/>
          </a:p>
          <a:p>
            <a:pPr marL="285750" indent="-285750">
              <a:buFont typeface="Arial" panose="020B0604020202020204" pitchFamily="34" charset="0"/>
              <a:buChar char="•"/>
            </a:pPr>
            <a:r>
              <a:rPr lang="en-US" dirty="0"/>
              <a:t>Motor </a:t>
            </a:r>
            <a:r>
              <a:rPr lang="en-US" dirty="0" err="1"/>
              <a:t>komplikasyonlar</a:t>
            </a:r>
            <a:endParaRPr lang="en-US" dirty="0"/>
          </a:p>
          <a:p>
            <a:pPr marL="285750" indent="-285750">
              <a:buFont typeface="Arial" panose="020B0604020202020204" pitchFamily="34" charset="0"/>
              <a:buChar char="•"/>
            </a:pPr>
            <a:r>
              <a:rPr lang="en-US" dirty="0" err="1"/>
              <a:t>Düşmeler</a:t>
            </a:r>
            <a:endParaRPr lang="en-US" dirty="0"/>
          </a:p>
          <a:p>
            <a:pPr marL="285750" indent="-285750">
              <a:buFont typeface="Arial" panose="020B0604020202020204" pitchFamily="34" charset="0"/>
              <a:buChar char="•"/>
            </a:pPr>
            <a:r>
              <a:rPr lang="en-US" dirty="0" err="1"/>
              <a:t>Donmalar</a:t>
            </a:r>
            <a:endParaRPr lang="en-US" dirty="0"/>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B7FED68C-0423-E7C8-F3EE-027C4ACAFDC0}"/>
              </a:ext>
            </a:extLst>
          </p:cNvPr>
          <p:cNvSpPr txBox="1"/>
          <p:nvPr/>
        </p:nvSpPr>
        <p:spPr>
          <a:xfrm>
            <a:off x="6748460" y="4991334"/>
            <a:ext cx="1903150" cy="1477328"/>
          </a:xfrm>
          <a:prstGeom prst="rect">
            <a:avLst/>
          </a:prstGeom>
          <a:noFill/>
        </p:spPr>
        <p:txBody>
          <a:bodyPr wrap="none" rtlCol="0">
            <a:spAutoFit/>
          </a:bodyPr>
          <a:lstStyle/>
          <a:p>
            <a:pPr marL="285750" indent="-285750">
              <a:buFont typeface="Arial" panose="020B0604020202020204" pitchFamily="34" charset="0"/>
              <a:buChar char="•"/>
            </a:pPr>
            <a:r>
              <a:rPr lang="en-US" dirty="0" err="1"/>
              <a:t>Anksiyete</a:t>
            </a:r>
            <a:endParaRPr lang="en-US" dirty="0"/>
          </a:p>
          <a:p>
            <a:pPr marL="285750" indent="-285750">
              <a:buFont typeface="Arial" panose="020B0604020202020204" pitchFamily="34" charset="0"/>
              <a:buChar char="•"/>
            </a:pPr>
            <a:r>
              <a:rPr lang="en-US" dirty="0" err="1"/>
              <a:t>Depresyon</a:t>
            </a:r>
            <a:endParaRPr lang="en-US" dirty="0"/>
          </a:p>
          <a:p>
            <a:pPr marL="285750" indent="-285750">
              <a:buFont typeface="Arial" panose="020B0604020202020204" pitchFamily="34" charset="0"/>
              <a:buChar char="•"/>
            </a:pPr>
            <a:r>
              <a:rPr lang="en-US" dirty="0" err="1"/>
              <a:t>Apati</a:t>
            </a:r>
            <a:endParaRPr lang="en-US" dirty="0"/>
          </a:p>
          <a:p>
            <a:pPr marL="285750" indent="-285750">
              <a:buFont typeface="Arial" panose="020B0604020202020204" pitchFamily="34" charset="0"/>
              <a:buChar char="•"/>
            </a:pPr>
            <a:r>
              <a:rPr lang="en-US" dirty="0" err="1"/>
              <a:t>Ağrı</a:t>
            </a:r>
            <a:endParaRPr lang="en-US" dirty="0"/>
          </a:p>
          <a:p>
            <a:pPr marL="285750" indent="-285750">
              <a:buFont typeface="Arial" panose="020B0604020202020204" pitchFamily="34" charset="0"/>
              <a:buChar char="•"/>
            </a:pPr>
            <a:r>
              <a:rPr lang="en-US" dirty="0" err="1"/>
              <a:t>Uyku</a:t>
            </a:r>
            <a:r>
              <a:rPr lang="en-US" dirty="0"/>
              <a:t> </a:t>
            </a:r>
            <a:r>
              <a:rPr lang="en-US" dirty="0" err="1"/>
              <a:t>sorunları</a:t>
            </a:r>
            <a:endParaRPr lang="en-US" dirty="0"/>
          </a:p>
        </p:txBody>
      </p:sp>
      <p:sp>
        <p:nvSpPr>
          <p:cNvPr id="12" name="Frame 11">
            <a:extLst>
              <a:ext uri="{FF2B5EF4-FFF2-40B4-BE49-F238E27FC236}">
                <a16:creationId xmlns:a16="http://schemas.microsoft.com/office/drawing/2014/main" id="{16CF29F2-4E58-0C0F-F50C-9BE9860C01D1}"/>
              </a:ext>
            </a:extLst>
          </p:cNvPr>
          <p:cNvSpPr/>
          <p:nvPr/>
        </p:nvSpPr>
        <p:spPr>
          <a:xfrm>
            <a:off x="6748460" y="914403"/>
            <a:ext cx="4291004" cy="671234"/>
          </a:xfrm>
          <a:prstGeom prst="frame">
            <a:avLst>
              <a:gd name="adj1" fmla="val 625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0B3E14F8-8A18-529C-8849-85ED81B0EC29}"/>
              </a:ext>
            </a:extLst>
          </p:cNvPr>
          <p:cNvSpPr/>
          <p:nvPr/>
        </p:nvSpPr>
        <p:spPr>
          <a:xfrm>
            <a:off x="6748460" y="3968094"/>
            <a:ext cx="4291004" cy="671234"/>
          </a:xfrm>
          <a:prstGeom prst="frame">
            <a:avLst>
              <a:gd name="adj1" fmla="val 625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007E57B1-C297-9B2A-9BE2-D07586D8E02F}"/>
              </a:ext>
            </a:extLst>
          </p:cNvPr>
          <p:cNvSpPr txBox="1"/>
          <p:nvPr/>
        </p:nvSpPr>
        <p:spPr>
          <a:xfrm>
            <a:off x="6662732" y="1886721"/>
            <a:ext cx="3612351" cy="1754326"/>
          </a:xfrm>
          <a:prstGeom prst="rect">
            <a:avLst/>
          </a:prstGeom>
          <a:noFill/>
        </p:spPr>
        <p:txBody>
          <a:bodyPr wrap="square">
            <a:spAutoFit/>
          </a:bodyPr>
          <a:lstStyle/>
          <a:p>
            <a:pPr marL="285750" indent="-285750">
              <a:buFont typeface="Arial" panose="020B0604020202020204" pitchFamily="34" charset="0"/>
              <a:buChar char="•"/>
            </a:pPr>
            <a:r>
              <a:rPr lang="en-US" dirty="0" err="1"/>
              <a:t>Yutma</a:t>
            </a:r>
            <a:r>
              <a:rPr lang="en-US" dirty="0"/>
              <a:t> </a:t>
            </a:r>
            <a:r>
              <a:rPr lang="en-US" dirty="0" err="1"/>
              <a:t>güçlükleri</a:t>
            </a:r>
            <a:endParaRPr lang="en-US" dirty="0"/>
          </a:p>
          <a:p>
            <a:pPr marL="285750" indent="-285750">
              <a:buFont typeface="Arial" panose="020B0604020202020204" pitchFamily="34" charset="0"/>
              <a:buChar char="•"/>
            </a:pPr>
            <a:r>
              <a:rPr lang="en-US" dirty="0" err="1"/>
              <a:t>Dizotonomi</a:t>
            </a:r>
            <a:endParaRPr lang="en-US" dirty="0"/>
          </a:p>
          <a:p>
            <a:pPr marL="285750" indent="-285750">
              <a:buFont typeface="Arial" panose="020B0604020202020204" pitchFamily="34" charset="0"/>
              <a:buChar char="•"/>
            </a:pPr>
            <a:r>
              <a:rPr lang="en-US" dirty="0"/>
              <a:t>Parkinson </a:t>
            </a:r>
            <a:r>
              <a:rPr lang="en-US" dirty="0" err="1"/>
              <a:t>demansı</a:t>
            </a:r>
            <a:endParaRPr lang="en-US" dirty="0"/>
          </a:p>
          <a:p>
            <a:pPr marL="285750" indent="-285750">
              <a:buFont typeface="Arial" panose="020B0604020202020204" pitchFamily="34" charset="0"/>
              <a:buChar char="•"/>
            </a:pPr>
            <a:r>
              <a:rPr lang="en-US" dirty="0"/>
              <a:t>Parkinson </a:t>
            </a:r>
            <a:r>
              <a:rPr lang="en-US" dirty="0" err="1"/>
              <a:t>psikozu</a:t>
            </a:r>
            <a:r>
              <a:rPr lang="en-US" dirty="0"/>
              <a:t> </a:t>
            </a:r>
          </a:p>
          <a:p>
            <a:pPr marL="285750" indent="-285750">
              <a:buFont typeface="Arial" panose="020B0604020202020204" pitchFamily="34" charset="0"/>
              <a:buChar char="•"/>
            </a:pPr>
            <a:r>
              <a:rPr lang="en-US" dirty="0" err="1"/>
              <a:t>Depresyon</a:t>
            </a:r>
            <a:endParaRPr lang="en-US" dirty="0"/>
          </a:p>
          <a:p>
            <a:pPr marL="285750" indent="-285750">
              <a:buFont typeface="Arial" panose="020B0604020202020204" pitchFamily="34" charset="0"/>
              <a:buChar char="•"/>
            </a:pPr>
            <a:r>
              <a:rPr lang="en-US" dirty="0" err="1"/>
              <a:t>Uyku</a:t>
            </a:r>
            <a:r>
              <a:rPr lang="en-US" dirty="0"/>
              <a:t> </a:t>
            </a:r>
            <a:r>
              <a:rPr lang="en-US" dirty="0" err="1"/>
              <a:t>sorunları</a:t>
            </a:r>
            <a:endParaRPr lang="en-US" dirty="0"/>
          </a:p>
        </p:txBody>
      </p:sp>
      <p:sp>
        <p:nvSpPr>
          <p:cNvPr id="17" name="TextBox 16">
            <a:extLst>
              <a:ext uri="{FF2B5EF4-FFF2-40B4-BE49-F238E27FC236}">
                <a16:creationId xmlns:a16="http://schemas.microsoft.com/office/drawing/2014/main" id="{AA2AA11B-C0C3-C0FE-529C-D751EED24E93}"/>
              </a:ext>
            </a:extLst>
          </p:cNvPr>
          <p:cNvSpPr txBox="1"/>
          <p:nvPr/>
        </p:nvSpPr>
        <p:spPr>
          <a:xfrm>
            <a:off x="1643063" y="5192514"/>
            <a:ext cx="6100762" cy="369332"/>
          </a:xfrm>
          <a:prstGeom prst="rect">
            <a:avLst/>
          </a:prstGeom>
          <a:noFill/>
        </p:spPr>
        <p:txBody>
          <a:bodyPr wrap="square">
            <a:spAutoFit/>
          </a:bodyPr>
          <a:lstStyle/>
          <a:p>
            <a:pPr marL="285750" indent="-285750">
              <a:buFont typeface="Arial" panose="020B0604020202020204" pitchFamily="34" charset="0"/>
              <a:buChar char="•"/>
            </a:pPr>
            <a:r>
              <a:rPr lang="en-US" dirty="0" err="1"/>
              <a:t>Hafif</a:t>
            </a:r>
            <a:r>
              <a:rPr lang="en-US" dirty="0"/>
              <a:t> </a:t>
            </a:r>
            <a:r>
              <a:rPr lang="en-US" dirty="0" err="1"/>
              <a:t>dizotonomi</a:t>
            </a:r>
            <a:endParaRPr lang="en-US" dirty="0"/>
          </a:p>
        </p:txBody>
      </p:sp>
      <p:sp>
        <p:nvSpPr>
          <p:cNvPr id="19" name="TextBox 18">
            <a:extLst>
              <a:ext uri="{FF2B5EF4-FFF2-40B4-BE49-F238E27FC236}">
                <a16:creationId xmlns:a16="http://schemas.microsoft.com/office/drawing/2014/main" id="{3EFD9C06-94E3-679F-6DA0-0350795DC6FF}"/>
              </a:ext>
            </a:extLst>
          </p:cNvPr>
          <p:cNvSpPr txBox="1"/>
          <p:nvPr/>
        </p:nvSpPr>
        <p:spPr>
          <a:xfrm>
            <a:off x="1643063" y="4907843"/>
            <a:ext cx="6100762" cy="369332"/>
          </a:xfrm>
          <a:prstGeom prst="rect">
            <a:avLst/>
          </a:prstGeom>
          <a:noFill/>
        </p:spPr>
        <p:txBody>
          <a:bodyPr wrap="square">
            <a:spAutoFit/>
          </a:bodyPr>
          <a:lstStyle/>
          <a:p>
            <a:pPr marL="285750" indent="-285750">
              <a:buFont typeface="Arial" panose="020B0604020202020204" pitchFamily="34" charset="0"/>
              <a:buChar char="•"/>
            </a:pPr>
            <a:r>
              <a:rPr lang="en-US" dirty="0" err="1"/>
              <a:t>Hafif</a:t>
            </a:r>
            <a:r>
              <a:rPr lang="en-US" dirty="0"/>
              <a:t> motor </a:t>
            </a:r>
            <a:r>
              <a:rPr lang="en-US" dirty="0" err="1"/>
              <a:t>belirtiler</a:t>
            </a:r>
            <a:endParaRPr lang="en-US" dirty="0"/>
          </a:p>
        </p:txBody>
      </p:sp>
    </p:spTree>
    <p:extLst>
      <p:ext uri="{BB962C8B-B14F-4D97-AF65-F5344CB8AC3E}">
        <p14:creationId xmlns:p14="http://schemas.microsoft.com/office/powerpoint/2010/main" val="3059291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47405C-C962-B826-D320-B5EEDDEE9E9D}"/>
              </a:ext>
            </a:extLst>
          </p:cNvPr>
          <p:cNvSpPr txBox="1"/>
          <p:nvPr/>
        </p:nvSpPr>
        <p:spPr>
          <a:xfrm>
            <a:off x="575736" y="474133"/>
            <a:ext cx="827086" cy="369332"/>
          </a:xfrm>
          <a:prstGeom prst="rect">
            <a:avLst/>
          </a:prstGeom>
          <a:noFill/>
          <a:ln>
            <a:solidFill>
              <a:schemeClr val="tx1"/>
            </a:solidFill>
          </a:ln>
        </p:spPr>
        <p:txBody>
          <a:bodyPr wrap="none" rtlCol="0">
            <a:spAutoFit/>
          </a:bodyPr>
          <a:lstStyle/>
          <a:p>
            <a:r>
              <a:rPr lang="en-US" dirty="0" err="1"/>
              <a:t>Perifer</a:t>
            </a:r>
            <a:endParaRPr lang="en-US" dirty="0"/>
          </a:p>
        </p:txBody>
      </p:sp>
      <p:sp>
        <p:nvSpPr>
          <p:cNvPr id="4" name="TextBox 3">
            <a:extLst>
              <a:ext uri="{FF2B5EF4-FFF2-40B4-BE49-F238E27FC236}">
                <a16:creationId xmlns:a16="http://schemas.microsoft.com/office/drawing/2014/main" id="{D38946A2-097D-6BFB-FD74-6D455D6EA2B8}"/>
              </a:ext>
            </a:extLst>
          </p:cNvPr>
          <p:cNvSpPr txBox="1"/>
          <p:nvPr/>
        </p:nvSpPr>
        <p:spPr>
          <a:xfrm>
            <a:off x="3660248" y="474133"/>
            <a:ext cx="731034" cy="369332"/>
          </a:xfrm>
          <a:prstGeom prst="rect">
            <a:avLst/>
          </a:prstGeom>
          <a:noFill/>
          <a:ln>
            <a:solidFill>
              <a:schemeClr val="tx1"/>
            </a:solidFill>
          </a:ln>
        </p:spPr>
        <p:txBody>
          <a:bodyPr wrap="none" rtlCol="0">
            <a:spAutoFit/>
          </a:bodyPr>
          <a:lstStyle/>
          <a:p>
            <a:r>
              <a:rPr lang="en-US" dirty="0" err="1"/>
              <a:t>Beyin</a:t>
            </a:r>
            <a:endParaRPr lang="en-US" dirty="0"/>
          </a:p>
        </p:txBody>
      </p:sp>
      <p:cxnSp>
        <p:nvCxnSpPr>
          <p:cNvPr id="6" name="Straight Connector 5">
            <a:extLst>
              <a:ext uri="{FF2B5EF4-FFF2-40B4-BE49-F238E27FC236}">
                <a16:creationId xmlns:a16="http://schemas.microsoft.com/office/drawing/2014/main" id="{16D19B52-4AB1-A5AC-B2BD-17751EECB2F3}"/>
              </a:ext>
            </a:extLst>
          </p:cNvPr>
          <p:cNvCxnSpPr>
            <a:cxnSpLocks/>
          </p:cNvCxnSpPr>
          <p:nvPr/>
        </p:nvCxnSpPr>
        <p:spPr>
          <a:xfrm>
            <a:off x="2607733" y="474133"/>
            <a:ext cx="0" cy="2954867"/>
          </a:xfrm>
          <a:prstGeom prst="line">
            <a:avLst/>
          </a:prstGeom>
          <a:ln w="76200"/>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901C0644-E171-B8B6-1F80-7F4F91D08723}"/>
              </a:ext>
            </a:extLst>
          </p:cNvPr>
          <p:cNvCxnSpPr>
            <a:cxnSpLocks/>
            <a:stCxn id="11" idx="3"/>
          </p:cNvCxnSpPr>
          <p:nvPr/>
        </p:nvCxnSpPr>
        <p:spPr>
          <a:xfrm>
            <a:off x="1199940" y="1239223"/>
            <a:ext cx="1306195" cy="307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B08E301-4C0E-7722-B305-F3DC422DEE42}"/>
              </a:ext>
            </a:extLst>
          </p:cNvPr>
          <p:cNvCxnSpPr>
            <a:cxnSpLocks/>
          </p:cNvCxnSpPr>
          <p:nvPr/>
        </p:nvCxnSpPr>
        <p:spPr>
          <a:xfrm>
            <a:off x="2709331" y="1270000"/>
            <a:ext cx="14180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506A82D-2259-C863-0DF4-FBCDBE89EFB4}"/>
              </a:ext>
            </a:extLst>
          </p:cNvPr>
          <p:cNvSpPr txBox="1"/>
          <p:nvPr/>
        </p:nvSpPr>
        <p:spPr>
          <a:xfrm>
            <a:off x="462238" y="1085334"/>
            <a:ext cx="737702" cy="307777"/>
          </a:xfrm>
          <a:prstGeom prst="rect">
            <a:avLst/>
          </a:prstGeom>
          <a:noFill/>
        </p:spPr>
        <p:txBody>
          <a:bodyPr wrap="none" rtlCol="0">
            <a:spAutoFit/>
          </a:bodyPr>
          <a:lstStyle/>
          <a:p>
            <a:r>
              <a:rPr lang="en-US" sz="1400" dirty="0"/>
              <a:t>3-OMD</a:t>
            </a:r>
          </a:p>
        </p:txBody>
      </p:sp>
      <p:cxnSp>
        <p:nvCxnSpPr>
          <p:cNvPr id="13" name="Straight Arrow Connector 12">
            <a:extLst>
              <a:ext uri="{FF2B5EF4-FFF2-40B4-BE49-F238E27FC236}">
                <a16:creationId xmlns:a16="http://schemas.microsoft.com/office/drawing/2014/main" id="{BA76A927-6DB7-8A47-C57C-E14A7D2B3C26}"/>
              </a:ext>
            </a:extLst>
          </p:cNvPr>
          <p:cNvCxnSpPr/>
          <p:nvPr/>
        </p:nvCxnSpPr>
        <p:spPr>
          <a:xfrm flipV="1">
            <a:off x="853812" y="1405468"/>
            <a:ext cx="0" cy="6434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16FF3A9-5A8A-5F1F-0599-E35C067C962A}"/>
              </a:ext>
            </a:extLst>
          </p:cNvPr>
          <p:cNvSpPr txBox="1"/>
          <p:nvPr/>
        </p:nvSpPr>
        <p:spPr>
          <a:xfrm>
            <a:off x="1253248" y="1551000"/>
            <a:ext cx="667875" cy="307777"/>
          </a:xfrm>
          <a:prstGeom prst="rect">
            <a:avLst/>
          </a:prstGeom>
          <a:noFill/>
        </p:spPr>
        <p:txBody>
          <a:bodyPr wrap="none" rtlCol="0">
            <a:spAutoFit/>
          </a:bodyPr>
          <a:lstStyle/>
          <a:p>
            <a:r>
              <a:rPr lang="en-US" sz="1400" dirty="0"/>
              <a:t>COMT</a:t>
            </a:r>
          </a:p>
        </p:txBody>
      </p:sp>
      <p:sp>
        <p:nvSpPr>
          <p:cNvPr id="15" name="TextBox 14">
            <a:extLst>
              <a:ext uri="{FF2B5EF4-FFF2-40B4-BE49-F238E27FC236}">
                <a16:creationId xmlns:a16="http://schemas.microsoft.com/office/drawing/2014/main" id="{E4C4ECD0-50A2-876F-6B2A-8246BCF0602C}"/>
              </a:ext>
            </a:extLst>
          </p:cNvPr>
          <p:cNvSpPr txBox="1"/>
          <p:nvPr/>
        </p:nvSpPr>
        <p:spPr>
          <a:xfrm>
            <a:off x="290457" y="2015072"/>
            <a:ext cx="946221" cy="307777"/>
          </a:xfrm>
          <a:prstGeom prst="rect">
            <a:avLst/>
          </a:prstGeom>
          <a:noFill/>
        </p:spPr>
        <p:txBody>
          <a:bodyPr wrap="none" rtlCol="0">
            <a:spAutoFit/>
          </a:bodyPr>
          <a:lstStyle/>
          <a:p>
            <a:r>
              <a:rPr lang="en-US" sz="1400" dirty="0"/>
              <a:t>Levodopa</a:t>
            </a:r>
          </a:p>
        </p:txBody>
      </p:sp>
      <p:cxnSp>
        <p:nvCxnSpPr>
          <p:cNvPr id="17" name="Straight Arrow Connector 16">
            <a:extLst>
              <a:ext uri="{FF2B5EF4-FFF2-40B4-BE49-F238E27FC236}">
                <a16:creationId xmlns:a16="http://schemas.microsoft.com/office/drawing/2014/main" id="{970AD4A8-9C1F-6CCD-74FB-7CC8370BE7A0}"/>
              </a:ext>
            </a:extLst>
          </p:cNvPr>
          <p:cNvCxnSpPr>
            <a:cxnSpLocks/>
          </p:cNvCxnSpPr>
          <p:nvPr/>
        </p:nvCxnSpPr>
        <p:spPr>
          <a:xfrm>
            <a:off x="853812" y="2352135"/>
            <a:ext cx="0" cy="817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2A55AC6-F84F-1AD3-6E7F-58BF05E27823}"/>
              </a:ext>
            </a:extLst>
          </p:cNvPr>
          <p:cNvSpPr txBox="1"/>
          <p:nvPr/>
        </p:nvSpPr>
        <p:spPr>
          <a:xfrm>
            <a:off x="1282549" y="2555349"/>
            <a:ext cx="644728" cy="307777"/>
          </a:xfrm>
          <a:prstGeom prst="rect">
            <a:avLst/>
          </a:prstGeom>
          <a:noFill/>
        </p:spPr>
        <p:txBody>
          <a:bodyPr wrap="none" rtlCol="0">
            <a:spAutoFit/>
          </a:bodyPr>
          <a:lstStyle/>
          <a:p>
            <a:r>
              <a:rPr lang="en-US" sz="1400" dirty="0"/>
              <a:t>AADC</a:t>
            </a:r>
          </a:p>
        </p:txBody>
      </p:sp>
      <p:sp>
        <p:nvSpPr>
          <p:cNvPr id="19" name="TextBox 18">
            <a:extLst>
              <a:ext uri="{FF2B5EF4-FFF2-40B4-BE49-F238E27FC236}">
                <a16:creationId xmlns:a16="http://schemas.microsoft.com/office/drawing/2014/main" id="{40CA6112-7555-ED54-1E2C-703B0BB2359E}"/>
              </a:ext>
            </a:extLst>
          </p:cNvPr>
          <p:cNvSpPr txBox="1"/>
          <p:nvPr/>
        </p:nvSpPr>
        <p:spPr>
          <a:xfrm>
            <a:off x="2743202" y="1557867"/>
            <a:ext cx="999376" cy="523220"/>
          </a:xfrm>
          <a:prstGeom prst="rect">
            <a:avLst/>
          </a:prstGeom>
          <a:noFill/>
        </p:spPr>
        <p:txBody>
          <a:bodyPr wrap="none" rtlCol="0">
            <a:spAutoFit/>
          </a:bodyPr>
          <a:lstStyle/>
          <a:p>
            <a:r>
              <a:rPr lang="en-US" sz="1400" dirty="0"/>
              <a:t>Kan-</a:t>
            </a:r>
            <a:r>
              <a:rPr lang="en-US" sz="1400" dirty="0" err="1"/>
              <a:t>beyin</a:t>
            </a:r>
            <a:r>
              <a:rPr lang="en-US" sz="1400" dirty="0"/>
              <a:t> </a:t>
            </a:r>
          </a:p>
          <a:p>
            <a:r>
              <a:rPr lang="en-US" sz="1400" dirty="0" err="1"/>
              <a:t>bariyeri</a:t>
            </a:r>
            <a:endParaRPr lang="en-US" sz="1400" dirty="0"/>
          </a:p>
        </p:txBody>
      </p:sp>
      <p:sp>
        <p:nvSpPr>
          <p:cNvPr id="25" name="TextBox 24">
            <a:extLst>
              <a:ext uri="{FF2B5EF4-FFF2-40B4-BE49-F238E27FC236}">
                <a16:creationId xmlns:a16="http://schemas.microsoft.com/office/drawing/2014/main" id="{21E703AE-6254-1721-75CB-041C2D1C25BD}"/>
              </a:ext>
            </a:extLst>
          </p:cNvPr>
          <p:cNvSpPr txBox="1"/>
          <p:nvPr/>
        </p:nvSpPr>
        <p:spPr>
          <a:xfrm>
            <a:off x="4260055" y="1085334"/>
            <a:ext cx="737702" cy="307777"/>
          </a:xfrm>
          <a:prstGeom prst="rect">
            <a:avLst/>
          </a:prstGeom>
          <a:noFill/>
        </p:spPr>
        <p:txBody>
          <a:bodyPr wrap="none" rtlCol="0">
            <a:spAutoFit/>
          </a:bodyPr>
          <a:lstStyle/>
          <a:p>
            <a:r>
              <a:rPr lang="en-US" sz="1400" dirty="0"/>
              <a:t>3-OMD</a:t>
            </a:r>
          </a:p>
        </p:txBody>
      </p:sp>
      <p:cxnSp>
        <p:nvCxnSpPr>
          <p:cNvPr id="27" name="Straight Arrow Connector 26">
            <a:extLst>
              <a:ext uri="{FF2B5EF4-FFF2-40B4-BE49-F238E27FC236}">
                <a16:creationId xmlns:a16="http://schemas.microsoft.com/office/drawing/2014/main" id="{EC9D8820-D9FA-5CB5-50AB-4BE723B6004E}"/>
              </a:ext>
            </a:extLst>
          </p:cNvPr>
          <p:cNvCxnSpPr>
            <a:cxnSpLocks/>
          </p:cNvCxnSpPr>
          <p:nvPr/>
        </p:nvCxnSpPr>
        <p:spPr>
          <a:xfrm flipV="1">
            <a:off x="4708254" y="1371598"/>
            <a:ext cx="0" cy="7094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ECC3661-AF2C-562D-58E4-765C8ABB69A3}"/>
              </a:ext>
            </a:extLst>
          </p:cNvPr>
          <p:cNvCxnSpPr>
            <a:cxnSpLocks/>
            <a:stCxn id="15" idx="3"/>
          </p:cNvCxnSpPr>
          <p:nvPr/>
        </p:nvCxnSpPr>
        <p:spPr>
          <a:xfrm>
            <a:off x="1236678" y="2168961"/>
            <a:ext cx="3023377" cy="30777"/>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F9B6CE75-441B-A4C1-5CDD-4106E221521E}"/>
              </a:ext>
            </a:extLst>
          </p:cNvPr>
          <p:cNvSpPr txBox="1"/>
          <p:nvPr/>
        </p:nvSpPr>
        <p:spPr>
          <a:xfrm>
            <a:off x="4259597" y="2015013"/>
            <a:ext cx="946221" cy="307777"/>
          </a:xfrm>
          <a:prstGeom prst="rect">
            <a:avLst/>
          </a:prstGeom>
          <a:noFill/>
        </p:spPr>
        <p:txBody>
          <a:bodyPr wrap="none" rtlCol="0">
            <a:spAutoFit/>
          </a:bodyPr>
          <a:lstStyle/>
          <a:p>
            <a:r>
              <a:rPr lang="en-US" sz="1400" dirty="0"/>
              <a:t>Levodopa</a:t>
            </a:r>
          </a:p>
        </p:txBody>
      </p:sp>
      <p:cxnSp>
        <p:nvCxnSpPr>
          <p:cNvPr id="39" name="Straight Arrow Connector 38">
            <a:extLst>
              <a:ext uri="{FF2B5EF4-FFF2-40B4-BE49-F238E27FC236}">
                <a16:creationId xmlns:a16="http://schemas.microsoft.com/office/drawing/2014/main" id="{03032A03-9F2E-5E1C-C077-9276CBBE3DBE}"/>
              </a:ext>
            </a:extLst>
          </p:cNvPr>
          <p:cNvCxnSpPr/>
          <p:nvPr/>
        </p:nvCxnSpPr>
        <p:spPr>
          <a:xfrm>
            <a:off x="4708254" y="2384404"/>
            <a:ext cx="0" cy="7853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F8957A38-6597-F512-11CE-A27522E004C9}"/>
              </a:ext>
            </a:extLst>
          </p:cNvPr>
          <p:cNvSpPr txBox="1"/>
          <p:nvPr/>
        </p:nvSpPr>
        <p:spPr>
          <a:xfrm>
            <a:off x="4928864" y="1541676"/>
            <a:ext cx="667875" cy="307777"/>
          </a:xfrm>
          <a:prstGeom prst="rect">
            <a:avLst/>
          </a:prstGeom>
          <a:noFill/>
        </p:spPr>
        <p:txBody>
          <a:bodyPr wrap="none" rtlCol="0">
            <a:spAutoFit/>
          </a:bodyPr>
          <a:lstStyle/>
          <a:p>
            <a:r>
              <a:rPr lang="en-US" sz="1400" dirty="0"/>
              <a:t>COMT</a:t>
            </a:r>
          </a:p>
        </p:txBody>
      </p:sp>
      <p:sp>
        <p:nvSpPr>
          <p:cNvPr id="41" name="TextBox 40">
            <a:extLst>
              <a:ext uri="{FF2B5EF4-FFF2-40B4-BE49-F238E27FC236}">
                <a16:creationId xmlns:a16="http://schemas.microsoft.com/office/drawing/2014/main" id="{3FF1997D-56BB-50A3-3CC5-1689DFC578A1}"/>
              </a:ext>
            </a:extLst>
          </p:cNvPr>
          <p:cNvSpPr txBox="1"/>
          <p:nvPr/>
        </p:nvSpPr>
        <p:spPr>
          <a:xfrm>
            <a:off x="4958166" y="2552892"/>
            <a:ext cx="644728" cy="307777"/>
          </a:xfrm>
          <a:prstGeom prst="rect">
            <a:avLst/>
          </a:prstGeom>
          <a:noFill/>
        </p:spPr>
        <p:txBody>
          <a:bodyPr wrap="none" rtlCol="0">
            <a:spAutoFit/>
          </a:bodyPr>
          <a:lstStyle/>
          <a:p>
            <a:r>
              <a:rPr lang="en-US" sz="1400" dirty="0"/>
              <a:t>AADC</a:t>
            </a:r>
          </a:p>
        </p:txBody>
      </p:sp>
      <p:sp>
        <p:nvSpPr>
          <p:cNvPr id="42" name="TextBox 41">
            <a:extLst>
              <a:ext uri="{FF2B5EF4-FFF2-40B4-BE49-F238E27FC236}">
                <a16:creationId xmlns:a16="http://schemas.microsoft.com/office/drawing/2014/main" id="{A671B913-07B3-9365-2269-A13502DE4BA6}"/>
              </a:ext>
            </a:extLst>
          </p:cNvPr>
          <p:cNvSpPr txBox="1"/>
          <p:nvPr/>
        </p:nvSpPr>
        <p:spPr>
          <a:xfrm>
            <a:off x="4178162" y="3112539"/>
            <a:ext cx="901209" cy="307777"/>
          </a:xfrm>
          <a:prstGeom prst="rect">
            <a:avLst/>
          </a:prstGeom>
          <a:noFill/>
        </p:spPr>
        <p:txBody>
          <a:bodyPr wrap="none" rtlCol="0">
            <a:spAutoFit/>
          </a:bodyPr>
          <a:lstStyle/>
          <a:p>
            <a:r>
              <a:rPr lang="en-US" sz="1400" dirty="0" err="1"/>
              <a:t>Dopamin</a:t>
            </a:r>
            <a:endParaRPr lang="en-US" sz="1400" dirty="0"/>
          </a:p>
        </p:txBody>
      </p:sp>
      <p:cxnSp>
        <p:nvCxnSpPr>
          <p:cNvPr id="44" name="Straight Arrow Connector 43">
            <a:extLst>
              <a:ext uri="{FF2B5EF4-FFF2-40B4-BE49-F238E27FC236}">
                <a16:creationId xmlns:a16="http://schemas.microsoft.com/office/drawing/2014/main" id="{124DD88D-E395-ECAE-5019-6A26A185553A}"/>
              </a:ext>
            </a:extLst>
          </p:cNvPr>
          <p:cNvCxnSpPr>
            <a:cxnSpLocks/>
            <a:stCxn id="42" idx="2"/>
          </p:cNvCxnSpPr>
          <p:nvPr/>
        </p:nvCxnSpPr>
        <p:spPr>
          <a:xfrm flipH="1">
            <a:off x="4391282" y="3420316"/>
            <a:ext cx="237485" cy="4147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D4B43AFF-0103-CF37-4FD5-256681E25AFD}"/>
              </a:ext>
            </a:extLst>
          </p:cNvPr>
          <p:cNvCxnSpPr>
            <a:cxnSpLocks/>
            <a:stCxn id="42" idx="2"/>
          </p:cNvCxnSpPr>
          <p:nvPr/>
        </p:nvCxnSpPr>
        <p:spPr>
          <a:xfrm>
            <a:off x="4628767" y="3420316"/>
            <a:ext cx="438497" cy="4147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71408D38-A702-FF0D-EB79-2B7F301E6908}"/>
              </a:ext>
            </a:extLst>
          </p:cNvPr>
          <p:cNvSpPr txBox="1"/>
          <p:nvPr/>
        </p:nvSpPr>
        <p:spPr>
          <a:xfrm>
            <a:off x="3723920" y="3455142"/>
            <a:ext cx="559384" cy="307777"/>
          </a:xfrm>
          <a:prstGeom prst="rect">
            <a:avLst/>
          </a:prstGeom>
          <a:noFill/>
        </p:spPr>
        <p:txBody>
          <a:bodyPr wrap="none" rtlCol="0">
            <a:spAutoFit/>
          </a:bodyPr>
          <a:lstStyle/>
          <a:p>
            <a:r>
              <a:rPr lang="en-US" sz="1400" dirty="0"/>
              <a:t>MAO</a:t>
            </a:r>
          </a:p>
        </p:txBody>
      </p:sp>
      <p:sp>
        <p:nvSpPr>
          <p:cNvPr id="73" name="TextBox 72">
            <a:extLst>
              <a:ext uri="{FF2B5EF4-FFF2-40B4-BE49-F238E27FC236}">
                <a16:creationId xmlns:a16="http://schemas.microsoft.com/office/drawing/2014/main" id="{BB81AC00-FBAE-5F18-E6E8-BCE17F1D0BF9}"/>
              </a:ext>
            </a:extLst>
          </p:cNvPr>
          <p:cNvSpPr txBox="1"/>
          <p:nvPr/>
        </p:nvSpPr>
        <p:spPr>
          <a:xfrm>
            <a:off x="5132569" y="3487520"/>
            <a:ext cx="667875" cy="307777"/>
          </a:xfrm>
          <a:prstGeom prst="rect">
            <a:avLst/>
          </a:prstGeom>
          <a:noFill/>
        </p:spPr>
        <p:txBody>
          <a:bodyPr wrap="none" rtlCol="0">
            <a:spAutoFit/>
          </a:bodyPr>
          <a:lstStyle/>
          <a:p>
            <a:r>
              <a:rPr lang="en-US" sz="1400" dirty="0"/>
              <a:t>COMT</a:t>
            </a:r>
          </a:p>
        </p:txBody>
      </p:sp>
      <p:sp>
        <p:nvSpPr>
          <p:cNvPr id="74" name="TextBox 73">
            <a:extLst>
              <a:ext uri="{FF2B5EF4-FFF2-40B4-BE49-F238E27FC236}">
                <a16:creationId xmlns:a16="http://schemas.microsoft.com/office/drawing/2014/main" id="{65DF4182-F632-C21E-28A4-CF45D71733FD}"/>
              </a:ext>
            </a:extLst>
          </p:cNvPr>
          <p:cNvSpPr txBox="1"/>
          <p:nvPr/>
        </p:nvSpPr>
        <p:spPr>
          <a:xfrm>
            <a:off x="3775919" y="3891474"/>
            <a:ext cx="762068" cy="307777"/>
          </a:xfrm>
          <a:prstGeom prst="rect">
            <a:avLst/>
          </a:prstGeom>
          <a:noFill/>
        </p:spPr>
        <p:txBody>
          <a:bodyPr wrap="none" rtlCol="0">
            <a:spAutoFit/>
          </a:bodyPr>
          <a:lstStyle/>
          <a:p>
            <a:r>
              <a:rPr lang="en-US" sz="1400" dirty="0"/>
              <a:t>DOPAC</a:t>
            </a:r>
          </a:p>
        </p:txBody>
      </p:sp>
      <p:sp>
        <p:nvSpPr>
          <p:cNvPr id="75" name="TextBox 74">
            <a:extLst>
              <a:ext uri="{FF2B5EF4-FFF2-40B4-BE49-F238E27FC236}">
                <a16:creationId xmlns:a16="http://schemas.microsoft.com/office/drawing/2014/main" id="{DE9533A7-8939-C200-4525-80BB1B016830}"/>
              </a:ext>
            </a:extLst>
          </p:cNvPr>
          <p:cNvSpPr txBox="1"/>
          <p:nvPr/>
        </p:nvSpPr>
        <p:spPr>
          <a:xfrm>
            <a:off x="4962730" y="3863344"/>
            <a:ext cx="569387" cy="307777"/>
          </a:xfrm>
          <a:prstGeom prst="rect">
            <a:avLst/>
          </a:prstGeom>
          <a:noFill/>
        </p:spPr>
        <p:txBody>
          <a:bodyPr wrap="none" rtlCol="0">
            <a:spAutoFit/>
          </a:bodyPr>
          <a:lstStyle/>
          <a:p>
            <a:r>
              <a:rPr lang="en-US" sz="1400" dirty="0"/>
              <a:t>3-MT</a:t>
            </a:r>
            <a:endParaRPr lang="en-US" sz="1600" dirty="0"/>
          </a:p>
        </p:txBody>
      </p:sp>
      <p:cxnSp>
        <p:nvCxnSpPr>
          <p:cNvPr id="77" name="Straight Arrow Connector 76">
            <a:extLst>
              <a:ext uri="{FF2B5EF4-FFF2-40B4-BE49-F238E27FC236}">
                <a16:creationId xmlns:a16="http://schemas.microsoft.com/office/drawing/2014/main" id="{9AFC540D-5919-F2E1-F657-98AA1402CC10}"/>
              </a:ext>
            </a:extLst>
          </p:cNvPr>
          <p:cNvCxnSpPr>
            <a:cxnSpLocks/>
          </p:cNvCxnSpPr>
          <p:nvPr/>
        </p:nvCxnSpPr>
        <p:spPr>
          <a:xfrm flipH="1">
            <a:off x="4841673" y="4168032"/>
            <a:ext cx="433002" cy="395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DFAF185F-EB22-15D5-9188-D147B6A75CA5}"/>
              </a:ext>
            </a:extLst>
          </p:cNvPr>
          <p:cNvCxnSpPr>
            <a:cxnSpLocks/>
          </p:cNvCxnSpPr>
          <p:nvPr/>
        </p:nvCxnSpPr>
        <p:spPr>
          <a:xfrm>
            <a:off x="4197734" y="4162296"/>
            <a:ext cx="529198" cy="3668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0" name="TextBox 79">
            <a:extLst>
              <a:ext uri="{FF2B5EF4-FFF2-40B4-BE49-F238E27FC236}">
                <a16:creationId xmlns:a16="http://schemas.microsoft.com/office/drawing/2014/main" id="{1E08F986-43F9-EE7F-A34B-A89ADABB0EAA}"/>
              </a:ext>
            </a:extLst>
          </p:cNvPr>
          <p:cNvSpPr txBox="1"/>
          <p:nvPr/>
        </p:nvSpPr>
        <p:spPr>
          <a:xfrm>
            <a:off x="3723920" y="4367942"/>
            <a:ext cx="667875" cy="307777"/>
          </a:xfrm>
          <a:prstGeom prst="rect">
            <a:avLst/>
          </a:prstGeom>
          <a:noFill/>
        </p:spPr>
        <p:txBody>
          <a:bodyPr wrap="none" rtlCol="0">
            <a:spAutoFit/>
          </a:bodyPr>
          <a:lstStyle/>
          <a:p>
            <a:r>
              <a:rPr lang="en-US" sz="1400" dirty="0"/>
              <a:t>COMT</a:t>
            </a:r>
          </a:p>
        </p:txBody>
      </p:sp>
      <p:sp>
        <p:nvSpPr>
          <p:cNvPr id="81" name="TextBox 80">
            <a:extLst>
              <a:ext uri="{FF2B5EF4-FFF2-40B4-BE49-F238E27FC236}">
                <a16:creationId xmlns:a16="http://schemas.microsoft.com/office/drawing/2014/main" id="{928B357E-3C53-6225-E0FB-52776E370D46}"/>
              </a:ext>
            </a:extLst>
          </p:cNvPr>
          <p:cNvSpPr txBox="1"/>
          <p:nvPr/>
        </p:nvSpPr>
        <p:spPr>
          <a:xfrm>
            <a:off x="5164444" y="4314070"/>
            <a:ext cx="559384" cy="307777"/>
          </a:xfrm>
          <a:prstGeom prst="rect">
            <a:avLst/>
          </a:prstGeom>
          <a:noFill/>
        </p:spPr>
        <p:txBody>
          <a:bodyPr wrap="none" rtlCol="0">
            <a:spAutoFit/>
          </a:bodyPr>
          <a:lstStyle/>
          <a:p>
            <a:r>
              <a:rPr lang="en-US" sz="1400" dirty="0"/>
              <a:t>MAO</a:t>
            </a:r>
          </a:p>
        </p:txBody>
      </p:sp>
      <p:sp>
        <p:nvSpPr>
          <p:cNvPr id="82" name="TextBox 81">
            <a:extLst>
              <a:ext uri="{FF2B5EF4-FFF2-40B4-BE49-F238E27FC236}">
                <a16:creationId xmlns:a16="http://schemas.microsoft.com/office/drawing/2014/main" id="{9CA55F47-32C4-7868-22BC-51FCC2A13C0A}"/>
              </a:ext>
            </a:extLst>
          </p:cNvPr>
          <p:cNvSpPr txBox="1"/>
          <p:nvPr/>
        </p:nvSpPr>
        <p:spPr>
          <a:xfrm>
            <a:off x="4460597" y="4652624"/>
            <a:ext cx="516167" cy="307777"/>
          </a:xfrm>
          <a:prstGeom prst="rect">
            <a:avLst/>
          </a:prstGeom>
          <a:noFill/>
        </p:spPr>
        <p:txBody>
          <a:bodyPr wrap="none" rtlCol="0">
            <a:spAutoFit/>
          </a:bodyPr>
          <a:lstStyle/>
          <a:p>
            <a:r>
              <a:rPr lang="en-US" sz="1400" dirty="0"/>
              <a:t>HVA</a:t>
            </a:r>
          </a:p>
        </p:txBody>
      </p:sp>
      <p:sp>
        <p:nvSpPr>
          <p:cNvPr id="87" name="TextBox 86">
            <a:extLst>
              <a:ext uri="{FF2B5EF4-FFF2-40B4-BE49-F238E27FC236}">
                <a16:creationId xmlns:a16="http://schemas.microsoft.com/office/drawing/2014/main" id="{CD514C1A-F893-A5D3-10B7-0A1F3AE2CA95}"/>
              </a:ext>
            </a:extLst>
          </p:cNvPr>
          <p:cNvSpPr txBox="1"/>
          <p:nvPr/>
        </p:nvSpPr>
        <p:spPr>
          <a:xfrm>
            <a:off x="6124766" y="474133"/>
            <a:ext cx="5604996" cy="2585323"/>
          </a:xfrm>
          <a:prstGeom prst="rect">
            <a:avLst/>
          </a:prstGeom>
          <a:noFill/>
        </p:spPr>
        <p:txBody>
          <a:bodyPr wrap="none" rtlCol="0">
            <a:spAutoFit/>
          </a:bodyPr>
          <a:lstStyle/>
          <a:p>
            <a:pPr marL="285750" indent="-285750">
              <a:buFont typeface="Arial" panose="020B0604020202020204" pitchFamily="34" charset="0"/>
              <a:buChar char="•"/>
            </a:pPr>
            <a:r>
              <a:rPr lang="en-US" dirty="0"/>
              <a:t>COMT </a:t>
            </a:r>
            <a:r>
              <a:rPr lang="en-US" dirty="0" err="1"/>
              <a:t>inhibitörleri</a:t>
            </a:r>
            <a:r>
              <a:rPr lang="en-US" dirty="0"/>
              <a:t> ‘off’ </a:t>
            </a:r>
            <a:r>
              <a:rPr lang="en-US" dirty="0" err="1"/>
              <a:t>dönemlerini</a:t>
            </a:r>
            <a:r>
              <a:rPr lang="en-US" dirty="0"/>
              <a:t> </a:t>
            </a:r>
            <a:r>
              <a:rPr lang="en-US" dirty="0" err="1"/>
              <a:t>kısaltıp</a:t>
            </a:r>
            <a:r>
              <a:rPr lang="en-US" dirty="0"/>
              <a:t> </a:t>
            </a:r>
          </a:p>
          <a:p>
            <a:r>
              <a:rPr lang="en-US" dirty="0"/>
              <a:t>       ‘on’ </a:t>
            </a:r>
            <a:r>
              <a:rPr lang="en-US" dirty="0" err="1"/>
              <a:t>dönemlerini</a:t>
            </a:r>
            <a:r>
              <a:rPr lang="en-US" dirty="0"/>
              <a:t> </a:t>
            </a:r>
            <a:r>
              <a:rPr lang="en-US" dirty="0" err="1"/>
              <a:t>uzatarak</a:t>
            </a:r>
            <a:r>
              <a:rPr lang="en-US" dirty="0"/>
              <a:t> </a:t>
            </a:r>
            <a:r>
              <a:rPr lang="en-US" dirty="0" err="1"/>
              <a:t>hastaların</a:t>
            </a:r>
            <a:r>
              <a:rPr lang="en-US" dirty="0"/>
              <a:t> </a:t>
            </a:r>
            <a:r>
              <a:rPr lang="en-US" dirty="0" err="1"/>
              <a:t>günlük</a:t>
            </a:r>
            <a:r>
              <a:rPr lang="en-US" dirty="0"/>
              <a:t> </a:t>
            </a:r>
            <a:r>
              <a:rPr lang="en-US" dirty="0" err="1"/>
              <a:t>yaşam</a:t>
            </a:r>
            <a:endParaRPr lang="en-US" dirty="0"/>
          </a:p>
          <a:p>
            <a:r>
              <a:rPr lang="en-US" dirty="0"/>
              <a:t>       </a:t>
            </a:r>
            <a:r>
              <a:rPr lang="en-US" dirty="0" err="1"/>
              <a:t>aktivitelerindeki</a:t>
            </a:r>
            <a:r>
              <a:rPr lang="en-US" dirty="0"/>
              <a:t> </a:t>
            </a:r>
            <a:r>
              <a:rPr lang="en-US" dirty="0" err="1"/>
              <a:t>performanslarını</a:t>
            </a:r>
            <a:r>
              <a:rPr lang="en-US" dirty="0"/>
              <a:t> </a:t>
            </a:r>
            <a:r>
              <a:rPr lang="en-US" dirty="0" err="1"/>
              <a:t>ve</a:t>
            </a:r>
            <a:r>
              <a:rPr lang="en-US" dirty="0"/>
              <a:t> </a:t>
            </a:r>
            <a:r>
              <a:rPr lang="en-US" dirty="0" err="1"/>
              <a:t>yaşam</a:t>
            </a:r>
            <a:r>
              <a:rPr lang="en-US" dirty="0"/>
              <a:t> </a:t>
            </a:r>
          </a:p>
          <a:p>
            <a:r>
              <a:rPr lang="en-US" dirty="0"/>
              <a:t>       </a:t>
            </a:r>
            <a:r>
              <a:rPr lang="en-US" dirty="0" err="1"/>
              <a:t>kalitelerini</a:t>
            </a:r>
            <a:r>
              <a:rPr lang="en-US" dirty="0"/>
              <a:t> </a:t>
            </a:r>
            <a:r>
              <a:rPr lang="en-US" dirty="0" err="1"/>
              <a:t>arttırılar</a:t>
            </a:r>
            <a:endParaRPr lang="en-US" dirty="0"/>
          </a:p>
          <a:p>
            <a:pPr marL="285750" indent="-285750">
              <a:buFont typeface="Arial" panose="020B0604020202020204" pitchFamily="34" charset="0"/>
              <a:buChar char="•"/>
            </a:pPr>
            <a:r>
              <a:rPr lang="en-US" dirty="0" err="1"/>
              <a:t>Doz</a:t>
            </a:r>
            <a:r>
              <a:rPr lang="en-US" dirty="0"/>
              <a:t> </a:t>
            </a:r>
            <a:r>
              <a:rPr lang="en-US" dirty="0" err="1"/>
              <a:t>sonu</a:t>
            </a:r>
            <a:r>
              <a:rPr lang="en-US" dirty="0"/>
              <a:t> </a:t>
            </a:r>
            <a:r>
              <a:rPr lang="en-US" dirty="0" err="1"/>
              <a:t>kötüleşmelerini</a:t>
            </a:r>
            <a:r>
              <a:rPr lang="en-US" dirty="0"/>
              <a:t> </a:t>
            </a:r>
            <a:r>
              <a:rPr lang="en-US" dirty="0" err="1"/>
              <a:t>engellerler</a:t>
            </a:r>
            <a:endParaRPr lang="en-US" dirty="0"/>
          </a:p>
          <a:p>
            <a:pPr marL="285750" indent="-285750">
              <a:buFont typeface="Arial" panose="020B0604020202020204" pitchFamily="34" charset="0"/>
              <a:buChar char="•"/>
            </a:pPr>
            <a:r>
              <a:rPr lang="en-US" dirty="0"/>
              <a:t>Uzun </a:t>
            </a:r>
            <a:r>
              <a:rPr lang="en-US" dirty="0" err="1"/>
              <a:t>etkili</a:t>
            </a:r>
            <a:r>
              <a:rPr lang="en-US" dirty="0"/>
              <a:t> 3. </a:t>
            </a:r>
            <a:r>
              <a:rPr lang="en-US" dirty="0" err="1"/>
              <a:t>jenerasyon</a:t>
            </a:r>
            <a:r>
              <a:rPr lang="en-US" dirty="0"/>
              <a:t> COMT </a:t>
            </a:r>
            <a:r>
              <a:rPr lang="en-US" dirty="0" err="1"/>
              <a:t>inhibitörü</a:t>
            </a:r>
            <a:r>
              <a:rPr lang="en-US" dirty="0"/>
              <a:t> </a:t>
            </a:r>
            <a:r>
              <a:rPr lang="en-US" dirty="0" err="1"/>
              <a:t>opikapon</a:t>
            </a:r>
            <a:r>
              <a:rPr lang="en-US" dirty="0"/>
              <a:t> </a:t>
            </a:r>
          </a:p>
          <a:p>
            <a:r>
              <a:rPr lang="en-US" dirty="0"/>
              <a:t>      </a:t>
            </a:r>
            <a:r>
              <a:rPr lang="en-US" dirty="0" err="1"/>
              <a:t>günde</a:t>
            </a:r>
            <a:r>
              <a:rPr lang="en-US" dirty="0"/>
              <a:t> </a:t>
            </a:r>
            <a:r>
              <a:rPr lang="en-US" dirty="0" err="1"/>
              <a:t>tek</a:t>
            </a:r>
            <a:r>
              <a:rPr lang="en-US" dirty="0"/>
              <a:t> </a:t>
            </a:r>
            <a:r>
              <a:rPr lang="en-US" dirty="0" err="1"/>
              <a:t>doz</a:t>
            </a:r>
            <a:r>
              <a:rPr lang="en-US" dirty="0"/>
              <a:t> </a:t>
            </a:r>
            <a:r>
              <a:rPr lang="en-US" dirty="0" err="1"/>
              <a:t>kullanılabilir</a:t>
            </a:r>
            <a:r>
              <a:rPr lang="en-US" dirty="0"/>
              <a:t>.</a:t>
            </a:r>
          </a:p>
          <a:p>
            <a:pPr marL="285750" indent="-285750">
              <a:buFont typeface="Arial" panose="020B0604020202020204" pitchFamily="34" charset="0"/>
              <a:buChar char="•"/>
            </a:pPr>
            <a:r>
              <a:rPr lang="en-US" dirty="0" err="1"/>
              <a:t>Entakapon</a:t>
            </a:r>
            <a:r>
              <a:rPr lang="en-US" dirty="0"/>
              <a:t> L-dopa </a:t>
            </a:r>
            <a:r>
              <a:rPr lang="en-US" dirty="0" err="1"/>
              <a:t>ile</a:t>
            </a:r>
            <a:r>
              <a:rPr lang="en-US" dirty="0"/>
              <a:t> </a:t>
            </a:r>
            <a:r>
              <a:rPr lang="en-US" dirty="0" err="1"/>
              <a:t>kombine</a:t>
            </a:r>
            <a:r>
              <a:rPr lang="en-US" dirty="0"/>
              <a:t> </a:t>
            </a:r>
            <a:r>
              <a:rPr lang="en-US" dirty="0" err="1"/>
              <a:t>preparatlar</a:t>
            </a:r>
            <a:r>
              <a:rPr lang="en-US" dirty="0"/>
              <a:t> </a:t>
            </a:r>
            <a:r>
              <a:rPr lang="en-US" dirty="0" err="1"/>
              <a:t>halinde</a:t>
            </a:r>
            <a:r>
              <a:rPr lang="en-US" dirty="0"/>
              <a:t> </a:t>
            </a:r>
          </a:p>
          <a:p>
            <a:r>
              <a:rPr lang="en-US" dirty="0"/>
              <a:t>      </a:t>
            </a:r>
            <a:r>
              <a:rPr lang="en-US" dirty="0" err="1"/>
              <a:t>kullanılmaktadır</a:t>
            </a:r>
            <a:endParaRPr lang="en-US" dirty="0"/>
          </a:p>
        </p:txBody>
      </p:sp>
      <p:sp>
        <p:nvSpPr>
          <p:cNvPr id="88" name="TextBox 87">
            <a:extLst>
              <a:ext uri="{FF2B5EF4-FFF2-40B4-BE49-F238E27FC236}">
                <a16:creationId xmlns:a16="http://schemas.microsoft.com/office/drawing/2014/main" id="{F44D65D0-34E1-F55C-BE60-180E9AB873CE}"/>
              </a:ext>
            </a:extLst>
          </p:cNvPr>
          <p:cNvSpPr txBox="1"/>
          <p:nvPr/>
        </p:nvSpPr>
        <p:spPr>
          <a:xfrm>
            <a:off x="6124766" y="3472131"/>
            <a:ext cx="5469702" cy="1754326"/>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C00000"/>
                </a:solidFill>
              </a:rPr>
              <a:t>En </a:t>
            </a:r>
            <a:r>
              <a:rPr lang="en-US" dirty="0" err="1">
                <a:solidFill>
                  <a:srgbClr val="C00000"/>
                </a:solidFill>
              </a:rPr>
              <a:t>sık</a:t>
            </a:r>
            <a:r>
              <a:rPr lang="en-US" dirty="0">
                <a:solidFill>
                  <a:srgbClr val="C00000"/>
                </a:solidFill>
              </a:rPr>
              <a:t> </a:t>
            </a:r>
            <a:r>
              <a:rPr lang="en-US" dirty="0" err="1">
                <a:solidFill>
                  <a:srgbClr val="C00000"/>
                </a:solidFill>
              </a:rPr>
              <a:t>bildirilen</a:t>
            </a:r>
            <a:r>
              <a:rPr lang="en-US" dirty="0">
                <a:solidFill>
                  <a:srgbClr val="C00000"/>
                </a:solidFill>
              </a:rPr>
              <a:t> </a:t>
            </a:r>
            <a:r>
              <a:rPr lang="en-US" dirty="0" err="1">
                <a:solidFill>
                  <a:srgbClr val="C00000"/>
                </a:solidFill>
              </a:rPr>
              <a:t>yan</a:t>
            </a:r>
            <a:r>
              <a:rPr lang="en-US" dirty="0">
                <a:solidFill>
                  <a:srgbClr val="C00000"/>
                </a:solidFill>
              </a:rPr>
              <a:t> </a:t>
            </a:r>
            <a:r>
              <a:rPr lang="en-US" dirty="0" err="1">
                <a:solidFill>
                  <a:srgbClr val="C00000"/>
                </a:solidFill>
              </a:rPr>
              <a:t>etki</a:t>
            </a:r>
            <a:r>
              <a:rPr lang="en-US" dirty="0">
                <a:solidFill>
                  <a:srgbClr val="C00000"/>
                </a:solidFill>
              </a:rPr>
              <a:t> </a:t>
            </a:r>
            <a:r>
              <a:rPr lang="en-US" dirty="0" err="1">
                <a:solidFill>
                  <a:srgbClr val="C00000"/>
                </a:solidFill>
              </a:rPr>
              <a:t>diyare</a:t>
            </a:r>
            <a:r>
              <a:rPr lang="en-US" dirty="0"/>
              <a:t>; </a:t>
            </a:r>
            <a:r>
              <a:rPr lang="en-US" dirty="0" err="1">
                <a:solidFill>
                  <a:srgbClr val="C00000"/>
                </a:solidFill>
              </a:rPr>
              <a:t>Opikapon</a:t>
            </a:r>
            <a:r>
              <a:rPr lang="en-US" dirty="0">
                <a:solidFill>
                  <a:srgbClr val="C00000"/>
                </a:solidFill>
              </a:rPr>
              <a:t> </a:t>
            </a:r>
            <a:r>
              <a:rPr lang="en-US" dirty="0" err="1">
                <a:solidFill>
                  <a:srgbClr val="C00000"/>
                </a:solidFill>
              </a:rPr>
              <a:t>ile</a:t>
            </a:r>
            <a:r>
              <a:rPr lang="en-US" dirty="0">
                <a:solidFill>
                  <a:srgbClr val="C00000"/>
                </a:solidFill>
              </a:rPr>
              <a:t> </a:t>
            </a:r>
            <a:r>
              <a:rPr lang="en-US" dirty="0" err="1">
                <a:solidFill>
                  <a:srgbClr val="C00000"/>
                </a:solidFill>
              </a:rPr>
              <a:t>ilaç</a:t>
            </a:r>
            <a:r>
              <a:rPr lang="en-US" dirty="0">
                <a:solidFill>
                  <a:srgbClr val="C00000"/>
                </a:solidFill>
              </a:rPr>
              <a:t> </a:t>
            </a:r>
          </a:p>
          <a:p>
            <a:r>
              <a:rPr lang="en-US" dirty="0">
                <a:solidFill>
                  <a:srgbClr val="C00000"/>
                </a:solidFill>
              </a:rPr>
              <a:t>      </a:t>
            </a:r>
            <a:r>
              <a:rPr lang="en-US" dirty="0" err="1">
                <a:solidFill>
                  <a:srgbClr val="C00000"/>
                </a:solidFill>
              </a:rPr>
              <a:t>kesmeyi</a:t>
            </a:r>
            <a:r>
              <a:rPr lang="en-US" dirty="0">
                <a:solidFill>
                  <a:srgbClr val="C00000"/>
                </a:solidFill>
              </a:rPr>
              <a:t> </a:t>
            </a:r>
            <a:r>
              <a:rPr lang="en-US" dirty="0" err="1">
                <a:solidFill>
                  <a:srgbClr val="C00000"/>
                </a:solidFill>
              </a:rPr>
              <a:t>gerektirecek</a:t>
            </a:r>
            <a:r>
              <a:rPr lang="en-US" dirty="0">
                <a:solidFill>
                  <a:srgbClr val="C00000"/>
                </a:solidFill>
              </a:rPr>
              <a:t> </a:t>
            </a:r>
            <a:r>
              <a:rPr lang="en-US" dirty="0" err="1">
                <a:solidFill>
                  <a:srgbClr val="C00000"/>
                </a:solidFill>
              </a:rPr>
              <a:t>şiddette</a:t>
            </a:r>
            <a:r>
              <a:rPr lang="en-US" dirty="0">
                <a:solidFill>
                  <a:srgbClr val="C00000"/>
                </a:solidFill>
              </a:rPr>
              <a:t> </a:t>
            </a:r>
            <a:r>
              <a:rPr lang="en-US" dirty="0" err="1">
                <a:solidFill>
                  <a:srgbClr val="C00000"/>
                </a:solidFill>
              </a:rPr>
              <a:t>bildirilmemiş</a:t>
            </a:r>
            <a:endParaRPr lang="en-US" dirty="0">
              <a:solidFill>
                <a:srgbClr val="C00000"/>
              </a:solidFill>
            </a:endParaRPr>
          </a:p>
          <a:p>
            <a:pPr marL="285750" indent="-285750">
              <a:buFont typeface="Arial" panose="020B0604020202020204" pitchFamily="34" charset="0"/>
              <a:buChar char="•"/>
            </a:pPr>
            <a:r>
              <a:rPr lang="en-US" dirty="0"/>
              <a:t>Genel </a:t>
            </a:r>
            <a:r>
              <a:rPr lang="en-US" dirty="0" err="1"/>
              <a:t>olarak</a:t>
            </a:r>
            <a:r>
              <a:rPr lang="en-US" dirty="0"/>
              <a:t> </a:t>
            </a:r>
            <a:r>
              <a:rPr lang="en-US" dirty="0" err="1"/>
              <a:t>dopaminerjik</a:t>
            </a:r>
            <a:r>
              <a:rPr lang="en-US" dirty="0"/>
              <a:t> </a:t>
            </a:r>
            <a:r>
              <a:rPr lang="en-US" dirty="0" err="1"/>
              <a:t>yan</a:t>
            </a:r>
            <a:r>
              <a:rPr lang="en-US" dirty="0"/>
              <a:t> </a:t>
            </a:r>
            <a:r>
              <a:rPr lang="en-US" dirty="0" err="1"/>
              <a:t>etkileri</a:t>
            </a:r>
            <a:r>
              <a:rPr lang="en-US" dirty="0"/>
              <a:t> </a:t>
            </a:r>
            <a:r>
              <a:rPr lang="en-US" dirty="0" err="1"/>
              <a:t>tetikleyebilir</a:t>
            </a:r>
            <a:endParaRPr lang="en-US" dirty="0"/>
          </a:p>
          <a:p>
            <a:r>
              <a:rPr lang="en-US" dirty="0"/>
              <a:t>      </a:t>
            </a:r>
            <a:r>
              <a:rPr lang="en-US" dirty="0" err="1"/>
              <a:t>veya</a:t>
            </a:r>
            <a:r>
              <a:rPr lang="en-US" dirty="0"/>
              <a:t> </a:t>
            </a:r>
            <a:r>
              <a:rPr lang="en-US" dirty="0" err="1"/>
              <a:t>arttırabilirler</a:t>
            </a:r>
            <a:endParaRPr lang="en-US" dirty="0"/>
          </a:p>
          <a:p>
            <a:pPr marL="285750" indent="-285750">
              <a:buFont typeface="Arial" panose="020B0604020202020204" pitchFamily="34" charset="0"/>
              <a:buChar char="•"/>
            </a:pPr>
            <a:r>
              <a:rPr lang="en-US" dirty="0" err="1"/>
              <a:t>Diskinezi</a:t>
            </a:r>
            <a:r>
              <a:rPr lang="en-US" dirty="0"/>
              <a:t> </a:t>
            </a:r>
            <a:r>
              <a:rPr lang="en-US" dirty="0" err="1"/>
              <a:t>en</a:t>
            </a:r>
            <a:r>
              <a:rPr lang="en-US" dirty="0"/>
              <a:t> </a:t>
            </a:r>
            <a:r>
              <a:rPr lang="en-US" dirty="0" err="1"/>
              <a:t>sık</a:t>
            </a:r>
            <a:r>
              <a:rPr lang="en-US" dirty="0"/>
              <a:t> </a:t>
            </a:r>
            <a:r>
              <a:rPr lang="en-US" dirty="0" err="1"/>
              <a:t>bildirilen</a:t>
            </a:r>
            <a:r>
              <a:rPr lang="en-US" dirty="0"/>
              <a:t> </a:t>
            </a:r>
            <a:r>
              <a:rPr lang="en-US" dirty="0" err="1"/>
              <a:t>yan</a:t>
            </a:r>
            <a:r>
              <a:rPr lang="en-US" dirty="0"/>
              <a:t> </a:t>
            </a:r>
            <a:r>
              <a:rPr lang="en-US" dirty="0" err="1"/>
              <a:t>etki</a:t>
            </a:r>
            <a:endParaRPr lang="en-US" dirty="0"/>
          </a:p>
          <a:p>
            <a:pPr marL="285750" indent="-285750">
              <a:buFont typeface="Arial" panose="020B0604020202020204" pitchFamily="34" charset="0"/>
              <a:buChar char="•"/>
            </a:pPr>
            <a:r>
              <a:rPr lang="en-US" dirty="0" err="1"/>
              <a:t>Tolkapon</a:t>
            </a:r>
            <a:r>
              <a:rPr lang="en-US" dirty="0"/>
              <a:t> </a:t>
            </a:r>
            <a:r>
              <a:rPr lang="en-US" dirty="0" err="1"/>
              <a:t>hepatotoksisiteye</a:t>
            </a:r>
            <a:r>
              <a:rPr lang="en-US" dirty="0"/>
              <a:t> </a:t>
            </a:r>
            <a:r>
              <a:rPr lang="en-US" dirty="0" err="1"/>
              <a:t>neden</a:t>
            </a:r>
            <a:r>
              <a:rPr lang="en-US" dirty="0"/>
              <a:t> </a:t>
            </a:r>
            <a:r>
              <a:rPr lang="en-US" dirty="0" err="1"/>
              <a:t>olabilir</a:t>
            </a:r>
            <a:endParaRPr lang="en-US" dirty="0"/>
          </a:p>
        </p:txBody>
      </p:sp>
      <p:sp>
        <p:nvSpPr>
          <p:cNvPr id="89" name="TextBox 88">
            <a:extLst>
              <a:ext uri="{FF2B5EF4-FFF2-40B4-BE49-F238E27FC236}">
                <a16:creationId xmlns:a16="http://schemas.microsoft.com/office/drawing/2014/main" id="{E68F5BB3-679E-B5D7-EF0E-C4745DFAEDB4}"/>
              </a:ext>
            </a:extLst>
          </p:cNvPr>
          <p:cNvSpPr txBox="1"/>
          <p:nvPr/>
        </p:nvSpPr>
        <p:spPr>
          <a:xfrm>
            <a:off x="1508762" y="5226457"/>
            <a:ext cx="2741713" cy="400110"/>
          </a:xfrm>
          <a:prstGeom prst="rect">
            <a:avLst/>
          </a:prstGeom>
          <a:noFill/>
        </p:spPr>
        <p:txBody>
          <a:bodyPr wrap="none" rtlCol="0">
            <a:spAutoFit/>
          </a:bodyPr>
          <a:lstStyle/>
          <a:p>
            <a:r>
              <a:rPr lang="en-US" sz="2000" dirty="0"/>
              <a:t>L- Dopa </a:t>
            </a:r>
            <a:r>
              <a:rPr lang="en-US" sz="2000" dirty="0" err="1"/>
              <a:t>metabolizması</a:t>
            </a:r>
            <a:endParaRPr lang="en-US" sz="2000" dirty="0"/>
          </a:p>
        </p:txBody>
      </p:sp>
      <p:sp>
        <p:nvSpPr>
          <p:cNvPr id="91" name="TextBox 90">
            <a:extLst>
              <a:ext uri="{FF2B5EF4-FFF2-40B4-BE49-F238E27FC236}">
                <a16:creationId xmlns:a16="http://schemas.microsoft.com/office/drawing/2014/main" id="{51D2F734-0D19-133D-5E90-DD1B4FE5B923}"/>
              </a:ext>
            </a:extLst>
          </p:cNvPr>
          <p:cNvSpPr txBox="1"/>
          <p:nvPr/>
        </p:nvSpPr>
        <p:spPr>
          <a:xfrm>
            <a:off x="192119" y="5895971"/>
            <a:ext cx="6101542" cy="646331"/>
          </a:xfrm>
          <a:prstGeom prst="rect">
            <a:avLst/>
          </a:prstGeom>
          <a:noFill/>
        </p:spPr>
        <p:txBody>
          <a:bodyPr wrap="square">
            <a:spAutoFit/>
          </a:bodyPr>
          <a:lstStyle/>
          <a:p>
            <a:r>
              <a:rPr lang="en-AU" sz="1200" b="0" i="0" u="none" strike="noStrike" kern="1200" dirty="0">
                <a:solidFill>
                  <a:schemeClr val="tx1"/>
                </a:solidFill>
                <a:effectLst/>
                <a:latin typeface="+mn-lt"/>
                <a:ea typeface="+mn-ea"/>
                <a:cs typeface="+mn-cs"/>
              </a:rPr>
              <a:t>AADC = </a:t>
            </a:r>
            <a:r>
              <a:rPr lang="en-AU" sz="1200" b="0" i="0" u="none" strike="noStrike" kern="1200" dirty="0" err="1">
                <a:solidFill>
                  <a:schemeClr val="tx1"/>
                </a:solidFill>
                <a:effectLst/>
                <a:latin typeface="+mn-lt"/>
                <a:ea typeface="+mn-ea"/>
                <a:cs typeface="+mn-cs"/>
              </a:rPr>
              <a:t>aromatik</a:t>
            </a:r>
            <a:r>
              <a:rPr lang="en-AU" sz="1200" b="0" i="0" u="none" strike="noStrike" kern="1200" dirty="0">
                <a:solidFill>
                  <a:schemeClr val="tx1"/>
                </a:solidFill>
                <a:effectLst/>
                <a:latin typeface="+mn-lt"/>
                <a:ea typeface="+mn-ea"/>
                <a:cs typeface="+mn-cs"/>
              </a:rPr>
              <a:t> amino </a:t>
            </a:r>
            <a:r>
              <a:rPr lang="en-AU" sz="1200" b="0" i="0" u="none" strike="noStrike" kern="1200" dirty="0" err="1">
                <a:solidFill>
                  <a:schemeClr val="tx1"/>
                </a:solidFill>
                <a:effectLst/>
                <a:latin typeface="+mn-lt"/>
                <a:ea typeface="+mn-ea"/>
                <a:cs typeface="+mn-cs"/>
              </a:rPr>
              <a:t>asit</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dekarboksilaz</a:t>
            </a:r>
            <a:r>
              <a:rPr lang="en-AU" sz="1200" b="0" i="0" u="none" strike="noStrike" kern="1200" dirty="0">
                <a:solidFill>
                  <a:schemeClr val="tx1"/>
                </a:solidFill>
                <a:effectLst/>
                <a:latin typeface="+mn-lt"/>
                <a:ea typeface="+mn-ea"/>
                <a:cs typeface="+mn-cs"/>
              </a:rPr>
              <a:t>; COMT = </a:t>
            </a:r>
            <a:r>
              <a:rPr lang="en-AU" sz="1200" b="0" i="0" u="none" strike="noStrike" kern="1200" dirty="0" err="1">
                <a:solidFill>
                  <a:schemeClr val="tx1"/>
                </a:solidFill>
                <a:effectLst/>
                <a:latin typeface="+mn-lt"/>
                <a:ea typeface="+mn-ea"/>
                <a:cs typeface="+mn-cs"/>
              </a:rPr>
              <a:t>katekol</a:t>
            </a:r>
            <a:r>
              <a:rPr lang="en-AU" sz="1200" b="0" i="0" u="none" strike="noStrike" kern="1200" dirty="0">
                <a:solidFill>
                  <a:schemeClr val="tx1"/>
                </a:solidFill>
                <a:effectLst/>
                <a:latin typeface="+mn-lt"/>
                <a:ea typeface="+mn-ea"/>
                <a:cs typeface="+mn-cs"/>
              </a:rPr>
              <a:t>-O-</a:t>
            </a:r>
            <a:r>
              <a:rPr lang="en-AU" sz="1200" b="0" i="0" u="none" strike="noStrike" kern="1200" dirty="0" err="1">
                <a:solidFill>
                  <a:schemeClr val="tx1"/>
                </a:solidFill>
                <a:effectLst/>
                <a:latin typeface="+mn-lt"/>
                <a:ea typeface="+mn-ea"/>
                <a:cs typeface="+mn-cs"/>
              </a:rPr>
              <a:t>metiltransferaz</a:t>
            </a:r>
            <a:endParaRPr lang="en-AU" sz="1200" dirty="0"/>
          </a:p>
          <a:p>
            <a:r>
              <a:rPr lang="en-AU" sz="1200" b="0" i="0" u="none" strike="noStrike" kern="1200" dirty="0">
                <a:solidFill>
                  <a:schemeClr val="tx1"/>
                </a:solidFill>
                <a:effectLst/>
                <a:latin typeface="+mn-lt"/>
                <a:ea typeface="+mn-ea"/>
                <a:cs typeface="+mn-cs"/>
              </a:rPr>
              <a:t>DOPAC = 3,4-dihidroksifenilasetik </a:t>
            </a:r>
            <a:r>
              <a:rPr lang="en-AU" sz="1200" b="0" i="0" u="none" strike="noStrike" kern="1200" dirty="0" err="1">
                <a:solidFill>
                  <a:schemeClr val="tx1"/>
                </a:solidFill>
                <a:effectLst/>
                <a:latin typeface="+mn-lt"/>
                <a:ea typeface="+mn-ea"/>
                <a:cs typeface="+mn-cs"/>
              </a:rPr>
              <a:t>asit</a:t>
            </a:r>
            <a:r>
              <a:rPr lang="en-AU" sz="1200" b="0" i="0" u="none" strike="noStrike" kern="1200" dirty="0">
                <a:solidFill>
                  <a:schemeClr val="tx1"/>
                </a:solidFill>
                <a:effectLst/>
                <a:latin typeface="+mn-lt"/>
                <a:ea typeface="+mn-ea"/>
                <a:cs typeface="+mn-cs"/>
              </a:rPr>
              <a:t>; HVA = </a:t>
            </a:r>
            <a:r>
              <a:rPr lang="en-AU" sz="1200" b="0" i="0" u="none" strike="noStrike" kern="1200" dirty="0" err="1">
                <a:solidFill>
                  <a:schemeClr val="tx1"/>
                </a:solidFill>
                <a:effectLst/>
                <a:latin typeface="+mn-lt"/>
                <a:ea typeface="+mn-ea"/>
                <a:cs typeface="+mn-cs"/>
              </a:rPr>
              <a:t>homovanillik</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asit</a:t>
            </a:r>
            <a:r>
              <a:rPr lang="en-AU" sz="1200" b="0" i="0" u="none" strike="noStrike" kern="1200" dirty="0">
                <a:solidFill>
                  <a:schemeClr val="tx1"/>
                </a:solidFill>
                <a:effectLst/>
                <a:latin typeface="+mn-lt"/>
                <a:ea typeface="+mn-ea"/>
                <a:cs typeface="+mn-cs"/>
              </a:rPr>
              <a:t>; MAO = </a:t>
            </a:r>
            <a:r>
              <a:rPr lang="en-AU" sz="1200" b="0" i="0" u="none" strike="noStrike" kern="1200" dirty="0" err="1">
                <a:solidFill>
                  <a:schemeClr val="tx1"/>
                </a:solidFill>
                <a:effectLst/>
                <a:latin typeface="+mn-lt"/>
                <a:ea typeface="+mn-ea"/>
                <a:cs typeface="+mn-cs"/>
              </a:rPr>
              <a:t>monoamin</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oksidaz</a:t>
            </a:r>
            <a:r>
              <a:rPr lang="en-AU" sz="1200" b="0" i="0" u="none" strike="noStrike" kern="1200" dirty="0">
                <a:solidFill>
                  <a:schemeClr val="tx1"/>
                </a:solidFill>
                <a:effectLst/>
                <a:latin typeface="+mn-lt"/>
                <a:ea typeface="+mn-ea"/>
                <a:cs typeface="+mn-cs"/>
              </a:rPr>
              <a:t>; 3-MT = 3-metoksitiramin; 3-OMD = 3-O-metildopa.</a:t>
            </a:r>
            <a:endParaRPr lang="en-US" sz="1200" dirty="0"/>
          </a:p>
        </p:txBody>
      </p:sp>
    </p:spTree>
    <p:extLst>
      <p:ext uri="{BB962C8B-B14F-4D97-AF65-F5344CB8AC3E}">
        <p14:creationId xmlns:p14="http://schemas.microsoft.com/office/powerpoint/2010/main" val="3514035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292549D-1CE4-97E8-CF4E-E82519E21D49}"/>
              </a:ext>
            </a:extLst>
          </p:cNvPr>
          <p:cNvSpPr/>
          <p:nvPr/>
        </p:nvSpPr>
        <p:spPr>
          <a:xfrm>
            <a:off x="525905" y="215660"/>
            <a:ext cx="6179695" cy="9144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rPr>
              <a:t>COMT </a:t>
            </a:r>
            <a:r>
              <a:rPr lang="en-TR" sz="2800">
                <a:solidFill>
                  <a:schemeClr val="tx1"/>
                </a:solidFill>
              </a:rPr>
              <a:t>İ </a:t>
            </a:r>
            <a:r>
              <a:rPr lang="tr-TR" sz="2800" dirty="0">
                <a:solidFill>
                  <a:schemeClr val="tx1"/>
                </a:solidFill>
              </a:rPr>
              <a:t>- İlaç etkileşimleri</a:t>
            </a:r>
            <a:endParaRPr lang="en-TR" sz="2800" dirty="0">
              <a:solidFill>
                <a:schemeClr val="tx1"/>
              </a:solidFill>
            </a:endParaRPr>
          </a:p>
        </p:txBody>
      </p:sp>
      <p:sp>
        <p:nvSpPr>
          <p:cNvPr id="3" name="TextBox 2">
            <a:extLst>
              <a:ext uri="{FF2B5EF4-FFF2-40B4-BE49-F238E27FC236}">
                <a16:creationId xmlns:a16="http://schemas.microsoft.com/office/drawing/2014/main" id="{3F60B259-A88E-9728-6737-D9B908D5F37D}"/>
              </a:ext>
            </a:extLst>
          </p:cNvPr>
          <p:cNvSpPr txBox="1"/>
          <p:nvPr/>
        </p:nvSpPr>
        <p:spPr>
          <a:xfrm>
            <a:off x="548643" y="1562793"/>
            <a:ext cx="10889670" cy="2431435"/>
          </a:xfrm>
          <a:prstGeom prst="rect">
            <a:avLst/>
          </a:prstGeom>
          <a:noFill/>
        </p:spPr>
        <p:txBody>
          <a:bodyPr wrap="square" rtlCol="0">
            <a:spAutoFit/>
          </a:bodyPr>
          <a:lstStyle/>
          <a:p>
            <a:pPr marL="285750" indent="-285750">
              <a:buFont typeface="Arial" panose="020B0604020202020204" pitchFamily="34" charset="0"/>
              <a:buChar char="•"/>
            </a:pPr>
            <a:r>
              <a:rPr lang="en-US" sz="2400" dirty="0"/>
              <a:t>Yüksek </a:t>
            </a:r>
            <a:r>
              <a:rPr lang="en-US" sz="2400" dirty="0" err="1"/>
              <a:t>dozlarda</a:t>
            </a:r>
            <a:r>
              <a:rPr lang="en-US" sz="2400" dirty="0"/>
              <a:t> </a:t>
            </a:r>
            <a:r>
              <a:rPr lang="en-US" sz="2400" dirty="0" err="1"/>
              <a:t>entakapon</a:t>
            </a:r>
            <a:r>
              <a:rPr lang="en-US" sz="2400" dirty="0"/>
              <a:t> CYP2C9 </a:t>
            </a:r>
            <a:r>
              <a:rPr lang="en-US" sz="2400" dirty="0" err="1"/>
              <a:t>inhibisyonuna</a:t>
            </a:r>
            <a:r>
              <a:rPr lang="en-US" sz="2400" dirty="0"/>
              <a:t> </a:t>
            </a:r>
            <a:r>
              <a:rPr lang="en-US" sz="2400" dirty="0" err="1"/>
              <a:t>neden</a:t>
            </a:r>
            <a:r>
              <a:rPr lang="en-US" sz="2400" dirty="0"/>
              <a:t> </a:t>
            </a:r>
            <a:r>
              <a:rPr lang="en-US" sz="2400" dirty="0" err="1"/>
              <a:t>olarak</a:t>
            </a:r>
            <a:r>
              <a:rPr lang="en-US" sz="2400" dirty="0"/>
              <a:t> CYP2C9 </a:t>
            </a:r>
            <a:r>
              <a:rPr lang="en-US" sz="2400" dirty="0" err="1"/>
              <a:t>substratı</a:t>
            </a:r>
            <a:r>
              <a:rPr lang="en-US" sz="2400" dirty="0"/>
              <a:t> </a:t>
            </a:r>
            <a:r>
              <a:rPr lang="en-US" sz="2400" dirty="0" err="1"/>
              <a:t>olan</a:t>
            </a:r>
            <a:r>
              <a:rPr lang="en-US" sz="2400" dirty="0"/>
              <a:t> </a:t>
            </a:r>
            <a:r>
              <a:rPr lang="en-US" sz="2400" dirty="0" err="1"/>
              <a:t>ilaçların</a:t>
            </a:r>
            <a:r>
              <a:rPr lang="en-US" sz="2400" dirty="0"/>
              <a:t> </a:t>
            </a:r>
            <a:r>
              <a:rPr lang="en-US" sz="2400" dirty="0" err="1"/>
              <a:t>plazma</a:t>
            </a:r>
            <a:r>
              <a:rPr lang="en-US" sz="2400" dirty="0"/>
              <a:t> </a:t>
            </a:r>
            <a:r>
              <a:rPr lang="en-US" sz="2400" dirty="0" err="1"/>
              <a:t>konsantrasyonlarını</a:t>
            </a:r>
            <a:r>
              <a:rPr lang="en-US" sz="2400" dirty="0"/>
              <a:t> </a:t>
            </a:r>
            <a:r>
              <a:rPr lang="en-US" sz="2400" dirty="0" err="1"/>
              <a:t>yükseltebilir</a:t>
            </a:r>
            <a:endParaRPr lang="en-US" sz="2400" dirty="0"/>
          </a:p>
          <a:p>
            <a:endParaRPr lang="en-US" sz="2400" dirty="0"/>
          </a:p>
          <a:p>
            <a:pPr marL="742950" lvl="1" indent="-285750">
              <a:buFont typeface="Arial" panose="020B0604020202020204" pitchFamily="34" charset="0"/>
              <a:buChar char="•"/>
            </a:pPr>
            <a:r>
              <a:rPr lang="en-US" sz="2000" dirty="0">
                <a:solidFill>
                  <a:srgbClr val="C00000"/>
                </a:solidFill>
              </a:rPr>
              <a:t>Warfarin,</a:t>
            </a:r>
            <a:r>
              <a:rPr lang="en-US" sz="2000" dirty="0"/>
              <a:t> </a:t>
            </a:r>
            <a:r>
              <a:rPr lang="en-US" sz="2000" dirty="0" err="1">
                <a:solidFill>
                  <a:srgbClr val="C00000"/>
                </a:solidFill>
              </a:rPr>
              <a:t>antienflamatuar</a:t>
            </a:r>
            <a:r>
              <a:rPr lang="en-US" sz="2000" dirty="0">
                <a:solidFill>
                  <a:srgbClr val="C00000"/>
                </a:solidFill>
              </a:rPr>
              <a:t> </a:t>
            </a:r>
            <a:r>
              <a:rPr lang="en-US" sz="2000" dirty="0" err="1">
                <a:solidFill>
                  <a:srgbClr val="C00000"/>
                </a:solidFill>
              </a:rPr>
              <a:t>ilaçlar</a:t>
            </a:r>
            <a:r>
              <a:rPr lang="en-US" sz="2000" dirty="0">
                <a:solidFill>
                  <a:srgbClr val="C00000"/>
                </a:solidFill>
              </a:rPr>
              <a:t> </a:t>
            </a:r>
            <a:r>
              <a:rPr lang="en-US" sz="2000" dirty="0"/>
              <a:t>(</a:t>
            </a:r>
            <a:r>
              <a:rPr lang="en-US" sz="2000" dirty="0" err="1"/>
              <a:t>diklofenak</a:t>
            </a:r>
            <a:r>
              <a:rPr lang="en-US" sz="2000" dirty="0"/>
              <a:t>, ibuprofen), </a:t>
            </a:r>
            <a:r>
              <a:rPr lang="en-US" sz="2000" dirty="0" err="1"/>
              <a:t>antidiabetikler</a:t>
            </a:r>
            <a:r>
              <a:rPr lang="en-US" sz="2000" dirty="0"/>
              <a:t> (tolbutamide, </a:t>
            </a:r>
            <a:r>
              <a:rPr lang="en-US" sz="2000" dirty="0" err="1"/>
              <a:t>glibenklamid</a:t>
            </a:r>
            <a:r>
              <a:rPr lang="en-US" sz="2000" dirty="0"/>
              <a:t>), </a:t>
            </a:r>
            <a:r>
              <a:rPr lang="en-US" sz="2000" dirty="0" err="1"/>
              <a:t>anjiotenzin</a:t>
            </a:r>
            <a:r>
              <a:rPr lang="en-US" sz="2000" dirty="0"/>
              <a:t> II tip 1 </a:t>
            </a:r>
            <a:r>
              <a:rPr lang="en-US" sz="2000" dirty="0" err="1"/>
              <a:t>antagonistleri</a:t>
            </a:r>
            <a:r>
              <a:rPr lang="en-US" sz="2000" dirty="0"/>
              <a:t> (</a:t>
            </a:r>
            <a:r>
              <a:rPr lang="en-US" sz="2000" dirty="0" err="1"/>
              <a:t>sartanlar</a:t>
            </a:r>
            <a:r>
              <a:rPr lang="en-US" sz="2000" dirty="0"/>
              <a:t>), </a:t>
            </a:r>
            <a:r>
              <a:rPr lang="en-US" sz="2000" dirty="0" err="1"/>
              <a:t>amitriptilin</a:t>
            </a:r>
            <a:r>
              <a:rPr lang="en-US" sz="2000" dirty="0"/>
              <a:t>, </a:t>
            </a:r>
            <a:r>
              <a:rPr lang="en-US" sz="2000" dirty="0" err="1"/>
              <a:t>selekoksib</a:t>
            </a:r>
            <a:r>
              <a:rPr lang="en-US" sz="2000" dirty="0"/>
              <a:t>, </a:t>
            </a:r>
            <a:r>
              <a:rPr lang="en-US" sz="2000" dirty="0" err="1"/>
              <a:t>fluoksetin</a:t>
            </a:r>
            <a:r>
              <a:rPr lang="en-US" sz="2000" dirty="0"/>
              <a:t>, fluvastatin, </a:t>
            </a:r>
            <a:r>
              <a:rPr lang="en-US" sz="2000" dirty="0" err="1"/>
              <a:t>tamoksifen</a:t>
            </a:r>
            <a:r>
              <a:rPr lang="en-US" sz="2000" dirty="0"/>
              <a:t>, </a:t>
            </a:r>
            <a:r>
              <a:rPr lang="en-US" sz="2000" dirty="0" err="1"/>
              <a:t>torasemid</a:t>
            </a:r>
            <a:endParaRPr lang="en-US" sz="2000" dirty="0"/>
          </a:p>
          <a:p>
            <a:pPr marL="742950" lvl="1" indent="-285750">
              <a:buFont typeface="Arial" panose="020B0604020202020204" pitchFamily="34" charset="0"/>
              <a:buChar char="•"/>
            </a:pPr>
            <a:endParaRPr lang="en-US" sz="2000" dirty="0"/>
          </a:p>
        </p:txBody>
      </p:sp>
      <p:sp>
        <p:nvSpPr>
          <p:cNvPr id="5" name="TextBox 4">
            <a:extLst>
              <a:ext uri="{FF2B5EF4-FFF2-40B4-BE49-F238E27FC236}">
                <a16:creationId xmlns:a16="http://schemas.microsoft.com/office/drawing/2014/main" id="{327CB633-FBB3-C0C7-9764-83AE269120CA}"/>
              </a:ext>
            </a:extLst>
          </p:cNvPr>
          <p:cNvSpPr txBox="1"/>
          <p:nvPr/>
        </p:nvSpPr>
        <p:spPr>
          <a:xfrm>
            <a:off x="284522" y="4279544"/>
            <a:ext cx="11538800" cy="1569660"/>
          </a:xfrm>
          <a:prstGeom prst="rect">
            <a:avLst/>
          </a:prstGeom>
          <a:noFill/>
        </p:spPr>
        <p:txBody>
          <a:bodyPr wrap="none" rtlCol="0">
            <a:spAutoFit/>
          </a:bodyPr>
          <a:lstStyle/>
          <a:p>
            <a:pPr marL="285750" indent="-285750">
              <a:buFont typeface="Arial" panose="020B0604020202020204" pitchFamily="34" charset="0"/>
              <a:buChar char="•"/>
            </a:pPr>
            <a:r>
              <a:rPr lang="en-US" sz="2400" dirty="0" err="1">
                <a:solidFill>
                  <a:srgbClr val="C00000"/>
                </a:solidFill>
              </a:rPr>
              <a:t>Geriatrik</a:t>
            </a:r>
            <a:r>
              <a:rPr lang="en-US" sz="2400" dirty="0">
                <a:solidFill>
                  <a:srgbClr val="C00000"/>
                </a:solidFill>
              </a:rPr>
              <a:t> hasta </a:t>
            </a:r>
            <a:r>
              <a:rPr lang="en-US" sz="2400" dirty="0" err="1">
                <a:solidFill>
                  <a:srgbClr val="C00000"/>
                </a:solidFill>
              </a:rPr>
              <a:t>popülasyonunda</a:t>
            </a:r>
            <a:r>
              <a:rPr lang="en-US" sz="2400" dirty="0">
                <a:solidFill>
                  <a:srgbClr val="C00000"/>
                </a:solidFill>
              </a:rPr>
              <a:t> </a:t>
            </a:r>
            <a:r>
              <a:rPr lang="en-US" sz="2400" dirty="0" err="1">
                <a:solidFill>
                  <a:srgbClr val="C00000"/>
                </a:solidFill>
              </a:rPr>
              <a:t>özellikle</a:t>
            </a:r>
            <a:r>
              <a:rPr lang="en-US" sz="2400" dirty="0">
                <a:solidFill>
                  <a:srgbClr val="C00000"/>
                </a:solidFill>
              </a:rPr>
              <a:t> COMT </a:t>
            </a:r>
            <a:r>
              <a:rPr lang="en-US" sz="2400" dirty="0" err="1">
                <a:solidFill>
                  <a:srgbClr val="C00000"/>
                </a:solidFill>
              </a:rPr>
              <a:t>inhibitörleri</a:t>
            </a:r>
            <a:r>
              <a:rPr lang="en-US" sz="2400" dirty="0">
                <a:solidFill>
                  <a:srgbClr val="C00000"/>
                </a:solidFill>
              </a:rPr>
              <a:t> </a:t>
            </a:r>
            <a:r>
              <a:rPr lang="en-US" sz="2400" dirty="0" err="1">
                <a:solidFill>
                  <a:srgbClr val="C00000"/>
                </a:solidFill>
              </a:rPr>
              <a:t>kullanılacaksa</a:t>
            </a:r>
            <a:r>
              <a:rPr lang="en-US" sz="2400" dirty="0">
                <a:solidFill>
                  <a:srgbClr val="C00000"/>
                </a:solidFill>
              </a:rPr>
              <a:t> </a:t>
            </a:r>
            <a:r>
              <a:rPr lang="en-US" sz="2400" dirty="0" err="1">
                <a:solidFill>
                  <a:srgbClr val="C00000"/>
                </a:solidFill>
              </a:rPr>
              <a:t>eğer</a:t>
            </a:r>
            <a:endParaRPr lang="en-US" sz="2400" dirty="0">
              <a:solidFill>
                <a:srgbClr val="C00000"/>
              </a:solidFill>
            </a:endParaRPr>
          </a:p>
          <a:p>
            <a:r>
              <a:rPr lang="en-US" sz="2400" dirty="0">
                <a:solidFill>
                  <a:srgbClr val="C00000"/>
                </a:solidFill>
              </a:rPr>
              <a:t>     </a:t>
            </a:r>
            <a:r>
              <a:rPr lang="en-US" sz="2400" dirty="0" err="1">
                <a:solidFill>
                  <a:srgbClr val="C00000"/>
                </a:solidFill>
              </a:rPr>
              <a:t>karaciğer</a:t>
            </a:r>
            <a:r>
              <a:rPr lang="en-US" sz="2400" dirty="0">
                <a:solidFill>
                  <a:srgbClr val="C00000"/>
                </a:solidFill>
              </a:rPr>
              <a:t> </a:t>
            </a:r>
            <a:r>
              <a:rPr lang="en-US" sz="2400" dirty="0" err="1">
                <a:solidFill>
                  <a:srgbClr val="C00000"/>
                </a:solidFill>
              </a:rPr>
              <a:t>fonksiyonları</a:t>
            </a:r>
            <a:r>
              <a:rPr lang="en-US" sz="2400" dirty="0">
                <a:solidFill>
                  <a:srgbClr val="C00000"/>
                </a:solidFill>
              </a:rPr>
              <a:t> test </a:t>
            </a:r>
            <a:r>
              <a:rPr lang="en-US" sz="2400" dirty="0" err="1">
                <a:solidFill>
                  <a:srgbClr val="C00000"/>
                </a:solidFill>
              </a:rPr>
              <a:t>edilmeli</a:t>
            </a:r>
            <a:endParaRPr lang="en-US" sz="2400" dirty="0">
              <a:solidFill>
                <a:srgbClr val="C00000"/>
              </a:solidFill>
            </a:endParaRPr>
          </a:p>
          <a:p>
            <a:endParaRPr lang="en-US" sz="2400" dirty="0">
              <a:solidFill>
                <a:srgbClr val="C00000"/>
              </a:solidFill>
            </a:endParaRPr>
          </a:p>
          <a:p>
            <a:pPr marL="285750" indent="-285750">
              <a:buFont typeface="Arial" panose="020B0604020202020204" pitchFamily="34" charset="0"/>
              <a:buChar char="•"/>
            </a:pPr>
            <a:r>
              <a:rPr lang="en-US" sz="2400" dirty="0" err="1">
                <a:solidFill>
                  <a:srgbClr val="C00000"/>
                </a:solidFill>
              </a:rPr>
              <a:t>Ağır</a:t>
            </a:r>
            <a:r>
              <a:rPr lang="en-US" sz="2400" dirty="0">
                <a:solidFill>
                  <a:srgbClr val="C00000"/>
                </a:solidFill>
              </a:rPr>
              <a:t> </a:t>
            </a:r>
            <a:r>
              <a:rPr lang="en-US" sz="2400" dirty="0" err="1">
                <a:solidFill>
                  <a:srgbClr val="C00000"/>
                </a:solidFill>
              </a:rPr>
              <a:t>karaciğer</a:t>
            </a:r>
            <a:r>
              <a:rPr lang="en-US" sz="2400" dirty="0">
                <a:solidFill>
                  <a:srgbClr val="C00000"/>
                </a:solidFill>
              </a:rPr>
              <a:t> </a:t>
            </a:r>
            <a:r>
              <a:rPr lang="en-US" sz="2400" dirty="0" err="1">
                <a:solidFill>
                  <a:srgbClr val="C00000"/>
                </a:solidFill>
              </a:rPr>
              <a:t>yetersizliği</a:t>
            </a:r>
            <a:r>
              <a:rPr lang="en-US" sz="2400" dirty="0">
                <a:solidFill>
                  <a:srgbClr val="C00000"/>
                </a:solidFill>
              </a:rPr>
              <a:t> </a:t>
            </a:r>
            <a:r>
              <a:rPr lang="en-US" sz="2400" dirty="0" err="1">
                <a:solidFill>
                  <a:srgbClr val="C00000"/>
                </a:solidFill>
              </a:rPr>
              <a:t>olan</a:t>
            </a:r>
            <a:r>
              <a:rPr lang="en-US" sz="2400" dirty="0">
                <a:solidFill>
                  <a:srgbClr val="C00000"/>
                </a:solidFill>
              </a:rPr>
              <a:t> </a:t>
            </a:r>
            <a:r>
              <a:rPr lang="en-US" sz="2400" dirty="0" err="1">
                <a:solidFill>
                  <a:srgbClr val="C00000"/>
                </a:solidFill>
              </a:rPr>
              <a:t>hastalarda</a:t>
            </a:r>
            <a:r>
              <a:rPr lang="en-US" sz="2400" dirty="0">
                <a:solidFill>
                  <a:srgbClr val="C00000"/>
                </a:solidFill>
              </a:rPr>
              <a:t> </a:t>
            </a:r>
            <a:r>
              <a:rPr lang="en-US" sz="2400" dirty="0" err="1">
                <a:solidFill>
                  <a:srgbClr val="C00000"/>
                </a:solidFill>
              </a:rPr>
              <a:t>entakapon</a:t>
            </a:r>
            <a:r>
              <a:rPr lang="en-US" sz="2400" dirty="0">
                <a:solidFill>
                  <a:srgbClr val="C00000"/>
                </a:solidFill>
              </a:rPr>
              <a:t> </a:t>
            </a:r>
            <a:r>
              <a:rPr lang="en-US" sz="2400" dirty="0" err="1">
                <a:solidFill>
                  <a:srgbClr val="C00000"/>
                </a:solidFill>
              </a:rPr>
              <a:t>yerine</a:t>
            </a:r>
            <a:r>
              <a:rPr lang="en-US" sz="2400" dirty="0">
                <a:solidFill>
                  <a:srgbClr val="C00000"/>
                </a:solidFill>
              </a:rPr>
              <a:t> </a:t>
            </a:r>
            <a:r>
              <a:rPr lang="en-US" sz="2400" dirty="0" err="1">
                <a:solidFill>
                  <a:srgbClr val="C00000"/>
                </a:solidFill>
              </a:rPr>
              <a:t>opikapon</a:t>
            </a:r>
            <a:r>
              <a:rPr lang="en-US" sz="2400" dirty="0">
                <a:solidFill>
                  <a:srgbClr val="C00000"/>
                </a:solidFill>
              </a:rPr>
              <a:t> </a:t>
            </a:r>
            <a:r>
              <a:rPr lang="en-US" sz="2400" dirty="0" err="1">
                <a:solidFill>
                  <a:srgbClr val="C00000"/>
                </a:solidFill>
              </a:rPr>
              <a:t>tercih</a:t>
            </a:r>
            <a:r>
              <a:rPr lang="en-US" sz="2400" dirty="0">
                <a:solidFill>
                  <a:srgbClr val="C00000"/>
                </a:solidFill>
              </a:rPr>
              <a:t> </a:t>
            </a:r>
            <a:r>
              <a:rPr lang="en-US" sz="2400" dirty="0" err="1">
                <a:solidFill>
                  <a:srgbClr val="C00000"/>
                </a:solidFill>
              </a:rPr>
              <a:t>edilebilir</a:t>
            </a:r>
            <a:endParaRPr lang="en-US" sz="2400" dirty="0">
              <a:solidFill>
                <a:srgbClr val="C00000"/>
              </a:solidFill>
            </a:endParaRPr>
          </a:p>
        </p:txBody>
      </p:sp>
    </p:spTree>
    <p:extLst>
      <p:ext uri="{BB962C8B-B14F-4D97-AF65-F5344CB8AC3E}">
        <p14:creationId xmlns:p14="http://schemas.microsoft.com/office/powerpoint/2010/main" val="3367626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CE2B659-A50C-2A85-13B6-5B267ABCDFAA}"/>
              </a:ext>
            </a:extLst>
          </p:cNvPr>
          <p:cNvSpPr/>
          <p:nvPr/>
        </p:nvSpPr>
        <p:spPr>
          <a:xfrm>
            <a:off x="852279" y="3810853"/>
            <a:ext cx="3123651" cy="75573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sz="4000" dirty="0">
                <a:solidFill>
                  <a:schemeClr val="tx1"/>
                </a:solidFill>
              </a:rPr>
              <a:t>Fizik Egzersiz</a:t>
            </a:r>
          </a:p>
        </p:txBody>
      </p:sp>
    </p:spTree>
    <p:extLst>
      <p:ext uri="{BB962C8B-B14F-4D97-AF65-F5344CB8AC3E}">
        <p14:creationId xmlns:p14="http://schemas.microsoft.com/office/powerpoint/2010/main" val="4058801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1A8C16-7EDC-05B6-25AD-36A9A6163898}"/>
              </a:ext>
            </a:extLst>
          </p:cNvPr>
          <p:cNvPicPr>
            <a:picLocks noChangeAspect="1"/>
          </p:cNvPicPr>
          <p:nvPr/>
        </p:nvPicPr>
        <p:blipFill>
          <a:blip r:embed="rId3"/>
          <a:stretch>
            <a:fillRect/>
          </a:stretch>
        </p:blipFill>
        <p:spPr>
          <a:xfrm>
            <a:off x="606136" y="169096"/>
            <a:ext cx="5612130" cy="2788192"/>
          </a:xfrm>
          <a:prstGeom prst="rect">
            <a:avLst/>
          </a:prstGeom>
          <a:ln>
            <a:solidFill>
              <a:schemeClr val="bg1">
                <a:lumMod val="85000"/>
              </a:schemeClr>
            </a:solidFill>
          </a:ln>
        </p:spPr>
      </p:pic>
      <p:pic>
        <p:nvPicPr>
          <p:cNvPr id="3" name="Picture 2">
            <a:extLst>
              <a:ext uri="{FF2B5EF4-FFF2-40B4-BE49-F238E27FC236}">
                <a16:creationId xmlns:a16="http://schemas.microsoft.com/office/drawing/2014/main" id="{CE39F980-8439-C78C-4119-BAA257637E5B}"/>
              </a:ext>
            </a:extLst>
          </p:cNvPr>
          <p:cNvPicPr>
            <a:picLocks noChangeAspect="1"/>
          </p:cNvPicPr>
          <p:nvPr/>
        </p:nvPicPr>
        <p:blipFill>
          <a:blip r:embed="rId4"/>
          <a:stretch>
            <a:fillRect/>
          </a:stretch>
        </p:blipFill>
        <p:spPr>
          <a:xfrm>
            <a:off x="6888480" y="457200"/>
            <a:ext cx="4941570" cy="3900165"/>
          </a:xfrm>
          <a:prstGeom prst="rect">
            <a:avLst/>
          </a:prstGeom>
          <a:ln>
            <a:solidFill>
              <a:schemeClr val="bg1">
                <a:lumMod val="85000"/>
              </a:schemeClr>
            </a:solidFill>
          </a:ln>
        </p:spPr>
      </p:pic>
      <p:pic>
        <p:nvPicPr>
          <p:cNvPr id="4" name="Picture 3">
            <a:extLst>
              <a:ext uri="{FF2B5EF4-FFF2-40B4-BE49-F238E27FC236}">
                <a16:creationId xmlns:a16="http://schemas.microsoft.com/office/drawing/2014/main" id="{47372C8C-4286-A562-4EA6-8375925B8F76}"/>
              </a:ext>
            </a:extLst>
          </p:cNvPr>
          <p:cNvPicPr>
            <a:picLocks noChangeAspect="1"/>
          </p:cNvPicPr>
          <p:nvPr/>
        </p:nvPicPr>
        <p:blipFill>
          <a:blip r:embed="rId5"/>
          <a:stretch>
            <a:fillRect/>
          </a:stretch>
        </p:blipFill>
        <p:spPr>
          <a:xfrm>
            <a:off x="1131338" y="3104945"/>
            <a:ext cx="4561726" cy="344932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81482726-0E37-4151-593A-993FC2D3D9D7}"/>
              </a:ext>
            </a:extLst>
          </p:cNvPr>
          <p:cNvPicPr>
            <a:picLocks noChangeAspect="1"/>
          </p:cNvPicPr>
          <p:nvPr/>
        </p:nvPicPr>
        <p:blipFill>
          <a:blip r:embed="rId6"/>
          <a:stretch>
            <a:fillRect/>
          </a:stretch>
        </p:blipFill>
        <p:spPr>
          <a:xfrm>
            <a:off x="6096000" y="4637643"/>
            <a:ext cx="5612130" cy="2046909"/>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8C4D331-5816-CCA5-D660-1CCB36642C69}"/>
              </a:ext>
            </a:extLst>
          </p:cNvPr>
          <p:cNvPicPr>
            <a:picLocks noChangeAspect="1"/>
          </p:cNvPicPr>
          <p:nvPr/>
        </p:nvPicPr>
        <p:blipFill>
          <a:blip r:embed="rId7"/>
          <a:stretch>
            <a:fillRect/>
          </a:stretch>
        </p:blipFill>
        <p:spPr>
          <a:xfrm>
            <a:off x="2628489" y="303736"/>
            <a:ext cx="6333772" cy="4206580"/>
          </a:xfrm>
          <a:prstGeom prst="rect">
            <a:avLst/>
          </a:prstGeom>
          <a:solidFill>
            <a:schemeClr val="bg1">
              <a:lumMod val="95000"/>
            </a:schemeClr>
          </a:solidFill>
          <a:ln>
            <a:solidFill>
              <a:schemeClr val="bg1">
                <a:lumMod val="85000"/>
              </a:schemeClr>
            </a:solidFill>
          </a:ln>
        </p:spPr>
      </p:pic>
      <p:pic>
        <p:nvPicPr>
          <p:cNvPr id="7" name="Picture 6">
            <a:extLst>
              <a:ext uri="{FF2B5EF4-FFF2-40B4-BE49-F238E27FC236}">
                <a16:creationId xmlns:a16="http://schemas.microsoft.com/office/drawing/2014/main" id="{0B3D45E1-A49B-38A9-E73A-2228B0973D28}"/>
              </a:ext>
            </a:extLst>
          </p:cNvPr>
          <p:cNvPicPr>
            <a:picLocks noChangeAspect="1"/>
          </p:cNvPicPr>
          <p:nvPr/>
        </p:nvPicPr>
        <p:blipFill>
          <a:blip r:embed="rId8"/>
          <a:stretch>
            <a:fillRect/>
          </a:stretch>
        </p:blipFill>
        <p:spPr>
          <a:xfrm>
            <a:off x="1931757" y="4505022"/>
            <a:ext cx="7925551" cy="2084070"/>
          </a:xfrm>
          <a:prstGeom prst="rect">
            <a:avLst/>
          </a:prstGeom>
          <a:solidFill>
            <a:schemeClr val="bg1">
              <a:lumMod val="95000"/>
            </a:schemeClr>
          </a:solidFill>
        </p:spPr>
      </p:pic>
    </p:spTree>
    <p:extLst>
      <p:ext uri="{BB962C8B-B14F-4D97-AF65-F5344CB8AC3E}">
        <p14:creationId xmlns:p14="http://schemas.microsoft.com/office/powerpoint/2010/main" val="17867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31497F-5876-3E4E-9A33-2A159AD63AF1}"/>
              </a:ext>
            </a:extLst>
          </p:cNvPr>
          <p:cNvSpPr txBox="1"/>
          <p:nvPr/>
        </p:nvSpPr>
        <p:spPr>
          <a:xfrm>
            <a:off x="336642" y="428698"/>
            <a:ext cx="11195716" cy="2677656"/>
          </a:xfrm>
          <a:prstGeom prst="rect">
            <a:avLst/>
          </a:prstGeom>
          <a:solidFill>
            <a:schemeClr val="bg1">
              <a:lumMod val="95000"/>
            </a:schemeClr>
          </a:solidFill>
        </p:spPr>
        <p:txBody>
          <a:bodyPr wrap="square" rtlCol="0">
            <a:spAutoFit/>
          </a:bodyPr>
          <a:lstStyle/>
          <a:p>
            <a:pPr marL="457200" indent="-457200">
              <a:buFont typeface="Arial" panose="020B0604020202020204" pitchFamily="34" charset="0"/>
              <a:buChar char="•"/>
            </a:pPr>
            <a:r>
              <a:rPr lang="en-TR" sz="2400" b="1" dirty="0"/>
              <a:t>Aerobik (dayanıklılık sağlayan)</a:t>
            </a:r>
          </a:p>
          <a:p>
            <a:pPr marL="914400" lvl="1" indent="-457200">
              <a:buFont typeface="Arial" panose="020B0604020202020204" pitchFamily="34" charset="0"/>
              <a:buChar char="•"/>
            </a:pPr>
            <a:r>
              <a:rPr lang="en-TR" sz="2400" dirty="0"/>
              <a:t>Hafif şiddettte yürüyüş, koşu, bisiklet, yüzme</a:t>
            </a:r>
          </a:p>
          <a:p>
            <a:pPr marL="457200" indent="-457200">
              <a:buFont typeface="Arial" panose="020B0604020202020204" pitchFamily="34" charset="0"/>
              <a:buChar char="•"/>
            </a:pPr>
            <a:r>
              <a:rPr lang="en-TR" sz="2400" b="1" dirty="0"/>
              <a:t>Güçlendirici</a:t>
            </a:r>
          </a:p>
          <a:p>
            <a:pPr marL="914400" lvl="1" indent="-457200">
              <a:buFont typeface="Arial" panose="020B0604020202020204" pitchFamily="34" charset="0"/>
              <a:buChar char="•"/>
            </a:pPr>
            <a:r>
              <a:rPr lang="en-TR" sz="2400" dirty="0"/>
              <a:t>İstirahat halindekinin 3.0-6.0 katı aktivite (orta)/ hiking, merdiven inme, çıkma </a:t>
            </a:r>
          </a:p>
          <a:p>
            <a:pPr marL="914400" lvl="1" indent="-457200">
              <a:buFont typeface="Arial" panose="020B0604020202020204" pitchFamily="34" charset="0"/>
              <a:buChar char="•"/>
            </a:pPr>
            <a:r>
              <a:rPr lang="en-TR" sz="2400" dirty="0"/>
              <a:t>&gt;6.0 şiddetli egzersiz</a:t>
            </a:r>
          </a:p>
          <a:p>
            <a:pPr marL="457200" indent="-457200">
              <a:buFont typeface="Arial" panose="020B0604020202020204" pitchFamily="34" charset="0"/>
              <a:buChar char="•"/>
            </a:pPr>
            <a:r>
              <a:rPr lang="en-TR" sz="2400" b="1" dirty="0"/>
              <a:t>Fleksibilite sağlayan </a:t>
            </a:r>
            <a:r>
              <a:rPr lang="en-TR" sz="2400" dirty="0"/>
              <a:t>(</a:t>
            </a:r>
            <a:r>
              <a:rPr lang="en-TR" sz="2400"/>
              <a:t>Yoga)</a:t>
            </a:r>
            <a:endParaRPr lang="en-TR" sz="2400" b="1" dirty="0"/>
          </a:p>
          <a:p>
            <a:pPr marL="457200" indent="-457200">
              <a:buFont typeface="Arial" panose="020B0604020202020204" pitchFamily="34" charset="0"/>
              <a:buChar char="•"/>
            </a:pPr>
            <a:r>
              <a:rPr lang="en-TR" sz="2400" b="1" dirty="0"/>
              <a:t>Dengeye yönelik </a:t>
            </a:r>
            <a:r>
              <a:rPr lang="en-TR" sz="2400" dirty="0"/>
              <a:t>(Tai – chi)</a:t>
            </a:r>
          </a:p>
        </p:txBody>
      </p:sp>
      <p:sp>
        <p:nvSpPr>
          <p:cNvPr id="4" name="TextBox 3">
            <a:extLst>
              <a:ext uri="{FF2B5EF4-FFF2-40B4-BE49-F238E27FC236}">
                <a16:creationId xmlns:a16="http://schemas.microsoft.com/office/drawing/2014/main" id="{6A6AA43D-1E43-9C4C-9612-DB6DB7BA801D}"/>
              </a:ext>
            </a:extLst>
          </p:cNvPr>
          <p:cNvSpPr txBox="1"/>
          <p:nvPr/>
        </p:nvSpPr>
        <p:spPr>
          <a:xfrm>
            <a:off x="1653690" y="4849460"/>
            <a:ext cx="8179482" cy="1200329"/>
          </a:xfrm>
          <a:prstGeom prst="rect">
            <a:avLst/>
          </a:prstGeom>
          <a:noFill/>
        </p:spPr>
        <p:txBody>
          <a:bodyPr wrap="none" rtlCol="0">
            <a:spAutoFit/>
          </a:bodyPr>
          <a:lstStyle/>
          <a:p>
            <a:pPr algn="ctr"/>
            <a:r>
              <a:rPr lang="en-TR" sz="2400" dirty="0"/>
              <a:t>Haftada 150 dakika süreli orta derecede aerobik fizik aktivite </a:t>
            </a:r>
          </a:p>
          <a:p>
            <a:pPr algn="ctr"/>
            <a:r>
              <a:rPr lang="en-TR" sz="2400" dirty="0"/>
              <a:t>veya 75 dakika süreli şiddetli egzersiz </a:t>
            </a:r>
          </a:p>
          <a:p>
            <a:pPr algn="ctr"/>
            <a:r>
              <a:rPr lang="en-TR" sz="2400" dirty="0"/>
              <a:t>sağlık için etkili minimum yapılması gereken egzersiz</a:t>
            </a:r>
          </a:p>
        </p:txBody>
      </p:sp>
      <p:sp>
        <p:nvSpPr>
          <p:cNvPr id="5" name="TextBox 4">
            <a:extLst>
              <a:ext uri="{FF2B5EF4-FFF2-40B4-BE49-F238E27FC236}">
                <a16:creationId xmlns:a16="http://schemas.microsoft.com/office/drawing/2014/main" id="{2DE6200A-A467-5B62-395F-611E5564BA30}"/>
              </a:ext>
            </a:extLst>
          </p:cNvPr>
          <p:cNvSpPr txBox="1"/>
          <p:nvPr/>
        </p:nvSpPr>
        <p:spPr>
          <a:xfrm>
            <a:off x="4421875" y="4090773"/>
            <a:ext cx="7465325" cy="430887"/>
          </a:xfrm>
          <a:prstGeom prst="rect">
            <a:avLst/>
          </a:prstGeom>
          <a:noFill/>
        </p:spPr>
        <p:txBody>
          <a:bodyPr wrap="square">
            <a:spAutoFit/>
          </a:bodyPr>
          <a:lstStyle/>
          <a:p>
            <a:pPr>
              <a:buNone/>
            </a:pPr>
            <a:r>
              <a:rPr lang="en-AU" sz="1100" dirty="0">
                <a:solidFill>
                  <a:srgbClr val="000000"/>
                </a:solidFill>
                <a:effectLst/>
                <a:latin typeface="Times"/>
              </a:rPr>
              <a:t>Johansson ME, Cameron IGM, Van der Kolk NM, de Vries NM, </a:t>
            </a:r>
            <a:r>
              <a:rPr lang="en-AU" sz="1100" dirty="0" err="1">
                <a:solidFill>
                  <a:srgbClr val="000000"/>
                </a:solidFill>
                <a:effectLst/>
                <a:latin typeface="Times"/>
              </a:rPr>
              <a:t>Klimars</a:t>
            </a:r>
            <a:r>
              <a:rPr lang="en-AU" sz="1100" dirty="0">
                <a:solidFill>
                  <a:srgbClr val="000000"/>
                </a:solidFill>
                <a:effectLst/>
                <a:latin typeface="Times"/>
              </a:rPr>
              <a:t> E, ToniI, Bloem BR, Helmich RC (2022) </a:t>
            </a:r>
          </a:p>
          <a:p>
            <a:pPr>
              <a:buNone/>
            </a:pPr>
            <a:r>
              <a:rPr lang="en-AU" sz="1100" dirty="0">
                <a:solidFill>
                  <a:srgbClr val="000000"/>
                </a:solidFill>
                <a:effectLst/>
                <a:latin typeface="Times"/>
              </a:rPr>
              <a:t>Aerobic exercise alters brain function and structure in Parkinson’s disease: a randomized controlled trial. </a:t>
            </a:r>
            <a:r>
              <a:rPr lang="en-AU" sz="1100" i="1" dirty="0">
                <a:solidFill>
                  <a:srgbClr val="000000"/>
                </a:solidFill>
                <a:effectLst/>
                <a:latin typeface="Times"/>
              </a:rPr>
              <a:t>Ann Neurol</a:t>
            </a:r>
            <a:r>
              <a:rPr lang="en-AU" sz="1100" dirty="0">
                <a:solidFill>
                  <a:srgbClr val="000000"/>
                </a:solidFill>
                <a:effectLst/>
                <a:latin typeface="Times"/>
              </a:rPr>
              <a:t> </a:t>
            </a:r>
            <a:r>
              <a:rPr lang="en-AU" sz="1100" b="1" dirty="0">
                <a:solidFill>
                  <a:srgbClr val="000000"/>
                </a:solidFill>
                <a:effectLst/>
                <a:latin typeface="Times"/>
              </a:rPr>
              <a:t>91</a:t>
            </a:r>
            <a:r>
              <a:rPr lang="en-AU" sz="1100" dirty="0">
                <a:solidFill>
                  <a:srgbClr val="000000"/>
                </a:solidFill>
                <a:effectLst/>
                <a:latin typeface="Times"/>
              </a:rPr>
              <a:t>, 203-216.</a:t>
            </a:r>
          </a:p>
        </p:txBody>
      </p:sp>
      <p:sp>
        <p:nvSpPr>
          <p:cNvPr id="6" name="TextBox 5">
            <a:extLst>
              <a:ext uri="{FF2B5EF4-FFF2-40B4-BE49-F238E27FC236}">
                <a16:creationId xmlns:a16="http://schemas.microsoft.com/office/drawing/2014/main" id="{06A49EF0-11A9-3AD7-76E2-A232B903FA78}"/>
              </a:ext>
            </a:extLst>
          </p:cNvPr>
          <p:cNvSpPr txBox="1"/>
          <p:nvPr/>
        </p:nvSpPr>
        <p:spPr>
          <a:xfrm>
            <a:off x="456722" y="3331575"/>
            <a:ext cx="11075636" cy="646331"/>
          </a:xfrm>
          <a:prstGeom prst="rect">
            <a:avLst/>
          </a:prstGeom>
          <a:noFill/>
        </p:spPr>
        <p:txBody>
          <a:bodyPr wrap="square" rtlCol="0">
            <a:spAutoFit/>
          </a:bodyPr>
          <a:lstStyle/>
          <a:p>
            <a:pPr algn="ctr">
              <a:buNone/>
            </a:pPr>
            <a:r>
              <a:rPr lang="en-AU" dirty="0">
                <a:solidFill>
                  <a:srgbClr val="000000"/>
                </a:solidFill>
                <a:effectLst/>
                <a:latin typeface="Helvetica" pitchFamily="2" charset="0"/>
              </a:rPr>
              <a:t>MRI, clinical, and </a:t>
            </a:r>
            <a:r>
              <a:rPr lang="en-AU" dirty="0" err="1">
                <a:solidFill>
                  <a:srgbClr val="000000"/>
                </a:solidFill>
                <a:effectLst/>
                <a:latin typeface="Helvetica" pitchFamily="2" charset="0"/>
              </a:rPr>
              <a:t>behavioral</a:t>
            </a:r>
            <a:r>
              <a:rPr lang="en-AU" dirty="0">
                <a:solidFill>
                  <a:srgbClr val="000000"/>
                </a:solidFill>
                <a:effectLst/>
                <a:latin typeface="Helvetica" pitchFamily="2" charset="0"/>
              </a:rPr>
              <a:t> results converge toward the conclusion that aerobic exercise stabilizes disease progression in the </a:t>
            </a:r>
            <a:r>
              <a:rPr lang="en-AU" dirty="0" err="1">
                <a:solidFill>
                  <a:srgbClr val="000000"/>
                </a:solidFill>
                <a:effectLst/>
                <a:latin typeface="Helvetica" pitchFamily="2" charset="0"/>
              </a:rPr>
              <a:t>corticostriatal</a:t>
            </a:r>
            <a:r>
              <a:rPr lang="en-AU" dirty="0">
                <a:solidFill>
                  <a:srgbClr val="000000"/>
                </a:solidFill>
                <a:effectLst/>
                <a:latin typeface="Helvetica" pitchFamily="2" charset="0"/>
              </a:rPr>
              <a:t> sensorimotor network and enhances cognitive performance</a:t>
            </a:r>
          </a:p>
        </p:txBody>
      </p:sp>
    </p:spTree>
    <p:extLst>
      <p:ext uri="{BB962C8B-B14F-4D97-AF65-F5344CB8AC3E}">
        <p14:creationId xmlns:p14="http://schemas.microsoft.com/office/powerpoint/2010/main" val="27976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CC56973-CC4E-354E-B21A-F428BF222013}"/>
              </a:ext>
            </a:extLst>
          </p:cNvPr>
          <p:cNvSpPr/>
          <p:nvPr/>
        </p:nvSpPr>
        <p:spPr>
          <a:xfrm>
            <a:off x="3080206" y="2299625"/>
            <a:ext cx="2241078" cy="2106882"/>
          </a:xfrm>
          <a:prstGeom prst="ellipse">
            <a:avLst/>
          </a:prstGeom>
          <a:solidFill>
            <a:schemeClr val="accent3">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solidFill>
                  <a:schemeClr val="tx1"/>
                </a:solidFill>
              </a:rPr>
              <a:t>Egzersizin yararları</a:t>
            </a:r>
          </a:p>
        </p:txBody>
      </p:sp>
      <p:sp>
        <p:nvSpPr>
          <p:cNvPr id="3" name="Up Arrow 2">
            <a:extLst>
              <a:ext uri="{FF2B5EF4-FFF2-40B4-BE49-F238E27FC236}">
                <a16:creationId xmlns:a16="http://schemas.microsoft.com/office/drawing/2014/main" id="{4E3B1250-9BE2-B043-AB4C-01CE56F9345D}"/>
              </a:ext>
            </a:extLst>
          </p:cNvPr>
          <p:cNvSpPr/>
          <p:nvPr/>
        </p:nvSpPr>
        <p:spPr>
          <a:xfrm>
            <a:off x="4040583" y="1794209"/>
            <a:ext cx="242316" cy="486139"/>
          </a:xfrm>
          <a:prstGeom prst="up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Rounded Rectangle 3">
            <a:extLst>
              <a:ext uri="{FF2B5EF4-FFF2-40B4-BE49-F238E27FC236}">
                <a16:creationId xmlns:a16="http://schemas.microsoft.com/office/drawing/2014/main" id="{E2169DBA-28E7-C349-ABD5-2373C824E955}"/>
              </a:ext>
            </a:extLst>
          </p:cNvPr>
          <p:cNvSpPr/>
          <p:nvPr/>
        </p:nvSpPr>
        <p:spPr>
          <a:xfrm>
            <a:off x="3656752" y="479612"/>
            <a:ext cx="1231900" cy="115746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solidFill>
                  <a:schemeClr val="tx1"/>
                </a:solidFill>
              </a:rPr>
              <a:t>PH’dan korunma ??</a:t>
            </a:r>
          </a:p>
        </p:txBody>
      </p:sp>
      <p:sp>
        <p:nvSpPr>
          <p:cNvPr id="5" name="Up Arrow 4">
            <a:extLst>
              <a:ext uri="{FF2B5EF4-FFF2-40B4-BE49-F238E27FC236}">
                <a16:creationId xmlns:a16="http://schemas.microsoft.com/office/drawing/2014/main" id="{8AA7BC26-715B-BD43-9ECB-F10F5DEE4F00}"/>
              </a:ext>
            </a:extLst>
          </p:cNvPr>
          <p:cNvSpPr/>
          <p:nvPr/>
        </p:nvSpPr>
        <p:spPr>
          <a:xfrm rot="16200000">
            <a:off x="2629338" y="3107740"/>
            <a:ext cx="242316" cy="486139"/>
          </a:xfrm>
          <a:prstGeom prst="up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 name="Rounded Rectangle 5">
            <a:extLst>
              <a:ext uri="{FF2B5EF4-FFF2-40B4-BE49-F238E27FC236}">
                <a16:creationId xmlns:a16="http://schemas.microsoft.com/office/drawing/2014/main" id="{74F03479-EB06-0B40-9C4B-8ABD80F9EC3E}"/>
              </a:ext>
            </a:extLst>
          </p:cNvPr>
          <p:cNvSpPr/>
          <p:nvPr/>
        </p:nvSpPr>
        <p:spPr>
          <a:xfrm>
            <a:off x="633967" y="2860034"/>
            <a:ext cx="1742196"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solidFill>
                  <a:schemeClr val="tx1"/>
                </a:solidFill>
              </a:rPr>
              <a:t>İlaç tedavisi üzerine olumlu katkı</a:t>
            </a:r>
          </a:p>
        </p:txBody>
      </p:sp>
      <p:sp>
        <p:nvSpPr>
          <p:cNvPr id="7" name="Rounded Rectangle 6">
            <a:extLst>
              <a:ext uri="{FF2B5EF4-FFF2-40B4-BE49-F238E27FC236}">
                <a16:creationId xmlns:a16="http://schemas.microsoft.com/office/drawing/2014/main" id="{D1E0B9ED-1F0B-CA4B-8E54-3D14F3EE4702}"/>
              </a:ext>
            </a:extLst>
          </p:cNvPr>
          <p:cNvSpPr/>
          <p:nvPr/>
        </p:nvSpPr>
        <p:spPr>
          <a:xfrm>
            <a:off x="728781" y="4531769"/>
            <a:ext cx="1686601" cy="173388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TR" dirty="0">
                <a:solidFill>
                  <a:schemeClr val="tx1"/>
                </a:solidFill>
              </a:rPr>
              <a:t>İlaçların etkinliğini arttırmak</a:t>
            </a:r>
          </a:p>
          <a:p>
            <a:pPr marL="285750" indent="-285750">
              <a:buFont typeface="Wingdings" pitchFamily="2" charset="2"/>
              <a:buChar char="ü"/>
            </a:pPr>
            <a:r>
              <a:rPr lang="en-TR" dirty="0">
                <a:solidFill>
                  <a:schemeClr val="tx1"/>
                </a:solidFill>
              </a:rPr>
              <a:t>Yan etkileri azaltmak</a:t>
            </a:r>
          </a:p>
        </p:txBody>
      </p:sp>
      <p:cxnSp>
        <p:nvCxnSpPr>
          <p:cNvPr id="9" name="Straight Arrow Connector 8">
            <a:extLst>
              <a:ext uri="{FF2B5EF4-FFF2-40B4-BE49-F238E27FC236}">
                <a16:creationId xmlns:a16="http://schemas.microsoft.com/office/drawing/2014/main" id="{A080E422-F641-EE4F-8289-92F199F9AE67}"/>
              </a:ext>
            </a:extLst>
          </p:cNvPr>
          <p:cNvCxnSpPr>
            <a:cxnSpLocks/>
          </p:cNvCxnSpPr>
          <p:nvPr/>
        </p:nvCxnSpPr>
        <p:spPr>
          <a:xfrm>
            <a:off x="1586467" y="3937206"/>
            <a:ext cx="0" cy="488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Up Arrow 18">
            <a:extLst>
              <a:ext uri="{FF2B5EF4-FFF2-40B4-BE49-F238E27FC236}">
                <a16:creationId xmlns:a16="http://schemas.microsoft.com/office/drawing/2014/main" id="{1B08F521-072B-3647-9D9C-10FB8379D773}"/>
              </a:ext>
            </a:extLst>
          </p:cNvPr>
          <p:cNvSpPr/>
          <p:nvPr/>
        </p:nvSpPr>
        <p:spPr>
          <a:xfrm rot="10800000">
            <a:off x="3997780" y="4558375"/>
            <a:ext cx="242316" cy="486139"/>
          </a:xfrm>
          <a:prstGeom prst="up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ounded Rectangle 19">
            <a:extLst>
              <a:ext uri="{FF2B5EF4-FFF2-40B4-BE49-F238E27FC236}">
                <a16:creationId xmlns:a16="http://schemas.microsoft.com/office/drawing/2014/main" id="{F7B41188-C1C4-8F4B-899A-EA17B623119C}"/>
              </a:ext>
            </a:extLst>
          </p:cNvPr>
          <p:cNvSpPr/>
          <p:nvPr/>
        </p:nvSpPr>
        <p:spPr>
          <a:xfrm>
            <a:off x="3264441" y="5174172"/>
            <a:ext cx="1536700"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solidFill>
                  <a:schemeClr val="tx1"/>
                </a:solidFill>
              </a:rPr>
              <a:t>Rehabilitatif etkiler</a:t>
            </a:r>
          </a:p>
        </p:txBody>
      </p:sp>
      <p:cxnSp>
        <p:nvCxnSpPr>
          <p:cNvPr id="23" name="Straight Connector 22">
            <a:extLst>
              <a:ext uri="{FF2B5EF4-FFF2-40B4-BE49-F238E27FC236}">
                <a16:creationId xmlns:a16="http://schemas.microsoft.com/office/drawing/2014/main" id="{7BC21589-2606-DC42-98D8-745541E04AEC}"/>
              </a:ext>
            </a:extLst>
          </p:cNvPr>
          <p:cNvCxnSpPr>
            <a:cxnSpLocks/>
          </p:cNvCxnSpPr>
          <p:nvPr/>
        </p:nvCxnSpPr>
        <p:spPr>
          <a:xfrm>
            <a:off x="4861425" y="5631372"/>
            <a:ext cx="1113741"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4C493A13-B09F-8D4E-A4B5-5586E8146AA2}"/>
              </a:ext>
            </a:extLst>
          </p:cNvPr>
          <p:cNvSpPr/>
          <p:nvPr/>
        </p:nvSpPr>
        <p:spPr>
          <a:xfrm>
            <a:off x="6037539" y="5168290"/>
            <a:ext cx="1733862"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solidFill>
                  <a:schemeClr val="tx1"/>
                </a:solidFill>
              </a:rPr>
              <a:t>Artan yaşam kalitesi</a:t>
            </a:r>
          </a:p>
        </p:txBody>
      </p:sp>
      <p:cxnSp>
        <p:nvCxnSpPr>
          <p:cNvPr id="26" name="Straight Arrow Connector 25">
            <a:extLst>
              <a:ext uri="{FF2B5EF4-FFF2-40B4-BE49-F238E27FC236}">
                <a16:creationId xmlns:a16="http://schemas.microsoft.com/office/drawing/2014/main" id="{315F3654-2630-9D44-BE55-20DEAA810D7A}"/>
              </a:ext>
            </a:extLst>
          </p:cNvPr>
          <p:cNvCxnSpPr>
            <a:cxnSpLocks/>
          </p:cNvCxnSpPr>
          <p:nvPr/>
        </p:nvCxnSpPr>
        <p:spPr>
          <a:xfrm>
            <a:off x="7833774" y="5582850"/>
            <a:ext cx="9187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AC82F60C-9DCC-DB45-85B2-237C1F03207E}"/>
              </a:ext>
            </a:extLst>
          </p:cNvPr>
          <p:cNvSpPr/>
          <p:nvPr/>
        </p:nvSpPr>
        <p:spPr>
          <a:xfrm>
            <a:off x="8873530" y="5022241"/>
            <a:ext cx="2423447" cy="120649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TR" dirty="0">
                <a:solidFill>
                  <a:schemeClr val="tx1"/>
                </a:solidFill>
              </a:rPr>
              <a:t>Yürüme ve denge üzerine olumlu etki</a:t>
            </a:r>
          </a:p>
          <a:p>
            <a:pPr marL="285750" indent="-285750">
              <a:buFont typeface="Wingdings" pitchFamily="2" charset="2"/>
              <a:buChar char="ü"/>
            </a:pPr>
            <a:r>
              <a:rPr lang="en-TR" dirty="0">
                <a:solidFill>
                  <a:schemeClr val="tx1"/>
                </a:solidFill>
              </a:rPr>
              <a:t>Sosyalleşme</a:t>
            </a:r>
          </a:p>
        </p:txBody>
      </p:sp>
      <p:sp>
        <p:nvSpPr>
          <p:cNvPr id="28" name="Up Arrow 27">
            <a:extLst>
              <a:ext uri="{FF2B5EF4-FFF2-40B4-BE49-F238E27FC236}">
                <a16:creationId xmlns:a16="http://schemas.microsoft.com/office/drawing/2014/main" id="{5BF726BD-E4A9-6F4F-B397-9B28F937A250}"/>
              </a:ext>
            </a:extLst>
          </p:cNvPr>
          <p:cNvSpPr/>
          <p:nvPr/>
        </p:nvSpPr>
        <p:spPr>
          <a:xfrm rot="5400000">
            <a:off x="5417967" y="3049684"/>
            <a:ext cx="242316" cy="486139"/>
          </a:xfrm>
          <a:prstGeom prst="up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9" name="Rounded Rectangle 28">
            <a:extLst>
              <a:ext uri="{FF2B5EF4-FFF2-40B4-BE49-F238E27FC236}">
                <a16:creationId xmlns:a16="http://schemas.microsoft.com/office/drawing/2014/main" id="{DA794122-428F-9343-8DBE-162E81C0A69D}"/>
              </a:ext>
            </a:extLst>
          </p:cNvPr>
          <p:cNvSpPr/>
          <p:nvPr/>
        </p:nvSpPr>
        <p:spPr>
          <a:xfrm>
            <a:off x="5975166" y="2679644"/>
            <a:ext cx="1858608" cy="98390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solidFill>
                  <a:schemeClr val="tx1"/>
                </a:solidFill>
              </a:rPr>
              <a:t>PH semptomları üzerine olumlu etki</a:t>
            </a:r>
          </a:p>
        </p:txBody>
      </p:sp>
      <p:sp>
        <p:nvSpPr>
          <p:cNvPr id="57" name="Rounded Rectangle 56">
            <a:extLst>
              <a:ext uri="{FF2B5EF4-FFF2-40B4-BE49-F238E27FC236}">
                <a16:creationId xmlns:a16="http://schemas.microsoft.com/office/drawing/2014/main" id="{B327D974-60F0-654A-91E4-0FD1495E81D1}"/>
              </a:ext>
            </a:extLst>
          </p:cNvPr>
          <p:cNvSpPr/>
          <p:nvPr/>
        </p:nvSpPr>
        <p:spPr>
          <a:xfrm>
            <a:off x="9685747" y="323535"/>
            <a:ext cx="1749573" cy="18964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b="1" dirty="0">
                <a:solidFill>
                  <a:schemeClr val="tx1"/>
                </a:solidFill>
              </a:rPr>
              <a:t>Motor semptomlar</a:t>
            </a:r>
          </a:p>
          <a:p>
            <a:pPr marL="285750" indent="-285750">
              <a:buFont typeface="Arial" panose="020B0604020202020204" pitchFamily="34" charset="0"/>
              <a:buChar char="•"/>
            </a:pPr>
            <a:r>
              <a:rPr lang="en-TR" dirty="0">
                <a:solidFill>
                  <a:schemeClr val="tx1"/>
                </a:solidFill>
              </a:rPr>
              <a:t>Bradikinezi</a:t>
            </a:r>
          </a:p>
          <a:p>
            <a:pPr marL="285750" indent="-285750">
              <a:buFont typeface="Arial" panose="020B0604020202020204" pitchFamily="34" charset="0"/>
              <a:buChar char="•"/>
            </a:pPr>
            <a:r>
              <a:rPr lang="en-TR" dirty="0">
                <a:solidFill>
                  <a:schemeClr val="tx1"/>
                </a:solidFill>
              </a:rPr>
              <a:t>Yürüme</a:t>
            </a:r>
          </a:p>
          <a:p>
            <a:pPr marL="285750" indent="-285750">
              <a:buFont typeface="Arial" panose="020B0604020202020204" pitchFamily="34" charset="0"/>
              <a:buChar char="•"/>
            </a:pPr>
            <a:r>
              <a:rPr lang="en-TR" dirty="0">
                <a:solidFill>
                  <a:schemeClr val="tx1"/>
                </a:solidFill>
              </a:rPr>
              <a:t>Donmalar</a:t>
            </a:r>
          </a:p>
          <a:p>
            <a:pPr marL="285750" indent="-285750">
              <a:buFont typeface="Arial" panose="020B0604020202020204" pitchFamily="34" charset="0"/>
              <a:buChar char="•"/>
            </a:pPr>
            <a:r>
              <a:rPr lang="en-TR" dirty="0">
                <a:solidFill>
                  <a:schemeClr val="tx1"/>
                </a:solidFill>
              </a:rPr>
              <a:t>Dönüşler</a:t>
            </a:r>
          </a:p>
          <a:p>
            <a:pPr marL="285750" indent="-285750">
              <a:buFont typeface="Arial" panose="020B0604020202020204" pitchFamily="34" charset="0"/>
              <a:buChar char="•"/>
            </a:pPr>
            <a:r>
              <a:rPr lang="en-TR" dirty="0">
                <a:solidFill>
                  <a:schemeClr val="tx1"/>
                </a:solidFill>
              </a:rPr>
              <a:t>Postür</a:t>
            </a:r>
          </a:p>
        </p:txBody>
      </p:sp>
      <p:cxnSp>
        <p:nvCxnSpPr>
          <p:cNvPr id="59" name="Straight Arrow Connector 58">
            <a:extLst>
              <a:ext uri="{FF2B5EF4-FFF2-40B4-BE49-F238E27FC236}">
                <a16:creationId xmlns:a16="http://schemas.microsoft.com/office/drawing/2014/main" id="{4537F3ED-1893-754F-BD6C-44A7CDCA0687}"/>
              </a:ext>
            </a:extLst>
          </p:cNvPr>
          <p:cNvCxnSpPr>
            <a:cxnSpLocks/>
            <a:stCxn id="29" idx="3"/>
            <a:endCxn id="57" idx="1"/>
          </p:cNvCxnSpPr>
          <p:nvPr/>
        </p:nvCxnSpPr>
        <p:spPr>
          <a:xfrm flipV="1">
            <a:off x="7833774" y="1271769"/>
            <a:ext cx="1851973" cy="1899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CEA9AD2-2E8F-7B41-B10E-7645211495CA}"/>
              </a:ext>
            </a:extLst>
          </p:cNvPr>
          <p:cNvCxnSpPr>
            <a:cxnSpLocks/>
            <a:stCxn id="29" idx="3"/>
            <a:endCxn id="72" idx="1"/>
          </p:cNvCxnSpPr>
          <p:nvPr/>
        </p:nvCxnSpPr>
        <p:spPr>
          <a:xfrm>
            <a:off x="7833774" y="3171596"/>
            <a:ext cx="1837588" cy="460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ounded Rectangle 71">
            <a:extLst>
              <a:ext uri="{FF2B5EF4-FFF2-40B4-BE49-F238E27FC236}">
                <a16:creationId xmlns:a16="http://schemas.microsoft.com/office/drawing/2014/main" id="{8761EE43-AD3E-6248-AAF5-F0217324B687}"/>
              </a:ext>
            </a:extLst>
          </p:cNvPr>
          <p:cNvSpPr/>
          <p:nvPr/>
        </p:nvSpPr>
        <p:spPr>
          <a:xfrm>
            <a:off x="9671362" y="2670029"/>
            <a:ext cx="1749573" cy="192445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R" b="1" dirty="0">
                <a:solidFill>
                  <a:schemeClr val="tx1"/>
                </a:solidFill>
              </a:rPr>
              <a:t>Non-Motor semptomlar</a:t>
            </a:r>
          </a:p>
          <a:p>
            <a:pPr marL="285750" indent="-285750">
              <a:buFont typeface="Arial" panose="020B0604020202020204" pitchFamily="34" charset="0"/>
              <a:buChar char="•"/>
            </a:pPr>
            <a:r>
              <a:rPr lang="en-TR" dirty="0">
                <a:solidFill>
                  <a:schemeClr val="tx1"/>
                </a:solidFill>
              </a:rPr>
              <a:t>Otonom</a:t>
            </a:r>
          </a:p>
          <a:p>
            <a:pPr marL="285750" indent="-285750">
              <a:buFont typeface="Arial" panose="020B0604020202020204" pitchFamily="34" charset="0"/>
              <a:buChar char="•"/>
            </a:pPr>
            <a:r>
              <a:rPr lang="en-TR" dirty="0">
                <a:solidFill>
                  <a:schemeClr val="tx1"/>
                </a:solidFill>
              </a:rPr>
              <a:t>Kognitif</a:t>
            </a:r>
          </a:p>
          <a:p>
            <a:pPr marL="285750" indent="-285750">
              <a:buFont typeface="Arial" panose="020B0604020202020204" pitchFamily="34" charset="0"/>
              <a:buChar char="•"/>
            </a:pPr>
            <a:r>
              <a:rPr lang="en-TR" dirty="0">
                <a:solidFill>
                  <a:schemeClr val="tx1"/>
                </a:solidFill>
              </a:rPr>
              <a:t>Uyku</a:t>
            </a:r>
          </a:p>
          <a:p>
            <a:pPr marL="285750" indent="-285750">
              <a:buFont typeface="Arial" panose="020B0604020202020204" pitchFamily="34" charset="0"/>
              <a:buChar char="•"/>
            </a:pPr>
            <a:r>
              <a:rPr lang="en-TR" dirty="0">
                <a:solidFill>
                  <a:schemeClr val="tx1"/>
                </a:solidFill>
              </a:rPr>
              <a:t>Psikiyatrik</a:t>
            </a:r>
          </a:p>
          <a:p>
            <a:pPr marL="285750" indent="-285750">
              <a:buFont typeface="Arial" panose="020B0604020202020204" pitchFamily="34" charset="0"/>
              <a:buChar char="•"/>
            </a:pPr>
            <a:r>
              <a:rPr lang="en-TR" dirty="0">
                <a:solidFill>
                  <a:schemeClr val="tx1"/>
                </a:solidFill>
              </a:rPr>
              <a:t>Duyusal</a:t>
            </a:r>
          </a:p>
        </p:txBody>
      </p:sp>
      <p:sp>
        <p:nvSpPr>
          <p:cNvPr id="89" name="Rectangle 88">
            <a:extLst>
              <a:ext uri="{FF2B5EF4-FFF2-40B4-BE49-F238E27FC236}">
                <a16:creationId xmlns:a16="http://schemas.microsoft.com/office/drawing/2014/main" id="{6DF46296-E535-9E4F-B0C8-702A5AC6B00D}"/>
              </a:ext>
            </a:extLst>
          </p:cNvPr>
          <p:cNvSpPr/>
          <p:nvPr/>
        </p:nvSpPr>
        <p:spPr>
          <a:xfrm>
            <a:off x="1692206" y="1666843"/>
            <a:ext cx="7693837" cy="2677656"/>
          </a:xfrm>
          <a:prstGeom prst="rect">
            <a:avLst/>
          </a:prstGeom>
          <a:solidFill>
            <a:schemeClr val="bg2">
              <a:lumMod val="50000"/>
            </a:schemeClr>
          </a:solidFill>
        </p:spPr>
        <p:txBody>
          <a:bodyPr wrap="square">
            <a:spAutoFit/>
          </a:bodyPr>
          <a:lstStyle/>
          <a:p>
            <a:pPr algn="ctr"/>
            <a:endParaRPr lang="en-US" sz="2800" dirty="0">
              <a:solidFill>
                <a:schemeClr val="bg1"/>
              </a:solidFill>
              <a:latin typeface="AdvP800D"/>
            </a:endParaRPr>
          </a:p>
          <a:p>
            <a:pPr algn="ctr"/>
            <a:r>
              <a:rPr lang="en-US" sz="2800" dirty="0">
                <a:solidFill>
                  <a:schemeClr val="bg1"/>
                </a:solidFill>
                <a:latin typeface="AdvP800D"/>
              </a:rPr>
              <a:t>13 yıl </a:t>
            </a:r>
            <a:r>
              <a:rPr lang="en-US" sz="2800" dirty="0" err="1">
                <a:solidFill>
                  <a:schemeClr val="bg1"/>
                </a:solidFill>
                <a:latin typeface="AdvP800D"/>
              </a:rPr>
              <a:t>takibe</a:t>
            </a:r>
            <a:r>
              <a:rPr lang="en-US" sz="2800" dirty="0">
                <a:solidFill>
                  <a:schemeClr val="bg1"/>
                </a:solidFill>
                <a:latin typeface="AdvP800D"/>
              </a:rPr>
              <a:t> </a:t>
            </a:r>
            <a:r>
              <a:rPr lang="en-US" sz="2800" dirty="0" err="1">
                <a:solidFill>
                  <a:schemeClr val="bg1"/>
                </a:solidFill>
                <a:latin typeface="AdvP800D"/>
              </a:rPr>
              <a:t>dayalı</a:t>
            </a:r>
            <a:r>
              <a:rPr lang="en-US" sz="2800" dirty="0">
                <a:solidFill>
                  <a:schemeClr val="bg1"/>
                </a:solidFill>
                <a:latin typeface="AdvP800D"/>
              </a:rPr>
              <a:t> </a:t>
            </a:r>
            <a:r>
              <a:rPr lang="en-US" sz="2800" dirty="0" err="1">
                <a:solidFill>
                  <a:schemeClr val="bg1"/>
                </a:solidFill>
                <a:latin typeface="AdvP800D"/>
              </a:rPr>
              <a:t>İsveç</a:t>
            </a:r>
            <a:r>
              <a:rPr lang="en-US" sz="2800" dirty="0">
                <a:solidFill>
                  <a:schemeClr val="bg1"/>
                </a:solidFill>
                <a:latin typeface="AdvP800D"/>
              </a:rPr>
              <a:t> </a:t>
            </a:r>
            <a:r>
              <a:rPr lang="en-US" sz="2800" dirty="0" err="1">
                <a:solidFill>
                  <a:schemeClr val="bg1"/>
                </a:solidFill>
                <a:latin typeface="AdvP800D"/>
              </a:rPr>
              <a:t>çalışmasında</a:t>
            </a:r>
            <a:r>
              <a:rPr lang="en-US" sz="2800" dirty="0">
                <a:solidFill>
                  <a:schemeClr val="bg1"/>
                </a:solidFill>
                <a:latin typeface="AdvP800D"/>
              </a:rPr>
              <a:t> </a:t>
            </a:r>
            <a:r>
              <a:rPr lang="en-US" sz="2800" dirty="0" err="1">
                <a:solidFill>
                  <a:schemeClr val="bg1"/>
                </a:solidFill>
                <a:latin typeface="AdvP800D"/>
              </a:rPr>
              <a:t>haftada</a:t>
            </a:r>
            <a:r>
              <a:rPr lang="en-US" sz="2800" dirty="0">
                <a:solidFill>
                  <a:schemeClr val="bg1"/>
                </a:solidFill>
                <a:latin typeface="AdvP800D"/>
              </a:rPr>
              <a:t> 6 </a:t>
            </a:r>
            <a:r>
              <a:rPr lang="en-US" sz="2800" dirty="0" err="1">
                <a:solidFill>
                  <a:schemeClr val="bg1"/>
                </a:solidFill>
                <a:latin typeface="AdvP800D"/>
              </a:rPr>
              <a:t>saatten</a:t>
            </a:r>
            <a:r>
              <a:rPr lang="en-US" sz="2800" dirty="0">
                <a:solidFill>
                  <a:schemeClr val="bg1"/>
                </a:solidFill>
                <a:latin typeface="AdvP800D"/>
              </a:rPr>
              <a:t> </a:t>
            </a:r>
            <a:r>
              <a:rPr lang="en-US" sz="2800" dirty="0" err="1">
                <a:solidFill>
                  <a:schemeClr val="bg1"/>
                </a:solidFill>
                <a:latin typeface="AdvP800D"/>
              </a:rPr>
              <a:t>fazla</a:t>
            </a:r>
            <a:r>
              <a:rPr lang="en-US" sz="2800" dirty="0">
                <a:solidFill>
                  <a:schemeClr val="bg1"/>
                </a:solidFill>
                <a:latin typeface="AdvP800D"/>
              </a:rPr>
              <a:t> </a:t>
            </a:r>
            <a:r>
              <a:rPr lang="en-US" sz="2800" dirty="0" err="1">
                <a:solidFill>
                  <a:schemeClr val="bg1"/>
                </a:solidFill>
                <a:latin typeface="AdvP800D"/>
              </a:rPr>
              <a:t>egzersiz</a:t>
            </a:r>
            <a:r>
              <a:rPr lang="en-US" sz="2800" dirty="0">
                <a:solidFill>
                  <a:schemeClr val="bg1"/>
                </a:solidFill>
                <a:latin typeface="AdvP800D"/>
              </a:rPr>
              <a:t> </a:t>
            </a:r>
            <a:r>
              <a:rPr lang="en-US" sz="2800" dirty="0" err="1">
                <a:solidFill>
                  <a:schemeClr val="bg1"/>
                </a:solidFill>
                <a:latin typeface="AdvP800D"/>
              </a:rPr>
              <a:t>yapanlarda</a:t>
            </a:r>
            <a:r>
              <a:rPr lang="en-US" sz="2800" dirty="0">
                <a:solidFill>
                  <a:schemeClr val="bg1"/>
                </a:solidFill>
                <a:latin typeface="AdvP800D"/>
              </a:rPr>
              <a:t> PH </a:t>
            </a:r>
            <a:r>
              <a:rPr lang="en-US" sz="2800" dirty="0" err="1">
                <a:solidFill>
                  <a:schemeClr val="bg1"/>
                </a:solidFill>
                <a:latin typeface="AdvP800D"/>
              </a:rPr>
              <a:t>gelişme</a:t>
            </a:r>
            <a:r>
              <a:rPr lang="en-US" sz="2800" dirty="0">
                <a:solidFill>
                  <a:schemeClr val="bg1"/>
                </a:solidFill>
                <a:latin typeface="AdvP800D"/>
              </a:rPr>
              <a:t> </a:t>
            </a:r>
            <a:r>
              <a:rPr lang="en-US" sz="2800" dirty="0" err="1">
                <a:solidFill>
                  <a:schemeClr val="bg1"/>
                </a:solidFill>
                <a:latin typeface="AdvP800D"/>
              </a:rPr>
              <a:t>riski</a:t>
            </a:r>
            <a:r>
              <a:rPr lang="en-US" sz="2800" dirty="0">
                <a:solidFill>
                  <a:schemeClr val="bg1"/>
                </a:solidFill>
                <a:latin typeface="AdvP800D"/>
              </a:rPr>
              <a:t> </a:t>
            </a:r>
          </a:p>
          <a:p>
            <a:pPr algn="ctr"/>
            <a:r>
              <a:rPr lang="en-US" sz="2800" b="1" dirty="0">
                <a:solidFill>
                  <a:schemeClr val="bg1"/>
                </a:solidFill>
                <a:latin typeface="AdvP800D"/>
              </a:rPr>
              <a:t>%43 </a:t>
            </a:r>
            <a:r>
              <a:rPr lang="en-US" sz="2800" dirty="0" err="1">
                <a:solidFill>
                  <a:schemeClr val="bg1"/>
                </a:solidFill>
                <a:latin typeface="AdvP800D"/>
              </a:rPr>
              <a:t>daha</a:t>
            </a:r>
            <a:r>
              <a:rPr lang="en-US" sz="2800" dirty="0">
                <a:solidFill>
                  <a:schemeClr val="bg1"/>
                </a:solidFill>
                <a:latin typeface="AdvP800D"/>
              </a:rPr>
              <a:t> </a:t>
            </a:r>
            <a:r>
              <a:rPr lang="en-US" sz="2800" dirty="0" err="1">
                <a:solidFill>
                  <a:schemeClr val="bg1"/>
                </a:solidFill>
                <a:latin typeface="AdvP800D"/>
              </a:rPr>
              <a:t>az</a:t>
            </a:r>
            <a:r>
              <a:rPr lang="en-US" sz="2800" dirty="0">
                <a:solidFill>
                  <a:schemeClr val="bg1"/>
                </a:solidFill>
                <a:latin typeface="AdvP800D"/>
              </a:rPr>
              <a:t> </a:t>
            </a:r>
            <a:r>
              <a:rPr lang="en-US" sz="2800" dirty="0" err="1">
                <a:solidFill>
                  <a:schemeClr val="bg1"/>
                </a:solidFill>
                <a:latin typeface="AdvP800D"/>
              </a:rPr>
              <a:t>bulunmuş</a:t>
            </a:r>
            <a:r>
              <a:rPr lang="en-US" sz="2800" dirty="0">
                <a:solidFill>
                  <a:schemeClr val="bg1"/>
                </a:solidFill>
                <a:latin typeface="AdvP800D"/>
              </a:rPr>
              <a:t> </a:t>
            </a:r>
          </a:p>
          <a:p>
            <a:pPr algn="ctr"/>
            <a:r>
              <a:rPr lang="en-US" sz="2800" dirty="0">
                <a:solidFill>
                  <a:schemeClr val="bg1"/>
                </a:solidFill>
                <a:latin typeface="AdvP800D"/>
              </a:rPr>
              <a:t>(LaHue et al., 2016)</a:t>
            </a:r>
          </a:p>
          <a:p>
            <a:pPr algn="ctr"/>
            <a:endParaRPr lang="en-US" sz="2800" dirty="0">
              <a:solidFill>
                <a:schemeClr val="bg1"/>
              </a:solidFill>
            </a:endParaRPr>
          </a:p>
        </p:txBody>
      </p:sp>
    </p:spTree>
    <p:extLst>
      <p:ext uri="{BB962C8B-B14F-4D97-AF65-F5344CB8AC3E}">
        <p14:creationId xmlns:p14="http://schemas.microsoft.com/office/powerpoint/2010/main" val="265816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ircle(in)">
                                      <p:cBhvr>
                                        <p:cTn id="16" dur="2000"/>
                                        <p:tgtEl>
                                          <p:spTgt spid="2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in)">
                                      <p:cBhvr>
                                        <p:cTn id="19" dur="2000"/>
                                        <p:tgtEl>
                                          <p:spTgt spid="2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circle(in)">
                                      <p:cBhvr>
                                        <p:cTn id="41" dur="2000"/>
                                        <p:tgtEl>
                                          <p:spTgt spid="59"/>
                                        </p:tgtEl>
                                      </p:cBhvr>
                                    </p:animEffect>
                                  </p:childTnLst>
                                </p:cTn>
                              </p:par>
                              <p:par>
                                <p:cTn id="42" presetID="6" presetClass="entr" presetSubtype="16" fill="hold" nodeType="with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circle(in)">
                                      <p:cBhvr>
                                        <p:cTn id="44" dur="2000"/>
                                        <p:tgtEl>
                                          <p:spTgt spid="71"/>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ircle(in)">
                                      <p:cBhvr>
                                        <p:cTn id="47" dur="2000"/>
                                        <p:tgtEl>
                                          <p:spTgt spid="57"/>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circle(in)">
                                      <p:cBhvr>
                                        <p:cTn id="50" dur="2000"/>
                                        <p:tgtEl>
                                          <p:spTgt spid="7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in)">
                                      <p:cBhvr>
                                        <p:cTn id="55" dur="2000"/>
                                        <p:tgtEl>
                                          <p:spTgt spid="2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par>
                                <p:cTn id="59" presetID="6" presetClass="entr" presetSubtype="16"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circle(in)">
                                      <p:cBhvr>
                                        <p:cTn id="61" dur="2000"/>
                                        <p:tgtEl>
                                          <p:spTgt spid="26"/>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circle(in)">
                                      <p:cBhvr>
                                        <p:cTn id="64" dur="20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circle(in)">
                                      <p:cBhvr>
                                        <p:cTn id="69"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9" grpId="0" animBg="1"/>
      <p:bldP spid="20" grpId="0" animBg="1"/>
      <p:bldP spid="24" grpId="0" animBg="1"/>
      <p:bldP spid="27" grpId="0" animBg="1"/>
      <p:bldP spid="28" grpId="0" animBg="1"/>
      <p:bldP spid="29" grpId="0" animBg="1"/>
      <p:bldP spid="57" grpId="0" animBg="1"/>
      <p:bldP spid="72" grpId="0" animBg="1"/>
      <p:bldP spid="8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D35DAA-C67F-7AC6-DA2A-51633FEE58EA}"/>
              </a:ext>
            </a:extLst>
          </p:cNvPr>
          <p:cNvSpPr txBox="1"/>
          <p:nvPr/>
        </p:nvSpPr>
        <p:spPr>
          <a:xfrm>
            <a:off x="3545631" y="656637"/>
            <a:ext cx="3320076" cy="369332"/>
          </a:xfrm>
          <a:prstGeom prst="rect">
            <a:avLst/>
          </a:prstGeom>
          <a:noFill/>
        </p:spPr>
        <p:txBody>
          <a:bodyPr wrap="none" rtlCol="0">
            <a:spAutoFit/>
          </a:bodyPr>
          <a:lstStyle/>
          <a:p>
            <a:r>
              <a:rPr lang="en-US" dirty="0" err="1"/>
              <a:t>Tedavi</a:t>
            </a:r>
            <a:r>
              <a:rPr lang="en-US" dirty="0"/>
              <a:t> </a:t>
            </a:r>
            <a:r>
              <a:rPr lang="en-US" dirty="0" err="1"/>
              <a:t>hastaya</a:t>
            </a:r>
            <a:r>
              <a:rPr lang="en-US" dirty="0"/>
              <a:t> </a:t>
            </a:r>
            <a:r>
              <a:rPr lang="en-US" dirty="0" err="1"/>
              <a:t>özel</a:t>
            </a:r>
            <a:r>
              <a:rPr lang="en-US" dirty="0"/>
              <a:t> </a:t>
            </a:r>
            <a:r>
              <a:rPr lang="en-US" dirty="0" err="1"/>
              <a:t>belirlenmeli</a:t>
            </a:r>
            <a:endParaRPr lang="en-US" dirty="0"/>
          </a:p>
        </p:txBody>
      </p:sp>
      <p:sp>
        <p:nvSpPr>
          <p:cNvPr id="3" name="TextBox 2">
            <a:extLst>
              <a:ext uri="{FF2B5EF4-FFF2-40B4-BE49-F238E27FC236}">
                <a16:creationId xmlns:a16="http://schemas.microsoft.com/office/drawing/2014/main" id="{18624CB3-6C64-4538-79C6-4B48789F9046}"/>
              </a:ext>
            </a:extLst>
          </p:cNvPr>
          <p:cNvSpPr txBox="1"/>
          <p:nvPr/>
        </p:nvSpPr>
        <p:spPr>
          <a:xfrm>
            <a:off x="1789349" y="1172939"/>
            <a:ext cx="7404078" cy="369332"/>
          </a:xfrm>
          <a:prstGeom prst="rect">
            <a:avLst/>
          </a:prstGeom>
          <a:noFill/>
        </p:spPr>
        <p:txBody>
          <a:bodyPr wrap="none" rtlCol="0">
            <a:spAutoFit/>
          </a:bodyPr>
          <a:lstStyle/>
          <a:p>
            <a:r>
              <a:rPr lang="en-US" dirty="0" err="1"/>
              <a:t>Yaşam</a:t>
            </a:r>
            <a:r>
              <a:rPr lang="en-US" dirty="0"/>
              <a:t> </a:t>
            </a:r>
            <a:r>
              <a:rPr lang="en-US" dirty="0" err="1"/>
              <a:t>kalitesini</a:t>
            </a:r>
            <a:r>
              <a:rPr lang="en-US" dirty="0"/>
              <a:t> </a:t>
            </a:r>
            <a:r>
              <a:rPr lang="en-US" dirty="0" err="1"/>
              <a:t>göz</a:t>
            </a:r>
            <a:r>
              <a:rPr lang="en-US" dirty="0"/>
              <a:t> </a:t>
            </a:r>
            <a:r>
              <a:rPr lang="en-US" dirty="0" err="1"/>
              <a:t>önünde</a:t>
            </a:r>
            <a:r>
              <a:rPr lang="en-US" dirty="0"/>
              <a:t> </a:t>
            </a:r>
            <a:r>
              <a:rPr lang="en-US" dirty="0" err="1"/>
              <a:t>bulundurarak</a:t>
            </a:r>
            <a:r>
              <a:rPr lang="en-US" dirty="0"/>
              <a:t> </a:t>
            </a:r>
            <a:r>
              <a:rPr lang="en-US" dirty="0" err="1"/>
              <a:t>tedaviyi</a:t>
            </a:r>
            <a:r>
              <a:rPr lang="en-US" dirty="0"/>
              <a:t> </a:t>
            </a:r>
            <a:r>
              <a:rPr lang="en-US" dirty="0" err="1"/>
              <a:t>geciktirmemek</a:t>
            </a:r>
            <a:r>
              <a:rPr lang="en-US" dirty="0"/>
              <a:t> </a:t>
            </a:r>
            <a:r>
              <a:rPr lang="en-US" dirty="0" err="1"/>
              <a:t>gerekir</a:t>
            </a:r>
            <a:endParaRPr lang="en-US" dirty="0"/>
          </a:p>
        </p:txBody>
      </p:sp>
      <p:sp>
        <p:nvSpPr>
          <p:cNvPr id="4" name="TextBox 3">
            <a:extLst>
              <a:ext uri="{FF2B5EF4-FFF2-40B4-BE49-F238E27FC236}">
                <a16:creationId xmlns:a16="http://schemas.microsoft.com/office/drawing/2014/main" id="{DAC079D6-0238-B76A-885D-A36EE33D2FF1}"/>
              </a:ext>
            </a:extLst>
          </p:cNvPr>
          <p:cNvSpPr txBox="1"/>
          <p:nvPr/>
        </p:nvSpPr>
        <p:spPr>
          <a:xfrm>
            <a:off x="1154868" y="1744439"/>
            <a:ext cx="9297482" cy="369332"/>
          </a:xfrm>
          <a:prstGeom prst="rect">
            <a:avLst/>
          </a:prstGeom>
          <a:noFill/>
        </p:spPr>
        <p:txBody>
          <a:bodyPr wrap="none" rtlCol="0">
            <a:spAutoFit/>
          </a:bodyPr>
          <a:lstStyle/>
          <a:p>
            <a:r>
              <a:rPr lang="en-US" dirty="0" err="1"/>
              <a:t>Bazı</a:t>
            </a:r>
            <a:r>
              <a:rPr lang="en-US" dirty="0"/>
              <a:t> </a:t>
            </a:r>
            <a:r>
              <a:rPr lang="en-US" dirty="0" err="1"/>
              <a:t>hastalar</a:t>
            </a:r>
            <a:r>
              <a:rPr lang="en-US" dirty="0"/>
              <a:t> </a:t>
            </a:r>
            <a:r>
              <a:rPr lang="en-US" dirty="0" err="1"/>
              <a:t>semptomlara</a:t>
            </a:r>
            <a:r>
              <a:rPr lang="en-US" dirty="0"/>
              <a:t> </a:t>
            </a:r>
            <a:r>
              <a:rPr lang="en-US" dirty="0" err="1"/>
              <a:t>bağlı</a:t>
            </a:r>
            <a:r>
              <a:rPr lang="en-US" dirty="0"/>
              <a:t> </a:t>
            </a:r>
            <a:r>
              <a:rPr lang="en-US" dirty="0" err="1"/>
              <a:t>özürlülük</a:t>
            </a:r>
            <a:r>
              <a:rPr lang="en-US" dirty="0"/>
              <a:t> </a:t>
            </a:r>
            <a:r>
              <a:rPr lang="en-US" dirty="0" err="1"/>
              <a:t>gelişene</a:t>
            </a:r>
            <a:r>
              <a:rPr lang="en-US" dirty="0"/>
              <a:t> </a:t>
            </a:r>
            <a:r>
              <a:rPr lang="en-US" dirty="0" err="1"/>
              <a:t>dek</a:t>
            </a:r>
            <a:r>
              <a:rPr lang="en-US" dirty="0"/>
              <a:t> </a:t>
            </a:r>
            <a:r>
              <a:rPr lang="en-US" dirty="0" err="1"/>
              <a:t>bekle</a:t>
            </a:r>
            <a:r>
              <a:rPr lang="en-US" dirty="0"/>
              <a:t> </a:t>
            </a:r>
            <a:r>
              <a:rPr lang="en-US" dirty="0" err="1"/>
              <a:t>gör</a:t>
            </a:r>
            <a:r>
              <a:rPr lang="en-US" dirty="0"/>
              <a:t> </a:t>
            </a:r>
            <a:r>
              <a:rPr lang="en-US" dirty="0" err="1"/>
              <a:t>yaklaşımını</a:t>
            </a:r>
            <a:r>
              <a:rPr lang="en-US" dirty="0"/>
              <a:t> </a:t>
            </a:r>
            <a:r>
              <a:rPr lang="en-US" dirty="0" err="1"/>
              <a:t>uygun</a:t>
            </a:r>
            <a:r>
              <a:rPr lang="en-US" dirty="0"/>
              <a:t> </a:t>
            </a:r>
            <a:r>
              <a:rPr lang="en-US" dirty="0" err="1"/>
              <a:t>bulabilir</a:t>
            </a:r>
            <a:r>
              <a:rPr lang="en-US" dirty="0"/>
              <a:t> </a:t>
            </a:r>
          </a:p>
        </p:txBody>
      </p:sp>
      <p:sp>
        <p:nvSpPr>
          <p:cNvPr id="5" name="TextBox 4">
            <a:extLst>
              <a:ext uri="{FF2B5EF4-FFF2-40B4-BE49-F238E27FC236}">
                <a16:creationId xmlns:a16="http://schemas.microsoft.com/office/drawing/2014/main" id="{A833E8B8-3D92-DEE3-D07C-C41884A3D818}"/>
              </a:ext>
            </a:extLst>
          </p:cNvPr>
          <p:cNvSpPr txBox="1"/>
          <p:nvPr/>
        </p:nvSpPr>
        <p:spPr>
          <a:xfrm>
            <a:off x="3545631" y="2382224"/>
            <a:ext cx="3273653" cy="369332"/>
          </a:xfrm>
          <a:prstGeom prst="rect">
            <a:avLst/>
          </a:prstGeom>
          <a:noFill/>
        </p:spPr>
        <p:txBody>
          <a:bodyPr wrap="none" rtlCol="0">
            <a:spAutoFit/>
          </a:bodyPr>
          <a:lstStyle/>
          <a:p>
            <a:r>
              <a:rPr lang="en-US" dirty="0"/>
              <a:t>L-dopa her zaman 1. </a:t>
            </a:r>
            <a:r>
              <a:rPr lang="en-US" dirty="0" err="1"/>
              <a:t>seçim</a:t>
            </a:r>
            <a:r>
              <a:rPr lang="en-US" dirty="0"/>
              <a:t> </a:t>
            </a:r>
            <a:r>
              <a:rPr lang="en-US" dirty="0" err="1"/>
              <a:t>ilaç</a:t>
            </a:r>
            <a:endParaRPr lang="en-US" dirty="0"/>
          </a:p>
        </p:txBody>
      </p:sp>
      <p:sp>
        <p:nvSpPr>
          <p:cNvPr id="6" name="TextBox 5">
            <a:extLst>
              <a:ext uri="{FF2B5EF4-FFF2-40B4-BE49-F238E27FC236}">
                <a16:creationId xmlns:a16="http://schemas.microsoft.com/office/drawing/2014/main" id="{529B9888-4CE9-139F-955E-A9433C686BF5}"/>
              </a:ext>
            </a:extLst>
          </p:cNvPr>
          <p:cNvSpPr txBox="1"/>
          <p:nvPr/>
        </p:nvSpPr>
        <p:spPr>
          <a:xfrm>
            <a:off x="2967171" y="2908044"/>
            <a:ext cx="4476995" cy="369332"/>
          </a:xfrm>
          <a:prstGeom prst="rect">
            <a:avLst/>
          </a:prstGeom>
          <a:noFill/>
        </p:spPr>
        <p:txBody>
          <a:bodyPr wrap="none" rtlCol="0">
            <a:spAutoFit/>
          </a:bodyPr>
          <a:lstStyle/>
          <a:p>
            <a:r>
              <a:rPr lang="en-US" dirty="0"/>
              <a:t>L-dopa minimum </a:t>
            </a:r>
            <a:r>
              <a:rPr lang="en-US" dirty="0" err="1"/>
              <a:t>effektif</a:t>
            </a:r>
            <a:r>
              <a:rPr lang="en-US" dirty="0"/>
              <a:t> </a:t>
            </a:r>
            <a:r>
              <a:rPr lang="en-US" dirty="0" err="1"/>
              <a:t>dozda</a:t>
            </a:r>
            <a:r>
              <a:rPr lang="en-US" dirty="0"/>
              <a:t> </a:t>
            </a:r>
            <a:r>
              <a:rPr lang="en-US" dirty="0" err="1"/>
              <a:t>kullanılmalı</a:t>
            </a:r>
            <a:endParaRPr lang="en-US" dirty="0"/>
          </a:p>
        </p:txBody>
      </p:sp>
      <p:sp>
        <p:nvSpPr>
          <p:cNvPr id="7" name="TextBox 6">
            <a:extLst>
              <a:ext uri="{FF2B5EF4-FFF2-40B4-BE49-F238E27FC236}">
                <a16:creationId xmlns:a16="http://schemas.microsoft.com/office/drawing/2014/main" id="{5D1BB1EA-3D8E-E807-A835-ED06E2E2CD39}"/>
              </a:ext>
            </a:extLst>
          </p:cNvPr>
          <p:cNvSpPr txBox="1"/>
          <p:nvPr/>
        </p:nvSpPr>
        <p:spPr>
          <a:xfrm>
            <a:off x="3777072" y="3465941"/>
            <a:ext cx="2810769" cy="369332"/>
          </a:xfrm>
          <a:prstGeom prst="rect">
            <a:avLst/>
          </a:prstGeom>
          <a:noFill/>
        </p:spPr>
        <p:txBody>
          <a:bodyPr wrap="none" rtlCol="0">
            <a:spAutoFit/>
          </a:bodyPr>
          <a:lstStyle/>
          <a:p>
            <a:r>
              <a:rPr lang="en-US" dirty="0" err="1"/>
              <a:t>Polifarmasiden</a:t>
            </a:r>
            <a:r>
              <a:rPr lang="en-US" dirty="0"/>
              <a:t> </a:t>
            </a:r>
            <a:r>
              <a:rPr lang="en-US" dirty="0" err="1"/>
              <a:t>kaçınılmalı</a:t>
            </a:r>
            <a:endParaRPr lang="en-US" dirty="0"/>
          </a:p>
        </p:txBody>
      </p:sp>
      <p:sp>
        <p:nvSpPr>
          <p:cNvPr id="8" name="TextBox 7">
            <a:extLst>
              <a:ext uri="{FF2B5EF4-FFF2-40B4-BE49-F238E27FC236}">
                <a16:creationId xmlns:a16="http://schemas.microsoft.com/office/drawing/2014/main" id="{B1A23855-DEFF-C008-E40F-CFFF89BFF3F6}"/>
              </a:ext>
            </a:extLst>
          </p:cNvPr>
          <p:cNvSpPr txBox="1"/>
          <p:nvPr/>
        </p:nvSpPr>
        <p:spPr>
          <a:xfrm>
            <a:off x="2768706" y="4639655"/>
            <a:ext cx="4848443" cy="369332"/>
          </a:xfrm>
          <a:prstGeom prst="rect">
            <a:avLst/>
          </a:prstGeom>
          <a:noFill/>
        </p:spPr>
        <p:txBody>
          <a:bodyPr wrap="none" rtlCol="0">
            <a:spAutoFit/>
          </a:bodyPr>
          <a:lstStyle/>
          <a:p>
            <a:r>
              <a:rPr lang="en-US" dirty="0" err="1"/>
              <a:t>İlaçların</a:t>
            </a:r>
            <a:r>
              <a:rPr lang="en-US" dirty="0"/>
              <a:t> </a:t>
            </a:r>
            <a:r>
              <a:rPr lang="en-US" dirty="0" err="1"/>
              <a:t>etki</a:t>
            </a:r>
            <a:r>
              <a:rPr lang="en-US" dirty="0"/>
              <a:t> </a:t>
            </a:r>
            <a:r>
              <a:rPr lang="en-US" dirty="0" err="1"/>
              <a:t>ve</a:t>
            </a:r>
            <a:r>
              <a:rPr lang="en-US" dirty="0"/>
              <a:t> </a:t>
            </a:r>
            <a:r>
              <a:rPr lang="en-US" dirty="0" err="1"/>
              <a:t>yan</a:t>
            </a:r>
            <a:r>
              <a:rPr lang="en-US" dirty="0"/>
              <a:t> </a:t>
            </a:r>
            <a:r>
              <a:rPr lang="en-US" dirty="0" err="1"/>
              <a:t>etkiler</a:t>
            </a:r>
            <a:r>
              <a:rPr lang="en-US" dirty="0"/>
              <a:t> </a:t>
            </a:r>
            <a:r>
              <a:rPr lang="en-US" dirty="0" err="1"/>
              <a:t>düzenli</a:t>
            </a:r>
            <a:r>
              <a:rPr lang="en-US" dirty="0"/>
              <a:t> </a:t>
            </a:r>
            <a:r>
              <a:rPr lang="en-US" dirty="0" err="1"/>
              <a:t>takip</a:t>
            </a:r>
            <a:r>
              <a:rPr lang="en-US" dirty="0"/>
              <a:t> </a:t>
            </a:r>
            <a:r>
              <a:rPr lang="en-US" dirty="0" err="1"/>
              <a:t>edilmeli</a:t>
            </a:r>
            <a:endParaRPr lang="en-US" dirty="0"/>
          </a:p>
        </p:txBody>
      </p:sp>
      <p:sp>
        <p:nvSpPr>
          <p:cNvPr id="9" name="TextBox 8">
            <a:extLst>
              <a:ext uri="{FF2B5EF4-FFF2-40B4-BE49-F238E27FC236}">
                <a16:creationId xmlns:a16="http://schemas.microsoft.com/office/drawing/2014/main" id="{D11B600E-43CF-9442-7D97-FD9F25F095E0}"/>
              </a:ext>
            </a:extLst>
          </p:cNvPr>
          <p:cNvSpPr txBox="1"/>
          <p:nvPr/>
        </p:nvSpPr>
        <p:spPr>
          <a:xfrm>
            <a:off x="2789940" y="5236825"/>
            <a:ext cx="4831451" cy="369332"/>
          </a:xfrm>
          <a:prstGeom prst="rect">
            <a:avLst/>
          </a:prstGeom>
          <a:noFill/>
        </p:spPr>
        <p:txBody>
          <a:bodyPr wrap="none" rtlCol="0">
            <a:spAutoFit/>
          </a:bodyPr>
          <a:lstStyle/>
          <a:p>
            <a:r>
              <a:rPr lang="en-US" dirty="0"/>
              <a:t>Fizik </a:t>
            </a:r>
            <a:r>
              <a:rPr lang="en-US" dirty="0" err="1"/>
              <a:t>egzersiz</a:t>
            </a:r>
            <a:r>
              <a:rPr lang="en-US" dirty="0"/>
              <a:t> her </a:t>
            </a:r>
            <a:r>
              <a:rPr lang="en-US" dirty="0" err="1"/>
              <a:t>hastada</a:t>
            </a:r>
            <a:r>
              <a:rPr lang="en-US" dirty="0"/>
              <a:t> her </a:t>
            </a:r>
            <a:r>
              <a:rPr lang="en-US" dirty="0" err="1"/>
              <a:t>evrede</a:t>
            </a:r>
            <a:r>
              <a:rPr lang="en-US" dirty="0"/>
              <a:t> </a:t>
            </a:r>
            <a:r>
              <a:rPr lang="en-US" dirty="0" err="1"/>
              <a:t>önerilmeli</a:t>
            </a:r>
            <a:endParaRPr lang="en-US" dirty="0"/>
          </a:p>
        </p:txBody>
      </p:sp>
      <p:sp>
        <p:nvSpPr>
          <p:cNvPr id="10" name="TextBox 9">
            <a:extLst>
              <a:ext uri="{FF2B5EF4-FFF2-40B4-BE49-F238E27FC236}">
                <a16:creationId xmlns:a16="http://schemas.microsoft.com/office/drawing/2014/main" id="{799370A9-AC9A-1D5D-8D7B-87A91E8C9F89}"/>
              </a:ext>
            </a:extLst>
          </p:cNvPr>
          <p:cNvSpPr txBox="1"/>
          <p:nvPr/>
        </p:nvSpPr>
        <p:spPr>
          <a:xfrm>
            <a:off x="4138355" y="5778366"/>
            <a:ext cx="2134623" cy="369332"/>
          </a:xfrm>
          <a:prstGeom prst="rect">
            <a:avLst/>
          </a:prstGeom>
          <a:noFill/>
        </p:spPr>
        <p:txBody>
          <a:bodyPr wrap="none" rtlCol="0">
            <a:spAutoFit/>
          </a:bodyPr>
          <a:lstStyle/>
          <a:p>
            <a:r>
              <a:rPr lang="en-US" dirty="0"/>
              <a:t>Diyet </a:t>
            </a:r>
            <a:r>
              <a:rPr lang="en-US" dirty="0" err="1"/>
              <a:t>düzenlenmeli</a:t>
            </a:r>
            <a:r>
              <a:rPr lang="en-US" dirty="0"/>
              <a:t> </a:t>
            </a:r>
          </a:p>
        </p:txBody>
      </p:sp>
      <p:sp>
        <p:nvSpPr>
          <p:cNvPr id="11" name="TextBox 10">
            <a:extLst>
              <a:ext uri="{FF2B5EF4-FFF2-40B4-BE49-F238E27FC236}">
                <a16:creationId xmlns:a16="http://schemas.microsoft.com/office/drawing/2014/main" id="{DD3932EE-8B67-E671-78CF-CD1FAC74EE97}"/>
              </a:ext>
            </a:extLst>
          </p:cNvPr>
          <p:cNvSpPr txBox="1"/>
          <p:nvPr/>
        </p:nvSpPr>
        <p:spPr>
          <a:xfrm>
            <a:off x="1655873" y="3999553"/>
            <a:ext cx="8081571" cy="369332"/>
          </a:xfrm>
          <a:prstGeom prst="rect">
            <a:avLst/>
          </a:prstGeom>
          <a:noFill/>
        </p:spPr>
        <p:txBody>
          <a:bodyPr wrap="none" rtlCol="0">
            <a:spAutoFit/>
          </a:bodyPr>
          <a:lstStyle/>
          <a:p>
            <a:r>
              <a:rPr lang="en-US" dirty="0"/>
              <a:t>Non-motor </a:t>
            </a:r>
            <a:r>
              <a:rPr lang="en-US" dirty="0" err="1"/>
              <a:t>semptomlar</a:t>
            </a:r>
            <a:r>
              <a:rPr lang="en-US" dirty="0"/>
              <a:t> da </a:t>
            </a:r>
            <a:r>
              <a:rPr lang="en-US" dirty="0" err="1"/>
              <a:t>düzenli</a:t>
            </a:r>
            <a:r>
              <a:rPr lang="en-US" dirty="0"/>
              <a:t> </a:t>
            </a:r>
            <a:r>
              <a:rPr lang="en-US" dirty="0" err="1"/>
              <a:t>olarak</a:t>
            </a:r>
            <a:r>
              <a:rPr lang="en-US" dirty="0"/>
              <a:t> </a:t>
            </a:r>
            <a:r>
              <a:rPr lang="en-US" dirty="0" err="1"/>
              <a:t>sorgulanmalı</a:t>
            </a:r>
            <a:r>
              <a:rPr lang="en-US" dirty="0"/>
              <a:t> </a:t>
            </a:r>
            <a:r>
              <a:rPr lang="en-US" dirty="0" err="1"/>
              <a:t>ve</a:t>
            </a:r>
            <a:r>
              <a:rPr lang="en-US" dirty="0"/>
              <a:t> </a:t>
            </a:r>
            <a:r>
              <a:rPr lang="en-US" dirty="0" err="1"/>
              <a:t>tedavileri</a:t>
            </a:r>
            <a:r>
              <a:rPr lang="en-US" dirty="0"/>
              <a:t> </a:t>
            </a:r>
            <a:r>
              <a:rPr lang="en-US" dirty="0" err="1"/>
              <a:t>planlanmalı</a:t>
            </a:r>
            <a:endParaRPr lang="en-US" dirty="0"/>
          </a:p>
        </p:txBody>
      </p:sp>
    </p:spTree>
    <p:extLst>
      <p:ext uri="{BB962C8B-B14F-4D97-AF65-F5344CB8AC3E}">
        <p14:creationId xmlns:p14="http://schemas.microsoft.com/office/powerpoint/2010/main" val="2760592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8644BF-B9A6-A516-D3C1-96172E5FCCB3}"/>
              </a:ext>
            </a:extLst>
          </p:cNvPr>
          <p:cNvSpPr>
            <a:spLocks noGrp="1"/>
          </p:cNvSpPr>
          <p:nvPr>
            <p:ph type="title"/>
          </p:nvPr>
        </p:nvSpPr>
        <p:spPr>
          <a:xfrm>
            <a:off x="1364223" y="17459"/>
            <a:ext cx="3932237" cy="1600200"/>
          </a:xfrm>
        </p:spPr>
        <p:txBody>
          <a:bodyPr/>
          <a:lstStyle/>
          <a:p>
            <a:r>
              <a:rPr lang="en-US" dirty="0" err="1"/>
              <a:t>İçerik</a:t>
            </a:r>
            <a:endParaRPr lang="en-US" dirty="0"/>
          </a:p>
        </p:txBody>
      </p:sp>
      <p:sp>
        <p:nvSpPr>
          <p:cNvPr id="6" name="Text Placeholder 5">
            <a:extLst>
              <a:ext uri="{FF2B5EF4-FFF2-40B4-BE49-F238E27FC236}">
                <a16:creationId xmlns:a16="http://schemas.microsoft.com/office/drawing/2014/main" id="{A8242446-758A-79EA-EC93-068FE936EC83}"/>
              </a:ext>
            </a:extLst>
          </p:cNvPr>
          <p:cNvSpPr>
            <a:spLocks noGrp="1"/>
          </p:cNvSpPr>
          <p:nvPr>
            <p:ph type="body" sz="half" idx="2"/>
          </p:nvPr>
        </p:nvSpPr>
        <p:spPr>
          <a:xfrm>
            <a:off x="1392799" y="1871655"/>
            <a:ext cx="9622864" cy="3811588"/>
          </a:xfrm>
        </p:spPr>
        <p:txBody>
          <a:bodyPr>
            <a:normAutofit lnSpcReduction="10000"/>
          </a:bodyPr>
          <a:lstStyle/>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Geriatrik PH </a:t>
            </a:r>
            <a:r>
              <a:rPr lang="en-US" sz="2400" dirty="0" err="1"/>
              <a:t>hastalarının</a:t>
            </a:r>
            <a:r>
              <a:rPr lang="en-US" sz="2400" dirty="0"/>
              <a:t> </a:t>
            </a:r>
            <a:r>
              <a:rPr lang="en-US" sz="2400" dirty="0" err="1"/>
              <a:t>tedavisinde</a:t>
            </a:r>
            <a:r>
              <a:rPr lang="en-US" sz="2400" dirty="0"/>
              <a:t>   </a:t>
            </a:r>
            <a:r>
              <a:rPr lang="en-US" sz="2400" dirty="0" err="1"/>
              <a:t>dikkat</a:t>
            </a:r>
            <a:r>
              <a:rPr lang="en-US" sz="2400" dirty="0"/>
              <a:t> </a:t>
            </a:r>
            <a:r>
              <a:rPr lang="en-US" sz="2400" dirty="0" err="1"/>
              <a:t>edilmesi</a:t>
            </a:r>
            <a:r>
              <a:rPr lang="en-US" sz="2400" dirty="0"/>
              <a:t> </a:t>
            </a:r>
            <a:r>
              <a:rPr lang="en-US" sz="2400" dirty="0" err="1"/>
              <a:t>gereken</a:t>
            </a:r>
            <a:r>
              <a:rPr lang="en-US" sz="2400" dirty="0"/>
              <a:t> </a:t>
            </a:r>
            <a:r>
              <a:rPr lang="en-US" sz="2400" dirty="0" err="1"/>
              <a:t>durumlar</a:t>
            </a:r>
            <a:endParaRPr lang="en-US" sz="2400" dirty="0"/>
          </a:p>
          <a:p>
            <a:endParaRPr lang="en-US" sz="2400" dirty="0"/>
          </a:p>
          <a:p>
            <a:pPr marL="285750" indent="-285750">
              <a:buFont typeface="Courier New" panose="02070309020205020404" pitchFamily="49" charset="0"/>
              <a:buChar char="o"/>
            </a:pPr>
            <a:r>
              <a:rPr lang="en-US" sz="2400" dirty="0"/>
              <a:t>Geriatrik PH </a:t>
            </a:r>
            <a:r>
              <a:rPr lang="en-US" sz="2400" dirty="0" err="1"/>
              <a:t>hastalarında</a:t>
            </a:r>
            <a:r>
              <a:rPr lang="en-US" sz="2400" dirty="0"/>
              <a:t> </a:t>
            </a:r>
            <a:r>
              <a:rPr lang="en-US" sz="2400" dirty="0" err="1"/>
              <a:t>tedavi</a:t>
            </a:r>
            <a:r>
              <a:rPr lang="en-US" sz="2400" dirty="0"/>
              <a:t> </a:t>
            </a:r>
            <a:r>
              <a:rPr lang="en-US" sz="2400" dirty="0" err="1"/>
              <a:t>algoritması</a:t>
            </a:r>
            <a:endParaRPr lang="en-US" sz="2400" dirty="0"/>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PH’da </a:t>
            </a:r>
            <a:r>
              <a:rPr lang="en-US" sz="2400" dirty="0" err="1"/>
              <a:t>kullanılan</a:t>
            </a:r>
            <a:r>
              <a:rPr lang="en-US" sz="2400" dirty="0"/>
              <a:t> </a:t>
            </a:r>
            <a:r>
              <a:rPr lang="en-US" sz="2400" dirty="0" err="1"/>
              <a:t>ilaçların</a:t>
            </a:r>
            <a:r>
              <a:rPr lang="en-US" sz="2400" dirty="0"/>
              <a:t> </a:t>
            </a:r>
            <a:r>
              <a:rPr lang="en-US" sz="2400" dirty="0" err="1"/>
              <a:t>etki</a:t>
            </a:r>
            <a:r>
              <a:rPr lang="en-US" sz="2400" dirty="0"/>
              <a:t>, </a:t>
            </a:r>
            <a:r>
              <a:rPr lang="en-US" sz="2400" dirty="0" err="1"/>
              <a:t>yan</a:t>
            </a:r>
            <a:r>
              <a:rPr lang="en-US" sz="2400" dirty="0"/>
              <a:t> </a:t>
            </a:r>
            <a:r>
              <a:rPr lang="en-US" sz="2400" dirty="0" err="1"/>
              <a:t>etki</a:t>
            </a:r>
            <a:r>
              <a:rPr lang="en-US" sz="2400" dirty="0"/>
              <a:t> </a:t>
            </a:r>
            <a:r>
              <a:rPr lang="en-US" sz="2400" dirty="0" err="1"/>
              <a:t>ve</a:t>
            </a:r>
            <a:r>
              <a:rPr lang="en-US" sz="2400" dirty="0"/>
              <a:t> </a:t>
            </a:r>
            <a:r>
              <a:rPr lang="en-US" sz="2400" dirty="0" err="1"/>
              <a:t>ilaç</a:t>
            </a:r>
            <a:r>
              <a:rPr lang="en-US" sz="2400" dirty="0"/>
              <a:t> </a:t>
            </a:r>
            <a:r>
              <a:rPr lang="en-US" sz="2400" dirty="0" err="1"/>
              <a:t>etkileşimleri</a:t>
            </a:r>
            <a:endParaRPr lang="en-US" sz="2400" dirty="0"/>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err="1"/>
              <a:t>PH’da</a:t>
            </a:r>
            <a:r>
              <a:rPr lang="en-US" sz="2400" dirty="0"/>
              <a:t> </a:t>
            </a:r>
            <a:r>
              <a:rPr lang="en-US" sz="2400" dirty="0" err="1"/>
              <a:t>egzersizin</a:t>
            </a:r>
            <a:r>
              <a:rPr lang="en-US" sz="2400" dirty="0"/>
              <a:t> </a:t>
            </a:r>
            <a:r>
              <a:rPr lang="en-US" sz="2400" dirty="0" err="1"/>
              <a:t>yeri</a:t>
            </a:r>
            <a:endParaRPr lang="en-US" sz="2400" dirty="0"/>
          </a:p>
          <a:p>
            <a:endParaRPr lang="en-US" sz="2400" dirty="0"/>
          </a:p>
        </p:txBody>
      </p:sp>
    </p:spTree>
    <p:extLst>
      <p:ext uri="{BB962C8B-B14F-4D97-AF65-F5344CB8AC3E}">
        <p14:creationId xmlns:p14="http://schemas.microsoft.com/office/powerpoint/2010/main" val="39012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8BD23-F5F2-EDB8-A359-11D3C61578C9}"/>
              </a:ext>
            </a:extLst>
          </p:cNvPr>
          <p:cNvSpPr>
            <a:spLocks noGrp="1"/>
          </p:cNvSpPr>
          <p:nvPr>
            <p:ph type="title"/>
          </p:nvPr>
        </p:nvSpPr>
        <p:spPr>
          <a:xfrm>
            <a:off x="744354" y="1466850"/>
            <a:ext cx="10690592" cy="2852737"/>
          </a:xfrm>
        </p:spPr>
        <p:txBody>
          <a:bodyPr>
            <a:noAutofit/>
          </a:bodyPr>
          <a:lstStyle/>
          <a:p>
            <a:r>
              <a:rPr lang="en-US" sz="3200" dirty="0"/>
              <a:t>Geriatrik PH </a:t>
            </a:r>
            <a:r>
              <a:rPr lang="en-US" sz="3200" dirty="0" err="1"/>
              <a:t>hastalarının</a:t>
            </a:r>
            <a:r>
              <a:rPr lang="en-US" sz="3200" dirty="0"/>
              <a:t> </a:t>
            </a:r>
            <a:r>
              <a:rPr lang="en-US" sz="3200" dirty="0" err="1"/>
              <a:t>tedavisinde</a:t>
            </a:r>
            <a:r>
              <a:rPr lang="en-US" sz="3200" dirty="0"/>
              <a:t>   </a:t>
            </a:r>
            <a:r>
              <a:rPr lang="en-US" sz="3200" dirty="0" err="1"/>
              <a:t>dikkat</a:t>
            </a:r>
            <a:r>
              <a:rPr lang="en-US" sz="3200" dirty="0"/>
              <a:t> </a:t>
            </a:r>
            <a:r>
              <a:rPr lang="en-US" sz="3200" dirty="0" err="1"/>
              <a:t>edilmesi</a:t>
            </a:r>
            <a:r>
              <a:rPr lang="en-US" sz="3200" dirty="0"/>
              <a:t> </a:t>
            </a:r>
            <a:r>
              <a:rPr lang="en-US" sz="3200" dirty="0" err="1"/>
              <a:t>gereken</a:t>
            </a:r>
            <a:r>
              <a:rPr lang="en-US" sz="3200" dirty="0"/>
              <a:t> </a:t>
            </a:r>
            <a:r>
              <a:rPr lang="en-US" sz="3200" dirty="0" err="1"/>
              <a:t>durumlar</a:t>
            </a:r>
            <a:r>
              <a:rPr lang="en-US" sz="3200" dirty="0"/>
              <a:t> </a:t>
            </a:r>
            <a:br>
              <a:rPr lang="en-US" sz="3200" dirty="0"/>
            </a:br>
            <a:br>
              <a:rPr lang="en-US" sz="3200" dirty="0"/>
            </a:br>
            <a:endParaRPr lang="en-US" sz="3200" dirty="0"/>
          </a:p>
        </p:txBody>
      </p:sp>
      <p:sp>
        <p:nvSpPr>
          <p:cNvPr id="6" name="Text Placeholder 5">
            <a:extLst>
              <a:ext uri="{FF2B5EF4-FFF2-40B4-BE49-F238E27FC236}">
                <a16:creationId xmlns:a16="http://schemas.microsoft.com/office/drawing/2014/main" id="{0A60DF4E-8A03-8575-7BBF-49464166CF55}"/>
              </a:ext>
            </a:extLst>
          </p:cNvPr>
          <p:cNvSpPr>
            <a:spLocks noGrp="1"/>
          </p:cNvSpPr>
          <p:nvPr>
            <p:ph type="body" idx="1"/>
          </p:nvPr>
        </p:nvSpPr>
        <p:spPr>
          <a:xfrm>
            <a:off x="757053" y="4093508"/>
            <a:ext cx="10944409" cy="1500187"/>
          </a:xfrm>
        </p:spPr>
        <p:txBody>
          <a:bodyPr>
            <a:normAutofit/>
          </a:bodyPr>
          <a:lstStyle/>
          <a:p>
            <a:r>
              <a:rPr lang="en-US" sz="3200" b="1" dirty="0" err="1">
                <a:solidFill>
                  <a:srgbClr val="C00000"/>
                </a:solidFill>
              </a:rPr>
              <a:t>Sık</a:t>
            </a:r>
            <a:r>
              <a:rPr lang="en-US" sz="3200" b="1" dirty="0">
                <a:solidFill>
                  <a:srgbClr val="C00000"/>
                </a:solidFill>
              </a:rPr>
              <a:t> </a:t>
            </a:r>
            <a:r>
              <a:rPr lang="en-US" sz="3200" b="1" dirty="0" err="1">
                <a:solidFill>
                  <a:srgbClr val="C00000"/>
                </a:solidFill>
              </a:rPr>
              <a:t>rastlanılan</a:t>
            </a:r>
            <a:r>
              <a:rPr lang="en-US" sz="3200" b="1" dirty="0">
                <a:solidFill>
                  <a:srgbClr val="C00000"/>
                </a:solidFill>
              </a:rPr>
              <a:t> </a:t>
            </a:r>
            <a:r>
              <a:rPr lang="en-US" sz="3200" b="1" dirty="0" err="1">
                <a:solidFill>
                  <a:srgbClr val="C00000"/>
                </a:solidFill>
              </a:rPr>
              <a:t>komorbiditeler</a:t>
            </a:r>
            <a:r>
              <a:rPr lang="en-US" sz="3200" b="1" dirty="0">
                <a:solidFill>
                  <a:srgbClr val="C00000"/>
                </a:solidFill>
              </a:rPr>
              <a:t> </a:t>
            </a:r>
            <a:r>
              <a:rPr lang="en-US" sz="3200" b="1" dirty="0" err="1">
                <a:solidFill>
                  <a:srgbClr val="C00000"/>
                </a:solidFill>
              </a:rPr>
              <a:t>ve</a:t>
            </a:r>
            <a:r>
              <a:rPr lang="en-US" sz="3200" b="1" dirty="0">
                <a:solidFill>
                  <a:srgbClr val="C00000"/>
                </a:solidFill>
              </a:rPr>
              <a:t> </a:t>
            </a:r>
            <a:r>
              <a:rPr lang="en-US" sz="3200" b="1" dirty="0" err="1">
                <a:solidFill>
                  <a:srgbClr val="C00000"/>
                </a:solidFill>
              </a:rPr>
              <a:t>PH’nın</a:t>
            </a:r>
            <a:r>
              <a:rPr lang="en-US" sz="3200" b="1" dirty="0">
                <a:solidFill>
                  <a:srgbClr val="C00000"/>
                </a:solidFill>
              </a:rPr>
              <a:t> non-motor </a:t>
            </a:r>
            <a:r>
              <a:rPr lang="en-US" sz="3200" b="1" dirty="0" err="1">
                <a:solidFill>
                  <a:srgbClr val="C00000"/>
                </a:solidFill>
              </a:rPr>
              <a:t>semptomları</a:t>
            </a:r>
            <a:endParaRPr lang="en-US" sz="3200" b="1" dirty="0"/>
          </a:p>
        </p:txBody>
      </p:sp>
      <p:pic>
        <p:nvPicPr>
          <p:cNvPr id="7" name="Picture 6">
            <a:extLst>
              <a:ext uri="{FF2B5EF4-FFF2-40B4-BE49-F238E27FC236}">
                <a16:creationId xmlns:a16="http://schemas.microsoft.com/office/drawing/2014/main" id="{2D6D7568-29C5-A040-70D4-EEA6B065EE89}"/>
              </a:ext>
            </a:extLst>
          </p:cNvPr>
          <p:cNvPicPr>
            <a:picLocks noChangeAspect="1"/>
          </p:cNvPicPr>
          <p:nvPr/>
        </p:nvPicPr>
        <p:blipFill>
          <a:blip r:embed="rId2"/>
          <a:stretch>
            <a:fillRect/>
          </a:stretch>
        </p:blipFill>
        <p:spPr>
          <a:xfrm>
            <a:off x="9805545" y="297502"/>
            <a:ext cx="1716897" cy="1716897"/>
          </a:xfrm>
          <a:prstGeom prst="rect">
            <a:avLst/>
          </a:prstGeom>
        </p:spPr>
      </p:pic>
    </p:spTree>
    <p:extLst>
      <p:ext uri="{BB962C8B-B14F-4D97-AF65-F5344CB8AC3E}">
        <p14:creationId xmlns:p14="http://schemas.microsoft.com/office/powerpoint/2010/main" val="3909891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BB799-BC55-9AE0-4994-665DBB84A4B2}"/>
              </a:ext>
            </a:extLst>
          </p:cNvPr>
          <p:cNvSpPr txBox="1"/>
          <p:nvPr/>
        </p:nvSpPr>
        <p:spPr>
          <a:xfrm>
            <a:off x="1079500" y="376677"/>
            <a:ext cx="9271000" cy="830997"/>
          </a:xfrm>
          <a:prstGeom prst="rect">
            <a:avLst/>
          </a:prstGeom>
          <a:noFill/>
        </p:spPr>
        <p:txBody>
          <a:bodyPr wrap="square" rtlCol="0">
            <a:spAutoFit/>
          </a:bodyPr>
          <a:lstStyle/>
          <a:p>
            <a:r>
              <a:rPr lang="en-US" sz="2400" dirty="0"/>
              <a:t>Hospitalize </a:t>
            </a:r>
            <a:r>
              <a:rPr lang="en-US" sz="2400" dirty="0" err="1"/>
              <a:t>edilmiş</a:t>
            </a:r>
            <a:r>
              <a:rPr lang="en-US" sz="2400" dirty="0"/>
              <a:t> PH </a:t>
            </a:r>
            <a:r>
              <a:rPr lang="en-US" sz="2400" dirty="0" err="1"/>
              <a:t>hastalarının</a:t>
            </a:r>
            <a:r>
              <a:rPr lang="en-US" sz="2400" dirty="0"/>
              <a:t> &gt;%30’unda &gt;5 </a:t>
            </a:r>
            <a:r>
              <a:rPr lang="en-US" sz="2400" dirty="0" err="1"/>
              <a:t>komorbidite</a:t>
            </a:r>
            <a:r>
              <a:rPr lang="en-US" sz="2400" dirty="0"/>
              <a:t> var</a:t>
            </a:r>
          </a:p>
          <a:p>
            <a:r>
              <a:rPr lang="en-US" sz="2400" dirty="0">
                <a:solidFill>
                  <a:srgbClr val="C00000"/>
                </a:solidFill>
              </a:rPr>
              <a:t>Geriatrik PH </a:t>
            </a:r>
            <a:r>
              <a:rPr lang="en-US" sz="2400" dirty="0" err="1">
                <a:solidFill>
                  <a:srgbClr val="C00000"/>
                </a:solidFill>
              </a:rPr>
              <a:t>hastalarında</a:t>
            </a:r>
            <a:r>
              <a:rPr lang="en-US" sz="2400" dirty="0">
                <a:solidFill>
                  <a:srgbClr val="C00000"/>
                </a:solidFill>
              </a:rPr>
              <a:t> </a:t>
            </a:r>
            <a:r>
              <a:rPr lang="en-US" sz="2400" dirty="0" err="1">
                <a:solidFill>
                  <a:srgbClr val="C00000"/>
                </a:solidFill>
              </a:rPr>
              <a:t>multimorbidite</a:t>
            </a:r>
            <a:r>
              <a:rPr lang="en-US" sz="2400" dirty="0">
                <a:solidFill>
                  <a:srgbClr val="C00000"/>
                </a:solidFill>
              </a:rPr>
              <a:t> </a:t>
            </a:r>
            <a:r>
              <a:rPr lang="en-US" sz="2400" dirty="0" err="1">
                <a:solidFill>
                  <a:srgbClr val="C00000"/>
                </a:solidFill>
              </a:rPr>
              <a:t>oranı</a:t>
            </a:r>
            <a:r>
              <a:rPr lang="en-US" sz="2400" dirty="0">
                <a:solidFill>
                  <a:srgbClr val="C00000"/>
                </a:solidFill>
              </a:rPr>
              <a:t> %92</a:t>
            </a:r>
          </a:p>
        </p:txBody>
      </p:sp>
      <p:sp>
        <p:nvSpPr>
          <p:cNvPr id="3" name="TextBox 2">
            <a:extLst>
              <a:ext uri="{FF2B5EF4-FFF2-40B4-BE49-F238E27FC236}">
                <a16:creationId xmlns:a16="http://schemas.microsoft.com/office/drawing/2014/main" id="{00E960C8-6685-DFE5-9149-79DC2F3C5C8D}"/>
              </a:ext>
            </a:extLst>
          </p:cNvPr>
          <p:cNvSpPr txBox="1"/>
          <p:nvPr/>
        </p:nvSpPr>
        <p:spPr>
          <a:xfrm>
            <a:off x="280587" y="6122313"/>
            <a:ext cx="10345992" cy="261610"/>
          </a:xfrm>
          <a:prstGeom prst="rect">
            <a:avLst/>
          </a:prstGeom>
          <a:noFill/>
        </p:spPr>
        <p:txBody>
          <a:bodyPr wrap="square">
            <a:spAutoFit/>
          </a:bodyPr>
          <a:lstStyle/>
          <a:p>
            <a:pPr>
              <a:buNone/>
            </a:pPr>
            <a:r>
              <a:rPr lang="en-AU" sz="1100" dirty="0">
                <a:solidFill>
                  <a:srgbClr val="000000"/>
                </a:solidFill>
                <a:effectLst/>
              </a:rPr>
              <a:t>Hou JG, et al. Assessment of appropriate medication administration for hospitalized patients with Parkinson’s disease. Parkinsonism </a:t>
            </a:r>
            <a:r>
              <a:rPr lang="en-AU" sz="1100" dirty="0" err="1">
                <a:solidFill>
                  <a:srgbClr val="000000"/>
                </a:solidFill>
                <a:effectLst/>
              </a:rPr>
              <a:t>Relat</a:t>
            </a:r>
            <a:r>
              <a:rPr lang="en-AU" sz="1100" dirty="0">
                <a:solidFill>
                  <a:srgbClr val="000000"/>
                </a:solidFill>
              </a:rPr>
              <a:t> </a:t>
            </a:r>
            <a:r>
              <a:rPr lang="en-AU" sz="1100" dirty="0" err="1">
                <a:solidFill>
                  <a:srgbClr val="000000"/>
                </a:solidFill>
                <a:effectLst/>
              </a:rPr>
              <a:t>Disord</a:t>
            </a:r>
            <a:r>
              <a:rPr lang="en-AU" sz="1100" dirty="0">
                <a:solidFill>
                  <a:srgbClr val="000000"/>
                </a:solidFill>
                <a:effectLst/>
              </a:rPr>
              <a:t>. 2012;18:377–81.</a:t>
            </a:r>
          </a:p>
        </p:txBody>
      </p:sp>
      <p:sp>
        <p:nvSpPr>
          <p:cNvPr id="6" name="TextBox 5">
            <a:extLst>
              <a:ext uri="{FF2B5EF4-FFF2-40B4-BE49-F238E27FC236}">
                <a16:creationId xmlns:a16="http://schemas.microsoft.com/office/drawing/2014/main" id="{59D9ABAF-6EB1-AF48-89D6-551EBA405A73}"/>
              </a:ext>
            </a:extLst>
          </p:cNvPr>
          <p:cNvSpPr txBox="1"/>
          <p:nvPr/>
        </p:nvSpPr>
        <p:spPr>
          <a:xfrm>
            <a:off x="1133104" y="1146152"/>
            <a:ext cx="4169283" cy="5324535"/>
          </a:xfrm>
          <a:prstGeom prst="rect">
            <a:avLst/>
          </a:prstGeom>
          <a:noFill/>
        </p:spPr>
        <p:txBody>
          <a:bodyPr wrap="none" rtlCol="0">
            <a:spAutoFit/>
          </a:bodyPr>
          <a:lstStyle/>
          <a:p>
            <a:r>
              <a:rPr lang="en-US" sz="2000" dirty="0"/>
              <a:t>En </a:t>
            </a:r>
            <a:r>
              <a:rPr lang="en-US" sz="2000" dirty="0" err="1"/>
              <a:t>sık</a:t>
            </a:r>
            <a:r>
              <a:rPr lang="en-US" sz="2000" dirty="0"/>
              <a:t> </a:t>
            </a:r>
            <a:r>
              <a:rPr lang="en-US" sz="2000" dirty="0" err="1"/>
              <a:t>görülen</a:t>
            </a:r>
            <a:r>
              <a:rPr lang="en-US" sz="2000" dirty="0"/>
              <a:t> </a:t>
            </a:r>
            <a:r>
              <a:rPr lang="en-US" sz="2000" dirty="0" err="1"/>
              <a:t>komorbiditeler</a:t>
            </a:r>
            <a:endParaRPr lang="en-US" sz="2000" dirty="0"/>
          </a:p>
          <a:p>
            <a:endParaRPr lang="en-US" sz="2000" dirty="0"/>
          </a:p>
          <a:p>
            <a:pPr marL="285750" indent="-285750">
              <a:buFont typeface="Arial" panose="020B0604020202020204" pitchFamily="34" charset="0"/>
              <a:buChar char="•"/>
            </a:pPr>
            <a:r>
              <a:rPr lang="en-US" sz="2000" dirty="0" err="1"/>
              <a:t>Demans</a:t>
            </a:r>
            <a:r>
              <a:rPr lang="en-US" sz="2000" dirty="0"/>
              <a:t>  </a:t>
            </a:r>
          </a:p>
          <a:p>
            <a:pPr marL="285750" indent="-285750">
              <a:buFont typeface="Arial" panose="020B0604020202020204" pitchFamily="34" charset="0"/>
              <a:buChar char="•"/>
            </a:pPr>
            <a:r>
              <a:rPr lang="en-US" sz="2000" dirty="0" err="1"/>
              <a:t>Hipertansiyon</a:t>
            </a:r>
            <a:r>
              <a:rPr lang="en-US" sz="2000" dirty="0"/>
              <a:t> (%30-%63)</a:t>
            </a:r>
          </a:p>
          <a:p>
            <a:pPr marL="285750" indent="-285750">
              <a:buFont typeface="Arial" panose="020B0604020202020204" pitchFamily="34" charset="0"/>
              <a:buChar char="•"/>
            </a:pPr>
            <a:r>
              <a:rPr lang="en-US" sz="2000" dirty="0" err="1"/>
              <a:t>Diabet</a:t>
            </a:r>
            <a:r>
              <a:rPr lang="en-US" sz="2000" dirty="0"/>
              <a:t> (%8 -18)</a:t>
            </a:r>
          </a:p>
          <a:p>
            <a:pPr marL="285750" indent="-285750">
              <a:buFont typeface="Arial" panose="020B0604020202020204" pitchFamily="34" charset="0"/>
              <a:buChar char="•"/>
            </a:pPr>
            <a:r>
              <a:rPr lang="en-US" sz="2000" dirty="0"/>
              <a:t>Kardiyovasküler </a:t>
            </a:r>
            <a:r>
              <a:rPr lang="en-US" sz="2000" dirty="0" err="1"/>
              <a:t>hastalıklar</a:t>
            </a:r>
            <a:endParaRPr lang="en-US" sz="2000" dirty="0"/>
          </a:p>
          <a:p>
            <a:pPr marL="285750" indent="-285750">
              <a:buFont typeface="Arial" panose="020B0604020202020204" pitchFamily="34" charset="0"/>
              <a:buChar char="•"/>
            </a:pPr>
            <a:r>
              <a:rPr lang="en-US" sz="2000" dirty="0" err="1"/>
              <a:t>Anksiyete</a:t>
            </a:r>
            <a:r>
              <a:rPr lang="en-US" sz="2000" dirty="0"/>
              <a:t>, </a:t>
            </a:r>
            <a:r>
              <a:rPr lang="en-US" sz="2000" dirty="0" err="1"/>
              <a:t>depresyon</a:t>
            </a:r>
            <a:endParaRPr lang="en-US" sz="2000" dirty="0"/>
          </a:p>
          <a:p>
            <a:pPr marL="285750" indent="-285750">
              <a:buFont typeface="Arial" panose="020B0604020202020204" pitchFamily="34" charset="0"/>
              <a:buChar char="•"/>
            </a:pPr>
            <a:r>
              <a:rPr lang="en-US" sz="2000" dirty="0" err="1"/>
              <a:t>Zayıflık</a:t>
            </a:r>
            <a:r>
              <a:rPr lang="en-US" sz="2000" dirty="0"/>
              <a:t> </a:t>
            </a:r>
            <a:r>
              <a:rPr lang="en-US" sz="2000" dirty="0" err="1"/>
              <a:t>ve</a:t>
            </a:r>
            <a:r>
              <a:rPr lang="en-US" sz="2000" dirty="0"/>
              <a:t> </a:t>
            </a:r>
            <a:r>
              <a:rPr lang="en-US" sz="2000" dirty="0" err="1"/>
              <a:t>sarkopeni</a:t>
            </a:r>
            <a:r>
              <a:rPr lang="en-US" sz="2000" dirty="0"/>
              <a:t>  (%35)</a:t>
            </a:r>
          </a:p>
          <a:p>
            <a:pPr marL="285750" indent="-285750">
              <a:buFont typeface="Arial" panose="020B0604020202020204" pitchFamily="34" charset="0"/>
              <a:buChar char="•"/>
            </a:pPr>
            <a:r>
              <a:rPr lang="en-US" sz="2000" dirty="0" err="1"/>
              <a:t>Osteoporoz</a:t>
            </a:r>
            <a:endParaRPr lang="en-US" sz="2000" dirty="0"/>
          </a:p>
          <a:p>
            <a:pPr marL="285750" indent="-285750">
              <a:buFont typeface="Arial" panose="020B0604020202020204" pitchFamily="34" charset="0"/>
              <a:buChar char="•"/>
            </a:pPr>
            <a:r>
              <a:rPr lang="en-US" sz="2000" dirty="0" err="1"/>
              <a:t>Tiroid</a:t>
            </a:r>
            <a:r>
              <a:rPr lang="en-US" sz="2000" dirty="0"/>
              <a:t> </a:t>
            </a:r>
            <a:r>
              <a:rPr lang="en-US" sz="2000" dirty="0" err="1"/>
              <a:t>hastalıkları</a:t>
            </a:r>
            <a:endParaRPr lang="en-US" sz="2000" dirty="0"/>
          </a:p>
          <a:p>
            <a:pPr marL="285750" indent="-285750">
              <a:buFont typeface="Arial" panose="020B0604020202020204" pitchFamily="34" charset="0"/>
              <a:buChar char="•"/>
            </a:pPr>
            <a:r>
              <a:rPr lang="en-US" sz="2000" dirty="0"/>
              <a:t>Anemi</a:t>
            </a:r>
          </a:p>
          <a:p>
            <a:pPr marL="285750" indent="-285750">
              <a:buFont typeface="Arial" panose="020B0604020202020204" pitchFamily="34" charset="0"/>
              <a:buChar char="•"/>
            </a:pPr>
            <a:r>
              <a:rPr lang="en-US" sz="2000" dirty="0"/>
              <a:t>Retinal </a:t>
            </a:r>
            <a:r>
              <a:rPr lang="en-US" sz="2000" dirty="0" err="1"/>
              <a:t>hastalıklar</a:t>
            </a:r>
            <a:endParaRPr lang="en-US" sz="2000" dirty="0"/>
          </a:p>
          <a:p>
            <a:pPr marL="285750" indent="-285750">
              <a:buFont typeface="Arial" panose="020B0604020202020204" pitchFamily="34" charset="0"/>
              <a:buChar char="•"/>
            </a:pPr>
            <a:r>
              <a:rPr lang="en-US" sz="2000" dirty="0" err="1"/>
              <a:t>Cilt</a:t>
            </a:r>
            <a:r>
              <a:rPr lang="en-US" sz="2000" dirty="0"/>
              <a:t> </a:t>
            </a:r>
            <a:r>
              <a:rPr lang="en-US" sz="2000" dirty="0" err="1"/>
              <a:t>rahatsızlıkları</a:t>
            </a:r>
            <a:endParaRPr lang="en-US" sz="2000" dirty="0"/>
          </a:p>
          <a:p>
            <a:pPr marL="285750" indent="-285750">
              <a:buFont typeface="Arial" panose="020B0604020202020204" pitchFamily="34" charset="0"/>
              <a:buChar char="•"/>
            </a:pPr>
            <a:r>
              <a:rPr lang="en-US" sz="2000" dirty="0" err="1"/>
              <a:t>Erkeklerde</a:t>
            </a:r>
            <a:r>
              <a:rPr lang="en-US" sz="2000" dirty="0"/>
              <a:t> </a:t>
            </a:r>
            <a:r>
              <a:rPr lang="en-US" sz="2000" dirty="0" err="1"/>
              <a:t>prostat</a:t>
            </a:r>
            <a:r>
              <a:rPr lang="en-US" sz="2000" dirty="0"/>
              <a:t> </a:t>
            </a:r>
            <a:r>
              <a:rPr lang="en-US" sz="2000" dirty="0" err="1"/>
              <a:t>hipertrofisi</a:t>
            </a:r>
            <a:endParaRPr lang="en-US" sz="2000" dirty="0"/>
          </a:p>
          <a:p>
            <a:pPr marL="285750" indent="-285750">
              <a:buFont typeface="Arial" panose="020B0604020202020204" pitchFamily="34" charset="0"/>
              <a:buChar char="•"/>
            </a:pPr>
            <a:r>
              <a:rPr lang="en-US" sz="2000" dirty="0" err="1"/>
              <a:t>Serebrovasküler</a:t>
            </a:r>
            <a:r>
              <a:rPr lang="en-US" sz="2000" dirty="0"/>
              <a:t> </a:t>
            </a:r>
            <a:r>
              <a:rPr lang="en-US" sz="2000" dirty="0" err="1"/>
              <a:t>hastalıklar</a:t>
            </a:r>
            <a:r>
              <a:rPr lang="en-US" sz="2000" dirty="0"/>
              <a:t> (%44)</a:t>
            </a:r>
          </a:p>
          <a:p>
            <a:pPr marL="285750" indent="-285750">
              <a:buFont typeface="Arial" panose="020B0604020202020204" pitchFamily="34" charset="0"/>
              <a:buChar char="•"/>
            </a:pPr>
            <a:r>
              <a:rPr lang="en-US" sz="2000" dirty="0" err="1"/>
              <a:t>Polinöropati</a:t>
            </a:r>
            <a:r>
              <a:rPr lang="en-US" sz="2000" dirty="0"/>
              <a:t> (%8)</a:t>
            </a:r>
          </a:p>
          <a:p>
            <a:pPr marL="285750" indent="-285750">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F5E31CFB-F505-33D9-DCC7-AA18676EA73C}"/>
              </a:ext>
            </a:extLst>
          </p:cNvPr>
          <p:cNvSpPr txBox="1"/>
          <p:nvPr/>
        </p:nvSpPr>
        <p:spPr>
          <a:xfrm>
            <a:off x="1400762" y="1698575"/>
            <a:ext cx="1159292" cy="400110"/>
          </a:xfrm>
          <a:prstGeom prst="rect">
            <a:avLst/>
          </a:prstGeom>
          <a:solidFill>
            <a:schemeClr val="bg1"/>
          </a:solidFill>
        </p:spPr>
        <p:txBody>
          <a:bodyPr wrap="none" rtlCol="0">
            <a:spAutoFit/>
          </a:bodyPr>
          <a:lstStyle/>
          <a:p>
            <a:r>
              <a:rPr lang="en-US" sz="2000" b="1" dirty="0" err="1">
                <a:solidFill>
                  <a:srgbClr val="C00000"/>
                </a:solidFill>
              </a:rPr>
              <a:t>Demans</a:t>
            </a:r>
            <a:endParaRPr lang="en-US" sz="2000" b="1" dirty="0">
              <a:solidFill>
                <a:srgbClr val="C00000"/>
              </a:solidFill>
            </a:endParaRPr>
          </a:p>
        </p:txBody>
      </p:sp>
      <p:sp>
        <p:nvSpPr>
          <p:cNvPr id="8" name="TextBox 7">
            <a:extLst>
              <a:ext uri="{FF2B5EF4-FFF2-40B4-BE49-F238E27FC236}">
                <a16:creationId xmlns:a16="http://schemas.microsoft.com/office/drawing/2014/main" id="{E187C9D8-F12B-B375-BCFB-5C0E82247B9C}"/>
              </a:ext>
            </a:extLst>
          </p:cNvPr>
          <p:cNvSpPr txBox="1"/>
          <p:nvPr/>
        </p:nvSpPr>
        <p:spPr>
          <a:xfrm>
            <a:off x="1421794" y="3296752"/>
            <a:ext cx="2319674" cy="369332"/>
          </a:xfrm>
          <a:prstGeom prst="rect">
            <a:avLst/>
          </a:prstGeom>
          <a:solidFill>
            <a:schemeClr val="bg1"/>
          </a:solidFill>
        </p:spPr>
        <p:txBody>
          <a:bodyPr wrap="none" rtlCol="0">
            <a:spAutoFit/>
          </a:bodyPr>
          <a:lstStyle/>
          <a:p>
            <a:r>
              <a:rPr lang="en-US" b="1" dirty="0" err="1">
                <a:solidFill>
                  <a:srgbClr val="C00000"/>
                </a:solidFill>
              </a:rPr>
              <a:t>Zayıflık</a:t>
            </a:r>
            <a:r>
              <a:rPr lang="en-US" b="1" dirty="0">
                <a:solidFill>
                  <a:srgbClr val="C00000"/>
                </a:solidFill>
              </a:rPr>
              <a:t> </a:t>
            </a:r>
            <a:r>
              <a:rPr lang="en-US" b="1" dirty="0" err="1">
                <a:solidFill>
                  <a:srgbClr val="C00000"/>
                </a:solidFill>
              </a:rPr>
              <a:t>ve</a:t>
            </a:r>
            <a:r>
              <a:rPr lang="en-US" b="1" dirty="0">
                <a:solidFill>
                  <a:srgbClr val="C00000"/>
                </a:solidFill>
              </a:rPr>
              <a:t> </a:t>
            </a:r>
            <a:r>
              <a:rPr lang="en-US" b="1" dirty="0" err="1">
                <a:solidFill>
                  <a:srgbClr val="C00000"/>
                </a:solidFill>
              </a:rPr>
              <a:t>sarkopeni</a:t>
            </a:r>
            <a:endParaRPr lang="en-US" b="1" dirty="0">
              <a:solidFill>
                <a:srgbClr val="C00000"/>
              </a:solidFill>
            </a:endParaRPr>
          </a:p>
        </p:txBody>
      </p:sp>
      <p:sp>
        <p:nvSpPr>
          <p:cNvPr id="9" name="TextBox 8">
            <a:extLst>
              <a:ext uri="{FF2B5EF4-FFF2-40B4-BE49-F238E27FC236}">
                <a16:creationId xmlns:a16="http://schemas.microsoft.com/office/drawing/2014/main" id="{6905A84E-BD66-DE8C-90C0-94649B4745A0}"/>
              </a:ext>
            </a:extLst>
          </p:cNvPr>
          <p:cNvSpPr txBox="1"/>
          <p:nvPr/>
        </p:nvSpPr>
        <p:spPr>
          <a:xfrm>
            <a:off x="5591077" y="2195895"/>
            <a:ext cx="6174022"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rPr>
              <a:t>Tip 2 DM </a:t>
            </a:r>
            <a:r>
              <a:rPr lang="en-US" dirty="0" err="1">
                <a:solidFill>
                  <a:srgbClr val="C00000"/>
                </a:solidFill>
              </a:rPr>
              <a:t>olanlarda</a:t>
            </a:r>
            <a:r>
              <a:rPr lang="en-US" dirty="0">
                <a:solidFill>
                  <a:srgbClr val="C00000"/>
                </a:solidFill>
              </a:rPr>
              <a:t> </a:t>
            </a:r>
            <a:r>
              <a:rPr lang="en-US" dirty="0"/>
              <a:t>PH </a:t>
            </a:r>
            <a:r>
              <a:rPr lang="en-US" dirty="0" err="1"/>
              <a:t>riski</a:t>
            </a:r>
            <a:r>
              <a:rPr lang="en-US" dirty="0"/>
              <a:t> %50 </a:t>
            </a:r>
            <a:r>
              <a:rPr lang="en-US" dirty="0" err="1"/>
              <a:t>daha</a:t>
            </a:r>
            <a:r>
              <a:rPr lang="en-US" dirty="0"/>
              <a:t> </a:t>
            </a:r>
            <a:r>
              <a:rPr lang="en-US" dirty="0" err="1"/>
              <a:t>yüksek</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Yaş</a:t>
            </a:r>
            <a:r>
              <a:rPr lang="en-US" dirty="0"/>
              <a:t> </a:t>
            </a:r>
            <a:r>
              <a:rPr lang="en-US" dirty="0" err="1"/>
              <a:t>uyumlu</a:t>
            </a:r>
            <a:r>
              <a:rPr lang="en-US" dirty="0"/>
              <a:t> </a:t>
            </a:r>
            <a:r>
              <a:rPr lang="en-US" dirty="0" err="1"/>
              <a:t>kontrollere</a:t>
            </a:r>
            <a:r>
              <a:rPr lang="en-US" dirty="0"/>
              <a:t> </a:t>
            </a:r>
            <a:r>
              <a:rPr lang="en-US" dirty="0" err="1"/>
              <a:t>göre</a:t>
            </a:r>
            <a:r>
              <a:rPr lang="en-US" dirty="0"/>
              <a:t> </a:t>
            </a:r>
            <a:r>
              <a:rPr lang="en-US" dirty="0">
                <a:solidFill>
                  <a:srgbClr val="C00000"/>
                </a:solidFill>
              </a:rPr>
              <a:t>PH </a:t>
            </a:r>
            <a:r>
              <a:rPr lang="en-US" dirty="0" err="1">
                <a:solidFill>
                  <a:srgbClr val="C00000"/>
                </a:solidFill>
              </a:rPr>
              <a:t>hastalarında</a:t>
            </a:r>
            <a:r>
              <a:rPr lang="en-US" dirty="0">
                <a:solidFill>
                  <a:srgbClr val="C00000"/>
                </a:solidFill>
              </a:rPr>
              <a:t> </a:t>
            </a:r>
            <a:r>
              <a:rPr lang="en-US" dirty="0" err="1">
                <a:solidFill>
                  <a:srgbClr val="C00000"/>
                </a:solidFill>
              </a:rPr>
              <a:t>serebrovasküler</a:t>
            </a:r>
            <a:r>
              <a:rPr lang="en-US" dirty="0">
                <a:solidFill>
                  <a:srgbClr val="C00000"/>
                </a:solidFill>
              </a:rPr>
              <a:t> </a:t>
            </a:r>
            <a:r>
              <a:rPr lang="en-US" dirty="0" err="1">
                <a:solidFill>
                  <a:srgbClr val="C00000"/>
                </a:solidFill>
              </a:rPr>
              <a:t>hastalık</a:t>
            </a:r>
            <a:r>
              <a:rPr lang="en-US" dirty="0">
                <a:solidFill>
                  <a:srgbClr val="C00000"/>
                </a:solidFill>
              </a:rPr>
              <a:t> </a:t>
            </a:r>
            <a:r>
              <a:rPr lang="en-US" dirty="0" err="1">
                <a:solidFill>
                  <a:srgbClr val="C00000"/>
                </a:solidFill>
              </a:rPr>
              <a:t>prevalansı</a:t>
            </a:r>
            <a:r>
              <a:rPr lang="en-US" dirty="0">
                <a:solidFill>
                  <a:srgbClr val="C00000"/>
                </a:solidFill>
              </a:rPr>
              <a:t> </a:t>
            </a:r>
            <a:r>
              <a:rPr lang="en-US" dirty="0" err="1">
                <a:solidFill>
                  <a:srgbClr val="C00000"/>
                </a:solidFill>
              </a:rPr>
              <a:t>daha</a:t>
            </a:r>
            <a:r>
              <a:rPr lang="en-US" dirty="0">
                <a:solidFill>
                  <a:srgbClr val="C00000"/>
                </a:solidFill>
              </a:rPr>
              <a:t> </a:t>
            </a:r>
            <a:r>
              <a:rPr lang="en-US" dirty="0" err="1">
                <a:solidFill>
                  <a:srgbClr val="C00000"/>
                </a:solidFill>
              </a:rPr>
              <a:t>yüksek</a:t>
            </a:r>
            <a:endParaRPr lang="en-US" dirty="0">
              <a:solidFill>
                <a:srgbClr val="C00000"/>
              </a:solidFill>
            </a:endParaRPr>
          </a:p>
          <a:p>
            <a:endParaRPr lang="en-US" dirty="0"/>
          </a:p>
          <a:p>
            <a:pPr marL="285750" indent="-285750">
              <a:buFont typeface="Arial" panose="020B0604020202020204" pitchFamily="34" charset="0"/>
              <a:buChar char="•"/>
            </a:pPr>
            <a:r>
              <a:rPr lang="en-US" dirty="0" err="1"/>
              <a:t>ABD’de</a:t>
            </a:r>
            <a:r>
              <a:rPr lang="en-US" dirty="0"/>
              <a:t> </a:t>
            </a:r>
            <a:r>
              <a:rPr lang="en-US" dirty="0" err="1"/>
              <a:t>kontrollere</a:t>
            </a:r>
            <a:r>
              <a:rPr lang="en-US" dirty="0"/>
              <a:t> </a:t>
            </a:r>
            <a:r>
              <a:rPr lang="en-US" dirty="0" err="1"/>
              <a:t>göre</a:t>
            </a:r>
            <a:r>
              <a:rPr lang="en-US" dirty="0"/>
              <a:t> </a:t>
            </a:r>
            <a:r>
              <a:rPr lang="en-US" dirty="0">
                <a:solidFill>
                  <a:srgbClr val="C00000"/>
                </a:solidFill>
              </a:rPr>
              <a:t>PH </a:t>
            </a:r>
            <a:r>
              <a:rPr lang="en-US" dirty="0" err="1">
                <a:solidFill>
                  <a:srgbClr val="C00000"/>
                </a:solidFill>
              </a:rPr>
              <a:t>hastalarinda</a:t>
            </a:r>
            <a:r>
              <a:rPr lang="en-US" dirty="0">
                <a:solidFill>
                  <a:srgbClr val="C00000"/>
                </a:solidFill>
              </a:rPr>
              <a:t> </a:t>
            </a:r>
            <a:r>
              <a:rPr lang="en-US" dirty="0" err="1">
                <a:solidFill>
                  <a:srgbClr val="C00000"/>
                </a:solidFill>
              </a:rPr>
              <a:t>kalp</a:t>
            </a:r>
            <a:r>
              <a:rPr lang="en-US" dirty="0">
                <a:solidFill>
                  <a:srgbClr val="C00000"/>
                </a:solidFill>
              </a:rPr>
              <a:t> </a:t>
            </a:r>
            <a:r>
              <a:rPr lang="en-US" dirty="0" err="1">
                <a:solidFill>
                  <a:srgbClr val="C00000"/>
                </a:solidFill>
              </a:rPr>
              <a:t>yetersizliği</a:t>
            </a:r>
            <a:r>
              <a:rPr lang="en-US" dirty="0">
                <a:solidFill>
                  <a:srgbClr val="C00000"/>
                </a:solidFill>
              </a:rPr>
              <a:t> </a:t>
            </a:r>
          </a:p>
          <a:p>
            <a:r>
              <a:rPr lang="en-US" dirty="0">
                <a:solidFill>
                  <a:srgbClr val="C00000"/>
                </a:solidFill>
              </a:rPr>
              <a:t>      </a:t>
            </a:r>
            <a:r>
              <a:rPr lang="en-US" dirty="0" err="1">
                <a:solidFill>
                  <a:srgbClr val="C00000"/>
                </a:solidFill>
              </a:rPr>
              <a:t>prevalansi</a:t>
            </a:r>
            <a:r>
              <a:rPr lang="en-US" dirty="0">
                <a:solidFill>
                  <a:srgbClr val="C00000"/>
                </a:solidFill>
              </a:rPr>
              <a:t> 2 x </a:t>
            </a:r>
            <a:r>
              <a:rPr lang="en-US" dirty="0" err="1">
                <a:solidFill>
                  <a:srgbClr val="C00000"/>
                </a:solidFill>
              </a:rPr>
              <a:t>yüksek</a:t>
            </a:r>
            <a:endParaRPr lang="en-US" dirty="0">
              <a:solidFill>
                <a:srgbClr val="C00000"/>
              </a:solidFill>
            </a:endParaRPr>
          </a:p>
          <a:p>
            <a:endParaRPr lang="en-US" dirty="0">
              <a:solidFill>
                <a:srgbClr val="C00000"/>
              </a:solidFill>
            </a:endParaRPr>
          </a:p>
          <a:p>
            <a:pPr marL="285750" indent="-285750">
              <a:buFont typeface="Arial" panose="020B0604020202020204" pitchFamily="34" charset="0"/>
              <a:buChar char="•"/>
            </a:pPr>
            <a:r>
              <a:rPr lang="en-US" dirty="0" err="1">
                <a:solidFill>
                  <a:srgbClr val="C00000"/>
                </a:solidFill>
              </a:rPr>
              <a:t>Vasküler</a:t>
            </a:r>
            <a:r>
              <a:rPr lang="en-US" dirty="0">
                <a:solidFill>
                  <a:srgbClr val="C00000"/>
                </a:solidFill>
              </a:rPr>
              <a:t> risk </a:t>
            </a:r>
            <a:r>
              <a:rPr lang="en-US" dirty="0" err="1">
                <a:solidFill>
                  <a:srgbClr val="C00000"/>
                </a:solidFill>
              </a:rPr>
              <a:t>profili</a:t>
            </a:r>
            <a:r>
              <a:rPr lang="en-US" dirty="0">
                <a:solidFill>
                  <a:srgbClr val="C00000"/>
                </a:solidFill>
              </a:rPr>
              <a:t> </a:t>
            </a:r>
            <a:r>
              <a:rPr lang="en-US" dirty="0" err="1">
                <a:solidFill>
                  <a:srgbClr val="C00000"/>
                </a:solidFill>
              </a:rPr>
              <a:t>yüksek</a:t>
            </a:r>
            <a:r>
              <a:rPr lang="en-US" dirty="0">
                <a:solidFill>
                  <a:srgbClr val="C00000"/>
                </a:solidFill>
              </a:rPr>
              <a:t> PH </a:t>
            </a:r>
            <a:r>
              <a:rPr lang="en-US" dirty="0" err="1">
                <a:solidFill>
                  <a:srgbClr val="C00000"/>
                </a:solidFill>
              </a:rPr>
              <a:t>hastalarında</a:t>
            </a:r>
            <a:r>
              <a:rPr lang="en-US" dirty="0">
                <a:solidFill>
                  <a:srgbClr val="C00000"/>
                </a:solidFill>
              </a:rPr>
              <a:t> </a:t>
            </a:r>
            <a:r>
              <a:rPr lang="en-US" dirty="0"/>
              <a:t>postural </a:t>
            </a:r>
          </a:p>
          <a:p>
            <a:r>
              <a:rPr lang="en-US" dirty="0"/>
              <a:t>      </a:t>
            </a:r>
            <a:r>
              <a:rPr lang="en-US" dirty="0" err="1"/>
              <a:t>instabilite</a:t>
            </a:r>
            <a:r>
              <a:rPr lang="en-US" dirty="0"/>
              <a:t> </a:t>
            </a:r>
            <a:r>
              <a:rPr lang="en-US" dirty="0" err="1"/>
              <a:t>ve</a:t>
            </a:r>
            <a:r>
              <a:rPr lang="en-US" dirty="0"/>
              <a:t> </a:t>
            </a:r>
            <a:r>
              <a:rPr lang="en-US" dirty="0" err="1"/>
              <a:t>kognitif</a:t>
            </a:r>
            <a:r>
              <a:rPr lang="en-US" dirty="0"/>
              <a:t> </a:t>
            </a:r>
            <a:r>
              <a:rPr lang="en-US" dirty="0" err="1"/>
              <a:t>yıkım</a:t>
            </a:r>
            <a:r>
              <a:rPr lang="en-US" dirty="0"/>
              <a:t> </a:t>
            </a:r>
            <a:r>
              <a:rPr lang="en-US" dirty="0" err="1"/>
              <a:t>sıklık</a:t>
            </a:r>
            <a:r>
              <a:rPr lang="en-US" dirty="0"/>
              <a:t> </a:t>
            </a:r>
            <a:r>
              <a:rPr lang="en-US" dirty="0" err="1"/>
              <a:t>ve</a:t>
            </a:r>
            <a:r>
              <a:rPr lang="en-US" dirty="0"/>
              <a:t> </a:t>
            </a:r>
            <a:r>
              <a:rPr lang="en-US" dirty="0" err="1"/>
              <a:t>şiddeti</a:t>
            </a:r>
            <a:r>
              <a:rPr lang="en-US" dirty="0"/>
              <a:t> </a:t>
            </a:r>
            <a:r>
              <a:rPr lang="en-US" dirty="0" err="1"/>
              <a:t>yüksek</a:t>
            </a:r>
            <a:endParaRPr lang="en-US" dirty="0"/>
          </a:p>
          <a:p>
            <a:endParaRPr lang="en-US" dirty="0"/>
          </a:p>
          <a:p>
            <a:endParaRPr lang="en-US" dirty="0"/>
          </a:p>
        </p:txBody>
      </p:sp>
      <p:sp>
        <p:nvSpPr>
          <p:cNvPr id="11" name="TextBox 10">
            <a:extLst>
              <a:ext uri="{FF2B5EF4-FFF2-40B4-BE49-F238E27FC236}">
                <a16:creationId xmlns:a16="http://schemas.microsoft.com/office/drawing/2014/main" id="{B95152D5-FD10-FAD3-22D7-6C4A2FECD624}"/>
              </a:ext>
            </a:extLst>
          </p:cNvPr>
          <p:cNvSpPr txBox="1"/>
          <p:nvPr/>
        </p:nvSpPr>
        <p:spPr>
          <a:xfrm>
            <a:off x="280587" y="6320985"/>
            <a:ext cx="10861976" cy="261610"/>
          </a:xfrm>
          <a:prstGeom prst="rect">
            <a:avLst/>
          </a:prstGeom>
          <a:noFill/>
        </p:spPr>
        <p:txBody>
          <a:bodyPr wrap="square">
            <a:spAutoFit/>
          </a:bodyPr>
          <a:lstStyle/>
          <a:p>
            <a:pPr>
              <a:buNone/>
            </a:pPr>
            <a:r>
              <a:rPr lang="en-AU" sz="1100" dirty="0" err="1">
                <a:solidFill>
                  <a:srgbClr val="000000"/>
                </a:solidFill>
                <a:effectLst/>
                <a:latin typeface="Helvetica" pitchFamily="2" charset="0"/>
              </a:rPr>
              <a:t>Zesiewicz</a:t>
            </a:r>
            <a:r>
              <a:rPr lang="en-AU" sz="1100" dirty="0">
                <a:solidFill>
                  <a:srgbClr val="000000"/>
                </a:solidFill>
                <a:effectLst/>
                <a:latin typeface="Helvetica" pitchFamily="2" charset="0"/>
              </a:rPr>
              <a:t> TA, et al. Heart failure in Parkinson’s disease: analysis of the United States Medicare current beneficiary survey. Parkinsonism </a:t>
            </a:r>
            <a:r>
              <a:rPr lang="en-AU" sz="1100" dirty="0" err="1">
                <a:solidFill>
                  <a:srgbClr val="000000"/>
                </a:solidFill>
                <a:effectLst/>
                <a:latin typeface="Helvetica" pitchFamily="2" charset="0"/>
              </a:rPr>
              <a:t>Relat</a:t>
            </a:r>
            <a:r>
              <a:rPr lang="en-AU" sz="1100" dirty="0">
                <a:solidFill>
                  <a:srgbClr val="000000"/>
                </a:solidFill>
                <a:effectLst/>
                <a:latin typeface="Helvetica" pitchFamily="2" charset="0"/>
              </a:rPr>
              <a:t> </a:t>
            </a:r>
            <a:r>
              <a:rPr lang="en-AU" sz="1100" dirty="0" err="1">
                <a:solidFill>
                  <a:srgbClr val="000000"/>
                </a:solidFill>
                <a:effectLst/>
                <a:latin typeface="Helvetica" pitchFamily="2" charset="0"/>
              </a:rPr>
              <a:t>Disord</a:t>
            </a:r>
            <a:r>
              <a:rPr lang="en-AU" sz="1100" dirty="0">
                <a:solidFill>
                  <a:srgbClr val="000000"/>
                </a:solidFill>
                <a:effectLst/>
                <a:latin typeface="Helvetica" pitchFamily="2" charset="0"/>
              </a:rPr>
              <a:t>. 2004;10:417–20.</a:t>
            </a:r>
          </a:p>
        </p:txBody>
      </p:sp>
      <p:sp>
        <p:nvSpPr>
          <p:cNvPr id="13" name="TextBox 12">
            <a:extLst>
              <a:ext uri="{FF2B5EF4-FFF2-40B4-BE49-F238E27FC236}">
                <a16:creationId xmlns:a16="http://schemas.microsoft.com/office/drawing/2014/main" id="{2FE24EBC-228E-F2FC-680B-861BFBAF0D4F}"/>
              </a:ext>
            </a:extLst>
          </p:cNvPr>
          <p:cNvSpPr txBox="1"/>
          <p:nvPr/>
        </p:nvSpPr>
        <p:spPr>
          <a:xfrm>
            <a:off x="280587" y="6536282"/>
            <a:ext cx="11844979" cy="261610"/>
          </a:xfrm>
          <a:prstGeom prst="rect">
            <a:avLst/>
          </a:prstGeom>
          <a:noFill/>
        </p:spPr>
        <p:txBody>
          <a:bodyPr wrap="square">
            <a:spAutoFit/>
          </a:bodyPr>
          <a:lstStyle/>
          <a:p>
            <a:pPr>
              <a:buNone/>
            </a:pPr>
            <a:r>
              <a:rPr lang="en-AU" sz="1100" dirty="0">
                <a:solidFill>
                  <a:srgbClr val="000000"/>
                </a:solidFill>
                <a:effectLst/>
                <a:latin typeface="Helvetica" pitchFamily="2" charset="0"/>
              </a:rPr>
              <a:t>Hong CT, Hu H-H, Chan L, Bai C-H. Prevalent cerebrovascular</a:t>
            </a:r>
            <a:r>
              <a:rPr lang="en-AU" sz="1100" dirty="0">
                <a:solidFill>
                  <a:srgbClr val="000000"/>
                </a:solidFill>
                <a:latin typeface="Helvetica" pitchFamily="2" charset="0"/>
              </a:rPr>
              <a:t> </a:t>
            </a:r>
            <a:r>
              <a:rPr lang="en-AU" sz="1100" dirty="0">
                <a:solidFill>
                  <a:srgbClr val="000000"/>
                </a:solidFill>
                <a:effectLst/>
                <a:latin typeface="Helvetica" pitchFamily="2" charset="0"/>
              </a:rPr>
              <a:t>and cardiovascular disease in people with Parkinson’s disease: </a:t>
            </a:r>
            <a:r>
              <a:rPr lang="en-AU" sz="1100" dirty="0" err="1">
                <a:solidFill>
                  <a:srgbClr val="000000"/>
                </a:solidFill>
                <a:effectLst/>
                <a:latin typeface="Helvetica" pitchFamily="2" charset="0"/>
              </a:rPr>
              <a:t>ameta</a:t>
            </a:r>
            <a:r>
              <a:rPr lang="en-AU" sz="1100" dirty="0">
                <a:solidFill>
                  <a:srgbClr val="000000"/>
                </a:solidFill>
                <a:effectLst/>
                <a:latin typeface="Helvetica" pitchFamily="2" charset="0"/>
              </a:rPr>
              <a:t>-analysis. Clin Epidemiol. 2018;10:1147–54.</a:t>
            </a:r>
          </a:p>
        </p:txBody>
      </p:sp>
      <p:sp>
        <p:nvSpPr>
          <p:cNvPr id="15" name="TextBox 14">
            <a:extLst>
              <a:ext uri="{FF2B5EF4-FFF2-40B4-BE49-F238E27FC236}">
                <a16:creationId xmlns:a16="http://schemas.microsoft.com/office/drawing/2014/main" id="{2DA55BA9-F0B7-1975-6A02-2026F187E7DC}"/>
              </a:ext>
            </a:extLst>
          </p:cNvPr>
          <p:cNvSpPr txBox="1"/>
          <p:nvPr/>
        </p:nvSpPr>
        <p:spPr>
          <a:xfrm>
            <a:off x="1421794" y="2682723"/>
            <a:ext cx="3039829" cy="369332"/>
          </a:xfrm>
          <a:prstGeom prst="rect">
            <a:avLst/>
          </a:prstGeom>
          <a:solidFill>
            <a:schemeClr val="bg1"/>
          </a:solidFill>
        </p:spPr>
        <p:txBody>
          <a:bodyPr wrap="square">
            <a:spAutoFit/>
          </a:bodyPr>
          <a:lstStyle/>
          <a:p>
            <a:r>
              <a:rPr lang="en-US" b="1" dirty="0">
                <a:solidFill>
                  <a:srgbClr val="C00000"/>
                </a:solidFill>
              </a:rPr>
              <a:t>Kardiyovasküler </a:t>
            </a:r>
            <a:r>
              <a:rPr lang="en-US" b="1" dirty="0" err="1">
                <a:solidFill>
                  <a:srgbClr val="C00000"/>
                </a:solidFill>
              </a:rPr>
              <a:t>hastalıklar</a:t>
            </a:r>
            <a:endParaRPr lang="en-US" b="1" dirty="0">
              <a:solidFill>
                <a:srgbClr val="C00000"/>
              </a:solidFill>
            </a:endParaRPr>
          </a:p>
        </p:txBody>
      </p:sp>
    </p:spTree>
    <p:extLst>
      <p:ext uri="{BB962C8B-B14F-4D97-AF65-F5344CB8AC3E}">
        <p14:creationId xmlns:p14="http://schemas.microsoft.com/office/powerpoint/2010/main" val="294218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C11BCD-CFB3-49C7-741F-46C623DD0A7F}"/>
              </a:ext>
            </a:extLst>
          </p:cNvPr>
          <p:cNvSpPr txBox="1"/>
          <p:nvPr/>
        </p:nvSpPr>
        <p:spPr>
          <a:xfrm>
            <a:off x="200025" y="5531226"/>
            <a:ext cx="6338153" cy="738664"/>
          </a:xfrm>
          <a:prstGeom prst="rect">
            <a:avLst/>
          </a:prstGeom>
          <a:noFill/>
        </p:spPr>
        <p:txBody>
          <a:bodyPr wrap="square">
            <a:spAutoFit/>
          </a:bodyPr>
          <a:lstStyle/>
          <a:p>
            <a:pPr>
              <a:buNone/>
            </a:pPr>
            <a:r>
              <a:rPr lang="en-AU" sz="1400" dirty="0">
                <a:solidFill>
                  <a:srgbClr val="000000"/>
                </a:solidFill>
                <a:effectLst/>
                <a:latin typeface="Helvetica" pitchFamily="2" charset="0"/>
              </a:rPr>
              <a:t>Peña-</a:t>
            </a:r>
            <a:r>
              <a:rPr lang="en-AU" sz="1400" dirty="0" err="1">
                <a:solidFill>
                  <a:srgbClr val="000000"/>
                </a:solidFill>
                <a:effectLst/>
                <a:latin typeface="Helvetica" pitchFamily="2" charset="0"/>
              </a:rPr>
              <a:t>Zelayeta</a:t>
            </a:r>
            <a:r>
              <a:rPr lang="en-AU" sz="1400" dirty="0">
                <a:solidFill>
                  <a:srgbClr val="000000"/>
                </a:solidFill>
                <a:effectLst/>
                <a:latin typeface="Helvetica" pitchFamily="2" charset="0"/>
              </a:rPr>
              <a:t>, Let al. Redefining Non- Motor Symptoms in Parkinson’s Disease. J. Pers. Med. 2025, 15, 172.</a:t>
            </a:r>
          </a:p>
          <a:p>
            <a:pPr>
              <a:buNone/>
            </a:pPr>
            <a:r>
              <a:rPr lang="en-AU" sz="1400" dirty="0">
                <a:solidFill>
                  <a:srgbClr val="000000"/>
                </a:solidFill>
                <a:effectLst/>
                <a:latin typeface="Helvetica" pitchFamily="2" charset="0"/>
                <a:hlinkClick r:id="rId3"/>
              </a:rPr>
              <a:t>https://doi.org/10.3390/</a:t>
            </a:r>
            <a:r>
              <a:rPr lang="en-AU" sz="1400" dirty="0">
                <a:solidFill>
                  <a:srgbClr val="000000"/>
                </a:solidFill>
                <a:effectLst/>
                <a:latin typeface="Helvetica" pitchFamily="2" charset="0"/>
              </a:rPr>
              <a:t>jpm15050172</a:t>
            </a:r>
          </a:p>
        </p:txBody>
      </p:sp>
      <p:sp>
        <p:nvSpPr>
          <p:cNvPr id="5" name="TextBox 4">
            <a:extLst>
              <a:ext uri="{FF2B5EF4-FFF2-40B4-BE49-F238E27FC236}">
                <a16:creationId xmlns:a16="http://schemas.microsoft.com/office/drawing/2014/main" id="{AA5E5512-5703-E92E-DECB-CE067E2C1BD6}"/>
              </a:ext>
            </a:extLst>
          </p:cNvPr>
          <p:cNvSpPr txBox="1"/>
          <p:nvPr/>
        </p:nvSpPr>
        <p:spPr>
          <a:xfrm>
            <a:off x="744944" y="1692534"/>
            <a:ext cx="4090736" cy="830997"/>
          </a:xfrm>
          <a:prstGeom prst="rect">
            <a:avLst/>
          </a:prstGeom>
          <a:noFill/>
        </p:spPr>
        <p:txBody>
          <a:bodyPr wrap="none" rtlCol="0">
            <a:spAutoFit/>
          </a:bodyPr>
          <a:lstStyle/>
          <a:p>
            <a:pPr algn="ctr"/>
            <a:r>
              <a:rPr lang="en-US" sz="2400" b="1" dirty="0">
                <a:solidFill>
                  <a:srgbClr val="C00000"/>
                </a:solidFill>
              </a:rPr>
              <a:t>PH </a:t>
            </a:r>
            <a:r>
              <a:rPr lang="en-US" sz="2400" b="1" dirty="0" err="1">
                <a:solidFill>
                  <a:srgbClr val="C00000"/>
                </a:solidFill>
              </a:rPr>
              <a:t>multisistem</a:t>
            </a:r>
            <a:r>
              <a:rPr lang="en-US" sz="2400" b="1" dirty="0">
                <a:solidFill>
                  <a:srgbClr val="C00000"/>
                </a:solidFill>
              </a:rPr>
              <a:t> </a:t>
            </a:r>
            <a:r>
              <a:rPr lang="en-US" sz="2400" b="1" dirty="0" err="1">
                <a:solidFill>
                  <a:srgbClr val="C00000"/>
                </a:solidFill>
              </a:rPr>
              <a:t>bir</a:t>
            </a:r>
            <a:r>
              <a:rPr lang="en-US" sz="2400" b="1" dirty="0">
                <a:solidFill>
                  <a:srgbClr val="C00000"/>
                </a:solidFill>
              </a:rPr>
              <a:t> </a:t>
            </a:r>
            <a:r>
              <a:rPr lang="en-US" sz="2400" b="1" dirty="0" err="1">
                <a:solidFill>
                  <a:srgbClr val="C00000"/>
                </a:solidFill>
              </a:rPr>
              <a:t>hastalık</a:t>
            </a:r>
            <a:r>
              <a:rPr lang="en-US" sz="2400" b="1" dirty="0">
                <a:solidFill>
                  <a:srgbClr val="C00000"/>
                </a:solidFill>
              </a:rPr>
              <a:t> </a:t>
            </a:r>
          </a:p>
          <a:p>
            <a:pPr algn="ctr"/>
            <a:r>
              <a:rPr lang="en-US" sz="2400" b="1" dirty="0" err="1">
                <a:solidFill>
                  <a:srgbClr val="C00000"/>
                </a:solidFill>
              </a:rPr>
              <a:t>gibi</a:t>
            </a:r>
            <a:r>
              <a:rPr lang="en-US" sz="2400" b="1" dirty="0">
                <a:solidFill>
                  <a:srgbClr val="C00000"/>
                </a:solidFill>
              </a:rPr>
              <a:t> </a:t>
            </a:r>
            <a:r>
              <a:rPr lang="en-US" sz="2400" b="1" dirty="0" err="1">
                <a:solidFill>
                  <a:srgbClr val="C00000"/>
                </a:solidFill>
              </a:rPr>
              <a:t>ele</a:t>
            </a:r>
            <a:r>
              <a:rPr lang="en-US" sz="2400" b="1" dirty="0">
                <a:solidFill>
                  <a:srgbClr val="C00000"/>
                </a:solidFill>
              </a:rPr>
              <a:t> </a:t>
            </a:r>
            <a:r>
              <a:rPr lang="en-US" sz="2400" b="1" dirty="0" err="1">
                <a:solidFill>
                  <a:srgbClr val="C00000"/>
                </a:solidFill>
              </a:rPr>
              <a:t>alınmalı</a:t>
            </a:r>
            <a:r>
              <a:rPr lang="en-US" sz="2400" b="1" dirty="0">
                <a:solidFill>
                  <a:srgbClr val="C00000"/>
                </a:solidFill>
              </a:rPr>
              <a:t>!!</a:t>
            </a:r>
          </a:p>
        </p:txBody>
      </p:sp>
      <p:pic>
        <p:nvPicPr>
          <p:cNvPr id="6" name="Resim 5">
            <a:extLst>
              <a:ext uri="{FF2B5EF4-FFF2-40B4-BE49-F238E27FC236}">
                <a16:creationId xmlns:a16="http://schemas.microsoft.com/office/drawing/2014/main" id="{8CD7C3D9-8203-1C08-6F6C-0AE6B69179C9}"/>
              </a:ext>
            </a:extLst>
          </p:cNvPr>
          <p:cNvPicPr>
            <a:picLocks noChangeAspect="1"/>
          </p:cNvPicPr>
          <p:nvPr/>
        </p:nvPicPr>
        <p:blipFill>
          <a:blip r:embed="rId4"/>
          <a:stretch>
            <a:fillRect/>
          </a:stretch>
        </p:blipFill>
        <p:spPr>
          <a:xfrm>
            <a:off x="6527470" y="-50104"/>
            <a:ext cx="5664530" cy="6925752"/>
          </a:xfrm>
          <a:prstGeom prst="rect">
            <a:avLst/>
          </a:prstGeom>
        </p:spPr>
      </p:pic>
    </p:spTree>
    <p:extLst>
      <p:ext uri="{BB962C8B-B14F-4D97-AF65-F5344CB8AC3E}">
        <p14:creationId xmlns:p14="http://schemas.microsoft.com/office/powerpoint/2010/main" val="4148440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03CCBD-E39F-A5EC-8312-FE584317661E}"/>
              </a:ext>
            </a:extLst>
          </p:cNvPr>
          <p:cNvSpPr txBox="1"/>
          <p:nvPr/>
        </p:nvSpPr>
        <p:spPr>
          <a:xfrm>
            <a:off x="640527" y="6119853"/>
            <a:ext cx="11448028" cy="253916"/>
          </a:xfrm>
          <a:prstGeom prst="rect">
            <a:avLst/>
          </a:prstGeom>
          <a:noFill/>
        </p:spPr>
        <p:txBody>
          <a:bodyPr wrap="square">
            <a:spAutoFit/>
          </a:bodyPr>
          <a:lstStyle/>
          <a:p>
            <a:pPr>
              <a:buNone/>
            </a:pPr>
            <a:r>
              <a:rPr lang="en-AU" sz="1000" dirty="0">
                <a:solidFill>
                  <a:srgbClr val="000000"/>
                </a:solidFill>
                <a:effectLst/>
                <a:latin typeface="Helvetica" pitchFamily="2" charset="0"/>
              </a:rPr>
              <a:t>Riedel O</a:t>
            </a:r>
            <a:r>
              <a:rPr lang="en-AU" sz="1000" dirty="0">
                <a:solidFill>
                  <a:srgbClr val="000000"/>
                </a:solidFill>
                <a:latin typeface="Helvetica" pitchFamily="2" charset="0"/>
              </a:rPr>
              <a:t> </a:t>
            </a:r>
            <a:r>
              <a:rPr lang="en-AU" sz="1000" dirty="0">
                <a:solidFill>
                  <a:srgbClr val="000000"/>
                </a:solidFill>
                <a:effectLst/>
                <a:latin typeface="Helvetica" pitchFamily="2" charset="0"/>
              </a:rPr>
              <a:t>et al. Dementia and depression determine care dependency in Parkinson’s disease: analysis of 1,449 outpatients receiving nursing care in Germany. </a:t>
            </a:r>
            <a:r>
              <a:rPr lang="en-AU" sz="1000" dirty="0" err="1">
                <a:solidFill>
                  <a:srgbClr val="000000"/>
                </a:solidFill>
                <a:effectLst/>
                <a:latin typeface="Helvetica" pitchFamily="2" charset="0"/>
              </a:rPr>
              <a:t>Nervenarzt</a:t>
            </a:r>
            <a:r>
              <a:rPr lang="en-AU" sz="1000" dirty="0">
                <a:solidFill>
                  <a:srgbClr val="000000"/>
                </a:solidFill>
                <a:effectLst/>
                <a:latin typeface="Helvetica" pitchFamily="2" charset="0"/>
              </a:rPr>
              <a:t>. 2011;82:1012–9.</a:t>
            </a:r>
          </a:p>
        </p:txBody>
      </p:sp>
      <p:sp>
        <p:nvSpPr>
          <p:cNvPr id="6" name="TextBox 5">
            <a:extLst>
              <a:ext uri="{FF2B5EF4-FFF2-40B4-BE49-F238E27FC236}">
                <a16:creationId xmlns:a16="http://schemas.microsoft.com/office/drawing/2014/main" id="{A3E33D7E-A5A2-20E8-E2AD-64CB287D9863}"/>
              </a:ext>
            </a:extLst>
          </p:cNvPr>
          <p:cNvSpPr txBox="1"/>
          <p:nvPr/>
        </p:nvSpPr>
        <p:spPr>
          <a:xfrm>
            <a:off x="497588" y="266913"/>
            <a:ext cx="10699083" cy="523220"/>
          </a:xfrm>
          <a:prstGeom prst="rect">
            <a:avLst/>
          </a:prstGeom>
          <a:noFill/>
        </p:spPr>
        <p:txBody>
          <a:bodyPr wrap="none" rtlCol="0">
            <a:spAutoFit/>
          </a:bodyPr>
          <a:lstStyle/>
          <a:p>
            <a:r>
              <a:rPr lang="en-US" sz="2400" dirty="0"/>
              <a:t>PH </a:t>
            </a:r>
            <a:r>
              <a:rPr lang="en-US" sz="2400" dirty="0" err="1"/>
              <a:t>poliklinik</a:t>
            </a:r>
            <a:r>
              <a:rPr lang="en-US" sz="2400" dirty="0"/>
              <a:t> </a:t>
            </a:r>
            <a:r>
              <a:rPr lang="en-US" sz="2800" dirty="0" err="1"/>
              <a:t>hastalarının</a:t>
            </a:r>
            <a:r>
              <a:rPr lang="en-US" sz="2400" dirty="0"/>
              <a:t> &gt;%50 </a:t>
            </a:r>
            <a:r>
              <a:rPr lang="en-US" sz="2400" b="1" i="1" u="sng" dirty="0" err="1">
                <a:solidFill>
                  <a:srgbClr val="C00000"/>
                </a:solidFill>
              </a:rPr>
              <a:t>psikiyatrik</a:t>
            </a:r>
            <a:r>
              <a:rPr lang="en-US" sz="2400" b="1" i="1" u="sng" dirty="0">
                <a:solidFill>
                  <a:srgbClr val="C00000"/>
                </a:solidFill>
              </a:rPr>
              <a:t> </a:t>
            </a:r>
            <a:r>
              <a:rPr lang="en-US" sz="2400" b="1" i="1" u="sng" dirty="0" err="1">
                <a:solidFill>
                  <a:srgbClr val="C00000"/>
                </a:solidFill>
              </a:rPr>
              <a:t>ve</a:t>
            </a:r>
            <a:r>
              <a:rPr lang="en-US" sz="2400" b="1" i="1" u="sng" dirty="0">
                <a:solidFill>
                  <a:srgbClr val="C00000"/>
                </a:solidFill>
              </a:rPr>
              <a:t> </a:t>
            </a:r>
            <a:r>
              <a:rPr lang="en-US" sz="2400" b="1" i="1" u="sng" dirty="0" err="1">
                <a:solidFill>
                  <a:srgbClr val="C00000"/>
                </a:solidFill>
              </a:rPr>
              <a:t>kognitif</a:t>
            </a:r>
            <a:r>
              <a:rPr lang="en-US" sz="2400" b="1" i="1" u="sng" dirty="0">
                <a:solidFill>
                  <a:srgbClr val="C00000"/>
                </a:solidFill>
              </a:rPr>
              <a:t> </a:t>
            </a:r>
            <a:r>
              <a:rPr lang="en-US" sz="2400" b="1" i="1" u="sng" dirty="0" err="1">
                <a:solidFill>
                  <a:srgbClr val="C00000"/>
                </a:solidFill>
              </a:rPr>
              <a:t>semptomlar</a:t>
            </a:r>
            <a:r>
              <a:rPr lang="en-US" sz="2400" b="1" i="1" u="sng" dirty="0">
                <a:solidFill>
                  <a:srgbClr val="C00000"/>
                </a:solidFill>
              </a:rPr>
              <a:t>  </a:t>
            </a:r>
            <a:r>
              <a:rPr lang="en-US" sz="2400" dirty="0" err="1"/>
              <a:t>görülüyor</a:t>
            </a:r>
            <a:endParaRPr lang="en-US" sz="2400" dirty="0"/>
          </a:p>
        </p:txBody>
      </p:sp>
      <p:sp>
        <p:nvSpPr>
          <p:cNvPr id="10" name="TextBox 9">
            <a:extLst>
              <a:ext uri="{FF2B5EF4-FFF2-40B4-BE49-F238E27FC236}">
                <a16:creationId xmlns:a16="http://schemas.microsoft.com/office/drawing/2014/main" id="{4424EF54-7391-0259-4C73-CA2352030377}"/>
              </a:ext>
            </a:extLst>
          </p:cNvPr>
          <p:cNvSpPr txBox="1"/>
          <p:nvPr/>
        </p:nvSpPr>
        <p:spPr>
          <a:xfrm>
            <a:off x="497588" y="880206"/>
            <a:ext cx="9507930" cy="1908215"/>
          </a:xfrm>
          <a:prstGeom prst="rect">
            <a:avLst/>
          </a:prstGeom>
          <a:noFill/>
        </p:spPr>
        <p:txBody>
          <a:bodyPr wrap="square" rtlCol="0">
            <a:spAutoFit/>
          </a:bodyPr>
          <a:lstStyle/>
          <a:p>
            <a:r>
              <a:rPr lang="en-US" dirty="0" err="1">
                <a:solidFill>
                  <a:srgbClr val="C00000"/>
                </a:solidFill>
              </a:rPr>
              <a:t>Hafif</a:t>
            </a:r>
            <a:r>
              <a:rPr lang="en-US" dirty="0">
                <a:solidFill>
                  <a:srgbClr val="C00000"/>
                </a:solidFill>
              </a:rPr>
              <a:t> </a:t>
            </a:r>
            <a:r>
              <a:rPr lang="en-US" dirty="0" err="1">
                <a:solidFill>
                  <a:srgbClr val="C00000"/>
                </a:solidFill>
              </a:rPr>
              <a:t>bilişsel</a:t>
            </a:r>
            <a:r>
              <a:rPr lang="en-US" dirty="0">
                <a:solidFill>
                  <a:srgbClr val="C00000"/>
                </a:solidFill>
              </a:rPr>
              <a:t> </a:t>
            </a:r>
            <a:r>
              <a:rPr lang="en-US" dirty="0" err="1">
                <a:solidFill>
                  <a:srgbClr val="C00000"/>
                </a:solidFill>
              </a:rPr>
              <a:t>etkilenme</a:t>
            </a:r>
            <a:r>
              <a:rPr lang="en-US" dirty="0"/>
              <a:t> </a:t>
            </a:r>
            <a:r>
              <a:rPr lang="en-US" b="1" dirty="0" err="1"/>
              <a:t>tanı</a:t>
            </a:r>
            <a:r>
              <a:rPr lang="en-US" b="1" dirty="0"/>
              <a:t> </a:t>
            </a:r>
            <a:r>
              <a:rPr lang="en-US" b="1" dirty="0" err="1"/>
              <a:t>sırasında</a:t>
            </a:r>
            <a:r>
              <a:rPr lang="en-US" b="1" dirty="0"/>
              <a:t> %35, 5. </a:t>
            </a:r>
            <a:r>
              <a:rPr lang="en-US" b="1" dirty="0" err="1"/>
              <a:t>yılda</a:t>
            </a:r>
            <a:r>
              <a:rPr lang="en-US" b="1" dirty="0"/>
              <a:t> %50 </a:t>
            </a:r>
            <a:r>
              <a:rPr lang="en-US" b="1" dirty="0" err="1"/>
              <a:t>hastada</a:t>
            </a:r>
            <a:r>
              <a:rPr lang="en-US" b="1" dirty="0"/>
              <a:t> var</a:t>
            </a:r>
          </a:p>
          <a:p>
            <a:pPr marL="742950" lvl="1" indent="-285750">
              <a:buFont typeface="Arial" panose="020B0604020202020204" pitchFamily="34" charset="0"/>
              <a:buChar char="•"/>
            </a:pPr>
            <a:r>
              <a:rPr lang="en-US" dirty="0"/>
              <a:t>En </a:t>
            </a:r>
            <a:r>
              <a:rPr lang="en-US" dirty="0" err="1"/>
              <a:t>sık</a:t>
            </a:r>
            <a:r>
              <a:rPr lang="en-US" dirty="0"/>
              <a:t> non- </a:t>
            </a:r>
            <a:r>
              <a:rPr lang="en-US" dirty="0" err="1"/>
              <a:t>amnestik</a:t>
            </a:r>
            <a:r>
              <a:rPr lang="en-US" dirty="0"/>
              <a:t> </a:t>
            </a:r>
            <a:r>
              <a:rPr lang="en-US" dirty="0" err="1"/>
              <a:t>ve</a:t>
            </a:r>
            <a:r>
              <a:rPr lang="en-US" dirty="0"/>
              <a:t> </a:t>
            </a:r>
            <a:r>
              <a:rPr lang="en-US" dirty="0" err="1"/>
              <a:t>tek</a:t>
            </a:r>
            <a:r>
              <a:rPr lang="en-US" dirty="0"/>
              <a:t> </a:t>
            </a:r>
            <a:r>
              <a:rPr lang="en-US" dirty="0" err="1"/>
              <a:t>alanda</a:t>
            </a:r>
            <a:endParaRPr lang="en-US" dirty="0"/>
          </a:p>
          <a:p>
            <a:r>
              <a:rPr lang="en-US" dirty="0"/>
              <a:t>                   </a:t>
            </a:r>
            <a:r>
              <a:rPr lang="en-US" sz="1600" dirty="0" err="1"/>
              <a:t>Yürütücü</a:t>
            </a:r>
            <a:r>
              <a:rPr lang="en-US" sz="1600" dirty="0"/>
              <a:t> </a:t>
            </a:r>
            <a:r>
              <a:rPr lang="en-US" sz="1600" dirty="0" err="1"/>
              <a:t>işlevler</a:t>
            </a:r>
            <a:r>
              <a:rPr lang="en-US" sz="1600" dirty="0"/>
              <a:t>, </a:t>
            </a:r>
            <a:r>
              <a:rPr lang="en-US" sz="1600" dirty="0" err="1"/>
              <a:t>psikomotor</a:t>
            </a:r>
            <a:r>
              <a:rPr lang="en-US" sz="1600" dirty="0"/>
              <a:t> </a:t>
            </a:r>
            <a:r>
              <a:rPr lang="en-US" sz="1600" dirty="0" err="1"/>
              <a:t>hız</a:t>
            </a:r>
            <a:r>
              <a:rPr lang="en-US" sz="1600" dirty="0"/>
              <a:t>, </a:t>
            </a:r>
            <a:r>
              <a:rPr lang="en-US" sz="1600" dirty="0" err="1"/>
              <a:t>vizyospasyal</a:t>
            </a:r>
            <a:r>
              <a:rPr lang="en-US" sz="1600" dirty="0"/>
              <a:t> </a:t>
            </a:r>
            <a:r>
              <a:rPr lang="en-US" sz="1600" dirty="0" err="1"/>
              <a:t>yetiler</a:t>
            </a:r>
            <a:r>
              <a:rPr lang="en-US" sz="1600" dirty="0"/>
              <a:t>, </a:t>
            </a:r>
            <a:r>
              <a:rPr lang="en-US" sz="1600" dirty="0" err="1"/>
              <a:t>dikkat</a:t>
            </a:r>
            <a:r>
              <a:rPr lang="en-US" sz="1600" dirty="0"/>
              <a:t> </a:t>
            </a:r>
          </a:p>
          <a:p>
            <a:pPr marL="742950" lvl="1" indent="-285750">
              <a:buFont typeface="Arial" panose="020B0604020202020204" pitchFamily="34" charset="0"/>
              <a:buChar char="•"/>
            </a:pPr>
            <a:r>
              <a:rPr lang="en-US" sz="1600" dirty="0"/>
              <a:t>PH </a:t>
            </a:r>
            <a:r>
              <a:rPr lang="en-US" sz="1600" dirty="0" err="1"/>
              <a:t>demansı</a:t>
            </a:r>
            <a:r>
              <a:rPr lang="en-US" sz="1600" dirty="0"/>
              <a:t> </a:t>
            </a:r>
            <a:r>
              <a:rPr lang="en-US" sz="1600" dirty="0" err="1"/>
              <a:t>yıllar</a:t>
            </a:r>
            <a:r>
              <a:rPr lang="en-US" sz="1600" dirty="0"/>
              <a:t> </a:t>
            </a:r>
            <a:r>
              <a:rPr lang="en-US" sz="1600" dirty="0" err="1"/>
              <a:t>içinde</a:t>
            </a:r>
            <a:r>
              <a:rPr lang="en-US" sz="1600" dirty="0"/>
              <a:t> PH </a:t>
            </a:r>
            <a:r>
              <a:rPr lang="en-US" sz="1600" dirty="0" err="1"/>
              <a:t>hastalarının</a:t>
            </a:r>
            <a:r>
              <a:rPr lang="en-US" sz="1600" dirty="0"/>
              <a:t> </a:t>
            </a:r>
            <a:r>
              <a:rPr lang="en-US" sz="1600" dirty="0" err="1"/>
              <a:t>tamamına</a:t>
            </a:r>
            <a:r>
              <a:rPr lang="en-US" sz="1600" dirty="0"/>
              <a:t> </a:t>
            </a:r>
            <a:r>
              <a:rPr lang="en-US" sz="1600" dirty="0" err="1"/>
              <a:t>yakınında</a:t>
            </a:r>
            <a:r>
              <a:rPr lang="en-US" sz="1600" dirty="0"/>
              <a:t> </a:t>
            </a:r>
            <a:r>
              <a:rPr lang="en-US" sz="1600" dirty="0" err="1"/>
              <a:t>gelişiyor</a:t>
            </a:r>
            <a:endParaRPr lang="en-US" sz="1600" dirty="0"/>
          </a:p>
          <a:p>
            <a:pPr marL="742950" lvl="1" indent="-285750">
              <a:buFont typeface="Arial" panose="020B0604020202020204" pitchFamily="34" charset="0"/>
              <a:buChar char="•"/>
            </a:pPr>
            <a:r>
              <a:rPr lang="en-US" sz="1600" dirty="0" err="1">
                <a:solidFill>
                  <a:srgbClr val="C00000"/>
                </a:solidFill>
              </a:rPr>
              <a:t>PHD’ye</a:t>
            </a:r>
            <a:r>
              <a:rPr lang="en-US" sz="1600" dirty="0">
                <a:solidFill>
                  <a:srgbClr val="C00000"/>
                </a:solidFill>
              </a:rPr>
              <a:t> </a:t>
            </a:r>
            <a:r>
              <a:rPr lang="en-US" sz="1600" dirty="0" err="1">
                <a:solidFill>
                  <a:srgbClr val="C00000"/>
                </a:solidFill>
              </a:rPr>
              <a:t>sıklıkla</a:t>
            </a:r>
            <a:r>
              <a:rPr lang="en-US" sz="1600" dirty="0">
                <a:solidFill>
                  <a:srgbClr val="C00000"/>
                </a:solidFill>
              </a:rPr>
              <a:t> </a:t>
            </a:r>
            <a:r>
              <a:rPr lang="en-US" sz="1600" dirty="0" err="1">
                <a:solidFill>
                  <a:srgbClr val="C00000"/>
                </a:solidFill>
              </a:rPr>
              <a:t>apati</a:t>
            </a:r>
            <a:r>
              <a:rPr lang="en-US" sz="1600" dirty="0">
                <a:solidFill>
                  <a:srgbClr val="C00000"/>
                </a:solidFill>
              </a:rPr>
              <a:t>, </a:t>
            </a:r>
            <a:r>
              <a:rPr lang="en-US" sz="1600" dirty="0" err="1">
                <a:solidFill>
                  <a:srgbClr val="C00000"/>
                </a:solidFill>
              </a:rPr>
              <a:t>depresyon</a:t>
            </a:r>
            <a:r>
              <a:rPr lang="en-US" sz="1600" dirty="0">
                <a:solidFill>
                  <a:srgbClr val="C00000"/>
                </a:solidFill>
              </a:rPr>
              <a:t>, PH </a:t>
            </a:r>
            <a:r>
              <a:rPr lang="en-US" sz="1600" dirty="0" err="1">
                <a:solidFill>
                  <a:srgbClr val="C00000"/>
                </a:solidFill>
              </a:rPr>
              <a:t>psikozu</a:t>
            </a:r>
            <a:r>
              <a:rPr lang="en-US" sz="1600" dirty="0">
                <a:solidFill>
                  <a:srgbClr val="C00000"/>
                </a:solidFill>
              </a:rPr>
              <a:t>, </a:t>
            </a:r>
            <a:r>
              <a:rPr lang="en-US" sz="1600" dirty="0" err="1">
                <a:solidFill>
                  <a:srgbClr val="C00000"/>
                </a:solidFill>
              </a:rPr>
              <a:t>dizotonomi</a:t>
            </a:r>
            <a:r>
              <a:rPr lang="en-US" sz="1600" dirty="0">
                <a:solidFill>
                  <a:srgbClr val="C00000"/>
                </a:solidFill>
              </a:rPr>
              <a:t> </a:t>
            </a:r>
            <a:r>
              <a:rPr lang="en-US" sz="1600" dirty="0" err="1">
                <a:solidFill>
                  <a:srgbClr val="C00000"/>
                </a:solidFill>
              </a:rPr>
              <a:t>özellikle</a:t>
            </a:r>
            <a:r>
              <a:rPr lang="en-US" sz="1600" dirty="0">
                <a:solidFill>
                  <a:srgbClr val="C00000"/>
                </a:solidFill>
              </a:rPr>
              <a:t> OH </a:t>
            </a:r>
            <a:r>
              <a:rPr lang="en-US" sz="1600" dirty="0" err="1">
                <a:solidFill>
                  <a:srgbClr val="C00000"/>
                </a:solidFill>
              </a:rPr>
              <a:t>ve</a:t>
            </a:r>
            <a:r>
              <a:rPr lang="en-US" sz="1600" dirty="0">
                <a:solidFill>
                  <a:srgbClr val="C00000"/>
                </a:solidFill>
              </a:rPr>
              <a:t> </a:t>
            </a:r>
            <a:r>
              <a:rPr lang="en-US" sz="1600" dirty="0" err="1">
                <a:solidFill>
                  <a:srgbClr val="C00000"/>
                </a:solidFill>
              </a:rPr>
              <a:t>üriner</a:t>
            </a:r>
            <a:r>
              <a:rPr lang="en-US" sz="1600" dirty="0">
                <a:solidFill>
                  <a:srgbClr val="C00000"/>
                </a:solidFill>
              </a:rPr>
              <a:t> </a:t>
            </a:r>
            <a:r>
              <a:rPr lang="en-US" sz="1600" dirty="0" err="1">
                <a:solidFill>
                  <a:srgbClr val="C00000"/>
                </a:solidFill>
              </a:rPr>
              <a:t>semptomlar</a:t>
            </a:r>
            <a:r>
              <a:rPr lang="en-US" sz="1600" dirty="0">
                <a:solidFill>
                  <a:srgbClr val="C00000"/>
                </a:solidFill>
              </a:rPr>
              <a:t> </a:t>
            </a:r>
            <a:r>
              <a:rPr lang="en-US" sz="1600" dirty="0" err="1">
                <a:solidFill>
                  <a:srgbClr val="C00000"/>
                </a:solidFill>
              </a:rPr>
              <a:t>öncelik</a:t>
            </a:r>
            <a:r>
              <a:rPr lang="en-US" sz="1600" dirty="0">
                <a:solidFill>
                  <a:srgbClr val="C00000"/>
                </a:solidFill>
              </a:rPr>
              <a:t> </a:t>
            </a:r>
            <a:r>
              <a:rPr lang="en-US" sz="1600" dirty="0" err="1">
                <a:solidFill>
                  <a:srgbClr val="C00000"/>
                </a:solidFill>
              </a:rPr>
              <a:t>ve</a:t>
            </a:r>
            <a:r>
              <a:rPr lang="en-US" sz="1600" dirty="0">
                <a:solidFill>
                  <a:srgbClr val="C00000"/>
                </a:solidFill>
              </a:rPr>
              <a:t> </a:t>
            </a:r>
            <a:r>
              <a:rPr lang="en-US" sz="1600" dirty="0" err="1">
                <a:solidFill>
                  <a:srgbClr val="C00000"/>
                </a:solidFill>
              </a:rPr>
              <a:t>eşlik</a:t>
            </a:r>
            <a:r>
              <a:rPr lang="en-US" sz="1600" dirty="0">
                <a:solidFill>
                  <a:srgbClr val="C00000"/>
                </a:solidFill>
              </a:rPr>
              <a:t> </a:t>
            </a:r>
            <a:r>
              <a:rPr lang="en-US" sz="1600" dirty="0" err="1">
                <a:solidFill>
                  <a:srgbClr val="C00000"/>
                </a:solidFill>
              </a:rPr>
              <a:t>ediyor</a:t>
            </a:r>
            <a:endParaRPr lang="en-US" sz="1600" dirty="0">
              <a:solidFill>
                <a:srgbClr val="C00000"/>
              </a:solidFill>
            </a:endParaRPr>
          </a:p>
          <a:p>
            <a:pPr marL="742950" lvl="1" indent="-285750">
              <a:buFont typeface="Arial" panose="020B0604020202020204" pitchFamily="34" charset="0"/>
              <a:buChar char="•"/>
            </a:pPr>
            <a:r>
              <a:rPr lang="en-US" sz="1600" dirty="0"/>
              <a:t>PHD </a:t>
            </a:r>
            <a:r>
              <a:rPr lang="en-US" sz="1600" dirty="0" err="1"/>
              <a:t>hastalarında</a:t>
            </a:r>
            <a:r>
              <a:rPr lang="en-US" sz="1600" dirty="0"/>
              <a:t> </a:t>
            </a:r>
            <a:r>
              <a:rPr lang="en-US" sz="1600" dirty="0" err="1"/>
              <a:t>multidisipliner</a:t>
            </a:r>
            <a:r>
              <a:rPr lang="en-US" sz="1600" dirty="0"/>
              <a:t> </a:t>
            </a:r>
            <a:r>
              <a:rPr lang="en-US" sz="1600" dirty="0" err="1"/>
              <a:t>konsültasyon</a:t>
            </a:r>
            <a:r>
              <a:rPr lang="en-US" sz="1600" dirty="0"/>
              <a:t> </a:t>
            </a:r>
            <a:r>
              <a:rPr lang="en-US" sz="1600" dirty="0" err="1"/>
              <a:t>olması</a:t>
            </a:r>
            <a:r>
              <a:rPr lang="en-US" sz="1600" dirty="0"/>
              <a:t> </a:t>
            </a:r>
            <a:r>
              <a:rPr lang="en-US" sz="1600" dirty="0" err="1"/>
              <a:t>gerektiği</a:t>
            </a:r>
            <a:r>
              <a:rPr lang="en-US" sz="1600" dirty="0"/>
              <a:t> </a:t>
            </a:r>
            <a:r>
              <a:rPr lang="en-US" sz="1600" dirty="0" err="1"/>
              <a:t>gibi</a:t>
            </a:r>
            <a:r>
              <a:rPr lang="en-US" sz="1600" dirty="0"/>
              <a:t> </a:t>
            </a:r>
            <a:r>
              <a:rPr lang="en-US" sz="1600" dirty="0" err="1"/>
              <a:t>gerçekleştirilemiyor</a:t>
            </a:r>
            <a:endParaRPr lang="en-US" sz="1600" dirty="0"/>
          </a:p>
        </p:txBody>
      </p:sp>
      <p:sp>
        <p:nvSpPr>
          <p:cNvPr id="11" name="TextBox 10">
            <a:extLst>
              <a:ext uri="{FF2B5EF4-FFF2-40B4-BE49-F238E27FC236}">
                <a16:creationId xmlns:a16="http://schemas.microsoft.com/office/drawing/2014/main" id="{4A2858C7-B76F-A533-AE1F-57467785D730}"/>
              </a:ext>
            </a:extLst>
          </p:cNvPr>
          <p:cNvSpPr txBox="1"/>
          <p:nvPr/>
        </p:nvSpPr>
        <p:spPr>
          <a:xfrm>
            <a:off x="477962" y="2933200"/>
            <a:ext cx="11543353" cy="1200329"/>
          </a:xfrm>
          <a:prstGeom prst="rect">
            <a:avLst/>
          </a:prstGeom>
          <a:noFill/>
        </p:spPr>
        <p:txBody>
          <a:bodyPr wrap="none" rtlCol="0">
            <a:spAutoFit/>
          </a:bodyPr>
          <a:lstStyle/>
          <a:p>
            <a:r>
              <a:rPr lang="en-US" dirty="0" err="1">
                <a:solidFill>
                  <a:srgbClr val="C00000"/>
                </a:solidFill>
              </a:rPr>
              <a:t>Psikotik</a:t>
            </a:r>
            <a:r>
              <a:rPr lang="en-US" dirty="0">
                <a:solidFill>
                  <a:srgbClr val="C00000"/>
                </a:solidFill>
              </a:rPr>
              <a:t> </a:t>
            </a:r>
            <a:r>
              <a:rPr lang="en-US" dirty="0" err="1">
                <a:solidFill>
                  <a:srgbClr val="C00000"/>
                </a:solidFill>
              </a:rPr>
              <a:t>semptomlar</a:t>
            </a:r>
            <a:r>
              <a:rPr lang="en-US" dirty="0">
                <a:solidFill>
                  <a:srgbClr val="C00000"/>
                </a:solidFill>
              </a:rPr>
              <a:t> </a:t>
            </a:r>
            <a:r>
              <a:rPr lang="en-US" dirty="0" err="1"/>
              <a:t>genellikle</a:t>
            </a:r>
            <a:r>
              <a:rPr lang="en-US" dirty="0"/>
              <a:t> </a:t>
            </a:r>
            <a:r>
              <a:rPr lang="en-US" dirty="0" err="1"/>
              <a:t>vizüel</a:t>
            </a:r>
            <a:r>
              <a:rPr lang="en-US" dirty="0"/>
              <a:t> </a:t>
            </a:r>
            <a:r>
              <a:rPr lang="en-US" dirty="0" err="1"/>
              <a:t>halüsinasyonlar</a:t>
            </a:r>
            <a:r>
              <a:rPr lang="en-US" dirty="0"/>
              <a:t>, </a:t>
            </a:r>
            <a:r>
              <a:rPr lang="en-US" dirty="0" err="1"/>
              <a:t>pasaj</a:t>
            </a:r>
            <a:r>
              <a:rPr lang="en-US" dirty="0"/>
              <a:t> </a:t>
            </a:r>
            <a:r>
              <a:rPr lang="en-US" dirty="0" err="1"/>
              <a:t>halüsinasyonları</a:t>
            </a:r>
            <a:r>
              <a:rPr lang="en-US" dirty="0"/>
              <a:t>, </a:t>
            </a:r>
            <a:r>
              <a:rPr lang="en-US" dirty="0" err="1"/>
              <a:t>birisi</a:t>
            </a:r>
            <a:r>
              <a:rPr lang="en-US" dirty="0"/>
              <a:t> </a:t>
            </a:r>
            <a:r>
              <a:rPr lang="en-US" dirty="0" err="1"/>
              <a:t>varmış</a:t>
            </a:r>
            <a:r>
              <a:rPr lang="en-US" dirty="0"/>
              <a:t> </a:t>
            </a:r>
            <a:r>
              <a:rPr lang="en-US" dirty="0" err="1"/>
              <a:t>hissi</a:t>
            </a:r>
            <a:r>
              <a:rPr lang="en-US" dirty="0"/>
              <a:t> </a:t>
            </a:r>
          </a:p>
          <a:p>
            <a:r>
              <a:rPr lang="en-US" dirty="0" err="1"/>
              <a:t>ve</a:t>
            </a:r>
            <a:r>
              <a:rPr lang="en-US" dirty="0"/>
              <a:t> </a:t>
            </a:r>
            <a:r>
              <a:rPr lang="en-US" dirty="0" err="1"/>
              <a:t>ilüzyonlar</a:t>
            </a:r>
            <a:r>
              <a:rPr lang="en-US" dirty="0"/>
              <a:t> </a:t>
            </a:r>
            <a:r>
              <a:rPr lang="en-US" dirty="0" err="1"/>
              <a:t>şeklinde</a:t>
            </a:r>
            <a:r>
              <a:rPr lang="en-US" dirty="0"/>
              <a:t> </a:t>
            </a:r>
          </a:p>
          <a:p>
            <a:pPr marL="742950" lvl="1" indent="-285750">
              <a:buFont typeface="Arial" panose="020B0604020202020204" pitchFamily="34" charset="0"/>
              <a:buChar char="•"/>
            </a:pPr>
            <a:r>
              <a:rPr lang="en-US" dirty="0"/>
              <a:t>&gt; 65 </a:t>
            </a:r>
            <a:r>
              <a:rPr lang="en-US" dirty="0" err="1"/>
              <a:t>yaş</a:t>
            </a:r>
            <a:r>
              <a:rPr lang="en-US" dirty="0"/>
              <a:t>, </a:t>
            </a:r>
            <a:r>
              <a:rPr lang="en-US" dirty="0" err="1"/>
              <a:t>ileri</a:t>
            </a:r>
            <a:r>
              <a:rPr lang="en-US" dirty="0"/>
              <a:t> </a:t>
            </a:r>
            <a:r>
              <a:rPr lang="en-US" dirty="0" err="1"/>
              <a:t>yaş</a:t>
            </a:r>
            <a:r>
              <a:rPr lang="en-US" dirty="0"/>
              <a:t> </a:t>
            </a:r>
            <a:r>
              <a:rPr lang="en-US" dirty="0" err="1"/>
              <a:t>hastalık</a:t>
            </a:r>
            <a:r>
              <a:rPr lang="en-US" dirty="0"/>
              <a:t> </a:t>
            </a:r>
            <a:r>
              <a:rPr lang="en-US" dirty="0" err="1"/>
              <a:t>başlangıcı</a:t>
            </a:r>
            <a:r>
              <a:rPr lang="en-US" dirty="0"/>
              <a:t> </a:t>
            </a:r>
            <a:r>
              <a:rPr lang="en-US" dirty="0" err="1"/>
              <a:t>olan</a:t>
            </a:r>
            <a:r>
              <a:rPr lang="en-US" dirty="0"/>
              <a:t>, </a:t>
            </a:r>
            <a:r>
              <a:rPr lang="en-US" dirty="0" err="1"/>
              <a:t>hastalık</a:t>
            </a:r>
            <a:r>
              <a:rPr lang="en-US" dirty="0"/>
              <a:t> süresi &gt;6 </a:t>
            </a:r>
            <a:r>
              <a:rPr lang="en-US" dirty="0" err="1"/>
              <a:t>yıl</a:t>
            </a:r>
            <a:r>
              <a:rPr lang="en-US" dirty="0"/>
              <a:t>, </a:t>
            </a:r>
            <a:r>
              <a:rPr lang="en-US" dirty="0" err="1"/>
              <a:t>yüksek</a:t>
            </a:r>
            <a:r>
              <a:rPr lang="en-US" dirty="0"/>
              <a:t> </a:t>
            </a:r>
            <a:r>
              <a:rPr lang="en-US" dirty="0" err="1"/>
              <a:t>doz</a:t>
            </a:r>
            <a:r>
              <a:rPr lang="en-US" dirty="0"/>
              <a:t> dopamine agonist </a:t>
            </a:r>
            <a:r>
              <a:rPr lang="en-US" dirty="0" err="1"/>
              <a:t>kullanan</a:t>
            </a:r>
            <a:r>
              <a:rPr lang="en-US" dirty="0"/>
              <a:t>, </a:t>
            </a:r>
          </a:p>
          <a:p>
            <a:pPr lvl="1"/>
            <a:r>
              <a:rPr lang="en-US" dirty="0"/>
              <a:t>      </a:t>
            </a:r>
            <a:r>
              <a:rPr lang="en-US" dirty="0" err="1"/>
              <a:t>aksiyel</a:t>
            </a:r>
            <a:r>
              <a:rPr lang="en-US" dirty="0"/>
              <a:t> </a:t>
            </a:r>
            <a:r>
              <a:rPr lang="en-US" dirty="0" err="1"/>
              <a:t>parkinsoniyen</a:t>
            </a:r>
            <a:r>
              <a:rPr lang="en-US" dirty="0"/>
              <a:t> </a:t>
            </a:r>
            <a:r>
              <a:rPr lang="en-US" dirty="0" err="1"/>
              <a:t>belirtileri</a:t>
            </a:r>
            <a:r>
              <a:rPr lang="en-US" dirty="0"/>
              <a:t> </a:t>
            </a:r>
            <a:r>
              <a:rPr lang="en-US" dirty="0" err="1"/>
              <a:t>şiddetli</a:t>
            </a:r>
            <a:r>
              <a:rPr lang="en-US" dirty="0"/>
              <a:t>, </a:t>
            </a:r>
            <a:r>
              <a:rPr lang="en-US" dirty="0" err="1"/>
              <a:t>görme</a:t>
            </a:r>
            <a:r>
              <a:rPr lang="en-US" dirty="0"/>
              <a:t> </a:t>
            </a:r>
            <a:r>
              <a:rPr lang="en-US" dirty="0" err="1"/>
              <a:t>keskinliği</a:t>
            </a:r>
            <a:r>
              <a:rPr lang="en-US" dirty="0"/>
              <a:t> </a:t>
            </a:r>
            <a:r>
              <a:rPr lang="en-US" dirty="0" err="1"/>
              <a:t>azalmış</a:t>
            </a:r>
            <a:r>
              <a:rPr lang="en-US" dirty="0"/>
              <a:t> </a:t>
            </a:r>
            <a:r>
              <a:rPr lang="en-US" dirty="0" err="1"/>
              <a:t>ve</a:t>
            </a:r>
            <a:r>
              <a:rPr lang="en-US" dirty="0"/>
              <a:t> </a:t>
            </a:r>
            <a:r>
              <a:rPr lang="en-US" dirty="0" err="1"/>
              <a:t>kognitif</a:t>
            </a:r>
            <a:r>
              <a:rPr lang="en-US" dirty="0"/>
              <a:t> </a:t>
            </a:r>
            <a:r>
              <a:rPr lang="en-US" dirty="0" err="1"/>
              <a:t>sorunları</a:t>
            </a:r>
            <a:r>
              <a:rPr lang="en-US" dirty="0"/>
              <a:t> </a:t>
            </a:r>
            <a:r>
              <a:rPr lang="en-US" dirty="0" err="1"/>
              <a:t>olan</a:t>
            </a:r>
            <a:r>
              <a:rPr lang="en-US" dirty="0"/>
              <a:t> </a:t>
            </a:r>
            <a:r>
              <a:rPr lang="en-US" dirty="0" err="1"/>
              <a:t>hastalarda</a:t>
            </a:r>
            <a:r>
              <a:rPr lang="en-US" dirty="0"/>
              <a:t> </a:t>
            </a:r>
            <a:r>
              <a:rPr lang="en-US" dirty="0" err="1"/>
              <a:t>sık</a:t>
            </a:r>
            <a:endParaRPr lang="en-US" dirty="0"/>
          </a:p>
        </p:txBody>
      </p:sp>
      <p:sp>
        <p:nvSpPr>
          <p:cNvPr id="13" name="TextBox 12">
            <a:extLst>
              <a:ext uri="{FF2B5EF4-FFF2-40B4-BE49-F238E27FC236}">
                <a16:creationId xmlns:a16="http://schemas.microsoft.com/office/drawing/2014/main" id="{616DFB03-BAEE-A891-C212-992CAB7A461E}"/>
              </a:ext>
            </a:extLst>
          </p:cNvPr>
          <p:cNvSpPr txBox="1"/>
          <p:nvPr/>
        </p:nvSpPr>
        <p:spPr>
          <a:xfrm>
            <a:off x="630965" y="6331681"/>
            <a:ext cx="10980522" cy="246221"/>
          </a:xfrm>
          <a:prstGeom prst="rect">
            <a:avLst/>
          </a:prstGeom>
          <a:noFill/>
        </p:spPr>
        <p:txBody>
          <a:bodyPr wrap="square">
            <a:spAutoFit/>
          </a:bodyPr>
          <a:lstStyle/>
          <a:p>
            <a:r>
              <a:rPr lang="en-AU" sz="1000" b="0" i="0" u="none" strike="noStrike" dirty="0">
                <a:solidFill>
                  <a:srgbClr val="1B1B1B"/>
                </a:solidFill>
                <a:effectLst/>
                <a:latin typeface="Roboto Mono Web"/>
              </a:rPr>
              <a:t>Connolly B, Fox SH. Treatment of cognitive, psychiatric, and affective disorders associated with Parkinson's disease. Neurotherapeutics. 2014 Jan;11(1):78-91. </a:t>
            </a:r>
            <a:endParaRPr lang="en-US" sz="1000" dirty="0"/>
          </a:p>
        </p:txBody>
      </p:sp>
      <p:sp>
        <p:nvSpPr>
          <p:cNvPr id="15" name="TextBox 14">
            <a:extLst>
              <a:ext uri="{FF2B5EF4-FFF2-40B4-BE49-F238E27FC236}">
                <a16:creationId xmlns:a16="http://schemas.microsoft.com/office/drawing/2014/main" id="{A51A2126-407B-EB74-F528-A7F5B13418F4}"/>
              </a:ext>
            </a:extLst>
          </p:cNvPr>
          <p:cNvSpPr txBox="1"/>
          <p:nvPr/>
        </p:nvSpPr>
        <p:spPr>
          <a:xfrm>
            <a:off x="640527" y="5922846"/>
            <a:ext cx="11218224" cy="246221"/>
          </a:xfrm>
          <a:prstGeom prst="rect">
            <a:avLst/>
          </a:prstGeom>
          <a:noFill/>
        </p:spPr>
        <p:txBody>
          <a:bodyPr wrap="square">
            <a:spAutoFit/>
          </a:bodyPr>
          <a:lstStyle/>
          <a:p>
            <a:r>
              <a:rPr lang="en-AU" sz="1000" b="0" i="0" u="none" strike="noStrike" dirty="0">
                <a:solidFill>
                  <a:srgbClr val="212121"/>
                </a:solidFill>
                <a:effectLst/>
                <a:latin typeface="Helvetica" pitchFamily="2" charset="0"/>
              </a:rPr>
              <a:t>Pigott JS</a:t>
            </a:r>
            <a:r>
              <a:rPr lang="en-AU" sz="1000" dirty="0">
                <a:solidFill>
                  <a:srgbClr val="212121"/>
                </a:solidFill>
                <a:latin typeface="Helvetica" pitchFamily="2" charset="0"/>
              </a:rPr>
              <a:t> et al</a:t>
            </a:r>
            <a:r>
              <a:rPr lang="en-AU" sz="1000" b="0" i="0" u="none" strike="noStrike" dirty="0">
                <a:solidFill>
                  <a:srgbClr val="212121"/>
                </a:solidFill>
                <a:effectLst/>
                <a:latin typeface="Helvetica" pitchFamily="2" charset="0"/>
              </a:rPr>
              <a:t>. The Care Needs of Patients With Cognitive Impairment in Late-Stage Parkinson's Disease. J </a:t>
            </a:r>
            <a:r>
              <a:rPr lang="en-AU" sz="1000" b="0" i="0" u="none" strike="noStrike" dirty="0" err="1">
                <a:solidFill>
                  <a:srgbClr val="212121"/>
                </a:solidFill>
                <a:effectLst/>
                <a:latin typeface="Helvetica" pitchFamily="2" charset="0"/>
              </a:rPr>
              <a:t>Geriatr</a:t>
            </a:r>
            <a:r>
              <a:rPr lang="en-AU" sz="1000" b="0" i="0" u="none" strike="noStrike" dirty="0">
                <a:solidFill>
                  <a:srgbClr val="212121"/>
                </a:solidFill>
                <a:effectLst/>
                <a:latin typeface="Helvetica" pitchFamily="2" charset="0"/>
              </a:rPr>
              <a:t> Psychiatry Neurol. 2024 Sep;37(5):355-367. </a:t>
            </a:r>
            <a:endParaRPr lang="en-US" sz="1000" dirty="0">
              <a:latin typeface="Helvetica" pitchFamily="2" charset="0"/>
            </a:endParaRPr>
          </a:p>
        </p:txBody>
      </p:sp>
      <p:sp>
        <p:nvSpPr>
          <p:cNvPr id="16" name="TextBox 15">
            <a:extLst>
              <a:ext uri="{FF2B5EF4-FFF2-40B4-BE49-F238E27FC236}">
                <a16:creationId xmlns:a16="http://schemas.microsoft.com/office/drawing/2014/main" id="{C8FF9E7B-7018-92DC-0109-4D2498778853}"/>
              </a:ext>
            </a:extLst>
          </p:cNvPr>
          <p:cNvSpPr txBox="1"/>
          <p:nvPr/>
        </p:nvSpPr>
        <p:spPr>
          <a:xfrm>
            <a:off x="477962" y="4292597"/>
            <a:ext cx="10529549" cy="1477328"/>
          </a:xfrm>
          <a:prstGeom prst="rect">
            <a:avLst/>
          </a:prstGeom>
          <a:noFill/>
        </p:spPr>
        <p:txBody>
          <a:bodyPr wrap="none" rtlCol="0">
            <a:spAutoFit/>
          </a:bodyPr>
          <a:lstStyle/>
          <a:p>
            <a:r>
              <a:rPr lang="en-US" dirty="0" err="1">
                <a:solidFill>
                  <a:srgbClr val="C00000"/>
                </a:solidFill>
              </a:rPr>
              <a:t>Depresyon</a:t>
            </a:r>
            <a:r>
              <a:rPr lang="en-US" dirty="0"/>
              <a:t> </a:t>
            </a:r>
            <a:r>
              <a:rPr lang="en-US" dirty="0" err="1"/>
              <a:t>en</a:t>
            </a:r>
            <a:r>
              <a:rPr lang="en-US" dirty="0"/>
              <a:t> </a:t>
            </a:r>
            <a:r>
              <a:rPr lang="en-US" dirty="0" err="1"/>
              <a:t>sık</a:t>
            </a:r>
            <a:r>
              <a:rPr lang="en-US" dirty="0"/>
              <a:t> </a:t>
            </a:r>
            <a:r>
              <a:rPr lang="en-US" dirty="0" err="1"/>
              <a:t>rastlanılan</a:t>
            </a:r>
            <a:r>
              <a:rPr lang="en-US" dirty="0"/>
              <a:t> </a:t>
            </a:r>
            <a:r>
              <a:rPr lang="en-US" dirty="0" err="1"/>
              <a:t>psikiyatrik</a:t>
            </a:r>
            <a:r>
              <a:rPr lang="en-US" dirty="0"/>
              <a:t> </a:t>
            </a:r>
            <a:r>
              <a:rPr lang="en-US" dirty="0" err="1"/>
              <a:t>semptom</a:t>
            </a:r>
            <a:r>
              <a:rPr lang="en-US" dirty="0"/>
              <a:t>  </a:t>
            </a:r>
          </a:p>
          <a:p>
            <a:pPr marL="742950" lvl="1" indent="-285750">
              <a:buFont typeface="Arial" panose="020B0604020202020204" pitchFamily="34" charset="0"/>
              <a:buChar char="•"/>
            </a:pPr>
            <a:r>
              <a:rPr lang="en-US" dirty="0"/>
              <a:t>38300 PH </a:t>
            </a:r>
            <a:r>
              <a:rPr lang="en-US" dirty="0" err="1"/>
              <a:t>hastası</a:t>
            </a:r>
            <a:r>
              <a:rPr lang="en-US" dirty="0"/>
              <a:t> </a:t>
            </a:r>
            <a:r>
              <a:rPr lang="en-US" dirty="0" err="1"/>
              <a:t>içeren</a:t>
            </a:r>
            <a:r>
              <a:rPr lang="en-US" dirty="0"/>
              <a:t> </a:t>
            </a:r>
            <a:r>
              <a:rPr lang="en-US" dirty="0" err="1"/>
              <a:t>bir</a:t>
            </a:r>
            <a:r>
              <a:rPr lang="en-US" dirty="0"/>
              <a:t> </a:t>
            </a:r>
            <a:r>
              <a:rPr lang="en-US" dirty="0" err="1"/>
              <a:t>metaanalizde</a:t>
            </a:r>
            <a:r>
              <a:rPr lang="en-US" dirty="0"/>
              <a:t> </a:t>
            </a:r>
            <a:r>
              <a:rPr lang="en-US" dirty="0" err="1"/>
              <a:t>Depresyon</a:t>
            </a:r>
            <a:r>
              <a:rPr lang="en-US" dirty="0"/>
              <a:t> </a:t>
            </a:r>
            <a:r>
              <a:rPr lang="en-US" dirty="0" err="1"/>
              <a:t>prevalansı</a:t>
            </a:r>
            <a:r>
              <a:rPr lang="en-US" dirty="0"/>
              <a:t> ∼%40, major </a:t>
            </a:r>
            <a:r>
              <a:rPr lang="en-US" dirty="0" err="1"/>
              <a:t>depresyon</a:t>
            </a:r>
            <a:r>
              <a:rPr lang="en-US" dirty="0"/>
              <a:t> %17</a:t>
            </a:r>
          </a:p>
          <a:p>
            <a:pPr marL="742950" lvl="1" indent="-285750">
              <a:buFont typeface="Arial" panose="020B0604020202020204" pitchFamily="34" charset="0"/>
              <a:buChar char="•"/>
            </a:pPr>
            <a:r>
              <a:rPr lang="en-US" dirty="0" err="1"/>
              <a:t>Depresyon</a:t>
            </a:r>
            <a:r>
              <a:rPr lang="en-US" dirty="0"/>
              <a:t> </a:t>
            </a:r>
            <a:r>
              <a:rPr lang="en-US" dirty="0" err="1"/>
              <a:t>ve</a:t>
            </a:r>
            <a:r>
              <a:rPr lang="en-US" dirty="0"/>
              <a:t> </a:t>
            </a:r>
            <a:r>
              <a:rPr lang="en-US" dirty="0" err="1"/>
              <a:t>anksiyete</a:t>
            </a:r>
            <a:r>
              <a:rPr lang="en-US" dirty="0"/>
              <a:t> </a:t>
            </a:r>
            <a:r>
              <a:rPr lang="en-US" dirty="0" err="1"/>
              <a:t>genellikle</a:t>
            </a:r>
            <a:r>
              <a:rPr lang="en-US" dirty="0"/>
              <a:t> </a:t>
            </a:r>
            <a:r>
              <a:rPr lang="en-US" dirty="0" err="1"/>
              <a:t>birarada</a:t>
            </a:r>
            <a:r>
              <a:rPr lang="en-US" dirty="0"/>
              <a:t> </a:t>
            </a:r>
            <a:r>
              <a:rPr lang="en-US" dirty="0" err="1"/>
              <a:t>seyrediyor</a:t>
            </a:r>
            <a:r>
              <a:rPr lang="en-US" dirty="0"/>
              <a:t>, motor </a:t>
            </a:r>
            <a:r>
              <a:rPr lang="en-US" dirty="0" err="1"/>
              <a:t>semptomlara</a:t>
            </a:r>
            <a:r>
              <a:rPr lang="en-US" dirty="0"/>
              <a:t> </a:t>
            </a:r>
            <a:r>
              <a:rPr lang="en-US" dirty="0" err="1"/>
              <a:t>öncülük</a:t>
            </a:r>
            <a:r>
              <a:rPr lang="en-US" dirty="0"/>
              <a:t> </a:t>
            </a:r>
            <a:r>
              <a:rPr lang="en-US" dirty="0" err="1"/>
              <a:t>edebiliyor</a:t>
            </a:r>
            <a:endParaRPr lang="en-US" dirty="0"/>
          </a:p>
          <a:p>
            <a:pPr marL="742950" lvl="1" indent="-285750">
              <a:buFont typeface="Arial" panose="020B0604020202020204" pitchFamily="34" charset="0"/>
              <a:buChar char="•"/>
            </a:pPr>
            <a:r>
              <a:rPr lang="en-US" dirty="0">
                <a:solidFill>
                  <a:srgbClr val="C00000"/>
                </a:solidFill>
              </a:rPr>
              <a:t>İleri </a:t>
            </a:r>
            <a:r>
              <a:rPr lang="en-US" dirty="0" err="1">
                <a:solidFill>
                  <a:srgbClr val="C00000"/>
                </a:solidFill>
              </a:rPr>
              <a:t>evre</a:t>
            </a:r>
            <a:r>
              <a:rPr lang="en-US" dirty="0">
                <a:solidFill>
                  <a:srgbClr val="C00000"/>
                </a:solidFill>
              </a:rPr>
              <a:t> </a:t>
            </a:r>
            <a:r>
              <a:rPr lang="en-US" dirty="0" err="1">
                <a:solidFill>
                  <a:srgbClr val="C00000"/>
                </a:solidFill>
              </a:rPr>
              <a:t>hastalarda</a:t>
            </a:r>
            <a:r>
              <a:rPr lang="en-US" dirty="0">
                <a:solidFill>
                  <a:srgbClr val="C00000"/>
                </a:solidFill>
              </a:rPr>
              <a:t> </a:t>
            </a:r>
            <a:r>
              <a:rPr lang="en-US" dirty="0" err="1">
                <a:solidFill>
                  <a:srgbClr val="C00000"/>
                </a:solidFill>
              </a:rPr>
              <a:t>depresyon</a:t>
            </a:r>
            <a:r>
              <a:rPr lang="en-US" dirty="0">
                <a:solidFill>
                  <a:srgbClr val="C00000"/>
                </a:solidFill>
              </a:rPr>
              <a:t> </a:t>
            </a:r>
            <a:r>
              <a:rPr lang="en-US" dirty="0" err="1">
                <a:solidFill>
                  <a:srgbClr val="C00000"/>
                </a:solidFill>
              </a:rPr>
              <a:t>oranı</a:t>
            </a:r>
            <a:r>
              <a:rPr lang="en-US" dirty="0">
                <a:solidFill>
                  <a:srgbClr val="C00000"/>
                </a:solidFill>
              </a:rPr>
              <a:t> %60 </a:t>
            </a:r>
          </a:p>
          <a:p>
            <a:pPr marL="742950" lvl="1" indent="-285750">
              <a:buFont typeface="Arial" panose="020B0604020202020204" pitchFamily="34" charset="0"/>
              <a:buChar char="•"/>
            </a:pPr>
            <a:r>
              <a:rPr lang="en-US" dirty="0" err="1"/>
              <a:t>Depresyonu</a:t>
            </a:r>
            <a:r>
              <a:rPr lang="en-US" dirty="0"/>
              <a:t> </a:t>
            </a:r>
            <a:r>
              <a:rPr lang="en-US" dirty="0" err="1"/>
              <a:t>olan</a:t>
            </a:r>
            <a:r>
              <a:rPr lang="en-US" dirty="0"/>
              <a:t> </a:t>
            </a:r>
            <a:r>
              <a:rPr lang="en-US" dirty="0" err="1"/>
              <a:t>ve</a:t>
            </a:r>
            <a:r>
              <a:rPr lang="en-US" dirty="0"/>
              <a:t> &gt;76 </a:t>
            </a:r>
            <a:r>
              <a:rPr lang="en-US" dirty="0" err="1"/>
              <a:t>yaş</a:t>
            </a:r>
            <a:r>
              <a:rPr lang="en-US" dirty="0"/>
              <a:t> </a:t>
            </a:r>
            <a:r>
              <a:rPr lang="en-US" dirty="0" err="1"/>
              <a:t>hastalarda</a:t>
            </a:r>
            <a:r>
              <a:rPr lang="en-US" dirty="0"/>
              <a:t> ≤65 </a:t>
            </a:r>
            <a:r>
              <a:rPr lang="en-US" dirty="0" err="1"/>
              <a:t>yaş</a:t>
            </a:r>
            <a:r>
              <a:rPr lang="en-US" dirty="0"/>
              <a:t> </a:t>
            </a:r>
            <a:r>
              <a:rPr lang="en-US" dirty="0" err="1"/>
              <a:t>hastalara</a:t>
            </a:r>
            <a:r>
              <a:rPr lang="en-US" dirty="0"/>
              <a:t> </a:t>
            </a:r>
            <a:r>
              <a:rPr lang="en-US" dirty="0" err="1"/>
              <a:t>oranla</a:t>
            </a:r>
            <a:r>
              <a:rPr lang="en-US" dirty="0"/>
              <a:t> </a:t>
            </a:r>
            <a:r>
              <a:rPr lang="en-US" dirty="0" err="1"/>
              <a:t>bakım</a:t>
            </a:r>
            <a:r>
              <a:rPr lang="en-US" dirty="0"/>
              <a:t> </a:t>
            </a:r>
            <a:r>
              <a:rPr lang="en-US" dirty="0" err="1"/>
              <a:t>yükü</a:t>
            </a:r>
            <a:r>
              <a:rPr lang="en-US" dirty="0"/>
              <a:t> </a:t>
            </a:r>
            <a:r>
              <a:rPr lang="en-US" dirty="0">
                <a:solidFill>
                  <a:srgbClr val="C00000"/>
                </a:solidFill>
              </a:rPr>
              <a:t>4 kat </a:t>
            </a:r>
            <a:r>
              <a:rPr lang="en-US" dirty="0" err="1">
                <a:solidFill>
                  <a:srgbClr val="C00000"/>
                </a:solidFill>
              </a:rPr>
              <a:t>daha</a:t>
            </a:r>
            <a:r>
              <a:rPr lang="en-US" dirty="0">
                <a:solidFill>
                  <a:srgbClr val="C00000"/>
                </a:solidFill>
              </a:rPr>
              <a:t> </a:t>
            </a:r>
            <a:r>
              <a:rPr lang="en-US" dirty="0" err="1">
                <a:solidFill>
                  <a:srgbClr val="C00000"/>
                </a:solidFill>
              </a:rPr>
              <a:t>fazla</a:t>
            </a:r>
            <a:r>
              <a:rPr lang="en-US" dirty="0">
                <a:solidFill>
                  <a:srgbClr val="C00000"/>
                </a:solidFill>
              </a:rPr>
              <a:t>  </a:t>
            </a:r>
          </a:p>
        </p:txBody>
      </p:sp>
      <p:sp>
        <p:nvSpPr>
          <p:cNvPr id="18" name="TextBox 17">
            <a:extLst>
              <a:ext uri="{FF2B5EF4-FFF2-40B4-BE49-F238E27FC236}">
                <a16:creationId xmlns:a16="http://schemas.microsoft.com/office/drawing/2014/main" id="{76AB45A6-88C8-711E-8B78-3ADC8166C405}"/>
              </a:ext>
            </a:extLst>
          </p:cNvPr>
          <p:cNvSpPr txBox="1"/>
          <p:nvPr/>
        </p:nvSpPr>
        <p:spPr>
          <a:xfrm>
            <a:off x="644012" y="6547124"/>
            <a:ext cx="10773287" cy="246221"/>
          </a:xfrm>
          <a:prstGeom prst="rect">
            <a:avLst/>
          </a:prstGeom>
          <a:noFill/>
        </p:spPr>
        <p:txBody>
          <a:bodyPr wrap="square">
            <a:spAutoFit/>
          </a:bodyPr>
          <a:lstStyle/>
          <a:p>
            <a:r>
              <a:rPr lang="en-AU" sz="1000" b="0" i="0" u="none" strike="noStrike" dirty="0">
                <a:solidFill>
                  <a:srgbClr val="1B1B1B"/>
                </a:solidFill>
                <a:effectLst/>
                <a:latin typeface="Roboto Mono Web"/>
              </a:rPr>
              <a:t>Wang Z, Wei H, Xin Y, Qin W. Advances in the study of depression and anxiety in Parkinson's disease: A review. Medicine (Baltimore). 2025 Mar 7;104(10):e41674. </a:t>
            </a:r>
            <a:endParaRPr lang="en-US" sz="1000" dirty="0"/>
          </a:p>
        </p:txBody>
      </p:sp>
    </p:spTree>
    <p:extLst>
      <p:ext uri="{BB962C8B-B14F-4D97-AF65-F5344CB8AC3E}">
        <p14:creationId xmlns:p14="http://schemas.microsoft.com/office/powerpoint/2010/main" val="2514085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2E90075D-29E2-4F81-9CF9-CC7DDC581E16}"/>
</file>

<file path=customXml/itemProps2.xml><?xml version="1.0" encoding="utf-8"?>
<ds:datastoreItem xmlns:ds="http://schemas.openxmlformats.org/officeDocument/2006/customXml" ds:itemID="{E0744C65-B93A-41D1-A458-3C1AA634B7D8}"/>
</file>

<file path=customXml/itemProps3.xml><?xml version="1.0" encoding="utf-8"?>
<ds:datastoreItem xmlns:ds="http://schemas.openxmlformats.org/officeDocument/2006/customXml" ds:itemID="{5AB78E16-F0F8-47B1-BF17-4B091686E2A2}"/>
</file>

<file path=docProps/app.xml><?xml version="1.0" encoding="utf-8"?>
<Properties xmlns="http://schemas.openxmlformats.org/officeDocument/2006/extended-properties" xmlns:vt="http://schemas.openxmlformats.org/officeDocument/2006/docPropsVTypes">
  <TotalTime>47780</TotalTime>
  <Words>9688</Words>
  <Application>Microsoft Office PowerPoint</Application>
  <PresentationFormat>Geniş ekran</PresentationFormat>
  <Paragraphs>974</Paragraphs>
  <Slides>46</Slides>
  <Notes>34</Notes>
  <HiddenSlides>6</HiddenSlides>
  <MMClips>0</MMClips>
  <ScaleCrop>false</ScaleCrop>
  <HeadingPairs>
    <vt:vector size="6" baseType="variant">
      <vt:variant>
        <vt:lpstr>Kullanılan Yazı Tipleri</vt:lpstr>
      </vt:variant>
      <vt:variant>
        <vt:i4>23</vt:i4>
      </vt:variant>
      <vt:variant>
        <vt:lpstr>Tema</vt:lpstr>
      </vt:variant>
      <vt:variant>
        <vt:i4>1</vt:i4>
      </vt:variant>
      <vt:variant>
        <vt:lpstr>Slayt Başlıkları</vt:lpstr>
      </vt:variant>
      <vt:variant>
        <vt:i4>46</vt:i4>
      </vt:variant>
    </vt:vector>
  </HeadingPairs>
  <TitlesOfParts>
    <vt:vector size="70" baseType="lpstr">
      <vt:lpstr>AdvHelneu</vt:lpstr>
      <vt:lpstr>AdvOT8608a8d1+03</vt:lpstr>
      <vt:lpstr>AdvP800D</vt:lpstr>
      <vt:lpstr>AdvTT454a7a89</vt:lpstr>
      <vt:lpstr>AdvTT5235d5a9</vt:lpstr>
      <vt:lpstr>AdvTT5235d5a9+fb</vt:lpstr>
      <vt:lpstr>AdvTT94c29409</vt:lpstr>
      <vt:lpstr>AdvTT94c29409+20</vt:lpstr>
      <vt:lpstr>AdvTT94c29409+fb</vt:lpstr>
      <vt:lpstr>Alfred Serif</vt:lpstr>
      <vt:lpstr>Aptos</vt:lpstr>
      <vt:lpstr>Aptos Display</vt:lpstr>
      <vt:lpstr>Arial</vt:lpstr>
      <vt:lpstr>BlinkMacSystemFont</vt:lpstr>
      <vt:lpstr>Calibri</vt:lpstr>
      <vt:lpstr>Courier New</vt:lpstr>
      <vt:lpstr>Helvetica</vt:lpstr>
      <vt:lpstr>Roboto</vt:lpstr>
      <vt:lpstr>Roboto Mono Web</vt:lpstr>
      <vt:lpstr>Tahoma</vt:lpstr>
      <vt:lpstr>Times</vt:lpstr>
      <vt:lpstr>URWPalladioL</vt:lpstr>
      <vt:lpstr>Wingdings</vt:lpstr>
      <vt:lpstr>Office Theme</vt:lpstr>
      <vt:lpstr>PowerPoint Sunusu</vt:lpstr>
      <vt:lpstr>PowerPoint Sunusu</vt:lpstr>
      <vt:lpstr>PowerPoint Sunusu</vt:lpstr>
      <vt:lpstr>PowerPoint Sunusu</vt:lpstr>
      <vt:lpstr>İçerik</vt:lpstr>
      <vt:lpstr>Geriatrik PH hastalarının tedavisinde   dikkat edilmesi gereken durumlar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Sibel Ertan</dc:creator>
  <cp:lastModifiedBy>loq5</cp:lastModifiedBy>
  <cp:revision>97</cp:revision>
  <dcterms:created xsi:type="dcterms:W3CDTF">2025-08-05T07:55:34Z</dcterms:created>
  <dcterms:modified xsi:type="dcterms:W3CDTF">2025-10-17T09:32:35Z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018326-6b5b-407b-ba6c-12efad0eb9ed_Enabled">
    <vt:lpwstr>true</vt:lpwstr>
  </property>
  <property fmtid="{D5CDD505-2E9C-101B-9397-08002B2CF9AE}" pid="3" name="MSIP_Label_0f018326-6b5b-407b-ba6c-12efad0eb9ed_SetDate">
    <vt:lpwstr>2025-08-05T08:01:28Z</vt:lpwstr>
  </property>
  <property fmtid="{D5CDD505-2E9C-101B-9397-08002B2CF9AE}" pid="4" name="MSIP_Label_0f018326-6b5b-407b-ba6c-12efad0eb9ed_Method">
    <vt:lpwstr>Standard</vt:lpwstr>
  </property>
  <property fmtid="{D5CDD505-2E9C-101B-9397-08002B2CF9AE}" pid="5" name="MSIP_Label_0f018326-6b5b-407b-ba6c-12efad0eb9ed_Name">
    <vt:lpwstr>0f018326-6b5b-407b-ba6c-12efad0eb9ed</vt:lpwstr>
  </property>
  <property fmtid="{D5CDD505-2E9C-101B-9397-08002B2CF9AE}" pid="6" name="MSIP_Label_0f018326-6b5b-407b-ba6c-12efad0eb9ed_SiteId">
    <vt:lpwstr>4c716f8e-6734-42c4-abdf-e0b3608538e1</vt:lpwstr>
  </property>
  <property fmtid="{D5CDD505-2E9C-101B-9397-08002B2CF9AE}" pid="7" name="MSIP_Label_0f018326-6b5b-407b-ba6c-12efad0eb9ed_ActionId">
    <vt:lpwstr>14a3dabd-fd9f-49d9-bfc3-38a60440a848</vt:lpwstr>
  </property>
  <property fmtid="{D5CDD505-2E9C-101B-9397-08002B2CF9AE}" pid="8" name="MSIP_Label_0f018326-6b5b-407b-ba6c-12efad0eb9ed_ContentBits">
    <vt:lpwstr>2</vt:lpwstr>
  </property>
  <property fmtid="{D5CDD505-2E9C-101B-9397-08002B2CF9AE}" pid="9" name="MSIP_Label_0f018326-6b5b-407b-ba6c-12efad0eb9ed_Tag">
    <vt:lpwstr>50, 3, 0, 1</vt:lpwstr>
  </property>
  <property fmtid="{D5CDD505-2E9C-101B-9397-08002B2CF9AE}" pid="10" name="ContentTypeId">
    <vt:lpwstr>0x0101008EB410E7384FD544926ED72B5900EAF6</vt:lpwstr>
  </property>
</Properties>
</file>