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3" r:id="rId2"/>
    <p:sldId id="372" r:id="rId3"/>
    <p:sldId id="438" r:id="rId4"/>
    <p:sldId id="417" r:id="rId5"/>
    <p:sldId id="321" r:id="rId6"/>
    <p:sldId id="266" r:id="rId7"/>
    <p:sldId id="268" r:id="rId8"/>
    <p:sldId id="446" r:id="rId9"/>
    <p:sldId id="285" r:id="rId10"/>
    <p:sldId id="295" r:id="rId11"/>
    <p:sldId id="294" r:id="rId12"/>
    <p:sldId id="297" r:id="rId13"/>
    <p:sldId id="287" r:id="rId14"/>
    <p:sldId id="298" r:id="rId15"/>
    <p:sldId id="286" r:id="rId16"/>
    <p:sldId id="259" r:id="rId17"/>
    <p:sldId id="262" r:id="rId18"/>
    <p:sldId id="261" r:id="rId19"/>
    <p:sldId id="270" r:id="rId20"/>
    <p:sldId id="284" r:id="rId21"/>
    <p:sldId id="299" r:id="rId22"/>
    <p:sldId id="452" r:id="rId23"/>
    <p:sldId id="260" r:id="rId24"/>
    <p:sldId id="442" r:id="rId25"/>
    <p:sldId id="274" r:id="rId26"/>
    <p:sldId id="439" r:id="rId27"/>
    <p:sldId id="275" r:id="rId28"/>
    <p:sldId id="276" r:id="rId29"/>
    <p:sldId id="451" r:id="rId30"/>
    <p:sldId id="290" r:id="rId31"/>
    <p:sldId id="278" r:id="rId32"/>
    <p:sldId id="277" r:id="rId33"/>
    <p:sldId id="288" r:id="rId34"/>
    <p:sldId id="454" r:id="rId35"/>
    <p:sldId id="289" r:id="rId36"/>
    <p:sldId id="279" r:id="rId37"/>
    <p:sldId id="455" r:id="rId38"/>
    <p:sldId id="456" r:id="rId39"/>
    <p:sldId id="443" r:id="rId40"/>
    <p:sldId id="445" r:id="rId41"/>
    <p:sldId id="444" r:id="rId42"/>
    <p:sldId id="440" r:id="rId43"/>
    <p:sldId id="263" r:id="rId44"/>
    <p:sldId id="281" r:id="rId45"/>
    <p:sldId id="282" r:id="rId46"/>
    <p:sldId id="447" r:id="rId47"/>
    <p:sldId id="448" r:id="rId48"/>
    <p:sldId id="291" r:id="rId49"/>
    <p:sldId id="293" r:id="rId50"/>
    <p:sldId id="449" r:id="rId51"/>
    <p:sldId id="450"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F060E-F638-4686-8EE0-F5CFE6DEDAEB}" v="23" dt="2025-10-16T04:21:50.00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9" autoAdjust="0"/>
    <p:restoredTop sz="95332" autoAdjust="0"/>
  </p:normalViewPr>
  <p:slideViewPr>
    <p:cSldViewPr snapToGrid="0">
      <p:cViewPr varScale="1">
        <p:scale>
          <a:sx n="78" d="100"/>
          <a:sy n="78" d="100"/>
        </p:scale>
        <p:origin x="715" y="72"/>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2F428-FD12-48D0-B930-7CE02ADD7F1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210D4051-EBAB-41C0-89F8-68DDCF08D13E}">
      <dgm:prSet phldrT="[Metin]" custT="1"/>
      <dgm:spPr/>
      <dgm:t>
        <a:bodyPr/>
        <a:lstStyle/>
        <a:p>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Deliryum</a:t>
          </a:r>
          <a:endParaRPr lang="tr-TR" sz="2800" b="1" dirty="0">
            <a:latin typeface="Arial" panose="020B0604020202020204" pitchFamily="34" charset="0"/>
            <a:cs typeface="Arial" panose="020B0604020202020204" pitchFamily="34" charset="0"/>
          </a:endParaRPr>
        </a:p>
      </dgm:t>
    </dgm:pt>
    <dgm:pt modelId="{B20F9D8B-9EBB-472F-8DAC-27E416AE4E11}" type="parTrans" cxnId="{04A7C00D-A989-4377-8C7E-1BCBED86DDD9}">
      <dgm:prSet/>
      <dgm:spPr/>
      <dgm:t>
        <a:bodyPr/>
        <a:lstStyle/>
        <a:p>
          <a:endParaRPr lang="tr-TR" sz="1800" b="1">
            <a:latin typeface="Arial" panose="020B0604020202020204" pitchFamily="34" charset="0"/>
            <a:cs typeface="Arial" panose="020B0604020202020204" pitchFamily="34" charset="0"/>
          </a:endParaRPr>
        </a:p>
      </dgm:t>
    </dgm:pt>
    <dgm:pt modelId="{E46B8ABF-E6EB-4695-9AF7-7C5BB0FB4A4F}" type="sibTrans" cxnId="{04A7C00D-A989-4377-8C7E-1BCBED86DDD9}">
      <dgm:prSet/>
      <dgm:spPr/>
      <dgm:t>
        <a:bodyPr/>
        <a:lstStyle/>
        <a:p>
          <a:endParaRPr lang="tr-TR" sz="1800" b="1">
            <a:latin typeface="Arial" panose="020B0604020202020204" pitchFamily="34" charset="0"/>
            <a:cs typeface="Arial" panose="020B0604020202020204" pitchFamily="34" charset="0"/>
          </a:endParaRPr>
        </a:p>
      </dgm:t>
    </dgm:pt>
    <dgm:pt modelId="{8F2A6093-6DFA-4EDA-8A3F-9E709B5D3903}">
      <dgm:prSet phldrT="[Metin]" custT="1"/>
      <dgm:spPr/>
      <dgm:t>
        <a:bodyPr/>
        <a:lstStyle/>
        <a:p>
          <a:r>
            <a:rPr lang="tr-TR" sz="1800" b="1" dirty="0">
              <a:latin typeface="Arial" panose="020B0604020202020204" pitchFamily="34" charset="0"/>
              <a:cs typeface="Arial" panose="020B0604020202020204" pitchFamily="34" charset="0"/>
            </a:rPr>
            <a:t>Dikkatin dağılması</a:t>
          </a:r>
        </a:p>
      </dgm:t>
    </dgm:pt>
    <dgm:pt modelId="{79FFC490-6111-480E-A909-D918A7A484DD}" type="parTrans" cxnId="{AB06C0D0-7FA7-409D-A98C-1AD9987C43BC}">
      <dgm:prSet/>
      <dgm:spPr/>
      <dgm:t>
        <a:bodyPr/>
        <a:lstStyle/>
        <a:p>
          <a:endParaRPr lang="tr-TR" sz="1800" b="1">
            <a:latin typeface="Arial" panose="020B0604020202020204" pitchFamily="34" charset="0"/>
            <a:cs typeface="Arial" panose="020B0604020202020204" pitchFamily="34" charset="0"/>
          </a:endParaRPr>
        </a:p>
      </dgm:t>
    </dgm:pt>
    <dgm:pt modelId="{97D67344-E7EA-4562-B72B-09822E80EEF5}" type="sibTrans" cxnId="{AB06C0D0-7FA7-409D-A98C-1AD9987C43BC}">
      <dgm:prSet/>
      <dgm:spPr/>
      <dgm:t>
        <a:bodyPr/>
        <a:lstStyle/>
        <a:p>
          <a:endParaRPr lang="tr-TR" sz="1800" b="1">
            <a:latin typeface="Arial" panose="020B0604020202020204" pitchFamily="34" charset="0"/>
            <a:cs typeface="Arial" panose="020B0604020202020204" pitchFamily="34" charset="0"/>
          </a:endParaRPr>
        </a:p>
      </dgm:t>
    </dgm:pt>
    <dgm:pt modelId="{FD443B1B-ADD5-4769-B48E-8A63393F855D}">
      <dgm:prSet phldrT="[Metin]" custT="1"/>
      <dgm:spPr/>
      <dgm:t>
        <a:bodyPr/>
        <a:lstStyle/>
        <a:p>
          <a:r>
            <a:rPr lang="tr-TR" sz="1800" b="1" dirty="0">
              <a:latin typeface="Arial" panose="020B0604020202020204" pitchFamily="34" charset="0"/>
              <a:cs typeface="Arial" panose="020B0604020202020204" pitchFamily="34" charset="0"/>
            </a:rPr>
            <a:t>Kavrayışta zorluk</a:t>
          </a:r>
        </a:p>
      </dgm:t>
    </dgm:pt>
    <dgm:pt modelId="{90F10707-140C-4D1E-BCEA-D13F324C4203}" type="parTrans" cxnId="{E9BD160C-6B4C-4760-B6D1-736137E21442}">
      <dgm:prSet/>
      <dgm:spPr/>
      <dgm:t>
        <a:bodyPr/>
        <a:lstStyle/>
        <a:p>
          <a:endParaRPr lang="tr-TR" sz="1800" b="1">
            <a:latin typeface="Arial" panose="020B0604020202020204" pitchFamily="34" charset="0"/>
            <a:cs typeface="Arial" panose="020B0604020202020204" pitchFamily="34" charset="0"/>
          </a:endParaRPr>
        </a:p>
      </dgm:t>
    </dgm:pt>
    <dgm:pt modelId="{00EA4C40-F8CF-4795-A554-A8768ABB92A8}" type="sibTrans" cxnId="{E9BD160C-6B4C-4760-B6D1-736137E21442}">
      <dgm:prSet/>
      <dgm:spPr/>
      <dgm:t>
        <a:bodyPr/>
        <a:lstStyle/>
        <a:p>
          <a:endParaRPr lang="tr-TR" sz="1800" b="1">
            <a:latin typeface="Arial" panose="020B0604020202020204" pitchFamily="34" charset="0"/>
            <a:cs typeface="Arial" panose="020B0604020202020204" pitchFamily="34" charset="0"/>
          </a:endParaRPr>
        </a:p>
      </dgm:t>
    </dgm:pt>
    <dgm:pt modelId="{6B5B5278-D4A0-47DC-B6D0-7CDA44888986}">
      <dgm:prSet phldrT="[Metin]" custT="1"/>
      <dgm:spPr/>
      <dgm:t>
        <a:bodyPr/>
        <a:lstStyle/>
        <a:p>
          <a:r>
            <a:rPr lang="tr-TR" sz="1800" b="1" dirty="0" err="1">
              <a:latin typeface="Arial" panose="020B0604020202020204" pitchFamily="34" charset="0"/>
              <a:cs typeface="Arial" panose="020B0604020202020204" pitchFamily="34" charset="0"/>
            </a:rPr>
            <a:t>Psikomotor</a:t>
          </a:r>
          <a:r>
            <a:rPr lang="tr-TR" sz="1800" b="1" dirty="0">
              <a:latin typeface="Arial" panose="020B0604020202020204" pitchFamily="34" charset="0"/>
              <a:cs typeface="Arial" panose="020B0604020202020204" pitchFamily="34" charset="0"/>
            </a:rPr>
            <a:t> ajitasyon veya </a:t>
          </a:r>
          <a:r>
            <a:rPr lang="tr-TR" sz="1800" b="1" dirty="0" err="1">
              <a:latin typeface="Arial" panose="020B0604020202020204" pitchFamily="34" charset="0"/>
              <a:cs typeface="Arial" panose="020B0604020202020204" pitchFamily="34" charset="0"/>
            </a:rPr>
            <a:t>retardasyon</a:t>
          </a:r>
          <a:endParaRPr lang="tr-TR" sz="1800" b="1" dirty="0">
            <a:latin typeface="Arial" panose="020B0604020202020204" pitchFamily="34" charset="0"/>
            <a:cs typeface="Arial" panose="020B0604020202020204" pitchFamily="34" charset="0"/>
          </a:endParaRPr>
        </a:p>
      </dgm:t>
    </dgm:pt>
    <dgm:pt modelId="{193EC1FA-070C-4F5C-BB09-C0E039265553}" type="parTrans" cxnId="{A3A626AE-017F-45D1-854B-B661426DF583}">
      <dgm:prSet/>
      <dgm:spPr/>
      <dgm:t>
        <a:bodyPr/>
        <a:lstStyle/>
        <a:p>
          <a:endParaRPr lang="tr-TR" sz="1800" b="1">
            <a:latin typeface="Arial" panose="020B0604020202020204" pitchFamily="34" charset="0"/>
            <a:cs typeface="Arial" panose="020B0604020202020204" pitchFamily="34" charset="0"/>
          </a:endParaRPr>
        </a:p>
      </dgm:t>
    </dgm:pt>
    <dgm:pt modelId="{D11DFBCE-39AD-49DC-B99B-38C8F62AF07C}" type="sibTrans" cxnId="{A3A626AE-017F-45D1-854B-B661426DF583}">
      <dgm:prSet/>
      <dgm:spPr/>
      <dgm:t>
        <a:bodyPr/>
        <a:lstStyle/>
        <a:p>
          <a:endParaRPr lang="tr-TR" sz="1800" b="1">
            <a:latin typeface="Arial" panose="020B0604020202020204" pitchFamily="34" charset="0"/>
            <a:cs typeface="Arial" panose="020B0604020202020204" pitchFamily="34" charset="0"/>
          </a:endParaRPr>
        </a:p>
      </dgm:t>
    </dgm:pt>
    <dgm:pt modelId="{5C945AC9-66F8-49C1-B84C-6136A709B917}">
      <dgm:prSet phldrT="[Metin]" custT="1"/>
      <dgm:spPr/>
      <dgm:t>
        <a:bodyPr/>
        <a:lstStyle/>
        <a:p>
          <a:r>
            <a:rPr lang="tr-TR" sz="1800" b="1" dirty="0">
              <a:latin typeface="Arial" panose="020B0604020202020204" pitchFamily="34" charset="0"/>
              <a:cs typeface="Arial" panose="020B0604020202020204" pitchFamily="34" charset="0"/>
            </a:rPr>
            <a:t>Uyku uyanıklık </a:t>
          </a:r>
          <a:r>
            <a:rPr lang="tr-TR" sz="1800" b="1" dirty="0" err="1">
              <a:latin typeface="Arial" panose="020B0604020202020204" pitchFamily="34" charset="0"/>
              <a:cs typeface="Arial" panose="020B0604020202020204" pitchFamily="34" charset="0"/>
            </a:rPr>
            <a:t>siklusunun</a:t>
          </a:r>
          <a:r>
            <a:rPr lang="tr-TR" sz="1800" b="1" dirty="0">
              <a:latin typeface="Arial" panose="020B0604020202020204" pitchFamily="34" charset="0"/>
              <a:cs typeface="Arial" panose="020B0604020202020204" pitchFamily="34" charset="0"/>
            </a:rPr>
            <a:t> değişmesi</a:t>
          </a:r>
        </a:p>
      </dgm:t>
    </dgm:pt>
    <dgm:pt modelId="{C31DE6CE-7E4E-4481-88FC-D03128536200}" type="parTrans" cxnId="{350A7D03-B881-4F6F-872E-03B85F889D3B}">
      <dgm:prSet/>
      <dgm:spPr/>
      <dgm:t>
        <a:bodyPr/>
        <a:lstStyle/>
        <a:p>
          <a:endParaRPr lang="tr-TR" sz="1800" b="1">
            <a:latin typeface="Arial" panose="020B0604020202020204" pitchFamily="34" charset="0"/>
            <a:cs typeface="Arial" panose="020B0604020202020204" pitchFamily="34" charset="0"/>
          </a:endParaRPr>
        </a:p>
      </dgm:t>
    </dgm:pt>
    <dgm:pt modelId="{869D310A-3C10-4028-8820-9A1F295A1D6A}" type="sibTrans" cxnId="{350A7D03-B881-4F6F-872E-03B85F889D3B}">
      <dgm:prSet/>
      <dgm:spPr/>
      <dgm:t>
        <a:bodyPr/>
        <a:lstStyle/>
        <a:p>
          <a:endParaRPr lang="tr-TR" sz="1800" b="1">
            <a:latin typeface="Arial" panose="020B0604020202020204" pitchFamily="34" charset="0"/>
            <a:cs typeface="Arial" panose="020B0604020202020204" pitchFamily="34" charset="0"/>
          </a:endParaRPr>
        </a:p>
      </dgm:t>
    </dgm:pt>
    <dgm:pt modelId="{441348EA-4607-4844-BCDF-480D4316CCC3}">
      <dgm:prSet custT="1"/>
      <dgm:spPr/>
      <dgm:t>
        <a:bodyPr/>
        <a:lstStyle/>
        <a:p>
          <a:r>
            <a:rPr lang="tr-TR" sz="1800" b="1" dirty="0">
              <a:latin typeface="Arial" panose="020B0604020202020204" pitchFamily="34" charset="0"/>
              <a:cs typeface="Arial" panose="020B0604020202020204" pitchFamily="34" charset="0"/>
            </a:rPr>
            <a:t>Düşüncenin organize olamaması</a:t>
          </a:r>
        </a:p>
      </dgm:t>
    </dgm:pt>
    <dgm:pt modelId="{CA91D41F-65FE-46C1-8747-38330C438E0C}" type="parTrans" cxnId="{1577592C-CA92-4713-AD17-B1B2AC64051F}">
      <dgm:prSet/>
      <dgm:spPr/>
      <dgm:t>
        <a:bodyPr/>
        <a:lstStyle/>
        <a:p>
          <a:endParaRPr lang="tr-TR" sz="1800" b="1">
            <a:latin typeface="Arial" panose="020B0604020202020204" pitchFamily="34" charset="0"/>
            <a:cs typeface="Arial" panose="020B0604020202020204" pitchFamily="34" charset="0"/>
          </a:endParaRPr>
        </a:p>
      </dgm:t>
    </dgm:pt>
    <dgm:pt modelId="{18AE04BF-C490-41A3-8498-2A656CF7BE2C}" type="sibTrans" cxnId="{1577592C-CA92-4713-AD17-B1B2AC64051F}">
      <dgm:prSet/>
      <dgm:spPr/>
      <dgm:t>
        <a:bodyPr/>
        <a:lstStyle/>
        <a:p>
          <a:endParaRPr lang="tr-TR" sz="1800" b="1">
            <a:latin typeface="Arial" panose="020B0604020202020204" pitchFamily="34" charset="0"/>
            <a:cs typeface="Arial" panose="020B0604020202020204" pitchFamily="34" charset="0"/>
          </a:endParaRPr>
        </a:p>
      </dgm:t>
    </dgm:pt>
    <dgm:pt modelId="{4BFF6685-CC8C-4027-BFAE-05D2F752A51F}">
      <dgm:prSet custT="1"/>
      <dgm:spPr/>
      <dgm:t>
        <a:bodyPr/>
        <a:lstStyle/>
        <a:p>
          <a:r>
            <a:rPr lang="tr-TR" sz="1800" b="1" dirty="0">
              <a:latin typeface="Arial" panose="020B0604020202020204" pitchFamily="34" charset="0"/>
              <a:cs typeface="Arial" panose="020B0604020202020204" pitchFamily="34" charset="0"/>
            </a:rPr>
            <a:t>Hafıza kaybı</a:t>
          </a:r>
        </a:p>
      </dgm:t>
    </dgm:pt>
    <dgm:pt modelId="{F888EBA4-0C6B-40BB-9CFC-831E68C3341C}" type="parTrans" cxnId="{37C3D70A-DAA7-407F-BFCD-62EC29C47569}">
      <dgm:prSet/>
      <dgm:spPr/>
      <dgm:t>
        <a:bodyPr/>
        <a:lstStyle/>
        <a:p>
          <a:endParaRPr lang="tr-TR" sz="1800" b="1">
            <a:latin typeface="Arial" panose="020B0604020202020204" pitchFamily="34" charset="0"/>
            <a:cs typeface="Arial" panose="020B0604020202020204" pitchFamily="34" charset="0"/>
          </a:endParaRPr>
        </a:p>
      </dgm:t>
    </dgm:pt>
    <dgm:pt modelId="{34AA7C1A-C7D6-4B2F-BF29-DC817E7BB200}" type="sibTrans" cxnId="{37C3D70A-DAA7-407F-BFCD-62EC29C47569}">
      <dgm:prSet/>
      <dgm:spPr/>
      <dgm:t>
        <a:bodyPr/>
        <a:lstStyle/>
        <a:p>
          <a:endParaRPr lang="tr-TR" sz="1800" b="1">
            <a:latin typeface="Arial" panose="020B0604020202020204" pitchFamily="34" charset="0"/>
            <a:cs typeface="Arial" panose="020B0604020202020204" pitchFamily="34" charset="0"/>
          </a:endParaRPr>
        </a:p>
      </dgm:t>
    </dgm:pt>
    <dgm:pt modelId="{C47DCAFF-88B1-4DE5-B1CE-B7FC5900FA18}">
      <dgm:prSet custT="1"/>
      <dgm:spPr/>
      <dgm:t>
        <a:bodyPr/>
        <a:lstStyle/>
        <a:p>
          <a:r>
            <a:rPr lang="tr-TR" sz="1800" b="1" dirty="0">
              <a:latin typeface="Arial" panose="020B0604020202020204" pitchFamily="34" charset="0"/>
              <a:cs typeface="Arial" panose="020B0604020202020204" pitchFamily="34" charset="0"/>
            </a:rPr>
            <a:t>Oryantasyon bozukluğu</a:t>
          </a:r>
        </a:p>
      </dgm:t>
    </dgm:pt>
    <dgm:pt modelId="{A30B68E5-5BE3-4817-AD0F-21F3E78A7B41}" type="parTrans" cxnId="{536F56C3-651F-469B-84CF-F5E2AD62965C}">
      <dgm:prSet/>
      <dgm:spPr/>
      <dgm:t>
        <a:bodyPr/>
        <a:lstStyle/>
        <a:p>
          <a:endParaRPr lang="tr-TR" sz="1800" b="1">
            <a:latin typeface="Arial" panose="020B0604020202020204" pitchFamily="34" charset="0"/>
            <a:cs typeface="Arial" panose="020B0604020202020204" pitchFamily="34" charset="0"/>
          </a:endParaRPr>
        </a:p>
      </dgm:t>
    </dgm:pt>
    <dgm:pt modelId="{68B53E45-F935-4459-B0B9-3920C70839AF}" type="sibTrans" cxnId="{536F56C3-651F-469B-84CF-F5E2AD62965C}">
      <dgm:prSet/>
      <dgm:spPr/>
      <dgm:t>
        <a:bodyPr/>
        <a:lstStyle/>
        <a:p>
          <a:endParaRPr lang="tr-TR" sz="1800" b="1">
            <a:latin typeface="Arial" panose="020B0604020202020204" pitchFamily="34" charset="0"/>
            <a:cs typeface="Arial" panose="020B0604020202020204" pitchFamily="34" charset="0"/>
          </a:endParaRPr>
        </a:p>
      </dgm:t>
    </dgm:pt>
    <dgm:pt modelId="{CC7C0B4C-6F59-4943-B78C-B46B3230B491}">
      <dgm:prSet custT="1"/>
      <dgm:spPr/>
      <dgm:t>
        <a:bodyPr/>
        <a:lstStyle/>
        <a:p>
          <a:r>
            <a:rPr lang="tr-TR" sz="1800" b="1" dirty="0">
              <a:latin typeface="Arial" panose="020B0604020202020204" pitchFamily="34" charset="0"/>
              <a:cs typeface="Arial" panose="020B0604020202020204" pitchFamily="34" charset="0"/>
            </a:rPr>
            <a:t>Bilişsel düzeyinde değişiklik</a:t>
          </a:r>
        </a:p>
      </dgm:t>
    </dgm:pt>
    <dgm:pt modelId="{78B4E239-313A-48C9-BD3E-7A074429CECF}" type="parTrans" cxnId="{09D91D6E-13ED-4DDD-B3DA-BBC11C6E77B3}">
      <dgm:prSet/>
      <dgm:spPr/>
      <dgm:t>
        <a:bodyPr/>
        <a:lstStyle/>
        <a:p>
          <a:endParaRPr lang="tr-TR" sz="1800" b="1">
            <a:latin typeface="Arial" panose="020B0604020202020204" pitchFamily="34" charset="0"/>
            <a:cs typeface="Arial" panose="020B0604020202020204" pitchFamily="34" charset="0"/>
          </a:endParaRPr>
        </a:p>
      </dgm:t>
    </dgm:pt>
    <dgm:pt modelId="{27B163EB-AFAE-47AC-96A0-158FD9692554}" type="sibTrans" cxnId="{09D91D6E-13ED-4DDD-B3DA-BBC11C6E77B3}">
      <dgm:prSet/>
      <dgm:spPr/>
      <dgm:t>
        <a:bodyPr/>
        <a:lstStyle/>
        <a:p>
          <a:endParaRPr lang="tr-TR" sz="1800" b="1">
            <a:latin typeface="Arial" panose="020B0604020202020204" pitchFamily="34" charset="0"/>
            <a:cs typeface="Arial" panose="020B0604020202020204" pitchFamily="34" charset="0"/>
          </a:endParaRPr>
        </a:p>
      </dgm:t>
    </dgm:pt>
    <dgm:pt modelId="{1CC2EFA7-BC63-4D5E-8A25-01D133EC733A}">
      <dgm:prSet custT="1"/>
      <dgm:spPr/>
      <dgm:t>
        <a:bodyPr/>
        <a:lstStyle/>
        <a:p>
          <a:r>
            <a:rPr lang="tr-TR" sz="1800" b="1" dirty="0">
              <a:latin typeface="Arial" panose="020B0604020202020204" pitchFamily="34" charset="0"/>
              <a:cs typeface="Arial" panose="020B0604020202020204" pitchFamily="34" charset="0"/>
            </a:rPr>
            <a:t>Akut başlangıç</a:t>
          </a:r>
        </a:p>
      </dgm:t>
    </dgm:pt>
    <dgm:pt modelId="{5683A1BE-E6D6-4DFE-B275-EDC9D46E5C9B}" type="parTrans" cxnId="{6930B7B6-2CAC-4279-965D-EA13D5B710FE}">
      <dgm:prSet/>
      <dgm:spPr/>
      <dgm:t>
        <a:bodyPr/>
        <a:lstStyle/>
        <a:p>
          <a:endParaRPr lang="tr-TR" sz="1800" b="1">
            <a:latin typeface="Arial" panose="020B0604020202020204" pitchFamily="34" charset="0"/>
            <a:cs typeface="Arial" panose="020B0604020202020204" pitchFamily="34" charset="0"/>
          </a:endParaRPr>
        </a:p>
      </dgm:t>
    </dgm:pt>
    <dgm:pt modelId="{AA011B03-251D-4F05-BC9B-122B9C809735}" type="sibTrans" cxnId="{6930B7B6-2CAC-4279-965D-EA13D5B710FE}">
      <dgm:prSet/>
      <dgm:spPr/>
      <dgm:t>
        <a:bodyPr/>
        <a:lstStyle/>
        <a:p>
          <a:endParaRPr lang="tr-TR" sz="1800" b="1">
            <a:latin typeface="Arial" panose="020B0604020202020204" pitchFamily="34" charset="0"/>
            <a:cs typeface="Arial" panose="020B0604020202020204" pitchFamily="34" charset="0"/>
          </a:endParaRPr>
        </a:p>
      </dgm:t>
    </dgm:pt>
    <dgm:pt modelId="{69FCA4DF-1F60-4D52-AC06-08CF0F2848E0}" type="pres">
      <dgm:prSet presAssocID="{2C42F428-FD12-48D0-B930-7CE02ADD7F1E}" presName="composite" presStyleCnt="0">
        <dgm:presLayoutVars>
          <dgm:chMax val="1"/>
          <dgm:dir/>
          <dgm:resizeHandles val="exact"/>
        </dgm:presLayoutVars>
      </dgm:prSet>
      <dgm:spPr/>
    </dgm:pt>
    <dgm:pt modelId="{F100975E-A50F-4D76-AB02-05E6081215BC}" type="pres">
      <dgm:prSet presAssocID="{2C42F428-FD12-48D0-B930-7CE02ADD7F1E}" presName="radial" presStyleCnt="0">
        <dgm:presLayoutVars>
          <dgm:animLvl val="ctr"/>
        </dgm:presLayoutVars>
      </dgm:prSet>
      <dgm:spPr/>
    </dgm:pt>
    <dgm:pt modelId="{3DE1D061-0C0B-444C-887D-EFD9B8F3A0FC}" type="pres">
      <dgm:prSet presAssocID="{210D4051-EBAB-41C0-89F8-68DDCF08D13E}" presName="centerShape" presStyleLbl="vennNode1" presStyleIdx="0" presStyleCnt="10" custLinFactNeighborX="1037" custLinFactNeighborY="-519"/>
      <dgm:spPr/>
    </dgm:pt>
    <dgm:pt modelId="{9C759394-342E-44B8-806C-2B317CE1FD92}" type="pres">
      <dgm:prSet presAssocID="{8F2A6093-6DFA-4EDA-8A3F-9E709B5D3903}" presName="node" presStyleLbl="vennNode1" presStyleIdx="1" presStyleCnt="10" custScaleX="145916">
        <dgm:presLayoutVars>
          <dgm:bulletEnabled val="1"/>
        </dgm:presLayoutVars>
      </dgm:prSet>
      <dgm:spPr/>
    </dgm:pt>
    <dgm:pt modelId="{411EBDB8-0CF3-4A76-9333-FF36EF8A15C5}" type="pres">
      <dgm:prSet presAssocID="{441348EA-4607-4844-BCDF-480D4316CCC3}" presName="node" presStyleLbl="vennNode1" presStyleIdx="2" presStyleCnt="10" custScaleX="195089" custRadScaleRad="123009" custRadScaleInc="21037">
        <dgm:presLayoutVars>
          <dgm:bulletEnabled val="1"/>
        </dgm:presLayoutVars>
      </dgm:prSet>
      <dgm:spPr/>
    </dgm:pt>
    <dgm:pt modelId="{E0CCBC17-763C-4E89-94B2-9DC4356D61DC}" type="pres">
      <dgm:prSet presAssocID="{4BFF6685-CC8C-4027-BFAE-05D2F752A51F}" presName="node" presStyleLbl="vennNode1" presStyleIdx="3" presStyleCnt="10" custScaleX="227425" custScaleY="88266" custRadScaleRad="127346" custRadScaleInc="1104">
        <dgm:presLayoutVars>
          <dgm:bulletEnabled val="1"/>
        </dgm:presLayoutVars>
      </dgm:prSet>
      <dgm:spPr/>
    </dgm:pt>
    <dgm:pt modelId="{D9A11461-5EC8-4F94-97F6-4C6E8BCD0B70}" type="pres">
      <dgm:prSet presAssocID="{C47DCAFF-88B1-4DE5-B1CE-B7FC5900FA18}" presName="node" presStyleLbl="vennNode1" presStyleIdx="4" presStyleCnt="10" custScaleX="187497" custRadScaleRad="112953" custRadScaleInc="-32552">
        <dgm:presLayoutVars>
          <dgm:bulletEnabled val="1"/>
        </dgm:presLayoutVars>
      </dgm:prSet>
      <dgm:spPr/>
    </dgm:pt>
    <dgm:pt modelId="{98E87A4C-C939-4472-8151-419DB333C520}" type="pres">
      <dgm:prSet presAssocID="{CC7C0B4C-6F59-4943-B78C-B46B3230B491}" presName="node" presStyleLbl="vennNode1" presStyleIdx="5" presStyleCnt="10" custScaleX="227423" custRadScaleRad="125998" custRadScaleInc="-36636">
        <dgm:presLayoutVars>
          <dgm:bulletEnabled val="1"/>
        </dgm:presLayoutVars>
      </dgm:prSet>
      <dgm:spPr/>
    </dgm:pt>
    <dgm:pt modelId="{9EF398E2-79F7-4311-9C8E-CB72D291A0C3}" type="pres">
      <dgm:prSet presAssocID="{1CC2EFA7-BC63-4D5E-8A25-01D133EC733A}" presName="node" presStyleLbl="vennNode1" presStyleIdx="6" presStyleCnt="10" custScaleX="187336">
        <dgm:presLayoutVars>
          <dgm:bulletEnabled val="1"/>
        </dgm:presLayoutVars>
      </dgm:prSet>
      <dgm:spPr/>
    </dgm:pt>
    <dgm:pt modelId="{00C34D8B-A8AA-4FCA-9147-713A68B8F1E7}" type="pres">
      <dgm:prSet presAssocID="{FD443B1B-ADD5-4769-B48E-8A63393F855D}" presName="node" presStyleLbl="vennNode1" presStyleIdx="7" presStyleCnt="10" custScaleX="222821" custRadScaleRad="111376" custRadScaleInc="9218">
        <dgm:presLayoutVars>
          <dgm:bulletEnabled val="1"/>
        </dgm:presLayoutVars>
      </dgm:prSet>
      <dgm:spPr/>
    </dgm:pt>
    <dgm:pt modelId="{EAC240F7-029B-456D-963D-DFB9D6B96E7F}" type="pres">
      <dgm:prSet presAssocID="{6B5B5278-D4A0-47DC-B6D0-7CDA44888986}" presName="node" presStyleLbl="vennNode1" presStyleIdx="8" presStyleCnt="10" custScaleX="168032">
        <dgm:presLayoutVars>
          <dgm:bulletEnabled val="1"/>
        </dgm:presLayoutVars>
      </dgm:prSet>
      <dgm:spPr/>
    </dgm:pt>
    <dgm:pt modelId="{99F4ABAB-2B2C-4D31-A422-BAA35F324717}" type="pres">
      <dgm:prSet presAssocID="{5C945AC9-66F8-49C1-B84C-6136A709B917}" presName="node" presStyleLbl="vennNode1" presStyleIdx="9" presStyleCnt="10" custScaleX="163066" custRadScaleRad="123382" custRadScaleInc="-19456">
        <dgm:presLayoutVars>
          <dgm:bulletEnabled val="1"/>
        </dgm:presLayoutVars>
      </dgm:prSet>
      <dgm:spPr/>
    </dgm:pt>
  </dgm:ptLst>
  <dgm:cxnLst>
    <dgm:cxn modelId="{350A7D03-B881-4F6F-872E-03B85F889D3B}" srcId="{210D4051-EBAB-41C0-89F8-68DDCF08D13E}" destId="{5C945AC9-66F8-49C1-B84C-6136A709B917}" srcOrd="8" destOrd="0" parTransId="{C31DE6CE-7E4E-4481-88FC-D03128536200}" sibTransId="{869D310A-3C10-4028-8820-9A1F295A1D6A}"/>
    <dgm:cxn modelId="{CE045608-F5F5-47FC-88EF-CFB7055B1CC4}" type="presOf" srcId="{4BFF6685-CC8C-4027-BFAE-05D2F752A51F}" destId="{E0CCBC17-763C-4E89-94B2-9DC4356D61DC}" srcOrd="0" destOrd="0" presId="urn:microsoft.com/office/officeart/2005/8/layout/radial3"/>
    <dgm:cxn modelId="{37C3D70A-DAA7-407F-BFCD-62EC29C47569}" srcId="{210D4051-EBAB-41C0-89F8-68DDCF08D13E}" destId="{4BFF6685-CC8C-4027-BFAE-05D2F752A51F}" srcOrd="2" destOrd="0" parTransId="{F888EBA4-0C6B-40BB-9CFC-831E68C3341C}" sibTransId="{34AA7C1A-C7D6-4B2F-BF29-DC817E7BB200}"/>
    <dgm:cxn modelId="{E9BD160C-6B4C-4760-B6D1-736137E21442}" srcId="{210D4051-EBAB-41C0-89F8-68DDCF08D13E}" destId="{FD443B1B-ADD5-4769-B48E-8A63393F855D}" srcOrd="6" destOrd="0" parTransId="{90F10707-140C-4D1E-BCEA-D13F324C4203}" sibTransId="{00EA4C40-F8CF-4795-A554-A8768ABB92A8}"/>
    <dgm:cxn modelId="{04A7C00D-A989-4377-8C7E-1BCBED86DDD9}" srcId="{2C42F428-FD12-48D0-B930-7CE02ADD7F1E}" destId="{210D4051-EBAB-41C0-89F8-68DDCF08D13E}" srcOrd="0" destOrd="0" parTransId="{B20F9D8B-9EBB-472F-8DAC-27E416AE4E11}" sibTransId="{E46B8ABF-E6EB-4695-9AF7-7C5BB0FB4A4F}"/>
    <dgm:cxn modelId="{B29EBE1D-CF20-40BB-BD00-D4A3DBF5E173}" type="presOf" srcId="{CC7C0B4C-6F59-4943-B78C-B46B3230B491}" destId="{98E87A4C-C939-4472-8151-419DB333C520}" srcOrd="0" destOrd="0" presId="urn:microsoft.com/office/officeart/2005/8/layout/radial3"/>
    <dgm:cxn modelId="{B68B2326-7C76-47D8-B4CE-5B70077F7F1B}" type="presOf" srcId="{C47DCAFF-88B1-4DE5-B1CE-B7FC5900FA18}" destId="{D9A11461-5EC8-4F94-97F6-4C6E8BCD0B70}" srcOrd="0" destOrd="0" presId="urn:microsoft.com/office/officeart/2005/8/layout/radial3"/>
    <dgm:cxn modelId="{1577592C-CA92-4713-AD17-B1B2AC64051F}" srcId="{210D4051-EBAB-41C0-89F8-68DDCF08D13E}" destId="{441348EA-4607-4844-BCDF-480D4316CCC3}" srcOrd="1" destOrd="0" parTransId="{CA91D41F-65FE-46C1-8747-38330C438E0C}" sibTransId="{18AE04BF-C490-41A3-8498-2A656CF7BE2C}"/>
    <dgm:cxn modelId="{50513031-1A11-4755-ABD8-5E436DC7C0C6}" type="presOf" srcId="{2C42F428-FD12-48D0-B930-7CE02ADD7F1E}" destId="{69FCA4DF-1F60-4D52-AC06-08CF0F2848E0}" srcOrd="0" destOrd="0" presId="urn:microsoft.com/office/officeart/2005/8/layout/radial3"/>
    <dgm:cxn modelId="{09D91D6E-13ED-4DDD-B3DA-BBC11C6E77B3}" srcId="{210D4051-EBAB-41C0-89F8-68DDCF08D13E}" destId="{CC7C0B4C-6F59-4943-B78C-B46B3230B491}" srcOrd="4" destOrd="0" parTransId="{78B4E239-313A-48C9-BD3E-7A074429CECF}" sibTransId="{27B163EB-AFAE-47AC-96A0-158FD9692554}"/>
    <dgm:cxn modelId="{BCBC5877-00CF-4D78-A995-62C03EB12155}" type="presOf" srcId="{8F2A6093-6DFA-4EDA-8A3F-9E709B5D3903}" destId="{9C759394-342E-44B8-806C-2B317CE1FD92}" srcOrd="0" destOrd="0" presId="urn:microsoft.com/office/officeart/2005/8/layout/radial3"/>
    <dgm:cxn modelId="{8FDD5C79-73C4-4D68-A764-44531E1F54DB}" type="presOf" srcId="{FD443B1B-ADD5-4769-B48E-8A63393F855D}" destId="{00C34D8B-A8AA-4FCA-9147-713A68B8F1E7}" srcOrd="0" destOrd="0" presId="urn:microsoft.com/office/officeart/2005/8/layout/radial3"/>
    <dgm:cxn modelId="{668B5091-8646-4520-845C-21EBF79CCC00}" type="presOf" srcId="{6B5B5278-D4A0-47DC-B6D0-7CDA44888986}" destId="{EAC240F7-029B-456D-963D-DFB9D6B96E7F}" srcOrd="0" destOrd="0" presId="urn:microsoft.com/office/officeart/2005/8/layout/radial3"/>
    <dgm:cxn modelId="{A3A626AE-017F-45D1-854B-B661426DF583}" srcId="{210D4051-EBAB-41C0-89F8-68DDCF08D13E}" destId="{6B5B5278-D4A0-47DC-B6D0-7CDA44888986}" srcOrd="7" destOrd="0" parTransId="{193EC1FA-070C-4F5C-BB09-C0E039265553}" sibTransId="{D11DFBCE-39AD-49DC-B99B-38C8F62AF07C}"/>
    <dgm:cxn modelId="{F3C454B4-2527-4FDC-8FC4-67589BA06A18}" type="presOf" srcId="{5C945AC9-66F8-49C1-B84C-6136A709B917}" destId="{99F4ABAB-2B2C-4D31-A422-BAA35F324717}" srcOrd="0" destOrd="0" presId="urn:microsoft.com/office/officeart/2005/8/layout/radial3"/>
    <dgm:cxn modelId="{6930B7B6-2CAC-4279-965D-EA13D5B710FE}" srcId="{210D4051-EBAB-41C0-89F8-68DDCF08D13E}" destId="{1CC2EFA7-BC63-4D5E-8A25-01D133EC733A}" srcOrd="5" destOrd="0" parTransId="{5683A1BE-E6D6-4DFE-B275-EDC9D46E5C9B}" sibTransId="{AA011B03-251D-4F05-BC9B-122B9C809735}"/>
    <dgm:cxn modelId="{536F56C3-651F-469B-84CF-F5E2AD62965C}" srcId="{210D4051-EBAB-41C0-89F8-68DDCF08D13E}" destId="{C47DCAFF-88B1-4DE5-B1CE-B7FC5900FA18}" srcOrd="3" destOrd="0" parTransId="{A30B68E5-5BE3-4817-AD0F-21F3E78A7B41}" sibTransId="{68B53E45-F935-4459-B0B9-3920C70839AF}"/>
    <dgm:cxn modelId="{45F85AC5-A6FD-42C6-8015-195C41643624}" type="presOf" srcId="{210D4051-EBAB-41C0-89F8-68DDCF08D13E}" destId="{3DE1D061-0C0B-444C-887D-EFD9B8F3A0FC}" srcOrd="0" destOrd="0" presId="urn:microsoft.com/office/officeart/2005/8/layout/radial3"/>
    <dgm:cxn modelId="{AB06C0D0-7FA7-409D-A98C-1AD9987C43BC}" srcId="{210D4051-EBAB-41C0-89F8-68DDCF08D13E}" destId="{8F2A6093-6DFA-4EDA-8A3F-9E709B5D3903}" srcOrd="0" destOrd="0" parTransId="{79FFC490-6111-480E-A909-D918A7A484DD}" sibTransId="{97D67344-E7EA-4562-B72B-09822E80EEF5}"/>
    <dgm:cxn modelId="{0577D0DE-46F7-427D-AFC6-23D7065B4EB6}" type="presOf" srcId="{441348EA-4607-4844-BCDF-480D4316CCC3}" destId="{411EBDB8-0CF3-4A76-9333-FF36EF8A15C5}" srcOrd="0" destOrd="0" presId="urn:microsoft.com/office/officeart/2005/8/layout/radial3"/>
    <dgm:cxn modelId="{67FB05E9-45C5-4CBD-8F25-A47DECF126E1}" type="presOf" srcId="{1CC2EFA7-BC63-4D5E-8A25-01D133EC733A}" destId="{9EF398E2-79F7-4311-9C8E-CB72D291A0C3}" srcOrd="0" destOrd="0" presId="urn:microsoft.com/office/officeart/2005/8/layout/radial3"/>
    <dgm:cxn modelId="{D7ED1C1E-ABA3-4D50-A9CE-FBA7E47CBC96}" type="presParOf" srcId="{69FCA4DF-1F60-4D52-AC06-08CF0F2848E0}" destId="{F100975E-A50F-4D76-AB02-05E6081215BC}" srcOrd="0" destOrd="0" presId="urn:microsoft.com/office/officeart/2005/8/layout/radial3"/>
    <dgm:cxn modelId="{DB216405-A66E-4F7B-B2D0-BEF0EF3E48E2}" type="presParOf" srcId="{F100975E-A50F-4D76-AB02-05E6081215BC}" destId="{3DE1D061-0C0B-444C-887D-EFD9B8F3A0FC}" srcOrd="0" destOrd="0" presId="urn:microsoft.com/office/officeart/2005/8/layout/radial3"/>
    <dgm:cxn modelId="{096C3A64-CF9A-491E-AFDF-CED67324533E}" type="presParOf" srcId="{F100975E-A50F-4D76-AB02-05E6081215BC}" destId="{9C759394-342E-44B8-806C-2B317CE1FD92}" srcOrd="1" destOrd="0" presId="urn:microsoft.com/office/officeart/2005/8/layout/radial3"/>
    <dgm:cxn modelId="{D2A7AEA3-C651-4681-9E50-75604A8A17CF}" type="presParOf" srcId="{F100975E-A50F-4D76-AB02-05E6081215BC}" destId="{411EBDB8-0CF3-4A76-9333-FF36EF8A15C5}" srcOrd="2" destOrd="0" presId="urn:microsoft.com/office/officeart/2005/8/layout/radial3"/>
    <dgm:cxn modelId="{79A47624-ADFD-47CD-BE41-BFA6F43CAF39}" type="presParOf" srcId="{F100975E-A50F-4D76-AB02-05E6081215BC}" destId="{E0CCBC17-763C-4E89-94B2-9DC4356D61DC}" srcOrd="3" destOrd="0" presId="urn:microsoft.com/office/officeart/2005/8/layout/radial3"/>
    <dgm:cxn modelId="{F74CBED5-45D9-48C0-A677-A9FD4B4C4FF8}" type="presParOf" srcId="{F100975E-A50F-4D76-AB02-05E6081215BC}" destId="{D9A11461-5EC8-4F94-97F6-4C6E8BCD0B70}" srcOrd="4" destOrd="0" presId="urn:microsoft.com/office/officeart/2005/8/layout/radial3"/>
    <dgm:cxn modelId="{AD00764B-FC19-4129-912D-6F6C3DE90BD5}" type="presParOf" srcId="{F100975E-A50F-4D76-AB02-05E6081215BC}" destId="{98E87A4C-C939-4472-8151-419DB333C520}" srcOrd="5" destOrd="0" presId="urn:microsoft.com/office/officeart/2005/8/layout/radial3"/>
    <dgm:cxn modelId="{D900DACE-BFE0-471F-9B52-F7C5A90C1718}" type="presParOf" srcId="{F100975E-A50F-4D76-AB02-05E6081215BC}" destId="{9EF398E2-79F7-4311-9C8E-CB72D291A0C3}" srcOrd="6" destOrd="0" presId="urn:microsoft.com/office/officeart/2005/8/layout/radial3"/>
    <dgm:cxn modelId="{A3B597C4-51CA-4813-8BCC-940526B4DD06}" type="presParOf" srcId="{F100975E-A50F-4D76-AB02-05E6081215BC}" destId="{00C34D8B-A8AA-4FCA-9147-713A68B8F1E7}" srcOrd="7" destOrd="0" presId="urn:microsoft.com/office/officeart/2005/8/layout/radial3"/>
    <dgm:cxn modelId="{6323581B-C521-46A2-95BC-9D885A6C3DEC}" type="presParOf" srcId="{F100975E-A50F-4D76-AB02-05E6081215BC}" destId="{EAC240F7-029B-456D-963D-DFB9D6B96E7F}" srcOrd="8" destOrd="0" presId="urn:microsoft.com/office/officeart/2005/8/layout/radial3"/>
    <dgm:cxn modelId="{2726483E-E305-4F22-B9D0-F70627CF50A1}" type="presParOf" srcId="{F100975E-A50F-4D76-AB02-05E6081215BC}" destId="{99F4ABAB-2B2C-4D31-A422-BAA35F324717}"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1D061-0C0B-444C-887D-EFD9B8F3A0FC}">
      <dsp:nvSpPr>
        <dsp:cNvPr id="0" name=""/>
        <dsp:cNvSpPr/>
      </dsp:nvSpPr>
      <dsp:spPr>
        <a:xfrm>
          <a:off x="4122674" y="1140976"/>
          <a:ext cx="2818105" cy="281810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Arial" panose="020B0604020202020204" pitchFamily="34" charset="0"/>
              <a:cs typeface="Arial" panose="020B0604020202020204" pitchFamily="34" charset="0"/>
            </a:rPr>
            <a:t> </a:t>
          </a:r>
          <a:r>
            <a:rPr lang="tr-TR" sz="2800" b="1" kern="1200" dirty="0" err="1">
              <a:latin typeface="Arial" panose="020B0604020202020204" pitchFamily="34" charset="0"/>
              <a:cs typeface="Arial" panose="020B0604020202020204" pitchFamily="34" charset="0"/>
            </a:rPr>
            <a:t>Deliryum</a:t>
          </a:r>
          <a:endParaRPr lang="tr-TR" sz="2800" b="1" kern="1200" dirty="0">
            <a:latin typeface="Arial" panose="020B0604020202020204" pitchFamily="34" charset="0"/>
            <a:cs typeface="Arial" panose="020B0604020202020204" pitchFamily="34" charset="0"/>
          </a:endParaRPr>
        </a:p>
      </dsp:txBody>
      <dsp:txXfrm>
        <a:off x="4535376" y="1553678"/>
        <a:ext cx="1992701" cy="1992701"/>
      </dsp:txXfrm>
    </dsp:sp>
    <dsp:sp modelId="{9C759394-342E-44B8-806C-2B317CE1FD92}">
      <dsp:nvSpPr>
        <dsp:cNvPr id="0" name=""/>
        <dsp:cNvSpPr/>
      </dsp:nvSpPr>
      <dsp:spPr>
        <a:xfrm>
          <a:off x="4465617" y="27864"/>
          <a:ext cx="2056033"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Dikkatin dağılması</a:t>
          </a:r>
        </a:p>
      </dsp:txBody>
      <dsp:txXfrm>
        <a:off x="4766716" y="234215"/>
        <a:ext cx="1453835" cy="996350"/>
      </dsp:txXfrm>
    </dsp:sp>
    <dsp:sp modelId="{411EBDB8-0CF3-4A76-9333-FF36EF8A15C5}">
      <dsp:nvSpPr>
        <dsp:cNvPr id="0" name=""/>
        <dsp:cNvSpPr/>
      </dsp:nvSpPr>
      <dsp:spPr>
        <a:xfrm>
          <a:off x="5809075" y="364988"/>
          <a:ext cx="2748906"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Düşüncenin organize olamaması</a:t>
          </a:r>
        </a:p>
      </dsp:txBody>
      <dsp:txXfrm>
        <a:off x="6211643" y="571339"/>
        <a:ext cx="1943770" cy="996350"/>
      </dsp:txXfrm>
    </dsp:sp>
    <dsp:sp modelId="{E0CCBC17-763C-4E89-94B2-9DC4356D61DC}">
      <dsp:nvSpPr>
        <dsp:cNvPr id="0" name=""/>
        <dsp:cNvSpPr/>
      </dsp:nvSpPr>
      <dsp:spPr>
        <a:xfrm>
          <a:off x="6197860" y="1558844"/>
          <a:ext cx="3204537" cy="124371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Hafıza kaybı</a:t>
          </a:r>
        </a:p>
      </dsp:txBody>
      <dsp:txXfrm>
        <a:off x="6667154" y="1740982"/>
        <a:ext cx="2265949" cy="879438"/>
      </dsp:txXfrm>
    </dsp:sp>
    <dsp:sp modelId="{D9A11461-5EC8-4F94-97F6-4C6E8BCD0B70}">
      <dsp:nvSpPr>
        <dsp:cNvPr id="0" name=""/>
        <dsp:cNvSpPr/>
      </dsp:nvSpPr>
      <dsp:spPr>
        <a:xfrm>
          <a:off x="6156848" y="2470404"/>
          <a:ext cx="2641931"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Oryantasyon bozukluğu</a:t>
          </a:r>
        </a:p>
      </dsp:txBody>
      <dsp:txXfrm>
        <a:off x="6543750" y="2676755"/>
        <a:ext cx="1868127" cy="996350"/>
      </dsp:txXfrm>
    </dsp:sp>
    <dsp:sp modelId="{98E87A4C-C939-4472-8151-419DB333C520}">
      <dsp:nvSpPr>
        <dsp:cNvPr id="0" name=""/>
        <dsp:cNvSpPr/>
      </dsp:nvSpPr>
      <dsp:spPr>
        <a:xfrm>
          <a:off x="5207296" y="3618368"/>
          <a:ext cx="3204509"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Bilişsel düzeyinde değişiklik</a:t>
          </a:r>
        </a:p>
      </dsp:txBody>
      <dsp:txXfrm>
        <a:off x="5676585" y="3824719"/>
        <a:ext cx="2265931" cy="996350"/>
      </dsp:txXfrm>
    </dsp:sp>
    <dsp:sp modelId="{9EF398E2-79F7-4311-9C8E-CB72D291A0C3}">
      <dsp:nvSpPr>
        <dsp:cNvPr id="0" name=""/>
        <dsp:cNvSpPr/>
      </dsp:nvSpPr>
      <dsp:spPr>
        <a:xfrm>
          <a:off x="3545613" y="3590503"/>
          <a:ext cx="2639662"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Akut başlangıç</a:t>
          </a:r>
        </a:p>
      </dsp:txBody>
      <dsp:txXfrm>
        <a:off x="3932183" y="3796854"/>
        <a:ext cx="1866522" cy="996350"/>
      </dsp:txXfrm>
    </dsp:sp>
    <dsp:sp modelId="{00C34D8B-A8AA-4FCA-9147-713A68B8F1E7}">
      <dsp:nvSpPr>
        <dsp:cNvPr id="0" name=""/>
        <dsp:cNvSpPr/>
      </dsp:nvSpPr>
      <dsp:spPr>
        <a:xfrm>
          <a:off x="2090109" y="2771344"/>
          <a:ext cx="3139665"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Kavrayışta zorluk</a:t>
          </a:r>
        </a:p>
      </dsp:txBody>
      <dsp:txXfrm>
        <a:off x="2549902" y="2977695"/>
        <a:ext cx="2220079" cy="996350"/>
      </dsp:txXfrm>
    </dsp:sp>
    <dsp:sp modelId="{EAC240F7-029B-456D-963D-DFB9D6B96E7F}">
      <dsp:nvSpPr>
        <dsp:cNvPr id="0" name=""/>
        <dsp:cNvSpPr/>
      </dsp:nvSpPr>
      <dsp:spPr>
        <a:xfrm>
          <a:off x="2501004" y="1545627"/>
          <a:ext cx="2367659"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err="1">
              <a:latin typeface="Arial" panose="020B0604020202020204" pitchFamily="34" charset="0"/>
              <a:cs typeface="Arial" panose="020B0604020202020204" pitchFamily="34" charset="0"/>
            </a:rPr>
            <a:t>Psikomotor</a:t>
          </a:r>
          <a:r>
            <a:rPr lang="tr-TR" sz="1800" b="1" kern="1200" dirty="0">
              <a:latin typeface="Arial" panose="020B0604020202020204" pitchFamily="34" charset="0"/>
              <a:cs typeface="Arial" panose="020B0604020202020204" pitchFamily="34" charset="0"/>
            </a:rPr>
            <a:t> ajitasyon veya </a:t>
          </a:r>
          <a:r>
            <a:rPr lang="tr-TR" sz="1800" b="1" kern="1200" dirty="0" err="1">
              <a:latin typeface="Arial" panose="020B0604020202020204" pitchFamily="34" charset="0"/>
              <a:cs typeface="Arial" panose="020B0604020202020204" pitchFamily="34" charset="0"/>
            </a:rPr>
            <a:t>retardasyon</a:t>
          </a:r>
          <a:endParaRPr lang="tr-TR" sz="1800" b="1" kern="1200" dirty="0">
            <a:latin typeface="Arial" panose="020B0604020202020204" pitchFamily="34" charset="0"/>
            <a:cs typeface="Arial" panose="020B0604020202020204" pitchFamily="34" charset="0"/>
          </a:endParaRPr>
        </a:p>
      </dsp:txBody>
      <dsp:txXfrm>
        <a:off x="2847740" y="1751978"/>
        <a:ext cx="1674187" cy="996350"/>
      </dsp:txXfrm>
    </dsp:sp>
    <dsp:sp modelId="{99F4ABAB-2B2C-4D31-A422-BAA35F324717}">
      <dsp:nvSpPr>
        <dsp:cNvPr id="0" name=""/>
        <dsp:cNvSpPr/>
      </dsp:nvSpPr>
      <dsp:spPr>
        <a:xfrm>
          <a:off x="2666476" y="341825"/>
          <a:ext cx="2297685" cy="140905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Arial" panose="020B0604020202020204" pitchFamily="34" charset="0"/>
              <a:cs typeface="Arial" panose="020B0604020202020204" pitchFamily="34" charset="0"/>
            </a:rPr>
            <a:t>Uyku uyanıklık </a:t>
          </a:r>
          <a:r>
            <a:rPr lang="tr-TR" sz="1800" b="1" kern="1200" dirty="0" err="1">
              <a:latin typeface="Arial" panose="020B0604020202020204" pitchFamily="34" charset="0"/>
              <a:cs typeface="Arial" panose="020B0604020202020204" pitchFamily="34" charset="0"/>
            </a:rPr>
            <a:t>siklusunun</a:t>
          </a:r>
          <a:r>
            <a:rPr lang="tr-TR" sz="1800" b="1" kern="1200" dirty="0">
              <a:latin typeface="Arial" panose="020B0604020202020204" pitchFamily="34" charset="0"/>
              <a:cs typeface="Arial" panose="020B0604020202020204" pitchFamily="34" charset="0"/>
            </a:rPr>
            <a:t> değişmesi</a:t>
          </a:r>
        </a:p>
      </dsp:txBody>
      <dsp:txXfrm>
        <a:off x="3002964" y="548176"/>
        <a:ext cx="1624709" cy="9963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2F673-7688-44EE-984C-79502A501AB1}" type="datetimeFigureOut">
              <a:rPr lang="tr-TR" smtClean="0"/>
              <a:t>16.10.2025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6322C-04BA-4FF8-B103-EA8C3D07CCBB}" type="slidenum">
              <a:rPr lang="tr-TR" smtClean="0"/>
              <a:t>‹#›</a:t>
            </a:fld>
            <a:endParaRPr lang="tr-TR"/>
          </a:p>
        </p:txBody>
      </p:sp>
    </p:spTree>
    <p:extLst>
      <p:ext uri="{BB962C8B-B14F-4D97-AF65-F5344CB8AC3E}">
        <p14:creationId xmlns:p14="http://schemas.microsoft.com/office/powerpoint/2010/main" val="351600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s://pmc.ncbi.nlm.nih.gov/articles/PMC11885470/#CR87" TargetMode="External"/><Relationship Id="rId18" Type="http://schemas.openxmlformats.org/officeDocument/2006/relationships/hyperlink" Target="https://pmc.ncbi.nlm.nih.gov/articles/PMC11885470/#CR62" TargetMode="External"/><Relationship Id="rId26" Type="http://schemas.openxmlformats.org/officeDocument/2006/relationships/hyperlink" Target="https://pmc.ncbi.nlm.nih.gov/articles/PMC11885470/#CR98" TargetMode="External"/><Relationship Id="rId39" Type="http://schemas.openxmlformats.org/officeDocument/2006/relationships/hyperlink" Target="https://pmc.ncbi.nlm.nih.gov/articles/PMC11885470/#CR111" TargetMode="External"/><Relationship Id="rId21" Type="http://schemas.openxmlformats.org/officeDocument/2006/relationships/hyperlink" Target="https://pmc.ncbi.nlm.nih.gov/articles/PMC11885470/#CR57" TargetMode="External"/><Relationship Id="rId34" Type="http://schemas.openxmlformats.org/officeDocument/2006/relationships/hyperlink" Target="https://pmc.ncbi.nlm.nih.gov/articles/PMC11885470/#CR107" TargetMode="External"/><Relationship Id="rId42" Type="http://schemas.openxmlformats.org/officeDocument/2006/relationships/hyperlink" Target="https://pmc.ncbi.nlm.nih.gov/articles/PMC11885470/#CR114" TargetMode="External"/><Relationship Id="rId7" Type="http://schemas.openxmlformats.org/officeDocument/2006/relationships/hyperlink" Target="https://pmc.ncbi.nlm.nih.gov/articles/PMC11885470/#CR82" TargetMode="External"/><Relationship Id="rId2" Type="http://schemas.openxmlformats.org/officeDocument/2006/relationships/slide" Target="../slides/slide43.xml"/><Relationship Id="rId16" Type="http://schemas.openxmlformats.org/officeDocument/2006/relationships/hyperlink" Target="https://pmc.ncbi.nlm.nih.gov/articles/PMC11885470/#CR92" TargetMode="External"/><Relationship Id="rId20" Type="http://schemas.openxmlformats.org/officeDocument/2006/relationships/hyperlink" Target="https://pmc.ncbi.nlm.nih.gov/articles/PMC11885470/#CR95" TargetMode="External"/><Relationship Id="rId29" Type="http://schemas.openxmlformats.org/officeDocument/2006/relationships/hyperlink" Target="https://pmc.ncbi.nlm.nih.gov/articles/PMC11885470/#CR54" TargetMode="External"/><Relationship Id="rId41" Type="http://schemas.openxmlformats.org/officeDocument/2006/relationships/hyperlink" Target="https://pmc.ncbi.nlm.nih.gov/articles/PMC11885470/#CR113" TargetMode="External"/><Relationship Id="rId1" Type="http://schemas.openxmlformats.org/officeDocument/2006/relationships/notesMaster" Target="../notesMasters/notesMaster1.xml"/><Relationship Id="rId6" Type="http://schemas.openxmlformats.org/officeDocument/2006/relationships/hyperlink" Target="https://pmc.ncbi.nlm.nih.gov/articles/PMC11885470/#CR80" TargetMode="External"/><Relationship Id="rId11" Type="http://schemas.openxmlformats.org/officeDocument/2006/relationships/hyperlink" Target="https://pmc.ncbi.nlm.nih.gov/articles/PMC11885470/#CR50" TargetMode="External"/><Relationship Id="rId24" Type="http://schemas.openxmlformats.org/officeDocument/2006/relationships/hyperlink" Target="https://pmc.ncbi.nlm.nih.gov/articles/PMC11885470/#CR100" TargetMode="External"/><Relationship Id="rId32" Type="http://schemas.openxmlformats.org/officeDocument/2006/relationships/hyperlink" Target="https://pmc.ncbi.nlm.nih.gov/articles/PMC11885470/#CR106" TargetMode="External"/><Relationship Id="rId37" Type="http://schemas.openxmlformats.org/officeDocument/2006/relationships/hyperlink" Target="https://pmc.ncbi.nlm.nih.gov/articles/PMC11885470/#CR109" TargetMode="External"/><Relationship Id="rId40" Type="http://schemas.openxmlformats.org/officeDocument/2006/relationships/hyperlink" Target="https://pmc.ncbi.nlm.nih.gov/articles/PMC11885470/#CR112" TargetMode="External"/><Relationship Id="rId5" Type="http://schemas.openxmlformats.org/officeDocument/2006/relationships/hyperlink" Target="https://pmc.ncbi.nlm.nih.gov/articles/PMC11885470/#CR23" TargetMode="External"/><Relationship Id="rId15" Type="http://schemas.openxmlformats.org/officeDocument/2006/relationships/hyperlink" Target="https://pmc.ncbi.nlm.nih.gov/articles/PMC11885470/#CR89" TargetMode="External"/><Relationship Id="rId23" Type="http://schemas.openxmlformats.org/officeDocument/2006/relationships/hyperlink" Target="https://pmc.ncbi.nlm.nih.gov/articles/PMC11885470/#CR99" TargetMode="External"/><Relationship Id="rId28" Type="http://schemas.openxmlformats.org/officeDocument/2006/relationships/hyperlink" Target="https://pmc.ncbi.nlm.nih.gov/articles/PMC11885470/#CR101" TargetMode="External"/><Relationship Id="rId36" Type="http://schemas.openxmlformats.org/officeDocument/2006/relationships/hyperlink" Target="https://pmc.ncbi.nlm.nih.gov/articles/PMC11885470/#CR9" TargetMode="External"/><Relationship Id="rId10" Type="http://schemas.openxmlformats.org/officeDocument/2006/relationships/hyperlink" Target="https://pmc.ncbi.nlm.nih.gov/articles/PMC11885470/#CR22" TargetMode="External"/><Relationship Id="rId19" Type="http://schemas.openxmlformats.org/officeDocument/2006/relationships/hyperlink" Target="https://pmc.ncbi.nlm.nih.gov/articles/PMC11885470/#CR94" TargetMode="External"/><Relationship Id="rId31" Type="http://schemas.openxmlformats.org/officeDocument/2006/relationships/hyperlink" Target="https://pmc.ncbi.nlm.nih.gov/articles/PMC11885470/#CR102" TargetMode="External"/><Relationship Id="rId4" Type="http://schemas.openxmlformats.org/officeDocument/2006/relationships/hyperlink" Target="https://pmc.ncbi.nlm.nih.gov/articles/PMC11885470/#CR21" TargetMode="External"/><Relationship Id="rId9" Type="http://schemas.openxmlformats.org/officeDocument/2006/relationships/hyperlink" Target="https://pmc.ncbi.nlm.nih.gov/articles/PMC11885470/#CR86" TargetMode="External"/><Relationship Id="rId14" Type="http://schemas.openxmlformats.org/officeDocument/2006/relationships/hyperlink" Target="https://pmc.ncbi.nlm.nih.gov/articles/PMC11885470/#CR90" TargetMode="External"/><Relationship Id="rId22" Type="http://schemas.openxmlformats.org/officeDocument/2006/relationships/hyperlink" Target="https://pmc.ncbi.nlm.nih.gov/articles/PMC11885470/#CR96" TargetMode="External"/><Relationship Id="rId27" Type="http://schemas.openxmlformats.org/officeDocument/2006/relationships/hyperlink" Target="https://pmc.ncbi.nlm.nih.gov/articles/PMC11885470/#CR52" TargetMode="External"/><Relationship Id="rId30" Type="http://schemas.openxmlformats.org/officeDocument/2006/relationships/hyperlink" Target="https://pmc.ncbi.nlm.nih.gov/articles/PMC11885470/#CR105" TargetMode="External"/><Relationship Id="rId35" Type="http://schemas.openxmlformats.org/officeDocument/2006/relationships/hyperlink" Target="https://pmc.ncbi.nlm.nih.gov/articles/PMC11885470/#CR108" TargetMode="External"/><Relationship Id="rId43" Type="http://schemas.openxmlformats.org/officeDocument/2006/relationships/hyperlink" Target="https://pmc.ncbi.nlm.nih.gov/articles/PMC11885470/#CR115" TargetMode="External"/><Relationship Id="rId8" Type="http://schemas.openxmlformats.org/officeDocument/2006/relationships/hyperlink" Target="https://pmc.ncbi.nlm.nih.gov/articles/PMC11885470/#CR83" TargetMode="External"/><Relationship Id="rId3" Type="http://schemas.openxmlformats.org/officeDocument/2006/relationships/hyperlink" Target="https://pmc.ncbi.nlm.nih.gov/articles/PMC11885470/#CR20" TargetMode="External"/><Relationship Id="rId12" Type="http://schemas.openxmlformats.org/officeDocument/2006/relationships/hyperlink" Target="https://pmc.ncbi.nlm.nih.gov/articles/PMC11885470/#CR91" TargetMode="External"/><Relationship Id="rId17" Type="http://schemas.openxmlformats.org/officeDocument/2006/relationships/hyperlink" Target="https://pmc.ncbi.nlm.nih.gov/articles/PMC11885470/#CR93" TargetMode="External"/><Relationship Id="rId25" Type="http://schemas.openxmlformats.org/officeDocument/2006/relationships/hyperlink" Target="https://pmc.ncbi.nlm.nih.gov/articles/PMC11885470/#CR97" TargetMode="External"/><Relationship Id="rId33" Type="http://schemas.openxmlformats.org/officeDocument/2006/relationships/hyperlink" Target="https://pmc.ncbi.nlm.nih.gov/articles/PMC11885470/#CR104" TargetMode="External"/><Relationship Id="rId38" Type="http://schemas.openxmlformats.org/officeDocument/2006/relationships/hyperlink" Target="https://pmc.ncbi.nlm.nih.gov/articles/PMC11885470/#CR11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a:t>Deliryum</a:t>
            </a:r>
            <a:r>
              <a:rPr lang="tr-TR" dirty="0"/>
              <a:t> için ‘</a:t>
            </a:r>
            <a:r>
              <a:rPr lang="tr-TR" dirty="0" err="1"/>
              <a:t>amentia</a:t>
            </a:r>
            <a:r>
              <a:rPr lang="tr-TR" dirty="0"/>
              <a:t>’ terimi ortaya atılmıştır.  ‘</a:t>
            </a:r>
            <a:r>
              <a:rPr lang="tr-TR" dirty="0" err="1"/>
              <a:t>Dementia</a:t>
            </a:r>
            <a:r>
              <a:rPr lang="tr-TR" dirty="0"/>
              <a:t>’ teriminde yer alan ’de’ zihinde geri döndürülemez kaybı belirtirken, ‘a’ geçici bir bozulma olduğunu vurgulamak için kullanılmıştır. </a:t>
            </a:r>
          </a:p>
          <a:p>
            <a:endParaRPr lang="tr-TR" dirty="0"/>
          </a:p>
        </p:txBody>
      </p:sp>
      <p:sp>
        <p:nvSpPr>
          <p:cNvPr id="4" name="Slayt Numarası Yer Tutucusu 3"/>
          <p:cNvSpPr>
            <a:spLocks noGrp="1"/>
          </p:cNvSpPr>
          <p:nvPr>
            <p:ph type="sldNum" sz="quarter" idx="10"/>
          </p:nvPr>
        </p:nvSpPr>
        <p:spPr/>
        <p:txBody>
          <a:bodyPr/>
          <a:lstStyle/>
          <a:p>
            <a:fld id="{EEC57F6F-1095-4644-AEDF-477AEF79B3D7}" type="slidenum">
              <a:rPr lang="tr-TR" smtClean="0"/>
              <a:t>2</a:t>
            </a:fld>
            <a:endParaRPr lang="tr-TR"/>
          </a:p>
        </p:txBody>
      </p:sp>
    </p:spTree>
    <p:extLst>
      <p:ext uri="{BB962C8B-B14F-4D97-AF65-F5344CB8AC3E}">
        <p14:creationId xmlns:p14="http://schemas.microsoft.com/office/powerpoint/2010/main" val="97419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200" b="0" i="0" u="none" strike="noStrike" cap="none" normalizeH="0" baseline="0" dirty="0">
                <a:ln>
                  <a:noFill/>
                </a:ln>
                <a:solidFill>
                  <a:schemeClr val="tx1"/>
                </a:solidFill>
                <a:effectLst/>
                <a:latin typeface="Arial" panose="020B0604020202020204" pitchFamily="34" charset="0"/>
              </a:rPr>
              <a:t>Deliryum, genellikle enfeksiyon, travma veya büyük cerrahi gibi </a:t>
            </a:r>
            <a:r>
              <a:rPr kumimoji="0" lang="tr-TR" altLang="tr-TR" sz="3200" b="1" i="0" u="none" strike="noStrike" cap="none" normalizeH="0" baseline="0" dirty="0">
                <a:ln>
                  <a:noFill/>
                </a:ln>
                <a:solidFill>
                  <a:schemeClr val="tx1"/>
                </a:solidFill>
                <a:effectLst/>
                <a:latin typeface="Arial" panose="020B0604020202020204" pitchFamily="34" charset="0"/>
              </a:rPr>
              <a:t>akut bir stresör</a:t>
            </a:r>
            <a:r>
              <a:rPr kumimoji="0" lang="tr-TR" altLang="tr-TR" sz="3200" b="0" i="0" u="none" strike="noStrike" cap="none" normalizeH="0" baseline="0" dirty="0">
                <a:ln>
                  <a:noFill/>
                </a:ln>
                <a:solidFill>
                  <a:schemeClr val="tx1"/>
                </a:solidFill>
                <a:effectLst/>
                <a:latin typeface="Arial" panose="020B0604020202020204" pitchFamily="34" charset="0"/>
              </a:rPr>
              <a:t> tarafından tetiklenir. Bu tetikleyiciler, vücutta yaygın bir </a:t>
            </a:r>
            <a:r>
              <a:rPr kumimoji="0" lang="tr-TR" altLang="tr-TR" sz="3200" b="1" i="0" u="none" strike="noStrike" cap="none" normalizeH="0" baseline="0" dirty="0">
                <a:ln>
                  <a:noFill/>
                </a:ln>
                <a:solidFill>
                  <a:schemeClr val="tx1"/>
                </a:solidFill>
                <a:effectLst/>
                <a:latin typeface="Arial" panose="020B0604020202020204" pitchFamily="34" charset="0"/>
              </a:rPr>
              <a:t>inflamatuar yanıtı</a:t>
            </a:r>
            <a:r>
              <a:rPr kumimoji="0" lang="tr-TR" altLang="tr-TR" sz="3200" b="0" i="0" u="none" strike="noStrike" cap="none" normalizeH="0" baseline="0" dirty="0">
                <a:ln>
                  <a:noFill/>
                </a:ln>
                <a:solidFill>
                  <a:schemeClr val="tx1"/>
                </a:solidFill>
                <a:effectLst/>
                <a:latin typeface="Arial" panose="020B0604020202020204" pitchFamily="34" charset="0"/>
              </a:rPr>
              <a:t> başlatır.</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20</a:t>
            </a:fld>
            <a:endParaRPr lang="tr-TR"/>
          </a:p>
        </p:txBody>
      </p:sp>
    </p:spTree>
    <p:extLst>
      <p:ext uri="{BB962C8B-B14F-4D97-AF65-F5344CB8AC3E}">
        <p14:creationId xmlns:p14="http://schemas.microsoft.com/office/powerpoint/2010/main" val="191584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2400" dirty="0"/>
          </a:p>
        </p:txBody>
      </p:sp>
      <p:sp>
        <p:nvSpPr>
          <p:cNvPr id="4" name="Slayt Numarası Yer Tutucusu 3"/>
          <p:cNvSpPr>
            <a:spLocks noGrp="1"/>
          </p:cNvSpPr>
          <p:nvPr>
            <p:ph type="sldNum" sz="quarter" idx="10"/>
          </p:nvPr>
        </p:nvSpPr>
        <p:spPr/>
        <p:txBody>
          <a:bodyPr/>
          <a:lstStyle/>
          <a:p>
            <a:fld id="{5DD6322C-04BA-4FF8-B103-EA8C3D07CCBB}" type="slidenum">
              <a:rPr lang="tr-TR" smtClean="0"/>
              <a:t>21</a:t>
            </a:fld>
            <a:endParaRPr lang="tr-TR"/>
          </a:p>
        </p:txBody>
      </p:sp>
    </p:spTree>
    <p:extLst>
      <p:ext uri="{BB962C8B-B14F-4D97-AF65-F5344CB8AC3E}">
        <p14:creationId xmlns:p14="http://schemas.microsoft.com/office/powerpoint/2010/main" val="299609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IL-6, merkezi ve periferik bağışıklık tepkisindeki rolüyle bilinen bir sitokindir. IL-6'nın varlığı, lokalize hasara karşı akut ve hızlı bir tepkiyi temsil eder ve kan dolaşımı yoluyla dolaşarak CRP üretimi de dahil olmak üzere çeşitli alt yolları etkiler ve antikor üretimini ve efektör T hücresi gelişimini uyarır. Bununla birlikte, düzensiz IL-6 üretimi kronik inflamasyon ve otoimmünite gelişimine yol açabilir.37 IL-6, deliryumda aktive olan birçok stres kaynaklı sitokinden biri olarak tanımlanmıştır.38 Daha yüksek plazma IL-6'sı, ameliyat öncesi ve işlemden sonraki 8 güne kadar ölçüldüğünde POD insidansıyla da ilişkilendirilmiştir.39-41 Daha uzun süreli IL-6 yükselmesi de daha yüksek POD riski ve uzun vadeli bilişsel gerileme ile ilişkilendirilmiştir.42 Yüksek IL-6 seviyeleri deliryumla ilişkili olmakla kalmaz, aynı zamanda uzun süreli yükselme, kritik hastalarda hastane içi mortalite riskini artırabilir.43Birlikte ele alındığında, IL-6 ile deliryum ve bunun olumsuz sonuçları arasındaki ilişkiye dair güçlü kanıtlar vardır. Ancak bu ilişkilerin, deliryum veya uzun vadeli sonuçlar için öngörücü bir </a:t>
            </a:r>
            <a:r>
              <a:rPr lang="tr-TR" dirty="0" err="1"/>
              <a:t>biyobelirteç</a:t>
            </a:r>
            <a:r>
              <a:rPr lang="tr-TR" dirty="0"/>
              <a:t> olarak ameliyat öncesi, sonrası veya kritik hastalık sırasında veya deliryumun nedensel mekanizmalarını değiştirme hedefi olarak kullanılıp kullanılamayacağı henüz belirlenmemiştir.</a:t>
            </a:r>
          </a:p>
          <a:p>
            <a:r>
              <a:rPr lang="tr-TR" sz="1200" b="0" i="0" kern="1200" dirty="0">
                <a:solidFill>
                  <a:schemeClr val="tx1"/>
                </a:solidFill>
                <a:effectLst/>
                <a:latin typeface="+mn-lt"/>
                <a:ea typeface="+mn-ea"/>
                <a:cs typeface="+mn-cs"/>
              </a:rPr>
              <a:t>Dört sarmallı bir demetten oluşan IL-6, çeşitli biyolojik etkiler gösteren bir ana sitokindir. İnflamasyon, ateş, sitokinez ve tümör oluşumunu yönlendirmenin yanı sıra IL-6, metabolizmayı, kemik dönüşümünü ve </a:t>
            </a:r>
            <a:r>
              <a:rPr lang="tr-TR" sz="1200" b="0" i="0" kern="1200" dirty="0" err="1">
                <a:solidFill>
                  <a:schemeClr val="tx1"/>
                </a:solidFill>
                <a:effectLst/>
                <a:latin typeface="+mn-lt"/>
                <a:ea typeface="+mn-ea"/>
                <a:cs typeface="+mn-cs"/>
              </a:rPr>
              <a:t>hematopoezi</a:t>
            </a:r>
            <a:r>
              <a:rPr lang="tr-TR" sz="1200" b="0" i="0" kern="1200" dirty="0">
                <a:solidFill>
                  <a:schemeClr val="tx1"/>
                </a:solidFill>
                <a:effectLst/>
                <a:latin typeface="+mn-lt"/>
                <a:ea typeface="+mn-ea"/>
                <a:cs typeface="+mn-cs"/>
              </a:rPr>
              <a:t> düzenler ve doğuştan ve adaptif bağışıklık için gereklidir. Karaciğerde IL-6, doku rejenerasyonuna, lipit dengesine ve akut faz yanıtının indüklenmesine katkıda bulunur. Bu sitokin ayrıca makrofaj polarizasyonunu proinflamatuar M1 durumundan </a:t>
            </a:r>
            <a:r>
              <a:rPr lang="tr-TR" sz="1200" b="0" i="0" kern="1200" dirty="0" err="1">
                <a:solidFill>
                  <a:schemeClr val="tx1"/>
                </a:solidFill>
                <a:effectLst/>
                <a:latin typeface="+mn-lt"/>
                <a:ea typeface="+mn-ea"/>
                <a:cs typeface="+mn-cs"/>
              </a:rPr>
              <a:t>antiinflamatuar</a:t>
            </a:r>
            <a:r>
              <a:rPr lang="tr-TR" sz="1200" b="0" i="0" kern="1200" dirty="0">
                <a:solidFill>
                  <a:schemeClr val="tx1"/>
                </a:solidFill>
                <a:effectLst/>
                <a:latin typeface="+mn-lt"/>
                <a:ea typeface="+mn-ea"/>
                <a:cs typeface="+mn-cs"/>
              </a:rPr>
              <a:t> M2 fenotipine yükseltir ve bağırsak epitelinin proliferasyonu için gereklidir. IL-6=interlökin-6. RANKL=nükleer faktör-</a:t>
            </a:r>
            <a:r>
              <a:rPr lang="el-GR" sz="1200" b="0" i="0" kern="1200" dirty="0">
                <a:solidFill>
                  <a:schemeClr val="tx1"/>
                </a:solidFill>
                <a:effectLst/>
                <a:latin typeface="+mn-lt"/>
                <a:ea typeface="+mn-ea"/>
                <a:cs typeface="+mn-cs"/>
              </a:rPr>
              <a:t>κ</a:t>
            </a:r>
            <a:r>
              <a:rPr lang="tr-TR" sz="1200" b="0" i="0" kern="1200" dirty="0">
                <a:solidFill>
                  <a:schemeClr val="tx1"/>
                </a:solidFill>
                <a:effectLst/>
                <a:latin typeface="+mn-lt"/>
                <a:ea typeface="+mn-ea"/>
                <a:cs typeface="+mn-cs"/>
              </a:rPr>
              <a:t>B ligandı reseptör aktivatörü. VEGF=vasküler endotelyal büyüme faktörü.</a:t>
            </a:r>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25</a:t>
            </a:fld>
            <a:endParaRPr lang="tr-TR"/>
          </a:p>
        </p:txBody>
      </p:sp>
    </p:spTree>
    <p:extLst>
      <p:ext uri="{BB962C8B-B14F-4D97-AF65-F5344CB8AC3E}">
        <p14:creationId xmlns:p14="http://schemas.microsoft.com/office/powerpoint/2010/main" val="387772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27</a:t>
            </a:fld>
            <a:endParaRPr lang="tr-TR"/>
          </a:p>
        </p:txBody>
      </p:sp>
    </p:spTree>
    <p:extLst>
      <p:ext uri="{BB962C8B-B14F-4D97-AF65-F5344CB8AC3E}">
        <p14:creationId xmlns:p14="http://schemas.microsoft.com/office/powerpoint/2010/main" val="266635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31</a:t>
            </a:fld>
            <a:endParaRPr lang="tr-TR"/>
          </a:p>
        </p:txBody>
      </p:sp>
    </p:spTree>
    <p:extLst>
      <p:ext uri="{BB962C8B-B14F-4D97-AF65-F5344CB8AC3E}">
        <p14:creationId xmlns:p14="http://schemas.microsoft.com/office/powerpoint/2010/main" val="375569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Hücre dışı </a:t>
            </a:r>
            <a:r>
              <a:rPr lang="tr-TR" dirty="0" err="1"/>
              <a:t>astrositik</a:t>
            </a:r>
            <a:r>
              <a:rPr lang="tr-TR" dirty="0"/>
              <a:t> S100B'nin neden olduğu etkilerin şematik gösterimi. </a:t>
            </a:r>
            <a:r>
              <a:rPr lang="tr-TR" dirty="0" err="1"/>
              <a:t>Nanomolar</a:t>
            </a:r>
            <a:r>
              <a:rPr lang="tr-TR" dirty="0"/>
              <a:t> konsantrasyonlarda, S100B </a:t>
            </a:r>
            <a:r>
              <a:rPr lang="tr-TR" dirty="0" err="1"/>
              <a:t>mikroglia</a:t>
            </a:r>
            <a:r>
              <a:rPr lang="tr-TR" dirty="0"/>
              <a:t> homeostazını etkilemez. Buna karşılık, S100B </a:t>
            </a:r>
            <a:r>
              <a:rPr lang="tr-TR" dirty="0" err="1"/>
              <a:t>mikromolar</a:t>
            </a:r>
            <a:r>
              <a:rPr lang="tr-TR" dirty="0"/>
              <a:t> konsantrasyonlara ulaştığında, </a:t>
            </a:r>
            <a:r>
              <a:rPr lang="tr-TR" dirty="0" err="1"/>
              <a:t>mikroglia</a:t>
            </a:r>
            <a:r>
              <a:rPr lang="tr-TR" dirty="0"/>
              <a:t> NF-</a:t>
            </a:r>
            <a:r>
              <a:rPr lang="el-GR" dirty="0"/>
              <a:t>κ</a:t>
            </a:r>
            <a:r>
              <a:rPr lang="tr-TR" dirty="0"/>
              <a:t>B'ye bağlı transkripsiyonu hızla aktive eder ve proinflamatuar fenotipler sergiler. Hücre dışı S100B'nin negatif regülasyonu, NF-</a:t>
            </a:r>
            <a:r>
              <a:rPr lang="el-GR" dirty="0"/>
              <a:t>κ</a:t>
            </a:r>
            <a:r>
              <a:rPr lang="tr-TR" dirty="0"/>
              <a:t>B sinyal iletiminin baskılanması yoluyla </a:t>
            </a:r>
            <a:r>
              <a:rPr lang="tr-TR" dirty="0" err="1"/>
              <a:t>mikroglia'yı</a:t>
            </a:r>
            <a:r>
              <a:rPr lang="tr-TR" dirty="0"/>
              <a:t> inflamasyondan homeostaza doğru yeniden programlayabilir</a:t>
            </a:r>
          </a:p>
        </p:txBody>
      </p:sp>
      <p:sp>
        <p:nvSpPr>
          <p:cNvPr id="4" name="Slayt Numarası Yer Tutucusu 3"/>
          <p:cNvSpPr>
            <a:spLocks noGrp="1"/>
          </p:cNvSpPr>
          <p:nvPr>
            <p:ph type="sldNum" sz="quarter" idx="5"/>
          </p:nvPr>
        </p:nvSpPr>
        <p:spPr/>
        <p:txBody>
          <a:bodyPr/>
          <a:lstStyle/>
          <a:p>
            <a:fld id="{5DD6322C-04BA-4FF8-B103-EA8C3D07CCBB}" type="slidenum">
              <a:rPr lang="tr-TR" smtClean="0"/>
              <a:t>32</a:t>
            </a:fld>
            <a:endParaRPr lang="tr-TR"/>
          </a:p>
        </p:txBody>
      </p:sp>
    </p:spTree>
    <p:extLst>
      <p:ext uri="{BB962C8B-B14F-4D97-AF65-F5344CB8AC3E}">
        <p14:creationId xmlns:p14="http://schemas.microsoft.com/office/powerpoint/2010/main" val="221535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solidFill>
                  <a:srgbClr val="212121"/>
                </a:solidFill>
                <a:latin typeface="BlinkMacSystemFont"/>
              </a:rPr>
              <a:t>Proteinin dahil olduğu geniş hastalık yelpazesi (akut beyin hasarı, </a:t>
            </a:r>
            <a:r>
              <a:rPr lang="tr-TR" dirty="0" err="1">
                <a:solidFill>
                  <a:srgbClr val="212121"/>
                </a:solidFill>
                <a:latin typeface="BlinkMacSystemFont"/>
              </a:rPr>
              <a:t>nörodejeneratif</a:t>
            </a:r>
            <a:r>
              <a:rPr lang="tr-TR" dirty="0">
                <a:solidFill>
                  <a:srgbClr val="212121"/>
                </a:solidFill>
                <a:latin typeface="BlinkMacSystemFont"/>
              </a:rPr>
              <a:t> hastalıklar, </a:t>
            </a:r>
            <a:r>
              <a:rPr lang="tr-TR" dirty="0" err="1">
                <a:solidFill>
                  <a:srgbClr val="212121"/>
                </a:solidFill>
                <a:latin typeface="BlinkMacSystemFont"/>
              </a:rPr>
              <a:t>konjenital</a:t>
            </a:r>
            <a:r>
              <a:rPr lang="tr-TR" dirty="0">
                <a:solidFill>
                  <a:srgbClr val="212121"/>
                </a:solidFill>
                <a:latin typeface="BlinkMacSystemFont"/>
              </a:rPr>
              <a:t>/</a:t>
            </a:r>
            <a:r>
              <a:rPr lang="tr-TR" dirty="0" err="1">
                <a:solidFill>
                  <a:srgbClr val="212121"/>
                </a:solidFill>
                <a:latin typeface="BlinkMacSystemFont"/>
              </a:rPr>
              <a:t>perinatal</a:t>
            </a:r>
            <a:r>
              <a:rPr lang="tr-TR" dirty="0">
                <a:solidFill>
                  <a:srgbClr val="212121"/>
                </a:solidFill>
                <a:latin typeface="BlinkMacSystemFont"/>
              </a:rPr>
              <a:t> bozukluklar, psikiyatrik bozukluklar) özgüllüğünü azaltsa da, seviyeleri hastalığın </a:t>
            </a:r>
            <a:r>
              <a:rPr lang="tr-TR" b="1" dirty="0">
                <a:solidFill>
                  <a:srgbClr val="212121"/>
                </a:solidFill>
                <a:latin typeface="BlinkMacSystemFont"/>
              </a:rPr>
              <a:t>seyrinin izlenmesinde önemli bir yardımcı olmaya </a:t>
            </a:r>
            <a:r>
              <a:rPr lang="tr-TR" dirty="0">
                <a:solidFill>
                  <a:srgbClr val="212121"/>
                </a:solidFill>
                <a:latin typeface="BlinkMacSystemFont"/>
              </a:rPr>
              <a:t>devam etmektedir. </a:t>
            </a:r>
            <a:r>
              <a:rPr lang="tr-TR" b="1" dirty="0">
                <a:solidFill>
                  <a:srgbClr val="212121"/>
                </a:solidFill>
                <a:latin typeface="BlinkMacSystemFont"/>
              </a:rPr>
              <a:t>Giderek artan kanıtlar, S100B'nin, yüksek konsantrasyonda salındığında, İleri </a:t>
            </a:r>
            <a:r>
              <a:rPr lang="tr-TR" b="1" dirty="0" err="1">
                <a:solidFill>
                  <a:srgbClr val="212121"/>
                </a:solidFill>
                <a:latin typeface="BlinkMacSystemFont"/>
              </a:rPr>
              <a:t>Glikasyon</a:t>
            </a:r>
            <a:r>
              <a:rPr lang="tr-TR" b="1" dirty="0">
                <a:solidFill>
                  <a:srgbClr val="212121"/>
                </a:solidFill>
                <a:latin typeface="BlinkMacSystemFont"/>
              </a:rPr>
              <a:t> Son Ürünleri Reseptörü aracılığıyla bir dizi farklı sinirsel bozuklukta hasara karşı doku reaksiyonunu tetikleyen bir Hasarla İlişkili Moleküler Desen molekülü olduğunu göstermektedir.</a:t>
            </a:r>
            <a:r>
              <a:rPr lang="tr-TR" dirty="0">
                <a:solidFill>
                  <a:srgbClr val="212121"/>
                </a:solidFill>
                <a:latin typeface="BlinkMacSystemFont"/>
              </a:rPr>
              <a:t> Çoğu durumda, proteinin aşırı ekspresyonu/uygulanması hastalığın kötüleşmesine neden olurken, silinmesi/</a:t>
            </a:r>
            <a:r>
              <a:rPr lang="tr-TR" dirty="0" err="1">
                <a:solidFill>
                  <a:srgbClr val="212121"/>
                </a:solidFill>
                <a:latin typeface="BlinkMacSystemFont"/>
              </a:rPr>
              <a:t>inaktivasyonu</a:t>
            </a:r>
            <a:r>
              <a:rPr lang="tr-TR" dirty="0">
                <a:solidFill>
                  <a:srgbClr val="212121"/>
                </a:solidFill>
                <a:latin typeface="BlinkMacSystemFont"/>
              </a:rPr>
              <a:t> iyileşme sağlar. Bu derleme, bu verilerden elde edilen proteinin temel rolünün, S100B'nin, kökeni ne olursa olsun, </a:t>
            </a:r>
            <a:r>
              <a:rPr lang="tr-TR" dirty="0" err="1">
                <a:solidFill>
                  <a:srgbClr val="212121"/>
                </a:solidFill>
                <a:latin typeface="BlinkMacSystemFont"/>
              </a:rPr>
              <a:t>nöroinflamasyona</a:t>
            </a:r>
            <a:r>
              <a:rPr lang="tr-TR" dirty="0">
                <a:solidFill>
                  <a:srgbClr val="212121"/>
                </a:solidFill>
                <a:latin typeface="BlinkMacSystemFont"/>
              </a:rPr>
              <a:t> atfedilebilecek bazı ortak özellikleri paylaşan bu farklı hastalıklar için </a:t>
            </a:r>
            <a:r>
              <a:rPr lang="tr-TR" dirty="0" err="1">
                <a:solidFill>
                  <a:srgbClr val="212121"/>
                </a:solidFill>
                <a:latin typeface="BlinkMacSystemFont"/>
              </a:rPr>
              <a:t>terapötik</a:t>
            </a:r>
            <a:r>
              <a:rPr lang="tr-TR" dirty="0">
                <a:solidFill>
                  <a:srgbClr val="212121"/>
                </a:solidFill>
                <a:latin typeface="BlinkMacSystemFont"/>
              </a:rPr>
              <a:t> bir hedef olarak kabul edilebileceği perspektifini açtığını belirtmektedir.</a:t>
            </a:r>
            <a:endParaRPr lang="tr-TR" dirty="0"/>
          </a:p>
          <a:p>
            <a:endParaRPr lang="tr-TR" dirty="0"/>
          </a:p>
        </p:txBody>
      </p:sp>
      <p:sp>
        <p:nvSpPr>
          <p:cNvPr id="4" name="Slayt Numarası Yer Tutucusu 3"/>
          <p:cNvSpPr>
            <a:spLocks noGrp="1"/>
          </p:cNvSpPr>
          <p:nvPr>
            <p:ph type="sldNum" sz="quarter" idx="10"/>
          </p:nvPr>
        </p:nvSpPr>
        <p:spPr/>
        <p:txBody>
          <a:bodyPr/>
          <a:lstStyle/>
          <a:p>
            <a:fld id="{5DD6322C-04BA-4FF8-B103-EA8C3D07CCBB}" type="slidenum">
              <a:rPr lang="tr-TR" smtClean="0"/>
              <a:t>33</a:t>
            </a:fld>
            <a:endParaRPr lang="tr-TR"/>
          </a:p>
        </p:txBody>
      </p:sp>
    </p:spTree>
    <p:extLst>
      <p:ext uri="{BB962C8B-B14F-4D97-AF65-F5344CB8AC3E}">
        <p14:creationId xmlns:p14="http://schemas.microsoft.com/office/powerpoint/2010/main" val="336438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SLR ve meta-analiz, deliryumla ilişkili önemli proteinleri nitel ve nicel sentez için toplamayı amaçlamıştır. Nitel sentez, POD ile anlamlı bağlantısı olan en çok incelenen 13 sitokin ve inflamatuar ilişkili proteini ortaya koymuştur. Ardından, sitokinler ve inflamatuar proteinlerin POD ile anlamlı ilişkisini belirlemek için bir meta-analiz gerçekleştirilmiştir. Analiz, 13 proteinden dokuzunun, POD ile plazma/serum/</a:t>
            </a:r>
            <a:r>
              <a:rPr lang="tr-TR" sz="1200" b="0" i="0" kern="1200" dirty="0" err="1">
                <a:solidFill>
                  <a:schemeClr val="tx1"/>
                </a:solidFill>
                <a:effectLst/>
                <a:latin typeface="+mn-lt"/>
                <a:ea typeface="+mn-ea"/>
                <a:cs typeface="+mn-cs"/>
              </a:rPr>
              <a:t>BOS'taki</a:t>
            </a:r>
            <a:r>
              <a:rPr lang="tr-TR" sz="1200" b="0" i="0" kern="1200" dirty="0">
                <a:solidFill>
                  <a:schemeClr val="tx1"/>
                </a:solidFill>
                <a:effectLst/>
                <a:latin typeface="+mn-lt"/>
                <a:ea typeface="+mn-ea"/>
                <a:cs typeface="+mn-cs"/>
              </a:rPr>
              <a:t> konsantrasyon seviyeleri (</a:t>
            </a:r>
            <a:r>
              <a:rPr lang="tr-TR" sz="1200" b="0" i="0" kern="1200" dirty="0" err="1">
                <a:solidFill>
                  <a:schemeClr val="tx1"/>
                </a:solidFill>
                <a:effectLst/>
                <a:latin typeface="+mn-lt"/>
                <a:ea typeface="+mn-ea"/>
                <a:cs typeface="+mn-cs"/>
              </a:rPr>
              <a:t>pg</a:t>
            </a:r>
            <a:r>
              <a:rPr lang="tr-TR" sz="1200" b="0" i="0" kern="1200" dirty="0">
                <a:solidFill>
                  <a:schemeClr val="tx1"/>
                </a:solidFill>
                <a:effectLst/>
                <a:latin typeface="+mn-lt"/>
                <a:ea typeface="+mn-ea"/>
                <a:cs typeface="+mn-cs"/>
              </a:rPr>
              <a:t>/ML cinsinden ölçülen/dönüştürülen) arasında anlamlı bir ilişki gösterdiğini ortaya koymuştur.</a:t>
            </a:r>
          </a:p>
          <a:p>
            <a:endParaRPr lang="tr-TR" dirty="0"/>
          </a:p>
          <a:p>
            <a:r>
              <a:rPr lang="tr-TR" sz="1200" b="0" i="0" kern="1200" dirty="0">
                <a:solidFill>
                  <a:schemeClr val="tx1"/>
                </a:solidFill>
                <a:effectLst/>
                <a:latin typeface="+mn-lt"/>
                <a:ea typeface="+mn-ea"/>
                <a:cs typeface="+mn-cs"/>
              </a:rPr>
              <a:t>Birkaç inceleme çalışmasında IL-6, CRP, IL-8 ve S100</a:t>
            </a:r>
            <a:r>
              <a:rPr lang="el-GR" sz="1200" b="0" i="0" kern="1200" dirty="0">
                <a:solidFill>
                  <a:schemeClr val="tx1"/>
                </a:solidFill>
                <a:effectLst/>
                <a:latin typeface="+mn-lt"/>
                <a:ea typeface="+mn-ea"/>
                <a:cs typeface="+mn-cs"/>
              </a:rPr>
              <a:t>β </a:t>
            </a:r>
            <a:r>
              <a:rPr lang="tr-TR" sz="1200" b="0" i="0" kern="1200" dirty="0">
                <a:solidFill>
                  <a:schemeClr val="tx1"/>
                </a:solidFill>
                <a:effectLst/>
                <a:latin typeface="+mn-lt"/>
                <a:ea typeface="+mn-ea"/>
                <a:cs typeface="+mn-cs"/>
              </a:rPr>
              <a:t>protein konsantrasyonunun POD ile anlamlı bir ilişkisi olduğu bildirilmiştir </a:t>
            </a:r>
            <a:r>
              <a:rPr lang="tr-TR" sz="1200" b="0" i="0" u="sng" kern="1200" baseline="30000" dirty="0">
                <a:solidFill>
                  <a:schemeClr val="tx1"/>
                </a:solidFill>
                <a:effectLst/>
                <a:latin typeface="+mn-lt"/>
                <a:ea typeface="+mn-ea"/>
                <a:cs typeface="+mn-cs"/>
                <a:hlinkClick r:id="rId3"/>
              </a:rPr>
              <a:t>20</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4"/>
              </a:rPr>
              <a:t>21</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5"/>
              </a:rPr>
              <a:t>23</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6"/>
              </a:rPr>
              <a:t>80</a:t>
            </a:r>
            <a:r>
              <a:rPr lang="tr-TR" sz="1200" b="0" i="0" kern="1200" dirty="0">
                <a:solidFill>
                  <a:schemeClr val="tx1"/>
                </a:solidFill>
                <a:effectLst/>
                <a:latin typeface="+mn-lt"/>
                <a:ea typeface="+mn-ea"/>
                <a:cs typeface="+mn-cs"/>
              </a:rPr>
              <a:t> . Bulgularımız IL-6, CRP ve IL-8 için de bu hipotezle uyumluydu, ancak TNF-</a:t>
            </a:r>
            <a:r>
              <a:rPr lang="el-GR" sz="1200" b="0" i="0" kern="1200" dirty="0">
                <a:solidFill>
                  <a:schemeClr val="tx1"/>
                </a:solidFill>
                <a:effectLst/>
                <a:latin typeface="+mn-lt"/>
                <a:ea typeface="+mn-ea"/>
                <a:cs typeface="+mn-cs"/>
              </a:rPr>
              <a:t>α </a:t>
            </a:r>
            <a:r>
              <a:rPr lang="tr-TR" sz="1200" b="0" i="0" kern="1200" dirty="0">
                <a:solidFill>
                  <a:schemeClr val="tx1"/>
                </a:solidFill>
                <a:effectLst/>
                <a:latin typeface="+mn-lt"/>
                <a:ea typeface="+mn-ea"/>
                <a:cs typeface="+mn-cs"/>
              </a:rPr>
              <a:t>ve S100</a:t>
            </a:r>
            <a:r>
              <a:rPr lang="el-GR" sz="1200" b="0" i="0" kern="1200" dirty="0">
                <a:solidFill>
                  <a:schemeClr val="tx1"/>
                </a:solidFill>
                <a:effectLst/>
                <a:latin typeface="+mn-lt"/>
                <a:ea typeface="+mn-ea"/>
                <a:cs typeface="+mn-cs"/>
              </a:rPr>
              <a:t>β </a:t>
            </a:r>
            <a:r>
              <a:rPr lang="tr-TR" sz="1200" b="0" i="0" kern="1200" dirty="0">
                <a:solidFill>
                  <a:schemeClr val="tx1"/>
                </a:solidFill>
                <a:effectLst/>
                <a:latin typeface="+mn-lt"/>
                <a:ea typeface="+mn-ea"/>
                <a:cs typeface="+mn-cs"/>
              </a:rPr>
              <a:t>ile POD arasında anlamlı bir ilişki bulamadık. Ayrıca, bulgular bu proteinlerin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ile anlamlı ilişkisini göstermiştir. Dahası, sonuçlarımız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ile belirli </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biyobelirteçler</a:t>
            </a:r>
            <a:r>
              <a:rPr lang="tr-TR" sz="1200" b="0" i="0" kern="1200" dirty="0">
                <a:solidFill>
                  <a:schemeClr val="tx1"/>
                </a:solidFill>
                <a:effectLst/>
                <a:latin typeface="+mn-lt"/>
                <a:ea typeface="+mn-ea"/>
                <a:cs typeface="+mn-cs"/>
              </a:rPr>
              <a:t> (IL-10, IL-1B ve MCP-1), ayrıca büyüme faktörü IGF-1 ve ara </a:t>
            </a:r>
            <a:r>
              <a:rPr lang="tr-TR" sz="1200" b="0" i="0" kern="1200" dirty="0" err="1">
                <a:solidFill>
                  <a:schemeClr val="tx1"/>
                </a:solidFill>
                <a:effectLst/>
                <a:latin typeface="+mn-lt"/>
                <a:ea typeface="+mn-ea"/>
                <a:cs typeface="+mn-cs"/>
              </a:rPr>
              <a:t>filament</a:t>
            </a:r>
            <a:r>
              <a:rPr lang="tr-TR" sz="1200" b="0" i="0" kern="1200" dirty="0">
                <a:solidFill>
                  <a:schemeClr val="tx1"/>
                </a:solidFill>
                <a:effectLst/>
                <a:latin typeface="+mn-lt"/>
                <a:ea typeface="+mn-ea"/>
                <a:cs typeface="+mn-cs"/>
              </a:rPr>
              <a:t> proteini GFAP arasında anlamlı bir korelasyon olduğunu gösteren yeni bulgular ortaya koymuştur. Bu ilişki daha önceki bazı çalışmalarda önemsiz olarak kabul edilmişti </a:t>
            </a:r>
            <a:r>
              <a:rPr lang="tr-TR" sz="1200" b="0" i="0" u="sng" kern="1200" baseline="30000" dirty="0">
                <a:solidFill>
                  <a:schemeClr val="tx1"/>
                </a:solidFill>
                <a:effectLst/>
                <a:latin typeface="+mn-lt"/>
                <a:ea typeface="+mn-ea"/>
                <a:cs typeface="+mn-cs"/>
                <a:hlinkClick r:id="rId3"/>
              </a:rPr>
              <a:t>20</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6"/>
              </a:rPr>
              <a:t>80</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7"/>
              </a:rPr>
              <a:t>82</a:t>
            </a:r>
            <a:r>
              <a:rPr lang="tr-TR" sz="1200" b="0" i="0" kern="1200" dirty="0">
                <a:solidFill>
                  <a:schemeClr val="tx1"/>
                </a:solidFill>
                <a:effectLst/>
                <a:latin typeface="+mn-lt"/>
                <a:ea typeface="+mn-ea"/>
                <a:cs typeface="+mn-cs"/>
              </a:rPr>
              <a:t> .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ile anlamlı bir ilişki tanımlayan 21 makalede </a:t>
            </a:r>
            <a:r>
              <a:rPr lang="tr-TR" sz="1200" b="0" i="0" kern="1200" dirty="0" err="1">
                <a:solidFill>
                  <a:schemeClr val="tx1"/>
                </a:solidFill>
                <a:effectLst/>
                <a:latin typeface="+mn-lt"/>
                <a:ea typeface="+mn-ea"/>
                <a:cs typeface="+mn-cs"/>
              </a:rPr>
              <a:t>proinflamatuar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sitokin</a:t>
            </a:r>
            <a:r>
              <a:rPr lang="tr-TR" sz="1200" b="0" i="0" kern="1200" dirty="0">
                <a:solidFill>
                  <a:schemeClr val="tx1"/>
                </a:solidFill>
                <a:effectLst/>
                <a:latin typeface="+mn-lt"/>
                <a:ea typeface="+mn-ea"/>
                <a:cs typeface="+mn-cs"/>
              </a:rPr>
              <a:t> IL-6 bildirilmiştir;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ağrı gelişimi ve </a:t>
            </a:r>
            <a:r>
              <a:rPr lang="tr-TR" sz="1200" b="0" i="0" kern="1200" dirty="0" err="1">
                <a:solidFill>
                  <a:schemeClr val="tx1"/>
                </a:solidFill>
                <a:effectLst/>
                <a:latin typeface="+mn-lt"/>
                <a:ea typeface="+mn-ea"/>
                <a:cs typeface="+mn-cs"/>
              </a:rPr>
              <a:t>inflamasyonda</a:t>
            </a:r>
            <a:r>
              <a:rPr lang="tr-TR" sz="1200" b="0" i="0" kern="1200" dirty="0">
                <a:solidFill>
                  <a:schemeClr val="tx1"/>
                </a:solidFill>
                <a:effectLst/>
                <a:latin typeface="+mn-lt"/>
                <a:ea typeface="+mn-ea"/>
                <a:cs typeface="+mn-cs"/>
              </a:rPr>
              <a:t> önemli bir rol oynar </a:t>
            </a:r>
            <a:r>
              <a:rPr lang="tr-TR" sz="1200" b="0" i="0" kern="1200" baseline="30000" dirty="0">
                <a:solidFill>
                  <a:schemeClr val="tx1"/>
                </a:solidFill>
                <a:effectLst/>
                <a:latin typeface="+mn-lt"/>
                <a:ea typeface="+mn-ea"/>
                <a:cs typeface="+mn-cs"/>
              </a:rPr>
              <a:t>83-86 </a:t>
            </a:r>
            <a:r>
              <a:rPr lang="tr-TR" sz="1200" b="0" i="0" u="sng" kern="1200" baseline="30000" dirty="0">
                <a:solidFill>
                  <a:schemeClr val="tx1"/>
                </a:solidFill>
                <a:effectLst/>
                <a:latin typeface="+mn-lt"/>
                <a:ea typeface="+mn-ea"/>
                <a:cs typeface="+mn-cs"/>
                <a:hlinkClick r:id="rId8"/>
              </a:rPr>
              <a:t>. </a:t>
            </a:r>
            <a:r>
              <a:rPr lang="tr-TR" sz="1200" b="0" i="0" u="sng" kern="1200" baseline="30000" dirty="0">
                <a:solidFill>
                  <a:schemeClr val="tx1"/>
                </a:solidFill>
                <a:effectLst/>
                <a:latin typeface="+mn-lt"/>
                <a:ea typeface="+mn-ea"/>
                <a:cs typeface="+mn-cs"/>
                <a:hlinkClick r:id="rId9"/>
              </a:rPr>
              <a:t>Kritik</a:t>
            </a:r>
            <a:r>
              <a:rPr lang="tr-TR" sz="1200" b="0" i="0" kern="1200" dirty="0">
                <a:solidFill>
                  <a:schemeClr val="tx1"/>
                </a:solidFill>
                <a:effectLst/>
                <a:latin typeface="+mn-lt"/>
                <a:ea typeface="+mn-ea"/>
                <a:cs typeface="+mn-cs"/>
              </a:rPr>
              <a:t> hastalarda, IL-6'nın plazma düzeyi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gelişimini ve artan şiddeti tetikleyen sistemik </a:t>
            </a:r>
            <a:r>
              <a:rPr lang="tr-TR" sz="1200" b="0" i="0" kern="1200" dirty="0" err="1">
                <a:solidFill>
                  <a:schemeClr val="tx1"/>
                </a:solidFill>
                <a:effectLst/>
                <a:latin typeface="+mn-lt"/>
                <a:ea typeface="+mn-ea"/>
                <a:cs typeface="+mn-cs"/>
              </a:rPr>
              <a:t>inflamasyon</a:t>
            </a:r>
            <a:r>
              <a:rPr lang="tr-TR" sz="1200" b="0" i="0" kern="1200" dirty="0">
                <a:solidFill>
                  <a:schemeClr val="tx1"/>
                </a:solidFill>
                <a:effectLst/>
                <a:latin typeface="+mn-lt"/>
                <a:ea typeface="+mn-ea"/>
                <a:cs typeface="+mn-cs"/>
              </a:rPr>
              <a:t> ile bağlantılıdır </a:t>
            </a:r>
            <a:r>
              <a:rPr lang="tr-TR" sz="1200" b="0" i="0" u="sng" kern="1200" baseline="30000" dirty="0">
                <a:solidFill>
                  <a:schemeClr val="tx1"/>
                </a:solidFill>
                <a:effectLst/>
                <a:latin typeface="+mn-lt"/>
                <a:ea typeface="+mn-ea"/>
                <a:cs typeface="+mn-cs"/>
                <a:hlinkClick r:id="rId10"/>
              </a:rPr>
              <a:t>22</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11"/>
              </a:rPr>
              <a:t>50.</a:t>
            </a:r>
            <a:r>
              <a:rPr lang="tr-TR" sz="1200" b="0" i="0" kern="1200" dirty="0">
                <a:solidFill>
                  <a:schemeClr val="tx1"/>
                </a:solidFill>
                <a:effectLst/>
                <a:latin typeface="+mn-lt"/>
                <a:ea typeface="+mn-ea"/>
                <a:cs typeface="+mn-cs"/>
              </a:rPr>
              <a:t> IL-8, MCP-1 ve anti-</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belirteç IL-10 </a:t>
            </a:r>
            <a:r>
              <a:rPr lang="tr-TR" sz="1200" b="0" i="0" kern="1200" dirty="0" err="1">
                <a:solidFill>
                  <a:schemeClr val="tx1"/>
                </a:solidFill>
                <a:effectLst/>
                <a:latin typeface="+mn-lt"/>
                <a:ea typeface="+mn-ea"/>
                <a:cs typeface="+mn-cs"/>
              </a:rPr>
              <a:t>sitokinleri</a:t>
            </a:r>
            <a:r>
              <a:rPr lang="tr-TR" sz="1200" b="0" i="0" kern="1200" dirty="0">
                <a:solidFill>
                  <a:schemeClr val="tx1"/>
                </a:solidFill>
                <a:effectLst/>
                <a:latin typeface="+mn-lt"/>
                <a:ea typeface="+mn-ea"/>
                <a:cs typeface="+mn-cs"/>
              </a:rPr>
              <a:t>, T hücresi ve B hücresi uyaran ve anti-</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süreçlerin başlamasını sağlayan önemli bir bağışıklık tepkisi ile ilişkilidir </a:t>
            </a:r>
            <a:r>
              <a:rPr lang="tr-TR" sz="1200" b="0" i="0" u="sng" kern="1200" baseline="30000" dirty="0">
                <a:solidFill>
                  <a:schemeClr val="tx1"/>
                </a:solidFill>
                <a:effectLst/>
                <a:latin typeface="+mn-lt"/>
                <a:ea typeface="+mn-ea"/>
                <a:cs typeface="+mn-cs"/>
                <a:hlinkClick r:id="rId12"/>
              </a:rPr>
              <a:t>87-89. Bir diğer önemli protein olan CRP, </a:t>
            </a:r>
            <a:r>
              <a:rPr lang="tr-TR" sz="1200" b="0" i="0" u="sng" kern="1200" baseline="30000" dirty="0" err="1">
                <a:solidFill>
                  <a:schemeClr val="tx1"/>
                </a:solidFill>
                <a:effectLst/>
                <a:latin typeface="+mn-lt"/>
                <a:ea typeface="+mn-ea"/>
                <a:cs typeface="+mn-cs"/>
                <a:hlinkClick r:id="rId12"/>
              </a:rPr>
              <a:t>inflamasyon</a:t>
            </a:r>
            <a:r>
              <a:rPr lang="tr-TR" sz="1200" b="0" i="0" u="sng" kern="1200" baseline="30000" dirty="0">
                <a:solidFill>
                  <a:schemeClr val="tx1"/>
                </a:solidFill>
                <a:effectLst/>
                <a:latin typeface="+mn-lt"/>
                <a:ea typeface="+mn-ea"/>
                <a:cs typeface="+mn-cs"/>
                <a:hlinkClick r:id="rId12"/>
              </a:rPr>
              <a:t>, stres ve </a:t>
            </a:r>
            <a:r>
              <a:rPr lang="tr-TR" sz="1200" b="0" i="0" u="sng" kern="1200" baseline="30000" dirty="0" err="1">
                <a:solidFill>
                  <a:schemeClr val="tx1"/>
                </a:solidFill>
                <a:effectLst/>
                <a:latin typeface="+mn-lt"/>
                <a:ea typeface="+mn-ea"/>
                <a:cs typeface="+mn-cs"/>
                <a:hlinkClick r:id="rId12"/>
              </a:rPr>
              <a:t>nörotransmisyon</a:t>
            </a:r>
            <a:r>
              <a:rPr lang="tr-TR" sz="1200" b="0" i="0" u="sng" kern="1200" baseline="30000" dirty="0">
                <a:solidFill>
                  <a:schemeClr val="tx1"/>
                </a:solidFill>
                <a:effectLst/>
                <a:latin typeface="+mn-lt"/>
                <a:ea typeface="+mn-ea"/>
                <a:cs typeface="+mn-cs"/>
                <a:hlinkClick r:id="rId12"/>
              </a:rPr>
              <a:t> ile güçlü bir şekilde ilişkilidir 90, 91. </a:t>
            </a:r>
            <a:r>
              <a:rPr lang="tr-TR" sz="1200" b="0" i="0" u="sng" kern="1200" baseline="30000" dirty="0">
                <a:solidFill>
                  <a:schemeClr val="tx1"/>
                </a:solidFill>
                <a:effectLst/>
                <a:latin typeface="+mn-lt"/>
                <a:ea typeface="+mn-ea"/>
                <a:cs typeface="+mn-cs"/>
                <a:hlinkClick r:id="rId13"/>
              </a:rPr>
              <a:t>Bu</a:t>
            </a:r>
            <a:r>
              <a:rPr lang="tr-TR" sz="1200" b="0" i="0" kern="1200" dirty="0">
                <a:solidFill>
                  <a:schemeClr val="tx1"/>
                </a:solidFill>
                <a:effectLst/>
                <a:latin typeface="+mn-lt"/>
                <a:ea typeface="+mn-ea"/>
                <a:cs typeface="+mn-cs"/>
              </a:rPr>
              <a:t> nitel </a:t>
            </a:r>
            <a:r>
              <a:rPr lang="tr-TR" sz="1200" b="0" i="0" u="sng" kern="1200" baseline="30000" dirty="0">
                <a:solidFill>
                  <a:schemeClr val="tx1"/>
                </a:solidFill>
                <a:effectLst/>
                <a:latin typeface="+mn-lt"/>
                <a:ea typeface="+mn-ea"/>
                <a:cs typeface="+mn-cs"/>
                <a:hlinkClick r:id="rId14"/>
              </a:rPr>
              <a:t>sentezde</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15"/>
              </a:rPr>
              <a:t>12</a:t>
            </a:r>
            <a:r>
              <a:rPr lang="tr-TR" sz="1200" b="0" i="0" kern="1200" baseline="30000" dirty="0">
                <a:solidFill>
                  <a:schemeClr val="tx1"/>
                </a:solidFill>
                <a:effectLst/>
                <a:latin typeface="+mn-lt"/>
                <a:ea typeface="+mn-ea"/>
                <a:cs typeface="+mn-cs"/>
              </a:rPr>
              <a:t> makale CRP ve POD arasında önemli bir ilişki göstermiştir. Yakın tarihli meta-analizler ayrıca ameliyat</a:t>
            </a:r>
            <a:r>
              <a:rPr lang="tr-TR" sz="1200" b="0" i="0" kern="1200" dirty="0">
                <a:solidFill>
                  <a:schemeClr val="tx1"/>
                </a:solidFill>
                <a:effectLst/>
                <a:latin typeface="+mn-lt"/>
                <a:ea typeface="+mn-ea"/>
                <a:cs typeface="+mn-cs"/>
              </a:rPr>
              <a:t> öncesi </a:t>
            </a:r>
            <a:r>
              <a:rPr lang="tr-TR" sz="1200" b="0" i="0" kern="1200" dirty="0" err="1">
                <a:solidFill>
                  <a:schemeClr val="tx1"/>
                </a:solidFill>
                <a:effectLst/>
                <a:latin typeface="+mn-lt"/>
                <a:ea typeface="+mn-ea"/>
                <a:cs typeface="+mn-cs"/>
              </a:rPr>
              <a:t>segmentteki</a:t>
            </a:r>
            <a:r>
              <a:rPr lang="tr-TR" sz="1200" b="0" i="0" kern="1200" dirty="0">
                <a:solidFill>
                  <a:schemeClr val="tx1"/>
                </a:solidFill>
                <a:effectLst/>
                <a:latin typeface="+mn-lt"/>
                <a:ea typeface="+mn-ea"/>
                <a:cs typeface="+mn-cs"/>
              </a:rPr>
              <a:t> daha yüksek CRP serum düzeylerinin POD ile anlamlı bir şekilde bağlantılı olduğunu bildirmiştir </a:t>
            </a:r>
            <a:r>
              <a:rPr lang="tr-TR" sz="1200" b="0" i="0" u="sng" kern="1200" baseline="30000" dirty="0">
                <a:solidFill>
                  <a:schemeClr val="tx1"/>
                </a:solidFill>
                <a:effectLst/>
                <a:latin typeface="+mn-lt"/>
                <a:ea typeface="+mn-ea"/>
                <a:cs typeface="+mn-cs"/>
                <a:hlinkClick r:id="rId3"/>
              </a:rPr>
              <a:t>20</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4"/>
              </a:rPr>
              <a:t>21</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16"/>
              </a:rPr>
              <a:t>92</a:t>
            </a:r>
            <a:r>
              <a:rPr lang="tr-TR" sz="1200" b="0" i="0" kern="1200" dirty="0">
                <a:solidFill>
                  <a:schemeClr val="tx1"/>
                </a:solidFill>
                <a:effectLst/>
                <a:latin typeface="+mn-lt"/>
                <a:ea typeface="+mn-ea"/>
                <a:cs typeface="+mn-cs"/>
              </a:rPr>
              <a:t> . Önemli ölçüde ilişkili protein IL-1B,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patofizyolojisi</a:t>
            </a:r>
            <a:r>
              <a:rPr lang="tr-TR" sz="1200" b="0" i="0" kern="1200" dirty="0">
                <a:solidFill>
                  <a:schemeClr val="tx1"/>
                </a:solidFill>
                <a:effectLst/>
                <a:latin typeface="+mn-lt"/>
                <a:ea typeface="+mn-ea"/>
                <a:cs typeface="+mn-cs"/>
              </a:rPr>
              <a:t> için kritik öneme sahip </a:t>
            </a:r>
            <a:r>
              <a:rPr lang="tr-TR" sz="1200" b="0" i="0" kern="1200" dirty="0" err="1">
                <a:solidFill>
                  <a:schemeClr val="tx1"/>
                </a:solidFill>
                <a:effectLst/>
                <a:latin typeface="+mn-lt"/>
                <a:ea typeface="+mn-ea"/>
                <a:cs typeface="+mn-cs"/>
              </a:rPr>
              <a:t>kolinerjik</a:t>
            </a:r>
            <a:r>
              <a:rPr lang="tr-TR" sz="1200" b="0" i="0" kern="1200" dirty="0">
                <a:solidFill>
                  <a:schemeClr val="tx1"/>
                </a:solidFill>
                <a:effectLst/>
                <a:latin typeface="+mn-lt"/>
                <a:ea typeface="+mn-ea"/>
                <a:cs typeface="+mn-cs"/>
              </a:rPr>
              <a:t> aktivitelerin kaçınılmaz bir üyesi olarak hareket eder </a:t>
            </a:r>
            <a:r>
              <a:rPr lang="tr-TR" sz="1200" b="0" i="0" u="sng" kern="1200" baseline="30000" dirty="0">
                <a:solidFill>
                  <a:schemeClr val="tx1"/>
                </a:solidFill>
                <a:effectLst/>
                <a:latin typeface="+mn-lt"/>
                <a:ea typeface="+mn-ea"/>
                <a:cs typeface="+mn-cs"/>
                <a:hlinkClick r:id="rId17"/>
              </a:rPr>
              <a:t>93</a:t>
            </a:r>
            <a:r>
              <a:rPr lang="tr-TR" sz="1200" b="0" i="0" kern="1200" dirty="0">
                <a:solidFill>
                  <a:schemeClr val="tx1"/>
                </a:solidFill>
                <a:effectLst/>
                <a:latin typeface="+mn-lt"/>
                <a:ea typeface="+mn-ea"/>
                <a:cs typeface="+mn-cs"/>
              </a:rPr>
              <a:t> ve aynı zamanda başlangıç ​​</a:t>
            </a:r>
            <a:r>
              <a:rPr lang="tr-TR" sz="1200" b="0" i="0" kern="1200" dirty="0" err="1">
                <a:solidFill>
                  <a:schemeClr val="tx1"/>
                </a:solidFill>
                <a:effectLst/>
                <a:latin typeface="+mn-lt"/>
                <a:ea typeface="+mn-ea"/>
                <a:cs typeface="+mn-cs"/>
              </a:rPr>
              <a:t>deliryumunun</a:t>
            </a:r>
            <a:r>
              <a:rPr lang="tr-TR" sz="1200" b="0" i="0" kern="1200" dirty="0">
                <a:solidFill>
                  <a:schemeClr val="tx1"/>
                </a:solidFill>
                <a:effectLst/>
                <a:latin typeface="+mn-lt"/>
                <a:ea typeface="+mn-ea"/>
                <a:cs typeface="+mn-cs"/>
              </a:rPr>
              <a:t> etiyolojisinde rol alır </a:t>
            </a:r>
            <a:r>
              <a:rPr lang="tr-TR" sz="1200" b="0" i="0" u="sng" kern="1200" baseline="30000" dirty="0">
                <a:solidFill>
                  <a:schemeClr val="tx1"/>
                </a:solidFill>
                <a:effectLst/>
                <a:latin typeface="+mn-lt"/>
                <a:ea typeface="+mn-ea"/>
                <a:cs typeface="+mn-cs"/>
                <a:hlinkClick r:id="rId18"/>
              </a:rPr>
              <a:t>62.</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Nöroprotektif</a:t>
            </a:r>
            <a:r>
              <a:rPr lang="tr-TR" sz="1200" b="0" i="0" kern="1200" dirty="0">
                <a:solidFill>
                  <a:schemeClr val="tx1"/>
                </a:solidFill>
                <a:effectLst/>
                <a:latin typeface="+mn-lt"/>
                <a:ea typeface="+mn-ea"/>
                <a:cs typeface="+mn-cs"/>
              </a:rPr>
              <a:t> ve büyüme faktörü IGF-1, </a:t>
            </a:r>
            <a:r>
              <a:rPr lang="tr-TR" sz="1200" b="0" i="0" kern="1200" dirty="0" err="1">
                <a:solidFill>
                  <a:schemeClr val="tx1"/>
                </a:solidFill>
                <a:effectLst/>
                <a:latin typeface="+mn-lt"/>
                <a:ea typeface="+mn-ea"/>
                <a:cs typeface="+mn-cs"/>
              </a:rPr>
              <a:t>nörogenezde</a:t>
            </a:r>
            <a:r>
              <a:rPr lang="tr-TR" sz="1200" b="0" i="0" kern="1200" dirty="0">
                <a:solidFill>
                  <a:schemeClr val="tx1"/>
                </a:solidFill>
                <a:effectLst/>
                <a:latin typeface="+mn-lt"/>
                <a:ea typeface="+mn-ea"/>
                <a:cs typeface="+mn-cs"/>
              </a:rPr>
              <a:t> rol oynar ve </a:t>
            </a:r>
            <a:r>
              <a:rPr lang="tr-TR" sz="1200" b="0" i="0" kern="1200" dirty="0" err="1">
                <a:solidFill>
                  <a:schemeClr val="tx1"/>
                </a:solidFill>
                <a:effectLst/>
                <a:latin typeface="+mn-lt"/>
                <a:ea typeface="+mn-ea"/>
                <a:cs typeface="+mn-cs"/>
              </a:rPr>
              <a:t>proinflamatuar</a:t>
            </a:r>
            <a:r>
              <a:rPr lang="tr-TR" sz="1200" b="0" i="0" kern="1200" dirty="0">
                <a:solidFill>
                  <a:schemeClr val="tx1"/>
                </a:solidFill>
                <a:effectLst/>
                <a:latin typeface="+mn-lt"/>
                <a:ea typeface="+mn-ea"/>
                <a:cs typeface="+mn-cs"/>
              </a:rPr>
              <a:t> yanıtların oluşumuna katkıda bulunan </a:t>
            </a:r>
            <a:r>
              <a:rPr lang="tr-TR" sz="1200" b="0" i="0" kern="1200" dirty="0" err="1">
                <a:solidFill>
                  <a:schemeClr val="tx1"/>
                </a:solidFill>
                <a:effectLst/>
                <a:latin typeface="+mn-lt"/>
                <a:ea typeface="+mn-ea"/>
                <a:cs typeface="+mn-cs"/>
              </a:rPr>
              <a:t>sitotoksik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sitokinleri</a:t>
            </a:r>
            <a:r>
              <a:rPr lang="tr-TR" sz="1200" b="0" i="0" kern="1200" dirty="0">
                <a:solidFill>
                  <a:schemeClr val="tx1"/>
                </a:solidFill>
                <a:effectLst/>
                <a:latin typeface="+mn-lt"/>
                <a:ea typeface="+mn-ea"/>
                <a:cs typeface="+mn-cs"/>
              </a:rPr>
              <a:t> engelleyebilir </a:t>
            </a:r>
            <a:r>
              <a:rPr lang="tr-TR" sz="1200" b="0" i="0" u="sng" kern="1200" baseline="30000" dirty="0">
                <a:solidFill>
                  <a:schemeClr val="tx1"/>
                </a:solidFill>
                <a:effectLst/>
                <a:latin typeface="+mn-lt"/>
                <a:ea typeface="+mn-ea"/>
                <a:cs typeface="+mn-cs"/>
                <a:hlinkClick r:id="rId19"/>
              </a:rPr>
              <a:t>94</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20"/>
              </a:rPr>
              <a:t>95.</a:t>
            </a:r>
            <a:r>
              <a:rPr lang="tr-TR" sz="1200" b="0" i="0" kern="1200" dirty="0">
                <a:solidFill>
                  <a:schemeClr val="tx1"/>
                </a:solidFill>
                <a:effectLst/>
                <a:latin typeface="+mn-lt"/>
                <a:ea typeface="+mn-ea"/>
                <a:cs typeface="+mn-cs"/>
              </a:rPr>
              <a:t> Bu meta-analizde, iki çalışma POD ve GFAP proteini arasında önemli bir ilişki bulmuştur </a:t>
            </a:r>
            <a:r>
              <a:rPr lang="tr-TR" sz="1200" b="0" i="0" u="sng" kern="1200" baseline="30000" dirty="0">
                <a:solidFill>
                  <a:schemeClr val="tx1"/>
                </a:solidFill>
                <a:effectLst/>
                <a:latin typeface="+mn-lt"/>
                <a:ea typeface="+mn-ea"/>
                <a:cs typeface="+mn-cs"/>
                <a:hlinkClick r:id="rId21"/>
              </a:rPr>
              <a:t>57</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22"/>
              </a:rPr>
              <a:t>96.</a:t>
            </a:r>
            <a:r>
              <a:rPr lang="tr-TR" sz="1200" b="0" i="0" kern="1200" dirty="0">
                <a:solidFill>
                  <a:schemeClr val="tx1"/>
                </a:solidFill>
                <a:effectLst/>
                <a:latin typeface="+mn-lt"/>
                <a:ea typeface="+mn-ea"/>
                <a:cs typeface="+mn-cs"/>
              </a:rPr>
              <a:t> NFL proteini kalıcı akson problemleriyle bağlantılıdır ve Alzheimer hastalığı </a:t>
            </a:r>
            <a:r>
              <a:rPr lang="tr-TR" sz="1200" b="0" i="0" u="sng" kern="1200" baseline="30000" dirty="0">
                <a:solidFill>
                  <a:schemeClr val="tx1"/>
                </a:solidFill>
                <a:effectLst/>
                <a:latin typeface="+mn-lt"/>
                <a:ea typeface="+mn-ea"/>
                <a:cs typeface="+mn-cs"/>
                <a:hlinkClick r:id="rId23"/>
              </a:rPr>
              <a:t>99</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24"/>
              </a:rPr>
              <a:t>100 dahil olmak üzere çeşitli nörolojik durumlar için yeni bir </a:t>
            </a:r>
            <a:r>
              <a:rPr lang="tr-TR" sz="1200" b="0" i="0" u="sng" kern="1200" baseline="30000" dirty="0" err="1">
                <a:solidFill>
                  <a:schemeClr val="tx1"/>
                </a:solidFill>
                <a:effectLst/>
                <a:latin typeface="+mn-lt"/>
                <a:ea typeface="+mn-ea"/>
                <a:cs typeface="+mn-cs"/>
                <a:hlinkClick r:id="rId24"/>
              </a:rPr>
              <a:t>biyobelirteç</a:t>
            </a:r>
            <a:r>
              <a:rPr lang="tr-TR" sz="1200" b="0" i="0" u="sng" kern="1200" baseline="30000" dirty="0">
                <a:solidFill>
                  <a:schemeClr val="tx1"/>
                </a:solidFill>
                <a:effectLst/>
                <a:latin typeface="+mn-lt"/>
                <a:ea typeface="+mn-ea"/>
                <a:cs typeface="+mn-cs"/>
                <a:hlinkClick r:id="rId24"/>
              </a:rPr>
              <a:t> olduğu düşünülmektedir </a:t>
            </a:r>
            <a:r>
              <a:rPr lang="tr-TR" sz="1200" b="0" i="0" u="sng" kern="1200" baseline="30000" dirty="0">
                <a:solidFill>
                  <a:schemeClr val="tx1"/>
                </a:solidFill>
                <a:effectLst/>
                <a:latin typeface="+mn-lt"/>
                <a:ea typeface="+mn-ea"/>
                <a:cs typeface="+mn-cs"/>
                <a:hlinkClick r:id="rId25"/>
              </a:rPr>
              <a:t>97</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26"/>
              </a:rPr>
              <a:t>98</a:t>
            </a:r>
            <a:r>
              <a:rPr lang="tr-TR" sz="1200" b="0" i="0" kern="1200" dirty="0">
                <a:solidFill>
                  <a:schemeClr val="tx1"/>
                </a:solidFill>
                <a:effectLst/>
                <a:latin typeface="+mn-lt"/>
                <a:ea typeface="+mn-ea"/>
                <a:cs typeface="+mn-cs"/>
              </a:rPr>
              <a:t> .</a:t>
            </a:r>
          </a:p>
          <a:p>
            <a:r>
              <a:rPr lang="tr-TR" sz="1200" b="0" i="0" kern="1200" dirty="0">
                <a:solidFill>
                  <a:schemeClr val="tx1"/>
                </a:solidFill>
                <a:effectLst/>
                <a:latin typeface="+mn-lt"/>
                <a:ea typeface="+mn-ea"/>
                <a:cs typeface="+mn-cs"/>
              </a:rPr>
              <a:t>Meta-analiz, </a:t>
            </a:r>
            <a:r>
              <a:rPr lang="tr-TR" sz="1200" b="0" i="0" kern="1200" dirty="0" err="1">
                <a:solidFill>
                  <a:schemeClr val="tx1"/>
                </a:solidFill>
                <a:effectLst/>
                <a:latin typeface="+mn-lt"/>
                <a:ea typeface="+mn-ea"/>
                <a:cs typeface="+mn-cs"/>
              </a:rPr>
              <a:t>Kortizol</a:t>
            </a:r>
            <a:r>
              <a:rPr lang="tr-TR" sz="1200" b="0" i="0" kern="1200" dirty="0">
                <a:solidFill>
                  <a:schemeClr val="tx1"/>
                </a:solidFill>
                <a:effectLst/>
                <a:latin typeface="+mn-lt"/>
                <a:ea typeface="+mn-ea"/>
                <a:cs typeface="+mn-cs"/>
              </a:rPr>
              <a:t>, S100B, TNF-a ve IL-1ra olmak üzere dört proteinin POD ile önemsiz bir ilişki gösterdiğini ortaya koydu. Mevcut literatür, bu proteinlerin </a:t>
            </a:r>
            <a:r>
              <a:rPr lang="tr-TR" sz="1200" b="0" i="0" kern="1200" dirty="0" err="1">
                <a:solidFill>
                  <a:schemeClr val="tx1"/>
                </a:solidFill>
                <a:effectLst/>
                <a:latin typeface="+mn-lt"/>
                <a:ea typeface="+mn-ea"/>
                <a:cs typeface="+mn-cs"/>
              </a:rPr>
              <a:t>deliryumla</a:t>
            </a:r>
            <a:r>
              <a:rPr lang="tr-TR" sz="1200" b="0" i="0" kern="1200" dirty="0">
                <a:solidFill>
                  <a:schemeClr val="tx1"/>
                </a:solidFill>
                <a:effectLst/>
                <a:latin typeface="+mn-lt"/>
                <a:ea typeface="+mn-ea"/>
                <a:cs typeface="+mn-cs"/>
              </a:rPr>
              <a:t> ilişkili olduğunu ileri sürdü. Nitel incelememizde, bu proteinlerin </a:t>
            </a:r>
            <a:r>
              <a:rPr lang="tr-TR" sz="1200" b="0" i="0" kern="1200" dirty="0" err="1">
                <a:solidFill>
                  <a:schemeClr val="tx1"/>
                </a:solidFill>
                <a:effectLst/>
                <a:latin typeface="+mn-lt"/>
                <a:ea typeface="+mn-ea"/>
                <a:cs typeface="+mn-cs"/>
              </a:rPr>
              <a:t>deliryumla</a:t>
            </a:r>
            <a:r>
              <a:rPr lang="tr-TR" sz="1200" b="0" i="0" kern="1200" dirty="0">
                <a:solidFill>
                  <a:schemeClr val="tx1"/>
                </a:solidFill>
                <a:effectLst/>
                <a:latin typeface="+mn-lt"/>
                <a:ea typeface="+mn-ea"/>
                <a:cs typeface="+mn-cs"/>
              </a:rPr>
              <a:t> önemli bir ilişkisini de bulduk. S100B, merkezi sinir sistemi </a:t>
            </a:r>
            <a:r>
              <a:rPr lang="tr-TR" sz="1200" b="0" i="0" u="sng" kern="1200" baseline="30000" dirty="0">
                <a:solidFill>
                  <a:schemeClr val="tx1"/>
                </a:solidFill>
                <a:effectLst/>
                <a:latin typeface="+mn-lt"/>
                <a:ea typeface="+mn-ea"/>
                <a:cs typeface="+mn-cs"/>
                <a:hlinkClick r:id="rId27"/>
              </a:rPr>
              <a:t>52</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28"/>
              </a:rPr>
              <a:t>101</a:t>
            </a:r>
            <a:r>
              <a:rPr lang="tr-TR" sz="1200" b="0" i="0" kern="1200" dirty="0">
                <a:solidFill>
                  <a:schemeClr val="tx1"/>
                </a:solidFill>
                <a:effectLst/>
                <a:latin typeface="+mn-lt"/>
                <a:ea typeface="+mn-ea"/>
                <a:cs typeface="+mn-cs"/>
              </a:rPr>
              <a:t> ve Alzheimer hastalığı ve </a:t>
            </a:r>
            <a:r>
              <a:rPr lang="tr-TR" sz="1200" b="0" i="0" kern="1200" dirty="0" err="1">
                <a:solidFill>
                  <a:schemeClr val="tx1"/>
                </a:solidFill>
                <a:effectLst/>
                <a:latin typeface="+mn-lt"/>
                <a:ea typeface="+mn-ea"/>
                <a:cs typeface="+mn-cs"/>
              </a:rPr>
              <a:t>demansın</a:t>
            </a:r>
            <a:r>
              <a:rPr lang="tr-TR" sz="1200" b="0" i="0" kern="1200" dirty="0">
                <a:solidFill>
                  <a:schemeClr val="tx1"/>
                </a:solidFill>
                <a:effectLst/>
                <a:latin typeface="+mn-lt"/>
                <a:ea typeface="+mn-ea"/>
                <a:cs typeface="+mn-cs"/>
              </a:rPr>
              <a:t> erken belirtileri </a:t>
            </a:r>
            <a:r>
              <a:rPr lang="tr-TR" sz="1200" b="0" i="0" u="sng" kern="1200" baseline="30000" dirty="0">
                <a:solidFill>
                  <a:schemeClr val="tx1"/>
                </a:solidFill>
                <a:effectLst/>
                <a:latin typeface="+mn-lt"/>
                <a:ea typeface="+mn-ea"/>
                <a:cs typeface="+mn-cs"/>
                <a:hlinkClick r:id="rId29"/>
              </a:rPr>
              <a:t>54 ile bağlantılıdır. TNF-a proteini </a:t>
            </a:r>
            <a:r>
              <a:rPr lang="tr-TR" sz="1200" b="0" i="0" u="sng" kern="1200" baseline="30000" dirty="0">
                <a:solidFill>
                  <a:schemeClr val="tx1"/>
                </a:solidFill>
                <a:effectLst/>
                <a:latin typeface="+mn-lt"/>
                <a:ea typeface="+mn-ea"/>
                <a:cs typeface="+mn-cs"/>
                <a:hlinkClick r:id="rId30"/>
              </a:rPr>
              <a:t>, </a:t>
            </a:r>
            <a:r>
              <a:rPr lang="tr-TR" sz="1200" b="0" i="0" u="sng" kern="1200" baseline="30000" dirty="0" err="1">
                <a:solidFill>
                  <a:schemeClr val="tx1"/>
                </a:solidFill>
                <a:effectLst/>
                <a:latin typeface="+mn-lt"/>
                <a:ea typeface="+mn-ea"/>
                <a:cs typeface="+mn-cs"/>
                <a:hlinkClick r:id="rId30"/>
              </a:rPr>
              <a:t>apoptoz</a:t>
            </a:r>
            <a:r>
              <a:rPr lang="tr-TR" sz="1200" b="0" i="0" u="sng" kern="1200" baseline="30000" dirty="0">
                <a:solidFill>
                  <a:schemeClr val="tx1"/>
                </a:solidFill>
                <a:effectLst/>
                <a:latin typeface="+mn-lt"/>
                <a:ea typeface="+mn-ea"/>
                <a:cs typeface="+mn-cs"/>
                <a:hlinkClick r:id="rId30"/>
              </a:rPr>
              <a:t>, </a:t>
            </a:r>
            <a:r>
              <a:rPr lang="tr-TR" sz="1200" b="0" i="0" u="sng" kern="1200" baseline="30000" dirty="0" err="1">
                <a:solidFill>
                  <a:schemeClr val="tx1"/>
                </a:solidFill>
                <a:effectLst/>
                <a:latin typeface="+mn-lt"/>
                <a:ea typeface="+mn-ea"/>
                <a:cs typeface="+mn-cs"/>
                <a:hlinkClick r:id="rId30"/>
              </a:rPr>
              <a:t>inflamasyon</a:t>
            </a:r>
            <a:r>
              <a:rPr lang="tr-TR" sz="1200" b="0" i="0" u="sng" kern="1200" baseline="30000" dirty="0">
                <a:solidFill>
                  <a:schemeClr val="tx1"/>
                </a:solidFill>
                <a:effectLst/>
                <a:latin typeface="+mn-lt"/>
                <a:ea typeface="+mn-ea"/>
                <a:cs typeface="+mn-cs"/>
                <a:hlinkClick r:id="rId30"/>
              </a:rPr>
              <a:t>, bilişsel gerileme ve </a:t>
            </a:r>
            <a:r>
              <a:rPr lang="tr-TR" sz="1200" b="0" i="0" u="sng" kern="1200" baseline="30000" dirty="0" err="1">
                <a:solidFill>
                  <a:schemeClr val="tx1"/>
                </a:solidFill>
                <a:effectLst/>
                <a:latin typeface="+mn-lt"/>
                <a:ea typeface="+mn-ea"/>
                <a:cs typeface="+mn-cs"/>
                <a:hlinkClick r:id="rId30"/>
              </a:rPr>
              <a:t>deliryum</a:t>
            </a:r>
            <a:r>
              <a:rPr lang="tr-TR" sz="1200" b="0" i="0" u="sng" kern="1200" baseline="30000" dirty="0">
                <a:solidFill>
                  <a:schemeClr val="tx1"/>
                </a:solidFill>
                <a:effectLst/>
                <a:latin typeface="+mn-lt"/>
                <a:ea typeface="+mn-ea"/>
                <a:cs typeface="+mn-cs"/>
                <a:hlinkClick r:id="rId30"/>
              </a:rPr>
              <a:t> 102-104 ile ilişkili olan </a:t>
            </a:r>
            <a:r>
              <a:rPr lang="tr-TR" sz="1200" b="0" i="0" u="sng" kern="1200" baseline="30000" dirty="0" err="1">
                <a:solidFill>
                  <a:schemeClr val="tx1"/>
                </a:solidFill>
                <a:effectLst/>
                <a:latin typeface="+mn-lt"/>
                <a:ea typeface="+mn-ea"/>
                <a:cs typeface="+mn-cs"/>
                <a:hlinkClick r:id="rId30"/>
              </a:rPr>
              <a:t>pleiotropik</a:t>
            </a:r>
            <a:r>
              <a:rPr lang="tr-TR" sz="1200" b="0" i="0" u="sng" kern="1200" baseline="30000" dirty="0">
                <a:solidFill>
                  <a:schemeClr val="tx1"/>
                </a:solidFill>
                <a:effectLst/>
                <a:latin typeface="+mn-lt"/>
                <a:ea typeface="+mn-ea"/>
                <a:cs typeface="+mn-cs"/>
                <a:hlinkClick r:id="rId30"/>
              </a:rPr>
              <a:t> bir </a:t>
            </a:r>
            <a:r>
              <a:rPr lang="tr-TR" sz="1200" b="0" i="0" u="sng" kern="1200" baseline="30000" dirty="0" err="1">
                <a:solidFill>
                  <a:schemeClr val="tx1"/>
                </a:solidFill>
                <a:effectLst/>
                <a:latin typeface="+mn-lt"/>
                <a:ea typeface="+mn-ea"/>
                <a:cs typeface="+mn-cs"/>
                <a:hlinkClick r:id="rId30"/>
              </a:rPr>
              <a:t>sitokin</a:t>
            </a:r>
            <a:r>
              <a:rPr lang="tr-TR" sz="1200" b="0" i="0" u="sng" kern="1200" baseline="30000" dirty="0">
                <a:solidFill>
                  <a:schemeClr val="tx1"/>
                </a:solidFill>
                <a:effectLst/>
                <a:latin typeface="+mn-lt"/>
                <a:ea typeface="+mn-ea"/>
                <a:cs typeface="+mn-cs"/>
                <a:hlinkClick r:id="rId30"/>
              </a:rPr>
              <a:t> proteini olarak da bilinir. Artmış </a:t>
            </a:r>
            <a:r>
              <a:rPr lang="tr-TR" sz="1200" b="0" i="0" u="sng" kern="1200" baseline="30000" dirty="0" err="1">
                <a:solidFill>
                  <a:schemeClr val="tx1"/>
                </a:solidFill>
                <a:effectLst/>
                <a:latin typeface="+mn-lt"/>
                <a:ea typeface="+mn-ea"/>
                <a:cs typeface="+mn-cs"/>
                <a:hlinkClick r:id="rId30"/>
              </a:rPr>
              <a:t>kortizol</a:t>
            </a:r>
            <a:r>
              <a:rPr lang="tr-TR" sz="1200" b="0" i="0" u="sng" kern="1200" baseline="30000" dirty="0">
                <a:solidFill>
                  <a:schemeClr val="tx1"/>
                </a:solidFill>
                <a:effectLst/>
                <a:latin typeface="+mn-lt"/>
                <a:ea typeface="+mn-ea"/>
                <a:cs typeface="+mn-cs"/>
                <a:hlinkClick r:id="rId30"/>
              </a:rPr>
              <a:t> seviyesi, daha yüksek </a:t>
            </a:r>
            <a:r>
              <a:rPr lang="tr-TR" sz="1200" b="0" i="0" u="sng" kern="1200" baseline="30000" dirty="0" err="1">
                <a:solidFill>
                  <a:schemeClr val="tx1"/>
                </a:solidFill>
                <a:effectLst/>
                <a:latin typeface="+mn-lt"/>
                <a:ea typeface="+mn-ea"/>
                <a:cs typeface="+mn-cs"/>
                <a:hlinkClick r:id="rId30"/>
              </a:rPr>
              <a:t>demans</a:t>
            </a:r>
            <a:r>
              <a:rPr lang="tr-TR" sz="1200" b="0" i="0" u="sng" kern="1200" baseline="30000" dirty="0">
                <a:solidFill>
                  <a:schemeClr val="tx1"/>
                </a:solidFill>
                <a:effectLst/>
                <a:latin typeface="+mn-lt"/>
                <a:ea typeface="+mn-ea"/>
                <a:cs typeface="+mn-cs"/>
                <a:hlinkClick r:id="rId30"/>
              </a:rPr>
              <a:t> riski ile ilişkilidir 105 </a:t>
            </a:r>
            <a:r>
              <a:rPr lang="tr-TR" sz="1200" b="0" i="0" u="sng" kern="1200" baseline="30000" dirty="0">
                <a:solidFill>
                  <a:schemeClr val="tx1"/>
                </a:solidFill>
                <a:effectLst/>
                <a:latin typeface="+mn-lt"/>
                <a:ea typeface="+mn-ea"/>
                <a:cs typeface="+mn-cs"/>
                <a:hlinkClick r:id="rId31"/>
              </a:rPr>
              <a:t>,</a:t>
            </a:r>
            <a:r>
              <a:rPr lang="tr-TR" sz="1200" b="0" i="0" kern="1200" dirty="0">
                <a:solidFill>
                  <a:schemeClr val="tx1"/>
                </a:solidFill>
                <a:effectLst/>
                <a:latin typeface="+mn-lt"/>
                <a:ea typeface="+mn-ea"/>
                <a:cs typeface="+mn-cs"/>
              </a:rPr>
              <a:t> 106. </a:t>
            </a:r>
            <a:r>
              <a:rPr lang="tr-TR" sz="1200" b="0" i="0" u="sng" kern="1200" baseline="30000" dirty="0">
                <a:solidFill>
                  <a:schemeClr val="tx1"/>
                </a:solidFill>
                <a:effectLst/>
                <a:latin typeface="+mn-lt"/>
                <a:ea typeface="+mn-ea"/>
                <a:cs typeface="+mn-cs"/>
                <a:hlinkClick r:id="rId32"/>
              </a:rPr>
              <a:t>Bu</a:t>
            </a:r>
            <a:r>
              <a:rPr lang="tr-TR" sz="1200" b="0" i="0" kern="1200" dirty="0">
                <a:solidFill>
                  <a:schemeClr val="tx1"/>
                </a:solidFill>
                <a:effectLst/>
                <a:latin typeface="+mn-lt"/>
                <a:ea typeface="+mn-ea"/>
                <a:cs typeface="+mn-cs"/>
              </a:rPr>
              <a:t> incelemede </a:t>
            </a:r>
            <a:r>
              <a:rPr lang="tr-TR" sz="1200" b="0" i="0" kern="1200" baseline="30000" dirty="0">
                <a:solidFill>
                  <a:schemeClr val="tx1"/>
                </a:solidFill>
                <a:effectLst/>
                <a:latin typeface="+mn-lt"/>
                <a:ea typeface="+mn-ea"/>
                <a:cs typeface="+mn-cs"/>
              </a:rPr>
              <a:t>, üç </a:t>
            </a:r>
            <a:r>
              <a:rPr lang="tr-TR" sz="1200" b="0" i="0" u="sng" kern="1200" baseline="30000" dirty="0">
                <a:solidFill>
                  <a:schemeClr val="tx1"/>
                </a:solidFill>
                <a:effectLst/>
                <a:latin typeface="+mn-lt"/>
                <a:ea typeface="+mn-ea"/>
                <a:cs typeface="+mn-cs"/>
                <a:hlinkClick r:id="rId33"/>
              </a:rPr>
              <a:t>çalışma</a:t>
            </a:r>
            <a:r>
              <a:rPr lang="tr-TR" sz="1200" b="0" i="0" kern="1200" dirty="0">
                <a:solidFill>
                  <a:schemeClr val="tx1"/>
                </a:solidFill>
                <a:effectLst/>
                <a:latin typeface="+mn-lt"/>
                <a:ea typeface="+mn-ea"/>
                <a:cs typeface="+mn-cs"/>
              </a:rPr>
              <a:t> IL-1ra ile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arasında önemli bir ilişki olduğunu bildirmiştir, ancak meta-analiz önemsiz bir ilişki ortaya koymuştur. IL-1ra proteinleri beyinle yüksek oranda bağlantılıdır ve IL-1B'yi </a:t>
            </a:r>
            <a:r>
              <a:rPr lang="tr-TR" sz="1200" b="0" i="0" kern="1200" dirty="0" err="1">
                <a:solidFill>
                  <a:schemeClr val="tx1"/>
                </a:solidFill>
                <a:effectLst/>
                <a:latin typeface="+mn-lt"/>
                <a:ea typeface="+mn-ea"/>
                <a:cs typeface="+mn-cs"/>
              </a:rPr>
              <a:t>inhibe</a:t>
            </a:r>
            <a:r>
              <a:rPr lang="tr-TR" sz="1200" b="0" i="0" kern="1200" dirty="0">
                <a:solidFill>
                  <a:schemeClr val="tx1"/>
                </a:solidFill>
                <a:effectLst/>
                <a:latin typeface="+mn-lt"/>
                <a:ea typeface="+mn-ea"/>
                <a:cs typeface="+mn-cs"/>
              </a:rPr>
              <a:t> eden bir anti-</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belirteç olarak görev yapar </a:t>
            </a:r>
            <a:r>
              <a:rPr lang="tr-TR" sz="1200" b="0" i="0" u="sng" kern="1200" baseline="30000" dirty="0">
                <a:solidFill>
                  <a:schemeClr val="tx1"/>
                </a:solidFill>
                <a:effectLst/>
                <a:latin typeface="+mn-lt"/>
                <a:ea typeface="+mn-ea"/>
                <a:cs typeface="+mn-cs"/>
                <a:hlinkClick r:id="rId34"/>
              </a:rPr>
              <a:t>107.</a:t>
            </a:r>
            <a:r>
              <a:rPr lang="tr-TR" sz="1200" b="0" i="0" kern="1200" dirty="0">
                <a:solidFill>
                  <a:schemeClr val="tx1"/>
                </a:solidFill>
                <a:effectLst/>
                <a:latin typeface="+mn-lt"/>
                <a:ea typeface="+mn-ea"/>
                <a:cs typeface="+mn-cs"/>
              </a:rPr>
              <a:t> Daha yüksek IL-1ra </a:t>
            </a:r>
            <a:r>
              <a:rPr lang="tr-TR" sz="1200" b="0" i="0" kern="1200" dirty="0" err="1">
                <a:solidFill>
                  <a:schemeClr val="tx1"/>
                </a:solidFill>
                <a:effectLst/>
                <a:latin typeface="+mn-lt"/>
                <a:ea typeface="+mn-ea"/>
                <a:cs typeface="+mn-cs"/>
              </a:rPr>
              <a:t>BOS'a</a:t>
            </a:r>
            <a:r>
              <a:rPr lang="tr-TR" sz="1200" b="0" i="0" kern="1200" dirty="0">
                <a:solidFill>
                  <a:schemeClr val="tx1"/>
                </a:solidFill>
                <a:effectLst/>
                <a:latin typeface="+mn-lt"/>
                <a:ea typeface="+mn-ea"/>
                <a:cs typeface="+mn-cs"/>
              </a:rPr>
              <a:t> sahip hastalar daha yüksek </a:t>
            </a:r>
            <a:r>
              <a:rPr lang="tr-TR" sz="1200" b="0" i="0" kern="1200" dirty="0" err="1">
                <a:solidFill>
                  <a:schemeClr val="tx1"/>
                </a:solidFill>
                <a:effectLst/>
                <a:latin typeface="+mn-lt"/>
                <a:ea typeface="+mn-ea"/>
                <a:cs typeface="+mn-cs"/>
              </a:rPr>
              <a:t>nöroprotektif</a:t>
            </a:r>
            <a:r>
              <a:rPr lang="tr-TR" sz="1200" b="0" i="0" kern="1200" dirty="0">
                <a:solidFill>
                  <a:schemeClr val="tx1"/>
                </a:solidFill>
                <a:effectLst/>
                <a:latin typeface="+mn-lt"/>
                <a:ea typeface="+mn-ea"/>
                <a:cs typeface="+mn-cs"/>
              </a:rPr>
              <a:t> sonuçlara sahiptir </a:t>
            </a:r>
            <a:r>
              <a:rPr lang="tr-TR" sz="1200" b="0" i="0" u="sng" kern="1200" baseline="30000" dirty="0">
                <a:solidFill>
                  <a:schemeClr val="tx1"/>
                </a:solidFill>
                <a:effectLst/>
                <a:latin typeface="+mn-lt"/>
                <a:ea typeface="+mn-ea"/>
                <a:cs typeface="+mn-cs"/>
                <a:hlinkClick r:id="rId35"/>
              </a:rPr>
              <a:t>108.</a:t>
            </a:r>
            <a:r>
              <a:rPr lang="tr-TR" sz="1200" b="0" i="0" kern="1200" dirty="0">
                <a:solidFill>
                  <a:schemeClr val="tx1"/>
                </a:solidFill>
                <a:effectLst/>
                <a:latin typeface="+mn-lt"/>
                <a:ea typeface="+mn-ea"/>
                <a:cs typeface="+mn-cs"/>
              </a:rPr>
              <a:t> IL-1ra'nın bu özellikleri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için yoğun bir şekilde araştırılabilir, daha yüksek BOS seviyesi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epizodunu hafifletebilir ve hızlı iyileşmeyi teşvik edebilir mi? Dahası, son çalışmalar </a:t>
            </a:r>
            <a:r>
              <a:rPr lang="tr-TR" sz="1200" b="0" i="0" kern="1200" dirty="0" err="1">
                <a:solidFill>
                  <a:schemeClr val="tx1"/>
                </a:solidFill>
                <a:effectLst/>
                <a:latin typeface="+mn-lt"/>
                <a:ea typeface="+mn-ea"/>
                <a:cs typeface="+mn-cs"/>
              </a:rPr>
              <a:t>deliryumun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nörodejeneratif</a:t>
            </a:r>
            <a:r>
              <a:rPr lang="tr-TR" sz="1200" b="0" i="0" kern="1200" dirty="0">
                <a:solidFill>
                  <a:schemeClr val="tx1"/>
                </a:solidFill>
                <a:effectLst/>
                <a:latin typeface="+mn-lt"/>
                <a:ea typeface="+mn-ea"/>
                <a:cs typeface="+mn-cs"/>
              </a:rPr>
              <a:t> işlevsellik yoluyla </a:t>
            </a:r>
            <a:r>
              <a:rPr lang="tr-TR" sz="1200" b="0" i="0" kern="1200" dirty="0" err="1">
                <a:solidFill>
                  <a:schemeClr val="tx1"/>
                </a:solidFill>
                <a:effectLst/>
                <a:latin typeface="+mn-lt"/>
                <a:ea typeface="+mn-ea"/>
                <a:cs typeface="+mn-cs"/>
              </a:rPr>
              <a:t>demans</a:t>
            </a:r>
            <a:r>
              <a:rPr lang="tr-TR" sz="1200" b="0" i="0" kern="1200" dirty="0">
                <a:solidFill>
                  <a:schemeClr val="tx1"/>
                </a:solidFill>
                <a:effectLst/>
                <a:latin typeface="+mn-lt"/>
                <a:ea typeface="+mn-ea"/>
                <a:cs typeface="+mn-cs"/>
              </a:rPr>
              <a:t> üzerinde olası bir etkiye sahip olabileceğini düşündürmektedir </a:t>
            </a:r>
            <a:r>
              <a:rPr lang="tr-TR" sz="1200" b="0" i="0" u="sng" kern="1200" baseline="30000" dirty="0">
                <a:solidFill>
                  <a:schemeClr val="tx1"/>
                </a:solidFill>
                <a:effectLst/>
                <a:latin typeface="+mn-lt"/>
                <a:ea typeface="+mn-ea"/>
                <a:cs typeface="+mn-cs"/>
                <a:hlinkClick r:id="rId36"/>
              </a:rPr>
              <a:t>9</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37"/>
              </a:rPr>
              <a:t>109 . Kan-beyin bariyeri (BBB) ​​mekanizması BOS </a:t>
            </a:r>
            <a:r>
              <a:rPr lang="tr-TR" sz="1200" b="0" i="0" u="sng" kern="1200" baseline="30000" dirty="0">
                <a:solidFill>
                  <a:schemeClr val="tx1"/>
                </a:solidFill>
                <a:effectLst/>
                <a:latin typeface="+mn-lt"/>
                <a:ea typeface="+mn-ea"/>
                <a:cs typeface="+mn-cs"/>
                <a:hlinkClick r:id="rId38"/>
              </a:rPr>
              <a:t>110</a:t>
            </a:r>
            <a:r>
              <a:rPr lang="tr-TR" sz="1200" b="0" i="0" kern="1200" dirty="0">
                <a:solidFill>
                  <a:schemeClr val="tx1"/>
                </a:solidFill>
                <a:effectLst/>
                <a:latin typeface="+mn-lt"/>
                <a:ea typeface="+mn-ea"/>
                <a:cs typeface="+mn-cs"/>
              </a:rPr>
              <a:t> , merkezi sinir sistemi ve sistematik </a:t>
            </a:r>
            <a:r>
              <a:rPr lang="tr-TR" sz="1200" b="0" i="0" kern="1200" dirty="0" err="1">
                <a:solidFill>
                  <a:schemeClr val="tx1"/>
                </a:solidFill>
                <a:effectLst/>
                <a:latin typeface="+mn-lt"/>
                <a:ea typeface="+mn-ea"/>
                <a:cs typeface="+mn-cs"/>
              </a:rPr>
              <a:t>inflamasyonla</a:t>
            </a:r>
            <a:r>
              <a:rPr lang="tr-TR" sz="1200" b="0" i="0" kern="1200" dirty="0">
                <a:solidFill>
                  <a:schemeClr val="tx1"/>
                </a:solidFill>
                <a:effectLst/>
                <a:latin typeface="+mn-lt"/>
                <a:ea typeface="+mn-ea"/>
                <a:cs typeface="+mn-cs"/>
              </a:rPr>
              <a:t> yüksek oranda ilişkilidir </a:t>
            </a:r>
            <a:r>
              <a:rPr lang="tr-TR" sz="1200" b="0" i="0" u="sng" kern="1200" baseline="30000" dirty="0">
                <a:solidFill>
                  <a:schemeClr val="tx1"/>
                </a:solidFill>
                <a:effectLst/>
                <a:latin typeface="+mn-lt"/>
                <a:ea typeface="+mn-ea"/>
                <a:cs typeface="+mn-cs"/>
                <a:hlinkClick r:id="rId39"/>
              </a:rPr>
              <a:t>111</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40"/>
              </a:rPr>
              <a:t>112</a:t>
            </a:r>
            <a:r>
              <a:rPr lang="tr-TR" sz="1200" b="0" i="0" kern="1200" dirty="0">
                <a:solidFill>
                  <a:schemeClr val="tx1"/>
                </a:solidFill>
                <a:effectLst/>
                <a:latin typeface="+mn-lt"/>
                <a:ea typeface="+mn-ea"/>
                <a:cs typeface="+mn-cs"/>
              </a:rPr>
              <a:t> . IL-6 </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proteininin alt grup analizi, plazma/serum konsantrasyon örneklerinin BOS örneklerine kıyasla meta-analiz etki büyüklüğü ile daha homojen olduğunu göstermiştir. Çalışılan proteinler için plazma/serum ve BOS konsantrasyon örnekleri arasında önemli bir örnek </a:t>
            </a:r>
            <a:r>
              <a:rPr lang="tr-TR" sz="1200" b="0" i="0" kern="1200" dirty="0" err="1">
                <a:solidFill>
                  <a:schemeClr val="tx1"/>
                </a:solidFill>
                <a:effectLst/>
                <a:latin typeface="+mn-lt"/>
                <a:ea typeface="+mn-ea"/>
                <a:cs typeface="+mn-cs"/>
              </a:rPr>
              <a:t>heterojenliği</a:t>
            </a:r>
            <a:r>
              <a:rPr lang="tr-TR" sz="1200" b="0" i="0" kern="1200" dirty="0">
                <a:solidFill>
                  <a:schemeClr val="tx1"/>
                </a:solidFill>
                <a:effectLst/>
                <a:latin typeface="+mn-lt"/>
                <a:ea typeface="+mn-ea"/>
                <a:cs typeface="+mn-cs"/>
              </a:rPr>
              <a:t> gözlemlendi; bu da </a:t>
            </a:r>
            <a:r>
              <a:rPr lang="tr-TR" sz="1200" b="0" i="0" kern="1200" dirty="0" err="1">
                <a:solidFill>
                  <a:schemeClr val="tx1"/>
                </a:solidFill>
                <a:effectLst/>
                <a:latin typeface="+mn-lt"/>
                <a:ea typeface="+mn-ea"/>
                <a:cs typeface="+mn-cs"/>
              </a:rPr>
              <a:t>sitokinler</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inflamasyon</a:t>
            </a:r>
            <a:r>
              <a:rPr lang="tr-TR" sz="1200" b="0" i="0" kern="1200" dirty="0">
                <a:solidFill>
                  <a:schemeClr val="tx1"/>
                </a:solidFill>
                <a:effectLst/>
                <a:latin typeface="+mn-lt"/>
                <a:ea typeface="+mn-ea"/>
                <a:cs typeface="+mn-cs"/>
              </a:rPr>
              <a:t> hakkında kesin sonuçlar elde etmek için BOS bazlı örneklerde daha titiz araştırmalara ihtiyaç olduğunu göstermektedir. Bu </a:t>
            </a:r>
            <a:r>
              <a:rPr lang="tr-TR" sz="1200" b="0" i="0" kern="1200" dirty="0" err="1">
                <a:solidFill>
                  <a:schemeClr val="tx1"/>
                </a:solidFill>
                <a:effectLst/>
                <a:latin typeface="+mn-lt"/>
                <a:ea typeface="+mn-ea"/>
                <a:cs typeface="+mn-cs"/>
              </a:rPr>
              <a:t>inflamasyon</a:t>
            </a:r>
            <a:r>
              <a:rPr lang="tr-TR" sz="1200" b="0" i="0" kern="1200" dirty="0">
                <a:solidFill>
                  <a:schemeClr val="tx1"/>
                </a:solidFill>
                <a:effectLst/>
                <a:latin typeface="+mn-lt"/>
                <a:ea typeface="+mn-ea"/>
                <a:cs typeface="+mn-cs"/>
              </a:rPr>
              <a:t> proteinlerine ilişkin mevcut bulgular,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kaynaklı </a:t>
            </a:r>
            <a:r>
              <a:rPr lang="tr-TR" sz="1200" b="0" i="0" kern="1200" dirty="0" err="1">
                <a:solidFill>
                  <a:schemeClr val="tx1"/>
                </a:solidFill>
                <a:effectLst/>
                <a:latin typeface="+mn-lt"/>
                <a:ea typeface="+mn-ea"/>
                <a:cs typeface="+mn-cs"/>
              </a:rPr>
              <a:t>demansla</a:t>
            </a:r>
            <a:r>
              <a:rPr lang="tr-TR" sz="1200" b="0" i="0" kern="1200" dirty="0">
                <a:solidFill>
                  <a:schemeClr val="tx1"/>
                </a:solidFill>
                <a:effectLst/>
                <a:latin typeface="+mn-lt"/>
                <a:ea typeface="+mn-ea"/>
                <a:cs typeface="+mn-cs"/>
              </a:rPr>
              <a:t> olası bir etkileşimleri olduğunu göstermektedir ve </a:t>
            </a:r>
            <a:r>
              <a:rPr lang="tr-TR" sz="1200" b="0" i="0" kern="1200" dirty="0" err="1">
                <a:solidFill>
                  <a:schemeClr val="tx1"/>
                </a:solidFill>
                <a:effectLst/>
                <a:latin typeface="+mn-lt"/>
                <a:ea typeface="+mn-ea"/>
                <a:cs typeface="+mn-cs"/>
              </a:rPr>
              <a:t>inflamasyon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nörodejenerasyonun</a:t>
            </a:r>
            <a:r>
              <a:rPr lang="tr-TR" sz="1200" b="0" i="0" kern="1200" dirty="0">
                <a:solidFill>
                  <a:schemeClr val="tx1"/>
                </a:solidFill>
                <a:effectLst/>
                <a:latin typeface="+mn-lt"/>
                <a:ea typeface="+mn-ea"/>
                <a:cs typeface="+mn-cs"/>
              </a:rPr>
              <a:t> temel bileşenlerinden biri olduğundan, bu konu daha fazla araştırma gerektirmektedir </a:t>
            </a:r>
            <a:r>
              <a:rPr lang="tr-TR" sz="1200" b="0" i="0" u="sng" kern="1200" baseline="30000" dirty="0">
                <a:solidFill>
                  <a:schemeClr val="tx1"/>
                </a:solidFill>
                <a:effectLst/>
                <a:latin typeface="+mn-lt"/>
                <a:ea typeface="+mn-ea"/>
                <a:cs typeface="+mn-cs"/>
                <a:hlinkClick r:id="rId41"/>
              </a:rPr>
              <a:t>113</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42"/>
              </a:rPr>
              <a:t>114</a:t>
            </a:r>
            <a:r>
              <a:rPr lang="tr-TR" sz="1200" b="0" i="0" kern="1200" dirty="0">
                <a:solidFill>
                  <a:schemeClr val="tx1"/>
                </a:solidFill>
                <a:effectLst/>
                <a:latin typeface="+mn-lt"/>
                <a:ea typeface="+mn-ea"/>
                <a:cs typeface="+mn-cs"/>
              </a:rPr>
              <a:t> .</a:t>
            </a:r>
          </a:p>
          <a:p>
            <a:r>
              <a:rPr lang="tr-TR" sz="1200" b="0" i="0" kern="1200" dirty="0" err="1">
                <a:solidFill>
                  <a:schemeClr val="tx1"/>
                </a:solidFill>
                <a:effectLst/>
                <a:latin typeface="+mn-lt"/>
                <a:ea typeface="+mn-ea"/>
                <a:cs typeface="+mn-cs"/>
              </a:rPr>
              <a:t>Sitokin</a:t>
            </a:r>
            <a:r>
              <a:rPr lang="tr-TR" sz="1200" b="0" i="0" kern="1200" dirty="0">
                <a:solidFill>
                  <a:schemeClr val="tx1"/>
                </a:solidFill>
                <a:effectLst/>
                <a:latin typeface="+mn-lt"/>
                <a:ea typeface="+mn-ea"/>
                <a:cs typeface="+mn-cs"/>
              </a:rPr>
              <a:t> ve </a:t>
            </a:r>
            <a:r>
              <a:rPr lang="tr-TR" sz="1200" b="0" i="0" kern="1200" dirty="0" err="1">
                <a:solidFill>
                  <a:schemeClr val="tx1"/>
                </a:solidFill>
                <a:effectLst/>
                <a:latin typeface="+mn-lt"/>
                <a:ea typeface="+mn-ea"/>
                <a:cs typeface="+mn-cs"/>
              </a:rPr>
              <a:t>inflamatuar</a:t>
            </a:r>
            <a:r>
              <a:rPr lang="tr-TR" sz="1200" b="0" i="0" kern="1200" dirty="0">
                <a:solidFill>
                  <a:schemeClr val="tx1"/>
                </a:solidFill>
                <a:effectLst/>
                <a:latin typeface="+mn-lt"/>
                <a:ea typeface="+mn-ea"/>
                <a:cs typeface="+mn-cs"/>
              </a:rPr>
              <a:t> proteinlerin yüksek seviyelerinin POD ile ilişkisine dair bulgular, </a:t>
            </a:r>
            <a:r>
              <a:rPr lang="tr-TR" sz="1200" b="0" i="0" kern="1200" dirty="0" err="1">
                <a:solidFill>
                  <a:schemeClr val="tx1"/>
                </a:solidFill>
                <a:effectLst/>
                <a:latin typeface="+mn-lt"/>
                <a:ea typeface="+mn-ea"/>
                <a:cs typeface="+mn-cs"/>
              </a:rPr>
              <a:t>deliryum</a:t>
            </a:r>
            <a:r>
              <a:rPr lang="tr-TR" sz="1200" b="0" i="0" kern="1200" dirty="0">
                <a:solidFill>
                  <a:schemeClr val="tx1"/>
                </a:solidFill>
                <a:effectLst/>
                <a:latin typeface="+mn-lt"/>
                <a:ea typeface="+mn-ea"/>
                <a:cs typeface="+mn-cs"/>
              </a:rPr>
              <a:t> gelişimine önemli bir katkıda bulunan </a:t>
            </a:r>
            <a:r>
              <a:rPr lang="tr-TR" sz="1200" b="0" i="0" kern="1200" dirty="0" err="1">
                <a:solidFill>
                  <a:schemeClr val="tx1"/>
                </a:solidFill>
                <a:effectLst/>
                <a:latin typeface="+mn-lt"/>
                <a:ea typeface="+mn-ea"/>
                <a:cs typeface="+mn-cs"/>
              </a:rPr>
              <a:t>inflamasyon</a:t>
            </a:r>
            <a:r>
              <a:rPr lang="tr-TR" sz="1200" b="0" i="0" kern="1200" dirty="0">
                <a:solidFill>
                  <a:schemeClr val="tx1"/>
                </a:solidFill>
                <a:effectLst/>
                <a:latin typeface="+mn-lt"/>
                <a:ea typeface="+mn-ea"/>
                <a:cs typeface="+mn-cs"/>
              </a:rPr>
              <a:t> teorisini önemli ölçüde desteklemektedir. </a:t>
            </a:r>
            <a:r>
              <a:rPr lang="tr-TR" sz="1200" b="0" i="0" kern="1200" dirty="0" err="1">
                <a:solidFill>
                  <a:schemeClr val="tx1"/>
                </a:solidFill>
                <a:effectLst/>
                <a:latin typeface="+mn-lt"/>
                <a:ea typeface="+mn-ea"/>
                <a:cs typeface="+mn-cs"/>
              </a:rPr>
              <a:t>Dunne</a:t>
            </a:r>
            <a:r>
              <a:rPr lang="tr-TR" sz="1200" b="0" i="0" kern="1200" dirty="0">
                <a:solidFill>
                  <a:schemeClr val="tx1"/>
                </a:solidFill>
                <a:effectLst/>
                <a:latin typeface="+mn-lt"/>
                <a:ea typeface="+mn-ea"/>
                <a:cs typeface="+mn-cs"/>
              </a:rPr>
              <a:t> ve ark. tarafından yapılan bir diğer incelemede de </a:t>
            </a:r>
            <a:r>
              <a:rPr lang="tr-TR" sz="1200" b="0" i="0" kern="1200" dirty="0" err="1">
                <a:solidFill>
                  <a:schemeClr val="tx1"/>
                </a:solidFill>
                <a:effectLst/>
                <a:latin typeface="+mn-lt"/>
                <a:ea typeface="+mn-ea"/>
                <a:cs typeface="+mn-cs"/>
              </a:rPr>
              <a:t>deliryumun</a:t>
            </a:r>
            <a:r>
              <a:rPr lang="tr-TR" sz="1200" b="0" i="0" kern="1200" dirty="0">
                <a:solidFill>
                  <a:schemeClr val="tx1"/>
                </a:solidFill>
                <a:effectLst/>
                <a:latin typeface="+mn-lt"/>
                <a:ea typeface="+mn-ea"/>
                <a:cs typeface="+mn-cs"/>
              </a:rPr>
              <a:t> çok faktörlü, kritik bir tıbbi olgu olması nedeniyle </a:t>
            </a:r>
            <a:r>
              <a:rPr lang="tr-TR" sz="1200" b="0" i="0" kern="1200" dirty="0" err="1">
                <a:solidFill>
                  <a:schemeClr val="tx1"/>
                </a:solidFill>
                <a:effectLst/>
                <a:latin typeface="+mn-lt"/>
                <a:ea typeface="+mn-ea"/>
                <a:cs typeface="+mn-cs"/>
              </a:rPr>
              <a:t>deliryumun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biyobelirteçleri</a:t>
            </a:r>
            <a:r>
              <a:rPr lang="tr-TR" sz="1200" b="0" i="0" kern="1200" dirty="0">
                <a:solidFill>
                  <a:schemeClr val="tx1"/>
                </a:solidFill>
                <a:effectLst/>
                <a:latin typeface="+mn-lt"/>
                <a:ea typeface="+mn-ea"/>
                <a:cs typeface="+mn-cs"/>
              </a:rPr>
              <a:t> arasında tutarsızlık bildirilmiştir </a:t>
            </a:r>
            <a:r>
              <a:rPr lang="tr-TR" sz="1200" b="0" i="0" u="sng" kern="1200" baseline="30000" dirty="0">
                <a:solidFill>
                  <a:schemeClr val="tx1"/>
                </a:solidFill>
                <a:effectLst/>
                <a:latin typeface="+mn-lt"/>
                <a:ea typeface="+mn-ea"/>
                <a:cs typeface="+mn-cs"/>
                <a:hlinkClick r:id="rId5"/>
              </a:rPr>
              <a:t>23</a:t>
            </a:r>
            <a:r>
              <a:rPr lang="tr-TR" sz="1200" b="0" i="0" kern="1200" baseline="30000" dirty="0">
                <a:solidFill>
                  <a:schemeClr val="tx1"/>
                </a:solidFill>
                <a:effectLst/>
                <a:latin typeface="+mn-lt"/>
                <a:ea typeface="+mn-ea"/>
                <a:cs typeface="+mn-cs"/>
              </a:rPr>
              <a:t> , </a:t>
            </a:r>
            <a:r>
              <a:rPr lang="tr-TR" sz="1200" b="0" i="0" u="sng" kern="1200" baseline="30000" dirty="0">
                <a:solidFill>
                  <a:schemeClr val="tx1"/>
                </a:solidFill>
                <a:effectLst/>
                <a:latin typeface="+mn-lt"/>
                <a:ea typeface="+mn-ea"/>
                <a:cs typeface="+mn-cs"/>
                <a:hlinkClick r:id="rId43"/>
              </a:rPr>
              <a:t>115.</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Biyobelirteçler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deliryumla</a:t>
            </a:r>
            <a:r>
              <a:rPr lang="tr-TR" sz="1200" b="0" i="0" kern="1200" dirty="0">
                <a:solidFill>
                  <a:schemeClr val="tx1"/>
                </a:solidFill>
                <a:effectLst/>
                <a:latin typeface="+mn-lt"/>
                <a:ea typeface="+mn-ea"/>
                <a:cs typeface="+mn-cs"/>
              </a:rPr>
              <a:t> anlamlı bir ilişki gösterse de, daha fazla meta-analiz yapılmasını sağlamak ve ideal olarak </a:t>
            </a:r>
            <a:r>
              <a:rPr lang="tr-TR" sz="1200" b="0" i="0" kern="1200" dirty="0" err="1">
                <a:solidFill>
                  <a:schemeClr val="tx1"/>
                </a:solidFill>
                <a:effectLst/>
                <a:latin typeface="+mn-lt"/>
                <a:ea typeface="+mn-ea"/>
                <a:cs typeface="+mn-cs"/>
              </a:rPr>
              <a:t>deliryumun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prognozu</a:t>
            </a:r>
            <a:r>
              <a:rPr lang="tr-TR" sz="1200" b="0" i="0" kern="1200" dirty="0">
                <a:solidFill>
                  <a:schemeClr val="tx1"/>
                </a:solidFill>
                <a:effectLst/>
                <a:latin typeface="+mn-lt"/>
                <a:ea typeface="+mn-ea"/>
                <a:cs typeface="+mn-cs"/>
              </a:rPr>
              <a:t> ve tanısı için kullanılabilecek benzersiz bir </a:t>
            </a:r>
            <a:r>
              <a:rPr lang="tr-TR" sz="1200" b="0" i="0" kern="1200" dirty="0" err="1">
                <a:solidFill>
                  <a:schemeClr val="tx1"/>
                </a:solidFill>
                <a:effectLst/>
                <a:latin typeface="+mn-lt"/>
                <a:ea typeface="+mn-ea"/>
                <a:cs typeface="+mn-cs"/>
              </a:rPr>
              <a:t>biyobelirteç</a:t>
            </a:r>
            <a:r>
              <a:rPr lang="tr-TR" sz="1200" b="0" i="0" kern="1200" dirty="0">
                <a:solidFill>
                  <a:schemeClr val="tx1"/>
                </a:solidFill>
                <a:effectLst/>
                <a:latin typeface="+mn-lt"/>
                <a:ea typeface="+mn-ea"/>
                <a:cs typeface="+mn-cs"/>
              </a:rPr>
              <a:t> belirlemek için daha fazla çalışmaya ihtiyaç vardır.</a:t>
            </a:r>
          </a:p>
          <a:p>
            <a:endParaRPr lang="tr-TR" dirty="0"/>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43</a:t>
            </a:fld>
            <a:endParaRPr lang="tr-TR"/>
          </a:p>
        </p:txBody>
      </p:sp>
    </p:spTree>
    <p:extLst>
      <p:ext uri="{BB962C8B-B14F-4D97-AF65-F5344CB8AC3E}">
        <p14:creationId xmlns:p14="http://schemas.microsoft.com/office/powerpoint/2010/main" val="203874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a:t>
            </a:r>
          </a:p>
        </p:txBody>
      </p:sp>
      <p:sp>
        <p:nvSpPr>
          <p:cNvPr id="4" name="Slayt Numarası Yer Tutucusu 3"/>
          <p:cNvSpPr>
            <a:spLocks noGrp="1"/>
          </p:cNvSpPr>
          <p:nvPr>
            <p:ph type="sldNum" sz="quarter" idx="5"/>
          </p:nvPr>
        </p:nvSpPr>
        <p:spPr/>
        <p:txBody>
          <a:bodyPr/>
          <a:lstStyle/>
          <a:p>
            <a:fld id="{5DD6322C-04BA-4FF8-B103-EA8C3D07CCBB}" type="slidenum">
              <a:rPr lang="tr-TR" smtClean="0"/>
              <a:t>44</a:t>
            </a:fld>
            <a:endParaRPr lang="tr-TR"/>
          </a:p>
        </p:txBody>
      </p:sp>
    </p:spTree>
    <p:extLst>
      <p:ext uri="{BB962C8B-B14F-4D97-AF65-F5344CB8AC3E}">
        <p14:creationId xmlns:p14="http://schemas.microsoft.com/office/powerpoint/2010/main" val="252421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Arial" panose="020B0604020202020204" pitchFamily="34" charset="0"/>
                <a:cs typeface="Arial" panose="020B0604020202020204" pitchFamily="34" charset="0"/>
              </a:rPr>
              <a:t>Yoğun bakım gününe göre ve </a:t>
            </a:r>
            <a:r>
              <a:rPr lang="tr-TR" dirty="0" err="1">
                <a:latin typeface="Arial" panose="020B0604020202020204" pitchFamily="34" charset="0"/>
                <a:cs typeface="Arial" panose="020B0604020202020204" pitchFamily="34" charset="0"/>
              </a:rPr>
              <a:t>deliryumla</a:t>
            </a:r>
            <a:r>
              <a:rPr lang="tr-TR" dirty="0">
                <a:latin typeface="Arial" panose="020B0604020202020204" pitchFamily="34" charset="0"/>
                <a:cs typeface="Arial" panose="020B0604020202020204" pitchFamily="34" charset="0"/>
              </a:rPr>
              <a:t> zamansal ilişkilerini vurgulamaktadır. </a:t>
            </a:r>
          </a:p>
          <a:p>
            <a:endParaRPr lang="tr-TR" dirty="0"/>
          </a:p>
        </p:txBody>
      </p:sp>
      <p:sp>
        <p:nvSpPr>
          <p:cNvPr id="4" name="Slayt Numarası Yer Tutucusu 3"/>
          <p:cNvSpPr>
            <a:spLocks noGrp="1"/>
          </p:cNvSpPr>
          <p:nvPr>
            <p:ph type="sldNum" sz="quarter" idx="10"/>
          </p:nvPr>
        </p:nvSpPr>
        <p:spPr/>
        <p:txBody>
          <a:bodyPr/>
          <a:lstStyle/>
          <a:p>
            <a:fld id="{5DD6322C-04BA-4FF8-B103-EA8C3D07CCBB}" type="slidenum">
              <a:rPr lang="tr-TR" smtClean="0"/>
              <a:t>45</a:t>
            </a:fld>
            <a:endParaRPr lang="tr-TR"/>
          </a:p>
        </p:txBody>
      </p:sp>
    </p:spTree>
    <p:extLst>
      <p:ext uri="{BB962C8B-B14F-4D97-AF65-F5344CB8AC3E}">
        <p14:creationId xmlns:p14="http://schemas.microsoft.com/office/powerpoint/2010/main" val="145471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dirty="0" err="1"/>
              <a:t>Dikkatin</a:t>
            </a:r>
            <a:r>
              <a:rPr lang="en-GB" dirty="0"/>
              <a:t> </a:t>
            </a:r>
            <a:r>
              <a:rPr lang="en-GB" dirty="0" err="1"/>
              <a:t>verilmesi</a:t>
            </a:r>
            <a:r>
              <a:rPr lang="en-GB" dirty="0"/>
              <a:t>, </a:t>
            </a:r>
            <a:r>
              <a:rPr lang="en-GB" dirty="0" err="1"/>
              <a:t>sürdürülmesi</a:t>
            </a:r>
            <a:r>
              <a:rPr lang="en-GB" dirty="0"/>
              <a:t> </a:t>
            </a:r>
            <a:r>
              <a:rPr lang="en-GB" dirty="0" err="1"/>
              <a:t>bozuk</a:t>
            </a:r>
            <a:endParaRPr lang="en-GB" dirty="0"/>
          </a:p>
          <a:p>
            <a:r>
              <a:rPr lang="en-GB" dirty="0" err="1"/>
              <a:t>Bilginin</a:t>
            </a:r>
            <a:r>
              <a:rPr lang="en-GB" dirty="0"/>
              <a:t> </a:t>
            </a:r>
            <a:r>
              <a:rPr lang="en-GB" dirty="0" err="1"/>
              <a:t>alınması</a:t>
            </a:r>
            <a:r>
              <a:rPr lang="en-GB" dirty="0"/>
              <a:t>, </a:t>
            </a:r>
            <a:r>
              <a:rPr lang="en-GB" dirty="0" err="1"/>
              <a:t>işlenmesi</a:t>
            </a:r>
            <a:r>
              <a:rPr lang="en-GB" dirty="0"/>
              <a:t>, depo </a:t>
            </a:r>
            <a:r>
              <a:rPr lang="en-GB" dirty="0" err="1"/>
              <a:t>edilmesi</a:t>
            </a:r>
            <a:r>
              <a:rPr lang="en-GB" dirty="0"/>
              <a:t>, </a:t>
            </a:r>
            <a:r>
              <a:rPr lang="en-GB" dirty="0" err="1"/>
              <a:t>hatırlanması</a:t>
            </a:r>
            <a:r>
              <a:rPr lang="en-GB" dirty="0"/>
              <a:t> </a:t>
            </a:r>
            <a:r>
              <a:rPr lang="en-GB" dirty="0" err="1"/>
              <a:t>engellenmiştir</a:t>
            </a:r>
            <a:endParaRPr lang="en-GB" dirty="0"/>
          </a:p>
          <a:p>
            <a:r>
              <a:rPr lang="en-GB" dirty="0" err="1"/>
              <a:t>Dezorganize</a:t>
            </a:r>
            <a:r>
              <a:rPr lang="en-GB" dirty="0"/>
              <a:t> </a:t>
            </a:r>
            <a:r>
              <a:rPr lang="en-GB" dirty="0" err="1"/>
              <a:t>düşünce</a:t>
            </a:r>
            <a:r>
              <a:rPr lang="en-GB" dirty="0"/>
              <a:t> </a:t>
            </a:r>
            <a:r>
              <a:rPr lang="en-GB" dirty="0" err="1"/>
              <a:t>ve</a:t>
            </a:r>
            <a:r>
              <a:rPr lang="en-GB" dirty="0"/>
              <a:t> </a:t>
            </a:r>
            <a:r>
              <a:rPr lang="en-GB" dirty="0" err="1"/>
              <a:t>davranışlar</a:t>
            </a:r>
            <a:r>
              <a:rPr lang="en-GB" dirty="0"/>
              <a:t> </a:t>
            </a:r>
          </a:p>
          <a:p>
            <a:r>
              <a:rPr lang="en-GB" dirty="0" err="1"/>
              <a:t>Algılama</a:t>
            </a:r>
            <a:r>
              <a:rPr lang="en-GB" dirty="0"/>
              <a:t> </a:t>
            </a:r>
            <a:r>
              <a:rPr lang="en-GB" dirty="0" err="1"/>
              <a:t>bozuklukları</a:t>
            </a:r>
            <a:r>
              <a:rPr lang="en-GB" dirty="0"/>
              <a:t> (+)</a:t>
            </a:r>
          </a:p>
          <a:p>
            <a:r>
              <a:rPr lang="en-GB" dirty="0" err="1"/>
              <a:t>Emosyonel</a:t>
            </a:r>
            <a:r>
              <a:rPr lang="en-GB" dirty="0"/>
              <a:t> </a:t>
            </a:r>
            <a:r>
              <a:rPr lang="en-GB" dirty="0" err="1"/>
              <a:t>ve</a:t>
            </a:r>
            <a:r>
              <a:rPr lang="en-GB" dirty="0"/>
              <a:t> </a:t>
            </a:r>
            <a:r>
              <a:rPr lang="en-GB" dirty="0" err="1"/>
              <a:t>kişilik</a:t>
            </a:r>
            <a:r>
              <a:rPr lang="en-GB" dirty="0"/>
              <a:t> </a:t>
            </a:r>
            <a:r>
              <a:rPr lang="en-GB" dirty="0" err="1"/>
              <a:t>değişimleri</a:t>
            </a:r>
            <a:r>
              <a:rPr lang="en-GB" dirty="0"/>
              <a:t> (+)</a:t>
            </a:r>
          </a:p>
          <a:p>
            <a:r>
              <a:rPr lang="en-GB" dirty="0" err="1"/>
              <a:t>Bilinçte</a:t>
            </a:r>
            <a:r>
              <a:rPr lang="en-GB" dirty="0"/>
              <a:t> </a:t>
            </a:r>
            <a:r>
              <a:rPr lang="en-GB" dirty="0" err="1"/>
              <a:t>bulanıklık</a:t>
            </a:r>
            <a:r>
              <a:rPr lang="en-GB" dirty="0"/>
              <a:t> (+)</a:t>
            </a:r>
          </a:p>
          <a:p>
            <a:r>
              <a:rPr lang="en-GB" dirty="0" err="1"/>
              <a:t>Görsel</a:t>
            </a:r>
            <a:r>
              <a:rPr lang="en-GB" dirty="0"/>
              <a:t>, </a:t>
            </a:r>
            <a:r>
              <a:rPr lang="en-GB" dirty="0" err="1"/>
              <a:t>işitsel</a:t>
            </a:r>
            <a:r>
              <a:rPr lang="en-GB" dirty="0"/>
              <a:t> </a:t>
            </a:r>
            <a:r>
              <a:rPr lang="en-GB" dirty="0" err="1"/>
              <a:t>hallusinasyonlar</a:t>
            </a:r>
            <a:endParaRPr lang="en-GB" dirty="0"/>
          </a:p>
          <a:p>
            <a:endParaRPr lang="en-GB" dirty="0"/>
          </a:p>
        </p:txBody>
      </p:sp>
      <p:sp>
        <p:nvSpPr>
          <p:cNvPr id="4" name="Slayt Numarası Yer Tutucusu 3"/>
          <p:cNvSpPr>
            <a:spLocks noGrp="1"/>
          </p:cNvSpPr>
          <p:nvPr>
            <p:ph type="sldNum" sz="quarter" idx="10"/>
          </p:nvPr>
        </p:nvSpPr>
        <p:spPr/>
        <p:txBody>
          <a:bodyPr/>
          <a:lstStyle/>
          <a:p>
            <a:fld id="{EEC57F6F-1095-4644-AEDF-477AEF79B3D7}" type="slidenum">
              <a:rPr lang="tr-TR" smtClean="0"/>
              <a:t>4</a:t>
            </a:fld>
            <a:endParaRPr lang="tr-TR"/>
          </a:p>
        </p:txBody>
      </p:sp>
    </p:spTree>
    <p:extLst>
      <p:ext uri="{BB962C8B-B14F-4D97-AF65-F5344CB8AC3E}">
        <p14:creationId xmlns:p14="http://schemas.microsoft.com/office/powerpoint/2010/main" val="21338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a:solidFill>
                  <a:schemeClr val="tx1"/>
                </a:solidFill>
                <a:effectLst/>
                <a:latin typeface="+mn-lt"/>
                <a:ea typeface="+mn-ea"/>
                <a:cs typeface="+mn-cs"/>
              </a:rPr>
              <a:t>Giriş: </a:t>
            </a:r>
            <a:r>
              <a:rPr lang="tr-TR" sz="1200" b="0" i="0" kern="1200" dirty="0">
                <a:solidFill>
                  <a:schemeClr val="tx1"/>
                </a:solidFill>
                <a:effectLst/>
                <a:latin typeface="+mn-lt"/>
                <a:ea typeface="+mn-ea"/>
                <a:cs typeface="+mn-cs"/>
              </a:rPr>
              <a:t>Postoperatif deliryum (POD), yaşlı cerrahi hastalarda ani bilişsel ve dikkat bozukluklarıyla karakterize sık görülen ve zorlu bir komplikasyondur. Günümüzde POD tanısı, ameliyat öncesi zaman alıcı ve öngörü doğruluğu düşük klinik değerlendirmelere dayanmaktadır. Daha önceki araştırmalar, POD öngörüsünü artırmak için </a:t>
            </a:r>
            <a:r>
              <a:rPr lang="tr-TR" sz="1200" b="0" i="0" kern="1200" dirty="0" err="1">
                <a:solidFill>
                  <a:schemeClr val="tx1"/>
                </a:solidFill>
                <a:effectLst/>
                <a:latin typeface="+mn-lt"/>
                <a:ea typeface="+mn-ea"/>
                <a:cs typeface="+mn-cs"/>
              </a:rPr>
              <a:t>nöroinflamatuar</a:t>
            </a:r>
            <a:r>
              <a:rPr lang="tr-TR" sz="1200" b="0" i="0" kern="1200" dirty="0">
                <a:solidFill>
                  <a:schemeClr val="tx1"/>
                </a:solidFill>
                <a:effectLst/>
                <a:latin typeface="+mn-lt"/>
                <a:ea typeface="+mn-ea"/>
                <a:cs typeface="+mn-cs"/>
              </a:rPr>
              <a:t> faktörler ve Alzheimer ile ilişkili proteinler gibi </a:t>
            </a:r>
            <a:r>
              <a:rPr lang="tr-TR" sz="1200" b="0" i="0" kern="1200" dirty="0" err="1">
                <a:solidFill>
                  <a:schemeClr val="tx1"/>
                </a:solidFill>
                <a:effectLst/>
                <a:latin typeface="+mn-lt"/>
                <a:ea typeface="+mn-ea"/>
                <a:cs typeface="+mn-cs"/>
              </a:rPr>
              <a:t>biyobelirteçleri</a:t>
            </a:r>
            <a:r>
              <a:rPr lang="tr-TR" sz="1200" b="0" i="0" kern="1200" dirty="0">
                <a:solidFill>
                  <a:schemeClr val="tx1"/>
                </a:solidFill>
                <a:effectLst/>
                <a:latin typeface="+mn-lt"/>
                <a:ea typeface="+mn-ea"/>
                <a:cs typeface="+mn-cs"/>
              </a:rPr>
              <a:t> araştırmış olsa da, tek moleküler belirteçlerin güvenilir </a:t>
            </a:r>
            <a:r>
              <a:rPr lang="tr-TR" sz="1200" b="0" i="0" kern="1200" dirty="0" err="1">
                <a:solidFill>
                  <a:schemeClr val="tx1"/>
                </a:solidFill>
                <a:effectLst/>
                <a:latin typeface="+mn-lt"/>
                <a:ea typeface="+mn-ea"/>
                <a:cs typeface="+mn-cs"/>
              </a:rPr>
              <a:t>prognoz</a:t>
            </a:r>
            <a:r>
              <a:rPr lang="tr-TR" sz="1200" b="0" i="0" kern="1200" dirty="0">
                <a:solidFill>
                  <a:schemeClr val="tx1"/>
                </a:solidFill>
                <a:effectLst/>
                <a:latin typeface="+mn-lt"/>
                <a:ea typeface="+mn-ea"/>
                <a:cs typeface="+mn-cs"/>
              </a:rPr>
              <a:t> için yetersiz olduğu kanıtlanmıştır.</a:t>
            </a:r>
          </a:p>
          <a:p>
            <a:r>
              <a:rPr lang="tr-TR" sz="1200" b="1" i="0" kern="1200" dirty="0">
                <a:solidFill>
                  <a:schemeClr val="tx1"/>
                </a:solidFill>
                <a:effectLst/>
                <a:latin typeface="+mn-lt"/>
                <a:ea typeface="+mn-ea"/>
                <a:cs typeface="+mn-cs"/>
              </a:rPr>
              <a:t>Yöntemler: </a:t>
            </a:r>
            <a:r>
              <a:rPr lang="tr-TR" sz="1200" b="0" i="0" kern="1200" dirty="0">
                <a:solidFill>
                  <a:schemeClr val="tx1"/>
                </a:solidFill>
                <a:effectLst/>
                <a:latin typeface="+mn-lt"/>
                <a:ea typeface="+mn-ea"/>
                <a:cs typeface="+mn-cs"/>
              </a:rPr>
              <a:t>Bu çalışmada, POD ile ilişkilerini değerlendirmek için postoperatif hastalarda serum </a:t>
            </a:r>
            <a:r>
              <a:rPr lang="tr-TR" sz="1200" b="0" i="0" kern="1200" dirty="0" err="1">
                <a:solidFill>
                  <a:schemeClr val="tx1"/>
                </a:solidFill>
                <a:effectLst/>
                <a:latin typeface="+mn-lt"/>
                <a:ea typeface="+mn-ea"/>
                <a:cs typeface="+mn-cs"/>
              </a:rPr>
              <a:t>ekzozomal</a:t>
            </a:r>
            <a:r>
              <a:rPr lang="tr-TR" sz="1200" b="0" i="0" kern="1200" dirty="0">
                <a:solidFill>
                  <a:schemeClr val="tx1"/>
                </a:solidFill>
                <a:effectLst/>
                <a:latin typeface="+mn-lt"/>
                <a:ea typeface="+mn-ea"/>
                <a:cs typeface="+mn-cs"/>
              </a:rPr>
              <a:t> miRNA ekspresyon profilleri araştırıldı. POD ve POD olmayan gruplar arasında miRNA ekspresyonunu bilişsel değerlendirmeler ve serum analizleri aracılığıyla karşılaştırdık. Ayrıca, farklı şekilde ifade edilen miRNA'lar tarafından düzenlenen biyolojik yolları belirlemek için zenginleştirme analizi yapıldı.</a:t>
            </a:r>
          </a:p>
          <a:p>
            <a:r>
              <a:rPr lang="tr-TR" sz="1200" b="1" i="0" kern="1200" dirty="0">
                <a:solidFill>
                  <a:schemeClr val="tx1"/>
                </a:solidFill>
                <a:effectLst/>
                <a:latin typeface="+mn-lt"/>
                <a:ea typeface="+mn-ea"/>
                <a:cs typeface="+mn-cs"/>
              </a:rPr>
              <a:t>Sonuçlar: </a:t>
            </a:r>
            <a:r>
              <a:rPr lang="tr-TR" sz="1200" b="0" i="0" kern="1200" dirty="0">
                <a:solidFill>
                  <a:schemeClr val="tx1"/>
                </a:solidFill>
                <a:effectLst/>
                <a:latin typeface="+mn-lt"/>
                <a:ea typeface="+mn-ea"/>
                <a:cs typeface="+mn-cs"/>
              </a:rPr>
              <a:t>Analizimiz, POD grubunda 16 yukarı regüle ve 41 aşağı regüle miRNA dahil olmak üzere, POD ve POD olmayan hastalar arasında ekspresyonu önemli ölçüde değişen 57 miRNA tespit etti. Zenginleştirme analizi, bu miRNA'ların nörotrofin sinyallemesini, </a:t>
            </a:r>
            <a:r>
              <a:rPr lang="tr-TR" sz="1200" b="0" i="0" kern="1200" dirty="0" err="1">
                <a:solidFill>
                  <a:schemeClr val="tx1"/>
                </a:solidFill>
                <a:effectLst/>
                <a:latin typeface="+mn-lt"/>
                <a:ea typeface="+mn-ea"/>
                <a:cs typeface="+mn-cs"/>
              </a:rPr>
              <a:t>nöroaktif</a:t>
            </a:r>
            <a:r>
              <a:rPr lang="tr-TR" sz="1200" b="0" i="0" kern="1200" dirty="0">
                <a:solidFill>
                  <a:schemeClr val="tx1"/>
                </a:solidFill>
                <a:effectLst/>
                <a:latin typeface="+mn-lt"/>
                <a:ea typeface="+mn-ea"/>
                <a:cs typeface="+mn-cs"/>
              </a:rPr>
              <a:t> ligand-reseptör etkileşimlerini ve nöronal plastisiteyi ve hücre canlılığını etkileyen yolları düzenleyen genlerde rol oynadığını ortaya koydu.</a:t>
            </a:r>
          </a:p>
          <a:p>
            <a:r>
              <a:rPr lang="tr-TR" sz="1200" b="1" i="0" kern="1200" dirty="0">
                <a:solidFill>
                  <a:schemeClr val="tx1"/>
                </a:solidFill>
                <a:effectLst/>
                <a:latin typeface="+mn-lt"/>
                <a:ea typeface="+mn-ea"/>
                <a:cs typeface="+mn-cs"/>
              </a:rPr>
              <a:t>Tartışma: </a:t>
            </a:r>
            <a:r>
              <a:rPr lang="tr-TR" sz="1200" b="0" i="0" kern="1200" dirty="0">
                <a:solidFill>
                  <a:schemeClr val="tx1"/>
                </a:solidFill>
                <a:effectLst/>
                <a:latin typeface="+mn-lt"/>
                <a:ea typeface="+mn-ea"/>
                <a:cs typeface="+mn-cs"/>
              </a:rPr>
              <a:t>Bu çalışma, POD için potansiyel </a:t>
            </a:r>
            <a:r>
              <a:rPr lang="tr-TR" sz="1200" b="0" i="0" kern="1200" dirty="0" err="1">
                <a:solidFill>
                  <a:schemeClr val="tx1"/>
                </a:solidFill>
                <a:effectLst/>
                <a:latin typeface="+mn-lt"/>
                <a:ea typeface="+mn-ea"/>
                <a:cs typeface="+mn-cs"/>
              </a:rPr>
              <a:t>biyobelirteçler</a:t>
            </a:r>
            <a:r>
              <a:rPr lang="tr-TR" sz="1200" b="0" i="0" kern="1200" dirty="0">
                <a:solidFill>
                  <a:schemeClr val="tx1"/>
                </a:solidFill>
                <a:effectLst/>
                <a:latin typeface="+mn-lt"/>
                <a:ea typeface="+mn-ea"/>
                <a:cs typeface="+mn-cs"/>
              </a:rPr>
              <a:t> olarak spesifik </a:t>
            </a:r>
            <a:r>
              <a:rPr lang="tr-TR" sz="1200" b="0" i="0" kern="1200" dirty="0" err="1">
                <a:solidFill>
                  <a:schemeClr val="tx1"/>
                </a:solidFill>
                <a:effectLst/>
                <a:latin typeface="+mn-lt"/>
                <a:ea typeface="+mn-ea"/>
                <a:cs typeface="+mn-cs"/>
              </a:rPr>
              <a:t>mikroRNA'ları</a:t>
            </a:r>
            <a:r>
              <a:rPr lang="tr-TR" sz="1200" b="0" i="0" kern="1200" dirty="0">
                <a:solidFill>
                  <a:schemeClr val="tx1"/>
                </a:solidFill>
                <a:effectLst/>
                <a:latin typeface="+mn-lt"/>
                <a:ea typeface="+mn-ea"/>
                <a:cs typeface="+mn-cs"/>
              </a:rPr>
              <a:t> vurgulamakta ve ameliyat sonrası bilişsel gerilemenin altında yatan mekanizmalarda rol oynadıklarını ileri sürmektedir. Bulgularımız, tanı yeteneklerini geliştirerek ve potansiyel tedavi hedeflerini belirleyerek, yaşlı hastalar için daha etkili POD yönetim stratejilerine yol açabilir. Bu </a:t>
            </a:r>
            <a:r>
              <a:rPr lang="tr-TR" sz="1200" b="0" i="0" kern="1200" dirty="0" err="1">
                <a:solidFill>
                  <a:schemeClr val="tx1"/>
                </a:solidFill>
                <a:effectLst/>
                <a:latin typeface="+mn-lt"/>
                <a:ea typeface="+mn-ea"/>
                <a:cs typeface="+mn-cs"/>
              </a:rPr>
              <a:t>mikroRNA'ları</a:t>
            </a:r>
            <a:r>
              <a:rPr lang="tr-TR" sz="1200" b="0" i="0" kern="1200" dirty="0">
                <a:solidFill>
                  <a:schemeClr val="tx1"/>
                </a:solidFill>
                <a:effectLst/>
                <a:latin typeface="+mn-lt"/>
                <a:ea typeface="+mn-ea"/>
                <a:cs typeface="+mn-cs"/>
              </a:rPr>
              <a:t> doğrulamak ve öngörücü tarama ve tedavi müdahaleleri için klinik faydalarını değerlendirmek amacıyla daha fazla araştırma yapılması önerilmektedir.</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46</a:t>
            </a:fld>
            <a:endParaRPr lang="tr-TR"/>
          </a:p>
        </p:txBody>
      </p:sp>
    </p:spTree>
    <p:extLst>
      <p:ext uri="{BB962C8B-B14F-4D97-AF65-F5344CB8AC3E}">
        <p14:creationId xmlns:p14="http://schemas.microsoft.com/office/powerpoint/2010/main" val="85214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t>Açıklama:</a:t>
            </a:r>
            <a:r>
              <a:rPr lang="tr-TR" dirty="0"/>
              <a:t> Bu belirteçler; sepsis, travma, kalp krizi, büyük cerrahi veya diğer ciddi hastalıklar gibi deliryuma yol açan </a:t>
            </a:r>
            <a:r>
              <a:rPr lang="tr-TR" b="1" dirty="0"/>
              <a:t>altta yatan durumların</a:t>
            </a:r>
            <a:r>
              <a:rPr lang="tr-TR" dirty="0"/>
              <a:t> kendisi tarafından da yükseltilir. Bir hastanın yüksek </a:t>
            </a:r>
            <a:r>
              <a:rPr lang="tr-TR" dirty="0" err="1"/>
              <a:t>CRP'sinin</a:t>
            </a:r>
            <a:r>
              <a:rPr lang="tr-TR" dirty="0"/>
              <a:t> sadece enfeksiyondan mı, yoksa deliryumdan mı kaynaklandığını ayırmak zordur. Bu, onları kesin bir </a:t>
            </a:r>
            <a:r>
              <a:rPr lang="tr-TR" b="1" dirty="0"/>
              <a:t>tanı aracı</a:t>
            </a:r>
            <a:r>
              <a:rPr lang="tr-TR" dirty="0"/>
              <a:t> olarak kullanmayı imkansız hale getirir.</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48</a:t>
            </a:fld>
            <a:endParaRPr lang="tr-TR"/>
          </a:p>
        </p:txBody>
      </p:sp>
    </p:spTree>
    <p:extLst>
      <p:ext uri="{BB962C8B-B14F-4D97-AF65-F5344CB8AC3E}">
        <p14:creationId xmlns:p14="http://schemas.microsoft.com/office/powerpoint/2010/main" val="202270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C57F6F-1095-4644-AEDF-477AEF79B3D7}" type="slidenum">
              <a:rPr lang="tr-TR" smtClean="0"/>
              <a:t>5</a:t>
            </a:fld>
            <a:endParaRPr lang="tr-TR"/>
          </a:p>
        </p:txBody>
      </p:sp>
    </p:spTree>
    <p:extLst>
      <p:ext uri="{BB962C8B-B14F-4D97-AF65-F5344CB8AC3E}">
        <p14:creationId xmlns:p14="http://schemas.microsoft.com/office/powerpoint/2010/main" val="37928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https://www.psychiatria-danubina.com/UserDocsImages/pdf/dnb_vol37_noSuppl%201/dnb_vol37_noSuppl%201_104.pdf </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6</a:t>
            </a:fld>
            <a:endParaRPr lang="tr-TR"/>
          </a:p>
        </p:txBody>
      </p:sp>
    </p:spTree>
    <p:extLst>
      <p:ext uri="{BB962C8B-B14F-4D97-AF65-F5344CB8AC3E}">
        <p14:creationId xmlns:p14="http://schemas.microsoft.com/office/powerpoint/2010/main" val="294970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Bir önceki klinik duruma dönme olasılığı azalır,</a:t>
            </a:r>
          </a:p>
          <a:p>
            <a:r>
              <a:rPr lang="tr-TR" sz="1200" dirty="0"/>
              <a:t> kurumsal bakım ihtiyacı artar</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7</a:t>
            </a:fld>
            <a:endParaRPr lang="tr-TR"/>
          </a:p>
        </p:txBody>
      </p:sp>
    </p:spTree>
    <p:extLst>
      <p:ext uri="{BB962C8B-B14F-4D97-AF65-F5344CB8AC3E}">
        <p14:creationId xmlns:p14="http://schemas.microsoft.com/office/powerpoint/2010/main" val="10427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Hayvan modellerinde deliryum oluşturmanın şematik gösterimi (sol yarı) ve hayvan modellerinde deliryum benzeri bir durumu ölçme sonuçları (sağ yarı). Cerrahi yöntemler arasında </a:t>
            </a:r>
            <a:r>
              <a:rPr lang="tr-TR" dirty="0" err="1"/>
              <a:t>çekal</a:t>
            </a:r>
            <a:r>
              <a:rPr lang="tr-TR" dirty="0"/>
              <a:t> ligasyon ponksiyonu, </a:t>
            </a:r>
            <a:r>
              <a:rPr lang="tr-TR" dirty="0" err="1"/>
              <a:t>tibial</a:t>
            </a:r>
            <a:r>
              <a:rPr lang="tr-TR" dirty="0"/>
              <a:t> kırık ve </a:t>
            </a:r>
            <a:r>
              <a:rPr lang="tr-TR" dirty="0" err="1"/>
              <a:t>iskemi</a:t>
            </a:r>
            <a:r>
              <a:rPr lang="tr-TR" dirty="0"/>
              <a:t>-reperfüzyon bulunurken, enjeksiyon yöntemleri arasında </a:t>
            </a:r>
            <a:r>
              <a:rPr lang="tr-TR" dirty="0" err="1"/>
              <a:t>çekal</a:t>
            </a:r>
            <a:r>
              <a:rPr lang="tr-TR" dirty="0"/>
              <a:t> bulamacı, LPS, atropin, sitokinler (IL-1</a:t>
            </a:r>
            <a:r>
              <a:rPr lang="el-GR" dirty="0"/>
              <a:t>β, </a:t>
            </a:r>
            <a:r>
              <a:rPr lang="tr-TR" dirty="0"/>
              <a:t>TNF-</a:t>
            </a:r>
            <a:r>
              <a:rPr lang="el-GR" dirty="0"/>
              <a:t>α) </a:t>
            </a:r>
            <a:r>
              <a:rPr lang="tr-TR" dirty="0"/>
              <a:t>ve nörotoksinler yer almaktadır. Hayvan modellerinde deliryum benzeri bir durumu oluşturan çevresel faktörler arasında ışık, ses ve fiziksel rahatsızlık nedeniyle uyku yoksunluğu yer almaktadır. Moleküler belirteçler arasında inflamatuar belirteçler (IL-6, CRP, S100B, IGF) ve oksidatif stres belirteçleri (reaktif oksijen türleri, lipit peroksidasyon ürünleri) gibi </a:t>
            </a:r>
            <a:r>
              <a:rPr lang="tr-TR" dirty="0" err="1"/>
              <a:t>biyobelirteçler</a:t>
            </a:r>
            <a:r>
              <a:rPr lang="tr-TR" dirty="0"/>
              <a:t> yer almaktadır. İşlevsel belirteçler arasında davranış (bilişsel eksiklikler, aktivite, anksiyete ve depresif davranış), görüntüleme modaliteleri (fMRI, MRI, PET, NIRS) ve EEG örüntüleri (delta ve teta aktivitesinde artış, alfa ve beta aktivitesinde azalma, epizodik sivri uç patlamalarında artış) yer alır.</a:t>
            </a:r>
          </a:p>
        </p:txBody>
      </p:sp>
      <p:sp>
        <p:nvSpPr>
          <p:cNvPr id="4" name="Slayt Numarası Yer Tutucusu 3"/>
          <p:cNvSpPr>
            <a:spLocks noGrp="1"/>
          </p:cNvSpPr>
          <p:nvPr>
            <p:ph type="sldNum" sz="quarter" idx="5"/>
          </p:nvPr>
        </p:nvSpPr>
        <p:spPr/>
        <p:txBody>
          <a:bodyPr/>
          <a:lstStyle/>
          <a:p>
            <a:fld id="{5DD6322C-04BA-4FF8-B103-EA8C3D07CCBB}" type="slidenum">
              <a:rPr lang="tr-TR" smtClean="0"/>
              <a:t>16</a:t>
            </a:fld>
            <a:endParaRPr lang="tr-TR"/>
          </a:p>
        </p:txBody>
      </p:sp>
    </p:spTree>
    <p:extLst>
      <p:ext uri="{BB962C8B-B14F-4D97-AF65-F5344CB8AC3E}">
        <p14:creationId xmlns:p14="http://schemas.microsoft.com/office/powerpoint/2010/main" val="408342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Structural and metabolic changes associated with delirium. (A, B) Representative examples of lateral ventricle size in two intensive care unit (ICU) survivors with no preexisting cognitive impairment (by patient and surrogate reports and review of records). Axial T1-</a:t>
            </a:r>
            <a:endParaRPr lang="tr-TR"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weighted brain images at the time of hospital discharge. (A) Relatively normal ventricular volume (solid arrows) in a 46-year-old female with respiratory and cardiac failure, who required mechanical ventilation in ICU and did not experience delirium. (B) Enlarged ventricles in a 42-year-old female with community-acquired pneumonia, who required mechanical ventilation in the ICU and whose ICU course was complicated by 12 days of delirium. (C) Correlation between posterior cingulate cortex regional cerebral metabolic rate and WAIS-IV digit span score, a measure of attention, during delirium. (D-I) FDG-PET hypometabolism in bilateral frontal, parietal, and temporal cortices during delirium (D–F) with relative sparing of the sensorimotor cortex (dotted arrows), and reversal after delirium resolution (G–I). Panels D and G are axial slices; E and H are sagittal slices; F and I are coronal slices. (Panels A, B: reprinted with permission from Gunther et al, Crit Care Med 2012; C: modified with permission from Haggstrom et al., J </a:t>
            </a:r>
            <a:r>
              <a:rPr lang="en-US" sz="1400" dirty="0" err="1">
                <a:latin typeface="Arial" panose="020B0604020202020204" pitchFamily="34" charset="0"/>
                <a:cs typeface="Arial" panose="020B0604020202020204" pitchFamily="34" charset="0"/>
              </a:rPr>
              <a:t>Cereb</a:t>
            </a:r>
            <a:r>
              <a:rPr lang="en-US" sz="1400" dirty="0">
                <a:latin typeface="Arial" panose="020B0604020202020204" pitchFamily="34" charset="0"/>
                <a:cs typeface="Arial" panose="020B0604020202020204" pitchFamily="34" charset="0"/>
              </a:rPr>
              <a:t> Blood Flow </a:t>
            </a:r>
            <a:r>
              <a:rPr lang="en-US" sz="1400" dirty="0" err="1">
                <a:latin typeface="Arial" panose="020B0604020202020204" pitchFamily="34" charset="0"/>
                <a:cs typeface="Arial" panose="020B0604020202020204" pitchFamily="34" charset="0"/>
              </a:rPr>
              <a:t>Metab</a:t>
            </a:r>
            <a:r>
              <a:rPr lang="en-US" sz="1400" dirty="0">
                <a:latin typeface="Arial" panose="020B0604020202020204" pitchFamily="34" charset="0"/>
                <a:cs typeface="Arial" panose="020B0604020202020204" pitchFamily="34" charset="0"/>
              </a:rPr>
              <a:t>; D–I: reprinted with permission from Haggstrom et al, J </a:t>
            </a:r>
            <a:r>
              <a:rPr lang="en-US" sz="1400" dirty="0" err="1">
                <a:latin typeface="Arial" panose="020B0604020202020204" pitchFamily="34" charset="0"/>
                <a:cs typeface="Arial" panose="020B0604020202020204" pitchFamily="34" charset="0"/>
              </a:rPr>
              <a:t>Cereb</a:t>
            </a:r>
            <a:r>
              <a:rPr lang="en-US" sz="1400" dirty="0">
                <a:latin typeface="Arial" panose="020B0604020202020204" pitchFamily="34" charset="0"/>
                <a:cs typeface="Arial" panose="020B0604020202020204" pitchFamily="34" charset="0"/>
              </a:rPr>
              <a:t> Blood Flow </a:t>
            </a:r>
            <a:r>
              <a:rPr lang="en-US" sz="1400" dirty="0" err="1">
                <a:latin typeface="Arial" panose="020B0604020202020204" pitchFamily="34" charset="0"/>
                <a:cs typeface="Arial" panose="020B0604020202020204" pitchFamily="34" charset="0"/>
              </a:rPr>
              <a:t>Metab</a:t>
            </a:r>
            <a:r>
              <a:rPr lang="en-US" sz="1400" dirty="0">
                <a:latin typeface="Arial" panose="020B0604020202020204" pitchFamily="34" charset="0"/>
                <a:cs typeface="Arial" panose="020B0604020202020204" pitchFamily="34" charset="0"/>
              </a:rPr>
              <a:t> 2017.)</a:t>
            </a:r>
            <a:endParaRPr lang="tr-TR" sz="14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5"/>
          </p:nvPr>
        </p:nvSpPr>
        <p:spPr/>
        <p:txBody>
          <a:bodyPr/>
          <a:lstStyle/>
          <a:p>
            <a:fld id="{5DD6322C-04BA-4FF8-B103-EA8C3D07CCBB}" type="slidenum">
              <a:rPr lang="tr-TR" smtClean="0"/>
              <a:t>17</a:t>
            </a:fld>
            <a:endParaRPr lang="tr-TR"/>
          </a:p>
        </p:txBody>
      </p:sp>
    </p:spTree>
    <p:extLst>
      <p:ext uri="{BB962C8B-B14F-4D97-AF65-F5344CB8AC3E}">
        <p14:creationId xmlns:p14="http://schemas.microsoft.com/office/powerpoint/2010/main" val="292847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Typical EEG patterns observed during wakefulness, sleep, and delirium. (A–C) Representative 2-second EEG recordings from the left frontal, central, parietal, and occipital regions. Channel labels to the left of each tracing indicate the region recorded. (Refer to the left panel for a pictorial index of regions.) (D–F) Representative spectrograms indicating dynamic changes in frequency composition of the EEG over a 5-minute period. Warmer colors indicate a greater contribution of a given frequency range. During wakefulness, there is a prominent contribution of alpha (8–13 Hz) frequencies. During sleep, there is prominent delta (</a:t>
            </a:r>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18</a:t>
            </a:fld>
            <a:endParaRPr lang="tr-TR"/>
          </a:p>
        </p:txBody>
      </p:sp>
    </p:spTree>
    <p:extLst>
      <p:ext uri="{BB962C8B-B14F-4D97-AF65-F5344CB8AC3E}">
        <p14:creationId xmlns:p14="http://schemas.microsoft.com/office/powerpoint/2010/main" val="15581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https://pmc.ncbi.nlm.nih.gov/articles/PMC11421129/</a:t>
            </a:r>
          </a:p>
          <a:p>
            <a:r>
              <a:rPr lang="tr-TR" sz="1200" b="0" i="0" kern="1200" dirty="0" err="1">
                <a:solidFill>
                  <a:schemeClr val="tx1"/>
                </a:solidFill>
                <a:effectLst/>
                <a:latin typeface="+mn-lt"/>
                <a:ea typeface="+mn-ea"/>
                <a:cs typeface="+mn-cs"/>
              </a:rPr>
              <a:t>Potential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pathophysiology</a:t>
            </a:r>
            <a:r>
              <a:rPr lang="tr-TR" sz="1200" b="0" i="0" kern="1200" dirty="0">
                <a:solidFill>
                  <a:schemeClr val="tx1"/>
                </a:solidFill>
                <a:effectLst/>
                <a:latin typeface="+mn-lt"/>
                <a:ea typeface="+mn-ea"/>
                <a:cs typeface="+mn-cs"/>
              </a:rPr>
              <a:t> of </a:t>
            </a:r>
            <a:r>
              <a:rPr lang="tr-TR" sz="1200" b="0" i="0" kern="1200" dirty="0" err="1">
                <a:solidFill>
                  <a:schemeClr val="tx1"/>
                </a:solidFill>
                <a:effectLst/>
                <a:latin typeface="+mn-lt"/>
                <a:ea typeface="+mn-ea"/>
                <a:cs typeface="+mn-cs"/>
              </a:rPr>
              <a:t>delirium</a:t>
            </a:r>
            <a:r>
              <a:rPr lang="tr-TR" sz="1200" b="0" i="0" kern="1200" dirty="0">
                <a:solidFill>
                  <a:schemeClr val="tx1"/>
                </a:solidFill>
                <a:effectLst/>
                <a:latin typeface="+mn-lt"/>
                <a:ea typeface="+mn-ea"/>
                <a:cs typeface="+mn-cs"/>
              </a:rPr>
              <a:t>. IL-1</a:t>
            </a:r>
            <a:r>
              <a:rPr lang="el-GR" sz="1200" b="0" i="0" kern="1200" dirty="0">
                <a:solidFill>
                  <a:schemeClr val="tx1"/>
                </a:solidFill>
                <a:effectLst/>
                <a:latin typeface="+mn-lt"/>
                <a:ea typeface="+mn-ea"/>
                <a:cs typeface="+mn-cs"/>
              </a:rPr>
              <a:t>β, </a:t>
            </a:r>
            <a:r>
              <a:rPr lang="tr-TR" sz="1200" b="0" i="0" kern="1200" dirty="0" err="1">
                <a:solidFill>
                  <a:schemeClr val="tx1"/>
                </a:solidFill>
                <a:effectLst/>
                <a:latin typeface="+mn-lt"/>
                <a:ea typeface="+mn-ea"/>
                <a:cs typeface="+mn-cs"/>
              </a:rPr>
              <a:t>interleukin</a:t>
            </a:r>
            <a:r>
              <a:rPr lang="tr-TR" sz="1200" b="0" i="0" kern="1200" dirty="0">
                <a:solidFill>
                  <a:schemeClr val="tx1"/>
                </a:solidFill>
                <a:effectLst/>
                <a:latin typeface="+mn-lt"/>
                <a:ea typeface="+mn-ea"/>
                <a:cs typeface="+mn-cs"/>
              </a:rPr>
              <a:t> 1</a:t>
            </a:r>
            <a:r>
              <a:rPr lang="el-GR" sz="1200" b="0" i="0" kern="1200" dirty="0">
                <a:solidFill>
                  <a:schemeClr val="tx1"/>
                </a:solidFill>
                <a:effectLst/>
                <a:latin typeface="+mn-lt"/>
                <a:ea typeface="+mn-ea"/>
                <a:cs typeface="+mn-cs"/>
              </a:rPr>
              <a:t>β; </a:t>
            </a:r>
            <a:r>
              <a:rPr lang="tr-TR" sz="1200" b="0" i="0" kern="1200" dirty="0">
                <a:solidFill>
                  <a:schemeClr val="tx1"/>
                </a:solidFill>
                <a:effectLst/>
                <a:latin typeface="+mn-lt"/>
                <a:ea typeface="+mn-ea"/>
                <a:cs typeface="+mn-cs"/>
              </a:rPr>
              <a:t>IL-2, </a:t>
            </a:r>
            <a:r>
              <a:rPr lang="tr-TR" sz="1200" b="0" i="0" kern="1200" dirty="0" err="1">
                <a:solidFill>
                  <a:schemeClr val="tx1"/>
                </a:solidFill>
                <a:effectLst/>
                <a:latin typeface="+mn-lt"/>
                <a:ea typeface="+mn-ea"/>
                <a:cs typeface="+mn-cs"/>
              </a:rPr>
              <a:t>interleukin</a:t>
            </a:r>
            <a:r>
              <a:rPr lang="tr-TR" sz="1200" b="0" i="0" kern="1200" dirty="0">
                <a:solidFill>
                  <a:schemeClr val="tx1"/>
                </a:solidFill>
                <a:effectLst/>
                <a:latin typeface="+mn-lt"/>
                <a:ea typeface="+mn-ea"/>
                <a:cs typeface="+mn-cs"/>
              </a:rPr>
              <a:t> 2; IL-6, </a:t>
            </a:r>
            <a:r>
              <a:rPr lang="tr-TR" sz="1200" b="0" i="0" kern="1200" dirty="0" err="1">
                <a:solidFill>
                  <a:schemeClr val="tx1"/>
                </a:solidFill>
                <a:effectLst/>
                <a:latin typeface="+mn-lt"/>
                <a:ea typeface="+mn-ea"/>
                <a:cs typeface="+mn-cs"/>
              </a:rPr>
              <a:t>interleukin</a:t>
            </a:r>
            <a:r>
              <a:rPr lang="tr-TR" sz="1200" b="0" i="0" kern="1200" dirty="0">
                <a:solidFill>
                  <a:schemeClr val="tx1"/>
                </a:solidFill>
                <a:effectLst/>
                <a:latin typeface="+mn-lt"/>
                <a:ea typeface="+mn-ea"/>
                <a:cs typeface="+mn-cs"/>
              </a:rPr>
              <a:t> 6; CRP, C-</a:t>
            </a:r>
            <a:r>
              <a:rPr lang="tr-TR" sz="1200" b="0" i="0" kern="1200" dirty="0" err="1">
                <a:solidFill>
                  <a:schemeClr val="tx1"/>
                </a:solidFill>
                <a:effectLst/>
                <a:latin typeface="+mn-lt"/>
                <a:ea typeface="+mn-ea"/>
                <a:cs typeface="+mn-cs"/>
              </a:rPr>
              <a:t>reactive</a:t>
            </a:r>
            <a:r>
              <a:rPr lang="tr-TR" sz="1200" b="0" i="0" kern="1200" dirty="0">
                <a:solidFill>
                  <a:schemeClr val="tx1"/>
                </a:solidFill>
                <a:effectLst/>
                <a:latin typeface="+mn-lt"/>
                <a:ea typeface="+mn-ea"/>
                <a:cs typeface="+mn-cs"/>
              </a:rPr>
              <a:t> protein; TNF-</a:t>
            </a:r>
            <a:r>
              <a:rPr lang="el-GR" sz="1200" b="0" i="0" kern="1200" dirty="0">
                <a:solidFill>
                  <a:schemeClr val="tx1"/>
                </a:solidFill>
                <a:effectLst/>
                <a:latin typeface="+mn-lt"/>
                <a:ea typeface="+mn-ea"/>
                <a:cs typeface="+mn-cs"/>
              </a:rPr>
              <a:t>α, </a:t>
            </a:r>
            <a:r>
              <a:rPr lang="tr-TR" sz="1200" b="0" i="0" kern="1200" dirty="0" err="1">
                <a:solidFill>
                  <a:schemeClr val="tx1"/>
                </a:solidFill>
                <a:effectLst/>
                <a:latin typeface="+mn-lt"/>
                <a:ea typeface="+mn-ea"/>
                <a:cs typeface="+mn-cs"/>
              </a:rPr>
              <a:t>tumour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necrosis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factor</a:t>
            </a:r>
            <a:r>
              <a:rPr lang="tr-TR"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α; </a:t>
            </a:r>
            <a:r>
              <a:rPr lang="tr-TR" sz="1200" b="0" i="0" kern="1200" dirty="0">
                <a:solidFill>
                  <a:schemeClr val="tx1"/>
                </a:solidFill>
                <a:effectLst/>
                <a:latin typeface="+mn-lt"/>
                <a:ea typeface="+mn-ea"/>
                <a:cs typeface="+mn-cs"/>
              </a:rPr>
              <a:t>CCL-2, C-C </a:t>
            </a:r>
            <a:r>
              <a:rPr lang="tr-TR" sz="1200" b="0" i="0" kern="1200" dirty="0" err="1">
                <a:solidFill>
                  <a:schemeClr val="tx1"/>
                </a:solidFill>
                <a:effectLst/>
                <a:latin typeface="+mn-lt"/>
                <a:ea typeface="+mn-ea"/>
                <a:cs typeface="+mn-cs"/>
              </a:rPr>
              <a:t>chemokine</a:t>
            </a:r>
            <a:r>
              <a:rPr lang="tr-TR" sz="1200" b="0" i="0" kern="1200" dirty="0">
                <a:solidFill>
                  <a:schemeClr val="tx1"/>
                </a:solidFill>
                <a:effectLst/>
                <a:latin typeface="+mn-lt"/>
                <a:ea typeface="+mn-ea"/>
                <a:cs typeface="+mn-cs"/>
              </a:rPr>
              <a:t> ligand 2; CXCL-1, </a:t>
            </a:r>
            <a:r>
              <a:rPr lang="tr-TR" sz="1200" b="0" i="0" kern="1200" dirty="0" err="1">
                <a:solidFill>
                  <a:schemeClr val="tx1"/>
                </a:solidFill>
                <a:effectLst/>
                <a:latin typeface="+mn-lt"/>
                <a:ea typeface="+mn-ea"/>
                <a:cs typeface="+mn-cs"/>
              </a:rPr>
              <a:t>chemokine</a:t>
            </a:r>
            <a:r>
              <a:rPr lang="tr-TR" sz="1200" b="0" i="0" kern="1200" dirty="0">
                <a:solidFill>
                  <a:schemeClr val="tx1"/>
                </a:solidFill>
                <a:effectLst/>
                <a:latin typeface="+mn-lt"/>
                <a:ea typeface="+mn-ea"/>
                <a:cs typeface="+mn-cs"/>
              </a:rPr>
              <a:t> C-X-C motif ligand 1; </a:t>
            </a:r>
            <a:r>
              <a:rPr lang="tr-TR" sz="1200" b="0" i="0" kern="1200" dirty="0" err="1">
                <a:solidFill>
                  <a:schemeClr val="tx1"/>
                </a:solidFill>
                <a:effectLst/>
                <a:latin typeface="+mn-lt"/>
                <a:ea typeface="+mn-ea"/>
                <a:cs typeface="+mn-cs"/>
              </a:rPr>
              <a:t>HARs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human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accelerated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regions</a:t>
            </a:r>
            <a:r>
              <a:rPr lang="tr-TR" sz="1200" b="0" i="0" kern="1200" dirty="0">
                <a:solidFill>
                  <a:schemeClr val="tx1"/>
                </a:solidFill>
                <a:effectLst/>
                <a:latin typeface="+mn-lt"/>
                <a:ea typeface="+mn-ea"/>
                <a:cs typeface="+mn-cs"/>
              </a:rPr>
              <a:t>; MTNR1B, melatonin </a:t>
            </a:r>
            <a:r>
              <a:rPr lang="tr-TR" sz="1200" b="0" i="0" kern="1200" dirty="0" err="1">
                <a:solidFill>
                  <a:schemeClr val="tx1"/>
                </a:solidFill>
                <a:effectLst/>
                <a:latin typeface="+mn-lt"/>
                <a:ea typeface="+mn-ea"/>
                <a:cs typeface="+mn-cs"/>
              </a:rPr>
              <a:t>receptor</a:t>
            </a:r>
            <a:r>
              <a:rPr lang="tr-TR" sz="1200" b="0" i="0" kern="1200" dirty="0">
                <a:solidFill>
                  <a:schemeClr val="tx1"/>
                </a:solidFill>
                <a:effectLst/>
                <a:latin typeface="+mn-lt"/>
                <a:ea typeface="+mn-ea"/>
                <a:cs typeface="+mn-cs"/>
              </a:rPr>
              <a:t> 1B gene; Apo-E, </a:t>
            </a:r>
            <a:r>
              <a:rPr lang="tr-TR" sz="1200" b="0" i="0" kern="1200" dirty="0" err="1">
                <a:solidFill>
                  <a:schemeClr val="tx1"/>
                </a:solidFill>
                <a:effectLst/>
                <a:latin typeface="+mn-lt"/>
                <a:ea typeface="+mn-ea"/>
                <a:cs typeface="+mn-cs"/>
              </a:rPr>
              <a:t>apolipoprotein</a:t>
            </a:r>
            <a:r>
              <a:rPr lang="tr-TR" sz="1200" b="0" i="0" kern="1200" dirty="0">
                <a:solidFill>
                  <a:schemeClr val="tx1"/>
                </a:solidFill>
                <a:effectLst/>
                <a:latin typeface="+mn-lt"/>
                <a:ea typeface="+mn-ea"/>
                <a:cs typeface="+mn-cs"/>
              </a:rPr>
              <a:t> E; SAA, serum </a:t>
            </a:r>
            <a:r>
              <a:rPr lang="tr-TR" sz="1200" b="0" i="0" kern="1200" dirty="0" err="1">
                <a:solidFill>
                  <a:schemeClr val="tx1"/>
                </a:solidFill>
                <a:effectLst/>
                <a:latin typeface="+mn-lt"/>
                <a:ea typeface="+mn-ea"/>
                <a:cs typeface="+mn-cs"/>
              </a:rPr>
              <a:t>anticholinergic</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activity</a:t>
            </a:r>
            <a:r>
              <a:rPr lang="tr-TR" sz="1200" b="0" i="0" kern="1200" dirty="0">
                <a:solidFill>
                  <a:schemeClr val="tx1"/>
                </a:solidFill>
                <a:effectLst/>
                <a:latin typeface="+mn-lt"/>
                <a:ea typeface="+mn-ea"/>
                <a:cs typeface="+mn-cs"/>
              </a:rPr>
              <a:t>; CSF AA, </a:t>
            </a:r>
            <a:r>
              <a:rPr lang="tr-TR" sz="1200" b="0" i="0" kern="1200" dirty="0" err="1">
                <a:solidFill>
                  <a:schemeClr val="tx1"/>
                </a:solidFill>
                <a:effectLst/>
                <a:latin typeface="+mn-lt"/>
                <a:ea typeface="+mn-ea"/>
                <a:cs typeface="+mn-cs"/>
              </a:rPr>
              <a:t>cerebrospinal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fluid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anticholinergic</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activity</a:t>
            </a:r>
            <a:r>
              <a:rPr lang="tr-TR" sz="1200" b="0" i="0" kern="1200" dirty="0">
                <a:solidFill>
                  <a:schemeClr val="tx1"/>
                </a:solidFill>
                <a:effectLst/>
                <a:latin typeface="+mn-lt"/>
                <a:ea typeface="+mn-ea"/>
                <a:cs typeface="+mn-cs"/>
              </a:rPr>
              <a:t>; 5-HT, serotonin; 6-SMT, 6-hydroxymelatonin </a:t>
            </a:r>
            <a:r>
              <a:rPr lang="tr-TR" sz="1200" b="0" i="0" kern="1200" dirty="0" err="1">
                <a:solidFill>
                  <a:schemeClr val="tx1"/>
                </a:solidFill>
                <a:effectLst/>
                <a:latin typeface="+mn-lt"/>
                <a:ea typeface="+mn-ea"/>
                <a:cs typeface="+mn-cs"/>
              </a:rPr>
              <a:t>sulfate</a:t>
            </a:r>
            <a:r>
              <a:rPr lang="tr-TR" sz="1200" b="0" i="0" kern="1200" dirty="0">
                <a:solidFill>
                  <a:schemeClr val="tx1"/>
                </a:solidFill>
                <a:effectLst/>
                <a:latin typeface="+mn-lt"/>
                <a:ea typeface="+mn-ea"/>
                <a:cs typeface="+mn-cs"/>
              </a:rPr>
              <a:t>; S-100</a:t>
            </a:r>
            <a:r>
              <a:rPr lang="el-GR" sz="1200" b="0" i="0" kern="1200" dirty="0">
                <a:solidFill>
                  <a:schemeClr val="tx1"/>
                </a:solidFill>
                <a:effectLst/>
                <a:latin typeface="+mn-lt"/>
                <a:ea typeface="+mn-ea"/>
                <a:cs typeface="+mn-cs"/>
              </a:rPr>
              <a:t>β, </a:t>
            </a:r>
            <a:r>
              <a:rPr lang="tr-TR" sz="1200" b="0" i="0" kern="1200" dirty="0">
                <a:solidFill>
                  <a:schemeClr val="tx1"/>
                </a:solidFill>
                <a:effectLst/>
                <a:latin typeface="+mn-lt"/>
                <a:ea typeface="+mn-ea"/>
                <a:cs typeface="+mn-cs"/>
              </a:rPr>
              <a:t>S100 </a:t>
            </a:r>
            <a:r>
              <a:rPr lang="tr-TR" sz="1200" b="0" i="0" kern="1200" dirty="0" err="1">
                <a:solidFill>
                  <a:schemeClr val="tx1"/>
                </a:solidFill>
                <a:effectLst/>
                <a:latin typeface="+mn-lt"/>
                <a:ea typeface="+mn-ea"/>
                <a:cs typeface="+mn-cs"/>
              </a:rPr>
              <a:t>calbindin</a:t>
            </a:r>
            <a:r>
              <a:rPr lang="tr-TR" sz="1200" b="0" i="0" kern="1200" dirty="0">
                <a:solidFill>
                  <a:schemeClr val="tx1"/>
                </a:solidFill>
                <a:effectLst/>
                <a:latin typeface="+mn-lt"/>
                <a:ea typeface="+mn-ea"/>
                <a:cs typeface="+mn-cs"/>
              </a:rPr>
              <a:t> B; NSE, </a:t>
            </a:r>
            <a:r>
              <a:rPr lang="tr-TR" sz="1200" b="0" i="0" kern="1200" dirty="0" err="1">
                <a:solidFill>
                  <a:schemeClr val="tx1"/>
                </a:solidFill>
                <a:effectLst/>
                <a:latin typeface="+mn-lt"/>
                <a:ea typeface="+mn-ea"/>
                <a:cs typeface="+mn-cs"/>
              </a:rPr>
              <a:t>neuron-specific</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enolase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Drawn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with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Figdraw</a:t>
            </a:r>
            <a:r>
              <a:rPr lang="tr-T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Delirium in the ICU: how much do we know? A narrative review</a:t>
            </a:r>
          </a:p>
          <a:p>
            <a:endParaRPr lang="tr-TR" dirty="0"/>
          </a:p>
        </p:txBody>
      </p:sp>
      <p:sp>
        <p:nvSpPr>
          <p:cNvPr id="4" name="Slayt Numarası Yer Tutucusu 3"/>
          <p:cNvSpPr>
            <a:spLocks noGrp="1"/>
          </p:cNvSpPr>
          <p:nvPr>
            <p:ph type="sldNum" sz="quarter" idx="5"/>
          </p:nvPr>
        </p:nvSpPr>
        <p:spPr/>
        <p:txBody>
          <a:bodyPr/>
          <a:lstStyle/>
          <a:p>
            <a:fld id="{5DD6322C-04BA-4FF8-B103-EA8C3D07CCBB}" type="slidenum">
              <a:rPr lang="tr-TR" smtClean="0"/>
              <a:t>19</a:t>
            </a:fld>
            <a:endParaRPr lang="tr-TR"/>
          </a:p>
        </p:txBody>
      </p:sp>
    </p:spTree>
    <p:extLst>
      <p:ext uri="{BB962C8B-B14F-4D97-AF65-F5344CB8AC3E}">
        <p14:creationId xmlns:p14="http://schemas.microsoft.com/office/powerpoint/2010/main" val="186779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E9B04A-471A-F217-50E4-B0163D69477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4B39525-757B-B610-8DEC-BC67A1CFB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342E497-9E0D-3A0A-E3EE-DAE0466AC704}"/>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17BEE394-676F-136D-AC3B-6744C0D509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B4C7DB-0577-BABF-F4F0-1C7BA08C234A}"/>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233391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D4180-3677-462B-B784-E14872E20F3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45A8AFD-C4F2-4B4E-A03C-7793241E80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B0E3C1-F3FD-C701-EF79-9A83886F2EDE}"/>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67D2B067-C55C-D8CB-4E4A-2EEC7CEB94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78B07E-AC87-65A6-0F95-8EA9BB3C6223}"/>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20094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44E263-D1F2-D610-9BEA-C21BE1AD16D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80215D5-08C5-E62E-BBB6-183639241E4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EBE53D-128B-76BC-8D75-B17A4E546DC4}"/>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30ECCCD0-D50E-013B-82AC-1C0C535DB85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DF3A10-8C13-C0C8-8BDD-3DA403BEA917}"/>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4449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2D82FE-51F3-EEFA-4BE9-748E418B35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0DBE8C2-6B14-0FCB-8592-CAE8B9AF38A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F90440-3768-C972-A48E-5EC98EA20309}"/>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BC25E804-8B54-E30D-5C64-651B198433E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DB5AB1-3C20-401D-401D-0788A494DEC4}"/>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88474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A7DC95-8DB1-C37B-B5ED-8D035B822A4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98E2A90-A8FA-CF84-A268-3D3B2FDD05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A6AEE15-16AE-40EC-0B41-6B16B63AF26D}"/>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D8F4F9EE-562F-AA4A-A388-A2047D436E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697610-B6F2-8122-805B-9881BB88C28F}"/>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333922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FBDA0-B37F-6938-AED4-B809F15C4E9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9AB012-BA90-88E8-BE18-4E8A43103E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436A3F9-2440-36C7-4710-B99C7B36B7C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C96D7BE-4479-D7EF-5734-F8D7958687E2}"/>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6" name="Alt Bilgi Yer Tutucusu 5">
            <a:extLst>
              <a:ext uri="{FF2B5EF4-FFF2-40B4-BE49-F238E27FC236}">
                <a16:creationId xmlns:a16="http://schemas.microsoft.com/office/drawing/2014/main" id="{1E056F3E-42A2-FE05-F995-8E370C20EF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00DA3B-3AFC-4678-3F8F-B20880D5E7F4}"/>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395621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27D92B-60C2-FAEC-B0AB-BADB95F8AB5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A324EA-3210-57C4-9058-094335590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B8F765-95E1-1A88-833A-8B5ABFD911D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A487B48-F65B-5119-90B3-95899C7E3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FF93CE3-E127-6465-4CAB-640A80BC917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E5511D-E027-726D-2BC2-95BD7ACE7AFE}"/>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8" name="Alt Bilgi Yer Tutucusu 7">
            <a:extLst>
              <a:ext uri="{FF2B5EF4-FFF2-40B4-BE49-F238E27FC236}">
                <a16:creationId xmlns:a16="http://schemas.microsoft.com/office/drawing/2014/main" id="{C6CF0985-89EE-409F-59B7-1DED9AE1183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CB6FC56-2B84-C286-F9E9-00DAC033AB25}"/>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134316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54A119-EF2C-8732-C7C9-DB5BE0D2FFC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B759A24-9ECC-4B2F-1FC4-CC7F1EDFC38A}"/>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4" name="Alt Bilgi Yer Tutucusu 3">
            <a:extLst>
              <a:ext uri="{FF2B5EF4-FFF2-40B4-BE49-F238E27FC236}">
                <a16:creationId xmlns:a16="http://schemas.microsoft.com/office/drawing/2014/main" id="{CA650ABB-52AA-BEBE-BB48-C39A25EED2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2F465FB-CEF9-40E4-0116-811C97FE5D26}"/>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361821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9877DED-9572-A24F-4409-A84EBC3F245B}"/>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3" name="Alt Bilgi Yer Tutucusu 2">
            <a:extLst>
              <a:ext uri="{FF2B5EF4-FFF2-40B4-BE49-F238E27FC236}">
                <a16:creationId xmlns:a16="http://schemas.microsoft.com/office/drawing/2014/main" id="{8BA9728F-29C4-562D-6C0C-EB3236BD801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404FE5-6E4A-6A52-4518-60CFB304B5E9}"/>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219052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9A1C62-D04F-8238-635A-A343BE7E575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D12CD8-E679-0EB4-0895-4EABA7F9C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B5AD82F-6E72-B7C3-2810-17CBE28DD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344556B-D758-7ED6-43ED-DD48BF6F7A0B}"/>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6" name="Alt Bilgi Yer Tutucusu 5">
            <a:extLst>
              <a:ext uri="{FF2B5EF4-FFF2-40B4-BE49-F238E27FC236}">
                <a16:creationId xmlns:a16="http://schemas.microsoft.com/office/drawing/2014/main" id="{39232318-7D01-F895-10C7-DB2BF67E88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E49A481-1D64-F223-E6C3-B77E2BEB8F60}"/>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260820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6AC14-535A-BDE0-3E8B-718B501C0A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9FBEA9-3BC9-8CC5-18A4-FC0994F00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387CE0-540A-80A2-D210-F7530E673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51F361C-899C-0EC1-8BC2-CADEC5740E2D}"/>
              </a:ext>
            </a:extLst>
          </p:cNvPr>
          <p:cNvSpPr>
            <a:spLocks noGrp="1"/>
          </p:cNvSpPr>
          <p:nvPr>
            <p:ph type="dt" sz="half" idx="10"/>
          </p:nvPr>
        </p:nvSpPr>
        <p:spPr/>
        <p:txBody>
          <a:bodyPr/>
          <a:lstStyle/>
          <a:p>
            <a:fld id="{027D97A7-5350-4EB0-BB69-2EA4E6661A6F}" type="datetimeFigureOut">
              <a:rPr lang="tr-TR" smtClean="0"/>
              <a:t>16.10.2025</a:t>
            </a:fld>
            <a:endParaRPr lang="tr-TR"/>
          </a:p>
        </p:txBody>
      </p:sp>
      <p:sp>
        <p:nvSpPr>
          <p:cNvPr id="6" name="Alt Bilgi Yer Tutucusu 5">
            <a:extLst>
              <a:ext uri="{FF2B5EF4-FFF2-40B4-BE49-F238E27FC236}">
                <a16:creationId xmlns:a16="http://schemas.microsoft.com/office/drawing/2014/main" id="{0028F1A1-F5B8-0EB0-963D-AAFC6C7CE4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1DEEBB-396E-6487-DD85-61F9249DC4F0}"/>
              </a:ext>
            </a:extLst>
          </p:cNvPr>
          <p:cNvSpPr>
            <a:spLocks noGrp="1"/>
          </p:cNvSpPr>
          <p:nvPr>
            <p:ph type="sldNum" sz="quarter" idx="12"/>
          </p:nvPr>
        </p:nvSpPr>
        <p:spPr/>
        <p:txBody>
          <a:bodyPr/>
          <a:lstStyle/>
          <a:p>
            <a:fld id="{6AC1A423-B837-483D-A111-6F3BDD84A717}" type="slidenum">
              <a:rPr lang="tr-TR" smtClean="0"/>
              <a:t>‹#›</a:t>
            </a:fld>
            <a:endParaRPr lang="tr-TR"/>
          </a:p>
        </p:txBody>
      </p:sp>
    </p:spTree>
    <p:extLst>
      <p:ext uri="{BB962C8B-B14F-4D97-AF65-F5344CB8AC3E}">
        <p14:creationId xmlns:p14="http://schemas.microsoft.com/office/powerpoint/2010/main" val="118435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712E793-FAA7-E787-30B3-E3776E867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F7B697-86EA-FEEB-EB45-B91200846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EA3CE7-1E5B-80F2-C784-8F994DA0B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7D97A7-5350-4EB0-BB69-2EA4E6661A6F}" type="datetimeFigureOut">
              <a:rPr lang="tr-TR" smtClean="0"/>
              <a:t>16.10.2025</a:t>
            </a:fld>
            <a:endParaRPr lang="tr-TR"/>
          </a:p>
        </p:txBody>
      </p:sp>
      <p:sp>
        <p:nvSpPr>
          <p:cNvPr id="5" name="Alt Bilgi Yer Tutucusu 4">
            <a:extLst>
              <a:ext uri="{FF2B5EF4-FFF2-40B4-BE49-F238E27FC236}">
                <a16:creationId xmlns:a16="http://schemas.microsoft.com/office/drawing/2014/main" id="{215A2A88-0871-914A-C4D1-A8AE7D545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2E2E969F-6235-FE4C-FCC7-3CC9CD99B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1A423-B837-483D-A111-6F3BDD84A717}" type="slidenum">
              <a:rPr lang="tr-TR" smtClean="0"/>
              <a:t>‹#›</a:t>
            </a:fld>
            <a:endParaRPr lang="tr-TR"/>
          </a:p>
        </p:txBody>
      </p:sp>
    </p:spTree>
    <p:extLst>
      <p:ext uri="{BB962C8B-B14F-4D97-AF65-F5344CB8AC3E}">
        <p14:creationId xmlns:p14="http://schemas.microsoft.com/office/powerpoint/2010/main" val="362413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89/fnagi.2024.1446523"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doi.org/10.1080/07853890.2024.24050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doi.org/10.3389/fnagi.2024.144652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CBA2CBE-65C9-3878-BDE8-1F873E998AC2}"/>
              </a:ext>
            </a:extLst>
          </p:cNvPr>
          <p:cNvSpPr txBox="1"/>
          <p:nvPr/>
        </p:nvSpPr>
        <p:spPr>
          <a:xfrm>
            <a:off x="3972045" y="609985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pic>
        <p:nvPicPr>
          <p:cNvPr id="6" name="Resim 5">
            <a:extLst>
              <a:ext uri="{FF2B5EF4-FFF2-40B4-BE49-F238E27FC236}">
                <a16:creationId xmlns:a16="http://schemas.microsoft.com/office/drawing/2014/main" id="{D9D5B90B-8FB3-EC9B-5D52-1F39C3953A6A}"/>
              </a:ext>
            </a:extLst>
          </p:cNvPr>
          <p:cNvPicPr>
            <a:picLocks noChangeAspect="1"/>
          </p:cNvPicPr>
          <p:nvPr/>
        </p:nvPicPr>
        <p:blipFill>
          <a:blip r:embed="rId2"/>
          <a:stretch>
            <a:fillRect/>
          </a:stretch>
        </p:blipFill>
        <p:spPr>
          <a:xfrm>
            <a:off x="459893" y="885989"/>
            <a:ext cx="4332026" cy="4553585"/>
          </a:xfrm>
          <a:prstGeom prst="rect">
            <a:avLst/>
          </a:prstGeom>
          <a:ln w="88900" cap="sq" cmpd="thickThin">
            <a:solidFill>
              <a:srgbClr val="000000"/>
            </a:solidFill>
            <a:prstDash val="solid"/>
            <a:miter lim="800000"/>
          </a:ln>
          <a:effectLst>
            <a:innerShdw blurRad="76200">
              <a:srgbClr val="000000"/>
            </a:innerShdw>
          </a:effectLst>
        </p:spPr>
      </p:pic>
      <p:sp>
        <p:nvSpPr>
          <p:cNvPr id="9" name="Metin kutusu 8">
            <a:extLst>
              <a:ext uri="{FF2B5EF4-FFF2-40B4-BE49-F238E27FC236}">
                <a16:creationId xmlns:a16="http://schemas.microsoft.com/office/drawing/2014/main" id="{54BB3143-5F3D-20EC-1D09-93B5F2548F1F}"/>
              </a:ext>
            </a:extLst>
          </p:cNvPr>
          <p:cNvSpPr txBox="1"/>
          <p:nvPr/>
        </p:nvSpPr>
        <p:spPr>
          <a:xfrm>
            <a:off x="5085351" y="2105561"/>
            <a:ext cx="6646756" cy="1323439"/>
          </a:xfrm>
          <a:prstGeom prst="rect">
            <a:avLst/>
          </a:prstGeom>
          <a:noFill/>
        </p:spPr>
        <p:txBody>
          <a:bodyPr wrap="none" rtlCol="0">
            <a:spAutoFit/>
          </a:bodyPr>
          <a:lstStyle/>
          <a:p>
            <a:pPr algn="ctr"/>
            <a:r>
              <a:rPr lang="tr-TR" sz="4000" b="1" dirty="0" err="1">
                <a:latin typeface="Arial" panose="020B0604020202020204" pitchFamily="34" charset="0"/>
                <a:cs typeface="Arial" panose="020B0604020202020204" pitchFamily="34" charset="0"/>
              </a:rPr>
              <a:t>Delirium</a:t>
            </a:r>
            <a:r>
              <a:rPr lang="tr-TR" sz="4000" b="1" dirty="0">
                <a:latin typeface="Arial" panose="020B0604020202020204" pitchFamily="34" charset="0"/>
                <a:cs typeface="Arial" panose="020B0604020202020204" pitchFamily="34" charset="0"/>
              </a:rPr>
              <a:t> Patofizyolojisi </a:t>
            </a:r>
          </a:p>
          <a:p>
            <a:pPr algn="ctr"/>
            <a:r>
              <a:rPr lang="tr-TR" sz="4000" b="1" dirty="0">
                <a:latin typeface="Arial" panose="020B0604020202020204" pitchFamily="34" charset="0"/>
                <a:cs typeface="Arial" panose="020B0604020202020204" pitchFamily="34" charset="0"/>
              </a:rPr>
              <a:t>ve Tanıdaki </a:t>
            </a:r>
            <a:r>
              <a:rPr lang="tr-TR" sz="4000" b="1" dirty="0" err="1">
                <a:latin typeface="Arial" panose="020B0604020202020204" pitchFamily="34" charset="0"/>
                <a:cs typeface="Arial" panose="020B0604020202020204" pitchFamily="34" charset="0"/>
              </a:rPr>
              <a:t>Biyobelirteçler</a:t>
            </a:r>
            <a:endParaRPr lang="tr-TR" sz="4000" b="1" dirty="0">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0952E98C-CDE3-2836-303C-53CF51B8F4CE}"/>
              </a:ext>
            </a:extLst>
          </p:cNvPr>
          <p:cNvSpPr txBox="1"/>
          <p:nvPr/>
        </p:nvSpPr>
        <p:spPr>
          <a:xfrm>
            <a:off x="5919906" y="3810321"/>
            <a:ext cx="4977646" cy="954107"/>
          </a:xfrm>
          <a:prstGeom prst="rect">
            <a:avLst/>
          </a:prstGeom>
          <a:noFill/>
        </p:spPr>
        <p:txBody>
          <a:bodyPr wrap="none" rtlCol="0">
            <a:spAutoFit/>
          </a:bodyPr>
          <a:lstStyle/>
          <a:p>
            <a:pPr algn="ctr"/>
            <a:r>
              <a:rPr lang="tr-TR" sz="2800" b="1" dirty="0" err="1">
                <a:latin typeface="Arial" panose="020B0604020202020204" pitchFamily="34" charset="0"/>
                <a:cs typeface="Arial" panose="020B0604020202020204" pitchFamily="34" charset="0"/>
              </a:rPr>
              <a:t>Prof.Dr</a:t>
            </a:r>
            <a:r>
              <a:rPr lang="tr-TR" sz="2800" b="1" dirty="0">
                <a:latin typeface="Arial" panose="020B0604020202020204" pitchFamily="34" charset="0"/>
                <a:cs typeface="Arial" panose="020B0604020202020204" pitchFamily="34" charset="0"/>
              </a:rPr>
              <a:t>. Sevnaz Şahin</a:t>
            </a:r>
          </a:p>
          <a:p>
            <a:pPr algn="ctr"/>
            <a:r>
              <a:rPr lang="tr-TR" sz="2800" b="1" dirty="0">
                <a:latin typeface="Arial" panose="020B0604020202020204" pitchFamily="34" charset="0"/>
                <a:cs typeface="Arial" panose="020B0604020202020204" pitchFamily="34" charset="0"/>
              </a:rPr>
              <a:t>Ege Üniversitesi Geriatri BD</a:t>
            </a:r>
          </a:p>
        </p:txBody>
      </p:sp>
    </p:spTree>
    <p:extLst>
      <p:ext uri="{BB962C8B-B14F-4D97-AF65-F5344CB8AC3E}">
        <p14:creationId xmlns:p14="http://schemas.microsoft.com/office/powerpoint/2010/main" val="3654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5C9F5AC-9801-766F-A63F-E4BD47855EA2}"/>
              </a:ext>
            </a:extLst>
          </p:cNvPr>
          <p:cNvSpPr txBox="1"/>
          <p:nvPr/>
        </p:nvSpPr>
        <p:spPr>
          <a:xfrm>
            <a:off x="3858304" y="805042"/>
            <a:ext cx="4762842" cy="923330"/>
          </a:xfrm>
          <a:prstGeom prst="rect">
            <a:avLst/>
          </a:prstGeom>
          <a:noFill/>
        </p:spPr>
        <p:txBody>
          <a:bodyPr wrap="none" rtlCol="0">
            <a:spAutoFit/>
          </a:bodyPr>
          <a:lstStyle/>
          <a:p>
            <a:r>
              <a:rPr lang="tr-TR" sz="5400" b="1" dirty="0" err="1">
                <a:solidFill>
                  <a:srgbClr val="FF0000"/>
                </a:solidFill>
                <a:latin typeface="Arial" panose="020B0604020202020204" pitchFamily="34" charset="0"/>
                <a:cs typeface="Arial" panose="020B0604020202020204" pitchFamily="34" charset="0"/>
              </a:rPr>
              <a:t>Biyobelirteç</a:t>
            </a:r>
            <a:r>
              <a:rPr lang="tr-TR" sz="5400" b="1" dirty="0">
                <a:solidFill>
                  <a:srgbClr val="FF0000"/>
                </a:solidFill>
                <a:latin typeface="Arial" panose="020B0604020202020204" pitchFamily="34" charset="0"/>
                <a:cs typeface="Arial" panose="020B0604020202020204" pitchFamily="34" charset="0"/>
              </a:rPr>
              <a:t> ?</a:t>
            </a:r>
          </a:p>
        </p:txBody>
      </p:sp>
      <p:sp>
        <p:nvSpPr>
          <p:cNvPr id="3" name="Metin kutusu 2">
            <a:extLst>
              <a:ext uri="{FF2B5EF4-FFF2-40B4-BE49-F238E27FC236}">
                <a16:creationId xmlns:a16="http://schemas.microsoft.com/office/drawing/2014/main" id="{E2BCA37C-45FF-8AC7-318C-5CECC653BA48}"/>
              </a:ext>
            </a:extLst>
          </p:cNvPr>
          <p:cNvSpPr txBox="1"/>
          <p:nvPr/>
        </p:nvSpPr>
        <p:spPr>
          <a:xfrm>
            <a:off x="2062223" y="2164465"/>
            <a:ext cx="806755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a:latin typeface="Arial" panose="020B0604020202020204" pitchFamily="34" charset="0"/>
                <a:cs typeface="Arial" panose="020B0604020202020204" pitchFamily="34" charset="0"/>
              </a:rPr>
              <a:t>Erken Tanı</a:t>
            </a:r>
          </a:p>
          <a:p>
            <a:pPr algn="ctr"/>
            <a:r>
              <a:rPr lang="tr-TR" sz="3200" dirty="0">
                <a:latin typeface="Arial" panose="020B0604020202020204" pitchFamily="34" charset="0"/>
                <a:cs typeface="Arial" panose="020B0604020202020204" pitchFamily="34" charset="0"/>
              </a:rPr>
              <a:t>Yüksek risk altındaki hastayı işaret edebilir</a:t>
            </a:r>
          </a:p>
          <a:p>
            <a:pPr algn="ctr"/>
            <a:r>
              <a:rPr kumimoji="0" lang="tr-TR" altLang="tr-T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Gözlemcinin öznelliğinden bağımsız, </a:t>
            </a:r>
            <a:r>
              <a:rPr kumimoji="0" lang="tr-TR" altLang="tr-T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objektif</a:t>
            </a:r>
            <a:r>
              <a:rPr kumimoji="0" lang="tr-TR" altLang="tr-T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bir ölçüm sağlayarak özellikle yoğun bakım </a:t>
            </a:r>
            <a:r>
              <a:rPr lang="tr-TR" altLang="tr-TR" sz="3200" dirty="0" err="1">
                <a:solidFill>
                  <a:schemeClr val="tx1"/>
                </a:solidFill>
                <a:latin typeface="Arial" panose="020B0604020202020204" pitchFamily="34" charset="0"/>
                <a:cs typeface="Arial" panose="020B0604020202020204" pitchFamily="34" charset="0"/>
              </a:rPr>
              <a:t>ünitlerinde</a:t>
            </a:r>
            <a:r>
              <a:rPr lang="tr-TR" altLang="tr-TR" sz="3200" dirty="0">
                <a:solidFill>
                  <a:schemeClr val="tx1"/>
                </a:solidFill>
                <a:latin typeface="Arial" panose="020B0604020202020204" pitchFamily="34" charset="0"/>
                <a:cs typeface="Arial" panose="020B0604020202020204" pitchFamily="34" charset="0"/>
              </a:rPr>
              <a:t> </a:t>
            </a:r>
            <a:r>
              <a:rPr kumimoji="0" lang="tr-TR" altLang="tr-T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hızlı bir </a:t>
            </a:r>
            <a:r>
              <a:rPr kumimoji="0" lang="tr-TR" altLang="tr-TR"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tarama aracı</a:t>
            </a:r>
            <a:r>
              <a:rPr kumimoji="0" lang="tr-TR" altLang="tr-T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olarak kullanılabilir mi?</a:t>
            </a:r>
            <a:endParaRPr lang="tr-TR" sz="32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6B9C9E96-BE6B-D8BD-2FFF-03011869757B}"/>
              </a:ext>
            </a:extLst>
          </p:cNvPr>
          <p:cNvSpPr>
            <a:spLocks noChangeArrowheads="1"/>
          </p:cNvSpPr>
          <p:nvPr/>
        </p:nvSpPr>
        <p:spPr bwMode="auto">
          <a:xfrm>
            <a:off x="0" y="-323165"/>
            <a:ext cx="393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Metin kutusu 4">
            <a:extLst>
              <a:ext uri="{FF2B5EF4-FFF2-40B4-BE49-F238E27FC236}">
                <a16:creationId xmlns:a16="http://schemas.microsoft.com/office/drawing/2014/main" id="{0CAF3A66-AFF9-AAE7-9B50-98D846FD38FF}"/>
              </a:ext>
            </a:extLst>
          </p:cNvPr>
          <p:cNvSpPr txBox="1"/>
          <p:nvPr/>
        </p:nvSpPr>
        <p:spPr>
          <a:xfrm>
            <a:off x="3972045" y="6099858"/>
            <a:ext cx="3807196"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Uluslararası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3820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5CAE398-0984-9F50-65EE-F9F9447F5971}"/>
              </a:ext>
            </a:extLst>
          </p:cNvPr>
          <p:cNvSpPr txBox="1"/>
          <p:nvPr/>
        </p:nvSpPr>
        <p:spPr>
          <a:xfrm>
            <a:off x="3858304" y="805042"/>
            <a:ext cx="4762842" cy="923330"/>
          </a:xfrm>
          <a:prstGeom prst="rect">
            <a:avLst/>
          </a:prstGeom>
          <a:noFill/>
        </p:spPr>
        <p:txBody>
          <a:bodyPr wrap="none" rtlCol="0">
            <a:spAutoFit/>
          </a:bodyPr>
          <a:lstStyle/>
          <a:p>
            <a:r>
              <a:rPr lang="tr-TR" sz="5400" b="1" dirty="0" err="1">
                <a:solidFill>
                  <a:srgbClr val="FF0000"/>
                </a:solidFill>
                <a:latin typeface="Arial" panose="020B0604020202020204" pitchFamily="34" charset="0"/>
                <a:cs typeface="Arial" panose="020B0604020202020204" pitchFamily="34" charset="0"/>
              </a:rPr>
              <a:t>Biyobelirteç</a:t>
            </a:r>
            <a:r>
              <a:rPr lang="tr-TR" sz="5400" b="1" dirty="0">
                <a:solidFill>
                  <a:srgbClr val="FF0000"/>
                </a:solidFill>
                <a:latin typeface="Arial" panose="020B0604020202020204" pitchFamily="34" charset="0"/>
                <a:cs typeface="Arial" panose="020B0604020202020204" pitchFamily="34" charset="0"/>
              </a:rPr>
              <a:t> ?</a:t>
            </a:r>
          </a:p>
        </p:txBody>
      </p:sp>
      <p:sp>
        <p:nvSpPr>
          <p:cNvPr id="3" name="Metin kutusu 2">
            <a:extLst>
              <a:ext uri="{FF2B5EF4-FFF2-40B4-BE49-F238E27FC236}">
                <a16:creationId xmlns:a16="http://schemas.microsoft.com/office/drawing/2014/main" id="{4B42589A-54E3-A68F-0FBB-99053CDDAA77}"/>
              </a:ext>
            </a:extLst>
          </p:cNvPr>
          <p:cNvSpPr txBox="1"/>
          <p:nvPr/>
        </p:nvSpPr>
        <p:spPr>
          <a:xfrm>
            <a:off x="760072" y="2313677"/>
            <a:ext cx="10671856"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a:latin typeface="Arial" panose="020B0604020202020204" pitchFamily="34" charset="0"/>
                <a:cs typeface="Arial" panose="020B0604020202020204" pitchFamily="34" charset="0"/>
              </a:rPr>
              <a:t>Tanı  </a:t>
            </a:r>
          </a:p>
          <a:p>
            <a:pPr algn="ctr">
              <a:buFont typeface="Arial" panose="020B0604020202020204" pitchFamily="34" charset="0"/>
              <a:buChar char="•"/>
            </a:pPr>
            <a:r>
              <a:rPr lang="tr-TR" sz="2800" dirty="0">
                <a:latin typeface="Arial" panose="020B0604020202020204" pitchFamily="34" charset="0"/>
                <a:cs typeface="Arial" panose="020B0604020202020204" pitchFamily="34" charset="0"/>
              </a:rPr>
              <a:t>Altın Standart (Gold Standard): DSM-5 kriterleri veya CAM (</a:t>
            </a:r>
            <a:r>
              <a:rPr lang="tr-TR" sz="2800" dirty="0" err="1">
                <a:latin typeface="Arial" panose="020B0604020202020204" pitchFamily="34" charset="0"/>
                <a:cs typeface="Arial" panose="020B0604020202020204" pitchFamily="34" charset="0"/>
              </a:rPr>
              <a:t>Confusion</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Assessment</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Method</a:t>
            </a:r>
            <a:r>
              <a:rPr lang="tr-TR" sz="2800" dirty="0">
                <a:latin typeface="Arial" panose="020B0604020202020204" pitchFamily="34" charset="0"/>
                <a:cs typeface="Arial" panose="020B0604020202020204" pitchFamily="34" charset="0"/>
              </a:rPr>
              <a:t>) kullanılır.</a:t>
            </a:r>
          </a:p>
          <a:p>
            <a:pPr algn="ctr"/>
            <a:r>
              <a:rPr lang="tr-TR" sz="2800" dirty="0">
                <a:latin typeface="Arial" panose="020B0604020202020204" pitchFamily="34" charset="0"/>
                <a:cs typeface="Arial" panose="020B0604020202020204" pitchFamily="34" charset="0"/>
              </a:rPr>
              <a:t>Gözlem yapan kişinin sübjektif yargısına bağlıdır. </a:t>
            </a:r>
          </a:p>
          <a:p>
            <a:pPr algn="ctr"/>
            <a:r>
              <a:rPr lang="tr-TR" sz="2800" dirty="0">
                <a:latin typeface="Arial" panose="020B0604020202020204" pitchFamily="34" charset="0"/>
                <a:cs typeface="Arial" panose="020B0604020202020204" pitchFamily="34" charset="0"/>
              </a:rPr>
              <a:t>Özellikle </a:t>
            </a:r>
            <a:r>
              <a:rPr lang="tr-TR" sz="2800" b="1" dirty="0">
                <a:latin typeface="Arial" panose="020B0604020202020204" pitchFamily="34" charset="0"/>
                <a:cs typeface="Arial" panose="020B0604020202020204" pitchFamily="34" charset="0"/>
              </a:rPr>
              <a:t>hipoaktif deliryum</a:t>
            </a:r>
            <a:r>
              <a:rPr lang="tr-TR" sz="28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gözden kaçırılabilir</a:t>
            </a:r>
            <a:r>
              <a:rPr lang="tr-TR" sz="2800" dirty="0">
                <a:latin typeface="Arial" panose="020B0604020202020204" pitchFamily="34" charset="0"/>
                <a:cs typeface="Arial" panose="020B0604020202020204" pitchFamily="34" charset="0"/>
              </a:rPr>
              <a:t>. </a:t>
            </a:r>
          </a:p>
          <a:p>
            <a:pPr algn="ctr"/>
            <a:r>
              <a:rPr lang="tr-TR" sz="2800" dirty="0">
                <a:latin typeface="Arial" panose="020B0604020202020204" pitchFamily="34" charset="0"/>
                <a:cs typeface="Arial" panose="020B0604020202020204" pitchFamily="34" charset="0"/>
              </a:rPr>
              <a:t>Özellikle hipoaktif </a:t>
            </a:r>
            <a:r>
              <a:rPr lang="tr-TR" sz="2800" dirty="0" err="1">
                <a:latin typeface="Arial" panose="020B0604020202020204" pitchFamily="34" charset="0"/>
                <a:cs typeface="Arial" panose="020B0604020202020204" pitchFamily="34" charset="0"/>
              </a:rPr>
              <a:t>deliriumda</a:t>
            </a:r>
            <a:r>
              <a:rPr lang="tr-TR" sz="2800" dirty="0">
                <a:latin typeface="Arial" panose="020B0604020202020204" pitchFamily="34" charset="0"/>
                <a:cs typeface="Arial" panose="020B0604020202020204" pitchFamily="34" charset="0"/>
              </a:rPr>
              <a:t> elimizi güçlendirebilir mi? Tanı sıklığında artış olur mu? </a:t>
            </a:r>
            <a:endParaRPr lang="tr-TR" sz="3200" b="1" dirty="0">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B1BB6BB8-587F-7BFE-1D8D-8A9C6BF8AC48}"/>
              </a:ext>
            </a:extLst>
          </p:cNvPr>
          <p:cNvSpPr txBox="1"/>
          <p:nvPr/>
        </p:nvSpPr>
        <p:spPr>
          <a:xfrm>
            <a:off x="4707540" y="6069081"/>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86166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6F64-876F-F36B-6C20-5A8C4B0FE489}"/>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FB1A2ED9-8FDA-15AE-85AA-08CBE77E27DF}"/>
              </a:ext>
            </a:extLst>
          </p:cNvPr>
          <p:cNvSpPr txBox="1"/>
          <p:nvPr/>
        </p:nvSpPr>
        <p:spPr>
          <a:xfrm>
            <a:off x="3858304" y="805042"/>
            <a:ext cx="4762842" cy="923330"/>
          </a:xfrm>
          <a:prstGeom prst="rect">
            <a:avLst/>
          </a:prstGeom>
          <a:noFill/>
        </p:spPr>
        <p:txBody>
          <a:bodyPr wrap="none" rtlCol="0">
            <a:spAutoFit/>
          </a:bodyPr>
          <a:lstStyle/>
          <a:p>
            <a:r>
              <a:rPr lang="tr-TR" sz="5400" b="1" dirty="0" err="1">
                <a:solidFill>
                  <a:srgbClr val="FF0000"/>
                </a:solidFill>
                <a:latin typeface="Arial" panose="020B0604020202020204" pitchFamily="34" charset="0"/>
                <a:cs typeface="Arial" panose="020B0604020202020204" pitchFamily="34" charset="0"/>
              </a:rPr>
              <a:t>Biyobelirteç</a:t>
            </a:r>
            <a:r>
              <a:rPr lang="tr-TR" sz="5400" b="1" dirty="0">
                <a:solidFill>
                  <a:srgbClr val="FF0000"/>
                </a:solidFill>
                <a:latin typeface="Arial" panose="020B0604020202020204" pitchFamily="34" charset="0"/>
                <a:cs typeface="Arial" panose="020B0604020202020204" pitchFamily="34" charset="0"/>
              </a:rPr>
              <a:t> ?</a:t>
            </a:r>
          </a:p>
        </p:txBody>
      </p:sp>
      <p:sp>
        <p:nvSpPr>
          <p:cNvPr id="3" name="Metin kutusu 2">
            <a:extLst>
              <a:ext uri="{FF2B5EF4-FFF2-40B4-BE49-F238E27FC236}">
                <a16:creationId xmlns:a16="http://schemas.microsoft.com/office/drawing/2014/main" id="{9A93EE01-5618-916C-E927-2CAD584C8CCD}"/>
              </a:ext>
            </a:extLst>
          </p:cNvPr>
          <p:cNvSpPr txBox="1"/>
          <p:nvPr/>
        </p:nvSpPr>
        <p:spPr>
          <a:xfrm>
            <a:off x="2020660" y="2886219"/>
            <a:ext cx="806755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3200" b="1" dirty="0">
                <a:latin typeface="Arial" panose="020B0604020202020204" pitchFamily="34" charset="0"/>
                <a:cs typeface="Arial" panose="020B0604020202020204" pitchFamily="34" charset="0"/>
              </a:rPr>
              <a:t>Progresyon </a:t>
            </a:r>
          </a:p>
          <a:p>
            <a:pPr algn="ctr"/>
            <a:r>
              <a:rPr lang="tr-TR" sz="3200" dirty="0">
                <a:latin typeface="Arial" panose="020B0604020202020204" pitchFamily="34" charset="0"/>
                <a:cs typeface="Arial" panose="020B0604020202020204" pitchFamily="34" charset="0"/>
              </a:rPr>
              <a:t>Kötü veya iyi progresyonu işaret ederek tedaviyi şekillendirebilir mi ?</a:t>
            </a:r>
          </a:p>
          <a:p>
            <a:pPr algn="ctr"/>
            <a:r>
              <a:rPr lang="tr-TR" sz="3200" dirty="0">
                <a:latin typeface="Arial" panose="020B0604020202020204" pitchFamily="34" charset="0"/>
                <a:cs typeface="Arial" panose="020B0604020202020204" pitchFamily="34" charset="0"/>
              </a:rPr>
              <a:t>(uzamış </a:t>
            </a:r>
            <a:r>
              <a:rPr lang="tr-TR" sz="3200" dirty="0" err="1">
                <a:latin typeface="Arial" panose="020B0604020202020204" pitchFamily="34" charset="0"/>
                <a:cs typeface="Arial" panose="020B0604020202020204" pitchFamily="34" charset="0"/>
              </a:rPr>
              <a:t>delirium</a:t>
            </a:r>
            <a:r>
              <a:rPr lang="tr-TR" sz="3200" dirty="0">
                <a:latin typeface="Arial" panose="020B0604020202020204" pitchFamily="34" charset="0"/>
                <a:cs typeface="Arial" panose="020B0604020202020204" pitchFamily="34" charset="0"/>
              </a:rPr>
              <a:t> gibi)</a:t>
            </a:r>
          </a:p>
        </p:txBody>
      </p:sp>
      <p:sp>
        <p:nvSpPr>
          <p:cNvPr id="4" name="Rectangle 1">
            <a:extLst>
              <a:ext uri="{FF2B5EF4-FFF2-40B4-BE49-F238E27FC236}">
                <a16:creationId xmlns:a16="http://schemas.microsoft.com/office/drawing/2014/main" id="{38837984-7E32-923B-C042-98DB7F774911}"/>
              </a:ext>
            </a:extLst>
          </p:cNvPr>
          <p:cNvSpPr>
            <a:spLocks noChangeArrowheads="1"/>
          </p:cNvSpPr>
          <p:nvPr/>
        </p:nvSpPr>
        <p:spPr bwMode="auto">
          <a:xfrm>
            <a:off x="0" y="-323165"/>
            <a:ext cx="3931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Metin kutusu 4">
            <a:extLst>
              <a:ext uri="{FF2B5EF4-FFF2-40B4-BE49-F238E27FC236}">
                <a16:creationId xmlns:a16="http://schemas.microsoft.com/office/drawing/2014/main" id="{1B05A776-6555-D720-EDBF-CD5579031E06}"/>
              </a:ext>
            </a:extLst>
          </p:cNvPr>
          <p:cNvSpPr txBox="1"/>
          <p:nvPr/>
        </p:nvSpPr>
        <p:spPr>
          <a:xfrm>
            <a:off x="3972045" y="609985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673998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D51977B-CCAD-E48D-698B-A66D4651F35B}"/>
              </a:ext>
            </a:extLst>
          </p:cNvPr>
          <p:cNvSpPr txBox="1"/>
          <p:nvPr/>
        </p:nvSpPr>
        <p:spPr>
          <a:xfrm>
            <a:off x="1436015" y="2533597"/>
            <a:ext cx="10187404" cy="923330"/>
          </a:xfrm>
          <a:prstGeom prst="rect">
            <a:avLst/>
          </a:prstGeom>
          <a:noFill/>
        </p:spPr>
        <p:txBody>
          <a:bodyPr wrap="none" rtlCol="0">
            <a:spAutoFit/>
          </a:bodyPr>
          <a:lstStyle/>
          <a:p>
            <a:r>
              <a:rPr lang="tr-TR" sz="5400" b="1" dirty="0">
                <a:latin typeface="Arial" panose="020B0604020202020204" pitchFamily="34" charset="0"/>
                <a:cs typeface="Arial" panose="020B0604020202020204" pitchFamily="34" charset="0"/>
              </a:rPr>
              <a:t>Patogeneze ve sürece bakalım</a:t>
            </a:r>
          </a:p>
        </p:txBody>
      </p:sp>
      <p:sp>
        <p:nvSpPr>
          <p:cNvPr id="3" name="Metin kutusu 2">
            <a:extLst>
              <a:ext uri="{FF2B5EF4-FFF2-40B4-BE49-F238E27FC236}">
                <a16:creationId xmlns:a16="http://schemas.microsoft.com/office/drawing/2014/main" id="{0CAF3A66-AFF9-AAE7-9B50-98D846FD38FF}"/>
              </a:ext>
            </a:extLst>
          </p:cNvPr>
          <p:cNvSpPr txBox="1"/>
          <p:nvPr/>
        </p:nvSpPr>
        <p:spPr>
          <a:xfrm>
            <a:off x="3972045" y="6099858"/>
            <a:ext cx="3807196"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Uluslararası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4226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8EE9980-D707-39C9-3758-BE3DB872C0F2}"/>
              </a:ext>
            </a:extLst>
          </p:cNvPr>
          <p:cNvPicPr>
            <a:picLocks noChangeAspect="1"/>
          </p:cNvPicPr>
          <p:nvPr/>
        </p:nvPicPr>
        <p:blipFill>
          <a:blip r:embed="rId2"/>
          <a:stretch>
            <a:fillRect/>
          </a:stretch>
        </p:blipFill>
        <p:spPr>
          <a:xfrm>
            <a:off x="1354238" y="340890"/>
            <a:ext cx="9699585" cy="5458587"/>
          </a:xfrm>
          <a:prstGeom prst="rect">
            <a:avLst/>
          </a:prstGeom>
        </p:spPr>
      </p:pic>
      <p:sp>
        <p:nvSpPr>
          <p:cNvPr id="5" name="Metin kutusu 4">
            <a:extLst>
              <a:ext uri="{FF2B5EF4-FFF2-40B4-BE49-F238E27FC236}">
                <a16:creationId xmlns:a16="http://schemas.microsoft.com/office/drawing/2014/main" id="{B05DD5E9-8465-4279-7845-07B87069CDC9}"/>
              </a:ext>
            </a:extLst>
          </p:cNvPr>
          <p:cNvSpPr txBox="1"/>
          <p:nvPr/>
        </p:nvSpPr>
        <p:spPr>
          <a:xfrm>
            <a:off x="4422788" y="6068841"/>
            <a:ext cx="4592003" cy="461665"/>
          </a:xfrm>
          <a:prstGeom prst="rect">
            <a:avLst/>
          </a:prstGeom>
          <a:noFill/>
        </p:spPr>
        <p:txBody>
          <a:bodyPr wrap="square">
            <a:spAutoFit/>
          </a:bodyPr>
          <a:lstStyle/>
          <a:p>
            <a:pPr algn="ctr">
              <a:buNone/>
            </a:pPr>
            <a:r>
              <a:rPr lang="tr-TR" sz="1200" b="0" i="0" dirty="0" err="1">
                <a:solidFill>
                  <a:srgbClr val="282828"/>
                </a:solidFill>
                <a:effectLst/>
                <a:latin typeface="Arial" panose="020B0604020202020204" pitchFamily="34" charset="0"/>
                <a:cs typeface="Arial" panose="020B0604020202020204" pitchFamily="34" charset="0"/>
              </a:rPr>
              <a:t>Neuroinflammation</a:t>
            </a:r>
            <a:r>
              <a:rPr lang="tr-TR" sz="1200" b="0" i="0" dirty="0">
                <a:solidFill>
                  <a:srgbClr val="282828"/>
                </a:solidFill>
                <a:effectLst/>
                <a:latin typeface="Arial" panose="020B0604020202020204" pitchFamily="34" charset="0"/>
                <a:cs typeface="Arial" panose="020B0604020202020204" pitchFamily="34" charset="0"/>
              </a:rPr>
              <a:t> </a:t>
            </a:r>
            <a:r>
              <a:rPr lang="tr-TR" sz="1200" b="0" i="0" dirty="0" err="1">
                <a:solidFill>
                  <a:srgbClr val="282828"/>
                </a:solidFill>
                <a:effectLst/>
                <a:latin typeface="Arial" panose="020B0604020202020204" pitchFamily="34" charset="0"/>
                <a:cs typeface="Arial" panose="020B0604020202020204" pitchFamily="34" charset="0"/>
              </a:rPr>
              <a:t>and</a:t>
            </a:r>
            <a:r>
              <a:rPr lang="tr-TR" sz="1200" b="0" i="0" dirty="0">
                <a:solidFill>
                  <a:srgbClr val="282828"/>
                </a:solidFill>
                <a:effectLst/>
                <a:latin typeface="Arial" panose="020B0604020202020204" pitchFamily="34" charset="0"/>
                <a:cs typeface="Arial" panose="020B0604020202020204" pitchFamily="34" charset="0"/>
              </a:rPr>
              <a:t> </a:t>
            </a:r>
            <a:r>
              <a:rPr lang="tr-TR" sz="1200" b="0" i="0" dirty="0" err="1">
                <a:solidFill>
                  <a:srgbClr val="282828"/>
                </a:solidFill>
                <a:effectLst/>
                <a:latin typeface="Arial" panose="020B0604020202020204" pitchFamily="34" charset="0"/>
                <a:cs typeface="Arial" panose="020B0604020202020204" pitchFamily="34" charset="0"/>
              </a:rPr>
              <a:t>Neuropathy</a:t>
            </a:r>
            <a:endParaRPr lang="tr-TR" sz="1200" b="0" i="0" dirty="0">
              <a:solidFill>
                <a:srgbClr val="282828"/>
              </a:solidFill>
              <a:effectLst/>
              <a:latin typeface="Arial" panose="020B0604020202020204" pitchFamily="34" charset="0"/>
              <a:cs typeface="Arial" panose="020B0604020202020204" pitchFamily="34" charset="0"/>
            </a:endParaRPr>
          </a:p>
          <a:p>
            <a:pPr algn="ctr">
              <a:buNone/>
            </a:pPr>
            <a:r>
              <a:rPr lang="tr-TR" sz="1200" b="0" i="0" dirty="0">
                <a:solidFill>
                  <a:srgbClr val="282828"/>
                </a:solidFill>
                <a:effectLst/>
                <a:latin typeface="Arial" panose="020B0604020202020204" pitchFamily="34" charset="0"/>
                <a:cs typeface="Arial" panose="020B0604020202020204" pitchFamily="34" charset="0"/>
              </a:rPr>
              <a:t>Volume 16 - 2024 | </a:t>
            </a:r>
            <a:r>
              <a:rPr lang="tr-TR" sz="1200" b="0" i="0" u="none" strike="noStrike" dirty="0">
                <a:solidFill>
                  <a:srgbClr val="282828"/>
                </a:solidFill>
                <a:effectLst/>
                <a:latin typeface="Arial" panose="020B0604020202020204" pitchFamily="34" charset="0"/>
                <a:cs typeface="Arial" panose="020B0604020202020204" pitchFamily="34" charset="0"/>
                <a:hlinkClick r:id="rId3"/>
              </a:rPr>
              <a:t>https://doi.org/10.3389/fnagi.2024.1446523</a:t>
            </a:r>
            <a:endParaRPr lang="tr-TR" sz="1200" b="0" i="0" dirty="0">
              <a:solidFill>
                <a:srgbClr val="28282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44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2B4F675-C90C-FEAA-2E68-6C94AE1E3CDD}"/>
              </a:ext>
            </a:extLst>
          </p:cNvPr>
          <p:cNvPicPr>
            <a:picLocks noChangeAspect="1"/>
          </p:cNvPicPr>
          <p:nvPr/>
        </p:nvPicPr>
        <p:blipFill>
          <a:blip r:embed="rId2"/>
          <a:stretch>
            <a:fillRect/>
          </a:stretch>
        </p:blipFill>
        <p:spPr>
          <a:xfrm>
            <a:off x="3478229" y="307815"/>
            <a:ext cx="4925112" cy="5594364"/>
          </a:xfrm>
          <a:prstGeom prst="rect">
            <a:avLst/>
          </a:prstGeom>
          <a:ln w="88900" cap="sq" cmpd="thickThin">
            <a:solidFill>
              <a:srgbClr val="000000"/>
            </a:solidFill>
            <a:prstDash val="solid"/>
            <a:miter lim="800000"/>
          </a:ln>
          <a:effectLst>
            <a:innerShdw blurRad="76200">
              <a:srgbClr val="000000"/>
            </a:innerShdw>
          </a:effectLst>
        </p:spPr>
      </p:pic>
      <p:sp>
        <p:nvSpPr>
          <p:cNvPr id="5" name="Metin kutusu 4">
            <a:extLst>
              <a:ext uri="{FF2B5EF4-FFF2-40B4-BE49-F238E27FC236}">
                <a16:creationId xmlns:a16="http://schemas.microsoft.com/office/drawing/2014/main" id="{19523D29-4822-609F-0D06-BFB3AF349CEE}"/>
              </a:ext>
            </a:extLst>
          </p:cNvPr>
          <p:cNvSpPr txBox="1"/>
          <p:nvPr/>
        </p:nvSpPr>
        <p:spPr>
          <a:xfrm>
            <a:off x="8603366" y="5198962"/>
            <a:ext cx="2178934" cy="830997"/>
          </a:xfrm>
          <a:prstGeom prst="rect">
            <a:avLst/>
          </a:prstGeom>
          <a:noFill/>
        </p:spPr>
        <p:txBody>
          <a:bodyPr wrap="square">
            <a:spAutoFit/>
          </a:bodyPr>
          <a:lstStyle/>
          <a:p>
            <a:r>
              <a:rPr lang="tr-TR" sz="1200" dirty="0" err="1">
                <a:latin typeface="Arial" panose="020B0604020202020204" pitchFamily="34" charset="0"/>
                <a:cs typeface="Arial" panose="020B0604020202020204" pitchFamily="34" charset="0"/>
              </a:rPr>
              <a:t>O’Keeffe</a:t>
            </a:r>
            <a:r>
              <a:rPr lang="tr-TR" sz="1200" dirty="0">
                <a:latin typeface="Arial" panose="020B0604020202020204" pitchFamily="34" charset="0"/>
                <a:cs typeface="Arial" panose="020B0604020202020204" pitchFamily="34" charset="0"/>
              </a:rPr>
              <a:t> et al.</a:t>
            </a:r>
          </a:p>
          <a:p>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Intensive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Care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Medicine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Experimental</a:t>
            </a:r>
            <a:r>
              <a:rPr lang="tr-TR" sz="1200" dirty="0">
                <a:latin typeface="Arial" panose="020B0604020202020204" pitchFamily="34" charset="0"/>
                <a:cs typeface="Arial" panose="020B0604020202020204" pitchFamily="34" charset="0"/>
              </a:rPr>
              <a:t> </a:t>
            </a:r>
          </a:p>
          <a:p>
            <a:r>
              <a:rPr lang="tr-TR" sz="1200" dirty="0">
                <a:latin typeface="Arial" panose="020B0604020202020204" pitchFamily="34" charset="0"/>
                <a:cs typeface="Arial" panose="020B0604020202020204" pitchFamily="34" charset="0"/>
              </a:rPr>
              <a:t>(2025) </a:t>
            </a:r>
          </a:p>
        </p:txBody>
      </p:sp>
      <p:sp>
        <p:nvSpPr>
          <p:cNvPr id="4" name="Metin kutusu 3">
            <a:extLst>
              <a:ext uri="{FF2B5EF4-FFF2-40B4-BE49-F238E27FC236}">
                <a16:creationId xmlns:a16="http://schemas.microsoft.com/office/drawing/2014/main" id="{0CAF3A66-AFF9-AAE7-9B50-98D846FD38FF}"/>
              </a:ext>
            </a:extLst>
          </p:cNvPr>
          <p:cNvSpPr txBox="1"/>
          <p:nvPr/>
        </p:nvSpPr>
        <p:spPr>
          <a:xfrm>
            <a:off x="3600570" y="6166533"/>
            <a:ext cx="3807196"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Uluslararası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34625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6B02CD07-4283-06D2-F78A-2E384F2CC967}"/>
              </a:ext>
            </a:extLst>
          </p:cNvPr>
          <p:cNvPicPr>
            <a:picLocks noChangeAspect="1"/>
          </p:cNvPicPr>
          <p:nvPr/>
        </p:nvPicPr>
        <p:blipFill>
          <a:blip r:embed="rId3"/>
          <a:srcRect t="47"/>
          <a:stretch>
            <a:fillRect/>
          </a:stretch>
        </p:blipFill>
        <p:spPr>
          <a:xfrm>
            <a:off x="307775" y="261437"/>
            <a:ext cx="11576450" cy="5687542"/>
          </a:xfrm>
          <a:prstGeom prst="rect">
            <a:avLst/>
          </a:prstGeom>
        </p:spPr>
      </p:pic>
      <p:sp>
        <p:nvSpPr>
          <p:cNvPr id="6" name="Metin kutusu 5">
            <a:extLst>
              <a:ext uri="{FF2B5EF4-FFF2-40B4-BE49-F238E27FC236}">
                <a16:creationId xmlns:a16="http://schemas.microsoft.com/office/drawing/2014/main" id="{725CB4E8-4C8F-43BA-8855-F4328064F6EC}"/>
              </a:ext>
            </a:extLst>
          </p:cNvPr>
          <p:cNvSpPr txBox="1"/>
          <p:nvPr/>
        </p:nvSpPr>
        <p:spPr>
          <a:xfrm>
            <a:off x="1034878" y="6271739"/>
            <a:ext cx="1102531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Pathophysiology and Biomarkers of Delirium</a:t>
            </a:r>
            <a:r>
              <a:rPr lang="tr-TR"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Semin Neurol. 2024 December ; 44(6): 720–731</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26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56E61F6-3673-6F87-F9BE-91B6AED824FF}"/>
              </a:ext>
            </a:extLst>
          </p:cNvPr>
          <p:cNvPicPr>
            <a:picLocks noChangeAspect="1"/>
          </p:cNvPicPr>
          <p:nvPr/>
        </p:nvPicPr>
        <p:blipFill>
          <a:blip r:embed="rId3"/>
          <a:stretch>
            <a:fillRect/>
          </a:stretch>
        </p:blipFill>
        <p:spPr>
          <a:xfrm>
            <a:off x="1623388" y="383059"/>
            <a:ext cx="8945223" cy="6075314"/>
          </a:xfrm>
          <a:prstGeom prst="rect">
            <a:avLst/>
          </a:prstGeom>
        </p:spPr>
      </p:pic>
      <p:sp>
        <p:nvSpPr>
          <p:cNvPr id="4" name="Metin kutusu 3">
            <a:extLst>
              <a:ext uri="{FF2B5EF4-FFF2-40B4-BE49-F238E27FC236}">
                <a16:creationId xmlns:a16="http://schemas.microsoft.com/office/drawing/2014/main" id="{1B05A776-6555-D720-EDBF-CD5579031E06}"/>
              </a:ext>
            </a:extLst>
          </p:cNvPr>
          <p:cNvSpPr txBox="1"/>
          <p:nvPr/>
        </p:nvSpPr>
        <p:spPr>
          <a:xfrm>
            <a:off x="3932288"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86828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7C90FEF-64FB-9D8D-2368-FC4A34E98B2C}"/>
              </a:ext>
            </a:extLst>
          </p:cNvPr>
          <p:cNvPicPr>
            <a:picLocks noChangeAspect="1"/>
          </p:cNvPicPr>
          <p:nvPr/>
        </p:nvPicPr>
        <p:blipFill>
          <a:blip r:embed="rId3"/>
          <a:stretch>
            <a:fillRect/>
          </a:stretch>
        </p:blipFill>
        <p:spPr>
          <a:xfrm>
            <a:off x="1675783" y="737812"/>
            <a:ext cx="8840434" cy="5382376"/>
          </a:xfrm>
          <a:prstGeom prst="rect">
            <a:avLst/>
          </a:prstGeom>
        </p:spPr>
      </p:pic>
      <p:sp>
        <p:nvSpPr>
          <p:cNvPr id="5" name="Metin kutusu 4">
            <a:extLst>
              <a:ext uri="{FF2B5EF4-FFF2-40B4-BE49-F238E27FC236}">
                <a16:creationId xmlns:a16="http://schemas.microsoft.com/office/drawing/2014/main" id="{5A7F33BC-5476-75F7-3A97-5B4C062FF0AF}"/>
              </a:ext>
            </a:extLst>
          </p:cNvPr>
          <p:cNvSpPr txBox="1"/>
          <p:nvPr/>
        </p:nvSpPr>
        <p:spPr>
          <a:xfrm>
            <a:off x="1776284" y="91481"/>
            <a:ext cx="6098058" cy="646331"/>
          </a:xfrm>
          <a:prstGeom prst="rect">
            <a:avLst/>
          </a:prstGeom>
          <a:noFill/>
        </p:spPr>
        <p:txBody>
          <a:bodyPr wrap="square">
            <a:spAutoFit/>
          </a:bodyPr>
          <a:lstStyle/>
          <a:p>
            <a:r>
              <a:rPr lang="en-US" dirty="0"/>
              <a:t>Typical EEG patterns observed during wakefulness, sleep, and delirium</a:t>
            </a:r>
            <a:endParaRPr lang="tr-TR" dirty="0"/>
          </a:p>
        </p:txBody>
      </p:sp>
      <p:sp>
        <p:nvSpPr>
          <p:cNvPr id="7" name="Metin kutusu 6">
            <a:extLst>
              <a:ext uri="{FF2B5EF4-FFF2-40B4-BE49-F238E27FC236}">
                <a16:creationId xmlns:a16="http://schemas.microsoft.com/office/drawing/2014/main" id="{1CF7E3BE-E24A-3208-91AA-6943AA2E79D2}"/>
              </a:ext>
            </a:extLst>
          </p:cNvPr>
          <p:cNvSpPr txBox="1"/>
          <p:nvPr/>
        </p:nvSpPr>
        <p:spPr>
          <a:xfrm>
            <a:off x="3241365" y="6075234"/>
            <a:ext cx="11025315"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 Pathophysiology and Biomarkers of Delirium</a:t>
            </a:r>
            <a:r>
              <a:rPr lang="tr-TR" sz="1200" dirty="0">
                <a:latin typeface="Arial" panose="020B0604020202020204" pitchFamily="34" charset="0"/>
                <a:cs typeface="Arial" panose="020B0604020202020204" pitchFamily="34" charset="0"/>
              </a:rPr>
              <a:t> </a:t>
            </a:r>
            <a:r>
              <a:rPr lang="nl-NL" sz="1200" dirty="0">
                <a:latin typeface="Arial" panose="020B0604020202020204" pitchFamily="34" charset="0"/>
                <a:cs typeface="Arial" panose="020B0604020202020204" pitchFamily="34" charset="0"/>
              </a:rPr>
              <a:t>Semin Neurol. 2024 December ; 44(6): 720–731</a:t>
            </a:r>
            <a:endParaRPr lang="tr-TR" sz="1200"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1B05A776-6555-D720-EDBF-CD5579031E06}"/>
              </a:ext>
            </a:extLst>
          </p:cNvPr>
          <p:cNvSpPr txBox="1"/>
          <p:nvPr/>
        </p:nvSpPr>
        <p:spPr>
          <a:xfrm>
            <a:off x="4707541" y="6352233"/>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422874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663EDAC-6692-E297-AABA-A3D36A821064}"/>
              </a:ext>
            </a:extLst>
          </p:cNvPr>
          <p:cNvPicPr>
            <a:picLocks noChangeAspect="1"/>
          </p:cNvPicPr>
          <p:nvPr/>
        </p:nvPicPr>
        <p:blipFill>
          <a:blip r:embed="rId3"/>
          <a:stretch>
            <a:fillRect/>
          </a:stretch>
        </p:blipFill>
        <p:spPr>
          <a:xfrm>
            <a:off x="2058357" y="1035310"/>
            <a:ext cx="8421275" cy="478738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1">
            <a:extLst>
              <a:ext uri="{FF2B5EF4-FFF2-40B4-BE49-F238E27FC236}">
                <a16:creationId xmlns:a16="http://schemas.microsoft.com/office/drawing/2014/main" id="{86387801-ADA4-5DE2-E5C1-D7C946C33555}"/>
              </a:ext>
            </a:extLst>
          </p:cNvPr>
          <p:cNvSpPr>
            <a:spLocks noChangeArrowheads="1"/>
          </p:cNvSpPr>
          <p:nvPr/>
        </p:nvSpPr>
        <p:spPr bwMode="auto">
          <a:xfrm>
            <a:off x="4524443" y="6003152"/>
            <a:ext cx="4897853"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tr-TR" altLang="tr-TR" sz="1200" i="0" u="none" strike="noStrike" cap="none" normalizeH="0" baseline="0" dirty="0">
                <a:ln>
                  <a:noFill/>
                </a:ln>
                <a:solidFill>
                  <a:srgbClr val="1B1B1B"/>
                </a:solidFill>
                <a:effectLst/>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Delirium in the ICU: how much do we know? A narrative review</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i="0" u="none" strike="noStrike" cap="none" normalizeH="0" baseline="0" dirty="0">
                <a:ln>
                  <a:noFill/>
                </a:ln>
                <a:solidFill>
                  <a:srgbClr val="1B1B1B"/>
                </a:solidFill>
                <a:effectLst/>
                <a:latin typeface="Arial" panose="020B0604020202020204" pitchFamily="34" charset="0"/>
                <a:cs typeface="Arial" panose="020B0604020202020204" pitchFamily="34" charset="0"/>
              </a:rPr>
              <a:t> 2024 </a:t>
            </a:r>
            <a:r>
              <a:rPr kumimoji="0" lang="tr-TR" altLang="tr-TR" sz="1200" i="0" u="none" strike="noStrike" cap="none" normalizeH="0" baseline="0" dirty="0" err="1">
                <a:ln>
                  <a:noFill/>
                </a:ln>
                <a:solidFill>
                  <a:srgbClr val="1B1B1B"/>
                </a:solidFill>
                <a:effectLst/>
                <a:latin typeface="Arial" panose="020B0604020202020204" pitchFamily="34" charset="0"/>
                <a:cs typeface="Arial" panose="020B0604020202020204" pitchFamily="34" charset="0"/>
              </a:rPr>
              <a:t>Sep</a:t>
            </a:r>
            <a:r>
              <a:rPr kumimoji="0" lang="tr-TR" altLang="tr-TR" sz="1200" i="0" u="none" strike="noStrike" cap="none" normalizeH="0" baseline="0" dirty="0">
                <a:ln>
                  <a:noFill/>
                </a:ln>
                <a:solidFill>
                  <a:srgbClr val="1B1B1B"/>
                </a:solidFill>
                <a:effectLst/>
                <a:latin typeface="Arial" panose="020B0604020202020204" pitchFamily="34" charset="0"/>
                <a:cs typeface="Arial" panose="020B0604020202020204" pitchFamily="34" charset="0"/>
              </a:rPr>
              <a:t> 23;56(1):2405072. </a:t>
            </a:r>
            <a:r>
              <a:rPr kumimoji="0" lang="tr-TR" altLang="tr-TR" sz="1200" i="0" u="none" strike="noStrike" cap="none" normalizeH="0" baseline="0" dirty="0" err="1">
                <a:ln>
                  <a:noFill/>
                </a:ln>
                <a:solidFill>
                  <a:srgbClr val="1B1B1B"/>
                </a:solidFill>
                <a:effectLst/>
                <a:latin typeface="Arial" panose="020B0604020202020204" pitchFamily="34" charset="0"/>
                <a:cs typeface="Arial" panose="020B0604020202020204" pitchFamily="34" charset="0"/>
              </a:rPr>
              <a:t>doi</a:t>
            </a:r>
            <a:r>
              <a:rPr kumimoji="0" lang="tr-TR" altLang="tr-TR" sz="1200" i="0" u="none" strike="noStrike" cap="none" normalizeH="0" baseline="0" dirty="0">
                <a:ln>
                  <a:noFill/>
                </a:ln>
                <a:solidFill>
                  <a:srgbClr val="1B1B1B"/>
                </a:solidFill>
                <a:effectLst/>
                <a:latin typeface="Arial" panose="020B0604020202020204" pitchFamily="34" charset="0"/>
                <a:cs typeface="Arial" panose="020B0604020202020204" pitchFamily="34" charset="0"/>
              </a:rPr>
              <a:t>: </a:t>
            </a:r>
            <a:r>
              <a:rPr kumimoji="0" lang="tr-TR" altLang="tr-TR" sz="1200" i="0" u="sng" strike="noStrike" cap="none" normalizeH="0" baseline="0" dirty="0">
                <a:ln>
                  <a:noFill/>
                </a:ln>
                <a:solidFill>
                  <a:srgbClr val="005EA2"/>
                </a:solidFill>
                <a:effectLst/>
                <a:latin typeface="Arial" panose="020B0604020202020204" pitchFamily="34" charset="0"/>
                <a:cs typeface="Arial" panose="020B0604020202020204" pitchFamily="34" charset="0"/>
                <a:hlinkClick r:id="rId4"/>
              </a:rPr>
              <a:t>10.1080/07853890.2024.2405072</a:t>
            </a:r>
            <a:endParaRPr kumimoji="0" lang="tr-TR" altLang="tr-TR" sz="1200" i="0" u="sng" strike="noStrike" cap="none" normalizeH="0" baseline="0" dirty="0">
              <a:ln>
                <a:noFill/>
              </a:ln>
              <a:solidFill>
                <a:srgbClr val="005EA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2034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2920610" y="365126"/>
            <a:ext cx="5745708" cy="91713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5400" b="1" dirty="0" err="1">
                <a:solidFill>
                  <a:srgbClr val="C00000"/>
                </a:solidFill>
                <a:latin typeface="Arial" panose="020B0604020202020204" pitchFamily="34" charset="0"/>
                <a:cs typeface="Arial" panose="020B0604020202020204" pitchFamily="34" charset="0"/>
              </a:rPr>
              <a:t>Deliryum</a:t>
            </a:r>
            <a:r>
              <a:rPr lang="tr-TR" sz="5400" b="1" dirty="0">
                <a:solidFill>
                  <a:srgbClr val="C00000"/>
                </a:solidFill>
                <a:latin typeface="Arial" panose="020B0604020202020204" pitchFamily="34" charset="0"/>
                <a:cs typeface="Arial" panose="020B0604020202020204" pitchFamily="34" charset="0"/>
              </a:rPr>
              <a:t> Tanımı</a:t>
            </a:r>
          </a:p>
        </p:txBody>
      </p:sp>
      <p:sp>
        <p:nvSpPr>
          <p:cNvPr id="9" name="İçerik Yer Tutucusu 8"/>
          <p:cNvSpPr>
            <a:spLocks noGrp="1"/>
          </p:cNvSpPr>
          <p:nvPr>
            <p:ph idx="1"/>
          </p:nvPr>
        </p:nvSpPr>
        <p:spPr>
          <a:xfrm>
            <a:off x="451344" y="2795441"/>
            <a:ext cx="4585895" cy="2062066"/>
          </a:xfrm>
        </p:spPr>
        <p:txBody>
          <a:bodyPr>
            <a:noAutofit/>
          </a:bodyPr>
          <a:lstStyle/>
          <a:p>
            <a:pPr algn="ctr"/>
            <a:r>
              <a:rPr lang="tr-TR" b="1" dirty="0">
                <a:latin typeface="Arial" panose="020B0604020202020204" pitchFamily="34" charset="0"/>
                <a:cs typeface="Arial" panose="020B0604020202020204" pitchFamily="34" charset="0"/>
              </a:rPr>
              <a:t>Latince; </a:t>
            </a:r>
          </a:p>
          <a:p>
            <a:pPr lvl="1" algn="ctr"/>
            <a:r>
              <a:rPr lang="tr-TR" sz="2800" b="1" dirty="0" err="1">
                <a:latin typeface="Arial" panose="020B0604020202020204" pitchFamily="34" charset="0"/>
                <a:cs typeface="Arial" panose="020B0604020202020204" pitchFamily="34" charset="0"/>
              </a:rPr>
              <a:t>Delira’dan</a:t>
            </a:r>
            <a:r>
              <a:rPr lang="tr-TR" sz="2800" b="1" dirty="0">
                <a:latin typeface="Arial" panose="020B0604020202020204" pitchFamily="34" charset="0"/>
                <a:cs typeface="Arial" panose="020B0604020202020204" pitchFamily="34" charset="0"/>
              </a:rPr>
              <a:t> gelir</a:t>
            </a:r>
          </a:p>
          <a:p>
            <a:pPr algn="ctr"/>
            <a:r>
              <a:rPr lang="tr-TR" b="1" dirty="0" err="1">
                <a:solidFill>
                  <a:prstClr val="black"/>
                </a:solidFill>
                <a:latin typeface="Arial" panose="020B0604020202020204" pitchFamily="34" charset="0"/>
                <a:cs typeface="Arial" panose="020B0604020202020204" pitchFamily="34" charset="0"/>
              </a:rPr>
              <a:t>Delira</a:t>
            </a:r>
            <a:r>
              <a:rPr lang="tr-TR" b="1" dirty="0">
                <a:solidFill>
                  <a:prstClr val="black"/>
                </a:solidFill>
                <a:latin typeface="Arial" panose="020B0604020202020204" pitchFamily="34" charset="0"/>
                <a:cs typeface="Arial" panose="020B0604020202020204" pitchFamily="34" charset="0"/>
              </a:rPr>
              <a:t>=Yoldan Çıkmak</a:t>
            </a:r>
          </a:p>
          <a:p>
            <a:pPr marL="0" indent="0" algn="ctr">
              <a:buNone/>
            </a:pPr>
            <a:endParaRPr lang="tr-TR" b="1"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11" name="Dikdörtgen 10"/>
          <p:cNvSpPr/>
          <p:nvPr/>
        </p:nvSpPr>
        <p:spPr>
          <a:xfrm>
            <a:off x="9527264" y="6018968"/>
            <a:ext cx="3048000" cy="497572"/>
          </a:xfrm>
          <a:prstGeom prst="rect">
            <a:avLst/>
          </a:prstGeom>
        </p:spPr>
        <p:txBody>
          <a:bodyPr>
            <a:spAutoFit/>
          </a:bodyPr>
          <a:lstStyle/>
          <a:p>
            <a:pPr lvl="0" algn="ctr">
              <a:lnSpc>
                <a:spcPct val="90000"/>
              </a:lnSpc>
              <a:spcBef>
                <a:spcPts val="1000"/>
              </a:spcBef>
            </a:pPr>
            <a:r>
              <a:rPr lang="tr-TR" sz="1000" dirty="0" err="1">
                <a:solidFill>
                  <a:prstClr val="black"/>
                </a:solidFill>
                <a:latin typeface="Arial" panose="020B0604020202020204" pitchFamily="34" charset="0"/>
                <a:cs typeface="Arial" panose="020B0604020202020204" pitchFamily="34" charset="0"/>
              </a:rPr>
              <a:t>Leonard</a:t>
            </a:r>
            <a:r>
              <a:rPr lang="tr-TR" sz="1000" dirty="0">
                <a:solidFill>
                  <a:prstClr val="black"/>
                </a:solidFill>
                <a:latin typeface="Arial" panose="020B0604020202020204" pitchFamily="34" charset="0"/>
                <a:cs typeface="Arial" panose="020B0604020202020204" pitchFamily="34" charset="0"/>
              </a:rPr>
              <a:t> M,2008</a:t>
            </a:r>
          </a:p>
          <a:p>
            <a:pPr lvl="0" algn="ctr">
              <a:lnSpc>
                <a:spcPct val="90000"/>
              </a:lnSpc>
              <a:spcBef>
                <a:spcPts val="1000"/>
              </a:spcBef>
            </a:pPr>
            <a:r>
              <a:rPr lang="tr-TR" sz="1000" dirty="0" err="1">
                <a:solidFill>
                  <a:prstClr val="black"/>
                </a:solidFill>
                <a:latin typeface="Arial" panose="020B0604020202020204" pitchFamily="34" charset="0"/>
                <a:cs typeface="Arial" panose="020B0604020202020204" pitchFamily="34" charset="0"/>
              </a:rPr>
              <a:t>Grassi</a:t>
            </a:r>
            <a:r>
              <a:rPr lang="tr-TR" sz="1000" dirty="0">
                <a:solidFill>
                  <a:prstClr val="black"/>
                </a:solidFill>
                <a:latin typeface="Arial" panose="020B0604020202020204" pitchFamily="34" charset="0"/>
                <a:cs typeface="Arial" panose="020B0604020202020204" pitchFamily="34" charset="0"/>
              </a:rPr>
              <a:t> L,2015</a:t>
            </a:r>
          </a:p>
        </p:txBody>
      </p:sp>
      <p:pic>
        <p:nvPicPr>
          <p:cNvPr id="2" name="Resim 1"/>
          <p:cNvPicPr>
            <a:picLocks noChangeAspect="1"/>
          </p:cNvPicPr>
          <p:nvPr/>
        </p:nvPicPr>
        <p:blipFill>
          <a:blip r:embed="rId3"/>
          <a:stretch>
            <a:fillRect/>
          </a:stretch>
        </p:blipFill>
        <p:spPr>
          <a:xfrm>
            <a:off x="5444559" y="1714269"/>
            <a:ext cx="5243420" cy="39629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Metin kutusu 2">
            <a:extLst>
              <a:ext uri="{FF2B5EF4-FFF2-40B4-BE49-F238E27FC236}">
                <a16:creationId xmlns:a16="http://schemas.microsoft.com/office/drawing/2014/main" id="{61AD5AD8-D1FD-4F97-1EFE-6C2FC948D468}"/>
              </a:ext>
            </a:extLst>
          </p:cNvPr>
          <p:cNvSpPr txBox="1"/>
          <p:nvPr/>
        </p:nvSpPr>
        <p:spPr>
          <a:xfrm>
            <a:off x="3972045" y="609985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13492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2CF0B075-36A8-77A7-59F0-D5C78CF4F104}"/>
              </a:ext>
            </a:extLst>
          </p:cNvPr>
          <p:cNvGraphicFramePr>
            <a:graphicFrameLocks noGrp="1"/>
          </p:cNvGraphicFramePr>
          <p:nvPr>
            <p:extLst>
              <p:ext uri="{D42A27DB-BD31-4B8C-83A1-F6EECF244321}">
                <p14:modId xmlns:p14="http://schemas.microsoft.com/office/powerpoint/2010/main" val="778883432"/>
              </p:ext>
            </p:extLst>
          </p:nvPr>
        </p:nvGraphicFramePr>
        <p:xfrm>
          <a:off x="636608" y="335665"/>
          <a:ext cx="10414644" cy="5555288"/>
        </p:xfrm>
        <a:graphic>
          <a:graphicData uri="http://schemas.openxmlformats.org/drawingml/2006/table">
            <a:tbl>
              <a:tblPr firstRow="1" bandRow="1">
                <a:tableStyleId>{284E427A-3D55-4303-BF80-6455036E1DE7}</a:tableStyleId>
              </a:tblPr>
              <a:tblGrid>
                <a:gridCol w="5340431">
                  <a:extLst>
                    <a:ext uri="{9D8B030D-6E8A-4147-A177-3AD203B41FA5}">
                      <a16:colId xmlns:a16="http://schemas.microsoft.com/office/drawing/2014/main" val="104013188"/>
                    </a:ext>
                  </a:extLst>
                </a:gridCol>
                <a:gridCol w="5074213">
                  <a:extLst>
                    <a:ext uri="{9D8B030D-6E8A-4147-A177-3AD203B41FA5}">
                      <a16:colId xmlns:a16="http://schemas.microsoft.com/office/drawing/2014/main" val="349689993"/>
                    </a:ext>
                  </a:extLst>
                </a:gridCol>
              </a:tblGrid>
              <a:tr h="233979">
                <a:tc gridSpan="2">
                  <a:txBody>
                    <a:bodyPr/>
                    <a:lstStyle/>
                    <a:p>
                      <a:pPr algn="ctr"/>
                      <a:r>
                        <a:rPr lang="tr-TR" sz="2800" b="1" dirty="0" err="1">
                          <a:solidFill>
                            <a:schemeClr val="tx1"/>
                          </a:solidFill>
                          <a:latin typeface="Arial" panose="020B0604020202020204" pitchFamily="34" charset="0"/>
                          <a:cs typeface="Arial" panose="020B0604020202020204" pitchFamily="34" charset="0"/>
                        </a:rPr>
                        <a:t>Biyomarkerlar</a:t>
                      </a:r>
                      <a:endParaRPr lang="tr-TR" sz="2800" b="1" dirty="0">
                        <a:solidFill>
                          <a:schemeClr val="tx1"/>
                        </a:solidFill>
                        <a:latin typeface="Arial" panose="020B0604020202020204" pitchFamily="34" charset="0"/>
                        <a:cs typeface="Arial" panose="020B0604020202020204" pitchFamily="34" charset="0"/>
                      </a:endParaRPr>
                    </a:p>
                  </a:txBody>
                  <a:tcPr>
                    <a:solidFill>
                      <a:schemeClr val="tx2">
                        <a:lumMod val="25000"/>
                        <a:lumOff val="75000"/>
                      </a:schemeClr>
                    </a:solidFill>
                  </a:tcPr>
                </a:tc>
                <a:tc hMerge="1">
                  <a:txBody>
                    <a:bodyPr/>
                    <a:lstStyle/>
                    <a:p>
                      <a:endParaRPr lang="tr-TR" dirty="0"/>
                    </a:p>
                  </a:txBody>
                  <a:tcPr/>
                </a:tc>
                <a:extLst>
                  <a:ext uri="{0D108BD9-81ED-4DB2-BD59-A6C34878D82A}">
                    <a16:rowId xmlns:a16="http://schemas.microsoft.com/office/drawing/2014/main" val="4068571701"/>
                  </a:ext>
                </a:extLst>
              </a:tr>
              <a:tr h="1867208">
                <a:tc>
                  <a:txBody>
                    <a:bodyPr/>
                    <a:lstStyle/>
                    <a:p>
                      <a:r>
                        <a:rPr kumimoji="0" lang="tr-TR" altLang="tr-TR" sz="2800" b="1" i="0" u="none" strike="noStrike" cap="none" normalizeH="0" baseline="0" dirty="0" err="1">
                          <a:ln>
                            <a:noFill/>
                          </a:ln>
                          <a:solidFill>
                            <a:schemeClr val="tx1"/>
                          </a:solidFill>
                          <a:effectLst/>
                          <a:latin typeface="Arial" panose="020B0604020202020204" pitchFamily="34" charset="0"/>
                        </a:rPr>
                        <a:t>Nörotransmitter</a:t>
                      </a:r>
                      <a:r>
                        <a:rPr kumimoji="0" lang="tr-TR" altLang="tr-TR" sz="2800" b="1" i="0" u="none" strike="noStrike" cap="none" normalizeH="0" baseline="0" dirty="0">
                          <a:ln>
                            <a:noFill/>
                          </a:ln>
                          <a:solidFill>
                            <a:schemeClr val="tx1"/>
                          </a:solidFill>
                          <a:effectLst/>
                          <a:latin typeface="Arial" panose="020B0604020202020204" pitchFamily="34" charset="0"/>
                        </a:rPr>
                        <a:t> Dengesizlikleri</a:t>
                      </a:r>
                      <a:endParaRPr lang="tr-TR" sz="2800" dirty="0"/>
                    </a:p>
                  </a:txBody>
                  <a:tcPr>
                    <a:solidFill>
                      <a:schemeClr val="tx2">
                        <a:lumMod val="25000"/>
                        <a:lumOff val="75000"/>
                      </a:schemeClr>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800" dirty="0">
                          <a:latin typeface="Arial" panose="020B0604020202020204" pitchFamily="34" charset="0"/>
                        </a:rPr>
                        <a:t>A</a:t>
                      </a:r>
                      <a:r>
                        <a:rPr kumimoji="0" lang="tr-TR" altLang="tr-TR" sz="2800" i="0" u="none" strike="noStrike" cap="none" normalizeH="0" baseline="0" dirty="0">
                          <a:ln>
                            <a:noFill/>
                          </a:ln>
                          <a:solidFill>
                            <a:schemeClr val="tx1"/>
                          </a:solidFill>
                          <a:effectLst/>
                          <a:latin typeface="Arial" panose="020B0604020202020204" pitchFamily="34" charset="0"/>
                        </a:rPr>
                        <a:t>setilkolin düşüklüğü</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800" dirty="0">
                          <a:latin typeface="Arial" panose="020B0604020202020204" pitchFamily="34" charset="0"/>
                        </a:rPr>
                        <a:t>Do</a:t>
                      </a:r>
                      <a:r>
                        <a:rPr kumimoji="0" lang="tr-TR" altLang="tr-TR" sz="2800" i="0" u="none" strike="noStrike" cap="none" normalizeH="0" baseline="0" dirty="0">
                          <a:ln>
                            <a:noFill/>
                          </a:ln>
                          <a:solidFill>
                            <a:schemeClr val="tx1"/>
                          </a:solidFill>
                          <a:effectLst/>
                          <a:latin typeface="Arial" panose="020B0604020202020204" pitchFamily="34" charset="0"/>
                        </a:rPr>
                        <a:t>pamin fazlalığı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i="0" u="none" strike="noStrike" cap="none" normalizeH="0" baseline="0" dirty="0">
                          <a:ln>
                            <a:noFill/>
                          </a:ln>
                          <a:solidFill>
                            <a:schemeClr val="tx1"/>
                          </a:solidFill>
                          <a:effectLst/>
                          <a:latin typeface="Arial" panose="020B0604020202020204" pitchFamily="34" charset="0"/>
                        </a:rPr>
                        <a:t>Gama-</a:t>
                      </a:r>
                      <a:r>
                        <a:rPr kumimoji="0" lang="tr-TR" altLang="tr-TR" sz="2800" i="0" u="none" strike="noStrike" cap="none" normalizeH="0" baseline="0" dirty="0" err="1">
                          <a:ln>
                            <a:noFill/>
                          </a:ln>
                          <a:solidFill>
                            <a:schemeClr val="tx1"/>
                          </a:solidFill>
                          <a:effectLst/>
                          <a:latin typeface="Arial" panose="020B0604020202020204" pitchFamily="34" charset="0"/>
                        </a:rPr>
                        <a:t>Aminobütirik</a:t>
                      </a:r>
                      <a:r>
                        <a:rPr kumimoji="0" lang="tr-TR" altLang="tr-TR" sz="2800" i="0" u="none" strike="noStrike" cap="none" normalizeH="0" baseline="0" dirty="0">
                          <a:ln>
                            <a:noFill/>
                          </a:ln>
                          <a:solidFill>
                            <a:schemeClr val="tx1"/>
                          </a:solidFill>
                          <a:effectLst/>
                          <a:latin typeface="Arial" panose="020B0604020202020204" pitchFamily="34" charset="0"/>
                        </a:rPr>
                        <a:t> asit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i="0" u="none" strike="noStrike" cap="none" normalizeH="0" baseline="0" dirty="0" err="1">
                          <a:ln>
                            <a:noFill/>
                          </a:ln>
                          <a:solidFill>
                            <a:schemeClr val="tx1"/>
                          </a:solidFill>
                          <a:effectLst/>
                          <a:latin typeface="Arial" panose="020B0604020202020204" pitchFamily="34" charset="0"/>
                        </a:rPr>
                        <a:t>Glutamat</a:t>
                      </a:r>
                      <a:r>
                        <a:rPr kumimoji="0" lang="tr-TR" altLang="tr-TR" sz="2800" i="0" u="none" strike="noStrike" cap="none" normalizeH="0" baseline="0" dirty="0">
                          <a:ln>
                            <a:noFill/>
                          </a:ln>
                          <a:solidFill>
                            <a:schemeClr val="tx1"/>
                          </a:solidFill>
                          <a:effectLst/>
                          <a:latin typeface="Arial" panose="020B0604020202020204" pitchFamily="34" charset="0"/>
                        </a:rPr>
                        <a:t> </a:t>
                      </a:r>
                      <a:endParaRPr lang="tr-TR" sz="2800" dirty="0"/>
                    </a:p>
                  </a:txBody>
                  <a:tcPr>
                    <a:solidFill>
                      <a:schemeClr val="tx2">
                        <a:lumMod val="25000"/>
                        <a:lumOff val="75000"/>
                      </a:schemeClr>
                    </a:solidFill>
                  </a:tcPr>
                </a:tc>
                <a:extLst>
                  <a:ext uri="{0D108BD9-81ED-4DB2-BD59-A6C34878D82A}">
                    <a16:rowId xmlns:a16="http://schemas.microsoft.com/office/drawing/2014/main" val="24991185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2800" b="1" dirty="0" err="1">
                          <a:latin typeface="Arial" panose="020B0604020202020204" pitchFamily="34" charset="0"/>
                        </a:rPr>
                        <a:t>N</a:t>
                      </a:r>
                      <a:r>
                        <a:rPr kumimoji="0" lang="tr-TR" altLang="tr-TR" sz="2800" b="1" i="0" u="none" strike="noStrike" cap="none" normalizeH="0" baseline="0" dirty="0" err="1">
                          <a:ln>
                            <a:noFill/>
                          </a:ln>
                          <a:solidFill>
                            <a:schemeClr val="tx1"/>
                          </a:solidFill>
                          <a:effectLst/>
                          <a:latin typeface="Arial" panose="020B0604020202020204" pitchFamily="34" charset="0"/>
                        </a:rPr>
                        <a:t>öroinflamasyon</a:t>
                      </a:r>
                      <a:r>
                        <a:rPr kumimoji="0" lang="tr-TR" altLang="tr-TR" sz="2800" b="1" i="0" u="none" strike="noStrike" cap="none" normalizeH="0" baseline="0" dirty="0">
                          <a:ln>
                            <a:noFill/>
                          </a:ln>
                          <a:solidFill>
                            <a:schemeClr val="tx1"/>
                          </a:solidFill>
                          <a:effectLst/>
                          <a:latin typeface="Arial" panose="020B0604020202020204" pitchFamily="34" charset="0"/>
                        </a:rPr>
                        <a:t> ve Sistemik İnflamasyon</a:t>
                      </a:r>
                      <a:r>
                        <a:rPr kumimoji="0" lang="tr-TR" altLang="tr-TR" sz="2800" b="0" i="0" u="none" strike="noStrike" cap="none" normalizeH="0" baseline="0" dirty="0">
                          <a:ln>
                            <a:noFill/>
                          </a:ln>
                          <a:solidFill>
                            <a:schemeClr val="tx1"/>
                          </a:solidFill>
                          <a:effectLst/>
                          <a:latin typeface="Arial" panose="020B0604020202020204" pitchFamily="34" charset="0"/>
                        </a:rPr>
                        <a:t> </a:t>
                      </a:r>
                    </a:p>
                  </a:txBody>
                  <a:tcPr>
                    <a:solidFill>
                      <a:schemeClr val="tx2">
                        <a:lumMod val="25000"/>
                        <a:lumOff val="75000"/>
                      </a:schemeClr>
                    </a:solid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i="0" u="none" strike="noStrike" cap="none" normalizeH="0" baseline="0" dirty="0">
                          <a:ln>
                            <a:noFill/>
                          </a:ln>
                          <a:solidFill>
                            <a:schemeClr val="tx1"/>
                          </a:solidFill>
                          <a:effectLst/>
                          <a:latin typeface="Arial" panose="020B0604020202020204" pitchFamily="34" charset="0"/>
                        </a:rPr>
                        <a:t>C-reaktif protein (CRP),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i="0" u="none" strike="noStrike" cap="none" normalizeH="0" baseline="0" dirty="0">
                          <a:ln>
                            <a:noFill/>
                          </a:ln>
                          <a:solidFill>
                            <a:schemeClr val="tx1"/>
                          </a:solidFill>
                          <a:effectLst/>
                          <a:latin typeface="Arial" panose="020B0604020202020204" pitchFamily="34" charset="0"/>
                        </a:rPr>
                        <a:t> Tümör Nekroz Faktör-alfa (TNF-α)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i="0" u="none" strike="noStrike" cap="none" normalizeH="0" baseline="0" dirty="0">
                          <a:ln>
                            <a:noFill/>
                          </a:ln>
                          <a:solidFill>
                            <a:schemeClr val="tx1"/>
                          </a:solidFill>
                          <a:effectLst/>
                          <a:latin typeface="Arial" panose="020B0604020202020204" pitchFamily="34" charset="0"/>
                        </a:rPr>
                        <a:t> </a:t>
                      </a:r>
                      <a:r>
                        <a:rPr kumimoji="0" lang="tr-TR" altLang="tr-TR" sz="2800" i="0" u="none" strike="noStrike" cap="none" normalizeH="0" baseline="0" dirty="0" err="1">
                          <a:ln>
                            <a:noFill/>
                          </a:ln>
                          <a:solidFill>
                            <a:schemeClr val="tx1"/>
                          </a:solidFill>
                          <a:effectLst/>
                          <a:latin typeface="Arial" panose="020B0604020202020204" pitchFamily="34" charset="0"/>
                        </a:rPr>
                        <a:t>İnterlökinler</a:t>
                      </a:r>
                      <a:r>
                        <a:rPr kumimoji="0" lang="tr-TR" altLang="tr-TR" sz="2800" i="0" u="none" strike="noStrike" cap="none" normalizeH="0" baseline="0" dirty="0">
                          <a:ln>
                            <a:noFill/>
                          </a:ln>
                          <a:solidFill>
                            <a:schemeClr val="tx1"/>
                          </a:solidFill>
                          <a:effectLst/>
                          <a:latin typeface="Arial" panose="020B0604020202020204" pitchFamily="34" charset="0"/>
                        </a:rPr>
                        <a:t> (Özellikle IL-6) </a:t>
                      </a:r>
                      <a:endParaRPr lang="tr-TR" sz="2800" dirty="0"/>
                    </a:p>
                  </a:txBody>
                  <a:tcPr>
                    <a:solidFill>
                      <a:schemeClr val="tx2">
                        <a:lumMod val="25000"/>
                        <a:lumOff val="75000"/>
                      </a:schemeClr>
                    </a:solidFill>
                  </a:tcPr>
                </a:tc>
                <a:extLst>
                  <a:ext uri="{0D108BD9-81ED-4DB2-BD59-A6C34878D82A}">
                    <a16:rowId xmlns:a16="http://schemas.microsoft.com/office/drawing/2014/main" val="3487266979"/>
                  </a:ext>
                </a:extLst>
              </a:tr>
              <a:tr h="370840">
                <a:tc>
                  <a:txBody>
                    <a:bodyPr/>
                    <a:lstStyle/>
                    <a:p>
                      <a:r>
                        <a:rPr kumimoji="0" lang="tr-TR" altLang="tr-TR" sz="2800" b="1" i="0" u="none" strike="noStrike" cap="none" normalizeH="0" baseline="0" dirty="0">
                          <a:ln>
                            <a:noFill/>
                          </a:ln>
                          <a:solidFill>
                            <a:schemeClr val="tx1"/>
                          </a:solidFill>
                          <a:effectLst/>
                          <a:latin typeface="Arial" panose="020B0604020202020204" pitchFamily="34" charset="0"/>
                        </a:rPr>
                        <a:t>Nörodejenerasyon ve </a:t>
                      </a:r>
                      <a:r>
                        <a:rPr kumimoji="0" lang="tr-TR" altLang="tr-TR" sz="2800" b="1" i="0" u="none" strike="noStrike" cap="none" normalizeH="0" baseline="0" dirty="0" err="1">
                          <a:ln>
                            <a:noFill/>
                          </a:ln>
                          <a:solidFill>
                            <a:schemeClr val="tx1"/>
                          </a:solidFill>
                          <a:effectLst/>
                          <a:latin typeface="Arial" panose="020B0604020202020204" pitchFamily="34" charset="0"/>
                        </a:rPr>
                        <a:t>Glial</a:t>
                      </a:r>
                      <a:r>
                        <a:rPr kumimoji="0" lang="tr-TR" altLang="tr-TR" sz="2800" b="1" i="0" u="none" strike="noStrike" cap="none" normalizeH="0" baseline="0" dirty="0">
                          <a:ln>
                            <a:noFill/>
                          </a:ln>
                          <a:solidFill>
                            <a:schemeClr val="tx1"/>
                          </a:solidFill>
                          <a:effectLst/>
                          <a:latin typeface="Arial" panose="020B0604020202020204" pitchFamily="34" charset="0"/>
                        </a:rPr>
                        <a:t> Disfonksiyon</a:t>
                      </a:r>
                      <a:endParaRPr lang="tr-TR" sz="2800" dirty="0"/>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i="0" u="none" strike="noStrike" cap="none" normalizeH="0" baseline="0" dirty="0">
                          <a:ln>
                            <a:noFill/>
                          </a:ln>
                          <a:solidFill>
                            <a:schemeClr val="tx1"/>
                          </a:solidFill>
                          <a:effectLst/>
                          <a:latin typeface="Arial" panose="020B0604020202020204" pitchFamily="34" charset="0"/>
                        </a:rPr>
                        <a:t>S-100 beta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i="0" u="none" strike="noStrike" cap="none" normalizeH="0" baseline="0" dirty="0">
                          <a:ln>
                            <a:noFill/>
                          </a:ln>
                          <a:solidFill>
                            <a:schemeClr val="tx1"/>
                          </a:solidFill>
                          <a:effectLst/>
                          <a:latin typeface="Arial" panose="020B0604020202020204" pitchFamily="34" charset="0"/>
                        </a:rPr>
                        <a:t>İnsülin Benzeri Büyüme Faktörü-1 (IGF-1)</a:t>
                      </a:r>
                    </a:p>
                  </a:txBody>
                  <a:tcPr>
                    <a:solidFill>
                      <a:schemeClr val="tx2">
                        <a:lumMod val="25000"/>
                        <a:lumOff val="75000"/>
                      </a:schemeClr>
                    </a:solidFill>
                  </a:tcPr>
                </a:tc>
                <a:extLst>
                  <a:ext uri="{0D108BD9-81ED-4DB2-BD59-A6C34878D82A}">
                    <a16:rowId xmlns:a16="http://schemas.microsoft.com/office/drawing/2014/main" val="2826478477"/>
                  </a:ext>
                </a:extLst>
              </a:tr>
            </a:tbl>
          </a:graphicData>
        </a:graphic>
      </p:graphicFrame>
      <p:sp>
        <p:nvSpPr>
          <p:cNvPr id="3" name="Metin kutusu 2">
            <a:extLst>
              <a:ext uri="{FF2B5EF4-FFF2-40B4-BE49-F238E27FC236}">
                <a16:creationId xmlns:a16="http://schemas.microsoft.com/office/drawing/2014/main" id="{1B05A776-6555-D720-EDBF-CD5579031E06}"/>
              </a:ext>
            </a:extLst>
          </p:cNvPr>
          <p:cNvSpPr txBox="1"/>
          <p:nvPr/>
        </p:nvSpPr>
        <p:spPr>
          <a:xfrm>
            <a:off x="4390506" y="628272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82158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124B7E-19D2-1258-50EE-03E53A872FFA}"/>
              </a:ext>
            </a:extLst>
          </p:cNvPr>
          <p:cNvPicPr>
            <a:picLocks noChangeAspect="1"/>
          </p:cNvPicPr>
          <p:nvPr/>
        </p:nvPicPr>
        <p:blipFill>
          <a:blip r:embed="rId3"/>
          <a:stretch>
            <a:fillRect/>
          </a:stretch>
        </p:blipFill>
        <p:spPr>
          <a:xfrm>
            <a:off x="477939" y="888390"/>
            <a:ext cx="6725776" cy="5174445"/>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F08C1AD7-4F62-52FE-94F1-4812F9E457D6}"/>
              </a:ext>
            </a:extLst>
          </p:cNvPr>
          <p:cNvSpPr txBox="1"/>
          <p:nvPr/>
        </p:nvSpPr>
        <p:spPr>
          <a:xfrm>
            <a:off x="115747" y="82873"/>
            <a:ext cx="6878806" cy="646331"/>
          </a:xfrm>
          <a:prstGeom prst="rect">
            <a:avLst/>
          </a:prstGeom>
          <a:noFill/>
        </p:spPr>
        <p:txBody>
          <a:bodyPr wrap="none" rtlCol="0">
            <a:spAutoFit/>
          </a:bodyPr>
          <a:lstStyle/>
          <a:p>
            <a:r>
              <a:rPr lang="tr-TR" sz="3600" b="1" dirty="0">
                <a:latin typeface="Arial" panose="020B0604020202020204" pitchFamily="34" charset="0"/>
                <a:cs typeface="Arial" panose="020B0604020202020204" pitchFamily="34" charset="0"/>
              </a:rPr>
              <a:t>Nörotransmiter Dengesizlikleri</a:t>
            </a:r>
          </a:p>
        </p:txBody>
      </p:sp>
      <p:sp>
        <p:nvSpPr>
          <p:cNvPr id="5" name="Metin kutusu 4">
            <a:extLst>
              <a:ext uri="{FF2B5EF4-FFF2-40B4-BE49-F238E27FC236}">
                <a16:creationId xmlns:a16="http://schemas.microsoft.com/office/drawing/2014/main" id="{25B8F5DD-FB4E-7C42-C2FE-B2C62ACDA715}"/>
              </a:ext>
            </a:extLst>
          </p:cNvPr>
          <p:cNvSpPr txBox="1"/>
          <p:nvPr/>
        </p:nvSpPr>
        <p:spPr>
          <a:xfrm>
            <a:off x="391045" y="6222022"/>
            <a:ext cx="4967718" cy="461665"/>
          </a:xfrm>
          <a:prstGeom prst="rect">
            <a:avLst/>
          </a:prstGeom>
          <a:noFill/>
        </p:spPr>
        <p:txBody>
          <a:bodyPr wrap="square">
            <a:spAutoFit/>
          </a:bodyPr>
          <a:lstStyle/>
          <a:p>
            <a:pPr algn="ctr">
              <a:buNone/>
            </a:pPr>
            <a:r>
              <a:rPr lang="tr-TR" sz="1200" b="0" i="0" dirty="0" err="1">
                <a:solidFill>
                  <a:srgbClr val="282828"/>
                </a:solidFill>
                <a:effectLst/>
                <a:latin typeface="Arial" panose="020B0604020202020204" pitchFamily="34" charset="0"/>
                <a:cs typeface="Arial" panose="020B0604020202020204" pitchFamily="34" charset="0"/>
              </a:rPr>
              <a:t>Neuroinflammation</a:t>
            </a:r>
            <a:r>
              <a:rPr lang="tr-TR" sz="1200" b="0" i="0" dirty="0">
                <a:solidFill>
                  <a:srgbClr val="282828"/>
                </a:solidFill>
                <a:effectLst/>
                <a:latin typeface="Arial" panose="020B0604020202020204" pitchFamily="34" charset="0"/>
                <a:cs typeface="Arial" panose="020B0604020202020204" pitchFamily="34" charset="0"/>
              </a:rPr>
              <a:t> </a:t>
            </a:r>
            <a:r>
              <a:rPr lang="tr-TR" sz="1200" b="0" i="0" dirty="0" err="1">
                <a:solidFill>
                  <a:srgbClr val="282828"/>
                </a:solidFill>
                <a:effectLst/>
                <a:latin typeface="Arial" panose="020B0604020202020204" pitchFamily="34" charset="0"/>
                <a:cs typeface="Arial" panose="020B0604020202020204" pitchFamily="34" charset="0"/>
              </a:rPr>
              <a:t>and</a:t>
            </a:r>
            <a:r>
              <a:rPr lang="tr-TR" sz="1200" b="0" i="0" dirty="0">
                <a:solidFill>
                  <a:srgbClr val="282828"/>
                </a:solidFill>
                <a:effectLst/>
                <a:latin typeface="Arial" panose="020B0604020202020204" pitchFamily="34" charset="0"/>
                <a:cs typeface="Arial" panose="020B0604020202020204" pitchFamily="34" charset="0"/>
              </a:rPr>
              <a:t> </a:t>
            </a:r>
            <a:r>
              <a:rPr lang="tr-TR" sz="1200" b="0" i="0" dirty="0" err="1">
                <a:solidFill>
                  <a:srgbClr val="282828"/>
                </a:solidFill>
                <a:effectLst/>
                <a:latin typeface="Arial" panose="020B0604020202020204" pitchFamily="34" charset="0"/>
                <a:cs typeface="Arial" panose="020B0604020202020204" pitchFamily="34" charset="0"/>
              </a:rPr>
              <a:t>Neuropathy</a:t>
            </a:r>
            <a:endParaRPr lang="tr-TR" sz="1200" b="0" i="0" dirty="0">
              <a:solidFill>
                <a:srgbClr val="282828"/>
              </a:solidFill>
              <a:effectLst/>
              <a:latin typeface="Arial" panose="020B0604020202020204" pitchFamily="34" charset="0"/>
              <a:cs typeface="Arial" panose="020B0604020202020204" pitchFamily="34" charset="0"/>
            </a:endParaRPr>
          </a:p>
          <a:p>
            <a:pPr algn="ctr">
              <a:buNone/>
            </a:pPr>
            <a:r>
              <a:rPr lang="tr-TR" sz="1200" b="0" i="0" dirty="0">
                <a:solidFill>
                  <a:srgbClr val="282828"/>
                </a:solidFill>
                <a:effectLst/>
                <a:latin typeface="Arial" panose="020B0604020202020204" pitchFamily="34" charset="0"/>
                <a:cs typeface="Arial" panose="020B0604020202020204" pitchFamily="34" charset="0"/>
              </a:rPr>
              <a:t>Volume 16 - 2024 | </a:t>
            </a:r>
            <a:r>
              <a:rPr lang="tr-TR" sz="1200" b="0" i="0" u="none" strike="noStrike" dirty="0">
                <a:solidFill>
                  <a:srgbClr val="282828"/>
                </a:solidFill>
                <a:effectLst/>
                <a:latin typeface="Arial" panose="020B0604020202020204" pitchFamily="34" charset="0"/>
                <a:cs typeface="Arial" panose="020B0604020202020204" pitchFamily="34" charset="0"/>
                <a:hlinkClick r:id="rId4"/>
              </a:rPr>
              <a:t>https://doi.org/10.3389/fnagi.2024.1446523</a:t>
            </a:r>
            <a:endParaRPr lang="tr-TR" sz="1200" b="0" i="0" dirty="0">
              <a:solidFill>
                <a:srgbClr val="282828"/>
              </a:solidFill>
              <a:effectLst/>
              <a:latin typeface="Arial" panose="020B0604020202020204" pitchFamily="34" charset="0"/>
              <a:cs typeface="Arial" panose="020B0604020202020204" pitchFamily="34" charset="0"/>
            </a:endParaRPr>
          </a:p>
        </p:txBody>
      </p:sp>
      <p:sp>
        <p:nvSpPr>
          <p:cNvPr id="2" name="Metin kutusu 1"/>
          <p:cNvSpPr txBox="1"/>
          <p:nvPr/>
        </p:nvSpPr>
        <p:spPr>
          <a:xfrm>
            <a:off x="7306488" y="1492505"/>
            <a:ext cx="4968091" cy="286232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Beyin sapı üstünden ilerleyen</a:t>
            </a:r>
          </a:p>
          <a:p>
            <a:r>
              <a:rPr lang="tr-TR" dirty="0">
                <a:latin typeface="Arial" panose="020B0604020202020204" pitchFamily="34" charset="0"/>
                <a:cs typeface="Arial" panose="020B0604020202020204" pitchFamily="34" charset="0"/>
              </a:rPr>
              <a:t>ARAS (</a:t>
            </a:r>
            <a:r>
              <a:rPr lang="tr-TR" dirty="0" err="1">
                <a:latin typeface="Arial" panose="020B0604020202020204" pitchFamily="34" charset="0"/>
                <a:cs typeface="Arial" panose="020B0604020202020204" pitchFamily="34" charset="0"/>
              </a:rPr>
              <a:t>Ascending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Reticuler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Activating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System</a:t>
            </a:r>
            <a:r>
              <a:rPr lang="tr-TR" dirty="0">
                <a:latin typeface="Arial" panose="020B0604020202020204" pitchFamily="34" charset="0"/>
                <a:cs typeface="Arial" panose="020B0604020202020204" pitchFamily="34" charset="0"/>
              </a:rPr>
              <a:t>)</a:t>
            </a:r>
          </a:p>
          <a:p>
            <a:r>
              <a:rPr lang="tr-TR" dirty="0" err="1">
                <a:latin typeface="Arial" panose="020B0604020202020204" pitchFamily="34" charset="0"/>
                <a:cs typeface="Arial" panose="020B0604020202020204" pitchFamily="34" charset="0"/>
              </a:rPr>
              <a:t>Prefrontal</a:t>
            </a:r>
            <a:r>
              <a:rPr lang="tr-TR" dirty="0">
                <a:latin typeface="Arial" panose="020B0604020202020204" pitchFamily="34" charset="0"/>
                <a:cs typeface="Arial" panose="020B0604020202020204" pitchFamily="34" charset="0"/>
              </a:rPr>
              <a:t>, Posterior </a:t>
            </a:r>
            <a:r>
              <a:rPr lang="tr-TR" dirty="0" err="1">
                <a:latin typeface="Arial" panose="020B0604020202020204" pitchFamily="34" charset="0"/>
                <a:cs typeface="Arial" panose="020B0604020202020204" pitchFamily="34" charset="0"/>
              </a:rPr>
              <a:t>parietel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kortex</a:t>
            </a:r>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Talamus</a:t>
            </a:r>
            <a:r>
              <a:rPr lang="tr-TR" dirty="0">
                <a:latin typeface="Arial" panose="020B0604020202020204" pitchFamily="34" charset="0"/>
                <a:cs typeface="Arial" panose="020B0604020202020204" pitchFamily="34" charset="0"/>
              </a:rPr>
              <a:t>, bazal </a:t>
            </a:r>
            <a:r>
              <a:rPr lang="tr-TR" dirty="0" err="1">
                <a:latin typeface="Arial" panose="020B0604020202020204" pitchFamily="34" charset="0"/>
                <a:cs typeface="Arial" panose="020B0604020202020204" pitchFamily="34" charset="0"/>
              </a:rPr>
              <a:t>gangionlar</a:t>
            </a:r>
            <a:r>
              <a:rPr lang="tr-TR" dirty="0">
                <a:latin typeface="Arial" panose="020B0604020202020204" pitchFamily="34" charset="0"/>
                <a:cs typeface="Arial" panose="020B0604020202020204" pitchFamily="34" charset="0"/>
              </a:rPr>
              <a:t> </a:t>
            </a:r>
          </a:p>
          <a:p>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Asetil</a:t>
            </a:r>
            <a:r>
              <a:rPr lang="tr-TR" dirty="0">
                <a:latin typeface="Arial" panose="020B0604020202020204" pitchFamily="34" charset="0"/>
                <a:cs typeface="Arial" panose="020B0604020202020204" pitchFamily="34" charset="0"/>
              </a:rPr>
              <a:t> Kolin azalma</a:t>
            </a:r>
          </a:p>
          <a:p>
            <a:r>
              <a:rPr lang="tr-TR" dirty="0" err="1">
                <a:latin typeface="Arial" panose="020B0604020202020204" pitchFamily="34" charset="0"/>
                <a:cs typeface="Arial" panose="020B0604020202020204" pitchFamily="34" charset="0"/>
              </a:rPr>
              <a:t>Dopamin</a:t>
            </a:r>
            <a:r>
              <a:rPr lang="tr-TR" dirty="0">
                <a:latin typeface="Arial" panose="020B0604020202020204" pitchFamily="34" charset="0"/>
                <a:cs typeface="Arial" panose="020B0604020202020204" pitchFamily="34" charset="0"/>
              </a:rPr>
              <a:t> artma</a:t>
            </a:r>
          </a:p>
          <a:p>
            <a:r>
              <a:rPr lang="tr-TR" dirty="0">
                <a:latin typeface="Arial" panose="020B0604020202020204" pitchFamily="34" charset="0"/>
                <a:cs typeface="Arial" panose="020B0604020202020204" pitchFamily="34" charset="0"/>
              </a:rPr>
              <a:t>Gama </a:t>
            </a:r>
            <a:r>
              <a:rPr lang="tr-TR" dirty="0" err="1">
                <a:latin typeface="Arial" panose="020B0604020202020204" pitchFamily="34" charset="0"/>
                <a:cs typeface="Arial" panose="020B0604020202020204" pitchFamily="34" charset="0"/>
              </a:rPr>
              <a:t>Aminobutik</a:t>
            </a:r>
            <a:r>
              <a:rPr lang="tr-TR" dirty="0">
                <a:latin typeface="Arial" panose="020B0604020202020204" pitchFamily="34" charset="0"/>
                <a:cs typeface="Arial" panose="020B0604020202020204" pitchFamily="34" charset="0"/>
              </a:rPr>
              <a:t> Asitte azalma</a:t>
            </a:r>
          </a:p>
          <a:p>
            <a:r>
              <a:rPr lang="tr-TR" dirty="0" err="1">
                <a:latin typeface="Arial" panose="020B0604020202020204" pitchFamily="34" charset="0"/>
                <a:cs typeface="Arial" panose="020B0604020202020204" pitchFamily="34" charset="0"/>
              </a:rPr>
              <a:t>Glutamat</a:t>
            </a:r>
            <a:r>
              <a:rPr lang="tr-TR" dirty="0">
                <a:latin typeface="Arial" panose="020B0604020202020204" pitchFamily="34" charset="0"/>
                <a:cs typeface="Arial" panose="020B0604020202020204" pitchFamily="34" charset="0"/>
              </a:rPr>
              <a:t> artışı (NMDA)</a:t>
            </a:r>
          </a:p>
          <a:p>
            <a:r>
              <a:rPr lang="tr-TR" dirty="0" err="1">
                <a:latin typeface="Arial" panose="020B0604020202020204" pitchFamily="34" charset="0"/>
                <a:cs typeface="Arial" panose="020B0604020202020204" pitchFamily="34" charset="0"/>
              </a:rPr>
              <a:t>Seratonin</a:t>
            </a:r>
            <a:r>
              <a:rPr lang="tr-TR" dirty="0">
                <a:latin typeface="Arial" panose="020B0604020202020204" pitchFamily="34" charset="0"/>
                <a:cs typeface="Arial" panose="020B0604020202020204" pitchFamily="34" charset="0"/>
              </a:rPr>
              <a:t> değişken </a:t>
            </a:r>
          </a:p>
        </p:txBody>
      </p:sp>
    </p:spTree>
    <p:extLst>
      <p:ext uri="{BB962C8B-B14F-4D97-AF65-F5344CB8AC3E}">
        <p14:creationId xmlns:p14="http://schemas.microsoft.com/office/powerpoint/2010/main" val="163781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08078" y="2843293"/>
            <a:ext cx="9443611" cy="646331"/>
          </a:xfrm>
          <a:prstGeom prst="rect">
            <a:avLst/>
          </a:prstGeom>
        </p:spPr>
        <p:txBody>
          <a:bodyPr wrap="none">
            <a:spAutoFit/>
          </a:bodyPr>
          <a:lstStyle/>
          <a:p>
            <a:pPr lvl="0">
              <a:defRPr/>
            </a:pPr>
            <a:r>
              <a:rPr lang="tr-TR" altLang="tr-TR" sz="3600" b="1" dirty="0">
                <a:latin typeface="Arial" panose="020B0604020202020204" pitchFamily="34" charset="0"/>
              </a:rPr>
              <a:t>Sistemik </a:t>
            </a:r>
            <a:r>
              <a:rPr lang="tr-TR" altLang="tr-TR" sz="3600" b="1" dirty="0" err="1">
                <a:latin typeface="Arial" panose="020B0604020202020204" pitchFamily="34" charset="0"/>
              </a:rPr>
              <a:t>İnflamasyon</a:t>
            </a:r>
            <a:r>
              <a:rPr lang="tr-TR" altLang="tr-TR" sz="3600" b="1" dirty="0">
                <a:latin typeface="Arial" panose="020B0604020202020204" pitchFamily="34" charset="0"/>
              </a:rPr>
              <a:t> ve </a:t>
            </a:r>
            <a:r>
              <a:rPr lang="tr-TR" altLang="tr-TR" sz="3600" b="1" dirty="0" err="1">
                <a:latin typeface="Arial" panose="020B0604020202020204" pitchFamily="34" charset="0"/>
              </a:rPr>
              <a:t>Nöroinflamasyon</a:t>
            </a:r>
            <a:endParaRPr lang="tr-TR" altLang="tr-TR" sz="3600" dirty="0">
              <a:latin typeface="Arial" panose="020B0604020202020204" pitchFamily="34" charset="0"/>
            </a:endParaRPr>
          </a:p>
        </p:txBody>
      </p:sp>
    </p:spTree>
    <p:extLst>
      <p:ext uri="{BB962C8B-B14F-4D97-AF65-F5344CB8AC3E}">
        <p14:creationId xmlns:p14="http://schemas.microsoft.com/office/powerpoint/2010/main" val="415773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FC16402-25B2-078D-BAA4-F8847004CE32}"/>
              </a:ext>
            </a:extLst>
          </p:cNvPr>
          <p:cNvPicPr>
            <a:picLocks noChangeAspect="1"/>
          </p:cNvPicPr>
          <p:nvPr/>
        </p:nvPicPr>
        <p:blipFill>
          <a:blip r:embed="rId2"/>
          <a:stretch>
            <a:fillRect/>
          </a:stretch>
        </p:blipFill>
        <p:spPr>
          <a:xfrm>
            <a:off x="234778" y="691978"/>
            <a:ext cx="11714206" cy="5560541"/>
          </a:xfrm>
          <a:prstGeom prst="rect">
            <a:avLst/>
          </a:prstGeom>
        </p:spPr>
      </p:pic>
      <p:sp>
        <p:nvSpPr>
          <p:cNvPr id="2" name="Dikdörtgen 1"/>
          <p:cNvSpPr/>
          <p:nvPr/>
        </p:nvSpPr>
        <p:spPr>
          <a:xfrm>
            <a:off x="2467845" y="6237802"/>
            <a:ext cx="6096000" cy="276999"/>
          </a:xfrm>
          <a:prstGeom prst="rect">
            <a:avLst/>
          </a:prstGeom>
        </p:spPr>
        <p:txBody>
          <a:bodyPr>
            <a:spAutoFit/>
          </a:bodyPr>
          <a:lstStyle/>
          <a:p>
            <a:r>
              <a:rPr lang="tr-TR" sz="1200" dirty="0">
                <a:latin typeface="Arial" panose="020B0604020202020204" pitchFamily="34" charset="0"/>
                <a:cs typeface="Arial" panose="020B0604020202020204" pitchFamily="34" charset="0"/>
              </a:rPr>
              <a:t>Smith et al. Semin </a:t>
            </a:r>
            <a:r>
              <a:rPr lang="tr-TR" sz="1200" dirty="0" err="1">
                <a:latin typeface="Arial" panose="020B0604020202020204" pitchFamily="34" charset="0"/>
                <a:cs typeface="Arial" panose="020B0604020202020204" pitchFamily="34" charset="0"/>
              </a:rPr>
              <a:t>Neurol</a:t>
            </a:r>
            <a:r>
              <a:rPr lang="tr-TR" sz="1200" dirty="0">
                <a:latin typeface="Arial" panose="020B0604020202020204" pitchFamily="34" charset="0"/>
                <a:cs typeface="Arial" panose="020B0604020202020204" pitchFamily="34" charset="0"/>
              </a:rPr>
              <a:t> . 2024 Dec;44(6):720-731. </a:t>
            </a:r>
            <a:r>
              <a:rPr lang="tr-TR" sz="1200" dirty="0" err="1">
                <a:latin typeface="Arial" panose="020B0604020202020204" pitchFamily="34" charset="0"/>
                <a:cs typeface="Arial" panose="020B0604020202020204" pitchFamily="34" charset="0"/>
              </a:rPr>
              <a:t>doi</a:t>
            </a:r>
            <a:r>
              <a:rPr lang="tr-TR" sz="1200" dirty="0">
                <a:latin typeface="Arial" panose="020B0604020202020204" pitchFamily="34" charset="0"/>
                <a:cs typeface="Arial" panose="020B0604020202020204" pitchFamily="34" charset="0"/>
              </a:rPr>
              <a:t>: 10.1055/s-0044-1791666 </a:t>
            </a:r>
          </a:p>
        </p:txBody>
      </p:sp>
    </p:spTree>
    <p:extLst>
      <p:ext uri="{BB962C8B-B14F-4D97-AF65-F5344CB8AC3E}">
        <p14:creationId xmlns:p14="http://schemas.microsoft.com/office/powerpoint/2010/main" val="4064839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F2A81A2-8820-8C15-F5BF-68B2D656A980}"/>
              </a:ext>
            </a:extLst>
          </p:cNvPr>
          <p:cNvPicPr>
            <a:picLocks noChangeAspect="1"/>
          </p:cNvPicPr>
          <p:nvPr/>
        </p:nvPicPr>
        <p:blipFill>
          <a:blip r:embed="rId2"/>
          <a:stretch>
            <a:fillRect/>
          </a:stretch>
        </p:blipFill>
        <p:spPr>
          <a:xfrm>
            <a:off x="578734" y="1147456"/>
            <a:ext cx="10660284" cy="4563088"/>
          </a:xfrm>
          <a:prstGeom prst="rect">
            <a:avLst/>
          </a:prstGeom>
          <a:ln w="88900" cap="sq" cmpd="thickThin">
            <a:solidFill>
              <a:srgbClr val="000000"/>
            </a:solidFill>
            <a:prstDash val="solid"/>
            <a:miter lim="800000"/>
          </a:ln>
          <a:effectLst>
            <a:innerShdw blurRad="76200">
              <a:srgbClr val="000000"/>
            </a:innerShdw>
          </a:effectLst>
        </p:spPr>
      </p:pic>
      <p:sp>
        <p:nvSpPr>
          <p:cNvPr id="5" name="Metin kutusu 4">
            <a:extLst>
              <a:ext uri="{FF2B5EF4-FFF2-40B4-BE49-F238E27FC236}">
                <a16:creationId xmlns:a16="http://schemas.microsoft.com/office/drawing/2014/main" id="{CD768F36-9DCC-C8C8-B6A9-0C59C9F153A5}"/>
              </a:ext>
            </a:extLst>
          </p:cNvPr>
          <p:cNvSpPr txBox="1"/>
          <p:nvPr/>
        </p:nvSpPr>
        <p:spPr>
          <a:xfrm>
            <a:off x="2954438" y="411430"/>
            <a:ext cx="6094070" cy="461665"/>
          </a:xfrm>
          <a:prstGeom prst="rect">
            <a:avLst/>
          </a:prstGeom>
          <a:noFill/>
        </p:spPr>
        <p:txBody>
          <a:bodyPr wrap="square">
            <a:spAutoFit/>
          </a:bodyPr>
          <a:lstStyle/>
          <a:p>
            <a:r>
              <a:rPr lang="tr-TR" sz="2400" b="0" i="0" dirty="0">
                <a:solidFill>
                  <a:srgbClr val="202020"/>
                </a:solidFill>
                <a:effectLst/>
                <a:latin typeface="Helvetica" panose="020B0604020202020204" pitchFamily="34" charset="0"/>
              </a:rPr>
              <a:t>En çok araştırılan 14 proteinin özellikleri</a:t>
            </a:r>
            <a:endParaRPr lang="tr-TR" sz="2400" dirty="0"/>
          </a:p>
        </p:txBody>
      </p:sp>
      <p:sp>
        <p:nvSpPr>
          <p:cNvPr id="2" name="Dikdörtgen 1"/>
          <p:cNvSpPr/>
          <p:nvPr/>
        </p:nvSpPr>
        <p:spPr>
          <a:xfrm>
            <a:off x="1586128" y="5754072"/>
            <a:ext cx="9395791" cy="461665"/>
          </a:xfrm>
          <a:prstGeom prst="rect">
            <a:avLst/>
          </a:prstGeom>
        </p:spPr>
        <p:txBody>
          <a:bodyPr wrap="square">
            <a:spAutoFit/>
          </a:bodyPr>
          <a:lstStyle/>
          <a:p>
            <a:pPr algn="ctr"/>
            <a:r>
              <a:rPr lang="tr-TR" sz="1200" dirty="0" err="1">
                <a:latin typeface="Arial" panose="020B0604020202020204" pitchFamily="34" charset="0"/>
                <a:cs typeface="Arial" panose="020B0604020202020204" pitchFamily="34" charset="0"/>
              </a:rPr>
              <a:t>Mosharaf</a:t>
            </a:r>
            <a:r>
              <a:rPr lang="tr-TR" sz="1200" dirty="0">
                <a:latin typeface="Arial" panose="020B0604020202020204" pitchFamily="34" charset="0"/>
                <a:cs typeface="Arial" panose="020B0604020202020204" pitchFamily="34" charset="0"/>
              </a:rPr>
              <a:t> MP et al. </a:t>
            </a:r>
            <a:r>
              <a:rPr lang="tr-TR" sz="1200" dirty="0" err="1">
                <a:latin typeface="Arial" panose="020B0604020202020204" pitchFamily="34" charset="0"/>
                <a:cs typeface="Arial" panose="020B0604020202020204" pitchFamily="34" charset="0"/>
              </a:rPr>
              <a:t>Accumulating</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the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key</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proteomic</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signatures</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associated</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with</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delirium</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Evidence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from</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systematic</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review</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PLoS</a:t>
            </a:r>
            <a:r>
              <a:rPr lang="tr-TR" sz="1200" dirty="0">
                <a:latin typeface="Arial" panose="020B0604020202020204" pitchFamily="34" charset="0"/>
                <a:cs typeface="Arial" panose="020B0604020202020204" pitchFamily="34" charset="0"/>
              </a:rPr>
              <a:t> ONE 2024, 19(12): e0309827. https://doi.org/10.1371/journal.pone.0309827</a:t>
            </a:r>
          </a:p>
        </p:txBody>
      </p:sp>
      <p:sp>
        <p:nvSpPr>
          <p:cNvPr id="6" name="Metin kutusu 5">
            <a:extLst>
              <a:ext uri="{FF2B5EF4-FFF2-40B4-BE49-F238E27FC236}">
                <a16:creationId xmlns:a16="http://schemas.microsoft.com/office/drawing/2014/main" id="{1B05A776-6555-D720-EDBF-CD5579031E06}"/>
              </a:ext>
            </a:extLst>
          </p:cNvPr>
          <p:cNvSpPr txBox="1"/>
          <p:nvPr/>
        </p:nvSpPr>
        <p:spPr>
          <a:xfrm>
            <a:off x="4390506" y="628272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97180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505B1-D5E2-518D-43CA-B03C4E1EA6C5}"/>
              </a:ext>
            </a:extLst>
          </p:cNvPr>
          <p:cNvSpPr>
            <a:spLocks noGrp="1"/>
          </p:cNvSpPr>
          <p:nvPr>
            <p:ph type="title" idx="4294967295"/>
          </p:nvPr>
        </p:nvSpPr>
        <p:spPr>
          <a:xfrm>
            <a:off x="0" y="365125"/>
            <a:ext cx="10515600" cy="1325563"/>
          </a:xfrm>
        </p:spPr>
        <p:txBody>
          <a:bodyPr/>
          <a:lstStyle/>
          <a:p>
            <a:r>
              <a:rPr lang="tr-TR" dirty="0" err="1">
                <a:latin typeface="Arial" panose="020B0604020202020204" pitchFamily="34" charset="0"/>
                <a:cs typeface="Arial" panose="020B0604020202020204" pitchFamily="34" charset="0"/>
              </a:rPr>
              <a:t>Interlökin</a:t>
            </a:r>
            <a:r>
              <a:rPr lang="tr-TR" dirty="0">
                <a:latin typeface="Arial" panose="020B0604020202020204" pitchFamily="34" charset="0"/>
                <a:cs typeface="Arial" panose="020B0604020202020204" pitchFamily="34" charset="0"/>
              </a:rPr>
              <a:t> 6</a:t>
            </a:r>
          </a:p>
        </p:txBody>
      </p:sp>
      <p:pic>
        <p:nvPicPr>
          <p:cNvPr id="5" name="Resim 4">
            <a:extLst>
              <a:ext uri="{FF2B5EF4-FFF2-40B4-BE49-F238E27FC236}">
                <a16:creationId xmlns:a16="http://schemas.microsoft.com/office/drawing/2014/main" id="{0B84E0E4-9DEE-86A7-00C1-493414916808}"/>
              </a:ext>
            </a:extLst>
          </p:cNvPr>
          <p:cNvPicPr>
            <a:picLocks noChangeAspect="1"/>
          </p:cNvPicPr>
          <p:nvPr/>
        </p:nvPicPr>
        <p:blipFill>
          <a:blip r:embed="rId3"/>
          <a:stretch>
            <a:fillRect/>
          </a:stretch>
        </p:blipFill>
        <p:spPr>
          <a:xfrm>
            <a:off x="6531391" y="403833"/>
            <a:ext cx="5660609" cy="5682625"/>
          </a:xfrm>
          <a:prstGeom prst="rect">
            <a:avLst/>
          </a:prstGeom>
        </p:spPr>
      </p:pic>
      <p:sp>
        <p:nvSpPr>
          <p:cNvPr id="4" name="Metin kutusu 3">
            <a:extLst>
              <a:ext uri="{FF2B5EF4-FFF2-40B4-BE49-F238E27FC236}">
                <a16:creationId xmlns:a16="http://schemas.microsoft.com/office/drawing/2014/main" id="{1B05A776-6555-D720-EDBF-CD5579031E06}"/>
              </a:ext>
            </a:extLst>
          </p:cNvPr>
          <p:cNvSpPr txBox="1"/>
          <p:nvPr/>
        </p:nvSpPr>
        <p:spPr>
          <a:xfrm>
            <a:off x="4276750" y="637454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
        <p:nvSpPr>
          <p:cNvPr id="3" name="Rectangle 1">
            <a:extLst>
              <a:ext uri="{FF2B5EF4-FFF2-40B4-BE49-F238E27FC236}">
                <a16:creationId xmlns:a16="http://schemas.microsoft.com/office/drawing/2014/main" id="{97BCBB01-2BA7-6C98-B77F-3EEEBDCC3034}"/>
              </a:ext>
            </a:extLst>
          </p:cNvPr>
          <p:cNvSpPr>
            <a:spLocks noChangeArrowheads="1"/>
          </p:cNvSpPr>
          <p:nvPr/>
        </p:nvSpPr>
        <p:spPr bwMode="auto">
          <a:xfrm>
            <a:off x="729873" y="1890352"/>
            <a:ext cx="50716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a:ln>
                  <a:noFill/>
                </a:ln>
                <a:solidFill>
                  <a:schemeClr val="tx1"/>
                </a:solidFill>
                <a:effectLst/>
                <a:latin typeface="Arial" panose="020B0604020202020204" pitchFamily="34" charset="0"/>
              </a:rPr>
              <a:t>Makrofajlar ve Monositler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a:ln>
                  <a:noFill/>
                </a:ln>
                <a:solidFill>
                  <a:schemeClr val="tx1"/>
                </a:solidFill>
                <a:effectLst/>
                <a:latin typeface="Arial" panose="020B0604020202020204" pitchFamily="34" charset="0"/>
              </a:rPr>
              <a:t>T lenfositler ve B lenfositler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2800" b="0" i="0" u="none" strike="noStrike" cap="none" normalizeH="0" baseline="0" dirty="0" err="1">
                <a:ln>
                  <a:noFill/>
                </a:ln>
                <a:solidFill>
                  <a:schemeClr val="tx1"/>
                </a:solidFill>
                <a:effectLst/>
                <a:latin typeface="Arial" panose="020B0604020202020204" pitchFamily="34" charset="0"/>
              </a:rPr>
              <a:t>Fibroblastlar,Endotel</a:t>
            </a:r>
            <a:r>
              <a:rPr kumimoji="0" lang="tr-TR" altLang="tr-TR" sz="2800" b="0" i="0" u="none" strike="noStrike" cap="none" normalizeH="0" baseline="0" dirty="0">
                <a:ln>
                  <a:noFill/>
                </a:ln>
                <a:solidFill>
                  <a:schemeClr val="tx1"/>
                </a:solidFill>
                <a:effectLst/>
                <a:latin typeface="Arial" panose="020B0604020202020204" pitchFamily="34" charset="0"/>
              </a:rPr>
              <a:t> hücreleri</a:t>
            </a:r>
          </a:p>
          <a:p>
            <a:pPr marL="0" marR="0" lvl="0" indent="0" algn="l" defTabSz="914400" rtl="0" eaLnBrk="0" fontAlgn="base" latinLnBrk="0" hangingPunct="0">
              <a:lnSpc>
                <a:spcPct val="100000"/>
              </a:lnSpc>
              <a:spcBef>
                <a:spcPct val="0"/>
              </a:spcBef>
              <a:spcAft>
                <a:spcPct val="0"/>
              </a:spcAft>
              <a:buClrTx/>
              <a:buSzTx/>
              <a:buFontTx/>
              <a:buChar char="•"/>
              <a:tabLst/>
            </a:pPr>
            <a:r>
              <a:rPr lang="tr-TR" altLang="tr-TR" sz="2800" dirty="0" err="1">
                <a:latin typeface="Arial" panose="020B0604020202020204" pitchFamily="34" charset="0"/>
              </a:rPr>
              <a:t>M</a:t>
            </a:r>
            <a:r>
              <a:rPr kumimoji="0" lang="tr-TR" altLang="tr-TR" sz="2800" b="0" i="0" u="none" strike="noStrike" cap="none" normalizeH="0" baseline="0" dirty="0" err="1">
                <a:ln>
                  <a:noFill/>
                </a:ln>
                <a:solidFill>
                  <a:schemeClr val="tx1"/>
                </a:solidFill>
                <a:effectLst/>
                <a:latin typeface="Arial" panose="020B0604020202020204" pitchFamily="34" charset="0"/>
              </a:rPr>
              <a:t>iyokin</a:t>
            </a:r>
            <a:r>
              <a:rPr kumimoji="0" lang="tr-TR" altLang="tr-TR" sz="2800" b="0" i="0" u="none" strike="noStrike" cap="none" normalizeH="0" baseline="0" dirty="0">
                <a:ln>
                  <a:noFill/>
                </a:ln>
                <a:solidFill>
                  <a:schemeClr val="tx1"/>
                </a:solidFill>
                <a:effectLst/>
                <a:latin typeface="Arial" panose="020B0604020202020204" pitchFamily="34" charset="0"/>
              </a:rPr>
              <a:t> ve </a:t>
            </a:r>
            <a:r>
              <a:rPr kumimoji="0" lang="tr-TR" altLang="tr-TR" sz="2800" b="0" i="0" u="none" strike="noStrike" cap="none" normalizeH="0" baseline="0" dirty="0" err="1">
                <a:ln>
                  <a:noFill/>
                </a:ln>
                <a:solidFill>
                  <a:schemeClr val="tx1"/>
                </a:solidFill>
                <a:effectLst/>
                <a:latin typeface="Arial" panose="020B0604020202020204" pitchFamily="34" charset="0"/>
              </a:rPr>
              <a:t>adipokin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hucreleri</a:t>
            </a:r>
            <a:endParaRPr kumimoji="0" lang="tr-TR" altLang="tr-TR" sz="2800" b="0" i="0" u="none" strike="noStrike" cap="none" normalizeH="0" baseline="0" dirty="0">
              <a:ln>
                <a:noFill/>
              </a:ln>
              <a:solidFill>
                <a:schemeClr val="tx1"/>
              </a:solidFill>
              <a:effectLst/>
              <a:latin typeface="Arial" panose="020B0604020202020204" pitchFamily="34" charset="0"/>
            </a:endParaRPr>
          </a:p>
        </p:txBody>
      </p:sp>
      <p:sp>
        <p:nvSpPr>
          <p:cNvPr id="7" name="Metin kutusu 6">
            <a:extLst>
              <a:ext uri="{FF2B5EF4-FFF2-40B4-BE49-F238E27FC236}">
                <a16:creationId xmlns:a16="http://schemas.microsoft.com/office/drawing/2014/main" id="{E6CF16ED-2BAD-3844-4733-D5BDD27AE874}"/>
              </a:ext>
            </a:extLst>
          </p:cNvPr>
          <p:cNvSpPr txBox="1"/>
          <p:nvPr/>
        </p:nvSpPr>
        <p:spPr>
          <a:xfrm>
            <a:off x="156245" y="4188411"/>
            <a:ext cx="6218902" cy="2308324"/>
          </a:xfrm>
          <a:prstGeom prst="rect">
            <a:avLst/>
          </a:prstGeom>
          <a:noFill/>
        </p:spPr>
        <p:txBody>
          <a:bodyPr wrap="square">
            <a:spAutoFit/>
          </a:bodyPr>
          <a:lstStyle/>
          <a:p>
            <a:r>
              <a:rPr lang="tr-TR" sz="2400" dirty="0"/>
              <a:t>IL-6'nın en önemli işlevi, </a:t>
            </a:r>
          </a:p>
          <a:p>
            <a:r>
              <a:rPr lang="tr-TR" sz="2400" dirty="0"/>
              <a:t>karaciğeri uyararak </a:t>
            </a:r>
            <a:r>
              <a:rPr lang="tr-TR" sz="2400" b="1" dirty="0"/>
              <a:t>Akut Faz Proteinlerinin</a:t>
            </a:r>
            <a:r>
              <a:rPr lang="tr-TR" sz="2400" dirty="0"/>
              <a:t> sentezini başlatmaktır. </a:t>
            </a:r>
          </a:p>
          <a:p>
            <a:r>
              <a:rPr lang="tr-TR" sz="2400" dirty="0"/>
              <a:t>Bunların başında klinik olarak sık ölçülen </a:t>
            </a:r>
            <a:r>
              <a:rPr lang="tr-TR" sz="2400" b="1" dirty="0"/>
              <a:t>C-Reaktif Protein (CRP)</a:t>
            </a:r>
            <a:r>
              <a:rPr lang="tr-TR" sz="2400" dirty="0"/>
              <a:t> ve </a:t>
            </a:r>
            <a:r>
              <a:rPr lang="tr-TR" sz="2400" b="1" dirty="0"/>
              <a:t>Serum Amiloid A (SAA)</a:t>
            </a:r>
            <a:r>
              <a:rPr lang="tr-TR" sz="2400" dirty="0"/>
              <a:t> gelir. </a:t>
            </a:r>
          </a:p>
        </p:txBody>
      </p:sp>
    </p:spTree>
    <p:extLst>
      <p:ext uri="{BB962C8B-B14F-4D97-AF65-F5344CB8AC3E}">
        <p14:creationId xmlns:p14="http://schemas.microsoft.com/office/powerpoint/2010/main" val="113021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5B18197-BE42-6D65-CE7B-2AD4D00103C7}"/>
              </a:ext>
            </a:extLst>
          </p:cNvPr>
          <p:cNvPicPr>
            <a:picLocks noChangeAspect="1"/>
          </p:cNvPicPr>
          <p:nvPr/>
        </p:nvPicPr>
        <p:blipFill>
          <a:blip r:embed="rId2"/>
          <a:stretch>
            <a:fillRect/>
          </a:stretch>
        </p:blipFill>
        <p:spPr>
          <a:xfrm>
            <a:off x="1211511" y="350124"/>
            <a:ext cx="9097645" cy="1709112"/>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EAE0E396-6FD8-1477-182C-F2F77C001451}"/>
              </a:ext>
            </a:extLst>
          </p:cNvPr>
          <p:cNvSpPr txBox="1"/>
          <p:nvPr/>
        </p:nvSpPr>
        <p:spPr>
          <a:xfrm>
            <a:off x="10505926" y="1689904"/>
            <a:ext cx="1556836" cy="36933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Haziran 2025</a:t>
            </a:r>
          </a:p>
        </p:txBody>
      </p:sp>
      <p:pic>
        <p:nvPicPr>
          <p:cNvPr id="6" name="Resim 5">
            <a:extLst>
              <a:ext uri="{FF2B5EF4-FFF2-40B4-BE49-F238E27FC236}">
                <a16:creationId xmlns:a16="http://schemas.microsoft.com/office/drawing/2014/main" id="{5A9306FF-5171-C790-1680-8CF7C5CDF97F}"/>
              </a:ext>
            </a:extLst>
          </p:cNvPr>
          <p:cNvPicPr>
            <a:picLocks noChangeAspect="1"/>
          </p:cNvPicPr>
          <p:nvPr/>
        </p:nvPicPr>
        <p:blipFill>
          <a:blip r:embed="rId3"/>
          <a:stretch>
            <a:fillRect/>
          </a:stretch>
        </p:blipFill>
        <p:spPr>
          <a:xfrm>
            <a:off x="308735" y="2306266"/>
            <a:ext cx="8788966" cy="3981691"/>
          </a:xfrm>
          <a:prstGeom prst="rect">
            <a:avLst/>
          </a:prstGeom>
          <a:ln w="88900" cap="sq" cmpd="thickThin">
            <a:solidFill>
              <a:srgbClr val="000000"/>
            </a:solidFill>
            <a:prstDash val="solid"/>
            <a:miter lim="800000"/>
          </a:ln>
          <a:effectLst>
            <a:innerShdw blurRad="76200">
              <a:srgbClr val="000000"/>
            </a:innerShdw>
          </a:effectLst>
        </p:spPr>
      </p:pic>
      <p:sp>
        <p:nvSpPr>
          <p:cNvPr id="7" name="Metin kutusu 6">
            <a:extLst>
              <a:ext uri="{FF2B5EF4-FFF2-40B4-BE49-F238E27FC236}">
                <a16:creationId xmlns:a16="http://schemas.microsoft.com/office/drawing/2014/main" id="{81313DB2-0FC7-EA5A-1E51-428A67E5DF62}"/>
              </a:ext>
            </a:extLst>
          </p:cNvPr>
          <p:cNvSpPr txBox="1"/>
          <p:nvPr/>
        </p:nvSpPr>
        <p:spPr>
          <a:xfrm>
            <a:off x="9334803" y="3393514"/>
            <a:ext cx="2822055" cy="1384995"/>
          </a:xfrm>
          <a:prstGeom prst="rect">
            <a:avLst/>
          </a:prstGeom>
          <a:noFill/>
        </p:spPr>
        <p:txBody>
          <a:bodyPr wrap="none" rtlCol="0">
            <a:spAutoFit/>
          </a:bodyPr>
          <a:lstStyle/>
          <a:p>
            <a:r>
              <a:rPr lang="tr-TR" sz="2800" dirty="0">
                <a:latin typeface="Arial" panose="020B0604020202020204" pitchFamily="34" charset="0"/>
                <a:cs typeface="Arial" panose="020B0604020202020204" pitchFamily="34" charset="0"/>
              </a:rPr>
              <a:t>78 vaka</a:t>
            </a:r>
          </a:p>
          <a:p>
            <a:r>
              <a:rPr lang="tr-TR" sz="2800" dirty="0">
                <a:latin typeface="Arial" panose="020B0604020202020204" pitchFamily="34" charset="0"/>
                <a:cs typeface="Arial" panose="020B0604020202020204" pitchFamily="34" charset="0"/>
              </a:rPr>
              <a:t>IL-6, CRP ve </a:t>
            </a:r>
          </a:p>
          <a:p>
            <a:r>
              <a:rPr lang="tr-TR" sz="2800" dirty="0">
                <a:latin typeface="Arial" panose="020B0604020202020204" pitchFamily="34" charset="0"/>
                <a:cs typeface="Arial" panose="020B0604020202020204" pitchFamily="34" charset="0"/>
              </a:rPr>
              <a:t>Serum Amiloid A</a:t>
            </a:r>
          </a:p>
        </p:txBody>
      </p:sp>
      <p:sp>
        <p:nvSpPr>
          <p:cNvPr id="8" name="Metin kutusu 7">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04136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2064680-66A1-DE8A-BA30-ADD99C75F492}"/>
              </a:ext>
            </a:extLst>
          </p:cNvPr>
          <p:cNvPicPr>
            <a:picLocks noChangeAspect="1"/>
          </p:cNvPicPr>
          <p:nvPr/>
        </p:nvPicPr>
        <p:blipFill>
          <a:blip r:embed="rId3"/>
          <a:stretch>
            <a:fillRect/>
          </a:stretch>
        </p:blipFill>
        <p:spPr>
          <a:xfrm>
            <a:off x="440298" y="486138"/>
            <a:ext cx="5948927" cy="5745698"/>
          </a:xfrm>
          <a:prstGeom prst="rect">
            <a:avLst/>
          </a:prstGeom>
          <a:ln w="88900" cap="sq" cmpd="thickThin">
            <a:solidFill>
              <a:srgbClr val="000000"/>
            </a:solidFill>
            <a:prstDash val="solid"/>
            <a:miter lim="800000"/>
          </a:ln>
          <a:effectLst>
            <a:innerShdw blurRad="76200">
              <a:srgbClr val="000000"/>
            </a:innerShdw>
          </a:effectLst>
        </p:spPr>
      </p:pic>
      <p:pic>
        <p:nvPicPr>
          <p:cNvPr id="7" name="Resim 6">
            <a:extLst>
              <a:ext uri="{FF2B5EF4-FFF2-40B4-BE49-F238E27FC236}">
                <a16:creationId xmlns:a16="http://schemas.microsoft.com/office/drawing/2014/main" id="{6500B922-6A31-0150-4705-580CBA2E4EB4}"/>
              </a:ext>
            </a:extLst>
          </p:cNvPr>
          <p:cNvPicPr>
            <a:picLocks noChangeAspect="1"/>
          </p:cNvPicPr>
          <p:nvPr/>
        </p:nvPicPr>
        <p:blipFill>
          <a:blip r:embed="rId4"/>
          <a:stretch>
            <a:fillRect/>
          </a:stretch>
        </p:blipFill>
        <p:spPr>
          <a:xfrm>
            <a:off x="7685590" y="335667"/>
            <a:ext cx="3739215" cy="3923818"/>
          </a:xfrm>
          <a:prstGeom prst="rect">
            <a:avLst/>
          </a:prstGeom>
          <a:ln w="88900" cap="sq" cmpd="thickThin">
            <a:solidFill>
              <a:srgbClr val="000000"/>
            </a:solidFill>
            <a:prstDash val="solid"/>
            <a:miter lim="800000"/>
          </a:ln>
          <a:effectLst>
            <a:innerShdw blurRad="76200">
              <a:srgbClr val="000000"/>
            </a:innerShdw>
          </a:effectLst>
        </p:spPr>
      </p:pic>
      <p:sp>
        <p:nvSpPr>
          <p:cNvPr id="2" name="Metin kutusu 1"/>
          <p:cNvSpPr txBox="1"/>
          <p:nvPr/>
        </p:nvSpPr>
        <p:spPr>
          <a:xfrm>
            <a:off x="7182928" y="4688063"/>
            <a:ext cx="3682418" cy="1384995"/>
          </a:xfrm>
          <a:prstGeom prst="rect">
            <a:avLst/>
          </a:prstGeom>
          <a:noFill/>
        </p:spPr>
        <p:txBody>
          <a:bodyPr wrap="none" rtlCol="0">
            <a:spAutoFit/>
          </a:bodyPr>
          <a:lstStyle/>
          <a:p>
            <a:r>
              <a:rPr lang="tr-TR" sz="2800" dirty="0">
                <a:latin typeface="Arial" panose="020B0604020202020204" pitchFamily="34" charset="0"/>
                <a:cs typeface="Arial" panose="020B0604020202020204" pitchFamily="34" charset="0"/>
              </a:rPr>
              <a:t>IL 6 düzeyi </a:t>
            </a:r>
            <a:r>
              <a:rPr lang="tr-TR" sz="2800" dirty="0" err="1">
                <a:latin typeface="Arial" panose="020B0604020202020204" pitchFamily="34" charset="0"/>
                <a:cs typeface="Arial" panose="020B0604020202020204" pitchFamily="34" charset="0"/>
              </a:rPr>
              <a:t>Preop</a:t>
            </a:r>
            <a:r>
              <a:rPr lang="tr-TR" sz="2800" dirty="0">
                <a:latin typeface="Arial" panose="020B0604020202020204" pitchFamily="34" charset="0"/>
                <a:cs typeface="Arial" panose="020B0604020202020204" pitchFamily="34" charset="0"/>
              </a:rPr>
              <a:t>, </a:t>
            </a:r>
          </a:p>
          <a:p>
            <a:r>
              <a:rPr lang="tr-TR" sz="2800" dirty="0">
                <a:latin typeface="Arial" panose="020B0604020202020204" pitchFamily="34" charset="0"/>
                <a:cs typeface="Arial" panose="020B0604020202020204" pitchFamily="34" charset="0"/>
              </a:rPr>
              <a:t>24, 48 saatte </a:t>
            </a:r>
          </a:p>
          <a:p>
            <a:r>
              <a:rPr lang="tr-TR" sz="2800" dirty="0">
                <a:latin typeface="Arial" panose="020B0604020202020204" pitchFamily="34" charset="0"/>
                <a:cs typeface="Arial" panose="020B0604020202020204" pitchFamily="34" charset="0"/>
              </a:rPr>
              <a:t>Anlamlı olarak yüksek</a:t>
            </a:r>
          </a:p>
        </p:txBody>
      </p:sp>
      <p:sp>
        <p:nvSpPr>
          <p:cNvPr id="6" name="Metin kutusu 5">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59625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F380386-2DCD-DD46-7943-0320D6F82C52}"/>
              </a:ext>
            </a:extLst>
          </p:cNvPr>
          <p:cNvPicPr>
            <a:picLocks noChangeAspect="1"/>
          </p:cNvPicPr>
          <p:nvPr/>
        </p:nvPicPr>
        <p:blipFill>
          <a:blip r:embed="rId2"/>
          <a:stretch>
            <a:fillRect/>
          </a:stretch>
        </p:blipFill>
        <p:spPr>
          <a:xfrm>
            <a:off x="184209" y="428206"/>
            <a:ext cx="5047548" cy="5821987"/>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DF2FD4DE-E2BD-9125-B598-D6F29284267B}"/>
              </a:ext>
            </a:extLst>
          </p:cNvPr>
          <p:cNvPicPr>
            <a:picLocks noChangeAspect="1"/>
          </p:cNvPicPr>
          <p:nvPr/>
        </p:nvPicPr>
        <p:blipFill>
          <a:blip r:embed="rId3"/>
          <a:stretch>
            <a:fillRect/>
          </a:stretch>
        </p:blipFill>
        <p:spPr>
          <a:xfrm>
            <a:off x="5490347" y="428206"/>
            <a:ext cx="6313047" cy="3867690"/>
          </a:xfrm>
          <a:prstGeom prst="rect">
            <a:avLst/>
          </a:prstGeom>
          <a:ln w="88900" cap="sq" cmpd="thickThin">
            <a:solidFill>
              <a:srgbClr val="000000"/>
            </a:solidFill>
            <a:prstDash val="solid"/>
            <a:miter lim="800000"/>
          </a:ln>
          <a:effectLst>
            <a:innerShdw blurRad="76200">
              <a:srgbClr val="000000"/>
            </a:innerShdw>
          </a:effectLst>
        </p:spPr>
      </p:pic>
      <p:sp>
        <p:nvSpPr>
          <p:cNvPr id="2" name="Metin kutusu 1"/>
          <p:cNvSpPr txBox="1"/>
          <p:nvPr/>
        </p:nvSpPr>
        <p:spPr>
          <a:xfrm>
            <a:off x="7410799" y="4351925"/>
            <a:ext cx="3463512" cy="2031325"/>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221 vaka</a:t>
            </a:r>
          </a:p>
          <a:p>
            <a:r>
              <a:rPr lang="tr-TR" dirty="0">
                <a:latin typeface="Arial" panose="020B0604020202020204" pitchFamily="34" charset="0"/>
                <a:cs typeface="Arial" panose="020B0604020202020204" pitchFamily="34" charset="0"/>
              </a:rPr>
              <a:t>IL6, CRP, </a:t>
            </a:r>
            <a:r>
              <a:rPr lang="tr-TR" dirty="0" err="1">
                <a:latin typeface="Arial" panose="020B0604020202020204" pitchFamily="34" charset="0"/>
                <a:cs typeface="Arial" panose="020B0604020202020204" pitchFamily="34" charset="0"/>
              </a:rPr>
              <a:t>Nötrofil</a:t>
            </a:r>
            <a:r>
              <a:rPr lang="tr-TR" dirty="0">
                <a:latin typeface="Arial" panose="020B0604020202020204" pitchFamily="34" charset="0"/>
                <a:cs typeface="Arial" panose="020B0604020202020204" pitchFamily="34" charset="0"/>
              </a:rPr>
              <a:t> Lenfosit Oranı</a:t>
            </a:r>
          </a:p>
          <a:p>
            <a:r>
              <a:rPr lang="tr-TR" dirty="0">
                <a:latin typeface="Arial" panose="020B0604020202020204" pitchFamily="34" charset="0"/>
                <a:cs typeface="Arial" panose="020B0604020202020204" pitchFamily="34" charset="0"/>
              </a:rPr>
              <a:t>Operasyon süresi uzun olanlar</a:t>
            </a:r>
          </a:p>
          <a:p>
            <a:r>
              <a:rPr lang="tr-TR" dirty="0">
                <a:latin typeface="Arial" panose="020B0604020202020204" pitchFamily="34" charset="0"/>
                <a:cs typeface="Arial" panose="020B0604020202020204" pitchFamily="34" charset="0"/>
              </a:rPr>
              <a:t>Daha yaşlı</a:t>
            </a:r>
          </a:p>
          <a:p>
            <a:r>
              <a:rPr lang="tr-TR" dirty="0">
                <a:latin typeface="Arial" panose="020B0604020202020204" pitchFamily="34" charset="0"/>
                <a:cs typeface="Arial" panose="020B0604020202020204" pitchFamily="34" charset="0"/>
              </a:rPr>
              <a:t>IL-6 düzeyi daha yüksek  </a:t>
            </a:r>
            <a:endParaRPr lang="en-GB"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54 vaka POD</a:t>
            </a:r>
          </a:p>
          <a:p>
            <a:r>
              <a:rPr lang="tr-TR" dirty="0">
                <a:latin typeface="Arial" panose="020B0604020202020204" pitchFamily="34" charset="0"/>
                <a:cs typeface="Arial" panose="020B0604020202020204" pitchFamily="34" charset="0"/>
              </a:rPr>
              <a:t>Yatış süresi daha uzun</a:t>
            </a:r>
          </a:p>
        </p:txBody>
      </p:sp>
      <p:sp>
        <p:nvSpPr>
          <p:cNvPr id="6" name="Metin kutusu 5">
            <a:extLst>
              <a:ext uri="{FF2B5EF4-FFF2-40B4-BE49-F238E27FC236}">
                <a16:creationId xmlns:a16="http://schemas.microsoft.com/office/drawing/2014/main" id="{1B05A776-6555-D720-EDBF-CD5579031E06}"/>
              </a:ext>
            </a:extLst>
          </p:cNvPr>
          <p:cNvSpPr txBox="1"/>
          <p:nvPr/>
        </p:nvSpPr>
        <p:spPr>
          <a:xfrm>
            <a:off x="4121565" y="6439280"/>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33778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77779" y="1409714"/>
            <a:ext cx="9033242" cy="646331"/>
          </a:xfrm>
          <a:prstGeom prst="rect">
            <a:avLst/>
          </a:prstGeom>
        </p:spPr>
        <p:txBody>
          <a:bodyPr wrap="none">
            <a:spAutoFit/>
          </a:bodyPr>
          <a:lstStyle/>
          <a:p>
            <a:r>
              <a:rPr lang="tr-TR" altLang="tr-TR" sz="3600" b="1" dirty="0" err="1">
                <a:latin typeface="Arial" panose="020B0604020202020204" pitchFamily="34" charset="0"/>
              </a:rPr>
              <a:t>Nörodejenerasyon</a:t>
            </a:r>
            <a:r>
              <a:rPr lang="tr-TR" altLang="tr-TR" sz="3600" b="1" dirty="0">
                <a:latin typeface="Arial" panose="020B0604020202020204" pitchFamily="34" charset="0"/>
              </a:rPr>
              <a:t> ve </a:t>
            </a:r>
            <a:r>
              <a:rPr lang="tr-TR" altLang="tr-TR" sz="3600" b="1" dirty="0" err="1">
                <a:latin typeface="Arial" panose="020B0604020202020204" pitchFamily="34" charset="0"/>
              </a:rPr>
              <a:t>Glial</a:t>
            </a:r>
            <a:r>
              <a:rPr lang="tr-TR" altLang="tr-TR" sz="3600" b="1" dirty="0">
                <a:latin typeface="Arial" panose="020B0604020202020204" pitchFamily="34" charset="0"/>
              </a:rPr>
              <a:t> </a:t>
            </a:r>
            <a:r>
              <a:rPr lang="tr-TR" altLang="tr-TR" sz="3600" b="1" dirty="0" err="1">
                <a:latin typeface="Arial" panose="020B0604020202020204" pitchFamily="34" charset="0"/>
              </a:rPr>
              <a:t>Disfonksiyon</a:t>
            </a:r>
            <a:endParaRPr lang="tr-TR" sz="3600" dirty="0"/>
          </a:p>
        </p:txBody>
      </p:sp>
      <p:sp>
        <p:nvSpPr>
          <p:cNvPr id="4" name="Dikdörtgen 3"/>
          <p:cNvSpPr/>
          <p:nvPr/>
        </p:nvSpPr>
        <p:spPr>
          <a:xfrm>
            <a:off x="3039533" y="2978835"/>
            <a:ext cx="6096000"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defRPr/>
            </a:pPr>
            <a:r>
              <a:rPr lang="tr-TR" altLang="tr-TR" sz="2800" b="1" dirty="0">
                <a:latin typeface="Arial" panose="020B0604020202020204" pitchFamily="34" charset="0"/>
              </a:rPr>
              <a:t>S-100 beta </a:t>
            </a:r>
          </a:p>
          <a:p>
            <a:pPr lvl="0">
              <a:defRPr/>
            </a:pPr>
            <a:r>
              <a:rPr lang="tr-TR" altLang="tr-TR" sz="2800" b="1" dirty="0" err="1">
                <a:latin typeface="Arial" panose="020B0604020202020204" pitchFamily="34" charset="0"/>
              </a:rPr>
              <a:t>NfL</a:t>
            </a:r>
            <a:r>
              <a:rPr lang="tr-TR" altLang="tr-TR" sz="2800" b="1" dirty="0">
                <a:latin typeface="Arial" panose="020B0604020202020204" pitchFamily="34" charset="0"/>
              </a:rPr>
              <a:t> </a:t>
            </a:r>
          </a:p>
          <a:p>
            <a:pPr lvl="0">
              <a:defRPr/>
            </a:pPr>
            <a:r>
              <a:rPr lang="tr-TR" altLang="tr-TR" sz="2800" b="1" dirty="0">
                <a:latin typeface="Arial" panose="020B0604020202020204" pitchFamily="34" charset="0"/>
              </a:rPr>
              <a:t>İnsülin Benzeri Büyüme Faktörü-1 (IGF-1)</a:t>
            </a:r>
          </a:p>
        </p:txBody>
      </p:sp>
    </p:spTree>
    <p:extLst>
      <p:ext uri="{BB962C8B-B14F-4D97-AF65-F5344CB8AC3E}">
        <p14:creationId xmlns:p14="http://schemas.microsoft.com/office/powerpoint/2010/main" val="356706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D8F99C40-55E7-45A5-B9D5-3D29437564EF}"/>
              </a:ext>
            </a:extLst>
          </p:cNvPr>
          <p:cNvSpPr txBox="1">
            <a:spLocks noGrp="1"/>
          </p:cNvSpPr>
          <p:nvPr>
            <p:ph idx="1"/>
          </p:nvPr>
        </p:nvSpPr>
        <p:spPr>
          <a:xfrm>
            <a:off x="274320" y="859415"/>
            <a:ext cx="11704320" cy="2231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endParaRPr lang="tr-TR" sz="4400" dirty="0">
              <a:solidFill>
                <a:srgbClr val="C00000"/>
              </a:solidFill>
              <a:latin typeface="Arial" panose="020B0604020202020204" pitchFamily="34" charset="0"/>
              <a:cs typeface="Arial" panose="020B0604020202020204" pitchFamily="34" charset="0"/>
            </a:endParaRPr>
          </a:p>
          <a:p>
            <a:pPr marL="0" indent="0" algn="ctr">
              <a:buNone/>
            </a:pPr>
            <a:endParaRPr lang="tr-TR" sz="4400" b="1" dirty="0">
              <a:latin typeface="Arial" panose="020B0604020202020204" pitchFamily="34" charset="0"/>
              <a:cs typeface="Arial" panose="020B0604020202020204" pitchFamily="34" charset="0"/>
            </a:endParaRPr>
          </a:p>
          <a:p>
            <a:pPr marL="0" indent="0" algn="ctr">
              <a:buNone/>
            </a:pPr>
            <a:endParaRPr lang="tr-TR" sz="4400" b="1"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tr-TR" sz="4400" dirty="0">
              <a:solidFill>
                <a:srgbClr val="C00000"/>
              </a:solidFill>
              <a:latin typeface="Arial" panose="020B0604020202020204" pitchFamily="34" charset="0"/>
              <a:cs typeface="Arial" panose="020B0604020202020204" pitchFamily="34" charset="0"/>
            </a:endParaRPr>
          </a:p>
        </p:txBody>
      </p:sp>
      <p:sp>
        <p:nvSpPr>
          <p:cNvPr id="6" name="Metin kutusu 5"/>
          <p:cNvSpPr txBox="1"/>
          <p:nvPr/>
        </p:nvSpPr>
        <p:spPr>
          <a:xfrm>
            <a:off x="1290911" y="2490276"/>
            <a:ext cx="10139423" cy="1200329"/>
          </a:xfrm>
          <a:prstGeom prst="rect">
            <a:avLst/>
          </a:prstGeom>
          <a:noFill/>
        </p:spPr>
        <p:txBody>
          <a:bodyPr wrap="square" rtlCol="0">
            <a:spAutoFit/>
          </a:bodyPr>
          <a:lstStyle/>
          <a:p>
            <a:pPr algn="ctr"/>
            <a:r>
              <a:rPr lang="tr-TR" sz="2400" dirty="0" err="1">
                <a:latin typeface="Arial" panose="020B0604020202020204" pitchFamily="34" charset="0"/>
                <a:cs typeface="Arial" panose="020B0604020202020204" pitchFamily="34" charset="0"/>
              </a:rPr>
              <a:t>Mental</a:t>
            </a:r>
            <a:r>
              <a:rPr lang="tr-TR" sz="2400" dirty="0">
                <a:latin typeface="Arial" panose="020B0604020202020204" pitchFamily="34" charset="0"/>
                <a:cs typeface="Arial" panose="020B0604020202020204" pitchFamily="34" charset="0"/>
              </a:rPr>
              <a:t> Konfüzyon, Hastane Psikozu, Metabolik </a:t>
            </a:r>
            <a:r>
              <a:rPr lang="tr-TR" sz="2400" dirty="0" err="1">
                <a:latin typeface="Arial" panose="020B0604020202020204" pitchFamily="34" charset="0"/>
                <a:cs typeface="Arial" panose="020B0604020202020204" pitchFamily="34" charset="0"/>
              </a:rPr>
              <a:t>Ansefalopati</a:t>
            </a:r>
            <a:r>
              <a:rPr lang="tr-TR" sz="2400" dirty="0">
                <a:latin typeface="Arial" panose="020B0604020202020204" pitchFamily="34" charset="0"/>
                <a:cs typeface="Arial" panose="020B0604020202020204" pitchFamily="34" charset="0"/>
              </a:rPr>
              <a:t>, </a:t>
            </a:r>
          </a:p>
          <a:p>
            <a:pPr algn="ctr"/>
            <a:r>
              <a:rPr lang="tr-TR" sz="2400" dirty="0">
                <a:latin typeface="Arial" panose="020B0604020202020204" pitchFamily="34" charset="0"/>
                <a:cs typeface="Arial" panose="020B0604020202020204" pitchFamily="34" charset="0"/>
              </a:rPr>
              <a:t>Organik Beyin Sendromu, </a:t>
            </a:r>
          </a:p>
          <a:p>
            <a:pPr algn="ctr"/>
            <a:r>
              <a:rPr lang="tr-TR" sz="2400" dirty="0">
                <a:latin typeface="Arial" panose="020B0604020202020204" pitchFamily="34" charset="0"/>
                <a:cs typeface="Arial" panose="020B0604020202020204" pitchFamily="34" charset="0"/>
              </a:rPr>
              <a:t>Akut Beyin Yetmezliği…</a:t>
            </a:r>
            <a:endParaRPr lang="en-US" sz="2400" dirty="0">
              <a:latin typeface="Arial" panose="020B0604020202020204" pitchFamily="34" charset="0"/>
              <a:cs typeface="Arial" panose="020B0604020202020204" pitchFamily="34" charset="0"/>
            </a:endParaRPr>
          </a:p>
        </p:txBody>
      </p:sp>
      <p:sp>
        <p:nvSpPr>
          <p:cNvPr id="2" name="Unvan 7">
            <a:extLst>
              <a:ext uri="{FF2B5EF4-FFF2-40B4-BE49-F238E27FC236}">
                <a16:creationId xmlns:a16="http://schemas.microsoft.com/office/drawing/2014/main" id="{F6878DE4-D788-247C-2663-6E2EA77BDE7E}"/>
              </a:ext>
            </a:extLst>
          </p:cNvPr>
          <p:cNvSpPr>
            <a:spLocks noGrp="1"/>
          </p:cNvSpPr>
          <p:nvPr>
            <p:ph type="title"/>
          </p:nvPr>
        </p:nvSpPr>
        <p:spPr>
          <a:xfrm>
            <a:off x="3591943" y="1216278"/>
            <a:ext cx="5745708" cy="91713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5400" b="1" dirty="0">
                <a:solidFill>
                  <a:srgbClr val="C00000"/>
                </a:solidFill>
                <a:latin typeface="Arial" panose="020B0604020202020204" pitchFamily="34" charset="0"/>
                <a:cs typeface="Arial" panose="020B0604020202020204" pitchFamily="34" charset="0"/>
              </a:rPr>
              <a:t>Deliryum</a:t>
            </a:r>
          </a:p>
        </p:txBody>
      </p:sp>
      <p:sp>
        <p:nvSpPr>
          <p:cNvPr id="3" name="Metin kutusu 2">
            <a:extLst>
              <a:ext uri="{FF2B5EF4-FFF2-40B4-BE49-F238E27FC236}">
                <a16:creationId xmlns:a16="http://schemas.microsoft.com/office/drawing/2014/main" id="{2BC83028-D236-39E7-F88F-E1F4824E3B4B}"/>
              </a:ext>
            </a:extLst>
          </p:cNvPr>
          <p:cNvSpPr txBox="1"/>
          <p:nvPr/>
        </p:nvSpPr>
        <p:spPr>
          <a:xfrm>
            <a:off x="851038" y="4108886"/>
            <a:ext cx="11019170"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tr-TR" sz="3200" b="1" dirty="0">
                <a:latin typeface="Arial" panose="020B0604020202020204" pitchFamily="34" charset="0"/>
                <a:cs typeface="Arial" panose="020B0604020202020204" pitchFamily="34" charset="0"/>
              </a:rPr>
              <a:t>Geçici, geri döndürülebilir bir beyin işlev bozukluğudur</a:t>
            </a:r>
          </a:p>
        </p:txBody>
      </p:sp>
      <p:sp>
        <p:nvSpPr>
          <p:cNvPr id="4" name="Metin kutusu 3">
            <a:extLst>
              <a:ext uri="{FF2B5EF4-FFF2-40B4-BE49-F238E27FC236}">
                <a16:creationId xmlns:a16="http://schemas.microsoft.com/office/drawing/2014/main" id="{5BB05F50-0698-1FC3-132B-76A848ADE35C}"/>
              </a:ext>
            </a:extLst>
          </p:cNvPr>
          <p:cNvSpPr txBox="1"/>
          <p:nvPr/>
        </p:nvSpPr>
        <p:spPr>
          <a:xfrm>
            <a:off x="3972045" y="6099858"/>
            <a:ext cx="3807196"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Uluslararası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67155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48F7DF6-7B91-C022-CB09-00F9AFD54ED9}"/>
              </a:ext>
            </a:extLst>
          </p:cNvPr>
          <p:cNvSpPr txBox="1"/>
          <p:nvPr/>
        </p:nvSpPr>
        <p:spPr>
          <a:xfrm>
            <a:off x="2861841" y="2818964"/>
            <a:ext cx="6094070" cy="923330"/>
          </a:xfrm>
          <a:prstGeom prst="rect">
            <a:avLst/>
          </a:prstGeom>
          <a:noFill/>
        </p:spPr>
        <p:txBody>
          <a:bodyPr wrap="square">
            <a:spAutoFit/>
          </a:bodyPr>
          <a:lstStyle/>
          <a:p>
            <a:pPr algn="ctr"/>
            <a:r>
              <a:rPr lang="tr-TR" sz="5400" b="1" dirty="0">
                <a:solidFill>
                  <a:srgbClr val="212121"/>
                </a:solidFill>
                <a:effectLst/>
                <a:latin typeface="Arial" panose="020B0604020202020204" pitchFamily="34" charset="0"/>
                <a:cs typeface="Arial" panose="020B0604020202020204" pitchFamily="34" charset="0"/>
              </a:rPr>
              <a:t>S100B</a:t>
            </a:r>
            <a:endParaRPr lang="tr-TR" sz="5400" b="1" dirty="0"/>
          </a:p>
        </p:txBody>
      </p:sp>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407535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5D8739E-8C2F-CDAC-FB5A-CC6F5D0A3812}"/>
              </a:ext>
            </a:extLst>
          </p:cNvPr>
          <p:cNvPicPr>
            <a:picLocks noChangeAspect="1"/>
          </p:cNvPicPr>
          <p:nvPr/>
        </p:nvPicPr>
        <p:blipFill>
          <a:blip r:embed="rId3"/>
          <a:stretch>
            <a:fillRect/>
          </a:stretch>
        </p:blipFill>
        <p:spPr>
          <a:xfrm>
            <a:off x="1331552" y="805782"/>
            <a:ext cx="9783540" cy="1782502"/>
          </a:xfrm>
          <a:prstGeom prst="rect">
            <a:avLst/>
          </a:prstGeom>
          <a:ln w="88900" cap="sq" cmpd="thickThin">
            <a:solidFill>
              <a:srgbClr val="000000"/>
            </a:solidFill>
            <a:prstDash val="solid"/>
            <a:miter lim="800000"/>
          </a:ln>
          <a:effectLst>
            <a:innerShdw blurRad="76200">
              <a:srgbClr val="000000"/>
            </a:innerShdw>
          </a:effectLst>
        </p:spPr>
      </p:pic>
      <p:sp>
        <p:nvSpPr>
          <p:cNvPr id="5" name="Metin kutusu 4">
            <a:extLst>
              <a:ext uri="{FF2B5EF4-FFF2-40B4-BE49-F238E27FC236}">
                <a16:creationId xmlns:a16="http://schemas.microsoft.com/office/drawing/2014/main" id="{AF748437-EE49-346C-6882-31BA067B56E8}"/>
              </a:ext>
            </a:extLst>
          </p:cNvPr>
          <p:cNvSpPr txBox="1"/>
          <p:nvPr/>
        </p:nvSpPr>
        <p:spPr>
          <a:xfrm>
            <a:off x="1033378" y="3338147"/>
            <a:ext cx="10547932"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a:solidFill>
                  <a:srgbClr val="212121"/>
                </a:solidFill>
                <a:latin typeface="Arial" panose="020B0604020202020204" pitchFamily="34" charset="0"/>
                <a:cs typeface="Arial" panose="020B0604020202020204" pitchFamily="34" charset="0"/>
              </a:rPr>
              <a:t>S100,  20 den fazla tipi olan bir aile </a:t>
            </a:r>
          </a:p>
          <a:p>
            <a:pPr algn="ctr"/>
            <a:r>
              <a:rPr lang="tr-TR" sz="2400" b="1" dirty="0" err="1">
                <a:solidFill>
                  <a:srgbClr val="212121"/>
                </a:solidFill>
                <a:latin typeface="Arial" panose="020B0604020202020204" pitchFamily="34" charset="0"/>
                <a:cs typeface="Arial" panose="020B0604020202020204" pitchFamily="34" charset="0"/>
              </a:rPr>
              <a:t>İntrasellüler</a:t>
            </a:r>
            <a:r>
              <a:rPr lang="tr-TR" sz="2400" b="1" dirty="0">
                <a:solidFill>
                  <a:srgbClr val="212121"/>
                </a:solidFill>
                <a:latin typeface="Arial" panose="020B0604020202020204" pitchFamily="34" charset="0"/>
                <a:cs typeface="Arial" panose="020B0604020202020204" pitchFamily="34" charset="0"/>
              </a:rPr>
              <a:t>: </a:t>
            </a:r>
            <a:r>
              <a:rPr lang="tr-TR" sz="2400" dirty="0">
                <a:solidFill>
                  <a:srgbClr val="212121"/>
                </a:solidFill>
                <a:latin typeface="Arial" panose="020B0604020202020204" pitchFamily="34" charset="0"/>
                <a:cs typeface="Arial" panose="020B0604020202020204" pitchFamily="34" charset="0"/>
              </a:rPr>
              <a:t>Hücresel Düzenleme: Hücre çoğalması, farklılaşma, protein </a:t>
            </a:r>
            <a:r>
              <a:rPr lang="tr-TR" sz="2400" dirty="0" err="1">
                <a:solidFill>
                  <a:srgbClr val="212121"/>
                </a:solidFill>
                <a:latin typeface="Arial" panose="020B0604020202020204" pitchFamily="34" charset="0"/>
                <a:cs typeface="Arial" panose="020B0604020202020204" pitchFamily="34" charset="0"/>
              </a:rPr>
              <a:t>fosforilasyonu</a:t>
            </a:r>
            <a:r>
              <a:rPr lang="tr-TR" sz="2400" dirty="0">
                <a:solidFill>
                  <a:srgbClr val="212121"/>
                </a:solidFill>
                <a:latin typeface="Arial" panose="020B0604020202020204" pitchFamily="34" charset="0"/>
                <a:cs typeface="Arial" panose="020B0604020202020204" pitchFamily="34" charset="0"/>
              </a:rPr>
              <a:t>, enerji metabolizması ve kalsiyum dengesi (</a:t>
            </a:r>
            <a:r>
              <a:rPr lang="tr-TR" sz="2400" dirty="0" err="1">
                <a:solidFill>
                  <a:srgbClr val="212121"/>
                </a:solidFill>
                <a:latin typeface="Arial" panose="020B0604020202020204" pitchFamily="34" charset="0"/>
                <a:cs typeface="Arial" panose="020B0604020202020204" pitchFamily="34" charset="0"/>
              </a:rPr>
              <a:t>Ca</a:t>
            </a:r>
            <a:r>
              <a:rPr lang="tr-TR" sz="2400" dirty="0">
                <a:solidFill>
                  <a:srgbClr val="212121"/>
                </a:solidFill>
                <a:latin typeface="Arial" panose="020B0604020202020204" pitchFamily="34" charset="0"/>
                <a:cs typeface="Arial" panose="020B0604020202020204" pitchFamily="34" charset="0"/>
              </a:rPr>
              <a:t> 2+  </a:t>
            </a:r>
            <a:r>
              <a:rPr lang="tr-TR" sz="2400" dirty="0" err="1">
                <a:solidFill>
                  <a:srgbClr val="212121"/>
                </a:solidFill>
                <a:latin typeface="Arial" panose="020B0604020202020204" pitchFamily="34" charset="0"/>
                <a:cs typeface="Arial" panose="020B0604020202020204" pitchFamily="34" charset="0"/>
              </a:rPr>
              <a:t>homeostazı</a:t>
            </a:r>
            <a:r>
              <a:rPr lang="tr-TR" sz="2400" dirty="0">
                <a:solidFill>
                  <a:srgbClr val="212121"/>
                </a:solidFill>
                <a:latin typeface="Arial" panose="020B0604020202020204" pitchFamily="34" charset="0"/>
                <a:cs typeface="Arial" panose="020B0604020202020204" pitchFamily="34" charset="0"/>
              </a:rPr>
              <a:t>) gibi birçok temel süreci düzenlerler.</a:t>
            </a:r>
          </a:p>
          <a:p>
            <a:pPr algn="ctr"/>
            <a:r>
              <a:rPr lang="tr-TR" sz="2400" b="1" dirty="0" err="1">
                <a:solidFill>
                  <a:srgbClr val="212121"/>
                </a:solidFill>
                <a:latin typeface="Arial" panose="020B0604020202020204" pitchFamily="34" charset="0"/>
                <a:cs typeface="Arial" panose="020B0604020202020204" pitchFamily="34" charset="0"/>
              </a:rPr>
              <a:t>Ekstrasellüler</a:t>
            </a:r>
            <a:r>
              <a:rPr lang="tr-TR" sz="2400" b="1" dirty="0">
                <a:solidFill>
                  <a:srgbClr val="212121"/>
                </a:solidFill>
                <a:latin typeface="Arial" panose="020B0604020202020204" pitchFamily="34" charset="0"/>
                <a:cs typeface="Arial" panose="020B0604020202020204" pitchFamily="34" charset="0"/>
              </a:rPr>
              <a:t>: </a:t>
            </a:r>
            <a:r>
              <a:rPr lang="tr-TR" sz="2400" dirty="0" err="1">
                <a:solidFill>
                  <a:srgbClr val="212121"/>
                </a:solidFill>
                <a:latin typeface="Arial" panose="020B0604020202020204" pitchFamily="34" charset="0"/>
                <a:cs typeface="Arial" panose="020B0604020202020204" pitchFamily="34" charset="0"/>
              </a:rPr>
              <a:t>Nötrofiller</a:t>
            </a:r>
            <a:r>
              <a:rPr lang="tr-TR" sz="2400" dirty="0">
                <a:solidFill>
                  <a:srgbClr val="212121"/>
                </a:solidFill>
                <a:latin typeface="Arial" panose="020B0604020202020204" pitchFamily="34" charset="0"/>
                <a:cs typeface="Arial" panose="020B0604020202020204" pitchFamily="34" charset="0"/>
              </a:rPr>
              <a:t>, </a:t>
            </a:r>
            <a:r>
              <a:rPr lang="tr-TR" sz="2400" dirty="0" err="1">
                <a:solidFill>
                  <a:srgbClr val="212121"/>
                </a:solidFill>
                <a:latin typeface="Arial" panose="020B0604020202020204" pitchFamily="34" charset="0"/>
                <a:cs typeface="Arial" panose="020B0604020202020204" pitchFamily="34" charset="0"/>
              </a:rPr>
              <a:t>makrofajları</a:t>
            </a:r>
            <a:r>
              <a:rPr lang="tr-TR" sz="2400" dirty="0">
                <a:solidFill>
                  <a:srgbClr val="212121"/>
                </a:solidFill>
                <a:latin typeface="Arial" panose="020B0604020202020204" pitchFamily="34" charset="0"/>
                <a:cs typeface="Arial" panose="020B0604020202020204" pitchFamily="34" charset="0"/>
              </a:rPr>
              <a:t>  uyarır ve </a:t>
            </a:r>
            <a:r>
              <a:rPr lang="tr-TR" sz="2400" dirty="0" err="1">
                <a:solidFill>
                  <a:srgbClr val="212121"/>
                </a:solidFill>
                <a:latin typeface="Arial" panose="020B0604020202020204" pitchFamily="34" charset="0"/>
                <a:cs typeface="Arial" panose="020B0604020202020204" pitchFamily="34" charset="0"/>
              </a:rPr>
              <a:t>inflamasyon</a:t>
            </a:r>
            <a:r>
              <a:rPr lang="tr-TR" sz="2400" dirty="0">
                <a:solidFill>
                  <a:srgbClr val="212121"/>
                </a:solidFill>
                <a:latin typeface="Arial" panose="020B0604020202020204" pitchFamily="34" charset="0"/>
                <a:cs typeface="Arial" panose="020B0604020202020204" pitchFamily="34" charset="0"/>
              </a:rPr>
              <a:t> (iltihaplanma) süreçlerini düzenlerler</a:t>
            </a:r>
            <a:r>
              <a:rPr lang="tr-TR" sz="2400" dirty="0">
                <a:solidFill>
                  <a:srgbClr val="212121"/>
                </a:solidFill>
                <a:effectLst/>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95050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F8B02E7-837C-F56F-9622-CA8288089400}"/>
              </a:ext>
            </a:extLst>
          </p:cNvPr>
          <p:cNvPicPr>
            <a:picLocks noChangeAspect="1"/>
          </p:cNvPicPr>
          <p:nvPr/>
        </p:nvPicPr>
        <p:blipFill>
          <a:blip r:embed="rId3"/>
          <a:stretch>
            <a:fillRect/>
          </a:stretch>
        </p:blipFill>
        <p:spPr>
          <a:xfrm>
            <a:off x="3305227" y="268874"/>
            <a:ext cx="7039957" cy="5973009"/>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7D9729CA-1F40-90FD-AE74-EB370B76A962}"/>
              </a:ext>
            </a:extLst>
          </p:cNvPr>
          <p:cNvSpPr txBox="1"/>
          <p:nvPr/>
        </p:nvSpPr>
        <p:spPr>
          <a:xfrm>
            <a:off x="590309" y="1006997"/>
            <a:ext cx="1529586" cy="584775"/>
          </a:xfrm>
          <a:prstGeom prst="rect">
            <a:avLst/>
          </a:prstGeom>
          <a:noFill/>
        </p:spPr>
        <p:txBody>
          <a:bodyPr wrap="none" rtlCol="0">
            <a:spAutoFit/>
          </a:bodyPr>
          <a:lstStyle/>
          <a:p>
            <a:r>
              <a:rPr lang="tr-TR" sz="3200" dirty="0">
                <a:latin typeface="Arial" panose="020B0604020202020204" pitchFamily="34" charset="0"/>
                <a:cs typeface="Arial" panose="020B0604020202020204" pitchFamily="34" charset="0"/>
              </a:rPr>
              <a:t>S100B </a:t>
            </a:r>
          </a:p>
        </p:txBody>
      </p:sp>
      <p:sp>
        <p:nvSpPr>
          <p:cNvPr id="5" name="Metin kutusu 4">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
        <p:nvSpPr>
          <p:cNvPr id="2" name="Dikdörtgen 1"/>
          <p:cNvSpPr/>
          <p:nvPr/>
        </p:nvSpPr>
        <p:spPr>
          <a:xfrm>
            <a:off x="78166" y="2062806"/>
            <a:ext cx="2775119"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tr-TR" dirty="0">
                <a:solidFill>
                  <a:srgbClr val="212121"/>
                </a:solidFill>
                <a:latin typeface="Arial" panose="020B0604020202020204" pitchFamily="34" charset="0"/>
                <a:cs typeface="Arial" panose="020B0604020202020204" pitchFamily="34" charset="0"/>
              </a:rPr>
              <a:t>Esas olarak </a:t>
            </a:r>
            <a:r>
              <a:rPr lang="tr-TR" dirty="0" err="1">
                <a:solidFill>
                  <a:srgbClr val="212121"/>
                </a:solidFill>
                <a:latin typeface="Arial" panose="020B0604020202020204" pitchFamily="34" charset="0"/>
                <a:cs typeface="Arial" panose="020B0604020202020204" pitchFamily="34" charset="0"/>
              </a:rPr>
              <a:t>astrositlerde</a:t>
            </a:r>
            <a:r>
              <a:rPr lang="tr-TR" dirty="0">
                <a:solidFill>
                  <a:srgbClr val="212121"/>
                </a:solidFill>
                <a:latin typeface="Arial" panose="020B0604020202020204" pitchFamily="34" charset="0"/>
                <a:cs typeface="Arial" panose="020B0604020202020204" pitchFamily="34" charset="0"/>
              </a:rPr>
              <a:t> </a:t>
            </a:r>
          </a:p>
          <a:p>
            <a:pPr algn="ctr"/>
            <a:r>
              <a:rPr lang="tr-TR" dirty="0">
                <a:solidFill>
                  <a:srgbClr val="212121"/>
                </a:solidFill>
                <a:latin typeface="Arial" panose="020B0604020202020204" pitchFamily="34" charset="0"/>
                <a:cs typeface="Arial" panose="020B0604020202020204" pitchFamily="34" charset="0"/>
              </a:rPr>
              <a:t>yoğunlaşır </a:t>
            </a:r>
            <a:endParaRPr lang="tr-TR" dirty="0"/>
          </a:p>
        </p:txBody>
      </p:sp>
    </p:spTree>
    <p:extLst>
      <p:ext uri="{BB962C8B-B14F-4D97-AF65-F5344CB8AC3E}">
        <p14:creationId xmlns:p14="http://schemas.microsoft.com/office/powerpoint/2010/main" val="1833348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DAB5F-A797-10E7-6A20-E08D38C37220}"/>
              </a:ext>
            </a:extLst>
          </p:cNvPr>
          <p:cNvSpPr>
            <a:spLocks noChangeArrowheads="1"/>
          </p:cNvSpPr>
          <p:nvPr/>
        </p:nvSpPr>
        <p:spPr bwMode="auto">
          <a:xfrm rot="10800000" flipV="1">
            <a:off x="1504708" y="366624"/>
            <a:ext cx="953753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2800" b="1" i="0" u="none" strike="noStrike" cap="none" normalizeH="0" baseline="0" dirty="0" err="1">
                <a:ln>
                  <a:noFill/>
                </a:ln>
                <a:solidFill>
                  <a:schemeClr val="tx1"/>
                </a:solidFill>
                <a:effectLst/>
                <a:latin typeface="Arial" panose="020B0604020202020204" pitchFamily="34" charset="0"/>
              </a:rPr>
              <a:t>Glial</a:t>
            </a:r>
            <a:r>
              <a:rPr kumimoji="0" lang="tr-TR" altLang="tr-TR" sz="2800" b="1" i="0" u="none" strike="noStrike" cap="none" normalizeH="0" baseline="0" dirty="0">
                <a:ln>
                  <a:noFill/>
                </a:ln>
                <a:solidFill>
                  <a:schemeClr val="tx1"/>
                </a:solidFill>
                <a:effectLst/>
                <a:latin typeface="Arial" panose="020B0604020202020204" pitchFamily="34" charset="0"/>
              </a:rPr>
              <a:t> Aktivasyon:</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err="1">
                <a:ln>
                  <a:noFill/>
                </a:ln>
                <a:solidFill>
                  <a:schemeClr val="tx1"/>
                </a:solidFill>
                <a:effectLst/>
                <a:latin typeface="Arial" panose="020B0604020202020204" pitchFamily="34" charset="0"/>
              </a:rPr>
              <a:t>Astrositler</a:t>
            </a:r>
            <a:r>
              <a:rPr kumimoji="0" lang="tr-TR" altLang="tr-TR" sz="2800" b="0" i="0" u="none" strike="noStrike" cap="none" normalizeH="0" baseline="0" dirty="0">
                <a:ln>
                  <a:noFill/>
                </a:ln>
                <a:solidFill>
                  <a:schemeClr val="tx1"/>
                </a:solidFill>
                <a:effectLst/>
                <a:latin typeface="Arial" panose="020B0604020202020204" pitchFamily="34" charset="0"/>
              </a:rPr>
              <a:t> ve </a:t>
            </a:r>
            <a:r>
              <a:rPr kumimoji="0" lang="tr-TR" altLang="tr-TR" sz="2800" b="0" i="0" u="none" strike="noStrike" cap="none" normalizeH="0" baseline="0" dirty="0" err="1">
                <a:ln>
                  <a:noFill/>
                </a:ln>
                <a:solidFill>
                  <a:schemeClr val="tx1"/>
                </a:solidFill>
                <a:effectLst/>
                <a:latin typeface="Arial" panose="020B0604020202020204" pitchFamily="34" charset="0"/>
              </a:rPr>
              <a:t>oligodendrositler</a:t>
            </a:r>
            <a:r>
              <a:rPr kumimoji="0" lang="tr-TR" altLang="tr-TR" sz="2800" b="0" i="0" u="none" strike="noStrike" cap="none" normalizeH="0" baseline="0" dirty="0">
                <a:ln>
                  <a:noFill/>
                </a:ln>
                <a:solidFill>
                  <a:schemeClr val="tx1"/>
                </a:solidFill>
                <a:effectLst/>
                <a:latin typeface="Arial" panose="020B0604020202020204" pitchFamily="34" charset="0"/>
              </a:rPr>
              <a:t> aktive olur ve büyük miktarda </a:t>
            </a:r>
            <a:r>
              <a:rPr kumimoji="0" lang="tr-TR" altLang="tr-TR" sz="2800" b="1" i="0" u="none" strike="noStrike" cap="none" normalizeH="0" baseline="0" dirty="0">
                <a:ln>
                  <a:noFill/>
                </a:ln>
                <a:solidFill>
                  <a:srgbClr val="FF0000"/>
                </a:solidFill>
                <a:effectLst/>
                <a:latin typeface="Arial" panose="020B0604020202020204" pitchFamily="34" charset="0"/>
              </a:rPr>
              <a:t>S100B </a:t>
            </a:r>
            <a:r>
              <a:rPr kumimoji="0" lang="tr-TR" altLang="tr-TR" sz="2800" b="0" i="0" u="none" strike="noStrike" cap="none" normalizeH="0" baseline="0" dirty="0">
                <a:ln>
                  <a:noFill/>
                </a:ln>
                <a:solidFill>
                  <a:schemeClr val="tx1"/>
                </a:solidFill>
                <a:effectLst/>
                <a:latin typeface="Arial" panose="020B0604020202020204" pitchFamily="34" charset="0"/>
              </a:rPr>
              <a:t>salgılar. Bu, bir </a:t>
            </a:r>
            <a:r>
              <a:rPr kumimoji="0" lang="tr-TR" altLang="tr-TR" sz="2800" b="1" i="0" u="none" strike="noStrike" cap="none" normalizeH="0" baseline="0" dirty="0">
                <a:ln>
                  <a:noFill/>
                </a:ln>
                <a:solidFill>
                  <a:schemeClr val="tx1"/>
                </a:solidFill>
                <a:effectLst/>
                <a:latin typeface="Arial" panose="020B0604020202020204" pitchFamily="34" charset="0"/>
              </a:rPr>
              <a:t>"beyin </a:t>
            </a:r>
            <a:r>
              <a:rPr kumimoji="0" lang="tr-TR" altLang="tr-TR" sz="2800" b="1" i="0" u="none" strike="noStrike" cap="none" normalizeH="0" baseline="0" dirty="0" err="1">
                <a:ln>
                  <a:noFill/>
                </a:ln>
                <a:solidFill>
                  <a:schemeClr val="tx1"/>
                </a:solidFill>
                <a:effectLst/>
                <a:latin typeface="Arial" panose="020B0604020202020204" pitchFamily="34" charset="0"/>
              </a:rPr>
              <a:t>distressi</a:t>
            </a:r>
            <a:r>
              <a:rPr kumimoji="0" lang="tr-TR" altLang="tr-TR" sz="2800" b="1" i="0" u="none" strike="noStrike" cap="none" normalizeH="0" baseline="0" dirty="0">
                <a:ln>
                  <a:noFill/>
                </a:ln>
                <a:solidFill>
                  <a:schemeClr val="tx1"/>
                </a:solidFill>
                <a:effectLst/>
                <a:latin typeface="Arial" panose="020B0604020202020204" pitchFamily="34" charset="0"/>
              </a:rPr>
              <a:t>"</a:t>
            </a:r>
            <a:r>
              <a:rPr kumimoji="0" lang="tr-TR" altLang="tr-TR" sz="2800" b="0" i="0" u="none" strike="noStrike" cap="none" normalizeH="0" baseline="0" dirty="0">
                <a:ln>
                  <a:noFill/>
                </a:ln>
                <a:solidFill>
                  <a:schemeClr val="tx1"/>
                </a:solidFill>
                <a:effectLst/>
                <a:latin typeface="Arial" panose="020B0604020202020204" pitchFamily="34" charset="0"/>
              </a:rPr>
              <a:t> veya </a:t>
            </a:r>
            <a:r>
              <a:rPr kumimoji="0" lang="tr-TR" altLang="tr-TR" sz="2800" b="1" i="0" u="none" strike="noStrike" cap="none" normalizeH="0" baseline="0" dirty="0">
                <a:ln>
                  <a:noFill/>
                </a:ln>
                <a:solidFill>
                  <a:schemeClr val="tx1"/>
                </a:solidFill>
                <a:effectLst/>
                <a:latin typeface="Arial" panose="020B0604020202020204" pitchFamily="34" charset="0"/>
              </a:rPr>
              <a:t>"</a:t>
            </a:r>
            <a:r>
              <a:rPr kumimoji="0" lang="tr-TR" altLang="tr-TR" sz="2800" b="1" i="0" u="none" strike="noStrike" cap="none" normalizeH="0" baseline="0" dirty="0" err="1">
                <a:ln>
                  <a:noFill/>
                </a:ln>
                <a:solidFill>
                  <a:schemeClr val="tx1"/>
                </a:solidFill>
                <a:effectLst/>
                <a:latin typeface="Arial" panose="020B0604020202020204" pitchFamily="34" charset="0"/>
              </a:rPr>
              <a:t>glia</a:t>
            </a:r>
            <a:r>
              <a:rPr kumimoji="0" lang="tr-TR" altLang="tr-TR" sz="2800" b="1" i="0" u="none" strike="noStrike" cap="none" normalizeH="0" baseline="0" dirty="0">
                <a:ln>
                  <a:noFill/>
                </a:ln>
                <a:solidFill>
                  <a:schemeClr val="tx1"/>
                </a:solidFill>
                <a:effectLst/>
                <a:latin typeface="Arial" panose="020B0604020202020204" pitchFamily="34" charset="0"/>
              </a:rPr>
              <a:t> aktivasyonu"</a:t>
            </a:r>
            <a:r>
              <a:rPr kumimoji="0" lang="tr-TR" altLang="tr-TR" sz="2800" b="0" i="0" u="none" strike="noStrike" cap="none" normalizeH="0" baseline="0" dirty="0">
                <a:ln>
                  <a:noFill/>
                </a:ln>
                <a:solidFill>
                  <a:schemeClr val="tx1"/>
                </a:solidFill>
                <a:effectLst/>
                <a:latin typeface="Arial" panose="020B0604020202020204" pitchFamily="34" charset="0"/>
              </a:rPr>
              <a:t> sinyalidir.</a:t>
            </a:r>
          </a:p>
          <a:p>
            <a:pPr lvl="2" eaLnBrk="0" fontAlgn="base" hangingPunct="0">
              <a:spcBef>
                <a:spcPct val="0"/>
              </a:spcBef>
              <a:spcAft>
                <a:spcPct val="0"/>
              </a:spcAft>
            </a:pPr>
            <a:endParaRPr lang="tr-TR" altLang="tr-TR" sz="2800" dirty="0">
              <a:latin typeface="Arial" panose="020B0604020202020204" pitchFamily="34" charset="0"/>
            </a:endParaRPr>
          </a:p>
          <a:p>
            <a:pPr lvl="2" eaLnBrk="0" fontAlgn="base" hangingPunct="0">
              <a:spcBef>
                <a:spcPct val="0"/>
              </a:spcBef>
              <a:spcAft>
                <a:spcPct val="0"/>
              </a:spcAft>
            </a:pPr>
            <a:r>
              <a:rPr kumimoji="0" lang="tr-TR" altLang="tr-TR" sz="2800" b="1" i="0" u="none" strike="noStrike" cap="none" normalizeH="0" baseline="0" dirty="0">
                <a:ln>
                  <a:noFill/>
                </a:ln>
                <a:solidFill>
                  <a:schemeClr val="tx1"/>
                </a:solidFill>
                <a:effectLst/>
                <a:latin typeface="Arial" panose="020B0604020202020204" pitchFamily="34" charset="0"/>
              </a:rPr>
              <a:t>Kan-Beyin Bariyeri Bozulması:</a:t>
            </a:r>
            <a:r>
              <a:rPr kumimoji="0" lang="tr-TR" altLang="tr-TR" sz="2800" b="0" i="0" u="none" strike="noStrike" cap="none" normalizeH="0" baseline="0" dirty="0">
                <a:ln>
                  <a:noFill/>
                </a:ln>
                <a:solidFill>
                  <a:schemeClr val="tx1"/>
                </a:solidFill>
                <a:effectLst/>
                <a:latin typeface="Arial" panose="020B0604020202020204" pitchFamily="34" charset="0"/>
              </a:rPr>
              <a:t> Beyin içindeki S100B'nin </a:t>
            </a:r>
            <a:r>
              <a:rPr kumimoji="0" lang="tr-TR" altLang="tr-TR" sz="2800" b="0" i="0" u="none" strike="noStrike" cap="none" normalizeH="0" baseline="0" dirty="0" err="1">
                <a:ln>
                  <a:noFill/>
                </a:ln>
                <a:solidFill>
                  <a:schemeClr val="tx1"/>
                </a:solidFill>
                <a:effectLst/>
                <a:latin typeface="Arial" panose="020B0604020202020204" pitchFamily="34" charset="0"/>
              </a:rPr>
              <a:t>perifere</a:t>
            </a:r>
            <a:r>
              <a:rPr kumimoji="0" lang="tr-TR" altLang="tr-TR" sz="2800" b="0" i="0" u="none" strike="noStrike" cap="none" normalizeH="0" baseline="0" dirty="0">
                <a:ln>
                  <a:noFill/>
                </a:ln>
                <a:solidFill>
                  <a:schemeClr val="tx1"/>
                </a:solidFill>
                <a:effectLst/>
                <a:latin typeface="Arial" panose="020B0604020202020204" pitchFamily="34" charset="0"/>
              </a:rPr>
              <a:t> sızmasına neden olur. Kanda S100B artar .</a:t>
            </a:r>
          </a:p>
          <a:p>
            <a:pPr marL="0" marR="0" lvl="0" indent="0" algn="l" defTabSz="914400" rtl="0" eaLnBrk="0" fontAlgn="base" latinLnBrk="0" hangingPunct="0">
              <a:lnSpc>
                <a:spcPct val="100000"/>
              </a:lnSpc>
              <a:spcBef>
                <a:spcPct val="0"/>
              </a:spcBef>
              <a:spcAft>
                <a:spcPct val="0"/>
              </a:spcAft>
              <a:buClrTx/>
              <a:buSzTx/>
              <a:buFontTx/>
              <a:buChar char="•"/>
              <a:tabLst/>
            </a:pPr>
            <a:endParaRPr lang="tr-TR" altLang="tr-TR" sz="2800" b="1" dirty="0">
              <a:latin typeface="Arial" panose="020B0604020202020204" pitchFamily="34" charset="0"/>
            </a:endParaRPr>
          </a:p>
          <a:p>
            <a:pPr lvl="2" eaLnBrk="0" fontAlgn="base" hangingPunct="0">
              <a:spcBef>
                <a:spcPct val="0"/>
              </a:spcBef>
              <a:spcAft>
                <a:spcPct val="0"/>
              </a:spcAft>
            </a:pPr>
            <a:r>
              <a:rPr kumimoji="0" lang="tr-TR" altLang="tr-TR" sz="2800" b="1" i="0" u="none" strike="noStrike" cap="none" normalizeH="0" baseline="0" dirty="0">
                <a:ln>
                  <a:noFill/>
                </a:ln>
                <a:solidFill>
                  <a:schemeClr val="tx1"/>
                </a:solidFill>
                <a:effectLst/>
                <a:latin typeface="Arial" panose="020B0604020202020204" pitchFamily="34" charset="0"/>
              </a:rPr>
              <a:t>	Nörotoksisite:</a:t>
            </a:r>
            <a:r>
              <a:rPr kumimoji="0" lang="tr-TR" altLang="tr-TR" sz="2800" b="0" i="0" u="none" strike="noStrike" cap="none" normalizeH="0" baseline="0" dirty="0">
                <a:ln>
                  <a:noFill/>
                </a:ln>
                <a:solidFill>
                  <a:schemeClr val="tx1"/>
                </a:solidFill>
                <a:effectLst/>
                <a:latin typeface="Arial" panose="020B0604020202020204" pitchFamily="34" charset="0"/>
              </a:rPr>
              <a:t> </a:t>
            </a:r>
            <a:r>
              <a:rPr kumimoji="0" lang="tr-TR" altLang="tr-TR" sz="2800" b="1" i="0" u="none" strike="noStrike" cap="none" normalizeH="0" baseline="0" dirty="0">
                <a:ln>
                  <a:noFill/>
                </a:ln>
                <a:solidFill>
                  <a:schemeClr val="tx1"/>
                </a:solidFill>
                <a:effectLst/>
                <a:latin typeface="Arial" panose="020B0604020202020204" pitchFamily="34" charset="0"/>
              </a:rPr>
              <a:t>RAGE</a:t>
            </a:r>
            <a:r>
              <a:rPr kumimoji="0" lang="tr-TR" altLang="tr-TR" sz="2800" b="0" i="0" u="none" strike="noStrike" cap="none" normalizeH="0" baseline="0" dirty="0">
                <a:ln>
                  <a:noFill/>
                </a:ln>
                <a:solidFill>
                  <a:schemeClr val="tx1"/>
                </a:solidFill>
                <a:effectLst/>
                <a:latin typeface="Arial" panose="020B0604020202020204" pitchFamily="34" charset="0"/>
              </a:rPr>
              <a:t> (İleri </a:t>
            </a:r>
            <a:r>
              <a:rPr kumimoji="0" lang="tr-TR" altLang="tr-TR" sz="2800" b="0" i="0" u="none" strike="noStrike" cap="none" normalizeH="0" baseline="0" dirty="0" err="1">
                <a:ln>
                  <a:noFill/>
                </a:ln>
                <a:solidFill>
                  <a:schemeClr val="tx1"/>
                </a:solidFill>
                <a:effectLst/>
                <a:latin typeface="Arial" panose="020B0604020202020204" pitchFamily="34" charset="0"/>
              </a:rPr>
              <a:t>Glikasyon</a:t>
            </a:r>
            <a:r>
              <a:rPr kumimoji="0" lang="tr-TR" altLang="tr-TR" sz="2800" b="0" i="0" u="none" strike="noStrike" cap="none" normalizeH="0" baseline="0" dirty="0">
                <a:ln>
                  <a:noFill/>
                </a:ln>
                <a:solidFill>
                  <a:schemeClr val="tx1"/>
                </a:solidFill>
                <a:effectLst/>
                <a:latin typeface="Arial" panose="020B0604020202020204" pitchFamily="34" charset="0"/>
              </a:rPr>
              <a:t> Son Ürünleri Reseptörü) aracılığıyla nöronlarda toksik sinyal yollarını tetikler. Bu, </a:t>
            </a:r>
            <a:r>
              <a:rPr kumimoji="0" lang="tr-TR" altLang="tr-TR" sz="2800" b="1" i="0" u="none" strike="noStrike" cap="none" normalizeH="0" baseline="0" dirty="0">
                <a:ln>
                  <a:noFill/>
                </a:ln>
                <a:solidFill>
                  <a:schemeClr val="tx1"/>
                </a:solidFill>
                <a:effectLst/>
                <a:latin typeface="Arial" panose="020B0604020202020204" pitchFamily="34" charset="0"/>
              </a:rPr>
              <a:t>nöronal </a:t>
            </a:r>
            <a:r>
              <a:rPr kumimoji="0" lang="tr-TR" altLang="tr-TR" sz="2800" b="1" i="0" u="none" strike="noStrike" cap="none" normalizeH="0" baseline="0" dirty="0" err="1">
                <a:ln>
                  <a:noFill/>
                </a:ln>
                <a:solidFill>
                  <a:schemeClr val="tx1"/>
                </a:solidFill>
                <a:effectLst/>
                <a:latin typeface="Arial" panose="020B0604020202020204" pitchFamily="34" charset="0"/>
              </a:rPr>
              <a:t>apoptoza</a:t>
            </a:r>
            <a:r>
              <a:rPr kumimoji="0" lang="tr-TR" altLang="tr-TR" sz="2800" b="1" i="0" u="none" strike="noStrike" cap="none" normalizeH="0" baseline="0" dirty="0">
                <a:ln>
                  <a:noFill/>
                </a:ln>
                <a:solidFill>
                  <a:schemeClr val="tx1"/>
                </a:solidFill>
                <a:effectLst/>
                <a:latin typeface="Arial" panose="020B0604020202020204" pitchFamily="34" charset="0"/>
              </a:rPr>
              <a:t> </a:t>
            </a:r>
            <a:r>
              <a:rPr kumimoji="0" lang="tr-TR" altLang="tr-TR" sz="2800" b="0" i="0" u="none" strike="noStrike" cap="none" normalizeH="0" baseline="0" dirty="0">
                <a:ln>
                  <a:noFill/>
                </a:ln>
                <a:solidFill>
                  <a:schemeClr val="tx1"/>
                </a:solidFill>
                <a:effectLst/>
                <a:latin typeface="Arial" panose="020B0604020202020204" pitchFamily="34" charset="0"/>
              </a:rPr>
              <a:t>ve </a:t>
            </a:r>
            <a:r>
              <a:rPr kumimoji="0" lang="tr-TR" altLang="tr-TR" sz="2800" b="1" i="0" u="none" strike="noStrike" cap="none" normalizeH="0" baseline="0" dirty="0" err="1">
                <a:ln>
                  <a:noFill/>
                </a:ln>
                <a:solidFill>
                  <a:schemeClr val="tx1"/>
                </a:solidFill>
                <a:effectLst/>
                <a:latin typeface="Arial" panose="020B0604020202020204" pitchFamily="34" charset="0"/>
              </a:rPr>
              <a:t>pro-inflamatuar</a:t>
            </a:r>
            <a:r>
              <a:rPr kumimoji="0" lang="tr-TR" altLang="tr-TR" sz="2800" b="1" i="0" u="none" strike="noStrike" cap="none" normalizeH="0" baseline="0" dirty="0">
                <a:ln>
                  <a:noFill/>
                </a:ln>
                <a:solidFill>
                  <a:schemeClr val="tx1"/>
                </a:solidFill>
                <a:effectLst/>
                <a:latin typeface="Arial" panose="020B0604020202020204" pitchFamily="34" charset="0"/>
              </a:rPr>
              <a:t> sitokinlerin </a:t>
            </a:r>
            <a:r>
              <a:rPr kumimoji="0" lang="tr-TR" altLang="tr-TR" sz="2800" b="0" i="0" u="none" strike="noStrike" cap="none" normalizeH="0" baseline="0" dirty="0">
                <a:ln>
                  <a:noFill/>
                </a:ln>
                <a:solidFill>
                  <a:schemeClr val="tx1"/>
                </a:solidFill>
                <a:effectLst/>
                <a:latin typeface="Arial" panose="020B0604020202020204" pitchFamily="34" charset="0"/>
              </a:rPr>
              <a:t>(IL-6, TNF-α) salınımına katkıda bulunur, deliryum semptomlarının ağırlaşmasına neden olur.</a:t>
            </a:r>
          </a:p>
        </p:txBody>
      </p:sp>
      <p:sp>
        <p:nvSpPr>
          <p:cNvPr id="3" name="Ok: Sağ 2">
            <a:extLst>
              <a:ext uri="{FF2B5EF4-FFF2-40B4-BE49-F238E27FC236}">
                <a16:creationId xmlns:a16="http://schemas.microsoft.com/office/drawing/2014/main" id="{A568BE4C-B155-1ADC-8FFE-4D99C7B67635}"/>
              </a:ext>
            </a:extLst>
          </p:cNvPr>
          <p:cNvSpPr/>
          <p:nvPr/>
        </p:nvSpPr>
        <p:spPr>
          <a:xfrm>
            <a:off x="269690" y="342171"/>
            <a:ext cx="978408" cy="4846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Sağa Bükülü 3">
            <a:extLst>
              <a:ext uri="{FF2B5EF4-FFF2-40B4-BE49-F238E27FC236}">
                <a16:creationId xmlns:a16="http://schemas.microsoft.com/office/drawing/2014/main" id="{B4623F05-0310-986C-9765-66D3DE32D168}"/>
              </a:ext>
            </a:extLst>
          </p:cNvPr>
          <p:cNvSpPr/>
          <p:nvPr/>
        </p:nvSpPr>
        <p:spPr>
          <a:xfrm rot="20953422">
            <a:off x="941621" y="1998162"/>
            <a:ext cx="1148922" cy="1216152"/>
          </a:xfrm>
          <a:prstGeom prst="curvedRightArrow">
            <a:avLst>
              <a:gd name="adj1" fmla="val 25000"/>
              <a:gd name="adj2" fmla="val 50000"/>
              <a:gd name="adj3" fmla="val 6141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Ok: Sola Bükülü 4">
            <a:extLst>
              <a:ext uri="{FF2B5EF4-FFF2-40B4-BE49-F238E27FC236}">
                <a16:creationId xmlns:a16="http://schemas.microsoft.com/office/drawing/2014/main" id="{8D1A899D-836C-90F8-D66E-47E310B12B2E}"/>
              </a:ext>
            </a:extLst>
          </p:cNvPr>
          <p:cNvSpPr/>
          <p:nvPr/>
        </p:nvSpPr>
        <p:spPr>
          <a:xfrm rot="898618">
            <a:off x="10749079" y="2949485"/>
            <a:ext cx="1155220" cy="2095224"/>
          </a:xfrm>
          <a:prstGeom prst="curvedLeftArrow">
            <a:avLst>
              <a:gd name="adj1" fmla="val 18116"/>
              <a:gd name="adj2" fmla="val 75376"/>
              <a:gd name="adj3" fmla="val 6512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07815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78379" y="593498"/>
            <a:ext cx="6050631" cy="584775"/>
          </a:xfrm>
          <a:prstGeom prst="rect">
            <a:avLst/>
          </a:prstGeom>
        </p:spPr>
        <p:txBody>
          <a:bodyPr wrap="none">
            <a:spAutoFit/>
          </a:bodyPr>
          <a:lstStyle/>
          <a:p>
            <a:r>
              <a:rPr lang="tr-TR" sz="3200" b="1" dirty="0" err="1">
                <a:solidFill>
                  <a:srgbClr val="333333"/>
                </a:solidFill>
                <a:latin typeface="Arial" panose="020B0604020202020204" pitchFamily="34" charset="0"/>
                <a:cs typeface="Arial" panose="020B0604020202020204" pitchFamily="34" charset="0"/>
              </a:rPr>
              <a:t>NfL</a:t>
            </a:r>
            <a:r>
              <a:rPr lang="tr-TR" sz="3200" b="1" dirty="0">
                <a:solidFill>
                  <a:srgbClr val="333333"/>
                </a:solidFill>
                <a:latin typeface="Arial" panose="020B0604020202020204" pitchFamily="34" charset="0"/>
                <a:cs typeface="Arial" panose="020B0604020202020204" pitchFamily="34" charset="0"/>
              </a:rPr>
              <a:t> (</a:t>
            </a:r>
            <a:r>
              <a:rPr lang="en-GB" sz="3200" b="1" dirty="0" err="1">
                <a:solidFill>
                  <a:srgbClr val="333333"/>
                </a:solidFill>
                <a:latin typeface="Arial" panose="020B0604020202020204" pitchFamily="34" charset="0"/>
                <a:cs typeface="Arial" panose="020B0604020202020204" pitchFamily="34" charset="0"/>
              </a:rPr>
              <a:t>Nörofilament</a:t>
            </a:r>
            <a:r>
              <a:rPr lang="en-GB" sz="3200" b="1" dirty="0">
                <a:solidFill>
                  <a:srgbClr val="333333"/>
                </a:solidFill>
                <a:latin typeface="Arial" panose="020B0604020202020204" pitchFamily="34" charset="0"/>
                <a:cs typeface="Arial" panose="020B0604020202020204" pitchFamily="34" charset="0"/>
              </a:rPr>
              <a:t> </a:t>
            </a:r>
            <a:r>
              <a:rPr lang="en-GB" sz="3200" b="1" dirty="0" err="1">
                <a:solidFill>
                  <a:srgbClr val="333333"/>
                </a:solidFill>
                <a:latin typeface="Arial" panose="020B0604020202020204" pitchFamily="34" charset="0"/>
                <a:cs typeface="Arial" panose="020B0604020202020204" pitchFamily="34" charset="0"/>
              </a:rPr>
              <a:t>hafif</a:t>
            </a:r>
            <a:r>
              <a:rPr lang="en-GB" sz="3200" b="1" dirty="0">
                <a:solidFill>
                  <a:srgbClr val="333333"/>
                </a:solidFill>
                <a:latin typeface="Arial" panose="020B0604020202020204" pitchFamily="34" charset="0"/>
                <a:cs typeface="Arial" panose="020B0604020202020204" pitchFamily="34" charset="0"/>
              </a:rPr>
              <a:t> </a:t>
            </a:r>
            <a:r>
              <a:rPr lang="en-GB" sz="3200" b="1" dirty="0" err="1">
                <a:solidFill>
                  <a:srgbClr val="333333"/>
                </a:solidFill>
                <a:latin typeface="Arial" panose="020B0604020202020204" pitchFamily="34" charset="0"/>
                <a:cs typeface="Arial" panose="020B0604020202020204" pitchFamily="34" charset="0"/>
              </a:rPr>
              <a:t>zincir</a:t>
            </a:r>
            <a:r>
              <a:rPr lang="tr-TR" sz="3200" b="1" dirty="0">
                <a:solidFill>
                  <a:srgbClr val="333333"/>
                </a:solidFill>
                <a:latin typeface="Arial" panose="020B0604020202020204" pitchFamily="34" charset="0"/>
                <a:cs typeface="Arial" panose="020B0604020202020204" pitchFamily="34" charset="0"/>
              </a:rPr>
              <a:t>)</a:t>
            </a:r>
            <a:endParaRPr lang="en-GB" sz="3200" b="1"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629342" y="1470593"/>
            <a:ext cx="6399532" cy="4267796"/>
          </a:xfrm>
          <a:prstGeom prst="rect">
            <a:avLst/>
          </a:prstGeom>
        </p:spPr>
      </p:pic>
      <p:sp>
        <p:nvSpPr>
          <p:cNvPr id="5" name="Dikdörtgen 4"/>
          <p:cNvSpPr/>
          <p:nvPr/>
        </p:nvSpPr>
        <p:spPr>
          <a:xfrm>
            <a:off x="7299716" y="4149081"/>
            <a:ext cx="4387273" cy="2308324"/>
          </a:xfrm>
          <a:prstGeom prst="rect">
            <a:avLst/>
          </a:prstGeom>
        </p:spPr>
        <p:txBody>
          <a:bodyPr wrap="square">
            <a:spAutoFit/>
          </a:bodyPr>
          <a:lstStyle/>
          <a:p>
            <a:pPr algn="ctr"/>
            <a:r>
              <a:rPr lang="tr-TR" altLang="tr-TR" dirty="0">
                <a:latin typeface="Arial" panose="020B0604020202020204" pitchFamily="34" charset="0"/>
                <a:cs typeface="Arial" panose="020B0604020202020204" pitchFamily="34" charset="0"/>
              </a:rPr>
              <a:t>Aksonlara </a:t>
            </a:r>
            <a:r>
              <a:rPr lang="tr-TR" altLang="tr-TR" b="1" dirty="0">
                <a:latin typeface="Arial" panose="020B0604020202020204" pitchFamily="34" charset="0"/>
                <a:cs typeface="Arial" panose="020B0604020202020204" pitchFamily="34" charset="0"/>
              </a:rPr>
              <a:t>yapısal sağlamlık kazandırır </a:t>
            </a:r>
            <a:r>
              <a:rPr lang="tr-TR" altLang="tr-TR" dirty="0">
                <a:latin typeface="Arial" panose="020B0604020202020204" pitchFamily="34" charset="0"/>
                <a:cs typeface="Arial" panose="020B0604020202020204" pitchFamily="34" charset="0"/>
              </a:rPr>
              <a:t>ve </a:t>
            </a:r>
            <a:r>
              <a:rPr lang="tr-TR" altLang="tr-TR" b="1" dirty="0">
                <a:latin typeface="Arial" panose="020B0604020202020204" pitchFamily="34" charset="0"/>
                <a:cs typeface="Arial" panose="020B0604020202020204" pitchFamily="34" charset="0"/>
              </a:rPr>
              <a:t>çaplarını düzenler</a:t>
            </a:r>
            <a:r>
              <a:rPr lang="tr-TR" altLang="tr-TR" dirty="0">
                <a:latin typeface="Arial" panose="020B0604020202020204" pitchFamily="34" charset="0"/>
                <a:cs typeface="Arial" panose="020B0604020202020204" pitchFamily="34" charset="0"/>
              </a:rPr>
              <a:t>.</a:t>
            </a:r>
            <a:endParaRPr lang="tr-TR" dirty="0">
              <a:solidFill>
                <a:srgbClr val="333333"/>
              </a:solidFill>
              <a:latin typeface="Arial" panose="020B0604020202020204" pitchFamily="34" charset="0"/>
              <a:cs typeface="Arial" panose="020B0604020202020204" pitchFamily="34" charset="0"/>
            </a:endParaRPr>
          </a:p>
          <a:p>
            <a:pPr algn="ctr"/>
            <a:r>
              <a:rPr lang="en-GB" dirty="0">
                <a:solidFill>
                  <a:srgbClr val="333333"/>
                </a:solidFill>
                <a:latin typeface="Arial" panose="020B0604020202020204" pitchFamily="34" charset="0"/>
                <a:cs typeface="Arial" panose="020B0604020202020204" pitchFamily="34" charset="0"/>
              </a:rPr>
              <a:t>BOS </a:t>
            </a:r>
            <a:r>
              <a:rPr lang="en-GB" dirty="0" err="1">
                <a:solidFill>
                  <a:srgbClr val="333333"/>
                </a:solidFill>
                <a:latin typeface="Arial" panose="020B0604020202020204" pitchFamily="34" charset="0"/>
                <a:cs typeface="Arial" panose="020B0604020202020204" pitchFamily="34" charset="0"/>
              </a:rPr>
              <a:t>ve</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kandaki</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seviyeleri</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inflamatuar</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nörodejeneratif</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travmatik</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ve</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serebrovasküler</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hastalıklar</a:t>
            </a:r>
            <a:r>
              <a:rPr lang="en-GB" dirty="0">
                <a:solidFill>
                  <a:srgbClr val="333333"/>
                </a:solidFill>
                <a:latin typeface="Arial" panose="020B0604020202020204" pitchFamily="34" charset="0"/>
                <a:cs typeface="Arial" panose="020B0604020202020204" pitchFamily="34" charset="0"/>
              </a:rPr>
              <a:t> da </a:t>
            </a:r>
            <a:r>
              <a:rPr lang="en-GB" dirty="0" err="1">
                <a:solidFill>
                  <a:srgbClr val="333333"/>
                </a:solidFill>
                <a:latin typeface="Arial" panose="020B0604020202020204" pitchFamily="34" charset="0"/>
                <a:cs typeface="Arial" panose="020B0604020202020204" pitchFamily="34" charset="0"/>
              </a:rPr>
              <a:t>dahil</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olmak</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üzere</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çeşitli</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nörolojik</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bozukluklarda</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aksonal</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hasarın</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derecesine</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orantılı</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olarak</a:t>
            </a:r>
            <a:r>
              <a:rPr lang="en-GB" dirty="0">
                <a:solidFill>
                  <a:srgbClr val="333333"/>
                </a:solidFill>
                <a:latin typeface="Arial" panose="020B0604020202020204" pitchFamily="34" charset="0"/>
                <a:cs typeface="Arial" panose="020B0604020202020204" pitchFamily="34" charset="0"/>
              </a:rPr>
              <a:t> </a:t>
            </a:r>
            <a:r>
              <a:rPr lang="en-GB" dirty="0" err="1">
                <a:solidFill>
                  <a:srgbClr val="333333"/>
                </a:solidFill>
                <a:latin typeface="Arial" panose="020B0604020202020204" pitchFamily="34" charset="0"/>
                <a:cs typeface="Arial" panose="020B0604020202020204" pitchFamily="34" charset="0"/>
              </a:rPr>
              <a:t>artar</a:t>
            </a:r>
            <a:r>
              <a:rPr lang="en-GB" dirty="0">
                <a:solidFill>
                  <a:srgbClr val="333333"/>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5F53A6-879D-9E45-6B62-9CEA37F21A6E}"/>
              </a:ext>
            </a:extLst>
          </p:cNvPr>
          <p:cNvSpPr>
            <a:spLocks noChangeArrowheads="1"/>
          </p:cNvSpPr>
          <p:nvPr/>
        </p:nvSpPr>
        <p:spPr bwMode="auto">
          <a:xfrm>
            <a:off x="4274313" y="1286759"/>
            <a:ext cx="728834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algn="ctr" eaLnBrk="0" fontAlgn="base" hangingPunct="0">
              <a:spcBef>
                <a:spcPct val="0"/>
              </a:spcBef>
              <a:spcAft>
                <a:spcPct val="0"/>
              </a:spcAft>
              <a:buFontTx/>
              <a:buChar char="•"/>
            </a:pPr>
            <a:r>
              <a:rPr kumimoji="0" lang="tr-TR" altLang="tr-TR" b="0" i="0" u="none" strike="noStrike" cap="none" normalizeH="0" baseline="0" dirty="0" err="1">
                <a:ln>
                  <a:noFill/>
                </a:ln>
                <a:solidFill>
                  <a:schemeClr val="tx1"/>
                </a:solidFill>
                <a:effectLst/>
                <a:latin typeface="Arial" panose="020B0604020202020204" pitchFamily="34" charset="0"/>
              </a:rPr>
              <a:t>NfL</a:t>
            </a:r>
            <a:r>
              <a:rPr kumimoji="0" lang="tr-TR" altLang="tr-TR" b="0" i="0" u="none" strike="noStrike" cap="none" normalizeH="0" baseline="0" dirty="0">
                <a:ln>
                  <a:noFill/>
                </a:ln>
                <a:solidFill>
                  <a:schemeClr val="tx1"/>
                </a:solidFill>
                <a:effectLst/>
                <a:latin typeface="Arial" panose="020B0604020202020204" pitchFamily="34" charset="0"/>
              </a:rPr>
              <a:t>, nöronların sitoplazmasında, özellikle de </a:t>
            </a:r>
            <a:r>
              <a:rPr kumimoji="0" lang="tr-TR" altLang="tr-TR" b="1" i="0" u="none" strike="noStrike" cap="none" normalizeH="0" baseline="0" dirty="0">
                <a:ln>
                  <a:noFill/>
                </a:ln>
                <a:solidFill>
                  <a:schemeClr val="tx1"/>
                </a:solidFill>
                <a:effectLst/>
                <a:latin typeface="Arial" panose="020B0604020202020204" pitchFamily="34" charset="0"/>
              </a:rPr>
              <a:t>aksonlarda</a:t>
            </a:r>
            <a:r>
              <a:rPr kumimoji="0" lang="tr-TR" altLang="tr-TR" b="0" i="0" u="none" strike="noStrike" cap="none" normalizeH="0" baseline="0" dirty="0">
                <a:ln>
                  <a:noFill/>
                </a:ln>
                <a:solidFill>
                  <a:schemeClr val="tx1"/>
                </a:solidFill>
                <a:effectLst/>
                <a:latin typeface="Arial" panose="020B0604020202020204" pitchFamily="34" charset="0"/>
              </a:rPr>
              <a:t> yoğun olarak bulunan bir </a:t>
            </a:r>
            <a:r>
              <a:rPr kumimoji="0" lang="tr-TR" altLang="tr-TR" b="1" i="0" u="none" strike="noStrike" cap="none" normalizeH="0" baseline="0" dirty="0" err="1">
                <a:ln>
                  <a:noFill/>
                </a:ln>
                <a:solidFill>
                  <a:schemeClr val="tx1"/>
                </a:solidFill>
                <a:effectLst/>
                <a:latin typeface="Arial" panose="020B0604020202020204" pitchFamily="34" charset="0"/>
              </a:rPr>
              <a:t>sitoskeletal</a:t>
            </a:r>
            <a:r>
              <a:rPr kumimoji="0" lang="tr-TR" altLang="tr-TR" b="1" i="0" u="none" strike="noStrike" cap="none" normalizeH="0" baseline="0" dirty="0">
                <a:ln>
                  <a:noFill/>
                </a:ln>
                <a:solidFill>
                  <a:schemeClr val="tx1"/>
                </a:solidFill>
                <a:effectLst/>
                <a:latin typeface="Arial" panose="020B0604020202020204" pitchFamily="34" charset="0"/>
              </a:rPr>
              <a:t> </a:t>
            </a:r>
            <a:r>
              <a:rPr kumimoji="0" lang="tr-TR" altLang="tr-TR" b="0" i="0" u="none" strike="noStrike" cap="none" normalizeH="0" baseline="0" dirty="0">
                <a:ln>
                  <a:noFill/>
                </a:ln>
                <a:solidFill>
                  <a:schemeClr val="tx1"/>
                </a:solidFill>
                <a:effectLst/>
                <a:latin typeface="Arial" panose="020B0604020202020204" pitchFamily="34" charset="0"/>
              </a:rPr>
              <a:t>(hücre iskeleti) proteindir. </a:t>
            </a:r>
          </a:p>
          <a:p>
            <a:pPr lvl="8" algn="ctr" eaLnBrk="0" fontAlgn="base" hangingPunct="0">
              <a:spcBef>
                <a:spcPct val="0"/>
              </a:spcBef>
              <a:spcAft>
                <a:spcPct val="0"/>
              </a:spcAft>
              <a:buFontTx/>
              <a:buChar char="•"/>
            </a:pPr>
            <a:r>
              <a:rPr kumimoji="0" lang="tr-TR" altLang="tr-TR" b="0" i="0" u="none" strike="noStrike" cap="none" normalizeH="0" baseline="0" dirty="0" err="1">
                <a:ln>
                  <a:noFill/>
                </a:ln>
                <a:solidFill>
                  <a:schemeClr val="tx1"/>
                </a:solidFill>
                <a:effectLst/>
                <a:latin typeface="Arial" panose="020B0604020202020204" pitchFamily="34" charset="0"/>
              </a:rPr>
              <a:t>Nörofilament</a:t>
            </a:r>
            <a:r>
              <a:rPr kumimoji="0" lang="tr-TR" altLang="tr-TR" b="0" i="0" u="none" strike="noStrike" cap="none" normalizeH="0" baseline="0" dirty="0">
                <a:ln>
                  <a:noFill/>
                </a:ln>
                <a:solidFill>
                  <a:schemeClr val="tx1"/>
                </a:solidFill>
                <a:effectLst/>
                <a:latin typeface="Arial" panose="020B0604020202020204" pitchFamily="34" charset="0"/>
              </a:rPr>
              <a:t> (NF) adı verilen ara filamentlerin üç alt biriminden (Hafif, Orta ve Ağır) en küçüğüdür.</a:t>
            </a:r>
          </a:p>
          <a:p>
            <a:pPr marL="0" marR="0" lvl="0" indent="0" algn="ctr" defTabSz="914400" rtl="0" eaLnBrk="0" fontAlgn="base" latinLnBrk="0" hangingPunct="0">
              <a:lnSpc>
                <a:spcPct val="100000"/>
              </a:lnSpc>
              <a:spcBef>
                <a:spcPct val="0"/>
              </a:spcBef>
              <a:spcAft>
                <a:spcPct val="0"/>
              </a:spcAft>
              <a:buClrTx/>
              <a:buSzTx/>
              <a:tabLst/>
            </a:pPr>
            <a:r>
              <a:rPr lang="tr-TR" altLang="tr-TR" b="1" dirty="0">
                <a:latin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010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103A016-65D7-7402-2D6F-7D1B008710EB}"/>
              </a:ext>
            </a:extLst>
          </p:cNvPr>
          <p:cNvPicPr>
            <a:picLocks noChangeAspect="1"/>
          </p:cNvPicPr>
          <p:nvPr/>
        </p:nvPicPr>
        <p:blipFill>
          <a:blip r:embed="rId2"/>
          <a:stretch>
            <a:fillRect/>
          </a:stretch>
        </p:blipFill>
        <p:spPr>
          <a:xfrm>
            <a:off x="2361874" y="391251"/>
            <a:ext cx="8116433" cy="5612510"/>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C219FCD9-42D8-3FB4-BB59-462083293658}"/>
              </a:ext>
            </a:extLst>
          </p:cNvPr>
          <p:cNvPicPr>
            <a:picLocks noChangeAspect="1"/>
          </p:cNvPicPr>
          <p:nvPr/>
        </p:nvPicPr>
        <p:blipFill>
          <a:blip r:embed="rId3"/>
          <a:stretch>
            <a:fillRect/>
          </a:stretch>
        </p:blipFill>
        <p:spPr>
          <a:xfrm>
            <a:off x="4403698" y="6177229"/>
            <a:ext cx="3791479" cy="219106"/>
          </a:xfrm>
          <a:prstGeom prst="rect">
            <a:avLst/>
          </a:prstGeom>
        </p:spPr>
      </p:pic>
      <p:sp>
        <p:nvSpPr>
          <p:cNvPr id="4" name="Metin kutusu 3">
            <a:extLst>
              <a:ext uri="{FF2B5EF4-FFF2-40B4-BE49-F238E27FC236}">
                <a16:creationId xmlns:a16="http://schemas.microsoft.com/office/drawing/2014/main" id="{1B05A776-6555-D720-EDBF-CD5579031E06}"/>
              </a:ext>
            </a:extLst>
          </p:cNvPr>
          <p:cNvSpPr txBox="1"/>
          <p:nvPr/>
        </p:nvSpPr>
        <p:spPr>
          <a:xfrm>
            <a:off x="5362191"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254272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633B40E-BFED-4B5F-AA55-117506F2E154}"/>
              </a:ext>
            </a:extLst>
          </p:cNvPr>
          <p:cNvPicPr>
            <a:picLocks noChangeAspect="1"/>
          </p:cNvPicPr>
          <p:nvPr/>
        </p:nvPicPr>
        <p:blipFill>
          <a:blip r:embed="rId2"/>
          <a:stretch>
            <a:fillRect/>
          </a:stretch>
        </p:blipFill>
        <p:spPr>
          <a:xfrm>
            <a:off x="637865" y="545187"/>
            <a:ext cx="5242074" cy="5582429"/>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C42AF073-4F1A-DAA6-79BE-EF952676F83E}"/>
              </a:ext>
            </a:extLst>
          </p:cNvPr>
          <p:cNvPicPr>
            <a:picLocks noChangeAspect="1"/>
          </p:cNvPicPr>
          <p:nvPr/>
        </p:nvPicPr>
        <p:blipFill>
          <a:blip r:embed="rId3"/>
          <a:stretch>
            <a:fillRect/>
          </a:stretch>
        </p:blipFill>
        <p:spPr>
          <a:xfrm>
            <a:off x="6096000" y="1576276"/>
            <a:ext cx="5691110" cy="4191585"/>
          </a:xfrm>
          <a:prstGeom prst="rect">
            <a:avLst/>
          </a:prstGeom>
          <a:ln w="88900" cap="sq" cmpd="thickThin">
            <a:solidFill>
              <a:srgbClr val="000000"/>
            </a:solidFill>
            <a:prstDash val="solid"/>
            <a:miter lim="800000"/>
          </a:ln>
          <a:effectLst>
            <a:innerShdw blurRad="76200">
              <a:srgbClr val="000000"/>
            </a:innerShdw>
          </a:effectLst>
        </p:spPr>
      </p:pic>
      <p:sp>
        <p:nvSpPr>
          <p:cNvPr id="2" name="Metin kutusu 1">
            <a:extLst>
              <a:ext uri="{FF2B5EF4-FFF2-40B4-BE49-F238E27FC236}">
                <a16:creationId xmlns:a16="http://schemas.microsoft.com/office/drawing/2014/main" id="{F7C7D604-E0BF-1C7C-7575-071F7FAB721F}"/>
              </a:ext>
            </a:extLst>
          </p:cNvPr>
          <p:cNvSpPr txBox="1"/>
          <p:nvPr/>
        </p:nvSpPr>
        <p:spPr>
          <a:xfrm>
            <a:off x="6215605" y="545187"/>
            <a:ext cx="5804794" cy="523220"/>
          </a:xfrm>
          <a:prstGeom prst="rect">
            <a:avLst/>
          </a:prstGeom>
          <a:noFill/>
        </p:spPr>
        <p:txBody>
          <a:bodyPr wrap="none" rtlCol="0">
            <a:spAutoFit/>
          </a:bodyPr>
          <a:lstStyle/>
          <a:p>
            <a:r>
              <a:rPr lang="tr-TR" sz="2800" dirty="0">
                <a:latin typeface="Arial" panose="020B0604020202020204" pitchFamily="34" charset="0"/>
                <a:cs typeface="Arial" panose="020B0604020202020204" pitchFamily="34" charset="0"/>
              </a:rPr>
              <a:t>Nörodejeneratif hastalıklarla ilişkisi </a:t>
            </a:r>
          </a:p>
        </p:txBody>
      </p:sp>
      <p:sp>
        <p:nvSpPr>
          <p:cNvPr id="6" name="Metin kutusu 5">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35143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22764" y="2086754"/>
            <a:ext cx="7232071" cy="4346373"/>
          </a:xfrm>
          <a:prstGeom prst="rect">
            <a:avLst/>
          </a:prstGeom>
          <a:ln w="88900" cap="sq" cmpd="thickThin">
            <a:solidFill>
              <a:srgbClr val="000000"/>
            </a:solidFill>
            <a:prstDash val="solid"/>
            <a:miter lim="800000"/>
          </a:ln>
          <a:effectLst>
            <a:innerShdw blurRad="76200">
              <a:srgbClr val="000000"/>
            </a:innerShdw>
          </a:effectLst>
        </p:spPr>
      </p:pic>
      <p:pic>
        <p:nvPicPr>
          <p:cNvPr id="3" name="Resim 2"/>
          <p:cNvPicPr>
            <a:picLocks noChangeAspect="1"/>
          </p:cNvPicPr>
          <p:nvPr/>
        </p:nvPicPr>
        <p:blipFill>
          <a:blip r:embed="rId3"/>
          <a:stretch>
            <a:fillRect/>
          </a:stretch>
        </p:blipFill>
        <p:spPr>
          <a:xfrm>
            <a:off x="2701271" y="181813"/>
            <a:ext cx="5833130" cy="14992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3371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4E44BCB-0AFF-87A2-7A1E-6E05716FA37A}"/>
              </a:ext>
            </a:extLst>
          </p:cNvPr>
          <p:cNvPicPr>
            <a:picLocks noChangeAspect="1"/>
          </p:cNvPicPr>
          <p:nvPr/>
        </p:nvPicPr>
        <p:blipFill>
          <a:blip r:embed="rId2"/>
          <a:stretch>
            <a:fillRect/>
          </a:stretch>
        </p:blipFill>
        <p:spPr>
          <a:xfrm>
            <a:off x="2971462" y="225400"/>
            <a:ext cx="6573167" cy="1800476"/>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725D088B-296D-EB92-E156-C25A060ADD44}"/>
              </a:ext>
            </a:extLst>
          </p:cNvPr>
          <p:cNvPicPr>
            <a:picLocks noChangeAspect="1"/>
          </p:cNvPicPr>
          <p:nvPr/>
        </p:nvPicPr>
        <p:blipFill>
          <a:blip r:embed="rId3"/>
          <a:stretch>
            <a:fillRect/>
          </a:stretch>
        </p:blipFill>
        <p:spPr>
          <a:xfrm>
            <a:off x="345910" y="2325101"/>
            <a:ext cx="6106377" cy="3781953"/>
          </a:xfrm>
          <a:prstGeom prst="rect">
            <a:avLst/>
          </a:prstGeom>
          <a:ln w="88900" cap="sq" cmpd="thickThin">
            <a:solidFill>
              <a:srgbClr val="000000"/>
            </a:solidFill>
            <a:prstDash val="solid"/>
            <a:miter lim="800000"/>
          </a:ln>
          <a:effectLst>
            <a:innerShdw blurRad="76200">
              <a:srgbClr val="000000"/>
            </a:innerShdw>
          </a:effectLst>
        </p:spPr>
      </p:pic>
      <p:sp>
        <p:nvSpPr>
          <p:cNvPr id="6" name="Metin kutusu 5">
            <a:extLst>
              <a:ext uri="{FF2B5EF4-FFF2-40B4-BE49-F238E27FC236}">
                <a16:creationId xmlns:a16="http://schemas.microsoft.com/office/drawing/2014/main" id="{D72FAE02-BDBB-1116-32CF-847E0D7E1889}"/>
              </a:ext>
            </a:extLst>
          </p:cNvPr>
          <p:cNvSpPr txBox="1"/>
          <p:nvPr/>
        </p:nvSpPr>
        <p:spPr>
          <a:xfrm>
            <a:off x="6991109" y="2692583"/>
            <a:ext cx="4352081" cy="2246769"/>
          </a:xfrm>
          <a:prstGeom prst="rect">
            <a:avLst/>
          </a:prstGeom>
          <a:noFill/>
        </p:spPr>
        <p:txBody>
          <a:bodyPr wrap="square" rtlCol="0">
            <a:spAutoFit/>
          </a:bodyPr>
          <a:lstStyle/>
          <a:p>
            <a:r>
              <a:rPr lang="tr-TR" sz="2800" dirty="0">
                <a:latin typeface="Arial" panose="020B0604020202020204" pitchFamily="34" charset="0"/>
                <a:cs typeface="Arial" panose="020B0604020202020204" pitchFamily="34" charset="0"/>
              </a:rPr>
              <a:t>28 çalışma dahil edilmiş</a:t>
            </a:r>
          </a:p>
          <a:p>
            <a:r>
              <a:rPr lang="tr-TR" sz="2800" b="1" dirty="0">
                <a:latin typeface="Arial" panose="020B0604020202020204" pitchFamily="34" charset="0"/>
                <a:cs typeface="Arial" panose="020B0604020202020204" pitchFamily="34" charset="0"/>
              </a:rPr>
              <a:t>2 İnflamatuar </a:t>
            </a:r>
          </a:p>
          <a:p>
            <a:r>
              <a:rPr lang="tr-TR" sz="2800" dirty="0">
                <a:latin typeface="Arial" panose="020B0604020202020204" pitchFamily="34" charset="0"/>
                <a:cs typeface="Arial" panose="020B0604020202020204" pitchFamily="34" charset="0"/>
              </a:rPr>
              <a:t>IL6 ve CRP</a:t>
            </a:r>
          </a:p>
          <a:p>
            <a:r>
              <a:rPr lang="tr-TR" sz="2800" b="1" dirty="0">
                <a:latin typeface="Arial" panose="020B0604020202020204" pitchFamily="34" charset="0"/>
                <a:cs typeface="Arial" panose="020B0604020202020204" pitchFamily="34" charset="0"/>
              </a:rPr>
              <a:t>2 </a:t>
            </a:r>
            <a:r>
              <a:rPr lang="tr-TR" sz="2800" b="1" dirty="0" err="1">
                <a:latin typeface="Arial" panose="020B0604020202020204" pitchFamily="34" charset="0"/>
                <a:cs typeface="Arial" panose="020B0604020202020204" pitchFamily="34" charset="0"/>
              </a:rPr>
              <a:t>Neurol</a:t>
            </a:r>
            <a:r>
              <a:rPr lang="tr-TR" sz="2800" b="1" dirty="0">
                <a:latin typeface="Arial" panose="020B0604020202020204" pitchFamily="34" charset="0"/>
                <a:cs typeface="Arial" panose="020B0604020202020204" pitchFamily="34" charset="0"/>
              </a:rPr>
              <a:t> hasar </a:t>
            </a:r>
          </a:p>
          <a:p>
            <a:r>
              <a:rPr lang="tr-TR" sz="2800" b="1" dirty="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S100B ve </a:t>
            </a:r>
            <a:r>
              <a:rPr lang="tr-TR" sz="2800" dirty="0" err="1">
                <a:latin typeface="Arial" panose="020B0604020202020204" pitchFamily="34" charset="0"/>
                <a:cs typeface="Arial" panose="020B0604020202020204" pitchFamily="34" charset="0"/>
              </a:rPr>
              <a:t>NfL</a:t>
            </a:r>
            <a:endParaRPr lang="tr-TR" sz="2800"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020110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364BC8-B04F-18F7-9C93-2A2A9D14DC67}"/>
              </a:ext>
            </a:extLst>
          </p:cNvPr>
          <p:cNvSpPr txBox="1"/>
          <p:nvPr/>
        </p:nvSpPr>
        <p:spPr>
          <a:xfrm>
            <a:off x="805069" y="1024877"/>
            <a:ext cx="11030673" cy="51860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MSS tarafından üretilen IGF-I, MSS gelişimi sırasında ve yetişkinlerde beyin hasarına yanıt olarak önemli bilinen rollere sahiptir </a:t>
            </a:r>
          </a:p>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Nöronal uyarılabilirliği, </a:t>
            </a:r>
            <a:r>
              <a:rPr lang="tr-TR" sz="2400" b="0" i="0" dirty="0" err="1">
                <a:solidFill>
                  <a:srgbClr val="1B1B1B"/>
                </a:solidFill>
                <a:effectLst/>
                <a:latin typeface="Arial" panose="020B0604020202020204" pitchFamily="34" charset="0"/>
                <a:cs typeface="Arial" panose="020B0604020202020204" pitchFamily="34" charset="0"/>
              </a:rPr>
              <a:t>miyelin</a:t>
            </a:r>
            <a:r>
              <a:rPr lang="tr-TR" sz="2400" b="0" i="0" dirty="0">
                <a:solidFill>
                  <a:srgbClr val="1B1B1B"/>
                </a:solidFill>
                <a:effectLst/>
                <a:latin typeface="Arial" panose="020B0604020202020204" pitchFamily="34" charset="0"/>
                <a:cs typeface="Arial" panose="020B0604020202020204" pitchFamily="34" charset="0"/>
              </a:rPr>
              <a:t> kılıf sentezini, kan damarı büyümesini, nöronal sağkalımı, çoğalmayı, farklılaşmayı ve </a:t>
            </a:r>
            <a:r>
              <a:rPr lang="tr-TR" sz="2400" b="0" i="0" dirty="0" err="1">
                <a:solidFill>
                  <a:srgbClr val="1B1B1B"/>
                </a:solidFill>
                <a:effectLst/>
                <a:latin typeface="Arial" panose="020B0604020202020204" pitchFamily="34" charset="0"/>
                <a:cs typeface="Arial" panose="020B0604020202020204" pitchFamily="34" charset="0"/>
              </a:rPr>
              <a:t>sinaptogenezi</a:t>
            </a:r>
            <a:r>
              <a:rPr lang="tr-TR" sz="2400" b="0" i="0" dirty="0">
                <a:solidFill>
                  <a:srgbClr val="1B1B1B"/>
                </a:solidFill>
                <a:effectLst/>
                <a:latin typeface="Arial" panose="020B0604020202020204" pitchFamily="34" charset="0"/>
                <a:cs typeface="Arial" panose="020B0604020202020204" pitchFamily="34" charset="0"/>
              </a:rPr>
              <a:t> teşvik </a:t>
            </a:r>
            <a:r>
              <a:rPr lang="tr-TR" sz="2400" dirty="0">
                <a:solidFill>
                  <a:srgbClr val="1B1B1B"/>
                </a:solidFill>
                <a:latin typeface="Arial" panose="020B0604020202020204" pitchFamily="34" charset="0"/>
                <a:cs typeface="Arial" panose="020B0604020202020204" pitchFamily="34" charset="0"/>
              </a:rPr>
              <a:t>eder </a:t>
            </a:r>
            <a:endParaRPr lang="tr-TR" sz="2400" b="0" i="0" dirty="0">
              <a:solidFill>
                <a:srgbClr val="1B1B1B"/>
              </a:solidFill>
              <a:effectLst/>
              <a:latin typeface="Arial" panose="020B0604020202020204" pitchFamily="34" charset="0"/>
              <a:cs typeface="Arial" panose="020B0604020202020204" pitchFamily="34" charset="0"/>
            </a:endParaRPr>
          </a:p>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 ve serebral glikoz taşınmasını ve metabolizmasını kolaylaştırmak yer alır. </a:t>
            </a:r>
          </a:p>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IGF-I nöronal plastisiteyi teşvik eder </a:t>
            </a:r>
          </a:p>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Nöronal işlevselliği korur </a:t>
            </a:r>
          </a:p>
          <a:p>
            <a:pPr algn="l">
              <a:spcBef>
                <a:spcPts val="2250"/>
              </a:spcBef>
              <a:buNone/>
            </a:pPr>
            <a:r>
              <a:rPr lang="tr-TR" sz="2400" b="1" dirty="0" err="1">
                <a:solidFill>
                  <a:srgbClr val="1B1B1B"/>
                </a:solidFill>
                <a:latin typeface="Arial" panose="020B0604020202020204" pitchFamily="34" charset="0"/>
                <a:cs typeface="Arial" panose="020B0604020202020204" pitchFamily="34" charset="0"/>
              </a:rPr>
              <a:t>N</a:t>
            </a:r>
            <a:r>
              <a:rPr lang="tr-TR" sz="2400" b="1" i="0" dirty="0" err="1">
                <a:solidFill>
                  <a:srgbClr val="1B1B1B"/>
                </a:solidFill>
                <a:effectLst/>
                <a:latin typeface="Arial" panose="020B0604020202020204" pitchFamily="34" charset="0"/>
                <a:cs typeface="Arial" panose="020B0604020202020204" pitchFamily="34" charset="0"/>
              </a:rPr>
              <a:t>örotrofik</a:t>
            </a:r>
            <a:r>
              <a:rPr lang="tr-TR" sz="2400" b="1" i="0" dirty="0">
                <a:solidFill>
                  <a:srgbClr val="1B1B1B"/>
                </a:solidFill>
                <a:effectLst/>
                <a:latin typeface="Arial" panose="020B0604020202020204" pitchFamily="34" charset="0"/>
                <a:cs typeface="Arial" panose="020B0604020202020204" pitchFamily="34" charset="0"/>
              </a:rPr>
              <a:t> etkilere sahip </a:t>
            </a:r>
            <a:r>
              <a:rPr lang="tr-TR" sz="2400" b="0" i="0" dirty="0">
                <a:solidFill>
                  <a:srgbClr val="1B1B1B"/>
                </a:solidFill>
                <a:effectLst/>
                <a:latin typeface="Arial" panose="020B0604020202020204" pitchFamily="34" charset="0"/>
                <a:cs typeface="Arial" panose="020B0604020202020204" pitchFamily="34" charset="0"/>
              </a:rPr>
              <a:t>evrensel bir </a:t>
            </a:r>
            <a:r>
              <a:rPr lang="tr-TR" sz="2400" b="1" i="0" dirty="0" err="1">
                <a:solidFill>
                  <a:srgbClr val="1B1B1B"/>
                </a:solidFill>
                <a:effectLst/>
                <a:latin typeface="Arial" panose="020B0604020202020204" pitchFamily="34" charset="0"/>
                <a:cs typeface="Arial" panose="020B0604020202020204" pitchFamily="34" charset="0"/>
              </a:rPr>
              <a:t>sitoprotektandır</a:t>
            </a:r>
            <a:r>
              <a:rPr lang="tr-TR" sz="2400" b="1" i="0" dirty="0">
                <a:solidFill>
                  <a:srgbClr val="1B1B1B"/>
                </a:solidFill>
                <a:effectLst/>
                <a:latin typeface="Arial" panose="020B0604020202020204" pitchFamily="34" charset="0"/>
                <a:cs typeface="Arial" panose="020B0604020202020204" pitchFamily="34" charset="0"/>
              </a:rPr>
              <a:t> .</a:t>
            </a:r>
          </a:p>
          <a:p>
            <a:pPr algn="l">
              <a:spcBef>
                <a:spcPts val="2250"/>
              </a:spcBef>
              <a:buNone/>
            </a:pPr>
            <a:r>
              <a:rPr lang="tr-TR" sz="2400" b="0" i="0" dirty="0">
                <a:solidFill>
                  <a:srgbClr val="1B1B1B"/>
                </a:solidFill>
                <a:effectLst/>
                <a:latin typeface="Arial" panose="020B0604020202020204" pitchFamily="34" charset="0"/>
                <a:cs typeface="Arial" panose="020B0604020202020204" pitchFamily="34" charset="0"/>
              </a:rPr>
              <a:t> </a:t>
            </a:r>
          </a:p>
        </p:txBody>
      </p:sp>
      <p:sp>
        <p:nvSpPr>
          <p:cNvPr id="4" name="Metin kutusu 3">
            <a:extLst>
              <a:ext uri="{FF2B5EF4-FFF2-40B4-BE49-F238E27FC236}">
                <a16:creationId xmlns:a16="http://schemas.microsoft.com/office/drawing/2014/main" id="{028BC10F-9B19-8C63-6B36-6DFC3CA928AC}"/>
              </a:ext>
            </a:extLst>
          </p:cNvPr>
          <p:cNvSpPr txBox="1"/>
          <p:nvPr/>
        </p:nvSpPr>
        <p:spPr>
          <a:xfrm>
            <a:off x="5428527" y="277793"/>
            <a:ext cx="1784463" cy="769441"/>
          </a:xfrm>
          <a:prstGeom prst="rect">
            <a:avLst/>
          </a:prstGeom>
          <a:noFill/>
        </p:spPr>
        <p:txBody>
          <a:bodyPr wrap="none" rtlCol="0">
            <a:spAutoFit/>
          </a:bodyPr>
          <a:lstStyle/>
          <a:p>
            <a:r>
              <a:rPr lang="tr-TR" sz="4400" b="1" dirty="0">
                <a:latin typeface="Arial" panose="020B0604020202020204" pitchFamily="34" charset="0"/>
                <a:cs typeface="Arial" panose="020B0604020202020204" pitchFamily="34" charset="0"/>
              </a:rPr>
              <a:t>IGF-1 </a:t>
            </a:r>
          </a:p>
        </p:txBody>
      </p:sp>
      <p:sp>
        <p:nvSpPr>
          <p:cNvPr id="6" name="Metin kutusu 5">
            <a:extLst>
              <a:ext uri="{FF2B5EF4-FFF2-40B4-BE49-F238E27FC236}">
                <a16:creationId xmlns:a16="http://schemas.microsoft.com/office/drawing/2014/main" id="{46E4CA4F-BC18-1BA5-19AC-9C4F20A302A7}"/>
              </a:ext>
            </a:extLst>
          </p:cNvPr>
          <p:cNvSpPr txBox="1"/>
          <p:nvPr/>
        </p:nvSpPr>
        <p:spPr>
          <a:xfrm>
            <a:off x="1734757" y="5674199"/>
            <a:ext cx="8722488" cy="276999"/>
          </a:xfrm>
          <a:prstGeom prst="rect">
            <a:avLst/>
          </a:prstGeom>
          <a:noFill/>
        </p:spPr>
        <p:txBody>
          <a:bodyPr wrap="square">
            <a:spAutoFit/>
          </a:bodyPr>
          <a:lstStyle/>
          <a:p>
            <a:r>
              <a:rPr lang="en-US" sz="1200" b="0" i="0" dirty="0">
                <a:solidFill>
                  <a:srgbClr val="1B1B1B"/>
                </a:solidFill>
                <a:effectLst/>
                <a:latin typeface="Cambria" panose="02040503050406030204" pitchFamily="18" charset="0"/>
              </a:rPr>
              <a:t>Mutant mouse models of insulin-like growth factor actions in the central nervous system. Neuropeptides. 2002;36(2-3):209–220.</a:t>
            </a:r>
            <a:endParaRPr lang="tr-TR" sz="1200" dirty="0"/>
          </a:p>
        </p:txBody>
      </p:sp>
      <p:sp>
        <p:nvSpPr>
          <p:cNvPr id="5" name="Metin kutusu 4">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67263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stretch>
            <a:fillRect/>
          </a:stretch>
        </p:blipFill>
        <p:spPr>
          <a:xfrm>
            <a:off x="8186394" y="5808231"/>
            <a:ext cx="3591612" cy="471340"/>
          </a:xfrm>
          <a:prstGeom prst="rect">
            <a:avLst/>
          </a:prstGeom>
        </p:spPr>
      </p:pic>
      <p:sp>
        <p:nvSpPr>
          <p:cNvPr id="7" name="Metin kutusu 6"/>
          <p:cNvSpPr txBox="1"/>
          <p:nvPr/>
        </p:nvSpPr>
        <p:spPr>
          <a:xfrm>
            <a:off x="398672" y="344642"/>
            <a:ext cx="4157933" cy="769441"/>
          </a:xfrm>
          <a:prstGeom prst="rect">
            <a:avLst/>
          </a:prstGeom>
          <a:noFill/>
          <a:ln>
            <a:solidFill>
              <a:srgbClr val="FF3300"/>
            </a:solidFill>
          </a:ln>
        </p:spPr>
        <p:txBody>
          <a:bodyPr wrap="none" rtlCol="0">
            <a:spAutoFit/>
          </a:bodyPr>
          <a:lstStyle/>
          <a:p>
            <a:r>
              <a:rPr lang="tr-TR" sz="4400" dirty="0">
                <a:solidFill>
                  <a:srgbClr val="C00000"/>
                </a:solidFill>
                <a:latin typeface="Arial" panose="020B0604020202020204" pitchFamily="34" charset="0"/>
                <a:cs typeface="Arial" panose="020B0604020202020204" pitchFamily="34" charset="0"/>
              </a:rPr>
              <a:t>9 Temel Özellik </a:t>
            </a:r>
            <a:endParaRPr lang="en-US" sz="4400" dirty="0">
              <a:solidFill>
                <a:srgbClr val="C00000"/>
              </a:solidFill>
              <a:latin typeface="Arial" panose="020B0604020202020204" pitchFamily="34" charset="0"/>
              <a:cs typeface="Arial" panose="020B0604020202020204" pitchFamily="34" charset="0"/>
            </a:endParaRPr>
          </a:p>
        </p:txBody>
      </p:sp>
      <p:graphicFrame>
        <p:nvGraphicFramePr>
          <p:cNvPr id="8" name="Diyagram 7"/>
          <p:cNvGraphicFramePr/>
          <p:nvPr>
            <p:extLst>
              <p:ext uri="{D42A27DB-BD31-4B8C-83A1-F6EECF244321}">
                <p14:modId xmlns:p14="http://schemas.microsoft.com/office/powerpoint/2010/main" val="2349678084"/>
              </p:ext>
            </p:extLst>
          </p:nvPr>
        </p:nvGraphicFramePr>
        <p:xfrm>
          <a:off x="1320660" y="866617"/>
          <a:ext cx="11237872" cy="5027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6144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A5AEB19-FF6D-8046-1326-0FF05B87B415}"/>
              </a:ext>
            </a:extLst>
          </p:cNvPr>
          <p:cNvSpPr txBox="1"/>
          <p:nvPr/>
        </p:nvSpPr>
        <p:spPr>
          <a:xfrm>
            <a:off x="2194467" y="2268373"/>
            <a:ext cx="7803066"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0" i="0" dirty="0">
                <a:solidFill>
                  <a:srgbClr val="1B1B1B"/>
                </a:solidFill>
                <a:effectLst/>
                <a:latin typeface="Arial" panose="020B0604020202020204" pitchFamily="34" charset="0"/>
                <a:cs typeface="Arial" panose="020B0604020202020204" pitchFamily="34" charset="0"/>
              </a:rPr>
              <a:t>IGF-I, kortikal, hipokampal ve dopaminerjik nöronlar dahil olmak üzere çeşitli nöronal hücre tiplerinde </a:t>
            </a:r>
            <a:r>
              <a:rPr lang="tr-TR" sz="2400" b="1" i="0" dirty="0">
                <a:solidFill>
                  <a:srgbClr val="FF0000"/>
                </a:solidFill>
                <a:effectLst/>
                <a:latin typeface="Arial" panose="020B0604020202020204" pitchFamily="34" charset="0"/>
                <a:cs typeface="Arial" panose="020B0604020202020204" pitchFamily="34" charset="0"/>
              </a:rPr>
              <a:t>nöroprotektif </a:t>
            </a:r>
            <a:r>
              <a:rPr lang="tr-TR" sz="2400" b="0" i="0" dirty="0">
                <a:solidFill>
                  <a:srgbClr val="1B1B1B"/>
                </a:solidFill>
                <a:effectLst/>
                <a:latin typeface="Arial" panose="020B0604020202020204" pitchFamily="34" charset="0"/>
                <a:cs typeface="Arial" panose="020B0604020202020204" pitchFamily="34" charset="0"/>
              </a:rPr>
              <a:t>etkiler gösterir.</a:t>
            </a:r>
          </a:p>
          <a:p>
            <a:pPr algn="ctr"/>
            <a:r>
              <a:rPr lang="tr-TR" sz="2400" b="0" i="0" dirty="0">
                <a:solidFill>
                  <a:srgbClr val="1B1B1B"/>
                </a:solidFill>
                <a:effectLst/>
                <a:latin typeface="Arial" panose="020B0604020202020204" pitchFamily="34" charset="0"/>
                <a:cs typeface="Arial" panose="020B0604020202020204" pitchFamily="34" charset="0"/>
              </a:rPr>
              <a:t> IGF-I, hipoglisemi, hiperglisemi, </a:t>
            </a:r>
            <a:r>
              <a:rPr lang="el-GR" sz="2400" b="0" i="1" dirty="0">
                <a:solidFill>
                  <a:srgbClr val="1B1B1B"/>
                </a:solidFill>
                <a:effectLst/>
                <a:latin typeface="Arial" panose="020B0604020202020204" pitchFamily="34" charset="0"/>
                <a:cs typeface="Arial" panose="020B0604020202020204" pitchFamily="34" charset="0"/>
              </a:rPr>
              <a:t>β</a:t>
            </a:r>
            <a:r>
              <a:rPr lang="el-GR" sz="2400" b="0" i="0" dirty="0">
                <a:solidFill>
                  <a:srgbClr val="1B1B1B"/>
                </a:solidFill>
                <a:effectLst/>
                <a:latin typeface="Arial" panose="020B0604020202020204" pitchFamily="34" charset="0"/>
                <a:cs typeface="Arial" panose="020B0604020202020204" pitchFamily="34" charset="0"/>
              </a:rPr>
              <a:t> -</a:t>
            </a:r>
            <a:r>
              <a:rPr lang="tr-TR" sz="2400" b="0" i="0" dirty="0">
                <a:solidFill>
                  <a:srgbClr val="1B1B1B"/>
                </a:solidFill>
                <a:effectLst/>
                <a:latin typeface="Arial" panose="020B0604020202020204" pitchFamily="34" charset="0"/>
                <a:cs typeface="Arial" panose="020B0604020202020204" pitchFamily="34" charset="0"/>
              </a:rPr>
              <a:t>amiloid toksisitesi, ozmotik stres, spesifik büyüme ve sağkalım faktörlerinin yoksunluğu, düşük potasyum ve </a:t>
            </a:r>
            <a:r>
              <a:rPr lang="tr-TR" sz="2400" b="0" i="0" dirty="0" err="1">
                <a:solidFill>
                  <a:srgbClr val="1B1B1B"/>
                </a:solidFill>
                <a:effectLst/>
                <a:latin typeface="Arial" panose="020B0604020202020204" pitchFamily="34" charset="0"/>
                <a:cs typeface="Arial" panose="020B0604020202020204" pitchFamily="34" charset="0"/>
              </a:rPr>
              <a:t>seramid</a:t>
            </a:r>
            <a:r>
              <a:rPr lang="tr-TR" sz="2400" b="0" i="0" dirty="0">
                <a:solidFill>
                  <a:srgbClr val="1B1B1B"/>
                </a:solidFill>
                <a:effectLst/>
                <a:latin typeface="Arial" panose="020B0604020202020204" pitchFamily="34" charset="0"/>
                <a:cs typeface="Arial" panose="020B0604020202020204" pitchFamily="34" charset="0"/>
              </a:rPr>
              <a:t> dahil olmak üzere çeşitli hasar türlerinin neden olduğu hücre ölümünden </a:t>
            </a:r>
            <a:r>
              <a:rPr lang="tr-TR" sz="2400" b="1" i="0" dirty="0">
                <a:solidFill>
                  <a:srgbClr val="FF0000"/>
                </a:solidFill>
                <a:effectLst/>
                <a:latin typeface="Arial" panose="020B0604020202020204" pitchFamily="34" charset="0"/>
                <a:cs typeface="Arial" panose="020B0604020202020204" pitchFamily="34" charset="0"/>
              </a:rPr>
              <a:t>nöronları korur</a:t>
            </a:r>
            <a:r>
              <a:rPr lang="tr-TR" sz="2400" b="0" i="0" dirty="0">
                <a:solidFill>
                  <a:srgbClr val="1B1B1B"/>
                </a:solidFill>
                <a:effectLst/>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DF80D4B5-86A3-34B6-20BD-A68712CA41FE}"/>
              </a:ext>
            </a:extLst>
          </p:cNvPr>
          <p:cNvSpPr txBox="1"/>
          <p:nvPr/>
        </p:nvSpPr>
        <p:spPr>
          <a:xfrm>
            <a:off x="5406225" y="734993"/>
            <a:ext cx="1630511" cy="769441"/>
          </a:xfrm>
          <a:prstGeom prst="rect">
            <a:avLst/>
          </a:prstGeom>
          <a:noFill/>
        </p:spPr>
        <p:txBody>
          <a:bodyPr wrap="none" rtlCol="0">
            <a:spAutoFit/>
          </a:bodyPr>
          <a:lstStyle/>
          <a:p>
            <a:r>
              <a:rPr lang="tr-TR" sz="4400" b="1" dirty="0"/>
              <a:t>IGF-1 </a:t>
            </a:r>
          </a:p>
        </p:txBody>
      </p:sp>
      <p:sp>
        <p:nvSpPr>
          <p:cNvPr id="5" name="Metin kutusu 4">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65825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6B48B1D-1477-78FB-EFEF-402ECC1BDDF3}"/>
              </a:ext>
            </a:extLst>
          </p:cNvPr>
          <p:cNvPicPr>
            <a:picLocks noChangeAspect="1"/>
          </p:cNvPicPr>
          <p:nvPr/>
        </p:nvPicPr>
        <p:blipFill>
          <a:blip r:embed="rId2"/>
          <a:stretch>
            <a:fillRect/>
          </a:stretch>
        </p:blipFill>
        <p:spPr>
          <a:xfrm>
            <a:off x="1518598" y="599822"/>
            <a:ext cx="9154803" cy="1933845"/>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F03FF5E0-A6C9-8B50-BD34-D4B746DE15DF}"/>
              </a:ext>
            </a:extLst>
          </p:cNvPr>
          <p:cNvPicPr>
            <a:picLocks noChangeAspect="1"/>
          </p:cNvPicPr>
          <p:nvPr/>
        </p:nvPicPr>
        <p:blipFill>
          <a:blip r:embed="rId3"/>
          <a:stretch>
            <a:fillRect/>
          </a:stretch>
        </p:blipFill>
        <p:spPr>
          <a:xfrm>
            <a:off x="1092819" y="3290145"/>
            <a:ext cx="10294260" cy="2507954"/>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4503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EBC40C2-80CB-A28D-F9EE-DC64FA1AE6CC}"/>
              </a:ext>
            </a:extLst>
          </p:cNvPr>
          <p:cNvPicPr>
            <a:picLocks noChangeAspect="1"/>
          </p:cNvPicPr>
          <p:nvPr/>
        </p:nvPicPr>
        <p:blipFill>
          <a:blip r:embed="rId2"/>
          <a:stretch>
            <a:fillRect/>
          </a:stretch>
        </p:blipFill>
        <p:spPr>
          <a:xfrm>
            <a:off x="1511169" y="243708"/>
            <a:ext cx="9354856" cy="1978632"/>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ACBA4B2B-8C81-308F-C0B4-587626C5C62D}"/>
              </a:ext>
            </a:extLst>
          </p:cNvPr>
          <p:cNvSpPr txBox="1"/>
          <p:nvPr/>
        </p:nvSpPr>
        <p:spPr>
          <a:xfrm>
            <a:off x="9243816" y="2392310"/>
            <a:ext cx="2839239" cy="646331"/>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Mayıs 2025, </a:t>
            </a:r>
          </a:p>
          <a:p>
            <a:r>
              <a:rPr lang="tr-TR" dirty="0">
                <a:latin typeface="Arial" panose="020B0604020202020204" pitchFamily="34" charset="0"/>
                <a:cs typeface="Arial" panose="020B0604020202020204" pitchFamily="34" charset="0"/>
              </a:rPr>
              <a:t>Basım aşamasında, İtalya</a:t>
            </a:r>
          </a:p>
        </p:txBody>
      </p:sp>
      <p:pic>
        <p:nvPicPr>
          <p:cNvPr id="6" name="Resim 5">
            <a:extLst>
              <a:ext uri="{FF2B5EF4-FFF2-40B4-BE49-F238E27FC236}">
                <a16:creationId xmlns:a16="http://schemas.microsoft.com/office/drawing/2014/main" id="{14216B32-4AEA-A554-4632-847BBD7EA940}"/>
              </a:ext>
            </a:extLst>
          </p:cNvPr>
          <p:cNvPicPr>
            <a:picLocks noChangeAspect="1"/>
          </p:cNvPicPr>
          <p:nvPr/>
        </p:nvPicPr>
        <p:blipFill>
          <a:blip r:embed="rId3"/>
          <a:stretch>
            <a:fillRect/>
          </a:stretch>
        </p:blipFill>
        <p:spPr>
          <a:xfrm>
            <a:off x="356399" y="2504073"/>
            <a:ext cx="8693703" cy="3610528"/>
          </a:xfrm>
          <a:prstGeom prst="rect">
            <a:avLst/>
          </a:prstGeom>
          <a:ln w="88900" cap="sq" cmpd="thickThin">
            <a:solidFill>
              <a:srgbClr val="000000"/>
            </a:solidFill>
            <a:prstDash val="solid"/>
            <a:miter lim="800000"/>
          </a:ln>
          <a:effectLst>
            <a:innerShdw blurRad="76200">
              <a:srgbClr val="000000"/>
            </a:innerShdw>
          </a:effectLst>
        </p:spPr>
      </p:pic>
      <p:sp>
        <p:nvSpPr>
          <p:cNvPr id="7" name="Metin kutusu 6">
            <a:extLst>
              <a:ext uri="{FF2B5EF4-FFF2-40B4-BE49-F238E27FC236}">
                <a16:creationId xmlns:a16="http://schemas.microsoft.com/office/drawing/2014/main" id="{E5B0A72A-19FE-B004-62DA-5FE3C759189E}"/>
              </a:ext>
            </a:extLst>
          </p:cNvPr>
          <p:cNvSpPr txBox="1"/>
          <p:nvPr/>
        </p:nvSpPr>
        <p:spPr>
          <a:xfrm>
            <a:off x="9335799" y="3227778"/>
            <a:ext cx="2499802" cy="1477328"/>
          </a:xfrm>
          <a:prstGeom prst="rect">
            <a:avLst/>
          </a:prstGeom>
          <a:noFill/>
        </p:spPr>
        <p:txBody>
          <a:bodyPr wrap="square" rtlCol="0">
            <a:spAutoFit/>
          </a:bodyPr>
          <a:lstStyle/>
          <a:p>
            <a:r>
              <a:rPr lang="tr-TR" dirty="0">
                <a:latin typeface="Arial" panose="020B0604020202020204" pitchFamily="34" charset="0"/>
                <a:cs typeface="Arial" panose="020B0604020202020204" pitchFamily="34" charset="0"/>
              </a:rPr>
              <a:t>Kalça kırığı op. </a:t>
            </a:r>
          </a:p>
          <a:p>
            <a:r>
              <a:rPr lang="tr-TR" dirty="0">
                <a:latin typeface="Arial" panose="020B0604020202020204" pitchFamily="34" charset="0"/>
                <a:cs typeface="Arial" panose="020B0604020202020204" pitchFamily="34" charset="0"/>
              </a:rPr>
              <a:t>143 hastadan 38</a:t>
            </a:r>
          </a:p>
          <a:p>
            <a:r>
              <a:rPr lang="tr-TR" dirty="0" err="1">
                <a:latin typeface="Arial" panose="020B0604020202020204" pitchFamily="34" charset="0"/>
                <a:cs typeface="Arial" panose="020B0604020202020204" pitchFamily="34" charset="0"/>
              </a:rPr>
              <a:t>NfL</a:t>
            </a:r>
            <a:r>
              <a:rPr lang="tr-TR" dirty="0">
                <a:latin typeface="Arial" panose="020B0604020202020204" pitchFamily="34" charset="0"/>
                <a:cs typeface="Arial" panose="020B0604020202020204" pitchFamily="34" charset="0"/>
              </a:rPr>
              <a:t> ve GFAP oranları anlamlı </a:t>
            </a:r>
          </a:p>
          <a:p>
            <a:r>
              <a:rPr lang="tr-TR" dirty="0">
                <a:latin typeface="Arial" panose="020B0604020202020204" pitchFamily="34" charset="0"/>
                <a:cs typeface="Arial" panose="020B0604020202020204" pitchFamily="34" charset="0"/>
              </a:rPr>
              <a:t>olarak yüksek</a:t>
            </a:r>
          </a:p>
        </p:txBody>
      </p:sp>
      <p:sp>
        <p:nvSpPr>
          <p:cNvPr id="8" name="Metin kutusu 7">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340907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03016BF-A0DB-FE83-17D5-18853D8EED86}"/>
              </a:ext>
            </a:extLst>
          </p:cNvPr>
          <p:cNvPicPr>
            <a:picLocks noChangeAspect="1"/>
          </p:cNvPicPr>
          <p:nvPr/>
        </p:nvPicPr>
        <p:blipFill>
          <a:blip r:embed="rId3"/>
          <a:stretch>
            <a:fillRect/>
          </a:stretch>
        </p:blipFill>
        <p:spPr>
          <a:xfrm>
            <a:off x="224532" y="531340"/>
            <a:ext cx="5027090" cy="5177481"/>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a:extLst>
              <a:ext uri="{FF2B5EF4-FFF2-40B4-BE49-F238E27FC236}">
                <a16:creationId xmlns:a16="http://schemas.microsoft.com/office/drawing/2014/main" id="{1B05A776-6555-D720-EDBF-CD5579031E06}"/>
              </a:ext>
            </a:extLst>
          </p:cNvPr>
          <p:cNvSpPr txBox="1"/>
          <p:nvPr/>
        </p:nvSpPr>
        <p:spPr>
          <a:xfrm>
            <a:off x="4984504"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grpSp>
        <p:nvGrpSpPr>
          <p:cNvPr id="2" name="Grup 1"/>
          <p:cNvGrpSpPr/>
          <p:nvPr/>
        </p:nvGrpSpPr>
        <p:grpSpPr>
          <a:xfrm>
            <a:off x="5486399" y="531341"/>
            <a:ext cx="6170519" cy="5256273"/>
            <a:chOff x="4890557" y="531340"/>
            <a:chExt cx="6766362" cy="5571067"/>
          </a:xfrm>
        </p:grpSpPr>
        <p:pic>
          <p:nvPicPr>
            <p:cNvPr id="6" name="Resim 5">
              <a:extLst>
                <a:ext uri="{FF2B5EF4-FFF2-40B4-BE49-F238E27FC236}">
                  <a16:creationId xmlns:a16="http://schemas.microsoft.com/office/drawing/2014/main" id="{4A21FA0B-D2E1-9368-3589-DB383EEDD334}"/>
                </a:ext>
              </a:extLst>
            </p:cNvPr>
            <p:cNvPicPr>
              <a:picLocks noChangeAspect="1"/>
            </p:cNvPicPr>
            <p:nvPr/>
          </p:nvPicPr>
          <p:blipFill>
            <a:blip r:embed="rId4"/>
            <a:stretch>
              <a:fillRect/>
            </a:stretch>
          </p:blipFill>
          <p:spPr>
            <a:xfrm>
              <a:off x="4890557" y="531340"/>
              <a:ext cx="6766362" cy="5571067"/>
            </a:xfrm>
            <a:prstGeom prst="rect">
              <a:avLst/>
            </a:prstGeom>
            <a:ln w="88900" cap="sq" cmpd="thickThin">
              <a:solidFill>
                <a:srgbClr val="000000"/>
              </a:solidFill>
              <a:prstDash val="solid"/>
              <a:miter lim="800000"/>
            </a:ln>
            <a:effectLst>
              <a:innerShdw blurRad="76200">
                <a:srgbClr val="000000"/>
              </a:innerShdw>
            </a:effectLst>
          </p:spPr>
        </p:pic>
        <p:sp>
          <p:nvSpPr>
            <p:cNvPr id="7" name="Oval 6"/>
            <p:cNvSpPr/>
            <p:nvPr/>
          </p:nvSpPr>
          <p:spPr>
            <a:xfrm>
              <a:off x="5132829" y="1986302"/>
              <a:ext cx="1068512" cy="277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5163652" y="1193479"/>
              <a:ext cx="1068512" cy="277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Metin kutusu 8"/>
          <p:cNvSpPr txBox="1"/>
          <p:nvPr/>
        </p:nvSpPr>
        <p:spPr>
          <a:xfrm>
            <a:off x="388374" y="5948210"/>
            <a:ext cx="3441968" cy="36933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40 çalışma,13 potansiyel </a:t>
            </a:r>
            <a:r>
              <a:rPr lang="tr-TR" dirty="0" err="1">
                <a:latin typeface="Arial" panose="020B0604020202020204" pitchFamily="34" charset="0"/>
                <a:cs typeface="Arial" panose="020B0604020202020204" pitchFamily="34" charset="0"/>
              </a:rPr>
              <a:t>sitokin</a:t>
            </a:r>
            <a:endParaRPr lang="en-GB" dirty="0">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121AD53A-6451-AF7C-55A5-AFDAA8FC2B4C}"/>
              </a:ext>
            </a:extLst>
          </p:cNvPr>
          <p:cNvSpPr txBox="1"/>
          <p:nvPr/>
        </p:nvSpPr>
        <p:spPr>
          <a:xfrm>
            <a:off x="3830342" y="5914687"/>
            <a:ext cx="6096000" cy="369332"/>
          </a:xfrm>
          <a:prstGeom prst="rect">
            <a:avLst/>
          </a:prstGeom>
          <a:noFill/>
        </p:spPr>
        <p:txBody>
          <a:bodyPr wrap="square">
            <a:spAutoFit/>
          </a:bodyPr>
          <a:lstStyle/>
          <a:p>
            <a:r>
              <a:rPr lang="tr-TR" b="1" dirty="0"/>
              <a:t>Monosit </a:t>
            </a:r>
            <a:r>
              <a:rPr lang="tr-TR" b="1" dirty="0" err="1"/>
              <a:t>Kemoatraktan</a:t>
            </a:r>
            <a:r>
              <a:rPr lang="tr-TR" b="1" dirty="0"/>
              <a:t> Protein-1 ve IL1 B  </a:t>
            </a:r>
            <a:r>
              <a:rPr lang="tr-TR" dirty="0"/>
              <a:t> </a:t>
            </a:r>
          </a:p>
        </p:txBody>
      </p:sp>
    </p:spTree>
    <p:extLst>
      <p:ext uri="{BB962C8B-B14F-4D97-AF65-F5344CB8AC3E}">
        <p14:creationId xmlns:p14="http://schemas.microsoft.com/office/powerpoint/2010/main" val="3263706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2CB5F02-B0EE-9DC9-97AC-E0FF22ACDD99}"/>
              </a:ext>
            </a:extLst>
          </p:cNvPr>
          <p:cNvPicPr>
            <a:picLocks noChangeAspect="1"/>
          </p:cNvPicPr>
          <p:nvPr/>
        </p:nvPicPr>
        <p:blipFill>
          <a:blip r:embed="rId3"/>
          <a:stretch>
            <a:fillRect/>
          </a:stretch>
        </p:blipFill>
        <p:spPr>
          <a:xfrm>
            <a:off x="2067793" y="180825"/>
            <a:ext cx="8287907" cy="2122537"/>
          </a:xfrm>
          <a:prstGeom prst="rect">
            <a:avLst/>
          </a:prstGeom>
          <a:ln w="88900" cap="sq" cmpd="thickThin">
            <a:solidFill>
              <a:srgbClr val="000000"/>
            </a:solidFill>
            <a:prstDash val="solid"/>
            <a:miter lim="800000"/>
          </a:ln>
          <a:effectLst>
            <a:innerShdw blurRad="76200">
              <a:srgbClr val="000000"/>
            </a:innerShdw>
          </a:effectLst>
        </p:spPr>
      </p:pic>
      <p:sp>
        <p:nvSpPr>
          <p:cNvPr id="6" name="Metin kutusu 5">
            <a:extLst>
              <a:ext uri="{FF2B5EF4-FFF2-40B4-BE49-F238E27FC236}">
                <a16:creationId xmlns:a16="http://schemas.microsoft.com/office/drawing/2014/main" id="{90E86109-C746-B3B6-317F-C713AFC11535}"/>
              </a:ext>
            </a:extLst>
          </p:cNvPr>
          <p:cNvSpPr txBox="1"/>
          <p:nvPr/>
        </p:nvSpPr>
        <p:spPr>
          <a:xfrm>
            <a:off x="10660284" y="2118696"/>
            <a:ext cx="1261884" cy="369332"/>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Eylül 2025</a:t>
            </a:r>
          </a:p>
        </p:txBody>
      </p:sp>
      <p:sp>
        <p:nvSpPr>
          <p:cNvPr id="7" name="Metin kutusu 6">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pic>
        <p:nvPicPr>
          <p:cNvPr id="2" name="Resim 1"/>
          <p:cNvPicPr>
            <a:picLocks noChangeAspect="1"/>
          </p:cNvPicPr>
          <p:nvPr/>
        </p:nvPicPr>
        <p:blipFill>
          <a:blip r:embed="rId4"/>
          <a:stretch>
            <a:fillRect/>
          </a:stretch>
        </p:blipFill>
        <p:spPr>
          <a:xfrm>
            <a:off x="306478" y="2488028"/>
            <a:ext cx="6100981" cy="3825223"/>
          </a:xfrm>
          <a:prstGeom prst="rect">
            <a:avLst/>
          </a:prstGeom>
          <a:ln w="88900" cap="sq" cmpd="thickThin">
            <a:solidFill>
              <a:srgbClr val="000000"/>
            </a:solidFill>
            <a:prstDash val="solid"/>
            <a:miter lim="800000"/>
          </a:ln>
          <a:effectLst>
            <a:innerShdw blurRad="76200">
              <a:srgbClr val="000000"/>
            </a:innerShdw>
          </a:effectLst>
        </p:spPr>
      </p:pic>
      <p:sp>
        <p:nvSpPr>
          <p:cNvPr id="4" name="Metin kutusu 3"/>
          <p:cNvSpPr txBox="1"/>
          <p:nvPr/>
        </p:nvSpPr>
        <p:spPr>
          <a:xfrm>
            <a:off x="6708182" y="3511684"/>
            <a:ext cx="4006225" cy="2031325"/>
          </a:xfrm>
          <a:prstGeom prst="rect">
            <a:avLst/>
          </a:prstGeom>
          <a:noFill/>
        </p:spPr>
        <p:txBody>
          <a:bodyPr wrap="none" rtlCol="0">
            <a:spAutoFit/>
          </a:bodyPr>
          <a:lstStyle/>
          <a:p>
            <a:r>
              <a:rPr lang="tr-TR" dirty="0">
                <a:latin typeface="Arial" panose="020B0604020202020204" pitchFamily="34" charset="0"/>
                <a:cs typeface="Arial" panose="020B0604020202020204" pitchFamily="34" charset="0"/>
              </a:rPr>
              <a:t>28 çalışmada 54 </a:t>
            </a:r>
            <a:r>
              <a:rPr lang="tr-TR" dirty="0" err="1">
                <a:latin typeface="Arial" panose="020B0604020202020204" pitchFamily="34" charset="0"/>
                <a:cs typeface="Arial" panose="020B0604020202020204" pitchFamily="34" charset="0"/>
              </a:rPr>
              <a:t>biyomarker</a:t>
            </a:r>
            <a:r>
              <a:rPr lang="tr-TR" dirty="0">
                <a:latin typeface="Arial" panose="020B0604020202020204" pitchFamily="34" charset="0"/>
                <a:cs typeface="Arial" panose="020B0604020202020204" pitchFamily="34" charset="0"/>
              </a:rPr>
              <a:t> bakılmış</a:t>
            </a:r>
          </a:p>
          <a:p>
            <a:r>
              <a:rPr lang="tr-TR" dirty="0" err="1">
                <a:latin typeface="Arial" panose="020B0604020202020204" pitchFamily="34" charset="0"/>
                <a:cs typeface="Arial" panose="020B0604020202020204" pitchFamily="34" charset="0"/>
              </a:rPr>
              <a:t>İnflamatuar</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IL6, TNF-</a:t>
            </a:r>
            <a:r>
              <a:rPr lang="tr-TR" dirty="0" err="1">
                <a:latin typeface="Arial" panose="020B0604020202020204" pitchFamily="34" charset="0"/>
                <a:cs typeface="Arial" panose="020B0604020202020204" pitchFamily="34" charset="0"/>
              </a:rPr>
              <a:t>a,CRP</a:t>
            </a:r>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Hormonal</a:t>
            </a:r>
            <a:r>
              <a:rPr lang="tr-TR" dirty="0">
                <a:latin typeface="Arial" panose="020B0604020202020204" pitchFamily="34" charset="0"/>
                <a:cs typeface="Arial" panose="020B0604020202020204" pitchFamily="34" charset="0"/>
              </a:rPr>
              <a:t>:</a:t>
            </a:r>
          </a:p>
          <a:p>
            <a:r>
              <a:rPr lang="tr-TR" dirty="0" err="1">
                <a:latin typeface="Arial" panose="020B0604020202020204" pitchFamily="34" charset="0"/>
                <a:cs typeface="Arial" panose="020B0604020202020204" pitchFamily="34" charset="0"/>
              </a:rPr>
              <a:t>Kortizol</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Prolaktin</a:t>
            </a:r>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Nöral</a:t>
            </a:r>
            <a:r>
              <a:rPr lang="tr-TR" dirty="0">
                <a:latin typeface="Arial" panose="020B0604020202020204" pitchFamily="34" charset="0"/>
                <a:cs typeface="Arial" panose="020B0604020202020204" pitchFamily="34" charset="0"/>
              </a:rPr>
              <a:t> hasar:</a:t>
            </a:r>
          </a:p>
          <a:p>
            <a:r>
              <a:rPr lang="tr-TR" b="1" dirty="0">
                <a:solidFill>
                  <a:srgbClr val="FF0000"/>
                </a:solidFill>
                <a:latin typeface="Arial" panose="020B0604020202020204" pitchFamily="34" charset="0"/>
                <a:cs typeface="Arial" panose="020B0604020202020204" pitchFamily="34" charset="0"/>
              </a:rPr>
              <a:t>S100B ve </a:t>
            </a:r>
            <a:r>
              <a:rPr lang="tr-TR" b="1" dirty="0" err="1">
                <a:solidFill>
                  <a:srgbClr val="FF0000"/>
                </a:solidFill>
                <a:latin typeface="Arial" panose="020B0604020202020204" pitchFamily="34" charset="0"/>
                <a:cs typeface="Arial" panose="020B0604020202020204" pitchFamily="34" charset="0"/>
              </a:rPr>
              <a:t>NfL</a:t>
            </a:r>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83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8F656C3-B56B-20EB-5087-35D7CFBC8F6C}"/>
              </a:ext>
            </a:extLst>
          </p:cNvPr>
          <p:cNvPicPr>
            <a:picLocks noChangeAspect="1"/>
          </p:cNvPicPr>
          <p:nvPr/>
        </p:nvPicPr>
        <p:blipFill>
          <a:blip r:embed="rId3"/>
          <a:stretch>
            <a:fillRect/>
          </a:stretch>
        </p:blipFill>
        <p:spPr>
          <a:xfrm>
            <a:off x="254175" y="146415"/>
            <a:ext cx="6706536" cy="6287377"/>
          </a:xfrm>
          <a:prstGeom prst="rect">
            <a:avLst/>
          </a:prstGeom>
        </p:spPr>
      </p:pic>
      <p:sp>
        <p:nvSpPr>
          <p:cNvPr id="5" name="Metin kutusu 4">
            <a:extLst>
              <a:ext uri="{FF2B5EF4-FFF2-40B4-BE49-F238E27FC236}">
                <a16:creationId xmlns:a16="http://schemas.microsoft.com/office/drawing/2014/main" id="{BD1A38BD-02E9-BA4D-684B-4CDFC47FAEE7}"/>
              </a:ext>
            </a:extLst>
          </p:cNvPr>
          <p:cNvSpPr txBox="1"/>
          <p:nvPr/>
        </p:nvSpPr>
        <p:spPr>
          <a:xfrm>
            <a:off x="7237169" y="319334"/>
            <a:ext cx="4048246" cy="5355312"/>
          </a:xfrm>
          <a:prstGeom prst="rect">
            <a:avLst/>
          </a:prstGeom>
          <a:noFill/>
        </p:spPr>
        <p:txBody>
          <a:bodyPr wrap="square">
            <a:spAutoFit/>
          </a:bodyPr>
          <a:lstStyle/>
          <a:p>
            <a:pPr algn="ctr"/>
            <a:r>
              <a:rPr lang="tr-TR" b="1" dirty="0">
                <a:latin typeface="Arial" panose="020B0604020202020204" pitchFamily="34" charset="0"/>
                <a:cs typeface="Arial" panose="020B0604020202020204" pitchFamily="34" charset="0"/>
              </a:rPr>
              <a:t>Zamansal ilişki</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Üst Panel, </a:t>
            </a:r>
            <a:r>
              <a:rPr lang="tr-TR" dirty="0" err="1">
                <a:latin typeface="Arial" panose="020B0604020202020204" pitchFamily="34" charset="0"/>
                <a:cs typeface="Arial" panose="020B0604020202020204" pitchFamily="34" charset="0"/>
              </a:rPr>
              <a:t>astrositik</a:t>
            </a:r>
            <a:r>
              <a:rPr lang="tr-TR" dirty="0">
                <a:latin typeface="Arial" panose="020B0604020202020204" pitchFamily="34" charset="0"/>
                <a:cs typeface="Arial" panose="020B0604020202020204" pitchFamily="34" charset="0"/>
              </a:rPr>
              <a:t> ve aksonal hasar, </a:t>
            </a:r>
            <a:r>
              <a:rPr lang="tr-TR" dirty="0" err="1">
                <a:latin typeface="Arial" panose="020B0604020202020204" pitchFamily="34" charset="0"/>
                <a:cs typeface="Arial" panose="020B0604020202020204" pitchFamily="34" charset="0"/>
              </a:rPr>
              <a:t>nöroinflamasyon</a:t>
            </a:r>
            <a:r>
              <a:rPr lang="tr-TR" dirty="0">
                <a:latin typeface="Arial" panose="020B0604020202020204" pitchFamily="34" charset="0"/>
                <a:cs typeface="Arial" panose="020B0604020202020204" pitchFamily="34" charset="0"/>
              </a:rPr>
              <a:t> ve nöroendokrin disfonksiyon belirteçleri birden fazla zaman noktasına sahip </a:t>
            </a:r>
            <a:r>
              <a:rPr lang="tr-TR" dirty="0" err="1">
                <a:latin typeface="Arial" panose="020B0604020202020204" pitchFamily="34" charset="0"/>
                <a:cs typeface="Arial" panose="020B0604020202020204" pitchFamily="34" charset="0"/>
              </a:rPr>
              <a:t>biyobelirteçleri</a:t>
            </a:r>
            <a:r>
              <a:rPr lang="tr-TR" dirty="0">
                <a:latin typeface="Arial" panose="020B0604020202020204" pitchFamily="34" charset="0"/>
                <a:cs typeface="Arial" panose="020B0604020202020204" pitchFamily="34" charset="0"/>
              </a:rPr>
              <a:t> göstermektedir.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Alt Panel, sınırlı örneklem büyüklüğü, mekanik belirsizlik veya heterojen popülasyonlara sahip çalışmalardan alınan ek </a:t>
            </a:r>
            <a:r>
              <a:rPr lang="tr-TR" dirty="0" err="1">
                <a:latin typeface="Arial" panose="020B0604020202020204" pitchFamily="34" charset="0"/>
                <a:cs typeface="Arial" panose="020B0604020202020204" pitchFamily="34" charset="0"/>
              </a:rPr>
              <a:t>biyobelirteçleri</a:t>
            </a:r>
            <a:r>
              <a:rPr lang="tr-TR" dirty="0">
                <a:latin typeface="Arial" panose="020B0604020202020204" pitchFamily="34" charset="0"/>
                <a:cs typeface="Arial" panose="020B0604020202020204" pitchFamily="34" charset="0"/>
              </a:rPr>
              <a:t> göstermektedir. </a:t>
            </a:r>
          </a:p>
          <a:p>
            <a:r>
              <a:rPr lang="tr-TR" b="1" dirty="0">
                <a:solidFill>
                  <a:srgbClr val="FF0000"/>
                </a:solidFill>
                <a:latin typeface="Arial" panose="020B0604020202020204" pitchFamily="34" charset="0"/>
                <a:cs typeface="Arial" panose="020B0604020202020204" pitchFamily="34" charset="0"/>
              </a:rPr>
              <a:t>Kırmızı: Artış </a:t>
            </a:r>
            <a:r>
              <a:rPr lang="tr-TR" dirty="0">
                <a:solidFill>
                  <a:srgbClr val="0070C0"/>
                </a:solidFill>
                <a:latin typeface="Arial" panose="020B0604020202020204" pitchFamily="34" charset="0"/>
                <a:cs typeface="Arial" panose="020B0604020202020204" pitchFamily="34" charset="0"/>
              </a:rPr>
              <a:t>Mavi: Azalma</a:t>
            </a:r>
          </a:p>
          <a:p>
            <a:r>
              <a:rPr lang="tr-TR" dirty="0">
                <a:latin typeface="Arial" panose="020B0604020202020204" pitchFamily="34" charset="0"/>
                <a:cs typeface="Arial" panose="020B0604020202020204" pitchFamily="34" charset="0"/>
              </a:rPr>
              <a:t>"D" harfi, doğrulanmış klinik kriterlere (örneğin, CAM-Yoğun Bakım ve ICDSC) göre deliryum teşhisi konulan yoğun bakım günlerini göstermektedir.  </a:t>
            </a:r>
          </a:p>
        </p:txBody>
      </p:sp>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235875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FD8E156-B6C0-E992-8BA7-5CBBBD525F55}"/>
              </a:ext>
            </a:extLst>
          </p:cNvPr>
          <p:cNvPicPr>
            <a:picLocks noChangeAspect="1"/>
          </p:cNvPicPr>
          <p:nvPr/>
        </p:nvPicPr>
        <p:blipFill>
          <a:blip r:embed="rId3"/>
          <a:stretch>
            <a:fillRect/>
          </a:stretch>
        </p:blipFill>
        <p:spPr>
          <a:xfrm>
            <a:off x="253518" y="685800"/>
            <a:ext cx="6371561" cy="5486400"/>
          </a:xfrm>
          <a:prstGeom prst="rect">
            <a:avLst/>
          </a:prstGeom>
          <a:ln w="88900" cap="sq" cmpd="thickThin">
            <a:solidFill>
              <a:srgbClr val="000000"/>
            </a:solidFill>
            <a:prstDash val="solid"/>
            <a:miter lim="800000"/>
          </a:ln>
          <a:effectLst>
            <a:innerShdw blurRad="76200">
              <a:srgbClr val="000000"/>
            </a:innerShdw>
          </a:effectLst>
        </p:spPr>
      </p:pic>
      <p:pic>
        <p:nvPicPr>
          <p:cNvPr id="5" name="Resim 4">
            <a:extLst>
              <a:ext uri="{FF2B5EF4-FFF2-40B4-BE49-F238E27FC236}">
                <a16:creationId xmlns:a16="http://schemas.microsoft.com/office/drawing/2014/main" id="{567D9CE9-2FD7-6092-ECAB-7CDCCC26A9AB}"/>
              </a:ext>
            </a:extLst>
          </p:cNvPr>
          <p:cNvPicPr>
            <a:picLocks noChangeAspect="1"/>
          </p:cNvPicPr>
          <p:nvPr/>
        </p:nvPicPr>
        <p:blipFill>
          <a:blip r:embed="rId4"/>
          <a:stretch>
            <a:fillRect/>
          </a:stretch>
        </p:blipFill>
        <p:spPr>
          <a:xfrm>
            <a:off x="7080421" y="1881367"/>
            <a:ext cx="4688949" cy="2872843"/>
          </a:xfrm>
          <a:prstGeom prst="rect">
            <a:avLst/>
          </a:prstGeom>
        </p:spPr>
      </p:pic>
      <p:sp>
        <p:nvSpPr>
          <p:cNvPr id="2" name="Oval 1"/>
          <p:cNvSpPr/>
          <p:nvPr/>
        </p:nvSpPr>
        <p:spPr>
          <a:xfrm>
            <a:off x="9095361" y="2986391"/>
            <a:ext cx="2188723" cy="3112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798774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59825" y="612196"/>
            <a:ext cx="4999383" cy="5632311"/>
          </a:xfrm>
          <a:prstGeom prst="rect">
            <a:avLst/>
          </a:prstGeom>
        </p:spPr>
        <p:txBody>
          <a:bodyPr wrap="square">
            <a:spAutoFit/>
          </a:bodyPr>
          <a:lstStyle/>
          <a:p>
            <a:r>
              <a:rPr lang="tr-TR" b="1" dirty="0">
                <a:solidFill>
                  <a:srgbClr val="282828"/>
                </a:solidFill>
                <a:latin typeface="ThinSpaceFallback"/>
              </a:rPr>
              <a:t>(A)</a:t>
            </a:r>
            <a:r>
              <a:rPr lang="tr-TR" dirty="0">
                <a:solidFill>
                  <a:srgbClr val="282828"/>
                </a:solidFill>
                <a:latin typeface="ThinSpaceFallback"/>
              </a:rPr>
              <a:t> Serum </a:t>
            </a:r>
            <a:r>
              <a:rPr lang="tr-TR" dirty="0" err="1">
                <a:solidFill>
                  <a:srgbClr val="282828"/>
                </a:solidFill>
                <a:latin typeface="ThinSpaceFallback"/>
              </a:rPr>
              <a:t>ekzozomal</a:t>
            </a:r>
            <a:r>
              <a:rPr lang="tr-TR" dirty="0">
                <a:solidFill>
                  <a:srgbClr val="282828"/>
                </a:solidFill>
                <a:latin typeface="ThinSpaceFallback"/>
              </a:rPr>
              <a:t> </a:t>
            </a:r>
            <a:r>
              <a:rPr lang="tr-TR" dirty="0" err="1">
                <a:solidFill>
                  <a:srgbClr val="282828"/>
                </a:solidFill>
                <a:latin typeface="ThinSpaceFallback"/>
              </a:rPr>
              <a:t>miRNA'larının</a:t>
            </a:r>
            <a:r>
              <a:rPr lang="tr-TR" dirty="0">
                <a:solidFill>
                  <a:srgbClr val="282828"/>
                </a:solidFill>
                <a:latin typeface="ThinSpaceFallback"/>
              </a:rPr>
              <a:t> dağılımını gösteriyor POD hastaları için pembe ( </a:t>
            </a:r>
            <a:r>
              <a:rPr lang="tr-TR" i="1" dirty="0">
                <a:solidFill>
                  <a:srgbClr val="282828"/>
                </a:solidFill>
                <a:latin typeface="ThinSpaceFallback"/>
              </a:rPr>
              <a:t>n</a:t>
            </a:r>
            <a:r>
              <a:rPr lang="tr-TR" dirty="0">
                <a:solidFill>
                  <a:srgbClr val="282828"/>
                </a:solidFill>
                <a:latin typeface="ThinSpaceFallback"/>
              </a:rPr>
              <a:t>  = 7) ve POD olmayan hastalar için mor (</a:t>
            </a:r>
            <a:r>
              <a:rPr lang="tr-TR" i="1" dirty="0">
                <a:solidFill>
                  <a:srgbClr val="282828"/>
                </a:solidFill>
                <a:latin typeface="ThinSpaceFallback"/>
              </a:rPr>
              <a:t>n</a:t>
            </a:r>
            <a:r>
              <a:rPr lang="tr-TR" dirty="0">
                <a:solidFill>
                  <a:srgbClr val="282828"/>
                </a:solidFill>
                <a:latin typeface="ThinSpaceFallback"/>
              </a:rPr>
              <a:t>  = 3). </a:t>
            </a:r>
          </a:p>
          <a:p>
            <a:r>
              <a:rPr lang="tr-TR" b="1" dirty="0">
                <a:solidFill>
                  <a:srgbClr val="282828"/>
                </a:solidFill>
                <a:latin typeface="ThinSpaceFallback"/>
              </a:rPr>
              <a:t>(B)</a:t>
            </a:r>
            <a:r>
              <a:rPr lang="tr-TR" dirty="0">
                <a:solidFill>
                  <a:srgbClr val="282828"/>
                </a:solidFill>
                <a:latin typeface="ThinSpaceFallback"/>
              </a:rPr>
              <a:t> Farklı gruplarda serum </a:t>
            </a:r>
            <a:r>
              <a:rPr lang="tr-TR" dirty="0" err="1">
                <a:solidFill>
                  <a:srgbClr val="282828"/>
                </a:solidFill>
                <a:latin typeface="ThinSpaceFallback"/>
              </a:rPr>
              <a:t>ekzozomal</a:t>
            </a:r>
            <a:r>
              <a:rPr lang="tr-TR" dirty="0">
                <a:solidFill>
                  <a:srgbClr val="282828"/>
                </a:solidFill>
                <a:latin typeface="ThinSpaceFallback"/>
              </a:rPr>
              <a:t> </a:t>
            </a:r>
            <a:r>
              <a:rPr lang="tr-TR" dirty="0" err="1">
                <a:solidFill>
                  <a:srgbClr val="282828"/>
                </a:solidFill>
                <a:latin typeface="ThinSpaceFallback"/>
              </a:rPr>
              <a:t>miRNA'larının</a:t>
            </a:r>
            <a:r>
              <a:rPr lang="tr-TR" dirty="0">
                <a:solidFill>
                  <a:srgbClr val="282828"/>
                </a:solidFill>
                <a:latin typeface="ThinSpaceFallback"/>
              </a:rPr>
              <a:t> dağılımını gösteren keman grafiği. </a:t>
            </a:r>
          </a:p>
          <a:p>
            <a:r>
              <a:rPr lang="tr-TR" b="1" dirty="0">
                <a:solidFill>
                  <a:srgbClr val="282828"/>
                </a:solidFill>
                <a:latin typeface="ThinSpaceFallback"/>
              </a:rPr>
              <a:t>(C)</a:t>
            </a:r>
            <a:r>
              <a:rPr lang="tr-TR" dirty="0">
                <a:solidFill>
                  <a:srgbClr val="282828"/>
                </a:solidFill>
                <a:latin typeface="ThinSpaceFallback"/>
              </a:rPr>
              <a:t> Pasta grafiği, çalışmada belirlenen bilinen ve yeni </a:t>
            </a:r>
            <a:r>
              <a:rPr lang="tr-TR" dirty="0" err="1">
                <a:solidFill>
                  <a:srgbClr val="282828"/>
                </a:solidFill>
                <a:latin typeface="ThinSpaceFallback"/>
              </a:rPr>
              <a:t>miRNA'ların</a:t>
            </a:r>
            <a:r>
              <a:rPr lang="tr-TR" dirty="0">
                <a:solidFill>
                  <a:srgbClr val="282828"/>
                </a:solidFill>
                <a:latin typeface="ThinSpaceFallback"/>
              </a:rPr>
              <a:t> oranını göstermektedir. </a:t>
            </a:r>
            <a:endParaRPr lang="tr-TR" b="1" dirty="0">
              <a:solidFill>
                <a:srgbClr val="282828"/>
              </a:solidFill>
              <a:latin typeface="ThinSpaceFallback"/>
            </a:endParaRPr>
          </a:p>
          <a:p>
            <a:r>
              <a:rPr lang="tr-TR" b="1" dirty="0">
                <a:solidFill>
                  <a:srgbClr val="282828"/>
                </a:solidFill>
                <a:latin typeface="ThinSpaceFallback"/>
              </a:rPr>
              <a:t>D)</a:t>
            </a:r>
            <a:r>
              <a:rPr lang="tr-TR" dirty="0">
                <a:solidFill>
                  <a:srgbClr val="282828"/>
                </a:solidFill>
                <a:latin typeface="ThinSpaceFallback"/>
              </a:rPr>
              <a:t> Volkan grafiği , tespit edilen </a:t>
            </a:r>
            <a:r>
              <a:rPr lang="tr-TR" dirty="0" err="1">
                <a:solidFill>
                  <a:srgbClr val="282828"/>
                </a:solidFill>
                <a:latin typeface="ThinSpaceFallback"/>
              </a:rPr>
              <a:t>miRNA'lar</a:t>
            </a:r>
            <a:r>
              <a:rPr lang="tr-TR" dirty="0">
                <a:solidFill>
                  <a:srgbClr val="282828"/>
                </a:solidFill>
                <a:latin typeface="ThinSpaceFallback"/>
              </a:rPr>
              <a:t> için değişimin büyüklüğü</a:t>
            </a:r>
          </a:p>
          <a:p>
            <a:r>
              <a:rPr lang="tr-TR" b="1" dirty="0">
                <a:solidFill>
                  <a:srgbClr val="282828"/>
                </a:solidFill>
                <a:latin typeface="ThinSpaceFallback"/>
              </a:rPr>
              <a:t>(E)</a:t>
            </a:r>
            <a:r>
              <a:rPr lang="tr-TR" dirty="0">
                <a:solidFill>
                  <a:srgbClr val="282828"/>
                </a:solidFill>
                <a:latin typeface="ThinSpaceFallback"/>
              </a:rPr>
              <a:t> Bu saçılma grafiği, POD grubu ile POD olmayan grup arasındaki </a:t>
            </a:r>
            <a:r>
              <a:rPr lang="tr-TR" dirty="0" err="1">
                <a:solidFill>
                  <a:srgbClr val="282828"/>
                </a:solidFill>
                <a:latin typeface="ThinSpaceFallback"/>
              </a:rPr>
              <a:t>miRNA</a:t>
            </a:r>
            <a:r>
              <a:rPr lang="tr-TR" dirty="0">
                <a:solidFill>
                  <a:srgbClr val="282828"/>
                </a:solidFill>
                <a:latin typeface="ThinSpaceFallback"/>
              </a:rPr>
              <a:t> ifade seviyelerini göstermektedir. Toplam 57 </a:t>
            </a:r>
            <a:r>
              <a:rPr lang="tr-TR" dirty="0" err="1">
                <a:solidFill>
                  <a:srgbClr val="282828"/>
                </a:solidFill>
                <a:latin typeface="ThinSpaceFallback"/>
              </a:rPr>
              <a:t>miRNA</a:t>
            </a:r>
            <a:r>
              <a:rPr lang="tr-TR" dirty="0">
                <a:solidFill>
                  <a:srgbClr val="282828"/>
                </a:solidFill>
                <a:latin typeface="ThinSpaceFallback"/>
              </a:rPr>
              <a:t> analiz edilmiş ve POD grubunda, POD olmayan gruba kıyasla </a:t>
            </a:r>
            <a:r>
              <a:rPr lang="tr-TR" b="1" dirty="0">
                <a:solidFill>
                  <a:srgbClr val="282828"/>
                </a:solidFill>
                <a:latin typeface="ThinSpaceFallback"/>
              </a:rPr>
              <a:t>16 </a:t>
            </a:r>
            <a:r>
              <a:rPr lang="tr-TR" b="1" dirty="0" err="1">
                <a:solidFill>
                  <a:srgbClr val="282828"/>
                </a:solidFill>
                <a:latin typeface="ThinSpaceFallback"/>
              </a:rPr>
              <a:t>miRNA'nın</a:t>
            </a:r>
            <a:r>
              <a:rPr lang="tr-TR" b="1" dirty="0">
                <a:solidFill>
                  <a:srgbClr val="282828"/>
                </a:solidFill>
                <a:latin typeface="ThinSpaceFallback"/>
              </a:rPr>
              <a:t> </a:t>
            </a:r>
            <a:r>
              <a:rPr lang="tr-TR" dirty="0">
                <a:solidFill>
                  <a:srgbClr val="282828"/>
                </a:solidFill>
                <a:latin typeface="ThinSpaceFallback"/>
              </a:rPr>
              <a:t>önemli ölçüde yukarı </a:t>
            </a:r>
            <a:r>
              <a:rPr lang="tr-TR" dirty="0" err="1">
                <a:solidFill>
                  <a:srgbClr val="282828"/>
                </a:solidFill>
                <a:latin typeface="ThinSpaceFallback"/>
              </a:rPr>
              <a:t>regüle</a:t>
            </a:r>
            <a:r>
              <a:rPr lang="tr-TR" dirty="0">
                <a:solidFill>
                  <a:srgbClr val="282828"/>
                </a:solidFill>
                <a:latin typeface="ThinSpaceFallback"/>
              </a:rPr>
              <a:t> edildiği ve </a:t>
            </a:r>
            <a:r>
              <a:rPr lang="tr-TR" b="1" dirty="0">
                <a:solidFill>
                  <a:srgbClr val="282828"/>
                </a:solidFill>
                <a:latin typeface="ThinSpaceFallback"/>
              </a:rPr>
              <a:t>41 </a:t>
            </a:r>
            <a:r>
              <a:rPr lang="tr-TR" b="1" dirty="0" err="1">
                <a:solidFill>
                  <a:srgbClr val="282828"/>
                </a:solidFill>
                <a:latin typeface="ThinSpaceFallback"/>
              </a:rPr>
              <a:t>miRNA'nın</a:t>
            </a:r>
            <a:r>
              <a:rPr lang="tr-TR" b="1" dirty="0">
                <a:solidFill>
                  <a:srgbClr val="282828"/>
                </a:solidFill>
                <a:latin typeface="ThinSpaceFallback"/>
              </a:rPr>
              <a:t> </a:t>
            </a:r>
            <a:r>
              <a:rPr lang="tr-TR" dirty="0">
                <a:solidFill>
                  <a:srgbClr val="282828"/>
                </a:solidFill>
                <a:latin typeface="ThinSpaceFallback"/>
              </a:rPr>
              <a:t>önemli ölçüde aşağı </a:t>
            </a:r>
            <a:r>
              <a:rPr lang="tr-TR" dirty="0" err="1">
                <a:solidFill>
                  <a:srgbClr val="282828"/>
                </a:solidFill>
                <a:latin typeface="ThinSpaceFallback"/>
              </a:rPr>
              <a:t>regüle</a:t>
            </a:r>
            <a:r>
              <a:rPr lang="tr-TR" dirty="0">
                <a:solidFill>
                  <a:srgbClr val="282828"/>
                </a:solidFill>
                <a:latin typeface="ThinSpaceFallback"/>
              </a:rPr>
              <a:t> edildiği görülmüş</a:t>
            </a:r>
          </a:p>
          <a:p>
            <a:r>
              <a:rPr lang="tr-TR" dirty="0">
                <a:solidFill>
                  <a:srgbClr val="282828"/>
                </a:solidFill>
                <a:latin typeface="ThinSpaceFallback"/>
              </a:rPr>
              <a:t> </a:t>
            </a:r>
            <a:r>
              <a:rPr lang="tr-TR" b="1" dirty="0">
                <a:solidFill>
                  <a:srgbClr val="282828"/>
                </a:solidFill>
                <a:latin typeface="ThinSpaceFallback"/>
              </a:rPr>
              <a:t>(F)</a:t>
            </a:r>
            <a:r>
              <a:rPr lang="tr-TR" dirty="0">
                <a:solidFill>
                  <a:srgbClr val="282828"/>
                </a:solidFill>
                <a:latin typeface="ThinSpaceFallback"/>
              </a:rPr>
              <a:t> Bu ısı haritası, POD ve POD olmayan gruplarda farklı şekilde ifade edilen </a:t>
            </a:r>
            <a:r>
              <a:rPr lang="tr-TR" dirty="0" err="1">
                <a:solidFill>
                  <a:srgbClr val="282828"/>
                </a:solidFill>
                <a:latin typeface="ThinSpaceFallback"/>
              </a:rPr>
              <a:t>miRNA'ların</a:t>
            </a:r>
            <a:r>
              <a:rPr lang="tr-TR" dirty="0">
                <a:solidFill>
                  <a:srgbClr val="282828"/>
                </a:solidFill>
                <a:latin typeface="ThinSpaceFallback"/>
              </a:rPr>
              <a:t> ifade düzeylerini göstermektedir.</a:t>
            </a:r>
            <a:endParaRPr lang="tr-TR" dirty="0"/>
          </a:p>
        </p:txBody>
      </p:sp>
      <p:pic>
        <p:nvPicPr>
          <p:cNvPr id="3" name="Resim 2"/>
          <p:cNvPicPr>
            <a:picLocks noChangeAspect="1"/>
          </p:cNvPicPr>
          <p:nvPr/>
        </p:nvPicPr>
        <p:blipFill>
          <a:blip r:embed="rId2"/>
          <a:stretch>
            <a:fillRect/>
          </a:stretch>
        </p:blipFill>
        <p:spPr>
          <a:xfrm>
            <a:off x="467138" y="841952"/>
            <a:ext cx="5903843" cy="5172797"/>
          </a:xfrm>
          <a:prstGeom prst="rect">
            <a:avLst/>
          </a:prstGeom>
        </p:spPr>
      </p:pic>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175098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C60D566-5E56-E097-4753-34996D7C4FA5}"/>
              </a:ext>
            </a:extLst>
          </p:cNvPr>
          <p:cNvSpPr txBox="1"/>
          <p:nvPr/>
        </p:nvSpPr>
        <p:spPr>
          <a:xfrm>
            <a:off x="675069" y="1997839"/>
            <a:ext cx="1142059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tr-TR" sz="2400" b="1" dirty="0">
                <a:latin typeface="Arial" panose="020B0604020202020204" pitchFamily="34" charset="0"/>
                <a:cs typeface="Arial" panose="020B0604020202020204" pitchFamily="34" charset="0"/>
              </a:rPr>
              <a:t>1.Spesifiklik Eksikliği </a:t>
            </a:r>
          </a:p>
          <a:p>
            <a:pPr algn="ctr">
              <a:buNone/>
            </a:pPr>
            <a:r>
              <a:rPr lang="tr-TR" sz="2400" dirty="0">
                <a:latin typeface="Arial" panose="020B0604020202020204" pitchFamily="34" charset="0"/>
                <a:cs typeface="Arial" panose="020B0604020202020204" pitchFamily="34" charset="0"/>
              </a:rPr>
              <a:t>İncelenen </a:t>
            </a:r>
            <a:r>
              <a:rPr lang="tr-TR" sz="2400" dirty="0" err="1">
                <a:latin typeface="Arial" panose="020B0604020202020204" pitchFamily="34" charset="0"/>
                <a:cs typeface="Arial" panose="020B0604020202020204" pitchFamily="34" charset="0"/>
              </a:rPr>
              <a:t>biyobelirteçlerin</a:t>
            </a:r>
            <a:r>
              <a:rPr lang="tr-TR" sz="2400" dirty="0">
                <a:latin typeface="Arial" panose="020B0604020202020204" pitchFamily="34" charset="0"/>
                <a:cs typeface="Arial" panose="020B0604020202020204" pitchFamily="34" charset="0"/>
              </a:rPr>
              <a:t> (CRP, IL-6, S100B vb.) çoğu, </a:t>
            </a:r>
            <a:r>
              <a:rPr lang="tr-TR" sz="2400" b="1" dirty="0">
                <a:latin typeface="Arial" panose="020B0604020202020204" pitchFamily="34" charset="0"/>
                <a:cs typeface="Arial" panose="020B0604020202020204" pitchFamily="34" charset="0"/>
              </a:rPr>
              <a:t>deliryuma özgü değildir.</a:t>
            </a:r>
            <a:endParaRPr lang="tr-TR" sz="2400" dirty="0">
              <a:latin typeface="Arial" panose="020B0604020202020204" pitchFamily="34" charset="0"/>
              <a:cs typeface="Arial" panose="020B0604020202020204" pitchFamily="34" charset="0"/>
            </a:endParaRPr>
          </a:p>
          <a:p>
            <a:pPr algn="ctr">
              <a:buNone/>
            </a:pPr>
            <a:r>
              <a:rPr lang="tr-TR" sz="2400" b="1" dirty="0">
                <a:latin typeface="Arial" panose="020B0604020202020204" pitchFamily="34" charset="0"/>
                <a:cs typeface="Arial" panose="020B0604020202020204" pitchFamily="34" charset="0"/>
              </a:rPr>
              <a:t>2. </a:t>
            </a:r>
            <a:r>
              <a:rPr lang="tr-TR" sz="2400" b="1" dirty="0" err="1">
                <a:latin typeface="Arial" panose="020B0604020202020204" pitchFamily="34" charset="0"/>
                <a:cs typeface="Arial" panose="020B0604020202020204" pitchFamily="34" charset="0"/>
              </a:rPr>
              <a:t>Heterojenite</a:t>
            </a:r>
            <a:endParaRPr lang="tr-TR" sz="2400" b="1" dirty="0">
              <a:latin typeface="Arial" panose="020B0604020202020204" pitchFamily="34" charset="0"/>
              <a:cs typeface="Arial" panose="020B0604020202020204" pitchFamily="34" charset="0"/>
            </a:endParaRPr>
          </a:p>
          <a:p>
            <a:pPr algn="ctr">
              <a:buNone/>
            </a:pPr>
            <a:r>
              <a:rPr lang="tr-TR" sz="2400" dirty="0" err="1">
                <a:latin typeface="Arial" panose="020B0604020202020204" pitchFamily="34" charset="0"/>
                <a:cs typeface="Arial" panose="020B0604020202020204" pitchFamily="34" charset="0"/>
              </a:rPr>
              <a:t>Deliryum</a:t>
            </a:r>
            <a:r>
              <a:rPr lang="tr-TR" sz="2400" dirty="0">
                <a:latin typeface="Arial" panose="020B0604020202020204" pitchFamily="34" charset="0"/>
                <a:cs typeface="Arial" panose="020B0604020202020204" pitchFamily="34" charset="0"/>
              </a:rPr>
              <a:t>, birden fazla nedene (enfeksiyon, ilaç, metabolik dengesizlik) ve farklı klinik sunumlara (hipoaktif, hiperaktif, karma) sahip </a:t>
            </a:r>
            <a:r>
              <a:rPr lang="tr-TR" sz="2400" b="1" dirty="0">
                <a:latin typeface="Arial" panose="020B0604020202020204" pitchFamily="34" charset="0"/>
                <a:cs typeface="Arial" panose="020B0604020202020204" pitchFamily="34" charset="0"/>
              </a:rPr>
              <a:t>heterojen bir sendromdur.</a:t>
            </a:r>
            <a:endParaRPr lang="tr-TR" sz="2400"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tr-TR" sz="2400" dirty="0">
                <a:latin typeface="Arial" panose="020B0604020202020204" pitchFamily="34" charset="0"/>
                <a:cs typeface="Arial" panose="020B0604020202020204" pitchFamily="34" charset="0"/>
              </a:rPr>
              <a:t>Deliryumun patofizyolojisi her hastada aynı olmayabilir. Bir hastada inflamasyon baskınken, diğerinde </a:t>
            </a:r>
            <a:r>
              <a:rPr lang="tr-TR" sz="2400" dirty="0" err="1">
                <a:latin typeface="Arial" panose="020B0604020202020204" pitchFamily="34" charset="0"/>
                <a:cs typeface="Arial" panose="020B0604020202020204" pitchFamily="34" charset="0"/>
              </a:rPr>
              <a:t>nörotransmitter</a:t>
            </a:r>
            <a:r>
              <a:rPr lang="tr-TR" sz="2400" dirty="0">
                <a:latin typeface="Arial" panose="020B0604020202020204" pitchFamily="34" charset="0"/>
                <a:cs typeface="Arial" panose="020B0604020202020204" pitchFamily="34" charset="0"/>
              </a:rPr>
              <a:t> dengesizliği baskın olabilir. </a:t>
            </a:r>
          </a:p>
          <a:p>
            <a:pPr algn="ctr"/>
            <a:r>
              <a:rPr lang="tr-TR" sz="2400" b="1" dirty="0">
                <a:latin typeface="Arial" panose="020B0604020202020204" pitchFamily="34" charset="0"/>
                <a:cs typeface="Arial" panose="020B0604020202020204" pitchFamily="34" charset="0"/>
              </a:rPr>
              <a:t>3</a:t>
            </a:r>
            <a:r>
              <a:rPr lang="tr-TR" sz="2400" dirty="0">
                <a:latin typeface="Arial" panose="020B0604020202020204" pitchFamily="34" charset="0"/>
                <a:cs typeface="Arial" panose="020B0604020202020204" pitchFamily="34" charset="0"/>
              </a:rPr>
              <a:t>. </a:t>
            </a:r>
            <a:r>
              <a:rPr lang="tr-TR" sz="2400" b="1" dirty="0">
                <a:latin typeface="Arial" panose="020B0604020202020204" pitchFamily="34" charset="0"/>
                <a:cs typeface="Arial" panose="020B0604020202020204" pitchFamily="34" charset="0"/>
              </a:rPr>
              <a:t>Dalgalanmalar</a:t>
            </a:r>
          </a:p>
          <a:p>
            <a:pPr algn="ctr">
              <a:buFont typeface="Arial" panose="020B0604020202020204" pitchFamily="34" charset="0"/>
              <a:buChar char="•"/>
            </a:pPr>
            <a:r>
              <a:rPr lang="tr-TR" sz="2400" b="1"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Biyobelirteç</a:t>
            </a:r>
            <a:r>
              <a:rPr lang="tr-TR" sz="2400" dirty="0">
                <a:latin typeface="Arial" panose="020B0604020202020204" pitchFamily="34" charset="0"/>
                <a:cs typeface="Arial" panose="020B0604020202020204" pitchFamily="34" charset="0"/>
              </a:rPr>
              <a:t> seviyelerinin de bu dalgalanmaya nasıl uyum sağladığı, hangi zamanlamada ölçülmesi gerektiği (tepe nokta mı, bazal seviye mi?) konusunda net bir konsensüs yoktur.</a:t>
            </a:r>
          </a:p>
        </p:txBody>
      </p:sp>
      <p:sp>
        <p:nvSpPr>
          <p:cNvPr id="2" name="Metin kutusu 1">
            <a:extLst>
              <a:ext uri="{FF2B5EF4-FFF2-40B4-BE49-F238E27FC236}">
                <a16:creationId xmlns:a16="http://schemas.microsoft.com/office/drawing/2014/main" id="{9D251F89-9CAC-BFC0-D966-29028CEED73F}"/>
              </a:ext>
            </a:extLst>
          </p:cNvPr>
          <p:cNvSpPr txBox="1"/>
          <p:nvPr/>
        </p:nvSpPr>
        <p:spPr>
          <a:xfrm>
            <a:off x="4728478" y="717631"/>
            <a:ext cx="3031599" cy="923330"/>
          </a:xfrm>
          <a:prstGeom prst="rect">
            <a:avLst/>
          </a:prstGeom>
          <a:noFill/>
        </p:spPr>
        <p:txBody>
          <a:bodyPr wrap="none" rtlCol="0">
            <a:spAutoFit/>
          </a:bodyPr>
          <a:lstStyle/>
          <a:p>
            <a:r>
              <a:rPr lang="tr-TR" sz="5400" b="1" dirty="0">
                <a:solidFill>
                  <a:srgbClr val="FF0000"/>
                </a:solidFill>
                <a:latin typeface="Arial" panose="020B0604020202020204" pitchFamily="34" charset="0"/>
                <a:cs typeface="Arial" panose="020B0604020202020204" pitchFamily="34" charset="0"/>
              </a:rPr>
              <a:t>Sorunlar</a:t>
            </a:r>
          </a:p>
        </p:txBody>
      </p:sp>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717168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14D91CE-31A1-085F-7655-E693CB938C2E}"/>
              </a:ext>
            </a:extLst>
          </p:cNvPr>
          <p:cNvSpPr txBox="1"/>
          <p:nvPr/>
        </p:nvSpPr>
        <p:spPr>
          <a:xfrm>
            <a:off x="861728" y="2880476"/>
            <a:ext cx="1099594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buNone/>
            </a:pPr>
            <a:r>
              <a:rPr lang="tr-TR" sz="2400" b="1" dirty="0">
                <a:latin typeface="Arial" panose="020B0604020202020204" pitchFamily="34" charset="0"/>
                <a:cs typeface="Arial" panose="020B0604020202020204" pitchFamily="34" charset="0"/>
              </a:rPr>
              <a:t>3. Ölçüm Zamanlaması ve Erişilebilirlik Sorunları</a:t>
            </a:r>
          </a:p>
          <a:p>
            <a:pPr algn="ctr">
              <a:buFont typeface="Arial" panose="020B0604020202020204" pitchFamily="34" charset="0"/>
              <a:buChar char="•"/>
            </a:pPr>
            <a:r>
              <a:rPr lang="tr-TR" sz="2400" dirty="0">
                <a:latin typeface="Arial" panose="020B0604020202020204" pitchFamily="34" charset="0"/>
                <a:cs typeface="Arial" panose="020B0604020202020204" pitchFamily="34" charset="0"/>
              </a:rPr>
              <a:t>Birçok çalışma, </a:t>
            </a:r>
            <a:r>
              <a:rPr lang="tr-TR" sz="2400" dirty="0" err="1">
                <a:latin typeface="Arial" panose="020B0604020202020204" pitchFamily="34" charset="0"/>
                <a:cs typeface="Arial" panose="020B0604020202020204" pitchFamily="34" charset="0"/>
              </a:rPr>
              <a:t>biyobelirteçleri</a:t>
            </a:r>
            <a:r>
              <a:rPr lang="tr-TR" sz="2400" dirty="0">
                <a:latin typeface="Arial" panose="020B0604020202020204" pitchFamily="34" charset="0"/>
                <a:cs typeface="Arial" panose="020B0604020202020204" pitchFamily="34" charset="0"/>
              </a:rPr>
              <a:t> hastaneye kabulde veya cerrahi hemen sonrasında ölçer. Ancak deliryum, birkaç gün sonra ortaya çıkabilir. En uygun </a:t>
            </a:r>
            <a:r>
              <a:rPr lang="tr-TR" sz="2400" b="1" dirty="0">
                <a:latin typeface="Arial" panose="020B0604020202020204" pitchFamily="34" charset="0"/>
                <a:cs typeface="Arial" panose="020B0604020202020204" pitchFamily="34" charset="0"/>
              </a:rPr>
              <a:t>öngörücü zaman aralığı</a:t>
            </a:r>
            <a:r>
              <a:rPr lang="tr-TR" sz="2400" dirty="0">
                <a:latin typeface="Arial" panose="020B0604020202020204" pitchFamily="34" charset="0"/>
                <a:cs typeface="Arial" panose="020B0604020202020204" pitchFamily="34" charset="0"/>
              </a:rPr>
              <a:t> henüz tam olarak belirlenmemiştir.</a:t>
            </a:r>
          </a:p>
        </p:txBody>
      </p:sp>
      <p:sp>
        <p:nvSpPr>
          <p:cNvPr id="4" name="Metin kutusu 3">
            <a:extLst>
              <a:ext uri="{FF2B5EF4-FFF2-40B4-BE49-F238E27FC236}">
                <a16:creationId xmlns:a16="http://schemas.microsoft.com/office/drawing/2014/main" id="{6C2E0C96-36DC-84F8-DB92-344013AC5E7B}"/>
              </a:ext>
            </a:extLst>
          </p:cNvPr>
          <p:cNvSpPr txBox="1"/>
          <p:nvPr/>
        </p:nvSpPr>
        <p:spPr>
          <a:xfrm>
            <a:off x="4420253" y="1221065"/>
            <a:ext cx="2895344" cy="923330"/>
          </a:xfrm>
          <a:prstGeom prst="rect">
            <a:avLst/>
          </a:prstGeom>
          <a:noFill/>
        </p:spPr>
        <p:txBody>
          <a:bodyPr wrap="none" rtlCol="0">
            <a:spAutoFit/>
          </a:bodyPr>
          <a:lstStyle/>
          <a:p>
            <a:r>
              <a:rPr lang="tr-TR" sz="5400" b="1" dirty="0">
                <a:solidFill>
                  <a:srgbClr val="FF0000"/>
                </a:solidFill>
              </a:rPr>
              <a:t>Sorunlar</a:t>
            </a:r>
          </a:p>
        </p:txBody>
      </p:sp>
      <p:sp>
        <p:nvSpPr>
          <p:cNvPr id="5" name="Metin kutusu 4">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05211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34295" y="1524650"/>
            <a:ext cx="4046636" cy="12321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sz="2000" b="1" dirty="0">
              <a:latin typeface="Arial" panose="020B0604020202020204" pitchFamily="34" charset="0"/>
              <a:cs typeface="Arial" panose="020B0604020202020204" pitchFamily="34" charset="0"/>
            </a:endParaRPr>
          </a:p>
        </p:txBody>
      </p:sp>
      <p:sp>
        <p:nvSpPr>
          <p:cNvPr id="8" name="Yuvarlatılmış Dikdörtgen 7"/>
          <p:cNvSpPr/>
          <p:nvPr/>
        </p:nvSpPr>
        <p:spPr>
          <a:xfrm>
            <a:off x="648192" y="2854037"/>
            <a:ext cx="4363195" cy="16704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latin typeface="Arial" panose="020B0604020202020204" pitchFamily="34" charset="0"/>
              <a:cs typeface="Arial" panose="020B0604020202020204" pitchFamily="34" charset="0"/>
            </a:endParaRPr>
          </a:p>
        </p:txBody>
      </p:sp>
      <p:sp>
        <p:nvSpPr>
          <p:cNvPr id="9" name="Yuvarlatılmış Dikdörtgen 8"/>
          <p:cNvSpPr/>
          <p:nvPr/>
        </p:nvSpPr>
        <p:spPr>
          <a:xfrm>
            <a:off x="1084929" y="4639293"/>
            <a:ext cx="5616122" cy="1595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5171B5FD-F4E1-4BAD-A7EE-25A5D0F1E034}"/>
              </a:ext>
            </a:extLst>
          </p:cNvPr>
          <p:cNvSpPr>
            <a:spLocks noGrp="1"/>
          </p:cNvSpPr>
          <p:nvPr>
            <p:ph idx="1"/>
          </p:nvPr>
        </p:nvSpPr>
        <p:spPr>
          <a:xfrm>
            <a:off x="778819" y="1659369"/>
            <a:ext cx="10515600" cy="4782373"/>
          </a:xfrm>
        </p:spPr>
        <p:txBody>
          <a:bodyPr>
            <a:normAutofit fontScale="92500" lnSpcReduction="20000"/>
          </a:bodyPr>
          <a:lstStyle/>
          <a:p>
            <a:pPr marL="0" lvl="0" indent="0">
              <a:lnSpc>
                <a:spcPct val="100000"/>
              </a:lnSpc>
              <a:spcBef>
                <a:spcPct val="20000"/>
              </a:spcBef>
              <a:spcAft>
                <a:spcPts val="300"/>
              </a:spcAft>
              <a:buClr>
                <a:srgbClr val="F14124">
                  <a:lumMod val="75000"/>
                </a:srgbClr>
              </a:buClr>
              <a:buSzPct val="130000"/>
              <a:buNone/>
            </a:pPr>
            <a:r>
              <a:rPr lang="tr-TR" sz="2100" b="1" dirty="0">
                <a:solidFill>
                  <a:srgbClr val="212745"/>
                </a:solidFill>
                <a:latin typeface="Arial" panose="020B0604020202020204" pitchFamily="34" charset="0"/>
                <a:cs typeface="Arial" panose="020B0604020202020204" pitchFamily="34" charset="0"/>
              </a:rPr>
              <a:t>Temel özellikler:</a:t>
            </a:r>
          </a:p>
          <a:p>
            <a:pPr marL="0" lvl="0" indent="0">
              <a:lnSpc>
                <a:spcPct val="100000"/>
              </a:lnSpc>
              <a:spcBef>
                <a:spcPct val="20000"/>
              </a:spcBef>
              <a:spcAft>
                <a:spcPts val="300"/>
              </a:spcAft>
              <a:buClr>
                <a:srgbClr val="F14124">
                  <a:lumMod val="75000"/>
                </a:srgbClr>
              </a:buClr>
              <a:buSzPct val="130000"/>
              <a:buNone/>
            </a:pPr>
            <a:r>
              <a:rPr lang="tr-TR" sz="2100" dirty="0">
                <a:solidFill>
                  <a:srgbClr val="212745"/>
                </a:solidFill>
                <a:latin typeface="Arial" panose="020B0604020202020204" pitchFamily="34" charset="0"/>
                <a:cs typeface="Arial" panose="020B0604020202020204" pitchFamily="34" charset="0"/>
              </a:rPr>
              <a:t>Dikkat bozukluğu</a:t>
            </a:r>
          </a:p>
          <a:p>
            <a:pPr marL="0" lvl="0" indent="0">
              <a:lnSpc>
                <a:spcPct val="100000"/>
              </a:lnSpc>
              <a:spcBef>
                <a:spcPct val="20000"/>
              </a:spcBef>
              <a:spcAft>
                <a:spcPts val="300"/>
              </a:spcAft>
              <a:buClr>
                <a:srgbClr val="F14124">
                  <a:lumMod val="75000"/>
                </a:srgbClr>
              </a:buClr>
              <a:buSzPct val="130000"/>
              <a:buNone/>
            </a:pPr>
            <a:r>
              <a:rPr lang="tr-TR" sz="2100" dirty="0">
                <a:solidFill>
                  <a:srgbClr val="212745"/>
                </a:solidFill>
                <a:latin typeface="Arial" panose="020B0604020202020204" pitchFamily="34" charset="0"/>
                <a:cs typeface="Arial" panose="020B0604020202020204" pitchFamily="34" charset="0"/>
              </a:rPr>
              <a:t>Çevreye farkındalıkta azalma</a:t>
            </a:r>
          </a:p>
          <a:p>
            <a:pPr marL="0" lvl="0" indent="0">
              <a:lnSpc>
                <a:spcPct val="100000"/>
              </a:lnSpc>
              <a:spcBef>
                <a:spcPct val="20000"/>
              </a:spcBef>
              <a:spcAft>
                <a:spcPts val="300"/>
              </a:spcAft>
              <a:buClr>
                <a:srgbClr val="F14124">
                  <a:lumMod val="75000"/>
                </a:srgbClr>
              </a:buClr>
              <a:buSzPct val="130000"/>
              <a:buNone/>
            </a:pPr>
            <a:endParaRPr lang="tr-TR" sz="1900" dirty="0">
              <a:solidFill>
                <a:srgbClr val="212745"/>
              </a:solidFill>
              <a:latin typeface="Arial" panose="020B0604020202020204" pitchFamily="34" charset="0"/>
              <a:cs typeface="Arial" panose="020B0604020202020204" pitchFamily="34" charset="0"/>
            </a:endParaRPr>
          </a:p>
          <a:p>
            <a:pPr marL="0" lvl="0" indent="0">
              <a:lnSpc>
                <a:spcPct val="100000"/>
              </a:lnSpc>
              <a:spcBef>
                <a:spcPct val="20000"/>
              </a:spcBef>
              <a:spcAft>
                <a:spcPts val="300"/>
              </a:spcAft>
              <a:buClr>
                <a:srgbClr val="F14124">
                  <a:lumMod val="75000"/>
                </a:srgbClr>
              </a:buClr>
              <a:buSzPct val="130000"/>
              <a:buNone/>
            </a:pPr>
            <a:r>
              <a:rPr lang="tr-TR" sz="1900" b="1" dirty="0">
                <a:solidFill>
                  <a:srgbClr val="212745"/>
                </a:solidFill>
                <a:latin typeface="Arial" panose="020B0604020202020204" pitchFamily="34" charset="0"/>
                <a:cs typeface="Arial" panose="020B0604020202020204" pitchFamily="34" charset="0"/>
              </a:rPr>
              <a:t>      En az 1 kognitif alanda değişiklik:</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Bellek</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Oryantasyon</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Dil </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Algılama</a:t>
            </a:r>
          </a:p>
          <a:p>
            <a:pPr marL="0" lvl="0" indent="0">
              <a:lnSpc>
                <a:spcPct val="100000"/>
              </a:lnSpc>
              <a:spcBef>
                <a:spcPct val="20000"/>
              </a:spcBef>
              <a:spcAft>
                <a:spcPts val="300"/>
              </a:spcAft>
              <a:buClr>
                <a:srgbClr val="F14124">
                  <a:lumMod val="75000"/>
                </a:srgbClr>
              </a:buClr>
              <a:buSzPct val="130000"/>
              <a:buNone/>
            </a:pPr>
            <a:endParaRPr lang="tr-TR" sz="1900" dirty="0">
              <a:solidFill>
                <a:srgbClr val="212745"/>
              </a:solidFill>
              <a:latin typeface="Arial" panose="020B0604020202020204" pitchFamily="34" charset="0"/>
              <a:cs typeface="Arial" panose="020B0604020202020204" pitchFamily="34" charset="0"/>
            </a:endParaRPr>
          </a:p>
          <a:p>
            <a:pPr marL="0" lvl="0" indent="0">
              <a:lnSpc>
                <a:spcPct val="100000"/>
              </a:lnSpc>
              <a:spcBef>
                <a:spcPct val="20000"/>
              </a:spcBef>
              <a:spcAft>
                <a:spcPts val="300"/>
              </a:spcAft>
              <a:buClr>
                <a:srgbClr val="F14124">
                  <a:lumMod val="75000"/>
                </a:srgbClr>
              </a:buClr>
              <a:buSzPct val="130000"/>
              <a:buNone/>
            </a:pPr>
            <a:r>
              <a:rPr lang="tr-TR" sz="1900" b="1" dirty="0">
                <a:solidFill>
                  <a:srgbClr val="212745"/>
                </a:solidFill>
                <a:latin typeface="Arial" panose="020B0604020202020204" pitchFamily="34" charset="0"/>
                <a:cs typeface="Arial" panose="020B0604020202020204" pitchFamily="34" charset="0"/>
              </a:rPr>
              <a:t>              Destekleyici özellikler:</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Uyku </a:t>
            </a:r>
            <a:r>
              <a:rPr lang="tr-TR" sz="1900" dirty="0" err="1">
                <a:solidFill>
                  <a:srgbClr val="212745"/>
                </a:solidFill>
                <a:latin typeface="Arial" panose="020B0604020202020204" pitchFamily="34" charset="0"/>
                <a:cs typeface="Arial" panose="020B0604020202020204" pitchFamily="34" charset="0"/>
              </a:rPr>
              <a:t>siklusunda</a:t>
            </a:r>
            <a:r>
              <a:rPr lang="tr-TR" sz="1900" dirty="0">
                <a:solidFill>
                  <a:srgbClr val="212745"/>
                </a:solidFill>
                <a:latin typeface="Arial" panose="020B0604020202020204" pitchFamily="34" charset="0"/>
                <a:cs typeface="Arial" panose="020B0604020202020204" pitchFamily="34" charset="0"/>
              </a:rPr>
              <a:t> değişiklik</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a:t>
            </a:r>
            <a:r>
              <a:rPr lang="tr-TR" sz="1900" dirty="0" err="1">
                <a:solidFill>
                  <a:srgbClr val="212745"/>
                </a:solidFill>
                <a:latin typeface="Arial" panose="020B0604020202020204" pitchFamily="34" charset="0"/>
                <a:cs typeface="Arial" panose="020B0604020202020204" pitchFamily="34" charset="0"/>
              </a:rPr>
              <a:t>Emosyonel</a:t>
            </a:r>
            <a:r>
              <a:rPr lang="tr-TR" sz="1900" dirty="0">
                <a:solidFill>
                  <a:srgbClr val="212745"/>
                </a:solidFill>
                <a:latin typeface="Arial" panose="020B0604020202020204" pitchFamily="34" charset="0"/>
                <a:cs typeface="Arial" panose="020B0604020202020204" pitchFamily="34" charset="0"/>
              </a:rPr>
              <a:t> durumda değişiklik</a:t>
            </a:r>
          </a:p>
          <a:p>
            <a:pPr marL="0" lvl="0" indent="0">
              <a:lnSpc>
                <a:spcPct val="100000"/>
              </a:lnSpc>
              <a:spcBef>
                <a:spcPct val="20000"/>
              </a:spcBef>
              <a:spcAft>
                <a:spcPts val="300"/>
              </a:spcAft>
              <a:buClr>
                <a:srgbClr val="F14124">
                  <a:lumMod val="75000"/>
                </a:srgbClr>
              </a:buClr>
              <a:buSzPct val="130000"/>
              <a:buNone/>
            </a:pPr>
            <a:r>
              <a:rPr lang="tr-TR" sz="1900" dirty="0">
                <a:solidFill>
                  <a:srgbClr val="212745"/>
                </a:solidFill>
                <a:latin typeface="Arial" panose="020B0604020202020204" pitchFamily="34" charset="0"/>
                <a:cs typeface="Arial" panose="020B0604020202020204" pitchFamily="34" charset="0"/>
              </a:rPr>
              <a:t>              Davranış problemlerinin akşam kötüleşmesi</a:t>
            </a:r>
          </a:p>
          <a:p>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22439DB3-D578-4B60-9A08-B9D7FB2565A4}"/>
              </a:ext>
            </a:extLst>
          </p:cNvPr>
          <p:cNvPicPr>
            <a:picLocks noChangeAspect="1"/>
          </p:cNvPicPr>
          <p:nvPr/>
        </p:nvPicPr>
        <p:blipFill>
          <a:blip r:embed="rId3"/>
          <a:stretch>
            <a:fillRect/>
          </a:stretch>
        </p:blipFill>
        <p:spPr>
          <a:xfrm>
            <a:off x="8134066" y="1524650"/>
            <a:ext cx="3782913" cy="4386623"/>
          </a:xfrm>
          <a:prstGeom prst="rect">
            <a:avLst/>
          </a:prstGeom>
          <a:ln>
            <a:noFill/>
          </a:ln>
          <a:effectLst>
            <a:softEdge rad="112500"/>
          </a:effectLst>
        </p:spPr>
      </p:pic>
      <p:sp>
        <p:nvSpPr>
          <p:cNvPr id="5" name="Unvan 1">
            <a:extLst>
              <a:ext uri="{FF2B5EF4-FFF2-40B4-BE49-F238E27FC236}">
                <a16:creationId xmlns:a16="http://schemas.microsoft.com/office/drawing/2014/main" id="{04235619-073D-4E77-BD12-2E8E9A69EFCA}"/>
              </a:ext>
            </a:extLst>
          </p:cNvPr>
          <p:cNvSpPr txBox="1">
            <a:spLocks/>
          </p:cNvSpPr>
          <p:nvPr/>
        </p:nvSpPr>
        <p:spPr>
          <a:xfrm>
            <a:off x="2381460" y="259206"/>
            <a:ext cx="7058892" cy="102305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solidFill>
                  <a:srgbClr val="C00000"/>
                </a:solidFill>
                <a:latin typeface="Arial" panose="020B0604020202020204" pitchFamily="34" charset="0"/>
                <a:cs typeface="Arial" panose="020B0604020202020204" pitchFamily="34" charset="0"/>
              </a:rPr>
              <a:t>DSM V Kriterleri</a:t>
            </a:r>
          </a:p>
        </p:txBody>
      </p:sp>
      <p:sp>
        <p:nvSpPr>
          <p:cNvPr id="2" name="Metin kutusu 1">
            <a:extLst>
              <a:ext uri="{FF2B5EF4-FFF2-40B4-BE49-F238E27FC236}">
                <a16:creationId xmlns:a16="http://schemas.microsoft.com/office/drawing/2014/main" id="{193F6CEB-816C-CC06-2169-052D362F9875}"/>
              </a:ext>
            </a:extLst>
          </p:cNvPr>
          <p:cNvSpPr txBox="1"/>
          <p:nvPr/>
        </p:nvSpPr>
        <p:spPr>
          <a:xfrm>
            <a:off x="4085310" y="623454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90590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500993" y="2156990"/>
            <a:ext cx="8934375" cy="31085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800" dirty="0"/>
              <a:t>Deliryumda belirli </a:t>
            </a:r>
            <a:r>
              <a:rPr lang="tr-TR" sz="2800" dirty="0" err="1"/>
              <a:t>biyobelirteçlerle</a:t>
            </a:r>
            <a:r>
              <a:rPr lang="tr-TR" sz="2800" dirty="0"/>
              <a:t> la anlamlı bir ilişki gösterse de, </a:t>
            </a:r>
          </a:p>
          <a:p>
            <a:pPr algn="ctr"/>
            <a:endParaRPr lang="tr-TR" sz="2800" dirty="0"/>
          </a:p>
          <a:p>
            <a:pPr algn="ctr"/>
            <a:r>
              <a:rPr lang="tr-TR" sz="2800" dirty="0"/>
              <a:t>Deliryumun için kullanılabilecek spesifik bir </a:t>
            </a:r>
            <a:r>
              <a:rPr lang="tr-TR" sz="2800" dirty="0" err="1"/>
              <a:t>biyobelirteç</a:t>
            </a:r>
            <a:r>
              <a:rPr lang="tr-TR" sz="2800" dirty="0"/>
              <a:t> henüz saptanmamıştır</a:t>
            </a:r>
          </a:p>
          <a:p>
            <a:pPr algn="ctr"/>
            <a:endParaRPr lang="tr-TR" sz="2800" dirty="0"/>
          </a:p>
          <a:p>
            <a:pPr algn="ctr"/>
            <a:r>
              <a:rPr lang="tr-TR" sz="2800" dirty="0"/>
              <a:t>Daha fazla çalışmaya ihtiyaç vardır.</a:t>
            </a:r>
          </a:p>
        </p:txBody>
      </p:sp>
      <p:sp>
        <p:nvSpPr>
          <p:cNvPr id="4" name="Metin kutusu 3">
            <a:extLst>
              <a:ext uri="{FF2B5EF4-FFF2-40B4-BE49-F238E27FC236}">
                <a16:creationId xmlns:a16="http://schemas.microsoft.com/office/drawing/2014/main" id="{1B05A776-6555-D720-EDBF-CD5579031E06}"/>
              </a:ext>
            </a:extLst>
          </p:cNvPr>
          <p:cNvSpPr txBox="1"/>
          <p:nvPr/>
        </p:nvSpPr>
        <p:spPr>
          <a:xfrm>
            <a:off x="4199313" y="6396335"/>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
        <p:nvSpPr>
          <p:cNvPr id="5" name="Metin kutusu 4">
            <a:extLst>
              <a:ext uri="{FF2B5EF4-FFF2-40B4-BE49-F238E27FC236}">
                <a16:creationId xmlns:a16="http://schemas.microsoft.com/office/drawing/2014/main" id="{70F98B88-E7D9-3CCE-35ED-99D74A187244}"/>
              </a:ext>
            </a:extLst>
          </p:cNvPr>
          <p:cNvSpPr txBox="1"/>
          <p:nvPr/>
        </p:nvSpPr>
        <p:spPr>
          <a:xfrm>
            <a:off x="2723535" y="821949"/>
            <a:ext cx="6096000" cy="769441"/>
          </a:xfrm>
          <a:prstGeom prst="rect">
            <a:avLst/>
          </a:prstGeom>
          <a:noFill/>
        </p:spPr>
        <p:txBody>
          <a:bodyPr wrap="square">
            <a:spAutoFit/>
          </a:bodyPr>
          <a:lstStyle/>
          <a:p>
            <a:pPr algn="ctr"/>
            <a:r>
              <a:rPr lang="tr-TR" sz="4400" b="1" dirty="0">
                <a:solidFill>
                  <a:srgbClr val="FF0000"/>
                </a:solidFill>
                <a:latin typeface="Arial" panose="020B0604020202020204" pitchFamily="34" charset="0"/>
                <a:cs typeface="Arial" panose="020B0604020202020204" pitchFamily="34" charset="0"/>
              </a:rPr>
              <a:t>Sonuç:</a:t>
            </a:r>
          </a:p>
        </p:txBody>
      </p:sp>
    </p:spTree>
    <p:extLst>
      <p:ext uri="{BB962C8B-B14F-4D97-AF65-F5344CB8AC3E}">
        <p14:creationId xmlns:p14="http://schemas.microsoft.com/office/powerpoint/2010/main" val="1571210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65655" y="3349628"/>
            <a:ext cx="3970463" cy="1938992"/>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Dikkatiniz için teşekkür ederim </a:t>
            </a:r>
          </a:p>
        </p:txBody>
      </p:sp>
      <p:pic>
        <p:nvPicPr>
          <p:cNvPr id="3" name="Picture 2" descr="Picture 2">
            <a:extLst>
              <a:ext uri="{FF2B5EF4-FFF2-40B4-BE49-F238E27FC236}">
                <a16:creationId xmlns:a16="http://schemas.microsoft.com/office/drawing/2014/main" id="{B30592B2-92FF-D20D-40A4-2841235E97C1}"/>
              </a:ext>
            </a:extLst>
          </p:cNvPr>
          <p:cNvPicPr>
            <a:picLocks noChangeAspect="1"/>
          </p:cNvPicPr>
          <p:nvPr/>
        </p:nvPicPr>
        <p:blipFill>
          <a:blip r:embed="rId2"/>
          <a:stretch>
            <a:fillRect/>
          </a:stretch>
        </p:blipFill>
        <p:spPr>
          <a:xfrm>
            <a:off x="172896" y="2784372"/>
            <a:ext cx="3814473" cy="3069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Picture 2">
            <a:extLst>
              <a:ext uri="{FF2B5EF4-FFF2-40B4-BE49-F238E27FC236}">
                <a16:creationId xmlns:a16="http://schemas.microsoft.com/office/drawing/2014/main" id="{50539B99-DAC9-DCAB-B3BD-093F4FAA124A}"/>
              </a:ext>
            </a:extLst>
          </p:cNvPr>
          <p:cNvPicPr>
            <a:picLocks noChangeAspect="1"/>
          </p:cNvPicPr>
          <p:nvPr/>
        </p:nvPicPr>
        <p:blipFill>
          <a:blip r:embed="rId3"/>
          <a:stretch>
            <a:fillRect/>
          </a:stretch>
        </p:blipFill>
        <p:spPr>
          <a:xfrm>
            <a:off x="7674796" y="323321"/>
            <a:ext cx="3573694" cy="2758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Metin kutusu 4">
            <a:extLst>
              <a:ext uri="{FF2B5EF4-FFF2-40B4-BE49-F238E27FC236}">
                <a16:creationId xmlns:a16="http://schemas.microsoft.com/office/drawing/2014/main" id="{1B05A776-6555-D720-EDBF-CD5579031E06}"/>
              </a:ext>
            </a:extLst>
          </p:cNvPr>
          <p:cNvSpPr txBox="1"/>
          <p:nvPr/>
        </p:nvSpPr>
        <p:spPr>
          <a:xfrm>
            <a:off x="4510598" y="626014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
        <p:nvSpPr>
          <p:cNvPr id="6" name="Metin kutusu 5">
            <a:extLst>
              <a:ext uri="{FF2B5EF4-FFF2-40B4-BE49-F238E27FC236}">
                <a16:creationId xmlns:a16="http://schemas.microsoft.com/office/drawing/2014/main" id="{3C210E9B-5462-6B3F-41C2-6B75F4BECC42}"/>
              </a:ext>
            </a:extLst>
          </p:cNvPr>
          <p:cNvSpPr txBox="1"/>
          <p:nvPr/>
        </p:nvSpPr>
        <p:spPr>
          <a:xfrm>
            <a:off x="890575" y="6056504"/>
            <a:ext cx="2812373" cy="400110"/>
          </a:xfrm>
          <a:prstGeom prst="rect">
            <a:avLst/>
          </a:prstGeom>
          <a:noFill/>
        </p:spPr>
        <p:txBody>
          <a:bodyPr wrap="none" rtlCol="0">
            <a:spAutoFit/>
          </a:bodyPr>
          <a:lstStyle/>
          <a:p>
            <a:r>
              <a:rPr lang="tr-TR" sz="2000" dirty="0">
                <a:latin typeface="Arial" panose="020B0604020202020204" pitchFamily="34" charset="0"/>
                <a:cs typeface="Arial" panose="020B0604020202020204" pitchFamily="34" charset="0"/>
              </a:rPr>
              <a:t>Ege 3. Yaş Üniversitesi</a:t>
            </a:r>
          </a:p>
        </p:txBody>
      </p:sp>
    </p:spTree>
    <p:extLst>
      <p:ext uri="{BB962C8B-B14F-4D97-AF65-F5344CB8AC3E}">
        <p14:creationId xmlns:p14="http://schemas.microsoft.com/office/powerpoint/2010/main" val="63851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54C53F64-D925-EA32-C88D-13A36247E9F1}"/>
              </a:ext>
            </a:extLst>
          </p:cNvPr>
          <p:cNvSpPr txBox="1"/>
          <p:nvPr/>
        </p:nvSpPr>
        <p:spPr>
          <a:xfrm>
            <a:off x="5518777" y="825028"/>
            <a:ext cx="1667444" cy="707886"/>
          </a:xfrm>
          <a:prstGeom prst="rect">
            <a:avLst/>
          </a:prstGeom>
          <a:noFill/>
        </p:spPr>
        <p:txBody>
          <a:bodyPr wrap="none" rtlCol="0">
            <a:spAutoFit/>
          </a:bodyPr>
          <a:lstStyle/>
          <a:p>
            <a:pPr algn="ctr"/>
            <a:r>
              <a:rPr lang="tr-TR" sz="4000" b="1" dirty="0">
                <a:solidFill>
                  <a:srgbClr val="FF0000"/>
                </a:solidFill>
                <a:latin typeface="Arial" panose="020B0604020202020204" pitchFamily="34" charset="0"/>
                <a:cs typeface="Arial" panose="020B0604020202020204" pitchFamily="34" charset="0"/>
              </a:rPr>
              <a:t>Sıklık </a:t>
            </a:r>
          </a:p>
        </p:txBody>
      </p:sp>
      <p:sp>
        <p:nvSpPr>
          <p:cNvPr id="7" name="Metin kutusu 6">
            <a:extLst>
              <a:ext uri="{FF2B5EF4-FFF2-40B4-BE49-F238E27FC236}">
                <a16:creationId xmlns:a16="http://schemas.microsoft.com/office/drawing/2014/main" id="{0ADD0D06-AE7D-3404-B6DD-240C034BA1F1}"/>
              </a:ext>
            </a:extLst>
          </p:cNvPr>
          <p:cNvSpPr txBox="1"/>
          <p:nvPr/>
        </p:nvSpPr>
        <p:spPr>
          <a:xfrm>
            <a:off x="773157" y="2346799"/>
            <a:ext cx="10917274"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2800" dirty="0">
                <a:latin typeface="Arial" panose="020B0604020202020204" pitchFamily="34" charset="0"/>
                <a:cs typeface="Arial" panose="020B0604020202020204" pitchFamily="34" charset="0"/>
              </a:rPr>
              <a:t>Tıbbi nedenle </a:t>
            </a:r>
            <a:r>
              <a:rPr lang="tr-TR" sz="2800" dirty="0" err="1">
                <a:latin typeface="Arial" panose="020B0604020202020204" pitchFamily="34" charset="0"/>
                <a:cs typeface="Arial" panose="020B0604020202020204" pitchFamily="34" charset="0"/>
              </a:rPr>
              <a:t>hospitalizasyonda</a:t>
            </a:r>
            <a:r>
              <a:rPr lang="tr-TR" sz="2800" dirty="0">
                <a:latin typeface="Arial" panose="020B0604020202020204" pitchFamily="34" charset="0"/>
                <a:cs typeface="Arial" panose="020B0604020202020204" pitchFamily="34" charset="0"/>
              </a:rPr>
              <a:t> %13,5</a:t>
            </a:r>
          </a:p>
          <a:p>
            <a:pPr algn="ctr"/>
            <a:r>
              <a:rPr lang="tr-TR" sz="2800" dirty="0">
                <a:latin typeface="Arial" panose="020B0604020202020204" pitchFamily="34" charset="0"/>
                <a:cs typeface="Arial" panose="020B0604020202020204" pitchFamily="34" charset="0"/>
              </a:rPr>
              <a:t>Cerrahi müdahale %15-25</a:t>
            </a:r>
          </a:p>
          <a:p>
            <a:pPr algn="ctr"/>
            <a:r>
              <a:rPr lang="tr-TR" sz="2800" dirty="0">
                <a:latin typeface="Arial" panose="020B0604020202020204" pitchFamily="34" charset="0"/>
                <a:cs typeface="Arial" panose="020B0604020202020204" pitchFamily="34" charset="0"/>
              </a:rPr>
              <a:t>Yoğun bakımlarda %31</a:t>
            </a:r>
          </a:p>
          <a:p>
            <a:pPr algn="ctr"/>
            <a:r>
              <a:rPr lang="tr-TR" sz="2800" dirty="0" err="1">
                <a:latin typeface="Arial" panose="020B0604020202020204" pitchFamily="34" charset="0"/>
                <a:cs typeface="Arial" panose="020B0604020202020204" pitchFamily="34" charset="0"/>
              </a:rPr>
              <a:t>Major</a:t>
            </a:r>
            <a:r>
              <a:rPr lang="tr-TR" sz="2800" dirty="0">
                <a:latin typeface="Arial" panose="020B0604020202020204" pitchFamily="34" charset="0"/>
                <a:cs typeface="Arial" panose="020B0604020202020204" pitchFamily="34" charset="0"/>
              </a:rPr>
              <a:t> cerrahi girişim ve kardiyak cerrahi %50</a:t>
            </a:r>
          </a:p>
          <a:p>
            <a:pPr algn="ctr"/>
            <a:r>
              <a:rPr lang="tr-TR" sz="2800" dirty="0">
                <a:latin typeface="Arial" panose="020B0604020202020204" pitchFamily="34" charset="0"/>
                <a:cs typeface="Arial" panose="020B0604020202020204" pitchFamily="34" charset="0"/>
              </a:rPr>
              <a:t>Yoğun bakımda mekanik ventilasyon varlığında %60-80</a:t>
            </a:r>
          </a:p>
          <a:p>
            <a:pPr algn="ctr"/>
            <a:r>
              <a:rPr lang="tr-TR" sz="2800" dirty="0">
                <a:latin typeface="Arial" panose="020B0604020202020204" pitchFamily="34" charset="0"/>
                <a:cs typeface="Arial" panose="020B0604020202020204" pitchFamily="34" charset="0"/>
              </a:rPr>
              <a:t>Bakım evlerinde % 1-70 </a:t>
            </a:r>
          </a:p>
        </p:txBody>
      </p:sp>
      <p:pic>
        <p:nvPicPr>
          <p:cNvPr id="9" name="Resim 8">
            <a:extLst>
              <a:ext uri="{FF2B5EF4-FFF2-40B4-BE49-F238E27FC236}">
                <a16:creationId xmlns:a16="http://schemas.microsoft.com/office/drawing/2014/main" id="{3DAD908E-6B2A-839C-B449-379B3B9FC595}"/>
              </a:ext>
            </a:extLst>
          </p:cNvPr>
          <p:cNvPicPr>
            <a:picLocks noChangeAspect="1"/>
          </p:cNvPicPr>
          <p:nvPr/>
        </p:nvPicPr>
        <p:blipFill>
          <a:blip r:embed="rId3"/>
          <a:stretch>
            <a:fillRect/>
          </a:stretch>
        </p:blipFill>
        <p:spPr>
          <a:xfrm>
            <a:off x="3990681" y="5062071"/>
            <a:ext cx="4210638" cy="257211"/>
          </a:xfrm>
          <a:prstGeom prst="rect">
            <a:avLst/>
          </a:prstGeom>
        </p:spPr>
      </p:pic>
      <p:sp>
        <p:nvSpPr>
          <p:cNvPr id="10" name="Metin kutusu 9">
            <a:extLst>
              <a:ext uri="{FF2B5EF4-FFF2-40B4-BE49-F238E27FC236}">
                <a16:creationId xmlns:a16="http://schemas.microsoft.com/office/drawing/2014/main" id="{604A66D4-08B4-71C0-8E5F-E0689CE545D8}"/>
              </a:ext>
            </a:extLst>
          </p:cNvPr>
          <p:cNvSpPr txBox="1"/>
          <p:nvPr/>
        </p:nvSpPr>
        <p:spPr>
          <a:xfrm>
            <a:off x="4085310" y="6234545"/>
            <a:ext cx="3669338"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a:t>
            </a:r>
            <a:r>
              <a:rPr lang="tr-TR" sz="1200" dirty="0">
                <a:latin typeface="Arial" panose="020B0604020202020204" pitchFamily="34" charset="0"/>
                <a:cs typeface="Arial" panose="020B0604020202020204" pitchFamily="34" charset="0"/>
              </a:rPr>
              <a:t>Uluslararası</a:t>
            </a:r>
            <a:r>
              <a:rPr lang="tr-TR" sz="1400" dirty="0">
                <a:latin typeface="Arial" panose="020B0604020202020204" pitchFamily="34" charset="0"/>
                <a:cs typeface="Arial" panose="020B0604020202020204" pitchFamily="34" charset="0"/>
              </a:rPr>
              <a:t>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57198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29DFE7C-A368-C8B5-BD61-49ACD7CCB669}"/>
              </a:ext>
            </a:extLst>
          </p:cNvPr>
          <p:cNvSpPr txBox="1"/>
          <p:nvPr/>
        </p:nvSpPr>
        <p:spPr>
          <a:xfrm>
            <a:off x="4706510" y="208799"/>
            <a:ext cx="3980577" cy="1446550"/>
          </a:xfrm>
          <a:prstGeom prst="rect">
            <a:avLst/>
          </a:prstGeom>
          <a:noFill/>
          <a:ln>
            <a:noFill/>
          </a:ln>
        </p:spPr>
        <p:txBody>
          <a:bodyPr wrap="none" rtlCol="0">
            <a:spAutoFit/>
          </a:bodyPr>
          <a:lstStyle/>
          <a:p>
            <a:r>
              <a:rPr lang="tr-TR" sz="4400" b="1" dirty="0">
                <a:solidFill>
                  <a:srgbClr val="FF0000"/>
                </a:solidFill>
                <a:latin typeface="Arial" panose="020B0604020202020204" pitchFamily="34" charset="0"/>
                <a:cs typeface="Arial" panose="020B0604020202020204" pitchFamily="34" charset="0"/>
              </a:rPr>
              <a:t>Neden Önemli</a:t>
            </a:r>
          </a:p>
          <a:p>
            <a:endParaRPr lang="tr-TR" sz="4400" b="1" dirty="0">
              <a:solidFill>
                <a:srgbClr val="FF0000"/>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2E451D3C-B46F-49F8-CBA9-ABBD5A3559D7}"/>
              </a:ext>
            </a:extLst>
          </p:cNvPr>
          <p:cNvSpPr txBox="1"/>
          <p:nvPr/>
        </p:nvSpPr>
        <p:spPr>
          <a:xfrm>
            <a:off x="1273488" y="5037875"/>
            <a:ext cx="10238124" cy="954107"/>
          </a:xfrm>
          <a:prstGeom prst="rect">
            <a:avLst/>
          </a:prstGeom>
          <a:noFill/>
          <a:ln w="38100">
            <a:solidFill>
              <a:schemeClr val="tx1"/>
            </a:solidFill>
          </a:ln>
        </p:spPr>
        <p:txBody>
          <a:bodyPr wrap="none" rtlCol="0">
            <a:spAutoFit/>
          </a:bodyPr>
          <a:lstStyle/>
          <a:p>
            <a:pPr algn="ctr"/>
            <a:r>
              <a:rPr lang="tr-TR" sz="2800" dirty="0">
                <a:latin typeface="Arial" panose="020B0604020202020204" pitchFamily="34" charset="0"/>
                <a:cs typeface="Arial" panose="020B0604020202020204" pitchFamily="34" charset="0"/>
              </a:rPr>
              <a:t>Yıllık mortalite 2 kat artar, hastanedeki mortalite %22-76 artar , </a:t>
            </a:r>
          </a:p>
          <a:p>
            <a:pPr algn="ctr"/>
            <a:r>
              <a:rPr lang="tr-TR" sz="2800" dirty="0" err="1">
                <a:latin typeface="Arial" panose="020B0604020202020204" pitchFamily="34" charset="0"/>
                <a:cs typeface="Arial" panose="020B0604020202020204" pitchFamily="34" charset="0"/>
              </a:rPr>
              <a:t>hergün</a:t>
            </a:r>
            <a:r>
              <a:rPr lang="tr-TR" sz="2800" dirty="0">
                <a:latin typeface="Arial" panose="020B0604020202020204" pitchFamily="34" charset="0"/>
                <a:cs typeface="Arial" panose="020B0604020202020204" pitchFamily="34" charset="0"/>
              </a:rPr>
              <a:t> risk artar</a:t>
            </a:r>
          </a:p>
        </p:txBody>
      </p:sp>
      <p:sp>
        <p:nvSpPr>
          <p:cNvPr id="6" name="Metin kutusu 5">
            <a:extLst>
              <a:ext uri="{FF2B5EF4-FFF2-40B4-BE49-F238E27FC236}">
                <a16:creationId xmlns:a16="http://schemas.microsoft.com/office/drawing/2014/main" id="{55DDD54A-78CE-7E49-981B-AE088C0E9BE5}"/>
              </a:ext>
            </a:extLst>
          </p:cNvPr>
          <p:cNvSpPr txBox="1"/>
          <p:nvPr/>
        </p:nvSpPr>
        <p:spPr>
          <a:xfrm>
            <a:off x="498314" y="1225767"/>
            <a:ext cx="4623382" cy="523220"/>
          </a:xfrm>
          <a:prstGeom prst="rect">
            <a:avLst/>
          </a:prstGeom>
          <a:noFill/>
          <a:ln w="38100">
            <a:solidFill>
              <a:schemeClr val="tx1"/>
            </a:solidFill>
          </a:ln>
        </p:spPr>
        <p:txBody>
          <a:bodyPr wrap="none" rtlCol="0">
            <a:spAutoFit/>
          </a:bodyPr>
          <a:lstStyle/>
          <a:p>
            <a:r>
              <a:rPr lang="tr-TR" sz="2800" dirty="0">
                <a:latin typeface="Arial" panose="020B0604020202020204" pitchFamily="34" charset="0"/>
                <a:cs typeface="Arial" panose="020B0604020202020204" pitchFamily="34" charset="0"/>
              </a:rPr>
              <a:t>Fonksiyonel kapasite azalır </a:t>
            </a:r>
          </a:p>
        </p:txBody>
      </p:sp>
      <p:sp>
        <p:nvSpPr>
          <p:cNvPr id="8" name="Metin kutusu 7">
            <a:extLst>
              <a:ext uri="{FF2B5EF4-FFF2-40B4-BE49-F238E27FC236}">
                <a16:creationId xmlns:a16="http://schemas.microsoft.com/office/drawing/2014/main" id="{4F1386F1-8E34-F164-9B83-AA335F127B03}"/>
              </a:ext>
            </a:extLst>
          </p:cNvPr>
          <p:cNvSpPr txBox="1"/>
          <p:nvPr/>
        </p:nvSpPr>
        <p:spPr>
          <a:xfrm>
            <a:off x="6479047" y="1343071"/>
            <a:ext cx="3722494" cy="523220"/>
          </a:xfrm>
          <a:prstGeom prst="rect">
            <a:avLst/>
          </a:prstGeom>
          <a:noFill/>
          <a:ln w="38100">
            <a:solidFill>
              <a:schemeClr val="tx1"/>
            </a:solidFill>
          </a:ln>
        </p:spPr>
        <p:txBody>
          <a:bodyPr wrap="none" rtlCol="0">
            <a:spAutoFit/>
          </a:bodyPr>
          <a:lstStyle/>
          <a:p>
            <a:r>
              <a:rPr lang="tr-TR" sz="2800" dirty="0">
                <a:latin typeface="Arial" panose="020B0604020202020204" pitchFamily="34" charset="0"/>
                <a:cs typeface="Arial" panose="020B0604020202020204" pitchFamily="34" charset="0"/>
              </a:rPr>
              <a:t>Bilişsel kapasite azalır</a:t>
            </a:r>
          </a:p>
        </p:txBody>
      </p:sp>
      <p:sp>
        <p:nvSpPr>
          <p:cNvPr id="11" name="Metin kutusu 10">
            <a:extLst>
              <a:ext uri="{FF2B5EF4-FFF2-40B4-BE49-F238E27FC236}">
                <a16:creationId xmlns:a16="http://schemas.microsoft.com/office/drawing/2014/main" id="{A804C969-E472-52B4-027B-8FA443946BB6}"/>
              </a:ext>
            </a:extLst>
          </p:cNvPr>
          <p:cNvSpPr txBox="1"/>
          <p:nvPr/>
        </p:nvSpPr>
        <p:spPr>
          <a:xfrm>
            <a:off x="4007068" y="2221939"/>
            <a:ext cx="4131965" cy="523220"/>
          </a:xfrm>
          <a:prstGeom prst="rect">
            <a:avLst/>
          </a:prstGeom>
          <a:noFill/>
          <a:ln w="38100">
            <a:solidFill>
              <a:schemeClr val="tx1"/>
            </a:solidFill>
          </a:ln>
        </p:spPr>
        <p:txBody>
          <a:bodyPr wrap="none" rtlCol="0">
            <a:spAutoFit/>
          </a:bodyPr>
          <a:lstStyle/>
          <a:p>
            <a:r>
              <a:rPr lang="tr-TR" sz="2800" dirty="0">
                <a:latin typeface="Arial" panose="020B0604020202020204" pitchFamily="34" charset="0"/>
                <a:cs typeface="Arial" panose="020B0604020202020204" pitchFamily="34" charset="0"/>
              </a:rPr>
              <a:t>Yeniden </a:t>
            </a:r>
            <a:r>
              <a:rPr lang="tr-TR" sz="2800" dirty="0" err="1">
                <a:latin typeface="Arial" panose="020B0604020202020204" pitchFamily="34" charset="0"/>
                <a:cs typeface="Arial" panose="020B0604020202020204" pitchFamily="34" charset="0"/>
              </a:rPr>
              <a:t>hospitalizasyon</a:t>
            </a:r>
            <a:r>
              <a:rPr lang="tr-TR" sz="2800" dirty="0">
                <a:latin typeface="Arial" panose="020B0604020202020204" pitchFamily="34" charset="0"/>
                <a:cs typeface="Arial" panose="020B0604020202020204" pitchFamily="34" charset="0"/>
              </a:rPr>
              <a:t> </a:t>
            </a:r>
          </a:p>
        </p:txBody>
      </p:sp>
      <p:sp>
        <p:nvSpPr>
          <p:cNvPr id="12" name="Metin kutusu 11">
            <a:extLst>
              <a:ext uri="{FF2B5EF4-FFF2-40B4-BE49-F238E27FC236}">
                <a16:creationId xmlns:a16="http://schemas.microsoft.com/office/drawing/2014/main" id="{A2A27954-1241-B4B3-3D1C-8E20634D0D36}"/>
              </a:ext>
            </a:extLst>
          </p:cNvPr>
          <p:cNvSpPr txBox="1"/>
          <p:nvPr/>
        </p:nvSpPr>
        <p:spPr>
          <a:xfrm>
            <a:off x="965621" y="3160839"/>
            <a:ext cx="10843033" cy="523220"/>
          </a:xfrm>
          <a:prstGeom prst="rect">
            <a:avLst/>
          </a:prstGeom>
          <a:noFill/>
          <a:ln w="38100">
            <a:solidFill>
              <a:schemeClr val="tx1"/>
            </a:solidFill>
          </a:ln>
        </p:spPr>
        <p:txBody>
          <a:bodyPr wrap="none" rtlCol="0">
            <a:spAutoFit/>
          </a:bodyPr>
          <a:lstStyle/>
          <a:p>
            <a:r>
              <a:rPr lang="tr-TR" sz="2800" dirty="0">
                <a:latin typeface="Arial" panose="020B0604020202020204" pitchFamily="34" charset="0"/>
                <a:cs typeface="Arial" panose="020B0604020202020204" pitchFamily="34" charset="0"/>
              </a:rPr>
              <a:t>Sonrasında devam eden korku, anksiyete, halüsinasyon konfüzyon</a:t>
            </a:r>
          </a:p>
        </p:txBody>
      </p:sp>
      <p:sp>
        <p:nvSpPr>
          <p:cNvPr id="13" name="Metin kutusu 12">
            <a:extLst>
              <a:ext uri="{FF2B5EF4-FFF2-40B4-BE49-F238E27FC236}">
                <a16:creationId xmlns:a16="http://schemas.microsoft.com/office/drawing/2014/main" id="{3307DF9E-9203-7B13-0ACC-6BBF8BF5AC40}"/>
              </a:ext>
            </a:extLst>
          </p:cNvPr>
          <p:cNvSpPr txBox="1"/>
          <p:nvPr/>
        </p:nvSpPr>
        <p:spPr>
          <a:xfrm>
            <a:off x="1812177" y="4010536"/>
            <a:ext cx="9357049" cy="523220"/>
          </a:xfrm>
          <a:prstGeom prst="rect">
            <a:avLst/>
          </a:prstGeom>
          <a:noFill/>
          <a:ln w="38100">
            <a:solidFill>
              <a:schemeClr val="tx1"/>
            </a:solidFill>
          </a:ln>
        </p:spPr>
        <p:txBody>
          <a:bodyPr wrap="none" rtlCol="0">
            <a:spAutoFit/>
          </a:bodyPr>
          <a:lstStyle/>
          <a:p>
            <a:r>
              <a:rPr lang="tr-TR" sz="2800" dirty="0">
                <a:latin typeface="Arial" panose="020B0604020202020204" pitchFamily="34" charset="0"/>
                <a:cs typeface="Arial" panose="020B0604020202020204" pitchFamily="34" charset="0"/>
              </a:rPr>
              <a:t>Aile ve bakım veren için stres kaynağı, bakıcı tükenmişliği</a:t>
            </a:r>
          </a:p>
        </p:txBody>
      </p:sp>
      <p:sp>
        <p:nvSpPr>
          <p:cNvPr id="15" name="Metin kutusu 14">
            <a:extLst>
              <a:ext uri="{FF2B5EF4-FFF2-40B4-BE49-F238E27FC236}">
                <a16:creationId xmlns:a16="http://schemas.microsoft.com/office/drawing/2014/main" id="{82BFE0A9-E033-F7C6-B6B6-706170DBB0E8}"/>
              </a:ext>
            </a:extLst>
          </p:cNvPr>
          <p:cNvSpPr txBox="1"/>
          <p:nvPr/>
        </p:nvSpPr>
        <p:spPr>
          <a:xfrm>
            <a:off x="3397909" y="5957546"/>
            <a:ext cx="8952865" cy="276999"/>
          </a:xfrm>
          <a:prstGeom prst="rect">
            <a:avLst/>
          </a:prstGeom>
          <a:noFill/>
        </p:spPr>
        <p:txBody>
          <a:bodyPr wrap="square">
            <a:spAutoFit/>
          </a:bodyPr>
          <a:lstStyle/>
          <a:p>
            <a:r>
              <a:rPr lang="it-IT" sz="1200" dirty="0">
                <a:latin typeface="Arial" panose="020B0604020202020204" pitchFamily="34" charset="0"/>
                <a:cs typeface="Arial" panose="020B0604020202020204" pitchFamily="34" charset="0"/>
              </a:rPr>
              <a:t>Psychiatria Danubina, </a:t>
            </a:r>
            <a:r>
              <a:rPr lang="tr-TR" sz="1200" dirty="0" err="1">
                <a:latin typeface="Arial" panose="020B0604020202020204" pitchFamily="34" charset="0"/>
                <a:cs typeface="Arial" panose="020B0604020202020204" pitchFamily="34" charset="0"/>
              </a:rPr>
              <a:t>Delirium</a:t>
            </a:r>
            <a:r>
              <a:rPr lang="tr-TR" sz="1200" dirty="0">
                <a:latin typeface="Arial" panose="020B0604020202020204" pitchFamily="34" charset="0"/>
                <a:cs typeface="Arial" panose="020B0604020202020204" pitchFamily="34" charset="0"/>
              </a:rPr>
              <a:t> in </a:t>
            </a:r>
            <a:r>
              <a:rPr lang="tr-TR" sz="1200" dirty="0" err="1">
                <a:latin typeface="Arial" panose="020B0604020202020204" pitchFamily="34" charset="0"/>
                <a:cs typeface="Arial" panose="020B0604020202020204" pitchFamily="34" charset="0"/>
              </a:rPr>
              <a:t>the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elderly</a:t>
            </a:r>
            <a:r>
              <a:rPr lang="tr-TR" sz="12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2025; Vol. 37, Suppl. 1, pp 104-111</a:t>
            </a:r>
            <a:endParaRPr lang="tr-TR" sz="1200" dirty="0">
              <a:latin typeface="Arial" panose="020B0604020202020204" pitchFamily="34" charset="0"/>
              <a:cs typeface="Arial" panose="020B0604020202020204" pitchFamily="34" charset="0"/>
            </a:endParaRPr>
          </a:p>
        </p:txBody>
      </p:sp>
      <p:sp>
        <p:nvSpPr>
          <p:cNvPr id="16" name="Metin kutusu 15">
            <a:extLst>
              <a:ext uri="{FF2B5EF4-FFF2-40B4-BE49-F238E27FC236}">
                <a16:creationId xmlns:a16="http://schemas.microsoft.com/office/drawing/2014/main" id="{CE4ADF84-E463-7BAF-C3C7-97F17A02415D}"/>
              </a:ext>
            </a:extLst>
          </p:cNvPr>
          <p:cNvSpPr txBox="1"/>
          <p:nvPr/>
        </p:nvSpPr>
        <p:spPr>
          <a:xfrm>
            <a:off x="4742520" y="6265268"/>
            <a:ext cx="3289234" cy="461665"/>
          </a:xfrm>
          <a:prstGeom prst="rect">
            <a:avLst/>
          </a:prstGeom>
          <a:noFill/>
        </p:spPr>
        <p:txBody>
          <a:bodyPr wrap="none" rtlCol="0">
            <a:spAutoFit/>
          </a:bodyPr>
          <a:lstStyle/>
          <a:p>
            <a:r>
              <a:rPr lang="tr-TR" sz="1200" dirty="0">
                <a:latin typeface="Arial" panose="020B0604020202020204" pitchFamily="34" charset="0"/>
                <a:cs typeface="Arial" panose="020B0604020202020204" pitchFamily="34" charset="0"/>
              </a:rPr>
              <a:t>7 Uluslararası 18. Akademik Geriatri Kongresi</a:t>
            </a:r>
          </a:p>
          <a:p>
            <a:pPr algn="ctr"/>
            <a:r>
              <a:rPr lang="tr-TR" sz="12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307023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atlanmış Nesne 11"/>
          <p:cNvSpPr/>
          <p:nvPr/>
        </p:nvSpPr>
        <p:spPr>
          <a:xfrm>
            <a:off x="1304560" y="1746082"/>
            <a:ext cx="2734408" cy="3991706"/>
          </a:xfrm>
          <a:prstGeom prst="foldedCorner">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İleri yaş</a:t>
            </a: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Demans</a:t>
            </a:r>
            <a:endPar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Deliryum</a:t>
            </a: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öyküsü</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Kırılganlık </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Eşlik eden hastalıklar</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Duysal hastalıklar</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Anemi</a:t>
            </a: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Malnütrisyon</a:t>
            </a:r>
            <a:endPar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Madde kullanımı</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Depresyon </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Sosyal izolasyon</a:t>
            </a:r>
            <a:endParaRPr lang="en-US"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Metin kutusu 12"/>
          <p:cNvSpPr txBox="1"/>
          <p:nvPr/>
        </p:nvSpPr>
        <p:spPr>
          <a:xfrm>
            <a:off x="833312" y="864991"/>
            <a:ext cx="4055919" cy="584775"/>
          </a:xfrm>
          <a:prstGeom prst="rect">
            <a:avLst/>
          </a:prstGeom>
          <a:noFill/>
          <a:ln>
            <a:solidFill>
              <a:srgbClr val="C00000"/>
            </a:solidFill>
          </a:ln>
        </p:spPr>
        <p:txBody>
          <a:bodyPr wrap="none" rtlCol="0">
            <a:spAutoFit/>
          </a:bodyPr>
          <a:lstStyle/>
          <a:p>
            <a:r>
              <a:rPr lang="tr-TR" sz="3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Predispozan</a:t>
            </a:r>
            <a:r>
              <a:rPr lang="tr-TR" sz="3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faktörler</a:t>
            </a:r>
            <a:endParaRPr lang="en-US" sz="3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Metin kutusu 13"/>
          <p:cNvSpPr txBox="1"/>
          <p:nvPr/>
        </p:nvSpPr>
        <p:spPr>
          <a:xfrm>
            <a:off x="6492772" y="864992"/>
            <a:ext cx="4624471" cy="584775"/>
          </a:xfrm>
          <a:prstGeom prst="rect">
            <a:avLst/>
          </a:prstGeom>
          <a:noFill/>
          <a:ln>
            <a:solidFill>
              <a:srgbClr val="C00000"/>
            </a:solidFill>
          </a:ln>
        </p:spPr>
        <p:txBody>
          <a:bodyPr wrap="square" rtlCol="0">
            <a:spAutoFit/>
          </a:bodyPr>
          <a:lstStyle/>
          <a:p>
            <a:r>
              <a:rPr lang="tr-TR" sz="32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Presipite</a:t>
            </a:r>
            <a:r>
              <a:rPr lang="tr-TR" sz="3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eden  faktörler</a:t>
            </a:r>
            <a:endParaRPr lang="en-US" sz="3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Katlanmış Nesne 14"/>
          <p:cNvSpPr/>
          <p:nvPr/>
        </p:nvSpPr>
        <p:spPr>
          <a:xfrm>
            <a:off x="7437804" y="1586680"/>
            <a:ext cx="2734408" cy="4536829"/>
          </a:xfrm>
          <a:prstGeom prst="foldedCorner">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tr-TR"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Cerrahi müdahale</a:t>
            </a: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Antikolinerjik</a:t>
            </a: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ilaçlar</a:t>
            </a: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Psikoaktif</a:t>
            </a: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ilaç kullanımı</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Yoğun bakıma yatma</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Tekrar eden cerrahi</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Akut kan kaybı</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Akut enfeksiyon</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Elektrolit </a:t>
            </a: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imbalansı</a:t>
            </a: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Uykusuzluk</a:t>
            </a:r>
          </a:p>
          <a:p>
            <a:pPr algn="ctr"/>
            <a:r>
              <a:rPr lang="tr-TR" sz="2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İmmobilizayon</a:t>
            </a:r>
            <a:endPar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Mekanik kısıtlama</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Alkol veya ilaç kesilme</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İdrar sondası</a:t>
            </a:r>
          </a:p>
          <a:p>
            <a:pPr algn="ctr"/>
            <a:r>
              <a:rPr lang="tr-TR"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Yabancı çevre</a:t>
            </a:r>
          </a:p>
          <a:p>
            <a:pPr algn="ctr"/>
            <a:endPar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8" name="Resim 17"/>
          <p:cNvPicPr>
            <a:picLocks noChangeAspect="1"/>
          </p:cNvPicPr>
          <p:nvPr/>
        </p:nvPicPr>
        <p:blipFill>
          <a:blip r:embed="rId2"/>
          <a:stretch>
            <a:fillRect/>
          </a:stretch>
        </p:blipFill>
        <p:spPr>
          <a:xfrm>
            <a:off x="9029052" y="6504063"/>
            <a:ext cx="2286319" cy="181000"/>
          </a:xfrm>
          <a:prstGeom prst="rect">
            <a:avLst/>
          </a:prstGeom>
        </p:spPr>
      </p:pic>
    </p:spTree>
    <p:extLst>
      <p:ext uri="{BB962C8B-B14F-4D97-AF65-F5344CB8AC3E}">
        <p14:creationId xmlns:p14="http://schemas.microsoft.com/office/powerpoint/2010/main" val="145935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8B7D3F1-A38A-18D5-312D-0EE816008C6B}"/>
              </a:ext>
            </a:extLst>
          </p:cNvPr>
          <p:cNvSpPr txBox="1"/>
          <p:nvPr/>
        </p:nvSpPr>
        <p:spPr>
          <a:xfrm>
            <a:off x="4169849" y="906202"/>
            <a:ext cx="4762842" cy="923330"/>
          </a:xfrm>
          <a:prstGeom prst="rect">
            <a:avLst/>
          </a:prstGeom>
          <a:noFill/>
        </p:spPr>
        <p:txBody>
          <a:bodyPr wrap="none" rtlCol="0">
            <a:spAutoFit/>
          </a:bodyPr>
          <a:lstStyle/>
          <a:p>
            <a:r>
              <a:rPr lang="tr-TR" sz="5400" b="1" dirty="0" err="1">
                <a:solidFill>
                  <a:srgbClr val="FF0000"/>
                </a:solidFill>
                <a:latin typeface="Arial" panose="020B0604020202020204" pitchFamily="34" charset="0"/>
                <a:cs typeface="Arial" panose="020B0604020202020204" pitchFamily="34" charset="0"/>
              </a:rPr>
              <a:t>Biyobelirteç</a:t>
            </a:r>
            <a:r>
              <a:rPr lang="tr-TR" sz="5400" b="1" dirty="0">
                <a:solidFill>
                  <a:srgbClr val="FF0000"/>
                </a:solidFill>
                <a:latin typeface="Arial" panose="020B0604020202020204" pitchFamily="34" charset="0"/>
                <a:cs typeface="Arial" panose="020B0604020202020204" pitchFamily="34" charset="0"/>
              </a:rPr>
              <a:t>? </a:t>
            </a:r>
          </a:p>
        </p:txBody>
      </p:sp>
      <p:sp>
        <p:nvSpPr>
          <p:cNvPr id="4" name="Metin kutusu 3">
            <a:extLst>
              <a:ext uri="{FF2B5EF4-FFF2-40B4-BE49-F238E27FC236}">
                <a16:creationId xmlns:a16="http://schemas.microsoft.com/office/drawing/2014/main" id="{7DBAEA26-57A2-7E04-E826-6D6789EC4134}"/>
              </a:ext>
            </a:extLst>
          </p:cNvPr>
          <p:cNvSpPr txBox="1"/>
          <p:nvPr/>
        </p:nvSpPr>
        <p:spPr>
          <a:xfrm>
            <a:off x="2233914" y="2274838"/>
            <a:ext cx="8634713"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800" dirty="0">
                <a:latin typeface="Arial" panose="020B0604020202020204" pitchFamily="34" charset="0"/>
                <a:cs typeface="Arial" panose="020B0604020202020204" pitchFamily="34" charset="0"/>
              </a:rPr>
              <a:t>Normal biyolojik süreçlerin, patojenik süreçlerin (hastalık gibi) tanınması   veya bir tedaviye farmakolojik yanıtının  göstergesi olarak </a:t>
            </a:r>
          </a:p>
          <a:p>
            <a:pPr algn="ctr"/>
            <a:r>
              <a:rPr lang="tr-TR" sz="2800" dirty="0">
                <a:latin typeface="Arial" panose="020B0604020202020204" pitchFamily="34" charset="0"/>
                <a:cs typeface="Arial" panose="020B0604020202020204" pitchFamily="34" charset="0"/>
              </a:rPr>
              <a:t>Objektif olarak ölçülebilen ve değerlendirilebilen herhangi bir </a:t>
            </a:r>
          </a:p>
          <a:p>
            <a:pPr algn="ctr"/>
            <a:r>
              <a:rPr lang="tr-TR" sz="2800" b="1" dirty="0">
                <a:latin typeface="Arial" panose="020B0604020202020204" pitchFamily="34" charset="0"/>
                <a:cs typeface="Arial" panose="020B0604020202020204" pitchFamily="34" charset="0"/>
              </a:rPr>
              <a:t>Madde, Yapı veya Süreçtir.</a:t>
            </a:r>
            <a:endParaRPr lang="tr-TR" sz="2800" dirty="0">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0CAF3A66-AFF9-AAE7-9B50-98D846FD38FF}"/>
              </a:ext>
            </a:extLst>
          </p:cNvPr>
          <p:cNvSpPr txBox="1"/>
          <p:nvPr/>
        </p:nvSpPr>
        <p:spPr>
          <a:xfrm>
            <a:off x="3972045" y="6099858"/>
            <a:ext cx="3807196" cy="523220"/>
          </a:xfrm>
          <a:prstGeom prst="rect">
            <a:avLst/>
          </a:prstGeom>
          <a:noFill/>
        </p:spPr>
        <p:txBody>
          <a:bodyPr wrap="none" rtlCol="0">
            <a:spAutoFit/>
          </a:bodyPr>
          <a:lstStyle/>
          <a:p>
            <a:r>
              <a:rPr lang="tr-TR" sz="1400" dirty="0">
                <a:latin typeface="Arial" panose="020B0604020202020204" pitchFamily="34" charset="0"/>
                <a:cs typeface="Arial" panose="020B0604020202020204" pitchFamily="34" charset="0"/>
              </a:rPr>
              <a:t>7 Uluslararası 18. Akademik Geriatri Kongresi</a:t>
            </a:r>
          </a:p>
          <a:p>
            <a:pPr algn="ctr"/>
            <a:r>
              <a:rPr lang="tr-TR" sz="1400" dirty="0">
                <a:latin typeface="Arial" panose="020B0604020202020204" pitchFamily="34" charset="0"/>
                <a:cs typeface="Arial" panose="020B0604020202020204" pitchFamily="34" charset="0"/>
              </a:rPr>
              <a:t>15-19 Ekim 2025 Bodrum</a:t>
            </a:r>
          </a:p>
        </p:txBody>
      </p:sp>
    </p:spTree>
    <p:extLst>
      <p:ext uri="{BB962C8B-B14F-4D97-AF65-F5344CB8AC3E}">
        <p14:creationId xmlns:p14="http://schemas.microsoft.com/office/powerpoint/2010/main" val="28901446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EB410E7384FD544926ED72B5900EAF6" ma:contentTypeVersion="14" ma:contentTypeDescription="Yeni belge oluşturun." ma:contentTypeScope="" ma:versionID="ee3b467df7de9d1b498d84e13587d71a">
  <xsd:schema xmlns:xsd="http://www.w3.org/2001/XMLSchema" xmlns:xs="http://www.w3.org/2001/XMLSchema" xmlns:p="http://schemas.microsoft.com/office/2006/metadata/properties" xmlns:ns2="b636c289-89ec-4aac-a5a7-fae3efcce21f" xmlns:ns3="12078768-e010-496c-be91-13abd3bf1d00" targetNamespace="http://schemas.microsoft.com/office/2006/metadata/properties" ma:root="true" ma:fieldsID="1445dff4ae24a478bb1b27fd6f0ffa69" ns2:_="" ns3:_="">
    <xsd:import namespace="b636c289-89ec-4aac-a5a7-fae3efcce21f"/>
    <xsd:import namespace="12078768-e010-496c-be91-13abd3bf1d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36c289-89ec-4aac-a5a7-fae3efcce2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f08ca68a-84f9-4e39-b925-9c0f4131ac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78768-e010-496c-be91-13abd3bf1d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2bcbba-ecaf-438c-8d17-d96268f593a6}" ma:internalName="TaxCatchAll" ma:showField="CatchAllData" ma:web="12078768-e010-496c-be91-13abd3bf1d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36c289-89ec-4aac-a5a7-fae3efcce21f">
      <Terms xmlns="http://schemas.microsoft.com/office/infopath/2007/PartnerControls"/>
    </lcf76f155ced4ddcb4097134ff3c332f>
    <TaxCatchAll xmlns="12078768-e010-496c-be91-13abd3bf1d00" xsi:nil="true"/>
  </documentManagement>
</p:properties>
</file>

<file path=customXml/itemProps1.xml><?xml version="1.0" encoding="utf-8"?>
<ds:datastoreItem xmlns:ds="http://schemas.openxmlformats.org/officeDocument/2006/customXml" ds:itemID="{203FF371-3A78-47FD-B6B7-4B43CD374AFD}"/>
</file>

<file path=customXml/itemProps2.xml><?xml version="1.0" encoding="utf-8"?>
<ds:datastoreItem xmlns:ds="http://schemas.openxmlformats.org/officeDocument/2006/customXml" ds:itemID="{632D10CF-2C07-4FEF-840C-8203910B6DCF}"/>
</file>

<file path=customXml/itemProps3.xml><?xml version="1.0" encoding="utf-8"?>
<ds:datastoreItem xmlns:ds="http://schemas.openxmlformats.org/officeDocument/2006/customXml" ds:itemID="{76B37219-72A3-4F9F-B745-20C4AE41066D}"/>
</file>

<file path=docProps/app.xml><?xml version="1.0" encoding="utf-8"?>
<Properties xmlns="http://schemas.openxmlformats.org/officeDocument/2006/extended-properties" xmlns:vt="http://schemas.openxmlformats.org/officeDocument/2006/docPropsVTypes">
  <TotalTime>5851</TotalTime>
  <Words>4555</Words>
  <Application>Microsoft Office PowerPoint</Application>
  <PresentationFormat>Geniş ekran</PresentationFormat>
  <Paragraphs>396</Paragraphs>
  <Slides>51</Slides>
  <Notes>21</Notes>
  <HiddenSlides>5</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51</vt:i4>
      </vt:variant>
    </vt:vector>
  </HeadingPairs>
  <TitlesOfParts>
    <vt:vector size="59" baseType="lpstr">
      <vt:lpstr>Aptos</vt:lpstr>
      <vt:lpstr>Aptos Display</vt:lpstr>
      <vt:lpstr>Arial</vt:lpstr>
      <vt:lpstr>BlinkMacSystemFont</vt:lpstr>
      <vt:lpstr>Cambria</vt:lpstr>
      <vt:lpstr>Helvetica</vt:lpstr>
      <vt:lpstr>ThinSpaceFallback</vt:lpstr>
      <vt:lpstr>Office Teması</vt:lpstr>
      <vt:lpstr>PowerPoint Sunusu</vt:lpstr>
      <vt:lpstr>Deliryum Tanımı</vt:lpstr>
      <vt:lpstr>Deliryum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Interlökin 6</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Sevnaz Şahin</dc:creator>
  <cp:lastModifiedBy>loq4</cp:lastModifiedBy>
  <cp:revision>42</cp:revision>
  <dcterms:created xsi:type="dcterms:W3CDTF">2025-10-09T20:07:16Z</dcterms:created>
  <dcterms:modified xsi:type="dcterms:W3CDTF">2025-10-16T05:48:58Z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0x0101008EB410E7384FD544926ED72B5900EAF6</vt:lpwstr>
  </property>
</Properties>
</file>