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261" r:id="rId4"/>
    <p:sldId id="280" r:id="rId5"/>
    <p:sldId id="302" r:id="rId6"/>
    <p:sldId id="277" r:id="rId7"/>
    <p:sldId id="274" r:id="rId8"/>
    <p:sldId id="275" r:id="rId9"/>
    <p:sldId id="281" r:id="rId10"/>
    <p:sldId id="286" r:id="rId11"/>
    <p:sldId id="287" r:id="rId12"/>
    <p:sldId id="314" r:id="rId13"/>
    <p:sldId id="319" r:id="rId14"/>
    <p:sldId id="270" r:id="rId15"/>
    <p:sldId id="311" r:id="rId16"/>
    <p:sldId id="269" r:id="rId17"/>
    <p:sldId id="312" r:id="rId18"/>
    <p:sldId id="313" r:id="rId19"/>
    <p:sldId id="272" r:id="rId20"/>
    <p:sldId id="279" r:id="rId21"/>
    <p:sldId id="315" r:id="rId22"/>
    <p:sldId id="321" r:id="rId23"/>
    <p:sldId id="310" r:id="rId24"/>
    <p:sldId id="273" r:id="rId25"/>
    <p:sldId id="304" r:id="rId26"/>
    <p:sldId id="303" r:id="rId27"/>
    <p:sldId id="305" r:id="rId28"/>
    <p:sldId id="288" r:id="rId29"/>
    <p:sldId id="301" r:id="rId30"/>
    <p:sldId id="300" r:id="rId31"/>
    <p:sldId id="306" r:id="rId32"/>
    <p:sldId id="318" r:id="rId33"/>
    <p:sldId id="323" r:id="rId34"/>
    <p:sldId id="325" r:id="rId35"/>
    <p:sldId id="327" r:id="rId36"/>
    <p:sldId id="296" r:id="rId37"/>
    <p:sldId id="308" r:id="rId38"/>
    <p:sldId id="290" r:id="rId39"/>
    <p:sldId id="291" r:id="rId40"/>
    <p:sldId id="316" r:id="rId41"/>
    <p:sldId id="265" r:id="rId42"/>
    <p:sldId id="26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9712083-7BA8-476D-A51E-5425CEA01642}">
          <p14:sldIdLst>
            <p14:sldId id="256"/>
            <p14:sldId id="266"/>
            <p14:sldId id="261"/>
            <p14:sldId id="280"/>
            <p14:sldId id="302"/>
            <p14:sldId id="277"/>
            <p14:sldId id="274"/>
            <p14:sldId id="275"/>
            <p14:sldId id="281"/>
            <p14:sldId id="286"/>
            <p14:sldId id="287"/>
            <p14:sldId id="314"/>
            <p14:sldId id="319"/>
            <p14:sldId id="270"/>
            <p14:sldId id="311"/>
            <p14:sldId id="269"/>
            <p14:sldId id="312"/>
            <p14:sldId id="313"/>
            <p14:sldId id="272"/>
            <p14:sldId id="279"/>
            <p14:sldId id="315"/>
            <p14:sldId id="321"/>
            <p14:sldId id="310"/>
            <p14:sldId id="273"/>
            <p14:sldId id="304"/>
            <p14:sldId id="303"/>
            <p14:sldId id="305"/>
            <p14:sldId id="288"/>
            <p14:sldId id="301"/>
            <p14:sldId id="300"/>
            <p14:sldId id="306"/>
          </p14:sldIdLst>
        </p14:section>
        <p14:section name="Başlıksız Bölüm" id="{3CD98C0D-CCD9-49F2-B91D-6280E50D01C0}">
          <p14:sldIdLst>
            <p14:sldId id="318"/>
            <p14:sldId id="323"/>
            <p14:sldId id="325"/>
            <p14:sldId id="327"/>
            <p14:sldId id="296"/>
            <p14:sldId id="308"/>
            <p14:sldId id="290"/>
            <p14:sldId id="291"/>
            <p14:sldId id="316"/>
            <p14:sldId id="265"/>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AB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91091" autoAdjust="0"/>
  </p:normalViewPr>
  <p:slideViewPr>
    <p:cSldViewPr snapToGrid="0" snapToObjects="1">
      <p:cViewPr varScale="1">
        <p:scale>
          <a:sx n="75" d="100"/>
          <a:sy n="75" d="100"/>
        </p:scale>
        <p:origin x="1603"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256" y="3709850"/>
            <a:ext cx="8882743" cy="1423851"/>
          </a:xfrm>
        </p:spPr>
        <p:txBody>
          <a:bodyPr>
            <a:noAutofit/>
          </a:bodyPr>
          <a:lstStyle/>
          <a:p>
            <a:r>
              <a:rPr sz="4800" b="1" dirty="0" err="1">
                <a:solidFill>
                  <a:srgbClr val="FF0000"/>
                </a:solidFill>
              </a:rPr>
              <a:t>Yaşlılarda</a:t>
            </a:r>
            <a:r>
              <a:rPr sz="4800" b="1" dirty="0">
                <a:solidFill>
                  <a:srgbClr val="FF0000"/>
                </a:solidFill>
              </a:rPr>
              <a:t> </a:t>
            </a:r>
            <a:r>
              <a:rPr sz="4800" b="1" dirty="0" err="1">
                <a:solidFill>
                  <a:srgbClr val="FF0000"/>
                </a:solidFill>
              </a:rPr>
              <a:t>Hipertansiyon</a:t>
            </a:r>
            <a:r>
              <a:rPr sz="4800" b="1" dirty="0">
                <a:solidFill>
                  <a:srgbClr val="FF0000"/>
                </a:solidFill>
              </a:rPr>
              <a:t> </a:t>
            </a:r>
            <a:r>
              <a:rPr sz="4800" b="1" dirty="0" err="1">
                <a:solidFill>
                  <a:srgbClr val="FF0000"/>
                </a:solidFill>
              </a:rPr>
              <a:t>Yönetimi</a:t>
            </a:r>
            <a:endParaRPr sz="4800" b="1" dirty="0">
              <a:solidFill>
                <a:srgbClr val="FF0000"/>
              </a:solidFill>
            </a:endParaRPr>
          </a:p>
        </p:txBody>
      </p:sp>
      <p:sp>
        <p:nvSpPr>
          <p:cNvPr id="3" name="Subtitle 2"/>
          <p:cNvSpPr>
            <a:spLocks noGrp="1"/>
          </p:cNvSpPr>
          <p:nvPr>
            <p:ph type="subTitle" idx="1"/>
          </p:nvPr>
        </p:nvSpPr>
        <p:spPr>
          <a:xfrm>
            <a:off x="1371600" y="5286375"/>
            <a:ext cx="6400800" cy="1231991"/>
          </a:xfrm>
        </p:spPr>
        <p:txBody>
          <a:bodyPr>
            <a:normAutofit fontScale="77500" lnSpcReduction="20000"/>
          </a:bodyPr>
          <a:lstStyle/>
          <a:p>
            <a:r>
              <a:rPr lang="tr-TR" sz="2400" b="1" dirty="0" err="1">
                <a:solidFill>
                  <a:srgbClr val="00B0F0"/>
                </a:solidFill>
              </a:rPr>
              <a:t>Prof</a:t>
            </a:r>
            <a:r>
              <a:rPr lang="tr-TR" sz="2400" b="1" dirty="0">
                <a:solidFill>
                  <a:srgbClr val="00B0F0"/>
                </a:solidFill>
              </a:rPr>
              <a:t> .Dr. Sevgi ARAS</a:t>
            </a:r>
          </a:p>
          <a:p>
            <a:r>
              <a:rPr lang="tr-TR" sz="2400" b="1" dirty="0">
                <a:solidFill>
                  <a:srgbClr val="00B0F0"/>
                </a:solidFill>
              </a:rPr>
              <a:t>İstanbul </a:t>
            </a:r>
            <a:r>
              <a:rPr lang="tr-TR" sz="2400" b="1" dirty="0" err="1">
                <a:solidFill>
                  <a:srgbClr val="00B0F0"/>
                </a:solidFill>
              </a:rPr>
              <a:t>Medipol</a:t>
            </a:r>
            <a:r>
              <a:rPr lang="tr-TR" sz="2400" b="1" dirty="0">
                <a:solidFill>
                  <a:srgbClr val="00B0F0"/>
                </a:solidFill>
              </a:rPr>
              <a:t> Üniversitesi Tıp Fakültesi </a:t>
            </a:r>
          </a:p>
          <a:p>
            <a:r>
              <a:rPr lang="tr-TR" sz="2400" b="1" dirty="0">
                <a:solidFill>
                  <a:srgbClr val="00B0F0"/>
                </a:solidFill>
              </a:rPr>
              <a:t>AKADEMİK GERİATRİ KONGRESİ</a:t>
            </a:r>
          </a:p>
          <a:p>
            <a:r>
              <a:rPr lang="tr-TR" sz="2400" b="1" dirty="0">
                <a:solidFill>
                  <a:srgbClr val="00B0F0"/>
                </a:solidFill>
              </a:rPr>
              <a:t>EKİM 2025-BODRUM</a:t>
            </a:r>
            <a:endParaRPr sz="2400" b="1" dirty="0">
              <a:solidFill>
                <a:srgbClr val="00B0F0"/>
              </a:solidFill>
            </a:endParaRPr>
          </a:p>
        </p:txBody>
      </p:sp>
      <p:pic>
        <p:nvPicPr>
          <p:cNvPr id="4" name="Resim 3"/>
          <p:cNvPicPr>
            <a:picLocks noChangeAspect="1"/>
          </p:cNvPicPr>
          <p:nvPr/>
        </p:nvPicPr>
        <p:blipFill>
          <a:blip r:embed="rId2"/>
          <a:stretch>
            <a:fillRect/>
          </a:stretch>
        </p:blipFill>
        <p:spPr>
          <a:xfrm>
            <a:off x="457200" y="0"/>
            <a:ext cx="7863840" cy="34355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Başlangıçta yapılması gereken testler</a:t>
            </a:r>
          </a:p>
        </p:txBody>
      </p:sp>
      <p:sp>
        <p:nvSpPr>
          <p:cNvPr id="3" name="İçerik Yer Tutucusu 2"/>
          <p:cNvSpPr>
            <a:spLocks noGrp="1"/>
          </p:cNvSpPr>
          <p:nvPr>
            <p:ph idx="1"/>
          </p:nvPr>
        </p:nvSpPr>
        <p:spPr/>
        <p:txBody>
          <a:bodyPr>
            <a:normAutofit fontScale="77500" lnSpcReduction="20000"/>
          </a:bodyPr>
          <a:lstStyle/>
          <a:p>
            <a:pPr lvl="0"/>
            <a:r>
              <a:rPr lang="tr-TR" b="1" dirty="0"/>
              <a:t>Tam kan sayımı</a:t>
            </a:r>
          </a:p>
          <a:p>
            <a:pPr lvl="0"/>
            <a:r>
              <a:rPr lang="tr-TR" b="1" dirty="0"/>
              <a:t>Tam idrar tetkiki</a:t>
            </a:r>
          </a:p>
          <a:p>
            <a:pPr lvl="0"/>
            <a:r>
              <a:rPr lang="tr-TR" b="1" dirty="0"/>
              <a:t>Açlık plazma </a:t>
            </a:r>
            <a:r>
              <a:rPr lang="tr-TR" b="1" dirty="0" err="1"/>
              <a:t>glukozu</a:t>
            </a:r>
            <a:r>
              <a:rPr lang="tr-TR" b="1" dirty="0"/>
              <a:t> </a:t>
            </a:r>
          </a:p>
          <a:p>
            <a:pPr lvl="0"/>
            <a:r>
              <a:rPr lang="tr-TR" b="1" dirty="0"/>
              <a:t>Sodyum, potasyum ve ürik asit</a:t>
            </a:r>
          </a:p>
          <a:p>
            <a:pPr lvl="0"/>
            <a:r>
              <a:rPr lang="tr-TR" b="1" dirty="0" err="1"/>
              <a:t>Lipid</a:t>
            </a:r>
            <a:r>
              <a:rPr lang="tr-TR" b="1" dirty="0"/>
              <a:t> profili</a:t>
            </a:r>
          </a:p>
          <a:p>
            <a:pPr lvl="0"/>
            <a:r>
              <a:rPr lang="tr-TR" b="1" dirty="0"/>
              <a:t>AST/ALT </a:t>
            </a:r>
          </a:p>
          <a:p>
            <a:pPr lvl="0"/>
            <a:r>
              <a:rPr lang="tr-TR" b="1" dirty="0"/>
              <a:t>Kalsiyum</a:t>
            </a:r>
          </a:p>
          <a:p>
            <a:pPr lvl="0"/>
            <a:r>
              <a:rPr lang="tr-TR" b="1" dirty="0"/>
              <a:t>TSH</a:t>
            </a:r>
          </a:p>
          <a:p>
            <a:pPr lvl="0"/>
            <a:r>
              <a:rPr lang="tr-TR" b="1" dirty="0" err="1"/>
              <a:t>Kreatinin</a:t>
            </a:r>
            <a:r>
              <a:rPr lang="tr-TR" b="1" dirty="0"/>
              <a:t> ve tahmini </a:t>
            </a:r>
            <a:r>
              <a:rPr lang="tr-TR" b="1" dirty="0" err="1"/>
              <a:t>glomerüler</a:t>
            </a:r>
            <a:r>
              <a:rPr lang="tr-TR" b="1" dirty="0"/>
              <a:t> </a:t>
            </a:r>
            <a:r>
              <a:rPr lang="tr-TR" b="1" dirty="0" err="1"/>
              <a:t>filtrasyon</a:t>
            </a:r>
            <a:r>
              <a:rPr lang="tr-TR" b="1" dirty="0"/>
              <a:t> hızı (</a:t>
            </a:r>
            <a:r>
              <a:rPr lang="tr-TR" b="1" dirty="0" err="1"/>
              <a:t>tGFR</a:t>
            </a:r>
            <a:r>
              <a:rPr lang="tr-TR" b="1" dirty="0"/>
              <a:t>)</a:t>
            </a:r>
          </a:p>
          <a:p>
            <a:pPr lvl="0"/>
            <a:r>
              <a:rPr lang="tr-TR" b="1" dirty="0"/>
              <a:t>Elektrokardiyografi</a:t>
            </a:r>
          </a:p>
          <a:p>
            <a:r>
              <a:rPr lang="tr-TR" b="1" dirty="0"/>
              <a:t>Spot idrar albümin </a:t>
            </a:r>
            <a:r>
              <a:rPr lang="tr-TR" b="1" dirty="0" err="1"/>
              <a:t>kreatinin</a:t>
            </a:r>
            <a:r>
              <a:rPr lang="tr-TR" b="1" dirty="0"/>
              <a:t> oranı </a:t>
            </a:r>
          </a:p>
          <a:p>
            <a:endParaRPr lang="tr-TR" b="1" dirty="0"/>
          </a:p>
        </p:txBody>
      </p:sp>
    </p:spTree>
    <p:extLst>
      <p:ext uri="{BB962C8B-B14F-4D97-AF65-F5344CB8AC3E}">
        <p14:creationId xmlns:p14="http://schemas.microsoft.com/office/powerpoint/2010/main" val="143103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Hedef organ hasarına yönelik test</a:t>
            </a:r>
          </a:p>
        </p:txBody>
      </p:sp>
      <p:sp>
        <p:nvSpPr>
          <p:cNvPr id="3" name="İçerik Yer Tutucusu 2"/>
          <p:cNvSpPr>
            <a:spLocks noGrp="1"/>
          </p:cNvSpPr>
          <p:nvPr>
            <p:ph idx="1"/>
          </p:nvPr>
        </p:nvSpPr>
        <p:spPr/>
        <p:txBody>
          <a:bodyPr/>
          <a:lstStyle/>
          <a:p>
            <a:pPr lvl="0"/>
            <a:r>
              <a:rPr lang="tr-TR" b="1" dirty="0"/>
              <a:t>HbA1c</a:t>
            </a:r>
          </a:p>
          <a:p>
            <a:pPr lvl="0"/>
            <a:r>
              <a:rPr lang="tr-TR" b="1" dirty="0"/>
              <a:t>Ekokardiyografi</a:t>
            </a:r>
          </a:p>
          <a:p>
            <a:pPr lvl="0"/>
            <a:r>
              <a:rPr lang="tr-TR" b="1" dirty="0" err="1"/>
              <a:t>Karotis</a:t>
            </a:r>
            <a:r>
              <a:rPr lang="tr-TR" b="1" dirty="0"/>
              <a:t> Ultrasonografisi (USG)</a:t>
            </a:r>
          </a:p>
          <a:p>
            <a:pPr lvl="0"/>
            <a:r>
              <a:rPr lang="tr-TR" b="1" dirty="0" err="1"/>
              <a:t>Fundoskopi</a:t>
            </a:r>
            <a:endParaRPr lang="tr-TR" b="1" dirty="0"/>
          </a:p>
          <a:p>
            <a:pPr lvl="0"/>
            <a:r>
              <a:rPr lang="tr-TR" b="1" dirty="0" err="1"/>
              <a:t>Abdominal</a:t>
            </a:r>
            <a:r>
              <a:rPr lang="tr-TR" b="1" dirty="0"/>
              <a:t> USG</a:t>
            </a:r>
          </a:p>
          <a:p>
            <a:r>
              <a:rPr lang="tr-TR" b="1" dirty="0"/>
              <a:t>Ayak bileği kol indeksi</a:t>
            </a:r>
          </a:p>
        </p:txBody>
      </p:sp>
    </p:spTree>
    <p:extLst>
      <p:ext uri="{BB962C8B-B14F-4D97-AF65-F5344CB8AC3E}">
        <p14:creationId xmlns:p14="http://schemas.microsoft.com/office/powerpoint/2010/main" val="668386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Yaşlıda</a:t>
            </a:r>
          </a:p>
        </p:txBody>
      </p:sp>
      <p:sp>
        <p:nvSpPr>
          <p:cNvPr id="3" name="İçerik Yer Tutucusu 2"/>
          <p:cNvSpPr>
            <a:spLocks noGrp="1"/>
          </p:cNvSpPr>
          <p:nvPr>
            <p:ph idx="1"/>
          </p:nvPr>
        </p:nvSpPr>
        <p:spPr>
          <a:xfrm>
            <a:off x="658906" y="1219200"/>
            <a:ext cx="8686800" cy="4906963"/>
          </a:xfrm>
        </p:spPr>
        <p:txBody>
          <a:bodyPr>
            <a:normAutofit fontScale="77500" lnSpcReduction="20000"/>
          </a:bodyPr>
          <a:lstStyle/>
          <a:p>
            <a:r>
              <a:rPr lang="tr-TR" b="1" dirty="0" err="1"/>
              <a:t>Sekonder</a:t>
            </a:r>
            <a:r>
              <a:rPr lang="tr-TR" b="1" dirty="0"/>
              <a:t>  HT</a:t>
            </a:r>
          </a:p>
          <a:p>
            <a:pPr marL="0" indent="0">
              <a:buNone/>
            </a:pPr>
            <a:r>
              <a:rPr lang="tr-TR" b="1" dirty="0">
                <a:solidFill>
                  <a:srgbClr val="0070C0"/>
                </a:solidFill>
              </a:rPr>
              <a:t>(%10-20)</a:t>
            </a:r>
          </a:p>
          <a:p>
            <a:r>
              <a:rPr lang="tr-TR" b="1" dirty="0"/>
              <a:t>Dirençli HT</a:t>
            </a:r>
          </a:p>
          <a:p>
            <a:pPr marL="0" indent="0">
              <a:buNone/>
            </a:pPr>
            <a:r>
              <a:rPr lang="tr-TR" b="1" dirty="0">
                <a:solidFill>
                  <a:srgbClr val="0070C0"/>
                </a:solidFill>
              </a:rPr>
              <a:t>(%20-30)</a:t>
            </a:r>
          </a:p>
          <a:p>
            <a:r>
              <a:rPr lang="tr-TR" b="1" dirty="0"/>
              <a:t>Maskeli  HT (MH)</a:t>
            </a:r>
          </a:p>
          <a:p>
            <a:pPr marL="0" indent="0">
              <a:buNone/>
            </a:pPr>
            <a:r>
              <a:rPr lang="tr-TR" b="1" dirty="0">
                <a:solidFill>
                  <a:srgbClr val="0070C0"/>
                </a:solidFill>
              </a:rPr>
              <a:t>(%25-50)</a:t>
            </a:r>
          </a:p>
          <a:p>
            <a:r>
              <a:rPr lang="tr-TR" b="1" dirty="0"/>
              <a:t>Beyaz Önlük HT( BÖH)</a:t>
            </a:r>
          </a:p>
          <a:p>
            <a:pPr marL="0" indent="0">
              <a:buNone/>
            </a:pPr>
            <a:r>
              <a:rPr lang="tr-TR" b="1" dirty="0">
                <a:solidFill>
                  <a:srgbClr val="0070C0"/>
                </a:solidFill>
              </a:rPr>
              <a:t>(%25-40)</a:t>
            </a:r>
          </a:p>
          <a:p>
            <a:r>
              <a:rPr lang="tr-TR" b="1" dirty="0"/>
              <a:t>İzole </a:t>
            </a:r>
            <a:r>
              <a:rPr lang="tr-TR" b="1" dirty="0" err="1"/>
              <a:t>sistolik</a:t>
            </a:r>
            <a:r>
              <a:rPr lang="tr-TR" b="1" dirty="0"/>
              <a:t> HT( İSH)</a:t>
            </a:r>
          </a:p>
          <a:p>
            <a:pPr marL="0" indent="0">
              <a:buNone/>
            </a:pPr>
            <a:r>
              <a:rPr lang="tr-TR" b="1" dirty="0">
                <a:solidFill>
                  <a:srgbClr val="0070C0"/>
                </a:solidFill>
              </a:rPr>
              <a:t>(%60 , 80  yaş üstü %70)</a:t>
            </a:r>
          </a:p>
          <a:p>
            <a:r>
              <a:rPr lang="tr-TR" b="1" dirty="0" err="1"/>
              <a:t>Ortostatik</a:t>
            </a:r>
            <a:r>
              <a:rPr lang="tr-TR" b="1" dirty="0"/>
              <a:t> Hipotansiyon (OH)</a:t>
            </a:r>
          </a:p>
          <a:p>
            <a:pPr marL="0" indent="0">
              <a:buNone/>
            </a:pPr>
            <a:r>
              <a:rPr lang="tr-TR" b="1" dirty="0">
                <a:solidFill>
                  <a:srgbClr val="0070C0"/>
                </a:solidFill>
              </a:rPr>
              <a:t>(Toplumda%20-30, hastanede %40-60</a:t>
            </a:r>
            <a:r>
              <a:rPr lang="tr-TR" dirty="0">
                <a:solidFill>
                  <a:srgbClr val="0070C0"/>
                </a:solidFill>
              </a:rPr>
              <a:t>)</a:t>
            </a:r>
          </a:p>
        </p:txBody>
      </p:sp>
      <p:pic>
        <p:nvPicPr>
          <p:cNvPr id="4" name="Resim 3"/>
          <p:cNvPicPr>
            <a:picLocks noChangeAspect="1"/>
          </p:cNvPicPr>
          <p:nvPr/>
        </p:nvPicPr>
        <p:blipFill>
          <a:blip r:embed="rId2"/>
          <a:stretch>
            <a:fillRect/>
          </a:stretch>
        </p:blipFill>
        <p:spPr>
          <a:xfrm>
            <a:off x="5002306" y="1417638"/>
            <a:ext cx="4912659" cy="5440362"/>
          </a:xfrm>
          <a:prstGeom prst="rect">
            <a:avLst/>
          </a:prstGeom>
        </p:spPr>
      </p:pic>
    </p:spTree>
    <p:extLst>
      <p:ext uri="{BB962C8B-B14F-4D97-AF65-F5344CB8AC3E}">
        <p14:creationId xmlns:p14="http://schemas.microsoft.com/office/powerpoint/2010/main" val="4233842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Yaşlıda HT</a:t>
            </a:r>
          </a:p>
        </p:txBody>
      </p:sp>
      <p:sp>
        <p:nvSpPr>
          <p:cNvPr id="3" name="İçerik Yer Tutucusu 2"/>
          <p:cNvSpPr>
            <a:spLocks noGrp="1"/>
          </p:cNvSpPr>
          <p:nvPr>
            <p:ph idx="1"/>
          </p:nvPr>
        </p:nvSpPr>
        <p:spPr/>
        <p:txBody>
          <a:bodyPr/>
          <a:lstStyle/>
          <a:p>
            <a:pPr marL="0" indent="0">
              <a:buNone/>
            </a:pPr>
            <a:r>
              <a:rPr lang="tr-TR" b="1" dirty="0"/>
              <a:t>Tanımlama, eşik, tedavide tek bir anlayış yok</a:t>
            </a:r>
          </a:p>
          <a:p>
            <a:r>
              <a:rPr lang="tr-TR" b="1" dirty="0"/>
              <a:t>Farklı coğrafya, farklı risk toleransı ,</a:t>
            </a:r>
          </a:p>
          <a:p>
            <a:r>
              <a:rPr lang="tr-TR" b="1" dirty="0" err="1"/>
              <a:t>Populasyon</a:t>
            </a:r>
            <a:r>
              <a:rPr lang="tr-TR" b="1" dirty="0"/>
              <a:t> farklılığı,</a:t>
            </a:r>
          </a:p>
          <a:p>
            <a:r>
              <a:rPr lang="tr-TR" b="1" dirty="0"/>
              <a:t>Klinik öncelik</a:t>
            </a:r>
          </a:p>
          <a:p>
            <a:pPr marL="0" indent="0" algn="ctr">
              <a:buNone/>
            </a:pPr>
            <a:r>
              <a:rPr lang="tr-TR" b="1" dirty="0"/>
              <a:t> </a:t>
            </a:r>
            <a:r>
              <a:rPr lang="tr-TR" b="1" dirty="0">
                <a:solidFill>
                  <a:srgbClr val="0070C0"/>
                </a:solidFill>
              </a:rPr>
              <a:t>‘</a:t>
            </a:r>
            <a:r>
              <a:rPr lang="tr-TR" b="1" i="1" dirty="0">
                <a:solidFill>
                  <a:srgbClr val="0070C0"/>
                </a:solidFill>
              </a:rPr>
              <a:t>AMA SON YILLARDA GERİATRİK KAVRAMLAR DİKKATE ALINIYOR, ALT GRUP ANALİZİ YAPILIYOR ‘</a:t>
            </a:r>
          </a:p>
        </p:txBody>
      </p:sp>
    </p:spTree>
    <p:extLst>
      <p:ext uri="{BB962C8B-B14F-4D97-AF65-F5344CB8AC3E}">
        <p14:creationId xmlns:p14="http://schemas.microsoft.com/office/powerpoint/2010/main" val="115740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33046" y="211015"/>
            <a:ext cx="8001000" cy="6435969"/>
          </a:xfrm>
          <a:prstGeom prst="rect">
            <a:avLst/>
          </a:prstGeom>
        </p:spPr>
      </p:pic>
    </p:spTree>
    <p:extLst>
      <p:ext uri="{BB962C8B-B14F-4D97-AF65-F5344CB8AC3E}">
        <p14:creationId xmlns:p14="http://schemas.microsoft.com/office/powerpoint/2010/main" val="1468197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0"/>
            <a:ext cx="8686800" cy="6857999"/>
          </a:xfrm>
        </p:spPr>
        <p:txBody>
          <a:bodyPr>
            <a:normAutofit fontScale="85000" lnSpcReduction="20000"/>
          </a:bodyPr>
          <a:lstStyle/>
          <a:p>
            <a:pPr marL="0" indent="0">
              <a:buNone/>
            </a:pPr>
            <a:endParaRPr lang="tr-TR" b="1" dirty="0">
              <a:solidFill>
                <a:srgbClr val="FF0000"/>
              </a:solidFill>
            </a:endParaRPr>
          </a:p>
          <a:p>
            <a:pPr marL="0" indent="0" algn="ctr">
              <a:buNone/>
            </a:pPr>
            <a:r>
              <a:rPr lang="tr-TR" sz="4200" b="1" dirty="0">
                <a:solidFill>
                  <a:srgbClr val="FF0000"/>
                </a:solidFill>
              </a:rPr>
              <a:t>ESH 2023</a:t>
            </a:r>
          </a:p>
          <a:p>
            <a:pPr marL="0" indent="0">
              <a:buNone/>
            </a:pPr>
            <a:endParaRPr lang="tr-TR" b="1" dirty="0">
              <a:solidFill>
                <a:srgbClr val="FF0000"/>
              </a:solidFill>
            </a:endParaRPr>
          </a:p>
          <a:p>
            <a:pPr marL="0" indent="0">
              <a:buNone/>
            </a:pPr>
            <a:r>
              <a:rPr lang="tr-TR" b="1" dirty="0">
                <a:solidFill>
                  <a:srgbClr val="FF0000"/>
                </a:solidFill>
              </a:rPr>
              <a:t>Tanı</a:t>
            </a:r>
          </a:p>
          <a:p>
            <a:pPr marL="0" indent="0">
              <a:buNone/>
            </a:pPr>
            <a:r>
              <a:rPr lang="tr-TR" b="1" dirty="0"/>
              <a:t>Ofiste: ≥ 140/90 </a:t>
            </a:r>
            <a:r>
              <a:rPr lang="tr-TR" b="1" dirty="0" err="1"/>
              <a:t>mmHg</a:t>
            </a:r>
            <a:endParaRPr lang="tr-TR" b="1" dirty="0"/>
          </a:p>
          <a:p>
            <a:pPr marL="0" indent="0">
              <a:buNone/>
            </a:pPr>
            <a:r>
              <a:rPr lang="tr-TR" b="1" dirty="0"/>
              <a:t>Ev ve </a:t>
            </a:r>
            <a:r>
              <a:rPr lang="tr-TR" b="1" dirty="0" err="1"/>
              <a:t>ambulatuvar</a:t>
            </a:r>
            <a:r>
              <a:rPr lang="tr-TR" b="1" dirty="0"/>
              <a:t>: ≥135/85 </a:t>
            </a:r>
            <a:r>
              <a:rPr lang="tr-TR" b="1" dirty="0" err="1"/>
              <a:t>mmHg</a:t>
            </a:r>
            <a:endParaRPr lang="tr-TR" b="1" dirty="0"/>
          </a:p>
          <a:p>
            <a:pPr marL="0" indent="0">
              <a:buNone/>
            </a:pPr>
            <a:r>
              <a:rPr lang="tr-TR" b="1" dirty="0">
                <a:solidFill>
                  <a:srgbClr val="FF0000"/>
                </a:solidFill>
              </a:rPr>
              <a:t>Yaşlılarda Tedavi Eşiği</a:t>
            </a:r>
          </a:p>
          <a:p>
            <a:pPr marL="0" indent="0">
              <a:buNone/>
            </a:pPr>
            <a:r>
              <a:rPr lang="tr-TR" b="1" dirty="0"/>
              <a:t>65 yaş ve üzeri ≥160 </a:t>
            </a:r>
            <a:r>
              <a:rPr lang="tr-TR" b="1" dirty="0" err="1"/>
              <a:t>mmHg</a:t>
            </a:r>
            <a:endParaRPr lang="tr-TR" b="1" dirty="0"/>
          </a:p>
          <a:p>
            <a:pPr marL="0" indent="0">
              <a:buNone/>
            </a:pPr>
            <a:r>
              <a:rPr lang="tr-TR" b="1" dirty="0"/>
              <a:t>Kırılgan değil ise gençlerde gibi</a:t>
            </a:r>
          </a:p>
          <a:p>
            <a:pPr marL="0" indent="0">
              <a:buNone/>
            </a:pPr>
            <a:r>
              <a:rPr lang="tr-TR" b="1" dirty="0">
                <a:solidFill>
                  <a:srgbClr val="FF0000"/>
                </a:solidFill>
              </a:rPr>
              <a:t>Hedef Kan Basıncı</a:t>
            </a:r>
          </a:p>
          <a:p>
            <a:pPr marL="0" indent="0">
              <a:buNone/>
            </a:pPr>
            <a:r>
              <a:rPr lang="tr-TR" b="1" dirty="0"/>
              <a:t>65 yaş altı &lt; 130/80 </a:t>
            </a:r>
            <a:r>
              <a:rPr lang="tr-TR" b="1" dirty="0" err="1"/>
              <a:t>mmHg</a:t>
            </a:r>
            <a:endParaRPr lang="tr-TR" b="1" dirty="0"/>
          </a:p>
          <a:p>
            <a:pPr marL="0" indent="0">
              <a:buNone/>
            </a:pPr>
            <a:r>
              <a:rPr lang="tr-TR" b="1" dirty="0"/>
              <a:t>65 yaş ve üzeri  SKB 130-139 (&lt;120 </a:t>
            </a:r>
            <a:r>
              <a:rPr lang="tr-TR" b="1" dirty="0" err="1"/>
              <a:t>mmHg</a:t>
            </a:r>
            <a:r>
              <a:rPr lang="tr-TR" b="1" dirty="0"/>
              <a:t> önerilmiyor)</a:t>
            </a:r>
          </a:p>
          <a:p>
            <a:pPr marL="0" indent="0">
              <a:buNone/>
            </a:pPr>
            <a:r>
              <a:rPr lang="tr-TR" b="1" dirty="0"/>
              <a:t>OH  var ise: 140-150 </a:t>
            </a:r>
            <a:r>
              <a:rPr lang="tr-TR" b="1" dirty="0" err="1"/>
              <a:t>mmHg</a:t>
            </a:r>
            <a:endParaRPr lang="tr-TR" b="1" dirty="0"/>
          </a:p>
          <a:p>
            <a:pPr marL="0" indent="0" algn="ctr">
              <a:buNone/>
            </a:pPr>
            <a:r>
              <a:rPr lang="tr-TR" b="1" dirty="0">
                <a:solidFill>
                  <a:srgbClr val="00B050"/>
                </a:solidFill>
              </a:rPr>
              <a:t>Start </a:t>
            </a:r>
            <a:r>
              <a:rPr lang="tr-TR" b="1" dirty="0" err="1">
                <a:solidFill>
                  <a:srgbClr val="00B050"/>
                </a:solidFill>
              </a:rPr>
              <a:t>Low</a:t>
            </a:r>
            <a:r>
              <a:rPr lang="tr-TR" b="1" dirty="0">
                <a:solidFill>
                  <a:srgbClr val="00B050"/>
                </a:solidFill>
              </a:rPr>
              <a:t> , </a:t>
            </a:r>
            <a:r>
              <a:rPr lang="tr-TR" b="1" dirty="0" err="1">
                <a:solidFill>
                  <a:srgbClr val="00B050"/>
                </a:solidFill>
              </a:rPr>
              <a:t>Go</a:t>
            </a:r>
            <a:r>
              <a:rPr lang="tr-TR" b="1" dirty="0">
                <a:solidFill>
                  <a:srgbClr val="00B050"/>
                </a:solidFill>
              </a:rPr>
              <a:t> </a:t>
            </a:r>
            <a:r>
              <a:rPr lang="tr-TR" b="1" dirty="0" err="1">
                <a:solidFill>
                  <a:srgbClr val="00B050"/>
                </a:solidFill>
              </a:rPr>
              <a:t>Slow</a:t>
            </a:r>
            <a:r>
              <a:rPr lang="tr-TR" b="1" dirty="0">
                <a:solidFill>
                  <a:srgbClr val="00B050"/>
                </a:solidFill>
              </a:rPr>
              <a:t>, Kırılganlık, Yaşam kalitesi Yaşa bakma, Bireyselleştir</a:t>
            </a:r>
          </a:p>
          <a:p>
            <a:pPr marL="0" indent="0">
              <a:buNone/>
            </a:pPr>
            <a:endParaRPr lang="tr-TR" b="1" dirty="0"/>
          </a:p>
        </p:txBody>
      </p:sp>
    </p:spTree>
    <p:extLst>
      <p:ext uri="{BB962C8B-B14F-4D97-AF65-F5344CB8AC3E}">
        <p14:creationId xmlns:p14="http://schemas.microsoft.com/office/powerpoint/2010/main" val="132658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923925" y="500062"/>
            <a:ext cx="7296150" cy="5857875"/>
          </a:xfrm>
          <a:prstGeom prst="rect">
            <a:avLst/>
          </a:prstGeom>
        </p:spPr>
      </p:pic>
    </p:spTree>
    <p:extLst>
      <p:ext uri="{BB962C8B-B14F-4D97-AF65-F5344CB8AC3E}">
        <p14:creationId xmlns:p14="http://schemas.microsoft.com/office/powerpoint/2010/main" val="1317073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675621"/>
          </a:xfrm>
        </p:spPr>
        <p:txBody>
          <a:bodyPr>
            <a:normAutofit/>
          </a:bodyPr>
          <a:lstStyle/>
          <a:p>
            <a:r>
              <a:rPr lang="tr-TR" sz="3600" b="1" dirty="0">
                <a:solidFill>
                  <a:srgbClr val="FF0000"/>
                </a:solidFill>
              </a:rPr>
              <a:t>ESC 2024 (1) </a:t>
            </a:r>
          </a:p>
        </p:txBody>
      </p:sp>
      <p:sp>
        <p:nvSpPr>
          <p:cNvPr id="3" name="İçerik Yer Tutucusu 2"/>
          <p:cNvSpPr>
            <a:spLocks noGrp="1"/>
          </p:cNvSpPr>
          <p:nvPr>
            <p:ph idx="1"/>
          </p:nvPr>
        </p:nvSpPr>
        <p:spPr>
          <a:xfrm>
            <a:off x="242047" y="824753"/>
            <a:ext cx="8229600" cy="5677928"/>
          </a:xfrm>
        </p:spPr>
        <p:txBody>
          <a:bodyPr>
            <a:normAutofit fontScale="92500"/>
          </a:bodyPr>
          <a:lstStyle/>
          <a:p>
            <a:r>
              <a:rPr lang="tr-TR" sz="2400" b="1" dirty="0">
                <a:solidFill>
                  <a:srgbClr val="00B050"/>
                </a:solidFill>
              </a:rPr>
              <a:t>Yüksek Kan Basıncı( Tanı ve tedavide kademeli, risk temelli yaklaşım)(Her yüksek ölçüm HT değildir)</a:t>
            </a:r>
          </a:p>
          <a:p>
            <a:pPr marL="0" indent="0">
              <a:buNone/>
            </a:pPr>
            <a:r>
              <a:rPr lang="tr-TR" sz="2400" b="1" dirty="0">
                <a:solidFill>
                  <a:srgbClr val="FF0000"/>
                </a:solidFill>
              </a:rPr>
              <a:t>SCORE2-SCORE-OP(10 YILLIK KVH RİSKİ)</a:t>
            </a:r>
          </a:p>
          <a:p>
            <a:pPr marL="0" indent="0">
              <a:buNone/>
            </a:pPr>
            <a:r>
              <a:rPr lang="tr-TR" b="1" dirty="0">
                <a:solidFill>
                  <a:srgbClr val="FF0000"/>
                </a:solidFill>
              </a:rPr>
              <a:t>Tanı:</a:t>
            </a:r>
          </a:p>
          <a:p>
            <a:pPr marL="0" indent="0">
              <a:buNone/>
            </a:pPr>
            <a:r>
              <a:rPr lang="tr-TR" b="1" dirty="0"/>
              <a:t>Ofiste  ≥ 140/90 </a:t>
            </a:r>
            <a:r>
              <a:rPr lang="tr-TR" b="1" dirty="0" err="1"/>
              <a:t>mmHg</a:t>
            </a:r>
            <a:r>
              <a:rPr lang="tr-TR" b="1" dirty="0"/>
              <a:t> (</a:t>
            </a:r>
            <a:r>
              <a:rPr lang="tr-TR" b="1" dirty="0" err="1"/>
              <a:t>Suboptimal</a:t>
            </a:r>
            <a:r>
              <a:rPr lang="tr-TR" b="1" dirty="0"/>
              <a:t>)</a:t>
            </a:r>
          </a:p>
          <a:p>
            <a:pPr marL="0" indent="0">
              <a:buNone/>
            </a:pPr>
            <a:r>
              <a:rPr lang="tr-TR" b="1" dirty="0"/>
              <a:t>Ev: ≥135/85 </a:t>
            </a:r>
            <a:r>
              <a:rPr lang="tr-TR" b="1" dirty="0" err="1"/>
              <a:t>mmHg</a:t>
            </a:r>
            <a:endParaRPr lang="tr-TR" b="1" dirty="0"/>
          </a:p>
          <a:p>
            <a:pPr marL="0" indent="0">
              <a:buNone/>
            </a:pPr>
            <a:r>
              <a:rPr lang="tr-TR" b="1" dirty="0" err="1"/>
              <a:t>Ambulatuvar</a:t>
            </a:r>
            <a:r>
              <a:rPr lang="tr-TR" b="1" dirty="0"/>
              <a:t>:≥130/80 </a:t>
            </a:r>
            <a:r>
              <a:rPr lang="tr-TR" b="1" dirty="0" err="1"/>
              <a:t>mmHg</a:t>
            </a:r>
            <a:endParaRPr lang="tr-TR" b="1" dirty="0"/>
          </a:p>
          <a:p>
            <a:pPr marL="0" indent="0">
              <a:buNone/>
            </a:pPr>
            <a:r>
              <a:rPr lang="tr-TR" b="1" dirty="0"/>
              <a:t>Gece: ≥120/70 </a:t>
            </a:r>
            <a:r>
              <a:rPr lang="tr-TR" b="1" dirty="0" err="1"/>
              <a:t>mmHg</a:t>
            </a:r>
            <a:endParaRPr lang="tr-TR" b="1" dirty="0"/>
          </a:p>
          <a:p>
            <a:pPr marL="0" indent="0">
              <a:buNone/>
            </a:pPr>
            <a:r>
              <a:rPr lang="tr-TR" b="1" dirty="0"/>
              <a:t>Tedavi Hedefi:  KV risk bak, düşük risk   ise yaşam tarzı değişikliği( 5 gram altı tuz, egzersiz,) uyku </a:t>
            </a:r>
          </a:p>
          <a:p>
            <a:pPr marL="0" indent="0">
              <a:buNone/>
            </a:pPr>
            <a:r>
              <a:rPr lang="tr-TR" b="1" dirty="0"/>
              <a:t> Yüksek risk( DM, KBH, KVH) &gt;130/80 mmHg</a:t>
            </a:r>
          </a:p>
          <a:p>
            <a:pPr marL="0" indent="0">
              <a:buNone/>
            </a:pPr>
            <a:endParaRPr lang="tr-TR" b="1" dirty="0"/>
          </a:p>
          <a:p>
            <a:endParaRPr lang="tr-TR" dirty="0"/>
          </a:p>
          <a:p>
            <a:pPr marL="0" indent="0">
              <a:buNone/>
            </a:pPr>
            <a:endParaRPr lang="tr-TR" dirty="0"/>
          </a:p>
        </p:txBody>
      </p:sp>
    </p:spTree>
    <p:extLst>
      <p:ext uri="{BB962C8B-B14F-4D97-AF65-F5344CB8AC3E}">
        <p14:creationId xmlns:p14="http://schemas.microsoft.com/office/powerpoint/2010/main" val="3676907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ESC 2024 (2) </a:t>
            </a:r>
            <a:endParaRPr lang="tr-TR" dirty="0"/>
          </a:p>
        </p:txBody>
      </p:sp>
      <p:sp>
        <p:nvSpPr>
          <p:cNvPr id="3" name="İçerik Yer Tutucusu 2"/>
          <p:cNvSpPr>
            <a:spLocks noGrp="1"/>
          </p:cNvSpPr>
          <p:nvPr>
            <p:ph idx="1"/>
          </p:nvPr>
        </p:nvSpPr>
        <p:spPr>
          <a:xfrm>
            <a:off x="1" y="1600200"/>
            <a:ext cx="9144000" cy="4525963"/>
          </a:xfrm>
        </p:spPr>
        <p:txBody>
          <a:bodyPr/>
          <a:lstStyle/>
          <a:p>
            <a:pPr marL="0" indent="0">
              <a:buNone/>
            </a:pPr>
            <a:r>
              <a:rPr lang="tr-TR" sz="3600" b="1" dirty="0">
                <a:solidFill>
                  <a:srgbClr val="FF0000"/>
                </a:solidFill>
              </a:rPr>
              <a:t>Yaşlıda</a:t>
            </a:r>
          </a:p>
          <a:p>
            <a:pPr marL="0" indent="0">
              <a:buNone/>
            </a:pPr>
            <a:r>
              <a:rPr lang="tr-TR" b="1" dirty="0">
                <a:solidFill>
                  <a:srgbClr val="FF0000"/>
                </a:solidFill>
              </a:rPr>
              <a:t>Tedavi eşiği </a:t>
            </a:r>
            <a:r>
              <a:rPr lang="tr-TR" b="1" dirty="0"/>
              <a:t>≥ 160 </a:t>
            </a:r>
            <a:r>
              <a:rPr lang="tr-TR" b="1" dirty="0" err="1"/>
              <a:t>mmHg</a:t>
            </a:r>
            <a:r>
              <a:rPr lang="tr-TR" b="1" dirty="0"/>
              <a:t>,  fit yaşlıda 140-159 </a:t>
            </a:r>
            <a:r>
              <a:rPr lang="tr-TR" b="1" dirty="0" err="1"/>
              <a:t>mmHg</a:t>
            </a:r>
            <a:endParaRPr lang="tr-TR" b="1" dirty="0"/>
          </a:p>
          <a:p>
            <a:pPr marL="0" indent="0">
              <a:buNone/>
            </a:pPr>
            <a:r>
              <a:rPr lang="tr-TR" b="1" dirty="0">
                <a:solidFill>
                  <a:srgbClr val="FF0000"/>
                </a:solidFill>
              </a:rPr>
              <a:t>Hedef SKB </a:t>
            </a:r>
            <a:r>
              <a:rPr lang="tr-TR" b="1" dirty="0"/>
              <a:t>130-139 </a:t>
            </a:r>
            <a:r>
              <a:rPr lang="tr-TR" b="1" dirty="0" err="1"/>
              <a:t>mmHg</a:t>
            </a:r>
            <a:r>
              <a:rPr lang="tr-TR" b="1" dirty="0"/>
              <a:t>,  </a:t>
            </a:r>
            <a:r>
              <a:rPr lang="tr-TR" b="1" dirty="0" err="1"/>
              <a:t>diastolik</a:t>
            </a:r>
            <a:r>
              <a:rPr lang="tr-TR" b="1" dirty="0"/>
              <a:t> 70-79 </a:t>
            </a:r>
            <a:r>
              <a:rPr lang="tr-TR" b="1" dirty="0" err="1"/>
              <a:t>mmHg</a:t>
            </a:r>
            <a:endParaRPr lang="tr-TR" b="1" dirty="0"/>
          </a:p>
          <a:p>
            <a:pPr marL="0" indent="0">
              <a:buNone/>
            </a:pPr>
            <a:r>
              <a:rPr lang="tr-TR" b="1" dirty="0">
                <a:solidFill>
                  <a:srgbClr val="FF0000"/>
                </a:solidFill>
              </a:rPr>
              <a:t>Vurgular:</a:t>
            </a:r>
          </a:p>
          <a:p>
            <a:pPr marL="0" indent="0">
              <a:buNone/>
            </a:pPr>
            <a:r>
              <a:rPr lang="tr-TR" b="1" dirty="0"/>
              <a:t>OH, Kırılganlık, </a:t>
            </a:r>
            <a:r>
              <a:rPr lang="tr-TR" b="1" dirty="0" err="1"/>
              <a:t>polifarmasi</a:t>
            </a:r>
            <a:r>
              <a:rPr lang="tr-TR" b="1" dirty="0"/>
              <a:t> ,</a:t>
            </a:r>
            <a:r>
              <a:rPr lang="tr-TR" b="1" dirty="0" err="1"/>
              <a:t>over</a:t>
            </a:r>
            <a:r>
              <a:rPr lang="tr-TR" b="1" dirty="0"/>
              <a:t> </a:t>
            </a:r>
            <a:r>
              <a:rPr lang="tr-TR" b="1" dirty="0" err="1"/>
              <a:t>treatment</a:t>
            </a:r>
            <a:r>
              <a:rPr lang="tr-TR" b="1" dirty="0"/>
              <a:t>, </a:t>
            </a:r>
            <a:r>
              <a:rPr lang="tr-TR" b="1" dirty="0" err="1"/>
              <a:t>therapeutic</a:t>
            </a:r>
            <a:r>
              <a:rPr lang="tr-TR" b="1" dirty="0"/>
              <a:t> </a:t>
            </a:r>
            <a:r>
              <a:rPr lang="tr-TR" b="1" dirty="0" err="1"/>
              <a:t>inertia</a:t>
            </a:r>
            <a:endParaRPr lang="tr-TR" b="1" dirty="0"/>
          </a:p>
          <a:p>
            <a:pPr marL="0" indent="0">
              <a:buNone/>
            </a:pPr>
            <a:r>
              <a:rPr lang="tr-TR" b="1" dirty="0">
                <a:solidFill>
                  <a:srgbClr val="00B050"/>
                </a:solidFill>
              </a:rPr>
              <a:t>MH , BÖH: </a:t>
            </a:r>
            <a:r>
              <a:rPr lang="tr-TR" b="1" dirty="0" err="1">
                <a:solidFill>
                  <a:srgbClr val="00B050"/>
                </a:solidFill>
              </a:rPr>
              <a:t>Telemetrik</a:t>
            </a:r>
            <a:r>
              <a:rPr lang="tr-TR" b="1" dirty="0">
                <a:solidFill>
                  <a:srgbClr val="00B050"/>
                </a:solidFill>
              </a:rPr>
              <a:t> ölçüm, akıllı ev saatleri</a:t>
            </a:r>
          </a:p>
          <a:p>
            <a:pPr marL="0" indent="0">
              <a:buNone/>
            </a:pPr>
            <a:endParaRPr lang="tr-TR" dirty="0">
              <a:solidFill>
                <a:srgbClr val="00B050"/>
              </a:solidFill>
            </a:endParaRPr>
          </a:p>
          <a:p>
            <a:pPr marL="0" indent="0">
              <a:buNone/>
            </a:pPr>
            <a:endParaRPr lang="tr-TR" dirty="0"/>
          </a:p>
          <a:p>
            <a:pPr marL="0" indent="0">
              <a:buNone/>
            </a:pPr>
            <a:endParaRPr lang="tr-TR" dirty="0"/>
          </a:p>
        </p:txBody>
      </p:sp>
    </p:spTree>
    <p:extLst>
      <p:ext uri="{BB962C8B-B14F-4D97-AF65-F5344CB8AC3E}">
        <p14:creationId xmlns:p14="http://schemas.microsoft.com/office/powerpoint/2010/main" val="254767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90637" y="175846"/>
            <a:ext cx="6562725" cy="6471139"/>
          </a:xfrm>
          <a:prstGeom prst="rect">
            <a:avLst/>
          </a:prstGeom>
        </p:spPr>
      </p:pic>
    </p:spTree>
    <p:extLst>
      <p:ext uri="{BB962C8B-B14F-4D97-AF65-F5344CB8AC3E}">
        <p14:creationId xmlns:p14="http://schemas.microsoft.com/office/powerpoint/2010/main" val="296301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valans.png"/>
          <p:cNvPicPr>
            <a:picLocks noChangeAspect="1"/>
          </p:cNvPicPr>
          <p:nvPr/>
        </p:nvPicPr>
        <p:blipFill>
          <a:blip r:embed="rId2"/>
          <a:stretch>
            <a:fillRect/>
          </a:stretch>
        </p:blipFill>
        <p:spPr>
          <a:xfrm>
            <a:off x="1" y="193964"/>
            <a:ext cx="8438606" cy="6664036"/>
          </a:xfrm>
          <a:prstGeom prst="rect">
            <a:avLst/>
          </a:prstGeom>
        </p:spPr>
      </p:pic>
    </p:spTree>
    <p:extLst>
      <p:ext uri="{BB962C8B-B14F-4D97-AF65-F5344CB8AC3E}">
        <p14:creationId xmlns:p14="http://schemas.microsoft.com/office/powerpoint/2010/main" val="92394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AHA/ACC 2025</a:t>
            </a:r>
          </a:p>
        </p:txBody>
      </p:sp>
      <p:pic>
        <p:nvPicPr>
          <p:cNvPr id="3" name="Resim 2"/>
          <p:cNvPicPr>
            <a:picLocks noChangeAspect="1"/>
          </p:cNvPicPr>
          <p:nvPr/>
        </p:nvPicPr>
        <p:blipFill>
          <a:blip r:embed="rId2"/>
          <a:stretch>
            <a:fillRect/>
          </a:stretch>
        </p:blipFill>
        <p:spPr>
          <a:xfrm>
            <a:off x="209006" y="1737361"/>
            <a:ext cx="8621485" cy="4585062"/>
          </a:xfrm>
          <a:prstGeom prst="rect">
            <a:avLst/>
          </a:prstGeom>
        </p:spPr>
      </p:pic>
    </p:spTree>
    <p:extLst>
      <p:ext uri="{BB962C8B-B14F-4D97-AF65-F5344CB8AC3E}">
        <p14:creationId xmlns:p14="http://schemas.microsoft.com/office/powerpoint/2010/main" val="5897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AHA/ACC 2025</a:t>
            </a:r>
            <a:endParaRPr lang="tr-TR" dirty="0"/>
          </a:p>
        </p:txBody>
      </p:sp>
      <p:sp>
        <p:nvSpPr>
          <p:cNvPr id="3" name="İçerik Yer Tutucusu 2"/>
          <p:cNvSpPr>
            <a:spLocks noGrp="1"/>
          </p:cNvSpPr>
          <p:nvPr>
            <p:ph idx="1"/>
          </p:nvPr>
        </p:nvSpPr>
        <p:spPr>
          <a:xfrm>
            <a:off x="0" y="1075765"/>
            <a:ext cx="9144000" cy="5611905"/>
          </a:xfrm>
        </p:spPr>
        <p:txBody>
          <a:bodyPr/>
          <a:lstStyle/>
          <a:p>
            <a:pPr marL="0" indent="0">
              <a:buNone/>
            </a:pPr>
            <a:r>
              <a:rPr lang="tr-TR" b="1" dirty="0">
                <a:solidFill>
                  <a:srgbClr val="FF0000"/>
                </a:solidFill>
              </a:rPr>
              <a:t>Tedavi Başlama</a:t>
            </a:r>
          </a:p>
          <a:p>
            <a:pPr marL="0" indent="0">
              <a:buNone/>
            </a:pPr>
            <a:r>
              <a:rPr lang="tr-TR" b="1" dirty="0">
                <a:solidFill>
                  <a:srgbClr val="FF0000"/>
                </a:solidFill>
              </a:rPr>
              <a:t>PREVENT(10 yıllık KVH  riski)</a:t>
            </a:r>
          </a:p>
          <a:p>
            <a:r>
              <a:rPr lang="tr-TR" sz="2800" b="1" dirty="0" err="1"/>
              <a:t>Stage</a:t>
            </a:r>
            <a:r>
              <a:rPr lang="tr-TR" sz="2800" b="1" dirty="0"/>
              <a:t> 2 (≥ 140ve / veya ≥ 90 ).. İlaç başla</a:t>
            </a:r>
          </a:p>
          <a:p>
            <a:r>
              <a:rPr lang="tr-TR" sz="2800" b="1" dirty="0" err="1"/>
              <a:t>Stage</a:t>
            </a:r>
            <a:r>
              <a:rPr lang="tr-TR" sz="2800" b="1" dirty="0"/>
              <a:t> 1(130-139/80-89) PREVENT≥%7,5  ya da  DM, KAH,KBH ..  İlaç başla</a:t>
            </a:r>
          </a:p>
          <a:p>
            <a:r>
              <a:rPr lang="tr-TR" sz="2800" b="1" dirty="0" err="1"/>
              <a:t>Stage</a:t>
            </a:r>
            <a:r>
              <a:rPr lang="tr-TR" sz="2800" b="1" dirty="0"/>
              <a:t> 1+ PREVENT≤ % 7,5…3-6 ay yaşam tarzı </a:t>
            </a:r>
            <a:r>
              <a:rPr lang="tr-TR" sz="2800" b="1" dirty="0" err="1"/>
              <a:t>değişikliği,düşmezse</a:t>
            </a:r>
            <a:r>
              <a:rPr lang="tr-TR" sz="2800" b="1" dirty="0"/>
              <a:t> ilaç</a:t>
            </a:r>
          </a:p>
          <a:p>
            <a:pPr marL="0" indent="0">
              <a:buNone/>
            </a:pPr>
            <a:r>
              <a:rPr lang="tr-TR" b="1" dirty="0">
                <a:solidFill>
                  <a:srgbClr val="FF0000"/>
                </a:solidFill>
              </a:rPr>
              <a:t>Vurgular</a:t>
            </a:r>
          </a:p>
          <a:p>
            <a:pPr marL="0" indent="0">
              <a:buNone/>
            </a:pPr>
            <a:r>
              <a:rPr lang="tr-TR" sz="2800" b="1" dirty="0" err="1">
                <a:solidFill>
                  <a:srgbClr val="00B050"/>
                </a:solidFill>
              </a:rPr>
              <a:t>Demans</a:t>
            </a:r>
            <a:r>
              <a:rPr lang="tr-TR" sz="2800" b="1" dirty="0">
                <a:solidFill>
                  <a:srgbClr val="00B050"/>
                </a:solidFill>
              </a:rPr>
              <a:t>, Fizyolojik yaş, kırılgan/fit yaşlı,  </a:t>
            </a:r>
            <a:r>
              <a:rPr lang="tr-TR" sz="2800" b="1" dirty="0" err="1">
                <a:solidFill>
                  <a:srgbClr val="00B050"/>
                </a:solidFill>
              </a:rPr>
              <a:t>ambulatuvar</a:t>
            </a:r>
            <a:r>
              <a:rPr lang="tr-TR" sz="2800" b="1" dirty="0">
                <a:solidFill>
                  <a:srgbClr val="00B050"/>
                </a:solidFill>
              </a:rPr>
              <a:t> ve </a:t>
            </a:r>
            <a:r>
              <a:rPr lang="tr-TR" sz="2800" b="1" dirty="0" err="1">
                <a:solidFill>
                  <a:srgbClr val="00B050"/>
                </a:solidFill>
              </a:rPr>
              <a:t>wearable</a:t>
            </a:r>
            <a:r>
              <a:rPr lang="tr-TR" sz="2800" b="1" dirty="0">
                <a:solidFill>
                  <a:srgbClr val="00B050"/>
                </a:solidFill>
              </a:rPr>
              <a:t> </a:t>
            </a:r>
            <a:r>
              <a:rPr lang="tr-TR" sz="2800" b="1" dirty="0" err="1">
                <a:solidFill>
                  <a:srgbClr val="00B050"/>
                </a:solidFill>
              </a:rPr>
              <a:t>sensör</a:t>
            </a:r>
            <a:endParaRPr lang="tr-TR" sz="2800" b="1" dirty="0">
              <a:solidFill>
                <a:srgbClr val="00B050"/>
              </a:solidFill>
            </a:endParaRPr>
          </a:p>
          <a:p>
            <a:pPr marL="0" indent="0">
              <a:buNone/>
            </a:pPr>
            <a:endParaRPr lang="tr-TR" sz="2800" b="1" dirty="0"/>
          </a:p>
          <a:p>
            <a:pPr marL="0" indent="0">
              <a:buNone/>
            </a:pPr>
            <a:endParaRPr lang="tr-TR" sz="2800" dirty="0"/>
          </a:p>
        </p:txBody>
      </p:sp>
    </p:spTree>
    <p:extLst>
      <p:ext uri="{BB962C8B-B14F-4D97-AF65-F5344CB8AC3E}">
        <p14:creationId xmlns:p14="http://schemas.microsoft.com/office/powerpoint/2010/main" val="1029936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625563511"/>
              </p:ext>
            </p:extLst>
          </p:nvPr>
        </p:nvGraphicFramePr>
        <p:xfrm>
          <a:off x="0" y="2"/>
          <a:ext cx="9144000" cy="7444037"/>
        </p:xfrm>
        <a:graphic>
          <a:graphicData uri="http://schemas.openxmlformats.org/drawingml/2006/table">
            <a:tbl>
              <a:tblPr firstRow="1" bandRow="1">
                <a:tableStyleId>{5C22544A-7EE6-4342-B048-85BDC9FD1C3A}</a:tableStyleId>
              </a:tblPr>
              <a:tblGrid>
                <a:gridCol w="2043953">
                  <a:extLst>
                    <a:ext uri="{9D8B030D-6E8A-4147-A177-3AD203B41FA5}">
                      <a16:colId xmlns:a16="http://schemas.microsoft.com/office/drawing/2014/main" val="2659535873"/>
                    </a:ext>
                  </a:extLst>
                </a:gridCol>
                <a:gridCol w="2528047">
                  <a:extLst>
                    <a:ext uri="{9D8B030D-6E8A-4147-A177-3AD203B41FA5}">
                      <a16:colId xmlns:a16="http://schemas.microsoft.com/office/drawing/2014/main" val="4237008098"/>
                    </a:ext>
                  </a:extLst>
                </a:gridCol>
                <a:gridCol w="2286000">
                  <a:extLst>
                    <a:ext uri="{9D8B030D-6E8A-4147-A177-3AD203B41FA5}">
                      <a16:colId xmlns:a16="http://schemas.microsoft.com/office/drawing/2014/main" val="1448950599"/>
                    </a:ext>
                  </a:extLst>
                </a:gridCol>
                <a:gridCol w="2286000">
                  <a:extLst>
                    <a:ext uri="{9D8B030D-6E8A-4147-A177-3AD203B41FA5}">
                      <a16:colId xmlns:a16="http://schemas.microsoft.com/office/drawing/2014/main" val="1587409220"/>
                    </a:ext>
                  </a:extLst>
                </a:gridCol>
              </a:tblGrid>
              <a:tr h="747842">
                <a:tc>
                  <a:txBody>
                    <a:bodyPr/>
                    <a:lstStyle/>
                    <a:p>
                      <a:r>
                        <a:rPr lang="tr-TR" dirty="0"/>
                        <a:t>DURUM</a:t>
                      </a:r>
                    </a:p>
                  </a:txBody>
                  <a:tcPr/>
                </a:tc>
                <a:tc>
                  <a:txBody>
                    <a:bodyPr/>
                    <a:lstStyle/>
                    <a:p>
                      <a:r>
                        <a:rPr lang="tr-TR" dirty="0"/>
                        <a:t>NEDEN</a:t>
                      </a:r>
                    </a:p>
                  </a:txBody>
                  <a:tcPr/>
                </a:tc>
                <a:tc>
                  <a:txBody>
                    <a:bodyPr/>
                    <a:lstStyle/>
                    <a:p>
                      <a:r>
                        <a:rPr lang="tr-TR" dirty="0"/>
                        <a:t>TANI</a:t>
                      </a:r>
                    </a:p>
                  </a:txBody>
                  <a:tcPr/>
                </a:tc>
                <a:tc>
                  <a:txBody>
                    <a:bodyPr/>
                    <a:lstStyle/>
                    <a:p>
                      <a:r>
                        <a:rPr lang="tr-TR" dirty="0"/>
                        <a:t>KILAVUZ NOTU</a:t>
                      </a:r>
                    </a:p>
                  </a:txBody>
                  <a:tcPr/>
                </a:tc>
                <a:extLst>
                  <a:ext uri="{0D108BD9-81ED-4DB2-BD59-A6C34878D82A}">
                    <a16:rowId xmlns:a16="http://schemas.microsoft.com/office/drawing/2014/main" val="1181109014"/>
                  </a:ext>
                </a:extLst>
              </a:tr>
              <a:tr h="1203504">
                <a:tc>
                  <a:txBody>
                    <a:bodyPr/>
                    <a:lstStyle/>
                    <a:p>
                      <a:r>
                        <a:rPr lang="tr-TR" b="1" baseline="0" dirty="0"/>
                        <a:t>RENAL PARANKİM</a:t>
                      </a:r>
                    </a:p>
                    <a:p>
                      <a:endParaRPr lang="tr-TR" b="1" baseline="0" dirty="0"/>
                    </a:p>
                    <a:p>
                      <a:endParaRPr lang="tr-TR" b="1" dirty="0"/>
                    </a:p>
                  </a:txBody>
                  <a:tcPr/>
                </a:tc>
                <a:tc>
                  <a:txBody>
                    <a:bodyPr/>
                    <a:lstStyle/>
                    <a:p>
                      <a:r>
                        <a:rPr lang="tr-TR" b="1" dirty="0"/>
                        <a:t>KBH;PBH</a:t>
                      </a:r>
                    </a:p>
                  </a:txBody>
                  <a:tcPr/>
                </a:tc>
                <a:tc>
                  <a:txBody>
                    <a:bodyPr/>
                    <a:lstStyle/>
                    <a:p>
                      <a:r>
                        <a:rPr lang="tr-TR" b="1" dirty="0"/>
                        <a:t>CRE↑,</a:t>
                      </a:r>
                      <a:r>
                        <a:rPr lang="tr-TR" b="1" baseline="0" dirty="0"/>
                        <a:t> GFR↓, USG BULGU</a:t>
                      </a:r>
                      <a:endParaRPr lang="tr-TR" b="1" dirty="0"/>
                    </a:p>
                  </a:txBody>
                  <a:tcPr/>
                </a:tc>
                <a:tc>
                  <a:txBody>
                    <a:bodyPr/>
                    <a:lstStyle/>
                    <a:p>
                      <a:r>
                        <a:rPr lang="tr-TR" b="1" dirty="0"/>
                        <a:t>ESC2024, ESH2023</a:t>
                      </a:r>
                    </a:p>
                  </a:txBody>
                  <a:tcPr/>
                </a:tc>
                <a:extLst>
                  <a:ext uri="{0D108BD9-81ED-4DB2-BD59-A6C34878D82A}">
                    <a16:rowId xmlns:a16="http://schemas.microsoft.com/office/drawing/2014/main" val="2389471096"/>
                  </a:ext>
                </a:extLst>
              </a:tr>
              <a:tr h="1244573">
                <a:tc>
                  <a:txBody>
                    <a:bodyPr/>
                    <a:lstStyle/>
                    <a:p>
                      <a:r>
                        <a:rPr lang="tr-TR" b="1" baseline="0" dirty="0"/>
                        <a:t>RENOVASKÜLER</a:t>
                      </a:r>
                    </a:p>
                    <a:p>
                      <a:endParaRPr lang="tr-TR" b="1" dirty="0"/>
                    </a:p>
                  </a:txBody>
                  <a:tcPr/>
                </a:tc>
                <a:tc>
                  <a:txBody>
                    <a:bodyPr/>
                    <a:lstStyle/>
                    <a:p>
                      <a:r>
                        <a:rPr lang="tr-TR" b="1" dirty="0"/>
                        <a:t>ATEROSKLEROZ</a:t>
                      </a:r>
                    </a:p>
                  </a:txBody>
                  <a:tcPr/>
                </a:tc>
                <a:tc>
                  <a:txBody>
                    <a:bodyPr/>
                    <a:lstStyle/>
                    <a:p>
                      <a:r>
                        <a:rPr lang="tr-TR" b="1" dirty="0"/>
                        <a:t>ÜFÜRÜM</a:t>
                      </a:r>
                      <a:r>
                        <a:rPr lang="tr-TR" b="1" baseline="0" dirty="0"/>
                        <a:t> , BÖBREK BOYUT AZ,DOPPLER BT/ANJİO</a:t>
                      </a:r>
                      <a:endParaRPr lang="tr-TR" b="1" dirty="0"/>
                    </a:p>
                  </a:txBody>
                  <a:tcPr/>
                </a:tc>
                <a:tc>
                  <a:txBody>
                    <a:bodyPr/>
                    <a:lstStyle/>
                    <a:p>
                      <a:r>
                        <a:rPr lang="tr-TR" b="1" baseline="0" dirty="0"/>
                        <a:t>ESC 2024</a:t>
                      </a:r>
                    </a:p>
                  </a:txBody>
                  <a:tcPr/>
                </a:tc>
                <a:extLst>
                  <a:ext uri="{0D108BD9-81ED-4DB2-BD59-A6C34878D82A}">
                    <a16:rowId xmlns:a16="http://schemas.microsoft.com/office/drawing/2014/main" val="3251598653"/>
                  </a:ext>
                </a:extLst>
              </a:tr>
              <a:tr h="2130214">
                <a:tc>
                  <a:txBody>
                    <a:bodyPr/>
                    <a:lstStyle/>
                    <a:p>
                      <a:r>
                        <a:rPr lang="tr-TR" b="1" dirty="0"/>
                        <a:t>ENDOKRİN</a:t>
                      </a:r>
                    </a:p>
                  </a:txBody>
                  <a:tcPr/>
                </a:tc>
                <a:tc>
                  <a:txBody>
                    <a:bodyPr/>
                    <a:lstStyle/>
                    <a:p>
                      <a:r>
                        <a:rPr lang="tr-TR" b="1" dirty="0"/>
                        <a:t>PHA,</a:t>
                      </a:r>
                      <a:r>
                        <a:rPr lang="tr-TR" b="1" baseline="0" dirty="0"/>
                        <a:t> FEO, CUSHING,  TİROİD BOZ</a:t>
                      </a:r>
                    </a:p>
                    <a:p>
                      <a:r>
                        <a:rPr lang="tr-TR" b="1" baseline="0" dirty="0"/>
                        <a:t> HİPERPARATİRODİ</a:t>
                      </a:r>
                    </a:p>
                    <a:p>
                      <a:r>
                        <a:rPr lang="tr-TR" b="1" baseline="0" dirty="0"/>
                        <a:t>AKROMEGALİ</a:t>
                      </a:r>
                    </a:p>
                  </a:txBody>
                  <a:tcPr/>
                </a:tc>
                <a:tc>
                  <a:txBody>
                    <a:bodyPr/>
                    <a:lstStyle/>
                    <a:p>
                      <a:r>
                        <a:rPr lang="tr-TR" b="1" dirty="0"/>
                        <a:t>ALD/RENİN↑</a:t>
                      </a:r>
                    </a:p>
                    <a:p>
                      <a:r>
                        <a:rPr lang="tr-TR" b="1" dirty="0"/>
                        <a:t>METANEFRİN↑</a:t>
                      </a:r>
                    </a:p>
                    <a:p>
                      <a:r>
                        <a:rPr lang="tr-TR" b="1" dirty="0"/>
                        <a:t>KORTİZOL↑</a:t>
                      </a:r>
                    </a:p>
                    <a:p>
                      <a:r>
                        <a:rPr lang="tr-TR" b="1" dirty="0"/>
                        <a:t>TFT BOZUK</a:t>
                      </a:r>
                    </a:p>
                    <a:p>
                      <a:r>
                        <a:rPr lang="tr-TR" b="1" dirty="0"/>
                        <a:t>PTH↑</a:t>
                      </a:r>
                    </a:p>
                    <a:p>
                      <a:r>
                        <a:rPr lang="tr-TR" b="1" dirty="0"/>
                        <a:t>GH↑</a:t>
                      </a:r>
                    </a:p>
                    <a:p>
                      <a:endParaRPr lang="tr-TR"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b="1" dirty="0"/>
                        <a:t>ESC2024, ESH2023</a:t>
                      </a:r>
                    </a:p>
                    <a:p>
                      <a:endParaRPr lang="tr-TR" b="1" dirty="0"/>
                    </a:p>
                  </a:txBody>
                  <a:tcPr/>
                </a:tc>
                <a:extLst>
                  <a:ext uri="{0D108BD9-81ED-4DB2-BD59-A6C34878D82A}">
                    <a16:rowId xmlns:a16="http://schemas.microsoft.com/office/drawing/2014/main" val="643798296"/>
                  </a:ext>
                </a:extLst>
              </a:tr>
              <a:tr h="331715">
                <a:tc>
                  <a:txBody>
                    <a:bodyPr/>
                    <a:lstStyle/>
                    <a:p>
                      <a:r>
                        <a:rPr lang="tr-TR" b="1" dirty="0"/>
                        <a:t>İLAÇ/MADDE</a:t>
                      </a:r>
                    </a:p>
                  </a:txBody>
                  <a:tcPr/>
                </a:tc>
                <a:tc>
                  <a:txBody>
                    <a:bodyPr/>
                    <a:lstStyle/>
                    <a:p>
                      <a:r>
                        <a:rPr lang="tr-TR" b="1" dirty="0"/>
                        <a:t>NSAID,</a:t>
                      </a:r>
                      <a:r>
                        <a:rPr lang="tr-TR" b="1" baseline="0" dirty="0"/>
                        <a:t> KS,  </a:t>
                      </a:r>
                      <a:r>
                        <a:rPr lang="tr-TR" b="1" baseline="0" dirty="0" err="1"/>
                        <a:t>dekonjestan,SNRI</a:t>
                      </a:r>
                      <a:r>
                        <a:rPr lang="tr-TR" b="1" baseline="0" dirty="0"/>
                        <a:t>, </a:t>
                      </a:r>
                      <a:r>
                        <a:rPr lang="tr-TR" b="1" baseline="0" dirty="0" err="1"/>
                        <a:t>Mirabegron</a:t>
                      </a:r>
                      <a:r>
                        <a:rPr lang="tr-TR" b="1" baseline="0" dirty="0"/>
                        <a:t>,  </a:t>
                      </a:r>
                      <a:r>
                        <a:rPr lang="tr-TR" b="1" baseline="0" dirty="0" err="1"/>
                        <a:t>Siklosporin</a:t>
                      </a:r>
                      <a:endParaRPr lang="tr-TR" b="1" dirty="0"/>
                    </a:p>
                  </a:txBody>
                  <a:tcPr/>
                </a:tc>
                <a:tc>
                  <a:txBody>
                    <a:bodyPr/>
                    <a:lstStyle/>
                    <a:p>
                      <a:r>
                        <a:rPr lang="tr-TR" b="1" dirty="0"/>
                        <a:t>İLAÇ</a:t>
                      </a:r>
                      <a:r>
                        <a:rPr lang="tr-TR" b="1" baseline="0" dirty="0"/>
                        <a:t> ÖYKÜSÜ</a:t>
                      </a:r>
                      <a:endParaRPr lang="tr-TR" b="1" dirty="0"/>
                    </a:p>
                  </a:txBody>
                  <a:tcPr/>
                </a:tc>
                <a:tc>
                  <a:txBody>
                    <a:bodyPr/>
                    <a:lstStyle/>
                    <a:p>
                      <a:r>
                        <a:rPr lang="tr-TR" b="1" dirty="0"/>
                        <a:t>ESC</a:t>
                      </a:r>
                      <a:r>
                        <a:rPr lang="tr-TR" b="1" baseline="0" dirty="0"/>
                        <a:t> 2024</a:t>
                      </a:r>
                      <a:endParaRPr lang="tr-TR" b="1" dirty="0"/>
                    </a:p>
                  </a:txBody>
                  <a:tcPr/>
                </a:tc>
                <a:extLst>
                  <a:ext uri="{0D108BD9-81ED-4DB2-BD59-A6C34878D82A}">
                    <a16:rowId xmlns:a16="http://schemas.microsoft.com/office/drawing/2014/main" val="2173240195"/>
                  </a:ext>
                </a:extLst>
              </a:tr>
              <a:tr h="1203504">
                <a:tc>
                  <a:txBody>
                    <a:bodyPr/>
                    <a:lstStyle/>
                    <a:p>
                      <a:r>
                        <a:rPr lang="tr-TR" b="1" dirty="0"/>
                        <a:t>OSAS</a:t>
                      </a:r>
                    </a:p>
                  </a:txBody>
                  <a:tcPr/>
                </a:tc>
                <a:tc>
                  <a:txBody>
                    <a:bodyPr/>
                    <a:lstStyle/>
                    <a:p>
                      <a:r>
                        <a:rPr lang="tr-TR" b="1" dirty="0"/>
                        <a:t>OBEZİTE,</a:t>
                      </a:r>
                      <a:r>
                        <a:rPr lang="tr-TR" b="1" baseline="0" dirty="0"/>
                        <a:t> SANTRAL</a:t>
                      </a:r>
                      <a:endParaRPr lang="tr-TR" b="1" dirty="0"/>
                    </a:p>
                  </a:txBody>
                  <a:tcPr/>
                </a:tc>
                <a:tc>
                  <a:txBody>
                    <a:bodyPr/>
                    <a:lstStyle/>
                    <a:p>
                      <a:r>
                        <a:rPr lang="tr-TR" b="1" dirty="0"/>
                        <a:t>PSG</a:t>
                      </a:r>
                    </a:p>
                  </a:txBody>
                  <a:tcPr/>
                </a:tc>
                <a:tc>
                  <a:txBody>
                    <a:bodyPr/>
                    <a:lstStyle/>
                    <a:p>
                      <a:r>
                        <a:rPr lang="tr-TR" b="1" dirty="0"/>
                        <a:t>AHA</a:t>
                      </a:r>
                      <a:r>
                        <a:rPr lang="tr-TR" b="1" baseline="0" dirty="0"/>
                        <a:t> DİRENÇLİ HT %6O INDA</a:t>
                      </a:r>
                      <a:endParaRPr lang="tr-TR" b="1" dirty="0"/>
                    </a:p>
                  </a:txBody>
                  <a:tcPr/>
                </a:tc>
                <a:extLst>
                  <a:ext uri="{0D108BD9-81ED-4DB2-BD59-A6C34878D82A}">
                    <a16:rowId xmlns:a16="http://schemas.microsoft.com/office/drawing/2014/main" val="448059468"/>
                  </a:ext>
                </a:extLst>
              </a:tr>
            </a:tbl>
          </a:graphicData>
        </a:graphic>
      </p:graphicFrame>
    </p:spTree>
    <p:extLst>
      <p:ext uri="{BB962C8B-B14F-4D97-AF65-F5344CB8AC3E}">
        <p14:creationId xmlns:p14="http://schemas.microsoft.com/office/powerpoint/2010/main" val="2656303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66047" y="1201270"/>
            <a:ext cx="5029200" cy="4500283"/>
          </a:xfrm>
          <a:prstGeom prst="rect">
            <a:avLst/>
          </a:prstGeom>
        </p:spPr>
      </p:pic>
    </p:spTree>
    <p:extLst>
      <p:ext uri="{BB962C8B-B14F-4D97-AF65-F5344CB8AC3E}">
        <p14:creationId xmlns:p14="http://schemas.microsoft.com/office/powerpoint/2010/main" val="2796724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87828" y="209007"/>
            <a:ext cx="7903028" cy="6557554"/>
          </a:xfrm>
          <a:prstGeom prst="rect">
            <a:avLst/>
          </a:prstGeom>
          <a:solidFill>
            <a:srgbClr val="ABABAB"/>
          </a:solidFill>
        </p:spPr>
      </p:pic>
    </p:spTree>
    <p:extLst>
      <p:ext uri="{BB962C8B-B14F-4D97-AF65-F5344CB8AC3E}">
        <p14:creationId xmlns:p14="http://schemas.microsoft.com/office/powerpoint/2010/main" val="3166440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Kırılganlık çok boyutludur</a:t>
            </a:r>
          </a:p>
        </p:txBody>
      </p:sp>
      <p:sp>
        <p:nvSpPr>
          <p:cNvPr id="3" name="İçerik Yer Tutucusu 2"/>
          <p:cNvSpPr>
            <a:spLocks noGrp="1"/>
          </p:cNvSpPr>
          <p:nvPr>
            <p:ph idx="1"/>
          </p:nvPr>
        </p:nvSpPr>
        <p:spPr>
          <a:xfrm>
            <a:off x="600075" y="1417637"/>
            <a:ext cx="7929563" cy="5197475"/>
          </a:xfrm>
        </p:spPr>
        <p:txBody>
          <a:bodyPr>
            <a:normAutofit/>
          </a:bodyPr>
          <a:lstStyle/>
          <a:p>
            <a:pPr marL="0" indent="0">
              <a:buNone/>
            </a:pPr>
            <a:endParaRPr lang="tr-TR" dirty="0"/>
          </a:p>
          <a:p>
            <a:r>
              <a:rPr lang="tr-TR" sz="2400" b="1" dirty="0">
                <a:solidFill>
                  <a:srgbClr val="FF0000"/>
                </a:solidFill>
              </a:rPr>
              <a:t>Fiziksel</a:t>
            </a:r>
            <a:r>
              <a:rPr lang="tr-TR" sz="2400" b="1" dirty="0"/>
              <a:t> (%17.3)</a:t>
            </a:r>
            <a:r>
              <a:rPr lang="tr-TR" sz="2400" b="1" dirty="0">
                <a:sym typeface="Symbol" panose="05050102010706020507" pitchFamily="18" charset="2"/>
              </a:rPr>
              <a:t>  (</a:t>
            </a:r>
            <a:r>
              <a:rPr lang="tr-TR" sz="2400" b="1" dirty="0" err="1">
                <a:sym typeface="Symbol" panose="05050102010706020507" pitchFamily="18" charset="2"/>
              </a:rPr>
              <a:t>Fried</a:t>
            </a:r>
            <a:r>
              <a:rPr lang="tr-TR" sz="2400" b="1" dirty="0">
                <a:sym typeface="Symbol" panose="05050102010706020507" pitchFamily="18" charset="2"/>
              </a:rPr>
              <a:t>… </a:t>
            </a:r>
            <a:r>
              <a:rPr lang="tr-TR" sz="2400" b="1" dirty="0" err="1">
                <a:sym typeface="Symbol" panose="05050102010706020507" pitchFamily="18" charset="2"/>
              </a:rPr>
              <a:t>Fenotipik</a:t>
            </a:r>
            <a:r>
              <a:rPr lang="tr-TR" sz="2400" b="1" dirty="0">
                <a:sym typeface="Symbol" panose="05050102010706020507" pitchFamily="18" charset="2"/>
              </a:rPr>
              <a:t> Araç)</a:t>
            </a:r>
            <a:endParaRPr lang="tr-TR" sz="2400" b="1" dirty="0"/>
          </a:p>
          <a:p>
            <a:r>
              <a:rPr lang="tr-TR" sz="2400" b="1" dirty="0">
                <a:solidFill>
                  <a:srgbClr val="FF0000"/>
                </a:solidFill>
              </a:rPr>
              <a:t>Kognitif </a:t>
            </a:r>
            <a:r>
              <a:rPr lang="tr-TR" sz="2400" b="1" dirty="0"/>
              <a:t>(MCI, </a:t>
            </a:r>
            <a:r>
              <a:rPr lang="tr-TR" sz="2400" b="1" dirty="0" err="1"/>
              <a:t>Vasküler</a:t>
            </a:r>
            <a:r>
              <a:rPr lang="tr-TR" sz="2400" b="1" dirty="0"/>
              <a:t> </a:t>
            </a:r>
            <a:r>
              <a:rPr lang="tr-TR" sz="2400" b="1" dirty="0" err="1"/>
              <a:t>demans</a:t>
            </a:r>
            <a:r>
              <a:rPr lang="tr-TR" sz="2400" b="1" dirty="0"/>
              <a:t>, AD  daha fazla; </a:t>
            </a:r>
            <a:r>
              <a:rPr lang="tr-TR" sz="2400" b="1" dirty="0" err="1"/>
              <a:t>mikroinfarkt</a:t>
            </a:r>
            <a:r>
              <a:rPr lang="tr-TR" sz="2400" b="1" dirty="0"/>
              <a:t> sayısı fazla)</a:t>
            </a:r>
            <a:endParaRPr lang="tr-TR" sz="2400" b="1" dirty="0">
              <a:solidFill>
                <a:srgbClr val="FF0000"/>
              </a:solidFill>
            </a:endParaRPr>
          </a:p>
          <a:p>
            <a:r>
              <a:rPr lang="tr-TR" sz="2400" b="1" dirty="0">
                <a:solidFill>
                  <a:srgbClr val="FF0000"/>
                </a:solidFill>
              </a:rPr>
              <a:t>Psikolojik</a:t>
            </a:r>
            <a:r>
              <a:rPr lang="tr-TR" sz="2400" b="1" dirty="0"/>
              <a:t>(%20.2)</a:t>
            </a:r>
            <a:r>
              <a:rPr lang="tr-TR" sz="2400" b="1" dirty="0">
                <a:sym typeface="Symbol" panose="05050102010706020507" pitchFamily="18" charset="2"/>
              </a:rPr>
              <a:t></a:t>
            </a:r>
            <a:endParaRPr lang="tr-TR" sz="2400" b="1" dirty="0"/>
          </a:p>
          <a:p>
            <a:r>
              <a:rPr lang="tr-TR" sz="2400" b="1" dirty="0">
                <a:solidFill>
                  <a:srgbClr val="FF0000"/>
                </a:solidFill>
              </a:rPr>
              <a:t>Sosyal</a:t>
            </a:r>
            <a:r>
              <a:rPr lang="tr-TR" sz="2400" b="1" dirty="0"/>
              <a:t> (%8.9)</a:t>
            </a:r>
            <a:r>
              <a:rPr lang="tr-TR" sz="2400" b="1" dirty="0">
                <a:sym typeface="Symbol" panose="05050102010706020507" pitchFamily="18" charset="2"/>
              </a:rPr>
              <a:t>  ……….</a:t>
            </a:r>
            <a:r>
              <a:rPr lang="tr-TR" sz="2400" b="1" dirty="0"/>
              <a:t>(</a:t>
            </a:r>
            <a:r>
              <a:rPr lang="tr-TR" sz="2400" b="1" dirty="0" err="1"/>
              <a:t>Tilburg</a:t>
            </a:r>
            <a:r>
              <a:rPr lang="tr-TR" sz="2400" b="1" dirty="0"/>
              <a:t> </a:t>
            </a:r>
            <a:r>
              <a:rPr lang="tr-TR" sz="2400" b="1" dirty="0" err="1"/>
              <a:t>Fraility</a:t>
            </a:r>
            <a:r>
              <a:rPr lang="tr-TR" sz="2400" b="1" dirty="0"/>
              <a:t>  </a:t>
            </a:r>
            <a:r>
              <a:rPr lang="tr-TR" sz="2400" b="1" dirty="0" err="1"/>
              <a:t>Indicator</a:t>
            </a:r>
            <a:r>
              <a:rPr lang="tr-TR" sz="2400" b="1" dirty="0"/>
              <a:t>!!)</a:t>
            </a:r>
          </a:p>
          <a:p>
            <a:r>
              <a:rPr lang="tr-TR" sz="2400" b="1" dirty="0">
                <a:solidFill>
                  <a:srgbClr val="FF0000"/>
                </a:solidFill>
              </a:rPr>
              <a:t>Çevresel</a:t>
            </a:r>
            <a:r>
              <a:rPr lang="tr-TR" sz="2400" b="1" dirty="0"/>
              <a:t> ?</a:t>
            </a:r>
          </a:p>
          <a:p>
            <a:pPr marL="0" indent="0" algn="ctr">
              <a:buNone/>
            </a:pPr>
            <a:r>
              <a:rPr lang="tr-TR" sz="2400" b="1" dirty="0">
                <a:solidFill>
                  <a:schemeClr val="tx2">
                    <a:lumMod val="60000"/>
                    <a:lumOff val="40000"/>
                  </a:schemeClr>
                </a:solidFill>
              </a:rPr>
              <a:t>«Bu boyutlar birbiri ile etkileşim içerisindedir»</a:t>
            </a:r>
          </a:p>
          <a:p>
            <a:pPr marL="0" indent="0">
              <a:buNone/>
            </a:pPr>
            <a:r>
              <a:rPr lang="tr-TR" sz="2400" b="1" dirty="0">
                <a:sym typeface="Symbol" panose="05050102010706020507" pitchFamily="18" charset="2"/>
              </a:rPr>
              <a:t>: </a:t>
            </a:r>
            <a:r>
              <a:rPr lang="tr-TR" sz="2400" b="1" i="1" dirty="0" err="1">
                <a:sym typeface="Symbol" panose="05050102010706020507" pitchFamily="18" charset="2"/>
              </a:rPr>
              <a:t>Garre</a:t>
            </a:r>
            <a:r>
              <a:rPr lang="tr-TR" sz="2400" b="1" i="1" dirty="0">
                <a:sym typeface="Symbol" panose="05050102010706020507" pitchFamily="18" charset="2"/>
              </a:rPr>
              <a:t> –</a:t>
            </a:r>
            <a:r>
              <a:rPr lang="tr-TR" sz="2400" b="1" i="1" dirty="0" err="1">
                <a:sym typeface="Symbol" panose="05050102010706020507" pitchFamily="18" charset="2"/>
              </a:rPr>
              <a:t>Olmo</a:t>
            </a:r>
            <a:r>
              <a:rPr lang="tr-TR" sz="2400" b="1" i="1" dirty="0">
                <a:sym typeface="Symbol" panose="05050102010706020507" pitchFamily="18" charset="2"/>
              </a:rPr>
              <a:t> ve </a:t>
            </a:r>
            <a:r>
              <a:rPr lang="tr-TR" sz="2400" b="1" i="1" dirty="0" err="1">
                <a:sym typeface="Symbol" panose="05050102010706020507" pitchFamily="18" charset="2"/>
              </a:rPr>
              <a:t>ark.,İspanya</a:t>
            </a:r>
            <a:r>
              <a:rPr lang="tr-TR" sz="2400" b="1" i="1" dirty="0">
                <a:sym typeface="Symbol" panose="05050102010706020507" pitchFamily="18" charset="2"/>
              </a:rPr>
              <a:t>, 875 toplumdaki yaşlı , Age </a:t>
            </a:r>
            <a:r>
              <a:rPr lang="tr-TR" sz="2400" b="1" i="1" dirty="0" err="1">
                <a:sym typeface="Symbol" panose="05050102010706020507" pitchFamily="18" charset="2"/>
              </a:rPr>
              <a:t>and</a:t>
            </a:r>
            <a:r>
              <a:rPr lang="tr-TR" sz="2400" b="1" i="1" dirty="0">
                <a:sym typeface="Symbol" panose="05050102010706020507" pitchFamily="18" charset="2"/>
              </a:rPr>
              <a:t> </a:t>
            </a:r>
            <a:r>
              <a:rPr lang="tr-TR" sz="2400" b="1" i="1" dirty="0" err="1">
                <a:sym typeface="Symbol" panose="05050102010706020507" pitchFamily="18" charset="2"/>
              </a:rPr>
              <a:t>Ageing</a:t>
            </a:r>
            <a:r>
              <a:rPr lang="tr-TR" sz="2400" b="1" i="1" dirty="0">
                <a:sym typeface="Symbol" panose="05050102010706020507" pitchFamily="18" charset="2"/>
              </a:rPr>
              <a:t> 2013(Genel kırılganlık %38.8)</a:t>
            </a:r>
            <a:endParaRPr lang="tr-TR" sz="2400" b="1" i="1" dirty="0"/>
          </a:p>
        </p:txBody>
      </p:sp>
    </p:spTree>
    <p:extLst>
      <p:ext uri="{BB962C8B-B14F-4D97-AF65-F5344CB8AC3E}">
        <p14:creationId xmlns:p14="http://schemas.microsoft.com/office/powerpoint/2010/main" val="3973779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806824"/>
          </a:xfrm>
        </p:spPr>
        <p:txBody>
          <a:bodyPr>
            <a:normAutofit/>
          </a:bodyPr>
          <a:lstStyle/>
          <a:p>
            <a:r>
              <a:rPr lang="tr-TR" sz="3600" b="1" dirty="0">
                <a:solidFill>
                  <a:srgbClr val="FF0000"/>
                </a:solidFill>
              </a:rPr>
              <a:t>Kırılganlık</a:t>
            </a:r>
          </a:p>
        </p:txBody>
      </p:sp>
      <p:sp>
        <p:nvSpPr>
          <p:cNvPr id="3" name="İçerik Yer Tutucusu 2"/>
          <p:cNvSpPr>
            <a:spLocks noGrp="1"/>
          </p:cNvSpPr>
          <p:nvPr>
            <p:ph idx="1"/>
          </p:nvPr>
        </p:nvSpPr>
        <p:spPr>
          <a:xfrm>
            <a:off x="457200" y="806824"/>
            <a:ext cx="7886700" cy="6051176"/>
          </a:xfrm>
        </p:spPr>
        <p:txBody>
          <a:bodyPr>
            <a:noAutofit/>
          </a:bodyPr>
          <a:lstStyle/>
          <a:p>
            <a:r>
              <a:rPr lang="tr-TR" sz="2000" b="1" dirty="0"/>
              <a:t>HT   ile ilişkili</a:t>
            </a:r>
          </a:p>
          <a:p>
            <a:r>
              <a:rPr lang="tr-TR" sz="2000" b="1" dirty="0"/>
              <a:t>65 yaş üstü </a:t>
            </a:r>
            <a:r>
              <a:rPr lang="tr-TR" sz="2000" b="1" dirty="0" err="1"/>
              <a:t>prevalansı</a:t>
            </a:r>
            <a:r>
              <a:rPr lang="tr-TR" sz="2000" b="1" dirty="0"/>
              <a:t> %7 ile %16 </a:t>
            </a:r>
          </a:p>
          <a:p>
            <a:r>
              <a:rPr lang="tr-TR" sz="2000" b="1" dirty="0"/>
              <a:t>HT; inme, </a:t>
            </a:r>
            <a:r>
              <a:rPr lang="tr-TR" sz="2000" b="1" dirty="0" err="1"/>
              <a:t>demans</a:t>
            </a:r>
            <a:r>
              <a:rPr lang="tr-TR" sz="2000" b="1" dirty="0"/>
              <a:t>, KY ve hedef organ hasarı gibi KV komplikasyonlar yoluyla kırılganlığa ve sakatlığa yol açabilir </a:t>
            </a:r>
          </a:p>
          <a:p>
            <a:pPr marL="0" indent="0">
              <a:buNone/>
            </a:pPr>
            <a:r>
              <a:rPr lang="tr-TR" sz="2000" b="1" dirty="0"/>
              <a:t>1- </a:t>
            </a:r>
            <a:r>
              <a:rPr lang="tr-TR" sz="2000" b="1" dirty="0" err="1"/>
              <a:t>Serebral</a:t>
            </a:r>
            <a:r>
              <a:rPr lang="tr-TR" sz="2000" b="1" dirty="0"/>
              <a:t> küçük damar  hastalığı </a:t>
            </a:r>
          </a:p>
          <a:p>
            <a:pPr marL="0" indent="0">
              <a:buNone/>
            </a:pPr>
            <a:r>
              <a:rPr lang="tr-TR" sz="2000" b="1" dirty="0"/>
              <a:t>2-Diastolik  </a:t>
            </a:r>
            <a:r>
              <a:rPr lang="tr-TR" sz="2000" b="1" dirty="0" err="1"/>
              <a:t>disfonksiyon</a:t>
            </a:r>
            <a:r>
              <a:rPr lang="tr-TR" sz="2000" b="1" dirty="0"/>
              <a:t> ile  AF VE KKY</a:t>
            </a:r>
          </a:p>
          <a:p>
            <a:pPr marL="0" indent="0">
              <a:buNone/>
            </a:pPr>
            <a:r>
              <a:rPr lang="tr-TR" sz="2000" b="1" dirty="0"/>
              <a:t>3- </a:t>
            </a:r>
            <a:r>
              <a:rPr lang="tr-TR" sz="2000" b="1" dirty="0" err="1"/>
              <a:t>Hipertansif</a:t>
            </a:r>
            <a:r>
              <a:rPr lang="tr-TR" sz="2000" b="1" dirty="0"/>
              <a:t> </a:t>
            </a:r>
            <a:r>
              <a:rPr lang="tr-TR" sz="2000" b="1" dirty="0" err="1"/>
              <a:t>nefropati</a:t>
            </a:r>
            <a:r>
              <a:rPr lang="tr-TR" sz="2000" b="1" dirty="0"/>
              <a:t>, üremi </a:t>
            </a:r>
          </a:p>
          <a:p>
            <a:pPr marL="0" indent="0">
              <a:buNone/>
            </a:pPr>
            <a:r>
              <a:rPr lang="tr-TR" sz="2000" b="1" dirty="0"/>
              <a:t>4-Anti-hipertansif tedavilerin potansiyel bir olumsuz etkisi olan </a:t>
            </a:r>
            <a:r>
              <a:rPr lang="tr-TR" sz="2000" b="1" dirty="0" err="1"/>
              <a:t>ortostatik</a:t>
            </a:r>
            <a:r>
              <a:rPr lang="tr-TR" sz="2000" b="1" dirty="0"/>
              <a:t> hipotansiyon, otonom sinir sistemi işlev bozukluğuyla birlikte: </a:t>
            </a:r>
            <a:r>
              <a:rPr lang="tr-TR" sz="2000" b="1" dirty="0" err="1"/>
              <a:t>Senkop</a:t>
            </a:r>
            <a:r>
              <a:rPr lang="tr-TR" sz="2000" b="1" dirty="0"/>
              <a:t> ,düşme, </a:t>
            </a:r>
            <a:r>
              <a:rPr lang="tr-TR" sz="2000" b="1" dirty="0">
                <a:solidFill>
                  <a:srgbClr val="FF0000"/>
                </a:solidFill>
              </a:rPr>
              <a:t>KIRIK</a:t>
            </a:r>
          </a:p>
        </p:txBody>
      </p:sp>
    </p:spTree>
    <p:extLst>
      <p:ext uri="{BB962C8B-B14F-4D97-AF65-F5344CB8AC3E}">
        <p14:creationId xmlns:p14="http://schemas.microsoft.com/office/powerpoint/2010/main" val="1150812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Hipertansiyon ve Kırılganlık</a:t>
            </a:r>
          </a:p>
        </p:txBody>
      </p:sp>
      <p:sp>
        <p:nvSpPr>
          <p:cNvPr id="3" name="İçerik Yer Tutucusu 2"/>
          <p:cNvSpPr>
            <a:spLocks noGrp="1"/>
          </p:cNvSpPr>
          <p:nvPr>
            <p:ph idx="1"/>
          </p:nvPr>
        </p:nvSpPr>
        <p:spPr>
          <a:xfrm>
            <a:off x="628650" y="1417638"/>
            <a:ext cx="7886700" cy="4954587"/>
          </a:xfrm>
        </p:spPr>
        <p:txBody>
          <a:bodyPr>
            <a:normAutofit fontScale="92500" lnSpcReduction="20000"/>
          </a:bodyPr>
          <a:lstStyle/>
          <a:p>
            <a:r>
              <a:rPr lang="tr-TR" b="1" dirty="0"/>
              <a:t>KGD önerileri artık diğer branş kılavuzlarında var </a:t>
            </a:r>
          </a:p>
          <a:p>
            <a:pPr marL="0" indent="0">
              <a:buNone/>
            </a:pPr>
            <a:r>
              <a:rPr lang="tr-TR" b="1" dirty="0"/>
              <a:t>( öz bakım, </a:t>
            </a:r>
            <a:r>
              <a:rPr lang="tr-TR" b="1" dirty="0" err="1"/>
              <a:t>enstrümental</a:t>
            </a:r>
            <a:r>
              <a:rPr lang="tr-TR" b="1" dirty="0"/>
              <a:t> yetkinlik, </a:t>
            </a:r>
            <a:r>
              <a:rPr lang="tr-TR" b="1" dirty="0" err="1"/>
              <a:t>nütrisyon,egzersiz</a:t>
            </a:r>
            <a:r>
              <a:rPr lang="tr-TR" b="1" dirty="0"/>
              <a:t>, bilişsel değerlendirme, </a:t>
            </a:r>
            <a:r>
              <a:rPr lang="tr-TR" b="1" dirty="0" err="1"/>
              <a:t>polifarmasi,düşme</a:t>
            </a:r>
            <a:r>
              <a:rPr lang="tr-TR" b="1" dirty="0"/>
              <a:t>, </a:t>
            </a:r>
            <a:r>
              <a:rPr lang="tr-TR" b="1" dirty="0" err="1"/>
              <a:t>inkontinans</a:t>
            </a:r>
            <a:r>
              <a:rPr lang="tr-TR" b="1" dirty="0"/>
              <a:t> ) </a:t>
            </a:r>
          </a:p>
          <a:p>
            <a:r>
              <a:rPr lang="tr-TR" b="1" dirty="0"/>
              <a:t>2024 ESC: </a:t>
            </a:r>
            <a:r>
              <a:rPr lang="tr-TR" b="1" dirty="0" err="1"/>
              <a:t>Rockwood</a:t>
            </a:r>
            <a:r>
              <a:rPr lang="tr-TR" b="1" dirty="0"/>
              <a:t>  klinik kırılganlık ölçeği kullanımını önermiş</a:t>
            </a:r>
          </a:p>
          <a:p>
            <a:r>
              <a:rPr lang="tr-TR" b="1" dirty="0"/>
              <a:t>ESH : 80 yaşın üzerindeki Fonksiyonel kapasitelerin/otonomi değerlendir:</a:t>
            </a:r>
          </a:p>
          <a:p>
            <a:pPr marL="0" indent="0">
              <a:buNone/>
            </a:pPr>
            <a:r>
              <a:rPr lang="tr-TR" b="1" dirty="0"/>
              <a:t>Fonksiyonel durumlarına göre 3 grup tanımlanmıştır: KATZ,  MMT, Denge ve Yürüme durumuna göre tedaviye karar ver..</a:t>
            </a:r>
          </a:p>
        </p:txBody>
      </p:sp>
    </p:spTree>
    <p:extLst>
      <p:ext uri="{BB962C8B-B14F-4D97-AF65-F5344CB8AC3E}">
        <p14:creationId xmlns:p14="http://schemas.microsoft.com/office/powerpoint/2010/main" val="3816953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8194" y="156754"/>
            <a:ext cx="8739052" cy="6426926"/>
          </a:xfrm>
          <a:prstGeom prst="rect">
            <a:avLst/>
          </a:prstGeom>
        </p:spPr>
      </p:pic>
    </p:spTree>
    <p:extLst>
      <p:ext uri="{BB962C8B-B14F-4D97-AF65-F5344CB8AC3E}">
        <p14:creationId xmlns:p14="http://schemas.microsoft.com/office/powerpoint/2010/main" val="3458593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68266" y="1810116"/>
            <a:ext cx="6673361" cy="2871787"/>
          </a:xfrm>
          <a:prstGeom prst="rect">
            <a:avLst/>
          </a:prstGeom>
        </p:spPr>
      </p:pic>
    </p:spTree>
    <p:extLst>
      <p:ext uri="{BB962C8B-B14F-4D97-AF65-F5344CB8AC3E}">
        <p14:creationId xmlns:p14="http://schemas.microsoft.com/office/powerpoint/2010/main" val="1676645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600" b="1" dirty="0" err="1">
                <a:solidFill>
                  <a:srgbClr val="FF0000"/>
                </a:solidFill>
              </a:rPr>
              <a:t>Epidemiyoloji</a:t>
            </a:r>
            <a:endParaRPr sz="3600" b="1" dirty="0">
              <a:solidFill>
                <a:srgbClr val="FF0000"/>
              </a:solidFill>
            </a:endParaRPr>
          </a:p>
        </p:txBody>
      </p:sp>
      <p:sp>
        <p:nvSpPr>
          <p:cNvPr id="3" name="Content Placeholder 2"/>
          <p:cNvSpPr>
            <a:spLocks noGrp="1"/>
          </p:cNvSpPr>
          <p:nvPr>
            <p:ph idx="1"/>
          </p:nvPr>
        </p:nvSpPr>
        <p:spPr>
          <a:xfrm>
            <a:off x="457200" y="1417638"/>
            <a:ext cx="8229600" cy="4708525"/>
          </a:xfrm>
        </p:spPr>
        <p:txBody>
          <a:bodyPr>
            <a:normAutofit/>
          </a:bodyPr>
          <a:lstStyle/>
          <a:p>
            <a:pPr marL="0" indent="0">
              <a:buNone/>
            </a:pPr>
            <a:r>
              <a:rPr dirty="0"/>
              <a:t>• </a:t>
            </a:r>
            <a:r>
              <a:rPr lang="tr-TR" sz="2800" b="1" dirty="0"/>
              <a:t>AHA ve Ulusal Sağlık Enstitüleri ile iş birliği raporu: HT </a:t>
            </a:r>
            <a:r>
              <a:rPr lang="tr-TR" sz="2800" b="1" dirty="0" err="1"/>
              <a:t>prevalansı</a:t>
            </a:r>
            <a:r>
              <a:rPr lang="tr-TR" sz="2800" b="1" dirty="0"/>
              <a:t> </a:t>
            </a:r>
            <a:r>
              <a:rPr lang="tr-TR" sz="2800" b="1" dirty="0">
                <a:solidFill>
                  <a:srgbClr val="FF0000"/>
                </a:solidFill>
              </a:rPr>
              <a:t>75 yaş ve üzeri</a:t>
            </a:r>
            <a:r>
              <a:rPr lang="tr-TR" sz="2800" b="1" dirty="0"/>
              <a:t> hastalarda yaklaşık </a:t>
            </a:r>
            <a:r>
              <a:rPr lang="tr-TR" sz="2800" b="1" dirty="0">
                <a:solidFill>
                  <a:srgbClr val="0070C0"/>
                </a:solidFill>
              </a:rPr>
              <a:t>%80, </a:t>
            </a:r>
            <a:r>
              <a:rPr lang="tr-TR" sz="2800" b="1" dirty="0">
                <a:solidFill>
                  <a:srgbClr val="FF0000"/>
                </a:solidFill>
              </a:rPr>
              <a:t>65-74 yaş </a:t>
            </a:r>
            <a:r>
              <a:rPr lang="tr-TR" sz="2800" b="1" dirty="0"/>
              <a:t>arası hastalarda ise </a:t>
            </a:r>
            <a:r>
              <a:rPr lang="tr-TR" sz="2800" b="1" dirty="0">
                <a:solidFill>
                  <a:srgbClr val="0070C0"/>
                </a:solidFill>
              </a:rPr>
              <a:t>%72-75'tir  </a:t>
            </a:r>
            <a:endParaRPr lang="tr-TR" sz="2800" b="1" dirty="0"/>
          </a:p>
          <a:p>
            <a:pPr marL="0" indent="0">
              <a:buNone/>
            </a:pPr>
            <a:endParaRPr sz="2800" b="1" dirty="0"/>
          </a:p>
          <a:p>
            <a:pPr marL="0" indent="0">
              <a:buNone/>
            </a:pPr>
            <a:r>
              <a:rPr sz="2800" b="1" dirty="0"/>
              <a:t>• 10 </a:t>
            </a:r>
            <a:r>
              <a:rPr sz="2800" b="1" dirty="0" err="1"/>
              <a:t>yaşlıdan</a:t>
            </a:r>
            <a:r>
              <a:rPr sz="2800" b="1" dirty="0"/>
              <a:t> 8’inde </a:t>
            </a:r>
            <a:r>
              <a:rPr lang="tr-TR" sz="2800" b="1" dirty="0"/>
              <a:t>HT</a:t>
            </a:r>
          </a:p>
          <a:p>
            <a:pPr marL="0" indent="0">
              <a:buNone/>
            </a:pPr>
            <a:endParaRPr lang="tr-TR" sz="2800" b="1" dirty="0"/>
          </a:p>
          <a:p>
            <a:pPr marL="0" indent="0">
              <a:buNone/>
            </a:pPr>
            <a:endParaRPr sz="2800" b="1" dirty="0"/>
          </a:p>
          <a:p>
            <a:pPr marL="0" indent="0">
              <a:buNone/>
            </a:pPr>
            <a:r>
              <a:rPr sz="2800" b="1" dirty="0"/>
              <a:t>• </a:t>
            </a:r>
            <a:r>
              <a:rPr sz="2800" b="1" dirty="0" err="1"/>
              <a:t>Sistolik</a:t>
            </a:r>
            <a:r>
              <a:rPr sz="2800" b="1" dirty="0"/>
              <a:t> </a:t>
            </a:r>
            <a:r>
              <a:rPr sz="2800" b="1" dirty="0" err="1"/>
              <a:t>artış</a:t>
            </a:r>
            <a:r>
              <a:rPr sz="2800" b="1" dirty="0"/>
              <a:t> </a:t>
            </a:r>
            <a:r>
              <a:rPr sz="2800" b="1" dirty="0" err="1"/>
              <a:t>belirgin</a:t>
            </a:r>
            <a:r>
              <a:rPr sz="2800" b="1" dirty="0"/>
              <a:t>, </a:t>
            </a:r>
            <a:r>
              <a:rPr sz="2800" b="1" dirty="0" err="1"/>
              <a:t>diyastolik</a:t>
            </a:r>
            <a:r>
              <a:rPr sz="2800" b="1" dirty="0"/>
              <a:t> </a:t>
            </a:r>
            <a:r>
              <a:rPr sz="2800" b="1" dirty="0" err="1"/>
              <a:t>düşüş</a:t>
            </a:r>
            <a:r>
              <a:rPr sz="2800" b="1" dirty="0"/>
              <a:t> </a:t>
            </a:r>
            <a:r>
              <a:rPr sz="2800" b="1" dirty="0" err="1"/>
              <a:t>sık</a:t>
            </a:r>
            <a:endParaRPr sz="28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07832" y="1391384"/>
            <a:ext cx="6244736" cy="3976320"/>
          </a:xfrm>
          <a:prstGeom prst="rect">
            <a:avLst/>
          </a:prstGeom>
        </p:spPr>
      </p:pic>
    </p:spTree>
    <p:extLst>
      <p:ext uri="{BB962C8B-B14F-4D97-AF65-F5344CB8AC3E}">
        <p14:creationId xmlns:p14="http://schemas.microsoft.com/office/powerpoint/2010/main" val="930161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854915"/>
          </a:xfrm>
        </p:spPr>
        <p:txBody>
          <a:bodyPr/>
          <a:lstStyle/>
          <a:p>
            <a:r>
              <a:rPr lang="tr-TR" b="1" dirty="0">
                <a:solidFill>
                  <a:srgbClr val="FF0000"/>
                </a:solidFill>
              </a:rPr>
              <a:t>Tedavi Hedefi  </a:t>
            </a:r>
          </a:p>
        </p:txBody>
      </p:sp>
      <p:sp>
        <p:nvSpPr>
          <p:cNvPr id="3" name="İçerik Yer Tutucusu 2"/>
          <p:cNvSpPr>
            <a:spLocks noGrp="1"/>
          </p:cNvSpPr>
          <p:nvPr>
            <p:ph idx="1"/>
          </p:nvPr>
        </p:nvSpPr>
        <p:spPr>
          <a:xfrm>
            <a:off x="628650" y="860611"/>
            <a:ext cx="7886700" cy="5827059"/>
          </a:xfrm>
        </p:spPr>
        <p:txBody>
          <a:bodyPr>
            <a:normAutofit fontScale="47500" lnSpcReduction="20000"/>
          </a:bodyPr>
          <a:lstStyle/>
          <a:p>
            <a:endParaRPr lang="tr-TR" dirty="0"/>
          </a:p>
          <a:p>
            <a:r>
              <a:rPr lang="tr-TR" sz="3600" b="1" dirty="0"/>
              <a:t>SPRINT çalışması:  Yaşlıda yoğun kan basıncı kontrolü, Ortalama SKB ve  KVH riskini düşürmüştür.</a:t>
            </a:r>
          </a:p>
          <a:p>
            <a:r>
              <a:rPr lang="tr-TR" sz="3600" b="1" dirty="0"/>
              <a:t>SPRINT  alt çalışması: ≥75 yaş yetişkinlerde: Kırılganlık,  HT ve  </a:t>
            </a:r>
            <a:r>
              <a:rPr lang="tr-TR" sz="3600" b="1" dirty="0" err="1"/>
              <a:t>hT</a:t>
            </a:r>
            <a:r>
              <a:rPr lang="tr-TR" sz="3600" b="1" dirty="0"/>
              <a:t> ilişkili bilişsel fonksiyona bozukluğu önemine dikkat çekmiş</a:t>
            </a:r>
          </a:p>
          <a:p>
            <a:r>
              <a:rPr lang="tr-TR" sz="3600" b="1" dirty="0"/>
              <a:t>HYVET ≥80 yaş  150/80 </a:t>
            </a:r>
            <a:r>
              <a:rPr lang="tr-TR" sz="3600" b="1" dirty="0" err="1"/>
              <a:t>mmHg'lik</a:t>
            </a:r>
            <a:r>
              <a:rPr lang="tr-TR" sz="3600" b="1" dirty="0"/>
              <a:t> kan basıncı hedefi, başlangıç ​​kırılganlığına göre ayarlandıktan sonra daha düşük </a:t>
            </a:r>
            <a:r>
              <a:rPr lang="tr-TR" sz="3600" b="1" dirty="0" err="1"/>
              <a:t>mortalite</a:t>
            </a:r>
            <a:r>
              <a:rPr lang="tr-TR" sz="3600" b="1" dirty="0"/>
              <a:t> ile ilişkilendirilmiş ve hem kırılgan hem de fit  katılımcılar tedaviden fayda görmüştür( Çok kırılgan!!)</a:t>
            </a:r>
          </a:p>
          <a:p>
            <a:r>
              <a:rPr lang="tr-TR" sz="3600" b="1" dirty="0"/>
              <a:t>STEP çalışmalarında </a:t>
            </a:r>
            <a:r>
              <a:rPr lang="tr-TR" sz="3600" b="1" dirty="0" err="1"/>
              <a:t>semaglutid</a:t>
            </a:r>
            <a:r>
              <a:rPr lang="tr-TR" sz="3600" b="1" dirty="0"/>
              <a:t> gibi aşırı kiloyu/</a:t>
            </a:r>
            <a:r>
              <a:rPr lang="tr-TR" sz="3600" b="1" dirty="0" err="1"/>
              <a:t>obeziteyi</a:t>
            </a:r>
            <a:r>
              <a:rPr lang="tr-TR" sz="3600" b="1" dirty="0"/>
              <a:t> hedef alan yeni ilaçlar, </a:t>
            </a:r>
            <a:r>
              <a:rPr lang="tr-TR" sz="3600" b="1" dirty="0" err="1"/>
              <a:t>antihipertansif</a:t>
            </a:r>
            <a:r>
              <a:rPr lang="tr-TR" sz="3600" b="1" dirty="0"/>
              <a:t> ve </a:t>
            </a:r>
            <a:r>
              <a:rPr lang="tr-TR" sz="3600" b="1" dirty="0" err="1"/>
              <a:t>lipid</a:t>
            </a:r>
            <a:r>
              <a:rPr lang="tr-TR" sz="3600" b="1" dirty="0"/>
              <a:t> düşürücü tedaviye olan ihtiyacın azaldığını göstermektedir, ancak yaşlı yetişkinlerde veri bulunmamaktadır</a:t>
            </a:r>
          </a:p>
          <a:p>
            <a:r>
              <a:rPr lang="tr-TR" sz="3600" b="1" dirty="0"/>
              <a:t>Geniş bir idari </a:t>
            </a:r>
            <a:r>
              <a:rPr lang="tr-TR" sz="3600" b="1" dirty="0" err="1"/>
              <a:t>veritabanında</a:t>
            </a:r>
            <a:r>
              <a:rPr lang="tr-TR" sz="3600" b="1" dirty="0"/>
              <a:t>, kırılganlığı olan ve SKB&lt;130 </a:t>
            </a:r>
            <a:r>
              <a:rPr lang="tr-TR" sz="3600" b="1" dirty="0" err="1"/>
              <a:t>mmHg</a:t>
            </a:r>
            <a:r>
              <a:rPr lang="tr-TR" sz="3600" b="1" dirty="0"/>
              <a:t> olan hastalarda, KVH  katkı sağlamadan tüm nedenlere bağlı </a:t>
            </a:r>
            <a:r>
              <a:rPr lang="tr-TR" sz="3600" b="1" dirty="0" err="1"/>
              <a:t>mortalitede</a:t>
            </a:r>
            <a:r>
              <a:rPr lang="tr-TR" sz="3600" b="1" dirty="0"/>
              <a:t> artış.  </a:t>
            </a:r>
          </a:p>
          <a:p>
            <a:r>
              <a:rPr lang="tr-TR" sz="3600" b="1" dirty="0"/>
              <a:t> 65 yaş üstü kadınlarda, </a:t>
            </a:r>
            <a:r>
              <a:rPr lang="tr-TR" sz="3600" b="1" dirty="0" err="1"/>
              <a:t>sistolik</a:t>
            </a:r>
            <a:r>
              <a:rPr lang="tr-TR" sz="3600" b="1" dirty="0"/>
              <a:t> BP &lt;130 </a:t>
            </a:r>
            <a:r>
              <a:rPr lang="tr-TR" sz="3600" b="1" dirty="0" err="1"/>
              <a:t>mmHg</a:t>
            </a:r>
            <a:r>
              <a:rPr lang="tr-TR" sz="3600" b="1" dirty="0"/>
              <a:t>, 90 yaşına kadar yaşama olasılığının daha yüksek olmasıyla ilişkilendirilmiştir ve bu da bunları </a:t>
            </a:r>
            <a:r>
              <a:rPr lang="tr-TR" sz="3600" b="1" dirty="0" err="1"/>
              <a:t>tolere</a:t>
            </a:r>
            <a:r>
              <a:rPr lang="tr-TR" sz="3600" b="1" dirty="0"/>
              <a:t> edebilenlerde daha gençlerdeki gibi hedef sağlayın</a:t>
            </a:r>
          </a:p>
          <a:p>
            <a:r>
              <a:rPr lang="tr-TR" sz="3600" b="1" dirty="0"/>
              <a:t>358707  kişilik meta-analizinde, SKB 5 mm </a:t>
            </a:r>
            <a:r>
              <a:rPr lang="tr-TR" sz="3600" b="1" dirty="0" err="1"/>
              <a:t>Hg'lik</a:t>
            </a:r>
            <a:r>
              <a:rPr lang="tr-TR" sz="3600" b="1" dirty="0"/>
              <a:t> azaltma: 55 yaş altı %18, 55-84 yaş arası  %9  azalma( MI, İnme, KKY) ( 85 yaşa kadar azalt!!)</a:t>
            </a:r>
          </a:p>
          <a:p>
            <a:r>
              <a:rPr lang="tr-TR" sz="3600" b="1" dirty="0"/>
              <a:t>Yaş ilerledikçe mutlak risk azalması gözlenmemiştir.</a:t>
            </a:r>
          </a:p>
          <a:p>
            <a:endParaRPr lang="tr-TR" dirty="0"/>
          </a:p>
        </p:txBody>
      </p:sp>
    </p:spTree>
    <p:extLst>
      <p:ext uri="{BB962C8B-B14F-4D97-AF65-F5344CB8AC3E}">
        <p14:creationId xmlns:p14="http://schemas.microsoft.com/office/powerpoint/2010/main" val="772938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2647856"/>
          </a:xfrm>
        </p:spPr>
        <p:txBody>
          <a:bodyPr/>
          <a:lstStyle/>
          <a:p>
            <a:pPr algn="l"/>
            <a:r>
              <a:rPr lang="tr-TR" b="1" dirty="0">
                <a:solidFill>
                  <a:srgbClr val="FF0000"/>
                </a:solidFill>
              </a:rPr>
              <a:t>Yaşlı ve tuz</a:t>
            </a:r>
          </a:p>
        </p:txBody>
      </p:sp>
      <p:graphicFrame>
        <p:nvGraphicFramePr>
          <p:cNvPr id="3" name="Tablo 2"/>
          <p:cNvGraphicFramePr>
            <a:graphicFrameLocks noGrp="1"/>
          </p:cNvGraphicFramePr>
          <p:nvPr>
            <p:extLst>
              <p:ext uri="{D42A27DB-BD31-4B8C-83A1-F6EECF244321}">
                <p14:modId xmlns:p14="http://schemas.microsoft.com/office/powerpoint/2010/main" val="2613650161"/>
              </p:ext>
            </p:extLst>
          </p:nvPr>
        </p:nvGraphicFramePr>
        <p:xfrm>
          <a:off x="0" y="3352800"/>
          <a:ext cx="9144000" cy="324522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178636251"/>
                    </a:ext>
                  </a:extLst>
                </a:gridCol>
                <a:gridCol w="2572871">
                  <a:extLst>
                    <a:ext uri="{9D8B030D-6E8A-4147-A177-3AD203B41FA5}">
                      <a16:colId xmlns:a16="http://schemas.microsoft.com/office/drawing/2014/main" val="1343736639"/>
                    </a:ext>
                  </a:extLst>
                </a:gridCol>
                <a:gridCol w="1999129">
                  <a:extLst>
                    <a:ext uri="{9D8B030D-6E8A-4147-A177-3AD203B41FA5}">
                      <a16:colId xmlns:a16="http://schemas.microsoft.com/office/drawing/2014/main" val="2850174886"/>
                    </a:ext>
                  </a:extLst>
                </a:gridCol>
                <a:gridCol w="2286000">
                  <a:extLst>
                    <a:ext uri="{9D8B030D-6E8A-4147-A177-3AD203B41FA5}">
                      <a16:colId xmlns:a16="http://schemas.microsoft.com/office/drawing/2014/main" val="561914118"/>
                    </a:ext>
                  </a:extLst>
                </a:gridCol>
              </a:tblGrid>
              <a:tr h="810921">
                <a:tc>
                  <a:txBody>
                    <a:bodyPr/>
                    <a:lstStyle/>
                    <a:p>
                      <a:r>
                        <a:rPr lang="tr-TR" sz="2400" dirty="0"/>
                        <a:t>Düzey</a:t>
                      </a:r>
                    </a:p>
                  </a:txBody>
                  <a:tcPr/>
                </a:tc>
                <a:tc>
                  <a:txBody>
                    <a:bodyPr/>
                    <a:lstStyle/>
                    <a:p>
                      <a:r>
                        <a:rPr lang="tr-TR" sz="2400" dirty="0"/>
                        <a:t>Sodyum(</a:t>
                      </a:r>
                      <a:r>
                        <a:rPr lang="tr-TR" sz="2400" baseline="0" dirty="0"/>
                        <a:t> mg/gün)</a:t>
                      </a:r>
                      <a:endParaRPr lang="tr-TR" sz="2400" dirty="0"/>
                    </a:p>
                  </a:txBody>
                  <a:tcPr/>
                </a:tc>
                <a:tc>
                  <a:txBody>
                    <a:bodyPr/>
                    <a:lstStyle/>
                    <a:p>
                      <a:r>
                        <a:rPr lang="tr-TR" sz="2400" dirty="0"/>
                        <a:t>Tuz(</a:t>
                      </a:r>
                      <a:r>
                        <a:rPr lang="tr-TR" sz="2400" baseline="0" dirty="0"/>
                        <a:t> g/gün)</a:t>
                      </a:r>
                      <a:endParaRPr lang="tr-TR" sz="2400" dirty="0"/>
                    </a:p>
                  </a:txBody>
                  <a:tcPr/>
                </a:tc>
                <a:tc>
                  <a:txBody>
                    <a:bodyPr/>
                    <a:lstStyle/>
                    <a:p>
                      <a:r>
                        <a:rPr lang="tr-TR" sz="2400" dirty="0"/>
                        <a:t>Not</a:t>
                      </a:r>
                    </a:p>
                  </a:txBody>
                  <a:tcPr/>
                </a:tc>
                <a:extLst>
                  <a:ext uri="{0D108BD9-81ED-4DB2-BD59-A6C34878D82A}">
                    <a16:rowId xmlns:a16="http://schemas.microsoft.com/office/drawing/2014/main" val="212266196"/>
                  </a:ext>
                </a:extLst>
              </a:tr>
              <a:tr h="649148">
                <a:tc>
                  <a:txBody>
                    <a:bodyPr/>
                    <a:lstStyle/>
                    <a:p>
                      <a:r>
                        <a:rPr lang="tr-TR" sz="2000" b="1" dirty="0"/>
                        <a:t>İdeal</a:t>
                      </a:r>
                      <a:r>
                        <a:rPr lang="tr-TR" sz="2000" b="1" baseline="0" dirty="0"/>
                        <a:t> Hedef</a:t>
                      </a:r>
                      <a:endParaRPr lang="tr-TR" sz="2000" b="1" dirty="0"/>
                    </a:p>
                  </a:txBody>
                  <a:tcPr/>
                </a:tc>
                <a:tc>
                  <a:txBody>
                    <a:bodyPr/>
                    <a:lstStyle/>
                    <a:p>
                      <a:r>
                        <a:rPr lang="tr-TR" sz="2000" b="1" dirty="0"/>
                        <a:t> ≤1500</a:t>
                      </a:r>
                    </a:p>
                  </a:txBody>
                  <a:tcPr/>
                </a:tc>
                <a:tc>
                  <a:txBody>
                    <a:bodyPr/>
                    <a:lstStyle/>
                    <a:p>
                      <a:r>
                        <a:rPr lang="tr-TR" sz="2000" b="1" dirty="0"/>
                        <a:t>~3,8 gr</a:t>
                      </a:r>
                    </a:p>
                  </a:txBody>
                  <a:tcPr/>
                </a:tc>
                <a:tc>
                  <a:txBody>
                    <a:bodyPr/>
                    <a:lstStyle/>
                    <a:p>
                      <a:r>
                        <a:rPr lang="tr-TR" sz="2000" b="1" dirty="0"/>
                        <a:t>AHA</a:t>
                      </a:r>
                      <a:r>
                        <a:rPr lang="tr-TR" sz="2000" b="1" baseline="0" dirty="0"/>
                        <a:t> </a:t>
                      </a:r>
                      <a:endParaRPr lang="tr-TR" sz="2000" b="1" dirty="0"/>
                    </a:p>
                  </a:txBody>
                  <a:tcPr/>
                </a:tc>
                <a:extLst>
                  <a:ext uri="{0D108BD9-81ED-4DB2-BD59-A6C34878D82A}">
                    <a16:rowId xmlns:a16="http://schemas.microsoft.com/office/drawing/2014/main" val="2771438644"/>
                  </a:ext>
                </a:extLst>
              </a:tr>
              <a:tr h="649148">
                <a:tc>
                  <a:txBody>
                    <a:bodyPr/>
                    <a:lstStyle/>
                    <a:p>
                      <a:r>
                        <a:rPr lang="tr-TR" sz="2000" b="1" dirty="0"/>
                        <a:t>Gerçekçi</a:t>
                      </a:r>
                      <a:r>
                        <a:rPr lang="tr-TR" sz="2000" b="1" baseline="0" dirty="0"/>
                        <a:t> Hedef</a:t>
                      </a:r>
                      <a:endParaRPr lang="tr-TR" sz="2000" b="1" dirty="0"/>
                    </a:p>
                  </a:txBody>
                  <a:tcPr/>
                </a:tc>
                <a:tc>
                  <a:txBody>
                    <a:bodyPr/>
                    <a:lstStyle/>
                    <a:p>
                      <a:r>
                        <a:rPr lang="tr-TR" sz="2000" b="1" dirty="0"/>
                        <a:t>≤2000</a:t>
                      </a:r>
                    </a:p>
                  </a:txBody>
                  <a:tcPr/>
                </a:tc>
                <a:tc>
                  <a:txBody>
                    <a:bodyPr/>
                    <a:lstStyle/>
                    <a:p>
                      <a:r>
                        <a:rPr lang="tr-TR" sz="2000" b="1" dirty="0"/>
                        <a:t>~5 gr</a:t>
                      </a:r>
                    </a:p>
                  </a:txBody>
                  <a:tcPr/>
                </a:tc>
                <a:tc>
                  <a:txBody>
                    <a:bodyPr/>
                    <a:lstStyle/>
                    <a:p>
                      <a:r>
                        <a:rPr lang="tr-TR" sz="2000" b="1" dirty="0"/>
                        <a:t>ESC/ESH</a:t>
                      </a:r>
                    </a:p>
                  </a:txBody>
                  <a:tcPr/>
                </a:tc>
                <a:extLst>
                  <a:ext uri="{0D108BD9-81ED-4DB2-BD59-A6C34878D82A}">
                    <a16:rowId xmlns:a16="http://schemas.microsoft.com/office/drawing/2014/main" val="1942595474"/>
                  </a:ext>
                </a:extLst>
              </a:tr>
              <a:tr h="1136008">
                <a:tc>
                  <a:txBody>
                    <a:bodyPr/>
                    <a:lstStyle/>
                    <a:p>
                      <a:r>
                        <a:rPr lang="tr-TR" sz="2000" b="1" dirty="0"/>
                        <a:t>Üst sınır</a:t>
                      </a:r>
                    </a:p>
                  </a:txBody>
                  <a:tcPr/>
                </a:tc>
                <a:tc>
                  <a:txBody>
                    <a:bodyPr/>
                    <a:lstStyle/>
                    <a:p>
                      <a:r>
                        <a:rPr lang="tr-TR" sz="2000" b="1" dirty="0"/>
                        <a:t>≤2300</a:t>
                      </a:r>
                    </a:p>
                  </a:txBody>
                  <a:tcPr/>
                </a:tc>
                <a:tc>
                  <a:txBody>
                    <a:bodyPr/>
                    <a:lstStyle/>
                    <a:p>
                      <a:r>
                        <a:rPr lang="tr-TR" sz="2000" b="1" dirty="0"/>
                        <a:t>~6 gr</a:t>
                      </a:r>
                    </a:p>
                  </a:txBody>
                  <a:tcPr/>
                </a:tc>
                <a:tc>
                  <a:txBody>
                    <a:bodyPr/>
                    <a:lstStyle/>
                    <a:p>
                      <a:r>
                        <a:rPr lang="tr-TR" sz="2000" b="1" dirty="0"/>
                        <a:t>Günlük üst tolerans limit</a:t>
                      </a:r>
                    </a:p>
                  </a:txBody>
                  <a:tcPr/>
                </a:tc>
                <a:extLst>
                  <a:ext uri="{0D108BD9-81ED-4DB2-BD59-A6C34878D82A}">
                    <a16:rowId xmlns:a16="http://schemas.microsoft.com/office/drawing/2014/main" val="1398793694"/>
                  </a:ext>
                </a:extLst>
              </a:tr>
            </a:tbl>
          </a:graphicData>
        </a:graphic>
      </p:graphicFrame>
      <p:pic>
        <p:nvPicPr>
          <p:cNvPr id="4" name="Resim 3"/>
          <p:cNvPicPr>
            <a:picLocks noChangeAspect="1"/>
          </p:cNvPicPr>
          <p:nvPr/>
        </p:nvPicPr>
        <p:blipFill>
          <a:blip r:embed="rId2"/>
          <a:stretch>
            <a:fillRect/>
          </a:stretch>
        </p:blipFill>
        <p:spPr>
          <a:xfrm>
            <a:off x="4374777" y="274638"/>
            <a:ext cx="4084544" cy="2832846"/>
          </a:xfrm>
          <a:prstGeom prst="rect">
            <a:avLst/>
          </a:prstGeom>
        </p:spPr>
      </p:pic>
    </p:spTree>
    <p:extLst>
      <p:ext uri="{BB962C8B-B14F-4D97-AF65-F5344CB8AC3E}">
        <p14:creationId xmlns:p14="http://schemas.microsoft.com/office/powerpoint/2010/main" val="2745633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rgbClr val="FF0000"/>
                </a:solidFill>
              </a:rPr>
              <a:t>İlk </a:t>
            </a:r>
            <a:r>
              <a:rPr dirty="0" err="1">
                <a:solidFill>
                  <a:srgbClr val="FF0000"/>
                </a:solidFill>
              </a:rPr>
              <a:t>Basamak</a:t>
            </a:r>
            <a:r>
              <a:rPr dirty="0">
                <a:solidFill>
                  <a:srgbClr val="FF0000"/>
                </a:solidFill>
              </a:rPr>
              <a:t> </a:t>
            </a:r>
            <a:r>
              <a:rPr dirty="0" err="1">
                <a:solidFill>
                  <a:srgbClr val="FF0000"/>
                </a:solidFill>
              </a:rPr>
              <a:t>İlaç</a:t>
            </a:r>
            <a:r>
              <a:rPr dirty="0">
                <a:solidFill>
                  <a:srgbClr val="FF0000"/>
                </a:solidFill>
              </a:rPr>
              <a:t> </a:t>
            </a:r>
            <a:r>
              <a:rPr dirty="0" err="1">
                <a:solidFill>
                  <a:srgbClr val="FF0000"/>
                </a:solidFill>
              </a:rPr>
              <a:t>Kombinasyonları</a:t>
            </a:r>
            <a:endParaRPr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dirty="0"/>
              <a:t>• </a:t>
            </a:r>
            <a:r>
              <a:rPr dirty="0" err="1"/>
              <a:t>Temel</a:t>
            </a:r>
            <a:r>
              <a:rPr dirty="0"/>
              <a:t> </a:t>
            </a:r>
            <a:r>
              <a:rPr dirty="0" err="1"/>
              <a:t>kombinasyon</a:t>
            </a:r>
            <a:r>
              <a:rPr dirty="0"/>
              <a:t>: ACEİ </a:t>
            </a:r>
            <a:r>
              <a:rPr dirty="0" err="1"/>
              <a:t>veya</a:t>
            </a:r>
            <a:r>
              <a:rPr dirty="0"/>
              <a:t> ARB + CCB (</a:t>
            </a:r>
            <a:r>
              <a:rPr dirty="0" err="1"/>
              <a:t>amlodipin</a:t>
            </a:r>
            <a:r>
              <a:rPr dirty="0"/>
              <a:t>, </a:t>
            </a:r>
            <a:r>
              <a:rPr dirty="0" err="1"/>
              <a:t>lerkanidipin</a:t>
            </a:r>
            <a:r>
              <a:rPr dirty="0"/>
              <a:t>) </a:t>
            </a:r>
            <a:r>
              <a:rPr dirty="0" err="1"/>
              <a:t>veya</a:t>
            </a:r>
            <a:r>
              <a:rPr dirty="0"/>
              <a:t> + </a:t>
            </a:r>
            <a:r>
              <a:rPr dirty="0" err="1"/>
              <a:t>tiyazid-benzeri</a:t>
            </a:r>
            <a:r>
              <a:rPr dirty="0"/>
              <a:t> </a:t>
            </a:r>
            <a:r>
              <a:rPr dirty="0" err="1"/>
              <a:t>diüretik</a:t>
            </a:r>
            <a:r>
              <a:rPr dirty="0"/>
              <a:t>.</a:t>
            </a:r>
            <a:endParaRPr lang="tr-TR" dirty="0"/>
          </a:p>
          <a:p>
            <a:pPr marL="0" indent="0">
              <a:buNone/>
            </a:pPr>
            <a:r>
              <a:rPr dirty="0"/>
              <a:t>• </a:t>
            </a:r>
            <a:r>
              <a:rPr dirty="0" err="1"/>
              <a:t>Kırılgan</a:t>
            </a:r>
            <a:r>
              <a:rPr dirty="0"/>
              <a:t> </a:t>
            </a:r>
            <a:r>
              <a:rPr dirty="0" err="1"/>
              <a:t>yaşlıda</a:t>
            </a:r>
            <a:r>
              <a:rPr dirty="0"/>
              <a:t> </a:t>
            </a:r>
            <a:r>
              <a:rPr dirty="0" err="1"/>
              <a:t>düşük</a:t>
            </a:r>
            <a:r>
              <a:rPr dirty="0"/>
              <a:t> </a:t>
            </a:r>
            <a:r>
              <a:rPr dirty="0" err="1"/>
              <a:t>dozdan</a:t>
            </a:r>
            <a:r>
              <a:rPr dirty="0"/>
              <a:t> </a:t>
            </a:r>
            <a:r>
              <a:rPr dirty="0" err="1"/>
              <a:t>başlanmalı</a:t>
            </a:r>
            <a:r>
              <a:rPr dirty="0"/>
              <a:t>.</a:t>
            </a:r>
            <a:endParaRPr lang="tr-TR" dirty="0"/>
          </a:p>
          <a:p>
            <a:pPr marL="0" indent="0">
              <a:buNone/>
            </a:pPr>
            <a:r>
              <a:rPr dirty="0"/>
              <a:t>• Beta-</a:t>
            </a:r>
            <a:r>
              <a:rPr dirty="0" err="1"/>
              <a:t>bloker</a:t>
            </a:r>
            <a:r>
              <a:rPr dirty="0"/>
              <a:t>: AF, </a:t>
            </a:r>
            <a:r>
              <a:rPr lang="tr-TR" dirty="0"/>
              <a:t>MI sonrası</a:t>
            </a:r>
            <a:r>
              <a:rPr dirty="0"/>
              <a:t> </a:t>
            </a:r>
            <a:r>
              <a:rPr lang="tr-TR" dirty="0"/>
              <a:t>,</a:t>
            </a:r>
            <a:r>
              <a:rPr dirty="0"/>
              <a:t> </a:t>
            </a:r>
            <a:r>
              <a:rPr dirty="0" err="1"/>
              <a:t>HFrEF</a:t>
            </a:r>
            <a:r>
              <a:rPr dirty="0"/>
              <a:t> </a:t>
            </a:r>
            <a:r>
              <a:rPr dirty="0" err="1"/>
              <a:t>varlığında</a:t>
            </a:r>
            <a:r>
              <a:rPr dirty="0"/>
              <a:t>.</a:t>
            </a:r>
          </a:p>
          <a:p>
            <a:pPr marL="0" indent="0">
              <a:buNone/>
            </a:pPr>
            <a:r>
              <a:rPr dirty="0"/>
              <a:t>• Alfa-</a:t>
            </a:r>
            <a:r>
              <a:rPr dirty="0" err="1"/>
              <a:t>bloker</a:t>
            </a:r>
            <a:r>
              <a:rPr dirty="0"/>
              <a:t> </a:t>
            </a:r>
            <a:r>
              <a:rPr dirty="0" err="1"/>
              <a:t>ve</a:t>
            </a:r>
            <a:r>
              <a:rPr dirty="0"/>
              <a:t> </a:t>
            </a:r>
            <a:r>
              <a:rPr dirty="0" err="1"/>
              <a:t>santral</a:t>
            </a:r>
            <a:r>
              <a:rPr dirty="0"/>
              <a:t> </a:t>
            </a:r>
            <a:r>
              <a:rPr dirty="0" err="1"/>
              <a:t>ajanlar</a:t>
            </a:r>
            <a:r>
              <a:rPr dirty="0"/>
              <a:t> (</a:t>
            </a:r>
            <a:r>
              <a:rPr dirty="0" err="1"/>
              <a:t>klonidin</a:t>
            </a:r>
            <a:r>
              <a:rPr dirty="0"/>
              <a:t>, </a:t>
            </a:r>
            <a:r>
              <a:rPr dirty="0" err="1"/>
              <a:t>moksonidin</a:t>
            </a:r>
            <a:r>
              <a:rPr dirty="0"/>
              <a:t>): </a:t>
            </a:r>
            <a:r>
              <a:rPr dirty="0" err="1"/>
              <a:t>yalnızca</a:t>
            </a:r>
            <a:r>
              <a:rPr dirty="0"/>
              <a:t> </a:t>
            </a:r>
            <a:r>
              <a:rPr dirty="0" err="1"/>
              <a:t>dirençli</a:t>
            </a:r>
            <a:r>
              <a:rPr dirty="0"/>
              <a:t> </a:t>
            </a:r>
            <a:r>
              <a:rPr dirty="0" err="1"/>
              <a:t>HT’de</a:t>
            </a:r>
            <a:r>
              <a:rPr dirty="0"/>
              <a:t>.</a:t>
            </a:r>
            <a:endParaRPr lang="tr-TR" dirty="0"/>
          </a:p>
          <a:p>
            <a:r>
              <a:rPr lang="tr-TR" sz="2800" dirty="0"/>
              <a:t>RENAL DENERVASYON (ESC 2024; AHA/ACC 2025)</a:t>
            </a:r>
          </a:p>
          <a:p>
            <a:pPr marL="0" indent="0">
              <a:buNone/>
            </a:pPr>
            <a:endParaRPr dirty="0"/>
          </a:p>
        </p:txBody>
      </p:sp>
    </p:spTree>
    <p:extLst>
      <p:ext uri="{BB962C8B-B14F-4D97-AF65-F5344CB8AC3E}">
        <p14:creationId xmlns:p14="http://schemas.microsoft.com/office/powerpoint/2010/main" val="4143221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solidFill>
                  <a:srgbClr val="FF0000"/>
                </a:solidFill>
              </a:rPr>
              <a:t>Komorbiditelere</a:t>
            </a:r>
            <a:r>
              <a:rPr dirty="0">
                <a:solidFill>
                  <a:srgbClr val="FF0000"/>
                </a:solidFill>
              </a:rPr>
              <a:t> </a:t>
            </a:r>
            <a:r>
              <a:rPr dirty="0" err="1">
                <a:solidFill>
                  <a:srgbClr val="FF0000"/>
                </a:solidFill>
              </a:rPr>
              <a:t>Göre</a:t>
            </a:r>
            <a:r>
              <a:rPr dirty="0">
                <a:solidFill>
                  <a:srgbClr val="FF0000"/>
                </a:solidFill>
              </a:rPr>
              <a:t> </a:t>
            </a:r>
            <a:r>
              <a:rPr dirty="0" err="1">
                <a:solidFill>
                  <a:srgbClr val="FF0000"/>
                </a:solidFill>
              </a:rPr>
              <a:t>İlaç</a:t>
            </a:r>
            <a:r>
              <a:rPr dirty="0">
                <a:solidFill>
                  <a:srgbClr val="FF0000"/>
                </a:solidFill>
              </a:rPr>
              <a:t> </a:t>
            </a:r>
            <a:r>
              <a:rPr dirty="0" err="1">
                <a:solidFill>
                  <a:srgbClr val="FF0000"/>
                </a:solidFill>
              </a:rPr>
              <a:t>Seçimi</a:t>
            </a:r>
            <a:endParaRPr dirty="0">
              <a:solidFill>
                <a:srgbClr val="FF0000"/>
              </a:solidFill>
            </a:endParaRPr>
          </a:p>
        </p:txBody>
      </p:sp>
      <p:sp>
        <p:nvSpPr>
          <p:cNvPr id="3" name="Content Placeholder 2"/>
          <p:cNvSpPr>
            <a:spLocks noGrp="1"/>
          </p:cNvSpPr>
          <p:nvPr>
            <p:ph idx="1"/>
          </p:nvPr>
        </p:nvSpPr>
        <p:spPr>
          <a:xfrm>
            <a:off x="285750" y="1300164"/>
            <a:ext cx="8229600" cy="4997450"/>
          </a:xfrm>
        </p:spPr>
        <p:txBody>
          <a:bodyPr>
            <a:normAutofit/>
          </a:bodyPr>
          <a:lstStyle/>
          <a:p>
            <a:pPr marL="0" indent="0">
              <a:buNone/>
            </a:pPr>
            <a:r>
              <a:rPr dirty="0"/>
              <a:t>• KKY: ACEİ/ARB </a:t>
            </a:r>
            <a:r>
              <a:rPr dirty="0" err="1"/>
              <a:t>veya</a:t>
            </a:r>
            <a:r>
              <a:rPr dirty="0"/>
              <a:t> ARNI + Beta-</a:t>
            </a:r>
            <a:r>
              <a:rPr dirty="0" err="1"/>
              <a:t>bloker</a:t>
            </a:r>
            <a:r>
              <a:rPr dirty="0"/>
              <a:t> + MRA. CCB (</a:t>
            </a:r>
            <a:r>
              <a:rPr dirty="0" err="1"/>
              <a:t>amlodipin</a:t>
            </a:r>
            <a:r>
              <a:rPr dirty="0"/>
              <a:t>) </a:t>
            </a:r>
            <a:r>
              <a:rPr dirty="0" err="1"/>
              <a:t>eklenebilir</a:t>
            </a:r>
            <a:r>
              <a:rPr dirty="0"/>
              <a:t>.</a:t>
            </a:r>
          </a:p>
          <a:p>
            <a:pPr marL="0" indent="0">
              <a:buNone/>
            </a:pPr>
            <a:r>
              <a:rPr dirty="0"/>
              <a:t>• KBH: ACEİ/ARB </a:t>
            </a:r>
            <a:r>
              <a:rPr dirty="0" err="1"/>
              <a:t>ana</a:t>
            </a:r>
            <a:r>
              <a:rPr dirty="0"/>
              <a:t> </a:t>
            </a:r>
            <a:r>
              <a:rPr dirty="0" err="1"/>
              <a:t>omurga</a:t>
            </a:r>
            <a:r>
              <a:rPr dirty="0"/>
              <a:t>. </a:t>
            </a:r>
            <a:r>
              <a:rPr dirty="0" err="1"/>
              <a:t>eGFR</a:t>
            </a:r>
            <a:r>
              <a:rPr dirty="0"/>
              <a:t> &lt;30’da </a:t>
            </a:r>
            <a:r>
              <a:rPr dirty="0" err="1"/>
              <a:t>tiyazid</a:t>
            </a:r>
            <a:r>
              <a:rPr dirty="0"/>
              <a:t> </a:t>
            </a:r>
            <a:r>
              <a:rPr dirty="0" err="1"/>
              <a:t>yerine</a:t>
            </a:r>
            <a:r>
              <a:rPr dirty="0"/>
              <a:t> loop </a:t>
            </a:r>
            <a:r>
              <a:rPr dirty="0" err="1"/>
              <a:t>diüretik</a:t>
            </a:r>
            <a:r>
              <a:rPr dirty="0"/>
              <a:t>.</a:t>
            </a:r>
          </a:p>
          <a:p>
            <a:pPr marL="0" indent="0">
              <a:buNone/>
            </a:pPr>
            <a:r>
              <a:rPr dirty="0"/>
              <a:t>• DM: RAS </a:t>
            </a:r>
            <a:r>
              <a:rPr dirty="0" err="1"/>
              <a:t>bloker</a:t>
            </a:r>
            <a:r>
              <a:rPr dirty="0"/>
              <a:t> + CCB/</a:t>
            </a:r>
            <a:r>
              <a:rPr dirty="0" err="1"/>
              <a:t>tiyazid-benzeri</a:t>
            </a:r>
            <a:r>
              <a:rPr dirty="0"/>
              <a:t>.</a:t>
            </a:r>
          </a:p>
          <a:p>
            <a:pPr marL="0" indent="0">
              <a:buNone/>
            </a:pPr>
            <a:r>
              <a:rPr dirty="0"/>
              <a:t>• AF: Beta-</a:t>
            </a:r>
            <a:r>
              <a:rPr dirty="0" err="1"/>
              <a:t>bloker</a:t>
            </a:r>
            <a:r>
              <a:rPr dirty="0"/>
              <a:t> + ACEİ/ARB.</a:t>
            </a:r>
          </a:p>
          <a:p>
            <a:pPr marL="0" indent="0">
              <a:buNone/>
            </a:pPr>
            <a:r>
              <a:rPr dirty="0"/>
              <a:t>• </a:t>
            </a:r>
            <a:r>
              <a:rPr dirty="0" err="1"/>
              <a:t>Aort</a:t>
            </a:r>
            <a:r>
              <a:rPr dirty="0"/>
              <a:t> </a:t>
            </a:r>
            <a:r>
              <a:rPr dirty="0" err="1"/>
              <a:t>darlığı</a:t>
            </a:r>
            <a:r>
              <a:rPr dirty="0"/>
              <a:t>: </a:t>
            </a:r>
            <a:r>
              <a:rPr dirty="0" err="1"/>
              <a:t>Vazodilatörler</a:t>
            </a:r>
            <a:r>
              <a:rPr dirty="0"/>
              <a:t> </a:t>
            </a:r>
            <a:r>
              <a:rPr dirty="0" err="1"/>
              <a:t>düşük</a:t>
            </a:r>
            <a:r>
              <a:rPr dirty="0"/>
              <a:t> </a:t>
            </a:r>
            <a:r>
              <a:rPr dirty="0" err="1"/>
              <a:t>doz</a:t>
            </a:r>
            <a:r>
              <a:rPr dirty="0"/>
              <a:t>; </a:t>
            </a:r>
            <a:r>
              <a:rPr dirty="0" err="1"/>
              <a:t>yakın</a:t>
            </a:r>
            <a:r>
              <a:rPr dirty="0"/>
              <a:t> </a:t>
            </a:r>
            <a:r>
              <a:rPr dirty="0" err="1"/>
              <a:t>klinik</a:t>
            </a:r>
            <a:r>
              <a:rPr dirty="0"/>
              <a:t> </a:t>
            </a:r>
            <a:r>
              <a:rPr dirty="0" err="1"/>
              <a:t>takip</a:t>
            </a:r>
            <a:r>
              <a:rPr dirty="0"/>
              <a:t>.</a:t>
            </a:r>
            <a:endParaRPr lang="tr-TR" dirty="0"/>
          </a:p>
          <a:p>
            <a:pPr marL="0" indent="0">
              <a:buNone/>
            </a:pPr>
            <a:r>
              <a:rPr lang="tr-TR" dirty="0"/>
              <a:t> (Kaynak: ESC 2024; AHA 2025)</a:t>
            </a:r>
          </a:p>
          <a:p>
            <a:pPr marL="0" indent="0">
              <a:buNone/>
            </a:pPr>
            <a:endParaRPr dirty="0"/>
          </a:p>
        </p:txBody>
      </p:sp>
    </p:spTree>
    <p:extLst>
      <p:ext uri="{BB962C8B-B14F-4D97-AF65-F5344CB8AC3E}">
        <p14:creationId xmlns:p14="http://schemas.microsoft.com/office/powerpoint/2010/main" val="122267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solidFill>
                  <a:srgbClr val="FF0000"/>
                </a:solidFill>
              </a:rPr>
              <a:t>İzlem</a:t>
            </a:r>
            <a:r>
              <a:rPr dirty="0">
                <a:solidFill>
                  <a:srgbClr val="FF0000"/>
                </a:solidFill>
              </a:rPr>
              <a:t> </a:t>
            </a:r>
            <a:r>
              <a:rPr dirty="0" err="1">
                <a:solidFill>
                  <a:srgbClr val="FF0000"/>
                </a:solidFill>
              </a:rPr>
              <a:t>ve</a:t>
            </a:r>
            <a:r>
              <a:rPr dirty="0">
                <a:solidFill>
                  <a:srgbClr val="FF0000"/>
                </a:solidFill>
              </a:rPr>
              <a:t> </a:t>
            </a:r>
            <a:r>
              <a:rPr dirty="0" err="1">
                <a:solidFill>
                  <a:srgbClr val="FF0000"/>
                </a:solidFill>
              </a:rPr>
              <a:t>Güvenlik</a:t>
            </a:r>
            <a:endParaRPr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dirty="0"/>
              <a:t>• İlk 2–4 </a:t>
            </a:r>
            <a:r>
              <a:rPr dirty="0" err="1"/>
              <a:t>haftada</a:t>
            </a:r>
            <a:r>
              <a:rPr dirty="0"/>
              <a:t> Na, K, </a:t>
            </a:r>
            <a:r>
              <a:rPr dirty="0" err="1"/>
              <a:t>kreatinin</a:t>
            </a:r>
            <a:r>
              <a:rPr dirty="0"/>
              <a:t> </a:t>
            </a:r>
            <a:r>
              <a:rPr dirty="0" err="1"/>
              <a:t>kontrolü</a:t>
            </a:r>
            <a:r>
              <a:rPr dirty="0"/>
              <a:t> (</a:t>
            </a:r>
            <a:r>
              <a:rPr dirty="0" err="1"/>
              <a:t>özellikle</a:t>
            </a:r>
            <a:r>
              <a:rPr dirty="0"/>
              <a:t> RAS </a:t>
            </a:r>
            <a:r>
              <a:rPr dirty="0" err="1"/>
              <a:t>bloker</a:t>
            </a:r>
            <a:r>
              <a:rPr dirty="0"/>
              <a:t> + </a:t>
            </a:r>
            <a:r>
              <a:rPr dirty="0" err="1"/>
              <a:t>diüretik</a:t>
            </a:r>
            <a:r>
              <a:rPr dirty="0"/>
              <a:t> </a:t>
            </a:r>
            <a:r>
              <a:rPr dirty="0" err="1"/>
              <a:t>kombinasyonunda</a:t>
            </a:r>
            <a:r>
              <a:rPr dirty="0"/>
              <a:t>).</a:t>
            </a:r>
          </a:p>
          <a:p>
            <a:pPr marL="0" indent="0">
              <a:buNone/>
            </a:pPr>
            <a:r>
              <a:rPr dirty="0"/>
              <a:t>• </a:t>
            </a:r>
            <a:r>
              <a:rPr dirty="0" err="1"/>
              <a:t>Ortostatik</a:t>
            </a:r>
            <a:r>
              <a:rPr dirty="0"/>
              <a:t> </a:t>
            </a:r>
            <a:r>
              <a:rPr dirty="0" err="1"/>
              <a:t>kan</a:t>
            </a:r>
            <a:r>
              <a:rPr dirty="0"/>
              <a:t> </a:t>
            </a:r>
            <a:r>
              <a:rPr dirty="0" err="1"/>
              <a:t>basıncı</a:t>
            </a:r>
            <a:r>
              <a:rPr dirty="0"/>
              <a:t> </a:t>
            </a:r>
            <a:r>
              <a:rPr dirty="0" err="1"/>
              <a:t>ölçümü</a:t>
            </a:r>
            <a:r>
              <a:rPr dirty="0"/>
              <a:t>: </a:t>
            </a:r>
            <a:r>
              <a:rPr dirty="0" err="1"/>
              <a:t>ayakta</a:t>
            </a:r>
            <a:r>
              <a:rPr dirty="0"/>
              <a:t> 1. </a:t>
            </a:r>
            <a:r>
              <a:rPr dirty="0" err="1"/>
              <a:t>ve</a:t>
            </a:r>
            <a:r>
              <a:rPr dirty="0"/>
              <a:t> 3. </a:t>
            </a:r>
            <a:r>
              <a:rPr dirty="0" err="1"/>
              <a:t>dakika</a:t>
            </a:r>
            <a:r>
              <a:rPr dirty="0"/>
              <a:t>.</a:t>
            </a:r>
          </a:p>
          <a:p>
            <a:pPr marL="0" indent="0">
              <a:buNone/>
            </a:pPr>
            <a:r>
              <a:rPr dirty="0"/>
              <a:t>• </a:t>
            </a:r>
            <a:r>
              <a:rPr dirty="0" err="1"/>
              <a:t>Polifarmasi</a:t>
            </a:r>
            <a:r>
              <a:rPr dirty="0"/>
              <a:t> </a:t>
            </a:r>
            <a:r>
              <a:rPr dirty="0" err="1"/>
              <a:t>ve</a:t>
            </a:r>
            <a:r>
              <a:rPr dirty="0"/>
              <a:t> </a:t>
            </a:r>
            <a:r>
              <a:rPr dirty="0" err="1"/>
              <a:t>düşme</a:t>
            </a:r>
            <a:r>
              <a:rPr dirty="0"/>
              <a:t> </a:t>
            </a:r>
            <a:r>
              <a:rPr dirty="0" err="1"/>
              <a:t>riski</a:t>
            </a:r>
            <a:r>
              <a:rPr dirty="0"/>
              <a:t> her </a:t>
            </a:r>
            <a:r>
              <a:rPr dirty="0" err="1"/>
              <a:t>kontrolde</a:t>
            </a:r>
            <a:r>
              <a:rPr dirty="0"/>
              <a:t> </a:t>
            </a:r>
            <a:r>
              <a:rPr dirty="0" err="1"/>
              <a:t>değerlendirilmelidir</a:t>
            </a:r>
            <a:r>
              <a:rPr dirty="0"/>
              <a:t>.</a:t>
            </a:r>
          </a:p>
          <a:p>
            <a:pPr marL="0" indent="0">
              <a:buNone/>
            </a:pPr>
            <a:r>
              <a:rPr dirty="0"/>
              <a:t>• </a:t>
            </a:r>
            <a:r>
              <a:rPr dirty="0" err="1"/>
              <a:t>Hiponatremi</a:t>
            </a:r>
            <a:r>
              <a:rPr dirty="0"/>
              <a:t> (</a:t>
            </a:r>
            <a:r>
              <a:rPr dirty="0" err="1"/>
              <a:t>tiyazid</a:t>
            </a:r>
            <a:r>
              <a:rPr dirty="0"/>
              <a:t>), </a:t>
            </a:r>
            <a:r>
              <a:rPr dirty="0" err="1"/>
              <a:t>hiperkalemi</a:t>
            </a:r>
            <a:r>
              <a:rPr dirty="0"/>
              <a:t> (ACEİ/ARB), </a:t>
            </a:r>
            <a:r>
              <a:rPr dirty="0" err="1"/>
              <a:t>periferik</a:t>
            </a:r>
            <a:r>
              <a:rPr dirty="0"/>
              <a:t> </a:t>
            </a:r>
            <a:r>
              <a:rPr dirty="0" err="1"/>
              <a:t>ödem</a:t>
            </a:r>
            <a:r>
              <a:rPr dirty="0"/>
              <a:t> (CCB) </a:t>
            </a:r>
            <a:r>
              <a:rPr dirty="0" err="1"/>
              <a:t>açısından</a:t>
            </a:r>
            <a:r>
              <a:rPr dirty="0"/>
              <a:t> </a:t>
            </a:r>
            <a:r>
              <a:rPr dirty="0" err="1"/>
              <a:t>dikkat</a:t>
            </a:r>
            <a:r>
              <a:rPr dirty="0"/>
              <a:t>.</a:t>
            </a:r>
          </a:p>
          <a:p>
            <a:pPr marL="0" indent="0">
              <a:buNone/>
            </a:pPr>
            <a:r>
              <a:rPr dirty="0"/>
              <a:t>(</a:t>
            </a:r>
            <a:r>
              <a:rPr dirty="0" err="1"/>
              <a:t>Kaynak</a:t>
            </a:r>
            <a:r>
              <a:rPr dirty="0"/>
              <a:t>: ESH 2023; ESC 2024; AHA/ACC 2025)</a:t>
            </a:r>
          </a:p>
        </p:txBody>
      </p:sp>
    </p:spTree>
    <p:extLst>
      <p:ext uri="{BB962C8B-B14F-4D97-AF65-F5344CB8AC3E}">
        <p14:creationId xmlns:p14="http://schemas.microsoft.com/office/powerpoint/2010/main" val="4130876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err="1">
                <a:solidFill>
                  <a:srgbClr val="FF0000"/>
                </a:solidFill>
              </a:rPr>
              <a:t>Antihipertansif</a:t>
            </a:r>
            <a:r>
              <a:rPr lang="tr-TR" sz="3200" b="1" dirty="0">
                <a:solidFill>
                  <a:srgbClr val="FF0000"/>
                </a:solidFill>
              </a:rPr>
              <a:t> Tedavi </a:t>
            </a:r>
            <a:r>
              <a:rPr lang="tr-TR" sz="3200" b="1" dirty="0" err="1">
                <a:solidFill>
                  <a:srgbClr val="FF0000"/>
                </a:solidFill>
              </a:rPr>
              <a:t>Kontrendikasyonarı</a:t>
            </a:r>
            <a:endParaRPr lang="tr-TR" sz="3200" b="1" dirty="0">
              <a:solidFill>
                <a:srgbClr val="FF0000"/>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2881132867"/>
              </p:ext>
            </p:extLst>
          </p:nvPr>
        </p:nvGraphicFramePr>
        <p:xfrm>
          <a:off x="313508" y="1123406"/>
          <a:ext cx="8595361" cy="5619707"/>
        </p:xfrm>
        <a:graphic>
          <a:graphicData uri="http://schemas.openxmlformats.org/drawingml/2006/table">
            <a:tbl>
              <a:tblPr firstRow="1" firstCol="1" bandRow="1">
                <a:tableStyleId>{5C22544A-7EE6-4342-B048-85BDC9FD1C3A}</a:tableStyleId>
              </a:tblPr>
              <a:tblGrid>
                <a:gridCol w="2861750">
                  <a:extLst>
                    <a:ext uri="{9D8B030D-6E8A-4147-A177-3AD203B41FA5}">
                      <a16:colId xmlns:a16="http://schemas.microsoft.com/office/drawing/2014/main" val="2851356746"/>
                    </a:ext>
                  </a:extLst>
                </a:gridCol>
                <a:gridCol w="2737645">
                  <a:extLst>
                    <a:ext uri="{9D8B030D-6E8A-4147-A177-3AD203B41FA5}">
                      <a16:colId xmlns:a16="http://schemas.microsoft.com/office/drawing/2014/main" val="3311978971"/>
                    </a:ext>
                  </a:extLst>
                </a:gridCol>
                <a:gridCol w="2995966">
                  <a:extLst>
                    <a:ext uri="{9D8B030D-6E8A-4147-A177-3AD203B41FA5}">
                      <a16:colId xmlns:a16="http://schemas.microsoft.com/office/drawing/2014/main" val="735489565"/>
                    </a:ext>
                  </a:extLst>
                </a:gridCol>
              </a:tblGrid>
              <a:tr h="391885">
                <a:tc>
                  <a:txBody>
                    <a:bodyPr/>
                    <a:lstStyle/>
                    <a:p>
                      <a:pPr algn="just">
                        <a:lnSpc>
                          <a:spcPct val="150000"/>
                        </a:lnSpc>
                        <a:spcAft>
                          <a:spcPts val="0"/>
                        </a:spcAft>
                        <a:tabLst>
                          <a:tab pos="450215" algn="l"/>
                        </a:tabLst>
                      </a:pPr>
                      <a:r>
                        <a:rPr lang="tr-TR" sz="1800" b="1" dirty="0">
                          <a:effectLst/>
                        </a:rPr>
                        <a:t>İlaç</a:t>
                      </a:r>
                      <a:endPar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66" marR="66466" marT="0" marB="0" anchor="ctr"/>
                </a:tc>
                <a:tc>
                  <a:txBody>
                    <a:bodyPr/>
                    <a:lstStyle/>
                    <a:p>
                      <a:pPr algn="just">
                        <a:lnSpc>
                          <a:spcPct val="150000"/>
                        </a:lnSpc>
                        <a:spcAft>
                          <a:spcPts val="0"/>
                        </a:spcAft>
                        <a:tabLst>
                          <a:tab pos="450215" algn="l"/>
                        </a:tabLst>
                      </a:pPr>
                      <a:r>
                        <a:rPr lang="tr-TR" sz="1800" dirty="0">
                          <a:effectLst/>
                        </a:rPr>
                        <a:t>Mutlak </a:t>
                      </a:r>
                      <a:r>
                        <a:rPr lang="tr-TR" sz="1800" dirty="0" err="1">
                          <a:effectLst/>
                        </a:rPr>
                        <a:t>kontrendikasyon</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66" marR="66466" marT="0" marB="0" anchor="ctr"/>
                </a:tc>
                <a:tc>
                  <a:txBody>
                    <a:bodyPr/>
                    <a:lstStyle/>
                    <a:p>
                      <a:pPr algn="just">
                        <a:lnSpc>
                          <a:spcPct val="150000"/>
                        </a:lnSpc>
                        <a:spcAft>
                          <a:spcPts val="0"/>
                        </a:spcAft>
                        <a:tabLst>
                          <a:tab pos="450215" algn="l"/>
                        </a:tabLst>
                      </a:pPr>
                      <a:r>
                        <a:rPr lang="tr-TR" sz="1800" dirty="0">
                          <a:effectLst/>
                        </a:rPr>
                        <a:t>Göreceli </a:t>
                      </a:r>
                      <a:r>
                        <a:rPr lang="tr-TR" sz="1800" dirty="0" err="1">
                          <a:effectLst/>
                        </a:rPr>
                        <a:t>kontrendikasyon</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66" marR="66466" marT="0" marB="0" anchor="ctr"/>
                </a:tc>
                <a:extLst>
                  <a:ext uri="{0D108BD9-81ED-4DB2-BD59-A6C34878D82A}">
                    <a16:rowId xmlns:a16="http://schemas.microsoft.com/office/drawing/2014/main" val="4149442894"/>
                  </a:ext>
                </a:extLst>
              </a:tr>
              <a:tr h="1042414">
                <a:tc>
                  <a:txBody>
                    <a:bodyPr/>
                    <a:lstStyle/>
                    <a:p>
                      <a:pPr>
                        <a:lnSpc>
                          <a:spcPct val="150000"/>
                        </a:lnSpc>
                        <a:spcAft>
                          <a:spcPts val="0"/>
                        </a:spcAft>
                        <a:tabLst>
                          <a:tab pos="450215" algn="l"/>
                        </a:tabLst>
                      </a:pPr>
                      <a:r>
                        <a:rPr lang="tr-TR" sz="1400" dirty="0" err="1">
                          <a:effectLst/>
                        </a:rPr>
                        <a:t>Diüretikler</a:t>
                      </a:r>
                      <a:r>
                        <a:rPr lang="tr-TR" sz="1400" dirty="0">
                          <a:effectLst/>
                        </a:rPr>
                        <a:t> </a:t>
                      </a:r>
                    </a:p>
                    <a:p>
                      <a:pPr>
                        <a:lnSpc>
                          <a:spcPct val="150000"/>
                        </a:lnSpc>
                        <a:spcAft>
                          <a:spcPts val="0"/>
                        </a:spcAft>
                        <a:tabLst>
                          <a:tab pos="450215" algn="l"/>
                        </a:tabLst>
                      </a:pPr>
                      <a:r>
                        <a:rPr lang="tr-TR" sz="1400" dirty="0">
                          <a:effectLst/>
                        </a:rPr>
                        <a:t>(</a:t>
                      </a:r>
                      <a:r>
                        <a:rPr lang="tr-TR" sz="1400" dirty="0" err="1">
                          <a:effectLst/>
                        </a:rPr>
                        <a:t>tiyazid</a:t>
                      </a:r>
                      <a:r>
                        <a:rPr lang="tr-TR" sz="1400" dirty="0">
                          <a:effectLst/>
                        </a:rPr>
                        <a:t> veya </a:t>
                      </a:r>
                      <a:r>
                        <a:rPr lang="tr-TR" sz="1400" dirty="0" err="1">
                          <a:effectLst/>
                        </a:rPr>
                        <a:t>tiyazid</a:t>
                      </a:r>
                      <a:r>
                        <a:rPr lang="tr-TR" sz="1400" dirty="0">
                          <a:effectLst/>
                        </a:rPr>
                        <a:t> benzerleri)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66" marR="66466" marT="0" marB="0" anchor="ctr"/>
                </a:tc>
                <a:tc>
                  <a:txBody>
                    <a:bodyPr/>
                    <a:lstStyle/>
                    <a:p>
                      <a:pPr algn="just">
                        <a:lnSpc>
                          <a:spcPct val="150000"/>
                        </a:lnSpc>
                        <a:spcAft>
                          <a:spcPts val="0"/>
                        </a:spcAft>
                        <a:tabLst>
                          <a:tab pos="450215" algn="l"/>
                        </a:tabLst>
                      </a:pPr>
                      <a:r>
                        <a:rPr lang="tr-TR" sz="1600" b="1" dirty="0" err="1">
                          <a:effectLst/>
                        </a:rPr>
                        <a:t>Tiyazide</a:t>
                      </a:r>
                      <a:r>
                        <a:rPr lang="tr-TR" sz="1600" b="1" dirty="0">
                          <a:effectLst/>
                        </a:rPr>
                        <a:t> bağlı </a:t>
                      </a:r>
                      <a:r>
                        <a:rPr lang="tr-TR" sz="1600" b="1" dirty="0" err="1">
                          <a:effectLst/>
                        </a:rPr>
                        <a:t>hiponatremi</a:t>
                      </a:r>
                      <a:r>
                        <a:rPr lang="tr-TR" sz="1600" b="1" dirty="0">
                          <a:effectLst/>
                        </a:rPr>
                        <a:t> öyküsü</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66" marR="66466" marT="0" marB="0" anchor="ctr"/>
                </a:tc>
                <a:tc>
                  <a:txBody>
                    <a:bodyPr/>
                    <a:lstStyle/>
                    <a:p>
                      <a:pPr algn="just">
                        <a:lnSpc>
                          <a:spcPct val="150000"/>
                        </a:lnSpc>
                        <a:spcAft>
                          <a:spcPts val="0"/>
                        </a:spcAft>
                        <a:tabLst>
                          <a:tab pos="450215" algn="l"/>
                        </a:tabLst>
                      </a:pPr>
                      <a:r>
                        <a:rPr lang="tr-TR" sz="1600" b="1" dirty="0" err="1">
                          <a:effectLst/>
                        </a:rPr>
                        <a:t>Glukoz</a:t>
                      </a:r>
                      <a:r>
                        <a:rPr lang="tr-TR" sz="1600" b="1" dirty="0">
                          <a:effectLst/>
                        </a:rPr>
                        <a:t> </a:t>
                      </a:r>
                      <a:r>
                        <a:rPr lang="tr-TR" sz="1600" b="1" dirty="0" err="1">
                          <a:effectLst/>
                        </a:rPr>
                        <a:t>intoleransı</a:t>
                      </a:r>
                      <a:r>
                        <a:rPr lang="tr-TR" sz="1600" b="1" dirty="0">
                          <a:effectLst/>
                        </a:rPr>
                        <a:t>, </a:t>
                      </a:r>
                      <a:r>
                        <a:rPr lang="tr-TR" sz="1600" b="1" dirty="0" err="1">
                          <a:effectLst/>
                        </a:rPr>
                        <a:t>hiperkalsemi</a:t>
                      </a:r>
                      <a:r>
                        <a:rPr lang="tr-TR" sz="1600" b="1" dirty="0">
                          <a:effectLst/>
                        </a:rPr>
                        <a:t>, </a:t>
                      </a:r>
                      <a:r>
                        <a:rPr lang="tr-TR" sz="1600" b="1" dirty="0" err="1">
                          <a:effectLst/>
                        </a:rPr>
                        <a:t>hipokalemi</a:t>
                      </a:r>
                      <a:r>
                        <a:rPr lang="tr-TR" sz="1600" b="1" dirty="0">
                          <a:effectLst/>
                        </a:rPr>
                        <a:t>, gut</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66" marR="66466" marT="0" marB="0" anchor="ctr"/>
                </a:tc>
                <a:extLst>
                  <a:ext uri="{0D108BD9-81ED-4DB2-BD59-A6C34878D82A}">
                    <a16:rowId xmlns:a16="http://schemas.microsoft.com/office/drawing/2014/main" val="3878007621"/>
                  </a:ext>
                </a:extLst>
              </a:tr>
              <a:tr h="1042414">
                <a:tc>
                  <a:txBody>
                    <a:bodyPr/>
                    <a:lstStyle/>
                    <a:p>
                      <a:pPr>
                        <a:lnSpc>
                          <a:spcPct val="150000"/>
                        </a:lnSpc>
                        <a:spcAft>
                          <a:spcPts val="0"/>
                        </a:spcAft>
                        <a:tabLst>
                          <a:tab pos="450215" algn="l"/>
                        </a:tabLst>
                      </a:pPr>
                      <a:r>
                        <a:rPr lang="tr-TR" sz="1400" dirty="0">
                          <a:effectLst/>
                        </a:rPr>
                        <a:t>Kalsiyum kanal </a:t>
                      </a:r>
                      <a:r>
                        <a:rPr lang="tr-TR" sz="1400" dirty="0" err="1">
                          <a:effectLst/>
                        </a:rPr>
                        <a:t>blokerleri</a:t>
                      </a:r>
                      <a:r>
                        <a:rPr lang="tr-TR" sz="1400" dirty="0">
                          <a:effectLst/>
                        </a:rPr>
                        <a:t> (</a:t>
                      </a:r>
                      <a:r>
                        <a:rPr lang="tr-TR" sz="1400" dirty="0" err="1">
                          <a:effectLst/>
                        </a:rPr>
                        <a:t>dihidropiridinler</a:t>
                      </a:r>
                      <a:r>
                        <a:rPr lang="tr-TR" sz="1400" dirty="0">
                          <a:effectLst/>
                        </a:rPr>
                        <a:t>)</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66" marR="66466" marT="0" marB="0" anchor="ctr"/>
                </a:tc>
                <a:tc>
                  <a:txBody>
                    <a:bodyPr/>
                    <a:lstStyle/>
                    <a:p>
                      <a:pPr algn="just">
                        <a:lnSpc>
                          <a:spcPct val="150000"/>
                        </a:lnSpc>
                        <a:spcAft>
                          <a:spcPts val="0"/>
                        </a:spcAft>
                        <a:tabLst>
                          <a:tab pos="450215" algn="l"/>
                        </a:tabLst>
                      </a:pPr>
                      <a:r>
                        <a:rPr lang="tr-TR" sz="1600" b="1" dirty="0">
                          <a:effectLst/>
                        </a:rPr>
                        <a:t>Yok</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66" marR="66466" marT="0" marB="0" anchor="ctr"/>
                </a:tc>
                <a:tc>
                  <a:txBody>
                    <a:bodyPr/>
                    <a:lstStyle/>
                    <a:p>
                      <a:pPr algn="just">
                        <a:lnSpc>
                          <a:spcPct val="150000"/>
                        </a:lnSpc>
                        <a:spcAft>
                          <a:spcPts val="0"/>
                        </a:spcAft>
                        <a:tabLst>
                          <a:tab pos="450215" algn="l"/>
                        </a:tabLst>
                      </a:pPr>
                      <a:r>
                        <a:rPr lang="tr-TR" sz="1600" b="1" dirty="0">
                          <a:effectLst/>
                        </a:rPr>
                        <a:t>Kalp yetersizliği, ayak bileği ödemi öyküsü</a:t>
                      </a:r>
                    </a:p>
                    <a:p>
                      <a:pPr algn="just">
                        <a:lnSpc>
                          <a:spcPct val="150000"/>
                        </a:lnSpc>
                        <a:spcAft>
                          <a:spcPts val="0"/>
                        </a:spcAft>
                        <a:tabLst>
                          <a:tab pos="450215" algn="l"/>
                        </a:tabLst>
                      </a:pPr>
                      <a:r>
                        <a:rPr lang="tr-TR" sz="1600" b="1" dirty="0">
                          <a:effectLst/>
                        </a:rPr>
                        <a:t>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66" marR="66466" marT="0" marB="0" anchor="ctr"/>
                </a:tc>
                <a:extLst>
                  <a:ext uri="{0D108BD9-81ED-4DB2-BD59-A6C34878D82A}">
                    <a16:rowId xmlns:a16="http://schemas.microsoft.com/office/drawing/2014/main" val="3837338778"/>
                  </a:ext>
                </a:extLst>
              </a:tr>
              <a:tr h="1563622">
                <a:tc>
                  <a:txBody>
                    <a:bodyPr/>
                    <a:lstStyle/>
                    <a:p>
                      <a:pPr>
                        <a:lnSpc>
                          <a:spcPct val="150000"/>
                        </a:lnSpc>
                        <a:spcAft>
                          <a:spcPts val="0"/>
                        </a:spcAft>
                        <a:tabLst>
                          <a:tab pos="450215" algn="l"/>
                        </a:tabLst>
                      </a:pPr>
                      <a:r>
                        <a:rPr lang="tr-TR" sz="1400" dirty="0">
                          <a:effectLst/>
                        </a:rPr>
                        <a:t>Kalsiyum kanal </a:t>
                      </a:r>
                      <a:r>
                        <a:rPr lang="tr-TR" sz="1400" dirty="0" err="1">
                          <a:effectLst/>
                        </a:rPr>
                        <a:t>blokerleri</a:t>
                      </a:r>
                      <a:r>
                        <a:rPr lang="tr-TR" sz="1400" dirty="0">
                          <a:effectLst/>
                        </a:rPr>
                        <a:t> (</a:t>
                      </a:r>
                      <a:r>
                        <a:rPr lang="tr-TR" sz="1400" dirty="0" err="1">
                          <a:effectLst/>
                        </a:rPr>
                        <a:t>verapamil</a:t>
                      </a:r>
                      <a:r>
                        <a:rPr lang="tr-TR" sz="1400" dirty="0">
                          <a:effectLst/>
                        </a:rPr>
                        <a:t>, </a:t>
                      </a:r>
                      <a:r>
                        <a:rPr lang="tr-TR" sz="1400" dirty="0" err="1">
                          <a:effectLst/>
                        </a:rPr>
                        <a:t>diltiazem</a:t>
                      </a:r>
                      <a:r>
                        <a:rPr lang="tr-TR" sz="1100" dirty="0">
                          <a:effectLst/>
                        </a:rPr>
                        <a:t>)</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66" marR="66466" marT="0" marB="0" anchor="ctr"/>
                </a:tc>
                <a:tc>
                  <a:txBody>
                    <a:bodyPr/>
                    <a:lstStyle/>
                    <a:p>
                      <a:pPr algn="just">
                        <a:lnSpc>
                          <a:spcPct val="150000"/>
                        </a:lnSpc>
                        <a:spcAft>
                          <a:spcPts val="0"/>
                        </a:spcAft>
                        <a:tabLst>
                          <a:tab pos="450215" algn="l"/>
                        </a:tabLst>
                      </a:pPr>
                      <a:r>
                        <a:rPr lang="tr-TR" sz="1600" b="1" dirty="0">
                          <a:effectLst/>
                        </a:rPr>
                        <a:t>AV blok (2. veya 3. Derece ile </a:t>
                      </a:r>
                      <a:r>
                        <a:rPr lang="tr-TR" sz="1600" b="1" dirty="0" err="1">
                          <a:effectLst/>
                        </a:rPr>
                        <a:t>trifasiküler</a:t>
                      </a:r>
                      <a:r>
                        <a:rPr lang="tr-TR" sz="1600" b="1" dirty="0">
                          <a:effectLst/>
                        </a:rPr>
                        <a:t> blok), ciddi sol </a:t>
                      </a:r>
                      <a:r>
                        <a:rPr lang="tr-TR" sz="1600" b="1" dirty="0" err="1">
                          <a:effectLst/>
                        </a:rPr>
                        <a:t>ventrikül</a:t>
                      </a:r>
                      <a:r>
                        <a:rPr lang="tr-TR" sz="1600" b="1" dirty="0">
                          <a:effectLst/>
                        </a:rPr>
                        <a:t> </a:t>
                      </a:r>
                      <a:r>
                        <a:rPr lang="tr-TR" sz="1600" b="1" dirty="0" err="1">
                          <a:effectLst/>
                        </a:rPr>
                        <a:t>sistolik</a:t>
                      </a:r>
                      <a:r>
                        <a:rPr lang="tr-TR" sz="1600" b="1" dirty="0">
                          <a:effectLst/>
                        </a:rPr>
                        <a:t> </a:t>
                      </a:r>
                      <a:r>
                        <a:rPr lang="tr-TR" sz="1600" b="1" dirty="0" err="1">
                          <a:effectLst/>
                        </a:rPr>
                        <a:t>disfonksiyonu</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66" marR="66466" marT="0" marB="0" anchor="ctr"/>
                </a:tc>
                <a:tc>
                  <a:txBody>
                    <a:bodyPr/>
                    <a:lstStyle/>
                    <a:p>
                      <a:pPr algn="just">
                        <a:lnSpc>
                          <a:spcPct val="150000"/>
                        </a:lnSpc>
                        <a:spcAft>
                          <a:spcPts val="0"/>
                        </a:spcAft>
                        <a:tabLst>
                          <a:tab pos="450215" algn="l"/>
                        </a:tabLst>
                      </a:pPr>
                      <a:r>
                        <a:rPr lang="tr-TR" sz="1600" dirty="0">
                          <a:effectLst/>
                        </a:rPr>
                        <a:t> </a:t>
                      </a:r>
                    </a:p>
                    <a:p>
                      <a:pPr algn="just">
                        <a:lnSpc>
                          <a:spcPct val="150000"/>
                        </a:lnSpc>
                        <a:spcAft>
                          <a:spcPts val="0"/>
                        </a:spcAft>
                        <a:tabLst>
                          <a:tab pos="450215" algn="l"/>
                        </a:tabLst>
                      </a:pPr>
                      <a:r>
                        <a:rPr lang="tr-TR" sz="1600" dirty="0">
                          <a:effectLst/>
                        </a:rPr>
                        <a:t> </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66" marR="66466" marT="0" marB="0" anchor="ctr"/>
                </a:tc>
                <a:extLst>
                  <a:ext uri="{0D108BD9-81ED-4DB2-BD59-A6C34878D82A}">
                    <a16:rowId xmlns:a16="http://schemas.microsoft.com/office/drawing/2014/main" val="2556762123"/>
                  </a:ext>
                </a:extLst>
              </a:tr>
              <a:tr h="1563622">
                <a:tc>
                  <a:txBody>
                    <a:bodyPr/>
                    <a:lstStyle/>
                    <a:p>
                      <a:pPr>
                        <a:lnSpc>
                          <a:spcPct val="150000"/>
                        </a:lnSpc>
                        <a:spcAft>
                          <a:spcPts val="0"/>
                        </a:spcAft>
                        <a:tabLst>
                          <a:tab pos="450215" algn="l"/>
                        </a:tabLst>
                      </a:pPr>
                      <a:r>
                        <a:rPr lang="tr-TR" sz="1400" dirty="0">
                          <a:effectLst/>
                        </a:rPr>
                        <a:t>ACEİ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66" marR="66466" marT="0" marB="0" anchor="ctr"/>
                </a:tc>
                <a:tc>
                  <a:txBody>
                    <a:bodyPr/>
                    <a:lstStyle/>
                    <a:p>
                      <a:pPr algn="just">
                        <a:lnSpc>
                          <a:spcPct val="150000"/>
                        </a:lnSpc>
                        <a:spcAft>
                          <a:spcPts val="0"/>
                        </a:spcAft>
                        <a:tabLst>
                          <a:tab pos="450215" algn="l"/>
                        </a:tabLst>
                      </a:pPr>
                      <a:r>
                        <a:rPr lang="tr-TR" sz="1600" b="1" dirty="0">
                          <a:effectLst/>
                        </a:rPr>
                        <a:t> </a:t>
                      </a:r>
                      <a:r>
                        <a:rPr lang="tr-TR" sz="1600" b="1" dirty="0" err="1">
                          <a:effectLst/>
                        </a:rPr>
                        <a:t>Anjionörotik</a:t>
                      </a:r>
                      <a:r>
                        <a:rPr lang="tr-TR" sz="1600" b="1" dirty="0">
                          <a:effectLst/>
                        </a:rPr>
                        <a:t> ödem, </a:t>
                      </a:r>
                      <a:r>
                        <a:rPr lang="tr-TR" sz="1600" b="1" dirty="0" err="1">
                          <a:effectLst/>
                        </a:rPr>
                        <a:t>hiperkalemi</a:t>
                      </a:r>
                      <a:r>
                        <a:rPr lang="tr-TR" sz="1600" b="1" dirty="0">
                          <a:effectLst/>
                        </a:rPr>
                        <a:t>, </a:t>
                      </a:r>
                      <a:r>
                        <a:rPr lang="tr-TR" sz="1600" b="1" dirty="0" err="1">
                          <a:effectLst/>
                        </a:rPr>
                        <a:t>bilateral</a:t>
                      </a:r>
                      <a:r>
                        <a:rPr lang="tr-TR" sz="1600" b="1" dirty="0">
                          <a:effectLst/>
                        </a:rPr>
                        <a:t> </a:t>
                      </a:r>
                      <a:r>
                        <a:rPr lang="tr-TR" sz="1600" b="1" dirty="0" err="1">
                          <a:effectLst/>
                        </a:rPr>
                        <a:t>renal</a:t>
                      </a:r>
                      <a:r>
                        <a:rPr lang="tr-TR" sz="1600" b="1" dirty="0">
                          <a:effectLst/>
                        </a:rPr>
                        <a:t> arter </a:t>
                      </a:r>
                      <a:r>
                        <a:rPr lang="tr-TR" sz="1600" b="1" dirty="0" err="1">
                          <a:effectLst/>
                        </a:rPr>
                        <a:t>stenozu</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66" marR="66466" marT="0" marB="0" anchor="ctr"/>
                </a:tc>
                <a:tc>
                  <a:txBody>
                    <a:bodyPr/>
                    <a:lstStyle/>
                    <a:p>
                      <a:pPr algn="just">
                        <a:lnSpc>
                          <a:spcPct val="150000"/>
                        </a:lnSpc>
                        <a:spcAft>
                          <a:spcPts val="0"/>
                        </a:spcAft>
                        <a:tabLst>
                          <a:tab pos="450215" algn="l"/>
                        </a:tabLst>
                      </a:pPr>
                      <a:r>
                        <a:rPr lang="tr-TR" sz="1600" dirty="0">
                          <a:effectLst/>
                        </a:rPr>
                        <a:t> </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66" marR="66466" marT="0" marB="0" anchor="ctr"/>
                </a:tc>
                <a:extLst>
                  <a:ext uri="{0D108BD9-81ED-4DB2-BD59-A6C34878D82A}">
                    <a16:rowId xmlns:a16="http://schemas.microsoft.com/office/drawing/2014/main" val="2063389323"/>
                  </a:ext>
                </a:extLst>
              </a:tr>
            </a:tbl>
          </a:graphicData>
        </a:graphic>
      </p:graphicFrame>
    </p:spTree>
    <p:extLst>
      <p:ext uri="{BB962C8B-B14F-4D97-AF65-F5344CB8AC3E}">
        <p14:creationId xmlns:p14="http://schemas.microsoft.com/office/powerpoint/2010/main" val="241009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solidFill>
                  <a:srgbClr val="FF0000"/>
                </a:solidFill>
              </a:rPr>
              <a:t>Kardiyometabolik</a:t>
            </a:r>
            <a:r>
              <a:rPr lang="tr-TR" b="1" dirty="0">
                <a:solidFill>
                  <a:srgbClr val="FF0000"/>
                </a:solidFill>
              </a:rPr>
              <a:t> risk için yeni tedaviler</a:t>
            </a:r>
          </a:p>
        </p:txBody>
      </p:sp>
      <p:sp>
        <p:nvSpPr>
          <p:cNvPr id="3" name="İçerik Yer Tutucusu 2"/>
          <p:cNvSpPr>
            <a:spLocks noGrp="1"/>
          </p:cNvSpPr>
          <p:nvPr>
            <p:ph idx="1"/>
          </p:nvPr>
        </p:nvSpPr>
        <p:spPr>
          <a:xfrm>
            <a:off x="535132" y="1757363"/>
            <a:ext cx="7886700" cy="3732610"/>
          </a:xfrm>
        </p:spPr>
        <p:txBody>
          <a:bodyPr>
            <a:normAutofit fontScale="70000" lnSpcReduction="20000"/>
          </a:bodyPr>
          <a:lstStyle/>
          <a:p>
            <a:r>
              <a:rPr lang="tr-TR" b="1" dirty="0"/>
              <a:t>Yüksek KV riske sahip </a:t>
            </a:r>
            <a:r>
              <a:rPr lang="tr-TR" b="1" dirty="0" err="1"/>
              <a:t>hipertansif</a:t>
            </a:r>
            <a:r>
              <a:rPr lang="tr-TR" b="1" dirty="0"/>
              <a:t> yaşlılarda LDL kolesterole etkili ilaçlar (özellikle </a:t>
            </a:r>
            <a:r>
              <a:rPr lang="tr-TR" b="1" dirty="0" err="1">
                <a:solidFill>
                  <a:srgbClr val="0070C0"/>
                </a:solidFill>
              </a:rPr>
              <a:t>statinler</a:t>
            </a:r>
            <a:r>
              <a:rPr lang="tr-TR" b="1" dirty="0"/>
              <a:t>) </a:t>
            </a:r>
          </a:p>
          <a:p>
            <a:r>
              <a:rPr lang="tr-TR" b="1" dirty="0">
                <a:solidFill>
                  <a:srgbClr val="0070C0"/>
                </a:solidFill>
              </a:rPr>
              <a:t>Sodyum-glikoz </a:t>
            </a:r>
            <a:r>
              <a:rPr lang="tr-TR" b="1" dirty="0" err="1">
                <a:solidFill>
                  <a:srgbClr val="0070C0"/>
                </a:solidFill>
              </a:rPr>
              <a:t>ko</a:t>
            </a:r>
            <a:r>
              <a:rPr lang="tr-TR" b="1" dirty="0">
                <a:solidFill>
                  <a:srgbClr val="0070C0"/>
                </a:solidFill>
              </a:rPr>
              <a:t>-taşıyıcı 2 inhibitörleri </a:t>
            </a:r>
            <a:r>
              <a:rPr lang="tr-TR" b="1" dirty="0"/>
              <a:t>: </a:t>
            </a:r>
            <a:r>
              <a:rPr lang="tr-TR" b="1" dirty="0" err="1"/>
              <a:t>Kardiorenal</a:t>
            </a:r>
            <a:r>
              <a:rPr lang="tr-TR" b="1" dirty="0"/>
              <a:t>  koruma</a:t>
            </a:r>
          </a:p>
          <a:p>
            <a:r>
              <a:rPr lang="tr-TR" b="1" dirty="0">
                <a:solidFill>
                  <a:srgbClr val="0070C0"/>
                </a:solidFill>
              </a:rPr>
              <a:t>GLP-1 </a:t>
            </a:r>
            <a:r>
              <a:rPr lang="tr-TR" b="1" dirty="0" err="1">
                <a:solidFill>
                  <a:srgbClr val="0070C0"/>
                </a:solidFill>
              </a:rPr>
              <a:t>agonistleri</a:t>
            </a:r>
            <a:r>
              <a:rPr lang="tr-TR" b="1" dirty="0">
                <a:solidFill>
                  <a:srgbClr val="0070C0"/>
                </a:solidFill>
              </a:rPr>
              <a:t>: </a:t>
            </a:r>
            <a:r>
              <a:rPr lang="tr-TR" b="1" dirty="0" err="1"/>
              <a:t>Pleotropik</a:t>
            </a:r>
            <a:r>
              <a:rPr lang="tr-TR" b="1" dirty="0"/>
              <a:t> etkileri ve kırılganlık durumu üzerindeki etkileri</a:t>
            </a:r>
          </a:p>
          <a:p>
            <a:r>
              <a:rPr lang="tr-TR" b="1" dirty="0"/>
              <a:t> </a:t>
            </a:r>
            <a:r>
              <a:rPr lang="tr-TR" b="1" dirty="0" err="1"/>
              <a:t>Steroid</a:t>
            </a:r>
            <a:r>
              <a:rPr lang="tr-TR" b="1" dirty="0"/>
              <a:t> olmayan bir </a:t>
            </a:r>
            <a:r>
              <a:rPr lang="tr-TR" b="1" dirty="0" err="1"/>
              <a:t>mineralokortikoid</a:t>
            </a:r>
            <a:r>
              <a:rPr lang="tr-TR" b="1" dirty="0"/>
              <a:t>  reseptör antagonisti olan </a:t>
            </a:r>
            <a:r>
              <a:rPr lang="tr-TR" b="1" dirty="0" err="1">
                <a:solidFill>
                  <a:srgbClr val="0070C0"/>
                </a:solidFill>
              </a:rPr>
              <a:t>Finerenone</a:t>
            </a:r>
            <a:r>
              <a:rPr lang="tr-TR" b="1" dirty="0">
                <a:solidFill>
                  <a:srgbClr val="0070C0"/>
                </a:solidFill>
              </a:rPr>
              <a:t>,</a:t>
            </a:r>
            <a:r>
              <a:rPr lang="tr-TR" b="1" dirty="0"/>
              <a:t> KKY, DM, KBY gibi kırılganlıkla yakından ilişkili hastalıkları olanlarda ,</a:t>
            </a:r>
            <a:r>
              <a:rPr lang="tr-TR" b="1" dirty="0" err="1"/>
              <a:t>kardiyometabolik</a:t>
            </a:r>
            <a:r>
              <a:rPr lang="tr-TR" b="1" dirty="0"/>
              <a:t> risk üzerinde koruyucu etkileri mevcuttur </a:t>
            </a:r>
          </a:p>
          <a:p>
            <a:pPr marL="0" indent="0">
              <a:buNone/>
            </a:pPr>
            <a:r>
              <a:rPr lang="tr-TR" b="1" dirty="0"/>
              <a:t>(21.200 hastalık  meta-analizde </a:t>
            </a:r>
            <a:r>
              <a:rPr lang="tr-TR" b="1" dirty="0" err="1"/>
              <a:t>finerenone</a:t>
            </a:r>
            <a:r>
              <a:rPr lang="tr-TR" b="1" dirty="0"/>
              <a:t> tedavisiyle </a:t>
            </a:r>
            <a:r>
              <a:rPr lang="tr-TR" b="1" dirty="0" err="1"/>
              <a:t>hiperkalemi</a:t>
            </a:r>
            <a:r>
              <a:rPr lang="tr-TR" b="1" dirty="0"/>
              <a:t> riskinde artış gözlenmiştir.)</a:t>
            </a:r>
          </a:p>
        </p:txBody>
      </p:sp>
    </p:spTree>
    <p:extLst>
      <p:ext uri="{BB962C8B-B14F-4D97-AF65-F5344CB8AC3E}">
        <p14:creationId xmlns:p14="http://schemas.microsoft.com/office/powerpoint/2010/main" val="799799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İSH</a:t>
            </a:r>
          </a:p>
        </p:txBody>
      </p:sp>
      <p:sp>
        <p:nvSpPr>
          <p:cNvPr id="3" name="İçerik Yer Tutucusu 2"/>
          <p:cNvSpPr>
            <a:spLocks noGrp="1"/>
          </p:cNvSpPr>
          <p:nvPr>
            <p:ph idx="1"/>
          </p:nvPr>
        </p:nvSpPr>
        <p:spPr>
          <a:xfrm>
            <a:off x="457200" y="1004048"/>
            <a:ext cx="8229600" cy="5558118"/>
          </a:xfrm>
        </p:spPr>
        <p:txBody>
          <a:bodyPr>
            <a:normAutofit fontScale="70000" lnSpcReduction="20000"/>
          </a:bodyPr>
          <a:lstStyle/>
          <a:p>
            <a:r>
              <a:rPr lang="tr-TR" b="1" dirty="0"/>
              <a:t>İSH : SKB ≥140 </a:t>
            </a:r>
            <a:r>
              <a:rPr lang="tr-TR" b="1" dirty="0" err="1"/>
              <a:t>mmHg</a:t>
            </a:r>
            <a:r>
              <a:rPr lang="tr-TR" b="1" dirty="0"/>
              <a:t> ve DKB &lt;90 </a:t>
            </a:r>
            <a:r>
              <a:rPr lang="tr-TR" b="1" dirty="0" err="1"/>
              <a:t>mmHg</a:t>
            </a:r>
            <a:r>
              <a:rPr lang="tr-TR" b="1" dirty="0"/>
              <a:t> </a:t>
            </a:r>
          </a:p>
          <a:p>
            <a:r>
              <a:rPr lang="tr-TR" b="1" dirty="0" err="1"/>
              <a:t>SKBı</a:t>
            </a:r>
            <a:r>
              <a:rPr lang="tr-TR" b="1" dirty="0"/>
              <a:t> ≥140 </a:t>
            </a:r>
            <a:r>
              <a:rPr lang="tr-TR" b="1" dirty="0" err="1"/>
              <a:t>mmHg</a:t>
            </a:r>
            <a:r>
              <a:rPr lang="tr-TR" b="1" dirty="0"/>
              <a:t> olan fit olgular tedavi başlanması için değerlendirilmelidir. </a:t>
            </a:r>
          </a:p>
          <a:p>
            <a:r>
              <a:rPr lang="tr-TR" b="1" dirty="0" err="1"/>
              <a:t>İSH’ta</a:t>
            </a:r>
            <a:r>
              <a:rPr lang="tr-TR" b="1" dirty="0"/>
              <a:t> öncelikli hedef 140-150 mm Hg’dir.  </a:t>
            </a:r>
          </a:p>
          <a:p>
            <a:r>
              <a:rPr lang="tr-TR" b="1" dirty="0"/>
              <a:t>SKB &gt;160 </a:t>
            </a:r>
            <a:r>
              <a:rPr lang="tr-TR" b="1" dirty="0" err="1"/>
              <a:t>mmHg</a:t>
            </a:r>
            <a:r>
              <a:rPr lang="tr-TR" b="1" dirty="0"/>
              <a:t> olan tüm olgularda tedavi başlanması uygun olup, öncelikli hedef 140-150 </a:t>
            </a:r>
            <a:r>
              <a:rPr lang="tr-TR" b="1" dirty="0" err="1"/>
              <a:t>mmHg</a:t>
            </a:r>
            <a:r>
              <a:rPr lang="tr-TR" b="1" dirty="0"/>
              <a:t> olarak kabul edilmelidir.  </a:t>
            </a:r>
          </a:p>
          <a:p>
            <a:r>
              <a:rPr lang="tr-TR" b="1" dirty="0"/>
              <a:t>SKB &gt;140 </a:t>
            </a:r>
            <a:r>
              <a:rPr lang="tr-TR" b="1" dirty="0" err="1"/>
              <a:t>mmHg</a:t>
            </a:r>
            <a:r>
              <a:rPr lang="tr-TR" b="1" dirty="0"/>
              <a:t> olan olgular da tedavi başlamak açısından değerlendirilebilir. </a:t>
            </a:r>
          </a:p>
          <a:p>
            <a:r>
              <a:rPr lang="tr-TR" b="1" dirty="0" err="1"/>
              <a:t>Tolere</a:t>
            </a:r>
            <a:r>
              <a:rPr lang="tr-TR" b="1" dirty="0"/>
              <a:t> eden olgularda 130-140 </a:t>
            </a:r>
            <a:r>
              <a:rPr lang="tr-TR" b="1" dirty="0" err="1"/>
              <a:t>mmHg</a:t>
            </a:r>
            <a:r>
              <a:rPr lang="tr-TR" b="1" dirty="0"/>
              <a:t> hedeflenebilir. </a:t>
            </a:r>
          </a:p>
          <a:p>
            <a:r>
              <a:rPr lang="tr-TR" b="1" dirty="0"/>
              <a:t>DKB &lt;70 </a:t>
            </a:r>
            <a:r>
              <a:rPr lang="tr-TR" b="1" dirty="0" err="1"/>
              <a:t>mmHg</a:t>
            </a:r>
            <a:r>
              <a:rPr lang="tr-TR" b="1" dirty="0"/>
              <a:t> olgularda tedavi verilir ancak dikkatli olunmalıdır. (&lt;60 </a:t>
            </a:r>
            <a:r>
              <a:rPr lang="tr-TR" b="1" dirty="0" err="1"/>
              <a:t>mmHg</a:t>
            </a:r>
            <a:r>
              <a:rPr lang="tr-TR" b="1" dirty="0"/>
              <a:t> olmasından kaçınılması uygundur.)</a:t>
            </a:r>
          </a:p>
          <a:p>
            <a:r>
              <a:rPr lang="tr-TR" b="1" dirty="0" err="1"/>
              <a:t>Terapötik</a:t>
            </a:r>
            <a:r>
              <a:rPr lang="tr-TR" b="1" dirty="0"/>
              <a:t> hedeflerde yaşlı bireyin kırılganlık özelliklerine dikkat ederek </a:t>
            </a:r>
            <a:r>
              <a:rPr lang="tr-TR" b="1" dirty="0" err="1"/>
              <a:t>dihidropiridin</a:t>
            </a:r>
            <a:r>
              <a:rPr lang="tr-TR" b="1" dirty="0"/>
              <a:t> kalsiyum kanal </a:t>
            </a:r>
            <a:r>
              <a:rPr lang="tr-TR" b="1" dirty="0" err="1"/>
              <a:t>blokörleri</a:t>
            </a:r>
            <a:r>
              <a:rPr lang="tr-TR" b="1" dirty="0"/>
              <a:t>, </a:t>
            </a:r>
            <a:r>
              <a:rPr lang="tr-TR" b="1" dirty="0" err="1"/>
              <a:t>tiyazid</a:t>
            </a:r>
            <a:r>
              <a:rPr lang="tr-TR" b="1" dirty="0"/>
              <a:t> ve </a:t>
            </a:r>
            <a:r>
              <a:rPr lang="tr-TR" b="1" dirty="0" err="1"/>
              <a:t>tiyazid</a:t>
            </a:r>
            <a:r>
              <a:rPr lang="tr-TR" b="1" dirty="0"/>
              <a:t> benzeri </a:t>
            </a:r>
            <a:r>
              <a:rPr lang="tr-TR" b="1" dirty="0" err="1"/>
              <a:t>diüretikler</a:t>
            </a:r>
            <a:r>
              <a:rPr lang="tr-TR" b="1" dirty="0"/>
              <a:t>, ACEİ/ARB tercih edilecek ilaç gruplarıdır. </a:t>
            </a:r>
          </a:p>
          <a:p>
            <a:r>
              <a:rPr lang="tr-TR" b="1" dirty="0"/>
              <a:t>Beta </a:t>
            </a:r>
            <a:r>
              <a:rPr lang="tr-TR" b="1" dirty="0" err="1"/>
              <a:t>blokör</a:t>
            </a:r>
            <a:r>
              <a:rPr lang="tr-TR" b="1" dirty="0"/>
              <a:t> kullanımından, DKB ve </a:t>
            </a:r>
            <a:r>
              <a:rPr lang="tr-TR" b="1" dirty="0" err="1"/>
              <a:t>strok</a:t>
            </a:r>
            <a:r>
              <a:rPr lang="tr-TR" b="1" dirty="0"/>
              <a:t> volümü daha da azaltacağından tercihen kaçınılmalıdır.</a:t>
            </a:r>
          </a:p>
          <a:p>
            <a:endParaRPr lang="tr-TR" b="1" dirty="0"/>
          </a:p>
        </p:txBody>
      </p:sp>
    </p:spTree>
    <p:extLst>
      <p:ext uri="{BB962C8B-B14F-4D97-AF65-F5344CB8AC3E}">
        <p14:creationId xmlns:p14="http://schemas.microsoft.com/office/powerpoint/2010/main" val="4248512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OH</a:t>
            </a:r>
          </a:p>
        </p:txBody>
      </p:sp>
      <p:sp>
        <p:nvSpPr>
          <p:cNvPr id="3" name="İçerik Yer Tutucusu 2"/>
          <p:cNvSpPr>
            <a:spLocks noGrp="1"/>
          </p:cNvSpPr>
          <p:nvPr>
            <p:ph idx="1"/>
          </p:nvPr>
        </p:nvSpPr>
        <p:spPr>
          <a:xfrm>
            <a:off x="457200" y="1070069"/>
            <a:ext cx="8229600" cy="5032469"/>
          </a:xfrm>
        </p:spPr>
        <p:txBody>
          <a:bodyPr>
            <a:normAutofit fontScale="85000" lnSpcReduction="20000"/>
          </a:bodyPr>
          <a:lstStyle/>
          <a:p>
            <a:r>
              <a:rPr lang="tr-TR" dirty="0"/>
              <a:t>OH ayakta dururken veya dik duruşta </a:t>
            </a:r>
            <a:r>
              <a:rPr lang="tr-TR" dirty="0" err="1"/>
              <a:t>KB’da</a:t>
            </a:r>
            <a:r>
              <a:rPr lang="tr-TR" dirty="0"/>
              <a:t> gözlenen önemli azalma</a:t>
            </a:r>
          </a:p>
          <a:p>
            <a:r>
              <a:rPr lang="tr-TR" dirty="0"/>
              <a:t>Bozulmuş </a:t>
            </a:r>
            <a:r>
              <a:rPr lang="tr-TR" dirty="0" err="1"/>
              <a:t>otonomik</a:t>
            </a:r>
            <a:r>
              <a:rPr lang="tr-TR" dirty="0"/>
              <a:t> refleksler  ve/veya </a:t>
            </a:r>
            <a:r>
              <a:rPr lang="tr-TR" dirty="0" err="1"/>
              <a:t>intravasküler</a:t>
            </a:r>
            <a:r>
              <a:rPr lang="tr-TR" dirty="0"/>
              <a:t> volüm azalması</a:t>
            </a:r>
          </a:p>
          <a:p>
            <a:r>
              <a:rPr lang="tr-TR" dirty="0"/>
              <a:t>KBY, KKY, hipofiz ve adrenal </a:t>
            </a:r>
            <a:r>
              <a:rPr lang="tr-TR" dirty="0" err="1"/>
              <a:t>hipofonksiyonu</a:t>
            </a:r>
            <a:r>
              <a:rPr lang="tr-TR" dirty="0"/>
              <a:t>, </a:t>
            </a:r>
            <a:r>
              <a:rPr lang="tr-TR" dirty="0" err="1"/>
              <a:t>dehidrasyon</a:t>
            </a:r>
            <a:r>
              <a:rPr lang="tr-TR" dirty="0"/>
              <a:t>, uzun süreli uzanma, kondisyon kaybı, anti </a:t>
            </a:r>
            <a:r>
              <a:rPr lang="tr-TR" dirty="0" err="1"/>
              <a:t>hipertansif</a:t>
            </a:r>
            <a:r>
              <a:rPr lang="tr-TR" dirty="0"/>
              <a:t>, </a:t>
            </a:r>
            <a:r>
              <a:rPr lang="tr-TR" dirty="0" err="1"/>
              <a:t>diüretik</a:t>
            </a:r>
            <a:r>
              <a:rPr lang="tr-TR" dirty="0"/>
              <a:t> kullanımı gibi durumlar </a:t>
            </a:r>
          </a:p>
          <a:p>
            <a:r>
              <a:rPr lang="tr-TR" dirty="0"/>
              <a:t>DM, PH da sık görülür</a:t>
            </a:r>
          </a:p>
          <a:p>
            <a:r>
              <a:rPr lang="tr-TR" dirty="0" err="1"/>
              <a:t>Semptom:Baş</a:t>
            </a:r>
            <a:r>
              <a:rPr lang="tr-TR" dirty="0"/>
              <a:t> dönmesi, </a:t>
            </a:r>
            <a:r>
              <a:rPr lang="tr-TR" dirty="0" err="1"/>
              <a:t>senkop</a:t>
            </a:r>
            <a:r>
              <a:rPr lang="tr-TR" dirty="0"/>
              <a:t>, boyun ve omuzlarda kas ağrısı ve </a:t>
            </a:r>
            <a:r>
              <a:rPr lang="tr-TR" dirty="0" err="1"/>
              <a:t>anjina</a:t>
            </a:r>
            <a:endParaRPr lang="tr-TR" dirty="0"/>
          </a:p>
          <a:p>
            <a:r>
              <a:rPr lang="tr-TR" dirty="0"/>
              <a:t>Ayağa kalktıktan sonraki 3 dakika içinde SKB 20 </a:t>
            </a:r>
            <a:r>
              <a:rPr lang="tr-TR" dirty="0" err="1"/>
              <a:t>mmHg</a:t>
            </a:r>
            <a:r>
              <a:rPr lang="tr-TR" dirty="0"/>
              <a:t> ve/veya DKB 10 </a:t>
            </a:r>
            <a:r>
              <a:rPr lang="tr-TR" dirty="0" err="1"/>
              <a:t>mmHg</a:t>
            </a:r>
            <a:r>
              <a:rPr lang="tr-TR" dirty="0"/>
              <a:t> düşüş olması ve/veya </a:t>
            </a:r>
            <a:r>
              <a:rPr lang="tr-TR" dirty="0" err="1"/>
              <a:t>serebral</a:t>
            </a:r>
            <a:r>
              <a:rPr lang="tr-TR" dirty="0"/>
              <a:t> </a:t>
            </a:r>
            <a:r>
              <a:rPr lang="tr-TR" dirty="0" err="1"/>
              <a:t>hipoperfüzyon</a:t>
            </a:r>
            <a:r>
              <a:rPr lang="tr-TR" dirty="0"/>
              <a:t> semptomları ile konulur. </a:t>
            </a:r>
          </a:p>
          <a:p>
            <a:endParaRPr lang="tr-TR" dirty="0"/>
          </a:p>
        </p:txBody>
      </p:sp>
    </p:spTree>
    <p:extLst>
      <p:ext uri="{BB962C8B-B14F-4D97-AF65-F5344CB8AC3E}">
        <p14:creationId xmlns:p14="http://schemas.microsoft.com/office/powerpoint/2010/main" val="288358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52697" y="0"/>
            <a:ext cx="8242663" cy="6740434"/>
          </a:xfrm>
          <a:prstGeom prst="rect">
            <a:avLst/>
          </a:prstGeom>
        </p:spPr>
      </p:pic>
    </p:spTree>
    <p:extLst>
      <p:ext uri="{BB962C8B-B14F-4D97-AF65-F5344CB8AC3E}">
        <p14:creationId xmlns:p14="http://schemas.microsoft.com/office/powerpoint/2010/main" val="1983414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FF0000"/>
                </a:solidFill>
              </a:rPr>
              <a:t>OH Tedavi </a:t>
            </a:r>
          </a:p>
        </p:txBody>
      </p:sp>
      <p:sp>
        <p:nvSpPr>
          <p:cNvPr id="3" name="İçerik Yer Tutucusu 2"/>
          <p:cNvSpPr>
            <a:spLocks noGrp="1"/>
          </p:cNvSpPr>
          <p:nvPr>
            <p:ph idx="1"/>
          </p:nvPr>
        </p:nvSpPr>
        <p:spPr>
          <a:xfrm>
            <a:off x="457200" y="1417639"/>
            <a:ext cx="8229600" cy="5049184"/>
          </a:xfrm>
        </p:spPr>
        <p:txBody>
          <a:bodyPr>
            <a:normAutofit fontScale="85000" lnSpcReduction="20000"/>
          </a:bodyPr>
          <a:lstStyle/>
          <a:p>
            <a:r>
              <a:rPr lang="tr-TR" dirty="0"/>
              <a:t>HT ilaçları kademeli azalt</a:t>
            </a:r>
          </a:p>
          <a:p>
            <a:r>
              <a:rPr lang="tr-TR" dirty="0"/>
              <a:t>OH  </a:t>
            </a:r>
            <a:r>
              <a:rPr lang="tr-TR" dirty="0" err="1"/>
              <a:t>diüretikler</a:t>
            </a:r>
            <a:r>
              <a:rPr lang="tr-TR" dirty="0"/>
              <a:t>, alfa </a:t>
            </a:r>
            <a:r>
              <a:rPr lang="tr-TR" dirty="0" err="1"/>
              <a:t>blokerler</a:t>
            </a:r>
            <a:r>
              <a:rPr lang="tr-TR" dirty="0"/>
              <a:t>, doğrudan etkili </a:t>
            </a:r>
            <a:r>
              <a:rPr lang="tr-TR" dirty="0" err="1"/>
              <a:t>vazodilatörler</a:t>
            </a:r>
            <a:r>
              <a:rPr lang="tr-TR" dirty="0"/>
              <a:t> ilaçlardan kaçınılmalı, </a:t>
            </a:r>
          </a:p>
          <a:p>
            <a:r>
              <a:rPr lang="tr-TR" dirty="0"/>
              <a:t>TCA ,</a:t>
            </a:r>
            <a:r>
              <a:rPr lang="tr-TR" dirty="0" err="1"/>
              <a:t>antipsikotik</a:t>
            </a:r>
            <a:r>
              <a:rPr lang="tr-TR" dirty="0"/>
              <a:t> , MAO </a:t>
            </a:r>
            <a:r>
              <a:rPr lang="tr-TR" dirty="0" err="1"/>
              <a:t>inh</a:t>
            </a:r>
            <a:r>
              <a:rPr lang="tr-TR" dirty="0"/>
              <a:t>,  </a:t>
            </a:r>
            <a:r>
              <a:rPr lang="tr-TR" dirty="0" err="1"/>
              <a:t>Levodopa</a:t>
            </a:r>
            <a:r>
              <a:rPr lang="tr-TR" dirty="0"/>
              <a:t>/</a:t>
            </a:r>
            <a:r>
              <a:rPr lang="tr-TR" dirty="0" err="1"/>
              <a:t>Karbidopa</a:t>
            </a:r>
            <a:r>
              <a:rPr lang="tr-TR" dirty="0"/>
              <a:t>, </a:t>
            </a:r>
            <a:r>
              <a:rPr lang="tr-TR" dirty="0" err="1"/>
              <a:t>Dopamin</a:t>
            </a:r>
            <a:r>
              <a:rPr lang="tr-TR" dirty="0"/>
              <a:t> </a:t>
            </a:r>
            <a:r>
              <a:rPr lang="tr-TR" dirty="0" err="1"/>
              <a:t>agonisti</a:t>
            </a:r>
            <a:r>
              <a:rPr lang="tr-TR" dirty="0"/>
              <a:t>, ACE-İ,  </a:t>
            </a:r>
            <a:r>
              <a:rPr lang="tr-TR" dirty="0" err="1"/>
              <a:t>Amiodaron</a:t>
            </a:r>
            <a:r>
              <a:rPr lang="tr-TR" dirty="0"/>
              <a:t>, BZD, </a:t>
            </a:r>
            <a:r>
              <a:rPr lang="tr-TR" dirty="0" err="1"/>
              <a:t>antihistaminik</a:t>
            </a:r>
            <a:r>
              <a:rPr lang="tr-TR" dirty="0"/>
              <a:t>  </a:t>
            </a:r>
            <a:r>
              <a:rPr lang="tr-TR" dirty="0" err="1"/>
              <a:t>Fosfodiesteraz</a:t>
            </a:r>
            <a:r>
              <a:rPr lang="tr-TR" dirty="0"/>
              <a:t> </a:t>
            </a:r>
            <a:r>
              <a:rPr lang="tr-TR" dirty="0" err="1"/>
              <a:t>inh</a:t>
            </a:r>
            <a:r>
              <a:rPr lang="tr-TR" dirty="0"/>
              <a:t>,  ED, </a:t>
            </a:r>
            <a:r>
              <a:rPr lang="tr-TR" dirty="0" err="1"/>
              <a:t>Myorelaxan</a:t>
            </a:r>
            <a:r>
              <a:rPr lang="tr-TR" b="1" dirty="0">
                <a:solidFill>
                  <a:srgbClr val="FF0000"/>
                </a:solidFill>
              </a:rPr>
              <a:t>!!!!!!!</a:t>
            </a:r>
          </a:p>
          <a:p>
            <a:r>
              <a:rPr lang="tr-TR" dirty="0"/>
              <a:t>Kısa etkili ve düşük doz </a:t>
            </a:r>
            <a:r>
              <a:rPr lang="tr-TR" dirty="0" err="1"/>
              <a:t>antihipertansifler</a:t>
            </a:r>
            <a:r>
              <a:rPr lang="tr-TR" dirty="0"/>
              <a:t> tercih edilmelidir. </a:t>
            </a:r>
          </a:p>
          <a:p>
            <a:r>
              <a:rPr lang="tr-TR" dirty="0"/>
              <a:t>Yavaşça ayağa kalkmak, direnç egzersizleri, varis  çorabı,  yeterli sıvı alımı, alkolden kaçınmak, daha az ve sık yemek, yeterli tuz alımı, sıcak havalarda yoğun egzersizden kaçınmak, yatağın başını 30 ila 45 derece yüksekte tutmak </a:t>
            </a:r>
          </a:p>
        </p:txBody>
      </p:sp>
    </p:spTree>
    <p:extLst>
      <p:ext uri="{BB962C8B-B14F-4D97-AF65-F5344CB8AC3E}">
        <p14:creationId xmlns:p14="http://schemas.microsoft.com/office/powerpoint/2010/main" val="1472466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932985" cy="1417638"/>
          </a:xfrm>
        </p:spPr>
        <p:txBody>
          <a:bodyPr>
            <a:noAutofit/>
          </a:bodyPr>
          <a:lstStyle/>
          <a:p>
            <a:pPr algn="just"/>
            <a:r>
              <a:rPr sz="3600" dirty="0" err="1">
                <a:solidFill>
                  <a:srgbClr val="FF0000"/>
                </a:solidFill>
              </a:rPr>
              <a:t>Klinik</a:t>
            </a:r>
            <a:r>
              <a:rPr sz="3600" dirty="0">
                <a:solidFill>
                  <a:srgbClr val="FF0000"/>
                </a:solidFill>
              </a:rPr>
              <a:t> </a:t>
            </a:r>
            <a:r>
              <a:rPr sz="3600" dirty="0" err="1">
                <a:solidFill>
                  <a:srgbClr val="FF0000"/>
                </a:solidFill>
              </a:rPr>
              <a:t>Vaka</a:t>
            </a:r>
            <a:r>
              <a:rPr sz="3600" dirty="0">
                <a:solidFill>
                  <a:srgbClr val="FF0000"/>
                </a:solidFill>
              </a:rPr>
              <a:t>: 80 </a:t>
            </a:r>
            <a:r>
              <a:rPr sz="3600" dirty="0" err="1">
                <a:solidFill>
                  <a:srgbClr val="FF0000"/>
                </a:solidFill>
              </a:rPr>
              <a:t>Yaşında</a:t>
            </a:r>
            <a:r>
              <a:rPr sz="3600" dirty="0">
                <a:solidFill>
                  <a:srgbClr val="FF0000"/>
                </a:solidFill>
              </a:rPr>
              <a:t> </a:t>
            </a:r>
            <a:r>
              <a:rPr sz="3600" dirty="0" err="1">
                <a:solidFill>
                  <a:srgbClr val="FF0000"/>
                </a:solidFill>
              </a:rPr>
              <a:t>Hipertansiyon</a:t>
            </a:r>
            <a:r>
              <a:rPr sz="3600" dirty="0">
                <a:solidFill>
                  <a:srgbClr val="FF0000"/>
                </a:solidFill>
              </a:rPr>
              <a:t> </a:t>
            </a:r>
            <a:r>
              <a:rPr sz="3600" dirty="0" err="1">
                <a:solidFill>
                  <a:srgbClr val="FF0000"/>
                </a:solidFill>
              </a:rPr>
              <a:t>Hastası</a:t>
            </a:r>
            <a:endParaRPr sz="3600" dirty="0">
              <a:solidFill>
                <a:srgbClr val="FF0000"/>
              </a:solidFill>
            </a:endParaRPr>
          </a:p>
        </p:txBody>
      </p:sp>
      <p:sp>
        <p:nvSpPr>
          <p:cNvPr id="3" name="Content Placeholder 2"/>
          <p:cNvSpPr>
            <a:spLocks noGrp="1"/>
          </p:cNvSpPr>
          <p:nvPr>
            <p:ph idx="1"/>
          </p:nvPr>
        </p:nvSpPr>
        <p:spPr>
          <a:xfrm>
            <a:off x="457200" y="1072662"/>
            <a:ext cx="8229600" cy="5053501"/>
          </a:xfrm>
        </p:spPr>
        <p:txBody>
          <a:bodyPr>
            <a:normAutofit fontScale="77500" lnSpcReduction="20000"/>
          </a:bodyPr>
          <a:lstStyle/>
          <a:p>
            <a:pPr marL="0" indent="0">
              <a:buNone/>
            </a:pPr>
            <a:r>
              <a:rPr dirty="0"/>
              <a:t>• 80 </a:t>
            </a:r>
            <a:r>
              <a:rPr dirty="0" err="1"/>
              <a:t>yaşında</a:t>
            </a:r>
            <a:r>
              <a:rPr dirty="0"/>
              <a:t> </a:t>
            </a:r>
            <a:r>
              <a:rPr dirty="0" err="1"/>
              <a:t>kadın</a:t>
            </a:r>
            <a:r>
              <a:rPr dirty="0"/>
              <a:t> hasta</a:t>
            </a:r>
          </a:p>
          <a:p>
            <a:pPr marL="0" indent="0">
              <a:buNone/>
            </a:pPr>
            <a:r>
              <a:rPr dirty="0"/>
              <a:t>• </a:t>
            </a:r>
            <a:r>
              <a:rPr dirty="0" err="1"/>
              <a:t>Hikaye</a:t>
            </a:r>
            <a:r>
              <a:rPr dirty="0"/>
              <a:t>: </a:t>
            </a:r>
            <a:r>
              <a:rPr dirty="0" err="1"/>
              <a:t>Hipertansiyon</a:t>
            </a:r>
            <a:r>
              <a:rPr dirty="0"/>
              <a:t> + Tip 2 DM + </a:t>
            </a:r>
            <a:r>
              <a:rPr dirty="0" err="1"/>
              <a:t>hafif</a:t>
            </a:r>
            <a:r>
              <a:rPr dirty="0"/>
              <a:t> </a:t>
            </a:r>
            <a:r>
              <a:rPr dirty="0" err="1"/>
              <a:t>kognitif</a:t>
            </a:r>
            <a:r>
              <a:rPr dirty="0"/>
              <a:t> </a:t>
            </a:r>
            <a:r>
              <a:rPr dirty="0" err="1"/>
              <a:t>bozukluk</a:t>
            </a:r>
            <a:endParaRPr dirty="0"/>
          </a:p>
          <a:p>
            <a:pPr marL="0" indent="0">
              <a:buNone/>
            </a:pPr>
            <a:r>
              <a:rPr dirty="0"/>
              <a:t>• 2 </a:t>
            </a:r>
            <a:r>
              <a:rPr dirty="0" err="1"/>
              <a:t>düşme</a:t>
            </a:r>
            <a:r>
              <a:rPr dirty="0"/>
              <a:t> </a:t>
            </a:r>
            <a:r>
              <a:rPr dirty="0" err="1"/>
              <a:t>öyküsü</a:t>
            </a:r>
            <a:r>
              <a:rPr dirty="0"/>
              <a:t>, </a:t>
            </a:r>
            <a:r>
              <a:rPr dirty="0" err="1"/>
              <a:t>polifarmasi</a:t>
            </a:r>
            <a:r>
              <a:rPr dirty="0"/>
              <a:t> (6 </a:t>
            </a:r>
            <a:r>
              <a:rPr dirty="0" err="1"/>
              <a:t>ilaç</a:t>
            </a:r>
            <a:r>
              <a:rPr dirty="0"/>
              <a:t>)</a:t>
            </a:r>
          </a:p>
          <a:p>
            <a:pPr marL="0" indent="0">
              <a:buNone/>
            </a:pPr>
            <a:r>
              <a:rPr dirty="0"/>
              <a:t>• </a:t>
            </a:r>
            <a:r>
              <a:rPr dirty="0" err="1"/>
              <a:t>Evde</a:t>
            </a:r>
            <a:r>
              <a:rPr dirty="0"/>
              <a:t> </a:t>
            </a:r>
            <a:r>
              <a:rPr dirty="0" err="1"/>
              <a:t>ölçüm</a:t>
            </a:r>
            <a:r>
              <a:rPr dirty="0"/>
              <a:t> </a:t>
            </a:r>
            <a:r>
              <a:rPr dirty="0" err="1"/>
              <a:t>ortalama</a:t>
            </a:r>
            <a:r>
              <a:rPr dirty="0"/>
              <a:t>: 150/85 mmHg</a:t>
            </a:r>
          </a:p>
          <a:p>
            <a:pPr marL="0" indent="0">
              <a:buNone/>
            </a:pPr>
            <a:r>
              <a:rPr dirty="0"/>
              <a:t>• </a:t>
            </a:r>
            <a:r>
              <a:rPr dirty="0" err="1"/>
              <a:t>Ortostatik</a:t>
            </a:r>
            <a:r>
              <a:rPr dirty="0"/>
              <a:t> </a:t>
            </a:r>
            <a:r>
              <a:rPr dirty="0" err="1"/>
              <a:t>hipotansiyon</a:t>
            </a:r>
            <a:r>
              <a:rPr dirty="0"/>
              <a:t>: </a:t>
            </a:r>
            <a:r>
              <a:rPr lang="tr-TR" dirty="0" err="1"/>
              <a:t>S</a:t>
            </a:r>
            <a:r>
              <a:rPr dirty="0" err="1"/>
              <a:t>istolik</a:t>
            </a:r>
            <a:r>
              <a:rPr dirty="0"/>
              <a:t> </a:t>
            </a:r>
            <a:r>
              <a:rPr dirty="0" err="1"/>
              <a:t>düşüş</a:t>
            </a:r>
            <a:r>
              <a:rPr dirty="0"/>
              <a:t> 18 mmHg</a:t>
            </a:r>
          </a:p>
          <a:p>
            <a:endParaRPr dirty="0"/>
          </a:p>
          <a:p>
            <a:r>
              <a:rPr dirty="0" err="1"/>
              <a:t>Kılavuzlara</a:t>
            </a:r>
            <a:r>
              <a:rPr dirty="0"/>
              <a:t> </a:t>
            </a:r>
            <a:r>
              <a:rPr dirty="0" err="1"/>
              <a:t>göre</a:t>
            </a:r>
            <a:r>
              <a:rPr dirty="0"/>
              <a:t> </a:t>
            </a:r>
            <a:r>
              <a:rPr dirty="0" err="1"/>
              <a:t>hedef</a:t>
            </a:r>
            <a:r>
              <a:rPr dirty="0"/>
              <a:t>?</a:t>
            </a:r>
          </a:p>
          <a:p>
            <a:pPr marL="0" indent="0">
              <a:buNone/>
            </a:pPr>
            <a:r>
              <a:rPr dirty="0"/>
              <a:t>• ACC/AHA 2025: &lt;130/80 → </a:t>
            </a:r>
            <a:r>
              <a:rPr dirty="0" err="1"/>
              <a:t>demans</a:t>
            </a:r>
            <a:r>
              <a:rPr dirty="0"/>
              <a:t> </a:t>
            </a:r>
            <a:r>
              <a:rPr dirty="0" err="1"/>
              <a:t>riskini</a:t>
            </a:r>
            <a:r>
              <a:rPr dirty="0"/>
              <a:t> </a:t>
            </a:r>
            <a:r>
              <a:rPr dirty="0" err="1"/>
              <a:t>azaltma</a:t>
            </a:r>
            <a:endParaRPr dirty="0"/>
          </a:p>
          <a:p>
            <a:pPr marL="0" indent="0">
              <a:buNone/>
            </a:pPr>
            <a:r>
              <a:rPr dirty="0"/>
              <a:t>• ESH 2023: 130–139 </a:t>
            </a:r>
            <a:r>
              <a:rPr dirty="0" err="1"/>
              <a:t>sistolik</a:t>
            </a:r>
            <a:r>
              <a:rPr dirty="0"/>
              <a:t> (≥80 </a:t>
            </a:r>
            <a:r>
              <a:rPr dirty="0" err="1"/>
              <a:t>yaş</a:t>
            </a:r>
            <a:r>
              <a:rPr dirty="0"/>
              <a:t>, </a:t>
            </a:r>
            <a:r>
              <a:rPr dirty="0" err="1"/>
              <a:t>tolere</a:t>
            </a:r>
            <a:r>
              <a:rPr dirty="0"/>
              <a:t> </a:t>
            </a:r>
            <a:r>
              <a:rPr dirty="0" err="1"/>
              <a:t>ederse</a:t>
            </a:r>
            <a:r>
              <a:rPr dirty="0"/>
              <a:t>)</a:t>
            </a:r>
          </a:p>
          <a:p>
            <a:pPr marL="0" indent="0">
              <a:buNone/>
            </a:pPr>
            <a:r>
              <a:rPr dirty="0"/>
              <a:t>• ESC 2024: 130–139 </a:t>
            </a:r>
            <a:r>
              <a:rPr dirty="0" err="1"/>
              <a:t>sistolik</a:t>
            </a:r>
            <a:r>
              <a:rPr dirty="0"/>
              <a:t>, </a:t>
            </a:r>
            <a:r>
              <a:rPr dirty="0" err="1"/>
              <a:t>komorbiditelerle</a:t>
            </a:r>
            <a:r>
              <a:rPr dirty="0"/>
              <a:t> </a:t>
            </a:r>
            <a:r>
              <a:rPr dirty="0" err="1"/>
              <a:t>entegre</a:t>
            </a:r>
            <a:endParaRPr dirty="0"/>
          </a:p>
          <a:p>
            <a:endParaRPr dirty="0"/>
          </a:p>
          <a:p>
            <a:r>
              <a:rPr dirty="0" err="1"/>
              <a:t>Karar</a:t>
            </a:r>
            <a:r>
              <a:rPr dirty="0"/>
              <a:t>: </a:t>
            </a:r>
            <a:r>
              <a:rPr dirty="0" err="1"/>
              <a:t>Hedef</a:t>
            </a:r>
            <a:r>
              <a:rPr dirty="0"/>
              <a:t> 130–139 mmHg</a:t>
            </a:r>
          </a:p>
          <a:p>
            <a:r>
              <a:rPr dirty="0"/>
              <a:t>→ </a:t>
            </a:r>
            <a:r>
              <a:rPr dirty="0" err="1"/>
              <a:t>Demans</a:t>
            </a:r>
            <a:r>
              <a:rPr dirty="0"/>
              <a:t> </a:t>
            </a:r>
            <a:r>
              <a:rPr dirty="0" err="1"/>
              <a:t>riski</a:t>
            </a:r>
            <a:r>
              <a:rPr dirty="0"/>
              <a:t> </a:t>
            </a:r>
            <a:r>
              <a:rPr dirty="0" err="1"/>
              <a:t>ile</a:t>
            </a:r>
            <a:r>
              <a:rPr dirty="0"/>
              <a:t> </a:t>
            </a:r>
            <a:r>
              <a:rPr dirty="0" err="1"/>
              <a:t>düşme</a:t>
            </a:r>
            <a:r>
              <a:rPr dirty="0"/>
              <a:t> </a:t>
            </a:r>
            <a:r>
              <a:rPr dirty="0" err="1"/>
              <a:t>riski</a:t>
            </a:r>
            <a:r>
              <a:rPr dirty="0"/>
              <a:t> </a:t>
            </a:r>
            <a:r>
              <a:rPr dirty="0" err="1"/>
              <a:t>arasında</a:t>
            </a:r>
            <a:r>
              <a:rPr dirty="0"/>
              <a:t> </a:t>
            </a:r>
            <a:r>
              <a:rPr dirty="0" err="1"/>
              <a:t>denge</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600" b="1" dirty="0" err="1">
                <a:solidFill>
                  <a:srgbClr val="FF0000"/>
                </a:solidFill>
              </a:rPr>
              <a:t>Özet</a:t>
            </a:r>
            <a:endParaRPr sz="3600" b="1" dirty="0">
              <a:solidFill>
                <a:srgbClr val="FF0000"/>
              </a:solidFill>
            </a:endParaRPr>
          </a:p>
        </p:txBody>
      </p:sp>
      <p:sp>
        <p:nvSpPr>
          <p:cNvPr id="3" name="Content Placeholder 2"/>
          <p:cNvSpPr>
            <a:spLocks noGrp="1"/>
          </p:cNvSpPr>
          <p:nvPr>
            <p:ph idx="1"/>
          </p:nvPr>
        </p:nvSpPr>
        <p:spPr>
          <a:xfrm>
            <a:off x="457200" y="1485901"/>
            <a:ext cx="8229600" cy="5097463"/>
          </a:xfrm>
        </p:spPr>
        <p:txBody>
          <a:bodyPr>
            <a:normAutofit fontScale="92500" lnSpcReduction="20000"/>
          </a:bodyPr>
          <a:lstStyle/>
          <a:p>
            <a:pPr marL="0" indent="0">
              <a:buNone/>
            </a:pPr>
            <a:r>
              <a:rPr dirty="0"/>
              <a:t>• </a:t>
            </a:r>
            <a:r>
              <a:rPr b="1" dirty="0" err="1"/>
              <a:t>Yaşlıda</a:t>
            </a:r>
            <a:r>
              <a:rPr b="1" dirty="0"/>
              <a:t> </a:t>
            </a:r>
            <a:r>
              <a:rPr lang="tr-TR" b="1" dirty="0"/>
              <a:t>HT</a:t>
            </a:r>
            <a:r>
              <a:rPr b="1" dirty="0"/>
              <a:t> </a:t>
            </a:r>
            <a:r>
              <a:rPr b="1" dirty="0" err="1"/>
              <a:t>yönetimi</a:t>
            </a:r>
            <a:r>
              <a:rPr b="1" dirty="0"/>
              <a:t> = </a:t>
            </a:r>
            <a:r>
              <a:rPr lang="tr-TR" b="1" dirty="0" err="1"/>
              <a:t>D</a:t>
            </a:r>
            <a:r>
              <a:rPr b="1" dirty="0" err="1"/>
              <a:t>enge</a:t>
            </a:r>
            <a:r>
              <a:rPr b="1" dirty="0"/>
              <a:t> </a:t>
            </a:r>
            <a:r>
              <a:rPr b="1" dirty="0" err="1"/>
              <a:t>sanatı</a:t>
            </a:r>
            <a:endParaRPr b="1" dirty="0"/>
          </a:p>
          <a:p>
            <a:pPr marL="0" indent="0">
              <a:buNone/>
            </a:pPr>
            <a:r>
              <a:rPr b="1" dirty="0"/>
              <a:t>• AHA: </a:t>
            </a:r>
            <a:r>
              <a:rPr lang="tr-TR" b="1" dirty="0" err="1"/>
              <a:t>D</a:t>
            </a:r>
            <a:r>
              <a:rPr b="1" dirty="0"/>
              <a:t>aha </a:t>
            </a:r>
            <a:r>
              <a:rPr b="1" dirty="0" err="1"/>
              <a:t>sıkı</a:t>
            </a:r>
            <a:r>
              <a:rPr b="1" dirty="0"/>
              <a:t> </a:t>
            </a:r>
            <a:r>
              <a:rPr b="1" dirty="0" err="1"/>
              <a:t>hedefler</a:t>
            </a:r>
            <a:r>
              <a:rPr b="1" dirty="0"/>
              <a:t>, </a:t>
            </a:r>
            <a:r>
              <a:rPr b="1" dirty="0" err="1"/>
              <a:t>demans</a:t>
            </a:r>
            <a:r>
              <a:rPr b="1" dirty="0"/>
              <a:t> </a:t>
            </a:r>
            <a:r>
              <a:rPr b="1" dirty="0" err="1"/>
              <a:t>önleme</a:t>
            </a:r>
            <a:endParaRPr b="1" dirty="0"/>
          </a:p>
          <a:p>
            <a:pPr marL="0" indent="0">
              <a:buNone/>
            </a:pPr>
            <a:r>
              <a:rPr b="1" dirty="0"/>
              <a:t>• ESH/ESC: </a:t>
            </a:r>
            <a:r>
              <a:rPr lang="tr-TR" b="1" dirty="0" err="1"/>
              <a:t>D</a:t>
            </a:r>
            <a:r>
              <a:rPr b="1" dirty="0"/>
              <a:t>aha </a:t>
            </a:r>
            <a:r>
              <a:rPr b="1" dirty="0" err="1"/>
              <a:t>ılımlı</a:t>
            </a:r>
            <a:r>
              <a:rPr b="1" dirty="0"/>
              <a:t>, </a:t>
            </a:r>
            <a:r>
              <a:rPr b="1" dirty="0" err="1"/>
              <a:t>tolerans</a:t>
            </a:r>
            <a:r>
              <a:rPr b="1" dirty="0"/>
              <a:t> </a:t>
            </a:r>
            <a:r>
              <a:rPr b="1" dirty="0" err="1"/>
              <a:t>odaklı</a:t>
            </a:r>
            <a:endParaRPr b="1" dirty="0"/>
          </a:p>
          <a:p>
            <a:pPr marL="0" indent="0">
              <a:buNone/>
            </a:pPr>
            <a:r>
              <a:rPr b="1" dirty="0"/>
              <a:t>• </a:t>
            </a:r>
            <a:r>
              <a:rPr b="1" dirty="0" err="1"/>
              <a:t>Klinik</a:t>
            </a:r>
            <a:r>
              <a:rPr b="1" dirty="0"/>
              <a:t> </a:t>
            </a:r>
            <a:r>
              <a:rPr b="1" dirty="0" err="1"/>
              <a:t>karar</a:t>
            </a:r>
            <a:r>
              <a:rPr b="1" dirty="0"/>
              <a:t>: </a:t>
            </a:r>
            <a:r>
              <a:rPr lang="tr-TR" b="1" dirty="0" err="1"/>
              <a:t>D</a:t>
            </a:r>
            <a:r>
              <a:rPr b="1" dirty="0" err="1"/>
              <a:t>üşme</a:t>
            </a:r>
            <a:r>
              <a:rPr b="1" dirty="0"/>
              <a:t> </a:t>
            </a:r>
            <a:r>
              <a:rPr b="1" dirty="0" err="1"/>
              <a:t>riski</a:t>
            </a:r>
            <a:r>
              <a:rPr lang="tr-TR" b="1" dirty="0"/>
              <a:t>  ( </a:t>
            </a:r>
            <a:r>
              <a:rPr lang="tr-TR" b="1" dirty="0" err="1"/>
              <a:t>inkontinans</a:t>
            </a:r>
            <a:r>
              <a:rPr lang="tr-TR" b="1" dirty="0"/>
              <a:t> dahil)</a:t>
            </a:r>
            <a:r>
              <a:rPr b="1" dirty="0"/>
              <a:t>, frailty, </a:t>
            </a:r>
            <a:r>
              <a:rPr b="1" dirty="0" err="1"/>
              <a:t>yaşam</a:t>
            </a:r>
            <a:r>
              <a:rPr b="1" dirty="0"/>
              <a:t> </a:t>
            </a:r>
            <a:r>
              <a:rPr b="1" dirty="0" err="1"/>
              <a:t>beklentisine</a:t>
            </a:r>
            <a:r>
              <a:rPr b="1" dirty="0"/>
              <a:t> </a:t>
            </a:r>
            <a:r>
              <a:rPr b="1" dirty="0" err="1"/>
              <a:t>göre</a:t>
            </a:r>
            <a:endParaRPr b="1" dirty="0"/>
          </a:p>
          <a:p>
            <a:r>
              <a:rPr b="1" dirty="0"/>
              <a:t>→ </a:t>
            </a:r>
            <a:r>
              <a:rPr b="1" dirty="0" err="1"/>
              <a:t>Altın</a:t>
            </a:r>
            <a:r>
              <a:rPr b="1" dirty="0"/>
              <a:t> </a:t>
            </a:r>
            <a:r>
              <a:rPr b="1" dirty="0" err="1"/>
              <a:t>mesaj</a:t>
            </a:r>
            <a:r>
              <a:rPr b="1" dirty="0"/>
              <a:t>: </a:t>
            </a:r>
            <a:r>
              <a:rPr b="1" dirty="0" err="1"/>
              <a:t>Düşür</a:t>
            </a:r>
            <a:r>
              <a:rPr b="1" dirty="0"/>
              <a:t> </a:t>
            </a:r>
            <a:r>
              <a:rPr b="1" dirty="0" err="1"/>
              <a:t>ama</a:t>
            </a:r>
            <a:r>
              <a:rPr b="1" dirty="0"/>
              <a:t> </a:t>
            </a:r>
            <a:r>
              <a:rPr b="1" dirty="0" err="1"/>
              <a:t>düşürme</a:t>
            </a:r>
            <a:r>
              <a:rPr b="1" dirty="0"/>
              <a:t>!</a:t>
            </a:r>
            <a:endParaRPr lang="tr-TR" b="1" dirty="0"/>
          </a:p>
          <a:p>
            <a:r>
              <a:rPr lang="tr-TR" b="1" dirty="0">
                <a:solidFill>
                  <a:srgbClr val="FF0000"/>
                </a:solidFill>
              </a:rPr>
              <a:t>KVH   için zamanla göreceğimiz iyilik, </a:t>
            </a:r>
            <a:r>
              <a:rPr lang="tr-TR" b="1" dirty="0" err="1">
                <a:solidFill>
                  <a:srgbClr val="FF0000"/>
                </a:solidFill>
              </a:rPr>
              <a:t>restriktif</a:t>
            </a:r>
            <a:r>
              <a:rPr lang="tr-TR" b="1" dirty="0">
                <a:solidFill>
                  <a:srgbClr val="FF0000"/>
                </a:solidFill>
              </a:rPr>
              <a:t> tedavi kaynaklı sıkıntılar olunca mümkün olmaz</a:t>
            </a:r>
          </a:p>
          <a:p>
            <a:pPr marL="0" indent="0" algn="ctr">
              <a:buNone/>
            </a:pPr>
            <a:r>
              <a:rPr lang="tr-TR" b="1" i="1" dirty="0">
                <a:solidFill>
                  <a:srgbClr val="0070C0"/>
                </a:solidFill>
              </a:rPr>
              <a:t>KILAVUZ BİLGİLERİ ÖNEMLİ AMA YAŞLI BİREYİN EN İYİ KILAVUZU  YAŞLIYI BÜTÜNCÜL  VE BİREYSEL DEĞERLENDİREN  GERİATRİSTİDİR</a:t>
            </a:r>
          </a:p>
          <a:p>
            <a:pPr marL="0" indent="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FF0000"/>
                </a:solidFill>
              </a:rPr>
              <a:t>HT ve Komplikasyonları</a:t>
            </a:r>
          </a:p>
        </p:txBody>
      </p:sp>
      <p:sp>
        <p:nvSpPr>
          <p:cNvPr id="3" name="İçerik Yer Tutucusu 2"/>
          <p:cNvSpPr>
            <a:spLocks noGrp="1"/>
          </p:cNvSpPr>
          <p:nvPr>
            <p:ph idx="1"/>
          </p:nvPr>
        </p:nvSpPr>
        <p:spPr>
          <a:xfrm>
            <a:off x="457200" y="1290918"/>
            <a:ext cx="8229600" cy="5414682"/>
          </a:xfrm>
        </p:spPr>
        <p:txBody>
          <a:bodyPr>
            <a:normAutofit/>
          </a:bodyPr>
          <a:lstStyle/>
          <a:p>
            <a:r>
              <a:rPr lang="tr-TR" sz="3000" b="1" dirty="0"/>
              <a:t>AMI, KY ve SVO  gibi KVH dünya çapında önde gelen ölüm ve sakatlık nedenidir. </a:t>
            </a:r>
          </a:p>
          <a:p>
            <a:r>
              <a:rPr lang="tr-TR" sz="3000" b="1" dirty="0"/>
              <a:t>Dünya Sağlık Raporu 2002: 75 yaş üstü inme vakalarının %62'si ve KKH vakalarının %49'u HT kaynaklıdır.</a:t>
            </a:r>
          </a:p>
          <a:p>
            <a:r>
              <a:rPr lang="tr-TR" sz="3000" b="1" dirty="0"/>
              <a:t>KBH</a:t>
            </a:r>
          </a:p>
          <a:p>
            <a:pPr marL="0" indent="0">
              <a:buNone/>
            </a:pPr>
            <a:endParaRPr lang="tr-TR" dirty="0"/>
          </a:p>
        </p:txBody>
      </p:sp>
      <p:pic>
        <p:nvPicPr>
          <p:cNvPr id="4" name="Resim 3"/>
          <p:cNvPicPr>
            <a:picLocks noChangeAspect="1"/>
          </p:cNvPicPr>
          <p:nvPr/>
        </p:nvPicPr>
        <p:blipFill>
          <a:blip r:embed="rId2"/>
          <a:stretch>
            <a:fillRect/>
          </a:stretch>
        </p:blipFill>
        <p:spPr>
          <a:xfrm>
            <a:off x="1571625" y="3818964"/>
            <a:ext cx="6000750" cy="2725271"/>
          </a:xfrm>
          <a:prstGeom prst="rect">
            <a:avLst/>
          </a:prstGeom>
        </p:spPr>
      </p:pic>
    </p:spTree>
    <p:extLst>
      <p:ext uri="{BB962C8B-B14F-4D97-AF65-F5344CB8AC3E}">
        <p14:creationId xmlns:p14="http://schemas.microsoft.com/office/powerpoint/2010/main" val="3254071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FF0000"/>
                </a:solidFill>
              </a:rPr>
              <a:t>Yaşlıda Hipertansiyon niye sık görülür?</a:t>
            </a:r>
          </a:p>
        </p:txBody>
      </p:sp>
      <p:sp>
        <p:nvSpPr>
          <p:cNvPr id="3" name="Dikdörtgen 2"/>
          <p:cNvSpPr/>
          <p:nvPr/>
        </p:nvSpPr>
        <p:spPr>
          <a:xfrm>
            <a:off x="326571" y="2967335"/>
            <a:ext cx="8817429" cy="954107"/>
          </a:xfrm>
          <a:prstGeom prst="rect">
            <a:avLst/>
          </a:prstGeom>
        </p:spPr>
        <p:txBody>
          <a:bodyPr wrap="square">
            <a:spAutoFit/>
          </a:bodyPr>
          <a:lstStyle/>
          <a:p>
            <a:pPr algn="ctr"/>
            <a:r>
              <a:rPr lang="tr-TR" sz="2800" b="1" i="1" dirty="0">
                <a:solidFill>
                  <a:srgbClr val="0070C0"/>
                </a:solidFill>
              </a:rPr>
              <a:t>Fizyolojik yaşlanma ile gelen damar ve </a:t>
            </a:r>
            <a:r>
              <a:rPr lang="tr-TR" sz="2800" b="1" i="1" dirty="0" err="1">
                <a:solidFill>
                  <a:srgbClr val="0070C0"/>
                </a:solidFill>
              </a:rPr>
              <a:t>kardiyovasküler</a:t>
            </a:r>
            <a:r>
              <a:rPr lang="tr-TR" sz="2800" b="1" i="1" dirty="0">
                <a:solidFill>
                  <a:srgbClr val="0070C0"/>
                </a:solidFill>
              </a:rPr>
              <a:t> değişiklikler  ve diğer patolojik süreçlerin üst üste binmesi</a:t>
            </a:r>
            <a:endParaRPr lang="tr-TR" sz="2400" dirty="0">
              <a:solidFill>
                <a:srgbClr val="0070C0"/>
              </a:solidFill>
            </a:endParaRPr>
          </a:p>
        </p:txBody>
      </p:sp>
      <p:pic>
        <p:nvPicPr>
          <p:cNvPr id="4" name="Resim 3"/>
          <p:cNvPicPr>
            <a:picLocks noChangeAspect="1"/>
          </p:cNvPicPr>
          <p:nvPr/>
        </p:nvPicPr>
        <p:blipFill>
          <a:blip r:embed="rId2"/>
          <a:stretch>
            <a:fillRect/>
          </a:stretch>
        </p:blipFill>
        <p:spPr>
          <a:xfrm>
            <a:off x="1998616" y="4271553"/>
            <a:ext cx="4741817" cy="2586447"/>
          </a:xfrm>
          <a:prstGeom prst="rect">
            <a:avLst/>
          </a:prstGeom>
        </p:spPr>
      </p:pic>
    </p:spTree>
    <p:extLst>
      <p:ext uri="{BB962C8B-B14F-4D97-AF65-F5344CB8AC3E}">
        <p14:creationId xmlns:p14="http://schemas.microsoft.com/office/powerpoint/2010/main" val="738165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30629"/>
            <a:ext cx="8229600" cy="849085"/>
          </a:xfrm>
        </p:spPr>
        <p:txBody>
          <a:bodyPr>
            <a:normAutofit/>
          </a:bodyPr>
          <a:lstStyle/>
          <a:p>
            <a:r>
              <a:rPr lang="tr-TR" sz="3600" b="1" dirty="0">
                <a:solidFill>
                  <a:srgbClr val="FF0000"/>
                </a:solidFill>
              </a:rPr>
              <a:t>Yaşlanma ile meydana gelen değişiklikler</a:t>
            </a:r>
          </a:p>
        </p:txBody>
      </p:sp>
      <p:sp>
        <p:nvSpPr>
          <p:cNvPr id="3" name="İçerik Yer Tutucusu 2"/>
          <p:cNvSpPr>
            <a:spLocks noGrp="1"/>
          </p:cNvSpPr>
          <p:nvPr>
            <p:ph idx="1"/>
          </p:nvPr>
        </p:nvSpPr>
        <p:spPr>
          <a:xfrm>
            <a:off x="457200" y="731519"/>
            <a:ext cx="8229600" cy="5982789"/>
          </a:xfrm>
        </p:spPr>
        <p:txBody>
          <a:bodyPr>
            <a:normAutofit fontScale="70000" lnSpcReduction="20000"/>
          </a:bodyPr>
          <a:lstStyle/>
          <a:p>
            <a:pPr marL="0" indent="0">
              <a:buNone/>
            </a:pPr>
            <a:endParaRPr lang="tr-TR" dirty="0">
              <a:solidFill>
                <a:srgbClr val="FF0000"/>
              </a:solidFill>
            </a:endParaRPr>
          </a:p>
          <a:p>
            <a:pPr marL="0" indent="0">
              <a:buNone/>
            </a:pPr>
            <a:r>
              <a:rPr lang="tr-TR" b="1" dirty="0">
                <a:solidFill>
                  <a:srgbClr val="0070C0"/>
                </a:solidFill>
              </a:rPr>
              <a:t>• </a:t>
            </a:r>
            <a:r>
              <a:rPr lang="tr-TR" sz="4000" b="1" dirty="0" err="1">
                <a:solidFill>
                  <a:srgbClr val="0070C0"/>
                </a:solidFill>
              </a:rPr>
              <a:t>Arteriyel</a:t>
            </a:r>
            <a:r>
              <a:rPr lang="tr-TR" sz="4000" b="1" dirty="0">
                <a:solidFill>
                  <a:srgbClr val="0070C0"/>
                </a:solidFill>
              </a:rPr>
              <a:t> sertleşme: </a:t>
            </a:r>
            <a:r>
              <a:rPr lang="tr-TR" sz="4000" b="1" dirty="0"/>
              <a:t>(</a:t>
            </a:r>
            <a:r>
              <a:rPr lang="tr-TR" sz="4000" b="1" dirty="0" err="1"/>
              <a:t>arteriyel</a:t>
            </a:r>
            <a:r>
              <a:rPr lang="tr-TR" sz="4000" b="1" dirty="0"/>
              <a:t> elastikiyet kaybı)</a:t>
            </a:r>
          </a:p>
          <a:p>
            <a:pPr marL="0" indent="0">
              <a:buNone/>
            </a:pPr>
            <a:r>
              <a:rPr lang="tr-TR" sz="4000" b="1" dirty="0" err="1"/>
              <a:t>Elastin</a:t>
            </a:r>
            <a:r>
              <a:rPr lang="tr-TR" sz="4000" b="1" dirty="0"/>
              <a:t> azalır, </a:t>
            </a:r>
            <a:r>
              <a:rPr lang="tr-TR" sz="4000" b="1" dirty="0" err="1"/>
              <a:t>kollajen</a:t>
            </a:r>
            <a:r>
              <a:rPr lang="tr-TR" sz="4000" b="1" dirty="0"/>
              <a:t> artar → damar duvarı sertleşir → </a:t>
            </a:r>
            <a:r>
              <a:rPr lang="tr-TR" sz="4000" b="1" dirty="0" err="1"/>
              <a:t>Sistolik</a:t>
            </a:r>
            <a:r>
              <a:rPr lang="tr-TR" sz="4000" b="1" dirty="0"/>
              <a:t> basınç yükselir ( İzole </a:t>
            </a:r>
            <a:r>
              <a:rPr lang="tr-TR" sz="4000" b="1" dirty="0" err="1"/>
              <a:t>sistolik</a:t>
            </a:r>
            <a:r>
              <a:rPr lang="tr-TR" sz="4000" b="1" dirty="0"/>
              <a:t> hipertansiyon, </a:t>
            </a:r>
            <a:r>
              <a:rPr lang="tr-TR" sz="4000" b="1" dirty="0" err="1"/>
              <a:t>iSH</a:t>
            </a:r>
            <a:r>
              <a:rPr lang="tr-TR" sz="4000" b="1" dirty="0"/>
              <a:t>)</a:t>
            </a:r>
          </a:p>
          <a:p>
            <a:pPr marL="0" indent="0">
              <a:buNone/>
            </a:pPr>
            <a:r>
              <a:rPr lang="tr-TR" sz="4000" b="1" dirty="0">
                <a:solidFill>
                  <a:srgbClr val="0070C0"/>
                </a:solidFill>
              </a:rPr>
              <a:t>• Böbrek fonksiyonlarının yaşla azalması: </a:t>
            </a:r>
            <a:r>
              <a:rPr lang="tr-TR" sz="4000" b="1" dirty="0" err="1"/>
              <a:t>Na</a:t>
            </a:r>
            <a:r>
              <a:rPr lang="tr-TR" sz="4000" b="1" dirty="0"/>
              <a:t>+ </a:t>
            </a:r>
            <a:r>
              <a:rPr lang="tr-TR" sz="4000" b="1" dirty="0" err="1"/>
              <a:t>retansiyonu</a:t>
            </a:r>
            <a:r>
              <a:rPr lang="tr-TR" sz="4000" b="1" dirty="0"/>
              <a:t>, GFR azalması → Volüm yüklenmesi</a:t>
            </a:r>
          </a:p>
          <a:p>
            <a:pPr marL="0" indent="0">
              <a:buNone/>
            </a:pPr>
            <a:r>
              <a:rPr lang="tr-TR" sz="4000" b="1" dirty="0">
                <a:solidFill>
                  <a:srgbClr val="0070C0"/>
                </a:solidFill>
              </a:rPr>
              <a:t>• </a:t>
            </a:r>
            <a:r>
              <a:rPr lang="tr-TR" sz="4000" b="1" dirty="0" err="1">
                <a:solidFill>
                  <a:srgbClr val="0070C0"/>
                </a:solidFill>
              </a:rPr>
              <a:t>Endotel</a:t>
            </a:r>
            <a:r>
              <a:rPr lang="tr-TR" sz="4000" b="1" dirty="0">
                <a:solidFill>
                  <a:srgbClr val="0070C0"/>
                </a:solidFill>
              </a:rPr>
              <a:t> fonksiyon bozukluğu: </a:t>
            </a:r>
            <a:r>
              <a:rPr lang="tr-TR" sz="4000" b="1" dirty="0"/>
              <a:t>NO (nitrik oksit) üretimi azalır, </a:t>
            </a:r>
            <a:r>
              <a:rPr lang="tr-TR" sz="4000" b="1" dirty="0" err="1"/>
              <a:t>vazodilatasyon</a:t>
            </a:r>
            <a:r>
              <a:rPr lang="tr-TR" sz="4000" b="1" dirty="0"/>
              <a:t> yeteneği düşer. </a:t>
            </a:r>
          </a:p>
          <a:p>
            <a:pPr marL="0" indent="0">
              <a:buNone/>
            </a:pPr>
            <a:r>
              <a:rPr lang="tr-TR" sz="4000" b="1" dirty="0">
                <a:solidFill>
                  <a:srgbClr val="0070C0"/>
                </a:solidFill>
              </a:rPr>
              <a:t>• Otonom sinir sistemi </a:t>
            </a:r>
            <a:r>
              <a:rPr lang="tr-TR" sz="4000" b="1" dirty="0" err="1">
                <a:solidFill>
                  <a:srgbClr val="0070C0"/>
                </a:solidFill>
              </a:rPr>
              <a:t>değişiklikleri</a:t>
            </a:r>
            <a:r>
              <a:rPr lang="tr-TR" sz="4000" b="1" dirty="0" err="1"/>
              <a:t>:Sempatik</a:t>
            </a:r>
            <a:r>
              <a:rPr lang="tr-TR" sz="4000" b="1" dirty="0"/>
              <a:t> aktivite artar → Damar direncinde yükselme)</a:t>
            </a:r>
          </a:p>
          <a:p>
            <a:pPr marL="0" indent="0">
              <a:buNone/>
            </a:pPr>
            <a:r>
              <a:rPr lang="tr-TR" sz="4000" b="1" dirty="0">
                <a:solidFill>
                  <a:srgbClr val="00B050"/>
                </a:solidFill>
              </a:rPr>
              <a:t>• </a:t>
            </a:r>
            <a:r>
              <a:rPr lang="tr-TR" sz="4000" b="1" dirty="0" err="1">
                <a:solidFill>
                  <a:srgbClr val="00B050"/>
                </a:solidFill>
              </a:rPr>
              <a:t>Baroreseptör</a:t>
            </a:r>
            <a:r>
              <a:rPr lang="tr-TR" sz="4000" b="1" dirty="0">
                <a:solidFill>
                  <a:srgbClr val="00B050"/>
                </a:solidFill>
              </a:rPr>
              <a:t> duyarlılığının </a:t>
            </a:r>
            <a:r>
              <a:rPr lang="tr-TR" sz="4000" b="1" dirty="0" err="1">
                <a:solidFill>
                  <a:srgbClr val="00B050"/>
                </a:solidFill>
              </a:rPr>
              <a:t>azalması:</a:t>
            </a:r>
            <a:r>
              <a:rPr lang="tr-TR" sz="4000" b="1" dirty="0" err="1"/>
              <a:t>Tansiyon</a:t>
            </a:r>
            <a:r>
              <a:rPr lang="tr-TR" sz="4000" b="1" dirty="0">
                <a:solidFill>
                  <a:srgbClr val="00B050"/>
                </a:solidFill>
              </a:rPr>
              <a:t> </a:t>
            </a:r>
            <a:r>
              <a:rPr lang="tr-TR" sz="4000" b="1" dirty="0"/>
              <a:t>dalgalanmalarını </a:t>
            </a:r>
            <a:r>
              <a:rPr lang="tr-TR" sz="4000" b="1" dirty="0" err="1"/>
              <a:t>kompanse</a:t>
            </a:r>
            <a:r>
              <a:rPr lang="tr-TR" sz="4000" b="1" dirty="0"/>
              <a:t> edemez → Daha fazla oynaklık ve </a:t>
            </a:r>
            <a:r>
              <a:rPr lang="tr-TR" sz="4000" b="1" dirty="0" err="1"/>
              <a:t>ortostatik</a:t>
            </a:r>
            <a:r>
              <a:rPr lang="tr-TR" sz="4000" b="1" dirty="0"/>
              <a:t> hipotansiyon. </a:t>
            </a:r>
          </a:p>
          <a:p>
            <a:pPr marL="0" indent="0">
              <a:buNone/>
            </a:pPr>
            <a:r>
              <a:rPr lang="tr-TR" sz="4000" b="1" dirty="0"/>
              <a:t> </a:t>
            </a:r>
          </a:p>
        </p:txBody>
      </p:sp>
    </p:spTree>
    <p:extLst>
      <p:ext uri="{BB962C8B-B14F-4D97-AF65-F5344CB8AC3E}">
        <p14:creationId xmlns:p14="http://schemas.microsoft.com/office/powerpoint/2010/main" val="191482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FF0000"/>
                </a:solidFill>
              </a:rPr>
              <a:t>Eşlik eden diğer faktör sıklığının artışı</a:t>
            </a:r>
          </a:p>
        </p:txBody>
      </p:sp>
      <p:sp>
        <p:nvSpPr>
          <p:cNvPr id="3" name="İçerik Yer Tutucusu 2"/>
          <p:cNvSpPr>
            <a:spLocks noGrp="1"/>
          </p:cNvSpPr>
          <p:nvPr>
            <p:ph idx="1"/>
          </p:nvPr>
        </p:nvSpPr>
        <p:spPr>
          <a:xfrm>
            <a:off x="457200" y="1267097"/>
            <a:ext cx="8229600" cy="5151631"/>
          </a:xfrm>
        </p:spPr>
        <p:txBody>
          <a:bodyPr>
            <a:normAutofit lnSpcReduction="10000"/>
          </a:bodyPr>
          <a:lstStyle/>
          <a:p>
            <a:pPr marL="0" indent="0">
              <a:buNone/>
            </a:pPr>
            <a:r>
              <a:rPr lang="tr-TR" b="1" dirty="0">
                <a:solidFill>
                  <a:srgbClr val="0070C0"/>
                </a:solidFill>
              </a:rPr>
              <a:t>• </a:t>
            </a:r>
            <a:r>
              <a:rPr lang="tr-TR" sz="3000" b="1" dirty="0" err="1">
                <a:solidFill>
                  <a:srgbClr val="0070C0"/>
                </a:solidFill>
              </a:rPr>
              <a:t>Ateroskleroz</a:t>
            </a:r>
            <a:r>
              <a:rPr lang="tr-TR" sz="3000" b="1" dirty="0">
                <a:solidFill>
                  <a:srgbClr val="0070C0"/>
                </a:solidFill>
              </a:rPr>
              <a:t>: </a:t>
            </a:r>
            <a:r>
              <a:rPr lang="tr-TR" sz="3000" b="1" dirty="0"/>
              <a:t>Damar lümeninde daralma ve sertlik</a:t>
            </a:r>
          </a:p>
          <a:p>
            <a:pPr marL="0" indent="0">
              <a:buNone/>
            </a:pPr>
            <a:r>
              <a:rPr lang="tr-TR" sz="3000" b="1" dirty="0">
                <a:solidFill>
                  <a:srgbClr val="0070C0"/>
                </a:solidFill>
              </a:rPr>
              <a:t>• </a:t>
            </a:r>
            <a:r>
              <a:rPr lang="tr-TR" sz="3000" b="1" dirty="0" err="1">
                <a:solidFill>
                  <a:srgbClr val="0070C0"/>
                </a:solidFill>
              </a:rPr>
              <a:t>Obezite</a:t>
            </a:r>
            <a:r>
              <a:rPr lang="tr-TR" sz="3000" b="1" dirty="0">
                <a:solidFill>
                  <a:srgbClr val="0070C0"/>
                </a:solidFill>
              </a:rPr>
              <a:t> ve insülin direnci</a:t>
            </a:r>
            <a:r>
              <a:rPr lang="tr-TR" sz="3000" b="1" dirty="0"/>
              <a:t>: RAAS aktivasyonu, sempatik aktivite artışı</a:t>
            </a:r>
          </a:p>
          <a:p>
            <a:pPr marL="0" indent="0">
              <a:buNone/>
            </a:pPr>
            <a:r>
              <a:rPr lang="tr-TR" sz="3000" b="1" dirty="0">
                <a:solidFill>
                  <a:srgbClr val="0070C0"/>
                </a:solidFill>
              </a:rPr>
              <a:t>• Kronik böbrek hastalığı: </a:t>
            </a:r>
            <a:r>
              <a:rPr lang="tr-TR" sz="3000" b="1" dirty="0"/>
              <a:t>Tuz-su dengesi bozulur, RAAS aktivitesi artar. </a:t>
            </a:r>
          </a:p>
          <a:p>
            <a:pPr marL="0" indent="0">
              <a:buNone/>
            </a:pPr>
            <a:r>
              <a:rPr lang="tr-TR" sz="3000" b="1" dirty="0">
                <a:solidFill>
                  <a:srgbClr val="0070C0"/>
                </a:solidFill>
              </a:rPr>
              <a:t>• Diyabet: </a:t>
            </a:r>
            <a:r>
              <a:rPr lang="tr-TR" sz="3000" b="1" dirty="0" err="1"/>
              <a:t>Mikrovasküler</a:t>
            </a:r>
            <a:r>
              <a:rPr lang="tr-TR" sz="3000" b="1" dirty="0"/>
              <a:t> ve </a:t>
            </a:r>
            <a:r>
              <a:rPr lang="tr-TR" sz="3000" b="1" dirty="0" err="1"/>
              <a:t>makrovasküler</a:t>
            </a:r>
            <a:r>
              <a:rPr lang="tr-TR" sz="3000" b="1" dirty="0"/>
              <a:t> hasar → </a:t>
            </a:r>
            <a:r>
              <a:rPr lang="tr-TR" sz="3000" b="1" dirty="0" err="1"/>
              <a:t>Endotel</a:t>
            </a:r>
            <a:r>
              <a:rPr lang="tr-TR" sz="3000" b="1" dirty="0"/>
              <a:t> </a:t>
            </a:r>
            <a:r>
              <a:rPr lang="tr-TR" sz="3000" b="1" dirty="0" err="1"/>
              <a:t>disfonksiyonu</a:t>
            </a:r>
            <a:r>
              <a:rPr lang="tr-TR" sz="3000" b="1" dirty="0"/>
              <a:t>. </a:t>
            </a:r>
          </a:p>
          <a:p>
            <a:pPr marL="0" indent="0">
              <a:buNone/>
            </a:pPr>
            <a:r>
              <a:rPr lang="tr-TR" sz="3000" b="1" dirty="0">
                <a:solidFill>
                  <a:srgbClr val="0070C0"/>
                </a:solidFill>
              </a:rPr>
              <a:t>• Uyku </a:t>
            </a:r>
            <a:r>
              <a:rPr lang="tr-TR" sz="3000" b="1" dirty="0" err="1">
                <a:solidFill>
                  <a:srgbClr val="0070C0"/>
                </a:solidFill>
              </a:rPr>
              <a:t>apnesi</a:t>
            </a:r>
            <a:r>
              <a:rPr lang="tr-TR" sz="3000" b="1" dirty="0">
                <a:solidFill>
                  <a:srgbClr val="0070C0"/>
                </a:solidFill>
              </a:rPr>
              <a:t>: </a:t>
            </a:r>
            <a:r>
              <a:rPr lang="tr-TR" sz="3000" b="1" dirty="0" err="1"/>
              <a:t>Hipoksi</a:t>
            </a:r>
            <a:r>
              <a:rPr lang="tr-TR" sz="3000" b="1" dirty="0"/>
              <a:t> ve sempatik aktivite</a:t>
            </a:r>
          </a:p>
          <a:p>
            <a:pPr marL="0" indent="0">
              <a:buNone/>
            </a:pPr>
            <a:r>
              <a:rPr lang="tr-TR" sz="3000" b="1" dirty="0">
                <a:solidFill>
                  <a:srgbClr val="0070C0"/>
                </a:solidFill>
              </a:rPr>
              <a:t>• </a:t>
            </a:r>
            <a:r>
              <a:rPr lang="tr-TR" sz="3000" b="1" dirty="0" err="1">
                <a:solidFill>
                  <a:srgbClr val="0070C0"/>
                </a:solidFill>
              </a:rPr>
              <a:t>Polifarmasi</a:t>
            </a:r>
            <a:r>
              <a:rPr lang="tr-TR" sz="3000" b="1" dirty="0">
                <a:solidFill>
                  <a:srgbClr val="0070C0"/>
                </a:solidFill>
              </a:rPr>
              <a:t>: </a:t>
            </a:r>
            <a:r>
              <a:rPr lang="tr-TR" sz="3000" b="1" dirty="0"/>
              <a:t>NSAİİ, </a:t>
            </a:r>
            <a:r>
              <a:rPr lang="tr-TR" sz="3000" b="1" dirty="0" err="1"/>
              <a:t>kortikosteroidler</a:t>
            </a:r>
            <a:r>
              <a:rPr lang="tr-TR" sz="3000" b="1" dirty="0"/>
              <a:t>, </a:t>
            </a:r>
            <a:r>
              <a:rPr lang="tr-TR" sz="3000" b="1" dirty="0" err="1"/>
              <a:t>dekonjestanlar</a:t>
            </a:r>
            <a:r>
              <a:rPr lang="tr-TR" sz="3000" b="1" dirty="0"/>
              <a:t> </a:t>
            </a:r>
            <a:r>
              <a:rPr lang="tr-TR" sz="3000" b="1" dirty="0" err="1"/>
              <a:t>vs</a:t>
            </a:r>
            <a:endParaRPr lang="tr-TR" sz="3000" b="1" dirty="0"/>
          </a:p>
        </p:txBody>
      </p:sp>
    </p:spTree>
    <p:extLst>
      <p:ext uri="{BB962C8B-B14F-4D97-AF65-F5344CB8AC3E}">
        <p14:creationId xmlns:p14="http://schemas.microsoft.com/office/powerpoint/2010/main" val="1826024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58092" y="1123405"/>
            <a:ext cx="3161212" cy="4990012"/>
          </a:xfrm>
          <a:prstGeom prst="rect">
            <a:avLst/>
          </a:prstGeom>
        </p:spPr>
      </p:pic>
      <p:pic>
        <p:nvPicPr>
          <p:cNvPr id="3" name="Resim 2"/>
          <p:cNvPicPr>
            <a:picLocks noChangeAspect="1"/>
          </p:cNvPicPr>
          <p:nvPr/>
        </p:nvPicPr>
        <p:blipFill>
          <a:blip r:embed="rId3"/>
          <a:stretch>
            <a:fillRect/>
          </a:stretch>
        </p:blipFill>
        <p:spPr>
          <a:xfrm>
            <a:off x="4859383" y="1123405"/>
            <a:ext cx="3370217" cy="4990012"/>
          </a:xfrm>
          <a:prstGeom prst="rect">
            <a:avLst/>
          </a:prstGeom>
        </p:spPr>
      </p:pic>
    </p:spTree>
    <p:extLst>
      <p:ext uri="{BB962C8B-B14F-4D97-AF65-F5344CB8AC3E}">
        <p14:creationId xmlns:p14="http://schemas.microsoft.com/office/powerpoint/2010/main" val="2686540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EB410E7384FD544926ED72B5900EAF6" ma:contentTypeVersion="14" ma:contentTypeDescription="Yeni belge oluşturun." ma:contentTypeScope="" ma:versionID="ee3b467df7de9d1b498d84e13587d71a">
  <xsd:schema xmlns:xsd="http://www.w3.org/2001/XMLSchema" xmlns:xs="http://www.w3.org/2001/XMLSchema" xmlns:p="http://schemas.microsoft.com/office/2006/metadata/properties" xmlns:ns2="b636c289-89ec-4aac-a5a7-fae3efcce21f" xmlns:ns3="12078768-e010-496c-be91-13abd3bf1d00" targetNamespace="http://schemas.microsoft.com/office/2006/metadata/properties" ma:root="true" ma:fieldsID="1445dff4ae24a478bb1b27fd6f0ffa69" ns2:_="" ns3:_="">
    <xsd:import namespace="b636c289-89ec-4aac-a5a7-fae3efcce21f"/>
    <xsd:import namespace="12078768-e010-496c-be91-13abd3bf1d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6c289-89ec-4aac-a5a7-fae3efcce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f08ca68a-84f9-4e39-b925-9c0f4131ac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078768-e010-496c-be91-13abd3bf1d0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2bcbba-ecaf-438c-8d17-d96268f593a6}" ma:internalName="TaxCatchAll" ma:showField="CatchAllData" ma:web="12078768-e010-496c-be91-13abd3bf1d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36c289-89ec-4aac-a5a7-fae3efcce21f">
      <Terms xmlns="http://schemas.microsoft.com/office/infopath/2007/PartnerControls"/>
    </lcf76f155ced4ddcb4097134ff3c332f>
    <TaxCatchAll xmlns="12078768-e010-496c-be91-13abd3bf1d00" xsi:nil="true"/>
  </documentManagement>
</p:properties>
</file>

<file path=customXml/itemProps1.xml><?xml version="1.0" encoding="utf-8"?>
<ds:datastoreItem xmlns:ds="http://schemas.openxmlformats.org/officeDocument/2006/customXml" ds:itemID="{BE9F9258-2795-4BE5-8A26-472891078510}"/>
</file>

<file path=customXml/itemProps2.xml><?xml version="1.0" encoding="utf-8"?>
<ds:datastoreItem xmlns:ds="http://schemas.openxmlformats.org/officeDocument/2006/customXml" ds:itemID="{6F55A761-F296-46B0-BDC7-E844CAFA871E}"/>
</file>

<file path=customXml/itemProps3.xml><?xml version="1.0" encoding="utf-8"?>
<ds:datastoreItem xmlns:ds="http://schemas.openxmlformats.org/officeDocument/2006/customXml" ds:itemID="{D30D00DA-1FDB-4D79-BC80-DB3446894417}"/>
</file>

<file path=docProps/app.xml><?xml version="1.0" encoding="utf-8"?>
<Properties xmlns="http://schemas.openxmlformats.org/officeDocument/2006/extended-properties" xmlns:vt="http://schemas.openxmlformats.org/officeDocument/2006/docPropsVTypes">
  <TotalTime>8836</TotalTime>
  <Words>2166</Words>
  <Application>Microsoft Office PowerPoint</Application>
  <PresentationFormat>Ekran Gösterisi (4:3)</PresentationFormat>
  <Paragraphs>284</Paragraphs>
  <Slides>42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42</vt:i4>
      </vt:variant>
    </vt:vector>
  </HeadingPairs>
  <TitlesOfParts>
    <vt:vector size="47" baseType="lpstr">
      <vt:lpstr>Arial</vt:lpstr>
      <vt:lpstr>Calibri</vt:lpstr>
      <vt:lpstr>Symbol</vt:lpstr>
      <vt:lpstr>Times New Roman</vt:lpstr>
      <vt:lpstr>Office Theme</vt:lpstr>
      <vt:lpstr>Yaşlılarda Hipertansiyon Yönetimi</vt:lpstr>
      <vt:lpstr>PowerPoint Sunusu</vt:lpstr>
      <vt:lpstr>Epidemiyoloji</vt:lpstr>
      <vt:lpstr>PowerPoint Sunusu</vt:lpstr>
      <vt:lpstr>HT ve Komplikasyonları</vt:lpstr>
      <vt:lpstr>Yaşlıda Hipertansiyon niye sık görülür?</vt:lpstr>
      <vt:lpstr>Yaşlanma ile meydana gelen değişiklikler</vt:lpstr>
      <vt:lpstr>Eşlik eden diğer faktör sıklığının artışı</vt:lpstr>
      <vt:lpstr>PowerPoint Sunusu</vt:lpstr>
      <vt:lpstr>Başlangıçta yapılması gereken testler</vt:lpstr>
      <vt:lpstr>Hedef organ hasarına yönelik test</vt:lpstr>
      <vt:lpstr>Yaşlıda</vt:lpstr>
      <vt:lpstr>Yaşlıda HT</vt:lpstr>
      <vt:lpstr>PowerPoint Sunusu</vt:lpstr>
      <vt:lpstr>PowerPoint Sunusu</vt:lpstr>
      <vt:lpstr>PowerPoint Sunusu</vt:lpstr>
      <vt:lpstr>ESC 2024 (1) </vt:lpstr>
      <vt:lpstr>ESC 2024 (2) </vt:lpstr>
      <vt:lpstr>PowerPoint Sunusu</vt:lpstr>
      <vt:lpstr>AHA/ACC 2025</vt:lpstr>
      <vt:lpstr>AHA/ACC 2025</vt:lpstr>
      <vt:lpstr>PowerPoint Sunusu</vt:lpstr>
      <vt:lpstr>PowerPoint Sunusu</vt:lpstr>
      <vt:lpstr>PowerPoint Sunusu</vt:lpstr>
      <vt:lpstr>Kırılganlık çok boyutludur</vt:lpstr>
      <vt:lpstr>Kırılganlık</vt:lpstr>
      <vt:lpstr>Hipertansiyon ve Kırılganlık</vt:lpstr>
      <vt:lpstr>PowerPoint Sunusu</vt:lpstr>
      <vt:lpstr>PowerPoint Sunusu</vt:lpstr>
      <vt:lpstr>PowerPoint Sunusu</vt:lpstr>
      <vt:lpstr>Tedavi Hedefi  </vt:lpstr>
      <vt:lpstr>Yaşlı ve tuz</vt:lpstr>
      <vt:lpstr>İlk Basamak İlaç Kombinasyonları</vt:lpstr>
      <vt:lpstr>Komorbiditelere Göre İlaç Seçimi</vt:lpstr>
      <vt:lpstr>İzlem ve Güvenlik</vt:lpstr>
      <vt:lpstr>Antihipertansif Tedavi Kontrendikasyonarı</vt:lpstr>
      <vt:lpstr>Kardiyometabolik risk için yeni tedaviler</vt:lpstr>
      <vt:lpstr>İSH</vt:lpstr>
      <vt:lpstr>OH</vt:lpstr>
      <vt:lpstr>OH Tedavi </vt:lpstr>
      <vt:lpstr>Klinik Vaka: 80 Yaşında Hipertansiyon Hastası</vt:lpstr>
      <vt:lpstr>Özet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Yaşlılarda Hipertansiyon Yönetimi</dc:title>
  <dc:subject/>
  <dc:creator>Sevgi ARAS</dc:creator>
  <cp:keywords/>
  <dc:description>generated using python-pptx</dc:description>
  <cp:lastModifiedBy>loq5</cp:lastModifiedBy>
  <cp:revision>97</cp:revision>
  <dcterms:created xsi:type="dcterms:W3CDTF">2013-01-27T09:14:16Z</dcterms:created>
  <dcterms:modified xsi:type="dcterms:W3CDTF">2025-10-17T05:30:29Z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0x0101008EB410E7384FD544926ED72B5900EAF6</vt:lpwstr>
  </property>
</Properties>
</file>