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2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7" r:id="rId2"/>
    <p:sldId id="261" r:id="rId3"/>
    <p:sldId id="259" r:id="rId4"/>
    <p:sldId id="266" r:id="rId5"/>
    <p:sldId id="334" r:id="rId6"/>
    <p:sldId id="263" r:id="rId7"/>
    <p:sldId id="264" r:id="rId8"/>
    <p:sldId id="325" r:id="rId9"/>
    <p:sldId id="304" r:id="rId10"/>
    <p:sldId id="260" r:id="rId11"/>
    <p:sldId id="305" r:id="rId12"/>
    <p:sldId id="306" r:id="rId13"/>
    <p:sldId id="308" r:id="rId14"/>
    <p:sldId id="309" r:id="rId15"/>
    <p:sldId id="307" r:id="rId16"/>
    <p:sldId id="311" r:id="rId17"/>
    <p:sldId id="310" r:id="rId18"/>
    <p:sldId id="294" r:id="rId19"/>
    <p:sldId id="313" r:id="rId20"/>
    <p:sldId id="312" r:id="rId21"/>
    <p:sldId id="295" r:id="rId22"/>
    <p:sldId id="315" r:id="rId23"/>
    <p:sldId id="269" r:id="rId24"/>
    <p:sldId id="270" r:id="rId25"/>
    <p:sldId id="272" r:id="rId26"/>
    <p:sldId id="327" r:id="rId27"/>
    <p:sldId id="273" r:id="rId28"/>
    <p:sldId id="328" r:id="rId29"/>
    <p:sldId id="323" r:id="rId30"/>
    <p:sldId id="277" r:id="rId31"/>
    <p:sldId id="278" r:id="rId32"/>
    <p:sldId id="330" r:id="rId33"/>
    <p:sldId id="281" r:id="rId34"/>
    <p:sldId id="282" r:id="rId35"/>
    <p:sldId id="319" r:id="rId36"/>
    <p:sldId id="283" r:id="rId37"/>
    <p:sldId id="326" r:id="rId38"/>
    <p:sldId id="271" r:id="rId39"/>
    <p:sldId id="274" r:id="rId40"/>
    <p:sldId id="337" r:id="rId41"/>
    <p:sldId id="275" r:id="rId42"/>
    <p:sldId id="316" r:id="rId43"/>
    <p:sldId id="317" r:id="rId44"/>
    <p:sldId id="318" r:id="rId45"/>
    <p:sldId id="338" r:id="rId46"/>
    <p:sldId id="335" r:id="rId47"/>
    <p:sldId id="276" r:id="rId48"/>
    <p:sldId id="322" r:id="rId49"/>
    <p:sldId id="324" r:id="rId50"/>
    <p:sldId id="329" r:id="rId51"/>
    <p:sldId id="279" r:id="rId52"/>
    <p:sldId id="339" r:id="rId53"/>
    <p:sldId id="280" r:id="rId54"/>
    <p:sldId id="331" r:id="rId55"/>
    <p:sldId id="332" r:id="rId56"/>
    <p:sldId id="342" r:id="rId57"/>
    <p:sldId id="343" r:id="rId58"/>
    <p:sldId id="286" r:id="rId59"/>
    <p:sldId id="287" r:id="rId60"/>
    <p:sldId id="288" r:id="rId61"/>
    <p:sldId id="333" r:id="rId62"/>
    <p:sldId id="289" r:id="rId63"/>
    <p:sldId id="341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09" autoAdjust="0"/>
  </p:normalViewPr>
  <p:slideViewPr>
    <p:cSldViewPr snapToGrid="0">
      <p:cViewPr varScale="1">
        <p:scale>
          <a:sx n="83" d="100"/>
          <a:sy n="83" d="100"/>
        </p:scale>
        <p:origin x="6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DA0A0-95D5-43AC-B09F-533F17FF44F9}" type="datetimeFigureOut">
              <a:rPr lang="en-GB" smtClean="0"/>
              <a:t>18/10/2025</a:t>
            </a:fld>
            <a:endParaRPr lang="en-GB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3B190-0ECE-41CA-862D-7AB588375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158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WFG:96 Uzman, 39 Ülke, 36 Akademik Topluluk.</a:t>
            </a:r>
            <a:r>
              <a:rPr lang="tr-TR" baseline="0" dirty="0" smtClean="0"/>
              <a:t> SIG 19 ülke, 39 üye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3B190-0ECE-41CA-862D-7AB5883750D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096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disability-adjusted life year (DALY)</a:t>
            </a:r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3B190-0ECE-41CA-862D-7AB5883750D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932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Beyazlarda risk yüksek</a:t>
            </a:r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3B190-0ECE-41CA-862D-7AB5883750D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073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GEREK YOK</a:t>
            </a:r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4DA31-A0BA-41D0-8BC5-33CA810AB6B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691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TUG</a:t>
            </a:r>
            <a:r>
              <a:rPr lang="tr-TR" baseline="0" dirty="0" smtClean="0"/>
              <a:t> yürüme hızı gerek yok</a:t>
            </a:r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3B190-0ECE-41CA-862D-7AB5883750D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179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Aydınlatma</a:t>
            </a:r>
          </a:p>
          <a:p>
            <a:r>
              <a:rPr lang="tr-TR" dirty="0" smtClean="0"/>
              <a:t>Zemin (halı, kilim, kablolar)</a:t>
            </a:r>
          </a:p>
          <a:p>
            <a:r>
              <a:rPr lang="tr-TR" dirty="0" smtClean="0"/>
              <a:t>Merdivenler</a:t>
            </a:r>
          </a:p>
          <a:p>
            <a:r>
              <a:rPr lang="tr-TR" dirty="0" smtClean="0"/>
              <a:t>Tuvalet-Banyo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3B190-0ECE-41CA-862D-7AB5883750DA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451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32B9-509B-406C-A943-E830668AFA02}" type="datetimeFigureOut">
              <a:rPr lang="en-GB" smtClean="0"/>
              <a:t>18/10/2025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D889-C918-4F2D-8617-A97100881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65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32B9-509B-406C-A943-E830668AFA02}" type="datetimeFigureOut">
              <a:rPr lang="en-GB" smtClean="0"/>
              <a:t>18/10/2025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D889-C918-4F2D-8617-A97100881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246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32B9-509B-406C-A943-E830668AFA02}" type="datetimeFigureOut">
              <a:rPr lang="en-GB" smtClean="0"/>
              <a:t>18/10/2025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D889-C918-4F2D-8617-A97100881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22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32B9-509B-406C-A943-E830668AFA02}" type="datetimeFigureOut">
              <a:rPr lang="en-GB" smtClean="0"/>
              <a:t>18/10/2025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D889-C918-4F2D-8617-A97100881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82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32B9-509B-406C-A943-E830668AFA02}" type="datetimeFigureOut">
              <a:rPr lang="en-GB" smtClean="0"/>
              <a:t>18/10/2025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D889-C918-4F2D-8617-A97100881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034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32B9-509B-406C-A943-E830668AFA02}" type="datetimeFigureOut">
              <a:rPr lang="en-GB" smtClean="0"/>
              <a:t>18/10/2025</a:t>
            </a:fld>
            <a:endParaRPr lang="en-GB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D889-C918-4F2D-8617-A97100881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279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32B9-509B-406C-A943-E830668AFA02}" type="datetimeFigureOut">
              <a:rPr lang="en-GB" smtClean="0"/>
              <a:t>18/10/2025</a:t>
            </a:fld>
            <a:endParaRPr lang="en-GB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D889-C918-4F2D-8617-A97100881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24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32B9-509B-406C-A943-E830668AFA02}" type="datetimeFigureOut">
              <a:rPr lang="en-GB" smtClean="0"/>
              <a:t>18/10/2025</a:t>
            </a:fld>
            <a:endParaRPr lang="en-GB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D889-C918-4F2D-8617-A97100881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266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32B9-509B-406C-A943-E830668AFA02}" type="datetimeFigureOut">
              <a:rPr lang="en-GB" smtClean="0"/>
              <a:t>18/10/2025</a:t>
            </a:fld>
            <a:endParaRPr lang="en-GB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D889-C918-4F2D-8617-A97100881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154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32B9-509B-406C-A943-E830668AFA02}" type="datetimeFigureOut">
              <a:rPr lang="en-GB" smtClean="0"/>
              <a:t>18/10/2025</a:t>
            </a:fld>
            <a:endParaRPr lang="en-GB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D889-C918-4F2D-8617-A97100881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550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32B9-509B-406C-A943-E830668AFA02}" type="datetimeFigureOut">
              <a:rPr lang="en-GB" smtClean="0"/>
              <a:t>18/10/2025</a:t>
            </a:fld>
            <a:endParaRPr lang="en-GB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D889-C918-4F2D-8617-A97100881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599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332B9-509B-406C-A943-E830668AFA02}" type="datetimeFigureOut">
              <a:rPr lang="en-GB" smtClean="0"/>
              <a:t>18/10/2025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ED889-C918-4F2D-8617-A97100881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63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f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fif"/><Relationship Id="rId2" Type="http://schemas.openxmlformats.org/officeDocument/2006/relationships/image" Target="../media/image45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fi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fif"/><Relationship Id="rId2" Type="http://schemas.openxmlformats.org/officeDocument/2006/relationships/image" Target="../media/image48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DÜŞME</a:t>
            </a:r>
            <a:endParaRPr lang="en-GB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4248726"/>
            <a:ext cx="9144000" cy="1560947"/>
          </a:xfrm>
        </p:spPr>
        <p:txBody>
          <a:bodyPr>
            <a:normAutofit fontScale="92500" lnSpcReduction="10000"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Doç. Dr. Serdar CEYLAN</a:t>
            </a:r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Antalya Şehir Hastanesi</a:t>
            </a:r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Geriatri Kliniği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serdarceyla@gmail.com</a:t>
            </a:r>
            <a:endParaRPr lang="en-GB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5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20800"/>
            <a:ext cx="10515600" cy="5112083"/>
          </a:xfrm>
        </p:spPr>
      </p:pic>
      <p:sp>
        <p:nvSpPr>
          <p:cNvPr id="3" name="Dikdörtgen 2"/>
          <p:cNvSpPr/>
          <p:nvPr/>
        </p:nvSpPr>
        <p:spPr>
          <a:xfrm>
            <a:off x="1108364" y="1339273"/>
            <a:ext cx="6216072" cy="15424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ikdörtgen 4"/>
          <p:cNvSpPr/>
          <p:nvPr/>
        </p:nvSpPr>
        <p:spPr>
          <a:xfrm>
            <a:off x="2881747" y="3666838"/>
            <a:ext cx="3999344" cy="25030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Son bir yılda düştünüz mü?</a:t>
            </a:r>
          </a:p>
          <a:p>
            <a:pPr algn="ctr"/>
            <a:endParaRPr lang="tr-TR" dirty="0" smtClean="0"/>
          </a:p>
          <a:p>
            <a:pPr algn="ctr"/>
            <a:r>
              <a:rPr lang="tr-TR" dirty="0" smtClean="0"/>
              <a:t>Düşme korkunuz var mı?</a:t>
            </a:r>
          </a:p>
          <a:p>
            <a:pPr algn="ctr"/>
            <a:endParaRPr lang="tr-TR" dirty="0" smtClean="0"/>
          </a:p>
          <a:p>
            <a:pPr algn="ctr"/>
            <a:r>
              <a:rPr lang="tr-TR" dirty="0" smtClean="0"/>
              <a:t>Ayakta dururken ya da yürürken dengesizlik hissediyor musunuz?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390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4"/>
            <a:ext cx="10515600" cy="4607259"/>
          </a:xfrm>
        </p:spPr>
      </p:pic>
      <p:sp>
        <p:nvSpPr>
          <p:cNvPr id="3" name="Dikdörtgen 2"/>
          <p:cNvSpPr/>
          <p:nvPr/>
        </p:nvSpPr>
        <p:spPr>
          <a:xfrm>
            <a:off x="838200" y="3629891"/>
            <a:ext cx="3595255" cy="19026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16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4"/>
            <a:ext cx="10515600" cy="4607259"/>
          </a:xfrm>
        </p:spPr>
      </p:pic>
      <p:sp>
        <p:nvSpPr>
          <p:cNvPr id="5" name="Dikdörtgen 4"/>
          <p:cNvSpPr/>
          <p:nvPr/>
        </p:nvSpPr>
        <p:spPr>
          <a:xfrm>
            <a:off x="166255" y="1209966"/>
            <a:ext cx="4248727" cy="186574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Son bir yılda düştünüz mü?</a:t>
            </a:r>
          </a:p>
          <a:p>
            <a:pPr algn="ctr"/>
            <a:endParaRPr lang="tr-TR" dirty="0" smtClean="0"/>
          </a:p>
          <a:p>
            <a:pPr algn="ctr"/>
            <a:r>
              <a:rPr lang="tr-TR" dirty="0" smtClean="0"/>
              <a:t>Düşme korkunuz var mı?</a:t>
            </a:r>
          </a:p>
          <a:p>
            <a:pPr algn="ctr"/>
            <a:endParaRPr lang="tr-TR" dirty="0" smtClean="0"/>
          </a:p>
          <a:p>
            <a:pPr algn="ctr"/>
            <a:r>
              <a:rPr lang="tr-TR" dirty="0" smtClean="0"/>
              <a:t>Ayakta dururken ya da yürürken dengesizlik hissediyor musunuz?</a:t>
            </a:r>
          </a:p>
          <a:p>
            <a:pPr algn="ctr"/>
            <a:endParaRPr lang="en-GB" dirty="0"/>
          </a:p>
        </p:txBody>
      </p:sp>
      <p:sp>
        <p:nvSpPr>
          <p:cNvPr id="3" name="Dikdörtgen 2"/>
          <p:cNvSpPr/>
          <p:nvPr/>
        </p:nvSpPr>
        <p:spPr>
          <a:xfrm>
            <a:off x="7213600" y="2461493"/>
            <a:ext cx="4064000" cy="14916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620655" y="3491345"/>
            <a:ext cx="2225963" cy="4618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7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B050"/>
                </a:solidFill>
              </a:rPr>
              <a:t>Yürüme Hızı</a:t>
            </a:r>
            <a:r>
              <a:rPr lang="en-GB" dirty="0" smtClean="0">
                <a:solidFill>
                  <a:srgbClr val="00B050"/>
                </a:solidFill>
              </a:rPr>
              <a:t>: 1.1 m/s</a:t>
            </a:r>
            <a:endParaRPr lang="tr-TR" dirty="0" smtClean="0">
              <a:solidFill>
                <a:srgbClr val="00B050"/>
              </a:solidFill>
            </a:endParaRPr>
          </a:p>
          <a:p>
            <a:endParaRPr lang="tr-TR" dirty="0" smtClean="0">
              <a:solidFill>
                <a:srgbClr val="00B050"/>
              </a:solidFill>
            </a:endParaRPr>
          </a:p>
          <a:p>
            <a:r>
              <a:rPr lang="tr-TR" dirty="0" smtClean="0">
                <a:solidFill>
                  <a:srgbClr val="00B050"/>
                </a:solidFill>
              </a:rPr>
              <a:t>T</a:t>
            </a:r>
            <a:r>
              <a:rPr lang="en-GB" dirty="0" smtClean="0">
                <a:solidFill>
                  <a:srgbClr val="00B050"/>
                </a:solidFill>
              </a:rPr>
              <a:t>UG: 10 </a:t>
            </a:r>
            <a:r>
              <a:rPr lang="en-GB" dirty="0" err="1" smtClean="0">
                <a:solidFill>
                  <a:srgbClr val="00B050"/>
                </a:solidFill>
              </a:rPr>
              <a:t>saniye</a:t>
            </a:r>
            <a:endParaRPr lang="tr-TR" dirty="0" smtClean="0">
              <a:solidFill>
                <a:srgbClr val="00B050"/>
              </a:solidFill>
            </a:endParaRPr>
          </a:p>
          <a:p>
            <a:endParaRPr lang="tr-TR" dirty="0">
              <a:solidFill>
                <a:srgbClr val="00B050"/>
              </a:solidFill>
            </a:endParaRPr>
          </a:p>
          <a:p>
            <a:endParaRPr lang="tr-TR" dirty="0" smtClean="0">
              <a:solidFill>
                <a:srgbClr val="00B050"/>
              </a:solidFill>
            </a:endParaRPr>
          </a:p>
          <a:p>
            <a:endParaRPr lang="tr-TR" dirty="0">
              <a:solidFill>
                <a:srgbClr val="00B050"/>
              </a:solidFill>
            </a:endParaRPr>
          </a:p>
          <a:p>
            <a:r>
              <a:rPr lang="tr-TR" dirty="0" smtClean="0">
                <a:solidFill>
                  <a:srgbClr val="00B050"/>
                </a:solidFill>
              </a:rPr>
              <a:t>DÜŞÜK RİSK</a:t>
            </a:r>
          </a:p>
          <a:p>
            <a:endParaRPr lang="tr-TR" dirty="0"/>
          </a:p>
          <a:p>
            <a:endParaRPr lang="tr-TR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139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62000" y="1363579"/>
            <a:ext cx="10515600" cy="1042736"/>
          </a:xfrm>
        </p:spPr>
        <p:txBody>
          <a:bodyPr/>
          <a:lstStyle/>
          <a:p>
            <a:r>
              <a:rPr lang="tr-TR" b="1" dirty="0" smtClean="0"/>
              <a:t>Vaka-2</a:t>
            </a:r>
            <a:endParaRPr lang="en-GB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199" y="2406315"/>
            <a:ext cx="5774871" cy="3770647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73 yaş, K</a:t>
            </a:r>
          </a:p>
          <a:p>
            <a:r>
              <a:rPr lang="tr-TR" dirty="0" smtClean="0"/>
              <a:t>Bağımsız</a:t>
            </a:r>
          </a:p>
          <a:p>
            <a:r>
              <a:rPr lang="tr-TR" dirty="0" smtClean="0"/>
              <a:t>Evli, eşiyle yaşamakta</a:t>
            </a:r>
          </a:p>
          <a:p>
            <a:r>
              <a:rPr lang="tr-TR" dirty="0" smtClean="0"/>
              <a:t>HT, HL, KKY, diz </a:t>
            </a:r>
            <a:r>
              <a:rPr lang="tr-TR" dirty="0" err="1" smtClean="0"/>
              <a:t>osteoartriti</a:t>
            </a:r>
            <a:r>
              <a:rPr lang="tr-TR" dirty="0" smtClean="0"/>
              <a:t> (protez+)</a:t>
            </a:r>
          </a:p>
          <a:p>
            <a:r>
              <a:rPr lang="tr-TR" dirty="0" smtClean="0"/>
              <a:t>Gözlük +</a:t>
            </a:r>
          </a:p>
          <a:p>
            <a:r>
              <a:rPr lang="tr-TR" dirty="0" smtClean="0"/>
              <a:t>Baston yok</a:t>
            </a:r>
          </a:p>
          <a:p>
            <a:r>
              <a:rPr lang="tr-TR" dirty="0" smtClean="0"/>
              <a:t>Yürüyüş haftada 2-3 gün</a:t>
            </a:r>
          </a:p>
          <a:p>
            <a:r>
              <a:rPr lang="tr-TR" dirty="0" smtClean="0"/>
              <a:t>K.İ: </a:t>
            </a:r>
            <a:r>
              <a:rPr lang="tr-TR" dirty="0" err="1" smtClean="0"/>
              <a:t>ramipril+tiazid</a:t>
            </a:r>
            <a:r>
              <a:rPr lang="tr-TR" dirty="0" smtClean="0"/>
              <a:t>, </a:t>
            </a:r>
            <a:r>
              <a:rPr lang="tr-TR" dirty="0" err="1" smtClean="0"/>
              <a:t>statin</a:t>
            </a:r>
            <a:r>
              <a:rPr lang="tr-TR" dirty="0" smtClean="0"/>
              <a:t>, haftada bir </a:t>
            </a:r>
            <a:r>
              <a:rPr lang="tr-TR" dirty="0" err="1" smtClean="0"/>
              <a:t>furosemid</a:t>
            </a:r>
            <a:r>
              <a:rPr lang="tr-TR" dirty="0" smtClean="0"/>
              <a:t>, NSAII, </a:t>
            </a:r>
            <a:r>
              <a:rPr lang="tr-TR" dirty="0" err="1" smtClean="0"/>
              <a:t>parasetamol</a:t>
            </a:r>
            <a:endParaRPr lang="tr-TR" dirty="0" smtClean="0"/>
          </a:p>
          <a:p>
            <a:r>
              <a:rPr lang="tr-TR" dirty="0" smtClean="0"/>
              <a:t>CFS: 3</a:t>
            </a:r>
            <a:endParaRPr lang="en-GB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923314" y="2406315"/>
            <a:ext cx="4430486" cy="377064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tr-TR" sz="3600" dirty="0" smtClean="0"/>
              <a:t>Son 1 yılda 1 kez düşmüş</a:t>
            </a:r>
          </a:p>
          <a:p>
            <a:pPr lvl="1" algn="just"/>
            <a:r>
              <a:rPr lang="tr-TR" sz="3200" dirty="0" smtClean="0"/>
              <a:t>Halıya takılıp</a:t>
            </a:r>
          </a:p>
          <a:p>
            <a:pPr lvl="1" algn="just"/>
            <a:r>
              <a:rPr lang="tr-TR" sz="3200" dirty="0"/>
              <a:t>Kırık yok</a:t>
            </a:r>
          </a:p>
          <a:p>
            <a:pPr lvl="1" algn="just"/>
            <a:r>
              <a:rPr lang="tr-TR" sz="3200" dirty="0" smtClean="0"/>
              <a:t>Kendi kalkabilmiş</a:t>
            </a:r>
          </a:p>
          <a:p>
            <a:pPr lvl="1" algn="just"/>
            <a:r>
              <a:rPr lang="tr-TR" sz="3200" dirty="0" err="1" smtClean="0"/>
              <a:t>Senkop</a:t>
            </a:r>
            <a:r>
              <a:rPr lang="tr-TR" sz="3200" dirty="0" smtClean="0"/>
              <a:t> </a:t>
            </a:r>
            <a:r>
              <a:rPr lang="tr-TR" sz="3200" dirty="0"/>
              <a:t>yok</a:t>
            </a:r>
          </a:p>
          <a:p>
            <a:pPr lvl="1" algn="just"/>
            <a:endParaRPr lang="tr-TR" sz="3200" dirty="0" smtClean="0"/>
          </a:p>
          <a:p>
            <a:pPr algn="just"/>
            <a:endParaRPr lang="tr-TR" sz="3600" dirty="0" smtClean="0"/>
          </a:p>
          <a:p>
            <a:pPr algn="just"/>
            <a:r>
              <a:rPr lang="tr-TR" sz="3600" dirty="0" smtClean="0"/>
              <a:t>Düşme korkusu var</a:t>
            </a:r>
          </a:p>
          <a:p>
            <a:pPr algn="just"/>
            <a:endParaRPr lang="tr-TR" sz="3600" dirty="0"/>
          </a:p>
          <a:p>
            <a:pPr algn="just"/>
            <a:r>
              <a:rPr lang="tr-TR" sz="3600" dirty="0" smtClean="0"/>
              <a:t>Dengesizlik </a:t>
            </a:r>
            <a:r>
              <a:rPr lang="tr-TR" sz="3600" dirty="0" err="1" smtClean="0"/>
              <a:t>tariflemiyor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30509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4"/>
            <a:ext cx="10515600" cy="4607259"/>
          </a:xfrm>
        </p:spPr>
      </p:pic>
      <p:sp>
        <p:nvSpPr>
          <p:cNvPr id="6" name="Yuvarlatılmış Dikdörtgen 5"/>
          <p:cNvSpPr/>
          <p:nvPr/>
        </p:nvSpPr>
        <p:spPr>
          <a:xfrm>
            <a:off x="2678545" y="2604655"/>
            <a:ext cx="8211128" cy="139469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87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Yürüme Hızı</a:t>
            </a:r>
            <a:r>
              <a:rPr lang="en-GB" dirty="0" smtClean="0">
                <a:solidFill>
                  <a:srgbClr val="FF0000"/>
                </a:solidFill>
              </a:rPr>
              <a:t>: 0.8 m/s</a:t>
            </a:r>
            <a:endParaRPr lang="tr-TR" dirty="0" smtClean="0">
              <a:solidFill>
                <a:srgbClr val="FF0000"/>
              </a:solidFill>
            </a:endParaRPr>
          </a:p>
          <a:p>
            <a:endParaRPr lang="tr-TR" dirty="0" smtClean="0"/>
          </a:p>
          <a:p>
            <a:r>
              <a:rPr lang="en-GB" dirty="0" smtClean="0">
                <a:solidFill>
                  <a:srgbClr val="FF0000"/>
                </a:solidFill>
              </a:rPr>
              <a:t>TUG: </a:t>
            </a:r>
            <a:r>
              <a:rPr lang="tr-TR" dirty="0" smtClean="0">
                <a:solidFill>
                  <a:srgbClr val="FF0000"/>
                </a:solidFill>
              </a:rPr>
              <a:t>21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saniye</a:t>
            </a:r>
            <a:endParaRPr lang="tr-TR" dirty="0" smtClean="0">
              <a:solidFill>
                <a:srgbClr val="FF0000"/>
              </a:solidFill>
            </a:endParaRPr>
          </a:p>
          <a:p>
            <a:endParaRPr lang="tr-TR" dirty="0">
              <a:solidFill>
                <a:srgbClr val="FF0000"/>
              </a:solidFill>
            </a:endParaRPr>
          </a:p>
          <a:p>
            <a:endParaRPr lang="tr-TR" dirty="0" smtClean="0">
              <a:solidFill>
                <a:srgbClr val="FF0000"/>
              </a:solidFill>
            </a:endParaRPr>
          </a:p>
          <a:p>
            <a:endParaRPr lang="tr-TR" dirty="0">
              <a:solidFill>
                <a:srgbClr val="FF0000"/>
              </a:solidFill>
            </a:endParaRPr>
          </a:p>
          <a:p>
            <a:r>
              <a:rPr lang="tr-TR" dirty="0" smtClean="0">
                <a:solidFill>
                  <a:srgbClr val="FF0000"/>
                </a:solidFill>
              </a:rPr>
              <a:t>ORTA RİSK</a:t>
            </a:r>
          </a:p>
        </p:txBody>
      </p:sp>
    </p:spTree>
    <p:extLst>
      <p:ext uri="{BB962C8B-B14F-4D97-AF65-F5344CB8AC3E}">
        <p14:creationId xmlns:p14="http://schemas.microsoft.com/office/powerpoint/2010/main" val="48321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4"/>
            <a:ext cx="10515600" cy="4607259"/>
          </a:xfrm>
        </p:spPr>
      </p:pic>
      <p:sp>
        <p:nvSpPr>
          <p:cNvPr id="3" name="Yuvarlatılmış Dikdörtgen 2"/>
          <p:cNvSpPr/>
          <p:nvPr/>
        </p:nvSpPr>
        <p:spPr>
          <a:xfrm>
            <a:off x="4442691" y="3833090"/>
            <a:ext cx="3112654" cy="206894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97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4"/>
            <a:ext cx="10515600" cy="4630593"/>
          </a:xfrm>
        </p:spPr>
      </p:pic>
    </p:spTree>
    <p:extLst>
      <p:ext uri="{BB962C8B-B14F-4D97-AF65-F5344CB8AC3E}">
        <p14:creationId xmlns:p14="http://schemas.microsoft.com/office/powerpoint/2010/main" val="170903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62000" y="1363579"/>
            <a:ext cx="10515600" cy="1042736"/>
          </a:xfrm>
        </p:spPr>
        <p:txBody>
          <a:bodyPr/>
          <a:lstStyle/>
          <a:p>
            <a:r>
              <a:rPr lang="tr-TR" b="1" dirty="0" smtClean="0"/>
              <a:t>Vaka-3</a:t>
            </a:r>
            <a:endParaRPr lang="en-GB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199" y="2281382"/>
            <a:ext cx="5774871" cy="4137891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tr-TR" dirty="0" smtClean="0"/>
              <a:t>85 yaş, K</a:t>
            </a:r>
          </a:p>
          <a:p>
            <a:pPr>
              <a:lnSpc>
                <a:spcPct val="170000"/>
              </a:lnSpc>
            </a:pPr>
            <a:r>
              <a:rPr lang="tr-TR" dirty="0" smtClean="0"/>
              <a:t>Eşi vefat etmiş, çocuklarıyla yaşamakta</a:t>
            </a:r>
          </a:p>
          <a:p>
            <a:pPr>
              <a:lnSpc>
                <a:spcPct val="170000"/>
              </a:lnSpc>
            </a:pPr>
            <a:r>
              <a:rPr lang="tr-TR" dirty="0" smtClean="0"/>
              <a:t>HT, KAH, KKY, erken evre </a:t>
            </a:r>
            <a:r>
              <a:rPr lang="tr-TR" dirty="0" err="1" smtClean="0"/>
              <a:t>demans</a:t>
            </a:r>
            <a:r>
              <a:rPr lang="tr-TR" dirty="0" smtClean="0"/>
              <a:t>, OP</a:t>
            </a:r>
          </a:p>
          <a:p>
            <a:pPr>
              <a:lnSpc>
                <a:spcPct val="170000"/>
              </a:lnSpc>
            </a:pPr>
            <a:r>
              <a:rPr lang="tr-TR" dirty="0" smtClean="0"/>
              <a:t>Gözlük +, işitme kaybı +, cihaz yok</a:t>
            </a:r>
          </a:p>
          <a:p>
            <a:pPr>
              <a:lnSpc>
                <a:spcPct val="170000"/>
              </a:lnSpc>
            </a:pPr>
            <a:r>
              <a:rPr lang="tr-TR" dirty="0" smtClean="0"/>
              <a:t>Baston +</a:t>
            </a:r>
          </a:p>
          <a:p>
            <a:pPr algn="just">
              <a:lnSpc>
                <a:spcPct val="170000"/>
              </a:lnSpc>
            </a:pPr>
            <a:r>
              <a:rPr lang="tr-TR" dirty="0" smtClean="0"/>
              <a:t>K.İ: </a:t>
            </a:r>
            <a:r>
              <a:rPr lang="tr-TR" dirty="0" err="1" smtClean="0"/>
              <a:t>donepezil</a:t>
            </a:r>
            <a:r>
              <a:rPr lang="tr-TR" dirty="0" smtClean="0"/>
              <a:t>, </a:t>
            </a:r>
            <a:r>
              <a:rPr lang="tr-TR" dirty="0" err="1" smtClean="0"/>
              <a:t>benidipin</a:t>
            </a:r>
            <a:r>
              <a:rPr lang="tr-TR" dirty="0" smtClean="0"/>
              <a:t>, </a:t>
            </a:r>
            <a:r>
              <a:rPr lang="tr-TR" dirty="0" err="1" smtClean="0"/>
              <a:t>irbesartan+tiazid</a:t>
            </a:r>
            <a:r>
              <a:rPr lang="tr-TR" dirty="0" smtClean="0"/>
              <a:t>, </a:t>
            </a:r>
            <a:r>
              <a:rPr lang="tr-TR" dirty="0" err="1" smtClean="0"/>
              <a:t>aledronat</a:t>
            </a:r>
            <a:r>
              <a:rPr lang="tr-TR" dirty="0" smtClean="0"/>
              <a:t>, vitamin D, </a:t>
            </a:r>
            <a:r>
              <a:rPr lang="tr-TR" dirty="0" err="1" smtClean="0"/>
              <a:t>asetilsalisilik</a:t>
            </a:r>
            <a:r>
              <a:rPr lang="tr-TR" dirty="0" smtClean="0"/>
              <a:t> asit, </a:t>
            </a:r>
            <a:r>
              <a:rPr lang="tr-TR" dirty="0" err="1" smtClean="0"/>
              <a:t>furosemid</a:t>
            </a:r>
            <a:r>
              <a:rPr lang="tr-TR" dirty="0" smtClean="0"/>
              <a:t> haftada 2, analjezikler  </a:t>
            </a:r>
          </a:p>
          <a:p>
            <a:pPr>
              <a:lnSpc>
                <a:spcPct val="170000"/>
              </a:lnSpc>
            </a:pPr>
            <a:r>
              <a:rPr lang="tr-TR" dirty="0" smtClean="0"/>
              <a:t>CFS: 6</a:t>
            </a:r>
            <a:endParaRPr lang="en-GB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923314" y="2406315"/>
            <a:ext cx="4430486" cy="377064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tr-TR" sz="3600" dirty="0" smtClean="0"/>
              <a:t>Son 1 yılda 3 kez düşmüş</a:t>
            </a:r>
          </a:p>
          <a:p>
            <a:pPr lvl="1" algn="just"/>
            <a:r>
              <a:rPr lang="tr-TR" sz="3200" dirty="0" smtClean="0"/>
              <a:t>Hepsi evde</a:t>
            </a:r>
          </a:p>
          <a:p>
            <a:pPr lvl="1" algn="just"/>
            <a:r>
              <a:rPr lang="tr-TR" sz="3200" dirty="0" smtClean="0"/>
              <a:t>3 ay önce kalça kırığı, </a:t>
            </a:r>
            <a:r>
              <a:rPr lang="tr-TR" sz="3200" dirty="0" err="1" smtClean="0"/>
              <a:t>opere</a:t>
            </a:r>
            <a:endParaRPr lang="tr-TR" sz="3200" dirty="0" smtClean="0"/>
          </a:p>
          <a:p>
            <a:pPr lvl="1" algn="just"/>
            <a:r>
              <a:rPr lang="tr-TR" sz="3200" dirty="0"/>
              <a:t>Kendi kalkamamış</a:t>
            </a:r>
          </a:p>
          <a:p>
            <a:pPr lvl="1" algn="just"/>
            <a:r>
              <a:rPr lang="tr-TR" sz="3200" dirty="0" err="1" smtClean="0"/>
              <a:t>Senkop</a:t>
            </a:r>
            <a:r>
              <a:rPr lang="tr-TR" sz="3200" dirty="0" smtClean="0"/>
              <a:t> yok</a:t>
            </a:r>
          </a:p>
          <a:p>
            <a:pPr algn="just"/>
            <a:endParaRPr lang="tr-TR" sz="3600" dirty="0" smtClean="0"/>
          </a:p>
          <a:p>
            <a:pPr algn="just"/>
            <a:r>
              <a:rPr lang="tr-TR" sz="3600" dirty="0" smtClean="0"/>
              <a:t>Düşme korkusu var</a:t>
            </a:r>
          </a:p>
          <a:p>
            <a:pPr algn="just"/>
            <a:endParaRPr lang="tr-TR" sz="3600" dirty="0"/>
          </a:p>
          <a:p>
            <a:pPr algn="just"/>
            <a:r>
              <a:rPr lang="tr-TR" sz="3600" dirty="0" smtClean="0"/>
              <a:t>Dengesizlik </a:t>
            </a:r>
            <a:r>
              <a:rPr lang="tr-TR" sz="3600" dirty="0" err="1" smtClean="0"/>
              <a:t>tarifliyor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53133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144920"/>
            <a:ext cx="10515600" cy="1325563"/>
          </a:xfrm>
        </p:spPr>
        <p:txBody>
          <a:bodyPr/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Sunum Planı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470483"/>
            <a:ext cx="10515600" cy="3706479"/>
          </a:xfrm>
        </p:spPr>
        <p:txBody>
          <a:bodyPr>
            <a:normAutofit/>
          </a:bodyPr>
          <a:lstStyle/>
          <a:p>
            <a:r>
              <a:rPr lang="tr-TR" dirty="0" smtClean="0"/>
              <a:t>Tanım</a:t>
            </a:r>
          </a:p>
          <a:p>
            <a:endParaRPr lang="tr-TR" dirty="0" smtClean="0"/>
          </a:p>
          <a:p>
            <a:r>
              <a:rPr lang="tr-TR" dirty="0" smtClean="0"/>
              <a:t>Risk Faktörleri</a:t>
            </a:r>
          </a:p>
          <a:p>
            <a:endParaRPr lang="tr-TR" dirty="0" smtClean="0"/>
          </a:p>
          <a:p>
            <a:r>
              <a:rPr lang="tr-TR" dirty="0" smtClean="0"/>
              <a:t>Vakalarla Kılavuzlar Ne Öneriyor?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5888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03928"/>
            <a:ext cx="10515600" cy="5028956"/>
          </a:xfrm>
        </p:spPr>
      </p:pic>
      <p:sp>
        <p:nvSpPr>
          <p:cNvPr id="3" name="Dikdörtgen 2"/>
          <p:cNvSpPr/>
          <p:nvPr/>
        </p:nvSpPr>
        <p:spPr>
          <a:xfrm>
            <a:off x="7573818" y="3694544"/>
            <a:ext cx="3223492" cy="26970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09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515600" cy="4747057"/>
          </a:xfrm>
        </p:spPr>
      </p:pic>
      <p:sp>
        <p:nvSpPr>
          <p:cNvPr id="3" name="Yuvarlatılmış Dikdörtgen 2"/>
          <p:cNvSpPr/>
          <p:nvPr/>
        </p:nvSpPr>
        <p:spPr>
          <a:xfrm>
            <a:off x="3325091" y="1311564"/>
            <a:ext cx="2900218" cy="545912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err="1" smtClean="0">
                <a:solidFill>
                  <a:schemeClr val="tx1"/>
                </a:solidFill>
              </a:rPr>
              <a:t>Multifaktöriyel</a:t>
            </a:r>
            <a:r>
              <a:rPr lang="tr-TR" sz="1400" b="1" dirty="0" smtClean="0">
                <a:solidFill>
                  <a:schemeClr val="tx1"/>
                </a:solidFill>
              </a:rPr>
              <a:t> Risk Değerlendirmesi</a:t>
            </a:r>
          </a:p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Denge</a:t>
            </a:r>
          </a:p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Yürüme</a:t>
            </a:r>
          </a:p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Kas Kuvveti</a:t>
            </a:r>
          </a:p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Yardımcı yürüme aparatı</a:t>
            </a:r>
          </a:p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Ayakkabı, ayak problemleri</a:t>
            </a:r>
          </a:p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Düşme korkusu</a:t>
            </a:r>
          </a:p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Baş dönmesi</a:t>
            </a:r>
          </a:p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Görme/duyma</a:t>
            </a:r>
          </a:p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Fonksiyonel kapasite</a:t>
            </a:r>
          </a:p>
          <a:p>
            <a:pPr algn="ctr"/>
            <a:r>
              <a:rPr lang="tr-TR" sz="1400" dirty="0" err="1" smtClean="0">
                <a:solidFill>
                  <a:schemeClr val="tx1"/>
                </a:solidFill>
              </a:rPr>
              <a:t>Kognisyon</a:t>
            </a:r>
            <a:r>
              <a:rPr lang="tr-TR" sz="1400" dirty="0" smtClean="0">
                <a:solidFill>
                  <a:schemeClr val="tx1"/>
                </a:solidFill>
              </a:rPr>
              <a:t>, </a:t>
            </a:r>
            <a:r>
              <a:rPr lang="tr-TR" sz="1400" dirty="0" err="1" smtClean="0">
                <a:solidFill>
                  <a:schemeClr val="tx1"/>
                </a:solidFill>
              </a:rPr>
              <a:t>deliryum</a:t>
            </a:r>
            <a:endParaRPr lang="tr-TR" sz="1400" dirty="0">
              <a:solidFill>
                <a:schemeClr val="tx1"/>
              </a:solidFill>
            </a:endParaRPr>
          </a:p>
          <a:p>
            <a:pPr algn="ctr"/>
            <a:r>
              <a:rPr lang="tr-TR" sz="1400" dirty="0" err="1" smtClean="0">
                <a:solidFill>
                  <a:schemeClr val="tx1"/>
                </a:solidFill>
              </a:rPr>
              <a:t>Ortostatik</a:t>
            </a:r>
            <a:r>
              <a:rPr lang="tr-TR" sz="1400" dirty="0" smtClean="0">
                <a:solidFill>
                  <a:schemeClr val="tx1"/>
                </a:solidFill>
              </a:rPr>
              <a:t> hipotansiyon</a:t>
            </a:r>
          </a:p>
          <a:p>
            <a:pPr algn="ctr"/>
            <a:r>
              <a:rPr lang="tr-TR" sz="1400" dirty="0" err="1" smtClean="0">
                <a:solidFill>
                  <a:schemeClr val="tx1"/>
                </a:solidFill>
              </a:rPr>
              <a:t>Üriner</a:t>
            </a:r>
            <a:r>
              <a:rPr lang="tr-TR" sz="1400" dirty="0" smtClean="0">
                <a:solidFill>
                  <a:schemeClr val="tx1"/>
                </a:solidFill>
              </a:rPr>
              <a:t> </a:t>
            </a:r>
            <a:r>
              <a:rPr lang="tr-TR" sz="1400" dirty="0" err="1" smtClean="0">
                <a:solidFill>
                  <a:schemeClr val="tx1"/>
                </a:solidFill>
              </a:rPr>
              <a:t>inkontinans</a:t>
            </a:r>
            <a:endParaRPr lang="tr-TR" sz="1400" dirty="0" smtClean="0">
              <a:solidFill>
                <a:schemeClr val="tx1"/>
              </a:solidFill>
            </a:endParaRPr>
          </a:p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Katkıda bulunan hastalıklar</a:t>
            </a:r>
          </a:p>
          <a:p>
            <a:pPr algn="ctr"/>
            <a:r>
              <a:rPr lang="tr-TR" sz="1400" dirty="0" err="1" smtClean="0">
                <a:solidFill>
                  <a:schemeClr val="tx1"/>
                </a:solidFill>
              </a:rPr>
              <a:t>Kardiyovasküler</a:t>
            </a:r>
            <a:r>
              <a:rPr lang="tr-TR" sz="1400" dirty="0" smtClean="0">
                <a:solidFill>
                  <a:schemeClr val="tx1"/>
                </a:solidFill>
              </a:rPr>
              <a:t> hastalıklar</a:t>
            </a:r>
          </a:p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Parkinson, depresyon</a:t>
            </a:r>
          </a:p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İlaçlar</a:t>
            </a:r>
          </a:p>
          <a:p>
            <a:pPr algn="ctr"/>
            <a:r>
              <a:rPr lang="tr-TR" sz="1400" dirty="0" err="1" smtClean="0">
                <a:solidFill>
                  <a:schemeClr val="tx1"/>
                </a:solidFill>
              </a:rPr>
              <a:t>Nütrisyonel</a:t>
            </a:r>
            <a:r>
              <a:rPr lang="tr-TR" sz="1400" dirty="0" smtClean="0">
                <a:solidFill>
                  <a:schemeClr val="tx1"/>
                </a:solidFill>
              </a:rPr>
              <a:t> durum ve vitamin D</a:t>
            </a:r>
          </a:p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Çevre</a:t>
            </a:r>
          </a:p>
          <a:p>
            <a:pPr algn="ctr"/>
            <a:r>
              <a:rPr lang="tr-TR" sz="1400" b="1" dirty="0" smtClean="0">
                <a:solidFill>
                  <a:schemeClr val="tx1"/>
                </a:solidFill>
              </a:rPr>
              <a:t>MULTİDİSİPLİNER EKİP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60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4"/>
            <a:ext cx="10515600" cy="4607259"/>
          </a:xfrm>
        </p:spPr>
      </p:pic>
    </p:spTree>
    <p:extLst>
      <p:ext uri="{BB962C8B-B14F-4D97-AF65-F5344CB8AC3E}">
        <p14:creationId xmlns:p14="http://schemas.microsoft.com/office/powerpoint/2010/main" val="375005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198" y="1177324"/>
            <a:ext cx="10515600" cy="1126790"/>
          </a:xfrm>
        </p:spPr>
        <p:txBody>
          <a:bodyPr>
            <a:normAutofit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Yürüme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Denge Değerlendirme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Araçları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91916"/>
            <a:ext cx="10515600" cy="468504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838199" y="2596766"/>
            <a:ext cx="10515599" cy="123767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r-TR" b="1" dirty="0" err="1"/>
              <a:t>Stratifikasyon</a:t>
            </a:r>
            <a:r>
              <a:rPr lang="tr-TR" b="1" dirty="0"/>
              <a:t>: </a:t>
            </a:r>
            <a:r>
              <a:rPr lang="tr-TR" dirty="0"/>
              <a:t>Düşme riskini </a:t>
            </a:r>
            <a:r>
              <a:rPr lang="tr-TR" dirty="0" err="1"/>
              <a:t>predikte</a:t>
            </a:r>
            <a:r>
              <a:rPr lang="tr-TR" dirty="0"/>
              <a:t> edebilmek için </a:t>
            </a:r>
            <a:r>
              <a:rPr lang="tr-TR" b="1" dirty="0"/>
              <a:t>yürüme hızı </a:t>
            </a:r>
            <a:r>
              <a:rPr lang="tr-TR" dirty="0"/>
              <a:t>ölçümü önerilir (1A</a:t>
            </a:r>
            <a:r>
              <a:rPr lang="tr-TR" dirty="0" smtClean="0"/>
              <a:t>)</a:t>
            </a:r>
            <a:r>
              <a:rPr lang="tr-TR" dirty="0"/>
              <a:t> 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Alternatif </a:t>
            </a:r>
            <a:r>
              <a:rPr lang="tr-TR" dirty="0"/>
              <a:t>olarak TUG kullanılabilir ancak </a:t>
            </a:r>
            <a:r>
              <a:rPr lang="tr-TR" b="1" dirty="0"/>
              <a:t>TUG ile ilgili kanıtlar biraz daha zayıf</a:t>
            </a:r>
            <a:r>
              <a:rPr lang="tr-TR" dirty="0"/>
              <a:t>tır (1B</a:t>
            </a:r>
            <a:r>
              <a:rPr lang="tr-TR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solidFill>
                  <a:srgbClr val="FFFF00"/>
                </a:solidFill>
              </a:rPr>
              <a:t>NICE düşme riskini yeterince </a:t>
            </a:r>
            <a:r>
              <a:rPr lang="tr-TR" dirty="0" err="1" smtClean="0">
                <a:solidFill>
                  <a:srgbClr val="FFFF00"/>
                </a:solidFill>
              </a:rPr>
              <a:t>predikte</a:t>
            </a:r>
            <a:r>
              <a:rPr lang="tr-TR" dirty="0" smtClean="0">
                <a:solidFill>
                  <a:srgbClr val="FFFF00"/>
                </a:solidFill>
              </a:rPr>
              <a:t> edebilecek bir test, ölçek yok diyor, önermiyor.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838198" y="4829055"/>
            <a:ext cx="10515600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r-TR" b="1" dirty="0"/>
              <a:t>Değerlendirme: </a:t>
            </a:r>
            <a:r>
              <a:rPr lang="tr-TR" dirty="0"/>
              <a:t>Yürüme ve Denge değerlendirilmesi önerilir (1B)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47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373981"/>
            <a:ext cx="10515600" cy="1325563"/>
          </a:xfrm>
        </p:spPr>
        <p:txBody>
          <a:bodyPr>
            <a:normAutofit/>
          </a:bodyPr>
          <a:lstStyle/>
          <a:p>
            <a:pPr algn="just"/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Polifarmasi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Düşme Riskini Arttıran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İlaçlar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33794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</a:pPr>
            <a:endParaRPr lang="tr-TR" b="1" dirty="0" smtClean="0"/>
          </a:p>
          <a:p>
            <a:pPr algn="just">
              <a:lnSpc>
                <a:spcPct val="160000"/>
              </a:lnSpc>
            </a:pPr>
            <a:endParaRPr lang="tr-TR" b="1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443" y="4162787"/>
            <a:ext cx="2466975" cy="1320800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856673" y="2866520"/>
            <a:ext cx="9977582" cy="110230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60000"/>
              </a:lnSpc>
            </a:pPr>
            <a:r>
              <a:rPr lang="tr-TR" b="1" dirty="0"/>
              <a:t>Değerlendirme: </a:t>
            </a:r>
            <a:r>
              <a:rPr lang="tr-TR" dirty="0"/>
              <a:t>Potansiyel olarak düşme riskini arttıran ilaçları reçete etmeden önce düşme hikayesi ve düşme riski değerlendirilmeli (1B)</a:t>
            </a:r>
          </a:p>
        </p:txBody>
      </p:sp>
      <p:sp>
        <p:nvSpPr>
          <p:cNvPr id="6" name="Yuvarlatılmış Dikdörtgen 5"/>
          <p:cNvSpPr/>
          <p:nvPr/>
        </p:nvSpPr>
        <p:spPr>
          <a:xfrm>
            <a:off x="902855" y="5551055"/>
            <a:ext cx="9977582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60000"/>
              </a:lnSpc>
            </a:pPr>
            <a:r>
              <a:rPr lang="tr-TR" b="1" dirty="0"/>
              <a:t>Değerlendirme: </a:t>
            </a:r>
            <a:r>
              <a:rPr lang="tr-TR" dirty="0"/>
              <a:t>Yaşlı yetişkinlerde ilaçlar gözden geçirilirken ya da düşmeyi önleme amaçlı gözden geçirme yapılırken </a:t>
            </a:r>
            <a:r>
              <a:rPr lang="tr-TR" dirty="0" err="1"/>
              <a:t>validiye</a:t>
            </a:r>
            <a:r>
              <a:rPr lang="tr-TR" dirty="0"/>
              <a:t> bir araç kullanılmalı (1C)</a:t>
            </a:r>
          </a:p>
        </p:txBody>
      </p:sp>
    </p:spTree>
    <p:extLst>
      <p:ext uri="{BB962C8B-B14F-4D97-AF65-F5344CB8AC3E}">
        <p14:creationId xmlns:p14="http://schemas.microsoft.com/office/powerpoint/2010/main" val="353887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87928" y="365125"/>
            <a:ext cx="3823854" cy="4696402"/>
          </a:xfrm>
        </p:spPr>
        <p:txBody>
          <a:bodyPr>
            <a:normAutofit/>
          </a:bodyPr>
          <a:lstStyle/>
          <a:p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STOPPFall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Screening Tool of Older Persons Prescriptions in older adults with high fall risk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73" y="1237673"/>
            <a:ext cx="7315200" cy="5449454"/>
          </a:xfrm>
        </p:spPr>
      </p:pic>
    </p:spTree>
    <p:extLst>
      <p:ext uri="{BB962C8B-B14F-4D97-AF65-F5344CB8AC3E}">
        <p14:creationId xmlns:p14="http://schemas.microsoft.com/office/powerpoint/2010/main" val="65964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311564"/>
            <a:ext cx="10515600" cy="979054"/>
          </a:xfrm>
        </p:spPr>
        <p:txBody>
          <a:bodyPr>
            <a:normAutofit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Kriterleri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09" y="2290618"/>
            <a:ext cx="3558309" cy="4100945"/>
          </a:xfr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982" y="2152073"/>
            <a:ext cx="7019636" cy="436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3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947325"/>
            <a:ext cx="10515600" cy="1325563"/>
          </a:xfrm>
        </p:spPr>
        <p:txBody>
          <a:bodyPr/>
          <a:lstStyle/>
          <a:p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Kardiyovasküler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Faktörleri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11314"/>
            <a:ext cx="10515600" cy="5088423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</a:pPr>
            <a:endParaRPr lang="tr-TR" dirty="0"/>
          </a:p>
          <a:p>
            <a:pPr algn="just">
              <a:lnSpc>
                <a:spcPct val="170000"/>
              </a:lnSpc>
            </a:pPr>
            <a:endParaRPr lang="tr-T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010" y="3001859"/>
            <a:ext cx="2998067" cy="90205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399" y="4809509"/>
            <a:ext cx="3086678" cy="1025236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838200" y="1987755"/>
            <a:ext cx="10515600" cy="78202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70000"/>
              </a:lnSpc>
            </a:pPr>
            <a:r>
              <a:rPr lang="tr-TR" b="1" dirty="0"/>
              <a:t>Değerlendirme: </a:t>
            </a:r>
            <a:r>
              <a:rPr lang="tr-TR" dirty="0" err="1"/>
              <a:t>Multifaktöriyel</a:t>
            </a:r>
            <a:r>
              <a:rPr lang="tr-TR" dirty="0"/>
              <a:t> düşme risk değerlendirmesinin bir parçası olarak </a:t>
            </a:r>
            <a:r>
              <a:rPr lang="tr-TR" b="1" dirty="0"/>
              <a:t>kardiyak hikaye, </a:t>
            </a:r>
            <a:r>
              <a:rPr lang="tr-TR" b="1" dirty="0" err="1"/>
              <a:t>oskultasyon</a:t>
            </a:r>
            <a:r>
              <a:rPr lang="tr-TR" b="1" dirty="0"/>
              <a:t>, yatarken ve ayakta kan basıncı ölçümü, ve EKG </a:t>
            </a:r>
            <a:r>
              <a:rPr lang="tr-TR" dirty="0"/>
              <a:t>başlangıç olarak yapılmalı (1B)</a:t>
            </a:r>
          </a:p>
        </p:txBody>
      </p:sp>
      <p:sp>
        <p:nvSpPr>
          <p:cNvPr id="7" name="Yuvarlatılmış Dikdörtgen 6"/>
          <p:cNvSpPr/>
          <p:nvPr/>
        </p:nvSpPr>
        <p:spPr>
          <a:xfrm>
            <a:off x="838200" y="3971636"/>
            <a:ext cx="10515600" cy="86135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70000"/>
              </a:lnSpc>
            </a:pPr>
            <a:r>
              <a:rPr lang="tr-TR" b="1" dirty="0"/>
              <a:t>Değerlendirme: </a:t>
            </a:r>
            <a:r>
              <a:rPr lang="tr-TR" dirty="0"/>
              <a:t>Başlangıç kardiyak değerlendirmede </a:t>
            </a:r>
            <a:r>
              <a:rPr lang="tr-TR" b="1" dirty="0"/>
              <a:t>anormallik saptanmazsa ileri kardiyak değerlendirme gerekli değildir,</a:t>
            </a:r>
            <a:r>
              <a:rPr lang="tr-TR" dirty="0"/>
              <a:t> eğer </a:t>
            </a:r>
            <a:r>
              <a:rPr lang="tr-TR" dirty="0" err="1"/>
              <a:t>senkoptan</a:t>
            </a:r>
            <a:r>
              <a:rPr lang="tr-TR" dirty="0"/>
              <a:t> şüphe edilmiyorsa (açıklanamayan </a:t>
            </a:r>
            <a:r>
              <a:rPr lang="tr-TR" dirty="0" err="1"/>
              <a:t>rekürren</a:t>
            </a:r>
            <a:r>
              <a:rPr lang="tr-TR" dirty="0"/>
              <a:t> düşmeler) (1C)</a:t>
            </a:r>
          </a:p>
        </p:txBody>
      </p:sp>
      <p:sp>
        <p:nvSpPr>
          <p:cNvPr id="8" name="Yuvarlatılmış Dikdörtgen 7"/>
          <p:cNvSpPr/>
          <p:nvPr/>
        </p:nvSpPr>
        <p:spPr>
          <a:xfrm>
            <a:off x="838200" y="5834745"/>
            <a:ext cx="10515600" cy="86499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70000"/>
              </a:lnSpc>
            </a:pPr>
            <a:r>
              <a:rPr lang="tr-TR" b="1" dirty="0"/>
              <a:t>Değerlendirme: </a:t>
            </a:r>
            <a:r>
              <a:rPr lang="tr-TR" dirty="0" smtClean="0"/>
              <a:t>Açıklanamayan düşmeler </a:t>
            </a:r>
            <a:r>
              <a:rPr lang="tr-TR" dirty="0" err="1" smtClean="0"/>
              <a:t>senkoplarda</a:t>
            </a:r>
            <a:r>
              <a:rPr lang="tr-TR" dirty="0" smtClean="0"/>
              <a:t> olduğu gibi </a:t>
            </a:r>
            <a:r>
              <a:rPr lang="tr-TR" dirty="0" err="1" smtClean="0"/>
              <a:t>multifaktöriyel</a:t>
            </a:r>
            <a:r>
              <a:rPr lang="tr-TR" dirty="0" smtClean="0"/>
              <a:t> </a:t>
            </a:r>
            <a:r>
              <a:rPr lang="tr-TR" dirty="0"/>
              <a:t>düşme risk </a:t>
            </a:r>
            <a:r>
              <a:rPr lang="tr-TR" dirty="0" smtClean="0"/>
              <a:t>değerlendirmesine </a:t>
            </a:r>
            <a:r>
              <a:rPr lang="tr-TR" dirty="0"/>
              <a:t>ek </a:t>
            </a:r>
            <a:r>
              <a:rPr lang="tr-TR" dirty="0" smtClean="0"/>
              <a:t>olarak </a:t>
            </a:r>
            <a:r>
              <a:rPr lang="tr-TR" dirty="0"/>
              <a:t>ileri kardiyak değerlendirme gerektirir (1A)</a:t>
            </a:r>
          </a:p>
        </p:txBody>
      </p:sp>
    </p:spTree>
    <p:extLst>
      <p:ext uri="{BB962C8B-B14F-4D97-AF65-F5344CB8AC3E}">
        <p14:creationId xmlns:p14="http://schemas.microsoft.com/office/powerpoint/2010/main" val="323851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199" y="1162843"/>
            <a:ext cx="11084169" cy="1325563"/>
          </a:xfrm>
        </p:spPr>
        <p:txBody>
          <a:bodyPr>
            <a:normAutofit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Hastanelerde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Bakımevlerinde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Düşmeler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585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tr-TR" b="1" dirty="0"/>
          </a:p>
          <a:p>
            <a:pPr algn="just">
              <a:lnSpc>
                <a:spcPct val="150000"/>
              </a:lnSpc>
            </a:pPr>
            <a:endParaRPr lang="tr-TR" b="1" dirty="0"/>
          </a:p>
          <a:p>
            <a:endParaRPr lang="en-GB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130" y="4529305"/>
            <a:ext cx="2919471" cy="53883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584" y="4507779"/>
            <a:ext cx="2542179" cy="538839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838199" y="2645597"/>
            <a:ext cx="10827328" cy="124690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tr-TR" b="1" dirty="0"/>
              <a:t>Hastane-Değerlendirme: </a:t>
            </a:r>
            <a:r>
              <a:rPr lang="tr-TR" dirty="0"/>
              <a:t>Hastanede yatan 65 yaş üstü bireylere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MULTİFAKTÖRİYEL DÜŞME RİSKİ ANALİZİ DEĞERLENDİRMESİ YAPILMALI.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tr-TR" dirty="0" smtClean="0"/>
              <a:t>üşme </a:t>
            </a:r>
            <a:r>
              <a:rPr lang="tr-TR" dirty="0"/>
              <a:t>riski değerlendirmesi için</a:t>
            </a:r>
            <a:r>
              <a:rPr lang="tr-TR" b="1" dirty="0"/>
              <a:t> </a:t>
            </a:r>
            <a:r>
              <a:rPr lang="tr-TR" b="1" dirty="0" err="1"/>
              <a:t>skorlama</a:t>
            </a:r>
            <a:r>
              <a:rPr lang="tr-TR" b="1" dirty="0"/>
              <a:t> ile düşme riski taraması yapan araçların kullanımı </a:t>
            </a:r>
            <a:r>
              <a:rPr lang="tr-TR" b="1" dirty="0" smtClean="0"/>
              <a:t>ÖNERİLMEMEKTE </a:t>
            </a:r>
            <a:r>
              <a:rPr lang="tr-TR" b="1" dirty="0"/>
              <a:t>(2B)</a:t>
            </a:r>
          </a:p>
        </p:txBody>
      </p:sp>
      <p:sp>
        <p:nvSpPr>
          <p:cNvPr id="7" name="Yuvarlatılmış Dikdörtgen 6"/>
          <p:cNvSpPr/>
          <p:nvPr/>
        </p:nvSpPr>
        <p:spPr>
          <a:xfrm>
            <a:off x="838199" y="5477514"/>
            <a:ext cx="10827327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tr-TR" b="1" dirty="0" smtClean="0"/>
              <a:t>Bakımevi-Değerlendirme: </a:t>
            </a:r>
            <a:r>
              <a:rPr lang="tr-TR" dirty="0" smtClean="0"/>
              <a:t>Bakımevinde kalan bireylerde düşme riski taraması önerilmez,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TÜM BİREYLER YÜKSEK DÜŞME RİSKLİ OLARAK DEĞERLENDİRİLMELİDİR</a:t>
            </a:r>
            <a:r>
              <a:rPr lang="tr-TR" dirty="0" smtClean="0"/>
              <a:t> (1A</a:t>
            </a:r>
            <a:r>
              <a:rPr lang="tr-T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738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199" y="1162843"/>
            <a:ext cx="11084169" cy="1325563"/>
          </a:xfrm>
        </p:spPr>
        <p:txBody>
          <a:bodyPr>
            <a:normAutofit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Hastanelerde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Bakımevlerinde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Düşmeler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585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tr-TR" b="1" dirty="0"/>
          </a:p>
          <a:p>
            <a:pPr algn="just">
              <a:lnSpc>
                <a:spcPct val="150000"/>
              </a:lnSpc>
            </a:pPr>
            <a:endParaRPr lang="tr-TR" b="1" dirty="0"/>
          </a:p>
          <a:p>
            <a:endParaRPr lang="en-GB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838199" y="2645598"/>
            <a:ext cx="10827328" cy="150186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tr-TR" b="1" dirty="0" smtClean="0"/>
              <a:t>Bakımevi-Değerlendirme: </a:t>
            </a:r>
            <a:r>
              <a:rPr lang="tr-TR" dirty="0" smtClean="0"/>
              <a:t>Bakımevinde </a:t>
            </a:r>
            <a:r>
              <a:rPr lang="tr-TR" dirty="0"/>
              <a:t>kalan yaşlı yetişkinlerde düşme riskine katkıda bulunan faktörleri belirlemek ve düşmeleri ve düşmeye bağlı yaralanmaları önlemek için uygun müdahaleleri uygulamak amacıyla kabul sırasında çok faktörlü düşme riski değerlendirmesi </a:t>
            </a:r>
            <a:r>
              <a:rPr lang="tr-TR" dirty="0" smtClean="0"/>
              <a:t>yapılması önerilir (1C)</a:t>
            </a:r>
            <a:endParaRPr lang="tr-TR" b="1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838199" y="4947558"/>
            <a:ext cx="10827327" cy="10287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tr-TR" b="1" dirty="0" smtClean="0"/>
              <a:t>Bakımevi-Değerlendirme: </a:t>
            </a:r>
            <a:r>
              <a:rPr lang="tr-TR" dirty="0" smtClean="0"/>
              <a:t>Düşen bir birey için akut bakıma gereksiz transferi engellemek için düşme </a:t>
            </a:r>
            <a:r>
              <a:rPr lang="tr-TR" dirty="0"/>
              <a:t>sonrası değerlendirme </a:t>
            </a:r>
            <a:r>
              <a:rPr lang="tr-TR" dirty="0" smtClean="0"/>
              <a:t>yapılması önerilir (E)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47019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982" y="1229638"/>
            <a:ext cx="5967897" cy="92210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14" y="3888509"/>
            <a:ext cx="5563082" cy="2789381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562" y="4228190"/>
            <a:ext cx="4389500" cy="2354784"/>
          </a:xfrm>
          <a:prstGeom prst="rect">
            <a:avLst/>
          </a:prstGeom>
        </p:spPr>
      </p:pic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14" y="818861"/>
            <a:ext cx="5690996" cy="2838739"/>
          </a:xfrm>
        </p:spPr>
      </p:pic>
    </p:spTree>
    <p:extLst>
      <p:ext uri="{BB962C8B-B14F-4D97-AF65-F5344CB8AC3E}">
        <p14:creationId xmlns:p14="http://schemas.microsoft.com/office/powerpoint/2010/main" val="361892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961086"/>
            <a:ext cx="10515600" cy="1325563"/>
          </a:xfrm>
        </p:spPr>
        <p:txBody>
          <a:bodyPr/>
          <a:lstStyle/>
          <a:p>
            <a:r>
              <a:rPr lang="tr-TR" b="1" dirty="0" err="1" smtClean="0"/>
              <a:t>Kognisyon</a:t>
            </a:r>
            <a:r>
              <a:rPr lang="tr-TR" b="1" dirty="0" smtClean="0"/>
              <a:t> </a:t>
            </a:r>
            <a:r>
              <a:rPr lang="tr-TR" b="1" dirty="0"/>
              <a:t>ve </a:t>
            </a:r>
            <a:r>
              <a:rPr lang="tr-TR" b="1" dirty="0" smtClean="0"/>
              <a:t>Düşme</a:t>
            </a:r>
            <a:endParaRPr lang="en-GB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8441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tr-TR" dirty="0"/>
          </a:p>
          <a:p>
            <a:pPr algn="just">
              <a:lnSpc>
                <a:spcPct val="150000"/>
              </a:lnSpc>
            </a:pPr>
            <a:endParaRPr lang="tr-TR" dirty="0" smtClean="0"/>
          </a:p>
          <a:p>
            <a:pPr algn="just">
              <a:lnSpc>
                <a:spcPct val="150000"/>
              </a:lnSpc>
            </a:pPr>
            <a:endParaRPr lang="tr-TR" b="1" dirty="0" smtClean="0"/>
          </a:p>
          <a:p>
            <a:pPr algn="just">
              <a:lnSpc>
                <a:spcPct val="150000"/>
              </a:lnSpc>
            </a:pPr>
            <a:endParaRPr lang="tr-TR" b="1" dirty="0"/>
          </a:p>
          <a:p>
            <a:endParaRPr lang="en-GB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072" y="3241964"/>
            <a:ext cx="5024583" cy="1468581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838200" y="2035030"/>
            <a:ext cx="10515599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tr-TR" b="1" dirty="0" err="1"/>
              <a:t>Kognisyon</a:t>
            </a:r>
            <a:r>
              <a:rPr lang="tr-TR" b="1" dirty="0"/>
              <a:t>-Değerlendirme: </a:t>
            </a:r>
            <a:r>
              <a:rPr lang="tr-TR" dirty="0"/>
              <a:t>Yaşlı yetişkinlerde </a:t>
            </a:r>
            <a:r>
              <a:rPr lang="tr-TR" dirty="0" err="1"/>
              <a:t>kognisyonun</a:t>
            </a:r>
            <a:r>
              <a:rPr lang="tr-TR" dirty="0"/>
              <a:t> rutin olarak değerlendirilmesi </a:t>
            </a:r>
            <a:r>
              <a:rPr lang="tr-TR" dirty="0" err="1"/>
              <a:t>multifaktöriyel</a:t>
            </a:r>
            <a:r>
              <a:rPr lang="tr-TR" dirty="0"/>
              <a:t> düşme risk değerlendirmesinin bir parçası olmalı (1B)</a:t>
            </a:r>
          </a:p>
        </p:txBody>
      </p:sp>
      <p:sp>
        <p:nvSpPr>
          <p:cNvPr id="6" name="Yuvarlatılmış Dikdörtgen 5"/>
          <p:cNvSpPr/>
          <p:nvPr/>
        </p:nvSpPr>
        <p:spPr>
          <a:xfrm>
            <a:off x="838200" y="4987635"/>
            <a:ext cx="10515599" cy="142239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tr-TR" b="1" dirty="0" err="1"/>
              <a:t>Kognisyon</a:t>
            </a:r>
            <a:r>
              <a:rPr lang="tr-TR" b="1" dirty="0"/>
              <a:t>-Değerlendirme:</a:t>
            </a:r>
            <a:r>
              <a:rPr lang="tr-TR" dirty="0"/>
              <a:t> Kognitif kaybı olan bireylerde kişiselleştirilmiş düşmeleri önleme planı oluşturulurken </a:t>
            </a:r>
            <a:r>
              <a:rPr lang="tr-TR" dirty="0" err="1"/>
              <a:t>müdahelelere</a:t>
            </a:r>
            <a:r>
              <a:rPr lang="tr-TR" dirty="0"/>
              <a:t> ve sonuçlara uyumu arttırmak için hastanın ve </a:t>
            </a:r>
            <a:r>
              <a:rPr lang="tr-TR" dirty="0" err="1" smtClean="0"/>
              <a:t>bakımverenin</a:t>
            </a:r>
            <a:r>
              <a:rPr lang="tr-TR" dirty="0" smtClean="0"/>
              <a:t> </a:t>
            </a:r>
            <a:r>
              <a:rPr lang="tr-TR" dirty="0"/>
              <a:t>görüşleri alınmalı (1C)</a:t>
            </a:r>
          </a:p>
        </p:txBody>
      </p:sp>
    </p:spTree>
    <p:extLst>
      <p:ext uri="{BB962C8B-B14F-4D97-AF65-F5344CB8AC3E}">
        <p14:creationId xmlns:p14="http://schemas.microsoft.com/office/powerpoint/2010/main" val="167580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162843"/>
            <a:ext cx="10515600" cy="1325563"/>
          </a:xfrm>
        </p:spPr>
        <p:txBody>
          <a:bodyPr>
            <a:normAutofit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Parkinson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Hastalığı-İlişkili Hastalıklar ve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Düşmeler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3836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</a:pPr>
            <a:endParaRPr lang="tr-TR" dirty="0"/>
          </a:p>
          <a:p>
            <a:pPr algn="just">
              <a:lnSpc>
                <a:spcPct val="160000"/>
              </a:lnSpc>
            </a:pPr>
            <a:endParaRPr lang="tr-TR" dirty="0" smtClean="0"/>
          </a:p>
          <a:p>
            <a:pPr algn="just">
              <a:lnSpc>
                <a:spcPct val="160000"/>
              </a:lnSpc>
            </a:pPr>
            <a:endParaRPr lang="tr-TR" b="1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37" y="3979666"/>
            <a:ext cx="7333672" cy="1606324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838199" y="2685064"/>
            <a:ext cx="10439399" cy="129460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60000"/>
              </a:lnSpc>
            </a:pPr>
            <a:r>
              <a:rPr lang="tr-TR" b="1" dirty="0"/>
              <a:t>Değerlendirme: </a:t>
            </a:r>
            <a:r>
              <a:rPr lang="tr-TR" dirty="0"/>
              <a:t>PD ile yaşayan yaşlı yetişkinler için d</a:t>
            </a:r>
            <a:r>
              <a:rPr lang="tr-TR" dirty="0" smtClean="0"/>
              <a:t>üşme </a:t>
            </a:r>
            <a:r>
              <a:rPr lang="tr-TR" dirty="0"/>
              <a:t>riski değerlendirme ölçeği (self-</a:t>
            </a:r>
            <a:r>
              <a:rPr lang="tr-TR" dirty="0" err="1"/>
              <a:t>report</a:t>
            </a:r>
            <a:r>
              <a:rPr lang="tr-TR" dirty="0"/>
              <a:t> 3-risk </a:t>
            </a:r>
            <a:r>
              <a:rPr lang="tr-TR" dirty="0" err="1"/>
              <a:t>factor</a:t>
            </a:r>
            <a:r>
              <a:rPr lang="tr-TR" dirty="0"/>
              <a:t> </a:t>
            </a:r>
            <a:r>
              <a:rPr lang="tr-TR" dirty="0" err="1"/>
              <a:t>assessment</a:t>
            </a:r>
            <a:r>
              <a:rPr lang="tr-TR" dirty="0"/>
              <a:t> </a:t>
            </a:r>
            <a:r>
              <a:rPr lang="tr-TR" dirty="0" err="1"/>
              <a:t>tool</a:t>
            </a:r>
            <a:r>
              <a:rPr lang="tr-TR" dirty="0"/>
              <a:t>: son 1 yıl içinde düşme, son bir ayda yürümede donma, yavaş yürüme hızı) kullanımı şartlı olarak önerilir (2B)</a:t>
            </a:r>
          </a:p>
        </p:txBody>
      </p:sp>
    </p:spTree>
    <p:extLst>
      <p:ext uri="{BB962C8B-B14F-4D97-AF65-F5344CB8AC3E}">
        <p14:creationId xmlns:p14="http://schemas.microsoft.com/office/powerpoint/2010/main" val="399993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198" y="1922143"/>
            <a:ext cx="10949609" cy="438358"/>
          </a:xfrm>
        </p:spPr>
        <p:txBody>
          <a:bodyPr>
            <a:noAutofit/>
          </a:bodyPr>
          <a:lstStyle/>
          <a:p>
            <a:pPr algn="just"/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Düşmeler </a:t>
            </a: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İçin </a:t>
            </a:r>
            <a:r>
              <a:rPr lang="tr-T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Multifaktöriyel</a:t>
            </a: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Değerlendirme (Çevre </a:t>
            </a:r>
            <a:r>
              <a:rPr lang="tr-T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Düşmeler Konusunda Uzman Olanlar </a:t>
            </a: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Tarafından </a:t>
            </a: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Öneriler</a:t>
            </a: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503054"/>
            <a:ext cx="10515600" cy="435494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tr-TR" dirty="0"/>
          </a:p>
          <a:p>
            <a:pPr algn="just">
              <a:lnSpc>
                <a:spcPct val="150000"/>
              </a:lnSpc>
            </a:pPr>
            <a:endParaRPr lang="tr-TR" dirty="0" smtClean="0"/>
          </a:p>
          <a:p>
            <a:pPr algn="just">
              <a:lnSpc>
                <a:spcPct val="150000"/>
              </a:lnSpc>
            </a:pPr>
            <a:endParaRPr lang="tr-TR" dirty="0" smtClean="0"/>
          </a:p>
          <a:p>
            <a:pPr algn="just">
              <a:lnSpc>
                <a:spcPct val="150000"/>
              </a:lnSpc>
            </a:pPr>
            <a:endParaRPr lang="tr-TR" b="1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399" y="4023522"/>
            <a:ext cx="4719205" cy="1357979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838199" y="2840887"/>
            <a:ext cx="10515601" cy="104008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tr-TR" b="1" dirty="0" err="1"/>
              <a:t>Multifaktöriyel</a:t>
            </a:r>
            <a:r>
              <a:rPr lang="tr-TR" b="1" dirty="0"/>
              <a:t> Değerlendirme: </a:t>
            </a:r>
            <a:r>
              <a:rPr lang="tr-TR" dirty="0"/>
              <a:t>Yüksek düşme riski olan toplumda yaşayan yaşlı </a:t>
            </a:r>
            <a:r>
              <a:rPr lang="tr-TR" dirty="0" smtClean="0"/>
              <a:t>yetişkinlere </a:t>
            </a:r>
            <a:r>
              <a:rPr lang="tr-TR" dirty="0"/>
              <a:t>özel </a:t>
            </a:r>
            <a:r>
              <a:rPr lang="tr-TR" dirty="0" err="1"/>
              <a:t>müdaheleler</a:t>
            </a:r>
            <a:r>
              <a:rPr lang="tr-TR" dirty="0"/>
              <a:t> için </a:t>
            </a:r>
            <a:r>
              <a:rPr lang="tr-TR" dirty="0" err="1"/>
              <a:t>multiprosfesyonel</a:t>
            </a:r>
            <a:r>
              <a:rPr lang="tr-TR" dirty="0"/>
              <a:t>, </a:t>
            </a:r>
            <a:r>
              <a:rPr lang="tr-TR" dirty="0" err="1"/>
              <a:t>multifaktöriyel</a:t>
            </a:r>
            <a:r>
              <a:rPr lang="tr-TR" dirty="0"/>
              <a:t> değerlendirme önerilmeli (1B)</a:t>
            </a:r>
          </a:p>
        </p:txBody>
      </p:sp>
      <p:sp>
        <p:nvSpPr>
          <p:cNvPr id="7" name="Yuvarlatılmış Dikdörtgen 6"/>
          <p:cNvSpPr/>
          <p:nvPr/>
        </p:nvSpPr>
        <p:spPr>
          <a:xfrm>
            <a:off x="838199" y="5619336"/>
            <a:ext cx="10515601" cy="104008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tr-TR" b="1" dirty="0" err="1" smtClean="0"/>
              <a:t>Multifaktöriyel</a:t>
            </a:r>
            <a:r>
              <a:rPr lang="tr-TR" b="1" dirty="0" smtClean="0"/>
              <a:t> (Çevresel) </a:t>
            </a:r>
            <a:r>
              <a:rPr lang="tr-TR" b="1" dirty="0"/>
              <a:t>Değerlendirme: </a:t>
            </a:r>
            <a:r>
              <a:rPr lang="tr-TR" dirty="0" smtClean="0"/>
              <a:t>Bir uzman tarafından bireyin yaşadığı yerdeki çevresel tehlikeler tanımlanması, bireylerin kapasitesi ve davranış alışkanlıklarına göre değerlendirmeler yapılması önerilir </a:t>
            </a:r>
            <a:r>
              <a:rPr lang="tr-TR" dirty="0"/>
              <a:t>(1B)</a:t>
            </a:r>
          </a:p>
        </p:txBody>
      </p:sp>
    </p:spTree>
    <p:extLst>
      <p:ext uri="{BB962C8B-B14F-4D97-AF65-F5344CB8AC3E}">
        <p14:creationId xmlns:p14="http://schemas.microsoft.com/office/powerpoint/2010/main" val="145209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197" y="1657783"/>
            <a:ext cx="11009243" cy="1325563"/>
          </a:xfrm>
        </p:spPr>
        <p:txBody>
          <a:bodyPr>
            <a:normAutofit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Düşme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Hakkında Yaşlı Yetişkinlerin Bakış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Açısı</a:t>
            </a:r>
            <a:r>
              <a:rPr lang="tr-TR" dirty="0" smtClean="0"/>
              <a:t/>
            </a:r>
            <a:br>
              <a:rPr lang="tr-TR" dirty="0" smtClean="0"/>
            </a:b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10748"/>
            <a:ext cx="10515600" cy="512859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tr-TR" dirty="0" smtClean="0"/>
          </a:p>
          <a:p>
            <a:pPr algn="just">
              <a:lnSpc>
                <a:spcPct val="150000"/>
              </a:lnSpc>
            </a:pPr>
            <a:endParaRPr lang="tr-TR" dirty="0" smtClean="0"/>
          </a:p>
        </p:txBody>
      </p:sp>
      <p:sp>
        <p:nvSpPr>
          <p:cNvPr id="4" name="Yuvarlatılmış Dikdörtgen 3"/>
          <p:cNvSpPr/>
          <p:nvPr/>
        </p:nvSpPr>
        <p:spPr>
          <a:xfrm>
            <a:off x="838197" y="2983346"/>
            <a:ext cx="10515601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tr-TR" b="1" dirty="0" err="1"/>
              <a:t>Stratifikasyon</a:t>
            </a:r>
            <a:r>
              <a:rPr lang="tr-TR" b="1" dirty="0"/>
              <a:t>: </a:t>
            </a:r>
            <a:r>
              <a:rPr lang="tr-TR" dirty="0"/>
              <a:t>Hekimler yaşlı yetişkinlerle görüşmeleri sırasında düşme ile ilgili rutin sorgulama yapmalı (1A)</a:t>
            </a:r>
          </a:p>
        </p:txBody>
      </p:sp>
      <p:sp>
        <p:nvSpPr>
          <p:cNvPr id="5" name="Yuvarlatılmış Dikdörtgen 4"/>
          <p:cNvSpPr/>
          <p:nvPr/>
        </p:nvSpPr>
        <p:spPr>
          <a:xfrm>
            <a:off x="838197" y="4811342"/>
            <a:ext cx="10515600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tr-TR" b="1" dirty="0"/>
              <a:t>Değerlendirme:</a:t>
            </a:r>
            <a:r>
              <a:rPr lang="tr-TR" dirty="0"/>
              <a:t> Kapsamlı düşme değerlendirmesinin parçası olarak, hekimler yaşlı yetişkinlerin düşme ile ilgili algılarını, düşme nedenlerini, düşme risklerini ve düşmeyi nasıl önleyebileceklerini konuşmalı (1B)</a:t>
            </a:r>
          </a:p>
        </p:txBody>
      </p:sp>
    </p:spTree>
    <p:extLst>
      <p:ext uri="{BB962C8B-B14F-4D97-AF65-F5344CB8AC3E}">
        <p14:creationId xmlns:p14="http://schemas.microsoft.com/office/powerpoint/2010/main" val="305891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262715"/>
            <a:ext cx="10515600" cy="427973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Düşme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Hakkındaki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Korkular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1850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</a:pPr>
            <a:endParaRPr lang="tr-TR" dirty="0" smtClean="0"/>
          </a:p>
          <a:p>
            <a:pPr algn="just">
              <a:lnSpc>
                <a:spcPct val="170000"/>
              </a:lnSpc>
            </a:pPr>
            <a:endParaRPr lang="tr-TR" b="1" dirty="0" smtClean="0"/>
          </a:p>
          <a:p>
            <a:pPr algn="just">
              <a:lnSpc>
                <a:spcPct val="170000"/>
              </a:lnSpc>
            </a:pPr>
            <a:endParaRPr lang="tr-TR" b="1" dirty="0"/>
          </a:p>
          <a:p>
            <a:pPr algn="just">
              <a:lnSpc>
                <a:spcPct val="170000"/>
              </a:lnSpc>
            </a:pPr>
            <a:endParaRPr lang="tr-TR" b="1" dirty="0" smtClean="0"/>
          </a:p>
          <a:p>
            <a:pPr algn="just">
              <a:lnSpc>
                <a:spcPct val="170000"/>
              </a:lnSpc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700" y="4008580"/>
            <a:ext cx="3574473" cy="169025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771" y="3398982"/>
            <a:ext cx="4343400" cy="2909453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982682" y="1943387"/>
            <a:ext cx="10515600" cy="99197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70000"/>
              </a:lnSpc>
            </a:pPr>
            <a:r>
              <a:rPr lang="tr-TR" b="1" dirty="0"/>
              <a:t>Değerlendirme:</a:t>
            </a:r>
            <a:r>
              <a:rPr lang="tr-TR" dirty="0"/>
              <a:t> Yaşlı yetişkinlerin çok faktörlü düşme riski değerlendirmesine düşme korkusu değerlendirmesinin dahil </a:t>
            </a:r>
            <a:r>
              <a:rPr lang="tr-TR" dirty="0" smtClean="0"/>
              <a:t>edilmesi önerilir </a:t>
            </a:r>
            <a:r>
              <a:rPr lang="tr-TR" dirty="0"/>
              <a:t>(1B)</a:t>
            </a:r>
          </a:p>
        </p:txBody>
      </p:sp>
    </p:spTree>
    <p:extLst>
      <p:ext uri="{BB962C8B-B14F-4D97-AF65-F5344CB8AC3E}">
        <p14:creationId xmlns:p14="http://schemas.microsoft.com/office/powerpoint/2010/main" val="309553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283947"/>
            <a:ext cx="10515600" cy="406741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Düşme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Hakkındaki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Korkular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1850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</a:pPr>
            <a:endParaRPr lang="tr-TR" dirty="0" smtClean="0"/>
          </a:p>
          <a:p>
            <a:pPr algn="just">
              <a:lnSpc>
                <a:spcPct val="170000"/>
              </a:lnSpc>
            </a:pPr>
            <a:endParaRPr lang="tr-TR" b="1" dirty="0" smtClean="0"/>
          </a:p>
          <a:p>
            <a:pPr algn="just">
              <a:lnSpc>
                <a:spcPct val="170000"/>
              </a:lnSpc>
            </a:pPr>
            <a:endParaRPr lang="tr-TR" b="1" dirty="0"/>
          </a:p>
          <a:p>
            <a:pPr algn="just">
              <a:lnSpc>
                <a:spcPct val="170000"/>
              </a:lnSpc>
            </a:pPr>
            <a:endParaRPr lang="tr-TR" b="1" dirty="0" smtClean="0"/>
          </a:p>
          <a:p>
            <a:pPr algn="just">
              <a:lnSpc>
                <a:spcPct val="170000"/>
              </a:lnSpc>
            </a:pPr>
            <a:endParaRPr lang="tr-TR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838200" y="4756308"/>
            <a:ext cx="10515600" cy="99197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70000"/>
              </a:lnSpc>
            </a:pPr>
            <a:r>
              <a:rPr lang="tr-TR" b="1" dirty="0"/>
              <a:t>Değerlendirme:</a:t>
            </a:r>
            <a:r>
              <a:rPr lang="tr-TR" dirty="0"/>
              <a:t> </a:t>
            </a:r>
            <a:r>
              <a:rPr lang="tr-TR" b="1" dirty="0"/>
              <a:t> </a:t>
            </a:r>
            <a:r>
              <a:rPr lang="tr-TR" dirty="0" smtClean="0"/>
              <a:t>Hastanelerde ve uzun dönem bakım merkezlerinde FES-I </a:t>
            </a:r>
            <a:r>
              <a:rPr lang="tr-TR" dirty="0"/>
              <a:t>(</a:t>
            </a:r>
            <a:r>
              <a:rPr lang="tr-TR" dirty="0" err="1"/>
              <a:t>Falls</a:t>
            </a:r>
            <a:r>
              <a:rPr lang="tr-TR" dirty="0"/>
              <a:t> </a:t>
            </a:r>
            <a:r>
              <a:rPr lang="tr-TR" dirty="0" err="1"/>
              <a:t>Efficacy</a:t>
            </a:r>
            <a:r>
              <a:rPr lang="tr-TR" dirty="0"/>
              <a:t> </a:t>
            </a:r>
            <a:r>
              <a:rPr lang="tr-TR" dirty="0" err="1"/>
              <a:t>Scale</a:t>
            </a:r>
            <a:r>
              <a:rPr lang="tr-TR" dirty="0"/>
              <a:t> International) ya da kısa FES-I gibi </a:t>
            </a:r>
            <a:r>
              <a:rPr lang="tr-TR" dirty="0" err="1"/>
              <a:t>standartize</a:t>
            </a:r>
            <a:r>
              <a:rPr lang="tr-TR" dirty="0"/>
              <a:t> bir ölçeğin düşme korkusu değerlendirmesinde </a:t>
            </a:r>
            <a:r>
              <a:rPr lang="tr-TR" dirty="0" smtClean="0"/>
              <a:t>kullanılması önerilir </a:t>
            </a:r>
            <a:r>
              <a:rPr lang="tr-TR" dirty="0"/>
              <a:t>(</a:t>
            </a:r>
            <a:r>
              <a:rPr lang="tr-TR" dirty="0" smtClean="0"/>
              <a:t>1B)</a:t>
            </a:r>
            <a:endParaRPr lang="tr-TR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838200" y="2253673"/>
            <a:ext cx="10515600" cy="126538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70000"/>
              </a:lnSpc>
            </a:pPr>
            <a:r>
              <a:rPr lang="tr-TR" b="1" dirty="0"/>
              <a:t>Değerlendirme: </a:t>
            </a:r>
            <a:r>
              <a:rPr lang="tr-TR" dirty="0"/>
              <a:t>Toplumda yaşayan yaşlı yetişkinlerde FES-I (</a:t>
            </a:r>
            <a:r>
              <a:rPr lang="tr-TR" dirty="0" err="1"/>
              <a:t>Falls</a:t>
            </a:r>
            <a:r>
              <a:rPr lang="tr-TR" dirty="0"/>
              <a:t> </a:t>
            </a:r>
            <a:r>
              <a:rPr lang="tr-TR" dirty="0" err="1"/>
              <a:t>Efficacy</a:t>
            </a:r>
            <a:r>
              <a:rPr lang="tr-TR" dirty="0"/>
              <a:t> </a:t>
            </a:r>
            <a:r>
              <a:rPr lang="tr-TR" dirty="0" err="1"/>
              <a:t>Scale</a:t>
            </a:r>
            <a:r>
              <a:rPr lang="tr-TR" dirty="0"/>
              <a:t> International) ya da kısa FES-I gibi </a:t>
            </a:r>
            <a:r>
              <a:rPr lang="tr-TR" dirty="0" err="1"/>
              <a:t>standartize</a:t>
            </a:r>
            <a:r>
              <a:rPr lang="tr-TR" dirty="0"/>
              <a:t> bir ölçeğin düşme korkusu değerlendirmesinde kullanılması </a:t>
            </a:r>
            <a:r>
              <a:rPr lang="tr-TR" dirty="0" smtClean="0"/>
              <a:t>önerilir (1A</a:t>
            </a:r>
            <a:r>
              <a:rPr lang="tr-T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7492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80" y="365125"/>
            <a:ext cx="5899838" cy="6044911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73" y="214602"/>
            <a:ext cx="5874327" cy="59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515600" cy="4747057"/>
          </a:xfrm>
        </p:spPr>
      </p:pic>
      <p:sp>
        <p:nvSpPr>
          <p:cNvPr id="6" name="Yuvarlatılmış Dikdörtgen 5"/>
          <p:cNvSpPr/>
          <p:nvPr/>
        </p:nvSpPr>
        <p:spPr>
          <a:xfrm>
            <a:off x="6388099" y="1311564"/>
            <a:ext cx="3079174" cy="545912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err="1" smtClean="0">
                <a:solidFill>
                  <a:schemeClr val="tx1"/>
                </a:solidFill>
              </a:rPr>
              <a:t>Multifaktöriyel</a:t>
            </a:r>
            <a:r>
              <a:rPr lang="tr-TR" sz="1400" b="1" dirty="0" smtClean="0">
                <a:solidFill>
                  <a:schemeClr val="tx1"/>
                </a:solidFill>
              </a:rPr>
              <a:t> risk değerlendirme sonucuna göre karar verilir</a:t>
            </a:r>
          </a:p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Kuvvet, denge ve yürüyüş egzersizleri</a:t>
            </a:r>
          </a:p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İlaçların düzenlenmesi</a:t>
            </a:r>
          </a:p>
          <a:p>
            <a:pPr algn="ctr"/>
            <a:r>
              <a:rPr lang="tr-TR" sz="1400" dirty="0" err="1" smtClean="0">
                <a:solidFill>
                  <a:schemeClr val="tx1"/>
                </a:solidFill>
              </a:rPr>
              <a:t>Ortostatik</a:t>
            </a:r>
            <a:r>
              <a:rPr lang="tr-TR" sz="1400" dirty="0" smtClean="0">
                <a:solidFill>
                  <a:schemeClr val="tx1"/>
                </a:solidFill>
              </a:rPr>
              <a:t> hipotansiyon ve </a:t>
            </a:r>
            <a:r>
              <a:rPr lang="tr-TR" sz="1400" dirty="0" err="1" smtClean="0">
                <a:solidFill>
                  <a:schemeClr val="tx1"/>
                </a:solidFill>
              </a:rPr>
              <a:t>kardiyovasküler</a:t>
            </a:r>
            <a:r>
              <a:rPr lang="tr-TR" sz="1400" dirty="0" smtClean="0">
                <a:solidFill>
                  <a:schemeClr val="tx1"/>
                </a:solidFill>
              </a:rPr>
              <a:t> hastalıkların yönetimi</a:t>
            </a:r>
          </a:p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Altta yatan akut ve kronik hastalıkların yönetimi</a:t>
            </a:r>
          </a:p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Görme ve duymanın iyileştirilmesi</a:t>
            </a:r>
          </a:p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Ayak probleminin çözümü ve uygun ayakkabı</a:t>
            </a:r>
          </a:p>
          <a:p>
            <a:pPr algn="ctr"/>
            <a:r>
              <a:rPr lang="tr-TR" sz="1400" dirty="0" err="1" smtClean="0">
                <a:solidFill>
                  <a:schemeClr val="tx1"/>
                </a:solidFill>
              </a:rPr>
              <a:t>Vit</a:t>
            </a:r>
            <a:r>
              <a:rPr lang="tr-TR" sz="1400" dirty="0" smtClean="0">
                <a:solidFill>
                  <a:schemeClr val="tx1"/>
                </a:solidFill>
              </a:rPr>
              <a:t> D </a:t>
            </a:r>
            <a:r>
              <a:rPr lang="tr-TR" sz="1400" dirty="0" err="1" smtClean="0">
                <a:solidFill>
                  <a:schemeClr val="tx1"/>
                </a:solidFill>
              </a:rPr>
              <a:t>replasmanı</a:t>
            </a:r>
            <a:endParaRPr lang="tr-TR" sz="1400" dirty="0" smtClean="0">
              <a:solidFill>
                <a:schemeClr val="tx1"/>
              </a:solidFill>
            </a:endParaRPr>
          </a:p>
          <a:p>
            <a:pPr algn="ctr"/>
            <a:r>
              <a:rPr lang="tr-TR" sz="1400" dirty="0" err="1" smtClean="0">
                <a:solidFill>
                  <a:schemeClr val="tx1"/>
                </a:solidFill>
              </a:rPr>
              <a:t>Nütrisyonel</a:t>
            </a:r>
            <a:r>
              <a:rPr lang="tr-TR" sz="1400" dirty="0">
                <a:solidFill>
                  <a:schemeClr val="tx1"/>
                </a:solidFill>
              </a:rPr>
              <a:t> </a:t>
            </a:r>
            <a:r>
              <a:rPr lang="tr-TR" sz="1400" dirty="0" smtClean="0">
                <a:solidFill>
                  <a:schemeClr val="tx1"/>
                </a:solidFill>
              </a:rPr>
              <a:t>optimizasyon</a:t>
            </a:r>
          </a:p>
          <a:p>
            <a:pPr algn="ctr"/>
            <a:r>
              <a:rPr lang="tr-TR" sz="1400" dirty="0" err="1" smtClean="0">
                <a:solidFill>
                  <a:schemeClr val="tx1"/>
                </a:solidFill>
              </a:rPr>
              <a:t>İnkontinans</a:t>
            </a:r>
            <a:r>
              <a:rPr lang="tr-TR" sz="1400" dirty="0" smtClean="0">
                <a:solidFill>
                  <a:schemeClr val="tx1"/>
                </a:solidFill>
              </a:rPr>
              <a:t> yönetimi</a:t>
            </a:r>
          </a:p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Düşme korkusuna yönelik girişimler</a:t>
            </a:r>
          </a:p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Bireysel eğitim</a:t>
            </a:r>
          </a:p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Çevre düzenlemesi</a:t>
            </a:r>
          </a:p>
          <a:p>
            <a:pPr algn="ctr"/>
            <a:r>
              <a:rPr lang="tr-TR" sz="1400" dirty="0" err="1" smtClean="0">
                <a:solidFill>
                  <a:schemeClr val="tx1"/>
                </a:solidFill>
              </a:rPr>
              <a:t>Vestibüler</a:t>
            </a:r>
            <a:r>
              <a:rPr lang="tr-TR" sz="1400" dirty="0" smtClean="0">
                <a:solidFill>
                  <a:schemeClr val="tx1"/>
                </a:solidFill>
              </a:rPr>
              <a:t> sorunların yönetimi</a:t>
            </a:r>
          </a:p>
          <a:p>
            <a:pPr algn="ctr"/>
            <a:r>
              <a:rPr lang="tr-TR" sz="1400" b="1" dirty="0" smtClean="0">
                <a:solidFill>
                  <a:schemeClr val="tx1"/>
                </a:solidFill>
              </a:rPr>
              <a:t>MULTİDİSİPLİNER EKİP</a:t>
            </a:r>
          </a:p>
        </p:txBody>
      </p:sp>
    </p:spTree>
    <p:extLst>
      <p:ext uri="{BB962C8B-B14F-4D97-AF65-F5344CB8AC3E}">
        <p14:creationId xmlns:p14="http://schemas.microsoft.com/office/powerpoint/2010/main" val="350142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199" y="1396782"/>
            <a:ext cx="10515600" cy="1325563"/>
          </a:xfrm>
        </p:spPr>
        <p:txBody>
          <a:bodyPr>
            <a:normAutofit/>
          </a:bodyPr>
          <a:lstStyle/>
          <a:p>
            <a:pPr algn="just"/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Polifarmasi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Düşme Riskini Arttıran İlaçlar ve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Düşmeler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798618"/>
            <a:ext cx="10515600" cy="3805382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</a:pPr>
            <a:endParaRPr lang="tr-TR" dirty="0" smtClean="0"/>
          </a:p>
        </p:txBody>
      </p:sp>
      <p:sp>
        <p:nvSpPr>
          <p:cNvPr id="4" name="Yuvarlatılmış Dikdörtgen 3"/>
          <p:cNvSpPr/>
          <p:nvPr/>
        </p:nvSpPr>
        <p:spPr>
          <a:xfrm>
            <a:off x="838199" y="3157248"/>
            <a:ext cx="10515600" cy="119149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60000"/>
              </a:lnSpc>
            </a:pPr>
            <a:r>
              <a:rPr lang="tr-TR" b="1" dirty="0" err="1"/>
              <a:t>Müdahele</a:t>
            </a:r>
            <a:r>
              <a:rPr lang="tr-TR" b="1" dirty="0"/>
              <a:t>: </a:t>
            </a:r>
            <a:r>
              <a:rPr lang="tr-TR" dirty="0" smtClean="0"/>
              <a:t>İlaçların </a:t>
            </a:r>
            <a:r>
              <a:rPr lang="tr-TR" dirty="0"/>
              <a:t>gözden </a:t>
            </a:r>
            <a:r>
              <a:rPr lang="tr-TR" dirty="0" smtClean="0"/>
              <a:t>geçirilmesi </a:t>
            </a:r>
            <a:r>
              <a:rPr lang="tr-TR" dirty="0"/>
              <a:t>ve düşme riskini arttıran ilaçların kesilmesi </a:t>
            </a:r>
            <a:r>
              <a:rPr lang="tr-TR" dirty="0" smtClean="0"/>
              <a:t>düşme </a:t>
            </a:r>
            <a:r>
              <a:rPr lang="tr-TR" dirty="0"/>
              <a:t>önleme </a:t>
            </a:r>
            <a:r>
              <a:rPr lang="tr-TR" dirty="0" err="1" smtClean="0"/>
              <a:t>müdahelelerinin</a:t>
            </a:r>
            <a:r>
              <a:rPr lang="tr-TR" dirty="0" smtClean="0"/>
              <a:t> </a:t>
            </a:r>
            <a:r>
              <a:rPr lang="tr-TR" dirty="0"/>
              <a:t>bir parçası </a:t>
            </a:r>
            <a:r>
              <a:rPr lang="tr-TR" dirty="0" smtClean="0"/>
              <a:t>olmalı(1B</a:t>
            </a:r>
            <a:r>
              <a:rPr lang="tr-TR" dirty="0"/>
              <a:t>)</a:t>
            </a:r>
          </a:p>
        </p:txBody>
      </p:sp>
      <p:sp>
        <p:nvSpPr>
          <p:cNvPr id="5" name="Yuvarlatılmış Dikdörtgen 4"/>
          <p:cNvSpPr/>
          <p:nvPr/>
        </p:nvSpPr>
        <p:spPr>
          <a:xfrm>
            <a:off x="838200" y="5112906"/>
            <a:ext cx="10515599" cy="117705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60000"/>
              </a:lnSpc>
            </a:pPr>
            <a:r>
              <a:rPr lang="tr-TR" b="1" dirty="0" err="1"/>
              <a:t>Müdahele</a:t>
            </a:r>
            <a:r>
              <a:rPr lang="tr-TR" b="1" dirty="0"/>
              <a:t>: </a:t>
            </a:r>
            <a:r>
              <a:rPr lang="tr-TR" dirty="0"/>
              <a:t>Uzun dönem bakım alan kişilerde düşme önleme stratejisi </a:t>
            </a:r>
            <a:r>
              <a:rPr lang="tr-TR" b="1" dirty="0"/>
              <a:t>mutlaka</a:t>
            </a:r>
            <a:r>
              <a:rPr lang="tr-TR" dirty="0"/>
              <a:t> düşme riskini arttıran ilaçların rasyonel bir şekilde kesilmesini içermeli (1C)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760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073366"/>
            <a:ext cx="10515600" cy="849530"/>
          </a:xfrm>
        </p:spPr>
        <p:txBody>
          <a:bodyPr/>
          <a:lstStyle/>
          <a:p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Kardiyovasküler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Faktörleri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038061"/>
            <a:ext cx="10515600" cy="4351338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</a:pPr>
            <a:endParaRPr lang="tr-TR" dirty="0"/>
          </a:p>
          <a:p>
            <a:pPr algn="just">
              <a:lnSpc>
                <a:spcPct val="170000"/>
              </a:lnSpc>
            </a:pPr>
            <a:endParaRPr lang="tr-TR" b="1" dirty="0" smtClean="0"/>
          </a:p>
          <a:p>
            <a:pPr algn="just">
              <a:lnSpc>
                <a:spcPct val="170000"/>
              </a:lnSpc>
            </a:pPr>
            <a:endParaRPr lang="tr-TR" b="1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352" y="3364562"/>
            <a:ext cx="3867295" cy="1599586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838200" y="2115489"/>
            <a:ext cx="10515600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70000"/>
              </a:lnSpc>
            </a:pPr>
            <a:r>
              <a:rPr lang="tr-TR" b="1" dirty="0" err="1"/>
              <a:t>Müdahele</a:t>
            </a:r>
            <a:r>
              <a:rPr lang="tr-TR" b="1" dirty="0"/>
              <a:t>: </a:t>
            </a:r>
            <a:r>
              <a:rPr lang="tr-TR" dirty="0"/>
              <a:t>Düşen bireylerde </a:t>
            </a:r>
            <a:r>
              <a:rPr lang="tr-TR" b="1" dirty="0" smtClean="0"/>
              <a:t>ORTOSTATİK </a:t>
            </a:r>
            <a:r>
              <a:rPr lang="tr-TR" b="1" dirty="0" smtClean="0"/>
              <a:t>HİPOTANSİYON YÖNETİMİ </a:t>
            </a:r>
            <a:r>
              <a:rPr lang="tr-TR" dirty="0" smtClean="0"/>
              <a:t>yapılmalı </a:t>
            </a:r>
            <a:r>
              <a:rPr lang="tr-TR" dirty="0"/>
              <a:t>(1A)</a:t>
            </a:r>
          </a:p>
        </p:txBody>
      </p:sp>
      <p:sp>
        <p:nvSpPr>
          <p:cNvPr id="6" name="Yuvarlatılmış Dikdörtgen 5"/>
          <p:cNvSpPr/>
          <p:nvPr/>
        </p:nvSpPr>
        <p:spPr>
          <a:xfrm>
            <a:off x="838200" y="5227781"/>
            <a:ext cx="10515600" cy="149629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70000"/>
              </a:lnSpc>
            </a:pPr>
            <a:r>
              <a:rPr lang="tr-TR" b="1" dirty="0" err="1"/>
              <a:t>Müdahele</a:t>
            </a:r>
            <a:r>
              <a:rPr lang="tr-TR" b="1" dirty="0"/>
              <a:t>: </a:t>
            </a:r>
            <a:r>
              <a:rPr lang="tr-TR" dirty="0"/>
              <a:t>Düşme risk değerlendirmesi sırasında tespit edilen </a:t>
            </a:r>
            <a:r>
              <a:rPr lang="tr-TR" dirty="0" err="1"/>
              <a:t>kardiyovasküler</a:t>
            </a:r>
            <a:r>
              <a:rPr lang="tr-TR" dirty="0"/>
              <a:t> hastalığa yönelik </a:t>
            </a:r>
            <a:r>
              <a:rPr lang="tr-TR" dirty="0" err="1"/>
              <a:t>müdaheleler</a:t>
            </a:r>
            <a:r>
              <a:rPr lang="tr-TR" dirty="0"/>
              <a:t>, </a:t>
            </a:r>
            <a:r>
              <a:rPr lang="tr-TR" dirty="0" err="1" smtClean="0"/>
              <a:t>multifaktöriyel</a:t>
            </a:r>
            <a:r>
              <a:rPr lang="tr-TR" dirty="0" smtClean="0"/>
              <a:t> </a:t>
            </a:r>
            <a:r>
              <a:rPr lang="tr-TR" dirty="0"/>
              <a:t>düşme risk değerlendirmesine dayalı diğer </a:t>
            </a:r>
            <a:r>
              <a:rPr lang="tr-TR" dirty="0" err="1" smtClean="0"/>
              <a:t>müdahelelere</a:t>
            </a:r>
            <a:r>
              <a:rPr lang="tr-TR" dirty="0" smtClean="0"/>
              <a:t> </a:t>
            </a:r>
            <a:r>
              <a:rPr lang="tr-TR" dirty="0"/>
              <a:t>ek olarak, </a:t>
            </a:r>
            <a:r>
              <a:rPr lang="tr-TR" dirty="0" err="1" smtClean="0"/>
              <a:t>senkopla</a:t>
            </a:r>
            <a:r>
              <a:rPr lang="tr-TR" dirty="0" smtClean="0"/>
              <a:t> ilişkili benzer durumlar için yapılanlarla aynı yapılmalı </a:t>
            </a:r>
            <a:r>
              <a:rPr lang="tr-TR" dirty="0"/>
              <a:t>(1B)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544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247441"/>
            <a:ext cx="10515600" cy="1325563"/>
          </a:xfrm>
        </p:spPr>
        <p:txBody>
          <a:bodyPr/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Tanım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422357"/>
            <a:ext cx="10515600" cy="3754605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tr-TR" dirty="0"/>
              <a:t>Kişinin</a:t>
            </a:r>
            <a:r>
              <a:rPr lang="en-US" dirty="0"/>
              <a:t> </a:t>
            </a:r>
            <a:r>
              <a:rPr lang="tr-TR" dirty="0"/>
              <a:t>kazara yere ya da </a:t>
            </a:r>
            <a:r>
              <a:rPr lang="en-US" dirty="0" err="1"/>
              <a:t>diğer</a:t>
            </a:r>
            <a:r>
              <a:rPr lang="en-US" dirty="0"/>
              <a:t> alt </a:t>
            </a:r>
            <a:r>
              <a:rPr lang="en-US" dirty="0" err="1"/>
              <a:t>seviy</a:t>
            </a:r>
            <a:r>
              <a:rPr lang="tr-TR" dirty="0" err="1"/>
              <a:t>edeki</a:t>
            </a:r>
            <a:r>
              <a:rPr lang="tr-TR" dirty="0"/>
              <a:t> </a:t>
            </a:r>
            <a:r>
              <a:rPr lang="tr-TR" dirty="0" smtClean="0"/>
              <a:t>zeminlere inmesi</a:t>
            </a:r>
            <a:endParaRPr lang="tr-TR" dirty="0"/>
          </a:p>
          <a:p>
            <a:pPr algn="just">
              <a:lnSpc>
                <a:spcPct val="200000"/>
              </a:lnSpc>
            </a:pPr>
            <a:r>
              <a:rPr lang="tr-TR" dirty="0" smtClean="0"/>
              <a:t>Düşmeler herhangi </a:t>
            </a:r>
            <a:r>
              <a:rPr lang="tr-TR" dirty="0"/>
              <a:t>bir seviye ya da yükseklikten olabilir</a:t>
            </a:r>
          </a:p>
          <a:p>
            <a:endParaRPr lang="tr-TR" dirty="0" smtClean="0"/>
          </a:p>
          <a:p>
            <a:r>
              <a:rPr lang="tr-TR" dirty="0" smtClean="0"/>
              <a:t>Yılda iki ve daha fazla düşme: </a:t>
            </a:r>
            <a:r>
              <a:rPr lang="tr-TR" dirty="0" err="1" smtClean="0"/>
              <a:t>Rekürren</a:t>
            </a:r>
            <a:endParaRPr lang="en-GB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655" y="4618182"/>
            <a:ext cx="2810771" cy="204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3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872" y="1394692"/>
            <a:ext cx="8054109" cy="5107708"/>
          </a:xfrm>
        </p:spPr>
      </p:pic>
    </p:spTree>
    <p:extLst>
      <p:ext uri="{BB962C8B-B14F-4D97-AF65-F5344CB8AC3E}">
        <p14:creationId xmlns:p14="http://schemas.microsoft.com/office/powerpoint/2010/main" val="379240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75145" y="1233345"/>
            <a:ext cx="10515600" cy="1325563"/>
          </a:xfrm>
        </p:spPr>
        <p:txBody>
          <a:bodyPr>
            <a:normAutofit/>
          </a:bodyPr>
          <a:lstStyle/>
          <a:p>
            <a:pPr algn="just"/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Düşme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İlişkili Yaralanmaları Önlemede Egzersiz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Müdahaleleri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5167312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</a:pPr>
            <a:endParaRPr lang="tr-TR" dirty="0"/>
          </a:p>
          <a:p>
            <a:pPr algn="just">
              <a:lnSpc>
                <a:spcPct val="160000"/>
              </a:lnSpc>
            </a:pPr>
            <a:endParaRPr lang="tr-TR" b="1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018" y="4313382"/>
            <a:ext cx="2954481" cy="1173018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838200" y="2493818"/>
            <a:ext cx="10515600" cy="171796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60000"/>
              </a:lnSpc>
            </a:pPr>
            <a:r>
              <a:rPr lang="tr-TR" b="1" dirty="0"/>
              <a:t>Egzersiz-</a:t>
            </a:r>
            <a:r>
              <a:rPr lang="tr-TR" b="1" dirty="0" err="1"/>
              <a:t>Müdahele</a:t>
            </a:r>
            <a:r>
              <a:rPr lang="tr-TR" b="1" dirty="0"/>
              <a:t>: </a:t>
            </a:r>
            <a:r>
              <a:rPr lang="tr-TR" b="1" dirty="0" smtClean="0"/>
              <a:t>TOPLUMDA YAŞAYAN YAŞLI YETİŞKİNLER </a:t>
            </a:r>
            <a:r>
              <a:rPr lang="tr-TR" dirty="0" smtClean="0"/>
              <a:t>için dengeyi arttıran </a:t>
            </a:r>
            <a:r>
              <a:rPr lang="tr-TR" dirty="0"/>
              <a:t>ve işlevsel egzersizleri (örneğin oturma-kalkma, adım atma) </a:t>
            </a:r>
            <a:r>
              <a:rPr lang="tr-TR" dirty="0" smtClean="0"/>
              <a:t>içeren, </a:t>
            </a:r>
            <a:r>
              <a:rPr lang="tr-TR" b="1" dirty="0" smtClean="0"/>
              <a:t>HAFTADA EN AZ ÜÇ KEZ</a:t>
            </a:r>
            <a:r>
              <a:rPr lang="tr-TR" dirty="0" smtClean="0"/>
              <a:t>, </a:t>
            </a:r>
            <a:r>
              <a:rPr lang="tr-TR" dirty="0"/>
              <a:t>kişiye özel, yoğunluğu en az 12 hafta boyunca artan ve daha fazla etki için daha uzun süre devam eden seanslar </a:t>
            </a:r>
            <a:r>
              <a:rPr lang="tr-TR" dirty="0" smtClean="0"/>
              <a:t>içeren </a:t>
            </a:r>
            <a:r>
              <a:rPr lang="tr-TR" dirty="0"/>
              <a:t>düşmeyi önlemeye yönelik egzersiz </a:t>
            </a:r>
            <a:r>
              <a:rPr lang="tr-TR" dirty="0" smtClean="0"/>
              <a:t>programları önerilir (1A)</a:t>
            </a:r>
            <a:endParaRPr lang="tr-TR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838200" y="5486400"/>
            <a:ext cx="10515600" cy="112683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60000"/>
              </a:lnSpc>
            </a:pPr>
            <a:r>
              <a:rPr lang="tr-TR" b="1" dirty="0" smtClean="0"/>
              <a:t>Egzersiz-</a:t>
            </a:r>
            <a:r>
              <a:rPr lang="tr-TR" b="1" dirty="0" err="1" smtClean="0"/>
              <a:t>Müdahele</a:t>
            </a:r>
            <a:r>
              <a:rPr lang="tr-TR" b="1" dirty="0"/>
              <a:t>: </a:t>
            </a:r>
            <a:r>
              <a:rPr lang="en-GB" dirty="0" err="1"/>
              <a:t>Mümkün</a:t>
            </a:r>
            <a:r>
              <a:rPr lang="en-GB" dirty="0"/>
              <a:t> </a:t>
            </a:r>
            <a:r>
              <a:rPr lang="en-GB" dirty="0" err="1"/>
              <a:t>olduğunda</a:t>
            </a:r>
            <a:r>
              <a:rPr lang="en-GB" dirty="0"/>
              <a:t> Tai Chi </a:t>
            </a:r>
            <a:r>
              <a:rPr lang="en-GB" dirty="0" err="1"/>
              <a:t>ve</a:t>
            </a:r>
            <a:r>
              <a:rPr lang="en-GB" dirty="0"/>
              <a:t>/</a:t>
            </a:r>
            <a:r>
              <a:rPr lang="en-GB" dirty="0" err="1"/>
              <a:t>veya</a:t>
            </a:r>
            <a:r>
              <a:rPr lang="en-GB" dirty="0"/>
              <a:t> </a:t>
            </a:r>
            <a:r>
              <a:rPr lang="en-GB" dirty="0" err="1"/>
              <a:t>ek</a:t>
            </a:r>
            <a:r>
              <a:rPr lang="en-GB" dirty="0"/>
              <a:t> </a:t>
            </a:r>
            <a:r>
              <a:rPr lang="en-GB" dirty="0" err="1"/>
              <a:t>bireyselleştirilmiş</a:t>
            </a:r>
            <a:r>
              <a:rPr lang="en-GB" dirty="0"/>
              <a:t> </a:t>
            </a:r>
            <a:r>
              <a:rPr lang="en-GB" dirty="0" err="1"/>
              <a:t>kademeli</a:t>
            </a:r>
            <a:r>
              <a:rPr lang="en-GB" dirty="0"/>
              <a:t> </a:t>
            </a:r>
            <a:r>
              <a:rPr lang="en-GB" dirty="0" err="1"/>
              <a:t>direnç</a:t>
            </a:r>
            <a:r>
              <a:rPr lang="en-GB" dirty="0"/>
              <a:t> </a:t>
            </a:r>
            <a:r>
              <a:rPr lang="en-GB" dirty="0" err="1"/>
              <a:t>kuvvet</a:t>
            </a:r>
            <a:r>
              <a:rPr lang="en-GB" dirty="0"/>
              <a:t> </a:t>
            </a:r>
            <a:r>
              <a:rPr lang="en-GB" dirty="0" err="1"/>
              <a:t>antrenmanlarının</a:t>
            </a:r>
            <a:r>
              <a:rPr lang="en-GB" dirty="0"/>
              <a:t> </a:t>
            </a:r>
            <a:r>
              <a:rPr lang="en-GB" dirty="0" err="1"/>
              <a:t>dahil</a:t>
            </a:r>
            <a:r>
              <a:rPr lang="en-GB" dirty="0"/>
              <a:t> </a:t>
            </a:r>
            <a:r>
              <a:rPr lang="en-GB" dirty="0" err="1" smtClean="0"/>
              <a:t>edilmesi</a:t>
            </a:r>
            <a:r>
              <a:rPr lang="en-GB" dirty="0" smtClean="0"/>
              <a:t> </a:t>
            </a:r>
            <a:r>
              <a:rPr lang="en-GB" dirty="0" err="1" smtClean="0"/>
              <a:t>öneri</a:t>
            </a:r>
            <a:r>
              <a:rPr lang="tr-TR" dirty="0" smtClean="0"/>
              <a:t>lir (1B</a:t>
            </a:r>
            <a:r>
              <a:rPr lang="tr-TR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904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75145" y="1233345"/>
            <a:ext cx="10515600" cy="1325563"/>
          </a:xfrm>
        </p:spPr>
        <p:txBody>
          <a:bodyPr>
            <a:normAutofit/>
          </a:bodyPr>
          <a:lstStyle/>
          <a:p>
            <a:pPr algn="just"/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Düşme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İlişkili Yaralanmaları Önlemede Egzersiz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Müdahaleleri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5167312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</a:pPr>
            <a:endParaRPr lang="tr-TR" dirty="0"/>
          </a:p>
          <a:p>
            <a:pPr algn="just">
              <a:lnSpc>
                <a:spcPct val="160000"/>
              </a:lnSpc>
            </a:pPr>
            <a:endParaRPr lang="tr-TR" b="1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018" y="3703782"/>
            <a:ext cx="2954481" cy="1782618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838200" y="2674145"/>
            <a:ext cx="10515600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60000"/>
              </a:lnSpc>
            </a:pPr>
            <a:r>
              <a:rPr lang="tr-TR" b="1" dirty="0"/>
              <a:t>Egzersiz-</a:t>
            </a:r>
            <a:r>
              <a:rPr lang="tr-TR" b="1" dirty="0" err="1"/>
              <a:t>Müdahele</a:t>
            </a:r>
            <a:r>
              <a:rPr lang="tr-TR" b="1" dirty="0"/>
              <a:t>: </a:t>
            </a:r>
            <a:r>
              <a:rPr lang="tr-TR" b="1" dirty="0" smtClean="0"/>
              <a:t>UZUN DÖNEM BAKIM HİZMETİ ALAN BİREYLER </a:t>
            </a:r>
            <a:r>
              <a:rPr lang="tr-TR" dirty="0" smtClean="0"/>
              <a:t>düşmeleri </a:t>
            </a:r>
            <a:r>
              <a:rPr lang="tr-TR" dirty="0"/>
              <a:t>önleme stratejisi kapsamında bireyselleştirilmiş, </a:t>
            </a:r>
            <a:r>
              <a:rPr lang="tr-TR" dirty="0" err="1"/>
              <a:t>süpervize</a:t>
            </a:r>
            <a:r>
              <a:rPr lang="tr-TR" dirty="0"/>
              <a:t> edilen egzersizler yapmalı (1B)</a:t>
            </a:r>
          </a:p>
        </p:txBody>
      </p:sp>
      <p:sp>
        <p:nvSpPr>
          <p:cNvPr id="6" name="Yuvarlatılmış Dikdörtgen 5"/>
          <p:cNvSpPr/>
          <p:nvPr/>
        </p:nvSpPr>
        <p:spPr>
          <a:xfrm>
            <a:off x="838200" y="5486400"/>
            <a:ext cx="10515600" cy="118225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60000"/>
              </a:lnSpc>
            </a:pPr>
            <a:r>
              <a:rPr lang="tr-TR" b="1" dirty="0" smtClean="0"/>
              <a:t>Egzersiz-</a:t>
            </a:r>
            <a:r>
              <a:rPr lang="tr-TR" b="1" dirty="0" err="1" smtClean="0"/>
              <a:t>Müdahele</a:t>
            </a:r>
            <a:r>
              <a:rPr lang="tr-TR" b="1" dirty="0"/>
              <a:t>: </a:t>
            </a:r>
            <a:r>
              <a:rPr lang="en-GB" b="1" dirty="0" smtClean="0"/>
              <a:t>ERKEN VEYA ORTA EVRE P</a:t>
            </a:r>
            <a:r>
              <a:rPr lang="tr-TR" b="1" dirty="0" smtClean="0"/>
              <a:t>ARKİNSON HASTALIĞI </a:t>
            </a:r>
            <a:r>
              <a:rPr lang="tr-TR" dirty="0" smtClean="0"/>
              <a:t>olan</a:t>
            </a:r>
            <a:r>
              <a:rPr lang="en-GB" dirty="0" smtClean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hafif</a:t>
            </a:r>
            <a:r>
              <a:rPr lang="en-GB" dirty="0"/>
              <a:t> </a:t>
            </a:r>
            <a:r>
              <a:rPr lang="en-GB" dirty="0" err="1"/>
              <a:t>veya</a:t>
            </a:r>
            <a:r>
              <a:rPr lang="en-GB" dirty="0"/>
              <a:t> </a:t>
            </a:r>
            <a:r>
              <a:rPr lang="en-GB" dirty="0" err="1"/>
              <a:t>hiç</a:t>
            </a:r>
            <a:r>
              <a:rPr lang="en-GB" dirty="0"/>
              <a:t> </a:t>
            </a:r>
            <a:r>
              <a:rPr lang="en-GB" dirty="0" err="1"/>
              <a:t>bilişsel</a:t>
            </a:r>
            <a:r>
              <a:rPr lang="en-GB" dirty="0"/>
              <a:t> </a:t>
            </a:r>
            <a:r>
              <a:rPr lang="en-GB" dirty="0" err="1"/>
              <a:t>bozukluğu</a:t>
            </a:r>
            <a:r>
              <a:rPr lang="en-GB" dirty="0"/>
              <a:t> </a:t>
            </a:r>
            <a:r>
              <a:rPr lang="en-GB" dirty="0" err="1"/>
              <a:t>olmayan</a:t>
            </a:r>
            <a:r>
              <a:rPr lang="en-GB" dirty="0"/>
              <a:t> </a:t>
            </a:r>
            <a:r>
              <a:rPr lang="en-GB" dirty="0" err="1"/>
              <a:t>yetişkinlere</a:t>
            </a:r>
            <a:r>
              <a:rPr lang="en-GB" dirty="0"/>
              <a:t> </a:t>
            </a:r>
            <a:r>
              <a:rPr lang="en-GB" dirty="0" err="1"/>
              <a:t>denge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direnç</a:t>
            </a:r>
            <a:r>
              <a:rPr lang="en-GB" dirty="0"/>
              <a:t> </a:t>
            </a:r>
            <a:r>
              <a:rPr lang="en-GB" dirty="0" err="1"/>
              <a:t>antrenmanı</a:t>
            </a:r>
            <a:r>
              <a:rPr lang="en-GB" dirty="0"/>
              <a:t> </a:t>
            </a:r>
            <a:r>
              <a:rPr lang="en-GB" dirty="0" err="1"/>
              <a:t>egzersizleri</a:t>
            </a:r>
            <a:r>
              <a:rPr lang="en-GB" dirty="0"/>
              <a:t> de </a:t>
            </a:r>
            <a:r>
              <a:rPr lang="en-GB" dirty="0" err="1"/>
              <a:t>dahil</a:t>
            </a:r>
            <a:r>
              <a:rPr lang="en-GB" dirty="0"/>
              <a:t> </a:t>
            </a:r>
            <a:r>
              <a:rPr lang="en-GB" dirty="0" err="1"/>
              <a:t>olmak</a:t>
            </a:r>
            <a:r>
              <a:rPr lang="en-GB" dirty="0"/>
              <a:t> </a:t>
            </a:r>
            <a:r>
              <a:rPr lang="en-GB" dirty="0" err="1"/>
              <a:t>üzere</a:t>
            </a:r>
            <a:r>
              <a:rPr lang="en-GB" dirty="0"/>
              <a:t> </a:t>
            </a:r>
            <a:r>
              <a:rPr lang="en-GB" dirty="0" err="1"/>
              <a:t>kişiselleştirilmiş</a:t>
            </a:r>
            <a:r>
              <a:rPr lang="en-GB" dirty="0"/>
              <a:t> </a:t>
            </a:r>
            <a:r>
              <a:rPr lang="en-GB" dirty="0" err="1"/>
              <a:t>egzersiz</a:t>
            </a:r>
            <a:r>
              <a:rPr lang="en-GB" dirty="0"/>
              <a:t> </a:t>
            </a:r>
            <a:r>
              <a:rPr lang="en-GB" dirty="0" err="1"/>
              <a:t>programları</a:t>
            </a:r>
            <a:r>
              <a:rPr lang="en-GB" dirty="0"/>
              <a:t> </a:t>
            </a:r>
            <a:r>
              <a:rPr lang="en-GB" dirty="0" err="1"/>
              <a:t>sunulmasını</a:t>
            </a:r>
            <a:r>
              <a:rPr lang="en-GB" dirty="0"/>
              <a:t> </a:t>
            </a:r>
            <a:r>
              <a:rPr lang="en-GB" dirty="0" err="1" smtClean="0"/>
              <a:t>öneri</a:t>
            </a:r>
            <a:r>
              <a:rPr lang="tr-TR" dirty="0" smtClean="0"/>
              <a:t>lir (1A)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298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75145" y="1233345"/>
            <a:ext cx="10515600" cy="1325563"/>
          </a:xfrm>
        </p:spPr>
        <p:txBody>
          <a:bodyPr>
            <a:normAutofit/>
          </a:bodyPr>
          <a:lstStyle/>
          <a:p>
            <a:pPr algn="just"/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Düşme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İlişkili Yaralanmaları Önlemede Egzersiz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Müdahaleleri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5167312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</a:pPr>
            <a:endParaRPr lang="tr-TR" dirty="0"/>
          </a:p>
          <a:p>
            <a:pPr algn="just">
              <a:lnSpc>
                <a:spcPct val="160000"/>
              </a:lnSpc>
            </a:pPr>
            <a:endParaRPr lang="tr-TR" b="1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018" y="3703782"/>
            <a:ext cx="2954481" cy="1468582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838200" y="2674145"/>
            <a:ext cx="10515600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60000"/>
              </a:lnSpc>
            </a:pPr>
            <a:r>
              <a:rPr lang="tr-TR" b="1" dirty="0"/>
              <a:t>Egzersiz-</a:t>
            </a:r>
            <a:r>
              <a:rPr lang="tr-TR" b="1" dirty="0" err="1"/>
              <a:t>Müdahele</a:t>
            </a:r>
            <a:r>
              <a:rPr lang="tr-TR" b="1" dirty="0"/>
              <a:t>: </a:t>
            </a:r>
            <a:r>
              <a:rPr lang="tr-TR" b="1" dirty="0" smtClean="0"/>
              <a:t>İNME GEÇİREN </a:t>
            </a:r>
            <a:r>
              <a:rPr lang="tr-TR" dirty="0" smtClean="0"/>
              <a:t>yetişkinlerin </a:t>
            </a:r>
            <a:r>
              <a:rPr lang="tr-TR" dirty="0"/>
              <a:t>dengeyi iyileştirmeyi amaçlayan bireysel egzersizlere katılmalarını şartlı olarak </a:t>
            </a:r>
            <a:r>
              <a:rPr lang="tr-TR" dirty="0" smtClean="0"/>
              <a:t>önerilir (2C)</a:t>
            </a:r>
            <a:endParaRPr lang="tr-TR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838200" y="5287602"/>
            <a:ext cx="10515600" cy="132563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60000"/>
              </a:lnSpc>
            </a:pPr>
            <a:r>
              <a:rPr lang="tr-TR" b="1" dirty="0" smtClean="0"/>
              <a:t>Egzersiz-</a:t>
            </a:r>
            <a:r>
              <a:rPr lang="tr-TR" b="1" dirty="0" err="1" smtClean="0"/>
              <a:t>Müdahele</a:t>
            </a:r>
            <a:r>
              <a:rPr lang="tr-TR" b="1" dirty="0"/>
              <a:t>: </a:t>
            </a:r>
            <a:r>
              <a:rPr lang="en-GB" b="1" dirty="0" smtClean="0"/>
              <a:t>KALÇA KIRIĞI </a:t>
            </a:r>
            <a:r>
              <a:rPr lang="tr-TR" b="1" dirty="0" smtClean="0"/>
              <a:t>OLAN</a:t>
            </a:r>
            <a:r>
              <a:rPr lang="en-GB" b="1" dirty="0" smtClean="0"/>
              <a:t> </a:t>
            </a:r>
            <a:r>
              <a:rPr lang="en-GB" dirty="0" err="1" smtClean="0"/>
              <a:t>yetişkinlerin</a:t>
            </a:r>
            <a:r>
              <a:rPr lang="en-GB" dirty="0"/>
              <a:t>, </a:t>
            </a:r>
            <a:r>
              <a:rPr lang="en-GB" dirty="0" err="1"/>
              <a:t>düşmeyi</a:t>
            </a:r>
            <a:r>
              <a:rPr lang="en-GB" dirty="0"/>
              <a:t> </a:t>
            </a:r>
            <a:r>
              <a:rPr lang="en-GB" dirty="0" err="1"/>
              <a:t>önleme</a:t>
            </a:r>
            <a:r>
              <a:rPr lang="en-GB" dirty="0"/>
              <a:t> </a:t>
            </a:r>
            <a:r>
              <a:rPr lang="en-GB" dirty="0" err="1"/>
              <a:t>stratejisi</a:t>
            </a:r>
            <a:r>
              <a:rPr lang="en-GB" dirty="0"/>
              <a:t> </a:t>
            </a:r>
            <a:r>
              <a:rPr lang="en-GB" dirty="0" err="1"/>
              <a:t>olarak</a:t>
            </a:r>
            <a:r>
              <a:rPr lang="en-GB" dirty="0"/>
              <a:t> </a:t>
            </a:r>
            <a:r>
              <a:rPr lang="en-GB" dirty="0" err="1"/>
              <a:t>hareket</a:t>
            </a:r>
            <a:r>
              <a:rPr lang="en-GB" dirty="0"/>
              <a:t> </a:t>
            </a:r>
            <a:r>
              <a:rPr lang="en-GB" dirty="0" err="1"/>
              <a:t>kabiliyetini</a:t>
            </a:r>
            <a:r>
              <a:rPr lang="en-GB" dirty="0"/>
              <a:t> (</a:t>
            </a:r>
            <a:r>
              <a:rPr lang="en-GB" dirty="0" err="1"/>
              <a:t>yani</a:t>
            </a:r>
            <a:r>
              <a:rPr lang="en-GB" dirty="0"/>
              <a:t> </a:t>
            </a:r>
            <a:r>
              <a:rPr lang="en-GB" dirty="0" err="1"/>
              <a:t>ayağa</a:t>
            </a:r>
            <a:r>
              <a:rPr lang="en-GB" dirty="0"/>
              <a:t> </a:t>
            </a:r>
            <a:r>
              <a:rPr lang="en-GB" dirty="0" err="1"/>
              <a:t>kalkma</a:t>
            </a:r>
            <a:r>
              <a:rPr lang="en-GB" dirty="0"/>
              <a:t>, </a:t>
            </a:r>
            <a:r>
              <a:rPr lang="en-GB" dirty="0" err="1"/>
              <a:t>denge</a:t>
            </a:r>
            <a:r>
              <a:rPr lang="en-GB" dirty="0"/>
              <a:t>, </a:t>
            </a:r>
            <a:r>
              <a:rPr lang="en-GB" dirty="0" err="1"/>
              <a:t>yürüme</a:t>
            </a:r>
            <a:r>
              <a:rPr lang="en-GB" dirty="0"/>
              <a:t>, </a:t>
            </a:r>
            <a:r>
              <a:rPr lang="en-GB" dirty="0" err="1"/>
              <a:t>merdiven</a:t>
            </a:r>
            <a:r>
              <a:rPr lang="en-GB" dirty="0"/>
              <a:t> </a:t>
            </a:r>
            <a:r>
              <a:rPr lang="en-GB" dirty="0" err="1"/>
              <a:t>çıkma</a:t>
            </a:r>
            <a:r>
              <a:rPr lang="en-GB" dirty="0"/>
              <a:t>) </a:t>
            </a:r>
            <a:r>
              <a:rPr lang="en-GB" dirty="0" err="1"/>
              <a:t>iyileştirmeyi</a:t>
            </a:r>
            <a:r>
              <a:rPr lang="en-GB" dirty="0"/>
              <a:t> </a:t>
            </a:r>
            <a:r>
              <a:rPr lang="en-GB" dirty="0" err="1"/>
              <a:t>amaçlayan</a:t>
            </a:r>
            <a:r>
              <a:rPr lang="en-GB" dirty="0"/>
              <a:t> </a:t>
            </a:r>
            <a:r>
              <a:rPr lang="en-GB" dirty="0" err="1"/>
              <a:t>bireyselleştirilmiş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kademeli</a:t>
            </a:r>
            <a:r>
              <a:rPr lang="en-GB" dirty="0"/>
              <a:t> </a:t>
            </a:r>
            <a:r>
              <a:rPr lang="en-GB" dirty="0" err="1"/>
              <a:t>egzersizlere</a:t>
            </a:r>
            <a:r>
              <a:rPr lang="en-GB" dirty="0"/>
              <a:t> </a:t>
            </a:r>
            <a:r>
              <a:rPr lang="en-GB" dirty="0" err="1" smtClean="0"/>
              <a:t>katılmaları</a:t>
            </a:r>
            <a:r>
              <a:rPr lang="tr-TR" dirty="0" smtClean="0"/>
              <a:t> önerilir(1B</a:t>
            </a:r>
            <a:r>
              <a:rPr lang="tr-TR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360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75145" y="1233345"/>
            <a:ext cx="10515600" cy="1325563"/>
          </a:xfrm>
        </p:spPr>
        <p:txBody>
          <a:bodyPr>
            <a:normAutofit/>
          </a:bodyPr>
          <a:lstStyle/>
          <a:p>
            <a:pPr algn="just"/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Düşme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İlişkili Yaralanmaları Önlemede Egzersiz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Müdahaleleri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5167312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</a:pPr>
            <a:endParaRPr lang="tr-TR" dirty="0"/>
          </a:p>
          <a:p>
            <a:pPr algn="just">
              <a:lnSpc>
                <a:spcPct val="160000"/>
              </a:lnSpc>
            </a:pPr>
            <a:endParaRPr lang="tr-TR" b="1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018" y="3703782"/>
            <a:ext cx="2954481" cy="1782618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838200" y="2674145"/>
            <a:ext cx="10515600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/>
              <a:t>Egzersiz-</a:t>
            </a:r>
            <a:r>
              <a:rPr lang="tr-TR" b="1" dirty="0" err="1"/>
              <a:t>Müdahele</a:t>
            </a:r>
            <a:r>
              <a:rPr lang="tr-TR" b="1" dirty="0"/>
              <a:t>: </a:t>
            </a:r>
            <a:r>
              <a:rPr lang="en-GB" b="1" dirty="0" smtClean="0"/>
              <a:t>KALÇA KIRIĞI SONRASI </a:t>
            </a:r>
            <a:r>
              <a:rPr lang="en-GB" dirty="0" err="1" smtClean="0"/>
              <a:t>bu</a:t>
            </a:r>
            <a:r>
              <a:rPr lang="en-GB" dirty="0" smtClean="0"/>
              <a:t> </a:t>
            </a:r>
            <a:r>
              <a:rPr lang="en-GB" dirty="0" err="1"/>
              <a:t>tür</a:t>
            </a:r>
            <a:r>
              <a:rPr lang="en-GB" dirty="0"/>
              <a:t> </a:t>
            </a:r>
            <a:r>
              <a:rPr lang="en-GB" dirty="0" err="1"/>
              <a:t>programların</a:t>
            </a:r>
            <a:r>
              <a:rPr lang="en-GB" dirty="0"/>
              <a:t> </a:t>
            </a:r>
            <a:r>
              <a:rPr lang="en-GB" dirty="0" err="1"/>
              <a:t>yatarak</a:t>
            </a:r>
            <a:r>
              <a:rPr lang="en-GB" dirty="0"/>
              <a:t> </a:t>
            </a:r>
            <a:r>
              <a:rPr lang="en-GB" dirty="0" err="1" smtClean="0"/>
              <a:t>başlatılması</a:t>
            </a:r>
            <a:r>
              <a:rPr lang="en-GB" dirty="0" smtClean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toplum</a:t>
            </a:r>
            <a:r>
              <a:rPr lang="en-GB" dirty="0"/>
              <a:t> </a:t>
            </a:r>
            <a:r>
              <a:rPr lang="en-GB" dirty="0" err="1"/>
              <a:t>içinde</a:t>
            </a:r>
            <a:r>
              <a:rPr lang="en-GB" dirty="0"/>
              <a:t> </a:t>
            </a:r>
            <a:r>
              <a:rPr lang="en-GB" dirty="0" err="1" smtClean="0"/>
              <a:t>sürdürülmesi</a:t>
            </a:r>
            <a:r>
              <a:rPr lang="en-GB" dirty="0" smtClean="0"/>
              <a:t> </a:t>
            </a:r>
            <a:r>
              <a:rPr lang="en-GB" dirty="0" err="1"/>
              <a:t>şartlı</a:t>
            </a:r>
            <a:r>
              <a:rPr lang="en-GB" dirty="0"/>
              <a:t> </a:t>
            </a:r>
            <a:r>
              <a:rPr lang="en-GB" dirty="0" err="1"/>
              <a:t>olarak</a:t>
            </a:r>
            <a:r>
              <a:rPr lang="en-GB" dirty="0"/>
              <a:t> </a:t>
            </a:r>
            <a:r>
              <a:rPr lang="en-GB" dirty="0" err="1" smtClean="0"/>
              <a:t>öneri</a:t>
            </a:r>
            <a:r>
              <a:rPr lang="tr-TR" dirty="0" smtClean="0"/>
              <a:t>lir (Yatan hastalarda 2C, ayaktan hastalarda 1A)</a:t>
            </a:r>
            <a:endParaRPr lang="tr-TR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838200" y="5486400"/>
            <a:ext cx="10515600" cy="112683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60000"/>
              </a:lnSpc>
            </a:pPr>
            <a:r>
              <a:rPr lang="tr-TR" b="1" dirty="0" err="1"/>
              <a:t>Müdahele</a:t>
            </a:r>
            <a:r>
              <a:rPr lang="tr-TR" b="1" dirty="0"/>
              <a:t>: </a:t>
            </a:r>
            <a:r>
              <a:rPr lang="tr-TR" b="1" dirty="0" smtClean="0"/>
              <a:t>KOGNİTİF KAYBI OLAN </a:t>
            </a:r>
            <a:r>
              <a:rPr lang="tr-TR" dirty="0" smtClean="0"/>
              <a:t>(</a:t>
            </a:r>
            <a:r>
              <a:rPr lang="tr-TR" dirty="0"/>
              <a:t>MCI, erken ve orta evre </a:t>
            </a:r>
            <a:r>
              <a:rPr lang="tr-TR" dirty="0" err="1"/>
              <a:t>demans</a:t>
            </a:r>
            <a:r>
              <a:rPr lang="tr-TR" dirty="0" smtClean="0"/>
              <a:t>) </a:t>
            </a:r>
            <a:r>
              <a:rPr lang="tr-TR" dirty="0"/>
              <a:t>toplumda yaşayan bireyler eğer isteklilerse ve yapabiliyorsa düşmeyi önlemek için egzersiz programlarında yer almalı (1B)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08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32070"/>
            <a:ext cx="5691909" cy="474489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tr-TR" b="1" dirty="0" smtClean="0"/>
              <a:t>Dayanıklılık: </a:t>
            </a:r>
            <a:r>
              <a:rPr lang="tr-TR" dirty="0" smtClean="0"/>
              <a:t>Yürüme, bisiklet, yüzme, bahçede çalışma</a:t>
            </a:r>
          </a:p>
          <a:p>
            <a:pPr algn="just">
              <a:lnSpc>
                <a:spcPct val="150000"/>
              </a:lnSpc>
            </a:pPr>
            <a:r>
              <a:rPr lang="tr-TR" b="1" dirty="0" smtClean="0"/>
              <a:t>Kuvvetlendirme:</a:t>
            </a:r>
            <a:r>
              <a:rPr lang="tr-TR" dirty="0" smtClean="0"/>
              <a:t> Eşya taşıma, sırtta çanta taşıma, mekik-</a:t>
            </a:r>
            <a:r>
              <a:rPr lang="tr-TR" dirty="0" err="1" smtClean="0"/>
              <a:t>şınav</a:t>
            </a:r>
            <a:r>
              <a:rPr lang="tr-TR" dirty="0" smtClean="0"/>
              <a:t>, ağırlık egzersizleri</a:t>
            </a:r>
          </a:p>
          <a:p>
            <a:pPr algn="just">
              <a:lnSpc>
                <a:spcPct val="150000"/>
              </a:lnSpc>
            </a:pPr>
            <a:r>
              <a:rPr lang="tr-TR" b="1" dirty="0" smtClean="0"/>
              <a:t>Esneklik:</a:t>
            </a:r>
            <a:r>
              <a:rPr lang="tr-TR" dirty="0" smtClean="0"/>
              <a:t> Yoga, </a:t>
            </a:r>
            <a:r>
              <a:rPr lang="tr-TR" dirty="0" err="1"/>
              <a:t>P</a:t>
            </a:r>
            <a:r>
              <a:rPr lang="tr-TR" dirty="0" err="1" smtClean="0"/>
              <a:t>ilates</a:t>
            </a:r>
            <a:r>
              <a:rPr lang="tr-TR" dirty="0" smtClean="0"/>
              <a:t>, </a:t>
            </a:r>
            <a:r>
              <a:rPr lang="tr-TR" dirty="0" err="1" smtClean="0"/>
              <a:t>Tai</a:t>
            </a:r>
            <a:r>
              <a:rPr lang="tr-TR" dirty="0" smtClean="0"/>
              <a:t> </a:t>
            </a:r>
            <a:r>
              <a:rPr lang="tr-TR" dirty="0" err="1" smtClean="0"/>
              <a:t>Chi</a:t>
            </a:r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b="1" dirty="0" smtClean="0"/>
              <a:t>Denge</a:t>
            </a:r>
            <a:endParaRPr lang="en-GB" b="1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455" y="1432070"/>
            <a:ext cx="4765962" cy="205927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455" y="4001294"/>
            <a:ext cx="4692072" cy="260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1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35200"/>
            <a:ext cx="10515600" cy="3131055"/>
          </a:xfrm>
        </p:spPr>
      </p:pic>
    </p:spTree>
    <p:extLst>
      <p:ext uri="{BB962C8B-B14F-4D97-AF65-F5344CB8AC3E}">
        <p14:creationId xmlns:p14="http://schemas.microsoft.com/office/powerpoint/2010/main" val="147209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199" y="1162843"/>
            <a:ext cx="11084169" cy="1325563"/>
          </a:xfrm>
        </p:spPr>
        <p:txBody>
          <a:bodyPr>
            <a:normAutofit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Hastanelerde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Bakımevlerinde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Düşmeler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585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tr-TR" b="1" dirty="0"/>
          </a:p>
          <a:p>
            <a:pPr algn="just">
              <a:lnSpc>
                <a:spcPct val="150000"/>
              </a:lnSpc>
            </a:pPr>
            <a:endParaRPr lang="tr-TR" b="1" dirty="0"/>
          </a:p>
          <a:p>
            <a:endParaRPr lang="en-GB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682337" y="2650178"/>
            <a:ext cx="10827327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tr-TR" b="1" dirty="0"/>
              <a:t>Hastane-Yönetim ve Müdahale: </a:t>
            </a:r>
            <a:r>
              <a:rPr lang="tr-TR" dirty="0"/>
              <a:t>Hastanede yatan 65 yaş üstü ve diğer yüksek risk grubundaki hastalara düşmeyi önlemek için </a:t>
            </a:r>
            <a:r>
              <a:rPr lang="tr-TR" b="1" dirty="0" smtClean="0"/>
              <a:t>EĞİTİM</a:t>
            </a:r>
            <a:r>
              <a:rPr lang="tr-TR" dirty="0" smtClean="0"/>
              <a:t> </a:t>
            </a:r>
            <a:r>
              <a:rPr lang="tr-TR" dirty="0"/>
              <a:t>verilmeli (1A)</a:t>
            </a:r>
          </a:p>
        </p:txBody>
      </p:sp>
      <p:sp>
        <p:nvSpPr>
          <p:cNvPr id="8" name="Yuvarlatılmış Dikdörtgen 7"/>
          <p:cNvSpPr/>
          <p:nvPr/>
        </p:nvSpPr>
        <p:spPr>
          <a:xfrm>
            <a:off x="682336" y="4640751"/>
            <a:ext cx="10827328" cy="186108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tr-TR" b="1" dirty="0" smtClean="0"/>
              <a:t>Hastane-Yönetim-</a:t>
            </a:r>
            <a:r>
              <a:rPr lang="tr-TR" b="1" dirty="0" err="1" smtClean="0"/>
              <a:t>Müdahele</a:t>
            </a:r>
            <a:r>
              <a:rPr lang="tr-TR" b="1" dirty="0" smtClean="0"/>
              <a:t>: </a:t>
            </a:r>
            <a:r>
              <a:rPr lang="tr-TR" dirty="0"/>
              <a:t>Hastanede yatan tüm yaşlı yetişkinler (≥65 yaş) veya sağlık </a:t>
            </a:r>
            <a:r>
              <a:rPr lang="tr-TR" dirty="0" smtClean="0"/>
              <a:t>personeli </a:t>
            </a:r>
            <a:r>
              <a:rPr lang="tr-TR" dirty="0"/>
              <a:t>tarafından düşme riski altında olduğu belirlenen daha genç bireyler için, belirlenen risk faktörlerine veya davranışlara (veya durumlara) dayalı kişiselleştirilmiş tek veya çok alanlı düşme önleme stratejilerinin </a:t>
            </a:r>
            <a:r>
              <a:rPr lang="tr-TR" dirty="0" smtClean="0"/>
              <a:t>uygulanması önerilir (1C-akut bakım  &amp; 1B-subakut bakım)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8801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199" y="1162843"/>
            <a:ext cx="11084169" cy="1325563"/>
          </a:xfrm>
        </p:spPr>
        <p:txBody>
          <a:bodyPr>
            <a:normAutofit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Hastanelerde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Bakımevlerinde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Düşmeler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585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tr-TR" b="1" dirty="0"/>
          </a:p>
          <a:p>
            <a:pPr algn="just">
              <a:lnSpc>
                <a:spcPct val="150000"/>
              </a:lnSpc>
            </a:pPr>
            <a:endParaRPr lang="tr-TR" b="1" dirty="0"/>
          </a:p>
          <a:p>
            <a:endParaRPr lang="en-GB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838199" y="3432621"/>
            <a:ext cx="10827328" cy="150186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tr-TR" b="1" dirty="0" smtClean="0"/>
              <a:t>Bakımevi-Yönetim ve </a:t>
            </a:r>
            <a:r>
              <a:rPr lang="tr-TR" b="1" dirty="0" err="1" smtClean="0"/>
              <a:t>Müdahele</a:t>
            </a:r>
            <a:r>
              <a:rPr lang="tr-TR" b="1" dirty="0"/>
              <a:t>: </a:t>
            </a:r>
            <a:r>
              <a:rPr lang="tr-TR" dirty="0" smtClean="0"/>
              <a:t>Bakımevi </a:t>
            </a:r>
            <a:r>
              <a:rPr lang="tr-TR" dirty="0"/>
              <a:t>sakinleri için düşmelerin azaltılmasına yönelik çok yönlü bir yaklaşım </a:t>
            </a:r>
            <a:r>
              <a:rPr lang="tr-TR" dirty="0" smtClean="0"/>
              <a:t>önerilir. </a:t>
            </a:r>
            <a:r>
              <a:rPr lang="tr-TR" dirty="0"/>
              <a:t>Bu yaklaşım, </a:t>
            </a:r>
            <a:r>
              <a:rPr lang="tr-TR" dirty="0" smtClean="0"/>
              <a:t>bakımevi </a:t>
            </a:r>
            <a:r>
              <a:rPr lang="tr-TR" dirty="0"/>
              <a:t>personelinin </a:t>
            </a:r>
            <a:r>
              <a:rPr lang="tr-TR" dirty="0" smtClean="0"/>
              <a:t>eğitimini, karar </a:t>
            </a:r>
            <a:r>
              <a:rPr lang="tr-TR" dirty="0"/>
              <a:t>destek aracının sistematik </a:t>
            </a:r>
            <a:r>
              <a:rPr lang="tr-TR" dirty="0" smtClean="0"/>
              <a:t>kullanımını </a:t>
            </a:r>
            <a:r>
              <a:rPr lang="tr-TR" dirty="0"/>
              <a:t>ve düşme önleme eylemlerinin uygulanmasını </a:t>
            </a:r>
            <a:r>
              <a:rPr lang="tr-TR" dirty="0" smtClean="0"/>
              <a:t>içerir (1B).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8672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199" y="1162843"/>
            <a:ext cx="11084169" cy="1325563"/>
          </a:xfrm>
        </p:spPr>
        <p:txBody>
          <a:bodyPr>
            <a:normAutofit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Hastanelerde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Bakımevlerinde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Düşmeler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585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tr-TR" b="1" dirty="0"/>
          </a:p>
          <a:p>
            <a:pPr algn="just">
              <a:lnSpc>
                <a:spcPct val="150000"/>
              </a:lnSpc>
            </a:pPr>
            <a:endParaRPr lang="tr-TR" b="1" dirty="0"/>
          </a:p>
          <a:p>
            <a:endParaRPr lang="en-GB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838197" y="2489881"/>
            <a:ext cx="10827327" cy="132261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tr-TR" b="1" dirty="0" smtClean="0"/>
              <a:t>Bakımevi-Yönetim ve </a:t>
            </a:r>
            <a:r>
              <a:rPr lang="tr-TR" b="1" dirty="0" err="1" smtClean="0"/>
              <a:t>Müdahele</a:t>
            </a:r>
            <a:r>
              <a:rPr lang="tr-TR" b="1" dirty="0" smtClean="0"/>
              <a:t>: </a:t>
            </a:r>
            <a:r>
              <a:rPr lang="tr-TR" dirty="0"/>
              <a:t>Bakımevi sakinlerinde düşmelerin önlenmesi için </a:t>
            </a:r>
            <a:r>
              <a:rPr lang="tr-TR" dirty="0" smtClean="0"/>
              <a:t>müdahalenin </a:t>
            </a:r>
            <a:r>
              <a:rPr lang="tr-TR" dirty="0"/>
              <a:t>parçası olarak kalsiyum ve protein açısından zengin gıdalar içeren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BESLENME OPTİMİZASYONUNU VE AYRICA D VİTAMİNİ REPLASMANI </a:t>
            </a:r>
            <a:r>
              <a:rPr lang="tr-TR" dirty="0" smtClean="0"/>
              <a:t>önerilir (1B)</a:t>
            </a:r>
            <a:endParaRPr lang="tr-TR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838197" y="4849222"/>
            <a:ext cx="10827327" cy="132261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tr-TR" b="1" dirty="0" smtClean="0"/>
              <a:t>Bakımevi-Yönetim ve </a:t>
            </a:r>
            <a:r>
              <a:rPr lang="tr-TR" b="1" dirty="0" err="1" smtClean="0"/>
              <a:t>Müdahele</a:t>
            </a:r>
            <a:r>
              <a:rPr lang="tr-TR" b="1" dirty="0"/>
              <a:t>: </a:t>
            </a:r>
            <a:r>
              <a:rPr lang="tr-TR" dirty="0"/>
              <a:t>Bakım evlerinde </a:t>
            </a:r>
            <a:r>
              <a:rPr lang="tr-TR" dirty="0" smtClean="0"/>
              <a:t>düşme </a:t>
            </a:r>
            <a:r>
              <a:rPr lang="tr-TR" dirty="0"/>
              <a:t>önleme müdahalesinin bir parçası olarak fiziksel aktivitenin (uygulanabilir ve güvenli olduğunda) teşvik </a:t>
            </a:r>
            <a:r>
              <a:rPr lang="tr-TR" dirty="0" smtClean="0"/>
              <a:t>edilmesi önerilir.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2634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394691"/>
            <a:ext cx="10515600" cy="1025236"/>
          </a:xfrm>
        </p:spPr>
        <p:txBody>
          <a:bodyPr>
            <a:normAutofit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GERIATRIC GIANTS (4I)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540000"/>
            <a:ext cx="10515600" cy="3636963"/>
          </a:xfrm>
        </p:spPr>
        <p:txBody>
          <a:bodyPr/>
          <a:lstStyle/>
          <a:p>
            <a:r>
              <a:rPr lang="tr-TR" dirty="0" err="1" smtClean="0"/>
              <a:t>İnstabilite</a:t>
            </a:r>
            <a:r>
              <a:rPr lang="tr-TR" dirty="0" smtClean="0"/>
              <a:t> (Düşme)</a:t>
            </a:r>
          </a:p>
          <a:p>
            <a:endParaRPr lang="tr-TR" dirty="0" smtClean="0"/>
          </a:p>
          <a:p>
            <a:r>
              <a:rPr lang="tr-TR" dirty="0" err="1" smtClean="0"/>
              <a:t>İnkontinans</a:t>
            </a:r>
            <a:r>
              <a:rPr lang="tr-TR" dirty="0" smtClean="0"/>
              <a:t> </a:t>
            </a:r>
          </a:p>
          <a:p>
            <a:endParaRPr lang="tr-TR" dirty="0" smtClean="0"/>
          </a:p>
          <a:p>
            <a:r>
              <a:rPr lang="tr-TR" dirty="0" err="1"/>
              <a:t>İ</a:t>
            </a:r>
            <a:r>
              <a:rPr lang="tr-TR" dirty="0" err="1" smtClean="0"/>
              <a:t>mmobilite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İntellektüel</a:t>
            </a:r>
            <a:r>
              <a:rPr lang="tr-TR" dirty="0" smtClean="0"/>
              <a:t> (Bilişsel) Kayıp </a:t>
            </a:r>
            <a:endParaRPr lang="en-GB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475" y="2540000"/>
            <a:ext cx="450532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04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162843"/>
            <a:ext cx="10515600" cy="1325563"/>
          </a:xfrm>
        </p:spPr>
        <p:txBody>
          <a:bodyPr>
            <a:normAutofit/>
          </a:bodyPr>
          <a:lstStyle/>
          <a:p>
            <a:pPr algn="just"/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Parkinson </a:t>
            </a:r>
            <a: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Hastalığı-İlişkili Hastalıklar ve 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Düşmeler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3836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</a:pPr>
            <a:endParaRPr lang="tr-TR" dirty="0"/>
          </a:p>
          <a:p>
            <a:pPr algn="just">
              <a:lnSpc>
                <a:spcPct val="160000"/>
              </a:lnSpc>
            </a:pPr>
            <a:endParaRPr lang="tr-TR" dirty="0" smtClean="0"/>
          </a:p>
          <a:p>
            <a:pPr algn="just">
              <a:lnSpc>
                <a:spcPct val="160000"/>
              </a:lnSpc>
            </a:pPr>
            <a:endParaRPr lang="tr-TR" b="1" dirty="0" smtClean="0"/>
          </a:p>
        </p:txBody>
      </p:sp>
      <p:sp>
        <p:nvSpPr>
          <p:cNvPr id="5" name="Yuvarlatılmış Dikdörtgen 4"/>
          <p:cNvSpPr/>
          <p:nvPr/>
        </p:nvSpPr>
        <p:spPr>
          <a:xfrm>
            <a:off x="838199" y="3860407"/>
            <a:ext cx="10439399" cy="129460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60000"/>
              </a:lnSpc>
            </a:pPr>
            <a:r>
              <a:rPr lang="tr-TR" b="1" dirty="0" smtClean="0"/>
              <a:t>Yönetim ve </a:t>
            </a:r>
            <a:r>
              <a:rPr lang="tr-TR" b="1" dirty="0" err="1" smtClean="0"/>
              <a:t>Müdahele</a:t>
            </a:r>
            <a:r>
              <a:rPr lang="tr-TR" b="1" dirty="0" smtClean="0"/>
              <a:t>: </a:t>
            </a:r>
            <a:r>
              <a:rPr lang="tr-TR" dirty="0" smtClean="0"/>
              <a:t>Bilişsel yakınması olmayan ya da hafif bilişsel semptomları olan erken-orta evre PD hastalarına bireyselleştirilmiş denge ve kuvvet arttırıcı egzersiz antrenmanları önerilir (1A)   </a:t>
            </a:r>
            <a:endParaRPr lang="tr-TR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838200" y="5486399"/>
            <a:ext cx="10439398" cy="132971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60000"/>
              </a:lnSpc>
            </a:pPr>
            <a:r>
              <a:rPr lang="tr-TR" b="1" dirty="0"/>
              <a:t>Yönetim ve </a:t>
            </a:r>
            <a:r>
              <a:rPr lang="tr-TR" b="1" dirty="0" err="1"/>
              <a:t>Müdahele</a:t>
            </a:r>
            <a:r>
              <a:rPr lang="tr-TR" b="1" dirty="0"/>
              <a:t>: </a:t>
            </a:r>
            <a:r>
              <a:rPr lang="tr-TR" dirty="0" err="1" smtClean="0"/>
              <a:t>PD’nin</a:t>
            </a:r>
            <a:r>
              <a:rPr lang="tr-TR" dirty="0" smtClean="0"/>
              <a:t> kompleks evresindeki hastalara bir fizyoterapist ya da başka </a:t>
            </a:r>
            <a:r>
              <a:rPr lang="tr-TR" dirty="0"/>
              <a:t>e</a:t>
            </a:r>
            <a:r>
              <a:rPr lang="tr-TR" dirty="0" smtClean="0"/>
              <a:t>ğitimli </a:t>
            </a:r>
            <a:r>
              <a:rPr lang="tr-TR" dirty="0" smtClean="0"/>
              <a:t>bir profesyonel in süpervizörlüğünde denge ve kuvveti arttırıcı egzersiz antrenmanları yapılması şartlı olarak önerilir (1C)</a:t>
            </a:r>
            <a:endParaRPr lang="tr-TR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876301" y="2693988"/>
            <a:ext cx="10439398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60000"/>
              </a:lnSpc>
            </a:pPr>
            <a:r>
              <a:rPr lang="tr-TR" b="1" dirty="0"/>
              <a:t>Yönetim ve </a:t>
            </a:r>
            <a:r>
              <a:rPr lang="tr-TR" b="1" dirty="0" err="1"/>
              <a:t>Müdahele</a:t>
            </a:r>
            <a:r>
              <a:rPr lang="tr-TR" b="1" dirty="0"/>
              <a:t>: </a:t>
            </a:r>
            <a:r>
              <a:rPr lang="tr-TR" dirty="0"/>
              <a:t>PD ile yaşayan yaşlı yetişkinlere </a:t>
            </a:r>
            <a:r>
              <a:rPr lang="tr-TR" dirty="0" smtClean="0"/>
              <a:t>çoklu </a:t>
            </a:r>
            <a:r>
              <a:rPr lang="tr-TR" dirty="0" err="1"/>
              <a:t>müdaheleler</a:t>
            </a:r>
            <a:r>
              <a:rPr lang="tr-TR" dirty="0"/>
              <a:t> şartlı olarak önerilir (2B)</a:t>
            </a:r>
          </a:p>
        </p:txBody>
      </p:sp>
    </p:spTree>
    <p:extLst>
      <p:ext uri="{BB962C8B-B14F-4D97-AF65-F5344CB8AC3E}">
        <p14:creationId xmlns:p14="http://schemas.microsoft.com/office/powerpoint/2010/main" val="213183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199" y="861717"/>
            <a:ext cx="10515600" cy="1325563"/>
          </a:xfrm>
        </p:spPr>
        <p:txBody>
          <a:bodyPr/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Teknoloji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Düşmeler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tr-TR" dirty="0"/>
          </a:p>
          <a:p>
            <a:pPr algn="just">
              <a:lnSpc>
                <a:spcPct val="150000"/>
              </a:lnSpc>
            </a:pPr>
            <a:endParaRPr lang="tr-TR" dirty="0"/>
          </a:p>
          <a:p>
            <a:pPr algn="just">
              <a:lnSpc>
                <a:spcPct val="150000"/>
              </a:lnSpc>
            </a:pPr>
            <a:endParaRPr lang="tr-T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286628"/>
            <a:ext cx="3713018" cy="137888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286628"/>
            <a:ext cx="3502891" cy="137888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318" y="3601858"/>
            <a:ext cx="3805382" cy="798872"/>
          </a:xfrm>
          <a:prstGeom prst="rect">
            <a:avLst/>
          </a:prstGeom>
        </p:spPr>
      </p:pic>
      <p:sp>
        <p:nvSpPr>
          <p:cNvPr id="11" name="Yuvarlatılmış Dikdörtgen 10"/>
          <p:cNvSpPr/>
          <p:nvPr/>
        </p:nvSpPr>
        <p:spPr>
          <a:xfrm>
            <a:off x="838200" y="2004290"/>
            <a:ext cx="10515599" cy="88506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tr-TR" b="1" dirty="0"/>
              <a:t>Değerlendirme ve </a:t>
            </a:r>
            <a:r>
              <a:rPr lang="tr-TR" b="1" dirty="0" err="1"/>
              <a:t>Müdahele</a:t>
            </a:r>
            <a:r>
              <a:rPr lang="tr-TR" b="1" dirty="0"/>
              <a:t>: </a:t>
            </a:r>
            <a:r>
              <a:rPr lang="tr-TR" dirty="0"/>
              <a:t>Toplumda düşmeyi önleme programlarının bir parçası olan </a:t>
            </a:r>
            <a:r>
              <a:rPr lang="tr-TR" dirty="0" err="1"/>
              <a:t>telesağlık</a:t>
            </a:r>
            <a:r>
              <a:rPr lang="tr-TR" dirty="0"/>
              <a:t> ve/veya akıllı ev sistemlerinin fiziksel egzersiz ile kombine bir şekilde kullanılması şartlı olarak önerilir (2C)</a:t>
            </a:r>
          </a:p>
        </p:txBody>
      </p:sp>
      <p:sp>
        <p:nvSpPr>
          <p:cNvPr id="12" name="Yuvarlatılmış Dikdörtgen 11"/>
          <p:cNvSpPr/>
          <p:nvPr/>
        </p:nvSpPr>
        <p:spPr>
          <a:xfrm>
            <a:off x="838200" y="5062787"/>
            <a:ext cx="10515599" cy="117325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tr-TR" b="1" dirty="0" err="1"/>
              <a:t>Müdahele</a:t>
            </a:r>
            <a:r>
              <a:rPr lang="tr-TR" b="1" dirty="0"/>
              <a:t>:</a:t>
            </a:r>
            <a:r>
              <a:rPr lang="tr-TR" dirty="0"/>
              <a:t> Güncel kanıtlar düşme önlenmesinde giyilebilen/takılabilen teknolojinin kullanılmasını desteklemez. Yeni bilgiler egzersiz sırasında düşmeyi engellemek için kullanılan giyilebilen/takılabilen teknolojinin katılımı arttırabileceğinden söz etmektedir (2C)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195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99" y="1299152"/>
            <a:ext cx="5598246" cy="4815321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429" y="1147831"/>
            <a:ext cx="5646909" cy="517907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99" y="1583458"/>
            <a:ext cx="5598246" cy="420774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429" y="1583457"/>
            <a:ext cx="5827017" cy="420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3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198" y="1922143"/>
            <a:ext cx="10949609" cy="438358"/>
          </a:xfrm>
        </p:spPr>
        <p:txBody>
          <a:bodyPr>
            <a:normAutofit fontScale="90000"/>
          </a:bodyPr>
          <a:lstStyle/>
          <a:p>
            <a:pPr algn="just"/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Düşmeler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İçin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Multifaktöriyel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Değerlendirme ve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Müdaheleler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(Çevre ve Düşmeler Konusunda Uzman Olanlar Tarafından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Öneriler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503054"/>
            <a:ext cx="10515600" cy="435494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tr-TR" dirty="0"/>
          </a:p>
          <a:p>
            <a:pPr algn="just">
              <a:lnSpc>
                <a:spcPct val="150000"/>
              </a:lnSpc>
            </a:pPr>
            <a:endParaRPr lang="tr-TR" dirty="0" smtClean="0"/>
          </a:p>
          <a:p>
            <a:pPr algn="just">
              <a:lnSpc>
                <a:spcPct val="150000"/>
              </a:lnSpc>
            </a:pPr>
            <a:endParaRPr lang="tr-TR" dirty="0" smtClean="0"/>
          </a:p>
          <a:p>
            <a:pPr algn="just">
              <a:lnSpc>
                <a:spcPct val="150000"/>
              </a:lnSpc>
            </a:pPr>
            <a:endParaRPr lang="tr-TR" b="1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399" y="4256750"/>
            <a:ext cx="4719205" cy="1357979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1055202" y="3149600"/>
            <a:ext cx="10515600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tr-TR" b="1" dirty="0" err="1"/>
              <a:t>Multidomain</a:t>
            </a:r>
            <a:r>
              <a:rPr lang="tr-TR" b="1" dirty="0"/>
              <a:t> </a:t>
            </a:r>
            <a:r>
              <a:rPr lang="tr-TR" b="1" dirty="0" err="1"/>
              <a:t>Müdahele</a:t>
            </a:r>
            <a:r>
              <a:rPr lang="tr-TR" b="1" dirty="0"/>
              <a:t>: </a:t>
            </a:r>
            <a:r>
              <a:rPr lang="tr-TR" dirty="0"/>
              <a:t>Yüksek düşme riski olan toplumda yaşayan yaşlı yetişkinlere </a:t>
            </a:r>
            <a:r>
              <a:rPr lang="tr-TR" dirty="0" err="1"/>
              <a:t>multiprofesyonel</a:t>
            </a:r>
            <a:r>
              <a:rPr lang="tr-TR" dirty="0"/>
              <a:t> olarak bilgilendirmeyle </a:t>
            </a:r>
            <a:r>
              <a:rPr lang="tr-TR" dirty="0" err="1"/>
              <a:t>multidomain</a:t>
            </a:r>
            <a:r>
              <a:rPr lang="tr-TR" dirty="0"/>
              <a:t> </a:t>
            </a:r>
            <a:r>
              <a:rPr lang="tr-TR" dirty="0" err="1"/>
              <a:t>müdaheleler</a:t>
            </a:r>
            <a:r>
              <a:rPr lang="tr-TR" dirty="0"/>
              <a:t> ve </a:t>
            </a:r>
            <a:r>
              <a:rPr lang="tr-TR" dirty="0" err="1"/>
              <a:t>multifaktöriyel</a:t>
            </a:r>
            <a:r>
              <a:rPr lang="tr-TR" dirty="0"/>
              <a:t> düşme riski değerlendirmesi yapılmalı (1B)</a:t>
            </a:r>
          </a:p>
        </p:txBody>
      </p:sp>
      <p:sp>
        <p:nvSpPr>
          <p:cNvPr id="7" name="Yuvarlatılmış Dikdörtgen 6"/>
          <p:cNvSpPr/>
          <p:nvPr/>
        </p:nvSpPr>
        <p:spPr>
          <a:xfrm>
            <a:off x="1055202" y="5807480"/>
            <a:ext cx="10515600" cy="96277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  <a:p>
            <a:pPr algn="just">
              <a:lnSpc>
                <a:spcPct val="150000"/>
              </a:lnSpc>
            </a:pPr>
            <a:r>
              <a:rPr lang="tr-TR" b="1" dirty="0" err="1"/>
              <a:t>Multifaktöriyel</a:t>
            </a:r>
            <a:r>
              <a:rPr lang="tr-TR" b="1" dirty="0"/>
              <a:t> (Çevresel) </a:t>
            </a:r>
            <a:r>
              <a:rPr lang="tr-TR" b="1" dirty="0" err="1"/>
              <a:t>Müdahele</a:t>
            </a:r>
            <a:r>
              <a:rPr lang="tr-TR" b="1" dirty="0"/>
              <a:t>: </a:t>
            </a:r>
            <a:r>
              <a:rPr lang="tr-TR" dirty="0"/>
              <a:t>Bir uzman tarafından yapılacak değerlendirme ile bireyin evindeki çevresel tehlikelere bireyin kapasitesi ve davranışlarına uygun düzenlemeler  yapılması önerilir (1B)</a:t>
            </a:r>
          </a:p>
        </p:txBody>
      </p:sp>
    </p:spTree>
    <p:extLst>
      <p:ext uri="{BB962C8B-B14F-4D97-AF65-F5344CB8AC3E}">
        <p14:creationId xmlns:p14="http://schemas.microsoft.com/office/powerpoint/2010/main" val="2264062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197" y="1657783"/>
            <a:ext cx="11009243" cy="1325563"/>
          </a:xfrm>
        </p:spPr>
        <p:txBody>
          <a:bodyPr>
            <a:normAutofit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Düşme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Hakkında Yaşlı Yetişkinlerin Bakış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Açısı</a:t>
            </a:r>
            <a:r>
              <a:rPr lang="tr-TR" dirty="0" smtClean="0"/>
              <a:t/>
            </a:r>
            <a:br>
              <a:rPr lang="tr-TR" dirty="0" smtClean="0"/>
            </a:b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10748"/>
            <a:ext cx="10515600" cy="512859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tr-TR" dirty="0" smtClean="0"/>
          </a:p>
          <a:p>
            <a:pPr algn="just">
              <a:lnSpc>
                <a:spcPct val="150000"/>
              </a:lnSpc>
            </a:pPr>
            <a:endParaRPr lang="tr-TR" dirty="0" smtClean="0"/>
          </a:p>
        </p:txBody>
      </p:sp>
      <p:sp>
        <p:nvSpPr>
          <p:cNvPr id="6" name="Yuvarlatılmış Dikdörtgen 5"/>
          <p:cNvSpPr/>
          <p:nvPr/>
        </p:nvSpPr>
        <p:spPr>
          <a:xfrm>
            <a:off x="958271" y="3896942"/>
            <a:ext cx="10515601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tr-TR" b="1"/>
              <a:t>Müdahele: </a:t>
            </a:r>
            <a:r>
              <a:rPr lang="tr-TR"/>
              <a:t>Yaşlı bireyin amaç, değer ve tercihlerine göre düşmeleri ve ilişkili yaralanmaları önlemek için bakım planı geliştirilmeli (1B)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228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283947"/>
            <a:ext cx="10515600" cy="406741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Düşme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Hakkındaki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Korkular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1850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</a:pPr>
            <a:endParaRPr lang="tr-TR" dirty="0" smtClean="0"/>
          </a:p>
          <a:p>
            <a:pPr algn="just">
              <a:lnSpc>
                <a:spcPct val="170000"/>
              </a:lnSpc>
            </a:pPr>
            <a:endParaRPr lang="tr-TR" b="1" dirty="0" smtClean="0"/>
          </a:p>
          <a:p>
            <a:pPr algn="just">
              <a:lnSpc>
                <a:spcPct val="170000"/>
              </a:lnSpc>
            </a:pPr>
            <a:endParaRPr lang="tr-TR" b="1" dirty="0"/>
          </a:p>
          <a:p>
            <a:pPr algn="just">
              <a:lnSpc>
                <a:spcPct val="170000"/>
              </a:lnSpc>
            </a:pPr>
            <a:endParaRPr lang="tr-TR" b="1" dirty="0" smtClean="0"/>
          </a:p>
          <a:p>
            <a:pPr algn="just">
              <a:lnSpc>
                <a:spcPct val="170000"/>
              </a:lnSpc>
            </a:pPr>
            <a:endParaRPr lang="tr-TR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838200" y="2392219"/>
            <a:ext cx="10515600" cy="126538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70000"/>
              </a:lnSpc>
            </a:pPr>
            <a:r>
              <a:rPr lang="tr-TR" b="1" dirty="0" err="1" smtClean="0"/>
              <a:t>Müdahele</a:t>
            </a:r>
            <a:r>
              <a:rPr lang="tr-TR" b="1" dirty="0" smtClean="0"/>
              <a:t>: </a:t>
            </a:r>
            <a:r>
              <a:rPr lang="tr-TR" dirty="0" smtClean="0"/>
              <a:t>Toplumda yaşayan yaşlı yetişkinlerde düşme korkusunu azaltmak için egzersiz, bilişsel davranışsal terapi ve/veya iş/uğraşı terapisi önerilir (1B)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27" y="4017818"/>
            <a:ext cx="3879273" cy="221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9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330035"/>
            <a:ext cx="10515600" cy="683491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Kanıt Düzeyi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152073"/>
            <a:ext cx="10515600" cy="4024890"/>
          </a:xfrm>
        </p:spPr>
        <p:txBody>
          <a:bodyPr/>
          <a:lstStyle/>
          <a:p>
            <a:pPr marL="0" indent="0">
              <a:buNone/>
            </a:pPr>
            <a:r>
              <a:rPr lang="tr-TR" b="1" dirty="0"/>
              <a:t>Baş dönmesi ve </a:t>
            </a:r>
            <a:r>
              <a:rPr lang="tr-TR" b="1" dirty="0" err="1"/>
              <a:t>vestibüler</a:t>
            </a:r>
            <a:r>
              <a:rPr lang="tr-TR" b="1" dirty="0"/>
              <a:t> </a:t>
            </a:r>
            <a:r>
              <a:rPr lang="tr-TR" b="1" dirty="0" smtClean="0"/>
              <a:t>hastalıklar</a:t>
            </a:r>
            <a:endParaRPr lang="tr-TR" b="1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838200" y="2602860"/>
            <a:ext cx="8026400" cy="75290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>
              <a:lnSpc>
                <a:spcPct val="170000"/>
              </a:lnSpc>
            </a:pPr>
            <a:r>
              <a:rPr lang="tr-TR" sz="1400" dirty="0"/>
              <a:t>Rutin olarak baş dönmesi semptomlarının sorgulanması ve </a:t>
            </a:r>
            <a:r>
              <a:rPr lang="tr-TR" sz="1400" dirty="0" err="1"/>
              <a:t>kardiyovasküler</a:t>
            </a:r>
            <a:r>
              <a:rPr lang="tr-TR" sz="1400" dirty="0"/>
              <a:t>, nörolojik ve/veya </a:t>
            </a:r>
            <a:r>
              <a:rPr lang="tr-TR" sz="1400" dirty="0" err="1"/>
              <a:t>vestibüler</a:t>
            </a:r>
            <a:r>
              <a:rPr lang="tr-TR" sz="1400" dirty="0"/>
              <a:t> nedenleri belirlemek için gerekirse takip değerlendirmesi </a:t>
            </a:r>
            <a:r>
              <a:rPr lang="tr-TR" sz="1400" dirty="0" smtClean="0"/>
              <a:t>yapılması önerilir</a:t>
            </a:r>
            <a:endParaRPr lang="tr-TR" sz="14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650" y="2615921"/>
            <a:ext cx="2867025" cy="739848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848217" y="3570499"/>
            <a:ext cx="5247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/>
              <a:t>Görme ve duyma </a:t>
            </a:r>
            <a:r>
              <a:rPr lang="tr-TR" sz="2800" b="1" dirty="0" smtClean="0"/>
              <a:t>değerlendirmesi</a:t>
            </a:r>
            <a:endParaRPr lang="tr-TR" sz="2800" b="1" dirty="0"/>
          </a:p>
        </p:txBody>
      </p:sp>
      <p:sp>
        <p:nvSpPr>
          <p:cNvPr id="10" name="Yuvarlatılmış Dikdörtgen 9"/>
          <p:cNvSpPr/>
          <p:nvPr/>
        </p:nvSpPr>
        <p:spPr>
          <a:xfrm>
            <a:off x="838200" y="4164518"/>
            <a:ext cx="8026400" cy="113607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>
              <a:lnSpc>
                <a:spcPct val="150000"/>
              </a:lnSpc>
            </a:pPr>
            <a:r>
              <a:rPr lang="tr-TR" sz="1200" dirty="0" err="1"/>
              <a:t>Multifaktöriyel</a:t>
            </a:r>
            <a:r>
              <a:rPr lang="tr-TR" sz="1200" dirty="0"/>
              <a:t> düşme riski değerlendirmesinin bir parçası olarak görme bozukluğunu sorgulanması, görme keskinliğinin ölçülmesi ve diğer görme bozukluklarını </a:t>
            </a:r>
            <a:r>
              <a:rPr lang="tr-TR" sz="1200" dirty="0" smtClean="0"/>
              <a:t>incelenmesi önerilir</a:t>
            </a:r>
            <a:endParaRPr lang="tr-TR" sz="1200" dirty="0"/>
          </a:p>
          <a:p>
            <a:pPr lvl="1" algn="just">
              <a:lnSpc>
                <a:spcPct val="150000"/>
              </a:lnSpc>
            </a:pPr>
            <a:r>
              <a:rPr lang="tr-TR" sz="1200" dirty="0" err="1"/>
              <a:t>Multifaktöriyel</a:t>
            </a:r>
            <a:r>
              <a:rPr lang="tr-TR" sz="1200" dirty="0"/>
              <a:t> düşme riski değerlendirmesinin bir parçası olarak işitme bozukluğunun sorgulanması, işitme kaybı </a:t>
            </a:r>
            <a:r>
              <a:rPr lang="tr-TR" sz="1200" dirty="0" smtClean="0"/>
              <a:t>test </a:t>
            </a:r>
            <a:r>
              <a:rPr lang="tr-TR" sz="1200" dirty="0"/>
              <a:t>edilmesi ve gerek görülürse bir uzmana </a:t>
            </a:r>
            <a:r>
              <a:rPr lang="tr-TR" sz="1200" dirty="0" smtClean="0"/>
              <a:t>yönlendirilmesi önerilir</a:t>
            </a:r>
            <a:endParaRPr lang="tr-TR" sz="1200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109" y="4093719"/>
            <a:ext cx="2865147" cy="1108365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838200" y="5477166"/>
            <a:ext cx="1936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err="1" smtClean="0"/>
              <a:t>İnkontinans</a:t>
            </a:r>
            <a:endParaRPr lang="tr-TR" sz="2800" b="1" dirty="0"/>
          </a:p>
        </p:txBody>
      </p:sp>
      <p:sp>
        <p:nvSpPr>
          <p:cNvPr id="13" name="Yuvarlatılmış Dikdörtgen 12"/>
          <p:cNvSpPr/>
          <p:nvPr/>
        </p:nvSpPr>
        <p:spPr>
          <a:xfrm>
            <a:off x="838200" y="6000386"/>
            <a:ext cx="8026400" cy="58052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/>
            <a:r>
              <a:rPr lang="tr-TR" sz="1600" dirty="0" err="1"/>
              <a:t>Multifaktöriyel</a:t>
            </a:r>
            <a:r>
              <a:rPr lang="tr-TR" sz="1600" dirty="0"/>
              <a:t> düşme riski değerlendirmesinin bir parçası olarak </a:t>
            </a:r>
            <a:r>
              <a:rPr lang="tr-TR" sz="1600" dirty="0" err="1"/>
              <a:t>üriner</a:t>
            </a:r>
            <a:r>
              <a:rPr lang="tr-TR" sz="1600" dirty="0"/>
              <a:t> semptomlarının </a:t>
            </a:r>
            <a:r>
              <a:rPr lang="tr-TR" sz="1600" dirty="0" smtClean="0"/>
              <a:t>sorgulanması önerilir</a:t>
            </a:r>
            <a:endParaRPr lang="tr-TR" sz="1600" dirty="0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232" y="6000386"/>
            <a:ext cx="2867024" cy="55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9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2" grpId="0"/>
      <p:bldP spid="1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330035"/>
            <a:ext cx="10515600" cy="683491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Kanıt Düzeyi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6008" y="2152073"/>
            <a:ext cx="10907792" cy="4024890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/>
              <a:t>Ağrı</a:t>
            </a:r>
            <a:endParaRPr lang="tr-TR" b="1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1791854" y="2013527"/>
            <a:ext cx="7072745" cy="115302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>
              <a:lnSpc>
                <a:spcPct val="160000"/>
              </a:lnSpc>
            </a:pPr>
            <a:r>
              <a:rPr lang="tr-TR" sz="1400" dirty="0" err="1" smtClean="0"/>
              <a:t>RMultifaktöriyel</a:t>
            </a:r>
            <a:r>
              <a:rPr lang="tr-TR" sz="1400" dirty="0" smtClean="0"/>
              <a:t> </a:t>
            </a:r>
            <a:r>
              <a:rPr lang="tr-TR" sz="1400" dirty="0"/>
              <a:t>düşme riski değerlendirmesinin bir parçası olarak ağrının sorgulanması ve ardından kapsamlı bir ağrı değerlendirmesi yapılması</a:t>
            </a:r>
          </a:p>
          <a:p>
            <a:pPr lvl="1" algn="just">
              <a:lnSpc>
                <a:spcPct val="160000"/>
              </a:lnSpc>
            </a:pPr>
            <a:r>
              <a:rPr lang="tr-TR" sz="1400" dirty="0"/>
              <a:t>Ağrı tedavisi </a:t>
            </a:r>
            <a:r>
              <a:rPr lang="tr-TR" sz="1400" dirty="0" err="1"/>
              <a:t>multidomain</a:t>
            </a:r>
            <a:r>
              <a:rPr lang="tr-TR" sz="1400" dirty="0"/>
              <a:t> yaklaşımın bir parçası olarak </a:t>
            </a:r>
            <a:r>
              <a:rPr lang="tr-TR" sz="1400" dirty="0" smtClean="0"/>
              <a:t>düşünülmeli önerilir</a:t>
            </a:r>
            <a:endParaRPr lang="tr-TR" sz="14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333692" y="3572070"/>
            <a:ext cx="1777538" cy="7041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tr-TR" sz="2800" b="1" dirty="0"/>
              <a:t>Depresyon</a:t>
            </a:r>
          </a:p>
        </p:txBody>
      </p:sp>
      <p:sp>
        <p:nvSpPr>
          <p:cNvPr id="10" name="Yuvarlatılmış Dikdörtgen 9"/>
          <p:cNvSpPr/>
          <p:nvPr/>
        </p:nvSpPr>
        <p:spPr>
          <a:xfrm>
            <a:off x="2223546" y="3491810"/>
            <a:ext cx="6641054" cy="120687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>
              <a:lnSpc>
                <a:spcPct val="160000"/>
              </a:lnSpc>
            </a:pPr>
            <a:r>
              <a:rPr lang="tr-TR" sz="1200" dirty="0" err="1"/>
              <a:t>Multifaktöriyel</a:t>
            </a:r>
            <a:r>
              <a:rPr lang="tr-TR" sz="1200" dirty="0"/>
              <a:t> düşme riski değerlendirmesinin bir parçası olarak depresif semptomların sorgulanması, ardından gerekirse daha fazla </a:t>
            </a:r>
            <a:r>
              <a:rPr lang="tr-TR" sz="1200" dirty="0" err="1"/>
              <a:t>mental</a:t>
            </a:r>
            <a:r>
              <a:rPr lang="tr-TR" sz="1200" dirty="0"/>
              <a:t>  durum değerlendirmesi yapılması ve gerekirse uzmana sevk </a:t>
            </a:r>
            <a:r>
              <a:rPr lang="tr-TR" sz="1200" dirty="0" smtClean="0"/>
              <a:t>edilmesi önerilir</a:t>
            </a:r>
            <a:endParaRPr lang="tr-TR" sz="1200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446008" y="4786228"/>
            <a:ext cx="4940648" cy="7041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tr-TR" sz="2800" b="1" dirty="0" err="1"/>
              <a:t>Nütrisyonel</a:t>
            </a:r>
            <a:r>
              <a:rPr lang="tr-TR" sz="2800" b="1" dirty="0"/>
              <a:t> durum ve vitamin D</a:t>
            </a:r>
            <a:endParaRPr lang="en-GB" sz="2800" dirty="0"/>
          </a:p>
        </p:txBody>
      </p:sp>
      <p:sp>
        <p:nvSpPr>
          <p:cNvPr id="13" name="Yuvarlatılmış Dikdörtgen 12"/>
          <p:cNvSpPr/>
          <p:nvPr/>
        </p:nvSpPr>
        <p:spPr>
          <a:xfrm>
            <a:off x="838200" y="5577942"/>
            <a:ext cx="8026400" cy="100453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>
              <a:lnSpc>
                <a:spcPct val="150000"/>
              </a:lnSpc>
            </a:pPr>
            <a:r>
              <a:rPr lang="tr-TR" sz="1600" dirty="0" err="1"/>
              <a:t>Multifaktöriyel</a:t>
            </a:r>
            <a:r>
              <a:rPr lang="tr-TR" sz="1600" dirty="0"/>
              <a:t> </a:t>
            </a:r>
            <a:r>
              <a:rPr lang="en-GB" sz="1600" dirty="0" err="1"/>
              <a:t>düşme</a:t>
            </a:r>
            <a:r>
              <a:rPr lang="en-GB" sz="1600" dirty="0"/>
              <a:t> </a:t>
            </a:r>
            <a:r>
              <a:rPr lang="en-GB" sz="1600" dirty="0" err="1"/>
              <a:t>riski</a:t>
            </a:r>
            <a:r>
              <a:rPr lang="en-GB" sz="1600" dirty="0"/>
              <a:t> </a:t>
            </a:r>
            <a:r>
              <a:rPr lang="en-GB" sz="1600" dirty="0" err="1"/>
              <a:t>değerlendirmesinin</a:t>
            </a:r>
            <a:r>
              <a:rPr lang="en-GB" sz="1600" dirty="0"/>
              <a:t> </a:t>
            </a:r>
            <a:r>
              <a:rPr lang="en-GB" sz="1600" dirty="0" err="1"/>
              <a:t>bir</a:t>
            </a:r>
            <a:r>
              <a:rPr lang="en-GB" sz="1600" dirty="0"/>
              <a:t> </a:t>
            </a:r>
            <a:r>
              <a:rPr lang="en-GB" sz="1600" dirty="0" err="1"/>
              <a:t>parçası</a:t>
            </a:r>
            <a:r>
              <a:rPr lang="en-GB" sz="1600" dirty="0"/>
              <a:t> </a:t>
            </a:r>
            <a:r>
              <a:rPr lang="en-GB" sz="1600" dirty="0" err="1"/>
              <a:t>olarak</a:t>
            </a:r>
            <a:r>
              <a:rPr lang="en-GB" sz="1600" dirty="0"/>
              <a:t> D </a:t>
            </a:r>
            <a:r>
              <a:rPr lang="en-GB" sz="1600" dirty="0" err="1"/>
              <a:t>vitamini</a:t>
            </a:r>
            <a:r>
              <a:rPr lang="en-GB" sz="1600" dirty="0"/>
              <a:t> </a:t>
            </a:r>
            <a:r>
              <a:rPr lang="en-GB" sz="1600" dirty="0" err="1"/>
              <a:t>alımı</a:t>
            </a:r>
            <a:r>
              <a:rPr lang="en-GB" sz="1600" dirty="0"/>
              <a:t> </a:t>
            </a:r>
            <a:r>
              <a:rPr lang="en-GB" sz="1600" dirty="0" err="1"/>
              <a:t>dahil</a:t>
            </a:r>
            <a:r>
              <a:rPr lang="en-GB" sz="1600" dirty="0"/>
              <a:t> </a:t>
            </a:r>
            <a:r>
              <a:rPr lang="en-GB" sz="1600" dirty="0" err="1"/>
              <a:t>olmak</a:t>
            </a:r>
            <a:r>
              <a:rPr lang="en-GB" sz="1600" dirty="0"/>
              <a:t> </a:t>
            </a:r>
            <a:r>
              <a:rPr lang="en-GB" sz="1600" dirty="0" err="1"/>
              <a:t>üzere</a:t>
            </a:r>
            <a:r>
              <a:rPr lang="en-GB" sz="1600" dirty="0"/>
              <a:t> </a:t>
            </a:r>
            <a:r>
              <a:rPr lang="en-GB" sz="1600" dirty="0" err="1"/>
              <a:t>beslenme</a:t>
            </a:r>
            <a:r>
              <a:rPr lang="en-GB" sz="1600" dirty="0"/>
              <a:t> </a:t>
            </a:r>
            <a:r>
              <a:rPr lang="en-GB" sz="1600" dirty="0" err="1"/>
              <a:t>durumunu</a:t>
            </a:r>
            <a:r>
              <a:rPr lang="tr-TR" sz="1600" dirty="0"/>
              <a:t>n</a:t>
            </a:r>
            <a:r>
              <a:rPr lang="en-GB" sz="1600" dirty="0"/>
              <a:t> </a:t>
            </a:r>
            <a:r>
              <a:rPr lang="en-GB" sz="1600" dirty="0" err="1"/>
              <a:t>değerlendir</a:t>
            </a:r>
            <a:r>
              <a:rPr lang="tr-TR" sz="1600" dirty="0"/>
              <a:t>ilmesi</a:t>
            </a:r>
            <a:r>
              <a:rPr lang="en-GB" sz="1600" dirty="0"/>
              <a:t> </a:t>
            </a:r>
            <a:r>
              <a:rPr lang="en-GB" sz="1600" dirty="0" err="1"/>
              <a:t>ve</a:t>
            </a:r>
            <a:r>
              <a:rPr lang="en-GB" sz="1600" dirty="0"/>
              <a:t> </a:t>
            </a:r>
            <a:r>
              <a:rPr lang="en-GB" sz="1600" dirty="0" err="1"/>
              <a:t>ardından</a:t>
            </a:r>
            <a:r>
              <a:rPr lang="en-GB" sz="1600" dirty="0"/>
              <a:t> </a:t>
            </a:r>
            <a:r>
              <a:rPr lang="tr-TR" sz="1600" b="1" dirty="0"/>
              <a:t>EKSİKLİK SAPTANIRSA </a:t>
            </a:r>
            <a:r>
              <a:rPr lang="tr-TR" sz="1600" dirty="0"/>
              <a:t>tedavi </a:t>
            </a:r>
            <a:r>
              <a:rPr lang="tr-TR" sz="1600" dirty="0" smtClean="0"/>
              <a:t>edilmesi önerilir</a:t>
            </a:r>
            <a:endParaRPr lang="tr-TR" sz="1600" dirty="0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232" y="1671780"/>
            <a:ext cx="2867024" cy="1747404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232" y="3924154"/>
            <a:ext cx="2782455" cy="1341148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792" y="5595072"/>
            <a:ext cx="2782455" cy="116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5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2" grpId="0"/>
      <p:bldP spid="1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366981"/>
            <a:ext cx="10515600" cy="1403927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</a:t>
            </a:r>
            <a:b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recommendations specific to this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condition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863273"/>
            <a:ext cx="10515600" cy="3313690"/>
          </a:xfrm>
        </p:spPr>
        <p:txBody>
          <a:bodyPr/>
          <a:lstStyle/>
          <a:p>
            <a:endParaRPr lang="tr-TR" dirty="0" smtClean="0"/>
          </a:p>
          <a:p>
            <a:r>
              <a:rPr lang="tr-TR" dirty="0" smtClean="0"/>
              <a:t>Kırılganlık</a:t>
            </a:r>
          </a:p>
          <a:p>
            <a:endParaRPr lang="tr-TR" dirty="0" smtClean="0"/>
          </a:p>
          <a:p>
            <a:r>
              <a:rPr lang="tr-TR" dirty="0" err="1" smtClean="0"/>
              <a:t>Sarkopeni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Deliryum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750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205200"/>
            <a:ext cx="10515600" cy="1325563"/>
          </a:xfrm>
        </p:spPr>
        <p:txBody>
          <a:bodyPr/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Kırılganlık 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530763"/>
            <a:ext cx="10515600" cy="3646199"/>
          </a:xfrm>
        </p:spPr>
        <p:txBody>
          <a:bodyPr/>
          <a:lstStyle/>
          <a:p>
            <a:r>
              <a:rPr lang="tr-TR" dirty="0" err="1" smtClean="0">
                <a:sym typeface="Wingdings" panose="05000000000000000000" pitchFamily="2" charset="2"/>
              </a:rPr>
              <a:t>Rekürren</a:t>
            </a:r>
            <a:r>
              <a:rPr lang="tr-TR" dirty="0" smtClean="0">
                <a:sym typeface="Wingdings" panose="05000000000000000000" pitchFamily="2" charset="2"/>
              </a:rPr>
              <a:t> düşme riski</a:t>
            </a:r>
          </a:p>
          <a:p>
            <a:pPr lvl="1"/>
            <a:r>
              <a:rPr lang="tr-TR" dirty="0" smtClean="0">
                <a:sym typeface="Wingdings" panose="05000000000000000000" pitchFamily="2" charset="2"/>
              </a:rPr>
              <a:t>Kırılganlıkla yaşama x2</a:t>
            </a:r>
          </a:p>
          <a:p>
            <a:pPr lvl="1"/>
            <a:r>
              <a:rPr lang="tr-TR" dirty="0" err="1" smtClean="0">
                <a:sym typeface="Wingdings" panose="05000000000000000000" pitchFamily="2" charset="2"/>
              </a:rPr>
              <a:t>Pre-frail</a:t>
            </a:r>
            <a:r>
              <a:rPr lang="tr-TR" dirty="0" smtClean="0">
                <a:sym typeface="Wingdings" panose="05000000000000000000" pitchFamily="2" charset="2"/>
              </a:rPr>
              <a:t> x1.3</a:t>
            </a:r>
          </a:p>
          <a:p>
            <a:r>
              <a:rPr lang="tr-TR" dirty="0" smtClean="0"/>
              <a:t>Daha fazla düşme ilişkili yaralanma</a:t>
            </a:r>
          </a:p>
          <a:p>
            <a:r>
              <a:rPr lang="tr-TR" dirty="0" smtClean="0"/>
              <a:t>Algoritmada yüksek risk</a:t>
            </a:r>
          </a:p>
          <a:p>
            <a:endParaRPr lang="tr-TR" dirty="0"/>
          </a:p>
          <a:p>
            <a:r>
              <a:rPr lang="tr-TR" dirty="0" smtClean="0"/>
              <a:t>Kırılganlık-düşme yönetimi </a:t>
            </a:r>
            <a:r>
              <a:rPr lang="tr-TR" dirty="0" err="1" smtClean="0"/>
              <a:t>konsensusa</a:t>
            </a:r>
            <a:r>
              <a:rPr lang="tr-TR" dirty="0" smtClean="0"/>
              <a:t> ihtiyaç var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037" y="1867981"/>
            <a:ext cx="4876800" cy="303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0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3208421"/>
            <a:ext cx="10515600" cy="3304674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200000"/>
              </a:lnSpc>
            </a:pPr>
            <a:r>
              <a:rPr lang="tr-TR" b="1" i="1" dirty="0" err="1">
                <a:solidFill>
                  <a:srgbClr val="FF0000"/>
                </a:solidFill>
              </a:rPr>
              <a:t>Morbidite</a:t>
            </a:r>
            <a:r>
              <a:rPr lang="tr-TR" b="1" i="1" dirty="0">
                <a:solidFill>
                  <a:srgbClr val="FF0000"/>
                </a:solidFill>
              </a:rPr>
              <a:t>, </a:t>
            </a:r>
            <a:r>
              <a:rPr lang="tr-TR" b="1" i="1" dirty="0" err="1">
                <a:solidFill>
                  <a:srgbClr val="FF0000"/>
                </a:solidFill>
              </a:rPr>
              <a:t>disabilite</a:t>
            </a:r>
            <a:r>
              <a:rPr lang="tr-TR" b="1" i="1" dirty="0">
                <a:solidFill>
                  <a:srgbClr val="FF0000"/>
                </a:solidFill>
              </a:rPr>
              <a:t>, </a:t>
            </a:r>
            <a:r>
              <a:rPr lang="tr-TR" b="1" i="1" dirty="0" err="1">
                <a:solidFill>
                  <a:srgbClr val="FF0000"/>
                </a:solidFill>
              </a:rPr>
              <a:t>hospitalizasyon</a:t>
            </a:r>
            <a:r>
              <a:rPr lang="tr-TR" b="1" i="1" dirty="0">
                <a:solidFill>
                  <a:srgbClr val="FF0000"/>
                </a:solidFill>
              </a:rPr>
              <a:t>, bakımevine yerleşme, </a:t>
            </a:r>
            <a:r>
              <a:rPr lang="tr-TR" b="1" i="1" dirty="0" err="1">
                <a:solidFill>
                  <a:srgbClr val="FF0000"/>
                </a:solidFill>
              </a:rPr>
              <a:t>mortalite</a:t>
            </a:r>
            <a:endParaRPr lang="tr-TR" b="1" i="1" dirty="0">
              <a:solidFill>
                <a:srgbClr val="FF0000"/>
              </a:solidFill>
            </a:endParaRPr>
          </a:p>
          <a:p>
            <a:pPr algn="just">
              <a:lnSpc>
                <a:spcPct val="200000"/>
              </a:lnSpc>
            </a:pPr>
            <a:endParaRPr lang="tr-TR" b="1" i="1" dirty="0">
              <a:solidFill>
                <a:srgbClr val="FF0000"/>
              </a:solidFill>
            </a:endParaRPr>
          </a:p>
          <a:p>
            <a:pPr algn="just"/>
            <a:r>
              <a:rPr lang="tr-TR" dirty="0"/>
              <a:t>Avrupa </a:t>
            </a:r>
            <a:r>
              <a:rPr lang="tr-TR" dirty="0">
                <a:sym typeface="Wingdings" panose="05000000000000000000" pitchFamily="2" charset="2"/>
              </a:rPr>
              <a:t> Ölüm, DALY  1990’dan beri sürekli </a:t>
            </a:r>
            <a:r>
              <a:rPr lang="tr-TR" dirty="0" smtClean="0">
                <a:sym typeface="Wingdings" panose="05000000000000000000" pitchFamily="2" charset="2"/>
              </a:rPr>
              <a:t>artış</a:t>
            </a:r>
          </a:p>
          <a:p>
            <a:pPr algn="just"/>
            <a:endParaRPr lang="tr-TR" dirty="0">
              <a:sym typeface="Wingdings" panose="05000000000000000000" pitchFamily="2" charset="2"/>
            </a:endParaRPr>
          </a:p>
          <a:p>
            <a:pPr algn="just"/>
            <a:r>
              <a:rPr lang="tr-TR" dirty="0" smtClean="0">
                <a:sym typeface="Wingdings" panose="05000000000000000000" pitchFamily="2" charset="2"/>
              </a:rPr>
              <a:t>Kazara veya kasıtsız yaralanmalara bağlı ölümlerin ikinci nedeni  684 bin/yıl ölüm</a:t>
            </a:r>
            <a:endParaRPr lang="tr-TR" dirty="0">
              <a:sym typeface="Wingdings" panose="05000000000000000000" pitchFamily="2" charset="2"/>
            </a:endParaRPr>
          </a:p>
          <a:p>
            <a:pPr algn="just"/>
            <a:endParaRPr lang="tr-TR" dirty="0">
              <a:sym typeface="Wingdings" panose="05000000000000000000" pitchFamily="2" charset="2"/>
            </a:endParaRPr>
          </a:p>
          <a:p>
            <a:pPr algn="just"/>
            <a:r>
              <a:rPr lang="tr-TR" dirty="0" smtClean="0">
                <a:sym typeface="Wingdings" panose="05000000000000000000" pitchFamily="2" charset="2"/>
              </a:rPr>
              <a:t>Gelişmiş </a:t>
            </a:r>
            <a:r>
              <a:rPr lang="tr-TR" dirty="0">
                <a:sym typeface="Wingdings" panose="05000000000000000000" pitchFamily="2" charset="2"/>
              </a:rPr>
              <a:t>ülkelerde sağlık giderlerinin yaklaşık %</a:t>
            </a:r>
            <a:r>
              <a:rPr lang="tr-TR" dirty="0" smtClean="0">
                <a:sym typeface="Wingdings" panose="05000000000000000000" pitchFamily="2" charset="2"/>
              </a:rPr>
              <a:t>1.5’i </a:t>
            </a:r>
            <a:r>
              <a:rPr lang="tr-TR" dirty="0">
                <a:sym typeface="Wingdings" panose="05000000000000000000" pitchFamily="2" charset="2"/>
              </a:rPr>
              <a:t>düşme ilişkili harcamalar</a:t>
            </a:r>
            <a:endParaRPr lang="en-GB" dirty="0"/>
          </a:p>
          <a:p>
            <a:endParaRPr lang="en-GB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873" y="1209964"/>
            <a:ext cx="4817793" cy="199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9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910071"/>
            <a:ext cx="10515600" cy="1325563"/>
          </a:xfrm>
        </p:spPr>
        <p:txBody>
          <a:bodyPr/>
          <a:lstStyle/>
          <a:p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Sarkopeni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503054"/>
            <a:ext cx="10515600" cy="3999345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tr-TR" sz="2200" dirty="0" smtClean="0"/>
              <a:t>X</a:t>
            </a:r>
            <a:r>
              <a:rPr lang="tr-TR" dirty="0" smtClean="0"/>
              <a:t>3 düşme</a:t>
            </a:r>
          </a:p>
          <a:p>
            <a:pPr algn="just">
              <a:lnSpc>
                <a:spcPct val="150000"/>
              </a:lnSpc>
            </a:pPr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dirty="0" smtClean="0"/>
              <a:t>Tanı ve tedavide kanıtlar artıyor</a:t>
            </a:r>
          </a:p>
          <a:p>
            <a:pPr algn="just">
              <a:lnSpc>
                <a:spcPct val="150000"/>
              </a:lnSpc>
            </a:pPr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dirty="0" smtClean="0"/>
              <a:t>Tedavinin nasıl </a:t>
            </a:r>
            <a:r>
              <a:rPr lang="tr-TR" dirty="0"/>
              <a:t>yapılması gerektiği ve </a:t>
            </a:r>
            <a:r>
              <a:rPr lang="tr-TR" dirty="0" smtClean="0"/>
              <a:t>egzersiz </a:t>
            </a:r>
            <a:r>
              <a:rPr lang="tr-TR" dirty="0"/>
              <a:t>dışı </a:t>
            </a:r>
            <a:r>
              <a:rPr lang="tr-TR" dirty="0" smtClean="0"/>
              <a:t>müdahalelerin </a:t>
            </a:r>
            <a:r>
              <a:rPr lang="tr-TR" dirty="0"/>
              <a:t>düşmeleri azaltıp azaltmayacağı konusunda daha fazla araştırmaya ihtiyaç </a:t>
            </a:r>
            <a:r>
              <a:rPr lang="tr-TR" dirty="0" smtClean="0"/>
              <a:t>bulunmakta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498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515600" cy="4747057"/>
          </a:xfrm>
        </p:spPr>
      </p:pic>
      <p:sp>
        <p:nvSpPr>
          <p:cNvPr id="7" name="Yuvarlatılmış Dikdörtgen 6"/>
          <p:cNvSpPr/>
          <p:nvPr/>
        </p:nvSpPr>
        <p:spPr>
          <a:xfrm>
            <a:off x="9630063" y="2309090"/>
            <a:ext cx="2011218" cy="33343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Tekrar Değerlendirme</a:t>
            </a:r>
          </a:p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Düşme riskindeki ve genel sağlık durumundaki değişimin izlemi</a:t>
            </a:r>
          </a:p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Planlar </a:t>
            </a:r>
            <a:r>
              <a:rPr lang="tr-TR" sz="1400" dirty="0" err="1" smtClean="0">
                <a:solidFill>
                  <a:schemeClr val="tx1"/>
                </a:solidFill>
              </a:rPr>
              <a:t>modifiye</a:t>
            </a:r>
            <a:r>
              <a:rPr lang="tr-TR" sz="1400" dirty="0" smtClean="0">
                <a:solidFill>
                  <a:schemeClr val="tx1"/>
                </a:solidFill>
              </a:rPr>
              <a:t> edilebilir</a:t>
            </a:r>
          </a:p>
          <a:p>
            <a:pPr algn="ctr"/>
            <a:r>
              <a:rPr lang="tr-TR" sz="1400" b="1" dirty="0">
                <a:solidFill>
                  <a:schemeClr val="tx1"/>
                </a:solidFill>
              </a:rPr>
              <a:t>MULTİDİSİPLİNER EKİP</a:t>
            </a:r>
          </a:p>
          <a:p>
            <a:pPr algn="ctr"/>
            <a:endParaRPr lang="tr-TR" sz="1400" dirty="0" smtClean="0"/>
          </a:p>
          <a:p>
            <a:pPr algn="ctr"/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26814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18128" y="882361"/>
            <a:ext cx="10515600" cy="1325563"/>
          </a:xfrm>
        </p:spPr>
        <p:txBody>
          <a:bodyPr/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Anahtar Mesajlar</a:t>
            </a:r>
            <a:endParaRPr lang="en-GB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498764" y="2438401"/>
            <a:ext cx="11453091" cy="408247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60000"/>
              </a:lnSpc>
            </a:pPr>
            <a:r>
              <a:rPr lang="tr-TR" b="1" dirty="0" smtClean="0">
                <a:solidFill>
                  <a:schemeClr val="tx1"/>
                </a:solidFill>
              </a:rPr>
              <a:t>Düşme mutlaka sorgulanmalı </a:t>
            </a:r>
            <a:r>
              <a:rPr lang="tr-TR" dirty="0" smtClean="0">
                <a:solidFill>
                  <a:schemeClr val="tx1"/>
                </a:solidFill>
              </a:rPr>
              <a:t>(düşme korkusu, dengesizlik hissi)</a:t>
            </a:r>
            <a:endParaRPr lang="tr-TR" dirty="0">
              <a:solidFill>
                <a:schemeClr val="tx1"/>
              </a:solidFill>
            </a:endParaRPr>
          </a:p>
          <a:p>
            <a:pPr algn="just">
              <a:lnSpc>
                <a:spcPct val="160000"/>
              </a:lnSpc>
            </a:pPr>
            <a:r>
              <a:rPr lang="tr-TR" dirty="0" smtClean="0">
                <a:solidFill>
                  <a:schemeClr val="tx1"/>
                </a:solidFill>
              </a:rPr>
              <a:t>Ayaktan hastalarda </a:t>
            </a:r>
            <a:r>
              <a:rPr lang="tr-TR" b="1" dirty="0" smtClean="0">
                <a:solidFill>
                  <a:schemeClr val="tx1"/>
                </a:solidFill>
              </a:rPr>
              <a:t>risk derecelendirilmesi </a:t>
            </a:r>
            <a:r>
              <a:rPr lang="tr-TR" dirty="0" smtClean="0">
                <a:solidFill>
                  <a:schemeClr val="tx1"/>
                </a:solidFill>
              </a:rPr>
              <a:t>yapılmalı; riske göre değerlendirme planı</a:t>
            </a:r>
            <a:endParaRPr lang="tr-TR" dirty="0">
              <a:solidFill>
                <a:schemeClr val="tx1"/>
              </a:solidFill>
            </a:endParaRPr>
          </a:p>
          <a:p>
            <a:pPr algn="just">
              <a:lnSpc>
                <a:spcPct val="160000"/>
              </a:lnSpc>
            </a:pPr>
            <a:r>
              <a:rPr lang="tr-TR" dirty="0" smtClean="0">
                <a:solidFill>
                  <a:schemeClr val="tx1"/>
                </a:solidFill>
              </a:rPr>
              <a:t>Bakımevlerinde </a:t>
            </a:r>
            <a:r>
              <a:rPr lang="tr-TR" dirty="0">
                <a:solidFill>
                  <a:schemeClr val="tx1"/>
                </a:solidFill>
              </a:rPr>
              <a:t>ve hastanelerde </a:t>
            </a:r>
            <a:r>
              <a:rPr lang="tr-TR" dirty="0" smtClean="0">
                <a:solidFill>
                  <a:schemeClr val="tx1"/>
                </a:solidFill>
              </a:rPr>
              <a:t>tüm </a:t>
            </a:r>
            <a:r>
              <a:rPr lang="tr-TR" dirty="0">
                <a:solidFill>
                  <a:schemeClr val="tx1"/>
                </a:solidFill>
              </a:rPr>
              <a:t>yaşlı yetişkinler </a:t>
            </a:r>
            <a:r>
              <a:rPr lang="tr-TR" b="1" dirty="0">
                <a:solidFill>
                  <a:schemeClr val="tx1"/>
                </a:solidFill>
              </a:rPr>
              <a:t>yüksek riskli kabul </a:t>
            </a:r>
            <a:r>
              <a:rPr lang="tr-TR" b="1" dirty="0" smtClean="0">
                <a:solidFill>
                  <a:schemeClr val="tx1"/>
                </a:solidFill>
              </a:rPr>
              <a:t>edilmeli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</a:p>
          <a:p>
            <a:pPr algn="just">
              <a:lnSpc>
                <a:spcPct val="160000"/>
              </a:lnSpc>
            </a:pPr>
            <a:r>
              <a:rPr lang="tr-TR" b="1" dirty="0" err="1">
                <a:solidFill>
                  <a:schemeClr val="tx1"/>
                </a:solidFill>
              </a:rPr>
              <a:t>Multidisipliner</a:t>
            </a:r>
            <a:r>
              <a:rPr lang="tr-TR" b="1" dirty="0">
                <a:solidFill>
                  <a:schemeClr val="tx1"/>
                </a:solidFill>
              </a:rPr>
              <a:t> Ekip </a:t>
            </a:r>
            <a:r>
              <a:rPr lang="tr-TR" dirty="0" smtClean="0">
                <a:solidFill>
                  <a:schemeClr val="tx1"/>
                </a:solidFill>
              </a:rPr>
              <a:t>Değerlendirmesi</a:t>
            </a:r>
            <a:endParaRPr lang="tr-TR" dirty="0">
              <a:solidFill>
                <a:schemeClr val="tx1"/>
              </a:solidFill>
            </a:endParaRPr>
          </a:p>
          <a:p>
            <a:pPr algn="just">
              <a:lnSpc>
                <a:spcPct val="160000"/>
              </a:lnSpc>
            </a:pPr>
            <a:r>
              <a:rPr lang="tr-TR" dirty="0" smtClean="0">
                <a:solidFill>
                  <a:schemeClr val="tx1"/>
                </a:solidFill>
              </a:rPr>
              <a:t>İ</a:t>
            </a:r>
            <a:r>
              <a:rPr lang="tr-TR" b="1" dirty="0" smtClean="0">
                <a:solidFill>
                  <a:schemeClr val="tx1"/>
                </a:solidFill>
              </a:rPr>
              <a:t>laçlar</a:t>
            </a:r>
          </a:p>
          <a:p>
            <a:pPr algn="just">
              <a:lnSpc>
                <a:spcPct val="160000"/>
              </a:lnSpc>
            </a:pPr>
            <a:r>
              <a:rPr lang="tr-TR" b="1" dirty="0" smtClean="0">
                <a:solidFill>
                  <a:schemeClr val="tx1"/>
                </a:solidFill>
              </a:rPr>
              <a:t>EGZERSİZ</a:t>
            </a:r>
            <a:endParaRPr lang="tr-TR" b="1" dirty="0">
              <a:solidFill>
                <a:schemeClr val="tx1"/>
              </a:solidFill>
            </a:endParaRPr>
          </a:p>
          <a:p>
            <a:pPr algn="just">
              <a:lnSpc>
                <a:spcPct val="160000"/>
              </a:lnSpc>
            </a:pPr>
            <a:r>
              <a:rPr lang="tr-TR" b="1" dirty="0" smtClean="0">
                <a:solidFill>
                  <a:schemeClr val="tx1"/>
                </a:solidFill>
              </a:rPr>
              <a:t>Vitamin </a:t>
            </a:r>
            <a:r>
              <a:rPr lang="tr-TR" b="1" dirty="0">
                <a:solidFill>
                  <a:schemeClr val="tx1"/>
                </a:solidFill>
              </a:rPr>
              <a:t>D desteği </a:t>
            </a:r>
            <a:r>
              <a:rPr lang="tr-TR" dirty="0" smtClean="0">
                <a:solidFill>
                  <a:schemeClr val="tx1"/>
                </a:solidFill>
              </a:rPr>
              <a:t>eksikliği </a:t>
            </a:r>
            <a:r>
              <a:rPr lang="tr-TR" dirty="0">
                <a:solidFill>
                  <a:schemeClr val="tx1"/>
                </a:solidFill>
              </a:rPr>
              <a:t>olan bireylerde düşme riskini azaltmak için </a:t>
            </a:r>
            <a:r>
              <a:rPr lang="tr-TR" dirty="0" err="1" smtClean="0">
                <a:solidFill>
                  <a:schemeClr val="tx1"/>
                </a:solidFill>
              </a:rPr>
              <a:t>replasman</a:t>
            </a:r>
            <a:r>
              <a:rPr lang="tr-TR" dirty="0" smtClean="0">
                <a:solidFill>
                  <a:schemeClr val="tx1"/>
                </a:solidFill>
              </a:rPr>
              <a:t>; </a:t>
            </a:r>
            <a:r>
              <a:rPr lang="tr-TR" dirty="0" err="1">
                <a:solidFill>
                  <a:schemeClr val="tx1"/>
                </a:solidFill>
              </a:rPr>
              <a:t>n</a:t>
            </a:r>
            <a:r>
              <a:rPr lang="tr-TR" dirty="0" err="1" smtClean="0">
                <a:solidFill>
                  <a:schemeClr val="tx1"/>
                </a:solidFill>
              </a:rPr>
              <a:t>utrisyonel</a:t>
            </a:r>
            <a:r>
              <a:rPr lang="tr-TR" dirty="0" smtClean="0">
                <a:solidFill>
                  <a:schemeClr val="tx1"/>
                </a:solidFill>
              </a:rPr>
              <a:t> durum değerlendirmesi</a:t>
            </a:r>
            <a:endParaRPr lang="tr-TR" dirty="0">
              <a:solidFill>
                <a:schemeClr val="tx1"/>
              </a:solidFill>
            </a:endParaRPr>
          </a:p>
          <a:p>
            <a:pPr algn="just">
              <a:lnSpc>
                <a:spcPct val="160000"/>
              </a:lnSpc>
            </a:pPr>
            <a:r>
              <a:rPr lang="tr-TR" b="1" dirty="0" smtClean="0">
                <a:solidFill>
                  <a:schemeClr val="tx1"/>
                </a:solidFill>
              </a:rPr>
              <a:t>Takipte değerlendirme </a:t>
            </a:r>
            <a:r>
              <a:rPr lang="tr-TR" b="1" dirty="0">
                <a:solidFill>
                  <a:schemeClr val="tx1"/>
                </a:solidFill>
              </a:rPr>
              <a:t>ve </a:t>
            </a:r>
            <a:r>
              <a:rPr lang="tr-TR" b="1" dirty="0" err="1">
                <a:solidFill>
                  <a:schemeClr val="tx1"/>
                </a:solidFill>
              </a:rPr>
              <a:t>müdahele</a:t>
            </a:r>
            <a:r>
              <a:rPr lang="tr-TR" b="1" dirty="0">
                <a:solidFill>
                  <a:schemeClr val="tx1"/>
                </a:solidFill>
              </a:rPr>
              <a:t> yaklaşımlarının </a:t>
            </a:r>
            <a:r>
              <a:rPr lang="tr-TR" b="1" dirty="0" smtClean="0">
                <a:solidFill>
                  <a:schemeClr val="tx1"/>
                </a:solidFill>
              </a:rPr>
              <a:t>modifikasyonu</a:t>
            </a:r>
          </a:p>
        </p:txBody>
      </p:sp>
    </p:spTree>
    <p:extLst>
      <p:ext uri="{BB962C8B-B14F-4D97-AF65-F5344CB8AC3E}">
        <p14:creationId xmlns:p14="http://schemas.microsoft.com/office/powerpoint/2010/main" val="388218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58169"/>
            <a:ext cx="7620000" cy="4286250"/>
          </a:xfrm>
        </p:spPr>
      </p:pic>
    </p:spTree>
    <p:extLst>
      <p:ext uri="{BB962C8B-B14F-4D97-AF65-F5344CB8AC3E}">
        <p14:creationId xmlns:p14="http://schemas.microsoft.com/office/powerpoint/2010/main" val="246352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347536"/>
            <a:ext cx="10515600" cy="689811"/>
          </a:xfrm>
        </p:spPr>
        <p:txBody>
          <a:bodyPr>
            <a:normAutofit fontScale="90000"/>
          </a:bodyPr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 Faktörleri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566737"/>
            <a:ext cx="10515600" cy="3610226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İçerik Yer Tutucusu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4" y="2037347"/>
            <a:ext cx="5759116" cy="4587554"/>
          </a:xfrm>
          <a:prstGeom prst="rect">
            <a:avLst/>
          </a:prstGeom>
        </p:spPr>
      </p:pic>
      <p:pic>
        <p:nvPicPr>
          <p:cNvPr id="5" name="İçerik Yer Tutucusu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088" y="1208990"/>
            <a:ext cx="5300912" cy="5415911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68441" y="6624901"/>
            <a:ext cx="100985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Fall prevention in older people: past, present and future</a:t>
            </a:r>
            <a:r>
              <a:rPr lang="tr-TR" sz="1400" dirty="0"/>
              <a:t>.</a:t>
            </a:r>
            <a:r>
              <a:rPr lang="en-GB" sz="1400" dirty="0"/>
              <a:t> </a:t>
            </a:r>
            <a:r>
              <a:rPr lang="tr-TR" sz="1400" dirty="0"/>
              <a:t>Age </a:t>
            </a:r>
            <a:r>
              <a:rPr lang="tr-TR" sz="1400" dirty="0" err="1"/>
              <a:t>and</a:t>
            </a:r>
            <a:r>
              <a:rPr lang="tr-TR" sz="1400" dirty="0"/>
              <a:t> </a:t>
            </a:r>
            <a:r>
              <a:rPr lang="tr-TR" sz="1400" dirty="0" err="1"/>
              <a:t>ageing</a:t>
            </a:r>
            <a:r>
              <a:rPr lang="tr-TR" sz="1400" dirty="0"/>
              <a:t>. 2022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09751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" y="1690688"/>
            <a:ext cx="7622309" cy="4525385"/>
          </a:xfr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982" y="2558472"/>
            <a:ext cx="3325091" cy="314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8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62000" y="1363579"/>
            <a:ext cx="10515600" cy="1042736"/>
          </a:xfrm>
        </p:spPr>
        <p:txBody>
          <a:bodyPr/>
          <a:lstStyle/>
          <a:p>
            <a:r>
              <a:rPr lang="tr-TR" b="1" dirty="0" smtClean="0"/>
              <a:t>Vaka-1</a:t>
            </a:r>
            <a:endParaRPr lang="en-GB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2406315"/>
            <a:ext cx="5181600" cy="3770647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70 yaş, E</a:t>
            </a:r>
          </a:p>
          <a:p>
            <a:r>
              <a:rPr lang="tr-TR" dirty="0" smtClean="0"/>
              <a:t>Bağımsız</a:t>
            </a:r>
          </a:p>
          <a:p>
            <a:r>
              <a:rPr lang="tr-TR" dirty="0" smtClean="0"/>
              <a:t>Evli, eşiyle yaşamakta</a:t>
            </a:r>
          </a:p>
          <a:p>
            <a:r>
              <a:rPr lang="tr-TR" dirty="0" smtClean="0"/>
              <a:t>HT</a:t>
            </a:r>
          </a:p>
          <a:p>
            <a:r>
              <a:rPr lang="tr-TR" dirty="0" smtClean="0"/>
              <a:t>Günlük yürüyüş</a:t>
            </a:r>
          </a:p>
          <a:p>
            <a:r>
              <a:rPr lang="tr-TR" dirty="0" smtClean="0"/>
              <a:t>Gözlük +</a:t>
            </a:r>
          </a:p>
          <a:p>
            <a:r>
              <a:rPr lang="tr-TR" dirty="0" smtClean="0"/>
              <a:t>K.İ: </a:t>
            </a:r>
            <a:r>
              <a:rPr lang="tr-TR" dirty="0" err="1" smtClean="0"/>
              <a:t>kandesartan</a:t>
            </a:r>
            <a:r>
              <a:rPr lang="tr-TR" dirty="0" smtClean="0"/>
              <a:t> </a:t>
            </a:r>
          </a:p>
          <a:p>
            <a:r>
              <a:rPr lang="tr-TR" dirty="0" smtClean="0"/>
              <a:t>CFS: 2</a:t>
            </a:r>
            <a:endParaRPr lang="en-GB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2406315"/>
            <a:ext cx="5181600" cy="3770648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sz="3600" dirty="0" smtClean="0"/>
              <a:t>Düşmeyle ilgili neler sorgulanmalı?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69441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8EB410E7384FD544926ED72B5900EAF6" ma:contentTypeVersion="14" ma:contentTypeDescription="Yeni belge oluşturun." ma:contentTypeScope="" ma:versionID="ee3b467df7de9d1b498d84e13587d71a">
  <xsd:schema xmlns:xsd="http://www.w3.org/2001/XMLSchema" xmlns:xs="http://www.w3.org/2001/XMLSchema" xmlns:p="http://schemas.microsoft.com/office/2006/metadata/properties" xmlns:ns2="b636c289-89ec-4aac-a5a7-fae3efcce21f" xmlns:ns3="12078768-e010-496c-be91-13abd3bf1d00" targetNamespace="http://schemas.microsoft.com/office/2006/metadata/properties" ma:root="true" ma:fieldsID="1445dff4ae24a478bb1b27fd6f0ffa69" ns2:_="" ns3:_="">
    <xsd:import namespace="b636c289-89ec-4aac-a5a7-fae3efcce21f"/>
    <xsd:import namespace="12078768-e010-496c-be91-13abd3bf1d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36c289-89ec-4aac-a5a7-fae3efcce2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f08ca68a-84f9-4e39-b925-9c0f4131ac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078768-e010-496c-be91-13abd3bf1d0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a2bcbba-ecaf-438c-8d17-d96268f593a6}" ma:internalName="TaxCatchAll" ma:showField="CatchAllData" ma:web="12078768-e010-496c-be91-13abd3bf1d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36c289-89ec-4aac-a5a7-fae3efcce21f">
      <Terms xmlns="http://schemas.microsoft.com/office/infopath/2007/PartnerControls"/>
    </lcf76f155ced4ddcb4097134ff3c332f>
    <TaxCatchAll xmlns="12078768-e010-496c-be91-13abd3bf1d00" xsi:nil="true"/>
  </documentManagement>
</p:properties>
</file>

<file path=customXml/itemProps1.xml><?xml version="1.0" encoding="utf-8"?>
<ds:datastoreItem xmlns:ds="http://schemas.openxmlformats.org/officeDocument/2006/customXml" ds:itemID="{659E95AB-784E-4F12-94D1-15F0F9B5E50B}"/>
</file>

<file path=customXml/itemProps2.xml><?xml version="1.0" encoding="utf-8"?>
<ds:datastoreItem xmlns:ds="http://schemas.openxmlformats.org/officeDocument/2006/customXml" ds:itemID="{834CF540-798F-47DB-964E-D87F5665F691}"/>
</file>

<file path=customXml/itemProps3.xml><?xml version="1.0" encoding="utf-8"?>
<ds:datastoreItem xmlns:ds="http://schemas.openxmlformats.org/officeDocument/2006/customXml" ds:itemID="{56DC0C56-D788-4882-9C73-E5B3F64E824B}"/>
</file>

<file path=docProps/app.xml><?xml version="1.0" encoding="utf-8"?>
<Properties xmlns="http://schemas.openxmlformats.org/officeDocument/2006/extended-properties" xmlns:vt="http://schemas.openxmlformats.org/officeDocument/2006/docPropsVTypes">
  <TotalTime>1540</TotalTime>
  <Words>2238</Words>
  <Application>Microsoft Office PowerPoint</Application>
  <PresentationFormat>Geniş ekran</PresentationFormat>
  <Paragraphs>311</Paragraphs>
  <Slides>63</Slides>
  <Notes>6</Notes>
  <HiddenSlides>3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63</vt:i4>
      </vt:variant>
    </vt:vector>
  </HeadingPairs>
  <TitlesOfParts>
    <vt:vector size="68" baseType="lpstr">
      <vt:lpstr>Arial</vt:lpstr>
      <vt:lpstr>Calibri</vt:lpstr>
      <vt:lpstr>Calibri Light</vt:lpstr>
      <vt:lpstr>Wingdings</vt:lpstr>
      <vt:lpstr>Office Teması</vt:lpstr>
      <vt:lpstr>DÜŞME</vt:lpstr>
      <vt:lpstr>Sunum Planı</vt:lpstr>
      <vt:lpstr>PowerPoint Sunusu</vt:lpstr>
      <vt:lpstr>Tanım</vt:lpstr>
      <vt:lpstr>GERIATRIC GIANTS (4I)</vt:lpstr>
      <vt:lpstr>PowerPoint Sunusu</vt:lpstr>
      <vt:lpstr>Risk  Faktörleri</vt:lpstr>
      <vt:lpstr>PowerPoint Sunusu</vt:lpstr>
      <vt:lpstr>Vaka-1</vt:lpstr>
      <vt:lpstr>PowerPoint Sunusu</vt:lpstr>
      <vt:lpstr>PowerPoint Sunusu</vt:lpstr>
      <vt:lpstr>PowerPoint Sunusu</vt:lpstr>
      <vt:lpstr>PowerPoint Sunusu</vt:lpstr>
      <vt:lpstr>Vaka-2</vt:lpstr>
      <vt:lpstr>PowerPoint Sunusu</vt:lpstr>
      <vt:lpstr>PowerPoint Sunusu</vt:lpstr>
      <vt:lpstr>PowerPoint Sunusu</vt:lpstr>
      <vt:lpstr>PowerPoint Sunusu</vt:lpstr>
      <vt:lpstr>Vaka-3</vt:lpstr>
      <vt:lpstr>PowerPoint Sunusu</vt:lpstr>
      <vt:lpstr>PowerPoint Sunusu</vt:lpstr>
      <vt:lpstr>PowerPoint Sunusu</vt:lpstr>
      <vt:lpstr>Yürüme ve Denge Değerlendirme Araçları</vt:lpstr>
      <vt:lpstr>Polifarmasi, Düşme Riskini Arttıran İlaçlar</vt:lpstr>
      <vt:lpstr>STOPPFall Screening Tool of Older Persons Prescriptions in older adults with high fall risk</vt:lpstr>
      <vt:lpstr>TIME Kriterleri</vt:lpstr>
      <vt:lpstr>Kardiyovasküler Risk Faktörleri</vt:lpstr>
      <vt:lpstr>Hastanelerde ve Bakımevlerinde Düşmeler</vt:lpstr>
      <vt:lpstr>Hastanelerde ve Bakımevlerinde Düşmeler</vt:lpstr>
      <vt:lpstr>Kognisyon ve Düşme</vt:lpstr>
      <vt:lpstr>Parkinson Hastalığı-İlişkili Hastalıklar ve Düşmeler</vt:lpstr>
      <vt:lpstr>Düşmeler İçin Multifaktöriyel Değerlendirme (Çevre ve Düşmeler Konusunda Uzman Olanlar Tarafından Öneriler)</vt:lpstr>
      <vt:lpstr>Düşme Hakkında Yaşlı Yetişkinlerin Bakış Açısı </vt:lpstr>
      <vt:lpstr>Düşme Hakkındaki Korkular</vt:lpstr>
      <vt:lpstr>Düşme Hakkındaki Korkular</vt:lpstr>
      <vt:lpstr>PowerPoint Sunusu</vt:lpstr>
      <vt:lpstr>PowerPoint Sunusu</vt:lpstr>
      <vt:lpstr>Polifarmasi, Düşme Riskini Arttıran İlaçlar ve Düşmeler</vt:lpstr>
      <vt:lpstr>Kardiyovasküler Risk Faktörleri</vt:lpstr>
      <vt:lpstr>PowerPoint Sunusu</vt:lpstr>
      <vt:lpstr>Düşme ve İlişkili Yaralanmaları Önlemede Egzersiz Müdahaleleri</vt:lpstr>
      <vt:lpstr>Düşme ve İlişkili Yaralanmaları Önlemede Egzersiz Müdahaleleri</vt:lpstr>
      <vt:lpstr>Düşme ve İlişkili Yaralanmaları Önlemede Egzersiz Müdahaleleri</vt:lpstr>
      <vt:lpstr>Düşme ve İlişkili Yaralanmaları Önlemede Egzersiz Müdahaleleri</vt:lpstr>
      <vt:lpstr>PowerPoint Sunusu</vt:lpstr>
      <vt:lpstr>PowerPoint Sunusu</vt:lpstr>
      <vt:lpstr>Hastanelerde ve Bakımevlerinde Düşmeler</vt:lpstr>
      <vt:lpstr>Hastanelerde ve Bakımevlerinde Düşmeler</vt:lpstr>
      <vt:lpstr>Hastanelerde ve Bakımevlerinde Düşmeler</vt:lpstr>
      <vt:lpstr>Parkinson Hastalığı-İlişkili Hastalıklar ve Düşmeler</vt:lpstr>
      <vt:lpstr>Teknoloji ve Düşmeler</vt:lpstr>
      <vt:lpstr>PowerPoint Sunusu</vt:lpstr>
      <vt:lpstr>Düşmeler İçin Multifaktöriyel Değerlendirme ve Müdaheleler (Çevre ve Düşmeler Konusunda Uzman Olanlar Tarafından Öneriler)</vt:lpstr>
      <vt:lpstr>Düşme Hakkında Yaşlı Yetişkinlerin Bakış Açısı </vt:lpstr>
      <vt:lpstr>Düşme Hakkındaki Korkular</vt:lpstr>
      <vt:lpstr>E Kanıt Düzeyi</vt:lpstr>
      <vt:lpstr>E Kanıt Düzeyi</vt:lpstr>
      <vt:lpstr>NA  (No recommendations specific to this condition)</vt:lpstr>
      <vt:lpstr>Kırılganlık </vt:lpstr>
      <vt:lpstr>Sarkopeni</vt:lpstr>
      <vt:lpstr>PowerPoint Sunusu</vt:lpstr>
      <vt:lpstr>Anahtar Mesajlar</vt:lpstr>
      <vt:lpstr>PowerPoint Sunusu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SERDAR CEYLAN</dc:creator>
  <cp:lastModifiedBy>SERDAR CEYLAN</cp:lastModifiedBy>
  <cp:revision>320</cp:revision>
  <dcterms:created xsi:type="dcterms:W3CDTF">2025-09-23T12:42:20Z</dcterms:created>
  <dcterms:modified xsi:type="dcterms:W3CDTF">2025-10-17T22:20:29Z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0x0101008EB410E7384FD544926ED72B5900EAF6</vt:lpwstr>
  </property>
</Properties>
</file>