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63" r:id="rId6"/>
    <p:sldId id="259" r:id="rId7"/>
    <p:sldId id="264" r:id="rId8"/>
    <p:sldId id="260" r:id="rId9"/>
    <p:sldId id="261" r:id="rId10"/>
    <p:sldId id="265" r:id="rId11"/>
    <p:sldId id="266" r:id="rId12"/>
    <p:sldId id="267" r:id="rId13"/>
    <p:sldId id="268" r:id="rId14"/>
    <p:sldId id="270" r:id="rId15"/>
    <p:sldId id="262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0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18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04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15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98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3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37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4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71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6D6A5-8DFE-4AFA-A1F9-08DD1ADBC7E6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3571B-B77B-4A67-BBC2-A30B06791E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46545" y="1076034"/>
            <a:ext cx="11065164" cy="2022763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Between Adipose Tissue Metabolism and Frailty in Older Adults with Solid </a:t>
            </a:r>
            <a:r>
              <a:rPr lang="en-GB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Tumors</a:t>
            </a:r>
            <a:r>
              <a:rPr lang="en-GB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r-TR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Cross-Sectional Imaging-Based Study</a:t>
            </a:r>
            <a:endParaRPr lang="en-GB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46545" y="5246254"/>
            <a:ext cx="10640291" cy="1330037"/>
          </a:xfrm>
        </p:spPr>
        <p:txBody>
          <a:bodyPr>
            <a:normAutofit/>
          </a:bodyPr>
          <a:lstStyle/>
          <a:p>
            <a:r>
              <a:rPr lang="tr-TR" sz="1800" dirty="0" smtClean="0"/>
              <a:t>Serdar Ceylan</a:t>
            </a:r>
            <a:r>
              <a:rPr lang="tr-TR" sz="1800" baseline="30000" dirty="0" smtClean="0"/>
              <a:t>1</a:t>
            </a:r>
            <a:r>
              <a:rPr lang="tr-TR" sz="1800" dirty="0" smtClean="0"/>
              <a:t>, </a:t>
            </a:r>
            <a:r>
              <a:rPr lang="tr-TR" sz="1800" dirty="0" err="1" smtClean="0"/>
              <a:t>Gürsan</a:t>
            </a:r>
            <a:r>
              <a:rPr lang="tr-TR" sz="1800" dirty="0" smtClean="0"/>
              <a:t> Kaya</a:t>
            </a:r>
            <a:r>
              <a:rPr lang="tr-TR" sz="1800" baseline="30000" dirty="0" smtClean="0"/>
              <a:t>2</a:t>
            </a:r>
            <a:r>
              <a:rPr lang="tr-TR" sz="1800" dirty="0" smtClean="0"/>
              <a:t>, Meltem Halil</a:t>
            </a:r>
            <a:r>
              <a:rPr lang="tr-TR" sz="1800" baseline="30000" dirty="0" smtClean="0"/>
              <a:t>1</a:t>
            </a:r>
            <a:r>
              <a:rPr lang="tr-TR" sz="1800" dirty="0" smtClean="0"/>
              <a:t>, Ömer Uğur</a:t>
            </a:r>
            <a:r>
              <a:rPr lang="tr-TR" sz="1800" baseline="30000" dirty="0" smtClean="0"/>
              <a:t>2</a:t>
            </a:r>
          </a:p>
          <a:p>
            <a:r>
              <a:rPr lang="tr-TR" sz="1800" baseline="30000" dirty="0" smtClean="0"/>
              <a:t>1</a:t>
            </a:r>
            <a:r>
              <a:rPr lang="tr-TR" sz="1800" dirty="0" smtClean="0"/>
              <a:t>Hacettepe Üniversitesi Tıp Fakültesi, İç Hastalıkları Anabilim Dalı, Geriatri Bilim Dalı</a:t>
            </a:r>
          </a:p>
          <a:p>
            <a:r>
              <a:rPr lang="tr-TR" sz="1800" baseline="30000" dirty="0" smtClean="0"/>
              <a:t>2</a:t>
            </a:r>
            <a:r>
              <a:rPr lang="tr-TR" sz="1800" dirty="0" smtClean="0"/>
              <a:t>Hacettepe Üniversitesi Tıp Fakültesi, Nükleer Tıp Anabilim Dalı</a:t>
            </a:r>
            <a:endParaRPr lang="en-GB" sz="1800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46545" y="3352800"/>
            <a:ext cx="11065164" cy="1500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Kanseri Olan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Yaşlı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Yeti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şkinlerde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Yağ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Dokusu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Metabolizması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Kırılganlık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Arasındaki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İlişki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tr-TR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Görüntüleme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Tabanlı</a:t>
            </a:r>
            <a:r>
              <a:rPr lang="tr-T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Kesitsel</a:t>
            </a:r>
            <a:r>
              <a:rPr lang="en-GB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</a:t>
            </a: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Çalışma</a:t>
            </a:r>
            <a:endParaRPr lang="en-GB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5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</a:t>
            </a:r>
            <a:endParaRPr lang="en-GB" b="1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866172"/>
              </p:ext>
            </p:extLst>
          </p:nvPr>
        </p:nvGraphicFramePr>
        <p:xfrm>
          <a:off x="923633" y="2013544"/>
          <a:ext cx="10206184" cy="4539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3092">
                  <a:extLst>
                    <a:ext uri="{9D8B030D-6E8A-4147-A177-3AD203B41FA5}">
                      <a16:colId xmlns:a16="http://schemas.microsoft.com/office/drawing/2014/main" val="1769344588"/>
                    </a:ext>
                  </a:extLst>
                </a:gridCol>
                <a:gridCol w="5103092">
                  <a:extLst>
                    <a:ext uri="{9D8B030D-6E8A-4147-A177-3AD203B41FA5}">
                      <a16:colId xmlns:a16="http://schemas.microsoft.com/office/drawing/2014/main" val="1574403761"/>
                    </a:ext>
                  </a:extLst>
                </a:gridCol>
              </a:tblGrid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045270010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 err="1">
                          <a:effectLst/>
                        </a:rPr>
                        <a:t>Weight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74.0 (64.5-81.0)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537932507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Body </a:t>
                      </a:r>
                      <a:r>
                        <a:rPr lang="tr-TR" sz="11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Mass</a:t>
                      </a:r>
                      <a:r>
                        <a:rPr lang="tr-TR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Index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26.4 (23.4-30.6)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2701526828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  Normal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36 (34.6)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707347712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  </a:t>
                      </a:r>
                      <a:r>
                        <a:rPr lang="tr-TR" sz="1050" dirty="0" err="1">
                          <a:effectLst/>
                        </a:rPr>
                        <a:t>Overweight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41 (39.4)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291170345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  Obese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27 (26.0)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509814972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 err="1">
                          <a:effectLst/>
                        </a:rPr>
                        <a:t>Mid</a:t>
                      </a:r>
                      <a:r>
                        <a:rPr lang="tr-TR" sz="1050" dirty="0">
                          <a:effectLst/>
                        </a:rPr>
                        <a:t> </a:t>
                      </a:r>
                      <a:r>
                        <a:rPr lang="tr-TR" sz="1050" dirty="0" err="1">
                          <a:effectLst/>
                        </a:rPr>
                        <a:t>Arm</a:t>
                      </a:r>
                      <a:r>
                        <a:rPr lang="tr-TR" sz="1050" dirty="0">
                          <a:effectLst/>
                        </a:rPr>
                        <a:t> </a:t>
                      </a:r>
                      <a:r>
                        <a:rPr lang="tr-TR" sz="1050" dirty="0" err="1">
                          <a:effectLst/>
                        </a:rPr>
                        <a:t>Circumference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28.0 (26.0-28.5)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088589525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Calf Circumference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34.0 (32.0-35.0)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890093653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Waist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91.0 (82.0-97.0)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2562672940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Hip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98.5 (94.0-103.0)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492750252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4-meter Gait Speed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0.99 (0.75-1.05)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025966873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   Slow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27 (26.0)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427852953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Handgrip Strength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027541820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  Kadın 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19.4 (14.6-22.6)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1077529190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  Erkek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28.4 (21.6-32.3)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2392826837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Timed Up &amp; Go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10.5 (9.2-14.3)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4013964579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2193161282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Muscle organ Area cm2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264.27 (237.99-301.05)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742837733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Fat Area cm2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425.01 (294.69-537.26)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4073826278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Muscle Area cm2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231.58 (198.79-265.55)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3352555870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Lomber</a:t>
                      </a:r>
                      <a:r>
                        <a:rPr lang="en-GB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 Fat SUV Max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0.4 (0.3-0.5)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2486302404"/>
                  </a:ext>
                </a:extLst>
              </a:tr>
              <a:tr h="2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Lomber</a:t>
                      </a:r>
                      <a:r>
                        <a:rPr lang="en-GB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 Fat SUV Mean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 (0.2-0.3)</a:t>
                      </a:r>
                      <a:endParaRPr lang="en-GB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4" marR="30294" marT="0" marB="0"/>
                </a:tc>
                <a:extLst>
                  <a:ext uri="{0D108BD9-81ED-4DB2-BD59-A6C34878D82A}">
                    <a16:rowId xmlns:a16="http://schemas.microsoft.com/office/drawing/2014/main" val="59795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7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 (CFS)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164287"/>
              </p:ext>
            </p:extLst>
          </p:nvPr>
        </p:nvGraphicFramePr>
        <p:xfrm>
          <a:off x="1057276" y="2095498"/>
          <a:ext cx="9782174" cy="3333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5004">
                  <a:extLst>
                    <a:ext uri="{9D8B030D-6E8A-4147-A177-3AD203B41FA5}">
                      <a16:colId xmlns:a16="http://schemas.microsoft.com/office/drawing/2014/main" val="2627343425"/>
                    </a:ext>
                  </a:extLst>
                </a:gridCol>
                <a:gridCol w="2445004">
                  <a:extLst>
                    <a:ext uri="{9D8B030D-6E8A-4147-A177-3AD203B41FA5}">
                      <a16:colId xmlns:a16="http://schemas.microsoft.com/office/drawing/2014/main" val="263455398"/>
                    </a:ext>
                  </a:extLst>
                </a:gridCol>
                <a:gridCol w="2446083">
                  <a:extLst>
                    <a:ext uri="{9D8B030D-6E8A-4147-A177-3AD203B41FA5}">
                      <a16:colId xmlns:a16="http://schemas.microsoft.com/office/drawing/2014/main" val="2842604757"/>
                    </a:ext>
                  </a:extLst>
                </a:gridCol>
                <a:gridCol w="2446083">
                  <a:extLst>
                    <a:ext uri="{9D8B030D-6E8A-4147-A177-3AD203B41FA5}">
                      <a16:colId xmlns:a16="http://schemas.microsoft.com/office/drawing/2014/main" val="1358503322"/>
                    </a:ext>
                  </a:extLst>
                </a:gridCol>
              </a:tblGrid>
              <a:tr h="1111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Fit </a:t>
                      </a:r>
                      <a:endParaRPr lang="tr-TR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(n=69, %66.3)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Living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with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Frailty</a:t>
                      </a:r>
                      <a:r>
                        <a:rPr lang="tr-TR" sz="2000" dirty="0" smtClean="0">
                          <a:effectLst/>
                        </a:rPr>
                        <a:t> (n=35, %33.7)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286402"/>
                  </a:ext>
                </a:extLst>
              </a:tr>
              <a:tr h="1111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L3 Fat SUV Max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0.30 (0.30-0.40)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0.40 (0.35-0.50)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0.002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217935"/>
                  </a:ext>
                </a:extLst>
              </a:tr>
              <a:tr h="1111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L3 Fat SUV Mean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0.20 (0.20-0.30)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0.30 (0.30-0.40)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&lt;0.001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1994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3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 (FRAIL)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294751"/>
              </p:ext>
            </p:extLst>
          </p:nvPr>
        </p:nvGraphicFramePr>
        <p:xfrm>
          <a:off x="942975" y="2257422"/>
          <a:ext cx="10058400" cy="3324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4044">
                  <a:extLst>
                    <a:ext uri="{9D8B030D-6E8A-4147-A177-3AD203B41FA5}">
                      <a16:colId xmlns:a16="http://schemas.microsoft.com/office/drawing/2014/main" val="2606528037"/>
                    </a:ext>
                  </a:extLst>
                </a:gridCol>
                <a:gridCol w="2514044">
                  <a:extLst>
                    <a:ext uri="{9D8B030D-6E8A-4147-A177-3AD203B41FA5}">
                      <a16:colId xmlns:a16="http://schemas.microsoft.com/office/drawing/2014/main" val="1073137072"/>
                    </a:ext>
                  </a:extLst>
                </a:gridCol>
                <a:gridCol w="2515156">
                  <a:extLst>
                    <a:ext uri="{9D8B030D-6E8A-4147-A177-3AD203B41FA5}">
                      <a16:colId xmlns:a16="http://schemas.microsoft.com/office/drawing/2014/main" val="2926838022"/>
                    </a:ext>
                  </a:extLst>
                </a:gridCol>
                <a:gridCol w="2515156">
                  <a:extLst>
                    <a:ext uri="{9D8B030D-6E8A-4147-A177-3AD203B41FA5}">
                      <a16:colId xmlns:a16="http://schemas.microsoft.com/office/drawing/2014/main" val="1805741670"/>
                    </a:ext>
                  </a:extLst>
                </a:gridCol>
              </a:tblGrid>
              <a:tr h="16811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Fit </a:t>
                      </a:r>
                      <a:endParaRPr lang="tr-TR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(n=69, %66.3)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 smtClean="0">
                          <a:effectLst/>
                        </a:rPr>
                        <a:t>Living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with</a:t>
                      </a:r>
                      <a:r>
                        <a:rPr lang="tr-TR" sz="2000" dirty="0" smtClean="0">
                          <a:effectLst/>
                        </a:rPr>
                        <a:t> </a:t>
                      </a:r>
                      <a:r>
                        <a:rPr lang="tr-TR" sz="2000" dirty="0" err="1" smtClean="0">
                          <a:effectLst/>
                        </a:rPr>
                        <a:t>Frailty</a:t>
                      </a:r>
                      <a:r>
                        <a:rPr lang="tr-TR" sz="2000" dirty="0" smtClean="0">
                          <a:effectLst/>
                        </a:rPr>
                        <a:t> (n=35, %33.7)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1230880"/>
                  </a:ext>
                </a:extLst>
              </a:tr>
              <a:tr h="821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L3 Fat SUV Max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0.30 (0.30-0.40)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0.40 (0.30-0.50)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0.01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9875756"/>
                  </a:ext>
                </a:extLst>
              </a:tr>
              <a:tr h="821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L3 Fat SUV Mean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0.20 (0.20-0.30)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0.30 (0.20-0.40)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0.002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193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1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 (Korelasyon)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391968"/>
              </p:ext>
            </p:extLst>
          </p:nvPr>
        </p:nvGraphicFramePr>
        <p:xfrm>
          <a:off x="1100138" y="3023174"/>
          <a:ext cx="9991724" cy="1956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904">
                  <a:extLst>
                    <a:ext uri="{9D8B030D-6E8A-4147-A177-3AD203B41FA5}">
                      <a16:colId xmlns:a16="http://schemas.microsoft.com/office/drawing/2014/main" val="4172807042"/>
                    </a:ext>
                  </a:extLst>
                </a:gridCol>
                <a:gridCol w="1997904">
                  <a:extLst>
                    <a:ext uri="{9D8B030D-6E8A-4147-A177-3AD203B41FA5}">
                      <a16:colId xmlns:a16="http://schemas.microsoft.com/office/drawing/2014/main" val="3290834603"/>
                    </a:ext>
                  </a:extLst>
                </a:gridCol>
                <a:gridCol w="1997904">
                  <a:extLst>
                    <a:ext uri="{9D8B030D-6E8A-4147-A177-3AD203B41FA5}">
                      <a16:colId xmlns:a16="http://schemas.microsoft.com/office/drawing/2014/main" val="2479530100"/>
                    </a:ext>
                  </a:extLst>
                </a:gridCol>
                <a:gridCol w="1999006">
                  <a:extLst>
                    <a:ext uri="{9D8B030D-6E8A-4147-A177-3AD203B41FA5}">
                      <a16:colId xmlns:a16="http://schemas.microsoft.com/office/drawing/2014/main" val="492686548"/>
                    </a:ext>
                  </a:extLst>
                </a:gridCol>
                <a:gridCol w="1999006">
                  <a:extLst>
                    <a:ext uri="{9D8B030D-6E8A-4147-A177-3AD203B41FA5}">
                      <a16:colId xmlns:a16="http://schemas.microsoft.com/office/drawing/2014/main" val="2818871381"/>
                    </a:ext>
                  </a:extLst>
                </a:gridCol>
              </a:tblGrid>
              <a:tr h="2675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CFS</a:t>
                      </a:r>
                      <a:endParaRPr lang="en-GB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FRAIL</a:t>
                      </a:r>
                      <a:endParaRPr lang="en-GB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0230943"/>
                  </a:ext>
                </a:extLst>
              </a:tr>
              <a:tr h="2675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KK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p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KK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</a:rPr>
                        <a:t>P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758362"/>
                  </a:ext>
                </a:extLst>
              </a:tr>
              <a:tr h="547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L3 Adipose SUV Max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0.002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0.001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4267082"/>
                  </a:ext>
                </a:extLst>
              </a:tr>
              <a:tr h="547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L3 Adipose SUV Mean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&lt;0.001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0.39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&lt;0.001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029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 (Regresyon-yaş, cinsiyet)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926647"/>
              </p:ext>
            </p:extLst>
          </p:nvPr>
        </p:nvGraphicFramePr>
        <p:xfrm>
          <a:off x="1095373" y="2209794"/>
          <a:ext cx="10010776" cy="3467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2142">
                  <a:extLst>
                    <a:ext uri="{9D8B030D-6E8A-4147-A177-3AD203B41FA5}">
                      <a16:colId xmlns:a16="http://schemas.microsoft.com/office/drawing/2014/main" val="2435023313"/>
                    </a:ext>
                  </a:extLst>
                </a:gridCol>
                <a:gridCol w="2502142">
                  <a:extLst>
                    <a:ext uri="{9D8B030D-6E8A-4147-A177-3AD203B41FA5}">
                      <a16:colId xmlns:a16="http://schemas.microsoft.com/office/drawing/2014/main" val="3863363242"/>
                    </a:ext>
                  </a:extLst>
                </a:gridCol>
                <a:gridCol w="2503246">
                  <a:extLst>
                    <a:ext uri="{9D8B030D-6E8A-4147-A177-3AD203B41FA5}">
                      <a16:colId xmlns:a16="http://schemas.microsoft.com/office/drawing/2014/main" val="795031283"/>
                    </a:ext>
                  </a:extLst>
                </a:gridCol>
                <a:gridCol w="2503246">
                  <a:extLst>
                    <a:ext uri="{9D8B030D-6E8A-4147-A177-3AD203B41FA5}">
                      <a16:colId xmlns:a16="http://schemas.microsoft.com/office/drawing/2014/main" val="256189141"/>
                    </a:ext>
                  </a:extLst>
                </a:gridCol>
              </a:tblGrid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</a:t>
                      </a:r>
                      <a:endParaRPr lang="en-GB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%95 GA</a:t>
                      </a:r>
                      <a:endParaRPr lang="en-GB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endParaRPr lang="en-GB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87436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</a:rPr>
                        <a:t>CFS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66116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effectLst/>
                        </a:rPr>
                        <a:t>L3 </a:t>
                      </a:r>
                      <a:r>
                        <a:rPr lang="tr-TR" sz="1800" dirty="0" err="1" smtClean="0">
                          <a:effectLst/>
                        </a:rPr>
                        <a:t>Fat</a:t>
                      </a:r>
                      <a:r>
                        <a:rPr lang="tr-TR" sz="1800" dirty="0" smtClean="0">
                          <a:effectLst/>
                        </a:rPr>
                        <a:t> SUV </a:t>
                      </a:r>
                      <a:r>
                        <a:rPr lang="tr-TR" sz="1800" dirty="0" err="1" smtClean="0">
                          <a:effectLst/>
                        </a:rPr>
                        <a:t>max</a:t>
                      </a:r>
                      <a:r>
                        <a:rPr lang="tr-TR" sz="1800" dirty="0" smtClean="0">
                          <a:effectLst/>
                        </a:rPr>
                        <a:t> (0.1)</a:t>
                      </a:r>
                      <a:endParaRPr lang="en-GB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1.66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1.10-2.50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26809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L3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</a:t>
                      </a: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SUV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(0.1)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1.78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1.10-2.88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0634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7474113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</a:rPr>
                        <a:t>FRAIL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548410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>
                          <a:effectLst/>
                        </a:rPr>
                        <a:t>L3 </a:t>
                      </a:r>
                      <a:r>
                        <a:rPr lang="tr-TR" sz="1800" dirty="0" err="1" smtClean="0">
                          <a:effectLst/>
                        </a:rPr>
                        <a:t>Fat</a:t>
                      </a:r>
                      <a:r>
                        <a:rPr lang="tr-TR" sz="1800" dirty="0" smtClean="0">
                          <a:effectLst/>
                        </a:rPr>
                        <a:t> SUV </a:t>
                      </a:r>
                      <a:r>
                        <a:rPr lang="tr-TR" sz="1800" dirty="0" err="1" smtClean="0">
                          <a:effectLst/>
                        </a:rPr>
                        <a:t>max</a:t>
                      </a:r>
                      <a:r>
                        <a:rPr lang="tr-TR" sz="1800" dirty="0" smtClean="0">
                          <a:effectLst/>
                        </a:rPr>
                        <a:t> (0.1)</a:t>
                      </a:r>
                      <a:endParaRPr lang="en-GB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1.05-22.5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28206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L3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</a:t>
                      </a: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SUV </a:t>
                      </a:r>
                      <a:r>
                        <a:rPr lang="tr-TR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(0.1)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1.08-2.71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336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5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Tartışma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73744"/>
            <a:ext cx="10515600" cy="4103255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/>
              <a:t>Yağ doku SUV </a:t>
            </a:r>
            <a:r>
              <a:rPr lang="tr-TR" dirty="0" err="1" smtClean="0"/>
              <a:t>vs</a:t>
            </a:r>
            <a:r>
              <a:rPr lang="tr-TR" dirty="0" smtClean="0"/>
              <a:t> kırılganlık ilişkisi</a:t>
            </a:r>
          </a:p>
          <a:p>
            <a:pPr algn="just">
              <a:lnSpc>
                <a:spcPct val="150000"/>
              </a:lnSpc>
            </a:pPr>
            <a:endParaRPr lang="tr-TR" dirty="0" smtClean="0"/>
          </a:p>
          <a:p>
            <a:pPr algn="just">
              <a:lnSpc>
                <a:spcPct val="150000"/>
              </a:lnSpc>
            </a:pPr>
            <a:r>
              <a:rPr lang="tr-TR" dirty="0"/>
              <a:t>Y</a:t>
            </a:r>
            <a:r>
              <a:rPr lang="tr-TR" dirty="0" smtClean="0"/>
              <a:t>ağ dokusundaki </a:t>
            </a:r>
            <a:r>
              <a:rPr lang="tr-TR" dirty="0" err="1" smtClean="0"/>
              <a:t>metabolik</a:t>
            </a:r>
            <a:r>
              <a:rPr lang="tr-TR" dirty="0" smtClean="0"/>
              <a:t> değişikliklerin ve </a:t>
            </a:r>
            <a:r>
              <a:rPr lang="tr-TR" dirty="0" err="1" smtClean="0"/>
              <a:t>inflamatuar</a:t>
            </a:r>
            <a:r>
              <a:rPr lang="tr-TR" dirty="0" smtClean="0"/>
              <a:t> süreçlerin kırılganlığın </a:t>
            </a:r>
            <a:r>
              <a:rPr lang="tr-TR" dirty="0" err="1" smtClean="0"/>
              <a:t>patofizyolojisine</a:t>
            </a:r>
            <a:r>
              <a:rPr lang="tr-TR" dirty="0" smtClean="0"/>
              <a:t> etkisi?</a:t>
            </a:r>
          </a:p>
          <a:p>
            <a:pPr algn="just">
              <a:lnSpc>
                <a:spcPct val="150000"/>
              </a:lnSpc>
            </a:pPr>
            <a:endParaRPr lang="tr-TR" dirty="0" smtClean="0"/>
          </a:p>
          <a:p>
            <a:pPr algn="just">
              <a:lnSpc>
                <a:spcPct val="150000"/>
              </a:lnSpc>
            </a:pPr>
            <a:r>
              <a:rPr lang="en-GB" dirty="0" err="1" smtClean="0"/>
              <a:t>Literatürde</a:t>
            </a:r>
            <a:r>
              <a:rPr lang="en-GB" dirty="0" smtClean="0"/>
              <a:t> </a:t>
            </a:r>
            <a:r>
              <a:rPr lang="en-GB" dirty="0" err="1" smtClean="0"/>
              <a:t>artmış</a:t>
            </a:r>
            <a:r>
              <a:rPr lang="en-GB" dirty="0" smtClean="0"/>
              <a:t> </a:t>
            </a:r>
            <a:r>
              <a:rPr lang="en-GB" dirty="0" err="1" smtClean="0"/>
              <a:t>yağlanma</a:t>
            </a:r>
            <a:r>
              <a:rPr lang="en-GB" dirty="0" smtClean="0"/>
              <a:t>, </a:t>
            </a:r>
            <a:r>
              <a:rPr lang="en-GB" dirty="0" err="1" smtClean="0"/>
              <a:t>inflamasyon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kırılganlık</a:t>
            </a:r>
            <a:r>
              <a:rPr lang="en-GB" dirty="0" smtClean="0"/>
              <a:t> </a:t>
            </a:r>
            <a:r>
              <a:rPr lang="en-GB" dirty="0" err="1" smtClean="0"/>
              <a:t>arasında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ilişki</a:t>
            </a:r>
            <a:r>
              <a:rPr lang="en-GB" dirty="0" smtClean="0"/>
              <a:t> </a:t>
            </a:r>
            <a:r>
              <a:rPr lang="en-GB" dirty="0" err="1" smtClean="0"/>
              <a:t>olduğu</a:t>
            </a:r>
            <a:r>
              <a:rPr lang="en-GB" dirty="0" smtClean="0"/>
              <a:t> </a:t>
            </a:r>
            <a:r>
              <a:rPr lang="en-GB" dirty="0" err="1" smtClean="0"/>
              <a:t>öne</a:t>
            </a:r>
            <a:r>
              <a:rPr lang="en-GB" dirty="0" smtClean="0"/>
              <a:t> </a:t>
            </a:r>
            <a:r>
              <a:rPr lang="en-GB" dirty="0" err="1" smtClean="0"/>
              <a:t>sürülse</a:t>
            </a:r>
            <a:r>
              <a:rPr lang="en-GB" dirty="0" smtClean="0"/>
              <a:t> de, </a:t>
            </a:r>
            <a:r>
              <a:rPr lang="en-GB" dirty="0" err="1" smtClean="0"/>
              <a:t>yağ</a:t>
            </a:r>
            <a:r>
              <a:rPr lang="en-GB" dirty="0" smtClean="0"/>
              <a:t> </a:t>
            </a:r>
            <a:r>
              <a:rPr lang="en-GB" dirty="0" err="1" smtClean="0"/>
              <a:t>dokusundaki</a:t>
            </a:r>
            <a:r>
              <a:rPr lang="en-GB" dirty="0" smtClean="0"/>
              <a:t> </a:t>
            </a:r>
            <a:r>
              <a:rPr lang="en-GB" dirty="0" err="1" smtClean="0"/>
              <a:t>inflamasyon</a:t>
            </a:r>
            <a:r>
              <a:rPr lang="en-GB" dirty="0" smtClean="0"/>
              <a:t> </a:t>
            </a:r>
            <a:r>
              <a:rPr lang="en-GB" dirty="0" err="1" smtClean="0"/>
              <a:t>ile</a:t>
            </a:r>
            <a:r>
              <a:rPr lang="en-GB" dirty="0" smtClean="0"/>
              <a:t> </a:t>
            </a:r>
            <a:r>
              <a:rPr lang="en-GB" dirty="0" err="1" smtClean="0"/>
              <a:t>kırılganlık</a:t>
            </a:r>
            <a:r>
              <a:rPr lang="en-GB" dirty="0" smtClean="0"/>
              <a:t> </a:t>
            </a:r>
            <a:r>
              <a:rPr lang="en-GB" dirty="0" err="1" smtClean="0"/>
              <a:t>arasındaki</a:t>
            </a:r>
            <a:r>
              <a:rPr lang="en-GB" dirty="0" smtClean="0"/>
              <a:t> </a:t>
            </a:r>
            <a:r>
              <a:rPr lang="en-GB" dirty="0" err="1" smtClean="0"/>
              <a:t>ilişkiyi</a:t>
            </a:r>
            <a:r>
              <a:rPr lang="en-GB" dirty="0" smtClean="0"/>
              <a:t> </a:t>
            </a:r>
            <a:r>
              <a:rPr lang="en-GB" dirty="0" err="1" smtClean="0"/>
              <a:t>inceleyen</a:t>
            </a:r>
            <a:r>
              <a:rPr lang="en-GB" dirty="0" smtClean="0"/>
              <a:t> </a:t>
            </a:r>
            <a:r>
              <a:rPr lang="en-GB" dirty="0" err="1" smtClean="0"/>
              <a:t>çok</a:t>
            </a:r>
            <a:r>
              <a:rPr lang="en-GB" dirty="0" smtClean="0"/>
              <a:t> </a:t>
            </a:r>
            <a:r>
              <a:rPr lang="en-GB" dirty="0" err="1" smtClean="0"/>
              <a:t>az</a:t>
            </a:r>
            <a:r>
              <a:rPr lang="en-GB" dirty="0" smtClean="0"/>
              <a:t> </a:t>
            </a:r>
            <a:r>
              <a:rPr lang="en-GB" dirty="0" err="1" smtClean="0"/>
              <a:t>çalışm</a:t>
            </a:r>
            <a:r>
              <a:rPr lang="tr-TR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793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Sonuç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73744"/>
            <a:ext cx="10515600" cy="402705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GB" dirty="0" smtClean="0"/>
              <a:t>PET/BT </a:t>
            </a:r>
            <a:r>
              <a:rPr lang="en-GB" dirty="0" err="1" smtClean="0"/>
              <a:t>ile</a:t>
            </a:r>
            <a:r>
              <a:rPr lang="en-GB" dirty="0" smtClean="0"/>
              <a:t> </a:t>
            </a:r>
            <a:r>
              <a:rPr lang="en-GB" dirty="0" err="1" smtClean="0"/>
              <a:t>ölçülen</a:t>
            </a:r>
            <a:r>
              <a:rPr lang="en-GB" dirty="0" smtClean="0"/>
              <a:t> </a:t>
            </a:r>
            <a:r>
              <a:rPr lang="en-GB" dirty="0" err="1" smtClean="0"/>
              <a:t>yağ</a:t>
            </a:r>
            <a:r>
              <a:rPr lang="en-GB" dirty="0" smtClean="0"/>
              <a:t> </a:t>
            </a:r>
            <a:r>
              <a:rPr lang="en-GB" dirty="0" err="1" smtClean="0"/>
              <a:t>dokusunun</a:t>
            </a:r>
            <a:r>
              <a:rPr lang="en-GB" dirty="0" smtClean="0"/>
              <a:t> </a:t>
            </a:r>
            <a:r>
              <a:rPr lang="en-GB" dirty="0" err="1" smtClean="0"/>
              <a:t>metabolik</a:t>
            </a:r>
            <a:r>
              <a:rPr lang="en-GB" dirty="0" smtClean="0"/>
              <a:t> </a:t>
            </a:r>
            <a:r>
              <a:rPr lang="en-GB" dirty="0" err="1" smtClean="0"/>
              <a:t>aktivitesi</a:t>
            </a:r>
            <a:r>
              <a:rPr lang="en-GB" dirty="0" smtClean="0"/>
              <a:t>, solid </a:t>
            </a:r>
            <a:r>
              <a:rPr lang="en-GB" dirty="0" err="1" smtClean="0"/>
              <a:t>tümörlü</a:t>
            </a:r>
            <a:r>
              <a:rPr lang="en-GB" dirty="0" smtClean="0"/>
              <a:t> </a:t>
            </a:r>
            <a:r>
              <a:rPr lang="en-GB" dirty="0" err="1" smtClean="0"/>
              <a:t>yaşlı</a:t>
            </a:r>
            <a:r>
              <a:rPr lang="en-GB" dirty="0" smtClean="0"/>
              <a:t> </a:t>
            </a:r>
            <a:r>
              <a:rPr lang="en-GB" dirty="0" err="1" smtClean="0"/>
              <a:t>erişkinlerde</a:t>
            </a:r>
            <a:r>
              <a:rPr lang="en-GB" dirty="0" smtClean="0"/>
              <a:t> </a:t>
            </a:r>
            <a:r>
              <a:rPr lang="en-GB" dirty="0" err="1" smtClean="0"/>
              <a:t>kırılganlıkla</a:t>
            </a:r>
            <a:r>
              <a:rPr lang="en-GB" dirty="0" smtClean="0"/>
              <a:t> </a:t>
            </a:r>
            <a:r>
              <a:rPr lang="tr-TR" dirty="0" smtClean="0"/>
              <a:t>yaş ve cinsiyetten </a:t>
            </a:r>
            <a:r>
              <a:rPr lang="en-GB" dirty="0" err="1" smtClean="0"/>
              <a:t>bağımsız</a:t>
            </a:r>
            <a:r>
              <a:rPr lang="en-GB" dirty="0" smtClean="0"/>
              <a:t> </a:t>
            </a:r>
            <a:r>
              <a:rPr lang="en-GB" dirty="0" err="1" smtClean="0"/>
              <a:t>ola</a:t>
            </a:r>
            <a:r>
              <a:rPr lang="tr-TR" dirty="0" smtClean="0"/>
              <a:t>c</a:t>
            </a:r>
            <a:r>
              <a:rPr lang="en-GB" dirty="0" err="1" smtClean="0"/>
              <a:t>ak</a:t>
            </a:r>
            <a:r>
              <a:rPr lang="tr-TR" dirty="0" smtClean="0"/>
              <a:t> şekilde</a:t>
            </a:r>
            <a:r>
              <a:rPr lang="en-GB" dirty="0" smtClean="0"/>
              <a:t> </a:t>
            </a:r>
            <a:r>
              <a:rPr lang="en-GB" dirty="0" err="1" smtClean="0"/>
              <a:t>ilişkili</a:t>
            </a:r>
            <a:endParaRPr lang="tr-TR" dirty="0" smtClean="0"/>
          </a:p>
          <a:p>
            <a:pPr algn="just">
              <a:lnSpc>
                <a:spcPct val="150000"/>
              </a:lnSpc>
            </a:pPr>
            <a:endParaRPr lang="tr-TR" dirty="0" smtClean="0"/>
          </a:p>
          <a:p>
            <a:pPr algn="just">
              <a:lnSpc>
                <a:spcPct val="150000"/>
              </a:lnSpc>
            </a:pPr>
            <a:r>
              <a:rPr lang="en-GB" dirty="0" smtClean="0"/>
              <a:t>Bu </a:t>
            </a:r>
            <a:r>
              <a:rPr lang="en-GB" dirty="0" err="1" smtClean="0"/>
              <a:t>bulgular</a:t>
            </a:r>
            <a:r>
              <a:rPr lang="en-GB" dirty="0" smtClean="0"/>
              <a:t>, </a:t>
            </a:r>
            <a:r>
              <a:rPr lang="en-GB" dirty="0" err="1" smtClean="0"/>
              <a:t>kırılganlık</a:t>
            </a:r>
            <a:r>
              <a:rPr lang="en-GB" dirty="0" smtClean="0"/>
              <a:t> </a:t>
            </a:r>
            <a:r>
              <a:rPr lang="en-GB" dirty="0" err="1" smtClean="0"/>
              <a:t>riskinin</a:t>
            </a:r>
            <a:r>
              <a:rPr lang="en-GB" dirty="0" smtClean="0"/>
              <a:t> </a:t>
            </a:r>
            <a:r>
              <a:rPr lang="en-GB" dirty="0" err="1" smtClean="0"/>
              <a:t>belirlenmesinde</a:t>
            </a:r>
            <a:r>
              <a:rPr lang="en-GB" dirty="0" smtClean="0"/>
              <a:t> </a:t>
            </a:r>
            <a:r>
              <a:rPr lang="en-GB" dirty="0" err="1" smtClean="0"/>
              <a:t>görüntüleme</a:t>
            </a:r>
            <a:r>
              <a:rPr lang="en-GB" dirty="0" smtClean="0"/>
              <a:t> </a:t>
            </a:r>
            <a:r>
              <a:rPr lang="en-GB" dirty="0" err="1" smtClean="0"/>
              <a:t>tabanlı</a:t>
            </a:r>
            <a:r>
              <a:rPr lang="en-GB" dirty="0" smtClean="0"/>
              <a:t> </a:t>
            </a:r>
            <a:r>
              <a:rPr lang="en-GB" dirty="0" err="1" smtClean="0"/>
              <a:t>biyobelirteçlerin</a:t>
            </a:r>
            <a:r>
              <a:rPr lang="en-GB" dirty="0" smtClean="0"/>
              <a:t> </a:t>
            </a:r>
            <a:r>
              <a:rPr lang="en-GB" dirty="0" err="1" smtClean="0"/>
              <a:t>potansiyel</a:t>
            </a:r>
            <a:r>
              <a:rPr lang="en-GB" dirty="0" smtClean="0"/>
              <a:t> </a:t>
            </a:r>
            <a:r>
              <a:rPr lang="en-GB" dirty="0" err="1" smtClean="0"/>
              <a:t>faydasını</a:t>
            </a:r>
            <a:r>
              <a:rPr lang="en-GB" dirty="0" smtClean="0"/>
              <a:t> </a:t>
            </a:r>
            <a:r>
              <a:rPr lang="en-GB" dirty="0" err="1" smtClean="0"/>
              <a:t>desteklemekte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hedefli</a:t>
            </a:r>
            <a:r>
              <a:rPr lang="en-GB" dirty="0" smtClean="0"/>
              <a:t> </a:t>
            </a:r>
            <a:r>
              <a:rPr lang="en-GB" dirty="0" err="1" smtClean="0"/>
              <a:t>müdahalelerin</a:t>
            </a:r>
            <a:r>
              <a:rPr lang="en-GB" dirty="0" smtClean="0"/>
              <a:t> </a:t>
            </a:r>
            <a:r>
              <a:rPr lang="en-GB" dirty="0" err="1" smtClean="0"/>
              <a:t>geliştirilmesine</a:t>
            </a:r>
            <a:r>
              <a:rPr lang="en-GB" dirty="0" smtClean="0"/>
              <a:t> </a:t>
            </a:r>
            <a:r>
              <a:rPr lang="en-GB" dirty="0" err="1" smtClean="0"/>
              <a:t>ışık</a:t>
            </a:r>
            <a:r>
              <a:rPr lang="en-GB" dirty="0" smtClean="0"/>
              <a:t> </a:t>
            </a:r>
            <a:r>
              <a:rPr lang="en-GB" dirty="0" err="1" smtClean="0"/>
              <a:t>tutabi</a:t>
            </a:r>
            <a:r>
              <a:rPr lang="tr-TR" dirty="0" err="1" smtClean="0"/>
              <a:t>lme</a:t>
            </a:r>
            <a:r>
              <a:rPr lang="tr-TR" dirty="0" smtClean="0"/>
              <a:t> açısından anlam taşımakta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9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2" y="1893454"/>
            <a:ext cx="7001164" cy="3611418"/>
          </a:xfrm>
        </p:spPr>
      </p:pic>
    </p:spTree>
    <p:extLst>
      <p:ext uri="{BB962C8B-B14F-4D97-AF65-F5344CB8AC3E}">
        <p14:creationId xmlns:p14="http://schemas.microsoft.com/office/powerpoint/2010/main" val="32074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067088"/>
            <a:ext cx="10515600" cy="1325563"/>
          </a:xfrm>
        </p:spPr>
        <p:txBody>
          <a:bodyPr/>
          <a:lstStyle/>
          <a:p>
            <a:r>
              <a:rPr lang="tr-TR" b="1" dirty="0" smtClean="0"/>
              <a:t>Sunum Planı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466109"/>
            <a:ext cx="10515600" cy="3710853"/>
          </a:xfrm>
        </p:spPr>
        <p:txBody>
          <a:bodyPr/>
          <a:lstStyle/>
          <a:p>
            <a:r>
              <a:rPr lang="tr-TR" dirty="0" smtClean="0"/>
              <a:t>Giriş</a:t>
            </a:r>
          </a:p>
          <a:p>
            <a:r>
              <a:rPr lang="tr-TR" dirty="0" smtClean="0"/>
              <a:t>Amaç</a:t>
            </a:r>
          </a:p>
          <a:p>
            <a:r>
              <a:rPr lang="tr-TR" dirty="0" smtClean="0"/>
              <a:t>Materyal </a:t>
            </a:r>
            <a:r>
              <a:rPr lang="tr-TR" dirty="0" err="1" smtClean="0"/>
              <a:t>Metod</a:t>
            </a:r>
            <a:endParaRPr lang="tr-TR" dirty="0" smtClean="0"/>
          </a:p>
          <a:p>
            <a:r>
              <a:rPr lang="tr-TR" dirty="0" smtClean="0"/>
              <a:t>Bulgular</a:t>
            </a:r>
          </a:p>
          <a:p>
            <a:r>
              <a:rPr lang="tr-TR" dirty="0" smtClean="0"/>
              <a:t>Tartışma</a:t>
            </a:r>
          </a:p>
          <a:p>
            <a:r>
              <a:rPr lang="tr-TR" dirty="0" smtClean="0"/>
              <a:t>Sonuç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54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Giriş</a:t>
            </a:r>
            <a:endParaRPr lang="en-GB" b="1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8" y="2013527"/>
            <a:ext cx="10311062" cy="4050389"/>
          </a:xfrm>
        </p:spPr>
      </p:pic>
      <p:sp>
        <p:nvSpPr>
          <p:cNvPr id="7" name="Metin kutusu 6"/>
          <p:cNvSpPr txBox="1"/>
          <p:nvPr/>
        </p:nvSpPr>
        <p:spPr>
          <a:xfrm>
            <a:off x="1042738" y="6288506"/>
            <a:ext cx="10563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De </a:t>
            </a:r>
            <a:r>
              <a:rPr lang="en-GB" sz="1200" dirty="0" err="1"/>
              <a:t>Carvalho</a:t>
            </a:r>
            <a:r>
              <a:rPr lang="en-GB" sz="1200" dirty="0"/>
              <a:t> </a:t>
            </a:r>
            <a:r>
              <a:rPr lang="en-GB" sz="1200" dirty="0" smtClean="0"/>
              <a:t>FG,</a:t>
            </a:r>
            <a:r>
              <a:rPr lang="tr-TR" sz="1200" dirty="0" smtClean="0"/>
              <a:t> et al</a:t>
            </a:r>
            <a:r>
              <a:rPr lang="en-GB" sz="1200" dirty="0" smtClean="0"/>
              <a:t>. </a:t>
            </a:r>
            <a:r>
              <a:rPr lang="en-GB" sz="1200" dirty="0"/>
              <a:t>Adipose Tissue Quality in Aging: How Structural and Functional Aspects of Adipose Tissue Impact Skeletal Muscle Quality. </a:t>
            </a:r>
            <a:r>
              <a:rPr lang="en-GB" sz="1200" i="1" dirty="0"/>
              <a:t>Nutrients</a:t>
            </a:r>
            <a:r>
              <a:rPr lang="en-GB" sz="1200" dirty="0"/>
              <a:t>. 2019;11(11</a:t>
            </a:r>
            <a:r>
              <a:rPr lang="en-GB" sz="1200" dirty="0" smtClean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647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Giriş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73745"/>
            <a:ext cx="10515600" cy="3803218"/>
          </a:xfrm>
        </p:spPr>
        <p:txBody>
          <a:bodyPr/>
          <a:lstStyle/>
          <a:p>
            <a:r>
              <a:rPr lang="tr-TR" dirty="0" smtClean="0"/>
              <a:t>Yağ doku SUV </a:t>
            </a:r>
            <a:r>
              <a:rPr lang="tr-TR" dirty="0" smtClean="0">
                <a:sym typeface="Wingdings" panose="05000000000000000000" pitchFamily="2" charset="2"/>
              </a:rPr>
              <a:t> </a:t>
            </a:r>
            <a:r>
              <a:rPr lang="tr-TR" dirty="0" err="1" smtClean="0">
                <a:sym typeface="Wingdings" panose="05000000000000000000" pitchFamily="2" charset="2"/>
              </a:rPr>
              <a:t>İnflamasyon</a:t>
            </a:r>
            <a:r>
              <a:rPr lang="tr-TR" dirty="0" smtClean="0">
                <a:sym typeface="Wingdings" panose="05000000000000000000" pitchFamily="2" charset="2"/>
              </a:rPr>
              <a:t> ve </a:t>
            </a:r>
            <a:r>
              <a:rPr lang="tr-TR" dirty="0" err="1" smtClean="0">
                <a:sym typeface="Wingdings" panose="05000000000000000000" pitchFamily="2" charset="2"/>
              </a:rPr>
              <a:t>metabolik</a:t>
            </a:r>
            <a:r>
              <a:rPr lang="tr-TR" dirty="0" smtClean="0">
                <a:sym typeface="Wingdings" panose="05000000000000000000" pitchFamily="2" charset="2"/>
              </a:rPr>
              <a:t> aktivitenin göstergesi</a:t>
            </a:r>
          </a:p>
          <a:p>
            <a:pPr lvl="1"/>
            <a:r>
              <a:rPr lang="tr-TR" dirty="0" err="1" smtClean="0">
                <a:sym typeface="Wingdings" panose="05000000000000000000" pitchFamily="2" charset="2"/>
              </a:rPr>
              <a:t>Makula</a:t>
            </a:r>
            <a:r>
              <a:rPr lang="tr-TR" dirty="0" smtClean="0">
                <a:sym typeface="Wingdings" panose="05000000000000000000" pitchFamily="2" charset="2"/>
              </a:rPr>
              <a:t> dejenerasyonu</a:t>
            </a:r>
          </a:p>
          <a:p>
            <a:pPr lvl="1"/>
            <a:r>
              <a:rPr lang="tr-TR" dirty="0" err="1" smtClean="0">
                <a:sym typeface="Wingdings" panose="05000000000000000000" pitchFamily="2" charset="2"/>
              </a:rPr>
              <a:t>Kardiyometabolik</a:t>
            </a:r>
            <a:r>
              <a:rPr lang="tr-TR" dirty="0" smtClean="0">
                <a:sym typeface="Wingdings" panose="05000000000000000000" pitchFamily="2" charset="2"/>
              </a:rPr>
              <a:t> hastalıklar</a:t>
            </a:r>
          </a:p>
          <a:p>
            <a:endParaRPr lang="tr-TR" dirty="0" smtClean="0">
              <a:sym typeface="Wingdings" panose="05000000000000000000" pitchFamily="2" charset="2"/>
            </a:endParaRPr>
          </a:p>
          <a:p>
            <a:r>
              <a:rPr lang="tr-TR" dirty="0" err="1" smtClean="0">
                <a:sym typeface="Wingdings" panose="05000000000000000000" pitchFamily="2" charset="2"/>
              </a:rPr>
              <a:t>Obezite</a:t>
            </a:r>
            <a:r>
              <a:rPr lang="tr-TR" dirty="0" smtClean="0">
                <a:sym typeface="Wingdings" panose="05000000000000000000" pitchFamily="2" charset="2"/>
              </a:rPr>
              <a:t>/zayıflık – Kırılganlık</a:t>
            </a:r>
          </a:p>
          <a:p>
            <a:endParaRPr lang="tr-TR" dirty="0">
              <a:sym typeface="Wingdings" panose="05000000000000000000" pitchFamily="2" charset="2"/>
            </a:endParaRPr>
          </a:p>
          <a:p>
            <a:r>
              <a:rPr lang="tr-TR" dirty="0" smtClean="0">
                <a:sym typeface="Wingdings" panose="05000000000000000000" pitchFamily="2" charset="2"/>
              </a:rPr>
              <a:t>Yağ doku – Kırılganlık?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81262" y="6038463"/>
            <a:ext cx="11637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Pahk</a:t>
            </a:r>
            <a:r>
              <a:rPr lang="en-GB" sz="1200" dirty="0"/>
              <a:t> </a:t>
            </a:r>
            <a:r>
              <a:rPr lang="en-GB" sz="1200" dirty="0" smtClean="0"/>
              <a:t>K</a:t>
            </a:r>
            <a:r>
              <a:rPr lang="tr-TR" sz="1200" dirty="0" smtClean="0"/>
              <a:t>, et al.</a:t>
            </a:r>
            <a:r>
              <a:rPr lang="en-GB" sz="1200" dirty="0" smtClean="0"/>
              <a:t>Characterization </a:t>
            </a:r>
            <a:r>
              <a:rPr lang="en-GB" sz="1200" dirty="0"/>
              <a:t>of glucose uptake metabolism in visceral fat by 18 F-FDG PET/CT reflects inflammatory status in metabolic syndrome. </a:t>
            </a:r>
            <a:r>
              <a:rPr lang="en-GB" sz="1200" i="1" dirty="0" err="1"/>
              <a:t>PLoS</a:t>
            </a:r>
            <a:r>
              <a:rPr lang="en-GB" sz="1200" i="1" dirty="0"/>
              <a:t> One</a:t>
            </a:r>
            <a:r>
              <a:rPr lang="en-GB" sz="1200" dirty="0"/>
              <a:t>. 2020;15(2</a:t>
            </a:r>
            <a:r>
              <a:rPr lang="en-GB" sz="1200" dirty="0" smtClean="0"/>
              <a:t>)</a:t>
            </a:r>
            <a:endParaRPr lang="tr-TR" sz="1200" dirty="0" smtClean="0"/>
          </a:p>
          <a:p>
            <a:r>
              <a:rPr lang="en-GB" sz="1200" dirty="0" smtClean="0"/>
              <a:t>Choi KE, </a:t>
            </a:r>
            <a:r>
              <a:rPr lang="tr-TR" sz="1200" dirty="0" smtClean="0"/>
              <a:t>et al</a:t>
            </a:r>
            <a:r>
              <a:rPr lang="en-GB" sz="1200" dirty="0" smtClean="0"/>
              <a:t>. Metabolic activity of visceral adipose tissue is associated with age-related macular degeneration: a pilot 18F-FDG PET/CT study. Front </a:t>
            </a:r>
            <a:r>
              <a:rPr lang="en-GB" sz="1200" dirty="0" err="1" smtClean="0"/>
              <a:t>Endocrinol</a:t>
            </a:r>
            <a:r>
              <a:rPr lang="en-GB" sz="1200" dirty="0" smtClean="0"/>
              <a:t> (Lausanne). 2024;14</a:t>
            </a:r>
            <a:endParaRPr lang="tr-TR" sz="1200" dirty="0" smtClean="0"/>
          </a:p>
          <a:p>
            <a:r>
              <a:rPr lang="en-GB" sz="1200" dirty="0" smtClean="0"/>
              <a:t>Yuan L,</a:t>
            </a:r>
            <a:r>
              <a:rPr lang="tr-TR" sz="1200" dirty="0" smtClean="0"/>
              <a:t> et al</a:t>
            </a:r>
            <a:r>
              <a:rPr lang="en-GB" sz="1200" dirty="0" smtClean="0"/>
              <a:t>. Abdominal obesity, body mass index and the risk of frailty in community-dwelling older adults: a systematic review and meta-analysis. Age Ageing. 2021;50(4)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474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Amaç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10063"/>
            <a:ext cx="10515600" cy="38669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smtClean="0"/>
              <a:t>Solid</a:t>
            </a:r>
            <a:r>
              <a:rPr lang="en-GB" dirty="0" smtClean="0"/>
              <a:t> </a:t>
            </a:r>
            <a:r>
              <a:rPr lang="en-GB" dirty="0" err="1" smtClean="0"/>
              <a:t>tümör</a:t>
            </a:r>
            <a:r>
              <a:rPr lang="tr-TR" dirty="0" smtClean="0"/>
              <a:t>ü olan</a:t>
            </a:r>
            <a:r>
              <a:rPr lang="en-GB" dirty="0" smtClean="0"/>
              <a:t> </a:t>
            </a:r>
            <a:r>
              <a:rPr lang="en-GB" dirty="0" err="1" smtClean="0"/>
              <a:t>yaşlı</a:t>
            </a:r>
            <a:r>
              <a:rPr lang="en-GB" dirty="0" smtClean="0"/>
              <a:t> </a:t>
            </a:r>
            <a:r>
              <a:rPr lang="tr-TR" dirty="0" smtClean="0"/>
              <a:t>b</a:t>
            </a:r>
            <a:r>
              <a:rPr lang="en-GB" dirty="0" err="1" smtClean="0"/>
              <a:t>i</a:t>
            </a:r>
            <a:r>
              <a:rPr lang="tr-TR" dirty="0" smtClean="0"/>
              <a:t>rey</a:t>
            </a:r>
            <a:r>
              <a:rPr lang="en-GB" dirty="0" err="1" smtClean="0"/>
              <a:t>lerde</a:t>
            </a:r>
            <a:r>
              <a:rPr lang="en-GB" dirty="0" smtClean="0"/>
              <a:t> 18F-FDG PET/BT </a:t>
            </a:r>
            <a:r>
              <a:rPr lang="en-GB" dirty="0" err="1" smtClean="0"/>
              <a:t>ile</a:t>
            </a:r>
            <a:r>
              <a:rPr lang="en-GB" dirty="0" smtClean="0"/>
              <a:t> </a:t>
            </a:r>
            <a:r>
              <a:rPr lang="en-GB" dirty="0" err="1" smtClean="0"/>
              <a:t>elde</a:t>
            </a:r>
            <a:r>
              <a:rPr lang="en-GB" dirty="0" smtClean="0"/>
              <a:t> </a:t>
            </a:r>
            <a:r>
              <a:rPr lang="en-GB" dirty="0" err="1" smtClean="0"/>
              <a:t>edilen</a:t>
            </a:r>
            <a:r>
              <a:rPr lang="en-GB" dirty="0" smtClean="0"/>
              <a:t> </a:t>
            </a:r>
            <a:r>
              <a:rPr lang="en-GB" dirty="0" err="1" smtClean="0"/>
              <a:t>yağ</a:t>
            </a:r>
            <a:r>
              <a:rPr lang="en-GB" dirty="0" smtClean="0"/>
              <a:t> </a:t>
            </a:r>
            <a:r>
              <a:rPr lang="en-GB" dirty="0" err="1" smtClean="0"/>
              <a:t>dokusu</a:t>
            </a:r>
            <a:r>
              <a:rPr lang="en-GB" dirty="0" smtClean="0"/>
              <a:t> </a:t>
            </a:r>
            <a:r>
              <a:rPr lang="en-GB" dirty="0" err="1" smtClean="0"/>
              <a:t>metabolik</a:t>
            </a:r>
            <a:r>
              <a:rPr lang="en-GB" dirty="0" smtClean="0"/>
              <a:t> </a:t>
            </a:r>
            <a:r>
              <a:rPr lang="en-GB" dirty="0" err="1" smtClean="0"/>
              <a:t>parametreleri</a:t>
            </a:r>
            <a:r>
              <a:rPr lang="en-GB" dirty="0" smtClean="0"/>
              <a:t> </a:t>
            </a:r>
            <a:r>
              <a:rPr lang="en-GB" dirty="0" err="1" smtClean="0"/>
              <a:t>ile</a:t>
            </a:r>
            <a:r>
              <a:rPr lang="en-GB" dirty="0" smtClean="0"/>
              <a:t> </a:t>
            </a:r>
            <a:r>
              <a:rPr lang="en-GB" dirty="0" err="1" smtClean="0"/>
              <a:t>kırılganlık</a:t>
            </a:r>
            <a:r>
              <a:rPr lang="en-GB" dirty="0" smtClean="0"/>
              <a:t> </a:t>
            </a:r>
            <a:r>
              <a:rPr lang="en-GB" dirty="0" err="1" smtClean="0"/>
              <a:t>arasındaki</a:t>
            </a:r>
            <a:r>
              <a:rPr lang="en-GB" dirty="0" smtClean="0"/>
              <a:t> </a:t>
            </a:r>
            <a:r>
              <a:rPr lang="en-GB" dirty="0" err="1" smtClean="0"/>
              <a:t>ilişkiyi</a:t>
            </a:r>
            <a:r>
              <a:rPr lang="en-GB" dirty="0" smtClean="0"/>
              <a:t> </a:t>
            </a:r>
            <a:r>
              <a:rPr lang="en-GB" dirty="0" err="1" smtClean="0"/>
              <a:t>incelemek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9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Materyal-</a:t>
            </a:r>
            <a:r>
              <a:rPr lang="tr-TR" b="1" dirty="0" err="1" smtClean="0"/>
              <a:t>Metod</a:t>
            </a:r>
            <a:endParaRPr lang="en-GB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73745"/>
            <a:ext cx="10515600" cy="3803218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 smtClean="0"/>
              <a:t>Kesitsel</a:t>
            </a:r>
            <a:endParaRPr lang="tr-TR" dirty="0" smtClean="0"/>
          </a:p>
          <a:p>
            <a:r>
              <a:rPr lang="tr-TR" dirty="0" smtClean="0"/>
              <a:t>50 yaş ve üzeri yaşlı olarak kabul edildi</a:t>
            </a:r>
          </a:p>
          <a:p>
            <a:r>
              <a:rPr lang="tr-TR" dirty="0" smtClean="0"/>
              <a:t>PET-BT randevu günlerinde</a:t>
            </a:r>
            <a:r>
              <a:rPr lang="tr-TR" dirty="0" smtClean="0"/>
              <a:t>, </a:t>
            </a:r>
            <a:r>
              <a:rPr lang="tr-TR" dirty="0" err="1" smtClean="0"/>
              <a:t>tetkiğe</a:t>
            </a:r>
            <a:r>
              <a:rPr lang="tr-TR" dirty="0" smtClean="0"/>
              <a:t> </a:t>
            </a:r>
            <a:r>
              <a:rPr lang="tr-TR" dirty="0" smtClean="0"/>
              <a:t>girmeden sabah saatlerinde</a:t>
            </a:r>
          </a:p>
          <a:p>
            <a:r>
              <a:rPr lang="tr-TR" dirty="0" smtClean="0"/>
              <a:t>Kapsamlı </a:t>
            </a:r>
            <a:r>
              <a:rPr lang="tr-TR" dirty="0" err="1" smtClean="0"/>
              <a:t>geriatrik</a:t>
            </a:r>
            <a:r>
              <a:rPr lang="tr-TR" dirty="0" smtClean="0"/>
              <a:t> değerlendirme</a:t>
            </a:r>
          </a:p>
          <a:p>
            <a:r>
              <a:rPr lang="tr-TR" dirty="0" smtClean="0"/>
              <a:t>CFS ve FRAIL</a:t>
            </a:r>
          </a:p>
          <a:p>
            <a:pPr algn="just"/>
            <a:r>
              <a:rPr lang="tr-TR" dirty="0"/>
              <a:t>S</a:t>
            </a:r>
            <a:r>
              <a:rPr lang="en-GB" dirty="0" err="1" smtClean="0"/>
              <a:t>üper</a:t>
            </a:r>
            <a:r>
              <a:rPr lang="en-GB" dirty="0" smtClean="0"/>
              <a:t> </a:t>
            </a:r>
            <a:r>
              <a:rPr lang="en-GB" dirty="0" err="1" smtClean="0"/>
              <a:t>bilgisayar</a:t>
            </a:r>
            <a:r>
              <a:rPr lang="en-GB" dirty="0" smtClean="0"/>
              <a:t> </a:t>
            </a:r>
            <a:r>
              <a:rPr lang="en-GB" dirty="0" err="1" smtClean="0"/>
              <a:t>kullanan</a:t>
            </a:r>
            <a:r>
              <a:rPr lang="en-GB" dirty="0" smtClean="0"/>
              <a:t> tam </a:t>
            </a:r>
            <a:r>
              <a:rPr lang="en-GB" dirty="0" err="1" smtClean="0"/>
              <a:t>otomatik</a:t>
            </a:r>
            <a:r>
              <a:rPr lang="en-GB" dirty="0" smtClean="0"/>
              <a:t> </a:t>
            </a:r>
            <a:r>
              <a:rPr lang="en-GB" dirty="0" err="1" smtClean="0"/>
              <a:t>toplam</a:t>
            </a:r>
            <a:r>
              <a:rPr lang="en-GB" dirty="0" smtClean="0"/>
              <a:t> </a:t>
            </a:r>
            <a:r>
              <a:rPr lang="en-GB" dirty="0" err="1" smtClean="0"/>
              <a:t>segmentasyon</a:t>
            </a:r>
            <a:r>
              <a:rPr lang="en-GB" dirty="0" smtClean="0"/>
              <a:t> </a:t>
            </a:r>
            <a:r>
              <a:rPr lang="en-GB" dirty="0" err="1" smtClean="0"/>
              <a:t>yazılımı</a:t>
            </a:r>
            <a:endParaRPr lang="tr-TR" dirty="0" smtClean="0"/>
          </a:p>
          <a:p>
            <a:pPr algn="just"/>
            <a:r>
              <a:rPr lang="en-GB" dirty="0" smtClean="0"/>
              <a:t>L3 </a:t>
            </a:r>
            <a:r>
              <a:rPr lang="en-GB" dirty="0" err="1" smtClean="0"/>
              <a:t>seviyesindeki</a:t>
            </a:r>
            <a:r>
              <a:rPr lang="en-GB" dirty="0" smtClean="0"/>
              <a:t> </a:t>
            </a:r>
            <a:r>
              <a:rPr lang="en-GB" dirty="0" err="1" smtClean="0"/>
              <a:t>yağ</a:t>
            </a:r>
            <a:r>
              <a:rPr lang="en-GB" dirty="0" smtClean="0"/>
              <a:t> </a:t>
            </a:r>
            <a:r>
              <a:rPr lang="en-GB" dirty="0" err="1" smtClean="0"/>
              <a:t>doku</a:t>
            </a:r>
            <a:endParaRPr lang="tr-TR" dirty="0" smtClean="0"/>
          </a:p>
          <a:p>
            <a:pPr algn="just"/>
            <a:r>
              <a:rPr lang="en-GB" dirty="0" err="1" smtClean="0"/>
              <a:t>SUVortalama</a:t>
            </a:r>
            <a:r>
              <a:rPr lang="en-GB" dirty="0" smtClean="0"/>
              <a:t>/</a:t>
            </a:r>
            <a:r>
              <a:rPr lang="en-GB" dirty="0" err="1" smtClean="0"/>
              <a:t>SUVmaks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38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Materyal-</a:t>
            </a:r>
            <a:r>
              <a:rPr lang="tr-TR" b="1" dirty="0" err="1" smtClean="0"/>
              <a:t>Metod</a:t>
            </a:r>
            <a:endParaRPr lang="en-GB" b="1" dirty="0"/>
          </a:p>
        </p:txBody>
      </p:sp>
      <p:pic>
        <p:nvPicPr>
          <p:cNvPr id="6" name="İçerik Yer Tutucusu 5" descr="yemek, gıd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96749CE-92B2-1740-6236-D0BC1AA71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22" t="14058" r="66929" b="33925"/>
          <a:stretch>
            <a:fillRect/>
          </a:stretch>
        </p:blipFill>
        <p:spPr>
          <a:xfrm>
            <a:off x="1068026" y="2228934"/>
            <a:ext cx="4354206" cy="3803650"/>
          </a:xfrm>
          <a:prstGeom prst="rect">
            <a:avLst/>
          </a:prstGeom>
        </p:spPr>
      </p:pic>
      <p:pic>
        <p:nvPicPr>
          <p:cNvPr id="7" name="Resim 6" descr="yemek, gıd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1DFD774-F02A-89E5-2151-1B4AB37FB1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13" t="14482" r="33538" b="33501"/>
          <a:stretch>
            <a:fillRect/>
          </a:stretch>
        </p:blipFill>
        <p:spPr>
          <a:xfrm>
            <a:off x="6673516" y="2228934"/>
            <a:ext cx="4555958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 (104 hasta)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845798"/>
              </p:ext>
            </p:extLst>
          </p:nvPr>
        </p:nvGraphicFramePr>
        <p:xfrm>
          <a:off x="838199" y="2213823"/>
          <a:ext cx="9990222" cy="3948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5111">
                  <a:extLst>
                    <a:ext uri="{9D8B030D-6E8A-4147-A177-3AD203B41FA5}">
                      <a16:colId xmlns:a16="http://schemas.microsoft.com/office/drawing/2014/main" val="4224752499"/>
                    </a:ext>
                  </a:extLst>
                </a:gridCol>
                <a:gridCol w="4995111">
                  <a:extLst>
                    <a:ext uri="{9D8B030D-6E8A-4147-A177-3AD203B41FA5}">
                      <a16:colId xmlns:a16="http://schemas.microsoft.com/office/drawing/2014/main" val="2023788377"/>
                    </a:ext>
                  </a:extLst>
                </a:gridCol>
              </a:tblGrid>
              <a:tr h="218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41286955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Age (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years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63.5 (58.0-72.0)</a:t>
                      </a:r>
                      <a:endParaRPr lang="en-GB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330665776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female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 (51.9)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48788187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>
                          <a:effectLst/>
                        </a:rPr>
                        <a:t>Marital</a:t>
                      </a:r>
                      <a:r>
                        <a:rPr lang="tr-TR" sz="1100" dirty="0">
                          <a:effectLst/>
                        </a:rPr>
                        <a:t> </a:t>
                      </a:r>
                      <a:r>
                        <a:rPr lang="tr-TR" sz="1100" dirty="0" err="1">
                          <a:effectLst/>
                        </a:rPr>
                        <a:t>Status</a:t>
                      </a:r>
                      <a:r>
                        <a:rPr lang="tr-TR" sz="1100" dirty="0">
                          <a:effectLst/>
                        </a:rPr>
                        <a:t> (not </a:t>
                      </a:r>
                      <a:r>
                        <a:rPr lang="tr-TR" sz="1100" dirty="0" err="1">
                          <a:effectLst/>
                        </a:rPr>
                        <a:t>married</a:t>
                      </a:r>
                      <a:r>
                        <a:rPr lang="tr-TR" sz="11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16 (15.4)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217778946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Education (≤5 years)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37 (35.6)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3321466760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>
                          <a:effectLst/>
                        </a:rPr>
                        <a:t>Smoker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59 (56.7)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1269836184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Surgery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70 (67.3)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188676895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Multimorbidity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28 (26.9)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278179917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>
                          <a:effectLst/>
                        </a:rPr>
                        <a:t>Polypharmacy</a:t>
                      </a:r>
                      <a:r>
                        <a:rPr lang="tr-TR" sz="1100" dirty="0">
                          <a:effectLst/>
                        </a:rPr>
                        <a:t> (≥5 </a:t>
                      </a:r>
                      <a:r>
                        <a:rPr lang="tr-TR" sz="1100" dirty="0" err="1">
                          <a:effectLst/>
                        </a:rPr>
                        <a:t>medicines</a:t>
                      </a:r>
                      <a:r>
                        <a:rPr lang="tr-TR" sz="11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23 (22.1)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50261110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Medicine Number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2.0 (1.0-4.0)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3223509226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Malignancy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852924739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Breast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 (32.7)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303485409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Lung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 (25.0)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89522734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Gastrointestinal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 (16.3)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119410869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Others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(20.2)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382240436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≥1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(5.8)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1349567611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Chemotheraphy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66 (63.5)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234871086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Radiotheraphy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29 (27.9)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71" marR="48471" marT="0" marB="0"/>
                </a:tc>
                <a:extLst>
                  <a:ext uri="{0D108BD9-81ED-4DB2-BD59-A6C34878D82A}">
                    <a16:rowId xmlns:a16="http://schemas.microsoft.com/office/drawing/2014/main" val="3900748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6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91490"/>
            <a:ext cx="10515600" cy="822037"/>
          </a:xfrm>
        </p:spPr>
        <p:txBody>
          <a:bodyPr>
            <a:normAutofit/>
          </a:bodyPr>
          <a:lstStyle/>
          <a:p>
            <a:r>
              <a:rPr lang="tr-TR" b="1" dirty="0" smtClean="0"/>
              <a:t>Bulgular</a:t>
            </a:r>
            <a:endParaRPr lang="en-GB" b="1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658229"/>
              </p:ext>
            </p:extLst>
          </p:nvPr>
        </p:nvGraphicFramePr>
        <p:xfrm>
          <a:off x="1122947" y="2013516"/>
          <a:ext cx="10010274" cy="4483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5137">
                  <a:extLst>
                    <a:ext uri="{9D8B030D-6E8A-4147-A177-3AD203B41FA5}">
                      <a16:colId xmlns:a16="http://schemas.microsoft.com/office/drawing/2014/main" val="2707132139"/>
                    </a:ext>
                  </a:extLst>
                </a:gridCol>
                <a:gridCol w="5005137">
                  <a:extLst>
                    <a:ext uri="{9D8B030D-6E8A-4147-A177-3AD203B41FA5}">
                      <a16:colId xmlns:a16="http://schemas.microsoft.com/office/drawing/2014/main" val="628278016"/>
                    </a:ext>
                  </a:extLst>
                </a:gridCol>
              </a:tblGrid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9116839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Katz Activities of Daily Living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6.0 (5.0-6.0)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199929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Instrumental Activities of Daily Living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6.0 (5.0-8.0)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3764963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Mini-Nutritional Assessment Short Form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13.0 (10.0-14.0)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750946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   ≤11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35 (33.7)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7807407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Clinical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Frailty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Scale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4.0 (4.0-5.0)</a:t>
                      </a:r>
                      <a:endParaRPr lang="en-GB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38504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≥4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89 (85.6)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0127065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≥5</a:t>
                      </a:r>
                      <a:endParaRPr lang="en-GB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 (33.7)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508251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FRAIL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2.0 (1.0-3.0)</a:t>
                      </a:r>
                      <a:endParaRPr lang="en-GB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134927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≥1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 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(79.8)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032405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≥3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 (33.7)</a:t>
                      </a:r>
                      <a:endParaRPr lang="en-GB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553396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SARC-F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2.0 (0.5-4.0)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11206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  ≥4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29 (27.9)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4174934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EAT-10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0.0 (0.0-0.0)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6056057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   ≥2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7 (6.7)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697994"/>
                  </a:ext>
                </a:extLst>
              </a:tr>
              <a:tr h="280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History of Falling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14 (13.5)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120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6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0DEA6E6B-8948-418F-9606-8D99FFCAC839}"/>
</file>

<file path=customXml/itemProps2.xml><?xml version="1.0" encoding="utf-8"?>
<ds:datastoreItem xmlns:ds="http://schemas.openxmlformats.org/officeDocument/2006/customXml" ds:itemID="{7CB6C1A1-C203-4380-843F-9D9B68714D24}"/>
</file>

<file path=customXml/itemProps3.xml><?xml version="1.0" encoding="utf-8"?>
<ds:datastoreItem xmlns:ds="http://schemas.openxmlformats.org/officeDocument/2006/customXml" ds:itemID="{8A70CC03-7715-4F90-9EED-975A08EE494F}"/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817</Words>
  <Application>Microsoft Office PowerPoint</Application>
  <PresentationFormat>Geniş ekran</PresentationFormat>
  <Paragraphs>239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Teması</vt:lpstr>
      <vt:lpstr>Association Between Adipose Tissue Metabolism and Frailty in Older Adults with Solid Tumors:  A Cross-Sectional Imaging-Based Study</vt:lpstr>
      <vt:lpstr>Sunum Planı</vt:lpstr>
      <vt:lpstr>Giriş</vt:lpstr>
      <vt:lpstr>Giriş</vt:lpstr>
      <vt:lpstr>Amaç</vt:lpstr>
      <vt:lpstr>Materyal-Metod</vt:lpstr>
      <vt:lpstr>Materyal-Metod</vt:lpstr>
      <vt:lpstr>Bulgular (104 hasta)</vt:lpstr>
      <vt:lpstr>Bulgular</vt:lpstr>
      <vt:lpstr>Bulgular</vt:lpstr>
      <vt:lpstr>Bulgular (CFS)</vt:lpstr>
      <vt:lpstr>Bulgular (FRAIL)</vt:lpstr>
      <vt:lpstr>Bulgular (Korelasyon)</vt:lpstr>
      <vt:lpstr>Bulgular (Regresyon-yaş, cinsiyet)</vt:lpstr>
      <vt:lpstr>Tartışma</vt:lpstr>
      <vt:lpstr>Sonuç</vt:lpstr>
      <vt:lpstr>PowerPoint Sunusu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SERDAR CEYLAN</dc:creator>
  <cp:lastModifiedBy>SERDAR CEYLAN</cp:lastModifiedBy>
  <cp:revision>57</cp:revision>
  <dcterms:created xsi:type="dcterms:W3CDTF">2025-10-06T09:38:16Z</dcterms:created>
  <dcterms:modified xsi:type="dcterms:W3CDTF">2025-10-15T13:23:17Z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