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5.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52.xml" ContentType="application/vnd.openxmlformats-officedocument.presentationml.notesSl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1.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quickStyle17.xml" ContentType="application/vnd.openxmlformats-officedocument.drawingml.diagramStyle+xml"/>
  <Override PartName="/ppt/diagrams/colors17.xml" ContentType="application/vnd.openxmlformats-officedocument.drawingml.diagramColors+xml"/>
  <Override PartName="/ppt/theme/theme1.xml" ContentType="application/vnd.openxmlformats-officedocument.theme+xml"/>
  <Override PartName="/ppt/diagrams/drawing17.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colors18.xml" ContentType="application/vnd.openxmlformats-officedocument.drawingml.diagramColors+xml"/>
  <Override PartName="/ppt/diagrams/drawing18.xml" ContentType="application/vnd.ms-office.drawingml.diagramDrawing+xml"/>
  <Override PartName="/ppt/diagrams/quickStyle15.xml" ContentType="application/vnd.openxmlformats-officedocument.drawingml.diagramStyle+xml"/>
  <Override PartName="/ppt/diagrams/layout19.xml" ContentType="application/vnd.openxmlformats-officedocument.drawingml.diagramLayout+xml"/>
  <Override PartName="/ppt/diagrams/layout15.xml" ContentType="application/vnd.openxmlformats-officedocument.drawingml.diagramLayout+xml"/>
  <Override PartName="/ppt/diagrams/layout18.xml" ContentType="application/vnd.openxmlformats-officedocument.drawingml.diagramLayout+xml"/>
  <Override PartName="/ppt/diagrams/drawing19.xml" ContentType="application/vnd.ms-office.drawingml.diagramDrawing+xml"/>
  <Override PartName="/ppt/diagrams/quickStyle19.xml" ContentType="application/vnd.openxmlformats-officedocument.drawingml.diagramStyle+xml"/>
  <Override PartName="/ppt/diagrams/colors15.xml" ContentType="application/vnd.openxmlformats-officedocument.drawingml.diagramColors+xml"/>
  <Override PartName="/ppt/diagrams/layout20.xml" ContentType="application/vnd.openxmlformats-officedocument.drawingml.diagramLayout+xml"/>
  <Override PartName="/ppt/diagrams/quickStyle20.xml" ContentType="application/vnd.openxmlformats-officedocument.drawingml.diagramStyle+xml"/>
  <Override PartName="/ppt/diagrams/quickStyle18.xml" ContentType="application/vnd.openxmlformats-officedocument.drawingml.diagramStyle+xml"/>
  <Override PartName="/ppt/diagrams/colors20.xml" ContentType="application/vnd.openxmlformats-officedocument.drawingml.diagramColors+xml"/>
  <Override PartName="/ppt/diagrams/drawing15.xml" ContentType="application/vnd.ms-office.drawingml.diagramDrawing+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quickStyle10.xml" ContentType="application/vnd.openxmlformats-officedocument.drawingml.diagramStyle+xml"/>
  <Override PartName="/ppt/diagrams/drawing20.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colors19.xml" ContentType="application/vnd.openxmlformats-officedocument.drawingml.diagramColors+xml"/>
  <Override PartName="/ppt/diagrams/layout17.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5" r:id="rId1"/>
    <p:sldMasterId id="2147484213" r:id="rId2"/>
    <p:sldMasterId id="2147484227" r:id="rId3"/>
  </p:sldMasterIdLst>
  <p:notesMasterIdLst>
    <p:notesMasterId r:id="rId110"/>
  </p:notesMasterIdLst>
  <p:sldIdLst>
    <p:sldId id="256" r:id="rId4"/>
    <p:sldId id="258" r:id="rId5"/>
    <p:sldId id="1201" r:id="rId6"/>
    <p:sldId id="1189" r:id="rId7"/>
    <p:sldId id="379" r:id="rId8"/>
    <p:sldId id="1238" r:id="rId9"/>
    <p:sldId id="1199" r:id="rId10"/>
    <p:sldId id="1204" r:id="rId11"/>
    <p:sldId id="1266" r:id="rId12"/>
    <p:sldId id="1205" r:id="rId13"/>
    <p:sldId id="1290" r:id="rId14"/>
    <p:sldId id="1241" r:id="rId15"/>
    <p:sldId id="1263" r:id="rId16"/>
    <p:sldId id="1264" r:id="rId17"/>
    <p:sldId id="1265" r:id="rId18"/>
    <p:sldId id="1279" r:id="rId19"/>
    <p:sldId id="1239" r:id="rId20"/>
    <p:sldId id="1257" r:id="rId21"/>
    <p:sldId id="1213" r:id="rId22"/>
    <p:sldId id="1285" r:id="rId23"/>
    <p:sldId id="1210" r:id="rId24"/>
    <p:sldId id="1258" r:id="rId25"/>
    <p:sldId id="1288" r:id="rId26"/>
    <p:sldId id="1286" r:id="rId27"/>
    <p:sldId id="1259" r:id="rId28"/>
    <p:sldId id="1260" r:id="rId29"/>
    <p:sldId id="1261" r:id="rId30"/>
    <p:sldId id="1214" r:id="rId31"/>
    <p:sldId id="1243" r:id="rId32"/>
    <p:sldId id="1244" r:id="rId33"/>
    <p:sldId id="1216" r:id="rId34"/>
    <p:sldId id="1215" r:id="rId35"/>
    <p:sldId id="1281" r:id="rId36"/>
    <p:sldId id="1280" r:id="rId37"/>
    <p:sldId id="1217" r:id="rId38"/>
    <p:sldId id="1262" r:id="rId39"/>
    <p:sldId id="1247" r:id="rId40"/>
    <p:sldId id="1250" r:id="rId41"/>
    <p:sldId id="1207" r:id="rId42"/>
    <p:sldId id="1249" r:id="rId43"/>
    <p:sldId id="1251" r:id="rId44"/>
    <p:sldId id="1252" r:id="rId45"/>
    <p:sldId id="1254" r:id="rId46"/>
    <p:sldId id="1256" r:id="rId47"/>
    <p:sldId id="1255" r:id="rId48"/>
    <p:sldId id="1208" r:id="rId49"/>
    <p:sldId id="1209" r:id="rId50"/>
    <p:sldId id="1206" r:id="rId51"/>
    <p:sldId id="413" r:id="rId52"/>
    <p:sldId id="1188" r:id="rId53"/>
    <p:sldId id="433" r:id="rId54"/>
    <p:sldId id="389" r:id="rId55"/>
    <p:sldId id="1278" r:id="rId56"/>
    <p:sldId id="1211" r:id="rId57"/>
    <p:sldId id="339" r:id="rId58"/>
    <p:sldId id="300" r:id="rId59"/>
    <p:sldId id="301" r:id="rId60"/>
    <p:sldId id="302" r:id="rId61"/>
    <p:sldId id="1183" r:id="rId62"/>
    <p:sldId id="1186" r:id="rId63"/>
    <p:sldId id="312" r:id="rId64"/>
    <p:sldId id="313" r:id="rId65"/>
    <p:sldId id="400" r:id="rId66"/>
    <p:sldId id="402" r:id="rId67"/>
    <p:sldId id="403" r:id="rId68"/>
    <p:sldId id="1240" r:id="rId69"/>
    <p:sldId id="431" r:id="rId70"/>
    <p:sldId id="404" r:id="rId71"/>
    <p:sldId id="1196" r:id="rId72"/>
    <p:sldId id="1212" r:id="rId73"/>
    <p:sldId id="1267" r:id="rId74"/>
    <p:sldId id="1284" r:id="rId75"/>
    <p:sldId id="1268" r:id="rId76"/>
    <p:sldId id="1219" r:id="rId77"/>
    <p:sldId id="1269" r:id="rId78"/>
    <p:sldId id="1270" r:id="rId79"/>
    <p:sldId id="1272" r:id="rId80"/>
    <p:sldId id="1271" r:id="rId81"/>
    <p:sldId id="1273" r:id="rId82"/>
    <p:sldId id="1289" r:id="rId83"/>
    <p:sldId id="1274" r:id="rId84"/>
    <p:sldId id="1275" r:id="rId85"/>
    <p:sldId id="1276" r:id="rId86"/>
    <p:sldId id="1277" r:id="rId87"/>
    <p:sldId id="1220" r:id="rId88"/>
    <p:sldId id="1218" r:id="rId89"/>
    <p:sldId id="1221" r:id="rId90"/>
    <p:sldId id="1222" r:id="rId91"/>
    <p:sldId id="1223" r:id="rId92"/>
    <p:sldId id="1224" r:id="rId93"/>
    <p:sldId id="1225" r:id="rId94"/>
    <p:sldId id="1226" r:id="rId95"/>
    <p:sldId id="1227" r:id="rId96"/>
    <p:sldId id="1228" r:id="rId97"/>
    <p:sldId id="1229" r:id="rId98"/>
    <p:sldId id="1230" r:id="rId99"/>
    <p:sldId id="1231" r:id="rId100"/>
    <p:sldId id="1233" r:id="rId101"/>
    <p:sldId id="1234" r:id="rId102"/>
    <p:sldId id="1282" r:id="rId103"/>
    <p:sldId id="1283" r:id="rId104"/>
    <p:sldId id="1287" r:id="rId105"/>
    <p:sldId id="1235" r:id="rId106"/>
    <p:sldId id="1237" r:id="rId107"/>
    <p:sldId id="1236" r:id="rId108"/>
    <p:sldId id="290" r:id="rId10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vaş öztürk" initials="sö"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66"/>
    <a:srgbClr val="FF9900"/>
    <a:srgbClr val="0000CC"/>
    <a:srgbClr val="FFFF00"/>
    <a:srgbClr val="FF6600"/>
    <a:srgbClr val="FF9933"/>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8" autoAdjust="0"/>
    <p:restoredTop sz="95033" autoAdjust="0"/>
  </p:normalViewPr>
  <p:slideViewPr>
    <p:cSldViewPr>
      <p:cViewPr varScale="1">
        <p:scale>
          <a:sx n="78" d="100"/>
          <a:sy n="78" d="100"/>
        </p:scale>
        <p:origin x="605"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ustomXml" Target="../customXml/item2.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118" Type="http://schemas.openxmlformats.org/officeDocument/2006/relationships/customXml" Target="../customXml/item3.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commentAuthors" Target="commen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Sayfa1!$B$1</c:f>
              <c:strCache>
                <c:ptCount val="1"/>
                <c:pt idx="0">
                  <c:v>Seri 1</c:v>
                </c:pt>
              </c:strCache>
            </c:strRef>
          </c:tx>
          <c:spPr>
            <a:solidFill>
              <a:schemeClr val="accent5"/>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anchor="ctr" anchorCtr="1"/>
              <a:lstStyle/>
              <a:p>
                <a:pPr>
                  <a:defRPr sz="1699"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Sayfa1!$A$2:$A$8</c:f>
              <c:strCache>
                <c:ptCount val="7"/>
                <c:pt idx="0">
                  <c:v>&lt;30</c:v>
                </c:pt>
                <c:pt idx="1">
                  <c:v>30-39</c:v>
                </c:pt>
                <c:pt idx="2">
                  <c:v>40-49</c:v>
                </c:pt>
                <c:pt idx="3">
                  <c:v>50-59</c:v>
                </c:pt>
                <c:pt idx="4">
                  <c:v>60-69</c:v>
                </c:pt>
                <c:pt idx="5">
                  <c:v>70-79</c:v>
                </c:pt>
                <c:pt idx="6">
                  <c:v>≥ 80</c:v>
                </c:pt>
              </c:strCache>
            </c:strRef>
          </c:cat>
          <c:val>
            <c:numRef>
              <c:f>Sayfa1!$B$2:$B$8</c:f>
              <c:numCache>
                <c:formatCode>General</c:formatCode>
                <c:ptCount val="7"/>
                <c:pt idx="0">
                  <c:v>10</c:v>
                </c:pt>
                <c:pt idx="1">
                  <c:v>8.5</c:v>
                </c:pt>
                <c:pt idx="2">
                  <c:v>12.6</c:v>
                </c:pt>
                <c:pt idx="3">
                  <c:v>18.2</c:v>
                </c:pt>
                <c:pt idx="4">
                  <c:v>32.700000000000003</c:v>
                </c:pt>
                <c:pt idx="5">
                  <c:v>41.3</c:v>
                </c:pt>
                <c:pt idx="6">
                  <c:v>54.7</c:v>
                </c:pt>
              </c:numCache>
            </c:numRef>
          </c:val>
          <c:extLst>
            <c:ext xmlns:c16="http://schemas.microsoft.com/office/drawing/2014/chart" uri="{C3380CC4-5D6E-409C-BE32-E72D297353CC}">
              <c16:uniqueId val="{00000000-0AD4-4704-A845-E7BA46720BAF}"/>
            </c:ext>
          </c:extLst>
        </c:ser>
        <c:dLbls>
          <c:showLegendKey val="0"/>
          <c:showVal val="0"/>
          <c:showCatName val="0"/>
          <c:showSerName val="0"/>
          <c:showPercent val="0"/>
          <c:showBubbleSize val="0"/>
        </c:dLbls>
        <c:gapWidth val="80"/>
        <c:axId val="1583786816"/>
        <c:axId val="1"/>
      </c:barChart>
      <c:catAx>
        <c:axId val="1583786816"/>
        <c:scaling>
          <c:orientation val="minMax"/>
        </c:scaling>
        <c:delete val="0"/>
        <c:axPos val="b"/>
        <c:numFmt formatCode="General" sourceLinked="1"/>
        <c:majorTickMark val="none"/>
        <c:minorTickMark val="out"/>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799"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tr-TR"/>
          </a:p>
        </c:txPr>
        <c:crossAx val="1"/>
        <c:crosses val="autoZero"/>
        <c:auto val="1"/>
        <c:lblAlgn val="ctr"/>
        <c:lblOffset val="0"/>
        <c:noMultiLvlLbl val="0"/>
      </c:catAx>
      <c:valAx>
        <c:axId val="1"/>
        <c:scaling>
          <c:orientation val="minMax"/>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799" b="1" i="0" u="none" strike="noStrike" kern="1200" baseline="0">
                    <a:solidFill>
                      <a:srgbClr val="000000"/>
                    </a:solidFill>
                    <a:latin typeface="Century Gothic"/>
                    <a:ea typeface="Century Gothic"/>
                    <a:cs typeface="Century Gothic"/>
                  </a:defRPr>
                </a:pPr>
                <a:r>
                  <a:rPr lang="tr-TR"/>
                  <a:t>(%)</a:t>
                </a:r>
              </a:p>
            </c:rich>
          </c:tx>
          <c:overlay val="0"/>
          <c:spPr>
            <a:noFill/>
            <a:ln>
              <a:noFill/>
            </a:ln>
            <a:effectLst/>
          </c:spPr>
          <c:txPr>
            <a:bodyPr rot="-5400000" spcFirstLastPara="1" vertOverflow="ellipsis" vert="horz" wrap="square" anchor="ctr" anchorCtr="1"/>
            <a:lstStyle/>
            <a:p>
              <a:pPr>
                <a:defRPr sz="1799" b="1" i="0" u="none" strike="noStrike" kern="1200" baseline="0">
                  <a:solidFill>
                    <a:srgbClr val="000000"/>
                  </a:solidFill>
                  <a:latin typeface="Century Gothic"/>
                  <a:ea typeface="Century Gothic"/>
                  <a:cs typeface="Century Gothic"/>
                </a:defRPr>
              </a:pPr>
              <a:endParaRPr lang="tr-TR"/>
            </a:p>
          </c:txPr>
        </c:title>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599"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tr-TR"/>
          </a:p>
        </c:txPr>
        <c:crossAx val="1583786816"/>
        <c:crosses val="autoZero"/>
        <c:crossBetween val="between"/>
      </c:valAx>
      <c:spPr>
        <a:noFill/>
        <a:ln>
          <a:noFill/>
        </a:ln>
        <a:effectLst/>
      </c:spPr>
    </c:plotArea>
    <c:plotVisOnly val="1"/>
    <c:dispBlanksAs val="gap"/>
    <c:showDLblsOverMax val="0"/>
  </c:chart>
  <c:spPr>
    <a:noFill/>
    <a:ln w="12700" cap="flat" cmpd="sng" algn="ctr">
      <a:solidFill>
        <a:schemeClr val="tx1"/>
      </a:solidFill>
      <a:prstDash val="solid"/>
      <a:miter lim="800000"/>
    </a:ln>
    <a:effectLst/>
  </c:spPr>
  <c:txPr>
    <a:bodyPr/>
    <a:lstStyle/>
    <a:p>
      <a:pPr>
        <a:defRPr sz="1799"/>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38D17-9A2E-494F-8A41-CE943FCCB4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62FC5000-32DB-43D9-BB28-E4A95D4C7298}">
      <dgm:prSet custT="1"/>
      <dgm:spPr/>
      <dgm:t>
        <a:bodyPr/>
        <a:lstStyle/>
        <a:p>
          <a:pPr algn="ctr" rtl="0"/>
          <a:r>
            <a:rPr lang="tr-TR" sz="5400" b="1" dirty="0"/>
            <a:t>Yaşlıda Kronik Böbrek </a:t>
          </a:r>
          <a:r>
            <a:rPr lang="tr-TR" sz="5400" b="1" dirty="0" err="1"/>
            <a:t>Hastalığnın</a:t>
          </a:r>
          <a:r>
            <a:rPr lang="tr-TR" sz="5400" b="1" dirty="0"/>
            <a:t> Yönetimi</a:t>
          </a:r>
          <a:endParaRPr lang="en-US" sz="5400" b="1" dirty="0"/>
        </a:p>
      </dgm:t>
    </dgm:pt>
    <dgm:pt modelId="{A5002073-2ABF-4C89-A249-326C81B00DDC}" type="parTrans" cxnId="{FC832267-BB03-44FD-8CD4-6B3B87209DFF}">
      <dgm:prSet/>
      <dgm:spPr/>
      <dgm:t>
        <a:bodyPr/>
        <a:lstStyle/>
        <a:p>
          <a:endParaRPr lang="tr-TR" sz="1400"/>
        </a:p>
      </dgm:t>
    </dgm:pt>
    <dgm:pt modelId="{8DDC3AD5-A777-4D58-8E29-E77309B27D96}" type="sibTrans" cxnId="{FC832267-BB03-44FD-8CD4-6B3B87209DFF}">
      <dgm:prSet/>
      <dgm:spPr/>
      <dgm:t>
        <a:bodyPr/>
        <a:lstStyle/>
        <a:p>
          <a:endParaRPr lang="tr-TR" sz="1400"/>
        </a:p>
      </dgm:t>
    </dgm:pt>
    <dgm:pt modelId="{981A1CDA-E581-47ED-B62C-A6DC3BF699DD}" type="pres">
      <dgm:prSet presAssocID="{27238D17-9A2E-494F-8A41-CE943FCCB4BE}" presName="linear" presStyleCnt="0">
        <dgm:presLayoutVars>
          <dgm:animLvl val="lvl"/>
          <dgm:resizeHandles val="exact"/>
        </dgm:presLayoutVars>
      </dgm:prSet>
      <dgm:spPr/>
    </dgm:pt>
    <dgm:pt modelId="{CE347093-BBD4-4C16-9D9F-217774717F73}" type="pres">
      <dgm:prSet presAssocID="{62FC5000-32DB-43D9-BB28-E4A95D4C7298}" presName="parentText" presStyleLbl="node1" presStyleIdx="0" presStyleCnt="1" custScaleY="85420" custLinFactNeighborY="-6807">
        <dgm:presLayoutVars>
          <dgm:chMax val="0"/>
          <dgm:bulletEnabled val="1"/>
        </dgm:presLayoutVars>
      </dgm:prSet>
      <dgm:spPr/>
    </dgm:pt>
  </dgm:ptLst>
  <dgm:cxnLst>
    <dgm:cxn modelId="{0EBC3E24-AF07-4AC6-AE29-0D33E727DF53}" type="presOf" srcId="{27238D17-9A2E-494F-8A41-CE943FCCB4BE}" destId="{981A1CDA-E581-47ED-B62C-A6DC3BF699DD}" srcOrd="0" destOrd="0" presId="urn:microsoft.com/office/officeart/2005/8/layout/vList2"/>
    <dgm:cxn modelId="{FC832267-BB03-44FD-8CD4-6B3B87209DFF}" srcId="{27238D17-9A2E-494F-8A41-CE943FCCB4BE}" destId="{62FC5000-32DB-43D9-BB28-E4A95D4C7298}" srcOrd="0" destOrd="0" parTransId="{A5002073-2ABF-4C89-A249-326C81B00DDC}" sibTransId="{8DDC3AD5-A777-4D58-8E29-E77309B27D96}"/>
    <dgm:cxn modelId="{DF454FB8-1E2D-4251-BE07-2F23A514FA9F}" type="presOf" srcId="{62FC5000-32DB-43D9-BB28-E4A95D4C7298}" destId="{CE347093-BBD4-4C16-9D9F-217774717F73}" srcOrd="0" destOrd="0" presId="urn:microsoft.com/office/officeart/2005/8/layout/vList2"/>
    <dgm:cxn modelId="{A4CD033F-E339-4825-A8F8-6CEDC01253B4}" type="presParOf" srcId="{981A1CDA-E581-47ED-B62C-A6DC3BF699DD}" destId="{CE347093-BBD4-4C16-9D9F-217774717F7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7BCE6E-CD9A-4363-BE80-82F2F00DC47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A0EB76B-D0A0-4AFC-87FA-A4CD3D998232}">
      <dgm:prSet/>
      <dgm:spPr/>
      <dgm:t>
        <a:bodyPr/>
        <a:lstStyle/>
        <a:p>
          <a:r>
            <a:rPr lang="tr-TR" b="1" i="0" baseline="0" dirty="0"/>
            <a:t>Yaşam Dönemi Yaklaşımı:</a:t>
          </a:r>
          <a:br>
            <a:rPr lang="tr-TR" b="0" i="0" baseline="0" dirty="0"/>
          </a:br>
          <a:r>
            <a:rPr lang="tr-TR" b="0" i="0" baseline="0" dirty="0"/>
            <a:t>Kılavuz, </a:t>
          </a:r>
          <a:r>
            <a:rPr lang="tr-TR" b="0" i="0" u="sng" baseline="0" dirty="0"/>
            <a:t>yaş faktörünü </a:t>
          </a:r>
          <a:r>
            <a:rPr lang="tr-TR" b="0" i="0" baseline="0" dirty="0"/>
            <a:t>genel bakım planına entegre ederek </a:t>
          </a:r>
          <a:r>
            <a:rPr lang="tr-TR" b="0" i="0" u="sng" baseline="0" dirty="0"/>
            <a:t>“yaşam seyri” </a:t>
          </a:r>
          <a:r>
            <a:rPr lang="tr-TR" b="0" i="0" baseline="0" dirty="0"/>
            <a:t>kavramını benimsiyor. Tek tip tedavi yerine hastanın </a:t>
          </a:r>
          <a:r>
            <a:rPr lang="tr-TR" b="0" i="0" u="sng" baseline="0" dirty="0"/>
            <a:t>bireysel seyri ve öncelikleri dikkate </a:t>
          </a:r>
          <a:r>
            <a:rPr lang="tr-TR" b="0" i="0" baseline="0" dirty="0"/>
            <a:t>alınmalı.</a:t>
          </a:r>
          <a:endParaRPr lang="en-US" dirty="0"/>
        </a:p>
      </dgm:t>
    </dgm:pt>
    <dgm:pt modelId="{94C23FE1-A23C-4D43-B6F7-05E0AEE40B90}" type="parTrans" cxnId="{068D7CF4-9FB0-4E84-A3E3-37F7FE04569D}">
      <dgm:prSet/>
      <dgm:spPr/>
      <dgm:t>
        <a:bodyPr/>
        <a:lstStyle/>
        <a:p>
          <a:endParaRPr lang="en-US"/>
        </a:p>
      </dgm:t>
    </dgm:pt>
    <dgm:pt modelId="{3AE3006B-7CC9-45AC-8CF1-369B025CD435}" type="sibTrans" cxnId="{068D7CF4-9FB0-4E84-A3E3-37F7FE04569D}">
      <dgm:prSet/>
      <dgm:spPr/>
      <dgm:t>
        <a:bodyPr/>
        <a:lstStyle/>
        <a:p>
          <a:endParaRPr lang="en-US"/>
        </a:p>
      </dgm:t>
    </dgm:pt>
    <dgm:pt modelId="{DE2E253E-82E6-431F-87BB-146BB4E55DEF}">
      <dgm:prSet/>
      <dgm:spPr/>
      <dgm:t>
        <a:bodyPr/>
        <a:lstStyle/>
        <a:p>
          <a:r>
            <a:rPr lang="tr-TR" b="1" i="0" baseline="0" dirty="0"/>
            <a:t>Kapsamlı Değerlendirme:</a:t>
          </a:r>
          <a:br>
            <a:rPr lang="tr-TR" b="0" i="0" baseline="0" dirty="0"/>
          </a:br>
          <a:r>
            <a:rPr lang="tr-TR" b="0" i="0" baseline="0" dirty="0"/>
            <a:t>Tanı ve tedavi kararları öncesinde </a:t>
          </a:r>
          <a:r>
            <a:rPr lang="tr-TR" b="0" i="0" u="sng" baseline="0" dirty="0"/>
            <a:t>kırılganlık (</a:t>
          </a:r>
          <a:r>
            <a:rPr lang="tr-TR" b="0" i="0" u="sng" baseline="0" dirty="0" err="1"/>
            <a:t>frailty</a:t>
          </a:r>
          <a:r>
            <a:rPr lang="tr-TR" b="0" i="0" u="sng" baseline="0" dirty="0"/>
            <a:t>), bilişsel durum, beslenme ve depresyon </a:t>
          </a:r>
          <a:r>
            <a:rPr lang="tr-TR" b="0" i="0" baseline="0" dirty="0"/>
            <a:t>çok disiplinli şekilde değerlendirilmelidir.</a:t>
          </a:r>
          <a:endParaRPr lang="en-US" dirty="0"/>
        </a:p>
      </dgm:t>
    </dgm:pt>
    <dgm:pt modelId="{66DF1CF5-5736-4CA6-B511-101DAB6C8AD8}" type="parTrans" cxnId="{BE6EFD3B-178B-421E-8E89-A2ABE6A1DD91}">
      <dgm:prSet/>
      <dgm:spPr/>
      <dgm:t>
        <a:bodyPr/>
        <a:lstStyle/>
        <a:p>
          <a:endParaRPr lang="en-US"/>
        </a:p>
      </dgm:t>
    </dgm:pt>
    <dgm:pt modelId="{DD619F9A-7EB8-4E96-990E-A0C80782E12A}" type="sibTrans" cxnId="{BE6EFD3B-178B-421E-8E89-A2ABE6A1DD91}">
      <dgm:prSet/>
      <dgm:spPr/>
      <dgm:t>
        <a:bodyPr/>
        <a:lstStyle/>
        <a:p>
          <a:endParaRPr lang="en-US"/>
        </a:p>
      </dgm:t>
    </dgm:pt>
    <dgm:pt modelId="{ECD9242C-CB4A-46D6-86C5-9EEBC769C483}">
      <dgm:prSet/>
      <dgm:spPr/>
      <dgm:t>
        <a:bodyPr/>
        <a:lstStyle/>
        <a:p>
          <a:r>
            <a:rPr lang="tr-TR" b="1" i="0" baseline="0" dirty="0"/>
            <a:t>Risk Temelli Yaklaşım:</a:t>
          </a:r>
          <a:br>
            <a:rPr lang="tr-TR" b="0" i="0" baseline="0" dirty="0"/>
          </a:br>
          <a:r>
            <a:rPr lang="tr-TR" b="0" i="0" baseline="0" dirty="0"/>
            <a:t>Sadece GFR yerine </a:t>
          </a:r>
          <a:r>
            <a:rPr lang="tr-TR" b="0" i="0" u="sng" baseline="0" dirty="0"/>
            <a:t>bireysel mutlak riski öngören skorlar (örneğin KFRE) kullanılmalı</a:t>
          </a:r>
          <a:r>
            <a:rPr lang="tr-TR" b="0" i="0" baseline="0" dirty="0"/>
            <a:t>. Risk düşükse takip aralıkları seyrekleştirilebilir.</a:t>
          </a:r>
          <a:endParaRPr lang="en-US" dirty="0"/>
        </a:p>
      </dgm:t>
    </dgm:pt>
    <dgm:pt modelId="{2EA511E4-A831-4E07-8763-31370867D3CB}" type="parTrans" cxnId="{910FEE51-64D8-4BC4-A107-87FC0A7FE95F}">
      <dgm:prSet/>
      <dgm:spPr/>
      <dgm:t>
        <a:bodyPr/>
        <a:lstStyle/>
        <a:p>
          <a:endParaRPr lang="en-US"/>
        </a:p>
      </dgm:t>
    </dgm:pt>
    <dgm:pt modelId="{1A2179AC-EB19-4DE4-87E5-D010DDF4EC40}" type="sibTrans" cxnId="{910FEE51-64D8-4BC4-A107-87FC0A7FE95F}">
      <dgm:prSet/>
      <dgm:spPr/>
      <dgm:t>
        <a:bodyPr/>
        <a:lstStyle/>
        <a:p>
          <a:endParaRPr lang="en-US"/>
        </a:p>
      </dgm:t>
    </dgm:pt>
    <dgm:pt modelId="{4A7BDA08-CF18-4F33-AEF7-F4DB37F3F060}">
      <dgm:prSet/>
      <dgm:spPr/>
      <dgm:t>
        <a:bodyPr/>
        <a:lstStyle/>
        <a:p>
          <a:r>
            <a:rPr lang="tr-TR" b="1" i="0" baseline="0" dirty="0"/>
            <a:t>Konservatif Tedavi Opsiyonu:</a:t>
          </a:r>
          <a:br>
            <a:rPr lang="tr-TR" b="0" i="0" baseline="0" dirty="0"/>
          </a:br>
          <a:r>
            <a:rPr lang="tr-TR" b="1" i="0" baseline="0" dirty="0"/>
            <a:t>Diyaliz dışı konservatif tedavi seçeneği yaşlı hastalara mutlaka sunulmalı ve </a:t>
          </a:r>
          <a:r>
            <a:rPr lang="tr-TR" b="0" i="0" baseline="0" dirty="0"/>
            <a:t>tercihleri saygıyla karşılanmalıdır. İleri bakım planlaması ve palyatif bakım önerilmektedir.</a:t>
          </a:r>
          <a:endParaRPr lang="en-US" dirty="0"/>
        </a:p>
      </dgm:t>
    </dgm:pt>
    <dgm:pt modelId="{7F2329F1-0DCB-43AD-A8CB-AE3B2AAC876F}" type="parTrans" cxnId="{78646FCE-1F65-49C2-9868-036582B80912}">
      <dgm:prSet/>
      <dgm:spPr/>
      <dgm:t>
        <a:bodyPr/>
        <a:lstStyle/>
        <a:p>
          <a:endParaRPr lang="en-US"/>
        </a:p>
      </dgm:t>
    </dgm:pt>
    <dgm:pt modelId="{72265689-F138-4DE1-BB4D-82046020D4E0}" type="sibTrans" cxnId="{78646FCE-1F65-49C2-9868-036582B80912}">
      <dgm:prSet/>
      <dgm:spPr/>
      <dgm:t>
        <a:bodyPr/>
        <a:lstStyle/>
        <a:p>
          <a:endParaRPr lang="en-US"/>
        </a:p>
      </dgm:t>
    </dgm:pt>
    <dgm:pt modelId="{ACE16BF4-18CC-4A41-999A-1CF88F244868}" type="pres">
      <dgm:prSet presAssocID="{5C7BCE6E-CD9A-4363-BE80-82F2F00DC47A}" presName="vert0" presStyleCnt="0">
        <dgm:presLayoutVars>
          <dgm:dir/>
          <dgm:animOne val="branch"/>
          <dgm:animLvl val="lvl"/>
        </dgm:presLayoutVars>
      </dgm:prSet>
      <dgm:spPr/>
    </dgm:pt>
    <dgm:pt modelId="{667C4912-BA3A-43B5-AE7C-9D2244AEC225}" type="pres">
      <dgm:prSet presAssocID="{DA0EB76B-D0A0-4AFC-87FA-A4CD3D998232}" presName="thickLine" presStyleLbl="alignNode1" presStyleIdx="0" presStyleCnt="4"/>
      <dgm:spPr/>
    </dgm:pt>
    <dgm:pt modelId="{E04E9BAB-C884-4CC8-8366-E8F8ACE4531E}" type="pres">
      <dgm:prSet presAssocID="{DA0EB76B-D0A0-4AFC-87FA-A4CD3D998232}" presName="horz1" presStyleCnt="0"/>
      <dgm:spPr/>
    </dgm:pt>
    <dgm:pt modelId="{6C238438-5DF9-480F-8BF2-8CE72301D8E5}" type="pres">
      <dgm:prSet presAssocID="{DA0EB76B-D0A0-4AFC-87FA-A4CD3D998232}" presName="tx1" presStyleLbl="revTx" presStyleIdx="0" presStyleCnt="4"/>
      <dgm:spPr/>
    </dgm:pt>
    <dgm:pt modelId="{F9BE9A15-F850-4625-BA85-40C922FCC067}" type="pres">
      <dgm:prSet presAssocID="{DA0EB76B-D0A0-4AFC-87FA-A4CD3D998232}" presName="vert1" presStyleCnt="0"/>
      <dgm:spPr/>
    </dgm:pt>
    <dgm:pt modelId="{30F5899A-06C5-4770-9C91-7D5E2F888E69}" type="pres">
      <dgm:prSet presAssocID="{DE2E253E-82E6-431F-87BB-146BB4E55DEF}" presName="thickLine" presStyleLbl="alignNode1" presStyleIdx="1" presStyleCnt="4"/>
      <dgm:spPr/>
    </dgm:pt>
    <dgm:pt modelId="{E17DB136-20E3-44A8-900B-7959FFBAE698}" type="pres">
      <dgm:prSet presAssocID="{DE2E253E-82E6-431F-87BB-146BB4E55DEF}" presName="horz1" presStyleCnt="0"/>
      <dgm:spPr/>
    </dgm:pt>
    <dgm:pt modelId="{ADCC8886-453F-4E01-9034-41C58A1C978A}" type="pres">
      <dgm:prSet presAssocID="{DE2E253E-82E6-431F-87BB-146BB4E55DEF}" presName="tx1" presStyleLbl="revTx" presStyleIdx="1" presStyleCnt="4"/>
      <dgm:spPr/>
    </dgm:pt>
    <dgm:pt modelId="{FD422D2A-7B89-4A10-BCA4-398D7236E36A}" type="pres">
      <dgm:prSet presAssocID="{DE2E253E-82E6-431F-87BB-146BB4E55DEF}" presName="vert1" presStyleCnt="0"/>
      <dgm:spPr/>
    </dgm:pt>
    <dgm:pt modelId="{6759703A-0505-4A46-AA35-600B5D851DBB}" type="pres">
      <dgm:prSet presAssocID="{ECD9242C-CB4A-46D6-86C5-9EEBC769C483}" presName="thickLine" presStyleLbl="alignNode1" presStyleIdx="2" presStyleCnt="4"/>
      <dgm:spPr/>
    </dgm:pt>
    <dgm:pt modelId="{48065748-36C8-4BB8-8EF1-706E096F62B2}" type="pres">
      <dgm:prSet presAssocID="{ECD9242C-CB4A-46D6-86C5-9EEBC769C483}" presName="horz1" presStyleCnt="0"/>
      <dgm:spPr/>
    </dgm:pt>
    <dgm:pt modelId="{058C6C13-AE55-4045-B7CF-757E20D9B74B}" type="pres">
      <dgm:prSet presAssocID="{ECD9242C-CB4A-46D6-86C5-9EEBC769C483}" presName="tx1" presStyleLbl="revTx" presStyleIdx="2" presStyleCnt="4"/>
      <dgm:spPr/>
    </dgm:pt>
    <dgm:pt modelId="{E85D94C0-C08F-4A9D-B939-067DDEE3E765}" type="pres">
      <dgm:prSet presAssocID="{ECD9242C-CB4A-46D6-86C5-9EEBC769C483}" presName="vert1" presStyleCnt="0"/>
      <dgm:spPr/>
    </dgm:pt>
    <dgm:pt modelId="{4A9D268F-01DE-4719-8046-5D9A8D6ED8C9}" type="pres">
      <dgm:prSet presAssocID="{4A7BDA08-CF18-4F33-AEF7-F4DB37F3F060}" presName="thickLine" presStyleLbl="alignNode1" presStyleIdx="3" presStyleCnt="4"/>
      <dgm:spPr/>
    </dgm:pt>
    <dgm:pt modelId="{5EEBF19A-12CF-4786-BB6B-F4A2BBD9FD0D}" type="pres">
      <dgm:prSet presAssocID="{4A7BDA08-CF18-4F33-AEF7-F4DB37F3F060}" presName="horz1" presStyleCnt="0"/>
      <dgm:spPr/>
    </dgm:pt>
    <dgm:pt modelId="{D7D3DC61-E49C-4ECA-A899-26359228BEDF}" type="pres">
      <dgm:prSet presAssocID="{4A7BDA08-CF18-4F33-AEF7-F4DB37F3F060}" presName="tx1" presStyleLbl="revTx" presStyleIdx="3" presStyleCnt="4"/>
      <dgm:spPr/>
    </dgm:pt>
    <dgm:pt modelId="{307D679C-1CE7-475E-AA5E-2FE7B25165CF}" type="pres">
      <dgm:prSet presAssocID="{4A7BDA08-CF18-4F33-AEF7-F4DB37F3F060}" presName="vert1" presStyleCnt="0"/>
      <dgm:spPr/>
    </dgm:pt>
  </dgm:ptLst>
  <dgm:cxnLst>
    <dgm:cxn modelId="{BC345306-9B5E-4BBC-A53C-9E2013D5EBA0}" type="presOf" srcId="{DA0EB76B-D0A0-4AFC-87FA-A4CD3D998232}" destId="{6C238438-5DF9-480F-8BF2-8CE72301D8E5}" srcOrd="0" destOrd="0" presId="urn:microsoft.com/office/officeart/2008/layout/LinedList"/>
    <dgm:cxn modelId="{BE6EFD3B-178B-421E-8E89-A2ABE6A1DD91}" srcId="{5C7BCE6E-CD9A-4363-BE80-82F2F00DC47A}" destId="{DE2E253E-82E6-431F-87BB-146BB4E55DEF}" srcOrd="1" destOrd="0" parTransId="{66DF1CF5-5736-4CA6-B511-101DAB6C8AD8}" sibTransId="{DD619F9A-7EB8-4E96-990E-A0C80782E12A}"/>
    <dgm:cxn modelId="{910FEE51-64D8-4BC4-A107-87FC0A7FE95F}" srcId="{5C7BCE6E-CD9A-4363-BE80-82F2F00DC47A}" destId="{ECD9242C-CB4A-46D6-86C5-9EEBC769C483}" srcOrd="2" destOrd="0" parTransId="{2EA511E4-A831-4E07-8763-31370867D3CB}" sibTransId="{1A2179AC-EB19-4DE4-87E5-D010DDF4EC40}"/>
    <dgm:cxn modelId="{A4601172-21C4-4B6E-A6F3-A26A4E36C49C}" type="presOf" srcId="{DE2E253E-82E6-431F-87BB-146BB4E55DEF}" destId="{ADCC8886-453F-4E01-9034-41C58A1C978A}" srcOrd="0" destOrd="0" presId="urn:microsoft.com/office/officeart/2008/layout/LinedList"/>
    <dgm:cxn modelId="{076FEFAB-1F4A-4AB1-B75E-FD9E4F08AA67}" type="presOf" srcId="{5C7BCE6E-CD9A-4363-BE80-82F2F00DC47A}" destId="{ACE16BF4-18CC-4A41-999A-1CF88F244868}" srcOrd="0" destOrd="0" presId="urn:microsoft.com/office/officeart/2008/layout/LinedList"/>
    <dgm:cxn modelId="{78646FCE-1F65-49C2-9868-036582B80912}" srcId="{5C7BCE6E-CD9A-4363-BE80-82F2F00DC47A}" destId="{4A7BDA08-CF18-4F33-AEF7-F4DB37F3F060}" srcOrd="3" destOrd="0" parTransId="{7F2329F1-0DCB-43AD-A8CB-AE3B2AAC876F}" sibTransId="{72265689-F138-4DE1-BB4D-82046020D4E0}"/>
    <dgm:cxn modelId="{C96D43D3-38EB-47C1-B99C-378631832B3A}" type="presOf" srcId="{4A7BDA08-CF18-4F33-AEF7-F4DB37F3F060}" destId="{D7D3DC61-E49C-4ECA-A899-26359228BEDF}" srcOrd="0" destOrd="0" presId="urn:microsoft.com/office/officeart/2008/layout/LinedList"/>
    <dgm:cxn modelId="{FED7B6E7-1CF6-426A-B4B6-3849C6E3B436}" type="presOf" srcId="{ECD9242C-CB4A-46D6-86C5-9EEBC769C483}" destId="{058C6C13-AE55-4045-B7CF-757E20D9B74B}" srcOrd="0" destOrd="0" presId="urn:microsoft.com/office/officeart/2008/layout/LinedList"/>
    <dgm:cxn modelId="{068D7CF4-9FB0-4E84-A3E3-37F7FE04569D}" srcId="{5C7BCE6E-CD9A-4363-BE80-82F2F00DC47A}" destId="{DA0EB76B-D0A0-4AFC-87FA-A4CD3D998232}" srcOrd="0" destOrd="0" parTransId="{94C23FE1-A23C-4D43-B6F7-05E0AEE40B90}" sibTransId="{3AE3006B-7CC9-45AC-8CF1-369B025CD435}"/>
    <dgm:cxn modelId="{B59E4ED1-E72F-4363-A2B7-EF05F575C09C}" type="presParOf" srcId="{ACE16BF4-18CC-4A41-999A-1CF88F244868}" destId="{667C4912-BA3A-43B5-AE7C-9D2244AEC225}" srcOrd="0" destOrd="0" presId="urn:microsoft.com/office/officeart/2008/layout/LinedList"/>
    <dgm:cxn modelId="{8C94C681-F3F0-484A-AC0F-9277C01631D9}" type="presParOf" srcId="{ACE16BF4-18CC-4A41-999A-1CF88F244868}" destId="{E04E9BAB-C884-4CC8-8366-E8F8ACE4531E}" srcOrd="1" destOrd="0" presId="urn:microsoft.com/office/officeart/2008/layout/LinedList"/>
    <dgm:cxn modelId="{2F10E275-435E-4249-8605-BD04A8F69C5D}" type="presParOf" srcId="{E04E9BAB-C884-4CC8-8366-E8F8ACE4531E}" destId="{6C238438-5DF9-480F-8BF2-8CE72301D8E5}" srcOrd="0" destOrd="0" presId="urn:microsoft.com/office/officeart/2008/layout/LinedList"/>
    <dgm:cxn modelId="{0C1F0F68-E23B-404F-97AC-983D1FAB6E63}" type="presParOf" srcId="{E04E9BAB-C884-4CC8-8366-E8F8ACE4531E}" destId="{F9BE9A15-F850-4625-BA85-40C922FCC067}" srcOrd="1" destOrd="0" presId="urn:microsoft.com/office/officeart/2008/layout/LinedList"/>
    <dgm:cxn modelId="{1B35EC8D-4DB2-44BB-9010-AA548A1C7CCC}" type="presParOf" srcId="{ACE16BF4-18CC-4A41-999A-1CF88F244868}" destId="{30F5899A-06C5-4770-9C91-7D5E2F888E69}" srcOrd="2" destOrd="0" presId="urn:microsoft.com/office/officeart/2008/layout/LinedList"/>
    <dgm:cxn modelId="{74288358-2BF1-4841-861C-B834FB49F4F9}" type="presParOf" srcId="{ACE16BF4-18CC-4A41-999A-1CF88F244868}" destId="{E17DB136-20E3-44A8-900B-7959FFBAE698}" srcOrd="3" destOrd="0" presId="urn:microsoft.com/office/officeart/2008/layout/LinedList"/>
    <dgm:cxn modelId="{8C9DFDC3-47FE-4852-9D48-27361FA858D6}" type="presParOf" srcId="{E17DB136-20E3-44A8-900B-7959FFBAE698}" destId="{ADCC8886-453F-4E01-9034-41C58A1C978A}" srcOrd="0" destOrd="0" presId="urn:microsoft.com/office/officeart/2008/layout/LinedList"/>
    <dgm:cxn modelId="{066B6428-2BBF-477E-96FB-901B406C5651}" type="presParOf" srcId="{E17DB136-20E3-44A8-900B-7959FFBAE698}" destId="{FD422D2A-7B89-4A10-BCA4-398D7236E36A}" srcOrd="1" destOrd="0" presId="urn:microsoft.com/office/officeart/2008/layout/LinedList"/>
    <dgm:cxn modelId="{B46F502F-8293-491D-A72F-6EC025CD5761}" type="presParOf" srcId="{ACE16BF4-18CC-4A41-999A-1CF88F244868}" destId="{6759703A-0505-4A46-AA35-600B5D851DBB}" srcOrd="4" destOrd="0" presId="urn:microsoft.com/office/officeart/2008/layout/LinedList"/>
    <dgm:cxn modelId="{F84BB251-7172-4291-A0E7-AEBA220310D2}" type="presParOf" srcId="{ACE16BF4-18CC-4A41-999A-1CF88F244868}" destId="{48065748-36C8-4BB8-8EF1-706E096F62B2}" srcOrd="5" destOrd="0" presId="urn:microsoft.com/office/officeart/2008/layout/LinedList"/>
    <dgm:cxn modelId="{8C626A23-535E-40B0-A5F5-530CC3BAAF1C}" type="presParOf" srcId="{48065748-36C8-4BB8-8EF1-706E096F62B2}" destId="{058C6C13-AE55-4045-B7CF-757E20D9B74B}" srcOrd="0" destOrd="0" presId="urn:microsoft.com/office/officeart/2008/layout/LinedList"/>
    <dgm:cxn modelId="{41C66601-B5A5-4A7F-BDC0-444A7E68B1CD}" type="presParOf" srcId="{48065748-36C8-4BB8-8EF1-706E096F62B2}" destId="{E85D94C0-C08F-4A9D-B939-067DDEE3E765}" srcOrd="1" destOrd="0" presId="urn:microsoft.com/office/officeart/2008/layout/LinedList"/>
    <dgm:cxn modelId="{2ED6F329-D25E-4B3E-9DFF-3845D6878567}" type="presParOf" srcId="{ACE16BF4-18CC-4A41-999A-1CF88F244868}" destId="{4A9D268F-01DE-4719-8046-5D9A8D6ED8C9}" srcOrd="6" destOrd="0" presId="urn:microsoft.com/office/officeart/2008/layout/LinedList"/>
    <dgm:cxn modelId="{4015BA0D-97BF-40EB-A202-AB3E1E83327D}" type="presParOf" srcId="{ACE16BF4-18CC-4A41-999A-1CF88F244868}" destId="{5EEBF19A-12CF-4786-BB6B-F4A2BBD9FD0D}" srcOrd="7" destOrd="0" presId="urn:microsoft.com/office/officeart/2008/layout/LinedList"/>
    <dgm:cxn modelId="{092E7082-B7F5-4172-8351-1EE8A56FBA0F}" type="presParOf" srcId="{5EEBF19A-12CF-4786-BB6B-F4A2BBD9FD0D}" destId="{D7D3DC61-E49C-4ECA-A899-26359228BEDF}" srcOrd="0" destOrd="0" presId="urn:microsoft.com/office/officeart/2008/layout/LinedList"/>
    <dgm:cxn modelId="{3014929B-71F3-4AE2-BF59-3E82AF5E6CF2}" type="presParOf" srcId="{5EEBF19A-12CF-4786-BB6B-F4A2BBD9FD0D}" destId="{307D679C-1CE7-475E-AA5E-2FE7B25165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01BF55-4957-46BB-8529-35443D90EA6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tr-TR"/>
        </a:p>
      </dgm:t>
    </dgm:pt>
    <dgm:pt modelId="{38572C91-FD2C-4052-AB76-73E9728B36C8}">
      <dgm:prSet/>
      <dgm:spPr/>
      <dgm:t>
        <a:bodyPr/>
        <a:lstStyle/>
        <a:p>
          <a:pPr rtl="0"/>
          <a:r>
            <a:rPr lang="tr-TR" baseline="0" dirty="0"/>
            <a:t>Yaşlı </a:t>
          </a:r>
          <a:r>
            <a:rPr lang="tr-TR" baseline="0" dirty="0" err="1"/>
            <a:t>Polülasyonda</a:t>
          </a:r>
          <a:r>
            <a:rPr lang="tr-TR" baseline="0" dirty="0"/>
            <a:t> Primer Böbrek Hastalıklarının Sıklık Sıralaması da Değişir</a:t>
          </a:r>
          <a:endParaRPr lang="tr-TR" dirty="0"/>
        </a:p>
      </dgm:t>
    </dgm:pt>
    <dgm:pt modelId="{BFA83D43-5819-49D2-B9DA-914EF5FC8060}" type="parTrans" cxnId="{942DA935-B2A3-4640-97B4-5D994443EC08}">
      <dgm:prSet/>
      <dgm:spPr/>
      <dgm:t>
        <a:bodyPr/>
        <a:lstStyle/>
        <a:p>
          <a:endParaRPr lang="tr-TR"/>
        </a:p>
      </dgm:t>
    </dgm:pt>
    <dgm:pt modelId="{FA19D4A8-BEF6-4992-AD4C-C552274F92B7}" type="sibTrans" cxnId="{942DA935-B2A3-4640-97B4-5D994443EC08}">
      <dgm:prSet/>
      <dgm:spPr/>
      <dgm:t>
        <a:bodyPr/>
        <a:lstStyle/>
        <a:p>
          <a:endParaRPr lang="tr-TR"/>
        </a:p>
      </dgm:t>
    </dgm:pt>
    <dgm:pt modelId="{0B9387E9-702B-4A92-825C-8FDD630B9440}" type="pres">
      <dgm:prSet presAssocID="{9D01BF55-4957-46BB-8529-35443D90EA67}" presName="linear" presStyleCnt="0">
        <dgm:presLayoutVars>
          <dgm:animLvl val="lvl"/>
          <dgm:resizeHandles val="exact"/>
        </dgm:presLayoutVars>
      </dgm:prSet>
      <dgm:spPr/>
    </dgm:pt>
    <dgm:pt modelId="{ACD493E3-5F06-4BCD-8082-55A32DB44B14}" type="pres">
      <dgm:prSet presAssocID="{38572C91-FD2C-4052-AB76-73E9728B36C8}" presName="parentText" presStyleLbl="node1" presStyleIdx="0" presStyleCnt="1" custScaleY="86882">
        <dgm:presLayoutVars>
          <dgm:chMax val="0"/>
          <dgm:bulletEnabled val="1"/>
        </dgm:presLayoutVars>
      </dgm:prSet>
      <dgm:spPr/>
    </dgm:pt>
  </dgm:ptLst>
  <dgm:cxnLst>
    <dgm:cxn modelId="{942DA935-B2A3-4640-97B4-5D994443EC08}" srcId="{9D01BF55-4957-46BB-8529-35443D90EA67}" destId="{38572C91-FD2C-4052-AB76-73E9728B36C8}" srcOrd="0" destOrd="0" parTransId="{BFA83D43-5819-49D2-B9DA-914EF5FC8060}" sibTransId="{FA19D4A8-BEF6-4992-AD4C-C552274F92B7}"/>
    <dgm:cxn modelId="{09B30050-898E-480D-BEDA-4426B5ECEEF3}" type="presOf" srcId="{9D01BF55-4957-46BB-8529-35443D90EA67}" destId="{0B9387E9-702B-4A92-825C-8FDD630B9440}" srcOrd="0" destOrd="0" presId="urn:microsoft.com/office/officeart/2005/8/layout/vList2"/>
    <dgm:cxn modelId="{F7152072-FBB3-497E-B850-1CBE5B3F442A}" type="presOf" srcId="{38572C91-FD2C-4052-AB76-73E9728B36C8}" destId="{ACD493E3-5F06-4BCD-8082-55A32DB44B14}" srcOrd="0" destOrd="0" presId="urn:microsoft.com/office/officeart/2005/8/layout/vList2"/>
    <dgm:cxn modelId="{46D7ED1E-7FF2-4395-8575-5CA8DE0D5C70}" type="presParOf" srcId="{0B9387E9-702B-4A92-825C-8FDD630B9440}" destId="{ACD493E3-5F06-4BCD-8082-55A32DB44B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925FB7-1BBB-48FC-99AD-8BA67384A57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09A13D54-B7AE-4DB7-BB0C-35609CAB7C3A}">
      <dgm:prSet/>
      <dgm:spPr/>
      <dgm:t>
        <a:bodyPr/>
        <a:lstStyle/>
        <a:p>
          <a:pPr rtl="0"/>
          <a:r>
            <a:rPr lang="tr-TR" baseline="0" dirty="0"/>
            <a:t>Diyaliz Hastalarında ve Genel popülasyonda K</a:t>
          </a:r>
          <a:r>
            <a:rPr lang="en-GB" baseline="0" dirty="0" err="1"/>
            <a:t>ardi</a:t>
          </a:r>
          <a:r>
            <a:rPr lang="tr-TR" baseline="0" dirty="0"/>
            <a:t>y</a:t>
          </a:r>
          <a:r>
            <a:rPr lang="en-GB" baseline="0" dirty="0" err="1"/>
            <a:t>ovas</a:t>
          </a:r>
          <a:r>
            <a:rPr lang="tr-TR" baseline="0" dirty="0" err="1"/>
            <a:t>kü</a:t>
          </a:r>
          <a:r>
            <a:rPr lang="en-GB" baseline="0" dirty="0"/>
            <a:t>l</a:t>
          </a:r>
          <a:r>
            <a:rPr lang="tr-TR" baseline="0" dirty="0"/>
            <a:t>e</a:t>
          </a:r>
          <a:r>
            <a:rPr lang="en-GB" baseline="0" dirty="0"/>
            <a:t>r </a:t>
          </a:r>
          <a:r>
            <a:rPr lang="en-GB" baseline="0" dirty="0" err="1"/>
            <a:t>Mortalit</a:t>
          </a:r>
          <a:r>
            <a:rPr lang="tr-TR" baseline="0" dirty="0"/>
            <a:t>e</a:t>
          </a:r>
          <a:endParaRPr lang="tr-TR" dirty="0"/>
        </a:p>
      </dgm:t>
    </dgm:pt>
    <dgm:pt modelId="{CA4A353E-BEC9-4367-8CA6-5CAC91DDF1FD}" type="parTrans" cxnId="{76422A45-2C1D-4656-916B-E552DDFE328F}">
      <dgm:prSet/>
      <dgm:spPr/>
      <dgm:t>
        <a:bodyPr/>
        <a:lstStyle/>
        <a:p>
          <a:endParaRPr lang="tr-TR"/>
        </a:p>
      </dgm:t>
    </dgm:pt>
    <dgm:pt modelId="{6B02C1ED-9AB8-46E4-8536-F38F5A23D570}" type="sibTrans" cxnId="{76422A45-2C1D-4656-916B-E552DDFE328F}">
      <dgm:prSet/>
      <dgm:spPr/>
      <dgm:t>
        <a:bodyPr/>
        <a:lstStyle/>
        <a:p>
          <a:endParaRPr lang="tr-TR"/>
        </a:p>
      </dgm:t>
    </dgm:pt>
    <dgm:pt modelId="{7D9EC28C-26C0-4408-83F3-1C85D86BBBFF}" type="pres">
      <dgm:prSet presAssocID="{1D925FB7-1BBB-48FC-99AD-8BA67384A574}" presName="linear" presStyleCnt="0">
        <dgm:presLayoutVars>
          <dgm:animLvl val="lvl"/>
          <dgm:resizeHandles val="exact"/>
        </dgm:presLayoutVars>
      </dgm:prSet>
      <dgm:spPr/>
    </dgm:pt>
    <dgm:pt modelId="{A93D2B58-6101-4C02-8BE2-1E383D9401B2}" type="pres">
      <dgm:prSet presAssocID="{09A13D54-B7AE-4DB7-BB0C-35609CAB7C3A}" presName="parentText" presStyleLbl="node1" presStyleIdx="0" presStyleCnt="1">
        <dgm:presLayoutVars>
          <dgm:chMax val="0"/>
          <dgm:bulletEnabled val="1"/>
        </dgm:presLayoutVars>
      </dgm:prSet>
      <dgm:spPr/>
    </dgm:pt>
  </dgm:ptLst>
  <dgm:cxnLst>
    <dgm:cxn modelId="{76422A45-2C1D-4656-916B-E552DDFE328F}" srcId="{1D925FB7-1BBB-48FC-99AD-8BA67384A574}" destId="{09A13D54-B7AE-4DB7-BB0C-35609CAB7C3A}" srcOrd="0" destOrd="0" parTransId="{CA4A353E-BEC9-4367-8CA6-5CAC91DDF1FD}" sibTransId="{6B02C1ED-9AB8-46E4-8536-F38F5A23D570}"/>
    <dgm:cxn modelId="{F1AB07BF-A09C-49E0-982D-7E912F43AB43}" type="presOf" srcId="{09A13D54-B7AE-4DB7-BB0C-35609CAB7C3A}" destId="{A93D2B58-6101-4C02-8BE2-1E383D9401B2}" srcOrd="0" destOrd="0" presId="urn:microsoft.com/office/officeart/2005/8/layout/vList2"/>
    <dgm:cxn modelId="{82C5A9F1-411A-4B77-946E-864B5B8AC28A}" type="presOf" srcId="{1D925FB7-1BBB-48FC-99AD-8BA67384A574}" destId="{7D9EC28C-26C0-4408-83F3-1C85D86BBBFF}" srcOrd="0" destOrd="0" presId="urn:microsoft.com/office/officeart/2005/8/layout/vList2"/>
    <dgm:cxn modelId="{058274C0-A493-42CE-B182-0DCEABB53F73}" type="presParOf" srcId="{7D9EC28C-26C0-4408-83F3-1C85D86BBBFF}" destId="{A93D2B58-6101-4C02-8BE2-1E383D9401B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01BF55-4957-46BB-8529-35443D90EA6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tr-TR"/>
        </a:p>
      </dgm:t>
    </dgm:pt>
    <dgm:pt modelId="{38572C91-FD2C-4052-AB76-73E9728B36C8}">
      <dgm:prSet custT="1"/>
      <dgm:spPr/>
      <dgm:t>
        <a:bodyPr/>
        <a:lstStyle/>
        <a:p>
          <a:pPr rtl="0"/>
          <a:r>
            <a:rPr lang="tr-TR" sz="3200" baseline="0" dirty="0"/>
            <a:t>Yaşlı </a:t>
          </a:r>
          <a:r>
            <a:rPr lang="tr-TR" sz="3200" baseline="0" dirty="0" err="1"/>
            <a:t>Polülasyonda</a:t>
          </a:r>
          <a:r>
            <a:rPr lang="tr-TR" sz="3200" baseline="0" dirty="0"/>
            <a:t> Primer Böbrek Hastalıklarının Sıklık Sıralaması da Değişir</a:t>
          </a:r>
          <a:endParaRPr lang="tr-TR" sz="3200" dirty="0"/>
        </a:p>
      </dgm:t>
    </dgm:pt>
    <dgm:pt modelId="{BFA83D43-5819-49D2-B9DA-914EF5FC8060}" type="parTrans" cxnId="{942DA935-B2A3-4640-97B4-5D994443EC08}">
      <dgm:prSet/>
      <dgm:spPr/>
      <dgm:t>
        <a:bodyPr/>
        <a:lstStyle/>
        <a:p>
          <a:endParaRPr lang="tr-TR" sz="1600"/>
        </a:p>
      </dgm:t>
    </dgm:pt>
    <dgm:pt modelId="{FA19D4A8-BEF6-4992-AD4C-C552274F92B7}" type="sibTrans" cxnId="{942DA935-B2A3-4640-97B4-5D994443EC08}">
      <dgm:prSet/>
      <dgm:spPr/>
      <dgm:t>
        <a:bodyPr/>
        <a:lstStyle/>
        <a:p>
          <a:endParaRPr lang="tr-TR" sz="1600"/>
        </a:p>
      </dgm:t>
    </dgm:pt>
    <dgm:pt modelId="{0B9387E9-702B-4A92-825C-8FDD630B9440}" type="pres">
      <dgm:prSet presAssocID="{9D01BF55-4957-46BB-8529-35443D90EA67}" presName="linear" presStyleCnt="0">
        <dgm:presLayoutVars>
          <dgm:animLvl val="lvl"/>
          <dgm:resizeHandles val="exact"/>
        </dgm:presLayoutVars>
      </dgm:prSet>
      <dgm:spPr/>
    </dgm:pt>
    <dgm:pt modelId="{ACD493E3-5F06-4BCD-8082-55A32DB44B14}" type="pres">
      <dgm:prSet presAssocID="{38572C91-FD2C-4052-AB76-73E9728B36C8}" presName="parentText" presStyleLbl="node1" presStyleIdx="0" presStyleCnt="1" custScaleY="85584">
        <dgm:presLayoutVars>
          <dgm:chMax val="0"/>
          <dgm:bulletEnabled val="1"/>
        </dgm:presLayoutVars>
      </dgm:prSet>
      <dgm:spPr/>
    </dgm:pt>
  </dgm:ptLst>
  <dgm:cxnLst>
    <dgm:cxn modelId="{942DA935-B2A3-4640-97B4-5D994443EC08}" srcId="{9D01BF55-4957-46BB-8529-35443D90EA67}" destId="{38572C91-FD2C-4052-AB76-73E9728B36C8}" srcOrd="0" destOrd="0" parTransId="{BFA83D43-5819-49D2-B9DA-914EF5FC8060}" sibTransId="{FA19D4A8-BEF6-4992-AD4C-C552274F92B7}"/>
    <dgm:cxn modelId="{09B30050-898E-480D-BEDA-4426B5ECEEF3}" type="presOf" srcId="{9D01BF55-4957-46BB-8529-35443D90EA67}" destId="{0B9387E9-702B-4A92-825C-8FDD630B9440}" srcOrd="0" destOrd="0" presId="urn:microsoft.com/office/officeart/2005/8/layout/vList2"/>
    <dgm:cxn modelId="{F7152072-FBB3-497E-B850-1CBE5B3F442A}" type="presOf" srcId="{38572C91-FD2C-4052-AB76-73E9728B36C8}" destId="{ACD493E3-5F06-4BCD-8082-55A32DB44B14}" srcOrd="0" destOrd="0" presId="urn:microsoft.com/office/officeart/2005/8/layout/vList2"/>
    <dgm:cxn modelId="{46D7ED1E-7FF2-4395-8575-5CA8DE0D5C70}" type="presParOf" srcId="{0B9387E9-702B-4A92-825C-8FDD630B9440}" destId="{ACD493E3-5F06-4BCD-8082-55A32DB44B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D925FB7-1BBB-48FC-99AD-8BA67384A57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tr-TR"/>
        </a:p>
      </dgm:t>
    </dgm:pt>
    <dgm:pt modelId="{09A13D54-B7AE-4DB7-BB0C-35609CAB7C3A}">
      <dgm:prSet/>
      <dgm:spPr/>
      <dgm:t>
        <a:bodyPr/>
        <a:lstStyle/>
        <a:p>
          <a:pPr rtl="0"/>
          <a:r>
            <a:rPr lang="tr-TR" baseline="0" dirty="0"/>
            <a:t>Diyaliz Hastalarında ve Genel popülasyonda K</a:t>
          </a:r>
          <a:r>
            <a:rPr lang="en-GB" baseline="0" dirty="0" err="1"/>
            <a:t>ardi</a:t>
          </a:r>
          <a:r>
            <a:rPr lang="tr-TR" baseline="0" dirty="0"/>
            <a:t>y</a:t>
          </a:r>
          <a:r>
            <a:rPr lang="en-GB" baseline="0" dirty="0" err="1"/>
            <a:t>ovas</a:t>
          </a:r>
          <a:r>
            <a:rPr lang="tr-TR" baseline="0" dirty="0" err="1"/>
            <a:t>kü</a:t>
          </a:r>
          <a:r>
            <a:rPr lang="en-GB" baseline="0" dirty="0"/>
            <a:t>l</a:t>
          </a:r>
          <a:r>
            <a:rPr lang="tr-TR" baseline="0" dirty="0"/>
            <a:t>e</a:t>
          </a:r>
          <a:r>
            <a:rPr lang="en-GB" baseline="0" dirty="0"/>
            <a:t>r </a:t>
          </a:r>
          <a:r>
            <a:rPr lang="en-GB" baseline="0" dirty="0" err="1"/>
            <a:t>Mortalit</a:t>
          </a:r>
          <a:r>
            <a:rPr lang="tr-TR" baseline="0" dirty="0"/>
            <a:t>e</a:t>
          </a:r>
          <a:endParaRPr lang="tr-TR" dirty="0"/>
        </a:p>
      </dgm:t>
    </dgm:pt>
    <dgm:pt modelId="{CA4A353E-BEC9-4367-8CA6-5CAC91DDF1FD}" type="parTrans" cxnId="{76422A45-2C1D-4656-916B-E552DDFE328F}">
      <dgm:prSet/>
      <dgm:spPr/>
      <dgm:t>
        <a:bodyPr/>
        <a:lstStyle/>
        <a:p>
          <a:endParaRPr lang="tr-TR"/>
        </a:p>
      </dgm:t>
    </dgm:pt>
    <dgm:pt modelId="{6B02C1ED-9AB8-46E4-8536-F38F5A23D570}" type="sibTrans" cxnId="{76422A45-2C1D-4656-916B-E552DDFE328F}">
      <dgm:prSet/>
      <dgm:spPr/>
      <dgm:t>
        <a:bodyPr/>
        <a:lstStyle/>
        <a:p>
          <a:endParaRPr lang="tr-TR"/>
        </a:p>
      </dgm:t>
    </dgm:pt>
    <dgm:pt modelId="{7D9EC28C-26C0-4408-83F3-1C85D86BBBFF}" type="pres">
      <dgm:prSet presAssocID="{1D925FB7-1BBB-48FC-99AD-8BA67384A574}" presName="linear" presStyleCnt="0">
        <dgm:presLayoutVars>
          <dgm:animLvl val="lvl"/>
          <dgm:resizeHandles val="exact"/>
        </dgm:presLayoutVars>
      </dgm:prSet>
      <dgm:spPr/>
    </dgm:pt>
    <dgm:pt modelId="{A93D2B58-6101-4C02-8BE2-1E383D9401B2}" type="pres">
      <dgm:prSet presAssocID="{09A13D54-B7AE-4DB7-BB0C-35609CAB7C3A}" presName="parentText" presStyleLbl="node1" presStyleIdx="0" presStyleCnt="1" custScaleY="102162">
        <dgm:presLayoutVars>
          <dgm:chMax val="0"/>
          <dgm:bulletEnabled val="1"/>
        </dgm:presLayoutVars>
      </dgm:prSet>
      <dgm:spPr/>
    </dgm:pt>
  </dgm:ptLst>
  <dgm:cxnLst>
    <dgm:cxn modelId="{76422A45-2C1D-4656-916B-E552DDFE328F}" srcId="{1D925FB7-1BBB-48FC-99AD-8BA67384A574}" destId="{09A13D54-B7AE-4DB7-BB0C-35609CAB7C3A}" srcOrd="0" destOrd="0" parTransId="{CA4A353E-BEC9-4367-8CA6-5CAC91DDF1FD}" sibTransId="{6B02C1ED-9AB8-46E4-8536-F38F5A23D570}"/>
    <dgm:cxn modelId="{F1AB07BF-A09C-49E0-982D-7E912F43AB43}" type="presOf" srcId="{09A13D54-B7AE-4DB7-BB0C-35609CAB7C3A}" destId="{A93D2B58-6101-4C02-8BE2-1E383D9401B2}" srcOrd="0" destOrd="0" presId="urn:microsoft.com/office/officeart/2005/8/layout/vList2"/>
    <dgm:cxn modelId="{82C5A9F1-411A-4B77-946E-864B5B8AC28A}" type="presOf" srcId="{1D925FB7-1BBB-48FC-99AD-8BA67384A574}" destId="{7D9EC28C-26C0-4408-83F3-1C85D86BBBFF}" srcOrd="0" destOrd="0" presId="urn:microsoft.com/office/officeart/2005/8/layout/vList2"/>
    <dgm:cxn modelId="{058274C0-A493-42CE-B182-0DCEABB53F73}" type="presParOf" srcId="{7D9EC28C-26C0-4408-83F3-1C85D86BBBFF}" destId="{A93D2B58-6101-4C02-8BE2-1E383D9401B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25C5A79-3F0C-45CF-8BD1-079EA32EDBA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tr-TR"/>
        </a:p>
      </dgm:t>
    </dgm:pt>
    <dgm:pt modelId="{71124C64-869A-4C28-B32D-BE44F4277C22}">
      <dgm:prSet/>
      <dgm:spPr/>
      <dgm:t>
        <a:bodyPr/>
        <a:lstStyle/>
        <a:p>
          <a:pPr rtl="0"/>
          <a:r>
            <a:rPr lang="tr-TR" baseline="0" dirty="0"/>
            <a:t>Kreatinin Bazlı Tahmini </a:t>
          </a:r>
          <a:r>
            <a:rPr lang="tr-TR" baseline="0" dirty="0" err="1"/>
            <a:t>GFR’nin</a:t>
          </a:r>
          <a:r>
            <a:rPr lang="tr-TR" baseline="0" dirty="0"/>
            <a:t> Kırılganlık Hastalardaki Rolü? </a:t>
          </a:r>
          <a:endParaRPr lang="tr-TR" dirty="0"/>
        </a:p>
      </dgm:t>
    </dgm:pt>
    <dgm:pt modelId="{500341B0-1135-426D-99C1-74C6C9BAC0B9}" type="parTrans" cxnId="{47F13BFB-CD59-495A-9AF9-70A3DBFB8296}">
      <dgm:prSet/>
      <dgm:spPr/>
      <dgm:t>
        <a:bodyPr/>
        <a:lstStyle/>
        <a:p>
          <a:endParaRPr lang="tr-TR"/>
        </a:p>
      </dgm:t>
    </dgm:pt>
    <dgm:pt modelId="{11A1605D-FF53-46D8-A0FF-5DBB02ADB9A2}" type="sibTrans" cxnId="{47F13BFB-CD59-495A-9AF9-70A3DBFB8296}">
      <dgm:prSet/>
      <dgm:spPr/>
      <dgm:t>
        <a:bodyPr/>
        <a:lstStyle/>
        <a:p>
          <a:endParaRPr lang="tr-TR"/>
        </a:p>
      </dgm:t>
    </dgm:pt>
    <dgm:pt modelId="{4BD1BECA-C0B2-4996-A6EB-30F3CF8BAC78}" type="pres">
      <dgm:prSet presAssocID="{625C5A79-3F0C-45CF-8BD1-079EA32EDBA9}" presName="linear" presStyleCnt="0">
        <dgm:presLayoutVars>
          <dgm:animLvl val="lvl"/>
          <dgm:resizeHandles val="exact"/>
        </dgm:presLayoutVars>
      </dgm:prSet>
      <dgm:spPr/>
    </dgm:pt>
    <dgm:pt modelId="{CC05D5BF-327E-4849-9932-2E94AA365E9C}" type="pres">
      <dgm:prSet presAssocID="{71124C64-869A-4C28-B32D-BE44F4277C22}" presName="parentText" presStyleLbl="node1" presStyleIdx="0" presStyleCnt="1">
        <dgm:presLayoutVars>
          <dgm:chMax val="0"/>
          <dgm:bulletEnabled val="1"/>
        </dgm:presLayoutVars>
      </dgm:prSet>
      <dgm:spPr/>
    </dgm:pt>
  </dgm:ptLst>
  <dgm:cxnLst>
    <dgm:cxn modelId="{8CCE842C-A60C-40B1-B7A4-0BBC872DEE1E}" type="presOf" srcId="{625C5A79-3F0C-45CF-8BD1-079EA32EDBA9}" destId="{4BD1BECA-C0B2-4996-A6EB-30F3CF8BAC78}" srcOrd="0" destOrd="0" presId="urn:microsoft.com/office/officeart/2005/8/layout/vList2"/>
    <dgm:cxn modelId="{A5CFFB4A-79BE-4EBC-9177-ADAA79324741}" type="presOf" srcId="{71124C64-869A-4C28-B32D-BE44F4277C22}" destId="{CC05D5BF-327E-4849-9932-2E94AA365E9C}" srcOrd="0" destOrd="0" presId="urn:microsoft.com/office/officeart/2005/8/layout/vList2"/>
    <dgm:cxn modelId="{47F13BFB-CD59-495A-9AF9-70A3DBFB8296}" srcId="{625C5A79-3F0C-45CF-8BD1-079EA32EDBA9}" destId="{71124C64-869A-4C28-B32D-BE44F4277C22}" srcOrd="0" destOrd="0" parTransId="{500341B0-1135-426D-99C1-74C6C9BAC0B9}" sibTransId="{11A1605D-FF53-46D8-A0FF-5DBB02ADB9A2}"/>
    <dgm:cxn modelId="{5F99D77E-7A7A-4C03-959D-7F0844759502}" type="presParOf" srcId="{4BD1BECA-C0B2-4996-A6EB-30F3CF8BAC78}" destId="{CC05D5BF-327E-4849-9932-2E94AA365E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36FEB70-6C83-4842-B45E-03C679CCF8A2}"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tr-TR"/>
        </a:p>
      </dgm:t>
    </dgm:pt>
    <dgm:pt modelId="{B4FDF91D-AFDF-418C-BE28-B0BC81789B8C}">
      <dgm:prSet custT="1"/>
      <dgm:spPr/>
      <dgm:t>
        <a:bodyPr/>
        <a:lstStyle/>
        <a:p>
          <a:pPr rtl="0"/>
          <a:r>
            <a:rPr lang="tr-TR" sz="2000" dirty="0"/>
            <a:t>ARIC çalışma hastaları: 4.987</a:t>
          </a:r>
        </a:p>
      </dgm:t>
    </dgm:pt>
    <dgm:pt modelId="{ED2EA8E9-599E-41F1-939C-AA7589CB701C}" type="parTrans" cxnId="{E3863F1E-B7E7-4ED1-B7AE-63827B36AF13}">
      <dgm:prSet/>
      <dgm:spPr/>
      <dgm:t>
        <a:bodyPr/>
        <a:lstStyle/>
        <a:p>
          <a:endParaRPr lang="tr-TR" sz="2400"/>
        </a:p>
      </dgm:t>
    </dgm:pt>
    <dgm:pt modelId="{2C017BEA-92B5-4D02-897E-B97D6123C8AE}" type="sibTrans" cxnId="{E3863F1E-B7E7-4ED1-B7AE-63827B36AF13}">
      <dgm:prSet/>
      <dgm:spPr/>
      <dgm:t>
        <a:bodyPr/>
        <a:lstStyle/>
        <a:p>
          <a:endParaRPr lang="tr-TR" sz="2400"/>
        </a:p>
      </dgm:t>
    </dgm:pt>
    <dgm:pt modelId="{63A34BD7-27C4-4EC8-9A73-8B5606AA78FA}">
      <dgm:prSet custT="1"/>
      <dgm:spPr/>
      <dgm:t>
        <a:bodyPr/>
        <a:lstStyle/>
        <a:p>
          <a:pPr rtl="0"/>
          <a:r>
            <a:rPr lang="tr-TR" sz="1600" dirty="0" err="1"/>
            <a:t>Fried</a:t>
          </a:r>
          <a:r>
            <a:rPr lang="tr-TR" sz="1600" dirty="0"/>
            <a:t> kriterleri: kırılganlık &gt;3/5 </a:t>
          </a:r>
        </a:p>
      </dgm:t>
    </dgm:pt>
    <dgm:pt modelId="{1972AB71-F2E3-42B6-9401-58410013C03B}" type="parTrans" cxnId="{F8105F17-6318-4F39-A642-E749EBFE2B17}">
      <dgm:prSet/>
      <dgm:spPr/>
      <dgm:t>
        <a:bodyPr/>
        <a:lstStyle/>
        <a:p>
          <a:endParaRPr lang="tr-TR" sz="2400"/>
        </a:p>
      </dgm:t>
    </dgm:pt>
    <dgm:pt modelId="{4C423AAC-EE9D-4D16-8DD2-B1358C520531}" type="sibTrans" cxnId="{F8105F17-6318-4F39-A642-E749EBFE2B17}">
      <dgm:prSet/>
      <dgm:spPr/>
      <dgm:t>
        <a:bodyPr/>
        <a:lstStyle/>
        <a:p>
          <a:endParaRPr lang="tr-TR" sz="2400"/>
        </a:p>
      </dgm:t>
    </dgm:pt>
    <dgm:pt modelId="{85C7A4A0-BDA6-4423-946C-3C26C79821A6}">
      <dgm:prSet custT="1"/>
      <dgm:spPr/>
      <dgm:t>
        <a:bodyPr/>
        <a:lstStyle/>
        <a:p>
          <a:pPr rtl="0"/>
          <a:r>
            <a:rPr lang="tr-TR" sz="2000" dirty="0" err="1"/>
            <a:t>Renal</a:t>
          </a:r>
          <a:r>
            <a:rPr lang="tr-TR" sz="2000" dirty="0"/>
            <a:t> fonksiyonlar</a:t>
          </a:r>
        </a:p>
      </dgm:t>
    </dgm:pt>
    <dgm:pt modelId="{C9BD067D-67FC-4CA1-9B23-C58B7182568C}" type="parTrans" cxnId="{19380D28-AEE9-4E9A-9C6B-C453974FC5C4}">
      <dgm:prSet/>
      <dgm:spPr/>
      <dgm:t>
        <a:bodyPr/>
        <a:lstStyle/>
        <a:p>
          <a:endParaRPr lang="tr-TR" sz="2400"/>
        </a:p>
      </dgm:t>
    </dgm:pt>
    <dgm:pt modelId="{C70B9799-5035-4F31-8376-E61C2054F62B}" type="sibTrans" cxnId="{19380D28-AEE9-4E9A-9C6B-C453974FC5C4}">
      <dgm:prSet/>
      <dgm:spPr/>
      <dgm:t>
        <a:bodyPr/>
        <a:lstStyle/>
        <a:p>
          <a:endParaRPr lang="tr-TR" sz="2400"/>
        </a:p>
      </dgm:t>
    </dgm:pt>
    <dgm:pt modelId="{3C20C7D8-A922-47D7-9BD3-D2A6C90AD312}">
      <dgm:prSet custT="1"/>
      <dgm:spPr/>
      <dgm:t>
        <a:bodyPr/>
        <a:lstStyle/>
        <a:p>
          <a:pPr rtl="0"/>
          <a:r>
            <a:rPr lang="tr-TR" sz="1600" dirty="0"/>
            <a:t>CKD-EPI: </a:t>
          </a:r>
          <a:r>
            <a:rPr lang="tr-TR" sz="1600" dirty="0" err="1"/>
            <a:t>tGFRkre</a:t>
          </a:r>
          <a:r>
            <a:rPr lang="tr-TR" sz="1600" dirty="0"/>
            <a:t> ve </a:t>
          </a:r>
          <a:r>
            <a:rPr lang="tr-TR" sz="1600" dirty="0" err="1"/>
            <a:t>tGFR</a:t>
          </a:r>
          <a:r>
            <a:rPr lang="tr-TR" sz="1600" dirty="0"/>
            <a:t> sis</a:t>
          </a:r>
        </a:p>
      </dgm:t>
    </dgm:pt>
    <dgm:pt modelId="{B9E72D1C-99FD-412B-997E-EE4D5CC6EBBF}" type="parTrans" cxnId="{DB17B9C5-1731-45C0-85DC-632E822EFAED}">
      <dgm:prSet/>
      <dgm:spPr/>
      <dgm:t>
        <a:bodyPr/>
        <a:lstStyle/>
        <a:p>
          <a:endParaRPr lang="tr-TR" sz="2400"/>
        </a:p>
      </dgm:t>
    </dgm:pt>
    <dgm:pt modelId="{F9D6CF94-BE90-48C6-BC41-00A3702262DB}" type="sibTrans" cxnId="{DB17B9C5-1731-45C0-85DC-632E822EFAED}">
      <dgm:prSet/>
      <dgm:spPr/>
      <dgm:t>
        <a:bodyPr/>
        <a:lstStyle/>
        <a:p>
          <a:endParaRPr lang="tr-TR" sz="2400"/>
        </a:p>
      </dgm:t>
    </dgm:pt>
    <dgm:pt modelId="{FB64B226-9B7A-4BAF-B56A-527FB3032C39}">
      <dgm:prSet custT="1"/>
      <dgm:spPr/>
      <dgm:t>
        <a:bodyPr/>
        <a:lstStyle/>
        <a:p>
          <a:pPr rtl="0"/>
          <a:r>
            <a:rPr lang="tr-TR" sz="2000" dirty="0"/>
            <a:t>Kırılganlık: </a:t>
          </a:r>
        </a:p>
        <a:p>
          <a:pPr rtl="0"/>
          <a:r>
            <a:rPr lang="tr-TR" sz="2000" dirty="0" err="1"/>
            <a:t>tGFR</a:t>
          </a:r>
          <a:r>
            <a:rPr lang="tr-TR" sz="2000" dirty="0"/>
            <a:t>&lt;60mm/dk/1.73m2 oranı</a:t>
          </a:r>
        </a:p>
      </dgm:t>
    </dgm:pt>
    <dgm:pt modelId="{00D91B13-75AD-4676-9FC5-AA8F535645B2}" type="parTrans" cxnId="{E4B31B00-09BA-49FA-B5A1-6B4881257C4F}">
      <dgm:prSet/>
      <dgm:spPr/>
      <dgm:t>
        <a:bodyPr/>
        <a:lstStyle/>
        <a:p>
          <a:endParaRPr lang="tr-TR" sz="2400"/>
        </a:p>
      </dgm:t>
    </dgm:pt>
    <dgm:pt modelId="{DB69756D-6CB9-4233-A130-7FA459197491}" type="sibTrans" cxnId="{E4B31B00-09BA-49FA-B5A1-6B4881257C4F}">
      <dgm:prSet/>
      <dgm:spPr/>
      <dgm:t>
        <a:bodyPr/>
        <a:lstStyle/>
        <a:p>
          <a:endParaRPr lang="tr-TR" sz="2400"/>
        </a:p>
      </dgm:t>
    </dgm:pt>
    <dgm:pt modelId="{44B16DAC-068E-47C0-983A-D60F9A02DC75}">
      <dgm:prSet custT="1"/>
      <dgm:spPr/>
      <dgm:t>
        <a:bodyPr/>
        <a:lstStyle/>
        <a:p>
          <a:pPr rtl="0"/>
          <a:r>
            <a:rPr lang="tr-TR" sz="1600" dirty="0" err="1"/>
            <a:t>tGFRkre</a:t>
          </a:r>
          <a:r>
            <a:rPr lang="tr-TR" sz="1600" dirty="0"/>
            <a:t> %45</a:t>
          </a:r>
        </a:p>
      </dgm:t>
    </dgm:pt>
    <dgm:pt modelId="{57BF57D7-753C-4067-8A90-49780710BB6C}" type="parTrans" cxnId="{C476B345-4DCE-4292-875F-5DBE421B9111}">
      <dgm:prSet/>
      <dgm:spPr/>
      <dgm:t>
        <a:bodyPr/>
        <a:lstStyle/>
        <a:p>
          <a:endParaRPr lang="tr-TR" sz="2400"/>
        </a:p>
      </dgm:t>
    </dgm:pt>
    <dgm:pt modelId="{9B96D8F9-890E-4169-90AC-C4928C2961B8}" type="sibTrans" cxnId="{C476B345-4DCE-4292-875F-5DBE421B9111}">
      <dgm:prSet/>
      <dgm:spPr/>
      <dgm:t>
        <a:bodyPr/>
        <a:lstStyle/>
        <a:p>
          <a:endParaRPr lang="tr-TR" sz="2400"/>
        </a:p>
      </dgm:t>
    </dgm:pt>
    <dgm:pt modelId="{DE84CFC8-4ADC-44ED-8AC9-5915D4805F4E}">
      <dgm:prSet custT="1"/>
      <dgm:spPr/>
      <dgm:t>
        <a:bodyPr/>
        <a:lstStyle/>
        <a:p>
          <a:pPr rtl="0"/>
          <a:r>
            <a:rPr lang="tr-TR" sz="1600" dirty="0" err="1"/>
            <a:t>tGFRsis</a:t>
          </a:r>
          <a:r>
            <a:rPr lang="tr-TR" sz="1600" dirty="0"/>
            <a:t> %77</a:t>
          </a:r>
        </a:p>
      </dgm:t>
    </dgm:pt>
    <dgm:pt modelId="{1A07BD44-9166-40B7-A68D-615003D48842}" type="parTrans" cxnId="{D3A1D89D-2301-4DDE-ADF9-84E8A8C73E8D}">
      <dgm:prSet/>
      <dgm:spPr/>
      <dgm:t>
        <a:bodyPr/>
        <a:lstStyle/>
        <a:p>
          <a:endParaRPr lang="tr-TR" sz="2400"/>
        </a:p>
      </dgm:t>
    </dgm:pt>
    <dgm:pt modelId="{98F3342D-3D40-44B0-BD60-F1EB158B47F9}" type="sibTrans" cxnId="{D3A1D89D-2301-4DDE-ADF9-84E8A8C73E8D}">
      <dgm:prSet/>
      <dgm:spPr/>
      <dgm:t>
        <a:bodyPr/>
        <a:lstStyle/>
        <a:p>
          <a:endParaRPr lang="tr-TR" sz="2400"/>
        </a:p>
      </dgm:t>
    </dgm:pt>
    <dgm:pt modelId="{50BA396B-5C27-4436-AFC3-7936B236A0FA}" type="pres">
      <dgm:prSet presAssocID="{736FEB70-6C83-4842-B45E-03C679CCF8A2}" presName="linear" presStyleCnt="0">
        <dgm:presLayoutVars>
          <dgm:animLvl val="lvl"/>
          <dgm:resizeHandles val="exact"/>
        </dgm:presLayoutVars>
      </dgm:prSet>
      <dgm:spPr/>
    </dgm:pt>
    <dgm:pt modelId="{D241C6A7-72BD-4C3F-BC9A-3D3EB4DBD366}" type="pres">
      <dgm:prSet presAssocID="{B4FDF91D-AFDF-418C-BE28-B0BC81789B8C}" presName="parentText" presStyleLbl="node1" presStyleIdx="0" presStyleCnt="3">
        <dgm:presLayoutVars>
          <dgm:chMax val="0"/>
          <dgm:bulletEnabled val="1"/>
        </dgm:presLayoutVars>
      </dgm:prSet>
      <dgm:spPr/>
    </dgm:pt>
    <dgm:pt modelId="{876B8921-4887-463B-9342-A494CBF8C48E}" type="pres">
      <dgm:prSet presAssocID="{B4FDF91D-AFDF-418C-BE28-B0BC81789B8C}" presName="childText" presStyleLbl="revTx" presStyleIdx="0" presStyleCnt="3">
        <dgm:presLayoutVars>
          <dgm:bulletEnabled val="1"/>
        </dgm:presLayoutVars>
      </dgm:prSet>
      <dgm:spPr/>
    </dgm:pt>
    <dgm:pt modelId="{096ECC03-5334-4890-825E-EBAD0A97443F}" type="pres">
      <dgm:prSet presAssocID="{85C7A4A0-BDA6-4423-946C-3C26C79821A6}" presName="parentText" presStyleLbl="node1" presStyleIdx="1" presStyleCnt="3">
        <dgm:presLayoutVars>
          <dgm:chMax val="0"/>
          <dgm:bulletEnabled val="1"/>
        </dgm:presLayoutVars>
      </dgm:prSet>
      <dgm:spPr/>
    </dgm:pt>
    <dgm:pt modelId="{EE63958B-F770-4FA2-8E63-4B17512A30E2}" type="pres">
      <dgm:prSet presAssocID="{85C7A4A0-BDA6-4423-946C-3C26C79821A6}" presName="childText" presStyleLbl="revTx" presStyleIdx="1" presStyleCnt="3">
        <dgm:presLayoutVars>
          <dgm:bulletEnabled val="1"/>
        </dgm:presLayoutVars>
      </dgm:prSet>
      <dgm:spPr/>
    </dgm:pt>
    <dgm:pt modelId="{693AE90B-5AB0-4F65-B0D4-A6CFCFCC3F55}" type="pres">
      <dgm:prSet presAssocID="{FB64B226-9B7A-4BAF-B56A-527FB3032C39}" presName="parentText" presStyleLbl="node1" presStyleIdx="2" presStyleCnt="3">
        <dgm:presLayoutVars>
          <dgm:chMax val="0"/>
          <dgm:bulletEnabled val="1"/>
        </dgm:presLayoutVars>
      </dgm:prSet>
      <dgm:spPr/>
    </dgm:pt>
    <dgm:pt modelId="{931E54E1-D96C-49E8-92DF-FB06915045B1}" type="pres">
      <dgm:prSet presAssocID="{FB64B226-9B7A-4BAF-B56A-527FB3032C39}" presName="childText" presStyleLbl="revTx" presStyleIdx="2" presStyleCnt="3">
        <dgm:presLayoutVars>
          <dgm:bulletEnabled val="1"/>
        </dgm:presLayoutVars>
      </dgm:prSet>
      <dgm:spPr/>
    </dgm:pt>
  </dgm:ptLst>
  <dgm:cxnLst>
    <dgm:cxn modelId="{E4B31B00-09BA-49FA-B5A1-6B4881257C4F}" srcId="{736FEB70-6C83-4842-B45E-03C679CCF8A2}" destId="{FB64B226-9B7A-4BAF-B56A-527FB3032C39}" srcOrd="2" destOrd="0" parTransId="{00D91B13-75AD-4676-9FC5-AA8F535645B2}" sibTransId="{DB69756D-6CB9-4233-A130-7FA459197491}"/>
    <dgm:cxn modelId="{1AD1E401-2D13-4D94-894F-3936309A0AFC}" type="presOf" srcId="{B4FDF91D-AFDF-418C-BE28-B0BC81789B8C}" destId="{D241C6A7-72BD-4C3F-BC9A-3D3EB4DBD366}" srcOrd="0" destOrd="0" presId="urn:microsoft.com/office/officeart/2005/8/layout/vList2"/>
    <dgm:cxn modelId="{F8105F17-6318-4F39-A642-E749EBFE2B17}" srcId="{B4FDF91D-AFDF-418C-BE28-B0BC81789B8C}" destId="{63A34BD7-27C4-4EC8-9A73-8B5606AA78FA}" srcOrd="0" destOrd="0" parTransId="{1972AB71-F2E3-42B6-9401-58410013C03B}" sibTransId="{4C423AAC-EE9D-4D16-8DD2-B1358C520531}"/>
    <dgm:cxn modelId="{E3863F1E-B7E7-4ED1-B7AE-63827B36AF13}" srcId="{736FEB70-6C83-4842-B45E-03C679CCF8A2}" destId="{B4FDF91D-AFDF-418C-BE28-B0BC81789B8C}" srcOrd="0" destOrd="0" parTransId="{ED2EA8E9-599E-41F1-939C-AA7589CB701C}" sibTransId="{2C017BEA-92B5-4D02-897E-B97D6123C8AE}"/>
    <dgm:cxn modelId="{19380D28-AEE9-4E9A-9C6B-C453974FC5C4}" srcId="{736FEB70-6C83-4842-B45E-03C679CCF8A2}" destId="{85C7A4A0-BDA6-4423-946C-3C26C79821A6}" srcOrd="1" destOrd="0" parTransId="{C9BD067D-67FC-4CA1-9B23-C58B7182568C}" sibTransId="{C70B9799-5035-4F31-8376-E61C2054F62B}"/>
    <dgm:cxn modelId="{C476B345-4DCE-4292-875F-5DBE421B9111}" srcId="{FB64B226-9B7A-4BAF-B56A-527FB3032C39}" destId="{44B16DAC-068E-47C0-983A-D60F9A02DC75}" srcOrd="0" destOrd="0" parTransId="{57BF57D7-753C-4067-8A90-49780710BB6C}" sibTransId="{9B96D8F9-890E-4169-90AC-C4928C2961B8}"/>
    <dgm:cxn modelId="{8558E56B-5C4A-4A6E-A8FD-E46AF8D622AD}" type="presOf" srcId="{85C7A4A0-BDA6-4423-946C-3C26C79821A6}" destId="{096ECC03-5334-4890-825E-EBAD0A97443F}" srcOrd="0" destOrd="0" presId="urn:microsoft.com/office/officeart/2005/8/layout/vList2"/>
    <dgm:cxn modelId="{C2E1CD73-3C14-49D4-964C-39AEDC00834D}" type="presOf" srcId="{63A34BD7-27C4-4EC8-9A73-8B5606AA78FA}" destId="{876B8921-4887-463B-9342-A494CBF8C48E}" srcOrd="0" destOrd="0" presId="urn:microsoft.com/office/officeart/2005/8/layout/vList2"/>
    <dgm:cxn modelId="{C6AF5678-FE78-4162-B4F2-4A55C4411FD2}" type="presOf" srcId="{736FEB70-6C83-4842-B45E-03C679CCF8A2}" destId="{50BA396B-5C27-4436-AFC3-7936B236A0FA}" srcOrd="0" destOrd="0" presId="urn:microsoft.com/office/officeart/2005/8/layout/vList2"/>
    <dgm:cxn modelId="{5BFAAD8F-300C-421E-9E40-46E979DB5317}" type="presOf" srcId="{FB64B226-9B7A-4BAF-B56A-527FB3032C39}" destId="{693AE90B-5AB0-4F65-B0D4-A6CFCFCC3F55}" srcOrd="0" destOrd="0" presId="urn:microsoft.com/office/officeart/2005/8/layout/vList2"/>
    <dgm:cxn modelId="{D3A1D89D-2301-4DDE-ADF9-84E8A8C73E8D}" srcId="{FB64B226-9B7A-4BAF-B56A-527FB3032C39}" destId="{DE84CFC8-4ADC-44ED-8AC9-5915D4805F4E}" srcOrd="1" destOrd="0" parTransId="{1A07BD44-9166-40B7-A68D-615003D48842}" sibTransId="{98F3342D-3D40-44B0-BD60-F1EB158B47F9}"/>
    <dgm:cxn modelId="{DB17B9C5-1731-45C0-85DC-632E822EFAED}" srcId="{85C7A4A0-BDA6-4423-946C-3C26C79821A6}" destId="{3C20C7D8-A922-47D7-9BD3-D2A6C90AD312}" srcOrd="0" destOrd="0" parTransId="{B9E72D1C-99FD-412B-997E-EE4D5CC6EBBF}" sibTransId="{F9D6CF94-BE90-48C6-BC41-00A3702262DB}"/>
    <dgm:cxn modelId="{45DE04DB-583A-428C-9ADC-196205A7A42E}" type="presOf" srcId="{44B16DAC-068E-47C0-983A-D60F9A02DC75}" destId="{931E54E1-D96C-49E8-92DF-FB06915045B1}" srcOrd="0" destOrd="0" presId="urn:microsoft.com/office/officeart/2005/8/layout/vList2"/>
    <dgm:cxn modelId="{D310FEDF-DA3A-4637-AFC0-AFA20B58B07A}" type="presOf" srcId="{3C20C7D8-A922-47D7-9BD3-D2A6C90AD312}" destId="{EE63958B-F770-4FA2-8E63-4B17512A30E2}" srcOrd="0" destOrd="0" presId="urn:microsoft.com/office/officeart/2005/8/layout/vList2"/>
    <dgm:cxn modelId="{11981FED-141D-4C98-B8D3-E0031D3FC946}" type="presOf" srcId="{DE84CFC8-4ADC-44ED-8AC9-5915D4805F4E}" destId="{931E54E1-D96C-49E8-92DF-FB06915045B1}" srcOrd="0" destOrd="1" presId="urn:microsoft.com/office/officeart/2005/8/layout/vList2"/>
    <dgm:cxn modelId="{B4E1DB9B-B5A6-45DC-BE91-6A6C7749B66B}" type="presParOf" srcId="{50BA396B-5C27-4436-AFC3-7936B236A0FA}" destId="{D241C6A7-72BD-4C3F-BC9A-3D3EB4DBD366}" srcOrd="0" destOrd="0" presId="urn:microsoft.com/office/officeart/2005/8/layout/vList2"/>
    <dgm:cxn modelId="{196F7799-F5A5-4251-8A50-076D16A25A9E}" type="presParOf" srcId="{50BA396B-5C27-4436-AFC3-7936B236A0FA}" destId="{876B8921-4887-463B-9342-A494CBF8C48E}" srcOrd="1" destOrd="0" presId="urn:microsoft.com/office/officeart/2005/8/layout/vList2"/>
    <dgm:cxn modelId="{03D521B3-B86A-435F-8A0A-F7AED1EFAC33}" type="presParOf" srcId="{50BA396B-5C27-4436-AFC3-7936B236A0FA}" destId="{096ECC03-5334-4890-825E-EBAD0A97443F}" srcOrd="2" destOrd="0" presId="urn:microsoft.com/office/officeart/2005/8/layout/vList2"/>
    <dgm:cxn modelId="{4E859273-AF61-43A1-AADD-7DEEE1B9775F}" type="presParOf" srcId="{50BA396B-5C27-4436-AFC3-7936B236A0FA}" destId="{EE63958B-F770-4FA2-8E63-4B17512A30E2}" srcOrd="3" destOrd="0" presId="urn:microsoft.com/office/officeart/2005/8/layout/vList2"/>
    <dgm:cxn modelId="{9549FFC9-BE68-46D7-8123-3002589556FC}" type="presParOf" srcId="{50BA396B-5C27-4436-AFC3-7936B236A0FA}" destId="{693AE90B-5AB0-4F65-B0D4-A6CFCFCC3F55}" srcOrd="4" destOrd="0" presId="urn:microsoft.com/office/officeart/2005/8/layout/vList2"/>
    <dgm:cxn modelId="{0B66BF1E-297D-4A30-A4C6-8F0353DCDFAA}" type="presParOf" srcId="{50BA396B-5C27-4436-AFC3-7936B236A0FA}" destId="{931E54E1-D96C-49E8-92DF-FB06915045B1}"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F178C4-6EA4-49B4-88F6-BD4A1560D86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tr-TR"/>
        </a:p>
      </dgm:t>
    </dgm:pt>
    <dgm:pt modelId="{0A2B3F74-F1FF-46D3-A72B-B2086611A714}">
      <dgm:prSet/>
      <dgm:spPr/>
      <dgm:t>
        <a:bodyPr/>
        <a:lstStyle/>
        <a:p>
          <a:pPr rtl="0"/>
          <a:r>
            <a:rPr lang="tr-TR" dirty="0"/>
            <a:t>GFR Değerleri</a:t>
          </a:r>
        </a:p>
      </dgm:t>
    </dgm:pt>
    <dgm:pt modelId="{C0FA85D6-2C25-4436-97F0-41494278610F}" type="parTrans" cxnId="{F29DC56C-CF14-491E-A0CA-EBE848A1D5E1}">
      <dgm:prSet/>
      <dgm:spPr/>
      <dgm:t>
        <a:bodyPr/>
        <a:lstStyle/>
        <a:p>
          <a:endParaRPr lang="tr-TR"/>
        </a:p>
      </dgm:t>
    </dgm:pt>
    <dgm:pt modelId="{073377E9-EE73-4A1D-BEB9-A937AB7FD856}" type="sibTrans" cxnId="{F29DC56C-CF14-491E-A0CA-EBE848A1D5E1}">
      <dgm:prSet/>
      <dgm:spPr/>
      <dgm:t>
        <a:bodyPr/>
        <a:lstStyle/>
        <a:p>
          <a:endParaRPr lang="tr-TR"/>
        </a:p>
      </dgm:t>
    </dgm:pt>
    <dgm:pt modelId="{F9FAEC85-DA8C-41DD-83AA-FF0FA96E77DF}">
      <dgm:prSet/>
      <dgm:spPr/>
      <dgm:t>
        <a:bodyPr/>
        <a:lstStyle/>
        <a:p>
          <a:pPr rtl="0"/>
          <a:r>
            <a:rPr lang="tr-TR" dirty="0"/>
            <a:t>Kırılgan olmayanlarda %31.3</a:t>
          </a:r>
        </a:p>
      </dgm:t>
    </dgm:pt>
    <dgm:pt modelId="{3AF7F73A-4924-488D-9322-31C7548266F7}" type="parTrans" cxnId="{1E7288F9-472B-4CF3-AFD4-1B4D58197139}">
      <dgm:prSet/>
      <dgm:spPr/>
      <dgm:t>
        <a:bodyPr/>
        <a:lstStyle/>
        <a:p>
          <a:endParaRPr lang="tr-TR"/>
        </a:p>
      </dgm:t>
    </dgm:pt>
    <dgm:pt modelId="{0B409026-0645-47CC-AF31-B9494C406E7A}" type="sibTrans" cxnId="{1E7288F9-472B-4CF3-AFD4-1B4D58197139}">
      <dgm:prSet/>
      <dgm:spPr/>
      <dgm:t>
        <a:bodyPr/>
        <a:lstStyle/>
        <a:p>
          <a:endParaRPr lang="tr-TR"/>
        </a:p>
      </dgm:t>
    </dgm:pt>
    <dgm:pt modelId="{7D45B2C3-1BE0-4A23-8D1D-9F7213A1F34A}">
      <dgm:prSet/>
      <dgm:spPr/>
      <dgm:t>
        <a:bodyPr/>
        <a:lstStyle/>
        <a:p>
          <a:pPr rtl="0"/>
          <a:r>
            <a:rPr lang="tr-TR" u="sng" dirty="0"/>
            <a:t>Kırılganlarda %62.4</a:t>
          </a:r>
        </a:p>
      </dgm:t>
    </dgm:pt>
    <dgm:pt modelId="{A8AD55ED-45B7-4480-9943-A81EE75A886F}" type="parTrans" cxnId="{09B7BA55-E6AA-4449-9E3B-5C97648DA8FD}">
      <dgm:prSet/>
      <dgm:spPr/>
      <dgm:t>
        <a:bodyPr/>
        <a:lstStyle/>
        <a:p>
          <a:endParaRPr lang="tr-TR"/>
        </a:p>
      </dgm:t>
    </dgm:pt>
    <dgm:pt modelId="{C8388C93-57F4-4AA6-ABE2-49225D1E0E91}" type="sibTrans" cxnId="{09B7BA55-E6AA-4449-9E3B-5C97648DA8FD}">
      <dgm:prSet/>
      <dgm:spPr/>
      <dgm:t>
        <a:bodyPr/>
        <a:lstStyle/>
        <a:p>
          <a:endParaRPr lang="tr-TR"/>
        </a:p>
      </dgm:t>
    </dgm:pt>
    <dgm:pt modelId="{CDC3C06F-AC0C-42AC-AD9A-378E8C48A3CD}">
      <dgm:prSet/>
      <dgm:spPr/>
      <dgm:t>
        <a:bodyPr/>
        <a:lstStyle/>
        <a:p>
          <a:pPr rtl="0"/>
          <a:r>
            <a:rPr lang="tr-TR" dirty="0" err="1"/>
            <a:t>Sistatin</a:t>
          </a:r>
          <a:r>
            <a:rPr lang="tr-TR" dirty="0"/>
            <a:t> ölçümleri ile her evrede KBY kategorilerinde artma saptanmış</a:t>
          </a:r>
        </a:p>
      </dgm:t>
    </dgm:pt>
    <dgm:pt modelId="{1DB1E36D-F739-4E8A-A199-CCF40BC99561}" type="parTrans" cxnId="{98490CB0-5425-4C85-8B96-B9EC05946D5C}">
      <dgm:prSet/>
      <dgm:spPr/>
      <dgm:t>
        <a:bodyPr/>
        <a:lstStyle/>
        <a:p>
          <a:endParaRPr lang="tr-TR"/>
        </a:p>
      </dgm:t>
    </dgm:pt>
    <dgm:pt modelId="{8E7C889E-E5B1-4DDC-A25F-12A8626C9E89}" type="sibTrans" cxnId="{98490CB0-5425-4C85-8B96-B9EC05946D5C}">
      <dgm:prSet/>
      <dgm:spPr/>
      <dgm:t>
        <a:bodyPr/>
        <a:lstStyle/>
        <a:p>
          <a:endParaRPr lang="tr-TR"/>
        </a:p>
      </dgm:t>
    </dgm:pt>
    <dgm:pt modelId="{C7360477-0A5B-4C23-98CB-AEFE7721EDF4}">
      <dgm:prSet/>
      <dgm:spPr/>
      <dgm:t>
        <a:bodyPr/>
        <a:lstStyle/>
        <a:p>
          <a:pPr rtl="0"/>
          <a:r>
            <a:rPr lang="tr-TR" b="1" dirty="0"/>
            <a:t>eGFRkre &gt;60ml/dk/1.73m2 </a:t>
          </a:r>
          <a:r>
            <a:rPr lang="tr-TR" dirty="0"/>
            <a:t>olanların %33’ünde </a:t>
          </a:r>
          <a:r>
            <a:rPr lang="tr-TR" b="1" dirty="0"/>
            <a:t>eGFRsis &lt;60ml/dk/</a:t>
          </a:r>
          <a:r>
            <a:rPr lang="tr-TR" dirty="0"/>
            <a:t>1.73m2 olarak hesaplanmış</a:t>
          </a:r>
        </a:p>
      </dgm:t>
    </dgm:pt>
    <dgm:pt modelId="{0985633C-05FB-4610-A3E7-763D77A08388}" type="parTrans" cxnId="{9382C433-2925-4204-AA98-4CF783F0DD11}">
      <dgm:prSet/>
      <dgm:spPr/>
      <dgm:t>
        <a:bodyPr/>
        <a:lstStyle/>
        <a:p>
          <a:endParaRPr lang="tr-TR"/>
        </a:p>
      </dgm:t>
    </dgm:pt>
    <dgm:pt modelId="{9A685385-8CA6-477F-BE93-BF56FDFBE75F}" type="sibTrans" cxnId="{9382C433-2925-4204-AA98-4CF783F0DD11}">
      <dgm:prSet/>
      <dgm:spPr/>
      <dgm:t>
        <a:bodyPr/>
        <a:lstStyle/>
        <a:p>
          <a:endParaRPr lang="tr-TR"/>
        </a:p>
      </dgm:t>
    </dgm:pt>
    <dgm:pt modelId="{54379B45-D81B-4C65-AE14-94BF40DD8617}" type="pres">
      <dgm:prSet presAssocID="{1CF178C4-6EA4-49B4-88F6-BD4A1560D866}" presName="linear" presStyleCnt="0">
        <dgm:presLayoutVars>
          <dgm:animLvl val="lvl"/>
          <dgm:resizeHandles val="exact"/>
        </dgm:presLayoutVars>
      </dgm:prSet>
      <dgm:spPr/>
    </dgm:pt>
    <dgm:pt modelId="{CA1AB6F1-7D19-4118-9AC5-2E8806064547}" type="pres">
      <dgm:prSet presAssocID="{0A2B3F74-F1FF-46D3-A72B-B2086611A714}" presName="parentText" presStyleLbl="node1" presStyleIdx="0" presStyleCnt="1">
        <dgm:presLayoutVars>
          <dgm:chMax val="0"/>
          <dgm:bulletEnabled val="1"/>
        </dgm:presLayoutVars>
      </dgm:prSet>
      <dgm:spPr/>
    </dgm:pt>
    <dgm:pt modelId="{6809F1E4-4182-4A39-A3DC-E5D5DFFC7DE4}" type="pres">
      <dgm:prSet presAssocID="{0A2B3F74-F1FF-46D3-A72B-B2086611A714}" presName="childText" presStyleLbl="revTx" presStyleIdx="0" presStyleCnt="1">
        <dgm:presLayoutVars>
          <dgm:bulletEnabled val="1"/>
        </dgm:presLayoutVars>
      </dgm:prSet>
      <dgm:spPr/>
    </dgm:pt>
  </dgm:ptLst>
  <dgm:cxnLst>
    <dgm:cxn modelId="{6ADBCE01-C8A7-4F50-AAE8-37571F8B5BF2}" type="presOf" srcId="{0A2B3F74-F1FF-46D3-A72B-B2086611A714}" destId="{CA1AB6F1-7D19-4118-9AC5-2E8806064547}" srcOrd="0" destOrd="0" presId="urn:microsoft.com/office/officeart/2005/8/layout/vList2"/>
    <dgm:cxn modelId="{097C2018-214A-4FA0-A3FC-4668E1F31C65}" type="presOf" srcId="{CDC3C06F-AC0C-42AC-AD9A-378E8C48A3CD}" destId="{6809F1E4-4182-4A39-A3DC-E5D5DFFC7DE4}" srcOrd="0" destOrd="3" presId="urn:microsoft.com/office/officeart/2005/8/layout/vList2"/>
    <dgm:cxn modelId="{9382C433-2925-4204-AA98-4CF783F0DD11}" srcId="{0A2B3F74-F1FF-46D3-A72B-B2086611A714}" destId="{C7360477-0A5B-4C23-98CB-AEFE7721EDF4}" srcOrd="0" destOrd="0" parTransId="{0985633C-05FB-4610-A3E7-763D77A08388}" sibTransId="{9A685385-8CA6-477F-BE93-BF56FDFBE75F}"/>
    <dgm:cxn modelId="{E5065F41-5BEB-426C-A72F-1B0DFF25DD5A}" type="presOf" srcId="{F9FAEC85-DA8C-41DD-83AA-FF0FA96E77DF}" destId="{6809F1E4-4182-4A39-A3DC-E5D5DFFC7DE4}" srcOrd="0" destOrd="1" presId="urn:microsoft.com/office/officeart/2005/8/layout/vList2"/>
    <dgm:cxn modelId="{F29DC56C-CF14-491E-A0CA-EBE848A1D5E1}" srcId="{1CF178C4-6EA4-49B4-88F6-BD4A1560D866}" destId="{0A2B3F74-F1FF-46D3-A72B-B2086611A714}" srcOrd="0" destOrd="0" parTransId="{C0FA85D6-2C25-4436-97F0-41494278610F}" sibTransId="{073377E9-EE73-4A1D-BEB9-A937AB7FD856}"/>
    <dgm:cxn modelId="{09B7BA55-E6AA-4449-9E3B-5C97648DA8FD}" srcId="{C7360477-0A5B-4C23-98CB-AEFE7721EDF4}" destId="{7D45B2C3-1BE0-4A23-8D1D-9F7213A1F34A}" srcOrd="1" destOrd="0" parTransId="{A8AD55ED-45B7-4480-9943-A81EE75A886F}" sibTransId="{C8388C93-57F4-4AA6-ABE2-49225D1E0E91}"/>
    <dgm:cxn modelId="{98490CB0-5425-4C85-8B96-B9EC05946D5C}" srcId="{0A2B3F74-F1FF-46D3-A72B-B2086611A714}" destId="{CDC3C06F-AC0C-42AC-AD9A-378E8C48A3CD}" srcOrd="1" destOrd="0" parTransId="{1DB1E36D-F739-4E8A-A199-CCF40BC99561}" sibTransId="{8E7C889E-E5B1-4DDC-A25F-12A8626C9E89}"/>
    <dgm:cxn modelId="{21896FC5-EA4D-41E3-8F21-E74C88012786}" type="presOf" srcId="{1CF178C4-6EA4-49B4-88F6-BD4A1560D866}" destId="{54379B45-D81B-4C65-AE14-94BF40DD8617}" srcOrd="0" destOrd="0" presId="urn:microsoft.com/office/officeart/2005/8/layout/vList2"/>
    <dgm:cxn modelId="{ED0C61EB-0038-4646-845E-6754BCB821E1}" type="presOf" srcId="{7D45B2C3-1BE0-4A23-8D1D-9F7213A1F34A}" destId="{6809F1E4-4182-4A39-A3DC-E5D5DFFC7DE4}" srcOrd="0" destOrd="2" presId="urn:microsoft.com/office/officeart/2005/8/layout/vList2"/>
    <dgm:cxn modelId="{DF00FBF8-134A-4043-962F-F618A6C21A85}" type="presOf" srcId="{C7360477-0A5B-4C23-98CB-AEFE7721EDF4}" destId="{6809F1E4-4182-4A39-A3DC-E5D5DFFC7DE4}" srcOrd="0" destOrd="0" presId="urn:microsoft.com/office/officeart/2005/8/layout/vList2"/>
    <dgm:cxn modelId="{1E7288F9-472B-4CF3-AFD4-1B4D58197139}" srcId="{C7360477-0A5B-4C23-98CB-AEFE7721EDF4}" destId="{F9FAEC85-DA8C-41DD-83AA-FF0FA96E77DF}" srcOrd="0" destOrd="0" parTransId="{3AF7F73A-4924-488D-9322-31C7548266F7}" sibTransId="{0B409026-0645-47CC-AF31-B9494C406E7A}"/>
    <dgm:cxn modelId="{32407F5E-1AEA-4F0C-BCF5-D82A4DBFBC67}" type="presParOf" srcId="{54379B45-D81B-4C65-AE14-94BF40DD8617}" destId="{CA1AB6F1-7D19-4118-9AC5-2E8806064547}" srcOrd="0" destOrd="0" presId="urn:microsoft.com/office/officeart/2005/8/layout/vList2"/>
    <dgm:cxn modelId="{C57503D0-D642-4F48-8AE5-55BC1E2E4C16}" type="presParOf" srcId="{54379B45-D81B-4C65-AE14-94BF40DD8617}" destId="{6809F1E4-4182-4A39-A3DC-E5D5DFFC7DE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B00252E-7149-4BB8-85F3-ABBBB4C66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BE2167BA-BAE1-4802-ABCA-FB1EE18968BB}">
      <dgm:prSet custT="1"/>
      <dgm:spPr/>
      <dgm:t>
        <a:bodyPr/>
        <a:lstStyle/>
        <a:p>
          <a:pPr rtl="0"/>
          <a:r>
            <a:rPr lang="tr-TR" sz="3200" b="1" dirty="0"/>
            <a:t>Renal İlaç </a:t>
          </a:r>
          <a:r>
            <a:rPr lang="tr-TR" sz="3200" b="1" dirty="0" err="1"/>
            <a:t>Klirensini</a:t>
          </a:r>
          <a:r>
            <a:rPr lang="tr-TR" sz="3200" b="1" dirty="0"/>
            <a:t> Etkileyen Faktörler</a:t>
          </a:r>
          <a:endParaRPr lang="tr-TR" sz="3200" dirty="0"/>
        </a:p>
      </dgm:t>
    </dgm:pt>
    <dgm:pt modelId="{234990CF-AC87-4B93-A595-BA5884738901}" type="parTrans" cxnId="{F021AE91-5412-4CF1-AA01-5EB40370DCAE}">
      <dgm:prSet/>
      <dgm:spPr/>
      <dgm:t>
        <a:bodyPr/>
        <a:lstStyle/>
        <a:p>
          <a:endParaRPr lang="tr-TR"/>
        </a:p>
      </dgm:t>
    </dgm:pt>
    <dgm:pt modelId="{EE142690-A452-4CD5-841A-A4DFC4BB77E7}" type="sibTrans" cxnId="{F021AE91-5412-4CF1-AA01-5EB40370DCAE}">
      <dgm:prSet/>
      <dgm:spPr/>
      <dgm:t>
        <a:bodyPr/>
        <a:lstStyle/>
        <a:p>
          <a:endParaRPr lang="tr-TR"/>
        </a:p>
      </dgm:t>
    </dgm:pt>
    <dgm:pt modelId="{EBA02C41-BBF5-4D46-A375-5A57B3C88A73}" type="pres">
      <dgm:prSet presAssocID="{5B00252E-7149-4BB8-85F3-ABBBB4C668C7}" presName="linear" presStyleCnt="0">
        <dgm:presLayoutVars>
          <dgm:animLvl val="lvl"/>
          <dgm:resizeHandles val="exact"/>
        </dgm:presLayoutVars>
      </dgm:prSet>
      <dgm:spPr/>
    </dgm:pt>
    <dgm:pt modelId="{00FC4AAA-1761-452B-9D9F-1E64AB051D6E}" type="pres">
      <dgm:prSet presAssocID="{BE2167BA-BAE1-4802-ABCA-FB1EE18968BB}" presName="parentText" presStyleLbl="node1" presStyleIdx="0" presStyleCnt="1">
        <dgm:presLayoutVars>
          <dgm:chMax val="0"/>
          <dgm:bulletEnabled val="1"/>
        </dgm:presLayoutVars>
      </dgm:prSet>
      <dgm:spPr/>
    </dgm:pt>
  </dgm:ptLst>
  <dgm:cxnLst>
    <dgm:cxn modelId="{AA5AAF67-230A-4780-B968-0801E7D9AF39}" type="presOf" srcId="{5B00252E-7149-4BB8-85F3-ABBBB4C668C7}" destId="{EBA02C41-BBF5-4D46-A375-5A57B3C88A73}" srcOrd="0" destOrd="0" presId="urn:microsoft.com/office/officeart/2005/8/layout/vList2"/>
    <dgm:cxn modelId="{F021AE91-5412-4CF1-AA01-5EB40370DCAE}" srcId="{5B00252E-7149-4BB8-85F3-ABBBB4C668C7}" destId="{BE2167BA-BAE1-4802-ABCA-FB1EE18968BB}" srcOrd="0" destOrd="0" parTransId="{234990CF-AC87-4B93-A595-BA5884738901}" sibTransId="{EE142690-A452-4CD5-841A-A4DFC4BB77E7}"/>
    <dgm:cxn modelId="{2B551B99-EE89-4193-AA41-94D41D9C9E1F}" type="presOf" srcId="{BE2167BA-BAE1-4802-ABCA-FB1EE18968BB}" destId="{00FC4AAA-1761-452B-9D9F-1E64AB051D6E}" srcOrd="0" destOrd="0" presId="urn:microsoft.com/office/officeart/2005/8/layout/vList2"/>
    <dgm:cxn modelId="{6951A207-9484-4154-B7AC-0876F117CF2B}" type="presParOf" srcId="{EBA02C41-BBF5-4D46-A375-5A57B3C88A73}" destId="{00FC4AAA-1761-452B-9D9F-1E64AB051D6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D049F0-41A1-43F7-A449-EC2D17447B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tr-TR"/>
        </a:p>
      </dgm:t>
    </dgm:pt>
    <dgm:pt modelId="{03014922-E3E4-432C-95CD-92ADDED36B26}">
      <dgm:prSet custT="1"/>
      <dgm:spPr/>
      <dgm:t>
        <a:bodyPr/>
        <a:lstStyle/>
        <a:p>
          <a:pPr>
            <a:lnSpc>
              <a:spcPct val="100000"/>
            </a:lnSpc>
          </a:pPr>
          <a:r>
            <a:rPr lang="tr-TR" sz="3200"/>
            <a:t>Yaşlılar ve yeni doğanlar</a:t>
          </a:r>
          <a:r>
            <a:rPr lang="en-US" sz="3200"/>
            <a:t> (20%)</a:t>
          </a:r>
          <a:endParaRPr lang="tr-TR" sz="3200"/>
        </a:p>
      </dgm:t>
    </dgm:pt>
    <dgm:pt modelId="{642B963E-BB78-496F-8A36-50A5265A3CBC}" type="parTrans" cxnId="{7BF12DB0-DC41-4D3E-BE65-72DAFFB2C8F0}">
      <dgm:prSet/>
      <dgm:spPr/>
      <dgm:t>
        <a:bodyPr/>
        <a:lstStyle/>
        <a:p>
          <a:endParaRPr lang="tr-TR"/>
        </a:p>
      </dgm:t>
    </dgm:pt>
    <dgm:pt modelId="{958EBD98-0A4F-41EF-82B0-1846481B9A90}" type="sibTrans" cxnId="{7BF12DB0-DC41-4D3E-BE65-72DAFFB2C8F0}">
      <dgm:prSet/>
      <dgm:spPr/>
      <dgm:t>
        <a:bodyPr/>
        <a:lstStyle/>
        <a:p>
          <a:endParaRPr lang="tr-TR"/>
        </a:p>
      </dgm:t>
    </dgm:pt>
    <dgm:pt modelId="{ADCF9C8E-9248-4003-90D2-4B0168F07E3E}">
      <dgm:prSet custT="1"/>
      <dgm:spPr/>
      <dgm:t>
        <a:bodyPr/>
        <a:lstStyle/>
        <a:p>
          <a:pPr>
            <a:lnSpc>
              <a:spcPct val="100000"/>
            </a:lnSpc>
          </a:pPr>
          <a:r>
            <a:rPr lang="tr-TR" sz="3200"/>
            <a:t>Böbrek ve kalp hastalığı varlığı</a:t>
          </a:r>
        </a:p>
      </dgm:t>
    </dgm:pt>
    <dgm:pt modelId="{B716BC74-486F-4E4F-91BF-2EA06B0F6E4F}" type="parTrans" cxnId="{8A8F127B-688E-482B-B4A0-418149403974}">
      <dgm:prSet/>
      <dgm:spPr/>
      <dgm:t>
        <a:bodyPr/>
        <a:lstStyle/>
        <a:p>
          <a:endParaRPr lang="tr-TR"/>
        </a:p>
      </dgm:t>
    </dgm:pt>
    <dgm:pt modelId="{11B46156-28E1-45EC-BCCE-9004B18821A8}" type="sibTrans" cxnId="{8A8F127B-688E-482B-B4A0-418149403974}">
      <dgm:prSet/>
      <dgm:spPr/>
      <dgm:t>
        <a:bodyPr/>
        <a:lstStyle/>
        <a:p>
          <a:endParaRPr lang="tr-TR"/>
        </a:p>
      </dgm:t>
    </dgm:pt>
    <dgm:pt modelId="{19C8D38F-3E62-4B15-BAAB-8B06D4ACC4FA}">
      <dgm:prSet custT="1"/>
      <dgm:spPr/>
      <dgm:t>
        <a:bodyPr/>
        <a:lstStyle/>
        <a:p>
          <a:pPr>
            <a:lnSpc>
              <a:spcPct val="100000"/>
            </a:lnSpc>
          </a:pPr>
          <a:r>
            <a:rPr lang="tr-TR" sz="3200" dirty="0"/>
            <a:t>Renal sekresyonu bozan ilaç kullanımı</a:t>
          </a:r>
        </a:p>
      </dgm:t>
    </dgm:pt>
    <dgm:pt modelId="{6FE585C3-F536-46CD-82F6-AADC78F0AC8F}" type="parTrans" cxnId="{0B2B6F2C-8025-4FD4-AA4D-2DCFE31F5F9E}">
      <dgm:prSet/>
      <dgm:spPr/>
      <dgm:t>
        <a:bodyPr/>
        <a:lstStyle/>
        <a:p>
          <a:endParaRPr lang="tr-TR"/>
        </a:p>
      </dgm:t>
    </dgm:pt>
    <dgm:pt modelId="{DFEE3C44-B674-453F-8CDA-8073B9ABB1B4}" type="sibTrans" cxnId="{0B2B6F2C-8025-4FD4-AA4D-2DCFE31F5F9E}">
      <dgm:prSet/>
      <dgm:spPr/>
      <dgm:t>
        <a:bodyPr/>
        <a:lstStyle/>
        <a:p>
          <a:endParaRPr lang="tr-TR"/>
        </a:p>
      </dgm:t>
    </dgm:pt>
    <dgm:pt modelId="{A73E79D3-5126-4E7A-94FF-7B7C537BB16A}" type="pres">
      <dgm:prSet presAssocID="{BBD049F0-41A1-43F7-A449-EC2D17447BB7}" presName="root" presStyleCnt="0">
        <dgm:presLayoutVars>
          <dgm:dir/>
          <dgm:resizeHandles val="exact"/>
        </dgm:presLayoutVars>
      </dgm:prSet>
      <dgm:spPr/>
    </dgm:pt>
    <dgm:pt modelId="{899EC8BF-3F12-481F-B6FB-58F2A1EB594B}" type="pres">
      <dgm:prSet presAssocID="{03014922-E3E4-432C-95CD-92ADDED36B26}" presName="compNode" presStyleCnt="0"/>
      <dgm:spPr/>
    </dgm:pt>
    <dgm:pt modelId="{79764C0F-CC17-4AB7-BE10-3A011F4C67DF}" type="pres">
      <dgm:prSet presAssocID="{03014922-E3E4-432C-95CD-92ADDED36B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Yuan"/>
        </a:ext>
      </dgm:extLst>
    </dgm:pt>
    <dgm:pt modelId="{10B68F4A-B22C-446A-ADE7-845164820DFC}" type="pres">
      <dgm:prSet presAssocID="{03014922-E3E4-432C-95CD-92ADDED36B26}" presName="spaceRect" presStyleCnt="0"/>
      <dgm:spPr/>
    </dgm:pt>
    <dgm:pt modelId="{3A2D49AC-20A4-4E9E-AF73-ADF4819EEC89}" type="pres">
      <dgm:prSet presAssocID="{03014922-E3E4-432C-95CD-92ADDED36B26}" presName="textRect" presStyleLbl="revTx" presStyleIdx="0" presStyleCnt="3">
        <dgm:presLayoutVars>
          <dgm:chMax val="1"/>
          <dgm:chPref val="1"/>
        </dgm:presLayoutVars>
      </dgm:prSet>
      <dgm:spPr/>
    </dgm:pt>
    <dgm:pt modelId="{9DED8A06-1E25-4848-9571-F76A9EE79486}" type="pres">
      <dgm:prSet presAssocID="{958EBD98-0A4F-41EF-82B0-1846481B9A90}" presName="sibTrans" presStyleCnt="0"/>
      <dgm:spPr/>
    </dgm:pt>
    <dgm:pt modelId="{5D55194C-2DFD-4144-8DC4-8947F3589DA2}" type="pres">
      <dgm:prSet presAssocID="{ADCF9C8E-9248-4003-90D2-4B0168F07E3E}" presName="compNode" presStyleCnt="0"/>
      <dgm:spPr/>
    </dgm:pt>
    <dgm:pt modelId="{09624E22-878B-4BD2-B3B0-2A1795F7BB78}" type="pres">
      <dgm:prSet presAssocID="{ADCF9C8E-9248-4003-90D2-4B0168F07E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2C179E5-E393-4201-BC55-27EC257E6617}" type="pres">
      <dgm:prSet presAssocID="{ADCF9C8E-9248-4003-90D2-4B0168F07E3E}" presName="spaceRect" presStyleCnt="0"/>
      <dgm:spPr/>
    </dgm:pt>
    <dgm:pt modelId="{3FC48FDC-A37A-4845-B7CC-E108971A11DD}" type="pres">
      <dgm:prSet presAssocID="{ADCF9C8E-9248-4003-90D2-4B0168F07E3E}" presName="textRect" presStyleLbl="revTx" presStyleIdx="1" presStyleCnt="3">
        <dgm:presLayoutVars>
          <dgm:chMax val="1"/>
          <dgm:chPref val="1"/>
        </dgm:presLayoutVars>
      </dgm:prSet>
      <dgm:spPr/>
    </dgm:pt>
    <dgm:pt modelId="{3DEBF72D-9F0F-4F24-B06D-70E971D94362}" type="pres">
      <dgm:prSet presAssocID="{11B46156-28E1-45EC-BCCE-9004B18821A8}" presName="sibTrans" presStyleCnt="0"/>
      <dgm:spPr/>
    </dgm:pt>
    <dgm:pt modelId="{78212211-1ABF-4B0F-81B1-60A11E296388}" type="pres">
      <dgm:prSet presAssocID="{19C8D38F-3E62-4B15-BAAB-8B06D4ACC4FA}" presName="compNode" presStyleCnt="0"/>
      <dgm:spPr/>
    </dgm:pt>
    <dgm:pt modelId="{D5841330-2CC7-4B75-A9E8-C89C548DA495}" type="pres">
      <dgm:prSet presAssocID="{19C8D38F-3E62-4B15-BAAB-8B06D4ACC4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ne Arrow: Straight"/>
        </a:ext>
      </dgm:extLst>
    </dgm:pt>
    <dgm:pt modelId="{E11C44C5-C93C-4800-A1D0-CAAC7DA18424}" type="pres">
      <dgm:prSet presAssocID="{19C8D38F-3E62-4B15-BAAB-8B06D4ACC4FA}" presName="spaceRect" presStyleCnt="0"/>
      <dgm:spPr/>
    </dgm:pt>
    <dgm:pt modelId="{A91D73A3-C121-466A-B106-066C33785180}" type="pres">
      <dgm:prSet presAssocID="{19C8D38F-3E62-4B15-BAAB-8B06D4ACC4FA}" presName="textRect" presStyleLbl="revTx" presStyleIdx="2" presStyleCnt="3">
        <dgm:presLayoutVars>
          <dgm:chMax val="1"/>
          <dgm:chPref val="1"/>
        </dgm:presLayoutVars>
      </dgm:prSet>
      <dgm:spPr/>
    </dgm:pt>
  </dgm:ptLst>
  <dgm:cxnLst>
    <dgm:cxn modelId="{1D890F0D-D5A5-4DBF-ACB4-C989C18CD9AA}" type="presOf" srcId="{03014922-E3E4-432C-95CD-92ADDED36B26}" destId="{3A2D49AC-20A4-4E9E-AF73-ADF4819EEC89}" srcOrd="0" destOrd="0" presId="urn:microsoft.com/office/officeart/2018/2/layout/IconLabelList"/>
    <dgm:cxn modelId="{0B2B6F2C-8025-4FD4-AA4D-2DCFE31F5F9E}" srcId="{BBD049F0-41A1-43F7-A449-EC2D17447BB7}" destId="{19C8D38F-3E62-4B15-BAAB-8B06D4ACC4FA}" srcOrd="2" destOrd="0" parTransId="{6FE585C3-F536-46CD-82F6-AADC78F0AC8F}" sibTransId="{DFEE3C44-B674-453F-8CDA-8073B9ABB1B4}"/>
    <dgm:cxn modelId="{E308E635-969F-4031-AD7F-69F2C3CBCA92}" type="presOf" srcId="{ADCF9C8E-9248-4003-90D2-4B0168F07E3E}" destId="{3FC48FDC-A37A-4845-B7CC-E108971A11DD}" srcOrd="0" destOrd="0" presId="urn:microsoft.com/office/officeart/2018/2/layout/IconLabelList"/>
    <dgm:cxn modelId="{8A8F127B-688E-482B-B4A0-418149403974}" srcId="{BBD049F0-41A1-43F7-A449-EC2D17447BB7}" destId="{ADCF9C8E-9248-4003-90D2-4B0168F07E3E}" srcOrd="1" destOrd="0" parTransId="{B716BC74-486F-4E4F-91BF-2EA06B0F6E4F}" sibTransId="{11B46156-28E1-45EC-BCCE-9004B18821A8}"/>
    <dgm:cxn modelId="{4030DC8F-3F0D-41AA-9FED-5D6325854E90}" type="presOf" srcId="{BBD049F0-41A1-43F7-A449-EC2D17447BB7}" destId="{A73E79D3-5126-4E7A-94FF-7B7C537BB16A}" srcOrd="0" destOrd="0" presId="urn:microsoft.com/office/officeart/2018/2/layout/IconLabelList"/>
    <dgm:cxn modelId="{01E27298-16E3-4DF2-9FE7-3E6D50EDCCCD}" type="presOf" srcId="{19C8D38F-3E62-4B15-BAAB-8B06D4ACC4FA}" destId="{A91D73A3-C121-466A-B106-066C33785180}" srcOrd="0" destOrd="0" presId="urn:microsoft.com/office/officeart/2018/2/layout/IconLabelList"/>
    <dgm:cxn modelId="{7BF12DB0-DC41-4D3E-BE65-72DAFFB2C8F0}" srcId="{BBD049F0-41A1-43F7-A449-EC2D17447BB7}" destId="{03014922-E3E4-432C-95CD-92ADDED36B26}" srcOrd="0" destOrd="0" parTransId="{642B963E-BB78-496F-8A36-50A5265A3CBC}" sibTransId="{958EBD98-0A4F-41EF-82B0-1846481B9A90}"/>
    <dgm:cxn modelId="{12792F3F-A616-4FD0-897F-E9879DA17DCA}" type="presParOf" srcId="{A73E79D3-5126-4E7A-94FF-7B7C537BB16A}" destId="{899EC8BF-3F12-481F-B6FB-58F2A1EB594B}" srcOrd="0" destOrd="0" presId="urn:microsoft.com/office/officeart/2018/2/layout/IconLabelList"/>
    <dgm:cxn modelId="{8C2082B5-A9C7-4D7F-8A0B-80817887A78C}" type="presParOf" srcId="{899EC8BF-3F12-481F-B6FB-58F2A1EB594B}" destId="{79764C0F-CC17-4AB7-BE10-3A011F4C67DF}" srcOrd="0" destOrd="0" presId="urn:microsoft.com/office/officeart/2018/2/layout/IconLabelList"/>
    <dgm:cxn modelId="{111BB7CC-5FB0-4071-9424-C0E9AB3E1AA9}" type="presParOf" srcId="{899EC8BF-3F12-481F-B6FB-58F2A1EB594B}" destId="{10B68F4A-B22C-446A-ADE7-845164820DFC}" srcOrd="1" destOrd="0" presId="urn:microsoft.com/office/officeart/2018/2/layout/IconLabelList"/>
    <dgm:cxn modelId="{F007DF6B-3572-4B9C-8B4B-30273C79E0CC}" type="presParOf" srcId="{899EC8BF-3F12-481F-B6FB-58F2A1EB594B}" destId="{3A2D49AC-20A4-4E9E-AF73-ADF4819EEC89}" srcOrd="2" destOrd="0" presId="urn:microsoft.com/office/officeart/2018/2/layout/IconLabelList"/>
    <dgm:cxn modelId="{8E8618BB-5563-4EC6-A815-B324E5FD8E2C}" type="presParOf" srcId="{A73E79D3-5126-4E7A-94FF-7B7C537BB16A}" destId="{9DED8A06-1E25-4848-9571-F76A9EE79486}" srcOrd="1" destOrd="0" presId="urn:microsoft.com/office/officeart/2018/2/layout/IconLabelList"/>
    <dgm:cxn modelId="{8A97B1BA-AD51-4B07-8BA9-61098E0F6033}" type="presParOf" srcId="{A73E79D3-5126-4E7A-94FF-7B7C537BB16A}" destId="{5D55194C-2DFD-4144-8DC4-8947F3589DA2}" srcOrd="2" destOrd="0" presId="urn:microsoft.com/office/officeart/2018/2/layout/IconLabelList"/>
    <dgm:cxn modelId="{8D73191C-3FBD-45DC-A1DB-46E21850CA9B}" type="presParOf" srcId="{5D55194C-2DFD-4144-8DC4-8947F3589DA2}" destId="{09624E22-878B-4BD2-B3B0-2A1795F7BB78}" srcOrd="0" destOrd="0" presId="urn:microsoft.com/office/officeart/2018/2/layout/IconLabelList"/>
    <dgm:cxn modelId="{65F71442-77A6-4637-A78C-AA7754A967B6}" type="presParOf" srcId="{5D55194C-2DFD-4144-8DC4-8947F3589DA2}" destId="{C2C179E5-E393-4201-BC55-27EC257E6617}" srcOrd="1" destOrd="0" presId="urn:microsoft.com/office/officeart/2018/2/layout/IconLabelList"/>
    <dgm:cxn modelId="{933EC367-772A-4BE0-AB2E-647FC0AD9044}" type="presParOf" srcId="{5D55194C-2DFD-4144-8DC4-8947F3589DA2}" destId="{3FC48FDC-A37A-4845-B7CC-E108971A11DD}" srcOrd="2" destOrd="0" presId="urn:microsoft.com/office/officeart/2018/2/layout/IconLabelList"/>
    <dgm:cxn modelId="{BFE19CDA-DF27-42A4-BB77-3FD2003EBE3D}" type="presParOf" srcId="{A73E79D3-5126-4E7A-94FF-7B7C537BB16A}" destId="{3DEBF72D-9F0F-4F24-B06D-70E971D94362}" srcOrd="3" destOrd="0" presId="urn:microsoft.com/office/officeart/2018/2/layout/IconLabelList"/>
    <dgm:cxn modelId="{E602477F-75F1-47A4-BD33-8A249724CA15}" type="presParOf" srcId="{A73E79D3-5126-4E7A-94FF-7B7C537BB16A}" destId="{78212211-1ABF-4B0F-81B1-60A11E296388}" srcOrd="4" destOrd="0" presId="urn:microsoft.com/office/officeart/2018/2/layout/IconLabelList"/>
    <dgm:cxn modelId="{913024EF-D895-4861-B6AE-058B7796B4D3}" type="presParOf" srcId="{78212211-1ABF-4B0F-81B1-60A11E296388}" destId="{D5841330-2CC7-4B75-A9E8-C89C548DA495}" srcOrd="0" destOrd="0" presId="urn:microsoft.com/office/officeart/2018/2/layout/IconLabelList"/>
    <dgm:cxn modelId="{C54BC66A-53B8-401B-BAD8-7F0643CD2279}" type="presParOf" srcId="{78212211-1ABF-4B0F-81B1-60A11E296388}" destId="{E11C44C5-C93C-4800-A1D0-CAAC7DA18424}" srcOrd="1" destOrd="0" presId="urn:microsoft.com/office/officeart/2018/2/layout/IconLabelList"/>
    <dgm:cxn modelId="{6D39AAEB-2F24-4AF1-BABD-1D3DF0200D23}" type="presParOf" srcId="{78212211-1ABF-4B0F-81B1-60A11E296388}" destId="{A91D73A3-C121-466A-B106-066C33785180}"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07B12-A15E-4FA7-945A-69BDD0A4352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tr-TR"/>
        </a:p>
      </dgm:t>
    </dgm:pt>
    <dgm:pt modelId="{CD91678F-EC0C-40CA-A915-6AB3A0B197C2}">
      <dgm:prSet/>
      <dgm:spPr/>
      <dgm:t>
        <a:bodyPr/>
        <a:lstStyle/>
        <a:p>
          <a:pPr rtl="0"/>
          <a:r>
            <a:rPr lang="tr-TR" b="1" dirty="0" err="1"/>
            <a:t>Dr</a:t>
          </a:r>
          <a:r>
            <a:rPr lang="tr-TR" b="1" dirty="0"/>
            <a:t> Savaş Öztürk</a:t>
          </a:r>
        </a:p>
      </dgm:t>
    </dgm:pt>
    <dgm:pt modelId="{F4EE1DCA-330F-4CF6-B7D5-7E97A4AE8380}" type="parTrans" cxnId="{C9B52D2E-A880-45C4-8B8B-37A913AD4293}">
      <dgm:prSet/>
      <dgm:spPr/>
      <dgm:t>
        <a:bodyPr/>
        <a:lstStyle/>
        <a:p>
          <a:endParaRPr lang="tr-TR"/>
        </a:p>
      </dgm:t>
    </dgm:pt>
    <dgm:pt modelId="{DB1CE07A-3574-4FEF-9034-DECB0048F081}" type="sibTrans" cxnId="{C9B52D2E-A880-45C4-8B8B-37A913AD4293}">
      <dgm:prSet/>
      <dgm:spPr/>
      <dgm:t>
        <a:bodyPr/>
        <a:lstStyle/>
        <a:p>
          <a:endParaRPr lang="tr-TR"/>
        </a:p>
      </dgm:t>
    </dgm:pt>
    <dgm:pt modelId="{6C24E9F0-2D2F-46F5-AEF5-3AC3D1CADF30}">
      <dgm:prSet/>
      <dgm:spPr/>
      <dgm:t>
        <a:bodyPr/>
        <a:lstStyle/>
        <a:p>
          <a:pPr rtl="0"/>
          <a:r>
            <a:rPr lang="tr-TR" b="0" dirty="0"/>
            <a:t>İ.Ü. İstanbul Tıp Fakültesi Nefroloji BD</a:t>
          </a:r>
        </a:p>
      </dgm:t>
    </dgm:pt>
    <dgm:pt modelId="{DD3C836B-3C8A-45A1-ABA0-A4C6E3AA07B1}" type="parTrans" cxnId="{FA9AB341-5D22-4C37-B582-F5489D9B3A4F}">
      <dgm:prSet/>
      <dgm:spPr/>
      <dgm:t>
        <a:bodyPr/>
        <a:lstStyle/>
        <a:p>
          <a:endParaRPr lang="tr-TR"/>
        </a:p>
      </dgm:t>
    </dgm:pt>
    <dgm:pt modelId="{8CD90119-696E-4ABF-A6AF-CB1559603C27}" type="sibTrans" cxnId="{FA9AB341-5D22-4C37-B582-F5489D9B3A4F}">
      <dgm:prSet/>
      <dgm:spPr/>
      <dgm:t>
        <a:bodyPr/>
        <a:lstStyle/>
        <a:p>
          <a:endParaRPr lang="tr-TR"/>
        </a:p>
      </dgm:t>
    </dgm:pt>
    <dgm:pt modelId="{77876F1A-99F4-42AE-86EB-D6F9690F3FB5}" type="pres">
      <dgm:prSet presAssocID="{87B07B12-A15E-4FA7-945A-69BDD0A4352C}" presName="linear" presStyleCnt="0">
        <dgm:presLayoutVars>
          <dgm:dir/>
          <dgm:animLvl val="lvl"/>
          <dgm:resizeHandles val="exact"/>
        </dgm:presLayoutVars>
      </dgm:prSet>
      <dgm:spPr/>
    </dgm:pt>
    <dgm:pt modelId="{A5A9F895-D5CB-4CDC-AF60-3AEE0FABD99D}" type="pres">
      <dgm:prSet presAssocID="{CD91678F-EC0C-40CA-A915-6AB3A0B197C2}" presName="parentLin" presStyleCnt="0"/>
      <dgm:spPr/>
    </dgm:pt>
    <dgm:pt modelId="{AF8B10F6-F600-4D2A-9005-9B38FE99D7CD}" type="pres">
      <dgm:prSet presAssocID="{CD91678F-EC0C-40CA-A915-6AB3A0B197C2}" presName="parentLeftMargin" presStyleLbl="node1" presStyleIdx="0" presStyleCnt="1"/>
      <dgm:spPr/>
    </dgm:pt>
    <dgm:pt modelId="{AFBB06EF-0D7A-410C-81DE-E0D5793B351D}" type="pres">
      <dgm:prSet presAssocID="{CD91678F-EC0C-40CA-A915-6AB3A0B197C2}" presName="parentText" presStyleLbl="node1" presStyleIdx="0" presStyleCnt="1">
        <dgm:presLayoutVars>
          <dgm:chMax val="0"/>
          <dgm:bulletEnabled val="1"/>
        </dgm:presLayoutVars>
      </dgm:prSet>
      <dgm:spPr/>
    </dgm:pt>
    <dgm:pt modelId="{F7E803C7-97E4-4A9D-9E89-C22935591EF7}" type="pres">
      <dgm:prSet presAssocID="{CD91678F-EC0C-40CA-A915-6AB3A0B197C2}" presName="negativeSpace" presStyleCnt="0"/>
      <dgm:spPr/>
    </dgm:pt>
    <dgm:pt modelId="{EE4561F3-1ACB-4C4E-80AE-F6A3CE48AE47}" type="pres">
      <dgm:prSet presAssocID="{CD91678F-EC0C-40CA-A915-6AB3A0B197C2}" presName="childText" presStyleLbl="conFgAcc1" presStyleIdx="0" presStyleCnt="1">
        <dgm:presLayoutVars>
          <dgm:bulletEnabled val="1"/>
        </dgm:presLayoutVars>
      </dgm:prSet>
      <dgm:spPr/>
    </dgm:pt>
  </dgm:ptLst>
  <dgm:cxnLst>
    <dgm:cxn modelId="{1CADC613-56AA-4410-842B-05E7AA9D41CE}" type="presOf" srcId="{CD91678F-EC0C-40CA-A915-6AB3A0B197C2}" destId="{AF8B10F6-F600-4D2A-9005-9B38FE99D7CD}" srcOrd="0" destOrd="0" presId="urn:microsoft.com/office/officeart/2005/8/layout/list1"/>
    <dgm:cxn modelId="{C9B52D2E-A880-45C4-8B8B-37A913AD4293}" srcId="{87B07B12-A15E-4FA7-945A-69BDD0A4352C}" destId="{CD91678F-EC0C-40CA-A915-6AB3A0B197C2}" srcOrd="0" destOrd="0" parTransId="{F4EE1DCA-330F-4CF6-B7D5-7E97A4AE8380}" sibTransId="{DB1CE07A-3574-4FEF-9034-DECB0048F081}"/>
    <dgm:cxn modelId="{4DD4C137-0729-41DA-9EDE-E2EA39678929}" type="presOf" srcId="{87B07B12-A15E-4FA7-945A-69BDD0A4352C}" destId="{77876F1A-99F4-42AE-86EB-D6F9690F3FB5}" srcOrd="0" destOrd="0" presId="urn:microsoft.com/office/officeart/2005/8/layout/list1"/>
    <dgm:cxn modelId="{FA9AB341-5D22-4C37-B582-F5489D9B3A4F}" srcId="{CD91678F-EC0C-40CA-A915-6AB3A0B197C2}" destId="{6C24E9F0-2D2F-46F5-AEF5-3AC3D1CADF30}" srcOrd="0" destOrd="0" parTransId="{DD3C836B-3C8A-45A1-ABA0-A4C6E3AA07B1}" sibTransId="{8CD90119-696E-4ABF-A6AF-CB1559603C27}"/>
    <dgm:cxn modelId="{74D275AC-6142-488C-B2DA-EA138151753A}" type="presOf" srcId="{6C24E9F0-2D2F-46F5-AEF5-3AC3D1CADF30}" destId="{EE4561F3-1ACB-4C4E-80AE-F6A3CE48AE47}" srcOrd="0" destOrd="0" presId="urn:microsoft.com/office/officeart/2005/8/layout/list1"/>
    <dgm:cxn modelId="{B10492D4-5139-48DB-B9C1-B198637ABA58}" type="presOf" srcId="{CD91678F-EC0C-40CA-A915-6AB3A0B197C2}" destId="{AFBB06EF-0D7A-410C-81DE-E0D5793B351D}" srcOrd="1" destOrd="0" presId="urn:microsoft.com/office/officeart/2005/8/layout/list1"/>
    <dgm:cxn modelId="{C6075A5B-027C-4CE3-9CFC-E35482663342}" type="presParOf" srcId="{77876F1A-99F4-42AE-86EB-D6F9690F3FB5}" destId="{A5A9F895-D5CB-4CDC-AF60-3AEE0FABD99D}" srcOrd="0" destOrd="0" presId="urn:microsoft.com/office/officeart/2005/8/layout/list1"/>
    <dgm:cxn modelId="{F5634F24-E52F-48D8-8666-D2006F870788}" type="presParOf" srcId="{A5A9F895-D5CB-4CDC-AF60-3AEE0FABD99D}" destId="{AF8B10F6-F600-4D2A-9005-9B38FE99D7CD}" srcOrd="0" destOrd="0" presId="urn:microsoft.com/office/officeart/2005/8/layout/list1"/>
    <dgm:cxn modelId="{2CBC3D11-DE46-4C7C-BD66-3BCF8F758382}" type="presParOf" srcId="{A5A9F895-D5CB-4CDC-AF60-3AEE0FABD99D}" destId="{AFBB06EF-0D7A-410C-81DE-E0D5793B351D}" srcOrd="1" destOrd="0" presId="urn:microsoft.com/office/officeart/2005/8/layout/list1"/>
    <dgm:cxn modelId="{577727DF-6FFE-4303-A18A-8544B136848F}" type="presParOf" srcId="{77876F1A-99F4-42AE-86EB-D6F9690F3FB5}" destId="{F7E803C7-97E4-4A9D-9E89-C22935591EF7}" srcOrd="1" destOrd="0" presId="urn:microsoft.com/office/officeart/2005/8/layout/list1"/>
    <dgm:cxn modelId="{E3F3E647-E6F8-49A9-8886-EC5F796F134C}" type="presParOf" srcId="{77876F1A-99F4-42AE-86EB-D6F9690F3FB5}" destId="{EE4561F3-1ACB-4C4E-80AE-F6A3CE48AE47}"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0F460FA-E436-400E-B7B9-3027F38C1209}"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tr-TR"/>
        </a:p>
      </dgm:t>
    </dgm:pt>
    <dgm:pt modelId="{276BA3E4-3320-48CE-86F7-C7B299674F86}">
      <dgm:prSet phldrT="[Metin]"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tr-TR" sz="1400" b="1" dirty="0" err="1"/>
            <a:t>Hiperpolifarmasi</a:t>
          </a:r>
          <a:r>
            <a:rPr lang="tr-TR" sz="1400" b="1" dirty="0"/>
            <a:t> (&gt;10 ilaç/gün)</a:t>
          </a:r>
        </a:p>
      </dgm:t>
    </dgm:pt>
    <dgm:pt modelId="{1209805D-27BD-4CA7-95EA-B960D31BF362}" type="parTrans" cxnId="{E664E44A-6161-49B8-B401-D89AE9B8A1E8}">
      <dgm:prSet/>
      <dgm:spPr/>
      <dgm:t>
        <a:bodyPr/>
        <a:lstStyle/>
        <a:p>
          <a:endParaRPr lang="tr-TR"/>
        </a:p>
      </dgm:t>
    </dgm:pt>
    <dgm:pt modelId="{5EDC5BAB-F14E-49BE-BB05-19C435C83E1A}" type="sibTrans" cxnId="{E664E44A-6161-49B8-B401-D89AE9B8A1E8}">
      <dgm:prSet/>
      <dgm:spPr/>
      <dgm:t>
        <a:bodyPr/>
        <a:lstStyle/>
        <a:p>
          <a:endParaRPr lang="tr-TR"/>
        </a:p>
      </dgm:t>
    </dgm:pt>
    <dgm:pt modelId="{C3AD63E8-E4F2-4D37-B4E6-17A14E12355D}">
      <dgm:prSet/>
      <dgm:spPr/>
      <dgm:t>
        <a:bodyPr/>
        <a:lstStyle/>
        <a:p>
          <a:pPr rtl="0"/>
          <a:r>
            <a:rPr lang="tr-TR" dirty="0"/>
            <a:t>Kırılganlarda %54</a:t>
          </a:r>
        </a:p>
      </dgm:t>
    </dgm:pt>
    <dgm:pt modelId="{97FBDC9C-CBF5-46CC-A8D0-751A57D35139}" type="parTrans" cxnId="{C230D640-006D-4F77-AA8D-2A9DC264D38E}">
      <dgm:prSet/>
      <dgm:spPr/>
      <dgm:t>
        <a:bodyPr/>
        <a:lstStyle/>
        <a:p>
          <a:endParaRPr lang="tr-TR"/>
        </a:p>
      </dgm:t>
    </dgm:pt>
    <dgm:pt modelId="{95E442F3-C155-4B41-9AC7-A9CBCE2EC7C4}" type="sibTrans" cxnId="{C230D640-006D-4F77-AA8D-2A9DC264D38E}">
      <dgm:prSet/>
      <dgm:spPr/>
      <dgm:t>
        <a:bodyPr/>
        <a:lstStyle/>
        <a:p>
          <a:endParaRPr lang="tr-TR"/>
        </a:p>
      </dgm:t>
    </dgm:pt>
    <dgm:pt modelId="{5C757065-4F58-478E-A6C8-9A97476CDAE0}">
      <dgm:prSet/>
      <dgm:spPr/>
      <dgm:t>
        <a:bodyPr/>
        <a:lstStyle/>
        <a:p>
          <a:pPr rtl="0"/>
          <a:r>
            <a:rPr lang="tr-TR" dirty="0"/>
            <a:t>Kırılgan </a:t>
          </a:r>
          <a:r>
            <a:rPr lang="tr-TR" dirty="0" err="1"/>
            <a:t>olmayanalarda</a:t>
          </a:r>
          <a:r>
            <a:rPr lang="tr-TR" dirty="0"/>
            <a:t> %38.4</a:t>
          </a:r>
        </a:p>
      </dgm:t>
    </dgm:pt>
    <dgm:pt modelId="{11E53E28-A4D7-423E-9E2D-A7C428EECCE5}" type="parTrans" cxnId="{9849867A-C93B-4544-B959-58CF9AA8A7B3}">
      <dgm:prSet/>
      <dgm:spPr/>
      <dgm:t>
        <a:bodyPr/>
        <a:lstStyle/>
        <a:p>
          <a:endParaRPr lang="tr-TR"/>
        </a:p>
      </dgm:t>
    </dgm:pt>
    <dgm:pt modelId="{CDBD2946-9606-4B11-9D6F-00E6DAD2808A}" type="sibTrans" cxnId="{9849867A-C93B-4544-B959-58CF9AA8A7B3}">
      <dgm:prSet/>
      <dgm:spPr/>
      <dgm:t>
        <a:bodyPr/>
        <a:lstStyle/>
        <a:p>
          <a:endParaRPr lang="tr-TR"/>
        </a:p>
      </dgm:t>
    </dgm:pt>
    <dgm:pt modelId="{6F83E503-FFCD-44E8-94BA-DCEBB922E99B}">
      <dgm:prSet/>
      <dgm:spPr/>
      <dgm:t>
        <a:bodyPr/>
        <a:lstStyle/>
        <a:p>
          <a:pPr rtl="0"/>
          <a:r>
            <a:rPr lang="tr-TR" dirty="0" err="1"/>
            <a:t>Renal</a:t>
          </a:r>
          <a:r>
            <a:rPr lang="tr-TR" dirty="0"/>
            <a:t> doz ayarı kritik olanlar (</a:t>
          </a:r>
          <a:r>
            <a:rPr lang="tr-TR" dirty="0" err="1"/>
            <a:t>digoxin</a:t>
          </a:r>
          <a:r>
            <a:rPr lang="tr-TR" dirty="0"/>
            <a:t>, </a:t>
          </a:r>
          <a:r>
            <a:rPr lang="tr-TR" dirty="0" err="1"/>
            <a:t>metformin</a:t>
          </a:r>
          <a:r>
            <a:rPr lang="tr-TR" dirty="0"/>
            <a:t>, </a:t>
          </a:r>
          <a:r>
            <a:rPr lang="tr-TR" dirty="0" err="1"/>
            <a:t>antikoagülan</a:t>
          </a:r>
          <a:r>
            <a:rPr lang="tr-TR" dirty="0"/>
            <a:t> </a:t>
          </a:r>
          <a:r>
            <a:rPr lang="tr-TR" dirty="0" err="1"/>
            <a:t>vb</a:t>
          </a:r>
          <a:r>
            <a:rPr lang="tr-TR" dirty="0"/>
            <a:t>) kırılganlarda daha yaygın bulunmuş</a:t>
          </a:r>
        </a:p>
      </dgm:t>
    </dgm:pt>
    <dgm:pt modelId="{82175E37-4012-4EAD-84AE-B0AB958FEFA3}" type="parTrans" cxnId="{F5F09DA9-6647-4060-BF0B-760E767CDADF}">
      <dgm:prSet/>
      <dgm:spPr/>
      <dgm:t>
        <a:bodyPr/>
        <a:lstStyle/>
        <a:p>
          <a:endParaRPr lang="tr-TR"/>
        </a:p>
      </dgm:t>
    </dgm:pt>
    <dgm:pt modelId="{45CB509F-5EBB-4D60-90F2-48BCE1A90A00}" type="sibTrans" cxnId="{F5F09DA9-6647-4060-BF0B-760E767CDADF}">
      <dgm:prSet/>
      <dgm:spPr/>
      <dgm:t>
        <a:bodyPr/>
        <a:lstStyle/>
        <a:p>
          <a:endParaRPr lang="tr-TR"/>
        </a:p>
      </dgm:t>
    </dgm:pt>
    <dgm:pt modelId="{0D0E09E8-02BA-46E2-A547-E7394CAB8079}" type="pres">
      <dgm:prSet presAssocID="{D0F460FA-E436-400E-B7B9-3027F38C1209}" presName="linear" presStyleCnt="0">
        <dgm:presLayoutVars>
          <dgm:dir/>
          <dgm:animLvl val="lvl"/>
          <dgm:resizeHandles val="exact"/>
        </dgm:presLayoutVars>
      </dgm:prSet>
      <dgm:spPr/>
    </dgm:pt>
    <dgm:pt modelId="{FE188722-DC7F-46E3-AFEE-EF6CA115556F}" type="pres">
      <dgm:prSet presAssocID="{276BA3E4-3320-48CE-86F7-C7B299674F86}" presName="parentLin" presStyleCnt="0"/>
      <dgm:spPr/>
    </dgm:pt>
    <dgm:pt modelId="{485D6FF7-BBEE-474E-8AC3-E0524C6743D1}" type="pres">
      <dgm:prSet presAssocID="{276BA3E4-3320-48CE-86F7-C7B299674F86}" presName="parentLeftMargin" presStyleLbl="node1" presStyleIdx="0" presStyleCnt="1"/>
      <dgm:spPr/>
    </dgm:pt>
    <dgm:pt modelId="{599D40C8-CE1B-4B86-8AF5-B76074D49598}" type="pres">
      <dgm:prSet presAssocID="{276BA3E4-3320-48CE-86F7-C7B299674F86}" presName="parentText" presStyleLbl="node1" presStyleIdx="0" presStyleCnt="1" custScaleX="117459">
        <dgm:presLayoutVars>
          <dgm:chMax val="0"/>
          <dgm:bulletEnabled val="1"/>
        </dgm:presLayoutVars>
      </dgm:prSet>
      <dgm:spPr/>
    </dgm:pt>
    <dgm:pt modelId="{4E574F71-48E6-45AA-BCC3-5ABA88BEF36A}" type="pres">
      <dgm:prSet presAssocID="{276BA3E4-3320-48CE-86F7-C7B299674F86}" presName="negativeSpace" presStyleCnt="0"/>
      <dgm:spPr/>
    </dgm:pt>
    <dgm:pt modelId="{33B2372B-F59C-4E37-BA23-11A54D95E85B}" type="pres">
      <dgm:prSet presAssocID="{276BA3E4-3320-48CE-86F7-C7B299674F86}" presName="childText" presStyleLbl="conFgAcc1" presStyleIdx="0" presStyleCnt="1" custLinFactNeighborX="5543" custLinFactNeighborY="-14240">
        <dgm:presLayoutVars>
          <dgm:bulletEnabled val="1"/>
        </dgm:presLayoutVars>
      </dgm:prSet>
      <dgm:spPr/>
    </dgm:pt>
  </dgm:ptLst>
  <dgm:cxnLst>
    <dgm:cxn modelId="{896FB903-C018-47C0-8B14-00A48D3A9271}" type="presOf" srcId="{276BA3E4-3320-48CE-86F7-C7B299674F86}" destId="{599D40C8-CE1B-4B86-8AF5-B76074D49598}" srcOrd="1" destOrd="0" presId="urn:microsoft.com/office/officeart/2005/8/layout/list1"/>
    <dgm:cxn modelId="{C230D640-006D-4F77-AA8D-2A9DC264D38E}" srcId="{276BA3E4-3320-48CE-86F7-C7B299674F86}" destId="{C3AD63E8-E4F2-4D37-B4E6-17A14E12355D}" srcOrd="0" destOrd="0" parTransId="{97FBDC9C-CBF5-46CC-A8D0-751A57D35139}" sibTransId="{95E442F3-C155-4B41-9AC7-A9CBCE2EC7C4}"/>
    <dgm:cxn modelId="{7FE6CD69-9E4F-410D-9361-2E29E6BEBB1E}" type="presOf" srcId="{6F83E503-FFCD-44E8-94BA-DCEBB922E99B}" destId="{33B2372B-F59C-4E37-BA23-11A54D95E85B}" srcOrd="0" destOrd="2" presId="urn:microsoft.com/office/officeart/2005/8/layout/list1"/>
    <dgm:cxn modelId="{E664E44A-6161-49B8-B401-D89AE9B8A1E8}" srcId="{D0F460FA-E436-400E-B7B9-3027F38C1209}" destId="{276BA3E4-3320-48CE-86F7-C7B299674F86}" srcOrd="0" destOrd="0" parTransId="{1209805D-27BD-4CA7-95EA-B960D31BF362}" sibTransId="{5EDC5BAB-F14E-49BE-BB05-19C435C83E1A}"/>
    <dgm:cxn modelId="{D864C755-32AC-4ADF-876B-2F988020DE63}" type="presOf" srcId="{D0F460FA-E436-400E-B7B9-3027F38C1209}" destId="{0D0E09E8-02BA-46E2-A547-E7394CAB8079}" srcOrd="0" destOrd="0" presId="urn:microsoft.com/office/officeart/2005/8/layout/list1"/>
    <dgm:cxn modelId="{9849867A-C93B-4544-B959-58CF9AA8A7B3}" srcId="{276BA3E4-3320-48CE-86F7-C7B299674F86}" destId="{5C757065-4F58-478E-A6C8-9A97476CDAE0}" srcOrd="1" destOrd="0" parTransId="{11E53E28-A4D7-423E-9E2D-A7C428EECCE5}" sibTransId="{CDBD2946-9606-4B11-9D6F-00E6DAD2808A}"/>
    <dgm:cxn modelId="{F5F09DA9-6647-4060-BF0B-760E767CDADF}" srcId="{276BA3E4-3320-48CE-86F7-C7B299674F86}" destId="{6F83E503-FFCD-44E8-94BA-DCEBB922E99B}" srcOrd="2" destOrd="0" parTransId="{82175E37-4012-4EAD-84AE-B0AB958FEFA3}" sibTransId="{45CB509F-5EBB-4D60-90F2-48BCE1A90A00}"/>
    <dgm:cxn modelId="{E8A7CCBC-6E3B-4964-88C7-956247894D69}" type="presOf" srcId="{276BA3E4-3320-48CE-86F7-C7B299674F86}" destId="{485D6FF7-BBEE-474E-8AC3-E0524C6743D1}" srcOrd="0" destOrd="0" presId="urn:microsoft.com/office/officeart/2005/8/layout/list1"/>
    <dgm:cxn modelId="{D0A36FC5-C31C-4166-9F5D-55BC7E128E53}" type="presOf" srcId="{C3AD63E8-E4F2-4D37-B4E6-17A14E12355D}" destId="{33B2372B-F59C-4E37-BA23-11A54D95E85B}" srcOrd="0" destOrd="0" presId="urn:microsoft.com/office/officeart/2005/8/layout/list1"/>
    <dgm:cxn modelId="{2A7C2FEE-1454-45FB-9C8B-8A80AAEB32CE}" type="presOf" srcId="{5C757065-4F58-478E-A6C8-9A97476CDAE0}" destId="{33B2372B-F59C-4E37-BA23-11A54D95E85B}" srcOrd="0" destOrd="1" presId="urn:microsoft.com/office/officeart/2005/8/layout/list1"/>
    <dgm:cxn modelId="{34B865C4-DB6A-4866-BDF4-8BBF0A17AAFB}" type="presParOf" srcId="{0D0E09E8-02BA-46E2-A547-E7394CAB8079}" destId="{FE188722-DC7F-46E3-AFEE-EF6CA115556F}" srcOrd="0" destOrd="0" presId="urn:microsoft.com/office/officeart/2005/8/layout/list1"/>
    <dgm:cxn modelId="{068C93B4-F979-4B5B-9B10-692E76A0B1E2}" type="presParOf" srcId="{FE188722-DC7F-46E3-AFEE-EF6CA115556F}" destId="{485D6FF7-BBEE-474E-8AC3-E0524C6743D1}" srcOrd="0" destOrd="0" presId="urn:microsoft.com/office/officeart/2005/8/layout/list1"/>
    <dgm:cxn modelId="{56F51457-2FDD-490E-A2DF-5B1662A037B8}" type="presParOf" srcId="{FE188722-DC7F-46E3-AFEE-EF6CA115556F}" destId="{599D40C8-CE1B-4B86-8AF5-B76074D49598}" srcOrd="1" destOrd="0" presId="urn:microsoft.com/office/officeart/2005/8/layout/list1"/>
    <dgm:cxn modelId="{4596F243-3E52-40F7-A5E6-D91D47B66905}" type="presParOf" srcId="{0D0E09E8-02BA-46E2-A547-E7394CAB8079}" destId="{4E574F71-48E6-45AA-BCC3-5ABA88BEF36A}" srcOrd="1" destOrd="0" presId="urn:microsoft.com/office/officeart/2005/8/layout/list1"/>
    <dgm:cxn modelId="{4EF6E242-29E1-4B05-98E8-754729DA28A9}" type="presParOf" srcId="{0D0E09E8-02BA-46E2-A547-E7394CAB8079}" destId="{33B2372B-F59C-4E37-BA23-11A54D95E85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8CBD22-1384-4660-A731-FFCB4D304402}"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E74432E7-2960-41F7-BDD5-E2F98327FEFC}">
      <dgm:prSet/>
      <dgm:spPr/>
      <dgm:t>
        <a:bodyPr/>
        <a:lstStyle/>
        <a:p>
          <a:r>
            <a:rPr lang="tr-TR" b="1" i="0" dirty="0"/>
            <a:t>Yaşlı KBH hastası heterojendir:</a:t>
          </a:r>
          <a:r>
            <a:rPr lang="tr-TR" b="0" i="0" dirty="0"/>
            <a:t> aynı tedavi herkese uymaz.</a:t>
          </a:r>
          <a:br>
            <a:rPr lang="tr-TR" b="0" i="0" dirty="0"/>
          </a:br>
          <a:endParaRPr lang="en-US" dirty="0"/>
        </a:p>
      </dgm:t>
    </dgm:pt>
    <dgm:pt modelId="{B71F9A00-A4A8-406D-8701-D5699D59D402}" type="parTrans" cxnId="{2B718430-C8DE-4BB5-9651-10274199B36E}">
      <dgm:prSet/>
      <dgm:spPr/>
      <dgm:t>
        <a:bodyPr/>
        <a:lstStyle/>
        <a:p>
          <a:endParaRPr lang="en-US"/>
        </a:p>
      </dgm:t>
    </dgm:pt>
    <dgm:pt modelId="{C4B005BD-F33C-42DD-888F-A788D9414B66}" type="sibTrans" cxnId="{2B718430-C8DE-4BB5-9651-10274199B36E}">
      <dgm:prSet/>
      <dgm:spPr/>
      <dgm:t>
        <a:bodyPr/>
        <a:lstStyle/>
        <a:p>
          <a:endParaRPr lang="en-US"/>
        </a:p>
      </dgm:t>
    </dgm:pt>
    <dgm:pt modelId="{7C6F7C75-170D-45FD-8B82-0DBBE986016E}">
      <dgm:prSet/>
      <dgm:spPr/>
      <dgm:t>
        <a:bodyPr/>
        <a:lstStyle/>
        <a:p>
          <a:r>
            <a:rPr lang="tr-TR" b="1" i="0"/>
            <a:t>Tedavi bireyselleştirilmeli:</a:t>
          </a:r>
          <a:r>
            <a:rPr lang="tr-TR" b="0" i="0"/>
            <a:t> frailty, bilişsel durum, yaşam beklentisi ve hasta tercihi her kararın merkezinde olmalıdır.</a:t>
          </a:r>
          <a:br>
            <a:rPr lang="tr-TR" b="0" i="0"/>
          </a:br>
          <a:endParaRPr lang="en-US"/>
        </a:p>
      </dgm:t>
    </dgm:pt>
    <dgm:pt modelId="{3DC832CE-66A0-424F-BE62-83E609F79CBF}" type="parTrans" cxnId="{D23B0826-3BE0-4682-9E46-A01C6BC5A6D1}">
      <dgm:prSet/>
      <dgm:spPr/>
      <dgm:t>
        <a:bodyPr/>
        <a:lstStyle/>
        <a:p>
          <a:endParaRPr lang="en-US"/>
        </a:p>
      </dgm:t>
    </dgm:pt>
    <dgm:pt modelId="{8BB9BE32-530D-457A-8259-63E001B5A381}" type="sibTrans" cxnId="{D23B0826-3BE0-4682-9E46-A01C6BC5A6D1}">
      <dgm:prSet/>
      <dgm:spPr/>
      <dgm:t>
        <a:bodyPr/>
        <a:lstStyle/>
        <a:p>
          <a:endParaRPr lang="en-US"/>
        </a:p>
      </dgm:t>
    </dgm:pt>
    <dgm:pt modelId="{C771410D-8D28-467F-87B6-6B15FE50C321}">
      <dgm:prSet/>
      <dgm:spPr/>
      <dgm:t>
        <a:bodyPr/>
        <a:lstStyle/>
        <a:p>
          <a:r>
            <a:rPr lang="tr-TR" b="1" i="0"/>
            <a:t>Diyaliz kararı otomatik değil, planlı ve hasta merkezli olmalı.</a:t>
          </a:r>
          <a:br>
            <a:rPr lang="tr-TR" b="0" i="0"/>
          </a:br>
          <a:r>
            <a:rPr lang="tr-TR" b="0" i="0"/>
            <a:t>Konservatif tedavi “bakımsızlık” değil, aktif ve empatik bir yaklaşımdır.</a:t>
          </a:r>
          <a:br>
            <a:rPr lang="tr-TR" b="0" i="0"/>
          </a:br>
          <a:endParaRPr lang="en-US"/>
        </a:p>
      </dgm:t>
    </dgm:pt>
    <dgm:pt modelId="{CDAC5C83-6646-40D9-B40B-1C5CCB2A28B1}" type="parTrans" cxnId="{7C8EA7B1-0FAE-40E2-AB26-1A3B04FFF345}">
      <dgm:prSet/>
      <dgm:spPr/>
      <dgm:t>
        <a:bodyPr/>
        <a:lstStyle/>
        <a:p>
          <a:endParaRPr lang="en-US"/>
        </a:p>
      </dgm:t>
    </dgm:pt>
    <dgm:pt modelId="{4E8CE027-7E02-4DDA-B6DA-904F97A61D80}" type="sibTrans" cxnId="{7C8EA7B1-0FAE-40E2-AB26-1A3B04FFF345}">
      <dgm:prSet/>
      <dgm:spPr/>
      <dgm:t>
        <a:bodyPr/>
        <a:lstStyle/>
        <a:p>
          <a:endParaRPr lang="en-US"/>
        </a:p>
      </dgm:t>
    </dgm:pt>
    <dgm:pt modelId="{7EC287D7-B077-4637-AE2A-3E9B6C774C3E}">
      <dgm:prSet/>
      <dgm:spPr/>
      <dgm:t>
        <a:bodyPr/>
        <a:lstStyle/>
        <a:p>
          <a:r>
            <a:rPr lang="tr-TR" b="1" i="0" dirty="0"/>
            <a:t>Amaç sadece ömrü uzatmak değil, yaşam kalitesini korumaktır.</a:t>
          </a:r>
          <a:br>
            <a:rPr lang="tr-TR" b="0" i="0" dirty="0"/>
          </a:br>
          <a:endParaRPr lang="en-US" dirty="0"/>
        </a:p>
      </dgm:t>
    </dgm:pt>
    <dgm:pt modelId="{F7505AAD-FFA4-48C0-8BA8-BF270E8E47A4}" type="parTrans" cxnId="{8342E9C2-805A-4EF7-8149-17280F99F671}">
      <dgm:prSet/>
      <dgm:spPr/>
      <dgm:t>
        <a:bodyPr/>
        <a:lstStyle/>
        <a:p>
          <a:endParaRPr lang="en-US"/>
        </a:p>
      </dgm:t>
    </dgm:pt>
    <dgm:pt modelId="{7F6191C2-C677-4CA0-ABF4-C45B8ED60A27}" type="sibTrans" cxnId="{8342E9C2-805A-4EF7-8149-17280F99F671}">
      <dgm:prSet/>
      <dgm:spPr/>
      <dgm:t>
        <a:bodyPr/>
        <a:lstStyle/>
        <a:p>
          <a:endParaRPr lang="en-US"/>
        </a:p>
      </dgm:t>
    </dgm:pt>
    <dgm:pt modelId="{246CB538-65A6-487D-9DC4-BB7EC29AE73A}" type="pres">
      <dgm:prSet presAssocID="{C28CBD22-1384-4660-A731-FFCB4D304402}" presName="vert0" presStyleCnt="0">
        <dgm:presLayoutVars>
          <dgm:dir/>
          <dgm:animOne val="branch"/>
          <dgm:animLvl val="lvl"/>
        </dgm:presLayoutVars>
      </dgm:prSet>
      <dgm:spPr/>
    </dgm:pt>
    <dgm:pt modelId="{EFBE4D40-8BA7-4A01-8353-F6561979BA1C}" type="pres">
      <dgm:prSet presAssocID="{E74432E7-2960-41F7-BDD5-E2F98327FEFC}" presName="thickLine" presStyleLbl="alignNode1" presStyleIdx="0" presStyleCnt="4"/>
      <dgm:spPr/>
    </dgm:pt>
    <dgm:pt modelId="{3907423B-66E5-4928-939F-7713FD939427}" type="pres">
      <dgm:prSet presAssocID="{E74432E7-2960-41F7-BDD5-E2F98327FEFC}" presName="horz1" presStyleCnt="0"/>
      <dgm:spPr/>
    </dgm:pt>
    <dgm:pt modelId="{BBD257DD-D2EB-4B34-8980-C378DB489E0D}" type="pres">
      <dgm:prSet presAssocID="{E74432E7-2960-41F7-BDD5-E2F98327FEFC}" presName="tx1" presStyleLbl="revTx" presStyleIdx="0" presStyleCnt="4"/>
      <dgm:spPr/>
    </dgm:pt>
    <dgm:pt modelId="{AC1BEEAC-942D-47B6-82B7-AE368A275CA2}" type="pres">
      <dgm:prSet presAssocID="{E74432E7-2960-41F7-BDD5-E2F98327FEFC}" presName="vert1" presStyleCnt="0"/>
      <dgm:spPr/>
    </dgm:pt>
    <dgm:pt modelId="{69A29675-2D44-4CEA-ADB4-25102D02CD5B}" type="pres">
      <dgm:prSet presAssocID="{7C6F7C75-170D-45FD-8B82-0DBBE986016E}" presName="thickLine" presStyleLbl="alignNode1" presStyleIdx="1" presStyleCnt="4"/>
      <dgm:spPr/>
    </dgm:pt>
    <dgm:pt modelId="{A11D3EF1-1182-466E-9D2B-49A152EE3C15}" type="pres">
      <dgm:prSet presAssocID="{7C6F7C75-170D-45FD-8B82-0DBBE986016E}" presName="horz1" presStyleCnt="0"/>
      <dgm:spPr/>
    </dgm:pt>
    <dgm:pt modelId="{B7F055D5-039F-49AB-B22D-01A25D243194}" type="pres">
      <dgm:prSet presAssocID="{7C6F7C75-170D-45FD-8B82-0DBBE986016E}" presName="tx1" presStyleLbl="revTx" presStyleIdx="1" presStyleCnt="4"/>
      <dgm:spPr/>
    </dgm:pt>
    <dgm:pt modelId="{2A27DC99-B01C-4ABB-B80D-0367D2B02CEB}" type="pres">
      <dgm:prSet presAssocID="{7C6F7C75-170D-45FD-8B82-0DBBE986016E}" presName="vert1" presStyleCnt="0"/>
      <dgm:spPr/>
    </dgm:pt>
    <dgm:pt modelId="{013280AE-27F3-4A30-8A35-34EB8CD5D24C}" type="pres">
      <dgm:prSet presAssocID="{C771410D-8D28-467F-87B6-6B15FE50C321}" presName="thickLine" presStyleLbl="alignNode1" presStyleIdx="2" presStyleCnt="4"/>
      <dgm:spPr/>
    </dgm:pt>
    <dgm:pt modelId="{3B22FD89-CAA4-4840-9041-54D73ED3537C}" type="pres">
      <dgm:prSet presAssocID="{C771410D-8D28-467F-87B6-6B15FE50C321}" presName="horz1" presStyleCnt="0"/>
      <dgm:spPr/>
    </dgm:pt>
    <dgm:pt modelId="{D4A8A367-42C8-47D2-A27C-AD85C06FC94C}" type="pres">
      <dgm:prSet presAssocID="{C771410D-8D28-467F-87B6-6B15FE50C321}" presName="tx1" presStyleLbl="revTx" presStyleIdx="2" presStyleCnt="4"/>
      <dgm:spPr/>
    </dgm:pt>
    <dgm:pt modelId="{7AC76CD5-793F-4307-85DB-5D79A9126A0D}" type="pres">
      <dgm:prSet presAssocID="{C771410D-8D28-467F-87B6-6B15FE50C321}" presName="vert1" presStyleCnt="0"/>
      <dgm:spPr/>
    </dgm:pt>
    <dgm:pt modelId="{A7413FC3-530D-4339-8EE2-741BBE15EAA3}" type="pres">
      <dgm:prSet presAssocID="{7EC287D7-B077-4637-AE2A-3E9B6C774C3E}" presName="thickLine" presStyleLbl="alignNode1" presStyleIdx="3" presStyleCnt="4"/>
      <dgm:spPr/>
    </dgm:pt>
    <dgm:pt modelId="{7CA91A23-03C1-4E0B-AC09-8AB99BD94E41}" type="pres">
      <dgm:prSet presAssocID="{7EC287D7-B077-4637-AE2A-3E9B6C774C3E}" presName="horz1" presStyleCnt="0"/>
      <dgm:spPr/>
    </dgm:pt>
    <dgm:pt modelId="{21807730-2FE8-4DFE-A50A-834DD2B5A598}" type="pres">
      <dgm:prSet presAssocID="{7EC287D7-B077-4637-AE2A-3E9B6C774C3E}" presName="tx1" presStyleLbl="revTx" presStyleIdx="3" presStyleCnt="4"/>
      <dgm:spPr/>
    </dgm:pt>
    <dgm:pt modelId="{38870A1F-6B8B-4DFF-8F9D-938DC524327E}" type="pres">
      <dgm:prSet presAssocID="{7EC287D7-B077-4637-AE2A-3E9B6C774C3E}" presName="vert1" presStyleCnt="0"/>
      <dgm:spPr/>
    </dgm:pt>
  </dgm:ptLst>
  <dgm:cxnLst>
    <dgm:cxn modelId="{E4D21B08-1F0E-4192-AD6B-8DD72519205E}" type="presOf" srcId="{C28CBD22-1384-4660-A731-FFCB4D304402}" destId="{246CB538-65A6-487D-9DC4-BB7EC29AE73A}" srcOrd="0" destOrd="0" presId="urn:microsoft.com/office/officeart/2008/layout/LinedList"/>
    <dgm:cxn modelId="{C25CC714-C439-4536-8EF7-036A0B07D377}" type="presOf" srcId="{7EC287D7-B077-4637-AE2A-3E9B6C774C3E}" destId="{21807730-2FE8-4DFE-A50A-834DD2B5A598}" srcOrd="0" destOrd="0" presId="urn:microsoft.com/office/officeart/2008/layout/LinedList"/>
    <dgm:cxn modelId="{D23B0826-3BE0-4682-9E46-A01C6BC5A6D1}" srcId="{C28CBD22-1384-4660-A731-FFCB4D304402}" destId="{7C6F7C75-170D-45FD-8B82-0DBBE986016E}" srcOrd="1" destOrd="0" parTransId="{3DC832CE-66A0-424F-BE62-83E609F79CBF}" sibTransId="{8BB9BE32-530D-457A-8259-63E001B5A381}"/>
    <dgm:cxn modelId="{ADAFEC28-3258-4EC4-ACFB-E5FA8261030C}" type="presOf" srcId="{C771410D-8D28-467F-87B6-6B15FE50C321}" destId="{D4A8A367-42C8-47D2-A27C-AD85C06FC94C}" srcOrd="0" destOrd="0" presId="urn:microsoft.com/office/officeart/2008/layout/LinedList"/>
    <dgm:cxn modelId="{01BB1F2E-C598-4538-9ACA-FFB1323C6A84}" type="presOf" srcId="{7C6F7C75-170D-45FD-8B82-0DBBE986016E}" destId="{B7F055D5-039F-49AB-B22D-01A25D243194}" srcOrd="0" destOrd="0" presId="urn:microsoft.com/office/officeart/2008/layout/LinedList"/>
    <dgm:cxn modelId="{2B718430-C8DE-4BB5-9651-10274199B36E}" srcId="{C28CBD22-1384-4660-A731-FFCB4D304402}" destId="{E74432E7-2960-41F7-BDD5-E2F98327FEFC}" srcOrd="0" destOrd="0" parTransId="{B71F9A00-A4A8-406D-8701-D5699D59D402}" sibTransId="{C4B005BD-F33C-42DD-888F-A788D9414B66}"/>
    <dgm:cxn modelId="{C0201437-9C7F-420A-ADDD-3073F337F8BA}" type="presOf" srcId="{E74432E7-2960-41F7-BDD5-E2F98327FEFC}" destId="{BBD257DD-D2EB-4B34-8980-C378DB489E0D}" srcOrd="0" destOrd="0" presId="urn:microsoft.com/office/officeart/2008/layout/LinedList"/>
    <dgm:cxn modelId="{7C8EA7B1-0FAE-40E2-AB26-1A3B04FFF345}" srcId="{C28CBD22-1384-4660-A731-FFCB4D304402}" destId="{C771410D-8D28-467F-87B6-6B15FE50C321}" srcOrd="2" destOrd="0" parTransId="{CDAC5C83-6646-40D9-B40B-1C5CCB2A28B1}" sibTransId="{4E8CE027-7E02-4DDA-B6DA-904F97A61D80}"/>
    <dgm:cxn modelId="{8342E9C2-805A-4EF7-8149-17280F99F671}" srcId="{C28CBD22-1384-4660-A731-FFCB4D304402}" destId="{7EC287D7-B077-4637-AE2A-3E9B6C774C3E}" srcOrd="3" destOrd="0" parTransId="{F7505AAD-FFA4-48C0-8BA8-BF270E8E47A4}" sibTransId="{7F6191C2-C677-4CA0-ABF4-C45B8ED60A27}"/>
    <dgm:cxn modelId="{874F4CA7-2C19-47FD-BCDF-715BCAA0F42F}" type="presParOf" srcId="{246CB538-65A6-487D-9DC4-BB7EC29AE73A}" destId="{EFBE4D40-8BA7-4A01-8353-F6561979BA1C}" srcOrd="0" destOrd="0" presId="urn:microsoft.com/office/officeart/2008/layout/LinedList"/>
    <dgm:cxn modelId="{03516925-9353-45EF-B7B1-ACC6CCF3D75D}" type="presParOf" srcId="{246CB538-65A6-487D-9DC4-BB7EC29AE73A}" destId="{3907423B-66E5-4928-939F-7713FD939427}" srcOrd="1" destOrd="0" presId="urn:microsoft.com/office/officeart/2008/layout/LinedList"/>
    <dgm:cxn modelId="{7CF3B138-5291-444B-95B9-CFA65E4531ED}" type="presParOf" srcId="{3907423B-66E5-4928-939F-7713FD939427}" destId="{BBD257DD-D2EB-4B34-8980-C378DB489E0D}" srcOrd="0" destOrd="0" presId="urn:microsoft.com/office/officeart/2008/layout/LinedList"/>
    <dgm:cxn modelId="{84C6EB78-CEF4-41AA-8B85-4A317F35EB14}" type="presParOf" srcId="{3907423B-66E5-4928-939F-7713FD939427}" destId="{AC1BEEAC-942D-47B6-82B7-AE368A275CA2}" srcOrd="1" destOrd="0" presId="urn:microsoft.com/office/officeart/2008/layout/LinedList"/>
    <dgm:cxn modelId="{92B68276-6F37-4FFD-ACAC-87E85ECA5AA5}" type="presParOf" srcId="{246CB538-65A6-487D-9DC4-BB7EC29AE73A}" destId="{69A29675-2D44-4CEA-ADB4-25102D02CD5B}" srcOrd="2" destOrd="0" presId="urn:microsoft.com/office/officeart/2008/layout/LinedList"/>
    <dgm:cxn modelId="{7474DC8B-DC30-4944-B3E6-B97EE60E3139}" type="presParOf" srcId="{246CB538-65A6-487D-9DC4-BB7EC29AE73A}" destId="{A11D3EF1-1182-466E-9D2B-49A152EE3C15}" srcOrd="3" destOrd="0" presId="urn:microsoft.com/office/officeart/2008/layout/LinedList"/>
    <dgm:cxn modelId="{291DB1F7-667E-470C-991B-A97BA26B2C17}" type="presParOf" srcId="{A11D3EF1-1182-466E-9D2B-49A152EE3C15}" destId="{B7F055D5-039F-49AB-B22D-01A25D243194}" srcOrd="0" destOrd="0" presId="urn:microsoft.com/office/officeart/2008/layout/LinedList"/>
    <dgm:cxn modelId="{0A60BAE1-36AE-4FCD-812C-9D68CA7F3F69}" type="presParOf" srcId="{A11D3EF1-1182-466E-9D2B-49A152EE3C15}" destId="{2A27DC99-B01C-4ABB-B80D-0367D2B02CEB}" srcOrd="1" destOrd="0" presId="urn:microsoft.com/office/officeart/2008/layout/LinedList"/>
    <dgm:cxn modelId="{3A3EAB7E-3237-4C3E-BA33-41CADD45FDCD}" type="presParOf" srcId="{246CB538-65A6-487D-9DC4-BB7EC29AE73A}" destId="{013280AE-27F3-4A30-8A35-34EB8CD5D24C}" srcOrd="4" destOrd="0" presId="urn:microsoft.com/office/officeart/2008/layout/LinedList"/>
    <dgm:cxn modelId="{937D70A6-3892-4A36-A984-E1E04647AEAB}" type="presParOf" srcId="{246CB538-65A6-487D-9DC4-BB7EC29AE73A}" destId="{3B22FD89-CAA4-4840-9041-54D73ED3537C}" srcOrd="5" destOrd="0" presId="urn:microsoft.com/office/officeart/2008/layout/LinedList"/>
    <dgm:cxn modelId="{BD1576D7-F301-4FF4-9AAE-C88C35FBBA8B}" type="presParOf" srcId="{3B22FD89-CAA4-4840-9041-54D73ED3537C}" destId="{D4A8A367-42C8-47D2-A27C-AD85C06FC94C}" srcOrd="0" destOrd="0" presId="urn:microsoft.com/office/officeart/2008/layout/LinedList"/>
    <dgm:cxn modelId="{B6316714-3020-44C4-B3BF-BBA24FEFDEDC}" type="presParOf" srcId="{3B22FD89-CAA4-4840-9041-54D73ED3537C}" destId="{7AC76CD5-793F-4307-85DB-5D79A9126A0D}" srcOrd="1" destOrd="0" presId="urn:microsoft.com/office/officeart/2008/layout/LinedList"/>
    <dgm:cxn modelId="{07F675C5-7B02-48B7-9CE4-C6DFD765EFE6}" type="presParOf" srcId="{246CB538-65A6-487D-9DC4-BB7EC29AE73A}" destId="{A7413FC3-530D-4339-8EE2-741BBE15EAA3}" srcOrd="6" destOrd="0" presId="urn:microsoft.com/office/officeart/2008/layout/LinedList"/>
    <dgm:cxn modelId="{B15163F6-62C7-456A-B6F9-5F39229A223C}" type="presParOf" srcId="{246CB538-65A6-487D-9DC4-BB7EC29AE73A}" destId="{7CA91A23-03C1-4E0B-AC09-8AB99BD94E41}" srcOrd="7" destOrd="0" presId="urn:microsoft.com/office/officeart/2008/layout/LinedList"/>
    <dgm:cxn modelId="{67389921-B76F-48F0-B548-8CC86FE333B1}" type="presParOf" srcId="{7CA91A23-03C1-4E0B-AC09-8AB99BD94E41}" destId="{21807730-2FE8-4DFE-A50A-834DD2B5A598}" srcOrd="0" destOrd="0" presId="urn:microsoft.com/office/officeart/2008/layout/LinedList"/>
    <dgm:cxn modelId="{C7909096-6808-4F5D-8E67-438A3E2067B0}" type="presParOf" srcId="{7CA91A23-03C1-4E0B-AC09-8AB99BD94E41}" destId="{38870A1F-6B8B-4DFF-8F9D-938DC52432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3DEF39-2F38-45ED-91FF-D548FFE5E4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B24735FC-2C16-46E9-AC68-9FF26B781D07}">
      <dgm:prSet/>
      <dgm:spPr/>
      <dgm:t>
        <a:bodyPr/>
        <a:lstStyle/>
        <a:p>
          <a:r>
            <a:rPr lang="tr-TR" b="0" dirty="0"/>
            <a:t>Konuşma Planı</a:t>
          </a:r>
        </a:p>
      </dgm:t>
    </dgm:pt>
    <dgm:pt modelId="{C58ABE91-AEA6-4A10-AC6F-68B63E684C5F}" type="parTrans" cxnId="{48372B8B-9859-4047-805F-AD9A874B0587}">
      <dgm:prSet/>
      <dgm:spPr/>
      <dgm:t>
        <a:bodyPr/>
        <a:lstStyle/>
        <a:p>
          <a:endParaRPr lang="tr-TR" b="0"/>
        </a:p>
      </dgm:t>
    </dgm:pt>
    <dgm:pt modelId="{1E9A4625-AB2F-4AEC-9822-49660F48EE7C}" type="sibTrans" cxnId="{48372B8B-9859-4047-805F-AD9A874B0587}">
      <dgm:prSet/>
      <dgm:spPr/>
      <dgm:t>
        <a:bodyPr/>
        <a:lstStyle/>
        <a:p>
          <a:endParaRPr lang="tr-TR" b="0"/>
        </a:p>
      </dgm:t>
    </dgm:pt>
    <dgm:pt modelId="{150644AB-4AEE-484A-9D88-7ADA9C62EA2F}">
      <dgm:prSet/>
      <dgm:spPr/>
      <dgm:t>
        <a:bodyPr/>
        <a:lstStyle/>
        <a:p>
          <a:r>
            <a:rPr lang="tr-TR" b="0" dirty="0"/>
            <a:t>Yaşlanma ile ortaya çıkan renal değişiklikler</a:t>
          </a:r>
        </a:p>
      </dgm:t>
    </dgm:pt>
    <dgm:pt modelId="{9BBFADE5-B9B5-4B18-977E-4F54A64EB17B}" type="parTrans" cxnId="{3EF79C27-BFE6-43A5-A9DA-0FEC55EEAC68}">
      <dgm:prSet/>
      <dgm:spPr/>
      <dgm:t>
        <a:bodyPr/>
        <a:lstStyle/>
        <a:p>
          <a:endParaRPr lang="tr-TR" b="0"/>
        </a:p>
      </dgm:t>
    </dgm:pt>
    <dgm:pt modelId="{130AAA94-534E-4E8B-A400-5BF9A5CFC3F0}" type="sibTrans" cxnId="{3EF79C27-BFE6-43A5-A9DA-0FEC55EEAC68}">
      <dgm:prSet/>
      <dgm:spPr/>
      <dgm:t>
        <a:bodyPr/>
        <a:lstStyle/>
        <a:p>
          <a:endParaRPr lang="tr-TR" b="0"/>
        </a:p>
      </dgm:t>
    </dgm:pt>
    <dgm:pt modelId="{41CCC33F-5F99-4CFE-8E96-3C3BA8BE288F}">
      <dgm:prSet/>
      <dgm:spPr/>
      <dgm:t>
        <a:bodyPr/>
        <a:lstStyle/>
        <a:p>
          <a:r>
            <a:rPr lang="tr-TR" b="0" dirty="0"/>
            <a:t>Yaşlılarda böbrek fonksiyonlarının değerlendirilmesi</a:t>
          </a:r>
        </a:p>
      </dgm:t>
    </dgm:pt>
    <dgm:pt modelId="{1562D78C-95AC-4C1F-8B90-5E15480B4836}" type="parTrans" cxnId="{A80AF777-C0C5-4C05-A0C9-8B7B43F90FAA}">
      <dgm:prSet/>
      <dgm:spPr/>
      <dgm:t>
        <a:bodyPr/>
        <a:lstStyle/>
        <a:p>
          <a:endParaRPr lang="tr-TR" b="0"/>
        </a:p>
      </dgm:t>
    </dgm:pt>
    <dgm:pt modelId="{48DBC909-D38E-4F93-B1CB-57D59916D2A9}" type="sibTrans" cxnId="{A80AF777-C0C5-4C05-A0C9-8B7B43F90FAA}">
      <dgm:prSet/>
      <dgm:spPr/>
      <dgm:t>
        <a:bodyPr/>
        <a:lstStyle/>
        <a:p>
          <a:endParaRPr lang="tr-TR" b="0"/>
        </a:p>
      </dgm:t>
    </dgm:pt>
    <dgm:pt modelId="{838043FA-D30B-4587-B720-53E5B2DA5F42}">
      <dgm:prSet/>
      <dgm:spPr/>
      <dgm:t>
        <a:bodyPr/>
        <a:lstStyle/>
        <a:p>
          <a:r>
            <a:rPr lang="tr-TR" b="0" dirty="0"/>
            <a:t>Genel Bilgiler</a:t>
          </a:r>
        </a:p>
      </dgm:t>
    </dgm:pt>
    <dgm:pt modelId="{A4269394-F809-49E0-81F4-85227EDCFDC9}" type="parTrans" cxnId="{8BD02F42-580C-4928-8EBD-57F603EA6410}">
      <dgm:prSet/>
      <dgm:spPr/>
      <dgm:t>
        <a:bodyPr/>
        <a:lstStyle/>
        <a:p>
          <a:endParaRPr lang="tr-TR"/>
        </a:p>
      </dgm:t>
    </dgm:pt>
    <dgm:pt modelId="{15CECC29-C3AE-445D-AB2F-85D8875ED417}" type="sibTrans" cxnId="{8BD02F42-580C-4928-8EBD-57F603EA6410}">
      <dgm:prSet/>
      <dgm:spPr/>
      <dgm:t>
        <a:bodyPr/>
        <a:lstStyle/>
        <a:p>
          <a:endParaRPr lang="tr-TR"/>
        </a:p>
      </dgm:t>
    </dgm:pt>
    <dgm:pt modelId="{F670F509-6653-419E-ADF0-D6DFF13DBE91}">
      <dgm:prSet/>
      <dgm:spPr/>
      <dgm:t>
        <a:bodyPr/>
        <a:lstStyle/>
        <a:p>
          <a:r>
            <a:rPr lang="tr-TR" b="0" dirty="0"/>
            <a:t>Epidemiyolojik veriler</a:t>
          </a:r>
        </a:p>
      </dgm:t>
    </dgm:pt>
    <dgm:pt modelId="{8EB0C5C3-2568-49CA-BBD6-A94DB29136E9}" type="parTrans" cxnId="{1A082B3B-A762-41AC-873D-17229BE80306}">
      <dgm:prSet/>
      <dgm:spPr/>
      <dgm:t>
        <a:bodyPr/>
        <a:lstStyle/>
        <a:p>
          <a:endParaRPr lang="tr-TR"/>
        </a:p>
      </dgm:t>
    </dgm:pt>
    <dgm:pt modelId="{1589B19C-7005-4AAD-81DE-2A618416FEE9}" type="sibTrans" cxnId="{1A082B3B-A762-41AC-873D-17229BE80306}">
      <dgm:prSet/>
      <dgm:spPr/>
      <dgm:t>
        <a:bodyPr/>
        <a:lstStyle/>
        <a:p>
          <a:endParaRPr lang="tr-TR"/>
        </a:p>
      </dgm:t>
    </dgm:pt>
    <dgm:pt modelId="{5215DE57-89E6-47F9-9C2F-1E831B3FD372}">
      <dgm:prSet/>
      <dgm:spPr/>
      <dgm:t>
        <a:bodyPr/>
        <a:lstStyle/>
        <a:p>
          <a:r>
            <a:rPr lang="tr-TR" b="0" dirty="0"/>
            <a:t>Yaşlıda KBH’nin Tedavisine Genel Yaklaşımlar</a:t>
          </a:r>
        </a:p>
      </dgm:t>
    </dgm:pt>
    <dgm:pt modelId="{FFAF899C-70B1-4931-9226-3E9658881CA8}" type="parTrans" cxnId="{2C28D909-69B6-455B-9334-212F3200DF21}">
      <dgm:prSet/>
      <dgm:spPr/>
      <dgm:t>
        <a:bodyPr/>
        <a:lstStyle/>
        <a:p>
          <a:endParaRPr lang="tr-TR"/>
        </a:p>
      </dgm:t>
    </dgm:pt>
    <dgm:pt modelId="{C9016B29-A6FD-4AF7-8199-C50F66983D6B}" type="sibTrans" cxnId="{2C28D909-69B6-455B-9334-212F3200DF21}">
      <dgm:prSet/>
      <dgm:spPr/>
      <dgm:t>
        <a:bodyPr/>
        <a:lstStyle/>
        <a:p>
          <a:endParaRPr lang="tr-TR"/>
        </a:p>
      </dgm:t>
    </dgm:pt>
    <dgm:pt modelId="{17F77A95-01DF-41AF-998A-E640B47BE785}" type="pres">
      <dgm:prSet presAssocID="{8D3DEF39-2F38-45ED-91FF-D548FFE5E4E2}" presName="linear" presStyleCnt="0">
        <dgm:presLayoutVars>
          <dgm:animLvl val="lvl"/>
          <dgm:resizeHandles val="exact"/>
        </dgm:presLayoutVars>
      </dgm:prSet>
      <dgm:spPr/>
    </dgm:pt>
    <dgm:pt modelId="{9B8F0E02-E7DB-4A7F-8D7F-D02CB4272931}" type="pres">
      <dgm:prSet presAssocID="{B24735FC-2C16-46E9-AC68-9FF26B781D07}" presName="parentText" presStyleLbl="node1" presStyleIdx="0" presStyleCnt="1" custLinFactNeighborX="1653" custLinFactNeighborY="-652">
        <dgm:presLayoutVars>
          <dgm:chMax val="0"/>
          <dgm:bulletEnabled val="1"/>
        </dgm:presLayoutVars>
      </dgm:prSet>
      <dgm:spPr/>
    </dgm:pt>
    <dgm:pt modelId="{297D4E09-AA02-4A42-9E7E-A8B0F02471E5}" type="pres">
      <dgm:prSet presAssocID="{B24735FC-2C16-46E9-AC68-9FF26B781D07}" presName="childText" presStyleLbl="revTx" presStyleIdx="0" presStyleCnt="1" custLinFactY="7113" custLinFactNeighborX="16452" custLinFactNeighborY="100000">
        <dgm:presLayoutVars>
          <dgm:bulletEnabled val="1"/>
        </dgm:presLayoutVars>
      </dgm:prSet>
      <dgm:spPr/>
    </dgm:pt>
  </dgm:ptLst>
  <dgm:cxnLst>
    <dgm:cxn modelId="{2C28D909-69B6-455B-9334-212F3200DF21}" srcId="{B24735FC-2C16-46E9-AC68-9FF26B781D07}" destId="{5215DE57-89E6-47F9-9C2F-1E831B3FD372}" srcOrd="1" destOrd="0" parTransId="{FFAF899C-70B1-4931-9226-3E9658881CA8}" sibTransId="{C9016B29-A6FD-4AF7-8199-C50F66983D6B}"/>
    <dgm:cxn modelId="{56D69223-EC3A-4B19-AB54-D1179A6F8A79}" type="presOf" srcId="{150644AB-4AEE-484A-9D88-7ADA9C62EA2F}" destId="{297D4E09-AA02-4A42-9E7E-A8B0F02471E5}" srcOrd="0" destOrd="2" presId="urn:microsoft.com/office/officeart/2005/8/layout/vList2"/>
    <dgm:cxn modelId="{3EF79C27-BFE6-43A5-A9DA-0FEC55EEAC68}" srcId="{838043FA-D30B-4587-B720-53E5B2DA5F42}" destId="{150644AB-4AEE-484A-9D88-7ADA9C62EA2F}" srcOrd="1" destOrd="0" parTransId="{9BBFADE5-B9B5-4B18-977E-4F54A64EB17B}" sibTransId="{130AAA94-534E-4E8B-A400-5BF9A5CFC3F0}"/>
    <dgm:cxn modelId="{1A082B3B-A762-41AC-873D-17229BE80306}" srcId="{838043FA-D30B-4587-B720-53E5B2DA5F42}" destId="{F670F509-6653-419E-ADF0-D6DFF13DBE91}" srcOrd="0" destOrd="0" parTransId="{8EB0C5C3-2568-49CA-BBD6-A94DB29136E9}" sibTransId="{1589B19C-7005-4AAD-81DE-2A618416FEE9}"/>
    <dgm:cxn modelId="{8BD02F42-580C-4928-8EBD-57F603EA6410}" srcId="{B24735FC-2C16-46E9-AC68-9FF26B781D07}" destId="{838043FA-D30B-4587-B720-53E5B2DA5F42}" srcOrd="0" destOrd="0" parTransId="{A4269394-F809-49E0-81F4-85227EDCFDC9}" sibTransId="{15CECC29-C3AE-445D-AB2F-85D8875ED417}"/>
    <dgm:cxn modelId="{994DED4F-97D1-4C9E-B585-D551533B0393}" type="presOf" srcId="{41CCC33F-5F99-4CFE-8E96-3C3BA8BE288F}" destId="{297D4E09-AA02-4A42-9E7E-A8B0F02471E5}" srcOrd="0" destOrd="3" presId="urn:microsoft.com/office/officeart/2005/8/layout/vList2"/>
    <dgm:cxn modelId="{A80AF777-C0C5-4C05-A0C9-8B7B43F90FAA}" srcId="{838043FA-D30B-4587-B720-53E5B2DA5F42}" destId="{41CCC33F-5F99-4CFE-8E96-3C3BA8BE288F}" srcOrd="2" destOrd="0" parTransId="{1562D78C-95AC-4C1F-8B90-5E15480B4836}" sibTransId="{48DBC909-D38E-4F93-B1CB-57D59916D2A9}"/>
    <dgm:cxn modelId="{75FED97D-9707-4E4F-BAB6-B55BDDE5BC6C}" type="presOf" srcId="{F670F509-6653-419E-ADF0-D6DFF13DBE91}" destId="{297D4E09-AA02-4A42-9E7E-A8B0F02471E5}" srcOrd="0" destOrd="1" presId="urn:microsoft.com/office/officeart/2005/8/layout/vList2"/>
    <dgm:cxn modelId="{48372B8B-9859-4047-805F-AD9A874B0587}" srcId="{8D3DEF39-2F38-45ED-91FF-D548FFE5E4E2}" destId="{B24735FC-2C16-46E9-AC68-9FF26B781D07}" srcOrd="0" destOrd="0" parTransId="{C58ABE91-AEA6-4A10-AC6F-68B63E684C5F}" sibTransId="{1E9A4625-AB2F-4AEC-9822-49660F48EE7C}"/>
    <dgm:cxn modelId="{7F010DA6-B1CE-438E-97B5-A1C83C8EE745}" type="presOf" srcId="{8D3DEF39-2F38-45ED-91FF-D548FFE5E4E2}" destId="{17F77A95-01DF-41AF-998A-E640B47BE785}" srcOrd="0" destOrd="0" presId="urn:microsoft.com/office/officeart/2005/8/layout/vList2"/>
    <dgm:cxn modelId="{B189B6A8-268A-43B6-9E69-BC6D0D049D73}" type="presOf" srcId="{5215DE57-89E6-47F9-9C2F-1E831B3FD372}" destId="{297D4E09-AA02-4A42-9E7E-A8B0F02471E5}" srcOrd="0" destOrd="4" presId="urn:microsoft.com/office/officeart/2005/8/layout/vList2"/>
    <dgm:cxn modelId="{C7F3C8CE-C14A-414E-9F40-09C81C5E94DC}" type="presOf" srcId="{B24735FC-2C16-46E9-AC68-9FF26B781D07}" destId="{9B8F0E02-E7DB-4A7F-8D7F-D02CB4272931}" srcOrd="0" destOrd="0" presId="urn:microsoft.com/office/officeart/2005/8/layout/vList2"/>
    <dgm:cxn modelId="{388A93E3-3186-4C28-BDF3-A92766D26538}" type="presOf" srcId="{838043FA-D30B-4587-B720-53E5B2DA5F42}" destId="{297D4E09-AA02-4A42-9E7E-A8B0F02471E5}" srcOrd="0" destOrd="0" presId="urn:microsoft.com/office/officeart/2005/8/layout/vList2"/>
    <dgm:cxn modelId="{61B2AC58-1D82-453D-8724-E139552C5653}" type="presParOf" srcId="{17F77A95-01DF-41AF-998A-E640B47BE785}" destId="{9B8F0E02-E7DB-4A7F-8D7F-D02CB4272931}" srcOrd="0" destOrd="0" presId="urn:microsoft.com/office/officeart/2005/8/layout/vList2"/>
    <dgm:cxn modelId="{46C2A831-B3C3-4F47-901B-CBBB4E1C7813}" type="presParOf" srcId="{17F77A95-01DF-41AF-998A-E640B47BE785}" destId="{297D4E09-AA02-4A42-9E7E-A8B0F02471E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F5D934-F429-4994-AF1E-2D1A3FE2F1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tr-TR"/>
        </a:p>
      </dgm:t>
    </dgm:pt>
    <dgm:pt modelId="{E6B67BB4-8975-4304-BCAC-84E437171FEF}">
      <dgm:prSet/>
      <dgm:spPr/>
      <dgm:t>
        <a:bodyPr/>
        <a:lstStyle/>
        <a:p>
          <a:r>
            <a:rPr lang="tr-TR" b="1"/>
            <a:t>Kronik Böbrek Hastalığının Tanımı</a:t>
          </a:r>
          <a:endParaRPr lang="tr-TR"/>
        </a:p>
      </dgm:t>
    </dgm:pt>
    <dgm:pt modelId="{96B76CA2-0996-428E-9AFF-0A67F231A3A5}" type="parTrans" cxnId="{BA6B36C8-EED9-484C-BA08-3C3E150B45BA}">
      <dgm:prSet/>
      <dgm:spPr/>
      <dgm:t>
        <a:bodyPr/>
        <a:lstStyle/>
        <a:p>
          <a:endParaRPr lang="tr-TR"/>
        </a:p>
      </dgm:t>
    </dgm:pt>
    <dgm:pt modelId="{383AC234-AD44-4E16-A6E9-C330A26C8DE5}" type="sibTrans" cxnId="{BA6B36C8-EED9-484C-BA08-3C3E150B45BA}">
      <dgm:prSet/>
      <dgm:spPr/>
      <dgm:t>
        <a:bodyPr/>
        <a:lstStyle/>
        <a:p>
          <a:endParaRPr lang="tr-TR"/>
        </a:p>
      </dgm:t>
    </dgm:pt>
    <dgm:pt modelId="{6BFFD8FF-1089-4035-AF46-CDADCF0398FB}" type="pres">
      <dgm:prSet presAssocID="{DCF5D934-F429-4994-AF1E-2D1A3FE2F153}" presName="linear" presStyleCnt="0">
        <dgm:presLayoutVars>
          <dgm:animLvl val="lvl"/>
          <dgm:resizeHandles val="exact"/>
        </dgm:presLayoutVars>
      </dgm:prSet>
      <dgm:spPr/>
    </dgm:pt>
    <dgm:pt modelId="{9D701C05-09B3-4DD7-907A-E3FAB5603F2A}" type="pres">
      <dgm:prSet presAssocID="{E6B67BB4-8975-4304-BCAC-84E437171FEF}" presName="parentText" presStyleLbl="node1" presStyleIdx="0" presStyleCnt="1">
        <dgm:presLayoutVars>
          <dgm:chMax val="0"/>
          <dgm:bulletEnabled val="1"/>
        </dgm:presLayoutVars>
      </dgm:prSet>
      <dgm:spPr/>
    </dgm:pt>
  </dgm:ptLst>
  <dgm:cxnLst>
    <dgm:cxn modelId="{021B516E-537E-4EE6-BDED-ED27AC318504}" type="presOf" srcId="{DCF5D934-F429-4994-AF1E-2D1A3FE2F153}" destId="{6BFFD8FF-1089-4035-AF46-CDADCF0398FB}" srcOrd="0" destOrd="0" presId="urn:microsoft.com/office/officeart/2005/8/layout/vList2"/>
    <dgm:cxn modelId="{CC8FDAA2-00F2-4C0A-A034-064C19E1066B}" type="presOf" srcId="{E6B67BB4-8975-4304-BCAC-84E437171FEF}" destId="{9D701C05-09B3-4DD7-907A-E3FAB5603F2A}" srcOrd="0" destOrd="0" presId="urn:microsoft.com/office/officeart/2005/8/layout/vList2"/>
    <dgm:cxn modelId="{BA6B36C8-EED9-484C-BA08-3C3E150B45BA}" srcId="{DCF5D934-F429-4994-AF1E-2D1A3FE2F153}" destId="{E6B67BB4-8975-4304-BCAC-84E437171FEF}" srcOrd="0" destOrd="0" parTransId="{96B76CA2-0996-428E-9AFF-0A67F231A3A5}" sibTransId="{383AC234-AD44-4E16-A6E9-C330A26C8DE5}"/>
    <dgm:cxn modelId="{D687FC5D-B2FB-4A38-8EA0-ED85C6151DD7}" type="presParOf" srcId="{6BFFD8FF-1089-4035-AF46-CDADCF0398FB}" destId="{9D701C05-09B3-4DD7-907A-E3FAB5603F2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050F-977B-490C-8D8E-29BC923A8A85}"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tr-TR"/>
        </a:p>
      </dgm:t>
    </dgm:pt>
    <dgm:pt modelId="{321ADB16-EA0B-4E7F-BF34-33D153B18154}">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Global veya </a:t>
          </a:r>
          <a:r>
            <a:rPr lang="tr-TR" dirty="0" err="1"/>
            <a:t>segmental</a:t>
          </a:r>
          <a:r>
            <a:rPr lang="tr-TR" dirty="0"/>
            <a:t> </a:t>
          </a:r>
          <a:r>
            <a:rPr lang="tr-TR" dirty="0" err="1"/>
            <a:t>glomerüloskleroz</a:t>
          </a:r>
          <a:r>
            <a:rPr lang="tr-TR" dirty="0"/>
            <a:t> gelişimi</a:t>
          </a:r>
        </a:p>
      </dgm:t>
    </dgm:pt>
    <dgm:pt modelId="{373BA14C-9886-43AA-B498-884C4306A2A5}" type="parTrans" cxnId="{870BA966-01E9-4526-8493-4B3D166A156D}">
      <dgm:prSet/>
      <dgm:spPr/>
      <dgm:t>
        <a:bodyPr/>
        <a:lstStyle/>
        <a:p>
          <a:endParaRPr lang="tr-TR"/>
        </a:p>
      </dgm:t>
    </dgm:pt>
    <dgm:pt modelId="{7B95B51F-2475-4459-955D-3C01B114FBF7}" type="sibTrans" cxnId="{870BA966-01E9-4526-8493-4B3D166A156D}">
      <dgm:prSet/>
      <dgm:spPr/>
      <dgm:t>
        <a:bodyPr/>
        <a:lstStyle/>
        <a:p>
          <a:endParaRPr lang="tr-TR"/>
        </a:p>
      </dgm:t>
    </dgm:pt>
    <dgm:pt modelId="{7BEFB8FF-A623-4308-8225-F8872FF304FD}">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Toplam böbrek kitlesi ve işleyen </a:t>
          </a:r>
          <a:r>
            <a:rPr lang="tr-TR" dirty="0" err="1"/>
            <a:t>glomerul</a:t>
          </a:r>
          <a:r>
            <a:rPr lang="tr-TR" dirty="0"/>
            <a:t> sayısı azalır, </a:t>
          </a:r>
          <a:r>
            <a:rPr lang="tr-TR" dirty="0" err="1"/>
            <a:t>sklerotik</a:t>
          </a:r>
          <a:r>
            <a:rPr lang="tr-TR" dirty="0"/>
            <a:t> </a:t>
          </a:r>
          <a:r>
            <a:rPr lang="tr-TR" dirty="0" err="1"/>
            <a:t>glomeruli</a:t>
          </a:r>
          <a:r>
            <a:rPr lang="tr-TR" dirty="0"/>
            <a:t> sayısı artar. </a:t>
          </a:r>
        </a:p>
      </dgm:t>
    </dgm:pt>
    <dgm:pt modelId="{0768824D-151F-41FE-8DB8-962EEF541C01}" type="parTrans" cxnId="{EB799335-27CB-4966-A5EB-DA8FACF04F35}">
      <dgm:prSet/>
      <dgm:spPr/>
      <dgm:t>
        <a:bodyPr/>
        <a:lstStyle/>
        <a:p>
          <a:endParaRPr lang="tr-TR"/>
        </a:p>
      </dgm:t>
    </dgm:pt>
    <dgm:pt modelId="{F7F9BA90-86E8-4736-BAE9-7F9619650F46}" type="sibTrans" cxnId="{EB799335-27CB-4966-A5EB-DA8FACF04F35}">
      <dgm:prSet/>
      <dgm:spPr/>
      <dgm:t>
        <a:bodyPr/>
        <a:lstStyle/>
        <a:p>
          <a:endParaRPr lang="tr-TR"/>
        </a:p>
      </dgm:t>
    </dgm:pt>
    <dgm:pt modelId="{C9DBCFDE-7FDE-4E82-8C4A-70EC7CE86B35}">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err="1"/>
            <a:t>Tübülointerstisiyel</a:t>
          </a:r>
          <a:r>
            <a:rPr lang="tr-TR" dirty="0"/>
            <a:t> </a:t>
          </a:r>
          <a:r>
            <a:rPr lang="tr-TR" dirty="0" err="1"/>
            <a:t>değişikliklikler</a:t>
          </a:r>
          <a:endParaRPr lang="tr-TR" dirty="0"/>
        </a:p>
      </dgm:t>
    </dgm:pt>
    <dgm:pt modelId="{E1A2084C-BA09-404B-944A-369BBAF3F639}" type="parTrans" cxnId="{84EF224F-183F-48EE-B446-A80CFBA63A63}">
      <dgm:prSet/>
      <dgm:spPr/>
      <dgm:t>
        <a:bodyPr/>
        <a:lstStyle/>
        <a:p>
          <a:endParaRPr lang="tr-TR"/>
        </a:p>
      </dgm:t>
    </dgm:pt>
    <dgm:pt modelId="{7B71F8F9-1ABE-410C-AEDF-9607D605EF17}" type="sibTrans" cxnId="{84EF224F-183F-48EE-B446-A80CFBA63A63}">
      <dgm:prSet/>
      <dgm:spPr/>
      <dgm:t>
        <a:bodyPr/>
        <a:lstStyle/>
        <a:p>
          <a:endParaRPr lang="tr-TR"/>
        </a:p>
      </dgm:t>
    </dgm:pt>
    <dgm:pt modelId="{C68013D1-B66B-4F0A-8EA3-B4809E3335BF}">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Bazal </a:t>
          </a:r>
          <a:r>
            <a:rPr lang="tr-TR" dirty="0" err="1"/>
            <a:t>membran</a:t>
          </a:r>
          <a:r>
            <a:rPr lang="tr-TR" dirty="0"/>
            <a:t> kalınlığında artma, </a:t>
          </a:r>
          <a:r>
            <a:rPr lang="tr-TR" dirty="0" err="1"/>
            <a:t>tübüler</a:t>
          </a:r>
          <a:r>
            <a:rPr lang="tr-TR" dirty="0"/>
            <a:t> </a:t>
          </a:r>
          <a:r>
            <a:rPr lang="tr-TR" dirty="0" err="1"/>
            <a:t>atrofi</a:t>
          </a:r>
          <a:r>
            <a:rPr lang="tr-TR" dirty="0"/>
            <a:t> ve </a:t>
          </a:r>
          <a:r>
            <a:rPr lang="tr-TR" dirty="0" err="1"/>
            <a:t>arteriyoskleroz</a:t>
          </a:r>
          <a:r>
            <a:rPr lang="tr-TR" dirty="0"/>
            <a:t> ve </a:t>
          </a:r>
          <a:r>
            <a:rPr lang="tr-TR" dirty="0" err="1"/>
            <a:t>fibro-intimal</a:t>
          </a:r>
          <a:r>
            <a:rPr lang="tr-TR" dirty="0"/>
            <a:t> </a:t>
          </a:r>
          <a:r>
            <a:rPr lang="tr-TR" dirty="0" err="1"/>
            <a:t>hiperplazi</a:t>
          </a:r>
          <a:r>
            <a:rPr lang="tr-TR" dirty="0"/>
            <a:t> ile </a:t>
          </a:r>
          <a:r>
            <a:rPr lang="tr-TR" dirty="0" err="1"/>
            <a:t>interstisyel</a:t>
          </a:r>
          <a:r>
            <a:rPr lang="tr-TR" dirty="0"/>
            <a:t> </a:t>
          </a:r>
          <a:r>
            <a:rPr lang="tr-TR" dirty="0" err="1"/>
            <a:t>fibrozisin</a:t>
          </a:r>
          <a:r>
            <a:rPr lang="tr-TR" dirty="0"/>
            <a:t> artması…</a:t>
          </a:r>
        </a:p>
      </dgm:t>
    </dgm:pt>
    <dgm:pt modelId="{0151B6E4-D74B-4B28-A1AB-00682E584184}" type="parTrans" cxnId="{B0DF44E7-4C60-4539-B5B1-36587711F484}">
      <dgm:prSet/>
      <dgm:spPr/>
      <dgm:t>
        <a:bodyPr/>
        <a:lstStyle/>
        <a:p>
          <a:endParaRPr lang="tr-TR"/>
        </a:p>
      </dgm:t>
    </dgm:pt>
    <dgm:pt modelId="{16E9D4C5-8EED-49A1-BBD5-EC58B11A4C26}" type="sibTrans" cxnId="{B0DF44E7-4C60-4539-B5B1-36587711F484}">
      <dgm:prSet/>
      <dgm:spPr/>
      <dgm:t>
        <a:bodyPr/>
        <a:lstStyle/>
        <a:p>
          <a:endParaRPr lang="tr-TR"/>
        </a:p>
      </dgm:t>
    </dgm:pt>
    <dgm:pt modelId="{89EE1C0F-B18F-4D30-A26D-885C597010CC}">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err="1"/>
            <a:t>Renal</a:t>
          </a:r>
          <a:r>
            <a:rPr lang="tr-TR" dirty="0"/>
            <a:t> kanlanmada değişiklikler</a:t>
          </a:r>
        </a:p>
      </dgm:t>
    </dgm:pt>
    <dgm:pt modelId="{130E6268-1420-4A06-ABA1-F3F6AF593D42}" type="parTrans" cxnId="{A27486D2-B5D4-48F3-ABBA-4ED672F19CDC}">
      <dgm:prSet/>
      <dgm:spPr/>
      <dgm:t>
        <a:bodyPr/>
        <a:lstStyle/>
        <a:p>
          <a:endParaRPr lang="tr-TR"/>
        </a:p>
      </dgm:t>
    </dgm:pt>
    <dgm:pt modelId="{19018521-A84F-4D33-ABCD-9623B06897C1}" type="sibTrans" cxnId="{A27486D2-B5D4-48F3-ABBA-4ED672F19CDC}">
      <dgm:prSet/>
      <dgm:spPr/>
      <dgm:t>
        <a:bodyPr/>
        <a:lstStyle/>
        <a:p>
          <a:endParaRPr lang="tr-TR"/>
        </a:p>
      </dgm:t>
    </dgm:pt>
    <dgm:pt modelId="{B71AEBD3-BA31-437F-8943-8ED82277226A}">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err="1"/>
            <a:t>Renal</a:t>
          </a:r>
          <a:r>
            <a:rPr lang="tr-TR" dirty="0"/>
            <a:t> plazma akışı normalin yarı değerine düşebilir. </a:t>
          </a:r>
        </a:p>
      </dgm:t>
    </dgm:pt>
    <dgm:pt modelId="{032E5967-E6D5-41A1-819A-1BE50902C565}" type="parTrans" cxnId="{DD2FD3E7-B7FD-435D-AFAA-7AC9C4BC091C}">
      <dgm:prSet/>
      <dgm:spPr/>
      <dgm:t>
        <a:bodyPr/>
        <a:lstStyle/>
        <a:p>
          <a:endParaRPr lang="tr-TR"/>
        </a:p>
      </dgm:t>
    </dgm:pt>
    <dgm:pt modelId="{D63F7C92-6643-4659-B87F-91D611F62D64}" type="sibTrans" cxnId="{DD2FD3E7-B7FD-435D-AFAA-7AC9C4BC091C}">
      <dgm:prSet/>
      <dgm:spPr/>
      <dgm:t>
        <a:bodyPr/>
        <a:lstStyle/>
        <a:p>
          <a:endParaRPr lang="tr-TR"/>
        </a:p>
      </dgm:t>
    </dgm:pt>
    <dgm:pt modelId="{DC1E13E0-CD47-4DD7-8D20-7CDE820F2954}">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GFR, </a:t>
          </a:r>
          <a:r>
            <a:rPr lang="tr-TR" dirty="0" err="1"/>
            <a:t>geriatrik</a:t>
          </a:r>
          <a:r>
            <a:rPr lang="tr-TR" dirty="0"/>
            <a:t> popülasyonda serum </a:t>
          </a:r>
          <a:r>
            <a:rPr lang="tr-TR" dirty="0" err="1"/>
            <a:t>kreatinin</a:t>
          </a:r>
          <a:r>
            <a:rPr lang="tr-TR" dirty="0"/>
            <a:t> normal aralıkta kalsa bile azaltabilir. Ek olarak, toplam vücut kas kütlesi % 20 azalır…</a:t>
          </a:r>
        </a:p>
      </dgm:t>
    </dgm:pt>
    <dgm:pt modelId="{8221F2EC-77A3-4CC0-99EB-9CB9CC2A83A7}" type="parTrans" cxnId="{D0C6EA1C-350F-47D2-8D32-70E22F7C285A}">
      <dgm:prSet/>
      <dgm:spPr/>
      <dgm:t>
        <a:bodyPr/>
        <a:lstStyle/>
        <a:p>
          <a:endParaRPr lang="tr-TR"/>
        </a:p>
      </dgm:t>
    </dgm:pt>
    <dgm:pt modelId="{08C4CDB7-D843-42AD-8FC8-8DE5E20B5929}" type="sibTrans" cxnId="{D0C6EA1C-350F-47D2-8D32-70E22F7C285A}">
      <dgm:prSet/>
      <dgm:spPr/>
      <dgm:t>
        <a:bodyPr/>
        <a:lstStyle/>
        <a:p>
          <a:endParaRPr lang="tr-TR"/>
        </a:p>
      </dgm:t>
    </dgm:pt>
    <dgm:pt modelId="{2F9CADB0-FEB4-4474-A2A0-23A0C54F3A54}">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Elektrolit-asit/baz</a:t>
          </a:r>
        </a:p>
      </dgm:t>
    </dgm:pt>
    <dgm:pt modelId="{A8B550AF-5610-4005-8EBF-F1CC26180F77}" type="parTrans" cxnId="{505F83C0-0F72-46C5-9190-C4FE788B9DA5}">
      <dgm:prSet/>
      <dgm:spPr/>
      <dgm:t>
        <a:bodyPr/>
        <a:lstStyle/>
        <a:p>
          <a:endParaRPr lang="tr-TR"/>
        </a:p>
      </dgm:t>
    </dgm:pt>
    <dgm:pt modelId="{73C4F588-5042-49BF-B654-2D8DEB159706}" type="sibTrans" cxnId="{505F83C0-0F72-46C5-9190-C4FE788B9DA5}">
      <dgm:prSet/>
      <dgm:spPr/>
      <dgm:t>
        <a:bodyPr/>
        <a:lstStyle/>
        <a:p>
          <a:endParaRPr lang="tr-TR"/>
        </a:p>
      </dgm:t>
    </dgm:pt>
    <dgm:pt modelId="{E7708E74-A153-4FA2-898B-7E62812EDC14}">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Sodyum emiliminde ve atılımında bozukluklar, konsantrasyonda ve </a:t>
          </a:r>
          <a:r>
            <a:rPr lang="tr-TR" dirty="0" err="1"/>
            <a:t>dilüsyon</a:t>
          </a:r>
          <a:r>
            <a:rPr lang="tr-TR" dirty="0"/>
            <a:t> kapasitesinde azalma, idrarın </a:t>
          </a:r>
          <a:r>
            <a:rPr lang="tr-TR" dirty="0" err="1"/>
            <a:t>asidifikasyon</a:t>
          </a:r>
          <a:r>
            <a:rPr lang="tr-TR" dirty="0"/>
            <a:t> kapasitesinde azalma, potasyum </a:t>
          </a:r>
          <a:r>
            <a:rPr lang="tr-TR" dirty="0" err="1"/>
            <a:t>sekresyon</a:t>
          </a:r>
          <a:r>
            <a:rPr lang="tr-TR" dirty="0"/>
            <a:t> bozukluk…</a:t>
          </a:r>
        </a:p>
      </dgm:t>
    </dgm:pt>
    <dgm:pt modelId="{63A88694-16B1-4C91-B1AF-961FFC767E45}" type="parTrans" cxnId="{8699915A-3028-4630-A117-7AF20A73726F}">
      <dgm:prSet/>
      <dgm:spPr/>
      <dgm:t>
        <a:bodyPr/>
        <a:lstStyle/>
        <a:p>
          <a:endParaRPr lang="tr-TR"/>
        </a:p>
      </dgm:t>
    </dgm:pt>
    <dgm:pt modelId="{9FB5D219-A3CB-468F-A636-68FBD21DE8AA}" type="sibTrans" cxnId="{8699915A-3028-4630-A117-7AF20A73726F}">
      <dgm:prSet/>
      <dgm:spPr/>
      <dgm:t>
        <a:bodyPr/>
        <a:lstStyle/>
        <a:p>
          <a:endParaRPr lang="tr-TR"/>
        </a:p>
      </dgm:t>
    </dgm:pt>
    <dgm:pt modelId="{95DBA45D-CA43-47AE-A13E-99ECBF930853}">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Azalan fosfat atılımı ve bir alfa </a:t>
          </a:r>
          <a:r>
            <a:rPr lang="tr-TR" dirty="0" err="1"/>
            <a:t>hidroksilaz</a:t>
          </a:r>
          <a:r>
            <a:rPr lang="tr-TR" dirty="0"/>
            <a:t> enzim aktivitesi, KBH olan hastaları kemik mineral hastalıklarına daha yatkın hale getirir…</a:t>
          </a:r>
        </a:p>
      </dgm:t>
    </dgm:pt>
    <dgm:pt modelId="{B0C7F231-98D5-43CC-BD57-82EA759EE679}" type="parTrans" cxnId="{D8840695-2D66-484C-86BC-C92FF093702A}">
      <dgm:prSet/>
      <dgm:spPr/>
      <dgm:t>
        <a:bodyPr/>
        <a:lstStyle/>
        <a:p>
          <a:endParaRPr lang="tr-TR"/>
        </a:p>
      </dgm:t>
    </dgm:pt>
    <dgm:pt modelId="{8E4BA93F-C0CE-471C-8568-31B4DF5D268A}" type="sibTrans" cxnId="{D8840695-2D66-484C-86BC-C92FF093702A}">
      <dgm:prSet/>
      <dgm:spPr/>
      <dgm:t>
        <a:bodyPr/>
        <a:lstStyle/>
        <a:p>
          <a:endParaRPr lang="tr-TR"/>
        </a:p>
      </dgm:t>
    </dgm:pt>
    <dgm:pt modelId="{10B9188A-1185-4CE8-A06E-7ECD0668B904}">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dirty="0"/>
            <a:t>Kemik-mineral metabolizması</a:t>
          </a:r>
        </a:p>
      </dgm:t>
    </dgm:pt>
    <dgm:pt modelId="{85A823D3-7879-40D8-9BD6-9A9380E016A8}" type="parTrans" cxnId="{66513037-C9B2-4E73-B4D3-0E61F67C31C6}">
      <dgm:prSet/>
      <dgm:spPr/>
      <dgm:t>
        <a:bodyPr/>
        <a:lstStyle/>
        <a:p>
          <a:endParaRPr lang="tr-TR"/>
        </a:p>
      </dgm:t>
    </dgm:pt>
    <dgm:pt modelId="{2E97FCE2-76EA-475E-8CE9-5C3004B28761}" type="sibTrans" cxnId="{66513037-C9B2-4E73-B4D3-0E61F67C31C6}">
      <dgm:prSet/>
      <dgm:spPr/>
      <dgm:t>
        <a:bodyPr/>
        <a:lstStyle/>
        <a:p>
          <a:endParaRPr lang="tr-TR"/>
        </a:p>
      </dgm:t>
    </dgm:pt>
    <dgm:pt modelId="{067E26F6-D8E4-40E3-B292-0249D58B4743}" type="pres">
      <dgm:prSet presAssocID="{E571050F-977B-490C-8D8E-29BC923A8A85}" presName="Name0" presStyleCnt="0">
        <dgm:presLayoutVars>
          <dgm:dir/>
          <dgm:animLvl val="lvl"/>
          <dgm:resizeHandles val="exact"/>
        </dgm:presLayoutVars>
      </dgm:prSet>
      <dgm:spPr/>
    </dgm:pt>
    <dgm:pt modelId="{82142F40-59CD-4D4A-B3DD-5D0AFAA152D7}" type="pres">
      <dgm:prSet presAssocID="{321ADB16-EA0B-4E7F-BF34-33D153B18154}" presName="composite" presStyleCnt="0"/>
      <dgm:spPr/>
    </dgm:pt>
    <dgm:pt modelId="{11FCF46B-C0F1-4C28-92F6-6BD7582329CE}" type="pres">
      <dgm:prSet presAssocID="{321ADB16-EA0B-4E7F-BF34-33D153B18154}" presName="parTx" presStyleLbl="alignNode1" presStyleIdx="0" presStyleCnt="4">
        <dgm:presLayoutVars>
          <dgm:chMax val="0"/>
          <dgm:chPref val="0"/>
          <dgm:bulletEnabled val="1"/>
        </dgm:presLayoutVars>
      </dgm:prSet>
      <dgm:spPr/>
    </dgm:pt>
    <dgm:pt modelId="{8B584CB3-832F-4CC0-8F35-AC5851AC13BE}" type="pres">
      <dgm:prSet presAssocID="{321ADB16-EA0B-4E7F-BF34-33D153B18154}" presName="desTx" presStyleLbl="alignAccFollowNode1" presStyleIdx="0" presStyleCnt="4">
        <dgm:presLayoutVars>
          <dgm:bulletEnabled val="1"/>
        </dgm:presLayoutVars>
      </dgm:prSet>
      <dgm:spPr/>
    </dgm:pt>
    <dgm:pt modelId="{4F71BDBA-CCDC-451B-BDCE-9FAECA4AA863}" type="pres">
      <dgm:prSet presAssocID="{7B95B51F-2475-4459-955D-3C01B114FBF7}" presName="space" presStyleCnt="0"/>
      <dgm:spPr/>
    </dgm:pt>
    <dgm:pt modelId="{F88721E9-BC9D-4CB7-B6EE-28B2069999F6}" type="pres">
      <dgm:prSet presAssocID="{89EE1C0F-B18F-4D30-A26D-885C597010CC}" presName="composite" presStyleCnt="0"/>
      <dgm:spPr/>
    </dgm:pt>
    <dgm:pt modelId="{65538431-D97D-481C-9672-006731AD980A}" type="pres">
      <dgm:prSet presAssocID="{89EE1C0F-B18F-4D30-A26D-885C597010CC}" presName="parTx" presStyleLbl="alignNode1" presStyleIdx="1" presStyleCnt="4">
        <dgm:presLayoutVars>
          <dgm:chMax val="0"/>
          <dgm:chPref val="0"/>
          <dgm:bulletEnabled val="1"/>
        </dgm:presLayoutVars>
      </dgm:prSet>
      <dgm:spPr/>
    </dgm:pt>
    <dgm:pt modelId="{49DE354B-C651-4344-8DB2-902A0409A06D}" type="pres">
      <dgm:prSet presAssocID="{89EE1C0F-B18F-4D30-A26D-885C597010CC}" presName="desTx" presStyleLbl="alignAccFollowNode1" presStyleIdx="1" presStyleCnt="4">
        <dgm:presLayoutVars>
          <dgm:bulletEnabled val="1"/>
        </dgm:presLayoutVars>
      </dgm:prSet>
      <dgm:spPr/>
    </dgm:pt>
    <dgm:pt modelId="{53B27EB9-22D2-4F7D-9585-2B370BBF0411}" type="pres">
      <dgm:prSet presAssocID="{19018521-A84F-4D33-ABCD-9623B06897C1}" presName="space" presStyleCnt="0"/>
      <dgm:spPr/>
    </dgm:pt>
    <dgm:pt modelId="{B3CF1426-7DE8-4937-B52F-E4EE15AD3877}" type="pres">
      <dgm:prSet presAssocID="{2F9CADB0-FEB4-4474-A2A0-23A0C54F3A54}" presName="composite" presStyleCnt="0"/>
      <dgm:spPr/>
    </dgm:pt>
    <dgm:pt modelId="{9872088E-573D-4FB5-BA6F-9DC08D80923C}" type="pres">
      <dgm:prSet presAssocID="{2F9CADB0-FEB4-4474-A2A0-23A0C54F3A54}" presName="parTx" presStyleLbl="alignNode1" presStyleIdx="2" presStyleCnt="4">
        <dgm:presLayoutVars>
          <dgm:chMax val="0"/>
          <dgm:chPref val="0"/>
          <dgm:bulletEnabled val="1"/>
        </dgm:presLayoutVars>
      </dgm:prSet>
      <dgm:spPr/>
    </dgm:pt>
    <dgm:pt modelId="{F83C77A1-A7D0-4821-B17B-6A4F3B69DA56}" type="pres">
      <dgm:prSet presAssocID="{2F9CADB0-FEB4-4474-A2A0-23A0C54F3A54}" presName="desTx" presStyleLbl="alignAccFollowNode1" presStyleIdx="2" presStyleCnt="4">
        <dgm:presLayoutVars>
          <dgm:bulletEnabled val="1"/>
        </dgm:presLayoutVars>
      </dgm:prSet>
      <dgm:spPr/>
    </dgm:pt>
    <dgm:pt modelId="{ED42406A-EEB0-45D9-A488-FE7EE1B65810}" type="pres">
      <dgm:prSet presAssocID="{73C4F588-5042-49BF-B654-2D8DEB159706}" presName="space" presStyleCnt="0"/>
      <dgm:spPr/>
    </dgm:pt>
    <dgm:pt modelId="{94F80C38-B55A-459C-BFCE-A7947D47123C}" type="pres">
      <dgm:prSet presAssocID="{10B9188A-1185-4CE8-A06E-7ECD0668B904}" presName="composite" presStyleCnt="0"/>
      <dgm:spPr/>
    </dgm:pt>
    <dgm:pt modelId="{A87B6904-9F60-4EFD-B390-7AF532399F6C}" type="pres">
      <dgm:prSet presAssocID="{10B9188A-1185-4CE8-A06E-7ECD0668B904}" presName="parTx" presStyleLbl="alignNode1" presStyleIdx="3" presStyleCnt="4">
        <dgm:presLayoutVars>
          <dgm:chMax val="0"/>
          <dgm:chPref val="0"/>
          <dgm:bulletEnabled val="1"/>
        </dgm:presLayoutVars>
      </dgm:prSet>
      <dgm:spPr/>
    </dgm:pt>
    <dgm:pt modelId="{89B7F05D-B15F-4595-A83C-7C7764CA0DAC}" type="pres">
      <dgm:prSet presAssocID="{10B9188A-1185-4CE8-A06E-7ECD0668B904}" presName="desTx" presStyleLbl="alignAccFollowNode1" presStyleIdx="3" presStyleCnt="4">
        <dgm:presLayoutVars>
          <dgm:bulletEnabled val="1"/>
        </dgm:presLayoutVars>
      </dgm:prSet>
      <dgm:spPr/>
    </dgm:pt>
  </dgm:ptLst>
  <dgm:cxnLst>
    <dgm:cxn modelId="{BAA40C0B-1A4E-40B6-93E2-A5D71B2A085A}" type="presOf" srcId="{E7708E74-A153-4FA2-898B-7E62812EDC14}" destId="{F83C77A1-A7D0-4821-B17B-6A4F3B69DA56}" srcOrd="0" destOrd="0" presId="urn:microsoft.com/office/officeart/2005/8/layout/hList1"/>
    <dgm:cxn modelId="{CB88A212-25B0-4232-81DF-657E1AE55038}" type="presOf" srcId="{2F9CADB0-FEB4-4474-A2A0-23A0C54F3A54}" destId="{9872088E-573D-4FB5-BA6F-9DC08D80923C}" srcOrd="0" destOrd="0" presId="urn:microsoft.com/office/officeart/2005/8/layout/hList1"/>
    <dgm:cxn modelId="{D0C6EA1C-350F-47D2-8D32-70E22F7C285A}" srcId="{89EE1C0F-B18F-4D30-A26D-885C597010CC}" destId="{DC1E13E0-CD47-4DD7-8D20-7CDE820F2954}" srcOrd="1" destOrd="0" parTransId="{8221F2EC-77A3-4CC0-99EB-9CB9CC2A83A7}" sibTransId="{08C4CDB7-D843-42AD-8FC8-8DE5E20B5929}"/>
    <dgm:cxn modelId="{5DA7C12A-4E26-4E30-B386-4CA8950BAB40}" type="presOf" srcId="{C68013D1-B66B-4F0A-8EA3-B4809E3335BF}" destId="{8B584CB3-832F-4CC0-8F35-AC5851AC13BE}" srcOrd="0" destOrd="2" presId="urn:microsoft.com/office/officeart/2005/8/layout/hList1"/>
    <dgm:cxn modelId="{FD38272C-9128-4372-8137-50057A5E24DF}" type="presOf" srcId="{10B9188A-1185-4CE8-A06E-7ECD0668B904}" destId="{A87B6904-9F60-4EFD-B390-7AF532399F6C}" srcOrd="0" destOrd="0" presId="urn:microsoft.com/office/officeart/2005/8/layout/hList1"/>
    <dgm:cxn modelId="{EB799335-27CB-4966-A5EB-DA8FACF04F35}" srcId="{321ADB16-EA0B-4E7F-BF34-33D153B18154}" destId="{7BEFB8FF-A623-4308-8225-F8872FF304FD}" srcOrd="0" destOrd="0" parTransId="{0768824D-151F-41FE-8DB8-962EEF541C01}" sibTransId="{F7F9BA90-86E8-4736-BAE9-7F9619650F46}"/>
    <dgm:cxn modelId="{66513037-C9B2-4E73-B4D3-0E61F67C31C6}" srcId="{E571050F-977B-490C-8D8E-29BC923A8A85}" destId="{10B9188A-1185-4CE8-A06E-7ECD0668B904}" srcOrd="3" destOrd="0" parTransId="{85A823D3-7879-40D8-9BD6-9A9380E016A8}" sibTransId="{2E97FCE2-76EA-475E-8CE9-5C3004B28761}"/>
    <dgm:cxn modelId="{1C4A303A-686E-4BFD-BC65-75C44C139FF2}" type="presOf" srcId="{89EE1C0F-B18F-4D30-A26D-885C597010CC}" destId="{65538431-D97D-481C-9672-006731AD980A}" srcOrd="0" destOrd="0" presId="urn:microsoft.com/office/officeart/2005/8/layout/hList1"/>
    <dgm:cxn modelId="{870BA966-01E9-4526-8493-4B3D166A156D}" srcId="{E571050F-977B-490C-8D8E-29BC923A8A85}" destId="{321ADB16-EA0B-4E7F-BF34-33D153B18154}" srcOrd="0" destOrd="0" parTransId="{373BA14C-9886-43AA-B498-884C4306A2A5}" sibTransId="{7B95B51F-2475-4459-955D-3C01B114FBF7}"/>
    <dgm:cxn modelId="{8A366E6C-AB59-49A0-A591-AED2C49B9DA5}" type="presOf" srcId="{C9DBCFDE-7FDE-4E82-8C4A-70EC7CE86B35}" destId="{8B584CB3-832F-4CC0-8F35-AC5851AC13BE}" srcOrd="0" destOrd="1" presId="urn:microsoft.com/office/officeart/2005/8/layout/hList1"/>
    <dgm:cxn modelId="{84EF224F-183F-48EE-B446-A80CFBA63A63}" srcId="{321ADB16-EA0B-4E7F-BF34-33D153B18154}" destId="{C9DBCFDE-7FDE-4E82-8C4A-70EC7CE86B35}" srcOrd="1" destOrd="0" parTransId="{E1A2084C-BA09-404B-944A-369BBAF3F639}" sibTransId="{7B71F8F9-1ABE-410C-AEDF-9607D605EF17}"/>
    <dgm:cxn modelId="{237FBF75-77FD-4E53-B169-D6639018C94F}" type="presOf" srcId="{7BEFB8FF-A623-4308-8225-F8872FF304FD}" destId="{8B584CB3-832F-4CC0-8F35-AC5851AC13BE}" srcOrd="0" destOrd="0" presId="urn:microsoft.com/office/officeart/2005/8/layout/hList1"/>
    <dgm:cxn modelId="{8699915A-3028-4630-A117-7AF20A73726F}" srcId="{2F9CADB0-FEB4-4474-A2A0-23A0C54F3A54}" destId="{E7708E74-A153-4FA2-898B-7E62812EDC14}" srcOrd="0" destOrd="0" parTransId="{63A88694-16B1-4C91-B1AF-961FFC767E45}" sibTransId="{9FB5D219-A3CB-468F-A636-68FBD21DE8AA}"/>
    <dgm:cxn modelId="{E2F3B280-6FB1-4BD9-B22A-2AB33AE30612}" type="presOf" srcId="{DC1E13E0-CD47-4DD7-8D20-7CDE820F2954}" destId="{49DE354B-C651-4344-8DB2-902A0409A06D}" srcOrd="0" destOrd="1" presId="urn:microsoft.com/office/officeart/2005/8/layout/hList1"/>
    <dgm:cxn modelId="{01256A92-B1B0-45D3-A0B4-0BD755C839D9}" type="presOf" srcId="{E571050F-977B-490C-8D8E-29BC923A8A85}" destId="{067E26F6-D8E4-40E3-B292-0249D58B4743}" srcOrd="0" destOrd="0" presId="urn:microsoft.com/office/officeart/2005/8/layout/hList1"/>
    <dgm:cxn modelId="{D8840695-2D66-484C-86BC-C92FF093702A}" srcId="{10B9188A-1185-4CE8-A06E-7ECD0668B904}" destId="{95DBA45D-CA43-47AE-A13E-99ECBF930853}" srcOrd="0" destOrd="0" parTransId="{B0C7F231-98D5-43CC-BD57-82EA759EE679}" sibTransId="{8E4BA93F-C0CE-471C-8568-31B4DF5D268A}"/>
    <dgm:cxn modelId="{505F83C0-0F72-46C5-9190-C4FE788B9DA5}" srcId="{E571050F-977B-490C-8D8E-29BC923A8A85}" destId="{2F9CADB0-FEB4-4474-A2A0-23A0C54F3A54}" srcOrd="2" destOrd="0" parTransId="{A8B550AF-5610-4005-8EBF-F1CC26180F77}" sibTransId="{73C4F588-5042-49BF-B654-2D8DEB159706}"/>
    <dgm:cxn modelId="{E9BE31C3-DD74-4264-9A22-19AADAAAA625}" type="presOf" srcId="{95DBA45D-CA43-47AE-A13E-99ECBF930853}" destId="{89B7F05D-B15F-4595-A83C-7C7764CA0DAC}" srcOrd="0" destOrd="0" presId="urn:microsoft.com/office/officeart/2005/8/layout/hList1"/>
    <dgm:cxn modelId="{956142CD-550A-4401-87F9-3AF872D9EDA1}" type="presOf" srcId="{B71AEBD3-BA31-437F-8943-8ED82277226A}" destId="{49DE354B-C651-4344-8DB2-902A0409A06D}" srcOrd="0" destOrd="0" presId="urn:microsoft.com/office/officeart/2005/8/layout/hList1"/>
    <dgm:cxn modelId="{A27486D2-B5D4-48F3-ABBA-4ED672F19CDC}" srcId="{E571050F-977B-490C-8D8E-29BC923A8A85}" destId="{89EE1C0F-B18F-4D30-A26D-885C597010CC}" srcOrd="1" destOrd="0" parTransId="{130E6268-1420-4A06-ABA1-F3F6AF593D42}" sibTransId="{19018521-A84F-4D33-ABCD-9623B06897C1}"/>
    <dgm:cxn modelId="{B0DF44E7-4C60-4539-B5B1-36587711F484}" srcId="{C9DBCFDE-7FDE-4E82-8C4A-70EC7CE86B35}" destId="{C68013D1-B66B-4F0A-8EA3-B4809E3335BF}" srcOrd="0" destOrd="0" parTransId="{0151B6E4-D74B-4B28-A1AB-00682E584184}" sibTransId="{16E9D4C5-8EED-49A1-BBD5-EC58B11A4C26}"/>
    <dgm:cxn modelId="{DD2FD3E7-B7FD-435D-AFAA-7AC9C4BC091C}" srcId="{89EE1C0F-B18F-4D30-A26D-885C597010CC}" destId="{B71AEBD3-BA31-437F-8943-8ED82277226A}" srcOrd="0" destOrd="0" parTransId="{032E5967-E6D5-41A1-819A-1BE50902C565}" sibTransId="{D63F7C92-6643-4659-B87F-91D611F62D64}"/>
    <dgm:cxn modelId="{436CA4E9-2E3A-4C23-9A46-D05700403064}" type="presOf" srcId="{321ADB16-EA0B-4E7F-BF34-33D153B18154}" destId="{11FCF46B-C0F1-4C28-92F6-6BD7582329CE}" srcOrd="0" destOrd="0" presId="urn:microsoft.com/office/officeart/2005/8/layout/hList1"/>
    <dgm:cxn modelId="{D36E0995-91BF-4A53-B724-F3C7C85E670B}" type="presParOf" srcId="{067E26F6-D8E4-40E3-B292-0249D58B4743}" destId="{82142F40-59CD-4D4A-B3DD-5D0AFAA152D7}" srcOrd="0" destOrd="0" presId="urn:microsoft.com/office/officeart/2005/8/layout/hList1"/>
    <dgm:cxn modelId="{A9A2635C-F638-48D6-9F18-551DED7ED0E4}" type="presParOf" srcId="{82142F40-59CD-4D4A-B3DD-5D0AFAA152D7}" destId="{11FCF46B-C0F1-4C28-92F6-6BD7582329CE}" srcOrd="0" destOrd="0" presId="urn:microsoft.com/office/officeart/2005/8/layout/hList1"/>
    <dgm:cxn modelId="{8C7B91D7-8E91-46B5-A23E-E293093F9FC9}" type="presParOf" srcId="{82142F40-59CD-4D4A-B3DD-5D0AFAA152D7}" destId="{8B584CB3-832F-4CC0-8F35-AC5851AC13BE}" srcOrd="1" destOrd="0" presId="urn:microsoft.com/office/officeart/2005/8/layout/hList1"/>
    <dgm:cxn modelId="{8F330D81-55A7-44D8-97D0-410D43A825B3}" type="presParOf" srcId="{067E26F6-D8E4-40E3-B292-0249D58B4743}" destId="{4F71BDBA-CCDC-451B-BDCE-9FAECA4AA863}" srcOrd="1" destOrd="0" presId="urn:microsoft.com/office/officeart/2005/8/layout/hList1"/>
    <dgm:cxn modelId="{3B687D07-6E32-496E-A437-FC0A9F6461F6}" type="presParOf" srcId="{067E26F6-D8E4-40E3-B292-0249D58B4743}" destId="{F88721E9-BC9D-4CB7-B6EE-28B2069999F6}" srcOrd="2" destOrd="0" presId="urn:microsoft.com/office/officeart/2005/8/layout/hList1"/>
    <dgm:cxn modelId="{66B0BE56-A3D1-45AD-AEEB-C5A994B740CF}" type="presParOf" srcId="{F88721E9-BC9D-4CB7-B6EE-28B2069999F6}" destId="{65538431-D97D-481C-9672-006731AD980A}" srcOrd="0" destOrd="0" presId="urn:microsoft.com/office/officeart/2005/8/layout/hList1"/>
    <dgm:cxn modelId="{46B1C21E-765B-4FAC-B8B2-5D8C3EDB01B8}" type="presParOf" srcId="{F88721E9-BC9D-4CB7-B6EE-28B2069999F6}" destId="{49DE354B-C651-4344-8DB2-902A0409A06D}" srcOrd="1" destOrd="0" presId="urn:microsoft.com/office/officeart/2005/8/layout/hList1"/>
    <dgm:cxn modelId="{722618C2-AD67-45A7-89EF-8AF54ECC2A34}" type="presParOf" srcId="{067E26F6-D8E4-40E3-B292-0249D58B4743}" destId="{53B27EB9-22D2-4F7D-9585-2B370BBF0411}" srcOrd="3" destOrd="0" presId="urn:microsoft.com/office/officeart/2005/8/layout/hList1"/>
    <dgm:cxn modelId="{582354EB-BE83-4FC4-B7C5-EC460973834B}" type="presParOf" srcId="{067E26F6-D8E4-40E3-B292-0249D58B4743}" destId="{B3CF1426-7DE8-4937-B52F-E4EE15AD3877}" srcOrd="4" destOrd="0" presId="urn:microsoft.com/office/officeart/2005/8/layout/hList1"/>
    <dgm:cxn modelId="{620A5540-7B00-4CF3-B274-5A041B611480}" type="presParOf" srcId="{B3CF1426-7DE8-4937-B52F-E4EE15AD3877}" destId="{9872088E-573D-4FB5-BA6F-9DC08D80923C}" srcOrd="0" destOrd="0" presId="urn:microsoft.com/office/officeart/2005/8/layout/hList1"/>
    <dgm:cxn modelId="{7496448F-B62A-4E55-B1FC-44F90EA8BF87}" type="presParOf" srcId="{B3CF1426-7DE8-4937-B52F-E4EE15AD3877}" destId="{F83C77A1-A7D0-4821-B17B-6A4F3B69DA56}" srcOrd="1" destOrd="0" presId="urn:microsoft.com/office/officeart/2005/8/layout/hList1"/>
    <dgm:cxn modelId="{4F1A2150-B26A-4C72-9A17-64CFFA91D286}" type="presParOf" srcId="{067E26F6-D8E4-40E3-B292-0249D58B4743}" destId="{ED42406A-EEB0-45D9-A488-FE7EE1B65810}" srcOrd="5" destOrd="0" presId="urn:microsoft.com/office/officeart/2005/8/layout/hList1"/>
    <dgm:cxn modelId="{2DEF11F3-455B-4AA8-9AC7-CF97451EBD6D}" type="presParOf" srcId="{067E26F6-D8E4-40E3-B292-0249D58B4743}" destId="{94F80C38-B55A-459C-BFCE-A7947D47123C}" srcOrd="6" destOrd="0" presId="urn:microsoft.com/office/officeart/2005/8/layout/hList1"/>
    <dgm:cxn modelId="{FB362DEA-1505-44AB-91F8-6D40B68114B5}" type="presParOf" srcId="{94F80C38-B55A-459C-BFCE-A7947D47123C}" destId="{A87B6904-9F60-4EFD-B390-7AF532399F6C}" srcOrd="0" destOrd="0" presId="urn:microsoft.com/office/officeart/2005/8/layout/hList1"/>
    <dgm:cxn modelId="{7653B72C-3FE7-4A69-93C2-9131C432C748}" type="presParOf" srcId="{94F80C38-B55A-459C-BFCE-A7947D47123C}" destId="{89B7F05D-B15F-4595-A83C-7C7764CA0DA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52E677-CED4-4D8F-8BC7-5DAF81D813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C1A398FD-48C6-4BAF-920F-13C1B7BA1427}">
      <dgm:prSet>
        <dgm:style>
          <a:lnRef idx="2">
            <a:schemeClr val="accent2"/>
          </a:lnRef>
          <a:fillRef idx="1">
            <a:schemeClr val="lt1"/>
          </a:fillRef>
          <a:effectRef idx="0">
            <a:schemeClr val="accent2"/>
          </a:effectRef>
          <a:fontRef idx="minor">
            <a:schemeClr val="dk1"/>
          </a:fontRef>
        </dgm:style>
      </dgm:prSet>
      <dgm:spPr/>
      <dgm:t>
        <a:bodyPr/>
        <a:lstStyle/>
        <a:p>
          <a:pPr rtl="0"/>
          <a:r>
            <a:rPr lang="tr-TR" dirty="0"/>
            <a:t>YAŞLANMA İLE BÖBREKTE OLAN DEĞİŞİKLİKLER</a:t>
          </a:r>
        </a:p>
      </dgm:t>
    </dgm:pt>
    <dgm:pt modelId="{258D5D4B-DCAB-4AC8-9486-90F5961412C4}" type="parTrans" cxnId="{4ABCB52B-8F68-4FFC-AF22-1CDC2D4442FA}">
      <dgm:prSet/>
      <dgm:spPr/>
      <dgm:t>
        <a:bodyPr/>
        <a:lstStyle/>
        <a:p>
          <a:endParaRPr lang="tr-TR"/>
        </a:p>
      </dgm:t>
    </dgm:pt>
    <dgm:pt modelId="{4E859F76-F649-4964-98B1-E397E8036CC6}" type="sibTrans" cxnId="{4ABCB52B-8F68-4FFC-AF22-1CDC2D4442FA}">
      <dgm:prSet/>
      <dgm:spPr/>
      <dgm:t>
        <a:bodyPr/>
        <a:lstStyle/>
        <a:p>
          <a:endParaRPr lang="tr-TR"/>
        </a:p>
      </dgm:t>
    </dgm:pt>
    <dgm:pt modelId="{C00DAFA7-2AA5-48DC-A6F5-A062C0F8B680}" type="pres">
      <dgm:prSet presAssocID="{3B52E677-CED4-4D8F-8BC7-5DAF81D81322}" presName="linear" presStyleCnt="0">
        <dgm:presLayoutVars>
          <dgm:animLvl val="lvl"/>
          <dgm:resizeHandles val="exact"/>
        </dgm:presLayoutVars>
      </dgm:prSet>
      <dgm:spPr/>
    </dgm:pt>
    <dgm:pt modelId="{E0133A83-3586-4DB2-871D-E320FE39E753}" type="pres">
      <dgm:prSet presAssocID="{C1A398FD-48C6-4BAF-920F-13C1B7BA1427}" presName="parentText" presStyleLbl="node1" presStyleIdx="0" presStyleCnt="1">
        <dgm:presLayoutVars>
          <dgm:chMax val="0"/>
          <dgm:bulletEnabled val="1"/>
        </dgm:presLayoutVars>
      </dgm:prSet>
      <dgm:spPr/>
    </dgm:pt>
  </dgm:ptLst>
  <dgm:cxnLst>
    <dgm:cxn modelId="{4ABCB52B-8F68-4FFC-AF22-1CDC2D4442FA}" srcId="{3B52E677-CED4-4D8F-8BC7-5DAF81D81322}" destId="{C1A398FD-48C6-4BAF-920F-13C1B7BA1427}" srcOrd="0" destOrd="0" parTransId="{258D5D4B-DCAB-4AC8-9486-90F5961412C4}" sibTransId="{4E859F76-F649-4964-98B1-E397E8036CC6}"/>
    <dgm:cxn modelId="{A0DE1444-8F7F-4A3C-AC2F-4C1D025B6D5D}" type="presOf" srcId="{3B52E677-CED4-4D8F-8BC7-5DAF81D81322}" destId="{C00DAFA7-2AA5-48DC-A6F5-A062C0F8B680}" srcOrd="0" destOrd="0" presId="urn:microsoft.com/office/officeart/2005/8/layout/vList2"/>
    <dgm:cxn modelId="{4D2665E6-BC1F-4A19-88FA-59C477161510}" type="presOf" srcId="{C1A398FD-48C6-4BAF-920F-13C1B7BA1427}" destId="{E0133A83-3586-4DB2-871D-E320FE39E753}" srcOrd="0" destOrd="0" presId="urn:microsoft.com/office/officeart/2005/8/layout/vList2"/>
    <dgm:cxn modelId="{F9AE8EF2-95B8-4386-A68C-340FB9C89B0A}" type="presParOf" srcId="{C00DAFA7-2AA5-48DC-A6F5-A062C0F8B680}" destId="{E0133A83-3586-4DB2-871D-E320FE39E75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30B9D7-5F73-4B52-8473-3C5AD0EA99B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CA430A6D-CFDF-4253-A6A0-9D8119307229}">
      <dgm:prSet/>
      <dgm:spPr/>
      <dgm:t>
        <a:bodyPr/>
        <a:lstStyle/>
        <a:p>
          <a:pPr rtl="0"/>
          <a:r>
            <a:rPr lang="tr-TR" b="1" dirty="0"/>
            <a:t>TÜRKİYE’DE KRONİK BÖBREK HASTALIĞI PREVALANSI </a:t>
          </a:r>
          <a:r>
            <a:rPr lang="tr-TR" b="1" u="sng" dirty="0"/>
            <a:t>(%15.7)</a:t>
          </a:r>
          <a:endParaRPr lang="tr-TR" u="sng" dirty="0"/>
        </a:p>
      </dgm:t>
    </dgm:pt>
    <dgm:pt modelId="{FB061C86-4D4C-4BE4-9DC5-1AC0B3373393}" type="parTrans" cxnId="{FB02CDF7-EC96-464C-ACDF-C941143BAF35}">
      <dgm:prSet/>
      <dgm:spPr/>
      <dgm:t>
        <a:bodyPr/>
        <a:lstStyle/>
        <a:p>
          <a:endParaRPr lang="tr-TR" dirty="0"/>
        </a:p>
      </dgm:t>
    </dgm:pt>
    <dgm:pt modelId="{9850C49B-A6A5-44E7-9EB0-4C9C2BDA5CB9}" type="sibTrans" cxnId="{FB02CDF7-EC96-464C-ACDF-C941143BAF35}">
      <dgm:prSet/>
      <dgm:spPr/>
      <dgm:t>
        <a:bodyPr/>
        <a:lstStyle/>
        <a:p>
          <a:endParaRPr lang="tr-TR" dirty="0"/>
        </a:p>
      </dgm:t>
    </dgm:pt>
    <dgm:pt modelId="{83B98520-30F3-4F3B-AC9F-9D0F9024C202}" type="pres">
      <dgm:prSet presAssocID="{BF30B9D7-5F73-4B52-8473-3C5AD0EA99B6}" presName="linear" presStyleCnt="0">
        <dgm:presLayoutVars>
          <dgm:animLvl val="lvl"/>
          <dgm:resizeHandles val="exact"/>
        </dgm:presLayoutVars>
      </dgm:prSet>
      <dgm:spPr/>
    </dgm:pt>
    <dgm:pt modelId="{6BF31832-8379-410A-9A75-09708288FB69}" type="pres">
      <dgm:prSet presAssocID="{CA430A6D-CFDF-4253-A6A0-9D8119307229}" presName="parentText" presStyleLbl="node1" presStyleIdx="0" presStyleCnt="1" custLinFactNeighborY="-4114">
        <dgm:presLayoutVars>
          <dgm:chMax val="0"/>
          <dgm:bulletEnabled val="1"/>
        </dgm:presLayoutVars>
      </dgm:prSet>
      <dgm:spPr/>
    </dgm:pt>
  </dgm:ptLst>
  <dgm:cxnLst>
    <dgm:cxn modelId="{0F21AD64-FDB2-4D24-B2FE-A69D0678BF7C}" type="presOf" srcId="{BF30B9D7-5F73-4B52-8473-3C5AD0EA99B6}" destId="{83B98520-30F3-4F3B-AC9F-9D0F9024C202}" srcOrd="0" destOrd="0" presId="urn:microsoft.com/office/officeart/2005/8/layout/vList2"/>
    <dgm:cxn modelId="{27061097-0A0B-483F-8ADF-75AC9A3914EF}" type="presOf" srcId="{CA430A6D-CFDF-4253-A6A0-9D8119307229}" destId="{6BF31832-8379-410A-9A75-09708288FB69}" srcOrd="0" destOrd="0" presId="urn:microsoft.com/office/officeart/2005/8/layout/vList2"/>
    <dgm:cxn modelId="{FB02CDF7-EC96-464C-ACDF-C941143BAF35}" srcId="{BF30B9D7-5F73-4B52-8473-3C5AD0EA99B6}" destId="{CA430A6D-CFDF-4253-A6A0-9D8119307229}" srcOrd="0" destOrd="0" parTransId="{FB061C86-4D4C-4BE4-9DC5-1AC0B3373393}" sibTransId="{9850C49B-A6A5-44E7-9EB0-4C9C2BDA5CB9}"/>
    <dgm:cxn modelId="{A2BA00E6-7FDD-4C33-878E-32DBBF6B33F6}" type="presParOf" srcId="{83B98520-30F3-4F3B-AC9F-9D0F9024C202}" destId="{6BF31832-8379-410A-9A75-09708288FB6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546103-04B3-4E51-82F9-2BD6F27A1B6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47EF355-8C33-4FD2-92DD-C2AD1906703A}">
      <dgm:prSet/>
      <dgm:spPr/>
      <dgm:t>
        <a:bodyPr/>
        <a:lstStyle/>
        <a:p>
          <a:pPr rtl="0"/>
          <a:r>
            <a:rPr kumimoji="1" lang="tr-TR" b="1" dirty="0"/>
            <a:t>Türkiye’de ve Dünya’da KBH </a:t>
          </a:r>
          <a:r>
            <a:rPr kumimoji="1" lang="tr-TR" b="1" dirty="0" err="1"/>
            <a:t>Prevalansı</a:t>
          </a:r>
          <a:endParaRPr lang="en-US" dirty="0"/>
        </a:p>
      </dgm:t>
    </dgm:pt>
    <dgm:pt modelId="{A79F36F5-26D0-4692-91AF-F9A23227D2BB}" type="parTrans" cxnId="{C3037E06-35C6-4006-9968-41D3BE1F350F}">
      <dgm:prSet/>
      <dgm:spPr/>
      <dgm:t>
        <a:bodyPr/>
        <a:lstStyle/>
        <a:p>
          <a:endParaRPr lang="en-US"/>
        </a:p>
      </dgm:t>
    </dgm:pt>
    <dgm:pt modelId="{1A8C76BC-3B30-44B9-A564-70BA92DE71AE}" type="sibTrans" cxnId="{C3037E06-35C6-4006-9968-41D3BE1F350F}">
      <dgm:prSet/>
      <dgm:spPr/>
      <dgm:t>
        <a:bodyPr/>
        <a:lstStyle/>
        <a:p>
          <a:endParaRPr lang="en-US"/>
        </a:p>
      </dgm:t>
    </dgm:pt>
    <dgm:pt modelId="{05D52273-1E77-4684-9EFD-5E9759B2599F}" type="pres">
      <dgm:prSet presAssocID="{EA546103-04B3-4E51-82F9-2BD6F27A1B6B}" presName="linear" presStyleCnt="0">
        <dgm:presLayoutVars>
          <dgm:animLvl val="lvl"/>
          <dgm:resizeHandles val="exact"/>
        </dgm:presLayoutVars>
      </dgm:prSet>
      <dgm:spPr/>
    </dgm:pt>
    <dgm:pt modelId="{6957C84D-7F2F-40A4-81A5-969E2E895A8E}" type="pres">
      <dgm:prSet presAssocID="{447EF355-8C33-4FD2-92DD-C2AD1906703A}" presName="parentText" presStyleLbl="node1" presStyleIdx="0" presStyleCnt="1">
        <dgm:presLayoutVars>
          <dgm:chMax val="0"/>
          <dgm:bulletEnabled val="1"/>
        </dgm:presLayoutVars>
      </dgm:prSet>
      <dgm:spPr/>
    </dgm:pt>
  </dgm:ptLst>
  <dgm:cxnLst>
    <dgm:cxn modelId="{C3037E06-35C6-4006-9968-41D3BE1F350F}" srcId="{EA546103-04B3-4E51-82F9-2BD6F27A1B6B}" destId="{447EF355-8C33-4FD2-92DD-C2AD1906703A}" srcOrd="0" destOrd="0" parTransId="{A79F36F5-26D0-4692-91AF-F9A23227D2BB}" sibTransId="{1A8C76BC-3B30-44B9-A564-70BA92DE71AE}"/>
    <dgm:cxn modelId="{6A554423-6229-4E50-B73D-202D391CF6D6}" type="presOf" srcId="{EA546103-04B3-4E51-82F9-2BD6F27A1B6B}" destId="{05D52273-1E77-4684-9EFD-5E9759B2599F}" srcOrd="0" destOrd="0" presId="urn:microsoft.com/office/officeart/2005/8/layout/vList2"/>
    <dgm:cxn modelId="{F956B4CC-533C-472B-94E0-259225B95A4D}" type="presOf" srcId="{447EF355-8C33-4FD2-92DD-C2AD1906703A}" destId="{6957C84D-7F2F-40A4-81A5-969E2E895A8E}" srcOrd="0" destOrd="0" presId="urn:microsoft.com/office/officeart/2005/8/layout/vList2"/>
    <dgm:cxn modelId="{F8CBC79C-65F8-4D0D-AF0C-9705636EFF2C}" type="presParOf" srcId="{05D52273-1E77-4684-9EFD-5E9759B2599F}" destId="{6957C84D-7F2F-40A4-81A5-969E2E895A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925FB7-1BBB-48FC-99AD-8BA67384A57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09A13D54-B7AE-4DB7-BB0C-35609CAB7C3A}">
      <dgm:prSet custT="1">
        <dgm:style>
          <a:lnRef idx="2">
            <a:schemeClr val="accent2">
              <a:shade val="15000"/>
            </a:schemeClr>
          </a:lnRef>
          <a:fillRef idx="1">
            <a:schemeClr val="accent2"/>
          </a:fillRef>
          <a:effectRef idx="0">
            <a:schemeClr val="accent2"/>
          </a:effectRef>
          <a:fontRef idx="minor">
            <a:schemeClr val="lt1"/>
          </a:fontRef>
        </dgm:style>
      </dgm:prSet>
      <dgm:spPr/>
      <dgm:t>
        <a:bodyPr/>
        <a:lstStyle/>
        <a:p>
          <a:pPr rtl="0"/>
          <a:r>
            <a:rPr lang="tr-TR" sz="2800" baseline="0" dirty="0"/>
            <a:t>Diyaliz Hastalarında ve Genel popülasyonda K</a:t>
          </a:r>
          <a:r>
            <a:rPr lang="en-GB" sz="2800" baseline="0" dirty="0" err="1"/>
            <a:t>ardi</a:t>
          </a:r>
          <a:r>
            <a:rPr lang="tr-TR" sz="2800" baseline="0" dirty="0"/>
            <a:t>y</a:t>
          </a:r>
          <a:r>
            <a:rPr lang="en-GB" sz="2800" baseline="0" dirty="0" err="1"/>
            <a:t>ovas</a:t>
          </a:r>
          <a:r>
            <a:rPr lang="tr-TR" sz="2800" baseline="0" dirty="0" err="1"/>
            <a:t>kü</a:t>
          </a:r>
          <a:r>
            <a:rPr lang="en-GB" sz="2800" baseline="0" dirty="0"/>
            <a:t>l</a:t>
          </a:r>
          <a:r>
            <a:rPr lang="tr-TR" sz="2800" baseline="0" dirty="0"/>
            <a:t>e</a:t>
          </a:r>
          <a:r>
            <a:rPr lang="en-GB" sz="2800" baseline="0" dirty="0"/>
            <a:t>r </a:t>
          </a:r>
          <a:r>
            <a:rPr lang="en-GB" sz="2800" baseline="0" dirty="0" err="1"/>
            <a:t>Mortalit</a:t>
          </a:r>
          <a:r>
            <a:rPr lang="tr-TR" sz="2800" baseline="0" dirty="0"/>
            <a:t>e</a:t>
          </a:r>
          <a:endParaRPr lang="tr-TR" sz="2800" dirty="0"/>
        </a:p>
      </dgm:t>
    </dgm:pt>
    <dgm:pt modelId="{CA4A353E-BEC9-4367-8CA6-5CAC91DDF1FD}" type="parTrans" cxnId="{76422A45-2C1D-4656-916B-E552DDFE328F}">
      <dgm:prSet/>
      <dgm:spPr/>
      <dgm:t>
        <a:bodyPr/>
        <a:lstStyle/>
        <a:p>
          <a:endParaRPr lang="tr-TR" sz="2000"/>
        </a:p>
      </dgm:t>
    </dgm:pt>
    <dgm:pt modelId="{6B02C1ED-9AB8-46E4-8536-F38F5A23D570}" type="sibTrans" cxnId="{76422A45-2C1D-4656-916B-E552DDFE328F}">
      <dgm:prSet/>
      <dgm:spPr/>
      <dgm:t>
        <a:bodyPr/>
        <a:lstStyle/>
        <a:p>
          <a:endParaRPr lang="tr-TR" sz="2000"/>
        </a:p>
      </dgm:t>
    </dgm:pt>
    <dgm:pt modelId="{7D9EC28C-26C0-4408-83F3-1C85D86BBBFF}" type="pres">
      <dgm:prSet presAssocID="{1D925FB7-1BBB-48FC-99AD-8BA67384A574}" presName="linear" presStyleCnt="0">
        <dgm:presLayoutVars>
          <dgm:animLvl val="lvl"/>
          <dgm:resizeHandles val="exact"/>
        </dgm:presLayoutVars>
      </dgm:prSet>
      <dgm:spPr/>
    </dgm:pt>
    <dgm:pt modelId="{A93D2B58-6101-4C02-8BE2-1E383D9401B2}" type="pres">
      <dgm:prSet presAssocID="{09A13D54-B7AE-4DB7-BB0C-35609CAB7C3A}" presName="parentText" presStyleLbl="node1" presStyleIdx="0" presStyleCnt="1">
        <dgm:presLayoutVars>
          <dgm:chMax val="0"/>
          <dgm:bulletEnabled val="1"/>
        </dgm:presLayoutVars>
      </dgm:prSet>
      <dgm:spPr/>
    </dgm:pt>
  </dgm:ptLst>
  <dgm:cxnLst>
    <dgm:cxn modelId="{76422A45-2C1D-4656-916B-E552DDFE328F}" srcId="{1D925FB7-1BBB-48FC-99AD-8BA67384A574}" destId="{09A13D54-B7AE-4DB7-BB0C-35609CAB7C3A}" srcOrd="0" destOrd="0" parTransId="{CA4A353E-BEC9-4367-8CA6-5CAC91DDF1FD}" sibTransId="{6B02C1ED-9AB8-46E4-8536-F38F5A23D570}"/>
    <dgm:cxn modelId="{F1AB07BF-A09C-49E0-982D-7E912F43AB43}" type="presOf" srcId="{09A13D54-B7AE-4DB7-BB0C-35609CAB7C3A}" destId="{A93D2B58-6101-4C02-8BE2-1E383D9401B2}" srcOrd="0" destOrd="0" presId="urn:microsoft.com/office/officeart/2005/8/layout/vList2"/>
    <dgm:cxn modelId="{82C5A9F1-411A-4B77-946E-864B5B8AC28A}" type="presOf" srcId="{1D925FB7-1BBB-48FC-99AD-8BA67384A574}" destId="{7D9EC28C-26C0-4408-83F3-1C85D86BBBFF}" srcOrd="0" destOrd="0" presId="urn:microsoft.com/office/officeart/2005/8/layout/vList2"/>
    <dgm:cxn modelId="{058274C0-A493-42CE-B182-0DCEABB53F73}" type="presParOf" srcId="{7D9EC28C-26C0-4408-83F3-1C85D86BBBFF}" destId="{A93D2B58-6101-4C02-8BE2-1E383D9401B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47093-BBD4-4C16-9D9F-217774717F73}">
      <dsp:nvSpPr>
        <dsp:cNvPr id="0" name=""/>
        <dsp:cNvSpPr/>
      </dsp:nvSpPr>
      <dsp:spPr>
        <a:xfrm>
          <a:off x="0" y="848639"/>
          <a:ext cx="9451776" cy="18229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rtl="0">
            <a:lnSpc>
              <a:spcPct val="90000"/>
            </a:lnSpc>
            <a:spcBef>
              <a:spcPct val="0"/>
            </a:spcBef>
            <a:spcAft>
              <a:spcPct val="35000"/>
            </a:spcAft>
            <a:buNone/>
          </a:pPr>
          <a:r>
            <a:rPr lang="tr-TR" sz="5400" b="1" kern="1200" dirty="0"/>
            <a:t>Yaşlıda Kronik Böbrek </a:t>
          </a:r>
          <a:r>
            <a:rPr lang="tr-TR" sz="5400" b="1" kern="1200" dirty="0" err="1"/>
            <a:t>Hastalığnın</a:t>
          </a:r>
          <a:r>
            <a:rPr lang="tr-TR" sz="5400" b="1" kern="1200" dirty="0"/>
            <a:t> Yönetimi</a:t>
          </a:r>
          <a:endParaRPr lang="en-US" sz="5400" b="1" kern="1200" dirty="0"/>
        </a:p>
      </dsp:txBody>
      <dsp:txXfrm>
        <a:off x="88988" y="937627"/>
        <a:ext cx="9273800" cy="16449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C4912-BA3A-43B5-AE7C-9D2244AEC225}">
      <dsp:nvSpPr>
        <dsp:cNvPr id="0" name=""/>
        <dsp:cNvSpPr/>
      </dsp:nvSpPr>
      <dsp:spPr>
        <a:xfrm>
          <a:off x="0" y="0"/>
          <a:ext cx="110886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38438-5DF9-480F-8BF2-8CE72301D8E5}">
      <dsp:nvSpPr>
        <dsp:cNvPr id="0" name=""/>
        <dsp:cNvSpPr/>
      </dsp:nvSpPr>
      <dsp:spPr>
        <a:xfrm>
          <a:off x="0" y="0"/>
          <a:ext cx="11088687" cy="126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1" i="0" kern="1200" baseline="0" dirty="0"/>
            <a:t>Yaşam Dönemi Yaklaşımı:</a:t>
          </a:r>
          <a:br>
            <a:rPr lang="tr-TR" sz="2200" b="0" i="0" kern="1200" baseline="0" dirty="0"/>
          </a:br>
          <a:r>
            <a:rPr lang="tr-TR" sz="2200" b="0" i="0" kern="1200" baseline="0" dirty="0"/>
            <a:t>Kılavuz, </a:t>
          </a:r>
          <a:r>
            <a:rPr lang="tr-TR" sz="2200" b="0" i="0" u="sng" kern="1200" baseline="0" dirty="0"/>
            <a:t>yaş faktörünü </a:t>
          </a:r>
          <a:r>
            <a:rPr lang="tr-TR" sz="2200" b="0" i="0" kern="1200" baseline="0" dirty="0"/>
            <a:t>genel bakım planına entegre ederek </a:t>
          </a:r>
          <a:r>
            <a:rPr lang="tr-TR" sz="2200" b="0" i="0" u="sng" kern="1200" baseline="0" dirty="0"/>
            <a:t>“yaşam seyri” </a:t>
          </a:r>
          <a:r>
            <a:rPr lang="tr-TR" sz="2200" b="0" i="0" kern="1200" baseline="0" dirty="0"/>
            <a:t>kavramını benimsiyor. Tek tip tedavi yerine hastanın </a:t>
          </a:r>
          <a:r>
            <a:rPr lang="tr-TR" sz="2200" b="0" i="0" u="sng" kern="1200" baseline="0" dirty="0"/>
            <a:t>bireysel seyri ve öncelikleri dikkate </a:t>
          </a:r>
          <a:r>
            <a:rPr lang="tr-TR" sz="2200" b="0" i="0" kern="1200" baseline="0" dirty="0"/>
            <a:t>alınmalı.</a:t>
          </a:r>
          <a:endParaRPr lang="en-US" sz="2200" kern="1200" dirty="0"/>
        </a:p>
      </dsp:txBody>
      <dsp:txXfrm>
        <a:off x="0" y="0"/>
        <a:ext cx="11088687" cy="1269262"/>
      </dsp:txXfrm>
    </dsp:sp>
    <dsp:sp modelId="{30F5899A-06C5-4770-9C91-7D5E2F888E69}">
      <dsp:nvSpPr>
        <dsp:cNvPr id="0" name=""/>
        <dsp:cNvSpPr/>
      </dsp:nvSpPr>
      <dsp:spPr>
        <a:xfrm>
          <a:off x="0" y="1269262"/>
          <a:ext cx="110886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C8886-453F-4E01-9034-41C58A1C978A}">
      <dsp:nvSpPr>
        <dsp:cNvPr id="0" name=""/>
        <dsp:cNvSpPr/>
      </dsp:nvSpPr>
      <dsp:spPr>
        <a:xfrm>
          <a:off x="0" y="1269262"/>
          <a:ext cx="11088687" cy="126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1" i="0" kern="1200" baseline="0" dirty="0"/>
            <a:t>Kapsamlı Değerlendirme:</a:t>
          </a:r>
          <a:br>
            <a:rPr lang="tr-TR" sz="2200" b="0" i="0" kern="1200" baseline="0" dirty="0"/>
          </a:br>
          <a:r>
            <a:rPr lang="tr-TR" sz="2200" b="0" i="0" kern="1200" baseline="0" dirty="0"/>
            <a:t>Tanı ve tedavi kararları öncesinde </a:t>
          </a:r>
          <a:r>
            <a:rPr lang="tr-TR" sz="2200" b="0" i="0" u="sng" kern="1200" baseline="0" dirty="0"/>
            <a:t>kırılganlık (</a:t>
          </a:r>
          <a:r>
            <a:rPr lang="tr-TR" sz="2200" b="0" i="0" u="sng" kern="1200" baseline="0" dirty="0" err="1"/>
            <a:t>frailty</a:t>
          </a:r>
          <a:r>
            <a:rPr lang="tr-TR" sz="2200" b="0" i="0" u="sng" kern="1200" baseline="0" dirty="0"/>
            <a:t>), bilişsel durum, beslenme ve depresyon </a:t>
          </a:r>
          <a:r>
            <a:rPr lang="tr-TR" sz="2200" b="0" i="0" kern="1200" baseline="0" dirty="0"/>
            <a:t>çok disiplinli şekilde değerlendirilmelidir.</a:t>
          </a:r>
          <a:endParaRPr lang="en-US" sz="2200" kern="1200" dirty="0"/>
        </a:p>
      </dsp:txBody>
      <dsp:txXfrm>
        <a:off x="0" y="1269262"/>
        <a:ext cx="11088687" cy="1269262"/>
      </dsp:txXfrm>
    </dsp:sp>
    <dsp:sp modelId="{6759703A-0505-4A46-AA35-600B5D851DBB}">
      <dsp:nvSpPr>
        <dsp:cNvPr id="0" name=""/>
        <dsp:cNvSpPr/>
      </dsp:nvSpPr>
      <dsp:spPr>
        <a:xfrm>
          <a:off x="0" y="2538524"/>
          <a:ext cx="110886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8C6C13-AE55-4045-B7CF-757E20D9B74B}">
      <dsp:nvSpPr>
        <dsp:cNvPr id="0" name=""/>
        <dsp:cNvSpPr/>
      </dsp:nvSpPr>
      <dsp:spPr>
        <a:xfrm>
          <a:off x="0" y="2538524"/>
          <a:ext cx="11088687" cy="126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1" i="0" kern="1200" baseline="0" dirty="0"/>
            <a:t>Risk Temelli Yaklaşım:</a:t>
          </a:r>
          <a:br>
            <a:rPr lang="tr-TR" sz="2200" b="0" i="0" kern="1200" baseline="0" dirty="0"/>
          </a:br>
          <a:r>
            <a:rPr lang="tr-TR" sz="2200" b="0" i="0" kern="1200" baseline="0" dirty="0"/>
            <a:t>Sadece GFR yerine </a:t>
          </a:r>
          <a:r>
            <a:rPr lang="tr-TR" sz="2200" b="0" i="0" u="sng" kern="1200" baseline="0" dirty="0"/>
            <a:t>bireysel mutlak riski öngören skorlar (örneğin KFRE) kullanılmalı</a:t>
          </a:r>
          <a:r>
            <a:rPr lang="tr-TR" sz="2200" b="0" i="0" kern="1200" baseline="0" dirty="0"/>
            <a:t>. Risk düşükse takip aralıkları seyrekleştirilebilir.</a:t>
          </a:r>
          <a:endParaRPr lang="en-US" sz="2200" kern="1200" dirty="0"/>
        </a:p>
      </dsp:txBody>
      <dsp:txXfrm>
        <a:off x="0" y="2538524"/>
        <a:ext cx="11088687" cy="1269262"/>
      </dsp:txXfrm>
    </dsp:sp>
    <dsp:sp modelId="{4A9D268F-01DE-4719-8046-5D9A8D6ED8C9}">
      <dsp:nvSpPr>
        <dsp:cNvPr id="0" name=""/>
        <dsp:cNvSpPr/>
      </dsp:nvSpPr>
      <dsp:spPr>
        <a:xfrm>
          <a:off x="0" y="3807786"/>
          <a:ext cx="110886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D3DC61-E49C-4ECA-A899-26359228BEDF}">
      <dsp:nvSpPr>
        <dsp:cNvPr id="0" name=""/>
        <dsp:cNvSpPr/>
      </dsp:nvSpPr>
      <dsp:spPr>
        <a:xfrm>
          <a:off x="0" y="3807786"/>
          <a:ext cx="11088687" cy="1269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tr-TR" sz="2200" b="1" i="0" kern="1200" baseline="0" dirty="0"/>
            <a:t>Konservatif Tedavi Opsiyonu:</a:t>
          </a:r>
          <a:br>
            <a:rPr lang="tr-TR" sz="2200" b="0" i="0" kern="1200" baseline="0" dirty="0"/>
          </a:br>
          <a:r>
            <a:rPr lang="tr-TR" sz="2200" b="1" i="0" kern="1200" baseline="0" dirty="0"/>
            <a:t>Diyaliz dışı konservatif tedavi seçeneği yaşlı hastalara mutlaka sunulmalı ve </a:t>
          </a:r>
          <a:r>
            <a:rPr lang="tr-TR" sz="2200" b="0" i="0" kern="1200" baseline="0" dirty="0"/>
            <a:t>tercihleri saygıyla karşılanmalıdır. İleri bakım planlaması ve palyatif bakım önerilmektedir.</a:t>
          </a:r>
          <a:endParaRPr lang="en-US" sz="2200" kern="1200" dirty="0"/>
        </a:p>
      </dsp:txBody>
      <dsp:txXfrm>
        <a:off x="0" y="3807786"/>
        <a:ext cx="11088687" cy="12692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493E3-5F06-4BCD-8082-55A32DB44B14}">
      <dsp:nvSpPr>
        <dsp:cNvPr id="0" name=""/>
        <dsp:cNvSpPr/>
      </dsp:nvSpPr>
      <dsp:spPr>
        <a:xfrm>
          <a:off x="0" y="5832"/>
          <a:ext cx="11233248" cy="12442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tr-TR" sz="3100" kern="1200" baseline="0" dirty="0"/>
            <a:t>Yaşlı </a:t>
          </a:r>
          <a:r>
            <a:rPr lang="tr-TR" sz="3100" kern="1200" baseline="0" dirty="0" err="1"/>
            <a:t>Polülasyonda</a:t>
          </a:r>
          <a:r>
            <a:rPr lang="tr-TR" sz="3100" kern="1200" baseline="0" dirty="0"/>
            <a:t> Primer Böbrek Hastalıklarının Sıklık Sıralaması da Değişir</a:t>
          </a:r>
          <a:endParaRPr lang="tr-TR" sz="3100" kern="1200" dirty="0"/>
        </a:p>
      </dsp:txBody>
      <dsp:txXfrm>
        <a:off x="60738" y="66570"/>
        <a:ext cx="11111772" cy="11227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D2B58-6101-4C02-8BE2-1E383D9401B2}">
      <dsp:nvSpPr>
        <dsp:cNvPr id="0" name=""/>
        <dsp:cNvSpPr/>
      </dsp:nvSpPr>
      <dsp:spPr>
        <a:xfrm>
          <a:off x="0" y="10749"/>
          <a:ext cx="8595077" cy="994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tr-TR" sz="2500" kern="1200" baseline="0" dirty="0"/>
            <a:t>Diyaliz Hastalarında ve Genel popülasyonda K</a:t>
          </a:r>
          <a:r>
            <a:rPr lang="en-GB" sz="2500" kern="1200" baseline="0" dirty="0" err="1"/>
            <a:t>ardi</a:t>
          </a:r>
          <a:r>
            <a:rPr lang="tr-TR" sz="2500" kern="1200" baseline="0" dirty="0"/>
            <a:t>y</a:t>
          </a:r>
          <a:r>
            <a:rPr lang="en-GB" sz="2500" kern="1200" baseline="0" dirty="0" err="1"/>
            <a:t>ovas</a:t>
          </a:r>
          <a:r>
            <a:rPr lang="tr-TR" sz="2500" kern="1200" baseline="0" dirty="0" err="1"/>
            <a:t>kü</a:t>
          </a:r>
          <a:r>
            <a:rPr lang="en-GB" sz="2500" kern="1200" baseline="0" dirty="0"/>
            <a:t>l</a:t>
          </a:r>
          <a:r>
            <a:rPr lang="tr-TR" sz="2500" kern="1200" baseline="0" dirty="0"/>
            <a:t>e</a:t>
          </a:r>
          <a:r>
            <a:rPr lang="en-GB" sz="2500" kern="1200" baseline="0" dirty="0"/>
            <a:t>r </a:t>
          </a:r>
          <a:r>
            <a:rPr lang="en-GB" sz="2500" kern="1200" baseline="0" dirty="0" err="1"/>
            <a:t>Mortalit</a:t>
          </a:r>
          <a:r>
            <a:rPr lang="tr-TR" sz="2500" kern="1200" baseline="0" dirty="0"/>
            <a:t>e</a:t>
          </a:r>
          <a:endParaRPr lang="tr-TR" sz="2500" kern="1200" dirty="0"/>
        </a:p>
      </dsp:txBody>
      <dsp:txXfrm>
        <a:off x="48547" y="59296"/>
        <a:ext cx="8497983" cy="8974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493E3-5F06-4BCD-8082-55A32DB44B14}">
      <dsp:nvSpPr>
        <dsp:cNvPr id="0" name=""/>
        <dsp:cNvSpPr/>
      </dsp:nvSpPr>
      <dsp:spPr>
        <a:xfrm>
          <a:off x="0" y="180653"/>
          <a:ext cx="11545886" cy="10894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tr-TR" sz="3200" kern="1200" baseline="0" dirty="0"/>
            <a:t>Yaşlı </a:t>
          </a:r>
          <a:r>
            <a:rPr lang="tr-TR" sz="3200" kern="1200" baseline="0" dirty="0" err="1"/>
            <a:t>Polülasyonda</a:t>
          </a:r>
          <a:r>
            <a:rPr lang="tr-TR" sz="3200" kern="1200" baseline="0" dirty="0"/>
            <a:t> Primer Böbrek Hastalıklarının Sıklık Sıralaması da Değişir</a:t>
          </a:r>
          <a:endParaRPr lang="tr-TR" sz="3200" kern="1200" dirty="0"/>
        </a:p>
      </dsp:txBody>
      <dsp:txXfrm>
        <a:off x="53183" y="233836"/>
        <a:ext cx="11439520" cy="9830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D2B58-6101-4C02-8BE2-1E383D9401B2}">
      <dsp:nvSpPr>
        <dsp:cNvPr id="0" name=""/>
        <dsp:cNvSpPr/>
      </dsp:nvSpPr>
      <dsp:spPr>
        <a:xfrm>
          <a:off x="0" y="20312"/>
          <a:ext cx="9936950" cy="1137921"/>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baseline="0" dirty="0"/>
            <a:t>Diyaliz Hastalarında ve Genel popülasyonda K</a:t>
          </a:r>
          <a:r>
            <a:rPr lang="en-GB" sz="2800" kern="1200" baseline="0" dirty="0" err="1"/>
            <a:t>ardi</a:t>
          </a:r>
          <a:r>
            <a:rPr lang="tr-TR" sz="2800" kern="1200" baseline="0" dirty="0"/>
            <a:t>y</a:t>
          </a:r>
          <a:r>
            <a:rPr lang="en-GB" sz="2800" kern="1200" baseline="0" dirty="0" err="1"/>
            <a:t>ovas</a:t>
          </a:r>
          <a:r>
            <a:rPr lang="tr-TR" sz="2800" kern="1200" baseline="0" dirty="0" err="1"/>
            <a:t>kü</a:t>
          </a:r>
          <a:r>
            <a:rPr lang="en-GB" sz="2800" kern="1200" baseline="0" dirty="0"/>
            <a:t>l</a:t>
          </a:r>
          <a:r>
            <a:rPr lang="tr-TR" sz="2800" kern="1200" baseline="0" dirty="0"/>
            <a:t>e</a:t>
          </a:r>
          <a:r>
            <a:rPr lang="en-GB" sz="2800" kern="1200" baseline="0" dirty="0"/>
            <a:t>r </a:t>
          </a:r>
          <a:r>
            <a:rPr lang="en-GB" sz="2800" kern="1200" baseline="0" dirty="0" err="1"/>
            <a:t>Mortalit</a:t>
          </a:r>
          <a:r>
            <a:rPr lang="tr-TR" sz="2800" kern="1200" baseline="0" dirty="0"/>
            <a:t>e</a:t>
          </a:r>
          <a:endParaRPr lang="tr-TR" sz="2800" kern="1200" dirty="0"/>
        </a:p>
      </dsp:txBody>
      <dsp:txXfrm>
        <a:off x="55549" y="75861"/>
        <a:ext cx="9825852" cy="10268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5D5BF-327E-4849-9932-2E94AA365E9C}">
      <dsp:nvSpPr>
        <dsp:cNvPr id="0" name=""/>
        <dsp:cNvSpPr/>
      </dsp:nvSpPr>
      <dsp:spPr>
        <a:xfrm>
          <a:off x="0" y="2552"/>
          <a:ext cx="7543800" cy="123317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tr-TR" sz="3100" kern="1200" baseline="0" dirty="0"/>
            <a:t>Kreatinin Bazlı Tahmini </a:t>
          </a:r>
          <a:r>
            <a:rPr lang="tr-TR" sz="3100" kern="1200" baseline="0" dirty="0" err="1"/>
            <a:t>GFR’nin</a:t>
          </a:r>
          <a:r>
            <a:rPr lang="tr-TR" sz="3100" kern="1200" baseline="0" dirty="0"/>
            <a:t> Kırılganlık Hastalardaki Rolü? </a:t>
          </a:r>
          <a:endParaRPr lang="tr-TR" sz="3100" kern="1200" dirty="0"/>
        </a:p>
      </dsp:txBody>
      <dsp:txXfrm>
        <a:off x="60199" y="62751"/>
        <a:ext cx="7423402" cy="11127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1C6A7-72BD-4C3F-BC9A-3D3EB4DBD366}">
      <dsp:nvSpPr>
        <dsp:cNvPr id="0" name=""/>
        <dsp:cNvSpPr/>
      </dsp:nvSpPr>
      <dsp:spPr>
        <a:xfrm>
          <a:off x="0" y="1914"/>
          <a:ext cx="4320480" cy="828783"/>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ARIC çalışma hastaları: 4.987</a:t>
          </a:r>
        </a:p>
      </dsp:txBody>
      <dsp:txXfrm>
        <a:off x="40458" y="42372"/>
        <a:ext cx="4239564" cy="747867"/>
      </dsp:txXfrm>
    </dsp:sp>
    <dsp:sp modelId="{876B8921-4887-463B-9342-A494CBF8C48E}">
      <dsp:nvSpPr>
        <dsp:cNvPr id="0" name=""/>
        <dsp:cNvSpPr/>
      </dsp:nvSpPr>
      <dsp:spPr>
        <a:xfrm>
          <a:off x="0" y="830698"/>
          <a:ext cx="4320480" cy="23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tr-TR" sz="1600" kern="1200" dirty="0" err="1"/>
            <a:t>Fried</a:t>
          </a:r>
          <a:r>
            <a:rPr lang="tr-TR" sz="1600" kern="1200" dirty="0"/>
            <a:t> kriterleri: kırılganlık &gt;3/5 </a:t>
          </a:r>
        </a:p>
      </dsp:txBody>
      <dsp:txXfrm>
        <a:off x="0" y="830698"/>
        <a:ext cx="4320480" cy="239205"/>
      </dsp:txXfrm>
    </dsp:sp>
    <dsp:sp modelId="{096ECC03-5334-4890-825E-EBAD0A97443F}">
      <dsp:nvSpPr>
        <dsp:cNvPr id="0" name=""/>
        <dsp:cNvSpPr/>
      </dsp:nvSpPr>
      <dsp:spPr>
        <a:xfrm>
          <a:off x="0" y="1069904"/>
          <a:ext cx="4320480" cy="828783"/>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err="1"/>
            <a:t>Renal</a:t>
          </a:r>
          <a:r>
            <a:rPr lang="tr-TR" sz="2000" kern="1200" dirty="0"/>
            <a:t> fonksiyonlar</a:t>
          </a:r>
        </a:p>
      </dsp:txBody>
      <dsp:txXfrm>
        <a:off x="40458" y="1110362"/>
        <a:ext cx="4239564" cy="747867"/>
      </dsp:txXfrm>
    </dsp:sp>
    <dsp:sp modelId="{EE63958B-F770-4FA2-8E63-4B17512A30E2}">
      <dsp:nvSpPr>
        <dsp:cNvPr id="0" name=""/>
        <dsp:cNvSpPr/>
      </dsp:nvSpPr>
      <dsp:spPr>
        <a:xfrm>
          <a:off x="0" y="1898687"/>
          <a:ext cx="4320480" cy="23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tr-TR" sz="1600" kern="1200" dirty="0"/>
            <a:t>CKD-EPI: </a:t>
          </a:r>
          <a:r>
            <a:rPr lang="tr-TR" sz="1600" kern="1200" dirty="0" err="1"/>
            <a:t>tGFRkre</a:t>
          </a:r>
          <a:r>
            <a:rPr lang="tr-TR" sz="1600" kern="1200" dirty="0"/>
            <a:t> ve </a:t>
          </a:r>
          <a:r>
            <a:rPr lang="tr-TR" sz="1600" kern="1200" dirty="0" err="1"/>
            <a:t>tGFR</a:t>
          </a:r>
          <a:r>
            <a:rPr lang="tr-TR" sz="1600" kern="1200" dirty="0"/>
            <a:t> sis</a:t>
          </a:r>
        </a:p>
      </dsp:txBody>
      <dsp:txXfrm>
        <a:off x="0" y="1898687"/>
        <a:ext cx="4320480" cy="239205"/>
      </dsp:txXfrm>
    </dsp:sp>
    <dsp:sp modelId="{693AE90B-5AB0-4F65-B0D4-A6CFCFCC3F55}">
      <dsp:nvSpPr>
        <dsp:cNvPr id="0" name=""/>
        <dsp:cNvSpPr/>
      </dsp:nvSpPr>
      <dsp:spPr>
        <a:xfrm>
          <a:off x="0" y="2137893"/>
          <a:ext cx="4320480" cy="828783"/>
        </a:xfrm>
        <a:prstGeom prst="roundRect">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tr-TR" sz="2000" kern="1200" dirty="0"/>
            <a:t>Kırılganlık: </a:t>
          </a:r>
        </a:p>
        <a:p>
          <a:pPr marL="0" lvl="0" indent="0" algn="l" defTabSz="889000" rtl="0">
            <a:lnSpc>
              <a:spcPct val="90000"/>
            </a:lnSpc>
            <a:spcBef>
              <a:spcPct val="0"/>
            </a:spcBef>
            <a:spcAft>
              <a:spcPct val="35000"/>
            </a:spcAft>
            <a:buNone/>
          </a:pPr>
          <a:r>
            <a:rPr lang="tr-TR" sz="2000" kern="1200" dirty="0" err="1"/>
            <a:t>tGFR</a:t>
          </a:r>
          <a:r>
            <a:rPr lang="tr-TR" sz="2000" kern="1200" dirty="0"/>
            <a:t>&lt;60mm/dk/1.73m2 oranı</a:t>
          </a:r>
        </a:p>
      </dsp:txBody>
      <dsp:txXfrm>
        <a:off x="40458" y="2178351"/>
        <a:ext cx="4239564" cy="747867"/>
      </dsp:txXfrm>
    </dsp:sp>
    <dsp:sp modelId="{931E54E1-D96C-49E8-92DF-FB06915045B1}">
      <dsp:nvSpPr>
        <dsp:cNvPr id="0" name=""/>
        <dsp:cNvSpPr/>
      </dsp:nvSpPr>
      <dsp:spPr>
        <a:xfrm>
          <a:off x="0" y="2966676"/>
          <a:ext cx="4320480" cy="48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tr-TR" sz="1600" kern="1200" dirty="0" err="1"/>
            <a:t>tGFRkre</a:t>
          </a:r>
          <a:r>
            <a:rPr lang="tr-TR" sz="1600" kern="1200" dirty="0"/>
            <a:t> %45</a:t>
          </a:r>
        </a:p>
        <a:p>
          <a:pPr marL="171450" lvl="1" indent="-171450" algn="l" defTabSz="711200" rtl="0">
            <a:lnSpc>
              <a:spcPct val="90000"/>
            </a:lnSpc>
            <a:spcBef>
              <a:spcPct val="0"/>
            </a:spcBef>
            <a:spcAft>
              <a:spcPct val="20000"/>
            </a:spcAft>
            <a:buChar char="•"/>
          </a:pPr>
          <a:r>
            <a:rPr lang="tr-TR" sz="1600" kern="1200" dirty="0" err="1"/>
            <a:t>tGFRsis</a:t>
          </a:r>
          <a:r>
            <a:rPr lang="tr-TR" sz="1600" kern="1200" dirty="0"/>
            <a:t> %77</a:t>
          </a:r>
        </a:p>
      </dsp:txBody>
      <dsp:txXfrm>
        <a:off x="0" y="2966676"/>
        <a:ext cx="4320480" cy="4877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AB6F1-7D19-4118-9AC5-2E8806064547}">
      <dsp:nvSpPr>
        <dsp:cNvPr id="0" name=""/>
        <dsp:cNvSpPr/>
      </dsp:nvSpPr>
      <dsp:spPr>
        <a:xfrm>
          <a:off x="0" y="30552"/>
          <a:ext cx="9937104" cy="52767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tr-TR" sz="2200" kern="1200" dirty="0"/>
            <a:t>GFR Değerleri</a:t>
          </a:r>
        </a:p>
      </dsp:txBody>
      <dsp:txXfrm>
        <a:off x="25759" y="56311"/>
        <a:ext cx="9885586" cy="476152"/>
      </dsp:txXfrm>
    </dsp:sp>
    <dsp:sp modelId="{6809F1E4-4182-4A39-A3DC-E5D5DFFC7DE4}">
      <dsp:nvSpPr>
        <dsp:cNvPr id="0" name=""/>
        <dsp:cNvSpPr/>
      </dsp:nvSpPr>
      <dsp:spPr>
        <a:xfrm>
          <a:off x="0" y="558223"/>
          <a:ext cx="9937104"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5503"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tr-TR" sz="1700" b="1" kern="1200" dirty="0"/>
            <a:t>eGFRkre &gt;60ml/dk/1.73m2 </a:t>
          </a:r>
          <a:r>
            <a:rPr lang="tr-TR" sz="1700" kern="1200" dirty="0"/>
            <a:t>olanların %33’ünde </a:t>
          </a:r>
          <a:r>
            <a:rPr lang="tr-TR" sz="1700" b="1" kern="1200" dirty="0"/>
            <a:t>eGFRsis &lt;60ml/dk/</a:t>
          </a:r>
          <a:r>
            <a:rPr lang="tr-TR" sz="1700" kern="1200" dirty="0"/>
            <a:t>1.73m2 olarak hesaplanmış</a:t>
          </a:r>
        </a:p>
        <a:p>
          <a:pPr marL="342900" lvl="2" indent="-171450" algn="l" defTabSz="755650" rtl="0">
            <a:lnSpc>
              <a:spcPct val="90000"/>
            </a:lnSpc>
            <a:spcBef>
              <a:spcPct val="0"/>
            </a:spcBef>
            <a:spcAft>
              <a:spcPct val="20000"/>
            </a:spcAft>
            <a:buChar char="•"/>
          </a:pPr>
          <a:r>
            <a:rPr lang="tr-TR" sz="1700" kern="1200" dirty="0"/>
            <a:t>Kırılgan olmayanlarda %31.3</a:t>
          </a:r>
        </a:p>
        <a:p>
          <a:pPr marL="342900" lvl="2" indent="-171450" algn="l" defTabSz="755650" rtl="0">
            <a:lnSpc>
              <a:spcPct val="90000"/>
            </a:lnSpc>
            <a:spcBef>
              <a:spcPct val="0"/>
            </a:spcBef>
            <a:spcAft>
              <a:spcPct val="20000"/>
            </a:spcAft>
            <a:buChar char="•"/>
          </a:pPr>
          <a:r>
            <a:rPr lang="tr-TR" sz="1700" u="sng" kern="1200" dirty="0"/>
            <a:t>Kırılganlarda %62.4</a:t>
          </a:r>
        </a:p>
        <a:p>
          <a:pPr marL="171450" lvl="1" indent="-171450" algn="l" defTabSz="755650" rtl="0">
            <a:lnSpc>
              <a:spcPct val="90000"/>
            </a:lnSpc>
            <a:spcBef>
              <a:spcPct val="0"/>
            </a:spcBef>
            <a:spcAft>
              <a:spcPct val="20000"/>
            </a:spcAft>
            <a:buChar char="•"/>
          </a:pPr>
          <a:r>
            <a:rPr lang="tr-TR" sz="1700" kern="1200" dirty="0" err="1"/>
            <a:t>Sistatin</a:t>
          </a:r>
          <a:r>
            <a:rPr lang="tr-TR" sz="1700" kern="1200" dirty="0"/>
            <a:t> ölçümleri ile her evrede KBY kategorilerinde artma saptanmış</a:t>
          </a:r>
        </a:p>
      </dsp:txBody>
      <dsp:txXfrm>
        <a:off x="0" y="558223"/>
        <a:ext cx="9937104" cy="11840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C4AAA-1761-452B-9D9F-1E64AB051D6E}">
      <dsp:nvSpPr>
        <dsp:cNvPr id="0" name=""/>
        <dsp:cNvSpPr/>
      </dsp:nvSpPr>
      <dsp:spPr>
        <a:xfrm>
          <a:off x="0" y="52"/>
          <a:ext cx="8229600" cy="93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tr-TR" sz="3200" b="1" kern="1200" dirty="0"/>
            <a:t>Renal İlaç </a:t>
          </a:r>
          <a:r>
            <a:rPr lang="tr-TR" sz="3200" b="1" kern="1200" dirty="0" err="1"/>
            <a:t>Klirensini</a:t>
          </a:r>
          <a:r>
            <a:rPr lang="tr-TR" sz="3200" b="1" kern="1200" dirty="0"/>
            <a:t> Etkileyen Faktörler</a:t>
          </a:r>
          <a:endParaRPr lang="tr-TR" sz="3200" kern="1200" dirty="0"/>
        </a:p>
      </dsp:txBody>
      <dsp:txXfrm>
        <a:off x="45692" y="45744"/>
        <a:ext cx="8138216" cy="844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64C0F-CC17-4AB7-BE10-3A011F4C67DF}">
      <dsp:nvSpPr>
        <dsp:cNvPr id="0" name=""/>
        <dsp:cNvSpPr/>
      </dsp:nvSpPr>
      <dsp:spPr>
        <a:xfrm>
          <a:off x="807112" y="702295"/>
          <a:ext cx="1087678" cy="1087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D49AC-20A4-4E9E-AF73-ADF4819EEC89}">
      <dsp:nvSpPr>
        <dsp:cNvPr id="0" name=""/>
        <dsp:cNvSpPr/>
      </dsp:nvSpPr>
      <dsp:spPr>
        <a:xfrm>
          <a:off x="142420" y="2333720"/>
          <a:ext cx="2417062" cy="199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tr-TR" sz="3200" kern="1200"/>
            <a:t>Yaşlılar ve yeni doğanlar</a:t>
          </a:r>
          <a:r>
            <a:rPr lang="en-US" sz="3200" kern="1200"/>
            <a:t> (20%)</a:t>
          </a:r>
          <a:endParaRPr lang="tr-TR" sz="3200" kern="1200"/>
        </a:p>
      </dsp:txBody>
      <dsp:txXfrm>
        <a:off x="142420" y="2333720"/>
        <a:ext cx="2417062" cy="1993183"/>
      </dsp:txXfrm>
    </dsp:sp>
    <dsp:sp modelId="{09624E22-878B-4BD2-B3B0-2A1795F7BB78}">
      <dsp:nvSpPr>
        <dsp:cNvPr id="0" name=""/>
        <dsp:cNvSpPr/>
      </dsp:nvSpPr>
      <dsp:spPr>
        <a:xfrm>
          <a:off x="3647160" y="702295"/>
          <a:ext cx="1087678" cy="1087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48FDC-A37A-4845-B7CC-E108971A11DD}">
      <dsp:nvSpPr>
        <dsp:cNvPr id="0" name=""/>
        <dsp:cNvSpPr/>
      </dsp:nvSpPr>
      <dsp:spPr>
        <a:xfrm>
          <a:off x="2982468" y="2333720"/>
          <a:ext cx="2417062" cy="199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tr-TR" sz="3200" kern="1200"/>
            <a:t>Böbrek ve kalp hastalığı varlığı</a:t>
          </a:r>
        </a:p>
      </dsp:txBody>
      <dsp:txXfrm>
        <a:off x="2982468" y="2333720"/>
        <a:ext cx="2417062" cy="1993183"/>
      </dsp:txXfrm>
    </dsp:sp>
    <dsp:sp modelId="{D5841330-2CC7-4B75-A9E8-C89C548DA495}">
      <dsp:nvSpPr>
        <dsp:cNvPr id="0" name=""/>
        <dsp:cNvSpPr/>
      </dsp:nvSpPr>
      <dsp:spPr>
        <a:xfrm>
          <a:off x="6487209" y="702295"/>
          <a:ext cx="1087678" cy="10876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D73A3-C121-466A-B106-066C33785180}">
      <dsp:nvSpPr>
        <dsp:cNvPr id="0" name=""/>
        <dsp:cNvSpPr/>
      </dsp:nvSpPr>
      <dsp:spPr>
        <a:xfrm>
          <a:off x="5822517" y="2333720"/>
          <a:ext cx="2417062" cy="199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tr-TR" sz="3200" kern="1200" dirty="0"/>
            <a:t>Renal sekresyonu bozan ilaç kullanımı</a:t>
          </a:r>
        </a:p>
      </dsp:txBody>
      <dsp:txXfrm>
        <a:off x="5822517" y="2333720"/>
        <a:ext cx="2417062" cy="1993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561F3-1ACB-4C4E-80AE-F6A3CE48AE47}">
      <dsp:nvSpPr>
        <dsp:cNvPr id="0" name=""/>
        <dsp:cNvSpPr/>
      </dsp:nvSpPr>
      <dsp:spPr>
        <a:xfrm>
          <a:off x="0" y="529237"/>
          <a:ext cx="6400800" cy="10631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6773" tIns="520700" rIns="496773" bIns="177800" numCol="1" spcCol="1270" anchor="t" anchorCtr="0">
          <a:noAutofit/>
        </a:bodyPr>
        <a:lstStyle/>
        <a:p>
          <a:pPr marL="228600" lvl="1" indent="-228600" algn="l" defTabSz="1111250" rtl="0">
            <a:lnSpc>
              <a:spcPct val="90000"/>
            </a:lnSpc>
            <a:spcBef>
              <a:spcPct val="0"/>
            </a:spcBef>
            <a:spcAft>
              <a:spcPct val="15000"/>
            </a:spcAft>
            <a:buChar char="•"/>
          </a:pPr>
          <a:r>
            <a:rPr lang="tr-TR" sz="2500" b="0" kern="1200" dirty="0"/>
            <a:t>İ.Ü. İstanbul Tıp Fakültesi Nefroloji BD</a:t>
          </a:r>
        </a:p>
      </dsp:txBody>
      <dsp:txXfrm>
        <a:off x="0" y="529237"/>
        <a:ext cx="6400800" cy="1063125"/>
      </dsp:txXfrm>
    </dsp:sp>
    <dsp:sp modelId="{AFBB06EF-0D7A-410C-81DE-E0D5793B351D}">
      <dsp:nvSpPr>
        <dsp:cNvPr id="0" name=""/>
        <dsp:cNvSpPr/>
      </dsp:nvSpPr>
      <dsp:spPr>
        <a:xfrm>
          <a:off x="320040" y="160237"/>
          <a:ext cx="448056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9355" tIns="0" rIns="169355" bIns="0" numCol="1" spcCol="1270" anchor="ctr" anchorCtr="0">
          <a:noAutofit/>
        </a:bodyPr>
        <a:lstStyle/>
        <a:p>
          <a:pPr marL="0" lvl="0" indent="0" algn="l" defTabSz="1111250" rtl="0">
            <a:lnSpc>
              <a:spcPct val="90000"/>
            </a:lnSpc>
            <a:spcBef>
              <a:spcPct val="0"/>
            </a:spcBef>
            <a:spcAft>
              <a:spcPct val="35000"/>
            </a:spcAft>
            <a:buNone/>
          </a:pPr>
          <a:r>
            <a:rPr lang="tr-TR" sz="2500" b="1" kern="1200" dirty="0" err="1"/>
            <a:t>Dr</a:t>
          </a:r>
          <a:r>
            <a:rPr lang="tr-TR" sz="2500" b="1" kern="1200" dirty="0"/>
            <a:t> Savaş Öztürk</a:t>
          </a:r>
        </a:p>
      </dsp:txBody>
      <dsp:txXfrm>
        <a:off x="356066" y="196263"/>
        <a:ext cx="4408508" cy="6659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372B-F59C-4E37-BA23-11A54D95E85B}">
      <dsp:nvSpPr>
        <dsp:cNvPr id="0" name=""/>
        <dsp:cNvSpPr/>
      </dsp:nvSpPr>
      <dsp:spPr>
        <a:xfrm>
          <a:off x="0" y="233952"/>
          <a:ext cx="9576048" cy="1346625"/>
        </a:xfrm>
        <a:prstGeom prst="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3208" tIns="312420" rIns="743208" bIns="106680" numCol="1" spcCol="1270" anchor="t" anchorCtr="0">
          <a:noAutofit/>
        </a:bodyPr>
        <a:lstStyle/>
        <a:p>
          <a:pPr marL="114300" lvl="1" indent="-114300" algn="l" defTabSz="666750" rtl="0">
            <a:lnSpc>
              <a:spcPct val="90000"/>
            </a:lnSpc>
            <a:spcBef>
              <a:spcPct val="0"/>
            </a:spcBef>
            <a:spcAft>
              <a:spcPct val="15000"/>
            </a:spcAft>
            <a:buChar char="•"/>
          </a:pPr>
          <a:r>
            <a:rPr lang="tr-TR" sz="1500" kern="1200" dirty="0"/>
            <a:t>Kırılganlarda %54</a:t>
          </a:r>
        </a:p>
        <a:p>
          <a:pPr marL="114300" lvl="1" indent="-114300" algn="l" defTabSz="666750" rtl="0">
            <a:lnSpc>
              <a:spcPct val="90000"/>
            </a:lnSpc>
            <a:spcBef>
              <a:spcPct val="0"/>
            </a:spcBef>
            <a:spcAft>
              <a:spcPct val="15000"/>
            </a:spcAft>
            <a:buChar char="•"/>
          </a:pPr>
          <a:r>
            <a:rPr lang="tr-TR" sz="1500" kern="1200" dirty="0"/>
            <a:t>Kırılgan </a:t>
          </a:r>
          <a:r>
            <a:rPr lang="tr-TR" sz="1500" kern="1200" dirty="0" err="1"/>
            <a:t>olmayanalarda</a:t>
          </a:r>
          <a:r>
            <a:rPr lang="tr-TR" sz="1500" kern="1200" dirty="0"/>
            <a:t> %38.4</a:t>
          </a:r>
        </a:p>
        <a:p>
          <a:pPr marL="114300" lvl="1" indent="-114300" algn="l" defTabSz="666750" rtl="0">
            <a:lnSpc>
              <a:spcPct val="90000"/>
            </a:lnSpc>
            <a:spcBef>
              <a:spcPct val="0"/>
            </a:spcBef>
            <a:spcAft>
              <a:spcPct val="15000"/>
            </a:spcAft>
            <a:buChar char="•"/>
          </a:pPr>
          <a:r>
            <a:rPr lang="tr-TR" sz="1500" kern="1200" dirty="0" err="1"/>
            <a:t>Renal</a:t>
          </a:r>
          <a:r>
            <a:rPr lang="tr-TR" sz="1500" kern="1200" dirty="0"/>
            <a:t> doz ayarı kritik olanlar (</a:t>
          </a:r>
          <a:r>
            <a:rPr lang="tr-TR" sz="1500" kern="1200" dirty="0" err="1"/>
            <a:t>digoxin</a:t>
          </a:r>
          <a:r>
            <a:rPr lang="tr-TR" sz="1500" kern="1200" dirty="0"/>
            <a:t>, </a:t>
          </a:r>
          <a:r>
            <a:rPr lang="tr-TR" sz="1500" kern="1200" dirty="0" err="1"/>
            <a:t>metformin</a:t>
          </a:r>
          <a:r>
            <a:rPr lang="tr-TR" sz="1500" kern="1200" dirty="0"/>
            <a:t>, </a:t>
          </a:r>
          <a:r>
            <a:rPr lang="tr-TR" sz="1500" kern="1200" dirty="0" err="1"/>
            <a:t>antikoagülan</a:t>
          </a:r>
          <a:r>
            <a:rPr lang="tr-TR" sz="1500" kern="1200" dirty="0"/>
            <a:t> </a:t>
          </a:r>
          <a:r>
            <a:rPr lang="tr-TR" sz="1500" kern="1200" dirty="0" err="1"/>
            <a:t>vb</a:t>
          </a:r>
          <a:r>
            <a:rPr lang="tr-TR" sz="1500" kern="1200" dirty="0"/>
            <a:t>) kırılganlarda daha yaygın bulunmuş</a:t>
          </a:r>
        </a:p>
      </dsp:txBody>
      <dsp:txXfrm>
        <a:off x="0" y="233952"/>
        <a:ext cx="9576048" cy="1346625"/>
      </dsp:txXfrm>
    </dsp:sp>
    <dsp:sp modelId="{599D40C8-CE1B-4B86-8AF5-B76074D49598}">
      <dsp:nvSpPr>
        <dsp:cNvPr id="0" name=""/>
        <dsp:cNvSpPr/>
      </dsp:nvSpPr>
      <dsp:spPr>
        <a:xfrm>
          <a:off x="478334" y="44079"/>
          <a:ext cx="7865862" cy="442800"/>
        </a:xfrm>
        <a:prstGeom prst="roundRect">
          <a:avLst/>
        </a:prstGeom>
        <a:solidFill>
          <a:schemeClr val="accent3"/>
        </a:solidFill>
        <a:ln w="1905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53366" tIns="0" rIns="253366" bIns="0" numCol="1" spcCol="1270" anchor="ctr" anchorCtr="0">
          <a:noAutofit/>
        </a:bodyPr>
        <a:lstStyle/>
        <a:p>
          <a:pPr marL="0" lvl="0" indent="0" algn="l" defTabSz="622300">
            <a:lnSpc>
              <a:spcPct val="90000"/>
            </a:lnSpc>
            <a:spcBef>
              <a:spcPct val="0"/>
            </a:spcBef>
            <a:spcAft>
              <a:spcPct val="35000"/>
            </a:spcAft>
            <a:buNone/>
          </a:pPr>
          <a:r>
            <a:rPr lang="tr-TR" sz="1400" b="1" kern="1200" dirty="0" err="1"/>
            <a:t>Hiperpolifarmasi</a:t>
          </a:r>
          <a:r>
            <a:rPr lang="tr-TR" sz="1400" b="1" kern="1200" dirty="0"/>
            <a:t> (&gt;10 ilaç/gün)</a:t>
          </a:r>
        </a:p>
      </dsp:txBody>
      <dsp:txXfrm>
        <a:off x="499950" y="65695"/>
        <a:ext cx="7822630" cy="3995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E4D40-8BA7-4A01-8353-F6561979BA1C}">
      <dsp:nvSpPr>
        <dsp:cNvPr id="0" name=""/>
        <dsp:cNvSpPr/>
      </dsp:nvSpPr>
      <dsp:spPr>
        <a:xfrm>
          <a:off x="0" y="0"/>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D257DD-D2EB-4B34-8980-C378DB489E0D}">
      <dsp:nvSpPr>
        <dsp:cNvPr id="0" name=""/>
        <dsp:cNvSpPr/>
      </dsp:nvSpPr>
      <dsp:spPr>
        <a:xfrm>
          <a:off x="0" y="0"/>
          <a:ext cx="10515600" cy="1191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0" kern="1200" dirty="0"/>
            <a:t>Yaşlı KBH hastası heterojendir:</a:t>
          </a:r>
          <a:r>
            <a:rPr lang="tr-TR" sz="2400" b="0" i="0" kern="1200" dirty="0"/>
            <a:t> aynı tedavi herkese uymaz.</a:t>
          </a:r>
          <a:br>
            <a:rPr lang="tr-TR" sz="2400" b="0" i="0" kern="1200" dirty="0"/>
          </a:br>
          <a:endParaRPr lang="en-US" sz="2400" kern="1200" dirty="0"/>
        </a:p>
      </dsp:txBody>
      <dsp:txXfrm>
        <a:off x="0" y="0"/>
        <a:ext cx="10515600" cy="1191046"/>
      </dsp:txXfrm>
    </dsp:sp>
    <dsp:sp modelId="{69A29675-2D44-4CEA-ADB4-25102D02CD5B}">
      <dsp:nvSpPr>
        <dsp:cNvPr id="0" name=""/>
        <dsp:cNvSpPr/>
      </dsp:nvSpPr>
      <dsp:spPr>
        <a:xfrm>
          <a:off x="0" y="1191046"/>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F055D5-039F-49AB-B22D-01A25D243194}">
      <dsp:nvSpPr>
        <dsp:cNvPr id="0" name=""/>
        <dsp:cNvSpPr/>
      </dsp:nvSpPr>
      <dsp:spPr>
        <a:xfrm>
          <a:off x="0" y="1191046"/>
          <a:ext cx="10515600" cy="1191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0" kern="1200"/>
            <a:t>Tedavi bireyselleştirilmeli:</a:t>
          </a:r>
          <a:r>
            <a:rPr lang="tr-TR" sz="2400" b="0" i="0" kern="1200"/>
            <a:t> frailty, bilişsel durum, yaşam beklentisi ve hasta tercihi her kararın merkezinde olmalıdır.</a:t>
          </a:r>
          <a:br>
            <a:rPr lang="tr-TR" sz="2400" b="0" i="0" kern="1200"/>
          </a:br>
          <a:endParaRPr lang="en-US" sz="2400" kern="1200"/>
        </a:p>
      </dsp:txBody>
      <dsp:txXfrm>
        <a:off x="0" y="1191046"/>
        <a:ext cx="10515600" cy="1191046"/>
      </dsp:txXfrm>
    </dsp:sp>
    <dsp:sp modelId="{013280AE-27F3-4A30-8A35-34EB8CD5D24C}">
      <dsp:nvSpPr>
        <dsp:cNvPr id="0" name=""/>
        <dsp:cNvSpPr/>
      </dsp:nvSpPr>
      <dsp:spPr>
        <a:xfrm>
          <a:off x="0" y="238209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A8A367-42C8-47D2-A27C-AD85C06FC94C}">
      <dsp:nvSpPr>
        <dsp:cNvPr id="0" name=""/>
        <dsp:cNvSpPr/>
      </dsp:nvSpPr>
      <dsp:spPr>
        <a:xfrm>
          <a:off x="0" y="2382093"/>
          <a:ext cx="10515600" cy="1191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0" kern="1200"/>
            <a:t>Diyaliz kararı otomatik değil, planlı ve hasta merkezli olmalı.</a:t>
          </a:r>
          <a:br>
            <a:rPr lang="tr-TR" sz="2400" b="0" i="0" kern="1200"/>
          </a:br>
          <a:r>
            <a:rPr lang="tr-TR" sz="2400" b="0" i="0" kern="1200"/>
            <a:t>Konservatif tedavi “bakımsızlık” değil, aktif ve empatik bir yaklaşımdır.</a:t>
          </a:r>
          <a:br>
            <a:rPr lang="tr-TR" sz="2400" b="0" i="0" kern="1200"/>
          </a:br>
          <a:endParaRPr lang="en-US" sz="2400" kern="1200"/>
        </a:p>
      </dsp:txBody>
      <dsp:txXfrm>
        <a:off x="0" y="2382093"/>
        <a:ext cx="10515600" cy="1191046"/>
      </dsp:txXfrm>
    </dsp:sp>
    <dsp:sp modelId="{A7413FC3-530D-4339-8EE2-741BBE15EAA3}">
      <dsp:nvSpPr>
        <dsp:cNvPr id="0" name=""/>
        <dsp:cNvSpPr/>
      </dsp:nvSpPr>
      <dsp:spPr>
        <a:xfrm>
          <a:off x="0" y="3573140"/>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807730-2FE8-4DFE-A50A-834DD2B5A598}">
      <dsp:nvSpPr>
        <dsp:cNvPr id="0" name=""/>
        <dsp:cNvSpPr/>
      </dsp:nvSpPr>
      <dsp:spPr>
        <a:xfrm>
          <a:off x="0" y="3573140"/>
          <a:ext cx="10515600" cy="1191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b="1" i="0" kern="1200" dirty="0"/>
            <a:t>Amaç sadece ömrü uzatmak değil, yaşam kalitesini korumaktır.</a:t>
          </a:r>
          <a:br>
            <a:rPr lang="tr-TR" sz="2400" b="0" i="0" kern="1200" dirty="0"/>
          </a:br>
          <a:endParaRPr lang="en-US" sz="2400" kern="1200" dirty="0"/>
        </a:p>
      </dsp:txBody>
      <dsp:txXfrm>
        <a:off x="0" y="3573140"/>
        <a:ext cx="10515600" cy="1191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F0E02-E7DB-4A7F-8D7F-D02CB4272931}">
      <dsp:nvSpPr>
        <dsp:cNvPr id="0" name=""/>
        <dsp:cNvSpPr/>
      </dsp:nvSpPr>
      <dsp:spPr>
        <a:xfrm>
          <a:off x="0" y="379211"/>
          <a:ext cx="10081120" cy="11793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tr-TR" sz="4800" b="0" kern="1200" dirty="0"/>
            <a:t>Konuşma Planı</a:t>
          </a:r>
        </a:p>
      </dsp:txBody>
      <dsp:txXfrm>
        <a:off x="57572" y="436783"/>
        <a:ext cx="9965976" cy="1064215"/>
      </dsp:txXfrm>
    </dsp:sp>
    <dsp:sp modelId="{297D4E09-AA02-4A42-9E7E-A8B0F02471E5}">
      <dsp:nvSpPr>
        <dsp:cNvPr id="0" name=""/>
        <dsp:cNvSpPr/>
      </dsp:nvSpPr>
      <dsp:spPr>
        <a:xfrm>
          <a:off x="0" y="1987018"/>
          <a:ext cx="10081120"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076"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tr-TR" sz="3700" b="0" kern="1200" dirty="0"/>
            <a:t>Genel Bilgiler</a:t>
          </a:r>
        </a:p>
        <a:p>
          <a:pPr marL="571500" lvl="2" indent="-285750" algn="l" defTabSz="1644650">
            <a:lnSpc>
              <a:spcPct val="90000"/>
            </a:lnSpc>
            <a:spcBef>
              <a:spcPct val="0"/>
            </a:spcBef>
            <a:spcAft>
              <a:spcPct val="20000"/>
            </a:spcAft>
            <a:buChar char="•"/>
          </a:pPr>
          <a:r>
            <a:rPr lang="tr-TR" sz="3700" b="0" kern="1200" dirty="0"/>
            <a:t>Epidemiyolojik veriler</a:t>
          </a:r>
        </a:p>
        <a:p>
          <a:pPr marL="571500" lvl="2" indent="-285750" algn="l" defTabSz="1644650">
            <a:lnSpc>
              <a:spcPct val="90000"/>
            </a:lnSpc>
            <a:spcBef>
              <a:spcPct val="0"/>
            </a:spcBef>
            <a:spcAft>
              <a:spcPct val="20000"/>
            </a:spcAft>
            <a:buChar char="•"/>
          </a:pPr>
          <a:r>
            <a:rPr lang="tr-TR" sz="3700" b="0" kern="1200" dirty="0"/>
            <a:t>Yaşlanma ile ortaya çıkan renal değişiklikler</a:t>
          </a:r>
        </a:p>
        <a:p>
          <a:pPr marL="571500" lvl="2" indent="-285750" algn="l" defTabSz="1644650">
            <a:lnSpc>
              <a:spcPct val="90000"/>
            </a:lnSpc>
            <a:spcBef>
              <a:spcPct val="0"/>
            </a:spcBef>
            <a:spcAft>
              <a:spcPct val="20000"/>
            </a:spcAft>
            <a:buChar char="•"/>
          </a:pPr>
          <a:r>
            <a:rPr lang="tr-TR" sz="3700" b="0" kern="1200" dirty="0"/>
            <a:t>Yaşlılarda böbrek fonksiyonlarının değerlendirilmesi</a:t>
          </a:r>
        </a:p>
        <a:p>
          <a:pPr marL="285750" lvl="1" indent="-285750" algn="l" defTabSz="1644650">
            <a:lnSpc>
              <a:spcPct val="90000"/>
            </a:lnSpc>
            <a:spcBef>
              <a:spcPct val="0"/>
            </a:spcBef>
            <a:spcAft>
              <a:spcPct val="20000"/>
            </a:spcAft>
            <a:buChar char="•"/>
          </a:pPr>
          <a:r>
            <a:rPr lang="tr-TR" sz="3700" b="0" kern="1200" dirty="0"/>
            <a:t>Yaşlıda KBH’nin Tedavisine Genel Yaklaşımlar</a:t>
          </a:r>
        </a:p>
      </dsp:txBody>
      <dsp:txXfrm>
        <a:off x="0" y="1987018"/>
        <a:ext cx="10081120" cy="3775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01C05-09B3-4DD7-907A-E3FAB5603F2A}">
      <dsp:nvSpPr>
        <dsp:cNvPr id="0" name=""/>
        <dsp:cNvSpPr/>
      </dsp:nvSpPr>
      <dsp:spPr>
        <a:xfrm>
          <a:off x="0" y="36246"/>
          <a:ext cx="10515600" cy="12530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tr-TR" sz="5100" b="1" kern="1200"/>
            <a:t>Kronik Böbrek Hastalığının Tanımı</a:t>
          </a:r>
          <a:endParaRPr lang="tr-TR" sz="5100" kern="1200"/>
        </a:p>
      </dsp:txBody>
      <dsp:txXfrm>
        <a:off x="61170" y="97416"/>
        <a:ext cx="10393260" cy="1130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CF46B-C0F1-4C28-92F6-6BD7582329CE}">
      <dsp:nvSpPr>
        <dsp:cNvPr id="0" name=""/>
        <dsp:cNvSpPr/>
      </dsp:nvSpPr>
      <dsp:spPr>
        <a:xfrm>
          <a:off x="3898" y="341752"/>
          <a:ext cx="2344197" cy="59002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t>Global veya </a:t>
          </a:r>
          <a:r>
            <a:rPr lang="tr-TR" sz="1500" kern="1200" dirty="0" err="1"/>
            <a:t>segmental</a:t>
          </a:r>
          <a:r>
            <a:rPr lang="tr-TR" sz="1500" kern="1200" dirty="0"/>
            <a:t> </a:t>
          </a:r>
          <a:r>
            <a:rPr lang="tr-TR" sz="1500" kern="1200" dirty="0" err="1"/>
            <a:t>glomerüloskleroz</a:t>
          </a:r>
          <a:r>
            <a:rPr lang="tr-TR" sz="1500" kern="1200" dirty="0"/>
            <a:t> gelişimi</a:t>
          </a:r>
        </a:p>
      </dsp:txBody>
      <dsp:txXfrm>
        <a:off x="3898" y="341752"/>
        <a:ext cx="2344197" cy="590024"/>
      </dsp:txXfrm>
    </dsp:sp>
    <dsp:sp modelId="{8B584CB3-832F-4CC0-8F35-AC5851AC13BE}">
      <dsp:nvSpPr>
        <dsp:cNvPr id="0" name=""/>
        <dsp:cNvSpPr/>
      </dsp:nvSpPr>
      <dsp:spPr>
        <a:xfrm>
          <a:off x="3898" y="931776"/>
          <a:ext cx="2344197" cy="3046950"/>
        </a:xfrm>
        <a:prstGeom prst="rect">
          <a:avLst/>
        </a:prstGeom>
        <a:solidFill>
          <a:schemeClr val="lt1">
            <a:alpha val="90000"/>
            <a:tint val="40000"/>
            <a:hueOff val="0"/>
            <a:satOff val="0"/>
            <a:lumOff val="0"/>
            <a:alphaOff val="0"/>
          </a:schemeClr>
        </a:solidFill>
        <a:ln w="1905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t>Toplam böbrek kitlesi ve işleyen </a:t>
          </a:r>
          <a:r>
            <a:rPr lang="tr-TR" sz="1500" kern="1200" dirty="0" err="1"/>
            <a:t>glomerul</a:t>
          </a:r>
          <a:r>
            <a:rPr lang="tr-TR" sz="1500" kern="1200" dirty="0"/>
            <a:t> sayısı azalır, </a:t>
          </a:r>
          <a:r>
            <a:rPr lang="tr-TR" sz="1500" kern="1200" dirty="0" err="1"/>
            <a:t>sklerotik</a:t>
          </a:r>
          <a:r>
            <a:rPr lang="tr-TR" sz="1500" kern="1200" dirty="0"/>
            <a:t> </a:t>
          </a:r>
          <a:r>
            <a:rPr lang="tr-TR" sz="1500" kern="1200" dirty="0" err="1"/>
            <a:t>glomeruli</a:t>
          </a:r>
          <a:r>
            <a:rPr lang="tr-TR" sz="1500" kern="1200" dirty="0"/>
            <a:t> sayısı artar.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err="1"/>
            <a:t>Tübülointerstisiyel</a:t>
          </a:r>
          <a:r>
            <a:rPr lang="tr-TR" sz="1500" kern="1200" dirty="0"/>
            <a:t> </a:t>
          </a:r>
          <a:r>
            <a:rPr lang="tr-TR" sz="1500" kern="1200" dirty="0" err="1"/>
            <a:t>değişikliklikler</a:t>
          </a:r>
          <a:endParaRPr lang="tr-TR" sz="15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t>Bazal </a:t>
          </a:r>
          <a:r>
            <a:rPr lang="tr-TR" sz="1500" kern="1200" dirty="0" err="1"/>
            <a:t>membran</a:t>
          </a:r>
          <a:r>
            <a:rPr lang="tr-TR" sz="1500" kern="1200" dirty="0"/>
            <a:t> kalınlığında artma, </a:t>
          </a:r>
          <a:r>
            <a:rPr lang="tr-TR" sz="1500" kern="1200" dirty="0" err="1"/>
            <a:t>tübüler</a:t>
          </a:r>
          <a:r>
            <a:rPr lang="tr-TR" sz="1500" kern="1200" dirty="0"/>
            <a:t> </a:t>
          </a:r>
          <a:r>
            <a:rPr lang="tr-TR" sz="1500" kern="1200" dirty="0" err="1"/>
            <a:t>atrofi</a:t>
          </a:r>
          <a:r>
            <a:rPr lang="tr-TR" sz="1500" kern="1200" dirty="0"/>
            <a:t> ve </a:t>
          </a:r>
          <a:r>
            <a:rPr lang="tr-TR" sz="1500" kern="1200" dirty="0" err="1"/>
            <a:t>arteriyoskleroz</a:t>
          </a:r>
          <a:r>
            <a:rPr lang="tr-TR" sz="1500" kern="1200" dirty="0"/>
            <a:t> ve </a:t>
          </a:r>
          <a:r>
            <a:rPr lang="tr-TR" sz="1500" kern="1200" dirty="0" err="1"/>
            <a:t>fibro-intimal</a:t>
          </a:r>
          <a:r>
            <a:rPr lang="tr-TR" sz="1500" kern="1200" dirty="0"/>
            <a:t> </a:t>
          </a:r>
          <a:r>
            <a:rPr lang="tr-TR" sz="1500" kern="1200" dirty="0" err="1"/>
            <a:t>hiperplazi</a:t>
          </a:r>
          <a:r>
            <a:rPr lang="tr-TR" sz="1500" kern="1200" dirty="0"/>
            <a:t> ile </a:t>
          </a:r>
          <a:r>
            <a:rPr lang="tr-TR" sz="1500" kern="1200" dirty="0" err="1"/>
            <a:t>interstisyel</a:t>
          </a:r>
          <a:r>
            <a:rPr lang="tr-TR" sz="1500" kern="1200" dirty="0"/>
            <a:t> </a:t>
          </a:r>
          <a:r>
            <a:rPr lang="tr-TR" sz="1500" kern="1200" dirty="0" err="1"/>
            <a:t>fibrozisin</a:t>
          </a:r>
          <a:r>
            <a:rPr lang="tr-TR" sz="1500" kern="1200" dirty="0"/>
            <a:t> artması…</a:t>
          </a:r>
        </a:p>
      </dsp:txBody>
      <dsp:txXfrm>
        <a:off x="3898" y="931776"/>
        <a:ext cx="2344197" cy="3046950"/>
      </dsp:txXfrm>
    </dsp:sp>
    <dsp:sp modelId="{65538431-D97D-481C-9672-006731AD980A}">
      <dsp:nvSpPr>
        <dsp:cNvPr id="0" name=""/>
        <dsp:cNvSpPr/>
      </dsp:nvSpPr>
      <dsp:spPr>
        <a:xfrm>
          <a:off x="2676284" y="341752"/>
          <a:ext cx="2344197" cy="59002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err="1"/>
            <a:t>Renal</a:t>
          </a:r>
          <a:r>
            <a:rPr lang="tr-TR" sz="1500" kern="1200" dirty="0"/>
            <a:t> kanlanmada değişiklikler</a:t>
          </a:r>
        </a:p>
      </dsp:txBody>
      <dsp:txXfrm>
        <a:off x="2676284" y="341752"/>
        <a:ext cx="2344197" cy="590024"/>
      </dsp:txXfrm>
    </dsp:sp>
    <dsp:sp modelId="{49DE354B-C651-4344-8DB2-902A0409A06D}">
      <dsp:nvSpPr>
        <dsp:cNvPr id="0" name=""/>
        <dsp:cNvSpPr/>
      </dsp:nvSpPr>
      <dsp:spPr>
        <a:xfrm>
          <a:off x="2676284" y="931776"/>
          <a:ext cx="2344197" cy="3046950"/>
        </a:xfrm>
        <a:prstGeom prst="rect">
          <a:avLst/>
        </a:prstGeom>
        <a:solidFill>
          <a:schemeClr val="lt1">
            <a:alpha val="90000"/>
            <a:tint val="40000"/>
            <a:hueOff val="0"/>
            <a:satOff val="0"/>
            <a:lumOff val="0"/>
            <a:alphaOff val="0"/>
          </a:schemeClr>
        </a:solidFill>
        <a:ln w="1905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err="1"/>
            <a:t>Renal</a:t>
          </a:r>
          <a:r>
            <a:rPr lang="tr-TR" sz="1500" kern="1200" dirty="0"/>
            <a:t> plazma akışı normalin yarı değerine düşebilir.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t>GFR, </a:t>
          </a:r>
          <a:r>
            <a:rPr lang="tr-TR" sz="1500" kern="1200" dirty="0" err="1"/>
            <a:t>geriatrik</a:t>
          </a:r>
          <a:r>
            <a:rPr lang="tr-TR" sz="1500" kern="1200" dirty="0"/>
            <a:t> popülasyonda serum </a:t>
          </a:r>
          <a:r>
            <a:rPr lang="tr-TR" sz="1500" kern="1200" dirty="0" err="1"/>
            <a:t>kreatinin</a:t>
          </a:r>
          <a:r>
            <a:rPr lang="tr-TR" sz="1500" kern="1200" dirty="0"/>
            <a:t> normal aralıkta kalsa bile azaltabilir. Ek olarak, toplam vücut kas kütlesi % 20 azalır…</a:t>
          </a:r>
        </a:p>
      </dsp:txBody>
      <dsp:txXfrm>
        <a:off x="2676284" y="931776"/>
        <a:ext cx="2344197" cy="3046950"/>
      </dsp:txXfrm>
    </dsp:sp>
    <dsp:sp modelId="{9872088E-573D-4FB5-BA6F-9DC08D80923C}">
      <dsp:nvSpPr>
        <dsp:cNvPr id="0" name=""/>
        <dsp:cNvSpPr/>
      </dsp:nvSpPr>
      <dsp:spPr>
        <a:xfrm>
          <a:off x="5348669" y="341752"/>
          <a:ext cx="2344197" cy="59002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t>Elektrolit-asit/baz</a:t>
          </a:r>
        </a:p>
      </dsp:txBody>
      <dsp:txXfrm>
        <a:off x="5348669" y="341752"/>
        <a:ext cx="2344197" cy="590024"/>
      </dsp:txXfrm>
    </dsp:sp>
    <dsp:sp modelId="{F83C77A1-A7D0-4821-B17B-6A4F3B69DA56}">
      <dsp:nvSpPr>
        <dsp:cNvPr id="0" name=""/>
        <dsp:cNvSpPr/>
      </dsp:nvSpPr>
      <dsp:spPr>
        <a:xfrm>
          <a:off x="5348669" y="931776"/>
          <a:ext cx="2344197" cy="3046950"/>
        </a:xfrm>
        <a:prstGeom prst="rect">
          <a:avLst/>
        </a:prstGeom>
        <a:solidFill>
          <a:schemeClr val="lt1">
            <a:alpha val="90000"/>
            <a:tint val="40000"/>
            <a:hueOff val="0"/>
            <a:satOff val="0"/>
            <a:lumOff val="0"/>
            <a:alphaOff val="0"/>
          </a:schemeClr>
        </a:solidFill>
        <a:ln w="1905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t>Sodyum emiliminde ve atılımında bozukluklar, konsantrasyonda ve </a:t>
          </a:r>
          <a:r>
            <a:rPr lang="tr-TR" sz="1500" kern="1200" dirty="0" err="1"/>
            <a:t>dilüsyon</a:t>
          </a:r>
          <a:r>
            <a:rPr lang="tr-TR" sz="1500" kern="1200" dirty="0"/>
            <a:t> kapasitesinde azalma, idrarın </a:t>
          </a:r>
          <a:r>
            <a:rPr lang="tr-TR" sz="1500" kern="1200" dirty="0" err="1"/>
            <a:t>asidifikasyon</a:t>
          </a:r>
          <a:r>
            <a:rPr lang="tr-TR" sz="1500" kern="1200" dirty="0"/>
            <a:t> kapasitesinde azalma, potasyum </a:t>
          </a:r>
          <a:r>
            <a:rPr lang="tr-TR" sz="1500" kern="1200" dirty="0" err="1"/>
            <a:t>sekresyon</a:t>
          </a:r>
          <a:r>
            <a:rPr lang="tr-TR" sz="1500" kern="1200" dirty="0"/>
            <a:t> bozukluk…</a:t>
          </a:r>
        </a:p>
      </dsp:txBody>
      <dsp:txXfrm>
        <a:off x="5348669" y="931776"/>
        <a:ext cx="2344197" cy="3046950"/>
      </dsp:txXfrm>
    </dsp:sp>
    <dsp:sp modelId="{A87B6904-9F60-4EFD-B390-7AF532399F6C}">
      <dsp:nvSpPr>
        <dsp:cNvPr id="0" name=""/>
        <dsp:cNvSpPr/>
      </dsp:nvSpPr>
      <dsp:spPr>
        <a:xfrm>
          <a:off x="8021055" y="341752"/>
          <a:ext cx="2344197" cy="59002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500" kern="1200" dirty="0"/>
            <a:t>Kemik-mineral metabolizması</a:t>
          </a:r>
        </a:p>
      </dsp:txBody>
      <dsp:txXfrm>
        <a:off x="8021055" y="341752"/>
        <a:ext cx="2344197" cy="590024"/>
      </dsp:txXfrm>
    </dsp:sp>
    <dsp:sp modelId="{89B7F05D-B15F-4595-A83C-7C7764CA0DAC}">
      <dsp:nvSpPr>
        <dsp:cNvPr id="0" name=""/>
        <dsp:cNvSpPr/>
      </dsp:nvSpPr>
      <dsp:spPr>
        <a:xfrm>
          <a:off x="8021055" y="931776"/>
          <a:ext cx="2344197" cy="3046950"/>
        </a:xfrm>
        <a:prstGeom prst="rect">
          <a:avLst/>
        </a:prstGeom>
        <a:solidFill>
          <a:schemeClr val="lt1">
            <a:alpha val="90000"/>
            <a:tint val="40000"/>
            <a:hueOff val="0"/>
            <a:satOff val="0"/>
            <a:lumOff val="0"/>
            <a:alphaOff val="0"/>
          </a:schemeClr>
        </a:solidFill>
        <a:ln w="1905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kern="1200" dirty="0"/>
            <a:t>Azalan fosfat atılımı ve bir alfa </a:t>
          </a:r>
          <a:r>
            <a:rPr lang="tr-TR" sz="1500" kern="1200" dirty="0" err="1"/>
            <a:t>hidroksilaz</a:t>
          </a:r>
          <a:r>
            <a:rPr lang="tr-TR" sz="1500" kern="1200" dirty="0"/>
            <a:t> enzim aktivitesi, KBH olan hastaları kemik mineral hastalıklarına daha yatkın hale getirir…</a:t>
          </a:r>
        </a:p>
      </dsp:txBody>
      <dsp:txXfrm>
        <a:off x="8021055" y="931776"/>
        <a:ext cx="2344197" cy="3046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33A83-3586-4DB2-871D-E320FE39E753}">
      <dsp:nvSpPr>
        <dsp:cNvPr id="0" name=""/>
        <dsp:cNvSpPr/>
      </dsp:nvSpPr>
      <dsp:spPr>
        <a:xfrm>
          <a:off x="0" y="202950"/>
          <a:ext cx="8496944" cy="737099"/>
        </a:xfrm>
        <a:prstGeom prst="roundRect">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tr-TR" sz="3000" kern="1200" dirty="0"/>
            <a:t>YAŞLANMA İLE BÖBREKTE OLAN DEĞİŞİKLİKLER</a:t>
          </a:r>
        </a:p>
      </dsp:txBody>
      <dsp:txXfrm>
        <a:off x="35982" y="238932"/>
        <a:ext cx="8424980" cy="665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31832-8379-410A-9A75-09708288FB69}">
      <dsp:nvSpPr>
        <dsp:cNvPr id="0" name=""/>
        <dsp:cNvSpPr/>
      </dsp:nvSpPr>
      <dsp:spPr>
        <a:xfrm>
          <a:off x="0" y="0"/>
          <a:ext cx="8965504" cy="1193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tr-TR" sz="3000" b="1" kern="1200" dirty="0"/>
            <a:t>TÜRKİYE’DE KRONİK BÖBREK HASTALIĞI PREVALANSI </a:t>
          </a:r>
          <a:r>
            <a:rPr lang="tr-TR" sz="3000" b="1" u="sng" kern="1200" dirty="0"/>
            <a:t>(%15.7)</a:t>
          </a:r>
          <a:endParaRPr lang="tr-TR" sz="3000" u="sng" kern="1200" dirty="0"/>
        </a:p>
      </dsp:txBody>
      <dsp:txXfrm>
        <a:off x="58257" y="58257"/>
        <a:ext cx="8848990" cy="1076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7C84D-7F2F-40A4-81A5-969E2E895A8E}">
      <dsp:nvSpPr>
        <dsp:cNvPr id="0" name=""/>
        <dsp:cNvSpPr/>
      </dsp:nvSpPr>
      <dsp:spPr>
        <a:xfrm>
          <a:off x="0" y="2923"/>
          <a:ext cx="9000000" cy="786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kumimoji="1" lang="tr-TR" sz="3200" b="1" kern="1200" dirty="0"/>
            <a:t>Türkiye’de ve Dünya’da KBH </a:t>
          </a:r>
          <a:r>
            <a:rPr kumimoji="1" lang="tr-TR" sz="3200" b="1" kern="1200" dirty="0" err="1"/>
            <a:t>Prevalansı</a:t>
          </a:r>
          <a:endParaRPr lang="en-US" sz="3200" kern="1200" dirty="0"/>
        </a:p>
      </dsp:txBody>
      <dsp:txXfrm>
        <a:off x="38381" y="41304"/>
        <a:ext cx="8923238" cy="7094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D2B58-6101-4C02-8BE2-1E383D9401B2}">
      <dsp:nvSpPr>
        <dsp:cNvPr id="0" name=""/>
        <dsp:cNvSpPr/>
      </dsp:nvSpPr>
      <dsp:spPr>
        <a:xfrm>
          <a:off x="0" y="146"/>
          <a:ext cx="9216871" cy="1015706"/>
        </a:xfrm>
        <a:prstGeom prst="roundRect">
          <a:avLst/>
        </a:prstGeom>
        <a:solidFill>
          <a:schemeClr val="accent2"/>
        </a:solidFill>
        <a:ln w="1905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tr-TR" sz="2800" kern="1200" baseline="0" dirty="0"/>
            <a:t>Diyaliz Hastalarında ve Genel popülasyonda K</a:t>
          </a:r>
          <a:r>
            <a:rPr lang="en-GB" sz="2800" kern="1200" baseline="0" dirty="0" err="1"/>
            <a:t>ardi</a:t>
          </a:r>
          <a:r>
            <a:rPr lang="tr-TR" sz="2800" kern="1200" baseline="0" dirty="0"/>
            <a:t>y</a:t>
          </a:r>
          <a:r>
            <a:rPr lang="en-GB" sz="2800" kern="1200" baseline="0" dirty="0" err="1"/>
            <a:t>ovas</a:t>
          </a:r>
          <a:r>
            <a:rPr lang="tr-TR" sz="2800" kern="1200" baseline="0" dirty="0" err="1"/>
            <a:t>kü</a:t>
          </a:r>
          <a:r>
            <a:rPr lang="en-GB" sz="2800" kern="1200" baseline="0" dirty="0"/>
            <a:t>l</a:t>
          </a:r>
          <a:r>
            <a:rPr lang="tr-TR" sz="2800" kern="1200" baseline="0" dirty="0"/>
            <a:t>e</a:t>
          </a:r>
          <a:r>
            <a:rPr lang="en-GB" sz="2800" kern="1200" baseline="0" dirty="0"/>
            <a:t>r </a:t>
          </a:r>
          <a:r>
            <a:rPr lang="en-GB" sz="2800" kern="1200" baseline="0" dirty="0" err="1"/>
            <a:t>Mortalit</a:t>
          </a:r>
          <a:r>
            <a:rPr lang="tr-TR" sz="2800" kern="1200" baseline="0" dirty="0"/>
            <a:t>e</a:t>
          </a:r>
          <a:endParaRPr lang="tr-TR" sz="2800" kern="1200" dirty="0"/>
        </a:p>
      </dsp:txBody>
      <dsp:txXfrm>
        <a:off x="49583" y="49729"/>
        <a:ext cx="9117705" cy="916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a:extLst>
              <a:ext uri="{FF2B5EF4-FFF2-40B4-BE49-F238E27FC236}">
                <a16:creationId xmlns:a16="http://schemas.microsoft.com/office/drawing/2014/main" id="{5B01ECFC-691D-4E47-AF98-C3C30723E41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tr-TR"/>
          </a:p>
        </p:txBody>
      </p:sp>
      <p:sp>
        <p:nvSpPr>
          <p:cNvPr id="3" name="2 Veri Yer Tutucusu">
            <a:extLst>
              <a:ext uri="{FF2B5EF4-FFF2-40B4-BE49-F238E27FC236}">
                <a16:creationId xmlns:a16="http://schemas.microsoft.com/office/drawing/2014/main" id="{B101B397-B310-497F-BCFE-D3E51345857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733F467-EE17-494C-BDF0-6E76609B900A}" type="datetimeFigureOut">
              <a:rPr lang="tr-TR"/>
              <a:pPr>
                <a:defRPr/>
              </a:pPr>
              <a:t>16.10.2025</a:t>
            </a:fld>
            <a:endParaRPr lang="tr-TR"/>
          </a:p>
        </p:txBody>
      </p:sp>
      <p:sp>
        <p:nvSpPr>
          <p:cNvPr id="4" name="3 Slayt Görüntüsü Yer Tutucusu">
            <a:extLst>
              <a:ext uri="{FF2B5EF4-FFF2-40B4-BE49-F238E27FC236}">
                <a16:creationId xmlns:a16="http://schemas.microsoft.com/office/drawing/2014/main" id="{0F5EF11A-DD73-4B0B-94A6-5E7C838B1D9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a:extLst>
              <a:ext uri="{FF2B5EF4-FFF2-40B4-BE49-F238E27FC236}">
                <a16:creationId xmlns:a16="http://schemas.microsoft.com/office/drawing/2014/main" id="{8406E89C-554E-4DAF-BD67-F931B0453AD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5 Altbilgi Yer Tutucusu">
            <a:extLst>
              <a:ext uri="{FF2B5EF4-FFF2-40B4-BE49-F238E27FC236}">
                <a16:creationId xmlns:a16="http://schemas.microsoft.com/office/drawing/2014/main" id="{1F0359AB-EDA0-44B5-9E1C-FAF309CE6C3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tr-TR"/>
          </a:p>
        </p:txBody>
      </p:sp>
      <p:sp>
        <p:nvSpPr>
          <p:cNvPr id="7" name="6 Slayt Numarası Yer Tutucusu">
            <a:extLst>
              <a:ext uri="{FF2B5EF4-FFF2-40B4-BE49-F238E27FC236}">
                <a16:creationId xmlns:a16="http://schemas.microsoft.com/office/drawing/2014/main" id="{69F3A105-106D-4F26-88C8-C8EC4859FC7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877AC78-7E70-49CF-9EF3-61B9CD5034FF}" type="slidenum">
              <a:rPr lang="tr-TR" altLang="en-US"/>
              <a:pPr>
                <a:defRPr/>
              </a:pPr>
              <a:t>‹#›</a:t>
            </a:fld>
            <a:endParaRPr lang="tr-T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file/d/1_BmUGr5mlOX3SpCf_bt4sHxjSZ7tamyH"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kdigo.org/wp-content/uploads/2017/02/KDIGO-2024-CKD-Guideline-Executive-Summary.pdf#:~:text=This%20chapter%20addresses%20the%20need,the%20initiation%20of%20therapies%20and"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science/article/pii/S0011393X20300047#:~:text=,for%20CKD%20based%20o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rive.google.com/file/d/1VYJ7Acp8ESpUI_zQUbcmdHoEDY9mkSQ-"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kdigo.org/wp-content/uploads/2017/02/KDIGO-2024-CKD-Guideline-Executive-Summary.pdf#:~:text=criteria%20and%20other%20clinical%20considerations,equations%20developed%20for%20use%20in" TargetMode="External"/><Relationship Id="rId4" Type="http://schemas.openxmlformats.org/officeDocument/2006/relationships/hyperlink" Target="https://kdigo.org/wp-content/uploads/2017/02/KDIGO-2024-CKD-Guideline-Executive-Summary.pdf#:~:text=determine%20need%20for%20nephrology%20referral,access%20planning%20or%20referral%20fo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35ua9OLdRLIX8Dm_YZhnl4xf_YU92o-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kdigo.org/wp-content/uploads/2017/02/KDIGO-2024-CKD-Guideline-Executive-Summary.pdf#:~:text=determine%20need%20for%20nephrology%20referral,access%20planning%20or%20referral%20f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kdigo.org/wp-content/uploads/2017/02/KDIGO-2024-CKD-Guideline-Executive-Summary.pdf#:~:text=match%20at%20L1677%20Practice%20Point,life" TargetMode="External"/><Relationship Id="rId4" Type="http://schemas.openxmlformats.org/officeDocument/2006/relationships/hyperlink" Target="https://kdigo.org/wp-content/uploads/2017/02/KDIGO-2024-CKD-Guideline-Executive-Summary.pdf#:~:text=5,KRT%20and%20comprehensive%20conservative%20car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digo.org/wp-content/uploads/2017/02/KDIGO-2024-CKD-Guideline-Executive-Summary.pdf#:~:text=Older%20adults%20Practice%20Point%203,2%20Sodium%20intake"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drive.google.com/file/d/135ua9OLdRLIX8Dm_YZhnl4xf_YU92o-4" TargetMode="External"/><Relationship Id="rId5" Type="http://schemas.openxmlformats.org/officeDocument/2006/relationships/hyperlink" Target="https://drive.google.com/file/d/1J1-F7TgEdxywhSV_gt8V_a_T-FJ07jv7" TargetMode="External"/><Relationship Id="rId4" Type="http://schemas.openxmlformats.org/officeDocument/2006/relationships/hyperlink" Target="https://kdigo.org/wp-content/uploads/2017/02/KDIGO-2024-CKD-Guideline-Executive-Summary.pdf#:~:text=with%20a%20target%20systolic%20blood,very%20limited%20life%20expectancy%2C%20o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kdigo.org/wp-content/uploads/2017/02/KDIGO-2024-CKD-Guideline-Executive-Summary.pdf#:~:text=Older%20adults%20Practice%20Point%203,2%20Sodium%20intake"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drive.google.com/file/d/135ua9OLdRLIX8Dm_YZhnl4xf_YU92o-4" TargetMode="External"/><Relationship Id="rId5" Type="http://schemas.openxmlformats.org/officeDocument/2006/relationships/hyperlink" Target="https://drive.google.com/file/d/1J1-F7TgEdxywhSV_gt8V_a_T-FJ07jv7" TargetMode="External"/><Relationship Id="rId4" Type="http://schemas.openxmlformats.org/officeDocument/2006/relationships/hyperlink" Target="https://kdigo.org/wp-content/uploads/2017/02/KDIGO-2024-CKD-Guideline-Executive-Summary.pdf#:~:text=with%20a%20target%20systolic%20blood,very%20limited%20life%20expectancy%2C%20or"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kdigo.org/wp-content/uploads/2017/02/KDIGO-2024-CKD-Guideline-Executive-Summary.pdf#:~:text=Older%20adults%20Practice%20Point%203,2%20Sodium%20intake"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drive.google.com/file/d/135ua9OLdRLIX8Dm_YZhnl4xf_YU92o-4" TargetMode="External"/><Relationship Id="rId5" Type="http://schemas.openxmlformats.org/officeDocument/2006/relationships/hyperlink" Target="https://drive.google.com/file/d/1J1-F7TgEdxywhSV_gt8V_a_T-FJ07jv7" TargetMode="External"/><Relationship Id="rId4" Type="http://schemas.openxmlformats.org/officeDocument/2006/relationships/hyperlink" Target="https://kdigo.org/wp-content/uploads/2017/02/KDIGO-2024-CKD-Guideline-Executive-Summary.pdf#:~:text=with%20a%20target%20systolic%20blood,very%20limited%20life%20expectancy%2C%20or"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ubmed.ncbi.nlm.nih.gov/33264825/#:~:text=Results%3A%20%20During%20a%20median,respectively"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drive.google.com/file/d/1J1-F7TgEdxywhSV_gt8V_a_T-FJ07jv7"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kdigo.org/wp-content/uploads/2017/02/KDIGO-2024-CKD-Guideline-Executive-Summary.pdf#:~:text=with%20a%20target%20systolic%20blood,very%20limited%20life%20expectancy%2C%20or"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drive.google.com/file/d/1J1-F7TgEdxywhSV_gt8V_a_T-FJ07jv7"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drive.google.com/file/d/1VYJ7Acp8ESpUI_zQUbcmdHoEDY9mkSQ-" TargetMode="External"/><Relationship Id="rId5" Type="http://schemas.openxmlformats.org/officeDocument/2006/relationships/hyperlink" Target="https://pubmed.ncbi.nlm.nih.gov/37661257/#:~:text=eligibility%20criteria%20for%20the%20meta,469%29%20in%20prefrail%20patients" TargetMode="External"/><Relationship Id="rId4" Type="http://schemas.openxmlformats.org/officeDocument/2006/relationships/hyperlink" Target="https://pubmed.ncbi.nlm.nih.gov/37661257/#:~:text=Results%3A%20%20A%20total%20of,469%29%20in%20prefrail%20patien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drive.google.com/file/d/1VYJ7Acp8ESpUI_zQUbcmdHoEDY9mkSQ-" TargetMode="External"/><Relationship Id="rId4" Type="http://schemas.openxmlformats.org/officeDocument/2006/relationships/hyperlink" Target="https://kdigo.org/wp-content/uploads/2017/02/KDIGO-2024-CKD-Guideline-Executive-Summary.pdf#:~:text=Older%20adults%20Practice%20Point%203,2%20Sodium%20intak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kdigo.org/wp-content/uploads/2017/02/KDIGO-2024-CKD-Guideline-Executive-Summary.pdf#:~:text=Practice%20Point%205,life" TargetMode="External"/><Relationship Id="rId4" Type="http://schemas.openxmlformats.org/officeDocument/2006/relationships/hyperlink" Target="https://kdigo.org/wp-content/uploads/2017/02/KDIGO-2024-CKD-Guideline-Executive-Summary.pdf#:~:text=5,KRT%20and%20comprehensive%20conservative%20care"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kdigo.org/wp-content/uploads/2017/02/KDIGO-2024-CKD-Guideline-Executive-Summary.pdf#:~:text=older%20people%20with%20the%20same,Figure%2055b"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rive.google.com/file/d/135ua9OLdRLIX8Dm_YZhnl4xf_YU92o-4"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drive.google.com/file/d/1J1-F7TgEdxywhSV_gt8V_a_T-FJ07jv7"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pubmed.ncbi.nlm.nih.gov/33264825/#:~:text=Results%3A%20%20During%20a%20median,respectively"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rive.google.com/file/d/1VYJ7Acp8ESpUI_zQUbcmdHoEDY9mkSQ-"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rive.google.com/file/d/1_BmUGr5mlOX3SpCf_bt4sHxjSZ7tamyH"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drive.google.com/file/d/1J1-F7TgEdxywhSV_gt8V_a_T-FJ07jv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rive.google.com/file/d/1_BmUGr5mlOX3SpCf_bt4sHxjSZ7tamyH"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kdigo.org/wp-content/uploads/2017/02/KDIGO-2024-CKD-Guideline-Executive-Summary.pdf#:~:text=Practice%20Point%202.2.2%3A%20A%202,criteria%20and%20other%20clinical%20considerations" TargetMode="External"/><Relationship Id="rId4" Type="http://schemas.openxmlformats.org/officeDocument/2006/relationships/hyperlink" Target="https://drive.google.com/file/d/1J1-F7TgEdxywhSV_gt8V_a_T-FJ07jv7" TargetMode="Externa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drive.google.com/file/d/1J1-F7TgEdxywhSV_gt8V_a_T-FJ07jv7" TargetMode="External"/><Relationship Id="rId3" Type="http://schemas.openxmlformats.org/officeDocument/2006/relationships/hyperlink" Target="https://drive.google.com/file/d/1_BmUGr5mlOX3SpCf_bt4sHxjSZ7tamyH" TargetMode="External"/><Relationship Id="rId7" Type="http://schemas.openxmlformats.org/officeDocument/2006/relationships/hyperlink" Target="https://kdigo.org/wp-content/uploads/2017/02/KDIGO-2024-CKD-Guideline-Executive-Summary.pdf#:~:text=determine%20need%20for%20nephrology%20referral,access%20planning%20or%20referral%20for"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kdigo.org/wp-content/uploads/2017/02/KDIGO-2024-CKD-Guideline-Executive-Summary.pdf#:~:text=Practice%20Point%205,life" TargetMode="External"/><Relationship Id="rId5" Type="http://schemas.openxmlformats.org/officeDocument/2006/relationships/hyperlink" Target="https://kdigo.org/wp-content/uploads/2017/02/KDIGO-2024-CKD-Guideline-Executive-Summary.pdf#:~:text=with%20a%20target%20systolic%20blood,very%20limited%20life%20expectancy%2C%20or" TargetMode="External"/><Relationship Id="rId4" Type="http://schemas.openxmlformats.org/officeDocument/2006/relationships/hyperlink" Target="https://kdigo.org/wp-content/uploads/2017/02/KDIGO-2024-CKD-Guideline-Executive-Summary.pdf#:~:text=Older%20adults%20Practice%20Point%203,2%20Sodium%20intake" TargetMode="External"/><Relationship Id="rId9" Type="http://schemas.openxmlformats.org/officeDocument/2006/relationships/hyperlink" Target="https://pubmed.ncbi.nlm.nih.gov/37661257/#:~:text=eligibility%20criteria%20for%20the%20meta,469%29%20in%20prefrail%20patient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idney-international.org/article/S0085-2538(23)00766-4/fulltex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rive.google.com/file/d/1J1-F7TgEdxywhSV_gt8V_a_T-FJ07jv7"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kdigo.org/wp-content/uploads/2017/02/KDIGO-2024-CKD-Guideline-Executive-Summary.pdf#:~:text=match%20at%20L1677%20Practice%20Point,life" TargetMode="External"/><Relationship Id="rId4" Type="http://schemas.openxmlformats.org/officeDocument/2006/relationships/hyperlink" Target="https://kdigo.org/wp-content/uploads/2017/02/KDIGO-2024-CKD-Guideline-Executive-Summary.pdf#:~:text=5,KRT%20and%20comprehensive%20conservative%20car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jkd.org/article/S0272-6386(24)00836-9/abstract#:~:text=Frailty%20in%20Kidney%20Disease%3A%20A,chronic%20kidney%20disease%3A%20a" TargetMode="External"/><Relationship Id="rId7" Type="http://schemas.openxmlformats.org/officeDocument/2006/relationships/hyperlink" Target="https://kdigo.org/wp-content/uploads/2017/02/KDIGO-2024-CKD-Guideline-Executive-Summary.pdf#:~:text=include%20catabolic%20states%2C%20such%20as,are%20cleared%20by%20the%20kidney"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kdigo.org/wp-content/uploads/2017/02/KDIGO-2024-CKD-Guideline-Executive-Summary.pdf#:~:text=Clinical%20conditions%20in%20which%20eGFRcr,solid%20organ%20transplant%2C%20kidney%20donor" TargetMode="External"/><Relationship Id="rId5" Type="http://schemas.openxmlformats.org/officeDocument/2006/relationships/hyperlink" Target="https://drive.google.com/file/d/1VYJ7Acp8ESpUI_zQUbcmdHoEDY9mkSQ-" TargetMode="External"/><Relationship Id="rId4" Type="http://schemas.openxmlformats.org/officeDocument/2006/relationships/hyperlink" Target="https://www.ajkd.org/article/S0272-6386(24)00836-9/abstract#:~:text=122,chronic%20kidney%20disease%3A%20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Slayt Görüntüsü Yer Tutucusu">
            <a:extLst>
              <a:ext uri="{FF2B5EF4-FFF2-40B4-BE49-F238E27FC236}">
                <a16:creationId xmlns:a16="http://schemas.microsoft.com/office/drawing/2014/main" id="{D1641AEC-1FF8-46FA-8E5B-9267FB40F9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Not Yer Tutucusu">
            <a:extLst>
              <a:ext uri="{FF2B5EF4-FFF2-40B4-BE49-F238E27FC236}">
                <a16:creationId xmlns:a16="http://schemas.microsoft.com/office/drawing/2014/main" id="{CA0E7833-2382-4B60-A21C-823E2DB73C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tr-TR" b="1" dirty="0"/>
              <a:t>Yaşlanma ve Böbrek Fonksiyonu</a:t>
            </a:r>
          </a:p>
          <a:p>
            <a:pPr>
              <a:buFont typeface="Arial" panose="020B0604020202020204" pitchFamily="34" charset="0"/>
              <a:buChar char="•"/>
            </a:pPr>
            <a:r>
              <a:rPr lang="tr-TR" b="1" dirty="0"/>
              <a:t>Yaşlanma doğal ve ilerleyici bir süreçtir;</a:t>
            </a:r>
            <a:r>
              <a:rPr lang="tr-TR" dirty="0"/>
              <a:t> hücresel işlevlerde yavaş ama sürekli bir azalma olur.</a:t>
            </a:r>
          </a:p>
          <a:p>
            <a:pPr>
              <a:buFont typeface="Arial" panose="020B0604020202020204" pitchFamily="34" charset="0"/>
              <a:buChar char="•"/>
            </a:pPr>
            <a:r>
              <a:rPr lang="tr-TR" dirty="0"/>
              <a:t>Bu azalma zamanla </a:t>
            </a:r>
            <a:r>
              <a:rPr lang="tr-TR" b="1" dirty="0"/>
              <a:t>organ fonksiyonlarında</a:t>
            </a:r>
            <a:r>
              <a:rPr lang="tr-TR" dirty="0"/>
              <a:t> da belirginleşir.</a:t>
            </a:r>
          </a:p>
          <a:p>
            <a:pPr>
              <a:buFont typeface="Arial" panose="020B0604020202020204" pitchFamily="34" charset="0"/>
              <a:buChar char="•"/>
            </a:pPr>
            <a:r>
              <a:rPr lang="tr-TR" dirty="0"/>
              <a:t>Yaşlanmaya bağlı değişiklikler; </a:t>
            </a:r>
            <a:r>
              <a:rPr lang="tr-TR" b="1" dirty="0"/>
              <a:t>kalp yetmezliği, hipertansiyon, diyabet</a:t>
            </a:r>
            <a:r>
              <a:rPr lang="tr-TR" dirty="0"/>
              <a:t> gibi hastalıklardan kaynaklanan patolojik değişikliklerden </a:t>
            </a:r>
            <a:r>
              <a:rPr lang="tr-TR" b="1" dirty="0"/>
              <a:t>ayrılmalıdır.</a:t>
            </a:r>
            <a:endParaRPr lang="tr-TR" dirty="0"/>
          </a:p>
          <a:p>
            <a:pPr>
              <a:buFont typeface="Arial" panose="020B0604020202020204" pitchFamily="34" charset="0"/>
              <a:buChar char="•"/>
            </a:pPr>
            <a:r>
              <a:rPr lang="tr-TR" dirty="0"/>
              <a:t>Ancak bu durumlar sıklıkla </a:t>
            </a:r>
            <a:r>
              <a:rPr lang="tr-TR" b="1" dirty="0"/>
              <a:t>birlikte görülür</a:t>
            </a:r>
            <a:r>
              <a:rPr lang="tr-TR" dirty="0"/>
              <a:t> ve birbirinin etkisini artırarak böbrek fonksiyon kaybını hızlandırır.</a:t>
            </a:r>
          </a:p>
          <a:p>
            <a:pPr>
              <a:buFont typeface="Arial" panose="020B0604020202020204" pitchFamily="34" charset="0"/>
              <a:buChar char="•"/>
            </a:pPr>
            <a:r>
              <a:rPr lang="tr-TR" b="1" dirty="0"/>
              <a:t>Yaşlı böbrek</a:t>
            </a:r>
            <a:r>
              <a:rPr lang="tr-TR" dirty="0"/>
              <a:t>, hasara daha yatkındır ve iyileşme kapasitesi azalmıştır.</a:t>
            </a:r>
          </a:p>
          <a:p>
            <a:pPr>
              <a:buFont typeface="Arial" panose="020B0604020202020204" pitchFamily="34" charset="0"/>
              <a:buChar char="•"/>
            </a:pPr>
            <a:r>
              <a:rPr lang="tr-TR" dirty="0"/>
              <a:t>Bu fizyolojik azalma, </a:t>
            </a:r>
            <a:r>
              <a:rPr lang="tr-TR" b="1" dirty="0"/>
              <a:t>ilaç doz ayarlamaları</a:t>
            </a:r>
            <a:r>
              <a:rPr lang="tr-TR" dirty="0"/>
              <a:t> açısından da klinik olarak önem taşır.</a:t>
            </a:r>
          </a:p>
          <a:p>
            <a:endParaRPr lang="tr-TR" altLang="en-US" dirty="0"/>
          </a:p>
        </p:txBody>
      </p:sp>
      <p:sp>
        <p:nvSpPr>
          <p:cNvPr id="18436" name="3 Slayt Numarası Yer Tutucusu">
            <a:extLst>
              <a:ext uri="{FF2B5EF4-FFF2-40B4-BE49-F238E27FC236}">
                <a16:creationId xmlns:a16="http://schemas.microsoft.com/office/drawing/2014/main" id="{C7192C42-C730-49AC-A645-811735EAAC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76B005-B8E3-482E-A8F5-4CB1E0D8F69A}" type="slidenum">
              <a:rPr lang="tr-TR" altLang="en-US">
                <a:latin typeface="Times New Roman" panose="02020603050405020304" pitchFamily="18" charset="0"/>
              </a:rPr>
              <a:pPr>
                <a:spcBef>
                  <a:spcPct val="0"/>
                </a:spcBef>
              </a:pPr>
              <a:t>1</a:t>
            </a:fld>
            <a:endParaRPr lang="tr-TR"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Figure 2: The ‘so far, so good’ phenomenon in kidney aging. (A) Conceptual representation of the ‘so far, so good’ phenomenon. Healthy aging refers to the subclinical stage of aging, as cell and molecular aging is thought to start at some point between birth and sexual maturity. (B) Kidney aging is characterized by progressive nephron loss and a slow age-related decrease in eGFR that frequently remains above the GFR threshold for long periods to diagnose CKD. However, the nephron loss and eGFR loss accelerate beyond 60 years of age in association with an increase in single-nephron hyperfiltration, a key driver of CKD progression. The timing of the acceleration process may vary from person to person. The challenge is identifying persons who are thought to be healthy from the kidney point of view (‘so far, so good’: normal eGFR, no CKD) but who are about to start the rapid downturn in kidney health so that preventive action can be taken. To prevent CKD in the elderly, preventive efforts should be targeted to high-risk younger people, identified as the optimal time window in the figure. Data obtained from healthy kidney donors with preserved eGFR [16], who represent a selected population that may convey an overoptimistic view of kidney aging, since lower eGFR is common at older age. The lines in the figure connect datapoints representing mean measured values for each age range. At age 65–69 years the mean single-nephron GFR (</a:t>
            </a:r>
            <a:r>
              <a:rPr lang="en-US" dirty="0" err="1"/>
              <a:t>snGFR</a:t>
            </a:r>
            <a:r>
              <a:rPr lang="en-US" dirty="0"/>
              <a:t>) was 76 </a:t>
            </a:r>
            <a:r>
              <a:rPr lang="en-US" dirty="0" err="1"/>
              <a:t>nl</a:t>
            </a:r>
            <a:r>
              <a:rPr lang="en-US" dirty="0"/>
              <a:t>/min and at age 70–75 years it was 110 </a:t>
            </a:r>
            <a:r>
              <a:rPr lang="en-US" dirty="0" err="1"/>
              <a:t>nl</a:t>
            </a:r>
            <a:r>
              <a:rPr lang="en-US" dirty="0"/>
              <a:t>/min. The message is that even in this selected population, there is evidence for an acceleration of nephron loss and an increase in </a:t>
            </a:r>
            <a:r>
              <a:rPr lang="en-US" dirty="0" err="1"/>
              <a:t>snGFR</a:t>
            </a:r>
            <a:r>
              <a:rPr lang="en-US" dirty="0"/>
              <a:t> during the 60–69 years decade, which coincides with the timeline for the acceleration of kidney aging as determined by measured GFR in men [44] and of aging in other organs [14, 15]. Note that the original data source provided data for 10-year categories for ages of 75 years.</a:t>
            </a:r>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22</a:t>
            </a:fld>
            <a:endParaRPr lang="tr-TR" altLang="en-US"/>
          </a:p>
        </p:txBody>
      </p:sp>
    </p:spTree>
    <p:extLst>
      <p:ext uri="{BB962C8B-B14F-4D97-AF65-F5344CB8AC3E}">
        <p14:creationId xmlns:p14="http://schemas.microsoft.com/office/powerpoint/2010/main" val="351616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25C32-2178-CAB5-B3EE-34C4BDAD6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1DB55-D5F7-C515-71F5-172CD4C57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28794-AED4-5BBA-A86B-152288462EF7}"/>
              </a:ext>
            </a:extLst>
          </p:cNvPr>
          <p:cNvSpPr>
            <a:spLocks noGrp="1"/>
          </p:cNvSpPr>
          <p:nvPr>
            <p:ph type="body" idx="1"/>
          </p:nvPr>
        </p:nvSpPr>
        <p:spPr/>
        <p:txBody>
          <a:bodyPr>
            <a:normAutofit/>
          </a:bodyPr>
          <a:lstStyle/>
          <a:p>
            <a:r>
              <a:rPr lang="en-US" dirty="0"/>
              <a:t>Figure 4: AKI, CKD and whole-body biological aging are part of a positive feedback loop (vicious circle) that results in accelerated CKD progression and whole-body aging. This feedback loop may underlie the exponential rate of biological aging at both the local kidney level and whole-body level. The figure emphasizes some well-characterized, key pro-aging mechanisms activated during CKD and well-characterized consequences outside the kidneys.</a:t>
            </a:r>
            <a:endParaRPr lang="tr-TR" dirty="0"/>
          </a:p>
        </p:txBody>
      </p:sp>
      <p:sp>
        <p:nvSpPr>
          <p:cNvPr id="4" name="Slide Number Placeholder 3">
            <a:extLst>
              <a:ext uri="{FF2B5EF4-FFF2-40B4-BE49-F238E27FC236}">
                <a16:creationId xmlns:a16="http://schemas.microsoft.com/office/drawing/2014/main" id="{5DE7253C-02F2-E6F7-D16A-E673EB2A3B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7AC78-7E70-49CF-9EF3-61B9CD5034FF}" type="slidenum">
              <a:rPr kumimoji="0" lang="tr-TR"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9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231D-E5BE-C136-3410-001F72617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F346D-12B7-4C40-D58F-F465320C4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F6977-CDE3-0A6B-EB74-8C12945A963C}"/>
              </a:ext>
            </a:extLst>
          </p:cNvPr>
          <p:cNvSpPr>
            <a:spLocks noGrp="1"/>
          </p:cNvSpPr>
          <p:nvPr>
            <p:ph type="body" idx="1"/>
          </p:nvPr>
        </p:nvSpPr>
        <p:spPr/>
        <p:txBody>
          <a:bodyPr>
            <a:normAutofit/>
          </a:bodyPr>
          <a:lstStyle/>
          <a:p>
            <a:r>
              <a:rPr lang="en-US" dirty="0"/>
              <a:t>Figure 5: Incidence of kidney failure treated with KRT according to age. (A, B) Incidence of kidney failure treated by KRT in Japan and selected European countries and territories that have a high uptake of KRT in the elderly as well as examples of European countries with a lower uptake of KRT in the elderly. Data are presented separately for (A) men and (B) women in different age ranges and expressed as incidence per million (age-related) population (</a:t>
            </a:r>
            <a:r>
              <a:rPr lang="en-US" dirty="0" err="1"/>
              <a:t>pmarp</a:t>
            </a:r>
            <a:r>
              <a:rPr lang="en-US" dirty="0"/>
              <a:t>) by age and sex, unadjusted at day 1 in 2022. Japan KRT data obtained from the Japanese Society for Dialysis Therapy [70] and Japan population on 1 December 2020 from </a:t>
            </a:r>
            <a:r>
              <a:rPr lang="en-US" dirty="0" err="1"/>
              <a:t>eStat</a:t>
            </a:r>
            <a:r>
              <a:rPr lang="en-US" dirty="0"/>
              <a:t> [82]. European KRT data obtained from </a:t>
            </a:r>
            <a:r>
              <a:rPr lang="en-US" dirty="0" err="1"/>
              <a:t>Boenink</a:t>
            </a:r>
            <a:r>
              <a:rPr lang="en-US" dirty="0"/>
              <a:t> et al. [42]. (C) Incidence of kidney failure treated with KRT due to unknown causes in the ERA Registry, expressed as a percentage of incident KRT in 2022. (D) Incidence of kidney failure treated with KRT due to unknown cause in the ERA Registry, expressed as per million population.</a:t>
            </a:r>
            <a:endParaRPr lang="tr-TR" dirty="0"/>
          </a:p>
        </p:txBody>
      </p:sp>
      <p:sp>
        <p:nvSpPr>
          <p:cNvPr id="4" name="Slide Number Placeholder 3">
            <a:extLst>
              <a:ext uri="{FF2B5EF4-FFF2-40B4-BE49-F238E27FC236}">
                <a16:creationId xmlns:a16="http://schemas.microsoft.com/office/drawing/2014/main" id="{FD9755FE-F6FF-E5B0-CA1F-C322F6AF71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7AC78-7E70-49CF-9EF3-61B9CD5034FF}" type="slidenum">
              <a:rPr kumimoji="0" lang="tr-TR"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56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465F3-4961-E6DC-76D5-21A70B09E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CE1FE-7843-FE97-58E2-AE1613171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A7702-002F-C3AE-A61D-1B622CDC35CD}"/>
              </a:ext>
            </a:extLst>
          </p:cNvPr>
          <p:cNvSpPr>
            <a:spLocks noGrp="1"/>
          </p:cNvSpPr>
          <p:nvPr>
            <p:ph type="body" idx="1"/>
          </p:nvPr>
        </p:nvSpPr>
        <p:spPr/>
        <p:txBody>
          <a:bodyPr>
            <a:normAutofit/>
          </a:bodyPr>
          <a:lstStyle/>
          <a:p>
            <a:r>
              <a:rPr lang="en-US" dirty="0"/>
              <a:t>Figure 6: Conceptual representation of successful and accelerated/premature kidney aging following paradigms proposed for brain aging. Adapted to kidney health from Borelli et al. [83]. Smaller font represents brain health concepts that have been adapted to kidney health (larger, </a:t>
            </a:r>
            <a:r>
              <a:rPr lang="en-US" dirty="0" err="1"/>
              <a:t>colour</a:t>
            </a:r>
            <a:r>
              <a:rPr lang="en-US" dirty="0"/>
              <a:t>-coded font). MCI: mild cognitive impairment.</a:t>
            </a:r>
            <a:endParaRPr lang="tr-TR" dirty="0"/>
          </a:p>
        </p:txBody>
      </p:sp>
      <p:sp>
        <p:nvSpPr>
          <p:cNvPr id="4" name="Slide Number Placeholder 3">
            <a:extLst>
              <a:ext uri="{FF2B5EF4-FFF2-40B4-BE49-F238E27FC236}">
                <a16:creationId xmlns:a16="http://schemas.microsoft.com/office/drawing/2014/main" id="{495CC910-0A9C-D457-05B0-718B5DD8F1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7AC78-7E70-49CF-9EF3-61B9CD5034FF}" type="slidenum">
              <a:rPr kumimoji="0" lang="tr-TR"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25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err="1"/>
              <a:t>Albüminürinin</a:t>
            </a:r>
            <a:r>
              <a:rPr lang="tr-TR" b="1" dirty="0"/>
              <a:t> Sınıflandırılması:</a:t>
            </a:r>
            <a:r>
              <a:rPr lang="tr-TR" dirty="0"/>
              <a:t> Kılavuz, </a:t>
            </a:r>
            <a:r>
              <a:rPr lang="tr-TR" b="1" dirty="0"/>
              <a:t>ACR (albümin/kreatinin oranı)</a:t>
            </a:r>
            <a:r>
              <a:rPr lang="tr-TR" dirty="0"/>
              <a:t> düzeyine göre </a:t>
            </a:r>
            <a:r>
              <a:rPr lang="tr-TR" dirty="0" err="1"/>
              <a:t>albüminüriyi</a:t>
            </a:r>
            <a:r>
              <a:rPr lang="tr-TR" dirty="0"/>
              <a:t> A1 (&lt;30 mg/g, normal-düşük), A2 (30–300 mg/g, orta) ve A3 (&gt;300 mg/g, yüksek) olarak sınıflandırır. Bu kategori, KBH’nin evreleme matrisinde GFR kadar önemli bir bileşendir.</a:t>
            </a:r>
          </a:p>
          <a:p>
            <a:pPr>
              <a:buFont typeface="Arial" panose="020B0604020202020204" pitchFamily="34" charset="0"/>
              <a:buChar char="•"/>
            </a:pPr>
            <a:r>
              <a:rPr lang="tr-TR" b="1" dirty="0"/>
              <a:t>Yaşlılarda </a:t>
            </a:r>
            <a:r>
              <a:rPr lang="tr-TR" b="1" dirty="0" err="1"/>
              <a:t>Normoalbuminüri</a:t>
            </a:r>
            <a:r>
              <a:rPr lang="tr-TR" b="1" dirty="0"/>
              <a:t>:</a:t>
            </a:r>
            <a:r>
              <a:rPr lang="tr-TR" dirty="0"/>
              <a:t> Yukarıda belirtildiği gibi, ileri yaştaki sağlıklı kişiler genellikle A1 kategorisindedir. </a:t>
            </a:r>
            <a:r>
              <a:rPr lang="tr-TR" b="1" dirty="0"/>
              <a:t>GFR düşüklüğü + A1</a:t>
            </a:r>
            <a:r>
              <a:rPr lang="tr-TR" dirty="0"/>
              <a:t> olan yaşlı bir hastada, albüminüri yokluğu ilerleyici KBH riskinin düşük olabileceğine işaret </a:t>
            </a:r>
            <a:r>
              <a:rPr lang="tr-TR" dirty="0" err="1"/>
              <a:t>eder</a:t>
            </a:r>
            <a:r>
              <a:rPr lang="tr-TR" dirty="0" err="1">
                <a:hlinkClick r:id="rId3"/>
              </a:rPr>
              <a:t>Google</a:t>
            </a:r>
            <a:r>
              <a:rPr lang="tr-TR" dirty="0">
                <a:hlinkClick r:id="rId3"/>
              </a:rPr>
              <a:t> Drive</a:t>
            </a:r>
            <a:r>
              <a:rPr lang="tr-TR" dirty="0"/>
              <a:t>. Bu kişiler yakından izlenmeli ancak her zaman agresif tedavilere başvurulmamalıdır.</a:t>
            </a:r>
          </a:p>
          <a:p>
            <a:pPr>
              <a:buFont typeface="Arial" panose="020B0604020202020204" pitchFamily="34" charset="0"/>
              <a:buChar char="•"/>
            </a:pPr>
            <a:r>
              <a:rPr lang="tr-TR" b="1" dirty="0"/>
              <a:t>Mikro ve </a:t>
            </a:r>
            <a:r>
              <a:rPr lang="tr-TR" b="1" dirty="0" err="1"/>
              <a:t>Makroalbuminüri</a:t>
            </a:r>
            <a:r>
              <a:rPr lang="tr-TR" b="1" dirty="0"/>
              <a:t>:</a:t>
            </a:r>
            <a:r>
              <a:rPr lang="tr-TR" dirty="0"/>
              <a:t> Yaşlı hastada </a:t>
            </a:r>
            <a:r>
              <a:rPr lang="tr-TR" b="1" dirty="0"/>
              <a:t>A2 (mikroalbuminüri)</a:t>
            </a:r>
            <a:r>
              <a:rPr lang="tr-TR" dirty="0"/>
              <a:t> saptanması, diyabet, hipertansiyon veya diğer böbrek hastalıklarının habercisi olabilir ve klinisyeni altta yatan nedeni araştırmaya sevk etmelidir. </a:t>
            </a:r>
            <a:r>
              <a:rPr lang="tr-TR" b="1" dirty="0"/>
              <a:t>A3 (</a:t>
            </a:r>
            <a:r>
              <a:rPr lang="tr-TR" b="1" dirty="0" err="1"/>
              <a:t>makroalbuminüri</a:t>
            </a:r>
            <a:r>
              <a:rPr lang="tr-TR" b="1" dirty="0"/>
              <a:t>/proteinüri)</a:t>
            </a:r>
            <a:r>
              <a:rPr lang="tr-TR" dirty="0"/>
              <a:t> ise belirgin böbrek hasarı göstergesidir ve bu durumdaki yaşlı hastalar yüksek progresyon ve kardiyovasküler risk taşır.</a:t>
            </a:r>
          </a:p>
          <a:p>
            <a:pPr>
              <a:buFont typeface="Arial" panose="020B0604020202020204" pitchFamily="34" charset="0"/>
              <a:buChar char="•"/>
            </a:pPr>
            <a:r>
              <a:rPr lang="tr-TR" b="1" dirty="0"/>
              <a:t>Değişkenlik ve Tekrar Test:</a:t>
            </a:r>
            <a:r>
              <a:rPr lang="tr-TR" dirty="0"/>
              <a:t> Kılavuz, idrar albümin ölçümünün biyolojik ve analitik değişkenlik gösterebileceğini hatırlatır</a:t>
            </a:r>
            <a:r>
              <a:rPr lang="tr-TR" dirty="0">
                <a:hlinkClick r:id="rId4"/>
              </a:rPr>
              <a:t>kdigo.org</a:t>
            </a:r>
            <a:r>
              <a:rPr lang="tr-TR" dirty="0"/>
              <a:t>. Özellikle sınırda değerler görüldüğünde 1-2 hafta arayla tekrarlamak gerekir. Ek olarak, yaşlı hastalarda idrar yolu enfeksiyonu, kalp yetmezliği gibi durumlar </a:t>
            </a:r>
            <a:r>
              <a:rPr lang="tr-TR" dirty="0" err="1"/>
              <a:t>albüminüriyi</a:t>
            </a:r>
            <a:r>
              <a:rPr lang="tr-TR" dirty="0"/>
              <a:t> geçici olarak artırabilir; bu etkenler dışlanmalıdır.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28</a:t>
            </a:fld>
            <a:endParaRPr lang="tr-TR" altLang="en-US"/>
          </a:p>
        </p:txBody>
      </p:sp>
    </p:spTree>
    <p:extLst>
      <p:ext uri="{BB962C8B-B14F-4D97-AF65-F5344CB8AC3E}">
        <p14:creationId xmlns:p14="http://schemas.microsoft.com/office/powerpoint/2010/main" val="2096883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Char char="•"/>
            </a:pPr>
            <a:r>
              <a:rPr lang="tr-TR" b="1" dirty="0"/>
              <a:t>Diyabetik Nefropati:</a:t>
            </a:r>
            <a:r>
              <a:rPr lang="tr-TR" dirty="0"/>
              <a:t> Gelişmiş ülkelerde son dönem böbrek yetmezliğinin en sık nedeni diyabettir ve yaşlı hastalarda da önemli bir KBH sebebidir. Küresel olarak tüm KBH vakalarının %30-50’sinden diyabet sorumlu tutulmaktadır</a:t>
            </a:r>
            <a:r>
              <a:rPr lang="tr-TR" dirty="0">
                <a:hlinkClick r:id="rId3"/>
              </a:rPr>
              <a:t>sciencedirect.com</a:t>
            </a:r>
            <a:r>
              <a:rPr lang="tr-TR" dirty="0"/>
              <a:t>. Yaşlı bir hastada uzun süreli tip 2 diyabet öyküsü varsa, KBH’nin altında yatan ana neden diyabetik nefropati olabilir.</a:t>
            </a:r>
          </a:p>
          <a:p>
            <a:pPr>
              <a:buFont typeface="Arial" panose="020B0604020202020204" pitchFamily="34" charset="0"/>
              <a:buChar char="•"/>
            </a:pPr>
            <a:r>
              <a:rPr lang="tr-TR" b="1" dirty="0"/>
              <a:t>Hipertansif Nefroskleroz:</a:t>
            </a:r>
            <a:r>
              <a:rPr lang="tr-TR" dirty="0"/>
              <a:t> Uzun yıllar boyunca kontrolsüz veya yaşın ilerlemesine bağlı hipertansiyon, böbreklerde </a:t>
            </a:r>
            <a:r>
              <a:rPr lang="tr-TR" b="1" dirty="0" err="1"/>
              <a:t>arteriyoloskleroz</a:t>
            </a:r>
            <a:r>
              <a:rPr lang="tr-TR" b="1" dirty="0"/>
              <a:t> ve </a:t>
            </a:r>
            <a:r>
              <a:rPr lang="tr-TR" b="1" dirty="0" err="1"/>
              <a:t>nefroskleroz</a:t>
            </a:r>
            <a:r>
              <a:rPr lang="tr-TR" dirty="0" err="1"/>
              <a:t>a</a:t>
            </a:r>
            <a:r>
              <a:rPr lang="tr-TR" dirty="0"/>
              <a:t> yol açar. Yaşlı hastalarda </a:t>
            </a:r>
            <a:r>
              <a:rPr lang="tr-TR" b="1" dirty="0"/>
              <a:t>“iskemik nefropati”</a:t>
            </a:r>
            <a:r>
              <a:rPr lang="tr-TR" dirty="0"/>
              <a:t> veya primer hipertansif KBH oldukça yaygındır. Örneğin, ileri yaşlı KBH hastalarının anlamlı bir kısmında diyabet olmaksızın yalnız hipertansiyon öyküsü bulunur.</a:t>
            </a:r>
          </a:p>
          <a:p>
            <a:pPr>
              <a:buFont typeface="Arial" panose="020B0604020202020204" pitchFamily="34" charset="0"/>
              <a:buChar char="•"/>
            </a:pPr>
            <a:r>
              <a:rPr lang="tr-TR" b="1" dirty="0"/>
              <a:t>Diğer:</a:t>
            </a:r>
            <a:r>
              <a:rPr lang="tr-TR" dirty="0"/>
              <a:t> </a:t>
            </a:r>
            <a:r>
              <a:rPr lang="tr-TR" b="1" dirty="0"/>
              <a:t>Vasküler nedenler</a:t>
            </a:r>
            <a:r>
              <a:rPr lang="tr-TR" dirty="0"/>
              <a:t> (aterosklerotik renal arter darlığı gibi) yaşlılarda daha sık görülür ve </a:t>
            </a:r>
            <a:r>
              <a:rPr lang="tr-TR" dirty="0" err="1"/>
              <a:t>KBH’ye</a:t>
            </a:r>
            <a:r>
              <a:rPr lang="tr-TR" dirty="0"/>
              <a:t> katkıda bulunabilir. </a:t>
            </a:r>
            <a:r>
              <a:rPr lang="tr-TR" b="1" dirty="0"/>
              <a:t>Glomerülonefritler</a:t>
            </a:r>
            <a:r>
              <a:rPr lang="tr-TR" dirty="0"/>
              <a:t> gençlere kıyasla daha az sıklıkta olmakla birlikte, </a:t>
            </a:r>
            <a:r>
              <a:rPr lang="tr-TR" b="1" dirty="0"/>
              <a:t>membranöz nefropati</a:t>
            </a:r>
            <a:r>
              <a:rPr lang="tr-TR" dirty="0"/>
              <a:t> gibi bazı glomerüler hastalıklar ileri yaşta da tanı alabilir. </a:t>
            </a:r>
            <a:r>
              <a:rPr lang="tr-TR" b="1" dirty="0"/>
              <a:t>Obstrüktif </a:t>
            </a:r>
            <a:r>
              <a:rPr lang="tr-TR" b="1" dirty="0" err="1"/>
              <a:t>Üropati</a:t>
            </a:r>
            <a:r>
              <a:rPr lang="tr-TR" dirty="0"/>
              <a:t> (ör. benign prostat hiperplazisine bağlı) önemli ve </a:t>
            </a:r>
            <a:r>
              <a:rPr lang="tr-TR" b="1" dirty="0"/>
              <a:t>geri döndürülebilir</a:t>
            </a:r>
            <a:r>
              <a:rPr lang="tr-TR" dirty="0"/>
              <a:t> bir KBH nedenidir – bu nedenle yaşlı KBH hastalarında üriner obstrüksiyon mutlaka ekarte </a:t>
            </a:r>
            <a:r>
              <a:rPr lang="tr-TR" dirty="0" err="1"/>
              <a:t>edilmelidir</a:t>
            </a:r>
            <a:r>
              <a:rPr lang="tr-TR" dirty="0" err="1">
                <a:hlinkClick r:id="rId4"/>
              </a:rPr>
              <a:t>Google</a:t>
            </a:r>
            <a:r>
              <a:rPr lang="tr-TR" dirty="0">
                <a:hlinkClick r:id="rId4"/>
              </a:rPr>
              <a:t> Drive</a:t>
            </a:r>
            <a:r>
              <a:rPr lang="tr-TR" dirty="0"/>
              <a:t>. Ayrıca </a:t>
            </a:r>
            <a:r>
              <a:rPr lang="tr-TR" b="1" dirty="0"/>
              <a:t>ilaçlar</a:t>
            </a:r>
            <a:r>
              <a:rPr lang="tr-TR" dirty="0"/>
              <a:t> (NSAID, kontrast vb.) ve </a:t>
            </a:r>
            <a:r>
              <a:rPr lang="tr-TR" b="1" dirty="0"/>
              <a:t>tekrarlayan AKI</a:t>
            </a:r>
            <a:r>
              <a:rPr lang="tr-TR" dirty="0"/>
              <a:t> epizodları da kümülatif olarak </a:t>
            </a:r>
            <a:r>
              <a:rPr lang="tr-TR" dirty="0" err="1"/>
              <a:t>KBH’ye</a:t>
            </a:r>
            <a:r>
              <a:rPr lang="tr-TR" dirty="0"/>
              <a:t> yol açabilir.</a:t>
            </a:r>
          </a:p>
          <a:p>
            <a:pPr>
              <a:buFont typeface="Arial" panose="020B0604020202020204" pitchFamily="34" charset="0"/>
              <a:buChar char="•"/>
            </a:pPr>
            <a:r>
              <a:rPr lang="tr-TR" b="1" dirty="0"/>
              <a:t>Multifaktöriyel KBH:</a:t>
            </a:r>
            <a:r>
              <a:rPr lang="tr-TR" dirty="0"/>
              <a:t> Birçok yaşlı hastada tek bir neden değil, </a:t>
            </a:r>
            <a:r>
              <a:rPr lang="tr-TR" b="1" dirty="0"/>
              <a:t>birden fazla etken birlikte</a:t>
            </a:r>
            <a:r>
              <a:rPr lang="tr-TR" dirty="0"/>
              <a:t> KBH geliştirmiştir (</a:t>
            </a:r>
            <a:r>
              <a:rPr lang="tr-TR" dirty="0" err="1"/>
              <a:t>örn</a:t>
            </a:r>
            <a:r>
              <a:rPr lang="tr-TR" dirty="0"/>
              <a:t>. diyabet + hipertansiyon + yaşa bağlı nefron azalması). Bu durumda her bir faktör ele alınmalı ve özellikle düzeltebilir olanlar (hipertansiyon tedavisi, obstrüksiyon giderilmesi, nefrotoksik ilaçların kesilmesi) </a:t>
            </a:r>
            <a:r>
              <a:rPr lang="tr-TR" dirty="0" err="1"/>
              <a:t>yönetilmelidir</a:t>
            </a:r>
            <a:r>
              <a:rPr lang="tr-TR" dirty="0" err="1">
                <a:hlinkClick r:id="rId4"/>
              </a:rPr>
              <a:t>Google</a:t>
            </a:r>
            <a:r>
              <a:rPr lang="tr-TR" dirty="0">
                <a:hlinkClick r:id="rId4"/>
              </a:rPr>
              <a:t> Drive</a:t>
            </a:r>
            <a:r>
              <a:rPr lang="tr-TR" dirty="0"/>
              <a:t>.</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31</a:t>
            </a:fld>
            <a:endParaRPr lang="tr-TR" altLang="en-US"/>
          </a:p>
        </p:txBody>
      </p:sp>
    </p:spTree>
    <p:extLst>
      <p:ext uri="{BB962C8B-B14F-4D97-AF65-F5344CB8AC3E}">
        <p14:creationId xmlns:p14="http://schemas.microsoft.com/office/powerpoint/2010/main" val="57939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anose="020B0604020202020204" pitchFamily="34" charset="0"/>
              <a:buChar char="•"/>
            </a:pPr>
            <a:r>
              <a:rPr lang="tr-TR" b="1" dirty="0"/>
              <a:t>KFRE (</a:t>
            </a:r>
            <a:r>
              <a:rPr lang="tr-TR" b="1" dirty="0" err="1"/>
              <a:t>Kidney</a:t>
            </a:r>
            <a:r>
              <a:rPr lang="tr-TR" b="1" dirty="0"/>
              <a:t> </a:t>
            </a:r>
            <a:r>
              <a:rPr lang="tr-TR" b="1" dirty="0" err="1"/>
              <a:t>Failure</a:t>
            </a:r>
            <a:r>
              <a:rPr lang="tr-TR" b="1" dirty="0"/>
              <a:t> Risk </a:t>
            </a:r>
            <a:r>
              <a:rPr lang="tr-TR" b="1" dirty="0" err="1"/>
              <a:t>Equation</a:t>
            </a:r>
            <a:r>
              <a:rPr lang="tr-TR" b="1" dirty="0"/>
              <a:t>):</a:t>
            </a:r>
            <a:r>
              <a:rPr lang="tr-TR" dirty="0"/>
              <a:t> KBH G3–G5 hastalarında 2 veya 5 yıllık içinde diyaliz veya transplant gereksinimi riskini hesaplayan bir modeldir. Girdi olarak </a:t>
            </a:r>
            <a:r>
              <a:rPr lang="tr-TR" b="1" dirty="0"/>
              <a:t>yaş, cinsiyet, eGFR ve ACR</a:t>
            </a:r>
            <a:r>
              <a:rPr lang="tr-TR" dirty="0"/>
              <a:t> kullanılır. KFRE, 30’dan fazla ülkede &gt;1 milyon kişide </a:t>
            </a:r>
            <a:r>
              <a:rPr lang="tr-TR" dirty="0" err="1"/>
              <a:t>doğrulanmıştır</a:t>
            </a:r>
            <a:r>
              <a:rPr lang="tr-TR" dirty="0" err="1">
                <a:hlinkClick r:id="rId3"/>
              </a:rPr>
              <a:t>Google</a:t>
            </a:r>
            <a:r>
              <a:rPr lang="tr-TR" dirty="0">
                <a:hlinkClick r:id="rId3"/>
              </a:rPr>
              <a:t> Drive</a:t>
            </a:r>
            <a:r>
              <a:rPr lang="tr-TR" dirty="0"/>
              <a:t>. Örneğin, 75 yaş, eGFR 25, ACR 100 mg/g bir hastada 2 yıllık diyaliz riski yüzdesi hesaplanabilir. Bu risk skoru, yüksek çıktığında hastayı erken eğitmek ve hazırlamak, düşük çıktığında ise hastanın kaygısını azaltmak için </a:t>
            </a:r>
            <a:r>
              <a:rPr lang="tr-TR" dirty="0" err="1"/>
              <a:t>kullanılabilir</a:t>
            </a:r>
            <a:r>
              <a:rPr lang="tr-TR" dirty="0" err="1">
                <a:hlinkClick r:id="rId3"/>
              </a:rPr>
              <a:t>Google</a:t>
            </a:r>
            <a:r>
              <a:rPr lang="tr-TR" dirty="0">
                <a:hlinkClick r:id="rId3"/>
              </a:rPr>
              <a:t> Drive</a:t>
            </a:r>
            <a:r>
              <a:rPr lang="tr-TR" dirty="0"/>
              <a:t>.</a:t>
            </a:r>
          </a:p>
          <a:p>
            <a:pPr>
              <a:buFont typeface="Arial" panose="020B0604020202020204" pitchFamily="34" charset="0"/>
              <a:buChar char="•"/>
            </a:pPr>
            <a:r>
              <a:rPr lang="tr-TR" b="1" dirty="0"/>
              <a:t>KFRE Kullanımı:</a:t>
            </a:r>
            <a:r>
              <a:rPr lang="tr-TR" dirty="0"/>
              <a:t> KDIGO 2024, </a:t>
            </a:r>
            <a:r>
              <a:rPr lang="tr-TR" b="1" dirty="0" err="1"/>
              <a:t>KFRE’nin</a:t>
            </a:r>
            <a:r>
              <a:rPr lang="tr-TR" b="1" dirty="0"/>
              <a:t> rutin kullanımını</a:t>
            </a:r>
            <a:r>
              <a:rPr lang="tr-TR" dirty="0"/>
              <a:t> önerir. Önerilere göre </a:t>
            </a:r>
            <a:r>
              <a:rPr lang="tr-TR" b="1" dirty="0"/>
              <a:t>2 yıllık KFRE riski &gt;%10</a:t>
            </a:r>
            <a:r>
              <a:rPr lang="tr-TR" dirty="0"/>
              <a:t> olanlarda multidisipliner nefroloji bakımına geçilmeli; risk &gt;%40 ise diyaliz hazırlığı (ör. fistül açılması, transplant değerlendirmesi) yapılmalıdır</a:t>
            </a:r>
            <a:r>
              <a:rPr lang="tr-TR" dirty="0">
                <a:hlinkClick r:id="rId4"/>
              </a:rPr>
              <a:t>kdigo.org</a:t>
            </a:r>
            <a:r>
              <a:rPr lang="tr-TR" dirty="0">
                <a:hlinkClick r:id="rId5"/>
              </a:rPr>
              <a:t>kdigo.org</a:t>
            </a:r>
            <a:r>
              <a:rPr lang="tr-TR" dirty="0"/>
              <a:t>. Bu eşikler, eGFR temelli kararların yerine veya onlarla birlikte kullanılmak üzere sunulmuştur.</a:t>
            </a:r>
          </a:p>
          <a:p>
            <a:pPr>
              <a:buFont typeface="Arial" panose="020B0604020202020204" pitchFamily="34" charset="0"/>
              <a:buChar char="•"/>
            </a:pPr>
            <a:r>
              <a:rPr lang="tr-TR" b="1" dirty="0"/>
              <a:t>Kardiyovasküler Risk Skorları:</a:t>
            </a:r>
            <a:r>
              <a:rPr lang="tr-TR" dirty="0"/>
              <a:t> Yaşlı KBH hastalarında özgül bir KV risk skoru olmamakla birlikte, </a:t>
            </a:r>
            <a:r>
              <a:rPr lang="tr-TR" b="1" dirty="0"/>
              <a:t>SCORE2-OP</a:t>
            </a:r>
            <a:r>
              <a:rPr lang="tr-TR" dirty="0"/>
              <a:t> (</a:t>
            </a:r>
            <a:r>
              <a:rPr lang="tr-TR" dirty="0" err="1"/>
              <a:t>Older</a:t>
            </a:r>
            <a:r>
              <a:rPr lang="tr-TR" dirty="0"/>
              <a:t> </a:t>
            </a:r>
            <a:r>
              <a:rPr lang="tr-TR" dirty="0" err="1"/>
              <a:t>Persons</a:t>
            </a:r>
            <a:r>
              <a:rPr lang="tr-TR" dirty="0"/>
              <a:t>) gibi yaşlı popülasyona göre uyarlanmış 10 yıllık KV risk skorları kullanılabilir ve </a:t>
            </a:r>
            <a:r>
              <a:rPr lang="tr-TR" dirty="0" err="1"/>
              <a:t>KBH’li</a:t>
            </a:r>
            <a:r>
              <a:rPr lang="tr-TR" dirty="0"/>
              <a:t> kişilerde de geçerli olduğu </a:t>
            </a:r>
            <a:r>
              <a:rPr lang="tr-TR" dirty="0" err="1"/>
              <a:t>gösterilmiştir</a:t>
            </a:r>
            <a:r>
              <a:rPr lang="tr-TR" dirty="0" err="1">
                <a:hlinkClick r:id="rId3"/>
              </a:rPr>
              <a:t>Google</a:t>
            </a:r>
            <a:r>
              <a:rPr lang="tr-TR" dirty="0">
                <a:hlinkClick r:id="rId3"/>
              </a:rPr>
              <a:t> Drive</a:t>
            </a:r>
            <a:r>
              <a:rPr lang="tr-TR" dirty="0"/>
              <a:t>. Ayrıca CKD-EPI formülü entegre edilmiş bazı KV risk modelleri de mevcuttur.</a:t>
            </a:r>
          </a:p>
          <a:p>
            <a:pPr>
              <a:buFont typeface="Arial" panose="020B0604020202020204" pitchFamily="34" charset="0"/>
              <a:buChar char="•"/>
            </a:pPr>
            <a:r>
              <a:rPr lang="tr-TR" b="1" dirty="0"/>
              <a:t>Mortalite Tahmini:</a:t>
            </a:r>
            <a:r>
              <a:rPr lang="tr-TR" dirty="0"/>
              <a:t> Yaşlı ve ileri evre KBH hastalarında yaşam beklentisini öngörmek güçtür. Basit bir araç olarak literatürdeki </a:t>
            </a:r>
            <a:r>
              <a:rPr lang="tr-TR" b="1" dirty="0"/>
              <a:t>“</a:t>
            </a:r>
            <a:r>
              <a:rPr lang="tr-TR" b="1" dirty="0" err="1"/>
              <a:t>Surprise</a:t>
            </a:r>
            <a:r>
              <a:rPr lang="tr-TR" b="1" dirty="0"/>
              <a:t> </a:t>
            </a:r>
            <a:r>
              <a:rPr lang="tr-TR" b="1" dirty="0" err="1"/>
              <a:t>Question</a:t>
            </a:r>
            <a:r>
              <a:rPr lang="tr-TR" b="1" dirty="0"/>
              <a:t>”</a:t>
            </a:r>
            <a:r>
              <a:rPr lang="tr-TR" dirty="0"/>
              <a:t> (</a:t>
            </a:r>
            <a:r>
              <a:rPr lang="tr-TR" dirty="0" err="1"/>
              <a:t>kliniysen</a:t>
            </a:r>
            <a:r>
              <a:rPr lang="tr-TR" dirty="0"/>
              <a:t> kendine “Bu hasta önümüzdeki 12 ay içinde ölürse şaşırır mıyım?” diye sorar) dikkat </a:t>
            </a:r>
            <a:r>
              <a:rPr lang="tr-TR" dirty="0" err="1"/>
              <a:t>çekicidir</a:t>
            </a:r>
            <a:r>
              <a:rPr lang="tr-TR" dirty="0" err="1">
                <a:hlinkClick r:id="rId3"/>
              </a:rPr>
              <a:t>Google</a:t>
            </a:r>
            <a:r>
              <a:rPr lang="tr-TR" dirty="0">
                <a:hlinkClick r:id="rId3"/>
              </a:rPr>
              <a:t> Drive</a:t>
            </a:r>
            <a:r>
              <a:rPr lang="tr-TR" dirty="0"/>
              <a:t>. Bu soru, özellikle palyatif bakım ihtiyacı olanları belirlemede kullanılabilir. Ayrıca </a:t>
            </a:r>
            <a:r>
              <a:rPr lang="tr-TR" b="1" dirty="0" err="1"/>
              <a:t>Charlson</a:t>
            </a:r>
            <a:r>
              <a:rPr lang="tr-TR" b="1" dirty="0"/>
              <a:t> Komorbidite İndeksi</a:t>
            </a:r>
            <a:r>
              <a:rPr lang="tr-TR" dirty="0"/>
              <a:t> gibi skorlama sistemleri 1 yıllık mortalite hakkında fikir verebilir (çoklu </a:t>
            </a:r>
            <a:r>
              <a:rPr lang="tr-TR" dirty="0" err="1"/>
              <a:t>komorbid</a:t>
            </a:r>
            <a:r>
              <a:rPr lang="tr-TR" dirty="0"/>
              <a:t> hastada skor yüksekse 1 yıllık mortalite ihtimali yüksektir).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32</a:t>
            </a:fld>
            <a:endParaRPr lang="tr-TR" altLang="en-US"/>
          </a:p>
        </p:txBody>
      </p:sp>
    </p:spTree>
    <p:extLst>
      <p:ext uri="{BB962C8B-B14F-4D97-AF65-F5344CB8AC3E}">
        <p14:creationId xmlns:p14="http://schemas.microsoft.com/office/powerpoint/2010/main" val="105500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a:t>Düşük Riskli Hastalar:</a:t>
            </a:r>
            <a:r>
              <a:rPr lang="tr-TR" dirty="0"/>
              <a:t> Yaşlı bir hastada GFR hafif düşmüş (ör. evre G3a) ve </a:t>
            </a:r>
            <a:r>
              <a:rPr lang="tr-TR" dirty="0" err="1"/>
              <a:t>albuminüri</a:t>
            </a:r>
            <a:r>
              <a:rPr lang="tr-TR" dirty="0"/>
              <a:t> yok veya minimal ise, bu </a:t>
            </a:r>
            <a:r>
              <a:rPr lang="tr-TR" b="1" dirty="0"/>
              <a:t>düşük riskli KBH</a:t>
            </a:r>
            <a:r>
              <a:rPr lang="tr-TR" dirty="0"/>
              <a:t> kategorisindedir. Kılavuz, bu durumdaki hastalarda takibin </a:t>
            </a:r>
            <a:r>
              <a:rPr lang="tr-TR" b="1" dirty="0"/>
              <a:t>yılda 1 kez</a:t>
            </a:r>
            <a:r>
              <a:rPr lang="tr-TR" dirty="0"/>
              <a:t> temel </a:t>
            </a:r>
            <a:r>
              <a:rPr lang="tr-TR" dirty="0" err="1"/>
              <a:t>lab</a:t>
            </a:r>
            <a:r>
              <a:rPr lang="tr-TR" dirty="0"/>
              <a:t> ölçümleriyle yapılmasının yeterli olabileceğini </a:t>
            </a:r>
            <a:r>
              <a:rPr lang="tr-TR" dirty="0" err="1"/>
              <a:t>belirtir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Gereksiz sık kontroller yerine hastanın genel sağlık durumuna odaklanılır; primer bakım hekimi takibi sürdürebilir.</a:t>
            </a:r>
          </a:p>
          <a:p>
            <a:pPr>
              <a:buFont typeface="Arial" panose="020B0604020202020204" pitchFamily="34" charset="0"/>
              <a:buChar char="•"/>
            </a:pPr>
            <a:r>
              <a:rPr lang="tr-TR" b="1" dirty="0"/>
              <a:t>Orta Riskli Hastalar:</a:t>
            </a:r>
            <a:r>
              <a:rPr lang="tr-TR" dirty="0"/>
              <a:t> GFR daha belirgin düşük (G3b-G4) </a:t>
            </a:r>
            <a:r>
              <a:rPr lang="tr-TR" b="1" dirty="0"/>
              <a:t>ve/veya</a:t>
            </a:r>
            <a:r>
              <a:rPr lang="tr-TR" dirty="0"/>
              <a:t> A2 düzeyinde </a:t>
            </a:r>
            <a:r>
              <a:rPr lang="tr-TR" dirty="0" err="1"/>
              <a:t>albuminürisi</a:t>
            </a:r>
            <a:r>
              <a:rPr lang="tr-TR" dirty="0"/>
              <a:t> olan yaşlılar orta risk grubudur. Bu hastaların </a:t>
            </a:r>
            <a:r>
              <a:rPr lang="tr-TR" b="1" dirty="0"/>
              <a:t>yılda 2-3 kez</a:t>
            </a:r>
            <a:r>
              <a:rPr lang="tr-TR" dirty="0"/>
              <a:t> nefrolojik değerlendirmeye gelmesi önerilir. Kan tetkikleri (eGFR, ACR, elektrolitler) her ziyarette yenilenmeli ve trend izlenmelidir.</a:t>
            </a:r>
          </a:p>
          <a:p>
            <a:pPr>
              <a:buFont typeface="Arial" panose="020B0604020202020204" pitchFamily="34" charset="0"/>
              <a:buChar char="•"/>
            </a:pPr>
            <a:r>
              <a:rPr lang="tr-TR" b="1" dirty="0"/>
              <a:t>Yüksek Riskli/İlerleyici Hastalar:</a:t>
            </a:r>
            <a:r>
              <a:rPr lang="tr-TR" dirty="0"/>
              <a:t> GFR &lt;30 ml/dk (evre G4-G5) </a:t>
            </a:r>
            <a:r>
              <a:rPr lang="tr-TR" b="1" dirty="0"/>
              <a:t>veya</a:t>
            </a:r>
            <a:r>
              <a:rPr lang="tr-TR" dirty="0"/>
              <a:t> A3 </a:t>
            </a:r>
            <a:r>
              <a:rPr lang="tr-TR" dirty="0" err="1"/>
              <a:t>albüminürisi</a:t>
            </a:r>
            <a:r>
              <a:rPr lang="tr-TR" dirty="0"/>
              <a:t> olanlar, özellikle de hızlı düşüş gösterenler </a:t>
            </a:r>
            <a:r>
              <a:rPr lang="tr-TR" b="1" dirty="0"/>
              <a:t>yüksek risk</a:t>
            </a:r>
            <a:r>
              <a:rPr lang="tr-TR" dirty="0"/>
              <a:t> kabul edilir. Bu hastalar genellikle </a:t>
            </a:r>
            <a:r>
              <a:rPr lang="tr-TR" b="1" dirty="0"/>
              <a:t>3 ayda bir</a:t>
            </a:r>
            <a:r>
              <a:rPr lang="tr-TR" dirty="0"/>
              <a:t> (yılda ~4 kez) </a:t>
            </a:r>
            <a:r>
              <a:rPr lang="tr-TR" dirty="0" err="1"/>
              <a:t>görülmelidir</a:t>
            </a:r>
            <a:r>
              <a:rPr lang="tr-TR" dirty="0" err="1">
                <a:hlinkClick r:id="rId3"/>
              </a:rPr>
              <a:t>Google</a:t>
            </a:r>
            <a:r>
              <a:rPr lang="tr-TR" dirty="0">
                <a:hlinkClick r:id="rId3"/>
              </a:rPr>
              <a:t> Drive</a:t>
            </a:r>
            <a:r>
              <a:rPr lang="tr-TR" dirty="0"/>
              <a:t>. Ayrıca bu aşamadaki hastalar mutlaka nefrolog takibinde olmalı, multidisipliner bakım planı devreye sokulmalıdır (diyetisyen, kardiyolog vb.).</a:t>
            </a:r>
          </a:p>
          <a:p>
            <a:pPr>
              <a:buFont typeface="Arial" panose="020B0604020202020204" pitchFamily="34" charset="0"/>
              <a:buChar char="•"/>
            </a:pPr>
            <a:r>
              <a:rPr lang="tr-TR" b="1" dirty="0"/>
              <a:t>Uzman Sevki ve Eşikler:</a:t>
            </a:r>
            <a:r>
              <a:rPr lang="tr-TR" dirty="0"/>
              <a:t> KDIGO 2024, </a:t>
            </a:r>
            <a:r>
              <a:rPr lang="tr-TR" b="1" dirty="0"/>
              <a:t>KFRE 2-yıl riski %10’u aşan</a:t>
            </a:r>
            <a:r>
              <a:rPr lang="tr-TR" dirty="0"/>
              <a:t> hastaların nefrolog veya multidisipliner ekibe sevkini önermektedir</a:t>
            </a:r>
            <a:r>
              <a:rPr lang="tr-TR" dirty="0">
                <a:hlinkClick r:id="rId4"/>
              </a:rPr>
              <a:t>kdigo.org</a:t>
            </a:r>
            <a:r>
              <a:rPr lang="tr-TR" dirty="0"/>
              <a:t>. Bu genellikle kabaca GFR ~&lt;30 veya ağır </a:t>
            </a:r>
            <a:r>
              <a:rPr lang="tr-TR" dirty="0" err="1"/>
              <a:t>proteinürili</a:t>
            </a:r>
            <a:r>
              <a:rPr lang="tr-TR" dirty="0"/>
              <a:t> hastalara tekabül eder. Ayrıca GFR &lt;20–25 ml/dk olduğunda, diyaliz veya transplant hazırlığı için sevk geciktirilmemelidir. Yaş tek başına sevk kriteri olmasa da, </a:t>
            </a:r>
            <a:r>
              <a:rPr lang="tr-TR" b="1" dirty="0"/>
              <a:t>yaşlı hastanın kırılganlık ve </a:t>
            </a:r>
            <a:r>
              <a:rPr lang="tr-TR" b="1" dirty="0" err="1"/>
              <a:t>komorbid</a:t>
            </a:r>
            <a:r>
              <a:rPr lang="tr-TR" b="1" dirty="0"/>
              <a:t> durumları</a:t>
            </a:r>
            <a:r>
              <a:rPr lang="tr-TR" dirty="0"/>
              <a:t> erken nefrolog değerlendirmesini gerektirebilir.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35</a:t>
            </a:fld>
            <a:endParaRPr lang="tr-TR" altLang="en-US"/>
          </a:p>
        </p:txBody>
      </p:sp>
    </p:spTree>
    <p:extLst>
      <p:ext uri="{BB962C8B-B14F-4D97-AF65-F5344CB8AC3E}">
        <p14:creationId xmlns:p14="http://schemas.microsoft.com/office/powerpoint/2010/main" val="405509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8D39-92E9-E84E-66AC-96F30F7B2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5960-0BBA-9728-4AE5-099A5C1A7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8B6B1-F241-2A78-BECF-3DCB7D9AC8E6}"/>
              </a:ext>
            </a:extLst>
          </p:cNvPr>
          <p:cNvSpPr>
            <a:spLocks noGrp="1"/>
          </p:cNvSpPr>
          <p:nvPr>
            <p:ph type="body" idx="1"/>
          </p:nvPr>
        </p:nvSpPr>
        <p:spPr/>
        <p:txBody>
          <a:bodyPr>
            <a:normAutofit/>
          </a:bodyPr>
          <a:lstStyle/>
          <a:p>
            <a:r>
              <a:rPr lang="en-US" dirty="0"/>
              <a:t>Figure 8: Conceptual framework for the interaction between kidney aging and other causes of CKD. An interaction is expected between kidney aging and other causes of CKD, since the latter most frequently occur in the elderly. In this regard, only a minority of persons with type 2 diabetes mellitus develop CKD and the prevalence of CKD in people with type 2 diabetes mellitus increases with age. We propose to conceptualize therapy into therapy aimed at the primary cause of CKD and therapy aimed at a common pathway shared by multiple causes of CKD, sometimes referred to as non-specific therapy for CKD. Given the evidence for wider target organ protection by kidney protective therapies developed so far, the evidence for common pathways of tissue injury between organs and between specific kidney conditions and accelerated aging and that </a:t>
            </a:r>
            <a:r>
              <a:rPr lang="en-US" dirty="0" err="1"/>
              <a:t>gerosuppressor</a:t>
            </a:r>
            <a:r>
              <a:rPr lang="en-US" dirty="0"/>
              <a:t> effects of drugs such as SGLT2 inhibitors have been described, we propose to refer to this therapy as KADT, </a:t>
            </a:r>
            <a:r>
              <a:rPr lang="en-US" dirty="0" err="1"/>
              <a:t>KiGST</a:t>
            </a:r>
            <a:r>
              <a:rPr lang="en-US" dirty="0"/>
              <a:t> or similar terms.</a:t>
            </a:r>
            <a:endParaRPr lang="tr-TR" dirty="0"/>
          </a:p>
        </p:txBody>
      </p:sp>
      <p:sp>
        <p:nvSpPr>
          <p:cNvPr id="4" name="Slide Number Placeholder 3">
            <a:extLst>
              <a:ext uri="{FF2B5EF4-FFF2-40B4-BE49-F238E27FC236}">
                <a16:creationId xmlns:a16="http://schemas.microsoft.com/office/drawing/2014/main" id="{CB031CCA-A063-E4E0-5B1D-E0913DD566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7AC78-7E70-49CF-9EF3-61B9CD5034FF}" type="slidenum">
              <a:rPr kumimoji="0" lang="tr-TR"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22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79217B-1CCD-4A1E-B89E-5F42436E4B38}" type="slidenum">
              <a:rPr lang="en-GB" altLang="tr-TR">
                <a:solidFill>
                  <a:srgbClr val="000000"/>
                </a:solidFill>
                <a:latin typeface="Calibri" panose="020F0502020204030204" pitchFamily="34" charset="0"/>
              </a:rPr>
              <a:pPr eaLnBrk="1" hangingPunct="1"/>
              <a:t>46</a:t>
            </a:fld>
            <a:endParaRPr lang="en-GB" altLang="tr-TR">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tr-TR" i="1">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9341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a:t>Yaşlanma</a:t>
            </a:r>
            <a:r>
              <a:rPr lang="en-US" dirty="0"/>
              <a:t> </a:t>
            </a:r>
            <a:r>
              <a:rPr lang="en-US" dirty="0" err="1"/>
              <a:t>ile</a:t>
            </a:r>
            <a:r>
              <a:rPr lang="en-US" dirty="0"/>
              <a:t> </a:t>
            </a:r>
            <a:r>
              <a:rPr lang="en-US" dirty="0" err="1"/>
              <a:t>böbrek</a:t>
            </a:r>
            <a:r>
              <a:rPr lang="en-US" dirty="0"/>
              <a:t> </a:t>
            </a:r>
            <a:r>
              <a:rPr lang="en-US" dirty="0" err="1"/>
              <a:t>fizyolojisinde</a:t>
            </a:r>
            <a:r>
              <a:rPr lang="en-US" dirty="0"/>
              <a:t> de </a:t>
            </a:r>
            <a:r>
              <a:rPr lang="en-US" dirty="0" err="1"/>
              <a:t>önemli</a:t>
            </a:r>
            <a:r>
              <a:rPr lang="en-US" dirty="0"/>
              <a:t> </a:t>
            </a:r>
            <a:r>
              <a:rPr lang="en-US" dirty="0" err="1"/>
              <a:t>değişiklikler</a:t>
            </a:r>
            <a:r>
              <a:rPr lang="tr-TR" dirty="0"/>
              <a:t> </a:t>
            </a:r>
            <a:r>
              <a:rPr lang="en-US" dirty="0" err="1"/>
              <a:t>meydana</a:t>
            </a:r>
            <a:r>
              <a:rPr lang="en-US" dirty="0"/>
              <a:t> </a:t>
            </a:r>
            <a:r>
              <a:rPr lang="en-US" dirty="0" err="1"/>
              <a:t>gelir</a:t>
            </a:r>
            <a:r>
              <a:rPr lang="en-US" dirty="0"/>
              <a:t>. Renal </a:t>
            </a:r>
            <a:r>
              <a:rPr lang="en-US" dirty="0" err="1"/>
              <a:t>plazma</a:t>
            </a:r>
            <a:r>
              <a:rPr lang="en-US" dirty="0"/>
              <a:t> </a:t>
            </a:r>
            <a:r>
              <a:rPr lang="en-US" dirty="0" err="1"/>
              <a:t>akımı</a:t>
            </a:r>
            <a:r>
              <a:rPr lang="en-US" dirty="0"/>
              <a:t> 30 </a:t>
            </a:r>
            <a:r>
              <a:rPr lang="en-US" dirty="0" err="1"/>
              <a:t>yaşında</a:t>
            </a:r>
            <a:r>
              <a:rPr lang="en-US" dirty="0"/>
              <a:t> 600 ml/dk </a:t>
            </a:r>
            <a:r>
              <a:rPr lang="en-US" dirty="0" err="1"/>
              <a:t>iken</a:t>
            </a:r>
            <a:endParaRPr lang="en-US" dirty="0"/>
          </a:p>
          <a:p>
            <a:pPr eaLnBrk="1" hangingPunct="1">
              <a:spcBef>
                <a:spcPct val="0"/>
              </a:spcBef>
            </a:pPr>
            <a:r>
              <a:rPr lang="en-US" dirty="0"/>
              <a:t>her on </a:t>
            </a:r>
            <a:r>
              <a:rPr lang="en-US" dirty="0" err="1"/>
              <a:t>yılda</a:t>
            </a:r>
            <a:r>
              <a:rPr lang="en-US" dirty="0"/>
              <a:t> %10 </a:t>
            </a:r>
            <a:r>
              <a:rPr lang="en-US" dirty="0" err="1"/>
              <a:t>azalarak</a:t>
            </a:r>
            <a:r>
              <a:rPr lang="en-US" dirty="0"/>
              <a:t> 80 </a:t>
            </a:r>
            <a:r>
              <a:rPr lang="en-US" dirty="0" err="1"/>
              <a:t>yaşında</a:t>
            </a:r>
            <a:r>
              <a:rPr lang="en-US" dirty="0"/>
              <a:t> 30ıml/</a:t>
            </a:r>
            <a:r>
              <a:rPr lang="en-US" dirty="0" err="1"/>
              <a:t>dk'ya</a:t>
            </a:r>
            <a:r>
              <a:rPr lang="en-US" dirty="0"/>
              <a:t> </a:t>
            </a:r>
            <a:r>
              <a:rPr lang="en-US" dirty="0" err="1"/>
              <a:t>iner</a:t>
            </a:r>
            <a:r>
              <a:rPr lang="tr-TR" dirty="0"/>
              <a:t> </a:t>
            </a:r>
            <a:endParaRPr lang="en-US" dirty="0"/>
          </a:p>
        </p:txBody>
      </p:sp>
      <p:sp>
        <p:nvSpPr>
          <p:cNvPr id="10752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C3F81D-EDF6-46B0-A24E-D7046D65035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662526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Slayt Görüntüsü Yer Tutucusu"/>
          <p:cNvSpPr>
            <a:spLocks noGrp="1" noRot="1" noChangeAspect="1" noTextEdit="1"/>
          </p:cNvSpPr>
          <p:nvPr>
            <p:ph type="sldImg"/>
          </p:nvPr>
        </p:nvSpPr>
        <p:spPr>
          <a:ln/>
        </p:spPr>
      </p:sp>
      <p:sp>
        <p:nvSpPr>
          <p:cNvPr id="110595"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110596"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anose="020B0604020202020204" pitchFamily="34" charset="0"/>
              </a:defRPr>
            </a:lvl1pPr>
            <a:lvl2pPr marL="742950" indent="-285750" eaLnBrk="0" hangingPunct="0">
              <a:defRPr kumimoji="1" sz="2400">
                <a:solidFill>
                  <a:schemeClr val="tx1"/>
                </a:solidFill>
                <a:latin typeface="Arial" panose="020B0604020202020204" pitchFamily="34" charset="0"/>
              </a:defRPr>
            </a:lvl2pPr>
            <a:lvl3pPr marL="1143000" indent="-228600" eaLnBrk="0" hangingPunct="0">
              <a:defRPr kumimoji="1" sz="2400">
                <a:solidFill>
                  <a:schemeClr val="tx1"/>
                </a:solidFill>
                <a:latin typeface="Arial" panose="020B0604020202020204" pitchFamily="34" charset="0"/>
              </a:defRPr>
            </a:lvl3pPr>
            <a:lvl4pPr marL="1600200" indent="-228600" eaLnBrk="0" hangingPunct="0">
              <a:defRPr kumimoji="1" sz="2400">
                <a:solidFill>
                  <a:schemeClr val="tx1"/>
                </a:solidFill>
                <a:latin typeface="Arial" panose="020B0604020202020204" pitchFamily="34" charset="0"/>
              </a:defRPr>
            </a:lvl4pPr>
            <a:lvl5pPr marL="2057400" indent="-228600" eaLnBrk="0" hangingPunct="0">
              <a:defRPr kumimoji="1" sz="24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defRPr>
            </a:lvl9pPr>
          </a:lstStyle>
          <a:p>
            <a:pPr eaLnBrk="1" hangingPunct="1"/>
            <a:fld id="{4FB22D51-E6D4-4CF5-98EE-93640F156CAD}" type="slidenum">
              <a:rPr kumimoji="0" lang="tr-TR" altLang="tr-TR" sz="1200"/>
              <a:pPr eaLnBrk="1" hangingPunct="1"/>
              <a:t>48</a:t>
            </a:fld>
            <a:endParaRPr kumimoji="0" lang="tr-TR" altLang="tr-TR" sz="1200"/>
          </a:p>
        </p:txBody>
      </p:sp>
    </p:spTree>
    <p:extLst>
      <p:ext uri="{BB962C8B-B14F-4D97-AF65-F5344CB8AC3E}">
        <p14:creationId xmlns:p14="http://schemas.microsoft.com/office/powerpoint/2010/main" val="2685144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79217B-1CCD-4A1E-B89E-5F42436E4B38}" type="slidenum">
              <a:rPr kumimoji="0" lang="en-GB" altLang="tr-T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tr-T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tr-TR" i="1">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93410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a:t>Yaşam Dönemi Yaklaşımı:</a:t>
            </a:r>
            <a:r>
              <a:rPr lang="tr-TR" dirty="0"/>
              <a:t> KDIGO 2024 kılavuzu, ilk kez hastanın </a:t>
            </a:r>
            <a:r>
              <a:rPr lang="tr-TR" b="1" dirty="0"/>
              <a:t>yaşını genel bakım yaklaşımına entegre eden</a:t>
            </a:r>
            <a:r>
              <a:rPr lang="tr-TR" dirty="0"/>
              <a:t> bir “yaşam seyri” kavramını </a:t>
            </a:r>
            <a:r>
              <a:rPr lang="tr-TR" dirty="0" err="1"/>
              <a:t>benimsemiştir</a:t>
            </a:r>
            <a:r>
              <a:rPr lang="tr-TR" dirty="0" err="1">
                <a:hlinkClick r:id="rId3"/>
              </a:rPr>
              <a:t>Google</a:t>
            </a:r>
            <a:r>
              <a:rPr lang="tr-TR" dirty="0">
                <a:hlinkClick r:id="rId3"/>
              </a:rPr>
              <a:t> Drive</a:t>
            </a:r>
            <a:r>
              <a:rPr lang="tr-TR" dirty="0"/>
              <a:t>. Yani, ileri yaş faktörü, tarama, takip ve tedavi kararlarında dikkate alınmalıdır. Kılavuz, yaşlı hastaların heterojen seyrine ve önceliklerine dikkat çekerek “tek beden uyan tedavi” yaklaşımının bu grupta uygun olmadığını </a:t>
            </a:r>
            <a:r>
              <a:rPr lang="tr-TR" dirty="0" err="1"/>
              <a:t>belirtir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pPr>
              <a:buFont typeface="Arial" panose="020B0604020202020204" pitchFamily="34" charset="0"/>
              <a:buChar char="•"/>
            </a:pPr>
            <a:r>
              <a:rPr lang="tr-TR" b="1" dirty="0"/>
              <a:t>Kapsamlı Değerlendirme:</a:t>
            </a:r>
            <a:r>
              <a:rPr lang="tr-TR" dirty="0"/>
              <a:t> Kılavuza göre yaşlı KBH hastalarında tanı ve tedavi kararları öncesinde </a:t>
            </a:r>
            <a:r>
              <a:rPr lang="tr-TR" b="1" dirty="0"/>
              <a:t>kırılganlık (</a:t>
            </a:r>
            <a:r>
              <a:rPr lang="tr-TR" b="1" dirty="0" err="1"/>
              <a:t>frailty</a:t>
            </a:r>
            <a:r>
              <a:rPr lang="tr-TR" b="1" dirty="0"/>
              <a:t>)</a:t>
            </a:r>
            <a:r>
              <a:rPr lang="tr-TR" dirty="0"/>
              <a:t>, bilişsel durum, beslenme ve depresyon gibi alanlarda multidisipliner değerlendirme </a:t>
            </a:r>
            <a:r>
              <a:rPr lang="tr-TR" dirty="0" err="1"/>
              <a:t>yapılmalıdır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Bu değerlendirme, yaşlı hastalardaki genel kırılganlık ve karmaşık durumun yönetimi için kritik kabul edilmektedir.</a:t>
            </a:r>
          </a:p>
          <a:p>
            <a:pPr>
              <a:buFont typeface="Arial" panose="020B0604020202020204" pitchFamily="34" charset="0"/>
              <a:buChar char="•"/>
            </a:pPr>
            <a:r>
              <a:rPr lang="tr-TR" b="1" dirty="0"/>
              <a:t>Risk Temelli Yaklaşım:</a:t>
            </a:r>
            <a:r>
              <a:rPr lang="tr-TR" dirty="0"/>
              <a:t> 2024 kılavuzu, GFR kategorileri ve “ısı haritası” ile göreceli risk değerlendirmesinin yanı sıra, </a:t>
            </a:r>
            <a:r>
              <a:rPr lang="tr-TR" b="1" dirty="0"/>
              <a:t>bireysel mutlak riski öngören skorlara (</a:t>
            </a:r>
            <a:r>
              <a:rPr lang="tr-TR" b="1" dirty="0" err="1"/>
              <a:t>örn</a:t>
            </a:r>
            <a:r>
              <a:rPr lang="tr-TR" b="1" dirty="0"/>
              <a:t>. KFRE)</a:t>
            </a:r>
            <a:r>
              <a:rPr lang="tr-TR" dirty="0"/>
              <a:t> geçişi </a:t>
            </a:r>
            <a:r>
              <a:rPr lang="tr-TR" dirty="0" err="1"/>
              <a:t>vurgular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Bu şekilde, sadece </a:t>
            </a:r>
            <a:r>
              <a:rPr lang="tr-TR" dirty="0" err="1"/>
              <a:t>GFR’ye</a:t>
            </a:r>
            <a:r>
              <a:rPr lang="tr-TR" dirty="0"/>
              <a:t> bakarak karar vermek yerine, hastanın gerçek böbrek yetmezliği riskine göre takip sıklığı ve uzman sevki planlanması önerilir. (Örnek: 2 yıllık diyaliz riski %5 olan 80 yaşındaki bir hasta, riski %40 olan benzer </a:t>
            </a:r>
            <a:r>
              <a:rPr lang="tr-TR" dirty="0" err="1"/>
              <a:t>GFR’li</a:t>
            </a:r>
            <a:r>
              <a:rPr lang="tr-TR" dirty="0"/>
              <a:t> bir hastaya göre daha seyrek kontrollere alınabilir.)</a:t>
            </a:r>
          </a:p>
          <a:p>
            <a:pPr>
              <a:buFont typeface="Arial" panose="020B0604020202020204" pitchFamily="34" charset="0"/>
              <a:buChar char="•"/>
            </a:pPr>
            <a:r>
              <a:rPr lang="tr-TR" b="1" dirty="0"/>
              <a:t>Konservatif Tedavi Opsiyonu:</a:t>
            </a:r>
            <a:r>
              <a:rPr lang="tr-TR" dirty="0"/>
              <a:t> Kılavuz, son dönem böbrek yetmezliği aşamasına gelen yaşlı bireylere </a:t>
            </a:r>
            <a:r>
              <a:rPr lang="tr-TR" b="1" dirty="0"/>
              <a:t>diyaliz dışı konservatif yönetim</a:t>
            </a:r>
            <a:r>
              <a:rPr lang="tr-TR" dirty="0"/>
              <a:t> seçeneğinin mutlaka sunulmasını ve bu tercihe saygı gösterilmesini tavsiye etmektedir</a:t>
            </a:r>
            <a:r>
              <a:rPr lang="tr-TR" dirty="0">
                <a:hlinkClick r:id="rId4"/>
              </a:rPr>
              <a:t>kdigo.org</a:t>
            </a:r>
            <a:r>
              <a:rPr lang="tr-TR" dirty="0">
                <a:hlinkClick r:id="rId5"/>
              </a:rPr>
              <a:t>kdigo.org</a:t>
            </a:r>
            <a:r>
              <a:rPr lang="tr-TR" dirty="0"/>
              <a:t>. Ayrıca, “ileri bakım planlaması” kapsamında palyatif bakım ve yaşam sonu kararlarının proaktif olarak ele alınması önerilir.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54</a:t>
            </a:fld>
            <a:endParaRPr lang="tr-TR" altLang="en-US"/>
          </a:p>
        </p:txBody>
      </p:sp>
    </p:spTree>
    <p:extLst>
      <p:ext uri="{BB962C8B-B14F-4D97-AF65-F5344CB8AC3E}">
        <p14:creationId xmlns:p14="http://schemas.microsoft.com/office/powerpoint/2010/main" val="2192836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b="1" u="sng" dirty="0">
                <a:solidFill>
                  <a:schemeClr val="hlink"/>
                </a:solidFill>
                <a:latin typeface="Arial" charset="0"/>
                <a:cs typeface="Arial" charset="0"/>
              </a:rPr>
              <a:t>senescence marker protein 30 </a:t>
            </a:r>
            <a:r>
              <a:rPr lang="tr-TR" b="1" u="sng" dirty="0">
                <a:solidFill>
                  <a:schemeClr val="hlink"/>
                </a:solidFill>
                <a:latin typeface="Arial" charset="0"/>
                <a:cs typeface="Arial" charset="0"/>
              </a:rPr>
              <a:t> (SMP30)</a:t>
            </a:r>
          </a:p>
          <a:p>
            <a:pPr lvl="1" eaLnBrk="1" hangingPunct="1">
              <a:lnSpc>
                <a:spcPct val="80000"/>
              </a:lnSpc>
            </a:pPr>
            <a:r>
              <a:rPr lang="en-US" sz="1600" u="sng" dirty="0">
                <a:solidFill>
                  <a:schemeClr val="hlink"/>
                </a:solidFill>
              </a:rPr>
              <a:t>Androgen production</a:t>
            </a:r>
          </a:p>
          <a:p>
            <a:pPr lvl="1" eaLnBrk="1" hangingPunct="1">
              <a:lnSpc>
                <a:spcPct val="80000"/>
              </a:lnSpc>
            </a:pPr>
            <a:r>
              <a:rPr lang="en-US" sz="1600" u="sng" dirty="0">
                <a:solidFill>
                  <a:schemeClr val="hlink"/>
                </a:solidFill>
              </a:rPr>
              <a:t>Loss of one allele of </a:t>
            </a:r>
            <a:r>
              <a:rPr lang="en-US" sz="1600" u="sng" dirty="0" err="1">
                <a:solidFill>
                  <a:schemeClr val="hlink"/>
                </a:solidFill>
              </a:rPr>
              <a:t>glial</a:t>
            </a:r>
            <a:r>
              <a:rPr lang="en-US" sz="1600" u="sng" dirty="0">
                <a:solidFill>
                  <a:schemeClr val="hlink"/>
                </a:solidFill>
              </a:rPr>
              <a:t> cell-derived </a:t>
            </a:r>
            <a:r>
              <a:rPr lang="en-US" sz="1600" u="sng" dirty="0" err="1">
                <a:solidFill>
                  <a:schemeClr val="hlink"/>
                </a:solidFill>
              </a:rPr>
              <a:t>neurotrophic</a:t>
            </a:r>
            <a:r>
              <a:rPr lang="en-US" sz="1600" u="sng" dirty="0">
                <a:solidFill>
                  <a:schemeClr val="hlink"/>
                </a:solidFill>
              </a:rPr>
              <a:t> factor</a:t>
            </a:r>
          </a:p>
          <a:p>
            <a:pPr lvl="2" eaLnBrk="1" hangingPunct="1">
              <a:lnSpc>
                <a:spcPct val="80000"/>
              </a:lnSpc>
            </a:pPr>
            <a:r>
              <a:rPr lang="en-US" sz="1400" dirty="0"/>
              <a:t>30% fewer </a:t>
            </a:r>
            <a:r>
              <a:rPr lang="en-US" sz="1400" dirty="0" err="1"/>
              <a:t>glomeruli</a:t>
            </a:r>
            <a:endParaRPr lang="en-US" sz="1400" dirty="0"/>
          </a:p>
          <a:p>
            <a:pPr lvl="2" eaLnBrk="1" hangingPunct="1">
              <a:lnSpc>
                <a:spcPct val="80000"/>
              </a:lnSpc>
            </a:pPr>
            <a:r>
              <a:rPr lang="en-US" sz="1400" dirty="0"/>
              <a:t>HTN</a:t>
            </a:r>
          </a:p>
          <a:p>
            <a:pPr lvl="2" eaLnBrk="1" hangingPunct="1">
              <a:lnSpc>
                <a:spcPct val="80000"/>
              </a:lnSpc>
            </a:pPr>
            <a:r>
              <a:rPr lang="en-US" sz="1400" dirty="0" err="1"/>
              <a:t>Glomerular</a:t>
            </a:r>
            <a:r>
              <a:rPr lang="en-US" sz="1400" dirty="0"/>
              <a:t> Hypertrophy</a:t>
            </a:r>
          </a:p>
          <a:p>
            <a:pPr lvl="2" eaLnBrk="1" hangingPunct="1">
              <a:lnSpc>
                <a:spcPct val="80000"/>
              </a:lnSpc>
            </a:pPr>
            <a:r>
              <a:rPr lang="en-US" sz="1400" dirty="0" err="1"/>
              <a:t>Hyperfiltration</a:t>
            </a:r>
            <a:endParaRPr lang="en-US" sz="1400" dirty="0"/>
          </a:p>
          <a:p>
            <a:pPr lvl="1" eaLnBrk="1" hangingPunct="1">
              <a:lnSpc>
                <a:spcPct val="80000"/>
              </a:lnSpc>
            </a:pPr>
            <a:r>
              <a:rPr lang="en-US" sz="1600" u="sng" dirty="0">
                <a:solidFill>
                  <a:schemeClr val="hlink"/>
                </a:solidFill>
              </a:rPr>
              <a:t>Reduced expression of the gene for the senescence marker protein 30 (SMP30)</a:t>
            </a:r>
          </a:p>
          <a:p>
            <a:pPr lvl="2" eaLnBrk="1" hangingPunct="1">
              <a:lnSpc>
                <a:spcPct val="80000"/>
              </a:lnSpc>
            </a:pPr>
            <a:r>
              <a:rPr lang="en-US" sz="1400" dirty="0"/>
              <a:t> Senescence of proximal tubules:</a:t>
            </a:r>
          </a:p>
          <a:p>
            <a:pPr lvl="3" eaLnBrk="1" hangingPunct="1">
              <a:lnSpc>
                <a:spcPct val="80000"/>
              </a:lnSpc>
            </a:pPr>
            <a:r>
              <a:rPr lang="en-US" dirty="0" err="1"/>
              <a:t>Lipofuscin</a:t>
            </a:r>
            <a:r>
              <a:rPr lang="en-US" dirty="0"/>
              <a:t> accumulation</a:t>
            </a:r>
          </a:p>
          <a:p>
            <a:pPr lvl="3" eaLnBrk="1" hangingPunct="1">
              <a:lnSpc>
                <a:spcPct val="80000"/>
              </a:lnSpc>
            </a:pPr>
            <a:r>
              <a:rPr lang="en-US" dirty="0"/>
              <a:t>Enlargement of </a:t>
            </a:r>
            <a:r>
              <a:rPr lang="en-US" dirty="0" err="1"/>
              <a:t>lisosomes</a:t>
            </a:r>
            <a:endParaRPr lang="en-US" dirty="0"/>
          </a:p>
          <a:p>
            <a:pPr lvl="3" eaLnBrk="1" hangingPunct="1">
              <a:lnSpc>
                <a:spcPct val="80000"/>
              </a:lnSpc>
            </a:pPr>
            <a:r>
              <a:rPr lang="en-US" dirty="0"/>
              <a:t>Accumulation</a:t>
            </a:r>
            <a:r>
              <a:rPr lang="en-US" sz="1600" dirty="0"/>
              <a:t> </a:t>
            </a:r>
            <a:r>
              <a:rPr lang="en-US" dirty="0"/>
              <a:t>of electron-dense material</a:t>
            </a:r>
          </a:p>
          <a:p>
            <a:pPr lvl="1" eaLnBrk="1" hangingPunct="1">
              <a:lnSpc>
                <a:spcPct val="80000"/>
              </a:lnSpc>
            </a:pPr>
            <a:r>
              <a:rPr lang="en-US" sz="1600" u="sng" dirty="0" err="1">
                <a:solidFill>
                  <a:schemeClr val="hlink"/>
                </a:solidFill>
              </a:rPr>
              <a:t>Downregulation</a:t>
            </a:r>
            <a:r>
              <a:rPr lang="en-US" sz="1600" u="sng" dirty="0">
                <a:solidFill>
                  <a:schemeClr val="hlink"/>
                </a:solidFill>
              </a:rPr>
              <a:t> of </a:t>
            </a:r>
            <a:r>
              <a:rPr lang="en-US" sz="1600" i="1" u="sng" dirty="0" err="1">
                <a:solidFill>
                  <a:schemeClr val="hlink"/>
                </a:solidFill>
              </a:rPr>
              <a:t>klotho</a:t>
            </a:r>
            <a:r>
              <a:rPr lang="en-US" sz="1600" u="sng" dirty="0">
                <a:solidFill>
                  <a:schemeClr val="hlink"/>
                </a:solidFill>
              </a:rPr>
              <a:t> gene by AII</a:t>
            </a:r>
          </a:p>
          <a:p>
            <a:pPr lvl="2" eaLnBrk="1" hangingPunct="1">
              <a:lnSpc>
                <a:spcPct val="80000"/>
              </a:lnSpc>
            </a:pPr>
            <a:r>
              <a:rPr lang="en-US" sz="1400" dirty="0"/>
              <a:t>Altered Calcium and Phosphorus </a:t>
            </a:r>
            <a:r>
              <a:rPr lang="en-US" sz="1400" dirty="0" err="1"/>
              <a:t>omeostasis</a:t>
            </a:r>
            <a:endParaRPr lang="en-US" sz="1400" dirty="0"/>
          </a:p>
          <a:p>
            <a:pPr lvl="1" eaLnBrk="1" hangingPunct="1">
              <a:lnSpc>
                <a:spcPct val="80000"/>
              </a:lnSpc>
            </a:pPr>
            <a:r>
              <a:rPr lang="en-US" sz="1600" u="sng" dirty="0">
                <a:solidFill>
                  <a:schemeClr val="hlink"/>
                </a:solidFill>
              </a:rPr>
              <a:t>AA heritage</a:t>
            </a:r>
          </a:p>
          <a:p>
            <a:pPr lvl="2" eaLnBrk="1" hangingPunct="1">
              <a:lnSpc>
                <a:spcPct val="80000"/>
              </a:lnSpc>
            </a:pPr>
            <a:r>
              <a:rPr lang="en-US" sz="1400" dirty="0"/>
              <a:t>Increased susceptibility for hypertensive </a:t>
            </a:r>
            <a:r>
              <a:rPr lang="en-US" sz="1400" dirty="0" err="1"/>
              <a:t>nephrosclerosis</a:t>
            </a:r>
            <a:endParaRPr lang="tr-TR" sz="1400" dirty="0"/>
          </a:p>
          <a:p>
            <a:pPr lvl="2" eaLnBrk="1" hangingPunct="1">
              <a:lnSpc>
                <a:spcPct val="80000"/>
              </a:lnSpc>
            </a:pPr>
            <a:endParaRPr lang="tr-TR" sz="1400" dirty="0"/>
          </a:p>
          <a:p>
            <a:pPr eaLnBrk="1" hangingPunct="1">
              <a:lnSpc>
                <a:spcPct val="80000"/>
              </a:lnSpc>
            </a:pPr>
            <a:r>
              <a:rPr lang="en-US" dirty="0">
                <a:solidFill>
                  <a:srgbClr val="FFFF00"/>
                </a:solidFill>
              </a:rPr>
              <a:t>Cellular Changes</a:t>
            </a:r>
          </a:p>
          <a:p>
            <a:pPr lvl="1" eaLnBrk="1" hangingPunct="1">
              <a:lnSpc>
                <a:spcPct val="80000"/>
              </a:lnSpc>
            </a:pPr>
            <a:r>
              <a:rPr lang="en-US" sz="1600" u="sng" dirty="0" err="1">
                <a:solidFill>
                  <a:schemeClr val="hlink"/>
                </a:solidFill>
              </a:rPr>
              <a:t>Subcellular</a:t>
            </a:r>
            <a:r>
              <a:rPr lang="en-US" sz="1600" u="sng" dirty="0">
                <a:solidFill>
                  <a:schemeClr val="hlink"/>
                </a:solidFill>
              </a:rPr>
              <a:t> structural changes</a:t>
            </a:r>
          </a:p>
          <a:p>
            <a:pPr lvl="2" eaLnBrk="1" hangingPunct="1">
              <a:lnSpc>
                <a:spcPct val="80000"/>
              </a:lnSpc>
            </a:pPr>
            <a:r>
              <a:rPr lang="en-US" sz="1400" dirty="0"/>
              <a:t>Brush border abnormalities</a:t>
            </a:r>
          </a:p>
          <a:p>
            <a:pPr lvl="2" eaLnBrk="1" hangingPunct="1">
              <a:lnSpc>
                <a:spcPct val="80000"/>
              </a:lnSpc>
            </a:pPr>
            <a:r>
              <a:rPr lang="en-US" sz="1400" dirty="0"/>
              <a:t>Mitochondrial changes</a:t>
            </a:r>
          </a:p>
          <a:p>
            <a:pPr lvl="2" eaLnBrk="1" hangingPunct="1">
              <a:lnSpc>
                <a:spcPct val="80000"/>
              </a:lnSpc>
            </a:pPr>
            <a:r>
              <a:rPr lang="en-US" sz="1400" dirty="0" err="1"/>
              <a:t>Lipofuscin</a:t>
            </a:r>
            <a:r>
              <a:rPr lang="en-US" sz="1400" dirty="0"/>
              <a:t> acc.</a:t>
            </a:r>
          </a:p>
          <a:p>
            <a:pPr lvl="1" eaLnBrk="1" hangingPunct="1">
              <a:lnSpc>
                <a:spcPct val="80000"/>
              </a:lnSpc>
            </a:pPr>
            <a:r>
              <a:rPr lang="en-US" sz="1600" u="sng" dirty="0">
                <a:solidFill>
                  <a:schemeClr val="hlink"/>
                </a:solidFill>
              </a:rPr>
              <a:t>Somatic and Mitochondrial DNA mutations</a:t>
            </a:r>
          </a:p>
          <a:p>
            <a:pPr lvl="1" eaLnBrk="1" hangingPunct="1">
              <a:lnSpc>
                <a:spcPct val="80000"/>
              </a:lnSpc>
            </a:pPr>
            <a:r>
              <a:rPr lang="en-US" sz="1600" u="sng" dirty="0">
                <a:solidFill>
                  <a:schemeClr val="hlink"/>
                </a:solidFill>
              </a:rPr>
              <a:t>Telomere Shortening</a:t>
            </a:r>
          </a:p>
          <a:p>
            <a:pPr lvl="1" eaLnBrk="1" hangingPunct="1">
              <a:lnSpc>
                <a:spcPct val="80000"/>
              </a:lnSpc>
            </a:pPr>
            <a:r>
              <a:rPr lang="en-US" sz="1600" u="sng" dirty="0">
                <a:solidFill>
                  <a:schemeClr val="hlink"/>
                </a:solidFill>
              </a:rPr>
              <a:t>Oxidative damage</a:t>
            </a:r>
          </a:p>
          <a:p>
            <a:pPr lvl="2" eaLnBrk="1" hangingPunct="1">
              <a:lnSpc>
                <a:spcPct val="80000"/>
              </a:lnSpc>
            </a:pPr>
            <a:r>
              <a:rPr lang="en-US" sz="1400" dirty="0"/>
              <a:t>Imbalance between free radicals from aerobic metabolism and endogenous scavengers (superoxide dismutase, </a:t>
            </a:r>
            <a:r>
              <a:rPr lang="en-US" sz="1400" dirty="0" err="1"/>
              <a:t>Vit</a:t>
            </a:r>
            <a:r>
              <a:rPr lang="en-US" sz="1400" dirty="0"/>
              <a:t>. C &amp; E, selenium) leading to </a:t>
            </a:r>
            <a:r>
              <a:rPr lang="en-US" sz="1400" dirty="0" err="1"/>
              <a:t>carbonylation</a:t>
            </a:r>
            <a:r>
              <a:rPr lang="en-US" sz="1400" dirty="0"/>
              <a:t> and </a:t>
            </a:r>
            <a:r>
              <a:rPr lang="en-US" sz="1400" dirty="0" err="1"/>
              <a:t>nitrotyrosination</a:t>
            </a:r>
            <a:endParaRPr lang="en-US" sz="1400" dirty="0"/>
          </a:p>
          <a:p>
            <a:pPr lvl="1" eaLnBrk="1" hangingPunct="1">
              <a:lnSpc>
                <a:spcPct val="80000"/>
              </a:lnSpc>
            </a:pPr>
            <a:r>
              <a:rPr lang="en-US" sz="1600" u="sng" dirty="0">
                <a:solidFill>
                  <a:schemeClr val="hlink"/>
                </a:solidFill>
              </a:rPr>
              <a:t>Accumulation of AGEs</a:t>
            </a:r>
            <a:r>
              <a:rPr lang="en-US" sz="1600" dirty="0">
                <a:solidFill>
                  <a:srgbClr val="FFFF00"/>
                </a:solidFill>
              </a:rPr>
              <a:t> </a:t>
            </a:r>
          </a:p>
          <a:p>
            <a:pPr lvl="2" eaLnBrk="1" hangingPunct="1">
              <a:lnSpc>
                <a:spcPct val="80000"/>
              </a:lnSpc>
            </a:pPr>
            <a:r>
              <a:rPr lang="en-US" sz="1600" dirty="0"/>
              <a:t>Direct toxicity</a:t>
            </a:r>
          </a:p>
          <a:p>
            <a:pPr lvl="2" eaLnBrk="1" hangingPunct="1">
              <a:lnSpc>
                <a:spcPct val="80000"/>
              </a:lnSpc>
            </a:pPr>
            <a:r>
              <a:rPr lang="en-US" sz="1600" dirty="0"/>
              <a:t>Interaction with RAGEs leading to inflammatory molecule expression</a:t>
            </a:r>
          </a:p>
          <a:p>
            <a:pPr lvl="1" eaLnBrk="1" hangingPunct="1">
              <a:lnSpc>
                <a:spcPct val="80000"/>
              </a:lnSpc>
            </a:pPr>
            <a:r>
              <a:rPr lang="en-US" sz="1600" u="sng" dirty="0">
                <a:solidFill>
                  <a:schemeClr val="hlink"/>
                </a:solidFill>
              </a:rPr>
              <a:t>Increased apoptosis</a:t>
            </a:r>
          </a:p>
          <a:p>
            <a:pPr lvl="1" eaLnBrk="1" hangingPunct="1">
              <a:lnSpc>
                <a:spcPct val="80000"/>
              </a:lnSpc>
            </a:pPr>
            <a:r>
              <a:rPr lang="en-US" sz="1600" u="sng" dirty="0">
                <a:solidFill>
                  <a:schemeClr val="hlink"/>
                </a:solidFill>
              </a:rPr>
              <a:t>Single gene expression changes</a:t>
            </a:r>
          </a:p>
          <a:p>
            <a:pPr lvl="2" eaLnBrk="1" hangingPunct="1">
              <a:lnSpc>
                <a:spcPct val="80000"/>
              </a:lnSpc>
            </a:pPr>
            <a:r>
              <a:rPr lang="en-US" sz="1400" dirty="0"/>
              <a:t>Hypoxia</a:t>
            </a:r>
          </a:p>
          <a:p>
            <a:pPr lvl="2" eaLnBrk="1" hangingPunct="1">
              <a:lnSpc>
                <a:spcPct val="80000"/>
              </a:lnSpc>
            </a:pPr>
            <a:r>
              <a:rPr lang="en-US" sz="1400" dirty="0"/>
              <a:t>Fibrosis</a:t>
            </a:r>
          </a:p>
          <a:p>
            <a:pPr lvl="2" eaLnBrk="1" hangingPunct="1">
              <a:lnSpc>
                <a:spcPct val="80000"/>
              </a:lnSpc>
            </a:pPr>
            <a:r>
              <a:rPr lang="en-US" sz="1400" dirty="0"/>
              <a:t>Inflammation</a:t>
            </a:r>
          </a:p>
          <a:p>
            <a:pPr lvl="2" eaLnBrk="1" hangingPunct="1">
              <a:lnSpc>
                <a:spcPct val="80000"/>
              </a:lnSpc>
            </a:pPr>
            <a:endParaRPr lang="en-US" sz="1400" dirty="0"/>
          </a:p>
          <a:p>
            <a:pPr lvl="2" eaLnBrk="1" hangingPunct="1">
              <a:lnSpc>
                <a:spcPct val="80000"/>
              </a:lnSpc>
            </a:pPr>
            <a:endParaRPr lang="en-US" sz="1400" dirty="0"/>
          </a:p>
          <a:p>
            <a:pPr lvl="2" eaLnBrk="1" hangingPunct="1">
              <a:lnSpc>
                <a:spcPct val="80000"/>
              </a:lnSpc>
            </a:pPr>
            <a:endParaRPr lang="en-US" sz="1400" dirty="0"/>
          </a:p>
          <a:p>
            <a:pPr lvl="2" eaLnBrk="1" hangingPunct="1">
              <a:lnSpc>
                <a:spcPct val="80000"/>
              </a:lnSpc>
            </a:pPr>
            <a:endParaRPr lang="en-US" sz="900" dirty="0"/>
          </a:p>
          <a:p>
            <a:pPr lvl="2" eaLnBrk="1" hangingPunct="1">
              <a:lnSpc>
                <a:spcPct val="80000"/>
              </a:lnSpc>
              <a:buFont typeface="Wingdings" pitchFamily="2" charset="2"/>
              <a:buNone/>
            </a:pPr>
            <a:r>
              <a:rPr lang="en-US" sz="900" dirty="0"/>
              <a:t> </a:t>
            </a:r>
          </a:p>
          <a:p>
            <a:endParaRPr lang="en-US" dirty="0"/>
          </a:p>
        </p:txBody>
      </p:sp>
      <p:sp>
        <p:nvSpPr>
          <p:cNvPr id="4" name="Slayt Numarası Yer Tutucusu 3"/>
          <p:cNvSpPr>
            <a:spLocks noGrp="1"/>
          </p:cNvSpPr>
          <p:nvPr>
            <p:ph type="sldNum" sz="quarter" idx="5"/>
          </p:nvPr>
        </p:nvSpPr>
        <p:spPr/>
        <p:txBody>
          <a:bodyPr/>
          <a:lstStyle/>
          <a:p>
            <a:pPr>
              <a:defRPr/>
            </a:pPr>
            <a:fld id="{F248FE78-5B24-49F4-984E-15FAE6DC6B5A}" type="slidenum">
              <a:rPr lang="en-US" smtClean="0"/>
              <a:pPr>
                <a:defRPr/>
              </a:pPr>
              <a:t>55</a:t>
            </a:fld>
            <a:endParaRPr lang="en-US"/>
          </a:p>
        </p:txBody>
      </p:sp>
    </p:spTree>
    <p:extLst>
      <p:ext uri="{BB962C8B-B14F-4D97-AF65-F5344CB8AC3E}">
        <p14:creationId xmlns:p14="http://schemas.microsoft.com/office/powerpoint/2010/main" val="1066842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a:latin typeface="Arial" charset="0"/>
                <a:cs typeface="Arial" charset="0"/>
              </a:rPr>
              <a:t>İlerleyen</a:t>
            </a:r>
            <a:r>
              <a:rPr lang="en-US" dirty="0">
                <a:latin typeface="Arial" charset="0"/>
                <a:cs typeface="Arial" charset="0"/>
              </a:rPr>
              <a:t> </a:t>
            </a:r>
            <a:r>
              <a:rPr lang="en-US" dirty="0" err="1">
                <a:latin typeface="Arial" charset="0"/>
                <a:cs typeface="Arial" charset="0"/>
              </a:rPr>
              <a:t>yaşla</a:t>
            </a:r>
            <a:r>
              <a:rPr lang="en-US" dirty="0">
                <a:latin typeface="Arial" charset="0"/>
                <a:cs typeface="Arial" charset="0"/>
              </a:rPr>
              <a:t> </a:t>
            </a:r>
            <a:r>
              <a:rPr lang="en-US" dirty="0" err="1">
                <a:latin typeface="Arial" charset="0"/>
                <a:cs typeface="Arial" charset="0"/>
              </a:rPr>
              <a:t>beraber</a:t>
            </a:r>
            <a:r>
              <a:rPr lang="en-US" dirty="0">
                <a:latin typeface="Arial" charset="0"/>
                <a:cs typeface="Arial" charset="0"/>
              </a:rPr>
              <a:t> </a:t>
            </a:r>
            <a:r>
              <a:rPr lang="en-US" dirty="0" err="1">
                <a:latin typeface="Arial" charset="0"/>
                <a:cs typeface="Arial" charset="0"/>
              </a:rPr>
              <a:t>böbrek</a:t>
            </a:r>
            <a:r>
              <a:rPr lang="en-US" dirty="0">
                <a:latin typeface="Arial" charset="0"/>
                <a:cs typeface="Arial" charset="0"/>
              </a:rPr>
              <a:t> </a:t>
            </a:r>
            <a:r>
              <a:rPr lang="en-US" dirty="0" err="1">
                <a:latin typeface="Arial" charset="0"/>
                <a:cs typeface="Arial" charset="0"/>
              </a:rPr>
              <a:t>kitlesinde</a:t>
            </a:r>
            <a:r>
              <a:rPr lang="en-US" dirty="0">
                <a:latin typeface="Arial" charset="0"/>
                <a:cs typeface="Arial" charset="0"/>
              </a:rPr>
              <a:t> </a:t>
            </a:r>
            <a:r>
              <a:rPr lang="en-US" dirty="0" err="1">
                <a:latin typeface="Arial" charset="0"/>
                <a:cs typeface="Arial" charset="0"/>
              </a:rPr>
              <a:t>azalma</a:t>
            </a:r>
            <a:r>
              <a:rPr lang="en-US" dirty="0">
                <a:latin typeface="Arial" charset="0"/>
                <a:cs typeface="Arial" charset="0"/>
              </a:rPr>
              <a:t> </a:t>
            </a:r>
            <a:r>
              <a:rPr lang="en-US" dirty="0" err="1">
                <a:latin typeface="Arial" charset="0"/>
                <a:cs typeface="Arial" charset="0"/>
              </a:rPr>
              <a:t>ortaya</a:t>
            </a:r>
            <a:r>
              <a:rPr lang="tr-TR" dirty="0">
                <a:latin typeface="Arial" charset="0"/>
                <a:cs typeface="Arial" charset="0"/>
              </a:rPr>
              <a:t> </a:t>
            </a:r>
            <a:r>
              <a:rPr lang="en-US" dirty="0" err="1">
                <a:latin typeface="Arial" charset="0"/>
                <a:cs typeface="Arial" charset="0"/>
              </a:rPr>
              <a:t>çıkar</a:t>
            </a:r>
            <a:r>
              <a:rPr lang="en-US" dirty="0">
                <a:latin typeface="Arial" charset="0"/>
                <a:cs typeface="Arial" charset="0"/>
              </a:rPr>
              <a:t>. </a:t>
            </a:r>
            <a:endParaRPr lang="tr-TR" dirty="0">
              <a:latin typeface="Arial" charset="0"/>
              <a:cs typeface="Arial" charset="0"/>
            </a:endParaRPr>
          </a:p>
          <a:p>
            <a:pPr eaLnBrk="1" hangingPunct="1">
              <a:spcBef>
                <a:spcPct val="0"/>
              </a:spcBef>
            </a:pPr>
            <a:r>
              <a:rPr lang="en-US" dirty="0" err="1">
                <a:latin typeface="Arial" charset="0"/>
                <a:cs typeface="Arial" charset="0"/>
              </a:rPr>
              <a:t>Otuz</a:t>
            </a:r>
            <a:r>
              <a:rPr lang="en-US" dirty="0">
                <a:latin typeface="Arial" charset="0"/>
                <a:cs typeface="Arial" charset="0"/>
              </a:rPr>
              <a:t> </a:t>
            </a:r>
            <a:r>
              <a:rPr lang="en-US" dirty="0" err="1">
                <a:latin typeface="Arial" charset="0"/>
                <a:cs typeface="Arial" charset="0"/>
              </a:rPr>
              <a:t>yaşında</a:t>
            </a:r>
            <a:r>
              <a:rPr lang="en-US" dirty="0">
                <a:latin typeface="Arial" charset="0"/>
                <a:cs typeface="Arial" charset="0"/>
              </a:rPr>
              <a:t> 200-270 gr </a:t>
            </a:r>
            <a:r>
              <a:rPr lang="en-US" dirty="0" err="1">
                <a:latin typeface="Arial" charset="0"/>
                <a:cs typeface="Arial" charset="0"/>
              </a:rPr>
              <a:t>olan</a:t>
            </a:r>
            <a:r>
              <a:rPr lang="en-US" dirty="0">
                <a:latin typeface="Arial" charset="0"/>
                <a:cs typeface="Arial" charset="0"/>
              </a:rPr>
              <a:t> </a:t>
            </a:r>
            <a:r>
              <a:rPr lang="en-US" dirty="0" err="1">
                <a:latin typeface="Arial" charset="0"/>
                <a:cs typeface="Arial" charset="0"/>
              </a:rPr>
              <a:t>böbrek</a:t>
            </a:r>
            <a:r>
              <a:rPr lang="en-US" dirty="0">
                <a:latin typeface="Arial" charset="0"/>
                <a:cs typeface="Arial" charset="0"/>
              </a:rPr>
              <a:t> </a:t>
            </a:r>
            <a:r>
              <a:rPr lang="en-US" dirty="0" err="1">
                <a:latin typeface="Arial" charset="0"/>
                <a:cs typeface="Arial" charset="0"/>
              </a:rPr>
              <a:t>kitlesi</a:t>
            </a:r>
            <a:r>
              <a:rPr lang="en-US" dirty="0">
                <a:latin typeface="Arial" charset="0"/>
                <a:cs typeface="Arial" charset="0"/>
              </a:rPr>
              <a:t>, 90 </a:t>
            </a:r>
            <a:r>
              <a:rPr lang="en-US" dirty="0" err="1">
                <a:latin typeface="Arial" charset="0"/>
                <a:cs typeface="Arial" charset="0"/>
              </a:rPr>
              <a:t>yaşında</a:t>
            </a:r>
            <a:endParaRPr lang="en-US" dirty="0">
              <a:latin typeface="Arial" charset="0"/>
              <a:cs typeface="Arial" charset="0"/>
            </a:endParaRPr>
          </a:p>
          <a:p>
            <a:pPr eaLnBrk="1" hangingPunct="1">
              <a:spcBef>
                <a:spcPct val="0"/>
              </a:spcBef>
            </a:pPr>
            <a:r>
              <a:rPr lang="en-US" dirty="0">
                <a:latin typeface="Arial" charset="0"/>
                <a:cs typeface="Arial" charset="0"/>
              </a:rPr>
              <a:t>%20-%30 </a:t>
            </a:r>
            <a:r>
              <a:rPr lang="en-US" dirty="0" err="1">
                <a:latin typeface="Arial" charset="0"/>
                <a:cs typeface="Arial" charset="0"/>
              </a:rPr>
              <a:t>oranında</a:t>
            </a:r>
            <a:r>
              <a:rPr lang="en-US" dirty="0">
                <a:latin typeface="Arial" charset="0"/>
                <a:cs typeface="Arial" charset="0"/>
              </a:rPr>
              <a:t> </a:t>
            </a:r>
            <a:r>
              <a:rPr lang="en-US" dirty="0" err="1">
                <a:latin typeface="Arial" charset="0"/>
                <a:cs typeface="Arial" charset="0"/>
              </a:rPr>
              <a:t>azalarak</a:t>
            </a:r>
            <a:r>
              <a:rPr lang="en-US" dirty="0">
                <a:latin typeface="Arial" charset="0"/>
                <a:cs typeface="Arial" charset="0"/>
              </a:rPr>
              <a:t> 180-200 </a:t>
            </a:r>
            <a:r>
              <a:rPr lang="en-US" dirty="0" err="1">
                <a:latin typeface="Arial" charset="0"/>
                <a:cs typeface="Arial" charset="0"/>
              </a:rPr>
              <a:t>gr'a</a:t>
            </a:r>
            <a:r>
              <a:rPr lang="en-US" dirty="0">
                <a:latin typeface="Arial" charset="0"/>
                <a:cs typeface="Arial" charset="0"/>
              </a:rPr>
              <a:t> </a:t>
            </a:r>
            <a:r>
              <a:rPr lang="en-US" dirty="0" err="1">
                <a:latin typeface="Arial" charset="0"/>
                <a:cs typeface="Arial" charset="0"/>
              </a:rPr>
              <a:t>düşer</a:t>
            </a:r>
            <a:r>
              <a:rPr lang="en-US" dirty="0">
                <a:latin typeface="Arial" charset="0"/>
                <a:cs typeface="Arial" charset="0"/>
              </a:rPr>
              <a:t> (1). Bu </a:t>
            </a:r>
            <a:r>
              <a:rPr lang="en-US" dirty="0" err="1">
                <a:latin typeface="Arial" charset="0"/>
                <a:cs typeface="Arial" charset="0"/>
              </a:rPr>
              <a:t>kitle</a:t>
            </a:r>
            <a:endParaRPr lang="en-US" dirty="0">
              <a:latin typeface="Arial" charset="0"/>
              <a:cs typeface="Arial" charset="0"/>
            </a:endParaRPr>
          </a:p>
          <a:p>
            <a:pPr eaLnBrk="1" hangingPunct="1">
              <a:spcBef>
                <a:spcPct val="0"/>
              </a:spcBef>
            </a:pPr>
            <a:r>
              <a:rPr lang="en-US" dirty="0" err="1">
                <a:latin typeface="Arial" charset="0"/>
                <a:cs typeface="Arial" charset="0"/>
              </a:rPr>
              <a:t>kaybı</a:t>
            </a:r>
            <a:r>
              <a:rPr lang="en-US" dirty="0">
                <a:latin typeface="Arial" charset="0"/>
                <a:cs typeface="Arial" charset="0"/>
              </a:rPr>
              <a:t> </a:t>
            </a:r>
            <a:r>
              <a:rPr lang="en-US" dirty="0" err="1">
                <a:latin typeface="Arial" charset="0"/>
                <a:cs typeface="Arial" charset="0"/>
              </a:rPr>
              <a:t>sırasında</a:t>
            </a:r>
            <a:r>
              <a:rPr lang="en-US" dirty="0">
                <a:latin typeface="Arial" charset="0"/>
                <a:cs typeface="Arial" charset="0"/>
              </a:rPr>
              <a:t> medulla </a:t>
            </a:r>
            <a:r>
              <a:rPr lang="en-US" dirty="0" err="1">
                <a:latin typeface="Arial" charset="0"/>
                <a:cs typeface="Arial" charset="0"/>
              </a:rPr>
              <a:t>dokusu</a:t>
            </a:r>
            <a:r>
              <a:rPr lang="en-US" dirty="0">
                <a:latin typeface="Arial" charset="0"/>
                <a:cs typeface="Arial" charset="0"/>
              </a:rPr>
              <a:t> </a:t>
            </a:r>
            <a:r>
              <a:rPr lang="en-US" dirty="0" err="1">
                <a:latin typeface="Arial" charset="0"/>
                <a:cs typeface="Arial" charset="0"/>
              </a:rPr>
              <a:t>korunmakta</a:t>
            </a:r>
            <a:r>
              <a:rPr lang="en-US" dirty="0">
                <a:latin typeface="Arial" charset="0"/>
                <a:cs typeface="Arial" charset="0"/>
              </a:rPr>
              <a:t> </a:t>
            </a:r>
            <a:r>
              <a:rPr lang="en-US" dirty="0" err="1">
                <a:latin typeface="Arial" charset="0"/>
                <a:cs typeface="Arial" charset="0"/>
              </a:rPr>
              <a:t>ve</a:t>
            </a:r>
            <a:r>
              <a:rPr lang="en-US" dirty="0">
                <a:latin typeface="Arial" charset="0"/>
                <a:cs typeface="Arial" charset="0"/>
              </a:rPr>
              <a:t> </a:t>
            </a:r>
            <a:r>
              <a:rPr lang="en-US" dirty="0" err="1">
                <a:latin typeface="Arial" charset="0"/>
                <a:cs typeface="Arial" charset="0"/>
              </a:rPr>
              <a:t>kayıp</a:t>
            </a:r>
            <a:r>
              <a:rPr lang="en-US" dirty="0">
                <a:latin typeface="Arial" charset="0"/>
                <a:cs typeface="Arial" charset="0"/>
              </a:rPr>
              <a:t> </a:t>
            </a:r>
            <a:r>
              <a:rPr lang="en-US" dirty="0" err="1">
                <a:latin typeface="Arial" charset="0"/>
                <a:cs typeface="Arial" charset="0"/>
              </a:rPr>
              <a:t>esas</a:t>
            </a:r>
            <a:endParaRPr lang="en-US" dirty="0">
              <a:latin typeface="Arial" charset="0"/>
              <a:cs typeface="Arial" charset="0"/>
            </a:endParaRPr>
          </a:p>
          <a:p>
            <a:pPr eaLnBrk="1" hangingPunct="1">
              <a:spcBef>
                <a:spcPct val="0"/>
              </a:spcBef>
            </a:pPr>
            <a:r>
              <a:rPr lang="en-US" dirty="0" err="1">
                <a:latin typeface="Arial" charset="0"/>
                <a:cs typeface="Arial" charset="0"/>
              </a:rPr>
              <a:t>olarak</a:t>
            </a:r>
            <a:r>
              <a:rPr lang="en-US" dirty="0">
                <a:latin typeface="Arial" charset="0"/>
                <a:cs typeface="Arial" charset="0"/>
              </a:rPr>
              <a:t> </a:t>
            </a:r>
            <a:r>
              <a:rPr lang="en-US" dirty="0" err="1">
                <a:latin typeface="Arial" charset="0"/>
                <a:cs typeface="Arial" charset="0"/>
              </a:rPr>
              <a:t>korteks</a:t>
            </a:r>
            <a:r>
              <a:rPr lang="en-US" dirty="0">
                <a:latin typeface="Arial" charset="0"/>
                <a:cs typeface="Arial" charset="0"/>
              </a:rPr>
              <a:t> </a:t>
            </a:r>
            <a:r>
              <a:rPr lang="en-US" dirty="0" err="1">
                <a:latin typeface="Arial" charset="0"/>
                <a:cs typeface="Arial" charset="0"/>
              </a:rPr>
              <a:t>dokusundan</a:t>
            </a:r>
            <a:r>
              <a:rPr lang="en-US" dirty="0">
                <a:latin typeface="Arial" charset="0"/>
                <a:cs typeface="Arial" charset="0"/>
              </a:rPr>
              <a:t> </a:t>
            </a:r>
            <a:r>
              <a:rPr lang="en-US" dirty="0" err="1">
                <a:latin typeface="Arial" charset="0"/>
                <a:cs typeface="Arial" charset="0"/>
              </a:rPr>
              <a:t>olmaktadır</a:t>
            </a:r>
            <a:r>
              <a:rPr lang="en-US" dirty="0">
                <a:latin typeface="Arial" charset="0"/>
                <a:cs typeface="Arial" charset="0"/>
              </a:rPr>
              <a:t>. </a:t>
            </a:r>
            <a:endParaRPr lang="tr-TR" dirty="0">
              <a:latin typeface="Arial" charset="0"/>
              <a:cs typeface="Arial" charset="0"/>
            </a:endParaRPr>
          </a:p>
          <a:p>
            <a:pPr eaLnBrk="1" hangingPunct="1">
              <a:spcBef>
                <a:spcPct val="0"/>
              </a:spcBef>
            </a:pPr>
            <a:endParaRPr lang="en-US" dirty="0"/>
          </a:p>
        </p:txBody>
      </p:sp>
      <p:sp>
        <p:nvSpPr>
          <p:cNvPr id="1003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23BE4A9-2F63-4612-BA46-45B1A43192EE}" type="slidenum">
              <a:rPr lang="en-US" smtClean="0">
                <a:latin typeface="Calibri" pitchFamily="34" charset="0"/>
              </a:rPr>
              <a:pPr eaLnBrk="1" fontAlgn="base" hangingPunct="1">
                <a:spcBef>
                  <a:spcPct val="0"/>
                </a:spcBef>
                <a:spcAft>
                  <a:spcPct val="0"/>
                </a:spcAft>
              </a:pPr>
              <a:t>56</a:t>
            </a:fld>
            <a:endParaRPr lang="en-US">
              <a:latin typeface="Calibri" pitchFamily="34" charset="0"/>
            </a:endParaRPr>
          </a:p>
        </p:txBody>
      </p:sp>
    </p:spTree>
    <p:extLst>
      <p:ext uri="{BB962C8B-B14F-4D97-AF65-F5344CB8AC3E}">
        <p14:creationId xmlns:p14="http://schemas.microsoft.com/office/powerpoint/2010/main" val="3053399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a:latin typeface="Arial" charset="0"/>
                <a:cs typeface="Arial" charset="0"/>
              </a:rPr>
              <a:t>Böbrek</a:t>
            </a:r>
            <a:r>
              <a:rPr lang="en-US" dirty="0">
                <a:latin typeface="Arial" charset="0"/>
                <a:cs typeface="Arial" charset="0"/>
              </a:rPr>
              <a:t> </a:t>
            </a:r>
            <a:r>
              <a:rPr lang="en-US" dirty="0" err="1">
                <a:latin typeface="Arial" charset="0"/>
                <a:cs typeface="Arial" charset="0"/>
              </a:rPr>
              <a:t>kitlesinde</a:t>
            </a:r>
            <a:endParaRPr lang="en-US" dirty="0">
              <a:latin typeface="Arial" charset="0"/>
              <a:cs typeface="Arial" charset="0"/>
            </a:endParaRPr>
          </a:p>
          <a:p>
            <a:pPr eaLnBrk="1" hangingPunct="1">
              <a:spcBef>
                <a:spcPct val="0"/>
              </a:spcBef>
            </a:pPr>
            <a:r>
              <a:rPr lang="en-US" dirty="0" err="1">
                <a:latin typeface="Arial" charset="0"/>
                <a:cs typeface="Arial" charset="0"/>
              </a:rPr>
              <a:t>değişiklikle</a:t>
            </a:r>
            <a:r>
              <a:rPr lang="en-US" dirty="0">
                <a:latin typeface="Arial" charset="0"/>
                <a:cs typeface="Arial" charset="0"/>
              </a:rPr>
              <a:t> </a:t>
            </a:r>
            <a:r>
              <a:rPr lang="en-US" dirty="0" err="1">
                <a:latin typeface="Arial" charset="0"/>
                <a:cs typeface="Arial" charset="0"/>
              </a:rPr>
              <a:t>beraber</a:t>
            </a:r>
            <a:r>
              <a:rPr lang="en-US" dirty="0">
                <a:latin typeface="Arial" charset="0"/>
                <a:cs typeface="Arial" charset="0"/>
              </a:rPr>
              <a:t>, </a:t>
            </a:r>
            <a:r>
              <a:rPr lang="en-US" dirty="0" err="1">
                <a:latin typeface="Arial" charset="0"/>
                <a:cs typeface="Arial" charset="0"/>
              </a:rPr>
              <a:t>glomerül</a:t>
            </a:r>
            <a:r>
              <a:rPr lang="en-US" dirty="0">
                <a:latin typeface="Arial" charset="0"/>
                <a:cs typeface="Arial" charset="0"/>
              </a:rPr>
              <a:t> </a:t>
            </a:r>
            <a:r>
              <a:rPr lang="en-US" dirty="0" err="1">
                <a:latin typeface="Arial" charset="0"/>
                <a:cs typeface="Arial" charset="0"/>
              </a:rPr>
              <a:t>sayısı</a:t>
            </a:r>
            <a:r>
              <a:rPr lang="en-US" dirty="0">
                <a:latin typeface="Arial" charset="0"/>
                <a:cs typeface="Arial" charset="0"/>
              </a:rPr>
              <a:t> da </a:t>
            </a:r>
            <a:r>
              <a:rPr lang="en-US" dirty="0" err="1">
                <a:latin typeface="Arial" charset="0"/>
                <a:cs typeface="Arial" charset="0"/>
              </a:rPr>
              <a:t>yaşlanma</a:t>
            </a:r>
            <a:r>
              <a:rPr lang="en-US" dirty="0">
                <a:latin typeface="Arial" charset="0"/>
                <a:cs typeface="Arial" charset="0"/>
              </a:rPr>
              <a:t> </a:t>
            </a:r>
            <a:r>
              <a:rPr lang="en-US" dirty="0" err="1">
                <a:latin typeface="Arial" charset="0"/>
                <a:cs typeface="Arial" charset="0"/>
              </a:rPr>
              <a:t>ile</a:t>
            </a:r>
            <a:endParaRPr lang="en-US" dirty="0">
              <a:latin typeface="Arial" charset="0"/>
              <a:cs typeface="Arial" charset="0"/>
            </a:endParaRPr>
          </a:p>
          <a:p>
            <a:pPr eaLnBrk="1" hangingPunct="1">
              <a:spcBef>
                <a:spcPct val="0"/>
              </a:spcBef>
            </a:pPr>
            <a:r>
              <a:rPr lang="en-US" dirty="0" err="1">
                <a:latin typeface="Arial" charset="0"/>
                <a:cs typeface="Arial" charset="0"/>
              </a:rPr>
              <a:t>azalmaktadır</a:t>
            </a:r>
            <a:r>
              <a:rPr lang="en-US" dirty="0">
                <a:latin typeface="Arial" charset="0"/>
                <a:cs typeface="Arial" charset="0"/>
              </a:rPr>
              <a:t> (2,3). </a:t>
            </a:r>
            <a:r>
              <a:rPr lang="en-US" dirty="0" err="1">
                <a:latin typeface="Arial" charset="0"/>
                <a:cs typeface="Arial" charset="0"/>
              </a:rPr>
              <a:t>Glomerüllerde</a:t>
            </a:r>
            <a:r>
              <a:rPr lang="en-US" dirty="0">
                <a:latin typeface="Arial" charset="0"/>
                <a:cs typeface="Arial" charset="0"/>
              </a:rPr>
              <a:t> </a:t>
            </a:r>
            <a:r>
              <a:rPr lang="en-US" dirty="0" err="1">
                <a:latin typeface="Arial" charset="0"/>
                <a:cs typeface="Arial" charset="0"/>
              </a:rPr>
              <a:t>skleroz</a:t>
            </a:r>
            <a:r>
              <a:rPr lang="en-US" dirty="0">
                <a:latin typeface="Arial" charset="0"/>
                <a:cs typeface="Arial" charset="0"/>
              </a:rPr>
              <a:t> </a:t>
            </a:r>
            <a:r>
              <a:rPr lang="en-US" dirty="0" err="1">
                <a:latin typeface="Arial" charset="0"/>
                <a:cs typeface="Arial" charset="0"/>
              </a:rPr>
              <a:t>veya</a:t>
            </a:r>
            <a:r>
              <a:rPr lang="en-US" dirty="0">
                <a:latin typeface="Arial" charset="0"/>
                <a:cs typeface="Arial" charset="0"/>
              </a:rPr>
              <a:t> </a:t>
            </a:r>
            <a:r>
              <a:rPr lang="en-US" dirty="0" err="1">
                <a:latin typeface="Arial" charset="0"/>
                <a:cs typeface="Arial" charset="0"/>
              </a:rPr>
              <a:t>hiyalinizasyon</a:t>
            </a:r>
            <a:endParaRPr lang="en-US" dirty="0">
              <a:latin typeface="Arial" charset="0"/>
              <a:cs typeface="Arial" charset="0"/>
            </a:endParaRPr>
          </a:p>
          <a:p>
            <a:pPr eaLnBrk="1" hangingPunct="1">
              <a:spcBef>
                <a:spcPct val="0"/>
              </a:spcBef>
            </a:pPr>
            <a:r>
              <a:rPr lang="en-US" dirty="0">
                <a:latin typeface="Arial" charset="0"/>
                <a:cs typeface="Arial" charset="0"/>
              </a:rPr>
              <a:t>30 </a:t>
            </a:r>
            <a:r>
              <a:rPr lang="en-US" dirty="0" err="1">
                <a:latin typeface="Arial" charset="0"/>
                <a:cs typeface="Arial" charset="0"/>
              </a:rPr>
              <a:t>yaşından</a:t>
            </a:r>
            <a:r>
              <a:rPr lang="en-US" dirty="0">
                <a:latin typeface="Arial" charset="0"/>
                <a:cs typeface="Arial" charset="0"/>
              </a:rPr>
              <a:t> </a:t>
            </a:r>
            <a:r>
              <a:rPr lang="en-US" dirty="0" err="1">
                <a:latin typeface="Arial" charset="0"/>
                <a:cs typeface="Arial" charset="0"/>
              </a:rPr>
              <a:t>itibaren</a:t>
            </a:r>
            <a:r>
              <a:rPr lang="en-US" dirty="0">
                <a:latin typeface="Arial" charset="0"/>
                <a:cs typeface="Arial" charset="0"/>
              </a:rPr>
              <a:t> </a:t>
            </a:r>
            <a:r>
              <a:rPr lang="en-US" dirty="0" err="1">
                <a:latin typeface="Arial" charset="0"/>
                <a:cs typeface="Arial" charset="0"/>
              </a:rPr>
              <a:t>başlamaktadır</a:t>
            </a:r>
            <a:r>
              <a:rPr lang="en-US" dirty="0">
                <a:latin typeface="Arial" charset="0"/>
                <a:cs typeface="Arial" charset="0"/>
              </a:rPr>
              <a:t>. </a:t>
            </a:r>
            <a:r>
              <a:rPr lang="en-US" dirty="0" err="1">
                <a:latin typeface="Arial" charset="0"/>
                <a:cs typeface="Arial" charset="0"/>
              </a:rPr>
              <a:t>Işık</a:t>
            </a:r>
            <a:r>
              <a:rPr lang="en-US" dirty="0">
                <a:latin typeface="Arial" charset="0"/>
                <a:cs typeface="Arial" charset="0"/>
              </a:rPr>
              <a:t> </a:t>
            </a:r>
            <a:r>
              <a:rPr lang="en-US" dirty="0" err="1">
                <a:latin typeface="Arial" charset="0"/>
                <a:cs typeface="Arial" charset="0"/>
              </a:rPr>
              <a:t>mikroskopisinde</a:t>
            </a:r>
            <a:endParaRPr lang="en-US" dirty="0">
              <a:latin typeface="Arial" charset="0"/>
              <a:cs typeface="Arial" charset="0"/>
            </a:endParaRPr>
          </a:p>
          <a:p>
            <a:pPr eaLnBrk="1" hangingPunct="1">
              <a:spcBef>
                <a:spcPct val="0"/>
              </a:spcBef>
            </a:pPr>
            <a:r>
              <a:rPr lang="en-US" dirty="0" err="1">
                <a:latin typeface="Arial" charset="0"/>
                <a:cs typeface="Arial" charset="0"/>
              </a:rPr>
              <a:t>tamamen</a:t>
            </a:r>
            <a:r>
              <a:rPr lang="en-US" dirty="0">
                <a:latin typeface="Arial" charset="0"/>
                <a:cs typeface="Arial" charset="0"/>
              </a:rPr>
              <a:t> </a:t>
            </a:r>
            <a:r>
              <a:rPr lang="en-US" dirty="0" err="1">
                <a:latin typeface="Arial" charset="0"/>
                <a:cs typeface="Arial" charset="0"/>
              </a:rPr>
              <a:t>skleroze</a:t>
            </a:r>
            <a:r>
              <a:rPr lang="en-US" dirty="0">
                <a:latin typeface="Arial" charset="0"/>
                <a:cs typeface="Arial" charset="0"/>
              </a:rPr>
              <a:t> </a:t>
            </a:r>
            <a:r>
              <a:rPr lang="en-US" dirty="0" err="1">
                <a:latin typeface="Arial" charset="0"/>
                <a:cs typeface="Arial" charset="0"/>
              </a:rPr>
              <a:t>olmuş</a:t>
            </a:r>
            <a:r>
              <a:rPr lang="en-US" dirty="0">
                <a:latin typeface="Arial" charset="0"/>
                <a:cs typeface="Arial" charset="0"/>
              </a:rPr>
              <a:t> </a:t>
            </a:r>
            <a:r>
              <a:rPr lang="en-US" dirty="0" err="1">
                <a:latin typeface="Arial" charset="0"/>
                <a:cs typeface="Arial" charset="0"/>
              </a:rPr>
              <a:t>glomerül</a:t>
            </a:r>
            <a:r>
              <a:rPr lang="en-US" dirty="0">
                <a:latin typeface="Arial" charset="0"/>
                <a:cs typeface="Arial" charset="0"/>
              </a:rPr>
              <a:t> </a:t>
            </a:r>
            <a:r>
              <a:rPr lang="en-US" dirty="0" err="1">
                <a:latin typeface="Arial" charset="0"/>
                <a:cs typeface="Arial" charset="0"/>
              </a:rPr>
              <a:t>oranı</a:t>
            </a:r>
            <a:r>
              <a:rPr lang="en-US" dirty="0">
                <a:latin typeface="Arial" charset="0"/>
                <a:cs typeface="Arial" charset="0"/>
              </a:rPr>
              <a:t> 30 </a:t>
            </a:r>
            <a:r>
              <a:rPr lang="en-US" dirty="0" err="1">
                <a:latin typeface="Arial" charset="0"/>
                <a:cs typeface="Arial" charset="0"/>
              </a:rPr>
              <a:t>yaşında</a:t>
            </a:r>
            <a:endParaRPr lang="en-US" dirty="0">
              <a:latin typeface="Arial" charset="0"/>
              <a:cs typeface="Arial" charset="0"/>
            </a:endParaRPr>
          </a:p>
          <a:p>
            <a:pPr eaLnBrk="1" hangingPunct="1">
              <a:spcBef>
                <a:spcPct val="0"/>
              </a:spcBef>
            </a:pPr>
            <a:r>
              <a:rPr lang="en-US" dirty="0">
                <a:latin typeface="Arial" charset="0"/>
                <a:cs typeface="Arial" charset="0"/>
              </a:rPr>
              <a:t>%l-2 </a:t>
            </a:r>
            <a:r>
              <a:rPr lang="en-US" dirty="0" err="1">
                <a:latin typeface="Arial" charset="0"/>
                <a:cs typeface="Arial" charset="0"/>
              </a:rPr>
              <a:t>iken</a:t>
            </a:r>
            <a:r>
              <a:rPr lang="en-US" dirty="0">
                <a:latin typeface="Arial" charset="0"/>
                <a:cs typeface="Arial" charset="0"/>
              </a:rPr>
              <a:t> 70 </a:t>
            </a:r>
            <a:r>
              <a:rPr lang="en-US" dirty="0" err="1">
                <a:latin typeface="Arial" charset="0"/>
                <a:cs typeface="Arial" charset="0"/>
              </a:rPr>
              <a:t>yaşında</a:t>
            </a:r>
            <a:r>
              <a:rPr lang="en-US" dirty="0">
                <a:latin typeface="Arial" charset="0"/>
                <a:cs typeface="Arial" charset="0"/>
              </a:rPr>
              <a:t> </a:t>
            </a:r>
            <a:r>
              <a:rPr lang="en-US" dirty="0" err="1">
                <a:latin typeface="Arial" charset="0"/>
                <a:cs typeface="Arial" charset="0"/>
              </a:rPr>
              <a:t>bu</a:t>
            </a:r>
            <a:r>
              <a:rPr lang="en-US" dirty="0">
                <a:latin typeface="Arial" charset="0"/>
                <a:cs typeface="Arial" charset="0"/>
              </a:rPr>
              <a:t> </a:t>
            </a:r>
            <a:r>
              <a:rPr lang="en-US" dirty="0" err="1">
                <a:latin typeface="Arial" charset="0"/>
                <a:cs typeface="Arial" charset="0"/>
              </a:rPr>
              <a:t>oran</a:t>
            </a:r>
            <a:r>
              <a:rPr lang="en-US" dirty="0">
                <a:latin typeface="Arial" charset="0"/>
                <a:cs typeface="Arial" charset="0"/>
              </a:rPr>
              <a:t> </a:t>
            </a:r>
            <a:r>
              <a:rPr lang="en-US" dirty="0" err="1">
                <a:latin typeface="Arial" charset="0"/>
                <a:cs typeface="Arial" charset="0"/>
              </a:rPr>
              <a:t>ortalama</a:t>
            </a:r>
            <a:r>
              <a:rPr lang="en-US" dirty="0">
                <a:latin typeface="Arial" charset="0"/>
                <a:cs typeface="Arial" charset="0"/>
              </a:rPr>
              <a:t> %10-%12'ye </a:t>
            </a:r>
            <a:r>
              <a:rPr lang="en-US" dirty="0" err="1">
                <a:latin typeface="Arial" charset="0"/>
                <a:cs typeface="Arial" charset="0"/>
              </a:rPr>
              <a:t>ulaşmaktadır</a:t>
            </a:r>
            <a:endParaRPr lang="en-US" dirty="0">
              <a:latin typeface="Arial" charset="0"/>
              <a:cs typeface="Arial" charset="0"/>
            </a:endParaRPr>
          </a:p>
          <a:p>
            <a:pPr eaLnBrk="1" hangingPunct="1">
              <a:spcBef>
                <a:spcPct val="0"/>
              </a:spcBef>
            </a:pPr>
            <a:r>
              <a:rPr lang="en-US" dirty="0">
                <a:latin typeface="Arial" charset="0"/>
                <a:cs typeface="Arial" charset="0"/>
              </a:rPr>
              <a:t>(4,5).</a:t>
            </a:r>
            <a:r>
              <a:rPr lang="tr-TR" dirty="0">
                <a:latin typeface="Arial" charset="0"/>
                <a:cs typeface="Arial" charset="0"/>
              </a:rPr>
              <a:t> </a:t>
            </a:r>
            <a:r>
              <a:rPr lang="en-US" dirty="0" err="1">
                <a:latin typeface="Arial" charset="0"/>
                <a:cs typeface="Arial" charset="0"/>
              </a:rPr>
              <a:t>Glomerül</a:t>
            </a:r>
            <a:r>
              <a:rPr lang="en-US" dirty="0">
                <a:latin typeface="Arial" charset="0"/>
                <a:cs typeface="Arial" charset="0"/>
              </a:rPr>
              <a:t> </a:t>
            </a:r>
            <a:r>
              <a:rPr lang="en-US" dirty="0" err="1">
                <a:latin typeface="Arial" charset="0"/>
                <a:cs typeface="Arial" charset="0"/>
              </a:rPr>
              <a:t>yapısı</a:t>
            </a:r>
            <a:r>
              <a:rPr lang="en-US" dirty="0">
                <a:latin typeface="Arial" charset="0"/>
                <a:cs typeface="Arial" charset="0"/>
              </a:rPr>
              <a:t> </a:t>
            </a:r>
            <a:r>
              <a:rPr lang="en-US" dirty="0" err="1">
                <a:latin typeface="Arial" charset="0"/>
                <a:cs typeface="Arial" charset="0"/>
              </a:rPr>
              <a:t>mikroskopik</a:t>
            </a:r>
            <a:r>
              <a:rPr lang="en-US" dirty="0">
                <a:latin typeface="Arial" charset="0"/>
                <a:cs typeface="Arial" charset="0"/>
              </a:rPr>
              <a:t> </a:t>
            </a:r>
            <a:r>
              <a:rPr lang="en-US" dirty="0" err="1">
                <a:latin typeface="Arial" charset="0"/>
                <a:cs typeface="Arial" charset="0"/>
              </a:rPr>
              <a:t>olarak</a:t>
            </a:r>
            <a:r>
              <a:rPr lang="en-US" dirty="0">
                <a:latin typeface="Arial" charset="0"/>
                <a:cs typeface="Arial" charset="0"/>
              </a:rPr>
              <a:t> </a:t>
            </a:r>
            <a:r>
              <a:rPr lang="en-US" dirty="0" err="1">
                <a:latin typeface="Arial" charset="0"/>
                <a:cs typeface="Arial" charset="0"/>
              </a:rPr>
              <a:t>incelendiğinde</a:t>
            </a:r>
            <a:r>
              <a:rPr lang="en-US" dirty="0">
                <a:latin typeface="Arial" charset="0"/>
                <a:cs typeface="Arial" charset="0"/>
              </a:rPr>
              <a:t> </a:t>
            </a:r>
            <a:r>
              <a:rPr lang="en-US" dirty="0" err="1">
                <a:latin typeface="Arial" charset="0"/>
                <a:cs typeface="Arial" charset="0"/>
              </a:rPr>
              <a:t>yaşlanma</a:t>
            </a:r>
            <a:endParaRPr lang="en-US" dirty="0">
              <a:latin typeface="Arial" charset="0"/>
              <a:cs typeface="Arial" charset="0"/>
            </a:endParaRPr>
          </a:p>
          <a:p>
            <a:pPr eaLnBrk="1" hangingPunct="1">
              <a:spcBef>
                <a:spcPct val="0"/>
              </a:spcBef>
            </a:pPr>
            <a:r>
              <a:rPr lang="en-US" dirty="0" err="1">
                <a:latin typeface="Arial" charset="0"/>
                <a:cs typeface="Arial" charset="0"/>
              </a:rPr>
              <a:t>ile</a:t>
            </a:r>
            <a:r>
              <a:rPr lang="en-US" dirty="0">
                <a:latin typeface="Arial" charset="0"/>
                <a:cs typeface="Arial" charset="0"/>
              </a:rPr>
              <a:t> </a:t>
            </a:r>
            <a:r>
              <a:rPr lang="en-US" dirty="0" err="1">
                <a:latin typeface="Arial" charset="0"/>
                <a:cs typeface="Arial" charset="0"/>
              </a:rPr>
              <a:t>bazal</a:t>
            </a:r>
            <a:r>
              <a:rPr lang="en-US" dirty="0">
                <a:latin typeface="Arial" charset="0"/>
                <a:cs typeface="Arial" charset="0"/>
              </a:rPr>
              <a:t> </a:t>
            </a:r>
            <a:r>
              <a:rPr lang="en-US" dirty="0" err="1">
                <a:latin typeface="Arial" charset="0"/>
                <a:cs typeface="Arial" charset="0"/>
              </a:rPr>
              <a:t>membranın</a:t>
            </a:r>
            <a:r>
              <a:rPr lang="en-US" dirty="0">
                <a:latin typeface="Arial" charset="0"/>
                <a:cs typeface="Arial" charset="0"/>
              </a:rPr>
              <a:t> </a:t>
            </a:r>
            <a:r>
              <a:rPr lang="en-US" dirty="0" err="1">
                <a:latin typeface="Arial" charset="0"/>
                <a:cs typeface="Arial" charset="0"/>
              </a:rPr>
              <a:t>kalınlaştığı</a:t>
            </a:r>
            <a:r>
              <a:rPr lang="en-US" dirty="0">
                <a:latin typeface="Arial" charset="0"/>
                <a:cs typeface="Arial" charset="0"/>
              </a:rPr>
              <a:t> </a:t>
            </a:r>
            <a:r>
              <a:rPr lang="en-US" dirty="0" err="1">
                <a:latin typeface="Arial" charset="0"/>
                <a:cs typeface="Arial" charset="0"/>
              </a:rPr>
              <a:t>ve</a:t>
            </a:r>
            <a:r>
              <a:rPr lang="en-US" dirty="0">
                <a:latin typeface="Arial" charset="0"/>
                <a:cs typeface="Arial" charset="0"/>
              </a:rPr>
              <a:t> </a:t>
            </a:r>
            <a:r>
              <a:rPr lang="en-US" dirty="0" err="1">
                <a:latin typeface="Arial" charset="0"/>
                <a:cs typeface="Arial" charset="0"/>
              </a:rPr>
              <a:t>glomerül</a:t>
            </a:r>
            <a:r>
              <a:rPr lang="en-US" dirty="0">
                <a:latin typeface="Arial" charset="0"/>
                <a:cs typeface="Arial" charset="0"/>
              </a:rPr>
              <a:t> </a:t>
            </a:r>
            <a:r>
              <a:rPr lang="en-US" dirty="0" err="1">
                <a:latin typeface="Arial" charset="0"/>
                <a:cs typeface="Arial" charset="0"/>
              </a:rPr>
              <a:t>yüzey</a:t>
            </a:r>
            <a:r>
              <a:rPr lang="en-US" dirty="0">
                <a:latin typeface="Arial" charset="0"/>
                <a:cs typeface="Arial" charset="0"/>
              </a:rPr>
              <a:t> </a:t>
            </a:r>
            <a:r>
              <a:rPr lang="en-US" dirty="0" err="1">
                <a:latin typeface="Arial" charset="0"/>
                <a:cs typeface="Arial" charset="0"/>
              </a:rPr>
              <a:t>kesit</a:t>
            </a:r>
            <a:endParaRPr lang="en-US" dirty="0">
              <a:latin typeface="Arial" charset="0"/>
              <a:cs typeface="Arial" charset="0"/>
            </a:endParaRPr>
          </a:p>
          <a:p>
            <a:pPr eaLnBrk="1" hangingPunct="1">
              <a:spcBef>
                <a:spcPct val="0"/>
              </a:spcBef>
            </a:pPr>
            <a:r>
              <a:rPr lang="en-US" dirty="0" err="1">
                <a:latin typeface="Arial" charset="0"/>
                <a:cs typeface="Arial" charset="0"/>
              </a:rPr>
              <a:t>alanının</a:t>
            </a:r>
            <a:r>
              <a:rPr lang="en-US" dirty="0">
                <a:latin typeface="Arial" charset="0"/>
                <a:cs typeface="Arial" charset="0"/>
              </a:rPr>
              <a:t> </a:t>
            </a:r>
            <a:r>
              <a:rPr lang="en-US" dirty="0" err="1">
                <a:latin typeface="Arial" charset="0"/>
                <a:cs typeface="Arial" charset="0"/>
              </a:rPr>
              <a:t>küçüldüğü</a:t>
            </a:r>
            <a:r>
              <a:rPr lang="en-US" dirty="0">
                <a:latin typeface="Arial" charset="0"/>
                <a:cs typeface="Arial" charset="0"/>
              </a:rPr>
              <a:t> </a:t>
            </a:r>
            <a:r>
              <a:rPr lang="en-US" dirty="0" err="1">
                <a:latin typeface="Arial" charset="0"/>
                <a:cs typeface="Arial" charset="0"/>
              </a:rPr>
              <a:t>görülmektedir</a:t>
            </a:r>
            <a:endParaRPr lang="en-US" dirty="0">
              <a:latin typeface="Arial" charset="0"/>
              <a:cs typeface="Arial" charset="0"/>
            </a:endParaRPr>
          </a:p>
          <a:p>
            <a:pPr eaLnBrk="1" hangingPunct="1">
              <a:spcBef>
                <a:spcPct val="0"/>
              </a:spcBef>
            </a:pPr>
            <a:endParaRPr lang="en-US" dirty="0"/>
          </a:p>
        </p:txBody>
      </p:sp>
      <p:sp>
        <p:nvSpPr>
          <p:cNvPr id="1013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7061E15-CCC0-4FBA-83E1-3E3150A5E027}" type="slidenum">
              <a:rPr lang="en-US" smtClean="0">
                <a:latin typeface="Calibri" pitchFamily="34" charset="0"/>
              </a:rPr>
              <a:pPr eaLnBrk="1" fontAlgn="base" hangingPunct="1">
                <a:spcBef>
                  <a:spcPct val="0"/>
                </a:spcBef>
                <a:spcAft>
                  <a:spcPct val="0"/>
                </a:spcAft>
              </a:pPr>
              <a:t>57</a:t>
            </a:fld>
            <a:endParaRPr lang="en-US">
              <a:latin typeface="Calibri" pitchFamily="34" charset="0"/>
            </a:endParaRPr>
          </a:p>
        </p:txBody>
      </p:sp>
    </p:spTree>
    <p:extLst>
      <p:ext uri="{BB962C8B-B14F-4D97-AF65-F5344CB8AC3E}">
        <p14:creationId xmlns:p14="http://schemas.microsoft.com/office/powerpoint/2010/main" val="1398760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a:latin typeface="Arial" charset="0"/>
                <a:cs typeface="Arial" charset="0"/>
              </a:rPr>
              <a:t>Tübül</a:t>
            </a:r>
            <a:r>
              <a:rPr lang="en-US" dirty="0">
                <a:latin typeface="Arial" charset="0"/>
                <a:cs typeface="Arial" charset="0"/>
              </a:rPr>
              <a:t> </a:t>
            </a:r>
            <a:r>
              <a:rPr lang="en-US" dirty="0" err="1">
                <a:latin typeface="Arial" charset="0"/>
                <a:cs typeface="Arial" charset="0"/>
              </a:rPr>
              <a:t>hücre</a:t>
            </a:r>
            <a:endParaRPr lang="en-US" dirty="0">
              <a:latin typeface="Arial" charset="0"/>
              <a:cs typeface="Arial" charset="0"/>
            </a:endParaRPr>
          </a:p>
          <a:p>
            <a:pPr eaLnBrk="1" hangingPunct="1">
              <a:spcBef>
                <a:spcPct val="0"/>
              </a:spcBef>
            </a:pPr>
            <a:r>
              <a:rPr lang="en-US" dirty="0" err="1">
                <a:latin typeface="Arial" charset="0"/>
                <a:cs typeface="Arial" charset="0"/>
              </a:rPr>
              <a:t>membranında</a:t>
            </a:r>
            <a:r>
              <a:rPr lang="en-US" dirty="0">
                <a:latin typeface="Arial" charset="0"/>
                <a:cs typeface="Arial" charset="0"/>
              </a:rPr>
              <a:t> da </a:t>
            </a:r>
            <a:r>
              <a:rPr lang="en-US" dirty="0" err="1">
                <a:latin typeface="Arial" charset="0"/>
                <a:cs typeface="Arial" charset="0"/>
              </a:rPr>
              <a:t>kalınlaşma</a:t>
            </a:r>
            <a:r>
              <a:rPr lang="en-US" dirty="0">
                <a:latin typeface="Arial" charset="0"/>
                <a:cs typeface="Arial" charset="0"/>
              </a:rPr>
              <a:t> </a:t>
            </a:r>
            <a:r>
              <a:rPr lang="en-US" dirty="0" err="1">
                <a:latin typeface="Arial" charset="0"/>
                <a:cs typeface="Arial" charset="0"/>
              </a:rPr>
              <a:t>ile</a:t>
            </a:r>
            <a:r>
              <a:rPr lang="en-US" dirty="0">
                <a:latin typeface="Arial" charset="0"/>
                <a:cs typeface="Arial" charset="0"/>
              </a:rPr>
              <a:t> </a:t>
            </a:r>
            <a:r>
              <a:rPr lang="en-US" dirty="0" err="1">
                <a:latin typeface="Arial" charset="0"/>
                <a:cs typeface="Arial" charset="0"/>
              </a:rPr>
              <a:t>beraber</a:t>
            </a:r>
            <a:r>
              <a:rPr lang="en-US" dirty="0">
                <a:latin typeface="Arial" charset="0"/>
                <a:cs typeface="Arial" charset="0"/>
              </a:rPr>
              <a:t> </a:t>
            </a:r>
            <a:r>
              <a:rPr lang="en-US" dirty="0" err="1">
                <a:latin typeface="Arial" charset="0"/>
                <a:cs typeface="Arial" charset="0"/>
              </a:rPr>
              <a:t>tübüler</a:t>
            </a:r>
            <a:r>
              <a:rPr lang="en-US" dirty="0">
                <a:latin typeface="Arial" charset="0"/>
                <a:cs typeface="Arial" charset="0"/>
              </a:rPr>
              <a:t> </a:t>
            </a:r>
            <a:r>
              <a:rPr lang="en-US" dirty="0" err="1">
                <a:latin typeface="Arial" charset="0"/>
                <a:cs typeface="Arial" charset="0"/>
              </a:rPr>
              <a:t>atrofi</a:t>
            </a:r>
            <a:r>
              <a:rPr lang="en-US" dirty="0">
                <a:latin typeface="Arial" charset="0"/>
                <a:cs typeface="Arial" charset="0"/>
              </a:rPr>
              <a:t> </a:t>
            </a:r>
            <a:r>
              <a:rPr lang="en-US" dirty="0" err="1">
                <a:latin typeface="Arial" charset="0"/>
                <a:cs typeface="Arial" charset="0"/>
              </a:rPr>
              <a:t>ve</a:t>
            </a:r>
            <a:endParaRPr lang="en-US" dirty="0">
              <a:latin typeface="Arial" charset="0"/>
              <a:cs typeface="Arial" charset="0"/>
            </a:endParaRPr>
          </a:p>
          <a:p>
            <a:pPr eaLnBrk="1" hangingPunct="1">
              <a:spcBef>
                <a:spcPct val="0"/>
              </a:spcBef>
            </a:pPr>
            <a:r>
              <a:rPr lang="en-US" dirty="0" err="1">
                <a:latin typeface="Arial" charset="0"/>
                <a:cs typeface="Arial" charset="0"/>
              </a:rPr>
              <a:t>interstisiyel</a:t>
            </a:r>
            <a:r>
              <a:rPr lang="en-US" dirty="0">
                <a:latin typeface="Arial" charset="0"/>
                <a:cs typeface="Arial" charset="0"/>
              </a:rPr>
              <a:t> </a:t>
            </a:r>
            <a:r>
              <a:rPr lang="en-US" dirty="0" err="1">
                <a:latin typeface="Arial" charset="0"/>
                <a:cs typeface="Arial" charset="0"/>
              </a:rPr>
              <a:t>fibrozis</a:t>
            </a:r>
            <a:r>
              <a:rPr lang="en-US" dirty="0">
                <a:latin typeface="Arial" charset="0"/>
                <a:cs typeface="Arial" charset="0"/>
              </a:rPr>
              <a:t> </a:t>
            </a:r>
            <a:r>
              <a:rPr lang="en-US" dirty="0" err="1">
                <a:latin typeface="Arial" charset="0"/>
                <a:cs typeface="Arial" charset="0"/>
              </a:rPr>
              <a:t>yaşlanma</a:t>
            </a:r>
            <a:r>
              <a:rPr lang="en-US" dirty="0">
                <a:latin typeface="Arial" charset="0"/>
                <a:cs typeface="Arial" charset="0"/>
              </a:rPr>
              <a:t> </a:t>
            </a:r>
            <a:r>
              <a:rPr lang="en-US" dirty="0" err="1">
                <a:latin typeface="Arial" charset="0"/>
                <a:cs typeface="Arial" charset="0"/>
              </a:rPr>
              <a:t>ile</a:t>
            </a:r>
            <a:r>
              <a:rPr lang="en-US" dirty="0">
                <a:latin typeface="Arial" charset="0"/>
                <a:cs typeface="Arial" charset="0"/>
              </a:rPr>
              <a:t> </a:t>
            </a:r>
            <a:r>
              <a:rPr lang="en-US" dirty="0" err="1">
                <a:latin typeface="Arial" charset="0"/>
                <a:cs typeface="Arial" charset="0"/>
              </a:rPr>
              <a:t>ortaya</a:t>
            </a:r>
            <a:r>
              <a:rPr lang="en-US" dirty="0">
                <a:latin typeface="Arial" charset="0"/>
                <a:cs typeface="Arial" charset="0"/>
              </a:rPr>
              <a:t> </a:t>
            </a:r>
            <a:r>
              <a:rPr lang="en-US" dirty="0" err="1">
                <a:latin typeface="Arial" charset="0"/>
                <a:cs typeface="Arial" charset="0"/>
              </a:rPr>
              <a:t>çıkan</a:t>
            </a:r>
            <a:r>
              <a:rPr lang="en-US" dirty="0">
                <a:latin typeface="Arial" charset="0"/>
                <a:cs typeface="Arial" charset="0"/>
              </a:rPr>
              <a:t> </a:t>
            </a:r>
            <a:r>
              <a:rPr lang="en-US" dirty="0" err="1">
                <a:latin typeface="Arial" charset="0"/>
                <a:cs typeface="Arial" charset="0"/>
              </a:rPr>
              <a:t>diğer</a:t>
            </a:r>
            <a:endParaRPr lang="en-US" dirty="0">
              <a:latin typeface="Arial" charset="0"/>
              <a:cs typeface="Arial" charset="0"/>
            </a:endParaRPr>
          </a:p>
          <a:p>
            <a:pPr eaLnBrk="1" hangingPunct="1">
              <a:spcBef>
                <a:spcPct val="0"/>
              </a:spcBef>
            </a:pPr>
            <a:r>
              <a:rPr lang="en-US" dirty="0" err="1">
                <a:latin typeface="Arial" charset="0"/>
                <a:cs typeface="Arial" charset="0"/>
              </a:rPr>
              <a:t>anatomik</a:t>
            </a:r>
            <a:r>
              <a:rPr lang="en-US" dirty="0">
                <a:latin typeface="Arial" charset="0"/>
                <a:cs typeface="Arial" charset="0"/>
              </a:rPr>
              <a:t> </a:t>
            </a:r>
            <a:r>
              <a:rPr lang="en-US" dirty="0" err="1">
                <a:latin typeface="Arial" charset="0"/>
                <a:cs typeface="Arial" charset="0"/>
              </a:rPr>
              <a:t>değişikliklerdir</a:t>
            </a:r>
            <a:r>
              <a:rPr lang="en-US" dirty="0">
                <a:latin typeface="Arial" charset="0"/>
                <a:cs typeface="Arial" charset="0"/>
              </a:rPr>
              <a:t> ( I </a:t>
            </a:r>
            <a:r>
              <a:rPr lang="en-US" dirty="0" err="1">
                <a:latin typeface="Arial" charset="0"/>
                <a:cs typeface="Arial" charset="0"/>
              </a:rPr>
              <a:t>I</a:t>
            </a:r>
            <a:r>
              <a:rPr lang="en-US" dirty="0">
                <a:latin typeface="Arial" charset="0"/>
                <a:cs typeface="Arial" charset="0"/>
              </a:rPr>
              <a:t> ) . </a:t>
            </a:r>
            <a:r>
              <a:rPr lang="en-US" dirty="0" err="1">
                <a:latin typeface="Arial" charset="0"/>
                <a:cs typeface="Arial" charset="0"/>
              </a:rPr>
              <a:t>Hipertansiyon</a:t>
            </a:r>
            <a:r>
              <a:rPr lang="en-US" dirty="0">
                <a:latin typeface="Arial" charset="0"/>
                <a:cs typeface="Arial" charset="0"/>
              </a:rPr>
              <a:t> </a:t>
            </a:r>
            <a:r>
              <a:rPr lang="en-US" dirty="0" err="1">
                <a:latin typeface="Arial" charset="0"/>
                <a:cs typeface="Arial" charset="0"/>
              </a:rPr>
              <a:t>veya</a:t>
            </a:r>
            <a:r>
              <a:rPr lang="en-US" dirty="0">
                <a:latin typeface="Arial" charset="0"/>
                <a:cs typeface="Arial" charset="0"/>
              </a:rPr>
              <a:t> </a:t>
            </a:r>
            <a:r>
              <a:rPr lang="en-US" dirty="0" err="1">
                <a:latin typeface="Arial" charset="0"/>
                <a:cs typeface="Arial" charset="0"/>
              </a:rPr>
              <a:t>böbreği</a:t>
            </a:r>
            <a:endParaRPr lang="en-US" dirty="0">
              <a:latin typeface="Arial" charset="0"/>
              <a:cs typeface="Arial" charset="0"/>
            </a:endParaRPr>
          </a:p>
          <a:p>
            <a:pPr eaLnBrk="1" hangingPunct="1">
              <a:spcBef>
                <a:spcPct val="0"/>
              </a:spcBef>
            </a:pPr>
            <a:r>
              <a:rPr lang="en-US" dirty="0" err="1">
                <a:latin typeface="Arial" charset="0"/>
                <a:cs typeface="Arial" charset="0"/>
              </a:rPr>
              <a:t>etkileyen</a:t>
            </a:r>
            <a:r>
              <a:rPr lang="en-US" dirty="0">
                <a:latin typeface="Arial" charset="0"/>
                <a:cs typeface="Arial" charset="0"/>
              </a:rPr>
              <a:t> </a:t>
            </a:r>
            <a:r>
              <a:rPr lang="en-US" dirty="0" err="1">
                <a:latin typeface="Arial" charset="0"/>
                <a:cs typeface="Arial" charset="0"/>
              </a:rPr>
              <a:t>diğer</a:t>
            </a:r>
            <a:r>
              <a:rPr lang="en-US" dirty="0">
                <a:latin typeface="Arial" charset="0"/>
                <a:cs typeface="Arial" charset="0"/>
              </a:rPr>
              <a:t> </a:t>
            </a:r>
            <a:r>
              <a:rPr lang="en-US" dirty="0" err="1">
                <a:latin typeface="Arial" charset="0"/>
                <a:cs typeface="Arial" charset="0"/>
              </a:rPr>
              <a:t>sistemik</a:t>
            </a:r>
            <a:r>
              <a:rPr lang="en-US" dirty="0">
                <a:latin typeface="Arial" charset="0"/>
                <a:cs typeface="Arial" charset="0"/>
              </a:rPr>
              <a:t> </a:t>
            </a:r>
            <a:r>
              <a:rPr lang="en-US" dirty="0" err="1">
                <a:latin typeface="Arial" charset="0"/>
                <a:cs typeface="Arial" charset="0"/>
              </a:rPr>
              <a:t>hastalıklar</a:t>
            </a:r>
            <a:r>
              <a:rPr lang="en-US" dirty="0">
                <a:latin typeface="Arial" charset="0"/>
                <a:cs typeface="Arial" charset="0"/>
              </a:rPr>
              <a:t> </a:t>
            </a:r>
            <a:r>
              <a:rPr lang="en-US" dirty="0" err="1">
                <a:latin typeface="Arial" charset="0"/>
                <a:cs typeface="Arial" charset="0"/>
              </a:rPr>
              <a:t>olmaksızın</a:t>
            </a:r>
            <a:r>
              <a:rPr lang="en-US" dirty="0">
                <a:latin typeface="Arial" charset="0"/>
                <a:cs typeface="Arial" charset="0"/>
              </a:rPr>
              <a:t> </a:t>
            </a:r>
            <a:r>
              <a:rPr lang="en-US" dirty="0" err="1">
                <a:latin typeface="Arial" charset="0"/>
                <a:cs typeface="Arial" charset="0"/>
              </a:rPr>
              <a:t>yaşlanma</a:t>
            </a:r>
            <a:r>
              <a:rPr lang="en-US" dirty="0">
                <a:latin typeface="Arial" charset="0"/>
                <a:cs typeface="Arial" charset="0"/>
              </a:rPr>
              <a:t> </a:t>
            </a:r>
            <a:r>
              <a:rPr lang="en-US" dirty="0" err="1">
                <a:latin typeface="Arial" charset="0"/>
                <a:cs typeface="Arial" charset="0"/>
              </a:rPr>
              <a:t>ile</a:t>
            </a:r>
            <a:endParaRPr lang="en-US" dirty="0">
              <a:latin typeface="Arial" charset="0"/>
              <a:cs typeface="Arial" charset="0"/>
            </a:endParaRPr>
          </a:p>
          <a:p>
            <a:pPr eaLnBrk="1" hangingPunct="1">
              <a:spcBef>
                <a:spcPct val="0"/>
              </a:spcBef>
            </a:pPr>
            <a:r>
              <a:rPr lang="en-US" dirty="0" err="1">
                <a:latin typeface="Arial" charset="0"/>
                <a:cs typeface="Arial" charset="0"/>
              </a:rPr>
              <a:t>arteriyol</a:t>
            </a:r>
            <a:r>
              <a:rPr lang="en-US" dirty="0">
                <a:latin typeface="Arial" charset="0"/>
                <a:cs typeface="Arial" charset="0"/>
              </a:rPr>
              <a:t> </a:t>
            </a:r>
            <a:r>
              <a:rPr lang="en-US" dirty="0" err="1">
                <a:latin typeface="Arial" charset="0"/>
                <a:cs typeface="Arial" charset="0"/>
              </a:rPr>
              <a:t>ve</a:t>
            </a:r>
            <a:r>
              <a:rPr lang="en-US" dirty="0">
                <a:latin typeface="Arial" charset="0"/>
                <a:cs typeface="Arial" charset="0"/>
              </a:rPr>
              <a:t> </a:t>
            </a:r>
            <a:r>
              <a:rPr lang="en-US" dirty="0" err="1">
                <a:latin typeface="Arial" charset="0"/>
                <a:cs typeface="Arial" charset="0"/>
              </a:rPr>
              <a:t>büyük</a:t>
            </a:r>
            <a:r>
              <a:rPr lang="en-US" dirty="0">
                <a:latin typeface="Arial" charset="0"/>
                <a:cs typeface="Arial" charset="0"/>
              </a:rPr>
              <a:t> </a:t>
            </a:r>
            <a:r>
              <a:rPr lang="en-US" dirty="0" err="1">
                <a:latin typeface="Arial" charset="0"/>
                <a:cs typeface="Arial" charset="0"/>
              </a:rPr>
              <a:t>damar</a:t>
            </a:r>
            <a:r>
              <a:rPr lang="en-US" dirty="0">
                <a:latin typeface="Arial" charset="0"/>
                <a:cs typeface="Arial" charset="0"/>
              </a:rPr>
              <a:t> </a:t>
            </a:r>
            <a:r>
              <a:rPr lang="en-US" dirty="0" err="1">
                <a:latin typeface="Arial" charset="0"/>
                <a:cs typeface="Arial" charset="0"/>
              </a:rPr>
              <a:t>duvarlarında</a:t>
            </a:r>
            <a:r>
              <a:rPr lang="en-US" dirty="0">
                <a:latin typeface="Arial" charset="0"/>
                <a:cs typeface="Arial" charset="0"/>
              </a:rPr>
              <a:t> intimal </a:t>
            </a:r>
            <a:r>
              <a:rPr lang="en-US" dirty="0" err="1">
                <a:latin typeface="Arial" charset="0"/>
                <a:cs typeface="Arial" charset="0"/>
              </a:rPr>
              <a:t>kalınlaşma</a:t>
            </a:r>
            <a:r>
              <a:rPr lang="en-US" dirty="0">
                <a:latin typeface="Arial" charset="0"/>
                <a:cs typeface="Arial" charset="0"/>
              </a:rPr>
              <a:t> </a:t>
            </a:r>
            <a:r>
              <a:rPr lang="en-US" dirty="0" err="1">
                <a:latin typeface="Arial" charset="0"/>
                <a:cs typeface="Arial" charset="0"/>
              </a:rPr>
              <a:t>ve</a:t>
            </a:r>
            <a:endParaRPr lang="en-US" dirty="0">
              <a:latin typeface="Arial" charset="0"/>
              <a:cs typeface="Arial" charset="0"/>
            </a:endParaRPr>
          </a:p>
          <a:p>
            <a:pPr eaLnBrk="1" hangingPunct="1">
              <a:spcBef>
                <a:spcPct val="0"/>
              </a:spcBef>
            </a:pPr>
            <a:r>
              <a:rPr lang="en-US" dirty="0" err="1">
                <a:latin typeface="Arial" charset="0"/>
                <a:cs typeface="Arial" charset="0"/>
              </a:rPr>
              <a:t>buna</a:t>
            </a:r>
            <a:r>
              <a:rPr lang="en-US" dirty="0">
                <a:latin typeface="Arial" charset="0"/>
                <a:cs typeface="Arial" charset="0"/>
              </a:rPr>
              <a:t> </a:t>
            </a:r>
            <a:r>
              <a:rPr lang="en-US" dirty="0" err="1">
                <a:latin typeface="Arial" charset="0"/>
                <a:cs typeface="Arial" charset="0"/>
              </a:rPr>
              <a:t>eşlik</a:t>
            </a:r>
            <a:r>
              <a:rPr lang="en-US" dirty="0">
                <a:latin typeface="Arial" charset="0"/>
                <a:cs typeface="Arial" charset="0"/>
              </a:rPr>
              <a:t> </a:t>
            </a:r>
            <a:r>
              <a:rPr lang="en-US" dirty="0" err="1">
                <a:latin typeface="Arial" charset="0"/>
                <a:cs typeface="Arial" charset="0"/>
              </a:rPr>
              <a:t>eden</a:t>
            </a:r>
            <a:r>
              <a:rPr lang="en-US" dirty="0">
                <a:latin typeface="Arial" charset="0"/>
                <a:cs typeface="Arial" charset="0"/>
              </a:rPr>
              <a:t> </a:t>
            </a:r>
            <a:r>
              <a:rPr lang="en-US" dirty="0" err="1">
                <a:latin typeface="Arial" charset="0"/>
                <a:cs typeface="Arial" charset="0"/>
              </a:rPr>
              <a:t>sklerotik</a:t>
            </a:r>
            <a:r>
              <a:rPr lang="en-US" dirty="0">
                <a:latin typeface="Arial" charset="0"/>
                <a:cs typeface="Arial" charset="0"/>
              </a:rPr>
              <a:t> </a:t>
            </a:r>
            <a:r>
              <a:rPr lang="en-US" dirty="0" err="1">
                <a:latin typeface="Arial" charset="0"/>
                <a:cs typeface="Arial" charset="0"/>
              </a:rPr>
              <a:t>değişiklikler</a:t>
            </a:r>
            <a:r>
              <a:rPr lang="en-US" dirty="0">
                <a:latin typeface="Arial" charset="0"/>
                <a:cs typeface="Arial" charset="0"/>
              </a:rPr>
              <a:t> </a:t>
            </a:r>
            <a:r>
              <a:rPr lang="en-US" dirty="0" err="1">
                <a:latin typeface="Arial" charset="0"/>
                <a:cs typeface="Arial" charset="0"/>
              </a:rPr>
              <a:t>oluşur</a:t>
            </a:r>
            <a:r>
              <a:rPr lang="en-US" dirty="0">
                <a:latin typeface="Arial" charset="0"/>
                <a:cs typeface="Arial" charset="0"/>
              </a:rPr>
              <a:t> </a:t>
            </a:r>
            <a:endParaRPr lang="en-US" dirty="0"/>
          </a:p>
        </p:txBody>
      </p:sp>
      <p:sp>
        <p:nvSpPr>
          <p:cNvPr id="10240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4A88AB3-D221-498A-827E-D9F215730EED}" type="slidenum">
              <a:rPr lang="en-US" smtClean="0">
                <a:latin typeface="Calibri" pitchFamily="34" charset="0"/>
              </a:rPr>
              <a:pPr eaLnBrk="1" fontAlgn="base" hangingPunct="1">
                <a:spcBef>
                  <a:spcPct val="0"/>
                </a:spcBef>
                <a:spcAft>
                  <a:spcPct val="0"/>
                </a:spcAft>
              </a:pPr>
              <a:t>58</a:t>
            </a:fld>
            <a:endParaRPr lang="en-US">
              <a:latin typeface="Calibri" pitchFamily="34" charset="0"/>
            </a:endParaRPr>
          </a:p>
        </p:txBody>
      </p:sp>
    </p:spTree>
    <p:extLst>
      <p:ext uri="{BB962C8B-B14F-4D97-AF65-F5344CB8AC3E}">
        <p14:creationId xmlns:p14="http://schemas.microsoft.com/office/powerpoint/2010/main" val="1731541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Post-</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mortem</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çalışmaların yanında, özellikle renal transplantasyon öncesi canlı verici adaylarında yapılan böbrek biyopsileri; yaşlanma sürecindeki yapısal değişikliklerin belirlenmesinde yardımcı olmuştur. </a:t>
            </a:r>
            <a:endParaRPr lang="tr-TR" dirty="0"/>
          </a:p>
        </p:txBody>
      </p:sp>
      <p:sp>
        <p:nvSpPr>
          <p:cNvPr id="4" name="Slayt Numarası Yer Tutucusu 3"/>
          <p:cNvSpPr>
            <a:spLocks noGrp="1"/>
          </p:cNvSpPr>
          <p:nvPr>
            <p:ph type="sldNum" sz="quarter" idx="5"/>
          </p:nvPr>
        </p:nvSpPr>
        <p:spPr/>
        <p:txBody>
          <a:bodyPr/>
          <a:lstStyle/>
          <a:p>
            <a:pPr>
              <a:defRPr/>
            </a:pPr>
            <a:fld id="{1877AC78-7E70-49CF-9EF3-61B9CD5034FF}" type="slidenum">
              <a:rPr lang="tr-TR" altLang="en-US" smtClean="0"/>
              <a:pPr>
                <a:defRPr/>
              </a:pPr>
              <a:t>59</a:t>
            </a:fld>
            <a:endParaRPr lang="tr-TR" altLang="en-US"/>
          </a:p>
        </p:txBody>
      </p:sp>
    </p:spTree>
    <p:extLst>
      <p:ext uri="{BB962C8B-B14F-4D97-AF65-F5344CB8AC3E}">
        <p14:creationId xmlns:p14="http://schemas.microsoft.com/office/powerpoint/2010/main" val="31478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cs typeface="Arial" charset="0"/>
              </a:rPr>
              <a:t>Tübül hücre</a:t>
            </a:r>
          </a:p>
          <a:p>
            <a:pPr eaLnBrk="1" hangingPunct="1">
              <a:spcBef>
                <a:spcPct val="0"/>
              </a:spcBef>
            </a:pPr>
            <a:r>
              <a:rPr lang="en-US">
                <a:latin typeface="Arial" charset="0"/>
                <a:cs typeface="Arial" charset="0"/>
              </a:rPr>
              <a:t>membranında da kalınlaşma ile beraber tübüler atrofi ve</a:t>
            </a:r>
          </a:p>
          <a:p>
            <a:pPr eaLnBrk="1" hangingPunct="1">
              <a:spcBef>
                <a:spcPct val="0"/>
              </a:spcBef>
            </a:pPr>
            <a:r>
              <a:rPr lang="en-US">
                <a:latin typeface="Arial" charset="0"/>
                <a:cs typeface="Arial" charset="0"/>
              </a:rPr>
              <a:t>interstisiyel fibrozis yaşlanma ile ortaya çıkan diğer</a:t>
            </a:r>
          </a:p>
          <a:p>
            <a:pPr eaLnBrk="1" hangingPunct="1">
              <a:spcBef>
                <a:spcPct val="0"/>
              </a:spcBef>
            </a:pPr>
            <a:r>
              <a:rPr lang="en-US">
                <a:latin typeface="Arial" charset="0"/>
                <a:cs typeface="Arial" charset="0"/>
              </a:rPr>
              <a:t>anatomik değişikliklerdir ( I I ) . Hipertansiyon veya böbreği</a:t>
            </a:r>
          </a:p>
          <a:p>
            <a:pPr eaLnBrk="1" hangingPunct="1">
              <a:spcBef>
                <a:spcPct val="0"/>
              </a:spcBef>
            </a:pPr>
            <a:r>
              <a:rPr lang="en-US">
                <a:latin typeface="Arial" charset="0"/>
                <a:cs typeface="Arial" charset="0"/>
              </a:rPr>
              <a:t>etkileyen diğer sistemik hastalıklar olmaksızın yaşlanma ile</a:t>
            </a:r>
          </a:p>
          <a:p>
            <a:pPr eaLnBrk="1" hangingPunct="1">
              <a:spcBef>
                <a:spcPct val="0"/>
              </a:spcBef>
            </a:pPr>
            <a:r>
              <a:rPr lang="en-US">
                <a:latin typeface="Arial" charset="0"/>
                <a:cs typeface="Arial" charset="0"/>
              </a:rPr>
              <a:t>arteriyol ve büyük damar duvarlarında intimal kalınlaşma ve</a:t>
            </a:r>
          </a:p>
          <a:p>
            <a:pPr eaLnBrk="1" hangingPunct="1">
              <a:spcBef>
                <a:spcPct val="0"/>
              </a:spcBef>
            </a:pPr>
            <a:r>
              <a:rPr lang="en-US">
                <a:latin typeface="Arial" charset="0"/>
                <a:cs typeface="Arial" charset="0"/>
              </a:rPr>
              <a:t>buna eşlik eden sklerotik değişiklikler oluşur </a:t>
            </a:r>
            <a:endParaRPr lang="en-US"/>
          </a:p>
        </p:txBody>
      </p:sp>
      <p:sp>
        <p:nvSpPr>
          <p:cNvPr id="1034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9B111CB-D787-4C98-8DE4-17237A3BC476}" type="slidenum">
              <a:rPr lang="en-US" smtClean="0">
                <a:latin typeface="Calibri" pitchFamily="34" charset="0"/>
              </a:rPr>
              <a:pPr eaLnBrk="1" fontAlgn="base" hangingPunct="1">
                <a:spcBef>
                  <a:spcPct val="0"/>
                </a:spcBef>
                <a:spcAft>
                  <a:spcPct val="0"/>
                </a:spcAft>
              </a:pPr>
              <a:t>61</a:t>
            </a:fld>
            <a:endParaRPr lang="en-US">
              <a:latin typeface="Calibri" pitchFamily="34" charset="0"/>
            </a:endParaRPr>
          </a:p>
        </p:txBody>
      </p:sp>
    </p:spTree>
    <p:extLst>
      <p:ext uri="{BB962C8B-B14F-4D97-AF65-F5344CB8AC3E}">
        <p14:creationId xmlns:p14="http://schemas.microsoft.com/office/powerpoint/2010/main" val="344764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cs typeface="Arial" charset="0"/>
              </a:rPr>
              <a:t>Tübül hücre</a:t>
            </a:r>
          </a:p>
          <a:p>
            <a:pPr eaLnBrk="1" hangingPunct="1">
              <a:spcBef>
                <a:spcPct val="0"/>
              </a:spcBef>
            </a:pPr>
            <a:r>
              <a:rPr lang="en-US">
                <a:latin typeface="Arial" charset="0"/>
                <a:cs typeface="Arial" charset="0"/>
              </a:rPr>
              <a:t>membranında da kalınlaşma ile beraber tübüler atrofi ve</a:t>
            </a:r>
          </a:p>
          <a:p>
            <a:pPr eaLnBrk="1" hangingPunct="1">
              <a:spcBef>
                <a:spcPct val="0"/>
              </a:spcBef>
            </a:pPr>
            <a:r>
              <a:rPr lang="en-US">
                <a:latin typeface="Arial" charset="0"/>
                <a:cs typeface="Arial" charset="0"/>
              </a:rPr>
              <a:t>interstisiyel fibrozis yaşlanma ile ortaya çıkan diğer</a:t>
            </a:r>
          </a:p>
          <a:p>
            <a:pPr eaLnBrk="1" hangingPunct="1">
              <a:spcBef>
                <a:spcPct val="0"/>
              </a:spcBef>
            </a:pPr>
            <a:r>
              <a:rPr lang="en-US">
                <a:latin typeface="Arial" charset="0"/>
                <a:cs typeface="Arial" charset="0"/>
              </a:rPr>
              <a:t>anatomik değişikliklerdir ( I I ) . Hipertansiyon veya böbreği</a:t>
            </a:r>
          </a:p>
          <a:p>
            <a:pPr eaLnBrk="1" hangingPunct="1">
              <a:spcBef>
                <a:spcPct val="0"/>
              </a:spcBef>
            </a:pPr>
            <a:r>
              <a:rPr lang="en-US">
                <a:latin typeface="Arial" charset="0"/>
                <a:cs typeface="Arial" charset="0"/>
              </a:rPr>
              <a:t>etkileyen diğer sistemik hastalıklar olmaksızın yaşlanma ile</a:t>
            </a:r>
          </a:p>
          <a:p>
            <a:pPr eaLnBrk="1" hangingPunct="1">
              <a:spcBef>
                <a:spcPct val="0"/>
              </a:spcBef>
            </a:pPr>
            <a:r>
              <a:rPr lang="en-US">
                <a:latin typeface="Arial" charset="0"/>
                <a:cs typeface="Arial" charset="0"/>
              </a:rPr>
              <a:t>arteriyol ve büyük damar duvarlarında intimal kalınlaşma ve</a:t>
            </a:r>
          </a:p>
          <a:p>
            <a:pPr eaLnBrk="1" hangingPunct="1">
              <a:spcBef>
                <a:spcPct val="0"/>
              </a:spcBef>
            </a:pPr>
            <a:r>
              <a:rPr lang="en-US">
                <a:latin typeface="Arial" charset="0"/>
                <a:cs typeface="Arial" charset="0"/>
              </a:rPr>
              <a:t>buna eşlik eden sklerotik değişiklikler oluşur </a:t>
            </a:r>
            <a:endParaRPr lang="en-US"/>
          </a:p>
        </p:txBody>
      </p:sp>
      <p:sp>
        <p:nvSpPr>
          <p:cNvPr id="10445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88F521E-D607-476A-AB57-83A2007F870D}" type="slidenum">
              <a:rPr lang="en-US" smtClean="0">
                <a:latin typeface="Calibri" pitchFamily="34" charset="0"/>
              </a:rPr>
              <a:pPr eaLnBrk="1" fontAlgn="base" hangingPunct="1">
                <a:spcBef>
                  <a:spcPct val="0"/>
                </a:spcBef>
                <a:spcAft>
                  <a:spcPct val="0"/>
                </a:spcAft>
              </a:pPr>
              <a:t>62</a:t>
            </a:fld>
            <a:endParaRPr lang="en-US">
              <a:latin typeface="Calibri" pitchFamily="34" charset="0"/>
            </a:endParaRPr>
          </a:p>
        </p:txBody>
      </p:sp>
    </p:spTree>
    <p:extLst>
      <p:ext uri="{BB962C8B-B14F-4D97-AF65-F5344CB8AC3E}">
        <p14:creationId xmlns:p14="http://schemas.microsoft.com/office/powerpoint/2010/main" val="140031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Slayt Görüntüsü Yer Tutucusu"/>
          <p:cNvSpPr>
            <a:spLocks noGrp="1" noRot="1" noChangeAspect="1" noTextEdit="1"/>
          </p:cNvSpPr>
          <p:nvPr>
            <p:ph type="sldImg"/>
          </p:nvPr>
        </p:nvSpPr>
        <p:spPr>
          <a:ln/>
        </p:spPr>
      </p:sp>
      <p:sp>
        <p:nvSpPr>
          <p:cNvPr id="108547"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108548"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anose="020B0604020202020204" pitchFamily="34" charset="0"/>
              </a:defRPr>
            </a:lvl1pPr>
            <a:lvl2pPr marL="742950" indent="-285750" eaLnBrk="0" hangingPunct="0">
              <a:defRPr kumimoji="1" sz="2400">
                <a:solidFill>
                  <a:schemeClr val="tx1"/>
                </a:solidFill>
                <a:latin typeface="Arial" panose="020B0604020202020204" pitchFamily="34" charset="0"/>
              </a:defRPr>
            </a:lvl2pPr>
            <a:lvl3pPr marL="1143000" indent="-228600" eaLnBrk="0" hangingPunct="0">
              <a:defRPr kumimoji="1" sz="2400">
                <a:solidFill>
                  <a:schemeClr val="tx1"/>
                </a:solidFill>
                <a:latin typeface="Arial" panose="020B0604020202020204" pitchFamily="34" charset="0"/>
              </a:defRPr>
            </a:lvl3pPr>
            <a:lvl4pPr marL="1600200" indent="-228600" eaLnBrk="0" hangingPunct="0">
              <a:defRPr kumimoji="1" sz="2400">
                <a:solidFill>
                  <a:schemeClr val="tx1"/>
                </a:solidFill>
                <a:latin typeface="Arial" panose="020B0604020202020204" pitchFamily="34" charset="0"/>
              </a:defRPr>
            </a:lvl4pPr>
            <a:lvl5pPr marL="2057400" indent="-228600" eaLnBrk="0" hangingPunct="0">
              <a:defRPr kumimoji="1" sz="24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defRPr>
            </a:lvl9pPr>
          </a:lstStyle>
          <a:p>
            <a:pPr eaLnBrk="1" hangingPunct="1"/>
            <a:fld id="{6C1B316B-6556-4C05-878C-E55C623D929C}" type="slidenum">
              <a:rPr kumimoji="0" lang="tr-TR" altLang="tr-TR" sz="1200"/>
              <a:pPr eaLnBrk="1" hangingPunct="1"/>
              <a:t>8</a:t>
            </a:fld>
            <a:endParaRPr kumimoji="0" lang="tr-TR" altLang="tr-TR" sz="1200"/>
          </a:p>
        </p:txBody>
      </p:sp>
    </p:spTree>
    <p:extLst>
      <p:ext uri="{BB962C8B-B14F-4D97-AF65-F5344CB8AC3E}">
        <p14:creationId xmlns:p14="http://schemas.microsoft.com/office/powerpoint/2010/main" val="163100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tr-TR" sz="1200" dirty="0">
                <a:latin typeface="Arial" panose="020B0604020202020204" pitchFamily="34" charset="0"/>
                <a:ea typeface="Baekmuk Gulim" charset="0"/>
                <a:cs typeface="Baekmuk Gulim" charset="0"/>
              </a:rPr>
              <a:t>Demographically adjusted prevalence ratios (95% confidence intervals [CIs]) of frailty by (A) creatinine-based estimated glomerular filtration rate (</a:t>
            </a:r>
            <a:r>
              <a:rPr lang="en-US" altLang="tr-TR" sz="1200" dirty="0" err="1">
                <a:latin typeface="Arial" panose="020B0604020202020204" pitchFamily="34" charset="0"/>
                <a:ea typeface="Baekmuk Gulim" charset="0"/>
                <a:cs typeface="Baekmuk Gulim" charset="0"/>
              </a:rPr>
              <a:t>eGFRcr</a:t>
            </a:r>
            <a:r>
              <a:rPr lang="en-US" altLang="tr-TR" sz="1200" dirty="0">
                <a:latin typeface="Arial" panose="020B0604020202020204" pitchFamily="34" charset="0"/>
                <a:ea typeface="Baekmuk Gulim" charset="0"/>
                <a:cs typeface="Baekmuk Gulim" charset="0"/>
              </a:rPr>
              <a:t>) or (B) cystatin C−based </a:t>
            </a:r>
            <a:r>
              <a:rPr lang="en-US" altLang="tr-TR" sz="1200" dirty="0" err="1">
                <a:latin typeface="Arial" panose="020B0604020202020204" pitchFamily="34" charset="0"/>
                <a:ea typeface="Baekmuk Gulim" charset="0"/>
                <a:cs typeface="Baekmuk Gulim" charset="0"/>
              </a:rPr>
              <a:t>eGFR</a:t>
            </a:r>
            <a:r>
              <a:rPr lang="en-US" altLang="tr-TR" sz="1200" dirty="0">
                <a:latin typeface="Arial" panose="020B0604020202020204" pitchFamily="34" charset="0"/>
                <a:ea typeface="Baekmuk Gulim" charset="0"/>
                <a:cs typeface="Baekmuk Gulim" charset="0"/>
              </a:rPr>
              <a:t> (</a:t>
            </a:r>
            <a:r>
              <a:rPr lang="en-US" altLang="tr-TR" sz="1200" dirty="0" err="1">
                <a:latin typeface="Arial" panose="020B0604020202020204" pitchFamily="34" charset="0"/>
                <a:ea typeface="Baekmuk Gulim" charset="0"/>
                <a:cs typeface="Baekmuk Gulim" charset="0"/>
              </a:rPr>
              <a:t>eGFRcys</a:t>
            </a:r>
            <a:r>
              <a:rPr lang="en-US" altLang="tr-TR" sz="1200" dirty="0">
                <a:latin typeface="Arial" panose="020B0604020202020204" pitchFamily="34" charset="0"/>
                <a:ea typeface="Baekmuk Gulim" charset="0"/>
                <a:cs typeface="Baekmuk Gulim" charset="0"/>
              </a:rPr>
              <a:t>) and albuminuria category. </a:t>
            </a:r>
            <a:r>
              <a:rPr lang="en-US" altLang="tr-TR" sz="1200" baseline="33000" dirty="0">
                <a:latin typeface="Arial" panose="020B0604020202020204" pitchFamily="34" charset="0"/>
                <a:ea typeface="Baekmuk Gulim" charset="0"/>
                <a:cs typeface="Baekmuk Gulim" charset="0"/>
              </a:rPr>
              <a:t>∗</a:t>
            </a:r>
            <a:r>
              <a:rPr lang="en-US" altLang="tr-TR" sz="1200" i="1" dirty="0">
                <a:latin typeface="Arial" panose="020B0604020202020204" pitchFamily="34" charset="0"/>
                <a:ea typeface="Baekmuk Gulim" charset="0"/>
                <a:cs typeface="Baekmuk Gulim" charset="0"/>
              </a:rPr>
              <a:t>P</a:t>
            </a:r>
            <a:r>
              <a:rPr lang="en-US" altLang="tr-TR" sz="1200" dirty="0">
                <a:latin typeface="Arial" panose="020B0604020202020204" pitchFamily="34" charset="0"/>
                <a:ea typeface="Baekmuk Gulim" charset="0"/>
                <a:cs typeface="Baekmuk Gulim" charset="0"/>
              </a:rPr>
              <a:t>≤0.05; </a:t>
            </a:r>
            <a:r>
              <a:rPr lang="en-US" altLang="tr-TR" sz="1200" baseline="33000" dirty="0">
                <a:latin typeface="Arial" panose="020B0604020202020204" pitchFamily="34" charset="0"/>
                <a:ea typeface="Baekmuk Gulim" charset="0"/>
                <a:cs typeface="Baekmuk Gulim" charset="0"/>
              </a:rPr>
              <a:t>∗∗</a:t>
            </a:r>
            <a:r>
              <a:rPr lang="en-US" altLang="tr-TR" sz="1200" i="1" dirty="0">
                <a:latin typeface="Arial" panose="020B0604020202020204" pitchFamily="34" charset="0"/>
                <a:ea typeface="Baekmuk Gulim" charset="0"/>
                <a:cs typeface="Baekmuk Gulim" charset="0"/>
              </a:rPr>
              <a:t>P</a:t>
            </a:r>
            <a:r>
              <a:rPr lang="en-US" altLang="tr-TR" sz="1200" dirty="0">
                <a:latin typeface="Arial" panose="020B0604020202020204" pitchFamily="34" charset="0"/>
                <a:ea typeface="Baekmuk Gulim" charset="0"/>
                <a:cs typeface="Baekmuk Gulim" charset="0"/>
              </a:rPr>
              <a:t>≤0.01; </a:t>
            </a:r>
            <a:r>
              <a:rPr lang="en-US" altLang="tr-TR" sz="1200" baseline="33000" dirty="0">
                <a:latin typeface="Arial" panose="020B0604020202020204" pitchFamily="34" charset="0"/>
                <a:ea typeface="Baekmuk Gulim" charset="0"/>
                <a:cs typeface="Baekmuk Gulim" charset="0"/>
              </a:rPr>
              <a:t>∗∗∗</a:t>
            </a:r>
            <a:r>
              <a:rPr lang="en-US" altLang="tr-TR" sz="1200" i="1" dirty="0">
                <a:latin typeface="Arial" panose="020B0604020202020204" pitchFamily="34" charset="0"/>
                <a:ea typeface="Baekmuk Gulim" charset="0"/>
                <a:cs typeface="Baekmuk Gulim" charset="0"/>
              </a:rPr>
              <a:t>P</a:t>
            </a:r>
            <a:r>
              <a:rPr lang="en-US" altLang="tr-TR" sz="1200" dirty="0">
                <a:latin typeface="Arial" panose="020B0604020202020204" pitchFamily="34" charset="0"/>
                <a:ea typeface="Baekmuk Gulim" charset="0"/>
                <a:cs typeface="Baekmuk Gulim" charset="0"/>
              </a:rPr>
              <a:t>≤0.001.</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CB7B1-654A-4928-BDF0-B11ABF9E2A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8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58B3A91-69AD-4384-91C4-A28F8BE997C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4098" name="Rectangle 2">
            <a:extLst>
              <a:ext uri="{FF2B5EF4-FFF2-40B4-BE49-F238E27FC236}">
                <a16:creationId xmlns:a16="http://schemas.microsoft.com/office/drawing/2014/main" id="{BBFDC977-4D26-4C23-B67A-186C3B3CEE9D}"/>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lt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Char char="•"/>
            </a:pPr>
            <a:r>
              <a:rPr lang="tr-TR" b="1" dirty="0"/>
              <a:t>Protein Diyeti:</a:t>
            </a:r>
            <a:r>
              <a:rPr lang="tr-TR" dirty="0"/>
              <a:t> Genel olarak KBH evre 3–5’te </a:t>
            </a:r>
            <a:r>
              <a:rPr lang="tr-TR" b="1" dirty="0"/>
              <a:t>protein kısıtlaması (~0.8 g/kg/gün)</a:t>
            </a:r>
            <a:r>
              <a:rPr lang="tr-TR" dirty="0"/>
              <a:t> önerilirken, </a:t>
            </a:r>
            <a:r>
              <a:rPr lang="tr-TR" b="1" dirty="0"/>
              <a:t>yaşlı ve kırılgan</a:t>
            </a:r>
            <a:r>
              <a:rPr lang="tr-TR" dirty="0"/>
              <a:t> hastalarda kılavuz bu kısıtlamanın esnetilebileceğini belirtir. </a:t>
            </a:r>
            <a:r>
              <a:rPr lang="tr-TR" b="1" dirty="0"/>
              <a:t>Uygulama Noktası 3.3.1.5:</a:t>
            </a:r>
            <a:r>
              <a:rPr lang="tr-TR" dirty="0"/>
              <a:t> </a:t>
            </a:r>
            <a:r>
              <a:rPr lang="tr-TR" dirty="0" err="1"/>
              <a:t>Frailty</a:t>
            </a:r>
            <a:r>
              <a:rPr lang="tr-TR" dirty="0"/>
              <a:t> veya </a:t>
            </a:r>
            <a:r>
              <a:rPr lang="tr-TR" dirty="0" err="1"/>
              <a:t>sarkopenisi</a:t>
            </a:r>
            <a:r>
              <a:rPr lang="tr-TR" dirty="0"/>
              <a:t> olan yaşlı hastalarda daha yüksek protein ve kalori hedefleri düşünülmelidir</a:t>
            </a:r>
            <a:r>
              <a:rPr lang="tr-TR" dirty="0">
                <a:hlinkClick r:id="rId3"/>
              </a:rPr>
              <a:t>kdigo.org</a:t>
            </a:r>
            <a:r>
              <a:rPr lang="tr-TR" dirty="0"/>
              <a:t>. Bu, malnütrisyon riskine karşı bir önlemdir.</a:t>
            </a:r>
          </a:p>
          <a:p>
            <a:pPr>
              <a:buFont typeface="Arial" panose="020B0604020202020204" pitchFamily="34" charset="0"/>
              <a:buChar char="•"/>
            </a:pPr>
            <a:r>
              <a:rPr lang="tr-TR" b="1" dirty="0"/>
              <a:t>Tansiyon Hedefi:</a:t>
            </a:r>
            <a:r>
              <a:rPr lang="tr-TR" dirty="0"/>
              <a:t> </a:t>
            </a:r>
            <a:r>
              <a:rPr lang="tr-TR" dirty="0" err="1"/>
              <a:t>KBH’li</a:t>
            </a:r>
            <a:r>
              <a:rPr lang="tr-TR" dirty="0"/>
              <a:t> erişkinlerde </a:t>
            </a:r>
            <a:r>
              <a:rPr lang="tr-TR" b="1" dirty="0"/>
              <a:t>sistolik kan basıncı &lt;120 mmHg</a:t>
            </a:r>
            <a:r>
              <a:rPr lang="tr-TR" dirty="0"/>
              <a:t> hedeflenmesi (tolere edilebiliyorsa) önerilmiştir (Öneri 3.4.1, kanıt 2B)</a:t>
            </a:r>
            <a:r>
              <a:rPr lang="tr-TR" dirty="0">
                <a:hlinkClick r:id="rId4"/>
              </a:rPr>
              <a:t>kdigo.org</a:t>
            </a:r>
            <a:r>
              <a:rPr lang="tr-TR" dirty="0"/>
              <a:t>. Ancak </a:t>
            </a:r>
            <a:r>
              <a:rPr lang="tr-TR" b="1" dirty="0"/>
              <a:t>Uygulama Noktası 3.4.1:</a:t>
            </a:r>
            <a:r>
              <a:rPr lang="tr-TR" dirty="0"/>
              <a:t> İleri derecede kırılgan, düşme riski yüksek veya yaşam beklentisi sınırlı hastalarda daha az sıkı kan basıncı hedefleri düşünülmelidir</a:t>
            </a:r>
            <a:r>
              <a:rPr lang="tr-TR" dirty="0">
                <a:hlinkClick r:id="rId4"/>
              </a:rPr>
              <a:t>kdigo.org</a:t>
            </a:r>
            <a:r>
              <a:rPr lang="tr-TR" dirty="0"/>
              <a:t>. Yani, 80 yaşındaki kırılgan bir hastada SBP &lt;130–140 gibi daha mütevazı hedefler klinik olarak daha uygun olabilir.</a:t>
            </a:r>
          </a:p>
          <a:p>
            <a:pPr>
              <a:buFont typeface="Arial" panose="020B0604020202020204" pitchFamily="34" charset="0"/>
              <a:buChar char="•"/>
            </a:pPr>
            <a:r>
              <a:rPr lang="tr-TR" b="1" dirty="0"/>
              <a:t>RAAS Blokajı:</a:t>
            </a:r>
            <a:r>
              <a:rPr lang="tr-TR" dirty="0"/>
              <a:t> Kılavuz, </a:t>
            </a:r>
            <a:r>
              <a:rPr lang="tr-TR" dirty="0" err="1"/>
              <a:t>KBH’li</a:t>
            </a:r>
            <a:r>
              <a:rPr lang="tr-TR" dirty="0"/>
              <a:t> tüm uygun hastalarda </a:t>
            </a:r>
            <a:r>
              <a:rPr lang="tr-TR" b="1" dirty="0"/>
              <a:t>RAS </a:t>
            </a:r>
            <a:r>
              <a:rPr lang="tr-TR" b="1" dirty="0" err="1"/>
              <a:t>blokerlerini</a:t>
            </a:r>
            <a:r>
              <a:rPr lang="tr-TR" b="1" dirty="0"/>
              <a:t> (ACEİ/ARB)</a:t>
            </a:r>
            <a:r>
              <a:rPr lang="tr-TR" dirty="0"/>
              <a:t> </a:t>
            </a:r>
            <a:r>
              <a:rPr lang="tr-TR" dirty="0" err="1"/>
              <a:t>nephroprotektif</a:t>
            </a:r>
            <a:r>
              <a:rPr lang="tr-TR" dirty="0"/>
              <a:t> ve </a:t>
            </a:r>
            <a:r>
              <a:rPr lang="tr-TR" dirty="0" err="1"/>
              <a:t>kardiyoprotektif</a:t>
            </a:r>
            <a:r>
              <a:rPr lang="tr-TR" dirty="0"/>
              <a:t> etkileri nedeniyle önerir. Yaşlı hastalarda da bu standart </a:t>
            </a:r>
            <a:r>
              <a:rPr lang="tr-TR" dirty="0" err="1"/>
              <a:t>geçerlidir</a:t>
            </a:r>
            <a:r>
              <a:rPr lang="tr-TR" dirty="0" err="1">
                <a:hlinkClick r:id="rId5"/>
              </a:rPr>
              <a:t>Google</a:t>
            </a:r>
            <a:r>
              <a:rPr lang="tr-TR" dirty="0">
                <a:hlinkClick r:id="rId5"/>
              </a:rPr>
              <a:t> Drive</a:t>
            </a:r>
            <a:r>
              <a:rPr lang="tr-TR" dirty="0"/>
              <a:t>. Ancak bazı uzman görüşleri, özellikle </a:t>
            </a:r>
            <a:r>
              <a:rPr lang="tr-TR" b="1" dirty="0"/>
              <a:t>çok ileri yaşta</a:t>
            </a:r>
            <a:r>
              <a:rPr lang="tr-TR" dirty="0"/>
              <a:t> maksimum doz hedefinin her zaman gerekmeyebileceğine dikkat </a:t>
            </a:r>
            <a:r>
              <a:rPr lang="tr-TR" dirty="0" err="1"/>
              <a:t>çekmiştir</a:t>
            </a:r>
            <a:r>
              <a:rPr lang="tr-TR" dirty="0" err="1">
                <a:hlinkClick r:id="rId5"/>
              </a:rPr>
              <a:t>Google</a:t>
            </a:r>
            <a:r>
              <a:rPr lang="tr-TR" dirty="0">
                <a:hlinkClick r:id="rId5"/>
              </a:rPr>
              <a:t> Drive</a:t>
            </a:r>
            <a:r>
              <a:rPr lang="tr-TR" dirty="0"/>
              <a:t>. Dehidrasyon veya hipotansiyon eğilimi olan yaşlılarda ACEİ/ARB doz titrasyonunda daha muhafazakâr olunabilir.</a:t>
            </a:r>
          </a:p>
          <a:p>
            <a:pPr>
              <a:buFont typeface="Arial" panose="020B0604020202020204" pitchFamily="34" charset="0"/>
              <a:buChar char="•"/>
            </a:pPr>
            <a:r>
              <a:rPr lang="tr-TR" b="1" dirty="0"/>
              <a:t>Lipid ve Diğer:</a:t>
            </a:r>
            <a:r>
              <a:rPr lang="tr-TR" dirty="0"/>
              <a:t> Kılavuzda, 50 yaş üstü KBH hastalarında primer/sekonder koruma amacıyla </a:t>
            </a:r>
            <a:r>
              <a:rPr lang="tr-TR" b="1" dirty="0"/>
              <a:t>statin tedavisi</a:t>
            </a:r>
            <a:r>
              <a:rPr lang="tr-TR" dirty="0"/>
              <a:t> önerisi korunmaktadır (ileri evre </a:t>
            </a:r>
            <a:r>
              <a:rPr lang="tr-TR" dirty="0" err="1"/>
              <a:t>KBH’de</a:t>
            </a:r>
            <a:r>
              <a:rPr lang="tr-TR" dirty="0"/>
              <a:t> </a:t>
            </a:r>
            <a:r>
              <a:rPr lang="tr-TR" dirty="0" err="1"/>
              <a:t>dialize</a:t>
            </a:r>
            <a:r>
              <a:rPr lang="tr-TR" dirty="0"/>
              <a:t> girene dek). Ayrıca </a:t>
            </a:r>
            <a:r>
              <a:rPr lang="tr-TR" b="1" dirty="0"/>
              <a:t>SGLT2 inhibitörleri</a:t>
            </a:r>
            <a:r>
              <a:rPr lang="tr-TR" dirty="0"/>
              <a:t>, </a:t>
            </a:r>
            <a:r>
              <a:rPr lang="tr-TR" dirty="0" err="1"/>
              <a:t>KBH’li</a:t>
            </a:r>
            <a:r>
              <a:rPr lang="tr-TR" dirty="0"/>
              <a:t> diyabetik veya diyabetik olmayan uygun hastalarda kardiyo-</a:t>
            </a:r>
            <a:r>
              <a:rPr lang="tr-TR" dirty="0" err="1"/>
              <a:t>renoprotektif</a:t>
            </a:r>
            <a:r>
              <a:rPr lang="tr-TR" dirty="0"/>
              <a:t> etkileri nedeniyle tavsiye edilir (yaş kısıtlaması olmaksızın)</a:t>
            </a:r>
            <a:r>
              <a:rPr lang="tr-TR" dirty="0">
                <a:hlinkClick r:id="rId6"/>
              </a:rPr>
              <a:t>Google Drive</a:t>
            </a:r>
            <a:r>
              <a:rPr lang="tr-TR" dirty="0"/>
              <a:t>.</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70</a:t>
            </a:fld>
            <a:endParaRPr lang="tr-TR" altLang="en-US"/>
          </a:p>
        </p:txBody>
      </p:sp>
    </p:spTree>
    <p:extLst>
      <p:ext uri="{BB962C8B-B14F-4D97-AF65-F5344CB8AC3E}">
        <p14:creationId xmlns:p14="http://schemas.microsoft.com/office/powerpoint/2010/main" val="247633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0FCD-DAB1-BB9F-8E6C-7BB5A5F55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E58B1-7F19-469B-FF63-13D12D741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07C81-5325-434B-21B6-2448E971A4AE}"/>
              </a:ext>
            </a:extLst>
          </p:cNvPr>
          <p:cNvSpPr>
            <a:spLocks noGrp="1"/>
          </p:cNvSpPr>
          <p:nvPr>
            <p:ph type="body" idx="1"/>
          </p:nvPr>
        </p:nvSpPr>
        <p:spPr/>
        <p:txBody>
          <a:bodyPr>
            <a:normAutofit lnSpcReduction="10000"/>
          </a:bodyPr>
          <a:lstStyle/>
          <a:p>
            <a:pPr>
              <a:buFont typeface="Arial" panose="020B0604020202020204" pitchFamily="34" charset="0"/>
              <a:buChar char="•"/>
            </a:pPr>
            <a:r>
              <a:rPr lang="tr-TR" b="1" dirty="0"/>
              <a:t>Protein Diyeti:</a:t>
            </a:r>
            <a:r>
              <a:rPr lang="tr-TR" dirty="0"/>
              <a:t> Genel olarak KBH evre 3–5’te </a:t>
            </a:r>
            <a:r>
              <a:rPr lang="tr-TR" b="1" dirty="0"/>
              <a:t>protein kısıtlaması (~0.8 g/kg/gün)</a:t>
            </a:r>
            <a:r>
              <a:rPr lang="tr-TR" dirty="0"/>
              <a:t> önerilirken, </a:t>
            </a:r>
            <a:r>
              <a:rPr lang="tr-TR" b="1" dirty="0"/>
              <a:t>yaşlı ve kırılgan</a:t>
            </a:r>
            <a:r>
              <a:rPr lang="tr-TR" dirty="0"/>
              <a:t> hastalarda kılavuz bu kısıtlamanın esnetilebileceğini belirtir. </a:t>
            </a:r>
            <a:r>
              <a:rPr lang="tr-TR" b="1" dirty="0"/>
              <a:t>Uygulama Noktası 3.3.1.5:</a:t>
            </a:r>
            <a:r>
              <a:rPr lang="tr-TR" dirty="0"/>
              <a:t> </a:t>
            </a:r>
            <a:r>
              <a:rPr lang="tr-TR" dirty="0" err="1"/>
              <a:t>Frailty</a:t>
            </a:r>
            <a:r>
              <a:rPr lang="tr-TR" dirty="0"/>
              <a:t> veya </a:t>
            </a:r>
            <a:r>
              <a:rPr lang="tr-TR" dirty="0" err="1"/>
              <a:t>sarkopenisi</a:t>
            </a:r>
            <a:r>
              <a:rPr lang="tr-TR" dirty="0"/>
              <a:t> olan yaşlı hastalarda daha yüksek protein ve kalori hedefleri düşünülmelidir</a:t>
            </a:r>
            <a:r>
              <a:rPr lang="tr-TR" dirty="0">
                <a:hlinkClick r:id="rId3"/>
              </a:rPr>
              <a:t>kdigo.org</a:t>
            </a:r>
            <a:r>
              <a:rPr lang="tr-TR" dirty="0"/>
              <a:t>. Bu, malnütrisyon riskine karşı bir önlemdir.</a:t>
            </a:r>
          </a:p>
          <a:p>
            <a:pPr>
              <a:buFont typeface="Arial" panose="020B0604020202020204" pitchFamily="34" charset="0"/>
              <a:buChar char="•"/>
            </a:pPr>
            <a:r>
              <a:rPr lang="tr-TR" b="1" dirty="0"/>
              <a:t>Tansiyon Hedefi:</a:t>
            </a:r>
            <a:r>
              <a:rPr lang="tr-TR" dirty="0"/>
              <a:t> </a:t>
            </a:r>
            <a:r>
              <a:rPr lang="tr-TR" dirty="0" err="1"/>
              <a:t>KBH’li</a:t>
            </a:r>
            <a:r>
              <a:rPr lang="tr-TR" dirty="0"/>
              <a:t> erişkinlerde </a:t>
            </a:r>
            <a:r>
              <a:rPr lang="tr-TR" b="1" dirty="0"/>
              <a:t>sistolik kan basıncı &lt;120 mmHg</a:t>
            </a:r>
            <a:r>
              <a:rPr lang="tr-TR" dirty="0"/>
              <a:t> hedeflenmesi (tolere edilebiliyorsa) önerilmiştir (Öneri 3.4.1, kanıt 2B)</a:t>
            </a:r>
            <a:r>
              <a:rPr lang="tr-TR" dirty="0">
                <a:hlinkClick r:id="rId4"/>
              </a:rPr>
              <a:t>kdigo.org</a:t>
            </a:r>
            <a:r>
              <a:rPr lang="tr-TR" dirty="0"/>
              <a:t>. Ancak </a:t>
            </a:r>
            <a:r>
              <a:rPr lang="tr-TR" b="1" dirty="0"/>
              <a:t>Uygulama Noktası 3.4.1:</a:t>
            </a:r>
            <a:r>
              <a:rPr lang="tr-TR" dirty="0"/>
              <a:t> İleri derecede kırılgan, düşme riski yüksek veya yaşam beklentisi sınırlı hastalarda daha az sıkı kan basıncı hedefleri düşünülmelidir</a:t>
            </a:r>
            <a:r>
              <a:rPr lang="tr-TR" dirty="0">
                <a:hlinkClick r:id="rId4"/>
              </a:rPr>
              <a:t>kdigo.org</a:t>
            </a:r>
            <a:r>
              <a:rPr lang="tr-TR" dirty="0"/>
              <a:t>. Yani, 80 yaşındaki kırılgan bir hastada SBP &lt;130–140 gibi daha mütevazı hedefler klinik olarak daha uygun olabilir.</a:t>
            </a:r>
          </a:p>
          <a:p>
            <a:pPr>
              <a:buFont typeface="Arial" panose="020B0604020202020204" pitchFamily="34" charset="0"/>
              <a:buChar char="•"/>
            </a:pPr>
            <a:r>
              <a:rPr lang="tr-TR" b="1" dirty="0"/>
              <a:t>RAAS Blokajı:</a:t>
            </a:r>
            <a:r>
              <a:rPr lang="tr-TR" dirty="0"/>
              <a:t> Kılavuz, </a:t>
            </a:r>
            <a:r>
              <a:rPr lang="tr-TR" dirty="0" err="1"/>
              <a:t>KBH’li</a:t>
            </a:r>
            <a:r>
              <a:rPr lang="tr-TR" dirty="0"/>
              <a:t> tüm uygun hastalarda </a:t>
            </a:r>
            <a:r>
              <a:rPr lang="tr-TR" b="1" dirty="0"/>
              <a:t>RAS </a:t>
            </a:r>
            <a:r>
              <a:rPr lang="tr-TR" b="1" dirty="0" err="1"/>
              <a:t>blokerlerini</a:t>
            </a:r>
            <a:r>
              <a:rPr lang="tr-TR" b="1" dirty="0"/>
              <a:t> (ACEİ/ARB)</a:t>
            </a:r>
            <a:r>
              <a:rPr lang="tr-TR" dirty="0"/>
              <a:t> </a:t>
            </a:r>
            <a:r>
              <a:rPr lang="tr-TR" dirty="0" err="1"/>
              <a:t>nephroprotektif</a:t>
            </a:r>
            <a:r>
              <a:rPr lang="tr-TR" dirty="0"/>
              <a:t> ve </a:t>
            </a:r>
            <a:r>
              <a:rPr lang="tr-TR" dirty="0" err="1"/>
              <a:t>kardiyoprotektif</a:t>
            </a:r>
            <a:r>
              <a:rPr lang="tr-TR" dirty="0"/>
              <a:t> etkileri nedeniyle önerir. Yaşlı hastalarda da bu standart </a:t>
            </a:r>
            <a:r>
              <a:rPr lang="tr-TR" dirty="0" err="1"/>
              <a:t>geçerlidir</a:t>
            </a:r>
            <a:r>
              <a:rPr lang="tr-TR" dirty="0" err="1">
                <a:hlinkClick r:id="rId5"/>
              </a:rPr>
              <a:t>Google</a:t>
            </a:r>
            <a:r>
              <a:rPr lang="tr-TR" dirty="0">
                <a:hlinkClick r:id="rId5"/>
              </a:rPr>
              <a:t> Drive</a:t>
            </a:r>
            <a:r>
              <a:rPr lang="tr-TR" dirty="0"/>
              <a:t>. Ancak bazı uzman görüşleri, özellikle </a:t>
            </a:r>
            <a:r>
              <a:rPr lang="tr-TR" b="1" dirty="0"/>
              <a:t>çok ileri yaşta</a:t>
            </a:r>
            <a:r>
              <a:rPr lang="tr-TR" dirty="0"/>
              <a:t> maksimum doz hedefinin her zaman gerekmeyebileceğine dikkat </a:t>
            </a:r>
            <a:r>
              <a:rPr lang="tr-TR" dirty="0" err="1"/>
              <a:t>çekmiştir</a:t>
            </a:r>
            <a:r>
              <a:rPr lang="tr-TR" dirty="0" err="1">
                <a:hlinkClick r:id="rId5"/>
              </a:rPr>
              <a:t>Google</a:t>
            </a:r>
            <a:r>
              <a:rPr lang="tr-TR" dirty="0">
                <a:hlinkClick r:id="rId5"/>
              </a:rPr>
              <a:t> Drive</a:t>
            </a:r>
            <a:r>
              <a:rPr lang="tr-TR" dirty="0"/>
              <a:t>. Dehidrasyon veya hipotansiyon eğilimi olan yaşlılarda ACEİ/ARB doz titrasyonunda daha muhafazakâr olunabilir.</a:t>
            </a:r>
          </a:p>
          <a:p>
            <a:pPr>
              <a:buFont typeface="Arial" panose="020B0604020202020204" pitchFamily="34" charset="0"/>
              <a:buChar char="•"/>
            </a:pPr>
            <a:r>
              <a:rPr lang="tr-TR" b="1" dirty="0"/>
              <a:t>Lipid ve Diğer:</a:t>
            </a:r>
            <a:r>
              <a:rPr lang="tr-TR" dirty="0"/>
              <a:t> Kılavuzda, 50 yaş üstü KBH hastalarında primer/sekonder koruma amacıyla </a:t>
            </a:r>
            <a:r>
              <a:rPr lang="tr-TR" b="1" dirty="0"/>
              <a:t>statin tedavisi</a:t>
            </a:r>
            <a:r>
              <a:rPr lang="tr-TR" dirty="0"/>
              <a:t> önerisi korunmaktadır (ileri evre </a:t>
            </a:r>
            <a:r>
              <a:rPr lang="tr-TR" dirty="0" err="1"/>
              <a:t>KBH’de</a:t>
            </a:r>
            <a:r>
              <a:rPr lang="tr-TR" dirty="0"/>
              <a:t> </a:t>
            </a:r>
            <a:r>
              <a:rPr lang="tr-TR" dirty="0" err="1"/>
              <a:t>dialize</a:t>
            </a:r>
            <a:r>
              <a:rPr lang="tr-TR" dirty="0"/>
              <a:t> girene dek). Ayrıca </a:t>
            </a:r>
            <a:r>
              <a:rPr lang="tr-TR" b="1" dirty="0"/>
              <a:t>SGLT2 inhibitörleri</a:t>
            </a:r>
            <a:r>
              <a:rPr lang="tr-TR" dirty="0"/>
              <a:t>, </a:t>
            </a:r>
            <a:r>
              <a:rPr lang="tr-TR" dirty="0" err="1"/>
              <a:t>KBH’li</a:t>
            </a:r>
            <a:r>
              <a:rPr lang="tr-TR" dirty="0"/>
              <a:t> diyabetik veya diyabetik olmayan uygun hastalarda kardiyo-</a:t>
            </a:r>
            <a:r>
              <a:rPr lang="tr-TR" dirty="0" err="1"/>
              <a:t>renoprotektif</a:t>
            </a:r>
            <a:r>
              <a:rPr lang="tr-TR" dirty="0"/>
              <a:t> etkileri nedeniyle tavsiye edilir (yaş kısıtlaması olmaksızın)</a:t>
            </a:r>
            <a:r>
              <a:rPr lang="tr-TR" dirty="0">
                <a:hlinkClick r:id="rId6"/>
              </a:rPr>
              <a:t>Google Drive</a:t>
            </a:r>
            <a:r>
              <a:rPr lang="tr-TR" dirty="0"/>
              <a:t>.</a:t>
            </a:r>
          </a:p>
          <a:p>
            <a:endParaRPr lang="tr-TR" dirty="0"/>
          </a:p>
        </p:txBody>
      </p:sp>
      <p:sp>
        <p:nvSpPr>
          <p:cNvPr id="4" name="Slide Number Placeholder 3">
            <a:extLst>
              <a:ext uri="{FF2B5EF4-FFF2-40B4-BE49-F238E27FC236}">
                <a16:creationId xmlns:a16="http://schemas.microsoft.com/office/drawing/2014/main" id="{3B389DA9-653A-A784-0D36-0736500307A2}"/>
              </a:ext>
            </a:extLst>
          </p:cNvPr>
          <p:cNvSpPr>
            <a:spLocks noGrp="1"/>
          </p:cNvSpPr>
          <p:nvPr>
            <p:ph type="sldNum" sz="quarter" idx="5"/>
          </p:nvPr>
        </p:nvSpPr>
        <p:spPr/>
        <p:txBody>
          <a:bodyPr/>
          <a:lstStyle/>
          <a:p>
            <a:pPr>
              <a:defRPr/>
            </a:pPr>
            <a:fld id="{1877AC78-7E70-49CF-9EF3-61B9CD5034FF}" type="slidenum">
              <a:rPr lang="tr-TR" altLang="en-US" smtClean="0"/>
              <a:pPr>
                <a:defRPr/>
              </a:pPr>
              <a:t>71</a:t>
            </a:fld>
            <a:endParaRPr lang="tr-TR" altLang="en-US"/>
          </a:p>
        </p:txBody>
      </p:sp>
    </p:spTree>
    <p:extLst>
      <p:ext uri="{BB962C8B-B14F-4D97-AF65-F5344CB8AC3E}">
        <p14:creationId xmlns:p14="http://schemas.microsoft.com/office/powerpoint/2010/main" val="120455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7B8EE-21BE-550C-8607-2DE1662C7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FC7C6-C65E-1E4A-098F-2678CBC75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18986-1582-BEF9-6860-9B8F3B4764AD}"/>
              </a:ext>
            </a:extLst>
          </p:cNvPr>
          <p:cNvSpPr>
            <a:spLocks noGrp="1"/>
          </p:cNvSpPr>
          <p:nvPr>
            <p:ph type="body" idx="1"/>
          </p:nvPr>
        </p:nvSpPr>
        <p:spPr/>
        <p:txBody>
          <a:bodyPr>
            <a:normAutofit lnSpcReduction="10000"/>
          </a:bodyPr>
          <a:lstStyle/>
          <a:p>
            <a:pPr>
              <a:buFont typeface="Arial" panose="020B0604020202020204" pitchFamily="34" charset="0"/>
              <a:buChar char="•"/>
            </a:pPr>
            <a:r>
              <a:rPr lang="tr-TR" b="1" dirty="0"/>
              <a:t>Protein Diyeti:</a:t>
            </a:r>
            <a:r>
              <a:rPr lang="tr-TR" dirty="0"/>
              <a:t> Genel olarak KBH evre 3–5’te </a:t>
            </a:r>
            <a:r>
              <a:rPr lang="tr-TR" b="1" dirty="0"/>
              <a:t>protein kısıtlaması (~0.8 g/kg/gün)</a:t>
            </a:r>
            <a:r>
              <a:rPr lang="tr-TR" dirty="0"/>
              <a:t> önerilirken, </a:t>
            </a:r>
            <a:r>
              <a:rPr lang="tr-TR" b="1" dirty="0"/>
              <a:t>yaşlı ve kırılgan</a:t>
            </a:r>
            <a:r>
              <a:rPr lang="tr-TR" dirty="0"/>
              <a:t> hastalarda kılavuz bu kısıtlamanın esnetilebileceğini belirtir. </a:t>
            </a:r>
            <a:r>
              <a:rPr lang="tr-TR" b="1" dirty="0"/>
              <a:t>Uygulama Noktası 3.3.1.5:</a:t>
            </a:r>
            <a:r>
              <a:rPr lang="tr-TR" dirty="0"/>
              <a:t> </a:t>
            </a:r>
            <a:r>
              <a:rPr lang="tr-TR" dirty="0" err="1"/>
              <a:t>Frailty</a:t>
            </a:r>
            <a:r>
              <a:rPr lang="tr-TR" dirty="0"/>
              <a:t> veya </a:t>
            </a:r>
            <a:r>
              <a:rPr lang="tr-TR" dirty="0" err="1"/>
              <a:t>sarkopenisi</a:t>
            </a:r>
            <a:r>
              <a:rPr lang="tr-TR" dirty="0"/>
              <a:t> olan yaşlı hastalarda daha yüksek protein ve kalori hedefleri düşünülmelidir</a:t>
            </a:r>
            <a:r>
              <a:rPr lang="tr-TR" dirty="0">
                <a:hlinkClick r:id="rId3"/>
              </a:rPr>
              <a:t>kdigo.org</a:t>
            </a:r>
            <a:r>
              <a:rPr lang="tr-TR" dirty="0"/>
              <a:t>. Bu, malnütrisyon riskine karşı bir önlemdir.</a:t>
            </a:r>
          </a:p>
          <a:p>
            <a:pPr>
              <a:buFont typeface="Arial" panose="020B0604020202020204" pitchFamily="34" charset="0"/>
              <a:buChar char="•"/>
            </a:pPr>
            <a:r>
              <a:rPr lang="tr-TR" b="1" dirty="0"/>
              <a:t>Tansiyon Hedefi:</a:t>
            </a:r>
            <a:r>
              <a:rPr lang="tr-TR" dirty="0"/>
              <a:t> </a:t>
            </a:r>
            <a:r>
              <a:rPr lang="tr-TR" dirty="0" err="1"/>
              <a:t>KBH’li</a:t>
            </a:r>
            <a:r>
              <a:rPr lang="tr-TR" dirty="0"/>
              <a:t> erişkinlerde </a:t>
            </a:r>
            <a:r>
              <a:rPr lang="tr-TR" b="1" dirty="0"/>
              <a:t>sistolik kan basıncı &lt;120 mmHg</a:t>
            </a:r>
            <a:r>
              <a:rPr lang="tr-TR" dirty="0"/>
              <a:t> hedeflenmesi (tolere edilebiliyorsa) önerilmiştir (Öneri 3.4.1, kanıt 2B)</a:t>
            </a:r>
            <a:r>
              <a:rPr lang="tr-TR" dirty="0">
                <a:hlinkClick r:id="rId4"/>
              </a:rPr>
              <a:t>kdigo.org</a:t>
            </a:r>
            <a:r>
              <a:rPr lang="tr-TR" dirty="0"/>
              <a:t>. Ancak </a:t>
            </a:r>
            <a:r>
              <a:rPr lang="tr-TR" b="1" dirty="0"/>
              <a:t>Uygulama Noktası 3.4.1:</a:t>
            </a:r>
            <a:r>
              <a:rPr lang="tr-TR" dirty="0"/>
              <a:t> İleri derecede kırılgan, düşme riski yüksek veya yaşam beklentisi sınırlı hastalarda daha az sıkı kan basıncı hedefleri düşünülmelidir</a:t>
            </a:r>
            <a:r>
              <a:rPr lang="tr-TR" dirty="0">
                <a:hlinkClick r:id="rId4"/>
              </a:rPr>
              <a:t>kdigo.org</a:t>
            </a:r>
            <a:r>
              <a:rPr lang="tr-TR" dirty="0"/>
              <a:t>. Yani, 80 yaşındaki kırılgan bir hastada SBP &lt;130–140 gibi daha mütevazı hedefler klinik olarak daha uygun olabilir.</a:t>
            </a:r>
          </a:p>
          <a:p>
            <a:pPr>
              <a:buFont typeface="Arial" panose="020B0604020202020204" pitchFamily="34" charset="0"/>
              <a:buChar char="•"/>
            </a:pPr>
            <a:r>
              <a:rPr lang="tr-TR" b="1" dirty="0"/>
              <a:t>RAAS Blokajı:</a:t>
            </a:r>
            <a:r>
              <a:rPr lang="tr-TR" dirty="0"/>
              <a:t> Kılavuz, </a:t>
            </a:r>
            <a:r>
              <a:rPr lang="tr-TR" dirty="0" err="1"/>
              <a:t>KBH’li</a:t>
            </a:r>
            <a:r>
              <a:rPr lang="tr-TR" dirty="0"/>
              <a:t> tüm uygun hastalarda </a:t>
            </a:r>
            <a:r>
              <a:rPr lang="tr-TR" b="1" dirty="0"/>
              <a:t>RAS </a:t>
            </a:r>
            <a:r>
              <a:rPr lang="tr-TR" b="1" dirty="0" err="1"/>
              <a:t>blokerlerini</a:t>
            </a:r>
            <a:r>
              <a:rPr lang="tr-TR" b="1" dirty="0"/>
              <a:t> (ACEİ/ARB)</a:t>
            </a:r>
            <a:r>
              <a:rPr lang="tr-TR" dirty="0"/>
              <a:t> </a:t>
            </a:r>
            <a:r>
              <a:rPr lang="tr-TR" dirty="0" err="1"/>
              <a:t>nephroprotektif</a:t>
            </a:r>
            <a:r>
              <a:rPr lang="tr-TR" dirty="0"/>
              <a:t> ve </a:t>
            </a:r>
            <a:r>
              <a:rPr lang="tr-TR" dirty="0" err="1"/>
              <a:t>kardiyoprotektif</a:t>
            </a:r>
            <a:r>
              <a:rPr lang="tr-TR" dirty="0"/>
              <a:t> etkileri nedeniyle önerir. Yaşlı hastalarda da bu standart </a:t>
            </a:r>
            <a:r>
              <a:rPr lang="tr-TR" dirty="0" err="1"/>
              <a:t>geçerlidir</a:t>
            </a:r>
            <a:r>
              <a:rPr lang="tr-TR" dirty="0" err="1">
                <a:hlinkClick r:id="rId5"/>
              </a:rPr>
              <a:t>Google</a:t>
            </a:r>
            <a:r>
              <a:rPr lang="tr-TR" dirty="0">
                <a:hlinkClick r:id="rId5"/>
              </a:rPr>
              <a:t> Drive</a:t>
            </a:r>
            <a:r>
              <a:rPr lang="tr-TR" dirty="0"/>
              <a:t>. Ancak bazı uzman görüşleri, özellikle </a:t>
            </a:r>
            <a:r>
              <a:rPr lang="tr-TR" b="1" dirty="0"/>
              <a:t>çok ileri yaşta</a:t>
            </a:r>
            <a:r>
              <a:rPr lang="tr-TR" dirty="0"/>
              <a:t> maksimum doz hedefinin her zaman gerekmeyebileceğine dikkat </a:t>
            </a:r>
            <a:r>
              <a:rPr lang="tr-TR" dirty="0" err="1"/>
              <a:t>çekmiştir</a:t>
            </a:r>
            <a:r>
              <a:rPr lang="tr-TR" dirty="0" err="1">
                <a:hlinkClick r:id="rId5"/>
              </a:rPr>
              <a:t>Google</a:t>
            </a:r>
            <a:r>
              <a:rPr lang="tr-TR" dirty="0">
                <a:hlinkClick r:id="rId5"/>
              </a:rPr>
              <a:t> Drive</a:t>
            </a:r>
            <a:r>
              <a:rPr lang="tr-TR" dirty="0"/>
              <a:t>. Dehidrasyon veya hipotansiyon eğilimi olan yaşlılarda ACEİ/ARB doz titrasyonunda daha muhafazakâr olunabilir.</a:t>
            </a:r>
          </a:p>
          <a:p>
            <a:pPr>
              <a:buFont typeface="Arial" panose="020B0604020202020204" pitchFamily="34" charset="0"/>
              <a:buChar char="•"/>
            </a:pPr>
            <a:r>
              <a:rPr lang="tr-TR" b="1" dirty="0"/>
              <a:t>Lipid ve Diğer:</a:t>
            </a:r>
            <a:r>
              <a:rPr lang="tr-TR" dirty="0"/>
              <a:t> Kılavuzda, 50 yaş üstü KBH hastalarında primer/sekonder koruma amacıyla </a:t>
            </a:r>
            <a:r>
              <a:rPr lang="tr-TR" b="1" dirty="0"/>
              <a:t>statin tedavisi</a:t>
            </a:r>
            <a:r>
              <a:rPr lang="tr-TR" dirty="0"/>
              <a:t> önerisi korunmaktadır (ileri evre </a:t>
            </a:r>
            <a:r>
              <a:rPr lang="tr-TR" dirty="0" err="1"/>
              <a:t>KBH’de</a:t>
            </a:r>
            <a:r>
              <a:rPr lang="tr-TR" dirty="0"/>
              <a:t> </a:t>
            </a:r>
            <a:r>
              <a:rPr lang="tr-TR" dirty="0" err="1"/>
              <a:t>dialize</a:t>
            </a:r>
            <a:r>
              <a:rPr lang="tr-TR" dirty="0"/>
              <a:t> girene dek). Ayrıca </a:t>
            </a:r>
            <a:r>
              <a:rPr lang="tr-TR" b="1" dirty="0"/>
              <a:t>SGLT2 inhibitörleri</a:t>
            </a:r>
            <a:r>
              <a:rPr lang="tr-TR" dirty="0"/>
              <a:t>, </a:t>
            </a:r>
            <a:r>
              <a:rPr lang="tr-TR" dirty="0" err="1"/>
              <a:t>KBH’li</a:t>
            </a:r>
            <a:r>
              <a:rPr lang="tr-TR" dirty="0"/>
              <a:t> diyabetik veya diyabetik olmayan uygun hastalarda kardiyo-</a:t>
            </a:r>
            <a:r>
              <a:rPr lang="tr-TR" dirty="0" err="1"/>
              <a:t>renoprotektif</a:t>
            </a:r>
            <a:r>
              <a:rPr lang="tr-TR" dirty="0"/>
              <a:t> etkileri nedeniyle tavsiye edilir (yaş kısıtlaması olmaksızın)</a:t>
            </a:r>
            <a:r>
              <a:rPr lang="tr-TR" dirty="0">
                <a:hlinkClick r:id="rId6"/>
              </a:rPr>
              <a:t>Google Drive</a:t>
            </a:r>
            <a:r>
              <a:rPr lang="tr-TR" dirty="0"/>
              <a:t>.</a:t>
            </a:r>
          </a:p>
          <a:p>
            <a:endParaRPr lang="tr-TR" dirty="0"/>
          </a:p>
        </p:txBody>
      </p:sp>
      <p:sp>
        <p:nvSpPr>
          <p:cNvPr id="4" name="Slide Number Placeholder 3">
            <a:extLst>
              <a:ext uri="{FF2B5EF4-FFF2-40B4-BE49-F238E27FC236}">
                <a16:creationId xmlns:a16="http://schemas.microsoft.com/office/drawing/2014/main" id="{EA779E20-FC77-D440-9F56-7CC1B655E3FC}"/>
              </a:ext>
            </a:extLst>
          </p:cNvPr>
          <p:cNvSpPr>
            <a:spLocks noGrp="1"/>
          </p:cNvSpPr>
          <p:nvPr>
            <p:ph type="sldNum" sz="quarter" idx="5"/>
          </p:nvPr>
        </p:nvSpPr>
        <p:spPr/>
        <p:txBody>
          <a:bodyPr/>
          <a:lstStyle/>
          <a:p>
            <a:pPr>
              <a:defRPr/>
            </a:pPr>
            <a:fld id="{1877AC78-7E70-49CF-9EF3-61B9CD5034FF}" type="slidenum">
              <a:rPr lang="tr-TR" altLang="en-US" smtClean="0"/>
              <a:pPr>
                <a:defRPr/>
              </a:pPr>
              <a:t>73</a:t>
            </a:fld>
            <a:endParaRPr lang="tr-TR" altLang="en-US"/>
          </a:p>
        </p:txBody>
      </p:sp>
    </p:spTree>
    <p:extLst>
      <p:ext uri="{BB962C8B-B14F-4D97-AF65-F5344CB8AC3E}">
        <p14:creationId xmlns:p14="http://schemas.microsoft.com/office/powerpoint/2010/main" val="1076415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Char char="•"/>
            </a:pPr>
            <a:r>
              <a:rPr lang="tr-TR" b="1" dirty="0"/>
              <a:t>Etki ve Yararları:</a:t>
            </a:r>
            <a:r>
              <a:rPr lang="tr-TR" dirty="0"/>
              <a:t> SGLT2 inhibitörleri (</a:t>
            </a:r>
            <a:r>
              <a:rPr lang="tr-TR" dirty="0" err="1"/>
              <a:t>örn</a:t>
            </a:r>
            <a:r>
              <a:rPr lang="tr-TR" dirty="0"/>
              <a:t>. </a:t>
            </a:r>
            <a:r>
              <a:rPr lang="tr-TR" dirty="0" err="1"/>
              <a:t>empagliflozin</a:t>
            </a:r>
            <a:r>
              <a:rPr lang="tr-TR" dirty="0"/>
              <a:t>, dapagliflozin), tip 2 diyabetli hastalarda kardiyovasküler olayları ve böbrek hastalığı ilerlemesini azaltmasıyla standart tedaviye girmiştir. Yeni çalışmalar, </a:t>
            </a:r>
            <a:r>
              <a:rPr lang="tr-TR" b="1" dirty="0"/>
              <a:t>diyabeti olsun veya olmasın</a:t>
            </a:r>
            <a:r>
              <a:rPr lang="tr-TR" dirty="0"/>
              <a:t> </a:t>
            </a:r>
            <a:r>
              <a:rPr lang="tr-TR" dirty="0" err="1"/>
              <a:t>KBH’li</a:t>
            </a:r>
            <a:r>
              <a:rPr lang="tr-TR" dirty="0"/>
              <a:t> hastalarda bu ilaçların </a:t>
            </a:r>
            <a:r>
              <a:rPr lang="tr-TR" b="1" dirty="0"/>
              <a:t>renal ve kardiyak yararlar</a:t>
            </a:r>
            <a:r>
              <a:rPr lang="tr-TR" dirty="0"/>
              <a:t> sağladığını göstermiştir. Özellikle kalp yetersizliği ve proteinürisi olan hastalarda belirgin fayda görülmüştür.</a:t>
            </a:r>
          </a:p>
          <a:p>
            <a:pPr>
              <a:buFont typeface="Arial" panose="020B0604020202020204" pitchFamily="34" charset="0"/>
              <a:buChar char="•"/>
            </a:pPr>
            <a:r>
              <a:rPr lang="tr-TR" b="1" dirty="0"/>
              <a:t>Yaşlılarda </a:t>
            </a:r>
            <a:r>
              <a:rPr lang="tr-TR" b="1" dirty="0" err="1"/>
              <a:t>Tolerabilite</a:t>
            </a:r>
            <a:r>
              <a:rPr lang="tr-TR" b="1" dirty="0"/>
              <a:t>:</a:t>
            </a:r>
            <a:r>
              <a:rPr lang="tr-TR" dirty="0"/>
              <a:t> SGLT2 inhibitörleri genelde yaşlı hastalar tarafından da </a:t>
            </a:r>
            <a:r>
              <a:rPr lang="tr-TR" b="1" dirty="0"/>
              <a:t>iyi tolere edilir</a:t>
            </a:r>
            <a:r>
              <a:rPr lang="tr-TR" dirty="0"/>
              <a:t>. Büyük klinik çalışmalarda (EMPA-REG, DAPA-CKD gibi) ilacın böbrek koruyucu etkileri ileri yaş gruplarında da tutarlı </a:t>
            </a:r>
            <a:r>
              <a:rPr lang="tr-TR" dirty="0" err="1"/>
              <a:t>bulunmuştur</a:t>
            </a:r>
            <a:r>
              <a:rPr lang="tr-TR" dirty="0" err="1">
                <a:hlinkClick r:id="rId3"/>
              </a:rPr>
              <a:t>Google</a:t>
            </a:r>
            <a:r>
              <a:rPr lang="tr-TR" dirty="0">
                <a:hlinkClick r:id="rId3"/>
              </a:rPr>
              <a:t> Drive</a:t>
            </a:r>
            <a:r>
              <a:rPr lang="tr-TR" dirty="0"/>
              <a:t>. Hatta EMPA-REG çalışmasında &gt;75 yaş alt grubunda kardiyovasküler faydanın en belirgin olduğu </a:t>
            </a:r>
            <a:r>
              <a:rPr lang="tr-TR" dirty="0" err="1"/>
              <a:t>bildirilmiştir</a:t>
            </a:r>
            <a:r>
              <a:rPr lang="tr-TR" dirty="0" err="1">
                <a:hlinkClick r:id="rId3"/>
              </a:rPr>
              <a:t>Google</a:t>
            </a:r>
            <a:r>
              <a:rPr lang="tr-TR" dirty="0">
                <a:hlinkClick r:id="rId3"/>
              </a:rPr>
              <a:t> Drive</a:t>
            </a:r>
            <a:r>
              <a:rPr lang="tr-TR" dirty="0"/>
              <a:t>. İlacın böbrek üstündeki kısa vadeli düşürücü etkisi (</a:t>
            </a:r>
            <a:r>
              <a:rPr lang="tr-TR" dirty="0" err="1"/>
              <a:t>GFR’de</a:t>
            </a:r>
            <a:r>
              <a:rPr lang="tr-TR" dirty="0"/>
              <a:t> hafif başlangıç düşüşü) genelde geçici ve zararsızdır.</a:t>
            </a:r>
          </a:p>
          <a:p>
            <a:pPr>
              <a:buFont typeface="Arial" panose="020B0604020202020204" pitchFamily="34" charset="0"/>
              <a:buChar char="•"/>
            </a:pPr>
            <a:r>
              <a:rPr lang="tr-TR" b="1" dirty="0"/>
              <a:t>Dikkat Edilmesi Gerekenler:</a:t>
            </a:r>
            <a:r>
              <a:rPr lang="tr-TR" dirty="0"/>
              <a:t> Yaşlılarda SGLT2i kullanırken </a:t>
            </a:r>
            <a:r>
              <a:rPr lang="tr-TR" b="1" dirty="0"/>
              <a:t>dehidratasyon</a:t>
            </a:r>
            <a:r>
              <a:rPr lang="tr-TR" dirty="0"/>
              <a:t> riski ve </a:t>
            </a:r>
            <a:r>
              <a:rPr lang="tr-TR" b="1" dirty="0"/>
              <a:t>üretral-</a:t>
            </a:r>
            <a:r>
              <a:rPr lang="tr-TR" b="1" dirty="0" err="1"/>
              <a:t>genital</a:t>
            </a:r>
            <a:r>
              <a:rPr lang="tr-TR" b="1" dirty="0"/>
              <a:t> enfeksiyonlar</a:t>
            </a:r>
            <a:r>
              <a:rPr lang="tr-TR" dirty="0"/>
              <a:t> takip edilmelidir. </a:t>
            </a:r>
            <a:r>
              <a:rPr lang="tr-TR" dirty="0" err="1"/>
              <a:t>Frail</a:t>
            </a:r>
            <a:r>
              <a:rPr lang="tr-TR" dirty="0"/>
              <a:t> ve yeterli hidrasyon alamayan hastalarda ilaca bağlı hipotansiyon veya düşme riski olabilir, bu nedenle sıvı alımı teşvik edilmeli ve diğer diüretiklerin dozu gerekirse azaltılmalıdır. Ayrıca hassas ciltli veya bakıma muhtaç yaşlılarda </a:t>
            </a:r>
            <a:r>
              <a:rPr lang="tr-TR" b="1" dirty="0" err="1"/>
              <a:t>genital</a:t>
            </a:r>
            <a:r>
              <a:rPr lang="tr-TR" b="1" dirty="0"/>
              <a:t> mantar enfeksiyonları</a:t>
            </a:r>
            <a:r>
              <a:rPr lang="tr-TR" dirty="0"/>
              <a:t> ve idrar yolu enfeksiyonları </a:t>
            </a:r>
            <a:r>
              <a:rPr lang="tr-TR" dirty="0" err="1"/>
              <a:t>görülebilir</a:t>
            </a:r>
            <a:r>
              <a:rPr lang="tr-TR" dirty="0" err="1">
                <a:hlinkClick r:id="rId3"/>
              </a:rPr>
              <a:t>Google</a:t>
            </a:r>
            <a:r>
              <a:rPr lang="tr-TR" dirty="0">
                <a:hlinkClick r:id="rId3"/>
              </a:rPr>
              <a:t> Drive</a:t>
            </a:r>
            <a:r>
              <a:rPr lang="tr-TR" dirty="0"/>
              <a:t>. Böyle bir durumda ilaç kesilebilir veya profilaktik önlemler alınabilir.</a:t>
            </a:r>
          </a:p>
          <a:p>
            <a:pPr>
              <a:buFont typeface="Arial" panose="020B0604020202020204" pitchFamily="34" charset="0"/>
              <a:buChar char="•"/>
            </a:pPr>
            <a:r>
              <a:rPr lang="tr-TR" b="1" dirty="0"/>
              <a:t>Süre ve Yaşam Beklentisi:</a:t>
            </a:r>
            <a:r>
              <a:rPr lang="tr-TR" dirty="0"/>
              <a:t> SGLT2 inhibitörlerinin </a:t>
            </a:r>
            <a:r>
              <a:rPr lang="tr-TR" b="1" dirty="0" err="1"/>
              <a:t>nefroprotektif</a:t>
            </a:r>
            <a:r>
              <a:rPr lang="tr-TR" b="1" dirty="0"/>
              <a:t> etkileri</a:t>
            </a:r>
            <a:r>
              <a:rPr lang="tr-TR" dirty="0"/>
              <a:t> genellikle aylardan yıllara yayılan bir süreçte anlamlı hale gelir. Bu nedenle, çok kısa yaşam beklentisi olan (ör. metastatik kanserli) bir yaşlı hastada yeni bir SGLT2i başlamak uygun </a:t>
            </a:r>
            <a:r>
              <a:rPr lang="tr-TR" dirty="0" err="1"/>
              <a:t>olmayabilir</a:t>
            </a:r>
            <a:r>
              <a:rPr lang="tr-TR" dirty="0" err="1">
                <a:hlinkClick r:id="rId3"/>
              </a:rPr>
              <a:t>Google</a:t>
            </a:r>
            <a:r>
              <a:rPr lang="tr-TR" dirty="0">
                <a:hlinkClick r:id="rId3"/>
              </a:rPr>
              <a:t> Drive</a:t>
            </a:r>
            <a:r>
              <a:rPr lang="tr-TR" dirty="0"/>
              <a:t>. Öte yandan, 75-80 yaşında, 5+ yıl yaşam beklentisi olan bir KBH hastası için bu ilaçlar düşünülmelidir.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74</a:t>
            </a:fld>
            <a:endParaRPr lang="tr-TR" altLang="en-US"/>
          </a:p>
        </p:txBody>
      </p:sp>
    </p:spTree>
    <p:extLst>
      <p:ext uri="{BB962C8B-B14F-4D97-AF65-F5344CB8AC3E}">
        <p14:creationId xmlns:p14="http://schemas.microsoft.com/office/powerpoint/2010/main" val="34279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D81AF-71A1-F3DC-734C-60C82F0A8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74682-B79B-C860-30D4-21EB71945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71275-69FE-2380-F37B-3E246E965E95}"/>
              </a:ext>
            </a:extLst>
          </p:cNvPr>
          <p:cNvSpPr>
            <a:spLocks noGrp="1"/>
          </p:cNvSpPr>
          <p:nvPr>
            <p:ph type="body" idx="1"/>
          </p:nvPr>
        </p:nvSpPr>
        <p:spPr/>
        <p:txBody>
          <a:bodyPr>
            <a:normAutofit/>
          </a:bodyPr>
          <a:lstStyle/>
          <a:p>
            <a:endParaRPr lang="tr-TR" dirty="0"/>
          </a:p>
        </p:txBody>
      </p:sp>
      <p:sp>
        <p:nvSpPr>
          <p:cNvPr id="4" name="Slide Number Placeholder 3">
            <a:extLst>
              <a:ext uri="{FF2B5EF4-FFF2-40B4-BE49-F238E27FC236}">
                <a16:creationId xmlns:a16="http://schemas.microsoft.com/office/drawing/2014/main" id="{7A5CE1FE-697B-F64D-4560-EA54A68D555A}"/>
              </a:ext>
            </a:extLst>
          </p:cNvPr>
          <p:cNvSpPr>
            <a:spLocks noGrp="1"/>
          </p:cNvSpPr>
          <p:nvPr>
            <p:ph type="sldNum" sz="quarter" idx="5"/>
          </p:nvPr>
        </p:nvSpPr>
        <p:spPr/>
        <p:txBody>
          <a:bodyPr/>
          <a:lstStyle/>
          <a:p>
            <a:pPr>
              <a:defRPr/>
            </a:pPr>
            <a:fld id="{1877AC78-7E70-49CF-9EF3-61B9CD5034FF}" type="slidenum">
              <a:rPr lang="tr-TR" altLang="en-US" smtClean="0"/>
              <a:pPr>
                <a:defRPr/>
              </a:pPr>
              <a:t>75</a:t>
            </a:fld>
            <a:endParaRPr lang="tr-TR" altLang="en-US"/>
          </a:p>
        </p:txBody>
      </p:sp>
    </p:spTree>
    <p:extLst>
      <p:ext uri="{BB962C8B-B14F-4D97-AF65-F5344CB8AC3E}">
        <p14:creationId xmlns:p14="http://schemas.microsoft.com/office/powerpoint/2010/main" val="2167069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BBE2A-FEFA-E099-D3A4-4B8DB319A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408C0-DC46-228F-331C-B77500DF6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3573D-97CE-B158-8F64-8B51F905B6C6}"/>
              </a:ext>
            </a:extLst>
          </p:cNvPr>
          <p:cNvSpPr>
            <a:spLocks noGrp="1"/>
          </p:cNvSpPr>
          <p:nvPr>
            <p:ph type="body" idx="1"/>
          </p:nvPr>
        </p:nvSpPr>
        <p:spPr/>
        <p:txBody>
          <a:bodyPr>
            <a:normAutofit/>
          </a:bodyPr>
          <a:lstStyle/>
          <a:p>
            <a:endParaRPr lang="tr-TR" dirty="0"/>
          </a:p>
        </p:txBody>
      </p:sp>
      <p:sp>
        <p:nvSpPr>
          <p:cNvPr id="4" name="Slide Number Placeholder 3">
            <a:extLst>
              <a:ext uri="{FF2B5EF4-FFF2-40B4-BE49-F238E27FC236}">
                <a16:creationId xmlns:a16="http://schemas.microsoft.com/office/drawing/2014/main" id="{9A14DE73-E26C-781D-B897-FDF5C7AB6141}"/>
              </a:ext>
            </a:extLst>
          </p:cNvPr>
          <p:cNvSpPr>
            <a:spLocks noGrp="1"/>
          </p:cNvSpPr>
          <p:nvPr>
            <p:ph type="sldNum" sz="quarter" idx="5"/>
          </p:nvPr>
        </p:nvSpPr>
        <p:spPr/>
        <p:txBody>
          <a:bodyPr/>
          <a:lstStyle/>
          <a:p>
            <a:pPr>
              <a:defRPr/>
            </a:pPr>
            <a:fld id="{1877AC78-7E70-49CF-9EF3-61B9CD5034FF}" type="slidenum">
              <a:rPr lang="tr-TR" altLang="en-US" smtClean="0"/>
              <a:pPr>
                <a:defRPr/>
              </a:pPr>
              <a:t>76</a:t>
            </a:fld>
            <a:endParaRPr lang="tr-TR" altLang="en-US"/>
          </a:p>
        </p:txBody>
      </p:sp>
    </p:spTree>
    <p:extLst>
      <p:ext uri="{BB962C8B-B14F-4D97-AF65-F5344CB8AC3E}">
        <p14:creationId xmlns:p14="http://schemas.microsoft.com/office/powerpoint/2010/main" val="4096552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7D09-57D9-E1A1-19C3-FFABBF4A3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6FD5A-6C90-5589-5E7F-D53F0136C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E7845-B14C-5C9B-8FF5-B5C9E3E4B6A9}"/>
              </a:ext>
            </a:extLst>
          </p:cNvPr>
          <p:cNvSpPr>
            <a:spLocks noGrp="1"/>
          </p:cNvSpPr>
          <p:nvPr>
            <p:ph type="body" idx="1"/>
          </p:nvPr>
        </p:nvSpPr>
        <p:spPr/>
        <p:txBody>
          <a:bodyPr>
            <a:normAutofit fontScale="92500" lnSpcReduction="10000"/>
          </a:bodyPr>
          <a:lstStyle/>
          <a:p>
            <a:pPr marL="0" indent="0">
              <a:buNone/>
            </a:pPr>
            <a:r>
              <a:rPr lang="tr-TR" sz="1200" dirty="0"/>
              <a:t>3.11 Kronik Böbrek Yetmezliğinde Hiperkalemi</a:t>
            </a:r>
          </a:p>
          <a:p>
            <a:pPr marL="0" indent="0">
              <a:buNone/>
            </a:pPr>
            <a:r>
              <a:rPr lang="tr-TR" sz="1200" dirty="0"/>
              <a:t>3.11.1 Potasyum ölçümünü etkileyen faktörlerin farkındalığı</a:t>
            </a:r>
          </a:p>
          <a:p>
            <a:pPr marL="0" indent="0">
              <a:buNone/>
            </a:pPr>
            <a:r>
              <a:rPr lang="tr-TR" sz="1200" dirty="0"/>
              <a:t>Uygulama Noktası 3.11.1.1: Potasyum laboratuvar ölçümlerinin değişkenliğinin yanı sıra günlük ve mevsimsel değişiklikler, plazma ve serum örnekleri ve ilaçların etkileri dahil olmak üzere potasyum ölçümünü etkileyebilecek faktörler ve mekanizmaların farkında olun.</a:t>
            </a:r>
          </a:p>
          <a:p>
            <a:pPr marL="0" indent="0">
              <a:buNone/>
            </a:pPr>
            <a:r>
              <a:rPr lang="tr-TR" sz="1200" dirty="0"/>
              <a:t>3.11.2 Potasyum değişim ajanları</a:t>
            </a:r>
          </a:p>
          <a:p>
            <a:pPr marL="0" indent="0">
              <a:buNone/>
            </a:pPr>
            <a:r>
              <a:rPr lang="tr-TR" sz="1200" dirty="0"/>
              <a:t>Uygulama Noktası 3.11.2.1: Acil olmayan hiperkaleminin farmakolojik yönetimiyle ilgili olarak yerel bulunabilirlik veya formül kısıtlamalarına dikkat edin.</a:t>
            </a:r>
          </a:p>
          <a:p>
            <a:pPr marL="0" indent="0">
              <a:buNone/>
            </a:pPr>
            <a:r>
              <a:rPr lang="tr-TR" sz="1200" dirty="0"/>
              <a:t>3.11.3 Yetişkinlerde orta ve şiddetli hiperkalemi saptandıktan sonra potasyumun tekrar kontrol edilme zamanlaması</a:t>
            </a:r>
          </a:p>
          <a:p>
            <a:pPr marL="0" indent="0">
              <a:buNone/>
            </a:pPr>
            <a:r>
              <a:rPr lang="tr-TR" sz="1200" dirty="0"/>
              <a:t>[Tavsiye ve uygulama noktası yok]</a:t>
            </a:r>
          </a:p>
          <a:p>
            <a:pPr marL="0" indent="0">
              <a:buNone/>
            </a:pPr>
            <a:r>
              <a:rPr lang="tr-TR" sz="1200" dirty="0"/>
              <a:t>3.11.4 Hiperkaleminin yönetimi</a:t>
            </a:r>
          </a:p>
          <a:p>
            <a:pPr marL="0" indent="0">
              <a:buNone/>
            </a:pPr>
            <a:r>
              <a:rPr lang="tr-TR" sz="1200" dirty="0"/>
              <a:t>[Tavsiye ve uygulama noktası yok]</a:t>
            </a:r>
          </a:p>
          <a:p>
            <a:pPr marL="0" indent="0">
              <a:buNone/>
            </a:pPr>
            <a:r>
              <a:rPr lang="tr-TR" sz="1200" dirty="0"/>
              <a:t>3.11.5 Diyet hususları</a:t>
            </a:r>
          </a:p>
          <a:p>
            <a:pPr marL="0" indent="0">
              <a:buNone/>
            </a:pPr>
            <a:r>
              <a:rPr lang="tr-TR" sz="1200" dirty="0"/>
              <a:t>Uygulama Noktası 3.11.5.1: Kronik böbrek yetmezliği (KBH) G3-G5 ve acil hiperkalemisi olan kişilerde, diyet ve farmakolojik müdahaleleri içeren ve ilişkili komorbiditeleri ve yaşam kalitesini (YK) dikkate alan bireyselleştirilmiş bir yaklaşım uygulayın. Böbrek diyetisyeni veya akredite bir beslenme uzmanı aracılığıyla değerlendirme ve eğitim önerilir.</a:t>
            </a:r>
          </a:p>
          <a:p>
            <a:pPr marL="0" indent="0">
              <a:buNone/>
            </a:pPr>
            <a:r>
              <a:rPr lang="tr-TR" sz="1200" dirty="0"/>
              <a:t>Uygulama Noktası 3.11.5.2: Hiperkalemi öyküsü olan CKD G3-G5 hastalarında veya hiperkalemi riskinin endişe verici olabileceği hastalık dönemlerinde önleme stratejisi olarak biyoyararlanımlı potasyum açısından zengin gıdaların (örneğin işlenmiş gıdalar) alımının sınırlandırılmasına yönelik tavsiyelerde bulunun.</a:t>
            </a:r>
          </a:p>
          <a:p>
            <a:endParaRPr lang="tr-TR" dirty="0"/>
          </a:p>
        </p:txBody>
      </p:sp>
      <p:sp>
        <p:nvSpPr>
          <p:cNvPr id="4" name="Slide Number Placeholder 3">
            <a:extLst>
              <a:ext uri="{FF2B5EF4-FFF2-40B4-BE49-F238E27FC236}">
                <a16:creationId xmlns:a16="http://schemas.microsoft.com/office/drawing/2014/main" id="{9D0AF98F-48B8-0797-369D-0F401519B50B}"/>
              </a:ext>
            </a:extLst>
          </p:cNvPr>
          <p:cNvSpPr>
            <a:spLocks noGrp="1"/>
          </p:cNvSpPr>
          <p:nvPr>
            <p:ph type="sldNum" sz="quarter" idx="5"/>
          </p:nvPr>
        </p:nvSpPr>
        <p:spPr/>
        <p:txBody>
          <a:bodyPr/>
          <a:lstStyle/>
          <a:p>
            <a:pPr>
              <a:defRPr/>
            </a:pPr>
            <a:fld id="{1877AC78-7E70-49CF-9EF3-61B9CD5034FF}" type="slidenum">
              <a:rPr lang="tr-TR" altLang="en-US" smtClean="0"/>
              <a:pPr>
                <a:defRPr/>
              </a:pPr>
              <a:t>77</a:t>
            </a:fld>
            <a:endParaRPr lang="tr-TR" altLang="en-US"/>
          </a:p>
        </p:txBody>
      </p:sp>
    </p:spTree>
    <p:extLst>
      <p:ext uri="{BB962C8B-B14F-4D97-AF65-F5344CB8AC3E}">
        <p14:creationId xmlns:p14="http://schemas.microsoft.com/office/powerpoint/2010/main" val="2555562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D63BF-14D9-7C32-88B1-B84859F9A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AB708-50CB-54F1-3DE3-02495957E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0F029-A129-418D-0E52-AEA284A47815}"/>
              </a:ext>
            </a:extLst>
          </p:cNvPr>
          <p:cNvSpPr>
            <a:spLocks noGrp="1"/>
          </p:cNvSpPr>
          <p:nvPr>
            <p:ph type="body" idx="1"/>
          </p:nvPr>
        </p:nvSpPr>
        <p:spPr/>
        <p:txBody>
          <a:bodyPr>
            <a:normAutofit/>
          </a:bodyPr>
          <a:lstStyle/>
          <a:p>
            <a:endParaRPr lang="tr-TR" dirty="0"/>
          </a:p>
        </p:txBody>
      </p:sp>
      <p:sp>
        <p:nvSpPr>
          <p:cNvPr id="4" name="Slide Number Placeholder 3">
            <a:extLst>
              <a:ext uri="{FF2B5EF4-FFF2-40B4-BE49-F238E27FC236}">
                <a16:creationId xmlns:a16="http://schemas.microsoft.com/office/drawing/2014/main" id="{0822ABA1-D7D2-18BD-F647-151E47488A0C}"/>
              </a:ext>
            </a:extLst>
          </p:cNvPr>
          <p:cNvSpPr>
            <a:spLocks noGrp="1"/>
          </p:cNvSpPr>
          <p:nvPr>
            <p:ph type="sldNum" sz="quarter" idx="5"/>
          </p:nvPr>
        </p:nvSpPr>
        <p:spPr/>
        <p:txBody>
          <a:bodyPr/>
          <a:lstStyle/>
          <a:p>
            <a:pPr>
              <a:defRPr/>
            </a:pPr>
            <a:fld id="{1877AC78-7E70-49CF-9EF3-61B9CD5034FF}" type="slidenum">
              <a:rPr lang="tr-TR" altLang="en-US" smtClean="0"/>
              <a:pPr>
                <a:defRPr/>
              </a:pPr>
              <a:t>78</a:t>
            </a:fld>
            <a:endParaRPr lang="tr-TR" altLang="en-US"/>
          </a:p>
        </p:txBody>
      </p:sp>
    </p:spTree>
    <p:extLst>
      <p:ext uri="{BB962C8B-B14F-4D97-AF65-F5344CB8AC3E}">
        <p14:creationId xmlns:p14="http://schemas.microsoft.com/office/powerpoint/2010/main" val="59461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Slayt Görüntüsü Yer Tutucusu"/>
          <p:cNvSpPr>
            <a:spLocks noGrp="1" noRot="1" noChangeAspect="1" noTextEdit="1"/>
          </p:cNvSpPr>
          <p:nvPr>
            <p:ph type="sldImg"/>
          </p:nvPr>
        </p:nvSpPr>
        <p:spPr>
          <a:ln/>
        </p:spPr>
      </p:sp>
      <p:sp>
        <p:nvSpPr>
          <p:cNvPr id="109571"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109572"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anose="020B0604020202020204" pitchFamily="34" charset="0"/>
              </a:defRPr>
            </a:lvl1pPr>
            <a:lvl2pPr marL="742950" indent="-285750" eaLnBrk="0" hangingPunct="0">
              <a:defRPr kumimoji="1" sz="2400">
                <a:solidFill>
                  <a:schemeClr val="tx1"/>
                </a:solidFill>
                <a:latin typeface="Arial" panose="020B0604020202020204" pitchFamily="34" charset="0"/>
              </a:defRPr>
            </a:lvl2pPr>
            <a:lvl3pPr marL="1143000" indent="-228600" eaLnBrk="0" hangingPunct="0">
              <a:defRPr kumimoji="1" sz="2400">
                <a:solidFill>
                  <a:schemeClr val="tx1"/>
                </a:solidFill>
                <a:latin typeface="Arial" panose="020B0604020202020204" pitchFamily="34" charset="0"/>
              </a:defRPr>
            </a:lvl3pPr>
            <a:lvl4pPr marL="1600200" indent="-228600" eaLnBrk="0" hangingPunct="0">
              <a:defRPr kumimoji="1" sz="2400">
                <a:solidFill>
                  <a:schemeClr val="tx1"/>
                </a:solidFill>
                <a:latin typeface="Arial" panose="020B0604020202020204" pitchFamily="34" charset="0"/>
              </a:defRPr>
            </a:lvl4pPr>
            <a:lvl5pPr marL="2057400" indent="-228600" eaLnBrk="0" hangingPunct="0">
              <a:defRPr kumimoji="1" sz="2400">
                <a:solidFill>
                  <a:schemeClr val="tx1"/>
                </a:solidFill>
                <a:latin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defRPr>
            </a:lvl9pPr>
          </a:lstStyle>
          <a:p>
            <a:pPr eaLnBrk="1" hangingPunct="1"/>
            <a:fld id="{1CD5CFF1-5342-4359-B4E0-3E0A933DF428}" type="slidenum">
              <a:rPr kumimoji="0" lang="tr-TR" altLang="tr-TR" sz="1200"/>
              <a:pPr eaLnBrk="1" hangingPunct="1"/>
              <a:t>10</a:t>
            </a:fld>
            <a:endParaRPr kumimoji="0" lang="tr-TR" altLang="tr-TR" sz="1200"/>
          </a:p>
        </p:txBody>
      </p:sp>
    </p:spTree>
    <p:extLst>
      <p:ext uri="{BB962C8B-B14F-4D97-AF65-F5344CB8AC3E}">
        <p14:creationId xmlns:p14="http://schemas.microsoft.com/office/powerpoint/2010/main" val="1047082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EFFC-30B7-3959-34A1-E39B2AF9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25CE2-777A-1C68-7D61-4CDF31EA8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FB219-FD0D-5740-A86D-B8A397323860}"/>
              </a:ext>
            </a:extLst>
          </p:cNvPr>
          <p:cNvSpPr>
            <a:spLocks noGrp="1"/>
          </p:cNvSpPr>
          <p:nvPr>
            <p:ph type="body" idx="1"/>
          </p:nvPr>
        </p:nvSpPr>
        <p:spPr/>
        <p:txBody>
          <a:bodyPr>
            <a:normAutofit/>
          </a:bodyPr>
          <a:lstStyle/>
          <a:p>
            <a:endParaRPr lang="tr-TR" dirty="0"/>
          </a:p>
        </p:txBody>
      </p:sp>
      <p:sp>
        <p:nvSpPr>
          <p:cNvPr id="4" name="Slide Number Placeholder 3">
            <a:extLst>
              <a:ext uri="{FF2B5EF4-FFF2-40B4-BE49-F238E27FC236}">
                <a16:creationId xmlns:a16="http://schemas.microsoft.com/office/drawing/2014/main" id="{5C77AD49-507B-1E32-B936-9F928E642B2C}"/>
              </a:ext>
            </a:extLst>
          </p:cNvPr>
          <p:cNvSpPr>
            <a:spLocks noGrp="1"/>
          </p:cNvSpPr>
          <p:nvPr>
            <p:ph type="sldNum" sz="quarter" idx="5"/>
          </p:nvPr>
        </p:nvSpPr>
        <p:spPr/>
        <p:txBody>
          <a:bodyPr/>
          <a:lstStyle/>
          <a:p>
            <a:pPr>
              <a:defRPr/>
            </a:pPr>
            <a:fld id="{1877AC78-7E70-49CF-9EF3-61B9CD5034FF}" type="slidenum">
              <a:rPr lang="tr-TR" altLang="en-US" smtClean="0"/>
              <a:pPr>
                <a:defRPr/>
              </a:pPr>
              <a:t>79</a:t>
            </a:fld>
            <a:endParaRPr lang="tr-TR" altLang="en-US"/>
          </a:p>
        </p:txBody>
      </p:sp>
    </p:spTree>
    <p:extLst>
      <p:ext uri="{BB962C8B-B14F-4D97-AF65-F5344CB8AC3E}">
        <p14:creationId xmlns:p14="http://schemas.microsoft.com/office/powerpoint/2010/main" val="1873416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CF35B-9801-B05B-00BB-F9006F4B9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02C08-C56E-86F0-0003-34AD0AE67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51C65-66DD-645D-D6D9-A758A451855F}"/>
              </a:ext>
            </a:extLst>
          </p:cNvPr>
          <p:cNvSpPr>
            <a:spLocks noGrp="1"/>
          </p:cNvSpPr>
          <p:nvPr>
            <p:ph type="body" idx="1"/>
          </p:nvPr>
        </p:nvSpPr>
        <p:spPr/>
        <p:txBody>
          <a:bodyPr>
            <a:normAutofit/>
          </a:bodyPr>
          <a:lstStyle/>
          <a:p>
            <a:endParaRPr lang="tr-TR" dirty="0"/>
          </a:p>
        </p:txBody>
      </p:sp>
      <p:sp>
        <p:nvSpPr>
          <p:cNvPr id="4" name="Slide Number Placeholder 3">
            <a:extLst>
              <a:ext uri="{FF2B5EF4-FFF2-40B4-BE49-F238E27FC236}">
                <a16:creationId xmlns:a16="http://schemas.microsoft.com/office/drawing/2014/main" id="{77467894-D810-5307-6628-10A173350E9E}"/>
              </a:ext>
            </a:extLst>
          </p:cNvPr>
          <p:cNvSpPr>
            <a:spLocks noGrp="1"/>
          </p:cNvSpPr>
          <p:nvPr>
            <p:ph type="sldNum" sz="quarter" idx="5"/>
          </p:nvPr>
        </p:nvSpPr>
        <p:spPr/>
        <p:txBody>
          <a:bodyPr/>
          <a:lstStyle/>
          <a:p>
            <a:pPr>
              <a:defRPr/>
            </a:pPr>
            <a:fld id="{1877AC78-7E70-49CF-9EF3-61B9CD5034FF}" type="slidenum">
              <a:rPr lang="tr-TR" altLang="en-US" smtClean="0"/>
              <a:pPr>
                <a:defRPr/>
              </a:pPr>
              <a:t>80</a:t>
            </a:fld>
            <a:endParaRPr lang="tr-TR" altLang="en-US"/>
          </a:p>
        </p:txBody>
      </p:sp>
    </p:spTree>
    <p:extLst>
      <p:ext uri="{BB962C8B-B14F-4D97-AF65-F5344CB8AC3E}">
        <p14:creationId xmlns:p14="http://schemas.microsoft.com/office/powerpoint/2010/main" val="3161845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14294-9846-3CAF-B310-20323C939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D2DC1-2984-48AD-8361-D5F19895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C0BE7-E533-707F-23E1-8656502ADAA5}"/>
              </a:ext>
            </a:extLst>
          </p:cNvPr>
          <p:cNvSpPr>
            <a:spLocks noGrp="1"/>
          </p:cNvSpPr>
          <p:nvPr>
            <p:ph type="body" idx="1"/>
          </p:nvPr>
        </p:nvSpPr>
        <p:spPr/>
        <p:txBody>
          <a:bodyPr>
            <a:normAutofit fontScale="70000" lnSpcReduction="20000"/>
          </a:bodyPr>
          <a:lstStyle/>
          <a:p>
            <a:pPr marL="0" indent="0">
              <a:buNone/>
            </a:pPr>
            <a:r>
              <a:rPr lang="tr-TR" sz="1200" dirty="0"/>
              <a:t>3.15 Kardiyovasküler hastalık (KVD) ve riski değiştirmek için ek özel müdahaleler</a:t>
            </a:r>
          </a:p>
          <a:p>
            <a:pPr marL="0" indent="0">
              <a:buNone/>
            </a:pPr>
            <a:r>
              <a:rPr lang="tr-TR" sz="1200" dirty="0"/>
              <a:t>3.15.1 Lipid yönetimi</a:t>
            </a:r>
          </a:p>
          <a:p>
            <a:pPr marL="0" indent="0">
              <a:buNone/>
            </a:pPr>
            <a:r>
              <a:rPr lang="tr-TR" sz="1200" dirty="0"/>
              <a:t>Statin bazlı tedaviler kullanılarak LDL kolesterolün düşürülmesinin ASCVD riski üzerindeki faydaları, CKD'li ve CKD'siz kişilerde iyi bilinmektedir. Bu tür tedavilerin ne zaman başlatılacağına dair KDIGO'nun Kronik Böbrek Hastalığında Lipid Yönetimi Klinik Uygulama Kılavuzu'nda net öneriler yer almaktadır . 19 Çalışma Grubu, bu kılavuzdaki tüm önerilere katılmaktadır. Özellikle şunlara dikkat çekmekteyiz:</a:t>
            </a:r>
          </a:p>
          <a:p>
            <a:pPr marL="0" indent="0">
              <a:buNone/>
            </a:pPr>
            <a:r>
              <a:rPr lang="tr-TR" sz="1200" dirty="0"/>
              <a:t>Öneri 3.15.1.1: eGFR &lt;60 ml/dak/1,73 m2 olan ve kronik diyaliz veya böbrek nakli yapılmayan (GFR kategorileri G3a–G5) ≥50 yaşındaki yetişkinlerde statin veya statin/ezetimib kombinasyonuyla tedavi öneriyoruz (1A) .</a:t>
            </a:r>
          </a:p>
          <a:p>
            <a:pPr marL="0" indent="0">
              <a:buNone/>
            </a:pPr>
            <a:r>
              <a:rPr lang="tr-TR" sz="1200" dirty="0"/>
              <a:t>Öneri 3.15.1.2: Kronik böbrek hastalığı (KBH) ve eGFR'si 1,73 m2 başına ≥60 ml/dak (GFR kategorileri G1–G2) olan ≥50 yaşındaki yetişkinlerde statin tedavisini öneriyoruz (1B) .</a:t>
            </a:r>
          </a:p>
          <a:p>
            <a:pPr marL="0" indent="0">
              <a:buNone/>
            </a:pPr>
            <a:r>
              <a:rPr lang="tr-TR" sz="1200" dirty="0"/>
              <a:t>Öneri 3.15.1.3: Kronik diyaliz veya böbrek nakli ile tedavi edilmeyen 18-49 yaş arası yetişkinlerde, aşağıdakilerden bir veya daha fazlasına sahip kişilerde statin tedavisini öneriyoruz (2A) :</a:t>
            </a:r>
          </a:p>
          <a:p>
            <a:pPr marL="0" indent="0">
              <a:buNone/>
            </a:pPr>
            <a:r>
              <a:rPr lang="tr-TR" sz="1200" dirty="0"/>
              <a:t>•	</a:t>
            </a:r>
          </a:p>
          <a:p>
            <a:pPr marL="0" indent="0">
              <a:buNone/>
            </a:pPr>
            <a:r>
              <a:rPr lang="tr-TR" sz="1200" dirty="0"/>
              <a:t>bilinen koroner hastalığı (miyokard enfarktüsü veya koroner revaskülarizasyon),</a:t>
            </a:r>
          </a:p>
          <a:p>
            <a:pPr marL="0" indent="0">
              <a:buNone/>
            </a:pPr>
            <a:r>
              <a:rPr lang="tr-TR" sz="1200" dirty="0"/>
              <a:t>•	</a:t>
            </a:r>
          </a:p>
          <a:p>
            <a:pPr marL="0" indent="0">
              <a:buNone/>
            </a:pPr>
            <a:r>
              <a:rPr lang="tr-TR" sz="1200" dirty="0"/>
              <a:t>diyabet mellitus,</a:t>
            </a:r>
          </a:p>
          <a:p>
            <a:pPr marL="0" indent="0">
              <a:buNone/>
            </a:pPr>
            <a:r>
              <a:rPr lang="tr-TR" sz="1200" dirty="0"/>
              <a:t>•	</a:t>
            </a:r>
          </a:p>
          <a:p>
            <a:pPr marL="0" indent="0">
              <a:buNone/>
            </a:pPr>
            <a:r>
              <a:rPr lang="tr-TR" sz="1200" dirty="0"/>
              <a:t>önceki iskemik inme veya</a:t>
            </a:r>
          </a:p>
          <a:p>
            <a:pPr marL="0" indent="0">
              <a:buNone/>
            </a:pPr>
            <a:r>
              <a:rPr lang="tr-TR" sz="1200" dirty="0"/>
              <a:t>•	</a:t>
            </a:r>
          </a:p>
          <a:p>
            <a:pPr marL="0" indent="0">
              <a:buNone/>
            </a:pPr>
            <a:r>
              <a:rPr lang="tr-TR" sz="1200" dirty="0"/>
              <a:t>tahmini 10 yıllık koroner ölüm veya ölümcül olmayan miyokard enfarktüsü insidansı &gt;%10 .</a:t>
            </a:r>
          </a:p>
          <a:p>
            <a:pPr marL="0" indent="0">
              <a:buNone/>
            </a:pPr>
            <a:r>
              <a:rPr lang="tr-TR" sz="1200" dirty="0"/>
              <a:t>Uygulama Noktası 3.15.1.1: Doğrulanmış bir risk aracı kullanarak 10 yıllık kardiyovasküler riski tahmin edin.</a:t>
            </a:r>
          </a:p>
          <a:p>
            <a:pPr marL="0" indent="0">
              <a:buNone/>
            </a:pPr>
            <a:r>
              <a:rPr lang="tr-TR" sz="1200" dirty="0"/>
              <a:t>Uygulama Noktası 3.15.1.2: Kronik böbrek hastalığı olan kişilerde, en büyük tedavi yararlarını elde etmek için düşük yoğunluklu lipoprotein (LDL) kolesterolündeki mutlak azalmayı en üst düzeye çıkarmak amacıyla statin bazlı rejimleri seçin.</a:t>
            </a:r>
          </a:p>
          <a:p>
            <a:pPr marL="0" indent="0">
              <a:buNone/>
            </a:pPr>
            <a:r>
              <a:rPr lang="tr-TR" sz="1200" dirty="0"/>
              <a:t>Uygulama Noktası 3.15.1.3: 18-49 yaş aralığındaki CKD'li yetişkinlerde, koroner kalp hastalığı veya ölümcül olmayan miyokard enfarktüsü için tahmini 10 yıllık insidansın daha düşük (yani, %10'dan az) olması, statin bazlı tedaviye başlamak için uygun eşikler olabilir.</a:t>
            </a:r>
          </a:p>
          <a:p>
            <a:pPr marL="0" indent="0">
              <a:buNone/>
            </a:pPr>
            <a:r>
              <a:rPr lang="tr-TR" sz="1200" dirty="0"/>
              <a:t>Uygulama Noktası 3.15.1.4: Kullanım endikasyonu olan kronik böbrek yetmezliği hastalarına proprotein konvertaz sübtilisin/keksin tip 9 (PCSK-9) inhibitörleri reçete edilmesi düşünülmelidir.</a:t>
            </a:r>
          </a:p>
          <a:p>
            <a:pPr marL="0" indent="0">
              <a:buNone/>
            </a:pPr>
            <a:r>
              <a:rPr lang="tr-TR" sz="1200" dirty="0"/>
              <a:t>Diyet yaklaşımları</a:t>
            </a:r>
          </a:p>
          <a:p>
            <a:pPr marL="0" indent="0">
              <a:buNone/>
            </a:pPr>
            <a:r>
              <a:rPr lang="tr-TR" sz="1200" dirty="0"/>
              <a:t>Uygulama Noktası 3.15.1.5: Kardiyovasküler riski azaltmak için lipid düzenleyici tedaviye ek olarak bitki bazlı “Akdeniz tarzı” bir diyeti göz önünde bulundurun.</a:t>
            </a:r>
          </a:p>
          <a:p>
            <a:endParaRPr lang="tr-TR" dirty="0"/>
          </a:p>
        </p:txBody>
      </p:sp>
      <p:sp>
        <p:nvSpPr>
          <p:cNvPr id="4" name="Slide Number Placeholder 3">
            <a:extLst>
              <a:ext uri="{FF2B5EF4-FFF2-40B4-BE49-F238E27FC236}">
                <a16:creationId xmlns:a16="http://schemas.microsoft.com/office/drawing/2014/main" id="{AC8B09FF-598A-515F-9D71-3521F6FB3D3B}"/>
              </a:ext>
            </a:extLst>
          </p:cNvPr>
          <p:cNvSpPr>
            <a:spLocks noGrp="1"/>
          </p:cNvSpPr>
          <p:nvPr>
            <p:ph type="sldNum" sz="quarter" idx="5"/>
          </p:nvPr>
        </p:nvSpPr>
        <p:spPr/>
        <p:txBody>
          <a:bodyPr/>
          <a:lstStyle/>
          <a:p>
            <a:pPr>
              <a:defRPr/>
            </a:pPr>
            <a:fld id="{1877AC78-7E70-49CF-9EF3-61B9CD5034FF}" type="slidenum">
              <a:rPr lang="tr-TR" altLang="en-US" smtClean="0"/>
              <a:pPr>
                <a:defRPr/>
              </a:pPr>
              <a:t>81</a:t>
            </a:fld>
            <a:endParaRPr lang="tr-TR" altLang="en-US"/>
          </a:p>
        </p:txBody>
      </p:sp>
    </p:spTree>
    <p:extLst>
      <p:ext uri="{BB962C8B-B14F-4D97-AF65-F5344CB8AC3E}">
        <p14:creationId xmlns:p14="http://schemas.microsoft.com/office/powerpoint/2010/main" val="2467119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C7D8C-4D83-9613-850D-C4E4B2A88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B644C-3599-DA8C-25EC-61CB2921C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B0500-879A-DE29-52FC-25DECB4A634B}"/>
              </a:ext>
            </a:extLst>
          </p:cNvPr>
          <p:cNvSpPr>
            <a:spLocks noGrp="1"/>
          </p:cNvSpPr>
          <p:nvPr>
            <p:ph type="body" idx="1"/>
          </p:nvPr>
        </p:nvSpPr>
        <p:spPr/>
        <p:txBody>
          <a:bodyPr>
            <a:normAutofit/>
          </a:bodyPr>
          <a:lstStyle/>
          <a:p>
            <a:pPr marL="0" indent="0">
              <a:buNone/>
            </a:pPr>
            <a:r>
              <a:rPr lang="tr-TR" sz="1200" dirty="0"/>
              <a:t>3.16 Kronik böbrek yetmezliği ve atriyal fibrilasyon</a:t>
            </a:r>
          </a:p>
          <a:p>
            <a:pPr marL="0" indent="0">
              <a:buNone/>
            </a:pPr>
            <a:r>
              <a:rPr lang="tr-TR" sz="1200" dirty="0"/>
              <a:t>Uygulama Noktası 3.16.1: Atriyal fibrilasyonun tanısı ve tedavisi için belirlenmiş stratejileri izleyin ( Şekil 40 ).</a:t>
            </a:r>
          </a:p>
          <a:p>
            <a:pPr marL="0" indent="0">
              <a:buNone/>
            </a:pPr>
            <a:r>
              <a:rPr lang="tr-TR" sz="1200" dirty="0"/>
              <a:t>Öneri 3.16.1: Kronik böbrek yetmezliği (KBH) G1–G4 olan kişilerde atriyal fibrilasyonda tromboprofilaksi için vitamin K antagonistleri (örn. varfarin) yerine vitamin K antagonisti olmayan oral antikoagülanların (NOAK'lar) kullanılmasını öneriyoruz (1C) .</a:t>
            </a:r>
          </a:p>
          <a:p>
            <a:pPr marL="0" indent="0">
              <a:buNone/>
            </a:pPr>
            <a:r>
              <a:rPr lang="tr-TR" sz="1200" dirty="0"/>
              <a:t>Uygulama Noktası 3.16.2: GFR için NOAC doz ayarlaması gereklidir ve CKD G4–G5'te dikkatli olunmalıdır.</a:t>
            </a:r>
          </a:p>
          <a:p>
            <a:pPr marL="0" indent="0">
              <a:buNone/>
            </a:pPr>
            <a:r>
              <a:rPr lang="tr-TR" sz="1200" dirty="0"/>
              <a:t>Uygulama Noktası 3.16.3: Elektif prosedürlerden önce NOAC'ın kesilme süresi, prosedürel kanama riskini, reçete edilen NOAC'ı ve GFR seviyesini dikkate almalıdır </a:t>
            </a:r>
          </a:p>
          <a:p>
            <a:endParaRPr lang="tr-TR" dirty="0"/>
          </a:p>
        </p:txBody>
      </p:sp>
      <p:sp>
        <p:nvSpPr>
          <p:cNvPr id="4" name="Slide Number Placeholder 3">
            <a:extLst>
              <a:ext uri="{FF2B5EF4-FFF2-40B4-BE49-F238E27FC236}">
                <a16:creationId xmlns:a16="http://schemas.microsoft.com/office/drawing/2014/main" id="{57B8341F-DCB8-A838-7099-54C3177FC53B}"/>
              </a:ext>
            </a:extLst>
          </p:cNvPr>
          <p:cNvSpPr>
            <a:spLocks noGrp="1"/>
          </p:cNvSpPr>
          <p:nvPr>
            <p:ph type="sldNum" sz="quarter" idx="5"/>
          </p:nvPr>
        </p:nvSpPr>
        <p:spPr/>
        <p:txBody>
          <a:bodyPr/>
          <a:lstStyle/>
          <a:p>
            <a:pPr>
              <a:defRPr/>
            </a:pPr>
            <a:fld id="{1877AC78-7E70-49CF-9EF3-61B9CD5034FF}" type="slidenum">
              <a:rPr lang="tr-TR" altLang="en-US" smtClean="0"/>
              <a:pPr>
                <a:defRPr/>
              </a:pPr>
              <a:t>82</a:t>
            </a:fld>
            <a:endParaRPr lang="tr-TR" altLang="en-US"/>
          </a:p>
        </p:txBody>
      </p:sp>
    </p:spTree>
    <p:extLst>
      <p:ext uri="{BB962C8B-B14F-4D97-AF65-F5344CB8AC3E}">
        <p14:creationId xmlns:p14="http://schemas.microsoft.com/office/powerpoint/2010/main" val="1585733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E802-C8F2-1C98-1927-D3D1DB232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7C9EC-F488-D008-68A0-3B91BEE72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8AABC-9280-6F5E-85F9-21F430494305}"/>
              </a:ext>
            </a:extLst>
          </p:cNvPr>
          <p:cNvSpPr>
            <a:spLocks noGrp="1"/>
          </p:cNvSpPr>
          <p:nvPr>
            <p:ph type="body" idx="1"/>
          </p:nvPr>
        </p:nvSpPr>
        <p:spPr/>
        <p:txBody>
          <a:bodyPr>
            <a:normAutofit/>
          </a:bodyPr>
          <a:lstStyle/>
          <a:p>
            <a:pPr marL="0" indent="0">
              <a:buNone/>
            </a:pPr>
            <a:r>
              <a:rPr lang="tr-TR" sz="1200" dirty="0"/>
              <a:t>4.1 İlaç seçimleri ve güvenlik izleme</a:t>
            </a:r>
          </a:p>
          <a:p>
            <a:pPr marL="0" indent="0">
              <a:buNone/>
            </a:pPr>
            <a:r>
              <a:rPr lang="tr-TR" sz="1200" dirty="0"/>
              <a:t>Uygulama Noktası 4.1.1: Kronik böbrek hastalığı (KBH) olan kişiler, ilaçların nefrotoksik etkilerine daha duyarlı olabilir. Kronik böbrek hastalığı olan kişilere bu tür ilaçlar reçete ederken, her zaman yararlarını ve potansiyel zararlarını göz önünde bulundurun.</a:t>
            </a:r>
          </a:p>
          <a:p>
            <a:pPr marL="0" indent="0">
              <a:buNone/>
            </a:pPr>
            <a:r>
              <a:rPr lang="tr-TR" sz="1200" dirty="0"/>
              <a:t>Uygulama Noktası 4.1.2: Dar terapötik pencereleri, olası yan etkileri veya nefrotoksisitesi olan ilaçları alan CKD'li kişilerde, hem ayaktan tedavi pratiğinde hem de hastane ortamında, endike olduğunda eGFR, elektrolitler ve terapötik ilaç düzeylerini izleyin.</a:t>
            </a:r>
          </a:p>
          <a:p>
            <a:pPr marL="0" indent="0">
              <a:buNone/>
            </a:pPr>
            <a:r>
              <a:rPr lang="tr-TR" sz="1200" dirty="0"/>
              <a:t>Uygulama Noktası 4.1.3: Kronik böbrek hastalığı olan kişiler için zararlı olabilecek reçetesiz satılan ilaçların ve diyet veya bitkisel ilaçların kullanımını gözden geçirin ve sınırlayın.</a:t>
            </a:r>
          </a:p>
          <a:p>
            <a:endParaRPr lang="tr-TR" dirty="0"/>
          </a:p>
        </p:txBody>
      </p:sp>
      <p:sp>
        <p:nvSpPr>
          <p:cNvPr id="4" name="Slide Number Placeholder 3">
            <a:extLst>
              <a:ext uri="{FF2B5EF4-FFF2-40B4-BE49-F238E27FC236}">
                <a16:creationId xmlns:a16="http://schemas.microsoft.com/office/drawing/2014/main" id="{C06DCE5C-2C95-53C3-19DF-3C9215E850C1}"/>
              </a:ext>
            </a:extLst>
          </p:cNvPr>
          <p:cNvSpPr>
            <a:spLocks noGrp="1"/>
          </p:cNvSpPr>
          <p:nvPr>
            <p:ph type="sldNum" sz="quarter" idx="5"/>
          </p:nvPr>
        </p:nvSpPr>
        <p:spPr/>
        <p:txBody>
          <a:bodyPr/>
          <a:lstStyle/>
          <a:p>
            <a:pPr>
              <a:defRPr/>
            </a:pPr>
            <a:fld id="{1877AC78-7E70-49CF-9EF3-61B9CD5034FF}" type="slidenum">
              <a:rPr lang="tr-TR" altLang="en-US" smtClean="0"/>
              <a:pPr>
                <a:defRPr/>
              </a:pPr>
              <a:t>83</a:t>
            </a:fld>
            <a:endParaRPr lang="tr-TR" altLang="en-US"/>
          </a:p>
        </p:txBody>
      </p:sp>
    </p:spTree>
    <p:extLst>
      <p:ext uri="{BB962C8B-B14F-4D97-AF65-F5344CB8AC3E}">
        <p14:creationId xmlns:p14="http://schemas.microsoft.com/office/powerpoint/2010/main" val="4153890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228E-C6F2-1027-0B20-AC331DE5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1138C-B76B-6782-F093-9CF9D479F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FC691-DE29-3F22-B7A7-3F77EB9DFEBE}"/>
              </a:ext>
            </a:extLst>
          </p:cNvPr>
          <p:cNvSpPr>
            <a:spLocks noGrp="1"/>
          </p:cNvSpPr>
          <p:nvPr>
            <p:ph type="body" idx="1"/>
          </p:nvPr>
        </p:nvSpPr>
        <p:spPr/>
        <p:txBody>
          <a:bodyPr>
            <a:normAutofit/>
          </a:bodyPr>
          <a:lstStyle/>
          <a:p>
            <a:pPr marL="0" indent="0">
              <a:buNone/>
            </a:pPr>
            <a:r>
              <a:rPr lang="tr-TR" sz="1200" dirty="0"/>
              <a:t>4.3 Polifarmasi ve ilaç yönetimi</a:t>
            </a:r>
          </a:p>
          <a:p>
            <a:pPr marL="0" indent="0">
              <a:buNone/>
            </a:pPr>
            <a:r>
              <a:rPr lang="tr-TR" sz="1200" dirty="0"/>
              <a:t>Uygulama Noktası 4.3.1: Kronik böbrek hastalığı olan kişilerin genellikle karmaşık ilaç rejimlerine sahip olması ve birden fazla uzman tarafından görülmesi nedeniyle, tedaviye uyumu, devam eden endikasyonu ve olası ilaç etkileşimlerini değerlendirmek için periyodik olarak ve bakım geçişlerinde kapsamlı ilaç incelemesi yapın.</a:t>
            </a:r>
          </a:p>
          <a:p>
            <a:pPr marL="0" indent="0">
              <a:buNone/>
            </a:pPr>
            <a:r>
              <a:rPr lang="tr-TR" sz="1200" dirty="0"/>
              <a:t>Uygulama Noktası 4.3.2: Akut bir hastalık sırasında ilaçlar kesilirse, kesilen ilaçların ne zaman yeniden başlatılacağına dair net bir planı etkilenen kişiye ve sağlık hizmeti sağlayıcılarına iletin ve tıbbi kayıtlarda belgelenmesini sağlayın.</a:t>
            </a:r>
          </a:p>
          <a:p>
            <a:pPr marL="0" indent="0">
              <a:buNone/>
            </a:pPr>
            <a:r>
              <a:rPr lang="tr-TR" sz="1200" dirty="0"/>
              <a:t>Uygulama Noktası 4.3.3: Komplikasyonları önlemek için önleyici bir tedbir olarak, elektif cerrahiden 48-72 saat önce veya yan etkilerin akut yönetimi sırasında ilaçların (metformin, ACEi, ARB'ler ve SGLT2i gibi) planlı olarak kesilmesini değerlendirin. Ancak, olay veya işlemden sonra bu ilaçların tekrar başlatılmamasının kasıtsız zarara yol açabileceğini unutmayın (bkz. Uygulama Noktası 4.3.2).</a:t>
            </a:r>
          </a:p>
          <a:p>
            <a:pPr marL="0" indent="0">
              <a:buNone/>
            </a:pPr>
            <a:r>
              <a:rPr lang="tr-TR" sz="1200" dirty="0"/>
              <a:t>4.3.1 İlaç yönetimini teşvik etme stratejileri</a:t>
            </a:r>
          </a:p>
          <a:p>
            <a:pPr marL="0" indent="0">
              <a:buNone/>
            </a:pPr>
            <a:r>
              <a:rPr lang="tr-TR" sz="1200" dirty="0"/>
              <a:t>Uygulama Noktası 4.3.1.1: Kronik böbrek hastalığı olan kişileri ilaçların beklenen yararları ve olası riskleri konusunda eğitmek ve bilgilendirmek, böylece yönetilebilecek olumsuz olayları belirleyip bildirebilmelerini sağlamak.</a:t>
            </a:r>
          </a:p>
          <a:p>
            <a:pPr marL="0" indent="0">
              <a:buNone/>
            </a:pPr>
            <a:r>
              <a:rPr lang="tr-TR" sz="1200" dirty="0"/>
              <a:t>Uygulama Noktası 4.3.1.2: Diğer sağlık hizmeti sağlayıcıları ve eczacılarla işbirlikçi ilişkiler kurun ve/veya CKD'li kişilerde karmaşık ilaç rejimlerinin yönetimini geliştirmek için ilaç yönetimini sağlamak ve iyileştirmek amacıyla araçlar kullanın.</a:t>
            </a:r>
          </a:p>
          <a:p>
            <a:endParaRPr lang="tr-TR" dirty="0"/>
          </a:p>
        </p:txBody>
      </p:sp>
      <p:sp>
        <p:nvSpPr>
          <p:cNvPr id="4" name="Slide Number Placeholder 3">
            <a:extLst>
              <a:ext uri="{FF2B5EF4-FFF2-40B4-BE49-F238E27FC236}">
                <a16:creationId xmlns:a16="http://schemas.microsoft.com/office/drawing/2014/main" id="{3D5C4B6B-DEC4-222D-D3E1-4CD0FD10D75C}"/>
              </a:ext>
            </a:extLst>
          </p:cNvPr>
          <p:cNvSpPr>
            <a:spLocks noGrp="1"/>
          </p:cNvSpPr>
          <p:nvPr>
            <p:ph type="sldNum" sz="quarter" idx="5"/>
          </p:nvPr>
        </p:nvSpPr>
        <p:spPr/>
        <p:txBody>
          <a:bodyPr/>
          <a:lstStyle/>
          <a:p>
            <a:pPr>
              <a:defRPr/>
            </a:pPr>
            <a:fld id="{1877AC78-7E70-49CF-9EF3-61B9CD5034FF}" type="slidenum">
              <a:rPr lang="tr-TR" altLang="en-US" smtClean="0"/>
              <a:pPr>
                <a:defRPr/>
              </a:pPr>
              <a:t>84</a:t>
            </a:fld>
            <a:endParaRPr lang="tr-TR" altLang="en-US"/>
          </a:p>
        </p:txBody>
      </p:sp>
    </p:spTree>
    <p:extLst>
      <p:ext uri="{BB962C8B-B14F-4D97-AF65-F5344CB8AC3E}">
        <p14:creationId xmlns:p14="http://schemas.microsoft.com/office/powerpoint/2010/main" val="2154241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Char char="•"/>
            </a:pPr>
            <a:r>
              <a:rPr lang="tr-TR" b="1" dirty="0" err="1"/>
              <a:t>Finerenon</a:t>
            </a:r>
            <a:r>
              <a:rPr lang="tr-TR" b="1" dirty="0"/>
              <a:t> Nedir?:</a:t>
            </a:r>
            <a:r>
              <a:rPr lang="tr-TR" dirty="0"/>
              <a:t> </a:t>
            </a:r>
            <a:r>
              <a:rPr lang="tr-TR" dirty="0" err="1"/>
              <a:t>Finerenon</a:t>
            </a:r>
            <a:r>
              <a:rPr lang="tr-TR" dirty="0"/>
              <a:t>, </a:t>
            </a:r>
            <a:r>
              <a:rPr lang="tr-TR" b="1" dirty="0"/>
              <a:t>selektif </a:t>
            </a:r>
            <a:r>
              <a:rPr lang="tr-TR" b="1" dirty="0" err="1"/>
              <a:t>non</a:t>
            </a:r>
            <a:r>
              <a:rPr lang="tr-TR" b="1" dirty="0"/>
              <a:t>-steroid</a:t>
            </a:r>
            <a:r>
              <a:rPr lang="tr-TR" dirty="0"/>
              <a:t> bir </a:t>
            </a:r>
            <a:r>
              <a:rPr lang="tr-TR" dirty="0" err="1"/>
              <a:t>mineralokortikoid</a:t>
            </a:r>
            <a:r>
              <a:rPr lang="tr-TR" dirty="0"/>
              <a:t> reseptör antagonisti (MRA) olup özellikle </a:t>
            </a:r>
            <a:r>
              <a:rPr lang="tr-TR" b="1" dirty="0"/>
              <a:t>diyabetik </a:t>
            </a:r>
            <a:r>
              <a:rPr lang="tr-TR" b="1" dirty="0" err="1"/>
              <a:t>KBH</a:t>
            </a:r>
            <a:r>
              <a:rPr lang="tr-TR" dirty="0" err="1"/>
              <a:t>’de</a:t>
            </a:r>
            <a:r>
              <a:rPr lang="tr-TR" dirty="0"/>
              <a:t> kalp ve böbrek koruyucu etkiler göstermiştir. Klasik </a:t>
            </a:r>
            <a:r>
              <a:rPr lang="tr-TR" dirty="0" err="1"/>
              <a:t>MRA’lar</a:t>
            </a:r>
            <a:r>
              <a:rPr lang="tr-TR" dirty="0"/>
              <a:t> (</a:t>
            </a:r>
            <a:r>
              <a:rPr lang="tr-TR" dirty="0" err="1"/>
              <a:t>spironolakton</a:t>
            </a:r>
            <a:r>
              <a:rPr lang="tr-TR" dirty="0"/>
              <a:t> gibi) ile karşılaştırıldığında </a:t>
            </a:r>
            <a:r>
              <a:rPr lang="tr-TR" dirty="0" err="1"/>
              <a:t>finerenonun</a:t>
            </a:r>
            <a:r>
              <a:rPr lang="tr-TR" dirty="0"/>
              <a:t> hiperkalemi ve yan etki profili daha dengeli, hedef organlarda daha spesifik etki gösterir.</a:t>
            </a:r>
          </a:p>
          <a:p>
            <a:pPr>
              <a:buFont typeface="Arial" panose="020B0604020202020204" pitchFamily="34" charset="0"/>
              <a:buChar char="•"/>
            </a:pPr>
            <a:r>
              <a:rPr lang="tr-TR" b="1" dirty="0"/>
              <a:t>Klinik Kanıtlar:</a:t>
            </a:r>
            <a:r>
              <a:rPr lang="tr-TR" dirty="0"/>
              <a:t> </a:t>
            </a:r>
            <a:r>
              <a:rPr lang="tr-TR" b="1" dirty="0"/>
              <a:t>FIDELIO-DKD (2020)</a:t>
            </a:r>
            <a:r>
              <a:rPr lang="tr-TR" dirty="0"/>
              <a:t> ve </a:t>
            </a:r>
            <a:r>
              <a:rPr lang="tr-TR" b="1" dirty="0"/>
              <a:t>FIGARO-DKD (2021)</a:t>
            </a:r>
            <a:r>
              <a:rPr lang="tr-TR" dirty="0"/>
              <a:t> adlı geniş ölçekli </a:t>
            </a:r>
            <a:r>
              <a:rPr lang="tr-TR" dirty="0" err="1"/>
              <a:t>RCT’lerde</a:t>
            </a:r>
            <a:r>
              <a:rPr lang="tr-TR" dirty="0"/>
              <a:t>, diyabet + KBH (GFR 25-60 ve </a:t>
            </a:r>
            <a:r>
              <a:rPr lang="tr-TR" dirty="0" err="1"/>
              <a:t>albuminüri</a:t>
            </a:r>
            <a:r>
              <a:rPr lang="tr-TR" dirty="0"/>
              <a:t>) hastalarında </a:t>
            </a:r>
            <a:r>
              <a:rPr lang="tr-TR" dirty="0" err="1"/>
              <a:t>finerenonun</a:t>
            </a:r>
            <a:r>
              <a:rPr lang="tr-TR" dirty="0"/>
              <a:t> plaseboya kıyasla </a:t>
            </a:r>
            <a:r>
              <a:rPr lang="tr-TR" b="1" dirty="0"/>
              <a:t>böbrek yetmezliği ilerlemesini %18 oranında azalttığı</a:t>
            </a:r>
            <a:r>
              <a:rPr lang="tr-TR" dirty="0"/>
              <a:t> ve </a:t>
            </a:r>
            <a:r>
              <a:rPr lang="tr-TR" b="1" dirty="0"/>
              <a:t>majör kardiyovasküler olayları %14 oranında azalttığı</a:t>
            </a:r>
            <a:r>
              <a:rPr lang="tr-TR" dirty="0"/>
              <a:t> gösterilmiştir</a:t>
            </a:r>
            <a:r>
              <a:rPr lang="tr-TR" dirty="0">
                <a:hlinkClick r:id="rId3"/>
              </a:rPr>
              <a:t>pubmed.ncbi.nlm.nih.gov</a:t>
            </a:r>
            <a:r>
              <a:rPr lang="tr-TR" dirty="0"/>
              <a:t>. Bu faydalar, çalışmalarda yer alan yaşlı alt gruplarda da tutarlı bulunmuştur. Yani </a:t>
            </a:r>
            <a:r>
              <a:rPr lang="tr-TR" dirty="0" err="1"/>
              <a:t>finerenon</a:t>
            </a:r>
            <a:r>
              <a:rPr lang="tr-TR" dirty="0"/>
              <a:t>, RAS </a:t>
            </a:r>
            <a:r>
              <a:rPr lang="tr-TR" dirty="0" err="1"/>
              <a:t>blokerlerine</a:t>
            </a:r>
            <a:r>
              <a:rPr lang="tr-TR" dirty="0"/>
              <a:t> eklenebilecek etkin bir </a:t>
            </a:r>
            <a:r>
              <a:rPr lang="tr-TR" dirty="0" err="1"/>
              <a:t>nefroprotektif</a:t>
            </a:r>
            <a:r>
              <a:rPr lang="tr-TR" dirty="0"/>
              <a:t> ajan olarak sahneye çıkmıştır.</a:t>
            </a:r>
          </a:p>
          <a:p>
            <a:pPr>
              <a:buFont typeface="Arial" panose="020B0604020202020204" pitchFamily="34" charset="0"/>
              <a:buChar char="•"/>
            </a:pPr>
            <a:r>
              <a:rPr lang="tr-TR" b="1" dirty="0"/>
              <a:t>Yaşlı Hastada Kullanım:</a:t>
            </a:r>
            <a:r>
              <a:rPr lang="tr-TR" dirty="0"/>
              <a:t> </a:t>
            </a:r>
            <a:r>
              <a:rPr lang="tr-TR" dirty="0" err="1"/>
              <a:t>Finerenon</a:t>
            </a:r>
            <a:r>
              <a:rPr lang="tr-TR" dirty="0"/>
              <a:t>, çoğunlukla </a:t>
            </a:r>
            <a:r>
              <a:rPr lang="tr-TR" b="1" dirty="0"/>
              <a:t>diyabetik</a:t>
            </a:r>
            <a:r>
              <a:rPr lang="tr-TR" dirty="0"/>
              <a:t> KBH alanında </a:t>
            </a:r>
            <a:r>
              <a:rPr lang="tr-TR" dirty="0" err="1"/>
              <a:t>endikedir</a:t>
            </a:r>
            <a:r>
              <a:rPr lang="tr-TR" dirty="0"/>
              <a:t>. Yaşlı diyabetik hastalarda, özellikle </a:t>
            </a:r>
            <a:r>
              <a:rPr lang="tr-TR" dirty="0" err="1"/>
              <a:t>albuminürisi</a:t>
            </a:r>
            <a:r>
              <a:rPr lang="tr-TR" dirty="0"/>
              <a:t> devam edenlerde, </a:t>
            </a:r>
            <a:r>
              <a:rPr lang="tr-TR" b="1" dirty="0"/>
              <a:t>RAS blokajına ek olarak </a:t>
            </a:r>
            <a:r>
              <a:rPr lang="tr-TR" b="1" dirty="0" err="1"/>
              <a:t>finerenon</a:t>
            </a:r>
            <a:r>
              <a:rPr lang="tr-TR" dirty="0"/>
              <a:t> düşünülmelidir. Ancak dikkat: Bu ilacın da en önemli yan etkisi </a:t>
            </a:r>
            <a:r>
              <a:rPr lang="tr-TR" b="1" dirty="0"/>
              <a:t>hiperkalemi</a:t>
            </a:r>
            <a:r>
              <a:rPr lang="tr-TR" dirty="0"/>
              <a:t> riskidir. Yaşlılarda ACEI/ARB + </a:t>
            </a:r>
            <a:r>
              <a:rPr lang="tr-TR" dirty="0" err="1"/>
              <a:t>finerenon</a:t>
            </a:r>
            <a:r>
              <a:rPr lang="tr-TR" dirty="0"/>
              <a:t> kombinasyonu yakın takip gerektirir; potasyum düzeyleri sık izlenmeli, gerekirse diyet potasyum </a:t>
            </a:r>
            <a:r>
              <a:rPr lang="tr-TR" dirty="0" err="1"/>
              <a:t>kısıtlanmalıdır</a:t>
            </a:r>
            <a:r>
              <a:rPr lang="tr-TR" dirty="0" err="1">
                <a:hlinkClick r:id="rId4"/>
              </a:rPr>
              <a:t>Google</a:t>
            </a:r>
            <a:r>
              <a:rPr lang="tr-TR" dirty="0">
                <a:hlinkClick r:id="rId4"/>
              </a:rPr>
              <a:t> Drive</a:t>
            </a:r>
            <a:r>
              <a:rPr lang="tr-TR" dirty="0"/>
              <a:t>.</a:t>
            </a:r>
          </a:p>
          <a:p>
            <a:pPr>
              <a:buFont typeface="Arial" panose="020B0604020202020204" pitchFamily="34" charset="0"/>
              <a:buChar char="•"/>
            </a:pPr>
            <a:r>
              <a:rPr lang="tr-TR" b="1" dirty="0"/>
              <a:t>Kombinasyonlar:</a:t>
            </a:r>
            <a:r>
              <a:rPr lang="tr-TR" dirty="0"/>
              <a:t> Yeni çalışmalar, </a:t>
            </a:r>
            <a:r>
              <a:rPr lang="tr-TR" dirty="0" err="1"/>
              <a:t>finerenon</a:t>
            </a:r>
            <a:r>
              <a:rPr lang="tr-TR" dirty="0"/>
              <a:t> ile SGLT2 inhibitörlerinin birlikte kullanımının güvenli olduğunu ve </a:t>
            </a:r>
            <a:r>
              <a:rPr lang="tr-TR" b="1" dirty="0" err="1"/>
              <a:t>albuminüriyi</a:t>
            </a:r>
            <a:r>
              <a:rPr lang="tr-TR" b="1" dirty="0"/>
              <a:t> çarpıcı biçimde azaltabildiğini</a:t>
            </a:r>
            <a:r>
              <a:rPr lang="tr-TR" dirty="0"/>
              <a:t> göstermektedir (farklı etki mekanizmaları sayesinde sinerji yaratabilirler). Yaşlı, çoklu risk faktörü olan hastalarda uygun endikasyon varsa bu kombine tedaviler ile yüksek risk daha da düşürülebilir.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85</a:t>
            </a:fld>
            <a:endParaRPr lang="tr-TR" altLang="en-US"/>
          </a:p>
        </p:txBody>
      </p:sp>
    </p:spTree>
    <p:extLst>
      <p:ext uri="{BB962C8B-B14F-4D97-AF65-F5344CB8AC3E}">
        <p14:creationId xmlns:p14="http://schemas.microsoft.com/office/powerpoint/2010/main" val="3783387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None/>
            </a:pPr>
            <a:endParaRPr lang="tr-TR" dirty="0"/>
          </a:p>
          <a:p>
            <a:pPr>
              <a:buFont typeface="Arial" panose="020B0604020202020204" pitchFamily="34" charset="0"/>
              <a:buChar char="•"/>
            </a:pPr>
            <a:r>
              <a:rPr lang="tr-TR" b="1" dirty="0"/>
              <a:t>Doz Ayarlamaları:</a:t>
            </a:r>
            <a:r>
              <a:rPr lang="tr-TR" dirty="0"/>
              <a:t> Yaşlı KBH hastalarında birçok ilacın dozu, azalmış </a:t>
            </a:r>
            <a:r>
              <a:rPr lang="tr-TR" dirty="0" err="1"/>
              <a:t>GFR’ye</a:t>
            </a:r>
            <a:r>
              <a:rPr lang="tr-TR" dirty="0"/>
              <a:t> göre ayarlanmalıdır. Örneğin </a:t>
            </a:r>
            <a:r>
              <a:rPr lang="tr-TR" b="1" dirty="0"/>
              <a:t>metformin</a:t>
            </a:r>
            <a:r>
              <a:rPr lang="tr-TR" dirty="0"/>
              <a:t> GFR &lt;45’te doz kısıtlaması, &lt;30’da kesilmesi gereken bir ilaçtır; </a:t>
            </a:r>
            <a:r>
              <a:rPr lang="tr-TR" b="1" dirty="0" err="1"/>
              <a:t>opiyatlar</a:t>
            </a:r>
            <a:r>
              <a:rPr lang="tr-TR" b="1" dirty="0"/>
              <a:t>, digoksin, bazı antibiyotikler</a:t>
            </a:r>
            <a:r>
              <a:rPr lang="tr-TR" dirty="0"/>
              <a:t> birikime müsaittir ve dozları azaltılmalıdır. Her kontrolde hastanın eGFR değeri dikkate alınarak reçeteler gözden geçirilmelidir.</a:t>
            </a:r>
          </a:p>
          <a:p>
            <a:pPr>
              <a:buFont typeface="Arial" panose="020B0604020202020204" pitchFamily="34" charset="0"/>
              <a:buChar char="•"/>
            </a:pPr>
            <a:r>
              <a:rPr lang="tr-TR" b="1" dirty="0"/>
              <a:t>Polifarmasi Sorunu:</a:t>
            </a:r>
            <a:r>
              <a:rPr lang="tr-TR" dirty="0"/>
              <a:t> Yaşlı hastaların çoğu, birden fazla kronik hastalık nedeniyle 5-10 farklı ilaç kullanır (</a:t>
            </a:r>
            <a:r>
              <a:rPr lang="tr-TR" b="1" dirty="0"/>
              <a:t>polifarmasi</a:t>
            </a:r>
            <a:r>
              <a:rPr lang="tr-TR" dirty="0"/>
              <a:t>). KBH bu durumu daha karmaşık hale getirir, çünkü böbrek fonksiyonu azaldıkça ilaçların etki ve yan etki profilleri değişir. Polifarmasi, advers ilaç reaksiyonları riskini artırır (ör. hiperkalemi, hipoglisemi, ilaç etkileşimleri)</a:t>
            </a:r>
            <a:r>
              <a:rPr lang="tr-TR" dirty="0">
                <a:hlinkClick r:id="rId3"/>
              </a:rPr>
              <a:t>Google Drive</a:t>
            </a:r>
            <a:r>
              <a:rPr lang="tr-TR" dirty="0"/>
              <a:t>. Bu yüzden ilaç listesi her vizitte taranmalı, gereksiz veya zararlı olabilecekler tespit edilmelidir.</a:t>
            </a:r>
          </a:p>
          <a:p>
            <a:pPr>
              <a:buFont typeface="Arial" panose="020B0604020202020204" pitchFamily="34" charset="0"/>
              <a:buChar char="•"/>
            </a:pPr>
            <a:r>
              <a:rPr lang="tr-TR" b="1" dirty="0" err="1"/>
              <a:t>Depreskripsiyon</a:t>
            </a:r>
            <a:r>
              <a:rPr lang="tr-TR" b="1" dirty="0"/>
              <a:t> İlkeleri:</a:t>
            </a:r>
            <a:r>
              <a:rPr lang="tr-TR" dirty="0"/>
              <a:t> Yaşam beklentisi kısıtlı veya </a:t>
            </a:r>
            <a:r>
              <a:rPr lang="tr-TR" dirty="0" err="1"/>
              <a:t>frail</a:t>
            </a:r>
            <a:r>
              <a:rPr lang="tr-TR" dirty="0"/>
              <a:t> bir yaşlı KBH hastasında, bazı </a:t>
            </a:r>
            <a:r>
              <a:rPr lang="tr-TR" b="1" dirty="0"/>
              <a:t>önleyici ilaçlar</a:t>
            </a:r>
            <a:r>
              <a:rPr lang="tr-TR" dirty="0"/>
              <a:t>ın (ör. statin, aspirin primer koruma) devamlılığı her zaman fayda getirmeyebilir. “</a:t>
            </a:r>
            <a:r>
              <a:rPr lang="tr-TR" dirty="0" err="1"/>
              <a:t>Depreskripsiyon</a:t>
            </a:r>
            <a:r>
              <a:rPr lang="tr-TR" dirty="0"/>
              <a:t>”, yani gerekli olmayan ilaçların kesilmesi, modern geriatri bakımının parçasıdır. Hekimler, her ilaç için “Bu ilacın bu hastaya mevcut durumda yararı zarardan fazla mı?” sorusunu sormalıdır. Özellikle </a:t>
            </a:r>
            <a:r>
              <a:rPr lang="tr-TR" b="1" dirty="0"/>
              <a:t>hipotansiyon, hiperkalemi</a:t>
            </a:r>
            <a:r>
              <a:rPr lang="tr-TR" dirty="0"/>
              <a:t> gibi riskleri olan kombinasyonlar (ACEİ + </a:t>
            </a:r>
            <a:r>
              <a:rPr lang="tr-TR" dirty="0" err="1"/>
              <a:t>spironolakton</a:t>
            </a:r>
            <a:r>
              <a:rPr lang="tr-TR" dirty="0"/>
              <a:t> gibi) dikkatlice </a:t>
            </a:r>
            <a:r>
              <a:rPr lang="tr-TR" dirty="0" err="1"/>
              <a:t>değerlendirilmelidir</a:t>
            </a:r>
            <a:r>
              <a:rPr lang="tr-TR" dirty="0" err="1">
                <a:hlinkClick r:id="rId3"/>
              </a:rPr>
              <a:t>Google</a:t>
            </a:r>
            <a:r>
              <a:rPr lang="tr-TR" dirty="0">
                <a:hlinkClick r:id="rId3"/>
              </a:rPr>
              <a:t> Drive</a:t>
            </a:r>
            <a:r>
              <a:rPr lang="tr-TR" dirty="0"/>
              <a:t>.</a:t>
            </a:r>
          </a:p>
          <a:p>
            <a:pPr>
              <a:buFont typeface="Arial" panose="020B0604020202020204" pitchFamily="34" charset="0"/>
              <a:buChar char="•"/>
            </a:pPr>
            <a:r>
              <a:rPr lang="tr-TR" b="1" dirty="0"/>
              <a:t>Yaşam Süresi ve Tedavi Kararı:</a:t>
            </a:r>
            <a:r>
              <a:rPr lang="tr-TR" dirty="0"/>
              <a:t> Bir ilaç başlanırken, hastanın ilacın faydasını görecek kadar yaşayabileceği de </a:t>
            </a:r>
            <a:r>
              <a:rPr lang="tr-TR" dirty="0" err="1"/>
              <a:t>düşünülmelidir</a:t>
            </a:r>
            <a:r>
              <a:rPr lang="tr-TR" dirty="0" err="1">
                <a:hlinkClick r:id="rId3"/>
              </a:rPr>
              <a:t>Google</a:t>
            </a:r>
            <a:r>
              <a:rPr lang="tr-TR" dirty="0">
                <a:hlinkClick r:id="rId3"/>
              </a:rPr>
              <a:t> Drive</a:t>
            </a:r>
            <a:r>
              <a:rPr lang="tr-TR" dirty="0"/>
              <a:t>. Örneğin, 85 yaşında ve başka ağır hastalıkları olan bir hastada, 10 yıl içinde fayda sağlayacak bir ilaç (</a:t>
            </a:r>
            <a:r>
              <a:rPr lang="tr-TR" dirty="0" err="1"/>
              <a:t>örn</a:t>
            </a:r>
            <a:r>
              <a:rPr lang="tr-TR" dirty="0"/>
              <a:t>. kemik koruyucu tedaviler) anlamlı olmayabilir. Tedaviler, </a:t>
            </a:r>
            <a:r>
              <a:rPr lang="tr-TR" b="1" dirty="0"/>
              <a:t>“hastanın ömrüne sağlıklı yıl katmak”</a:t>
            </a:r>
            <a:r>
              <a:rPr lang="tr-TR" dirty="0"/>
              <a:t> prensibiyle planlanmalıdır.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86</a:t>
            </a:fld>
            <a:endParaRPr lang="tr-TR" altLang="en-US"/>
          </a:p>
        </p:txBody>
      </p:sp>
    </p:spTree>
    <p:extLst>
      <p:ext uri="{BB962C8B-B14F-4D97-AF65-F5344CB8AC3E}">
        <p14:creationId xmlns:p14="http://schemas.microsoft.com/office/powerpoint/2010/main" val="416474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anose="020B0604020202020204" pitchFamily="34" charset="0"/>
              <a:buChar char="•"/>
            </a:pPr>
            <a:r>
              <a:rPr lang="tr-TR" b="1" dirty="0"/>
              <a:t>Kan Basıncı Kontrolü:</a:t>
            </a:r>
            <a:r>
              <a:rPr lang="tr-TR" dirty="0"/>
              <a:t> Sıkı tansiyon kontrolü, </a:t>
            </a:r>
            <a:r>
              <a:rPr lang="tr-TR" dirty="0" err="1"/>
              <a:t>KBH’li</a:t>
            </a:r>
            <a:r>
              <a:rPr lang="tr-TR" dirty="0"/>
              <a:t> yaşlı hastalarda hem böbrek hem kalp korunumu için kritiktir. </a:t>
            </a:r>
            <a:r>
              <a:rPr lang="tr-TR" b="1" dirty="0"/>
              <a:t>SPRINT çalışması</a:t>
            </a:r>
            <a:r>
              <a:rPr lang="tr-TR" dirty="0"/>
              <a:t> ve diğer veriler, tolere edebilenlerde </a:t>
            </a:r>
            <a:r>
              <a:rPr lang="tr-TR" b="1" dirty="0"/>
              <a:t>&lt;120 mmHg SBP</a:t>
            </a:r>
            <a:r>
              <a:rPr lang="tr-TR" dirty="0"/>
              <a:t> hedefinin KV olayları azalttığını gösterdi. KDIGO 2024 de bu hedefi öneriyor (2B kanıt)</a:t>
            </a:r>
            <a:r>
              <a:rPr lang="tr-TR" dirty="0">
                <a:hlinkClick r:id="rId3"/>
              </a:rPr>
              <a:t>kdigo.org</a:t>
            </a:r>
            <a:r>
              <a:rPr lang="tr-TR" dirty="0"/>
              <a:t>. Ancak </a:t>
            </a:r>
            <a:r>
              <a:rPr lang="tr-TR" dirty="0" err="1"/>
              <a:t>frail</a:t>
            </a:r>
            <a:r>
              <a:rPr lang="tr-TR" dirty="0"/>
              <a:t> yaşlılarda hedef bireyselleştirilmeli, </a:t>
            </a:r>
            <a:r>
              <a:rPr lang="tr-TR" dirty="0" err="1"/>
              <a:t>örn</a:t>
            </a:r>
            <a:r>
              <a:rPr lang="tr-TR" dirty="0"/>
              <a:t>. &lt;130-140 mmHg yeterli görülebilir</a:t>
            </a:r>
            <a:r>
              <a:rPr lang="tr-TR" dirty="0">
                <a:hlinkClick r:id="rId3"/>
              </a:rPr>
              <a:t>kdigo.org</a:t>
            </a:r>
            <a:r>
              <a:rPr lang="tr-TR" dirty="0"/>
              <a:t>. Önemli olan </a:t>
            </a:r>
            <a:r>
              <a:rPr lang="tr-TR" dirty="0" err="1"/>
              <a:t>ortostatik</a:t>
            </a:r>
            <a:r>
              <a:rPr lang="tr-TR" dirty="0"/>
              <a:t> hipotansiyondan kaçınmak ve gece gündüz tansiyon takibine dikkat etmektir.</a:t>
            </a:r>
          </a:p>
          <a:p>
            <a:pPr>
              <a:buFont typeface="Arial" panose="020B0604020202020204" pitchFamily="34" charset="0"/>
              <a:buChar char="•"/>
            </a:pPr>
            <a:r>
              <a:rPr lang="tr-TR" b="1" dirty="0"/>
              <a:t>RAS Blokajı ve Diüretikler:</a:t>
            </a:r>
            <a:r>
              <a:rPr lang="tr-TR" dirty="0"/>
              <a:t> </a:t>
            </a:r>
            <a:r>
              <a:rPr lang="tr-TR" b="1" dirty="0"/>
              <a:t>ACEİ/</a:t>
            </a:r>
            <a:r>
              <a:rPr lang="tr-TR" b="1" dirty="0" err="1"/>
              <a:t>ARB’ler</a:t>
            </a:r>
            <a:r>
              <a:rPr lang="tr-TR" dirty="0"/>
              <a:t>, özellikle </a:t>
            </a:r>
            <a:r>
              <a:rPr lang="tr-TR" dirty="0" err="1"/>
              <a:t>proteinürik</a:t>
            </a:r>
            <a:r>
              <a:rPr lang="tr-TR" dirty="0"/>
              <a:t> </a:t>
            </a:r>
            <a:r>
              <a:rPr lang="tr-TR" dirty="0" err="1"/>
              <a:t>KBH’de</a:t>
            </a:r>
            <a:r>
              <a:rPr lang="tr-TR" dirty="0"/>
              <a:t> standarttır ve yaşlılarda da mortaliteyi azaltır. </a:t>
            </a:r>
            <a:r>
              <a:rPr lang="tr-TR" b="1" dirty="0" err="1"/>
              <a:t>Tiazid</a:t>
            </a:r>
            <a:r>
              <a:rPr lang="tr-TR" b="1" dirty="0"/>
              <a:t> ve kıvrım diüretikleri</a:t>
            </a:r>
            <a:r>
              <a:rPr lang="tr-TR" dirty="0"/>
              <a:t>, yaşlı hastada volüm kontrolü ve kan basıncı regülasyonunda temel araçlardır. Diüretik kullanırken elektrolit bozukluklarına (hiponatremi, hipokalemi) dikkat edilmeli; yakın takip </a:t>
            </a:r>
            <a:r>
              <a:rPr lang="tr-TR" dirty="0" err="1"/>
              <a:t>yapılmalıdır</a:t>
            </a:r>
            <a:r>
              <a:rPr lang="tr-TR" dirty="0" err="1">
                <a:hlinkClick r:id="rId4"/>
              </a:rPr>
              <a:t>Google</a:t>
            </a:r>
            <a:r>
              <a:rPr lang="tr-TR" dirty="0">
                <a:hlinkClick r:id="rId4"/>
              </a:rPr>
              <a:t> </a:t>
            </a:r>
            <a:r>
              <a:rPr lang="tr-TR" dirty="0" err="1">
                <a:hlinkClick r:id="rId4"/>
              </a:rPr>
              <a:t>DriveGoogle</a:t>
            </a:r>
            <a:r>
              <a:rPr lang="tr-TR" dirty="0">
                <a:hlinkClick r:id="rId4"/>
              </a:rPr>
              <a:t> Drive</a:t>
            </a:r>
            <a:r>
              <a:rPr lang="tr-TR" dirty="0"/>
              <a:t>. Gerektiğinde düşük doz kombine diüretik rejimleri tercih edilebilir.</a:t>
            </a:r>
          </a:p>
          <a:p>
            <a:pPr>
              <a:buFont typeface="Arial" panose="020B0604020202020204" pitchFamily="34" charset="0"/>
              <a:buChar char="•"/>
            </a:pPr>
            <a:r>
              <a:rPr lang="tr-TR" b="1" dirty="0"/>
              <a:t>Lipid Yönetimi:</a:t>
            </a:r>
            <a:r>
              <a:rPr lang="tr-TR" dirty="0"/>
              <a:t> 50 yaş üstü KBH evre 3-5 (diyalizde olmayan) hastalara </a:t>
            </a:r>
            <a:r>
              <a:rPr lang="tr-TR" b="1" dirty="0"/>
              <a:t>statin veya </a:t>
            </a:r>
            <a:r>
              <a:rPr lang="tr-TR" b="1" dirty="0" err="1"/>
              <a:t>statin+ezetimib</a:t>
            </a:r>
            <a:r>
              <a:rPr lang="tr-TR" dirty="0"/>
              <a:t> tedavisi önerilmektedir. </a:t>
            </a:r>
            <a:r>
              <a:rPr lang="tr-TR" b="1" dirty="0"/>
              <a:t>SHARP çalışması</a:t>
            </a:r>
            <a:r>
              <a:rPr lang="tr-TR" dirty="0"/>
              <a:t> gibi büyük çalışmalar, bu tedavinin majör aterosklerotik olayları azalttığını göstermiştir. Yaşlı KBH hastalarında da </a:t>
            </a:r>
            <a:r>
              <a:rPr lang="tr-TR" dirty="0" err="1"/>
              <a:t>statinler</a:t>
            </a:r>
            <a:r>
              <a:rPr lang="tr-TR" dirty="0"/>
              <a:t> genel olarak iyi tolere edilir; ancak 75-80 yaş üstünde primer korunma amaçlı yeni statin başlanması hasta bazında değerlendirilmelidir. Halihazırda statin kullanan yaşlılarda tedavi genellikle sürdürülür.</a:t>
            </a:r>
          </a:p>
          <a:p>
            <a:pPr>
              <a:buFont typeface="Arial" panose="020B0604020202020204" pitchFamily="34" charset="0"/>
              <a:buChar char="•"/>
            </a:pPr>
            <a:r>
              <a:rPr lang="tr-TR" b="1" dirty="0"/>
              <a:t>Diğer KV Önlemler:</a:t>
            </a:r>
            <a:r>
              <a:rPr lang="tr-TR" dirty="0"/>
              <a:t> </a:t>
            </a:r>
            <a:r>
              <a:rPr lang="tr-TR" b="1" dirty="0"/>
              <a:t>Sigara bırakma, sağlıklı diyet (tuz kısıtlaması dahil)</a:t>
            </a:r>
            <a:r>
              <a:rPr lang="tr-TR" dirty="0"/>
              <a:t> ve düzenli fiziksel aktivite her yaşta olduğu gibi yaşlı KBH hastasında da vurgulanmalıdır. </a:t>
            </a:r>
            <a:r>
              <a:rPr lang="tr-TR" b="1" dirty="0" err="1"/>
              <a:t>Antitrombosit</a:t>
            </a:r>
            <a:r>
              <a:rPr lang="tr-TR" b="1" dirty="0"/>
              <a:t> tedavi (aspirin)</a:t>
            </a:r>
            <a:r>
              <a:rPr lang="tr-TR" dirty="0"/>
              <a:t> ikincil korumada </a:t>
            </a:r>
            <a:r>
              <a:rPr lang="tr-TR" dirty="0" err="1"/>
              <a:t>endikedir</a:t>
            </a:r>
            <a:r>
              <a:rPr lang="tr-TR" dirty="0"/>
              <a:t> ancak primer korumada bireysel riskler gözetilmelidir. </a:t>
            </a:r>
            <a:r>
              <a:rPr lang="tr-TR" b="1" dirty="0"/>
              <a:t>Beta-bloker, kalsiyum kanal blokörü</a:t>
            </a:r>
            <a:r>
              <a:rPr lang="tr-TR" dirty="0"/>
              <a:t> gibi ajanlar, eşlik eden KV hastalıklara göre kullanılır (</a:t>
            </a:r>
            <a:r>
              <a:rPr lang="tr-TR" dirty="0" err="1"/>
              <a:t>örn</a:t>
            </a:r>
            <a:r>
              <a:rPr lang="tr-TR" dirty="0"/>
              <a:t>. </a:t>
            </a:r>
            <a:r>
              <a:rPr lang="tr-TR" dirty="0" err="1"/>
              <a:t>KBH’li</a:t>
            </a:r>
            <a:r>
              <a:rPr lang="tr-TR" dirty="0"/>
              <a:t> yaşlılarda kalp yetersizliği yönetiminde beta-</a:t>
            </a:r>
            <a:r>
              <a:rPr lang="tr-TR" dirty="0" err="1"/>
              <a:t>blokerler</a:t>
            </a:r>
            <a:r>
              <a:rPr lang="tr-TR" dirty="0"/>
              <a:t> ve RAS </a:t>
            </a:r>
            <a:r>
              <a:rPr lang="tr-TR" dirty="0" err="1"/>
              <a:t>blokerleri</a:t>
            </a:r>
            <a:r>
              <a:rPr lang="tr-TR" dirty="0"/>
              <a:t> temel taşlar).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87</a:t>
            </a:fld>
            <a:endParaRPr lang="tr-TR" altLang="en-US"/>
          </a:p>
        </p:txBody>
      </p:sp>
    </p:spTree>
    <p:extLst>
      <p:ext uri="{BB962C8B-B14F-4D97-AF65-F5344CB8AC3E}">
        <p14:creationId xmlns:p14="http://schemas.microsoft.com/office/powerpoint/2010/main" val="1735119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1" dirty="0"/>
              <a:t>Prevalans:</a:t>
            </a:r>
            <a:r>
              <a:rPr lang="tr-TR" dirty="0"/>
              <a:t> </a:t>
            </a:r>
            <a:r>
              <a:rPr lang="tr-TR" dirty="0" err="1"/>
              <a:t>Frailty</a:t>
            </a:r>
            <a:r>
              <a:rPr lang="tr-TR" dirty="0"/>
              <a:t>, yaşlı KBH hastalarında çok yaygındır. İleri evre KBH (G4-5) hastalarının ~%34’ünde, diyaliz hastalarının ~%40’ında fiziksel kırılganlık </a:t>
            </a:r>
            <a:r>
              <a:rPr lang="tr-TR" dirty="0" err="1"/>
              <a:t>saptanmıştır</a:t>
            </a:r>
            <a:r>
              <a:rPr lang="tr-TR" dirty="0" err="1">
                <a:hlinkClick r:id="rId3"/>
              </a:rPr>
              <a:t>Google</a:t>
            </a:r>
            <a:r>
              <a:rPr lang="tr-TR" dirty="0">
                <a:hlinkClick r:id="rId3"/>
              </a:rPr>
              <a:t> Drive</a:t>
            </a:r>
            <a:r>
              <a:rPr lang="tr-TR" dirty="0">
                <a:hlinkClick r:id="rId4"/>
              </a:rPr>
              <a:t>pubmed.ncbi.nlm.nih.gov</a:t>
            </a:r>
            <a:r>
              <a:rPr lang="tr-TR" dirty="0"/>
              <a:t>. Bu oran, genel yaşlı popülasyona göre belirgin şekilde yüksektir ve KBH ilerledikçe </a:t>
            </a:r>
            <a:r>
              <a:rPr lang="tr-TR" dirty="0" err="1"/>
              <a:t>frailty</a:t>
            </a:r>
            <a:r>
              <a:rPr lang="tr-TR" dirty="0"/>
              <a:t> riski artar. Ayrıca </a:t>
            </a:r>
            <a:r>
              <a:rPr lang="tr-TR" dirty="0" err="1"/>
              <a:t>KBH’li</a:t>
            </a:r>
            <a:r>
              <a:rPr lang="tr-TR" dirty="0"/>
              <a:t> hastaların yaklaşık %39’unda “</a:t>
            </a:r>
            <a:r>
              <a:rPr lang="tr-TR" dirty="0" err="1"/>
              <a:t>prefrail</a:t>
            </a:r>
            <a:r>
              <a:rPr lang="tr-TR" dirty="0"/>
              <a:t>” denilen ara durumda olduğu gösterilmiştir</a:t>
            </a:r>
            <a:r>
              <a:rPr lang="tr-TR" dirty="0">
                <a:hlinkClick r:id="rId4"/>
              </a:rPr>
              <a:t>pubmed.ncbi.nlm.nih.gov</a:t>
            </a:r>
            <a:r>
              <a:rPr lang="tr-TR" dirty="0"/>
              <a:t>.</a:t>
            </a:r>
          </a:p>
          <a:p>
            <a:r>
              <a:rPr lang="tr-TR" b="1" dirty="0"/>
              <a:t>Sonuçları:</a:t>
            </a:r>
            <a:r>
              <a:rPr lang="tr-TR" dirty="0"/>
              <a:t> </a:t>
            </a:r>
            <a:r>
              <a:rPr lang="tr-TR" dirty="0" err="1"/>
              <a:t>Frail</a:t>
            </a:r>
            <a:r>
              <a:rPr lang="tr-TR" dirty="0"/>
              <a:t> (kırılgan) bir KBH hastasının, </a:t>
            </a:r>
            <a:r>
              <a:rPr lang="tr-TR" dirty="0" err="1"/>
              <a:t>frail</a:t>
            </a:r>
            <a:r>
              <a:rPr lang="tr-TR" dirty="0"/>
              <a:t> olmayan yaşıtlarına göre </a:t>
            </a:r>
            <a:r>
              <a:rPr lang="tr-TR" b="1" dirty="0"/>
              <a:t>mortalite riski yaklaşık 2 kat</a:t>
            </a:r>
            <a:r>
              <a:rPr lang="tr-TR" dirty="0"/>
              <a:t> daha fazladır</a:t>
            </a:r>
            <a:r>
              <a:rPr lang="tr-TR" dirty="0">
                <a:hlinkClick r:id="rId5"/>
              </a:rPr>
              <a:t>pubmed.ncbi.nlm.nih.gov</a:t>
            </a:r>
            <a:r>
              <a:rPr lang="tr-TR" dirty="0"/>
              <a:t>. </a:t>
            </a:r>
            <a:r>
              <a:rPr lang="tr-TR" dirty="0" err="1"/>
              <a:t>Frailty</a:t>
            </a:r>
            <a:r>
              <a:rPr lang="tr-TR" dirty="0"/>
              <a:t> ayrıca düşmeler, hastaneye yatışlar ve diyalize toleranssızlık gibi olumsuz sonuçlarla ilişkilidir. Örneğin </a:t>
            </a:r>
            <a:r>
              <a:rPr lang="tr-TR" dirty="0" err="1"/>
              <a:t>frail</a:t>
            </a:r>
            <a:r>
              <a:rPr lang="tr-TR" dirty="0"/>
              <a:t> diyaliz hastaları, daha sık hastaneye yatırılmakta ve diyaliz sırasında komplikasyon yaşama ihtimali artmaktadır.</a:t>
            </a:r>
          </a:p>
          <a:p>
            <a:r>
              <a:rPr lang="tr-TR" b="1" dirty="0"/>
              <a:t>Tanı ve Değerlendirme:</a:t>
            </a:r>
            <a:r>
              <a:rPr lang="tr-TR" dirty="0"/>
              <a:t> </a:t>
            </a:r>
            <a:r>
              <a:rPr lang="tr-TR" dirty="0" err="1"/>
              <a:t>Frailty’yi</a:t>
            </a:r>
            <a:r>
              <a:rPr lang="tr-TR" dirty="0"/>
              <a:t> saptamak için çeşitli tarama araçları vardır. </a:t>
            </a:r>
            <a:r>
              <a:rPr lang="tr-TR" b="1" dirty="0" err="1"/>
              <a:t>Fried</a:t>
            </a:r>
            <a:r>
              <a:rPr lang="tr-TR" b="1" dirty="0"/>
              <a:t> fenotip modeli</a:t>
            </a:r>
            <a:r>
              <a:rPr lang="tr-TR" dirty="0"/>
              <a:t>, kilo kaybı, halsizlik, yavaş yürüme, düşük aktivite ve kas güçsüzlüğü kriterlerine bakarak </a:t>
            </a:r>
            <a:r>
              <a:rPr lang="tr-TR" dirty="0" err="1"/>
              <a:t>frailty</a:t>
            </a:r>
            <a:r>
              <a:rPr lang="tr-TR" dirty="0"/>
              <a:t> </a:t>
            </a:r>
            <a:r>
              <a:rPr lang="tr-TR" dirty="0" err="1"/>
              <a:t>tanımlar</a:t>
            </a:r>
            <a:r>
              <a:rPr lang="tr-TR" dirty="0" err="1">
                <a:hlinkClick r:id="rId6"/>
              </a:rPr>
              <a:t>Google</a:t>
            </a:r>
            <a:r>
              <a:rPr lang="tr-TR" dirty="0">
                <a:hlinkClick r:id="rId6"/>
              </a:rPr>
              <a:t> </a:t>
            </a:r>
            <a:r>
              <a:rPr lang="tr-TR" dirty="0" err="1">
                <a:hlinkClick r:id="rId6"/>
              </a:rPr>
              <a:t>DriveGoogle</a:t>
            </a:r>
            <a:r>
              <a:rPr lang="tr-TR" dirty="0">
                <a:hlinkClick r:id="rId6"/>
              </a:rPr>
              <a:t> Drive</a:t>
            </a:r>
            <a:r>
              <a:rPr lang="tr-TR" dirty="0"/>
              <a:t>. </a:t>
            </a:r>
            <a:r>
              <a:rPr lang="tr-TR" b="1" dirty="0" err="1"/>
              <a:t>Rockwood</a:t>
            </a:r>
            <a:r>
              <a:rPr lang="tr-TR" b="1" dirty="0"/>
              <a:t> </a:t>
            </a:r>
            <a:r>
              <a:rPr lang="tr-TR" b="1" dirty="0" err="1"/>
              <a:t>Frailty</a:t>
            </a:r>
            <a:r>
              <a:rPr lang="tr-TR" b="1" dirty="0"/>
              <a:t> Index</a:t>
            </a:r>
            <a:r>
              <a:rPr lang="tr-TR" dirty="0"/>
              <a:t> ise çoklu eksiklikleri sayarak bir skor verir. Pratikte </a:t>
            </a:r>
            <a:r>
              <a:rPr lang="tr-TR" b="1" dirty="0"/>
              <a:t>Klinik </a:t>
            </a:r>
            <a:r>
              <a:rPr lang="tr-TR" b="1" dirty="0" err="1"/>
              <a:t>Frailty</a:t>
            </a:r>
            <a:r>
              <a:rPr lang="tr-TR" b="1" dirty="0"/>
              <a:t> Skalası (CFS)</a:t>
            </a:r>
            <a:r>
              <a:rPr lang="tr-TR" dirty="0"/>
              <a:t> hızlı bir genel değerlendirme </a:t>
            </a:r>
            <a:r>
              <a:rPr lang="tr-TR" dirty="0" err="1"/>
              <a:t>sağlayabilir</a:t>
            </a:r>
            <a:r>
              <a:rPr lang="tr-TR" dirty="0" err="1">
                <a:hlinkClick r:id="rId3"/>
              </a:rPr>
              <a:t>Google</a:t>
            </a:r>
            <a:r>
              <a:rPr lang="tr-TR" dirty="0">
                <a:hlinkClick r:id="rId3"/>
              </a:rPr>
              <a:t> Drive</a:t>
            </a:r>
            <a:r>
              <a:rPr lang="tr-TR" dirty="0"/>
              <a:t>. </a:t>
            </a:r>
            <a:r>
              <a:rPr lang="tr-TR" dirty="0" err="1"/>
              <a:t>KBH’li</a:t>
            </a:r>
            <a:r>
              <a:rPr lang="tr-TR" dirty="0"/>
              <a:t> hastalarda ayrıca </a:t>
            </a:r>
            <a:r>
              <a:rPr lang="tr-TR" b="1" dirty="0"/>
              <a:t>sarkopeni (kas erimesi)</a:t>
            </a:r>
            <a:r>
              <a:rPr lang="tr-TR" dirty="0"/>
              <a:t> ve </a:t>
            </a:r>
            <a:r>
              <a:rPr lang="tr-TR" b="1" dirty="0"/>
              <a:t>malnütrisyon</a:t>
            </a:r>
            <a:r>
              <a:rPr lang="tr-TR" dirty="0"/>
              <a:t> değerlendirmesi (</a:t>
            </a:r>
            <a:r>
              <a:rPr lang="tr-TR" dirty="0" err="1"/>
              <a:t>örn</a:t>
            </a:r>
            <a:r>
              <a:rPr lang="tr-TR" dirty="0"/>
              <a:t>. Mini Nütrisyonel Değerlendirme) de yapılmalıdır, zira bunlar </a:t>
            </a:r>
            <a:r>
              <a:rPr lang="tr-TR" dirty="0" err="1"/>
              <a:t>frailty</a:t>
            </a:r>
            <a:r>
              <a:rPr lang="tr-TR" dirty="0"/>
              <a:t> ile iç </a:t>
            </a:r>
            <a:r>
              <a:rPr lang="tr-TR" dirty="0" err="1"/>
              <a:t>içedir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88</a:t>
            </a:fld>
            <a:endParaRPr lang="tr-TR" altLang="en-US"/>
          </a:p>
        </p:txBody>
      </p:sp>
    </p:spTree>
    <p:extLst>
      <p:ext uri="{BB962C8B-B14F-4D97-AF65-F5344CB8AC3E}">
        <p14:creationId xmlns:p14="http://schemas.microsoft.com/office/powerpoint/2010/main" val="107362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0A9DB-167F-3EB9-5F7E-5C421A238170}"/>
            </a:ext>
          </a:extLst>
        </p:cNvPr>
        <p:cNvGrpSpPr/>
        <p:nvPr/>
      </p:nvGrpSpPr>
      <p:grpSpPr>
        <a:xfrm>
          <a:off x="0" y="0"/>
          <a:ext cx="0" cy="0"/>
          <a:chOff x="0" y="0"/>
          <a:chExt cx="0" cy="0"/>
        </a:xfrm>
      </p:grpSpPr>
      <p:sp>
        <p:nvSpPr>
          <p:cNvPr id="79874" name="Rectangle 7">
            <a:extLst>
              <a:ext uri="{FF2B5EF4-FFF2-40B4-BE49-F238E27FC236}">
                <a16:creationId xmlns:a16="http://schemas.microsoft.com/office/drawing/2014/main" id="{221A0F23-04F0-B020-7685-4FE4D4C5EA23}"/>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79217B-1CCD-4A1E-B89E-5F42436E4B38}" type="slidenum">
              <a:rPr lang="en-GB" altLang="tr-TR">
                <a:solidFill>
                  <a:srgbClr val="000000"/>
                </a:solidFill>
                <a:latin typeface="Calibri" panose="020F0502020204030204" pitchFamily="34" charset="0"/>
              </a:rPr>
              <a:pPr eaLnBrk="1" hangingPunct="1"/>
              <a:t>11</a:t>
            </a:fld>
            <a:endParaRPr lang="en-GB" altLang="tr-TR">
              <a:solidFill>
                <a:srgbClr val="000000"/>
              </a:solidFill>
              <a:latin typeface="Calibri" panose="020F0502020204030204" pitchFamily="34" charset="0"/>
            </a:endParaRPr>
          </a:p>
        </p:txBody>
      </p:sp>
      <p:sp>
        <p:nvSpPr>
          <p:cNvPr id="70659" name="Rectangle 2">
            <a:extLst>
              <a:ext uri="{FF2B5EF4-FFF2-40B4-BE49-F238E27FC236}">
                <a16:creationId xmlns:a16="http://schemas.microsoft.com/office/drawing/2014/main" id="{05C6009C-91C4-CC42-0C27-653F57DF07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900FCC12-246E-170E-9BF8-6CA01E0A8570}"/>
              </a:ext>
            </a:extLst>
          </p:cNvPr>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tr-TR" i="1">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2906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anose="020B0604020202020204" pitchFamily="34" charset="0"/>
              <a:buChar char="•"/>
            </a:pPr>
            <a:r>
              <a:rPr lang="tr-TR" b="1" dirty="0"/>
              <a:t>Yaşlanma ve Kas Kütlesi:</a:t>
            </a:r>
            <a:r>
              <a:rPr lang="tr-TR" dirty="0"/>
              <a:t> Yaşlılıkla beraber </a:t>
            </a:r>
            <a:r>
              <a:rPr lang="tr-TR" b="1" dirty="0"/>
              <a:t>sarkopeni</a:t>
            </a:r>
            <a:r>
              <a:rPr lang="tr-TR" dirty="0"/>
              <a:t> (iskelet kası kütle ve gücünde azalma) sık görülür. </a:t>
            </a:r>
            <a:r>
              <a:rPr lang="tr-TR" dirty="0" err="1"/>
              <a:t>KBH’de</a:t>
            </a:r>
            <a:r>
              <a:rPr lang="tr-TR" dirty="0"/>
              <a:t> de üremik ortam, metabolik asidoz ve inflamasyon </a:t>
            </a:r>
            <a:r>
              <a:rPr lang="tr-TR" dirty="0" err="1"/>
              <a:t>sarkopeniyi</a:t>
            </a:r>
            <a:r>
              <a:rPr lang="tr-TR" dirty="0"/>
              <a:t> hızlandırır. Bu ikili etki, yaşlı KBH hastalarında ciddi kas kaybına yol açabilir. Sonuç olarak, düşük kas kütlesi hem </a:t>
            </a:r>
            <a:r>
              <a:rPr lang="tr-TR" b="1" dirty="0"/>
              <a:t>fiziksel performansı</a:t>
            </a:r>
            <a:r>
              <a:rPr lang="tr-TR" dirty="0"/>
              <a:t> azaltır hem de </a:t>
            </a:r>
            <a:r>
              <a:rPr lang="tr-TR" b="1" dirty="0"/>
              <a:t>serum kreatinin düzeyini düşürerek</a:t>
            </a:r>
            <a:r>
              <a:rPr lang="tr-TR" dirty="0"/>
              <a:t> </a:t>
            </a:r>
            <a:r>
              <a:rPr lang="tr-TR" dirty="0" err="1"/>
              <a:t>GFR’nin</a:t>
            </a:r>
            <a:r>
              <a:rPr lang="tr-TR" dirty="0"/>
              <a:t> olduğundan yüksek tahmin edilmesine neden </a:t>
            </a:r>
            <a:r>
              <a:rPr lang="tr-TR" dirty="0" err="1"/>
              <a:t>olur</a:t>
            </a:r>
            <a:r>
              <a:rPr lang="tr-TR" dirty="0" err="1">
                <a:hlinkClick r:id="rId3"/>
              </a:rPr>
              <a:t>Google</a:t>
            </a:r>
            <a:r>
              <a:rPr lang="tr-TR" dirty="0">
                <a:hlinkClick r:id="rId3"/>
              </a:rPr>
              <a:t> Drive</a:t>
            </a:r>
            <a:r>
              <a:rPr lang="tr-TR" dirty="0"/>
              <a:t>.</a:t>
            </a:r>
          </a:p>
          <a:p>
            <a:pPr>
              <a:buFont typeface="Arial" panose="020B0604020202020204" pitchFamily="34" charset="0"/>
              <a:buChar char="•"/>
            </a:pPr>
            <a:r>
              <a:rPr lang="tr-TR" b="1" dirty="0"/>
              <a:t>Protein Enerji Malnütrisyonu:</a:t>
            </a:r>
            <a:r>
              <a:rPr lang="tr-TR" dirty="0"/>
              <a:t> </a:t>
            </a:r>
            <a:r>
              <a:rPr lang="tr-TR" dirty="0" err="1"/>
              <a:t>KBH’li</a:t>
            </a:r>
            <a:r>
              <a:rPr lang="tr-TR" dirty="0"/>
              <a:t> yaşlılarda iştah azalması, diyet kısıtlamaları, metabolik bozukluklar nedeniyle </a:t>
            </a:r>
            <a:r>
              <a:rPr lang="tr-TR" b="1" dirty="0"/>
              <a:t>malnütrisyon</a:t>
            </a:r>
            <a:r>
              <a:rPr lang="tr-TR" dirty="0"/>
              <a:t> riski yüksektir. Diyalize giren yaşlı hastalarda da protein-enerji malnütrisyonu yaygın bir sorundur ve mortaliteyi artırır. Bu nedenle, </a:t>
            </a:r>
            <a:r>
              <a:rPr lang="tr-TR" b="1" dirty="0"/>
              <a:t>7 nokta subjektif global değerlendirme (SGA)</a:t>
            </a:r>
            <a:r>
              <a:rPr lang="tr-TR" dirty="0"/>
              <a:t> veya </a:t>
            </a:r>
            <a:r>
              <a:rPr lang="tr-TR" b="1" dirty="0"/>
              <a:t>Mini Nütrisyonel Değerlendirme</a:t>
            </a:r>
            <a:r>
              <a:rPr lang="tr-TR" dirty="0"/>
              <a:t> gibi araçlarla beslenme durumu takip </a:t>
            </a:r>
            <a:r>
              <a:rPr lang="tr-TR" dirty="0" err="1"/>
              <a:t>edilmelidir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pPr>
              <a:buFont typeface="Arial" panose="020B0604020202020204" pitchFamily="34" charset="0"/>
              <a:buChar char="•"/>
            </a:pPr>
            <a:r>
              <a:rPr lang="tr-TR" b="1" dirty="0"/>
              <a:t>Diyet Önerileri:</a:t>
            </a:r>
            <a:r>
              <a:rPr lang="tr-TR" dirty="0"/>
              <a:t> </a:t>
            </a:r>
            <a:r>
              <a:rPr lang="tr-TR" dirty="0" err="1"/>
              <a:t>KBH’li</a:t>
            </a:r>
            <a:r>
              <a:rPr lang="tr-TR" dirty="0"/>
              <a:t> yaşlılarda diyet planı bireyselleştirilmelidir. </a:t>
            </a:r>
            <a:r>
              <a:rPr lang="tr-TR" b="1" dirty="0"/>
              <a:t>Yeterli protein alımı</a:t>
            </a:r>
            <a:r>
              <a:rPr lang="tr-TR" dirty="0"/>
              <a:t> kritik önem taşır – malnütrisyon riski olanlarda günlük protein alımı 0.8 g/</a:t>
            </a:r>
            <a:r>
              <a:rPr lang="tr-TR" dirty="0" err="1"/>
              <a:t>kg’nın</a:t>
            </a:r>
            <a:r>
              <a:rPr lang="tr-TR" dirty="0"/>
              <a:t> üzerine çıkartılabilir</a:t>
            </a:r>
            <a:r>
              <a:rPr lang="tr-TR" dirty="0">
                <a:hlinkClick r:id="rId4"/>
              </a:rPr>
              <a:t>kdigo.org</a:t>
            </a:r>
            <a:r>
              <a:rPr lang="tr-TR" dirty="0"/>
              <a:t>. Kalori alımı da yaşlılarda genelde yetersizdir; enerji gereksinimi ~30 kcal/kg olarak hedeflenebilir. </a:t>
            </a:r>
            <a:r>
              <a:rPr lang="tr-TR" b="1" dirty="0"/>
              <a:t>Tuz kısıtlaması</a:t>
            </a:r>
            <a:r>
              <a:rPr lang="tr-TR" dirty="0"/>
              <a:t> (günlük &lt;5 g tuz) kan basıncı kontrolü için çoğu hastada faydalıdır ancak hasta yemeği tamamen tatsız bulup hiç yemek istemiyorsa esneklik düşünülebilir.</a:t>
            </a:r>
          </a:p>
          <a:p>
            <a:pPr>
              <a:buFont typeface="Arial" panose="020B0604020202020204" pitchFamily="34" charset="0"/>
              <a:buChar char="•"/>
            </a:pPr>
            <a:r>
              <a:rPr lang="tr-TR" b="1" dirty="0"/>
              <a:t>Tedavi Yaklaşımları:</a:t>
            </a:r>
            <a:r>
              <a:rPr lang="tr-TR" dirty="0"/>
              <a:t> Malnütrisyon saptanan hastalarda </a:t>
            </a:r>
            <a:r>
              <a:rPr lang="tr-TR" b="1" dirty="0"/>
              <a:t>diyetisyen desteği</a:t>
            </a:r>
            <a:r>
              <a:rPr lang="tr-TR" dirty="0"/>
              <a:t> şarttır. Gerekirse oral beslenme destek ürünleri (protein tozları, kalorili içecekler) </a:t>
            </a:r>
            <a:r>
              <a:rPr lang="tr-TR" dirty="0" err="1"/>
              <a:t>verilir</a:t>
            </a:r>
            <a:r>
              <a:rPr lang="tr-TR" dirty="0" err="1">
                <a:hlinkClick r:id="rId5"/>
              </a:rPr>
              <a:t>Google</a:t>
            </a:r>
            <a:r>
              <a:rPr lang="tr-TR" dirty="0">
                <a:hlinkClick r:id="rId5"/>
              </a:rPr>
              <a:t> Drive</a:t>
            </a:r>
            <a:r>
              <a:rPr lang="tr-TR" dirty="0"/>
              <a:t>. </a:t>
            </a:r>
            <a:r>
              <a:rPr lang="tr-TR" b="1" dirty="0"/>
              <a:t>D vitamin</a:t>
            </a:r>
            <a:r>
              <a:rPr lang="tr-TR" dirty="0"/>
              <a:t> düzeyleri ve </a:t>
            </a:r>
            <a:r>
              <a:rPr lang="tr-TR" b="1" dirty="0"/>
              <a:t>kemik-metabolizma</a:t>
            </a:r>
            <a:r>
              <a:rPr lang="tr-TR" dirty="0"/>
              <a:t> durumu değerlendirilir (yaşlı </a:t>
            </a:r>
            <a:r>
              <a:rPr lang="tr-TR" dirty="0" err="1"/>
              <a:t>KBH’li</a:t>
            </a:r>
            <a:r>
              <a:rPr lang="tr-TR" dirty="0"/>
              <a:t> hastalarda D vitamini eksikliği ve kemik erimesi sık). Eşlik eden metabolik asidoz varsa bikarbonat tedavisi kas yıkımını azaltabileceği için düşünülmelidir (kılavuz, HCO3 &lt;22 mmol/L ise alkali tedavi öneriyor).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89</a:t>
            </a:fld>
            <a:endParaRPr lang="tr-TR" altLang="en-US"/>
          </a:p>
        </p:txBody>
      </p:sp>
    </p:spTree>
    <p:extLst>
      <p:ext uri="{BB962C8B-B14F-4D97-AF65-F5344CB8AC3E}">
        <p14:creationId xmlns:p14="http://schemas.microsoft.com/office/powerpoint/2010/main" val="2757784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anose="020B0604020202020204" pitchFamily="34" charset="0"/>
              <a:buChar char="•"/>
            </a:pPr>
            <a:r>
              <a:rPr lang="tr-TR" b="1" dirty="0"/>
              <a:t>Yüksek Mortalite:</a:t>
            </a:r>
            <a:r>
              <a:rPr lang="tr-TR" dirty="0"/>
              <a:t> İleri yaştaki (özellikle &gt;75 yaş) kırılgan KBH hastalarında diyaliz başlatıldıktan sonraki 1 yıllık mortalite ne yazık ki oldukça yüksektir (bazı serilerde %30-40’lara varan oranlar). Bir </a:t>
            </a:r>
            <a:r>
              <a:rPr lang="tr-TR" b="1" dirty="0"/>
              <a:t>“hedefe yönelik çalışmada”</a:t>
            </a:r>
            <a:r>
              <a:rPr lang="tr-TR" dirty="0"/>
              <a:t> (</a:t>
            </a:r>
            <a:r>
              <a:rPr lang="tr-TR" dirty="0" err="1"/>
              <a:t>emulated</a:t>
            </a:r>
            <a:r>
              <a:rPr lang="tr-TR" dirty="0"/>
              <a:t> </a:t>
            </a:r>
            <a:r>
              <a:rPr lang="tr-TR" dirty="0" err="1"/>
              <a:t>trial</a:t>
            </a:r>
            <a:r>
              <a:rPr lang="tr-TR" dirty="0"/>
              <a:t>), çok yaşlı ve çoklu </a:t>
            </a:r>
            <a:r>
              <a:rPr lang="tr-TR" dirty="0" err="1"/>
              <a:t>komorbiditeli</a:t>
            </a:r>
            <a:r>
              <a:rPr lang="tr-TR" dirty="0"/>
              <a:t> hastalarda diyalizin yaşam süresini anlamlı uzatmadığı, buna karşın hastanede geçirilmiş günleri artırdığı </a:t>
            </a:r>
            <a:r>
              <a:rPr lang="tr-TR" dirty="0" err="1"/>
              <a:t>gösterilmiştir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pPr>
              <a:buFont typeface="Arial" panose="020B0604020202020204" pitchFamily="34" charset="0"/>
              <a:buChar char="•"/>
            </a:pPr>
            <a:r>
              <a:rPr lang="tr-TR" b="1" dirty="0"/>
              <a:t>Konservatif (</a:t>
            </a:r>
            <a:r>
              <a:rPr lang="tr-TR" b="1" dirty="0" err="1"/>
              <a:t>Diyalizsiz</a:t>
            </a:r>
            <a:r>
              <a:rPr lang="tr-TR" b="1" dirty="0"/>
              <a:t>) Tedavi:</a:t>
            </a:r>
            <a:r>
              <a:rPr lang="tr-TR" dirty="0"/>
              <a:t> Bu veriler ışığında, son dönem böbrek yetmezliği olan yaşlı hastada </a:t>
            </a:r>
            <a:r>
              <a:rPr lang="tr-TR" b="1" dirty="0"/>
              <a:t>“konservatif yönetim”</a:t>
            </a:r>
            <a:r>
              <a:rPr lang="tr-TR" dirty="0"/>
              <a:t> gerçek bir seçenek olarak ortaya çıkmaktadır. Konservatif tedavi, diyaliz yapılmayan ancak hastanın semptomlarının (üremik semptomlar, sıvı dengesi, anemi vb.) medikal tedavilerle yönetildiği, gerektiğinde palyatif bakım desteğinin verildiği kapsamlı bir </a:t>
            </a:r>
            <a:r>
              <a:rPr lang="tr-TR" dirty="0" err="1"/>
              <a:t>yaklaşımdır</a:t>
            </a:r>
            <a:r>
              <a:rPr lang="tr-TR" dirty="0" err="1">
                <a:hlinkClick r:id="rId3"/>
              </a:rPr>
              <a:t>Google</a:t>
            </a:r>
            <a:r>
              <a:rPr lang="tr-TR" dirty="0">
                <a:hlinkClick r:id="rId3"/>
              </a:rPr>
              <a:t> Drive</a:t>
            </a:r>
            <a:r>
              <a:rPr lang="tr-TR" dirty="0"/>
              <a:t>. Bu yaklaşım, </a:t>
            </a:r>
            <a:r>
              <a:rPr lang="tr-TR" b="1" dirty="0"/>
              <a:t>“aktif bakım yok”</a:t>
            </a:r>
            <a:r>
              <a:rPr lang="tr-TR" dirty="0"/>
              <a:t> anlamına gelmez – tam tersine, agresif semptom kontrolü ve yaşam kalitesi odaklı aktif bir bakımdır.</a:t>
            </a:r>
          </a:p>
          <a:p>
            <a:pPr>
              <a:buFont typeface="Arial" panose="020B0604020202020204" pitchFamily="34" charset="0"/>
              <a:buChar char="•"/>
            </a:pPr>
            <a:r>
              <a:rPr lang="tr-TR" b="1" dirty="0"/>
              <a:t>Diyalizin Getirileri </a:t>
            </a:r>
            <a:r>
              <a:rPr lang="tr-TR" b="1" dirty="0" err="1"/>
              <a:t>vs</a:t>
            </a:r>
            <a:r>
              <a:rPr lang="tr-TR" b="1" dirty="0"/>
              <a:t> Götürüleri:</a:t>
            </a:r>
            <a:r>
              <a:rPr lang="tr-TR" dirty="0"/>
              <a:t> Yaşlı hastalarda diyalizin potansiyel yararı, yaşam süresini uzatma ihtimali; potansiyel götürüsü ise yaşam kalitesini düşürebilmesi (seyahat, iğne, diyet kısıtlamaları, hastanede geçen zaman). </a:t>
            </a:r>
            <a:r>
              <a:rPr lang="tr-TR" b="1" dirty="0"/>
              <a:t>Artan hastane yatışları, daha az evde vakit geçirme</a:t>
            </a:r>
            <a:r>
              <a:rPr lang="tr-TR" dirty="0"/>
              <a:t> gibi sonuçlar diyalizle birlikte </a:t>
            </a:r>
            <a:r>
              <a:rPr lang="tr-TR" dirty="0" err="1"/>
              <a:t>gelebilir</a:t>
            </a:r>
            <a:r>
              <a:rPr lang="tr-TR" dirty="0" err="1">
                <a:hlinkClick r:id="rId3"/>
              </a:rPr>
              <a:t>Google</a:t>
            </a:r>
            <a:r>
              <a:rPr lang="tr-TR" dirty="0">
                <a:hlinkClick r:id="rId3"/>
              </a:rPr>
              <a:t> Drive</a:t>
            </a:r>
            <a:r>
              <a:rPr lang="tr-TR" dirty="0"/>
              <a:t>. Bu nedenle, çoklu kronik hastalığı ve kısıtlı ömrü olan yaşlılarda diyalizin mutlak bir gereklilik değil, </a:t>
            </a:r>
            <a:r>
              <a:rPr lang="tr-TR" b="1" dirty="0"/>
              <a:t>hasta tercihi ve hedeflerine göre</a:t>
            </a:r>
            <a:r>
              <a:rPr lang="tr-TR" dirty="0"/>
              <a:t> seçilecek bir tedavi olduğu kabul edilmektedir.</a:t>
            </a:r>
          </a:p>
          <a:p>
            <a:pPr>
              <a:buFont typeface="Arial" panose="020B0604020202020204" pitchFamily="34" charset="0"/>
              <a:buChar char="•"/>
            </a:pPr>
            <a:r>
              <a:rPr lang="tr-TR" b="1" dirty="0"/>
              <a:t>Kılavuz Önerisi:</a:t>
            </a:r>
            <a:r>
              <a:rPr lang="tr-TR" dirty="0"/>
              <a:t> KDIGO 2024, ileri evre </a:t>
            </a:r>
            <a:r>
              <a:rPr lang="tr-TR" dirty="0" err="1"/>
              <a:t>KBH’de</a:t>
            </a:r>
            <a:r>
              <a:rPr lang="tr-TR" dirty="0"/>
              <a:t> her hastaya </a:t>
            </a:r>
            <a:r>
              <a:rPr lang="tr-TR" b="1" dirty="0"/>
              <a:t>diyaliz + transplant </a:t>
            </a:r>
            <a:r>
              <a:rPr lang="tr-TR" b="1" dirty="0" err="1"/>
              <a:t>vs</a:t>
            </a:r>
            <a:r>
              <a:rPr lang="tr-TR" b="1" dirty="0"/>
              <a:t> konservatif bakım</a:t>
            </a:r>
            <a:r>
              <a:rPr lang="tr-TR" dirty="0"/>
              <a:t> seçeneklerinin açıkça sunulmasını ve </a:t>
            </a:r>
            <a:r>
              <a:rPr lang="tr-TR" b="1" dirty="0"/>
              <a:t>hasta tercihine saygı gösterilmesini</a:t>
            </a:r>
            <a:r>
              <a:rPr lang="tr-TR" dirty="0"/>
              <a:t> önermektedir</a:t>
            </a:r>
            <a:r>
              <a:rPr lang="tr-TR" dirty="0">
                <a:hlinkClick r:id="rId4"/>
              </a:rPr>
              <a:t>kdigo.org</a:t>
            </a:r>
            <a:r>
              <a:rPr lang="tr-TR" dirty="0">
                <a:hlinkClick r:id="rId5"/>
              </a:rPr>
              <a:t>kdigo.org</a:t>
            </a:r>
            <a:r>
              <a:rPr lang="tr-TR" dirty="0"/>
              <a:t>. Konservatif bakım tercih eden hastaların bu kararını destekleyecek ekip ve kaynaklara (palyatif bakım, evde sağlık hizmetleri vb.) erişimi sağlanmalıdır.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90</a:t>
            </a:fld>
            <a:endParaRPr lang="tr-TR" altLang="en-US"/>
          </a:p>
        </p:txBody>
      </p:sp>
    </p:spTree>
    <p:extLst>
      <p:ext uri="{BB962C8B-B14F-4D97-AF65-F5344CB8AC3E}">
        <p14:creationId xmlns:p14="http://schemas.microsoft.com/office/powerpoint/2010/main" val="2046494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anose="020B0604020202020204" pitchFamily="34" charset="0"/>
              <a:buChar char="•"/>
            </a:pPr>
            <a:r>
              <a:rPr lang="tr-TR" b="1" dirty="0"/>
              <a:t>Ortak Karar Verme Süreci:</a:t>
            </a:r>
            <a:r>
              <a:rPr lang="tr-TR" dirty="0"/>
              <a:t> Yaşlı KBH hastalarında, özellikle son dönem yaklaşırken, diyalize girme veya girmeme, nakil listelemesi, yoğun tedavilere devam vs. konularda </a:t>
            </a:r>
            <a:r>
              <a:rPr lang="tr-TR" b="1" dirty="0"/>
              <a:t>paylaşılan karar verme (</a:t>
            </a:r>
            <a:r>
              <a:rPr lang="tr-TR" b="1" dirty="0" err="1"/>
              <a:t>shared</a:t>
            </a:r>
            <a:r>
              <a:rPr lang="tr-TR" b="1" dirty="0"/>
              <a:t> </a:t>
            </a:r>
            <a:r>
              <a:rPr lang="tr-TR" b="1" dirty="0" err="1"/>
              <a:t>decision-making</a:t>
            </a:r>
            <a:r>
              <a:rPr lang="tr-TR" b="1" dirty="0"/>
              <a:t>)</a:t>
            </a:r>
            <a:r>
              <a:rPr lang="tr-TR" dirty="0"/>
              <a:t> esastır. Bu süreçte hasta, ailesi ve sağlık ekibi birlikte, hastanın değerlerini ve tercihlerini merkeze alarak karar alır. </a:t>
            </a:r>
            <a:r>
              <a:rPr lang="tr-TR" b="1" dirty="0"/>
              <a:t>Hasta karar destek araçları (</a:t>
            </a:r>
            <a:r>
              <a:rPr lang="tr-TR" b="1" dirty="0" err="1"/>
              <a:t>patient</a:t>
            </a:r>
            <a:r>
              <a:rPr lang="tr-TR" b="1" dirty="0"/>
              <a:t> </a:t>
            </a:r>
            <a:r>
              <a:rPr lang="tr-TR" b="1" dirty="0" err="1"/>
              <a:t>decision</a:t>
            </a:r>
            <a:r>
              <a:rPr lang="tr-TR" b="1" dirty="0"/>
              <a:t> </a:t>
            </a:r>
            <a:r>
              <a:rPr lang="tr-TR" b="1" dirty="0" err="1"/>
              <a:t>aids</a:t>
            </a:r>
            <a:r>
              <a:rPr lang="tr-TR" b="1" dirty="0"/>
              <a:t>)</a:t>
            </a:r>
            <a:r>
              <a:rPr lang="tr-TR" dirty="0"/>
              <a:t> bu süreçte yararlı olabilir – örneğin diyaliz </a:t>
            </a:r>
            <a:r>
              <a:rPr lang="tr-TR" dirty="0" err="1"/>
              <a:t>vs</a:t>
            </a:r>
            <a:r>
              <a:rPr lang="tr-TR" dirty="0"/>
              <a:t> konservatif bakım seçeneklerini tarafsız bir şekilde açıklayan broşürler veya videolar kullanmak, hastanın bilinçli karar vermesini </a:t>
            </a:r>
            <a:r>
              <a:rPr lang="tr-TR" dirty="0" err="1"/>
              <a:t>kolaylaştırır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pPr>
              <a:buFont typeface="Arial" panose="020B0604020202020204" pitchFamily="34" charset="0"/>
              <a:buChar char="•"/>
            </a:pPr>
            <a:r>
              <a:rPr lang="tr-TR" b="1" dirty="0"/>
              <a:t>İletişimde Dikkat Noktaları:</a:t>
            </a:r>
            <a:r>
              <a:rPr lang="tr-TR" dirty="0"/>
              <a:t> Yaşlı hastalarla, özellikle yaşam sonu ile ilgili konuları konuşmak hassasiyet gerektirir. </a:t>
            </a:r>
            <a:r>
              <a:rPr lang="tr-TR" b="1" dirty="0"/>
              <a:t>“Ciddi hastalık konuşma kılavuzları”</a:t>
            </a:r>
            <a:r>
              <a:rPr lang="tr-TR" dirty="0"/>
              <a:t> gibi yapılandırılmış yaklaşımlar </a:t>
            </a:r>
            <a:r>
              <a:rPr lang="tr-TR" dirty="0" err="1"/>
              <a:t>önerilir</a:t>
            </a:r>
            <a:r>
              <a:rPr lang="tr-TR" dirty="0" err="1">
                <a:hlinkClick r:id="rId3"/>
              </a:rPr>
              <a:t>Google</a:t>
            </a:r>
            <a:r>
              <a:rPr lang="tr-TR" dirty="0">
                <a:hlinkClick r:id="rId3"/>
              </a:rPr>
              <a:t> Drive</a:t>
            </a:r>
            <a:r>
              <a:rPr lang="tr-TR" dirty="0"/>
              <a:t>. Risk ve beklentileri konuşurken sayısal ifadeler yerine aralıklar kullanmak (ör. “orta düzey risk” veya “çok düşük ihtimal” gibi) ve umut ile gerçekçilik arasında denge kurmak </a:t>
            </a:r>
            <a:r>
              <a:rPr lang="tr-TR" dirty="0" err="1"/>
              <a:t>önemlidir</a:t>
            </a:r>
            <a:r>
              <a:rPr lang="tr-TR" dirty="0" err="1">
                <a:hlinkClick r:id="rId3"/>
              </a:rPr>
              <a:t>Google</a:t>
            </a:r>
            <a:r>
              <a:rPr lang="tr-TR" dirty="0">
                <a:hlinkClick r:id="rId3"/>
              </a:rPr>
              <a:t> Drive</a:t>
            </a:r>
            <a:r>
              <a:rPr lang="tr-TR" dirty="0"/>
              <a:t>. Ayrıca bu sohbetlerde tıbbi terimleri azaltıp, açık ve nazik bir dil kullanmak gerekir.</a:t>
            </a:r>
          </a:p>
          <a:p>
            <a:pPr>
              <a:buFont typeface="Arial" panose="020B0604020202020204" pitchFamily="34" charset="0"/>
              <a:buChar char="•"/>
            </a:pPr>
            <a:r>
              <a:rPr lang="tr-TR" b="1" dirty="0"/>
              <a:t>Aile ve Bakıcıların Dahil Edilmesi:</a:t>
            </a:r>
            <a:r>
              <a:rPr lang="tr-TR" dirty="0"/>
              <a:t> Kılavuza göre, özellikle bilişsel zorluğu olan yaşlı hastalarda veya hasta onay veriyorsa her durumda, </a:t>
            </a:r>
            <a:r>
              <a:rPr lang="tr-TR" b="1" dirty="0"/>
              <a:t>aile üyeleri veya bakım verenlerin</a:t>
            </a:r>
            <a:r>
              <a:rPr lang="tr-TR" dirty="0"/>
              <a:t> karar sürecine dahil edilmesi önerilir</a:t>
            </a:r>
            <a:r>
              <a:rPr lang="tr-TR" dirty="0">
                <a:hlinkClick r:id="rId4"/>
              </a:rPr>
              <a:t>kdigo.org</a:t>
            </a:r>
            <a:r>
              <a:rPr lang="tr-TR" dirty="0"/>
              <a:t>. Genç hastadan farklı olarak, yaşlı bir hastanın eşi, çocukları gibi yakınları çoğu zaman bakımda aktif rol alır; onların da süreci anlaması ve desteklemesi sağlanmalıdır. Bu, kararlara uyumu ve uygulamayı kolaylaştırır.</a:t>
            </a:r>
          </a:p>
          <a:p>
            <a:pPr>
              <a:buFont typeface="Arial" panose="020B0604020202020204" pitchFamily="34" charset="0"/>
              <a:buChar char="•"/>
            </a:pPr>
            <a:r>
              <a:rPr lang="tr-TR" b="1" dirty="0"/>
              <a:t>Etik Çerçeve:</a:t>
            </a:r>
            <a:r>
              <a:rPr lang="tr-TR" dirty="0"/>
              <a:t> Tıbbi etik prensiplerinden </a:t>
            </a:r>
            <a:r>
              <a:rPr lang="tr-TR" b="1" dirty="0"/>
              <a:t>özerklik (</a:t>
            </a:r>
            <a:r>
              <a:rPr lang="tr-TR" b="1" dirty="0" err="1"/>
              <a:t>autonomy</a:t>
            </a:r>
            <a:r>
              <a:rPr lang="tr-TR" b="1" dirty="0"/>
              <a:t>)</a:t>
            </a:r>
            <a:r>
              <a:rPr lang="tr-TR" dirty="0"/>
              <a:t>, bu süreçte rehberimizdir. Hastanın kendi değerleri doğrultusunda karar vermesi desteklenir. </a:t>
            </a:r>
            <a:r>
              <a:rPr lang="tr-TR" b="1" dirty="0"/>
              <a:t>Yapılabilirlik (</a:t>
            </a:r>
            <a:r>
              <a:rPr lang="tr-TR" b="1" dirty="0" err="1"/>
              <a:t>beneficence</a:t>
            </a:r>
            <a:r>
              <a:rPr lang="tr-TR" b="1" dirty="0"/>
              <a:t>) ve zarar vermeme (</a:t>
            </a:r>
            <a:r>
              <a:rPr lang="tr-TR" b="1" dirty="0" err="1"/>
              <a:t>non-maleficence</a:t>
            </a:r>
            <a:r>
              <a:rPr lang="tr-TR" b="1" dirty="0"/>
              <a:t>)</a:t>
            </a:r>
            <a:r>
              <a:rPr lang="tr-TR" dirty="0"/>
              <a:t> de gözetilir – yani hastanın iyiliğine en uygun ama aynı zamanda ona zarar vermeyecek, istemediği yükü bindirmeyecek yolu bulmaya çalışırız. </a:t>
            </a:r>
            <a:r>
              <a:rPr lang="tr-TR" b="1" dirty="0"/>
              <a:t>Adalet (</a:t>
            </a:r>
            <a:r>
              <a:rPr lang="tr-TR" b="1" dirty="0" err="1"/>
              <a:t>justice</a:t>
            </a:r>
            <a:r>
              <a:rPr lang="tr-TR" b="1" dirty="0"/>
              <a:t>)</a:t>
            </a:r>
            <a:r>
              <a:rPr lang="tr-TR" dirty="0"/>
              <a:t> ilkesine uygun olarak da, hastaya tüm seçeneklere erişim sunulur (konservatif bakım dahil).</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91</a:t>
            </a:fld>
            <a:endParaRPr lang="tr-TR" altLang="en-US"/>
          </a:p>
        </p:txBody>
      </p:sp>
    </p:spTree>
    <p:extLst>
      <p:ext uri="{BB962C8B-B14F-4D97-AF65-F5344CB8AC3E}">
        <p14:creationId xmlns:p14="http://schemas.microsoft.com/office/powerpoint/2010/main" val="2766130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anose="020B0604020202020204" pitchFamily="34" charset="0"/>
              <a:buChar char="•"/>
            </a:pPr>
            <a:r>
              <a:rPr lang="tr-TR" b="1" dirty="0"/>
              <a:t>1. Tarama &amp; Teşhis:</a:t>
            </a:r>
            <a:r>
              <a:rPr lang="tr-TR" dirty="0"/>
              <a:t> Yaşlı risk grubu (HT, DM, KVH öyküsü olan &gt;65 yaş) bireylerde periyodik KBH taraması </a:t>
            </a:r>
            <a:r>
              <a:rPr lang="tr-TR" dirty="0" err="1"/>
              <a:t>yapılır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Serum kreatinin (eGFR) ve idrar ACR testleri ilk basamaktır. KBH tanısı için GFR &lt;60 ve/veya </a:t>
            </a:r>
            <a:r>
              <a:rPr lang="tr-TR" dirty="0" err="1"/>
              <a:t>albuminüri</a:t>
            </a:r>
            <a:r>
              <a:rPr lang="tr-TR" dirty="0"/>
              <a:t> gibi anormalliklerin &gt;3 ay devam ettiği doğrulanır (AKİ olmadığından emin olunur)</a:t>
            </a:r>
            <a:r>
              <a:rPr lang="tr-TR" dirty="0">
                <a:hlinkClick r:id="rId3"/>
              </a:rPr>
              <a:t>Google Drive</a:t>
            </a:r>
            <a:r>
              <a:rPr lang="tr-TR" dirty="0"/>
              <a:t>. Ayrıca anatomik bir problem şüphesi varsa ultrason gibi görüntüleme ile böbrek boyutu, obstrüksiyon varlığı değerlendirilir.</a:t>
            </a:r>
          </a:p>
          <a:p>
            <a:pPr>
              <a:buFont typeface="Arial" panose="020B0604020202020204" pitchFamily="34" charset="0"/>
              <a:buChar char="•"/>
            </a:pPr>
            <a:r>
              <a:rPr lang="tr-TR" b="1" dirty="0"/>
              <a:t>2. </a:t>
            </a:r>
            <a:r>
              <a:rPr lang="tr-TR" b="1" dirty="0" err="1"/>
              <a:t>Multifaktöryel</a:t>
            </a:r>
            <a:r>
              <a:rPr lang="tr-TR" b="1" dirty="0"/>
              <a:t> Değerlendirme:</a:t>
            </a:r>
            <a:r>
              <a:rPr lang="tr-TR" dirty="0"/>
              <a:t> Tanı alan yaşlı KBH hastasında, bir nefrolog veya geriatri uzmanı koordinesinde kapsamlı değerlendirme yapılır. </a:t>
            </a:r>
            <a:r>
              <a:rPr lang="tr-TR" b="1" dirty="0"/>
              <a:t>Etiyoloji tespiti</a:t>
            </a:r>
            <a:r>
              <a:rPr lang="tr-TR" dirty="0"/>
              <a:t> (diyabetik, hipertansif, </a:t>
            </a:r>
            <a:r>
              <a:rPr lang="tr-TR" dirty="0" err="1"/>
              <a:t>vb</a:t>
            </a:r>
            <a:r>
              <a:rPr lang="tr-TR" dirty="0"/>
              <a:t>), </a:t>
            </a:r>
            <a:r>
              <a:rPr lang="tr-TR" b="1" dirty="0"/>
              <a:t>komorbidite envanteri</a:t>
            </a:r>
            <a:r>
              <a:rPr lang="tr-TR" dirty="0"/>
              <a:t> (kalp, karaciğer, nörolojik hastalıklar </a:t>
            </a:r>
            <a:r>
              <a:rPr lang="tr-TR" dirty="0" err="1"/>
              <a:t>vs</a:t>
            </a:r>
            <a:r>
              <a:rPr lang="tr-TR" dirty="0"/>
              <a:t>), </a:t>
            </a:r>
            <a:r>
              <a:rPr lang="tr-TR" b="1" dirty="0"/>
              <a:t>kırılganlık taraması</a:t>
            </a:r>
            <a:r>
              <a:rPr lang="tr-TR" dirty="0"/>
              <a:t>, </a:t>
            </a:r>
            <a:r>
              <a:rPr lang="tr-TR" b="1" dirty="0"/>
              <a:t>ilaçların gözden geçirilmesi</a:t>
            </a:r>
            <a:r>
              <a:rPr lang="tr-TR" dirty="0"/>
              <a:t> bu aşamada gerçekleştirilir. Bu değerlendirme sonucunda, hastanın hem böbrek hastalığı hem de genel sağlık durumu hakkında bütüncül bir tablo elde </a:t>
            </a:r>
            <a:r>
              <a:rPr lang="tr-TR" dirty="0" err="1"/>
              <a:t>edilir</a:t>
            </a:r>
            <a:r>
              <a:rPr lang="tr-TR" dirty="0" err="1">
                <a:hlinkClick r:id="rId4"/>
              </a:rPr>
              <a:t>Google</a:t>
            </a:r>
            <a:r>
              <a:rPr lang="tr-TR" dirty="0">
                <a:hlinkClick r:id="rId4"/>
              </a:rPr>
              <a:t> </a:t>
            </a:r>
            <a:r>
              <a:rPr lang="tr-TR" dirty="0" err="1">
                <a:hlinkClick r:id="rId4"/>
              </a:rPr>
              <a:t>DriveGoogle</a:t>
            </a:r>
            <a:r>
              <a:rPr lang="tr-TR" dirty="0">
                <a:hlinkClick r:id="rId4"/>
              </a:rPr>
              <a:t> Drive</a:t>
            </a:r>
            <a:r>
              <a:rPr lang="tr-TR" dirty="0"/>
              <a:t>.</a:t>
            </a:r>
          </a:p>
          <a:p>
            <a:pPr>
              <a:buFont typeface="Arial" panose="020B0604020202020204" pitchFamily="34" charset="0"/>
              <a:buChar char="•"/>
            </a:pPr>
            <a:r>
              <a:rPr lang="tr-TR" b="1" dirty="0"/>
              <a:t>3. Risk </a:t>
            </a:r>
            <a:r>
              <a:rPr lang="tr-TR" b="1" dirty="0" err="1"/>
              <a:t>Stratifikasyonu</a:t>
            </a:r>
            <a:r>
              <a:rPr lang="tr-TR" b="1" dirty="0"/>
              <a:t>:</a:t>
            </a:r>
            <a:r>
              <a:rPr lang="tr-TR" dirty="0"/>
              <a:t> Hasta </a:t>
            </a:r>
            <a:r>
              <a:rPr lang="tr-TR" b="1" dirty="0"/>
              <a:t>KFRE skoru</a:t>
            </a:r>
            <a:r>
              <a:rPr lang="tr-TR" dirty="0"/>
              <a:t> hesaplanır (mevcut GFR ve ACR ile). Bu skor ve hastanın GFR-Albümin kategorisine göre, ilerleme riski düşük/orta/yüksek diye kabaca </a:t>
            </a:r>
            <a:r>
              <a:rPr lang="tr-TR" dirty="0" err="1"/>
              <a:t>sınıflanır</a:t>
            </a:r>
            <a:r>
              <a:rPr lang="tr-TR" dirty="0" err="1">
                <a:hlinkClick r:id="rId4"/>
              </a:rPr>
              <a:t>Google</a:t>
            </a:r>
            <a:r>
              <a:rPr lang="tr-TR" dirty="0">
                <a:hlinkClick r:id="rId4"/>
              </a:rPr>
              <a:t> </a:t>
            </a:r>
            <a:r>
              <a:rPr lang="tr-TR" dirty="0" err="1">
                <a:hlinkClick r:id="rId4"/>
              </a:rPr>
              <a:t>DriveGoogle</a:t>
            </a:r>
            <a:r>
              <a:rPr lang="tr-TR" dirty="0">
                <a:hlinkClick r:id="rId4"/>
              </a:rPr>
              <a:t> Drive</a:t>
            </a:r>
            <a:r>
              <a:rPr lang="tr-TR" dirty="0"/>
              <a:t>. Aynı zamanda </a:t>
            </a:r>
            <a:r>
              <a:rPr lang="tr-TR" b="1" dirty="0"/>
              <a:t>KV risk</a:t>
            </a:r>
            <a:r>
              <a:rPr lang="tr-TR" dirty="0"/>
              <a:t> (</a:t>
            </a:r>
            <a:r>
              <a:rPr lang="tr-TR" dirty="0" err="1"/>
              <a:t>örn</a:t>
            </a:r>
            <a:r>
              <a:rPr lang="tr-TR" dirty="0"/>
              <a:t>. SCORE2-OP) ve </a:t>
            </a:r>
            <a:r>
              <a:rPr lang="tr-TR" b="1" dirty="0"/>
              <a:t>mortalite riski</a:t>
            </a:r>
            <a:r>
              <a:rPr lang="tr-TR" dirty="0"/>
              <a:t> (</a:t>
            </a:r>
            <a:r>
              <a:rPr lang="tr-TR" dirty="0" err="1"/>
              <a:t>Charlson</a:t>
            </a:r>
            <a:r>
              <a:rPr lang="tr-TR" dirty="0"/>
              <a:t> indeksi gibi) tahminleri yapılabilir. Risk değerlendirmesi, takip planının ve tedavi stratejisinin temelini oluşturur.</a:t>
            </a:r>
          </a:p>
          <a:p>
            <a:pPr>
              <a:buFont typeface="Arial" panose="020B0604020202020204" pitchFamily="34" charset="0"/>
              <a:buChar char="•"/>
            </a:pPr>
            <a:r>
              <a:rPr lang="tr-TR" b="1" dirty="0"/>
              <a:t>4. İzlem Planı:</a:t>
            </a:r>
            <a:r>
              <a:rPr lang="tr-TR" dirty="0"/>
              <a:t> Risk düşükse hasta çoğunlukla aile hekimi/geriatri takibinde kalır, nefrolog konsültasyonu yılda 1 gibi yapılır. Orta riskte kombine takip olabilir (ör. geriatri + nefroloji 6 ayda bir). Yüksek riskli hastalar nefrolog takibine alınır ve 3 ayda bir veya gerektiği sıklıkta kontrole çağrılır. Her kontrolde </a:t>
            </a:r>
            <a:r>
              <a:rPr lang="tr-TR" b="1" dirty="0"/>
              <a:t>GFR, ACR, kan basıncı, vücut ağırlığı, semptomlar</a:t>
            </a:r>
            <a:r>
              <a:rPr lang="tr-TR" dirty="0"/>
              <a:t> değerlendirilir; progresyon veya komplikasyon bulguları </a:t>
            </a:r>
            <a:r>
              <a:rPr lang="tr-TR" dirty="0" err="1"/>
              <a:t>aranır</a:t>
            </a:r>
            <a:r>
              <a:rPr lang="tr-TR" dirty="0" err="1">
                <a:hlinkClick r:id="rId3"/>
              </a:rPr>
              <a:t>Google</a:t>
            </a:r>
            <a:r>
              <a:rPr lang="tr-TR" dirty="0">
                <a:hlinkClick r:id="rId3"/>
              </a:rPr>
              <a:t> Drive</a:t>
            </a:r>
            <a:r>
              <a:rPr lang="tr-TR" dirty="0"/>
              <a:t>. Takip aralığı hastanın durumuna göre dinamik olarak ayarlanır (</a:t>
            </a:r>
            <a:r>
              <a:rPr lang="tr-TR" dirty="0" err="1"/>
              <a:t>örn</a:t>
            </a:r>
            <a:r>
              <a:rPr lang="tr-TR" dirty="0"/>
              <a:t>. GFR düşüşü hızlandıysa aralık kısaltılır).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92</a:t>
            </a:fld>
            <a:endParaRPr lang="tr-TR" altLang="en-US"/>
          </a:p>
        </p:txBody>
      </p:sp>
    </p:spTree>
    <p:extLst>
      <p:ext uri="{BB962C8B-B14F-4D97-AF65-F5344CB8AC3E}">
        <p14:creationId xmlns:p14="http://schemas.microsoft.com/office/powerpoint/2010/main" val="2312242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a:t>5. Tedavi Müdahaleleri:</a:t>
            </a:r>
            <a:r>
              <a:rPr lang="tr-TR" dirty="0"/>
              <a:t> Değerlendirme ve risk tespitinden sonra, hastanın durumuna göre tedavi planı uygulanır:</a:t>
            </a:r>
          </a:p>
          <a:p>
            <a:pPr marL="742950" lvl="1" indent="-285750">
              <a:buFont typeface="Arial" panose="020B0604020202020204" pitchFamily="34" charset="0"/>
              <a:buChar char="•"/>
            </a:pPr>
            <a:r>
              <a:rPr lang="tr-TR" b="1" dirty="0"/>
              <a:t>Kan Basıncı Kontrolü:</a:t>
            </a:r>
            <a:r>
              <a:rPr lang="tr-TR" dirty="0"/>
              <a:t> Uygun antihipertansif kombinasyonları (RAS bloker + kalsiyum kanal blokeri + diüretik gibi) kullanılarak hedef kan basıncına ulaşılır.</a:t>
            </a:r>
          </a:p>
          <a:p>
            <a:pPr marL="742950" lvl="1" indent="-285750">
              <a:buFont typeface="Arial" panose="020B0604020202020204" pitchFamily="34" charset="0"/>
              <a:buChar char="•"/>
            </a:pPr>
            <a:r>
              <a:rPr lang="tr-TR" b="1" dirty="0"/>
              <a:t>Şeker Kontrolü (varsa diyabet):</a:t>
            </a:r>
            <a:r>
              <a:rPr lang="tr-TR" dirty="0"/>
              <a:t> HbA1c ~%7-7.5 hedeflenir; metformin doz ayarı yapılır, gerekirse insulin tedavisine geçilir. KBH evre 3 ve ötesinde hedefler biraz yukarı çekilebilir.</a:t>
            </a:r>
          </a:p>
          <a:p>
            <a:pPr marL="742950" lvl="1" indent="-285750">
              <a:buFont typeface="Arial" panose="020B0604020202020204" pitchFamily="34" charset="0"/>
              <a:buChar char="•"/>
            </a:pPr>
            <a:r>
              <a:rPr lang="tr-TR" b="1" dirty="0"/>
              <a:t>RAS Blokajı:</a:t>
            </a:r>
            <a:r>
              <a:rPr lang="tr-TR" dirty="0"/>
              <a:t> Tüm </a:t>
            </a:r>
            <a:r>
              <a:rPr lang="tr-TR" dirty="0" err="1"/>
              <a:t>proteinürik</a:t>
            </a:r>
            <a:r>
              <a:rPr lang="tr-TR" dirty="0"/>
              <a:t> hastalara ACEİ veya ARB (tolere ettiği en yüksek dozda) </a:t>
            </a:r>
            <a:r>
              <a:rPr lang="tr-TR" dirty="0" err="1"/>
              <a:t>başlanır</a:t>
            </a:r>
            <a:r>
              <a:rPr lang="tr-TR" dirty="0" err="1">
                <a:hlinkClick r:id="rId3"/>
              </a:rPr>
              <a:t>Google</a:t>
            </a:r>
            <a:r>
              <a:rPr lang="tr-TR" dirty="0">
                <a:hlinkClick r:id="rId3"/>
              </a:rPr>
              <a:t> Drive</a:t>
            </a:r>
            <a:r>
              <a:rPr lang="tr-TR" dirty="0"/>
              <a:t>. Potasyum takibi yapılır, hiperkalemi gelişirse doz azaltılır veya diyette düzenleme yapılır.</a:t>
            </a:r>
          </a:p>
          <a:p>
            <a:pPr marL="742950" lvl="1" indent="-285750">
              <a:buFont typeface="Arial" panose="020B0604020202020204" pitchFamily="34" charset="0"/>
              <a:buChar char="•"/>
            </a:pPr>
            <a:r>
              <a:rPr lang="tr-TR" b="1" dirty="0"/>
              <a:t>SGLT2i ve </a:t>
            </a:r>
            <a:r>
              <a:rPr lang="tr-TR" b="1" dirty="0" err="1"/>
              <a:t>Finerenon</a:t>
            </a:r>
            <a:r>
              <a:rPr lang="tr-TR" b="1" dirty="0"/>
              <a:t>:</a:t>
            </a:r>
            <a:r>
              <a:rPr lang="tr-TR" dirty="0"/>
              <a:t> Endikasyon dahilindeki hastalarda (özellikle diyabetik, </a:t>
            </a:r>
            <a:r>
              <a:rPr lang="tr-TR" dirty="0" err="1"/>
              <a:t>proteinürik</a:t>
            </a:r>
            <a:r>
              <a:rPr lang="tr-TR" dirty="0"/>
              <a:t>) tedaviye eklenir ve tolere edildiği sürece devam </a:t>
            </a:r>
            <a:r>
              <a:rPr lang="tr-TR" dirty="0" err="1"/>
              <a:t>edilir</a:t>
            </a:r>
            <a:r>
              <a:rPr lang="tr-TR" dirty="0" err="1">
                <a:hlinkClick r:id="rId3"/>
              </a:rPr>
              <a:t>Google</a:t>
            </a:r>
            <a:r>
              <a:rPr lang="tr-TR" dirty="0">
                <a:hlinkClick r:id="rId3"/>
              </a:rPr>
              <a:t> Drive</a:t>
            </a:r>
            <a:r>
              <a:rPr lang="tr-TR" dirty="0">
                <a:hlinkClick r:id="rId4"/>
              </a:rPr>
              <a:t>pubmed.ncbi.nlm.nih.gov</a:t>
            </a:r>
            <a:r>
              <a:rPr lang="tr-TR" dirty="0"/>
              <a:t>.</a:t>
            </a:r>
          </a:p>
          <a:p>
            <a:pPr marL="742950" lvl="1" indent="-285750">
              <a:buFont typeface="Arial" panose="020B0604020202020204" pitchFamily="34" charset="0"/>
              <a:buChar char="•"/>
            </a:pPr>
            <a:r>
              <a:rPr lang="tr-TR" b="1" dirty="0"/>
              <a:t>Anemi, MBD, Asidoz:</a:t>
            </a:r>
            <a:r>
              <a:rPr lang="tr-TR" dirty="0"/>
              <a:t> Gerektiğinde ESA (</a:t>
            </a:r>
            <a:r>
              <a:rPr lang="tr-TR" dirty="0" err="1"/>
              <a:t>eritropoietin</a:t>
            </a:r>
            <a:r>
              <a:rPr lang="tr-TR" dirty="0"/>
              <a:t>) tedavisi, demir takviyesi; kalsiyum-fosfor dengesi için fosfat bağlayıcılar, D vitamini; metabolik asidoz için sodyum bikarbonat başlanır (HCO3 &lt;22 ise).</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93</a:t>
            </a:fld>
            <a:endParaRPr lang="tr-TR" altLang="en-US"/>
          </a:p>
        </p:txBody>
      </p:sp>
    </p:spTree>
    <p:extLst>
      <p:ext uri="{BB962C8B-B14F-4D97-AF65-F5344CB8AC3E}">
        <p14:creationId xmlns:p14="http://schemas.microsoft.com/office/powerpoint/2010/main" val="490470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Hasta Eğitimi:</a:t>
            </a:r>
            <a:r>
              <a:rPr kumimoji="0" lang="tr-TR" altLang="tr-TR" sz="1200" b="0" i="0" u="none" strike="noStrike" cap="none" normalizeH="0" baseline="0" dirty="0">
                <a:ln>
                  <a:noFill/>
                </a:ln>
                <a:solidFill>
                  <a:schemeClr val="tx1"/>
                </a:solidFill>
                <a:effectLst/>
                <a:latin typeface="Arial" panose="020B0604020202020204" pitchFamily="34" charset="0"/>
              </a:rPr>
              <a:t> Hastaya, hastalığı ve tedavisi hakkında kapsamlı ama anlayacağı dilde bilgi verilir. Öz bakım önemlidir: Diyetinde nelere dikkat edeceği, sıvı alımı, ilaçlarını düzenli kullanması vurgulanır. </a:t>
            </a:r>
            <a:r>
              <a:rPr kumimoji="0" lang="tr-TR" altLang="tr-TR" sz="1200" b="1" i="0" u="none" strike="noStrike" cap="none" normalizeH="0" baseline="0" dirty="0">
                <a:ln>
                  <a:noFill/>
                </a:ln>
                <a:solidFill>
                  <a:schemeClr val="tx1"/>
                </a:solidFill>
                <a:effectLst/>
                <a:latin typeface="Arial" panose="020B0604020202020204" pitchFamily="34" charset="0"/>
              </a:rPr>
              <a:t>“</a:t>
            </a:r>
            <a:r>
              <a:rPr kumimoji="0" lang="tr-TR" altLang="tr-TR" sz="1200" b="1" i="0" u="none" strike="noStrike" cap="none" normalizeH="0" baseline="0" dirty="0" err="1">
                <a:ln>
                  <a:noFill/>
                </a:ln>
                <a:solidFill>
                  <a:schemeClr val="tx1"/>
                </a:solidFill>
                <a:effectLst/>
                <a:latin typeface="Arial" panose="020B0604020202020204" pitchFamily="34" charset="0"/>
              </a:rPr>
              <a:t>Red</a:t>
            </a:r>
            <a:r>
              <a:rPr kumimoji="0" lang="tr-TR" altLang="tr-TR" sz="1200" b="1" i="0" u="none" strike="noStrike" cap="none" normalizeH="0" baseline="0" dirty="0">
                <a:ln>
                  <a:noFill/>
                </a:ln>
                <a:solidFill>
                  <a:schemeClr val="tx1"/>
                </a:solidFill>
                <a:effectLst/>
                <a:latin typeface="Arial" panose="020B0604020202020204" pitchFamily="34" charset="0"/>
              </a:rPr>
              <a:t> </a:t>
            </a:r>
            <a:r>
              <a:rPr kumimoji="0" lang="tr-TR" altLang="tr-TR" sz="1200" b="1" i="0" u="none" strike="noStrike" cap="none" normalizeH="0" baseline="0" dirty="0" err="1">
                <a:ln>
                  <a:noFill/>
                </a:ln>
                <a:solidFill>
                  <a:schemeClr val="tx1"/>
                </a:solidFill>
                <a:effectLst/>
                <a:latin typeface="Arial" panose="020B0604020202020204" pitchFamily="34" charset="0"/>
              </a:rPr>
              <a:t>flag</a:t>
            </a:r>
            <a:r>
              <a:rPr kumimoji="0" lang="tr-TR" altLang="tr-TR" sz="1200" b="1" i="0" u="none" strike="noStrike" cap="none" normalizeH="0" baseline="0" dirty="0">
                <a:ln>
                  <a:noFill/>
                </a:ln>
                <a:solidFill>
                  <a:schemeClr val="tx1"/>
                </a:solidFill>
                <a:effectLst/>
                <a:latin typeface="Arial" panose="020B0604020202020204" pitchFamily="34" charset="0"/>
              </a:rPr>
              <a:t>”</a:t>
            </a:r>
            <a:r>
              <a:rPr kumimoji="0" lang="tr-TR" altLang="tr-TR" sz="1200" b="0" i="0" u="none" strike="noStrike" cap="none" normalizeH="0" baseline="0" dirty="0">
                <a:ln>
                  <a:noFill/>
                </a:ln>
                <a:solidFill>
                  <a:schemeClr val="tx1"/>
                </a:solidFill>
                <a:effectLst/>
                <a:latin typeface="Arial" panose="020B0604020202020204" pitchFamily="34" charset="0"/>
              </a:rPr>
              <a:t> diyebileceğimiz tehlike belirtileri öğretilir (ani kilo artışı, nefes darlığı – kalp/akciğer problem habercisi olabilir; idrar çıkışında ani düşüş – obstrüksiyon veya AKI olabilir vs.). Hastanın da sürece aktif katılımı sağlanır.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7. İlerleme Durumunda Plan:</a:t>
            </a:r>
            <a:r>
              <a:rPr kumimoji="0" lang="tr-TR" altLang="tr-TR" sz="1200" b="0" i="0" u="none" strike="noStrike" cap="none" normalizeH="0" baseline="0" dirty="0">
                <a:ln>
                  <a:noFill/>
                </a:ln>
                <a:solidFill>
                  <a:schemeClr val="tx1"/>
                </a:solidFill>
                <a:effectLst/>
                <a:latin typeface="Arial" panose="020B0604020202020204" pitchFamily="34" charset="0"/>
              </a:rPr>
              <a:t> Hastanın böbrek fonksiyonları ilerleyici şekilde kötüleşiyorsa (GFR ~&lt;20 ml/dk’ya doğru):</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RRT Eğitimi:</a:t>
            </a:r>
            <a:r>
              <a:rPr kumimoji="0" lang="tr-TR" altLang="tr-TR" sz="1200" b="0" i="0" u="none" strike="noStrike" cap="none" normalizeH="0" baseline="0" dirty="0">
                <a:ln>
                  <a:noFill/>
                </a:ln>
                <a:solidFill>
                  <a:schemeClr val="tx1"/>
                </a:solidFill>
                <a:effectLst/>
                <a:latin typeface="Arial" panose="020B0604020202020204" pitchFamily="34" charset="0"/>
              </a:rPr>
              <a:t> Diyaliz ve transplant hakkında hasta ve ailesine bilgi verilir. </a:t>
            </a:r>
            <a:r>
              <a:rPr kumimoji="0" lang="tr-TR" altLang="tr-TR" sz="1200" b="1" i="0" u="none" strike="noStrike" cap="none" normalizeH="0" baseline="0" dirty="0" err="1">
                <a:ln>
                  <a:noFill/>
                </a:ln>
                <a:solidFill>
                  <a:schemeClr val="tx1"/>
                </a:solidFill>
                <a:effectLst/>
                <a:latin typeface="Arial" panose="020B0604020202020204" pitchFamily="34" charset="0"/>
              </a:rPr>
              <a:t>Modality</a:t>
            </a:r>
            <a:r>
              <a:rPr kumimoji="0" lang="tr-TR" altLang="tr-TR" sz="1200" b="0" i="0" u="none" strike="noStrike" cap="none" normalizeH="0" baseline="0" dirty="0">
                <a:ln>
                  <a:noFill/>
                </a:ln>
                <a:solidFill>
                  <a:schemeClr val="tx1"/>
                </a:solidFill>
                <a:effectLst/>
                <a:latin typeface="Arial" panose="020B0604020202020204" pitchFamily="34" charset="0"/>
              </a:rPr>
              <a:t> seçimi (hemodiyaliz merkezde mi evde mi, periton diyalizi </a:t>
            </a:r>
            <a:r>
              <a:rPr kumimoji="0" lang="tr-TR" altLang="tr-TR" sz="1200" b="0" i="0" u="none" strike="noStrike" cap="none" normalizeH="0" baseline="0" dirty="0" err="1">
                <a:ln>
                  <a:noFill/>
                </a:ln>
                <a:solidFill>
                  <a:schemeClr val="tx1"/>
                </a:solidFill>
                <a:effectLst/>
                <a:latin typeface="Arial" panose="020B0604020202020204" pitchFamily="34" charset="0"/>
              </a:rPr>
              <a:t>vs</a:t>
            </a:r>
            <a:r>
              <a:rPr kumimoji="0" lang="tr-TR" altLang="tr-TR" sz="1200" b="0" i="0" u="none" strike="noStrike" cap="none" normalizeH="0" baseline="0" dirty="0">
                <a:ln>
                  <a:noFill/>
                </a:ln>
                <a:solidFill>
                  <a:schemeClr val="tx1"/>
                </a:solidFill>
                <a:effectLst/>
                <a:latin typeface="Arial" panose="020B0604020202020204" pitchFamily="34" charset="0"/>
              </a:rPr>
              <a:t>) tartışılır.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Vasküler Erişim:</a:t>
            </a:r>
            <a:r>
              <a:rPr kumimoji="0" lang="tr-TR" altLang="tr-TR" sz="1200" b="0" i="0" u="none" strike="noStrike" cap="none" normalizeH="0" baseline="0" dirty="0">
                <a:ln>
                  <a:noFill/>
                </a:ln>
                <a:solidFill>
                  <a:schemeClr val="tx1"/>
                </a:solidFill>
                <a:effectLst/>
                <a:latin typeface="Arial" panose="020B0604020202020204" pitchFamily="34" charset="0"/>
              </a:rPr>
              <a:t> HD planlanıyorsa GFR ~15-20 iken damar cerrahisine yönlendirilerek fistül açılması sağlanır. PD düşünülüyorsa periton kateteri hazırlığı yapılır.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Nakil Değerlendirmesi:</a:t>
            </a:r>
            <a:r>
              <a:rPr kumimoji="0" lang="tr-TR" altLang="tr-TR" sz="1200" b="0" i="0" u="none" strike="noStrike" cap="none" normalizeH="0" baseline="0" dirty="0">
                <a:ln>
                  <a:noFill/>
                </a:ln>
                <a:solidFill>
                  <a:schemeClr val="tx1"/>
                </a:solidFill>
                <a:effectLst/>
                <a:latin typeface="Arial" panose="020B0604020202020204" pitchFamily="34" charset="0"/>
              </a:rPr>
              <a:t> Uygun hastalarda (biyolojik yaşı genç ve </a:t>
            </a:r>
            <a:r>
              <a:rPr kumimoji="0" lang="tr-TR" altLang="tr-TR" sz="1200" b="0" i="0" u="none" strike="noStrike" cap="none" normalizeH="0" baseline="0" dirty="0" err="1">
                <a:ln>
                  <a:noFill/>
                </a:ln>
                <a:solidFill>
                  <a:schemeClr val="tx1"/>
                </a:solidFill>
                <a:effectLst/>
                <a:latin typeface="Arial" panose="020B0604020202020204" pitchFamily="34" charset="0"/>
              </a:rPr>
              <a:t>komorbid</a:t>
            </a:r>
            <a:r>
              <a:rPr kumimoji="0" lang="tr-TR" altLang="tr-TR" sz="1200" b="0" i="0" u="none" strike="noStrike" cap="none" normalizeH="0" baseline="0" dirty="0">
                <a:ln>
                  <a:noFill/>
                </a:ln>
                <a:solidFill>
                  <a:schemeClr val="tx1"/>
                </a:solidFill>
                <a:effectLst/>
                <a:latin typeface="Arial" panose="020B0604020202020204" pitchFamily="34" charset="0"/>
              </a:rPr>
              <a:t> az olan yaşlılar) </a:t>
            </a:r>
            <a:r>
              <a:rPr kumimoji="0" lang="tr-TR" altLang="tr-TR" sz="1200" b="0" i="0" u="none" strike="noStrike" cap="none" normalizeH="0" baseline="0" dirty="0" err="1">
                <a:ln>
                  <a:noFill/>
                </a:ln>
                <a:solidFill>
                  <a:schemeClr val="tx1"/>
                </a:solidFill>
                <a:effectLst/>
                <a:latin typeface="Arial" panose="020B0604020202020204" pitchFamily="34" charset="0"/>
              </a:rPr>
              <a:t>preemptif</a:t>
            </a:r>
            <a:r>
              <a:rPr kumimoji="0" lang="tr-TR" altLang="tr-TR" sz="1200" b="0" i="0" u="none" strike="noStrike" cap="none" normalizeH="0" baseline="0" dirty="0">
                <a:ln>
                  <a:noFill/>
                </a:ln>
                <a:solidFill>
                  <a:schemeClr val="tx1"/>
                </a:solidFill>
                <a:effectLst/>
                <a:latin typeface="Arial" panose="020B0604020202020204" pitchFamily="34" charset="0"/>
              </a:rPr>
              <a:t> transplant seçeneği değerlendirilir, transplant merkezine yönlendirilir.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1" i="0" u="none" strike="noStrike" cap="none" normalizeH="0" baseline="0" dirty="0">
                <a:ln>
                  <a:noFill/>
                </a:ln>
                <a:solidFill>
                  <a:schemeClr val="tx1"/>
                </a:solidFill>
                <a:effectLst/>
                <a:latin typeface="Arial" panose="020B0604020202020204" pitchFamily="34" charset="0"/>
              </a:rPr>
              <a:t>Konservatif Seçenek:</a:t>
            </a:r>
            <a:r>
              <a:rPr kumimoji="0" lang="tr-TR" altLang="tr-TR" sz="1200" b="0" i="0" u="none" strike="noStrike" cap="none" normalizeH="0" baseline="0" dirty="0">
                <a:ln>
                  <a:noFill/>
                </a:ln>
                <a:solidFill>
                  <a:schemeClr val="tx1"/>
                </a:solidFill>
                <a:effectLst/>
                <a:latin typeface="Arial" panose="020B0604020202020204" pitchFamily="34" charset="0"/>
              </a:rPr>
              <a:t> Hasta diyaliz istemez veya uygun değilse, konservatif bakım planı netleştirilir. Semptom yönetimi stratejileri belirlenir, gerekirse palyatif bakım uzmanları devreye girer.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94</a:t>
            </a:fld>
            <a:endParaRPr lang="tr-TR" altLang="en-US"/>
          </a:p>
        </p:txBody>
      </p:sp>
    </p:spTree>
    <p:extLst>
      <p:ext uri="{BB962C8B-B14F-4D97-AF65-F5344CB8AC3E}">
        <p14:creationId xmlns:p14="http://schemas.microsoft.com/office/powerpoint/2010/main" val="485643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b="1" dirty="0"/>
              <a:t>Karar ve Uygulama:</a:t>
            </a:r>
            <a:r>
              <a:rPr lang="tr-TR" dirty="0"/>
              <a:t> Hasta ve hekim birlikte, diyaliz </a:t>
            </a:r>
            <a:r>
              <a:rPr lang="tr-TR" dirty="0" err="1"/>
              <a:t>vs</a:t>
            </a:r>
            <a:r>
              <a:rPr lang="tr-TR" dirty="0"/>
              <a:t> konservatif yol konusunda karara varır. Diyaliz olacaksa zamanında başlatılır (üremik semptom gelişimi, GFR ~10 ml/dk altı kriter alınır). Konservatif ise, efor bu yönde yoğunlaştırılır. Her iki durumda da hasta </a:t>
            </a:r>
            <a:r>
              <a:rPr lang="tr-TR" b="1" dirty="0"/>
              <a:t>düzenli takip</a:t>
            </a:r>
            <a:r>
              <a:rPr lang="tr-TR" dirty="0"/>
              <a:t> edilmeye devam edilir; diyalizde olanlar bile yaşam kalitesi açısından izlenir, konservatif olanlar komplikasyonlar için destek alır.</a:t>
            </a:r>
            <a:br>
              <a:rPr lang="tr-TR" dirty="0"/>
            </a:br>
            <a:r>
              <a:rPr lang="tr-TR" b="1" dirty="0"/>
              <a:t>Sunum Notları:</a:t>
            </a:r>
            <a:r>
              <a:rPr lang="tr-TR" dirty="0"/>
              <a:t> Bu algoritmanın tedavi ve planlama kısmı, diyelim ki takipte hastamız ilerliyor veya durumu ciddileşiyor, neler yapacağımızı özetliyor. Önemli bir mesaj: </a:t>
            </a:r>
            <a:r>
              <a:rPr lang="tr-TR" b="1" dirty="0"/>
              <a:t>Tedavi çok boyutlu.</a:t>
            </a:r>
            <a:r>
              <a:rPr lang="tr-TR" dirty="0"/>
              <a:t> Sadece tansiyon ilacı verip geçmiyoruz, aynı anda anemisi mi var bakıyoruz, kemiğine, beslenmesine kadar ilgileniyoruz. Hastaya eğitim kısmı da özellikle yaşlılar için kritik, çünkü çoğu zaman birden fazla hastalık ve çok sayıda ilaç var – hastalar neyi ne için aldığını unutabiliyor. Orada </a:t>
            </a:r>
            <a:r>
              <a:rPr lang="tr-TR" b="1" dirty="0"/>
              <a:t>hasta eğitimi ve yakın takibi</a:t>
            </a:r>
            <a:r>
              <a:rPr lang="tr-TR" dirty="0"/>
              <a:t> devreye giriyor. Sonra geldik GFR 15’lere, artık diyoruz ki “Bak amcacım böyle </a:t>
            </a:r>
            <a:r>
              <a:rPr lang="tr-TR" dirty="0" err="1"/>
              <a:t>böyle</a:t>
            </a:r>
            <a:r>
              <a:rPr lang="tr-TR" dirty="0"/>
              <a:t>, bir yol ayrımına geldik.” Bu safhada olabildiğince erken konuşup hazırlıklı olmak lazım. Hasta diyalizi seçerse de </a:t>
            </a:r>
            <a:r>
              <a:rPr lang="tr-TR" b="1" dirty="0"/>
              <a:t>planlı bir başlangıç</a:t>
            </a:r>
            <a:r>
              <a:rPr lang="tr-TR" dirty="0"/>
              <a:t> yapmasını sağlamalıyız; acil servise üremik koma ile gelmesini beklememeliyiz. Konservatif seçecekse de, bu süreci bir plan dahilinde yürütmeliyiz ki son dönemi rahat geçirsin. Yani her halükarda, son dönem yaklaşırken bir </a:t>
            </a:r>
            <a:r>
              <a:rPr lang="tr-TR" b="1" dirty="0"/>
              <a:t>“planı”</a:t>
            </a:r>
            <a:r>
              <a:rPr lang="tr-TR" dirty="0"/>
              <a:t> olmalı. Bu algoritmayı uygulamak, ekibin koordinasyonu sayesinde mümkün; nefrolog, geriatri, hemşire, diyetisyen, palyatif bakımcı – herkesin rolü var.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95</a:t>
            </a:fld>
            <a:endParaRPr lang="tr-TR" altLang="en-US"/>
          </a:p>
        </p:txBody>
      </p:sp>
    </p:spTree>
    <p:extLst>
      <p:ext uri="{BB962C8B-B14F-4D97-AF65-F5344CB8AC3E}">
        <p14:creationId xmlns:p14="http://schemas.microsoft.com/office/powerpoint/2010/main" val="3130081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anose="020B0604020202020204" pitchFamily="34" charset="0"/>
              <a:buChar char="•"/>
            </a:pPr>
            <a:r>
              <a:rPr lang="tr-TR" b="1" dirty="0"/>
              <a:t>Hasta Profili:</a:t>
            </a:r>
            <a:r>
              <a:rPr lang="tr-TR" dirty="0"/>
              <a:t> 70 yaşında erkek; tip 2 DM &gt;10 yıl, hipertansiyon, periferik arter hastalığı öyküsü. KBH evre 4 (eGFR ~17 ml/dk, ACR 250 mg/g). Eşi görme engelli ve hastaya bağımlı. Hasta, eşiyle birlikte yaşamakta ve ona bakmaktadır.</a:t>
            </a:r>
          </a:p>
          <a:p>
            <a:pPr>
              <a:buFont typeface="Arial" panose="020B0604020202020204" pitchFamily="34" charset="0"/>
              <a:buChar char="•"/>
            </a:pPr>
            <a:r>
              <a:rPr lang="tr-TR" b="1" dirty="0"/>
              <a:t>Takip Süreci:</a:t>
            </a:r>
            <a:r>
              <a:rPr lang="tr-TR" dirty="0"/>
              <a:t> Hastaya nefrolog ve geriatri ekibi tarafından multidisipliner değerlendirme yapıldı. Etiyoloji diyabetik nefropati + hipertansif nefroskleroz olarak düşünüldü. </a:t>
            </a:r>
            <a:r>
              <a:rPr lang="tr-TR" dirty="0" err="1"/>
              <a:t>Frailty</a:t>
            </a:r>
            <a:r>
              <a:rPr lang="tr-TR" dirty="0"/>
              <a:t> değerlendirmesinde hasta </a:t>
            </a:r>
            <a:r>
              <a:rPr lang="tr-TR" dirty="0" err="1"/>
              <a:t>robust</a:t>
            </a:r>
            <a:r>
              <a:rPr lang="tr-TR" dirty="0"/>
              <a:t> (dayanıklı) bulundu – aktif yaşamını sürdürüyor, eşiyle ilgileniyor. Kan şekeri ve tansiyon yönetimi optimize edildi, SGLT2 inhibitörü başlandı.</a:t>
            </a:r>
          </a:p>
          <a:p>
            <a:pPr>
              <a:buFont typeface="Arial" panose="020B0604020202020204" pitchFamily="34" charset="0"/>
              <a:buChar char="•"/>
            </a:pPr>
            <a:r>
              <a:rPr lang="tr-TR" b="1" dirty="0"/>
              <a:t>Tedavi Kararı:</a:t>
            </a:r>
            <a:r>
              <a:rPr lang="tr-TR" dirty="0"/>
              <a:t> GFR 15 ml/dk düzeyine indiğinde hasta ve eşiyle </a:t>
            </a:r>
            <a:r>
              <a:rPr lang="tr-TR" b="1" dirty="0"/>
              <a:t>diyaliz eğitimi</a:t>
            </a:r>
            <a:r>
              <a:rPr lang="tr-TR" dirty="0"/>
              <a:t> verildi. Hasta, eşinin bakımını sürdürebilmek ve daha uzun yaşayabilmek için </a:t>
            </a:r>
            <a:r>
              <a:rPr lang="tr-TR" b="1" dirty="0"/>
              <a:t>in-merkez hemodiyaliz</a:t>
            </a:r>
            <a:r>
              <a:rPr lang="tr-TR" dirty="0"/>
              <a:t> tedavisine başlama kararı aldı. Bu amaçla 6 ay önceden sol kola </a:t>
            </a:r>
            <a:r>
              <a:rPr lang="tr-TR" dirty="0" err="1"/>
              <a:t>arteriyovenöz</a:t>
            </a:r>
            <a:r>
              <a:rPr lang="tr-TR" dirty="0"/>
              <a:t> fistül açıldı.</a:t>
            </a:r>
          </a:p>
          <a:p>
            <a:pPr>
              <a:buFont typeface="Arial" panose="020B0604020202020204" pitchFamily="34" charset="0"/>
              <a:buChar char="•"/>
            </a:pPr>
            <a:r>
              <a:rPr lang="tr-TR" b="1" dirty="0"/>
              <a:t>Diyaliz Süreci:</a:t>
            </a:r>
            <a:r>
              <a:rPr lang="tr-TR" dirty="0"/>
              <a:t> Hasta GFR ~10 ml/dk’ya düştüğünde, klinik </a:t>
            </a:r>
            <a:r>
              <a:rPr lang="tr-TR" dirty="0" err="1"/>
              <a:t>dekompansasyon</a:t>
            </a:r>
            <a:r>
              <a:rPr lang="tr-TR" dirty="0"/>
              <a:t> olmadan, haftada 2 gün </a:t>
            </a:r>
            <a:r>
              <a:rPr lang="tr-TR" b="1" dirty="0" err="1"/>
              <a:t>inkremental</a:t>
            </a:r>
            <a:r>
              <a:rPr lang="tr-TR" b="1" dirty="0"/>
              <a:t> hemodiyalize</a:t>
            </a:r>
            <a:r>
              <a:rPr lang="tr-TR" dirty="0"/>
              <a:t> başlatıldı. İlk 1 yıl boyunca diyalizi iyi tolere etti; haftada 2’den 3 seansa kademeli geçildi. Ancak 30. ay civarında bir inme geçirdi, sağ tarafına güçsüzlük gelişti. Bu noktadan sonra diyaliz seanslarında hipotansiyon sorunları başladı, hastaneye gidiş geliş ambulansla olmaya başladı. Yine de hasta, eşi için diyalize devam etmek istediğini belirtti.</a:t>
            </a:r>
          </a:p>
          <a:p>
            <a:pPr>
              <a:buFont typeface="Arial" panose="020B0604020202020204" pitchFamily="34" charset="0"/>
              <a:buChar char="•"/>
            </a:pPr>
            <a:r>
              <a:rPr lang="tr-TR" b="1" dirty="0"/>
              <a:t>Son Dönem:</a:t>
            </a:r>
            <a:r>
              <a:rPr lang="tr-TR" dirty="0"/>
              <a:t> Zamanla hasta ciddi vasküler komplikasyonlar yaşadı (bacakta </a:t>
            </a:r>
            <a:r>
              <a:rPr lang="tr-TR" dirty="0" err="1"/>
              <a:t>gangren</a:t>
            </a:r>
            <a:r>
              <a:rPr lang="tr-TR" dirty="0"/>
              <a:t> ve ampütasyon, fistül trombozu ve kateter ihtiyacı). Günlük yaşam aktiviteleri için evde yoğun bakım hizmeti almaya başladı. 3 yılın sonunda eşi ani şekilde vefat edince, hasta </a:t>
            </a:r>
            <a:r>
              <a:rPr lang="tr-TR" b="1" dirty="0"/>
              <a:t>diyalizi sonlandırmak istediğini</a:t>
            </a:r>
            <a:r>
              <a:rPr lang="tr-TR" dirty="0"/>
              <a:t> dile getirdi. Diyaliz ekibi ve ailesiyle yapılan görüşmeler sonrası hasta diyalizden çekildi ve bir hafta içinde palyatif bakımevinde huzur içinde vefat etti.</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96</a:t>
            </a:fld>
            <a:endParaRPr lang="tr-TR" altLang="en-US"/>
          </a:p>
        </p:txBody>
      </p:sp>
    </p:spTree>
    <p:extLst>
      <p:ext uri="{BB962C8B-B14F-4D97-AF65-F5344CB8AC3E}">
        <p14:creationId xmlns:p14="http://schemas.microsoft.com/office/powerpoint/2010/main" val="3596619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err="1"/>
              <a:t>Patient</a:t>
            </a:r>
            <a:r>
              <a:rPr lang="tr-TR" b="1" dirty="0"/>
              <a:t> Profili:</a:t>
            </a:r>
            <a:r>
              <a:rPr lang="tr-TR" dirty="0"/>
              <a:t> 78 yaşında kadın; hipertansiyon dışında majör komorbiditesi yok, ancak hafif bilişsel zayıflığı mevcut (unutkanlık). KBH evre 4 (eGFR ~21 ml/dk, ACR 2500 mg/g – A2 seviyesinde proteinüri). Son 2 yılda </a:t>
            </a:r>
            <a:r>
              <a:rPr lang="tr-TR" dirty="0" err="1"/>
              <a:t>GFR’si</a:t>
            </a:r>
            <a:r>
              <a:rPr lang="tr-TR" dirty="0"/>
              <a:t> ~10 ml/dk düşüş göstererek evre 5 sınırına gelmiş.</a:t>
            </a:r>
          </a:p>
          <a:p>
            <a:pPr>
              <a:buFont typeface="Arial" panose="020B0604020202020204" pitchFamily="34" charset="0"/>
              <a:buChar char="•"/>
            </a:pPr>
            <a:r>
              <a:rPr lang="tr-TR" b="1" dirty="0"/>
              <a:t>Takip Süreci:</a:t>
            </a:r>
            <a:r>
              <a:rPr lang="tr-TR" dirty="0"/>
              <a:t> Hasta nefroloji polikliniğine her 3 ayda bir eşi ile birlikte gelmekteydi. Ancak randevularda kan basıncı ölçümlerinde genelde yüksek değerler saptanıyordu (ilaçlarını zaman zaman unuttuğu anlaşıldı). Bilişsel taramada </a:t>
            </a:r>
            <a:r>
              <a:rPr lang="tr-TR" b="1" dirty="0" err="1"/>
              <a:t>MoCA</a:t>
            </a:r>
            <a:r>
              <a:rPr lang="tr-TR" b="1" dirty="0"/>
              <a:t> skoru 19/30</a:t>
            </a:r>
            <a:r>
              <a:rPr lang="tr-TR" dirty="0"/>
              <a:t> bulundu, hafif demans düşünüldü ve nörolojiye </a:t>
            </a:r>
            <a:r>
              <a:rPr lang="tr-TR" dirty="0" err="1"/>
              <a:t>yönlendirildi</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a:t>
            </a:r>
            <a:r>
              <a:rPr lang="tr-TR" dirty="0" err="1"/>
              <a:t>Frailty</a:t>
            </a:r>
            <a:r>
              <a:rPr lang="tr-TR" dirty="0"/>
              <a:t> açısından hasta </a:t>
            </a:r>
            <a:r>
              <a:rPr lang="tr-TR" dirty="0" err="1"/>
              <a:t>prefrail</a:t>
            </a:r>
            <a:r>
              <a:rPr lang="tr-TR" dirty="0"/>
              <a:t> olarak değerlendirildi (yürüme hızı ve kuvvet biraz azalmış).</a:t>
            </a:r>
          </a:p>
          <a:p>
            <a:pPr>
              <a:buFont typeface="Arial" panose="020B0604020202020204" pitchFamily="34" charset="0"/>
              <a:buChar char="•"/>
            </a:pPr>
            <a:r>
              <a:rPr lang="tr-TR" b="1" dirty="0"/>
              <a:t>Karar Aşaması:</a:t>
            </a:r>
            <a:r>
              <a:rPr lang="tr-TR" dirty="0"/>
              <a:t> eGFR 15 ml/dk altına indiğinde, klinik hemşireler hastayla birçok seans </a:t>
            </a:r>
            <a:r>
              <a:rPr lang="tr-TR" b="1" dirty="0"/>
              <a:t>diyaliz eğitimi</a:t>
            </a:r>
            <a:r>
              <a:rPr lang="tr-TR" dirty="0"/>
              <a:t> yaptı ancak hasta her defasında kararsız kaldı veya konuyu unuttu. Bu süreçte hastanın eşi de devredeydi ve </a:t>
            </a:r>
            <a:r>
              <a:rPr lang="tr-TR" b="1" dirty="0"/>
              <a:t>“hayatta kalması için ne gerekirse yapalım”</a:t>
            </a:r>
            <a:r>
              <a:rPr lang="tr-TR" dirty="0"/>
              <a:t> düşüncesindeydi. Sonunda, hasta ve eşi birlikte </a:t>
            </a:r>
            <a:r>
              <a:rPr lang="tr-TR" b="1" dirty="0"/>
              <a:t>periton diyalizi (PD)</a:t>
            </a:r>
            <a:r>
              <a:rPr lang="tr-TR" dirty="0"/>
              <a:t> seçeneğine sıcak baktılar – zira evde uygulanabilecek ve daha az hastane ziyareti gerektirecek bir yöntem olması cezbetti.</a:t>
            </a:r>
          </a:p>
          <a:p>
            <a:pPr>
              <a:buFont typeface="Arial" panose="020B0604020202020204" pitchFamily="34" charset="0"/>
              <a:buChar char="•"/>
            </a:pPr>
            <a:r>
              <a:rPr lang="tr-TR" b="1" dirty="0"/>
              <a:t>Tedavi Uygulaması:</a:t>
            </a:r>
            <a:r>
              <a:rPr lang="tr-TR" dirty="0"/>
              <a:t> Hastaya periton kateteri yerleştirilerek günde 2 değişimle </a:t>
            </a:r>
            <a:r>
              <a:rPr lang="tr-TR" b="1" dirty="0"/>
              <a:t>manuel PD (CAPD)</a:t>
            </a:r>
            <a:r>
              <a:rPr lang="tr-TR" dirty="0"/>
              <a:t> </a:t>
            </a:r>
            <a:r>
              <a:rPr lang="tr-TR" dirty="0" err="1"/>
              <a:t>başlatıldı</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İlk 1.5 yıl PD ile semptomlar kontrol altında tutuldu, hastanın üremik semptomları olmadı. Bu sürede yalnızca 1 kez peritonit geçirdi, o da ayaktan tedavi ile düzeldi. Beslenme takibinde kilo kaybı saptanınca hasta diyetisyene yönlendirildi ve kalorili destek içecekleri verildi</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97</a:t>
            </a:fld>
            <a:endParaRPr lang="tr-TR" altLang="en-US"/>
          </a:p>
        </p:txBody>
      </p:sp>
    </p:spTree>
    <p:extLst>
      <p:ext uri="{BB962C8B-B14F-4D97-AF65-F5344CB8AC3E}">
        <p14:creationId xmlns:p14="http://schemas.microsoft.com/office/powerpoint/2010/main" val="34730381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anose="020B0604020202020204" pitchFamily="34" charset="0"/>
              <a:buChar char="•"/>
            </a:pPr>
            <a:r>
              <a:rPr lang="tr-TR" b="1" dirty="0"/>
              <a:t>Yaşa Uyarlanmış Tanım:</a:t>
            </a:r>
            <a:r>
              <a:rPr lang="tr-TR" dirty="0"/>
              <a:t> Artan tartışmalar ışığında, </a:t>
            </a:r>
            <a:r>
              <a:rPr lang="tr-TR" b="1" dirty="0"/>
              <a:t>KBH tanım ve evrelemesinin yaşa göre uyarlanması</a:t>
            </a:r>
            <a:r>
              <a:rPr lang="tr-TR" dirty="0"/>
              <a:t> gündemdedir. Şu anki sabit GFR &lt;60 eşiğinin yaşlılarda aşırı tanıya yol açabileceği </a:t>
            </a:r>
            <a:r>
              <a:rPr lang="tr-TR" dirty="0" err="1"/>
              <a:t>düşünülüyor</a:t>
            </a:r>
            <a:r>
              <a:rPr lang="tr-TR" dirty="0" err="1">
                <a:hlinkClick r:id="rId3"/>
              </a:rPr>
              <a:t>Google</a:t>
            </a:r>
            <a:r>
              <a:rPr lang="tr-TR" dirty="0">
                <a:hlinkClick r:id="rId3"/>
              </a:rPr>
              <a:t> Drive</a:t>
            </a:r>
            <a:r>
              <a:rPr lang="tr-TR" dirty="0"/>
              <a:t>. Gelecekte GFR için yaş-spesifik referans aralıkları belirlenmesi ve kılavuzların buna göre revizyonu araştırılmaktadır (ör. &gt;75 yaşta GFR 45 ml/dk “normal” sayılabilir mi?). Bu alanda daha fazla epidemiyolojik ve prognostik çalışma gerekiyor.</a:t>
            </a:r>
          </a:p>
          <a:p>
            <a:pPr>
              <a:buFont typeface="Arial" panose="020B0604020202020204" pitchFamily="34" charset="0"/>
              <a:buChar char="•"/>
            </a:pPr>
            <a:r>
              <a:rPr lang="tr-TR" b="1" dirty="0" err="1"/>
              <a:t>Frailty</a:t>
            </a:r>
            <a:r>
              <a:rPr lang="tr-TR" b="1" dirty="0"/>
              <a:t> Müdahaleleri:</a:t>
            </a:r>
            <a:r>
              <a:rPr lang="tr-TR" dirty="0"/>
              <a:t> </a:t>
            </a:r>
            <a:r>
              <a:rPr lang="tr-TR" dirty="0" err="1"/>
              <a:t>KBH’li</a:t>
            </a:r>
            <a:r>
              <a:rPr lang="tr-TR" dirty="0"/>
              <a:t> yaşlılarda kırılganlığı azaltmaya yönelik hangi müdahalelerin (ör. direnç egzersizleri, protein desteği, hormon tedavileri) en etkili olduğu net değildir. </a:t>
            </a:r>
            <a:r>
              <a:rPr lang="tr-TR" dirty="0" err="1"/>
              <a:t>Frailty’yi</a:t>
            </a:r>
            <a:r>
              <a:rPr lang="tr-TR" dirty="0"/>
              <a:t> iyileştirmenin somut olarak </a:t>
            </a:r>
            <a:r>
              <a:rPr lang="tr-TR" b="1" dirty="0"/>
              <a:t>daha iyi yaşam kalitesi veya sağkalım</a:t>
            </a:r>
            <a:r>
              <a:rPr lang="tr-TR" dirty="0"/>
              <a:t> getirip getirmediği prospektif çalışmalarla araştırılmalıdır. Bu hasta grubu </a:t>
            </a:r>
            <a:r>
              <a:rPr lang="tr-TR" dirty="0" err="1"/>
              <a:t>RCT’lerde</a:t>
            </a:r>
            <a:r>
              <a:rPr lang="tr-TR" dirty="0"/>
              <a:t> genelde dışlandığı için kanıt açığı mevcuttur.</a:t>
            </a:r>
          </a:p>
          <a:p>
            <a:pPr>
              <a:buFont typeface="Arial" panose="020B0604020202020204" pitchFamily="34" charset="0"/>
              <a:buChar char="•"/>
            </a:pPr>
            <a:r>
              <a:rPr lang="tr-TR" b="1" dirty="0"/>
              <a:t>Diyaliz </a:t>
            </a:r>
            <a:r>
              <a:rPr lang="tr-TR" b="1" dirty="0" err="1"/>
              <a:t>vs</a:t>
            </a:r>
            <a:r>
              <a:rPr lang="tr-TR" b="1" dirty="0"/>
              <a:t> Konservatif – RCT Eksikliği:</a:t>
            </a:r>
            <a:r>
              <a:rPr lang="tr-TR" dirty="0"/>
              <a:t> Diyalizin yaşlılarda </a:t>
            </a:r>
            <a:r>
              <a:rPr lang="tr-TR" b="1" dirty="0"/>
              <a:t>yaşam kalitesi ve sağkalıma etkisi</a:t>
            </a:r>
            <a:r>
              <a:rPr lang="tr-TR" dirty="0"/>
              <a:t> konusunda randomize kontrollü çalışma yoktur (etik ve lojistik sebeplerle). Mevcut veriler retrospektif ve </a:t>
            </a:r>
            <a:r>
              <a:rPr lang="tr-TR" dirty="0" err="1"/>
              <a:t>gözlemseldir</a:t>
            </a:r>
            <a:r>
              <a:rPr lang="tr-TR" dirty="0" err="1">
                <a:hlinkClick r:id="rId4"/>
              </a:rPr>
              <a:t>Google</a:t>
            </a:r>
            <a:r>
              <a:rPr lang="tr-TR" dirty="0">
                <a:hlinkClick r:id="rId4"/>
              </a:rPr>
              <a:t> Drive</a:t>
            </a:r>
            <a:r>
              <a:rPr lang="tr-TR" dirty="0"/>
              <a:t>. Gelecekte “</a:t>
            </a:r>
            <a:r>
              <a:rPr lang="tr-TR" dirty="0" err="1"/>
              <a:t>trial</a:t>
            </a:r>
            <a:r>
              <a:rPr lang="tr-TR" dirty="0"/>
              <a:t> </a:t>
            </a:r>
            <a:r>
              <a:rPr lang="tr-TR" dirty="0" err="1"/>
              <a:t>emulation</a:t>
            </a:r>
            <a:r>
              <a:rPr lang="tr-TR" dirty="0"/>
              <a:t>” yöntemleri veya dikkatle planlanmış </a:t>
            </a:r>
            <a:r>
              <a:rPr lang="tr-TR" dirty="0" err="1"/>
              <a:t>RCT’ler</a:t>
            </a:r>
            <a:r>
              <a:rPr lang="tr-TR" dirty="0"/>
              <a:t> bu boşluğu doldurmaya çalışacaktır. Özellikle &gt;80 yaş, çoklu </a:t>
            </a:r>
            <a:r>
              <a:rPr lang="tr-TR" dirty="0" err="1"/>
              <a:t>komorbiditeli</a:t>
            </a:r>
            <a:r>
              <a:rPr lang="tr-TR" dirty="0"/>
              <a:t> popülasyonda diyalizin net fayda-zarar dengesi araştırılmalıdır.</a:t>
            </a:r>
          </a:p>
          <a:p>
            <a:pPr>
              <a:buFont typeface="Arial" panose="020B0604020202020204" pitchFamily="34" charset="0"/>
              <a:buChar char="•"/>
            </a:pPr>
            <a:r>
              <a:rPr lang="tr-TR" b="1" dirty="0"/>
              <a:t>Yeni Tedavilerin Yaşlılarda Etkinliği:</a:t>
            </a:r>
            <a:r>
              <a:rPr lang="tr-TR" dirty="0"/>
              <a:t> SGLT2i, </a:t>
            </a:r>
            <a:r>
              <a:rPr lang="tr-TR" dirty="0" err="1"/>
              <a:t>finerenon</a:t>
            </a:r>
            <a:r>
              <a:rPr lang="tr-TR" dirty="0"/>
              <a:t> gibi yenilikler genel olarak yaşlılar da dahil geniş çalışmalarda test edildi ancak “çok yaşlı” (ör. &gt;85) ve </a:t>
            </a:r>
            <a:r>
              <a:rPr lang="tr-TR" dirty="0" err="1"/>
              <a:t>frail</a:t>
            </a:r>
            <a:r>
              <a:rPr lang="tr-TR" dirty="0"/>
              <a:t> grupta spesifik veri az. Bu ilaçların bu alt gruplardaki etkinliği ve güvenliği hakkında alt grup analizleri ve gerçek hayat verilerine ihtiyaç vardır. Ayrıca </a:t>
            </a:r>
            <a:r>
              <a:rPr lang="tr-TR" b="1" dirty="0"/>
              <a:t>polifarmasi</a:t>
            </a:r>
            <a:r>
              <a:rPr lang="tr-TR" dirty="0"/>
              <a:t> içindeki yerine dair (birden fazla yeni ajan birlikte kullanımı) kanıtlar geliştirilmeli.</a:t>
            </a:r>
          </a:p>
          <a:p>
            <a:pPr>
              <a:buFont typeface="Arial" panose="020B0604020202020204" pitchFamily="34" charset="0"/>
              <a:buChar char="•"/>
            </a:pPr>
            <a:r>
              <a:rPr lang="tr-TR" b="1" dirty="0"/>
              <a:t>Transplantasyon ve Ev Diyalizi:</a:t>
            </a:r>
            <a:r>
              <a:rPr lang="tr-TR" dirty="0"/>
              <a:t> Yaşlılarda böbrek nakli sonuçları (yaşam süresi ve kalitesi) ile ilgili veri birikiyor ancak daha fazla çalışma lazım. Hangi yaşlı hastanın nakilden fayda göreceğini öngören modeller geliştirilmeli. Keza, </a:t>
            </a:r>
            <a:r>
              <a:rPr lang="tr-TR" b="1" dirty="0"/>
              <a:t>ev hemodiyalizi</a:t>
            </a:r>
            <a:r>
              <a:rPr lang="tr-TR" dirty="0"/>
              <a:t> ve </a:t>
            </a:r>
            <a:r>
              <a:rPr lang="tr-TR" b="1" dirty="0"/>
              <a:t>yardımlı periton diyalizi</a:t>
            </a:r>
            <a:r>
              <a:rPr lang="tr-TR" dirty="0"/>
              <a:t> gibi modalitelerin yaşlı popülasyonda yaygınlaştırılması için sağlık sistemlerinin düzenlenmesine ve bu alandaki deneyimlerin paylaşılmasına ihtiyaç vardır.</a:t>
            </a:r>
          </a:p>
          <a:p>
            <a:pPr>
              <a:buFont typeface="Arial" panose="020B0604020202020204" pitchFamily="34" charset="0"/>
              <a:buNone/>
            </a:pPr>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98</a:t>
            </a:fld>
            <a:endParaRPr lang="tr-TR" altLang="en-US"/>
          </a:p>
        </p:txBody>
      </p:sp>
    </p:spTree>
    <p:extLst>
      <p:ext uri="{BB962C8B-B14F-4D97-AF65-F5344CB8AC3E}">
        <p14:creationId xmlns:p14="http://schemas.microsoft.com/office/powerpoint/2010/main" val="2293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12</a:t>
            </a:fld>
            <a:endParaRPr lang="tr-TR" altLang="en-US"/>
          </a:p>
        </p:txBody>
      </p:sp>
    </p:spTree>
    <p:extLst>
      <p:ext uri="{BB962C8B-B14F-4D97-AF65-F5344CB8AC3E}">
        <p14:creationId xmlns:p14="http://schemas.microsoft.com/office/powerpoint/2010/main" val="2507497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Char char="•"/>
            </a:pPr>
            <a:r>
              <a:rPr lang="tr-TR" b="1" dirty="0"/>
              <a:t>KBH &amp; Yaşlanma:</a:t>
            </a:r>
            <a:r>
              <a:rPr lang="tr-TR" dirty="0"/>
              <a:t> KBH prevalansı yaşla birlikte dramatik artar, ancak düşük GFR her zaman “hastalık” anlamına gelmeyebilir. Normal yaşlanmanın böbrek üzerindeki etkilerini, patolojik değişimlerden ayırt etmek kritik önem </a:t>
            </a:r>
            <a:r>
              <a:rPr lang="tr-TR" dirty="0" err="1"/>
              <a:t>taşır</a:t>
            </a:r>
            <a:r>
              <a:rPr lang="tr-TR" dirty="0" err="1">
                <a:hlinkClick r:id="rId3"/>
              </a:rPr>
              <a:t>Google</a:t>
            </a:r>
            <a:r>
              <a:rPr lang="tr-TR" dirty="0">
                <a:hlinkClick r:id="rId3"/>
              </a:rPr>
              <a:t> Drive</a:t>
            </a:r>
            <a:r>
              <a:rPr lang="tr-TR" dirty="0"/>
              <a:t>.</a:t>
            </a:r>
          </a:p>
          <a:p>
            <a:pPr>
              <a:buFont typeface="Arial" panose="020B0604020202020204" pitchFamily="34" charset="0"/>
              <a:buChar char="•"/>
            </a:pPr>
            <a:r>
              <a:rPr lang="tr-TR" b="1" dirty="0"/>
              <a:t>Bireyselleştirilmiş Bakım:</a:t>
            </a:r>
            <a:r>
              <a:rPr lang="tr-TR" dirty="0"/>
              <a:t> Yaşlı KBH hastaları heterojen bir gruptur – genel prensipler gençlerle aynı olsa da </a:t>
            </a:r>
            <a:r>
              <a:rPr lang="tr-TR" b="1" dirty="0"/>
              <a:t>uygulama farklılıkları</a:t>
            </a:r>
            <a:r>
              <a:rPr lang="tr-TR" dirty="0"/>
              <a:t> gerekir (“</a:t>
            </a:r>
            <a:r>
              <a:rPr lang="tr-TR" b="1" dirty="0" err="1"/>
              <a:t>same</a:t>
            </a:r>
            <a:r>
              <a:rPr lang="tr-TR" b="1" dirty="0"/>
              <a:t> but </a:t>
            </a:r>
            <a:r>
              <a:rPr lang="tr-TR" b="1" dirty="0" err="1"/>
              <a:t>different</a:t>
            </a:r>
            <a:r>
              <a:rPr lang="tr-TR" dirty="0"/>
              <a:t>” prensibi)</a:t>
            </a:r>
            <a:r>
              <a:rPr lang="tr-TR" dirty="0">
                <a:hlinkClick r:id="rId4"/>
              </a:rPr>
              <a:t>Google </a:t>
            </a:r>
            <a:r>
              <a:rPr lang="tr-TR" dirty="0" err="1">
                <a:hlinkClick r:id="rId4"/>
              </a:rPr>
              <a:t>DriveGoogle</a:t>
            </a:r>
            <a:r>
              <a:rPr lang="tr-TR" dirty="0">
                <a:hlinkClick r:id="rId4"/>
              </a:rPr>
              <a:t> Drive</a:t>
            </a:r>
            <a:r>
              <a:rPr lang="tr-TR" dirty="0"/>
              <a:t>. </a:t>
            </a:r>
            <a:r>
              <a:rPr lang="tr-TR" dirty="0" err="1"/>
              <a:t>Frailty</a:t>
            </a:r>
            <a:r>
              <a:rPr lang="tr-TR" dirty="0"/>
              <a:t>, bilişsel durum, yaşam beklentisi gibi faktörler her karar noktasında hesaba katılmalıdır.</a:t>
            </a:r>
          </a:p>
          <a:p>
            <a:pPr>
              <a:buFont typeface="Arial" panose="020B0604020202020204" pitchFamily="34" charset="0"/>
              <a:buChar char="•"/>
            </a:pPr>
            <a:r>
              <a:rPr lang="tr-TR" b="1" dirty="0"/>
              <a:t>Risk Değerlendirmesi:</a:t>
            </a:r>
            <a:r>
              <a:rPr lang="tr-TR" dirty="0"/>
              <a:t> GFR ve </a:t>
            </a:r>
            <a:r>
              <a:rPr lang="tr-TR" dirty="0" err="1"/>
              <a:t>albüminüriye</a:t>
            </a:r>
            <a:r>
              <a:rPr lang="tr-TR" dirty="0"/>
              <a:t> ek olarak </a:t>
            </a:r>
            <a:r>
              <a:rPr lang="tr-TR" b="1" dirty="0"/>
              <a:t>KFRE gibi risk skorlarını</a:t>
            </a:r>
            <a:r>
              <a:rPr lang="tr-TR" dirty="0"/>
              <a:t> kullanarak hastanın ilerleme ve ölüm riskini öngörün. Bu, gereksiz agresiflikten kaçınmayı ve gerekli durumda erken planlamayı </a:t>
            </a:r>
            <a:r>
              <a:rPr lang="tr-TR" dirty="0" err="1"/>
              <a:t>sağlar</a:t>
            </a:r>
            <a:r>
              <a:rPr lang="tr-TR" dirty="0" err="1">
                <a:hlinkClick r:id="rId4"/>
              </a:rPr>
              <a:t>Google</a:t>
            </a:r>
            <a:r>
              <a:rPr lang="tr-TR" dirty="0">
                <a:hlinkClick r:id="rId4"/>
              </a:rPr>
              <a:t> Drive</a:t>
            </a:r>
            <a:r>
              <a:rPr lang="tr-TR" dirty="0">
                <a:hlinkClick r:id="rId5"/>
              </a:rPr>
              <a:t>kdigo.org</a:t>
            </a:r>
            <a:r>
              <a:rPr lang="tr-TR" dirty="0"/>
              <a:t>.</a:t>
            </a:r>
          </a:p>
          <a:p>
            <a:pPr>
              <a:buFont typeface="Arial" panose="020B0604020202020204" pitchFamily="34" charset="0"/>
              <a:buChar char="•"/>
            </a:pPr>
            <a:r>
              <a:rPr lang="tr-TR" b="1" dirty="0"/>
              <a:t>Tedavi Stratejileri:</a:t>
            </a:r>
            <a:r>
              <a:rPr lang="tr-TR" dirty="0"/>
              <a:t> Kan basıncı kontrolü (mümkünse sıkı, tolere edilemezse orta düzey), RAS blokajı, SGLT2 inhibitörü gibi kanıta dayalı tedaviler uygun hastalarda yaşa bakılmaksızın kullanılmalı. Ancak </a:t>
            </a:r>
            <a:r>
              <a:rPr lang="tr-TR" b="1" dirty="0"/>
              <a:t>ilaç doz ve kombinasyonlarını</a:t>
            </a:r>
            <a:r>
              <a:rPr lang="tr-TR" dirty="0"/>
              <a:t> yaşlı fizyolojisine göre ayarlamayı unutmayın; polifarmasi tuzaklarına dikkat edin.</a:t>
            </a:r>
          </a:p>
          <a:p>
            <a:pPr>
              <a:buFont typeface="Arial" panose="020B0604020202020204" pitchFamily="34" charset="0"/>
              <a:buChar char="•"/>
            </a:pPr>
            <a:r>
              <a:rPr lang="tr-TR" b="1" dirty="0"/>
              <a:t>Diyaliz Kararı:</a:t>
            </a:r>
            <a:r>
              <a:rPr lang="tr-TR" dirty="0"/>
              <a:t> Son dönem böbrek yetmezliğinde diyaliz başlama kararı otomatik değil, </a:t>
            </a:r>
            <a:r>
              <a:rPr lang="tr-TR" b="1" dirty="0"/>
              <a:t>hasta merkezli</a:t>
            </a:r>
            <a:r>
              <a:rPr lang="tr-TR" dirty="0"/>
              <a:t> olmalı. Diyaliz, uygun hastada yaşamı uzatır ve semptomları iyileştirir; ancak bazı yaşlılarda yarardan çok yük </a:t>
            </a:r>
            <a:r>
              <a:rPr lang="tr-TR" dirty="0" err="1"/>
              <a:t>getirebilir</a:t>
            </a:r>
            <a:r>
              <a:rPr lang="tr-TR" dirty="0" err="1">
                <a:hlinkClick r:id="rId4"/>
              </a:rPr>
              <a:t>Google</a:t>
            </a:r>
            <a:r>
              <a:rPr lang="tr-TR" dirty="0">
                <a:hlinkClick r:id="rId4"/>
              </a:rPr>
              <a:t> Drive</a:t>
            </a:r>
            <a:r>
              <a:rPr lang="tr-TR" dirty="0"/>
              <a:t>. Konservatif tedavi de aktif bir seçenektir ve iyi planlanırsa hastaya kaliteli zaman kazandırır.</a:t>
            </a:r>
          </a:p>
          <a:p>
            <a:pPr>
              <a:buFont typeface="Arial" panose="020B0604020202020204" pitchFamily="34" charset="0"/>
              <a:buChar char="•"/>
            </a:pPr>
            <a:r>
              <a:rPr lang="tr-TR" b="1" dirty="0"/>
              <a:t>İletişim ve Planlama:</a:t>
            </a:r>
            <a:r>
              <a:rPr lang="tr-TR" dirty="0"/>
              <a:t> Hasta ve yakınlarıyla açık iletişim, ileri planlama (</a:t>
            </a:r>
            <a:r>
              <a:rPr lang="tr-TR" b="1" dirty="0" err="1"/>
              <a:t>advance</a:t>
            </a:r>
            <a:r>
              <a:rPr lang="tr-TR" b="1" dirty="0"/>
              <a:t> </a:t>
            </a:r>
            <a:r>
              <a:rPr lang="tr-TR" b="1" dirty="0" err="1"/>
              <a:t>care</a:t>
            </a:r>
            <a:r>
              <a:rPr lang="tr-TR" b="1" dirty="0"/>
              <a:t> </a:t>
            </a:r>
            <a:r>
              <a:rPr lang="tr-TR" b="1" dirty="0" err="1"/>
              <a:t>planning</a:t>
            </a:r>
            <a:r>
              <a:rPr lang="tr-TR" dirty="0"/>
              <a:t>) yapılması esastır. Böylece sürpriz gelişmeler en aza iner ve herkes neyin ne olabileceğini bilir. Hasta tercihleri, etik ilkeler çerçevesinde, her zaman kararlara yön vermelidir.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99</a:t>
            </a:fld>
            <a:endParaRPr lang="tr-TR" altLang="en-US"/>
          </a:p>
        </p:txBody>
      </p:sp>
    </p:spTree>
    <p:extLst>
      <p:ext uri="{BB962C8B-B14F-4D97-AF65-F5344CB8AC3E}">
        <p14:creationId xmlns:p14="http://schemas.microsoft.com/office/powerpoint/2010/main" val="362905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None/>
            </a:pPr>
            <a:br>
              <a:rPr lang="tr-TR" dirty="0"/>
            </a:br>
            <a:r>
              <a:rPr lang="tr-TR" i="1" dirty="0"/>
              <a:t>(Bu slaytta, sunumdaki en önemli noktalar tek sayfalık bir özet halinde sunulmuştur. Amaç, dinleyicilerin sunum sonrasında yanlarına alabilecekleri kısa bir hatırlatma dökümü sağlamaktır.)</a:t>
            </a:r>
            <a:endParaRPr lang="tr-TR" dirty="0"/>
          </a:p>
          <a:p>
            <a:pPr>
              <a:buFont typeface="Arial" panose="020B0604020202020204" pitchFamily="34" charset="0"/>
              <a:buChar char="•"/>
            </a:pPr>
            <a:r>
              <a:rPr lang="tr-TR" b="1" dirty="0"/>
              <a:t>Epidemiyoloji:</a:t>
            </a:r>
            <a:r>
              <a:rPr lang="tr-TR" dirty="0"/>
              <a:t> ≥65 yaş grupta KBH çok yaygın (her 4-5 kişiden 1’i). KBH, yaşlanan nüfusla birlikte büyüyen bir </a:t>
            </a:r>
            <a:r>
              <a:rPr lang="tr-TR" dirty="0" err="1"/>
              <a:t>yük</a:t>
            </a:r>
            <a:r>
              <a:rPr lang="tr-TR" dirty="0" err="1">
                <a:hlinkClick r:id="rId3"/>
              </a:rPr>
              <a:t>Google</a:t>
            </a:r>
            <a:r>
              <a:rPr lang="tr-TR" dirty="0">
                <a:hlinkClick r:id="rId3"/>
              </a:rPr>
              <a:t> Drive</a:t>
            </a:r>
            <a:r>
              <a:rPr lang="tr-TR" dirty="0"/>
              <a:t>.</a:t>
            </a:r>
          </a:p>
          <a:p>
            <a:pPr>
              <a:buFont typeface="Arial" panose="020B0604020202020204" pitchFamily="34" charset="0"/>
              <a:buChar char="•"/>
            </a:pPr>
            <a:r>
              <a:rPr lang="tr-TR" b="1" dirty="0"/>
              <a:t>Tanı:</a:t>
            </a:r>
            <a:r>
              <a:rPr lang="tr-TR" dirty="0"/>
              <a:t> Yaşlılarda GFR &lt;60 tek başına KBH demek olmayabilir – albüminüri kritik. </a:t>
            </a:r>
            <a:r>
              <a:rPr lang="tr-TR" b="1" dirty="0"/>
              <a:t>Yaşlanma </a:t>
            </a:r>
            <a:r>
              <a:rPr lang="tr-TR" b="1" dirty="0" err="1"/>
              <a:t>vs</a:t>
            </a:r>
            <a:r>
              <a:rPr lang="tr-TR" b="1" dirty="0"/>
              <a:t> hastalık</a:t>
            </a:r>
            <a:r>
              <a:rPr lang="tr-TR" dirty="0"/>
              <a:t> ayrımını </a:t>
            </a:r>
            <a:r>
              <a:rPr lang="tr-TR" dirty="0" err="1"/>
              <a:t>albuminüriyle</a:t>
            </a:r>
            <a:r>
              <a:rPr lang="tr-TR" dirty="0"/>
              <a:t> yap.</a:t>
            </a:r>
          </a:p>
          <a:p>
            <a:pPr>
              <a:buFont typeface="Arial" panose="020B0604020202020204" pitchFamily="34" charset="0"/>
              <a:buChar char="•"/>
            </a:pPr>
            <a:r>
              <a:rPr lang="tr-TR" b="1" dirty="0"/>
              <a:t>KDIGO 2024 Önerileri:</a:t>
            </a:r>
            <a:r>
              <a:rPr lang="tr-TR" dirty="0"/>
              <a:t> Yaşa göre bakım vurgusu, risk skorlarının (KFRE) kullanımı, </a:t>
            </a:r>
            <a:r>
              <a:rPr lang="tr-TR" dirty="0" err="1"/>
              <a:t>frail</a:t>
            </a:r>
            <a:r>
              <a:rPr lang="tr-TR" dirty="0"/>
              <a:t> hastada protein diyeti esnekliği</a:t>
            </a:r>
            <a:r>
              <a:rPr lang="tr-TR" dirty="0">
                <a:hlinkClick r:id="rId4"/>
              </a:rPr>
              <a:t>kdigo.org</a:t>
            </a:r>
            <a:r>
              <a:rPr lang="tr-TR" dirty="0"/>
              <a:t>, SBP &lt;120 hedefi (tolere ediliyorsa)</a:t>
            </a:r>
            <a:r>
              <a:rPr lang="tr-TR" dirty="0">
                <a:hlinkClick r:id="rId5"/>
              </a:rPr>
              <a:t>kdigo.org</a:t>
            </a:r>
            <a:r>
              <a:rPr lang="tr-TR" dirty="0"/>
              <a:t>, konservatif bakım seçeneğinin desteklenmesi</a:t>
            </a:r>
            <a:r>
              <a:rPr lang="tr-TR" dirty="0">
                <a:hlinkClick r:id="rId6"/>
              </a:rPr>
              <a:t>kdigo.org</a:t>
            </a:r>
            <a:r>
              <a:rPr lang="tr-TR" dirty="0"/>
              <a:t>.</a:t>
            </a:r>
          </a:p>
          <a:p>
            <a:pPr>
              <a:buFont typeface="Arial" panose="020B0604020202020204" pitchFamily="34" charset="0"/>
              <a:buChar char="•"/>
            </a:pPr>
            <a:r>
              <a:rPr lang="tr-TR" b="1" dirty="0"/>
              <a:t>Risk &amp; Takip:</a:t>
            </a:r>
            <a:r>
              <a:rPr lang="tr-TR" dirty="0"/>
              <a:t> KFRE 2y risk &gt;%10 → nefrolog izlemi; &gt;%40 → RRT hazırlığı</a:t>
            </a:r>
            <a:r>
              <a:rPr lang="tr-TR" dirty="0">
                <a:hlinkClick r:id="rId7"/>
              </a:rPr>
              <a:t>kdigo.org</a:t>
            </a:r>
            <a:r>
              <a:rPr lang="tr-TR" dirty="0"/>
              <a:t>. Düşük riskli yaşlılar yıllık takip, yüksek riskliler 3 aylık takip.</a:t>
            </a:r>
          </a:p>
          <a:p>
            <a:pPr>
              <a:buFont typeface="Arial" panose="020B0604020202020204" pitchFamily="34" charset="0"/>
              <a:buChar char="•"/>
            </a:pPr>
            <a:r>
              <a:rPr lang="tr-TR" b="1" dirty="0"/>
              <a:t>Tedavi:</a:t>
            </a:r>
            <a:r>
              <a:rPr lang="tr-TR" dirty="0"/>
              <a:t> RAAS bloker + SGLT2i uygun herkese (yaş sınırı yok) – kardiyo-renal </a:t>
            </a:r>
            <a:r>
              <a:rPr lang="tr-TR" dirty="0" err="1"/>
              <a:t>fayda</a:t>
            </a:r>
            <a:r>
              <a:rPr lang="tr-TR" dirty="0" err="1">
                <a:hlinkClick r:id="rId8"/>
              </a:rPr>
              <a:t>Google</a:t>
            </a:r>
            <a:r>
              <a:rPr lang="tr-TR" dirty="0">
                <a:hlinkClick r:id="rId8"/>
              </a:rPr>
              <a:t> Drive</a:t>
            </a:r>
            <a:r>
              <a:rPr lang="tr-TR" dirty="0"/>
              <a:t>. Polifarmasiye dikkat; doz ayarla, gerekirse </a:t>
            </a:r>
            <a:r>
              <a:rPr lang="tr-TR" dirty="0" err="1"/>
              <a:t>deprescribe</a:t>
            </a:r>
            <a:r>
              <a:rPr lang="tr-TR" dirty="0"/>
              <a:t> yap.</a:t>
            </a:r>
          </a:p>
          <a:p>
            <a:pPr>
              <a:buFont typeface="Arial" panose="020B0604020202020204" pitchFamily="34" charset="0"/>
              <a:buChar char="•"/>
            </a:pPr>
            <a:r>
              <a:rPr lang="tr-TR" b="1" dirty="0" err="1"/>
              <a:t>Frailty</a:t>
            </a:r>
            <a:r>
              <a:rPr lang="tr-TR" b="1" dirty="0"/>
              <a:t>:</a:t>
            </a:r>
            <a:r>
              <a:rPr lang="tr-TR" dirty="0"/>
              <a:t> İleri evre </a:t>
            </a:r>
            <a:r>
              <a:rPr lang="tr-TR" dirty="0" err="1"/>
              <a:t>KBH’de</a:t>
            </a:r>
            <a:r>
              <a:rPr lang="tr-TR" dirty="0"/>
              <a:t> ~%40; mortaliteyi ~2 kat artırır</a:t>
            </a:r>
            <a:r>
              <a:rPr lang="tr-TR" dirty="0">
                <a:hlinkClick r:id="rId9"/>
              </a:rPr>
              <a:t>pubmed.ncbi.nlm.nih.gov</a:t>
            </a:r>
            <a:r>
              <a:rPr lang="tr-TR" dirty="0"/>
              <a:t>. </a:t>
            </a:r>
            <a:r>
              <a:rPr lang="tr-TR" dirty="0" err="1"/>
              <a:t>Frail</a:t>
            </a:r>
            <a:r>
              <a:rPr lang="tr-TR" dirty="0"/>
              <a:t> hastada diyaliz toleransı ve yaşam kalitesi düşüyor – bu hastaları özel yönet.</a:t>
            </a:r>
          </a:p>
          <a:p>
            <a:pPr>
              <a:buFont typeface="Arial" panose="020B0604020202020204" pitchFamily="34" charset="0"/>
              <a:buChar char="•"/>
            </a:pPr>
            <a:r>
              <a:rPr lang="tr-TR" b="1" dirty="0"/>
              <a:t>Beslenme:</a:t>
            </a:r>
            <a:r>
              <a:rPr lang="tr-TR" dirty="0"/>
              <a:t> Malnütrisyon riskine karşı protein/kalori desteği yap. Sarkopeni ve protein-enerji açığını erken tanı.</a:t>
            </a:r>
          </a:p>
          <a:p>
            <a:pPr>
              <a:buFont typeface="Arial" panose="020B0604020202020204" pitchFamily="34" charset="0"/>
              <a:buChar char="•"/>
            </a:pPr>
            <a:r>
              <a:rPr lang="tr-TR" b="1" dirty="0"/>
              <a:t>Diyaliz Kararı:</a:t>
            </a:r>
            <a:r>
              <a:rPr lang="tr-TR" dirty="0"/>
              <a:t> ≥75 yaş, çoklu hastalığı olanlarda diyaliz başlamak yerine konservatif gidiş makul olabilir – veriler bu grupta diyalizin hayatta kalımı çok uzatmadığını </a:t>
            </a:r>
            <a:r>
              <a:rPr lang="tr-TR" dirty="0" err="1"/>
              <a:t>gösteriyor</a:t>
            </a:r>
            <a:r>
              <a:rPr lang="tr-TR" dirty="0" err="1">
                <a:hlinkClick r:id="rId8"/>
              </a:rPr>
              <a:t>Google</a:t>
            </a:r>
            <a:r>
              <a:rPr lang="tr-TR" dirty="0">
                <a:hlinkClick r:id="rId8"/>
              </a:rPr>
              <a:t> Drive</a:t>
            </a:r>
            <a:r>
              <a:rPr lang="tr-TR" dirty="0"/>
              <a:t>. Kararı hasta ve ailesiyle birlikte al.</a:t>
            </a:r>
          </a:p>
          <a:p>
            <a:pPr>
              <a:buFont typeface="Arial" panose="020B0604020202020204" pitchFamily="34" charset="0"/>
              <a:buChar char="•"/>
            </a:pPr>
            <a:r>
              <a:rPr lang="tr-TR" b="1" dirty="0"/>
              <a:t>Konservatif Tedavi:</a:t>
            </a:r>
            <a:r>
              <a:rPr lang="tr-TR" dirty="0"/>
              <a:t> “Bakımsız bırakmak” değil; semptom kontrolü, gerektiğinde palyatif bakım, acil durum planları </a:t>
            </a:r>
            <a:r>
              <a:rPr lang="tr-TR" dirty="0" err="1"/>
              <a:t>içerir</a:t>
            </a:r>
            <a:r>
              <a:rPr lang="tr-TR" dirty="0" err="1">
                <a:hlinkClick r:id="rId8"/>
              </a:rPr>
              <a:t>Google</a:t>
            </a:r>
            <a:r>
              <a:rPr lang="tr-TR" dirty="0">
                <a:hlinkClick r:id="rId8"/>
              </a:rPr>
              <a:t> Drive</a:t>
            </a:r>
            <a:r>
              <a:rPr lang="tr-TR" dirty="0"/>
              <a:t>. Diyaliz seçmeyen hastayı da aktif takip et.</a:t>
            </a:r>
          </a:p>
          <a:p>
            <a:pPr>
              <a:buFont typeface="Arial" panose="020B0604020202020204" pitchFamily="34" charset="0"/>
              <a:buChar char="•"/>
            </a:pPr>
            <a:r>
              <a:rPr lang="tr-TR" b="1" dirty="0"/>
              <a:t>İletişim:</a:t>
            </a:r>
            <a:r>
              <a:rPr lang="tr-TR" dirty="0"/>
              <a:t> Açık, empatik ve planlı ol. Hasta ne istiyor öğren; yaşam kalitesi mi, ömrü uzatmak mı önceliği? Tüm kararları bu doğrultuda ver. Aileyi sürece dahil et.</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103</a:t>
            </a:fld>
            <a:endParaRPr lang="tr-TR" altLang="en-US"/>
          </a:p>
        </p:txBody>
      </p:sp>
    </p:spTree>
    <p:extLst>
      <p:ext uri="{BB962C8B-B14F-4D97-AF65-F5344CB8AC3E}">
        <p14:creationId xmlns:p14="http://schemas.microsoft.com/office/powerpoint/2010/main" val="278399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1" i="0" kern="1200" dirty="0">
                <a:solidFill>
                  <a:schemeClr val="tx1"/>
                </a:solidFill>
                <a:effectLst/>
                <a:latin typeface="+mn-lt"/>
                <a:ea typeface="+mn-ea"/>
                <a:cs typeface="+mn-cs"/>
              </a:rPr>
              <a:t>Şekil 1. Kronik böbrek hastalığı (KBH) evrelemesinin, kreatinin ve </a:t>
            </a:r>
            <a:r>
              <a:rPr lang="tr-TR" sz="1200" b="1" i="0" kern="1200" dirty="0" err="1">
                <a:solidFill>
                  <a:schemeClr val="tx1"/>
                </a:solidFill>
                <a:effectLst/>
                <a:latin typeface="+mn-lt"/>
                <a:ea typeface="+mn-ea"/>
                <a:cs typeface="+mn-cs"/>
              </a:rPr>
              <a:t>sistatin</a:t>
            </a:r>
            <a:r>
              <a:rPr lang="tr-TR" sz="1200" b="1" i="0" kern="1200" dirty="0">
                <a:solidFill>
                  <a:schemeClr val="tx1"/>
                </a:solidFill>
                <a:effectLst/>
                <a:latin typeface="+mn-lt"/>
                <a:ea typeface="+mn-ea"/>
                <a:cs typeface="+mn-cs"/>
              </a:rPr>
              <a:t> C (</a:t>
            </a:r>
            <a:r>
              <a:rPr lang="tr-TR" sz="1200" b="1" i="0" kern="1200" dirty="0" err="1">
                <a:solidFill>
                  <a:schemeClr val="tx1"/>
                </a:solidFill>
                <a:effectLst/>
                <a:latin typeface="+mn-lt"/>
                <a:ea typeface="+mn-ea"/>
                <a:cs typeface="+mn-cs"/>
              </a:rPr>
              <a:t>eGFRcr-cys</a:t>
            </a:r>
            <a:r>
              <a:rPr lang="tr-TR" sz="1200" b="1" i="0" kern="1200" dirty="0">
                <a:solidFill>
                  <a:schemeClr val="tx1"/>
                </a:solidFill>
                <a:effectLst/>
                <a:latin typeface="+mn-lt"/>
                <a:ea typeface="+mn-ea"/>
                <a:cs typeface="+mn-cs"/>
              </a:rPr>
              <a:t>) ve albümin-kreatinin oranı (ACR) kategorilerine göre tahmini glomerüler filtrasyon hızı ve çok değişkenli ayarlı analizlerde yaşa göre 10 yaygın komplikasyon için riskler arasındaki ilişkiler. Sayılar, referans hücreyle karşılaştırıldığında ayarlanmış risk oranını yansıtmaktadır. Ayar değişkenleri arasında yaş, cinsiyet, sigara içme durumu (halen, eski veya hiç), sistolik kan basıncı, toplam kolesterol, yüksek yoğunluklu lipoprotein kolesterol, vücut kitle indeksi, antihipertansif ilaç kullanımı ve diyabet, koroner kalp hastalığı, inme, kalp yetmezliği, atriyal fibrilasyon, periferik arter hastalığı, kanser ve kronik obstrüktif akciğer hastalığı tıbbi geçmişi yer almaktadır. Renkler, her bir sonuç için ayrı ayrı şu kural kullanılarak belirlendi: en koyu yeşil renkle gölgelendirilen yüzdelik değer, ızgaradaki CKD olmayan hücrelerin oranına (örneğin, 24 hücreden 6'sı) karşılık gelir ve en koyu kırmızı renkle gölgelendirilen yüzdelik değer, en yüksek risk altında olması beklenen orana (örneğin, 24 hücreden 5'i) karşılık gelir. Bu şekilde, yeşil ve kırmızı hücre sayıları sonuçlar arasında tutarlıdır, ancak desenlerin farklı olmasına izin verilir. </a:t>
            </a:r>
            <a:r>
              <a:rPr lang="tr-TR" sz="1200" b="1" i="0" kern="1200" dirty="0" err="1">
                <a:solidFill>
                  <a:schemeClr val="tx1"/>
                </a:solidFill>
                <a:effectLst/>
                <a:latin typeface="+mn-lt"/>
                <a:ea typeface="+mn-ea"/>
                <a:cs typeface="+mn-cs"/>
              </a:rPr>
              <a:t>ref</a:t>
            </a:r>
            <a:r>
              <a:rPr lang="tr-TR" sz="1200" b="1" i="0" kern="1200" dirty="0">
                <a:solidFill>
                  <a:schemeClr val="tx1"/>
                </a:solidFill>
                <a:effectLst/>
                <a:latin typeface="+mn-lt"/>
                <a:ea typeface="+mn-ea"/>
                <a:cs typeface="+mn-cs"/>
              </a:rPr>
              <a:t>, referans hücresi. </a:t>
            </a:r>
            <a:r>
              <a:rPr lang="tr-TR" sz="1200" b="1" i="1" kern="1200" dirty="0">
                <a:solidFill>
                  <a:schemeClr val="tx1"/>
                </a:solidFill>
                <a:effectLst/>
                <a:latin typeface="+mn-lt"/>
                <a:ea typeface="+mn-ea"/>
                <a:cs typeface="+mn-cs"/>
              </a:rPr>
              <a:t>JAMA</a:t>
            </a:r>
            <a:r>
              <a:rPr lang="tr-TR" sz="1200" b="1" i="0" kern="1200" dirty="0">
                <a:solidFill>
                  <a:schemeClr val="tx1"/>
                </a:solidFill>
                <a:effectLst/>
                <a:latin typeface="+mn-lt"/>
                <a:ea typeface="+mn-ea"/>
                <a:cs typeface="+mn-cs"/>
              </a:rPr>
              <a:t> , CKD Prognoz Konsorsiyumu Yazım Grubu; </a:t>
            </a:r>
            <a:r>
              <a:rPr lang="tr-TR" sz="1200" b="1" i="0" kern="1200" dirty="0" err="1">
                <a:solidFill>
                  <a:schemeClr val="tx1"/>
                </a:solidFill>
                <a:effectLst/>
                <a:latin typeface="+mn-lt"/>
                <a:ea typeface="+mn-ea"/>
                <a:cs typeface="+mn-cs"/>
              </a:rPr>
              <a:t>Grams</a:t>
            </a:r>
            <a:r>
              <a:rPr lang="tr-TR" sz="1200" b="1" i="0" kern="1200" dirty="0">
                <a:solidFill>
                  <a:schemeClr val="tx1"/>
                </a:solidFill>
                <a:effectLst/>
                <a:latin typeface="+mn-lt"/>
                <a:ea typeface="+mn-ea"/>
                <a:cs typeface="+mn-cs"/>
              </a:rPr>
              <a:t> ME, </a:t>
            </a:r>
            <a:r>
              <a:rPr lang="tr-TR" sz="1200" b="1" i="0" kern="1200" dirty="0" err="1">
                <a:solidFill>
                  <a:schemeClr val="tx1"/>
                </a:solidFill>
                <a:effectLst/>
                <a:latin typeface="+mn-lt"/>
                <a:ea typeface="+mn-ea"/>
                <a:cs typeface="+mn-cs"/>
              </a:rPr>
              <a:t>Coresh</a:t>
            </a:r>
            <a:r>
              <a:rPr lang="tr-TR" sz="1200" b="1" i="0" kern="1200" dirty="0">
                <a:solidFill>
                  <a:schemeClr val="tx1"/>
                </a:solidFill>
                <a:effectLst/>
                <a:latin typeface="+mn-lt"/>
                <a:ea typeface="+mn-ea"/>
                <a:cs typeface="+mn-cs"/>
              </a:rPr>
              <a:t> J, </a:t>
            </a:r>
            <a:r>
              <a:rPr lang="tr-TR" sz="1200" b="1" i="0" kern="1200" dirty="0" err="1">
                <a:solidFill>
                  <a:schemeClr val="tx1"/>
                </a:solidFill>
                <a:effectLst/>
                <a:latin typeface="+mn-lt"/>
                <a:ea typeface="+mn-ea"/>
                <a:cs typeface="+mn-cs"/>
              </a:rPr>
              <a:t>Matsushita</a:t>
            </a:r>
            <a:r>
              <a:rPr lang="tr-TR" sz="1200" b="1" i="0" kern="1200" dirty="0">
                <a:solidFill>
                  <a:schemeClr val="tx1"/>
                </a:solidFill>
                <a:effectLst/>
                <a:latin typeface="+mn-lt"/>
                <a:ea typeface="+mn-ea"/>
                <a:cs typeface="+mn-cs"/>
              </a:rPr>
              <a:t> K, </a:t>
            </a:r>
            <a:r>
              <a:rPr lang="tr-TR" sz="1200" b="1" i="0" kern="1200" dirty="0" err="1">
                <a:solidFill>
                  <a:schemeClr val="tx1"/>
                </a:solidFill>
                <a:effectLst/>
                <a:latin typeface="+mn-lt"/>
                <a:ea typeface="+mn-ea"/>
                <a:cs typeface="+mn-cs"/>
              </a:rPr>
              <a:t>vd</a:t>
            </a:r>
            <a:r>
              <a:rPr lang="tr-TR" sz="1200" b="1" i="0" kern="1200" dirty="0">
                <a:solidFill>
                  <a:schemeClr val="tx1"/>
                </a:solidFill>
                <a:effectLst/>
                <a:latin typeface="+mn-lt"/>
                <a:ea typeface="+mn-ea"/>
                <a:cs typeface="+mn-cs"/>
              </a:rPr>
              <a:t>.'</a:t>
            </a:r>
            <a:r>
              <a:rPr lang="tr-TR" sz="1200" b="1" i="0" kern="1200" dirty="0" err="1">
                <a:solidFill>
                  <a:schemeClr val="tx1"/>
                </a:solidFill>
                <a:effectLst/>
                <a:latin typeface="+mn-lt"/>
                <a:ea typeface="+mn-ea"/>
                <a:cs typeface="+mn-cs"/>
              </a:rPr>
              <a:t>nin</a:t>
            </a:r>
            <a:r>
              <a:rPr lang="tr-TR" sz="1200" b="1" i="0" kern="1200" dirty="0">
                <a:solidFill>
                  <a:schemeClr val="tx1"/>
                </a:solidFill>
                <a:effectLst/>
                <a:latin typeface="+mn-lt"/>
                <a:ea typeface="+mn-ea"/>
                <a:cs typeface="+mn-cs"/>
              </a:rPr>
              <a:t> izniyle yeniden üretilmiştir. Tahmini glomerüler filtrasyon hızı, albüminüri ve olumsuz sonuçlar: bireysel katılımcı veri meta-analizi. </a:t>
            </a:r>
            <a:r>
              <a:rPr lang="tr-TR" sz="1200" b="1" i="1" kern="1200" dirty="0">
                <a:solidFill>
                  <a:schemeClr val="tx1"/>
                </a:solidFill>
                <a:effectLst/>
                <a:latin typeface="+mn-lt"/>
                <a:ea typeface="+mn-ea"/>
                <a:cs typeface="+mn-cs"/>
              </a:rPr>
              <a:t>JAMA.</a:t>
            </a:r>
            <a:r>
              <a:rPr lang="tr-TR" sz="1200" b="1" i="0" kern="1200" dirty="0">
                <a:solidFill>
                  <a:schemeClr val="tx1"/>
                </a:solidFill>
                <a:effectLst/>
                <a:latin typeface="+mn-lt"/>
                <a:ea typeface="+mn-ea"/>
                <a:cs typeface="+mn-cs"/>
              </a:rPr>
              <a:t> 2023;330(13):1266–1277.</a:t>
            </a:r>
            <a:r>
              <a:rPr lang="tr-TR" sz="1200" b="1" i="0" u="none" strike="noStrike" kern="1200" baseline="30000" dirty="0">
                <a:solidFill>
                  <a:schemeClr val="tx1"/>
                </a:solidFill>
                <a:effectLst/>
                <a:latin typeface="+mn-lt"/>
                <a:ea typeface="+mn-ea"/>
                <a:cs typeface="+mn-cs"/>
                <a:hlinkClick r:id="rId3"/>
              </a:rPr>
              <a:t>12</a:t>
            </a:r>
            <a:r>
              <a:rPr lang="tr-TR" sz="1200" b="1" i="0" kern="1200" dirty="0">
                <a:solidFill>
                  <a:schemeClr val="tx1"/>
                </a:solidFill>
                <a:effectLst/>
                <a:latin typeface="+mn-lt"/>
                <a:ea typeface="+mn-ea"/>
                <a:cs typeface="+mn-cs"/>
              </a:rPr>
              <a:t>Telif Hakkı © 2023 Amerikan Tabipler Birliği. Tüm hakları saklıdır.</a:t>
            </a:r>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13</a:t>
            </a:fld>
            <a:endParaRPr lang="tr-TR" altLang="en-US"/>
          </a:p>
        </p:txBody>
      </p:sp>
    </p:spTree>
    <p:extLst>
      <p:ext uri="{BB962C8B-B14F-4D97-AF65-F5344CB8AC3E}">
        <p14:creationId xmlns:p14="http://schemas.microsoft.com/office/powerpoint/2010/main" val="286891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A21DA-D53B-A371-33DC-E379ADC4A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4C92D-E27A-1294-D88A-D8E5D4F89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51522-7416-E354-B501-C93D1207FDE4}"/>
              </a:ext>
            </a:extLst>
          </p:cNvPr>
          <p:cNvSpPr>
            <a:spLocks noGrp="1"/>
          </p:cNvSpPr>
          <p:nvPr>
            <p:ph type="body" idx="1"/>
          </p:nvPr>
        </p:nvSpPr>
        <p:spPr/>
        <p:txBody>
          <a:bodyPr/>
          <a:lstStyle/>
          <a:p>
            <a:pPr>
              <a:buFont typeface="Arial" panose="020B0604020202020204" pitchFamily="34" charset="0"/>
              <a:buChar char="•"/>
            </a:pPr>
            <a:r>
              <a:rPr lang="tr-TR" b="1" dirty="0"/>
              <a:t>Yaşam Dönemi Yaklaşımı:</a:t>
            </a:r>
            <a:r>
              <a:rPr lang="tr-TR" dirty="0"/>
              <a:t> KDIGO 2024 kılavuzu, ilk kez hastanın </a:t>
            </a:r>
            <a:r>
              <a:rPr lang="tr-TR" b="1" dirty="0"/>
              <a:t>yaşını genel bakım yaklaşımına entegre eden</a:t>
            </a:r>
            <a:r>
              <a:rPr lang="tr-TR" dirty="0"/>
              <a:t> bir “yaşam seyri” kavramını </a:t>
            </a:r>
            <a:r>
              <a:rPr lang="tr-TR" dirty="0" err="1"/>
              <a:t>benimsemiştir</a:t>
            </a:r>
            <a:r>
              <a:rPr lang="tr-TR" dirty="0" err="1">
                <a:hlinkClick r:id="rId3"/>
              </a:rPr>
              <a:t>Google</a:t>
            </a:r>
            <a:r>
              <a:rPr lang="tr-TR" dirty="0">
                <a:hlinkClick r:id="rId3"/>
              </a:rPr>
              <a:t> Drive</a:t>
            </a:r>
            <a:r>
              <a:rPr lang="tr-TR" dirty="0"/>
              <a:t>. Yani, ileri yaş faktörü, tarama, takip ve tedavi kararlarında dikkate alınmalıdır. Kılavuz, yaşlı hastaların heterojen seyrine ve önceliklerine dikkat çekerek “tek beden uyan tedavi” yaklaşımının bu grupta uygun olmadığını </a:t>
            </a:r>
            <a:r>
              <a:rPr lang="tr-TR" dirty="0" err="1"/>
              <a:t>belirtir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a:t>
            </a:r>
          </a:p>
          <a:p>
            <a:pPr>
              <a:buFont typeface="Arial" panose="020B0604020202020204" pitchFamily="34" charset="0"/>
              <a:buChar char="•"/>
            </a:pPr>
            <a:r>
              <a:rPr lang="tr-TR" b="1" dirty="0"/>
              <a:t>Kapsamlı Değerlendirme:</a:t>
            </a:r>
            <a:r>
              <a:rPr lang="tr-TR" dirty="0"/>
              <a:t> Kılavuza göre yaşlı KBH hastalarında tanı ve tedavi kararları öncesinde </a:t>
            </a:r>
            <a:r>
              <a:rPr lang="tr-TR" b="1" dirty="0"/>
              <a:t>kırılganlık (</a:t>
            </a:r>
            <a:r>
              <a:rPr lang="tr-TR" b="1" dirty="0" err="1"/>
              <a:t>frailty</a:t>
            </a:r>
            <a:r>
              <a:rPr lang="tr-TR" b="1" dirty="0"/>
              <a:t>)</a:t>
            </a:r>
            <a:r>
              <a:rPr lang="tr-TR" dirty="0"/>
              <a:t>, bilişsel durum, beslenme ve depresyon gibi alanlarda multidisipliner değerlendirme </a:t>
            </a:r>
            <a:r>
              <a:rPr lang="tr-TR" dirty="0" err="1"/>
              <a:t>yapılmalıdır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Bu değerlendirme, yaşlı hastalardaki genel kırılganlık ve karmaşık durumun yönetimi için kritik kabul edilmektedir.</a:t>
            </a:r>
          </a:p>
          <a:p>
            <a:pPr>
              <a:buFont typeface="Arial" panose="020B0604020202020204" pitchFamily="34" charset="0"/>
              <a:buChar char="•"/>
            </a:pPr>
            <a:r>
              <a:rPr lang="tr-TR" b="1" dirty="0"/>
              <a:t>Risk Temelli Yaklaşım:</a:t>
            </a:r>
            <a:r>
              <a:rPr lang="tr-TR" dirty="0"/>
              <a:t> 2024 kılavuzu, GFR kategorileri ve “ısı haritası” ile göreceli risk değerlendirmesinin yanı sıra, </a:t>
            </a:r>
            <a:r>
              <a:rPr lang="tr-TR" b="1" dirty="0"/>
              <a:t>bireysel mutlak riski öngören skorlara (</a:t>
            </a:r>
            <a:r>
              <a:rPr lang="tr-TR" b="1" dirty="0" err="1"/>
              <a:t>örn</a:t>
            </a:r>
            <a:r>
              <a:rPr lang="tr-TR" b="1" dirty="0"/>
              <a:t>. KFRE)</a:t>
            </a:r>
            <a:r>
              <a:rPr lang="tr-TR" dirty="0"/>
              <a:t> geçişi </a:t>
            </a:r>
            <a:r>
              <a:rPr lang="tr-TR" dirty="0" err="1"/>
              <a:t>vurgular</a:t>
            </a:r>
            <a:r>
              <a:rPr lang="tr-TR" dirty="0" err="1">
                <a:hlinkClick r:id="rId3"/>
              </a:rPr>
              <a:t>Google</a:t>
            </a:r>
            <a:r>
              <a:rPr lang="tr-TR" dirty="0">
                <a:hlinkClick r:id="rId3"/>
              </a:rPr>
              <a:t> </a:t>
            </a:r>
            <a:r>
              <a:rPr lang="tr-TR" dirty="0" err="1">
                <a:hlinkClick r:id="rId3"/>
              </a:rPr>
              <a:t>DriveGoogle</a:t>
            </a:r>
            <a:r>
              <a:rPr lang="tr-TR" dirty="0">
                <a:hlinkClick r:id="rId3"/>
              </a:rPr>
              <a:t> Drive</a:t>
            </a:r>
            <a:r>
              <a:rPr lang="tr-TR" dirty="0"/>
              <a:t>. Bu şekilde, sadece </a:t>
            </a:r>
            <a:r>
              <a:rPr lang="tr-TR" dirty="0" err="1"/>
              <a:t>GFR’ye</a:t>
            </a:r>
            <a:r>
              <a:rPr lang="tr-TR" dirty="0"/>
              <a:t> bakarak karar vermek yerine, hastanın gerçek böbrek yetmezliği riskine göre takip sıklığı ve uzman sevki planlanması önerilir. (Örnek: 2 yıllık diyaliz riski %5 olan 80 yaşındaki bir hasta, riski %40 olan benzer </a:t>
            </a:r>
            <a:r>
              <a:rPr lang="tr-TR" dirty="0" err="1"/>
              <a:t>GFR’li</a:t>
            </a:r>
            <a:r>
              <a:rPr lang="tr-TR" dirty="0"/>
              <a:t> bir hastaya göre daha seyrek kontrollere alınabilir.)</a:t>
            </a:r>
          </a:p>
          <a:p>
            <a:pPr>
              <a:buFont typeface="Arial" panose="020B0604020202020204" pitchFamily="34" charset="0"/>
              <a:buChar char="•"/>
            </a:pPr>
            <a:r>
              <a:rPr lang="tr-TR" b="1" dirty="0"/>
              <a:t>Konservatif Tedavi Opsiyonu:</a:t>
            </a:r>
            <a:r>
              <a:rPr lang="tr-TR" dirty="0"/>
              <a:t> Kılavuz, son dönem böbrek yetmezliği aşamasına gelen yaşlı bireylere </a:t>
            </a:r>
            <a:r>
              <a:rPr lang="tr-TR" b="1" dirty="0"/>
              <a:t>diyaliz dışı konservatif yönetim</a:t>
            </a:r>
            <a:r>
              <a:rPr lang="tr-TR" dirty="0"/>
              <a:t> seçeneğinin mutlaka sunulmasını ve bu tercihe saygı gösterilmesini tavsiye etmektedir</a:t>
            </a:r>
            <a:r>
              <a:rPr lang="tr-TR" dirty="0">
                <a:hlinkClick r:id="rId4"/>
              </a:rPr>
              <a:t>kdigo.org</a:t>
            </a:r>
            <a:r>
              <a:rPr lang="tr-TR" dirty="0">
                <a:hlinkClick r:id="rId5"/>
              </a:rPr>
              <a:t>kdigo.org</a:t>
            </a:r>
            <a:r>
              <a:rPr lang="tr-TR" dirty="0"/>
              <a:t>. Ayrıca, “ileri bakım planlaması” kapsamında palyatif bakım ve yaşam sonu kararlarının proaktif olarak ele alınması önerilir.</a:t>
            </a:r>
          </a:p>
          <a:p>
            <a:endParaRPr lang="tr-TR" dirty="0"/>
          </a:p>
        </p:txBody>
      </p:sp>
      <p:sp>
        <p:nvSpPr>
          <p:cNvPr id="4" name="Slide Number Placeholder 3">
            <a:extLst>
              <a:ext uri="{FF2B5EF4-FFF2-40B4-BE49-F238E27FC236}">
                <a16:creationId xmlns:a16="http://schemas.microsoft.com/office/drawing/2014/main" id="{9A962E59-4518-751D-9AAA-77E9EB1B98DD}"/>
              </a:ext>
            </a:extLst>
          </p:cNvPr>
          <p:cNvSpPr>
            <a:spLocks noGrp="1"/>
          </p:cNvSpPr>
          <p:nvPr>
            <p:ph type="sldNum" sz="quarter" idx="5"/>
          </p:nvPr>
        </p:nvSpPr>
        <p:spPr/>
        <p:txBody>
          <a:bodyPr/>
          <a:lstStyle/>
          <a:p>
            <a:pPr>
              <a:defRPr/>
            </a:pPr>
            <a:fld id="{1877AC78-7E70-49CF-9EF3-61B9CD5034FF}" type="slidenum">
              <a:rPr lang="tr-TR" altLang="en-US" smtClean="0"/>
              <a:pPr>
                <a:defRPr/>
              </a:pPr>
              <a:t>16</a:t>
            </a:fld>
            <a:endParaRPr lang="tr-TR" altLang="en-US"/>
          </a:p>
        </p:txBody>
      </p:sp>
    </p:spTree>
    <p:extLst>
      <p:ext uri="{BB962C8B-B14F-4D97-AF65-F5344CB8AC3E}">
        <p14:creationId xmlns:p14="http://schemas.microsoft.com/office/powerpoint/2010/main" val="241443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tr-TR" b="1" dirty="0"/>
              <a:t>Standard Formül (CKD-EPI 2021):</a:t>
            </a:r>
            <a:r>
              <a:rPr lang="tr-TR" dirty="0"/>
              <a:t> Mevcut standart, kreatinin (ve tercihen </a:t>
            </a:r>
            <a:r>
              <a:rPr lang="tr-TR" dirty="0" err="1"/>
              <a:t>sistatin</a:t>
            </a:r>
            <a:r>
              <a:rPr lang="tr-TR" dirty="0"/>
              <a:t> C) temelli </a:t>
            </a:r>
            <a:r>
              <a:rPr lang="tr-TR" b="1" dirty="0"/>
              <a:t>CKD-EPI formülüdür</a:t>
            </a:r>
            <a:r>
              <a:rPr lang="tr-TR" dirty="0"/>
              <a:t>. 2021 güncellemesiyle ırk faktörü çıkarılmış, ancak yaş ve cinsiyet değişkenleri korunmuştur. CKD-EPI, yaşlılar da dahil geniş popülasyonlarda doğrulanmıştır.</a:t>
            </a:r>
          </a:p>
          <a:p>
            <a:pPr>
              <a:buFont typeface="Arial" panose="020B0604020202020204" pitchFamily="34" charset="0"/>
              <a:buChar char="•"/>
            </a:pPr>
            <a:r>
              <a:rPr lang="tr-TR" b="1" dirty="0"/>
              <a:t>Berlin Girişimi Çalışması (BIS) Formülü:</a:t>
            </a:r>
            <a:r>
              <a:rPr lang="tr-TR" dirty="0"/>
              <a:t> &gt;70 yaş popülasyona özel geliştirilmiş bir formüldür. BIS, özellikle çok yaşlı bireylerde GFR tahmininde alternatif olarak kullanılabilir. Ancak çalışmalar, CKD-EPI ve BIS arasında yaşlılarda </a:t>
            </a:r>
            <a:r>
              <a:rPr lang="tr-TR" b="1" dirty="0"/>
              <a:t>mortalite öngörüsü açısından belirgin fark olmadığını</a:t>
            </a:r>
            <a:r>
              <a:rPr lang="tr-TR" dirty="0"/>
              <a:t> göstermektedir</a:t>
            </a:r>
            <a:r>
              <a:rPr lang="tr-TR" dirty="0">
                <a:hlinkClick r:id="rId3"/>
              </a:rPr>
              <a:t>ajkd.org</a:t>
            </a:r>
            <a:r>
              <a:rPr lang="tr-TR" dirty="0">
                <a:hlinkClick r:id="rId4"/>
              </a:rPr>
              <a:t>ajkd.org</a:t>
            </a:r>
            <a:r>
              <a:rPr lang="tr-TR" dirty="0"/>
              <a:t>. Bu nedenle BIS formülü klinikte yaygın kullanılmamaktadır.</a:t>
            </a:r>
          </a:p>
          <a:p>
            <a:pPr>
              <a:buFont typeface="Arial" panose="020B0604020202020204" pitchFamily="34" charset="0"/>
              <a:buChar char="•"/>
            </a:pPr>
            <a:r>
              <a:rPr lang="tr-TR" b="1" dirty="0" err="1"/>
              <a:t>Sistatın</a:t>
            </a:r>
            <a:r>
              <a:rPr lang="tr-TR" b="1" dirty="0"/>
              <a:t> C’nin Rolü:</a:t>
            </a:r>
            <a:r>
              <a:rPr lang="tr-TR" dirty="0"/>
              <a:t> Yaşlı hastalarda düşük kas kütlesi nedeniyle kreatinine dayalı GFR formülleri gerçek </a:t>
            </a:r>
            <a:r>
              <a:rPr lang="tr-TR" dirty="0" err="1"/>
              <a:t>GFR’yi</a:t>
            </a:r>
            <a:r>
              <a:rPr lang="tr-TR" dirty="0"/>
              <a:t> </a:t>
            </a:r>
            <a:r>
              <a:rPr lang="tr-TR" b="1" dirty="0"/>
              <a:t>yüksek gösterebilir</a:t>
            </a:r>
            <a:r>
              <a:rPr lang="tr-TR" dirty="0"/>
              <a:t> (kas kütlesi azaldıkça serum kreatinin düşer). </a:t>
            </a:r>
            <a:r>
              <a:rPr lang="tr-TR" b="1" dirty="0" err="1"/>
              <a:t>Sistatin</a:t>
            </a:r>
            <a:r>
              <a:rPr lang="tr-TR" b="1" dirty="0"/>
              <a:t> C</a:t>
            </a:r>
            <a:r>
              <a:rPr lang="tr-TR" dirty="0"/>
              <a:t>, yaş ve kas kütlesinden daha az etkilenen bir filtrasyon belirtecidir ve yaşlılarda GFR tahmininde kreatinine göre daha üstün </a:t>
            </a:r>
            <a:r>
              <a:rPr lang="tr-TR" dirty="0" err="1"/>
              <a:t>bulunmuştur</a:t>
            </a:r>
            <a:r>
              <a:rPr lang="tr-TR" dirty="0" err="1">
                <a:hlinkClick r:id="rId5"/>
              </a:rPr>
              <a:t>Google</a:t>
            </a:r>
            <a:r>
              <a:rPr lang="tr-TR" dirty="0">
                <a:hlinkClick r:id="rId5"/>
              </a:rPr>
              <a:t> </a:t>
            </a:r>
            <a:r>
              <a:rPr lang="tr-TR" dirty="0" err="1">
                <a:hlinkClick r:id="rId5"/>
              </a:rPr>
              <a:t>DriveGoogle</a:t>
            </a:r>
            <a:r>
              <a:rPr lang="tr-TR" dirty="0">
                <a:hlinkClick r:id="rId5"/>
              </a:rPr>
              <a:t> Drive</a:t>
            </a:r>
            <a:r>
              <a:rPr lang="tr-TR" dirty="0"/>
              <a:t>. Mümkünse </a:t>
            </a:r>
            <a:r>
              <a:rPr lang="tr-TR" b="1" dirty="0" err="1"/>
              <a:t>eGFRcr-cys</a:t>
            </a:r>
            <a:r>
              <a:rPr lang="tr-TR" b="1" dirty="0"/>
              <a:t> (kreatinin + </a:t>
            </a:r>
            <a:r>
              <a:rPr lang="tr-TR" b="1" dirty="0" err="1"/>
              <a:t>sistatin</a:t>
            </a:r>
            <a:r>
              <a:rPr lang="tr-TR" b="1" dirty="0"/>
              <a:t>)</a:t>
            </a:r>
            <a:r>
              <a:rPr lang="tr-TR" dirty="0"/>
              <a:t> kombine formülü kullanılması önerilir.</a:t>
            </a:r>
          </a:p>
          <a:p>
            <a:pPr>
              <a:buFont typeface="Arial" panose="020B0604020202020204" pitchFamily="34" charset="0"/>
              <a:buChar char="•"/>
            </a:pPr>
            <a:r>
              <a:rPr lang="tr-TR" b="1" dirty="0"/>
              <a:t>Ölçüm Gerekebilen Durumlar:</a:t>
            </a:r>
            <a:r>
              <a:rPr lang="tr-TR" dirty="0"/>
              <a:t> Kılavuz, bazı durumlarda (ör. </a:t>
            </a:r>
            <a:r>
              <a:rPr lang="tr-TR" b="1" dirty="0"/>
              <a:t>çok kırılgan hasta</a:t>
            </a:r>
            <a:r>
              <a:rPr lang="tr-TR" dirty="0"/>
              <a:t>, sıra dışı vücut kompozisyonu, ilaca doz ayarı gereken durumlar) </a:t>
            </a:r>
            <a:r>
              <a:rPr lang="tr-TR" b="1" dirty="0"/>
              <a:t>ölçülen GFR</a:t>
            </a:r>
            <a:r>
              <a:rPr lang="tr-TR" dirty="0"/>
              <a:t> yöntemlerinin (</a:t>
            </a:r>
            <a:r>
              <a:rPr lang="tr-TR" dirty="0" err="1"/>
              <a:t>inülin</a:t>
            </a:r>
            <a:r>
              <a:rPr lang="tr-TR" dirty="0"/>
              <a:t> klirensi, nükleer tıp vb.) kullanılabileceğini belirtir</a:t>
            </a:r>
            <a:r>
              <a:rPr lang="tr-TR" dirty="0">
                <a:hlinkClick r:id="rId6"/>
              </a:rPr>
              <a:t>kdigo.org</a:t>
            </a:r>
            <a:r>
              <a:rPr lang="tr-TR" dirty="0">
                <a:hlinkClick r:id="rId7"/>
              </a:rPr>
              <a:t>kdigo.org</a:t>
            </a:r>
            <a:r>
              <a:rPr lang="tr-TR" dirty="0"/>
              <a:t>. Özellikle eGFR sonuçlarının güven vermediği ekstrem durumlarda ölçüm düşünülmelidir.</a:t>
            </a:r>
          </a:p>
          <a:p>
            <a:endParaRPr lang="tr-TR" dirty="0"/>
          </a:p>
        </p:txBody>
      </p:sp>
      <p:sp>
        <p:nvSpPr>
          <p:cNvPr id="4" name="Slide Number Placeholder 3"/>
          <p:cNvSpPr>
            <a:spLocks noGrp="1"/>
          </p:cNvSpPr>
          <p:nvPr>
            <p:ph type="sldNum" sz="quarter" idx="5"/>
          </p:nvPr>
        </p:nvSpPr>
        <p:spPr/>
        <p:txBody>
          <a:bodyPr/>
          <a:lstStyle/>
          <a:p>
            <a:pPr>
              <a:defRPr/>
            </a:pPr>
            <a:fld id="{1877AC78-7E70-49CF-9EF3-61B9CD5034FF}" type="slidenum">
              <a:rPr lang="tr-TR" altLang="en-US" smtClean="0"/>
              <a:pPr>
                <a:defRPr/>
              </a:pPr>
              <a:t>19</a:t>
            </a:fld>
            <a:endParaRPr lang="tr-TR" altLang="en-US"/>
          </a:p>
        </p:txBody>
      </p:sp>
    </p:spTree>
    <p:extLst>
      <p:ext uri="{BB962C8B-B14F-4D97-AF65-F5344CB8AC3E}">
        <p14:creationId xmlns:p14="http://schemas.microsoft.com/office/powerpoint/2010/main" val="111247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fld id="{D1CC130A-B7E2-4E30-A2C9-3EC7298FABD9}" type="datetimeFigureOut">
              <a:rPr lang="en-US" smtClean="0"/>
              <a:pPr>
                <a:defRPr/>
              </a:pPr>
              <a:t>10/16/2025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E6E62F-68F7-447C-83AE-F6DC91A40942}" type="slidenum">
              <a:rPr lang="en-US" smtClean="0"/>
              <a:pPr>
                <a:defRPr/>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56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001B27F4-F7C3-4E0B-A6D8-0E6954D0C086}" type="datetimeFigureOut">
              <a:rPr lang="en-US" smtClean="0"/>
              <a:pPr>
                <a:defRPr/>
              </a:pPr>
              <a:t>10/16/2025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8B185AF-738E-49DA-B919-4B16AEABB064}" type="slidenum">
              <a:rPr lang="en-US" smtClean="0"/>
              <a:pPr>
                <a:defRPr/>
              </a:pPr>
              <a:t>‹#›</a:t>
            </a:fld>
            <a:endParaRPr lang="en-US"/>
          </a:p>
        </p:txBody>
      </p:sp>
    </p:spTree>
    <p:extLst>
      <p:ext uri="{BB962C8B-B14F-4D97-AF65-F5344CB8AC3E}">
        <p14:creationId xmlns:p14="http://schemas.microsoft.com/office/powerpoint/2010/main" val="2429104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9198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6DBF0AFB-0B6A-49F2-8EA0-F62D31409C28}" type="datetimeFigureOut">
              <a:rPr lang="en-US" smtClean="0"/>
              <a:pPr>
                <a:defRPr/>
              </a:pPr>
              <a:t>10/16/2025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0B3DA8-FEF9-49BD-87C5-003B0B4B34F5}" type="slidenum">
              <a:rPr lang="en-US" smtClean="0"/>
              <a:pPr>
                <a:defRPr/>
              </a:pPr>
              <a:t>‹#›</a:t>
            </a:fld>
            <a:endParaRPr lang="en-US"/>
          </a:p>
        </p:txBody>
      </p:sp>
    </p:spTree>
    <p:extLst>
      <p:ext uri="{BB962C8B-B14F-4D97-AF65-F5344CB8AC3E}">
        <p14:creationId xmlns:p14="http://schemas.microsoft.com/office/powerpoint/2010/main" val="3163336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09600" y="277813"/>
            <a:ext cx="10972800" cy="58483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Veri Yer Tutucusu 2"/>
          <p:cNvSpPr>
            <a:spLocks noGrp="1"/>
          </p:cNvSpPr>
          <p:nvPr>
            <p:ph type="dt" sz="half" idx="10"/>
          </p:nvPr>
        </p:nvSpPr>
        <p:spPr>
          <a:xfrm>
            <a:off x="609600" y="6245225"/>
            <a:ext cx="2844800" cy="476250"/>
          </a:xfrm>
        </p:spPr>
        <p:txBody>
          <a:bodyPr/>
          <a:lstStyle>
            <a:lvl1pPr>
              <a:defRPr/>
            </a:lvl1pPr>
          </a:lstStyle>
          <a:p>
            <a:endParaRPr lang="tr-TR"/>
          </a:p>
        </p:txBody>
      </p:sp>
      <p:sp>
        <p:nvSpPr>
          <p:cNvPr id="4" name="Altbilgi Yer Tutucusu 3"/>
          <p:cNvSpPr>
            <a:spLocks noGrp="1"/>
          </p:cNvSpPr>
          <p:nvPr>
            <p:ph type="ftr" sz="quarter" idx="11"/>
          </p:nvPr>
        </p:nvSpPr>
        <p:spPr>
          <a:xfrm>
            <a:off x="4165600" y="6245225"/>
            <a:ext cx="3860800" cy="476250"/>
          </a:xfrm>
        </p:spPr>
        <p:txBody>
          <a:bodyPr/>
          <a:lstStyle>
            <a:lvl1pPr>
              <a:defRPr/>
            </a:lvl1pPr>
          </a:lstStyle>
          <a:p>
            <a:endParaRPr lang="tr-TR"/>
          </a:p>
        </p:txBody>
      </p:sp>
      <p:sp>
        <p:nvSpPr>
          <p:cNvPr id="5" name="Slayt Numarası Yer Tutucusu 4"/>
          <p:cNvSpPr>
            <a:spLocks noGrp="1"/>
          </p:cNvSpPr>
          <p:nvPr>
            <p:ph type="sldNum" sz="quarter" idx="12"/>
          </p:nvPr>
        </p:nvSpPr>
        <p:spPr>
          <a:xfrm>
            <a:off x="8737600" y="6245225"/>
            <a:ext cx="2844800" cy="476250"/>
          </a:xfrm>
        </p:spPr>
        <p:txBody>
          <a:bodyPr/>
          <a:lstStyle>
            <a:lvl1pPr>
              <a:defRPr/>
            </a:lvl1pPr>
          </a:lstStyle>
          <a:p>
            <a:fld id="{42E24D23-4C30-4CEE-9154-646AF11B0D4B}" type="slidenum">
              <a:rPr lang="tr-TR"/>
              <a:pPr/>
              <a:t>‹#›</a:t>
            </a:fld>
            <a:endParaRPr lang="tr-TR"/>
          </a:p>
        </p:txBody>
      </p:sp>
    </p:spTree>
    <p:extLst>
      <p:ext uri="{BB962C8B-B14F-4D97-AF65-F5344CB8AC3E}">
        <p14:creationId xmlns:p14="http://schemas.microsoft.com/office/powerpoint/2010/main" val="190598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00AB-E83A-4761-1682-6D9B58891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A745FF80-3749-1F10-6607-21288C6AB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8FE4F0CF-3662-66C5-911D-7C7513D700B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92FC244-F4C9-B03F-3A2D-051B2D4B34E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28A56E0-F51B-E547-E3F2-A0B3E1020B3C}"/>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3574058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8305-06A2-F519-F5F3-5BDF56094C33}"/>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1042B9B2-D831-DC40-0001-CD7F37842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A151C3F4-64DC-885A-83C8-FB1BCCAAB1F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B9112E7-0CE8-6E8D-CD2A-489DF9046A6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D9C4B94-52EE-D039-073D-6959F463C202}"/>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99938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091C-6F35-BDD8-F258-BB69173FF5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E7D8F11F-B59C-1844-042A-998B25D86A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1D4B7-90A3-1951-162E-7C03BCE69C4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D8AE111-2240-8B28-107E-68B10F80138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6BB9360-D489-EBC8-CB96-944474A825BF}"/>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231462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1615-E70A-812A-4F00-A4384D678D81}"/>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A8D8ABB-8E09-5845-0D65-97D7012076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6337D3CF-4224-C7C3-AF48-FC48D3635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96817E0B-08A6-A436-45B1-9136B3A4191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9740732-22FC-44DB-9972-59941C68D4A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57FBBEF-1AAD-C102-7AEB-0C2A4086A384}"/>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1689235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5840-B26E-24DC-EA46-F3E7BFAB703C}"/>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DD1C9F64-E908-EF69-BB2F-784497746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02EF3-E733-CC41-03CC-4D89FF7483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523A9A94-B3C4-7FAE-623B-1897C7307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A93FE6-5869-14D1-B508-EAB07B26DD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5450F0A9-F8FC-DAE2-5DDB-8BD2CEFBB821}"/>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7145FEF-801B-7927-0769-9BE2C01FC1C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67F6AC2B-6ADA-2301-DF13-6DD4C0C7197C}"/>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998248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1F3B-A500-93FC-8467-74717067A333}"/>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7F31F14-FDBC-6A25-1B6D-0CDA4C50D111}"/>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1D6D0683-B41B-656D-B62F-DE69806E5D8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91448E1-CD05-C7B9-1EBB-CCDDCFABE71E}"/>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17520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AB86E-4D3C-98CF-1FD6-43A8C90D60B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A52DE2CD-2CC8-CC40-2458-52DE56C3660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553A360C-DF71-BD78-6EF9-5326FE181E55}"/>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80231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408F28AE-B9EB-4CD6-8B1A-A72557666755}" type="datetimeFigureOut">
              <a:rPr lang="en-US" smtClean="0"/>
              <a:pPr>
                <a:defRPr/>
              </a:pPr>
              <a:t>10/16/2025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FD20FA5-5E1E-40A9-8D1A-4CEB65558A47}" type="slidenum">
              <a:rPr lang="en-US" smtClean="0"/>
              <a:pPr>
                <a:defRPr/>
              </a:pPr>
              <a:t>‹#›</a:t>
            </a:fld>
            <a:endParaRPr lang="en-US"/>
          </a:p>
        </p:txBody>
      </p:sp>
    </p:spTree>
    <p:extLst>
      <p:ext uri="{BB962C8B-B14F-4D97-AF65-F5344CB8AC3E}">
        <p14:creationId xmlns:p14="http://schemas.microsoft.com/office/powerpoint/2010/main" val="1362095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715A-8E27-6532-9279-0B75E0B3B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073788D9-FC26-69ED-E13A-6CB98E9484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D3D1A2F7-94AE-D159-DBCD-3BEADD5E6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F0ADD-4C29-B418-0D78-BE7F7E5126D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9F55C9F-8506-B9FF-C975-BF838D79618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23C72D2-25E6-FD14-ED3D-95B5F252D10B}"/>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810947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FE5C-DA20-CC38-C046-6A322C51F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BE87EFAF-7E4F-ADB3-2AEA-F547D483B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9F431737-E424-E638-A7CC-107C532AC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F6869-C248-577F-0A4C-120246B7E7E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7764633-45A2-32A0-322C-DD3C949CB3C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2FF7302-896A-00FD-1959-D39538455E80}"/>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439088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258C-E2C4-41E3-C701-278FFC867C52}"/>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89BF5BC4-F449-413B-10F6-6DC67D8DC8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8166C6E5-AE21-1DBC-A030-F636DBC2D6C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028EA3F-4F07-C7B0-F9F6-F6D0874EBE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9E2C639-1426-5B5D-BBBF-3D83AE79339C}"/>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522991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80ED0E-D939-7FBD-3BEC-031E6A59A8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1EDBD6E7-3906-D7C3-0237-00875E1397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C83EE657-488D-46F3-5F70-CE4342BB729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168E7D8-DCCC-4205-320E-69A4820AE4B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2F0DDDE-7156-A16A-0202-01C0723975D8}"/>
              </a:ext>
            </a:extLst>
          </p:cNvPr>
          <p:cNvSpPr>
            <a:spLocks noGrp="1"/>
          </p:cNvSpPr>
          <p:nvPr>
            <p:ph type="sldNum" sz="quarter" idx="12"/>
          </p:nvPr>
        </p:nvSpPr>
        <p:spPr/>
        <p:txBody>
          <a:bodyPr/>
          <a:lstStyle/>
          <a:p>
            <a:pPr>
              <a:defRPr/>
            </a:pPr>
            <a:fld id="{F4B2EDEA-6D1E-40BE-9E2D-AE0BA95C0021}" type="slidenum">
              <a:rPr lang="en-US" altLang="en-US" smtClean="0"/>
              <a:pPr>
                <a:defRPr/>
              </a:pPr>
              <a:t>‹#›</a:t>
            </a:fld>
            <a:endParaRPr lang="en-US" altLang="en-US"/>
          </a:p>
        </p:txBody>
      </p:sp>
    </p:spTree>
    <p:extLst>
      <p:ext uri="{BB962C8B-B14F-4D97-AF65-F5344CB8AC3E}">
        <p14:creationId xmlns:p14="http://schemas.microsoft.com/office/powerpoint/2010/main" val="2649364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Veri Yer Tutucusu 9"/>
          <p:cNvSpPr>
            <a:spLocks noGrp="1"/>
          </p:cNvSpPr>
          <p:nvPr>
            <p:ph type="dt" sz="half" idx="10"/>
          </p:nvPr>
        </p:nvSpPr>
        <p:spPr/>
        <p:txBody>
          <a:bodyPr/>
          <a:lstStyle>
            <a:lvl1pPr>
              <a:defRPr/>
            </a:lvl1pPr>
          </a:lstStyle>
          <a:p>
            <a:pPr>
              <a:defRPr/>
            </a:pPr>
            <a:fld id="{43CF8562-E028-4C79-93EE-B117266C4ABD}" type="datetimeFigureOut">
              <a:rPr lang="en-US"/>
              <a:pPr>
                <a:defRPr/>
              </a:pPr>
              <a:t>10/16/2025</a:t>
            </a:fld>
            <a:endParaRPr lang="en-US"/>
          </a:p>
        </p:txBody>
      </p:sp>
      <p:sp>
        <p:nvSpPr>
          <p:cNvPr id="6" name="Altbilgi Yer Tutucusu 21"/>
          <p:cNvSpPr>
            <a:spLocks noGrp="1"/>
          </p:cNvSpPr>
          <p:nvPr>
            <p:ph type="ftr" sz="quarter" idx="11"/>
          </p:nvPr>
        </p:nvSpPr>
        <p:spPr/>
        <p:txBody>
          <a:bodyPr/>
          <a:lstStyle>
            <a:lvl1pPr>
              <a:defRPr/>
            </a:lvl1pPr>
          </a:lstStyle>
          <a:p>
            <a:pPr>
              <a:defRPr/>
            </a:pPr>
            <a:endParaRPr lang="en-US"/>
          </a:p>
        </p:txBody>
      </p:sp>
      <p:sp>
        <p:nvSpPr>
          <p:cNvPr id="7" name="Slayt Numarası Yer Tutucusu 17"/>
          <p:cNvSpPr>
            <a:spLocks noGrp="1"/>
          </p:cNvSpPr>
          <p:nvPr>
            <p:ph type="sldNum" sz="quarter" idx="12"/>
          </p:nvPr>
        </p:nvSpPr>
        <p:spPr/>
        <p:txBody>
          <a:bodyPr/>
          <a:lstStyle>
            <a:lvl1pPr>
              <a:defRPr/>
            </a:lvl1pPr>
          </a:lstStyle>
          <a:p>
            <a:pPr>
              <a:defRPr/>
            </a:pPr>
            <a:fld id="{11E365E8-71FC-4FA2-A242-5E1E45B63F4F}" type="slidenum">
              <a:rPr lang="en-US"/>
              <a:pPr>
                <a:defRPr/>
              </a:pPr>
              <a:t>‹#›</a:t>
            </a:fld>
            <a:endParaRPr lang="en-US"/>
          </a:p>
        </p:txBody>
      </p:sp>
    </p:spTree>
    <p:extLst>
      <p:ext uri="{BB962C8B-B14F-4D97-AF65-F5344CB8AC3E}">
        <p14:creationId xmlns:p14="http://schemas.microsoft.com/office/powerpoint/2010/main" val="2610738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400">
                <a:solidFill>
                  <a:srgbClr val="E73458"/>
                </a:solidFill>
              </a:defRPr>
            </a:lvl1pPr>
          </a:lstStyle>
          <a:p>
            <a:r>
              <a:rPr lang="en-GB" dirty="0"/>
              <a:t>Click to edit Master title style</a:t>
            </a:r>
            <a:endParaRPr lang="en-US" dirty="0"/>
          </a:p>
        </p:txBody>
      </p:sp>
      <p:sp>
        <p:nvSpPr>
          <p:cNvPr id="3" name="Content Placeholder 2"/>
          <p:cNvSpPr>
            <a:spLocks noGrp="1"/>
          </p:cNvSpPr>
          <p:nvPr>
            <p:ph idx="1"/>
          </p:nvPr>
        </p:nvSpPr>
        <p:spPr>
          <a:xfrm>
            <a:off x="1025730" y="1774800"/>
            <a:ext cx="10112927" cy="3860417"/>
          </a:xfrm>
        </p:spPr>
        <p:txBody>
          <a:bodyPr/>
          <a:lstStyle>
            <a:lvl1pPr>
              <a:buClr>
                <a:srgbClr val="E73458"/>
              </a:buClr>
              <a:defRPr sz="2000">
                <a:solidFill>
                  <a:srgbClr val="575757"/>
                </a:solidFill>
              </a:defRPr>
            </a:lvl1pPr>
            <a:lvl2pPr>
              <a:buClr>
                <a:srgbClr val="E73458"/>
              </a:buClr>
              <a:defRPr sz="1800">
                <a:solidFill>
                  <a:srgbClr val="575757"/>
                </a:solidFill>
              </a:defRPr>
            </a:lvl2pPr>
            <a:lvl3pPr>
              <a:buClr>
                <a:srgbClr val="E73458"/>
              </a:buClr>
              <a:defRPr sz="1600">
                <a:solidFill>
                  <a:srgbClr val="575757"/>
                </a:solidFill>
              </a:defRPr>
            </a:lvl3pPr>
            <a:lvl4pPr>
              <a:buClr>
                <a:srgbClr val="E73458"/>
              </a:buClr>
              <a:defRPr sz="1400">
                <a:solidFill>
                  <a:srgbClr val="575757"/>
                </a:solidFill>
              </a:defRPr>
            </a:lvl4pPr>
            <a:lvl5pPr>
              <a:buClr>
                <a:srgbClr val="E73458"/>
              </a:buClr>
              <a:defRPr sz="1400">
                <a:solidFill>
                  <a:srgbClr val="575757"/>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p:cNvSpPr>
            <a:spLocks noGrp="1"/>
          </p:cNvSpPr>
          <p:nvPr>
            <p:ph type="body" sz="quarter" idx="10"/>
          </p:nvPr>
        </p:nvSpPr>
        <p:spPr>
          <a:xfrm>
            <a:off x="1026584" y="5899150"/>
            <a:ext cx="8235949" cy="592138"/>
          </a:xfrm>
        </p:spPr>
        <p:txBody>
          <a:bodyPr anchor="b">
            <a:normAutofit/>
          </a:bodyPr>
          <a:lstStyle>
            <a:lvl1pPr marL="0" indent="0">
              <a:buNone/>
              <a:defRPr sz="800"/>
            </a:lvl1pPr>
          </a:lstStyle>
          <a:p>
            <a:pPr lvl="0"/>
            <a:r>
              <a:rPr lang="en-GB" dirty="0"/>
              <a:t>Click to edit Master text styles</a:t>
            </a:r>
          </a:p>
        </p:txBody>
      </p:sp>
    </p:spTree>
    <p:extLst>
      <p:ext uri="{BB962C8B-B14F-4D97-AF65-F5344CB8AC3E}">
        <p14:creationId xmlns:p14="http://schemas.microsoft.com/office/powerpoint/2010/main" val="3182644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09600" y="277813"/>
            <a:ext cx="10972800" cy="584835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Veri Yer Tutucusu 2"/>
          <p:cNvSpPr>
            <a:spLocks noGrp="1"/>
          </p:cNvSpPr>
          <p:nvPr>
            <p:ph type="dt" sz="half" idx="10"/>
          </p:nvPr>
        </p:nvSpPr>
        <p:spPr>
          <a:xfrm>
            <a:off x="609600" y="6245225"/>
            <a:ext cx="2844800" cy="476250"/>
          </a:xfrm>
        </p:spPr>
        <p:txBody>
          <a:bodyPr/>
          <a:lstStyle>
            <a:lvl1pPr>
              <a:defRPr/>
            </a:lvl1pPr>
          </a:lstStyle>
          <a:p>
            <a:endParaRPr lang="tr-TR"/>
          </a:p>
        </p:txBody>
      </p:sp>
      <p:sp>
        <p:nvSpPr>
          <p:cNvPr id="4" name="Altbilgi Yer Tutucusu 3"/>
          <p:cNvSpPr>
            <a:spLocks noGrp="1"/>
          </p:cNvSpPr>
          <p:nvPr>
            <p:ph type="ftr" sz="quarter" idx="11"/>
          </p:nvPr>
        </p:nvSpPr>
        <p:spPr>
          <a:xfrm>
            <a:off x="4165600" y="6245225"/>
            <a:ext cx="3860800" cy="476250"/>
          </a:xfrm>
        </p:spPr>
        <p:txBody>
          <a:bodyPr/>
          <a:lstStyle>
            <a:lvl1pPr>
              <a:defRPr/>
            </a:lvl1pPr>
          </a:lstStyle>
          <a:p>
            <a:endParaRPr lang="tr-TR"/>
          </a:p>
        </p:txBody>
      </p:sp>
      <p:sp>
        <p:nvSpPr>
          <p:cNvPr id="5" name="Slayt Numarası Yer Tutucusu 4"/>
          <p:cNvSpPr>
            <a:spLocks noGrp="1"/>
          </p:cNvSpPr>
          <p:nvPr>
            <p:ph type="sldNum" sz="quarter" idx="12"/>
          </p:nvPr>
        </p:nvSpPr>
        <p:spPr>
          <a:xfrm>
            <a:off x="8737600" y="6245225"/>
            <a:ext cx="2844800" cy="476250"/>
          </a:xfrm>
        </p:spPr>
        <p:txBody>
          <a:bodyPr/>
          <a:lstStyle>
            <a:lvl1pPr>
              <a:defRPr/>
            </a:lvl1pPr>
          </a:lstStyle>
          <a:p>
            <a:fld id="{42E24D23-4C30-4CEE-9154-646AF11B0D4B}" type="slidenum">
              <a:rPr lang="tr-TR"/>
              <a:pPr/>
              <a:t>‹#›</a:t>
            </a:fld>
            <a:endParaRPr lang="tr-TR"/>
          </a:p>
        </p:txBody>
      </p:sp>
    </p:spTree>
    <p:extLst>
      <p:ext uri="{BB962C8B-B14F-4D97-AF65-F5344CB8AC3E}">
        <p14:creationId xmlns:p14="http://schemas.microsoft.com/office/powerpoint/2010/main" val="525252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652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99045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5482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pPr>
              <a:defRPr/>
            </a:pPr>
            <a:fld id="{45E2C6E4-1601-4A35-BAFB-2ACD9F6159B0}" type="datetimeFigureOut">
              <a:rPr lang="en-US" smtClean="0"/>
              <a:pPr>
                <a:defRPr/>
              </a:pPr>
              <a:t>10/16/2025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B8A12F-5342-42AF-A024-849385E98EB0}" type="slidenum">
              <a:rPr lang="en-US" smtClean="0"/>
              <a:pPr>
                <a:defRPr/>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98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87096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45014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148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8908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8906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8451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76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591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fld id="{2BEEE9BF-E2FA-440B-851E-D2007F1E8B59}" type="datetimeFigureOut">
              <a:rPr lang="en-US" smtClean="0"/>
              <a:pPr>
                <a:defRPr/>
              </a:pPr>
              <a:t>10/16/2025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A4A6FA-314A-4059-A095-A96A42191206}" type="slidenum">
              <a:rPr lang="en-US" smtClean="0"/>
              <a:pPr>
                <a:defRPr/>
              </a:pPr>
              <a:t>‹#›</a:t>
            </a:fld>
            <a:endParaRPr lang="en-US"/>
          </a:p>
        </p:txBody>
      </p:sp>
    </p:spTree>
    <p:extLst>
      <p:ext uri="{BB962C8B-B14F-4D97-AF65-F5344CB8AC3E}">
        <p14:creationId xmlns:p14="http://schemas.microsoft.com/office/powerpoint/2010/main" val="3089057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fld id="{8ABF7EEE-A2BE-4E39-A4FB-BEE2F8E89524}" type="datetimeFigureOut">
              <a:rPr lang="en-US" smtClean="0"/>
              <a:pPr>
                <a:defRPr/>
              </a:pPr>
              <a:t>10/16/2025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B8ED98A-6C5E-4D5E-884B-39C414263350}" type="slidenum">
              <a:rPr lang="en-US" smtClean="0"/>
              <a:pPr>
                <a:defRPr/>
              </a:pPr>
              <a:t>‹#›</a:t>
            </a:fld>
            <a:endParaRPr lang="en-US"/>
          </a:p>
        </p:txBody>
      </p:sp>
    </p:spTree>
    <p:extLst>
      <p:ext uri="{BB962C8B-B14F-4D97-AF65-F5344CB8AC3E}">
        <p14:creationId xmlns:p14="http://schemas.microsoft.com/office/powerpoint/2010/main" val="164351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pPr>
              <a:defRPr/>
            </a:pPr>
            <a:fld id="{A98F6C6D-00CD-4B36-8F74-302CB745C3BF}" type="datetimeFigureOut">
              <a:rPr lang="en-US" smtClean="0"/>
              <a:pPr>
                <a:defRPr/>
              </a:pPr>
              <a:t>10/16/2025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98CE6BE-3074-4475-8423-65824EB4265A}" type="slidenum">
              <a:rPr lang="en-US" smtClean="0"/>
              <a:pPr>
                <a:defRPr/>
              </a:pPr>
              <a:t>‹#›</a:t>
            </a:fld>
            <a:endParaRPr lang="en-US"/>
          </a:p>
        </p:txBody>
      </p:sp>
    </p:spTree>
    <p:extLst>
      <p:ext uri="{BB962C8B-B14F-4D97-AF65-F5344CB8AC3E}">
        <p14:creationId xmlns:p14="http://schemas.microsoft.com/office/powerpoint/2010/main" val="247656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1BD3B084-2B2C-4A09-BFFD-2CCABD1078DC}" type="datetimeFigureOut">
              <a:rPr lang="en-US" smtClean="0"/>
              <a:pPr>
                <a:defRPr/>
              </a:pPr>
              <a:t>10/16/2025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97A9BE1F-C75F-40AF-98B9-E6ED87D5B992}" type="slidenum">
              <a:rPr lang="en-US" smtClean="0"/>
              <a:pPr>
                <a:defRPr/>
              </a:pPr>
              <a:t>‹#›</a:t>
            </a:fld>
            <a:endParaRPr lang="en-US"/>
          </a:p>
        </p:txBody>
      </p:sp>
    </p:spTree>
    <p:extLst>
      <p:ext uri="{BB962C8B-B14F-4D97-AF65-F5344CB8AC3E}">
        <p14:creationId xmlns:p14="http://schemas.microsoft.com/office/powerpoint/2010/main" val="152282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pPr>
              <a:defRPr/>
            </a:pPr>
            <a:fld id="{8C152590-0035-412C-8F50-C86B720AC3EB}" type="datetimeFigureOut">
              <a:rPr lang="en-US" smtClean="0"/>
              <a:pPr>
                <a:defRPr/>
              </a:pPr>
              <a:t>10/16/2025</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EF80C22C-5108-48A4-82C7-771294D0771B}" type="slidenum">
              <a:rPr lang="en-US" smtClean="0"/>
              <a:pPr>
                <a:defRPr/>
              </a:pPr>
              <a:t>‹#›</a:t>
            </a:fld>
            <a:endParaRPr lang="en-US"/>
          </a:p>
        </p:txBody>
      </p:sp>
    </p:spTree>
    <p:extLst>
      <p:ext uri="{BB962C8B-B14F-4D97-AF65-F5344CB8AC3E}">
        <p14:creationId xmlns:p14="http://schemas.microsoft.com/office/powerpoint/2010/main" val="240681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17"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pPr>
              <a:defRPr/>
            </a:pPr>
            <a:fld id="{49064DA6-CF4C-4E92-A414-2A95CEFDC069}" type="datetimeFigureOut">
              <a:rPr lang="en-US" smtClean="0"/>
              <a:pPr>
                <a:defRPr/>
              </a:pPr>
              <a:t>10/16/2025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99EB5E5-A0FC-4C6E-9C9E-3C1DF10F2A32}" type="slidenum">
              <a:rPr lang="en-US" smtClean="0"/>
              <a:pPr>
                <a:defRPr/>
              </a:pPr>
              <a:t>‹#›</a:t>
            </a:fld>
            <a:endParaRPr lang="en-US"/>
          </a:p>
        </p:txBody>
      </p:sp>
    </p:spTree>
    <p:extLst>
      <p:ext uri="{BB962C8B-B14F-4D97-AF65-F5344CB8AC3E}">
        <p14:creationId xmlns:p14="http://schemas.microsoft.com/office/powerpoint/2010/main" val="8605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1" y="6334316"/>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91943E2E-2692-49E4-BB72-8D80AC100A07}" type="datetimeFigureOut">
              <a:rPr lang="en-US" smtClean="0"/>
              <a:pPr>
                <a:defRPr/>
              </a:pPr>
              <a:t>10/16/2025</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D9CA1EEF-CF95-4019-81CC-CE0E84CB3F97}" type="slidenum">
              <a:rPr lang="en-US" smtClean="0"/>
              <a:pPr>
                <a:defRPr/>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583518"/>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97E78-8093-266A-701C-67525A6CD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6CCF831-6A7B-9AB2-EC4B-8BD6F3A30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9BF71AAB-BE06-2E6C-67DA-D5E0866591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91943E2E-2692-49E4-BB72-8D80AC100A07}" type="datetimeFigureOut">
              <a:rPr lang="en-US" smtClean="0"/>
              <a:pPr>
                <a:defRPr/>
              </a:pPr>
              <a:t>10/16/2025</a:t>
            </a:fld>
            <a:endParaRPr lang="en-US"/>
          </a:p>
        </p:txBody>
      </p:sp>
      <p:sp>
        <p:nvSpPr>
          <p:cNvPr id="5" name="Footer Placeholder 4">
            <a:extLst>
              <a:ext uri="{FF2B5EF4-FFF2-40B4-BE49-F238E27FC236}">
                <a16:creationId xmlns:a16="http://schemas.microsoft.com/office/drawing/2014/main" id="{392789B3-F6C6-4135-E783-D71E7337C3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C73C7E3-6FC2-9574-3E5B-D0CD21256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D9CA1EEF-CF95-4019-81CC-CE0E84CB3F97}" type="slidenum">
              <a:rPr lang="en-US" smtClean="0"/>
              <a:pPr>
                <a:defRPr/>
              </a:pPr>
              <a:t>‹#›</a:t>
            </a:fld>
            <a:endParaRPr lang="en-US"/>
          </a:p>
        </p:txBody>
      </p:sp>
    </p:spTree>
    <p:extLst>
      <p:ext uri="{BB962C8B-B14F-4D97-AF65-F5344CB8AC3E}">
        <p14:creationId xmlns:p14="http://schemas.microsoft.com/office/powerpoint/2010/main" val="2922937724"/>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160" r:id="rId13"/>
    <p:sldLayoutId id="21474842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722484985"/>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6"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68.jpeg"/><Relationship Id="rId1" Type="http://schemas.openxmlformats.org/officeDocument/2006/relationships/slideLayout" Target="../slideLayouts/slideLayout1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hyperlink" Target="https://www.ckdpc.org/risk-models.html" TargetMode="Externa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diagramLayout" Target="../diagrams/layout11.xml"/><Relationship Id="rId7" Type="http://schemas.openxmlformats.org/officeDocument/2006/relationships/image" Target="../media/image27.png"/><Relationship Id="rId2" Type="http://schemas.openxmlformats.org/officeDocument/2006/relationships/diagramData" Target="../diagrams/data11.xml"/><Relationship Id="rId1" Type="http://schemas.openxmlformats.org/officeDocument/2006/relationships/slideLayout" Target="../slideLayouts/slideLayout32.xml"/><Relationship Id="rId6" Type="http://schemas.microsoft.com/office/2007/relationships/diagramDrawing" Target="../diagrams/drawing11.xml"/><Relationship Id="rId11" Type="http://schemas.openxmlformats.org/officeDocument/2006/relationships/image" Target="../media/image31.png"/><Relationship Id="rId5" Type="http://schemas.openxmlformats.org/officeDocument/2006/relationships/diagramColors" Target="../diagrams/colors11.xml"/><Relationship Id="rId10" Type="http://schemas.openxmlformats.org/officeDocument/2006/relationships/image" Target="../media/image30.png"/><Relationship Id="rId4" Type="http://schemas.openxmlformats.org/officeDocument/2006/relationships/diagramQuickStyle" Target="../diagrams/quickStyle11.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6.tmp"/><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diagramLayout" Target="../diagrams/layout13.xml"/><Relationship Id="rId7" Type="http://schemas.openxmlformats.org/officeDocument/2006/relationships/image" Target="../media/image28.emf"/><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openxmlformats.org/officeDocument/2006/relationships/image" Target="../media/image31.png"/><Relationship Id="rId5" Type="http://schemas.openxmlformats.org/officeDocument/2006/relationships/diagramColors" Target="../diagrams/colors13.xml"/><Relationship Id="rId10" Type="http://schemas.openxmlformats.org/officeDocument/2006/relationships/image" Target="../media/image30.png"/><Relationship Id="rId4" Type="http://schemas.openxmlformats.org/officeDocument/2006/relationships/diagramQuickStyle" Target="../diagrams/quickStyle13.xml"/><Relationship Id="rId9"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wmf"/></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Layout" Target="../diagrams/layout15.xml"/><Relationship Id="rId7" Type="http://schemas.openxmlformats.org/officeDocument/2006/relationships/image" Target="../media/image50.emf"/><Relationship Id="rId12" Type="http://schemas.microsoft.com/office/2007/relationships/diagramDrawing" Target="../diagrams/drawing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diagramColors" Target="../diagrams/colors16.xml"/><Relationship Id="rId5" Type="http://schemas.openxmlformats.org/officeDocument/2006/relationships/diagramColors" Target="../diagrams/colors15.xml"/><Relationship Id="rId10" Type="http://schemas.openxmlformats.org/officeDocument/2006/relationships/diagramQuickStyle" Target="../diagrams/quickStyle16.xml"/><Relationship Id="rId4" Type="http://schemas.openxmlformats.org/officeDocument/2006/relationships/diagramQuickStyle" Target="../diagrams/quickStyle15.xml"/><Relationship Id="rId9" Type="http://schemas.openxmlformats.org/officeDocument/2006/relationships/diagramLayout" Target="../diagrams/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4.emf"/><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61.emf"/><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chart" Target="../charts/chart1.xml"/><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9.jpeg"/><Relationship Id="rId9" Type="http://schemas.microsoft.com/office/2007/relationships/diagramDrawing" Target="../diagrams/drawing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Diyagram">
            <a:extLst>
              <a:ext uri="{FF2B5EF4-FFF2-40B4-BE49-F238E27FC236}">
                <a16:creationId xmlns:a16="http://schemas.microsoft.com/office/drawing/2014/main" id="{377CCDCE-F2E5-4830-9C71-C5DA84FF8C8F}"/>
              </a:ext>
            </a:extLst>
          </p:cNvPr>
          <p:cNvGraphicFramePr/>
          <p:nvPr>
            <p:extLst>
              <p:ext uri="{D42A27DB-BD31-4B8C-83A1-F6EECF244321}">
                <p14:modId xmlns:p14="http://schemas.microsoft.com/office/powerpoint/2010/main" val="3883516996"/>
              </p:ext>
            </p:extLst>
          </p:nvPr>
        </p:nvGraphicFramePr>
        <p:xfrm>
          <a:off x="1703512" y="1747901"/>
          <a:ext cx="9451776" cy="3810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6 Diyagram">
            <a:extLst>
              <a:ext uri="{FF2B5EF4-FFF2-40B4-BE49-F238E27FC236}">
                <a16:creationId xmlns:a16="http://schemas.microsoft.com/office/drawing/2014/main" id="{1B44648A-0CF7-4306-985F-4ED1B57AF16F}"/>
              </a:ext>
            </a:extLst>
          </p:cNvPr>
          <p:cNvGraphicFramePr/>
          <p:nvPr/>
        </p:nvGraphicFramePr>
        <p:xfrm>
          <a:off x="2895600" y="4682345"/>
          <a:ext cx="6400800" cy="175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413" name="Picture 3" descr="itf_logo_buyuk">
            <a:extLst>
              <a:ext uri="{FF2B5EF4-FFF2-40B4-BE49-F238E27FC236}">
                <a16:creationId xmlns:a16="http://schemas.microsoft.com/office/drawing/2014/main" id="{3059E03C-3524-4F91-AAED-0C3077BB67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13148" y="115888"/>
            <a:ext cx="2085166" cy="185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Documents and Settings\meltem.mutlu\Desktop\yaşlı resim\img_yaslanma.jpg">
            <a:extLst>
              <a:ext uri="{FF2B5EF4-FFF2-40B4-BE49-F238E27FC236}">
                <a16:creationId xmlns:a16="http://schemas.microsoft.com/office/drawing/2014/main" id="{063DA844-FF52-47EE-903A-BE8495943F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6494" y="250415"/>
            <a:ext cx="2436634" cy="185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4FB01CE8-DB7F-4EC3-B3E2-F89DFE47780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5820" y="5012753"/>
            <a:ext cx="2210814"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505985E-8308-A3E4-121E-EE787D0DC57A}"/>
              </a:ext>
            </a:extLst>
          </p:cNvPr>
          <p:cNvPicPr>
            <a:picLocks noChangeAspect="1"/>
          </p:cNvPicPr>
          <p:nvPr/>
        </p:nvPicPr>
        <p:blipFill>
          <a:blip r:embed="rId16"/>
          <a:stretch>
            <a:fillRect/>
          </a:stretch>
        </p:blipFill>
        <p:spPr>
          <a:xfrm>
            <a:off x="2975991" y="250415"/>
            <a:ext cx="6556933" cy="18550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943873" y="1835532"/>
            <a:ext cx="5399087"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defRPr/>
            </a:pPr>
            <a:r>
              <a:rPr lang="tr-TR" b="1" dirty="0">
                <a:cs typeface="Arial" panose="020B0604020202020204" pitchFamily="34" charset="0"/>
              </a:rPr>
              <a:t> 300.000 hasta		  69.815    (% 0.15)</a:t>
            </a:r>
            <a:endParaRPr lang="en-US" b="1" dirty="0">
              <a:cs typeface="Arial" panose="020B0604020202020204" pitchFamily="34" charset="0"/>
            </a:endParaRPr>
          </a:p>
        </p:txBody>
      </p:sp>
      <p:sp>
        <p:nvSpPr>
          <p:cNvPr id="6" name="Text Box 5"/>
          <p:cNvSpPr txBox="1">
            <a:spLocks noChangeArrowheads="1"/>
          </p:cNvSpPr>
          <p:nvPr/>
        </p:nvSpPr>
        <p:spPr bwMode="auto">
          <a:xfrm>
            <a:off x="4943476" y="2780928"/>
            <a:ext cx="5400997"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defRPr/>
            </a:pPr>
            <a:r>
              <a:rPr lang="tr-TR" b="1" dirty="0">
                <a:cs typeface="Arial" panose="020B0604020202020204" pitchFamily="34" charset="0"/>
              </a:rPr>
              <a:t> 400.000 hasta	 	   125.667  (% 0.27)</a:t>
            </a:r>
            <a:endParaRPr lang="en-US" b="1" dirty="0">
              <a:cs typeface="Arial" panose="020B0604020202020204" pitchFamily="34" charset="0"/>
            </a:endParaRPr>
          </a:p>
        </p:txBody>
      </p:sp>
      <p:sp>
        <p:nvSpPr>
          <p:cNvPr id="7" name="Text Box 6"/>
          <p:cNvSpPr txBox="1">
            <a:spLocks noChangeArrowheads="1"/>
          </p:cNvSpPr>
          <p:nvPr/>
        </p:nvSpPr>
        <p:spPr bwMode="auto">
          <a:xfrm>
            <a:off x="4945064" y="4509120"/>
            <a:ext cx="5399087"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defRPr/>
            </a:pPr>
            <a:r>
              <a:rPr lang="tr-TR" b="1" dirty="0">
                <a:cs typeface="Arial" panose="020B0604020202020204" pitchFamily="34" charset="0"/>
              </a:rPr>
              <a:t> 5.300.000 hasta 	                  2.396.985  (% 5.15)</a:t>
            </a:r>
            <a:endParaRPr lang="en-US" b="1" dirty="0">
              <a:cs typeface="Arial" panose="020B0604020202020204" pitchFamily="34" charset="0"/>
            </a:endParaRPr>
          </a:p>
        </p:txBody>
      </p:sp>
      <p:sp>
        <p:nvSpPr>
          <p:cNvPr id="8" name="Text Box 7"/>
          <p:cNvSpPr txBox="1">
            <a:spLocks noChangeArrowheads="1"/>
          </p:cNvSpPr>
          <p:nvPr/>
        </p:nvSpPr>
        <p:spPr bwMode="auto">
          <a:xfrm>
            <a:off x="4945064" y="5301208"/>
            <a:ext cx="5399087"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defRPr/>
            </a:pPr>
            <a:r>
              <a:rPr lang="tr-TR" b="1" dirty="0">
                <a:cs typeface="Arial" panose="020B0604020202020204" pitchFamily="34" charset="0"/>
              </a:rPr>
              <a:t> 5.900.000 hasta		2.527.307  (% 5.43)</a:t>
            </a:r>
            <a:endParaRPr lang="en-US" b="1" dirty="0">
              <a:cs typeface="Arial" panose="020B0604020202020204" pitchFamily="34" charset="0"/>
            </a:endParaRPr>
          </a:p>
        </p:txBody>
      </p:sp>
      <p:sp>
        <p:nvSpPr>
          <p:cNvPr id="9" name="Rectangle 8"/>
          <p:cNvSpPr>
            <a:spLocks noChangeArrowheads="1"/>
          </p:cNvSpPr>
          <p:nvPr/>
        </p:nvSpPr>
        <p:spPr bwMode="auto">
          <a:xfrm>
            <a:off x="1992314" y="2546350"/>
            <a:ext cx="2771775" cy="6477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tr-TR" sz="2000" b="1" dirty="0">
                <a:solidFill>
                  <a:schemeClr val="tx1"/>
                </a:solidFill>
                <a:effectLst>
                  <a:outerShdw blurRad="38100" dist="38100" dir="2700000" algn="tl">
                    <a:srgbClr val="000000">
                      <a:alpha val="43137"/>
                    </a:srgbClr>
                  </a:outerShdw>
                </a:effectLst>
              </a:rPr>
              <a:t>GFH		</a:t>
            </a:r>
            <a:r>
              <a:rPr lang="tr-TR" sz="2000" b="1" dirty="0">
                <a:solidFill>
                  <a:schemeClr val="accent2"/>
                </a:solidFill>
                <a:effectLst>
                  <a:outerShdw blurRad="38100" dist="38100" dir="2700000" algn="tl">
                    <a:srgbClr val="000000">
                      <a:alpha val="43137"/>
                    </a:srgbClr>
                  </a:outerShdw>
                </a:effectLst>
              </a:rPr>
              <a:t>EVRE 4</a:t>
            </a:r>
          </a:p>
          <a:p>
            <a:pPr>
              <a:defRPr/>
            </a:pPr>
            <a:r>
              <a:rPr lang="tr-TR" sz="2000" b="1" dirty="0">
                <a:solidFill>
                  <a:schemeClr val="tx1"/>
                </a:solidFill>
                <a:effectLst>
                  <a:outerShdw blurRad="38100" dist="38100" dir="2700000" algn="tl">
                    <a:srgbClr val="000000">
                      <a:alpha val="43137"/>
                    </a:srgbClr>
                  </a:outerShdw>
                </a:effectLst>
              </a:rPr>
              <a:t>15-29 ml/</a:t>
            </a:r>
            <a:r>
              <a:rPr lang="tr-TR" sz="2000" b="1" dirty="0" err="1">
                <a:solidFill>
                  <a:schemeClr val="tx1"/>
                </a:solidFill>
                <a:effectLst>
                  <a:outerShdw blurRad="38100" dist="38100" dir="2700000" algn="tl">
                    <a:srgbClr val="000000">
                      <a:alpha val="43137"/>
                    </a:srgbClr>
                  </a:outerShdw>
                </a:effectLst>
              </a:rPr>
              <a:t>dk</a:t>
            </a:r>
            <a:r>
              <a:rPr lang="tr-TR" sz="2000" b="1" dirty="0">
                <a:solidFill>
                  <a:schemeClr val="tx1"/>
                </a:solidFill>
                <a:effectLst>
                  <a:outerShdw blurRad="38100" dist="38100" dir="2700000" algn="tl">
                    <a:srgbClr val="000000">
                      <a:alpha val="43137"/>
                    </a:srgbClr>
                  </a:outerShdw>
                </a:effectLst>
              </a:rPr>
              <a:t>/1.73 m</a:t>
            </a:r>
            <a:r>
              <a:rPr lang="tr-TR" sz="2000" b="1" baseline="30000" dirty="0">
                <a:solidFill>
                  <a:schemeClr val="tx1"/>
                </a:solidFill>
                <a:effectLst>
                  <a:outerShdw blurRad="38100" dist="38100" dir="2700000" algn="tl">
                    <a:srgbClr val="000000">
                      <a:alpha val="43137"/>
                    </a:srgbClr>
                  </a:outerShdw>
                </a:effectLst>
              </a:rPr>
              <a:t>2</a:t>
            </a:r>
            <a:endParaRPr lang="en-US" sz="2000" b="1" baseline="30000" dirty="0">
              <a:solidFill>
                <a:schemeClr val="tx1"/>
              </a:solidFill>
              <a:effectLst>
                <a:outerShdw blurRad="38100" dist="38100" dir="2700000" algn="tl">
                  <a:srgbClr val="000000">
                    <a:alpha val="43137"/>
                  </a:srgbClr>
                </a:outerShdw>
              </a:effectLst>
            </a:endParaRPr>
          </a:p>
        </p:txBody>
      </p:sp>
      <p:sp>
        <p:nvSpPr>
          <p:cNvPr id="10" name="Text Box 9"/>
          <p:cNvSpPr txBox="1">
            <a:spLocks noChangeArrowheads="1"/>
          </p:cNvSpPr>
          <p:nvPr/>
        </p:nvSpPr>
        <p:spPr bwMode="auto">
          <a:xfrm>
            <a:off x="4943476" y="3620572"/>
            <a:ext cx="5400675" cy="369332"/>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p>
            <a:pPr>
              <a:defRPr/>
            </a:pPr>
            <a:r>
              <a:rPr lang="tr-TR" b="1" dirty="0">
                <a:cs typeface="Arial" panose="020B0604020202020204" pitchFamily="34" charset="0"/>
              </a:rPr>
              <a:t> 7.600.000 hasta		2.173.577  (% 4.67)</a:t>
            </a:r>
            <a:endParaRPr lang="en-US" b="1" dirty="0">
              <a:cs typeface="Arial" panose="020B0604020202020204" pitchFamily="34" charset="0"/>
            </a:endParaRPr>
          </a:p>
        </p:txBody>
      </p:sp>
      <p:sp>
        <p:nvSpPr>
          <p:cNvPr id="11" name="Rectangle 10"/>
          <p:cNvSpPr>
            <a:spLocks noChangeArrowheads="1"/>
          </p:cNvSpPr>
          <p:nvPr/>
        </p:nvSpPr>
        <p:spPr bwMode="auto">
          <a:xfrm>
            <a:off x="1992314" y="3374762"/>
            <a:ext cx="2771775" cy="6477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tr-TR" sz="2000" b="1" dirty="0">
                <a:solidFill>
                  <a:schemeClr val="tx1"/>
                </a:solidFill>
                <a:effectLst>
                  <a:outerShdw blurRad="38100" dist="38100" dir="2700000" algn="tl">
                    <a:srgbClr val="000000">
                      <a:alpha val="43137"/>
                    </a:srgbClr>
                  </a:outerShdw>
                </a:effectLst>
              </a:rPr>
              <a:t>GFH		</a:t>
            </a:r>
            <a:r>
              <a:rPr lang="tr-TR" sz="2000" b="1" dirty="0">
                <a:solidFill>
                  <a:schemeClr val="accent2"/>
                </a:solidFill>
                <a:effectLst>
                  <a:outerShdw blurRad="38100" dist="38100" dir="2700000" algn="tl">
                    <a:srgbClr val="000000">
                      <a:alpha val="43137"/>
                    </a:srgbClr>
                  </a:outerShdw>
                </a:effectLst>
              </a:rPr>
              <a:t>EVRE 3</a:t>
            </a:r>
          </a:p>
          <a:p>
            <a:pPr>
              <a:defRPr/>
            </a:pPr>
            <a:r>
              <a:rPr lang="tr-TR" sz="2000" b="1" dirty="0">
                <a:solidFill>
                  <a:schemeClr val="tx1"/>
                </a:solidFill>
                <a:effectLst>
                  <a:outerShdw blurRad="38100" dist="38100" dir="2700000" algn="tl">
                    <a:srgbClr val="000000">
                      <a:alpha val="43137"/>
                    </a:srgbClr>
                  </a:outerShdw>
                </a:effectLst>
              </a:rPr>
              <a:t>30-59 ml/</a:t>
            </a:r>
            <a:r>
              <a:rPr lang="tr-TR" sz="2000" b="1" dirty="0" err="1">
                <a:solidFill>
                  <a:schemeClr val="tx1"/>
                </a:solidFill>
                <a:effectLst>
                  <a:outerShdw blurRad="38100" dist="38100" dir="2700000" algn="tl">
                    <a:srgbClr val="000000">
                      <a:alpha val="43137"/>
                    </a:srgbClr>
                  </a:outerShdw>
                </a:effectLst>
              </a:rPr>
              <a:t>dk</a:t>
            </a:r>
            <a:r>
              <a:rPr lang="tr-TR" sz="2000" b="1" dirty="0">
                <a:solidFill>
                  <a:schemeClr val="tx1"/>
                </a:solidFill>
                <a:effectLst>
                  <a:outerShdw blurRad="38100" dist="38100" dir="2700000" algn="tl">
                    <a:srgbClr val="000000">
                      <a:alpha val="43137"/>
                    </a:srgbClr>
                  </a:outerShdw>
                </a:effectLst>
              </a:rPr>
              <a:t>/1.73 m</a:t>
            </a:r>
            <a:r>
              <a:rPr lang="tr-TR" sz="2000" b="1" baseline="30000" dirty="0">
                <a:solidFill>
                  <a:schemeClr val="tx1"/>
                </a:solidFill>
                <a:effectLst>
                  <a:outerShdw blurRad="38100" dist="38100" dir="2700000" algn="tl">
                    <a:srgbClr val="000000">
                      <a:alpha val="43137"/>
                    </a:srgbClr>
                  </a:outerShdw>
                </a:effectLst>
              </a:rPr>
              <a:t>2</a:t>
            </a:r>
            <a:endParaRPr lang="en-US" sz="2000" b="1" baseline="30000" dirty="0">
              <a:solidFill>
                <a:schemeClr val="tx1"/>
              </a:solidFill>
              <a:effectLst>
                <a:outerShdw blurRad="38100" dist="38100" dir="2700000" algn="tl">
                  <a:srgbClr val="000000">
                    <a:alpha val="43137"/>
                  </a:srgbClr>
                </a:outerShdw>
              </a:effectLst>
            </a:endParaRPr>
          </a:p>
        </p:txBody>
      </p:sp>
      <p:sp>
        <p:nvSpPr>
          <p:cNvPr id="12" name="Rectangle 11"/>
          <p:cNvSpPr>
            <a:spLocks noChangeArrowheads="1"/>
          </p:cNvSpPr>
          <p:nvPr/>
        </p:nvSpPr>
        <p:spPr bwMode="auto">
          <a:xfrm>
            <a:off x="1992314" y="4232012"/>
            <a:ext cx="2771775" cy="6477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tr-TR" sz="2000" b="1" dirty="0">
                <a:solidFill>
                  <a:schemeClr val="tx1"/>
                </a:solidFill>
                <a:effectLst>
                  <a:outerShdw blurRad="38100" dist="38100" dir="2700000" algn="tl">
                    <a:srgbClr val="000000">
                      <a:alpha val="43137"/>
                    </a:srgbClr>
                  </a:outerShdw>
                </a:effectLst>
              </a:rPr>
              <a:t>GFH		</a:t>
            </a:r>
            <a:r>
              <a:rPr lang="tr-TR" sz="2000" b="1" dirty="0">
                <a:solidFill>
                  <a:schemeClr val="accent2"/>
                </a:solidFill>
                <a:effectLst>
                  <a:outerShdw blurRad="38100" dist="38100" dir="2700000" algn="tl">
                    <a:srgbClr val="000000">
                      <a:alpha val="43137"/>
                    </a:srgbClr>
                  </a:outerShdw>
                </a:effectLst>
              </a:rPr>
              <a:t>EVRE 2</a:t>
            </a:r>
          </a:p>
          <a:p>
            <a:pPr>
              <a:defRPr/>
            </a:pPr>
            <a:r>
              <a:rPr lang="tr-TR" sz="2000" b="1" dirty="0">
                <a:solidFill>
                  <a:schemeClr val="tx1"/>
                </a:solidFill>
                <a:effectLst>
                  <a:outerShdw blurRad="38100" dist="38100" dir="2700000" algn="tl">
                    <a:srgbClr val="000000">
                      <a:alpha val="43137"/>
                    </a:srgbClr>
                  </a:outerShdw>
                </a:effectLst>
              </a:rPr>
              <a:t>60-89 ml/</a:t>
            </a:r>
            <a:r>
              <a:rPr lang="tr-TR" sz="2000" b="1" dirty="0" err="1">
                <a:solidFill>
                  <a:schemeClr val="tx1"/>
                </a:solidFill>
                <a:effectLst>
                  <a:outerShdw blurRad="38100" dist="38100" dir="2700000" algn="tl">
                    <a:srgbClr val="000000">
                      <a:alpha val="43137"/>
                    </a:srgbClr>
                  </a:outerShdw>
                </a:effectLst>
              </a:rPr>
              <a:t>dk</a:t>
            </a:r>
            <a:r>
              <a:rPr lang="tr-TR" sz="2000" b="1" dirty="0">
                <a:solidFill>
                  <a:schemeClr val="tx1"/>
                </a:solidFill>
                <a:effectLst>
                  <a:outerShdw blurRad="38100" dist="38100" dir="2700000" algn="tl">
                    <a:srgbClr val="000000">
                      <a:alpha val="43137"/>
                    </a:srgbClr>
                  </a:outerShdw>
                </a:effectLst>
              </a:rPr>
              <a:t>/1.73 m</a:t>
            </a:r>
            <a:r>
              <a:rPr lang="tr-TR" sz="2000" b="1" baseline="30000" dirty="0">
                <a:solidFill>
                  <a:schemeClr val="tx1"/>
                </a:solidFill>
                <a:effectLst>
                  <a:outerShdw blurRad="38100" dist="38100" dir="2700000" algn="tl">
                    <a:srgbClr val="000000">
                      <a:alpha val="43137"/>
                    </a:srgbClr>
                  </a:outerShdw>
                </a:effectLst>
              </a:rPr>
              <a:t>2</a:t>
            </a:r>
            <a:endParaRPr lang="en-US" sz="2000" b="1" baseline="30000" dirty="0">
              <a:solidFill>
                <a:schemeClr val="tx1"/>
              </a:solidFill>
              <a:effectLst>
                <a:outerShdw blurRad="38100" dist="38100" dir="2700000" algn="tl">
                  <a:srgbClr val="000000">
                    <a:alpha val="43137"/>
                  </a:srgbClr>
                </a:outerShdw>
              </a:effectLst>
            </a:endParaRPr>
          </a:p>
        </p:txBody>
      </p:sp>
      <p:sp>
        <p:nvSpPr>
          <p:cNvPr id="13" name="Rectangle 12"/>
          <p:cNvSpPr>
            <a:spLocks noChangeArrowheads="1"/>
          </p:cNvSpPr>
          <p:nvPr/>
        </p:nvSpPr>
        <p:spPr bwMode="auto">
          <a:xfrm>
            <a:off x="1991545" y="5089262"/>
            <a:ext cx="2771775" cy="6477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tr-TR" sz="2000" b="1" dirty="0">
                <a:solidFill>
                  <a:schemeClr val="tx1"/>
                </a:solidFill>
                <a:effectLst>
                  <a:outerShdw blurRad="38100" dist="38100" dir="2700000" algn="tl">
                    <a:srgbClr val="000000">
                      <a:alpha val="43137"/>
                    </a:srgbClr>
                  </a:outerShdw>
                </a:effectLst>
              </a:rPr>
              <a:t>GFH		</a:t>
            </a:r>
            <a:r>
              <a:rPr lang="tr-TR" sz="2000" b="1" dirty="0">
                <a:solidFill>
                  <a:schemeClr val="accent2"/>
                </a:solidFill>
                <a:effectLst>
                  <a:outerShdw blurRad="38100" dist="38100" dir="2700000" algn="tl">
                    <a:srgbClr val="000000">
                      <a:alpha val="43137"/>
                    </a:srgbClr>
                  </a:outerShdw>
                </a:effectLst>
              </a:rPr>
              <a:t>EVRE 1</a:t>
            </a:r>
          </a:p>
          <a:p>
            <a:pPr>
              <a:defRPr/>
            </a:pPr>
            <a:r>
              <a:rPr lang="tr-TR" sz="2000" b="1" dirty="0">
                <a:solidFill>
                  <a:schemeClr val="tx1"/>
                </a:solidFill>
                <a:effectLst>
                  <a:outerShdw blurRad="38100" dist="38100" dir="2700000" algn="tl">
                    <a:srgbClr val="000000">
                      <a:alpha val="43137"/>
                    </a:srgbClr>
                  </a:outerShdw>
                </a:effectLst>
              </a:rPr>
              <a:t>&gt;90 ml/</a:t>
            </a:r>
            <a:r>
              <a:rPr lang="tr-TR" sz="2000" b="1" dirty="0" err="1">
                <a:solidFill>
                  <a:schemeClr val="tx1"/>
                </a:solidFill>
                <a:effectLst>
                  <a:outerShdw blurRad="38100" dist="38100" dir="2700000" algn="tl">
                    <a:srgbClr val="000000">
                      <a:alpha val="43137"/>
                    </a:srgbClr>
                  </a:outerShdw>
                </a:effectLst>
              </a:rPr>
              <a:t>dk</a:t>
            </a:r>
            <a:r>
              <a:rPr lang="tr-TR" sz="2000" b="1" dirty="0">
                <a:solidFill>
                  <a:schemeClr val="tx1"/>
                </a:solidFill>
                <a:effectLst>
                  <a:outerShdw blurRad="38100" dist="38100" dir="2700000" algn="tl">
                    <a:srgbClr val="000000">
                      <a:alpha val="43137"/>
                    </a:srgbClr>
                  </a:outerShdw>
                </a:effectLst>
              </a:rPr>
              <a:t>/1.73 m</a:t>
            </a:r>
            <a:r>
              <a:rPr lang="tr-TR" sz="2000" b="1" baseline="30000" dirty="0">
                <a:solidFill>
                  <a:schemeClr val="tx1"/>
                </a:solidFill>
                <a:effectLst>
                  <a:outerShdw blurRad="38100" dist="38100" dir="2700000" algn="tl">
                    <a:srgbClr val="000000">
                      <a:alpha val="43137"/>
                    </a:srgbClr>
                  </a:outerShdw>
                </a:effectLst>
              </a:rPr>
              <a:t>2</a:t>
            </a:r>
            <a:endParaRPr lang="en-US" sz="2000" b="1" baseline="30000" dirty="0">
              <a:solidFill>
                <a:schemeClr val="tx1"/>
              </a:solidFill>
              <a:effectLst>
                <a:outerShdw blurRad="38100" dist="38100" dir="2700000" algn="tl">
                  <a:srgbClr val="000000">
                    <a:alpha val="43137"/>
                  </a:srgbClr>
                </a:outerShdw>
              </a:effectLst>
            </a:endParaRPr>
          </a:p>
        </p:txBody>
      </p:sp>
      <p:sp>
        <p:nvSpPr>
          <p:cNvPr id="14" name="Rectangle 13"/>
          <p:cNvSpPr>
            <a:spLocks noChangeArrowheads="1"/>
          </p:cNvSpPr>
          <p:nvPr/>
        </p:nvSpPr>
        <p:spPr bwMode="auto">
          <a:xfrm>
            <a:off x="1992314" y="1629172"/>
            <a:ext cx="2771775" cy="6477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tr-TR" sz="2000" b="1" dirty="0">
                <a:solidFill>
                  <a:schemeClr val="tx1"/>
                </a:solidFill>
                <a:effectLst>
                  <a:outerShdw blurRad="38100" dist="38100" dir="2700000" algn="tl">
                    <a:srgbClr val="000000">
                      <a:alpha val="43137"/>
                    </a:srgbClr>
                  </a:outerShdw>
                </a:effectLst>
              </a:rPr>
              <a:t>GFH		</a:t>
            </a:r>
            <a:r>
              <a:rPr lang="tr-TR" sz="2000" b="1" dirty="0">
                <a:solidFill>
                  <a:schemeClr val="accent2"/>
                </a:solidFill>
                <a:effectLst>
                  <a:outerShdw blurRad="38100" dist="38100" dir="2700000" algn="tl">
                    <a:srgbClr val="000000">
                      <a:alpha val="43137"/>
                    </a:srgbClr>
                  </a:outerShdw>
                </a:effectLst>
              </a:rPr>
              <a:t>EVRE 5</a:t>
            </a:r>
          </a:p>
          <a:p>
            <a:pPr>
              <a:defRPr/>
            </a:pPr>
            <a:r>
              <a:rPr lang="tr-TR" sz="2000" b="1" dirty="0">
                <a:solidFill>
                  <a:schemeClr val="tx1"/>
                </a:solidFill>
                <a:effectLst>
                  <a:outerShdw blurRad="38100" dist="38100" dir="2700000" algn="tl">
                    <a:srgbClr val="000000">
                      <a:alpha val="43137"/>
                    </a:srgbClr>
                  </a:outerShdw>
                </a:effectLst>
              </a:rPr>
              <a:t>&lt;15 ml/</a:t>
            </a:r>
            <a:r>
              <a:rPr lang="tr-TR" sz="2000" b="1" dirty="0" err="1">
                <a:solidFill>
                  <a:schemeClr val="tx1"/>
                </a:solidFill>
                <a:effectLst>
                  <a:outerShdw blurRad="38100" dist="38100" dir="2700000" algn="tl">
                    <a:srgbClr val="000000">
                      <a:alpha val="43137"/>
                    </a:srgbClr>
                  </a:outerShdw>
                </a:effectLst>
              </a:rPr>
              <a:t>dk</a:t>
            </a:r>
            <a:r>
              <a:rPr lang="tr-TR" sz="2000" b="1" dirty="0">
                <a:solidFill>
                  <a:schemeClr val="tx1"/>
                </a:solidFill>
                <a:effectLst>
                  <a:outerShdw blurRad="38100" dist="38100" dir="2700000" algn="tl">
                    <a:srgbClr val="000000">
                      <a:alpha val="43137"/>
                    </a:srgbClr>
                  </a:outerShdw>
                </a:effectLst>
              </a:rPr>
              <a:t>/1.73 m</a:t>
            </a:r>
            <a:r>
              <a:rPr lang="tr-TR" sz="2000" b="1" baseline="30000" dirty="0">
                <a:solidFill>
                  <a:schemeClr val="tx1"/>
                </a:solidFill>
                <a:effectLst>
                  <a:outerShdw blurRad="38100" dist="38100" dir="2700000" algn="tl">
                    <a:srgbClr val="000000">
                      <a:alpha val="43137"/>
                    </a:srgbClr>
                  </a:outerShdw>
                </a:effectLst>
              </a:rPr>
              <a:t>2</a:t>
            </a:r>
            <a:endParaRPr lang="en-US" sz="2000" b="1" baseline="30000" dirty="0">
              <a:solidFill>
                <a:schemeClr val="tx1"/>
              </a:solidFill>
              <a:effectLst>
                <a:outerShdw blurRad="38100" dist="38100" dir="2700000" algn="tl">
                  <a:srgbClr val="000000">
                    <a:alpha val="43137"/>
                  </a:srgbClr>
                </a:outerShdw>
              </a:effectLst>
            </a:endParaRPr>
          </a:p>
        </p:txBody>
      </p:sp>
      <p:graphicFrame>
        <p:nvGraphicFramePr>
          <p:cNvPr id="2" name="Diyagram 1"/>
          <p:cNvGraphicFramePr/>
          <p:nvPr/>
        </p:nvGraphicFramePr>
        <p:xfrm>
          <a:off x="1668000" y="116632"/>
          <a:ext cx="9000000"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15"/>
          <p:cNvSpPr txBox="1">
            <a:spLocks noChangeArrowheads="1"/>
          </p:cNvSpPr>
          <p:nvPr/>
        </p:nvSpPr>
        <p:spPr bwMode="auto">
          <a:xfrm>
            <a:off x="4944472" y="996673"/>
            <a:ext cx="5400000" cy="40011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p>
            <a:pPr>
              <a:defRPr/>
            </a:pPr>
            <a:r>
              <a:rPr lang="tr-TR" sz="2000" b="1" dirty="0">
                <a:solidFill>
                  <a:schemeClr val="bg1"/>
                </a:solidFill>
                <a:effectLst>
                  <a:outerShdw blurRad="38100" dist="38100" dir="2700000" algn="tl">
                    <a:srgbClr val="000000">
                      <a:alpha val="43137"/>
                    </a:srgbClr>
                  </a:outerShdw>
                </a:effectLst>
              </a:rPr>
              <a:t> ABD - 2002		TÜRKİYE - 2009</a:t>
            </a:r>
          </a:p>
        </p:txBody>
      </p:sp>
      <p:sp>
        <p:nvSpPr>
          <p:cNvPr id="17" name="16 Metin kutusu"/>
          <p:cNvSpPr txBox="1">
            <a:spLocks noChangeArrowheads="1"/>
          </p:cNvSpPr>
          <p:nvPr/>
        </p:nvSpPr>
        <p:spPr bwMode="auto">
          <a:xfrm>
            <a:off x="1809750" y="6286501"/>
            <a:ext cx="8643938" cy="430213"/>
          </a:xfrm>
          <a:prstGeom prst="rect">
            <a:avLst/>
          </a:prstGeom>
          <a:noFill/>
          <a:ln w="9525">
            <a:noFill/>
            <a:miter lim="800000"/>
            <a:headEnd/>
            <a:tailEnd/>
          </a:ln>
        </p:spPr>
        <p:txBody>
          <a:bodyPr>
            <a:spAutoFit/>
          </a:bodyPr>
          <a:lstStyle/>
          <a:p>
            <a:pPr algn="ctr">
              <a:defRPr/>
            </a:pPr>
            <a:r>
              <a:rPr lang="tr-TR" sz="2200" dirty="0"/>
              <a:t>18 yaşın üstündeki popülasyon: 46.543.409</a:t>
            </a:r>
            <a:endParaRPr lang="en-US" sz="2200" dirty="0"/>
          </a:p>
        </p:txBody>
      </p:sp>
    </p:spTree>
    <p:extLst>
      <p:ext uri="{BB962C8B-B14F-4D97-AF65-F5344CB8AC3E}">
        <p14:creationId xmlns:p14="http://schemas.microsoft.com/office/powerpoint/2010/main" val="9381716"/>
      </p:ext>
    </p:extLst>
  </p:cSld>
  <p:clrMapOvr>
    <a:masterClrMapping/>
  </p:clrMapOvr>
  <p:transition>
    <p:wipe dir="d"/>
  </p:transition>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8D11-9369-AF7A-BDBC-D6BE9941CB40}"/>
              </a:ext>
            </a:extLst>
          </p:cNvPr>
          <p:cNvSpPr>
            <a:spLocks noGrp="1"/>
          </p:cNvSpPr>
          <p:nvPr>
            <p:ph type="title"/>
          </p:nvPr>
        </p:nvSpPr>
        <p:spPr/>
        <p:txBody>
          <a:bodyPr/>
          <a:lstStyle/>
          <a:p>
            <a:endParaRPr lang="tr-TR"/>
          </a:p>
        </p:txBody>
      </p:sp>
      <p:pic>
        <p:nvPicPr>
          <p:cNvPr id="5" name="Content Placeholder 4" descr="A diagram of a health care system&#10;&#10;AI-generated content may be incorrect.">
            <a:extLst>
              <a:ext uri="{FF2B5EF4-FFF2-40B4-BE49-F238E27FC236}">
                <a16:creationId xmlns:a16="http://schemas.microsoft.com/office/drawing/2014/main" id="{26071484-D36A-23F2-C4D0-DC2D337FA0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00" y="-19270"/>
            <a:ext cx="10153128" cy="6780517"/>
          </a:xfrm>
        </p:spPr>
      </p:pic>
    </p:spTree>
    <p:extLst>
      <p:ext uri="{BB962C8B-B14F-4D97-AF65-F5344CB8AC3E}">
        <p14:creationId xmlns:p14="http://schemas.microsoft.com/office/powerpoint/2010/main" val="17577909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B0E51-EAD8-E779-E375-E07455E96F0E}"/>
              </a:ext>
            </a:extLst>
          </p:cNvPr>
          <p:cNvSpPr>
            <a:spLocks noGrp="1"/>
          </p:cNvSpPr>
          <p:nvPr>
            <p:ph type="title"/>
          </p:nvPr>
        </p:nvSpPr>
        <p:spPr>
          <a:xfrm>
            <a:off x="466722" y="586855"/>
            <a:ext cx="3201366" cy="3387497"/>
          </a:xfrm>
        </p:spPr>
        <p:txBody>
          <a:bodyPr anchor="b">
            <a:normAutofit/>
          </a:bodyPr>
          <a:lstStyle/>
          <a:p>
            <a:pPr algn="r"/>
            <a:r>
              <a:rPr lang="tr-TR" sz="4000" b="1" dirty="0">
                <a:solidFill>
                  <a:srgbClr val="FFFFFF"/>
                </a:solidFill>
              </a:rPr>
              <a:t>Protein Alımı ve KBH </a:t>
            </a:r>
            <a:endParaRPr lang="tr-TR" sz="4000" dirty="0">
              <a:solidFill>
                <a:srgbClr val="FFFFFF"/>
              </a:solidFill>
            </a:endParaRPr>
          </a:p>
        </p:txBody>
      </p:sp>
      <p:sp>
        <p:nvSpPr>
          <p:cNvPr id="3" name="Content Placeholder 2">
            <a:extLst>
              <a:ext uri="{FF2B5EF4-FFF2-40B4-BE49-F238E27FC236}">
                <a16:creationId xmlns:a16="http://schemas.microsoft.com/office/drawing/2014/main" id="{6FAB804A-DD86-145A-D0EF-74F45A8540C0}"/>
              </a:ext>
            </a:extLst>
          </p:cNvPr>
          <p:cNvSpPr>
            <a:spLocks noGrp="1"/>
          </p:cNvSpPr>
          <p:nvPr>
            <p:ph idx="1"/>
          </p:nvPr>
        </p:nvSpPr>
        <p:spPr>
          <a:xfrm>
            <a:off x="4810259" y="649480"/>
            <a:ext cx="6555347" cy="5546047"/>
          </a:xfrm>
        </p:spPr>
        <p:txBody>
          <a:bodyPr anchor="ctr">
            <a:normAutofit/>
          </a:bodyPr>
          <a:lstStyle/>
          <a:p>
            <a:pPr>
              <a:buFont typeface="Arial" panose="020B0604020202020204" pitchFamily="34" charset="0"/>
              <a:buChar char="•"/>
            </a:pPr>
            <a:r>
              <a:rPr lang="tr-TR" sz="2000" b="1"/>
              <a:t>Aşırı protein alımı</a:t>
            </a:r>
            <a:r>
              <a:rPr lang="tr-TR" sz="2000"/>
              <a:t> vücutta depolanamaz → üre ve üremik toksin birikimi ↑</a:t>
            </a:r>
          </a:p>
          <a:p>
            <a:pPr>
              <a:buFont typeface="Arial" panose="020B0604020202020204" pitchFamily="34" charset="0"/>
              <a:buChar char="•"/>
            </a:pPr>
            <a:r>
              <a:rPr lang="tr-TR" sz="2000" b="1"/>
              <a:t>Yüksek protein</a:t>
            </a:r>
            <a:r>
              <a:rPr lang="tr-TR" sz="2000"/>
              <a:t> → intraglomerüler basınç ↑, hiperfiltrasyon → glomerüloskleroz, tübülointerstisyel hasar</a:t>
            </a:r>
          </a:p>
          <a:p>
            <a:pPr>
              <a:buFont typeface="Arial" panose="020B0604020202020204" pitchFamily="34" charset="0"/>
              <a:buChar char="•"/>
            </a:pPr>
            <a:r>
              <a:rPr lang="tr-TR" sz="2000" b="1"/>
              <a:t>Öneri:</a:t>
            </a:r>
            <a:r>
              <a:rPr lang="tr-TR" sz="2000"/>
              <a:t> 0.8 g/kg/gün; </a:t>
            </a:r>
            <a:r>
              <a:rPr lang="tr-TR" sz="2000" b="1"/>
              <a:t>&gt;1.3 g/kg/gün’den kaçınılmalı</a:t>
            </a:r>
            <a:endParaRPr lang="tr-TR" sz="2000"/>
          </a:p>
          <a:p>
            <a:pPr>
              <a:buFont typeface="Arial" panose="020B0604020202020204" pitchFamily="34" charset="0"/>
              <a:buChar char="•"/>
            </a:pPr>
            <a:r>
              <a:rPr lang="tr-TR" sz="2000"/>
              <a:t>KBH ilerledikçe </a:t>
            </a:r>
            <a:r>
              <a:rPr lang="tr-TR" sz="2000" b="1"/>
              <a:t>iştah azalması</a:t>
            </a:r>
            <a:r>
              <a:rPr lang="tr-TR" sz="2000"/>
              <a:t> → protein/enerji alımı ↓</a:t>
            </a:r>
          </a:p>
          <a:p>
            <a:pPr>
              <a:buFont typeface="Arial" panose="020B0604020202020204" pitchFamily="34" charset="0"/>
              <a:buChar char="•"/>
            </a:pPr>
            <a:r>
              <a:rPr lang="tr-TR" sz="2000" b="1"/>
              <a:t>Yüksek protein alımı</a:t>
            </a:r>
            <a:r>
              <a:rPr lang="tr-TR" sz="2000"/>
              <a:t> böbrek fonksiyon kaybını hızlandırabilir</a:t>
            </a:r>
          </a:p>
          <a:p>
            <a:pPr>
              <a:buFont typeface="Arial" panose="020B0604020202020204" pitchFamily="34" charset="0"/>
              <a:buChar char="•"/>
            </a:pPr>
            <a:r>
              <a:rPr lang="tr-TR" sz="2000" b="1"/>
              <a:t>Bitki bazlı proteinler</a:t>
            </a:r>
            <a:r>
              <a:rPr lang="tr-TR" sz="2000"/>
              <a:t> hayvansal proteine göre daha avantajlı olabilir</a:t>
            </a:r>
          </a:p>
          <a:p>
            <a:pPr marL="742950" lvl="1" indent="-285750">
              <a:buFont typeface="Arial" panose="020B0604020202020204" pitchFamily="34" charset="0"/>
              <a:buChar char="•"/>
            </a:pPr>
            <a:r>
              <a:rPr lang="tr-TR" sz="2000"/>
              <a:t>Gözlemsel ve RCT verileri: </a:t>
            </a:r>
            <a:r>
              <a:rPr lang="tr-TR" sz="2000" b="1"/>
              <a:t>daha yavaş eGFR düşüşü</a:t>
            </a:r>
            <a:r>
              <a:rPr lang="tr-TR" sz="2000"/>
              <a:t>, </a:t>
            </a:r>
            <a:r>
              <a:rPr lang="tr-TR" sz="2000" b="1"/>
              <a:t>daha düşük mortalite</a:t>
            </a:r>
            <a:endParaRPr lang="tr-TR" sz="2000"/>
          </a:p>
          <a:p>
            <a:pPr>
              <a:buFont typeface="Arial" panose="020B0604020202020204" pitchFamily="34" charset="0"/>
              <a:buChar char="•"/>
            </a:pPr>
            <a:r>
              <a:rPr lang="tr-TR" sz="2000" b="1"/>
              <a:t>Kısa süreli çalışmalar:</a:t>
            </a:r>
            <a:r>
              <a:rPr lang="tr-TR" sz="2000"/>
              <a:t> bitki bazlı diyet → renal plazma akımı ↓, damar direnci ↑, albümin klirensi ↓</a:t>
            </a:r>
          </a:p>
          <a:p>
            <a:endParaRPr lang="tr-TR" sz="2000"/>
          </a:p>
        </p:txBody>
      </p:sp>
    </p:spTree>
    <p:extLst>
      <p:ext uri="{BB962C8B-B14F-4D97-AF65-F5344CB8AC3E}">
        <p14:creationId xmlns:p14="http://schemas.microsoft.com/office/powerpoint/2010/main" val="3462749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5A4006-855B-191F-C6D9-F4171FAB0BC3}"/>
              </a:ext>
            </a:extLst>
          </p:cNvPr>
          <p:cNvGraphicFramePr>
            <a:graphicFrameLocks noGrp="1"/>
          </p:cNvGraphicFramePr>
          <p:nvPr>
            <p:extLst>
              <p:ext uri="{D42A27DB-BD31-4B8C-83A1-F6EECF244321}">
                <p14:modId xmlns:p14="http://schemas.microsoft.com/office/powerpoint/2010/main" val="4137952735"/>
              </p:ext>
            </p:extLst>
          </p:nvPr>
        </p:nvGraphicFramePr>
        <p:xfrm>
          <a:off x="335360" y="764704"/>
          <a:ext cx="11737305" cy="5863358"/>
        </p:xfrm>
        <a:graphic>
          <a:graphicData uri="http://schemas.openxmlformats.org/drawingml/2006/table">
            <a:tbl>
              <a:tblPr>
                <a:tableStyleId>{BDBED569-4797-4DF1-A0F4-6AAB3CD982D8}</a:tableStyleId>
              </a:tblPr>
              <a:tblGrid>
                <a:gridCol w="1728192">
                  <a:extLst>
                    <a:ext uri="{9D8B030D-6E8A-4147-A177-3AD203B41FA5}">
                      <a16:colId xmlns:a16="http://schemas.microsoft.com/office/drawing/2014/main" val="1869744730"/>
                    </a:ext>
                  </a:extLst>
                </a:gridCol>
                <a:gridCol w="2304256">
                  <a:extLst>
                    <a:ext uri="{9D8B030D-6E8A-4147-A177-3AD203B41FA5}">
                      <a16:colId xmlns:a16="http://schemas.microsoft.com/office/drawing/2014/main" val="2069087675"/>
                    </a:ext>
                  </a:extLst>
                </a:gridCol>
                <a:gridCol w="1800200">
                  <a:extLst>
                    <a:ext uri="{9D8B030D-6E8A-4147-A177-3AD203B41FA5}">
                      <a16:colId xmlns:a16="http://schemas.microsoft.com/office/drawing/2014/main" val="3477391032"/>
                    </a:ext>
                  </a:extLst>
                </a:gridCol>
                <a:gridCol w="2952328">
                  <a:extLst>
                    <a:ext uri="{9D8B030D-6E8A-4147-A177-3AD203B41FA5}">
                      <a16:colId xmlns:a16="http://schemas.microsoft.com/office/drawing/2014/main" val="587647323"/>
                    </a:ext>
                  </a:extLst>
                </a:gridCol>
                <a:gridCol w="2952329">
                  <a:extLst>
                    <a:ext uri="{9D8B030D-6E8A-4147-A177-3AD203B41FA5}">
                      <a16:colId xmlns:a16="http://schemas.microsoft.com/office/drawing/2014/main" val="2233902674"/>
                    </a:ext>
                  </a:extLst>
                </a:gridCol>
              </a:tblGrid>
              <a:tr h="244488">
                <a:tc>
                  <a:txBody>
                    <a:bodyPr/>
                    <a:lstStyle/>
                    <a:p>
                      <a:pPr>
                        <a:buNone/>
                      </a:pPr>
                      <a:r>
                        <a:rPr lang="tr-TR" sz="1400" b="1"/>
                        <a:t>Semptom</a:t>
                      </a:r>
                      <a:endParaRPr lang="tr-TR" sz="1400"/>
                    </a:p>
                  </a:txBody>
                  <a:tcPr marL="30429" marR="30429" marT="15214" marB="15214" anchor="ctr"/>
                </a:tc>
                <a:tc>
                  <a:txBody>
                    <a:bodyPr/>
                    <a:lstStyle/>
                    <a:p>
                      <a:pPr>
                        <a:buNone/>
                      </a:pPr>
                      <a:r>
                        <a:rPr lang="tr-TR" sz="1400" b="1"/>
                        <a:t>Yorum</a:t>
                      </a:r>
                      <a:endParaRPr lang="tr-TR" sz="1400"/>
                    </a:p>
                  </a:txBody>
                  <a:tcPr marL="30429" marR="30429" marT="15214" marB="15214" anchor="ctr"/>
                </a:tc>
                <a:tc>
                  <a:txBody>
                    <a:bodyPr/>
                    <a:lstStyle/>
                    <a:p>
                      <a:pPr>
                        <a:buNone/>
                      </a:pPr>
                      <a:r>
                        <a:rPr lang="tr-TR" sz="1400" b="1"/>
                        <a:t>Yaşam Tarzı Yönetimi</a:t>
                      </a:r>
                      <a:endParaRPr lang="tr-TR" sz="1400"/>
                    </a:p>
                  </a:txBody>
                  <a:tcPr marL="30429" marR="30429" marT="15214" marB="15214" anchor="ctr"/>
                </a:tc>
                <a:tc>
                  <a:txBody>
                    <a:bodyPr/>
                    <a:lstStyle/>
                    <a:p>
                      <a:pPr>
                        <a:buNone/>
                      </a:pPr>
                      <a:r>
                        <a:rPr lang="tr-TR" sz="1400" b="1"/>
                        <a:t>Farmakolojik Yaklaşım</a:t>
                      </a:r>
                      <a:endParaRPr lang="tr-TR" sz="1400"/>
                    </a:p>
                  </a:txBody>
                  <a:tcPr marL="30429" marR="30429" marT="15214" marB="15214" anchor="ctr"/>
                </a:tc>
                <a:tc>
                  <a:txBody>
                    <a:bodyPr/>
                    <a:lstStyle/>
                    <a:p>
                      <a:pPr>
                        <a:buNone/>
                      </a:pPr>
                      <a:r>
                        <a:rPr lang="tr-TR" sz="1400" b="1"/>
                        <a:t>Diğer / Destekleyici</a:t>
                      </a:r>
                      <a:endParaRPr lang="tr-TR" sz="1400"/>
                    </a:p>
                  </a:txBody>
                  <a:tcPr marL="30429" marR="30429" marT="15214" marB="15214" anchor="ctr"/>
                </a:tc>
                <a:extLst>
                  <a:ext uri="{0D108BD9-81ED-4DB2-BD59-A6C34878D82A}">
                    <a16:rowId xmlns:a16="http://schemas.microsoft.com/office/drawing/2014/main" val="2696196032"/>
                  </a:ext>
                </a:extLst>
              </a:tr>
              <a:tr h="1210202">
                <a:tc>
                  <a:txBody>
                    <a:bodyPr/>
                    <a:lstStyle/>
                    <a:p>
                      <a:pPr>
                        <a:buNone/>
                      </a:pPr>
                      <a:r>
                        <a:rPr lang="tr-TR" sz="1400" b="1"/>
                        <a:t>Ağrı</a:t>
                      </a:r>
                      <a:endParaRPr lang="tr-TR" sz="1400"/>
                    </a:p>
                  </a:txBody>
                  <a:tcPr marL="30429" marR="30429" marT="15214" marB="15214" anchor="ctr"/>
                </a:tc>
                <a:tc>
                  <a:txBody>
                    <a:bodyPr/>
                    <a:lstStyle/>
                    <a:p>
                      <a:pPr>
                        <a:buNone/>
                      </a:pPr>
                      <a:r>
                        <a:rPr lang="tr-TR" sz="1400"/>
                        <a:t>Neden ve şiddetine göre değerlendirilir</a:t>
                      </a:r>
                    </a:p>
                  </a:txBody>
                  <a:tcPr marL="30429" marR="30429" marT="15214" marB="15214" anchor="ctr"/>
                </a:tc>
                <a:tc>
                  <a:txBody>
                    <a:bodyPr/>
                    <a:lstStyle/>
                    <a:p>
                      <a:pPr>
                        <a:buNone/>
                      </a:pPr>
                      <a:r>
                        <a:rPr lang="tr-TR" sz="1400"/>
                        <a:t>Fizyoterapi, egzersiz, masaj, sıcak uygulama, akupunktur</a:t>
                      </a:r>
                    </a:p>
                  </a:txBody>
                  <a:tcPr marL="30429" marR="30429" marT="15214" marB="15214" anchor="ctr"/>
                </a:tc>
                <a:tc>
                  <a:txBody>
                    <a:bodyPr/>
                    <a:lstStyle/>
                    <a:p>
                      <a:pPr>
                        <a:buNone/>
                      </a:pPr>
                      <a:r>
                        <a:rPr lang="tr-TR" sz="1400"/>
                        <a:t>WHO analjezik basamağının KBH’ye göre uyarlanması, opioid öncesi risk değerlendirmesi, topikal analjeziklerin dikkatli kullanımı</a:t>
                      </a:r>
                    </a:p>
                  </a:txBody>
                  <a:tcPr marL="30429" marR="30429" marT="15214" marB="15214" anchor="ctr"/>
                </a:tc>
                <a:tc>
                  <a:txBody>
                    <a:bodyPr/>
                    <a:lstStyle/>
                    <a:p>
                      <a:pPr>
                        <a:buNone/>
                      </a:pPr>
                      <a:r>
                        <a:rPr lang="tr-TR" sz="1400"/>
                        <a:t>Gerekirse ağrı veya palyatif bakım merkezine yönlendirme</a:t>
                      </a:r>
                    </a:p>
                  </a:txBody>
                  <a:tcPr marL="30429" marR="30429" marT="15214" marB="15214" anchor="ctr"/>
                </a:tc>
                <a:extLst>
                  <a:ext uri="{0D108BD9-81ED-4DB2-BD59-A6C34878D82A}">
                    <a16:rowId xmlns:a16="http://schemas.microsoft.com/office/drawing/2014/main" val="2616334479"/>
                  </a:ext>
                </a:extLst>
              </a:tr>
              <a:tr h="619150">
                <a:tc>
                  <a:txBody>
                    <a:bodyPr/>
                    <a:lstStyle/>
                    <a:p>
                      <a:pPr>
                        <a:buNone/>
                      </a:pPr>
                      <a:r>
                        <a:rPr lang="tr-TR" sz="1400" b="1"/>
                        <a:t>Uyku Bozuklukları</a:t>
                      </a:r>
                      <a:endParaRPr lang="tr-TR" sz="1400"/>
                    </a:p>
                  </a:txBody>
                  <a:tcPr marL="30429" marR="30429" marT="15214" marB="15214" anchor="ctr"/>
                </a:tc>
                <a:tc>
                  <a:txBody>
                    <a:bodyPr/>
                    <a:lstStyle/>
                    <a:p>
                      <a:pPr>
                        <a:buNone/>
                      </a:pPr>
                      <a:r>
                        <a:rPr lang="tr-TR" sz="1400" dirty="0"/>
                        <a:t>Yorgunluk ve düşük yaşam kalitesiyle ilişkili</a:t>
                      </a:r>
                    </a:p>
                  </a:txBody>
                  <a:tcPr marL="30429" marR="30429" marT="15214" marB="15214" anchor="ctr"/>
                </a:tc>
                <a:tc>
                  <a:txBody>
                    <a:bodyPr/>
                    <a:lstStyle/>
                    <a:p>
                      <a:pPr>
                        <a:buNone/>
                      </a:pPr>
                      <a:r>
                        <a:rPr lang="tr-TR" sz="1400"/>
                        <a:t>Uyku hijyeni, egzersiz, uyuma pozisyonu, uyarıcılardan kaçınma</a:t>
                      </a:r>
                    </a:p>
                  </a:txBody>
                  <a:tcPr marL="30429" marR="30429" marT="15214" marB="15214" anchor="ctr"/>
                </a:tc>
                <a:tc>
                  <a:txBody>
                    <a:bodyPr/>
                    <a:lstStyle/>
                    <a:p>
                      <a:pPr>
                        <a:buNone/>
                      </a:pPr>
                      <a:r>
                        <a:rPr lang="tr-TR" sz="1400"/>
                        <a:t>Melatonin veya basit sedatifler</a:t>
                      </a:r>
                    </a:p>
                  </a:txBody>
                  <a:tcPr marL="30429" marR="30429" marT="15214" marB="15214" anchor="ctr"/>
                </a:tc>
                <a:tc>
                  <a:txBody>
                    <a:bodyPr/>
                    <a:lstStyle/>
                    <a:p>
                      <a:pPr>
                        <a:buNone/>
                      </a:pPr>
                      <a:r>
                        <a:rPr lang="tr-TR" sz="1400"/>
                        <a:t>Bilişsel davranışçı terapi, anemi, sıvı retansiyonu ve anksiyete yönetimi</a:t>
                      </a:r>
                    </a:p>
                  </a:txBody>
                  <a:tcPr marL="30429" marR="30429" marT="15214" marB="15214" anchor="ctr"/>
                </a:tc>
                <a:extLst>
                  <a:ext uri="{0D108BD9-81ED-4DB2-BD59-A6C34878D82A}">
                    <a16:rowId xmlns:a16="http://schemas.microsoft.com/office/drawing/2014/main" val="25117663"/>
                  </a:ext>
                </a:extLst>
              </a:tr>
              <a:tr h="1013185">
                <a:tc>
                  <a:txBody>
                    <a:bodyPr/>
                    <a:lstStyle/>
                    <a:p>
                      <a:pPr>
                        <a:buNone/>
                      </a:pPr>
                      <a:r>
                        <a:rPr lang="tr-TR" sz="1400" b="1"/>
                        <a:t>Huzursuz Bacak Sendromu</a:t>
                      </a:r>
                      <a:endParaRPr lang="tr-TR" sz="1400"/>
                    </a:p>
                  </a:txBody>
                  <a:tcPr marL="30429" marR="30429" marT="15214" marB="15214" anchor="ctr"/>
                </a:tc>
                <a:tc>
                  <a:txBody>
                    <a:bodyPr/>
                    <a:lstStyle/>
                    <a:p>
                      <a:pPr>
                        <a:buNone/>
                      </a:pPr>
                      <a:r>
                        <a:rPr lang="tr-TR" sz="1400" dirty="0"/>
                        <a:t>Uyku bozukluğu ve düşük yaşam kalitesiyle ilişkili</a:t>
                      </a:r>
                    </a:p>
                  </a:txBody>
                  <a:tcPr marL="30429" marR="30429" marT="15214" marB="15214" anchor="ctr"/>
                </a:tc>
                <a:tc>
                  <a:txBody>
                    <a:bodyPr/>
                    <a:lstStyle/>
                    <a:p>
                      <a:pPr>
                        <a:buNone/>
                      </a:pPr>
                      <a:r>
                        <a:rPr lang="tr-TR" sz="1400" dirty="0"/>
                        <a:t>Uyku hijyeni, egzersiz, uyku pozisyonu, uyarıcılardan kaçınma</a:t>
                      </a:r>
                    </a:p>
                  </a:txBody>
                  <a:tcPr marL="30429" marR="30429" marT="15214" marB="15214" anchor="ctr"/>
                </a:tc>
                <a:tc>
                  <a:txBody>
                    <a:bodyPr/>
                    <a:lstStyle/>
                    <a:p>
                      <a:pPr>
                        <a:buNone/>
                      </a:pPr>
                      <a:r>
                        <a:rPr lang="tr-TR" sz="1400"/>
                        <a:t>Dopamin yoluna etki eden ilaçların kesilmesi, levodopa, nonergot dopamin agonistleri, düşük doz gabapentinoidler</a:t>
                      </a:r>
                    </a:p>
                  </a:txBody>
                  <a:tcPr marL="30429" marR="30429" marT="15214" marB="15214" anchor="ctr"/>
                </a:tc>
                <a:tc>
                  <a:txBody>
                    <a:bodyPr/>
                    <a:lstStyle/>
                    <a:p>
                      <a:pPr>
                        <a:buNone/>
                      </a:pPr>
                      <a:r>
                        <a:rPr lang="tr-TR" sz="1400"/>
                        <a:t>Hiperfosfatemi ve demir eksikliğinin düzeltilmesi</a:t>
                      </a:r>
                    </a:p>
                  </a:txBody>
                  <a:tcPr marL="30429" marR="30429" marT="15214" marB="15214" anchor="ctr"/>
                </a:tc>
                <a:extLst>
                  <a:ext uri="{0D108BD9-81ED-4DB2-BD59-A6C34878D82A}">
                    <a16:rowId xmlns:a16="http://schemas.microsoft.com/office/drawing/2014/main" val="2483377801"/>
                  </a:ext>
                </a:extLst>
              </a:tr>
              <a:tr h="619150">
                <a:tc>
                  <a:txBody>
                    <a:bodyPr/>
                    <a:lstStyle/>
                    <a:p>
                      <a:pPr>
                        <a:buNone/>
                      </a:pPr>
                      <a:r>
                        <a:rPr lang="tr-TR" sz="1400" b="1"/>
                        <a:t>Üremik Kaşıntı</a:t>
                      </a:r>
                      <a:endParaRPr lang="tr-TR" sz="1400"/>
                    </a:p>
                  </a:txBody>
                  <a:tcPr marL="30429" marR="30429" marT="15214" marB="15214" anchor="ctr"/>
                </a:tc>
                <a:tc>
                  <a:txBody>
                    <a:bodyPr/>
                    <a:lstStyle/>
                    <a:p>
                      <a:pPr>
                        <a:buNone/>
                      </a:pPr>
                      <a:r>
                        <a:rPr lang="tr-TR" sz="1400"/>
                        <a:t>Düşük yaşam kalitesi, uykusuzluk, yorgunluk, depresyonla ilişkili</a:t>
                      </a:r>
                    </a:p>
                  </a:txBody>
                  <a:tcPr marL="30429" marR="30429" marT="15214" marB="15214" anchor="ctr"/>
                </a:tc>
                <a:tc>
                  <a:txBody>
                    <a:bodyPr/>
                    <a:lstStyle/>
                    <a:p>
                      <a:pPr>
                        <a:buNone/>
                      </a:pPr>
                      <a:r>
                        <a:rPr lang="tr-TR" sz="1400"/>
                        <a:t>Akupunktur</a:t>
                      </a:r>
                    </a:p>
                  </a:txBody>
                  <a:tcPr marL="30429" marR="30429" marT="15214" marB="15214" anchor="ctr"/>
                </a:tc>
                <a:tc>
                  <a:txBody>
                    <a:bodyPr/>
                    <a:lstStyle/>
                    <a:p>
                      <a:pPr>
                        <a:buNone/>
                      </a:pPr>
                      <a:r>
                        <a:rPr lang="tr-TR" sz="1400"/>
                        <a:t>Gabapentinoidler, topikal kapsaisin veya nemlendirici, gerekirse topikal kannabis</a:t>
                      </a:r>
                    </a:p>
                  </a:txBody>
                  <a:tcPr marL="30429" marR="30429" marT="15214" marB="15214" anchor="ctr"/>
                </a:tc>
                <a:tc>
                  <a:txBody>
                    <a:bodyPr/>
                    <a:lstStyle/>
                    <a:p>
                      <a:pPr>
                        <a:buNone/>
                      </a:pPr>
                      <a:r>
                        <a:rPr lang="tr-TR" sz="1400"/>
                        <a:t>UV-B fototerapi</a:t>
                      </a:r>
                    </a:p>
                  </a:txBody>
                  <a:tcPr marL="30429" marR="30429" marT="15214" marB="15214" anchor="ctr"/>
                </a:tc>
                <a:extLst>
                  <a:ext uri="{0D108BD9-81ED-4DB2-BD59-A6C34878D82A}">
                    <a16:rowId xmlns:a16="http://schemas.microsoft.com/office/drawing/2014/main" val="1050144732"/>
                  </a:ext>
                </a:extLst>
              </a:tr>
              <a:tr h="619150">
                <a:tc>
                  <a:txBody>
                    <a:bodyPr/>
                    <a:lstStyle/>
                    <a:p>
                      <a:pPr>
                        <a:buNone/>
                      </a:pPr>
                      <a:r>
                        <a:rPr lang="tr-TR" sz="1400" b="1"/>
                        <a:t>Depresyon</a:t>
                      </a:r>
                      <a:endParaRPr lang="tr-TR" sz="1400"/>
                    </a:p>
                  </a:txBody>
                  <a:tcPr marL="30429" marR="30429" marT="15214" marB="15214" anchor="ctr"/>
                </a:tc>
                <a:tc>
                  <a:txBody>
                    <a:bodyPr/>
                    <a:lstStyle/>
                    <a:p>
                      <a:pPr>
                        <a:buNone/>
                      </a:pPr>
                      <a:r>
                        <a:rPr lang="tr-TR" sz="1400"/>
                        <a:t>KBH yükü, ilaç etkileri ve kontrol kaybı ile ilişkili</a:t>
                      </a:r>
                    </a:p>
                  </a:txBody>
                  <a:tcPr marL="30429" marR="30429" marT="15214" marB="15214" anchor="ctr"/>
                </a:tc>
                <a:tc>
                  <a:txBody>
                    <a:bodyPr/>
                    <a:lstStyle/>
                    <a:p>
                      <a:pPr>
                        <a:buNone/>
                      </a:pPr>
                      <a:r>
                        <a:rPr lang="tr-TR" sz="1400" dirty="0"/>
                        <a:t>Egzersiz, akupunktur</a:t>
                      </a:r>
                    </a:p>
                  </a:txBody>
                  <a:tcPr marL="30429" marR="30429" marT="15214" marB="15214" anchor="ctr"/>
                </a:tc>
                <a:tc>
                  <a:txBody>
                    <a:bodyPr/>
                    <a:lstStyle/>
                    <a:p>
                      <a:pPr>
                        <a:buNone/>
                      </a:pPr>
                      <a:r>
                        <a:rPr lang="tr-TR" sz="1400"/>
                        <a:t>SSRI, SNRI, atipik veya trisiklik antidepresanlar; doz ayarı gerekebilir</a:t>
                      </a:r>
                    </a:p>
                  </a:txBody>
                  <a:tcPr marL="30429" marR="30429" marT="15214" marB="15214" anchor="ctr"/>
                </a:tc>
                <a:tc>
                  <a:txBody>
                    <a:bodyPr/>
                    <a:lstStyle/>
                    <a:p>
                      <a:pPr>
                        <a:buNone/>
                      </a:pPr>
                      <a:r>
                        <a:rPr lang="tr-TR" sz="1400"/>
                        <a:t>Bilişsel davranışçı terapi, sosyal destek, ağrı ve kaşıntının tedavisi</a:t>
                      </a:r>
                    </a:p>
                  </a:txBody>
                  <a:tcPr marL="30429" marR="30429" marT="15214" marB="15214" anchor="ctr"/>
                </a:tc>
                <a:extLst>
                  <a:ext uri="{0D108BD9-81ED-4DB2-BD59-A6C34878D82A}">
                    <a16:rowId xmlns:a16="http://schemas.microsoft.com/office/drawing/2014/main" val="696403159"/>
                  </a:ext>
                </a:extLst>
              </a:tr>
              <a:tr h="816167">
                <a:tc>
                  <a:txBody>
                    <a:bodyPr/>
                    <a:lstStyle/>
                    <a:p>
                      <a:pPr>
                        <a:buNone/>
                      </a:pPr>
                      <a:r>
                        <a:rPr lang="tr-TR" sz="1400" b="1"/>
                        <a:t>İştahsızlık / Anoreksi</a:t>
                      </a:r>
                      <a:endParaRPr lang="tr-TR" sz="1400"/>
                    </a:p>
                  </a:txBody>
                  <a:tcPr marL="30429" marR="30429" marT="15214" marB="15214" anchor="ctr"/>
                </a:tc>
                <a:tc>
                  <a:txBody>
                    <a:bodyPr/>
                    <a:lstStyle/>
                    <a:p>
                      <a:pPr>
                        <a:buNone/>
                      </a:pPr>
                      <a:r>
                        <a:rPr lang="tr-TR" sz="1400"/>
                        <a:t>Depresyon, malnütrisyon, düşük yaşam kalitesi ile ilişkili</a:t>
                      </a:r>
                    </a:p>
                  </a:txBody>
                  <a:tcPr marL="30429" marR="30429" marT="15214" marB="15214" anchor="ctr"/>
                </a:tc>
                <a:tc>
                  <a:txBody>
                    <a:bodyPr/>
                    <a:lstStyle/>
                    <a:p>
                      <a:pPr>
                        <a:buNone/>
                      </a:pPr>
                      <a:r>
                        <a:rPr lang="tr-TR" sz="1400"/>
                        <a:t>Fiziksel aktivitenin artırılması</a:t>
                      </a:r>
                    </a:p>
                  </a:txBody>
                  <a:tcPr marL="30429" marR="30429" marT="15214" marB="15214" anchor="ctr"/>
                </a:tc>
                <a:tc>
                  <a:txBody>
                    <a:bodyPr/>
                    <a:lstStyle/>
                    <a:p>
                      <a:pPr>
                        <a:buNone/>
                      </a:pPr>
                      <a:r>
                        <a:rPr lang="tr-TR" sz="1400"/>
                        <a:t>İştah uyarıcılarının etkinliği kanıtlanmamış</a:t>
                      </a:r>
                    </a:p>
                  </a:txBody>
                  <a:tcPr marL="30429" marR="30429" marT="15214" marB="15214" anchor="ctr"/>
                </a:tc>
                <a:tc>
                  <a:txBody>
                    <a:bodyPr/>
                    <a:lstStyle/>
                    <a:p>
                      <a:pPr>
                        <a:buNone/>
                      </a:pPr>
                      <a:r>
                        <a:rPr lang="tr-TR" sz="1400"/>
                        <a:t>Diyetisyen değerlendirmesi, ağrı, GİS sorunları, ruhsal durum, sosyal faktörlerin yönetimi</a:t>
                      </a:r>
                    </a:p>
                  </a:txBody>
                  <a:tcPr marL="30429" marR="30429" marT="15214" marB="15214" anchor="ctr"/>
                </a:tc>
                <a:extLst>
                  <a:ext uri="{0D108BD9-81ED-4DB2-BD59-A6C34878D82A}">
                    <a16:rowId xmlns:a16="http://schemas.microsoft.com/office/drawing/2014/main" val="472393373"/>
                  </a:ext>
                </a:extLst>
              </a:tr>
              <a:tr h="619150">
                <a:tc>
                  <a:txBody>
                    <a:bodyPr/>
                    <a:lstStyle/>
                    <a:p>
                      <a:pPr>
                        <a:buNone/>
                      </a:pPr>
                      <a:r>
                        <a:rPr lang="tr-TR" sz="1400" b="1"/>
                        <a:t>Bulantı / Kusma</a:t>
                      </a:r>
                      <a:endParaRPr lang="tr-TR" sz="1400"/>
                    </a:p>
                  </a:txBody>
                  <a:tcPr marL="30429" marR="30429" marT="15214" marB="15214" anchor="ctr"/>
                </a:tc>
                <a:tc>
                  <a:txBody>
                    <a:bodyPr/>
                    <a:lstStyle/>
                    <a:p>
                      <a:pPr>
                        <a:buNone/>
                      </a:pPr>
                      <a:r>
                        <a:rPr lang="tr-TR" sz="1400"/>
                        <a:t>Sistematik olarak değerlendirilmemiş</a:t>
                      </a:r>
                    </a:p>
                  </a:txBody>
                  <a:tcPr marL="30429" marR="30429" marT="15214" marB="15214" anchor="ctr"/>
                </a:tc>
                <a:tc>
                  <a:txBody>
                    <a:bodyPr/>
                    <a:lstStyle/>
                    <a:p>
                      <a:pPr>
                        <a:buNone/>
                      </a:pPr>
                      <a:r>
                        <a:rPr lang="tr-TR" sz="1400"/>
                        <a:t>—</a:t>
                      </a:r>
                    </a:p>
                  </a:txBody>
                  <a:tcPr marL="30429" marR="30429" marT="15214" marB="15214" anchor="ctr"/>
                </a:tc>
                <a:tc>
                  <a:txBody>
                    <a:bodyPr/>
                    <a:lstStyle/>
                    <a:p>
                      <a:pPr>
                        <a:buNone/>
                      </a:pPr>
                      <a:r>
                        <a:rPr lang="tr-TR" sz="1400"/>
                        <a:t>Farmakolojik veri yetersiz</a:t>
                      </a:r>
                    </a:p>
                  </a:txBody>
                  <a:tcPr marL="30429" marR="30429" marT="15214" marB="15214" anchor="ctr"/>
                </a:tc>
                <a:tc>
                  <a:txBody>
                    <a:bodyPr/>
                    <a:lstStyle/>
                    <a:p>
                      <a:pPr>
                        <a:buNone/>
                      </a:pPr>
                      <a:r>
                        <a:rPr lang="tr-TR" sz="1400" dirty="0"/>
                        <a:t>Diyetisyen değerlendirmesi, ağrı, GİS, ruhsal ve sosyal faktörlerin yönetimi</a:t>
                      </a:r>
                    </a:p>
                  </a:txBody>
                  <a:tcPr marL="30429" marR="30429" marT="15214" marB="15214" anchor="ctr"/>
                </a:tc>
                <a:extLst>
                  <a:ext uri="{0D108BD9-81ED-4DB2-BD59-A6C34878D82A}">
                    <a16:rowId xmlns:a16="http://schemas.microsoft.com/office/drawing/2014/main" val="3377135356"/>
                  </a:ext>
                </a:extLst>
              </a:tr>
            </a:tbl>
          </a:graphicData>
        </a:graphic>
      </p:graphicFrame>
      <p:sp>
        <p:nvSpPr>
          <p:cNvPr id="4" name="TextBox 3">
            <a:extLst>
              <a:ext uri="{FF2B5EF4-FFF2-40B4-BE49-F238E27FC236}">
                <a16:creationId xmlns:a16="http://schemas.microsoft.com/office/drawing/2014/main" id="{B1DA3BA4-2E30-585B-F605-0298E9C53044}"/>
              </a:ext>
            </a:extLst>
          </p:cNvPr>
          <p:cNvSpPr txBox="1"/>
          <p:nvPr/>
        </p:nvSpPr>
        <p:spPr>
          <a:xfrm>
            <a:off x="623392" y="22385"/>
            <a:ext cx="7610146" cy="461665"/>
          </a:xfrm>
          <a:prstGeom prst="rect">
            <a:avLst/>
          </a:prstGeom>
          <a:noFill/>
        </p:spPr>
        <p:txBody>
          <a:bodyPr wrap="square">
            <a:spAutoFit/>
          </a:bodyPr>
          <a:lstStyle/>
          <a:p>
            <a:r>
              <a:rPr lang="tr-TR" sz="2400" b="1" dirty="0" err="1"/>
              <a:t>KBY’de</a:t>
            </a:r>
            <a:r>
              <a:rPr lang="tr-TR" sz="2400" b="1" dirty="0"/>
              <a:t> sık görülen semptomların yönetim stratejileri</a:t>
            </a:r>
          </a:p>
        </p:txBody>
      </p:sp>
    </p:spTree>
    <p:extLst>
      <p:ext uri="{BB962C8B-B14F-4D97-AF65-F5344CB8AC3E}">
        <p14:creationId xmlns:p14="http://schemas.microsoft.com/office/powerpoint/2010/main" val="3682689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00B3-67B7-BFF2-B82E-0F2858C2E3CB}"/>
              </a:ext>
            </a:extLst>
          </p:cNvPr>
          <p:cNvSpPr>
            <a:spLocks noGrp="1"/>
          </p:cNvSpPr>
          <p:nvPr>
            <p:ph type="title"/>
          </p:nvPr>
        </p:nvSpPr>
        <p:spPr>
          <a:xfrm>
            <a:off x="-11606" y="-243408"/>
            <a:ext cx="10515600" cy="1325563"/>
          </a:xfrm>
        </p:spPr>
        <p:txBody>
          <a:bodyPr/>
          <a:lstStyle/>
          <a:p>
            <a:r>
              <a:rPr lang="tr-TR" b="1"/>
              <a:t>Özet</a:t>
            </a:r>
            <a:endParaRPr lang="tr-TR" dirty="0"/>
          </a:p>
        </p:txBody>
      </p:sp>
      <p:sp>
        <p:nvSpPr>
          <p:cNvPr id="3" name="Content Placeholder 2">
            <a:extLst>
              <a:ext uri="{FF2B5EF4-FFF2-40B4-BE49-F238E27FC236}">
                <a16:creationId xmlns:a16="http://schemas.microsoft.com/office/drawing/2014/main" id="{72451BE8-170D-15A3-5F55-4E11258545B1}"/>
              </a:ext>
            </a:extLst>
          </p:cNvPr>
          <p:cNvSpPr>
            <a:spLocks noGrp="1"/>
          </p:cNvSpPr>
          <p:nvPr>
            <p:ph idx="1"/>
          </p:nvPr>
        </p:nvSpPr>
        <p:spPr>
          <a:xfrm>
            <a:off x="263352" y="764704"/>
            <a:ext cx="11928648" cy="5760640"/>
          </a:xfrm>
        </p:spPr>
        <p:txBody>
          <a:bodyPr numCol="2">
            <a:normAutofit fontScale="62500" lnSpcReduction="20000"/>
          </a:bodyPr>
          <a:lstStyle/>
          <a:p>
            <a:r>
              <a:rPr lang="tr-TR" b="1" i="0" dirty="0">
                <a:solidFill>
                  <a:srgbClr val="0D0D0D"/>
                </a:solidFill>
                <a:effectLst/>
                <a:latin typeface="ui-sans-serif"/>
              </a:rPr>
              <a:t>Epidemiyoloji:</a:t>
            </a:r>
            <a:br>
              <a:rPr lang="tr-TR" b="0" i="0" dirty="0">
                <a:solidFill>
                  <a:srgbClr val="0D0D0D"/>
                </a:solidFill>
                <a:effectLst/>
                <a:latin typeface="ui-sans-serif"/>
              </a:rPr>
            </a:br>
            <a:r>
              <a:rPr lang="tr-TR" b="0" i="0" dirty="0">
                <a:solidFill>
                  <a:srgbClr val="0D0D0D"/>
                </a:solidFill>
                <a:effectLst/>
                <a:latin typeface="ui-sans-serif"/>
              </a:rPr>
              <a:t>65 yaş üzeri her 4–5 kişiden biri kronik böbrek hastası. Yaşlanan nüfusla birlikte bu oran giderek artıyor ve önemli bir halk sağlığı yükü oluşturuyor.</a:t>
            </a:r>
          </a:p>
          <a:p>
            <a:r>
              <a:rPr lang="tr-TR" b="1" i="0" dirty="0">
                <a:solidFill>
                  <a:srgbClr val="0D0D0D"/>
                </a:solidFill>
                <a:effectLst/>
                <a:latin typeface="ui-sans-serif"/>
              </a:rPr>
              <a:t>Tanı:</a:t>
            </a:r>
            <a:br>
              <a:rPr lang="tr-TR" b="0" i="0" dirty="0">
                <a:solidFill>
                  <a:srgbClr val="0D0D0D"/>
                </a:solidFill>
                <a:effectLst/>
                <a:latin typeface="ui-sans-serif"/>
              </a:rPr>
            </a:br>
            <a:r>
              <a:rPr lang="tr-TR" b="0" i="0" dirty="0">
                <a:solidFill>
                  <a:srgbClr val="0D0D0D"/>
                </a:solidFill>
                <a:effectLst/>
                <a:latin typeface="ui-sans-serif"/>
              </a:rPr>
              <a:t>Yaşlılarda </a:t>
            </a:r>
            <a:r>
              <a:rPr lang="tr-TR" b="1" i="0" dirty="0">
                <a:solidFill>
                  <a:srgbClr val="0D0D0D"/>
                </a:solidFill>
                <a:effectLst/>
                <a:latin typeface="ui-sans-serif"/>
              </a:rPr>
              <a:t>GFR &lt;60 tek başına KBH anlamına gelmeyebilir</a:t>
            </a:r>
            <a:r>
              <a:rPr lang="tr-TR" b="0"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Bu nedenle tanıda </a:t>
            </a:r>
            <a:r>
              <a:rPr lang="tr-TR" b="1" i="0" dirty="0" err="1">
                <a:solidFill>
                  <a:srgbClr val="0D0D0D"/>
                </a:solidFill>
                <a:effectLst/>
                <a:latin typeface="ui-sans-serif"/>
              </a:rPr>
              <a:t>albuminüri</a:t>
            </a:r>
            <a:r>
              <a:rPr lang="tr-TR" b="0" i="0" dirty="0" err="1">
                <a:solidFill>
                  <a:srgbClr val="0D0D0D"/>
                </a:solidFill>
                <a:effectLst/>
                <a:latin typeface="ui-sans-serif"/>
              </a:rPr>
              <a:t>ye</a:t>
            </a:r>
            <a:r>
              <a:rPr lang="tr-TR" b="0" i="0" dirty="0">
                <a:solidFill>
                  <a:srgbClr val="0D0D0D"/>
                </a:solidFill>
                <a:effectLst/>
                <a:latin typeface="ui-sans-serif"/>
              </a:rPr>
              <a:t> mutlaka bakılmalı; fizyolojik yaşlanma ile patolojik süreçler birbirinden ayrılmalı.</a:t>
            </a:r>
          </a:p>
          <a:p>
            <a:r>
              <a:rPr lang="tr-TR" b="1" i="0" dirty="0">
                <a:solidFill>
                  <a:srgbClr val="0D0D0D"/>
                </a:solidFill>
                <a:effectLst/>
                <a:latin typeface="ui-sans-serif"/>
              </a:rPr>
              <a:t>KDIGO 2024 Önerileri:</a:t>
            </a:r>
            <a:br>
              <a:rPr lang="tr-TR" b="0" i="0" dirty="0">
                <a:solidFill>
                  <a:srgbClr val="0D0D0D"/>
                </a:solidFill>
                <a:effectLst/>
                <a:latin typeface="ui-sans-serif"/>
              </a:rPr>
            </a:br>
            <a:r>
              <a:rPr lang="tr-TR" b="0" i="0" dirty="0">
                <a:solidFill>
                  <a:srgbClr val="0D0D0D"/>
                </a:solidFill>
                <a:effectLst/>
                <a:latin typeface="ui-sans-serif"/>
              </a:rPr>
              <a:t>Yeni kılavuz, yaşa göre bireyselleştirilmiş yaklaşımı vurguluyor.</a:t>
            </a:r>
            <a:br>
              <a:rPr lang="tr-TR" b="0" i="0" dirty="0">
                <a:solidFill>
                  <a:srgbClr val="0D0D0D"/>
                </a:solidFill>
                <a:effectLst/>
                <a:latin typeface="ui-sans-serif"/>
              </a:rPr>
            </a:br>
            <a:r>
              <a:rPr lang="tr-TR" b="1" i="0" dirty="0">
                <a:solidFill>
                  <a:srgbClr val="0D0D0D"/>
                </a:solidFill>
                <a:effectLst/>
                <a:latin typeface="ui-sans-serif"/>
              </a:rPr>
              <a:t>KFRE risk skorları</a:t>
            </a:r>
            <a:r>
              <a:rPr lang="tr-TR" b="0" i="0" dirty="0">
                <a:solidFill>
                  <a:srgbClr val="0D0D0D"/>
                </a:solidFill>
                <a:effectLst/>
                <a:latin typeface="ui-sans-serif"/>
              </a:rPr>
              <a:t> kullanılmalı; </a:t>
            </a:r>
            <a:r>
              <a:rPr lang="tr-TR" b="0" i="0" dirty="0" err="1">
                <a:solidFill>
                  <a:srgbClr val="0D0D0D"/>
                </a:solidFill>
                <a:effectLst/>
                <a:latin typeface="ui-sans-serif"/>
              </a:rPr>
              <a:t>frail</a:t>
            </a:r>
            <a:r>
              <a:rPr lang="tr-TR" b="0" i="0" dirty="0">
                <a:solidFill>
                  <a:srgbClr val="0D0D0D"/>
                </a:solidFill>
                <a:effectLst/>
                <a:latin typeface="ui-sans-serif"/>
              </a:rPr>
              <a:t> hastalarda protein kısıtlaması esnek olmalı.</a:t>
            </a:r>
            <a:br>
              <a:rPr lang="tr-TR" b="0" i="0" dirty="0">
                <a:solidFill>
                  <a:srgbClr val="0D0D0D"/>
                </a:solidFill>
                <a:effectLst/>
                <a:latin typeface="ui-sans-serif"/>
              </a:rPr>
            </a:br>
            <a:r>
              <a:rPr lang="tr-TR" b="0" i="0" dirty="0">
                <a:solidFill>
                  <a:srgbClr val="0D0D0D"/>
                </a:solidFill>
                <a:effectLst/>
                <a:latin typeface="ui-sans-serif"/>
              </a:rPr>
              <a:t>Hedef SBP genellikle </a:t>
            </a:r>
            <a:r>
              <a:rPr lang="tr-TR" b="1" i="0" dirty="0">
                <a:solidFill>
                  <a:srgbClr val="0D0D0D"/>
                </a:solidFill>
                <a:effectLst/>
                <a:latin typeface="ui-sans-serif"/>
              </a:rPr>
              <a:t>&lt;120 mmHg</a:t>
            </a:r>
            <a:r>
              <a:rPr lang="tr-TR" b="0" i="0" dirty="0">
                <a:solidFill>
                  <a:srgbClr val="0D0D0D"/>
                </a:solidFill>
                <a:effectLst/>
                <a:latin typeface="ui-sans-serif"/>
              </a:rPr>
              <a:t>, tolere edilemiyorsa daha yüksek olabilir.</a:t>
            </a:r>
          </a:p>
          <a:p>
            <a:r>
              <a:rPr lang="tr-TR" b="1" i="0" dirty="0">
                <a:solidFill>
                  <a:srgbClr val="0D0D0D"/>
                </a:solidFill>
                <a:effectLst/>
                <a:latin typeface="ui-sans-serif"/>
              </a:rPr>
              <a:t>Risk ve Takip:</a:t>
            </a:r>
            <a:br>
              <a:rPr lang="tr-TR" b="0" i="0" dirty="0">
                <a:solidFill>
                  <a:srgbClr val="0D0D0D"/>
                </a:solidFill>
                <a:effectLst/>
                <a:latin typeface="ui-sans-serif"/>
              </a:rPr>
            </a:br>
            <a:r>
              <a:rPr lang="tr-TR" b="0" i="0" dirty="0" err="1">
                <a:solidFill>
                  <a:srgbClr val="0D0D0D"/>
                </a:solidFill>
                <a:effectLst/>
                <a:latin typeface="ui-sans-serif"/>
              </a:rPr>
              <a:t>KFRE’de</a:t>
            </a:r>
            <a:r>
              <a:rPr lang="tr-TR" b="0" i="0" dirty="0">
                <a:solidFill>
                  <a:srgbClr val="0D0D0D"/>
                </a:solidFill>
                <a:effectLst/>
                <a:latin typeface="ui-sans-serif"/>
              </a:rPr>
              <a:t> 2 yıllık risk %10’un üzerindeyse nefrolog izlemi, %40’ın üzerindeyse RRT hazırlığı yapılmalı.</a:t>
            </a:r>
            <a:br>
              <a:rPr lang="tr-TR" b="0" i="0" dirty="0">
                <a:solidFill>
                  <a:srgbClr val="0D0D0D"/>
                </a:solidFill>
                <a:effectLst/>
                <a:latin typeface="ui-sans-serif"/>
              </a:rPr>
            </a:br>
            <a:r>
              <a:rPr lang="tr-TR" b="1" i="0" dirty="0">
                <a:solidFill>
                  <a:srgbClr val="0D0D0D"/>
                </a:solidFill>
                <a:effectLst/>
                <a:latin typeface="ui-sans-serif"/>
              </a:rPr>
              <a:t>Düşük riskli yaşlılar yılda bir</a:t>
            </a:r>
            <a:r>
              <a:rPr lang="tr-TR" b="0" i="0" dirty="0">
                <a:solidFill>
                  <a:srgbClr val="0D0D0D"/>
                </a:solidFill>
                <a:effectLst/>
                <a:latin typeface="ui-sans-serif"/>
              </a:rPr>
              <a:t>, yüksek riskliler </a:t>
            </a:r>
            <a:r>
              <a:rPr lang="tr-TR" b="1" i="0" dirty="0">
                <a:solidFill>
                  <a:srgbClr val="0D0D0D"/>
                </a:solidFill>
                <a:effectLst/>
                <a:latin typeface="ui-sans-serif"/>
              </a:rPr>
              <a:t>3 ayda bir</a:t>
            </a:r>
            <a:r>
              <a:rPr lang="tr-TR" b="0" i="0" dirty="0">
                <a:solidFill>
                  <a:srgbClr val="0D0D0D"/>
                </a:solidFill>
                <a:effectLst/>
                <a:latin typeface="ui-sans-serif"/>
              </a:rPr>
              <a:t> izlenmeli.</a:t>
            </a:r>
          </a:p>
          <a:p>
            <a:r>
              <a:rPr lang="tr-TR" b="1" i="0" dirty="0">
                <a:solidFill>
                  <a:srgbClr val="0D0D0D"/>
                </a:solidFill>
                <a:effectLst/>
                <a:latin typeface="ui-sans-serif"/>
              </a:rPr>
              <a:t>Tedavi:</a:t>
            </a:r>
            <a:br>
              <a:rPr lang="tr-TR" b="0" i="0" dirty="0">
                <a:solidFill>
                  <a:srgbClr val="0D0D0D"/>
                </a:solidFill>
                <a:effectLst/>
                <a:latin typeface="ui-sans-serif"/>
              </a:rPr>
            </a:br>
            <a:r>
              <a:rPr lang="tr-TR" b="1" i="0" dirty="0">
                <a:solidFill>
                  <a:srgbClr val="0D0D0D"/>
                </a:solidFill>
                <a:effectLst/>
                <a:latin typeface="ui-sans-serif"/>
              </a:rPr>
              <a:t>RAS blokajı + SGLT2 inhibitörü</a:t>
            </a:r>
            <a:r>
              <a:rPr lang="tr-TR" b="0" i="0" dirty="0">
                <a:solidFill>
                  <a:srgbClr val="0D0D0D"/>
                </a:solidFill>
                <a:effectLst/>
                <a:latin typeface="ui-sans-serif"/>
              </a:rPr>
              <a:t> uygun her hastada kullanılabilir, yaş sınırı yok.</a:t>
            </a:r>
            <a:br>
              <a:rPr lang="tr-TR" b="0" i="0" dirty="0">
                <a:solidFill>
                  <a:srgbClr val="0D0D0D"/>
                </a:solidFill>
                <a:effectLst/>
                <a:latin typeface="ui-sans-serif"/>
              </a:rPr>
            </a:br>
            <a:r>
              <a:rPr lang="tr-TR" b="0" i="0" dirty="0">
                <a:solidFill>
                  <a:srgbClr val="0D0D0D"/>
                </a:solidFill>
                <a:effectLst/>
                <a:latin typeface="ui-sans-serif"/>
              </a:rPr>
              <a:t>Ancak </a:t>
            </a:r>
            <a:r>
              <a:rPr lang="tr-TR" b="1" i="0" dirty="0">
                <a:solidFill>
                  <a:srgbClr val="0D0D0D"/>
                </a:solidFill>
                <a:effectLst/>
                <a:latin typeface="ui-sans-serif"/>
              </a:rPr>
              <a:t>doz ayarlama ve </a:t>
            </a:r>
            <a:r>
              <a:rPr lang="tr-TR" b="1" i="0" dirty="0" err="1">
                <a:solidFill>
                  <a:srgbClr val="0D0D0D"/>
                </a:solidFill>
                <a:effectLst/>
                <a:latin typeface="ui-sans-serif"/>
              </a:rPr>
              <a:t>deprescribing</a:t>
            </a:r>
            <a:r>
              <a:rPr lang="tr-TR" b="0" i="0" dirty="0">
                <a:solidFill>
                  <a:srgbClr val="0D0D0D"/>
                </a:solidFill>
                <a:effectLst/>
                <a:latin typeface="ui-sans-serif"/>
              </a:rPr>
              <a:t> yaşlılarda çok önemli.</a:t>
            </a:r>
          </a:p>
          <a:p>
            <a:r>
              <a:rPr lang="tr-TR" b="1" i="0" dirty="0" err="1">
                <a:solidFill>
                  <a:srgbClr val="0D0D0D"/>
                </a:solidFill>
                <a:effectLst/>
                <a:latin typeface="ui-sans-serif"/>
              </a:rPr>
              <a:t>Frailty</a:t>
            </a:r>
            <a:r>
              <a:rPr lang="tr-TR" b="1"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İleri evre </a:t>
            </a:r>
            <a:r>
              <a:rPr lang="tr-TR" b="0" i="0" dirty="0" err="1">
                <a:solidFill>
                  <a:srgbClr val="0D0D0D"/>
                </a:solidFill>
                <a:effectLst/>
                <a:latin typeface="ui-sans-serif"/>
              </a:rPr>
              <a:t>KBH’de</a:t>
            </a:r>
            <a:r>
              <a:rPr lang="tr-TR" b="0" i="0" dirty="0">
                <a:solidFill>
                  <a:srgbClr val="0D0D0D"/>
                </a:solidFill>
                <a:effectLst/>
                <a:latin typeface="ui-sans-serif"/>
              </a:rPr>
              <a:t> kırılganlık oranı yaklaşık %40, mortaliteyi iki kat artırıyor.</a:t>
            </a:r>
            <a:br>
              <a:rPr lang="tr-TR" b="0" i="0" dirty="0">
                <a:solidFill>
                  <a:srgbClr val="0D0D0D"/>
                </a:solidFill>
                <a:effectLst/>
                <a:latin typeface="ui-sans-serif"/>
              </a:rPr>
            </a:br>
            <a:r>
              <a:rPr lang="tr-TR" b="0" i="0" dirty="0">
                <a:solidFill>
                  <a:srgbClr val="0D0D0D"/>
                </a:solidFill>
                <a:effectLst/>
                <a:latin typeface="ui-sans-serif"/>
              </a:rPr>
              <a:t>Bu grup hastalar daha özel takip ve multidisipliner bakım gerektiriyor.</a:t>
            </a:r>
          </a:p>
          <a:p>
            <a:r>
              <a:rPr lang="tr-TR" b="1" i="0" dirty="0">
                <a:solidFill>
                  <a:srgbClr val="0D0D0D"/>
                </a:solidFill>
                <a:effectLst/>
                <a:latin typeface="ui-sans-serif"/>
              </a:rPr>
              <a:t>Beslenme:</a:t>
            </a:r>
            <a:br>
              <a:rPr lang="tr-TR" b="0" i="0" dirty="0">
                <a:solidFill>
                  <a:srgbClr val="0D0D0D"/>
                </a:solidFill>
                <a:effectLst/>
                <a:latin typeface="ui-sans-serif"/>
              </a:rPr>
            </a:br>
            <a:r>
              <a:rPr lang="tr-TR" b="0" i="0" dirty="0">
                <a:solidFill>
                  <a:srgbClr val="0D0D0D"/>
                </a:solidFill>
                <a:effectLst/>
                <a:latin typeface="ui-sans-serif"/>
              </a:rPr>
              <a:t>Malnütrisyon riski yüksek; erken tanı, protein ve kalori desteği gerekli.</a:t>
            </a:r>
            <a:br>
              <a:rPr lang="tr-TR" b="0" i="0" dirty="0">
                <a:solidFill>
                  <a:srgbClr val="0D0D0D"/>
                </a:solidFill>
                <a:effectLst/>
                <a:latin typeface="ui-sans-serif"/>
              </a:rPr>
            </a:br>
            <a:r>
              <a:rPr lang="tr-TR" b="1" i="0" dirty="0">
                <a:solidFill>
                  <a:srgbClr val="0D0D0D"/>
                </a:solidFill>
                <a:effectLst/>
                <a:latin typeface="ui-sans-serif"/>
              </a:rPr>
              <a:t>Sarkopeni ve protein-enerji açığı</a:t>
            </a:r>
            <a:r>
              <a:rPr lang="tr-TR" b="0" i="0" dirty="0">
                <a:solidFill>
                  <a:srgbClr val="0D0D0D"/>
                </a:solidFill>
                <a:effectLst/>
                <a:latin typeface="ui-sans-serif"/>
              </a:rPr>
              <a:t> mutlaka izlenmeli.</a:t>
            </a:r>
          </a:p>
          <a:p>
            <a:r>
              <a:rPr lang="tr-TR" b="1" i="0" dirty="0">
                <a:solidFill>
                  <a:srgbClr val="0D0D0D"/>
                </a:solidFill>
                <a:effectLst/>
                <a:latin typeface="ui-sans-serif"/>
              </a:rPr>
              <a:t>Diyaliz Kararı:</a:t>
            </a:r>
            <a:endParaRPr lang="tr-TR" b="0" i="0" dirty="0">
              <a:solidFill>
                <a:srgbClr val="0D0D0D"/>
              </a:solidFill>
              <a:effectLst/>
              <a:latin typeface="ui-sans-serif"/>
            </a:endParaRPr>
          </a:p>
          <a:p>
            <a:pPr>
              <a:lnSpc>
                <a:spcPts val="1800"/>
              </a:lnSpc>
            </a:pPr>
            <a:r>
              <a:rPr lang="tr-TR" b="0" i="0" dirty="0">
                <a:solidFill>
                  <a:srgbClr val="0D0D0D"/>
                </a:solidFill>
                <a:effectLst/>
                <a:latin typeface="ui-sans-serif"/>
              </a:rPr>
              <a:t>75 yaş, çoklu </a:t>
            </a:r>
            <a:r>
              <a:rPr lang="tr-TR" b="0" i="0" dirty="0" err="1">
                <a:solidFill>
                  <a:srgbClr val="0D0D0D"/>
                </a:solidFill>
                <a:effectLst/>
                <a:latin typeface="ui-sans-serif"/>
              </a:rPr>
              <a:t>komorbid</a:t>
            </a:r>
            <a:r>
              <a:rPr lang="tr-TR" b="0" i="0" dirty="0">
                <a:solidFill>
                  <a:srgbClr val="0D0D0D"/>
                </a:solidFill>
                <a:effectLst/>
                <a:latin typeface="ui-sans-serif"/>
              </a:rPr>
              <a:t> hastalarda diyaliz her zaman en iyi seçenek olmayabilir.</a:t>
            </a:r>
            <a:br>
              <a:rPr lang="tr-TR" b="0" i="0" dirty="0">
                <a:solidFill>
                  <a:srgbClr val="0D0D0D"/>
                </a:solidFill>
                <a:effectLst/>
                <a:latin typeface="ui-sans-serif"/>
              </a:rPr>
            </a:br>
            <a:r>
              <a:rPr lang="tr-TR" b="0" i="0" dirty="0">
                <a:solidFill>
                  <a:srgbClr val="0D0D0D"/>
                </a:solidFill>
                <a:effectLst/>
                <a:latin typeface="ui-sans-serif"/>
              </a:rPr>
              <a:t>Konservatif yaklaşım, yaşam süresini uzatmasa da yaşam kalitesini artırabilir.</a:t>
            </a:r>
            <a:br>
              <a:rPr lang="tr-TR" b="0" i="0" dirty="0">
                <a:solidFill>
                  <a:srgbClr val="0D0D0D"/>
                </a:solidFill>
                <a:effectLst/>
                <a:latin typeface="ui-sans-serif"/>
              </a:rPr>
            </a:br>
            <a:r>
              <a:rPr lang="tr-TR" b="1" i="0" dirty="0">
                <a:solidFill>
                  <a:srgbClr val="0D0D0D"/>
                </a:solidFill>
                <a:effectLst/>
                <a:latin typeface="ui-sans-serif"/>
              </a:rPr>
              <a:t>Karar hasta ve ailesiyle birlikte verilmelidir.</a:t>
            </a:r>
            <a:endParaRPr lang="tr-TR" b="0" i="0" dirty="0">
              <a:solidFill>
                <a:srgbClr val="0D0D0D"/>
              </a:solidFill>
              <a:effectLst/>
              <a:latin typeface="ui-sans-serif"/>
            </a:endParaRPr>
          </a:p>
          <a:p>
            <a:r>
              <a:rPr lang="tr-TR" b="1" i="0" dirty="0">
                <a:solidFill>
                  <a:srgbClr val="0D0D0D"/>
                </a:solidFill>
                <a:effectLst/>
                <a:latin typeface="ui-sans-serif"/>
              </a:rPr>
              <a:t>Konservatif Tedavi:</a:t>
            </a:r>
            <a:br>
              <a:rPr lang="tr-TR" b="0" i="0" dirty="0">
                <a:solidFill>
                  <a:srgbClr val="0D0D0D"/>
                </a:solidFill>
                <a:effectLst/>
                <a:latin typeface="ui-sans-serif"/>
              </a:rPr>
            </a:br>
            <a:r>
              <a:rPr lang="tr-TR" b="0" i="0" dirty="0">
                <a:solidFill>
                  <a:srgbClr val="0D0D0D"/>
                </a:solidFill>
                <a:effectLst/>
                <a:latin typeface="ui-sans-serif"/>
              </a:rPr>
              <a:t>“Bakım vermemek” anlamına gelmez.</a:t>
            </a:r>
            <a:br>
              <a:rPr lang="tr-TR" b="0" i="0" dirty="0">
                <a:solidFill>
                  <a:srgbClr val="0D0D0D"/>
                </a:solidFill>
                <a:effectLst/>
                <a:latin typeface="ui-sans-serif"/>
              </a:rPr>
            </a:br>
            <a:r>
              <a:rPr lang="tr-TR" b="1" i="0" dirty="0">
                <a:solidFill>
                  <a:srgbClr val="0D0D0D"/>
                </a:solidFill>
                <a:effectLst/>
                <a:latin typeface="ui-sans-serif"/>
              </a:rPr>
              <a:t>Semptom kontrolü, </a:t>
            </a:r>
            <a:r>
              <a:rPr lang="tr-TR" b="1" i="0" dirty="0" err="1">
                <a:solidFill>
                  <a:srgbClr val="0D0D0D"/>
                </a:solidFill>
                <a:effectLst/>
                <a:latin typeface="ui-sans-serif"/>
              </a:rPr>
              <a:t>paliyatif</a:t>
            </a:r>
            <a:r>
              <a:rPr lang="tr-TR" b="1" i="0" dirty="0">
                <a:solidFill>
                  <a:srgbClr val="0D0D0D"/>
                </a:solidFill>
                <a:effectLst/>
                <a:latin typeface="ui-sans-serif"/>
              </a:rPr>
              <a:t> bakım ve acil durum planları</a:t>
            </a:r>
            <a:r>
              <a:rPr lang="tr-TR" b="0" i="0" dirty="0">
                <a:solidFill>
                  <a:srgbClr val="0D0D0D"/>
                </a:solidFill>
                <a:effectLst/>
                <a:latin typeface="ui-sans-serif"/>
              </a:rPr>
              <a:t> içerir.</a:t>
            </a:r>
          </a:p>
          <a:p>
            <a:r>
              <a:rPr lang="tr-TR" b="1" i="0" dirty="0">
                <a:solidFill>
                  <a:srgbClr val="0D0D0D"/>
                </a:solidFill>
                <a:effectLst/>
                <a:latin typeface="ui-sans-serif"/>
              </a:rPr>
              <a:t>İletişim:</a:t>
            </a:r>
            <a:br>
              <a:rPr lang="tr-TR" b="0" i="0" dirty="0">
                <a:solidFill>
                  <a:srgbClr val="0D0D0D"/>
                </a:solidFill>
                <a:effectLst/>
                <a:latin typeface="ui-sans-serif"/>
              </a:rPr>
            </a:br>
            <a:r>
              <a:rPr lang="tr-TR" b="0" i="0" dirty="0">
                <a:solidFill>
                  <a:srgbClr val="0D0D0D"/>
                </a:solidFill>
                <a:effectLst/>
                <a:latin typeface="ui-sans-serif"/>
              </a:rPr>
              <a:t>Açık, empatik ve planlı iletişim yaşlı </a:t>
            </a:r>
            <a:r>
              <a:rPr lang="tr-TR" b="0" i="0" dirty="0" err="1">
                <a:solidFill>
                  <a:srgbClr val="0D0D0D"/>
                </a:solidFill>
                <a:effectLst/>
                <a:latin typeface="ui-sans-serif"/>
              </a:rPr>
              <a:t>KBH’de</a:t>
            </a:r>
            <a:r>
              <a:rPr lang="tr-TR" b="0" i="0" dirty="0">
                <a:solidFill>
                  <a:srgbClr val="0D0D0D"/>
                </a:solidFill>
                <a:effectLst/>
                <a:latin typeface="ui-sans-serif"/>
              </a:rPr>
              <a:t> temel unsurdur.</a:t>
            </a:r>
            <a:br>
              <a:rPr lang="tr-TR" b="0" i="0" dirty="0">
                <a:solidFill>
                  <a:srgbClr val="0D0D0D"/>
                </a:solidFill>
                <a:effectLst/>
                <a:latin typeface="ui-sans-serif"/>
              </a:rPr>
            </a:br>
            <a:r>
              <a:rPr lang="tr-TR" b="0" i="0" dirty="0">
                <a:solidFill>
                  <a:srgbClr val="0D0D0D"/>
                </a:solidFill>
                <a:effectLst/>
                <a:latin typeface="ui-sans-serif"/>
              </a:rPr>
              <a:t>Hasta ne istiyor? Yaşam kalitesi mi, ömrü uzatmak mı?</a:t>
            </a:r>
            <a:br>
              <a:rPr lang="tr-TR" b="0" i="0" dirty="0">
                <a:solidFill>
                  <a:srgbClr val="0D0D0D"/>
                </a:solidFill>
                <a:effectLst/>
                <a:latin typeface="ui-sans-serif"/>
              </a:rPr>
            </a:br>
            <a:r>
              <a:rPr lang="tr-TR" b="0" i="0" dirty="0">
                <a:solidFill>
                  <a:srgbClr val="0D0D0D"/>
                </a:solidFill>
                <a:effectLst/>
                <a:latin typeface="ui-sans-serif"/>
              </a:rPr>
              <a:t>Tüm kararlar bu doğrultuda, aile dahil edilerek verilmelidir.</a:t>
            </a:r>
          </a:p>
          <a:p>
            <a:endParaRPr lang="tr-TR" dirty="0"/>
          </a:p>
        </p:txBody>
      </p:sp>
    </p:spTree>
    <p:extLst>
      <p:ext uri="{BB962C8B-B14F-4D97-AF65-F5344CB8AC3E}">
        <p14:creationId xmlns:p14="http://schemas.microsoft.com/office/powerpoint/2010/main" val="2098392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07E0FEB-F6B3-16C4-0E6F-DCAEC86507A7}"/>
              </a:ext>
            </a:extLst>
          </p:cNvPr>
          <p:cNvPicPr>
            <a:picLocks noChangeAspect="1"/>
          </p:cNvPicPr>
          <p:nvPr/>
        </p:nvPicPr>
        <p:blipFill>
          <a:blip r:embed="rId2"/>
          <a:srcRect r="9091" b="23391"/>
          <a:stretch>
            <a:fillRect/>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10E903-45AD-BAFC-6505-CD8AD3E107F3}"/>
              </a:ext>
            </a:extLst>
          </p:cNvPr>
          <p:cNvSpPr>
            <a:spLocks noGrp="1"/>
          </p:cNvSpPr>
          <p:nvPr>
            <p:ph type="title"/>
          </p:nvPr>
        </p:nvSpPr>
        <p:spPr>
          <a:xfrm>
            <a:off x="838200" y="365125"/>
            <a:ext cx="10515600" cy="1325563"/>
          </a:xfrm>
        </p:spPr>
        <p:txBody>
          <a:bodyPr>
            <a:normAutofit/>
          </a:bodyPr>
          <a:lstStyle/>
          <a:p>
            <a:r>
              <a:rPr lang="tr-TR" b="1" i="0">
                <a:effectLst/>
                <a:latin typeface="ui-sans-serif"/>
              </a:rPr>
              <a:t> Ana Mesajlar</a:t>
            </a:r>
            <a:br>
              <a:rPr lang="tr-TR" b="1" i="0">
                <a:effectLst/>
                <a:latin typeface="ui-sans-serif"/>
              </a:rPr>
            </a:br>
            <a:endParaRPr lang="tr-TR"/>
          </a:p>
        </p:txBody>
      </p:sp>
      <p:graphicFrame>
        <p:nvGraphicFramePr>
          <p:cNvPr id="20" name="Content Placeholder 2">
            <a:extLst>
              <a:ext uri="{FF2B5EF4-FFF2-40B4-BE49-F238E27FC236}">
                <a16:creationId xmlns:a16="http://schemas.microsoft.com/office/drawing/2014/main" id="{747362BB-DE05-D0D4-3323-5E5AAD05EFBC}"/>
              </a:ext>
            </a:extLst>
          </p:cNvPr>
          <p:cNvGraphicFramePr>
            <a:graphicFrameLocks noGrp="1"/>
          </p:cNvGraphicFramePr>
          <p:nvPr>
            <p:ph idx="1"/>
            <p:extLst>
              <p:ext uri="{D42A27DB-BD31-4B8C-83A1-F6EECF244321}">
                <p14:modId xmlns:p14="http://schemas.microsoft.com/office/powerpoint/2010/main" val="149625738"/>
              </p:ext>
            </p:extLst>
          </p:nvPr>
        </p:nvGraphicFramePr>
        <p:xfrm>
          <a:off x="838200" y="1412776"/>
          <a:ext cx="10515600" cy="4764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6523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C3E90832-51C9-7587-09D0-760FE70963C4}"/>
              </a:ext>
            </a:extLst>
          </p:cNvPr>
          <p:cNvSpPr>
            <a:spLocks noGrp="1" noChangeArrowheads="1"/>
          </p:cNvSpPr>
          <p:nvPr>
            <p:ph idx="1"/>
          </p:nvPr>
        </p:nvSpPr>
        <p:spPr bwMode="auto">
          <a:xfrm>
            <a:off x="335360" y="1929384"/>
            <a:ext cx="11665296" cy="4251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a:ln>
                  <a:noFill/>
                </a:ln>
                <a:effectLst/>
                <a:latin typeface="Arial" panose="020B0604020202020204" pitchFamily="34" charset="0"/>
              </a:rPr>
              <a:t>KDIGO CKD </a:t>
            </a:r>
            <a:r>
              <a:rPr kumimoji="0" lang="tr-TR" altLang="tr-TR" sz="1400" b="1" i="0" u="none" strike="noStrike" cap="none" normalizeH="0" baseline="0" dirty="0" err="1">
                <a:ln>
                  <a:noFill/>
                </a:ln>
                <a:effectLst/>
                <a:latin typeface="Arial" panose="020B0604020202020204" pitchFamily="34" charset="0"/>
              </a:rPr>
              <a:t>Work</a:t>
            </a:r>
            <a:r>
              <a:rPr kumimoji="0" lang="tr-TR" altLang="tr-TR" sz="1400" b="1" i="0" u="none" strike="noStrike" cap="none" normalizeH="0" baseline="0" dirty="0">
                <a:ln>
                  <a:noFill/>
                </a:ln>
                <a:effectLst/>
                <a:latin typeface="Arial" panose="020B0604020202020204" pitchFamily="34" charset="0"/>
              </a:rPr>
              <a:t> </a:t>
            </a:r>
            <a:r>
              <a:rPr kumimoji="0" lang="tr-TR" altLang="tr-TR" sz="1400" b="1" i="0" u="none" strike="noStrike" cap="none" normalizeH="0" baseline="0" dirty="0" err="1">
                <a:ln>
                  <a:noFill/>
                </a:ln>
                <a:effectLst/>
                <a:latin typeface="Arial" panose="020B0604020202020204" pitchFamily="34" charset="0"/>
              </a:rPr>
              <a:t>Group</a:t>
            </a:r>
            <a:r>
              <a:rPr kumimoji="0" lang="tr-TR" altLang="tr-TR" sz="1400" b="1" i="0" u="none" strike="noStrike" cap="none" normalizeH="0" baseline="0" dirty="0">
                <a:ln>
                  <a:noFill/>
                </a:ln>
                <a:effectLst/>
                <a:latin typeface="Arial" panose="020B0604020202020204" pitchFamily="34" charset="0"/>
              </a:rPr>
              <a:t> (2024).</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a:ln>
                  <a:noFill/>
                </a:ln>
                <a:effectLst/>
                <a:latin typeface="Arial" panose="020B0604020202020204" pitchFamily="34" charset="0"/>
              </a:rPr>
              <a:t>KDIGO 2024 </a:t>
            </a:r>
            <a:r>
              <a:rPr kumimoji="0" lang="tr-TR" altLang="tr-TR" sz="1400" b="0" i="1" u="none" strike="noStrike" cap="none" normalizeH="0" baseline="0" dirty="0" err="1">
                <a:ln>
                  <a:noFill/>
                </a:ln>
                <a:effectLst/>
                <a:latin typeface="Arial" panose="020B0604020202020204" pitchFamily="34" charset="0"/>
              </a:rPr>
              <a:t>Clinical</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Practice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Guideline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for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the</a:t>
            </a:r>
            <a:r>
              <a:rPr kumimoji="0" lang="tr-TR" altLang="tr-TR" sz="1400" b="0" i="1" u="none" strike="noStrike" cap="none" normalizeH="0" baseline="0" dirty="0">
                <a:ln>
                  <a:noFill/>
                </a:ln>
                <a:effectLst/>
                <a:latin typeface="Arial" panose="020B0604020202020204" pitchFamily="34" charset="0"/>
              </a:rPr>
              <a:t> Evaluation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Management of </a:t>
            </a:r>
            <a:r>
              <a:rPr kumimoji="0" lang="tr-TR" altLang="tr-TR" sz="1400" b="0" i="1" u="none" strike="noStrike" cap="none" normalizeH="0" baseline="0" dirty="0" err="1">
                <a:ln>
                  <a:noFill/>
                </a:ln>
                <a:effectLst/>
                <a:latin typeface="Arial" panose="020B0604020202020204" pitchFamily="34" charset="0"/>
              </a:rPr>
              <a:t>Chronic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Disease</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Kidney</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Int</a:t>
            </a:r>
            <a:r>
              <a:rPr kumimoji="0" lang="tr-TR" altLang="tr-TR" sz="1400" b="0" i="0" u="none" strike="noStrike" cap="none" normalizeH="0" baseline="0" dirty="0">
                <a:ln>
                  <a:noFill/>
                </a:ln>
                <a:effectLst/>
                <a:latin typeface="Arial" panose="020B0604020202020204" pitchFamily="34" charset="0"/>
              </a:rPr>
              <a:t>, 105(4S): S117–S314.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38490803.</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Glassock</a:t>
            </a:r>
            <a:r>
              <a:rPr kumimoji="0" lang="tr-TR" altLang="tr-TR" sz="1400" b="1" i="0" u="none" strike="noStrike" cap="none" normalizeH="0" baseline="0" dirty="0">
                <a:ln>
                  <a:noFill/>
                </a:ln>
                <a:effectLst/>
                <a:latin typeface="Arial" panose="020B0604020202020204" pitchFamily="34" charset="0"/>
              </a:rPr>
              <a:t> RJ et al. (2025).</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aging</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chronic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disease</a:t>
            </a:r>
            <a:r>
              <a:rPr kumimoji="0" lang="tr-TR" altLang="tr-TR" sz="1400" b="0" i="1" u="none" strike="noStrike" cap="none" normalizeH="0" baseline="0" dirty="0">
                <a:ln>
                  <a:noFill/>
                </a:ln>
                <a:effectLst/>
                <a:latin typeface="Arial" panose="020B0604020202020204" pitchFamily="34" charset="0"/>
              </a:rPr>
              <a:t> – </a:t>
            </a:r>
            <a:r>
              <a:rPr kumimoji="0" lang="tr-TR" altLang="tr-TR" sz="1400" b="0" i="1" u="none" strike="noStrike" cap="none" normalizeH="0" baseline="0" dirty="0" err="1">
                <a:ln>
                  <a:noFill/>
                </a:ln>
                <a:effectLst/>
                <a:latin typeface="Arial" panose="020B0604020202020204" pitchFamily="34" charset="0"/>
              </a:rPr>
              <a:t>another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perspective</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Nephrol</a:t>
            </a:r>
            <a:r>
              <a:rPr kumimoji="0" lang="tr-TR" altLang="tr-TR" sz="1400" b="0" i="0" u="none" strike="noStrike" cap="none" normalizeH="0" baseline="0" dirty="0">
                <a:ln>
                  <a:noFill/>
                </a:ln>
                <a:effectLst/>
                <a:latin typeface="Arial" panose="020B0604020202020204" pitchFamily="34" charset="0"/>
              </a:rPr>
              <a:t> Dial Transplant, 40(8): 1455–1457.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40336145 </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Schaeffner</a:t>
            </a:r>
            <a:r>
              <a:rPr kumimoji="0" lang="tr-TR" altLang="tr-TR" sz="1400" b="1" i="0" u="none" strike="noStrike" cap="none" normalizeH="0" baseline="0" dirty="0">
                <a:ln>
                  <a:noFill/>
                </a:ln>
                <a:effectLst/>
                <a:latin typeface="Arial" panose="020B0604020202020204" pitchFamily="34" charset="0"/>
              </a:rPr>
              <a:t> E &amp; Ketteler M (2025).</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Treatment</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standard</a:t>
            </a:r>
            <a:r>
              <a:rPr kumimoji="0" lang="tr-TR" altLang="tr-TR" sz="1400" b="0" i="1" u="none" strike="noStrike" cap="none" normalizeH="0" baseline="0" dirty="0">
                <a:ln>
                  <a:noFill/>
                </a:ln>
                <a:effectLst/>
                <a:latin typeface="Arial" panose="020B0604020202020204" pitchFamily="34" charset="0"/>
              </a:rPr>
              <a:t>: CKD in </a:t>
            </a:r>
            <a:r>
              <a:rPr kumimoji="0" lang="tr-TR" altLang="tr-TR" sz="1400" b="0" i="1" u="none" strike="noStrike" cap="none" normalizeH="0" baseline="0" dirty="0" err="1">
                <a:ln>
                  <a:noFill/>
                </a:ln>
                <a:effectLst/>
                <a:latin typeface="Arial" panose="020B0604020202020204" pitchFamily="34" charset="0"/>
              </a:rPr>
              <a:t>the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geriatric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patient</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Nephrol</a:t>
            </a:r>
            <a:r>
              <a:rPr kumimoji="0" lang="tr-TR" altLang="tr-TR" sz="1400" b="0" i="0" u="none" strike="noStrike" cap="none" normalizeH="0" baseline="0" dirty="0">
                <a:ln>
                  <a:noFill/>
                </a:ln>
                <a:effectLst/>
                <a:latin typeface="Arial" panose="020B0604020202020204" pitchFamily="34" charset="0"/>
              </a:rPr>
              <a:t> Dial Transplant, 40(9): 1672–1679.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40613564 </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a:ln>
                  <a:noFill/>
                </a:ln>
                <a:effectLst/>
                <a:latin typeface="Arial" panose="020B0604020202020204" pitchFamily="34" charset="0"/>
              </a:rPr>
              <a:t>Nixon AC, </a:t>
            </a:r>
            <a:r>
              <a:rPr kumimoji="0" lang="tr-TR" altLang="tr-TR" sz="1400" b="1" i="0" u="none" strike="noStrike" cap="none" normalizeH="0" baseline="0" dirty="0" err="1">
                <a:ln>
                  <a:noFill/>
                </a:ln>
                <a:effectLst/>
                <a:latin typeface="Arial" panose="020B0604020202020204" pitchFamily="34" charset="0"/>
              </a:rPr>
              <a:t>Beckwith</a:t>
            </a:r>
            <a:r>
              <a:rPr kumimoji="0" lang="tr-TR" altLang="tr-TR" sz="1400" b="1" i="0" u="none" strike="noStrike" cap="none" normalizeH="0" baseline="0" dirty="0">
                <a:ln>
                  <a:noFill/>
                </a:ln>
                <a:effectLst/>
                <a:latin typeface="Arial" panose="020B0604020202020204" pitchFamily="34" charset="0"/>
              </a:rPr>
              <a:t> HKS, </a:t>
            </a:r>
            <a:r>
              <a:rPr kumimoji="0" lang="tr-TR" altLang="tr-TR" sz="1400" b="1" i="0" u="none" strike="noStrike" cap="none" normalizeH="0" baseline="0" dirty="0" err="1">
                <a:ln>
                  <a:noFill/>
                </a:ln>
                <a:effectLst/>
                <a:latin typeface="Arial" panose="020B0604020202020204" pitchFamily="34" charset="0"/>
              </a:rPr>
              <a:t>Farrington</a:t>
            </a:r>
            <a:r>
              <a:rPr kumimoji="0" lang="tr-TR" altLang="tr-TR" sz="1400" b="1" i="0" u="none" strike="noStrike" cap="none" normalizeH="0" baseline="0" dirty="0">
                <a:ln>
                  <a:noFill/>
                </a:ln>
                <a:effectLst/>
                <a:latin typeface="Arial" panose="020B0604020202020204" pitchFamily="34" charset="0"/>
              </a:rPr>
              <a:t> K (2023).</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a:ln>
                  <a:noFill/>
                </a:ln>
                <a:effectLst/>
                <a:latin typeface="Arial" panose="020B0604020202020204" pitchFamily="34" charset="0"/>
              </a:rPr>
              <a:t>Advanced </a:t>
            </a:r>
            <a:r>
              <a:rPr kumimoji="0" lang="tr-TR" altLang="tr-TR" sz="1400" b="0" i="1" u="none" strike="noStrike" cap="none" normalizeH="0" baseline="0" dirty="0" err="1">
                <a:ln>
                  <a:noFill/>
                </a:ln>
                <a:effectLst/>
                <a:latin typeface="Arial" panose="020B0604020202020204" pitchFamily="34" charset="0"/>
              </a:rPr>
              <a:t>chronic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disease</a:t>
            </a:r>
            <a:r>
              <a:rPr kumimoji="0" lang="tr-TR" altLang="tr-TR" sz="1400" b="0" i="1" u="none" strike="noStrike" cap="none" normalizeH="0" baseline="0" dirty="0">
                <a:ln>
                  <a:noFill/>
                </a:ln>
                <a:effectLst/>
                <a:latin typeface="Arial" panose="020B0604020202020204" pitchFamily="34" charset="0"/>
              </a:rPr>
              <a:t> in </a:t>
            </a:r>
            <a:r>
              <a:rPr kumimoji="0" lang="tr-TR" altLang="tr-TR" sz="1400" b="0" i="1" u="none" strike="noStrike" cap="none" normalizeH="0" baseline="0" dirty="0" err="1">
                <a:ln>
                  <a:noFill/>
                </a:ln>
                <a:effectLst/>
                <a:latin typeface="Arial" panose="020B0604020202020204" pitchFamily="34" charset="0"/>
              </a:rPr>
              <a:t>older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people</a:t>
            </a:r>
            <a:r>
              <a:rPr kumimoji="0" lang="tr-TR" altLang="tr-TR" sz="1400" b="0" i="1" u="none" strike="noStrike" cap="none" normalizeH="0" baseline="0" dirty="0">
                <a:ln>
                  <a:noFill/>
                </a:ln>
                <a:effectLst/>
                <a:latin typeface="Arial" panose="020B0604020202020204" pitchFamily="34" charset="0"/>
              </a:rPr>
              <a:t> (≥65 </a:t>
            </a:r>
            <a:r>
              <a:rPr kumimoji="0" lang="tr-TR" altLang="tr-TR" sz="1400" b="0" i="1" u="none" strike="noStrike" cap="none" normalizeH="0" baseline="0" dirty="0" err="1">
                <a:ln>
                  <a:noFill/>
                </a:ln>
                <a:effectLst/>
                <a:latin typeface="Arial" panose="020B0604020202020204" pitchFamily="34" charset="0"/>
              </a:rPr>
              <a:t>years</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ERA </a:t>
            </a:r>
            <a:r>
              <a:rPr kumimoji="0" lang="tr-TR" altLang="tr-TR" sz="1400" b="0" i="0" u="none" strike="noStrike" cap="none" normalizeH="0" baseline="0" dirty="0" err="1">
                <a:ln>
                  <a:noFill/>
                </a:ln>
                <a:effectLst/>
                <a:latin typeface="Arial" panose="020B0604020202020204" pitchFamily="34" charset="0"/>
              </a:rPr>
              <a:t>Nephrology</a:t>
            </a:r>
            <a:r>
              <a:rPr kumimoji="0" lang="tr-TR" altLang="tr-TR" sz="1400" b="0" i="0" u="none" strike="noStrike" cap="none" normalizeH="0" baseline="0" dirty="0">
                <a:ln>
                  <a:noFill/>
                </a:ln>
                <a:effectLst/>
                <a:latin typeface="Arial" panose="020B0604020202020204" pitchFamily="34" charset="0"/>
              </a:rPr>
              <a:t> Manual – </a:t>
            </a:r>
            <a:r>
              <a:rPr kumimoji="0" lang="tr-TR" altLang="tr-TR" sz="1400" b="0" i="0" u="none" strike="noStrike" cap="none" normalizeH="0" baseline="0" dirty="0" err="1">
                <a:ln>
                  <a:noFill/>
                </a:ln>
                <a:effectLst/>
                <a:latin typeface="Arial" panose="020B0604020202020204" pitchFamily="34" charset="0"/>
              </a:rPr>
              <a:t>NephSAP</a:t>
            </a:r>
            <a:r>
              <a:rPr kumimoji="0" lang="tr-TR" altLang="tr-TR" sz="1400" b="0" i="0" u="none" strike="noStrike" cap="none" normalizeH="0" baseline="0" dirty="0">
                <a:ln>
                  <a:noFill/>
                </a:ln>
                <a:effectLst/>
                <a:latin typeface="Arial" panose="020B0604020202020204" pitchFamily="34" charset="0"/>
              </a:rPr>
              <a:t>. (ERA-EDTA </a:t>
            </a:r>
            <a:r>
              <a:rPr kumimoji="0" lang="tr-TR" altLang="tr-TR" sz="1400" b="0" i="0" u="none" strike="noStrike" cap="none" normalizeH="0" baseline="0" dirty="0" err="1">
                <a:ln>
                  <a:noFill/>
                </a:ln>
                <a:effectLst/>
                <a:latin typeface="Arial" panose="020B0604020202020204" pitchFamily="34" charset="0"/>
              </a:rPr>
              <a:t>educational</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publication</a:t>
            </a:r>
            <a:r>
              <a:rPr kumimoji="0" lang="tr-TR" altLang="tr-TR" sz="14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a:ln>
                  <a:noFill/>
                </a:ln>
                <a:effectLst/>
                <a:latin typeface="Arial" panose="020B0604020202020204" pitchFamily="34" charset="0"/>
              </a:rPr>
              <a:t>Zhang F et al. (2023).</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Prevalence</a:t>
            </a:r>
            <a:r>
              <a:rPr kumimoji="0" lang="tr-TR" altLang="tr-TR" sz="1400" b="0" i="1" u="none" strike="noStrike" cap="none" normalizeH="0" baseline="0" dirty="0">
                <a:ln>
                  <a:noFill/>
                </a:ln>
                <a:effectLst/>
                <a:latin typeface="Arial" panose="020B0604020202020204" pitchFamily="34" charset="0"/>
              </a:rPr>
              <a:t> of </a:t>
            </a:r>
            <a:r>
              <a:rPr kumimoji="0" lang="tr-TR" altLang="tr-TR" sz="1400" b="0" i="1" u="none" strike="noStrike" cap="none" normalizeH="0" baseline="0" dirty="0" err="1">
                <a:ln>
                  <a:noFill/>
                </a:ln>
                <a:effectLst/>
                <a:latin typeface="Arial" panose="020B0604020202020204" pitchFamily="34" charset="0"/>
              </a:rPr>
              <a:t>physical</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frailty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impact</a:t>
            </a:r>
            <a:r>
              <a:rPr kumimoji="0" lang="tr-TR" altLang="tr-TR" sz="1400" b="0" i="1" u="none" strike="noStrike" cap="none" normalizeH="0" baseline="0" dirty="0">
                <a:ln>
                  <a:noFill/>
                </a:ln>
                <a:effectLst/>
                <a:latin typeface="Arial" panose="020B0604020202020204" pitchFamily="34" charset="0"/>
              </a:rPr>
              <a:t> on </a:t>
            </a:r>
            <a:r>
              <a:rPr kumimoji="0" lang="tr-TR" altLang="tr-TR" sz="1400" b="0" i="1" u="none" strike="noStrike" cap="none" normalizeH="0" baseline="0" dirty="0" err="1">
                <a:ln>
                  <a:noFill/>
                </a:ln>
                <a:effectLst/>
                <a:latin typeface="Arial" panose="020B0604020202020204" pitchFamily="34" charset="0"/>
              </a:rPr>
              <a:t>survival</a:t>
            </a:r>
            <a:r>
              <a:rPr kumimoji="0" lang="tr-TR" altLang="tr-TR" sz="1400" b="0" i="1" u="none" strike="noStrike" cap="none" normalizeH="0" baseline="0" dirty="0">
                <a:ln>
                  <a:noFill/>
                </a:ln>
                <a:effectLst/>
                <a:latin typeface="Arial" panose="020B0604020202020204" pitchFamily="34" charset="0"/>
              </a:rPr>
              <a:t> in </a:t>
            </a:r>
            <a:r>
              <a:rPr kumimoji="0" lang="tr-TR" altLang="tr-TR" sz="1400" b="0" i="1" u="none" strike="noStrike" cap="none" normalizeH="0" baseline="0" dirty="0" err="1">
                <a:ln>
                  <a:noFill/>
                </a:ln>
                <a:effectLst/>
                <a:latin typeface="Arial" panose="020B0604020202020204" pitchFamily="34" charset="0"/>
              </a:rPr>
              <a:t>patients</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with</a:t>
            </a:r>
            <a:r>
              <a:rPr kumimoji="0" lang="tr-TR" altLang="tr-TR" sz="1400" b="0" i="1" u="none" strike="noStrike" cap="none" normalizeH="0" baseline="0" dirty="0">
                <a:ln>
                  <a:noFill/>
                </a:ln>
                <a:effectLst/>
                <a:latin typeface="Arial" panose="020B0604020202020204" pitchFamily="34" charset="0"/>
              </a:rPr>
              <a:t> CKD: a </a:t>
            </a:r>
            <a:r>
              <a:rPr kumimoji="0" lang="tr-TR" altLang="tr-TR" sz="1400" b="0" i="1" u="none" strike="noStrike" cap="none" normalizeH="0" baseline="0" dirty="0" err="1">
                <a:ln>
                  <a:noFill/>
                </a:ln>
                <a:effectLst/>
                <a:latin typeface="Arial" panose="020B0604020202020204" pitchFamily="34" charset="0"/>
              </a:rPr>
              <a:t>systematic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review</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meta-</a:t>
            </a:r>
            <a:r>
              <a:rPr kumimoji="0" lang="tr-TR" altLang="tr-TR" sz="1400" b="0" i="1" u="none" strike="noStrike" cap="none" normalizeH="0" baseline="0" dirty="0" err="1">
                <a:ln>
                  <a:noFill/>
                </a:ln>
                <a:effectLst/>
                <a:latin typeface="Arial" panose="020B0604020202020204" pitchFamily="34" charset="0"/>
              </a:rPr>
              <a:t>analysis</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BMC </a:t>
            </a:r>
            <a:r>
              <a:rPr kumimoji="0" lang="tr-TR" altLang="tr-TR" sz="1400" b="0" i="0" u="none" strike="noStrike" cap="none" normalizeH="0" baseline="0" dirty="0" err="1">
                <a:ln>
                  <a:noFill/>
                </a:ln>
                <a:effectLst/>
                <a:latin typeface="Arial" panose="020B0604020202020204" pitchFamily="34" charset="0"/>
              </a:rPr>
              <a:t>Nephrol</a:t>
            </a:r>
            <a:r>
              <a:rPr kumimoji="0" lang="tr-TR" altLang="tr-TR" sz="1400" b="0" i="0" u="none" strike="noStrike" cap="none" normalizeH="0" baseline="0" dirty="0">
                <a:ln>
                  <a:noFill/>
                </a:ln>
                <a:effectLst/>
                <a:latin typeface="Arial" panose="020B0604020202020204" pitchFamily="34" charset="0"/>
              </a:rPr>
              <a:t>, 24(1): 258.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37661257 </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Bakris</a:t>
            </a:r>
            <a:r>
              <a:rPr kumimoji="0" lang="tr-TR" altLang="tr-TR" sz="1400" b="1" i="0" u="none" strike="noStrike" cap="none" normalizeH="0" baseline="0" dirty="0">
                <a:ln>
                  <a:noFill/>
                </a:ln>
                <a:effectLst/>
                <a:latin typeface="Arial" panose="020B0604020202020204" pitchFamily="34" charset="0"/>
              </a:rPr>
              <a:t> GL et al. (2020).</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Effect</a:t>
            </a:r>
            <a:r>
              <a:rPr kumimoji="0" lang="tr-TR" altLang="tr-TR" sz="1400" b="0" i="1" u="none" strike="noStrike" cap="none" normalizeH="0" baseline="0" dirty="0">
                <a:ln>
                  <a:noFill/>
                </a:ln>
                <a:effectLst/>
                <a:latin typeface="Arial" panose="020B0604020202020204" pitchFamily="34" charset="0"/>
              </a:rPr>
              <a:t> of </a:t>
            </a:r>
            <a:r>
              <a:rPr kumimoji="0" lang="tr-TR" altLang="tr-TR" sz="1400" b="0" i="1" u="none" strike="noStrike" cap="none" normalizeH="0" baseline="0" dirty="0" err="1">
                <a:ln>
                  <a:noFill/>
                </a:ln>
                <a:effectLst/>
                <a:latin typeface="Arial" panose="020B0604020202020204" pitchFamily="34" charset="0"/>
              </a:rPr>
              <a:t>Finerenone</a:t>
            </a:r>
            <a:r>
              <a:rPr kumimoji="0" lang="tr-TR" altLang="tr-TR" sz="1400" b="0" i="1" u="none" strike="noStrike" cap="none" normalizeH="0" baseline="0" dirty="0">
                <a:ln>
                  <a:noFill/>
                </a:ln>
                <a:effectLst/>
                <a:latin typeface="Arial" panose="020B0604020202020204" pitchFamily="34" charset="0"/>
              </a:rPr>
              <a:t> on </a:t>
            </a:r>
            <a:r>
              <a:rPr kumimoji="0" lang="tr-TR" altLang="tr-TR" sz="1400" b="0" i="1" u="none" strike="noStrike" cap="none" normalizeH="0" baseline="0" dirty="0" err="1">
                <a:ln>
                  <a:noFill/>
                </a:ln>
                <a:effectLst/>
                <a:latin typeface="Arial" panose="020B0604020202020204" pitchFamily="34" charset="0"/>
              </a:rPr>
              <a:t>Chronic</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Disease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Outcomes</a:t>
            </a:r>
            <a:r>
              <a:rPr kumimoji="0" lang="tr-TR" altLang="tr-TR" sz="1400" b="0" i="1" u="none" strike="noStrike" cap="none" normalizeH="0" baseline="0" dirty="0">
                <a:ln>
                  <a:noFill/>
                </a:ln>
                <a:effectLst/>
                <a:latin typeface="Arial" panose="020B0604020202020204" pitchFamily="34" charset="0"/>
              </a:rPr>
              <a:t> in </a:t>
            </a:r>
            <a:r>
              <a:rPr kumimoji="0" lang="tr-TR" altLang="tr-TR" sz="1400" b="0" i="1" u="none" strike="noStrike" cap="none" normalizeH="0" baseline="0" dirty="0" err="1">
                <a:ln>
                  <a:noFill/>
                </a:ln>
                <a:effectLst/>
                <a:latin typeface="Arial" panose="020B0604020202020204" pitchFamily="34" charset="0"/>
              </a:rPr>
              <a:t>Type</a:t>
            </a:r>
            <a:r>
              <a:rPr kumimoji="0" lang="tr-TR" altLang="tr-TR" sz="1400" b="0" i="1" u="none" strike="noStrike" cap="none" normalizeH="0" baseline="0" dirty="0">
                <a:ln>
                  <a:noFill/>
                </a:ln>
                <a:effectLst/>
                <a:latin typeface="Arial" panose="020B0604020202020204" pitchFamily="34" charset="0"/>
              </a:rPr>
              <a:t> 2 Diabetes (FIDELIO-DKD).</a:t>
            </a:r>
            <a:r>
              <a:rPr kumimoji="0" lang="tr-TR" altLang="tr-TR" sz="1400" b="0" i="0" u="none" strike="noStrike" cap="none" normalizeH="0" baseline="0" dirty="0">
                <a:ln>
                  <a:noFill/>
                </a:ln>
                <a:effectLst/>
                <a:latin typeface="Arial" panose="020B0604020202020204" pitchFamily="34" charset="0"/>
              </a:rPr>
              <a:t> N </a:t>
            </a:r>
            <a:r>
              <a:rPr kumimoji="0" lang="tr-TR" altLang="tr-TR" sz="1400" b="0" i="0" u="none" strike="noStrike" cap="none" normalizeH="0" baseline="0" dirty="0" err="1">
                <a:ln>
                  <a:noFill/>
                </a:ln>
                <a:effectLst/>
                <a:latin typeface="Arial" panose="020B0604020202020204" pitchFamily="34" charset="0"/>
              </a:rPr>
              <a:t>Engl</a:t>
            </a:r>
            <a:r>
              <a:rPr kumimoji="0" lang="tr-TR" altLang="tr-TR" sz="1400" b="0" i="0" u="none" strike="noStrike" cap="none" normalizeH="0" baseline="0" dirty="0">
                <a:ln>
                  <a:noFill/>
                </a:ln>
                <a:effectLst/>
                <a:latin typeface="Arial" panose="020B0604020202020204" pitchFamily="34" charset="0"/>
              </a:rPr>
              <a:t> J </a:t>
            </a:r>
            <a:r>
              <a:rPr kumimoji="0" lang="tr-TR" altLang="tr-TR" sz="1400" b="0" i="0" u="none" strike="noStrike" cap="none" normalizeH="0" baseline="0" dirty="0" err="1">
                <a:ln>
                  <a:noFill/>
                </a:ln>
                <a:effectLst/>
                <a:latin typeface="Arial" panose="020B0604020202020204" pitchFamily="34" charset="0"/>
              </a:rPr>
              <a:t>Med</a:t>
            </a:r>
            <a:r>
              <a:rPr kumimoji="0" lang="tr-TR" altLang="tr-TR" sz="1400" b="0" i="0" u="none" strike="noStrike" cap="none" normalizeH="0" baseline="0" dirty="0">
                <a:ln>
                  <a:noFill/>
                </a:ln>
                <a:effectLst/>
                <a:latin typeface="Arial" panose="020B0604020202020204" pitchFamily="34" charset="0"/>
              </a:rPr>
              <a:t>, 383(23): 2219–2229.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33264825 </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Ortiz</a:t>
            </a:r>
            <a:r>
              <a:rPr kumimoji="0" lang="tr-TR" altLang="tr-TR" sz="1400" b="1" i="0" u="none" strike="noStrike" cap="none" normalizeH="0" baseline="0" dirty="0">
                <a:ln>
                  <a:noFill/>
                </a:ln>
                <a:effectLst/>
                <a:latin typeface="Arial" panose="020B0604020202020204" pitchFamily="34" charset="0"/>
              </a:rPr>
              <a:t> A et al. (2023).</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Maintaining</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kidney</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health</a:t>
            </a:r>
            <a:r>
              <a:rPr kumimoji="0" lang="tr-TR" altLang="tr-TR" sz="1400" b="0" i="1" u="none" strike="noStrike" cap="none" normalizeH="0" baseline="0" dirty="0">
                <a:ln>
                  <a:noFill/>
                </a:ln>
                <a:effectLst/>
                <a:latin typeface="Arial" panose="020B0604020202020204" pitchFamily="34" charset="0"/>
              </a:rPr>
              <a:t> in </a:t>
            </a:r>
            <a:r>
              <a:rPr kumimoji="0" lang="tr-TR" altLang="tr-TR" sz="1400" b="0" i="1" u="none" strike="noStrike" cap="none" normalizeH="0" baseline="0" dirty="0" err="1">
                <a:ln>
                  <a:noFill/>
                </a:ln>
                <a:effectLst/>
                <a:latin typeface="Arial" panose="020B0604020202020204" pitchFamily="34" charset="0"/>
              </a:rPr>
              <a:t>aging</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societies</a:t>
            </a:r>
            <a:r>
              <a:rPr kumimoji="0" lang="tr-TR" altLang="tr-TR" sz="1400" b="0" i="1" u="none" strike="noStrike" cap="none" normalizeH="0" baseline="0" dirty="0">
                <a:ln>
                  <a:noFill/>
                </a:ln>
                <a:effectLst/>
                <a:latin typeface="Arial" panose="020B0604020202020204" pitchFamily="34" charset="0"/>
              </a:rPr>
              <a:t>: a </a:t>
            </a:r>
            <a:r>
              <a:rPr kumimoji="0" lang="tr-TR" altLang="tr-TR" sz="1400" b="0" i="1" u="none" strike="noStrike" cap="none" normalizeH="0" baseline="0" dirty="0" err="1">
                <a:ln>
                  <a:noFill/>
                </a:ln>
                <a:effectLst/>
                <a:latin typeface="Arial" panose="020B0604020202020204" pitchFamily="34" charset="0"/>
              </a:rPr>
              <a:t>consensus</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report</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(JSN-ERA </a:t>
            </a:r>
            <a:r>
              <a:rPr kumimoji="0" lang="tr-TR" altLang="tr-TR" sz="1400" b="0" i="0" u="none" strike="noStrike" cap="none" normalizeH="0" baseline="0" dirty="0" err="1">
                <a:ln>
                  <a:noFill/>
                </a:ln>
                <a:effectLst/>
                <a:latin typeface="Arial" panose="020B0604020202020204" pitchFamily="34" charset="0"/>
              </a:rPr>
              <a:t>joint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initiative</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Nephrol</a:t>
            </a:r>
            <a:r>
              <a:rPr kumimoji="0" lang="tr-TR" altLang="tr-TR" sz="1400" b="0" i="0" u="none" strike="noStrike" cap="none" normalizeH="0" baseline="0" dirty="0">
                <a:ln>
                  <a:noFill/>
                </a:ln>
                <a:effectLst/>
                <a:latin typeface="Arial" panose="020B0604020202020204" pitchFamily="34" charset="0"/>
              </a:rPr>
              <a:t> Dial Transplant, 38(6): 1158–1177.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36945899.</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a:ln>
                  <a:noFill/>
                </a:ln>
                <a:effectLst/>
                <a:latin typeface="Arial" panose="020B0604020202020204" pitchFamily="34" charset="0"/>
              </a:rPr>
              <a:t>Levin A et al. (2023).</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Executive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summary</a:t>
            </a:r>
            <a:r>
              <a:rPr kumimoji="0" lang="tr-TR" altLang="tr-TR" sz="1400" b="0" i="1" u="none" strike="noStrike" cap="none" normalizeH="0" baseline="0" dirty="0">
                <a:ln>
                  <a:noFill/>
                </a:ln>
                <a:effectLst/>
                <a:latin typeface="Arial" panose="020B0604020202020204" pitchFamily="34" charset="0"/>
              </a:rPr>
              <a:t> of </a:t>
            </a:r>
            <a:r>
              <a:rPr kumimoji="0" lang="tr-TR" altLang="tr-TR" sz="1400" b="0" i="1" u="none" strike="noStrike" cap="none" normalizeH="0" baseline="0" dirty="0" err="1">
                <a:ln>
                  <a:noFill/>
                </a:ln>
                <a:effectLst/>
                <a:latin typeface="Arial" panose="020B0604020202020204" pitchFamily="34" charset="0"/>
              </a:rPr>
              <a:t>the</a:t>
            </a:r>
            <a:r>
              <a:rPr kumimoji="0" lang="tr-TR" altLang="tr-TR" sz="1400" b="0" i="1" u="none" strike="noStrike" cap="none" normalizeH="0" baseline="0" dirty="0">
                <a:ln>
                  <a:noFill/>
                </a:ln>
                <a:effectLst/>
                <a:latin typeface="Arial" panose="020B0604020202020204" pitchFamily="34" charset="0"/>
              </a:rPr>
              <a:t> KDIGO 2024 CKD </a:t>
            </a:r>
            <a:r>
              <a:rPr kumimoji="0" lang="tr-TR" altLang="tr-TR" sz="1400" b="0" i="1" u="none" strike="noStrike" cap="none" normalizeH="0" baseline="0" dirty="0" err="1">
                <a:ln>
                  <a:noFill/>
                </a:ln>
                <a:effectLst/>
                <a:latin typeface="Arial" panose="020B0604020202020204" pitchFamily="34" charset="0"/>
              </a:rPr>
              <a:t>guideline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known</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knowns</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known</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unknowns</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Kidney</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Int</a:t>
            </a:r>
            <a:r>
              <a:rPr kumimoji="0" lang="tr-TR" altLang="tr-TR" sz="1400" b="0" i="0" u="none" strike="noStrike" cap="none" normalizeH="0" baseline="0" dirty="0">
                <a:ln>
                  <a:noFill/>
                </a:ln>
                <a:effectLst/>
                <a:latin typeface="Arial" panose="020B0604020202020204" pitchFamily="34" charset="0"/>
              </a:rPr>
              <a:t>, 105(4S): 684–701.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38490801 </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Matsuo</a:t>
            </a:r>
            <a:r>
              <a:rPr kumimoji="0" lang="tr-TR" altLang="tr-TR" sz="1400" b="1" i="0" u="none" strike="noStrike" cap="none" normalizeH="0" baseline="0" dirty="0">
                <a:ln>
                  <a:noFill/>
                </a:ln>
                <a:effectLst/>
                <a:latin typeface="Arial" panose="020B0604020202020204" pitchFamily="34" charset="0"/>
              </a:rPr>
              <a:t> S et al. (2012).</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Equation</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for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estimating</a:t>
            </a:r>
            <a:r>
              <a:rPr kumimoji="0" lang="tr-TR" altLang="tr-TR" sz="1400" b="0" i="1" u="none" strike="noStrike" cap="none" normalizeH="0" baseline="0" dirty="0">
                <a:ln>
                  <a:noFill/>
                </a:ln>
                <a:effectLst/>
                <a:latin typeface="Arial" panose="020B0604020202020204" pitchFamily="34" charset="0"/>
              </a:rPr>
              <a:t> GFR in </a:t>
            </a:r>
            <a:r>
              <a:rPr kumimoji="0" lang="tr-TR" altLang="tr-TR" sz="1400" b="0" i="1" u="none" strike="noStrike" cap="none" normalizeH="0" baseline="0" dirty="0" err="1">
                <a:ln>
                  <a:noFill/>
                </a:ln>
                <a:effectLst/>
                <a:latin typeface="Arial" panose="020B0604020202020204" pitchFamily="34" charset="0"/>
              </a:rPr>
              <a:t>Japanese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introduction</a:t>
            </a:r>
            <a:r>
              <a:rPr kumimoji="0" lang="tr-TR" altLang="tr-TR" sz="1400" b="0" i="1" u="none" strike="noStrike" cap="none" normalizeH="0" baseline="0" dirty="0">
                <a:ln>
                  <a:noFill/>
                </a:ln>
                <a:effectLst/>
                <a:latin typeface="Arial" panose="020B0604020202020204" pitchFamily="34" charset="0"/>
              </a:rPr>
              <a:t> of CKD-EPI </a:t>
            </a:r>
            <a:r>
              <a:rPr kumimoji="0" lang="tr-TR" altLang="tr-TR" sz="1400" b="0" i="1" u="none" strike="noStrike" cap="none" normalizeH="0" baseline="0" dirty="0" err="1">
                <a:ln>
                  <a:noFill/>
                </a:ln>
                <a:effectLst/>
                <a:latin typeface="Arial" panose="020B0604020202020204" pitchFamily="34" charset="0"/>
              </a:rPr>
              <a:t>equation</a:t>
            </a:r>
            <a:r>
              <a:rPr kumimoji="0" lang="tr-TR" altLang="tr-TR" sz="1400" b="0" i="1" u="none" strike="noStrike" cap="none" normalizeH="0" baseline="0" dirty="0">
                <a:ln>
                  <a:noFill/>
                </a:ln>
                <a:effectLst/>
                <a:latin typeface="Arial" panose="020B0604020202020204" pitchFamily="34" charset="0"/>
              </a:rPr>
              <a:t>.</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Clin</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Exp</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Nephrol</a:t>
            </a:r>
            <a:r>
              <a:rPr kumimoji="0" lang="tr-TR" altLang="tr-TR" sz="1400" b="0" i="0" u="none" strike="noStrike" cap="none" normalizeH="0" baseline="0" dirty="0">
                <a:ln>
                  <a:noFill/>
                </a:ln>
                <a:effectLst/>
                <a:latin typeface="Arial" panose="020B0604020202020204" pitchFamily="34" charset="0"/>
              </a:rPr>
              <a:t>, 16(2): 187–190.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22167408. (BIS1 formülü ile ilgili referans)</a:t>
            </a:r>
          </a:p>
          <a:p>
            <a:pPr marL="0" marR="0" lvl="0" indent="0" defTabSz="914400" rtl="0" eaLnBrk="0" fontAlgn="base" latinLnBrk="0" hangingPunct="0">
              <a:spcBef>
                <a:spcPct val="0"/>
              </a:spcBef>
              <a:spcAft>
                <a:spcPts val="600"/>
              </a:spcAft>
              <a:buClrTx/>
              <a:buSzTx/>
              <a:buFontTx/>
              <a:buChar char="•"/>
              <a:tabLst/>
            </a:pPr>
            <a:r>
              <a:rPr kumimoji="0" lang="tr-TR" altLang="tr-TR" sz="1400" b="1" i="0" u="none" strike="noStrike" cap="none" normalizeH="0" baseline="0" dirty="0" err="1">
                <a:ln>
                  <a:noFill/>
                </a:ln>
                <a:effectLst/>
                <a:latin typeface="Arial" panose="020B0604020202020204" pitchFamily="34" charset="0"/>
              </a:rPr>
              <a:t>O’Hare</a:t>
            </a:r>
            <a:r>
              <a:rPr kumimoji="0" lang="tr-TR" altLang="tr-TR" sz="1400" b="1" i="0" u="none" strike="noStrike" cap="none" normalizeH="0" baseline="0" dirty="0">
                <a:ln>
                  <a:noFill/>
                </a:ln>
                <a:effectLst/>
                <a:latin typeface="Arial" panose="020B0604020202020204" pitchFamily="34" charset="0"/>
              </a:rPr>
              <a:t> AM et al. (2022).</a:t>
            </a:r>
            <a:r>
              <a:rPr kumimoji="0" lang="tr-TR" altLang="tr-TR" sz="1400" b="0" i="0"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Patient-centered</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care</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for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older</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adults</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with</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advanced</a:t>
            </a:r>
            <a:r>
              <a:rPr kumimoji="0" lang="tr-TR" altLang="tr-TR" sz="1400" b="0" i="1" u="none" strike="noStrike" cap="none" normalizeH="0" baseline="0" dirty="0">
                <a:ln>
                  <a:noFill/>
                </a:ln>
                <a:effectLst/>
                <a:latin typeface="Arial" panose="020B0604020202020204" pitchFamily="34" charset="0"/>
              </a:rPr>
              <a:t> CKD: a </a:t>
            </a:r>
            <a:r>
              <a:rPr kumimoji="0" lang="tr-TR" altLang="tr-TR" sz="1400" b="0" i="1" u="none" strike="noStrike" cap="none" normalizeH="0" baseline="0" dirty="0" err="1">
                <a:ln>
                  <a:noFill/>
                </a:ln>
                <a:effectLst/>
                <a:latin typeface="Arial" panose="020B0604020202020204" pitchFamily="34" charset="0"/>
              </a:rPr>
              <a:t>scientific</a:t>
            </a:r>
            <a:r>
              <a:rPr kumimoji="0" lang="tr-TR" altLang="tr-TR" sz="1400" b="0" i="1" u="none" strike="noStrike" cap="none" normalizeH="0" baseline="0" dirty="0">
                <a:ln>
                  <a:noFill/>
                </a:ln>
                <a:effectLst/>
                <a:latin typeface="Arial" panose="020B0604020202020204" pitchFamily="34" charset="0"/>
              </a:rPr>
              <a:t> workshop </a:t>
            </a:r>
            <a:r>
              <a:rPr kumimoji="0" lang="tr-TR" altLang="tr-TR" sz="1400" b="0" i="1" u="none" strike="noStrike" cap="none" normalizeH="0" baseline="0" dirty="0" err="1">
                <a:ln>
                  <a:noFill/>
                </a:ln>
                <a:effectLst/>
                <a:latin typeface="Arial" panose="020B0604020202020204" pitchFamily="34" charset="0"/>
              </a:rPr>
              <a:t>co-sponsored</a:t>
            </a:r>
            <a:r>
              <a:rPr kumimoji="0" lang="tr-TR" altLang="tr-TR" sz="1400" b="0" i="1" u="none" strike="noStrike" cap="none" normalizeH="0" baseline="0" dirty="0">
                <a:ln>
                  <a:noFill/>
                </a:ln>
                <a:effectLst/>
                <a:latin typeface="Arial" panose="020B0604020202020204" pitchFamily="34" charset="0"/>
              </a:rPr>
              <a:t> </a:t>
            </a:r>
            <a:r>
              <a:rPr kumimoji="0" lang="tr-TR" altLang="tr-TR" sz="1400" b="0" i="1" u="none" strike="noStrike" cap="none" normalizeH="0" baseline="0" dirty="0" err="1">
                <a:ln>
                  <a:noFill/>
                </a:ln>
                <a:effectLst/>
                <a:latin typeface="Arial" panose="020B0604020202020204" pitchFamily="34" charset="0"/>
              </a:rPr>
              <a:t>by</a:t>
            </a:r>
            <a:r>
              <a:rPr kumimoji="0" lang="tr-TR" altLang="tr-TR" sz="1400" b="0" i="1" u="none" strike="noStrike" cap="none" normalizeH="0" baseline="0" dirty="0">
                <a:ln>
                  <a:noFill/>
                </a:ln>
                <a:effectLst/>
                <a:latin typeface="Arial" panose="020B0604020202020204" pitchFamily="34" charset="0"/>
              </a:rPr>
              <a:t> NKF </a:t>
            </a:r>
            <a:r>
              <a:rPr kumimoji="0" lang="tr-TR" altLang="tr-TR" sz="1400" b="0" i="1" u="none" strike="noStrike" cap="none" normalizeH="0" baseline="0" dirty="0" err="1">
                <a:ln>
                  <a:noFill/>
                </a:ln>
                <a:effectLst/>
                <a:latin typeface="Arial" panose="020B0604020202020204" pitchFamily="34" charset="0"/>
              </a:rPr>
              <a:t>and</a:t>
            </a:r>
            <a:r>
              <a:rPr kumimoji="0" lang="tr-TR" altLang="tr-TR" sz="1400" b="0" i="1" u="none" strike="noStrike" cap="none" normalizeH="0" baseline="0" dirty="0">
                <a:ln>
                  <a:noFill/>
                </a:ln>
                <a:effectLst/>
                <a:latin typeface="Arial" panose="020B0604020202020204" pitchFamily="34" charset="0"/>
              </a:rPr>
              <a:t> CDC.</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Am</a:t>
            </a:r>
            <a:r>
              <a:rPr kumimoji="0" lang="tr-TR" altLang="tr-TR" sz="1400" b="0" i="0" u="none" strike="noStrike" cap="none" normalizeH="0" baseline="0" dirty="0">
                <a:ln>
                  <a:noFill/>
                </a:ln>
                <a:effectLst/>
                <a:latin typeface="Arial" panose="020B0604020202020204" pitchFamily="34" charset="0"/>
              </a:rPr>
              <a:t> J </a:t>
            </a:r>
            <a:r>
              <a:rPr kumimoji="0" lang="tr-TR" altLang="tr-TR" sz="1400" b="0" i="0" u="none" strike="noStrike" cap="none" normalizeH="0" baseline="0" dirty="0" err="1">
                <a:ln>
                  <a:noFill/>
                </a:ln>
                <a:effectLst/>
                <a:latin typeface="Arial" panose="020B0604020202020204" pitchFamily="34" charset="0"/>
              </a:rPr>
              <a:t>Kidney</a:t>
            </a:r>
            <a:r>
              <a:rPr kumimoji="0" lang="tr-TR" altLang="tr-TR" sz="1400" b="0" i="0" u="none" strike="noStrike" cap="none" normalizeH="0" baseline="0" dirty="0">
                <a:ln>
                  <a:noFill/>
                </a:ln>
                <a:effectLst/>
                <a:latin typeface="Arial" panose="020B0604020202020204" pitchFamily="34" charset="0"/>
              </a:rPr>
              <a:t> </a:t>
            </a:r>
            <a:r>
              <a:rPr kumimoji="0" lang="tr-TR" altLang="tr-TR" sz="1400" b="0" i="0" u="none" strike="noStrike" cap="none" normalizeH="0" baseline="0" dirty="0" err="1">
                <a:ln>
                  <a:noFill/>
                </a:ln>
                <a:effectLst/>
                <a:latin typeface="Arial" panose="020B0604020202020204" pitchFamily="34" charset="0"/>
              </a:rPr>
              <a:t>Dis</a:t>
            </a:r>
            <a:r>
              <a:rPr kumimoji="0" lang="tr-TR" altLang="tr-TR" sz="1400" b="0" i="0" u="none" strike="noStrike" cap="none" normalizeH="0" baseline="0" dirty="0">
                <a:ln>
                  <a:noFill/>
                </a:ln>
                <a:effectLst/>
                <a:latin typeface="Arial" panose="020B0604020202020204" pitchFamily="34" charset="0"/>
              </a:rPr>
              <a:t>, 79(3): 337–351. </a:t>
            </a:r>
            <a:r>
              <a:rPr kumimoji="0" lang="tr-TR" altLang="tr-TR" sz="1400" b="1" i="0" u="none" strike="noStrike" cap="none" normalizeH="0" baseline="0" dirty="0">
                <a:ln>
                  <a:noFill/>
                </a:ln>
                <a:effectLst/>
                <a:latin typeface="Arial" panose="020B0604020202020204" pitchFamily="34" charset="0"/>
              </a:rPr>
              <a:t>PMID:</a:t>
            </a:r>
            <a:r>
              <a:rPr kumimoji="0" lang="tr-TR" altLang="tr-TR" sz="1400" b="0" i="0" u="none" strike="noStrike" cap="none" normalizeH="0" baseline="0" dirty="0">
                <a:ln>
                  <a:noFill/>
                </a:ln>
                <a:effectLst/>
                <a:latin typeface="Arial" panose="020B0604020202020204" pitchFamily="34" charset="0"/>
              </a:rPr>
              <a:t> 34749142.</a:t>
            </a:r>
          </a:p>
        </p:txBody>
      </p:sp>
      <p:sp>
        <p:nvSpPr>
          <p:cNvPr id="6" name="TextBox 5">
            <a:extLst>
              <a:ext uri="{FF2B5EF4-FFF2-40B4-BE49-F238E27FC236}">
                <a16:creationId xmlns:a16="http://schemas.microsoft.com/office/drawing/2014/main" id="{7550A87C-39EE-07BB-51EA-CC5D53E40F42}"/>
              </a:ext>
            </a:extLst>
          </p:cNvPr>
          <p:cNvSpPr txBox="1"/>
          <p:nvPr/>
        </p:nvSpPr>
        <p:spPr>
          <a:xfrm>
            <a:off x="694255" y="816051"/>
            <a:ext cx="6097978" cy="400110"/>
          </a:xfrm>
          <a:prstGeom prst="rect">
            <a:avLst/>
          </a:prstGeom>
          <a:noFill/>
        </p:spPr>
        <p:txBody>
          <a:bodyPr wrap="square">
            <a:spAutoFit/>
          </a:bodyPr>
          <a:lstStyle/>
          <a:p>
            <a:pPr marL="0" marR="0" lvl="0" indent="0" defTabSz="914400" rtl="0" eaLnBrk="0" fontAlgn="base" latinLnBrk="0" hangingPunct="0">
              <a:spcBef>
                <a:spcPct val="0"/>
              </a:spcBef>
              <a:spcAft>
                <a:spcPts val="600"/>
              </a:spcAft>
              <a:buClrTx/>
              <a:buSzTx/>
              <a:tabLst/>
            </a:pPr>
            <a:r>
              <a:rPr kumimoji="0" lang="tr-TR" altLang="tr-TR" sz="2000" b="1" i="0" u="none" strike="noStrike" cap="none" normalizeH="0" baseline="0" dirty="0">
                <a:ln>
                  <a:noFill/>
                </a:ln>
                <a:effectLst/>
                <a:latin typeface="Arial" panose="020B0604020202020204" pitchFamily="34" charset="0"/>
              </a:rPr>
              <a:t>KAYNAKLAR</a:t>
            </a:r>
          </a:p>
        </p:txBody>
      </p:sp>
    </p:spTree>
    <p:extLst>
      <p:ext uri="{BB962C8B-B14F-4D97-AF65-F5344CB8AC3E}">
        <p14:creationId xmlns:p14="http://schemas.microsoft.com/office/powerpoint/2010/main" val="6133995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Metin kutusu 1"/>
          <p:cNvSpPr txBox="1">
            <a:spLocks noChangeArrowheads="1"/>
          </p:cNvSpPr>
          <p:nvPr/>
        </p:nvSpPr>
        <p:spPr bwMode="auto">
          <a:xfrm>
            <a:off x="7785293" y="5995040"/>
            <a:ext cx="2853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i="1" dirty="0">
                <a:solidFill>
                  <a:schemeClr val="tx2"/>
                </a:solidFill>
                <a:latin typeface="Comic Sans MS" panose="030F0702030302020204" pitchFamily="66" charset="0"/>
                <a:cs typeface="Arial" charset="0"/>
              </a:rPr>
              <a:t>İlginiz için teşekkürler…</a:t>
            </a:r>
            <a:endParaRPr lang="en-US" b="1" i="1" dirty="0">
              <a:solidFill>
                <a:schemeClr val="tx2"/>
              </a:solidFill>
              <a:latin typeface="Comic Sans MS" panose="030F0702030302020204" pitchFamily="66" charset="0"/>
              <a:cs typeface="Arial" charset="0"/>
            </a:endParaRPr>
          </a:p>
        </p:txBody>
      </p:sp>
      <p:pic>
        <p:nvPicPr>
          <p:cNvPr id="291842" name="Picture 2" descr="kidneys adultneys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0298" t="15522" r="20002" b="12838"/>
          <a:stretch/>
        </p:blipFill>
        <p:spPr bwMode="auto">
          <a:xfrm>
            <a:off x="1199456" y="2767"/>
            <a:ext cx="5616624" cy="6739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sh dir="d"/>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263569-E05B-C15C-9D9C-3C3EC2685EDA}"/>
            </a:ext>
          </a:extLst>
        </p:cNvPr>
        <p:cNvGrpSpPr/>
        <p:nvPr/>
      </p:nvGrpSpPr>
      <p:grpSpPr>
        <a:xfrm>
          <a:off x="0" y="0"/>
          <a:ext cx="0" cy="0"/>
          <a:chOff x="0" y="0"/>
          <a:chExt cx="0" cy="0"/>
        </a:xfrm>
      </p:grpSpPr>
      <p:sp>
        <p:nvSpPr>
          <p:cNvPr id="25602" name="Line 4">
            <a:extLst>
              <a:ext uri="{FF2B5EF4-FFF2-40B4-BE49-F238E27FC236}">
                <a16:creationId xmlns:a16="http://schemas.microsoft.com/office/drawing/2014/main" id="{D4B8E7D8-EEA7-DAED-D502-AC70CA8588F6}"/>
              </a:ext>
            </a:extLst>
          </p:cNvPr>
          <p:cNvSpPr>
            <a:spLocks noChangeShapeType="1"/>
          </p:cNvSpPr>
          <p:nvPr/>
        </p:nvSpPr>
        <p:spPr bwMode="auto">
          <a:xfrm>
            <a:off x="3033890" y="5161844"/>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3" name="Line 5">
            <a:extLst>
              <a:ext uri="{FF2B5EF4-FFF2-40B4-BE49-F238E27FC236}">
                <a16:creationId xmlns:a16="http://schemas.microsoft.com/office/drawing/2014/main" id="{4EA7A37A-8B77-E80E-69F7-51FB1B1B5749}"/>
              </a:ext>
            </a:extLst>
          </p:cNvPr>
          <p:cNvSpPr>
            <a:spLocks noChangeShapeType="1"/>
          </p:cNvSpPr>
          <p:nvPr/>
        </p:nvSpPr>
        <p:spPr bwMode="auto">
          <a:xfrm>
            <a:off x="3033890" y="2219680"/>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4" name="Rectangle 6">
            <a:extLst>
              <a:ext uri="{FF2B5EF4-FFF2-40B4-BE49-F238E27FC236}">
                <a16:creationId xmlns:a16="http://schemas.microsoft.com/office/drawing/2014/main" id="{5B040875-2A64-1F39-03F3-499FCF0A4892}"/>
              </a:ext>
            </a:extLst>
          </p:cNvPr>
          <p:cNvSpPr>
            <a:spLocks noChangeArrowheads="1"/>
          </p:cNvSpPr>
          <p:nvPr/>
        </p:nvSpPr>
        <p:spPr bwMode="auto">
          <a:xfrm>
            <a:off x="2643442" y="4458631"/>
            <a:ext cx="32977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0.01</a:t>
            </a:r>
          </a:p>
        </p:txBody>
      </p:sp>
      <p:sp>
        <p:nvSpPr>
          <p:cNvPr id="25605" name="Rectangle 7">
            <a:extLst>
              <a:ext uri="{FF2B5EF4-FFF2-40B4-BE49-F238E27FC236}">
                <a16:creationId xmlns:a16="http://schemas.microsoft.com/office/drawing/2014/main" id="{DBD5408D-2B7D-7C32-5444-A5D606D02C91}"/>
              </a:ext>
            </a:extLst>
          </p:cNvPr>
          <p:cNvSpPr>
            <a:spLocks noChangeArrowheads="1"/>
          </p:cNvSpPr>
          <p:nvPr/>
        </p:nvSpPr>
        <p:spPr bwMode="auto">
          <a:xfrm>
            <a:off x="2683518" y="2099254"/>
            <a:ext cx="2896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100</a:t>
            </a:r>
          </a:p>
        </p:txBody>
      </p:sp>
      <p:sp>
        <p:nvSpPr>
          <p:cNvPr id="25606" name="Line 8">
            <a:extLst>
              <a:ext uri="{FF2B5EF4-FFF2-40B4-BE49-F238E27FC236}">
                <a16:creationId xmlns:a16="http://schemas.microsoft.com/office/drawing/2014/main" id="{A36FFB5B-5D4D-763C-4B91-B8E3C8A08EE7}"/>
              </a:ext>
            </a:extLst>
          </p:cNvPr>
          <p:cNvSpPr>
            <a:spLocks noChangeShapeType="1"/>
          </p:cNvSpPr>
          <p:nvPr/>
        </p:nvSpPr>
        <p:spPr bwMode="auto">
          <a:xfrm>
            <a:off x="3033890" y="4573413"/>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7" name="Line 9">
            <a:extLst>
              <a:ext uri="{FF2B5EF4-FFF2-40B4-BE49-F238E27FC236}">
                <a16:creationId xmlns:a16="http://schemas.microsoft.com/office/drawing/2014/main" id="{0439E974-FDFC-D6BC-F249-B4FD7E96782D}"/>
              </a:ext>
            </a:extLst>
          </p:cNvPr>
          <p:cNvSpPr>
            <a:spLocks noChangeShapeType="1"/>
          </p:cNvSpPr>
          <p:nvPr/>
        </p:nvSpPr>
        <p:spPr bwMode="auto">
          <a:xfrm>
            <a:off x="3033890" y="3984978"/>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8" name="Line 10">
            <a:extLst>
              <a:ext uri="{FF2B5EF4-FFF2-40B4-BE49-F238E27FC236}">
                <a16:creationId xmlns:a16="http://schemas.microsoft.com/office/drawing/2014/main" id="{7EF4AC1C-7E7D-3BFE-2405-03356C46825C}"/>
              </a:ext>
            </a:extLst>
          </p:cNvPr>
          <p:cNvSpPr>
            <a:spLocks noChangeShapeType="1"/>
          </p:cNvSpPr>
          <p:nvPr/>
        </p:nvSpPr>
        <p:spPr bwMode="auto">
          <a:xfrm>
            <a:off x="3033890" y="3396546"/>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9" name="Line 11">
            <a:extLst>
              <a:ext uri="{FF2B5EF4-FFF2-40B4-BE49-F238E27FC236}">
                <a16:creationId xmlns:a16="http://schemas.microsoft.com/office/drawing/2014/main" id="{2F03E127-13A0-81AD-0425-372903F4AB1E}"/>
              </a:ext>
            </a:extLst>
          </p:cNvPr>
          <p:cNvSpPr>
            <a:spLocks noChangeShapeType="1"/>
          </p:cNvSpPr>
          <p:nvPr/>
        </p:nvSpPr>
        <p:spPr bwMode="auto">
          <a:xfrm>
            <a:off x="3033890" y="2808111"/>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10" name="Rectangle 12">
            <a:extLst>
              <a:ext uri="{FF2B5EF4-FFF2-40B4-BE49-F238E27FC236}">
                <a16:creationId xmlns:a16="http://schemas.microsoft.com/office/drawing/2014/main" id="{33E5D21D-D642-FB72-3DF7-719077B8F924}"/>
              </a:ext>
            </a:extLst>
          </p:cNvPr>
          <p:cNvSpPr>
            <a:spLocks noChangeArrowheads="1"/>
          </p:cNvSpPr>
          <p:nvPr/>
        </p:nvSpPr>
        <p:spPr bwMode="auto">
          <a:xfrm>
            <a:off x="2763667" y="2689098"/>
            <a:ext cx="20954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a:t>
            </a:r>
          </a:p>
        </p:txBody>
      </p:sp>
      <p:sp>
        <p:nvSpPr>
          <p:cNvPr id="25611" name="Rectangle 13">
            <a:extLst>
              <a:ext uri="{FF2B5EF4-FFF2-40B4-BE49-F238E27FC236}">
                <a16:creationId xmlns:a16="http://schemas.microsoft.com/office/drawing/2014/main" id="{148FFB4D-23EE-9C32-C5E3-397416C2F08A}"/>
              </a:ext>
            </a:extLst>
          </p:cNvPr>
          <p:cNvSpPr>
            <a:spLocks noChangeArrowheads="1"/>
          </p:cNvSpPr>
          <p:nvPr/>
        </p:nvSpPr>
        <p:spPr bwMode="auto">
          <a:xfrm>
            <a:off x="2843818" y="3278942"/>
            <a:ext cx="1293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a:t>
            </a:r>
          </a:p>
        </p:txBody>
      </p:sp>
      <p:sp>
        <p:nvSpPr>
          <p:cNvPr id="25612" name="Rectangle 14">
            <a:extLst>
              <a:ext uri="{FF2B5EF4-FFF2-40B4-BE49-F238E27FC236}">
                <a16:creationId xmlns:a16="http://schemas.microsoft.com/office/drawing/2014/main" id="{B5D2C282-CD66-120A-90FF-81524078C043}"/>
              </a:ext>
            </a:extLst>
          </p:cNvPr>
          <p:cNvSpPr>
            <a:spLocks noChangeArrowheads="1"/>
          </p:cNvSpPr>
          <p:nvPr/>
        </p:nvSpPr>
        <p:spPr bwMode="auto">
          <a:xfrm>
            <a:off x="2723592" y="3868787"/>
            <a:ext cx="24962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0.1</a:t>
            </a:r>
          </a:p>
        </p:txBody>
      </p:sp>
      <p:sp>
        <p:nvSpPr>
          <p:cNvPr id="25613" name="Rectangle 15">
            <a:extLst>
              <a:ext uri="{FF2B5EF4-FFF2-40B4-BE49-F238E27FC236}">
                <a16:creationId xmlns:a16="http://schemas.microsoft.com/office/drawing/2014/main" id="{3BF1989C-8976-B9A9-2BAA-CFB52B3E775A}"/>
              </a:ext>
            </a:extLst>
          </p:cNvPr>
          <p:cNvSpPr>
            <a:spLocks noChangeArrowheads="1"/>
          </p:cNvSpPr>
          <p:nvPr/>
        </p:nvSpPr>
        <p:spPr bwMode="auto">
          <a:xfrm rot="-5400000">
            <a:off x="1424754" y="3298753"/>
            <a:ext cx="200894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Yıllık </a:t>
            </a:r>
            <a:r>
              <a:rPr lang="en-US" altLang="tr-TR" sz="2133"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mortalit</a:t>
            </a:r>
            <a:r>
              <a:rPr lang="tr-TR"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e</a:t>
            </a:r>
            <a:r>
              <a:rPr lang="en-US"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 (%)</a:t>
            </a:r>
          </a:p>
        </p:txBody>
      </p:sp>
      <p:sp>
        <p:nvSpPr>
          <p:cNvPr id="25614" name="Rectangle 16">
            <a:extLst>
              <a:ext uri="{FF2B5EF4-FFF2-40B4-BE49-F238E27FC236}">
                <a16:creationId xmlns:a16="http://schemas.microsoft.com/office/drawing/2014/main" id="{1408BCA8-7667-7174-F602-010E55BD8BC3}"/>
              </a:ext>
            </a:extLst>
          </p:cNvPr>
          <p:cNvSpPr>
            <a:spLocks noChangeArrowheads="1"/>
          </p:cNvSpPr>
          <p:nvPr/>
        </p:nvSpPr>
        <p:spPr bwMode="auto">
          <a:xfrm>
            <a:off x="3185586"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25–34</a:t>
            </a:r>
          </a:p>
        </p:txBody>
      </p:sp>
      <p:sp>
        <p:nvSpPr>
          <p:cNvPr id="25615" name="Rectangle 18">
            <a:extLst>
              <a:ext uri="{FF2B5EF4-FFF2-40B4-BE49-F238E27FC236}">
                <a16:creationId xmlns:a16="http://schemas.microsoft.com/office/drawing/2014/main" id="{D3EDDBAC-E5EE-F83F-64F6-FD4006E3C857}"/>
              </a:ext>
            </a:extLst>
          </p:cNvPr>
          <p:cNvSpPr>
            <a:spLocks noChangeArrowheads="1"/>
          </p:cNvSpPr>
          <p:nvPr/>
        </p:nvSpPr>
        <p:spPr bwMode="auto">
          <a:xfrm>
            <a:off x="48083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45–54</a:t>
            </a:r>
          </a:p>
        </p:txBody>
      </p:sp>
      <p:sp>
        <p:nvSpPr>
          <p:cNvPr id="25616" name="Rectangle 19">
            <a:extLst>
              <a:ext uri="{FF2B5EF4-FFF2-40B4-BE49-F238E27FC236}">
                <a16:creationId xmlns:a16="http://schemas.microsoft.com/office/drawing/2014/main" id="{23BDEDF6-8875-7E17-7E3C-0832E5E7B362}"/>
              </a:ext>
            </a:extLst>
          </p:cNvPr>
          <p:cNvSpPr>
            <a:spLocks noChangeArrowheads="1"/>
          </p:cNvSpPr>
          <p:nvPr/>
        </p:nvSpPr>
        <p:spPr bwMode="auto">
          <a:xfrm>
            <a:off x="64339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65–74</a:t>
            </a:r>
          </a:p>
        </p:txBody>
      </p:sp>
      <p:sp>
        <p:nvSpPr>
          <p:cNvPr id="25617" name="Rectangle 20">
            <a:extLst>
              <a:ext uri="{FF2B5EF4-FFF2-40B4-BE49-F238E27FC236}">
                <a16:creationId xmlns:a16="http://schemas.microsoft.com/office/drawing/2014/main" id="{EF176B47-421A-1320-3ACA-55B129D07940}"/>
              </a:ext>
            </a:extLst>
          </p:cNvPr>
          <p:cNvSpPr>
            <a:spLocks noChangeArrowheads="1"/>
          </p:cNvSpPr>
          <p:nvPr/>
        </p:nvSpPr>
        <p:spPr bwMode="auto">
          <a:xfrm>
            <a:off x="8134295" y="5163257"/>
            <a:ext cx="248466"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sym typeface="Symbol" panose="05050102010706020507" pitchFamily="18" charset="2"/>
              </a:rPr>
              <a:t></a:t>
            </a: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85</a:t>
            </a:r>
          </a:p>
        </p:txBody>
      </p:sp>
      <p:sp>
        <p:nvSpPr>
          <p:cNvPr id="25618" name="Rectangle 21">
            <a:extLst>
              <a:ext uri="{FF2B5EF4-FFF2-40B4-BE49-F238E27FC236}">
                <a16:creationId xmlns:a16="http://schemas.microsoft.com/office/drawing/2014/main" id="{7553D640-E692-65E7-8B55-5EF9A7C4813D}"/>
              </a:ext>
            </a:extLst>
          </p:cNvPr>
          <p:cNvSpPr>
            <a:spLocks noChangeArrowheads="1"/>
          </p:cNvSpPr>
          <p:nvPr/>
        </p:nvSpPr>
        <p:spPr bwMode="auto">
          <a:xfrm>
            <a:off x="3994153"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35–44</a:t>
            </a:r>
          </a:p>
        </p:txBody>
      </p:sp>
      <p:sp>
        <p:nvSpPr>
          <p:cNvPr id="25619" name="Rectangle 22">
            <a:extLst>
              <a:ext uri="{FF2B5EF4-FFF2-40B4-BE49-F238E27FC236}">
                <a16:creationId xmlns:a16="http://schemas.microsoft.com/office/drawing/2014/main" id="{469DEAE3-2B4C-20EF-635D-CF1FE8821394}"/>
              </a:ext>
            </a:extLst>
          </p:cNvPr>
          <p:cNvSpPr>
            <a:spLocks noChangeArrowheads="1"/>
          </p:cNvSpPr>
          <p:nvPr/>
        </p:nvSpPr>
        <p:spPr bwMode="auto">
          <a:xfrm>
            <a:off x="5618342"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55–64</a:t>
            </a:r>
          </a:p>
        </p:txBody>
      </p:sp>
      <p:sp>
        <p:nvSpPr>
          <p:cNvPr id="25620" name="Rectangle 23">
            <a:extLst>
              <a:ext uri="{FF2B5EF4-FFF2-40B4-BE49-F238E27FC236}">
                <a16:creationId xmlns:a16="http://schemas.microsoft.com/office/drawing/2014/main" id="{4C14346E-EAB7-E655-2E44-4609CAC5DD43}"/>
              </a:ext>
            </a:extLst>
          </p:cNvPr>
          <p:cNvSpPr>
            <a:spLocks noChangeArrowheads="1"/>
          </p:cNvSpPr>
          <p:nvPr/>
        </p:nvSpPr>
        <p:spPr bwMode="auto">
          <a:xfrm>
            <a:off x="7280631"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75–84</a:t>
            </a:r>
          </a:p>
        </p:txBody>
      </p:sp>
      <p:sp>
        <p:nvSpPr>
          <p:cNvPr id="25621" name="Line 24">
            <a:extLst>
              <a:ext uri="{FF2B5EF4-FFF2-40B4-BE49-F238E27FC236}">
                <a16:creationId xmlns:a16="http://schemas.microsoft.com/office/drawing/2014/main" id="{D0338CC1-0D7F-47D0-1843-7E4486C65196}"/>
              </a:ext>
            </a:extLst>
          </p:cNvPr>
          <p:cNvSpPr>
            <a:spLocks noChangeShapeType="1"/>
          </p:cNvSpPr>
          <p:nvPr/>
        </p:nvSpPr>
        <p:spPr bwMode="auto">
          <a:xfrm>
            <a:off x="8761591" y="4003323"/>
            <a:ext cx="283633" cy="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wrap="none" anchor="ctr"/>
          <a:lstStyle/>
          <a:p>
            <a:endParaRPr lang="tr-TR" sz="2400"/>
          </a:p>
        </p:txBody>
      </p:sp>
      <p:sp>
        <p:nvSpPr>
          <p:cNvPr id="25622" name="Line 25">
            <a:extLst>
              <a:ext uri="{FF2B5EF4-FFF2-40B4-BE49-F238E27FC236}">
                <a16:creationId xmlns:a16="http://schemas.microsoft.com/office/drawing/2014/main" id="{8BA067CF-A8A1-6695-44CE-30357400329D}"/>
              </a:ext>
            </a:extLst>
          </p:cNvPr>
          <p:cNvSpPr>
            <a:spLocks noChangeShapeType="1"/>
          </p:cNvSpPr>
          <p:nvPr/>
        </p:nvSpPr>
        <p:spPr bwMode="auto">
          <a:xfrm>
            <a:off x="8761591" y="4320822"/>
            <a:ext cx="2836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3" name="Line 26">
            <a:extLst>
              <a:ext uri="{FF2B5EF4-FFF2-40B4-BE49-F238E27FC236}">
                <a16:creationId xmlns:a16="http://schemas.microsoft.com/office/drawing/2014/main" id="{BAF0DEFD-AA8C-5C79-2C66-E3E19715F9F3}"/>
              </a:ext>
            </a:extLst>
          </p:cNvPr>
          <p:cNvSpPr>
            <a:spLocks noChangeShapeType="1"/>
          </p:cNvSpPr>
          <p:nvPr/>
        </p:nvSpPr>
        <p:spPr bwMode="auto">
          <a:xfrm>
            <a:off x="8761591" y="4655256"/>
            <a:ext cx="28363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4" name="Line 27">
            <a:extLst>
              <a:ext uri="{FF2B5EF4-FFF2-40B4-BE49-F238E27FC236}">
                <a16:creationId xmlns:a16="http://schemas.microsoft.com/office/drawing/2014/main" id="{5F5F8C76-06AA-0043-7137-DA2DDF2BBAE3}"/>
              </a:ext>
            </a:extLst>
          </p:cNvPr>
          <p:cNvSpPr>
            <a:spLocks noChangeShapeType="1"/>
          </p:cNvSpPr>
          <p:nvPr/>
        </p:nvSpPr>
        <p:spPr bwMode="auto">
          <a:xfrm>
            <a:off x="8761591" y="4972756"/>
            <a:ext cx="283633"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5" name="Rectangle 28">
            <a:extLst>
              <a:ext uri="{FF2B5EF4-FFF2-40B4-BE49-F238E27FC236}">
                <a16:creationId xmlns:a16="http://schemas.microsoft.com/office/drawing/2014/main" id="{CBF7757A-D8B8-27F2-0EA1-0E3A1055DEC5}"/>
              </a:ext>
            </a:extLst>
          </p:cNvPr>
          <p:cNvSpPr>
            <a:spLocks noChangeArrowheads="1"/>
          </p:cNvSpPr>
          <p:nvPr/>
        </p:nvSpPr>
        <p:spPr bwMode="auto">
          <a:xfrm>
            <a:off x="9146824" y="3826247"/>
            <a:ext cx="4550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Erkek</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6" name="Rectangle 29">
            <a:extLst>
              <a:ext uri="{FF2B5EF4-FFF2-40B4-BE49-F238E27FC236}">
                <a16:creationId xmlns:a16="http://schemas.microsoft.com/office/drawing/2014/main" id="{0492E518-EBB0-286D-8FFE-B9FC2DB2EAA5}"/>
              </a:ext>
            </a:extLst>
          </p:cNvPr>
          <p:cNvSpPr>
            <a:spLocks noChangeArrowheads="1"/>
          </p:cNvSpPr>
          <p:nvPr/>
        </p:nvSpPr>
        <p:spPr bwMode="auto">
          <a:xfrm>
            <a:off x="9146824" y="4149392"/>
            <a:ext cx="463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Kadın</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7" name="Rectangle 30">
            <a:extLst>
              <a:ext uri="{FF2B5EF4-FFF2-40B4-BE49-F238E27FC236}">
                <a16:creationId xmlns:a16="http://schemas.microsoft.com/office/drawing/2014/main" id="{63AD12DC-C667-726B-F2EE-14EEDDE346DD}"/>
              </a:ext>
            </a:extLst>
          </p:cNvPr>
          <p:cNvSpPr>
            <a:spLocks noChangeArrowheads="1"/>
          </p:cNvSpPr>
          <p:nvPr/>
        </p:nvSpPr>
        <p:spPr bwMode="auto">
          <a:xfrm>
            <a:off x="9146823" y="4472536"/>
            <a:ext cx="436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Siyah</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8" name="Rectangle 31">
            <a:extLst>
              <a:ext uri="{FF2B5EF4-FFF2-40B4-BE49-F238E27FC236}">
                <a16:creationId xmlns:a16="http://schemas.microsoft.com/office/drawing/2014/main" id="{982AE1B3-8F1A-780A-2CDF-CD495F781FC4}"/>
              </a:ext>
            </a:extLst>
          </p:cNvPr>
          <p:cNvSpPr>
            <a:spLocks noChangeArrowheads="1"/>
          </p:cNvSpPr>
          <p:nvPr/>
        </p:nvSpPr>
        <p:spPr bwMode="auto">
          <a:xfrm>
            <a:off x="9146823" y="4797091"/>
            <a:ext cx="4829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Beyaz</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grpSp>
        <p:nvGrpSpPr>
          <p:cNvPr id="25629" name="Group 32">
            <a:extLst>
              <a:ext uri="{FF2B5EF4-FFF2-40B4-BE49-F238E27FC236}">
                <a16:creationId xmlns:a16="http://schemas.microsoft.com/office/drawing/2014/main" id="{23FBD52F-924B-683F-C9B1-AC2976AB7D9B}"/>
              </a:ext>
            </a:extLst>
          </p:cNvPr>
          <p:cNvGrpSpPr>
            <a:grpSpLocks/>
          </p:cNvGrpSpPr>
          <p:nvPr/>
        </p:nvGrpSpPr>
        <p:grpSpPr bwMode="auto">
          <a:xfrm>
            <a:off x="3399369" y="2540000"/>
            <a:ext cx="4969933" cy="560212"/>
            <a:chOff x="1327" y="1634"/>
            <a:chExt cx="2443" cy="397"/>
          </a:xfrm>
        </p:grpSpPr>
        <p:sp>
          <p:nvSpPr>
            <p:cNvPr id="25717" name="Freeform 33">
              <a:extLst>
                <a:ext uri="{FF2B5EF4-FFF2-40B4-BE49-F238E27FC236}">
                  <a16:creationId xmlns:a16="http://schemas.microsoft.com/office/drawing/2014/main" id="{DA273D23-D623-CE94-A51D-0A0CA0A838CB}"/>
                </a:ext>
              </a:extLst>
            </p:cNvPr>
            <p:cNvSpPr>
              <a:spLocks/>
            </p:cNvSpPr>
            <p:nvPr/>
          </p:nvSpPr>
          <p:spPr bwMode="auto">
            <a:xfrm>
              <a:off x="1365" y="1662"/>
              <a:ext cx="2378" cy="336"/>
            </a:xfrm>
            <a:custGeom>
              <a:avLst/>
              <a:gdLst>
                <a:gd name="T0" fmla="*/ 0 w 2378"/>
                <a:gd name="T1" fmla="*/ 336 h 336"/>
                <a:gd name="T2" fmla="*/ 397 w 2378"/>
                <a:gd name="T3" fmla="*/ 265 h 336"/>
                <a:gd name="T4" fmla="*/ 793 w 2378"/>
                <a:gd name="T5" fmla="*/ 215 h 336"/>
                <a:gd name="T6" fmla="*/ 1184 w 2378"/>
                <a:gd name="T7" fmla="*/ 149 h 336"/>
                <a:gd name="T8" fmla="*/ 1586 w 2378"/>
                <a:gd name="T9" fmla="*/ 99 h 336"/>
                <a:gd name="T10" fmla="*/ 1982 w 2378"/>
                <a:gd name="T11" fmla="*/ 50 h 336"/>
                <a:gd name="T12" fmla="*/ 2378 w 2378"/>
                <a:gd name="T13" fmla="*/ 0 h 336"/>
                <a:gd name="T14" fmla="*/ 0 60000 65536"/>
                <a:gd name="T15" fmla="*/ 0 60000 65536"/>
                <a:gd name="T16" fmla="*/ 0 60000 65536"/>
                <a:gd name="T17" fmla="*/ 0 60000 65536"/>
                <a:gd name="T18" fmla="*/ 0 60000 65536"/>
                <a:gd name="T19" fmla="*/ 0 60000 65536"/>
                <a:gd name="T20" fmla="*/ 0 60000 65536"/>
                <a:gd name="T21" fmla="*/ 0 w 2378"/>
                <a:gd name="T22" fmla="*/ 0 h 336"/>
                <a:gd name="T23" fmla="*/ 2378 w 2378"/>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36">
                  <a:moveTo>
                    <a:pt x="0" y="336"/>
                  </a:moveTo>
                  <a:lnTo>
                    <a:pt x="397" y="265"/>
                  </a:lnTo>
                  <a:lnTo>
                    <a:pt x="793" y="215"/>
                  </a:lnTo>
                  <a:lnTo>
                    <a:pt x="1184" y="149"/>
                  </a:lnTo>
                  <a:lnTo>
                    <a:pt x="1586" y="99"/>
                  </a:lnTo>
                  <a:lnTo>
                    <a:pt x="1982" y="50"/>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18" name="Rectangle 34">
              <a:extLst>
                <a:ext uri="{FF2B5EF4-FFF2-40B4-BE49-F238E27FC236}">
                  <a16:creationId xmlns:a16="http://schemas.microsoft.com/office/drawing/2014/main" id="{5E7F84B8-DE4E-7870-801A-20B015A39774}"/>
                </a:ext>
              </a:extLst>
            </p:cNvPr>
            <p:cNvSpPr>
              <a:spLocks noChangeArrowheads="1"/>
            </p:cNvSpPr>
            <p:nvPr/>
          </p:nvSpPr>
          <p:spPr bwMode="auto">
            <a:xfrm>
              <a:off x="1327" y="1965"/>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9" name="Rectangle 35">
              <a:extLst>
                <a:ext uri="{FF2B5EF4-FFF2-40B4-BE49-F238E27FC236}">
                  <a16:creationId xmlns:a16="http://schemas.microsoft.com/office/drawing/2014/main" id="{AF15565B-C18E-1838-1091-EA37914EDC53}"/>
                </a:ext>
              </a:extLst>
            </p:cNvPr>
            <p:cNvSpPr>
              <a:spLocks noChangeArrowheads="1"/>
            </p:cNvSpPr>
            <p:nvPr/>
          </p:nvSpPr>
          <p:spPr bwMode="auto">
            <a:xfrm>
              <a:off x="1718" y="1899"/>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0" name="Rectangle 36">
              <a:extLst>
                <a:ext uri="{FF2B5EF4-FFF2-40B4-BE49-F238E27FC236}">
                  <a16:creationId xmlns:a16="http://schemas.microsoft.com/office/drawing/2014/main" id="{822677CC-FE8F-057C-01CD-E4F90E398BF6}"/>
                </a:ext>
              </a:extLst>
            </p:cNvPr>
            <p:cNvSpPr>
              <a:spLocks noChangeArrowheads="1"/>
            </p:cNvSpPr>
            <p:nvPr/>
          </p:nvSpPr>
          <p:spPr bwMode="auto">
            <a:xfrm>
              <a:off x="2125" y="184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1" name="Rectangle 37">
              <a:extLst>
                <a:ext uri="{FF2B5EF4-FFF2-40B4-BE49-F238E27FC236}">
                  <a16:creationId xmlns:a16="http://schemas.microsoft.com/office/drawing/2014/main" id="{4EFBE5E6-BB08-F3CA-042A-9CAD87C1111E}"/>
                </a:ext>
              </a:extLst>
            </p:cNvPr>
            <p:cNvSpPr>
              <a:spLocks noChangeArrowheads="1"/>
            </p:cNvSpPr>
            <p:nvPr/>
          </p:nvSpPr>
          <p:spPr bwMode="auto">
            <a:xfrm>
              <a:off x="2516" y="1772"/>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2" name="Rectangle 38">
              <a:extLst>
                <a:ext uri="{FF2B5EF4-FFF2-40B4-BE49-F238E27FC236}">
                  <a16:creationId xmlns:a16="http://schemas.microsoft.com/office/drawing/2014/main" id="{0C962EB7-B854-B1B1-C3CF-98CE595827B5}"/>
                </a:ext>
              </a:extLst>
            </p:cNvPr>
            <p:cNvSpPr>
              <a:spLocks noChangeArrowheads="1"/>
            </p:cNvSpPr>
            <p:nvPr/>
          </p:nvSpPr>
          <p:spPr bwMode="auto">
            <a:xfrm>
              <a:off x="2912" y="172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3" name="Rectangle 39">
              <a:extLst>
                <a:ext uri="{FF2B5EF4-FFF2-40B4-BE49-F238E27FC236}">
                  <a16:creationId xmlns:a16="http://schemas.microsoft.com/office/drawing/2014/main" id="{5991696E-774A-F851-993C-81A5145FF321}"/>
                </a:ext>
              </a:extLst>
            </p:cNvPr>
            <p:cNvSpPr>
              <a:spLocks noChangeArrowheads="1"/>
            </p:cNvSpPr>
            <p:nvPr/>
          </p:nvSpPr>
          <p:spPr bwMode="auto">
            <a:xfrm>
              <a:off x="3314" y="168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4" name="Rectangle 40">
              <a:extLst>
                <a:ext uri="{FF2B5EF4-FFF2-40B4-BE49-F238E27FC236}">
                  <a16:creationId xmlns:a16="http://schemas.microsoft.com/office/drawing/2014/main" id="{9419420E-14B0-DCB8-DC68-1B163F729573}"/>
                </a:ext>
              </a:extLst>
            </p:cNvPr>
            <p:cNvSpPr>
              <a:spLocks noChangeArrowheads="1"/>
            </p:cNvSpPr>
            <p:nvPr/>
          </p:nvSpPr>
          <p:spPr bwMode="auto">
            <a:xfrm>
              <a:off x="3704" y="163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0" name="Group 41">
            <a:extLst>
              <a:ext uri="{FF2B5EF4-FFF2-40B4-BE49-F238E27FC236}">
                <a16:creationId xmlns:a16="http://schemas.microsoft.com/office/drawing/2014/main" id="{57D63C97-ED58-5F54-3E21-D038473FA9EE}"/>
              </a:ext>
            </a:extLst>
          </p:cNvPr>
          <p:cNvGrpSpPr>
            <a:grpSpLocks/>
          </p:cNvGrpSpPr>
          <p:nvPr/>
        </p:nvGrpSpPr>
        <p:grpSpPr bwMode="auto">
          <a:xfrm>
            <a:off x="3399369" y="2611968"/>
            <a:ext cx="4969933" cy="512233"/>
            <a:chOff x="1327" y="1679"/>
            <a:chExt cx="2443" cy="363"/>
          </a:xfrm>
        </p:grpSpPr>
        <p:sp>
          <p:nvSpPr>
            <p:cNvPr id="25709" name="Freeform 42">
              <a:extLst>
                <a:ext uri="{FF2B5EF4-FFF2-40B4-BE49-F238E27FC236}">
                  <a16:creationId xmlns:a16="http://schemas.microsoft.com/office/drawing/2014/main" id="{5B54C0FE-8764-E1FF-D6C3-EBC9496FDEB6}"/>
                </a:ext>
              </a:extLst>
            </p:cNvPr>
            <p:cNvSpPr>
              <a:spLocks/>
            </p:cNvSpPr>
            <p:nvPr/>
          </p:nvSpPr>
          <p:spPr bwMode="auto">
            <a:xfrm>
              <a:off x="1365" y="1701"/>
              <a:ext cx="2378" cy="308"/>
            </a:xfrm>
            <a:custGeom>
              <a:avLst/>
              <a:gdLst>
                <a:gd name="T0" fmla="*/ 0 w 2378"/>
                <a:gd name="T1" fmla="*/ 308 h 308"/>
                <a:gd name="T2" fmla="*/ 397 w 2378"/>
                <a:gd name="T3" fmla="*/ 242 h 308"/>
                <a:gd name="T4" fmla="*/ 793 w 2378"/>
                <a:gd name="T5" fmla="*/ 192 h 308"/>
                <a:gd name="T6" fmla="*/ 1195 w 2378"/>
                <a:gd name="T7" fmla="*/ 126 h 308"/>
                <a:gd name="T8" fmla="*/ 1586 w 2378"/>
                <a:gd name="T9" fmla="*/ 66 h 308"/>
                <a:gd name="T10" fmla="*/ 1976 w 2378"/>
                <a:gd name="T11" fmla="*/ 44 h 308"/>
                <a:gd name="T12" fmla="*/ 2378 w 2378"/>
                <a:gd name="T13" fmla="*/ 0 h 308"/>
                <a:gd name="T14" fmla="*/ 0 60000 65536"/>
                <a:gd name="T15" fmla="*/ 0 60000 65536"/>
                <a:gd name="T16" fmla="*/ 0 60000 65536"/>
                <a:gd name="T17" fmla="*/ 0 60000 65536"/>
                <a:gd name="T18" fmla="*/ 0 60000 65536"/>
                <a:gd name="T19" fmla="*/ 0 60000 65536"/>
                <a:gd name="T20" fmla="*/ 0 60000 65536"/>
                <a:gd name="T21" fmla="*/ 0 w 2378"/>
                <a:gd name="T22" fmla="*/ 0 h 308"/>
                <a:gd name="T23" fmla="*/ 2378 w 2378"/>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08">
                  <a:moveTo>
                    <a:pt x="0" y="308"/>
                  </a:moveTo>
                  <a:lnTo>
                    <a:pt x="397" y="242"/>
                  </a:lnTo>
                  <a:lnTo>
                    <a:pt x="793" y="192"/>
                  </a:lnTo>
                  <a:lnTo>
                    <a:pt x="1195" y="126"/>
                  </a:lnTo>
                  <a:lnTo>
                    <a:pt x="1586" y="66"/>
                  </a:lnTo>
                  <a:lnTo>
                    <a:pt x="1976" y="44"/>
                  </a:lnTo>
                  <a:lnTo>
                    <a:pt x="2378"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10" name="Rectangle 43">
              <a:extLst>
                <a:ext uri="{FF2B5EF4-FFF2-40B4-BE49-F238E27FC236}">
                  <a16:creationId xmlns:a16="http://schemas.microsoft.com/office/drawing/2014/main" id="{F4CC4F11-32FB-9A3A-9DB0-2CC43CBED931}"/>
                </a:ext>
              </a:extLst>
            </p:cNvPr>
            <p:cNvSpPr>
              <a:spLocks noChangeArrowheads="1"/>
            </p:cNvSpPr>
            <p:nvPr/>
          </p:nvSpPr>
          <p:spPr bwMode="auto">
            <a:xfrm>
              <a:off x="1327" y="197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1" name="Rectangle 44">
              <a:extLst>
                <a:ext uri="{FF2B5EF4-FFF2-40B4-BE49-F238E27FC236}">
                  <a16:creationId xmlns:a16="http://schemas.microsoft.com/office/drawing/2014/main" id="{DE23E8F5-57D0-236F-530F-4D6B16928468}"/>
                </a:ext>
              </a:extLst>
            </p:cNvPr>
            <p:cNvSpPr>
              <a:spLocks noChangeArrowheads="1"/>
            </p:cNvSpPr>
            <p:nvPr/>
          </p:nvSpPr>
          <p:spPr bwMode="auto">
            <a:xfrm>
              <a:off x="1718" y="190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2" name="Rectangle 45">
              <a:extLst>
                <a:ext uri="{FF2B5EF4-FFF2-40B4-BE49-F238E27FC236}">
                  <a16:creationId xmlns:a16="http://schemas.microsoft.com/office/drawing/2014/main" id="{37108227-AEEB-F588-738E-0C20BBCCC893}"/>
                </a:ext>
              </a:extLst>
            </p:cNvPr>
            <p:cNvSpPr>
              <a:spLocks noChangeArrowheads="1"/>
            </p:cNvSpPr>
            <p:nvPr/>
          </p:nvSpPr>
          <p:spPr bwMode="auto">
            <a:xfrm>
              <a:off x="2125" y="186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3" name="Rectangle 46">
              <a:extLst>
                <a:ext uri="{FF2B5EF4-FFF2-40B4-BE49-F238E27FC236}">
                  <a16:creationId xmlns:a16="http://schemas.microsoft.com/office/drawing/2014/main" id="{9B9A9DAF-99D7-A05B-4C69-16C973A11421}"/>
                </a:ext>
              </a:extLst>
            </p:cNvPr>
            <p:cNvSpPr>
              <a:spLocks noChangeArrowheads="1"/>
            </p:cNvSpPr>
            <p:nvPr/>
          </p:nvSpPr>
          <p:spPr bwMode="auto">
            <a:xfrm>
              <a:off x="2516" y="179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4" name="Rectangle 47">
              <a:extLst>
                <a:ext uri="{FF2B5EF4-FFF2-40B4-BE49-F238E27FC236}">
                  <a16:creationId xmlns:a16="http://schemas.microsoft.com/office/drawing/2014/main" id="{F040A629-B185-418A-810D-DB95706BC850}"/>
                </a:ext>
              </a:extLst>
            </p:cNvPr>
            <p:cNvSpPr>
              <a:spLocks noChangeArrowheads="1"/>
            </p:cNvSpPr>
            <p:nvPr/>
          </p:nvSpPr>
          <p:spPr bwMode="auto">
            <a:xfrm>
              <a:off x="2912" y="173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5" name="Rectangle 48">
              <a:extLst>
                <a:ext uri="{FF2B5EF4-FFF2-40B4-BE49-F238E27FC236}">
                  <a16:creationId xmlns:a16="http://schemas.microsoft.com/office/drawing/2014/main" id="{2533C2AE-227C-6663-40F0-6AC1FF945292}"/>
                </a:ext>
              </a:extLst>
            </p:cNvPr>
            <p:cNvSpPr>
              <a:spLocks noChangeArrowheads="1"/>
            </p:cNvSpPr>
            <p:nvPr/>
          </p:nvSpPr>
          <p:spPr bwMode="auto">
            <a:xfrm>
              <a:off x="3314" y="1711"/>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6" name="Rectangle 49">
              <a:extLst>
                <a:ext uri="{FF2B5EF4-FFF2-40B4-BE49-F238E27FC236}">
                  <a16:creationId xmlns:a16="http://schemas.microsoft.com/office/drawing/2014/main" id="{CA38FD73-F31D-E742-54C0-AC089BE70FC1}"/>
                </a:ext>
              </a:extLst>
            </p:cNvPr>
            <p:cNvSpPr>
              <a:spLocks noChangeArrowheads="1"/>
            </p:cNvSpPr>
            <p:nvPr/>
          </p:nvSpPr>
          <p:spPr bwMode="auto">
            <a:xfrm>
              <a:off x="3704" y="167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1" name="Group 50">
            <a:extLst>
              <a:ext uri="{FF2B5EF4-FFF2-40B4-BE49-F238E27FC236}">
                <a16:creationId xmlns:a16="http://schemas.microsoft.com/office/drawing/2014/main" id="{7F1C44AC-6F59-94D2-DD93-390AA779C9A1}"/>
              </a:ext>
            </a:extLst>
          </p:cNvPr>
          <p:cNvGrpSpPr>
            <a:grpSpLocks/>
          </p:cNvGrpSpPr>
          <p:nvPr/>
        </p:nvGrpSpPr>
        <p:grpSpPr bwMode="auto">
          <a:xfrm>
            <a:off x="3399369" y="2571046"/>
            <a:ext cx="4969933" cy="551745"/>
            <a:chOff x="1327" y="1662"/>
            <a:chExt cx="2443" cy="391"/>
          </a:xfrm>
        </p:grpSpPr>
        <p:sp>
          <p:nvSpPr>
            <p:cNvPr id="25701" name="Freeform 51">
              <a:extLst>
                <a:ext uri="{FF2B5EF4-FFF2-40B4-BE49-F238E27FC236}">
                  <a16:creationId xmlns:a16="http://schemas.microsoft.com/office/drawing/2014/main" id="{33DA7DD2-B4B3-D74F-6F72-B88517EE8CBA}"/>
                </a:ext>
              </a:extLst>
            </p:cNvPr>
            <p:cNvSpPr>
              <a:spLocks/>
            </p:cNvSpPr>
            <p:nvPr/>
          </p:nvSpPr>
          <p:spPr bwMode="auto">
            <a:xfrm>
              <a:off x="1354" y="1695"/>
              <a:ext cx="2395" cy="320"/>
            </a:xfrm>
            <a:custGeom>
              <a:avLst/>
              <a:gdLst>
                <a:gd name="T0" fmla="*/ 0 w 2395"/>
                <a:gd name="T1" fmla="*/ 320 h 320"/>
                <a:gd name="T2" fmla="*/ 413 w 2395"/>
                <a:gd name="T3" fmla="*/ 276 h 320"/>
                <a:gd name="T4" fmla="*/ 809 w 2395"/>
                <a:gd name="T5" fmla="*/ 215 h 320"/>
                <a:gd name="T6" fmla="*/ 1206 w 2395"/>
                <a:gd name="T7" fmla="*/ 154 h 320"/>
                <a:gd name="T8" fmla="*/ 1586 w 2395"/>
                <a:gd name="T9" fmla="*/ 94 h 320"/>
                <a:gd name="T10" fmla="*/ 1993 w 2395"/>
                <a:gd name="T11" fmla="*/ 33 h 320"/>
                <a:gd name="T12" fmla="*/ 2395 w 2395"/>
                <a:gd name="T13" fmla="*/ 0 h 320"/>
                <a:gd name="T14" fmla="*/ 0 60000 65536"/>
                <a:gd name="T15" fmla="*/ 0 60000 65536"/>
                <a:gd name="T16" fmla="*/ 0 60000 65536"/>
                <a:gd name="T17" fmla="*/ 0 60000 65536"/>
                <a:gd name="T18" fmla="*/ 0 60000 65536"/>
                <a:gd name="T19" fmla="*/ 0 60000 65536"/>
                <a:gd name="T20" fmla="*/ 0 60000 65536"/>
                <a:gd name="T21" fmla="*/ 0 w 2395"/>
                <a:gd name="T22" fmla="*/ 0 h 320"/>
                <a:gd name="T23" fmla="*/ 2395 w 239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320">
                  <a:moveTo>
                    <a:pt x="0" y="320"/>
                  </a:moveTo>
                  <a:lnTo>
                    <a:pt x="413" y="276"/>
                  </a:lnTo>
                  <a:lnTo>
                    <a:pt x="809" y="215"/>
                  </a:lnTo>
                  <a:lnTo>
                    <a:pt x="1206" y="154"/>
                  </a:lnTo>
                  <a:lnTo>
                    <a:pt x="1586" y="94"/>
                  </a:lnTo>
                  <a:lnTo>
                    <a:pt x="1993" y="33"/>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02" name="Rectangle 52">
              <a:extLst>
                <a:ext uri="{FF2B5EF4-FFF2-40B4-BE49-F238E27FC236}">
                  <a16:creationId xmlns:a16="http://schemas.microsoft.com/office/drawing/2014/main" id="{074BE99F-F6BC-83DA-E28A-38D7C4AE4CEA}"/>
                </a:ext>
              </a:extLst>
            </p:cNvPr>
            <p:cNvSpPr>
              <a:spLocks noChangeArrowheads="1"/>
            </p:cNvSpPr>
            <p:nvPr/>
          </p:nvSpPr>
          <p:spPr bwMode="auto">
            <a:xfrm>
              <a:off x="1327" y="1987"/>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3" name="Rectangle 53">
              <a:extLst>
                <a:ext uri="{FF2B5EF4-FFF2-40B4-BE49-F238E27FC236}">
                  <a16:creationId xmlns:a16="http://schemas.microsoft.com/office/drawing/2014/main" id="{60099D47-A063-75AC-4C8B-19140A8B0EA6}"/>
                </a:ext>
              </a:extLst>
            </p:cNvPr>
            <p:cNvSpPr>
              <a:spLocks noChangeArrowheads="1"/>
            </p:cNvSpPr>
            <p:nvPr/>
          </p:nvSpPr>
          <p:spPr bwMode="auto">
            <a:xfrm>
              <a:off x="1718" y="193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4" name="Rectangle 54">
              <a:extLst>
                <a:ext uri="{FF2B5EF4-FFF2-40B4-BE49-F238E27FC236}">
                  <a16:creationId xmlns:a16="http://schemas.microsoft.com/office/drawing/2014/main" id="{E5669DD4-386C-F8EE-5D42-58D5C30F739C}"/>
                </a:ext>
              </a:extLst>
            </p:cNvPr>
            <p:cNvSpPr>
              <a:spLocks noChangeArrowheads="1"/>
            </p:cNvSpPr>
            <p:nvPr/>
          </p:nvSpPr>
          <p:spPr bwMode="auto">
            <a:xfrm>
              <a:off x="2125" y="1883"/>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5" name="Rectangle 55">
              <a:extLst>
                <a:ext uri="{FF2B5EF4-FFF2-40B4-BE49-F238E27FC236}">
                  <a16:creationId xmlns:a16="http://schemas.microsoft.com/office/drawing/2014/main" id="{D95C51BB-A6B1-9175-594D-A9892C844B5E}"/>
                </a:ext>
              </a:extLst>
            </p:cNvPr>
            <p:cNvSpPr>
              <a:spLocks noChangeArrowheads="1"/>
            </p:cNvSpPr>
            <p:nvPr/>
          </p:nvSpPr>
          <p:spPr bwMode="auto">
            <a:xfrm>
              <a:off x="2516" y="1816"/>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6" name="Rectangle 56">
              <a:extLst>
                <a:ext uri="{FF2B5EF4-FFF2-40B4-BE49-F238E27FC236}">
                  <a16:creationId xmlns:a16="http://schemas.microsoft.com/office/drawing/2014/main" id="{F88345D5-2D20-A9D4-D060-176A55F6FC71}"/>
                </a:ext>
              </a:extLst>
            </p:cNvPr>
            <p:cNvSpPr>
              <a:spLocks noChangeArrowheads="1"/>
            </p:cNvSpPr>
            <p:nvPr/>
          </p:nvSpPr>
          <p:spPr bwMode="auto">
            <a:xfrm>
              <a:off x="2912" y="175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7" name="Rectangle 57">
              <a:extLst>
                <a:ext uri="{FF2B5EF4-FFF2-40B4-BE49-F238E27FC236}">
                  <a16:creationId xmlns:a16="http://schemas.microsoft.com/office/drawing/2014/main" id="{498C0284-00C2-D9FF-8860-C45CEDCBB22B}"/>
                </a:ext>
              </a:extLst>
            </p:cNvPr>
            <p:cNvSpPr>
              <a:spLocks noChangeArrowheads="1"/>
            </p:cNvSpPr>
            <p:nvPr/>
          </p:nvSpPr>
          <p:spPr bwMode="auto">
            <a:xfrm>
              <a:off x="3314" y="169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8" name="Rectangle 58">
              <a:extLst>
                <a:ext uri="{FF2B5EF4-FFF2-40B4-BE49-F238E27FC236}">
                  <a16:creationId xmlns:a16="http://schemas.microsoft.com/office/drawing/2014/main" id="{EE681814-6629-C93F-368D-4F613C21E471}"/>
                </a:ext>
              </a:extLst>
            </p:cNvPr>
            <p:cNvSpPr>
              <a:spLocks noChangeArrowheads="1"/>
            </p:cNvSpPr>
            <p:nvPr/>
          </p:nvSpPr>
          <p:spPr bwMode="auto">
            <a:xfrm>
              <a:off x="3704" y="166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sp>
        <p:nvSpPr>
          <p:cNvPr id="25632" name="Freeform 60">
            <a:extLst>
              <a:ext uri="{FF2B5EF4-FFF2-40B4-BE49-F238E27FC236}">
                <a16:creationId xmlns:a16="http://schemas.microsoft.com/office/drawing/2014/main" id="{2F1124DE-EDE6-E511-DABF-1ADFB116A7F1}"/>
              </a:ext>
            </a:extLst>
          </p:cNvPr>
          <p:cNvSpPr>
            <a:spLocks/>
          </p:cNvSpPr>
          <p:nvPr/>
        </p:nvSpPr>
        <p:spPr bwMode="auto">
          <a:xfrm>
            <a:off x="3454401" y="2867379"/>
            <a:ext cx="4849989" cy="1748367"/>
          </a:xfrm>
          <a:custGeom>
            <a:avLst/>
            <a:gdLst>
              <a:gd name="T0" fmla="*/ 0 w 2384"/>
              <a:gd name="T1" fmla="*/ 2147483647 h 1239"/>
              <a:gd name="T2" fmla="*/ 2147483647 w 2384"/>
              <a:gd name="T3" fmla="*/ 2147483647 h 1239"/>
              <a:gd name="T4" fmla="*/ 2147483647 w 2384"/>
              <a:gd name="T5" fmla="*/ 2147483647 h 1239"/>
              <a:gd name="T6" fmla="*/ 2147483647 w 2384"/>
              <a:gd name="T7" fmla="*/ 2147483647 h 1239"/>
              <a:gd name="T8" fmla="*/ 2147483647 w 2384"/>
              <a:gd name="T9" fmla="*/ 2147483647 h 1239"/>
              <a:gd name="T10" fmla="*/ 2147483647 w 2384"/>
              <a:gd name="T11" fmla="*/ 2147483647 h 1239"/>
              <a:gd name="T12" fmla="*/ 2147483647 w 2384"/>
              <a:gd name="T13" fmla="*/ 0 h 1239"/>
              <a:gd name="T14" fmla="*/ 0 60000 65536"/>
              <a:gd name="T15" fmla="*/ 0 60000 65536"/>
              <a:gd name="T16" fmla="*/ 0 60000 65536"/>
              <a:gd name="T17" fmla="*/ 0 60000 65536"/>
              <a:gd name="T18" fmla="*/ 0 60000 65536"/>
              <a:gd name="T19" fmla="*/ 0 60000 65536"/>
              <a:gd name="T20" fmla="*/ 0 60000 65536"/>
              <a:gd name="T21" fmla="*/ 0 w 2384"/>
              <a:gd name="T22" fmla="*/ 0 h 1239"/>
              <a:gd name="T23" fmla="*/ 2384 w 2384"/>
              <a:gd name="T24" fmla="*/ 1239 h 1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1239">
                <a:moveTo>
                  <a:pt x="0" y="1239"/>
                </a:moveTo>
                <a:lnTo>
                  <a:pt x="402" y="958"/>
                </a:lnTo>
                <a:lnTo>
                  <a:pt x="798" y="705"/>
                </a:lnTo>
                <a:lnTo>
                  <a:pt x="1195" y="496"/>
                </a:lnTo>
                <a:lnTo>
                  <a:pt x="1597" y="342"/>
                </a:lnTo>
                <a:lnTo>
                  <a:pt x="1993" y="171"/>
                </a:lnTo>
                <a:lnTo>
                  <a:pt x="2384"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33" name="Group 61">
            <a:extLst>
              <a:ext uri="{FF2B5EF4-FFF2-40B4-BE49-F238E27FC236}">
                <a16:creationId xmlns:a16="http://schemas.microsoft.com/office/drawing/2014/main" id="{7E08B558-9971-6643-1549-887FA0EEAB96}"/>
              </a:ext>
            </a:extLst>
          </p:cNvPr>
          <p:cNvGrpSpPr>
            <a:grpSpLocks/>
          </p:cNvGrpSpPr>
          <p:nvPr/>
        </p:nvGrpSpPr>
        <p:grpSpPr bwMode="auto">
          <a:xfrm>
            <a:off x="3399369" y="2813757"/>
            <a:ext cx="4969933" cy="1847145"/>
            <a:chOff x="1327" y="1822"/>
            <a:chExt cx="2443" cy="1309"/>
          </a:xfrm>
        </p:grpSpPr>
        <p:sp>
          <p:nvSpPr>
            <p:cNvPr id="25694" name="Oval 62">
              <a:extLst>
                <a:ext uri="{FF2B5EF4-FFF2-40B4-BE49-F238E27FC236}">
                  <a16:creationId xmlns:a16="http://schemas.microsoft.com/office/drawing/2014/main" id="{4AC812FC-ADA7-5619-06D2-ABC79C27335B}"/>
                </a:ext>
              </a:extLst>
            </p:cNvPr>
            <p:cNvSpPr>
              <a:spLocks noChangeArrowheads="1"/>
            </p:cNvSpPr>
            <p:nvPr/>
          </p:nvSpPr>
          <p:spPr bwMode="auto">
            <a:xfrm>
              <a:off x="1327" y="306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5" name="Oval 63">
              <a:extLst>
                <a:ext uri="{FF2B5EF4-FFF2-40B4-BE49-F238E27FC236}">
                  <a16:creationId xmlns:a16="http://schemas.microsoft.com/office/drawing/2014/main" id="{CB96C08E-5DFD-BA66-218F-E3AD415F5943}"/>
                </a:ext>
              </a:extLst>
            </p:cNvPr>
            <p:cNvSpPr>
              <a:spLocks noChangeArrowheads="1"/>
            </p:cNvSpPr>
            <p:nvPr/>
          </p:nvSpPr>
          <p:spPr bwMode="auto">
            <a:xfrm>
              <a:off x="1718" y="2796"/>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6" name="Oval 64">
              <a:extLst>
                <a:ext uri="{FF2B5EF4-FFF2-40B4-BE49-F238E27FC236}">
                  <a16:creationId xmlns:a16="http://schemas.microsoft.com/office/drawing/2014/main" id="{65D7F921-D916-80D7-FFE6-956537C5BFCC}"/>
                </a:ext>
              </a:extLst>
            </p:cNvPr>
            <p:cNvSpPr>
              <a:spLocks noChangeArrowheads="1"/>
            </p:cNvSpPr>
            <p:nvPr/>
          </p:nvSpPr>
          <p:spPr bwMode="auto">
            <a:xfrm>
              <a:off x="2125" y="253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7" name="Oval 65">
              <a:extLst>
                <a:ext uri="{FF2B5EF4-FFF2-40B4-BE49-F238E27FC236}">
                  <a16:creationId xmlns:a16="http://schemas.microsoft.com/office/drawing/2014/main" id="{EDD1F770-3607-E433-E38F-FA0ACDB79BA5}"/>
                </a:ext>
              </a:extLst>
            </p:cNvPr>
            <p:cNvSpPr>
              <a:spLocks noChangeArrowheads="1"/>
            </p:cNvSpPr>
            <p:nvPr/>
          </p:nvSpPr>
          <p:spPr bwMode="auto">
            <a:xfrm>
              <a:off x="2516" y="233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8" name="Oval 66">
              <a:extLst>
                <a:ext uri="{FF2B5EF4-FFF2-40B4-BE49-F238E27FC236}">
                  <a16:creationId xmlns:a16="http://schemas.microsoft.com/office/drawing/2014/main" id="{30B6064F-39FD-92A6-8EF9-562C06061F4E}"/>
                </a:ext>
              </a:extLst>
            </p:cNvPr>
            <p:cNvSpPr>
              <a:spLocks noChangeArrowheads="1"/>
            </p:cNvSpPr>
            <p:nvPr/>
          </p:nvSpPr>
          <p:spPr bwMode="auto">
            <a:xfrm>
              <a:off x="2912" y="218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9" name="Oval 67">
              <a:extLst>
                <a:ext uri="{FF2B5EF4-FFF2-40B4-BE49-F238E27FC236}">
                  <a16:creationId xmlns:a16="http://schemas.microsoft.com/office/drawing/2014/main" id="{C2745BAD-8183-9CF7-5E63-78A8E2099B88}"/>
                </a:ext>
              </a:extLst>
            </p:cNvPr>
            <p:cNvSpPr>
              <a:spLocks noChangeArrowheads="1"/>
            </p:cNvSpPr>
            <p:nvPr/>
          </p:nvSpPr>
          <p:spPr bwMode="auto">
            <a:xfrm>
              <a:off x="3314" y="199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0" name="Oval 68">
              <a:extLst>
                <a:ext uri="{FF2B5EF4-FFF2-40B4-BE49-F238E27FC236}">
                  <a16:creationId xmlns:a16="http://schemas.microsoft.com/office/drawing/2014/main" id="{2452B1F2-CCBF-B11A-EDA9-668781151787}"/>
                </a:ext>
              </a:extLst>
            </p:cNvPr>
            <p:cNvSpPr>
              <a:spLocks noChangeArrowheads="1"/>
            </p:cNvSpPr>
            <p:nvPr/>
          </p:nvSpPr>
          <p:spPr bwMode="auto">
            <a:xfrm>
              <a:off x="3704" y="182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4" name="Group 69">
            <a:extLst>
              <a:ext uri="{FF2B5EF4-FFF2-40B4-BE49-F238E27FC236}">
                <a16:creationId xmlns:a16="http://schemas.microsoft.com/office/drawing/2014/main" id="{4B53E162-8E48-711A-2758-78173CF8759A}"/>
              </a:ext>
            </a:extLst>
          </p:cNvPr>
          <p:cNvGrpSpPr>
            <a:grpSpLocks/>
          </p:cNvGrpSpPr>
          <p:nvPr/>
        </p:nvGrpSpPr>
        <p:grpSpPr bwMode="auto">
          <a:xfrm>
            <a:off x="3399369" y="2851856"/>
            <a:ext cx="4969933" cy="1950156"/>
            <a:chOff x="1327" y="1849"/>
            <a:chExt cx="2443" cy="1382"/>
          </a:xfrm>
        </p:grpSpPr>
        <p:sp>
          <p:nvSpPr>
            <p:cNvPr id="25685" name="Freeform 70">
              <a:extLst>
                <a:ext uri="{FF2B5EF4-FFF2-40B4-BE49-F238E27FC236}">
                  <a16:creationId xmlns:a16="http://schemas.microsoft.com/office/drawing/2014/main" id="{0804D1E6-9F56-99F3-F80A-E538BB77280C}"/>
                </a:ext>
              </a:extLst>
            </p:cNvPr>
            <p:cNvSpPr>
              <a:spLocks/>
            </p:cNvSpPr>
            <p:nvPr/>
          </p:nvSpPr>
          <p:spPr bwMode="auto">
            <a:xfrm>
              <a:off x="1365" y="1877"/>
              <a:ext cx="2378" cy="1321"/>
            </a:xfrm>
            <a:custGeom>
              <a:avLst/>
              <a:gdLst>
                <a:gd name="T0" fmla="*/ 0 w 2378"/>
                <a:gd name="T1" fmla="*/ 1321 h 1321"/>
                <a:gd name="T2" fmla="*/ 397 w 2378"/>
                <a:gd name="T3" fmla="*/ 1029 h 1321"/>
                <a:gd name="T4" fmla="*/ 787 w 2378"/>
                <a:gd name="T5" fmla="*/ 776 h 1321"/>
                <a:gd name="T6" fmla="*/ 1195 w 2378"/>
                <a:gd name="T7" fmla="*/ 561 h 1321"/>
                <a:gd name="T8" fmla="*/ 1575 w 2378"/>
                <a:gd name="T9" fmla="*/ 396 h 1321"/>
                <a:gd name="T10" fmla="*/ 1988 w 2378"/>
                <a:gd name="T11" fmla="*/ 209 h 1321"/>
                <a:gd name="T12" fmla="*/ 2378 w 2378"/>
                <a:gd name="T13" fmla="*/ 0 h 1321"/>
                <a:gd name="T14" fmla="*/ 0 60000 65536"/>
                <a:gd name="T15" fmla="*/ 0 60000 65536"/>
                <a:gd name="T16" fmla="*/ 0 60000 65536"/>
                <a:gd name="T17" fmla="*/ 0 60000 65536"/>
                <a:gd name="T18" fmla="*/ 0 60000 65536"/>
                <a:gd name="T19" fmla="*/ 0 60000 65536"/>
                <a:gd name="T20" fmla="*/ 0 60000 65536"/>
                <a:gd name="T21" fmla="*/ 0 w 2378"/>
                <a:gd name="T22" fmla="*/ 0 h 1321"/>
                <a:gd name="T23" fmla="*/ 2378 w 2378"/>
                <a:gd name="T24" fmla="*/ 1321 h 1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321">
                  <a:moveTo>
                    <a:pt x="0" y="1321"/>
                  </a:moveTo>
                  <a:lnTo>
                    <a:pt x="397" y="1029"/>
                  </a:lnTo>
                  <a:lnTo>
                    <a:pt x="787" y="776"/>
                  </a:lnTo>
                  <a:lnTo>
                    <a:pt x="1195" y="561"/>
                  </a:lnTo>
                  <a:lnTo>
                    <a:pt x="1575" y="396"/>
                  </a:lnTo>
                  <a:lnTo>
                    <a:pt x="1988" y="209"/>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86" name="Group 71">
              <a:extLst>
                <a:ext uri="{FF2B5EF4-FFF2-40B4-BE49-F238E27FC236}">
                  <a16:creationId xmlns:a16="http://schemas.microsoft.com/office/drawing/2014/main" id="{079C8B07-F648-F6BD-0B17-36DC03ECFDFA}"/>
                </a:ext>
              </a:extLst>
            </p:cNvPr>
            <p:cNvGrpSpPr>
              <a:grpSpLocks/>
            </p:cNvGrpSpPr>
            <p:nvPr/>
          </p:nvGrpSpPr>
          <p:grpSpPr bwMode="auto">
            <a:xfrm>
              <a:off x="1327" y="1849"/>
              <a:ext cx="2443" cy="1382"/>
              <a:chOff x="1327" y="1849"/>
              <a:chExt cx="2443" cy="1382"/>
            </a:xfrm>
          </p:grpSpPr>
          <p:sp>
            <p:nvSpPr>
              <p:cNvPr id="25687" name="Oval 72">
                <a:extLst>
                  <a:ext uri="{FF2B5EF4-FFF2-40B4-BE49-F238E27FC236}">
                    <a16:creationId xmlns:a16="http://schemas.microsoft.com/office/drawing/2014/main" id="{ED0A3551-CD4E-C08B-6E74-77D52A339D37}"/>
                  </a:ext>
                </a:extLst>
              </p:cNvPr>
              <p:cNvSpPr>
                <a:spLocks noChangeArrowheads="1"/>
              </p:cNvSpPr>
              <p:nvPr/>
            </p:nvSpPr>
            <p:spPr bwMode="auto">
              <a:xfrm>
                <a:off x="1327" y="316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8" name="Oval 73">
                <a:extLst>
                  <a:ext uri="{FF2B5EF4-FFF2-40B4-BE49-F238E27FC236}">
                    <a16:creationId xmlns:a16="http://schemas.microsoft.com/office/drawing/2014/main" id="{609A721F-8184-B135-4A98-39CE83C69BCA}"/>
                  </a:ext>
                </a:extLst>
              </p:cNvPr>
              <p:cNvSpPr>
                <a:spLocks noChangeArrowheads="1"/>
              </p:cNvSpPr>
              <p:nvPr/>
            </p:nvSpPr>
            <p:spPr bwMode="auto">
              <a:xfrm>
                <a:off x="1718" y="2884"/>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9" name="Oval 74">
                <a:extLst>
                  <a:ext uri="{FF2B5EF4-FFF2-40B4-BE49-F238E27FC236}">
                    <a16:creationId xmlns:a16="http://schemas.microsoft.com/office/drawing/2014/main" id="{1BF7BE26-8E05-7FD3-FCFE-26E188802275}"/>
                  </a:ext>
                </a:extLst>
              </p:cNvPr>
              <p:cNvSpPr>
                <a:spLocks noChangeArrowheads="1"/>
              </p:cNvSpPr>
              <p:nvPr/>
            </p:nvSpPr>
            <p:spPr bwMode="auto">
              <a:xfrm>
                <a:off x="2125" y="262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0" name="Oval 75">
                <a:extLst>
                  <a:ext uri="{FF2B5EF4-FFF2-40B4-BE49-F238E27FC236}">
                    <a16:creationId xmlns:a16="http://schemas.microsoft.com/office/drawing/2014/main" id="{BBC2F997-29BB-8600-199A-E59B41C867EF}"/>
                  </a:ext>
                </a:extLst>
              </p:cNvPr>
              <p:cNvSpPr>
                <a:spLocks noChangeArrowheads="1"/>
              </p:cNvSpPr>
              <p:nvPr/>
            </p:nvSpPr>
            <p:spPr bwMode="auto">
              <a:xfrm>
                <a:off x="2516" y="2422"/>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1" name="Oval 76">
                <a:extLst>
                  <a:ext uri="{FF2B5EF4-FFF2-40B4-BE49-F238E27FC236}">
                    <a16:creationId xmlns:a16="http://schemas.microsoft.com/office/drawing/2014/main" id="{C41E0F43-DF67-06B8-582F-7D7C84520FA5}"/>
                  </a:ext>
                </a:extLst>
              </p:cNvPr>
              <p:cNvSpPr>
                <a:spLocks noChangeArrowheads="1"/>
              </p:cNvSpPr>
              <p:nvPr/>
            </p:nvSpPr>
            <p:spPr bwMode="auto">
              <a:xfrm>
                <a:off x="2912" y="224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2" name="Oval 77">
                <a:extLst>
                  <a:ext uri="{FF2B5EF4-FFF2-40B4-BE49-F238E27FC236}">
                    <a16:creationId xmlns:a16="http://schemas.microsoft.com/office/drawing/2014/main" id="{6CE2362D-D626-BDF8-B1F8-F330BD98D3CE}"/>
                  </a:ext>
                </a:extLst>
              </p:cNvPr>
              <p:cNvSpPr>
                <a:spLocks noChangeArrowheads="1"/>
              </p:cNvSpPr>
              <p:nvPr/>
            </p:nvSpPr>
            <p:spPr bwMode="auto">
              <a:xfrm>
                <a:off x="3314" y="2058"/>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3" name="Oval 78">
                <a:extLst>
                  <a:ext uri="{FF2B5EF4-FFF2-40B4-BE49-F238E27FC236}">
                    <a16:creationId xmlns:a16="http://schemas.microsoft.com/office/drawing/2014/main" id="{48730866-E78F-E232-068E-77F5CAADE129}"/>
                  </a:ext>
                </a:extLst>
              </p:cNvPr>
              <p:cNvSpPr>
                <a:spLocks noChangeArrowheads="1"/>
              </p:cNvSpPr>
              <p:nvPr/>
            </p:nvSpPr>
            <p:spPr bwMode="auto">
              <a:xfrm>
                <a:off x="3704" y="1849"/>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grpSp>
        <p:nvGrpSpPr>
          <p:cNvPr id="25635" name="Group 79">
            <a:extLst>
              <a:ext uri="{FF2B5EF4-FFF2-40B4-BE49-F238E27FC236}">
                <a16:creationId xmlns:a16="http://schemas.microsoft.com/office/drawing/2014/main" id="{4CC0DAD2-3E98-E9D0-E6BD-2CC28543342C}"/>
              </a:ext>
            </a:extLst>
          </p:cNvPr>
          <p:cNvGrpSpPr>
            <a:grpSpLocks/>
          </p:cNvGrpSpPr>
          <p:nvPr/>
        </p:nvGrpSpPr>
        <p:grpSpPr bwMode="auto">
          <a:xfrm>
            <a:off x="3399369" y="2906890"/>
            <a:ext cx="4969933" cy="1964267"/>
            <a:chOff x="1327" y="1888"/>
            <a:chExt cx="2443" cy="1392"/>
          </a:xfrm>
        </p:grpSpPr>
        <p:sp>
          <p:nvSpPr>
            <p:cNvPr id="25676" name="Freeform 80">
              <a:extLst>
                <a:ext uri="{FF2B5EF4-FFF2-40B4-BE49-F238E27FC236}">
                  <a16:creationId xmlns:a16="http://schemas.microsoft.com/office/drawing/2014/main" id="{6972EE40-61D1-A45C-870C-00FFB971656F}"/>
                </a:ext>
              </a:extLst>
            </p:cNvPr>
            <p:cNvSpPr>
              <a:spLocks/>
            </p:cNvSpPr>
            <p:nvPr/>
          </p:nvSpPr>
          <p:spPr bwMode="auto">
            <a:xfrm>
              <a:off x="1365" y="1893"/>
              <a:ext cx="2395" cy="1349"/>
            </a:xfrm>
            <a:custGeom>
              <a:avLst/>
              <a:gdLst>
                <a:gd name="T0" fmla="*/ 0 w 2395"/>
                <a:gd name="T1" fmla="*/ 1349 h 1349"/>
                <a:gd name="T2" fmla="*/ 391 w 2395"/>
                <a:gd name="T3" fmla="*/ 1123 h 1349"/>
                <a:gd name="T4" fmla="*/ 793 w 2395"/>
                <a:gd name="T5" fmla="*/ 887 h 1349"/>
                <a:gd name="T6" fmla="*/ 1184 w 2395"/>
                <a:gd name="T7" fmla="*/ 645 h 1349"/>
                <a:gd name="T8" fmla="*/ 1586 w 2395"/>
                <a:gd name="T9" fmla="*/ 441 h 1349"/>
                <a:gd name="T10" fmla="*/ 1971 w 2395"/>
                <a:gd name="T11" fmla="*/ 237 h 1349"/>
                <a:gd name="T12" fmla="*/ 2395 w 2395"/>
                <a:gd name="T13" fmla="*/ 0 h 1349"/>
                <a:gd name="T14" fmla="*/ 0 60000 65536"/>
                <a:gd name="T15" fmla="*/ 0 60000 65536"/>
                <a:gd name="T16" fmla="*/ 0 60000 65536"/>
                <a:gd name="T17" fmla="*/ 0 60000 65536"/>
                <a:gd name="T18" fmla="*/ 0 60000 65536"/>
                <a:gd name="T19" fmla="*/ 0 60000 65536"/>
                <a:gd name="T20" fmla="*/ 0 60000 65536"/>
                <a:gd name="T21" fmla="*/ 0 w 2395"/>
                <a:gd name="T22" fmla="*/ 0 h 1349"/>
                <a:gd name="T23" fmla="*/ 2395 w 2395"/>
                <a:gd name="T24" fmla="*/ 1349 h 1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1349">
                  <a:moveTo>
                    <a:pt x="0" y="1349"/>
                  </a:moveTo>
                  <a:lnTo>
                    <a:pt x="391" y="1123"/>
                  </a:lnTo>
                  <a:lnTo>
                    <a:pt x="793" y="887"/>
                  </a:lnTo>
                  <a:lnTo>
                    <a:pt x="1184" y="645"/>
                  </a:lnTo>
                  <a:lnTo>
                    <a:pt x="1586" y="441"/>
                  </a:lnTo>
                  <a:lnTo>
                    <a:pt x="1971" y="237"/>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77" name="Group 81">
              <a:extLst>
                <a:ext uri="{FF2B5EF4-FFF2-40B4-BE49-F238E27FC236}">
                  <a16:creationId xmlns:a16="http://schemas.microsoft.com/office/drawing/2014/main" id="{91AD0DAD-1A44-90E4-8237-3945843E6ABF}"/>
                </a:ext>
              </a:extLst>
            </p:cNvPr>
            <p:cNvGrpSpPr>
              <a:grpSpLocks/>
            </p:cNvGrpSpPr>
            <p:nvPr/>
          </p:nvGrpSpPr>
          <p:grpSpPr bwMode="auto">
            <a:xfrm>
              <a:off x="1327" y="1888"/>
              <a:ext cx="2443" cy="1392"/>
              <a:chOff x="1327" y="1888"/>
              <a:chExt cx="2443" cy="1392"/>
            </a:xfrm>
          </p:grpSpPr>
          <p:sp>
            <p:nvSpPr>
              <p:cNvPr id="25678" name="Oval 82">
                <a:extLst>
                  <a:ext uri="{FF2B5EF4-FFF2-40B4-BE49-F238E27FC236}">
                    <a16:creationId xmlns:a16="http://schemas.microsoft.com/office/drawing/2014/main" id="{36D641EC-3E53-0BCF-16AA-71A2783F45A1}"/>
                  </a:ext>
                </a:extLst>
              </p:cNvPr>
              <p:cNvSpPr>
                <a:spLocks noChangeArrowheads="1"/>
              </p:cNvSpPr>
              <p:nvPr/>
            </p:nvSpPr>
            <p:spPr bwMode="auto">
              <a:xfrm>
                <a:off x="1327" y="321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9" name="Oval 83">
                <a:extLst>
                  <a:ext uri="{FF2B5EF4-FFF2-40B4-BE49-F238E27FC236}">
                    <a16:creationId xmlns:a16="http://schemas.microsoft.com/office/drawing/2014/main" id="{4E0A2C9C-262B-F71D-98FF-608E6E566FA2}"/>
                  </a:ext>
                </a:extLst>
              </p:cNvPr>
              <p:cNvSpPr>
                <a:spLocks noChangeArrowheads="1"/>
              </p:cNvSpPr>
              <p:nvPr/>
            </p:nvSpPr>
            <p:spPr bwMode="auto">
              <a:xfrm>
                <a:off x="1718" y="2983"/>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0" name="Oval 84">
                <a:extLst>
                  <a:ext uri="{FF2B5EF4-FFF2-40B4-BE49-F238E27FC236}">
                    <a16:creationId xmlns:a16="http://schemas.microsoft.com/office/drawing/2014/main" id="{F36BD631-1FAC-6A66-A583-A8D263112E88}"/>
                  </a:ext>
                </a:extLst>
              </p:cNvPr>
              <p:cNvSpPr>
                <a:spLocks noChangeArrowheads="1"/>
              </p:cNvSpPr>
              <p:nvPr/>
            </p:nvSpPr>
            <p:spPr bwMode="auto">
              <a:xfrm>
                <a:off x="2125" y="275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1" name="Oval 85">
                <a:extLst>
                  <a:ext uri="{FF2B5EF4-FFF2-40B4-BE49-F238E27FC236}">
                    <a16:creationId xmlns:a16="http://schemas.microsoft.com/office/drawing/2014/main" id="{D82214CC-E16F-ABB9-8388-235DB900395C}"/>
                  </a:ext>
                </a:extLst>
              </p:cNvPr>
              <p:cNvSpPr>
                <a:spLocks noChangeArrowheads="1"/>
              </p:cNvSpPr>
              <p:nvPr/>
            </p:nvSpPr>
            <p:spPr bwMode="auto">
              <a:xfrm>
                <a:off x="2516" y="250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2" name="Oval 86">
                <a:extLst>
                  <a:ext uri="{FF2B5EF4-FFF2-40B4-BE49-F238E27FC236}">
                    <a16:creationId xmlns:a16="http://schemas.microsoft.com/office/drawing/2014/main" id="{85FA2A32-183B-40C4-512A-1AAF4A786DB3}"/>
                  </a:ext>
                </a:extLst>
              </p:cNvPr>
              <p:cNvSpPr>
                <a:spLocks noChangeArrowheads="1"/>
              </p:cNvSpPr>
              <p:nvPr/>
            </p:nvSpPr>
            <p:spPr bwMode="auto">
              <a:xfrm>
                <a:off x="2912" y="231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3" name="Oval 87">
                <a:extLst>
                  <a:ext uri="{FF2B5EF4-FFF2-40B4-BE49-F238E27FC236}">
                    <a16:creationId xmlns:a16="http://schemas.microsoft.com/office/drawing/2014/main" id="{7DE6FA10-8654-1C60-936C-CC4B75B6DA8C}"/>
                  </a:ext>
                </a:extLst>
              </p:cNvPr>
              <p:cNvSpPr>
                <a:spLocks noChangeArrowheads="1"/>
              </p:cNvSpPr>
              <p:nvPr/>
            </p:nvSpPr>
            <p:spPr bwMode="auto">
              <a:xfrm>
                <a:off x="3314" y="2097"/>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4" name="Oval 88">
                <a:extLst>
                  <a:ext uri="{FF2B5EF4-FFF2-40B4-BE49-F238E27FC236}">
                    <a16:creationId xmlns:a16="http://schemas.microsoft.com/office/drawing/2014/main" id="{32E2B166-38D8-C44D-A89A-4565E1C79AFB}"/>
                  </a:ext>
                </a:extLst>
              </p:cNvPr>
              <p:cNvSpPr>
                <a:spLocks noChangeArrowheads="1"/>
              </p:cNvSpPr>
              <p:nvPr/>
            </p:nvSpPr>
            <p:spPr bwMode="auto">
              <a:xfrm>
                <a:off x="3704" y="1888"/>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sp>
        <p:nvSpPr>
          <p:cNvPr id="25636" name="Line 89">
            <a:extLst>
              <a:ext uri="{FF2B5EF4-FFF2-40B4-BE49-F238E27FC236}">
                <a16:creationId xmlns:a16="http://schemas.microsoft.com/office/drawing/2014/main" id="{7212A8A6-1FC8-613D-D85D-FCDC3D9AE6DD}"/>
              </a:ext>
            </a:extLst>
          </p:cNvPr>
          <p:cNvSpPr>
            <a:spLocks noChangeShapeType="1"/>
          </p:cNvSpPr>
          <p:nvPr/>
        </p:nvSpPr>
        <p:spPr bwMode="auto">
          <a:xfrm flipV="1">
            <a:off x="3455812"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37" name="Line 90">
            <a:extLst>
              <a:ext uri="{FF2B5EF4-FFF2-40B4-BE49-F238E27FC236}">
                <a16:creationId xmlns:a16="http://schemas.microsoft.com/office/drawing/2014/main" id="{E923DD9D-A84F-7731-9352-27FE1EB22E12}"/>
              </a:ext>
            </a:extLst>
          </p:cNvPr>
          <p:cNvSpPr>
            <a:spLocks noChangeShapeType="1"/>
          </p:cNvSpPr>
          <p:nvPr/>
        </p:nvSpPr>
        <p:spPr bwMode="auto">
          <a:xfrm flipV="1">
            <a:off x="5075767"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38" name="Line 91">
            <a:extLst>
              <a:ext uri="{FF2B5EF4-FFF2-40B4-BE49-F238E27FC236}">
                <a16:creationId xmlns:a16="http://schemas.microsoft.com/office/drawing/2014/main" id="{F528F9E4-EEE2-BCAA-00C5-5D6AF497BA65}"/>
              </a:ext>
            </a:extLst>
          </p:cNvPr>
          <p:cNvSpPr>
            <a:spLocks noChangeShapeType="1"/>
          </p:cNvSpPr>
          <p:nvPr/>
        </p:nvSpPr>
        <p:spPr bwMode="auto">
          <a:xfrm flipV="1">
            <a:off x="6697133"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nvGrpSpPr>
          <p:cNvPr id="25639" name="Group 92">
            <a:extLst>
              <a:ext uri="{FF2B5EF4-FFF2-40B4-BE49-F238E27FC236}">
                <a16:creationId xmlns:a16="http://schemas.microsoft.com/office/drawing/2014/main" id="{7BBE6DE5-F613-3AE2-F23F-077F9FB59E40}"/>
              </a:ext>
            </a:extLst>
          </p:cNvPr>
          <p:cNvGrpSpPr>
            <a:grpSpLocks/>
          </p:cNvGrpSpPr>
          <p:nvPr/>
        </p:nvGrpSpPr>
        <p:grpSpPr bwMode="auto">
          <a:xfrm>
            <a:off x="4265790" y="5067302"/>
            <a:ext cx="3241322" cy="87489"/>
            <a:chOff x="1753" y="3419"/>
            <a:chExt cx="1593" cy="68"/>
          </a:xfrm>
        </p:grpSpPr>
        <p:sp>
          <p:nvSpPr>
            <p:cNvPr id="25673" name="Line 93">
              <a:extLst>
                <a:ext uri="{FF2B5EF4-FFF2-40B4-BE49-F238E27FC236}">
                  <a16:creationId xmlns:a16="http://schemas.microsoft.com/office/drawing/2014/main" id="{DFB88AE7-62DE-DC01-512D-C54934D97546}"/>
                </a:ext>
              </a:extLst>
            </p:cNvPr>
            <p:cNvSpPr>
              <a:spLocks noChangeShapeType="1"/>
            </p:cNvSpPr>
            <p:nvPr/>
          </p:nvSpPr>
          <p:spPr bwMode="auto">
            <a:xfrm flipV="1">
              <a:off x="1753"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74" name="Line 94">
              <a:extLst>
                <a:ext uri="{FF2B5EF4-FFF2-40B4-BE49-F238E27FC236}">
                  <a16:creationId xmlns:a16="http://schemas.microsoft.com/office/drawing/2014/main" id="{8DAC605D-9BB0-6FC5-6F52-896E52DEAA53}"/>
                </a:ext>
              </a:extLst>
            </p:cNvPr>
            <p:cNvSpPr>
              <a:spLocks noChangeShapeType="1"/>
            </p:cNvSpPr>
            <p:nvPr/>
          </p:nvSpPr>
          <p:spPr bwMode="auto">
            <a:xfrm flipV="1">
              <a:off x="2550"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75" name="Line 95">
              <a:extLst>
                <a:ext uri="{FF2B5EF4-FFF2-40B4-BE49-F238E27FC236}">
                  <a16:creationId xmlns:a16="http://schemas.microsoft.com/office/drawing/2014/main" id="{D27F5E3B-DFF7-11DF-8EA9-AB7CF6C4820B}"/>
                </a:ext>
              </a:extLst>
            </p:cNvPr>
            <p:cNvSpPr>
              <a:spLocks noChangeShapeType="1"/>
            </p:cNvSpPr>
            <p:nvPr/>
          </p:nvSpPr>
          <p:spPr bwMode="auto">
            <a:xfrm flipV="1">
              <a:off x="3346"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sp>
        <p:nvSpPr>
          <p:cNvPr id="25640" name="Line 96">
            <a:extLst>
              <a:ext uri="{FF2B5EF4-FFF2-40B4-BE49-F238E27FC236}">
                <a16:creationId xmlns:a16="http://schemas.microsoft.com/office/drawing/2014/main" id="{12C54361-1B02-0FA8-6766-A3AE32D6B6A8}"/>
              </a:ext>
            </a:extLst>
          </p:cNvPr>
          <p:cNvSpPr>
            <a:spLocks noChangeShapeType="1"/>
          </p:cNvSpPr>
          <p:nvPr/>
        </p:nvSpPr>
        <p:spPr bwMode="auto">
          <a:xfrm flipV="1">
            <a:off x="8318500"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nvGrpSpPr>
          <p:cNvPr id="25641" name="Group 97">
            <a:extLst>
              <a:ext uri="{FF2B5EF4-FFF2-40B4-BE49-F238E27FC236}">
                <a16:creationId xmlns:a16="http://schemas.microsoft.com/office/drawing/2014/main" id="{E9336E7B-D776-3C29-6B5C-E98CB951079E}"/>
              </a:ext>
            </a:extLst>
          </p:cNvPr>
          <p:cNvGrpSpPr>
            <a:grpSpLocks/>
          </p:cNvGrpSpPr>
          <p:nvPr/>
        </p:nvGrpSpPr>
        <p:grpSpPr bwMode="auto">
          <a:xfrm>
            <a:off x="3399369" y="2648656"/>
            <a:ext cx="4969933" cy="520700"/>
            <a:chOff x="1327" y="1711"/>
            <a:chExt cx="2443" cy="369"/>
          </a:xfrm>
        </p:grpSpPr>
        <p:sp>
          <p:nvSpPr>
            <p:cNvPr id="25665" name="Freeform 98">
              <a:extLst>
                <a:ext uri="{FF2B5EF4-FFF2-40B4-BE49-F238E27FC236}">
                  <a16:creationId xmlns:a16="http://schemas.microsoft.com/office/drawing/2014/main" id="{E10372CF-34A5-5B4B-EDE5-9BC6EFD6275B}"/>
                </a:ext>
              </a:extLst>
            </p:cNvPr>
            <p:cNvSpPr>
              <a:spLocks/>
            </p:cNvSpPr>
            <p:nvPr/>
          </p:nvSpPr>
          <p:spPr bwMode="auto">
            <a:xfrm>
              <a:off x="1365" y="1728"/>
              <a:ext cx="2384" cy="314"/>
            </a:xfrm>
            <a:custGeom>
              <a:avLst/>
              <a:gdLst>
                <a:gd name="T0" fmla="*/ 0 w 2384"/>
                <a:gd name="T1" fmla="*/ 314 h 314"/>
                <a:gd name="T2" fmla="*/ 397 w 2384"/>
                <a:gd name="T3" fmla="*/ 265 h 314"/>
                <a:gd name="T4" fmla="*/ 798 w 2384"/>
                <a:gd name="T5" fmla="*/ 215 h 314"/>
                <a:gd name="T6" fmla="*/ 1195 w 2384"/>
                <a:gd name="T7" fmla="*/ 160 h 314"/>
                <a:gd name="T8" fmla="*/ 1591 w 2384"/>
                <a:gd name="T9" fmla="*/ 99 h 314"/>
                <a:gd name="T10" fmla="*/ 1976 w 2384"/>
                <a:gd name="T11" fmla="*/ 44 h 314"/>
                <a:gd name="T12" fmla="*/ 2384 w 2384"/>
                <a:gd name="T13" fmla="*/ 0 h 314"/>
                <a:gd name="T14" fmla="*/ 0 60000 65536"/>
                <a:gd name="T15" fmla="*/ 0 60000 65536"/>
                <a:gd name="T16" fmla="*/ 0 60000 65536"/>
                <a:gd name="T17" fmla="*/ 0 60000 65536"/>
                <a:gd name="T18" fmla="*/ 0 60000 65536"/>
                <a:gd name="T19" fmla="*/ 0 60000 65536"/>
                <a:gd name="T20" fmla="*/ 0 60000 65536"/>
                <a:gd name="T21" fmla="*/ 0 w 2384"/>
                <a:gd name="T22" fmla="*/ 0 h 314"/>
                <a:gd name="T23" fmla="*/ 2384 w 2384"/>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314">
                  <a:moveTo>
                    <a:pt x="0" y="314"/>
                  </a:moveTo>
                  <a:lnTo>
                    <a:pt x="397" y="265"/>
                  </a:lnTo>
                  <a:lnTo>
                    <a:pt x="798" y="215"/>
                  </a:lnTo>
                  <a:lnTo>
                    <a:pt x="1195" y="160"/>
                  </a:lnTo>
                  <a:lnTo>
                    <a:pt x="1591" y="99"/>
                  </a:lnTo>
                  <a:lnTo>
                    <a:pt x="1976" y="44"/>
                  </a:lnTo>
                  <a:lnTo>
                    <a:pt x="2384"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666" name="Rectangle 99">
              <a:extLst>
                <a:ext uri="{FF2B5EF4-FFF2-40B4-BE49-F238E27FC236}">
                  <a16:creationId xmlns:a16="http://schemas.microsoft.com/office/drawing/2014/main" id="{54071AA7-8FD9-5B4E-08FD-84ECE77A44A7}"/>
                </a:ext>
              </a:extLst>
            </p:cNvPr>
            <p:cNvSpPr>
              <a:spLocks noChangeArrowheads="1"/>
            </p:cNvSpPr>
            <p:nvPr/>
          </p:nvSpPr>
          <p:spPr bwMode="auto">
            <a:xfrm>
              <a:off x="1327" y="201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7" name="Rectangle 100">
              <a:extLst>
                <a:ext uri="{FF2B5EF4-FFF2-40B4-BE49-F238E27FC236}">
                  <a16:creationId xmlns:a16="http://schemas.microsoft.com/office/drawing/2014/main" id="{E9E18EB9-9694-4AE9-92E0-F6DEF2174E08}"/>
                </a:ext>
              </a:extLst>
            </p:cNvPr>
            <p:cNvSpPr>
              <a:spLocks noChangeArrowheads="1"/>
            </p:cNvSpPr>
            <p:nvPr/>
          </p:nvSpPr>
          <p:spPr bwMode="auto">
            <a:xfrm>
              <a:off x="1718" y="1965"/>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8" name="Rectangle 101">
              <a:extLst>
                <a:ext uri="{FF2B5EF4-FFF2-40B4-BE49-F238E27FC236}">
                  <a16:creationId xmlns:a16="http://schemas.microsoft.com/office/drawing/2014/main" id="{9F1CE1C7-E7F0-BA63-8BA6-9E43FE1066D7}"/>
                </a:ext>
              </a:extLst>
            </p:cNvPr>
            <p:cNvSpPr>
              <a:spLocks noChangeArrowheads="1"/>
            </p:cNvSpPr>
            <p:nvPr/>
          </p:nvSpPr>
          <p:spPr bwMode="auto">
            <a:xfrm>
              <a:off x="2125" y="1927"/>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9" name="Rectangle 102">
              <a:extLst>
                <a:ext uri="{FF2B5EF4-FFF2-40B4-BE49-F238E27FC236}">
                  <a16:creationId xmlns:a16="http://schemas.microsoft.com/office/drawing/2014/main" id="{E3D199B4-564D-CB96-EBF5-385B2A923FEE}"/>
                </a:ext>
              </a:extLst>
            </p:cNvPr>
            <p:cNvSpPr>
              <a:spLocks noChangeArrowheads="1"/>
            </p:cNvSpPr>
            <p:nvPr/>
          </p:nvSpPr>
          <p:spPr bwMode="auto">
            <a:xfrm>
              <a:off x="2516" y="185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0" name="Rectangle 103">
              <a:extLst>
                <a:ext uri="{FF2B5EF4-FFF2-40B4-BE49-F238E27FC236}">
                  <a16:creationId xmlns:a16="http://schemas.microsoft.com/office/drawing/2014/main" id="{16C11089-0BE3-6690-DB4A-16F644485667}"/>
                </a:ext>
              </a:extLst>
            </p:cNvPr>
            <p:cNvSpPr>
              <a:spLocks noChangeArrowheads="1"/>
            </p:cNvSpPr>
            <p:nvPr/>
          </p:nvSpPr>
          <p:spPr bwMode="auto">
            <a:xfrm>
              <a:off x="2912" y="179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1" name="Rectangle 104">
              <a:extLst>
                <a:ext uri="{FF2B5EF4-FFF2-40B4-BE49-F238E27FC236}">
                  <a16:creationId xmlns:a16="http://schemas.microsoft.com/office/drawing/2014/main" id="{19C11140-CBED-543C-BE7C-ABB7451B5022}"/>
                </a:ext>
              </a:extLst>
            </p:cNvPr>
            <p:cNvSpPr>
              <a:spLocks noChangeArrowheads="1"/>
            </p:cNvSpPr>
            <p:nvPr/>
          </p:nvSpPr>
          <p:spPr bwMode="auto">
            <a:xfrm>
              <a:off x="3314" y="1750"/>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2" name="Rectangle 105">
              <a:extLst>
                <a:ext uri="{FF2B5EF4-FFF2-40B4-BE49-F238E27FC236}">
                  <a16:creationId xmlns:a16="http://schemas.microsoft.com/office/drawing/2014/main" id="{3E11D8F8-8AA8-F79B-0CDB-8C4D0014BF77}"/>
                </a:ext>
              </a:extLst>
            </p:cNvPr>
            <p:cNvSpPr>
              <a:spLocks noChangeArrowheads="1"/>
            </p:cNvSpPr>
            <p:nvPr/>
          </p:nvSpPr>
          <p:spPr bwMode="auto">
            <a:xfrm>
              <a:off x="3704" y="1711"/>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42" name="Group 106">
            <a:extLst>
              <a:ext uri="{FF2B5EF4-FFF2-40B4-BE49-F238E27FC236}">
                <a16:creationId xmlns:a16="http://schemas.microsoft.com/office/drawing/2014/main" id="{A23F11D8-A1FD-D80D-A3C6-9723FB01B8CA}"/>
              </a:ext>
            </a:extLst>
          </p:cNvPr>
          <p:cNvGrpSpPr>
            <a:grpSpLocks/>
          </p:cNvGrpSpPr>
          <p:nvPr/>
        </p:nvGrpSpPr>
        <p:grpSpPr bwMode="auto">
          <a:xfrm>
            <a:off x="3399369" y="2836335"/>
            <a:ext cx="4969933" cy="1669345"/>
            <a:chOff x="1327" y="1838"/>
            <a:chExt cx="2443" cy="1183"/>
          </a:xfrm>
        </p:grpSpPr>
        <p:sp>
          <p:nvSpPr>
            <p:cNvPr id="25657" name="Freeform 107">
              <a:extLst>
                <a:ext uri="{FF2B5EF4-FFF2-40B4-BE49-F238E27FC236}">
                  <a16:creationId xmlns:a16="http://schemas.microsoft.com/office/drawing/2014/main" id="{8ACAAE20-A1C1-847D-C917-9EFD92F55A85}"/>
                </a:ext>
              </a:extLst>
            </p:cNvPr>
            <p:cNvSpPr>
              <a:spLocks/>
            </p:cNvSpPr>
            <p:nvPr/>
          </p:nvSpPr>
          <p:spPr bwMode="auto">
            <a:xfrm>
              <a:off x="1354" y="1877"/>
              <a:ext cx="2378" cy="1117"/>
            </a:xfrm>
            <a:custGeom>
              <a:avLst/>
              <a:gdLst>
                <a:gd name="T0" fmla="*/ 0 w 2378"/>
                <a:gd name="T1" fmla="*/ 1117 h 1117"/>
                <a:gd name="T2" fmla="*/ 408 w 2378"/>
                <a:gd name="T3" fmla="*/ 864 h 1117"/>
                <a:gd name="T4" fmla="*/ 798 w 2378"/>
                <a:gd name="T5" fmla="*/ 638 h 1117"/>
                <a:gd name="T6" fmla="*/ 1189 w 2378"/>
                <a:gd name="T7" fmla="*/ 462 h 1117"/>
                <a:gd name="T8" fmla="*/ 1597 w 2378"/>
                <a:gd name="T9" fmla="*/ 325 h 1117"/>
                <a:gd name="T10" fmla="*/ 1987 w 2378"/>
                <a:gd name="T11" fmla="*/ 198 h 1117"/>
                <a:gd name="T12" fmla="*/ 2378 w 2378"/>
                <a:gd name="T13" fmla="*/ 0 h 1117"/>
                <a:gd name="T14" fmla="*/ 0 60000 65536"/>
                <a:gd name="T15" fmla="*/ 0 60000 65536"/>
                <a:gd name="T16" fmla="*/ 0 60000 65536"/>
                <a:gd name="T17" fmla="*/ 0 60000 65536"/>
                <a:gd name="T18" fmla="*/ 0 60000 65536"/>
                <a:gd name="T19" fmla="*/ 0 60000 65536"/>
                <a:gd name="T20" fmla="*/ 0 60000 65536"/>
                <a:gd name="T21" fmla="*/ 0 w 2378"/>
                <a:gd name="T22" fmla="*/ 0 h 1117"/>
                <a:gd name="T23" fmla="*/ 2378 w 2378"/>
                <a:gd name="T24" fmla="*/ 1117 h 1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117">
                  <a:moveTo>
                    <a:pt x="0" y="1117"/>
                  </a:moveTo>
                  <a:lnTo>
                    <a:pt x="408" y="864"/>
                  </a:lnTo>
                  <a:lnTo>
                    <a:pt x="798" y="638"/>
                  </a:lnTo>
                  <a:lnTo>
                    <a:pt x="1189" y="462"/>
                  </a:lnTo>
                  <a:lnTo>
                    <a:pt x="1597" y="325"/>
                  </a:lnTo>
                  <a:lnTo>
                    <a:pt x="1987" y="198"/>
                  </a:lnTo>
                  <a:lnTo>
                    <a:pt x="2378"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658" name="Oval 108">
              <a:extLst>
                <a:ext uri="{FF2B5EF4-FFF2-40B4-BE49-F238E27FC236}">
                  <a16:creationId xmlns:a16="http://schemas.microsoft.com/office/drawing/2014/main" id="{66BD086B-3361-B9CB-CB63-F6255F55A68A}"/>
                </a:ext>
              </a:extLst>
            </p:cNvPr>
            <p:cNvSpPr>
              <a:spLocks noChangeArrowheads="1"/>
            </p:cNvSpPr>
            <p:nvPr/>
          </p:nvSpPr>
          <p:spPr bwMode="auto">
            <a:xfrm>
              <a:off x="3704" y="1838"/>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59" name="Oval 109">
              <a:extLst>
                <a:ext uri="{FF2B5EF4-FFF2-40B4-BE49-F238E27FC236}">
                  <a16:creationId xmlns:a16="http://schemas.microsoft.com/office/drawing/2014/main" id="{19628711-3E8C-46DA-5C53-933FE0D9674E}"/>
                </a:ext>
              </a:extLst>
            </p:cNvPr>
            <p:cNvSpPr>
              <a:spLocks noChangeArrowheads="1"/>
            </p:cNvSpPr>
            <p:nvPr/>
          </p:nvSpPr>
          <p:spPr bwMode="auto">
            <a:xfrm>
              <a:off x="3314" y="203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0" name="Oval 110">
              <a:extLst>
                <a:ext uri="{FF2B5EF4-FFF2-40B4-BE49-F238E27FC236}">
                  <a16:creationId xmlns:a16="http://schemas.microsoft.com/office/drawing/2014/main" id="{10B6928A-2E05-7AD6-341E-64CC20D9235A}"/>
                </a:ext>
              </a:extLst>
            </p:cNvPr>
            <p:cNvSpPr>
              <a:spLocks noChangeArrowheads="1"/>
            </p:cNvSpPr>
            <p:nvPr/>
          </p:nvSpPr>
          <p:spPr bwMode="auto">
            <a:xfrm>
              <a:off x="2912" y="216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1" name="Oval 111">
              <a:extLst>
                <a:ext uri="{FF2B5EF4-FFF2-40B4-BE49-F238E27FC236}">
                  <a16:creationId xmlns:a16="http://schemas.microsoft.com/office/drawing/2014/main" id="{BCEC682E-FE65-87D3-18EB-C44BBEFFA170}"/>
                </a:ext>
              </a:extLst>
            </p:cNvPr>
            <p:cNvSpPr>
              <a:spLocks noChangeArrowheads="1"/>
            </p:cNvSpPr>
            <p:nvPr/>
          </p:nvSpPr>
          <p:spPr bwMode="auto">
            <a:xfrm>
              <a:off x="2516" y="230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2" name="Oval 112">
              <a:extLst>
                <a:ext uri="{FF2B5EF4-FFF2-40B4-BE49-F238E27FC236}">
                  <a16:creationId xmlns:a16="http://schemas.microsoft.com/office/drawing/2014/main" id="{277CD891-6BD6-9E7D-B5CC-0BEB0EFB6AE9}"/>
                </a:ext>
              </a:extLst>
            </p:cNvPr>
            <p:cNvSpPr>
              <a:spLocks noChangeArrowheads="1"/>
            </p:cNvSpPr>
            <p:nvPr/>
          </p:nvSpPr>
          <p:spPr bwMode="auto">
            <a:xfrm>
              <a:off x="2125" y="2477"/>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3" name="Oval 113">
              <a:extLst>
                <a:ext uri="{FF2B5EF4-FFF2-40B4-BE49-F238E27FC236}">
                  <a16:creationId xmlns:a16="http://schemas.microsoft.com/office/drawing/2014/main" id="{215A7114-6123-1828-3733-F737B02ECA41}"/>
                </a:ext>
              </a:extLst>
            </p:cNvPr>
            <p:cNvSpPr>
              <a:spLocks noChangeArrowheads="1"/>
            </p:cNvSpPr>
            <p:nvPr/>
          </p:nvSpPr>
          <p:spPr bwMode="auto">
            <a:xfrm>
              <a:off x="1718" y="271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4" name="Oval 114">
              <a:extLst>
                <a:ext uri="{FF2B5EF4-FFF2-40B4-BE49-F238E27FC236}">
                  <a16:creationId xmlns:a16="http://schemas.microsoft.com/office/drawing/2014/main" id="{2B07C645-6680-CBC9-1B21-1A72B78C2AFA}"/>
                </a:ext>
              </a:extLst>
            </p:cNvPr>
            <p:cNvSpPr>
              <a:spLocks noChangeArrowheads="1"/>
            </p:cNvSpPr>
            <p:nvPr/>
          </p:nvSpPr>
          <p:spPr bwMode="auto">
            <a:xfrm>
              <a:off x="1327" y="2955"/>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sp>
        <p:nvSpPr>
          <p:cNvPr id="25643" name="Rectangle 115">
            <a:extLst>
              <a:ext uri="{FF2B5EF4-FFF2-40B4-BE49-F238E27FC236}">
                <a16:creationId xmlns:a16="http://schemas.microsoft.com/office/drawing/2014/main" id="{03901581-C523-145E-E440-24D8BB1E6FE1}"/>
              </a:ext>
            </a:extLst>
          </p:cNvPr>
          <p:cNvSpPr>
            <a:spLocks noChangeArrowheads="1"/>
          </p:cNvSpPr>
          <p:nvPr/>
        </p:nvSpPr>
        <p:spPr bwMode="auto">
          <a:xfrm>
            <a:off x="4799857" y="2420889"/>
            <a:ext cx="1512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Diyaliz</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4" name="Rectangle 116">
            <a:extLst>
              <a:ext uri="{FF2B5EF4-FFF2-40B4-BE49-F238E27FC236}">
                <a16:creationId xmlns:a16="http://schemas.microsoft.com/office/drawing/2014/main" id="{EADB8EE0-2572-179F-CA32-9819867111AA}"/>
              </a:ext>
            </a:extLst>
          </p:cNvPr>
          <p:cNvSpPr>
            <a:spLocks noChangeArrowheads="1"/>
          </p:cNvSpPr>
          <p:nvPr/>
        </p:nvSpPr>
        <p:spPr bwMode="auto">
          <a:xfrm>
            <a:off x="6096001" y="3789041"/>
            <a:ext cx="2512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Gene</a:t>
            </a:r>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l</a:t>
            </a:r>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 </a:t>
            </a:r>
            <a:r>
              <a:rPr lang="en-US"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popula</a:t>
            </a:r>
            <a:r>
              <a:rPr lang="tr-TR"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syon</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5" name="Rectangle 117">
            <a:extLst>
              <a:ext uri="{FF2B5EF4-FFF2-40B4-BE49-F238E27FC236}">
                <a16:creationId xmlns:a16="http://schemas.microsoft.com/office/drawing/2014/main" id="{21DBAA06-6C8A-1CDA-D074-4A7415051B3B}"/>
              </a:ext>
            </a:extLst>
          </p:cNvPr>
          <p:cNvSpPr>
            <a:spLocks noChangeArrowheads="1"/>
          </p:cNvSpPr>
          <p:nvPr/>
        </p:nvSpPr>
        <p:spPr bwMode="auto">
          <a:xfrm>
            <a:off x="5089879" y="5429957"/>
            <a:ext cx="1766711" cy="3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Yaş</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 (y</a:t>
            </a:r>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ıl</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a:t>
            </a:r>
          </a:p>
        </p:txBody>
      </p:sp>
      <p:sp>
        <p:nvSpPr>
          <p:cNvPr id="25646" name="Text Box 118">
            <a:extLst>
              <a:ext uri="{FF2B5EF4-FFF2-40B4-BE49-F238E27FC236}">
                <a16:creationId xmlns:a16="http://schemas.microsoft.com/office/drawing/2014/main" id="{99EE3B18-7646-25AF-E29D-FB8238267D4E}"/>
              </a:ext>
            </a:extLst>
          </p:cNvPr>
          <p:cNvSpPr txBox="1">
            <a:spLocks noChangeArrowheads="1"/>
          </p:cNvSpPr>
          <p:nvPr/>
        </p:nvSpPr>
        <p:spPr bwMode="auto">
          <a:xfrm>
            <a:off x="6315938" y="6381329"/>
            <a:ext cx="43673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defRPr>
                <a:solidFill>
                  <a:schemeClr val="tx1"/>
                </a:solidFill>
                <a:latin typeface="Arial" panose="020B0604020202020204" pitchFamily="34" charset="0"/>
                <a:cs typeface="Arial" panose="020B0604020202020204" pitchFamily="34" charset="0"/>
              </a:defRPr>
            </a:lvl1pPr>
            <a:lvl2pPr marL="742950" indent="-285750" defTabSz="762000" eaLnBrk="0" hangingPunct="0">
              <a:defRPr>
                <a:solidFill>
                  <a:schemeClr val="tx1"/>
                </a:solidFill>
                <a:latin typeface="Arial" panose="020B0604020202020204" pitchFamily="34" charset="0"/>
                <a:cs typeface="Arial" panose="020B0604020202020204" pitchFamily="34" charset="0"/>
              </a:defRPr>
            </a:lvl2pPr>
            <a:lvl3pPr marL="1143000" indent="-228600" defTabSz="762000" eaLnBrk="0" hangingPunct="0">
              <a:defRPr>
                <a:solidFill>
                  <a:schemeClr val="tx1"/>
                </a:solidFill>
                <a:latin typeface="Arial" panose="020B0604020202020204" pitchFamily="34" charset="0"/>
                <a:cs typeface="Arial" panose="020B0604020202020204" pitchFamily="34" charset="0"/>
              </a:defRPr>
            </a:lvl3pPr>
            <a:lvl4pPr marL="1600200" indent="-228600" defTabSz="762000" eaLnBrk="0" hangingPunct="0">
              <a:defRPr>
                <a:solidFill>
                  <a:schemeClr val="tx1"/>
                </a:solidFill>
                <a:latin typeface="Arial" panose="020B0604020202020204" pitchFamily="34" charset="0"/>
                <a:cs typeface="Arial" panose="020B0604020202020204" pitchFamily="34" charset="0"/>
              </a:defRPr>
            </a:lvl4pPr>
            <a:lvl5pPr marL="2057400" indent="-228600" defTabSz="762000" eaLnBrk="0" hangingPunct="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FoleyRN</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a:t>
            </a:r>
            <a:r>
              <a:rPr lang="en-GB" altLang="tr-TR" sz="1200" i="1" dirty="0">
                <a:latin typeface="Calibri" panose="020F0502020204030204" pitchFamily="34" charset="0"/>
                <a:ea typeface="Arial Unicode MS" panose="020B0604020202020204" pitchFamily="34" charset="-128"/>
                <a:cs typeface="Arial Unicode MS" panose="020B0604020202020204" pitchFamily="34" charset="-128"/>
              </a:rPr>
              <a:t>et al. Am J Kidney Dis. </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1998;32(</a:t>
            </a:r>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Suppl</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3):S112</a:t>
            </a:r>
            <a:r>
              <a:rPr lang="en-AU" altLang="tr-TR" sz="1200" dirty="0">
                <a:latin typeface="Calibri" panose="020F0502020204030204" pitchFamily="34" charset="0"/>
              </a:rPr>
              <a:t>–</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9 </a:t>
            </a:r>
          </a:p>
        </p:txBody>
      </p:sp>
      <p:cxnSp>
        <p:nvCxnSpPr>
          <p:cNvPr id="123" name="Straight Connector 122">
            <a:extLst>
              <a:ext uri="{FF2B5EF4-FFF2-40B4-BE49-F238E27FC236}">
                <a16:creationId xmlns:a16="http://schemas.microsoft.com/office/drawing/2014/main" id="{0A9FE520-AE17-9DC3-0A98-561730ECFD2B}"/>
              </a:ext>
            </a:extLst>
          </p:cNvPr>
          <p:cNvCxnSpPr/>
          <p:nvPr/>
        </p:nvCxnSpPr>
        <p:spPr>
          <a:xfrm>
            <a:off x="2978857" y="22182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E7AAA13-ED1F-18DA-423B-1341215869FC}"/>
              </a:ext>
            </a:extLst>
          </p:cNvPr>
          <p:cNvCxnSpPr/>
          <p:nvPr/>
        </p:nvCxnSpPr>
        <p:spPr>
          <a:xfrm>
            <a:off x="2978857" y="2774244"/>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7295E63-F5E9-0A5C-C561-26B3D868031E}"/>
              </a:ext>
            </a:extLst>
          </p:cNvPr>
          <p:cNvCxnSpPr/>
          <p:nvPr/>
        </p:nvCxnSpPr>
        <p:spPr>
          <a:xfrm>
            <a:off x="2978857" y="33556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FC61843-0DE3-D44F-9D40-4CD557CD9603}"/>
              </a:ext>
            </a:extLst>
          </p:cNvPr>
          <p:cNvCxnSpPr/>
          <p:nvPr/>
        </p:nvCxnSpPr>
        <p:spPr>
          <a:xfrm>
            <a:off x="2978857" y="39708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71183A9-F130-20BA-A02B-D8B8E0F03137}"/>
              </a:ext>
            </a:extLst>
          </p:cNvPr>
          <p:cNvCxnSpPr/>
          <p:nvPr/>
        </p:nvCxnSpPr>
        <p:spPr>
          <a:xfrm>
            <a:off x="2978857" y="45748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85EB5A6-DB5D-4A52-C224-CED764B68464}"/>
              </a:ext>
            </a:extLst>
          </p:cNvPr>
          <p:cNvCxnSpPr/>
          <p:nvPr/>
        </p:nvCxnSpPr>
        <p:spPr>
          <a:xfrm>
            <a:off x="2978857" y="5167489"/>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2A60335-CBF1-6CF9-345C-35A7D0072FB9}"/>
              </a:ext>
            </a:extLst>
          </p:cNvPr>
          <p:cNvCxnSpPr/>
          <p:nvPr/>
        </p:nvCxnSpPr>
        <p:spPr>
          <a:xfrm flipH="1">
            <a:off x="3032478" y="2218267"/>
            <a:ext cx="0" cy="29492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49A69E3-F158-2806-D6F0-41795A82029E}"/>
              </a:ext>
            </a:extLst>
          </p:cNvPr>
          <p:cNvCxnSpPr/>
          <p:nvPr/>
        </p:nvCxnSpPr>
        <p:spPr>
          <a:xfrm>
            <a:off x="3032478" y="5161844"/>
            <a:ext cx="53975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 name="Diyagram 1">
            <a:extLst>
              <a:ext uri="{FF2B5EF4-FFF2-40B4-BE49-F238E27FC236}">
                <a16:creationId xmlns:a16="http://schemas.microsoft.com/office/drawing/2014/main" id="{E97CFD9B-1EF2-87B0-A42B-A6A109BE780C}"/>
              </a:ext>
            </a:extLst>
          </p:cNvPr>
          <p:cNvGraphicFramePr/>
          <p:nvPr>
            <p:extLst>
              <p:ext uri="{D42A27DB-BD31-4B8C-83A1-F6EECF244321}">
                <p14:modId xmlns:p14="http://schemas.microsoft.com/office/powerpoint/2010/main" val="2567869076"/>
              </p:ext>
            </p:extLst>
          </p:nvPr>
        </p:nvGraphicFramePr>
        <p:xfrm>
          <a:off x="911577" y="362192"/>
          <a:ext cx="9216871" cy="10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5A34FFEE-BF38-A4AA-5D7F-F4AC43A6F404}"/>
              </a:ext>
            </a:extLst>
          </p:cNvPr>
          <p:cNvSpPr/>
          <p:nvPr/>
        </p:nvSpPr>
        <p:spPr>
          <a:xfrm>
            <a:off x="8719258" y="3835401"/>
            <a:ext cx="1337183" cy="1272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4C4C"/>
              </a:solidFill>
            </a:endParaRPr>
          </a:p>
        </p:txBody>
      </p:sp>
    </p:spTree>
    <p:extLst>
      <p:ext uri="{BB962C8B-B14F-4D97-AF65-F5344CB8AC3E}">
        <p14:creationId xmlns:p14="http://schemas.microsoft.com/office/powerpoint/2010/main" val="1065654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ACE8-A362-BADE-DAA8-7BDD30E8E365}"/>
              </a:ext>
            </a:extLst>
          </p:cNvPr>
          <p:cNvSpPr>
            <a:spLocks noGrp="1"/>
          </p:cNvSpPr>
          <p:nvPr>
            <p:ph type="title"/>
          </p:nvPr>
        </p:nvSpPr>
        <p:spPr>
          <a:xfrm>
            <a:off x="615826" y="-171400"/>
            <a:ext cx="10972800" cy="1143000"/>
          </a:xfrm>
        </p:spPr>
        <p:txBody>
          <a:bodyPr/>
          <a:lstStyle/>
          <a:p>
            <a:r>
              <a:rPr lang="tr-TR" dirty="0"/>
              <a:t>KBY Prevalansı</a:t>
            </a:r>
          </a:p>
        </p:txBody>
      </p:sp>
      <p:pic>
        <p:nvPicPr>
          <p:cNvPr id="5" name="Content Placeholder 4" descr="A graph of growth in years&#10;&#10;AI-generated content may be incorrect.">
            <a:extLst>
              <a:ext uri="{FF2B5EF4-FFF2-40B4-BE49-F238E27FC236}">
                <a16:creationId xmlns:a16="http://schemas.microsoft.com/office/drawing/2014/main" id="{EE77F595-8080-E2DB-D616-B1080FF458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826" y="903828"/>
            <a:ext cx="10664749" cy="5640939"/>
          </a:xfrm>
        </p:spPr>
      </p:pic>
    </p:spTree>
    <p:extLst>
      <p:ext uri="{BB962C8B-B14F-4D97-AF65-F5344CB8AC3E}">
        <p14:creationId xmlns:p14="http://schemas.microsoft.com/office/powerpoint/2010/main" val="120757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E5A8C4-80C1-5820-245B-3D6E0F468DCA}"/>
              </a:ext>
            </a:extLst>
          </p:cNvPr>
          <p:cNvPicPr>
            <a:picLocks noChangeAspect="1"/>
          </p:cNvPicPr>
          <p:nvPr/>
        </p:nvPicPr>
        <p:blipFill>
          <a:blip r:embed="rId3"/>
          <a:stretch>
            <a:fillRect/>
          </a:stretch>
        </p:blipFill>
        <p:spPr>
          <a:xfrm>
            <a:off x="0" y="73256"/>
            <a:ext cx="12192000" cy="6711487"/>
          </a:xfrm>
          <a:prstGeom prst="rect">
            <a:avLst/>
          </a:prstGeom>
        </p:spPr>
      </p:pic>
    </p:spTree>
    <p:extLst>
      <p:ext uri="{BB962C8B-B14F-4D97-AF65-F5344CB8AC3E}">
        <p14:creationId xmlns:p14="http://schemas.microsoft.com/office/powerpoint/2010/main" val="4200601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D3B3-5E09-C25C-EF3F-9BDA90ACB9A5}"/>
              </a:ext>
            </a:extLst>
          </p:cNvPr>
          <p:cNvSpPr>
            <a:spLocks noGrp="1"/>
          </p:cNvSpPr>
          <p:nvPr>
            <p:ph type="title"/>
          </p:nvPr>
        </p:nvSpPr>
        <p:spPr>
          <a:xfrm>
            <a:off x="730188" y="18255"/>
            <a:ext cx="10515600" cy="1325563"/>
          </a:xfrm>
        </p:spPr>
        <p:txBody>
          <a:bodyPr>
            <a:normAutofit/>
          </a:bodyPr>
          <a:lstStyle/>
          <a:p>
            <a:r>
              <a:rPr lang="tr-TR" sz="4000" b="1" dirty="0"/>
              <a:t>KBH tanısı ve evrelemesi için tarama algoritması</a:t>
            </a:r>
            <a:endParaRPr lang="tr-TR" sz="4000" dirty="0"/>
          </a:p>
        </p:txBody>
      </p:sp>
      <p:sp>
        <p:nvSpPr>
          <p:cNvPr id="5" name="AutoShape 4">
            <a:extLst>
              <a:ext uri="{FF2B5EF4-FFF2-40B4-BE49-F238E27FC236}">
                <a16:creationId xmlns:a16="http://schemas.microsoft.com/office/drawing/2014/main" id="{3A29310E-C30F-F485-192D-EC48E272B291}"/>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Picture 5">
            <a:extLst>
              <a:ext uri="{FF2B5EF4-FFF2-40B4-BE49-F238E27FC236}">
                <a16:creationId xmlns:a16="http://schemas.microsoft.com/office/drawing/2014/main" id="{CEF62EC4-6DA3-79E3-B0C9-E38E00BA7D1E}"/>
              </a:ext>
            </a:extLst>
          </p:cNvPr>
          <p:cNvPicPr>
            <a:picLocks noChangeAspect="1"/>
          </p:cNvPicPr>
          <p:nvPr/>
        </p:nvPicPr>
        <p:blipFill>
          <a:blip r:embed="rId2"/>
          <a:stretch>
            <a:fillRect/>
          </a:stretch>
        </p:blipFill>
        <p:spPr>
          <a:xfrm>
            <a:off x="407368" y="1339056"/>
            <a:ext cx="11161240" cy="5324475"/>
          </a:xfrm>
          <a:prstGeom prst="rect">
            <a:avLst/>
          </a:prstGeom>
        </p:spPr>
      </p:pic>
    </p:spTree>
    <p:extLst>
      <p:ext uri="{BB962C8B-B14F-4D97-AF65-F5344CB8AC3E}">
        <p14:creationId xmlns:p14="http://schemas.microsoft.com/office/powerpoint/2010/main" val="211620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4AFB-E4A0-D8D1-BA3A-47C2BB8CB802}"/>
              </a:ext>
            </a:extLst>
          </p:cNvPr>
          <p:cNvSpPr>
            <a:spLocks noGrp="1"/>
          </p:cNvSpPr>
          <p:nvPr>
            <p:ph type="title"/>
          </p:nvPr>
        </p:nvSpPr>
        <p:spPr>
          <a:xfrm>
            <a:off x="730188" y="0"/>
            <a:ext cx="10515600" cy="1325563"/>
          </a:xfrm>
        </p:spPr>
        <p:txBody>
          <a:bodyPr>
            <a:normAutofit/>
          </a:bodyPr>
          <a:lstStyle/>
          <a:p>
            <a:r>
              <a:rPr lang="tr-TR" sz="4000" b="1" dirty="0"/>
              <a:t>Yaşam boyu KBH bakımı için özel hususlar</a:t>
            </a:r>
            <a:endParaRPr lang="tr-TR" sz="4000" dirty="0"/>
          </a:p>
        </p:txBody>
      </p:sp>
      <p:pic>
        <p:nvPicPr>
          <p:cNvPr id="4" name="Content Placeholder 3">
            <a:extLst>
              <a:ext uri="{FF2B5EF4-FFF2-40B4-BE49-F238E27FC236}">
                <a16:creationId xmlns:a16="http://schemas.microsoft.com/office/drawing/2014/main" id="{52F823A9-9DCE-8F69-F138-8178FA8742A9}"/>
              </a:ext>
            </a:extLst>
          </p:cNvPr>
          <p:cNvPicPr>
            <a:picLocks noGrp="1" noChangeAspect="1"/>
          </p:cNvPicPr>
          <p:nvPr>
            <p:ph idx="1"/>
          </p:nvPr>
        </p:nvPicPr>
        <p:blipFill>
          <a:blip r:embed="rId2"/>
          <a:stretch>
            <a:fillRect/>
          </a:stretch>
        </p:blipFill>
        <p:spPr>
          <a:xfrm>
            <a:off x="22417" y="1124744"/>
            <a:ext cx="10826111" cy="5544616"/>
          </a:xfrm>
          <a:prstGeom prst="rect">
            <a:avLst/>
          </a:prstGeom>
        </p:spPr>
      </p:pic>
    </p:spTree>
    <p:extLst>
      <p:ext uri="{BB962C8B-B14F-4D97-AF65-F5344CB8AC3E}">
        <p14:creationId xmlns:p14="http://schemas.microsoft.com/office/powerpoint/2010/main" val="242011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B6BE-FA35-8F34-5ADC-50A60E754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5A25A-1A73-42C8-A86C-2E2AB1268C3B}"/>
              </a:ext>
            </a:extLst>
          </p:cNvPr>
          <p:cNvSpPr>
            <a:spLocks noGrp="1"/>
          </p:cNvSpPr>
          <p:nvPr>
            <p:ph type="title"/>
          </p:nvPr>
        </p:nvSpPr>
        <p:spPr>
          <a:xfrm>
            <a:off x="479376" y="-385806"/>
            <a:ext cx="10573067" cy="1450757"/>
          </a:xfrm>
        </p:spPr>
        <p:txBody>
          <a:bodyPr>
            <a:normAutofit/>
          </a:bodyPr>
          <a:lstStyle/>
          <a:p>
            <a:r>
              <a:rPr lang="tr-TR" b="1" dirty="0"/>
              <a:t>KDIGO 2024 – Yaşlı Hastalara Özel Vurgular</a:t>
            </a:r>
            <a:endParaRPr lang="tr-TR" dirty="0"/>
          </a:p>
        </p:txBody>
      </p:sp>
      <p:sp>
        <p:nvSpPr>
          <p:cNvPr id="5" name="TextBox 4">
            <a:extLst>
              <a:ext uri="{FF2B5EF4-FFF2-40B4-BE49-F238E27FC236}">
                <a16:creationId xmlns:a16="http://schemas.microsoft.com/office/drawing/2014/main" id="{45FE0661-5D56-AB5D-EC28-85F2BC37D51B}"/>
              </a:ext>
            </a:extLst>
          </p:cNvPr>
          <p:cNvSpPr txBox="1"/>
          <p:nvPr/>
        </p:nvSpPr>
        <p:spPr>
          <a:xfrm>
            <a:off x="4943872" y="6273800"/>
            <a:ext cx="7928706" cy="369332"/>
          </a:xfrm>
          <a:prstGeom prst="rect">
            <a:avLst/>
          </a:prstGeom>
          <a:noFill/>
        </p:spPr>
        <p:txBody>
          <a:bodyPr wrap="square">
            <a:spAutoFit/>
          </a:bodyPr>
          <a:lstStyle/>
          <a:p>
            <a:r>
              <a:rPr lang="en-US" dirty="0"/>
              <a:t>A Levin et al.: Executive summary of KDIGO 2024 CKD Guideline</a:t>
            </a:r>
            <a:endParaRPr lang="tr-TR" dirty="0"/>
          </a:p>
        </p:txBody>
      </p:sp>
      <p:graphicFrame>
        <p:nvGraphicFramePr>
          <p:cNvPr id="10" name="Rectangle 1">
            <a:extLst>
              <a:ext uri="{FF2B5EF4-FFF2-40B4-BE49-F238E27FC236}">
                <a16:creationId xmlns:a16="http://schemas.microsoft.com/office/drawing/2014/main" id="{A67DCEBD-9426-C754-7ACC-3DF98357A640}"/>
              </a:ext>
            </a:extLst>
          </p:cNvPr>
          <p:cNvGraphicFramePr>
            <a:graphicFrameLocks noGrp="1"/>
          </p:cNvGraphicFramePr>
          <p:nvPr>
            <p:ph idx="1"/>
          </p:nvPr>
        </p:nvGraphicFramePr>
        <p:xfrm>
          <a:off x="582613" y="1196752"/>
          <a:ext cx="11088687" cy="5077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066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3C20-276F-8F8C-2B65-85CBA18EA0DC}"/>
              </a:ext>
            </a:extLst>
          </p:cNvPr>
          <p:cNvSpPr>
            <a:spLocks noGrp="1"/>
          </p:cNvSpPr>
          <p:nvPr>
            <p:ph type="title"/>
          </p:nvPr>
        </p:nvSpPr>
        <p:spPr>
          <a:xfrm>
            <a:off x="479376" y="188640"/>
            <a:ext cx="10515600" cy="1325563"/>
          </a:xfrm>
        </p:spPr>
        <p:txBody>
          <a:bodyPr>
            <a:normAutofit/>
          </a:bodyPr>
          <a:lstStyle/>
          <a:p>
            <a:r>
              <a:rPr lang="tr-TR" b="1" i="0" dirty="0">
                <a:solidFill>
                  <a:srgbClr val="0D0D0D"/>
                </a:solidFill>
                <a:effectLst/>
                <a:latin typeface="ui-sans-serif"/>
              </a:rPr>
              <a:t>Yaşlanmaya Bağlı Histopatolojik Böbrek Değişiklikleri</a:t>
            </a:r>
            <a:endParaRPr lang="tr-TR" dirty="0"/>
          </a:p>
        </p:txBody>
      </p:sp>
      <p:sp>
        <p:nvSpPr>
          <p:cNvPr id="3" name="Content Placeholder 2">
            <a:extLst>
              <a:ext uri="{FF2B5EF4-FFF2-40B4-BE49-F238E27FC236}">
                <a16:creationId xmlns:a16="http://schemas.microsoft.com/office/drawing/2014/main" id="{ED83F23B-58F4-2027-E177-AB8F03FDFBC9}"/>
              </a:ext>
            </a:extLst>
          </p:cNvPr>
          <p:cNvSpPr>
            <a:spLocks noGrp="1"/>
          </p:cNvSpPr>
          <p:nvPr>
            <p:ph idx="1"/>
          </p:nvPr>
        </p:nvSpPr>
        <p:spPr>
          <a:xfrm>
            <a:off x="479376" y="1484784"/>
            <a:ext cx="10874424" cy="5184576"/>
          </a:xfrm>
        </p:spPr>
        <p:txBody>
          <a:bodyPr numCol="2">
            <a:noAutofit/>
          </a:bodyPr>
          <a:lstStyle/>
          <a:p>
            <a:pPr>
              <a:buNone/>
            </a:pPr>
            <a:r>
              <a:rPr lang="tr-TR" sz="1800" b="1" dirty="0"/>
              <a:t>Glomerüler Değişiklikler</a:t>
            </a:r>
          </a:p>
          <a:p>
            <a:pPr>
              <a:buFont typeface="Arial" panose="020B0604020202020204" pitchFamily="34" charset="0"/>
              <a:buChar char="•"/>
            </a:pPr>
            <a:r>
              <a:rPr lang="tr-TR" sz="1800" dirty="0"/>
              <a:t>Yaşla birlikte </a:t>
            </a:r>
            <a:r>
              <a:rPr lang="tr-TR" sz="1800" b="1" dirty="0"/>
              <a:t>bazal membran kalınlaşması</a:t>
            </a:r>
            <a:r>
              <a:rPr lang="tr-TR" sz="1800" dirty="0"/>
              <a:t> ve </a:t>
            </a:r>
            <a:r>
              <a:rPr lang="tr-TR" sz="1800" b="1" dirty="0"/>
              <a:t>fokal veya global </a:t>
            </a:r>
            <a:r>
              <a:rPr lang="tr-TR" sz="1800" b="1" dirty="0" err="1"/>
              <a:t>glomerüloskleroz</a:t>
            </a:r>
            <a:r>
              <a:rPr lang="tr-TR" sz="1800" dirty="0"/>
              <a:t> gelişir.</a:t>
            </a:r>
          </a:p>
          <a:p>
            <a:pPr marL="742950" lvl="1" indent="-285750">
              <a:buFont typeface="Arial" panose="020B0604020202020204" pitchFamily="34" charset="0"/>
              <a:buChar char="•"/>
            </a:pPr>
            <a:r>
              <a:rPr lang="tr-TR" sz="1600" dirty="0"/>
              <a:t>8. dekatta </a:t>
            </a:r>
            <a:r>
              <a:rPr lang="tr-TR" sz="1600" dirty="0" err="1"/>
              <a:t>glomerüloskleroz</a:t>
            </a:r>
            <a:r>
              <a:rPr lang="tr-TR" sz="1600" dirty="0"/>
              <a:t> oranı </a:t>
            </a:r>
            <a:r>
              <a:rPr lang="tr-TR" sz="1600" b="1" dirty="0"/>
              <a:t>%10–30’a</a:t>
            </a:r>
            <a:r>
              <a:rPr lang="tr-TR" sz="1600" dirty="0"/>
              <a:t>, bazı çalışmalarda </a:t>
            </a:r>
            <a:r>
              <a:rPr lang="tr-TR" sz="1600" b="1" dirty="0"/>
              <a:t>%70’in üzerine</a:t>
            </a:r>
            <a:r>
              <a:rPr lang="tr-TR" sz="1600" dirty="0"/>
              <a:t> çıkar.</a:t>
            </a:r>
          </a:p>
          <a:p>
            <a:pPr>
              <a:buFont typeface="Arial" panose="020B0604020202020204" pitchFamily="34" charset="0"/>
              <a:buChar char="•"/>
            </a:pPr>
            <a:r>
              <a:rPr lang="tr-TR" sz="1800" dirty="0"/>
              <a:t>Sağ kalan glomerüllerde </a:t>
            </a:r>
            <a:r>
              <a:rPr lang="tr-TR" sz="1800" b="1" dirty="0"/>
              <a:t>glomerüler hipertrofi</a:t>
            </a:r>
            <a:r>
              <a:rPr lang="tr-TR" sz="1800" dirty="0"/>
              <a:t> (</a:t>
            </a:r>
            <a:r>
              <a:rPr lang="tr-TR" sz="1800" dirty="0" err="1"/>
              <a:t>tuft</a:t>
            </a:r>
            <a:r>
              <a:rPr lang="tr-TR" sz="1800" dirty="0"/>
              <a:t> genişlemesi) sık görülür.</a:t>
            </a:r>
          </a:p>
          <a:p>
            <a:pPr>
              <a:buFont typeface="Arial" panose="020B0604020202020204" pitchFamily="34" charset="0"/>
              <a:buChar char="•"/>
            </a:pPr>
            <a:r>
              <a:rPr lang="tr-TR" sz="1800" dirty="0"/>
              <a:t>Bu değişiklikler </a:t>
            </a:r>
            <a:r>
              <a:rPr lang="tr-TR" sz="1800" b="1" dirty="0"/>
              <a:t>böbrek fonksiyonu veya klasik KBH risk faktörlerinden bağımsızdır.</a:t>
            </a:r>
            <a:endParaRPr lang="tr-TR" sz="1800" dirty="0"/>
          </a:p>
          <a:p>
            <a:pPr>
              <a:buNone/>
            </a:pPr>
            <a:r>
              <a:rPr lang="tr-TR" sz="1800" b="1" dirty="0" err="1"/>
              <a:t>Tübülointerstisyel</a:t>
            </a:r>
            <a:r>
              <a:rPr lang="tr-TR" sz="1800" b="1" dirty="0"/>
              <a:t> Değişiklikler</a:t>
            </a:r>
          </a:p>
          <a:p>
            <a:pPr>
              <a:buFont typeface="Arial" panose="020B0604020202020204" pitchFamily="34" charset="0"/>
              <a:buChar char="•"/>
            </a:pPr>
            <a:r>
              <a:rPr lang="tr-TR" sz="1800" dirty="0"/>
              <a:t>En belirgin hasar </a:t>
            </a:r>
            <a:r>
              <a:rPr lang="tr-TR" sz="1800" b="1" dirty="0"/>
              <a:t>dış </a:t>
            </a:r>
            <a:r>
              <a:rPr lang="tr-TR" sz="1800" b="1" dirty="0" err="1"/>
              <a:t>medullada</a:t>
            </a:r>
            <a:r>
              <a:rPr lang="tr-TR" sz="1800" dirty="0"/>
              <a:t> görülür:</a:t>
            </a:r>
          </a:p>
          <a:p>
            <a:pPr marL="742950" lvl="1" indent="-285750">
              <a:buFont typeface="Arial" panose="020B0604020202020204" pitchFamily="34" charset="0"/>
              <a:buChar char="•"/>
            </a:pPr>
            <a:r>
              <a:rPr lang="tr-TR" sz="1600" b="1" dirty="0"/>
              <a:t>Tübül dilatasyonu ve atrofi</a:t>
            </a:r>
            <a:endParaRPr lang="tr-TR" sz="1600" dirty="0"/>
          </a:p>
          <a:p>
            <a:pPr marL="742950" lvl="1" indent="-285750">
              <a:buFont typeface="Arial" panose="020B0604020202020204" pitchFamily="34" charset="0"/>
              <a:buChar char="•"/>
            </a:pPr>
            <a:r>
              <a:rPr lang="tr-TR" sz="1600" b="1" dirty="0"/>
              <a:t>Mononükleer hücre infiltrasyonu</a:t>
            </a:r>
            <a:endParaRPr lang="tr-TR" sz="1600" dirty="0"/>
          </a:p>
          <a:p>
            <a:pPr marL="742950" lvl="1" indent="-285750">
              <a:buFont typeface="Arial" panose="020B0604020202020204" pitchFamily="34" charset="0"/>
              <a:buChar char="•"/>
            </a:pPr>
            <a:r>
              <a:rPr lang="tr-TR" sz="1600" b="1" dirty="0"/>
              <a:t>İnterstisyel fibrozis</a:t>
            </a:r>
            <a:endParaRPr lang="tr-TR" sz="1600" dirty="0"/>
          </a:p>
          <a:p>
            <a:pPr>
              <a:buFont typeface="Arial" panose="020B0604020202020204" pitchFamily="34" charset="0"/>
              <a:buChar char="•"/>
            </a:pPr>
            <a:r>
              <a:rPr lang="tr-TR" sz="1800" dirty="0"/>
              <a:t>Distal </a:t>
            </a:r>
            <a:r>
              <a:rPr lang="tr-TR" sz="1800" dirty="0" err="1"/>
              <a:t>tübül</a:t>
            </a:r>
            <a:r>
              <a:rPr lang="tr-TR" sz="1800" dirty="0"/>
              <a:t> ve toplayıcı kanalda </a:t>
            </a:r>
            <a:r>
              <a:rPr lang="tr-TR" sz="1800" b="1" dirty="0"/>
              <a:t>küçük divertiküller</a:t>
            </a:r>
            <a:r>
              <a:rPr lang="tr-TR" sz="1800" dirty="0"/>
              <a:t> gelişebilir; bunlar </a:t>
            </a:r>
            <a:r>
              <a:rPr lang="tr-TR" sz="1800" b="1" dirty="0"/>
              <a:t>piyelonefrit için odak</a:t>
            </a:r>
            <a:r>
              <a:rPr lang="tr-TR" sz="1800" dirty="0"/>
              <a:t> oluşturabilir.</a:t>
            </a:r>
          </a:p>
          <a:p>
            <a:pPr>
              <a:buNone/>
            </a:pPr>
            <a:r>
              <a:rPr lang="tr-TR" sz="1800" b="1" dirty="0"/>
              <a:t>Vasküler Değişiklikler</a:t>
            </a:r>
          </a:p>
          <a:p>
            <a:pPr>
              <a:buFont typeface="Arial" panose="020B0604020202020204" pitchFamily="34" charset="0"/>
              <a:buChar char="•"/>
            </a:pPr>
            <a:r>
              <a:rPr lang="tr-TR" sz="1800" b="1" dirty="0" err="1"/>
              <a:t>Arterioler</a:t>
            </a:r>
            <a:r>
              <a:rPr lang="tr-TR" sz="1800" b="1" dirty="0"/>
              <a:t> hyalinozis</a:t>
            </a:r>
            <a:r>
              <a:rPr lang="tr-TR" sz="1800" dirty="0"/>
              <a:t> ve </a:t>
            </a:r>
            <a:r>
              <a:rPr lang="tr-TR" sz="1800" b="1" dirty="0" err="1"/>
              <a:t>medial</a:t>
            </a:r>
            <a:r>
              <a:rPr lang="tr-TR" sz="1800" b="1" dirty="0"/>
              <a:t> kalınlaşma</a:t>
            </a:r>
            <a:r>
              <a:rPr lang="tr-TR" sz="1800" dirty="0"/>
              <a:t> yaşla sıklaşır; hipertansiyon bu süreci hızlandırır.</a:t>
            </a:r>
          </a:p>
          <a:p>
            <a:pPr>
              <a:buFont typeface="Arial" panose="020B0604020202020204" pitchFamily="34" charset="0"/>
              <a:buChar char="•"/>
            </a:pPr>
            <a:r>
              <a:rPr lang="tr-TR" sz="1800" b="1" dirty="0" err="1"/>
              <a:t>Arkuat</a:t>
            </a:r>
            <a:r>
              <a:rPr lang="tr-TR" sz="1800" b="1" dirty="0"/>
              <a:t> arterler</a:t>
            </a:r>
            <a:r>
              <a:rPr lang="tr-TR" sz="1800" dirty="0"/>
              <a:t> daha </a:t>
            </a:r>
            <a:r>
              <a:rPr lang="tr-TR" sz="1800" b="1" dirty="0"/>
              <a:t>açılı, düzensiz ve kıvrımlı</a:t>
            </a:r>
            <a:r>
              <a:rPr lang="tr-TR" sz="1800" dirty="0"/>
              <a:t> hale gelir.</a:t>
            </a:r>
          </a:p>
          <a:p>
            <a:pPr>
              <a:buFont typeface="Arial" panose="020B0604020202020204" pitchFamily="34" charset="0"/>
              <a:buChar char="•"/>
            </a:pPr>
            <a:r>
              <a:rPr lang="tr-TR" sz="1800" dirty="0"/>
              <a:t>Özellikle </a:t>
            </a:r>
            <a:r>
              <a:rPr lang="tr-TR" sz="1800" dirty="0" err="1"/>
              <a:t>jukstamedüller</a:t>
            </a:r>
            <a:r>
              <a:rPr lang="tr-TR" sz="1800" dirty="0"/>
              <a:t> bölgede </a:t>
            </a:r>
            <a:r>
              <a:rPr lang="tr-TR" sz="1800" b="1" dirty="0" err="1"/>
              <a:t>aferent-efferent</a:t>
            </a:r>
            <a:r>
              <a:rPr lang="tr-TR" sz="1800" b="1" dirty="0"/>
              <a:t> </a:t>
            </a:r>
            <a:r>
              <a:rPr lang="tr-TR" sz="1800" b="1" dirty="0" err="1"/>
              <a:t>arteriyoller</a:t>
            </a:r>
            <a:r>
              <a:rPr lang="tr-TR" sz="1800" b="1" dirty="0"/>
              <a:t> arasında </a:t>
            </a:r>
            <a:r>
              <a:rPr lang="tr-TR" sz="1800" b="1" dirty="0" err="1"/>
              <a:t>şantlar</a:t>
            </a:r>
            <a:r>
              <a:rPr lang="tr-TR" sz="1800" dirty="0"/>
              <a:t> gelişebilir → </a:t>
            </a:r>
            <a:r>
              <a:rPr lang="tr-TR" sz="1800" b="1" dirty="0" err="1"/>
              <a:t>aglomerüler</a:t>
            </a:r>
            <a:r>
              <a:rPr lang="tr-TR" sz="1800" b="1" dirty="0"/>
              <a:t> </a:t>
            </a:r>
            <a:r>
              <a:rPr lang="tr-TR" sz="1800" b="1" dirty="0" err="1"/>
              <a:t>arteriyoller</a:t>
            </a:r>
            <a:r>
              <a:rPr lang="tr-TR" sz="1800" b="1" dirty="0"/>
              <a:t>.</a:t>
            </a:r>
            <a:endParaRPr lang="tr-TR" sz="1800" dirty="0"/>
          </a:p>
          <a:p>
            <a:pPr>
              <a:buNone/>
            </a:pPr>
            <a:r>
              <a:rPr lang="tr-TR" sz="1800" b="1" dirty="0"/>
              <a:t>Genel Sonuç</a:t>
            </a:r>
          </a:p>
          <a:p>
            <a:pPr>
              <a:buFont typeface="Arial" panose="020B0604020202020204" pitchFamily="34" charset="0"/>
              <a:buChar char="•"/>
            </a:pPr>
            <a:r>
              <a:rPr lang="tr-TR" sz="1800" dirty="0"/>
              <a:t>Yaşlı böbrekte şu değişiklikler birlikte görülür:</a:t>
            </a:r>
            <a:br>
              <a:rPr lang="tr-TR" sz="1800" dirty="0"/>
            </a:br>
            <a:r>
              <a:rPr lang="tr-TR" sz="1800" b="1" dirty="0" err="1"/>
              <a:t>Glomerüloskleroz</a:t>
            </a:r>
            <a:r>
              <a:rPr lang="tr-TR" sz="1800" b="1" dirty="0"/>
              <a:t> + Tübüler atrofi + İnterstisyel fibrozis + </a:t>
            </a:r>
            <a:r>
              <a:rPr lang="tr-TR" sz="1800" b="1" dirty="0" err="1"/>
              <a:t>Arteriyoskleroz</a:t>
            </a:r>
            <a:r>
              <a:rPr lang="tr-TR" sz="1800" b="1" dirty="0"/>
              <a:t>.</a:t>
            </a:r>
            <a:endParaRPr lang="tr-TR" sz="1800" dirty="0"/>
          </a:p>
          <a:p>
            <a:pPr>
              <a:buFont typeface="Arial" panose="020B0604020202020204" pitchFamily="34" charset="0"/>
              <a:buChar char="•"/>
            </a:pPr>
            <a:r>
              <a:rPr lang="tr-TR" sz="1800" dirty="0"/>
              <a:t>Bu dört değişikliğin ikisi veya daha fazlası:</a:t>
            </a:r>
          </a:p>
          <a:p>
            <a:pPr marL="742950" lvl="1" indent="-285750">
              <a:buFont typeface="Arial" panose="020B0604020202020204" pitchFamily="34" charset="0"/>
              <a:buChar char="•"/>
            </a:pPr>
            <a:r>
              <a:rPr lang="tr-TR" sz="1600" b="1" dirty="0"/>
              <a:t>Genç donörlerde %2,7</a:t>
            </a:r>
            <a:r>
              <a:rPr lang="tr-TR" sz="1600" dirty="0"/>
              <a:t>,</a:t>
            </a:r>
          </a:p>
          <a:p>
            <a:pPr marL="742950" lvl="1" indent="-285750">
              <a:buFont typeface="Arial" panose="020B0604020202020204" pitchFamily="34" charset="0"/>
              <a:buChar char="•"/>
            </a:pPr>
            <a:r>
              <a:rPr lang="tr-TR" sz="1600" b="1" dirty="0"/>
              <a:t>En yaşlı donörlerde %73</a:t>
            </a:r>
            <a:r>
              <a:rPr lang="tr-TR" sz="1600" dirty="0"/>
              <a:t> oranında saptanmıştır.</a:t>
            </a:r>
          </a:p>
        </p:txBody>
      </p:sp>
      <p:sp>
        <p:nvSpPr>
          <p:cNvPr id="5" name="TextBox 4">
            <a:extLst>
              <a:ext uri="{FF2B5EF4-FFF2-40B4-BE49-F238E27FC236}">
                <a16:creationId xmlns:a16="http://schemas.microsoft.com/office/drawing/2014/main" id="{4CF47B34-8DDB-4F10-9830-5B9CBA550B65}"/>
              </a:ext>
            </a:extLst>
          </p:cNvPr>
          <p:cNvSpPr txBox="1"/>
          <p:nvPr/>
        </p:nvSpPr>
        <p:spPr>
          <a:xfrm>
            <a:off x="10200456" y="6274065"/>
            <a:ext cx="6097978" cy="369332"/>
          </a:xfrm>
          <a:prstGeom prst="rect">
            <a:avLst/>
          </a:prstGeom>
          <a:noFill/>
        </p:spPr>
        <p:txBody>
          <a:bodyPr wrap="square">
            <a:spAutoFit/>
          </a:bodyPr>
          <a:lstStyle/>
          <a:p>
            <a:r>
              <a:rPr lang="tr-TR" sz="1800" dirty="0"/>
              <a:t>3-6</a:t>
            </a:r>
          </a:p>
        </p:txBody>
      </p:sp>
    </p:spTree>
    <p:extLst>
      <p:ext uri="{BB962C8B-B14F-4D97-AF65-F5344CB8AC3E}">
        <p14:creationId xmlns:p14="http://schemas.microsoft.com/office/powerpoint/2010/main" val="3697076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5AB39-CBD8-BA1A-91FF-E51258CB1B6A}"/>
              </a:ext>
            </a:extLst>
          </p:cNvPr>
          <p:cNvSpPr>
            <a:spLocks noGrp="1"/>
          </p:cNvSpPr>
          <p:nvPr>
            <p:ph type="title"/>
          </p:nvPr>
        </p:nvSpPr>
        <p:spPr>
          <a:xfrm>
            <a:off x="609600" y="116632"/>
            <a:ext cx="10972800" cy="1143000"/>
          </a:xfrm>
        </p:spPr>
        <p:txBody>
          <a:bodyPr>
            <a:normAutofit fontScale="90000"/>
          </a:bodyPr>
          <a:lstStyle/>
          <a:p>
            <a:r>
              <a:rPr lang="en-US" dirty="0"/>
              <a:t>GBD forecasts for major causes of death by 2050</a:t>
            </a:r>
            <a:endParaRPr lang="tr-TR" dirty="0"/>
          </a:p>
        </p:txBody>
      </p:sp>
      <p:pic>
        <p:nvPicPr>
          <p:cNvPr id="5" name="Content Placeholder 4" descr="A screenshot of a medical chart&#10;&#10;AI-generated content may be incorrect.">
            <a:extLst>
              <a:ext uri="{FF2B5EF4-FFF2-40B4-BE49-F238E27FC236}">
                <a16:creationId xmlns:a16="http://schemas.microsoft.com/office/drawing/2014/main" id="{7465CFB8-B9D4-A964-64B9-F07FC69C5E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472" y="1178204"/>
            <a:ext cx="8587011" cy="5405158"/>
          </a:xfrm>
        </p:spPr>
      </p:pic>
      <p:sp>
        <p:nvSpPr>
          <p:cNvPr id="7" name="TextBox 6">
            <a:extLst>
              <a:ext uri="{FF2B5EF4-FFF2-40B4-BE49-F238E27FC236}">
                <a16:creationId xmlns:a16="http://schemas.microsoft.com/office/drawing/2014/main" id="{561428AA-A5CE-63BC-C014-799C1067327B}"/>
              </a:ext>
            </a:extLst>
          </p:cNvPr>
          <p:cNvSpPr txBox="1"/>
          <p:nvPr/>
        </p:nvSpPr>
        <p:spPr>
          <a:xfrm>
            <a:off x="7896200" y="6525795"/>
            <a:ext cx="6096000" cy="369332"/>
          </a:xfrm>
          <a:prstGeom prst="rect">
            <a:avLst/>
          </a:prstGeom>
          <a:noFill/>
        </p:spPr>
        <p:txBody>
          <a:bodyPr wrap="square">
            <a:spAutoFit/>
          </a:bodyPr>
          <a:lstStyle/>
          <a:p>
            <a:r>
              <a:rPr lang="tr-TR" dirty="0" err="1"/>
              <a:t>Nephrol</a:t>
            </a:r>
            <a:r>
              <a:rPr lang="tr-TR" dirty="0"/>
              <a:t> Dial Transplant, 2025, </a:t>
            </a:r>
            <a:r>
              <a:rPr lang="tr-TR" dirty="0" err="1"/>
              <a:t>Vol</a:t>
            </a:r>
            <a:r>
              <a:rPr lang="tr-TR" dirty="0"/>
              <a:t>. 40, No. 8</a:t>
            </a:r>
          </a:p>
        </p:txBody>
      </p:sp>
    </p:spTree>
    <p:extLst>
      <p:ext uri="{BB962C8B-B14F-4D97-AF65-F5344CB8AC3E}">
        <p14:creationId xmlns:p14="http://schemas.microsoft.com/office/powerpoint/2010/main" val="1665866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837C-EC29-6F1B-D04A-1653A3BBC0D8}"/>
              </a:ext>
            </a:extLst>
          </p:cNvPr>
          <p:cNvSpPr>
            <a:spLocks noGrp="1"/>
          </p:cNvSpPr>
          <p:nvPr>
            <p:ph type="title"/>
          </p:nvPr>
        </p:nvSpPr>
        <p:spPr>
          <a:xfrm>
            <a:off x="5206" y="1484784"/>
            <a:ext cx="3796306" cy="2690949"/>
          </a:xfrm>
        </p:spPr>
        <p:txBody>
          <a:bodyPr anchor="t">
            <a:normAutofit/>
          </a:bodyPr>
          <a:lstStyle/>
          <a:p>
            <a:r>
              <a:rPr lang="tr-TR" b="1" dirty="0"/>
              <a:t>GFR Tahmini  CKD-EPI ve BIS Formülleri</a:t>
            </a:r>
            <a:endParaRPr lang="tr-TR" dirty="0"/>
          </a:p>
        </p:txBody>
      </p:sp>
      <p:sp>
        <p:nvSpPr>
          <p:cNvPr id="3" name="Content Placeholder 2">
            <a:extLst>
              <a:ext uri="{FF2B5EF4-FFF2-40B4-BE49-F238E27FC236}">
                <a16:creationId xmlns:a16="http://schemas.microsoft.com/office/drawing/2014/main" id="{0FB73BBF-2938-D379-B49A-F84B2BB056E0}"/>
              </a:ext>
            </a:extLst>
          </p:cNvPr>
          <p:cNvSpPr>
            <a:spLocks noGrp="1"/>
          </p:cNvSpPr>
          <p:nvPr>
            <p:ph idx="1"/>
          </p:nvPr>
        </p:nvSpPr>
        <p:spPr>
          <a:xfrm>
            <a:off x="4151784" y="587829"/>
            <a:ext cx="7900762" cy="5682342"/>
          </a:xfrm>
        </p:spPr>
        <p:txBody>
          <a:bodyPr anchor="t">
            <a:normAutofit/>
          </a:bodyPr>
          <a:lstStyle/>
          <a:p>
            <a:r>
              <a:rPr lang="tr-TR" sz="2000" b="1" i="0" dirty="0">
                <a:effectLst/>
                <a:latin typeface="ui-sans-serif"/>
              </a:rPr>
              <a:t>CKD-EPI 2021:</a:t>
            </a:r>
            <a:br>
              <a:rPr lang="tr-TR" sz="2000" b="0" i="0" dirty="0">
                <a:effectLst/>
                <a:latin typeface="ui-sans-serif"/>
              </a:rPr>
            </a:br>
            <a:r>
              <a:rPr lang="tr-TR" sz="2000" b="1" i="0" dirty="0">
                <a:effectLst/>
                <a:latin typeface="ui-sans-serif"/>
              </a:rPr>
              <a:t>Güncel standart formüldür</a:t>
            </a:r>
            <a:r>
              <a:rPr lang="tr-TR" sz="2000" b="0" i="0" dirty="0">
                <a:effectLst/>
                <a:latin typeface="ui-sans-serif"/>
              </a:rPr>
              <a:t>; kreatinin (ve tercihen sistatin C) temellidir.</a:t>
            </a:r>
            <a:br>
              <a:rPr lang="tr-TR" sz="2000" b="0" i="0" dirty="0">
                <a:effectLst/>
                <a:latin typeface="ui-sans-serif"/>
              </a:rPr>
            </a:br>
            <a:r>
              <a:rPr lang="tr-TR" sz="2000" b="0" i="0" dirty="0">
                <a:effectLst/>
                <a:latin typeface="ui-sans-serif"/>
              </a:rPr>
              <a:t>Irk faktörü kaldırılmış, yaş ve cinsiyet değişkenleri korunmuştur.</a:t>
            </a:r>
          </a:p>
          <a:p>
            <a:r>
              <a:rPr lang="tr-TR" sz="2000" b="1" i="0" dirty="0">
                <a:effectLst/>
                <a:latin typeface="ui-sans-serif"/>
              </a:rPr>
              <a:t>BIS Formülü:</a:t>
            </a:r>
            <a:endParaRPr lang="tr-TR" sz="2000" b="0" i="0" dirty="0">
              <a:effectLst/>
              <a:latin typeface="ui-sans-serif"/>
            </a:endParaRPr>
          </a:p>
          <a:p>
            <a:r>
              <a:rPr lang="tr-TR" sz="2000" b="0" i="0" dirty="0">
                <a:effectLst/>
                <a:latin typeface="ui-sans-serif"/>
              </a:rPr>
              <a:t>70 yaş popülasyonu için geliştirilmiştir.</a:t>
            </a:r>
            <a:br>
              <a:rPr lang="tr-TR" sz="2000" b="0" i="0" dirty="0">
                <a:effectLst/>
                <a:latin typeface="ui-sans-serif"/>
              </a:rPr>
            </a:br>
            <a:r>
              <a:rPr lang="tr-TR" sz="2000" b="0" i="0" dirty="0">
                <a:effectLst/>
                <a:latin typeface="ui-sans-serif"/>
              </a:rPr>
              <a:t>Ancak CKD-EPI ve BIS arasında mortalite öngörüsü açısından anlamlı fark yoktur, bu nedenle klinikte yaygın kullanılmaz.</a:t>
            </a:r>
          </a:p>
          <a:p>
            <a:r>
              <a:rPr lang="tr-TR" sz="2000" b="1" i="0" dirty="0">
                <a:effectLst/>
                <a:latin typeface="ui-sans-serif"/>
              </a:rPr>
              <a:t>Sistatin C’nin Rolü:</a:t>
            </a:r>
            <a:br>
              <a:rPr lang="tr-TR" sz="2000" b="0" i="0" dirty="0">
                <a:effectLst/>
                <a:latin typeface="ui-sans-serif"/>
              </a:rPr>
            </a:br>
            <a:r>
              <a:rPr lang="tr-TR" sz="2000" b="1" i="0" dirty="0">
                <a:effectLst/>
                <a:latin typeface="ui-sans-serif"/>
              </a:rPr>
              <a:t>Yaşlılarda</a:t>
            </a:r>
            <a:r>
              <a:rPr lang="tr-TR" sz="2000" b="0" i="0" dirty="0">
                <a:effectLst/>
                <a:latin typeface="ui-sans-serif"/>
              </a:rPr>
              <a:t> düşük kas kütlesi nedeniyle kreatinine dayalı GFR yüksek görünebilir.</a:t>
            </a:r>
            <a:br>
              <a:rPr lang="tr-TR" sz="2000" b="0" i="0" dirty="0">
                <a:effectLst/>
                <a:latin typeface="ui-sans-serif"/>
              </a:rPr>
            </a:br>
            <a:r>
              <a:rPr lang="tr-TR" sz="2000" b="0" i="0" dirty="0">
                <a:effectLst/>
                <a:latin typeface="ui-sans-serif"/>
              </a:rPr>
              <a:t>Bu </a:t>
            </a:r>
            <a:r>
              <a:rPr lang="tr-TR" sz="2000" b="1" i="0" dirty="0">
                <a:effectLst/>
                <a:latin typeface="ui-sans-serif"/>
              </a:rPr>
              <a:t>nedenle sistatin C eklenmesi daha doğru sonuç verir</a:t>
            </a:r>
            <a:r>
              <a:rPr lang="tr-TR" sz="2000" b="0" i="0" dirty="0">
                <a:effectLst/>
                <a:latin typeface="ui-sans-serif"/>
              </a:rPr>
              <a:t>.</a:t>
            </a:r>
            <a:br>
              <a:rPr lang="tr-TR" sz="2000" b="0" i="0" dirty="0">
                <a:effectLst/>
                <a:latin typeface="ui-sans-serif"/>
              </a:rPr>
            </a:br>
            <a:r>
              <a:rPr lang="tr-TR" sz="2000" b="0" i="0" dirty="0">
                <a:effectLst/>
                <a:latin typeface="ui-sans-serif"/>
              </a:rPr>
              <a:t>Mümkünse </a:t>
            </a:r>
            <a:r>
              <a:rPr lang="tr-TR" sz="2000" b="1" i="0" dirty="0">
                <a:effectLst/>
                <a:latin typeface="ui-sans-serif"/>
              </a:rPr>
              <a:t>eGFRcr-cys (kreatinin + sistatin C)</a:t>
            </a:r>
            <a:r>
              <a:rPr lang="tr-TR" sz="2000" b="0" i="0" dirty="0">
                <a:effectLst/>
                <a:latin typeface="ui-sans-serif"/>
              </a:rPr>
              <a:t> formülü tercih edilmelidir.</a:t>
            </a:r>
          </a:p>
          <a:p>
            <a:r>
              <a:rPr lang="tr-TR" sz="2000" b="1" i="0" dirty="0">
                <a:effectLst/>
                <a:latin typeface="ui-sans-serif"/>
              </a:rPr>
              <a:t>Ölçüm Gereken Durumlar:</a:t>
            </a:r>
            <a:br>
              <a:rPr lang="tr-TR" sz="2000" b="0" i="0" dirty="0">
                <a:effectLst/>
                <a:latin typeface="ui-sans-serif"/>
              </a:rPr>
            </a:br>
            <a:r>
              <a:rPr lang="tr-TR" sz="2000" b="0" i="0" dirty="0">
                <a:effectLst/>
                <a:latin typeface="ui-sans-serif"/>
              </a:rPr>
              <a:t>Çok kırılgan, sıra dışı vücut kompozisyonuna sahip veya ilaç doz ayarı gereken </a:t>
            </a:r>
            <a:r>
              <a:rPr lang="tr-TR" sz="2000" i="0" dirty="0">
                <a:effectLst/>
                <a:latin typeface="ui-sans-serif"/>
              </a:rPr>
              <a:t>hastalarda ölçülen GFR yöntemleri (örn. inülin klirensi) kullanılabilir.</a:t>
            </a:r>
          </a:p>
          <a:p>
            <a:endParaRPr lang="tr-TR" sz="2000" dirty="0"/>
          </a:p>
        </p:txBody>
      </p:sp>
    </p:spTree>
    <p:extLst>
      <p:ext uri="{BB962C8B-B14F-4D97-AF65-F5344CB8AC3E}">
        <p14:creationId xmlns:p14="http://schemas.microsoft.com/office/powerpoint/2010/main" val="335234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4338" name="Picture 2" descr="blakeslid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24" t="13741" r="9173" b="17847"/>
          <a:stretch/>
        </p:blipFill>
        <p:spPr bwMode="auto">
          <a:xfrm>
            <a:off x="9212125" y="1916832"/>
            <a:ext cx="2696741"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yagram 1">
            <a:extLst>
              <a:ext uri="{FF2B5EF4-FFF2-40B4-BE49-F238E27FC236}">
                <a16:creationId xmlns:a16="http://schemas.microsoft.com/office/drawing/2014/main" id="{0BC782A5-B499-489B-B3A4-445D67C8DDA2}"/>
              </a:ext>
            </a:extLst>
          </p:cNvPr>
          <p:cNvGraphicFramePr/>
          <p:nvPr>
            <p:extLst>
              <p:ext uri="{D42A27DB-BD31-4B8C-83A1-F6EECF244321}">
                <p14:modId xmlns:p14="http://schemas.microsoft.com/office/powerpoint/2010/main" val="2354461961"/>
              </p:ext>
            </p:extLst>
          </p:nvPr>
        </p:nvGraphicFramePr>
        <p:xfrm>
          <a:off x="479376" y="332657"/>
          <a:ext cx="10081120" cy="5762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B9C0-BFD1-C559-2E8E-BB7E23E6678A}"/>
              </a:ext>
            </a:extLst>
          </p:cNvPr>
          <p:cNvSpPr>
            <a:spLocks noGrp="1"/>
          </p:cNvSpPr>
          <p:nvPr>
            <p:ph type="title"/>
          </p:nvPr>
        </p:nvSpPr>
        <p:spPr>
          <a:xfrm>
            <a:off x="335360" y="365125"/>
            <a:ext cx="11018440" cy="1325563"/>
          </a:xfrm>
        </p:spPr>
        <p:txBody>
          <a:bodyPr>
            <a:noAutofit/>
          </a:bodyPr>
          <a:lstStyle/>
          <a:p>
            <a:r>
              <a:rPr lang="tr-TR" sz="1600" dirty="0" err="1"/>
              <a:t>Selected</a:t>
            </a:r>
            <a:r>
              <a:rPr lang="tr-TR" sz="1600" dirty="0"/>
              <a:t> </a:t>
            </a:r>
            <a:r>
              <a:rPr lang="tr-TR" sz="1600" dirty="0" err="1"/>
              <a:t>herbal</a:t>
            </a:r>
            <a:r>
              <a:rPr lang="tr-TR" sz="1600" dirty="0"/>
              <a:t> </a:t>
            </a:r>
            <a:r>
              <a:rPr lang="tr-TR" sz="1600" dirty="0" err="1"/>
              <a:t>remedies</a:t>
            </a:r>
            <a:r>
              <a:rPr lang="tr-TR" sz="1600" dirty="0"/>
              <a:t> </a:t>
            </a:r>
            <a:r>
              <a:rPr lang="tr-TR" sz="1600" dirty="0" err="1"/>
              <a:t>and</a:t>
            </a:r>
            <a:r>
              <a:rPr lang="tr-TR" sz="1600" dirty="0"/>
              <a:t> </a:t>
            </a:r>
            <a:r>
              <a:rPr lang="tr-TR" sz="1600" dirty="0" err="1"/>
              <a:t>dietary</a:t>
            </a:r>
            <a:r>
              <a:rPr lang="tr-TR" sz="1600" dirty="0"/>
              <a:t> </a:t>
            </a:r>
            <a:r>
              <a:rPr lang="tr-TR" sz="1600" dirty="0" err="1"/>
              <a:t>supplements</a:t>
            </a:r>
            <a:r>
              <a:rPr lang="tr-TR" sz="1600" dirty="0"/>
              <a:t> </a:t>
            </a:r>
            <a:r>
              <a:rPr lang="tr-TR" sz="1600" dirty="0" err="1"/>
              <a:t>with</a:t>
            </a:r>
            <a:r>
              <a:rPr lang="tr-TR" sz="1600" dirty="0"/>
              <a:t> </a:t>
            </a:r>
            <a:r>
              <a:rPr lang="tr-TR" sz="1600" dirty="0" err="1"/>
              <a:t>evidence</a:t>
            </a:r>
            <a:r>
              <a:rPr lang="tr-TR" sz="1600" dirty="0"/>
              <a:t> of </a:t>
            </a:r>
            <a:r>
              <a:rPr lang="tr-TR" sz="1600" dirty="0" err="1"/>
              <a:t>potential</a:t>
            </a:r>
            <a:r>
              <a:rPr lang="tr-TR" sz="1600" dirty="0"/>
              <a:t> </a:t>
            </a:r>
            <a:r>
              <a:rPr lang="tr-TR" sz="1600" dirty="0" err="1"/>
              <a:t>nephrotoxicity</a:t>
            </a:r>
            <a:r>
              <a:rPr lang="tr-TR" sz="1600" dirty="0"/>
              <a:t>, </a:t>
            </a:r>
            <a:r>
              <a:rPr lang="tr-TR" sz="1600" dirty="0" err="1"/>
              <a:t>grouped</a:t>
            </a:r>
            <a:r>
              <a:rPr lang="tr-TR" sz="1600" dirty="0"/>
              <a:t> </a:t>
            </a:r>
            <a:r>
              <a:rPr lang="tr-TR" sz="1600" dirty="0" err="1"/>
              <a:t>by</a:t>
            </a:r>
            <a:r>
              <a:rPr lang="tr-TR" sz="1600" dirty="0"/>
              <a:t> </a:t>
            </a:r>
            <a:r>
              <a:rPr lang="tr-TR" sz="1600" dirty="0" err="1"/>
              <a:t>the</a:t>
            </a:r>
            <a:r>
              <a:rPr lang="tr-TR" sz="1600" dirty="0"/>
              <a:t> </a:t>
            </a:r>
            <a:r>
              <a:rPr lang="tr-TR" sz="1600" dirty="0" err="1"/>
              <a:t>continent</a:t>
            </a:r>
            <a:br>
              <a:rPr lang="tr-TR" sz="1600" dirty="0"/>
            </a:br>
            <a:r>
              <a:rPr lang="tr-TR" sz="1600" dirty="0" err="1"/>
              <a:t>from</a:t>
            </a:r>
            <a:r>
              <a:rPr lang="tr-TR" sz="1600" dirty="0"/>
              <a:t> </a:t>
            </a:r>
            <a:r>
              <a:rPr lang="tr-TR" sz="1600" dirty="0" err="1"/>
              <a:t>where</a:t>
            </a:r>
            <a:r>
              <a:rPr lang="tr-TR" sz="1600" dirty="0"/>
              <a:t> </a:t>
            </a:r>
            <a:r>
              <a:rPr lang="tr-TR" sz="1600" dirty="0" err="1"/>
              <a:t>the</a:t>
            </a:r>
            <a:r>
              <a:rPr lang="tr-TR" sz="1600" dirty="0"/>
              <a:t> </a:t>
            </a:r>
            <a:r>
              <a:rPr lang="tr-TR" sz="1600" dirty="0" err="1"/>
              <a:t>reports</a:t>
            </a:r>
            <a:r>
              <a:rPr lang="tr-TR" sz="1600" dirty="0"/>
              <a:t> </a:t>
            </a:r>
            <a:r>
              <a:rPr lang="tr-TR" sz="1600" dirty="0" err="1"/>
              <a:t>first</a:t>
            </a:r>
            <a:r>
              <a:rPr lang="tr-TR" sz="1600" dirty="0"/>
              <a:t> </a:t>
            </a:r>
            <a:r>
              <a:rPr lang="tr-TR" sz="1600" dirty="0" err="1"/>
              <a:t>came</a:t>
            </a:r>
            <a:r>
              <a:rPr lang="tr-TR" sz="1600" dirty="0"/>
              <a:t>. Data </a:t>
            </a:r>
            <a:r>
              <a:rPr lang="tr-TR" sz="1600" dirty="0" err="1"/>
              <a:t>from</a:t>
            </a:r>
            <a:r>
              <a:rPr lang="tr-TR" sz="1600" dirty="0"/>
              <a:t> Yang B, </a:t>
            </a:r>
            <a:r>
              <a:rPr lang="tr-TR" sz="1600" dirty="0" err="1"/>
              <a:t>Xie</a:t>
            </a:r>
            <a:r>
              <a:rPr lang="tr-TR" sz="1600" dirty="0"/>
              <a:t> Y, </a:t>
            </a:r>
            <a:r>
              <a:rPr lang="tr-TR" sz="1600" dirty="0" err="1"/>
              <a:t>Guo</a:t>
            </a:r>
            <a:r>
              <a:rPr lang="tr-TR" sz="1600" dirty="0"/>
              <a:t> M, et al. </a:t>
            </a:r>
            <a:r>
              <a:rPr lang="tr-TR" sz="1600" dirty="0" err="1"/>
              <a:t>Nephrotoxicity</a:t>
            </a:r>
            <a:r>
              <a:rPr lang="tr-TR" sz="1600" dirty="0"/>
              <a:t> </a:t>
            </a:r>
            <a:r>
              <a:rPr lang="tr-TR" sz="1600" dirty="0" err="1"/>
              <a:t>and</a:t>
            </a:r>
            <a:r>
              <a:rPr lang="tr-TR" sz="1600" dirty="0"/>
              <a:t> </a:t>
            </a:r>
            <a:r>
              <a:rPr lang="tr-TR" sz="1600" dirty="0" err="1"/>
              <a:t>Chinese</a:t>
            </a:r>
            <a:r>
              <a:rPr lang="tr-TR" sz="1600" dirty="0"/>
              <a:t> </a:t>
            </a:r>
            <a:r>
              <a:rPr lang="tr-TR" sz="1600" dirty="0" err="1"/>
              <a:t>herbal</a:t>
            </a:r>
            <a:r>
              <a:rPr lang="tr-TR" sz="1600" dirty="0"/>
              <a:t> </a:t>
            </a:r>
            <a:r>
              <a:rPr lang="tr-TR" sz="1600" dirty="0" err="1"/>
              <a:t>medicine</a:t>
            </a:r>
            <a:r>
              <a:rPr lang="tr-TR" sz="1600" dirty="0"/>
              <a:t>. </a:t>
            </a:r>
            <a:r>
              <a:rPr lang="tr-TR" sz="1600" dirty="0" err="1"/>
              <a:t>Clin</a:t>
            </a:r>
            <a:r>
              <a:rPr lang="tr-TR" sz="1600" dirty="0"/>
              <a:t> J </a:t>
            </a:r>
            <a:r>
              <a:rPr lang="tr-TR" sz="1600" dirty="0" err="1"/>
              <a:t>Am</a:t>
            </a:r>
            <a:r>
              <a:rPr lang="tr-TR" sz="1600" dirty="0"/>
              <a:t> </a:t>
            </a:r>
            <a:r>
              <a:rPr lang="tr-TR" sz="1600" dirty="0" err="1"/>
              <a:t>Soc</a:t>
            </a:r>
            <a:r>
              <a:rPr lang="tr-TR" sz="1600" dirty="0"/>
              <a:t> </a:t>
            </a:r>
            <a:r>
              <a:rPr lang="tr-TR" sz="1600" dirty="0" err="1"/>
              <a:t>Nephrol</a:t>
            </a:r>
            <a:r>
              <a:rPr lang="tr-TR" sz="1600" dirty="0"/>
              <a:t>.</a:t>
            </a:r>
            <a:br>
              <a:rPr lang="tr-TR" sz="1600" dirty="0"/>
            </a:br>
            <a:r>
              <a:rPr lang="tr-TR" sz="1600" dirty="0"/>
              <a:t>2018;13:1605–1611747; </a:t>
            </a:r>
            <a:r>
              <a:rPr lang="tr-TR" sz="1600" dirty="0" err="1"/>
              <a:t>Gabardi</a:t>
            </a:r>
            <a:r>
              <a:rPr lang="tr-TR" sz="1600" dirty="0"/>
              <a:t> S, </a:t>
            </a:r>
            <a:r>
              <a:rPr lang="tr-TR" sz="1600" dirty="0" err="1"/>
              <a:t>Munz</a:t>
            </a:r>
            <a:r>
              <a:rPr lang="tr-TR" sz="1600" dirty="0"/>
              <a:t> K, </a:t>
            </a:r>
            <a:r>
              <a:rPr lang="tr-TR" sz="1600" dirty="0" err="1"/>
              <a:t>Ulbricht</a:t>
            </a:r>
            <a:r>
              <a:rPr lang="tr-TR" sz="1600" dirty="0"/>
              <a:t> C. A </a:t>
            </a:r>
            <a:r>
              <a:rPr lang="tr-TR" sz="1600" dirty="0" err="1"/>
              <a:t>review</a:t>
            </a:r>
            <a:r>
              <a:rPr lang="tr-TR" sz="1600" dirty="0"/>
              <a:t> of </a:t>
            </a:r>
            <a:r>
              <a:rPr lang="tr-TR" sz="1600" dirty="0" err="1"/>
              <a:t>dietary</a:t>
            </a:r>
            <a:r>
              <a:rPr lang="tr-TR" sz="1600" dirty="0"/>
              <a:t> </a:t>
            </a:r>
            <a:r>
              <a:rPr lang="tr-TR" sz="1600" dirty="0" err="1"/>
              <a:t>supplement-induced</a:t>
            </a:r>
            <a:r>
              <a:rPr lang="tr-TR" sz="1600" dirty="0"/>
              <a:t> renal </a:t>
            </a:r>
            <a:r>
              <a:rPr lang="tr-TR" sz="1600" dirty="0" err="1"/>
              <a:t>dysfunction</a:t>
            </a:r>
            <a:r>
              <a:rPr lang="tr-TR" sz="1600" dirty="0"/>
              <a:t>. </a:t>
            </a:r>
            <a:r>
              <a:rPr lang="tr-TR" sz="1600" dirty="0" err="1"/>
              <a:t>Clin</a:t>
            </a:r>
            <a:r>
              <a:rPr lang="tr-TR" sz="1600" dirty="0"/>
              <a:t> J </a:t>
            </a:r>
            <a:r>
              <a:rPr lang="tr-TR" sz="1600" dirty="0" err="1"/>
              <a:t>Am</a:t>
            </a:r>
            <a:r>
              <a:rPr lang="tr-TR" sz="1600" dirty="0"/>
              <a:t> </a:t>
            </a:r>
            <a:r>
              <a:rPr lang="tr-TR" sz="1600" dirty="0" err="1"/>
              <a:t>Soc</a:t>
            </a:r>
            <a:r>
              <a:rPr lang="tr-TR" sz="1600" dirty="0"/>
              <a:t> </a:t>
            </a:r>
            <a:r>
              <a:rPr lang="tr-TR" sz="1600" dirty="0" err="1"/>
              <a:t>Nephrol</a:t>
            </a:r>
            <a:r>
              <a:rPr lang="tr-TR" sz="1600" dirty="0"/>
              <a:t>.</a:t>
            </a:r>
            <a:br>
              <a:rPr lang="tr-TR" sz="1600" dirty="0"/>
            </a:br>
            <a:r>
              <a:rPr lang="tr-TR" sz="1600" dirty="0"/>
              <a:t>2007;2:757–765753; </a:t>
            </a:r>
            <a:r>
              <a:rPr lang="tr-TR" sz="1600" dirty="0" err="1"/>
              <a:t>Perazella</a:t>
            </a:r>
            <a:r>
              <a:rPr lang="tr-TR" sz="1600" dirty="0"/>
              <a:t> MA. </a:t>
            </a:r>
            <a:r>
              <a:rPr lang="tr-TR" sz="1600" dirty="0" err="1"/>
              <a:t>Pharmacology</a:t>
            </a:r>
            <a:r>
              <a:rPr lang="tr-TR" sz="1600" dirty="0"/>
              <a:t> </a:t>
            </a:r>
            <a:r>
              <a:rPr lang="tr-TR" sz="1600" dirty="0" err="1"/>
              <a:t>behind</a:t>
            </a:r>
            <a:r>
              <a:rPr lang="tr-TR" sz="1600" dirty="0"/>
              <a:t> </a:t>
            </a:r>
            <a:r>
              <a:rPr lang="tr-TR" sz="1600" dirty="0" err="1"/>
              <a:t>common</a:t>
            </a:r>
            <a:r>
              <a:rPr lang="tr-TR" sz="1600" dirty="0"/>
              <a:t> </a:t>
            </a:r>
            <a:r>
              <a:rPr lang="tr-TR" sz="1600" dirty="0" err="1"/>
              <a:t>drug</a:t>
            </a:r>
            <a:r>
              <a:rPr lang="tr-TR" sz="1600" dirty="0"/>
              <a:t> </a:t>
            </a:r>
            <a:r>
              <a:rPr lang="tr-TR" sz="1600" dirty="0" err="1"/>
              <a:t>nephrotoxicities</a:t>
            </a:r>
            <a:r>
              <a:rPr lang="tr-TR" sz="1600" dirty="0"/>
              <a:t>. </a:t>
            </a:r>
            <a:r>
              <a:rPr lang="tr-TR" sz="1600" dirty="0" err="1"/>
              <a:t>Clin</a:t>
            </a:r>
            <a:r>
              <a:rPr lang="tr-TR" sz="1600" dirty="0"/>
              <a:t> J </a:t>
            </a:r>
            <a:r>
              <a:rPr lang="tr-TR" sz="1600" dirty="0" err="1"/>
              <a:t>Am</a:t>
            </a:r>
            <a:r>
              <a:rPr lang="tr-TR" sz="1600" dirty="0"/>
              <a:t> </a:t>
            </a:r>
            <a:r>
              <a:rPr lang="tr-TR" sz="1600" dirty="0" err="1"/>
              <a:t>Soc</a:t>
            </a:r>
            <a:r>
              <a:rPr lang="tr-TR" sz="1600" dirty="0"/>
              <a:t> </a:t>
            </a:r>
            <a:r>
              <a:rPr lang="tr-TR" sz="1600" dirty="0" err="1"/>
              <a:t>Nephrol</a:t>
            </a:r>
            <a:r>
              <a:rPr lang="tr-TR" sz="1600" dirty="0"/>
              <a:t>. 2018;13:1897–1908.754</a:t>
            </a:r>
            <a:br>
              <a:rPr lang="tr-TR" sz="1600" dirty="0"/>
            </a:br>
            <a:endParaRPr lang="tr-TR" sz="1600" dirty="0"/>
          </a:p>
        </p:txBody>
      </p:sp>
      <p:pic>
        <p:nvPicPr>
          <p:cNvPr id="5" name="Content Placeholder 4" descr="A map of the world with different colored labels&#10;&#10;AI-generated content may be incorrect.">
            <a:extLst>
              <a:ext uri="{FF2B5EF4-FFF2-40B4-BE49-F238E27FC236}">
                <a16:creationId xmlns:a16="http://schemas.microsoft.com/office/drawing/2014/main" id="{6BC5B77A-8212-193E-8594-E1971A3FFD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480" y="2079192"/>
            <a:ext cx="7364226" cy="4351338"/>
          </a:xfrm>
        </p:spPr>
      </p:pic>
    </p:spTree>
    <p:extLst>
      <p:ext uri="{BB962C8B-B14F-4D97-AF65-F5344CB8AC3E}">
        <p14:creationId xmlns:p14="http://schemas.microsoft.com/office/powerpoint/2010/main" val="833806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6A0D-8EC3-6E97-2713-551DFEF3C0EE}"/>
              </a:ext>
            </a:extLst>
          </p:cNvPr>
          <p:cNvSpPr>
            <a:spLocks noGrp="1"/>
          </p:cNvSpPr>
          <p:nvPr>
            <p:ph type="title"/>
          </p:nvPr>
        </p:nvSpPr>
        <p:spPr>
          <a:xfrm>
            <a:off x="492370" y="605896"/>
            <a:ext cx="3084844" cy="5646208"/>
          </a:xfrm>
        </p:spPr>
        <p:style>
          <a:lnRef idx="2">
            <a:schemeClr val="accent2">
              <a:shade val="15000"/>
            </a:schemeClr>
          </a:lnRef>
          <a:fillRef idx="1">
            <a:schemeClr val="accent2"/>
          </a:fillRef>
          <a:effectRef idx="0">
            <a:schemeClr val="accent2"/>
          </a:effectRef>
          <a:fontRef idx="minor">
            <a:schemeClr val="lt1"/>
          </a:fontRef>
        </p:style>
        <p:txBody>
          <a:bodyPr anchor="ctr">
            <a:normAutofit/>
          </a:bodyPr>
          <a:lstStyle/>
          <a:p>
            <a:r>
              <a:rPr lang="tr-TR" sz="3600" dirty="0">
                <a:solidFill>
                  <a:srgbClr val="FFFFFF"/>
                </a:solidFill>
              </a:rPr>
              <a:t>Normal Böbrek Yaşlanması</a:t>
            </a:r>
          </a:p>
        </p:txBody>
      </p:sp>
      <p:sp>
        <p:nvSpPr>
          <p:cNvPr id="3" name="Content Placeholder 2">
            <a:extLst>
              <a:ext uri="{FF2B5EF4-FFF2-40B4-BE49-F238E27FC236}">
                <a16:creationId xmlns:a16="http://schemas.microsoft.com/office/drawing/2014/main" id="{BA83312E-8658-4534-6B41-6CABE53D5A83}"/>
              </a:ext>
            </a:extLst>
          </p:cNvPr>
          <p:cNvSpPr>
            <a:spLocks noGrp="1"/>
          </p:cNvSpPr>
          <p:nvPr>
            <p:ph idx="1"/>
          </p:nvPr>
        </p:nvSpPr>
        <p:spPr>
          <a:xfrm>
            <a:off x="3791744" y="605896"/>
            <a:ext cx="8136904" cy="5646208"/>
          </a:xfrm>
        </p:spPr>
        <p:txBody>
          <a:bodyPr anchor="ctr">
            <a:normAutofit/>
          </a:bodyPr>
          <a:lstStyle/>
          <a:p>
            <a:r>
              <a:rPr lang="tr-TR" sz="2000" dirty="0"/>
              <a:t>Sağlıklı yaşlanma ile </a:t>
            </a:r>
            <a:r>
              <a:rPr lang="tr-TR" sz="2000" b="1" dirty="0"/>
              <a:t>GFR her yıl ~1 </a:t>
            </a:r>
            <a:r>
              <a:rPr lang="tr-TR" sz="2000" b="1" dirty="0" err="1"/>
              <a:t>mL</a:t>
            </a:r>
            <a:r>
              <a:rPr lang="tr-TR" sz="2000" b="1" dirty="0"/>
              <a:t>/dk düşer</a:t>
            </a:r>
            <a:br>
              <a:rPr lang="tr-TR" sz="2000" dirty="0"/>
            </a:br>
            <a:r>
              <a:rPr lang="tr-TR" sz="2000" dirty="0"/>
              <a:t>20 yaşından 90 yaşına kadar nefron sayısı yaklaşık %50 azalabilir</a:t>
            </a:r>
          </a:p>
          <a:p>
            <a:r>
              <a:rPr lang="tr-TR" sz="2000" b="1" dirty="0"/>
              <a:t>Albuminüri Farkı:</a:t>
            </a:r>
            <a:r>
              <a:rPr lang="tr-TR" sz="2000" dirty="0"/>
              <a:t> </a:t>
            </a:r>
            <a:br>
              <a:rPr lang="tr-TR" sz="2000" dirty="0"/>
            </a:br>
            <a:r>
              <a:rPr lang="tr-TR" sz="2000" dirty="0"/>
              <a:t>Normal yaşlanma tek başına </a:t>
            </a:r>
            <a:r>
              <a:rPr lang="tr-TR" sz="2000" b="1" dirty="0"/>
              <a:t>anormal albuminüriye yol açmaz!</a:t>
            </a:r>
            <a:br>
              <a:rPr lang="tr-TR" sz="2000" dirty="0"/>
            </a:br>
            <a:r>
              <a:rPr lang="tr-TR" sz="2000" dirty="0"/>
              <a:t>Yaşlı ve sağlıklı bireylerde idrar albümin atılımı genelde normaldir. </a:t>
            </a:r>
            <a:br>
              <a:rPr lang="tr-TR" sz="2000" dirty="0"/>
            </a:br>
            <a:r>
              <a:rPr lang="tr-TR" sz="2000" dirty="0"/>
              <a:t>Hafif GFR düşüklüğü </a:t>
            </a:r>
            <a:r>
              <a:rPr lang="tr-TR" sz="2000" b="1" dirty="0"/>
              <a:t>(ör. evre 3a, GFR 45-59) ve A1 normoalbuminüri</a:t>
            </a:r>
            <a:r>
              <a:rPr lang="tr-TR" sz="2000" dirty="0"/>
              <a:t> olan ileri yaşlı kişiler aslında “hastalık” yerine </a:t>
            </a:r>
            <a:r>
              <a:rPr lang="tr-TR" sz="2000" b="1" dirty="0"/>
              <a:t>normal yaşlanma kabul edilebilir!</a:t>
            </a:r>
            <a:br>
              <a:rPr lang="tr-TR" sz="2000" dirty="0"/>
            </a:br>
            <a:r>
              <a:rPr lang="tr-TR" sz="2000" dirty="0"/>
              <a:t>Buna karşın </a:t>
            </a:r>
            <a:r>
              <a:rPr lang="tr-TR" sz="2000" b="1" dirty="0" err="1"/>
              <a:t>KBH’ye</a:t>
            </a:r>
            <a:r>
              <a:rPr lang="tr-TR" sz="2000" b="1" dirty="0"/>
              <a:t> bağlı hasar</a:t>
            </a:r>
            <a:r>
              <a:rPr lang="tr-TR" sz="2000" dirty="0"/>
              <a:t> genellikle artmış </a:t>
            </a:r>
            <a:r>
              <a:rPr lang="tr-TR" sz="2000" dirty="0" err="1"/>
              <a:t>albuminüri</a:t>
            </a:r>
            <a:r>
              <a:rPr lang="tr-TR" sz="2000" dirty="0"/>
              <a:t> ile kendini gösterir.</a:t>
            </a:r>
          </a:p>
          <a:p>
            <a:r>
              <a:rPr lang="tr-TR" sz="2000" b="1" dirty="0"/>
              <a:t>Klinik Önem:</a:t>
            </a:r>
            <a:r>
              <a:rPr lang="tr-TR" sz="2000" dirty="0"/>
              <a:t> </a:t>
            </a:r>
          </a:p>
          <a:p>
            <a:r>
              <a:rPr lang="tr-TR" sz="2000" dirty="0"/>
              <a:t>Sabit bi</a:t>
            </a:r>
            <a:r>
              <a:rPr lang="tr-TR" sz="2000" b="1" dirty="0"/>
              <a:t>r GFR eşik değeri (&lt;60 ml/dk) ileri yaştaki bir kişide her zaman patolojik anlam taşımayabilir !</a:t>
            </a:r>
            <a:br>
              <a:rPr lang="tr-TR" sz="2000" dirty="0"/>
            </a:br>
            <a:r>
              <a:rPr lang="tr-TR" sz="2000" dirty="0"/>
              <a:t>Yaşlanmanın doğal sonucu olan GFR düşüşünü, gerçek </a:t>
            </a:r>
            <a:r>
              <a:rPr lang="tr-TR" sz="2000" dirty="0" err="1"/>
              <a:t>KBH’den</a:t>
            </a:r>
            <a:r>
              <a:rPr lang="tr-TR" sz="2000" dirty="0"/>
              <a:t> ayırt etmek için klinisyenlerin </a:t>
            </a:r>
            <a:r>
              <a:rPr lang="tr-TR" sz="2000" dirty="0" err="1"/>
              <a:t>albuminüri</a:t>
            </a:r>
            <a:r>
              <a:rPr lang="tr-TR" sz="2000" dirty="0"/>
              <a:t>, yapısal değişiklikler ve diğer hasar belirteçlerini değerlendirmesi gerekir.</a:t>
            </a:r>
          </a:p>
          <a:p>
            <a:endParaRPr lang="tr-TR" sz="2000" dirty="0"/>
          </a:p>
        </p:txBody>
      </p:sp>
    </p:spTree>
    <p:extLst>
      <p:ext uri="{BB962C8B-B14F-4D97-AF65-F5344CB8AC3E}">
        <p14:creationId xmlns:p14="http://schemas.microsoft.com/office/powerpoint/2010/main" val="367481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FC7A0B-CFC4-6B65-20F6-6B47AB2728BA}"/>
            </a:ext>
          </a:extLst>
        </p:cNvPr>
        <p:cNvGrpSpPr/>
        <p:nvPr/>
      </p:nvGrpSpPr>
      <p:grpSpPr>
        <a:xfrm>
          <a:off x="0" y="0"/>
          <a:ext cx="0" cy="0"/>
          <a:chOff x="0" y="0"/>
          <a:chExt cx="0" cy="0"/>
        </a:xfrm>
      </p:grpSpPr>
      <p:pic>
        <p:nvPicPr>
          <p:cNvPr id="8" name="Content Placeholder 7" descr="A graph of a diagram&#10;&#10;AI-generated content may be incorrect.">
            <a:extLst>
              <a:ext uri="{FF2B5EF4-FFF2-40B4-BE49-F238E27FC236}">
                <a16:creationId xmlns:a16="http://schemas.microsoft.com/office/drawing/2014/main" id="{8727E8C3-0580-B8DF-8F99-A1E6FC39E3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7224" y="1119946"/>
            <a:ext cx="10585176" cy="5545536"/>
          </a:xfrm>
        </p:spPr>
      </p:pic>
      <p:sp>
        <p:nvSpPr>
          <p:cNvPr id="2" name="Title 1">
            <a:extLst>
              <a:ext uri="{FF2B5EF4-FFF2-40B4-BE49-F238E27FC236}">
                <a16:creationId xmlns:a16="http://schemas.microsoft.com/office/drawing/2014/main" id="{2980FD39-85AF-AA85-72DF-1BDDF698784F}"/>
              </a:ext>
            </a:extLst>
          </p:cNvPr>
          <p:cNvSpPr>
            <a:spLocks noGrp="1"/>
          </p:cNvSpPr>
          <p:nvPr>
            <p:ph type="title"/>
          </p:nvPr>
        </p:nvSpPr>
        <p:spPr>
          <a:xfrm>
            <a:off x="609600" y="116632"/>
            <a:ext cx="10972800" cy="1143000"/>
          </a:xfrm>
        </p:spPr>
        <p:txBody>
          <a:bodyPr>
            <a:noAutofit/>
          </a:bodyPr>
          <a:lstStyle/>
          <a:p>
            <a:r>
              <a:rPr lang="en-US" sz="3600" b="1" dirty="0" err="1"/>
              <a:t>GBD'nin</a:t>
            </a:r>
            <a:r>
              <a:rPr lang="en-US" sz="3600" b="1" dirty="0"/>
              <a:t> 2050 </a:t>
            </a:r>
            <a:r>
              <a:rPr lang="en-US" sz="3600" b="1" dirty="0" err="1"/>
              <a:t>yılına</a:t>
            </a:r>
            <a:r>
              <a:rPr lang="en-US" sz="3600" b="1" dirty="0"/>
              <a:t> </a:t>
            </a:r>
            <a:r>
              <a:rPr lang="en-US" sz="3600" b="1" dirty="0" err="1"/>
              <a:t>kadar</a:t>
            </a:r>
            <a:r>
              <a:rPr lang="en-US" sz="3600" b="1" dirty="0"/>
              <a:t> </a:t>
            </a:r>
            <a:r>
              <a:rPr lang="en-US" sz="3600" b="1" dirty="0" err="1"/>
              <a:t>başlıca</a:t>
            </a:r>
            <a:r>
              <a:rPr lang="en-US" sz="3600" b="1" dirty="0"/>
              <a:t> </a:t>
            </a:r>
            <a:r>
              <a:rPr lang="en-US" sz="3600" b="1" dirty="0" err="1"/>
              <a:t>ölüm</a:t>
            </a:r>
            <a:r>
              <a:rPr lang="en-US" sz="3600" b="1" dirty="0"/>
              <a:t> </a:t>
            </a:r>
            <a:r>
              <a:rPr lang="en-US" sz="3600" b="1" dirty="0" err="1"/>
              <a:t>nedenlerine</a:t>
            </a:r>
            <a:r>
              <a:rPr lang="en-US" sz="3600" b="1" dirty="0"/>
              <a:t> </a:t>
            </a:r>
            <a:r>
              <a:rPr lang="en-US" sz="3600" b="1" dirty="0" err="1"/>
              <a:t>ilişkin</a:t>
            </a:r>
            <a:r>
              <a:rPr lang="en-US" sz="3600" b="1" dirty="0"/>
              <a:t> </a:t>
            </a:r>
            <a:r>
              <a:rPr lang="en-US" sz="3600" b="1" dirty="0" err="1"/>
              <a:t>tahminleri</a:t>
            </a:r>
            <a:endParaRPr lang="tr-TR" sz="3600" b="1" dirty="0"/>
          </a:p>
        </p:txBody>
      </p:sp>
      <p:sp>
        <p:nvSpPr>
          <p:cNvPr id="7" name="TextBox 6">
            <a:extLst>
              <a:ext uri="{FF2B5EF4-FFF2-40B4-BE49-F238E27FC236}">
                <a16:creationId xmlns:a16="http://schemas.microsoft.com/office/drawing/2014/main" id="{DC4CED30-7E85-7FA2-5745-4117000CB0B0}"/>
              </a:ext>
            </a:extLst>
          </p:cNvPr>
          <p:cNvSpPr txBox="1"/>
          <p:nvPr/>
        </p:nvSpPr>
        <p:spPr>
          <a:xfrm>
            <a:off x="7896200" y="6525795"/>
            <a:ext cx="6096000" cy="369332"/>
          </a:xfrm>
          <a:prstGeom prst="rect">
            <a:avLst/>
          </a:prstGeom>
          <a:noFill/>
        </p:spPr>
        <p:txBody>
          <a:bodyPr wrap="square">
            <a:spAutoFit/>
          </a:bodyPr>
          <a:lstStyle/>
          <a:p>
            <a:r>
              <a:rPr lang="tr-TR" dirty="0" err="1"/>
              <a:t>Nephrol</a:t>
            </a:r>
            <a:r>
              <a:rPr lang="tr-TR" dirty="0"/>
              <a:t> Dial Transplant, 2025, </a:t>
            </a:r>
            <a:r>
              <a:rPr lang="tr-TR" dirty="0" err="1"/>
              <a:t>Vol</a:t>
            </a:r>
            <a:r>
              <a:rPr lang="tr-TR" dirty="0"/>
              <a:t>. 40, No. 8</a:t>
            </a:r>
          </a:p>
        </p:txBody>
      </p:sp>
    </p:spTree>
    <p:extLst>
      <p:ext uri="{BB962C8B-B14F-4D97-AF65-F5344CB8AC3E}">
        <p14:creationId xmlns:p14="http://schemas.microsoft.com/office/powerpoint/2010/main" val="406860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94CB2-9A9E-8EBF-C029-3BA270EC4C1F}"/>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56177FF-AEDD-5831-99F9-DEB2E5E675C4}"/>
              </a:ext>
            </a:extLst>
          </p:cNvPr>
          <p:cNvSpPr txBox="1"/>
          <p:nvPr/>
        </p:nvSpPr>
        <p:spPr>
          <a:xfrm>
            <a:off x="6303505" y="2064085"/>
            <a:ext cx="5591944" cy="2308324"/>
          </a:xfrm>
          <a:prstGeom prst="rect">
            <a:avLst/>
          </a:prstGeom>
          <a:noFill/>
        </p:spPr>
        <p:txBody>
          <a:bodyPr wrap="square">
            <a:spAutoFit/>
          </a:bodyPr>
          <a:lstStyle/>
          <a:p>
            <a:r>
              <a:rPr lang="en-US" dirty="0"/>
              <a:t>Areas represent risks, which were estimated using cumulative incidence</a:t>
            </a:r>
            <a:r>
              <a:rPr lang="tr-TR" dirty="0"/>
              <a:t> </a:t>
            </a:r>
            <a:r>
              <a:rPr lang="en-US" dirty="0"/>
              <a:t>functions over time. </a:t>
            </a:r>
            <a:endParaRPr lang="tr-TR" dirty="0"/>
          </a:p>
          <a:p>
            <a:pPr marL="285750" indent="-285750">
              <a:buFont typeface="Arial" panose="020B0604020202020204" pitchFamily="34" charset="0"/>
              <a:buChar char="•"/>
            </a:pPr>
            <a:r>
              <a:rPr lang="en-US" dirty="0"/>
              <a:t>Risks of kidney failure at 5 years were 1.67%(95%CI,1.60%-1.75%) for the fixed-threshold cohort and 3.01%(95%CI, 2.89%-3.14%)</a:t>
            </a:r>
            <a:r>
              <a:rPr lang="tr-TR" dirty="0"/>
              <a:t> </a:t>
            </a:r>
            <a:r>
              <a:rPr lang="en-US" dirty="0"/>
              <a:t>for the age-adapted cohort</a:t>
            </a:r>
            <a:endParaRPr lang="tr-TR" dirty="0"/>
          </a:p>
          <a:p>
            <a:pPr marL="285750" indent="-285750">
              <a:buFont typeface="Arial" panose="020B0604020202020204" pitchFamily="34" charset="0"/>
              <a:buChar char="•"/>
            </a:pPr>
            <a:r>
              <a:rPr lang="tr-TR" dirty="0"/>
              <a:t>R</a:t>
            </a:r>
            <a:r>
              <a:rPr lang="en-US" dirty="0" err="1"/>
              <a:t>isks</a:t>
            </a:r>
            <a:r>
              <a:rPr lang="en-US" dirty="0"/>
              <a:t> of death at 5 years were 21.9%(95%CI,</a:t>
            </a:r>
            <a:r>
              <a:rPr lang="tr-TR" dirty="0"/>
              <a:t> </a:t>
            </a:r>
            <a:r>
              <a:rPr lang="en-US" dirty="0"/>
              <a:t>21.6%-22.1%) and 25.4%(95%CI, 25.1%-25.7%), respectively.</a:t>
            </a:r>
            <a:endParaRPr lang="tr-TR" dirty="0"/>
          </a:p>
        </p:txBody>
      </p:sp>
      <p:pic>
        <p:nvPicPr>
          <p:cNvPr id="7" name="Resim 6">
            <a:extLst>
              <a:ext uri="{FF2B5EF4-FFF2-40B4-BE49-F238E27FC236}">
                <a16:creationId xmlns:a16="http://schemas.microsoft.com/office/drawing/2014/main" id="{EC18F8E9-1325-F3D5-491E-734880C055A3}"/>
              </a:ext>
            </a:extLst>
          </p:cNvPr>
          <p:cNvPicPr>
            <a:picLocks noChangeAspect="1"/>
          </p:cNvPicPr>
          <p:nvPr/>
        </p:nvPicPr>
        <p:blipFill>
          <a:blip r:embed="rId2"/>
          <a:stretch>
            <a:fillRect/>
          </a:stretch>
        </p:blipFill>
        <p:spPr>
          <a:xfrm>
            <a:off x="263352" y="1348671"/>
            <a:ext cx="6048672" cy="5144750"/>
          </a:xfrm>
          <a:prstGeom prst="rect">
            <a:avLst/>
          </a:prstGeom>
        </p:spPr>
      </p:pic>
      <p:pic>
        <p:nvPicPr>
          <p:cNvPr id="10" name="Resim 9">
            <a:extLst>
              <a:ext uri="{FF2B5EF4-FFF2-40B4-BE49-F238E27FC236}">
                <a16:creationId xmlns:a16="http://schemas.microsoft.com/office/drawing/2014/main" id="{53FB5C3C-8217-AF63-287A-6B9BD63AB065}"/>
              </a:ext>
            </a:extLst>
          </p:cNvPr>
          <p:cNvPicPr>
            <a:picLocks noChangeAspect="1"/>
          </p:cNvPicPr>
          <p:nvPr/>
        </p:nvPicPr>
        <p:blipFill>
          <a:blip r:embed="rId3"/>
          <a:stretch>
            <a:fillRect/>
          </a:stretch>
        </p:blipFill>
        <p:spPr>
          <a:xfrm>
            <a:off x="191344" y="0"/>
            <a:ext cx="7344816" cy="1260158"/>
          </a:xfrm>
          <a:prstGeom prst="rect">
            <a:avLst/>
          </a:prstGeom>
        </p:spPr>
      </p:pic>
      <p:sp>
        <p:nvSpPr>
          <p:cNvPr id="14" name="Metin kutusu 13">
            <a:extLst>
              <a:ext uri="{FF2B5EF4-FFF2-40B4-BE49-F238E27FC236}">
                <a16:creationId xmlns:a16="http://schemas.microsoft.com/office/drawing/2014/main" id="{1EC59E21-801E-DBC0-5A02-5A7465A3EC46}"/>
              </a:ext>
            </a:extLst>
          </p:cNvPr>
          <p:cNvSpPr txBox="1"/>
          <p:nvPr/>
        </p:nvSpPr>
        <p:spPr>
          <a:xfrm>
            <a:off x="4943872" y="6481438"/>
            <a:ext cx="9250680" cy="338554"/>
          </a:xfrm>
          <a:prstGeom prst="rect">
            <a:avLst/>
          </a:prstGeom>
          <a:noFill/>
        </p:spPr>
        <p:txBody>
          <a:bodyPr wrap="square">
            <a:spAutoFit/>
          </a:bodyPr>
          <a:lstStyle/>
          <a:p>
            <a:r>
              <a:rPr lang="tr-TR" sz="1600" dirty="0"/>
              <a:t>JAMA </a:t>
            </a:r>
            <a:r>
              <a:rPr lang="tr-TR" sz="1600" dirty="0" err="1"/>
              <a:t>Intern</a:t>
            </a:r>
            <a:r>
              <a:rPr lang="tr-TR" sz="1600" dirty="0"/>
              <a:t> </a:t>
            </a:r>
            <a:r>
              <a:rPr lang="tr-TR" sz="1600" dirty="0" err="1"/>
              <a:t>Med</a:t>
            </a:r>
            <a:r>
              <a:rPr lang="tr-TR" sz="1600" dirty="0"/>
              <a:t>. 2021;181(10):1359-1366. doi:10.1001/jamainternmed.2021.4813</a:t>
            </a:r>
          </a:p>
        </p:txBody>
      </p:sp>
      <p:sp>
        <p:nvSpPr>
          <p:cNvPr id="16" name="Metin kutusu 15">
            <a:extLst>
              <a:ext uri="{FF2B5EF4-FFF2-40B4-BE49-F238E27FC236}">
                <a16:creationId xmlns:a16="http://schemas.microsoft.com/office/drawing/2014/main" id="{F0C9D7A2-55A0-A0E7-52DE-747E989BC486}"/>
              </a:ext>
            </a:extLst>
          </p:cNvPr>
          <p:cNvSpPr txBox="1"/>
          <p:nvPr/>
        </p:nvSpPr>
        <p:spPr>
          <a:xfrm>
            <a:off x="6439470" y="4372409"/>
            <a:ext cx="4785668" cy="1754326"/>
          </a:xfrm>
          <a:prstGeom prst="rect">
            <a:avLst/>
          </a:prstGeom>
          <a:noFill/>
        </p:spPr>
        <p:txBody>
          <a:bodyPr wrap="square">
            <a:spAutoFit/>
          </a:bodyPr>
          <a:lstStyle/>
          <a:p>
            <a:r>
              <a:rPr lang="tr-TR" b="1" dirty="0"/>
              <a:t>SONUÇ: </a:t>
            </a:r>
            <a:r>
              <a:rPr lang="tr-TR" dirty="0"/>
              <a:t>Tüm yaşlar için aynı </a:t>
            </a:r>
            <a:r>
              <a:rPr lang="tr-TR" dirty="0" err="1"/>
              <a:t>eGFR</a:t>
            </a:r>
            <a:r>
              <a:rPr lang="tr-TR" dirty="0"/>
              <a:t> eşiğini kullanan mevcut KBH kriterleri, yaşlanan bir popülasyonda KBH yükünün olduğundan fazla tahmin edilmesine, aşırı tanıya ve yaşa bağlı </a:t>
            </a:r>
            <a:r>
              <a:rPr lang="tr-TR" dirty="0" err="1"/>
              <a:t>eGFR</a:t>
            </a:r>
            <a:r>
              <a:rPr lang="tr-TR" dirty="0"/>
              <a:t> kaybı olan birçok yaşlı insanda gereksiz müdahalelere neden olabilir.</a:t>
            </a:r>
          </a:p>
        </p:txBody>
      </p:sp>
      <p:sp>
        <p:nvSpPr>
          <p:cNvPr id="8" name="Text Box 1">
            <a:extLst>
              <a:ext uri="{FF2B5EF4-FFF2-40B4-BE49-F238E27FC236}">
                <a16:creationId xmlns:a16="http://schemas.microsoft.com/office/drawing/2014/main" id="{675F182F-1986-F51C-121B-73617AEC3655}"/>
              </a:ext>
            </a:extLst>
          </p:cNvPr>
          <p:cNvSpPr txBox="1">
            <a:spLocks noChangeArrowheads="1"/>
          </p:cNvSpPr>
          <p:nvPr/>
        </p:nvSpPr>
        <p:spPr bwMode="auto">
          <a:xfrm>
            <a:off x="7264698" y="309760"/>
            <a:ext cx="4735958" cy="171007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wrap="none" anchor="ctr"/>
          <a:lstStyle/>
          <a:p>
            <a:r>
              <a:rPr lang="tr-TR" sz="2000" b="1" dirty="0"/>
              <a:t>Yaşa göre uyarlanmış bir KBY tanımı</a:t>
            </a:r>
          </a:p>
          <a:p>
            <a:pPr marL="457200" indent="-457200">
              <a:buFont typeface="Arial" panose="020B0604020202020204" pitchFamily="34" charset="0"/>
              <a:buChar char="•"/>
            </a:pPr>
            <a:r>
              <a:rPr lang="tr-TR" sz="2000" dirty="0" err="1"/>
              <a:t>eGFR</a:t>
            </a:r>
            <a:r>
              <a:rPr lang="tr-TR" sz="2000" dirty="0"/>
              <a:t>:  &lt;40 yaş: 75mL/</a:t>
            </a:r>
            <a:r>
              <a:rPr lang="tr-TR" sz="2000" dirty="0" err="1"/>
              <a:t>dk</a:t>
            </a:r>
            <a:r>
              <a:rPr lang="tr-TR" sz="2000" dirty="0"/>
              <a:t>/1,73 m2 </a:t>
            </a:r>
          </a:p>
          <a:p>
            <a:pPr marL="457200" indent="-457200">
              <a:buFont typeface="Arial" panose="020B0604020202020204" pitchFamily="34" charset="0"/>
              <a:buChar char="•"/>
            </a:pPr>
            <a:r>
              <a:rPr lang="tr-TR" sz="2000" dirty="0"/>
              <a:t>40-64yaş: 60 </a:t>
            </a:r>
            <a:r>
              <a:rPr lang="tr-TR" sz="2000" dirty="0" err="1"/>
              <a:t>mL</a:t>
            </a:r>
            <a:r>
              <a:rPr lang="tr-TR" sz="2000" dirty="0"/>
              <a:t>/</a:t>
            </a:r>
            <a:r>
              <a:rPr lang="tr-TR" sz="2000" dirty="0" err="1"/>
              <a:t>dk</a:t>
            </a:r>
            <a:r>
              <a:rPr lang="tr-TR" sz="2000" dirty="0"/>
              <a:t>/1,73 m2</a:t>
            </a:r>
          </a:p>
          <a:p>
            <a:pPr marL="457200" indent="-457200">
              <a:buFont typeface="Arial" panose="020B0604020202020204" pitchFamily="34" charset="0"/>
              <a:buChar char="•"/>
            </a:pPr>
            <a:r>
              <a:rPr lang="tr-TR" sz="2000" dirty="0"/>
              <a:t>&gt;65 yaş : 45 </a:t>
            </a:r>
            <a:r>
              <a:rPr lang="tr-TR" sz="2000" dirty="0" err="1"/>
              <a:t>mL</a:t>
            </a:r>
            <a:r>
              <a:rPr lang="tr-TR" sz="2000" dirty="0"/>
              <a:t>/</a:t>
            </a:r>
            <a:r>
              <a:rPr lang="tr-TR" sz="2000" dirty="0" err="1"/>
              <a:t>dk</a:t>
            </a:r>
            <a:r>
              <a:rPr lang="tr-TR" sz="2000" dirty="0"/>
              <a:t>/1,73 m2</a:t>
            </a:r>
          </a:p>
        </p:txBody>
      </p:sp>
    </p:spTree>
    <p:extLst>
      <p:ext uri="{BB962C8B-B14F-4D97-AF65-F5344CB8AC3E}">
        <p14:creationId xmlns:p14="http://schemas.microsoft.com/office/powerpoint/2010/main" val="2014573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amily with a variety of percentages&#10;&#10;AI-generated content may be incorrect.">
            <a:extLst>
              <a:ext uri="{FF2B5EF4-FFF2-40B4-BE49-F238E27FC236}">
                <a16:creationId xmlns:a16="http://schemas.microsoft.com/office/drawing/2014/main" id="{560CB769-25D5-90C6-8C7D-9951C2B0BD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1504" y="1001856"/>
            <a:ext cx="8568952" cy="5200207"/>
          </a:xfrm>
        </p:spPr>
      </p:pic>
      <p:sp>
        <p:nvSpPr>
          <p:cNvPr id="2" name="Title 1">
            <a:extLst>
              <a:ext uri="{FF2B5EF4-FFF2-40B4-BE49-F238E27FC236}">
                <a16:creationId xmlns:a16="http://schemas.microsoft.com/office/drawing/2014/main" id="{F1298B31-E9D0-686C-5F89-B5C75A7D84BB}"/>
              </a:ext>
            </a:extLst>
          </p:cNvPr>
          <p:cNvSpPr>
            <a:spLocks noGrp="1"/>
          </p:cNvSpPr>
          <p:nvPr>
            <p:ph type="title"/>
          </p:nvPr>
        </p:nvSpPr>
        <p:spPr>
          <a:xfrm>
            <a:off x="335360" y="-69442"/>
            <a:ext cx="11089232" cy="1450757"/>
          </a:xfrm>
        </p:spPr>
        <p:txBody>
          <a:bodyPr>
            <a:normAutofit/>
          </a:bodyPr>
          <a:lstStyle/>
          <a:p>
            <a:r>
              <a:rPr lang="tr-TR" sz="3600" b="1" dirty="0"/>
              <a:t>Kronik böbrek hastalığı olan kişilerde yaygın semptomlar, yaygınlık ve şiddeti</a:t>
            </a:r>
            <a:endParaRPr lang="tr-TR" sz="3600" dirty="0"/>
          </a:p>
        </p:txBody>
      </p:sp>
      <p:sp>
        <p:nvSpPr>
          <p:cNvPr id="7" name="TextBox 6">
            <a:extLst>
              <a:ext uri="{FF2B5EF4-FFF2-40B4-BE49-F238E27FC236}">
                <a16:creationId xmlns:a16="http://schemas.microsoft.com/office/drawing/2014/main" id="{AE1AE9BA-13F4-ED23-AC7C-B94B79172774}"/>
              </a:ext>
            </a:extLst>
          </p:cNvPr>
          <p:cNvSpPr txBox="1"/>
          <p:nvPr/>
        </p:nvSpPr>
        <p:spPr>
          <a:xfrm>
            <a:off x="8328248" y="6202063"/>
            <a:ext cx="6097978" cy="369332"/>
          </a:xfrm>
          <a:prstGeom prst="rect">
            <a:avLst/>
          </a:prstGeom>
          <a:noFill/>
        </p:spPr>
        <p:txBody>
          <a:bodyPr wrap="square">
            <a:spAutoFit/>
          </a:bodyPr>
          <a:lstStyle/>
          <a:p>
            <a:r>
              <a:rPr lang="tr-TR" dirty="0" err="1"/>
              <a:t>PLoS</a:t>
            </a:r>
            <a:r>
              <a:rPr lang="tr-TR" dirty="0"/>
              <a:t> </a:t>
            </a:r>
            <a:r>
              <a:rPr lang="tr-TR" dirty="0" err="1"/>
              <a:t>Med</a:t>
            </a:r>
            <a:r>
              <a:rPr lang="tr-TR" dirty="0"/>
              <a:t>. 2022;19:e1003954</a:t>
            </a:r>
          </a:p>
        </p:txBody>
      </p:sp>
    </p:spTree>
    <p:extLst>
      <p:ext uri="{BB962C8B-B14F-4D97-AF65-F5344CB8AC3E}">
        <p14:creationId xmlns:p14="http://schemas.microsoft.com/office/powerpoint/2010/main" val="353179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2AA535-985F-079D-C179-1DDE99897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D4FB8-DB49-35FF-68E0-6A58A5CCA2DD}"/>
              </a:ext>
            </a:extLst>
          </p:cNvPr>
          <p:cNvSpPr>
            <a:spLocks noGrp="1"/>
          </p:cNvSpPr>
          <p:nvPr>
            <p:ph type="title"/>
          </p:nvPr>
        </p:nvSpPr>
        <p:spPr>
          <a:xfrm>
            <a:off x="609600" y="116632"/>
            <a:ext cx="10972800" cy="1143000"/>
          </a:xfrm>
        </p:spPr>
        <p:txBody>
          <a:bodyPr>
            <a:normAutofit/>
          </a:bodyPr>
          <a:lstStyle/>
          <a:p>
            <a:r>
              <a:rPr lang="tr-TR" dirty="0"/>
              <a:t>KBY-ABH-Tüm Vücut Yaşlanması Kısırdöngüsü</a:t>
            </a:r>
          </a:p>
        </p:txBody>
      </p:sp>
      <p:sp>
        <p:nvSpPr>
          <p:cNvPr id="7" name="TextBox 6">
            <a:extLst>
              <a:ext uri="{FF2B5EF4-FFF2-40B4-BE49-F238E27FC236}">
                <a16:creationId xmlns:a16="http://schemas.microsoft.com/office/drawing/2014/main" id="{B14A7F57-13ED-885F-6A97-70C48BCB2353}"/>
              </a:ext>
            </a:extLst>
          </p:cNvPr>
          <p:cNvSpPr txBox="1"/>
          <p:nvPr/>
        </p:nvSpPr>
        <p:spPr>
          <a:xfrm>
            <a:off x="7896200" y="652579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alibri"/>
                <a:ea typeface="+mn-ea"/>
                <a:cs typeface="+mn-cs"/>
              </a:rPr>
              <a:t>Nephrol</a:t>
            </a:r>
            <a:r>
              <a:rPr kumimoji="0" lang="tr-TR" sz="1800" b="0" i="0" u="none" strike="noStrike" kern="1200" cap="none" spc="0" normalizeH="0" baseline="0" noProof="0" dirty="0">
                <a:ln>
                  <a:noFill/>
                </a:ln>
                <a:solidFill>
                  <a:prstClr val="black"/>
                </a:solidFill>
                <a:effectLst/>
                <a:uLnTx/>
                <a:uFillTx/>
                <a:latin typeface="Calibri"/>
                <a:ea typeface="+mn-ea"/>
                <a:cs typeface="+mn-cs"/>
              </a:rPr>
              <a:t> Dial Transplant, 2025, </a:t>
            </a:r>
            <a:r>
              <a:rPr kumimoji="0" lang="tr-TR" sz="1800" b="0" i="0" u="none" strike="noStrike" kern="1200" cap="none" spc="0" normalizeH="0" baseline="0" noProof="0" dirty="0" err="1">
                <a:ln>
                  <a:noFill/>
                </a:ln>
                <a:solidFill>
                  <a:prstClr val="black"/>
                </a:solidFill>
                <a:effectLst/>
                <a:uLnTx/>
                <a:uFillTx/>
                <a:latin typeface="Calibri"/>
                <a:ea typeface="+mn-ea"/>
                <a:cs typeface="+mn-cs"/>
              </a:rPr>
              <a:t>Vol</a:t>
            </a:r>
            <a:r>
              <a:rPr kumimoji="0" lang="tr-TR" sz="1800" b="0" i="0" u="none" strike="noStrike" kern="1200" cap="none" spc="0" normalizeH="0" baseline="0" noProof="0" dirty="0">
                <a:ln>
                  <a:noFill/>
                </a:ln>
                <a:solidFill>
                  <a:prstClr val="black"/>
                </a:solidFill>
                <a:effectLst/>
                <a:uLnTx/>
                <a:uFillTx/>
                <a:latin typeface="Calibri"/>
                <a:ea typeface="+mn-ea"/>
                <a:cs typeface="+mn-cs"/>
              </a:rPr>
              <a:t>. 40, No. 8</a:t>
            </a:r>
          </a:p>
        </p:txBody>
      </p:sp>
      <p:pic>
        <p:nvPicPr>
          <p:cNvPr id="6" name="Content Placeholder 5" descr="A diagram of a medical procedure&#10;&#10;AI-generated content may be incorrect.">
            <a:extLst>
              <a:ext uri="{FF2B5EF4-FFF2-40B4-BE49-F238E27FC236}">
                <a16:creationId xmlns:a16="http://schemas.microsoft.com/office/drawing/2014/main" id="{FAF53539-E54A-AA1B-C8C6-AC99DAD332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9175" y="1600200"/>
            <a:ext cx="9073650" cy="4525963"/>
          </a:xfrm>
        </p:spPr>
      </p:pic>
    </p:spTree>
    <p:extLst>
      <p:ext uri="{BB962C8B-B14F-4D97-AF65-F5344CB8AC3E}">
        <p14:creationId xmlns:p14="http://schemas.microsoft.com/office/powerpoint/2010/main" val="1326409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78801130-A4BE-9266-4604-A6FD2EAC2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9A644-008F-C039-DFB1-9D6A8423D93A}"/>
              </a:ext>
            </a:extLst>
          </p:cNvPr>
          <p:cNvSpPr>
            <a:spLocks noGrp="1"/>
          </p:cNvSpPr>
          <p:nvPr>
            <p:ph type="title"/>
          </p:nvPr>
        </p:nvSpPr>
        <p:spPr>
          <a:xfrm>
            <a:off x="609600" y="116632"/>
            <a:ext cx="10972800" cy="1143000"/>
          </a:xfrm>
        </p:spPr>
        <p:txBody>
          <a:bodyPr>
            <a:normAutofit fontScale="90000"/>
          </a:bodyPr>
          <a:lstStyle/>
          <a:p>
            <a:r>
              <a:rPr lang="en-US" dirty="0"/>
              <a:t>Incidence of kidney failure treated with KRT according to age.</a:t>
            </a:r>
            <a:endParaRPr lang="tr-TR" dirty="0"/>
          </a:p>
        </p:txBody>
      </p:sp>
      <p:sp>
        <p:nvSpPr>
          <p:cNvPr id="7" name="TextBox 6">
            <a:extLst>
              <a:ext uri="{FF2B5EF4-FFF2-40B4-BE49-F238E27FC236}">
                <a16:creationId xmlns:a16="http://schemas.microsoft.com/office/drawing/2014/main" id="{15B7E52E-FAEA-8280-69CB-F36FB172E075}"/>
              </a:ext>
            </a:extLst>
          </p:cNvPr>
          <p:cNvSpPr txBox="1"/>
          <p:nvPr/>
        </p:nvSpPr>
        <p:spPr>
          <a:xfrm>
            <a:off x="7896200" y="652579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alibri"/>
                <a:ea typeface="+mn-ea"/>
                <a:cs typeface="+mn-cs"/>
              </a:rPr>
              <a:t>Nephrol</a:t>
            </a:r>
            <a:r>
              <a:rPr kumimoji="0" lang="tr-TR" sz="1800" b="0" i="0" u="none" strike="noStrike" kern="1200" cap="none" spc="0" normalizeH="0" baseline="0" noProof="0" dirty="0">
                <a:ln>
                  <a:noFill/>
                </a:ln>
                <a:solidFill>
                  <a:prstClr val="black"/>
                </a:solidFill>
                <a:effectLst/>
                <a:uLnTx/>
                <a:uFillTx/>
                <a:latin typeface="Calibri"/>
                <a:ea typeface="+mn-ea"/>
                <a:cs typeface="+mn-cs"/>
              </a:rPr>
              <a:t> Dial Transplant, 2025, </a:t>
            </a:r>
            <a:r>
              <a:rPr kumimoji="0" lang="tr-TR" sz="1800" b="0" i="0" u="none" strike="noStrike" kern="1200" cap="none" spc="0" normalizeH="0" baseline="0" noProof="0" dirty="0" err="1">
                <a:ln>
                  <a:noFill/>
                </a:ln>
                <a:solidFill>
                  <a:prstClr val="black"/>
                </a:solidFill>
                <a:effectLst/>
                <a:uLnTx/>
                <a:uFillTx/>
                <a:latin typeface="Calibri"/>
                <a:ea typeface="+mn-ea"/>
                <a:cs typeface="+mn-cs"/>
              </a:rPr>
              <a:t>Vol</a:t>
            </a:r>
            <a:r>
              <a:rPr kumimoji="0" lang="tr-TR" sz="1800" b="0" i="0" u="none" strike="noStrike" kern="1200" cap="none" spc="0" normalizeH="0" baseline="0" noProof="0" dirty="0">
                <a:ln>
                  <a:noFill/>
                </a:ln>
                <a:solidFill>
                  <a:prstClr val="black"/>
                </a:solidFill>
                <a:effectLst/>
                <a:uLnTx/>
                <a:uFillTx/>
                <a:latin typeface="Calibri"/>
                <a:ea typeface="+mn-ea"/>
                <a:cs typeface="+mn-cs"/>
              </a:rPr>
              <a:t>. 40, No. 8</a:t>
            </a:r>
          </a:p>
        </p:txBody>
      </p:sp>
      <p:pic>
        <p:nvPicPr>
          <p:cNvPr id="8" name="Content Placeholder 7" descr="A group of graphs showing different types of women's health&#10;&#10;AI-generated content may be incorrect.">
            <a:extLst>
              <a:ext uri="{FF2B5EF4-FFF2-40B4-BE49-F238E27FC236}">
                <a16:creationId xmlns:a16="http://schemas.microsoft.com/office/drawing/2014/main" id="{BB70BAD5-150C-A301-86B4-4F19468572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6650" y="1600200"/>
            <a:ext cx="8298699" cy="4525963"/>
          </a:xfrm>
        </p:spPr>
      </p:pic>
    </p:spTree>
    <p:extLst>
      <p:ext uri="{BB962C8B-B14F-4D97-AF65-F5344CB8AC3E}">
        <p14:creationId xmlns:p14="http://schemas.microsoft.com/office/powerpoint/2010/main" val="1787839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88C044AB-F52E-DA0E-F4D7-DA7FD7F03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C09F4-48E8-A870-256F-B2C8CB0E00A8}"/>
              </a:ext>
            </a:extLst>
          </p:cNvPr>
          <p:cNvSpPr>
            <a:spLocks noGrp="1"/>
          </p:cNvSpPr>
          <p:nvPr>
            <p:ph type="title"/>
          </p:nvPr>
        </p:nvSpPr>
        <p:spPr>
          <a:xfrm>
            <a:off x="609600" y="116632"/>
            <a:ext cx="10972800" cy="1143000"/>
          </a:xfrm>
        </p:spPr>
        <p:txBody>
          <a:bodyPr>
            <a:noAutofit/>
          </a:bodyPr>
          <a:lstStyle/>
          <a:p>
            <a:r>
              <a:rPr lang="en-US" sz="2800" b="1" dirty="0" err="1"/>
              <a:t>Başarılı</a:t>
            </a:r>
            <a:r>
              <a:rPr lang="en-US" sz="2800" b="1" dirty="0"/>
              <a:t> </a:t>
            </a:r>
            <a:r>
              <a:rPr lang="en-US" sz="2800" b="1" dirty="0" err="1"/>
              <a:t>ve</a:t>
            </a:r>
            <a:r>
              <a:rPr lang="en-US" sz="2800" b="1" dirty="0"/>
              <a:t> </a:t>
            </a:r>
            <a:r>
              <a:rPr lang="en-US" sz="2800" b="1" dirty="0" err="1"/>
              <a:t>hızlandırılmış</a:t>
            </a:r>
            <a:r>
              <a:rPr lang="en-US" sz="2800" b="1" dirty="0"/>
              <a:t>/</a:t>
            </a:r>
            <a:r>
              <a:rPr lang="en-US" sz="2800" b="1" dirty="0" err="1"/>
              <a:t>erken</a:t>
            </a:r>
            <a:r>
              <a:rPr lang="en-US" sz="2800" b="1" dirty="0"/>
              <a:t> </a:t>
            </a:r>
            <a:r>
              <a:rPr lang="en-US" sz="2800" b="1" dirty="0" err="1"/>
              <a:t>böbrek</a:t>
            </a:r>
            <a:r>
              <a:rPr lang="en-US" sz="2800" b="1" dirty="0"/>
              <a:t> </a:t>
            </a:r>
            <a:r>
              <a:rPr lang="en-US" sz="2800" b="1" dirty="0" err="1"/>
              <a:t>yaşlanmasının</a:t>
            </a:r>
            <a:r>
              <a:rPr lang="en-US" sz="2800" b="1" dirty="0"/>
              <a:t> </a:t>
            </a:r>
            <a:r>
              <a:rPr lang="en-US" sz="2800" b="1" dirty="0" err="1"/>
              <a:t>paradigmaları</a:t>
            </a:r>
            <a:r>
              <a:rPr lang="en-US" sz="2800" b="1" dirty="0"/>
              <a:t> </a:t>
            </a:r>
            <a:r>
              <a:rPr lang="en-US" sz="2800" b="1" dirty="0" err="1"/>
              <a:t>takip</a:t>
            </a:r>
            <a:r>
              <a:rPr lang="en-US" sz="2800" b="1" dirty="0"/>
              <a:t> </a:t>
            </a:r>
            <a:r>
              <a:rPr lang="en-US" sz="2800" b="1" dirty="0" err="1"/>
              <a:t>ederek</a:t>
            </a:r>
            <a:r>
              <a:rPr lang="en-US" sz="2800" b="1" dirty="0"/>
              <a:t> </a:t>
            </a:r>
            <a:r>
              <a:rPr lang="en-US" sz="2800" b="1" dirty="0" err="1"/>
              <a:t>kavramsal</a:t>
            </a:r>
            <a:r>
              <a:rPr lang="en-US" sz="2800" b="1" dirty="0"/>
              <a:t> </a:t>
            </a:r>
            <a:r>
              <a:rPr lang="en-US" sz="2800" b="1" dirty="0" err="1"/>
              <a:t>gösterimi</a:t>
            </a:r>
            <a:endParaRPr lang="tr-TR" sz="2800" b="1" dirty="0"/>
          </a:p>
        </p:txBody>
      </p:sp>
      <p:sp>
        <p:nvSpPr>
          <p:cNvPr id="7" name="TextBox 6">
            <a:extLst>
              <a:ext uri="{FF2B5EF4-FFF2-40B4-BE49-F238E27FC236}">
                <a16:creationId xmlns:a16="http://schemas.microsoft.com/office/drawing/2014/main" id="{25C9C26B-B8CF-0E54-0271-FF9AEFA4C241}"/>
              </a:ext>
            </a:extLst>
          </p:cNvPr>
          <p:cNvSpPr txBox="1"/>
          <p:nvPr/>
        </p:nvSpPr>
        <p:spPr>
          <a:xfrm>
            <a:off x="7896200" y="652579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alibri"/>
                <a:ea typeface="+mn-ea"/>
                <a:cs typeface="+mn-cs"/>
              </a:rPr>
              <a:t>Nephrol</a:t>
            </a:r>
            <a:r>
              <a:rPr kumimoji="0" lang="tr-TR" sz="1800" b="0" i="0" u="none" strike="noStrike" kern="1200" cap="none" spc="0" normalizeH="0" baseline="0" noProof="0" dirty="0">
                <a:ln>
                  <a:noFill/>
                </a:ln>
                <a:solidFill>
                  <a:prstClr val="black"/>
                </a:solidFill>
                <a:effectLst/>
                <a:uLnTx/>
                <a:uFillTx/>
                <a:latin typeface="Calibri"/>
                <a:ea typeface="+mn-ea"/>
                <a:cs typeface="+mn-cs"/>
              </a:rPr>
              <a:t> Dial Transplant, 2025, </a:t>
            </a:r>
            <a:r>
              <a:rPr kumimoji="0" lang="tr-TR" sz="1800" b="0" i="0" u="none" strike="noStrike" kern="1200" cap="none" spc="0" normalizeH="0" baseline="0" noProof="0" dirty="0" err="1">
                <a:ln>
                  <a:noFill/>
                </a:ln>
                <a:solidFill>
                  <a:prstClr val="black"/>
                </a:solidFill>
                <a:effectLst/>
                <a:uLnTx/>
                <a:uFillTx/>
                <a:latin typeface="Calibri"/>
                <a:ea typeface="+mn-ea"/>
                <a:cs typeface="+mn-cs"/>
              </a:rPr>
              <a:t>Vol</a:t>
            </a:r>
            <a:r>
              <a:rPr kumimoji="0" lang="tr-TR" sz="1800" b="0" i="0" u="none" strike="noStrike" kern="1200" cap="none" spc="0" normalizeH="0" baseline="0" noProof="0" dirty="0">
                <a:ln>
                  <a:noFill/>
                </a:ln>
                <a:solidFill>
                  <a:prstClr val="black"/>
                </a:solidFill>
                <a:effectLst/>
                <a:uLnTx/>
                <a:uFillTx/>
                <a:latin typeface="Calibri"/>
                <a:ea typeface="+mn-ea"/>
                <a:cs typeface="+mn-cs"/>
              </a:rPr>
              <a:t>. 40, No. 8</a:t>
            </a:r>
          </a:p>
        </p:txBody>
      </p:sp>
      <p:pic>
        <p:nvPicPr>
          <p:cNvPr id="6" name="Content Placeholder 5" descr="A graph of different age groups&#10;&#10;AI-generated content may be incorrect.">
            <a:extLst>
              <a:ext uri="{FF2B5EF4-FFF2-40B4-BE49-F238E27FC236}">
                <a16:creationId xmlns:a16="http://schemas.microsoft.com/office/drawing/2014/main" id="{0576DA93-8C70-4947-E717-29B71A8789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372" y="1600200"/>
            <a:ext cx="9035255" cy="4525963"/>
          </a:xfrm>
        </p:spPr>
      </p:pic>
    </p:spTree>
    <p:extLst>
      <p:ext uri="{BB962C8B-B14F-4D97-AF65-F5344CB8AC3E}">
        <p14:creationId xmlns:p14="http://schemas.microsoft.com/office/powerpoint/2010/main" val="1119078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E7FB-C665-4360-7766-7A7EE6C9C532}"/>
              </a:ext>
            </a:extLst>
          </p:cNvPr>
          <p:cNvSpPr>
            <a:spLocks noGrp="1"/>
          </p:cNvSpPr>
          <p:nvPr>
            <p:ph type="title"/>
          </p:nvPr>
        </p:nvSpPr>
        <p:spPr/>
        <p:txBody>
          <a:bodyPr/>
          <a:lstStyle/>
          <a:p>
            <a:r>
              <a:rPr lang="tr-TR" b="1" dirty="0"/>
              <a:t>Albüminüri – Tanısal ve Prognostik Önemi</a:t>
            </a:r>
            <a:endParaRPr lang="tr-TR" dirty="0"/>
          </a:p>
        </p:txBody>
      </p:sp>
      <p:sp>
        <p:nvSpPr>
          <p:cNvPr id="3" name="Content Placeholder 2">
            <a:extLst>
              <a:ext uri="{FF2B5EF4-FFF2-40B4-BE49-F238E27FC236}">
                <a16:creationId xmlns:a16="http://schemas.microsoft.com/office/drawing/2014/main" id="{5C7EC4B1-6420-FA04-BE6F-2403711021E0}"/>
              </a:ext>
            </a:extLst>
          </p:cNvPr>
          <p:cNvSpPr>
            <a:spLocks noGrp="1"/>
          </p:cNvSpPr>
          <p:nvPr>
            <p:ph idx="1"/>
          </p:nvPr>
        </p:nvSpPr>
        <p:spPr>
          <a:xfrm>
            <a:off x="838200" y="1556792"/>
            <a:ext cx="10515600" cy="4620171"/>
          </a:xfrm>
        </p:spPr>
        <p:txBody>
          <a:bodyPr>
            <a:normAutofit fontScale="70000" lnSpcReduction="20000"/>
          </a:bodyPr>
          <a:lstStyle/>
          <a:p>
            <a:r>
              <a:rPr lang="tr-TR" b="1" i="0" dirty="0">
                <a:solidFill>
                  <a:srgbClr val="0D0D0D"/>
                </a:solidFill>
                <a:effectLst/>
                <a:latin typeface="ui-sans-serif"/>
              </a:rPr>
              <a:t>Sınıflandırma:</a:t>
            </a:r>
            <a:br>
              <a:rPr lang="tr-TR" b="0" i="0" dirty="0">
                <a:solidFill>
                  <a:srgbClr val="0D0D0D"/>
                </a:solidFill>
                <a:effectLst/>
                <a:latin typeface="ui-sans-serif"/>
              </a:rPr>
            </a:br>
            <a:r>
              <a:rPr lang="tr-TR" b="0" i="0" dirty="0" err="1">
                <a:solidFill>
                  <a:srgbClr val="0D0D0D"/>
                </a:solidFill>
                <a:effectLst/>
                <a:latin typeface="ui-sans-serif"/>
              </a:rPr>
              <a:t>ACR’ye</a:t>
            </a:r>
            <a:r>
              <a:rPr lang="tr-TR" b="0" i="0" dirty="0">
                <a:solidFill>
                  <a:srgbClr val="0D0D0D"/>
                </a:solidFill>
                <a:effectLst/>
                <a:latin typeface="ui-sans-serif"/>
              </a:rPr>
              <a:t> göre A1 (&lt;30 mg/g), A2 (30–300 mg/g) ve A3 (&gt;300 mg/g) olarak sınıflandırılır.</a:t>
            </a:r>
            <a:br>
              <a:rPr lang="tr-TR" b="0" i="0" dirty="0">
                <a:solidFill>
                  <a:srgbClr val="0D0D0D"/>
                </a:solidFill>
                <a:effectLst/>
                <a:latin typeface="ui-sans-serif"/>
              </a:rPr>
            </a:br>
            <a:r>
              <a:rPr lang="tr-TR" b="0" i="0" dirty="0">
                <a:solidFill>
                  <a:srgbClr val="0D0D0D"/>
                </a:solidFill>
                <a:effectLst/>
                <a:latin typeface="ui-sans-serif"/>
              </a:rPr>
              <a:t>GFR kadar önemli bir evreleme bileşenidir.</a:t>
            </a:r>
          </a:p>
          <a:p>
            <a:r>
              <a:rPr lang="tr-TR" b="1" i="0" dirty="0">
                <a:solidFill>
                  <a:srgbClr val="0D0D0D"/>
                </a:solidFill>
                <a:effectLst/>
                <a:latin typeface="ui-sans-serif"/>
              </a:rPr>
              <a:t>Yaşlılarda </a:t>
            </a:r>
            <a:r>
              <a:rPr lang="tr-TR" b="1" i="0" dirty="0" err="1">
                <a:solidFill>
                  <a:srgbClr val="0D0D0D"/>
                </a:solidFill>
                <a:effectLst/>
                <a:latin typeface="ui-sans-serif"/>
              </a:rPr>
              <a:t>Normoalbüminüri</a:t>
            </a:r>
            <a:r>
              <a:rPr lang="tr-TR" b="1"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Yaşlı ve sağlıklı bireyler genellikle A1 düzeyindedir.</a:t>
            </a:r>
            <a:br>
              <a:rPr lang="tr-TR" b="0" i="0" dirty="0">
                <a:solidFill>
                  <a:srgbClr val="0D0D0D"/>
                </a:solidFill>
                <a:effectLst/>
                <a:latin typeface="ui-sans-serif"/>
              </a:rPr>
            </a:br>
            <a:r>
              <a:rPr lang="tr-TR" b="0" i="0" dirty="0">
                <a:solidFill>
                  <a:srgbClr val="0D0D0D"/>
                </a:solidFill>
                <a:effectLst/>
                <a:latin typeface="ui-sans-serif"/>
              </a:rPr>
              <a:t>Düşük GFR + A1 kombinasyonu, ilerleyici KBH riskinin düşük olduğunu gösterir; agresif tedaviden kaçınılmalıdır.</a:t>
            </a:r>
          </a:p>
          <a:p>
            <a:r>
              <a:rPr lang="tr-TR" b="1" i="0" dirty="0">
                <a:solidFill>
                  <a:srgbClr val="0D0D0D"/>
                </a:solidFill>
                <a:effectLst/>
                <a:latin typeface="ui-sans-serif"/>
              </a:rPr>
              <a:t>Mikro ve </a:t>
            </a:r>
            <a:r>
              <a:rPr lang="tr-TR" b="1" i="0" dirty="0" err="1">
                <a:solidFill>
                  <a:srgbClr val="0D0D0D"/>
                </a:solidFill>
                <a:effectLst/>
                <a:latin typeface="ui-sans-serif"/>
              </a:rPr>
              <a:t>Makroalbüminüri</a:t>
            </a:r>
            <a:r>
              <a:rPr lang="tr-TR" b="1"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A2 varlığı diyabet, hipertansiyon veya böbrek hastalığının erken göstergesi olabilir.</a:t>
            </a:r>
            <a:br>
              <a:rPr lang="tr-TR" b="0" i="0" dirty="0">
                <a:solidFill>
                  <a:srgbClr val="0D0D0D"/>
                </a:solidFill>
                <a:effectLst/>
                <a:latin typeface="ui-sans-serif"/>
              </a:rPr>
            </a:br>
            <a:r>
              <a:rPr lang="tr-TR" b="0" i="0" dirty="0">
                <a:solidFill>
                  <a:srgbClr val="0D0D0D"/>
                </a:solidFill>
                <a:effectLst/>
                <a:latin typeface="ui-sans-serif"/>
              </a:rPr>
              <a:t>A3 ise belirgin böbrek hasarı ve yüksek kardiyovasküler risk ile ilişkilidir.</a:t>
            </a:r>
          </a:p>
          <a:p>
            <a:r>
              <a:rPr lang="tr-TR" b="1" i="0" dirty="0">
                <a:solidFill>
                  <a:srgbClr val="0D0D0D"/>
                </a:solidFill>
                <a:effectLst/>
                <a:latin typeface="ui-sans-serif"/>
              </a:rPr>
              <a:t>Değişkenlik ve Tekrar Test:</a:t>
            </a:r>
            <a:br>
              <a:rPr lang="tr-TR" b="0" i="0" dirty="0">
                <a:solidFill>
                  <a:srgbClr val="0D0D0D"/>
                </a:solidFill>
                <a:effectLst/>
                <a:latin typeface="ui-sans-serif"/>
              </a:rPr>
            </a:br>
            <a:r>
              <a:rPr lang="tr-TR" b="0" i="0" dirty="0">
                <a:solidFill>
                  <a:srgbClr val="0D0D0D"/>
                </a:solidFill>
                <a:effectLst/>
                <a:latin typeface="ui-sans-serif"/>
              </a:rPr>
              <a:t>Albüminüri biyolojik olarak değişkenlik gösterebilir; sınırda değerlerde 1–2 hafta sonra tekrar edilmelidir.</a:t>
            </a:r>
            <a:br>
              <a:rPr lang="tr-TR" b="0" i="0" dirty="0">
                <a:solidFill>
                  <a:srgbClr val="0D0D0D"/>
                </a:solidFill>
                <a:effectLst/>
                <a:latin typeface="ui-sans-serif"/>
              </a:rPr>
            </a:br>
            <a:r>
              <a:rPr lang="tr-TR" b="0" i="0" dirty="0">
                <a:solidFill>
                  <a:srgbClr val="0D0D0D"/>
                </a:solidFill>
                <a:effectLst/>
                <a:latin typeface="ui-sans-serif"/>
              </a:rPr>
              <a:t>Enfeksiyon veya kalp yetmezliği gibi geçici nedenler dışlanmalıdır.</a:t>
            </a:r>
          </a:p>
          <a:p>
            <a:endParaRPr lang="tr-TR" dirty="0"/>
          </a:p>
        </p:txBody>
      </p:sp>
    </p:spTree>
    <p:extLst>
      <p:ext uri="{BB962C8B-B14F-4D97-AF65-F5344CB8AC3E}">
        <p14:creationId xmlns:p14="http://schemas.microsoft.com/office/powerpoint/2010/main" val="142239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1DA2-A984-75F4-D284-B7923476EB9E}"/>
              </a:ext>
            </a:extLst>
          </p:cNvPr>
          <p:cNvSpPr>
            <a:spLocks noGrp="1"/>
          </p:cNvSpPr>
          <p:nvPr>
            <p:ph type="title"/>
          </p:nvPr>
        </p:nvSpPr>
        <p:spPr/>
        <p:txBody>
          <a:bodyPr>
            <a:normAutofit/>
          </a:bodyPr>
          <a:lstStyle/>
          <a:p>
            <a:r>
              <a:rPr lang="tr-TR" b="1" dirty="0">
                <a:solidFill>
                  <a:srgbClr val="0D0D0D"/>
                </a:solidFill>
                <a:latin typeface="ui-sans-serif"/>
              </a:rPr>
              <a:t>Yaşlılarda KBH İçin Risk Faktörleri</a:t>
            </a:r>
            <a:endParaRPr lang="tr-TR" dirty="0"/>
          </a:p>
        </p:txBody>
      </p:sp>
      <p:sp>
        <p:nvSpPr>
          <p:cNvPr id="3" name="Content Placeholder 2">
            <a:extLst>
              <a:ext uri="{FF2B5EF4-FFF2-40B4-BE49-F238E27FC236}">
                <a16:creationId xmlns:a16="http://schemas.microsoft.com/office/drawing/2014/main" id="{83C6B791-D2B0-A496-7872-6A259386095B}"/>
              </a:ext>
            </a:extLst>
          </p:cNvPr>
          <p:cNvSpPr>
            <a:spLocks noGrp="1"/>
          </p:cNvSpPr>
          <p:nvPr>
            <p:ph idx="1"/>
          </p:nvPr>
        </p:nvSpPr>
        <p:spPr/>
        <p:txBody>
          <a:bodyPr>
            <a:normAutofit fontScale="70000" lnSpcReduction="20000"/>
          </a:bodyPr>
          <a:lstStyle/>
          <a:p>
            <a:pPr>
              <a:buFont typeface="Arial" panose="020B0604020202020204" pitchFamily="34" charset="0"/>
              <a:buChar char="•"/>
            </a:pPr>
            <a:r>
              <a:rPr lang="tr-TR" dirty="0">
                <a:solidFill>
                  <a:srgbClr val="0D0D0D"/>
                </a:solidFill>
                <a:latin typeface="ui-sans-serif"/>
              </a:rPr>
              <a:t>Yaşlanma </a:t>
            </a:r>
            <a:r>
              <a:rPr lang="tr-TR" b="1" dirty="0">
                <a:solidFill>
                  <a:srgbClr val="0D0D0D"/>
                </a:solidFill>
                <a:latin typeface="ui-sans-serif"/>
              </a:rPr>
              <a:t>tek başına</a:t>
            </a:r>
            <a:r>
              <a:rPr lang="tr-TR" dirty="0">
                <a:solidFill>
                  <a:srgbClr val="0D0D0D"/>
                </a:solidFill>
                <a:latin typeface="ui-sans-serif"/>
              </a:rPr>
              <a:t> böbrek fonksiyon kaybını açıklamaz;</a:t>
            </a:r>
            <a:br>
              <a:rPr lang="tr-TR" dirty="0">
                <a:solidFill>
                  <a:srgbClr val="0D0D0D"/>
                </a:solidFill>
                <a:latin typeface="ui-sans-serif"/>
              </a:rPr>
            </a:br>
            <a:r>
              <a:rPr lang="tr-TR" b="1" dirty="0">
                <a:solidFill>
                  <a:srgbClr val="0D0D0D"/>
                </a:solidFill>
                <a:latin typeface="ui-sans-serif"/>
              </a:rPr>
              <a:t>ek faktörler</a:t>
            </a:r>
            <a:r>
              <a:rPr lang="tr-TR" dirty="0">
                <a:solidFill>
                  <a:srgbClr val="0D0D0D"/>
                </a:solidFill>
                <a:latin typeface="ui-sans-serif"/>
              </a:rPr>
              <a:t> GFR azalmasını hızlandırır.</a:t>
            </a:r>
          </a:p>
          <a:p>
            <a:pPr>
              <a:buFont typeface="Arial" panose="020B0604020202020204" pitchFamily="34" charset="0"/>
              <a:buChar char="•"/>
            </a:pPr>
            <a:r>
              <a:rPr lang="tr-TR" dirty="0">
                <a:solidFill>
                  <a:srgbClr val="0D0D0D"/>
                </a:solidFill>
                <a:latin typeface="ui-sans-serif"/>
              </a:rPr>
              <a:t>65 yaş üzeri evre 3A–5 KBH hastalarının %60’ında 2 yıl içinde </a:t>
            </a:r>
            <a:r>
              <a:rPr lang="tr-TR" dirty="0" err="1">
                <a:solidFill>
                  <a:srgbClr val="0D0D0D"/>
                </a:solidFill>
                <a:latin typeface="ui-sans-serif"/>
              </a:rPr>
              <a:t>GFR’de</a:t>
            </a:r>
            <a:r>
              <a:rPr lang="tr-TR" dirty="0">
                <a:solidFill>
                  <a:srgbClr val="0D0D0D"/>
                </a:solidFill>
                <a:latin typeface="ui-sans-serif"/>
              </a:rPr>
              <a:t> belirgin düşüş saptanmıştır.</a:t>
            </a:r>
          </a:p>
          <a:p>
            <a:pPr>
              <a:buFont typeface="Arial" panose="020B0604020202020204" pitchFamily="34" charset="0"/>
              <a:buChar char="•"/>
            </a:pPr>
            <a:r>
              <a:rPr lang="tr-TR" b="1" dirty="0">
                <a:solidFill>
                  <a:srgbClr val="0D0D0D"/>
                </a:solidFill>
                <a:latin typeface="ui-sans-serif"/>
              </a:rPr>
              <a:t>eGFR düşüşüyle ilişkili faktörler:</a:t>
            </a:r>
            <a:endParaRPr lang="tr-TR" dirty="0">
              <a:solidFill>
                <a:srgbClr val="0D0D0D"/>
              </a:solidFill>
              <a:latin typeface="ui-sans-serif"/>
            </a:endParaRPr>
          </a:p>
          <a:p>
            <a:pPr lvl="1">
              <a:buFont typeface="Arial" panose="020B0604020202020204" pitchFamily="34" charset="0"/>
              <a:buChar char="•"/>
            </a:pPr>
            <a:r>
              <a:rPr lang="tr-TR" dirty="0">
                <a:solidFill>
                  <a:srgbClr val="0D0D0D"/>
                </a:solidFill>
                <a:latin typeface="ui-sans-serif"/>
              </a:rPr>
              <a:t>Uzun süreli </a:t>
            </a:r>
            <a:r>
              <a:rPr lang="tr-TR" b="1" dirty="0">
                <a:solidFill>
                  <a:srgbClr val="0D0D0D"/>
                </a:solidFill>
                <a:latin typeface="ui-sans-serif"/>
              </a:rPr>
              <a:t>oral analjezik kullanımı</a:t>
            </a:r>
            <a:endParaRPr lang="tr-TR" dirty="0">
              <a:solidFill>
                <a:srgbClr val="0D0D0D"/>
              </a:solidFill>
              <a:latin typeface="ui-sans-serif"/>
            </a:endParaRPr>
          </a:p>
          <a:p>
            <a:pPr lvl="1">
              <a:buFont typeface="Arial" panose="020B0604020202020204" pitchFamily="34" charset="0"/>
              <a:buChar char="•"/>
            </a:pPr>
            <a:r>
              <a:rPr lang="tr-TR" b="1" dirty="0">
                <a:solidFill>
                  <a:srgbClr val="0D0D0D"/>
                </a:solidFill>
                <a:latin typeface="ui-sans-serif"/>
              </a:rPr>
              <a:t>Metabolik sendrom</a:t>
            </a:r>
            <a:endParaRPr lang="tr-TR" dirty="0">
              <a:solidFill>
                <a:srgbClr val="0D0D0D"/>
              </a:solidFill>
              <a:latin typeface="ui-sans-serif"/>
            </a:endParaRPr>
          </a:p>
          <a:p>
            <a:pPr lvl="1">
              <a:buFont typeface="Arial" panose="020B0604020202020204" pitchFamily="34" charset="0"/>
              <a:buChar char="•"/>
            </a:pPr>
            <a:r>
              <a:rPr lang="tr-TR" b="1" dirty="0" err="1">
                <a:solidFill>
                  <a:srgbClr val="0D0D0D"/>
                </a:solidFill>
                <a:latin typeface="ui-sans-serif"/>
              </a:rPr>
              <a:t>Hiperürisemi</a:t>
            </a:r>
            <a:endParaRPr lang="tr-TR" dirty="0">
              <a:solidFill>
                <a:srgbClr val="0D0D0D"/>
              </a:solidFill>
              <a:latin typeface="ui-sans-serif"/>
            </a:endParaRPr>
          </a:p>
          <a:p>
            <a:pPr lvl="1">
              <a:buFont typeface="Arial" panose="020B0604020202020204" pitchFamily="34" charset="0"/>
              <a:buChar char="•"/>
            </a:pPr>
            <a:r>
              <a:rPr lang="tr-TR" b="1" dirty="0">
                <a:solidFill>
                  <a:srgbClr val="0D0D0D"/>
                </a:solidFill>
                <a:latin typeface="ui-sans-serif"/>
              </a:rPr>
              <a:t>Proteinüri</a:t>
            </a:r>
            <a:endParaRPr lang="tr-TR" dirty="0">
              <a:solidFill>
                <a:srgbClr val="0D0D0D"/>
              </a:solidFill>
              <a:latin typeface="ui-sans-serif"/>
            </a:endParaRPr>
          </a:p>
          <a:p>
            <a:pPr lvl="1">
              <a:buFont typeface="Arial" panose="020B0604020202020204" pitchFamily="34" charset="0"/>
              <a:buChar char="•"/>
            </a:pPr>
            <a:r>
              <a:rPr lang="tr-TR" b="1" dirty="0">
                <a:solidFill>
                  <a:srgbClr val="0D0D0D"/>
                </a:solidFill>
                <a:latin typeface="ui-sans-serif"/>
              </a:rPr>
              <a:t>Diyabetes </a:t>
            </a:r>
            <a:r>
              <a:rPr lang="tr-TR" b="1" dirty="0" err="1">
                <a:solidFill>
                  <a:srgbClr val="0D0D0D"/>
                </a:solidFill>
                <a:latin typeface="ui-sans-serif"/>
              </a:rPr>
              <a:t>mellitus</a:t>
            </a:r>
            <a:r>
              <a:rPr lang="tr-TR" b="1" dirty="0">
                <a:solidFill>
                  <a:srgbClr val="0D0D0D"/>
                </a:solidFill>
                <a:latin typeface="ui-sans-serif"/>
              </a:rPr>
              <a:t> </a:t>
            </a:r>
            <a:endParaRPr lang="tr-TR" dirty="0">
              <a:solidFill>
                <a:srgbClr val="0D0D0D"/>
              </a:solidFill>
              <a:latin typeface="ui-sans-serif"/>
            </a:endParaRPr>
          </a:p>
          <a:p>
            <a:pPr lvl="1">
              <a:buFont typeface="Arial" panose="020B0604020202020204" pitchFamily="34" charset="0"/>
              <a:buChar char="•"/>
            </a:pPr>
            <a:r>
              <a:rPr lang="tr-TR" dirty="0">
                <a:solidFill>
                  <a:srgbClr val="0D0D0D"/>
                </a:solidFill>
                <a:latin typeface="ui-sans-serif"/>
              </a:rPr>
              <a:t>Başlangıçta mevcut </a:t>
            </a:r>
            <a:r>
              <a:rPr lang="tr-TR" b="1" dirty="0">
                <a:solidFill>
                  <a:srgbClr val="0D0D0D"/>
                </a:solidFill>
                <a:latin typeface="ui-sans-serif"/>
              </a:rPr>
              <a:t>KBH varlığı</a:t>
            </a:r>
            <a:endParaRPr lang="tr-TR" dirty="0">
              <a:solidFill>
                <a:srgbClr val="0D0D0D"/>
              </a:solidFill>
              <a:latin typeface="ui-sans-serif"/>
            </a:endParaRPr>
          </a:p>
          <a:p>
            <a:pPr>
              <a:buFont typeface="Arial" panose="020B0604020202020204" pitchFamily="34" charset="0"/>
              <a:buChar char="•"/>
            </a:pPr>
            <a:r>
              <a:rPr lang="tr-TR" b="1" dirty="0">
                <a:solidFill>
                  <a:srgbClr val="0D0D0D"/>
                </a:solidFill>
                <a:latin typeface="ui-sans-serif"/>
              </a:rPr>
              <a:t>Koruyucu faktör:</a:t>
            </a:r>
            <a:br>
              <a:rPr lang="tr-TR" dirty="0">
                <a:solidFill>
                  <a:srgbClr val="0D0D0D"/>
                </a:solidFill>
                <a:latin typeface="ui-sans-serif"/>
              </a:rPr>
            </a:br>
            <a:r>
              <a:rPr lang="tr-TR" dirty="0">
                <a:solidFill>
                  <a:srgbClr val="0D0D0D"/>
                </a:solidFill>
                <a:latin typeface="ui-sans-serif"/>
              </a:rPr>
              <a:t>Düzenli </a:t>
            </a:r>
            <a:r>
              <a:rPr lang="tr-TR" b="1" dirty="0">
                <a:solidFill>
                  <a:srgbClr val="0D0D0D"/>
                </a:solidFill>
                <a:latin typeface="ui-sans-serif"/>
              </a:rPr>
              <a:t>fiziksel aktivite</a:t>
            </a:r>
            <a:r>
              <a:rPr lang="tr-TR" dirty="0">
                <a:solidFill>
                  <a:srgbClr val="0D0D0D"/>
                </a:solidFill>
                <a:latin typeface="ui-sans-serif"/>
              </a:rPr>
              <a:t>, </a:t>
            </a:r>
            <a:r>
              <a:rPr lang="tr-TR" dirty="0" err="1">
                <a:solidFill>
                  <a:srgbClr val="0D0D0D"/>
                </a:solidFill>
                <a:latin typeface="ui-sans-serif"/>
              </a:rPr>
              <a:t>GFR’de</a:t>
            </a:r>
            <a:r>
              <a:rPr lang="tr-TR" dirty="0">
                <a:solidFill>
                  <a:srgbClr val="0D0D0D"/>
                </a:solidFill>
                <a:latin typeface="ui-sans-serif"/>
              </a:rPr>
              <a:t> hızlı azalma riskini azaltır</a:t>
            </a:r>
            <a:br>
              <a:rPr lang="tr-TR" dirty="0">
                <a:solidFill>
                  <a:srgbClr val="0D0D0D"/>
                </a:solidFill>
                <a:latin typeface="ui-sans-serif"/>
              </a:rPr>
            </a:br>
            <a:r>
              <a:rPr lang="tr-TR" dirty="0">
                <a:solidFill>
                  <a:srgbClr val="0D0D0D"/>
                </a:solidFill>
                <a:latin typeface="ui-sans-serif"/>
              </a:rPr>
              <a:t>(yıllık &gt;3 </a:t>
            </a:r>
            <a:r>
              <a:rPr lang="tr-TR" dirty="0" err="1">
                <a:solidFill>
                  <a:srgbClr val="0D0D0D"/>
                </a:solidFill>
                <a:latin typeface="ui-sans-serif"/>
              </a:rPr>
              <a:t>mL</a:t>
            </a:r>
            <a:r>
              <a:rPr lang="tr-TR" dirty="0">
                <a:solidFill>
                  <a:srgbClr val="0D0D0D"/>
                </a:solidFill>
                <a:latin typeface="ui-sans-serif"/>
              </a:rPr>
              <a:t>/dk/1.73 m² kayıp daha yavaş olur).</a:t>
            </a:r>
          </a:p>
          <a:p>
            <a:endParaRPr lang="tr-TR" dirty="0"/>
          </a:p>
        </p:txBody>
      </p:sp>
      <p:sp>
        <p:nvSpPr>
          <p:cNvPr id="4" name="TextBox 3">
            <a:extLst>
              <a:ext uri="{FF2B5EF4-FFF2-40B4-BE49-F238E27FC236}">
                <a16:creationId xmlns:a16="http://schemas.microsoft.com/office/drawing/2014/main" id="{C992697E-7F57-EBE1-3ABC-94B666643918}"/>
              </a:ext>
            </a:extLst>
          </p:cNvPr>
          <p:cNvSpPr txBox="1"/>
          <p:nvPr/>
        </p:nvSpPr>
        <p:spPr>
          <a:xfrm>
            <a:off x="10056440" y="6021288"/>
            <a:ext cx="2016224" cy="369332"/>
          </a:xfrm>
          <a:prstGeom prst="rect">
            <a:avLst/>
          </a:prstGeom>
          <a:noFill/>
        </p:spPr>
        <p:txBody>
          <a:bodyPr wrap="square" rtlCol="0">
            <a:spAutoFit/>
          </a:bodyPr>
          <a:lstStyle/>
          <a:p>
            <a:r>
              <a:rPr lang="tr-TR" dirty="0"/>
              <a:t>26-27</a:t>
            </a:r>
          </a:p>
        </p:txBody>
      </p:sp>
    </p:spTree>
    <p:extLst>
      <p:ext uri="{BB962C8B-B14F-4D97-AF65-F5344CB8AC3E}">
        <p14:creationId xmlns:p14="http://schemas.microsoft.com/office/powerpoint/2010/main" val="209430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2778-A42D-03CD-D0B0-0B37C4A88EED}"/>
              </a:ext>
            </a:extLst>
          </p:cNvPr>
          <p:cNvSpPr>
            <a:spLocks noGrp="1"/>
          </p:cNvSpPr>
          <p:nvPr>
            <p:ph type="title"/>
          </p:nvPr>
        </p:nvSpPr>
        <p:spPr/>
        <p:txBody>
          <a:bodyPr/>
          <a:lstStyle/>
          <a:p>
            <a:r>
              <a:rPr lang="tr-TR" b="1" dirty="0"/>
              <a:t>Genel Bilgiler</a:t>
            </a:r>
            <a:br>
              <a:rPr lang="tr-TR" b="1" dirty="0"/>
            </a:br>
            <a:endParaRPr lang="tr-TR" b="1" dirty="0"/>
          </a:p>
        </p:txBody>
      </p:sp>
      <p:sp>
        <p:nvSpPr>
          <p:cNvPr id="3" name="Text Placeholder 2">
            <a:extLst>
              <a:ext uri="{FF2B5EF4-FFF2-40B4-BE49-F238E27FC236}">
                <a16:creationId xmlns:a16="http://schemas.microsoft.com/office/drawing/2014/main" id="{0CC509BA-899A-AE45-1C02-7EF5517A08B2}"/>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79005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6E27-D3D8-0337-CA6D-550181255CD2}"/>
              </a:ext>
            </a:extLst>
          </p:cNvPr>
          <p:cNvSpPr>
            <a:spLocks noGrp="1"/>
          </p:cNvSpPr>
          <p:nvPr>
            <p:ph type="title"/>
          </p:nvPr>
        </p:nvSpPr>
        <p:spPr/>
        <p:txBody>
          <a:bodyPr>
            <a:normAutofit fontScale="90000"/>
          </a:bodyPr>
          <a:lstStyle/>
          <a:p>
            <a:r>
              <a:rPr lang="tr-TR" b="1" dirty="0">
                <a:solidFill>
                  <a:srgbClr val="0D0D0D"/>
                </a:solidFill>
                <a:latin typeface="ui-sans-serif"/>
              </a:rPr>
              <a:t>Yaşa Bağlı Kronik Böbrek Hastalığının Patogenezi</a:t>
            </a:r>
            <a:endParaRPr lang="tr-TR" dirty="0"/>
          </a:p>
        </p:txBody>
      </p:sp>
      <p:sp>
        <p:nvSpPr>
          <p:cNvPr id="3" name="Content Placeholder 2">
            <a:extLst>
              <a:ext uri="{FF2B5EF4-FFF2-40B4-BE49-F238E27FC236}">
                <a16:creationId xmlns:a16="http://schemas.microsoft.com/office/drawing/2014/main" id="{64B3CE59-F325-D8D9-4626-DD16FB402881}"/>
              </a:ext>
            </a:extLst>
          </p:cNvPr>
          <p:cNvSpPr>
            <a:spLocks noGrp="1"/>
          </p:cNvSpPr>
          <p:nvPr>
            <p:ph idx="1"/>
          </p:nvPr>
        </p:nvSpPr>
        <p:spPr>
          <a:xfrm>
            <a:off x="609600" y="1417639"/>
            <a:ext cx="10972800" cy="5539754"/>
          </a:xfrm>
        </p:spPr>
        <p:txBody>
          <a:bodyPr>
            <a:normAutofit fontScale="47500" lnSpcReduction="20000"/>
          </a:bodyPr>
          <a:lstStyle/>
          <a:p>
            <a:pPr>
              <a:buNone/>
            </a:pPr>
            <a:r>
              <a:rPr lang="tr-TR" b="1" dirty="0"/>
              <a:t>1. Klotho ve FGF-23 Yolu</a:t>
            </a:r>
          </a:p>
          <a:p>
            <a:pPr>
              <a:buFont typeface="Arial" panose="020B0604020202020204" pitchFamily="34" charset="0"/>
              <a:buChar char="•"/>
            </a:pPr>
            <a:r>
              <a:rPr lang="tr-TR" dirty="0"/>
              <a:t>Böbrek, </a:t>
            </a:r>
            <a:r>
              <a:rPr lang="tr-TR" b="1" dirty="0"/>
              <a:t>anti-</a:t>
            </a:r>
            <a:r>
              <a:rPr lang="tr-TR" b="1" dirty="0" err="1"/>
              <a:t>aging</a:t>
            </a:r>
            <a:r>
              <a:rPr lang="tr-TR" b="1" dirty="0"/>
              <a:t> hormonu </a:t>
            </a:r>
            <a:r>
              <a:rPr lang="tr-TR" b="1" dirty="0" err="1"/>
              <a:t>klotho</a:t>
            </a:r>
            <a:r>
              <a:rPr lang="tr-TR" dirty="0"/>
              <a:t> için önemli bir kaynaktır.</a:t>
            </a:r>
          </a:p>
          <a:p>
            <a:pPr>
              <a:buFont typeface="Arial" panose="020B0604020202020204" pitchFamily="34" charset="0"/>
              <a:buChar char="•"/>
            </a:pPr>
            <a:r>
              <a:rPr lang="tr-TR" dirty="0"/>
              <a:t>Klotho, </a:t>
            </a:r>
            <a:r>
              <a:rPr lang="tr-TR" b="1" dirty="0"/>
              <a:t>FGF-23’ün </a:t>
            </a:r>
            <a:r>
              <a:rPr lang="tr-TR" b="1" dirty="0" err="1"/>
              <a:t>koreseptörü</a:t>
            </a:r>
            <a:r>
              <a:rPr lang="tr-TR" dirty="0"/>
              <a:t> olarak görev yapar.</a:t>
            </a:r>
          </a:p>
          <a:p>
            <a:pPr>
              <a:buFont typeface="Arial" panose="020B0604020202020204" pitchFamily="34" charset="0"/>
              <a:buChar char="•"/>
            </a:pPr>
            <a:r>
              <a:rPr lang="tr-TR" dirty="0"/>
              <a:t>Yaşla birlikte </a:t>
            </a:r>
            <a:r>
              <a:rPr lang="tr-TR" b="1" dirty="0" err="1"/>
              <a:t>klotho</a:t>
            </a:r>
            <a:r>
              <a:rPr lang="tr-TR" b="1" dirty="0"/>
              <a:t> düzeyi azalır</a:t>
            </a:r>
            <a:r>
              <a:rPr lang="tr-TR" dirty="0"/>
              <a:t>, </a:t>
            </a:r>
            <a:r>
              <a:rPr lang="tr-TR" b="1" dirty="0" err="1"/>
              <a:t>Wnt</a:t>
            </a:r>
            <a:r>
              <a:rPr lang="tr-TR" b="1" dirty="0"/>
              <a:t> sinyal yolunda artış</a:t>
            </a:r>
            <a:r>
              <a:rPr lang="tr-TR" dirty="0"/>
              <a:t> olur →</a:t>
            </a:r>
            <a:br>
              <a:rPr lang="tr-TR" dirty="0"/>
            </a:br>
            <a:r>
              <a:rPr lang="tr-TR" b="1" dirty="0"/>
              <a:t>fibrozis ve vasküler kalsifikasyon</a:t>
            </a:r>
            <a:r>
              <a:rPr lang="tr-TR" dirty="0"/>
              <a:t> gelişir.</a:t>
            </a:r>
          </a:p>
          <a:p>
            <a:pPr>
              <a:buFont typeface="Arial" panose="020B0604020202020204" pitchFamily="34" charset="0"/>
              <a:buChar char="•"/>
            </a:pPr>
            <a:r>
              <a:rPr lang="tr-TR" b="1" dirty="0"/>
              <a:t>Klotho eksikliği</a:t>
            </a:r>
            <a:r>
              <a:rPr lang="tr-TR" dirty="0"/>
              <a:t>, yaşlanma fenotipini taklit eder →</a:t>
            </a:r>
            <a:br>
              <a:rPr lang="tr-TR" dirty="0"/>
            </a:br>
            <a:r>
              <a:rPr lang="tr-TR" dirty="0"/>
              <a:t>gelecekte </a:t>
            </a:r>
            <a:r>
              <a:rPr lang="tr-TR" b="1" dirty="0"/>
              <a:t>anti-</a:t>
            </a:r>
            <a:r>
              <a:rPr lang="tr-TR" b="1" dirty="0" err="1"/>
              <a:t>aging</a:t>
            </a:r>
            <a:r>
              <a:rPr lang="tr-TR" b="1" dirty="0"/>
              <a:t> tedavilerde potansiyel hedef</a:t>
            </a:r>
            <a:r>
              <a:rPr lang="tr-TR" dirty="0"/>
              <a:t> olabilir.</a:t>
            </a:r>
          </a:p>
          <a:p>
            <a:pPr>
              <a:buNone/>
            </a:pPr>
            <a:br>
              <a:rPr lang="tr-TR" dirty="0"/>
            </a:br>
            <a:endParaRPr lang="tr-TR" dirty="0"/>
          </a:p>
          <a:p>
            <a:pPr>
              <a:buNone/>
            </a:pPr>
            <a:r>
              <a:rPr lang="tr-TR" b="1" dirty="0"/>
              <a:t>2. Hücresel ve Moleküler Mekanizmalar</a:t>
            </a:r>
          </a:p>
          <a:p>
            <a:pPr>
              <a:buFont typeface="Arial" panose="020B0604020202020204" pitchFamily="34" charset="0"/>
              <a:buChar char="•"/>
            </a:pPr>
            <a:r>
              <a:rPr lang="tr-TR" b="1" dirty="0"/>
              <a:t>Telomer kısalması</a:t>
            </a:r>
            <a:endParaRPr lang="tr-TR" dirty="0"/>
          </a:p>
          <a:p>
            <a:pPr>
              <a:buFont typeface="Arial" panose="020B0604020202020204" pitchFamily="34" charset="0"/>
              <a:buChar char="•"/>
            </a:pPr>
            <a:r>
              <a:rPr lang="tr-TR" b="1" dirty="0"/>
              <a:t>Mitokondri kaybı</a:t>
            </a:r>
            <a:r>
              <a:rPr lang="tr-TR" dirty="0"/>
              <a:t> ve </a:t>
            </a:r>
            <a:r>
              <a:rPr lang="tr-TR" b="1" dirty="0"/>
              <a:t>apoptoz artışı</a:t>
            </a:r>
            <a:endParaRPr lang="tr-TR" dirty="0"/>
          </a:p>
          <a:p>
            <a:pPr>
              <a:buFont typeface="Arial" panose="020B0604020202020204" pitchFamily="34" charset="0"/>
              <a:buChar char="•"/>
            </a:pPr>
            <a:r>
              <a:rPr lang="tr-TR" b="1" dirty="0"/>
              <a:t>PPAR-</a:t>
            </a:r>
            <a:r>
              <a:rPr lang="el-GR" b="1" dirty="0"/>
              <a:t>γ </a:t>
            </a:r>
            <a:r>
              <a:rPr lang="tr-TR" b="1" dirty="0"/>
              <a:t>düzeyinde azalma</a:t>
            </a:r>
            <a:endParaRPr lang="tr-TR" dirty="0"/>
          </a:p>
          <a:p>
            <a:pPr>
              <a:buFont typeface="Arial" panose="020B0604020202020204" pitchFamily="34" charset="0"/>
              <a:buChar char="•"/>
            </a:pPr>
            <a:r>
              <a:rPr lang="tr-TR" b="1" dirty="0"/>
              <a:t>Renin-anjiyotensin sistem aktivasyonu</a:t>
            </a:r>
            <a:r>
              <a:rPr lang="tr-TR" dirty="0"/>
              <a:t>, böbrekte </a:t>
            </a:r>
            <a:r>
              <a:rPr lang="tr-TR" dirty="0" err="1"/>
              <a:t>klotho</a:t>
            </a:r>
            <a:r>
              <a:rPr lang="tr-TR" dirty="0"/>
              <a:t> ekspresyonunu azaltır.</a:t>
            </a:r>
          </a:p>
          <a:p>
            <a:pPr>
              <a:buNone/>
            </a:pPr>
            <a:br>
              <a:rPr lang="tr-TR" dirty="0"/>
            </a:br>
            <a:endParaRPr lang="tr-TR" dirty="0"/>
          </a:p>
          <a:p>
            <a:pPr>
              <a:buNone/>
            </a:pPr>
            <a:r>
              <a:rPr lang="tr-TR" b="1" dirty="0"/>
              <a:t>3. Hemodinamik ve Metabolik Etkenler</a:t>
            </a:r>
          </a:p>
          <a:p>
            <a:pPr>
              <a:buFont typeface="Arial" panose="020B0604020202020204" pitchFamily="34" charset="0"/>
              <a:buChar char="•"/>
            </a:pPr>
            <a:r>
              <a:rPr lang="tr-TR" b="1" dirty="0" err="1"/>
              <a:t>Hiperfiltrasyon</a:t>
            </a:r>
            <a:r>
              <a:rPr lang="tr-TR" dirty="0"/>
              <a:t> ve </a:t>
            </a:r>
            <a:r>
              <a:rPr lang="tr-TR" b="1" dirty="0"/>
              <a:t>glomerüler hipertansiyon</a:t>
            </a:r>
            <a:endParaRPr lang="tr-TR" dirty="0"/>
          </a:p>
          <a:p>
            <a:pPr>
              <a:buFont typeface="Arial" panose="020B0604020202020204" pitchFamily="34" charset="0"/>
              <a:buChar char="•"/>
            </a:pPr>
            <a:r>
              <a:rPr lang="tr-TR" b="1" dirty="0" err="1"/>
              <a:t>Arterioler</a:t>
            </a:r>
            <a:r>
              <a:rPr lang="tr-TR" b="1" dirty="0"/>
              <a:t> sertleşme</a:t>
            </a:r>
            <a:r>
              <a:rPr lang="tr-TR" dirty="0"/>
              <a:t>, </a:t>
            </a:r>
            <a:r>
              <a:rPr lang="tr-TR" b="1" dirty="0"/>
              <a:t>endotelyal NO azalması</a:t>
            </a:r>
            <a:r>
              <a:rPr lang="tr-TR" dirty="0"/>
              <a:t>, </a:t>
            </a:r>
            <a:r>
              <a:rPr lang="tr-TR" b="1" dirty="0"/>
              <a:t>kapiller </a:t>
            </a:r>
            <a:r>
              <a:rPr lang="tr-TR" b="1" dirty="0" err="1"/>
              <a:t>iskemi</a:t>
            </a:r>
            <a:endParaRPr lang="tr-TR" dirty="0"/>
          </a:p>
          <a:p>
            <a:pPr>
              <a:buFont typeface="Arial" panose="020B0604020202020204" pitchFamily="34" charset="0"/>
              <a:buChar char="•"/>
            </a:pPr>
            <a:r>
              <a:rPr lang="tr-TR" b="1" dirty="0"/>
              <a:t>İleri </a:t>
            </a:r>
            <a:r>
              <a:rPr lang="tr-TR" b="1" dirty="0" err="1"/>
              <a:t>glikasyon</a:t>
            </a:r>
            <a:r>
              <a:rPr lang="tr-TR" b="1" dirty="0"/>
              <a:t> ürünlerinin birikimi (</a:t>
            </a:r>
            <a:r>
              <a:rPr lang="tr-TR" b="1" dirty="0" err="1"/>
              <a:t>AGEs</a:t>
            </a:r>
            <a:r>
              <a:rPr lang="tr-TR" b="1" dirty="0"/>
              <a:t>)</a:t>
            </a:r>
            <a:endParaRPr lang="tr-TR" dirty="0"/>
          </a:p>
          <a:p>
            <a:pPr>
              <a:buFont typeface="Arial" panose="020B0604020202020204" pitchFamily="34" charset="0"/>
              <a:buChar char="•"/>
            </a:pPr>
            <a:r>
              <a:rPr lang="tr-TR" b="1" dirty="0"/>
              <a:t>Fruktoz metabolizması:</a:t>
            </a:r>
            <a:r>
              <a:rPr lang="tr-TR" dirty="0"/>
              <a:t> Fruktoz metabolize edemeyen fareler,</a:t>
            </a:r>
            <a:br>
              <a:rPr lang="tr-TR" dirty="0"/>
            </a:br>
            <a:r>
              <a:rPr lang="tr-TR" b="1" dirty="0"/>
              <a:t>yaşlanmaya bağlı böbrek hasarına karşı korunaklıdır.</a:t>
            </a:r>
            <a:endParaRPr lang="tr-TR" dirty="0"/>
          </a:p>
          <a:p>
            <a:endParaRPr lang="tr-TR" dirty="0"/>
          </a:p>
        </p:txBody>
      </p:sp>
      <p:sp>
        <p:nvSpPr>
          <p:cNvPr id="4" name="TextBox 3">
            <a:extLst>
              <a:ext uri="{FF2B5EF4-FFF2-40B4-BE49-F238E27FC236}">
                <a16:creationId xmlns:a16="http://schemas.microsoft.com/office/drawing/2014/main" id="{A92B3656-68BB-F36F-2143-D93E7A26EA79}"/>
              </a:ext>
            </a:extLst>
          </p:cNvPr>
          <p:cNvSpPr txBox="1"/>
          <p:nvPr/>
        </p:nvSpPr>
        <p:spPr>
          <a:xfrm>
            <a:off x="10272464" y="5949280"/>
            <a:ext cx="1584176" cy="369332"/>
          </a:xfrm>
          <a:prstGeom prst="rect">
            <a:avLst/>
          </a:prstGeom>
          <a:noFill/>
        </p:spPr>
        <p:txBody>
          <a:bodyPr wrap="square" rtlCol="0">
            <a:spAutoFit/>
          </a:bodyPr>
          <a:lstStyle/>
          <a:p>
            <a:r>
              <a:rPr lang="tr-TR" dirty="0"/>
              <a:t>29-36</a:t>
            </a:r>
          </a:p>
        </p:txBody>
      </p:sp>
    </p:spTree>
    <p:extLst>
      <p:ext uri="{BB962C8B-B14F-4D97-AF65-F5344CB8AC3E}">
        <p14:creationId xmlns:p14="http://schemas.microsoft.com/office/powerpoint/2010/main" val="1620210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5A69-2F04-CBE4-CAB7-9CD2580F016C}"/>
              </a:ext>
            </a:extLst>
          </p:cNvPr>
          <p:cNvSpPr>
            <a:spLocks noGrp="1"/>
          </p:cNvSpPr>
          <p:nvPr>
            <p:ph type="title"/>
          </p:nvPr>
        </p:nvSpPr>
        <p:spPr/>
        <p:txBody>
          <a:bodyPr>
            <a:normAutofit/>
          </a:bodyPr>
          <a:lstStyle/>
          <a:p>
            <a:r>
              <a:rPr lang="tr-TR" b="1" dirty="0"/>
              <a:t>Yaşlılarda KBH – Başlıca Nedenler (Etiyoloji)</a:t>
            </a:r>
            <a:endParaRPr lang="tr-TR" dirty="0"/>
          </a:p>
        </p:txBody>
      </p:sp>
      <p:sp>
        <p:nvSpPr>
          <p:cNvPr id="3" name="Content Placeholder 2">
            <a:extLst>
              <a:ext uri="{FF2B5EF4-FFF2-40B4-BE49-F238E27FC236}">
                <a16:creationId xmlns:a16="http://schemas.microsoft.com/office/drawing/2014/main" id="{194EAF2D-C376-68E9-5A1C-9FE33053F72B}"/>
              </a:ext>
            </a:extLst>
          </p:cNvPr>
          <p:cNvSpPr>
            <a:spLocks noGrp="1"/>
          </p:cNvSpPr>
          <p:nvPr>
            <p:ph idx="1"/>
          </p:nvPr>
        </p:nvSpPr>
        <p:spPr/>
        <p:txBody>
          <a:bodyPr>
            <a:normAutofit fontScale="70000" lnSpcReduction="20000"/>
          </a:bodyPr>
          <a:lstStyle/>
          <a:p>
            <a:r>
              <a:rPr lang="tr-TR" b="1" i="0" dirty="0">
                <a:solidFill>
                  <a:srgbClr val="0D0D0D"/>
                </a:solidFill>
                <a:effectLst/>
                <a:latin typeface="ui-sans-serif"/>
              </a:rPr>
              <a:t>Diyabetik Nefropati:</a:t>
            </a:r>
            <a:br>
              <a:rPr lang="tr-TR" b="0" i="0" dirty="0">
                <a:solidFill>
                  <a:srgbClr val="0D0D0D"/>
                </a:solidFill>
                <a:effectLst/>
                <a:latin typeface="ui-sans-serif"/>
              </a:rPr>
            </a:br>
            <a:r>
              <a:rPr lang="tr-TR" b="0" i="0" dirty="0">
                <a:solidFill>
                  <a:srgbClr val="0D0D0D"/>
                </a:solidFill>
                <a:effectLst/>
                <a:latin typeface="ui-sans-serif"/>
              </a:rPr>
              <a:t>Gelişmiş ülkelerde son dönem böbrek yetmezliğinin en sık nedenidir.</a:t>
            </a:r>
            <a:br>
              <a:rPr lang="tr-TR" b="0" i="0" dirty="0">
                <a:solidFill>
                  <a:srgbClr val="0D0D0D"/>
                </a:solidFill>
                <a:effectLst/>
                <a:latin typeface="ui-sans-serif"/>
              </a:rPr>
            </a:br>
            <a:r>
              <a:rPr lang="tr-TR" b="0" i="0" dirty="0">
                <a:solidFill>
                  <a:srgbClr val="0D0D0D"/>
                </a:solidFill>
                <a:effectLst/>
                <a:latin typeface="ui-sans-serif"/>
              </a:rPr>
              <a:t>Uzun süreli tip 2 diyabet öyküsü varsa, KBH’nin ana nedeni genellikle diyabetik nefropatidir.</a:t>
            </a:r>
          </a:p>
          <a:p>
            <a:r>
              <a:rPr lang="tr-TR" b="1" i="0" dirty="0">
                <a:solidFill>
                  <a:srgbClr val="0D0D0D"/>
                </a:solidFill>
                <a:effectLst/>
                <a:latin typeface="ui-sans-serif"/>
              </a:rPr>
              <a:t>Hipertansif Nefroskleroz:</a:t>
            </a:r>
            <a:br>
              <a:rPr lang="tr-TR" b="0" i="0" dirty="0">
                <a:solidFill>
                  <a:srgbClr val="0D0D0D"/>
                </a:solidFill>
                <a:effectLst/>
                <a:latin typeface="ui-sans-serif"/>
              </a:rPr>
            </a:br>
            <a:r>
              <a:rPr lang="tr-TR" b="0" i="0" dirty="0">
                <a:solidFill>
                  <a:srgbClr val="0D0D0D"/>
                </a:solidFill>
                <a:effectLst/>
                <a:latin typeface="ui-sans-serif"/>
              </a:rPr>
              <a:t>Uzun süreli hipertansiyon sonucu </a:t>
            </a:r>
            <a:r>
              <a:rPr lang="tr-TR" b="1" i="0" dirty="0" err="1">
                <a:solidFill>
                  <a:srgbClr val="0D0D0D"/>
                </a:solidFill>
                <a:effectLst/>
                <a:latin typeface="ui-sans-serif"/>
              </a:rPr>
              <a:t>arteriyoloskleroz</a:t>
            </a:r>
            <a:r>
              <a:rPr lang="tr-TR" b="1" i="0" dirty="0">
                <a:solidFill>
                  <a:srgbClr val="0D0D0D"/>
                </a:solidFill>
                <a:effectLst/>
                <a:latin typeface="ui-sans-serif"/>
              </a:rPr>
              <a:t> ve nefroskleroz</a:t>
            </a:r>
            <a:r>
              <a:rPr lang="tr-TR" b="0" i="0" dirty="0">
                <a:solidFill>
                  <a:srgbClr val="0D0D0D"/>
                </a:solidFill>
                <a:effectLst/>
                <a:latin typeface="ui-sans-serif"/>
              </a:rPr>
              <a:t> gelişir.</a:t>
            </a:r>
            <a:br>
              <a:rPr lang="tr-TR" b="0" i="0" dirty="0">
                <a:solidFill>
                  <a:srgbClr val="0D0D0D"/>
                </a:solidFill>
                <a:effectLst/>
                <a:latin typeface="ui-sans-serif"/>
              </a:rPr>
            </a:br>
            <a:r>
              <a:rPr lang="tr-TR" b="0" i="0" dirty="0">
                <a:solidFill>
                  <a:srgbClr val="0D0D0D"/>
                </a:solidFill>
                <a:effectLst/>
                <a:latin typeface="ui-sans-serif"/>
              </a:rPr>
              <a:t>Yaşlılarda “iskemik nefropati” veya primer hipertansif KBH sık görülür.</a:t>
            </a:r>
          </a:p>
          <a:p>
            <a:r>
              <a:rPr lang="tr-TR" b="1" i="0" dirty="0">
                <a:solidFill>
                  <a:srgbClr val="0D0D0D"/>
                </a:solidFill>
                <a:effectLst/>
                <a:latin typeface="ui-sans-serif"/>
              </a:rPr>
              <a:t>Diğer Nedenler:</a:t>
            </a:r>
            <a:endParaRPr lang="tr-TR" b="0" i="0" dirty="0">
              <a:solidFill>
                <a:srgbClr val="0D0D0D"/>
              </a:solidFill>
              <a:effectLst/>
              <a:latin typeface="ui-sans-serif"/>
            </a:endParaRPr>
          </a:p>
          <a:p>
            <a:pPr marL="742950" lvl="1" indent="-285750"/>
            <a:r>
              <a:rPr lang="tr-TR" b="1" i="0" dirty="0">
                <a:solidFill>
                  <a:srgbClr val="0D0D0D"/>
                </a:solidFill>
                <a:effectLst/>
                <a:latin typeface="ui-sans-serif"/>
              </a:rPr>
              <a:t>Vasküler:</a:t>
            </a:r>
            <a:r>
              <a:rPr lang="tr-TR" b="0" i="0" dirty="0">
                <a:solidFill>
                  <a:srgbClr val="0D0D0D"/>
                </a:solidFill>
                <a:effectLst/>
                <a:latin typeface="ui-sans-serif"/>
              </a:rPr>
              <a:t> Aterosklerotik renal arter darlığı, yaşlılarda önemli katkı sağlar.</a:t>
            </a:r>
          </a:p>
          <a:p>
            <a:pPr marL="742950" lvl="1" indent="-285750"/>
            <a:r>
              <a:rPr lang="tr-TR" b="1" i="0" dirty="0">
                <a:solidFill>
                  <a:srgbClr val="0D0D0D"/>
                </a:solidFill>
                <a:effectLst/>
                <a:latin typeface="ui-sans-serif"/>
              </a:rPr>
              <a:t>Glomerülonefritler:</a:t>
            </a:r>
            <a:r>
              <a:rPr lang="tr-TR" b="0" i="0" dirty="0">
                <a:solidFill>
                  <a:srgbClr val="0D0D0D"/>
                </a:solidFill>
                <a:effectLst/>
                <a:latin typeface="ui-sans-serif"/>
              </a:rPr>
              <a:t> Membranöz nefropati gibi geç tanı alabilir.</a:t>
            </a:r>
          </a:p>
          <a:p>
            <a:pPr marL="742950" lvl="1" indent="-285750"/>
            <a:r>
              <a:rPr lang="tr-TR" b="1" i="0" dirty="0">
                <a:solidFill>
                  <a:srgbClr val="0D0D0D"/>
                </a:solidFill>
                <a:effectLst/>
                <a:latin typeface="ui-sans-serif"/>
              </a:rPr>
              <a:t>Obstrüktif </a:t>
            </a:r>
            <a:r>
              <a:rPr lang="tr-TR" b="1" i="0" dirty="0" err="1">
                <a:solidFill>
                  <a:srgbClr val="0D0D0D"/>
                </a:solidFill>
                <a:effectLst/>
                <a:latin typeface="ui-sans-serif"/>
              </a:rPr>
              <a:t>Üropati</a:t>
            </a:r>
            <a:r>
              <a:rPr lang="tr-TR" b="1" i="0" dirty="0">
                <a:solidFill>
                  <a:srgbClr val="0D0D0D"/>
                </a:solidFill>
                <a:effectLst/>
                <a:latin typeface="ui-sans-serif"/>
              </a:rPr>
              <a:t>:</a:t>
            </a:r>
            <a:r>
              <a:rPr lang="tr-TR" b="0" i="0" dirty="0">
                <a:solidFill>
                  <a:srgbClr val="0D0D0D"/>
                </a:solidFill>
                <a:effectLst/>
                <a:latin typeface="ui-sans-serif"/>
              </a:rPr>
              <a:t> Prostat büyümesi gibi nedenlerle geri döndürülebilir KBH yapabilir.</a:t>
            </a:r>
          </a:p>
          <a:p>
            <a:pPr marL="742950" lvl="1" indent="-285750"/>
            <a:r>
              <a:rPr lang="tr-TR" b="1" i="0" dirty="0">
                <a:solidFill>
                  <a:srgbClr val="0D0D0D"/>
                </a:solidFill>
                <a:effectLst/>
                <a:latin typeface="ui-sans-serif"/>
              </a:rPr>
              <a:t>İlaçlar ve Tekrarlayan AKI:</a:t>
            </a:r>
            <a:r>
              <a:rPr lang="tr-TR" b="0" i="0" dirty="0">
                <a:solidFill>
                  <a:srgbClr val="0D0D0D"/>
                </a:solidFill>
                <a:effectLst/>
                <a:latin typeface="ui-sans-serif"/>
              </a:rPr>
              <a:t> NSAID, kontrast vb. ajanlar kümülatif hasar yaratabilir.</a:t>
            </a:r>
          </a:p>
          <a:p>
            <a:r>
              <a:rPr lang="tr-TR" b="1" i="0" dirty="0">
                <a:solidFill>
                  <a:srgbClr val="0D0D0D"/>
                </a:solidFill>
                <a:effectLst/>
                <a:latin typeface="ui-sans-serif"/>
              </a:rPr>
              <a:t>Multifaktöriyel KBH:</a:t>
            </a:r>
            <a:br>
              <a:rPr lang="tr-TR" b="0" i="0" dirty="0">
                <a:solidFill>
                  <a:srgbClr val="0D0D0D"/>
                </a:solidFill>
                <a:effectLst/>
                <a:latin typeface="ui-sans-serif"/>
              </a:rPr>
            </a:br>
            <a:r>
              <a:rPr lang="tr-TR" b="0" i="0" dirty="0">
                <a:solidFill>
                  <a:srgbClr val="0D0D0D"/>
                </a:solidFill>
                <a:effectLst/>
                <a:latin typeface="ui-sans-serif"/>
              </a:rPr>
              <a:t>Yaşlı hastalarda genellikle birden fazla neden (örneğin diyabet + hipertansiyon) bulunur.</a:t>
            </a:r>
            <a:br>
              <a:rPr lang="tr-TR" b="0" i="0" dirty="0">
                <a:solidFill>
                  <a:srgbClr val="0D0D0D"/>
                </a:solidFill>
                <a:effectLst/>
                <a:latin typeface="ui-sans-serif"/>
              </a:rPr>
            </a:br>
            <a:r>
              <a:rPr lang="tr-TR" b="0" i="0" dirty="0">
                <a:solidFill>
                  <a:srgbClr val="0D0D0D"/>
                </a:solidFill>
                <a:effectLst/>
                <a:latin typeface="ui-sans-serif"/>
              </a:rPr>
              <a:t>Tüm faktörler düzeltilmeli ve nefrotoksik ilaçlardan kaçınılmalıdır.</a:t>
            </a:r>
          </a:p>
          <a:p>
            <a:endParaRPr lang="tr-TR" dirty="0"/>
          </a:p>
        </p:txBody>
      </p:sp>
    </p:spTree>
    <p:extLst>
      <p:ext uri="{BB962C8B-B14F-4D97-AF65-F5344CB8AC3E}">
        <p14:creationId xmlns:p14="http://schemas.microsoft.com/office/powerpoint/2010/main" val="3479623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D94C-DF43-7B82-BC01-2DF2062DC0EF}"/>
              </a:ext>
            </a:extLst>
          </p:cNvPr>
          <p:cNvSpPr>
            <a:spLocks noGrp="1"/>
          </p:cNvSpPr>
          <p:nvPr>
            <p:ph type="title"/>
          </p:nvPr>
        </p:nvSpPr>
        <p:spPr/>
        <p:txBody>
          <a:bodyPr/>
          <a:lstStyle/>
          <a:p>
            <a:r>
              <a:rPr lang="tr-TR" b="1" dirty="0"/>
              <a:t>Prognoz Modelleri – KFRE ve Diğerleri</a:t>
            </a:r>
            <a:endParaRPr lang="tr-TR" dirty="0"/>
          </a:p>
        </p:txBody>
      </p:sp>
      <p:sp>
        <p:nvSpPr>
          <p:cNvPr id="3" name="Content Placeholder 2">
            <a:extLst>
              <a:ext uri="{FF2B5EF4-FFF2-40B4-BE49-F238E27FC236}">
                <a16:creationId xmlns:a16="http://schemas.microsoft.com/office/drawing/2014/main" id="{58399D88-3926-9844-E564-F7AE6A27EFD2}"/>
              </a:ext>
            </a:extLst>
          </p:cNvPr>
          <p:cNvSpPr>
            <a:spLocks noGrp="1"/>
          </p:cNvSpPr>
          <p:nvPr>
            <p:ph idx="1"/>
          </p:nvPr>
        </p:nvSpPr>
        <p:spPr>
          <a:xfrm>
            <a:off x="609600" y="1417638"/>
            <a:ext cx="10972800" cy="5165724"/>
          </a:xfrm>
        </p:spPr>
        <p:txBody>
          <a:bodyPr>
            <a:normAutofit fontScale="70000" lnSpcReduction="20000"/>
          </a:bodyPr>
          <a:lstStyle/>
          <a:p>
            <a:r>
              <a:rPr lang="tr-TR" b="1" i="0" dirty="0">
                <a:solidFill>
                  <a:srgbClr val="0D0D0D"/>
                </a:solidFill>
                <a:effectLst/>
                <a:latin typeface="ui-sans-serif"/>
              </a:rPr>
              <a:t>KFRE (</a:t>
            </a:r>
            <a:r>
              <a:rPr lang="tr-TR" b="1" i="0" dirty="0" err="1">
                <a:solidFill>
                  <a:srgbClr val="0D0D0D"/>
                </a:solidFill>
                <a:effectLst/>
                <a:latin typeface="ui-sans-serif"/>
              </a:rPr>
              <a:t>Kidney</a:t>
            </a:r>
            <a:r>
              <a:rPr lang="tr-TR" b="1" i="0" dirty="0">
                <a:solidFill>
                  <a:srgbClr val="0D0D0D"/>
                </a:solidFill>
                <a:effectLst/>
                <a:latin typeface="ui-sans-serif"/>
              </a:rPr>
              <a:t> </a:t>
            </a:r>
            <a:r>
              <a:rPr lang="tr-TR" b="1" i="0" dirty="0" err="1">
                <a:solidFill>
                  <a:srgbClr val="0D0D0D"/>
                </a:solidFill>
                <a:effectLst/>
                <a:latin typeface="ui-sans-serif"/>
              </a:rPr>
              <a:t>Failure</a:t>
            </a:r>
            <a:r>
              <a:rPr lang="tr-TR" b="1" i="0" dirty="0">
                <a:solidFill>
                  <a:srgbClr val="0D0D0D"/>
                </a:solidFill>
                <a:effectLst/>
                <a:latin typeface="ui-sans-serif"/>
              </a:rPr>
              <a:t> Risk </a:t>
            </a:r>
            <a:r>
              <a:rPr lang="tr-TR" b="1" i="0" dirty="0" err="1">
                <a:solidFill>
                  <a:srgbClr val="0D0D0D"/>
                </a:solidFill>
                <a:effectLst/>
                <a:latin typeface="ui-sans-serif"/>
              </a:rPr>
              <a:t>Equation</a:t>
            </a:r>
            <a:r>
              <a:rPr lang="tr-TR" b="1"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KBH </a:t>
            </a:r>
            <a:r>
              <a:rPr lang="tr-TR" b="1" dirty="0">
                <a:solidFill>
                  <a:srgbClr val="0D0D0D"/>
                </a:solidFill>
                <a:effectLst/>
                <a:latin typeface="ui-sans-serif"/>
              </a:rPr>
              <a:t>evre 3–5 hastalarda 2 veya 5 yıllık diyaliz veya transplant gereksinimi </a:t>
            </a:r>
            <a:r>
              <a:rPr lang="tr-TR" b="0" i="0" dirty="0">
                <a:solidFill>
                  <a:srgbClr val="0D0D0D"/>
                </a:solidFill>
                <a:effectLst/>
                <a:latin typeface="ui-sans-serif"/>
              </a:rPr>
              <a:t>riskini tahmin eder.</a:t>
            </a:r>
            <a:br>
              <a:rPr lang="tr-TR" b="0" i="0" dirty="0">
                <a:solidFill>
                  <a:srgbClr val="0D0D0D"/>
                </a:solidFill>
                <a:effectLst/>
                <a:latin typeface="ui-sans-serif"/>
              </a:rPr>
            </a:br>
            <a:r>
              <a:rPr lang="tr-TR" b="0" i="0" dirty="0">
                <a:solidFill>
                  <a:srgbClr val="0D0D0D"/>
                </a:solidFill>
                <a:effectLst/>
                <a:latin typeface="ui-sans-serif"/>
              </a:rPr>
              <a:t>Girdi değişkenleri: </a:t>
            </a:r>
            <a:r>
              <a:rPr lang="tr-TR" b="1" i="0" dirty="0">
                <a:solidFill>
                  <a:srgbClr val="0D0D0D"/>
                </a:solidFill>
                <a:effectLst/>
                <a:latin typeface="ui-sans-serif"/>
              </a:rPr>
              <a:t>yaş, cinsiyet, eGFR, ACR</a:t>
            </a:r>
            <a:r>
              <a:rPr lang="tr-TR" b="0"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Yüksek risk hastalar erken eğitilmeli; düşük riskli hastalarda gereksiz kaygı önlenmelidir.</a:t>
            </a:r>
          </a:p>
          <a:p>
            <a:r>
              <a:rPr lang="tr-TR" b="1" i="0" dirty="0">
                <a:solidFill>
                  <a:srgbClr val="0D0D0D"/>
                </a:solidFill>
                <a:effectLst/>
                <a:latin typeface="ui-sans-serif"/>
              </a:rPr>
              <a:t>KFRE Kullanımı:</a:t>
            </a:r>
            <a:br>
              <a:rPr lang="tr-TR" b="0" i="0" dirty="0">
                <a:solidFill>
                  <a:srgbClr val="0D0D0D"/>
                </a:solidFill>
                <a:effectLst/>
                <a:latin typeface="ui-sans-serif"/>
              </a:rPr>
            </a:br>
            <a:r>
              <a:rPr lang="tr-TR" b="0" i="0" dirty="0">
                <a:solidFill>
                  <a:srgbClr val="0D0D0D"/>
                </a:solidFill>
                <a:effectLst/>
                <a:latin typeface="ui-sans-serif"/>
              </a:rPr>
              <a:t>KDIGO 2024, </a:t>
            </a:r>
            <a:r>
              <a:rPr lang="tr-TR" b="1" i="0" dirty="0">
                <a:solidFill>
                  <a:srgbClr val="0D0D0D"/>
                </a:solidFill>
                <a:effectLst/>
                <a:latin typeface="ui-sans-serif"/>
              </a:rPr>
              <a:t>rutin KFRE kullanımını</a:t>
            </a:r>
            <a:r>
              <a:rPr lang="tr-TR" b="0" i="0" dirty="0">
                <a:solidFill>
                  <a:srgbClr val="0D0D0D"/>
                </a:solidFill>
                <a:effectLst/>
                <a:latin typeface="ui-sans-serif"/>
              </a:rPr>
              <a:t> önerir.</a:t>
            </a:r>
            <a:br>
              <a:rPr lang="tr-TR" b="0" i="0" dirty="0">
                <a:solidFill>
                  <a:srgbClr val="0D0D0D"/>
                </a:solidFill>
                <a:effectLst/>
                <a:latin typeface="ui-sans-serif"/>
              </a:rPr>
            </a:br>
            <a:r>
              <a:rPr lang="tr-TR" b="0" i="0" dirty="0">
                <a:solidFill>
                  <a:srgbClr val="0D0D0D"/>
                </a:solidFill>
                <a:effectLst/>
                <a:latin typeface="ui-sans-serif"/>
              </a:rPr>
              <a:t>2 yıllık risk &gt;%10 → nefroloji bakımı; &gt;%40 → diyaliz hazırlığı yapılmalıdır.</a:t>
            </a:r>
            <a:br>
              <a:rPr lang="tr-TR" b="0" i="0" dirty="0">
                <a:solidFill>
                  <a:srgbClr val="0D0D0D"/>
                </a:solidFill>
                <a:effectLst/>
                <a:latin typeface="ui-sans-serif"/>
              </a:rPr>
            </a:br>
            <a:r>
              <a:rPr lang="tr-TR" b="0" i="0" dirty="0">
                <a:solidFill>
                  <a:srgbClr val="0D0D0D"/>
                </a:solidFill>
                <a:effectLst/>
                <a:latin typeface="ui-sans-serif"/>
              </a:rPr>
              <a:t>eGFR temelli kararların tamamlayıcısı olarak kullanılabilir.</a:t>
            </a:r>
          </a:p>
          <a:p>
            <a:r>
              <a:rPr lang="tr-TR" b="1" i="0" dirty="0">
                <a:solidFill>
                  <a:srgbClr val="0D0D0D"/>
                </a:solidFill>
                <a:effectLst/>
                <a:latin typeface="ui-sans-serif"/>
              </a:rPr>
              <a:t>Kardiyovasküler Risk Skorları:</a:t>
            </a:r>
            <a:br>
              <a:rPr lang="tr-TR" b="0" i="0" dirty="0">
                <a:solidFill>
                  <a:srgbClr val="0D0D0D"/>
                </a:solidFill>
                <a:effectLst/>
                <a:latin typeface="ui-sans-serif"/>
              </a:rPr>
            </a:br>
            <a:r>
              <a:rPr lang="tr-TR" b="0" i="0" dirty="0">
                <a:solidFill>
                  <a:srgbClr val="0D0D0D"/>
                </a:solidFill>
                <a:effectLst/>
                <a:latin typeface="ui-sans-serif"/>
              </a:rPr>
              <a:t>Yaşlı KBH hastalarında </a:t>
            </a:r>
            <a:r>
              <a:rPr lang="tr-TR" b="1" i="0" dirty="0">
                <a:solidFill>
                  <a:srgbClr val="0D0D0D"/>
                </a:solidFill>
                <a:effectLst/>
                <a:latin typeface="ui-sans-serif"/>
              </a:rPr>
              <a:t>SCORE2-OP</a:t>
            </a:r>
            <a:r>
              <a:rPr lang="tr-TR" b="0" i="0" dirty="0">
                <a:solidFill>
                  <a:srgbClr val="0D0D0D"/>
                </a:solidFill>
                <a:effectLst/>
                <a:latin typeface="ui-sans-serif"/>
              </a:rPr>
              <a:t> gibi yaşa uyarlanmış 10 yıllık risk skorları kullanılabilir.</a:t>
            </a:r>
            <a:br>
              <a:rPr lang="tr-TR" b="0" i="0" dirty="0">
                <a:solidFill>
                  <a:srgbClr val="0D0D0D"/>
                </a:solidFill>
                <a:effectLst/>
                <a:latin typeface="ui-sans-serif"/>
              </a:rPr>
            </a:br>
            <a:r>
              <a:rPr lang="tr-TR" b="0" i="0" dirty="0">
                <a:solidFill>
                  <a:srgbClr val="0D0D0D"/>
                </a:solidFill>
                <a:effectLst/>
                <a:latin typeface="ui-sans-serif"/>
              </a:rPr>
              <a:t>CKD-EPI formülü bazı modellerde entegre edilmiştir.</a:t>
            </a:r>
          </a:p>
          <a:p>
            <a:r>
              <a:rPr lang="tr-TR" b="1" i="0" dirty="0">
                <a:solidFill>
                  <a:srgbClr val="0D0D0D"/>
                </a:solidFill>
                <a:effectLst/>
                <a:latin typeface="ui-sans-serif"/>
              </a:rPr>
              <a:t>Mortalite Tahmini:</a:t>
            </a:r>
            <a:br>
              <a:rPr lang="tr-TR" b="0" i="0" dirty="0">
                <a:solidFill>
                  <a:srgbClr val="0D0D0D"/>
                </a:solidFill>
                <a:effectLst/>
                <a:latin typeface="ui-sans-serif"/>
              </a:rPr>
            </a:br>
            <a:r>
              <a:rPr lang="tr-TR" b="0" i="0" dirty="0">
                <a:solidFill>
                  <a:srgbClr val="0D0D0D"/>
                </a:solidFill>
                <a:effectLst/>
                <a:latin typeface="ui-sans-serif"/>
              </a:rPr>
              <a:t>“</a:t>
            </a:r>
            <a:r>
              <a:rPr lang="tr-TR" b="1" i="0" dirty="0" err="1">
                <a:solidFill>
                  <a:srgbClr val="0D0D0D"/>
                </a:solidFill>
                <a:effectLst/>
                <a:latin typeface="ui-sans-serif"/>
              </a:rPr>
              <a:t>Surprise</a:t>
            </a:r>
            <a:r>
              <a:rPr lang="tr-TR" b="1" i="0" dirty="0">
                <a:solidFill>
                  <a:srgbClr val="0D0D0D"/>
                </a:solidFill>
                <a:effectLst/>
                <a:latin typeface="ui-sans-serif"/>
              </a:rPr>
              <a:t> </a:t>
            </a:r>
            <a:r>
              <a:rPr lang="tr-TR" b="1" i="0" dirty="0" err="1">
                <a:solidFill>
                  <a:srgbClr val="0D0D0D"/>
                </a:solidFill>
                <a:effectLst/>
                <a:latin typeface="ui-sans-serif"/>
              </a:rPr>
              <a:t>Question</a:t>
            </a:r>
            <a:r>
              <a:rPr lang="tr-TR" b="0" i="0" dirty="0">
                <a:solidFill>
                  <a:srgbClr val="0D0D0D"/>
                </a:solidFill>
                <a:effectLst/>
                <a:latin typeface="ui-sans-serif"/>
              </a:rPr>
              <a:t>” (Bu hasta 12 ay içinde ölürse şaşırır mıyım?) basit ama etkili bir araçtır.</a:t>
            </a:r>
            <a:br>
              <a:rPr lang="tr-TR" b="0" i="0" dirty="0">
                <a:solidFill>
                  <a:srgbClr val="0D0D0D"/>
                </a:solidFill>
                <a:effectLst/>
                <a:latin typeface="ui-sans-serif"/>
              </a:rPr>
            </a:br>
            <a:r>
              <a:rPr lang="tr-TR" b="0" i="0" dirty="0">
                <a:solidFill>
                  <a:srgbClr val="0D0D0D"/>
                </a:solidFill>
                <a:effectLst/>
                <a:latin typeface="ui-sans-serif"/>
              </a:rPr>
              <a:t>Ayrıca </a:t>
            </a:r>
            <a:r>
              <a:rPr lang="tr-TR" b="1" i="0" dirty="0" err="1">
                <a:solidFill>
                  <a:srgbClr val="0D0D0D"/>
                </a:solidFill>
                <a:effectLst/>
                <a:latin typeface="ui-sans-serif"/>
              </a:rPr>
              <a:t>Charlson</a:t>
            </a:r>
            <a:r>
              <a:rPr lang="tr-TR" b="1" i="0" dirty="0">
                <a:solidFill>
                  <a:srgbClr val="0D0D0D"/>
                </a:solidFill>
                <a:effectLst/>
                <a:latin typeface="ui-sans-serif"/>
              </a:rPr>
              <a:t> Komorbidite İndeksi</a:t>
            </a:r>
            <a:r>
              <a:rPr lang="tr-TR" b="0" i="0" dirty="0">
                <a:solidFill>
                  <a:srgbClr val="0D0D0D"/>
                </a:solidFill>
                <a:effectLst/>
                <a:latin typeface="ui-sans-serif"/>
              </a:rPr>
              <a:t> yüksekse 1 yıllık mortalite olasılığı da yüksektir.</a:t>
            </a:r>
          </a:p>
          <a:p>
            <a:endParaRPr lang="tr-TR" dirty="0"/>
          </a:p>
        </p:txBody>
      </p:sp>
    </p:spTree>
    <p:extLst>
      <p:ext uri="{BB962C8B-B14F-4D97-AF65-F5344CB8AC3E}">
        <p14:creationId xmlns:p14="http://schemas.microsoft.com/office/powerpoint/2010/main" val="427995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1EC20-0B6A-B9A3-73C5-81289B513F32}"/>
            </a:ext>
          </a:extLst>
        </p:cNvPr>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96154175-6B40-D689-40DB-0DB69D0B768D}"/>
              </a:ext>
            </a:extLst>
          </p:cNvPr>
          <p:cNvGraphicFramePr>
            <a:graphicFrameLocks noGrp="1"/>
          </p:cNvGraphicFramePr>
          <p:nvPr/>
        </p:nvGraphicFramePr>
        <p:xfrm>
          <a:off x="479376" y="1556792"/>
          <a:ext cx="10675986" cy="4221073"/>
        </p:xfrm>
        <a:graphic>
          <a:graphicData uri="http://schemas.openxmlformats.org/drawingml/2006/table">
            <a:tbl>
              <a:tblPr/>
              <a:tblGrid>
                <a:gridCol w="3558662">
                  <a:extLst>
                    <a:ext uri="{9D8B030D-6E8A-4147-A177-3AD203B41FA5}">
                      <a16:colId xmlns:a16="http://schemas.microsoft.com/office/drawing/2014/main" val="2062393663"/>
                    </a:ext>
                  </a:extLst>
                </a:gridCol>
                <a:gridCol w="3558662">
                  <a:extLst>
                    <a:ext uri="{9D8B030D-6E8A-4147-A177-3AD203B41FA5}">
                      <a16:colId xmlns:a16="http://schemas.microsoft.com/office/drawing/2014/main" val="1186703376"/>
                    </a:ext>
                  </a:extLst>
                </a:gridCol>
                <a:gridCol w="3558662">
                  <a:extLst>
                    <a:ext uri="{9D8B030D-6E8A-4147-A177-3AD203B41FA5}">
                      <a16:colId xmlns:a16="http://schemas.microsoft.com/office/drawing/2014/main" val="2005657165"/>
                    </a:ext>
                  </a:extLst>
                </a:gridCol>
              </a:tblGrid>
              <a:tr h="402007">
                <a:tc>
                  <a:txBody>
                    <a:bodyPr/>
                    <a:lstStyle/>
                    <a:p>
                      <a:pPr>
                        <a:buNone/>
                      </a:pPr>
                      <a:r>
                        <a:rPr lang="tr-TR"/>
                        <a:t>🔢 </a:t>
                      </a:r>
                      <a:r>
                        <a:rPr lang="tr-TR" b="1"/>
                        <a:t>Model</a:t>
                      </a:r>
                      <a:endParaRPr lang="tr-TR"/>
                    </a:p>
                  </a:txBody>
                  <a:tcPr anchor="ctr">
                    <a:lnL>
                      <a:noFill/>
                    </a:lnL>
                    <a:lnR>
                      <a:noFill/>
                    </a:lnR>
                    <a:lnT>
                      <a:noFill/>
                    </a:lnT>
                    <a:lnB>
                      <a:noFill/>
                    </a:lnB>
                    <a:noFill/>
                  </a:tcPr>
                </a:tc>
                <a:tc>
                  <a:txBody>
                    <a:bodyPr/>
                    <a:lstStyle/>
                    <a:p>
                      <a:pPr>
                        <a:buNone/>
                      </a:pPr>
                      <a:r>
                        <a:rPr lang="tr-TR"/>
                        <a:t>🧍‍♀️ </a:t>
                      </a:r>
                      <a:r>
                        <a:rPr lang="tr-TR" b="1"/>
                        <a:t>Kime Uygulanır</a:t>
                      </a:r>
                      <a:endParaRPr lang="tr-TR"/>
                    </a:p>
                  </a:txBody>
                  <a:tcPr anchor="ctr">
                    <a:lnL>
                      <a:noFill/>
                    </a:lnL>
                    <a:lnR>
                      <a:noFill/>
                    </a:lnR>
                    <a:lnT>
                      <a:noFill/>
                    </a:lnT>
                    <a:lnB>
                      <a:noFill/>
                    </a:lnB>
                    <a:noFill/>
                  </a:tcPr>
                </a:tc>
                <a:tc>
                  <a:txBody>
                    <a:bodyPr/>
                    <a:lstStyle/>
                    <a:p>
                      <a:pPr>
                        <a:buNone/>
                      </a:pPr>
                      <a:r>
                        <a:rPr lang="tr-TR"/>
                        <a:t>🔮 </a:t>
                      </a:r>
                      <a:r>
                        <a:rPr lang="tr-TR" b="1"/>
                        <a:t>Tahmin Ettiği</a:t>
                      </a:r>
                      <a:endParaRPr lang="tr-TR"/>
                    </a:p>
                  </a:txBody>
                  <a:tcPr anchor="ctr">
                    <a:lnL>
                      <a:noFill/>
                    </a:lnL>
                    <a:lnR>
                      <a:noFill/>
                    </a:lnR>
                    <a:lnT>
                      <a:noFill/>
                    </a:lnT>
                    <a:lnB>
                      <a:noFill/>
                    </a:lnB>
                    <a:noFill/>
                  </a:tcPr>
                </a:tc>
                <a:extLst>
                  <a:ext uri="{0D108BD9-81ED-4DB2-BD59-A6C34878D82A}">
                    <a16:rowId xmlns:a16="http://schemas.microsoft.com/office/drawing/2014/main" val="646371198"/>
                  </a:ext>
                </a:extLst>
              </a:tr>
              <a:tr h="402007">
                <a:tc>
                  <a:txBody>
                    <a:bodyPr/>
                    <a:lstStyle/>
                    <a:p>
                      <a:pPr>
                        <a:buNone/>
                      </a:pPr>
                      <a:r>
                        <a:rPr lang="tr-TR" b="1" dirty="0" err="1"/>
                        <a:t>Kidney</a:t>
                      </a:r>
                      <a:r>
                        <a:rPr lang="tr-TR" b="1" dirty="0"/>
                        <a:t> </a:t>
                      </a:r>
                      <a:r>
                        <a:rPr lang="tr-TR" b="1" dirty="0" err="1"/>
                        <a:t>Failure</a:t>
                      </a:r>
                      <a:r>
                        <a:rPr lang="tr-TR" b="1" dirty="0"/>
                        <a:t> Risk </a:t>
                      </a:r>
                      <a:r>
                        <a:rPr lang="tr-TR" b="1" dirty="0" err="1"/>
                        <a:t>Equation</a:t>
                      </a:r>
                      <a:endParaRPr lang="tr-TR" dirty="0"/>
                    </a:p>
                  </a:txBody>
                  <a:tcPr anchor="ctr">
                    <a:lnL>
                      <a:noFill/>
                    </a:lnL>
                    <a:lnR>
                      <a:noFill/>
                    </a:lnR>
                    <a:lnT>
                      <a:noFill/>
                    </a:lnT>
                    <a:lnB>
                      <a:noFill/>
                    </a:lnB>
                    <a:noFill/>
                  </a:tcPr>
                </a:tc>
                <a:tc>
                  <a:txBody>
                    <a:bodyPr/>
                    <a:lstStyle/>
                    <a:p>
                      <a:pPr>
                        <a:buNone/>
                      </a:pPr>
                      <a:r>
                        <a:rPr lang="nn-NO"/>
                        <a:t>eGFR &lt; 60 mL/dk/1.73m²</a:t>
                      </a:r>
                    </a:p>
                  </a:txBody>
                  <a:tcPr anchor="ctr">
                    <a:lnL>
                      <a:noFill/>
                    </a:lnL>
                    <a:lnR>
                      <a:noFill/>
                    </a:lnR>
                    <a:lnT>
                      <a:noFill/>
                    </a:lnT>
                    <a:lnB>
                      <a:noFill/>
                    </a:lnB>
                    <a:noFill/>
                  </a:tcPr>
                </a:tc>
                <a:tc>
                  <a:txBody>
                    <a:bodyPr/>
                    <a:lstStyle/>
                    <a:p>
                      <a:pPr>
                        <a:buNone/>
                      </a:pPr>
                      <a:r>
                        <a:rPr lang="tr-TR"/>
                        <a:t>2–5 yılda </a:t>
                      </a:r>
                      <a:r>
                        <a:rPr lang="tr-TR" b="1"/>
                        <a:t>ESKD riski</a:t>
                      </a:r>
                      <a:endParaRPr lang="tr-TR"/>
                    </a:p>
                  </a:txBody>
                  <a:tcPr anchor="ctr">
                    <a:lnL>
                      <a:noFill/>
                    </a:lnL>
                    <a:lnR>
                      <a:noFill/>
                    </a:lnR>
                    <a:lnT>
                      <a:noFill/>
                    </a:lnT>
                    <a:lnB>
                      <a:noFill/>
                    </a:lnB>
                    <a:noFill/>
                  </a:tcPr>
                </a:tc>
                <a:extLst>
                  <a:ext uri="{0D108BD9-81ED-4DB2-BD59-A6C34878D82A}">
                    <a16:rowId xmlns:a16="http://schemas.microsoft.com/office/drawing/2014/main" val="1422408330"/>
                  </a:ext>
                </a:extLst>
              </a:tr>
              <a:tr h="703512">
                <a:tc>
                  <a:txBody>
                    <a:bodyPr/>
                    <a:lstStyle/>
                    <a:p>
                      <a:pPr>
                        <a:buNone/>
                      </a:pPr>
                      <a:r>
                        <a:rPr lang="tr-TR" b="1"/>
                        <a:t>ACR Conversion</a:t>
                      </a:r>
                      <a:endParaRPr lang="tr-TR"/>
                    </a:p>
                  </a:txBody>
                  <a:tcPr anchor="ctr">
                    <a:lnL>
                      <a:noFill/>
                    </a:lnL>
                    <a:lnR>
                      <a:noFill/>
                    </a:lnR>
                    <a:lnT>
                      <a:noFill/>
                    </a:lnT>
                    <a:lnB>
                      <a:noFill/>
                    </a:lnB>
                    <a:noFill/>
                  </a:tcPr>
                </a:tc>
                <a:tc>
                  <a:txBody>
                    <a:bodyPr/>
                    <a:lstStyle/>
                    <a:p>
                      <a:pPr>
                        <a:buNone/>
                      </a:pPr>
                      <a:r>
                        <a:rPr lang="tr-TR"/>
                        <a:t>Yalnızca PCR veya dipstick sonucu olanlar</a:t>
                      </a:r>
                    </a:p>
                  </a:txBody>
                  <a:tcPr anchor="ctr">
                    <a:lnL>
                      <a:noFill/>
                    </a:lnL>
                    <a:lnR>
                      <a:noFill/>
                    </a:lnR>
                    <a:lnT>
                      <a:noFill/>
                    </a:lnT>
                    <a:lnB>
                      <a:noFill/>
                    </a:lnB>
                    <a:noFill/>
                  </a:tcPr>
                </a:tc>
                <a:tc>
                  <a:txBody>
                    <a:bodyPr/>
                    <a:lstStyle/>
                    <a:p>
                      <a:pPr>
                        <a:buNone/>
                      </a:pPr>
                      <a:r>
                        <a:rPr lang="tr-TR"/>
                        <a:t>Gerçek </a:t>
                      </a:r>
                      <a:r>
                        <a:rPr lang="tr-TR" b="1"/>
                        <a:t>ACR değeri</a:t>
                      </a:r>
                      <a:endParaRPr lang="tr-TR"/>
                    </a:p>
                  </a:txBody>
                  <a:tcPr anchor="ctr">
                    <a:lnL>
                      <a:noFill/>
                    </a:lnL>
                    <a:lnR>
                      <a:noFill/>
                    </a:lnR>
                    <a:lnT>
                      <a:noFill/>
                    </a:lnT>
                    <a:lnB>
                      <a:noFill/>
                    </a:lnB>
                    <a:noFill/>
                  </a:tcPr>
                </a:tc>
                <a:extLst>
                  <a:ext uri="{0D108BD9-81ED-4DB2-BD59-A6C34878D82A}">
                    <a16:rowId xmlns:a16="http://schemas.microsoft.com/office/drawing/2014/main" val="3689770107"/>
                  </a:ext>
                </a:extLst>
              </a:tr>
              <a:tr h="402007">
                <a:tc>
                  <a:txBody>
                    <a:bodyPr/>
                    <a:lstStyle/>
                    <a:p>
                      <a:pPr>
                        <a:buNone/>
                      </a:pPr>
                      <a:r>
                        <a:rPr lang="tr-TR" b="1"/>
                        <a:t>Risk of eGFR &lt; 60</a:t>
                      </a:r>
                      <a:endParaRPr lang="tr-TR"/>
                    </a:p>
                  </a:txBody>
                  <a:tcPr anchor="ctr">
                    <a:lnL>
                      <a:noFill/>
                    </a:lnL>
                    <a:lnR>
                      <a:noFill/>
                    </a:lnR>
                    <a:lnT>
                      <a:noFill/>
                    </a:lnT>
                    <a:lnB>
                      <a:noFill/>
                    </a:lnB>
                    <a:noFill/>
                  </a:tcPr>
                </a:tc>
                <a:tc>
                  <a:txBody>
                    <a:bodyPr/>
                    <a:lstStyle/>
                    <a:p>
                      <a:pPr>
                        <a:buNone/>
                      </a:pPr>
                      <a:r>
                        <a:rPr lang="tr-TR" dirty="0"/>
                        <a:t>eGFR &gt; 60</a:t>
                      </a:r>
                    </a:p>
                  </a:txBody>
                  <a:tcPr anchor="ctr">
                    <a:lnL>
                      <a:noFill/>
                    </a:lnL>
                    <a:lnR>
                      <a:noFill/>
                    </a:lnR>
                    <a:lnT>
                      <a:noFill/>
                    </a:lnT>
                    <a:lnB>
                      <a:noFill/>
                    </a:lnB>
                    <a:noFill/>
                  </a:tcPr>
                </a:tc>
                <a:tc>
                  <a:txBody>
                    <a:bodyPr/>
                    <a:lstStyle/>
                    <a:p>
                      <a:pPr>
                        <a:buNone/>
                      </a:pPr>
                      <a:r>
                        <a:rPr lang="tr-TR"/>
                        <a:t>5 yılda </a:t>
                      </a:r>
                      <a:r>
                        <a:rPr lang="tr-TR" b="1"/>
                        <a:t>KBH gelişme riski</a:t>
                      </a:r>
                      <a:endParaRPr lang="tr-TR"/>
                    </a:p>
                  </a:txBody>
                  <a:tcPr anchor="ctr">
                    <a:lnL>
                      <a:noFill/>
                    </a:lnL>
                    <a:lnR>
                      <a:noFill/>
                    </a:lnR>
                    <a:lnT>
                      <a:noFill/>
                    </a:lnT>
                    <a:lnB>
                      <a:noFill/>
                    </a:lnB>
                    <a:noFill/>
                  </a:tcPr>
                </a:tc>
                <a:extLst>
                  <a:ext uri="{0D108BD9-81ED-4DB2-BD59-A6C34878D82A}">
                    <a16:rowId xmlns:a16="http://schemas.microsoft.com/office/drawing/2014/main" val="2938747696"/>
                  </a:ext>
                </a:extLst>
              </a:tr>
              <a:tr h="402007">
                <a:tc>
                  <a:txBody>
                    <a:bodyPr/>
                    <a:lstStyle/>
                    <a:p>
                      <a:pPr>
                        <a:buNone/>
                      </a:pPr>
                      <a:r>
                        <a:rPr lang="tr-TR" b="1"/>
                        <a:t>%40 eGFR Düşüş Riski</a:t>
                      </a:r>
                      <a:endParaRPr lang="tr-TR"/>
                    </a:p>
                  </a:txBody>
                  <a:tcPr anchor="ctr">
                    <a:lnL>
                      <a:noFill/>
                    </a:lnL>
                    <a:lnR>
                      <a:noFill/>
                    </a:lnR>
                    <a:lnT>
                      <a:noFill/>
                    </a:lnT>
                    <a:lnB>
                      <a:noFill/>
                    </a:lnB>
                    <a:noFill/>
                  </a:tcPr>
                </a:tc>
                <a:tc>
                  <a:txBody>
                    <a:bodyPr/>
                    <a:lstStyle/>
                    <a:p>
                      <a:pPr>
                        <a:buNone/>
                      </a:pPr>
                      <a:r>
                        <a:rPr lang="tr-TR"/>
                        <a:t>Herkes</a:t>
                      </a:r>
                    </a:p>
                  </a:txBody>
                  <a:tcPr anchor="ctr">
                    <a:lnL>
                      <a:noFill/>
                    </a:lnL>
                    <a:lnR>
                      <a:noFill/>
                    </a:lnR>
                    <a:lnT>
                      <a:noFill/>
                    </a:lnT>
                    <a:lnB>
                      <a:noFill/>
                    </a:lnB>
                    <a:noFill/>
                  </a:tcPr>
                </a:tc>
                <a:tc>
                  <a:txBody>
                    <a:bodyPr/>
                    <a:lstStyle/>
                    <a:p>
                      <a:pPr>
                        <a:buNone/>
                      </a:pPr>
                      <a:r>
                        <a:rPr lang="tr-TR"/>
                        <a:t>3 yılda </a:t>
                      </a:r>
                      <a:r>
                        <a:rPr lang="tr-TR" b="1"/>
                        <a:t>%40 eGFR düşüşü riski</a:t>
                      </a:r>
                      <a:endParaRPr lang="tr-TR"/>
                    </a:p>
                  </a:txBody>
                  <a:tcPr anchor="ctr">
                    <a:lnL>
                      <a:noFill/>
                    </a:lnL>
                    <a:lnR>
                      <a:noFill/>
                    </a:lnR>
                    <a:lnT>
                      <a:noFill/>
                    </a:lnT>
                    <a:lnB>
                      <a:noFill/>
                    </a:lnB>
                    <a:noFill/>
                  </a:tcPr>
                </a:tc>
                <a:extLst>
                  <a:ext uri="{0D108BD9-81ED-4DB2-BD59-A6C34878D82A}">
                    <a16:rowId xmlns:a16="http://schemas.microsoft.com/office/drawing/2014/main" val="4136748719"/>
                  </a:ext>
                </a:extLst>
              </a:tr>
              <a:tr h="703512">
                <a:tc>
                  <a:txBody>
                    <a:bodyPr/>
                    <a:lstStyle/>
                    <a:p>
                      <a:pPr>
                        <a:buNone/>
                      </a:pPr>
                      <a:r>
                        <a:rPr lang="tr-TR" b="1"/>
                        <a:t>SCORE2 / PCE Modelleri</a:t>
                      </a:r>
                      <a:endParaRPr lang="tr-TR"/>
                    </a:p>
                  </a:txBody>
                  <a:tcPr anchor="ctr">
                    <a:lnL>
                      <a:noFill/>
                    </a:lnL>
                    <a:lnR>
                      <a:noFill/>
                    </a:lnR>
                    <a:lnT>
                      <a:noFill/>
                    </a:lnT>
                    <a:lnB>
                      <a:noFill/>
                    </a:lnB>
                    <a:noFill/>
                  </a:tcPr>
                </a:tc>
                <a:tc>
                  <a:txBody>
                    <a:bodyPr/>
                    <a:lstStyle/>
                    <a:p>
                      <a:pPr>
                        <a:buNone/>
                      </a:pPr>
                      <a:r>
                        <a:rPr lang="tr-TR"/>
                        <a:t>Herkes</a:t>
                      </a:r>
                    </a:p>
                  </a:txBody>
                  <a:tcPr anchor="ctr">
                    <a:lnL>
                      <a:noFill/>
                    </a:lnL>
                    <a:lnR>
                      <a:noFill/>
                    </a:lnR>
                    <a:lnT>
                      <a:noFill/>
                    </a:lnT>
                    <a:lnB>
                      <a:noFill/>
                    </a:lnB>
                    <a:noFill/>
                  </a:tcPr>
                </a:tc>
                <a:tc>
                  <a:txBody>
                    <a:bodyPr/>
                    <a:lstStyle/>
                    <a:p>
                      <a:pPr>
                        <a:buNone/>
                      </a:pPr>
                      <a:r>
                        <a:rPr lang="tr-TR"/>
                        <a:t>10 yılda </a:t>
                      </a:r>
                      <a:r>
                        <a:rPr lang="tr-TR" b="1"/>
                        <a:t>MI, inme, CVD / ASCVD riski</a:t>
                      </a:r>
                      <a:endParaRPr lang="tr-TR"/>
                    </a:p>
                  </a:txBody>
                  <a:tcPr anchor="ctr">
                    <a:lnL>
                      <a:noFill/>
                    </a:lnL>
                    <a:lnR>
                      <a:noFill/>
                    </a:lnR>
                    <a:lnT>
                      <a:noFill/>
                    </a:lnT>
                    <a:lnB>
                      <a:noFill/>
                    </a:lnB>
                    <a:noFill/>
                  </a:tcPr>
                </a:tc>
                <a:extLst>
                  <a:ext uri="{0D108BD9-81ED-4DB2-BD59-A6C34878D82A}">
                    <a16:rowId xmlns:a16="http://schemas.microsoft.com/office/drawing/2014/main" val="1858228722"/>
                  </a:ext>
                </a:extLst>
              </a:tr>
              <a:tr h="402007">
                <a:tc>
                  <a:txBody>
                    <a:bodyPr/>
                    <a:lstStyle/>
                    <a:p>
                      <a:pPr>
                        <a:buNone/>
                      </a:pPr>
                      <a:r>
                        <a:rPr lang="tr-TR" b="1"/>
                        <a:t>Donör Adayı Aracı</a:t>
                      </a:r>
                      <a:endParaRPr lang="tr-TR"/>
                    </a:p>
                  </a:txBody>
                  <a:tcPr anchor="ctr">
                    <a:lnL>
                      <a:noFill/>
                    </a:lnL>
                    <a:lnR>
                      <a:noFill/>
                    </a:lnR>
                    <a:lnT>
                      <a:noFill/>
                    </a:lnT>
                    <a:lnB>
                      <a:noFill/>
                    </a:lnB>
                    <a:noFill/>
                  </a:tcPr>
                </a:tc>
                <a:tc>
                  <a:txBody>
                    <a:bodyPr/>
                    <a:lstStyle/>
                    <a:p>
                      <a:pPr>
                        <a:buNone/>
                      </a:pPr>
                      <a:r>
                        <a:rPr lang="tr-TR"/>
                        <a:t>Düşük riskli donör adayları</a:t>
                      </a:r>
                    </a:p>
                  </a:txBody>
                  <a:tcPr anchor="ctr">
                    <a:lnL>
                      <a:noFill/>
                    </a:lnL>
                    <a:lnR>
                      <a:noFill/>
                    </a:lnR>
                    <a:lnT>
                      <a:noFill/>
                    </a:lnT>
                    <a:lnB>
                      <a:noFill/>
                    </a:lnB>
                    <a:noFill/>
                  </a:tcPr>
                </a:tc>
                <a:tc>
                  <a:txBody>
                    <a:bodyPr/>
                    <a:lstStyle/>
                    <a:p>
                      <a:pPr>
                        <a:buNone/>
                      </a:pPr>
                      <a:r>
                        <a:rPr lang="tr-TR"/>
                        <a:t>15 yıl ve ömür boyu </a:t>
                      </a:r>
                      <a:r>
                        <a:rPr lang="tr-TR" b="1"/>
                        <a:t>ESKD riski</a:t>
                      </a:r>
                      <a:endParaRPr lang="tr-TR"/>
                    </a:p>
                  </a:txBody>
                  <a:tcPr anchor="ctr">
                    <a:lnL>
                      <a:noFill/>
                    </a:lnL>
                    <a:lnR>
                      <a:noFill/>
                    </a:lnR>
                    <a:lnT>
                      <a:noFill/>
                    </a:lnT>
                    <a:lnB>
                      <a:noFill/>
                    </a:lnB>
                    <a:noFill/>
                  </a:tcPr>
                </a:tc>
                <a:extLst>
                  <a:ext uri="{0D108BD9-81ED-4DB2-BD59-A6C34878D82A}">
                    <a16:rowId xmlns:a16="http://schemas.microsoft.com/office/drawing/2014/main" val="1219391775"/>
                  </a:ext>
                </a:extLst>
              </a:tr>
              <a:tr h="402007">
                <a:tc>
                  <a:txBody>
                    <a:bodyPr/>
                    <a:lstStyle/>
                    <a:p>
                      <a:pPr>
                        <a:buNone/>
                      </a:pPr>
                      <a:r>
                        <a:rPr lang="tr-TR" b="1"/>
                        <a:t>İleri KBH Aracı</a:t>
                      </a:r>
                      <a:endParaRPr lang="tr-TR"/>
                    </a:p>
                  </a:txBody>
                  <a:tcPr anchor="ctr">
                    <a:lnL>
                      <a:noFill/>
                    </a:lnL>
                    <a:lnR>
                      <a:noFill/>
                    </a:lnR>
                    <a:lnT>
                      <a:noFill/>
                    </a:lnT>
                    <a:lnB>
                      <a:noFill/>
                    </a:lnB>
                    <a:noFill/>
                  </a:tcPr>
                </a:tc>
                <a:tc>
                  <a:txBody>
                    <a:bodyPr/>
                    <a:lstStyle/>
                    <a:p>
                      <a:pPr>
                        <a:buNone/>
                      </a:pPr>
                      <a:r>
                        <a:rPr lang="tr-TR"/>
                        <a:t>eGFR &lt; 30</a:t>
                      </a:r>
                    </a:p>
                  </a:txBody>
                  <a:tcPr anchor="ctr">
                    <a:lnL>
                      <a:noFill/>
                    </a:lnL>
                    <a:lnR>
                      <a:noFill/>
                    </a:lnR>
                    <a:lnT>
                      <a:noFill/>
                    </a:lnT>
                    <a:lnB>
                      <a:noFill/>
                    </a:lnB>
                    <a:noFill/>
                  </a:tcPr>
                </a:tc>
                <a:tc>
                  <a:txBody>
                    <a:bodyPr/>
                    <a:lstStyle/>
                    <a:p>
                      <a:pPr>
                        <a:buNone/>
                      </a:pPr>
                      <a:r>
                        <a:rPr lang="tr-TR"/>
                        <a:t>2–4 yılda </a:t>
                      </a:r>
                      <a:r>
                        <a:rPr lang="tr-TR" b="1"/>
                        <a:t>ESKD, CVD ve ölüm riski</a:t>
                      </a:r>
                      <a:endParaRPr lang="tr-TR"/>
                    </a:p>
                  </a:txBody>
                  <a:tcPr anchor="ctr">
                    <a:lnL>
                      <a:noFill/>
                    </a:lnL>
                    <a:lnR>
                      <a:noFill/>
                    </a:lnR>
                    <a:lnT>
                      <a:noFill/>
                    </a:lnT>
                    <a:lnB>
                      <a:noFill/>
                    </a:lnB>
                    <a:noFill/>
                  </a:tcPr>
                </a:tc>
                <a:extLst>
                  <a:ext uri="{0D108BD9-81ED-4DB2-BD59-A6C34878D82A}">
                    <a16:rowId xmlns:a16="http://schemas.microsoft.com/office/drawing/2014/main" val="2370125327"/>
                  </a:ext>
                </a:extLst>
              </a:tr>
              <a:tr h="402007">
                <a:tc>
                  <a:txBody>
                    <a:bodyPr/>
                    <a:lstStyle/>
                    <a:p>
                      <a:pPr>
                        <a:buNone/>
                      </a:pPr>
                      <a:r>
                        <a:rPr lang="tr-TR" b="1"/>
                        <a:t>PAD Riski</a:t>
                      </a:r>
                      <a:endParaRPr lang="tr-TR"/>
                    </a:p>
                  </a:txBody>
                  <a:tcPr anchor="ctr">
                    <a:lnL>
                      <a:noFill/>
                    </a:lnL>
                    <a:lnR>
                      <a:noFill/>
                    </a:lnR>
                    <a:lnT>
                      <a:noFill/>
                    </a:lnT>
                    <a:lnB>
                      <a:noFill/>
                    </a:lnB>
                    <a:noFill/>
                  </a:tcPr>
                </a:tc>
                <a:tc>
                  <a:txBody>
                    <a:bodyPr/>
                    <a:lstStyle/>
                    <a:p>
                      <a:pPr>
                        <a:buNone/>
                      </a:pPr>
                      <a:r>
                        <a:rPr lang="tr-TR"/>
                        <a:t>Herkes</a:t>
                      </a:r>
                    </a:p>
                  </a:txBody>
                  <a:tcPr anchor="ctr">
                    <a:lnL>
                      <a:noFill/>
                    </a:lnL>
                    <a:lnR>
                      <a:noFill/>
                    </a:lnR>
                    <a:lnT>
                      <a:noFill/>
                    </a:lnT>
                    <a:lnB>
                      <a:noFill/>
                    </a:lnB>
                    <a:noFill/>
                  </a:tcPr>
                </a:tc>
                <a:tc>
                  <a:txBody>
                    <a:bodyPr/>
                    <a:lstStyle/>
                    <a:p>
                      <a:pPr>
                        <a:buNone/>
                      </a:pPr>
                      <a:r>
                        <a:rPr lang="tr-TR" dirty="0"/>
                        <a:t>Mevcut ve ömür boyu </a:t>
                      </a:r>
                      <a:r>
                        <a:rPr lang="tr-TR" b="1" dirty="0"/>
                        <a:t>PAD riski</a:t>
                      </a:r>
                      <a:endParaRPr lang="tr-TR" dirty="0"/>
                    </a:p>
                  </a:txBody>
                  <a:tcPr anchor="ctr">
                    <a:lnL>
                      <a:noFill/>
                    </a:lnL>
                    <a:lnR>
                      <a:noFill/>
                    </a:lnR>
                    <a:lnT>
                      <a:noFill/>
                    </a:lnT>
                    <a:lnB>
                      <a:noFill/>
                    </a:lnB>
                    <a:noFill/>
                  </a:tcPr>
                </a:tc>
                <a:extLst>
                  <a:ext uri="{0D108BD9-81ED-4DB2-BD59-A6C34878D82A}">
                    <a16:rowId xmlns:a16="http://schemas.microsoft.com/office/drawing/2014/main" val="2170439320"/>
                  </a:ext>
                </a:extLst>
              </a:tr>
            </a:tbl>
          </a:graphicData>
        </a:graphic>
      </p:graphicFrame>
      <p:sp>
        <p:nvSpPr>
          <p:cNvPr id="9" name="Title 1">
            <a:extLst>
              <a:ext uri="{FF2B5EF4-FFF2-40B4-BE49-F238E27FC236}">
                <a16:creationId xmlns:a16="http://schemas.microsoft.com/office/drawing/2014/main" id="{A7D7174C-5815-3C11-82E4-F634FB4A2385}"/>
              </a:ext>
            </a:extLst>
          </p:cNvPr>
          <p:cNvSpPr>
            <a:spLocks noGrp="1"/>
          </p:cNvSpPr>
          <p:nvPr>
            <p:ph type="title"/>
          </p:nvPr>
        </p:nvSpPr>
        <p:spPr>
          <a:xfrm>
            <a:off x="479376" y="-147316"/>
            <a:ext cx="10675986" cy="1450757"/>
          </a:xfrm>
        </p:spPr>
        <p:txBody>
          <a:bodyPr>
            <a:normAutofit/>
          </a:bodyPr>
          <a:lstStyle/>
          <a:p>
            <a:r>
              <a:rPr lang="tr-TR" sz="3200" b="1" dirty="0">
                <a:latin typeface="Abadi" panose="020F0502020204030204" pitchFamily="34" charset="-94"/>
              </a:rPr>
              <a:t>CKD</a:t>
            </a:r>
            <a:r>
              <a:rPr lang="en-US" sz="3200" b="1" dirty="0">
                <a:latin typeface="Abadi" panose="020F0502020204030204" pitchFamily="34" charset="-94"/>
              </a:rPr>
              <a:t>-PC (</a:t>
            </a:r>
            <a:r>
              <a:rPr lang="en-US" sz="3200" b="1" dirty="0" err="1">
                <a:latin typeface="Abadi" panose="020F0502020204030204" pitchFamily="34" charset="-94"/>
              </a:rPr>
              <a:t>Kronik</a:t>
            </a:r>
            <a:r>
              <a:rPr lang="en-US" sz="3200" b="1" dirty="0">
                <a:latin typeface="Abadi" panose="020F0502020204030204" pitchFamily="34" charset="-94"/>
              </a:rPr>
              <a:t> </a:t>
            </a:r>
            <a:r>
              <a:rPr lang="en-US" sz="3200" b="1" dirty="0" err="1">
                <a:latin typeface="Abadi" panose="020F0502020204030204" pitchFamily="34" charset="-94"/>
              </a:rPr>
              <a:t>Böbrek</a:t>
            </a:r>
            <a:r>
              <a:rPr lang="en-US" sz="3200" b="1" dirty="0">
                <a:latin typeface="Abadi" panose="020F0502020204030204" pitchFamily="34" charset="-94"/>
              </a:rPr>
              <a:t> </a:t>
            </a:r>
            <a:r>
              <a:rPr lang="en-US" sz="3200" b="1" dirty="0" err="1">
                <a:latin typeface="Abadi" panose="020F0502020204030204" pitchFamily="34" charset="-94"/>
              </a:rPr>
              <a:t>Hastalığı</a:t>
            </a:r>
            <a:r>
              <a:rPr lang="en-US" sz="3200" b="1" dirty="0">
                <a:latin typeface="Abadi" panose="020F0502020204030204" pitchFamily="34" charset="-94"/>
              </a:rPr>
              <a:t> Prognoz </a:t>
            </a:r>
            <a:r>
              <a:rPr lang="en-US" sz="3200" b="1" dirty="0" err="1">
                <a:latin typeface="Abadi" panose="020F0502020204030204" pitchFamily="34" charset="-94"/>
              </a:rPr>
              <a:t>Konsorsiyumu</a:t>
            </a:r>
            <a:r>
              <a:rPr lang="en-US" sz="3200" b="1" dirty="0">
                <a:latin typeface="Abadi" panose="020F0502020204030204" pitchFamily="34" charset="-94"/>
              </a:rPr>
              <a:t>) Risk </a:t>
            </a:r>
            <a:r>
              <a:rPr lang="en-US" sz="3200" b="1" dirty="0" err="1">
                <a:latin typeface="Abadi" panose="020F0502020204030204" pitchFamily="34" charset="-94"/>
              </a:rPr>
              <a:t>Modelleri</a:t>
            </a:r>
            <a:r>
              <a:rPr lang="tr-TR" sz="3200" b="1" dirty="0">
                <a:latin typeface="Abadi" panose="020F0502020204030204" pitchFamily="34" charset="-94"/>
              </a:rPr>
              <a:t>-</a:t>
            </a:r>
            <a:r>
              <a:rPr lang="en-US" sz="3200" b="1" dirty="0" err="1">
                <a:latin typeface="Abadi" panose="020F0502020204030204" pitchFamily="34" charset="-94"/>
              </a:rPr>
              <a:t>Geriatri</a:t>
            </a:r>
            <a:endParaRPr lang="tr-TR" sz="3200" b="1" dirty="0">
              <a:latin typeface="Abadi" panose="020F0502020204030204" pitchFamily="34" charset="-94"/>
            </a:endParaRPr>
          </a:p>
        </p:txBody>
      </p:sp>
      <p:sp>
        <p:nvSpPr>
          <p:cNvPr id="11" name="TextBox 10">
            <a:extLst>
              <a:ext uri="{FF2B5EF4-FFF2-40B4-BE49-F238E27FC236}">
                <a16:creationId xmlns:a16="http://schemas.microsoft.com/office/drawing/2014/main" id="{3120CB24-63A4-F639-6018-72CEFE827E89}"/>
              </a:ext>
            </a:extLst>
          </p:cNvPr>
          <p:cNvSpPr txBox="1"/>
          <p:nvPr/>
        </p:nvSpPr>
        <p:spPr>
          <a:xfrm>
            <a:off x="191344" y="6284566"/>
            <a:ext cx="6097978" cy="369332"/>
          </a:xfrm>
          <a:prstGeom prst="rect">
            <a:avLst/>
          </a:prstGeom>
          <a:noFill/>
        </p:spPr>
        <p:txBody>
          <a:bodyPr wrap="square">
            <a:spAutoFit/>
          </a:bodyPr>
          <a:lstStyle/>
          <a:p>
            <a:r>
              <a:rPr lang="tr-TR" dirty="0">
                <a:hlinkClick r:id="rId2"/>
              </a:rPr>
              <a:t>https://www.ckdpc.org/risk-models.html</a:t>
            </a:r>
            <a:r>
              <a:rPr lang="tr-TR" dirty="0"/>
              <a:t> </a:t>
            </a:r>
          </a:p>
        </p:txBody>
      </p:sp>
    </p:spTree>
    <p:extLst>
      <p:ext uri="{BB962C8B-B14F-4D97-AF65-F5344CB8AC3E}">
        <p14:creationId xmlns:p14="http://schemas.microsoft.com/office/powerpoint/2010/main" val="858416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D69C61E2-C976-EB58-F3FA-7941094A0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36" y="-1457"/>
            <a:ext cx="9556329" cy="5524286"/>
          </a:xfrm>
        </p:spPr>
      </p:pic>
      <p:pic>
        <p:nvPicPr>
          <p:cNvPr id="71" name="Picture 70" descr="A screenshot of a score&#10;&#10;AI-generated content may be incorrect.">
            <a:extLst>
              <a:ext uri="{FF2B5EF4-FFF2-40B4-BE49-F238E27FC236}">
                <a16:creationId xmlns:a16="http://schemas.microsoft.com/office/drawing/2014/main" id="{0BC3BC19-DC27-0C52-2998-47CB5EF95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200" y="-1457"/>
            <a:ext cx="4412512" cy="6858000"/>
          </a:xfrm>
          <a:prstGeom prst="rect">
            <a:avLst/>
          </a:prstGeom>
        </p:spPr>
      </p:pic>
      <p:sp>
        <p:nvSpPr>
          <p:cNvPr id="73" name="Title 72">
            <a:extLst>
              <a:ext uri="{FF2B5EF4-FFF2-40B4-BE49-F238E27FC236}">
                <a16:creationId xmlns:a16="http://schemas.microsoft.com/office/drawing/2014/main" id="{EBF34AC1-6F07-3CE4-B9BA-5DC5C8463942}"/>
              </a:ext>
            </a:extLst>
          </p:cNvPr>
          <p:cNvSpPr>
            <a:spLocks noGrp="1"/>
          </p:cNvSpPr>
          <p:nvPr>
            <p:ph type="title"/>
          </p:nvPr>
        </p:nvSpPr>
        <p:spPr/>
        <p:txBody>
          <a:bodyPr/>
          <a:lstStyle/>
          <a:p>
            <a:endParaRPr lang="tr-TR" dirty="0"/>
          </a:p>
        </p:txBody>
      </p:sp>
    </p:spTree>
    <p:extLst>
      <p:ext uri="{BB962C8B-B14F-4D97-AF65-F5344CB8AC3E}">
        <p14:creationId xmlns:p14="http://schemas.microsoft.com/office/powerpoint/2010/main" val="145509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9A0C-0DDC-6B03-AD09-2CA599065C4D}"/>
              </a:ext>
            </a:extLst>
          </p:cNvPr>
          <p:cNvSpPr>
            <a:spLocks noGrp="1"/>
          </p:cNvSpPr>
          <p:nvPr>
            <p:ph type="title"/>
          </p:nvPr>
        </p:nvSpPr>
        <p:spPr/>
        <p:txBody>
          <a:bodyPr/>
          <a:lstStyle/>
          <a:p>
            <a:r>
              <a:rPr lang="tr-TR" b="1" dirty="0"/>
              <a:t>Yaşa Göre İzlem Sıklığı – Kılavuz Önerileri</a:t>
            </a:r>
            <a:endParaRPr lang="tr-TR" dirty="0"/>
          </a:p>
        </p:txBody>
      </p:sp>
      <p:sp>
        <p:nvSpPr>
          <p:cNvPr id="3" name="Content Placeholder 2">
            <a:extLst>
              <a:ext uri="{FF2B5EF4-FFF2-40B4-BE49-F238E27FC236}">
                <a16:creationId xmlns:a16="http://schemas.microsoft.com/office/drawing/2014/main" id="{851C68C7-6726-3643-F99A-46983351725A}"/>
              </a:ext>
            </a:extLst>
          </p:cNvPr>
          <p:cNvSpPr>
            <a:spLocks noGrp="1"/>
          </p:cNvSpPr>
          <p:nvPr>
            <p:ph idx="1"/>
          </p:nvPr>
        </p:nvSpPr>
        <p:spPr>
          <a:xfrm>
            <a:off x="263352" y="1600201"/>
            <a:ext cx="11319048" cy="4709119"/>
          </a:xfrm>
        </p:spPr>
        <p:txBody>
          <a:bodyPr>
            <a:normAutofit fontScale="70000" lnSpcReduction="20000"/>
          </a:bodyPr>
          <a:lstStyle/>
          <a:p>
            <a:r>
              <a:rPr lang="tr-TR" b="1" i="0" dirty="0">
                <a:solidFill>
                  <a:srgbClr val="0D0D0D"/>
                </a:solidFill>
                <a:effectLst/>
                <a:latin typeface="ui-sans-serif"/>
              </a:rPr>
              <a:t>Düşük Riskli Hastalar:</a:t>
            </a:r>
            <a:br>
              <a:rPr lang="tr-TR" b="0" i="0" dirty="0">
                <a:solidFill>
                  <a:srgbClr val="0D0D0D"/>
                </a:solidFill>
                <a:effectLst/>
                <a:latin typeface="ui-sans-serif"/>
              </a:rPr>
            </a:br>
            <a:r>
              <a:rPr lang="tr-TR" b="0" i="0" dirty="0">
                <a:solidFill>
                  <a:srgbClr val="0D0D0D"/>
                </a:solidFill>
                <a:effectLst/>
                <a:latin typeface="ui-sans-serif"/>
              </a:rPr>
              <a:t>Hafif GFR düşüklüğü (ör. G3a) ve albüminüri yoksa </a:t>
            </a:r>
            <a:r>
              <a:rPr lang="tr-TR" b="1" i="0" dirty="0">
                <a:solidFill>
                  <a:srgbClr val="0D0D0D"/>
                </a:solidFill>
                <a:effectLst/>
                <a:latin typeface="ui-sans-serif"/>
              </a:rPr>
              <a:t>yılda 1 kez</a:t>
            </a:r>
            <a:r>
              <a:rPr lang="tr-TR" b="0" i="0" dirty="0">
                <a:solidFill>
                  <a:srgbClr val="0D0D0D"/>
                </a:solidFill>
                <a:effectLst/>
                <a:latin typeface="ui-sans-serif"/>
              </a:rPr>
              <a:t> temel laboratuvar takibi yeterlidir.</a:t>
            </a:r>
            <a:br>
              <a:rPr lang="tr-TR" b="0" i="0" dirty="0">
                <a:solidFill>
                  <a:srgbClr val="0D0D0D"/>
                </a:solidFill>
                <a:effectLst/>
                <a:latin typeface="ui-sans-serif"/>
              </a:rPr>
            </a:br>
            <a:r>
              <a:rPr lang="tr-TR" b="0" i="0" dirty="0">
                <a:solidFill>
                  <a:srgbClr val="0D0D0D"/>
                </a:solidFill>
                <a:effectLst/>
                <a:latin typeface="ui-sans-serif"/>
              </a:rPr>
              <a:t>Genel sağlık durumu ve primer hekim izlemi ön plandadır.</a:t>
            </a:r>
          </a:p>
          <a:p>
            <a:r>
              <a:rPr lang="tr-TR" b="1" i="0" dirty="0">
                <a:solidFill>
                  <a:srgbClr val="0D0D0D"/>
                </a:solidFill>
                <a:effectLst/>
                <a:latin typeface="ui-sans-serif"/>
              </a:rPr>
              <a:t>Orta Riskli Hastalar:</a:t>
            </a:r>
            <a:br>
              <a:rPr lang="tr-TR" b="0" i="0" dirty="0">
                <a:solidFill>
                  <a:srgbClr val="0D0D0D"/>
                </a:solidFill>
                <a:effectLst/>
                <a:latin typeface="ui-sans-serif"/>
              </a:rPr>
            </a:br>
            <a:r>
              <a:rPr lang="tr-TR" b="0" i="0" dirty="0">
                <a:solidFill>
                  <a:srgbClr val="0D0D0D"/>
                </a:solidFill>
                <a:effectLst/>
                <a:latin typeface="ui-sans-serif"/>
              </a:rPr>
              <a:t>GFR (G3b–G4) veya A2 düzeyinde albüminüri varsa </a:t>
            </a:r>
            <a:r>
              <a:rPr lang="tr-TR" b="1" i="0" dirty="0">
                <a:solidFill>
                  <a:srgbClr val="0D0D0D"/>
                </a:solidFill>
                <a:effectLst/>
                <a:latin typeface="ui-sans-serif"/>
              </a:rPr>
              <a:t>yılda 2–3 kez</a:t>
            </a:r>
            <a:r>
              <a:rPr lang="tr-TR" b="0" i="0" dirty="0">
                <a:solidFill>
                  <a:srgbClr val="0D0D0D"/>
                </a:solidFill>
                <a:effectLst/>
                <a:latin typeface="ui-sans-serif"/>
              </a:rPr>
              <a:t> nefrolojik değerlendirme önerilir.</a:t>
            </a:r>
            <a:br>
              <a:rPr lang="tr-TR" b="0" i="0" dirty="0">
                <a:solidFill>
                  <a:srgbClr val="0D0D0D"/>
                </a:solidFill>
                <a:effectLst/>
                <a:latin typeface="ui-sans-serif"/>
              </a:rPr>
            </a:br>
            <a:r>
              <a:rPr lang="tr-TR" b="0" i="0" dirty="0">
                <a:solidFill>
                  <a:srgbClr val="0D0D0D"/>
                </a:solidFill>
                <a:effectLst/>
                <a:latin typeface="ui-sans-serif"/>
              </a:rPr>
              <a:t>eGFR, ACR ve elektrolitler düzenli olarak izlenmelidir.</a:t>
            </a:r>
          </a:p>
          <a:p>
            <a:r>
              <a:rPr lang="tr-TR" b="1" i="0" dirty="0">
                <a:solidFill>
                  <a:srgbClr val="0D0D0D"/>
                </a:solidFill>
                <a:effectLst/>
                <a:latin typeface="ui-sans-serif"/>
              </a:rPr>
              <a:t>Yüksek Riskli / İlerleyici Hastalar:</a:t>
            </a:r>
            <a:br>
              <a:rPr lang="tr-TR" b="0" i="0" dirty="0">
                <a:solidFill>
                  <a:srgbClr val="0D0D0D"/>
                </a:solidFill>
                <a:effectLst/>
                <a:latin typeface="ui-sans-serif"/>
              </a:rPr>
            </a:br>
            <a:r>
              <a:rPr lang="tr-TR" b="0" i="0" dirty="0">
                <a:solidFill>
                  <a:srgbClr val="0D0D0D"/>
                </a:solidFill>
                <a:effectLst/>
                <a:latin typeface="ui-sans-serif"/>
              </a:rPr>
              <a:t>GFR &lt;30 ml/dk (G4–G5) veya A3 </a:t>
            </a:r>
            <a:r>
              <a:rPr lang="tr-TR" b="0" i="0" dirty="0" err="1">
                <a:solidFill>
                  <a:srgbClr val="0D0D0D"/>
                </a:solidFill>
                <a:effectLst/>
                <a:latin typeface="ui-sans-serif"/>
              </a:rPr>
              <a:t>albüminürisi</a:t>
            </a:r>
            <a:r>
              <a:rPr lang="tr-TR" b="0" i="0" dirty="0">
                <a:solidFill>
                  <a:srgbClr val="0D0D0D"/>
                </a:solidFill>
                <a:effectLst/>
                <a:latin typeface="ui-sans-serif"/>
              </a:rPr>
              <a:t> olanlar </a:t>
            </a:r>
            <a:r>
              <a:rPr lang="tr-TR" b="1" i="0" dirty="0">
                <a:solidFill>
                  <a:srgbClr val="0D0D0D"/>
                </a:solidFill>
                <a:effectLst/>
                <a:latin typeface="ui-sans-serif"/>
              </a:rPr>
              <a:t>3 ayda bir</a:t>
            </a:r>
            <a:r>
              <a:rPr lang="tr-TR" b="0" i="0" dirty="0">
                <a:solidFill>
                  <a:srgbClr val="0D0D0D"/>
                </a:solidFill>
                <a:effectLst/>
                <a:latin typeface="ui-sans-serif"/>
              </a:rPr>
              <a:t> izlenmelidir.</a:t>
            </a:r>
            <a:br>
              <a:rPr lang="tr-TR" b="0" i="0" dirty="0">
                <a:solidFill>
                  <a:srgbClr val="0D0D0D"/>
                </a:solidFill>
                <a:effectLst/>
                <a:latin typeface="ui-sans-serif"/>
              </a:rPr>
            </a:br>
            <a:r>
              <a:rPr lang="tr-TR" b="0" i="0" dirty="0">
                <a:solidFill>
                  <a:srgbClr val="0D0D0D"/>
                </a:solidFill>
                <a:effectLst/>
                <a:latin typeface="ui-sans-serif"/>
              </a:rPr>
              <a:t>Bu hastalar multidisipliner bakımda (diyetisyen, kardiyolog vb.) takip edilmelidir.</a:t>
            </a:r>
          </a:p>
          <a:p>
            <a:r>
              <a:rPr lang="tr-TR" b="1" i="0" dirty="0">
                <a:solidFill>
                  <a:srgbClr val="0D0D0D"/>
                </a:solidFill>
                <a:effectLst/>
                <a:latin typeface="ui-sans-serif"/>
              </a:rPr>
              <a:t>Uzman Sevki:</a:t>
            </a:r>
            <a:br>
              <a:rPr lang="tr-TR" b="0" i="0" dirty="0">
                <a:solidFill>
                  <a:srgbClr val="0D0D0D"/>
                </a:solidFill>
                <a:effectLst/>
                <a:latin typeface="ui-sans-serif"/>
              </a:rPr>
            </a:br>
            <a:r>
              <a:rPr lang="tr-TR" b="1" i="0" dirty="0">
                <a:solidFill>
                  <a:srgbClr val="0D0D0D"/>
                </a:solidFill>
                <a:effectLst/>
                <a:latin typeface="ui-sans-serif"/>
              </a:rPr>
              <a:t>KFRE 2 yıllık risk &gt;%10</a:t>
            </a:r>
            <a:r>
              <a:rPr lang="tr-TR" b="0" i="0" dirty="0">
                <a:solidFill>
                  <a:srgbClr val="0D0D0D"/>
                </a:solidFill>
                <a:effectLst/>
                <a:latin typeface="ui-sans-serif"/>
              </a:rPr>
              <a:t> olan hastalar nefroloğa yönlendirilmelidir.</a:t>
            </a:r>
            <a:br>
              <a:rPr lang="tr-TR" b="0" i="0" dirty="0">
                <a:solidFill>
                  <a:srgbClr val="0D0D0D"/>
                </a:solidFill>
                <a:effectLst/>
                <a:latin typeface="ui-sans-serif"/>
              </a:rPr>
            </a:br>
            <a:r>
              <a:rPr lang="tr-TR" b="0" i="0" dirty="0">
                <a:solidFill>
                  <a:srgbClr val="0D0D0D"/>
                </a:solidFill>
                <a:effectLst/>
                <a:latin typeface="ui-sans-serif"/>
              </a:rPr>
              <a:t>GFR &lt;20–25 ml/dk olduğunda diyaliz veya transplant hazırlığı düşünülmelidir.</a:t>
            </a:r>
            <a:br>
              <a:rPr lang="tr-TR" b="0" i="0" dirty="0">
                <a:solidFill>
                  <a:srgbClr val="0D0D0D"/>
                </a:solidFill>
                <a:effectLst/>
                <a:latin typeface="ui-sans-serif"/>
              </a:rPr>
            </a:br>
            <a:r>
              <a:rPr lang="tr-TR" b="0" i="0" dirty="0">
                <a:solidFill>
                  <a:srgbClr val="0D0D0D"/>
                </a:solidFill>
                <a:effectLst/>
                <a:latin typeface="ui-sans-serif"/>
              </a:rPr>
              <a:t>Yaşlılarda kırılganlık ve komorbidite varlığında erken nefroloji değerlendirmesi önemlidir.</a:t>
            </a:r>
          </a:p>
          <a:p>
            <a:endParaRPr lang="tr-TR" dirty="0"/>
          </a:p>
        </p:txBody>
      </p:sp>
    </p:spTree>
    <p:extLst>
      <p:ext uri="{BB962C8B-B14F-4D97-AF65-F5344CB8AC3E}">
        <p14:creationId xmlns:p14="http://schemas.microsoft.com/office/powerpoint/2010/main" val="1114931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1F4366B0-B074-71F6-CB4E-C25D97E63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F4B30-621D-0E2B-0E2B-3DD7B2714EFE}"/>
              </a:ext>
            </a:extLst>
          </p:cNvPr>
          <p:cNvSpPr>
            <a:spLocks noGrp="1"/>
          </p:cNvSpPr>
          <p:nvPr>
            <p:ph type="title"/>
          </p:nvPr>
        </p:nvSpPr>
        <p:spPr>
          <a:xfrm>
            <a:off x="609600" y="116632"/>
            <a:ext cx="10972800" cy="1143000"/>
          </a:xfrm>
        </p:spPr>
        <p:txBody>
          <a:bodyPr>
            <a:normAutofit fontScale="90000"/>
          </a:bodyPr>
          <a:lstStyle/>
          <a:p>
            <a:r>
              <a:rPr lang="en-US" dirty="0"/>
              <a:t>Conceptual framework for the interaction between kidney aging and other causes of CKD</a:t>
            </a:r>
            <a:endParaRPr lang="tr-TR" dirty="0"/>
          </a:p>
        </p:txBody>
      </p:sp>
      <p:sp>
        <p:nvSpPr>
          <p:cNvPr id="7" name="TextBox 6">
            <a:extLst>
              <a:ext uri="{FF2B5EF4-FFF2-40B4-BE49-F238E27FC236}">
                <a16:creationId xmlns:a16="http://schemas.microsoft.com/office/drawing/2014/main" id="{76212C53-B988-8B23-7976-6F67E34CB758}"/>
              </a:ext>
            </a:extLst>
          </p:cNvPr>
          <p:cNvSpPr txBox="1"/>
          <p:nvPr/>
        </p:nvSpPr>
        <p:spPr>
          <a:xfrm>
            <a:off x="7896200" y="652579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alibri"/>
                <a:ea typeface="+mn-ea"/>
                <a:cs typeface="+mn-cs"/>
              </a:rPr>
              <a:t>Nephrol</a:t>
            </a:r>
            <a:r>
              <a:rPr kumimoji="0" lang="tr-TR" sz="1800" b="0" i="0" u="none" strike="noStrike" kern="1200" cap="none" spc="0" normalizeH="0" baseline="0" noProof="0" dirty="0">
                <a:ln>
                  <a:noFill/>
                </a:ln>
                <a:solidFill>
                  <a:prstClr val="black"/>
                </a:solidFill>
                <a:effectLst/>
                <a:uLnTx/>
                <a:uFillTx/>
                <a:latin typeface="Calibri"/>
                <a:ea typeface="+mn-ea"/>
                <a:cs typeface="+mn-cs"/>
              </a:rPr>
              <a:t> Dial Transplant, 2025, </a:t>
            </a:r>
            <a:r>
              <a:rPr kumimoji="0" lang="tr-TR" sz="1800" b="0" i="0" u="none" strike="noStrike" kern="1200" cap="none" spc="0" normalizeH="0" baseline="0" noProof="0" dirty="0" err="1">
                <a:ln>
                  <a:noFill/>
                </a:ln>
                <a:solidFill>
                  <a:prstClr val="black"/>
                </a:solidFill>
                <a:effectLst/>
                <a:uLnTx/>
                <a:uFillTx/>
                <a:latin typeface="Calibri"/>
                <a:ea typeface="+mn-ea"/>
                <a:cs typeface="+mn-cs"/>
              </a:rPr>
              <a:t>Vol</a:t>
            </a:r>
            <a:r>
              <a:rPr kumimoji="0" lang="tr-TR" sz="1800" b="0" i="0" u="none" strike="noStrike" kern="1200" cap="none" spc="0" normalizeH="0" baseline="0" noProof="0" dirty="0">
                <a:ln>
                  <a:noFill/>
                </a:ln>
                <a:solidFill>
                  <a:prstClr val="black"/>
                </a:solidFill>
                <a:effectLst/>
                <a:uLnTx/>
                <a:uFillTx/>
                <a:latin typeface="Calibri"/>
                <a:ea typeface="+mn-ea"/>
                <a:cs typeface="+mn-cs"/>
              </a:rPr>
              <a:t>. 40, No. 8</a:t>
            </a:r>
          </a:p>
        </p:txBody>
      </p:sp>
      <p:pic>
        <p:nvPicPr>
          <p:cNvPr id="8" name="Content Placeholder 7" descr="A diagram of a diagram&#10;&#10;AI-generated content may be incorrect.">
            <a:extLst>
              <a:ext uri="{FF2B5EF4-FFF2-40B4-BE49-F238E27FC236}">
                <a16:creationId xmlns:a16="http://schemas.microsoft.com/office/drawing/2014/main" id="{3A115271-8AF2-5236-B891-588529959C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1758" y="1600200"/>
            <a:ext cx="9088484" cy="4525963"/>
          </a:xfrm>
        </p:spPr>
      </p:pic>
    </p:spTree>
    <p:extLst>
      <p:ext uri="{BB962C8B-B14F-4D97-AF65-F5344CB8AC3E}">
        <p14:creationId xmlns:p14="http://schemas.microsoft.com/office/powerpoint/2010/main" val="2438680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14F1-44D2-A5E1-B61F-CC888E90A341}"/>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97C7BB7F-4FFF-CCEB-8488-D1EF7B4A0AB4}"/>
              </a:ext>
            </a:extLst>
          </p:cNvPr>
          <p:cNvSpPr>
            <a:spLocks noGrp="1"/>
          </p:cNvSpPr>
          <p:nvPr>
            <p:ph idx="1"/>
          </p:nvPr>
        </p:nvSpPr>
        <p:spPr/>
        <p:txBody>
          <a:bodyPr>
            <a:normAutofit/>
          </a:bodyPr>
          <a:lstStyle/>
          <a:p>
            <a:pPr>
              <a:spcAft>
                <a:spcPts val="300"/>
              </a:spcAft>
              <a:buNone/>
            </a:pPr>
            <a:r>
              <a:rPr lang="tr-TR" sz="2400" b="1" dirty="0">
                <a:solidFill>
                  <a:srgbClr val="0D0D0D"/>
                </a:solidFill>
                <a:latin typeface="ui-sans-serif"/>
              </a:rPr>
              <a:t>1. Yaşlanmaya Bağlı Fonksiyonel Duyarlılık</a:t>
            </a:r>
          </a:p>
          <a:p>
            <a:pPr>
              <a:buFont typeface="Arial" panose="020B0604020202020204" pitchFamily="34" charset="0"/>
              <a:buChar char="•"/>
            </a:pPr>
            <a:r>
              <a:rPr lang="tr-TR" sz="2400" dirty="0">
                <a:solidFill>
                  <a:srgbClr val="0D0D0D"/>
                </a:solidFill>
                <a:latin typeface="ui-sans-serif"/>
              </a:rPr>
              <a:t>Böbrek fonksiyonundaki azalma, </a:t>
            </a:r>
            <a:r>
              <a:rPr lang="tr-TR" sz="2400" b="1" dirty="0">
                <a:solidFill>
                  <a:srgbClr val="0D0D0D"/>
                </a:solidFill>
                <a:latin typeface="ui-sans-serif"/>
              </a:rPr>
              <a:t>sıvı dengesinin korunmasını zorlaştırır.</a:t>
            </a:r>
            <a:endParaRPr lang="tr-TR" sz="2400" dirty="0">
              <a:solidFill>
                <a:srgbClr val="0D0D0D"/>
              </a:solidFill>
              <a:latin typeface="ui-sans-serif"/>
            </a:endParaRPr>
          </a:p>
          <a:p>
            <a:pPr>
              <a:buFont typeface="Arial" panose="020B0604020202020204" pitchFamily="34" charset="0"/>
              <a:buChar char="•"/>
            </a:pPr>
            <a:r>
              <a:rPr lang="tr-TR" sz="2400" b="1" dirty="0">
                <a:solidFill>
                  <a:srgbClr val="0D0D0D"/>
                </a:solidFill>
                <a:latin typeface="ui-sans-serif"/>
              </a:rPr>
              <a:t>Hafif sıvı kaybı (</a:t>
            </a:r>
            <a:r>
              <a:rPr lang="tr-TR" sz="2400" b="1" dirty="0" err="1">
                <a:solidFill>
                  <a:srgbClr val="0D0D0D"/>
                </a:solidFill>
                <a:latin typeface="ui-sans-serif"/>
              </a:rPr>
              <a:t>örn</a:t>
            </a:r>
            <a:r>
              <a:rPr lang="tr-TR" sz="2400" b="1" dirty="0">
                <a:solidFill>
                  <a:srgbClr val="0D0D0D"/>
                </a:solidFill>
                <a:latin typeface="ui-sans-serif"/>
              </a:rPr>
              <a:t>. ishal)</a:t>
            </a:r>
            <a:r>
              <a:rPr lang="tr-TR" sz="2400" dirty="0">
                <a:solidFill>
                  <a:srgbClr val="0D0D0D"/>
                </a:solidFill>
                <a:latin typeface="ui-sans-serif"/>
              </a:rPr>
              <a:t> → hipovolemiye,</a:t>
            </a:r>
            <a:br>
              <a:rPr lang="tr-TR" sz="2400" dirty="0">
                <a:solidFill>
                  <a:srgbClr val="0D0D0D"/>
                </a:solidFill>
                <a:latin typeface="ui-sans-serif"/>
              </a:rPr>
            </a:br>
            <a:r>
              <a:rPr lang="tr-TR" sz="2400" b="1" dirty="0">
                <a:solidFill>
                  <a:srgbClr val="0D0D0D"/>
                </a:solidFill>
                <a:latin typeface="ui-sans-serif"/>
              </a:rPr>
              <a:t>aşırı sıvı yüklenmesi (</a:t>
            </a:r>
            <a:r>
              <a:rPr lang="tr-TR" sz="2400" b="1" dirty="0" err="1">
                <a:solidFill>
                  <a:srgbClr val="0D0D0D"/>
                </a:solidFill>
                <a:latin typeface="ui-sans-serif"/>
              </a:rPr>
              <a:t>örn</a:t>
            </a:r>
            <a:r>
              <a:rPr lang="tr-TR" sz="2400" b="1" dirty="0">
                <a:solidFill>
                  <a:srgbClr val="0D0D0D"/>
                </a:solidFill>
                <a:latin typeface="ui-sans-serif"/>
              </a:rPr>
              <a:t>. ameliyat sıvıları)</a:t>
            </a:r>
            <a:r>
              <a:rPr lang="tr-TR" sz="2400" dirty="0">
                <a:solidFill>
                  <a:srgbClr val="0D0D0D"/>
                </a:solidFill>
                <a:latin typeface="ui-sans-serif"/>
              </a:rPr>
              <a:t> → </a:t>
            </a:r>
            <a:r>
              <a:rPr lang="tr-TR" sz="2400" dirty="0" err="1">
                <a:solidFill>
                  <a:srgbClr val="0D0D0D"/>
                </a:solidFill>
                <a:latin typeface="ui-sans-serif"/>
              </a:rPr>
              <a:t>hipervolemiye</a:t>
            </a:r>
            <a:r>
              <a:rPr lang="tr-TR" sz="2400" dirty="0">
                <a:solidFill>
                  <a:srgbClr val="0D0D0D"/>
                </a:solidFill>
                <a:latin typeface="ui-sans-serif"/>
              </a:rPr>
              <a:t> yol açabilir.</a:t>
            </a:r>
          </a:p>
          <a:p>
            <a:pPr>
              <a:buFont typeface="Arial" panose="020B0604020202020204" pitchFamily="34" charset="0"/>
              <a:buChar char="•"/>
            </a:pPr>
            <a:r>
              <a:rPr lang="tr-TR" sz="2400" b="1" dirty="0">
                <a:solidFill>
                  <a:srgbClr val="0D0D0D"/>
                </a:solidFill>
                <a:latin typeface="ui-sans-serif"/>
              </a:rPr>
              <a:t>ACE inhibitörü, ARB ve NSAİİ</a:t>
            </a:r>
            <a:r>
              <a:rPr lang="tr-TR" sz="2400" dirty="0">
                <a:solidFill>
                  <a:srgbClr val="0D0D0D"/>
                </a:solidFill>
                <a:latin typeface="ui-sans-serif"/>
              </a:rPr>
              <a:t> kullanan yaşlılarda hipovolemi → </a:t>
            </a:r>
            <a:r>
              <a:rPr lang="tr-TR" sz="2400" b="1" dirty="0">
                <a:solidFill>
                  <a:srgbClr val="0D0D0D"/>
                </a:solidFill>
                <a:latin typeface="ui-sans-serif"/>
              </a:rPr>
              <a:t>AKI riskini artırır.</a:t>
            </a:r>
            <a:endParaRPr lang="tr-TR" sz="2400" dirty="0">
              <a:solidFill>
                <a:srgbClr val="0D0D0D"/>
              </a:solidFill>
              <a:latin typeface="ui-sans-serif"/>
            </a:endParaRPr>
          </a:p>
          <a:p>
            <a:pPr>
              <a:buFont typeface="Arial" panose="020B0604020202020204" pitchFamily="34" charset="0"/>
              <a:buChar char="•"/>
            </a:pPr>
            <a:r>
              <a:rPr lang="tr-TR" sz="2400" b="1" dirty="0">
                <a:solidFill>
                  <a:srgbClr val="0D0D0D"/>
                </a:solidFill>
                <a:latin typeface="ui-sans-serif"/>
              </a:rPr>
              <a:t>Aşırı hipotonik sıvı (D5W, %0.45 NaCl)</a:t>
            </a:r>
            <a:r>
              <a:rPr lang="tr-TR" sz="2400" dirty="0">
                <a:solidFill>
                  <a:srgbClr val="0D0D0D"/>
                </a:solidFill>
                <a:latin typeface="ui-sans-serif"/>
              </a:rPr>
              <a:t> verilmesi → </a:t>
            </a:r>
            <a:r>
              <a:rPr lang="tr-TR" sz="2400" b="1" dirty="0">
                <a:solidFill>
                  <a:srgbClr val="0D0D0D"/>
                </a:solidFill>
                <a:latin typeface="ui-sans-serif"/>
              </a:rPr>
              <a:t>hiponatremi</a:t>
            </a:r>
            <a:r>
              <a:rPr lang="tr-TR" sz="2400" dirty="0">
                <a:solidFill>
                  <a:srgbClr val="0D0D0D"/>
                </a:solidFill>
                <a:latin typeface="ui-sans-serif"/>
              </a:rPr>
              <a:t>ye neden olabilir.</a:t>
            </a:r>
          </a:p>
          <a:p>
            <a:pPr>
              <a:buFont typeface="Arial" panose="020B0604020202020204" pitchFamily="34" charset="0"/>
              <a:buChar char="•"/>
            </a:pPr>
            <a:r>
              <a:rPr lang="tr-TR" sz="2400" dirty="0">
                <a:solidFill>
                  <a:srgbClr val="0D0D0D"/>
                </a:solidFill>
                <a:latin typeface="ui-sans-serif"/>
              </a:rPr>
              <a:t>NSAİİ kullanımı: </a:t>
            </a:r>
            <a:r>
              <a:rPr lang="tr-TR" sz="2400" b="1" dirty="0">
                <a:solidFill>
                  <a:srgbClr val="0D0D0D"/>
                </a:solidFill>
                <a:latin typeface="ui-sans-serif"/>
              </a:rPr>
              <a:t>hiponatremi, hiperkalemi, hipertansiyon ve böbrek fonksiyon bozukluğu</a:t>
            </a:r>
            <a:r>
              <a:rPr lang="tr-TR" sz="2400" dirty="0">
                <a:solidFill>
                  <a:srgbClr val="0D0D0D"/>
                </a:solidFill>
                <a:latin typeface="ui-sans-serif"/>
              </a:rPr>
              <a:t> riskini artırır.</a:t>
            </a:r>
          </a:p>
          <a:p>
            <a:endParaRPr lang="tr-TR" sz="2400" dirty="0"/>
          </a:p>
        </p:txBody>
      </p:sp>
    </p:spTree>
    <p:extLst>
      <p:ext uri="{BB962C8B-B14F-4D97-AF65-F5344CB8AC3E}">
        <p14:creationId xmlns:p14="http://schemas.microsoft.com/office/powerpoint/2010/main" val="3124042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F260EE-FF81-67CF-50AB-1CAEAAE05C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E007D-F600-773A-C87D-EC9DA3FAD575}"/>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6CE613A1-3751-6176-680B-EC9B0051028F}"/>
              </a:ext>
            </a:extLst>
          </p:cNvPr>
          <p:cNvSpPr>
            <a:spLocks noGrp="1"/>
          </p:cNvSpPr>
          <p:nvPr>
            <p:ph idx="1"/>
          </p:nvPr>
        </p:nvSpPr>
        <p:spPr/>
        <p:txBody>
          <a:bodyPr>
            <a:normAutofit/>
          </a:bodyPr>
          <a:lstStyle/>
          <a:p>
            <a:pPr>
              <a:spcAft>
                <a:spcPts val="300"/>
              </a:spcAft>
              <a:buNone/>
            </a:pPr>
            <a:r>
              <a:rPr lang="tr-TR" sz="2400" b="1" dirty="0">
                <a:solidFill>
                  <a:srgbClr val="0D0D0D"/>
                </a:solidFill>
                <a:latin typeface="ui-sans-serif"/>
              </a:rPr>
              <a:t>2. Glomerüler Hastalıklar</a:t>
            </a:r>
          </a:p>
          <a:p>
            <a:pPr>
              <a:buFont typeface="Arial" panose="020B0604020202020204" pitchFamily="34" charset="0"/>
              <a:buChar char="•"/>
            </a:pPr>
            <a:r>
              <a:rPr lang="tr-TR" sz="2400" dirty="0">
                <a:solidFill>
                  <a:srgbClr val="0D0D0D"/>
                </a:solidFill>
                <a:latin typeface="ui-sans-serif"/>
              </a:rPr>
              <a:t>Yaşlılarda </a:t>
            </a:r>
            <a:r>
              <a:rPr lang="tr-TR" sz="2400" b="1" dirty="0">
                <a:solidFill>
                  <a:srgbClr val="0D0D0D"/>
                </a:solidFill>
                <a:latin typeface="ui-sans-serif"/>
              </a:rPr>
              <a:t>tedavi edilebilir glomerüler hastalıklar</a:t>
            </a:r>
            <a:r>
              <a:rPr lang="tr-TR" sz="2400" dirty="0">
                <a:solidFill>
                  <a:srgbClr val="0D0D0D"/>
                </a:solidFill>
                <a:latin typeface="ui-sans-serif"/>
              </a:rPr>
              <a:t> sık görülür.</a:t>
            </a:r>
            <a:br>
              <a:rPr lang="tr-TR" sz="2400" dirty="0">
                <a:solidFill>
                  <a:srgbClr val="0D0D0D"/>
                </a:solidFill>
                <a:latin typeface="ui-sans-serif"/>
              </a:rPr>
            </a:br>
            <a:r>
              <a:rPr lang="tr-TR" sz="2400" dirty="0">
                <a:solidFill>
                  <a:srgbClr val="0D0D0D"/>
                </a:solidFill>
                <a:latin typeface="ui-sans-serif"/>
              </a:rPr>
              <a:t>→ 80 yaş üzeri biyopsi serilerinde %67’sinde tedavi edilebilir lezyonlar saptanmıştır.</a:t>
            </a:r>
          </a:p>
          <a:p>
            <a:pPr>
              <a:buFont typeface="Arial" panose="020B0604020202020204" pitchFamily="34" charset="0"/>
              <a:buChar char="•"/>
            </a:pPr>
            <a:r>
              <a:rPr lang="tr-TR" sz="2400" b="1" dirty="0">
                <a:solidFill>
                  <a:srgbClr val="0D0D0D"/>
                </a:solidFill>
                <a:latin typeface="ui-sans-serif"/>
              </a:rPr>
              <a:t>Nefrotik sendrom nedenleri:</a:t>
            </a:r>
            <a:endParaRPr lang="tr-TR" sz="2400" dirty="0">
              <a:solidFill>
                <a:srgbClr val="0D0D0D"/>
              </a:solidFill>
              <a:latin typeface="ui-sans-serif"/>
            </a:endParaRPr>
          </a:p>
          <a:p>
            <a:pPr lvl="1">
              <a:buFont typeface="Arial" panose="020B0604020202020204" pitchFamily="34" charset="0"/>
              <a:buChar char="•"/>
            </a:pPr>
            <a:r>
              <a:rPr lang="tr-TR" sz="2000" b="1" dirty="0">
                <a:solidFill>
                  <a:srgbClr val="0D0D0D"/>
                </a:solidFill>
                <a:latin typeface="ui-sans-serif"/>
              </a:rPr>
              <a:t>Membranöz nefropati</a:t>
            </a:r>
            <a:r>
              <a:rPr lang="tr-TR" sz="2000" dirty="0">
                <a:solidFill>
                  <a:srgbClr val="0D0D0D"/>
                </a:solidFill>
                <a:latin typeface="ui-sans-serif"/>
              </a:rPr>
              <a:t> (en sık)</a:t>
            </a:r>
          </a:p>
          <a:p>
            <a:pPr lvl="1">
              <a:buFont typeface="Arial" panose="020B0604020202020204" pitchFamily="34" charset="0"/>
              <a:buChar char="•"/>
            </a:pPr>
            <a:r>
              <a:rPr lang="tr-TR" sz="2000" b="1" dirty="0">
                <a:solidFill>
                  <a:srgbClr val="0D0D0D"/>
                </a:solidFill>
                <a:latin typeface="ui-sans-serif"/>
              </a:rPr>
              <a:t>Amiloidoz (çoğunlukla hafif zincir tip)</a:t>
            </a:r>
            <a:endParaRPr lang="tr-TR" sz="2000" dirty="0">
              <a:solidFill>
                <a:srgbClr val="0D0D0D"/>
              </a:solidFill>
              <a:latin typeface="ui-sans-serif"/>
            </a:endParaRPr>
          </a:p>
          <a:p>
            <a:pPr lvl="1">
              <a:buFont typeface="Arial" panose="020B0604020202020204" pitchFamily="34" charset="0"/>
              <a:buChar char="•"/>
            </a:pPr>
            <a:r>
              <a:rPr lang="tr-TR" sz="2000" b="1" dirty="0">
                <a:solidFill>
                  <a:srgbClr val="0D0D0D"/>
                </a:solidFill>
                <a:latin typeface="ui-sans-serif"/>
              </a:rPr>
              <a:t>Minimal değişiklik hastalığı</a:t>
            </a:r>
            <a:endParaRPr lang="tr-TR" sz="2000" dirty="0">
              <a:solidFill>
                <a:srgbClr val="0D0D0D"/>
              </a:solidFill>
              <a:latin typeface="ui-sans-serif"/>
            </a:endParaRPr>
          </a:p>
          <a:p>
            <a:pPr>
              <a:buFont typeface="Arial" panose="020B0604020202020204" pitchFamily="34" charset="0"/>
              <a:buChar char="•"/>
            </a:pPr>
            <a:r>
              <a:rPr lang="tr-TR" sz="2400" b="1" dirty="0" err="1">
                <a:solidFill>
                  <a:srgbClr val="0D0D0D"/>
                </a:solidFill>
                <a:latin typeface="ui-sans-serif"/>
              </a:rPr>
              <a:t>Pauci</a:t>
            </a:r>
            <a:r>
              <a:rPr lang="tr-TR" sz="2400" b="1" dirty="0">
                <a:solidFill>
                  <a:srgbClr val="0D0D0D"/>
                </a:solidFill>
                <a:latin typeface="ui-sans-serif"/>
              </a:rPr>
              <a:t>-immün ANCA ilişkili GN:</a:t>
            </a:r>
            <a:r>
              <a:rPr lang="tr-TR" sz="2400" dirty="0">
                <a:solidFill>
                  <a:srgbClr val="0D0D0D"/>
                </a:solidFill>
                <a:latin typeface="ui-sans-serif"/>
              </a:rPr>
              <a:t> yaşlı AKI olgularının yaklaşık %30’unda görülür.</a:t>
            </a:r>
          </a:p>
          <a:p>
            <a:pPr>
              <a:buFont typeface="Arial" panose="020B0604020202020204" pitchFamily="34" charset="0"/>
              <a:buChar char="•"/>
            </a:pPr>
            <a:r>
              <a:rPr lang="tr-TR" sz="2400" b="1" dirty="0">
                <a:solidFill>
                  <a:srgbClr val="0D0D0D"/>
                </a:solidFill>
                <a:latin typeface="ui-sans-serif"/>
              </a:rPr>
              <a:t>IgG4 ilişkili böbrek hastalığı:</a:t>
            </a:r>
            <a:r>
              <a:rPr lang="tr-TR" sz="2400" dirty="0">
                <a:solidFill>
                  <a:srgbClr val="0D0D0D"/>
                </a:solidFill>
                <a:latin typeface="ui-sans-serif"/>
              </a:rPr>
              <a:t> 65 yaş üzeri erkeklerde daha sık.</a:t>
            </a:r>
          </a:p>
          <a:p>
            <a:pPr>
              <a:buFont typeface="Arial" panose="020B0604020202020204" pitchFamily="34" charset="0"/>
              <a:buChar char="•"/>
            </a:pPr>
            <a:r>
              <a:rPr lang="tr-TR" sz="2400" b="1" dirty="0">
                <a:solidFill>
                  <a:srgbClr val="0D0D0D"/>
                </a:solidFill>
                <a:latin typeface="ui-sans-serif"/>
              </a:rPr>
              <a:t>Lupus nefriti ve IgA nefropatisi:</a:t>
            </a:r>
            <a:r>
              <a:rPr lang="tr-TR" sz="2400" dirty="0">
                <a:solidFill>
                  <a:srgbClr val="0D0D0D"/>
                </a:solidFill>
                <a:latin typeface="ui-sans-serif"/>
              </a:rPr>
              <a:t> yaşlılarda nadir.</a:t>
            </a:r>
          </a:p>
          <a:p>
            <a:endParaRPr lang="tr-TR" sz="2400" dirty="0"/>
          </a:p>
        </p:txBody>
      </p:sp>
    </p:spTree>
    <p:extLst>
      <p:ext uri="{BB962C8B-B14F-4D97-AF65-F5344CB8AC3E}">
        <p14:creationId xmlns:p14="http://schemas.microsoft.com/office/powerpoint/2010/main" val="3811980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nvGraphicFramePr>
        <p:xfrm>
          <a:off x="479376" y="34564"/>
          <a:ext cx="11233248" cy="1255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39A5115E-B8D0-AC4A-631F-7C4EF1CE2FE2}"/>
              </a:ext>
            </a:extLst>
          </p:cNvPr>
          <p:cNvPicPr>
            <a:picLocks noChangeAspect="1"/>
          </p:cNvPicPr>
          <p:nvPr/>
        </p:nvPicPr>
        <p:blipFill>
          <a:blip r:embed="rId7">
            <a:grayscl/>
          </a:blip>
          <a:stretch>
            <a:fillRect/>
          </a:stretch>
        </p:blipFill>
        <p:spPr>
          <a:xfrm>
            <a:off x="514279" y="1312773"/>
            <a:ext cx="5285289" cy="1467003"/>
          </a:xfrm>
          <a:prstGeom prst="rect">
            <a:avLst/>
          </a:prstGeom>
        </p:spPr>
      </p:pic>
      <p:pic>
        <p:nvPicPr>
          <p:cNvPr id="9" name="Resim 2">
            <a:extLst>
              <a:ext uri="{FF2B5EF4-FFF2-40B4-BE49-F238E27FC236}">
                <a16:creationId xmlns:a16="http://schemas.microsoft.com/office/drawing/2014/main" id="{6E1480F0-C920-BA36-650E-7C4C501A4CD9}"/>
              </a:ext>
            </a:extLst>
          </p:cNvPr>
          <p:cNvPicPr>
            <a:picLocks noChangeAspect="1"/>
          </p:cNvPicPr>
          <p:nvPr/>
        </p:nvPicPr>
        <p:blipFill>
          <a:blip r:embed="rId8">
            <a:grayscl/>
          </a:blip>
          <a:stretch>
            <a:fillRect/>
          </a:stretch>
        </p:blipFill>
        <p:spPr>
          <a:xfrm>
            <a:off x="514280" y="2779777"/>
            <a:ext cx="5285288" cy="3953723"/>
          </a:xfrm>
          <a:prstGeom prst="rect">
            <a:avLst/>
          </a:prstGeom>
        </p:spPr>
      </p:pic>
      <p:pic>
        <p:nvPicPr>
          <p:cNvPr id="10" name="Picture 9">
            <a:extLst>
              <a:ext uri="{FF2B5EF4-FFF2-40B4-BE49-F238E27FC236}">
                <a16:creationId xmlns:a16="http://schemas.microsoft.com/office/drawing/2014/main" id="{AC1B0578-C23B-E340-50BA-975AE359C052}"/>
              </a:ext>
            </a:extLst>
          </p:cNvPr>
          <p:cNvPicPr>
            <a:picLocks noChangeAspect="1" noChangeArrowheads="1"/>
          </p:cNvPicPr>
          <p:nvPr/>
        </p:nvPicPr>
        <p:blipFill>
          <a:blip r:embed="rId9">
            <a:grayscl/>
          </a:blip>
          <a:srcRect/>
          <a:stretch>
            <a:fillRect/>
          </a:stretch>
        </p:blipFill>
        <p:spPr bwMode="auto">
          <a:xfrm>
            <a:off x="5737275" y="1287745"/>
            <a:ext cx="5907873" cy="1737819"/>
          </a:xfrm>
          <a:prstGeom prst="rect">
            <a:avLst/>
          </a:prstGeom>
          <a:noFill/>
          <a:ln w="9525">
            <a:noFill/>
            <a:miter lim="800000"/>
            <a:headEnd/>
            <a:tailEnd/>
          </a:ln>
        </p:spPr>
      </p:pic>
      <p:pic>
        <p:nvPicPr>
          <p:cNvPr id="11" name="Picture 10">
            <a:extLst>
              <a:ext uri="{FF2B5EF4-FFF2-40B4-BE49-F238E27FC236}">
                <a16:creationId xmlns:a16="http://schemas.microsoft.com/office/drawing/2014/main" id="{6484692D-DC8E-A260-FD1F-3C123FDD4F47}"/>
              </a:ext>
            </a:extLst>
          </p:cNvPr>
          <p:cNvPicPr>
            <a:picLocks noChangeAspect="1" noChangeArrowheads="1"/>
          </p:cNvPicPr>
          <p:nvPr/>
        </p:nvPicPr>
        <p:blipFill>
          <a:blip r:embed="rId10">
            <a:grayscl/>
          </a:blip>
          <a:srcRect/>
          <a:stretch>
            <a:fillRect/>
          </a:stretch>
        </p:blipFill>
        <p:spPr bwMode="auto">
          <a:xfrm>
            <a:off x="5738856" y="3025564"/>
            <a:ext cx="5901760" cy="1839276"/>
          </a:xfrm>
          <a:prstGeom prst="rect">
            <a:avLst/>
          </a:prstGeom>
          <a:noFill/>
          <a:ln w="9525">
            <a:noFill/>
            <a:miter lim="800000"/>
            <a:headEnd/>
            <a:tailEnd/>
          </a:ln>
        </p:spPr>
      </p:pic>
      <p:pic>
        <p:nvPicPr>
          <p:cNvPr id="12" name="Picture 4">
            <a:extLst>
              <a:ext uri="{FF2B5EF4-FFF2-40B4-BE49-F238E27FC236}">
                <a16:creationId xmlns:a16="http://schemas.microsoft.com/office/drawing/2014/main" id="{A159337E-4179-E0C0-1411-D0D3633F15D7}"/>
              </a:ext>
            </a:extLst>
          </p:cNvPr>
          <p:cNvPicPr>
            <a:picLocks noChangeAspect="1" noChangeArrowheads="1"/>
          </p:cNvPicPr>
          <p:nvPr/>
        </p:nvPicPr>
        <p:blipFill>
          <a:blip r:embed="rId11">
            <a:grayscl/>
          </a:blip>
          <a:srcRect/>
          <a:stretch>
            <a:fillRect/>
          </a:stretch>
        </p:blipFill>
        <p:spPr bwMode="auto">
          <a:xfrm>
            <a:off x="5734497" y="4864840"/>
            <a:ext cx="5901760" cy="1907654"/>
          </a:xfrm>
          <a:prstGeom prst="rect">
            <a:avLst/>
          </a:prstGeom>
          <a:noFill/>
          <a:ln w="9525">
            <a:noFill/>
            <a:miter lim="800000"/>
            <a:headEnd/>
            <a:tailEnd/>
          </a:ln>
        </p:spPr>
      </p:pic>
    </p:spTree>
    <p:extLst>
      <p:ext uri="{BB962C8B-B14F-4D97-AF65-F5344CB8AC3E}">
        <p14:creationId xmlns:p14="http://schemas.microsoft.com/office/powerpoint/2010/main" val="3862696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15004846-49DA-4038-BAFD-D17861635029}"/>
              </a:ext>
            </a:extLst>
          </p:cNvPr>
          <p:cNvSpPr txBox="1"/>
          <p:nvPr/>
        </p:nvSpPr>
        <p:spPr>
          <a:xfrm>
            <a:off x="263352" y="1412776"/>
            <a:ext cx="5112568" cy="5159361"/>
          </a:xfrm>
          <a:prstGeom prst="rect">
            <a:avLst/>
          </a:prstGeom>
          <a:noFill/>
        </p:spPr>
        <p:txBody>
          <a:bodyPr wrap="square">
            <a:spAutoFit/>
          </a:bodyPr>
          <a:lstStyle/>
          <a:p>
            <a:pPr marL="0" marR="0" lvl="0" indent="449580" algn="just" defTabSz="914400" rtl="0" eaLnBrk="1" fontAlgn="auto" latinLnBrk="0" hangingPunct="1">
              <a:lnSpc>
                <a:spcPct val="150000"/>
              </a:lnSpc>
              <a:spcBef>
                <a:spcPts val="0"/>
              </a:spcBef>
              <a:spcAft>
                <a:spcPts val="100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KBH tanımı 2012 yılında ‘</a:t>
            </a: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Kidney</a:t>
            </a: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a:t>
            </a: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Disease</a:t>
            </a: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a:t>
            </a: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Improving</a:t>
            </a: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Global </a:t>
            </a: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Outcomes</a:t>
            </a: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(KDIGO) tarafından güncellenmiştir. Buna göre aşağıdaki kriterden birisi KBH tanısı için yeterlidir:</a:t>
            </a: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tr-TR" sz="1600" b="1"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3 aydan fazla süren böbrek hasarı bulguları </a:t>
            </a:r>
            <a:endParaRPr kumimoji="0" lang="tr-TR" sz="14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Albüminüri</a:t>
            </a: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İdrar sedimenti anormallikleri</a:t>
            </a: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tr-TR" sz="1600" b="0" i="0" u="none"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Tubuler</a:t>
            </a: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hastalıklara bağlı elektrolit bozuklukları</a:t>
            </a: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Görüntüleme ile saptanan yapısal anormallikler</a:t>
            </a:r>
          </a:p>
          <a:p>
            <a:pPr marL="742950" marR="0" lvl="1"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Renal transplantasyon hikayesi</a:t>
            </a: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1000"/>
              </a:spcAft>
              <a:buClrTx/>
              <a:buSzTx/>
              <a:buFont typeface="Symbol" panose="05050102010706020507" pitchFamily="18" charset="2"/>
              <a:buChar char=""/>
              <a:tabLst/>
              <a:defRPr/>
            </a:pPr>
            <a:r>
              <a:rPr kumimoji="0" lang="tr-TR" sz="1600" b="0" i="0" u="none"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3 aydan fazla süren azalmış </a:t>
            </a:r>
            <a:r>
              <a:rPr kumimoji="0" lang="tr-TR" sz="1600" b="1" i="0" u="sng"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renal </a:t>
            </a:r>
            <a:r>
              <a:rPr kumimoji="0" lang="tr-TR" sz="1600" b="1" i="0" u="sng"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klirens</a:t>
            </a:r>
            <a:r>
              <a:rPr kumimoji="0" lang="tr-TR" sz="1600" b="1" i="0" u="sng"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 (</a:t>
            </a:r>
            <a:r>
              <a:rPr kumimoji="0" lang="tr-TR" sz="1600" b="1" i="0" u="sng"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GFH &lt;60 </a:t>
            </a:r>
            <a:r>
              <a:rPr kumimoji="0" lang="tr-TR" sz="1600" b="1" i="0" u="sng"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ml/</a:t>
            </a:r>
            <a:r>
              <a:rPr kumimoji="0" lang="tr-TR" sz="1600" b="1" i="0" u="sng" strike="noStrike" kern="1200" cap="none" spc="0" normalizeH="0" baseline="0" noProof="0" dirty="0" err="1">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dk</a:t>
            </a:r>
            <a:r>
              <a:rPr kumimoji="0" lang="tr-TR" sz="1600" b="1" i="0" u="sng" strike="noStrike" kern="1200" cap="none" spc="0" normalizeH="0" baseline="0" noProof="0" dirty="0">
                <a:ln>
                  <a:noFill/>
                </a:ln>
                <a:solidFill>
                  <a:srgbClr val="232323"/>
                </a:solidFill>
                <a:effectLst/>
                <a:uLnTx/>
                <a:uFillTx/>
                <a:latin typeface="Aptos" panose="02110004020202020204"/>
                <a:ea typeface="Calibri" panose="020F0502020204030204" pitchFamily="34" charset="0"/>
                <a:cs typeface="Times New Roman" panose="02020603050405020304" pitchFamily="18" charset="0"/>
              </a:rPr>
              <a:t>/</a:t>
            </a:r>
            <a:r>
              <a:rPr kumimoji="0" lang="tr-TR" sz="1600" b="1" i="0" u="sng"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1.73 m</a:t>
            </a:r>
            <a:r>
              <a:rPr kumimoji="0" lang="tr-TR" sz="1600" b="1" i="0" u="sng" strike="noStrike" kern="1200" cap="none" spc="0" normalizeH="0" baseline="3000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2</a:t>
            </a:r>
            <a:r>
              <a:rPr kumimoji="0" lang="tr-TR" sz="1600" b="1" i="0" u="sng"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rPr>
              <a:t>)</a:t>
            </a:r>
            <a:endParaRPr kumimoji="0" lang="tr-TR" sz="1400" b="1" i="0" u="sng"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a:p>
            <a:pPr marL="742950" marR="0" lvl="1" indent="-28575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endParaRPr kumimoji="0" lang="tr-TR" sz="1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A911A594-CF28-008D-FAC2-60EC7983BD02}"/>
              </a:ext>
            </a:extLst>
          </p:cNvPr>
          <p:cNvGraphicFramePr/>
          <p:nvPr>
            <p:extLst>
              <p:ext uri="{D42A27DB-BD31-4B8C-83A1-F6EECF244321}">
                <p14:modId xmlns:p14="http://schemas.microsoft.com/office/powerpoint/2010/main" val="1615491122"/>
              </p:ext>
            </p:extLst>
          </p:nvPr>
        </p:nvGraphicFramePr>
        <p:xfrm>
          <a:off x="699755" y="0"/>
          <a:ext cx="10515600"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hart of various colors and numbers&#10;&#10;AI-generated content may be incorrect.">
            <a:extLst>
              <a:ext uri="{FF2B5EF4-FFF2-40B4-BE49-F238E27FC236}">
                <a16:creationId xmlns:a16="http://schemas.microsoft.com/office/drawing/2014/main" id="{1CEABB49-2717-38EF-E046-4E2FF6B37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8197" y="1566724"/>
            <a:ext cx="7015602" cy="5092626"/>
          </a:xfrm>
          <a:prstGeom prst="rect">
            <a:avLst/>
          </a:prstGeom>
        </p:spPr>
      </p:pic>
    </p:spTree>
    <p:extLst>
      <p:ext uri="{BB962C8B-B14F-4D97-AF65-F5344CB8AC3E}">
        <p14:creationId xmlns:p14="http://schemas.microsoft.com/office/powerpoint/2010/main" val="4182922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712181-1389-8C7A-586C-311D37CE8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07EC9-50FF-20D1-32F5-BADADE251282}"/>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D87B23FF-D719-45A5-565F-D558974838AD}"/>
              </a:ext>
            </a:extLst>
          </p:cNvPr>
          <p:cNvSpPr>
            <a:spLocks noGrp="1"/>
          </p:cNvSpPr>
          <p:nvPr>
            <p:ph idx="1"/>
          </p:nvPr>
        </p:nvSpPr>
        <p:spPr/>
        <p:txBody>
          <a:bodyPr>
            <a:normAutofit/>
          </a:bodyPr>
          <a:lstStyle/>
          <a:p>
            <a:pPr>
              <a:spcAft>
                <a:spcPts val="300"/>
              </a:spcAft>
              <a:buNone/>
            </a:pPr>
            <a:r>
              <a:rPr lang="tr-TR" sz="2800" b="1" dirty="0">
                <a:solidFill>
                  <a:srgbClr val="0D0D0D"/>
                </a:solidFill>
                <a:latin typeface="ui-sans-serif"/>
              </a:rPr>
              <a:t>3. Renovasküler ve Ateroembolik Hastalıklar</a:t>
            </a:r>
          </a:p>
          <a:p>
            <a:pPr>
              <a:buFont typeface="Arial" panose="020B0604020202020204" pitchFamily="34" charset="0"/>
              <a:buChar char="•"/>
            </a:pPr>
            <a:r>
              <a:rPr lang="tr-TR" sz="2800" b="1" dirty="0">
                <a:solidFill>
                  <a:srgbClr val="0D0D0D"/>
                </a:solidFill>
                <a:latin typeface="ui-sans-serif"/>
              </a:rPr>
              <a:t>Aterosklerotik renal arter darlığı:</a:t>
            </a:r>
            <a:r>
              <a:rPr lang="tr-TR" sz="2800" dirty="0">
                <a:solidFill>
                  <a:srgbClr val="0D0D0D"/>
                </a:solidFill>
                <a:latin typeface="ui-sans-serif"/>
              </a:rPr>
              <a:t> &gt;65 yaş grubunda </a:t>
            </a:r>
            <a:r>
              <a:rPr lang="tr-TR" sz="2800" b="1" dirty="0">
                <a:solidFill>
                  <a:srgbClr val="0D0D0D"/>
                </a:solidFill>
                <a:latin typeface="ui-sans-serif"/>
              </a:rPr>
              <a:t>%7 oranında</a:t>
            </a:r>
            <a:r>
              <a:rPr lang="tr-TR" sz="2800" dirty="0">
                <a:solidFill>
                  <a:srgbClr val="0D0D0D"/>
                </a:solidFill>
                <a:latin typeface="ui-sans-serif"/>
              </a:rPr>
              <a:t>,</a:t>
            </a:r>
            <a:br>
              <a:rPr lang="tr-TR" sz="2800" dirty="0">
                <a:solidFill>
                  <a:srgbClr val="0D0D0D"/>
                </a:solidFill>
                <a:latin typeface="ui-sans-serif"/>
              </a:rPr>
            </a:br>
            <a:r>
              <a:rPr lang="tr-TR" sz="2800" dirty="0">
                <a:solidFill>
                  <a:srgbClr val="0D0D0D"/>
                </a:solidFill>
                <a:latin typeface="ui-sans-serif"/>
              </a:rPr>
              <a:t>sekonder hipertansiyon ve iskemik nefropatinin önemli nedenidir.</a:t>
            </a:r>
          </a:p>
          <a:p>
            <a:pPr>
              <a:buFont typeface="Arial" panose="020B0604020202020204" pitchFamily="34" charset="0"/>
              <a:buChar char="•"/>
            </a:pPr>
            <a:r>
              <a:rPr lang="tr-TR" sz="2800" b="1" dirty="0">
                <a:solidFill>
                  <a:srgbClr val="0D0D0D"/>
                </a:solidFill>
                <a:latin typeface="ui-sans-serif"/>
              </a:rPr>
              <a:t>Ateroembolik hastalık:</a:t>
            </a:r>
            <a:r>
              <a:rPr lang="tr-TR" sz="2800" dirty="0">
                <a:solidFill>
                  <a:srgbClr val="0D0D0D"/>
                </a:solidFill>
                <a:latin typeface="ui-sans-serif"/>
              </a:rPr>
              <a:t> AKI olgularının %4–7’sini oluşturur.</a:t>
            </a:r>
          </a:p>
          <a:p>
            <a:pPr>
              <a:buFont typeface="Arial" panose="020B0604020202020204" pitchFamily="34" charset="0"/>
              <a:buChar char="•"/>
            </a:pPr>
            <a:r>
              <a:rPr lang="tr-TR" sz="2800" dirty="0">
                <a:solidFill>
                  <a:srgbClr val="0D0D0D"/>
                </a:solidFill>
                <a:latin typeface="ui-sans-serif"/>
              </a:rPr>
              <a:t>Tanıda </a:t>
            </a:r>
            <a:r>
              <a:rPr lang="tr-TR" sz="2800" b="1" dirty="0">
                <a:solidFill>
                  <a:srgbClr val="0D0D0D"/>
                </a:solidFill>
                <a:latin typeface="ui-sans-serif"/>
              </a:rPr>
              <a:t>MR anjiyografi veya renal Doppler</a:t>
            </a:r>
            <a:r>
              <a:rPr lang="tr-TR" sz="2800" dirty="0">
                <a:solidFill>
                  <a:srgbClr val="0D0D0D"/>
                </a:solidFill>
                <a:latin typeface="ui-sans-serif"/>
              </a:rPr>
              <a:t> kullanılabilir.</a:t>
            </a:r>
          </a:p>
          <a:p>
            <a:pPr>
              <a:buFont typeface="Arial" panose="020B0604020202020204" pitchFamily="34" charset="0"/>
              <a:buChar char="•"/>
            </a:pPr>
            <a:r>
              <a:rPr lang="tr-TR" sz="2800" b="1" dirty="0">
                <a:solidFill>
                  <a:srgbClr val="0D0D0D"/>
                </a:solidFill>
                <a:latin typeface="ui-sans-serif"/>
              </a:rPr>
              <a:t>Anjiyoplasti/stent</a:t>
            </a:r>
            <a:r>
              <a:rPr lang="tr-TR" sz="2800" dirty="0">
                <a:solidFill>
                  <a:srgbClr val="0D0D0D"/>
                </a:solidFill>
                <a:latin typeface="ui-sans-serif"/>
              </a:rPr>
              <a:t> seçilmiş hastalarda düşünülebilir ancak fayda sınırlıdır →her zaman </a:t>
            </a:r>
            <a:r>
              <a:rPr lang="tr-TR" sz="2800" b="1" dirty="0">
                <a:solidFill>
                  <a:srgbClr val="0D0D0D"/>
                </a:solidFill>
                <a:latin typeface="ui-sans-serif"/>
              </a:rPr>
              <a:t>bireyselleştirilmiş tedavi</a:t>
            </a:r>
            <a:r>
              <a:rPr lang="tr-TR" sz="2800" dirty="0">
                <a:solidFill>
                  <a:srgbClr val="0D0D0D"/>
                </a:solidFill>
                <a:latin typeface="ui-sans-serif"/>
              </a:rPr>
              <a:t> gerekir.</a:t>
            </a:r>
          </a:p>
          <a:p>
            <a:endParaRPr lang="tr-TR" sz="2800" dirty="0"/>
          </a:p>
        </p:txBody>
      </p:sp>
    </p:spTree>
    <p:extLst>
      <p:ext uri="{BB962C8B-B14F-4D97-AF65-F5344CB8AC3E}">
        <p14:creationId xmlns:p14="http://schemas.microsoft.com/office/powerpoint/2010/main" val="2238417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89792E8-B503-B453-ADBE-4BE622D59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00583-32D9-4F3B-0658-CE1222133243}"/>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805014F8-668D-E540-3586-9B8D868A3290}"/>
              </a:ext>
            </a:extLst>
          </p:cNvPr>
          <p:cNvSpPr>
            <a:spLocks noGrp="1"/>
          </p:cNvSpPr>
          <p:nvPr>
            <p:ph idx="1"/>
          </p:nvPr>
        </p:nvSpPr>
        <p:spPr/>
        <p:txBody>
          <a:bodyPr>
            <a:normAutofit fontScale="70000" lnSpcReduction="20000"/>
          </a:bodyPr>
          <a:lstStyle/>
          <a:p>
            <a:pPr>
              <a:spcAft>
                <a:spcPts val="300"/>
              </a:spcAft>
              <a:buNone/>
            </a:pPr>
            <a:r>
              <a:rPr lang="tr-TR" b="1" dirty="0">
                <a:solidFill>
                  <a:srgbClr val="0D0D0D"/>
                </a:solidFill>
                <a:latin typeface="ui-sans-serif"/>
              </a:rPr>
              <a:t>4. Diyabetik Böbrek Hastalığı (DKD)</a:t>
            </a:r>
          </a:p>
          <a:p>
            <a:pPr>
              <a:buFont typeface="Arial" panose="020B0604020202020204" pitchFamily="34" charset="0"/>
              <a:buChar char="•"/>
            </a:pPr>
            <a:r>
              <a:rPr lang="tr-TR" dirty="0">
                <a:solidFill>
                  <a:srgbClr val="0D0D0D"/>
                </a:solidFill>
                <a:latin typeface="ui-sans-serif"/>
              </a:rPr>
              <a:t>Diyabetik bireylerin </a:t>
            </a:r>
            <a:r>
              <a:rPr lang="tr-TR" b="1" dirty="0">
                <a:solidFill>
                  <a:srgbClr val="0D0D0D"/>
                </a:solidFill>
                <a:latin typeface="ui-sans-serif"/>
              </a:rPr>
              <a:t>%50’den fazlası 60 yaş üzerindedir.</a:t>
            </a:r>
            <a:endParaRPr lang="tr-TR" dirty="0">
              <a:solidFill>
                <a:srgbClr val="0D0D0D"/>
              </a:solidFill>
              <a:latin typeface="ui-sans-serif"/>
            </a:endParaRPr>
          </a:p>
          <a:p>
            <a:pPr>
              <a:buFont typeface="Arial" panose="020B0604020202020204" pitchFamily="34" charset="0"/>
              <a:buChar char="•"/>
            </a:pPr>
            <a:r>
              <a:rPr lang="tr-TR" dirty="0">
                <a:solidFill>
                  <a:srgbClr val="0D0D0D"/>
                </a:solidFill>
                <a:latin typeface="ui-sans-serif"/>
              </a:rPr>
              <a:t>Tip 2 </a:t>
            </a:r>
            <a:r>
              <a:rPr lang="tr-TR" dirty="0" err="1">
                <a:solidFill>
                  <a:srgbClr val="0D0D0D"/>
                </a:solidFill>
                <a:latin typeface="ui-sans-serif"/>
              </a:rPr>
              <a:t>DM’li</a:t>
            </a:r>
            <a:r>
              <a:rPr lang="tr-TR" dirty="0">
                <a:solidFill>
                  <a:srgbClr val="0D0D0D"/>
                </a:solidFill>
                <a:latin typeface="ui-sans-serif"/>
              </a:rPr>
              <a:t> 65 yaş üzeri hastalarda:</a:t>
            </a:r>
          </a:p>
          <a:p>
            <a:pPr lvl="1">
              <a:buFont typeface="Arial" panose="020B0604020202020204" pitchFamily="34" charset="0"/>
              <a:buChar char="•"/>
            </a:pPr>
            <a:r>
              <a:rPr lang="tr-TR" dirty="0">
                <a:solidFill>
                  <a:srgbClr val="0D0D0D"/>
                </a:solidFill>
                <a:latin typeface="ui-sans-serif"/>
              </a:rPr>
              <a:t>%44.3 → eGFR &lt;60 </a:t>
            </a:r>
            <a:r>
              <a:rPr lang="tr-TR" dirty="0" err="1">
                <a:solidFill>
                  <a:srgbClr val="0D0D0D"/>
                </a:solidFill>
                <a:latin typeface="ui-sans-serif"/>
              </a:rPr>
              <a:t>mL</a:t>
            </a:r>
            <a:r>
              <a:rPr lang="tr-TR" dirty="0">
                <a:solidFill>
                  <a:srgbClr val="0D0D0D"/>
                </a:solidFill>
                <a:latin typeface="ui-sans-serif"/>
              </a:rPr>
              <a:t>/dk/1.73 m²</a:t>
            </a:r>
          </a:p>
          <a:p>
            <a:pPr lvl="1">
              <a:buFont typeface="Arial" panose="020B0604020202020204" pitchFamily="34" charset="0"/>
              <a:buChar char="•"/>
            </a:pPr>
            <a:r>
              <a:rPr lang="tr-TR" dirty="0">
                <a:solidFill>
                  <a:srgbClr val="0D0D0D"/>
                </a:solidFill>
                <a:latin typeface="ui-sans-serif"/>
              </a:rPr>
              <a:t>%38.7 → </a:t>
            </a:r>
            <a:r>
              <a:rPr lang="tr-TR" dirty="0" err="1">
                <a:solidFill>
                  <a:srgbClr val="0D0D0D"/>
                </a:solidFill>
                <a:latin typeface="ui-sans-serif"/>
              </a:rPr>
              <a:t>albuminüri</a:t>
            </a:r>
            <a:endParaRPr lang="tr-TR" dirty="0">
              <a:solidFill>
                <a:srgbClr val="0D0D0D"/>
              </a:solidFill>
              <a:latin typeface="ui-sans-serif"/>
            </a:endParaRPr>
          </a:p>
          <a:p>
            <a:pPr lvl="1">
              <a:buFont typeface="Arial" panose="020B0604020202020204" pitchFamily="34" charset="0"/>
              <a:buChar char="•"/>
            </a:pPr>
            <a:r>
              <a:rPr lang="tr-TR" dirty="0">
                <a:solidFill>
                  <a:srgbClr val="0D0D0D"/>
                </a:solidFill>
                <a:latin typeface="ui-sans-serif"/>
              </a:rPr>
              <a:t>%17.8 → her ikisi birden.</a:t>
            </a:r>
          </a:p>
          <a:p>
            <a:pPr>
              <a:buFont typeface="Arial" panose="020B0604020202020204" pitchFamily="34" charset="0"/>
              <a:buChar char="•"/>
            </a:pPr>
            <a:r>
              <a:rPr lang="tr-TR" b="1" dirty="0">
                <a:solidFill>
                  <a:srgbClr val="0D0D0D"/>
                </a:solidFill>
                <a:latin typeface="ui-sans-serif"/>
              </a:rPr>
              <a:t>Glisemik hedefler:</a:t>
            </a:r>
            <a:endParaRPr lang="tr-TR" dirty="0">
              <a:solidFill>
                <a:srgbClr val="0D0D0D"/>
              </a:solidFill>
              <a:latin typeface="ui-sans-serif"/>
            </a:endParaRPr>
          </a:p>
          <a:p>
            <a:pPr lvl="1">
              <a:buFont typeface="Arial" panose="020B0604020202020204" pitchFamily="34" charset="0"/>
              <a:buChar char="•"/>
            </a:pPr>
            <a:r>
              <a:rPr lang="tr-TR" dirty="0">
                <a:solidFill>
                  <a:srgbClr val="0D0D0D"/>
                </a:solidFill>
                <a:latin typeface="ui-sans-serif"/>
              </a:rPr>
              <a:t>Sağlıklı yaşlılarda </a:t>
            </a:r>
            <a:r>
              <a:rPr lang="tr-TR" b="1" dirty="0">
                <a:solidFill>
                  <a:srgbClr val="0D0D0D"/>
                </a:solidFill>
                <a:latin typeface="ui-sans-serif"/>
              </a:rPr>
              <a:t>HbA1c &lt;7%</a:t>
            </a:r>
            <a:r>
              <a:rPr lang="tr-TR" dirty="0">
                <a:solidFill>
                  <a:srgbClr val="0D0D0D"/>
                </a:solidFill>
                <a:latin typeface="ui-sans-serif"/>
              </a:rPr>
              <a:t>,</a:t>
            </a:r>
          </a:p>
          <a:p>
            <a:pPr lvl="1">
              <a:buFont typeface="Arial" panose="020B0604020202020204" pitchFamily="34" charset="0"/>
              <a:buChar char="•"/>
            </a:pPr>
            <a:r>
              <a:rPr lang="tr-TR" dirty="0" err="1">
                <a:solidFill>
                  <a:srgbClr val="0D0D0D"/>
                </a:solidFill>
                <a:latin typeface="ui-sans-serif"/>
              </a:rPr>
              <a:t>Komorbid</a:t>
            </a:r>
            <a:r>
              <a:rPr lang="tr-TR" dirty="0">
                <a:solidFill>
                  <a:srgbClr val="0D0D0D"/>
                </a:solidFill>
                <a:latin typeface="ui-sans-serif"/>
              </a:rPr>
              <a:t> veya yaşam beklentisi kısa hastalarda </a:t>
            </a:r>
            <a:r>
              <a:rPr lang="tr-TR" b="1" dirty="0">
                <a:solidFill>
                  <a:srgbClr val="0D0D0D"/>
                </a:solidFill>
                <a:latin typeface="ui-sans-serif"/>
              </a:rPr>
              <a:t>daha gevşek hedefler.</a:t>
            </a:r>
            <a:endParaRPr lang="tr-TR" dirty="0">
              <a:solidFill>
                <a:srgbClr val="0D0D0D"/>
              </a:solidFill>
              <a:latin typeface="ui-sans-serif"/>
            </a:endParaRPr>
          </a:p>
          <a:p>
            <a:pPr>
              <a:buFont typeface="Arial" panose="020B0604020202020204" pitchFamily="34" charset="0"/>
              <a:buChar char="•"/>
            </a:pPr>
            <a:r>
              <a:rPr lang="tr-TR" b="1" dirty="0">
                <a:solidFill>
                  <a:srgbClr val="0D0D0D"/>
                </a:solidFill>
                <a:latin typeface="ui-sans-serif"/>
              </a:rPr>
              <a:t>Böbrek fonksiyonu azaldıkça oral antidiyabetikler ve insülin dozları azaltılmalıdır.</a:t>
            </a:r>
            <a:endParaRPr lang="tr-TR" dirty="0">
              <a:solidFill>
                <a:srgbClr val="0D0D0D"/>
              </a:solidFill>
              <a:latin typeface="ui-sans-serif"/>
            </a:endParaRPr>
          </a:p>
          <a:p>
            <a:pPr>
              <a:buFont typeface="Arial" panose="020B0604020202020204" pitchFamily="34" charset="0"/>
              <a:buChar char="•"/>
            </a:pPr>
            <a:r>
              <a:rPr lang="tr-TR" dirty="0">
                <a:solidFill>
                  <a:srgbClr val="0D0D0D"/>
                </a:solidFill>
                <a:latin typeface="ui-sans-serif"/>
              </a:rPr>
              <a:t>SGLT2 inhibitörleri, hipoglisemi riski düşüktür ve kalp-böbrek koruyucu etki sağlar.</a:t>
            </a:r>
            <a:br>
              <a:rPr lang="tr-TR" dirty="0">
                <a:solidFill>
                  <a:srgbClr val="0D0D0D"/>
                </a:solidFill>
                <a:latin typeface="ui-sans-serif"/>
              </a:rPr>
            </a:br>
            <a:r>
              <a:rPr lang="tr-TR" dirty="0">
                <a:solidFill>
                  <a:srgbClr val="0D0D0D"/>
                </a:solidFill>
                <a:latin typeface="ui-sans-serif"/>
              </a:rPr>
              <a:t>→ Ancak </a:t>
            </a:r>
            <a:r>
              <a:rPr lang="tr-TR" dirty="0" err="1">
                <a:solidFill>
                  <a:srgbClr val="0D0D0D"/>
                </a:solidFill>
                <a:latin typeface="ui-sans-serif"/>
              </a:rPr>
              <a:t>loop</a:t>
            </a:r>
            <a:r>
              <a:rPr lang="tr-TR" dirty="0">
                <a:solidFill>
                  <a:srgbClr val="0D0D0D"/>
                </a:solidFill>
                <a:latin typeface="ui-sans-serif"/>
              </a:rPr>
              <a:t> diüretikleriyle birlikte dikkatli kullanılmalıdır.</a:t>
            </a:r>
          </a:p>
          <a:p>
            <a:pPr>
              <a:buFont typeface="Arial" panose="020B0604020202020204" pitchFamily="34" charset="0"/>
              <a:buChar char="•"/>
            </a:pPr>
            <a:r>
              <a:rPr lang="tr-TR" dirty="0">
                <a:solidFill>
                  <a:srgbClr val="0D0D0D"/>
                </a:solidFill>
                <a:latin typeface="ui-sans-serif"/>
              </a:rPr>
              <a:t>Yeni tedavilerde böbrek fonksiyonu düzenli izlenmelidir.</a:t>
            </a:r>
          </a:p>
          <a:p>
            <a:endParaRPr lang="tr-TR" dirty="0"/>
          </a:p>
        </p:txBody>
      </p:sp>
    </p:spTree>
    <p:extLst>
      <p:ext uri="{BB962C8B-B14F-4D97-AF65-F5344CB8AC3E}">
        <p14:creationId xmlns:p14="http://schemas.microsoft.com/office/powerpoint/2010/main" val="157138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1BBE982C-080D-C06A-6939-F636812A2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8615C-6935-D697-FA91-2469D81BE33B}"/>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E6579950-10D0-91E9-0EDA-94E8F0E67DA5}"/>
              </a:ext>
            </a:extLst>
          </p:cNvPr>
          <p:cNvSpPr>
            <a:spLocks noGrp="1"/>
          </p:cNvSpPr>
          <p:nvPr>
            <p:ph idx="1"/>
          </p:nvPr>
        </p:nvSpPr>
        <p:spPr>
          <a:xfrm>
            <a:off x="609600" y="1417639"/>
            <a:ext cx="10972800" cy="5035698"/>
          </a:xfrm>
        </p:spPr>
        <p:txBody>
          <a:bodyPr>
            <a:normAutofit/>
          </a:bodyPr>
          <a:lstStyle/>
          <a:p>
            <a:pPr>
              <a:spcAft>
                <a:spcPts val="300"/>
              </a:spcAft>
              <a:buNone/>
            </a:pPr>
            <a:r>
              <a:rPr lang="tr-TR" sz="2400" b="1" dirty="0">
                <a:solidFill>
                  <a:srgbClr val="0D0D0D"/>
                </a:solidFill>
                <a:latin typeface="ui-sans-serif"/>
              </a:rPr>
              <a:t>5. Akut Böbrek Hasarı (AKI) </a:t>
            </a:r>
          </a:p>
          <a:p>
            <a:pPr>
              <a:spcAft>
                <a:spcPts val="300"/>
              </a:spcAft>
              <a:buNone/>
            </a:pPr>
            <a:r>
              <a:rPr lang="tr-TR" sz="2400" dirty="0">
                <a:solidFill>
                  <a:srgbClr val="0D0D0D"/>
                </a:solidFill>
                <a:latin typeface="ui-sans-serif"/>
              </a:rPr>
              <a:t>AKI nedenleri gençlerle benzerdir ancak yaşlılarda daha sık:</a:t>
            </a:r>
          </a:p>
          <a:p>
            <a:pPr lvl="1">
              <a:buFont typeface="Arial" panose="020B0604020202020204" pitchFamily="34" charset="0"/>
              <a:buChar char="•"/>
            </a:pPr>
            <a:r>
              <a:rPr lang="tr-TR" sz="2000" b="1" dirty="0">
                <a:solidFill>
                  <a:srgbClr val="0D0D0D"/>
                </a:solidFill>
                <a:latin typeface="ui-sans-serif"/>
              </a:rPr>
              <a:t>Obstrüktif üropati</a:t>
            </a:r>
            <a:endParaRPr lang="tr-TR" sz="2000" dirty="0">
              <a:solidFill>
                <a:srgbClr val="0D0D0D"/>
              </a:solidFill>
              <a:latin typeface="ui-sans-serif"/>
            </a:endParaRPr>
          </a:p>
          <a:p>
            <a:pPr lvl="1">
              <a:buFont typeface="Arial" panose="020B0604020202020204" pitchFamily="34" charset="0"/>
              <a:buChar char="•"/>
            </a:pPr>
            <a:r>
              <a:rPr lang="tr-TR" sz="2000" b="1" dirty="0">
                <a:solidFill>
                  <a:srgbClr val="0D0D0D"/>
                </a:solidFill>
                <a:latin typeface="ui-sans-serif"/>
              </a:rPr>
              <a:t>Sepsis</a:t>
            </a:r>
            <a:endParaRPr lang="tr-TR" sz="2000" dirty="0">
              <a:solidFill>
                <a:srgbClr val="0D0D0D"/>
              </a:solidFill>
              <a:latin typeface="ui-sans-serif"/>
            </a:endParaRPr>
          </a:p>
          <a:p>
            <a:pPr lvl="1">
              <a:buFont typeface="Arial" panose="020B0604020202020204" pitchFamily="34" charset="0"/>
              <a:buChar char="•"/>
            </a:pPr>
            <a:r>
              <a:rPr lang="tr-TR" sz="2000" b="1" dirty="0">
                <a:solidFill>
                  <a:srgbClr val="0D0D0D"/>
                </a:solidFill>
                <a:latin typeface="ui-sans-serif"/>
              </a:rPr>
              <a:t>Kanser ve antineoplastik tedaviler</a:t>
            </a:r>
            <a:endParaRPr lang="tr-TR" sz="2000" dirty="0">
              <a:solidFill>
                <a:srgbClr val="0D0D0D"/>
              </a:solidFill>
              <a:latin typeface="ui-sans-serif"/>
            </a:endParaRPr>
          </a:p>
          <a:p>
            <a:pPr>
              <a:buFont typeface="Arial" panose="020B0604020202020204" pitchFamily="34" charset="0"/>
              <a:buChar char="•"/>
            </a:pPr>
            <a:r>
              <a:rPr lang="tr-TR" sz="2400" dirty="0">
                <a:solidFill>
                  <a:srgbClr val="0D0D0D"/>
                </a:solidFill>
                <a:latin typeface="ui-sans-serif"/>
              </a:rPr>
              <a:t>AKI gelişen yaşlılarda </a:t>
            </a:r>
            <a:r>
              <a:rPr lang="tr-TR" sz="2400" b="1" dirty="0">
                <a:solidFill>
                  <a:srgbClr val="0D0D0D"/>
                </a:solidFill>
                <a:latin typeface="ui-sans-serif"/>
              </a:rPr>
              <a:t>RRT kararı</a:t>
            </a:r>
            <a:r>
              <a:rPr lang="tr-TR" sz="2400" dirty="0">
                <a:solidFill>
                  <a:srgbClr val="0D0D0D"/>
                </a:solidFill>
                <a:latin typeface="ui-sans-serif"/>
              </a:rPr>
              <a:t>;</a:t>
            </a:r>
            <a:br>
              <a:rPr lang="tr-TR" sz="2400" dirty="0">
                <a:solidFill>
                  <a:srgbClr val="0D0D0D"/>
                </a:solidFill>
                <a:latin typeface="ui-sans-serif"/>
              </a:rPr>
            </a:br>
            <a:r>
              <a:rPr lang="tr-TR" sz="2400" dirty="0">
                <a:solidFill>
                  <a:srgbClr val="0D0D0D"/>
                </a:solidFill>
                <a:latin typeface="ui-sans-serif"/>
              </a:rPr>
              <a:t>→ </a:t>
            </a:r>
            <a:r>
              <a:rPr lang="tr-TR" sz="2400" b="1" dirty="0">
                <a:solidFill>
                  <a:srgbClr val="0D0D0D"/>
                </a:solidFill>
                <a:latin typeface="ui-sans-serif"/>
              </a:rPr>
              <a:t>komorbiditeler ve beklenen klinik yarar</a:t>
            </a:r>
            <a:r>
              <a:rPr lang="tr-TR" sz="2400" dirty="0">
                <a:solidFill>
                  <a:srgbClr val="0D0D0D"/>
                </a:solidFill>
                <a:latin typeface="ui-sans-serif"/>
              </a:rPr>
              <a:t> göz önüne alınarak,</a:t>
            </a:r>
            <a:br>
              <a:rPr lang="tr-TR" sz="2400" dirty="0">
                <a:solidFill>
                  <a:srgbClr val="0D0D0D"/>
                </a:solidFill>
                <a:latin typeface="ui-sans-serif"/>
              </a:rPr>
            </a:br>
            <a:r>
              <a:rPr lang="tr-TR" sz="2400" dirty="0">
                <a:solidFill>
                  <a:srgbClr val="0D0D0D"/>
                </a:solidFill>
                <a:latin typeface="ui-sans-serif"/>
              </a:rPr>
              <a:t>→ </a:t>
            </a:r>
            <a:r>
              <a:rPr lang="tr-TR" sz="2400" b="1" dirty="0">
                <a:solidFill>
                  <a:srgbClr val="0D0D0D"/>
                </a:solidFill>
                <a:latin typeface="ui-sans-serif"/>
              </a:rPr>
              <a:t>multidisipliner ekip</a:t>
            </a:r>
            <a:r>
              <a:rPr lang="tr-TR" sz="2400" dirty="0">
                <a:solidFill>
                  <a:srgbClr val="0D0D0D"/>
                </a:solidFill>
                <a:latin typeface="ui-sans-serif"/>
              </a:rPr>
              <a:t> tarafından verilmelidir.</a:t>
            </a:r>
          </a:p>
          <a:p>
            <a:endParaRPr lang="tr-TR" sz="2400" dirty="0"/>
          </a:p>
        </p:txBody>
      </p:sp>
    </p:spTree>
    <p:extLst>
      <p:ext uri="{BB962C8B-B14F-4D97-AF65-F5344CB8AC3E}">
        <p14:creationId xmlns:p14="http://schemas.microsoft.com/office/powerpoint/2010/main" val="2427578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AE50824-640C-ABF4-2A41-941611C48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AB855-C577-E1DA-2686-5AE582C1B55A}"/>
              </a:ext>
            </a:extLst>
          </p:cNvPr>
          <p:cNvSpPr>
            <a:spLocks noGrp="1"/>
          </p:cNvSpPr>
          <p:nvPr>
            <p:ph type="title"/>
          </p:nvPr>
        </p:nvSpPr>
        <p:spPr/>
        <p:txBody>
          <a:bodyPr>
            <a:normAutofit fontScale="90000"/>
          </a:bodyPr>
          <a:lstStyle/>
          <a:p>
            <a:r>
              <a:rPr lang="tr-TR" b="1" dirty="0">
                <a:solidFill>
                  <a:srgbClr val="0D0D0D"/>
                </a:solidFill>
                <a:latin typeface="ui-sans-serif"/>
              </a:rPr>
              <a:t>Yaşlılarda Böbrek Hastalıklarının Klinik Özellikleri</a:t>
            </a:r>
            <a:endParaRPr lang="tr-TR" dirty="0"/>
          </a:p>
        </p:txBody>
      </p:sp>
      <p:sp>
        <p:nvSpPr>
          <p:cNvPr id="3" name="Content Placeholder 2">
            <a:extLst>
              <a:ext uri="{FF2B5EF4-FFF2-40B4-BE49-F238E27FC236}">
                <a16:creationId xmlns:a16="http://schemas.microsoft.com/office/drawing/2014/main" id="{F6A717B6-F6A8-3CF1-2CAE-ABDFEB0842DB}"/>
              </a:ext>
            </a:extLst>
          </p:cNvPr>
          <p:cNvSpPr>
            <a:spLocks noGrp="1"/>
          </p:cNvSpPr>
          <p:nvPr>
            <p:ph idx="1"/>
          </p:nvPr>
        </p:nvSpPr>
        <p:spPr/>
        <p:txBody>
          <a:bodyPr>
            <a:normAutofit/>
          </a:bodyPr>
          <a:lstStyle/>
          <a:p>
            <a:pPr>
              <a:spcAft>
                <a:spcPts val="300"/>
              </a:spcAft>
              <a:buNone/>
            </a:pPr>
            <a:r>
              <a:rPr lang="tr-TR" sz="2800" b="1" dirty="0">
                <a:solidFill>
                  <a:srgbClr val="0D0D0D"/>
                </a:solidFill>
                <a:latin typeface="ui-sans-serif"/>
              </a:rPr>
              <a:t>5. Nefrotoksisite ve İlaç Doz Ayarı-Polifarmasi</a:t>
            </a:r>
          </a:p>
          <a:p>
            <a:pPr>
              <a:spcAft>
                <a:spcPts val="300"/>
              </a:spcAft>
              <a:buNone/>
            </a:pPr>
            <a:r>
              <a:rPr lang="tr-TR" sz="2800" b="1" dirty="0">
                <a:solidFill>
                  <a:srgbClr val="0D0D0D"/>
                </a:solidFill>
                <a:latin typeface="ui-sans-serif"/>
              </a:rPr>
              <a:t>Polifarmasi → ilaç toksisitesi ve AKI riskini </a:t>
            </a:r>
            <a:r>
              <a:rPr lang="tr-TR" sz="2800" dirty="0">
                <a:solidFill>
                  <a:srgbClr val="0D0D0D"/>
                </a:solidFill>
                <a:latin typeface="ui-sans-serif"/>
              </a:rPr>
              <a:t>artırır.</a:t>
            </a:r>
          </a:p>
          <a:p>
            <a:pPr>
              <a:buFont typeface="Arial" panose="020B0604020202020204" pitchFamily="34" charset="0"/>
              <a:buChar char="•"/>
            </a:pPr>
            <a:r>
              <a:rPr lang="tr-TR" sz="2800" b="1" dirty="0">
                <a:solidFill>
                  <a:srgbClr val="0D0D0D"/>
                </a:solidFill>
                <a:latin typeface="ui-sans-serif"/>
              </a:rPr>
              <a:t>Normal görünen serum kreatinin</a:t>
            </a:r>
            <a:r>
              <a:rPr lang="tr-TR" sz="2800" dirty="0">
                <a:solidFill>
                  <a:srgbClr val="0D0D0D"/>
                </a:solidFill>
                <a:latin typeface="ui-sans-serif"/>
              </a:rPr>
              <a:t>, </a:t>
            </a:r>
            <a:r>
              <a:rPr lang="tr-TR" sz="2800" b="1" dirty="0">
                <a:solidFill>
                  <a:srgbClr val="0D0D0D"/>
                </a:solidFill>
                <a:latin typeface="ui-sans-serif"/>
              </a:rPr>
              <a:t>normal GFR anlamına gelmez.</a:t>
            </a:r>
            <a:endParaRPr lang="tr-TR" sz="2800" dirty="0">
              <a:solidFill>
                <a:srgbClr val="0D0D0D"/>
              </a:solidFill>
              <a:latin typeface="ui-sans-serif"/>
            </a:endParaRPr>
          </a:p>
          <a:p>
            <a:pPr>
              <a:buFont typeface="Arial" panose="020B0604020202020204" pitchFamily="34" charset="0"/>
              <a:buChar char="•"/>
            </a:pPr>
            <a:r>
              <a:rPr lang="tr-TR" sz="2800" dirty="0">
                <a:solidFill>
                  <a:srgbClr val="0D0D0D"/>
                </a:solidFill>
                <a:latin typeface="ui-sans-serif"/>
              </a:rPr>
              <a:t>Doz ayarlaması için </a:t>
            </a:r>
            <a:r>
              <a:rPr lang="tr-TR" sz="2800" b="1" dirty="0">
                <a:solidFill>
                  <a:srgbClr val="0D0D0D"/>
                </a:solidFill>
                <a:latin typeface="ui-sans-serif"/>
              </a:rPr>
              <a:t>eGFR veya kreatinin klirensi</a:t>
            </a:r>
            <a:r>
              <a:rPr lang="tr-TR" sz="2800" dirty="0">
                <a:solidFill>
                  <a:srgbClr val="0D0D0D"/>
                </a:solidFill>
                <a:latin typeface="ui-sans-serif"/>
              </a:rPr>
              <a:t> kullanılmalıdır.</a:t>
            </a:r>
          </a:p>
          <a:p>
            <a:pPr>
              <a:buFont typeface="Arial" panose="020B0604020202020204" pitchFamily="34" charset="0"/>
              <a:buChar char="•"/>
            </a:pPr>
            <a:r>
              <a:rPr lang="tr-TR" sz="2800" dirty="0">
                <a:solidFill>
                  <a:srgbClr val="0D0D0D"/>
                </a:solidFill>
                <a:latin typeface="ui-sans-serif"/>
              </a:rPr>
              <a:t>Yaşlı KBH hastalarında:</a:t>
            </a:r>
          </a:p>
          <a:p>
            <a:pPr lvl="1">
              <a:buFont typeface="Arial" panose="020B0604020202020204" pitchFamily="34" charset="0"/>
              <a:buChar char="•"/>
            </a:pPr>
            <a:r>
              <a:rPr lang="tr-TR" sz="2400" dirty="0">
                <a:solidFill>
                  <a:srgbClr val="0D0D0D"/>
                </a:solidFill>
                <a:latin typeface="ui-sans-serif"/>
              </a:rPr>
              <a:t>Çoklu ilaç kullanımı → </a:t>
            </a:r>
            <a:r>
              <a:rPr lang="tr-TR" sz="2400" b="1" dirty="0">
                <a:solidFill>
                  <a:srgbClr val="0D0D0D"/>
                </a:solidFill>
                <a:latin typeface="ui-sans-serif"/>
              </a:rPr>
              <a:t>ilaç etkileşimi riski</a:t>
            </a:r>
            <a:endParaRPr lang="tr-TR" sz="2400" dirty="0">
              <a:solidFill>
                <a:srgbClr val="0D0D0D"/>
              </a:solidFill>
              <a:latin typeface="ui-sans-serif"/>
            </a:endParaRPr>
          </a:p>
          <a:p>
            <a:pPr lvl="1">
              <a:buFont typeface="Arial" panose="020B0604020202020204" pitchFamily="34" charset="0"/>
              <a:buChar char="•"/>
            </a:pPr>
            <a:r>
              <a:rPr lang="tr-TR" sz="2400" dirty="0">
                <a:solidFill>
                  <a:srgbClr val="0D0D0D"/>
                </a:solidFill>
                <a:latin typeface="ui-sans-serif"/>
              </a:rPr>
              <a:t>Düşük GFR → </a:t>
            </a:r>
            <a:r>
              <a:rPr lang="tr-TR" sz="2400" b="1" dirty="0">
                <a:solidFill>
                  <a:srgbClr val="0D0D0D"/>
                </a:solidFill>
                <a:latin typeface="ui-sans-serif"/>
              </a:rPr>
              <a:t>toksisite ve yan etki</a:t>
            </a:r>
            <a:r>
              <a:rPr lang="tr-TR" sz="2400" dirty="0">
                <a:solidFill>
                  <a:srgbClr val="0D0D0D"/>
                </a:solidFill>
                <a:latin typeface="ui-sans-serif"/>
              </a:rPr>
              <a:t> riskinde artış</a:t>
            </a:r>
          </a:p>
          <a:p>
            <a:endParaRPr lang="tr-TR" sz="2800" dirty="0"/>
          </a:p>
        </p:txBody>
      </p:sp>
    </p:spTree>
    <p:extLst>
      <p:ext uri="{BB962C8B-B14F-4D97-AF65-F5344CB8AC3E}">
        <p14:creationId xmlns:p14="http://schemas.microsoft.com/office/powerpoint/2010/main" val="1295606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6E5BA1-C813-0E6D-631A-87C51D185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63B49-ACF3-E59D-F318-073C017B759E}"/>
              </a:ext>
            </a:extLst>
          </p:cNvPr>
          <p:cNvSpPr>
            <a:spLocks noGrp="1"/>
          </p:cNvSpPr>
          <p:nvPr>
            <p:ph type="title"/>
          </p:nvPr>
        </p:nvSpPr>
        <p:spPr/>
        <p:txBody>
          <a:bodyPr>
            <a:normAutofit fontScale="90000"/>
          </a:bodyPr>
          <a:lstStyle/>
          <a:p>
            <a:r>
              <a:rPr lang="tr-TR" b="1" dirty="0"/>
              <a:t>Son Dönem Böbrek Yetmezliği (ESKD) ve Renal Replasman Tedavisi (RRT)</a:t>
            </a:r>
            <a:endParaRPr lang="tr-TR" dirty="0"/>
          </a:p>
        </p:txBody>
      </p:sp>
      <p:sp>
        <p:nvSpPr>
          <p:cNvPr id="3" name="Content Placeholder 2">
            <a:extLst>
              <a:ext uri="{FF2B5EF4-FFF2-40B4-BE49-F238E27FC236}">
                <a16:creationId xmlns:a16="http://schemas.microsoft.com/office/drawing/2014/main" id="{E470EE0C-A714-5E39-9CA0-C714416FFA93}"/>
              </a:ext>
            </a:extLst>
          </p:cNvPr>
          <p:cNvSpPr>
            <a:spLocks noGrp="1"/>
          </p:cNvSpPr>
          <p:nvPr>
            <p:ph idx="1"/>
          </p:nvPr>
        </p:nvSpPr>
        <p:spPr>
          <a:xfrm>
            <a:off x="609600" y="1417638"/>
            <a:ext cx="10972800" cy="5251721"/>
          </a:xfrm>
        </p:spPr>
        <p:txBody>
          <a:bodyPr>
            <a:normAutofit fontScale="77500" lnSpcReduction="20000"/>
          </a:bodyPr>
          <a:lstStyle/>
          <a:p>
            <a:pPr>
              <a:spcAft>
                <a:spcPts val="300"/>
              </a:spcAft>
              <a:buNone/>
            </a:pPr>
            <a:r>
              <a:rPr lang="tr-TR" b="1" dirty="0">
                <a:solidFill>
                  <a:srgbClr val="0D0D0D"/>
                </a:solidFill>
                <a:latin typeface="ui-sans-serif"/>
              </a:rPr>
              <a:t>Diyaliz Kararının Zorlukları</a:t>
            </a:r>
          </a:p>
          <a:p>
            <a:pPr>
              <a:buFont typeface="Arial" panose="020B0604020202020204" pitchFamily="34" charset="0"/>
              <a:buChar char="•"/>
            </a:pPr>
            <a:r>
              <a:rPr lang="tr-TR" dirty="0">
                <a:solidFill>
                  <a:srgbClr val="0D0D0D"/>
                </a:solidFill>
                <a:latin typeface="ui-sans-serif"/>
              </a:rPr>
              <a:t>RRT kararı </a:t>
            </a:r>
            <a:r>
              <a:rPr lang="tr-TR" b="1" dirty="0">
                <a:solidFill>
                  <a:srgbClr val="0D0D0D"/>
                </a:solidFill>
                <a:latin typeface="ui-sans-serif"/>
              </a:rPr>
              <a:t>yalnızca yaşa göre verilmemelidir.</a:t>
            </a:r>
            <a:endParaRPr lang="tr-TR" dirty="0">
              <a:solidFill>
                <a:srgbClr val="0D0D0D"/>
              </a:solidFill>
              <a:latin typeface="ui-sans-serif"/>
            </a:endParaRPr>
          </a:p>
          <a:p>
            <a:pPr>
              <a:buFont typeface="Arial" panose="020B0604020202020204" pitchFamily="34" charset="0"/>
              <a:buChar char="•"/>
            </a:pPr>
            <a:r>
              <a:rPr lang="tr-TR" dirty="0">
                <a:solidFill>
                  <a:srgbClr val="0D0D0D"/>
                </a:solidFill>
                <a:latin typeface="ui-sans-serif"/>
              </a:rPr>
              <a:t>Yaşlı hastalarda karar süreci karmaşık olup;</a:t>
            </a:r>
            <a:br>
              <a:rPr lang="tr-TR" dirty="0">
                <a:solidFill>
                  <a:srgbClr val="0D0D0D"/>
                </a:solidFill>
                <a:latin typeface="ui-sans-serif"/>
              </a:rPr>
            </a:br>
            <a:r>
              <a:rPr lang="tr-TR" dirty="0">
                <a:solidFill>
                  <a:srgbClr val="0D0D0D"/>
                </a:solidFill>
                <a:latin typeface="ui-sans-serif"/>
              </a:rPr>
              <a:t>multidisipliner yaklaşım ve aile katılımı gerektirir.</a:t>
            </a:r>
          </a:p>
          <a:p>
            <a:pPr>
              <a:buFont typeface="Arial" panose="020B0604020202020204" pitchFamily="34" charset="0"/>
              <a:buChar char="•"/>
            </a:pPr>
            <a:r>
              <a:rPr lang="tr-TR" dirty="0">
                <a:solidFill>
                  <a:srgbClr val="0D0D0D"/>
                </a:solidFill>
                <a:latin typeface="ui-sans-serif"/>
              </a:rPr>
              <a:t>Sosyal engeller: ulaşım, aile desteği, maliyet gibi faktörler önemlidir.</a:t>
            </a:r>
          </a:p>
          <a:p>
            <a:pPr>
              <a:buFont typeface="Arial" panose="020B0604020202020204" pitchFamily="34" charset="0"/>
              <a:buChar char="•"/>
            </a:pPr>
            <a:r>
              <a:rPr lang="tr-TR" dirty="0">
                <a:solidFill>
                  <a:srgbClr val="0D0D0D"/>
                </a:solidFill>
                <a:latin typeface="ui-sans-serif"/>
              </a:rPr>
              <a:t>Huzurevinde yaşayan yaşlılar arasında:</a:t>
            </a:r>
          </a:p>
          <a:p>
            <a:pPr lvl="1">
              <a:buFont typeface="Arial" panose="020B0604020202020204" pitchFamily="34" charset="0"/>
              <a:buChar char="•"/>
            </a:pPr>
            <a:r>
              <a:rPr lang="tr-TR" dirty="0">
                <a:solidFill>
                  <a:srgbClr val="0D0D0D"/>
                </a:solidFill>
                <a:latin typeface="ui-sans-serif"/>
              </a:rPr>
              <a:t>Diyaliz sonrası fonksiyonel kapasitede belirgin azalma olur.</a:t>
            </a:r>
          </a:p>
          <a:p>
            <a:pPr lvl="1">
              <a:buFont typeface="Arial" panose="020B0604020202020204" pitchFamily="34" charset="0"/>
              <a:buChar char="•"/>
            </a:pPr>
            <a:r>
              <a:rPr lang="tr-TR" dirty="0">
                <a:solidFill>
                  <a:srgbClr val="0D0D0D"/>
                </a:solidFill>
                <a:latin typeface="ui-sans-serif"/>
              </a:rPr>
              <a:t>1 yıl sonunda %58 ölüm, yalnızca %13 aynı fonksiyon düzeyinde kalır.</a:t>
            </a:r>
          </a:p>
          <a:p>
            <a:pPr>
              <a:buFont typeface="Arial" panose="020B0604020202020204" pitchFamily="34" charset="0"/>
              <a:buChar char="•"/>
            </a:pPr>
            <a:r>
              <a:rPr lang="tr-TR" dirty="0">
                <a:solidFill>
                  <a:srgbClr val="0D0D0D"/>
                </a:solidFill>
                <a:latin typeface="ui-sans-serif"/>
              </a:rPr>
              <a:t>Diyaliz yaşam süresini uzatabilir, ancak </a:t>
            </a:r>
            <a:r>
              <a:rPr lang="tr-TR" b="1" dirty="0">
                <a:solidFill>
                  <a:srgbClr val="0D0D0D"/>
                </a:solidFill>
                <a:latin typeface="ui-sans-serif"/>
              </a:rPr>
              <a:t>yaşam kalitesini artırmayabilir.</a:t>
            </a:r>
            <a:br>
              <a:rPr lang="tr-TR" dirty="0">
                <a:solidFill>
                  <a:srgbClr val="0D0D0D"/>
                </a:solidFill>
                <a:latin typeface="ui-sans-serif"/>
              </a:rPr>
            </a:br>
            <a:r>
              <a:rPr lang="tr-TR" dirty="0">
                <a:solidFill>
                  <a:srgbClr val="0D0D0D"/>
                </a:solidFill>
                <a:latin typeface="ui-sans-serif"/>
              </a:rPr>
              <a:t>→ Bazı durumlarda, artan yaşam süresi </a:t>
            </a:r>
            <a:r>
              <a:rPr lang="tr-TR" b="1" dirty="0">
                <a:solidFill>
                  <a:srgbClr val="0D0D0D"/>
                </a:solidFill>
                <a:latin typeface="ui-sans-serif"/>
              </a:rPr>
              <a:t>hastanede geçirilen günlerin artışından</a:t>
            </a:r>
            <a:r>
              <a:rPr lang="tr-TR" dirty="0">
                <a:solidFill>
                  <a:srgbClr val="0D0D0D"/>
                </a:solidFill>
                <a:latin typeface="ui-sans-serif"/>
              </a:rPr>
              <a:t> kaynaklanır.</a:t>
            </a:r>
            <a:endParaRPr lang="tr-TR" dirty="0"/>
          </a:p>
          <a:p>
            <a:pPr>
              <a:spcAft>
                <a:spcPts val="300"/>
              </a:spcAft>
              <a:buNone/>
            </a:pPr>
            <a:r>
              <a:rPr lang="tr-TR" b="1" dirty="0">
                <a:solidFill>
                  <a:srgbClr val="0D0D0D"/>
                </a:solidFill>
                <a:latin typeface="ui-sans-serif"/>
              </a:rPr>
              <a:t>Damar Erişimi</a:t>
            </a:r>
          </a:p>
          <a:p>
            <a:pPr>
              <a:buFont typeface="Arial" panose="020B0604020202020204" pitchFamily="34" charset="0"/>
              <a:buChar char="•"/>
            </a:pPr>
            <a:r>
              <a:rPr lang="tr-TR" dirty="0">
                <a:solidFill>
                  <a:srgbClr val="0D0D0D"/>
                </a:solidFill>
                <a:latin typeface="ui-sans-serif"/>
              </a:rPr>
              <a:t>Yaşlı hastalarda da </a:t>
            </a:r>
            <a:r>
              <a:rPr lang="tr-TR" b="1" dirty="0">
                <a:solidFill>
                  <a:srgbClr val="0D0D0D"/>
                </a:solidFill>
                <a:latin typeface="ui-sans-serif"/>
              </a:rPr>
              <a:t>AV fistül ömrü</a:t>
            </a:r>
            <a:r>
              <a:rPr lang="tr-TR" dirty="0">
                <a:solidFill>
                  <a:srgbClr val="0D0D0D"/>
                </a:solidFill>
                <a:latin typeface="ui-sans-serif"/>
              </a:rPr>
              <a:t>, </a:t>
            </a:r>
            <a:r>
              <a:rPr lang="tr-TR" b="1" dirty="0">
                <a:solidFill>
                  <a:srgbClr val="0D0D0D"/>
                </a:solidFill>
                <a:latin typeface="ui-sans-serif"/>
              </a:rPr>
              <a:t>AV greftlerden anlamlı derecede daha uzundur.</a:t>
            </a:r>
            <a:endParaRPr lang="tr-TR" dirty="0">
              <a:solidFill>
                <a:srgbClr val="0D0D0D"/>
              </a:solidFill>
              <a:latin typeface="ui-sans-serif"/>
            </a:endParaRPr>
          </a:p>
          <a:p>
            <a:endParaRPr lang="tr-TR" dirty="0"/>
          </a:p>
        </p:txBody>
      </p:sp>
    </p:spTree>
    <p:extLst>
      <p:ext uri="{BB962C8B-B14F-4D97-AF65-F5344CB8AC3E}">
        <p14:creationId xmlns:p14="http://schemas.microsoft.com/office/powerpoint/2010/main" val="382737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FC0FFCDB-9E51-1003-37FC-A53D0391A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BBEE4-7BBD-FA2E-27F1-97AB6EACB140}"/>
              </a:ext>
            </a:extLst>
          </p:cNvPr>
          <p:cNvSpPr>
            <a:spLocks noGrp="1"/>
          </p:cNvSpPr>
          <p:nvPr>
            <p:ph type="title"/>
          </p:nvPr>
        </p:nvSpPr>
        <p:spPr/>
        <p:txBody>
          <a:bodyPr>
            <a:normAutofit fontScale="90000"/>
          </a:bodyPr>
          <a:lstStyle/>
          <a:p>
            <a:r>
              <a:rPr lang="tr-TR" b="1" dirty="0"/>
              <a:t>Son Dönem Böbrek Yetmezliği (ESKD) ve Renal Replasman Tedavisi (RRT)</a:t>
            </a:r>
          </a:p>
        </p:txBody>
      </p:sp>
      <p:sp>
        <p:nvSpPr>
          <p:cNvPr id="3" name="Content Placeholder 2">
            <a:extLst>
              <a:ext uri="{FF2B5EF4-FFF2-40B4-BE49-F238E27FC236}">
                <a16:creationId xmlns:a16="http://schemas.microsoft.com/office/drawing/2014/main" id="{BD8448E8-65FE-0ADB-B185-408FAF1DE416}"/>
              </a:ext>
            </a:extLst>
          </p:cNvPr>
          <p:cNvSpPr>
            <a:spLocks noGrp="1"/>
          </p:cNvSpPr>
          <p:nvPr>
            <p:ph idx="1"/>
          </p:nvPr>
        </p:nvSpPr>
        <p:spPr/>
        <p:txBody>
          <a:bodyPr>
            <a:normAutofit/>
          </a:bodyPr>
          <a:lstStyle/>
          <a:p>
            <a:pPr>
              <a:spcAft>
                <a:spcPts val="300"/>
              </a:spcAft>
              <a:buNone/>
            </a:pPr>
            <a:r>
              <a:rPr lang="tr-TR" sz="2800" b="1" dirty="0">
                <a:solidFill>
                  <a:srgbClr val="0D0D0D"/>
                </a:solidFill>
                <a:latin typeface="ui-sans-serif"/>
              </a:rPr>
              <a:t> Epidemiyoloji</a:t>
            </a:r>
          </a:p>
          <a:p>
            <a:pPr>
              <a:buFont typeface="Arial" panose="020B0604020202020204" pitchFamily="34" charset="0"/>
              <a:buChar char="•"/>
            </a:pPr>
            <a:r>
              <a:rPr lang="tr-TR" sz="2800" dirty="0">
                <a:solidFill>
                  <a:srgbClr val="0D0D0D"/>
                </a:solidFill>
                <a:latin typeface="ui-sans-serif"/>
              </a:rPr>
              <a:t>RRT başlama yaşı:</a:t>
            </a:r>
          </a:p>
          <a:p>
            <a:pPr lvl="1">
              <a:buFont typeface="Arial" panose="020B0604020202020204" pitchFamily="34" charset="0"/>
              <a:buChar char="•"/>
            </a:pPr>
            <a:r>
              <a:rPr lang="tr-TR" sz="2400" b="1" dirty="0">
                <a:solidFill>
                  <a:srgbClr val="0D0D0D"/>
                </a:solidFill>
                <a:latin typeface="ui-sans-serif"/>
              </a:rPr>
              <a:t>ABD ve Avrupa’da ortalama &gt;60 yıl</a:t>
            </a:r>
            <a:endParaRPr lang="tr-TR" sz="2400" dirty="0">
              <a:solidFill>
                <a:srgbClr val="0D0D0D"/>
              </a:solidFill>
              <a:latin typeface="ui-sans-serif"/>
            </a:endParaRPr>
          </a:p>
          <a:p>
            <a:pPr lvl="1">
              <a:buFont typeface="Arial" panose="020B0604020202020204" pitchFamily="34" charset="0"/>
              <a:buChar char="•"/>
            </a:pPr>
            <a:r>
              <a:rPr lang="tr-TR" sz="2400" b="1" dirty="0">
                <a:solidFill>
                  <a:srgbClr val="0D0D0D"/>
                </a:solidFill>
                <a:latin typeface="ui-sans-serif"/>
              </a:rPr>
              <a:t>Düşük-orta gelirli ülkelerde:</a:t>
            </a:r>
            <a:r>
              <a:rPr lang="tr-TR" sz="2400" dirty="0">
                <a:solidFill>
                  <a:srgbClr val="0D0D0D"/>
                </a:solidFill>
                <a:latin typeface="ui-sans-serif"/>
              </a:rPr>
              <a:t> 32–42 yıl</a:t>
            </a:r>
          </a:p>
          <a:p>
            <a:pPr>
              <a:buFont typeface="Arial" panose="020B0604020202020204" pitchFamily="34" charset="0"/>
              <a:buChar char="•"/>
            </a:pPr>
            <a:r>
              <a:rPr lang="tr-TR" sz="2800" dirty="0">
                <a:solidFill>
                  <a:srgbClr val="0D0D0D"/>
                </a:solidFill>
                <a:latin typeface="ui-sans-serif"/>
              </a:rPr>
              <a:t>ABD’de 65 yaş üzeri hastalarda ESKD insidansı </a:t>
            </a:r>
            <a:r>
              <a:rPr lang="tr-TR" sz="2800" b="1" dirty="0">
                <a:solidFill>
                  <a:srgbClr val="0D0D0D"/>
                </a:solidFill>
                <a:latin typeface="ui-sans-serif"/>
              </a:rPr>
              <a:t>hafif azalmış</a:t>
            </a:r>
            <a:r>
              <a:rPr lang="tr-TR" sz="2800" dirty="0">
                <a:solidFill>
                  <a:srgbClr val="0D0D0D"/>
                </a:solidFill>
                <a:latin typeface="ui-sans-serif"/>
              </a:rPr>
              <a:t>,</a:t>
            </a:r>
            <a:br>
              <a:rPr lang="tr-TR" sz="2800" dirty="0">
                <a:solidFill>
                  <a:srgbClr val="0D0D0D"/>
                </a:solidFill>
                <a:latin typeface="ui-sans-serif"/>
              </a:rPr>
            </a:br>
            <a:r>
              <a:rPr lang="tr-TR" sz="2800" dirty="0">
                <a:solidFill>
                  <a:srgbClr val="0D0D0D"/>
                </a:solidFill>
                <a:latin typeface="ui-sans-serif"/>
              </a:rPr>
              <a:t>ancak </a:t>
            </a:r>
            <a:r>
              <a:rPr lang="tr-TR" sz="2800" b="1" dirty="0">
                <a:solidFill>
                  <a:srgbClr val="0D0D0D"/>
                </a:solidFill>
                <a:latin typeface="ui-sans-serif"/>
              </a:rPr>
              <a:t>prevalans artmaya devam etmektedir.</a:t>
            </a:r>
            <a:endParaRPr lang="tr-TR" sz="2800" dirty="0">
              <a:solidFill>
                <a:srgbClr val="0D0D0D"/>
              </a:solidFill>
              <a:latin typeface="ui-sans-serif"/>
            </a:endParaRPr>
          </a:p>
          <a:p>
            <a:pPr>
              <a:buFont typeface="Arial" panose="020B0604020202020204" pitchFamily="34" charset="0"/>
              <a:buChar char="•"/>
            </a:pPr>
            <a:r>
              <a:rPr lang="tr-TR" sz="2800" dirty="0">
                <a:solidFill>
                  <a:srgbClr val="0D0D0D"/>
                </a:solidFill>
                <a:latin typeface="ui-sans-serif"/>
              </a:rPr>
              <a:t>Yaşlı KBH hastalarında </a:t>
            </a:r>
            <a:r>
              <a:rPr lang="tr-TR" sz="2800" b="1" dirty="0">
                <a:solidFill>
                  <a:srgbClr val="0D0D0D"/>
                </a:solidFill>
                <a:latin typeface="ui-sans-serif"/>
              </a:rPr>
              <a:t>kardiyovasküler ölüm</a:t>
            </a:r>
            <a:r>
              <a:rPr lang="tr-TR" sz="2800" dirty="0">
                <a:solidFill>
                  <a:srgbClr val="0D0D0D"/>
                </a:solidFill>
                <a:latin typeface="ui-sans-serif"/>
              </a:rPr>
              <a:t>, </a:t>
            </a:r>
            <a:r>
              <a:rPr lang="tr-TR" sz="2800" b="1" dirty="0">
                <a:solidFill>
                  <a:srgbClr val="0D0D0D"/>
                </a:solidFill>
                <a:latin typeface="ui-sans-serif"/>
              </a:rPr>
              <a:t>RRT gereksiniminden daha sık</a:t>
            </a:r>
            <a:r>
              <a:rPr lang="tr-TR" sz="2800" dirty="0">
                <a:solidFill>
                  <a:srgbClr val="0D0D0D"/>
                </a:solidFill>
                <a:latin typeface="ui-sans-serif"/>
              </a:rPr>
              <a:t> görülmektedir.</a:t>
            </a:r>
          </a:p>
          <a:p>
            <a:endParaRPr lang="tr-TR" sz="2800" dirty="0"/>
          </a:p>
        </p:txBody>
      </p:sp>
    </p:spTree>
    <p:extLst>
      <p:ext uri="{BB962C8B-B14F-4D97-AF65-F5344CB8AC3E}">
        <p14:creationId xmlns:p14="http://schemas.microsoft.com/office/powerpoint/2010/main" val="2563778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5602" name="Line 4"/>
          <p:cNvSpPr>
            <a:spLocks noChangeShapeType="1"/>
          </p:cNvSpPr>
          <p:nvPr/>
        </p:nvSpPr>
        <p:spPr bwMode="auto">
          <a:xfrm>
            <a:off x="3033890" y="5161844"/>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3" name="Line 5"/>
          <p:cNvSpPr>
            <a:spLocks noChangeShapeType="1"/>
          </p:cNvSpPr>
          <p:nvPr/>
        </p:nvSpPr>
        <p:spPr bwMode="auto">
          <a:xfrm>
            <a:off x="3033890" y="2219680"/>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4" name="Rectangle 6"/>
          <p:cNvSpPr>
            <a:spLocks noChangeArrowheads="1"/>
          </p:cNvSpPr>
          <p:nvPr/>
        </p:nvSpPr>
        <p:spPr bwMode="auto">
          <a:xfrm>
            <a:off x="2643442" y="4458631"/>
            <a:ext cx="32977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0.01</a:t>
            </a:r>
          </a:p>
        </p:txBody>
      </p:sp>
      <p:sp>
        <p:nvSpPr>
          <p:cNvPr id="25605" name="Rectangle 7"/>
          <p:cNvSpPr>
            <a:spLocks noChangeArrowheads="1"/>
          </p:cNvSpPr>
          <p:nvPr/>
        </p:nvSpPr>
        <p:spPr bwMode="auto">
          <a:xfrm>
            <a:off x="2683518" y="2099254"/>
            <a:ext cx="2896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100</a:t>
            </a:r>
          </a:p>
        </p:txBody>
      </p:sp>
      <p:sp>
        <p:nvSpPr>
          <p:cNvPr id="25606" name="Line 8"/>
          <p:cNvSpPr>
            <a:spLocks noChangeShapeType="1"/>
          </p:cNvSpPr>
          <p:nvPr/>
        </p:nvSpPr>
        <p:spPr bwMode="auto">
          <a:xfrm>
            <a:off x="3033890" y="4573413"/>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7" name="Line 9"/>
          <p:cNvSpPr>
            <a:spLocks noChangeShapeType="1"/>
          </p:cNvSpPr>
          <p:nvPr/>
        </p:nvSpPr>
        <p:spPr bwMode="auto">
          <a:xfrm>
            <a:off x="3033890" y="3984978"/>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8" name="Line 10"/>
          <p:cNvSpPr>
            <a:spLocks noChangeShapeType="1"/>
          </p:cNvSpPr>
          <p:nvPr/>
        </p:nvSpPr>
        <p:spPr bwMode="auto">
          <a:xfrm>
            <a:off x="3033890" y="3396546"/>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09" name="Line 11"/>
          <p:cNvSpPr>
            <a:spLocks noChangeShapeType="1"/>
          </p:cNvSpPr>
          <p:nvPr/>
        </p:nvSpPr>
        <p:spPr bwMode="auto">
          <a:xfrm>
            <a:off x="3033890" y="2808111"/>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tr-TR">
              <a:solidFill>
                <a:srgbClr val="7030A0"/>
              </a:solidFill>
            </a:endParaRPr>
          </a:p>
        </p:txBody>
      </p:sp>
      <p:sp>
        <p:nvSpPr>
          <p:cNvPr id="25610" name="Rectangle 12"/>
          <p:cNvSpPr>
            <a:spLocks noChangeArrowheads="1"/>
          </p:cNvSpPr>
          <p:nvPr/>
        </p:nvSpPr>
        <p:spPr bwMode="auto">
          <a:xfrm>
            <a:off x="2763667" y="2689098"/>
            <a:ext cx="20954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a:t>
            </a:r>
          </a:p>
        </p:txBody>
      </p:sp>
      <p:sp>
        <p:nvSpPr>
          <p:cNvPr id="25611" name="Rectangle 13"/>
          <p:cNvSpPr>
            <a:spLocks noChangeArrowheads="1"/>
          </p:cNvSpPr>
          <p:nvPr/>
        </p:nvSpPr>
        <p:spPr bwMode="auto">
          <a:xfrm>
            <a:off x="2843818" y="3278942"/>
            <a:ext cx="1293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a:t>
            </a:r>
          </a:p>
        </p:txBody>
      </p:sp>
      <p:sp>
        <p:nvSpPr>
          <p:cNvPr id="25612" name="Rectangle 14"/>
          <p:cNvSpPr>
            <a:spLocks noChangeArrowheads="1"/>
          </p:cNvSpPr>
          <p:nvPr/>
        </p:nvSpPr>
        <p:spPr bwMode="auto">
          <a:xfrm>
            <a:off x="2723592" y="3868787"/>
            <a:ext cx="24962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0.1</a:t>
            </a:r>
          </a:p>
        </p:txBody>
      </p:sp>
      <p:sp>
        <p:nvSpPr>
          <p:cNvPr id="25613" name="Rectangle 15"/>
          <p:cNvSpPr>
            <a:spLocks noChangeArrowheads="1"/>
          </p:cNvSpPr>
          <p:nvPr/>
        </p:nvSpPr>
        <p:spPr bwMode="auto">
          <a:xfrm rot="-5400000">
            <a:off x="1424754" y="3298753"/>
            <a:ext cx="200894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Yıllık </a:t>
            </a:r>
            <a:r>
              <a:rPr lang="en-US" altLang="tr-TR" sz="2133"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mortalit</a:t>
            </a:r>
            <a:r>
              <a:rPr lang="tr-TR"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e</a:t>
            </a:r>
            <a:r>
              <a:rPr lang="en-US" altLang="tr-TR" sz="2133"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 (%)</a:t>
            </a:r>
          </a:p>
        </p:txBody>
      </p:sp>
      <p:sp>
        <p:nvSpPr>
          <p:cNvPr id="25614" name="Rectangle 16"/>
          <p:cNvSpPr>
            <a:spLocks noChangeArrowheads="1"/>
          </p:cNvSpPr>
          <p:nvPr/>
        </p:nvSpPr>
        <p:spPr bwMode="auto">
          <a:xfrm>
            <a:off x="3185586"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25–34</a:t>
            </a:r>
          </a:p>
        </p:txBody>
      </p:sp>
      <p:sp>
        <p:nvSpPr>
          <p:cNvPr id="25615" name="Rectangle 18"/>
          <p:cNvSpPr>
            <a:spLocks noChangeArrowheads="1"/>
          </p:cNvSpPr>
          <p:nvPr/>
        </p:nvSpPr>
        <p:spPr bwMode="auto">
          <a:xfrm>
            <a:off x="48083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45–54</a:t>
            </a:r>
          </a:p>
        </p:txBody>
      </p:sp>
      <p:sp>
        <p:nvSpPr>
          <p:cNvPr id="25616" name="Rectangle 19"/>
          <p:cNvSpPr>
            <a:spLocks noChangeArrowheads="1"/>
          </p:cNvSpPr>
          <p:nvPr/>
        </p:nvSpPr>
        <p:spPr bwMode="auto">
          <a:xfrm>
            <a:off x="64339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65–74</a:t>
            </a:r>
          </a:p>
        </p:txBody>
      </p:sp>
      <p:sp>
        <p:nvSpPr>
          <p:cNvPr id="25617" name="Rectangle 20"/>
          <p:cNvSpPr>
            <a:spLocks noChangeArrowheads="1"/>
          </p:cNvSpPr>
          <p:nvPr/>
        </p:nvSpPr>
        <p:spPr bwMode="auto">
          <a:xfrm>
            <a:off x="8134295" y="5163257"/>
            <a:ext cx="248466"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sym typeface="Symbol" panose="05050102010706020507" pitchFamily="18" charset="2"/>
              </a:rPr>
              <a:t></a:t>
            </a: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85</a:t>
            </a:r>
          </a:p>
        </p:txBody>
      </p:sp>
      <p:sp>
        <p:nvSpPr>
          <p:cNvPr id="25618" name="Rectangle 21"/>
          <p:cNvSpPr>
            <a:spLocks noChangeArrowheads="1"/>
          </p:cNvSpPr>
          <p:nvPr/>
        </p:nvSpPr>
        <p:spPr bwMode="auto">
          <a:xfrm>
            <a:off x="3994153"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35–44</a:t>
            </a:r>
          </a:p>
        </p:txBody>
      </p:sp>
      <p:sp>
        <p:nvSpPr>
          <p:cNvPr id="25619" name="Rectangle 22"/>
          <p:cNvSpPr>
            <a:spLocks noChangeArrowheads="1"/>
          </p:cNvSpPr>
          <p:nvPr/>
        </p:nvSpPr>
        <p:spPr bwMode="auto">
          <a:xfrm>
            <a:off x="5618342"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55–64</a:t>
            </a:r>
          </a:p>
        </p:txBody>
      </p:sp>
      <p:sp>
        <p:nvSpPr>
          <p:cNvPr id="25620" name="Rectangle 23"/>
          <p:cNvSpPr>
            <a:spLocks noChangeArrowheads="1"/>
          </p:cNvSpPr>
          <p:nvPr/>
        </p:nvSpPr>
        <p:spPr bwMode="auto">
          <a:xfrm>
            <a:off x="7280631"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75–84</a:t>
            </a:r>
          </a:p>
        </p:txBody>
      </p:sp>
      <p:sp>
        <p:nvSpPr>
          <p:cNvPr id="25621" name="Line 24"/>
          <p:cNvSpPr>
            <a:spLocks noChangeShapeType="1"/>
          </p:cNvSpPr>
          <p:nvPr/>
        </p:nvSpPr>
        <p:spPr bwMode="auto">
          <a:xfrm>
            <a:off x="8761591" y="4003323"/>
            <a:ext cx="283633" cy="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wrap="none" anchor="ctr"/>
          <a:lstStyle/>
          <a:p>
            <a:endParaRPr lang="tr-TR" sz="2400"/>
          </a:p>
        </p:txBody>
      </p:sp>
      <p:sp>
        <p:nvSpPr>
          <p:cNvPr id="25622" name="Line 25"/>
          <p:cNvSpPr>
            <a:spLocks noChangeShapeType="1"/>
          </p:cNvSpPr>
          <p:nvPr/>
        </p:nvSpPr>
        <p:spPr bwMode="auto">
          <a:xfrm>
            <a:off x="8761591" y="4320822"/>
            <a:ext cx="2836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3" name="Line 26"/>
          <p:cNvSpPr>
            <a:spLocks noChangeShapeType="1"/>
          </p:cNvSpPr>
          <p:nvPr/>
        </p:nvSpPr>
        <p:spPr bwMode="auto">
          <a:xfrm>
            <a:off x="8761591" y="4655256"/>
            <a:ext cx="28363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4" name="Line 27"/>
          <p:cNvSpPr>
            <a:spLocks noChangeShapeType="1"/>
          </p:cNvSpPr>
          <p:nvPr/>
        </p:nvSpPr>
        <p:spPr bwMode="auto">
          <a:xfrm>
            <a:off x="8761591" y="4972756"/>
            <a:ext cx="283633"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tr-TR" sz="2400"/>
          </a:p>
        </p:txBody>
      </p:sp>
      <p:sp>
        <p:nvSpPr>
          <p:cNvPr id="25625" name="Rectangle 28"/>
          <p:cNvSpPr>
            <a:spLocks noChangeArrowheads="1"/>
          </p:cNvSpPr>
          <p:nvPr/>
        </p:nvSpPr>
        <p:spPr bwMode="auto">
          <a:xfrm>
            <a:off x="9146824" y="3826247"/>
            <a:ext cx="4550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Erkek</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6" name="Rectangle 29"/>
          <p:cNvSpPr>
            <a:spLocks noChangeArrowheads="1"/>
          </p:cNvSpPr>
          <p:nvPr/>
        </p:nvSpPr>
        <p:spPr bwMode="auto">
          <a:xfrm>
            <a:off x="9146824" y="4149392"/>
            <a:ext cx="463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Kadın</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7" name="Rectangle 30"/>
          <p:cNvSpPr>
            <a:spLocks noChangeArrowheads="1"/>
          </p:cNvSpPr>
          <p:nvPr/>
        </p:nvSpPr>
        <p:spPr bwMode="auto">
          <a:xfrm>
            <a:off x="9146823" y="4472536"/>
            <a:ext cx="436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Siyah</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8" name="Rectangle 31"/>
          <p:cNvSpPr>
            <a:spLocks noChangeArrowheads="1"/>
          </p:cNvSpPr>
          <p:nvPr/>
        </p:nvSpPr>
        <p:spPr bwMode="auto">
          <a:xfrm>
            <a:off x="9146823" y="4797091"/>
            <a:ext cx="4829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Beyaz</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grpSp>
        <p:nvGrpSpPr>
          <p:cNvPr id="25629" name="Group 32"/>
          <p:cNvGrpSpPr>
            <a:grpSpLocks/>
          </p:cNvGrpSpPr>
          <p:nvPr/>
        </p:nvGrpSpPr>
        <p:grpSpPr bwMode="auto">
          <a:xfrm>
            <a:off x="3399369" y="2540000"/>
            <a:ext cx="4969933" cy="560212"/>
            <a:chOff x="1327" y="1634"/>
            <a:chExt cx="2443" cy="397"/>
          </a:xfrm>
        </p:grpSpPr>
        <p:sp>
          <p:nvSpPr>
            <p:cNvPr id="25717" name="Freeform 33"/>
            <p:cNvSpPr>
              <a:spLocks/>
            </p:cNvSpPr>
            <p:nvPr/>
          </p:nvSpPr>
          <p:spPr bwMode="auto">
            <a:xfrm>
              <a:off x="1365" y="1662"/>
              <a:ext cx="2378" cy="336"/>
            </a:xfrm>
            <a:custGeom>
              <a:avLst/>
              <a:gdLst>
                <a:gd name="T0" fmla="*/ 0 w 2378"/>
                <a:gd name="T1" fmla="*/ 336 h 336"/>
                <a:gd name="T2" fmla="*/ 397 w 2378"/>
                <a:gd name="T3" fmla="*/ 265 h 336"/>
                <a:gd name="T4" fmla="*/ 793 w 2378"/>
                <a:gd name="T5" fmla="*/ 215 h 336"/>
                <a:gd name="T6" fmla="*/ 1184 w 2378"/>
                <a:gd name="T7" fmla="*/ 149 h 336"/>
                <a:gd name="T8" fmla="*/ 1586 w 2378"/>
                <a:gd name="T9" fmla="*/ 99 h 336"/>
                <a:gd name="T10" fmla="*/ 1982 w 2378"/>
                <a:gd name="T11" fmla="*/ 50 h 336"/>
                <a:gd name="T12" fmla="*/ 2378 w 2378"/>
                <a:gd name="T13" fmla="*/ 0 h 336"/>
                <a:gd name="T14" fmla="*/ 0 60000 65536"/>
                <a:gd name="T15" fmla="*/ 0 60000 65536"/>
                <a:gd name="T16" fmla="*/ 0 60000 65536"/>
                <a:gd name="T17" fmla="*/ 0 60000 65536"/>
                <a:gd name="T18" fmla="*/ 0 60000 65536"/>
                <a:gd name="T19" fmla="*/ 0 60000 65536"/>
                <a:gd name="T20" fmla="*/ 0 60000 65536"/>
                <a:gd name="T21" fmla="*/ 0 w 2378"/>
                <a:gd name="T22" fmla="*/ 0 h 336"/>
                <a:gd name="T23" fmla="*/ 2378 w 2378"/>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36">
                  <a:moveTo>
                    <a:pt x="0" y="336"/>
                  </a:moveTo>
                  <a:lnTo>
                    <a:pt x="397" y="265"/>
                  </a:lnTo>
                  <a:lnTo>
                    <a:pt x="793" y="215"/>
                  </a:lnTo>
                  <a:lnTo>
                    <a:pt x="1184" y="149"/>
                  </a:lnTo>
                  <a:lnTo>
                    <a:pt x="1586" y="99"/>
                  </a:lnTo>
                  <a:lnTo>
                    <a:pt x="1982" y="50"/>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18" name="Rectangle 34"/>
            <p:cNvSpPr>
              <a:spLocks noChangeArrowheads="1"/>
            </p:cNvSpPr>
            <p:nvPr/>
          </p:nvSpPr>
          <p:spPr bwMode="auto">
            <a:xfrm>
              <a:off x="1327" y="1965"/>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9" name="Rectangle 35"/>
            <p:cNvSpPr>
              <a:spLocks noChangeArrowheads="1"/>
            </p:cNvSpPr>
            <p:nvPr/>
          </p:nvSpPr>
          <p:spPr bwMode="auto">
            <a:xfrm>
              <a:off x="1718" y="1899"/>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0" name="Rectangle 36"/>
            <p:cNvSpPr>
              <a:spLocks noChangeArrowheads="1"/>
            </p:cNvSpPr>
            <p:nvPr/>
          </p:nvSpPr>
          <p:spPr bwMode="auto">
            <a:xfrm>
              <a:off x="2125" y="184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1" name="Rectangle 37"/>
            <p:cNvSpPr>
              <a:spLocks noChangeArrowheads="1"/>
            </p:cNvSpPr>
            <p:nvPr/>
          </p:nvSpPr>
          <p:spPr bwMode="auto">
            <a:xfrm>
              <a:off x="2516" y="1772"/>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2" name="Rectangle 38"/>
            <p:cNvSpPr>
              <a:spLocks noChangeArrowheads="1"/>
            </p:cNvSpPr>
            <p:nvPr/>
          </p:nvSpPr>
          <p:spPr bwMode="auto">
            <a:xfrm>
              <a:off x="2912" y="172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3" name="Rectangle 39"/>
            <p:cNvSpPr>
              <a:spLocks noChangeArrowheads="1"/>
            </p:cNvSpPr>
            <p:nvPr/>
          </p:nvSpPr>
          <p:spPr bwMode="auto">
            <a:xfrm>
              <a:off x="3314" y="168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24" name="Rectangle 40"/>
            <p:cNvSpPr>
              <a:spLocks noChangeArrowheads="1"/>
            </p:cNvSpPr>
            <p:nvPr/>
          </p:nvSpPr>
          <p:spPr bwMode="auto">
            <a:xfrm>
              <a:off x="3704" y="163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0" name="Group 41"/>
          <p:cNvGrpSpPr>
            <a:grpSpLocks/>
          </p:cNvGrpSpPr>
          <p:nvPr/>
        </p:nvGrpSpPr>
        <p:grpSpPr bwMode="auto">
          <a:xfrm>
            <a:off x="3399369" y="2611968"/>
            <a:ext cx="4969933" cy="512233"/>
            <a:chOff x="1327" y="1679"/>
            <a:chExt cx="2443" cy="363"/>
          </a:xfrm>
        </p:grpSpPr>
        <p:sp>
          <p:nvSpPr>
            <p:cNvPr id="25709" name="Freeform 42"/>
            <p:cNvSpPr>
              <a:spLocks/>
            </p:cNvSpPr>
            <p:nvPr/>
          </p:nvSpPr>
          <p:spPr bwMode="auto">
            <a:xfrm>
              <a:off x="1365" y="1701"/>
              <a:ext cx="2378" cy="308"/>
            </a:xfrm>
            <a:custGeom>
              <a:avLst/>
              <a:gdLst>
                <a:gd name="T0" fmla="*/ 0 w 2378"/>
                <a:gd name="T1" fmla="*/ 308 h 308"/>
                <a:gd name="T2" fmla="*/ 397 w 2378"/>
                <a:gd name="T3" fmla="*/ 242 h 308"/>
                <a:gd name="T4" fmla="*/ 793 w 2378"/>
                <a:gd name="T5" fmla="*/ 192 h 308"/>
                <a:gd name="T6" fmla="*/ 1195 w 2378"/>
                <a:gd name="T7" fmla="*/ 126 h 308"/>
                <a:gd name="T8" fmla="*/ 1586 w 2378"/>
                <a:gd name="T9" fmla="*/ 66 h 308"/>
                <a:gd name="T10" fmla="*/ 1976 w 2378"/>
                <a:gd name="T11" fmla="*/ 44 h 308"/>
                <a:gd name="T12" fmla="*/ 2378 w 2378"/>
                <a:gd name="T13" fmla="*/ 0 h 308"/>
                <a:gd name="T14" fmla="*/ 0 60000 65536"/>
                <a:gd name="T15" fmla="*/ 0 60000 65536"/>
                <a:gd name="T16" fmla="*/ 0 60000 65536"/>
                <a:gd name="T17" fmla="*/ 0 60000 65536"/>
                <a:gd name="T18" fmla="*/ 0 60000 65536"/>
                <a:gd name="T19" fmla="*/ 0 60000 65536"/>
                <a:gd name="T20" fmla="*/ 0 60000 65536"/>
                <a:gd name="T21" fmla="*/ 0 w 2378"/>
                <a:gd name="T22" fmla="*/ 0 h 308"/>
                <a:gd name="T23" fmla="*/ 2378 w 2378"/>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08">
                  <a:moveTo>
                    <a:pt x="0" y="308"/>
                  </a:moveTo>
                  <a:lnTo>
                    <a:pt x="397" y="242"/>
                  </a:lnTo>
                  <a:lnTo>
                    <a:pt x="793" y="192"/>
                  </a:lnTo>
                  <a:lnTo>
                    <a:pt x="1195" y="126"/>
                  </a:lnTo>
                  <a:lnTo>
                    <a:pt x="1586" y="66"/>
                  </a:lnTo>
                  <a:lnTo>
                    <a:pt x="1976" y="44"/>
                  </a:lnTo>
                  <a:lnTo>
                    <a:pt x="2378"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10" name="Rectangle 43"/>
            <p:cNvSpPr>
              <a:spLocks noChangeArrowheads="1"/>
            </p:cNvSpPr>
            <p:nvPr/>
          </p:nvSpPr>
          <p:spPr bwMode="auto">
            <a:xfrm>
              <a:off x="1327" y="197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1" name="Rectangle 44"/>
            <p:cNvSpPr>
              <a:spLocks noChangeArrowheads="1"/>
            </p:cNvSpPr>
            <p:nvPr/>
          </p:nvSpPr>
          <p:spPr bwMode="auto">
            <a:xfrm>
              <a:off x="1718" y="190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2" name="Rectangle 45"/>
            <p:cNvSpPr>
              <a:spLocks noChangeArrowheads="1"/>
            </p:cNvSpPr>
            <p:nvPr/>
          </p:nvSpPr>
          <p:spPr bwMode="auto">
            <a:xfrm>
              <a:off x="2125" y="186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3" name="Rectangle 46"/>
            <p:cNvSpPr>
              <a:spLocks noChangeArrowheads="1"/>
            </p:cNvSpPr>
            <p:nvPr/>
          </p:nvSpPr>
          <p:spPr bwMode="auto">
            <a:xfrm>
              <a:off x="2516" y="179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4" name="Rectangle 47"/>
            <p:cNvSpPr>
              <a:spLocks noChangeArrowheads="1"/>
            </p:cNvSpPr>
            <p:nvPr/>
          </p:nvSpPr>
          <p:spPr bwMode="auto">
            <a:xfrm>
              <a:off x="2912" y="173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5" name="Rectangle 48"/>
            <p:cNvSpPr>
              <a:spLocks noChangeArrowheads="1"/>
            </p:cNvSpPr>
            <p:nvPr/>
          </p:nvSpPr>
          <p:spPr bwMode="auto">
            <a:xfrm>
              <a:off x="3314" y="1711"/>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16" name="Rectangle 49"/>
            <p:cNvSpPr>
              <a:spLocks noChangeArrowheads="1"/>
            </p:cNvSpPr>
            <p:nvPr/>
          </p:nvSpPr>
          <p:spPr bwMode="auto">
            <a:xfrm>
              <a:off x="3704" y="167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1" name="Group 50"/>
          <p:cNvGrpSpPr>
            <a:grpSpLocks/>
          </p:cNvGrpSpPr>
          <p:nvPr/>
        </p:nvGrpSpPr>
        <p:grpSpPr bwMode="auto">
          <a:xfrm>
            <a:off x="3399369" y="2571046"/>
            <a:ext cx="4969933" cy="551745"/>
            <a:chOff x="1327" y="1662"/>
            <a:chExt cx="2443" cy="391"/>
          </a:xfrm>
        </p:grpSpPr>
        <p:sp>
          <p:nvSpPr>
            <p:cNvPr id="25701" name="Freeform 51"/>
            <p:cNvSpPr>
              <a:spLocks/>
            </p:cNvSpPr>
            <p:nvPr/>
          </p:nvSpPr>
          <p:spPr bwMode="auto">
            <a:xfrm>
              <a:off x="1354" y="1695"/>
              <a:ext cx="2395" cy="320"/>
            </a:xfrm>
            <a:custGeom>
              <a:avLst/>
              <a:gdLst>
                <a:gd name="T0" fmla="*/ 0 w 2395"/>
                <a:gd name="T1" fmla="*/ 320 h 320"/>
                <a:gd name="T2" fmla="*/ 413 w 2395"/>
                <a:gd name="T3" fmla="*/ 276 h 320"/>
                <a:gd name="T4" fmla="*/ 809 w 2395"/>
                <a:gd name="T5" fmla="*/ 215 h 320"/>
                <a:gd name="T6" fmla="*/ 1206 w 2395"/>
                <a:gd name="T7" fmla="*/ 154 h 320"/>
                <a:gd name="T8" fmla="*/ 1586 w 2395"/>
                <a:gd name="T9" fmla="*/ 94 h 320"/>
                <a:gd name="T10" fmla="*/ 1993 w 2395"/>
                <a:gd name="T11" fmla="*/ 33 h 320"/>
                <a:gd name="T12" fmla="*/ 2395 w 2395"/>
                <a:gd name="T13" fmla="*/ 0 h 320"/>
                <a:gd name="T14" fmla="*/ 0 60000 65536"/>
                <a:gd name="T15" fmla="*/ 0 60000 65536"/>
                <a:gd name="T16" fmla="*/ 0 60000 65536"/>
                <a:gd name="T17" fmla="*/ 0 60000 65536"/>
                <a:gd name="T18" fmla="*/ 0 60000 65536"/>
                <a:gd name="T19" fmla="*/ 0 60000 65536"/>
                <a:gd name="T20" fmla="*/ 0 60000 65536"/>
                <a:gd name="T21" fmla="*/ 0 w 2395"/>
                <a:gd name="T22" fmla="*/ 0 h 320"/>
                <a:gd name="T23" fmla="*/ 2395 w 239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320">
                  <a:moveTo>
                    <a:pt x="0" y="320"/>
                  </a:moveTo>
                  <a:lnTo>
                    <a:pt x="413" y="276"/>
                  </a:lnTo>
                  <a:lnTo>
                    <a:pt x="809" y="215"/>
                  </a:lnTo>
                  <a:lnTo>
                    <a:pt x="1206" y="154"/>
                  </a:lnTo>
                  <a:lnTo>
                    <a:pt x="1586" y="94"/>
                  </a:lnTo>
                  <a:lnTo>
                    <a:pt x="1993" y="33"/>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702" name="Rectangle 52"/>
            <p:cNvSpPr>
              <a:spLocks noChangeArrowheads="1"/>
            </p:cNvSpPr>
            <p:nvPr/>
          </p:nvSpPr>
          <p:spPr bwMode="auto">
            <a:xfrm>
              <a:off x="1327" y="1987"/>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3" name="Rectangle 53"/>
            <p:cNvSpPr>
              <a:spLocks noChangeArrowheads="1"/>
            </p:cNvSpPr>
            <p:nvPr/>
          </p:nvSpPr>
          <p:spPr bwMode="auto">
            <a:xfrm>
              <a:off x="1718" y="193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4" name="Rectangle 54"/>
            <p:cNvSpPr>
              <a:spLocks noChangeArrowheads="1"/>
            </p:cNvSpPr>
            <p:nvPr/>
          </p:nvSpPr>
          <p:spPr bwMode="auto">
            <a:xfrm>
              <a:off x="2125" y="1883"/>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5" name="Rectangle 55"/>
            <p:cNvSpPr>
              <a:spLocks noChangeArrowheads="1"/>
            </p:cNvSpPr>
            <p:nvPr/>
          </p:nvSpPr>
          <p:spPr bwMode="auto">
            <a:xfrm>
              <a:off x="2516" y="1816"/>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6" name="Rectangle 56"/>
            <p:cNvSpPr>
              <a:spLocks noChangeArrowheads="1"/>
            </p:cNvSpPr>
            <p:nvPr/>
          </p:nvSpPr>
          <p:spPr bwMode="auto">
            <a:xfrm>
              <a:off x="2912" y="175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7" name="Rectangle 57"/>
            <p:cNvSpPr>
              <a:spLocks noChangeArrowheads="1"/>
            </p:cNvSpPr>
            <p:nvPr/>
          </p:nvSpPr>
          <p:spPr bwMode="auto">
            <a:xfrm>
              <a:off x="3314" y="169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8" name="Rectangle 58"/>
            <p:cNvSpPr>
              <a:spLocks noChangeArrowheads="1"/>
            </p:cNvSpPr>
            <p:nvPr/>
          </p:nvSpPr>
          <p:spPr bwMode="auto">
            <a:xfrm>
              <a:off x="3704" y="166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sp>
        <p:nvSpPr>
          <p:cNvPr id="25632" name="Freeform 60"/>
          <p:cNvSpPr>
            <a:spLocks/>
          </p:cNvSpPr>
          <p:nvPr/>
        </p:nvSpPr>
        <p:spPr bwMode="auto">
          <a:xfrm>
            <a:off x="3454401" y="2867379"/>
            <a:ext cx="4849989" cy="1748367"/>
          </a:xfrm>
          <a:custGeom>
            <a:avLst/>
            <a:gdLst>
              <a:gd name="T0" fmla="*/ 0 w 2384"/>
              <a:gd name="T1" fmla="*/ 2147483647 h 1239"/>
              <a:gd name="T2" fmla="*/ 2147483647 w 2384"/>
              <a:gd name="T3" fmla="*/ 2147483647 h 1239"/>
              <a:gd name="T4" fmla="*/ 2147483647 w 2384"/>
              <a:gd name="T5" fmla="*/ 2147483647 h 1239"/>
              <a:gd name="T6" fmla="*/ 2147483647 w 2384"/>
              <a:gd name="T7" fmla="*/ 2147483647 h 1239"/>
              <a:gd name="T8" fmla="*/ 2147483647 w 2384"/>
              <a:gd name="T9" fmla="*/ 2147483647 h 1239"/>
              <a:gd name="T10" fmla="*/ 2147483647 w 2384"/>
              <a:gd name="T11" fmla="*/ 2147483647 h 1239"/>
              <a:gd name="T12" fmla="*/ 2147483647 w 2384"/>
              <a:gd name="T13" fmla="*/ 0 h 1239"/>
              <a:gd name="T14" fmla="*/ 0 60000 65536"/>
              <a:gd name="T15" fmla="*/ 0 60000 65536"/>
              <a:gd name="T16" fmla="*/ 0 60000 65536"/>
              <a:gd name="T17" fmla="*/ 0 60000 65536"/>
              <a:gd name="T18" fmla="*/ 0 60000 65536"/>
              <a:gd name="T19" fmla="*/ 0 60000 65536"/>
              <a:gd name="T20" fmla="*/ 0 60000 65536"/>
              <a:gd name="T21" fmla="*/ 0 w 2384"/>
              <a:gd name="T22" fmla="*/ 0 h 1239"/>
              <a:gd name="T23" fmla="*/ 2384 w 2384"/>
              <a:gd name="T24" fmla="*/ 1239 h 1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1239">
                <a:moveTo>
                  <a:pt x="0" y="1239"/>
                </a:moveTo>
                <a:lnTo>
                  <a:pt x="402" y="958"/>
                </a:lnTo>
                <a:lnTo>
                  <a:pt x="798" y="705"/>
                </a:lnTo>
                <a:lnTo>
                  <a:pt x="1195" y="496"/>
                </a:lnTo>
                <a:lnTo>
                  <a:pt x="1597" y="342"/>
                </a:lnTo>
                <a:lnTo>
                  <a:pt x="1993" y="171"/>
                </a:lnTo>
                <a:lnTo>
                  <a:pt x="2384"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33" name="Group 61"/>
          <p:cNvGrpSpPr>
            <a:grpSpLocks/>
          </p:cNvGrpSpPr>
          <p:nvPr/>
        </p:nvGrpSpPr>
        <p:grpSpPr bwMode="auto">
          <a:xfrm>
            <a:off x="3399369" y="2813757"/>
            <a:ext cx="4969933" cy="1847145"/>
            <a:chOff x="1327" y="1822"/>
            <a:chExt cx="2443" cy="1309"/>
          </a:xfrm>
        </p:grpSpPr>
        <p:sp>
          <p:nvSpPr>
            <p:cNvPr id="25694" name="Oval 62"/>
            <p:cNvSpPr>
              <a:spLocks noChangeArrowheads="1"/>
            </p:cNvSpPr>
            <p:nvPr/>
          </p:nvSpPr>
          <p:spPr bwMode="auto">
            <a:xfrm>
              <a:off x="1327" y="306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5" name="Oval 63"/>
            <p:cNvSpPr>
              <a:spLocks noChangeArrowheads="1"/>
            </p:cNvSpPr>
            <p:nvPr/>
          </p:nvSpPr>
          <p:spPr bwMode="auto">
            <a:xfrm>
              <a:off x="1718" y="2796"/>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6" name="Oval 64"/>
            <p:cNvSpPr>
              <a:spLocks noChangeArrowheads="1"/>
            </p:cNvSpPr>
            <p:nvPr/>
          </p:nvSpPr>
          <p:spPr bwMode="auto">
            <a:xfrm>
              <a:off x="2125" y="253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7" name="Oval 65"/>
            <p:cNvSpPr>
              <a:spLocks noChangeArrowheads="1"/>
            </p:cNvSpPr>
            <p:nvPr/>
          </p:nvSpPr>
          <p:spPr bwMode="auto">
            <a:xfrm>
              <a:off x="2516" y="233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8" name="Oval 66"/>
            <p:cNvSpPr>
              <a:spLocks noChangeArrowheads="1"/>
            </p:cNvSpPr>
            <p:nvPr/>
          </p:nvSpPr>
          <p:spPr bwMode="auto">
            <a:xfrm>
              <a:off x="2912" y="218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9" name="Oval 67"/>
            <p:cNvSpPr>
              <a:spLocks noChangeArrowheads="1"/>
            </p:cNvSpPr>
            <p:nvPr/>
          </p:nvSpPr>
          <p:spPr bwMode="auto">
            <a:xfrm>
              <a:off x="3314" y="199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700" name="Oval 68"/>
            <p:cNvSpPr>
              <a:spLocks noChangeArrowheads="1"/>
            </p:cNvSpPr>
            <p:nvPr/>
          </p:nvSpPr>
          <p:spPr bwMode="auto">
            <a:xfrm>
              <a:off x="3704" y="182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34" name="Group 69"/>
          <p:cNvGrpSpPr>
            <a:grpSpLocks/>
          </p:cNvGrpSpPr>
          <p:nvPr/>
        </p:nvGrpSpPr>
        <p:grpSpPr bwMode="auto">
          <a:xfrm>
            <a:off x="3399369" y="2851856"/>
            <a:ext cx="4969933" cy="1950156"/>
            <a:chOff x="1327" y="1849"/>
            <a:chExt cx="2443" cy="1382"/>
          </a:xfrm>
        </p:grpSpPr>
        <p:sp>
          <p:nvSpPr>
            <p:cNvPr id="25685" name="Freeform 70"/>
            <p:cNvSpPr>
              <a:spLocks/>
            </p:cNvSpPr>
            <p:nvPr/>
          </p:nvSpPr>
          <p:spPr bwMode="auto">
            <a:xfrm>
              <a:off x="1365" y="1877"/>
              <a:ext cx="2378" cy="1321"/>
            </a:xfrm>
            <a:custGeom>
              <a:avLst/>
              <a:gdLst>
                <a:gd name="T0" fmla="*/ 0 w 2378"/>
                <a:gd name="T1" fmla="*/ 1321 h 1321"/>
                <a:gd name="T2" fmla="*/ 397 w 2378"/>
                <a:gd name="T3" fmla="*/ 1029 h 1321"/>
                <a:gd name="T4" fmla="*/ 787 w 2378"/>
                <a:gd name="T5" fmla="*/ 776 h 1321"/>
                <a:gd name="T6" fmla="*/ 1195 w 2378"/>
                <a:gd name="T7" fmla="*/ 561 h 1321"/>
                <a:gd name="T8" fmla="*/ 1575 w 2378"/>
                <a:gd name="T9" fmla="*/ 396 h 1321"/>
                <a:gd name="T10" fmla="*/ 1988 w 2378"/>
                <a:gd name="T11" fmla="*/ 209 h 1321"/>
                <a:gd name="T12" fmla="*/ 2378 w 2378"/>
                <a:gd name="T13" fmla="*/ 0 h 1321"/>
                <a:gd name="T14" fmla="*/ 0 60000 65536"/>
                <a:gd name="T15" fmla="*/ 0 60000 65536"/>
                <a:gd name="T16" fmla="*/ 0 60000 65536"/>
                <a:gd name="T17" fmla="*/ 0 60000 65536"/>
                <a:gd name="T18" fmla="*/ 0 60000 65536"/>
                <a:gd name="T19" fmla="*/ 0 60000 65536"/>
                <a:gd name="T20" fmla="*/ 0 60000 65536"/>
                <a:gd name="T21" fmla="*/ 0 w 2378"/>
                <a:gd name="T22" fmla="*/ 0 h 1321"/>
                <a:gd name="T23" fmla="*/ 2378 w 2378"/>
                <a:gd name="T24" fmla="*/ 1321 h 1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321">
                  <a:moveTo>
                    <a:pt x="0" y="1321"/>
                  </a:moveTo>
                  <a:lnTo>
                    <a:pt x="397" y="1029"/>
                  </a:lnTo>
                  <a:lnTo>
                    <a:pt x="787" y="776"/>
                  </a:lnTo>
                  <a:lnTo>
                    <a:pt x="1195" y="561"/>
                  </a:lnTo>
                  <a:lnTo>
                    <a:pt x="1575" y="396"/>
                  </a:lnTo>
                  <a:lnTo>
                    <a:pt x="1988" y="209"/>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86" name="Group 71"/>
            <p:cNvGrpSpPr>
              <a:grpSpLocks/>
            </p:cNvGrpSpPr>
            <p:nvPr/>
          </p:nvGrpSpPr>
          <p:grpSpPr bwMode="auto">
            <a:xfrm>
              <a:off x="1327" y="1849"/>
              <a:ext cx="2443" cy="1382"/>
              <a:chOff x="1327" y="1849"/>
              <a:chExt cx="2443" cy="1382"/>
            </a:xfrm>
          </p:grpSpPr>
          <p:sp>
            <p:nvSpPr>
              <p:cNvPr id="25687" name="Oval 72"/>
              <p:cNvSpPr>
                <a:spLocks noChangeArrowheads="1"/>
              </p:cNvSpPr>
              <p:nvPr/>
            </p:nvSpPr>
            <p:spPr bwMode="auto">
              <a:xfrm>
                <a:off x="1327" y="316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8" name="Oval 73"/>
              <p:cNvSpPr>
                <a:spLocks noChangeArrowheads="1"/>
              </p:cNvSpPr>
              <p:nvPr/>
            </p:nvSpPr>
            <p:spPr bwMode="auto">
              <a:xfrm>
                <a:off x="1718" y="2884"/>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9" name="Oval 74"/>
              <p:cNvSpPr>
                <a:spLocks noChangeArrowheads="1"/>
              </p:cNvSpPr>
              <p:nvPr/>
            </p:nvSpPr>
            <p:spPr bwMode="auto">
              <a:xfrm>
                <a:off x="2125" y="262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0" name="Oval 75"/>
              <p:cNvSpPr>
                <a:spLocks noChangeArrowheads="1"/>
              </p:cNvSpPr>
              <p:nvPr/>
            </p:nvSpPr>
            <p:spPr bwMode="auto">
              <a:xfrm>
                <a:off x="2516" y="2422"/>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1" name="Oval 76"/>
              <p:cNvSpPr>
                <a:spLocks noChangeArrowheads="1"/>
              </p:cNvSpPr>
              <p:nvPr/>
            </p:nvSpPr>
            <p:spPr bwMode="auto">
              <a:xfrm>
                <a:off x="2912" y="224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2" name="Oval 77"/>
              <p:cNvSpPr>
                <a:spLocks noChangeArrowheads="1"/>
              </p:cNvSpPr>
              <p:nvPr/>
            </p:nvSpPr>
            <p:spPr bwMode="auto">
              <a:xfrm>
                <a:off x="3314" y="2058"/>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93" name="Oval 78"/>
              <p:cNvSpPr>
                <a:spLocks noChangeArrowheads="1"/>
              </p:cNvSpPr>
              <p:nvPr/>
            </p:nvSpPr>
            <p:spPr bwMode="auto">
              <a:xfrm>
                <a:off x="3704" y="1849"/>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grpSp>
        <p:nvGrpSpPr>
          <p:cNvPr id="25635" name="Group 79"/>
          <p:cNvGrpSpPr>
            <a:grpSpLocks/>
          </p:cNvGrpSpPr>
          <p:nvPr/>
        </p:nvGrpSpPr>
        <p:grpSpPr bwMode="auto">
          <a:xfrm>
            <a:off x="3399369" y="2906890"/>
            <a:ext cx="4969933" cy="1964267"/>
            <a:chOff x="1327" y="1888"/>
            <a:chExt cx="2443" cy="1392"/>
          </a:xfrm>
        </p:grpSpPr>
        <p:sp>
          <p:nvSpPr>
            <p:cNvPr id="25676" name="Freeform 80"/>
            <p:cNvSpPr>
              <a:spLocks/>
            </p:cNvSpPr>
            <p:nvPr/>
          </p:nvSpPr>
          <p:spPr bwMode="auto">
            <a:xfrm>
              <a:off x="1365" y="1893"/>
              <a:ext cx="2395" cy="1349"/>
            </a:xfrm>
            <a:custGeom>
              <a:avLst/>
              <a:gdLst>
                <a:gd name="T0" fmla="*/ 0 w 2395"/>
                <a:gd name="T1" fmla="*/ 1349 h 1349"/>
                <a:gd name="T2" fmla="*/ 391 w 2395"/>
                <a:gd name="T3" fmla="*/ 1123 h 1349"/>
                <a:gd name="T4" fmla="*/ 793 w 2395"/>
                <a:gd name="T5" fmla="*/ 887 h 1349"/>
                <a:gd name="T6" fmla="*/ 1184 w 2395"/>
                <a:gd name="T7" fmla="*/ 645 h 1349"/>
                <a:gd name="T8" fmla="*/ 1586 w 2395"/>
                <a:gd name="T9" fmla="*/ 441 h 1349"/>
                <a:gd name="T10" fmla="*/ 1971 w 2395"/>
                <a:gd name="T11" fmla="*/ 237 h 1349"/>
                <a:gd name="T12" fmla="*/ 2395 w 2395"/>
                <a:gd name="T13" fmla="*/ 0 h 1349"/>
                <a:gd name="T14" fmla="*/ 0 60000 65536"/>
                <a:gd name="T15" fmla="*/ 0 60000 65536"/>
                <a:gd name="T16" fmla="*/ 0 60000 65536"/>
                <a:gd name="T17" fmla="*/ 0 60000 65536"/>
                <a:gd name="T18" fmla="*/ 0 60000 65536"/>
                <a:gd name="T19" fmla="*/ 0 60000 65536"/>
                <a:gd name="T20" fmla="*/ 0 60000 65536"/>
                <a:gd name="T21" fmla="*/ 0 w 2395"/>
                <a:gd name="T22" fmla="*/ 0 h 1349"/>
                <a:gd name="T23" fmla="*/ 2395 w 2395"/>
                <a:gd name="T24" fmla="*/ 1349 h 1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1349">
                  <a:moveTo>
                    <a:pt x="0" y="1349"/>
                  </a:moveTo>
                  <a:lnTo>
                    <a:pt x="391" y="1123"/>
                  </a:lnTo>
                  <a:lnTo>
                    <a:pt x="793" y="887"/>
                  </a:lnTo>
                  <a:lnTo>
                    <a:pt x="1184" y="645"/>
                  </a:lnTo>
                  <a:lnTo>
                    <a:pt x="1586" y="441"/>
                  </a:lnTo>
                  <a:lnTo>
                    <a:pt x="1971" y="237"/>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grpSp>
          <p:nvGrpSpPr>
            <p:cNvPr id="25677" name="Group 81"/>
            <p:cNvGrpSpPr>
              <a:grpSpLocks/>
            </p:cNvGrpSpPr>
            <p:nvPr/>
          </p:nvGrpSpPr>
          <p:grpSpPr bwMode="auto">
            <a:xfrm>
              <a:off x="1327" y="1888"/>
              <a:ext cx="2443" cy="1392"/>
              <a:chOff x="1327" y="1888"/>
              <a:chExt cx="2443" cy="1392"/>
            </a:xfrm>
          </p:grpSpPr>
          <p:sp>
            <p:nvSpPr>
              <p:cNvPr id="25678" name="Oval 82"/>
              <p:cNvSpPr>
                <a:spLocks noChangeArrowheads="1"/>
              </p:cNvSpPr>
              <p:nvPr/>
            </p:nvSpPr>
            <p:spPr bwMode="auto">
              <a:xfrm>
                <a:off x="1327" y="321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9" name="Oval 83"/>
              <p:cNvSpPr>
                <a:spLocks noChangeArrowheads="1"/>
              </p:cNvSpPr>
              <p:nvPr/>
            </p:nvSpPr>
            <p:spPr bwMode="auto">
              <a:xfrm>
                <a:off x="1718" y="2983"/>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0" name="Oval 84"/>
              <p:cNvSpPr>
                <a:spLocks noChangeArrowheads="1"/>
              </p:cNvSpPr>
              <p:nvPr/>
            </p:nvSpPr>
            <p:spPr bwMode="auto">
              <a:xfrm>
                <a:off x="2125" y="275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1" name="Oval 85"/>
              <p:cNvSpPr>
                <a:spLocks noChangeArrowheads="1"/>
              </p:cNvSpPr>
              <p:nvPr/>
            </p:nvSpPr>
            <p:spPr bwMode="auto">
              <a:xfrm>
                <a:off x="2516" y="250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2" name="Oval 86"/>
              <p:cNvSpPr>
                <a:spLocks noChangeArrowheads="1"/>
              </p:cNvSpPr>
              <p:nvPr/>
            </p:nvSpPr>
            <p:spPr bwMode="auto">
              <a:xfrm>
                <a:off x="2912" y="231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3" name="Oval 87"/>
              <p:cNvSpPr>
                <a:spLocks noChangeArrowheads="1"/>
              </p:cNvSpPr>
              <p:nvPr/>
            </p:nvSpPr>
            <p:spPr bwMode="auto">
              <a:xfrm>
                <a:off x="3314" y="2097"/>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84" name="Oval 88"/>
              <p:cNvSpPr>
                <a:spLocks noChangeArrowheads="1"/>
              </p:cNvSpPr>
              <p:nvPr/>
            </p:nvSpPr>
            <p:spPr bwMode="auto">
              <a:xfrm>
                <a:off x="3704" y="1888"/>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sp>
        <p:nvSpPr>
          <p:cNvPr id="25636" name="Line 89"/>
          <p:cNvSpPr>
            <a:spLocks noChangeShapeType="1"/>
          </p:cNvSpPr>
          <p:nvPr/>
        </p:nvSpPr>
        <p:spPr bwMode="auto">
          <a:xfrm flipV="1">
            <a:off x="3455812"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37" name="Line 90"/>
          <p:cNvSpPr>
            <a:spLocks noChangeShapeType="1"/>
          </p:cNvSpPr>
          <p:nvPr/>
        </p:nvSpPr>
        <p:spPr bwMode="auto">
          <a:xfrm flipV="1">
            <a:off x="5075767"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38" name="Line 91"/>
          <p:cNvSpPr>
            <a:spLocks noChangeShapeType="1"/>
          </p:cNvSpPr>
          <p:nvPr/>
        </p:nvSpPr>
        <p:spPr bwMode="auto">
          <a:xfrm flipV="1">
            <a:off x="6697133"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nvGrpSpPr>
          <p:cNvPr id="25639" name="Group 92"/>
          <p:cNvGrpSpPr>
            <a:grpSpLocks/>
          </p:cNvGrpSpPr>
          <p:nvPr/>
        </p:nvGrpSpPr>
        <p:grpSpPr bwMode="auto">
          <a:xfrm>
            <a:off x="4265790" y="5067302"/>
            <a:ext cx="3241322" cy="87489"/>
            <a:chOff x="1753" y="3419"/>
            <a:chExt cx="1593" cy="68"/>
          </a:xfrm>
        </p:grpSpPr>
        <p:sp>
          <p:nvSpPr>
            <p:cNvPr id="25673" name="Line 93"/>
            <p:cNvSpPr>
              <a:spLocks noChangeShapeType="1"/>
            </p:cNvSpPr>
            <p:nvPr/>
          </p:nvSpPr>
          <p:spPr bwMode="auto">
            <a:xfrm flipV="1">
              <a:off x="1753"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74" name="Line 94"/>
            <p:cNvSpPr>
              <a:spLocks noChangeShapeType="1"/>
            </p:cNvSpPr>
            <p:nvPr/>
          </p:nvSpPr>
          <p:spPr bwMode="auto">
            <a:xfrm flipV="1">
              <a:off x="2550"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sp>
          <p:nvSpPr>
            <p:cNvPr id="25675" name="Line 95"/>
            <p:cNvSpPr>
              <a:spLocks noChangeShapeType="1"/>
            </p:cNvSpPr>
            <p:nvPr/>
          </p:nvSpPr>
          <p:spPr bwMode="auto">
            <a:xfrm flipV="1">
              <a:off x="3346"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sp>
        <p:nvSpPr>
          <p:cNvPr id="25640" name="Line 96"/>
          <p:cNvSpPr>
            <a:spLocks noChangeShapeType="1"/>
          </p:cNvSpPr>
          <p:nvPr/>
        </p:nvSpPr>
        <p:spPr bwMode="auto">
          <a:xfrm flipV="1">
            <a:off x="8318500"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tr-TR">
              <a:solidFill>
                <a:srgbClr val="7030A0"/>
              </a:solidFill>
            </a:endParaRPr>
          </a:p>
        </p:txBody>
      </p:sp>
      <p:grpSp>
        <p:nvGrpSpPr>
          <p:cNvPr id="25641" name="Group 97"/>
          <p:cNvGrpSpPr>
            <a:grpSpLocks/>
          </p:cNvGrpSpPr>
          <p:nvPr/>
        </p:nvGrpSpPr>
        <p:grpSpPr bwMode="auto">
          <a:xfrm>
            <a:off x="3399369" y="2648656"/>
            <a:ext cx="4969933" cy="520700"/>
            <a:chOff x="1327" y="1711"/>
            <a:chExt cx="2443" cy="369"/>
          </a:xfrm>
        </p:grpSpPr>
        <p:sp>
          <p:nvSpPr>
            <p:cNvPr id="25665" name="Freeform 98"/>
            <p:cNvSpPr>
              <a:spLocks/>
            </p:cNvSpPr>
            <p:nvPr/>
          </p:nvSpPr>
          <p:spPr bwMode="auto">
            <a:xfrm>
              <a:off x="1365" y="1728"/>
              <a:ext cx="2384" cy="314"/>
            </a:xfrm>
            <a:custGeom>
              <a:avLst/>
              <a:gdLst>
                <a:gd name="T0" fmla="*/ 0 w 2384"/>
                <a:gd name="T1" fmla="*/ 314 h 314"/>
                <a:gd name="T2" fmla="*/ 397 w 2384"/>
                <a:gd name="T3" fmla="*/ 265 h 314"/>
                <a:gd name="T4" fmla="*/ 798 w 2384"/>
                <a:gd name="T5" fmla="*/ 215 h 314"/>
                <a:gd name="T6" fmla="*/ 1195 w 2384"/>
                <a:gd name="T7" fmla="*/ 160 h 314"/>
                <a:gd name="T8" fmla="*/ 1591 w 2384"/>
                <a:gd name="T9" fmla="*/ 99 h 314"/>
                <a:gd name="T10" fmla="*/ 1976 w 2384"/>
                <a:gd name="T11" fmla="*/ 44 h 314"/>
                <a:gd name="T12" fmla="*/ 2384 w 2384"/>
                <a:gd name="T13" fmla="*/ 0 h 314"/>
                <a:gd name="T14" fmla="*/ 0 60000 65536"/>
                <a:gd name="T15" fmla="*/ 0 60000 65536"/>
                <a:gd name="T16" fmla="*/ 0 60000 65536"/>
                <a:gd name="T17" fmla="*/ 0 60000 65536"/>
                <a:gd name="T18" fmla="*/ 0 60000 65536"/>
                <a:gd name="T19" fmla="*/ 0 60000 65536"/>
                <a:gd name="T20" fmla="*/ 0 60000 65536"/>
                <a:gd name="T21" fmla="*/ 0 w 2384"/>
                <a:gd name="T22" fmla="*/ 0 h 314"/>
                <a:gd name="T23" fmla="*/ 2384 w 2384"/>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314">
                  <a:moveTo>
                    <a:pt x="0" y="314"/>
                  </a:moveTo>
                  <a:lnTo>
                    <a:pt x="397" y="265"/>
                  </a:lnTo>
                  <a:lnTo>
                    <a:pt x="798" y="215"/>
                  </a:lnTo>
                  <a:lnTo>
                    <a:pt x="1195" y="160"/>
                  </a:lnTo>
                  <a:lnTo>
                    <a:pt x="1591" y="99"/>
                  </a:lnTo>
                  <a:lnTo>
                    <a:pt x="1976" y="44"/>
                  </a:lnTo>
                  <a:lnTo>
                    <a:pt x="2384"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666" name="Rectangle 99"/>
            <p:cNvSpPr>
              <a:spLocks noChangeArrowheads="1"/>
            </p:cNvSpPr>
            <p:nvPr/>
          </p:nvSpPr>
          <p:spPr bwMode="auto">
            <a:xfrm>
              <a:off x="1327" y="201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7" name="Rectangle 100"/>
            <p:cNvSpPr>
              <a:spLocks noChangeArrowheads="1"/>
            </p:cNvSpPr>
            <p:nvPr/>
          </p:nvSpPr>
          <p:spPr bwMode="auto">
            <a:xfrm>
              <a:off x="1718" y="1965"/>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8" name="Rectangle 101"/>
            <p:cNvSpPr>
              <a:spLocks noChangeArrowheads="1"/>
            </p:cNvSpPr>
            <p:nvPr/>
          </p:nvSpPr>
          <p:spPr bwMode="auto">
            <a:xfrm>
              <a:off x="2125" y="1927"/>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9" name="Rectangle 102"/>
            <p:cNvSpPr>
              <a:spLocks noChangeArrowheads="1"/>
            </p:cNvSpPr>
            <p:nvPr/>
          </p:nvSpPr>
          <p:spPr bwMode="auto">
            <a:xfrm>
              <a:off x="2516" y="185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0" name="Rectangle 103"/>
            <p:cNvSpPr>
              <a:spLocks noChangeArrowheads="1"/>
            </p:cNvSpPr>
            <p:nvPr/>
          </p:nvSpPr>
          <p:spPr bwMode="auto">
            <a:xfrm>
              <a:off x="2912" y="179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1" name="Rectangle 104"/>
            <p:cNvSpPr>
              <a:spLocks noChangeArrowheads="1"/>
            </p:cNvSpPr>
            <p:nvPr/>
          </p:nvSpPr>
          <p:spPr bwMode="auto">
            <a:xfrm>
              <a:off x="3314" y="1750"/>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72" name="Rectangle 105"/>
            <p:cNvSpPr>
              <a:spLocks noChangeArrowheads="1"/>
            </p:cNvSpPr>
            <p:nvPr/>
          </p:nvSpPr>
          <p:spPr bwMode="auto">
            <a:xfrm>
              <a:off x="3704" y="1711"/>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grpSp>
        <p:nvGrpSpPr>
          <p:cNvPr id="25642" name="Group 106"/>
          <p:cNvGrpSpPr>
            <a:grpSpLocks/>
          </p:cNvGrpSpPr>
          <p:nvPr/>
        </p:nvGrpSpPr>
        <p:grpSpPr bwMode="auto">
          <a:xfrm>
            <a:off x="3399369" y="2836335"/>
            <a:ext cx="4969933" cy="1669345"/>
            <a:chOff x="1327" y="1838"/>
            <a:chExt cx="2443" cy="1183"/>
          </a:xfrm>
        </p:grpSpPr>
        <p:sp>
          <p:nvSpPr>
            <p:cNvPr id="25657" name="Freeform 107"/>
            <p:cNvSpPr>
              <a:spLocks/>
            </p:cNvSpPr>
            <p:nvPr/>
          </p:nvSpPr>
          <p:spPr bwMode="auto">
            <a:xfrm>
              <a:off x="1354" y="1877"/>
              <a:ext cx="2378" cy="1117"/>
            </a:xfrm>
            <a:custGeom>
              <a:avLst/>
              <a:gdLst>
                <a:gd name="T0" fmla="*/ 0 w 2378"/>
                <a:gd name="T1" fmla="*/ 1117 h 1117"/>
                <a:gd name="T2" fmla="*/ 408 w 2378"/>
                <a:gd name="T3" fmla="*/ 864 h 1117"/>
                <a:gd name="T4" fmla="*/ 798 w 2378"/>
                <a:gd name="T5" fmla="*/ 638 h 1117"/>
                <a:gd name="T6" fmla="*/ 1189 w 2378"/>
                <a:gd name="T7" fmla="*/ 462 h 1117"/>
                <a:gd name="T8" fmla="*/ 1597 w 2378"/>
                <a:gd name="T9" fmla="*/ 325 h 1117"/>
                <a:gd name="T10" fmla="*/ 1987 w 2378"/>
                <a:gd name="T11" fmla="*/ 198 h 1117"/>
                <a:gd name="T12" fmla="*/ 2378 w 2378"/>
                <a:gd name="T13" fmla="*/ 0 h 1117"/>
                <a:gd name="T14" fmla="*/ 0 60000 65536"/>
                <a:gd name="T15" fmla="*/ 0 60000 65536"/>
                <a:gd name="T16" fmla="*/ 0 60000 65536"/>
                <a:gd name="T17" fmla="*/ 0 60000 65536"/>
                <a:gd name="T18" fmla="*/ 0 60000 65536"/>
                <a:gd name="T19" fmla="*/ 0 60000 65536"/>
                <a:gd name="T20" fmla="*/ 0 60000 65536"/>
                <a:gd name="T21" fmla="*/ 0 w 2378"/>
                <a:gd name="T22" fmla="*/ 0 h 1117"/>
                <a:gd name="T23" fmla="*/ 2378 w 2378"/>
                <a:gd name="T24" fmla="*/ 1117 h 1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117">
                  <a:moveTo>
                    <a:pt x="0" y="1117"/>
                  </a:moveTo>
                  <a:lnTo>
                    <a:pt x="408" y="864"/>
                  </a:lnTo>
                  <a:lnTo>
                    <a:pt x="798" y="638"/>
                  </a:lnTo>
                  <a:lnTo>
                    <a:pt x="1189" y="462"/>
                  </a:lnTo>
                  <a:lnTo>
                    <a:pt x="1597" y="325"/>
                  </a:lnTo>
                  <a:lnTo>
                    <a:pt x="1987" y="198"/>
                  </a:lnTo>
                  <a:lnTo>
                    <a:pt x="2378"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solidFill>
                  <a:srgbClr val="7030A0"/>
                </a:solidFill>
              </a:endParaRPr>
            </a:p>
          </p:txBody>
        </p:sp>
        <p:sp>
          <p:nvSpPr>
            <p:cNvPr id="25658" name="Oval 108"/>
            <p:cNvSpPr>
              <a:spLocks noChangeArrowheads="1"/>
            </p:cNvSpPr>
            <p:nvPr/>
          </p:nvSpPr>
          <p:spPr bwMode="auto">
            <a:xfrm>
              <a:off x="3704" y="1838"/>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59" name="Oval 109"/>
            <p:cNvSpPr>
              <a:spLocks noChangeArrowheads="1"/>
            </p:cNvSpPr>
            <p:nvPr/>
          </p:nvSpPr>
          <p:spPr bwMode="auto">
            <a:xfrm>
              <a:off x="3314" y="203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0" name="Oval 110"/>
            <p:cNvSpPr>
              <a:spLocks noChangeArrowheads="1"/>
            </p:cNvSpPr>
            <p:nvPr/>
          </p:nvSpPr>
          <p:spPr bwMode="auto">
            <a:xfrm>
              <a:off x="2912" y="216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1" name="Oval 111"/>
            <p:cNvSpPr>
              <a:spLocks noChangeArrowheads="1"/>
            </p:cNvSpPr>
            <p:nvPr/>
          </p:nvSpPr>
          <p:spPr bwMode="auto">
            <a:xfrm>
              <a:off x="2516" y="230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2" name="Oval 112"/>
            <p:cNvSpPr>
              <a:spLocks noChangeArrowheads="1"/>
            </p:cNvSpPr>
            <p:nvPr/>
          </p:nvSpPr>
          <p:spPr bwMode="auto">
            <a:xfrm>
              <a:off x="2125" y="2477"/>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3" name="Oval 113"/>
            <p:cNvSpPr>
              <a:spLocks noChangeArrowheads="1"/>
            </p:cNvSpPr>
            <p:nvPr/>
          </p:nvSpPr>
          <p:spPr bwMode="auto">
            <a:xfrm>
              <a:off x="1718" y="271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sp>
          <p:nvSpPr>
            <p:cNvPr id="25664" name="Oval 114"/>
            <p:cNvSpPr>
              <a:spLocks noChangeArrowheads="1"/>
            </p:cNvSpPr>
            <p:nvPr/>
          </p:nvSpPr>
          <p:spPr bwMode="auto">
            <a:xfrm>
              <a:off x="1327" y="2955"/>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tr-TR" sz="1067">
                <a:solidFill>
                  <a:srgbClr val="7030A0"/>
                </a:solidFill>
                <a:latin typeface="Calibri" panose="020F0502020204030204" pitchFamily="34" charset="0"/>
              </a:endParaRPr>
            </a:p>
          </p:txBody>
        </p:sp>
      </p:grpSp>
      <p:sp>
        <p:nvSpPr>
          <p:cNvPr id="25643" name="Rectangle 115"/>
          <p:cNvSpPr>
            <a:spLocks noChangeArrowheads="1"/>
          </p:cNvSpPr>
          <p:nvPr/>
        </p:nvSpPr>
        <p:spPr bwMode="auto">
          <a:xfrm>
            <a:off x="4799857" y="2420889"/>
            <a:ext cx="1512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Diyaliz</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4" name="Rectangle 116"/>
          <p:cNvSpPr>
            <a:spLocks noChangeArrowheads="1"/>
          </p:cNvSpPr>
          <p:nvPr/>
        </p:nvSpPr>
        <p:spPr bwMode="auto">
          <a:xfrm>
            <a:off x="6096001" y="3789041"/>
            <a:ext cx="2512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Gene</a:t>
            </a:r>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l</a:t>
            </a:r>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 </a:t>
            </a:r>
            <a:r>
              <a:rPr lang="en-US"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popula</a:t>
            </a:r>
            <a:r>
              <a:rPr lang="tr-TR"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syon</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5" name="Rectangle 117"/>
          <p:cNvSpPr>
            <a:spLocks noChangeArrowheads="1"/>
          </p:cNvSpPr>
          <p:nvPr/>
        </p:nvSpPr>
        <p:spPr bwMode="auto">
          <a:xfrm>
            <a:off x="5089879" y="5429957"/>
            <a:ext cx="1766711" cy="3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Yaş</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 (y</a:t>
            </a:r>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ıl</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a:t>
            </a:r>
          </a:p>
        </p:txBody>
      </p:sp>
      <p:sp>
        <p:nvSpPr>
          <p:cNvPr id="25646" name="Text Box 118"/>
          <p:cNvSpPr txBox="1">
            <a:spLocks noChangeArrowheads="1"/>
          </p:cNvSpPr>
          <p:nvPr/>
        </p:nvSpPr>
        <p:spPr bwMode="auto">
          <a:xfrm>
            <a:off x="6315938" y="6381329"/>
            <a:ext cx="43673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defRPr>
                <a:solidFill>
                  <a:schemeClr val="tx1"/>
                </a:solidFill>
                <a:latin typeface="Arial" panose="020B0604020202020204" pitchFamily="34" charset="0"/>
                <a:cs typeface="Arial" panose="020B0604020202020204" pitchFamily="34" charset="0"/>
              </a:defRPr>
            </a:lvl1pPr>
            <a:lvl2pPr marL="742950" indent="-285750" defTabSz="762000" eaLnBrk="0" hangingPunct="0">
              <a:defRPr>
                <a:solidFill>
                  <a:schemeClr val="tx1"/>
                </a:solidFill>
                <a:latin typeface="Arial" panose="020B0604020202020204" pitchFamily="34" charset="0"/>
                <a:cs typeface="Arial" panose="020B0604020202020204" pitchFamily="34" charset="0"/>
              </a:defRPr>
            </a:lvl2pPr>
            <a:lvl3pPr marL="1143000" indent="-228600" defTabSz="762000" eaLnBrk="0" hangingPunct="0">
              <a:defRPr>
                <a:solidFill>
                  <a:schemeClr val="tx1"/>
                </a:solidFill>
                <a:latin typeface="Arial" panose="020B0604020202020204" pitchFamily="34" charset="0"/>
                <a:cs typeface="Arial" panose="020B0604020202020204" pitchFamily="34" charset="0"/>
              </a:defRPr>
            </a:lvl3pPr>
            <a:lvl4pPr marL="1600200" indent="-228600" defTabSz="762000" eaLnBrk="0" hangingPunct="0">
              <a:defRPr>
                <a:solidFill>
                  <a:schemeClr val="tx1"/>
                </a:solidFill>
                <a:latin typeface="Arial" panose="020B0604020202020204" pitchFamily="34" charset="0"/>
                <a:cs typeface="Arial" panose="020B0604020202020204" pitchFamily="34" charset="0"/>
              </a:defRPr>
            </a:lvl4pPr>
            <a:lvl5pPr marL="2057400" indent="-228600" defTabSz="762000" eaLnBrk="0" hangingPunct="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FoleyRN</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a:t>
            </a:r>
            <a:r>
              <a:rPr lang="en-GB" altLang="tr-TR" sz="1200" i="1" dirty="0">
                <a:latin typeface="Calibri" panose="020F0502020204030204" pitchFamily="34" charset="0"/>
                <a:ea typeface="Arial Unicode MS" panose="020B0604020202020204" pitchFamily="34" charset="-128"/>
                <a:cs typeface="Arial Unicode MS" panose="020B0604020202020204" pitchFamily="34" charset="-128"/>
              </a:rPr>
              <a:t>et al. Am J Kidney Dis. </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1998;32(</a:t>
            </a:r>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Suppl</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3):S112</a:t>
            </a:r>
            <a:r>
              <a:rPr lang="en-AU" altLang="tr-TR" sz="1200" dirty="0">
                <a:latin typeface="Calibri" panose="020F0502020204030204" pitchFamily="34" charset="0"/>
              </a:rPr>
              <a:t>–</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9 </a:t>
            </a:r>
          </a:p>
        </p:txBody>
      </p:sp>
      <p:cxnSp>
        <p:nvCxnSpPr>
          <p:cNvPr id="123" name="Straight Connector 122"/>
          <p:cNvCxnSpPr/>
          <p:nvPr/>
        </p:nvCxnSpPr>
        <p:spPr>
          <a:xfrm>
            <a:off x="2978857" y="22182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978857" y="2774244"/>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78857" y="33556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78857" y="39708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978857" y="45748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978857" y="5167489"/>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3032478" y="2218267"/>
            <a:ext cx="0" cy="29492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032478" y="5161844"/>
            <a:ext cx="53975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 name="Diyagram 1"/>
          <p:cNvGraphicFramePr/>
          <p:nvPr/>
        </p:nvGraphicFramePr>
        <p:xfrm>
          <a:off x="1919537" y="263438"/>
          <a:ext cx="8595077" cy="10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8719258" y="3835401"/>
            <a:ext cx="1337183" cy="1272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4C4C"/>
              </a:solidFill>
            </a:endParaRPr>
          </a:p>
        </p:txBody>
      </p:sp>
    </p:spTree>
    <p:extLst>
      <p:ext uri="{BB962C8B-B14F-4D97-AF65-F5344CB8AC3E}">
        <p14:creationId xmlns:p14="http://schemas.microsoft.com/office/powerpoint/2010/main" val="1578682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2E9F4-D30B-AD7F-31C3-0C4B06DF0BE5}"/>
              </a:ext>
            </a:extLst>
          </p:cNvPr>
          <p:cNvPicPr>
            <a:picLocks noChangeAspect="1"/>
          </p:cNvPicPr>
          <p:nvPr/>
        </p:nvPicPr>
        <p:blipFill>
          <a:blip r:embed="rId2"/>
          <a:stretch>
            <a:fillRect/>
          </a:stretch>
        </p:blipFill>
        <p:spPr>
          <a:xfrm>
            <a:off x="911424" y="222421"/>
            <a:ext cx="6840760" cy="6672741"/>
          </a:xfrm>
          <a:prstGeom prst="rect">
            <a:avLst/>
          </a:prstGeom>
        </p:spPr>
      </p:pic>
      <p:sp>
        <p:nvSpPr>
          <p:cNvPr id="4" name="TextBox 3">
            <a:extLst>
              <a:ext uri="{FF2B5EF4-FFF2-40B4-BE49-F238E27FC236}">
                <a16:creationId xmlns:a16="http://schemas.microsoft.com/office/drawing/2014/main" id="{A627F0A3-387B-182D-B863-50632ACCAF69}"/>
              </a:ext>
            </a:extLst>
          </p:cNvPr>
          <p:cNvSpPr txBox="1"/>
          <p:nvPr/>
        </p:nvSpPr>
        <p:spPr>
          <a:xfrm>
            <a:off x="8256240" y="154855"/>
            <a:ext cx="3645996" cy="6740307"/>
          </a:xfrm>
          <a:prstGeom prst="rect">
            <a:avLst/>
          </a:prstGeom>
          <a:noFill/>
        </p:spPr>
        <p:txBody>
          <a:bodyPr wrap="square">
            <a:spAutoFit/>
          </a:bodyPr>
          <a:lstStyle/>
          <a:p>
            <a:r>
              <a:rPr lang="tr-TR" b="0" i="0" dirty="0">
                <a:solidFill>
                  <a:srgbClr val="232323"/>
                </a:solidFill>
                <a:effectLst/>
                <a:latin typeface="Noto Sans" panose="020B0502040504020204" pitchFamily="34" charset="0"/>
              </a:rPr>
              <a:t>(A) 18 ila 54 yaşlarındaki bireylerde tahmini </a:t>
            </a:r>
            <a:r>
              <a:rPr lang="tr-TR" b="0" i="0" dirty="0" err="1">
                <a:solidFill>
                  <a:srgbClr val="232323"/>
                </a:solidFill>
                <a:effectLst/>
                <a:latin typeface="Noto Sans" panose="020B0502040504020204" pitchFamily="34" charset="0"/>
              </a:rPr>
              <a:t>GFR'nin</a:t>
            </a:r>
            <a:r>
              <a:rPr lang="tr-TR" b="0" i="0" dirty="0">
                <a:solidFill>
                  <a:srgbClr val="232323"/>
                </a:solidFill>
                <a:effectLst/>
                <a:latin typeface="Noto Sans" panose="020B0502040504020204" pitchFamily="34" charset="0"/>
              </a:rPr>
              <a:t> tüm nedenlere bağlı ölüm oranıyla ilişkisi (referans grubu: &gt;105 </a:t>
            </a:r>
            <a:r>
              <a:rPr lang="tr-TR" b="0" i="0" dirty="0" err="1">
                <a:solidFill>
                  <a:srgbClr val="232323"/>
                </a:solidFill>
                <a:effectLst/>
                <a:latin typeface="Noto Sans" panose="020B0502040504020204" pitchFamily="34" charset="0"/>
              </a:rPr>
              <a:t>mL</a:t>
            </a:r>
            <a:r>
              <a:rPr lang="tr-TR" b="0" i="0" dirty="0">
                <a:solidFill>
                  <a:srgbClr val="232323"/>
                </a:solidFill>
                <a:effectLst/>
                <a:latin typeface="Noto Sans" panose="020B0502040504020204" pitchFamily="34" charset="0"/>
              </a:rPr>
              <a:t>/</a:t>
            </a:r>
            <a:r>
              <a:rPr lang="tr-TR" b="0" i="0" dirty="0" err="1">
                <a:solidFill>
                  <a:srgbClr val="232323"/>
                </a:solidFill>
                <a:effectLst/>
                <a:latin typeface="Noto Sans" panose="020B0502040504020204" pitchFamily="34" charset="0"/>
              </a:rPr>
              <a:t>dak</a:t>
            </a:r>
            <a:r>
              <a:rPr lang="tr-TR" b="0" i="0" dirty="0">
                <a:solidFill>
                  <a:srgbClr val="232323"/>
                </a:solidFill>
                <a:effectLst/>
                <a:latin typeface="Noto Sans" panose="020B0502040504020204" pitchFamily="34" charset="0"/>
              </a:rPr>
              <a:t>/1,73 m </a:t>
            </a:r>
            <a:r>
              <a:rPr lang="tr-TR" b="0" i="0" baseline="30000" dirty="0">
                <a:solidFill>
                  <a:srgbClr val="232323"/>
                </a:solidFill>
                <a:effectLst/>
                <a:latin typeface="Noto Sans" panose="020B0502040504020204" pitchFamily="34" charset="0"/>
              </a:rPr>
              <a:t>2</a:t>
            </a:r>
            <a:r>
              <a:rPr lang="tr-TR" b="0" i="0" dirty="0">
                <a:solidFill>
                  <a:srgbClr val="232323"/>
                </a:solidFill>
                <a:effectLst/>
                <a:latin typeface="Noto Sans" panose="020B0502040504020204" pitchFamily="34" charset="0"/>
              </a:rPr>
              <a:t> ).</a:t>
            </a:r>
            <a:br>
              <a:rPr lang="tr-TR" dirty="0"/>
            </a:br>
            <a:r>
              <a:rPr lang="tr-TR" b="0" i="0" dirty="0">
                <a:solidFill>
                  <a:srgbClr val="232323"/>
                </a:solidFill>
                <a:effectLst/>
                <a:latin typeface="Noto Sans" panose="020B0502040504020204" pitchFamily="34" charset="0"/>
              </a:rPr>
              <a:t>(B) 75 yaş ve üzeri bireylerde tahmini </a:t>
            </a:r>
            <a:r>
              <a:rPr lang="tr-TR" b="0" i="0" dirty="0" err="1">
                <a:solidFill>
                  <a:srgbClr val="232323"/>
                </a:solidFill>
                <a:effectLst/>
                <a:latin typeface="Noto Sans" panose="020B0502040504020204" pitchFamily="34" charset="0"/>
              </a:rPr>
              <a:t>GFR'nin</a:t>
            </a:r>
            <a:r>
              <a:rPr lang="tr-TR" b="0" i="0" dirty="0">
                <a:solidFill>
                  <a:srgbClr val="232323"/>
                </a:solidFill>
                <a:effectLst/>
                <a:latin typeface="Noto Sans" panose="020B0502040504020204" pitchFamily="34" charset="0"/>
              </a:rPr>
              <a:t> tüm nedenlere bağlı ölüm oranıyla ilişkisi (referans grubu: 75 ila 89 </a:t>
            </a:r>
            <a:r>
              <a:rPr lang="tr-TR" b="0" i="0" dirty="0" err="1">
                <a:solidFill>
                  <a:srgbClr val="232323"/>
                </a:solidFill>
                <a:effectLst/>
                <a:latin typeface="Noto Sans" panose="020B0502040504020204" pitchFamily="34" charset="0"/>
              </a:rPr>
              <a:t>mL</a:t>
            </a:r>
            <a:r>
              <a:rPr lang="tr-TR" b="0" i="0" dirty="0">
                <a:solidFill>
                  <a:srgbClr val="232323"/>
                </a:solidFill>
                <a:effectLst/>
                <a:latin typeface="Noto Sans" panose="020B0502040504020204" pitchFamily="34" charset="0"/>
              </a:rPr>
              <a:t>/</a:t>
            </a:r>
            <a:r>
              <a:rPr lang="tr-TR" b="0" i="0" dirty="0" err="1">
                <a:solidFill>
                  <a:srgbClr val="232323"/>
                </a:solidFill>
                <a:effectLst/>
                <a:latin typeface="Noto Sans" panose="020B0502040504020204" pitchFamily="34" charset="0"/>
              </a:rPr>
              <a:t>dak</a:t>
            </a:r>
            <a:r>
              <a:rPr lang="tr-TR" b="0" i="0" dirty="0">
                <a:solidFill>
                  <a:srgbClr val="232323"/>
                </a:solidFill>
                <a:effectLst/>
                <a:latin typeface="Noto Sans" panose="020B0502040504020204" pitchFamily="34" charset="0"/>
              </a:rPr>
              <a:t>/1,73 m </a:t>
            </a:r>
            <a:r>
              <a:rPr lang="tr-TR" b="0" i="0" baseline="30000" dirty="0">
                <a:solidFill>
                  <a:srgbClr val="232323"/>
                </a:solidFill>
                <a:effectLst/>
                <a:latin typeface="Noto Sans" panose="020B0502040504020204" pitchFamily="34" charset="0"/>
              </a:rPr>
              <a:t>2</a:t>
            </a:r>
            <a:r>
              <a:rPr lang="tr-TR" b="0" i="0" dirty="0">
                <a:solidFill>
                  <a:srgbClr val="232323"/>
                </a:solidFill>
                <a:effectLst/>
                <a:latin typeface="Noto Sans" panose="020B0502040504020204" pitchFamily="34" charset="0"/>
              </a:rPr>
              <a:t> ).</a:t>
            </a:r>
            <a:br>
              <a:rPr lang="tr-TR" dirty="0"/>
            </a:br>
            <a:r>
              <a:rPr lang="tr-TR" b="0" i="0" dirty="0" err="1">
                <a:solidFill>
                  <a:srgbClr val="232323"/>
                </a:solidFill>
                <a:effectLst/>
                <a:latin typeface="Noto Sans" panose="020B0502040504020204" pitchFamily="34" charset="0"/>
              </a:rPr>
              <a:t>Albüminürisi</a:t>
            </a:r>
            <a:r>
              <a:rPr lang="tr-TR" b="0" i="0" dirty="0">
                <a:solidFill>
                  <a:srgbClr val="232323"/>
                </a:solidFill>
                <a:effectLst/>
                <a:latin typeface="Noto Sans" panose="020B0502040504020204" pitchFamily="34" charset="0"/>
              </a:rPr>
              <a:t> olmayan bireylerde tüm nedenlere bağlı ölüm oranı için ayarlanmış tehlike oranları, 33 genel nüfus kohortundan elde edilen birleştirilmiş tahminlere dayanmaktadır. Düşük risk, genç yetişkinlerde (18 ila 54 yaş, üst panel) serum kreatinin bazlı tahmini </a:t>
            </a:r>
            <a:r>
              <a:rPr lang="tr-TR" b="0" i="0" dirty="0" err="1">
                <a:solidFill>
                  <a:srgbClr val="232323"/>
                </a:solidFill>
                <a:effectLst/>
                <a:latin typeface="Noto Sans" panose="020B0502040504020204" pitchFamily="34" charset="0"/>
              </a:rPr>
              <a:t>GFR'nin</a:t>
            </a:r>
            <a:r>
              <a:rPr lang="tr-TR" b="0" i="0" dirty="0">
                <a:solidFill>
                  <a:srgbClr val="232323"/>
                </a:solidFill>
                <a:effectLst/>
                <a:latin typeface="Noto Sans" panose="020B0502040504020204" pitchFamily="34" charset="0"/>
              </a:rPr>
              <a:t> &gt;75 </a:t>
            </a:r>
            <a:r>
              <a:rPr lang="tr-TR" b="0" i="0" dirty="0" err="1">
                <a:solidFill>
                  <a:srgbClr val="232323"/>
                </a:solidFill>
                <a:effectLst/>
                <a:latin typeface="Noto Sans" panose="020B0502040504020204" pitchFamily="34" charset="0"/>
              </a:rPr>
              <a:t>mL</a:t>
            </a:r>
            <a:r>
              <a:rPr lang="tr-TR" b="0" i="0" dirty="0">
                <a:solidFill>
                  <a:srgbClr val="232323"/>
                </a:solidFill>
                <a:effectLst/>
                <a:latin typeface="Noto Sans" panose="020B0502040504020204" pitchFamily="34" charset="0"/>
              </a:rPr>
              <a:t>/</a:t>
            </a:r>
            <a:r>
              <a:rPr lang="tr-TR" b="0" i="0" dirty="0" err="1">
                <a:solidFill>
                  <a:srgbClr val="232323"/>
                </a:solidFill>
                <a:effectLst/>
                <a:latin typeface="Noto Sans" panose="020B0502040504020204" pitchFamily="34" charset="0"/>
              </a:rPr>
              <a:t>dak</a:t>
            </a:r>
            <a:r>
              <a:rPr lang="tr-TR" b="0" i="0" dirty="0">
                <a:solidFill>
                  <a:srgbClr val="232323"/>
                </a:solidFill>
                <a:effectLst/>
                <a:latin typeface="Noto Sans" panose="020B0502040504020204" pitchFamily="34" charset="0"/>
              </a:rPr>
              <a:t>/1,73 m </a:t>
            </a:r>
            <a:r>
              <a:rPr lang="tr-TR" b="0" i="0" baseline="30000" dirty="0">
                <a:solidFill>
                  <a:srgbClr val="232323"/>
                </a:solidFill>
                <a:effectLst/>
                <a:latin typeface="Noto Sans" panose="020B0502040504020204" pitchFamily="34" charset="0"/>
              </a:rPr>
              <a:t>2</a:t>
            </a:r>
            <a:r>
              <a:rPr lang="tr-TR" b="0" i="0" dirty="0">
                <a:solidFill>
                  <a:srgbClr val="232323"/>
                </a:solidFill>
                <a:effectLst/>
                <a:latin typeface="Noto Sans" panose="020B0502040504020204" pitchFamily="34" charset="0"/>
              </a:rPr>
              <a:t> ve yaşlı yetişkinlerde (&gt;75 yaş, alt panel) tahmini </a:t>
            </a:r>
            <a:r>
              <a:rPr lang="tr-TR" b="0" i="0" dirty="0" err="1">
                <a:solidFill>
                  <a:srgbClr val="232323"/>
                </a:solidFill>
                <a:effectLst/>
                <a:latin typeface="Noto Sans" panose="020B0502040504020204" pitchFamily="34" charset="0"/>
              </a:rPr>
              <a:t>GFR'nin</a:t>
            </a:r>
            <a:r>
              <a:rPr lang="tr-TR" b="0" i="0" dirty="0">
                <a:solidFill>
                  <a:srgbClr val="232323"/>
                </a:solidFill>
                <a:effectLst/>
                <a:latin typeface="Noto Sans" panose="020B0502040504020204" pitchFamily="34" charset="0"/>
              </a:rPr>
              <a:t> 45 ila 104 </a:t>
            </a:r>
            <a:r>
              <a:rPr lang="tr-TR" b="0" i="0" dirty="0" err="1">
                <a:solidFill>
                  <a:srgbClr val="232323"/>
                </a:solidFill>
                <a:effectLst/>
                <a:latin typeface="Noto Sans" panose="020B0502040504020204" pitchFamily="34" charset="0"/>
              </a:rPr>
              <a:t>mL</a:t>
            </a:r>
            <a:r>
              <a:rPr lang="tr-TR" b="0" i="0" dirty="0">
                <a:solidFill>
                  <a:srgbClr val="232323"/>
                </a:solidFill>
                <a:effectLst/>
                <a:latin typeface="Noto Sans" panose="020B0502040504020204" pitchFamily="34" charset="0"/>
              </a:rPr>
              <a:t>/</a:t>
            </a:r>
            <a:r>
              <a:rPr lang="tr-TR" b="0" i="0" dirty="0" err="1">
                <a:solidFill>
                  <a:srgbClr val="232323"/>
                </a:solidFill>
                <a:effectLst/>
                <a:latin typeface="Noto Sans" panose="020B0502040504020204" pitchFamily="34" charset="0"/>
              </a:rPr>
              <a:t>dak</a:t>
            </a:r>
            <a:r>
              <a:rPr lang="tr-TR" b="0" i="0" dirty="0">
                <a:solidFill>
                  <a:srgbClr val="232323"/>
                </a:solidFill>
                <a:effectLst/>
                <a:latin typeface="Noto Sans" panose="020B0502040504020204" pitchFamily="34" charset="0"/>
              </a:rPr>
              <a:t>/1,73 m </a:t>
            </a:r>
            <a:r>
              <a:rPr lang="tr-TR" b="0" i="0" baseline="30000" dirty="0">
                <a:solidFill>
                  <a:srgbClr val="232323"/>
                </a:solidFill>
                <a:effectLst/>
                <a:latin typeface="Noto Sans" panose="020B0502040504020204" pitchFamily="34" charset="0"/>
              </a:rPr>
              <a:t>2 olmasıdır.</a:t>
            </a:r>
            <a:endParaRPr lang="tr-TR" dirty="0"/>
          </a:p>
        </p:txBody>
      </p:sp>
      <p:sp>
        <p:nvSpPr>
          <p:cNvPr id="6" name="TextBox 5">
            <a:extLst>
              <a:ext uri="{FF2B5EF4-FFF2-40B4-BE49-F238E27FC236}">
                <a16:creationId xmlns:a16="http://schemas.microsoft.com/office/drawing/2014/main" id="{61AEE85F-5BC0-2DEA-2AFB-34F28160AED5}"/>
              </a:ext>
            </a:extLst>
          </p:cNvPr>
          <p:cNvSpPr txBox="1"/>
          <p:nvPr/>
        </p:nvSpPr>
        <p:spPr>
          <a:xfrm>
            <a:off x="1487488" y="0"/>
            <a:ext cx="6660740" cy="369332"/>
          </a:xfrm>
          <a:prstGeom prst="rect">
            <a:avLst/>
          </a:prstGeom>
          <a:noFill/>
        </p:spPr>
        <p:txBody>
          <a:bodyPr wrap="square">
            <a:spAutoFit/>
          </a:bodyPr>
          <a:lstStyle/>
          <a:p>
            <a:r>
              <a:rPr lang="tr-TR" b="1" dirty="0"/>
              <a:t>Her türlü ölüme bağlı düzeltilmiş tehlike oranı</a:t>
            </a:r>
          </a:p>
        </p:txBody>
      </p:sp>
    </p:spTree>
    <p:extLst>
      <p:ext uri="{BB962C8B-B14F-4D97-AF65-F5344CB8AC3E}">
        <p14:creationId xmlns:p14="http://schemas.microsoft.com/office/powerpoint/2010/main" val="581692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1506" name="Picture 2" descr="I know I asked for ice, but this is ridiculo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4 Metin kutusu"/>
          <p:cNvSpPr txBox="1">
            <a:spLocks noChangeArrowheads="1"/>
          </p:cNvSpPr>
          <p:nvPr/>
        </p:nvSpPr>
        <p:spPr bwMode="auto">
          <a:xfrm>
            <a:off x="1595438" y="6478588"/>
            <a:ext cx="40005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tr-TR" altLang="en-US" sz="1500">
                <a:solidFill>
                  <a:schemeClr val="bg1"/>
                </a:solidFill>
                <a:latin typeface="Century Gothic" panose="020B0502020202020204" pitchFamily="34" charset="0"/>
                <a:cs typeface="Arial" panose="020B0604020202020204" pitchFamily="34" charset="0"/>
              </a:rPr>
              <a:t>CREDIT: Türkiye KBH Prevalans Araştırması</a:t>
            </a:r>
          </a:p>
        </p:txBody>
      </p:sp>
      <p:pic>
        <p:nvPicPr>
          <p:cNvPr id="2" name="Resim 1"/>
          <p:cNvPicPr>
            <a:picLocks noChangeAspect="1"/>
          </p:cNvPicPr>
          <p:nvPr/>
        </p:nvPicPr>
        <p:blipFill>
          <a:blip r:embed="rId4"/>
          <a:stretch>
            <a:fillRect/>
          </a:stretch>
        </p:blipFill>
        <p:spPr>
          <a:xfrm>
            <a:off x="2959336" y="548681"/>
            <a:ext cx="6273328" cy="1560711"/>
          </a:xfrm>
          <a:prstGeom prst="rect">
            <a:avLst/>
          </a:prstGeom>
        </p:spPr>
      </p:pic>
      <p:pic>
        <p:nvPicPr>
          <p:cNvPr id="5" name="Resim 4"/>
          <p:cNvPicPr>
            <a:picLocks noChangeAspect="1"/>
          </p:cNvPicPr>
          <p:nvPr/>
        </p:nvPicPr>
        <p:blipFill>
          <a:blip r:embed="rId5"/>
          <a:stretch>
            <a:fillRect/>
          </a:stretch>
        </p:blipFill>
        <p:spPr>
          <a:xfrm>
            <a:off x="3359696" y="3717033"/>
            <a:ext cx="5694158" cy="1737511"/>
          </a:xfrm>
          <a:prstGeom prst="rect">
            <a:avLst/>
          </a:prstGeom>
        </p:spPr>
      </p:pic>
    </p:spTree>
    <p:extLst>
      <p:ext uri="{BB962C8B-B14F-4D97-AF65-F5344CB8AC3E}">
        <p14:creationId xmlns:p14="http://schemas.microsoft.com/office/powerpoint/2010/main" val="837558614"/>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Picture 2">
            <a:extLst>
              <a:ext uri="{FF2B5EF4-FFF2-40B4-BE49-F238E27FC236}">
                <a16:creationId xmlns:a16="http://schemas.microsoft.com/office/drawing/2014/main" id="{BEF46994-6C45-F741-0195-C2F102A405E6}"/>
              </a:ext>
            </a:extLst>
          </p:cNvPr>
          <p:cNvPicPr>
            <a:picLocks noChangeAspect="1"/>
          </p:cNvPicPr>
          <p:nvPr/>
        </p:nvPicPr>
        <p:blipFill>
          <a:blip r:embed="rId2"/>
          <a:stretch>
            <a:fillRect/>
          </a:stretch>
        </p:blipFill>
        <p:spPr>
          <a:xfrm>
            <a:off x="1871106" y="978195"/>
            <a:ext cx="8449788" cy="4901609"/>
          </a:xfrm>
          <a:prstGeom prst="rect">
            <a:avLst/>
          </a:prstGeom>
        </p:spPr>
      </p:pic>
    </p:spTree>
    <p:extLst>
      <p:ext uri="{BB962C8B-B14F-4D97-AF65-F5344CB8AC3E}">
        <p14:creationId xmlns:p14="http://schemas.microsoft.com/office/powerpoint/2010/main" val="378998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p:extLst>
              <p:ext uri="{D42A27DB-BD31-4B8C-83A1-F6EECF244321}">
                <p14:modId xmlns:p14="http://schemas.microsoft.com/office/powerpoint/2010/main" val="3299508470"/>
              </p:ext>
            </p:extLst>
          </p:nvPr>
        </p:nvGraphicFramePr>
        <p:xfrm>
          <a:off x="767408" y="1844825"/>
          <a:ext cx="10369152" cy="4320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yagram 4"/>
          <p:cNvGraphicFramePr/>
          <p:nvPr>
            <p:extLst>
              <p:ext uri="{D42A27DB-BD31-4B8C-83A1-F6EECF244321}">
                <p14:modId xmlns:p14="http://schemas.microsoft.com/office/powerpoint/2010/main" val="2567467399"/>
              </p:ext>
            </p:extLst>
          </p:nvPr>
        </p:nvGraphicFramePr>
        <p:xfrm>
          <a:off x="1847528" y="274638"/>
          <a:ext cx="8496944" cy="1143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up 5"/>
          <p:cNvGrpSpPr/>
          <p:nvPr/>
        </p:nvGrpSpPr>
        <p:grpSpPr>
          <a:xfrm>
            <a:off x="594305" y="1484784"/>
            <a:ext cx="10706001" cy="465012"/>
            <a:chOff x="0" y="113889"/>
            <a:chExt cx="8229600" cy="460800"/>
          </a:xfrm>
        </p:grpSpPr>
        <p:sp>
          <p:nvSpPr>
            <p:cNvPr id="7" name="Dikdörtgen 6"/>
            <p:cNvSpPr/>
            <p:nvPr/>
          </p:nvSpPr>
          <p:spPr>
            <a:xfrm>
              <a:off x="0" y="113889"/>
              <a:ext cx="8229600" cy="4608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sp>
          <p:nvSpPr>
            <p:cNvPr id="8" name="Dikdörtgen 7"/>
            <p:cNvSpPr/>
            <p:nvPr/>
          </p:nvSpPr>
          <p:spPr>
            <a:xfrm>
              <a:off x="0" y="113889"/>
              <a:ext cx="8229600" cy="460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tr-TR" sz="2000" dirty="0"/>
                <a:t>Anatomik, histolojik ve fonksiyonel değişiklikler var </a:t>
              </a:r>
            </a:p>
          </p:txBody>
        </p:sp>
      </p:grpSp>
    </p:spTree>
    <p:extLst>
      <p:ext uri="{BB962C8B-B14F-4D97-AF65-F5344CB8AC3E}">
        <p14:creationId xmlns:p14="http://schemas.microsoft.com/office/powerpoint/2010/main" val="4163292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D59CCC-A257-478D-8948-0CA2E3D8ECF4}"/>
              </a:ext>
            </a:extLst>
          </p:cNvPr>
          <p:cNvSpPr>
            <a:spLocks noGrp="1"/>
          </p:cNvSpPr>
          <p:nvPr>
            <p:ph type="title"/>
          </p:nvPr>
        </p:nvSpPr>
        <p:spPr/>
        <p:txBody>
          <a:bodyPr/>
          <a:lstStyle/>
          <a:p>
            <a:r>
              <a:rPr lang="tr-TR" dirty="0"/>
              <a:t>Avrupa’da genel popülasyon ve yaşlı hastalardaki KBH </a:t>
            </a:r>
            <a:r>
              <a:rPr lang="tr-TR" dirty="0" err="1"/>
              <a:t>prevalansları</a:t>
            </a:r>
            <a:endParaRPr lang="tr-TR" dirty="0"/>
          </a:p>
        </p:txBody>
      </p:sp>
      <p:graphicFrame>
        <p:nvGraphicFramePr>
          <p:cNvPr id="5" name="Tablo 4">
            <a:extLst>
              <a:ext uri="{FF2B5EF4-FFF2-40B4-BE49-F238E27FC236}">
                <a16:creationId xmlns:a16="http://schemas.microsoft.com/office/drawing/2014/main" id="{C3D086C1-0099-40DD-AB5B-7FE118B29830}"/>
              </a:ext>
            </a:extLst>
          </p:cNvPr>
          <p:cNvGraphicFramePr>
            <a:graphicFrameLocks noGrp="1"/>
          </p:cNvGraphicFramePr>
          <p:nvPr/>
        </p:nvGraphicFramePr>
        <p:xfrm>
          <a:off x="551384" y="2132856"/>
          <a:ext cx="11017225" cy="3802380"/>
        </p:xfrm>
        <a:graphic>
          <a:graphicData uri="http://schemas.openxmlformats.org/drawingml/2006/table">
            <a:tbl>
              <a:tblPr firstRow="1" firstCol="1" bandRow="1">
                <a:tableStyleId>{5C22544A-7EE6-4342-B048-85BDC9FD1C3A}</a:tableStyleId>
              </a:tblPr>
              <a:tblGrid>
                <a:gridCol w="2202959">
                  <a:extLst>
                    <a:ext uri="{9D8B030D-6E8A-4147-A177-3AD203B41FA5}">
                      <a16:colId xmlns:a16="http://schemas.microsoft.com/office/drawing/2014/main" val="3598155859"/>
                    </a:ext>
                  </a:extLst>
                </a:gridCol>
                <a:gridCol w="2202959">
                  <a:extLst>
                    <a:ext uri="{9D8B030D-6E8A-4147-A177-3AD203B41FA5}">
                      <a16:colId xmlns:a16="http://schemas.microsoft.com/office/drawing/2014/main" val="4135825214"/>
                    </a:ext>
                  </a:extLst>
                </a:gridCol>
                <a:gridCol w="2202959">
                  <a:extLst>
                    <a:ext uri="{9D8B030D-6E8A-4147-A177-3AD203B41FA5}">
                      <a16:colId xmlns:a16="http://schemas.microsoft.com/office/drawing/2014/main" val="731839714"/>
                    </a:ext>
                  </a:extLst>
                </a:gridCol>
                <a:gridCol w="2204174">
                  <a:extLst>
                    <a:ext uri="{9D8B030D-6E8A-4147-A177-3AD203B41FA5}">
                      <a16:colId xmlns:a16="http://schemas.microsoft.com/office/drawing/2014/main" val="2250893232"/>
                    </a:ext>
                  </a:extLst>
                </a:gridCol>
                <a:gridCol w="2204174">
                  <a:extLst>
                    <a:ext uri="{9D8B030D-6E8A-4147-A177-3AD203B41FA5}">
                      <a16:colId xmlns:a16="http://schemas.microsoft.com/office/drawing/2014/main" val="1869851012"/>
                    </a:ext>
                  </a:extLst>
                </a:gridCol>
              </a:tblGrid>
              <a:tr h="319641">
                <a:tc>
                  <a:txBody>
                    <a:bodyPr/>
                    <a:lstStyle/>
                    <a:p>
                      <a:pPr algn="just">
                        <a:lnSpc>
                          <a:spcPct val="150000"/>
                        </a:lnSpc>
                        <a:spcAft>
                          <a:spcPts val="1000"/>
                        </a:spcAft>
                      </a:pPr>
                      <a:r>
                        <a:rPr lang="tr-TR" sz="20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1000"/>
                        </a:spcAft>
                      </a:pPr>
                      <a:r>
                        <a:rPr lang="tr-TR" sz="2000">
                          <a:effectLst/>
                        </a:rPr>
                        <a:t>KBH prevalansı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tc gridSpan="2">
                  <a:txBody>
                    <a:bodyPr/>
                    <a:lstStyle/>
                    <a:p>
                      <a:pPr algn="ctr">
                        <a:lnSpc>
                          <a:spcPct val="150000"/>
                        </a:lnSpc>
                        <a:spcAft>
                          <a:spcPts val="1000"/>
                        </a:spcAft>
                      </a:pPr>
                      <a:r>
                        <a:rPr lang="tr-TR" sz="2000">
                          <a:effectLst/>
                        </a:rPr>
                        <a:t>Evre 3-5 KBH prevalansı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val="677805235"/>
                  </a:ext>
                </a:extLst>
              </a:tr>
              <a:tr h="319641">
                <a:tc>
                  <a:txBody>
                    <a:bodyPr/>
                    <a:lstStyle/>
                    <a:p>
                      <a:pPr algn="just">
                        <a:lnSpc>
                          <a:spcPct val="150000"/>
                        </a:lnSpc>
                        <a:spcAft>
                          <a:spcPts val="1000"/>
                        </a:spcAft>
                      </a:pPr>
                      <a:r>
                        <a:rPr lang="tr-TR" sz="2000">
                          <a:effectLst/>
                        </a:rPr>
                        <a: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En düşük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dirty="0">
                          <a:effectLst/>
                        </a:rPr>
                        <a:t>En yüksek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En düşük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En yüksek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7650140"/>
                  </a:ext>
                </a:extLst>
              </a:tr>
              <a:tr h="841100">
                <a:tc>
                  <a:txBody>
                    <a:bodyPr/>
                    <a:lstStyle/>
                    <a:p>
                      <a:pPr algn="just">
                        <a:lnSpc>
                          <a:spcPct val="150000"/>
                        </a:lnSpc>
                        <a:spcAft>
                          <a:spcPts val="1000"/>
                        </a:spcAft>
                      </a:pPr>
                      <a:r>
                        <a:rPr lang="tr-TR" sz="2000">
                          <a:effectLst/>
                        </a:rPr>
                        <a:t>Genel popülasyon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3,3</a:t>
                      </a:r>
                      <a:endParaRPr lang="tr-TR" sz="1800">
                        <a:effectLst/>
                      </a:endParaRPr>
                    </a:p>
                    <a:p>
                      <a:pPr algn="ctr">
                        <a:lnSpc>
                          <a:spcPct val="150000"/>
                        </a:lnSpc>
                        <a:spcAft>
                          <a:spcPts val="1000"/>
                        </a:spcAft>
                      </a:pPr>
                      <a:r>
                        <a:rPr lang="tr-TR" sz="2000">
                          <a:effectLst/>
                        </a:rPr>
                        <a:t>(Norveç)</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17,3</a:t>
                      </a:r>
                      <a:endParaRPr lang="tr-TR" sz="1800">
                        <a:effectLst/>
                      </a:endParaRPr>
                    </a:p>
                    <a:p>
                      <a:pPr algn="ctr">
                        <a:lnSpc>
                          <a:spcPct val="150000"/>
                        </a:lnSpc>
                        <a:spcAft>
                          <a:spcPts val="1000"/>
                        </a:spcAft>
                      </a:pPr>
                      <a:r>
                        <a:rPr lang="tr-TR" sz="2000">
                          <a:effectLst/>
                        </a:rPr>
                        <a:t>(Almanya)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1,0</a:t>
                      </a:r>
                      <a:endParaRPr lang="tr-TR" sz="1800">
                        <a:effectLst/>
                      </a:endParaRPr>
                    </a:p>
                    <a:p>
                      <a:pPr algn="ctr">
                        <a:lnSpc>
                          <a:spcPct val="150000"/>
                        </a:lnSpc>
                        <a:spcAft>
                          <a:spcPts val="1000"/>
                        </a:spcAft>
                      </a:pPr>
                      <a:r>
                        <a:rPr lang="tr-TR" sz="2000">
                          <a:effectLst/>
                        </a:rPr>
                        <a:t>(İtalya)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5,9</a:t>
                      </a:r>
                      <a:endParaRPr lang="tr-TR" sz="1800">
                        <a:effectLst/>
                      </a:endParaRPr>
                    </a:p>
                    <a:p>
                      <a:pPr algn="ctr">
                        <a:lnSpc>
                          <a:spcPct val="150000"/>
                        </a:lnSpc>
                        <a:spcAft>
                          <a:spcPts val="1000"/>
                        </a:spcAft>
                      </a:pPr>
                      <a:r>
                        <a:rPr lang="tr-TR" sz="2000">
                          <a:effectLst/>
                        </a:rPr>
                        <a:t>(Almanya)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617578"/>
                  </a:ext>
                </a:extLst>
              </a:tr>
              <a:tr h="841100">
                <a:tc>
                  <a:txBody>
                    <a:bodyPr/>
                    <a:lstStyle/>
                    <a:p>
                      <a:pPr algn="just">
                        <a:lnSpc>
                          <a:spcPct val="150000"/>
                        </a:lnSpc>
                        <a:spcAft>
                          <a:spcPts val="1000"/>
                        </a:spcAft>
                      </a:pPr>
                      <a:r>
                        <a:rPr lang="tr-TR" sz="2000">
                          <a:effectLst/>
                        </a:rPr>
                        <a:t>65-74 yaş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14,3</a:t>
                      </a:r>
                      <a:endParaRPr lang="tr-TR" sz="1800">
                        <a:effectLst/>
                      </a:endParaRPr>
                    </a:p>
                    <a:p>
                      <a:pPr algn="ctr">
                        <a:lnSpc>
                          <a:spcPct val="150000"/>
                        </a:lnSpc>
                        <a:spcAft>
                          <a:spcPts val="1000"/>
                        </a:spcAft>
                      </a:pPr>
                      <a:r>
                        <a:rPr lang="tr-TR" sz="2000">
                          <a:effectLst/>
                        </a:rPr>
                        <a:t>(Norveç)</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41,3</a:t>
                      </a:r>
                      <a:endParaRPr lang="tr-TR" sz="1800">
                        <a:effectLst/>
                      </a:endParaRPr>
                    </a:p>
                    <a:p>
                      <a:pPr algn="ctr">
                        <a:lnSpc>
                          <a:spcPct val="150000"/>
                        </a:lnSpc>
                        <a:spcAft>
                          <a:spcPts val="1000"/>
                        </a:spcAft>
                      </a:pPr>
                      <a:r>
                        <a:rPr lang="tr-TR" sz="2000">
                          <a:effectLst/>
                        </a:rPr>
                        <a:t>(Almanya)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4,1</a:t>
                      </a:r>
                      <a:endParaRPr lang="tr-TR" sz="1800">
                        <a:effectLst/>
                      </a:endParaRPr>
                    </a:p>
                    <a:p>
                      <a:pPr algn="ctr">
                        <a:lnSpc>
                          <a:spcPct val="150000"/>
                        </a:lnSpc>
                        <a:spcAft>
                          <a:spcPts val="1000"/>
                        </a:spcAft>
                      </a:pPr>
                      <a:r>
                        <a:rPr lang="tr-TR" sz="2000">
                          <a:effectLst/>
                        </a:rPr>
                        <a:t>(İsviçre)</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25,5</a:t>
                      </a:r>
                      <a:endParaRPr lang="tr-TR" sz="1800">
                        <a:effectLst/>
                      </a:endParaRPr>
                    </a:p>
                    <a:p>
                      <a:pPr algn="ctr">
                        <a:lnSpc>
                          <a:spcPct val="150000"/>
                        </a:lnSpc>
                        <a:spcAft>
                          <a:spcPts val="1000"/>
                        </a:spcAft>
                      </a:pPr>
                      <a:r>
                        <a:rPr lang="tr-TR" sz="2000">
                          <a:effectLst/>
                        </a:rPr>
                        <a:t>(Almanya)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819749"/>
                  </a:ext>
                </a:extLst>
              </a:tr>
              <a:tr h="841100">
                <a:tc>
                  <a:txBody>
                    <a:bodyPr/>
                    <a:lstStyle/>
                    <a:p>
                      <a:pPr algn="just">
                        <a:lnSpc>
                          <a:spcPct val="150000"/>
                        </a:lnSpc>
                        <a:spcAft>
                          <a:spcPts val="1000"/>
                        </a:spcAft>
                      </a:pPr>
                      <a:r>
                        <a:rPr lang="tr-TR" sz="2000" dirty="0">
                          <a:effectLst/>
                        </a:rPr>
                        <a:t>75-84 yaş</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30,6</a:t>
                      </a:r>
                      <a:endParaRPr lang="tr-TR" sz="1800">
                        <a:effectLst/>
                      </a:endParaRPr>
                    </a:p>
                    <a:p>
                      <a:pPr algn="ctr">
                        <a:lnSpc>
                          <a:spcPct val="150000"/>
                        </a:lnSpc>
                        <a:spcAft>
                          <a:spcPts val="1000"/>
                        </a:spcAft>
                      </a:pPr>
                      <a:r>
                        <a:rPr lang="tr-TR" sz="2000">
                          <a:effectLst/>
                        </a:rPr>
                        <a:t>(Fransa)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dirty="0">
                          <a:effectLst/>
                        </a:rPr>
                        <a:t>66,2</a:t>
                      </a:r>
                      <a:endParaRPr lang="tr-TR" sz="1800" dirty="0">
                        <a:effectLst/>
                      </a:endParaRPr>
                    </a:p>
                    <a:p>
                      <a:pPr algn="ctr">
                        <a:lnSpc>
                          <a:spcPct val="150000"/>
                        </a:lnSpc>
                        <a:spcAft>
                          <a:spcPts val="1000"/>
                        </a:spcAft>
                      </a:pPr>
                      <a:r>
                        <a:rPr lang="tr-TR" sz="2000" dirty="0">
                          <a:effectLst/>
                        </a:rPr>
                        <a:t>(Almanya)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a:effectLst/>
                        </a:rPr>
                        <a:t>14,1</a:t>
                      </a:r>
                      <a:endParaRPr lang="tr-TR" sz="1800">
                        <a:effectLst/>
                      </a:endParaRPr>
                    </a:p>
                    <a:p>
                      <a:pPr algn="ctr">
                        <a:lnSpc>
                          <a:spcPct val="150000"/>
                        </a:lnSpc>
                        <a:spcAft>
                          <a:spcPts val="1000"/>
                        </a:spcAft>
                      </a:pPr>
                      <a:r>
                        <a:rPr lang="tr-TR" sz="2000">
                          <a:effectLst/>
                        </a:rPr>
                        <a:t>(Hollanda)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tr-TR" sz="2000" dirty="0">
                          <a:effectLst/>
                        </a:rPr>
                        <a:t>44,8</a:t>
                      </a:r>
                      <a:endParaRPr lang="tr-TR" sz="1800" dirty="0">
                        <a:effectLst/>
                      </a:endParaRPr>
                    </a:p>
                    <a:p>
                      <a:pPr algn="ctr">
                        <a:lnSpc>
                          <a:spcPct val="150000"/>
                        </a:lnSpc>
                        <a:spcAft>
                          <a:spcPts val="1000"/>
                        </a:spcAft>
                      </a:pPr>
                      <a:r>
                        <a:rPr lang="tr-TR" sz="2000" dirty="0">
                          <a:effectLst/>
                        </a:rPr>
                        <a:t>(Almanya)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5275508"/>
                  </a:ext>
                </a:extLst>
              </a:tr>
            </a:tbl>
          </a:graphicData>
        </a:graphic>
      </p:graphicFrame>
    </p:spTree>
    <p:extLst>
      <p:ext uri="{BB962C8B-B14F-4D97-AF65-F5344CB8AC3E}">
        <p14:creationId xmlns:p14="http://schemas.microsoft.com/office/powerpoint/2010/main" val="2041203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1989275505"/>
              </p:ext>
            </p:extLst>
          </p:nvPr>
        </p:nvGraphicFramePr>
        <p:xfrm>
          <a:off x="491782" y="-84801"/>
          <a:ext cx="11545886"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p:cNvPicPr>
            <a:picLocks noChangeAspect="1"/>
          </p:cNvPicPr>
          <p:nvPr/>
        </p:nvPicPr>
        <p:blipFill>
          <a:blip r:embed="rId7">
            <a:duotone>
              <a:prstClr val="black"/>
              <a:schemeClr val="accent4">
                <a:tint val="45000"/>
                <a:satMod val="400000"/>
              </a:schemeClr>
            </a:duotone>
          </a:blip>
          <a:stretch>
            <a:fillRect/>
          </a:stretch>
        </p:blipFill>
        <p:spPr>
          <a:xfrm>
            <a:off x="154332" y="2490824"/>
            <a:ext cx="5828364" cy="4367176"/>
          </a:xfrm>
          <a:prstGeom prst="rect">
            <a:avLst/>
          </a:prstGeom>
        </p:spPr>
      </p:pic>
      <p:pic>
        <p:nvPicPr>
          <p:cNvPr id="4" name="Resim 3"/>
          <p:cNvPicPr>
            <a:picLocks noChangeAspect="1"/>
          </p:cNvPicPr>
          <p:nvPr/>
        </p:nvPicPr>
        <p:blipFill>
          <a:blip r:embed="rId8">
            <a:duotone>
              <a:prstClr val="black"/>
              <a:schemeClr val="accent4">
                <a:tint val="45000"/>
                <a:satMod val="400000"/>
              </a:schemeClr>
            </a:duotone>
          </a:blip>
          <a:stretch>
            <a:fillRect/>
          </a:stretch>
        </p:blipFill>
        <p:spPr>
          <a:xfrm>
            <a:off x="154332" y="1052736"/>
            <a:ext cx="5828364" cy="1438088"/>
          </a:xfrm>
          <a:prstGeom prst="rect">
            <a:avLst/>
          </a:prstGeom>
        </p:spPr>
      </p:pic>
      <p:pic>
        <p:nvPicPr>
          <p:cNvPr id="6" name="Picture 5"/>
          <p:cNvPicPr>
            <a:picLocks noChangeAspect="1" noChangeArrowheads="1"/>
          </p:cNvPicPr>
          <p:nvPr/>
        </p:nvPicPr>
        <p:blipFill>
          <a:blip r:embed="rId9">
            <a:duotone>
              <a:prstClr val="black"/>
              <a:schemeClr val="tx2">
                <a:tint val="45000"/>
                <a:satMod val="400000"/>
              </a:schemeClr>
            </a:duotone>
          </a:blip>
          <a:srcRect/>
          <a:stretch>
            <a:fillRect/>
          </a:stretch>
        </p:blipFill>
        <p:spPr bwMode="auto">
          <a:xfrm>
            <a:off x="6196025" y="1237144"/>
            <a:ext cx="5574139" cy="1687800"/>
          </a:xfrm>
          <a:prstGeom prst="rect">
            <a:avLst/>
          </a:prstGeom>
          <a:noFill/>
          <a:ln w="9525">
            <a:noFill/>
            <a:miter lim="800000"/>
            <a:headEnd/>
            <a:tailEnd/>
          </a:ln>
        </p:spPr>
      </p:pic>
      <p:pic>
        <p:nvPicPr>
          <p:cNvPr id="7" name="Picture 6"/>
          <p:cNvPicPr>
            <a:picLocks noChangeAspect="1" noChangeArrowheads="1"/>
          </p:cNvPicPr>
          <p:nvPr/>
        </p:nvPicPr>
        <p:blipFill>
          <a:blip r:embed="rId10">
            <a:duotone>
              <a:prstClr val="black"/>
              <a:schemeClr val="tx2">
                <a:tint val="45000"/>
                <a:satMod val="400000"/>
              </a:schemeClr>
            </a:duotone>
          </a:blip>
          <a:srcRect/>
          <a:stretch>
            <a:fillRect/>
          </a:stretch>
        </p:blipFill>
        <p:spPr bwMode="auto">
          <a:xfrm>
            <a:off x="6196025" y="2937127"/>
            <a:ext cx="5574139" cy="1788187"/>
          </a:xfrm>
          <a:prstGeom prst="rect">
            <a:avLst/>
          </a:prstGeom>
          <a:noFill/>
          <a:ln w="9525">
            <a:noFill/>
            <a:miter lim="800000"/>
            <a:headEnd/>
            <a:tailEnd/>
          </a:ln>
        </p:spPr>
      </p:pic>
      <p:pic>
        <p:nvPicPr>
          <p:cNvPr id="8" name="Picture 4"/>
          <p:cNvPicPr>
            <a:picLocks noChangeAspect="1" noChangeArrowheads="1"/>
          </p:cNvPicPr>
          <p:nvPr/>
        </p:nvPicPr>
        <p:blipFill>
          <a:blip r:embed="rId11">
            <a:duotone>
              <a:prstClr val="black"/>
              <a:schemeClr val="tx2">
                <a:tint val="45000"/>
                <a:satMod val="400000"/>
              </a:schemeClr>
            </a:duotone>
          </a:blip>
          <a:srcRect/>
          <a:stretch>
            <a:fillRect/>
          </a:stretch>
        </p:blipFill>
        <p:spPr bwMode="auto">
          <a:xfrm>
            <a:off x="6209305" y="4725313"/>
            <a:ext cx="5560859" cy="1850247"/>
          </a:xfrm>
          <a:prstGeom prst="rect">
            <a:avLst/>
          </a:prstGeom>
          <a:noFill/>
          <a:ln w="9525">
            <a:noFill/>
            <a:miter lim="800000"/>
            <a:headEnd/>
            <a:tailEnd/>
          </a:ln>
        </p:spPr>
      </p:pic>
    </p:spTree>
    <p:extLst>
      <p:ext uri="{BB962C8B-B14F-4D97-AF65-F5344CB8AC3E}">
        <p14:creationId xmlns:p14="http://schemas.microsoft.com/office/powerpoint/2010/main" val="2501752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Line 4"/>
          <p:cNvSpPr>
            <a:spLocks noChangeShapeType="1"/>
          </p:cNvSpPr>
          <p:nvPr/>
        </p:nvSpPr>
        <p:spPr bwMode="auto">
          <a:xfrm>
            <a:off x="3033890" y="5161844"/>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03" name="Line 5"/>
          <p:cNvSpPr>
            <a:spLocks noChangeShapeType="1"/>
          </p:cNvSpPr>
          <p:nvPr/>
        </p:nvSpPr>
        <p:spPr bwMode="auto">
          <a:xfrm>
            <a:off x="3033890" y="2219680"/>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04" name="Rectangle 6"/>
          <p:cNvSpPr>
            <a:spLocks noChangeArrowheads="1"/>
          </p:cNvSpPr>
          <p:nvPr/>
        </p:nvSpPr>
        <p:spPr bwMode="auto">
          <a:xfrm>
            <a:off x="2643442" y="4458631"/>
            <a:ext cx="32977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0.01</a:t>
            </a:r>
          </a:p>
        </p:txBody>
      </p:sp>
      <p:sp>
        <p:nvSpPr>
          <p:cNvPr id="25605" name="Rectangle 7"/>
          <p:cNvSpPr>
            <a:spLocks noChangeArrowheads="1"/>
          </p:cNvSpPr>
          <p:nvPr/>
        </p:nvSpPr>
        <p:spPr bwMode="auto">
          <a:xfrm>
            <a:off x="2683518" y="2099254"/>
            <a:ext cx="2896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100</a:t>
            </a:r>
          </a:p>
        </p:txBody>
      </p:sp>
      <p:sp>
        <p:nvSpPr>
          <p:cNvPr id="25606" name="Line 8"/>
          <p:cNvSpPr>
            <a:spLocks noChangeShapeType="1"/>
          </p:cNvSpPr>
          <p:nvPr/>
        </p:nvSpPr>
        <p:spPr bwMode="auto">
          <a:xfrm>
            <a:off x="3033890" y="4573413"/>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07" name="Line 9"/>
          <p:cNvSpPr>
            <a:spLocks noChangeShapeType="1"/>
          </p:cNvSpPr>
          <p:nvPr/>
        </p:nvSpPr>
        <p:spPr bwMode="auto">
          <a:xfrm>
            <a:off x="3033890" y="3984978"/>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08" name="Line 10"/>
          <p:cNvSpPr>
            <a:spLocks noChangeShapeType="1"/>
          </p:cNvSpPr>
          <p:nvPr/>
        </p:nvSpPr>
        <p:spPr bwMode="auto">
          <a:xfrm>
            <a:off x="3033890" y="3396546"/>
            <a:ext cx="91723" cy="141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09" name="Line 11"/>
          <p:cNvSpPr>
            <a:spLocks noChangeShapeType="1"/>
          </p:cNvSpPr>
          <p:nvPr/>
        </p:nvSpPr>
        <p:spPr bwMode="auto">
          <a:xfrm>
            <a:off x="3033890" y="2808111"/>
            <a:ext cx="91723" cy="14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tr-TR">
              <a:solidFill>
                <a:srgbClr val="7030A0"/>
              </a:solidFill>
              <a:latin typeface="Arial" charset="0"/>
            </a:endParaRPr>
          </a:p>
        </p:txBody>
      </p:sp>
      <p:sp>
        <p:nvSpPr>
          <p:cNvPr id="25610" name="Rectangle 12"/>
          <p:cNvSpPr>
            <a:spLocks noChangeArrowheads="1"/>
          </p:cNvSpPr>
          <p:nvPr/>
        </p:nvSpPr>
        <p:spPr bwMode="auto">
          <a:xfrm>
            <a:off x="2763667" y="2689098"/>
            <a:ext cx="20954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tr-TR" sz="1244"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10</a:t>
            </a:r>
          </a:p>
        </p:txBody>
      </p:sp>
      <p:sp>
        <p:nvSpPr>
          <p:cNvPr id="25611" name="Rectangle 13"/>
          <p:cNvSpPr>
            <a:spLocks noChangeArrowheads="1"/>
          </p:cNvSpPr>
          <p:nvPr/>
        </p:nvSpPr>
        <p:spPr bwMode="auto">
          <a:xfrm>
            <a:off x="2843818" y="3278942"/>
            <a:ext cx="12939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1</a:t>
            </a:r>
          </a:p>
        </p:txBody>
      </p:sp>
      <p:sp>
        <p:nvSpPr>
          <p:cNvPr id="25612" name="Rectangle 14"/>
          <p:cNvSpPr>
            <a:spLocks noChangeArrowheads="1"/>
          </p:cNvSpPr>
          <p:nvPr/>
        </p:nvSpPr>
        <p:spPr bwMode="auto">
          <a:xfrm>
            <a:off x="2723592" y="3868787"/>
            <a:ext cx="249620"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876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0.1</a:t>
            </a:r>
          </a:p>
        </p:txBody>
      </p:sp>
      <p:sp>
        <p:nvSpPr>
          <p:cNvPr id="25613" name="Rectangle 15"/>
          <p:cNvSpPr>
            <a:spLocks noChangeArrowheads="1"/>
          </p:cNvSpPr>
          <p:nvPr/>
        </p:nvSpPr>
        <p:spPr bwMode="auto">
          <a:xfrm rot="-5400000">
            <a:off x="1424754" y="3298753"/>
            <a:ext cx="200894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sz="2133" dirty="0">
                <a:solidFill>
                  <a:srgbClr val="000066"/>
                </a:solidFill>
                <a:latin typeface="Calibri" panose="020F0502020204030204" pitchFamily="34" charset="0"/>
                <a:ea typeface="Arial Unicode MS" panose="020B0604020202020204" pitchFamily="34" charset="-128"/>
                <a:cs typeface="Arial Unicode MS" panose="020B0604020202020204" pitchFamily="34" charset="-128"/>
              </a:rPr>
              <a:t>Yıllık </a:t>
            </a:r>
            <a:r>
              <a:rPr lang="en-US" altLang="tr-TR" sz="2133" dirty="0" err="1">
                <a:solidFill>
                  <a:srgbClr val="000066"/>
                </a:solidFill>
                <a:latin typeface="Calibri" panose="020F0502020204030204" pitchFamily="34" charset="0"/>
                <a:ea typeface="Arial Unicode MS" panose="020B0604020202020204" pitchFamily="34" charset="-128"/>
                <a:cs typeface="Arial Unicode MS" panose="020B0604020202020204" pitchFamily="34" charset="-128"/>
              </a:rPr>
              <a:t>mortalit</a:t>
            </a:r>
            <a:r>
              <a:rPr lang="tr-TR" altLang="tr-TR" sz="2133" dirty="0">
                <a:solidFill>
                  <a:srgbClr val="000066"/>
                </a:solidFill>
                <a:latin typeface="Calibri" panose="020F0502020204030204" pitchFamily="34" charset="0"/>
                <a:ea typeface="Arial Unicode MS" panose="020B0604020202020204" pitchFamily="34" charset="-128"/>
                <a:cs typeface="Arial Unicode MS" panose="020B0604020202020204" pitchFamily="34" charset="-128"/>
              </a:rPr>
              <a:t>e</a:t>
            </a:r>
            <a:r>
              <a:rPr lang="en-US" altLang="tr-TR" sz="2133" dirty="0">
                <a:solidFill>
                  <a:srgbClr val="000066"/>
                </a:solidFill>
                <a:latin typeface="Calibri" panose="020F0502020204030204" pitchFamily="34" charset="0"/>
                <a:ea typeface="Arial Unicode MS" panose="020B0604020202020204" pitchFamily="34" charset="-128"/>
                <a:cs typeface="Arial Unicode MS" panose="020B0604020202020204" pitchFamily="34" charset="-128"/>
              </a:rPr>
              <a:t> (%)</a:t>
            </a:r>
          </a:p>
        </p:txBody>
      </p:sp>
      <p:sp>
        <p:nvSpPr>
          <p:cNvPr id="25614" name="Rectangle 16"/>
          <p:cNvSpPr>
            <a:spLocks noChangeArrowheads="1"/>
          </p:cNvSpPr>
          <p:nvPr/>
        </p:nvSpPr>
        <p:spPr bwMode="auto">
          <a:xfrm>
            <a:off x="3185586"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25–34</a:t>
            </a:r>
          </a:p>
        </p:txBody>
      </p:sp>
      <p:sp>
        <p:nvSpPr>
          <p:cNvPr id="25615" name="Rectangle 18"/>
          <p:cNvSpPr>
            <a:spLocks noChangeArrowheads="1"/>
          </p:cNvSpPr>
          <p:nvPr/>
        </p:nvSpPr>
        <p:spPr bwMode="auto">
          <a:xfrm>
            <a:off x="48083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45–54</a:t>
            </a:r>
          </a:p>
        </p:txBody>
      </p:sp>
      <p:sp>
        <p:nvSpPr>
          <p:cNvPr id="25616" name="Rectangle 19"/>
          <p:cNvSpPr>
            <a:spLocks noChangeArrowheads="1"/>
          </p:cNvSpPr>
          <p:nvPr/>
        </p:nvSpPr>
        <p:spPr bwMode="auto">
          <a:xfrm>
            <a:off x="6433964"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65–74</a:t>
            </a:r>
          </a:p>
        </p:txBody>
      </p:sp>
      <p:sp>
        <p:nvSpPr>
          <p:cNvPr id="25617" name="Rectangle 20"/>
          <p:cNvSpPr>
            <a:spLocks noChangeArrowheads="1"/>
          </p:cNvSpPr>
          <p:nvPr/>
        </p:nvSpPr>
        <p:spPr bwMode="auto">
          <a:xfrm>
            <a:off x="8134295" y="5163257"/>
            <a:ext cx="248466"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sym typeface="Symbol" panose="05050102010706020507" pitchFamily="18" charset="2"/>
              </a:rPr>
              <a:t></a:t>
            </a: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85</a:t>
            </a:r>
          </a:p>
        </p:txBody>
      </p:sp>
      <p:sp>
        <p:nvSpPr>
          <p:cNvPr id="25618" name="Rectangle 21"/>
          <p:cNvSpPr>
            <a:spLocks noChangeArrowheads="1"/>
          </p:cNvSpPr>
          <p:nvPr/>
        </p:nvSpPr>
        <p:spPr bwMode="auto">
          <a:xfrm>
            <a:off x="3994153"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35–44</a:t>
            </a:r>
          </a:p>
        </p:txBody>
      </p:sp>
      <p:sp>
        <p:nvSpPr>
          <p:cNvPr id="25619" name="Rectangle 22"/>
          <p:cNvSpPr>
            <a:spLocks noChangeArrowheads="1"/>
          </p:cNvSpPr>
          <p:nvPr/>
        </p:nvSpPr>
        <p:spPr bwMode="auto">
          <a:xfrm>
            <a:off x="5618342"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55–64</a:t>
            </a:r>
          </a:p>
        </p:txBody>
      </p:sp>
      <p:sp>
        <p:nvSpPr>
          <p:cNvPr id="25620" name="Rectangle 23"/>
          <p:cNvSpPr>
            <a:spLocks noChangeArrowheads="1"/>
          </p:cNvSpPr>
          <p:nvPr/>
        </p:nvSpPr>
        <p:spPr bwMode="auto">
          <a:xfrm>
            <a:off x="7280631" y="5163257"/>
            <a:ext cx="400752" cy="2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tr-TR" sz="1244">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75–84</a:t>
            </a:r>
          </a:p>
        </p:txBody>
      </p:sp>
      <p:sp>
        <p:nvSpPr>
          <p:cNvPr id="25621" name="Line 24"/>
          <p:cNvSpPr>
            <a:spLocks noChangeShapeType="1"/>
          </p:cNvSpPr>
          <p:nvPr/>
        </p:nvSpPr>
        <p:spPr bwMode="auto">
          <a:xfrm>
            <a:off x="8761591" y="4003323"/>
            <a:ext cx="283633" cy="0"/>
          </a:xfrm>
          <a:prstGeom prst="line">
            <a:avLst/>
          </a:prstGeom>
          <a:ln>
            <a:headEnd/>
            <a:tailEnd/>
          </a:ln>
        </p:spPr>
        <p:style>
          <a:lnRef idx="2">
            <a:schemeClr val="accent1"/>
          </a:lnRef>
          <a:fillRef idx="0">
            <a:schemeClr val="accent1"/>
          </a:fillRef>
          <a:effectRef idx="1">
            <a:schemeClr val="accent1"/>
          </a:effectRef>
          <a:fontRef idx="minor">
            <a:schemeClr val="tx1"/>
          </a:fontRef>
        </p:style>
        <p:txBody>
          <a:bodyPr wrap="none" anchor="ctr"/>
          <a:lstStyle/>
          <a:p>
            <a:pPr fontAlgn="base">
              <a:spcBef>
                <a:spcPct val="0"/>
              </a:spcBef>
              <a:spcAft>
                <a:spcPct val="0"/>
              </a:spcAft>
            </a:pPr>
            <a:endParaRPr lang="tr-TR" sz="2400">
              <a:solidFill>
                <a:prstClr val="black"/>
              </a:solidFill>
              <a:latin typeface="Calibri" panose="020F0502020204030204"/>
            </a:endParaRPr>
          </a:p>
        </p:txBody>
      </p:sp>
      <p:sp>
        <p:nvSpPr>
          <p:cNvPr id="25622" name="Line 25"/>
          <p:cNvSpPr>
            <a:spLocks noChangeShapeType="1"/>
          </p:cNvSpPr>
          <p:nvPr/>
        </p:nvSpPr>
        <p:spPr bwMode="auto">
          <a:xfrm>
            <a:off x="8761591" y="4320822"/>
            <a:ext cx="2836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sz="2400">
              <a:solidFill>
                <a:prstClr val="black"/>
              </a:solidFill>
              <a:latin typeface="Arial" charset="0"/>
            </a:endParaRPr>
          </a:p>
        </p:txBody>
      </p:sp>
      <p:sp>
        <p:nvSpPr>
          <p:cNvPr id="25623" name="Line 26"/>
          <p:cNvSpPr>
            <a:spLocks noChangeShapeType="1"/>
          </p:cNvSpPr>
          <p:nvPr/>
        </p:nvSpPr>
        <p:spPr bwMode="auto">
          <a:xfrm>
            <a:off x="8761591" y="4655256"/>
            <a:ext cx="28363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sz="2400">
              <a:solidFill>
                <a:prstClr val="black"/>
              </a:solidFill>
              <a:latin typeface="Arial" charset="0"/>
            </a:endParaRPr>
          </a:p>
        </p:txBody>
      </p:sp>
      <p:sp>
        <p:nvSpPr>
          <p:cNvPr id="25624" name="Line 27"/>
          <p:cNvSpPr>
            <a:spLocks noChangeShapeType="1"/>
          </p:cNvSpPr>
          <p:nvPr/>
        </p:nvSpPr>
        <p:spPr bwMode="auto">
          <a:xfrm>
            <a:off x="8761591" y="4972756"/>
            <a:ext cx="283633"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sz="2400">
              <a:solidFill>
                <a:prstClr val="black"/>
              </a:solidFill>
              <a:latin typeface="Arial" charset="0"/>
            </a:endParaRPr>
          </a:p>
        </p:txBody>
      </p:sp>
      <p:sp>
        <p:nvSpPr>
          <p:cNvPr id="25625" name="Rectangle 28"/>
          <p:cNvSpPr>
            <a:spLocks noChangeArrowheads="1"/>
          </p:cNvSpPr>
          <p:nvPr/>
        </p:nvSpPr>
        <p:spPr bwMode="auto">
          <a:xfrm>
            <a:off x="9146824" y="3826247"/>
            <a:ext cx="4550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Erkek</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6" name="Rectangle 29"/>
          <p:cNvSpPr>
            <a:spLocks noChangeArrowheads="1"/>
          </p:cNvSpPr>
          <p:nvPr/>
        </p:nvSpPr>
        <p:spPr bwMode="auto">
          <a:xfrm>
            <a:off x="9146824" y="4149392"/>
            <a:ext cx="463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Kadın</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7" name="Rectangle 30"/>
          <p:cNvSpPr>
            <a:spLocks noChangeArrowheads="1"/>
          </p:cNvSpPr>
          <p:nvPr/>
        </p:nvSpPr>
        <p:spPr bwMode="auto">
          <a:xfrm>
            <a:off x="9146823" y="4472536"/>
            <a:ext cx="436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Siyah</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28" name="Rectangle 31"/>
          <p:cNvSpPr>
            <a:spLocks noChangeArrowheads="1"/>
          </p:cNvSpPr>
          <p:nvPr/>
        </p:nvSpPr>
        <p:spPr bwMode="auto">
          <a:xfrm>
            <a:off x="9146823" y="4797091"/>
            <a:ext cx="4829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Beyaz</a:t>
            </a:r>
            <a:endParaRPr lang="en-US" altLang="tr-TR" sz="1600">
              <a:solidFill>
                <a:srgbClr val="004C4C"/>
              </a:solidFill>
              <a:latin typeface="Calibri" panose="020F0502020204030204" pitchFamily="34" charset="0"/>
              <a:ea typeface="Arial Unicode MS" panose="020B0604020202020204" pitchFamily="34" charset="-128"/>
              <a:cs typeface="Arial Unicode MS" panose="020B0604020202020204" pitchFamily="34" charset="-128"/>
            </a:endParaRPr>
          </a:p>
        </p:txBody>
      </p:sp>
      <p:grpSp>
        <p:nvGrpSpPr>
          <p:cNvPr id="25629" name="Group 32"/>
          <p:cNvGrpSpPr>
            <a:grpSpLocks/>
          </p:cNvGrpSpPr>
          <p:nvPr/>
        </p:nvGrpSpPr>
        <p:grpSpPr bwMode="auto">
          <a:xfrm>
            <a:off x="3399369" y="2540000"/>
            <a:ext cx="4969933" cy="560212"/>
            <a:chOff x="1327" y="1634"/>
            <a:chExt cx="2443" cy="397"/>
          </a:xfrm>
        </p:grpSpPr>
        <p:sp>
          <p:nvSpPr>
            <p:cNvPr id="25717" name="Freeform 33"/>
            <p:cNvSpPr>
              <a:spLocks/>
            </p:cNvSpPr>
            <p:nvPr/>
          </p:nvSpPr>
          <p:spPr bwMode="auto">
            <a:xfrm>
              <a:off x="1365" y="1662"/>
              <a:ext cx="2378" cy="336"/>
            </a:xfrm>
            <a:custGeom>
              <a:avLst/>
              <a:gdLst>
                <a:gd name="T0" fmla="*/ 0 w 2378"/>
                <a:gd name="T1" fmla="*/ 336 h 336"/>
                <a:gd name="T2" fmla="*/ 397 w 2378"/>
                <a:gd name="T3" fmla="*/ 265 h 336"/>
                <a:gd name="T4" fmla="*/ 793 w 2378"/>
                <a:gd name="T5" fmla="*/ 215 h 336"/>
                <a:gd name="T6" fmla="*/ 1184 w 2378"/>
                <a:gd name="T7" fmla="*/ 149 h 336"/>
                <a:gd name="T8" fmla="*/ 1586 w 2378"/>
                <a:gd name="T9" fmla="*/ 99 h 336"/>
                <a:gd name="T10" fmla="*/ 1982 w 2378"/>
                <a:gd name="T11" fmla="*/ 50 h 336"/>
                <a:gd name="T12" fmla="*/ 2378 w 2378"/>
                <a:gd name="T13" fmla="*/ 0 h 336"/>
                <a:gd name="T14" fmla="*/ 0 60000 65536"/>
                <a:gd name="T15" fmla="*/ 0 60000 65536"/>
                <a:gd name="T16" fmla="*/ 0 60000 65536"/>
                <a:gd name="T17" fmla="*/ 0 60000 65536"/>
                <a:gd name="T18" fmla="*/ 0 60000 65536"/>
                <a:gd name="T19" fmla="*/ 0 60000 65536"/>
                <a:gd name="T20" fmla="*/ 0 60000 65536"/>
                <a:gd name="T21" fmla="*/ 0 w 2378"/>
                <a:gd name="T22" fmla="*/ 0 h 336"/>
                <a:gd name="T23" fmla="*/ 2378 w 2378"/>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36">
                  <a:moveTo>
                    <a:pt x="0" y="336"/>
                  </a:moveTo>
                  <a:lnTo>
                    <a:pt x="397" y="265"/>
                  </a:lnTo>
                  <a:lnTo>
                    <a:pt x="793" y="215"/>
                  </a:lnTo>
                  <a:lnTo>
                    <a:pt x="1184" y="149"/>
                  </a:lnTo>
                  <a:lnTo>
                    <a:pt x="1586" y="99"/>
                  </a:lnTo>
                  <a:lnTo>
                    <a:pt x="1982" y="50"/>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718" name="Rectangle 34"/>
            <p:cNvSpPr>
              <a:spLocks noChangeArrowheads="1"/>
            </p:cNvSpPr>
            <p:nvPr/>
          </p:nvSpPr>
          <p:spPr bwMode="auto">
            <a:xfrm>
              <a:off x="1327" y="1965"/>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9" name="Rectangle 35"/>
            <p:cNvSpPr>
              <a:spLocks noChangeArrowheads="1"/>
            </p:cNvSpPr>
            <p:nvPr/>
          </p:nvSpPr>
          <p:spPr bwMode="auto">
            <a:xfrm>
              <a:off x="1718" y="1899"/>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20" name="Rectangle 36"/>
            <p:cNvSpPr>
              <a:spLocks noChangeArrowheads="1"/>
            </p:cNvSpPr>
            <p:nvPr/>
          </p:nvSpPr>
          <p:spPr bwMode="auto">
            <a:xfrm>
              <a:off x="2125" y="184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21" name="Rectangle 37"/>
            <p:cNvSpPr>
              <a:spLocks noChangeArrowheads="1"/>
            </p:cNvSpPr>
            <p:nvPr/>
          </p:nvSpPr>
          <p:spPr bwMode="auto">
            <a:xfrm>
              <a:off x="2516" y="1772"/>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22" name="Rectangle 38"/>
            <p:cNvSpPr>
              <a:spLocks noChangeArrowheads="1"/>
            </p:cNvSpPr>
            <p:nvPr/>
          </p:nvSpPr>
          <p:spPr bwMode="auto">
            <a:xfrm>
              <a:off x="2912" y="1723"/>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23" name="Rectangle 39"/>
            <p:cNvSpPr>
              <a:spLocks noChangeArrowheads="1"/>
            </p:cNvSpPr>
            <p:nvPr/>
          </p:nvSpPr>
          <p:spPr bwMode="auto">
            <a:xfrm>
              <a:off x="3314" y="168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24" name="Rectangle 40"/>
            <p:cNvSpPr>
              <a:spLocks noChangeArrowheads="1"/>
            </p:cNvSpPr>
            <p:nvPr/>
          </p:nvSpPr>
          <p:spPr bwMode="auto">
            <a:xfrm>
              <a:off x="3704" y="1634"/>
              <a:ext cx="66" cy="66"/>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nvGrpSpPr>
          <p:cNvPr id="25630" name="Group 41"/>
          <p:cNvGrpSpPr>
            <a:grpSpLocks/>
          </p:cNvGrpSpPr>
          <p:nvPr/>
        </p:nvGrpSpPr>
        <p:grpSpPr bwMode="auto">
          <a:xfrm>
            <a:off x="3399369" y="2611968"/>
            <a:ext cx="4969933" cy="512233"/>
            <a:chOff x="1327" y="1679"/>
            <a:chExt cx="2443" cy="363"/>
          </a:xfrm>
        </p:grpSpPr>
        <p:sp>
          <p:nvSpPr>
            <p:cNvPr id="25709" name="Freeform 42"/>
            <p:cNvSpPr>
              <a:spLocks/>
            </p:cNvSpPr>
            <p:nvPr/>
          </p:nvSpPr>
          <p:spPr bwMode="auto">
            <a:xfrm>
              <a:off x="1365" y="1701"/>
              <a:ext cx="2378" cy="308"/>
            </a:xfrm>
            <a:custGeom>
              <a:avLst/>
              <a:gdLst>
                <a:gd name="T0" fmla="*/ 0 w 2378"/>
                <a:gd name="T1" fmla="*/ 308 h 308"/>
                <a:gd name="T2" fmla="*/ 397 w 2378"/>
                <a:gd name="T3" fmla="*/ 242 h 308"/>
                <a:gd name="T4" fmla="*/ 793 w 2378"/>
                <a:gd name="T5" fmla="*/ 192 h 308"/>
                <a:gd name="T6" fmla="*/ 1195 w 2378"/>
                <a:gd name="T7" fmla="*/ 126 h 308"/>
                <a:gd name="T8" fmla="*/ 1586 w 2378"/>
                <a:gd name="T9" fmla="*/ 66 h 308"/>
                <a:gd name="T10" fmla="*/ 1976 w 2378"/>
                <a:gd name="T11" fmla="*/ 44 h 308"/>
                <a:gd name="T12" fmla="*/ 2378 w 2378"/>
                <a:gd name="T13" fmla="*/ 0 h 308"/>
                <a:gd name="T14" fmla="*/ 0 60000 65536"/>
                <a:gd name="T15" fmla="*/ 0 60000 65536"/>
                <a:gd name="T16" fmla="*/ 0 60000 65536"/>
                <a:gd name="T17" fmla="*/ 0 60000 65536"/>
                <a:gd name="T18" fmla="*/ 0 60000 65536"/>
                <a:gd name="T19" fmla="*/ 0 60000 65536"/>
                <a:gd name="T20" fmla="*/ 0 60000 65536"/>
                <a:gd name="T21" fmla="*/ 0 w 2378"/>
                <a:gd name="T22" fmla="*/ 0 h 308"/>
                <a:gd name="T23" fmla="*/ 2378 w 2378"/>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308">
                  <a:moveTo>
                    <a:pt x="0" y="308"/>
                  </a:moveTo>
                  <a:lnTo>
                    <a:pt x="397" y="242"/>
                  </a:lnTo>
                  <a:lnTo>
                    <a:pt x="793" y="192"/>
                  </a:lnTo>
                  <a:lnTo>
                    <a:pt x="1195" y="126"/>
                  </a:lnTo>
                  <a:lnTo>
                    <a:pt x="1586" y="66"/>
                  </a:lnTo>
                  <a:lnTo>
                    <a:pt x="1976" y="44"/>
                  </a:lnTo>
                  <a:lnTo>
                    <a:pt x="2378"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710" name="Rectangle 43"/>
            <p:cNvSpPr>
              <a:spLocks noChangeArrowheads="1"/>
            </p:cNvSpPr>
            <p:nvPr/>
          </p:nvSpPr>
          <p:spPr bwMode="auto">
            <a:xfrm>
              <a:off x="1327" y="197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1" name="Rectangle 44"/>
            <p:cNvSpPr>
              <a:spLocks noChangeArrowheads="1"/>
            </p:cNvSpPr>
            <p:nvPr/>
          </p:nvSpPr>
          <p:spPr bwMode="auto">
            <a:xfrm>
              <a:off x="1718" y="190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2" name="Rectangle 45"/>
            <p:cNvSpPr>
              <a:spLocks noChangeArrowheads="1"/>
            </p:cNvSpPr>
            <p:nvPr/>
          </p:nvSpPr>
          <p:spPr bwMode="auto">
            <a:xfrm>
              <a:off x="2125" y="1866"/>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3" name="Rectangle 46"/>
            <p:cNvSpPr>
              <a:spLocks noChangeArrowheads="1"/>
            </p:cNvSpPr>
            <p:nvPr/>
          </p:nvSpPr>
          <p:spPr bwMode="auto">
            <a:xfrm>
              <a:off x="2516" y="1794"/>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4" name="Rectangle 47"/>
            <p:cNvSpPr>
              <a:spLocks noChangeArrowheads="1"/>
            </p:cNvSpPr>
            <p:nvPr/>
          </p:nvSpPr>
          <p:spPr bwMode="auto">
            <a:xfrm>
              <a:off x="2912" y="173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5" name="Rectangle 48"/>
            <p:cNvSpPr>
              <a:spLocks noChangeArrowheads="1"/>
            </p:cNvSpPr>
            <p:nvPr/>
          </p:nvSpPr>
          <p:spPr bwMode="auto">
            <a:xfrm>
              <a:off x="3314" y="1711"/>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16" name="Rectangle 49"/>
            <p:cNvSpPr>
              <a:spLocks noChangeArrowheads="1"/>
            </p:cNvSpPr>
            <p:nvPr/>
          </p:nvSpPr>
          <p:spPr bwMode="auto">
            <a:xfrm>
              <a:off x="3704" y="1679"/>
              <a:ext cx="66" cy="66"/>
            </a:xfrm>
            <a:prstGeom prst="rect">
              <a:avLst/>
            </a:prstGeom>
            <a:solidFill>
              <a:schemeClr val="tx2"/>
            </a:solidFill>
            <a:ln w="2857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nvGrpSpPr>
          <p:cNvPr id="25631" name="Group 50"/>
          <p:cNvGrpSpPr>
            <a:grpSpLocks/>
          </p:cNvGrpSpPr>
          <p:nvPr/>
        </p:nvGrpSpPr>
        <p:grpSpPr bwMode="auto">
          <a:xfrm>
            <a:off x="3399369" y="2571046"/>
            <a:ext cx="4969933" cy="551745"/>
            <a:chOff x="1327" y="1662"/>
            <a:chExt cx="2443" cy="391"/>
          </a:xfrm>
        </p:grpSpPr>
        <p:sp>
          <p:nvSpPr>
            <p:cNvPr id="25701" name="Freeform 51"/>
            <p:cNvSpPr>
              <a:spLocks/>
            </p:cNvSpPr>
            <p:nvPr/>
          </p:nvSpPr>
          <p:spPr bwMode="auto">
            <a:xfrm>
              <a:off x="1354" y="1695"/>
              <a:ext cx="2395" cy="320"/>
            </a:xfrm>
            <a:custGeom>
              <a:avLst/>
              <a:gdLst>
                <a:gd name="T0" fmla="*/ 0 w 2395"/>
                <a:gd name="T1" fmla="*/ 320 h 320"/>
                <a:gd name="T2" fmla="*/ 413 w 2395"/>
                <a:gd name="T3" fmla="*/ 276 h 320"/>
                <a:gd name="T4" fmla="*/ 809 w 2395"/>
                <a:gd name="T5" fmla="*/ 215 h 320"/>
                <a:gd name="T6" fmla="*/ 1206 w 2395"/>
                <a:gd name="T7" fmla="*/ 154 h 320"/>
                <a:gd name="T8" fmla="*/ 1586 w 2395"/>
                <a:gd name="T9" fmla="*/ 94 h 320"/>
                <a:gd name="T10" fmla="*/ 1993 w 2395"/>
                <a:gd name="T11" fmla="*/ 33 h 320"/>
                <a:gd name="T12" fmla="*/ 2395 w 2395"/>
                <a:gd name="T13" fmla="*/ 0 h 320"/>
                <a:gd name="T14" fmla="*/ 0 60000 65536"/>
                <a:gd name="T15" fmla="*/ 0 60000 65536"/>
                <a:gd name="T16" fmla="*/ 0 60000 65536"/>
                <a:gd name="T17" fmla="*/ 0 60000 65536"/>
                <a:gd name="T18" fmla="*/ 0 60000 65536"/>
                <a:gd name="T19" fmla="*/ 0 60000 65536"/>
                <a:gd name="T20" fmla="*/ 0 60000 65536"/>
                <a:gd name="T21" fmla="*/ 0 w 2395"/>
                <a:gd name="T22" fmla="*/ 0 h 320"/>
                <a:gd name="T23" fmla="*/ 2395 w 239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320">
                  <a:moveTo>
                    <a:pt x="0" y="320"/>
                  </a:moveTo>
                  <a:lnTo>
                    <a:pt x="413" y="276"/>
                  </a:lnTo>
                  <a:lnTo>
                    <a:pt x="809" y="215"/>
                  </a:lnTo>
                  <a:lnTo>
                    <a:pt x="1206" y="154"/>
                  </a:lnTo>
                  <a:lnTo>
                    <a:pt x="1586" y="94"/>
                  </a:lnTo>
                  <a:lnTo>
                    <a:pt x="1993" y="33"/>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702" name="Rectangle 52"/>
            <p:cNvSpPr>
              <a:spLocks noChangeArrowheads="1"/>
            </p:cNvSpPr>
            <p:nvPr/>
          </p:nvSpPr>
          <p:spPr bwMode="auto">
            <a:xfrm>
              <a:off x="1327" y="1987"/>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3" name="Rectangle 53"/>
            <p:cNvSpPr>
              <a:spLocks noChangeArrowheads="1"/>
            </p:cNvSpPr>
            <p:nvPr/>
          </p:nvSpPr>
          <p:spPr bwMode="auto">
            <a:xfrm>
              <a:off x="1718" y="193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4" name="Rectangle 54"/>
            <p:cNvSpPr>
              <a:spLocks noChangeArrowheads="1"/>
            </p:cNvSpPr>
            <p:nvPr/>
          </p:nvSpPr>
          <p:spPr bwMode="auto">
            <a:xfrm>
              <a:off x="2125" y="1883"/>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5" name="Rectangle 55"/>
            <p:cNvSpPr>
              <a:spLocks noChangeArrowheads="1"/>
            </p:cNvSpPr>
            <p:nvPr/>
          </p:nvSpPr>
          <p:spPr bwMode="auto">
            <a:xfrm>
              <a:off x="2516" y="1816"/>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6" name="Rectangle 56"/>
            <p:cNvSpPr>
              <a:spLocks noChangeArrowheads="1"/>
            </p:cNvSpPr>
            <p:nvPr/>
          </p:nvSpPr>
          <p:spPr bwMode="auto">
            <a:xfrm>
              <a:off x="2912" y="175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7" name="Rectangle 57"/>
            <p:cNvSpPr>
              <a:spLocks noChangeArrowheads="1"/>
            </p:cNvSpPr>
            <p:nvPr/>
          </p:nvSpPr>
          <p:spPr bwMode="auto">
            <a:xfrm>
              <a:off x="3314" y="1690"/>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8" name="Rectangle 58"/>
            <p:cNvSpPr>
              <a:spLocks noChangeArrowheads="1"/>
            </p:cNvSpPr>
            <p:nvPr/>
          </p:nvSpPr>
          <p:spPr bwMode="auto">
            <a:xfrm>
              <a:off x="3704" y="1662"/>
              <a:ext cx="66" cy="66"/>
            </a:xfrm>
            <a:prstGeom prst="rect">
              <a:avLst/>
            </a:prstGeom>
            <a:solidFill>
              <a:srgbClr val="000000"/>
            </a:solidFill>
            <a:ln w="2857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sp>
        <p:nvSpPr>
          <p:cNvPr id="25632" name="Freeform 60"/>
          <p:cNvSpPr>
            <a:spLocks/>
          </p:cNvSpPr>
          <p:nvPr/>
        </p:nvSpPr>
        <p:spPr bwMode="auto">
          <a:xfrm>
            <a:off x="3454401" y="2867379"/>
            <a:ext cx="4849989" cy="1748367"/>
          </a:xfrm>
          <a:custGeom>
            <a:avLst/>
            <a:gdLst>
              <a:gd name="T0" fmla="*/ 0 w 2384"/>
              <a:gd name="T1" fmla="*/ 2147483647 h 1239"/>
              <a:gd name="T2" fmla="*/ 2147483647 w 2384"/>
              <a:gd name="T3" fmla="*/ 2147483647 h 1239"/>
              <a:gd name="T4" fmla="*/ 2147483647 w 2384"/>
              <a:gd name="T5" fmla="*/ 2147483647 h 1239"/>
              <a:gd name="T6" fmla="*/ 2147483647 w 2384"/>
              <a:gd name="T7" fmla="*/ 2147483647 h 1239"/>
              <a:gd name="T8" fmla="*/ 2147483647 w 2384"/>
              <a:gd name="T9" fmla="*/ 2147483647 h 1239"/>
              <a:gd name="T10" fmla="*/ 2147483647 w 2384"/>
              <a:gd name="T11" fmla="*/ 2147483647 h 1239"/>
              <a:gd name="T12" fmla="*/ 2147483647 w 2384"/>
              <a:gd name="T13" fmla="*/ 0 h 1239"/>
              <a:gd name="T14" fmla="*/ 0 60000 65536"/>
              <a:gd name="T15" fmla="*/ 0 60000 65536"/>
              <a:gd name="T16" fmla="*/ 0 60000 65536"/>
              <a:gd name="T17" fmla="*/ 0 60000 65536"/>
              <a:gd name="T18" fmla="*/ 0 60000 65536"/>
              <a:gd name="T19" fmla="*/ 0 60000 65536"/>
              <a:gd name="T20" fmla="*/ 0 60000 65536"/>
              <a:gd name="T21" fmla="*/ 0 w 2384"/>
              <a:gd name="T22" fmla="*/ 0 h 1239"/>
              <a:gd name="T23" fmla="*/ 2384 w 2384"/>
              <a:gd name="T24" fmla="*/ 1239 h 1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1239">
                <a:moveTo>
                  <a:pt x="0" y="1239"/>
                </a:moveTo>
                <a:lnTo>
                  <a:pt x="402" y="958"/>
                </a:lnTo>
                <a:lnTo>
                  <a:pt x="798" y="705"/>
                </a:lnTo>
                <a:lnTo>
                  <a:pt x="1195" y="496"/>
                </a:lnTo>
                <a:lnTo>
                  <a:pt x="1597" y="342"/>
                </a:lnTo>
                <a:lnTo>
                  <a:pt x="1993" y="171"/>
                </a:lnTo>
                <a:lnTo>
                  <a:pt x="2384" y="0"/>
                </a:ln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nvGrpSpPr>
          <p:cNvPr id="25633" name="Group 61"/>
          <p:cNvGrpSpPr>
            <a:grpSpLocks/>
          </p:cNvGrpSpPr>
          <p:nvPr/>
        </p:nvGrpSpPr>
        <p:grpSpPr bwMode="auto">
          <a:xfrm>
            <a:off x="3399369" y="2813757"/>
            <a:ext cx="4969933" cy="1847145"/>
            <a:chOff x="1327" y="1822"/>
            <a:chExt cx="2443" cy="1309"/>
          </a:xfrm>
        </p:grpSpPr>
        <p:sp>
          <p:nvSpPr>
            <p:cNvPr id="25694" name="Oval 62"/>
            <p:cNvSpPr>
              <a:spLocks noChangeArrowheads="1"/>
            </p:cNvSpPr>
            <p:nvPr/>
          </p:nvSpPr>
          <p:spPr bwMode="auto">
            <a:xfrm>
              <a:off x="1327" y="306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5" name="Oval 63"/>
            <p:cNvSpPr>
              <a:spLocks noChangeArrowheads="1"/>
            </p:cNvSpPr>
            <p:nvPr/>
          </p:nvSpPr>
          <p:spPr bwMode="auto">
            <a:xfrm>
              <a:off x="1718" y="2796"/>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6" name="Oval 64"/>
            <p:cNvSpPr>
              <a:spLocks noChangeArrowheads="1"/>
            </p:cNvSpPr>
            <p:nvPr/>
          </p:nvSpPr>
          <p:spPr bwMode="auto">
            <a:xfrm>
              <a:off x="2125" y="253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7" name="Oval 65"/>
            <p:cNvSpPr>
              <a:spLocks noChangeArrowheads="1"/>
            </p:cNvSpPr>
            <p:nvPr/>
          </p:nvSpPr>
          <p:spPr bwMode="auto">
            <a:xfrm>
              <a:off x="2516" y="233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8" name="Oval 66"/>
            <p:cNvSpPr>
              <a:spLocks noChangeArrowheads="1"/>
            </p:cNvSpPr>
            <p:nvPr/>
          </p:nvSpPr>
          <p:spPr bwMode="auto">
            <a:xfrm>
              <a:off x="2912" y="2185"/>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9" name="Oval 67"/>
            <p:cNvSpPr>
              <a:spLocks noChangeArrowheads="1"/>
            </p:cNvSpPr>
            <p:nvPr/>
          </p:nvSpPr>
          <p:spPr bwMode="auto">
            <a:xfrm>
              <a:off x="3314" y="1993"/>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700" name="Oval 68"/>
            <p:cNvSpPr>
              <a:spLocks noChangeArrowheads="1"/>
            </p:cNvSpPr>
            <p:nvPr/>
          </p:nvSpPr>
          <p:spPr bwMode="auto">
            <a:xfrm>
              <a:off x="3704" y="1822"/>
              <a:ext cx="66" cy="66"/>
            </a:xfrm>
            <a:prstGeom prst="ellipse">
              <a:avLst/>
            </a:prstGeom>
            <a:solidFill>
              <a:schemeClr val="bg2"/>
            </a:solidFill>
            <a:ln w="2857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nvGrpSpPr>
          <p:cNvPr id="25634" name="Group 69"/>
          <p:cNvGrpSpPr>
            <a:grpSpLocks/>
          </p:cNvGrpSpPr>
          <p:nvPr/>
        </p:nvGrpSpPr>
        <p:grpSpPr bwMode="auto">
          <a:xfrm>
            <a:off x="3399369" y="2851856"/>
            <a:ext cx="4969933" cy="1950156"/>
            <a:chOff x="1327" y="1849"/>
            <a:chExt cx="2443" cy="1382"/>
          </a:xfrm>
        </p:grpSpPr>
        <p:sp>
          <p:nvSpPr>
            <p:cNvPr id="25685" name="Freeform 70"/>
            <p:cNvSpPr>
              <a:spLocks/>
            </p:cNvSpPr>
            <p:nvPr/>
          </p:nvSpPr>
          <p:spPr bwMode="auto">
            <a:xfrm>
              <a:off x="1365" y="1877"/>
              <a:ext cx="2378" cy="1321"/>
            </a:xfrm>
            <a:custGeom>
              <a:avLst/>
              <a:gdLst>
                <a:gd name="T0" fmla="*/ 0 w 2378"/>
                <a:gd name="T1" fmla="*/ 1321 h 1321"/>
                <a:gd name="T2" fmla="*/ 397 w 2378"/>
                <a:gd name="T3" fmla="*/ 1029 h 1321"/>
                <a:gd name="T4" fmla="*/ 787 w 2378"/>
                <a:gd name="T5" fmla="*/ 776 h 1321"/>
                <a:gd name="T6" fmla="*/ 1195 w 2378"/>
                <a:gd name="T7" fmla="*/ 561 h 1321"/>
                <a:gd name="T8" fmla="*/ 1575 w 2378"/>
                <a:gd name="T9" fmla="*/ 396 h 1321"/>
                <a:gd name="T10" fmla="*/ 1988 w 2378"/>
                <a:gd name="T11" fmla="*/ 209 h 1321"/>
                <a:gd name="T12" fmla="*/ 2378 w 2378"/>
                <a:gd name="T13" fmla="*/ 0 h 1321"/>
                <a:gd name="T14" fmla="*/ 0 60000 65536"/>
                <a:gd name="T15" fmla="*/ 0 60000 65536"/>
                <a:gd name="T16" fmla="*/ 0 60000 65536"/>
                <a:gd name="T17" fmla="*/ 0 60000 65536"/>
                <a:gd name="T18" fmla="*/ 0 60000 65536"/>
                <a:gd name="T19" fmla="*/ 0 60000 65536"/>
                <a:gd name="T20" fmla="*/ 0 60000 65536"/>
                <a:gd name="T21" fmla="*/ 0 w 2378"/>
                <a:gd name="T22" fmla="*/ 0 h 1321"/>
                <a:gd name="T23" fmla="*/ 2378 w 2378"/>
                <a:gd name="T24" fmla="*/ 1321 h 1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321">
                  <a:moveTo>
                    <a:pt x="0" y="1321"/>
                  </a:moveTo>
                  <a:lnTo>
                    <a:pt x="397" y="1029"/>
                  </a:lnTo>
                  <a:lnTo>
                    <a:pt x="787" y="776"/>
                  </a:lnTo>
                  <a:lnTo>
                    <a:pt x="1195" y="561"/>
                  </a:lnTo>
                  <a:lnTo>
                    <a:pt x="1575" y="396"/>
                  </a:lnTo>
                  <a:lnTo>
                    <a:pt x="1988" y="209"/>
                  </a:lnTo>
                  <a:lnTo>
                    <a:pt x="2378"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nvGrpSpPr>
            <p:cNvPr id="25686" name="Group 71"/>
            <p:cNvGrpSpPr>
              <a:grpSpLocks/>
            </p:cNvGrpSpPr>
            <p:nvPr/>
          </p:nvGrpSpPr>
          <p:grpSpPr bwMode="auto">
            <a:xfrm>
              <a:off x="1327" y="1849"/>
              <a:ext cx="2443" cy="1382"/>
              <a:chOff x="1327" y="1849"/>
              <a:chExt cx="2443" cy="1382"/>
            </a:xfrm>
          </p:grpSpPr>
          <p:sp>
            <p:nvSpPr>
              <p:cNvPr id="25687" name="Oval 72"/>
              <p:cNvSpPr>
                <a:spLocks noChangeArrowheads="1"/>
              </p:cNvSpPr>
              <p:nvPr/>
            </p:nvSpPr>
            <p:spPr bwMode="auto">
              <a:xfrm>
                <a:off x="1327" y="316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8" name="Oval 73"/>
              <p:cNvSpPr>
                <a:spLocks noChangeArrowheads="1"/>
              </p:cNvSpPr>
              <p:nvPr/>
            </p:nvSpPr>
            <p:spPr bwMode="auto">
              <a:xfrm>
                <a:off x="1718" y="2884"/>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9" name="Oval 74"/>
              <p:cNvSpPr>
                <a:spLocks noChangeArrowheads="1"/>
              </p:cNvSpPr>
              <p:nvPr/>
            </p:nvSpPr>
            <p:spPr bwMode="auto">
              <a:xfrm>
                <a:off x="2125" y="262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0" name="Oval 75"/>
              <p:cNvSpPr>
                <a:spLocks noChangeArrowheads="1"/>
              </p:cNvSpPr>
              <p:nvPr/>
            </p:nvSpPr>
            <p:spPr bwMode="auto">
              <a:xfrm>
                <a:off x="2516" y="2422"/>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1" name="Oval 76"/>
              <p:cNvSpPr>
                <a:spLocks noChangeArrowheads="1"/>
              </p:cNvSpPr>
              <p:nvPr/>
            </p:nvSpPr>
            <p:spPr bwMode="auto">
              <a:xfrm>
                <a:off x="2912" y="2245"/>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2" name="Oval 77"/>
              <p:cNvSpPr>
                <a:spLocks noChangeArrowheads="1"/>
              </p:cNvSpPr>
              <p:nvPr/>
            </p:nvSpPr>
            <p:spPr bwMode="auto">
              <a:xfrm>
                <a:off x="3314" y="2058"/>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93" name="Oval 78"/>
              <p:cNvSpPr>
                <a:spLocks noChangeArrowheads="1"/>
              </p:cNvSpPr>
              <p:nvPr/>
            </p:nvSpPr>
            <p:spPr bwMode="auto">
              <a:xfrm>
                <a:off x="3704" y="1849"/>
                <a:ext cx="66" cy="66"/>
              </a:xfrm>
              <a:prstGeom prst="ellipse">
                <a:avLst/>
              </a:prstGeom>
              <a:solidFill>
                <a:schemeClr val="hlink"/>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grpSp>
        <p:nvGrpSpPr>
          <p:cNvPr id="25635" name="Group 79"/>
          <p:cNvGrpSpPr>
            <a:grpSpLocks/>
          </p:cNvGrpSpPr>
          <p:nvPr/>
        </p:nvGrpSpPr>
        <p:grpSpPr bwMode="auto">
          <a:xfrm>
            <a:off x="3399369" y="2906890"/>
            <a:ext cx="4969933" cy="1964267"/>
            <a:chOff x="1327" y="1888"/>
            <a:chExt cx="2443" cy="1392"/>
          </a:xfrm>
        </p:grpSpPr>
        <p:sp>
          <p:nvSpPr>
            <p:cNvPr id="25676" name="Freeform 80"/>
            <p:cNvSpPr>
              <a:spLocks/>
            </p:cNvSpPr>
            <p:nvPr/>
          </p:nvSpPr>
          <p:spPr bwMode="auto">
            <a:xfrm>
              <a:off x="1365" y="1893"/>
              <a:ext cx="2395" cy="1349"/>
            </a:xfrm>
            <a:custGeom>
              <a:avLst/>
              <a:gdLst>
                <a:gd name="T0" fmla="*/ 0 w 2395"/>
                <a:gd name="T1" fmla="*/ 1349 h 1349"/>
                <a:gd name="T2" fmla="*/ 391 w 2395"/>
                <a:gd name="T3" fmla="*/ 1123 h 1349"/>
                <a:gd name="T4" fmla="*/ 793 w 2395"/>
                <a:gd name="T5" fmla="*/ 887 h 1349"/>
                <a:gd name="T6" fmla="*/ 1184 w 2395"/>
                <a:gd name="T7" fmla="*/ 645 h 1349"/>
                <a:gd name="T8" fmla="*/ 1586 w 2395"/>
                <a:gd name="T9" fmla="*/ 441 h 1349"/>
                <a:gd name="T10" fmla="*/ 1971 w 2395"/>
                <a:gd name="T11" fmla="*/ 237 h 1349"/>
                <a:gd name="T12" fmla="*/ 2395 w 2395"/>
                <a:gd name="T13" fmla="*/ 0 h 1349"/>
                <a:gd name="T14" fmla="*/ 0 60000 65536"/>
                <a:gd name="T15" fmla="*/ 0 60000 65536"/>
                <a:gd name="T16" fmla="*/ 0 60000 65536"/>
                <a:gd name="T17" fmla="*/ 0 60000 65536"/>
                <a:gd name="T18" fmla="*/ 0 60000 65536"/>
                <a:gd name="T19" fmla="*/ 0 60000 65536"/>
                <a:gd name="T20" fmla="*/ 0 60000 65536"/>
                <a:gd name="T21" fmla="*/ 0 w 2395"/>
                <a:gd name="T22" fmla="*/ 0 h 1349"/>
                <a:gd name="T23" fmla="*/ 2395 w 2395"/>
                <a:gd name="T24" fmla="*/ 1349 h 1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5" h="1349">
                  <a:moveTo>
                    <a:pt x="0" y="1349"/>
                  </a:moveTo>
                  <a:lnTo>
                    <a:pt x="391" y="1123"/>
                  </a:lnTo>
                  <a:lnTo>
                    <a:pt x="793" y="887"/>
                  </a:lnTo>
                  <a:lnTo>
                    <a:pt x="1184" y="645"/>
                  </a:lnTo>
                  <a:lnTo>
                    <a:pt x="1586" y="441"/>
                  </a:lnTo>
                  <a:lnTo>
                    <a:pt x="1971" y="237"/>
                  </a:lnTo>
                  <a:lnTo>
                    <a:pt x="2395"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nvGrpSpPr>
            <p:cNvPr id="25677" name="Group 81"/>
            <p:cNvGrpSpPr>
              <a:grpSpLocks/>
            </p:cNvGrpSpPr>
            <p:nvPr/>
          </p:nvGrpSpPr>
          <p:grpSpPr bwMode="auto">
            <a:xfrm>
              <a:off x="1327" y="1888"/>
              <a:ext cx="2443" cy="1392"/>
              <a:chOff x="1327" y="1888"/>
              <a:chExt cx="2443" cy="1392"/>
            </a:xfrm>
          </p:grpSpPr>
          <p:sp>
            <p:nvSpPr>
              <p:cNvPr id="25678" name="Oval 82"/>
              <p:cNvSpPr>
                <a:spLocks noChangeArrowheads="1"/>
              </p:cNvSpPr>
              <p:nvPr/>
            </p:nvSpPr>
            <p:spPr bwMode="auto">
              <a:xfrm>
                <a:off x="1327" y="321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79" name="Oval 83"/>
              <p:cNvSpPr>
                <a:spLocks noChangeArrowheads="1"/>
              </p:cNvSpPr>
              <p:nvPr/>
            </p:nvSpPr>
            <p:spPr bwMode="auto">
              <a:xfrm>
                <a:off x="1718" y="2983"/>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0" name="Oval 84"/>
              <p:cNvSpPr>
                <a:spLocks noChangeArrowheads="1"/>
              </p:cNvSpPr>
              <p:nvPr/>
            </p:nvSpPr>
            <p:spPr bwMode="auto">
              <a:xfrm>
                <a:off x="2125" y="275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1" name="Oval 85"/>
              <p:cNvSpPr>
                <a:spLocks noChangeArrowheads="1"/>
              </p:cNvSpPr>
              <p:nvPr/>
            </p:nvSpPr>
            <p:spPr bwMode="auto">
              <a:xfrm>
                <a:off x="2516" y="2504"/>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2" name="Oval 86"/>
              <p:cNvSpPr>
                <a:spLocks noChangeArrowheads="1"/>
              </p:cNvSpPr>
              <p:nvPr/>
            </p:nvSpPr>
            <p:spPr bwMode="auto">
              <a:xfrm>
                <a:off x="2912" y="2312"/>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3" name="Oval 87"/>
              <p:cNvSpPr>
                <a:spLocks noChangeArrowheads="1"/>
              </p:cNvSpPr>
              <p:nvPr/>
            </p:nvSpPr>
            <p:spPr bwMode="auto">
              <a:xfrm>
                <a:off x="3314" y="2097"/>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84" name="Oval 88"/>
              <p:cNvSpPr>
                <a:spLocks noChangeArrowheads="1"/>
              </p:cNvSpPr>
              <p:nvPr/>
            </p:nvSpPr>
            <p:spPr bwMode="auto">
              <a:xfrm>
                <a:off x="3704" y="1888"/>
                <a:ext cx="66" cy="66"/>
              </a:xfrm>
              <a:prstGeom prst="ellipse">
                <a:avLst/>
              </a:prstGeom>
              <a:solidFill>
                <a:srgbClr val="000000"/>
              </a:solidFill>
              <a:ln w="2857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sp>
        <p:nvSpPr>
          <p:cNvPr id="25636" name="Line 89"/>
          <p:cNvSpPr>
            <a:spLocks noChangeShapeType="1"/>
          </p:cNvSpPr>
          <p:nvPr/>
        </p:nvSpPr>
        <p:spPr bwMode="auto">
          <a:xfrm flipV="1">
            <a:off x="3455812"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37" name="Line 90"/>
          <p:cNvSpPr>
            <a:spLocks noChangeShapeType="1"/>
          </p:cNvSpPr>
          <p:nvPr/>
        </p:nvSpPr>
        <p:spPr bwMode="auto">
          <a:xfrm flipV="1">
            <a:off x="5075767"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38" name="Line 91"/>
          <p:cNvSpPr>
            <a:spLocks noChangeShapeType="1"/>
          </p:cNvSpPr>
          <p:nvPr/>
        </p:nvSpPr>
        <p:spPr bwMode="auto">
          <a:xfrm flipV="1">
            <a:off x="6697133"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nvGrpSpPr>
          <p:cNvPr id="25639" name="Group 92"/>
          <p:cNvGrpSpPr>
            <a:grpSpLocks/>
          </p:cNvGrpSpPr>
          <p:nvPr/>
        </p:nvGrpSpPr>
        <p:grpSpPr bwMode="auto">
          <a:xfrm>
            <a:off x="4265790" y="5067302"/>
            <a:ext cx="3241322" cy="87489"/>
            <a:chOff x="1753" y="3419"/>
            <a:chExt cx="1593" cy="68"/>
          </a:xfrm>
        </p:grpSpPr>
        <p:sp>
          <p:nvSpPr>
            <p:cNvPr id="25673" name="Line 93"/>
            <p:cNvSpPr>
              <a:spLocks noChangeShapeType="1"/>
            </p:cNvSpPr>
            <p:nvPr/>
          </p:nvSpPr>
          <p:spPr bwMode="auto">
            <a:xfrm flipV="1">
              <a:off x="1753"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74" name="Line 94"/>
            <p:cNvSpPr>
              <a:spLocks noChangeShapeType="1"/>
            </p:cNvSpPr>
            <p:nvPr/>
          </p:nvSpPr>
          <p:spPr bwMode="auto">
            <a:xfrm flipV="1">
              <a:off x="2550"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75" name="Line 95"/>
            <p:cNvSpPr>
              <a:spLocks noChangeShapeType="1"/>
            </p:cNvSpPr>
            <p:nvPr/>
          </p:nvSpPr>
          <p:spPr bwMode="auto">
            <a:xfrm flipV="1">
              <a:off x="3346" y="3419"/>
              <a:ext cx="0" cy="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sp>
        <p:nvSpPr>
          <p:cNvPr id="25640" name="Line 96"/>
          <p:cNvSpPr>
            <a:spLocks noChangeShapeType="1"/>
          </p:cNvSpPr>
          <p:nvPr/>
        </p:nvSpPr>
        <p:spPr bwMode="auto">
          <a:xfrm flipV="1">
            <a:off x="8318500" y="5067300"/>
            <a:ext cx="0" cy="9595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grpSp>
        <p:nvGrpSpPr>
          <p:cNvPr id="25641" name="Group 97"/>
          <p:cNvGrpSpPr>
            <a:grpSpLocks/>
          </p:cNvGrpSpPr>
          <p:nvPr/>
        </p:nvGrpSpPr>
        <p:grpSpPr bwMode="auto">
          <a:xfrm>
            <a:off x="3399369" y="2648656"/>
            <a:ext cx="4969933" cy="520700"/>
            <a:chOff x="1327" y="1711"/>
            <a:chExt cx="2443" cy="369"/>
          </a:xfrm>
        </p:grpSpPr>
        <p:sp>
          <p:nvSpPr>
            <p:cNvPr id="25665" name="Freeform 98"/>
            <p:cNvSpPr>
              <a:spLocks/>
            </p:cNvSpPr>
            <p:nvPr/>
          </p:nvSpPr>
          <p:spPr bwMode="auto">
            <a:xfrm>
              <a:off x="1365" y="1728"/>
              <a:ext cx="2384" cy="314"/>
            </a:xfrm>
            <a:custGeom>
              <a:avLst/>
              <a:gdLst>
                <a:gd name="T0" fmla="*/ 0 w 2384"/>
                <a:gd name="T1" fmla="*/ 314 h 314"/>
                <a:gd name="T2" fmla="*/ 397 w 2384"/>
                <a:gd name="T3" fmla="*/ 265 h 314"/>
                <a:gd name="T4" fmla="*/ 798 w 2384"/>
                <a:gd name="T5" fmla="*/ 215 h 314"/>
                <a:gd name="T6" fmla="*/ 1195 w 2384"/>
                <a:gd name="T7" fmla="*/ 160 h 314"/>
                <a:gd name="T8" fmla="*/ 1591 w 2384"/>
                <a:gd name="T9" fmla="*/ 99 h 314"/>
                <a:gd name="T10" fmla="*/ 1976 w 2384"/>
                <a:gd name="T11" fmla="*/ 44 h 314"/>
                <a:gd name="T12" fmla="*/ 2384 w 2384"/>
                <a:gd name="T13" fmla="*/ 0 h 314"/>
                <a:gd name="T14" fmla="*/ 0 60000 65536"/>
                <a:gd name="T15" fmla="*/ 0 60000 65536"/>
                <a:gd name="T16" fmla="*/ 0 60000 65536"/>
                <a:gd name="T17" fmla="*/ 0 60000 65536"/>
                <a:gd name="T18" fmla="*/ 0 60000 65536"/>
                <a:gd name="T19" fmla="*/ 0 60000 65536"/>
                <a:gd name="T20" fmla="*/ 0 60000 65536"/>
                <a:gd name="T21" fmla="*/ 0 w 2384"/>
                <a:gd name="T22" fmla="*/ 0 h 314"/>
                <a:gd name="T23" fmla="*/ 2384 w 2384"/>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4" h="314">
                  <a:moveTo>
                    <a:pt x="0" y="314"/>
                  </a:moveTo>
                  <a:lnTo>
                    <a:pt x="397" y="265"/>
                  </a:lnTo>
                  <a:lnTo>
                    <a:pt x="798" y="215"/>
                  </a:lnTo>
                  <a:lnTo>
                    <a:pt x="1195" y="160"/>
                  </a:lnTo>
                  <a:lnTo>
                    <a:pt x="1591" y="99"/>
                  </a:lnTo>
                  <a:lnTo>
                    <a:pt x="1976" y="44"/>
                  </a:lnTo>
                  <a:lnTo>
                    <a:pt x="2384"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66" name="Rectangle 99"/>
            <p:cNvSpPr>
              <a:spLocks noChangeArrowheads="1"/>
            </p:cNvSpPr>
            <p:nvPr/>
          </p:nvSpPr>
          <p:spPr bwMode="auto">
            <a:xfrm>
              <a:off x="1327" y="201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7" name="Rectangle 100"/>
            <p:cNvSpPr>
              <a:spLocks noChangeArrowheads="1"/>
            </p:cNvSpPr>
            <p:nvPr/>
          </p:nvSpPr>
          <p:spPr bwMode="auto">
            <a:xfrm>
              <a:off x="1718" y="1965"/>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8" name="Rectangle 101"/>
            <p:cNvSpPr>
              <a:spLocks noChangeArrowheads="1"/>
            </p:cNvSpPr>
            <p:nvPr/>
          </p:nvSpPr>
          <p:spPr bwMode="auto">
            <a:xfrm>
              <a:off x="2125" y="1927"/>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9" name="Rectangle 102"/>
            <p:cNvSpPr>
              <a:spLocks noChangeArrowheads="1"/>
            </p:cNvSpPr>
            <p:nvPr/>
          </p:nvSpPr>
          <p:spPr bwMode="auto">
            <a:xfrm>
              <a:off x="2516" y="185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70" name="Rectangle 103"/>
            <p:cNvSpPr>
              <a:spLocks noChangeArrowheads="1"/>
            </p:cNvSpPr>
            <p:nvPr/>
          </p:nvSpPr>
          <p:spPr bwMode="auto">
            <a:xfrm>
              <a:off x="2912" y="1794"/>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71" name="Rectangle 104"/>
            <p:cNvSpPr>
              <a:spLocks noChangeArrowheads="1"/>
            </p:cNvSpPr>
            <p:nvPr/>
          </p:nvSpPr>
          <p:spPr bwMode="auto">
            <a:xfrm>
              <a:off x="3314" y="1750"/>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72" name="Rectangle 105"/>
            <p:cNvSpPr>
              <a:spLocks noChangeArrowheads="1"/>
            </p:cNvSpPr>
            <p:nvPr/>
          </p:nvSpPr>
          <p:spPr bwMode="auto">
            <a:xfrm>
              <a:off x="3704" y="1711"/>
              <a:ext cx="66" cy="66"/>
            </a:xfrm>
            <a:prstGeom prst="rect">
              <a:avLst/>
            </a:prstGeom>
            <a:solidFill>
              <a:schemeClr val="accent1"/>
            </a:solidFill>
            <a:ln w="28575">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grpSp>
        <p:nvGrpSpPr>
          <p:cNvPr id="25642" name="Group 106"/>
          <p:cNvGrpSpPr>
            <a:grpSpLocks/>
          </p:cNvGrpSpPr>
          <p:nvPr/>
        </p:nvGrpSpPr>
        <p:grpSpPr bwMode="auto">
          <a:xfrm>
            <a:off x="3399369" y="2836335"/>
            <a:ext cx="4969933" cy="1669345"/>
            <a:chOff x="1327" y="1838"/>
            <a:chExt cx="2443" cy="1183"/>
          </a:xfrm>
        </p:grpSpPr>
        <p:sp>
          <p:nvSpPr>
            <p:cNvPr id="25657" name="Freeform 107"/>
            <p:cNvSpPr>
              <a:spLocks/>
            </p:cNvSpPr>
            <p:nvPr/>
          </p:nvSpPr>
          <p:spPr bwMode="auto">
            <a:xfrm>
              <a:off x="1354" y="1877"/>
              <a:ext cx="2378" cy="1117"/>
            </a:xfrm>
            <a:custGeom>
              <a:avLst/>
              <a:gdLst>
                <a:gd name="T0" fmla="*/ 0 w 2378"/>
                <a:gd name="T1" fmla="*/ 1117 h 1117"/>
                <a:gd name="T2" fmla="*/ 408 w 2378"/>
                <a:gd name="T3" fmla="*/ 864 h 1117"/>
                <a:gd name="T4" fmla="*/ 798 w 2378"/>
                <a:gd name="T5" fmla="*/ 638 h 1117"/>
                <a:gd name="T6" fmla="*/ 1189 w 2378"/>
                <a:gd name="T7" fmla="*/ 462 h 1117"/>
                <a:gd name="T8" fmla="*/ 1597 w 2378"/>
                <a:gd name="T9" fmla="*/ 325 h 1117"/>
                <a:gd name="T10" fmla="*/ 1987 w 2378"/>
                <a:gd name="T11" fmla="*/ 198 h 1117"/>
                <a:gd name="T12" fmla="*/ 2378 w 2378"/>
                <a:gd name="T13" fmla="*/ 0 h 1117"/>
                <a:gd name="T14" fmla="*/ 0 60000 65536"/>
                <a:gd name="T15" fmla="*/ 0 60000 65536"/>
                <a:gd name="T16" fmla="*/ 0 60000 65536"/>
                <a:gd name="T17" fmla="*/ 0 60000 65536"/>
                <a:gd name="T18" fmla="*/ 0 60000 65536"/>
                <a:gd name="T19" fmla="*/ 0 60000 65536"/>
                <a:gd name="T20" fmla="*/ 0 60000 65536"/>
                <a:gd name="T21" fmla="*/ 0 w 2378"/>
                <a:gd name="T22" fmla="*/ 0 h 1117"/>
                <a:gd name="T23" fmla="*/ 2378 w 2378"/>
                <a:gd name="T24" fmla="*/ 1117 h 1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8" h="1117">
                  <a:moveTo>
                    <a:pt x="0" y="1117"/>
                  </a:moveTo>
                  <a:lnTo>
                    <a:pt x="408" y="864"/>
                  </a:lnTo>
                  <a:lnTo>
                    <a:pt x="798" y="638"/>
                  </a:lnTo>
                  <a:lnTo>
                    <a:pt x="1189" y="462"/>
                  </a:lnTo>
                  <a:lnTo>
                    <a:pt x="1597" y="325"/>
                  </a:lnTo>
                  <a:lnTo>
                    <a:pt x="1987" y="198"/>
                  </a:lnTo>
                  <a:lnTo>
                    <a:pt x="2378"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tr-TR">
                <a:solidFill>
                  <a:srgbClr val="7030A0"/>
                </a:solidFill>
                <a:latin typeface="Arial" charset="0"/>
              </a:endParaRPr>
            </a:p>
          </p:txBody>
        </p:sp>
        <p:sp>
          <p:nvSpPr>
            <p:cNvPr id="25658" name="Oval 108"/>
            <p:cNvSpPr>
              <a:spLocks noChangeArrowheads="1"/>
            </p:cNvSpPr>
            <p:nvPr/>
          </p:nvSpPr>
          <p:spPr bwMode="auto">
            <a:xfrm>
              <a:off x="3704" y="1838"/>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59" name="Oval 109"/>
            <p:cNvSpPr>
              <a:spLocks noChangeArrowheads="1"/>
            </p:cNvSpPr>
            <p:nvPr/>
          </p:nvSpPr>
          <p:spPr bwMode="auto">
            <a:xfrm>
              <a:off x="3314" y="203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0" name="Oval 110"/>
            <p:cNvSpPr>
              <a:spLocks noChangeArrowheads="1"/>
            </p:cNvSpPr>
            <p:nvPr/>
          </p:nvSpPr>
          <p:spPr bwMode="auto">
            <a:xfrm>
              <a:off x="2912" y="216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1" name="Oval 111"/>
            <p:cNvSpPr>
              <a:spLocks noChangeArrowheads="1"/>
            </p:cNvSpPr>
            <p:nvPr/>
          </p:nvSpPr>
          <p:spPr bwMode="auto">
            <a:xfrm>
              <a:off x="2516" y="2306"/>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2" name="Oval 112"/>
            <p:cNvSpPr>
              <a:spLocks noChangeArrowheads="1"/>
            </p:cNvSpPr>
            <p:nvPr/>
          </p:nvSpPr>
          <p:spPr bwMode="auto">
            <a:xfrm>
              <a:off x="2125" y="2477"/>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3" name="Oval 113"/>
            <p:cNvSpPr>
              <a:spLocks noChangeArrowheads="1"/>
            </p:cNvSpPr>
            <p:nvPr/>
          </p:nvSpPr>
          <p:spPr bwMode="auto">
            <a:xfrm>
              <a:off x="1718" y="2719"/>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sp>
          <p:nvSpPr>
            <p:cNvPr id="25664" name="Oval 114"/>
            <p:cNvSpPr>
              <a:spLocks noChangeArrowheads="1"/>
            </p:cNvSpPr>
            <p:nvPr/>
          </p:nvSpPr>
          <p:spPr bwMode="auto">
            <a:xfrm>
              <a:off x="1327" y="2955"/>
              <a:ext cx="66" cy="66"/>
            </a:xfrm>
            <a:prstGeom prst="ellipse">
              <a:avLst/>
            </a:prstGeom>
            <a:solidFill>
              <a:schemeClr val="accent1"/>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it-IT" altLang="tr-TR" sz="1067">
                <a:solidFill>
                  <a:srgbClr val="7030A0"/>
                </a:solidFill>
                <a:latin typeface="Calibri" panose="020F0502020204030204" pitchFamily="34" charset="0"/>
              </a:endParaRPr>
            </a:p>
          </p:txBody>
        </p:sp>
      </p:grpSp>
      <p:sp>
        <p:nvSpPr>
          <p:cNvPr id="25643" name="Rectangle 115"/>
          <p:cNvSpPr>
            <a:spLocks noChangeArrowheads="1"/>
          </p:cNvSpPr>
          <p:nvPr/>
        </p:nvSpPr>
        <p:spPr bwMode="auto">
          <a:xfrm>
            <a:off x="4799857" y="2420889"/>
            <a:ext cx="1512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Diyaliz</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4" name="Rectangle 116"/>
          <p:cNvSpPr>
            <a:spLocks noChangeArrowheads="1"/>
          </p:cNvSpPr>
          <p:nvPr/>
        </p:nvSpPr>
        <p:spPr bwMode="auto">
          <a:xfrm>
            <a:off x="6096001" y="3789041"/>
            <a:ext cx="2512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defTabSz="979488" eaLnBrk="0" hangingPunct="0">
              <a:defRPr>
                <a:solidFill>
                  <a:schemeClr val="tx1"/>
                </a:solidFill>
                <a:latin typeface="Arial" panose="020B0604020202020204" pitchFamily="34" charset="0"/>
                <a:cs typeface="Arial" panose="020B0604020202020204" pitchFamily="34" charset="0"/>
              </a:defRPr>
            </a:lvl1pPr>
            <a:lvl2pPr marL="742950" indent="-285750" defTabSz="979488" eaLnBrk="0" hangingPunct="0">
              <a:defRPr>
                <a:solidFill>
                  <a:schemeClr val="tx1"/>
                </a:solidFill>
                <a:latin typeface="Arial" panose="020B0604020202020204" pitchFamily="34" charset="0"/>
                <a:cs typeface="Arial" panose="020B0604020202020204" pitchFamily="34" charset="0"/>
              </a:defRPr>
            </a:lvl2pPr>
            <a:lvl3pPr marL="1143000" indent="-228600" defTabSz="979488" eaLnBrk="0" hangingPunct="0">
              <a:defRPr>
                <a:solidFill>
                  <a:schemeClr val="tx1"/>
                </a:solidFill>
                <a:latin typeface="Arial" panose="020B0604020202020204" pitchFamily="34" charset="0"/>
                <a:cs typeface="Arial" panose="020B0604020202020204" pitchFamily="34" charset="0"/>
              </a:defRPr>
            </a:lvl3pPr>
            <a:lvl4pPr marL="1600200" indent="-228600" defTabSz="979488" eaLnBrk="0" hangingPunct="0">
              <a:defRPr>
                <a:solidFill>
                  <a:schemeClr val="tx1"/>
                </a:solidFill>
                <a:latin typeface="Arial" panose="020B0604020202020204" pitchFamily="34" charset="0"/>
                <a:cs typeface="Arial" panose="020B0604020202020204" pitchFamily="34" charset="0"/>
              </a:defRPr>
            </a:lvl4pPr>
            <a:lvl5pPr marL="2057400" indent="-228600" defTabSz="979488" eaLnBrk="0" hangingPunct="0">
              <a:defRPr>
                <a:solidFill>
                  <a:schemeClr val="tx1"/>
                </a:solidFill>
                <a:latin typeface="Arial" panose="020B0604020202020204" pitchFamily="34" charset="0"/>
                <a:cs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Gene</a:t>
            </a:r>
            <a:r>
              <a:rPr lang="tr-TR"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l</a:t>
            </a:r>
            <a:r>
              <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 </a:t>
            </a:r>
            <a:r>
              <a:rPr lang="en-US"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popula</a:t>
            </a:r>
            <a:r>
              <a:rPr lang="tr-TR" altLang="tr-TR" dirty="0" err="1">
                <a:solidFill>
                  <a:srgbClr val="7030A0"/>
                </a:solidFill>
                <a:latin typeface="Calibri" panose="020F0502020204030204" pitchFamily="34" charset="0"/>
                <a:ea typeface="Arial Unicode MS" panose="020B0604020202020204" pitchFamily="34" charset="-128"/>
                <a:cs typeface="Arial Unicode MS" panose="020B0604020202020204" pitchFamily="34" charset="-128"/>
              </a:rPr>
              <a:t>syon</a:t>
            </a:r>
            <a:endParaRPr lang="en-US" altLang="tr-TR" dirty="0">
              <a:solidFill>
                <a:srgbClr val="7030A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5645" name="Rectangle 117"/>
          <p:cNvSpPr>
            <a:spLocks noChangeArrowheads="1"/>
          </p:cNvSpPr>
          <p:nvPr/>
        </p:nvSpPr>
        <p:spPr bwMode="auto">
          <a:xfrm>
            <a:off x="5089879" y="5429957"/>
            <a:ext cx="1766711" cy="3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768"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Yaş</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 (y</a:t>
            </a:r>
            <a:r>
              <a:rPr lang="tr-TR"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ıl</a:t>
            </a:r>
            <a:r>
              <a:rPr lang="en-US" altLang="tr-TR" sz="1778">
                <a:solidFill>
                  <a:srgbClr val="004C4C"/>
                </a:solidFill>
                <a:latin typeface="Calibri" panose="020F0502020204030204" pitchFamily="34" charset="0"/>
                <a:ea typeface="Arial Unicode MS" panose="020B0604020202020204" pitchFamily="34" charset="-128"/>
                <a:cs typeface="Arial Unicode MS" panose="020B0604020202020204" pitchFamily="34" charset="-128"/>
              </a:rPr>
              <a:t>)</a:t>
            </a:r>
          </a:p>
        </p:txBody>
      </p:sp>
      <p:sp>
        <p:nvSpPr>
          <p:cNvPr id="25646" name="Text Box 118"/>
          <p:cNvSpPr txBox="1">
            <a:spLocks noChangeArrowheads="1"/>
          </p:cNvSpPr>
          <p:nvPr/>
        </p:nvSpPr>
        <p:spPr bwMode="auto">
          <a:xfrm>
            <a:off x="8429978" y="6474349"/>
            <a:ext cx="43673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defRPr>
                <a:solidFill>
                  <a:schemeClr val="tx1"/>
                </a:solidFill>
                <a:latin typeface="Arial" panose="020B0604020202020204" pitchFamily="34" charset="0"/>
                <a:cs typeface="Arial" panose="020B0604020202020204" pitchFamily="34" charset="0"/>
              </a:defRPr>
            </a:lvl1pPr>
            <a:lvl2pPr marL="742950" indent="-285750" defTabSz="762000" eaLnBrk="0" hangingPunct="0">
              <a:defRPr>
                <a:solidFill>
                  <a:schemeClr val="tx1"/>
                </a:solidFill>
                <a:latin typeface="Arial" panose="020B0604020202020204" pitchFamily="34" charset="0"/>
                <a:cs typeface="Arial" panose="020B0604020202020204" pitchFamily="34" charset="0"/>
              </a:defRPr>
            </a:lvl2pPr>
            <a:lvl3pPr marL="1143000" indent="-228600" defTabSz="762000" eaLnBrk="0" hangingPunct="0">
              <a:defRPr>
                <a:solidFill>
                  <a:schemeClr val="tx1"/>
                </a:solidFill>
                <a:latin typeface="Arial" panose="020B0604020202020204" pitchFamily="34" charset="0"/>
                <a:cs typeface="Arial" panose="020B0604020202020204" pitchFamily="34" charset="0"/>
              </a:defRPr>
            </a:lvl3pPr>
            <a:lvl4pPr marL="1600200" indent="-228600" defTabSz="762000" eaLnBrk="0" hangingPunct="0">
              <a:defRPr>
                <a:solidFill>
                  <a:schemeClr val="tx1"/>
                </a:solidFill>
                <a:latin typeface="Arial" panose="020B0604020202020204" pitchFamily="34" charset="0"/>
                <a:cs typeface="Arial" panose="020B0604020202020204" pitchFamily="34" charset="0"/>
              </a:defRPr>
            </a:lvl4pPr>
            <a:lvl5pPr marL="2057400" indent="-228600" defTabSz="762000" eaLnBrk="0" hangingPunct="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FoleyRN</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a:t>
            </a:r>
            <a:r>
              <a:rPr lang="en-GB" altLang="tr-TR" sz="1200" i="1" dirty="0">
                <a:latin typeface="Calibri" panose="020F0502020204030204" pitchFamily="34" charset="0"/>
                <a:ea typeface="Arial Unicode MS" panose="020B0604020202020204" pitchFamily="34" charset="-128"/>
                <a:cs typeface="Arial Unicode MS" panose="020B0604020202020204" pitchFamily="34" charset="-128"/>
              </a:rPr>
              <a:t>et al. Am J Kidney Dis. </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1998;32(</a:t>
            </a:r>
            <a:r>
              <a:rPr lang="en-GB" altLang="tr-TR" sz="1200" dirty="0" err="1">
                <a:latin typeface="Calibri" panose="020F0502020204030204" pitchFamily="34" charset="0"/>
                <a:ea typeface="Arial Unicode MS" panose="020B0604020202020204" pitchFamily="34" charset="-128"/>
                <a:cs typeface="Arial Unicode MS" panose="020B0604020202020204" pitchFamily="34" charset="-128"/>
              </a:rPr>
              <a:t>Suppl</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 3):S112</a:t>
            </a:r>
            <a:r>
              <a:rPr lang="en-AU" altLang="tr-TR" sz="1200" dirty="0">
                <a:latin typeface="Calibri" panose="020F0502020204030204" pitchFamily="34" charset="0"/>
              </a:rPr>
              <a:t>–</a:t>
            </a:r>
            <a:r>
              <a:rPr lang="en-GB" altLang="tr-TR" sz="1200" dirty="0">
                <a:latin typeface="Calibri" panose="020F0502020204030204" pitchFamily="34" charset="0"/>
                <a:ea typeface="Arial Unicode MS" panose="020B0604020202020204" pitchFamily="34" charset="-128"/>
                <a:cs typeface="Arial Unicode MS" panose="020B0604020202020204" pitchFamily="34" charset="-128"/>
              </a:rPr>
              <a:t>9 </a:t>
            </a:r>
          </a:p>
        </p:txBody>
      </p:sp>
      <p:cxnSp>
        <p:nvCxnSpPr>
          <p:cNvPr id="123" name="Straight Connector 122"/>
          <p:cNvCxnSpPr/>
          <p:nvPr/>
        </p:nvCxnSpPr>
        <p:spPr>
          <a:xfrm>
            <a:off x="2978857" y="22182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978857" y="2774244"/>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78857" y="33556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78857" y="3970867"/>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978857" y="4574822"/>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978857" y="5167489"/>
            <a:ext cx="5362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3032478" y="2218267"/>
            <a:ext cx="0" cy="294922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032478" y="5161844"/>
            <a:ext cx="53975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 name="Diyagram 1"/>
          <p:cNvGraphicFramePr/>
          <p:nvPr>
            <p:extLst>
              <p:ext uri="{D42A27DB-BD31-4B8C-83A1-F6EECF244321}">
                <p14:modId xmlns:p14="http://schemas.microsoft.com/office/powerpoint/2010/main" val="1849972764"/>
              </p:ext>
            </p:extLst>
          </p:nvPr>
        </p:nvGraphicFramePr>
        <p:xfrm>
          <a:off x="911577" y="292762"/>
          <a:ext cx="9936950" cy="1178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8719258" y="3835401"/>
            <a:ext cx="1337183" cy="1272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4C4C"/>
              </a:solidFill>
              <a:latin typeface="Calibri" panose="020F0502020204030204"/>
            </a:endParaRPr>
          </a:p>
        </p:txBody>
      </p:sp>
    </p:spTree>
    <p:extLst>
      <p:ext uri="{BB962C8B-B14F-4D97-AF65-F5344CB8AC3E}">
        <p14:creationId xmlns:p14="http://schemas.microsoft.com/office/powerpoint/2010/main" val="2370452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F984-D341-36E7-9063-883C92CCA220}"/>
              </a:ext>
            </a:extLst>
          </p:cNvPr>
          <p:cNvSpPr>
            <a:spLocks noGrp="1"/>
          </p:cNvSpPr>
          <p:nvPr>
            <p:ph type="title"/>
          </p:nvPr>
        </p:nvSpPr>
        <p:spPr>
          <a:xfrm>
            <a:off x="767408" y="-531440"/>
            <a:ext cx="10058400" cy="1450757"/>
          </a:xfrm>
        </p:spPr>
        <p:txBody>
          <a:bodyPr>
            <a:normAutofit/>
          </a:bodyPr>
          <a:lstStyle/>
          <a:p>
            <a:r>
              <a:rPr lang="tr-TR" sz="4000" b="1" dirty="0"/>
              <a:t>KBH Değerlendirme</a:t>
            </a:r>
            <a:endParaRPr lang="tr-TR" sz="4000" dirty="0"/>
          </a:p>
        </p:txBody>
      </p:sp>
      <p:pic>
        <p:nvPicPr>
          <p:cNvPr id="4" name="Content Placeholder 3">
            <a:extLst>
              <a:ext uri="{FF2B5EF4-FFF2-40B4-BE49-F238E27FC236}">
                <a16:creationId xmlns:a16="http://schemas.microsoft.com/office/drawing/2014/main" id="{F585F15E-5654-0323-5C77-4B154C8D5AD4}"/>
              </a:ext>
            </a:extLst>
          </p:cNvPr>
          <p:cNvPicPr>
            <a:picLocks noGrp="1" noChangeAspect="1"/>
          </p:cNvPicPr>
          <p:nvPr>
            <p:ph idx="1"/>
          </p:nvPr>
        </p:nvPicPr>
        <p:blipFill>
          <a:blip r:embed="rId2"/>
          <a:stretch>
            <a:fillRect/>
          </a:stretch>
        </p:blipFill>
        <p:spPr>
          <a:xfrm>
            <a:off x="335360" y="1052736"/>
            <a:ext cx="5797038" cy="5400600"/>
          </a:xfrm>
          <a:prstGeom prst="rect">
            <a:avLst/>
          </a:prstGeom>
        </p:spPr>
      </p:pic>
      <p:pic>
        <p:nvPicPr>
          <p:cNvPr id="5" name="Picture 4">
            <a:extLst>
              <a:ext uri="{FF2B5EF4-FFF2-40B4-BE49-F238E27FC236}">
                <a16:creationId xmlns:a16="http://schemas.microsoft.com/office/drawing/2014/main" id="{357B26F2-3B62-CCA8-827F-CF60C328ADFA}"/>
              </a:ext>
            </a:extLst>
          </p:cNvPr>
          <p:cNvPicPr>
            <a:picLocks noChangeAspect="1"/>
          </p:cNvPicPr>
          <p:nvPr/>
        </p:nvPicPr>
        <p:blipFill>
          <a:blip r:embed="rId3"/>
          <a:stretch>
            <a:fillRect/>
          </a:stretch>
        </p:blipFill>
        <p:spPr>
          <a:xfrm>
            <a:off x="6528048" y="258289"/>
            <a:ext cx="5472608" cy="6583798"/>
          </a:xfrm>
          <a:prstGeom prst="rect">
            <a:avLst/>
          </a:prstGeom>
        </p:spPr>
      </p:pic>
    </p:spTree>
    <p:extLst>
      <p:ext uri="{BB962C8B-B14F-4D97-AF65-F5344CB8AC3E}">
        <p14:creationId xmlns:p14="http://schemas.microsoft.com/office/powerpoint/2010/main" val="421875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157E-A43C-A1AF-2DCC-3E9212A82434}"/>
              </a:ext>
            </a:extLst>
          </p:cNvPr>
          <p:cNvSpPr>
            <a:spLocks noGrp="1"/>
          </p:cNvSpPr>
          <p:nvPr>
            <p:ph type="title"/>
          </p:nvPr>
        </p:nvSpPr>
        <p:spPr/>
        <p:txBody>
          <a:bodyPr>
            <a:normAutofit/>
          </a:bodyPr>
          <a:lstStyle/>
          <a:p>
            <a:r>
              <a:rPr lang="tr-TR" b="1" dirty="0"/>
              <a:t>KDIGO 2024 – Yaşlı Hastalara Özel Vurgular</a:t>
            </a:r>
            <a:endParaRPr lang="tr-TR" dirty="0"/>
          </a:p>
        </p:txBody>
      </p:sp>
      <p:sp>
        <p:nvSpPr>
          <p:cNvPr id="5" name="TextBox 4">
            <a:extLst>
              <a:ext uri="{FF2B5EF4-FFF2-40B4-BE49-F238E27FC236}">
                <a16:creationId xmlns:a16="http://schemas.microsoft.com/office/drawing/2014/main" id="{CCFFA219-2AB1-6CEA-6977-E466D1A81E4F}"/>
              </a:ext>
            </a:extLst>
          </p:cNvPr>
          <p:cNvSpPr txBox="1"/>
          <p:nvPr/>
        </p:nvSpPr>
        <p:spPr>
          <a:xfrm>
            <a:off x="6058230" y="6386729"/>
            <a:ext cx="6094268" cy="369332"/>
          </a:xfrm>
          <a:prstGeom prst="rect">
            <a:avLst/>
          </a:prstGeom>
          <a:noFill/>
        </p:spPr>
        <p:txBody>
          <a:bodyPr wrap="square">
            <a:spAutoFit/>
          </a:bodyPr>
          <a:lstStyle/>
          <a:p>
            <a:r>
              <a:rPr lang="en-US" dirty="0"/>
              <a:t>A Levin et al.: Executive summary of KDIGO 2024 CKD Guideline</a:t>
            </a:r>
            <a:endParaRPr lang="tr-TR" dirty="0"/>
          </a:p>
        </p:txBody>
      </p:sp>
      <p:pic>
        <p:nvPicPr>
          <p:cNvPr id="7" name="Content Placeholder 6" descr="A diagram of a medical procedure&#10;&#10;AI-generated content may be incorrect.">
            <a:extLst>
              <a:ext uri="{FF2B5EF4-FFF2-40B4-BE49-F238E27FC236}">
                <a16:creationId xmlns:a16="http://schemas.microsoft.com/office/drawing/2014/main" id="{C780B777-6505-F56D-D3B3-1CDEC41598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198106"/>
            <a:ext cx="10058400" cy="3319038"/>
          </a:xfrm>
        </p:spPr>
      </p:pic>
    </p:spTree>
    <p:extLst>
      <p:ext uri="{BB962C8B-B14F-4D97-AF65-F5344CB8AC3E}">
        <p14:creationId xmlns:p14="http://schemas.microsoft.com/office/powerpoint/2010/main" val="3402502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1774826" y="1111250"/>
            <a:ext cx="4321175" cy="4967288"/>
          </a:xfrm>
        </p:spPr>
        <p:txBody>
          <a:bodyPr/>
          <a:lstStyle/>
          <a:p>
            <a:pPr eaLnBrk="1" hangingPunct="1"/>
            <a:r>
              <a:rPr lang="tr-TR" sz="2400" b="1">
                <a:latin typeface="Arial" charset="0"/>
                <a:cs typeface="Arial" charset="0"/>
              </a:rPr>
              <a:t>Genetik Etkenler</a:t>
            </a:r>
            <a:endParaRPr lang="en-US" b="1">
              <a:latin typeface="Arial" charset="0"/>
              <a:cs typeface="Arial" charset="0"/>
            </a:endParaRPr>
          </a:p>
          <a:p>
            <a:pPr lvl="1" eaLnBrk="1" hangingPunct="1"/>
            <a:r>
              <a:rPr lang="tr-TR" sz="1600" b="1" u="sng">
                <a:solidFill>
                  <a:schemeClr val="hlink"/>
                </a:solidFill>
                <a:latin typeface="Arial" charset="0"/>
                <a:cs typeface="Arial" charset="0"/>
              </a:rPr>
              <a:t>Androjen yapımı </a:t>
            </a:r>
            <a:endParaRPr lang="en-US" sz="1600" b="1" u="sng">
              <a:solidFill>
                <a:schemeClr val="hlink"/>
              </a:solidFill>
              <a:latin typeface="Arial" charset="0"/>
              <a:cs typeface="Arial" charset="0"/>
            </a:endParaRPr>
          </a:p>
          <a:p>
            <a:pPr lvl="1" eaLnBrk="1" hangingPunct="1"/>
            <a:r>
              <a:rPr lang="tr-TR" sz="1600" b="1" u="sng">
                <a:solidFill>
                  <a:schemeClr val="hlink"/>
                </a:solidFill>
                <a:latin typeface="Arial" charset="0"/>
                <a:cs typeface="Arial" charset="0"/>
              </a:rPr>
              <a:t>Glial hücre kaynaklı nörotrofik faktör allel kaybı</a:t>
            </a:r>
            <a:endParaRPr lang="en-US" sz="1600" b="1" u="sng">
              <a:solidFill>
                <a:schemeClr val="hlink"/>
              </a:solidFill>
              <a:latin typeface="Arial" charset="0"/>
              <a:cs typeface="Arial" charset="0"/>
            </a:endParaRPr>
          </a:p>
          <a:p>
            <a:pPr lvl="2" eaLnBrk="1" hangingPunct="1"/>
            <a:r>
              <a:rPr lang="tr-TR" sz="1400" b="1">
                <a:latin typeface="Arial" charset="0"/>
                <a:cs typeface="Arial" charset="0"/>
              </a:rPr>
              <a:t>%</a:t>
            </a:r>
            <a:r>
              <a:rPr lang="en-US" sz="1400" b="1">
                <a:latin typeface="Arial" charset="0"/>
                <a:cs typeface="Arial" charset="0"/>
              </a:rPr>
              <a:t>30</a:t>
            </a:r>
            <a:r>
              <a:rPr lang="tr-TR" sz="1400" b="1">
                <a:latin typeface="Arial" charset="0"/>
                <a:cs typeface="Arial" charset="0"/>
              </a:rPr>
              <a:t> az glomerül</a:t>
            </a:r>
            <a:endParaRPr lang="en-US" sz="1400" b="1">
              <a:latin typeface="Arial" charset="0"/>
              <a:cs typeface="Arial" charset="0"/>
            </a:endParaRPr>
          </a:p>
          <a:p>
            <a:pPr lvl="2" eaLnBrk="1" hangingPunct="1"/>
            <a:r>
              <a:rPr lang="en-US" sz="1400" b="1">
                <a:latin typeface="Arial" charset="0"/>
                <a:cs typeface="Arial" charset="0"/>
              </a:rPr>
              <a:t>Glomer</a:t>
            </a:r>
            <a:r>
              <a:rPr lang="tr-TR" sz="1400" b="1">
                <a:latin typeface="Arial" charset="0"/>
                <a:cs typeface="Arial" charset="0"/>
              </a:rPr>
              <a:t>üler</a:t>
            </a:r>
            <a:r>
              <a:rPr lang="en-US" sz="1400" b="1">
                <a:latin typeface="Arial" charset="0"/>
                <a:cs typeface="Arial" charset="0"/>
              </a:rPr>
              <a:t> </a:t>
            </a:r>
            <a:r>
              <a:rPr lang="tr-TR" sz="1400" b="1">
                <a:latin typeface="Arial" charset="0"/>
                <a:cs typeface="Arial" charset="0"/>
              </a:rPr>
              <a:t>hipertrofi</a:t>
            </a:r>
          </a:p>
          <a:p>
            <a:pPr lvl="2" eaLnBrk="1" hangingPunct="1"/>
            <a:r>
              <a:rPr lang="en-US" sz="1400" b="1">
                <a:latin typeface="Arial" charset="0"/>
                <a:cs typeface="Arial" charset="0"/>
              </a:rPr>
              <a:t>H</a:t>
            </a:r>
            <a:r>
              <a:rPr lang="tr-TR" sz="1400" b="1">
                <a:latin typeface="Arial" charset="0"/>
                <a:cs typeface="Arial" charset="0"/>
              </a:rPr>
              <a:t>iperfiltrasyon</a:t>
            </a:r>
            <a:endParaRPr lang="en-US" sz="1400" b="1">
              <a:latin typeface="Arial" charset="0"/>
              <a:cs typeface="Arial" charset="0"/>
            </a:endParaRPr>
          </a:p>
          <a:p>
            <a:pPr lvl="1" eaLnBrk="1" hangingPunct="1"/>
            <a:r>
              <a:rPr lang="en-US" sz="1600" b="1" u="sng">
                <a:solidFill>
                  <a:schemeClr val="hlink"/>
                </a:solidFill>
                <a:latin typeface="Arial" charset="0"/>
                <a:cs typeface="Arial" charset="0"/>
              </a:rPr>
              <a:t>SMP30</a:t>
            </a:r>
            <a:r>
              <a:rPr lang="tr-TR" sz="1600" b="1" u="sng">
                <a:solidFill>
                  <a:schemeClr val="hlink"/>
                </a:solidFill>
                <a:latin typeface="Arial" charset="0"/>
                <a:cs typeface="Arial" charset="0"/>
              </a:rPr>
              <a:t> geninde azalmış ekspresyon</a:t>
            </a:r>
            <a:endParaRPr lang="en-US" sz="1600" b="1" u="sng">
              <a:solidFill>
                <a:schemeClr val="hlink"/>
              </a:solidFill>
              <a:latin typeface="Arial" charset="0"/>
              <a:cs typeface="Arial" charset="0"/>
            </a:endParaRPr>
          </a:p>
          <a:p>
            <a:pPr lvl="2" eaLnBrk="1" hangingPunct="1"/>
            <a:r>
              <a:rPr lang="en-US" sz="1400" b="1">
                <a:latin typeface="Arial" charset="0"/>
                <a:cs typeface="Arial" charset="0"/>
              </a:rPr>
              <a:t> </a:t>
            </a:r>
            <a:r>
              <a:rPr lang="tr-TR" sz="1400" b="1">
                <a:latin typeface="Arial" charset="0"/>
                <a:cs typeface="Arial" charset="0"/>
              </a:rPr>
              <a:t>Proksimal tübülde yaşlanma</a:t>
            </a:r>
            <a:endParaRPr lang="en-US" sz="1400" b="1">
              <a:latin typeface="Arial" charset="0"/>
              <a:cs typeface="Arial" charset="0"/>
            </a:endParaRPr>
          </a:p>
          <a:p>
            <a:pPr lvl="3" eaLnBrk="1" hangingPunct="1"/>
            <a:r>
              <a:rPr lang="en-US" sz="1200" b="1">
                <a:latin typeface="Arial" charset="0"/>
                <a:cs typeface="Arial" charset="0"/>
              </a:rPr>
              <a:t>Lipo</a:t>
            </a:r>
            <a:r>
              <a:rPr lang="tr-TR" sz="1200" b="1">
                <a:latin typeface="Arial" charset="0"/>
                <a:cs typeface="Arial" charset="0"/>
              </a:rPr>
              <a:t>fusin birikimi</a:t>
            </a:r>
          </a:p>
          <a:p>
            <a:pPr lvl="3" eaLnBrk="1" hangingPunct="1"/>
            <a:r>
              <a:rPr lang="tr-TR" sz="1200" b="1">
                <a:latin typeface="Arial" charset="0"/>
                <a:cs typeface="Arial" charset="0"/>
              </a:rPr>
              <a:t>Lizozomlarda büyüme</a:t>
            </a:r>
            <a:endParaRPr lang="en-US" sz="1200" b="1">
              <a:latin typeface="Arial" charset="0"/>
              <a:cs typeface="Arial" charset="0"/>
            </a:endParaRPr>
          </a:p>
          <a:p>
            <a:pPr lvl="3" eaLnBrk="1" hangingPunct="1"/>
            <a:r>
              <a:rPr lang="tr-TR" sz="1200" b="1">
                <a:latin typeface="Arial" charset="0"/>
                <a:cs typeface="Arial" charset="0"/>
              </a:rPr>
              <a:t>Elektron yoğun madde birikimi</a:t>
            </a:r>
            <a:endParaRPr lang="en-US" sz="1200" b="1">
              <a:latin typeface="Arial" charset="0"/>
              <a:cs typeface="Arial" charset="0"/>
            </a:endParaRPr>
          </a:p>
          <a:p>
            <a:pPr lvl="1" eaLnBrk="1" hangingPunct="1"/>
            <a:r>
              <a:rPr lang="tr-TR" sz="1600" b="1" i="1" u="sng">
                <a:solidFill>
                  <a:schemeClr val="hlink"/>
                </a:solidFill>
                <a:latin typeface="Arial" charset="0"/>
                <a:cs typeface="Arial" charset="0"/>
              </a:rPr>
              <a:t>K</a:t>
            </a:r>
            <a:r>
              <a:rPr lang="en-US" sz="1600" b="1" i="1" u="sng">
                <a:solidFill>
                  <a:schemeClr val="hlink"/>
                </a:solidFill>
                <a:latin typeface="Arial" charset="0"/>
                <a:cs typeface="Arial" charset="0"/>
              </a:rPr>
              <a:t>lotho</a:t>
            </a:r>
            <a:r>
              <a:rPr lang="en-US" sz="1600" b="1" u="sng">
                <a:solidFill>
                  <a:schemeClr val="hlink"/>
                </a:solidFill>
                <a:latin typeface="Arial" charset="0"/>
                <a:cs typeface="Arial" charset="0"/>
              </a:rPr>
              <a:t> gen</a:t>
            </a:r>
            <a:r>
              <a:rPr lang="tr-TR" sz="1600" b="1" u="sng">
                <a:solidFill>
                  <a:schemeClr val="hlink"/>
                </a:solidFill>
                <a:latin typeface="Arial" charset="0"/>
                <a:cs typeface="Arial" charset="0"/>
              </a:rPr>
              <a:t>inde</a:t>
            </a:r>
            <a:r>
              <a:rPr lang="en-US" sz="1600" b="1" u="sng">
                <a:solidFill>
                  <a:schemeClr val="hlink"/>
                </a:solidFill>
                <a:latin typeface="Arial" charset="0"/>
                <a:cs typeface="Arial" charset="0"/>
              </a:rPr>
              <a:t> AI</a:t>
            </a:r>
            <a:r>
              <a:rPr lang="tr-TR" sz="1600" b="1" u="sng">
                <a:solidFill>
                  <a:schemeClr val="hlink"/>
                </a:solidFill>
                <a:latin typeface="Arial" charset="0"/>
                <a:cs typeface="Arial" charset="0"/>
              </a:rPr>
              <a:t>I ile baskılanma</a:t>
            </a:r>
            <a:endParaRPr lang="en-US" sz="1600" b="1" u="sng">
              <a:solidFill>
                <a:schemeClr val="hlink"/>
              </a:solidFill>
              <a:latin typeface="Arial" charset="0"/>
              <a:cs typeface="Arial" charset="0"/>
            </a:endParaRPr>
          </a:p>
          <a:p>
            <a:pPr lvl="2" eaLnBrk="1" hangingPunct="1"/>
            <a:r>
              <a:rPr lang="tr-TR" sz="1400" b="1">
                <a:latin typeface="Arial" charset="0"/>
                <a:cs typeface="Arial" charset="0"/>
              </a:rPr>
              <a:t>Kalsiyum ve fosfor dengesinde bozukluk</a:t>
            </a:r>
            <a:endParaRPr lang="en-US" sz="1400" b="1">
              <a:latin typeface="Arial" charset="0"/>
              <a:cs typeface="Arial" charset="0"/>
            </a:endParaRPr>
          </a:p>
          <a:p>
            <a:pPr lvl="1" eaLnBrk="1" hangingPunct="1"/>
            <a:r>
              <a:rPr lang="en-US" sz="1600" b="1" u="sng">
                <a:solidFill>
                  <a:schemeClr val="hlink"/>
                </a:solidFill>
                <a:latin typeface="Arial" charset="0"/>
                <a:cs typeface="Arial" charset="0"/>
              </a:rPr>
              <a:t>AA </a:t>
            </a:r>
            <a:r>
              <a:rPr lang="tr-TR" sz="1600" b="1" u="sng">
                <a:solidFill>
                  <a:schemeClr val="hlink"/>
                </a:solidFill>
                <a:latin typeface="Arial" charset="0"/>
                <a:cs typeface="Arial" charset="0"/>
              </a:rPr>
              <a:t>kalıtımı</a:t>
            </a:r>
            <a:endParaRPr lang="en-US" sz="1600" b="1" u="sng">
              <a:solidFill>
                <a:schemeClr val="hlink"/>
              </a:solidFill>
              <a:latin typeface="Arial" charset="0"/>
              <a:cs typeface="Arial" charset="0"/>
            </a:endParaRPr>
          </a:p>
          <a:p>
            <a:pPr lvl="2" eaLnBrk="1" hangingPunct="1"/>
            <a:r>
              <a:rPr lang="tr-TR" sz="1400" b="1">
                <a:latin typeface="Arial" charset="0"/>
                <a:cs typeface="Arial" charset="0"/>
              </a:rPr>
              <a:t>Hipertansif nefroskleroza artmış yatkınlık</a:t>
            </a:r>
            <a:endParaRPr lang="en-US" sz="1400" b="1">
              <a:latin typeface="Arial" charset="0"/>
              <a:cs typeface="Arial" charset="0"/>
            </a:endParaRPr>
          </a:p>
          <a:p>
            <a:pPr lvl="2" eaLnBrk="1" hangingPunct="1"/>
            <a:endParaRPr lang="en-US" sz="1400" b="1">
              <a:latin typeface="Arial" charset="0"/>
              <a:cs typeface="Arial" charset="0"/>
            </a:endParaRPr>
          </a:p>
          <a:p>
            <a:pPr lvl="2" eaLnBrk="1" hangingPunct="1"/>
            <a:endParaRPr lang="en-US" sz="1400" b="1">
              <a:latin typeface="Arial" charset="0"/>
              <a:cs typeface="Arial" charset="0"/>
            </a:endParaRPr>
          </a:p>
          <a:p>
            <a:endParaRPr lang="en-US" b="1">
              <a:latin typeface="Arial" charset="0"/>
              <a:cs typeface="Arial" charset="0"/>
            </a:endParaRPr>
          </a:p>
        </p:txBody>
      </p:sp>
      <p:sp>
        <p:nvSpPr>
          <p:cNvPr id="7" name="Rectangle 4"/>
          <p:cNvSpPr>
            <a:spLocks noGrp="1" noChangeArrowheads="1"/>
          </p:cNvSpPr>
          <p:nvPr>
            <p:ph type="body" sz="half" idx="2"/>
          </p:nvPr>
        </p:nvSpPr>
        <p:spPr>
          <a:xfrm>
            <a:off x="6172200" y="1111250"/>
            <a:ext cx="4171950" cy="4826000"/>
          </a:xfrm>
        </p:spPr>
        <p:txBody>
          <a:bodyPr>
            <a:normAutofit fontScale="92500" lnSpcReduction="10000"/>
          </a:bodyPr>
          <a:lstStyle/>
          <a:p>
            <a:pPr eaLnBrk="1" hangingPunct="1"/>
            <a:r>
              <a:rPr lang="tr-TR" sz="2400" b="1" dirty="0">
                <a:latin typeface="Arial" charset="0"/>
                <a:cs typeface="Arial" charset="0"/>
              </a:rPr>
              <a:t>Hücresel Değişiklikler</a:t>
            </a:r>
          </a:p>
          <a:p>
            <a:pPr eaLnBrk="1" hangingPunct="1"/>
            <a:r>
              <a:rPr lang="en-US" sz="1600" b="1" u="sng" dirty="0">
                <a:solidFill>
                  <a:schemeClr val="hlink"/>
                </a:solidFill>
                <a:latin typeface="Arial" charset="0"/>
                <a:cs typeface="Arial" charset="0"/>
              </a:rPr>
              <a:t>Sub</a:t>
            </a:r>
            <a:r>
              <a:rPr lang="tr-TR" sz="1600" b="1" u="sng" dirty="0" err="1">
                <a:solidFill>
                  <a:schemeClr val="hlink"/>
                </a:solidFill>
                <a:latin typeface="Arial" charset="0"/>
                <a:cs typeface="Arial" charset="0"/>
              </a:rPr>
              <a:t>sellüler</a:t>
            </a:r>
            <a:r>
              <a:rPr lang="tr-TR" sz="1600" b="1" u="sng" dirty="0">
                <a:solidFill>
                  <a:schemeClr val="hlink"/>
                </a:solidFill>
                <a:latin typeface="Arial" charset="0"/>
                <a:cs typeface="Arial" charset="0"/>
              </a:rPr>
              <a:t> yapı değişiklikleri</a:t>
            </a:r>
            <a:endParaRPr lang="en-US" sz="1600" b="1" u="sng" dirty="0">
              <a:solidFill>
                <a:schemeClr val="hlink"/>
              </a:solidFill>
              <a:latin typeface="Arial" charset="0"/>
              <a:cs typeface="Arial" charset="0"/>
            </a:endParaRPr>
          </a:p>
          <a:p>
            <a:pPr lvl="2" eaLnBrk="1" hangingPunct="1"/>
            <a:r>
              <a:rPr lang="tr-TR" sz="1400" b="1" dirty="0">
                <a:latin typeface="Arial" charset="0"/>
                <a:cs typeface="Arial" charset="0"/>
              </a:rPr>
              <a:t>Fırçamsı kenar anomalileri</a:t>
            </a:r>
            <a:endParaRPr lang="en-US" sz="1400" b="1" dirty="0">
              <a:latin typeface="Arial" charset="0"/>
              <a:cs typeface="Arial" charset="0"/>
            </a:endParaRPr>
          </a:p>
          <a:p>
            <a:pPr lvl="2" eaLnBrk="1" hangingPunct="1"/>
            <a:r>
              <a:rPr lang="en-US" sz="1400" b="1" dirty="0">
                <a:latin typeface="Arial" charset="0"/>
                <a:cs typeface="Arial" charset="0"/>
              </a:rPr>
              <a:t>Mito</a:t>
            </a:r>
            <a:r>
              <a:rPr lang="tr-TR" sz="1400" b="1" dirty="0" err="1">
                <a:latin typeface="Arial" charset="0"/>
                <a:cs typeface="Arial" charset="0"/>
              </a:rPr>
              <a:t>kondriyal</a:t>
            </a:r>
            <a:r>
              <a:rPr lang="tr-TR" sz="1400" b="1" dirty="0">
                <a:latin typeface="Arial" charset="0"/>
                <a:cs typeface="Arial" charset="0"/>
              </a:rPr>
              <a:t> değişiklikler</a:t>
            </a:r>
            <a:endParaRPr lang="en-US" sz="1400" b="1" dirty="0">
              <a:latin typeface="Arial" charset="0"/>
              <a:cs typeface="Arial" charset="0"/>
            </a:endParaRPr>
          </a:p>
          <a:p>
            <a:pPr lvl="2" eaLnBrk="1" hangingPunct="1"/>
            <a:r>
              <a:rPr lang="en-US" sz="1400" b="1" dirty="0" err="1">
                <a:latin typeface="Arial" charset="0"/>
                <a:cs typeface="Arial" charset="0"/>
              </a:rPr>
              <a:t>Lipofus</a:t>
            </a:r>
            <a:r>
              <a:rPr lang="tr-TR" sz="1400" b="1" dirty="0">
                <a:latin typeface="Arial" charset="0"/>
                <a:cs typeface="Arial" charset="0"/>
              </a:rPr>
              <a:t>in birikimi</a:t>
            </a:r>
            <a:endParaRPr lang="en-US" sz="1400" b="1" dirty="0">
              <a:latin typeface="Arial" charset="0"/>
              <a:cs typeface="Arial" charset="0"/>
            </a:endParaRPr>
          </a:p>
          <a:p>
            <a:pPr lvl="1" eaLnBrk="1" hangingPunct="1"/>
            <a:r>
              <a:rPr lang="en-US" sz="1600" b="1" u="sng" dirty="0" err="1">
                <a:solidFill>
                  <a:schemeClr val="hlink"/>
                </a:solidFill>
                <a:latin typeface="Arial" charset="0"/>
                <a:cs typeface="Arial" charset="0"/>
              </a:rPr>
              <a:t>Somati</a:t>
            </a:r>
            <a:r>
              <a:rPr lang="tr-TR" sz="1600" b="1" u="sng" dirty="0">
                <a:solidFill>
                  <a:schemeClr val="hlink"/>
                </a:solidFill>
                <a:latin typeface="Arial" charset="0"/>
                <a:cs typeface="Arial" charset="0"/>
              </a:rPr>
              <a:t>k ve </a:t>
            </a:r>
            <a:r>
              <a:rPr lang="tr-TR" sz="1600" b="1" u="sng" dirty="0" err="1">
                <a:solidFill>
                  <a:schemeClr val="hlink"/>
                </a:solidFill>
                <a:latin typeface="Arial" charset="0"/>
                <a:cs typeface="Arial" charset="0"/>
              </a:rPr>
              <a:t>mitokondriyal</a:t>
            </a:r>
            <a:r>
              <a:rPr lang="tr-TR" sz="1600" b="1" u="sng" dirty="0">
                <a:solidFill>
                  <a:schemeClr val="hlink"/>
                </a:solidFill>
                <a:latin typeface="Arial" charset="0"/>
                <a:cs typeface="Arial" charset="0"/>
              </a:rPr>
              <a:t> DNA mutasyonları</a:t>
            </a:r>
            <a:endParaRPr lang="en-US" sz="1600" b="1" u="sng" dirty="0">
              <a:solidFill>
                <a:schemeClr val="hlink"/>
              </a:solidFill>
              <a:latin typeface="Arial" charset="0"/>
              <a:cs typeface="Arial" charset="0"/>
            </a:endParaRPr>
          </a:p>
          <a:p>
            <a:pPr lvl="1" eaLnBrk="1" hangingPunct="1"/>
            <a:r>
              <a:rPr lang="en-US" sz="1600" b="1" u="sng" dirty="0">
                <a:solidFill>
                  <a:schemeClr val="hlink"/>
                </a:solidFill>
                <a:latin typeface="Arial" charset="0"/>
                <a:cs typeface="Arial" charset="0"/>
              </a:rPr>
              <a:t>Telomere </a:t>
            </a:r>
            <a:r>
              <a:rPr lang="tr-TR" sz="1600" b="1" u="sng" dirty="0">
                <a:solidFill>
                  <a:schemeClr val="hlink"/>
                </a:solidFill>
                <a:latin typeface="Arial" charset="0"/>
                <a:cs typeface="Arial" charset="0"/>
              </a:rPr>
              <a:t>kısalmaları</a:t>
            </a:r>
            <a:endParaRPr lang="en-US" sz="1600" b="1" u="sng" dirty="0">
              <a:solidFill>
                <a:schemeClr val="hlink"/>
              </a:solidFill>
              <a:latin typeface="Arial" charset="0"/>
              <a:cs typeface="Arial" charset="0"/>
            </a:endParaRPr>
          </a:p>
          <a:p>
            <a:pPr lvl="1" eaLnBrk="1" hangingPunct="1"/>
            <a:r>
              <a:rPr lang="en-US" sz="1600" b="1" u="sng" dirty="0">
                <a:solidFill>
                  <a:schemeClr val="hlink"/>
                </a:solidFill>
                <a:latin typeface="Arial" charset="0"/>
                <a:cs typeface="Arial" charset="0"/>
              </a:rPr>
              <a:t>O</a:t>
            </a:r>
            <a:r>
              <a:rPr lang="tr-TR" sz="1600" b="1" u="sng" dirty="0" err="1">
                <a:solidFill>
                  <a:schemeClr val="hlink"/>
                </a:solidFill>
                <a:latin typeface="Arial" charset="0"/>
                <a:cs typeface="Arial" charset="0"/>
              </a:rPr>
              <a:t>ksidatif</a:t>
            </a:r>
            <a:r>
              <a:rPr lang="tr-TR" sz="1600" b="1" u="sng" dirty="0">
                <a:solidFill>
                  <a:schemeClr val="hlink"/>
                </a:solidFill>
                <a:latin typeface="Arial" charset="0"/>
                <a:cs typeface="Arial" charset="0"/>
              </a:rPr>
              <a:t> hasar</a:t>
            </a:r>
            <a:endParaRPr lang="en-US" sz="1600" b="1" u="sng" dirty="0">
              <a:solidFill>
                <a:schemeClr val="hlink"/>
              </a:solidFill>
              <a:latin typeface="Arial" charset="0"/>
              <a:cs typeface="Arial" charset="0"/>
            </a:endParaRPr>
          </a:p>
          <a:p>
            <a:pPr lvl="2" eaLnBrk="1" hangingPunct="1"/>
            <a:r>
              <a:rPr lang="tr-TR" sz="1400" b="1" dirty="0">
                <a:latin typeface="Arial" charset="0"/>
                <a:cs typeface="Arial" charset="0"/>
              </a:rPr>
              <a:t>Serbest radikallerde dengesizlik</a:t>
            </a:r>
          </a:p>
          <a:p>
            <a:pPr lvl="1" eaLnBrk="1" hangingPunct="1"/>
            <a:r>
              <a:rPr lang="en-US" sz="1600" b="1" u="sng" dirty="0">
                <a:solidFill>
                  <a:schemeClr val="hlink"/>
                </a:solidFill>
                <a:latin typeface="Arial" charset="0"/>
                <a:cs typeface="Arial" charset="0"/>
              </a:rPr>
              <a:t>AGE</a:t>
            </a:r>
            <a:r>
              <a:rPr lang="tr-TR" sz="1600" b="1" u="sng" dirty="0">
                <a:solidFill>
                  <a:schemeClr val="hlink"/>
                </a:solidFill>
                <a:latin typeface="Arial" charset="0"/>
                <a:cs typeface="Arial" charset="0"/>
              </a:rPr>
              <a:t> birikimi</a:t>
            </a:r>
            <a:r>
              <a:rPr lang="en-US" sz="1600" b="1" dirty="0">
                <a:solidFill>
                  <a:srgbClr val="FFFF00"/>
                </a:solidFill>
                <a:latin typeface="Arial" charset="0"/>
                <a:cs typeface="Arial" charset="0"/>
              </a:rPr>
              <a:t> </a:t>
            </a:r>
          </a:p>
          <a:p>
            <a:pPr lvl="2" eaLnBrk="1" hangingPunct="1"/>
            <a:r>
              <a:rPr lang="en-US" sz="1400" b="1" dirty="0">
                <a:latin typeface="Arial" charset="0"/>
                <a:cs typeface="Arial" charset="0"/>
              </a:rPr>
              <a:t>Dire</a:t>
            </a:r>
            <a:r>
              <a:rPr lang="tr-TR" sz="1400" b="1" dirty="0" err="1">
                <a:latin typeface="Arial" charset="0"/>
                <a:cs typeface="Arial" charset="0"/>
              </a:rPr>
              <a:t>kt</a:t>
            </a:r>
            <a:r>
              <a:rPr lang="tr-TR" sz="1400" b="1" dirty="0">
                <a:latin typeface="Arial" charset="0"/>
                <a:cs typeface="Arial" charset="0"/>
              </a:rPr>
              <a:t> </a:t>
            </a:r>
            <a:r>
              <a:rPr lang="tr-TR" sz="1400" b="1" dirty="0" err="1">
                <a:latin typeface="Arial" charset="0"/>
                <a:cs typeface="Arial" charset="0"/>
              </a:rPr>
              <a:t>toksisite</a:t>
            </a:r>
            <a:endParaRPr lang="en-US" sz="1400" b="1" dirty="0">
              <a:latin typeface="Arial" charset="0"/>
              <a:cs typeface="Arial" charset="0"/>
            </a:endParaRPr>
          </a:p>
          <a:p>
            <a:pPr lvl="2" eaLnBrk="1" hangingPunct="1"/>
            <a:r>
              <a:rPr lang="tr-TR" sz="1400" b="1" dirty="0">
                <a:latin typeface="Arial" charset="0"/>
                <a:cs typeface="Arial" charset="0"/>
              </a:rPr>
              <a:t>R</a:t>
            </a:r>
            <a:r>
              <a:rPr lang="en-US" sz="1400" b="1" dirty="0">
                <a:latin typeface="Arial" charset="0"/>
                <a:cs typeface="Arial" charset="0"/>
              </a:rPr>
              <a:t>AGE</a:t>
            </a:r>
            <a:r>
              <a:rPr lang="tr-TR" sz="1400" b="1" dirty="0">
                <a:latin typeface="Arial" charset="0"/>
                <a:cs typeface="Arial" charset="0"/>
              </a:rPr>
              <a:t> ile etkileşerek </a:t>
            </a:r>
            <a:r>
              <a:rPr lang="tr-TR" sz="1400" b="1" dirty="0" err="1">
                <a:latin typeface="Arial" charset="0"/>
                <a:cs typeface="Arial" charset="0"/>
              </a:rPr>
              <a:t>inflammatuar</a:t>
            </a:r>
            <a:r>
              <a:rPr lang="tr-TR" sz="1400" b="1" dirty="0">
                <a:latin typeface="Arial" charset="0"/>
                <a:cs typeface="Arial" charset="0"/>
              </a:rPr>
              <a:t> molekül ekspresyonu</a:t>
            </a:r>
            <a:endParaRPr lang="en-US" sz="1400" b="1" dirty="0">
              <a:latin typeface="Arial" charset="0"/>
              <a:cs typeface="Arial" charset="0"/>
            </a:endParaRPr>
          </a:p>
          <a:p>
            <a:pPr lvl="1" eaLnBrk="1" hangingPunct="1"/>
            <a:r>
              <a:rPr lang="tr-TR" sz="1600" b="1" u="sng" dirty="0">
                <a:solidFill>
                  <a:schemeClr val="hlink"/>
                </a:solidFill>
                <a:latin typeface="Arial" charset="0"/>
                <a:cs typeface="Arial" charset="0"/>
              </a:rPr>
              <a:t>Artmış </a:t>
            </a:r>
            <a:r>
              <a:rPr lang="tr-TR" sz="1600" b="1" u="sng" dirty="0" err="1">
                <a:solidFill>
                  <a:schemeClr val="hlink"/>
                </a:solidFill>
                <a:latin typeface="Arial" charset="0"/>
                <a:cs typeface="Arial" charset="0"/>
              </a:rPr>
              <a:t>apopitoz</a:t>
            </a:r>
            <a:endParaRPr lang="en-US" sz="1600" b="1" u="sng" dirty="0">
              <a:solidFill>
                <a:schemeClr val="hlink"/>
              </a:solidFill>
              <a:latin typeface="Arial" charset="0"/>
              <a:cs typeface="Arial" charset="0"/>
            </a:endParaRPr>
          </a:p>
          <a:p>
            <a:pPr lvl="1" eaLnBrk="1" hangingPunct="1"/>
            <a:r>
              <a:rPr lang="tr-TR" sz="1600" b="1" u="sng" dirty="0">
                <a:solidFill>
                  <a:schemeClr val="hlink"/>
                </a:solidFill>
                <a:latin typeface="Arial" charset="0"/>
                <a:cs typeface="Arial" charset="0"/>
              </a:rPr>
              <a:t>Tek gen ekspresyon değişikliği</a:t>
            </a:r>
            <a:endParaRPr lang="en-US" sz="1600" b="1" u="sng" dirty="0">
              <a:solidFill>
                <a:schemeClr val="hlink"/>
              </a:solidFill>
              <a:latin typeface="Arial" charset="0"/>
              <a:cs typeface="Arial" charset="0"/>
            </a:endParaRPr>
          </a:p>
          <a:p>
            <a:pPr lvl="2" eaLnBrk="1" hangingPunct="1"/>
            <a:r>
              <a:rPr lang="en-US" sz="1400" b="1" dirty="0">
                <a:latin typeface="Arial" charset="0"/>
                <a:cs typeface="Arial" charset="0"/>
              </a:rPr>
              <a:t>H</a:t>
            </a:r>
            <a:r>
              <a:rPr lang="tr-TR" sz="1400" b="1" dirty="0" err="1">
                <a:latin typeface="Arial" charset="0"/>
                <a:cs typeface="Arial" charset="0"/>
              </a:rPr>
              <a:t>ipoksi</a:t>
            </a:r>
            <a:endParaRPr lang="en-US" sz="1400" b="1" dirty="0">
              <a:latin typeface="Arial" charset="0"/>
              <a:cs typeface="Arial" charset="0"/>
            </a:endParaRPr>
          </a:p>
          <a:p>
            <a:pPr lvl="2" eaLnBrk="1" hangingPunct="1"/>
            <a:r>
              <a:rPr lang="en-US" sz="1400" b="1" dirty="0">
                <a:latin typeface="Arial" charset="0"/>
                <a:cs typeface="Arial" charset="0"/>
              </a:rPr>
              <a:t>Fibro</a:t>
            </a:r>
            <a:r>
              <a:rPr lang="tr-TR" sz="1400" b="1" dirty="0">
                <a:latin typeface="Arial" charset="0"/>
                <a:cs typeface="Arial" charset="0"/>
              </a:rPr>
              <a:t>z</a:t>
            </a:r>
            <a:endParaRPr lang="en-US" sz="1400" b="1" dirty="0">
              <a:latin typeface="Arial" charset="0"/>
              <a:cs typeface="Arial" charset="0"/>
            </a:endParaRPr>
          </a:p>
          <a:p>
            <a:pPr lvl="2" eaLnBrk="1" hangingPunct="1"/>
            <a:r>
              <a:rPr lang="tr-TR" sz="1400" b="1" dirty="0" err="1">
                <a:latin typeface="Arial" charset="0"/>
                <a:cs typeface="Arial" charset="0"/>
              </a:rPr>
              <a:t>İnflamasyon</a:t>
            </a:r>
            <a:endParaRPr lang="en-US" sz="1400" b="1" dirty="0">
              <a:latin typeface="Arial" charset="0"/>
              <a:cs typeface="Arial" charset="0"/>
            </a:endParaRPr>
          </a:p>
        </p:txBody>
      </p:sp>
      <p:sp>
        <p:nvSpPr>
          <p:cNvPr id="5" name="Başlık 2"/>
          <p:cNvSpPr txBox="1">
            <a:spLocks/>
          </p:cNvSpPr>
          <p:nvPr/>
        </p:nvSpPr>
        <p:spPr>
          <a:xfrm>
            <a:off x="1981200" y="116632"/>
            <a:ext cx="8229600" cy="1143000"/>
          </a:xfrm>
          <a:prstGeom prst="rect">
            <a:avLst/>
          </a:prstGeom>
        </p:spPr>
        <p:txBody>
          <a:bodyPr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eaLnBrk="1" fontAlgn="auto" hangingPunct="1">
              <a:spcAft>
                <a:spcPts val="0"/>
              </a:spcAft>
              <a:defRPr/>
            </a:pPr>
            <a:r>
              <a:rPr lang="tr-TR" sz="4400" dirty="0">
                <a:solidFill>
                  <a:srgbClr val="C00000"/>
                </a:solidFill>
                <a:effectLst/>
                <a:latin typeface="Arial" pitchFamily="34" charset="0"/>
                <a:cs typeface="Arial" pitchFamily="34" charset="0"/>
              </a:rPr>
              <a:t>YAŞLANMA ETKENLERİ</a:t>
            </a:r>
            <a:endParaRPr lang="en-US" sz="4400" dirty="0">
              <a:solidFill>
                <a:srgbClr val="C00000"/>
              </a:solidFill>
              <a:effectLst/>
              <a:latin typeface="Arial" pitchFamily="34" charset="0"/>
              <a:cs typeface="Arial" pitchFamily="34" charset="0"/>
            </a:endParaRPr>
          </a:p>
        </p:txBody>
      </p:sp>
    </p:spTree>
    <p:extLst>
      <p:ext uri="{BB962C8B-B14F-4D97-AF65-F5344CB8AC3E}">
        <p14:creationId xmlns:p14="http://schemas.microsoft.com/office/powerpoint/2010/main" val="428495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Başlık 2"/>
          <p:cNvSpPr>
            <a:spLocks noGrp="1"/>
          </p:cNvSpPr>
          <p:nvPr>
            <p:ph type="title"/>
          </p:nvPr>
        </p:nvSpPr>
        <p:spPr/>
        <p:txBody>
          <a:bodyPr>
            <a:normAutofit/>
          </a:bodyPr>
          <a:lstStyle/>
          <a:p>
            <a:pPr>
              <a:defRPr/>
            </a:pPr>
            <a:r>
              <a:rPr lang="tr-TR" dirty="0">
                <a:solidFill>
                  <a:srgbClr val="C00000"/>
                </a:solidFill>
                <a:latin typeface="Arial" pitchFamily="34" charset="0"/>
                <a:cs typeface="Arial" pitchFamily="34" charset="0"/>
              </a:rPr>
              <a:t>ANATOMİ</a:t>
            </a:r>
            <a:endParaRPr lang="en-US" dirty="0">
              <a:solidFill>
                <a:srgbClr val="C00000"/>
              </a:solidFill>
              <a:latin typeface="Arial" pitchFamily="34" charset="0"/>
              <a:cs typeface="Arial" pitchFamily="34" charset="0"/>
            </a:endParaRPr>
          </a:p>
        </p:txBody>
      </p:sp>
      <p:sp>
        <p:nvSpPr>
          <p:cNvPr id="35842" name="İçerik Yer Tutucusu 1"/>
          <p:cNvSpPr>
            <a:spLocks noGrp="1"/>
          </p:cNvSpPr>
          <p:nvPr>
            <p:ph idx="1"/>
          </p:nvPr>
        </p:nvSpPr>
        <p:spPr>
          <a:xfrm>
            <a:off x="695401" y="1268413"/>
            <a:ext cx="8578776" cy="4525962"/>
          </a:xfrm>
        </p:spPr>
        <p:txBody>
          <a:bodyPr/>
          <a:lstStyle/>
          <a:p>
            <a:pPr eaLnBrk="1" hangingPunct="1">
              <a:lnSpc>
                <a:spcPct val="200000"/>
              </a:lnSpc>
              <a:buClr>
                <a:srgbClr val="7030A0"/>
              </a:buClr>
            </a:pPr>
            <a:r>
              <a:rPr lang="tr-TR" dirty="0">
                <a:latin typeface="Arial" charset="0"/>
                <a:cs typeface="Arial" charset="0"/>
              </a:rPr>
              <a:t>B</a:t>
            </a:r>
            <a:r>
              <a:rPr lang="en-US" dirty="0" err="1">
                <a:latin typeface="Arial" charset="0"/>
                <a:cs typeface="Arial" charset="0"/>
              </a:rPr>
              <a:t>öbrek</a:t>
            </a:r>
            <a:r>
              <a:rPr lang="en-US" dirty="0">
                <a:latin typeface="Arial" charset="0"/>
                <a:cs typeface="Arial" charset="0"/>
              </a:rPr>
              <a:t> </a:t>
            </a:r>
            <a:r>
              <a:rPr lang="en-US" dirty="0" err="1">
                <a:latin typeface="Arial" charset="0"/>
                <a:cs typeface="Arial" charset="0"/>
              </a:rPr>
              <a:t>kitlesinde</a:t>
            </a:r>
            <a:r>
              <a:rPr lang="en-US" dirty="0">
                <a:latin typeface="Arial" charset="0"/>
                <a:cs typeface="Arial" charset="0"/>
              </a:rPr>
              <a:t> </a:t>
            </a:r>
            <a:r>
              <a:rPr lang="en-US" dirty="0" err="1">
                <a:latin typeface="Arial" charset="0"/>
                <a:cs typeface="Arial" charset="0"/>
              </a:rPr>
              <a:t>azalma</a:t>
            </a:r>
            <a:r>
              <a:rPr lang="en-US" dirty="0">
                <a:latin typeface="Arial" charset="0"/>
                <a:cs typeface="Arial" charset="0"/>
              </a:rPr>
              <a:t>  </a:t>
            </a:r>
            <a:endParaRPr lang="tr-TR" dirty="0">
              <a:latin typeface="Arial" charset="0"/>
              <a:cs typeface="Arial" charset="0"/>
            </a:endParaRPr>
          </a:p>
          <a:p>
            <a:pPr lvl="1" eaLnBrk="1" hangingPunct="1">
              <a:lnSpc>
                <a:spcPct val="200000"/>
              </a:lnSpc>
              <a:buClr>
                <a:srgbClr val="7030A0"/>
              </a:buClr>
            </a:pPr>
            <a:r>
              <a:rPr lang="tr-TR" dirty="0">
                <a:latin typeface="Arial" charset="0"/>
                <a:cs typeface="Arial" charset="0"/>
              </a:rPr>
              <a:t>30</a:t>
            </a:r>
            <a:r>
              <a:rPr lang="en-US" dirty="0">
                <a:latin typeface="Arial" charset="0"/>
                <a:cs typeface="Arial" charset="0"/>
              </a:rPr>
              <a:t> </a:t>
            </a:r>
            <a:r>
              <a:rPr lang="en-US" dirty="0" err="1">
                <a:latin typeface="Arial" charset="0"/>
                <a:cs typeface="Arial" charset="0"/>
              </a:rPr>
              <a:t>yaşında</a:t>
            </a:r>
            <a:r>
              <a:rPr lang="en-US" dirty="0">
                <a:latin typeface="Arial" charset="0"/>
                <a:cs typeface="Arial" charset="0"/>
              </a:rPr>
              <a:t> 200-270 </a:t>
            </a:r>
            <a:r>
              <a:rPr lang="en-US" dirty="0" err="1">
                <a:latin typeface="Arial" charset="0"/>
                <a:cs typeface="Arial" charset="0"/>
              </a:rPr>
              <a:t>gr</a:t>
            </a:r>
            <a:endParaRPr lang="tr-TR" dirty="0">
              <a:latin typeface="Arial" charset="0"/>
              <a:cs typeface="Arial" charset="0"/>
            </a:endParaRPr>
          </a:p>
          <a:p>
            <a:pPr lvl="1" eaLnBrk="1" hangingPunct="1">
              <a:lnSpc>
                <a:spcPct val="200000"/>
              </a:lnSpc>
              <a:buClr>
                <a:srgbClr val="7030A0"/>
              </a:buClr>
            </a:pPr>
            <a:r>
              <a:rPr lang="en-US" dirty="0">
                <a:latin typeface="Arial" charset="0"/>
                <a:cs typeface="Arial" charset="0"/>
              </a:rPr>
              <a:t>90 </a:t>
            </a:r>
            <a:r>
              <a:rPr lang="en-US" dirty="0" err="1">
                <a:latin typeface="Arial" charset="0"/>
                <a:cs typeface="Arial" charset="0"/>
              </a:rPr>
              <a:t>yaşında</a:t>
            </a:r>
            <a:r>
              <a:rPr lang="tr-TR" dirty="0">
                <a:latin typeface="Arial" charset="0"/>
                <a:cs typeface="Arial" charset="0"/>
              </a:rPr>
              <a:t> </a:t>
            </a:r>
            <a:r>
              <a:rPr lang="en-US" dirty="0">
                <a:latin typeface="Arial" charset="0"/>
                <a:cs typeface="Arial" charset="0"/>
              </a:rPr>
              <a:t>180-200 </a:t>
            </a:r>
            <a:r>
              <a:rPr lang="en-US" dirty="0" err="1">
                <a:latin typeface="Arial" charset="0"/>
                <a:cs typeface="Arial" charset="0"/>
              </a:rPr>
              <a:t>gr</a:t>
            </a:r>
            <a:endParaRPr lang="tr-TR" dirty="0">
              <a:latin typeface="Arial" charset="0"/>
              <a:cs typeface="Arial" charset="0"/>
            </a:endParaRPr>
          </a:p>
          <a:p>
            <a:pPr eaLnBrk="1" hangingPunct="1">
              <a:lnSpc>
                <a:spcPct val="200000"/>
              </a:lnSpc>
              <a:buClr>
                <a:srgbClr val="7030A0"/>
              </a:buClr>
            </a:pPr>
            <a:r>
              <a:rPr lang="tr-TR" dirty="0">
                <a:latin typeface="Arial" charset="0"/>
                <a:cs typeface="Arial" charset="0"/>
              </a:rPr>
              <a:t>M</a:t>
            </a:r>
            <a:r>
              <a:rPr lang="en-US" dirty="0" err="1">
                <a:latin typeface="Arial" charset="0"/>
                <a:cs typeface="Arial" charset="0"/>
              </a:rPr>
              <a:t>edulla</a:t>
            </a:r>
            <a:r>
              <a:rPr lang="en-US" dirty="0">
                <a:latin typeface="Arial" charset="0"/>
                <a:cs typeface="Arial" charset="0"/>
              </a:rPr>
              <a:t> </a:t>
            </a:r>
            <a:r>
              <a:rPr lang="en-US" dirty="0" err="1">
                <a:latin typeface="Arial" charset="0"/>
                <a:cs typeface="Arial" charset="0"/>
              </a:rPr>
              <a:t>dokusu</a:t>
            </a:r>
            <a:r>
              <a:rPr lang="en-US" dirty="0">
                <a:latin typeface="Arial" charset="0"/>
                <a:cs typeface="Arial" charset="0"/>
              </a:rPr>
              <a:t> </a:t>
            </a:r>
            <a:r>
              <a:rPr lang="en-US" dirty="0" err="1">
                <a:latin typeface="Arial" charset="0"/>
                <a:cs typeface="Arial" charset="0"/>
              </a:rPr>
              <a:t>korun</a:t>
            </a:r>
            <a:r>
              <a:rPr lang="tr-TR" dirty="0">
                <a:latin typeface="Arial" charset="0"/>
                <a:cs typeface="Arial" charset="0"/>
              </a:rPr>
              <a:t>muş</a:t>
            </a:r>
          </a:p>
          <a:p>
            <a:pPr lvl="1" eaLnBrk="1" hangingPunct="1">
              <a:lnSpc>
                <a:spcPct val="200000"/>
              </a:lnSpc>
              <a:buClr>
                <a:srgbClr val="7030A0"/>
              </a:buClr>
            </a:pPr>
            <a:r>
              <a:rPr lang="tr-TR" dirty="0">
                <a:latin typeface="Arial" charset="0"/>
                <a:cs typeface="Arial" charset="0"/>
              </a:rPr>
              <a:t>Es</a:t>
            </a:r>
            <a:r>
              <a:rPr lang="en-US" dirty="0">
                <a:latin typeface="Arial" charset="0"/>
                <a:cs typeface="Arial" charset="0"/>
              </a:rPr>
              <a:t>as</a:t>
            </a:r>
            <a:r>
              <a:rPr lang="tr-TR" dirty="0">
                <a:latin typeface="Arial" charset="0"/>
                <a:cs typeface="Arial" charset="0"/>
              </a:rPr>
              <a:t> kayıp k</a:t>
            </a:r>
            <a:r>
              <a:rPr lang="en-US" dirty="0" err="1">
                <a:latin typeface="Arial" charset="0"/>
                <a:cs typeface="Arial" charset="0"/>
              </a:rPr>
              <a:t>orteks</a:t>
            </a:r>
            <a:r>
              <a:rPr lang="en-US" dirty="0">
                <a:latin typeface="Arial" charset="0"/>
                <a:cs typeface="Arial" charset="0"/>
              </a:rPr>
              <a:t> </a:t>
            </a:r>
            <a:r>
              <a:rPr lang="en-US" dirty="0" err="1">
                <a:latin typeface="Arial" charset="0"/>
                <a:cs typeface="Arial" charset="0"/>
              </a:rPr>
              <a:t>dokusunda</a:t>
            </a:r>
            <a:r>
              <a:rPr lang="en-US" dirty="0">
                <a:latin typeface="Arial" charset="0"/>
                <a:cs typeface="Arial" charset="0"/>
              </a:rPr>
              <a:t> </a:t>
            </a:r>
            <a:endParaRPr lang="tr-TR" dirty="0">
              <a:latin typeface="Arial" charset="0"/>
              <a:cs typeface="Arial" charset="0"/>
            </a:endParaRPr>
          </a:p>
        </p:txBody>
      </p:sp>
      <p:pic>
        <p:nvPicPr>
          <p:cNvPr id="358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0823" y="1484785"/>
            <a:ext cx="39020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Metin kutusu 2"/>
          <p:cNvSpPr txBox="1">
            <a:spLocks noChangeArrowheads="1"/>
          </p:cNvSpPr>
          <p:nvPr/>
        </p:nvSpPr>
        <p:spPr bwMode="auto">
          <a:xfrm>
            <a:off x="5951539" y="63087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atin typeface="Lucida Sans Unicode" pitchFamily="34" charset="0"/>
            </a:endParaRPr>
          </a:p>
        </p:txBody>
      </p:sp>
      <p:sp>
        <p:nvSpPr>
          <p:cNvPr id="35846" name="Metin kutusu 4"/>
          <p:cNvSpPr txBox="1">
            <a:spLocks noChangeArrowheads="1"/>
          </p:cNvSpPr>
          <p:nvPr/>
        </p:nvSpPr>
        <p:spPr bwMode="auto">
          <a:xfrm>
            <a:off x="5448300" y="64944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tr-TR">
              <a:latin typeface="Lucida Sans Unicode" pitchFamily="34" charset="0"/>
            </a:endParaRPr>
          </a:p>
        </p:txBody>
      </p:sp>
      <p:sp>
        <p:nvSpPr>
          <p:cNvPr id="35847" name="Metin kutusu 5"/>
          <p:cNvSpPr txBox="1">
            <a:spLocks noChangeArrowheads="1"/>
          </p:cNvSpPr>
          <p:nvPr/>
        </p:nvSpPr>
        <p:spPr bwMode="auto">
          <a:xfrm>
            <a:off x="4813300" y="6354763"/>
            <a:ext cx="5856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b="1" i="1">
                <a:cs typeface="Arial" charset="0"/>
              </a:rPr>
              <a:t>Nunez, Cameron, Oreopoulos . The Aging Kidney in Health and Disease , 2008</a:t>
            </a:r>
            <a:endParaRPr lang="en-US" sz="1200" b="1" i="1">
              <a:cs typeface="Arial" charset="0"/>
            </a:endParaRPr>
          </a:p>
        </p:txBody>
      </p:sp>
    </p:spTree>
    <p:extLst>
      <p:ext uri="{BB962C8B-B14F-4D97-AF65-F5344CB8AC3E}">
        <p14:creationId xmlns:p14="http://schemas.microsoft.com/office/powerpoint/2010/main" val="3406070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Başlık 2"/>
          <p:cNvSpPr>
            <a:spLocks noGrp="1"/>
          </p:cNvSpPr>
          <p:nvPr>
            <p:ph type="title"/>
          </p:nvPr>
        </p:nvSpPr>
        <p:spPr/>
        <p:txBody>
          <a:bodyPr>
            <a:normAutofit/>
          </a:bodyPr>
          <a:lstStyle/>
          <a:p>
            <a:pPr>
              <a:defRPr/>
            </a:pPr>
            <a:r>
              <a:rPr lang="tr-TR" dirty="0">
                <a:solidFill>
                  <a:srgbClr val="C00000"/>
                </a:solidFill>
                <a:latin typeface="Arial" pitchFamily="34" charset="0"/>
                <a:cs typeface="Arial" pitchFamily="34" charset="0"/>
              </a:rPr>
              <a:t>ANATOMİ</a:t>
            </a:r>
            <a:endParaRPr lang="en-US" dirty="0">
              <a:solidFill>
                <a:srgbClr val="C00000"/>
              </a:solidFill>
              <a:latin typeface="Arial" pitchFamily="34" charset="0"/>
              <a:cs typeface="Arial" pitchFamily="34" charset="0"/>
            </a:endParaRPr>
          </a:p>
        </p:txBody>
      </p:sp>
      <p:sp>
        <p:nvSpPr>
          <p:cNvPr id="2" name="İçerik Yer Tutucusu 1"/>
          <p:cNvSpPr>
            <a:spLocks noGrp="1"/>
          </p:cNvSpPr>
          <p:nvPr>
            <p:ph idx="1"/>
          </p:nvPr>
        </p:nvSpPr>
        <p:spPr>
          <a:xfrm>
            <a:off x="838200" y="1412876"/>
            <a:ext cx="9166225" cy="4824413"/>
          </a:xfrm>
        </p:spPr>
        <p:txBody>
          <a:bodyPr>
            <a:normAutofit fontScale="92500" lnSpcReduction="20000"/>
          </a:bodyPr>
          <a:lstStyle/>
          <a:p>
            <a:pPr marL="566928" indent="-457200">
              <a:lnSpc>
                <a:spcPct val="160000"/>
              </a:lnSpc>
              <a:buClr>
                <a:srgbClr val="00B050"/>
              </a:buClr>
              <a:defRPr/>
            </a:pPr>
            <a:r>
              <a:rPr lang="tr-TR" dirty="0">
                <a:latin typeface="Arial" pitchFamily="34" charset="0"/>
                <a:cs typeface="Arial" pitchFamily="34" charset="0"/>
              </a:rPr>
              <a:t>G</a:t>
            </a:r>
            <a:r>
              <a:rPr lang="en-US" dirty="0" err="1">
                <a:latin typeface="Arial" pitchFamily="34" charset="0"/>
                <a:cs typeface="Arial" pitchFamily="34" charset="0"/>
              </a:rPr>
              <a:t>lomerül</a:t>
            </a:r>
            <a:r>
              <a:rPr lang="en-US" dirty="0">
                <a:latin typeface="Arial" pitchFamily="34" charset="0"/>
                <a:cs typeface="Arial" pitchFamily="34" charset="0"/>
              </a:rPr>
              <a:t> </a:t>
            </a:r>
            <a:r>
              <a:rPr lang="en-US" dirty="0" err="1">
                <a:latin typeface="Arial" pitchFamily="34" charset="0"/>
                <a:cs typeface="Arial" pitchFamily="34" charset="0"/>
              </a:rPr>
              <a:t>sayısı</a:t>
            </a:r>
            <a:r>
              <a:rPr lang="en-US" dirty="0">
                <a:latin typeface="Arial" pitchFamily="34" charset="0"/>
                <a:cs typeface="Arial" pitchFamily="34" charset="0"/>
              </a:rPr>
              <a:t> </a:t>
            </a:r>
            <a:r>
              <a:rPr lang="tr-TR" dirty="0">
                <a:latin typeface="Arial" pitchFamily="34" charset="0"/>
                <a:cs typeface="Arial" pitchFamily="34" charset="0"/>
              </a:rPr>
              <a:t>azalır</a:t>
            </a:r>
          </a:p>
          <a:p>
            <a:pPr marL="566928" indent="-457200">
              <a:lnSpc>
                <a:spcPct val="160000"/>
              </a:lnSpc>
              <a:buClr>
                <a:srgbClr val="00B050"/>
              </a:buClr>
              <a:defRPr/>
            </a:pPr>
            <a:r>
              <a:rPr lang="en-US" dirty="0" err="1">
                <a:latin typeface="Arial" pitchFamily="34" charset="0"/>
                <a:cs typeface="Arial" pitchFamily="34" charset="0"/>
              </a:rPr>
              <a:t>Glomerüllerde</a:t>
            </a:r>
            <a:r>
              <a:rPr lang="en-US" dirty="0">
                <a:latin typeface="Arial" pitchFamily="34" charset="0"/>
                <a:cs typeface="Arial" pitchFamily="34" charset="0"/>
              </a:rPr>
              <a:t> </a:t>
            </a:r>
            <a:r>
              <a:rPr lang="en-US" dirty="0" err="1">
                <a:latin typeface="Arial" pitchFamily="34" charset="0"/>
                <a:cs typeface="Arial" pitchFamily="34" charset="0"/>
              </a:rPr>
              <a:t>skleroz</a:t>
            </a:r>
            <a:r>
              <a:rPr lang="en-US" dirty="0">
                <a:latin typeface="Arial" pitchFamily="34" charset="0"/>
                <a:cs typeface="Arial" pitchFamily="34" charset="0"/>
              </a:rPr>
              <a:t> </a:t>
            </a:r>
            <a:r>
              <a:rPr lang="en-US" dirty="0" err="1">
                <a:latin typeface="Arial" pitchFamily="34" charset="0"/>
                <a:cs typeface="Arial" pitchFamily="34" charset="0"/>
              </a:rPr>
              <a:t>veya</a:t>
            </a:r>
            <a:r>
              <a:rPr lang="en-US" dirty="0">
                <a:latin typeface="Arial" pitchFamily="34" charset="0"/>
                <a:cs typeface="Arial" pitchFamily="34" charset="0"/>
              </a:rPr>
              <a:t> </a:t>
            </a:r>
            <a:r>
              <a:rPr lang="en-US" dirty="0" err="1">
                <a:latin typeface="Arial" pitchFamily="34" charset="0"/>
                <a:cs typeface="Arial" pitchFamily="34" charset="0"/>
              </a:rPr>
              <a:t>hiyalinizasyon</a:t>
            </a:r>
            <a:endParaRPr lang="en-US" dirty="0">
              <a:latin typeface="Arial" pitchFamily="34" charset="0"/>
              <a:cs typeface="Arial" pitchFamily="34" charset="0"/>
            </a:endParaRPr>
          </a:p>
          <a:p>
            <a:pPr marL="566928" indent="-457200">
              <a:lnSpc>
                <a:spcPct val="160000"/>
              </a:lnSpc>
              <a:buClr>
                <a:srgbClr val="00B050"/>
              </a:buClr>
              <a:defRPr/>
            </a:pPr>
            <a:r>
              <a:rPr lang="en-US" dirty="0">
                <a:latin typeface="Arial" pitchFamily="34" charset="0"/>
                <a:cs typeface="Arial" pitchFamily="34" charset="0"/>
              </a:rPr>
              <a:t>I</a:t>
            </a:r>
            <a:r>
              <a:rPr lang="tr-TR" dirty="0">
                <a:latin typeface="Arial" pitchFamily="34" charset="0"/>
                <a:cs typeface="Arial" pitchFamily="34" charset="0"/>
              </a:rPr>
              <a:t>M </a:t>
            </a:r>
            <a:r>
              <a:rPr lang="en-US" dirty="0" err="1">
                <a:latin typeface="Arial" pitchFamily="34" charset="0"/>
                <a:cs typeface="Arial" pitchFamily="34" charset="0"/>
              </a:rPr>
              <a:t>tamamen</a:t>
            </a:r>
            <a:r>
              <a:rPr lang="en-US" dirty="0">
                <a:latin typeface="Arial" pitchFamily="34" charset="0"/>
                <a:cs typeface="Arial" pitchFamily="34" charset="0"/>
              </a:rPr>
              <a:t> </a:t>
            </a:r>
            <a:r>
              <a:rPr lang="en-US" dirty="0" err="1">
                <a:latin typeface="Arial" pitchFamily="34" charset="0"/>
                <a:cs typeface="Arial" pitchFamily="34" charset="0"/>
              </a:rPr>
              <a:t>skleroze</a:t>
            </a:r>
            <a:r>
              <a:rPr lang="en-US" dirty="0">
                <a:latin typeface="Arial" pitchFamily="34" charset="0"/>
                <a:cs typeface="Arial" pitchFamily="34" charset="0"/>
              </a:rPr>
              <a:t> </a:t>
            </a:r>
            <a:r>
              <a:rPr lang="en-US" dirty="0" err="1">
                <a:latin typeface="Arial" pitchFamily="34" charset="0"/>
                <a:cs typeface="Arial" pitchFamily="34" charset="0"/>
              </a:rPr>
              <a:t>olmuş</a:t>
            </a:r>
            <a:r>
              <a:rPr lang="en-US" dirty="0">
                <a:latin typeface="Arial" pitchFamily="34" charset="0"/>
                <a:cs typeface="Arial" pitchFamily="34" charset="0"/>
              </a:rPr>
              <a:t> </a:t>
            </a:r>
            <a:r>
              <a:rPr lang="en-US" dirty="0" err="1">
                <a:latin typeface="Arial" pitchFamily="34" charset="0"/>
                <a:cs typeface="Arial" pitchFamily="34" charset="0"/>
              </a:rPr>
              <a:t>glomerül</a:t>
            </a:r>
            <a:r>
              <a:rPr lang="en-US" dirty="0">
                <a:latin typeface="Arial" pitchFamily="34" charset="0"/>
                <a:cs typeface="Arial" pitchFamily="34" charset="0"/>
              </a:rPr>
              <a:t> </a:t>
            </a:r>
            <a:r>
              <a:rPr lang="en-US" dirty="0" err="1">
                <a:latin typeface="Arial" pitchFamily="34" charset="0"/>
                <a:cs typeface="Arial" pitchFamily="34" charset="0"/>
              </a:rPr>
              <a:t>oranı</a:t>
            </a:r>
            <a:r>
              <a:rPr lang="en-US" dirty="0">
                <a:latin typeface="Arial" pitchFamily="34" charset="0"/>
                <a:cs typeface="Arial" pitchFamily="34" charset="0"/>
              </a:rPr>
              <a:t> </a:t>
            </a:r>
            <a:endParaRPr lang="tr-TR" dirty="0">
              <a:latin typeface="Arial" pitchFamily="34" charset="0"/>
              <a:cs typeface="Arial" pitchFamily="34" charset="0"/>
            </a:endParaRPr>
          </a:p>
          <a:p>
            <a:pPr marL="736092" lvl="1" indent="-342900">
              <a:lnSpc>
                <a:spcPct val="160000"/>
              </a:lnSpc>
              <a:spcBef>
                <a:spcPts val="324"/>
              </a:spcBef>
              <a:buClr>
                <a:srgbClr val="00B050"/>
              </a:buClr>
              <a:defRPr/>
            </a:pPr>
            <a:r>
              <a:rPr lang="en-US" dirty="0">
                <a:latin typeface="Arial" pitchFamily="34" charset="0"/>
                <a:cs typeface="Arial" pitchFamily="34" charset="0"/>
              </a:rPr>
              <a:t>30 </a:t>
            </a:r>
            <a:r>
              <a:rPr lang="en-US" dirty="0" err="1">
                <a:latin typeface="Arial" pitchFamily="34" charset="0"/>
                <a:cs typeface="Arial" pitchFamily="34" charset="0"/>
              </a:rPr>
              <a:t>yaşında</a:t>
            </a:r>
            <a:r>
              <a:rPr lang="tr-TR" dirty="0">
                <a:latin typeface="Arial" pitchFamily="34" charset="0"/>
                <a:cs typeface="Arial" pitchFamily="34" charset="0"/>
              </a:rPr>
              <a:t> </a:t>
            </a:r>
            <a:r>
              <a:rPr lang="en-US" dirty="0">
                <a:latin typeface="Arial" pitchFamily="34" charset="0"/>
                <a:cs typeface="Arial" pitchFamily="34" charset="0"/>
              </a:rPr>
              <a:t>%</a:t>
            </a:r>
            <a:r>
              <a:rPr lang="tr-TR" dirty="0">
                <a:latin typeface="Arial" pitchFamily="34" charset="0"/>
                <a:cs typeface="Arial" pitchFamily="34" charset="0"/>
              </a:rPr>
              <a:t>1</a:t>
            </a:r>
            <a:r>
              <a:rPr lang="en-US" dirty="0">
                <a:latin typeface="Arial" pitchFamily="34" charset="0"/>
                <a:cs typeface="Arial" pitchFamily="34" charset="0"/>
              </a:rPr>
              <a:t>-2 </a:t>
            </a:r>
            <a:endParaRPr lang="tr-TR" dirty="0">
              <a:latin typeface="Arial" pitchFamily="34" charset="0"/>
              <a:cs typeface="Arial" pitchFamily="34" charset="0"/>
            </a:endParaRPr>
          </a:p>
          <a:p>
            <a:pPr marL="736092" lvl="1" indent="-342900">
              <a:lnSpc>
                <a:spcPct val="160000"/>
              </a:lnSpc>
              <a:spcBef>
                <a:spcPts val="324"/>
              </a:spcBef>
              <a:buClr>
                <a:srgbClr val="00B050"/>
              </a:buClr>
              <a:defRPr/>
            </a:pPr>
            <a:r>
              <a:rPr lang="en-US" dirty="0">
                <a:latin typeface="Arial" pitchFamily="34" charset="0"/>
                <a:cs typeface="Arial" pitchFamily="34" charset="0"/>
              </a:rPr>
              <a:t>70 </a:t>
            </a:r>
            <a:r>
              <a:rPr lang="en-US" dirty="0" err="1">
                <a:latin typeface="Arial" pitchFamily="34" charset="0"/>
                <a:cs typeface="Arial" pitchFamily="34" charset="0"/>
              </a:rPr>
              <a:t>yaşında</a:t>
            </a:r>
            <a:r>
              <a:rPr lang="en-US" dirty="0">
                <a:latin typeface="Arial" pitchFamily="34" charset="0"/>
                <a:cs typeface="Arial" pitchFamily="34" charset="0"/>
              </a:rPr>
              <a:t> %10-12</a:t>
            </a:r>
          </a:p>
          <a:p>
            <a:pPr marL="566928" indent="-457200">
              <a:lnSpc>
                <a:spcPct val="160000"/>
              </a:lnSpc>
              <a:buClr>
                <a:srgbClr val="00B050"/>
              </a:buClr>
              <a:defRPr/>
            </a:pPr>
            <a:r>
              <a:rPr lang="en-US" dirty="0" err="1">
                <a:latin typeface="Arial" pitchFamily="34" charset="0"/>
                <a:cs typeface="Arial" pitchFamily="34" charset="0"/>
              </a:rPr>
              <a:t>Glomerül</a:t>
            </a:r>
            <a:r>
              <a:rPr lang="tr-TR" dirty="0">
                <a:latin typeface="Arial" pitchFamily="34" charset="0"/>
                <a:cs typeface="Arial" pitchFamily="34" charset="0"/>
              </a:rPr>
              <a:t>de </a:t>
            </a:r>
          </a:p>
          <a:p>
            <a:pPr marL="736092" lvl="1" indent="-342900">
              <a:lnSpc>
                <a:spcPct val="160000"/>
              </a:lnSpc>
              <a:spcBef>
                <a:spcPts val="324"/>
              </a:spcBef>
              <a:buClr>
                <a:srgbClr val="00B050"/>
              </a:buClr>
              <a:defRPr/>
            </a:pPr>
            <a:r>
              <a:rPr lang="en-US" dirty="0" err="1">
                <a:latin typeface="Arial" pitchFamily="34" charset="0"/>
                <a:cs typeface="Arial" pitchFamily="34" charset="0"/>
              </a:rPr>
              <a:t>bazal</a:t>
            </a:r>
            <a:r>
              <a:rPr lang="en-US" dirty="0">
                <a:latin typeface="Arial" pitchFamily="34" charset="0"/>
                <a:cs typeface="Arial" pitchFamily="34" charset="0"/>
              </a:rPr>
              <a:t> </a:t>
            </a:r>
            <a:r>
              <a:rPr lang="en-US" dirty="0" err="1">
                <a:latin typeface="Arial" pitchFamily="34" charset="0"/>
                <a:cs typeface="Arial" pitchFamily="34" charset="0"/>
              </a:rPr>
              <a:t>membranın</a:t>
            </a:r>
            <a:r>
              <a:rPr lang="en-US" dirty="0">
                <a:latin typeface="Arial" pitchFamily="34" charset="0"/>
                <a:cs typeface="Arial" pitchFamily="34" charset="0"/>
              </a:rPr>
              <a:t> </a:t>
            </a:r>
            <a:r>
              <a:rPr lang="en-US" dirty="0" err="1">
                <a:latin typeface="Arial" pitchFamily="34" charset="0"/>
                <a:cs typeface="Arial" pitchFamily="34" charset="0"/>
              </a:rPr>
              <a:t>kalınlaş</a:t>
            </a:r>
            <a:r>
              <a:rPr lang="tr-TR" dirty="0" err="1">
                <a:latin typeface="Arial" pitchFamily="34" charset="0"/>
                <a:cs typeface="Arial" pitchFamily="34" charset="0"/>
              </a:rPr>
              <a:t>ması</a:t>
            </a:r>
            <a:endParaRPr lang="tr-TR" dirty="0">
              <a:latin typeface="Arial" pitchFamily="34" charset="0"/>
              <a:cs typeface="Arial" pitchFamily="34" charset="0"/>
            </a:endParaRPr>
          </a:p>
          <a:p>
            <a:pPr marL="736092" lvl="1" indent="-342900">
              <a:lnSpc>
                <a:spcPct val="160000"/>
              </a:lnSpc>
              <a:spcBef>
                <a:spcPts val="324"/>
              </a:spcBef>
              <a:buClr>
                <a:srgbClr val="00B050"/>
              </a:buClr>
              <a:defRPr/>
            </a:pPr>
            <a:r>
              <a:rPr lang="en-US" dirty="0" err="1">
                <a:latin typeface="Arial" pitchFamily="34" charset="0"/>
                <a:cs typeface="Arial" pitchFamily="34" charset="0"/>
              </a:rPr>
              <a:t>glomerül</a:t>
            </a:r>
            <a:r>
              <a:rPr lang="en-US" dirty="0">
                <a:latin typeface="Arial" pitchFamily="34" charset="0"/>
                <a:cs typeface="Arial" pitchFamily="34" charset="0"/>
              </a:rPr>
              <a:t> </a:t>
            </a:r>
            <a:r>
              <a:rPr lang="en-US" dirty="0" err="1">
                <a:latin typeface="Arial" pitchFamily="34" charset="0"/>
                <a:cs typeface="Arial" pitchFamily="34" charset="0"/>
              </a:rPr>
              <a:t>yüzey</a:t>
            </a:r>
            <a:r>
              <a:rPr lang="en-US" dirty="0">
                <a:latin typeface="Arial" pitchFamily="34" charset="0"/>
                <a:cs typeface="Arial" pitchFamily="34" charset="0"/>
              </a:rPr>
              <a:t> </a:t>
            </a:r>
            <a:r>
              <a:rPr lang="en-US" dirty="0" err="1">
                <a:latin typeface="Arial" pitchFamily="34" charset="0"/>
                <a:cs typeface="Arial" pitchFamily="34" charset="0"/>
              </a:rPr>
              <a:t>kesit</a:t>
            </a:r>
            <a:r>
              <a:rPr lang="tr-TR" dirty="0">
                <a:latin typeface="Arial" pitchFamily="34" charset="0"/>
                <a:cs typeface="Arial" pitchFamily="34" charset="0"/>
              </a:rPr>
              <a:t> </a:t>
            </a:r>
            <a:r>
              <a:rPr lang="en-US" dirty="0" err="1">
                <a:latin typeface="Arial" pitchFamily="34" charset="0"/>
                <a:cs typeface="Arial" pitchFamily="34" charset="0"/>
              </a:rPr>
              <a:t>alanı</a:t>
            </a:r>
            <a:r>
              <a:rPr lang="tr-TR" dirty="0">
                <a:latin typeface="Arial" pitchFamily="34" charset="0"/>
                <a:cs typeface="Arial" pitchFamily="34" charset="0"/>
              </a:rPr>
              <a:t> </a:t>
            </a:r>
            <a:r>
              <a:rPr lang="en-US" dirty="0" err="1">
                <a:latin typeface="Arial" pitchFamily="34" charset="0"/>
                <a:cs typeface="Arial" pitchFamily="34" charset="0"/>
              </a:rPr>
              <a:t>küçül</a:t>
            </a:r>
            <a:r>
              <a:rPr lang="tr-TR" dirty="0" err="1">
                <a:latin typeface="Arial" pitchFamily="34" charset="0"/>
                <a:cs typeface="Arial" pitchFamily="34" charset="0"/>
              </a:rPr>
              <a:t>mesi</a:t>
            </a:r>
            <a:endParaRPr lang="en-US" dirty="0">
              <a:latin typeface="Arial" pitchFamily="34" charset="0"/>
              <a:cs typeface="Arial" pitchFamily="34" charset="0"/>
            </a:endParaRPr>
          </a:p>
        </p:txBody>
      </p:sp>
      <p:sp>
        <p:nvSpPr>
          <p:cNvPr id="36868" name="Metin kutusu 2"/>
          <p:cNvSpPr txBox="1">
            <a:spLocks noChangeArrowheads="1"/>
          </p:cNvSpPr>
          <p:nvPr/>
        </p:nvSpPr>
        <p:spPr bwMode="auto">
          <a:xfrm>
            <a:off x="7032625" y="6451601"/>
            <a:ext cx="328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b="1" i="1">
                <a:cs typeface="Arial" charset="0"/>
              </a:rPr>
              <a:t>Silva FG. Int Urol Nephrol 37:185-205, 2005</a:t>
            </a:r>
            <a:endParaRPr lang="en-US" sz="1200" b="1" i="1">
              <a:cs typeface="Arial" charset="0"/>
            </a:endParaRPr>
          </a:p>
        </p:txBody>
      </p:sp>
      <p:pic>
        <p:nvPicPr>
          <p:cNvPr id="5" name="Picture 17" descr="A:\GERİYATRİ.jpg"/>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l="2255" t="5263" r="3008" b="4210"/>
          <a:stretch>
            <a:fillRect/>
          </a:stretch>
        </p:blipFill>
        <p:spPr bwMode="auto">
          <a:xfrm>
            <a:off x="6662739" y="3340101"/>
            <a:ext cx="36591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215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8914" name="Dikdörtgen 3"/>
          <p:cNvSpPr>
            <a:spLocks noChangeArrowheads="1"/>
          </p:cNvSpPr>
          <p:nvPr/>
        </p:nvSpPr>
        <p:spPr bwMode="auto">
          <a:xfrm>
            <a:off x="695400" y="1412776"/>
            <a:ext cx="76327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nSpc>
                <a:spcPct val="150000"/>
              </a:lnSpc>
              <a:buClr>
                <a:srgbClr val="7030A0"/>
              </a:buClr>
              <a:buFont typeface="Courier New" pitchFamily="49" charset="0"/>
              <a:buChar char="o"/>
            </a:pPr>
            <a:r>
              <a:rPr lang="en-US" sz="2800" dirty="0" err="1">
                <a:cs typeface="Arial" charset="0"/>
              </a:rPr>
              <a:t>Tübül</a:t>
            </a:r>
            <a:r>
              <a:rPr lang="en-US" sz="2800" dirty="0">
                <a:cs typeface="Arial" charset="0"/>
              </a:rPr>
              <a:t> </a:t>
            </a:r>
            <a:r>
              <a:rPr lang="en-US" sz="2800" dirty="0" err="1">
                <a:cs typeface="Arial" charset="0"/>
              </a:rPr>
              <a:t>hücre</a:t>
            </a:r>
            <a:r>
              <a:rPr lang="tr-TR" sz="2800" dirty="0">
                <a:cs typeface="Arial" charset="0"/>
              </a:rPr>
              <a:t> </a:t>
            </a:r>
            <a:r>
              <a:rPr lang="en-US" sz="2800" dirty="0" err="1">
                <a:cs typeface="Arial" charset="0"/>
              </a:rPr>
              <a:t>membranında</a:t>
            </a:r>
            <a:r>
              <a:rPr lang="en-US" sz="2800" dirty="0">
                <a:cs typeface="Arial" charset="0"/>
              </a:rPr>
              <a:t> </a:t>
            </a:r>
            <a:r>
              <a:rPr lang="en-US" sz="2800" dirty="0" err="1">
                <a:cs typeface="Arial" charset="0"/>
              </a:rPr>
              <a:t>kalınlaşma</a:t>
            </a:r>
            <a:r>
              <a:rPr lang="en-US" sz="2800" dirty="0">
                <a:cs typeface="Arial" charset="0"/>
              </a:rPr>
              <a:t> </a:t>
            </a:r>
            <a:endParaRPr lang="tr-TR" sz="2800" dirty="0">
              <a:cs typeface="Arial" charset="0"/>
            </a:endParaRPr>
          </a:p>
          <a:p>
            <a:pPr marL="457200" indent="-457200">
              <a:lnSpc>
                <a:spcPct val="150000"/>
              </a:lnSpc>
              <a:buClr>
                <a:srgbClr val="7030A0"/>
              </a:buClr>
              <a:buFont typeface="Courier New" pitchFamily="49" charset="0"/>
              <a:buChar char="o"/>
            </a:pPr>
            <a:r>
              <a:rPr lang="tr-TR" sz="2800" dirty="0">
                <a:cs typeface="Arial" charset="0"/>
              </a:rPr>
              <a:t>T</a:t>
            </a:r>
            <a:r>
              <a:rPr lang="en-US" sz="2800" dirty="0" err="1">
                <a:cs typeface="Arial" charset="0"/>
              </a:rPr>
              <a:t>übüler</a:t>
            </a:r>
            <a:r>
              <a:rPr lang="en-US" sz="2800" dirty="0">
                <a:cs typeface="Arial" charset="0"/>
              </a:rPr>
              <a:t> atrofi </a:t>
            </a:r>
            <a:r>
              <a:rPr lang="en-US" sz="2800" dirty="0" err="1">
                <a:cs typeface="Arial" charset="0"/>
              </a:rPr>
              <a:t>ve</a:t>
            </a:r>
            <a:r>
              <a:rPr lang="tr-TR" sz="2800" dirty="0">
                <a:cs typeface="Arial" charset="0"/>
              </a:rPr>
              <a:t> </a:t>
            </a:r>
            <a:r>
              <a:rPr lang="en-US" sz="2800" dirty="0" err="1">
                <a:cs typeface="Arial" charset="0"/>
              </a:rPr>
              <a:t>interstisyel</a:t>
            </a:r>
            <a:r>
              <a:rPr lang="en-US" sz="2800" dirty="0">
                <a:cs typeface="Arial" charset="0"/>
              </a:rPr>
              <a:t> fibrozis </a:t>
            </a:r>
            <a:endParaRPr lang="tr-TR" sz="2800" dirty="0">
              <a:cs typeface="Arial" charset="0"/>
            </a:endParaRPr>
          </a:p>
          <a:p>
            <a:pPr marL="457200" indent="-457200">
              <a:lnSpc>
                <a:spcPct val="150000"/>
              </a:lnSpc>
              <a:buClr>
                <a:srgbClr val="7030A0"/>
              </a:buClr>
              <a:buFont typeface="Courier New" pitchFamily="49" charset="0"/>
              <a:buChar char="o"/>
            </a:pPr>
            <a:r>
              <a:rPr lang="tr-TR" sz="2800" dirty="0">
                <a:cs typeface="Arial" charset="0"/>
              </a:rPr>
              <a:t>A</a:t>
            </a:r>
            <a:r>
              <a:rPr lang="en-US" sz="2800" dirty="0" err="1">
                <a:cs typeface="Arial" charset="0"/>
              </a:rPr>
              <a:t>rteriyol</a:t>
            </a:r>
            <a:r>
              <a:rPr lang="en-US" sz="2800" dirty="0">
                <a:cs typeface="Arial" charset="0"/>
              </a:rPr>
              <a:t> </a:t>
            </a:r>
            <a:r>
              <a:rPr lang="en-US" sz="2800" dirty="0" err="1">
                <a:cs typeface="Arial" charset="0"/>
              </a:rPr>
              <a:t>ve</a:t>
            </a:r>
            <a:r>
              <a:rPr lang="en-US" sz="2800" dirty="0">
                <a:cs typeface="Arial" charset="0"/>
              </a:rPr>
              <a:t> </a:t>
            </a:r>
            <a:r>
              <a:rPr lang="en-US" sz="2800" dirty="0" err="1">
                <a:cs typeface="Arial" charset="0"/>
              </a:rPr>
              <a:t>büyük</a:t>
            </a:r>
            <a:r>
              <a:rPr lang="en-US" sz="2800" dirty="0">
                <a:cs typeface="Arial" charset="0"/>
              </a:rPr>
              <a:t> damar </a:t>
            </a:r>
            <a:r>
              <a:rPr lang="en-US" sz="2800" dirty="0" err="1">
                <a:cs typeface="Arial" charset="0"/>
              </a:rPr>
              <a:t>duvarlarında</a:t>
            </a:r>
            <a:endParaRPr lang="tr-TR" sz="2800" dirty="0">
              <a:cs typeface="Arial" charset="0"/>
            </a:endParaRPr>
          </a:p>
          <a:p>
            <a:pPr marL="914400" lvl="1" indent="-457200">
              <a:lnSpc>
                <a:spcPct val="150000"/>
              </a:lnSpc>
              <a:buClr>
                <a:srgbClr val="7030A0"/>
              </a:buClr>
              <a:buFont typeface="Courier New" pitchFamily="49" charset="0"/>
              <a:buChar char="o"/>
            </a:pPr>
            <a:r>
              <a:rPr lang="en-US" sz="2400" dirty="0">
                <a:cs typeface="Arial" charset="0"/>
              </a:rPr>
              <a:t>intimal </a:t>
            </a:r>
            <a:r>
              <a:rPr lang="en-US" sz="2400" dirty="0" err="1">
                <a:cs typeface="Arial" charset="0"/>
              </a:rPr>
              <a:t>kalınlaşma</a:t>
            </a:r>
            <a:endParaRPr lang="tr-TR" sz="2400" dirty="0">
              <a:cs typeface="Arial" charset="0"/>
            </a:endParaRPr>
          </a:p>
          <a:p>
            <a:pPr marL="914400" lvl="1" indent="-457200">
              <a:lnSpc>
                <a:spcPct val="150000"/>
              </a:lnSpc>
              <a:buClr>
                <a:srgbClr val="7030A0"/>
              </a:buClr>
              <a:buFont typeface="Courier New" pitchFamily="49" charset="0"/>
              <a:buChar char="o"/>
            </a:pPr>
            <a:r>
              <a:rPr lang="en-US" sz="2400" dirty="0" err="1">
                <a:cs typeface="Arial" charset="0"/>
              </a:rPr>
              <a:t>sklerotik</a:t>
            </a:r>
            <a:r>
              <a:rPr lang="en-US" sz="2400" dirty="0">
                <a:cs typeface="Arial" charset="0"/>
              </a:rPr>
              <a:t> </a:t>
            </a:r>
            <a:r>
              <a:rPr lang="en-US" sz="2400" dirty="0" err="1">
                <a:cs typeface="Arial" charset="0"/>
              </a:rPr>
              <a:t>değişiklik</a:t>
            </a:r>
            <a:endParaRPr lang="en-US" sz="2400" dirty="0">
              <a:cs typeface="Arial" charset="0"/>
            </a:endParaRPr>
          </a:p>
        </p:txBody>
      </p:sp>
      <p:sp>
        <p:nvSpPr>
          <p:cNvPr id="5" name="Başlık 2"/>
          <p:cNvSpPr>
            <a:spLocks noGrp="1"/>
          </p:cNvSpPr>
          <p:nvPr>
            <p:ph type="title"/>
          </p:nvPr>
        </p:nvSpPr>
        <p:spPr/>
        <p:txBody>
          <a:bodyPr>
            <a:normAutofit/>
          </a:bodyPr>
          <a:lstStyle/>
          <a:p>
            <a:pPr>
              <a:defRPr/>
            </a:pPr>
            <a:r>
              <a:rPr lang="tr-TR" dirty="0">
                <a:solidFill>
                  <a:srgbClr val="C00000"/>
                </a:solidFill>
                <a:latin typeface="Arial" pitchFamily="34" charset="0"/>
                <a:cs typeface="Arial" pitchFamily="34" charset="0"/>
              </a:rPr>
              <a:t>ANATOMİ</a:t>
            </a:r>
            <a:endParaRPr lang="en-US" dirty="0">
              <a:solidFill>
                <a:srgbClr val="C00000"/>
              </a:solidFill>
              <a:latin typeface="Arial" pitchFamily="34" charset="0"/>
              <a:cs typeface="Arial" pitchFamily="34" charset="0"/>
            </a:endParaRPr>
          </a:p>
        </p:txBody>
      </p:sp>
      <p:sp>
        <p:nvSpPr>
          <p:cNvPr id="38916" name="Metin kutusu 5"/>
          <p:cNvSpPr txBox="1">
            <a:spLocks noChangeArrowheads="1"/>
          </p:cNvSpPr>
          <p:nvPr/>
        </p:nvSpPr>
        <p:spPr bwMode="auto">
          <a:xfrm>
            <a:off x="7032625" y="6451601"/>
            <a:ext cx="328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sz="1200" b="1" i="1">
                <a:cs typeface="Arial" charset="0"/>
              </a:rPr>
              <a:t>Silva FG. Int Urol Nephrol 37:185-205, 2005</a:t>
            </a:r>
            <a:endParaRPr lang="en-US" sz="1200" b="1" i="1">
              <a:cs typeface="Arial" charset="0"/>
            </a:endParaRPr>
          </a:p>
        </p:txBody>
      </p:sp>
      <p:pic>
        <p:nvPicPr>
          <p:cNvPr id="6" name="Picture 1044" descr="http://medlib.med.utah.edu/WebPath/jpeg1/RENAL108.jpg"/>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7793191" y="3267554"/>
            <a:ext cx="371633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91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747D65-0336-4FB4-A297-1FC01B9E89AB}"/>
              </a:ext>
            </a:extLst>
          </p:cNvPr>
          <p:cNvSpPr>
            <a:spLocks noGrp="1"/>
          </p:cNvSpPr>
          <p:nvPr>
            <p:ph type="title"/>
          </p:nvPr>
        </p:nvSpPr>
        <p:spPr>
          <a:xfrm>
            <a:off x="983432" y="260648"/>
            <a:ext cx="10515600" cy="1325563"/>
          </a:xfrm>
        </p:spPr>
        <p:txBody>
          <a:bodyPr>
            <a:normAutofit/>
          </a:bodyPr>
          <a:lstStyle/>
          <a:p>
            <a:r>
              <a:rPr lang="tr-TR" b="1" dirty="0">
                <a:solidFill>
                  <a:srgbClr val="00B050"/>
                </a:solidFill>
                <a:ea typeface="Calibri" panose="020F0502020204030204" pitchFamily="34" charset="0"/>
                <a:cs typeface="Times New Roman" panose="02020603050405020304" pitchFamily="18" charset="0"/>
              </a:rPr>
              <a:t>Yapısal Değişiklikler</a:t>
            </a:r>
            <a:br>
              <a:rPr lang="tr-TR" b="1" dirty="0">
                <a:solidFill>
                  <a:srgbClr val="00B050"/>
                </a:solidFill>
                <a:ea typeface="Calibri" panose="020F0502020204030204" pitchFamily="34" charset="0"/>
                <a:cs typeface="Times New Roman" panose="02020603050405020304" pitchFamily="18" charset="0"/>
              </a:rPr>
            </a:br>
            <a:r>
              <a:rPr lang="tr-TR" dirty="0">
                <a:ea typeface="Calibri" panose="020F0502020204030204" pitchFamily="34" charset="0"/>
                <a:cs typeface="Times New Roman" panose="02020603050405020304" pitchFamily="18" charset="0"/>
              </a:rPr>
              <a:t>mikroskopik ve </a:t>
            </a:r>
            <a:r>
              <a:rPr lang="tr-TR" dirty="0" err="1">
                <a:ea typeface="Calibri" panose="020F0502020204030204" pitchFamily="34" charset="0"/>
                <a:cs typeface="Times New Roman" panose="02020603050405020304" pitchFamily="18" charset="0"/>
              </a:rPr>
              <a:t>makroskopik</a:t>
            </a:r>
            <a:r>
              <a:rPr lang="tr-TR" dirty="0">
                <a:ea typeface="Calibri" panose="020F0502020204030204" pitchFamily="34" charset="0"/>
                <a:cs typeface="Times New Roman" panose="02020603050405020304" pitchFamily="18" charset="0"/>
              </a:rPr>
              <a:t> </a:t>
            </a: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4283051606"/>
              </p:ext>
            </p:extLst>
          </p:nvPr>
        </p:nvGraphicFramePr>
        <p:xfrm>
          <a:off x="479376" y="1586211"/>
          <a:ext cx="5112568" cy="5011140"/>
        </p:xfrm>
        <a:graphic>
          <a:graphicData uri="http://schemas.openxmlformats.org/drawingml/2006/table">
            <a:tbl>
              <a:tblPr firstRow="1" firstCol="1" bandRow="1">
                <a:tableStyleId>{5C22544A-7EE6-4342-B048-85BDC9FD1C3A}</a:tableStyleId>
              </a:tblPr>
              <a:tblGrid>
                <a:gridCol w="4159678">
                  <a:extLst>
                    <a:ext uri="{9D8B030D-6E8A-4147-A177-3AD203B41FA5}">
                      <a16:colId xmlns:a16="http://schemas.microsoft.com/office/drawing/2014/main" val="2580936523"/>
                    </a:ext>
                  </a:extLst>
                </a:gridCol>
                <a:gridCol w="952890">
                  <a:extLst>
                    <a:ext uri="{9D8B030D-6E8A-4147-A177-3AD203B41FA5}">
                      <a16:colId xmlns:a16="http://schemas.microsoft.com/office/drawing/2014/main" val="407622890"/>
                    </a:ext>
                  </a:extLst>
                </a:gridCol>
              </a:tblGrid>
              <a:tr h="633695">
                <a:tc gridSpan="2">
                  <a:txBody>
                    <a:bodyPr/>
                    <a:lstStyle/>
                    <a:p>
                      <a:pPr algn="ctr">
                        <a:lnSpc>
                          <a:spcPct val="150000"/>
                        </a:lnSpc>
                        <a:spcAft>
                          <a:spcPts val="1000"/>
                        </a:spcAft>
                      </a:pPr>
                      <a:r>
                        <a:rPr lang="tr-TR" sz="2000" kern="1200">
                          <a:effectLst/>
                        </a:rPr>
                        <a:t>Yapısal değişiklikler (makroskopik)</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tr-TR"/>
                    </a:p>
                  </a:txBody>
                  <a:tcPr/>
                </a:tc>
                <a:extLst>
                  <a:ext uri="{0D108BD9-81ED-4DB2-BD59-A6C34878D82A}">
                    <a16:rowId xmlns:a16="http://schemas.microsoft.com/office/drawing/2014/main" val="3389660750"/>
                  </a:ext>
                </a:extLst>
              </a:tr>
              <a:tr h="633695">
                <a:tc>
                  <a:txBody>
                    <a:bodyPr/>
                    <a:lstStyle/>
                    <a:p>
                      <a:pPr>
                        <a:lnSpc>
                          <a:spcPct val="150000"/>
                        </a:lnSpc>
                        <a:spcAft>
                          <a:spcPts val="1000"/>
                        </a:spcAft>
                      </a:pPr>
                      <a:r>
                        <a:rPr lang="tr-TR" sz="2000" kern="1200">
                          <a:effectLst/>
                        </a:rPr>
                        <a:t>Nefron sayısı</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Azalır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0665231"/>
                  </a:ext>
                </a:extLst>
              </a:tr>
              <a:tr h="633695">
                <a:tc>
                  <a:txBody>
                    <a:bodyPr/>
                    <a:lstStyle/>
                    <a:p>
                      <a:pPr>
                        <a:lnSpc>
                          <a:spcPct val="150000"/>
                        </a:lnSpc>
                        <a:spcAft>
                          <a:spcPts val="1000"/>
                        </a:spcAft>
                      </a:pPr>
                      <a:r>
                        <a:rPr lang="tr-TR" sz="2000" kern="1200" dirty="0">
                          <a:effectLst/>
                        </a:rPr>
                        <a:t>Böbrek boyutu ve volümü</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Azalır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553987830"/>
                  </a:ext>
                </a:extLst>
              </a:tr>
              <a:tr h="633695">
                <a:tc>
                  <a:txBody>
                    <a:bodyPr/>
                    <a:lstStyle/>
                    <a:p>
                      <a:pPr>
                        <a:lnSpc>
                          <a:spcPct val="150000"/>
                        </a:lnSpc>
                        <a:spcAft>
                          <a:spcPts val="1000"/>
                        </a:spcAft>
                      </a:pPr>
                      <a:r>
                        <a:rPr lang="tr-TR" sz="2000" kern="1200">
                          <a:effectLst/>
                        </a:rPr>
                        <a:t>Korteks kalınlığı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Azalır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542857717"/>
                  </a:ext>
                </a:extLst>
              </a:tr>
              <a:tr h="633695">
                <a:tc>
                  <a:txBody>
                    <a:bodyPr/>
                    <a:lstStyle/>
                    <a:p>
                      <a:pPr>
                        <a:lnSpc>
                          <a:spcPct val="150000"/>
                        </a:lnSpc>
                        <a:spcAft>
                          <a:spcPts val="1000"/>
                        </a:spcAft>
                      </a:pPr>
                      <a:r>
                        <a:rPr lang="tr-TR" sz="2000" kern="1200">
                          <a:effectLst/>
                        </a:rPr>
                        <a:t>Böbrek kistleri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Artar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247351419"/>
                  </a:ext>
                </a:extLst>
              </a:tr>
              <a:tr h="575275">
                <a:tc>
                  <a:txBody>
                    <a:bodyPr/>
                    <a:lstStyle/>
                    <a:p>
                      <a:pPr>
                        <a:lnSpc>
                          <a:spcPct val="150000"/>
                        </a:lnSpc>
                        <a:spcAft>
                          <a:spcPts val="1000"/>
                        </a:spcAft>
                      </a:pPr>
                      <a:r>
                        <a:rPr lang="tr-TR" sz="2000" kern="1200">
                          <a:effectLst/>
                        </a:rPr>
                        <a:t>Kalsifikasyon</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Artar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26278828"/>
                  </a:ext>
                </a:extLst>
              </a:tr>
              <a:tr h="633695">
                <a:tc>
                  <a:txBody>
                    <a:bodyPr/>
                    <a:lstStyle/>
                    <a:p>
                      <a:pPr>
                        <a:lnSpc>
                          <a:spcPct val="150000"/>
                        </a:lnSpc>
                        <a:spcAft>
                          <a:spcPts val="1000"/>
                        </a:spcAft>
                      </a:pPr>
                      <a:r>
                        <a:rPr lang="tr-TR" sz="2000" kern="1200">
                          <a:effectLst/>
                        </a:rPr>
                        <a:t>Kortikal skar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Artar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60064337"/>
                  </a:ext>
                </a:extLst>
              </a:tr>
              <a:tr h="633695">
                <a:tc>
                  <a:txBody>
                    <a:bodyPr/>
                    <a:lstStyle/>
                    <a:p>
                      <a:pPr>
                        <a:lnSpc>
                          <a:spcPct val="150000"/>
                        </a:lnSpc>
                        <a:spcAft>
                          <a:spcPts val="1000"/>
                        </a:spcAft>
                      </a:pPr>
                      <a:r>
                        <a:rPr lang="tr-TR" sz="2000" kern="1200">
                          <a:effectLst/>
                        </a:rPr>
                        <a:t>Renal arter aterosklerozu</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Artar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837198773"/>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787706002"/>
              </p:ext>
            </p:extLst>
          </p:nvPr>
        </p:nvGraphicFramePr>
        <p:xfrm>
          <a:off x="6168008" y="1586212"/>
          <a:ext cx="5331024" cy="5124992"/>
        </p:xfrm>
        <a:graphic>
          <a:graphicData uri="http://schemas.openxmlformats.org/drawingml/2006/table">
            <a:tbl>
              <a:tblPr firstRow="1" firstCol="1" bandRow="1">
                <a:tableStyleId>{93296810-A885-4BE3-A3E7-6D5BEEA58F35}</a:tableStyleId>
              </a:tblPr>
              <a:tblGrid>
                <a:gridCol w="3210561">
                  <a:extLst>
                    <a:ext uri="{9D8B030D-6E8A-4147-A177-3AD203B41FA5}">
                      <a16:colId xmlns:a16="http://schemas.microsoft.com/office/drawing/2014/main" val="849872151"/>
                    </a:ext>
                  </a:extLst>
                </a:gridCol>
                <a:gridCol w="2120463">
                  <a:extLst>
                    <a:ext uri="{9D8B030D-6E8A-4147-A177-3AD203B41FA5}">
                      <a16:colId xmlns:a16="http://schemas.microsoft.com/office/drawing/2014/main" val="4068806792"/>
                    </a:ext>
                  </a:extLst>
                </a:gridCol>
              </a:tblGrid>
              <a:tr h="673310">
                <a:tc gridSpan="2">
                  <a:txBody>
                    <a:bodyPr/>
                    <a:lstStyle/>
                    <a:p>
                      <a:pPr algn="ctr">
                        <a:lnSpc>
                          <a:spcPct val="150000"/>
                        </a:lnSpc>
                        <a:spcAft>
                          <a:spcPts val="1000"/>
                        </a:spcAft>
                      </a:pPr>
                      <a:r>
                        <a:rPr lang="tr-TR" sz="2000" kern="1200" dirty="0">
                          <a:effectLst/>
                        </a:rPr>
                        <a:t>Fonksiyonel değişiklikler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hMerge="1">
                  <a:txBody>
                    <a:bodyPr/>
                    <a:lstStyle/>
                    <a:p>
                      <a:endParaRPr lang="tr-TR"/>
                    </a:p>
                  </a:txBody>
                  <a:tcPr/>
                </a:tc>
                <a:extLst>
                  <a:ext uri="{0D108BD9-81ED-4DB2-BD59-A6C34878D82A}">
                    <a16:rowId xmlns:a16="http://schemas.microsoft.com/office/drawing/2014/main" val="3786450406"/>
                  </a:ext>
                </a:extLst>
              </a:tr>
              <a:tr h="673310">
                <a:tc>
                  <a:txBody>
                    <a:bodyPr/>
                    <a:lstStyle/>
                    <a:p>
                      <a:pPr>
                        <a:lnSpc>
                          <a:spcPct val="150000"/>
                        </a:lnSpc>
                        <a:spcAft>
                          <a:spcPts val="1000"/>
                        </a:spcAft>
                      </a:pPr>
                      <a:r>
                        <a:rPr lang="tr-TR" sz="2000" kern="1200">
                          <a:effectLst/>
                        </a:rPr>
                        <a:t>GFH </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Azalır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69645148"/>
                  </a:ext>
                </a:extLst>
              </a:tr>
              <a:tr h="673310">
                <a:tc>
                  <a:txBody>
                    <a:bodyPr/>
                    <a:lstStyle/>
                    <a:p>
                      <a:pPr>
                        <a:lnSpc>
                          <a:spcPct val="150000"/>
                        </a:lnSpc>
                        <a:spcAft>
                          <a:spcPts val="1000"/>
                        </a:spcAft>
                      </a:pPr>
                      <a:r>
                        <a:rPr lang="tr-TR" sz="2000" kern="1200" dirty="0" err="1">
                          <a:effectLst/>
                        </a:rPr>
                        <a:t>Nefron</a:t>
                      </a:r>
                      <a:r>
                        <a:rPr lang="tr-TR" sz="2000" kern="1200" dirty="0">
                          <a:effectLst/>
                        </a:rPr>
                        <a:t> başına GFH</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Değişmez</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065059798"/>
                  </a:ext>
                </a:extLst>
              </a:tr>
              <a:tr h="673310">
                <a:tc>
                  <a:txBody>
                    <a:bodyPr/>
                    <a:lstStyle/>
                    <a:p>
                      <a:pPr>
                        <a:lnSpc>
                          <a:spcPct val="150000"/>
                        </a:lnSpc>
                        <a:spcAft>
                          <a:spcPts val="1000"/>
                        </a:spcAft>
                      </a:pPr>
                      <a:r>
                        <a:rPr lang="tr-TR" sz="2000" kern="1200" dirty="0">
                          <a:effectLst/>
                        </a:rPr>
                        <a:t>Renal</a:t>
                      </a:r>
                      <a:r>
                        <a:rPr lang="tr-TR" sz="2000" kern="1200" baseline="0" dirty="0">
                          <a:effectLst/>
                        </a:rPr>
                        <a:t> plazma akımı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Azalır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849704310"/>
                  </a:ext>
                </a:extLst>
              </a:tr>
              <a:tr h="611238">
                <a:tc>
                  <a:txBody>
                    <a:bodyPr/>
                    <a:lstStyle/>
                    <a:p>
                      <a:pPr>
                        <a:lnSpc>
                          <a:spcPct val="150000"/>
                        </a:lnSpc>
                        <a:spcAft>
                          <a:spcPts val="1000"/>
                        </a:spcAft>
                      </a:pPr>
                      <a:r>
                        <a:rPr lang="tr-TR" sz="2000" kern="1200">
                          <a:effectLst/>
                        </a:rPr>
                        <a:t>Filtrasyon fraksiyonu (GFH/RPA)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Değişmez/ Artar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389102247"/>
                  </a:ext>
                </a:extLst>
              </a:tr>
              <a:tr h="673310">
                <a:tc>
                  <a:txBody>
                    <a:bodyPr/>
                    <a:lstStyle/>
                    <a:p>
                      <a:pPr>
                        <a:lnSpc>
                          <a:spcPct val="150000"/>
                        </a:lnSpc>
                        <a:spcAft>
                          <a:spcPts val="1000"/>
                        </a:spcAft>
                      </a:pPr>
                      <a:r>
                        <a:rPr lang="tr-TR" sz="2000" kern="1200">
                          <a:effectLst/>
                        </a:rPr>
                        <a:t>İdrar konsantrasyon kapasitesi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a:effectLst/>
                        </a:rPr>
                        <a:t>Azalır</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373643647"/>
                  </a:ext>
                </a:extLst>
              </a:tr>
              <a:tr h="673310">
                <a:tc>
                  <a:txBody>
                    <a:bodyPr/>
                    <a:lstStyle/>
                    <a:p>
                      <a:pPr>
                        <a:lnSpc>
                          <a:spcPct val="150000"/>
                        </a:lnSpc>
                        <a:spcAft>
                          <a:spcPts val="1000"/>
                        </a:spcAft>
                      </a:pPr>
                      <a:r>
                        <a:rPr lang="tr-TR" sz="2000" kern="1200">
                          <a:effectLst/>
                        </a:rPr>
                        <a:t>İdrar dilüsyon kapasitesi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50000"/>
                        </a:lnSpc>
                        <a:spcAft>
                          <a:spcPts val="1000"/>
                        </a:spcAft>
                      </a:pPr>
                      <a:r>
                        <a:rPr lang="tr-TR" sz="2000" kern="1200" dirty="0">
                          <a:effectLst/>
                        </a:rPr>
                        <a:t>Azalır</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411965073"/>
                  </a:ext>
                </a:extLst>
              </a:tr>
            </a:tbl>
          </a:graphicData>
        </a:graphic>
      </p:graphicFrame>
    </p:spTree>
    <p:extLst>
      <p:ext uri="{BB962C8B-B14F-4D97-AF65-F5344CB8AC3E}">
        <p14:creationId xmlns:p14="http://schemas.microsoft.com/office/powerpoint/2010/main" val="75855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6E84-47A8-8E5D-7E53-1801D0A6EF45}"/>
              </a:ext>
            </a:extLst>
          </p:cNvPr>
          <p:cNvSpPr>
            <a:spLocks noGrp="1"/>
          </p:cNvSpPr>
          <p:nvPr>
            <p:ph type="title"/>
          </p:nvPr>
        </p:nvSpPr>
        <p:spPr>
          <a:xfrm>
            <a:off x="597543" y="176895"/>
            <a:ext cx="11018440" cy="1325563"/>
          </a:xfrm>
        </p:spPr>
        <p:txBody>
          <a:bodyPr>
            <a:normAutofit/>
          </a:bodyPr>
          <a:lstStyle/>
          <a:p>
            <a:r>
              <a:rPr lang="tr-TR" sz="4000" b="1" i="0" dirty="0">
                <a:solidFill>
                  <a:srgbClr val="0D0D0D"/>
                </a:solidFill>
                <a:effectLst/>
                <a:latin typeface="ui-sans-serif"/>
              </a:rPr>
              <a:t>Yaşlanma ve Böbrek Anatomisinde Değişiklikler</a:t>
            </a:r>
            <a:endParaRPr lang="tr-TR" sz="4000" dirty="0"/>
          </a:p>
        </p:txBody>
      </p:sp>
      <p:sp>
        <p:nvSpPr>
          <p:cNvPr id="3" name="Content Placeholder 2">
            <a:extLst>
              <a:ext uri="{FF2B5EF4-FFF2-40B4-BE49-F238E27FC236}">
                <a16:creationId xmlns:a16="http://schemas.microsoft.com/office/drawing/2014/main" id="{BFC24ACE-C8FE-1243-050B-40F0F7CC9EDC}"/>
              </a:ext>
            </a:extLst>
          </p:cNvPr>
          <p:cNvSpPr>
            <a:spLocks noGrp="1"/>
          </p:cNvSpPr>
          <p:nvPr>
            <p:ph idx="1"/>
          </p:nvPr>
        </p:nvSpPr>
        <p:spPr>
          <a:xfrm>
            <a:off x="191344" y="1825624"/>
            <a:ext cx="5256584" cy="4843735"/>
          </a:xfrm>
        </p:spPr>
        <p:txBody>
          <a:bodyPr>
            <a:normAutofit fontScale="62500" lnSpcReduction="20000"/>
          </a:bodyPr>
          <a:lstStyle/>
          <a:p>
            <a:r>
              <a:rPr lang="tr-TR" b="0" i="0" dirty="0">
                <a:solidFill>
                  <a:srgbClr val="0D0D0D"/>
                </a:solidFill>
                <a:effectLst/>
                <a:latin typeface="ui-sans-serif"/>
              </a:rPr>
              <a:t>Böbrek, yaşamın </a:t>
            </a:r>
            <a:r>
              <a:rPr lang="tr-TR" b="1" i="0" dirty="0">
                <a:solidFill>
                  <a:srgbClr val="0D0D0D"/>
                </a:solidFill>
                <a:effectLst/>
                <a:latin typeface="ui-sans-serif"/>
              </a:rPr>
              <a:t>4. </a:t>
            </a:r>
            <a:r>
              <a:rPr lang="tr-TR" b="1" i="0" dirty="0" err="1">
                <a:solidFill>
                  <a:srgbClr val="0D0D0D"/>
                </a:solidFill>
                <a:effectLst/>
                <a:latin typeface="ui-sans-serif"/>
              </a:rPr>
              <a:t>dekatında</a:t>
            </a:r>
            <a:r>
              <a:rPr lang="tr-TR" b="1" i="0" dirty="0">
                <a:solidFill>
                  <a:srgbClr val="0D0D0D"/>
                </a:solidFill>
                <a:effectLst/>
                <a:latin typeface="ui-sans-serif"/>
              </a:rPr>
              <a:t> maksimum boyutuna (yaklaşık 12 cm, 400 g)</a:t>
            </a:r>
            <a:r>
              <a:rPr lang="tr-TR" b="0" i="0" dirty="0">
                <a:solidFill>
                  <a:srgbClr val="0D0D0D"/>
                </a:solidFill>
                <a:effectLst/>
                <a:latin typeface="ui-sans-serif"/>
              </a:rPr>
              <a:t> ulaşır.</a:t>
            </a:r>
          </a:p>
          <a:p>
            <a:r>
              <a:rPr lang="tr-TR" b="0" i="0" dirty="0">
                <a:solidFill>
                  <a:srgbClr val="0D0D0D"/>
                </a:solidFill>
                <a:effectLst/>
                <a:latin typeface="ui-sans-serif"/>
              </a:rPr>
              <a:t>Sonrasında her dekatta böbrek kitlesinde </a:t>
            </a:r>
            <a:r>
              <a:rPr lang="tr-TR" b="1" i="0" dirty="0">
                <a:solidFill>
                  <a:srgbClr val="0D0D0D"/>
                </a:solidFill>
                <a:effectLst/>
                <a:latin typeface="ui-sans-serif"/>
              </a:rPr>
              <a:t>yaklaşık %10 azalma</a:t>
            </a:r>
            <a:r>
              <a:rPr lang="tr-TR" b="0" i="0" dirty="0">
                <a:solidFill>
                  <a:srgbClr val="0D0D0D"/>
                </a:solidFill>
                <a:effectLst/>
                <a:latin typeface="ui-sans-serif"/>
              </a:rPr>
              <a:t> olur.</a:t>
            </a:r>
          </a:p>
          <a:p>
            <a:r>
              <a:rPr lang="tr-TR" b="0" i="0" dirty="0">
                <a:solidFill>
                  <a:srgbClr val="0D0D0D"/>
                </a:solidFill>
                <a:effectLst/>
                <a:latin typeface="ui-sans-serif"/>
              </a:rPr>
              <a:t>Bu doğal azalma, </a:t>
            </a:r>
            <a:r>
              <a:rPr lang="tr-TR" b="1" i="0" dirty="0">
                <a:solidFill>
                  <a:srgbClr val="0D0D0D"/>
                </a:solidFill>
                <a:effectLst/>
                <a:latin typeface="ui-sans-serif"/>
              </a:rPr>
              <a:t>kortikal incelme</a:t>
            </a:r>
            <a:r>
              <a:rPr lang="tr-TR" b="0" i="0" dirty="0">
                <a:solidFill>
                  <a:srgbClr val="0D0D0D"/>
                </a:solidFill>
                <a:effectLst/>
                <a:latin typeface="ui-sans-serif"/>
              </a:rPr>
              <a:t> ve </a:t>
            </a:r>
            <a:r>
              <a:rPr lang="tr-TR" b="1" i="0" dirty="0">
                <a:solidFill>
                  <a:srgbClr val="0D0D0D"/>
                </a:solidFill>
                <a:effectLst/>
                <a:latin typeface="ui-sans-serif"/>
              </a:rPr>
              <a:t>fonksiyonel nefron sayısında azalma</a:t>
            </a:r>
            <a:r>
              <a:rPr lang="tr-TR" b="0" i="0" dirty="0">
                <a:solidFill>
                  <a:srgbClr val="0D0D0D"/>
                </a:solidFill>
                <a:effectLst/>
                <a:latin typeface="ui-sans-serif"/>
              </a:rPr>
              <a:t> ile ilişkilidir.</a:t>
            </a:r>
          </a:p>
          <a:p>
            <a:r>
              <a:rPr lang="tr-TR" b="0" i="0" dirty="0">
                <a:solidFill>
                  <a:srgbClr val="0D0D0D"/>
                </a:solidFill>
                <a:effectLst/>
                <a:latin typeface="ui-sans-serif"/>
              </a:rPr>
              <a:t>Sağlıklı donör böbreklerinde yapılan histolojik analizlerde:</a:t>
            </a:r>
          </a:p>
          <a:p>
            <a:pPr marL="742950" lvl="1" indent="-285750"/>
            <a:r>
              <a:rPr lang="tr-TR" b="1" i="0" dirty="0" err="1">
                <a:solidFill>
                  <a:srgbClr val="0D0D0D"/>
                </a:solidFill>
                <a:effectLst/>
                <a:latin typeface="ui-sans-serif"/>
              </a:rPr>
              <a:t>Nonsklerotik</a:t>
            </a:r>
            <a:r>
              <a:rPr lang="tr-TR" b="1" i="0" dirty="0">
                <a:solidFill>
                  <a:srgbClr val="0D0D0D"/>
                </a:solidFill>
                <a:effectLst/>
                <a:latin typeface="ui-sans-serif"/>
              </a:rPr>
              <a:t> glomerül sayısı</a:t>
            </a:r>
            <a:r>
              <a:rPr lang="tr-TR" b="0" i="0" dirty="0">
                <a:solidFill>
                  <a:srgbClr val="0D0D0D"/>
                </a:solidFill>
                <a:effectLst/>
                <a:latin typeface="ui-sans-serif"/>
              </a:rPr>
              <a:t>, 70–75 yaş grubunda 18–29 yaşa göre </a:t>
            </a:r>
            <a:r>
              <a:rPr lang="tr-TR" b="1" i="0" dirty="0">
                <a:solidFill>
                  <a:srgbClr val="0D0D0D"/>
                </a:solidFill>
                <a:effectLst/>
                <a:latin typeface="ui-sans-serif"/>
              </a:rPr>
              <a:t>%48 daha az</a:t>
            </a:r>
            <a:r>
              <a:rPr lang="tr-TR" b="0" i="0" dirty="0">
                <a:solidFill>
                  <a:srgbClr val="0D0D0D"/>
                </a:solidFill>
                <a:effectLst/>
                <a:latin typeface="ui-sans-serif"/>
              </a:rPr>
              <a:t> bulunmuştur.</a:t>
            </a:r>
          </a:p>
          <a:p>
            <a:pPr marL="742950" lvl="1" indent="-285750"/>
            <a:r>
              <a:rPr lang="tr-TR" b="0" i="0" dirty="0">
                <a:solidFill>
                  <a:srgbClr val="0D0D0D"/>
                </a:solidFill>
                <a:effectLst/>
                <a:latin typeface="ui-sans-serif"/>
              </a:rPr>
              <a:t>Buna karşılık </a:t>
            </a:r>
            <a:r>
              <a:rPr lang="tr-TR" b="1" i="0" dirty="0">
                <a:solidFill>
                  <a:srgbClr val="0D0D0D"/>
                </a:solidFill>
                <a:effectLst/>
                <a:latin typeface="ui-sans-serif"/>
              </a:rPr>
              <a:t>kortikal hacim %16 azalmış</a:t>
            </a:r>
            <a:r>
              <a:rPr lang="tr-TR" b="0" i="0" dirty="0">
                <a:solidFill>
                  <a:srgbClr val="0D0D0D"/>
                </a:solidFill>
                <a:effectLst/>
                <a:latin typeface="ui-sans-serif"/>
              </a:rPr>
              <a:t>, </a:t>
            </a:r>
            <a:r>
              <a:rPr lang="tr-TR" b="1" i="0" dirty="0">
                <a:solidFill>
                  <a:srgbClr val="0D0D0D"/>
                </a:solidFill>
                <a:effectLst/>
                <a:latin typeface="ui-sans-serif"/>
              </a:rPr>
              <a:t>global sklerotik glomerül oranı %15 artmıştır.</a:t>
            </a:r>
            <a:endParaRPr lang="tr-TR" b="0" i="0" dirty="0">
              <a:solidFill>
                <a:srgbClr val="0D0D0D"/>
              </a:solidFill>
              <a:effectLst/>
              <a:latin typeface="ui-sans-serif"/>
            </a:endParaRPr>
          </a:p>
          <a:p>
            <a:r>
              <a:rPr lang="tr-TR" b="0" i="0" dirty="0">
                <a:solidFill>
                  <a:srgbClr val="0D0D0D"/>
                </a:solidFill>
                <a:effectLst/>
                <a:latin typeface="ui-sans-serif"/>
              </a:rPr>
              <a:t>Bu durum, yaşlanmayla birlikte </a:t>
            </a:r>
            <a:r>
              <a:rPr lang="tr-TR" b="1" i="0" dirty="0">
                <a:solidFill>
                  <a:srgbClr val="0D0D0D"/>
                </a:solidFill>
                <a:effectLst/>
                <a:latin typeface="ui-sans-serif"/>
              </a:rPr>
              <a:t>sklerotik glomerüllerin atrofi ve rezorpsiyonu</a:t>
            </a:r>
            <a:r>
              <a:rPr lang="tr-TR" b="0" i="0" dirty="0">
                <a:solidFill>
                  <a:srgbClr val="0D0D0D"/>
                </a:solidFill>
                <a:effectLst/>
                <a:latin typeface="ui-sans-serif"/>
              </a:rPr>
              <a:t>, kalan nefronlarda ise </a:t>
            </a:r>
            <a:r>
              <a:rPr lang="tr-TR" b="1" i="0" dirty="0" err="1">
                <a:solidFill>
                  <a:srgbClr val="0D0D0D"/>
                </a:solidFill>
                <a:effectLst/>
                <a:latin typeface="ui-sans-serif"/>
              </a:rPr>
              <a:t>kompansatuar</a:t>
            </a:r>
            <a:r>
              <a:rPr lang="tr-TR" b="1" i="0" dirty="0">
                <a:solidFill>
                  <a:srgbClr val="0D0D0D"/>
                </a:solidFill>
                <a:effectLst/>
                <a:latin typeface="ui-sans-serif"/>
              </a:rPr>
              <a:t> hipertrofi</a:t>
            </a:r>
            <a:r>
              <a:rPr lang="tr-TR" b="0" i="0" dirty="0">
                <a:solidFill>
                  <a:srgbClr val="0D0D0D"/>
                </a:solidFill>
                <a:effectLst/>
                <a:latin typeface="ui-sans-serif"/>
              </a:rPr>
              <a:t> geliştiğini düşündürür.</a:t>
            </a:r>
          </a:p>
          <a:p>
            <a:r>
              <a:rPr lang="tr-TR" b="0" i="0" dirty="0">
                <a:solidFill>
                  <a:srgbClr val="0D0D0D"/>
                </a:solidFill>
                <a:effectLst/>
                <a:latin typeface="ui-sans-serif"/>
              </a:rPr>
              <a:t>Ayrıca yaşlanma ile birlikte </a:t>
            </a:r>
            <a:r>
              <a:rPr lang="tr-TR" b="1" i="0" dirty="0">
                <a:solidFill>
                  <a:srgbClr val="0D0D0D"/>
                </a:solidFill>
                <a:effectLst/>
                <a:latin typeface="ui-sans-serif"/>
              </a:rPr>
              <a:t>basit parankimal ve </a:t>
            </a:r>
            <a:r>
              <a:rPr lang="tr-TR" b="1" i="0" dirty="0" err="1">
                <a:solidFill>
                  <a:srgbClr val="0D0D0D"/>
                </a:solidFill>
                <a:effectLst/>
                <a:latin typeface="ui-sans-serif"/>
              </a:rPr>
              <a:t>parapelvik</a:t>
            </a:r>
            <a:r>
              <a:rPr lang="tr-TR" b="1" i="0" dirty="0">
                <a:solidFill>
                  <a:srgbClr val="0D0D0D"/>
                </a:solidFill>
                <a:effectLst/>
                <a:latin typeface="ui-sans-serif"/>
              </a:rPr>
              <a:t> kistler</a:t>
            </a:r>
            <a:r>
              <a:rPr lang="tr-TR" b="0" i="0" dirty="0">
                <a:solidFill>
                  <a:srgbClr val="0D0D0D"/>
                </a:solidFill>
                <a:effectLst/>
                <a:latin typeface="ui-sans-serif"/>
              </a:rPr>
              <a:t> ile </a:t>
            </a:r>
            <a:r>
              <a:rPr lang="tr-TR" b="1" i="0" dirty="0" err="1">
                <a:solidFill>
                  <a:srgbClr val="0D0D0D"/>
                </a:solidFill>
                <a:effectLst/>
                <a:latin typeface="ui-sans-serif"/>
              </a:rPr>
              <a:t>anjiyomiyolipom</a:t>
            </a:r>
            <a:r>
              <a:rPr lang="tr-TR" b="0" i="0" dirty="0">
                <a:solidFill>
                  <a:srgbClr val="0D0D0D"/>
                </a:solidFill>
                <a:effectLst/>
                <a:latin typeface="ui-sans-serif"/>
              </a:rPr>
              <a:t> sıklığı artar.</a:t>
            </a:r>
          </a:p>
          <a:p>
            <a:endParaRPr lang="tr-TR" dirty="0"/>
          </a:p>
        </p:txBody>
      </p:sp>
      <p:pic>
        <p:nvPicPr>
          <p:cNvPr id="9" name="Picture 8" descr="A graph with numbers and a line&#10;&#10;AI-generated content may be incorrect.">
            <a:extLst>
              <a:ext uri="{FF2B5EF4-FFF2-40B4-BE49-F238E27FC236}">
                <a16:creationId xmlns:a16="http://schemas.microsoft.com/office/drawing/2014/main" id="{0C24813E-CA62-55B7-00F0-F9151AD53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936" y="1760310"/>
            <a:ext cx="6786635" cy="2896286"/>
          </a:xfrm>
          <a:prstGeom prst="rect">
            <a:avLst/>
          </a:prstGeom>
        </p:spPr>
      </p:pic>
      <p:sp>
        <p:nvSpPr>
          <p:cNvPr id="11" name="TextBox 10">
            <a:extLst>
              <a:ext uri="{FF2B5EF4-FFF2-40B4-BE49-F238E27FC236}">
                <a16:creationId xmlns:a16="http://schemas.microsoft.com/office/drawing/2014/main" id="{CBB73D14-B504-53EE-BBD3-A3113C7EB061}"/>
              </a:ext>
            </a:extLst>
          </p:cNvPr>
          <p:cNvSpPr txBox="1"/>
          <p:nvPr/>
        </p:nvSpPr>
        <p:spPr>
          <a:xfrm>
            <a:off x="6208593" y="4524089"/>
            <a:ext cx="6097978" cy="369332"/>
          </a:xfrm>
          <a:prstGeom prst="rect">
            <a:avLst/>
          </a:prstGeom>
          <a:noFill/>
        </p:spPr>
        <p:txBody>
          <a:bodyPr wrap="square">
            <a:spAutoFit/>
          </a:bodyPr>
          <a:lstStyle/>
          <a:p>
            <a:r>
              <a:rPr lang="tr-TR" dirty="0"/>
              <a:t>Age-Specific Incidence of Glomerulosclerosis</a:t>
            </a:r>
          </a:p>
        </p:txBody>
      </p:sp>
      <p:sp>
        <p:nvSpPr>
          <p:cNvPr id="13" name="TextBox 12">
            <a:extLst>
              <a:ext uri="{FF2B5EF4-FFF2-40B4-BE49-F238E27FC236}">
                <a16:creationId xmlns:a16="http://schemas.microsoft.com/office/drawing/2014/main" id="{CB7DFBFC-E1D2-F5DE-94CD-3A637073B924}"/>
              </a:ext>
            </a:extLst>
          </p:cNvPr>
          <p:cNvSpPr txBox="1"/>
          <p:nvPr/>
        </p:nvSpPr>
        <p:spPr>
          <a:xfrm>
            <a:off x="8073483" y="6023028"/>
            <a:ext cx="6602680" cy="369332"/>
          </a:xfrm>
          <a:prstGeom prst="rect">
            <a:avLst/>
          </a:prstGeom>
          <a:noFill/>
        </p:spPr>
        <p:txBody>
          <a:bodyPr wrap="square">
            <a:spAutoFit/>
          </a:bodyPr>
          <a:lstStyle/>
          <a:p>
            <a:r>
              <a:rPr lang="en-US" dirty="0"/>
              <a:t>Am J Kidney Dis.2012;59[5]:611–618.</a:t>
            </a:r>
            <a:endParaRPr lang="tr-TR" dirty="0"/>
          </a:p>
        </p:txBody>
      </p:sp>
    </p:spTree>
    <p:extLst>
      <p:ext uri="{BB962C8B-B14F-4D97-AF65-F5344CB8AC3E}">
        <p14:creationId xmlns:p14="http://schemas.microsoft.com/office/powerpoint/2010/main" val="2879615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CFDF1DD-C9EB-4BD2-80F4-7C7B2BC085E0}"/>
              </a:ext>
            </a:extLst>
          </p:cNvPr>
          <p:cNvPicPr>
            <a:picLocks noChangeAspect="1"/>
          </p:cNvPicPr>
          <p:nvPr/>
        </p:nvPicPr>
        <p:blipFill>
          <a:blip r:embed="rId2"/>
          <a:stretch>
            <a:fillRect/>
          </a:stretch>
        </p:blipFill>
        <p:spPr>
          <a:xfrm>
            <a:off x="335360" y="723252"/>
            <a:ext cx="7128792" cy="5981832"/>
          </a:xfrm>
          <a:prstGeom prst="rect">
            <a:avLst/>
          </a:prstGeom>
        </p:spPr>
      </p:pic>
      <p:sp>
        <p:nvSpPr>
          <p:cNvPr id="7" name="Metin kutusu 6">
            <a:extLst>
              <a:ext uri="{FF2B5EF4-FFF2-40B4-BE49-F238E27FC236}">
                <a16:creationId xmlns:a16="http://schemas.microsoft.com/office/drawing/2014/main" id="{60430A53-B783-4AEC-9D83-C87B6DA069DB}"/>
              </a:ext>
            </a:extLst>
          </p:cNvPr>
          <p:cNvSpPr txBox="1"/>
          <p:nvPr/>
        </p:nvSpPr>
        <p:spPr>
          <a:xfrm>
            <a:off x="7968208" y="1340768"/>
            <a:ext cx="3888432" cy="1754326"/>
          </a:xfrm>
          <a:prstGeom prst="rect">
            <a:avLst/>
          </a:prstGeom>
          <a:noFill/>
        </p:spPr>
        <p:txBody>
          <a:bodyPr wrap="square">
            <a:spAutoFit/>
          </a:bodyPr>
          <a:lstStyle/>
          <a:p>
            <a:r>
              <a:rPr lang="tr-TR" b="1" dirty="0"/>
              <a:t>Klinik Pratik Bilgi:</a:t>
            </a:r>
          </a:p>
          <a:p>
            <a:r>
              <a:rPr lang="tr-TR" dirty="0"/>
              <a:t>Global olarak </a:t>
            </a:r>
            <a:r>
              <a:rPr lang="tr-TR" dirty="0" err="1"/>
              <a:t>sklerotik</a:t>
            </a:r>
            <a:r>
              <a:rPr lang="tr-TR" dirty="0"/>
              <a:t> glomerüllerin yaşla birlikte artması, renal biyopsi değerlendirmesinde yaşlı böbreklerin daha doğru değerlendirilmesini engelleyebilir.</a:t>
            </a:r>
          </a:p>
        </p:txBody>
      </p:sp>
      <p:sp>
        <p:nvSpPr>
          <p:cNvPr id="9" name="Metin kutusu 8">
            <a:extLst>
              <a:ext uri="{FF2B5EF4-FFF2-40B4-BE49-F238E27FC236}">
                <a16:creationId xmlns:a16="http://schemas.microsoft.com/office/drawing/2014/main" id="{0590CC97-2064-4FE5-977D-5AABA0DBF0FE}"/>
              </a:ext>
            </a:extLst>
          </p:cNvPr>
          <p:cNvSpPr txBox="1"/>
          <p:nvPr/>
        </p:nvSpPr>
        <p:spPr>
          <a:xfrm>
            <a:off x="8832304" y="6357521"/>
            <a:ext cx="6093500" cy="369332"/>
          </a:xfrm>
          <a:prstGeom prst="rect">
            <a:avLst/>
          </a:prstGeom>
          <a:noFill/>
        </p:spPr>
        <p:txBody>
          <a:bodyPr wrap="square">
            <a:spAutoFit/>
          </a:bodyPr>
          <a:lstStyle/>
          <a:p>
            <a:r>
              <a:rPr lang="tr-TR" dirty="0"/>
              <a:t>NDT 2015;30:2034−2039.</a:t>
            </a:r>
          </a:p>
        </p:txBody>
      </p:sp>
    </p:spTree>
    <p:extLst>
      <p:ext uri="{BB962C8B-B14F-4D97-AF65-F5344CB8AC3E}">
        <p14:creationId xmlns:p14="http://schemas.microsoft.com/office/powerpoint/2010/main" val="4287239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Başlık 2"/>
          <p:cNvSpPr>
            <a:spLocks noGrp="1"/>
          </p:cNvSpPr>
          <p:nvPr>
            <p:ph type="title"/>
          </p:nvPr>
        </p:nvSpPr>
        <p:spPr/>
        <p:txBody>
          <a:bodyPr>
            <a:normAutofit/>
          </a:bodyPr>
          <a:lstStyle/>
          <a:p>
            <a:pPr algn="ctr">
              <a:defRPr/>
            </a:pPr>
            <a:r>
              <a:rPr lang="tr-TR" dirty="0">
                <a:solidFill>
                  <a:srgbClr val="C00000"/>
                </a:solidFill>
                <a:latin typeface="Arial" pitchFamily="34" charset="0"/>
                <a:cs typeface="Arial" pitchFamily="34" charset="0"/>
              </a:rPr>
              <a:t>ANATOMİK DEĞİŞİKLİKLER</a:t>
            </a:r>
            <a:endParaRPr lang="en-US" dirty="0">
              <a:solidFill>
                <a:srgbClr val="C00000"/>
              </a:solidFill>
              <a:latin typeface="Arial" pitchFamily="34" charset="0"/>
              <a:cs typeface="Arial" pitchFamily="34" charset="0"/>
            </a:endParaRPr>
          </a:p>
        </p:txBody>
      </p:sp>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8" y="1484313"/>
            <a:ext cx="2819400" cy="22225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0" name="AutoShape 8"/>
          <p:cNvSpPr>
            <a:spLocks noChangeArrowheads="1"/>
          </p:cNvSpPr>
          <p:nvPr/>
        </p:nvSpPr>
        <p:spPr bwMode="auto">
          <a:xfrm rot="14855239" flipV="1">
            <a:off x="3540763" y="1664246"/>
            <a:ext cx="152400" cy="681038"/>
          </a:xfrm>
          <a:prstGeom prst="upDownArrow">
            <a:avLst>
              <a:gd name="adj1" fmla="val 50000"/>
              <a:gd name="adj2" fmla="val 89375"/>
            </a:avLst>
          </a:prstGeom>
          <a:solidFill>
            <a:schemeClr val="accent1"/>
          </a:solidFill>
          <a:ln w="9525">
            <a:solidFill>
              <a:schemeClr val="tx1"/>
            </a:solidFill>
            <a:miter lim="800000"/>
            <a:headEnd/>
            <a:tailEnd/>
          </a:ln>
        </p:spPr>
        <p:txBody>
          <a:bodyPr vert="eaVert" wrap="none" anchor="ctr"/>
          <a:lstStyle/>
          <a:p>
            <a:endParaRPr lang="tr-TR">
              <a:latin typeface="Lucida Sans Unicode" pitchFamily="34" charset="0"/>
            </a:endParaRPr>
          </a:p>
        </p:txBody>
      </p:sp>
      <p:sp>
        <p:nvSpPr>
          <p:cNvPr id="39941" name="Metin kutusu 2"/>
          <p:cNvSpPr txBox="1">
            <a:spLocks noChangeArrowheads="1"/>
          </p:cNvSpPr>
          <p:nvPr/>
        </p:nvSpPr>
        <p:spPr bwMode="auto">
          <a:xfrm>
            <a:off x="5232400" y="2205039"/>
            <a:ext cx="4351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a:cs typeface="Arial" charset="0"/>
              </a:rPr>
              <a:t>İnterlobüler arterde intimal kalınlaşma</a:t>
            </a:r>
            <a:endParaRPr lang="en-US" b="1">
              <a:cs typeface="Arial" charset="0"/>
            </a:endParaRPr>
          </a:p>
        </p:txBody>
      </p:sp>
      <p:pic>
        <p:nvPicPr>
          <p:cNvPr id="399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625" y="3702051"/>
            <a:ext cx="2743200" cy="22002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3" name="Line 10"/>
          <p:cNvSpPr>
            <a:spLocks noChangeShapeType="1"/>
          </p:cNvSpPr>
          <p:nvPr/>
        </p:nvSpPr>
        <p:spPr bwMode="auto">
          <a:xfrm flipH="1" flipV="1">
            <a:off x="8759825" y="4941888"/>
            <a:ext cx="228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9944" name="Metin kutusu 10"/>
          <p:cNvSpPr txBox="1">
            <a:spLocks noChangeArrowheads="1"/>
          </p:cNvSpPr>
          <p:nvPr/>
        </p:nvSpPr>
        <p:spPr bwMode="auto">
          <a:xfrm>
            <a:off x="3960813" y="4941888"/>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a:cs typeface="Arial" charset="0"/>
              </a:rPr>
              <a:t>Hyalinli arteroskleroz</a:t>
            </a:r>
            <a:endParaRPr lang="en-US" b="1">
              <a:cs typeface="Arial" charset="0"/>
            </a:endParaRPr>
          </a:p>
        </p:txBody>
      </p:sp>
    </p:spTree>
    <p:extLst>
      <p:ext uri="{BB962C8B-B14F-4D97-AF65-F5344CB8AC3E}">
        <p14:creationId xmlns:p14="http://schemas.microsoft.com/office/powerpoint/2010/main" val="647547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Başlık 2"/>
          <p:cNvSpPr>
            <a:spLocks noGrp="1"/>
          </p:cNvSpPr>
          <p:nvPr>
            <p:ph type="title"/>
          </p:nvPr>
        </p:nvSpPr>
        <p:spPr/>
        <p:txBody>
          <a:bodyPr>
            <a:normAutofit/>
          </a:bodyPr>
          <a:lstStyle/>
          <a:p>
            <a:pPr algn="ctr">
              <a:defRPr/>
            </a:pPr>
            <a:r>
              <a:rPr lang="tr-TR" dirty="0">
                <a:solidFill>
                  <a:srgbClr val="C00000"/>
                </a:solidFill>
                <a:latin typeface="Arial" pitchFamily="34" charset="0"/>
                <a:cs typeface="Arial" pitchFamily="34" charset="0"/>
              </a:rPr>
              <a:t>ANATOMİK DEĞİŞİKLİKLER</a:t>
            </a:r>
            <a:endParaRPr lang="en-US" dirty="0">
              <a:solidFill>
                <a:srgbClr val="C00000"/>
              </a:solidFill>
              <a:latin typeface="Arial" pitchFamily="34" charset="0"/>
              <a:cs typeface="Arial" pitchFamily="34" charset="0"/>
            </a:endParaRPr>
          </a:p>
        </p:txBody>
      </p:sp>
      <p:pic>
        <p:nvPicPr>
          <p:cNvPr id="409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45" y="1508126"/>
            <a:ext cx="2667000" cy="2174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Line 12"/>
          <p:cNvSpPr>
            <a:spLocks noChangeShapeType="1"/>
          </p:cNvSpPr>
          <p:nvPr/>
        </p:nvSpPr>
        <p:spPr bwMode="auto">
          <a:xfrm flipH="1">
            <a:off x="2135560" y="2305660"/>
            <a:ext cx="784807" cy="40326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tr-TR" dirty="0"/>
          </a:p>
        </p:txBody>
      </p:sp>
      <p:sp>
        <p:nvSpPr>
          <p:cNvPr id="40965" name="Metin kutusu 1"/>
          <p:cNvSpPr txBox="1">
            <a:spLocks noChangeArrowheads="1"/>
          </p:cNvSpPr>
          <p:nvPr/>
        </p:nvSpPr>
        <p:spPr bwMode="auto">
          <a:xfrm>
            <a:off x="3245271" y="1795796"/>
            <a:ext cx="450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dirty="0" err="1">
                <a:cs typeface="Arial" charset="0"/>
              </a:rPr>
              <a:t>İnternal</a:t>
            </a:r>
            <a:r>
              <a:rPr lang="tr-TR" b="1" dirty="0">
                <a:cs typeface="Arial" charset="0"/>
              </a:rPr>
              <a:t> </a:t>
            </a:r>
            <a:r>
              <a:rPr lang="tr-TR" b="1" dirty="0" err="1">
                <a:cs typeface="Arial" charset="0"/>
              </a:rPr>
              <a:t>elastica</a:t>
            </a:r>
            <a:r>
              <a:rPr lang="tr-TR" b="1" dirty="0">
                <a:cs typeface="Arial" charset="0"/>
              </a:rPr>
              <a:t> </a:t>
            </a:r>
            <a:r>
              <a:rPr lang="tr-TR" b="1" dirty="0" err="1">
                <a:cs typeface="Arial" charset="0"/>
              </a:rPr>
              <a:t>lumina</a:t>
            </a:r>
            <a:r>
              <a:rPr lang="tr-TR" b="1" dirty="0">
                <a:cs typeface="Arial" charset="0"/>
              </a:rPr>
              <a:t> </a:t>
            </a:r>
            <a:r>
              <a:rPr lang="tr-TR" b="1" dirty="0" err="1">
                <a:cs typeface="Arial" charset="0"/>
              </a:rPr>
              <a:t>reduplikasyonu</a:t>
            </a:r>
            <a:endParaRPr lang="en-US" b="1" dirty="0">
              <a:cs typeface="Arial" charset="0"/>
            </a:endParaRPr>
          </a:p>
        </p:txBody>
      </p:sp>
      <p:pic>
        <p:nvPicPr>
          <p:cNvPr id="4096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200" y="4000500"/>
            <a:ext cx="3276600" cy="2593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967" name="Metin kutusu 8"/>
          <p:cNvSpPr txBox="1">
            <a:spLocks noChangeArrowheads="1"/>
          </p:cNvSpPr>
          <p:nvPr/>
        </p:nvSpPr>
        <p:spPr bwMode="auto">
          <a:xfrm>
            <a:off x="3608363" y="6122987"/>
            <a:ext cx="4287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b="1">
                <a:cs typeface="Arial" charset="0"/>
              </a:rPr>
              <a:t>Hipertrofik glomerül (kompansasyon)</a:t>
            </a:r>
            <a:endParaRPr lang="en-US" b="1">
              <a:cs typeface="Arial" charset="0"/>
            </a:endParaRPr>
          </a:p>
        </p:txBody>
      </p:sp>
      <p:pic>
        <p:nvPicPr>
          <p:cNvPr id="254978" name="Picture 2" descr="http://upload.wikimedia.org/wikipedia/commons/c/c8/Blausen_0055_ArteryWallStructure.png"/>
          <p:cNvPicPr>
            <a:picLocks noChangeAspect="1" noChangeArrowheads="1"/>
          </p:cNvPicPr>
          <p:nvPr/>
        </p:nvPicPr>
        <p:blipFill>
          <a:blip r:embed="rId5" cstate="print"/>
          <a:srcRect t="8333"/>
          <a:stretch>
            <a:fillRect/>
          </a:stretch>
        </p:blipFill>
        <p:spPr bwMode="auto">
          <a:xfrm>
            <a:off x="3608363" y="2270791"/>
            <a:ext cx="4143821" cy="3606481"/>
          </a:xfrm>
          <a:prstGeom prst="rect">
            <a:avLst/>
          </a:prstGeom>
          <a:noFill/>
        </p:spPr>
      </p:pic>
    </p:spTree>
    <p:extLst>
      <p:ext uri="{BB962C8B-B14F-4D97-AF65-F5344CB8AC3E}">
        <p14:creationId xmlns:p14="http://schemas.microsoft.com/office/powerpoint/2010/main" val="4224321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7" name="Diyagram 6"/>
          <p:cNvGraphicFramePr/>
          <p:nvPr/>
        </p:nvGraphicFramePr>
        <p:xfrm>
          <a:off x="2135560" y="188641"/>
          <a:ext cx="7543800" cy="1238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çerik Yer Tutucusu 3"/>
          <p:cNvPicPr>
            <a:picLocks noGrp="1" noChangeAspect="1"/>
          </p:cNvPicPr>
          <p:nvPr>
            <p:ph idx="1"/>
          </p:nvPr>
        </p:nvPicPr>
        <p:blipFill>
          <a:blip r:embed="rId7">
            <a:duotone>
              <a:prstClr val="black"/>
              <a:schemeClr val="accent4">
                <a:tint val="45000"/>
                <a:satMod val="400000"/>
              </a:schemeClr>
            </a:duotone>
          </a:blip>
          <a:stretch>
            <a:fillRect/>
          </a:stretch>
        </p:blipFill>
        <p:spPr>
          <a:xfrm>
            <a:off x="5409968" y="1099904"/>
            <a:ext cx="6768752" cy="5353433"/>
          </a:xfrm>
          <a:prstGeom prst="rect">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pic>
      <p:graphicFrame>
        <p:nvGraphicFramePr>
          <p:cNvPr id="6" name="Diyagram 5"/>
          <p:cNvGraphicFramePr/>
          <p:nvPr>
            <p:extLst>
              <p:ext uri="{D42A27DB-BD31-4B8C-83A1-F6EECF244321}">
                <p14:modId xmlns:p14="http://schemas.microsoft.com/office/powerpoint/2010/main" val="3151961230"/>
              </p:ext>
            </p:extLst>
          </p:nvPr>
        </p:nvGraphicFramePr>
        <p:xfrm>
          <a:off x="479376" y="1628800"/>
          <a:ext cx="4320480" cy="34563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Dikdörtgen 7"/>
          <p:cNvSpPr/>
          <p:nvPr/>
        </p:nvSpPr>
        <p:spPr>
          <a:xfrm>
            <a:off x="6528048" y="6453337"/>
            <a:ext cx="4572000" cy="276999"/>
          </a:xfrm>
          <a:prstGeom prst="rect">
            <a:avLst/>
          </a:prstGeom>
        </p:spPr>
        <p:txBody>
          <a:bodyPr>
            <a:spAutoFit/>
          </a:bodyPr>
          <a:lstStyle/>
          <a:p>
            <a:pPr fontAlgn="base">
              <a:spcBef>
                <a:spcPct val="0"/>
              </a:spcBef>
              <a:spcAft>
                <a:spcPct val="0"/>
              </a:spcAft>
            </a:pPr>
            <a:r>
              <a:rPr lang="en-US" altLang="tr-TR" sz="1200" i="1" dirty="0">
                <a:solidFill>
                  <a:prstClr val="white"/>
                </a:solidFill>
                <a:latin typeface="Arial" charset="0"/>
              </a:rPr>
              <a:t>American Journal of Kidney Diseases</a:t>
            </a:r>
            <a:r>
              <a:rPr lang="en-US" altLang="tr-TR" sz="1200" dirty="0">
                <a:solidFill>
                  <a:prstClr val="white"/>
                </a:solidFill>
                <a:latin typeface="Arial" charset="0"/>
              </a:rPr>
              <a:t> 2017 69, 228-236</a:t>
            </a:r>
            <a:endParaRPr lang="tr-TR" sz="1200" dirty="0">
              <a:solidFill>
                <a:prstClr val="white"/>
              </a:solidFill>
              <a:latin typeface="Arial" charset="0"/>
            </a:endParaRPr>
          </a:p>
        </p:txBody>
      </p:sp>
    </p:spTree>
    <p:extLst>
      <p:ext uri="{BB962C8B-B14F-4D97-AF65-F5344CB8AC3E}">
        <p14:creationId xmlns:p14="http://schemas.microsoft.com/office/powerpoint/2010/main" val="3699920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Unvan 1"/>
          <p:cNvSpPr>
            <a:spLocks noGrp="1"/>
          </p:cNvSpPr>
          <p:nvPr>
            <p:ph type="title"/>
          </p:nvPr>
        </p:nvSpPr>
        <p:spPr>
          <a:xfrm>
            <a:off x="2346960" y="286605"/>
            <a:ext cx="7277432" cy="1054164"/>
          </a:xfrm>
        </p:spPr>
        <p:txBody>
          <a:bodyPr/>
          <a:lstStyle/>
          <a:p>
            <a:endParaRPr lang="tr-TR" dirty="0"/>
          </a:p>
        </p:txBody>
      </p:sp>
      <p:sp>
        <p:nvSpPr>
          <p:cNvPr id="3" name="İçerik Yer Tutucusu 2"/>
          <p:cNvSpPr>
            <a:spLocks noGrp="1"/>
          </p:cNvSpPr>
          <p:nvPr>
            <p:ph idx="1"/>
          </p:nvPr>
        </p:nvSpPr>
        <p:spPr>
          <a:xfrm>
            <a:off x="1703512" y="5302118"/>
            <a:ext cx="4932040" cy="1151218"/>
          </a:xfrm>
        </p:spPr>
        <p:txBody>
          <a:bodyPr>
            <a:normAutofit fontScale="92500" lnSpcReduction="20000"/>
          </a:bodyPr>
          <a:lstStyle/>
          <a:p>
            <a:pPr>
              <a:lnSpc>
                <a:spcPct val="110000"/>
              </a:lnSpc>
            </a:pPr>
            <a:r>
              <a:rPr lang="tr-TR" sz="1800" dirty="0"/>
              <a:t>Demografik olarak düzeltilmiş </a:t>
            </a:r>
            <a:r>
              <a:rPr lang="tr-TR" sz="1800" dirty="0" err="1"/>
              <a:t>prevalans</a:t>
            </a:r>
            <a:r>
              <a:rPr lang="tr-TR" sz="1800" dirty="0"/>
              <a:t> oranları </a:t>
            </a:r>
          </a:p>
          <a:p>
            <a:pPr>
              <a:lnSpc>
                <a:spcPct val="110000"/>
              </a:lnSpc>
            </a:pPr>
            <a:r>
              <a:rPr lang="tr-TR" sz="1800" dirty="0"/>
              <a:t>A) </a:t>
            </a:r>
            <a:r>
              <a:rPr lang="tr-TR" sz="1800" dirty="0" err="1"/>
              <a:t>tGFRkre</a:t>
            </a:r>
            <a:r>
              <a:rPr lang="tr-TR" sz="1800" dirty="0"/>
              <a:t>  B) </a:t>
            </a:r>
            <a:r>
              <a:rPr lang="tr-TR" sz="1800" dirty="0" err="1"/>
              <a:t>tGFR</a:t>
            </a:r>
            <a:r>
              <a:rPr lang="tr-TR" sz="1800" dirty="0"/>
              <a:t> sis</a:t>
            </a:r>
          </a:p>
          <a:p>
            <a:pPr>
              <a:lnSpc>
                <a:spcPct val="110000"/>
              </a:lnSpc>
            </a:pPr>
            <a:r>
              <a:rPr lang="tr-TR" sz="1800" dirty="0"/>
              <a:t> </a:t>
            </a:r>
            <a:r>
              <a:rPr lang="tr-TR" sz="1400" dirty="0"/>
              <a:t>* P≤0.05; ** p≤0.01; *** p≤0.001.</a:t>
            </a:r>
          </a:p>
        </p:txBody>
      </p:sp>
      <p:pic>
        <p:nvPicPr>
          <p:cNvPr id="4" name="Picture 2"/>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775520" y="332656"/>
            <a:ext cx="4338638"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Resim 4"/>
          <p:cNvPicPr>
            <a:picLocks noChangeAspect="1"/>
          </p:cNvPicPr>
          <p:nvPr/>
        </p:nvPicPr>
        <p:blipFill>
          <a:blip r:embed="rId4">
            <a:duotone>
              <a:prstClr val="black"/>
              <a:schemeClr val="accent4">
                <a:tint val="45000"/>
                <a:satMod val="400000"/>
              </a:schemeClr>
            </a:duotone>
          </a:blip>
          <a:stretch>
            <a:fillRect/>
          </a:stretch>
        </p:blipFill>
        <p:spPr>
          <a:xfrm>
            <a:off x="6312024" y="332656"/>
            <a:ext cx="3855467" cy="2736304"/>
          </a:xfrm>
          <a:prstGeom prst="rect">
            <a:avLst/>
          </a:prstGeom>
        </p:spPr>
      </p:pic>
      <p:pic>
        <p:nvPicPr>
          <p:cNvPr id="6" name="Resim 5"/>
          <p:cNvPicPr>
            <a:picLocks noChangeAspect="1"/>
          </p:cNvPicPr>
          <p:nvPr/>
        </p:nvPicPr>
        <p:blipFill>
          <a:blip r:embed="rId5">
            <a:duotone>
              <a:prstClr val="black"/>
              <a:schemeClr val="accent4">
                <a:tint val="45000"/>
                <a:satMod val="400000"/>
              </a:schemeClr>
            </a:duotone>
          </a:blip>
          <a:stretch>
            <a:fillRect/>
          </a:stretch>
        </p:blipFill>
        <p:spPr>
          <a:xfrm>
            <a:off x="6312025" y="3284984"/>
            <a:ext cx="3855971" cy="2599068"/>
          </a:xfrm>
          <a:prstGeom prst="rect">
            <a:avLst/>
          </a:prstGeom>
        </p:spPr>
      </p:pic>
      <p:sp>
        <p:nvSpPr>
          <p:cNvPr id="7" name="Dikdörtgen 6"/>
          <p:cNvSpPr/>
          <p:nvPr/>
        </p:nvSpPr>
        <p:spPr>
          <a:xfrm>
            <a:off x="6528048" y="6453337"/>
            <a:ext cx="4572000" cy="276999"/>
          </a:xfrm>
          <a:prstGeom prst="rect">
            <a:avLst/>
          </a:prstGeom>
        </p:spPr>
        <p:txBody>
          <a:bodyPr>
            <a:spAutoFit/>
          </a:bodyPr>
          <a:lstStyle/>
          <a:p>
            <a:pPr fontAlgn="base">
              <a:spcBef>
                <a:spcPct val="0"/>
              </a:spcBef>
              <a:spcAft>
                <a:spcPct val="0"/>
              </a:spcAft>
            </a:pPr>
            <a:r>
              <a:rPr lang="en-US" altLang="tr-TR" sz="1200" i="1" dirty="0">
                <a:solidFill>
                  <a:prstClr val="white"/>
                </a:solidFill>
                <a:latin typeface="Arial" charset="0"/>
              </a:rPr>
              <a:t>American Journal of Kidney Diseases</a:t>
            </a:r>
            <a:r>
              <a:rPr lang="en-US" altLang="tr-TR" sz="1200" dirty="0">
                <a:solidFill>
                  <a:prstClr val="white"/>
                </a:solidFill>
                <a:latin typeface="Arial" charset="0"/>
              </a:rPr>
              <a:t> 2017 69, 228-236</a:t>
            </a:r>
            <a:endParaRPr lang="tr-TR" sz="1200" dirty="0">
              <a:solidFill>
                <a:prstClr val="white"/>
              </a:solidFill>
              <a:latin typeface="Arial" charset="0"/>
            </a:endParaRPr>
          </a:p>
        </p:txBody>
      </p:sp>
    </p:spTree>
    <p:extLst>
      <p:ext uri="{BB962C8B-B14F-4D97-AF65-F5344CB8AC3E}">
        <p14:creationId xmlns:p14="http://schemas.microsoft.com/office/powerpoint/2010/main" val="4252377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14408162"/>
              </p:ext>
            </p:extLst>
          </p:nvPr>
        </p:nvGraphicFramePr>
        <p:xfrm>
          <a:off x="407368" y="44624"/>
          <a:ext cx="9937104" cy="1772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p:cNvPicPr>
            <a:picLocks noChangeAspect="1"/>
          </p:cNvPicPr>
          <p:nvPr/>
        </p:nvPicPr>
        <p:blipFill>
          <a:blip r:embed="rId7">
            <a:duotone>
              <a:prstClr val="black"/>
              <a:schemeClr val="accent4">
                <a:tint val="45000"/>
                <a:satMod val="400000"/>
              </a:schemeClr>
            </a:duotone>
          </a:blip>
          <a:stretch>
            <a:fillRect/>
          </a:stretch>
        </p:blipFill>
        <p:spPr>
          <a:xfrm>
            <a:off x="2063553" y="1772816"/>
            <a:ext cx="7752749" cy="4464496"/>
          </a:xfrm>
          <a:prstGeom prst="rect">
            <a:avLst/>
          </a:prstGeom>
        </p:spPr>
      </p:pic>
      <p:sp>
        <p:nvSpPr>
          <p:cNvPr id="6" name="Dikdörtgen 5"/>
          <p:cNvSpPr/>
          <p:nvPr/>
        </p:nvSpPr>
        <p:spPr>
          <a:xfrm>
            <a:off x="6528048" y="6453337"/>
            <a:ext cx="4572000" cy="276999"/>
          </a:xfrm>
          <a:prstGeom prst="rect">
            <a:avLst/>
          </a:prstGeom>
        </p:spPr>
        <p:txBody>
          <a:bodyPr>
            <a:spAutoFit/>
          </a:bodyPr>
          <a:lstStyle/>
          <a:p>
            <a:pPr fontAlgn="base">
              <a:spcBef>
                <a:spcPct val="0"/>
              </a:spcBef>
              <a:spcAft>
                <a:spcPct val="0"/>
              </a:spcAft>
            </a:pPr>
            <a:r>
              <a:rPr lang="en-US" altLang="tr-TR" sz="1200" i="1" dirty="0">
                <a:solidFill>
                  <a:prstClr val="white"/>
                </a:solidFill>
                <a:latin typeface="Arial" charset="0"/>
              </a:rPr>
              <a:t>American Journal of Kidney Diseases</a:t>
            </a:r>
            <a:r>
              <a:rPr lang="en-US" altLang="tr-TR" sz="1200" dirty="0">
                <a:solidFill>
                  <a:prstClr val="white"/>
                </a:solidFill>
                <a:latin typeface="Arial" charset="0"/>
              </a:rPr>
              <a:t> 2017 69, 228-236</a:t>
            </a:r>
            <a:endParaRPr lang="tr-TR" sz="1200" dirty="0">
              <a:solidFill>
                <a:prstClr val="white"/>
              </a:solidFill>
              <a:latin typeface="Arial" charset="0"/>
            </a:endParaRPr>
          </a:p>
        </p:txBody>
      </p:sp>
    </p:spTree>
    <p:extLst>
      <p:ext uri="{BB962C8B-B14F-4D97-AF65-F5344CB8AC3E}">
        <p14:creationId xmlns:p14="http://schemas.microsoft.com/office/powerpoint/2010/main" val="86315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5ACC-93B6-100E-9A99-CE555039DDFC}"/>
              </a:ext>
            </a:extLst>
          </p:cNvPr>
          <p:cNvSpPr>
            <a:spLocks noGrp="1"/>
          </p:cNvSpPr>
          <p:nvPr>
            <p:ph type="title"/>
          </p:nvPr>
        </p:nvSpPr>
        <p:spPr>
          <a:xfrm>
            <a:off x="826132" y="188640"/>
            <a:ext cx="10058400" cy="1450757"/>
          </a:xfrm>
        </p:spPr>
        <p:txBody>
          <a:bodyPr>
            <a:normAutofit/>
          </a:bodyPr>
          <a:lstStyle/>
          <a:p>
            <a:r>
              <a:rPr lang="tr-TR" sz="3600" b="1" dirty="0">
                <a:solidFill>
                  <a:srgbClr val="0D0D0D"/>
                </a:solidFill>
                <a:latin typeface="ui-sans-serif"/>
              </a:rPr>
              <a:t>Yaşlılarda Glomerüler Filtrasyon Hızının (GFR) Değerlendirilmesi</a:t>
            </a:r>
            <a:endParaRPr lang="tr-TR" sz="3600" dirty="0"/>
          </a:p>
        </p:txBody>
      </p:sp>
      <p:sp>
        <p:nvSpPr>
          <p:cNvPr id="3" name="Content Placeholder 2">
            <a:extLst>
              <a:ext uri="{FF2B5EF4-FFF2-40B4-BE49-F238E27FC236}">
                <a16:creationId xmlns:a16="http://schemas.microsoft.com/office/drawing/2014/main" id="{EA076677-6A44-4C0F-A130-47391E0B8B65}"/>
              </a:ext>
            </a:extLst>
          </p:cNvPr>
          <p:cNvSpPr>
            <a:spLocks noGrp="1"/>
          </p:cNvSpPr>
          <p:nvPr>
            <p:ph idx="1"/>
          </p:nvPr>
        </p:nvSpPr>
        <p:spPr>
          <a:xfrm>
            <a:off x="479376" y="1737362"/>
            <a:ext cx="11377263" cy="4499950"/>
          </a:xfrm>
        </p:spPr>
        <p:txBody>
          <a:bodyPr>
            <a:normAutofit fontScale="92500" lnSpcReduction="10000"/>
          </a:bodyPr>
          <a:lstStyle/>
          <a:p>
            <a:pPr>
              <a:buFont typeface="Arial" panose="020B0604020202020204" pitchFamily="34" charset="0"/>
              <a:buChar char="•"/>
            </a:pPr>
            <a:r>
              <a:rPr lang="tr-TR" b="1" dirty="0">
                <a:solidFill>
                  <a:srgbClr val="0D0D0D"/>
                </a:solidFill>
                <a:latin typeface="ui-sans-serif"/>
              </a:rPr>
              <a:t>Serum kreatinin</a:t>
            </a:r>
            <a:r>
              <a:rPr lang="tr-TR" dirty="0">
                <a:solidFill>
                  <a:srgbClr val="0D0D0D"/>
                </a:solidFill>
                <a:latin typeface="ui-sans-serif"/>
              </a:rPr>
              <a:t>, yaş ilerledikçe </a:t>
            </a:r>
            <a:r>
              <a:rPr lang="tr-TR" b="1" dirty="0">
                <a:solidFill>
                  <a:srgbClr val="0D0D0D"/>
                </a:solidFill>
                <a:latin typeface="ui-sans-serif"/>
              </a:rPr>
              <a:t>kas kitlesinin azalması</a:t>
            </a:r>
            <a:r>
              <a:rPr lang="tr-TR" dirty="0">
                <a:solidFill>
                  <a:srgbClr val="0D0D0D"/>
                </a:solidFill>
                <a:latin typeface="ui-sans-serif"/>
              </a:rPr>
              <a:t> nedeniyle </a:t>
            </a:r>
            <a:r>
              <a:rPr lang="tr-TR" dirty="0" err="1">
                <a:solidFill>
                  <a:srgbClr val="0D0D0D"/>
                </a:solidFill>
                <a:latin typeface="ui-sans-serif"/>
              </a:rPr>
              <a:t>GFR’yi</a:t>
            </a:r>
            <a:r>
              <a:rPr lang="tr-TR" dirty="0">
                <a:solidFill>
                  <a:srgbClr val="0D0D0D"/>
                </a:solidFill>
                <a:latin typeface="ui-sans-serif"/>
              </a:rPr>
              <a:t> doğru yansıtmaz.</a:t>
            </a:r>
            <a:br>
              <a:rPr lang="tr-TR" dirty="0">
                <a:solidFill>
                  <a:srgbClr val="0D0D0D"/>
                </a:solidFill>
                <a:latin typeface="ui-sans-serif"/>
              </a:rPr>
            </a:br>
            <a:r>
              <a:rPr lang="tr-TR" dirty="0">
                <a:solidFill>
                  <a:srgbClr val="0D0D0D"/>
                </a:solidFill>
                <a:latin typeface="ui-sans-serif"/>
              </a:rPr>
              <a:t>→ 60 yaş sonrası </a:t>
            </a:r>
            <a:r>
              <a:rPr lang="tr-TR" b="1" dirty="0">
                <a:solidFill>
                  <a:srgbClr val="0D0D0D"/>
                </a:solidFill>
                <a:latin typeface="ui-sans-serif"/>
              </a:rPr>
              <a:t>idrar kreatinin atılımı azalır.</a:t>
            </a:r>
            <a:endParaRPr lang="tr-TR" dirty="0">
              <a:solidFill>
                <a:srgbClr val="0D0D0D"/>
              </a:solidFill>
              <a:latin typeface="ui-sans-serif"/>
            </a:endParaRPr>
          </a:p>
          <a:p>
            <a:pPr>
              <a:buFont typeface="Arial" panose="020B0604020202020204" pitchFamily="34" charset="0"/>
              <a:buChar char="•"/>
            </a:pPr>
            <a:r>
              <a:rPr lang="tr-TR" dirty="0">
                <a:solidFill>
                  <a:srgbClr val="0D0D0D"/>
                </a:solidFill>
                <a:latin typeface="ui-sans-serif"/>
              </a:rPr>
              <a:t>Yaşlılarda GFR tahmini için </a:t>
            </a:r>
            <a:r>
              <a:rPr lang="tr-TR" b="1" dirty="0">
                <a:solidFill>
                  <a:srgbClr val="0D0D0D"/>
                </a:solidFill>
                <a:latin typeface="ui-sans-serif"/>
              </a:rPr>
              <a:t>en uygun yöntem</a:t>
            </a:r>
            <a:r>
              <a:rPr lang="tr-TR" dirty="0">
                <a:solidFill>
                  <a:srgbClr val="0D0D0D"/>
                </a:solidFill>
                <a:latin typeface="ui-sans-serif"/>
              </a:rPr>
              <a:t> konusunda fikir birliği yoktur.</a:t>
            </a:r>
          </a:p>
          <a:p>
            <a:pPr>
              <a:buFont typeface="Arial" panose="020B0604020202020204" pitchFamily="34" charset="0"/>
              <a:buChar char="•"/>
            </a:pPr>
            <a:r>
              <a:rPr lang="tr-TR" b="1" dirty="0">
                <a:solidFill>
                  <a:srgbClr val="0D0D0D"/>
                </a:solidFill>
                <a:latin typeface="ui-sans-serif"/>
              </a:rPr>
              <a:t>MDRD</a:t>
            </a:r>
            <a:r>
              <a:rPr lang="tr-TR" dirty="0">
                <a:solidFill>
                  <a:srgbClr val="0D0D0D"/>
                </a:solidFill>
                <a:latin typeface="ui-sans-serif"/>
              </a:rPr>
              <a:t> ve </a:t>
            </a:r>
            <a:r>
              <a:rPr lang="tr-TR" b="1" dirty="0" err="1">
                <a:solidFill>
                  <a:srgbClr val="0D0D0D"/>
                </a:solidFill>
                <a:latin typeface="ui-sans-serif"/>
              </a:rPr>
              <a:t>Cockcroft</a:t>
            </a:r>
            <a:r>
              <a:rPr lang="tr-TR" b="1" dirty="0">
                <a:solidFill>
                  <a:srgbClr val="0D0D0D"/>
                </a:solidFill>
                <a:latin typeface="ui-sans-serif"/>
              </a:rPr>
              <a:t>–</a:t>
            </a:r>
            <a:r>
              <a:rPr lang="tr-TR" b="1" dirty="0" err="1">
                <a:solidFill>
                  <a:srgbClr val="0D0D0D"/>
                </a:solidFill>
                <a:latin typeface="ui-sans-serif"/>
              </a:rPr>
              <a:t>Gault</a:t>
            </a:r>
            <a:r>
              <a:rPr lang="tr-TR" dirty="0">
                <a:solidFill>
                  <a:srgbClr val="0D0D0D"/>
                </a:solidFill>
                <a:latin typeface="ui-sans-serif"/>
              </a:rPr>
              <a:t> formülleri yaş parametresini içerse de:</a:t>
            </a:r>
          </a:p>
          <a:p>
            <a:pPr marL="742950" lvl="1" indent="-285750">
              <a:buFont typeface="Arial" panose="020B0604020202020204" pitchFamily="34" charset="0"/>
              <a:buChar char="•"/>
            </a:pPr>
            <a:r>
              <a:rPr lang="tr-TR" dirty="0">
                <a:solidFill>
                  <a:srgbClr val="0D0D0D"/>
                </a:solidFill>
                <a:latin typeface="ui-sans-serif"/>
              </a:rPr>
              <a:t>70 yaş üzeri bireylerde </a:t>
            </a:r>
            <a:r>
              <a:rPr lang="tr-TR" b="1" dirty="0">
                <a:solidFill>
                  <a:srgbClr val="0D0D0D"/>
                </a:solidFill>
                <a:latin typeface="ui-sans-serif"/>
              </a:rPr>
              <a:t>doğrulanmamıştır</a:t>
            </a:r>
            <a:r>
              <a:rPr lang="tr-TR" dirty="0">
                <a:solidFill>
                  <a:srgbClr val="0D0D0D"/>
                </a:solidFill>
                <a:latin typeface="ui-sans-serif"/>
              </a:rPr>
              <a:t>,</a:t>
            </a:r>
          </a:p>
          <a:p>
            <a:pPr marL="742950" lvl="1" indent="-285750">
              <a:buFont typeface="Arial" panose="020B0604020202020204" pitchFamily="34" charset="0"/>
              <a:buChar char="•"/>
            </a:pPr>
            <a:r>
              <a:rPr lang="tr-TR" dirty="0">
                <a:solidFill>
                  <a:srgbClr val="0D0D0D"/>
                </a:solidFill>
                <a:latin typeface="ui-sans-serif"/>
              </a:rPr>
              <a:t>65 yaş üzerindekilerde </a:t>
            </a:r>
            <a:r>
              <a:rPr lang="tr-TR" b="1" dirty="0">
                <a:solidFill>
                  <a:srgbClr val="0D0D0D"/>
                </a:solidFill>
                <a:latin typeface="ui-sans-serif"/>
              </a:rPr>
              <a:t>gerçek </a:t>
            </a:r>
            <a:r>
              <a:rPr lang="tr-TR" b="1" dirty="0" err="1">
                <a:solidFill>
                  <a:srgbClr val="0D0D0D"/>
                </a:solidFill>
                <a:latin typeface="ui-sans-serif"/>
              </a:rPr>
              <a:t>GFR’yi</a:t>
            </a:r>
            <a:r>
              <a:rPr lang="tr-TR" b="1" dirty="0">
                <a:solidFill>
                  <a:srgbClr val="0D0D0D"/>
                </a:solidFill>
                <a:latin typeface="ui-sans-serif"/>
              </a:rPr>
              <a:t> olduğundan düşük tahmin eder.</a:t>
            </a:r>
            <a:endParaRPr lang="tr-TR" dirty="0">
              <a:solidFill>
                <a:srgbClr val="0D0D0D"/>
              </a:solidFill>
              <a:latin typeface="ui-sans-serif"/>
            </a:endParaRPr>
          </a:p>
          <a:p>
            <a:pPr>
              <a:buFont typeface="Arial" panose="020B0604020202020204" pitchFamily="34" charset="0"/>
              <a:buChar char="•"/>
            </a:pPr>
            <a:r>
              <a:rPr lang="tr-TR" b="1" dirty="0" err="1">
                <a:solidFill>
                  <a:srgbClr val="0D0D0D"/>
                </a:solidFill>
                <a:latin typeface="ui-sans-serif"/>
              </a:rPr>
              <a:t>Sistatin</a:t>
            </a:r>
            <a:r>
              <a:rPr lang="tr-TR" b="1" dirty="0">
                <a:solidFill>
                  <a:srgbClr val="0D0D0D"/>
                </a:solidFill>
                <a:latin typeface="ui-sans-serif"/>
              </a:rPr>
              <a:t> C</a:t>
            </a:r>
            <a:r>
              <a:rPr lang="tr-TR" dirty="0">
                <a:solidFill>
                  <a:srgbClr val="0D0D0D"/>
                </a:solidFill>
                <a:latin typeface="ui-sans-serif"/>
              </a:rPr>
              <a:t>, kas kütlesinden bağımsız olduğu için </a:t>
            </a:r>
            <a:r>
              <a:rPr lang="tr-TR" b="1" dirty="0">
                <a:solidFill>
                  <a:srgbClr val="0D0D0D"/>
                </a:solidFill>
                <a:latin typeface="ui-sans-serif"/>
              </a:rPr>
              <a:t>daha güvenilir</a:t>
            </a:r>
            <a:r>
              <a:rPr lang="tr-TR" dirty="0">
                <a:solidFill>
                  <a:srgbClr val="0D0D0D"/>
                </a:solidFill>
                <a:latin typeface="ui-sans-serif"/>
              </a:rPr>
              <a:t> bir belirteçtir.</a:t>
            </a:r>
          </a:p>
          <a:p>
            <a:pPr>
              <a:buFont typeface="Arial" panose="020B0604020202020204" pitchFamily="34" charset="0"/>
              <a:buChar char="•"/>
            </a:pPr>
            <a:r>
              <a:rPr lang="tr-TR" b="1" dirty="0">
                <a:solidFill>
                  <a:srgbClr val="0D0D0D"/>
                </a:solidFill>
                <a:latin typeface="ui-sans-serif"/>
              </a:rPr>
              <a:t>Berlin </a:t>
            </a:r>
            <a:r>
              <a:rPr lang="tr-TR" b="1" dirty="0" err="1">
                <a:solidFill>
                  <a:srgbClr val="0D0D0D"/>
                </a:solidFill>
                <a:latin typeface="ui-sans-serif"/>
              </a:rPr>
              <a:t>Initiative</a:t>
            </a:r>
            <a:r>
              <a:rPr lang="tr-TR" b="1" dirty="0">
                <a:solidFill>
                  <a:srgbClr val="0D0D0D"/>
                </a:solidFill>
                <a:latin typeface="ui-sans-serif"/>
              </a:rPr>
              <a:t> </a:t>
            </a:r>
            <a:r>
              <a:rPr lang="tr-TR" b="1" dirty="0" err="1">
                <a:solidFill>
                  <a:srgbClr val="0D0D0D"/>
                </a:solidFill>
                <a:latin typeface="ui-sans-serif"/>
              </a:rPr>
              <a:t>Study</a:t>
            </a:r>
            <a:r>
              <a:rPr lang="tr-TR" b="1" dirty="0">
                <a:solidFill>
                  <a:srgbClr val="0D0D0D"/>
                </a:solidFill>
                <a:latin typeface="ui-sans-serif"/>
              </a:rPr>
              <a:t> (BIS) formülü</a:t>
            </a:r>
            <a:r>
              <a:rPr lang="tr-TR" dirty="0">
                <a:solidFill>
                  <a:srgbClr val="0D0D0D"/>
                </a:solidFill>
                <a:latin typeface="ui-sans-serif"/>
              </a:rPr>
              <a:t>,</a:t>
            </a:r>
            <a:br>
              <a:rPr lang="tr-TR" dirty="0">
                <a:solidFill>
                  <a:srgbClr val="0D0D0D"/>
                </a:solidFill>
                <a:latin typeface="ui-sans-serif"/>
              </a:rPr>
            </a:br>
            <a:r>
              <a:rPr lang="tr-TR" dirty="0">
                <a:solidFill>
                  <a:srgbClr val="0D0D0D"/>
                </a:solidFill>
                <a:latin typeface="ui-sans-serif"/>
              </a:rPr>
              <a:t>70 yaş üzeri hastalarda </a:t>
            </a:r>
            <a:r>
              <a:rPr lang="tr-TR" b="1" dirty="0" err="1">
                <a:solidFill>
                  <a:srgbClr val="0D0D0D"/>
                </a:solidFill>
                <a:latin typeface="ui-sans-serif"/>
              </a:rPr>
              <a:t>iohexol</a:t>
            </a:r>
            <a:r>
              <a:rPr lang="tr-TR" b="1" dirty="0">
                <a:solidFill>
                  <a:srgbClr val="0D0D0D"/>
                </a:solidFill>
                <a:latin typeface="ui-sans-serif"/>
              </a:rPr>
              <a:t> klirensi</a:t>
            </a:r>
            <a:r>
              <a:rPr lang="tr-TR" dirty="0">
                <a:solidFill>
                  <a:srgbClr val="0D0D0D"/>
                </a:solidFill>
                <a:latin typeface="ui-sans-serif"/>
              </a:rPr>
              <a:t> ile doğrulanmış olup,</a:t>
            </a:r>
            <a:br>
              <a:rPr lang="tr-TR" dirty="0">
                <a:solidFill>
                  <a:srgbClr val="0D0D0D"/>
                </a:solidFill>
                <a:latin typeface="ui-sans-serif"/>
              </a:rPr>
            </a:br>
            <a:r>
              <a:rPr lang="tr-TR" b="1" dirty="0">
                <a:solidFill>
                  <a:srgbClr val="0D0D0D"/>
                </a:solidFill>
                <a:latin typeface="ui-sans-serif"/>
              </a:rPr>
              <a:t>30–90 </a:t>
            </a:r>
            <a:r>
              <a:rPr lang="tr-TR" b="1" dirty="0" err="1">
                <a:solidFill>
                  <a:srgbClr val="0D0D0D"/>
                </a:solidFill>
                <a:latin typeface="ui-sans-serif"/>
              </a:rPr>
              <a:t>mL</a:t>
            </a:r>
            <a:r>
              <a:rPr lang="tr-TR" b="1" dirty="0">
                <a:solidFill>
                  <a:srgbClr val="0D0D0D"/>
                </a:solidFill>
                <a:latin typeface="ui-sans-serif"/>
              </a:rPr>
              <a:t>/dk/1.73 m²</a:t>
            </a:r>
            <a:r>
              <a:rPr lang="tr-TR" dirty="0">
                <a:solidFill>
                  <a:srgbClr val="0D0D0D"/>
                </a:solidFill>
                <a:latin typeface="ui-sans-serif"/>
              </a:rPr>
              <a:t> aralığında </a:t>
            </a:r>
            <a:r>
              <a:rPr lang="tr-TR" b="1" dirty="0">
                <a:solidFill>
                  <a:srgbClr val="0D0D0D"/>
                </a:solidFill>
                <a:latin typeface="ui-sans-serif"/>
              </a:rPr>
              <a:t>en doğru sınıflamayı</a:t>
            </a:r>
            <a:r>
              <a:rPr lang="tr-TR" dirty="0">
                <a:solidFill>
                  <a:srgbClr val="0D0D0D"/>
                </a:solidFill>
                <a:latin typeface="ui-sans-serif"/>
              </a:rPr>
              <a:t> sağlar.</a:t>
            </a:r>
          </a:p>
          <a:p>
            <a:pPr>
              <a:buFont typeface="Arial" panose="020B0604020202020204" pitchFamily="34" charset="0"/>
              <a:buChar char="•"/>
            </a:pPr>
            <a:r>
              <a:rPr lang="tr-TR" dirty="0">
                <a:solidFill>
                  <a:srgbClr val="0D0D0D"/>
                </a:solidFill>
                <a:latin typeface="ui-sans-serif"/>
              </a:rPr>
              <a:t>Yeni geliştirilen </a:t>
            </a:r>
            <a:r>
              <a:rPr lang="tr-TR" b="1" dirty="0">
                <a:solidFill>
                  <a:srgbClr val="0D0D0D"/>
                </a:solidFill>
                <a:latin typeface="ui-sans-serif"/>
              </a:rPr>
              <a:t>yaş-dengeli denklemler</a:t>
            </a:r>
            <a:r>
              <a:rPr lang="tr-TR" dirty="0">
                <a:solidFill>
                  <a:srgbClr val="0D0D0D"/>
                </a:solidFill>
                <a:latin typeface="ui-sans-serif"/>
              </a:rPr>
              <a:t>, uç yaş gruplarında yanlılığı azaltarak</a:t>
            </a:r>
            <a:br>
              <a:rPr lang="tr-TR" dirty="0">
                <a:solidFill>
                  <a:srgbClr val="0D0D0D"/>
                </a:solidFill>
                <a:latin typeface="ui-sans-serif"/>
              </a:rPr>
            </a:br>
            <a:r>
              <a:rPr lang="tr-TR" b="1" dirty="0">
                <a:solidFill>
                  <a:srgbClr val="0D0D0D"/>
                </a:solidFill>
                <a:latin typeface="ui-sans-serif"/>
              </a:rPr>
              <a:t>daha doğru klinik kararlar</a:t>
            </a:r>
            <a:r>
              <a:rPr lang="tr-TR" dirty="0">
                <a:solidFill>
                  <a:srgbClr val="0D0D0D"/>
                </a:solidFill>
                <a:latin typeface="ui-sans-serif"/>
              </a:rPr>
              <a:t> verilmesini sağlamaktadır.</a:t>
            </a:r>
          </a:p>
          <a:p>
            <a:pPr>
              <a:buFont typeface="Arial" panose="020B0604020202020204" pitchFamily="34" charset="0"/>
              <a:buChar char="•"/>
            </a:pPr>
            <a:r>
              <a:rPr lang="tr-TR" dirty="0">
                <a:solidFill>
                  <a:srgbClr val="0D0D0D"/>
                </a:solidFill>
                <a:latin typeface="ui-sans-serif"/>
              </a:rPr>
              <a:t>Rutin </a:t>
            </a:r>
            <a:r>
              <a:rPr lang="tr-TR" b="1" dirty="0">
                <a:solidFill>
                  <a:srgbClr val="0D0D0D"/>
                </a:solidFill>
                <a:latin typeface="ui-sans-serif"/>
              </a:rPr>
              <a:t>eGFR raporlaması</a:t>
            </a:r>
            <a:r>
              <a:rPr lang="tr-TR" dirty="0">
                <a:solidFill>
                  <a:srgbClr val="0D0D0D"/>
                </a:solidFill>
                <a:latin typeface="ui-sans-serif"/>
              </a:rPr>
              <a:t>, yaşlılarda </a:t>
            </a:r>
            <a:r>
              <a:rPr lang="tr-TR" b="1" dirty="0">
                <a:solidFill>
                  <a:srgbClr val="0D0D0D"/>
                </a:solidFill>
                <a:latin typeface="ui-sans-serif"/>
              </a:rPr>
              <a:t>KBH tanı sıklığını ve nefroloji başvurularını artırmıştır.</a:t>
            </a:r>
            <a:endParaRPr lang="tr-TR" dirty="0">
              <a:solidFill>
                <a:srgbClr val="0D0D0D"/>
              </a:solidFill>
              <a:latin typeface="ui-sans-serif"/>
            </a:endParaRPr>
          </a:p>
          <a:p>
            <a:endParaRPr lang="tr-TR" dirty="0"/>
          </a:p>
        </p:txBody>
      </p:sp>
      <p:sp>
        <p:nvSpPr>
          <p:cNvPr id="4" name="TextBox 3">
            <a:extLst>
              <a:ext uri="{FF2B5EF4-FFF2-40B4-BE49-F238E27FC236}">
                <a16:creationId xmlns:a16="http://schemas.microsoft.com/office/drawing/2014/main" id="{F56927B1-A9F8-C672-8A95-F182A2E1362F}"/>
              </a:ext>
            </a:extLst>
          </p:cNvPr>
          <p:cNvSpPr txBox="1"/>
          <p:nvPr/>
        </p:nvSpPr>
        <p:spPr>
          <a:xfrm>
            <a:off x="9912424" y="6021288"/>
            <a:ext cx="1944216" cy="369332"/>
          </a:xfrm>
          <a:prstGeom prst="rect">
            <a:avLst/>
          </a:prstGeom>
          <a:noFill/>
        </p:spPr>
        <p:txBody>
          <a:bodyPr wrap="square" rtlCol="0">
            <a:spAutoFit/>
          </a:bodyPr>
          <a:lstStyle/>
          <a:p>
            <a:r>
              <a:rPr lang="tr-TR" dirty="0"/>
              <a:t>16-19</a:t>
            </a:r>
          </a:p>
        </p:txBody>
      </p:sp>
    </p:spTree>
    <p:extLst>
      <p:ext uri="{BB962C8B-B14F-4D97-AF65-F5344CB8AC3E}">
        <p14:creationId xmlns:p14="http://schemas.microsoft.com/office/powerpoint/2010/main" val="501579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5" name="4 Diyagram"/>
          <p:cNvGraphicFramePr/>
          <p:nvPr/>
        </p:nvGraphicFramePr>
        <p:xfrm>
          <a:off x="1991544" y="332656"/>
          <a:ext cx="8229600"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yagram"/>
          <p:cNvGraphicFramePr/>
          <p:nvPr>
            <p:extLst>
              <p:ext uri="{D42A27DB-BD31-4B8C-83A1-F6EECF244321}">
                <p14:modId xmlns:p14="http://schemas.microsoft.com/office/powerpoint/2010/main" val="1813366602"/>
              </p:ext>
            </p:extLst>
          </p:nvPr>
        </p:nvGraphicFramePr>
        <p:xfrm>
          <a:off x="1981200" y="1447800"/>
          <a:ext cx="8382000"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924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Unvan 1"/>
          <p:cNvSpPr>
            <a:spLocks noGrp="1"/>
          </p:cNvSpPr>
          <p:nvPr>
            <p:ph type="title"/>
          </p:nvPr>
        </p:nvSpPr>
        <p:spPr>
          <a:xfrm>
            <a:off x="2495600" y="548681"/>
            <a:ext cx="7543800" cy="1450757"/>
          </a:xfrm>
        </p:spPr>
        <p:txBody>
          <a:bodyPr/>
          <a:lstStyle/>
          <a:p>
            <a:endParaRPr lang="tr-TR" dirty="0"/>
          </a:p>
        </p:txBody>
      </p:sp>
      <p:graphicFrame>
        <p:nvGraphicFramePr>
          <p:cNvPr id="11" name="İçerik Yer Tutucusu 10"/>
          <p:cNvGraphicFramePr>
            <a:graphicFrameLocks noGrp="1"/>
          </p:cNvGraphicFramePr>
          <p:nvPr>
            <p:ph idx="1"/>
          </p:nvPr>
        </p:nvGraphicFramePr>
        <p:xfrm>
          <a:off x="1524000" y="-99392"/>
          <a:ext cx="9576048" cy="165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p:cNvPicPr>
            <a:picLocks noChangeAspect="1"/>
          </p:cNvPicPr>
          <p:nvPr/>
        </p:nvPicPr>
        <p:blipFill>
          <a:blip r:embed="rId7">
            <a:duotone>
              <a:prstClr val="black"/>
              <a:schemeClr val="accent4">
                <a:tint val="45000"/>
                <a:satMod val="400000"/>
              </a:schemeClr>
            </a:duotone>
          </a:blip>
          <a:stretch>
            <a:fillRect/>
          </a:stretch>
        </p:blipFill>
        <p:spPr>
          <a:xfrm>
            <a:off x="1703512" y="1412776"/>
            <a:ext cx="8136904" cy="4994566"/>
          </a:xfrm>
          <a:prstGeom prst="rect">
            <a:avLst/>
          </a:prstGeom>
        </p:spPr>
      </p:pic>
      <p:sp>
        <p:nvSpPr>
          <p:cNvPr id="10" name="Yuvarlatılmış Dikdörtgen 4"/>
          <p:cNvSpPr/>
          <p:nvPr/>
        </p:nvSpPr>
        <p:spPr>
          <a:xfrm>
            <a:off x="1793928" y="180089"/>
            <a:ext cx="3707603" cy="2813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p>
            <a:pPr defTabSz="577850">
              <a:lnSpc>
                <a:spcPct val="90000"/>
              </a:lnSpc>
              <a:spcBef>
                <a:spcPct val="0"/>
              </a:spcBef>
              <a:spcAft>
                <a:spcPct val="35000"/>
              </a:spcAft>
            </a:pPr>
            <a:endParaRPr lang="tr-TR" sz="1300" dirty="0"/>
          </a:p>
        </p:txBody>
      </p:sp>
      <p:sp>
        <p:nvSpPr>
          <p:cNvPr id="12" name="Dikdörtgen 11"/>
          <p:cNvSpPr/>
          <p:nvPr/>
        </p:nvSpPr>
        <p:spPr>
          <a:xfrm>
            <a:off x="6528048" y="6453337"/>
            <a:ext cx="4572000" cy="276999"/>
          </a:xfrm>
          <a:prstGeom prst="rect">
            <a:avLst/>
          </a:prstGeom>
        </p:spPr>
        <p:txBody>
          <a:bodyPr>
            <a:spAutoFit/>
          </a:bodyPr>
          <a:lstStyle/>
          <a:p>
            <a:r>
              <a:rPr lang="en-US" altLang="tr-TR" sz="1200" i="1" dirty="0">
                <a:solidFill>
                  <a:schemeClr val="bg1"/>
                </a:solidFill>
              </a:rPr>
              <a:t>American Journal of Kidney Diseases</a:t>
            </a:r>
            <a:r>
              <a:rPr lang="en-US" altLang="tr-TR" sz="1200" dirty="0">
                <a:solidFill>
                  <a:schemeClr val="bg1"/>
                </a:solidFill>
              </a:rPr>
              <a:t> 2017 69, 228-236</a:t>
            </a:r>
            <a:endParaRPr lang="tr-TR" sz="1200" dirty="0">
              <a:solidFill>
                <a:schemeClr val="bg1"/>
              </a:solidFill>
            </a:endParaRPr>
          </a:p>
        </p:txBody>
      </p:sp>
    </p:spTree>
    <p:extLst>
      <p:ext uri="{BB962C8B-B14F-4D97-AF65-F5344CB8AC3E}">
        <p14:creationId xmlns:p14="http://schemas.microsoft.com/office/powerpoint/2010/main" val="4176751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5B93B0C-0867-48E5-9EAF-EAB2C38B5711}"/>
              </a:ext>
            </a:extLst>
          </p:cNvPr>
          <p:cNvSpPr txBox="1">
            <a:spLocks noChangeArrowheads="1"/>
          </p:cNvSpPr>
          <p:nvPr/>
        </p:nvSpPr>
        <p:spPr bwMode="auto">
          <a:xfrm>
            <a:off x="191344" y="381641"/>
            <a:ext cx="10151663"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tr-TR" sz="1633" b="1" dirty="0"/>
              <a:t>Yaşa göre uyarlanmış bir KBY tanımı</a:t>
            </a:r>
          </a:p>
          <a:p>
            <a:r>
              <a:rPr lang="tr-TR" sz="1633" dirty="0" err="1"/>
              <a:t>eGFR</a:t>
            </a:r>
            <a:r>
              <a:rPr lang="tr-TR" sz="1633" dirty="0"/>
              <a:t>:  &lt;40 yaş: 75mL/</a:t>
            </a:r>
            <a:r>
              <a:rPr lang="tr-TR" sz="1633" dirty="0" err="1"/>
              <a:t>dk</a:t>
            </a:r>
            <a:r>
              <a:rPr lang="tr-TR" sz="1633" dirty="0"/>
              <a:t>/1,73 m2 </a:t>
            </a:r>
          </a:p>
          <a:p>
            <a:r>
              <a:rPr lang="tr-TR" sz="1633" dirty="0"/>
              <a:t>40-64yaş: 60 </a:t>
            </a:r>
            <a:r>
              <a:rPr lang="tr-TR" sz="1633" dirty="0" err="1"/>
              <a:t>mL</a:t>
            </a:r>
            <a:r>
              <a:rPr lang="tr-TR" sz="1633" dirty="0"/>
              <a:t>/</a:t>
            </a:r>
            <a:r>
              <a:rPr lang="tr-TR" sz="1633" dirty="0" err="1"/>
              <a:t>dk</a:t>
            </a:r>
            <a:r>
              <a:rPr lang="tr-TR" sz="1633" dirty="0"/>
              <a:t>/1,73 m2</a:t>
            </a:r>
          </a:p>
          <a:p>
            <a:r>
              <a:rPr lang="tr-TR" sz="1633" dirty="0"/>
              <a:t>&gt;65 yaş : 45 </a:t>
            </a:r>
            <a:r>
              <a:rPr lang="tr-TR" sz="1633" dirty="0" err="1"/>
              <a:t>mL</a:t>
            </a:r>
            <a:r>
              <a:rPr lang="tr-TR" sz="1633" dirty="0"/>
              <a:t>/</a:t>
            </a:r>
            <a:r>
              <a:rPr lang="tr-TR" sz="1633" dirty="0" err="1"/>
              <a:t>dk</a:t>
            </a:r>
            <a:r>
              <a:rPr lang="tr-TR" sz="1633" dirty="0"/>
              <a:t>/1,73 m2</a:t>
            </a:r>
          </a:p>
        </p:txBody>
      </p:sp>
      <p:pic>
        <p:nvPicPr>
          <p:cNvPr id="3075" name="Picture 3">
            <a:extLst>
              <a:ext uri="{FF2B5EF4-FFF2-40B4-BE49-F238E27FC236}">
                <a16:creationId xmlns:a16="http://schemas.microsoft.com/office/drawing/2014/main" id="{4BBAC6F3-CB0E-4AE7-B889-80AD58F4A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268761"/>
            <a:ext cx="11449271" cy="5589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D1134821-56E4-4075-8F8B-B5CDE55F7FA9}"/>
              </a:ext>
            </a:extLst>
          </p:cNvPr>
          <p:cNvSpPr txBox="1">
            <a:spLocks noChangeArrowheads="1"/>
          </p:cNvSpPr>
          <p:nvPr/>
        </p:nvSpPr>
        <p:spPr bwMode="auto">
          <a:xfrm>
            <a:off x="5807968" y="6626136"/>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tr-TR" sz="1089" b="1" dirty="0">
                <a:latin typeface="Arial" panose="020B0604020202020204" pitchFamily="34" charset="0"/>
              </a:rPr>
              <a:t>Pierre </a:t>
            </a:r>
            <a:r>
              <a:rPr lang="en-GB" altLang="tr-TR" sz="1089" b="1" dirty="0" err="1">
                <a:latin typeface="Arial" panose="020B0604020202020204" pitchFamily="34" charset="0"/>
              </a:rPr>
              <a:t>Delanaye</a:t>
            </a:r>
            <a:r>
              <a:rPr lang="en-GB" altLang="tr-TR" sz="1089" b="1" dirty="0">
                <a:latin typeface="Arial" panose="020B0604020202020204" pitchFamily="34" charset="0"/>
              </a:rPr>
              <a:t> et al. JASN 2019;30:1785-1805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96781" y="2490787"/>
            <a:ext cx="2971800" cy="685800"/>
          </a:xfrm>
          <a:custGeom>
            <a:avLst/>
            <a:gdLst/>
            <a:ahLst/>
            <a:cxnLst/>
            <a:rect l="0" t="0" r="0" b="0"/>
            <a:pathLst>
              <a:path w="2971800" h="685800">
                <a:moveTo>
                  <a:pt x="2628900" y="685800"/>
                </a:moveTo>
                <a:lnTo>
                  <a:pt x="2971800" y="342909"/>
                </a:lnTo>
                <a:lnTo>
                  <a:pt x="2628900" y="0"/>
                </a:lnTo>
                <a:lnTo>
                  <a:pt x="2628900" y="114300"/>
                </a:lnTo>
                <a:lnTo>
                  <a:pt x="0" y="114300"/>
                </a:lnTo>
                <a:lnTo>
                  <a:pt x="0" y="571500"/>
                </a:lnTo>
                <a:lnTo>
                  <a:pt x="2628900" y="571500"/>
                </a:lnTo>
                <a:lnTo>
                  <a:pt x="2628900" y="685800"/>
                </a:lnTo>
              </a:path>
            </a:pathLst>
          </a:custGeom>
          <a:gradFill rotWithShape="1">
            <a:gsLst>
              <a:gs pos="0">
                <a:srgbClr val="83FAC1"/>
              </a:gs>
              <a:gs pos="100000">
                <a:srgbClr val="44E095"/>
              </a:gs>
            </a:gsLst>
            <a:lin ang="5400000" scaled="1"/>
          </a:gradFill>
          <a:ln>
            <a:noFill/>
          </a:ln>
        </p:spPr>
        <p:txBody>
          <a:bodyPr rtlCol="0" anchor="ctr"/>
          <a:lstStyle/>
          <a:p>
            <a:pPr algn="ctr" defTabSz="457200"/>
            <a:endParaRPr>
              <a:solidFill>
                <a:prstClr val="black"/>
              </a:solidFill>
              <a:latin typeface="Calibri"/>
            </a:endParaRPr>
          </a:p>
        </p:txBody>
      </p:sp>
      <p:sp>
        <p:nvSpPr>
          <p:cNvPr id="3" name="Rounded Rectangle 2"/>
          <p:cNvSpPr/>
          <p:nvPr/>
        </p:nvSpPr>
        <p:spPr>
          <a:xfrm>
            <a:off x="2796781" y="2490787"/>
            <a:ext cx="2971800" cy="686264"/>
          </a:xfrm>
          <a:custGeom>
            <a:avLst/>
            <a:gdLst/>
            <a:ahLst/>
            <a:cxnLst/>
            <a:rect l="0" t="0" r="0" b="0"/>
            <a:pathLst>
              <a:path w="2971800" h="686264">
                <a:moveTo>
                  <a:pt x="114300" y="114300"/>
                </a:moveTo>
                <a:lnTo>
                  <a:pt x="2628900" y="114300"/>
                </a:lnTo>
                <a:moveTo>
                  <a:pt x="2628900" y="571500"/>
                </a:moveTo>
                <a:lnTo>
                  <a:pt x="114300" y="571500"/>
                </a:lnTo>
                <a:moveTo>
                  <a:pt x="2628900" y="0"/>
                </a:moveTo>
                <a:lnTo>
                  <a:pt x="2971800" y="342911"/>
                </a:lnTo>
                <a:lnTo>
                  <a:pt x="2628900" y="685800"/>
                </a:lnTo>
                <a:moveTo>
                  <a:pt x="2628900" y="0"/>
                </a:moveTo>
                <a:lnTo>
                  <a:pt x="2628900" y="114300"/>
                </a:lnTo>
                <a:moveTo>
                  <a:pt x="2628900" y="686264"/>
                </a:moveTo>
                <a:lnTo>
                  <a:pt x="2628900" y="571500"/>
                </a:lnTo>
                <a:moveTo>
                  <a:pt x="114300" y="571500"/>
                </a:moveTo>
                <a:lnTo>
                  <a:pt x="0" y="571500"/>
                </a:lnTo>
                <a:lnTo>
                  <a:pt x="0" y="114300"/>
                </a:lnTo>
                <a:lnTo>
                  <a:pt x="114300" y="114300"/>
                </a:lnTo>
              </a:path>
            </a:pathLst>
          </a:custGeom>
          <a:noFill/>
          <a:ln w="14287">
            <a:solidFill>
              <a:srgbClr val="484848"/>
            </a:solidFill>
          </a:ln>
        </p:spPr>
        <p:txBody>
          <a:bodyPr rtlCol="0" anchor="ctr"/>
          <a:lstStyle/>
          <a:p>
            <a:pPr algn="ctr" defTabSz="457200"/>
            <a:endParaRPr>
              <a:solidFill>
                <a:prstClr val="black"/>
              </a:solidFill>
              <a:latin typeface="Calibri"/>
            </a:endParaRPr>
          </a:p>
        </p:txBody>
      </p:sp>
      <p:sp>
        <p:nvSpPr>
          <p:cNvPr id="4" name="Rounded Rectangle 3"/>
          <p:cNvSpPr/>
          <p:nvPr/>
        </p:nvSpPr>
        <p:spPr>
          <a:xfrm>
            <a:off x="5997181" y="2490787"/>
            <a:ext cx="2952750" cy="685800"/>
          </a:xfrm>
          <a:custGeom>
            <a:avLst/>
            <a:gdLst/>
            <a:ahLst/>
            <a:cxnLst/>
            <a:rect l="0" t="0" r="0" b="0"/>
            <a:pathLst>
              <a:path w="2952750" h="685800">
                <a:moveTo>
                  <a:pt x="342900" y="0"/>
                </a:moveTo>
                <a:lnTo>
                  <a:pt x="0" y="342890"/>
                </a:lnTo>
                <a:lnTo>
                  <a:pt x="342900" y="685800"/>
                </a:lnTo>
                <a:lnTo>
                  <a:pt x="342900" y="571500"/>
                </a:lnTo>
                <a:lnTo>
                  <a:pt x="2952750" y="571500"/>
                </a:lnTo>
                <a:lnTo>
                  <a:pt x="2952750" y="114300"/>
                </a:lnTo>
                <a:lnTo>
                  <a:pt x="342900" y="114300"/>
                </a:lnTo>
                <a:lnTo>
                  <a:pt x="342900" y="0"/>
                </a:lnTo>
              </a:path>
            </a:pathLst>
          </a:custGeom>
          <a:gradFill rotWithShape="1">
            <a:gsLst>
              <a:gs pos="0">
                <a:srgbClr val="FFA6A3"/>
              </a:gs>
              <a:gs pos="100000">
                <a:srgbClr val="FD6A65"/>
              </a:gs>
            </a:gsLst>
            <a:lin ang="5400000" scaled="1"/>
          </a:gradFill>
          <a:ln>
            <a:noFill/>
          </a:ln>
        </p:spPr>
        <p:txBody>
          <a:bodyPr rtlCol="0" anchor="ctr"/>
          <a:lstStyle/>
          <a:p>
            <a:pPr algn="ctr" defTabSz="457200"/>
            <a:endParaRPr>
              <a:solidFill>
                <a:prstClr val="black"/>
              </a:solidFill>
              <a:latin typeface="Calibri"/>
            </a:endParaRPr>
          </a:p>
        </p:txBody>
      </p:sp>
      <p:sp>
        <p:nvSpPr>
          <p:cNvPr id="5" name="Rounded Rectangle 4"/>
          <p:cNvSpPr/>
          <p:nvPr/>
        </p:nvSpPr>
        <p:spPr>
          <a:xfrm>
            <a:off x="5997181" y="2490787"/>
            <a:ext cx="2952750" cy="685800"/>
          </a:xfrm>
          <a:custGeom>
            <a:avLst/>
            <a:gdLst/>
            <a:ahLst/>
            <a:cxnLst/>
            <a:rect l="0" t="0" r="0" b="0"/>
            <a:pathLst>
              <a:path w="2952750" h="685800">
                <a:moveTo>
                  <a:pt x="342900" y="114300"/>
                </a:moveTo>
                <a:lnTo>
                  <a:pt x="2857500" y="114300"/>
                </a:lnTo>
                <a:moveTo>
                  <a:pt x="2857500" y="571500"/>
                </a:moveTo>
                <a:lnTo>
                  <a:pt x="342900" y="571500"/>
                </a:lnTo>
                <a:moveTo>
                  <a:pt x="342900" y="685800"/>
                </a:moveTo>
                <a:lnTo>
                  <a:pt x="0" y="342888"/>
                </a:lnTo>
                <a:lnTo>
                  <a:pt x="342900" y="0"/>
                </a:lnTo>
                <a:moveTo>
                  <a:pt x="2857500" y="114300"/>
                </a:moveTo>
                <a:lnTo>
                  <a:pt x="2952750" y="114300"/>
                </a:lnTo>
                <a:lnTo>
                  <a:pt x="2952750" y="571500"/>
                </a:lnTo>
                <a:lnTo>
                  <a:pt x="2857500" y="571500"/>
                </a:lnTo>
                <a:moveTo>
                  <a:pt x="342900" y="0"/>
                </a:moveTo>
                <a:lnTo>
                  <a:pt x="342900" y="114300"/>
                </a:lnTo>
                <a:moveTo>
                  <a:pt x="342900" y="685800"/>
                </a:moveTo>
                <a:lnTo>
                  <a:pt x="342900" y="571500"/>
                </a:lnTo>
              </a:path>
            </a:pathLst>
          </a:custGeom>
          <a:noFill/>
          <a:ln w="14287">
            <a:solidFill>
              <a:srgbClr val="484848"/>
            </a:solidFill>
          </a:ln>
        </p:spPr>
        <p:txBody>
          <a:bodyPr rtlCol="0" anchor="ctr"/>
          <a:lstStyle/>
          <a:p>
            <a:pPr algn="ctr" defTabSz="457200"/>
            <a:endParaRPr>
              <a:solidFill>
                <a:prstClr val="black"/>
              </a:solidFill>
              <a:latin typeface="Calibri"/>
            </a:endParaRPr>
          </a:p>
        </p:txBody>
      </p:sp>
      <p:sp>
        <p:nvSpPr>
          <p:cNvPr id="6" name="Rounded Rectangle 5"/>
          <p:cNvSpPr/>
          <p:nvPr/>
        </p:nvSpPr>
        <p:spPr>
          <a:xfrm>
            <a:off x="5882882" y="2605087"/>
            <a:ext cx="9525" cy="457200"/>
          </a:xfrm>
          <a:custGeom>
            <a:avLst/>
            <a:gdLst/>
            <a:ahLst/>
            <a:cxnLst/>
            <a:rect l="0" t="0" r="0" b="0"/>
            <a:pathLst>
              <a:path w="9525" h="457200">
                <a:moveTo>
                  <a:pt x="0" y="457200"/>
                </a:moveTo>
                <a:lnTo>
                  <a:pt x="0" y="0"/>
                </a:lnTo>
              </a:path>
            </a:pathLst>
          </a:custGeom>
          <a:noFill/>
          <a:ln w="14287">
            <a:solidFill>
              <a:srgbClr val="484848"/>
            </a:solidFill>
            <a:prstDash val="dash"/>
          </a:ln>
        </p:spPr>
        <p:txBody>
          <a:bodyPr rtlCol="0" anchor="ctr"/>
          <a:lstStyle/>
          <a:p>
            <a:pPr algn="ctr" defTabSz="457200"/>
            <a:endParaRPr>
              <a:solidFill>
                <a:prstClr val="black"/>
              </a:solidFill>
              <a:latin typeface="Calibri"/>
            </a:endParaRPr>
          </a:p>
        </p:txBody>
      </p:sp>
      <p:sp>
        <p:nvSpPr>
          <p:cNvPr id="7" name="TextBox 6"/>
          <p:cNvSpPr txBox="1"/>
          <p:nvPr/>
        </p:nvSpPr>
        <p:spPr>
          <a:xfrm>
            <a:off x="203293" y="454855"/>
            <a:ext cx="2862964" cy="492443"/>
          </a:xfrm>
          <a:prstGeom prst="rect">
            <a:avLst/>
          </a:prstGeom>
          <a:noFill/>
          <a:ln>
            <a:noFill/>
          </a:ln>
        </p:spPr>
        <p:txBody>
          <a:bodyPr wrap="none" lIns="0" tIns="0" rIns="0" bIns="0" anchor="t">
            <a:spAutoFit/>
          </a:bodyPr>
          <a:lstStyle/>
          <a:p>
            <a:pPr algn="ctr" defTabSz="457200"/>
            <a:r>
              <a:rPr sz="3200" b="1" dirty="0">
                <a:solidFill>
                  <a:srgbClr val="484848"/>
                </a:solidFill>
                <a:latin typeface="Roboto"/>
              </a:rPr>
              <a:t>KBH Prevalansı</a:t>
            </a:r>
          </a:p>
        </p:txBody>
      </p:sp>
      <p:sp>
        <p:nvSpPr>
          <p:cNvPr id="8" name="TextBox 7"/>
          <p:cNvSpPr txBox="1"/>
          <p:nvPr/>
        </p:nvSpPr>
        <p:spPr>
          <a:xfrm>
            <a:off x="3273032" y="2736055"/>
            <a:ext cx="694101" cy="230832"/>
          </a:xfrm>
          <a:prstGeom prst="rect">
            <a:avLst/>
          </a:prstGeom>
          <a:noFill/>
          <a:ln>
            <a:noFill/>
          </a:ln>
        </p:spPr>
        <p:txBody>
          <a:bodyPr wrap="none" lIns="0" tIns="0" rIns="0" bIns="0" anchor="t">
            <a:spAutoFit/>
          </a:bodyPr>
          <a:lstStyle/>
          <a:p>
            <a:pPr defTabSz="457200"/>
            <a:r>
              <a:rPr sz="1500" b="1">
                <a:solidFill>
                  <a:srgbClr val="484848"/>
                </a:solidFill>
                <a:latin typeface="Roboto"/>
              </a:rPr>
              <a:t>65+ Yaş</a:t>
            </a:r>
          </a:p>
        </p:txBody>
      </p:sp>
      <p:sp>
        <p:nvSpPr>
          <p:cNvPr id="9" name="TextBox 8"/>
          <p:cNvSpPr txBox="1"/>
          <p:nvPr/>
        </p:nvSpPr>
        <p:spPr>
          <a:xfrm>
            <a:off x="4403330" y="2736055"/>
            <a:ext cx="660438" cy="230832"/>
          </a:xfrm>
          <a:prstGeom prst="rect">
            <a:avLst/>
          </a:prstGeom>
          <a:noFill/>
          <a:ln>
            <a:noFill/>
          </a:ln>
        </p:spPr>
        <p:txBody>
          <a:bodyPr wrap="none" lIns="0" tIns="0" rIns="0" bIns="0" anchor="t">
            <a:spAutoFit/>
          </a:bodyPr>
          <a:lstStyle/>
          <a:p>
            <a:pPr algn="r" defTabSz="457200"/>
            <a:r>
              <a:rPr sz="1500" b="1">
                <a:solidFill>
                  <a:srgbClr val="484848"/>
                </a:solidFill>
                <a:latin typeface="Roboto"/>
              </a:rPr>
              <a:t>%25-35</a:t>
            </a:r>
          </a:p>
        </p:txBody>
      </p:sp>
      <p:sp>
        <p:nvSpPr>
          <p:cNvPr id="10" name="TextBox 9"/>
          <p:cNvSpPr txBox="1"/>
          <p:nvPr/>
        </p:nvSpPr>
        <p:spPr>
          <a:xfrm>
            <a:off x="6473431" y="2736055"/>
            <a:ext cx="363882" cy="230832"/>
          </a:xfrm>
          <a:prstGeom prst="rect">
            <a:avLst/>
          </a:prstGeom>
          <a:noFill/>
          <a:ln>
            <a:noFill/>
          </a:ln>
        </p:spPr>
        <p:txBody>
          <a:bodyPr wrap="none" lIns="0" tIns="0" rIns="0" bIns="0" anchor="t">
            <a:spAutoFit/>
          </a:bodyPr>
          <a:lstStyle/>
          <a:p>
            <a:pPr defTabSz="457200"/>
            <a:r>
              <a:rPr sz="1500" b="1">
                <a:solidFill>
                  <a:srgbClr val="484848"/>
                </a:solidFill>
                <a:latin typeface="Roboto"/>
              </a:rPr>
              <a:t>%10</a:t>
            </a:r>
          </a:p>
        </p:txBody>
      </p:sp>
      <p:sp>
        <p:nvSpPr>
          <p:cNvPr id="11" name="TextBox 10"/>
          <p:cNvSpPr txBox="1"/>
          <p:nvPr/>
        </p:nvSpPr>
        <p:spPr>
          <a:xfrm>
            <a:off x="7160042" y="2736055"/>
            <a:ext cx="1561326" cy="230832"/>
          </a:xfrm>
          <a:prstGeom prst="rect">
            <a:avLst/>
          </a:prstGeom>
          <a:noFill/>
          <a:ln>
            <a:noFill/>
          </a:ln>
        </p:spPr>
        <p:txBody>
          <a:bodyPr wrap="none" lIns="0" tIns="0" rIns="0" bIns="0" anchor="t">
            <a:spAutoFit/>
          </a:bodyPr>
          <a:lstStyle/>
          <a:p>
            <a:pPr algn="r" defTabSz="457200"/>
            <a:r>
              <a:rPr sz="1500" b="1">
                <a:solidFill>
                  <a:srgbClr val="484848"/>
                </a:solidFill>
                <a:latin typeface="Roboto"/>
              </a:rPr>
              <a:t>Genel Popülasyon</a:t>
            </a:r>
          </a:p>
        </p:txBody>
      </p:sp>
      <p:sp>
        <p:nvSpPr>
          <p:cNvPr id="14" name="Rounded Rectangle 13"/>
          <p:cNvSpPr/>
          <p:nvPr/>
        </p:nvSpPr>
        <p:spPr>
          <a:xfrm>
            <a:off x="3368281" y="547687"/>
            <a:ext cx="1790700" cy="1790700"/>
          </a:xfrm>
          <a:custGeom>
            <a:avLst/>
            <a:gdLst/>
            <a:ahLst/>
            <a:cxnLst/>
            <a:rect l="0" t="0" r="0" b="0"/>
            <a:pathLst>
              <a:path w="1790700" h="1790700">
                <a:moveTo>
                  <a:pt x="0" y="0"/>
                </a:moveTo>
                <a:moveTo>
                  <a:pt x="1398193" y="1514246"/>
                </a:moveTo>
                <a:lnTo>
                  <a:pt x="933373" y="1779879"/>
                </a:lnTo>
                <a:cubicBezTo>
                  <a:pt x="921585" y="1786685"/>
                  <a:pt x="907062" y="1786685"/>
                  <a:pt x="895273" y="1779879"/>
                </a:cubicBezTo>
                <a:lnTo>
                  <a:pt x="430453" y="1514246"/>
                </a:lnTo>
                <a:moveTo>
                  <a:pt x="1790700" y="1790700"/>
                </a:moveTo>
                <a:cubicBezTo>
                  <a:pt x="1765489" y="1694182"/>
                  <a:pt x="1694697" y="1616078"/>
                  <a:pt x="1601114" y="1581531"/>
                </a:cubicBezTo>
                <a:lnTo>
                  <a:pt x="1197864" y="1447800"/>
                </a:lnTo>
                <a:moveTo>
                  <a:pt x="0" y="0"/>
                </a:moveTo>
                <a:moveTo>
                  <a:pt x="630935" y="1447800"/>
                </a:moveTo>
                <a:lnTo>
                  <a:pt x="227685" y="1581530"/>
                </a:lnTo>
                <a:cubicBezTo>
                  <a:pt x="134102" y="1616078"/>
                  <a:pt x="63310" y="1694182"/>
                  <a:pt x="38100" y="1790700"/>
                </a:cubicBezTo>
                <a:moveTo>
                  <a:pt x="1028700" y="1143000"/>
                </a:moveTo>
                <a:cubicBezTo>
                  <a:pt x="1000309" y="1168401"/>
                  <a:pt x="963304" y="1182026"/>
                  <a:pt x="925220" y="1181100"/>
                </a:cubicBezTo>
                <a:lnTo>
                  <a:pt x="903579" y="1181100"/>
                </a:lnTo>
                <a:cubicBezTo>
                  <a:pt x="865498" y="1182010"/>
                  <a:pt x="828498" y="1168387"/>
                  <a:pt x="800100" y="1143000"/>
                </a:cubicBezTo>
                <a:moveTo>
                  <a:pt x="838200" y="838200"/>
                </a:moveTo>
                <a:cubicBezTo>
                  <a:pt x="821755" y="812435"/>
                  <a:pt x="792478" y="797797"/>
                  <a:pt x="762000" y="800100"/>
                </a:cubicBezTo>
                <a:cubicBezTo>
                  <a:pt x="731521" y="797797"/>
                  <a:pt x="702244" y="812435"/>
                  <a:pt x="685800" y="838200"/>
                </a:cubicBezTo>
                <a:moveTo>
                  <a:pt x="1143000" y="838200"/>
                </a:moveTo>
                <a:cubicBezTo>
                  <a:pt x="1126555" y="812435"/>
                  <a:pt x="1097278" y="797797"/>
                  <a:pt x="1066800" y="800100"/>
                </a:cubicBezTo>
                <a:cubicBezTo>
                  <a:pt x="1036321" y="797797"/>
                  <a:pt x="1007044" y="812435"/>
                  <a:pt x="990600" y="838200"/>
                </a:cubicBezTo>
                <a:moveTo>
                  <a:pt x="915924" y="1409700"/>
                </a:moveTo>
                <a:cubicBezTo>
                  <a:pt x="1021613" y="1409700"/>
                  <a:pt x="1258062" y="1278559"/>
                  <a:pt x="1291742" y="1077087"/>
                </a:cubicBezTo>
                <a:cubicBezTo>
                  <a:pt x="1295904" y="1052065"/>
                  <a:pt x="1312244" y="1030754"/>
                  <a:pt x="1335328" y="1020241"/>
                </a:cubicBezTo>
                <a:cubicBezTo>
                  <a:pt x="1417320" y="982979"/>
                  <a:pt x="1438046" y="833399"/>
                  <a:pt x="1371600" y="800100"/>
                </a:cubicBezTo>
                <a:cubicBezTo>
                  <a:pt x="1409700" y="572566"/>
                  <a:pt x="1409700" y="190500"/>
                  <a:pt x="915771" y="190500"/>
                </a:cubicBezTo>
                <a:cubicBezTo>
                  <a:pt x="421843" y="190500"/>
                  <a:pt x="422224" y="572566"/>
                  <a:pt x="460019" y="800100"/>
                </a:cubicBezTo>
                <a:cubicBezTo>
                  <a:pt x="393649" y="833399"/>
                  <a:pt x="414299" y="982979"/>
                  <a:pt x="496442" y="1020241"/>
                </a:cubicBezTo>
                <a:cubicBezTo>
                  <a:pt x="519527" y="1030754"/>
                  <a:pt x="535867" y="1052065"/>
                  <a:pt x="540029" y="1077087"/>
                </a:cubicBezTo>
                <a:cubicBezTo>
                  <a:pt x="573786" y="1278559"/>
                  <a:pt x="810234" y="1409700"/>
                  <a:pt x="915924" y="1409700"/>
                </a:cubicBezTo>
                <a:close/>
                <a:moveTo>
                  <a:pt x="1386306" y="647242"/>
                </a:moveTo>
                <a:cubicBezTo>
                  <a:pt x="1285570" y="644575"/>
                  <a:pt x="1076553" y="676275"/>
                  <a:pt x="914400" y="481203"/>
                </a:cubicBezTo>
                <a:cubicBezTo>
                  <a:pt x="753008" y="675360"/>
                  <a:pt x="547573" y="644194"/>
                  <a:pt x="445617" y="646480"/>
                </a:cubicBezTo>
                <a:moveTo>
                  <a:pt x="1066114" y="204596"/>
                </a:moveTo>
                <a:cubicBezTo>
                  <a:pt x="1066800" y="199948"/>
                  <a:pt x="1066800" y="195224"/>
                  <a:pt x="1066800" y="190500"/>
                </a:cubicBezTo>
                <a:cubicBezTo>
                  <a:pt x="1066800" y="106331"/>
                  <a:pt x="998568" y="38100"/>
                  <a:pt x="914400" y="38100"/>
                </a:cubicBezTo>
                <a:cubicBezTo>
                  <a:pt x="830231" y="38100"/>
                  <a:pt x="762000" y="106331"/>
                  <a:pt x="762000" y="190500"/>
                </a:cubicBezTo>
                <a:cubicBezTo>
                  <a:pt x="762000" y="195453"/>
                  <a:pt x="762000" y="200406"/>
                  <a:pt x="762685" y="205206"/>
                </a:cubicBezTo>
                <a:moveTo>
                  <a:pt x="1080668" y="207797"/>
                </a:moveTo>
                <a:lnTo>
                  <a:pt x="1371600" y="38100"/>
                </a:lnTo>
                <a:moveTo>
                  <a:pt x="748131" y="207797"/>
                </a:moveTo>
                <a:lnTo>
                  <a:pt x="457200" y="38100"/>
                </a:lnTo>
              </a:path>
            </a:pathLst>
          </a:custGeom>
          <a:noFill/>
          <a:ln w="14287">
            <a:solidFill>
              <a:srgbClr val="484848"/>
            </a:solidFill>
          </a:ln>
        </p:spPr>
        <p:txBody>
          <a:bodyPr rtlCol="0" anchor="ctr"/>
          <a:lstStyle/>
          <a:p>
            <a:pPr algn="ctr" defTabSz="457200"/>
            <a:endParaRPr>
              <a:solidFill>
                <a:prstClr val="black"/>
              </a:solidFill>
              <a:latin typeface="Calibri"/>
            </a:endParaRPr>
          </a:p>
        </p:txBody>
      </p:sp>
      <p:sp>
        <p:nvSpPr>
          <p:cNvPr id="15" name="Rounded Rectangle 14"/>
          <p:cNvSpPr/>
          <p:nvPr/>
        </p:nvSpPr>
        <p:spPr>
          <a:xfrm>
            <a:off x="6892487" y="588168"/>
            <a:ext cx="1219289" cy="1752600"/>
          </a:xfrm>
          <a:custGeom>
            <a:avLst/>
            <a:gdLst/>
            <a:ahLst/>
            <a:cxnLst/>
            <a:rect l="0" t="0" r="0" b="0"/>
            <a:pathLst>
              <a:path w="1219289" h="1752600">
                <a:moveTo>
                  <a:pt x="457244" y="1459991"/>
                </a:moveTo>
                <a:cubicBezTo>
                  <a:pt x="241552" y="1399830"/>
                  <a:pt x="80766" y="1219392"/>
                  <a:pt x="45764" y="998220"/>
                </a:cubicBezTo>
                <a:cubicBezTo>
                  <a:pt x="15298" y="826413"/>
                  <a:pt x="0" y="652260"/>
                  <a:pt x="44" y="477774"/>
                </a:cubicBezTo>
                <a:lnTo>
                  <a:pt x="44" y="261366"/>
                </a:lnTo>
                <a:cubicBezTo>
                  <a:pt x="463" y="117191"/>
                  <a:pt x="117236" y="418"/>
                  <a:pt x="261410" y="0"/>
                </a:cubicBezTo>
                <a:lnTo>
                  <a:pt x="957878" y="0"/>
                </a:lnTo>
                <a:cubicBezTo>
                  <a:pt x="1102053" y="418"/>
                  <a:pt x="1218826" y="117191"/>
                  <a:pt x="1219244" y="261365"/>
                </a:cubicBezTo>
                <a:lnTo>
                  <a:pt x="1219244" y="477774"/>
                </a:lnTo>
                <a:cubicBezTo>
                  <a:pt x="1219289" y="652260"/>
                  <a:pt x="1203990" y="826413"/>
                  <a:pt x="1173524" y="998220"/>
                </a:cubicBezTo>
                <a:cubicBezTo>
                  <a:pt x="1138523" y="1219392"/>
                  <a:pt x="977736" y="1399830"/>
                  <a:pt x="762044" y="1459991"/>
                </a:cubicBezTo>
                <a:moveTo>
                  <a:pt x="457244" y="1295400"/>
                </a:moveTo>
                <a:lnTo>
                  <a:pt x="762044" y="1295400"/>
                </a:lnTo>
                <a:lnTo>
                  <a:pt x="762044" y="1752600"/>
                </a:lnTo>
                <a:lnTo>
                  <a:pt x="457244" y="1752600"/>
                </a:lnTo>
                <a:close/>
                <a:moveTo>
                  <a:pt x="323132" y="152400"/>
                </a:moveTo>
                <a:cubicBezTo>
                  <a:pt x="228644" y="152400"/>
                  <a:pt x="228644" y="246887"/>
                  <a:pt x="228644" y="246887"/>
                </a:cubicBezTo>
                <a:lnTo>
                  <a:pt x="228644" y="819912"/>
                </a:lnTo>
                <a:cubicBezTo>
                  <a:pt x="228644" y="914400"/>
                  <a:pt x="323132" y="914400"/>
                  <a:pt x="323132" y="914400"/>
                </a:cubicBezTo>
                <a:lnTo>
                  <a:pt x="896156" y="914400"/>
                </a:lnTo>
                <a:cubicBezTo>
                  <a:pt x="990644" y="914400"/>
                  <a:pt x="990644" y="819912"/>
                  <a:pt x="990644" y="819912"/>
                </a:cubicBezTo>
                <a:lnTo>
                  <a:pt x="990644" y="246887"/>
                </a:lnTo>
                <a:cubicBezTo>
                  <a:pt x="990644" y="152400"/>
                  <a:pt x="896156" y="152400"/>
                  <a:pt x="896156" y="152400"/>
                </a:cubicBezTo>
                <a:lnTo>
                  <a:pt x="323132" y="152400"/>
                </a:lnTo>
                <a:moveTo>
                  <a:pt x="342944" y="1104900"/>
                </a:moveTo>
                <a:lnTo>
                  <a:pt x="533444" y="1104900"/>
                </a:lnTo>
                <a:moveTo>
                  <a:pt x="685844" y="1104900"/>
                </a:moveTo>
                <a:lnTo>
                  <a:pt x="876344" y="1104900"/>
                </a:lnTo>
                <a:moveTo>
                  <a:pt x="762044" y="593597"/>
                </a:moveTo>
                <a:cubicBezTo>
                  <a:pt x="762044" y="533400"/>
                  <a:pt x="685844" y="425195"/>
                  <a:pt x="639362" y="368808"/>
                </a:cubicBezTo>
                <a:cubicBezTo>
                  <a:pt x="632131" y="359794"/>
                  <a:pt x="621200" y="354550"/>
                  <a:pt x="609644" y="354550"/>
                </a:cubicBezTo>
                <a:cubicBezTo>
                  <a:pt x="598089" y="354550"/>
                  <a:pt x="587158" y="359794"/>
                  <a:pt x="579926" y="368808"/>
                </a:cubicBezTo>
                <a:cubicBezTo>
                  <a:pt x="533444" y="425195"/>
                  <a:pt x="457244" y="533400"/>
                  <a:pt x="457244" y="593597"/>
                </a:cubicBezTo>
                <a:cubicBezTo>
                  <a:pt x="457244" y="677766"/>
                  <a:pt x="525476" y="745997"/>
                  <a:pt x="609644" y="745997"/>
                </a:cubicBezTo>
                <a:cubicBezTo>
                  <a:pt x="693812" y="745997"/>
                  <a:pt x="762044" y="677766"/>
                  <a:pt x="762044" y="593597"/>
                </a:cubicBezTo>
                <a:close/>
                <a:moveTo>
                  <a:pt x="609644" y="1562100"/>
                </a:moveTo>
                <a:cubicBezTo>
                  <a:pt x="620165" y="1562100"/>
                  <a:pt x="628694" y="1570628"/>
                  <a:pt x="628694" y="1581150"/>
                </a:cubicBezTo>
                <a:moveTo>
                  <a:pt x="590594" y="1581150"/>
                </a:moveTo>
                <a:cubicBezTo>
                  <a:pt x="590594" y="1570628"/>
                  <a:pt x="599123" y="1562100"/>
                  <a:pt x="609644" y="1562100"/>
                </a:cubicBezTo>
                <a:moveTo>
                  <a:pt x="590594" y="1581150"/>
                </a:moveTo>
                <a:cubicBezTo>
                  <a:pt x="590594" y="1591671"/>
                  <a:pt x="599123" y="1600200"/>
                  <a:pt x="609644" y="1600200"/>
                </a:cubicBezTo>
                <a:moveTo>
                  <a:pt x="609644" y="1600200"/>
                </a:moveTo>
                <a:cubicBezTo>
                  <a:pt x="620165" y="1600200"/>
                  <a:pt x="628694" y="1591671"/>
                  <a:pt x="628694" y="1581150"/>
                </a:cubicBezTo>
              </a:path>
            </a:pathLst>
          </a:custGeom>
          <a:noFill/>
          <a:ln w="14287">
            <a:solidFill>
              <a:srgbClr val="484848"/>
            </a:solidFill>
          </a:ln>
        </p:spPr>
        <p:txBody>
          <a:bodyPr rtlCol="0" anchor="ctr"/>
          <a:lstStyle/>
          <a:p>
            <a:pPr algn="ctr" defTabSz="457200"/>
            <a:endParaRPr>
              <a:solidFill>
                <a:prstClr val="black"/>
              </a:solidFill>
              <a:latin typeface="Calibri"/>
            </a:endParaRPr>
          </a:p>
        </p:txBody>
      </p:sp>
      <p:sp>
        <p:nvSpPr>
          <p:cNvPr id="17" name="TextBox 16">
            <a:extLst>
              <a:ext uri="{FF2B5EF4-FFF2-40B4-BE49-F238E27FC236}">
                <a16:creationId xmlns:a16="http://schemas.microsoft.com/office/drawing/2014/main" id="{5D8F9DBC-5388-6443-20EA-E6C4F3B9982A}"/>
              </a:ext>
            </a:extLst>
          </p:cNvPr>
          <p:cNvSpPr txBox="1"/>
          <p:nvPr/>
        </p:nvSpPr>
        <p:spPr>
          <a:xfrm>
            <a:off x="6966317" y="6156923"/>
            <a:ext cx="4572000" cy="646331"/>
          </a:xfrm>
          <a:prstGeom prst="rect">
            <a:avLst/>
          </a:prstGeom>
          <a:noFill/>
        </p:spPr>
        <p:txBody>
          <a:bodyPr wrap="square">
            <a:spAutoFit/>
          </a:bodyPr>
          <a:lstStyle/>
          <a:p>
            <a:pPr defTabSz="457200"/>
            <a:r>
              <a:rPr lang="tr-TR" dirty="0">
                <a:solidFill>
                  <a:prstClr val="black"/>
                </a:solidFill>
                <a:latin typeface="Calibri"/>
              </a:rPr>
              <a:t>Lancet. 2010;375(9722):1296–309</a:t>
            </a:r>
            <a:br>
              <a:rPr lang="tr-TR" dirty="0">
                <a:solidFill>
                  <a:prstClr val="black"/>
                </a:solidFill>
                <a:latin typeface="Calibri"/>
              </a:rPr>
            </a:br>
            <a:r>
              <a:rPr lang="tr-TR" dirty="0" err="1">
                <a:solidFill>
                  <a:prstClr val="black"/>
                </a:solidFill>
                <a:latin typeface="Calibri"/>
              </a:rPr>
              <a:t>Nephrol</a:t>
            </a:r>
            <a:r>
              <a:rPr lang="tr-TR" dirty="0">
                <a:solidFill>
                  <a:prstClr val="black"/>
                </a:solidFill>
                <a:latin typeface="Calibri"/>
              </a:rPr>
              <a:t> Dial Transplant, 2025, 0, 1–3</a:t>
            </a:r>
          </a:p>
        </p:txBody>
      </p:sp>
      <p:pic>
        <p:nvPicPr>
          <p:cNvPr id="20" name="Picture 19">
            <a:extLst>
              <a:ext uri="{FF2B5EF4-FFF2-40B4-BE49-F238E27FC236}">
                <a16:creationId xmlns:a16="http://schemas.microsoft.com/office/drawing/2014/main" id="{6AB9AD7B-7692-A31A-9DA0-1E7B611C9025}"/>
              </a:ext>
            </a:extLst>
          </p:cNvPr>
          <p:cNvPicPr>
            <a:picLocks noChangeAspect="1"/>
          </p:cNvPicPr>
          <p:nvPr/>
        </p:nvPicPr>
        <p:blipFill>
          <a:blip r:embed="rId2"/>
          <a:srcRect l="1882" t="49625"/>
          <a:stretch>
            <a:fillRect/>
          </a:stretch>
        </p:blipFill>
        <p:spPr>
          <a:xfrm>
            <a:off x="6165962" y="3681413"/>
            <a:ext cx="4898590" cy="2350535"/>
          </a:xfrm>
          <a:prstGeom prst="rect">
            <a:avLst/>
          </a:prstGeom>
        </p:spPr>
      </p:pic>
      <p:pic>
        <p:nvPicPr>
          <p:cNvPr id="21" name="Picture 20">
            <a:extLst>
              <a:ext uri="{FF2B5EF4-FFF2-40B4-BE49-F238E27FC236}">
                <a16:creationId xmlns:a16="http://schemas.microsoft.com/office/drawing/2014/main" id="{F4F07627-2457-8CDF-A15B-265154C0C363}"/>
              </a:ext>
            </a:extLst>
          </p:cNvPr>
          <p:cNvPicPr>
            <a:picLocks noChangeAspect="1"/>
          </p:cNvPicPr>
          <p:nvPr/>
        </p:nvPicPr>
        <p:blipFill>
          <a:blip r:embed="rId2"/>
          <a:srcRect b="49625"/>
          <a:stretch>
            <a:fillRect/>
          </a:stretch>
        </p:blipFill>
        <p:spPr>
          <a:xfrm>
            <a:off x="892678" y="3680949"/>
            <a:ext cx="5259002" cy="2475974"/>
          </a:xfrm>
          <a:prstGeom prst="rect">
            <a:avLst/>
          </a:prstGeom>
        </p:spPr>
      </p:pic>
    </p:spTree>
    <p:extLst>
      <p:ext uri="{BB962C8B-B14F-4D97-AF65-F5344CB8AC3E}">
        <p14:creationId xmlns:p14="http://schemas.microsoft.com/office/powerpoint/2010/main" val="2981811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B1F45-A28F-5BFF-68EA-2D12D6FCD90D}"/>
              </a:ext>
            </a:extLst>
          </p:cNvPr>
          <p:cNvSpPr>
            <a:spLocks noGrp="1"/>
          </p:cNvSpPr>
          <p:nvPr>
            <p:ph type="title"/>
          </p:nvPr>
        </p:nvSpPr>
        <p:spPr>
          <a:xfrm>
            <a:off x="731525" y="-10333"/>
            <a:ext cx="9942716" cy="1554480"/>
          </a:xfrm>
        </p:spPr>
        <p:txBody>
          <a:bodyPr anchor="ctr">
            <a:normAutofit/>
          </a:bodyPr>
          <a:lstStyle/>
          <a:p>
            <a:r>
              <a:rPr lang="tr-TR" sz="4800" b="1" dirty="0"/>
              <a:t>KDIGO 2024 – Spesifik Öneriler </a:t>
            </a:r>
            <a:br>
              <a:rPr lang="tr-TR" sz="4800" b="1" dirty="0"/>
            </a:br>
            <a:r>
              <a:rPr lang="tr-TR" sz="4000" b="1" dirty="0"/>
              <a:t>Diyet, Kan Basıncı</a:t>
            </a:r>
            <a:endParaRPr lang="tr-TR" sz="4800" dirty="0"/>
          </a:p>
        </p:txBody>
      </p:sp>
      <p:sp>
        <p:nvSpPr>
          <p:cNvPr id="3" name="Content Placeholder 2">
            <a:extLst>
              <a:ext uri="{FF2B5EF4-FFF2-40B4-BE49-F238E27FC236}">
                <a16:creationId xmlns:a16="http://schemas.microsoft.com/office/drawing/2014/main" id="{7AF7CB8A-F341-946E-EF37-AD8069B7AE2B}"/>
              </a:ext>
            </a:extLst>
          </p:cNvPr>
          <p:cNvSpPr>
            <a:spLocks noGrp="1"/>
          </p:cNvSpPr>
          <p:nvPr>
            <p:ph idx="1"/>
          </p:nvPr>
        </p:nvSpPr>
        <p:spPr>
          <a:xfrm>
            <a:off x="1103771" y="1533813"/>
            <a:ext cx="10620182" cy="5413120"/>
          </a:xfrm>
        </p:spPr>
        <p:txBody>
          <a:bodyPr anchor="ctr">
            <a:normAutofit/>
          </a:bodyPr>
          <a:lstStyle/>
          <a:p>
            <a:pPr>
              <a:buNone/>
            </a:pPr>
            <a:r>
              <a:rPr lang="tr-TR" sz="2000" b="1" dirty="0"/>
              <a:t>Protein Diyeti</a:t>
            </a:r>
          </a:p>
          <a:p>
            <a:pPr>
              <a:buFont typeface="Arial" panose="020B0604020202020204" pitchFamily="34" charset="0"/>
              <a:buChar char="•"/>
            </a:pPr>
            <a:r>
              <a:rPr lang="tr-TR" sz="2000" b="1" dirty="0"/>
              <a:t>KBY evre 3–5:</a:t>
            </a:r>
            <a:r>
              <a:rPr lang="tr-TR" sz="2000" dirty="0"/>
              <a:t> ~</a:t>
            </a:r>
            <a:r>
              <a:rPr lang="tr-TR" sz="2000" b="1" dirty="0"/>
              <a:t>0.8 g/kg/gün protein</a:t>
            </a:r>
            <a:r>
              <a:rPr lang="tr-TR" sz="2000" dirty="0"/>
              <a:t> önerilir.</a:t>
            </a:r>
          </a:p>
          <a:p>
            <a:pPr>
              <a:buFont typeface="Arial" panose="020B0604020202020204" pitchFamily="34" charset="0"/>
              <a:buChar char="•"/>
            </a:pPr>
            <a:r>
              <a:rPr lang="tr-TR" sz="2000" b="1" dirty="0"/>
              <a:t>Yaşlı, kırılgan veya sarkopenik hastalarda:</a:t>
            </a:r>
            <a:r>
              <a:rPr lang="tr-TR" sz="2000" dirty="0"/>
              <a:t> Daha </a:t>
            </a:r>
            <a:r>
              <a:rPr lang="tr-TR" sz="2000" b="1" dirty="0"/>
              <a:t>yüksek protein ve kalori</a:t>
            </a:r>
            <a:r>
              <a:rPr lang="tr-TR" sz="2000" dirty="0"/>
              <a:t> hedeflenebilir.</a:t>
            </a:r>
          </a:p>
          <a:p>
            <a:pPr>
              <a:buFont typeface="Arial" panose="020B0604020202020204" pitchFamily="34" charset="0"/>
              <a:buChar char="•"/>
            </a:pPr>
            <a:r>
              <a:rPr lang="tr-TR" sz="2000" b="1" dirty="0"/>
              <a:t>İleri evre KBY (istekli ve gözetimli hastalarda):</a:t>
            </a:r>
            <a:br>
              <a:rPr lang="tr-TR" sz="2000" dirty="0"/>
            </a:br>
            <a:r>
              <a:rPr lang="tr-TR" sz="2000" dirty="0"/>
              <a:t>→ </a:t>
            </a:r>
            <a:r>
              <a:rPr lang="tr-TR" sz="2000" b="1" dirty="0"/>
              <a:t>0.3–0.4 g/kg/gün çok düşük proteinli diyet</a:t>
            </a:r>
            <a:r>
              <a:rPr lang="tr-TR" sz="2000" dirty="0"/>
              <a:t>,</a:t>
            </a:r>
            <a:br>
              <a:rPr lang="tr-TR" sz="2000" dirty="0"/>
            </a:br>
            <a:r>
              <a:rPr lang="tr-TR" sz="2000" dirty="0"/>
              <a:t>→ </a:t>
            </a:r>
            <a:r>
              <a:rPr lang="tr-TR" sz="2000" b="1" dirty="0"/>
              <a:t>Esansiyel aminoasit veya ketoasit analogları</a:t>
            </a:r>
            <a:r>
              <a:rPr lang="tr-TR" sz="2000" dirty="0"/>
              <a:t> ile desteklenebilir.</a:t>
            </a:r>
          </a:p>
          <a:p>
            <a:pPr>
              <a:buNone/>
            </a:pPr>
            <a:r>
              <a:rPr lang="tr-TR" sz="2000" b="1" dirty="0"/>
              <a:t>Sodyum Alımı</a:t>
            </a:r>
          </a:p>
          <a:p>
            <a:pPr>
              <a:buFont typeface="Arial" panose="020B0604020202020204" pitchFamily="34" charset="0"/>
              <a:buChar char="•"/>
            </a:pPr>
            <a:r>
              <a:rPr lang="tr-TR" sz="2000" b="1" dirty="0"/>
              <a:t>&lt;2 g/gün sodyum (yaklaşık &lt;5 g/gün tuz)</a:t>
            </a:r>
            <a:r>
              <a:rPr lang="tr-TR" sz="2000" dirty="0"/>
              <a:t> önerilir. </a:t>
            </a:r>
            <a:r>
              <a:rPr lang="tr-TR" sz="2000" i="1" dirty="0"/>
              <a:t>(2C)</a:t>
            </a:r>
            <a:endParaRPr lang="tr-TR" sz="2000" dirty="0"/>
          </a:p>
          <a:p>
            <a:pPr>
              <a:buNone/>
            </a:pPr>
            <a:r>
              <a:rPr lang="tr-TR" sz="2000" b="1" dirty="0"/>
              <a:t>Tansiyon Hedefi</a:t>
            </a:r>
          </a:p>
          <a:p>
            <a:pPr>
              <a:buFont typeface="Arial" panose="020B0604020202020204" pitchFamily="34" charset="0"/>
              <a:buChar char="•"/>
            </a:pPr>
            <a:r>
              <a:rPr lang="tr-TR" sz="2000" b="1" dirty="0"/>
              <a:t>Genel hedef:</a:t>
            </a:r>
            <a:r>
              <a:rPr lang="tr-TR" sz="2000" dirty="0"/>
              <a:t> Sistolik &lt;120 mmHg.</a:t>
            </a:r>
          </a:p>
          <a:p>
            <a:pPr>
              <a:buFont typeface="Arial" panose="020B0604020202020204" pitchFamily="34" charset="0"/>
              <a:buChar char="•"/>
            </a:pPr>
            <a:r>
              <a:rPr lang="tr-TR" sz="2000" b="1" dirty="0"/>
              <a:t>Kırılgan / ileri yaşlı / düşme riski yüksek hastalarda:</a:t>
            </a:r>
            <a:br>
              <a:rPr lang="tr-TR" sz="2000" dirty="0"/>
            </a:br>
            <a:r>
              <a:rPr lang="tr-TR" sz="2000" dirty="0"/>
              <a:t>→ Daha ılımlı hedefler (</a:t>
            </a:r>
            <a:r>
              <a:rPr lang="tr-TR" sz="2000" b="1" dirty="0"/>
              <a:t>SBP 130–140 mmHg</a:t>
            </a:r>
            <a:r>
              <a:rPr lang="tr-TR" sz="2000" dirty="0"/>
              <a:t>) uygundur.</a:t>
            </a:r>
          </a:p>
          <a:p>
            <a:pPr>
              <a:buNone/>
            </a:pPr>
            <a:r>
              <a:rPr lang="tr-TR" sz="2000" b="1" dirty="0"/>
              <a:t>Lipid ve Diğer</a:t>
            </a:r>
          </a:p>
          <a:p>
            <a:pPr>
              <a:buFont typeface="Arial" panose="020B0604020202020204" pitchFamily="34" charset="0"/>
              <a:buChar char="•"/>
            </a:pPr>
            <a:r>
              <a:rPr lang="tr-TR" sz="2000" b="1" dirty="0"/>
              <a:t>≥50 yaş KBY hastalarında:</a:t>
            </a:r>
            <a:r>
              <a:rPr lang="tr-TR" sz="2000" dirty="0"/>
              <a:t> Statin tedavisi önerisi </a:t>
            </a:r>
            <a:r>
              <a:rPr lang="tr-TR" sz="2000" b="1" dirty="0"/>
              <a:t>devam eder.</a:t>
            </a:r>
            <a:endParaRPr lang="tr-TR" sz="2000" dirty="0"/>
          </a:p>
          <a:p>
            <a:endParaRPr lang="tr-TR" sz="32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271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E4139F-1968-9172-1721-4EEE7FA337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C94584-0CB9-C14D-4B09-062232C71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7859441-2E20-9627-1A89-84EE5ED07B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7595B598-0B3B-F807-6CDE-81541978D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811D66-A9D7-E429-5661-1A1FE084E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DE25C7-AB60-BA9E-7A7E-18C443B40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A56021BF-C049-8837-A0AD-450AA605A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E25CD-DFC8-239C-2A35-D918CD1F8D33}"/>
              </a:ext>
            </a:extLst>
          </p:cNvPr>
          <p:cNvSpPr>
            <a:spLocks noGrp="1"/>
          </p:cNvSpPr>
          <p:nvPr>
            <p:ph type="title"/>
          </p:nvPr>
        </p:nvSpPr>
        <p:spPr>
          <a:xfrm>
            <a:off x="458578" y="-132656"/>
            <a:ext cx="9942716" cy="1554480"/>
          </a:xfrm>
        </p:spPr>
        <p:txBody>
          <a:bodyPr anchor="ctr">
            <a:normAutofit/>
          </a:bodyPr>
          <a:lstStyle/>
          <a:p>
            <a:r>
              <a:rPr lang="tr-TR" sz="4800" b="1" dirty="0"/>
              <a:t>KDIGO 2024 – RAAS Blokajı</a:t>
            </a:r>
            <a:endParaRPr lang="tr-TR" sz="4800" dirty="0"/>
          </a:p>
        </p:txBody>
      </p:sp>
      <p:sp>
        <p:nvSpPr>
          <p:cNvPr id="3" name="Content Placeholder 2">
            <a:extLst>
              <a:ext uri="{FF2B5EF4-FFF2-40B4-BE49-F238E27FC236}">
                <a16:creationId xmlns:a16="http://schemas.microsoft.com/office/drawing/2014/main" id="{4839758A-CC34-B30E-B3C5-332F7B106782}"/>
              </a:ext>
            </a:extLst>
          </p:cNvPr>
          <p:cNvSpPr>
            <a:spLocks noGrp="1"/>
          </p:cNvSpPr>
          <p:nvPr>
            <p:ph idx="1"/>
          </p:nvPr>
        </p:nvSpPr>
        <p:spPr>
          <a:xfrm>
            <a:off x="922270" y="914331"/>
            <a:ext cx="11991026" cy="5576591"/>
          </a:xfrm>
        </p:spPr>
        <p:txBody>
          <a:bodyPr anchor="ctr">
            <a:normAutofit/>
          </a:bodyPr>
          <a:lstStyle/>
          <a:p>
            <a:pPr>
              <a:buFont typeface="Arial" panose="020B0604020202020204" pitchFamily="34" charset="0"/>
              <a:buChar char="•"/>
            </a:pPr>
            <a:r>
              <a:rPr lang="tr-TR" sz="2400" dirty="0"/>
              <a:t>Tüm uygun hastalarda ACEi veya ARB kullanımı önerilir.</a:t>
            </a:r>
          </a:p>
          <a:p>
            <a:pPr>
              <a:buFont typeface="Arial" panose="020B0604020202020204" pitchFamily="34" charset="0"/>
              <a:buChar char="•"/>
            </a:pPr>
            <a:r>
              <a:rPr lang="tr-TR" sz="2400" b="1" dirty="0"/>
              <a:t>Çok ileri yaş, hipotansiyon veya dehidratasyonda doz titrasyonu dikkatle yapılmalıdır.</a:t>
            </a:r>
            <a:endParaRPr lang="tr-TR" sz="2400" dirty="0"/>
          </a:p>
          <a:p>
            <a:pPr>
              <a:buFont typeface="Arial" panose="020B0604020202020204" pitchFamily="34" charset="0"/>
              <a:buChar char="•"/>
            </a:pPr>
            <a:r>
              <a:rPr lang="tr-TR" sz="2400" b="1" dirty="0"/>
              <a:t>ACEi + ARB + DRI kombinasyonundan kaçınılmalıdır (1B).</a:t>
            </a:r>
            <a:endParaRPr lang="tr-TR" sz="2400" dirty="0"/>
          </a:p>
          <a:p>
            <a:pPr>
              <a:buNone/>
            </a:pPr>
            <a:br>
              <a:rPr lang="tr-TR" sz="2400" dirty="0"/>
            </a:br>
            <a:r>
              <a:rPr lang="tr-TR" sz="2400" b="1" dirty="0"/>
              <a:t>Uygulama Noktaları</a:t>
            </a:r>
          </a:p>
          <a:p>
            <a:pPr lvl="1"/>
            <a:r>
              <a:rPr lang="tr-TR" sz="2000" b="1" dirty="0"/>
              <a:t>Tolere edilebilen en yüksek dozlarda</a:t>
            </a:r>
            <a:r>
              <a:rPr lang="tr-TR" sz="2000" dirty="0"/>
              <a:t> kullanılmalı</a:t>
            </a:r>
          </a:p>
          <a:p>
            <a:pPr lvl="1"/>
            <a:r>
              <a:rPr lang="tr-TR" sz="2000" b="1" dirty="0"/>
              <a:t>2–4 hafta içinde</a:t>
            </a:r>
            <a:r>
              <a:rPr lang="tr-TR" sz="2000" dirty="0"/>
              <a:t> BP, kreatinin ve potasyumu </a:t>
            </a:r>
            <a:r>
              <a:rPr lang="tr-TR" sz="2000" b="1" dirty="0"/>
              <a:t>kontrol et.</a:t>
            </a:r>
            <a:endParaRPr lang="tr-TR" sz="2000" dirty="0"/>
          </a:p>
          <a:p>
            <a:pPr lvl="1"/>
            <a:r>
              <a:rPr lang="tr-TR" sz="2000" b="1" dirty="0"/>
              <a:t>Hiperkalemide ilacı kesme yerine</a:t>
            </a:r>
            <a:r>
              <a:rPr lang="tr-TR" sz="2000" dirty="0"/>
              <a:t> potasyum düşürücü önlemleri tercih et.</a:t>
            </a:r>
          </a:p>
          <a:p>
            <a:pPr lvl="1"/>
            <a:r>
              <a:rPr lang="tr-TR" sz="2000" b="1" dirty="0"/>
              <a:t>Kreatinin %30’dan fazla artmadıkça</a:t>
            </a:r>
            <a:r>
              <a:rPr lang="tr-TR" sz="2000" dirty="0"/>
              <a:t> tedaviye devam et.</a:t>
            </a:r>
          </a:p>
          <a:p>
            <a:pPr lvl="1"/>
            <a:r>
              <a:rPr lang="tr-TR" sz="2000" b="1" dirty="0"/>
              <a:t>eGFR &lt;15 ml/dk/1.73 m² olsa bile</a:t>
            </a:r>
            <a:r>
              <a:rPr lang="tr-TR" sz="2000" dirty="0"/>
              <a:t> uygun hastalarda ACEi/ARB’ye </a:t>
            </a:r>
            <a:r>
              <a:rPr lang="tr-TR" sz="2000" b="1" dirty="0"/>
              <a:t>devam et.</a:t>
            </a:r>
            <a:endParaRPr lang="tr-TR" sz="2000" dirty="0"/>
          </a:p>
          <a:p>
            <a:pPr>
              <a:buFont typeface="Arial" panose="020B0604020202020204" pitchFamily="34" charset="0"/>
              <a:buChar char="•"/>
            </a:pPr>
            <a:r>
              <a:rPr lang="tr-TR" sz="2400" dirty="0"/>
              <a:t>Semptomatik hipotansiyon veya kontrolsüz hiperkalemide doz azaltımı değerlendirilebilir.</a:t>
            </a:r>
          </a:p>
          <a:p>
            <a:pPr>
              <a:buFont typeface="Arial" panose="020B0604020202020204" pitchFamily="34" charset="0"/>
              <a:buChar char="•"/>
            </a:pPr>
            <a:r>
              <a:rPr lang="tr-TR" sz="2400" dirty="0"/>
              <a:t>Hafif albüminürili (A1) KBY hastalarında da belirli endikasyonlarla başlanabilir.</a:t>
            </a:r>
          </a:p>
        </p:txBody>
      </p:sp>
      <p:cxnSp>
        <p:nvCxnSpPr>
          <p:cNvPr id="28" name="Straight Connector 27">
            <a:extLst>
              <a:ext uri="{FF2B5EF4-FFF2-40B4-BE49-F238E27FC236}">
                <a16:creationId xmlns:a16="http://schemas.microsoft.com/office/drawing/2014/main" id="{22DDC52D-C952-5D84-0D4D-2A3CC298F7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349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46B8-E910-7819-8AD0-E6E0F1C5BF35}"/>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2B0DA624-B3B9-F315-9B0D-B519039C61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368" y="116632"/>
            <a:ext cx="10971073" cy="6624736"/>
          </a:xfrm>
        </p:spPr>
      </p:pic>
    </p:spTree>
    <p:extLst>
      <p:ext uri="{BB962C8B-B14F-4D97-AF65-F5344CB8AC3E}">
        <p14:creationId xmlns:p14="http://schemas.microsoft.com/office/powerpoint/2010/main" val="1953852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11B47-1B7E-BF74-3D3A-50C4513F475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C8DF36F-E112-54DC-5213-DA5FCA8D9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E02B63D-C704-1F27-F107-E5890A0B7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D10E030A-35E0-A26E-082C-73024302A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30D954-3872-21FF-DFB7-A54634D2E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F98704-E26F-1F2F-0E8D-E4BA0B7C41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33449C1-54B0-10BC-8BB2-9294CE3B8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988BA-1454-3AE3-E435-100E53B407E3}"/>
              </a:ext>
            </a:extLst>
          </p:cNvPr>
          <p:cNvSpPr>
            <a:spLocks noGrp="1"/>
          </p:cNvSpPr>
          <p:nvPr>
            <p:ph type="title"/>
          </p:nvPr>
        </p:nvSpPr>
        <p:spPr>
          <a:xfrm>
            <a:off x="926744" y="11396"/>
            <a:ext cx="9942716" cy="1554480"/>
          </a:xfrm>
        </p:spPr>
        <p:txBody>
          <a:bodyPr anchor="ctr">
            <a:normAutofit/>
          </a:bodyPr>
          <a:lstStyle/>
          <a:p>
            <a:r>
              <a:rPr lang="tr-TR" sz="4800" b="1" dirty="0"/>
              <a:t>KDIGO 2024-SGLT2i</a:t>
            </a:r>
            <a:endParaRPr lang="tr-TR" sz="4800" dirty="0"/>
          </a:p>
        </p:txBody>
      </p:sp>
      <p:sp>
        <p:nvSpPr>
          <p:cNvPr id="3" name="Content Placeholder 2">
            <a:extLst>
              <a:ext uri="{FF2B5EF4-FFF2-40B4-BE49-F238E27FC236}">
                <a16:creationId xmlns:a16="http://schemas.microsoft.com/office/drawing/2014/main" id="{77D5F06C-9AD7-457F-0F4A-5B8A7B16AB0C}"/>
              </a:ext>
            </a:extLst>
          </p:cNvPr>
          <p:cNvSpPr>
            <a:spLocks noGrp="1"/>
          </p:cNvSpPr>
          <p:nvPr>
            <p:ph idx="1"/>
          </p:nvPr>
        </p:nvSpPr>
        <p:spPr>
          <a:xfrm>
            <a:off x="1205563" y="1340769"/>
            <a:ext cx="10122085" cy="5144544"/>
          </a:xfrm>
        </p:spPr>
        <p:txBody>
          <a:bodyPr anchor="ctr">
            <a:normAutofit/>
          </a:bodyPr>
          <a:lstStyle/>
          <a:p>
            <a:pPr>
              <a:lnSpc>
                <a:spcPct val="170000"/>
              </a:lnSpc>
              <a:buFont typeface="Arial" panose="020B0604020202020204" pitchFamily="34" charset="0"/>
              <a:buChar char="•"/>
            </a:pPr>
            <a:r>
              <a:rPr lang="tr-TR" sz="1800" b="1" dirty="0"/>
              <a:t>T2D + KBY olan hastalarda</a:t>
            </a:r>
            <a:r>
              <a:rPr lang="tr-TR" sz="1800" dirty="0"/>
              <a:t>,</a:t>
            </a:r>
            <a:br>
              <a:rPr lang="tr-TR" sz="1800" dirty="0"/>
            </a:br>
            <a:r>
              <a:rPr lang="tr-TR" sz="1800" dirty="0"/>
              <a:t>→ </a:t>
            </a:r>
            <a:r>
              <a:rPr lang="tr-TR" sz="1800" b="1" dirty="0"/>
              <a:t>eGFR ≥20 ml/dk</a:t>
            </a:r>
            <a:r>
              <a:rPr lang="tr-TR" sz="1800" dirty="0"/>
              <a:t> ise </a:t>
            </a:r>
            <a:r>
              <a:rPr lang="tr-TR" sz="1800" b="1" dirty="0"/>
              <a:t>SGLT2 inhibitörü başlanması önerilir (1A).</a:t>
            </a:r>
            <a:endParaRPr lang="tr-TR" sz="1800" dirty="0"/>
          </a:p>
          <a:p>
            <a:pPr>
              <a:lnSpc>
                <a:spcPct val="170000"/>
              </a:lnSpc>
              <a:buFont typeface="Arial" panose="020B0604020202020204" pitchFamily="34" charset="0"/>
              <a:buChar char="•"/>
            </a:pPr>
            <a:r>
              <a:rPr lang="tr-TR" sz="1800" b="1" dirty="0"/>
              <a:t>Tedavi</a:t>
            </a:r>
            <a:r>
              <a:rPr lang="tr-TR" sz="1800" dirty="0"/>
              <a:t>, </a:t>
            </a:r>
            <a:r>
              <a:rPr lang="tr-TR" sz="1800" b="1" dirty="0"/>
              <a:t>diyaliz veya nakil</a:t>
            </a:r>
            <a:r>
              <a:rPr lang="tr-TR" sz="1800" dirty="0"/>
              <a:t> başlanana kadar sürdürülmelidir.</a:t>
            </a:r>
          </a:p>
          <a:p>
            <a:pPr>
              <a:lnSpc>
                <a:spcPct val="170000"/>
              </a:lnSpc>
              <a:buNone/>
            </a:pPr>
            <a:r>
              <a:rPr lang="tr-TR" sz="1800" b="1" dirty="0"/>
              <a:t>Uygulama Noktaları</a:t>
            </a:r>
          </a:p>
          <a:p>
            <a:pPr>
              <a:lnSpc>
                <a:spcPct val="170000"/>
              </a:lnSpc>
              <a:buFont typeface="Arial" panose="020B0604020202020204" pitchFamily="34" charset="0"/>
              <a:buChar char="•"/>
            </a:pPr>
            <a:r>
              <a:rPr lang="tr-TR" sz="1800" b="1" dirty="0"/>
              <a:t>KBY ilerlemesini yavaşlatır</a:t>
            </a:r>
            <a:r>
              <a:rPr lang="tr-TR" sz="1800" dirty="0"/>
              <a:t> ve </a:t>
            </a:r>
            <a:r>
              <a:rPr lang="tr-TR" sz="1800" b="1" dirty="0"/>
              <a:t>kardiyovasküler koruma</a:t>
            </a:r>
            <a:r>
              <a:rPr lang="tr-TR" sz="1800" dirty="0"/>
              <a:t> sağlar.</a:t>
            </a:r>
          </a:p>
          <a:p>
            <a:pPr>
              <a:lnSpc>
                <a:spcPct val="170000"/>
              </a:lnSpc>
              <a:buFont typeface="Arial" panose="020B0604020202020204" pitchFamily="34" charset="0"/>
              <a:buChar char="•"/>
            </a:pPr>
            <a:r>
              <a:rPr lang="tr-TR" sz="1800" b="1" dirty="0"/>
              <a:t>RAS inhibitörleriyle kombine</a:t>
            </a:r>
            <a:r>
              <a:rPr lang="tr-TR" sz="1800" dirty="0"/>
              <a:t> kullanılabilir.</a:t>
            </a:r>
          </a:p>
          <a:p>
            <a:pPr>
              <a:lnSpc>
                <a:spcPct val="170000"/>
              </a:lnSpc>
              <a:buFont typeface="Arial" panose="020B0604020202020204" pitchFamily="34" charset="0"/>
              <a:buChar char="•"/>
            </a:pPr>
            <a:r>
              <a:rPr lang="tr-TR" sz="1800" b="1" dirty="0"/>
              <a:t>Başlangıçta hafif eGFR düşüşü beklenebilir</a:t>
            </a:r>
            <a:r>
              <a:rPr lang="tr-TR" sz="1800" dirty="0"/>
              <a:t> → genellikle geçicidir.</a:t>
            </a:r>
          </a:p>
          <a:p>
            <a:pPr>
              <a:lnSpc>
                <a:spcPct val="170000"/>
              </a:lnSpc>
              <a:buFont typeface="Arial" panose="020B0604020202020204" pitchFamily="34" charset="0"/>
              <a:buChar char="•"/>
            </a:pPr>
            <a:r>
              <a:rPr lang="tr-TR" sz="1800" b="1" dirty="0"/>
              <a:t>Hacim durumu ve hipotansiyon</a:t>
            </a:r>
            <a:r>
              <a:rPr lang="tr-TR" sz="1800" dirty="0"/>
              <a:t> açısından dikkatli olun.</a:t>
            </a:r>
          </a:p>
          <a:p>
            <a:pPr>
              <a:lnSpc>
                <a:spcPct val="170000"/>
              </a:lnSpc>
              <a:buFont typeface="Arial" panose="020B0604020202020204" pitchFamily="34" charset="0"/>
              <a:buChar char="•"/>
            </a:pPr>
            <a:r>
              <a:rPr lang="tr-TR" sz="1800" b="1" dirty="0"/>
              <a:t>Tip 1 diyabet</a:t>
            </a:r>
            <a:r>
              <a:rPr lang="tr-TR" sz="1800" dirty="0"/>
              <a:t> veya </a:t>
            </a:r>
            <a:r>
              <a:rPr lang="tr-TR" sz="1800" b="1" dirty="0"/>
              <a:t>aktif ketoasidoz riski</a:t>
            </a:r>
            <a:r>
              <a:rPr lang="tr-TR" sz="1800" dirty="0"/>
              <a:t> olanlarda kullanılmamalıdır.</a:t>
            </a:r>
          </a:p>
        </p:txBody>
      </p:sp>
      <p:cxnSp>
        <p:nvCxnSpPr>
          <p:cNvPr id="28" name="Straight Connector 27">
            <a:extLst>
              <a:ext uri="{FF2B5EF4-FFF2-40B4-BE49-F238E27FC236}">
                <a16:creationId xmlns:a16="http://schemas.microsoft.com/office/drawing/2014/main" id="{EC4D9FB3-EFA2-C258-C4C4-66C29D4E39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89E1FA-0ABD-5709-8EFC-0103D66C0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100" y="-15370"/>
            <a:ext cx="4810545" cy="1905427"/>
          </a:xfrm>
          <a:prstGeom prst="rect">
            <a:avLst/>
          </a:prstGeom>
        </p:spPr>
      </p:pic>
    </p:spTree>
    <p:extLst>
      <p:ext uri="{BB962C8B-B14F-4D97-AF65-F5344CB8AC3E}">
        <p14:creationId xmlns:p14="http://schemas.microsoft.com/office/powerpoint/2010/main" val="3184728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CEB7-3E92-E4F1-E36B-35363D227E50}"/>
              </a:ext>
            </a:extLst>
          </p:cNvPr>
          <p:cNvSpPr>
            <a:spLocks noGrp="1"/>
          </p:cNvSpPr>
          <p:nvPr>
            <p:ph type="title"/>
          </p:nvPr>
        </p:nvSpPr>
        <p:spPr>
          <a:xfrm>
            <a:off x="983432" y="0"/>
            <a:ext cx="9849751" cy="1349671"/>
          </a:xfrm>
        </p:spPr>
        <p:txBody>
          <a:bodyPr anchor="b">
            <a:normAutofit/>
          </a:bodyPr>
          <a:lstStyle/>
          <a:p>
            <a:r>
              <a:rPr lang="tr-TR" sz="4000" b="1" dirty="0"/>
              <a:t>SGLT2 İnhibitörleri – Yaşlı KBH Hastalarında</a:t>
            </a:r>
            <a:endParaRPr lang="tr-TR" sz="4000" dirty="0"/>
          </a:p>
        </p:txBody>
      </p:sp>
      <p:sp>
        <p:nvSpPr>
          <p:cNvPr id="3" name="Content Placeholder 2">
            <a:extLst>
              <a:ext uri="{FF2B5EF4-FFF2-40B4-BE49-F238E27FC236}">
                <a16:creationId xmlns:a16="http://schemas.microsoft.com/office/drawing/2014/main" id="{981C08F0-A65F-D044-9298-EBFE28FB958F}"/>
              </a:ext>
            </a:extLst>
          </p:cNvPr>
          <p:cNvSpPr>
            <a:spLocks noGrp="1"/>
          </p:cNvSpPr>
          <p:nvPr>
            <p:ph idx="1"/>
          </p:nvPr>
        </p:nvSpPr>
        <p:spPr>
          <a:xfrm>
            <a:off x="853120" y="1484784"/>
            <a:ext cx="10759352" cy="4450297"/>
          </a:xfrm>
        </p:spPr>
        <p:txBody>
          <a:bodyPr anchor="ctr">
            <a:normAutofit/>
          </a:bodyPr>
          <a:lstStyle/>
          <a:p>
            <a:r>
              <a:rPr lang="tr-TR" sz="1800" b="1" i="0" dirty="0">
                <a:effectLst/>
                <a:latin typeface="ui-sans-serif"/>
              </a:rPr>
              <a:t>Etki ve Yararlar:</a:t>
            </a:r>
            <a:br>
              <a:rPr lang="tr-TR" sz="1800" b="0" i="0" dirty="0">
                <a:effectLst/>
                <a:latin typeface="ui-sans-serif"/>
              </a:rPr>
            </a:br>
            <a:r>
              <a:rPr lang="tr-TR" sz="1800" b="0" i="0" dirty="0" err="1">
                <a:effectLst/>
                <a:latin typeface="ui-sans-serif"/>
              </a:rPr>
              <a:t>Empagliflozin</a:t>
            </a:r>
            <a:r>
              <a:rPr lang="tr-TR" sz="1800" b="0" i="0" dirty="0">
                <a:effectLst/>
                <a:latin typeface="ui-sans-serif"/>
              </a:rPr>
              <a:t> ve dapagliflozin gibi SGLT2 inhibitörleri, diyabetli </a:t>
            </a:r>
            <a:r>
              <a:rPr lang="tr-TR" sz="1800" b="1" i="0" dirty="0">
                <a:effectLst/>
                <a:latin typeface="ui-sans-serif"/>
              </a:rPr>
              <a:t>ve </a:t>
            </a:r>
            <a:r>
              <a:rPr lang="tr-TR" sz="1800" b="1" i="0" dirty="0" err="1">
                <a:effectLst/>
                <a:latin typeface="ui-sans-serif"/>
              </a:rPr>
              <a:t>diyabetsiz</a:t>
            </a:r>
            <a:r>
              <a:rPr lang="tr-TR" sz="1800" b="0" i="0" dirty="0">
                <a:effectLst/>
                <a:latin typeface="ui-sans-serif"/>
              </a:rPr>
              <a:t> KBH hastalarda renal ve kardiyak yararlar sağlar.</a:t>
            </a:r>
            <a:br>
              <a:rPr lang="tr-TR" sz="1800" b="0" i="0" dirty="0">
                <a:effectLst/>
                <a:latin typeface="ui-sans-serif"/>
              </a:rPr>
            </a:br>
            <a:r>
              <a:rPr lang="tr-TR" sz="1800" b="0" i="0" dirty="0">
                <a:effectLst/>
                <a:latin typeface="ui-sans-serif"/>
              </a:rPr>
              <a:t>Özellikle kalp yetmezliği ve proteinürisi olan hastalarda belirgin fayda görülür.</a:t>
            </a:r>
          </a:p>
          <a:p>
            <a:r>
              <a:rPr lang="tr-TR" sz="1800" b="1" i="0" dirty="0">
                <a:effectLst/>
                <a:latin typeface="ui-sans-serif"/>
              </a:rPr>
              <a:t>Yaşlılarda </a:t>
            </a:r>
            <a:r>
              <a:rPr lang="tr-TR" sz="1800" b="1" i="0" dirty="0" err="1">
                <a:effectLst/>
                <a:latin typeface="ui-sans-serif"/>
              </a:rPr>
              <a:t>Tolerabilite</a:t>
            </a:r>
            <a:r>
              <a:rPr lang="tr-TR" sz="1800" b="1" i="0" dirty="0">
                <a:effectLst/>
                <a:latin typeface="ui-sans-serif"/>
              </a:rPr>
              <a:t>:</a:t>
            </a:r>
            <a:br>
              <a:rPr lang="tr-TR" sz="1800" b="0" i="0" dirty="0">
                <a:effectLst/>
                <a:latin typeface="ui-sans-serif"/>
              </a:rPr>
            </a:br>
            <a:r>
              <a:rPr lang="tr-TR" sz="1800" b="0" i="0" dirty="0">
                <a:effectLst/>
                <a:latin typeface="ui-sans-serif"/>
              </a:rPr>
              <a:t>Genellikle </a:t>
            </a:r>
            <a:r>
              <a:rPr lang="tr-TR" sz="1800" b="1" i="0" dirty="0">
                <a:effectLst/>
                <a:latin typeface="ui-sans-serif"/>
              </a:rPr>
              <a:t>iyi tolere edilir.</a:t>
            </a:r>
            <a:br>
              <a:rPr lang="tr-TR" sz="1800" b="0" i="0" dirty="0">
                <a:effectLst/>
                <a:latin typeface="ui-sans-serif"/>
              </a:rPr>
            </a:br>
            <a:r>
              <a:rPr lang="tr-TR" sz="1800" b="0" i="0" dirty="0">
                <a:effectLst/>
                <a:latin typeface="ui-sans-serif"/>
              </a:rPr>
              <a:t>Büyük çalışmalarda (EMPA-REG, DAPA-CKD) ileri yaşta da böbrek koruyucu etkileri gösterilmiştir.</a:t>
            </a:r>
            <a:br>
              <a:rPr lang="tr-TR" sz="1800" b="0" i="0" dirty="0">
                <a:effectLst/>
                <a:latin typeface="ui-sans-serif"/>
              </a:rPr>
            </a:br>
            <a:r>
              <a:rPr lang="tr-TR" sz="1800" b="0" i="0" dirty="0" err="1">
                <a:effectLst/>
                <a:latin typeface="ui-sans-serif"/>
              </a:rPr>
              <a:t>GFR’deki</a:t>
            </a:r>
            <a:r>
              <a:rPr lang="tr-TR" sz="1800" b="0" i="0" dirty="0">
                <a:effectLst/>
                <a:latin typeface="ui-sans-serif"/>
              </a:rPr>
              <a:t> başlangıç düşüşü genellikle </a:t>
            </a:r>
            <a:r>
              <a:rPr lang="tr-TR" sz="1800" b="1" i="0" dirty="0">
                <a:effectLst/>
                <a:latin typeface="ui-sans-serif"/>
              </a:rPr>
              <a:t>geçici ve zararsızdır.</a:t>
            </a:r>
            <a:endParaRPr lang="tr-TR" sz="1800" b="0" i="0" dirty="0">
              <a:effectLst/>
              <a:latin typeface="ui-sans-serif"/>
            </a:endParaRPr>
          </a:p>
          <a:p>
            <a:r>
              <a:rPr lang="tr-TR" sz="1800" b="1" i="0" dirty="0">
                <a:effectLst/>
                <a:latin typeface="ui-sans-serif"/>
              </a:rPr>
              <a:t>Dikkat Edilmesi Gerekenler:</a:t>
            </a:r>
            <a:br>
              <a:rPr lang="tr-TR" sz="1800" b="0" i="0" dirty="0">
                <a:effectLst/>
                <a:latin typeface="ui-sans-serif"/>
              </a:rPr>
            </a:br>
            <a:r>
              <a:rPr lang="tr-TR" sz="1800" b="0" i="0" dirty="0">
                <a:effectLst/>
                <a:latin typeface="ui-sans-serif"/>
              </a:rPr>
              <a:t>Yaşlılarda </a:t>
            </a:r>
            <a:r>
              <a:rPr lang="tr-TR" sz="1800" b="1" i="0" dirty="0">
                <a:effectLst/>
                <a:latin typeface="ui-sans-serif"/>
              </a:rPr>
              <a:t>dehidratasyon</a:t>
            </a:r>
            <a:r>
              <a:rPr lang="tr-TR" sz="1800" b="0" i="0" dirty="0">
                <a:effectLst/>
                <a:latin typeface="ui-sans-serif"/>
              </a:rPr>
              <a:t> ve </a:t>
            </a:r>
            <a:r>
              <a:rPr lang="tr-TR" sz="1800" b="1" i="0" dirty="0" err="1">
                <a:effectLst/>
                <a:latin typeface="ui-sans-serif"/>
              </a:rPr>
              <a:t>genital</a:t>
            </a:r>
            <a:r>
              <a:rPr lang="tr-TR" sz="1800" b="1" i="0" dirty="0">
                <a:effectLst/>
                <a:latin typeface="ui-sans-serif"/>
              </a:rPr>
              <a:t>-idrar yolu enfeksiyonları</a:t>
            </a:r>
            <a:r>
              <a:rPr lang="tr-TR" sz="1800" b="0" i="0" dirty="0">
                <a:effectLst/>
                <a:latin typeface="ui-sans-serif"/>
              </a:rPr>
              <a:t> izlenmelidir.</a:t>
            </a:r>
            <a:br>
              <a:rPr lang="tr-TR" sz="1800" b="0" i="0" dirty="0">
                <a:effectLst/>
                <a:latin typeface="ui-sans-serif"/>
              </a:rPr>
            </a:br>
            <a:r>
              <a:rPr lang="tr-TR" sz="1800" b="0" i="0" dirty="0" err="1">
                <a:effectLst/>
                <a:latin typeface="ui-sans-serif"/>
              </a:rPr>
              <a:t>Frail</a:t>
            </a:r>
            <a:r>
              <a:rPr lang="tr-TR" sz="1800" b="0" i="0" dirty="0">
                <a:effectLst/>
                <a:latin typeface="ui-sans-serif"/>
              </a:rPr>
              <a:t> hastalarda hipotansiyon ve düşme riski nedeniyle sıvı dengesi dikkatle korunmalıdır.</a:t>
            </a:r>
          </a:p>
          <a:p>
            <a:r>
              <a:rPr lang="tr-TR" sz="1800" b="1" i="0" dirty="0">
                <a:effectLst/>
                <a:latin typeface="ui-sans-serif"/>
              </a:rPr>
              <a:t>Süre ve Yaşam Beklentisi:</a:t>
            </a:r>
            <a:br>
              <a:rPr lang="tr-TR" sz="1800" b="0" i="0" dirty="0">
                <a:effectLst/>
                <a:latin typeface="ui-sans-serif"/>
              </a:rPr>
            </a:br>
            <a:r>
              <a:rPr lang="tr-TR" sz="1800" b="0" i="0" dirty="0" err="1">
                <a:effectLst/>
                <a:latin typeface="ui-sans-serif"/>
              </a:rPr>
              <a:t>Renoprotektif</a:t>
            </a:r>
            <a:r>
              <a:rPr lang="tr-TR" sz="1800" b="0" i="0" dirty="0">
                <a:effectLst/>
                <a:latin typeface="ui-sans-serif"/>
              </a:rPr>
              <a:t> etkiler </a:t>
            </a:r>
            <a:r>
              <a:rPr lang="tr-TR" sz="1800" b="1" i="0" dirty="0">
                <a:effectLst/>
                <a:latin typeface="ui-sans-serif"/>
              </a:rPr>
              <a:t>aylar-yıllar içinde</a:t>
            </a:r>
            <a:r>
              <a:rPr lang="tr-TR" sz="1800" b="0" i="0" dirty="0">
                <a:effectLst/>
                <a:latin typeface="ui-sans-serif"/>
              </a:rPr>
              <a:t> ortaya çıkar.</a:t>
            </a:r>
            <a:br>
              <a:rPr lang="tr-TR" sz="1800" b="0" i="0" dirty="0">
                <a:effectLst/>
                <a:latin typeface="ui-sans-serif"/>
              </a:rPr>
            </a:br>
            <a:r>
              <a:rPr lang="tr-TR" sz="1800" b="0" i="0" dirty="0">
                <a:effectLst/>
                <a:latin typeface="ui-sans-serif"/>
              </a:rPr>
              <a:t>Çok kısa yaşam beklentisi olan hastalarda (ör. metastatik kanser) başlanması uygun değildir.</a:t>
            </a:r>
            <a:br>
              <a:rPr lang="tr-TR" sz="1800" b="0" i="0" dirty="0">
                <a:effectLst/>
                <a:latin typeface="ui-sans-serif"/>
              </a:rPr>
            </a:br>
            <a:r>
              <a:rPr lang="tr-TR" sz="1800" b="0" i="0" dirty="0">
                <a:effectLst/>
                <a:latin typeface="ui-sans-serif"/>
              </a:rPr>
              <a:t>Ancak 75–80 yaşında, </a:t>
            </a:r>
            <a:r>
              <a:rPr lang="tr-TR" sz="1800" b="1" i="0" dirty="0">
                <a:effectLst/>
                <a:latin typeface="ui-sans-serif"/>
              </a:rPr>
              <a:t>≥5 yıl yaşam beklentisi olan hastalarda </a:t>
            </a:r>
            <a:r>
              <a:rPr lang="tr-TR" sz="1800" b="0" i="0" dirty="0">
                <a:effectLst/>
                <a:latin typeface="ui-sans-serif"/>
              </a:rPr>
              <a:t>kullanılabilir.</a:t>
            </a:r>
          </a:p>
          <a:p>
            <a:endParaRPr lang="tr-TR" sz="1800" dirty="0"/>
          </a:p>
        </p:txBody>
      </p:sp>
    </p:spTree>
    <p:extLst>
      <p:ext uri="{BB962C8B-B14F-4D97-AF65-F5344CB8AC3E}">
        <p14:creationId xmlns:p14="http://schemas.microsoft.com/office/powerpoint/2010/main" val="2672243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6CC82C-7708-64B9-9212-E4B29E619CB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C01C714-F85B-DCCD-9C36-B8C9F38B3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A475882-F455-1341-7890-AC93FD7D55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F51AC13-2829-8172-CF82-4CC2F2EDC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11C04F-7E85-7F80-5C8E-63D308722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B3F4215-4007-4B8A-131E-33260582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A2153FE2-54C2-CC12-B787-E226BB766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9DC84-2B84-5332-AABB-E3A58112E04C}"/>
              </a:ext>
            </a:extLst>
          </p:cNvPr>
          <p:cNvSpPr>
            <a:spLocks noGrp="1"/>
          </p:cNvSpPr>
          <p:nvPr>
            <p:ph type="title"/>
          </p:nvPr>
        </p:nvSpPr>
        <p:spPr>
          <a:xfrm>
            <a:off x="940332" y="372686"/>
            <a:ext cx="9942716" cy="1554480"/>
          </a:xfrm>
        </p:spPr>
        <p:txBody>
          <a:bodyPr anchor="ctr">
            <a:normAutofit fontScale="90000"/>
          </a:bodyPr>
          <a:lstStyle/>
          <a:p>
            <a:r>
              <a:rPr lang="tr-TR" sz="4800" b="1" dirty="0"/>
              <a:t>KDIGO 2024 – Spesifik Öneriler </a:t>
            </a:r>
            <a:r>
              <a:rPr lang="tr-TR" sz="4000" b="1" dirty="0"/>
              <a:t>Mineralokortikoid reseptör antagonistleri (MRA)</a:t>
            </a:r>
            <a:br>
              <a:rPr lang="tr-TR" sz="4800" b="1" dirty="0"/>
            </a:br>
            <a:endParaRPr lang="tr-TR" sz="4800" dirty="0"/>
          </a:p>
        </p:txBody>
      </p:sp>
      <p:sp>
        <p:nvSpPr>
          <p:cNvPr id="3" name="Content Placeholder 2">
            <a:extLst>
              <a:ext uri="{FF2B5EF4-FFF2-40B4-BE49-F238E27FC236}">
                <a16:creationId xmlns:a16="http://schemas.microsoft.com/office/drawing/2014/main" id="{D744AA4B-734E-A1EA-CB00-7031B2E036F9}"/>
              </a:ext>
            </a:extLst>
          </p:cNvPr>
          <p:cNvSpPr>
            <a:spLocks noGrp="1"/>
          </p:cNvSpPr>
          <p:nvPr>
            <p:ph idx="1"/>
          </p:nvPr>
        </p:nvSpPr>
        <p:spPr>
          <a:xfrm>
            <a:off x="365764" y="1484785"/>
            <a:ext cx="11320940" cy="5613848"/>
          </a:xfrm>
        </p:spPr>
        <p:txBody>
          <a:bodyPr anchor="ctr">
            <a:normAutofit/>
          </a:bodyPr>
          <a:lstStyle/>
          <a:p>
            <a:r>
              <a:rPr lang="tr-TR" sz="2000" b="1" dirty="0"/>
              <a:t>T2D + KBY hastalarında</a:t>
            </a:r>
            <a:r>
              <a:rPr lang="tr-TR" sz="2000" dirty="0"/>
              <a:t>,</a:t>
            </a:r>
            <a:br>
              <a:rPr lang="tr-TR" sz="2000" dirty="0"/>
            </a:br>
            <a:r>
              <a:rPr lang="tr-TR" sz="2000" dirty="0"/>
              <a:t>→ </a:t>
            </a:r>
            <a:r>
              <a:rPr lang="tr-TR" sz="2000" b="1" dirty="0"/>
              <a:t>eGFR &gt;25 ml/dk</a:t>
            </a:r>
            <a:r>
              <a:rPr lang="tr-TR" sz="2000" dirty="0"/>
              <a:t>, </a:t>
            </a:r>
            <a:r>
              <a:rPr lang="tr-TR" sz="2000" b="1" dirty="0"/>
              <a:t>normal potasyum</a:t>
            </a:r>
            <a:r>
              <a:rPr lang="tr-TR" sz="2000" dirty="0"/>
              <a:t>,</a:t>
            </a:r>
            <a:br>
              <a:rPr lang="tr-TR" sz="2000" dirty="0"/>
            </a:br>
            <a:r>
              <a:rPr lang="tr-TR" sz="2000" dirty="0"/>
              <a:t>→ </a:t>
            </a:r>
            <a:r>
              <a:rPr lang="tr-TR" sz="2000" b="1" dirty="0"/>
              <a:t>Maksimum tolere edilen RASi’ye rağmen albüminüri &gt;30 mg/g</a:t>
            </a:r>
            <a:r>
              <a:rPr lang="tr-TR" sz="2000" dirty="0"/>
              <a:t> varsa:</a:t>
            </a:r>
            <a:br>
              <a:rPr lang="tr-TR" sz="2000" dirty="0"/>
            </a:br>
            <a:r>
              <a:rPr lang="tr-TR" sz="2000" dirty="0"/>
              <a:t>→ </a:t>
            </a:r>
            <a:r>
              <a:rPr lang="tr-TR" sz="2000" b="1" dirty="0"/>
              <a:t>Steroid olmayan MRA </a:t>
            </a:r>
            <a:r>
              <a:rPr lang="tr-TR" sz="2000" b="1" i="1" u="sng" dirty="0"/>
              <a:t>(ör. finerenon) </a:t>
            </a:r>
            <a:r>
              <a:rPr lang="tr-TR" sz="2000" b="1" dirty="0"/>
              <a:t>önerilir (2A).</a:t>
            </a:r>
          </a:p>
          <a:p>
            <a:pPr>
              <a:buNone/>
            </a:pPr>
            <a:r>
              <a:rPr lang="tr-TR" sz="2000" b="1" dirty="0"/>
              <a:t>Uygulama Noktaları</a:t>
            </a:r>
          </a:p>
          <a:p>
            <a:pPr>
              <a:buFont typeface="Arial" panose="020B0604020202020204" pitchFamily="34" charset="0"/>
              <a:buChar char="•"/>
            </a:pPr>
            <a:r>
              <a:rPr lang="tr-TR" sz="2000" dirty="0"/>
              <a:t>En uygun grup: Albüminürisi devam eden ve KBY ilerleme riski yüksek T2D’li erişkinler.</a:t>
            </a:r>
          </a:p>
          <a:p>
            <a:pPr>
              <a:buFont typeface="Arial" panose="020B0604020202020204" pitchFamily="34" charset="0"/>
              <a:buChar char="•"/>
            </a:pPr>
            <a:r>
              <a:rPr lang="tr-TR" sz="2000" dirty="0"/>
              <a:t>Birlikte kullanım: Steroid olmayan MRA, </a:t>
            </a:r>
            <a:r>
              <a:rPr lang="tr-TR" sz="2000" b="1" dirty="0"/>
              <a:t>RASi + SGLT2i tedavisine eklenebilir</a:t>
            </a:r>
            <a:r>
              <a:rPr lang="tr-TR" sz="2000" dirty="0"/>
              <a:t>.</a:t>
            </a:r>
          </a:p>
          <a:p>
            <a:pPr>
              <a:buFont typeface="Arial" panose="020B0604020202020204" pitchFamily="34" charset="0"/>
              <a:buChar char="•"/>
            </a:pPr>
            <a:r>
              <a:rPr lang="tr-TR" sz="2000" dirty="0"/>
              <a:t>Hiperkalemi riski için: Başlamadan önce ve sonrasında serum potasyumu izlenmelidir.</a:t>
            </a:r>
          </a:p>
          <a:p>
            <a:pPr>
              <a:buFont typeface="Arial" panose="020B0604020202020204" pitchFamily="34" charset="0"/>
              <a:buChar char="•"/>
            </a:pPr>
            <a:r>
              <a:rPr lang="tr-TR" sz="2000" dirty="0"/>
              <a:t>Tercih: Böbrek ve kardiyovasküler faydası kanıtlanmış ajanlar.</a:t>
            </a:r>
          </a:p>
          <a:p>
            <a:pPr>
              <a:buFont typeface="Arial" panose="020B0604020202020204" pitchFamily="34" charset="0"/>
              <a:buChar char="•"/>
            </a:pPr>
            <a:r>
              <a:rPr lang="tr-TR" sz="2000" dirty="0"/>
              <a:t>Steroidli MRA’lar: (ör. spironolakton) sadece kalp yetmezliği, hiperaldosteronizm veya refrakter HT için; düşük GFR’de hiperkalemi riski nedeniyle dikkatli olun.</a:t>
            </a:r>
          </a:p>
          <a:p>
            <a:endParaRPr lang="tr-TR" sz="3200" dirty="0"/>
          </a:p>
        </p:txBody>
      </p:sp>
      <p:cxnSp>
        <p:nvCxnSpPr>
          <p:cNvPr id="28" name="Straight Connector 27">
            <a:extLst>
              <a:ext uri="{FF2B5EF4-FFF2-40B4-BE49-F238E27FC236}">
                <a16:creationId xmlns:a16="http://schemas.microsoft.com/office/drawing/2014/main" id="{3D8760A4-1E9C-45D7-B747-8983DA0854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6875A95-0B71-3444-BA6D-0CF060069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751" y="1299791"/>
            <a:ext cx="5756237" cy="1219952"/>
          </a:xfrm>
          <a:prstGeom prst="rect">
            <a:avLst/>
          </a:prstGeom>
        </p:spPr>
      </p:pic>
    </p:spTree>
    <p:extLst>
      <p:ext uri="{BB962C8B-B14F-4D97-AF65-F5344CB8AC3E}">
        <p14:creationId xmlns:p14="http://schemas.microsoft.com/office/powerpoint/2010/main" val="1499484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CA07D7B-7DA3-489A-ED99-ABB0B7D0D97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3E78D7C-F139-FD89-F09B-C9F0B812C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8398BCD-2587-3339-273B-1CDD88E312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6E299DE9-E8E8-84C8-EE84-E66BC8977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B4A444-6CC4-9758-F274-C6859F334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3D2FC0-DA14-EA4A-3D91-5B7DEE207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39E5364-8379-B682-D9C1-63F12B393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97EB6-22B2-45E1-C130-4A25CF4C8A53}"/>
              </a:ext>
            </a:extLst>
          </p:cNvPr>
          <p:cNvSpPr>
            <a:spLocks noGrp="1"/>
          </p:cNvSpPr>
          <p:nvPr>
            <p:ph type="title"/>
          </p:nvPr>
        </p:nvSpPr>
        <p:spPr>
          <a:xfrm>
            <a:off x="940331" y="372686"/>
            <a:ext cx="10783621" cy="1554480"/>
          </a:xfrm>
        </p:spPr>
        <p:txBody>
          <a:bodyPr anchor="ctr">
            <a:normAutofit fontScale="90000"/>
          </a:bodyPr>
          <a:lstStyle/>
          <a:p>
            <a:r>
              <a:rPr lang="tr-TR" sz="4800" b="1" dirty="0"/>
              <a:t>KDIGO 2024 – Spesifik Öneriler </a:t>
            </a:r>
            <a:br>
              <a:rPr lang="tr-TR" sz="4800" b="1" dirty="0"/>
            </a:br>
            <a:r>
              <a:rPr lang="tr-TR" sz="3600" b="1" dirty="0"/>
              <a:t>Glukagon Benzeri Peptit-1 Reseptör Agonistleri (GLP-1 RA)</a:t>
            </a:r>
            <a:endParaRPr lang="tr-TR" sz="4800" dirty="0"/>
          </a:p>
        </p:txBody>
      </p:sp>
      <p:cxnSp>
        <p:nvCxnSpPr>
          <p:cNvPr id="28" name="Straight Connector 27">
            <a:extLst>
              <a:ext uri="{FF2B5EF4-FFF2-40B4-BE49-F238E27FC236}">
                <a16:creationId xmlns:a16="http://schemas.microsoft.com/office/drawing/2014/main" id="{E6BBAE81-A9CF-889B-D6AE-0F31ED51F3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B86BB9AB-839C-7552-5C39-5369887E9881}"/>
              </a:ext>
            </a:extLst>
          </p:cNvPr>
          <p:cNvSpPr>
            <a:spLocks noGrp="1" noChangeArrowheads="1"/>
          </p:cNvSpPr>
          <p:nvPr>
            <p:ph idx="1"/>
          </p:nvPr>
        </p:nvSpPr>
        <p:spPr bwMode="auto">
          <a:xfrm>
            <a:off x="879784" y="1757041"/>
            <a:ext cx="10132086" cy="430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T2D + KBY hastalarında</a:t>
            </a:r>
            <a:r>
              <a:rPr kumimoji="0" lang="tr-TR" altLang="tr-TR" sz="2000" b="0" i="0" u="none" strike="noStrike" cap="none" normalizeH="0" baseline="0" dirty="0">
                <a:ln>
                  <a:noFill/>
                </a:ln>
                <a:solidFill>
                  <a:schemeClr val="tx1"/>
                </a:solidFill>
                <a:effectLst/>
                <a:latin typeface="Arial" panose="020B0604020202020204" pitchFamily="34" charset="0"/>
              </a:rPr>
              <a:t>,</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b="1" i="0" u="none" strike="noStrike" cap="none" normalizeH="0" baseline="0" dirty="0">
                <a:ln>
                  <a:noFill/>
                </a:ln>
                <a:solidFill>
                  <a:schemeClr val="tx1"/>
                </a:solidFill>
                <a:effectLst/>
                <a:latin typeface="Arial" panose="020B0604020202020204" pitchFamily="34" charset="0"/>
              </a:rPr>
              <a:t>Metformin ve SGLT2 inhibitörüne rağmen</a:t>
            </a:r>
            <a:r>
              <a:rPr kumimoji="0" lang="tr-TR" altLang="tr-TR" sz="2000" b="0" i="0" u="none" strike="noStrike" cap="none" normalizeH="0" baseline="0" dirty="0">
                <a:ln>
                  <a:noFill/>
                </a:ln>
                <a:solidFill>
                  <a:schemeClr val="tx1"/>
                </a:solidFill>
                <a:effectLst/>
                <a:latin typeface="Arial" panose="020B0604020202020204" pitchFamily="34" charset="0"/>
              </a:rPr>
              <a:t> glisemik hedef sağlanamıyorsa veya bu ilaçlar tolere edilemiyorsa:</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b="1" i="0" u="none" strike="noStrike" cap="none" normalizeH="0" baseline="0" dirty="0">
                <a:ln>
                  <a:noFill/>
                </a:ln>
                <a:solidFill>
                  <a:schemeClr val="tx1"/>
                </a:solidFill>
                <a:effectLst/>
                <a:latin typeface="Arial" panose="020B0604020202020204" pitchFamily="34" charset="0"/>
              </a:rPr>
              <a:t>Uzun etkili GLP-1 RA önerilir (1B).</a:t>
            </a:r>
            <a:endParaRPr kumimoji="0" lang="tr-TR" altLang="tr-TR"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20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GLP-1 RA seçiminde:</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b="1" i="0" u="none" strike="noStrike" cap="none" normalizeH="0" baseline="0" dirty="0">
                <a:ln>
                  <a:noFill/>
                </a:ln>
                <a:solidFill>
                  <a:schemeClr val="tx1"/>
                </a:solidFill>
                <a:effectLst/>
                <a:latin typeface="Arial" panose="020B0604020202020204" pitchFamily="34" charset="0"/>
              </a:rPr>
              <a:t>Kardiyovasküler faydası kanıtlanmış ajanlar</a:t>
            </a:r>
            <a:r>
              <a:rPr kumimoji="0" lang="tr-TR" altLang="tr-TR" sz="2000" b="0" i="0" u="none" strike="noStrike" cap="none" normalizeH="0" baseline="0" dirty="0">
                <a:ln>
                  <a:noFill/>
                </a:ln>
                <a:solidFill>
                  <a:schemeClr val="tx1"/>
                </a:solidFill>
                <a:effectLst/>
                <a:latin typeface="Arial" panose="020B0604020202020204" pitchFamily="34" charset="0"/>
              </a:rPr>
              <a:t> (ör. semaglutid, liraglutid, dulaglutid) </a:t>
            </a:r>
            <a:r>
              <a:rPr kumimoji="0" lang="tr-TR" altLang="tr-TR" sz="2000" b="1" i="0" u="none" strike="noStrike" cap="none" normalizeH="0" baseline="0" dirty="0">
                <a:ln>
                  <a:noFill/>
                </a:ln>
                <a:solidFill>
                  <a:schemeClr val="tx1"/>
                </a:solidFill>
                <a:effectLst/>
                <a:latin typeface="Arial" panose="020B0604020202020204" pitchFamily="34" charset="0"/>
              </a:rPr>
              <a:t>tercih edilmelidir.</a:t>
            </a:r>
            <a:endParaRPr kumimoji="0" lang="tr-TR" altLang="tr-T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50347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A69C94-3470-6877-2B54-68F94011EED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75DADA-9415-2A25-5EC2-279DBFB2D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97C7D82-245E-FF08-0B6C-90A6B9586B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1A7ECC1-41D4-872F-6E16-B126C5AA9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753439-EE20-6E24-4D1A-9846208AB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A92ECDF-33A9-9CAD-A092-EAB525F5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49FAF447-0D8D-E421-9E91-9F46965AE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0069A-57CF-5208-C8E9-5ADF81799BE8}"/>
              </a:ext>
            </a:extLst>
          </p:cNvPr>
          <p:cNvSpPr>
            <a:spLocks noGrp="1"/>
          </p:cNvSpPr>
          <p:nvPr>
            <p:ph type="title"/>
          </p:nvPr>
        </p:nvSpPr>
        <p:spPr>
          <a:xfrm>
            <a:off x="602587" y="-42895"/>
            <a:ext cx="9942716" cy="1554480"/>
          </a:xfrm>
        </p:spPr>
        <p:txBody>
          <a:bodyPr anchor="ctr">
            <a:normAutofit/>
          </a:bodyPr>
          <a:lstStyle/>
          <a:p>
            <a:r>
              <a:rPr lang="tr-TR" sz="4800" b="1" dirty="0"/>
              <a:t>KDIGO 2024 – Spesifik Öneriler Hiperkalemi</a:t>
            </a:r>
            <a:endParaRPr lang="tr-TR" sz="4800" dirty="0"/>
          </a:p>
        </p:txBody>
      </p:sp>
      <p:sp>
        <p:nvSpPr>
          <p:cNvPr id="3" name="Content Placeholder 2">
            <a:extLst>
              <a:ext uri="{FF2B5EF4-FFF2-40B4-BE49-F238E27FC236}">
                <a16:creationId xmlns:a16="http://schemas.microsoft.com/office/drawing/2014/main" id="{723430CE-8FF9-2A61-07BA-AE3213D657AF}"/>
              </a:ext>
            </a:extLst>
          </p:cNvPr>
          <p:cNvSpPr>
            <a:spLocks noGrp="1"/>
          </p:cNvSpPr>
          <p:nvPr>
            <p:ph idx="1"/>
          </p:nvPr>
        </p:nvSpPr>
        <p:spPr>
          <a:xfrm>
            <a:off x="463691" y="1124744"/>
            <a:ext cx="6094245" cy="5904653"/>
          </a:xfrm>
        </p:spPr>
        <p:txBody>
          <a:bodyPr anchor="ctr">
            <a:normAutofit/>
          </a:bodyPr>
          <a:lstStyle/>
          <a:p>
            <a:pPr>
              <a:buNone/>
            </a:pPr>
            <a:r>
              <a:rPr lang="tr-TR" sz="1800" b="1" dirty="0"/>
              <a:t>Potasyum Ölçümü</a:t>
            </a:r>
          </a:p>
          <a:p>
            <a:pPr>
              <a:buFont typeface="Arial" panose="020B0604020202020204" pitchFamily="34" charset="0"/>
              <a:buChar char="•"/>
            </a:pPr>
            <a:r>
              <a:rPr lang="tr-TR" sz="1800" dirty="0"/>
              <a:t>Potasyum düzeylerini etkileyen faktörlerin farkında olun:</a:t>
            </a:r>
            <a:br>
              <a:rPr lang="tr-TR" sz="1800" dirty="0"/>
            </a:br>
            <a:r>
              <a:rPr lang="tr-TR" sz="1800" dirty="0"/>
              <a:t>→ Günlük/mevsimsel değişiklikler, plazma-serum farkı, ilaç etkileri, laboratuvar değişkenliği.</a:t>
            </a:r>
          </a:p>
          <a:p>
            <a:pPr>
              <a:buNone/>
            </a:pPr>
            <a:r>
              <a:rPr lang="tr-TR" sz="1800" dirty="0"/>
              <a:t>Potasyum Değişim Ajanları</a:t>
            </a:r>
          </a:p>
          <a:p>
            <a:pPr>
              <a:buFont typeface="Arial" panose="020B0604020202020204" pitchFamily="34" charset="0"/>
              <a:buChar char="•"/>
            </a:pPr>
            <a:r>
              <a:rPr lang="tr-TR" sz="1800" dirty="0"/>
              <a:t>Acil olmayan hiperkalemide farmakolojik tedavi seçimi, yerel ilaç erişimine ve formül kısıtlamalarına göre yapılmalıdır.</a:t>
            </a:r>
          </a:p>
          <a:p>
            <a:pPr>
              <a:buNone/>
            </a:pPr>
            <a:r>
              <a:rPr lang="tr-TR" sz="1800" dirty="0"/>
              <a:t>Diyet Yaklaşımı</a:t>
            </a:r>
          </a:p>
          <a:p>
            <a:pPr>
              <a:buFont typeface="Arial" panose="020B0604020202020204" pitchFamily="34" charset="0"/>
              <a:buChar char="•"/>
            </a:pPr>
            <a:r>
              <a:rPr lang="tr-TR" sz="1800" dirty="0"/>
              <a:t>KBY G3–G5 ve hiperkalemisi olanlarda:</a:t>
            </a:r>
            <a:br>
              <a:rPr lang="tr-TR" sz="1800" dirty="0"/>
            </a:br>
            <a:r>
              <a:rPr lang="tr-TR" sz="1800" dirty="0"/>
              <a:t>→ </a:t>
            </a:r>
            <a:r>
              <a:rPr lang="tr-TR" sz="1800" b="1" dirty="0"/>
              <a:t>Diyet + ilaç tedavisi birlikte, bireyselleştirilmiş biçimde uygulanmalı.</a:t>
            </a:r>
            <a:br>
              <a:rPr lang="tr-TR" sz="1800" dirty="0"/>
            </a:br>
            <a:r>
              <a:rPr lang="tr-TR" sz="1800" dirty="0"/>
              <a:t>→ </a:t>
            </a:r>
            <a:r>
              <a:rPr lang="tr-TR" sz="1800" b="1" dirty="0"/>
              <a:t>Diyetisyen desteği önerilir.</a:t>
            </a:r>
          </a:p>
          <a:p>
            <a:pPr>
              <a:buFont typeface="Arial" panose="020B0604020202020204" pitchFamily="34" charset="0"/>
              <a:buChar char="•"/>
            </a:pPr>
            <a:r>
              <a:rPr lang="tr-TR" sz="1800" dirty="0"/>
              <a:t>Hiperkalemi öyküsü olanlarda:</a:t>
            </a:r>
            <a:br>
              <a:rPr lang="tr-TR" sz="1800" dirty="0"/>
            </a:br>
            <a:r>
              <a:rPr lang="tr-TR" sz="1800" dirty="0"/>
              <a:t>→ Biyoyararlanımı yüksek potasyum içeren gıdalar (özellikle </a:t>
            </a:r>
            <a:r>
              <a:rPr lang="tr-TR" sz="1800" b="1" dirty="0"/>
              <a:t>işlenmiş gıdalar</a:t>
            </a:r>
            <a:r>
              <a:rPr lang="tr-TR" sz="1800" dirty="0"/>
              <a:t>) sınırlandırılmalıdır.</a:t>
            </a:r>
          </a:p>
        </p:txBody>
      </p:sp>
      <p:cxnSp>
        <p:nvCxnSpPr>
          <p:cNvPr id="28" name="Straight Connector 27">
            <a:extLst>
              <a:ext uri="{FF2B5EF4-FFF2-40B4-BE49-F238E27FC236}">
                <a16:creationId xmlns:a16="http://schemas.microsoft.com/office/drawing/2014/main" id="{7A76B388-4A41-C77E-E013-C41281CD5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6A942585-B796-C80E-3DFA-34C9E5E08426}"/>
              </a:ext>
            </a:extLst>
          </p:cNvPr>
          <p:cNvGraphicFramePr>
            <a:graphicFrameLocks noGrp="1"/>
          </p:cNvGraphicFramePr>
          <p:nvPr>
            <p:extLst>
              <p:ext uri="{D42A27DB-BD31-4B8C-83A1-F6EECF244321}">
                <p14:modId xmlns:p14="http://schemas.microsoft.com/office/powerpoint/2010/main" val="4138514063"/>
              </p:ext>
            </p:extLst>
          </p:nvPr>
        </p:nvGraphicFramePr>
        <p:xfrm>
          <a:off x="6356641" y="997462"/>
          <a:ext cx="5768260" cy="5005489"/>
        </p:xfrm>
        <a:graphic>
          <a:graphicData uri="http://schemas.openxmlformats.org/drawingml/2006/table">
            <a:tbl>
              <a:tblPr>
                <a:tableStyleId>{284E427A-3D55-4303-BF80-6455036E1DE7}</a:tableStyleId>
              </a:tblPr>
              <a:tblGrid>
                <a:gridCol w="1467551">
                  <a:extLst>
                    <a:ext uri="{9D8B030D-6E8A-4147-A177-3AD203B41FA5}">
                      <a16:colId xmlns:a16="http://schemas.microsoft.com/office/drawing/2014/main" val="387729207"/>
                    </a:ext>
                  </a:extLst>
                </a:gridCol>
                <a:gridCol w="2737259">
                  <a:extLst>
                    <a:ext uri="{9D8B030D-6E8A-4147-A177-3AD203B41FA5}">
                      <a16:colId xmlns:a16="http://schemas.microsoft.com/office/drawing/2014/main" val="484224766"/>
                    </a:ext>
                  </a:extLst>
                </a:gridCol>
                <a:gridCol w="1563450">
                  <a:extLst>
                    <a:ext uri="{9D8B030D-6E8A-4147-A177-3AD203B41FA5}">
                      <a16:colId xmlns:a16="http://schemas.microsoft.com/office/drawing/2014/main" val="828342234"/>
                    </a:ext>
                  </a:extLst>
                </a:gridCol>
              </a:tblGrid>
              <a:tr h="193216">
                <a:tc>
                  <a:txBody>
                    <a:bodyPr/>
                    <a:lstStyle/>
                    <a:p>
                      <a:pPr>
                        <a:buNone/>
                      </a:pPr>
                      <a:r>
                        <a:rPr lang="tr-TR" sz="1400" b="1"/>
                        <a:t>Basamak</a:t>
                      </a:r>
                      <a:endParaRPr lang="tr-TR" sz="1400"/>
                    </a:p>
                  </a:txBody>
                  <a:tcPr marL="88803" marR="88803" marT="44401" marB="44401" anchor="ctr"/>
                </a:tc>
                <a:tc>
                  <a:txBody>
                    <a:bodyPr/>
                    <a:lstStyle/>
                    <a:p>
                      <a:pPr>
                        <a:buNone/>
                      </a:pPr>
                      <a:r>
                        <a:rPr lang="tr-TR" sz="1400" b="1"/>
                        <a:t>Yaklaşım</a:t>
                      </a:r>
                      <a:endParaRPr lang="tr-TR" sz="1400"/>
                    </a:p>
                  </a:txBody>
                  <a:tcPr marL="88803" marR="88803" marT="44401" marB="44401" anchor="ctr"/>
                </a:tc>
                <a:tc>
                  <a:txBody>
                    <a:bodyPr/>
                    <a:lstStyle/>
                    <a:p>
                      <a:pPr>
                        <a:buNone/>
                      </a:pPr>
                      <a:r>
                        <a:rPr lang="tr-TR" sz="1400" b="1"/>
                        <a:t>Açıklama</a:t>
                      </a:r>
                      <a:endParaRPr lang="tr-TR" sz="1400"/>
                    </a:p>
                  </a:txBody>
                  <a:tcPr marL="88803" marR="88803" marT="44401" marB="44401" anchor="ctr"/>
                </a:tc>
                <a:extLst>
                  <a:ext uri="{0D108BD9-81ED-4DB2-BD59-A6C34878D82A}">
                    <a16:rowId xmlns:a16="http://schemas.microsoft.com/office/drawing/2014/main" val="3542288003"/>
                  </a:ext>
                </a:extLst>
              </a:tr>
              <a:tr h="1595267">
                <a:tc>
                  <a:txBody>
                    <a:bodyPr/>
                    <a:lstStyle/>
                    <a:p>
                      <a:pPr>
                        <a:buNone/>
                      </a:pPr>
                      <a:r>
                        <a:rPr lang="nb-NO" sz="1400" b="1"/>
                        <a:t>1. Basamak – Düzeltilebilir faktörleri ele al</a:t>
                      </a:r>
                      <a:endParaRPr lang="nb-NO" sz="1400"/>
                    </a:p>
                  </a:txBody>
                  <a:tcPr marL="88803" marR="88803" marT="44401" marB="44401" anchor="ctr"/>
                </a:tc>
                <a:tc>
                  <a:txBody>
                    <a:bodyPr/>
                    <a:lstStyle/>
                    <a:p>
                      <a:pPr>
                        <a:buNone/>
                      </a:pPr>
                      <a:r>
                        <a:rPr lang="tr-TR" sz="1400" dirty="0"/>
                        <a:t>• </a:t>
                      </a:r>
                      <a:r>
                        <a:rPr lang="tr-TR" sz="1400" b="1" dirty="0"/>
                        <a:t>NSAID, trimetoprim gibi non-RASi ilaçları gözden geçir</a:t>
                      </a:r>
                    </a:p>
                    <a:p>
                      <a:pPr>
                        <a:buNone/>
                      </a:pPr>
                      <a:r>
                        <a:rPr lang="tr-TR" sz="1400" dirty="0"/>
                        <a:t>• </a:t>
                      </a:r>
                      <a:r>
                        <a:rPr lang="tr-TR" sz="1400" b="0" dirty="0"/>
                        <a:t>Diyet potasyum alımını değerlendir ve sınırlama öner </a:t>
                      </a:r>
                      <a:r>
                        <a:rPr lang="tr-TR" sz="1400" dirty="0"/>
                        <a:t>(diyetisyen desteği)</a:t>
                      </a:r>
                    </a:p>
                  </a:txBody>
                  <a:tcPr marL="88803" marR="88803" marT="44401" marB="44401" anchor="ctr"/>
                </a:tc>
                <a:tc>
                  <a:txBody>
                    <a:bodyPr/>
                    <a:lstStyle/>
                    <a:p>
                      <a:pPr>
                        <a:buNone/>
                      </a:pPr>
                      <a:r>
                        <a:rPr lang="tr-TR" sz="1400"/>
                        <a:t>Potasyum yükünü azaltmaya yönelik ilk adım</a:t>
                      </a:r>
                    </a:p>
                  </a:txBody>
                  <a:tcPr marL="88803" marR="88803" marT="44401" marB="44401" anchor="ctr"/>
                </a:tc>
                <a:extLst>
                  <a:ext uri="{0D108BD9-81ED-4DB2-BD59-A6C34878D82A}">
                    <a16:rowId xmlns:a16="http://schemas.microsoft.com/office/drawing/2014/main" val="2445855998"/>
                  </a:ext>
                </a:extLst>
              </a:tr>
              <a:tr h="1595267">
                <a:tc>
                  <a:txBody>
                    <a:bodyPr/>
                    <a:lstStyle/>
                    <a:p>
                      <a:pPr>
                        <a:buNone/>
                      </a:pPr>
                      <a:r>
                        <a:rPr lang="tr-TR" sz="1400" b="1" dirty="0"/>
                        <a:t>2. Basamak – İlaç düzenlemesi</a:t>
                      </a:r>
                      <a:endParaRPr lang="tr-TR" sz="1400" dirty="0"/>
                    </a:p>
                  </a:txBody>
                  <a:tcPr marL="88803" marR="88803" marT="44401" marB="44401" anchor="ctr"/>
                </a:tc>
                <a:tc>
                  <a:txBody>
                    <a:bodyPr/>
                    <a:lstStyle/>
                    <a:p>
                      <a:pPr>
                        <a:buNone/>
                      </a:pPr>
                      <a:r>
                        <a:rPr lang="tr-TR" sz="1400" dirty="0"/>
                        <a:t>•</a:t>
                      </a:r>
                      <a:r>
                        <a:rPr lang="tr-TR" sz="1400" b="0" dirty="0"/>
                        <a:t> </a:t>
                      </a:r>
                      <a:r>
                        <a:rPr lang="tr-TR" sz="1400" b="1" dirty="0"/>
                        <a:t>Diüretikle</a:t>
                      </a:r>
                      <a:r>
                        <a:rPr lang="tr-TR" sz="1400" b="0" dirty="0"/>
                        <a:t>rin uygun kullanımı</a:t>
                      </a:r>
                    </a:p>
                    <a:p>
                      <a:pPr>
                        <a:buNone/>
                      </a:pPr>
                      <a:r>
                        <a:rPr lang="tr-TR" sz="1400" b="0" dirty="0"/>
                        <a:t>• </a:t>
                      </a:r>
                      <a:r>
                        <a:rPr lang="tr-TR" sz="1400" b="1" dirty="0"/>
                        <a:t>Serum bikarbonat </a:t>
                      </a:r>
                      <a:r>
                        <a:rPr lang="tr-TR" sz="1400" b="0" dirty="0"/>
                        <a:t>düzeyini optimize et</a:t>
                      </a:r>
                    </a:p>
                    <a:p>
                      <a:pPr>
                        <a:buNone/>
                      </a:pPr>
                      <a:r>
                        <a:rPr lang="tr-TR" sz="1400" b="0" dirty="0"/>
                        <a:t>• </a:t>
                      </a:r>
                      <a:r>
                        <a:rPr lang="tr-TR" sz="1400" b="1" dirty="0"/>
                        <a:t>Potasyum bağlayıcı </a:t>
                      </a:r>
                      <a:r>
                        <a:rPr lang="tr-TR" sz="1400" b="0" dirty="0"/>
                        <a:t>ilaçları kullan (patiromer, </a:t>
                      </a:r>
                      <a:r>
                        <a:rPr lang="tr-TR" sz="1400" b="1" dirty="0"/>
                        <a:t>SZC vb</a:t>
                      </a:r>
                      <a:r>
                        <a:rPr lang="tr-TR" sz="1400" b="0" dirty="0"/>
                        <a:t>.)</a:t>
                      </a:r>
                    </a:p>
                  </a:txBody>
                  <a:tcPr marL="88803" marR="88803" marT="44401" marB="44401" anchor="ctr"/>
                </a:tc>
                <a:tc>
                  <a:txBody>
                    <a:bodyPr/>
                    <a:lstStyle/>
                    <a:p>
                      <a:pPr>
                        <a:buNone/>
                      </a:pPr>
                      <a:r>
                        <a:rPr lang="tr-TR" sz="1400" dirty="0"/>
                        <a:t>Orta düzey hiperkalemi kontrolü</a:t>
                      </a:r>
                    </a:p>
                  </a:txBody>
                  <a:tcPr marL="88803" marR="88803" marT="44401" marB="44401" anchor="ctr"/>
                </a:tc>
                <a:extLst>
                  <a:ext uri="{0D108BD9-81ED-4DB2-BD59-A6C34878D82A}">
                    <a16:rowId xmlns:a16="http://schemas.microsoft.com/office/drawing/2014/main" val="17666392"/>
                  </a:ext>
                </a:extLst>
              </a:tr>
              <a:tr h="1512793">
                <a:tc>
                  <a:txBody>
                    <a:bodyPr/>
                    <a:lstStyle/>
                    <a:p>
                      <a:pPr>
                        <a:buNone/>
                      </a:pPr>
                      <a:r>
                        <a:rPr lang="tr-TR" sz="1400" b="1"/>
                        <a:t>3. Basamak – Son çare</a:t>
                      </a:r>
                      <a:endParaRPr lang="tr-TR" sz="1400"/>
                    </a:p>
                  </a:txBody>
                  <a:tcPr marL="88803" marR="88803" marT="44401" marB="44401" anchor="ctr"/>
                </a:tc>
                <a:tc>
                  <a:txBody>
                    <a:bodyPr/>
                    <a:lstStyle/>
                    <a:p>
                      <a:pPr>
                        <a:buNone/>
                      </a:pPr>
                      <a:r>
                        <a:rPr lang="tr-TR" sz="1400" dirty="0"/>
                        <a:t>• </a:t>
                      </a:r>
                      <a:r>
                        <a:rPr lang="tr-TR" sz="1400" b="1" dirty="0"/>
                        <a:t>RASi/MRA dozunu azalt veya geçici olarak kes</a:t>
                      </a:r>
                      <a:r>
                        <a:rPr lang="tr-TR" sz="1400" dirty="0"/>
                        <a:t>( Kesilmesi kardiyovasküler riski artırabilir, mümkünse yeniden başlat)</a:t>
                      </a:r>
                    </a:p>
                  </a:txBody>
                  <a:tcPr marL="88803" marR="88803" marT="44401" marB="44401" anchor="ctr"/>
                </a:tc>
                <a:tc>
                  <a:txBody>
                    <a:bodyPr/>
                    <a:lstStyle/>
                    <a:p>
                      <a:pPr>
                        <a:buNone/>
                      </a:pPr>
                      <a:r>
                        <a:rPr lang="tr-TR" sz="1400" dirty="0"/>
                        <a:t>Sadece diğer önlemler yetersizse uygulanır</a:t>
                      </a:r>
                    </a:p>
                  </a:txBody>
                  <a:tcPr marL="88803" marR="88803" marT="44401" marB="44401" anchor="ctr"/>
                </a:tc>
                <a:extLst>
                  <a:ext uri="{0D108BD9-81ED-4DB2-BD59-A6C34878D82A}">
                    <a16:rowId xmlns:a16="http://schemas.microsoft.com/office/drawing/2014/main" val="3614511953"/>
                  </a:ext>
                </a:extLst>
              </a:tr>
            </a:tbl>
          </a:graphicData>
        </a:graphic>
      </p:graphicFrame>
    </p:spTree>
    <p:extLst>
      <p:ext uri="{BB962C8B-B14F-4D97-AF65-F5344CB8AC3E}">
        <p14:creationId xmlns:p14="http://schemas.microsoft.com/office/powerpoint/2010/main" val="34975515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156F7E9-6CF7-0D40-819D-B3C0FF4A21F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041D9A9-94F4-BD3F-21AC-801285700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FCF389F-81C4-1657-CC13-93A3CD92D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BFED8D87-152C-E59D-CFAF-1BDCC6C97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2A2591-CFDD-A445-A1CB-49738F22A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8FFDBE-11C3-7310-E6D1-F60BA88B6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26F230A2-B60F-4234-A037-F64403FF5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687F9-64C1-A50E-756B-B807D44B1A75}"/>
              </a:ext>
            </a:extLst>
          </p:cNvPr>
          <p:cNvSpPr>
            <a:spLocks noGrp="1"/>
          </p:cNvSpPr>
          <p:nvPr>
            <p:ph type="title"/>
          </p:nvPr>
        </p:nvSpPr>
        <p:spPr>
          <a:xfrm>
            <a:off x="940332" y="372686"/>
            <a:ext cx="9942716" cy="1554480"/>
          </a:xfrm>
        </p:spPr>
        <p:txBody>
          <a:bodyPr anchor="ctr">
            <a:normAutofit/>
          </a:bodyPr>
          <a:lstStyle/>
          <a:p>
            <a:r>
              <a:rPr lang="tr-TR" sz="4800" b="1" dirty="0"/>
              <a:t>KDIGO 2024 – Spesifik Öneriler  </a:t>
            </a:r>
            <a:br>
              <a:rPr lang="tr-TR" sz="4800" b="1" dirty="0"/>
            </a:br>
            <a:r>
              <a:rPr lang="tr-TR" sz="4800" b="1" dirty="0"/>
              <a:t>Metabolik asidoz</a:t>
            </a:r>
            <a:endParaRPr lang="tr-TR" sz="4800" dirty="0"/>
          </a:p>
        </p:txBody>
      </p:sp>
      <p:cxnSp>
        <p:nvCxnSpPr>
          <p:cNvPr id="28" name="Straight Connector 27">
            <a:extLst>
              <a:ext uri="{FF2B5EF4-FFF2-40B4-BE49-F238E27FC236}">
                <a16:creationId xmlns:a16="http://schemas.microsoft.com/office/drawing/2014/main" id="{97BE0353-110E-10A4-0E8D-9990B3C98E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B42981CF-A56A-46EB-CD1E-B173E183CA54}"/>
              </a:ext>
            </a:extLst>
          </p:cNvPr>
          <p:cNvSpPr>
            <a:spLocks noGrp="1" noChangeArrowheads="1"/>
          </p:cNvSpPr>
          <p:nvPr>
            <p:ph idx="1"/>
          </p:nvPr>
        </p:nvSpPr>
        <p:spPr bwMode="auto">
          <a:xfrm>
            <a:off x="463550" y="2319719"/>
            <a:ext cx="10890250" cy="369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Serum bikarbonat &lt;18 mmol/L ise:</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b="1" i="0" u="none" strike="noStrike" cap="none" normalizeH="0" baseline="0" dirty="0">
                <a:ln>
                  <a:noFill/>
                </a:ln>
                <a:solidFill>
                  <a:schemeClr val="tx1"/>
                </a:solidFill>
                <a:effectLst/>
                <a:latin typeface="Arial" panose="020B0604020202020204" pitchFamily="34" charset="0"/>
              </a:rPr>
              <a:t>Diyet müdahalesi</a:t>
            </a:r>
            <a:r>
              <a:rPr kumimoji="0" lang="tr-TR" altLang="tr-TR" sz="2000" b="0" i="0" u="none" strike="noStrike" cap="none" normalizeH="0" baseline="0" dirty="0">
                <a:ln>
                  <a:noFill/>
                </a:ln>
                <a:solidFill>
                  <a:schemeClr val="tx1"/>
                </a:solidFill>
                <a:effectLst/>
                <a:latin typeface="Arial" panose="020B0604020202020204" pitchFamily="34" charset="0"/>
              </a:rPr>
              <a:t> ile birlikte veya tek başına </a:t>
            </a:r>
            <a:r>
              <a:rPr kumimoji="0" lang="tr-TR" altLang="tr-TR" sz="2000" b="1" i="0" u="none" strike="noStrike" cap="none" normalizeH="0" baseline="0" dirty="0">
                <a:ln>
                  <a:noFill/>
                </a:ln>
                <a:solidFill>
                  <a:schemeClr val="tx1"/>
                </a:solidFill>
                <a:effectLst/>
                <a:latin typeface="Arial" panose="020B0604020202020204" pitchFamily="34" charset="0"/>
              </a:rPr>
              <a:t>farmakolojik tedavi (ör. oral bikarbonat)</a:t>
            </a:r>
            <a:r>
              <a:rPr kumimoji="0" lang="tr-TR" altLang="tr-TR" sz="2000" b="0" i="0" u="none" strike="noStrike" cap="none" normalizeH="0" baseline="0" dirty="0">
                <a:ln>
                  <a:noFill/>
                </a:ln>
                <a:solidFill>
                  <a:schemeClr val="tx1"/>
                </a:solidFill>
                <a:effectLst/>
                <a:latin typeface="Arial" panose="020B0604020202020204" pitchFamily="34" charset="0"/>
              </a:rPr>
              <a:t> düşünülmelidir.</a:t>
            </a:r>
          </a:p>
          <a:p>
            <a:pPr marL="0" marR="0" lvl="0" indent="0" algn="l" defTabSz="914400" rtl="0" eaLnBrk="0" fontAlgn="base" latinLnBrk="0" hangingPunct="0">
              <a:lnSpc>
                <a:spcPct val="200000"/>
              </a:lnSpc>
              <a:spcBef>
                <a:spcPct val="0"/>
              </a:spcBef>
              <a:spcAft>
                <a:spcPct val="0"/>
              </a:spcAft>
              <a:buClrTx/>
              <a:buSzTx/>
              <a:buFontTx/>
              <a:buChar char="•"/>
              <a:tabLst/>
            </a:pPr>
            <a:r>
              <a:rPr kumimoji="0" lang="tr-TR" altLang="tr-TR" sz="2000" i="0" u="none" strike="noStrike" cap="none" normalizeH="0" baseline="0" dirty="0">
                <a:ln>
                  <a:noFill/>
                </a:ln>
                <a:solidFill>
                  <a:schemeClr val="tx1"/>
                </a:solidFill>
                <a:effectLst/>
                <a:latin typeface="Arial" panose="020B0604020202020204" pitchFamily="34" charset="0"/>
              </a:rPr>
              <a:t>Tedavi sırasında izlem:</a:t>
            </a:r>
            <a:br>
              <a:rPr kumimoji="0" lang="tr-TR" altLang="tr-TR" sz="2000" i="0" u="none" strike="noStrike" cap="none" normalizeH="0" baseline="0" dirty="0">
                <a:ln>
                  <a:noFill/>
                </a:ln>
                <a:solidFill>
                  <a:schemeClr val="tx1"/>
                </a:solidFill>
                <a:effectLst/>
                <a:latin typeface="Arial" panose="020B0604020202020204" pitchFamily="34" charset="0"/>
              </a:rPr>
            </a:br>
            <a:r>
              <a:rPr kumimoji="0" lang="tr-TR" altLang="tr-TR" sz="2000" i="0" u="none" strike="noStrike" cap="none" normalizeH="0" baseline="0" dirty="0">
                <a:ln>
                  <a:noFill/>
                </a:ln>
                <a:solidFill>
                  <a:schemeClr val="tx1"/>
                </a:solidFill>
                <a:effectLst/>
                <a:latin typeface="Arial" panose="020B0604020202020204" pitchFamily="34" charset="0"/>
              </a:rPr>
              <a:t>→ Serum bikarbonat düzeyi normalin üst sınırını aşmamalıdır.</a:t>
            </a:r>
            <a:br>
              <a:rPr kumimoji="0" lang="tr-TR" altLang="tr-TR" sz="2000" i="0" u="none" strike="noStrike" cap="none" normalizeH="0" baseline="0" dirty="0">
                <a:ln>
                  <a:noFill/>
                </a:ln>
                <a:solidFill>
                  <a:schemeClr val="tx1"/>
                </a:solidFill>
                <a:effectLst/>
                <a:latin typeface="Arial" panose="020B0604020202020204" pitchFamily="34" charset="0"/>
              </a:rPr>
            </a:br>
            <a:r>
              <a:rPr kumimoji="0" lang="tr-TR" altLang="tr-TR" sz="2000" i="0" u="none" strike="noStrike" cap="none" normalizeH="0" baseline="0" dirty="0">
                <a:ln>
                  <a:noFill/>
                </a:ln>
                <a:solidFill>
                  <a:schemeClr val="tx1"/>
                </a:solidFill>
                <a:effectLst/>
                <a:latin typeface="Arial" panose="020B0604020202020204" pitchFamily="34" charset="0"/>
              </a:rPr>
              <a:t>→ Kan basıncı, potasyum ve sıvı durumu olumsuz etkilenmemelidir.</a:t>
            </a:r>
          </a:p>
        </p:txBody>
      </p:sp>
    </p:spTree>
    <p:extLst>
      <p:ext uri="{BB962C8B-B14F-4D97-AF65-F5344CB8AC3E}">
        <p14:creationId xmlns:p14="http://schemas.microsoft.com/office/powerpoint/2010/main" val="223843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5846B78-0F39-9253-FD42-4FE32B9DDF4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A310CF-F6C6-A22D-27A7-429FFA25A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B2D7EEF-845F-48C7-FF38-FCA9D1E0C8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678B0576-D39A-83A5-78B3-3DC361C83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8C0952-6763-6D6E-059F-183D15CB8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DCA6C53-009D-E4FF-1FF5-630D0880C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B604729-EAEE-4191-2CF2-016C37AA0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F45B2-7B7F-CDB4-0DC9-025CEDEF40AA}"/>
              </a:ext>
            </a:extLst>
          </p:cNvPr>
          <p:cNvSpPr>
            <a:spLocks noGrp="1"/>
          </p:cNvSpPr>
          <p:nvPr>
            <p:ph type="title"/>
          </p:nvPr>
        </p:nvSpPr>
        <p:spPr>
          <a:xfrm>
            <a:off x="940332" y="372686"/>
            <a:ext cx="9942716" cy="1554480"/>
          </a:xfrm>
        </p:spPr>
        <p:txBody>
          <a:bodyPr anchor="ctr">
            <a:normAutofit/>
          </a:bodyPr>
          <a:lstStyle/>
          <a:p>
            <a:r>
              <a:rPr lang="tr-TR" sz="4800" b="1" dirty="0"/>
              <a:t>KDIGO 2024 – Spesifik Öneriler </a:t>
            </a:r>
            <a:br>
              <a:rPr lang="tr-TR" sz="4800" b="1" dirty="0"/>
            </a:br>
            <a:r>
              <a:rPr lang="tr-TR" sz="4800" b="1" dirty="0"/>
              <a:t>Hiperürisemi</a:t>
            </a:r>
            <a:endParaRPr lang="tr-TR" sz="4800" dirty="0"/>
          </a:p>
        </p:txBody>
      </p:sp>
      <p:sp>
        <p:nvSpPr>
          <p:cNvPr id="3" name="Content Placeholder 2">
            <a:extLst>
              <a:ext uri="{FF2B5EF4-FFF2-40B4-BE49-F238E27FC236}">
                <a16:creationId xmlns:a16="http://schemas.microsoft.com/office/drawing/2014/main" id="{4FA68A0F-BB09-B351-5033-06CA94DF2575}"/>
              </a:ext>
            </a:extLst>
          </p:cNvPr>
          <p:cNvSpPr>
            <a:spLocks noGrp="1"/>
          </p:cNvSpPr>
          <p:nvPr>
            <p:ph idx="1"/>
          </p:nvPr>
        </p:nvSpPr>
        <p:spPr>
          <a:xfrm>
            <a:off x="463692" y="1556792"/>
            <a:ext cx="11320940" cy="5184575"/>
          </a:xfrm>
        </p:spPr>
        <p:txBody>
          <a:bodyPr anchor="ctr">
            <a:normAutofit/>
          </a:bodyPr>
          <a:lstStyle/>
          <a:p>
            <a:pPr>
              <a:buNone/>
            </a:pPr>
            <a:r>
              <a:rPr lang="tr-TR" sz="2000" b="1" dirty="0"/>
              <a:t>Semptomatik KBY hastalarında ürik asit düşürücü tedavi önerilir (1C).</a:t>
            </a:r>
            <a:endParaRPr lang="tr-TR" sz="2000" dirty="0"/>
          </a:p>
          <a:p>
            <a:pPr>
              <a:buFont typeface="Arial" panose="020B0604020202020204" pitchFamily="34" charset="0"/>
              <a:buChar char="•"/>
            </a:pPr>
            <a:r>
              <a:rPr lang="tr-TR" sz="2000" b="1" dirty="0"/>
              <a:t>İlk gut atağından sonra</a:t>
            </a:r>
            <a:r>
              <a:rPr lang="tr-TR" sz="2000" dirty="0"/>
              <a:t> tedavi düşünülmelidir (özellikle </a:t>
            </a:r>
            <a:r>
              <a:rPr lang="tr-TR" sz="2000" b="1" dirty="0"/>
              <a:t>ürik asit &gt;9 mg/dl</a:t>
            </a:r>
            <a:r>
              <a:rPr lang="tr-TR" sz="2000" dirty="0"/>
              <a:t> ise).</a:t>
            </a:r>
          </a:p>
          <a:p>
            <a:pPr>
              <a:buFont typeface="Arial" panose="020B0604020202020204" pitchFamily="34" charset="0"/>
              <a:buChar char="•"/>
            </a:pPr>
            <a:r>
              <a:rPr lang="tr-TR" sz="2000" b="1" dirty="0"/>
              <a:t>Ürikozürik ajanlar yerine</a:t>
            </a:r>
            <a:r>
              <a:rPr lang="tr-TR" sz="2000" dirty="0"/>
              <a:t> tercihen </a:t>
            </a:r>
            <a:r>
              <a:rPr lang="tr-TR" sz="2000" b="1" dirty="0"/>
              <a:t>ksantin oksidaz inhibitörleri</a:t>
            </a:r>
            <a:r>
              <a:rPr lang="tr-TR" sz="2000" dirty="0"/>
              <a:t> (örneğin allopurinol, febuksostat) kullanılmalıdır.</a:t>
            </a:r>
          </a:p>
          <a:p>
            <a:pPr>
              <a:buFont typeface="Arial" panose="020B0604020202020204" pitchFamily="34" charset="0"/>
              <a:buChar char="•"/>
            </a:pPr>
            <a:r>
              <a:rPr lang="tr-TR" sz="2000" b="1" dirty="0"/>
              <a:t>Akut gut atağında:</a:t>
            </a:r>
            <a:br>
              <a:rPr lang="tr-TR" sz="2000" dirty="0"/>
            </a:br>
            <a:r>
              <a:rPr lang="tr-TR" sz="2000" dirty="0"/>
              <a:t>→ </a:t>
            </a:r>
            <a:r>
              <a:rPr lang="tr-TR" sz="2000" b="1" dirty="0"/>
              <a:t>NSAID yerine düşük doz kolşisin veya glukokortikoid</a:t>
            </a:r>
            <a:r>
              <a:rPr lang="tr-TR" sz="2000" dirty="0"/>
              <a:t> tercih edilir.</a:t>
            </a:r>
          </a:p>
          <a:p>
            <a:pPr>
              <a:buNone/>
            </a:pPr>
            <a:r>
              <a:rPr lang="tr-TR" sz="2000" b="1" dirty="0"/>
              <a:t>Diyet Yaklaşımı</a:t>
            </a:r>
            <a:endParaRPr lang="tr-TR" sz="2000" dirty="0"/>
          </a:p>
          <a:p>
            <a:pPr>
              <a:buFont typeface="Arial" panose="020B0604020202020204" pitchFamily="34" charset="0"/>
              <a:buChar char="•"/>
            </a:pPr>
            <a:r>
              <a:rPr lang="tr-TR" sz="2000" dirty="0"/>
              <a:t>Alkol, et ve yüksek fruktozlu mısır şurubu alımı sınırlandırılmalıdır.</a:t>
            </a:r>
            <a:endParaRPr lang="tr-TR" sz="2000" b="1" dirty="0"/>
          </a:p>
          <a:p>
            <a:pPr marL="0" indent="0">
              <a:buNone/>
            </a:pPr>
            <a:r>
              <a:rPr lang="tr-TR" sz="2000" b="1" u="sng" dirty="0"/>
              <a:t>Asemptomatik </a:t>
            </a:r>
            <a:r>
              <a:rPr lang="tr-TR" sz="2000" b="1" dirty="0"/>
              <a:t>KBY hastalarında:</a:t>
            </a:r>
            <a:endParaRPr lang="tr-TR" sz="2000" dirty="0"/>
          </a:p>
          <a:p>
            <a:pPr>
              <a:buFont typeface="Arial" panose="020B0604020202020204" pitchFamily="34" charset="0"/>
              <a:buChar char="•"/>
            </a:pPr>
            <a:r>
              <a:rPr lang="tr-TR" sz="2000" b="1" dirty="0"/>
              <a:t>Ürik asit düşürücü tedavi başlanması </a:t>
            </a:r>
            <a:r>
              <a:rPr lang="tr-TR" sz="2000" b="1" u="sng" dirty="0"/>
              <a:t>önerilmez</a:t>
            </a:r>
            <a:r>
              <a:rPr lang="tr-TR" sz="2000" b="1" dirty="0"/>
              <a:t> (2D).</a:t>
            </a:r>
            <a:endParaRPr lang="tr-TR" sz="2000" dirty="0"/>
          </a:p>
          <a:p>
            <a:pPr marL="0" indent="0">
              <a:buNone/>
            </a:pPr>
            <a:endParaRPr lang="tr-TR" sz="1800" dirty="0"/>
          </a:p>
        </p:txBody>
      </p:sp>
      <p:cxnSp>
        <p:nvCxnSpPr>
          <p:cNvPr id="28" name="Straight Connector 27">
            <a:extLst>
              <a:ext uri="{FF2B5EF4-FFF2-40B4-BE49-F238E27FC236}">
                <a16:creationId xmlns:a16="http://schemas.microsoft.com/office/drawing/2014/main" id="{C184C2A5-78F0-8D94-C031-6B42A0A06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1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İçerik Yer Tutucusu"/>
          <p:cNvGraphicFramePr>
            <a:graphicFrameLocks/>
          </p:cNvGraphicFramePr>
          <p:nvPr/>
        </p:nvGraphicFramePr>
        <p:xfrm>
          <a:off x="2136775" y="1196753"/>
          <a:ext cx="7918450" cy="5005611"/>
        </p:xfrm>
        <a:graphic>
          <a:graphicData uri="http://schemas.openxmlformats.org/drawingml/2006/chart">
            <c:chart xmlns:c="http://schemas.openxmlformats.org/drawingml/2006/chart" xmlns:r="http://schemas.openxmlformats.org/officeDocument/2006/relationships" r:id="rId3"/>
          </a:graphicData>
        </a:graphic>
      </p:graphicFrame>
      <p:pic>
        <p:nvPicPr>
          <p:cNvPr id="19460" name="Picture 1" descr="D:\TND logo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36" y="28680"/>
            <a:ext cx="1189373" cy="11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6 Metin kutusu"/>
          <p:cNvSpPr txBox="1">
            <a:spLocks noChangeArrowheads="1"/>
          </p:cNvSpPr>
          <p:nvPr/>
        </p:nvSpPr>
        <p:spPr bwMode="auto">
          <a:xfrm>
            <a:off x="1595438" y="6478588"/>
            <a:ext cx="40005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tr-TR" altLang="en-US" sz="1500">
                <a:solidFill>
                  <a:schemeClr val="bg1"/>
                </a:solidFill>
                <a:latin typeface="Century Gothic" panose="020B0502020202020204" pitchFamily="34" charset="0"/>
                <a:cs typeface="Arial" panose="020B0604020202020204" pitchFamily="34" charset="0"/>
              </a:rPr>
              <a:t>CREDIT: Türkiye KBH Prevalans Araştırması</a:t>
            </a:r>
          </a:p>
        </p:txBody>
      </p:sp>
      <p:sp>
        <p:nvSpPr>
          <p:cNvPr id="6" name="5 Metin kutusu"/>
          <p:cNvSpPr txBox="1"/>
          <p:nvPr/>
        </p:nvSpPr>
        <p:spPr>
          <a:xfrm>
            <a:off x="3143251" y="2205038"/>
            <a:ext cx="952505" cy="369332"/>
          </a:xfrm>
          <a:prstGeom prst="rect">
            <a:avLst/>
          </a:prstGeom>
          <a:noFill/>
        </p:spPr>
        <p:txBody>
          <a:bodyPr wrap="none">
            <a:spAutoFit/>
          </a:bodyPr>
          <a:lstStyle/>
          <a:p>
            <a:pPr>
              <a:defRPr/>
            </a:pPr>
            <a:r>
              <a:rPr lang="tr-TR" b="1" dirty="0">
                <a:effectLst>
                  <a:outerShdw blurRad="38100" dist="38100" dir="2700000" algn="tl">
                    <a:srgbClr val="000000">
                      <a:alpha val="43137"/>
                    </a:srgbClr>
                  </a:outerShdw>
                </a:effectLst>
              </a:rPr>
              <a:t>p&lt;0.001</a:t>
            </a:r>
          </a:p>
        </p:txBody>
      </p:sp>
      <p:graphicFrame>
        <p:nvGraphicFramePr>
          <p:cNvPr id="9" name="Diyagram 8"/>
          <p:cNvGraphicFramePr/>
          <p:nvPr/>
        </p:nvGraphicFramePr>
        <p:xfrm>
          <a:off x="1613248" y="116632"/>
          <a:ext cx="8965504" cy="1210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24281653"/>
      </p:ext>
    </p:extLst>
  </p:cSld>
  <p:clrMapOvr>
    <a:masterClrMapping/>
  </p:clrMapOvr>
  <p:transition>
    <p:wipe dir="d"/>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DD3F03-E738-F677-4FE7-0EDC9785F41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783E14-EAA2-459C-008D-0110523B1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144A59E-F24E-821A-9385-29E68F7FE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CDC23ACE-E534-9F30-5173-D7A95F12E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402097-2767-B39D-8584-62F1127B2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E854D93-FF98-CE2D-D4B6-3113C4D5D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9192C2E-EEE6-BFF0-1D21-A1FF4B875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A1D85-9016-92E5-6DC0-136DCF29530B}"/>
              </a:ext>
            </a:extLst>
          </p:cNvPr>
          <p:cNvSpPr>
            <a:spLocks noGrp="1"/>
          </p:cNvSpPr>
          <p:nvPr>
            <p:ph type="title"/>
          </p:nvPr>
        </p:nvSpPr>
        <p:spPr>
          <a:xfrm>
            <a:off x="840396" y="205852"/>
            <a:ext cx="9942716" cy="1554480"/>
          </a:xfrm>
        </p:spPr>
        <p:txBody>
          <a:bodyPr anchor="ctr">
            <a:normAutofit/>
          </a:bodyPr>
          <a:lstStyle/>
          <a:p>
            <a:r>
              <a:rPr lang="tr-TR" sz="4800" b="1" dirty="0"/>
              <a:t>KDIGO 2024 – Spesifik Öneriler </a:t>
            </a:r>
            <a:br>
              <a:rPr lang="tr-TR" sz="4800" b="1" dirty="0"/>
            </a:br>
            <a:r>
              <a:rPr lang="tr-TR" sz="4800" b="1" dirty="0"/>
              <a:t>Anemi Yönetimi</a:t>
            </a:r>
            <a:endParaRPr lang="tr-TR" sz="4800" dirty="0"/>
          </a:p>
        </p:txBody>
      </p:sp>
      <p:sp>
        <p:nvSpPr>
          <p:cNvPr id="3" name="Content Placeholder 2">
            <a:extLst>
              <a:ext uri="{FF2B5EF4-FFF2-40B4-BE49-F238E27FC236}">
                <a16:creationId xmlns:a16="http://schemas.microsoft.com/office/drawing/2014/main" id="{329CB24E-3420-572C-A6BA-AB3438E5CF92}"/>
              </a:ext>
            </a:extLst>
          </p:cNvPr>
          <p:cNvSpPr>
            <a:spLocks noGrp="1"/>
          </p:cNvSpPr>
          <p:nvPr>
            <p:ph idx="1"/>
          </p:nvPr>
        </p:nvSpPr>
        <p:spPr>
          <a:xfrm>
            <a:off x="1029971" y="1512145"/>
            <a:ext cx="11290566" cy="5675571"/>
          </a:xfrm>
        </p:spPr>
        <p:txBody>
          <a:bodyPr anchor="ctr">
            <a:normAutofit/>
          </a:bodyPr>
          <a:lstStyle/>
          <a:p>
            <a:pPr>
              <a:buFont typeface="Arial" panose="020B0604020202020204" pitchFamily="34" charset="0"/>
              <a:buChar char="•"/>
            </a:pPr>
            <a:r>
              <a:rPr lang="tr-TR" sz="1800" b="1" dirty="0"/>
              <a:t>Anemi, KBY’nin sık bir komplikasyonudur.</a:t>
            </a:r>
            <a:br>
              <a:rPr lang="tr-TR" sz="1800" dirty="0"/>
            </a:br>
            <a:r>
              <a:rPr lang="tr-TR" sz="1800" dirty="0"/>
              <a:t>→ Genellikle </a:t>
            </a:r>
            <a:r>
              <a:rPr lang="tr-TR" sz="1800" b="1" dirty="0"/>
              <a:t>eritropoietin eksikliği</a:t>
            </a:r>
            <a:r>
              <a:rPr lang="tr-TR" sz="1800" dirty="0"/>
              <a:t> ve </a:t>
            </a:r>
            <a:r>
              <a:rPr lang="tr-TR" sz="1800" b="1" dirty="0"/>
              <a:t>demir yetersizliği</a:t>
            </a:r>
            <a:r>
              <a:rPr lang="tr-TR" sz="1800" dirty="0"/>
              <a:t> ile ilişkilidir.</a:t>
            </a:r>
          </a:p>
          <a:p>
            <a:pPr>
              <a:buNone/>
            </a:pPr>
            <a:r>
              <a:rPr lang="tr-TR" sz="1800" b="1" dirty="0"/>
              <a:t>Tanı ve Değerlendirme</a:t>
            </a:r>
          </a:p>
          <a:p>
            <a:pPr>
              <a:buFont typeface="Arial" panose="020B0604020202020204" pitchFamily="34" charset="0"/>
              <a:buChar char="•"/>
            </a:pPr>
            <a:r>
              <a:rPr lang="tr-TR" sz="1800" dirty="0"/>
              <a:t>Hb &lt;13 g/dL (erkek) veya &lt;12 g/dL (kadın) → Anemi olarak tanımlanır.</a:t>
            </a:r>
          </a:p>
          <a:p>
            <a:pPr>
              <a:buFont typeface="Arial" panose="020B0604020202020204" pitchFamily="34" charset="0"/>
              <a:buChar char="•"/>
            </a:pPr>
            <a:r>
              <a:rPr lang="tr-TR" sz="1800" dirty="0"/>
              <a:t>Ferritin ve TSAT ile demir durumu değerlendirilmelidir.</a:t>
            </a:r>
          </a:p>
          <a:p>
            <a:pPr>
              <a:buFont typeface="Arial" panose="020B0604020202020204" pitchFamily="34" charset="0"/>
              <a:buChar char="•"/>
            </a:pPr>
            <a:r>
              <a:rPr lang="tr-TR" sz="1800" dirty="0"/>
              <a:t>Diğer nedenler (kan kaybı, inflamasyon, B12/folat eksikliği) dışlanmalıdır.</a:t>
            </a:r>
          </a:p>
          <a:p>
            <a:pPr>
              <a:buNone/>
            </a:pPr>
            <a:r>
              <a:rPr lang="tr-TR" sz="1800" b="1" dirty="0"/>
              <a:t>Tedavi İlkeleri</a:t>
            </a:r>
          </a:p>
          <a:p>
            <a:pPr>
              <a:buFont typeface="Arial" panose="020B0604020202020204" pitchFamily="34" charset="0"/>
              <a:buChar char="•"/>
            </a:pPr>
            <a:r>
              <a:rPr lang="tr-TR" sz="1800" dirty="0"/>
              <a:t>Demir eksikliği varsa:</a:t>
            </a:r>
            <a:br>
              <a:rPr lang="tr-TR" sz="1800" dirty="0"/>
            </a:br>
            <a:r>
              <a:rPr lang="tr-TR" sz="1800" dirty="0"/>
              <a:t>→ Oral veya IV demir replasmanı yapılır.</a:t>
            </a:r>
          </a:p>
          <a:p>
            <a:pPr>
              <a:buFont typeface="Arial" panose="020B0604020202020204" pitchFamily="34" charset="0"/>
              <a:buChar char="•"/>
            </a:pPr>
            <a:r>
              <a:rPr lang="tr-TR" sz="1800" b="1" dirty="0"/>
              <a:t>Eritropoietin-stimüle edici ajanlar (ESA):</a:t>
            </a:r>
            <a:br>
              <a:rPr lang="tr-TR" sz="1800" dirty="0"/>
            </a:br>
            <a:r>
              <a:rPr lang="tr-TR" sz="1800" dirty="0"/>
              <a:t>→ </a:t>
            </a:r>
            <a:r>
              <a:rPr lang="tr-TR" sz="1800" b="1" dirty="0"/>
              <a:t>Hb &lt;10 g/dL</a:t>
            </a:r>
            <a:r>
              <a:rPr lang="tr-TR" sz="1800" dirty="0"/>
              <a:t> olduğunda düşünülür.</a:t>
            </a:r>
            <a:br>
              <a:rPr lang="tr-TR" sz="1800" dirty="0"/>
            </a:br>
            <a:r>
              <a:rPr lang="tr-TR" sz="1800" dirty="0"/>
              <a:t>→ </a:t>
            </a:r>
            <a:r>
              <a:rPr lang="tr-TR" sz="1800" b="1" dirty="0"/>
              <a:t>Hedef Hb: 10–11.5 g/dL</a:t>
            </a:r>
            <a:r>
              <a:rPr lang="tr-TR" sz="1800" dirty="0"/>
              <a:t> (daha yüksek düzeylerden kaçının).</a:t>
            </a:r>
          </a:p>
          <a:p>
            <a:pPr>
              <a:buFont typeface="Arial" panose="020B0604020202020204" pitchFamily="34" charset="0"/>
              <a:buChar char="•"/>
            </a:pPr>
            <a:r>
              <a:rPr lang="tr-TR" sz="1800" b="1" dirty="0"/>
              <a:t>Kan transfüzyonu:</a:t>
            </a:r>
            <a:br>
              <a:rPr lang="tr-TR" sz="1800" dirty="0"/>
            </a:br>
            <a:r>
              <a:rPr lang="tr-TR" sz="1800" dirty="0"/>
              <a:t>→ Sadece </a:t>
            </a:r>
            <a:r>
              <a:rPr lang="tr-TR" sz="1800" b="1" dirty="0"/>
              <a:t>semptomatik</a:t>
            </a:r>
            <a:r>
              <a:rPr lang="tr-TR" sz="1800" dirty="0"/>
              <a:t> veya </a:t>
            </a:r>
            <a:r>
              <a:rPr lang="tr-TR" sz="1800" b="1" dirty="0"/>
              <a:t>acil durumlarda</a:t>
            </a:r>
            <a:r>
              <a:rPr lang="tr-TR" sz="1800" dirty="0"/>
              <a:t> uygulanmalıdır.</a:t>
            </a:r>
          </a:p>
          <a:p>
            <a:pPr marL="0" indent="0">
              <a:buNone/>
            </a:pPr>
            <a:endParaRPr lang="tr-TR" dirty="0"/>
          </a:p>
        </p:txBody>
      </p:sp>
      <p:cxnSp>
        <p:nvCxnSpPr>
          <p:cNvPr id="28" name="Straight Connector 27">
            <a:extLst>
              <a:ext uri="{FF2B5EF4-FFF2-40B4-BE49-F238E27FC236}">
                <a16:creationId xmlns:a16="http://schemas.microsoft.com/office/drawing/2014/main" id="{184B7382-E8FB-5C17-3EE2-D92B7C24BC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324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C4870448-1D0B-2AAE-6A2B-5224D35290A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214410-665C-4F49-440A-98F82E11E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604FD3-DBC2-1816-6F06-1BFAB44315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58A34394-64AB-2DBC-8D3E-CE32702A7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2D8C6C-FA6E-23F8-C6F2-C9FF4927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492897-54CC-2673-4418-CA3975CAF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79B8F92-058A-4A98-9064-8E2E1BDC6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358F3-8E71-CB4C-210C-1A6B3A9B1C9C}"/>
              </a:ext>
            </a:extLst>
          </p:cNvPr>
          <p:cNvSpPr>
            <a:spLocks noGrp="1"/>
          </p:cNvSpPr>
          <p:nvPr>
            <p:ph type="title"/>
          </p:nvPr>
        </p:nvSpPr>
        <p:spPr>
          <a:xfrm>
            <a:off x="940332" y="372686"/>
            <a:ext cx="9942716" cy="1554480"/>
          </a:xfrm>
        </p:spPr>
        <p:txBody>
          <a:bodyPr anchor="ctr">
            <a:normAutofit fontScale="90000"/>
          </a:bodyPr>
          <a:lstStyle/>
          <a:p>
            <a:r>
              <a:rPr lang="tr-TR" sz="4800" b="1" dirty="0"/>
              <a:t>KDIGO 2024 – Spesifik Öneriler Kardiyovasküler Risk ve Lipid Yönetimi</a:t>
            </a:r>
            <a:endParaRPr lang="tr-TR" sz="4800" dirty="0"/>
          </a:p>
        </p:txBody>
      </p:sp>
      <p:cxnSp>
        <p:nvCxnSpPr>
          <p:cNvPr id="28" name="Straight Connector 27">
            <a:extLst>
              <a:ext uri="{FF2B5EF4-FFF2-40B4-BE49-F238E27FC236}">
                <a16:creationId xmlns:a16="http://schemas.microsoft.com/office/drawing/2014/main" id="{24B5A568-F54A-892F-87FD-EE4E01852A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3EA55277-0280-7F42-E618-FD893CED52C6}"/>
              </a:ext>
            </a:extLst>
          </p:cNvPr>
          <p:cNvSpPr>
            <a:spLocks noGrp="1" noChangeArrowheads="1"/>
          </p:cNvSpPr>
          <p:nvPr>
            <p:ph idx="1"/>
          </p:nvPr>
        </p:nvSpPr>
        <p:spPr bwMode="auto">
          <a:xfrm>
            <a:off x="463550" y="2374250"/>
            <a:ext cx="930485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LDL düşürülmesi KBY’li ve KBY’siz bireylerde ASCVD riskini azaltır.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eGFR &lt;60 ml/dk (G3a–G5) veya diyaliz öncesi ≥50 yaş:</a:t>
            </a:r>
            <a:br>
              <a:rPr kumimoji="0" lang="tr-TR" altLang="tr-TR" sz="1800" i="0" u="none" strike="noStrike" cap="none" normalizeH="0" baseline="0" dirty="0">
                <a:ln>
                  <a:noFill/>
                </a:ln>
                <a:solidFill>
                  <a:schemeClr val="tx1"/>
                </a:solidFill>
                <a:effectLst/>
                <a:latin typeface="Arial" panose="020B0604020202020204" pitchFamily="34" charset="0"/>
              </a:rPr>
            </a:br>
            <a:r>
              <a:rPr kumimoji="0" lang="tr-TR" altLang="tr-TR" sz="1800" i="0" u="none" strike="noStrike" cap="none" normalizeH="0" baseline="0" dirty="0">
                <a:ln>
                  <a:noFill/>
                </a:ln>
                <a:solidFill>
                  <a:schemeClr val="tx1"/>
                </a:solidFill>
                <a:effectLst/>
                <a:latin typeface="Arial" panose="020B0604020202020204" pitchFamily="34" charset="0"/>
              </a:rPr>
              <a:t>→ </a:t>
            </a:r>
            <a:r>
              <a:rPr kumimoji="0" lang="tr-TR" altLang="tr-TR" sz="1800" b="1" i="0" u="none" strike="noStrike" cap="none" normalizeH="0" baseline="0" dirty="0">
                <a:ln>
                  <a:noFill/>
                </a:ln>
                <a:solidFill>
                  <a:schemeClr val="tx1"/>
                </a:solidFill>
                <a:effectLst/>
                <a:latin typeface="Arial" panose="020B0604020202020204" pitchFamily="34" charset="0"/>
              </a:rPr>
              <a:t>Statin veya statin/ezetimib kombinasyonu önerilir (1A).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eGFR ≥60 ml/dk (G1–G2) ve ≥50 yaş:</a:t>
            </a:r>
            <a:br>
              <a:rPr kumimoji="0" lang="tr-TR" altLang="tr-TR" sz="1800" i="0" u="none" strike="noStrike" cap="none" normalizeH="0" baseline="0" dirty="0">
                <a:ln>
                  <a:noFill/>
                </a:ln>
                <a:solidFill>
                  <a:schemeClr val="tx1"/>
                </a:solidFill>
                <a:effectLst/>
                <a:latin typeface="Arial" panose="020B0604020202020204" pitchFamily="34" charset="0"/>
              </a:rPr>
            </a:br>
            <a:r>
              <a:rPr kumimoji="0" lang="tr-TR" altLang="tr-TR" sz="1800" i="0" u="none" strike="noStrike" cap="none" normalizeH="0" baseline="0" dirty="0">
                <a:ln>
                  <a:noFill/>
                </a:ln>
                <a:solidFill>
                  <a:schemeClr val="tx1"/>
                </a:solidFill>
                <a:effectLst/>
                <a:latin typeface="Arial" panose="020B0604020202020204" pitchFamily="34" charset="0"/>
              </a:rPr>
              <a:t>→ Statin tedavisi önerilir (1B).</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18–49 yaş arası KBY hastalarında, aşağıdakilerden biri varsa statin önerilir (2A):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Koroner arter hastalığı (MI veya revaskülarizasyon),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Diyabet mellitus,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Önceden inme,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yıllık koroner olay riski &gt;%10.</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9965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B53A553-1054-2274-1C8D-5FAA888BA95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B8BFCC-3B0A-84CB-8818-06DE78970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0675869-3236-C9A2-E08D-CCEDCC714C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6F7F6271-F8C0-37EA-AFFF-1ADEDC80ED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DF64C1-0B5A-BC1C-AE93-032E4CF14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2D69AA-E84A-E6F2-BA15-B32771729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1F8FB56-C51B-408F-B89C-B7E26B0D5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D5C6B-7C96-DD76-7960-22B8D776C9FD}"/>
              </a:ext>
            </a:extLst>
          </p:cNvPr>
          <p:cNvSpPr>
            <a:spLocks noGrp="1"/>
          </p:cNvSpPr>
          <p:nvPr>
            <p:ph type="title"/>
          </p:nvPr>
        </p:nvSpPr>
        <p:spPr>
          <a:xfrm>
            <a:off x="940332" y="372686"/>
            <a:ext cx="9942716" cy="1554480"/>
          </a:xfrm>
        </p:spPr>
        <p:txBody>
          <a:bodyPr anchor="ctr">
            <a:normAutofit/>
          </a:bodyPr>
          <a:lstStyle/>
          <a:p>
            <a:r>
              <a:rPr lang="tr-TR" sz="4800" b="1" dirty="0"/>
              <a:t>KDIGO 2024 – Spesifik Öneriler</a:t>
            </a:r>
            <a:br>
              <a:rPr lang="tr-TR" sz="4800" b="1" dirty="0"/>
            </a:br>
            <a:r>
              <a:rPr lang="tr-TR" b="1" dirty="0"/>
              <a:t>Atriyal Fibrilasyon</a:t>
            </a:r>
            <a:endParaRPr lang="tr-TR" sz="4800" dirty="0"/>
          </a:p>
        </p:txBody>
      </p:sp>
      <p:sp>
        <p:nvSpPr>
          <p:cNvPr id="3" name="Content Placeholder 2">
            <a:extLst>
              <a:ext uri="{FF2B5EF4-FFF2-40B4-BE49-F238E27FC236}">
                <a16:creationId xmlns:a16="http://schemas.microsoft.com/office/drawing/2014/main" id="{9F7C42D6-1783-884A-7E37-F70E1233CAD9}"/>
              </a:ext>
            </a:extLst>
          </p:cNvPr>
          <p:cNvSpPr>
            <a:spLocks noGrp="1"/>
          </p:cNvSpPr>
          <p:nvPr>
            <p:ph idx="1"/>
          </p:nvPr>
        </p:nvSpPr>
        <p:spPr>
          <a:xfrm>
            <a:off x="463692" y="1844827"/>
            <a:ext cx="5272268" cy="4640482"/>
          </a:xfrm>
        </p:spPr>
        <p:txBody>
          <a:bodyPr anchor="ctr">
            <a:normAutofit/>
          </a:bodyPr>
          <a:lstStyle/>
          <a:p>
            <a:r>
              <a:rPr lang="tr-TR" sz="1800" dirty="0">
                <a:solidFill>
                  <a:srgbClr val="0D0D0D"/>
                </a:solidFill>
                <a:latin typeface="ui-sans-serif"/>
              </a:rPr>
              <a:t>AF tanı ve tedavisinde standart stratejiler izlenmeli.</a:t>
            </a:r>
          </a:p>
          <a:p>
            <a:r>
              <a:rPr lang="tr-TR" sz="1800" b="1" dirty="0">
                <a:solidFill>
                  <a:srgbClr val="0D0D0D"/>
                </a:solidFill>
                <a:latin typeface="ui-sans-serif"/>
              </a:rPr>
              <a:t>KBH G1–G4 hastalarda:</a:t>
            </a:r>
            <a:br>
              <a:rPr lang="tr-TR" sz="1800" dirty="0">
                <a:solidFill>
                  <a:srgbClr val="0D0D0D"/>
                </a:solidFill>
                <a:latin typeface="ui-sans-serif"/>
              </a:rPr>
            </a:br>
            <a:r>
              <a:rPr lang="tr-TR" sz="1800" dirty="0">
                <a:solidFill>
                  <a:srgbClr val="0D0D0D"/>
                </a:solidFill>
                <a:latin typeface="ui-sans-serif"/>
              </a:rPr>
              <a:t>→ </a:t>
            </a:r>
            <a:r>
              <a:rPr lang="tr-TR" sz="1800" b="1" dirty="0">
                <a:solidFill>
                  <a:srgbClr val="0D0D0D"/>
                </a:solidFill>
                <a:latin typeface="ui-sans-serif"/>
              </a:rPr>
              <a:t>Varfarin yerine NOAK (non-vitamin K antagonist oral antikoagülan)</a:t>
            </a:r>
            <a:r>
              <a:rPr lang="tr-TR" sz="1800" dirty="0">
                <a:solidFill>
                  <a:srgbClr val="0D0D0D"/>
                </a:solidFill>
                <a:latin typeface="ui-sans-serif"/>
              </a:rPr>
              <a:t> önerilir. </a:t>
            </a:r>
            <a:r>
              <a:rPr lang="tr-TR" sz="1800" i="1" dirty="0">
                <a:solidFill>
                  <a:srgbClr val="0D0D0D"/>
                </a:solidFill>
                <a:latin typeface="ui-sans-serif"/>
              </a:rPr>
              <a:t>(1C)</a:t>
            </a:r>
            <a:endParaRPr lang="tr-TR" sz="1800" dirty="0">
              <a:solidFill>
                <a:srgbClr val="0D0D0D"/>
              </a:solidFill>
              <a:latin typeface="ui-sans-serif"/>
            </a:endParaRPr>
          </a:p>
          <a:p>
            <a:r>
              <a:rPr lang="tr-TR" sz="1800" b="1" dirty="0">
                <a:solidFill>
                  <a:srgbClr val="0D0D0D"/>
                </a:solidFill>
                <a:latin typeface="ui-sans-serif"/>
              </a:rPr>
              <a:t>NOAK dozları GFR’ye göre ayarlanmalı;</a:t>
            </a:r>
            <a:br>
              <a:rPr lang="tr-TR" sz="1800" dirty="0">
                <a:solidFill>
                  <a:srgbClr val="0D0D0D"/>
                </a:solidFill>
                <a:latin typeface="ui-sans-serif"/>
              </a:rPr>
            </a:br>
            <a:r>
              <a:rPr lang="tr-TR" sz="1800" b="1" dirty="0">
                <a:solidFill>
                  <a:srgbClr val="0D0D0D"/>
                </a:solidFill>
                <a:latin typeface="ui-sans-serif"/>
              </a:rPr>
              <a:t>→ KBY G4–G5’te dikkatli kullanılmalıdır.</a:t>
            </a:r>
          </a:p>
          <a:p>
            <a:r>
              <a:rPr lang="tr-TR" sz="1800" dirty="0">
                <a:solidFill>
                  <a:srgbClr val="0D0D0D"/>
                </a:solidFill>
                <a:latin typeface="ui-sans-serif"/>
              </a:rPr>
              <a:t>Elektif işlemler öncesi NOAK kesilme süresi</a:t>
            </a:r>
            <a:br>
              <a:rPr lang="tr-TR" sz="1800" dirty="0">
                <a:solidFill>
                  <a:srgbClr val="0D0D0D"/>
                </a:solidFill>
                <a:latin typeface="ui-sans-serif"/>
              </a:rPr>
            </a:br>
            <a:r>
              <a:rPr lang="tr-TR" sz="1800" dirty="0">
                <a:solidFill>
                  <a:srgbClr val="0D0D0D"/>
                </a:solidFill>
                <a:latin typeface="ui-sans-serif"/>
              </a:rPr>
              <a:t>→ Kanama riski, ilaç tipi ve GFR’ye göre belirlenmelidir.</a:t>
            </a:r>
          </a:p>
          <a:p>
            <a:pPr marL="0" indent="0">
              <a:buNone/>
            </a:pPr>
            <a:endParaRPr lang="tr-TR" sz="1800" dirty="0"/>
          </a:p>
        </p:txBody>
      </p:sp>
      <p:cxnSp>
        <p:nvCxnSpPr>
          <p:cNvPr id="28" name="Straight Connector 27">
            <a:extLst>
              <a:ext uri="{FF2B5EF4-FFF2-40B4-BE49-F238E27FC236}">
                <a16:creationId xmlns:a16="http://schemas.microsoft.com/office/drawing/2014/main" id="{D4CA1735-F67B-F3D6-A0E2-36A824D099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omputer screen&#10;&#10;AI-generated content may be incorrect.">
            <a:extLst>
              <a:ext uri="{FF2B5EF4-FFF2-40B4-BE49-F238E27FC236}">
                <a16:creationId xmlns:a16="http://schemas.microsoft.com/office/drawing/2014/main" id="{F5AD0ABD-9D41-3D99-2BD1-7A3FECC6D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717" y="3573015"/>
            <a:ext cx="6995774" cy="3024327"/>
          </a:xfrm>
          <a:prstGeom prst="rect">
            <a:avLst/>
          </a:prstGeom>
        </p:spPr>
      </p:pic>
    </p:spTree>
    <p:extLst>
      <p:ext uri="{BB962C8B-B14F-4D97-AF65-F5344CB8AC3E}">
        <p14:creationId xmlns:p14="http://schemas.microsoft.com/office/powerpoint/2010/main" val="303266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02725E-2B73-952E-4943-EE22C37917D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FB69367-BEC9-0D09-E617-2D5370905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E927F4B-D319-6A33-A0AA-5544D945DC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9ED14BD0-9A5D-934F-66A2-1B11BE26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A7F040-560F-782F-FEBE-829F4726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DEF920-7240-F38F-49EE-6C9949D42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2947D3AA-5194-3AD3-0287-20A332D48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29744-2745-6BC3-6143-4956316707A9}"/>
              </a:ext>
            </a:extLst>
          </p:cNvPr>
          <p:cNvSpPr>
            <a:spLocks noGrp="1"/>
          </p:cNvSpPr>
          <p:nvPr>
            <p:ph type="title"/>
          </p:nvPr>
        </p:nvSpPr>
        <p:spPr>
          <a:xfrm>
            <a:off x="940332" y="372686"/>
            <a:ext cx="9942716" cy="1554480"/>
          </a:xfrm>
        </p:spPr>
        <p:txBody>
          <a:bodyPr anchor="ctr">
            <a:normAutofit/>
          </a:bodyPr>
          <a:lstStyle/>
          <a:p>
            <a:r>
              <a:rPr lang="tr-TR" sz="4800" b="1" dirty="0"/>
              <a:t>KDIGO 2024 – Spesifik Öneriler </a:t>
            </a:r>
            <a:br>
              <a:rPr lang="tr-TR" sz="4800" b="1" dirty="0"/>
            </a:br>
            <a:r>
              <a:rPr lang="tr-TR" sz="4000" b="1" dirty="0"/>
              <a:t>İlaç Seçimleri ve Güvenlik İzleme</a:t>
            </a:r>
            <a:endParaRPr lang="tr-TR" sz="4800" dirty="0"/>
          </a:p>
        </p:txBody>
      </p:sp>
      <p:cxnSp>
        <p:nvCxnSpPr>
          <p:cNvPr id="28" name="Straight Connector 27">
            <a:extLst>
              <a:ext uri="{FF2B5EF4-FFF2-40B4-BE49-F238E27FC236}">
                <a16:creationId xmlns:a16="http://schemas.microsoft.com/office/drawing/2014/main" id="{F72FAD8B-2CAE-A8E8-8519-BBFAAC7297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D17527DD-3274-F71D-C79C-E2A4F4EB3591}"/>
              </a:ext>
            </a:extLst>
          </p:cNvPr>
          <p:cNvSpPr>
            <a:spLocks noGrp="1" noChangeArrowheads="1"/>
          </p:cNvSpPr>
          <p:nvPr>
            <p:ph idx="1"/>
          </p:nvPr>
        </p:nvSpPr>
        <p:spPr bwMode="auto">
          <a:xfrm>
            <a:off x="463550" y="2816101"/>
            <a:ext cx="10745018" cy="28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KBH hastaları nefrotoksik ilaçlara daha duyarlıdır.</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Reçete ederken </a:t>
            </a:r>
            <a:r>
              <a:rPr kumimoji="0" lang="tr-TR" altLang="tr-TR" sz="2000" b="1" i="0" u="none" strike="noStrike" cap="none" normalizeH="0" baseline="0" dirty="0">
                <a:ln>
                  <a:noFill/>
                </a:ln>
                <a:solidFill>
                  <a:schemeClr val="tx1"/>
                </a:solidFill>
                <a:effectLst/>
                <a:latin typeface="Arial" panose="020B0604020202020204" pitchFamily="34" charset="0"/>
              </a:rPr>
              <a:t>yarar–zarar dengesi</a:t>
            </a:r>
            <a:r>
              <a:rPr kumimoji="0" lang="tr-TR" altLang="tr-TR" sz="2000" b="0" i="0" u="none" strike="noStrike" cap="none" normalizeH="0" baseline="0" dirty="0">
                <a:ln>
                  <a:noFill/>
                </a:ln>
                <a:solidFill>
                  <a:schemeClr val="tx1"/>
                </a:solidFill>
                <a:effectLst/>
                <a:latin typeface="Arial" panose="020B0604020202020204" pitchFamily="34" charset="0"/>
              </a:rPr>
              <a:t> mutlaka göz önünde bulundurulmalıdır.</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Dar terapötik aralıklı veya nefrotoksik ilaç kullananlarda</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b="1" i="0" u="none" strike="noStrike" cap="none" normalizeH="0" baseline="0" dirty="0">
                <a:ln>
                  <a:noFill/>
                </a:ln>
                <a:solidFill>
                  <a:schemeClr val="tx1"/>
                </a:solidFill>
                <a:effectLst/>
                <a:latin typeface="Arial" panose="020B0604020202020204" pitchFamily="34" charset="0"/>
              </a:rPr>
              <a:t>eGFR, elektrolitler ve ilaç düzeyleri</a:t>
            </a:r>
            <a:r>
              <a:rPr kumimoji="0" lang="tr-TR" altLang="tr-TR" sz="2000" b="0" i="0" u="none" strike="noStrike" cap="none" normalizeH="0" baseline="0" dirty="0">
                <a:ln>
                  <a:noFill/>
                </a:ln>
                <a:solidFill>
                  <a:schemeClr val="tx1"/>
                </a:solidFill>
                <a:effectLst/>
                <a:latin typeface="Arial" panose="020B0604020202020204" pitchFamily="34" charset="0"/>
              </a:rPr>
              <a:t> düzenli izlenmelidir.</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tr-TR" altLang="tr-TR" sz="2000" b="1" i="0" u="none" strike="noStrike" cap="none" normalizeH="0" baseline="0" dirty="0">
                <a:ln>
                  <a:noFill/>
                </a:ln>
                <a:solidFill>
                  <a:schemeClr val="tx1"/>
                </a:solidFill>
                <a:effectLst/>
                <a:latin typeface="Arial" panose="020B0604020202020204" pitchFamily="34" charset="0"/>
              </a:rPr>
              <a:t>Reçetesiz ilaçlar, diyet takviyeleri ve bitkisel ürünler</a:t>
            </a:r>
            <a:br>
              <a:rPr kumimoji="0" lang="tr-TR" altLang="tr-TR" sz="2000" b="0" i="0" u="none" strike="noStrike" cap="none" normalizeH="0" baseline="0" dirty="0">
                <a:ln>
                  <a:noFill/>
                </a:ln>
                <a:solidFill>
                  <a:schemeClr val="tx1"/>
                </a:solidFill>
                <a:effectLst/>
                <a:latin typeface="Arial" panose="020B0604020202020204" pitchFamily="34" charset="0"/>
              </a:rPr>
            </a:br>
            <a:r>
              <a:rPr kumimoji="0" lang="tr-TR" altLang="tr-TR" sz="2000" b="0" i="0" u="none" strike="noStrike" cap="none" normalizeH="0" baseline="0" dirty="0">
                <a:ln>
                  <a:noFill/>
                </a:ln>
                <a:solidFill>
                  <a:schemeClr val="tx1"/>
                </a:solidFill>
                <a:effectLst/>
                <a:latin typeface="Arial" panose="020B0604020202020204" pitchFamily="34" charset="0"/>
              </a:rPr>
              <a:t>→ </a:t>
            </a:r>
            <a:r>
              <a:rPr kumimoji="0" lang="tr-TR" altLang="tr-TR" sz="2000" i="0" u="none" strike="noStrike" cap="none" normalizeH="0" baseline="0" dirty="0">
                <a:ln>
                  <a:noFill/>
                </a:ln>
                <a:solidFill>
                  <a:schemeClr val="tx1"/>
                </a:solidFill>
                <a:effectLst/>
                <a:latin typeface="Arial" panose="020B0604020202020204" pitchFamily="34" charset="0"/>
              </a:rPr>
              <a:t>Zararlı olabileceği için gözden geçirilmeli ve sınırlandırılmalıdır.</a:t>
            </a:r>
          </a:p>
        </p:txBody>
      </p:sp>
    </p:spTree>
    <p:extLst>
      <p:ext uri="{BB962C8B-B14F-4D97-AF65-F5344CB8AC3E}">
        <p14:creationId xmlns:p14="http://schemas.microsoft.com/office/powerpoint/2010/main" val="2455501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23CB72-63B0-071E-C55C-64F4C500FE4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8B151B-BF80-2FD5-27DF-634B5BFF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6FCD08D-DFD3-922F-D8C8-A4867523E1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4A3400F8-2AFF-E799-1F0B-4EDB838D6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19EF937-E6D9-5E65-8E28-207DFC43B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EF7C64-BBC3-11B9-1C84-A5364A215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2A9AD17-4EF7-3744-1566-9A02BF311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67CB7-8425-E6EC-0189-B31573D1820B}"/>
              </a:ext>
            </a:extLst>
          </p:cNvPr>
          <p:cNvSpPr>
            <a:spLocks noGrp="1"/>
          </p:cNvSpPr>
          <p:nvPr>
            <p:ph type="title"/>
          </p:nvPr>
        </p:nvSpPr>
        <p:spPr>
          <a:xfrm>
            <a:off x="940332" y="372686"/>
            <a:ext cx="9942716" cy="1554480"/>
          </a:xfrm>
        </p:spPr>
        <p:txBody>
          <a:bodyPr anchor="ctr">
            <a:normAutofit/>
          </a:bodyPr>
          <a:lstStyle/>
          <a:p>
            <a:r>
              <a:rPr lang="tr-TR" sz="4800" b="1" dirty="0"/>
              <a:t>KDIGO 2024 – Spesifik Öneriler  Polifarmasi ve ilaç yönetimi</a:t>
            </a:r>
            <a:endParaRPr lang="tr-TR" sz="4800" dirty="0"/>
          </a:p>
        </p:txBody>
      </p:sp>
      <p:sp>
        <p:nvSpPr>
          <p:cNvPr id="3" name="Content Placeholder 2">
            <a:extLst>
              <a:ext uri="{FF2B5EF4-FFF2-40B4-BE49-F238E27FC236}">
                <a16:creationId xmlns:a16="http://schemas.microsoft.com/office/drawing/2014/main" id="{9E926FF8-6FC3-B8A6-4297-12F1F42D0B54}"/>
              </a:ext>
            </a:extLst>
          </p:cNvPr>
          <p:cNvSpPr>
            <a:spLocks noGrp="1"/>
          </p:cNvSpPr>
          <p:nvPr>
            <p:ph idx="1"/>
          </p:nvPr>
        </p:nvSpPr>
        <p:spPr>
          <a:xfrm>
            <a:off x="463692" y="1628800"/>
            <a:ext cx="11320940" cy="5400599"/>
          </a:xfrm>
        </p:spPr>
        <p:txBody>
          <a:bodyPr anchor="ctr">
            <a:normAutofit/>
          </a:bodyPr>
          <a:lstStyle/>
          <a:p>
            <a:pPr>
              <a:buNone/>
            </a:pPr>
            <a:r>
              <a:rPr lang="tr-TR" sz="2000" b="1" dirty="0"/>
              <a:t>Polifarmasi ve İlaç Yönetimi</a:t>
            </a:r>
          </a:p>
          <a:p>
            <a:pPr>
              <a:buFont typeface="Arial" panose="020B0604020202020204" pitchFamily="34" charset="0"/>
              <a:buChar char="•"/>
            </a:pPr>
            <a:r>
              <a:rPr lang="tr-TR" sz="2000" dirty="0"/>
              <a:t>Kronik böbrek hastalarında karmaşık ilaç rejimleri sık görülür.</a:t>
            </a:r>
            <a:br>
              <a:rPr lang="tr-TR" sz="2000" dirty="0"/>
            </a:br>
            <a:r>
              <a:rPr lang="tr-TR" sz="2000" dirty="0"/>
              <a:t>→ </a:t>
            </a:r>
            <a:r>
              <a:rPr lang="tr-TR" sz="2000" b="1" dirty="0"/>
              <a:t>Periyodik ve kapsamlı ilaç incelemesi</a:t>
            </a:r>
            <a:r>
              <a:rPr lang="tr-TR" sz="2000" dirty="0"/>
              <a:t> yapılmalıdır.</a:t>
            </a:r>
          </a:p>
          <a:p>
            <a:pPr>
              <a:buFont typeface="Arial" panose="020B0604020202020204" pitchFamily="34" charset="0"/>
              <a:buChar char="•"/>
            </a:pPr>
            <a:r>
              <a:rPr lang="tr-TR" sz="2000" dirty="0"/>
              <a:t>Akut hastalıkta ilaçlar kesilirse,</a:t>
            </a:r>
            <a:br>
              <a:rPr lang="tr-TR" sz="2000" dirty="0"/>
            </a:br>
            <a:r>
              <a:rPr lang="tr-TR" sz="2000" dirty="0"/>
              <a:t>→ Ne zaman ve nasıl yeniden başlanacağı planlanmalı, hasta ve kayıtlar bilgilendirilmelidir.</a:t>
            </a:r>
          </a:p>
          <a:p>
            <a:pPr>
              <a:buFont typeface="Arial" panose="020B0604020202020204" pitchFamily="34" charset="0"/>
              <a:buChar char="•"/>
            </a:pPr>
            <a:r>
              <a:rPr lang="tr-TR" sz="2000" b="1" dirty="0"/>
              <a:t>Metformin, ACEi, ARB, SGLT2i</a:t>
            </a:r>
            <a:r>
              <a:rPr lang="tr-TR" sz="2000" dirty="0"/>
              <a:t> gibi ilaçlar,</a:t>
            </a:r>
            <a:br>
              <a:rPr lang="tr-TR" sz="2000" dirty="0"/>
            </a:br>
            <a:r>
              <a:rPr lang="tr-TR" sz="2000" dirty="0"/>
              <a:t>→ </a:t>
            </a:r>
            <a:r>
              <a:rPr lang="tr-TR" sz="2000" b="1" dirty="0"/>
              <a:t>Cerrahiden 48–72 saat önce geçici olarak kesilebilir</a:t>
            </a:r>
            <a:r>
              <a:rPr lang="tr-TR" sz="2000" dirty="0"/>
              <a:t>,</a:t>
            </a:r>
            <a:br>
              <a:rPr lang="tr-TR" sz="2000" dirty="0"/>
            </a:br>
            <a:r>
              <a:rPr lang="tr-TR" sz="2000" dirty="0"/>
              <a:t>→ Ancak </a:t>
            </a:r>
            <a:r>
              <a:rPr lang="tr-TR" sz="2000" b="1" dirty="0"/>
              <a:t>sonrasında tekrar başlanmaması zarara yol açabilir.</a:t>
            </a:r>
            <a:endParaRPr lang="tr-TR" sz="2000" dirty="0"/>
          </a:p>
          <a:p>
            <a:pPr>
              <a:buNone/>
            </a:pPr>
            <a:r>
              <a:rPr lang="tr-TR" sz="2000" b="1" dirty="0"/>
              <a:t>İlaç Yönetimini Teşvik</a:t>
            </a:r>
          </a:p>
          <a:p>
            <a:pPr>
              <a:buFont typeface="Arial" panose="020B0604020202020204" pitchFamily="34" charset="0"/>
              <a:buChar char="•"/>
            </a:pPr>
            <a:r>
              <a:rPr lang="tr-TR" sz="2000" b="1" dirty="0"/>
              <a:t>Hastaları ilaçların yarar ve riskleri konusunda bilgilendir.</a:t>
            </a:r>
            <a:endParaRPr lang="tr-TR" sz="2000" dirty="0"/>
          </a:p>
          <a:p>
            <a:pPr>
              <a:buFont typeface="Arial" panose="020B0604020202020204" pitchFamily="34" charset="0"/>
              <a:buChar char="•"/>
            </a:pPr>
            <a:r>
              <a:rPr lang="tr-TR" sz="2000" dirty="0"/>
              <a:t>Eczacı ve sağlık profesyonelleriyle iş birliği kur.</a:t>
            </a:r>
          </a:p>
          <a:p>
            <a:pPr>
              <a:buFont typeface="Arial" panose="020B0604020202020204" pitchFamily="34" charset="0"/>
              <a:buChar char="•"/>
            </a:pPr>
            <a:r>
              <a:rPr lang="tr-TR" sz="2000" dirty="0"/>
              <a:t>Amaç: CKD’li hastalarda ilaç yönetimini ve güvenliğini geliştirmek.</a:t>
            </a:r>
          </a:p>
        </p:txBody>
      </p:sp>
      <p:cxnSp>
        <p:nvCxnSpPr>
          <p:cNvPr id="28" name="Straight Connector 27">
            <a:extLst>
              <a:ext uri="{FF2B5EF4-FFF2-40B4-BE49-F238E27FC236}">
                <a16:creationId xmlns:a16="http://schemas.microsoft.com/office/drawing/2014/main" id="{A92E2CAC-BA76-6727-2388-A9090A1C8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554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F4C44-D7DF-8DF4-F9D2-693D2C103A6A}"/>
              </a:ext>
            </a:extLst>
          </p:cNvPr>
          <p:cNvSpPr>
            <a:spLocks noGrp="1"/>
          </p:cNvSpPr>
          <p:nvPr>
            <p:ph type="title"/>
          </p:nvPr>
        </p:nvSpPr>
        <p:spPr>
          <a:xfrm>
            <a:off x="1171123" y="-111590"/>
            <a:ext cx="9849751" cy="1349671"/>
          </a:xfrm>
        </p:spPr>
        <p:txBody>
          <a:bodyPr anchor="b">
            <a:normAutofit/>
          </a:bodyPr>
          <a:lstStyle/>
          <a:p>
            <a:r>
              <a:rPr lang="tr-TR" sz="5000" b="1" dirty="0" err="1"/>
              <a:t>Finerenon</a:t>
            </a:r>
            <a:r>
              <a:rPr lang="tr-TR" sz="5000" b="1" dirty="0"/>
              <a:t> – Yeni Nesil MRA Tedavisi</a:t>
            </a:r>
            <a:endParaRPr lang="tr-TR" sz="5000" dirty="0"/>
          </a:p>
        </p:txBody>
      </p:sp>
      <p:sp>
        <p:nvSpPr>
          <p:cNvPr id="3" name="Content Placeholder 2">
            <a:extLst>
              <a:ext uri="{FF2B5EF4-FFF2-40B4-BE49-F238E27FC236}">
                <a16:creationId xmlns:a16="http://schemas.microsoft.com/office/drawing/2014/main" id="{ABBACDA6-8E51-0725-2080-CE44D452D1D1}"/>
              </a:ext>
            </a:extLst>
          </p:cNvPr>
          <p:cNvSpPr>
            <a:spLocks noGrp="1"/>
          </p:cNvSpPr>
          <p:nvPr>
            <p:ph idx="1"/>
          </p:nvPr>
        </p:nvSpPr>
        <p:spPr>
          <a:xfrm>
            <a:off x="1106600" y="1238081"/>
            <a:ext cx="10032456" cy="4697000"/>
          </a:xfrm>
        </p:spPr>
        <p:txBody>
          <a:bodyPr anchor="ctr">
            <a:normAutofit lnSpcReduction="10000"/>
          </a:bodyPr>
          <a:lstStyle/>
          <a:p>
            <a:r>
              <a:rPr lang="tr-TR" sz="1800" b="1" i="0" dirty="0" err="1">
                <a:effectLst/>
                <a:latin typeface="ui-sans-serif"/>
              </a:rPr>
              <a:t>Finerenon</a:t>
            </a:r>
            <a:r>
              <a:rPr lang="tr-TR" sz="1800" b="1" i="0" dirty="0">
                <a:effectLst/>
                <a:latin typeface="ui-sans-serif"/>
              </a:rPr>
              <a:t> Nedir?</a:t>
            </a:r>
            <a:br>
              <a:rPr lang="tr-TR" sz="1800" b="0" i="0" dirty="0">
                <a:effectLst/>
                <a:latin typeface="ui-sans-serif"/>
              </a:rPr>
            </a:br>
            <a:r>
              <a:rPr lang="tr-TR" sz="1800" b="0" i="0" dirty="0">
                <a:effectLst/>
                <a:latin typeface="ui-sans-serif"/>
              </a:rPr>
              <a:t>Selektif, </a:t>
            </a:r>
            <a:r>
              <a:rPr lang="tr-TR" sz="1800" b="0" i="0" dirty="0" err="1">
                <a:effectLst/>
                <a:latin typeface="ui-sans-serif"/>
              </a:rPr>
              <a:t>non</a:t>
            </a:r>
            <a:r>
              <a:rPr lang="tr-TR" sz="1800" b="0" i="0" dirty="0">
                <a:effectLst/>
                <a:latin typeface="ui-sans-serif"/>
              </a:rPr>
              <a:t>-steroid bir </a:t>
            </a:r>
            <a:r>
              <a:rPr lang="tr-TR" sz="1800" b="0" i="0" dirty="0" err="1">
                <a:effectLst/>
                <a:latin typeface="ui-sans-serif"/>
              </a:rPr>
              <a:t>mineralokortikoid</a:t>
            </a:r>
            <a:r>
              <a:rPr lang="tr-TR" sz="1800" b="0" i="0" dirty="0">
                <a:effectLst/>
                <a:latin typeface="ui-sans-serif"/>
              </a:rPr>
              <a:t> reseptör antagonisti (MRA)’</a:t>
            </a:r>
            <a:r>
              <a:rPr lang="tr-TR" sz="1800" b="0" i="0" dirty="0" err="1">
                <a:effectLst/>
                <a:latin typeface="ui-sans-serif"/>
              </a:rPr>
              <a:t>dır</a:t>
            </a:r>
            <a:r>
              <a:rPr lang="tr-TR" sz="1800" b="0" i="0" dirty="0">
                <a:effectLst/>
                <a:latin typeface="ui-sans-serif"/>
              </a:rPr>
              <a:t>.</a:t>
            </a:r>
            <a:br>
              <a:rPr lang="tr-TR" sz="1800" b="0" i="0" dirty="0">
                <a:effectLst/>
                <a:latin typeface="ui-sans-serif"/>
              </a:rPr>
            </a:br>
            <a:r>
              <a:rPr lang="tr-TR" sz="1800" b="0" i="0" dirty="0">
                <a:effectLst/>
                <a:latin typeface="ui-sans-serif"/>
              </a:rPr>
              <a:t>Diyabetik </a:t>
            </a:r>
            <a:r>
              <a:rPr lang="tr-TR" sz="1800" b="0" i="0" dirty="0" err="1">
                <a:effectLst/>
                <a:latin typeface="ui-sans-serif"/>
              </a:rPr>
              <a:t>KBH’de</a:t>
            </a:r>
            <a:r>
              <a:rPr lang="tr-TR" sz="1800" b="0" i="0" dirty="0">
                <a:effectLst/>
                <a:latin typeface="ui-sans-serif"/>
              </a:rPr>
              <a:t> </a:t>
            </a:r>
            <a:r>
              <a:rPr lang="tr-TR" sz="1800" b="1" i="0" dirty="0">
                <a:effectLst/>
                <a:latin typeface="ui-sans-serif"/>
              </a:rPr>
              <a:t>kalp ve böbrek koruyucu</a:t>
            </a:r>
            <a:r>
              <a:rPr lang="tr-TR" sz="1800" b="0" i="0" dirty="0">
                <a:effectLst/>
                <a:latin typeface="ui-sans-serif"/>
              </a:rPr>
              <a:t> etkiler gösterir.</a:t>
            </a:r>
            <a:br>
              <a:rPr lang="tr-TR" sz="1800" b="0" i="0" dirty="0">
                <a:effectLst/>
                <a:latin typeface="ui-sans-serif"/>
              </a:rPr>
            </a:br>
            <a:r>
              <a:rPr lang="tr-TR" sz="1800" b="0" i="0" dirty="0" err="1">
                <a:effectLst/>
                <a:latin typeface="ui-sans-serif"/>
              </a:rPr>
              <a:t>Spironolaktonla</a:t>
            </a:r>
            <a:r>
              <a:rPr lang="tr-TR" sz="1800" b="0" i="0" dirty="0">
                <a:effectLst/>
                <a:latin typeface="ui-sans-serif"/>
              </a:rPr>
              <a:t> karşılaştırıldığında </a:t>
            </a:r>
            <a:r>
              <a:rPr lang="tr-TR" sz="1800" b="1" i="0" dirty="0">
                <a:effectLst/>
                <a:latin typeface="ui-sans-serif"/>
              </a:rPr>
              <a:t>hiperkalemi riski daha düşüktür</a:t>
            </a:r>
            <a:r>
              <a:rPr lang="tr-TR" sz="1800" b="0" i="0" dirty="0">
                <a:effectLst/>
                <a:latin typeface="ui-sans-serif"/>
              </a:rPr>
              <a:t> ve hedef organlara daha spesifik etki eder.</a:t>
            </a:r>
          </a:p>
          <a:p>
            <a:r>
              <a:rPr lang="tr-TR" sz="1800" b="1" i="0" dirty="0">
                <a:effectLst/>
                <a:latin typeface="ui-sans-serif"/>
              </a:rPr>
              <a:t>Klinik Kanıtlar:</a:t>
            </a:r>
            <a:br>
              <a:rPr lang="tr-TR" sz="1800" b="0" i="0" dirty="0">
                <a:effectLst/>
                <a:latin typeface="ui-sans-serif"/>
              </a:rPr>
            </a:br>
            <a:r>
              <a:rPr lang="tr-TR" sz="1800" b="1" i="0" dirty="0">
                <a:effectLst/>
                <a:latin typeface="ui-sans-serif"/>
              </a:rPr>
              <a:t>FIDELIO-DKD (2020)</a:t>
            </a:r>
            <a:r>
              <a:rPr lang="tr-TR" sz="1800" b="0" i="0" dirty="0">
                <a:effectLst/>
                <a:latin typeface="ui-sans-serif"/>
              </a:rPr>
              <a:t> ve </a:t>
            </a:r>
            <a:r>
              <a:rPr lang="tr-TR" sz="1800" b="1" i="0" dirty="0">
                <a:effectLst/>
                <a:latin typeface="ui-sans-serif"/>
              </a:rPr>
              <a:t>FIGARO-DKD (2021)</a:t>
            </a:r>
            <a:r>
              <a:rPr lang="tr-TR" sz="1800" b="0" i="0" dirty="0">
                <a:effectLst/>
                <a:latin typeface="ui-sans-serif"/>
              </a:rPr>
              <a:t> çalışmaları, </a:t>
            </a:r>
            <a:r>
              <a:rPr lang="tr-TR" sz="1800" b="0" i="0" dirty="0" err="1">
                <a:effectLst/>
                <a:latin typeface="ui-sans-serif"/>
              </a:rPr>
              <a:t>finerenonun</a:t>
            </a:r>
            <a:r>
              <a:rPr lang="tr-TR" sz="1800" b="0" i="0" dirty="0">
                <a:effectLst/>
                <a:latin typeface="ui-sans-serif"/>
              </a:rPr>
              <a:t>:</a:t>
            </a:r>
          </a:p>
          <a:p>
            <a:pPr marL="742950" lvl="1" indent="-285750"/>
            <a:r>
              <a:rPr lang="tr-TR" sz="1800" b="0" i="0" dirty="0">
                <a:effectLst/>
                <a:latin typeface="ui-sans-serif"/>
              </a:rPr>
              <a:t>Böbrek yetmezliği ilerlemesini </a:t>
            </a:r>
            <a:r>
              <a:rPr lang="tr-TR" sz="1800" b="1" i="0" dirty="0">
                <a:effectLst/>
                <a:latin typeface="ui-sans-serif"/>
              </a:rPr>
              <a:t>%18</a:t>
            </a:r>
            <a:r>
              <a:rPr lang="tr-TR" sz="1800" b="0" i="0" dirty="0">
                <a:effectLst/>
                <a:latin typeface="ui-sans-serif"/>
              </a:rPr>
              <a:t>,</a:t>
            </a:r>
          </a:p>
          <a:p>
            <a:pPr marL="742950" lvl="1" indent="-285750"/>
            <a:r>
              <a:rPr lang="tr-TR" sz="1800" b="0" i="0" dirty="0">
                <a:effectLst/>
                <a:latin typeface="ui-sans-serif"/>
              </a:rPr>
              <a:t>Majör kardiyovasküler olayları </a:t>
            </a:r>
            <a:r>
              <a:rPr lang="tr-TR" sz="1800" b="1" i="0" dirty="0">
                <a:effectLst/>
                <a:latin typeface="ui-sans-serif"/>
              </a:rPr>
              <a:t>%14</a:t>
            </a:r>
            <a:r>
              <a:rPr lang="tr-TR" sz="1800" b="0" i="0" dirty="0">
                <a:effectLst/>
                <a:latin typeface="ui-sans-serif"/>
              </a:rPr>
              <a:t> azalttığını göstermiştir.</a:t>
            </a:r>
            <a:br>
              <a:rPr lang="tr-TR" sz="1800" b="0" i="0" dirty="0">
                <a:effectLst/>
                <a:latin typeface="ui-sans-serif"/>
              </a:rPr>
            </a:br>
            <a:r>
              <a:rPr lang="tr-TR" sz="1800" b="0" i="0" dirty="0">
                <a:effectLst/>
                <a:latin typeface="ui-sans-serif"/>
              </a:rPr>
              <a:t>Bu etkiler yaşlı alt gruplarda da tutarlıdır.</a:t>
            </a:r>
          </a:p>
          <a:p>
            <a:r>
              <a:rPr lang="tr-TR" sz="1800" b="1" i="0" dirty="0">
                <a:effectLst/>
                <a:latin typeface="ui-sans-serif"/>
              </a:rPr>
              <a:t>Yaşlı Hastada Kullanım:</a:t>
            </a:r>
            <a:br>
              <a:rPr lang="tr-TR" sz="1800" b="0" i="0" dirty="0">
                <a:effectLst/>
                <a:latin typeface="ui-sans-serif"/>
              </a:rPr>
            </a:br>
            <a:r>
              <a:rPr lang="tr-TR" sz="1800" b="0" i="0" dirty="0">
                <a:effectLst/>
                <a:latin typeface="ui-sans-serif"/>
              </a:rPr>
              <a:t>Diyabetik ve </a:t>
            </a:r>
            <a:r>
              <a:rPr lang="tr-TR" sz="1800" b="0" i="0" dirty="0" err="1">
                <a:effectLst/>
                <a:latin typeface="ui-sans-serif"/>
              </a:rPr>
              <a:t>albuminürik</a:t>
            </a:r>
            <a:r>
              <a:rPr lang="tr-TR" sz="1800" b="0" i="0" dirty="0">
                <a:effectLst/>
                <a:latin typeface="ui-sans-serif"/>
              </a:rPr>
              <a:t> yaşlı KBH hastalarında RAS blokajına ek olarak düşünülebilir.</a:t>
            </a:r>
            <a:br>
              <a:rPr lang="tr-TR" sz="1800" b="0" i="0" dirty="0">
                <a:effectLst/>
                <a:latin typeface="ui-sans-serif"/>
              </a:rPr>
            </a:br>
            <a:r>
              <a:rPr lang="tr-TR" sz="1800" b="0" i="0" dirty="0">
                <a:effectLst/>
                <a:latin typeface="ui-sans-serif"/>
              </a:rPr>
              <a:t>Ancak </a:t>
            </a:r>
            <a:r>
              <a:rPr lang="tr-TR" sz="1800" b="1" i="0" dirty="0">
                <a:effectLst/>
                <a:latin typeface="ui-sans-serif"/>
              </a:rPr>
              <a:t>hiperkalemi</a:t>
            </a:r>
            <a:r>
              <a:rPr lang="tr-TR" sz="1800" b="0" i="0" dirty="0">
                <a:effectLst/>
                <a:latin typeface="ui-sans-serif"/>
              </a:rPr>
              <a:t> riski nedeniyle potasyum takibi şarttır; gerekirse diyetle sınırlandırılmalıdır.</a:t>
            </a:r>
          </a:p>
          <a:p>
            <a:r>
              <a:rPr lang="tr-TR" sz="1800" b="1" i="0" dirty="0">
                <a:effectLst/>
                <a:latin typeface="ui-sans-serif"/>
              </a:rPr>
              <a:t>Kombinasyonlar:</a:t>
            </a:r>
            <a:br>
              <a:rPr lang="tr-TR" sz="1800" b="0" i="0" dirty="0">
                <a:effectLst/>
                <a:latin typeface="ui-sans-serif"/>
              </a:rPr>
            </a:br>
            <a:r>
              <a:rPr lang="tr-TR" sz="1800" b="0" i="0" dirty="0">
                <a:effectLst/>
                <a:latin typeface="ui-sans-serif"/>
              </a:rPr>
              <a:t>SGLT2 inhibitörleri ile birlikte kullanımı güvenli ve sinerjistik etki yaratabilir.</a:t>
            </a:r>
            <a:br>
              <a:rPr lang="tr-TR" sz="1800" b="0" i="0" dirty="0">
                <a:effectLst/>
                <a:latin typeface="ui-sans-serif"/>
              </a:rPr>
            </a:br>
            <a:r>
              <a:rPr lang="tr-TR" sz="1800" b="0" i="0" dirty="0" err="1">
                <a:effectLst/>
                <a:latin typeface="ui-sans-serif"/>
              </a:rPr>
              <a:t>Albuminüride</a:t>
            </a:r>
            <a:r>
              <a:rPr lang="tr-TR" sz="1800" b="0" i="0" dirty="0">
                <a:effectLst/>
                <a:latin typeface="ui-sans-serif"/>
              </a:rPr>
              <a:t> belirgin azalma sağlar ve çoklu risk faktörü olan yaşlılarda fayda potansiyeli yüksektir.</a:t>
            </a:r>
          </a:p>
          <a:p>
            <a:pPr>
              <a:buNone/>
            </a:pPr>
            <a:br>
              <a:rPr lang="tr-TR" sz="1800" dirty="0"/>
            </a:br>
            <a:endParaRPr lang="tr-TR" sz="1800" dirty="0"/>
          </a:p>
        </p:txBody>
      </p:sp>
    </p:spTree>
    <p:extLst>
      <p:ext uri="{BB962C8B-B14F-4D97-AF65-F5344CB8AC3E}">
        <p14:creationId xmlns:p14="http://schemas.microsoft.com/office/powerpoint/2010/main" val="36853935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5C055-E956-EBF6-E78B-107D9E6A7C12}"/>
              </a:ext>
            </a:extLst>
          </p:cNvPr>
          <p:cNvSpPr>
            <a:spLocks noGrp="1"/>
          </p:cNvSpPr>
          <p:nvPr>
            <p:ph type="title"/>
          </p:nvPr>
        </p:nvSpPr>
        <p:spPr>
          <a:xfrm>
            <a:off x="826745" y="-106494"/>
            <a:ext cx="10785727" cy="1349671"/>
          </a:xfrm>
        </p:spPr>
        <p:txBody>
          <a:bodyPr anchor="b">
            <a:normAutofit/>
          </a:bodyPr>
          <a:lstStyle/>
          <a:p>
            <a:r>
              <a:rPr lang="tr-TR" sz="4200" b="1" dirty="0"/>
              <a:t>İlaç Tedavisi – Doz Ayarı ve </a:t>
            </a:r>
            <a:r>
              <a:rPr lang="tr-TR" sz="4200" b="1" dirty="0" err="1"/>
              <a:t>Depreskripsiyon</a:t>
            </a:r>
            <a:endParaRPr lang="tr-TR" sz="4200" dirty="0"/>
          </a:p>
        </p:txBody>
      </p:sp>
      <p:sp>
        <p:nvSpPr>
          <p:cNvPr id="3" name="Content Placeholder 2">
            <a:extLst>
              <a:ext uri="{FF2B5EF4-FFF2-40B4-BE49-F238E27FC236}">
                <a16:creationId xmlns:a16="http://schemas.microsoft.com/office/drawing/2014/main" id="{0EF1B70B-E1C6-3685-0194-065E491F5AAB}"/>
              </a:ext>
            </a:extLst>
          </p:cNvPr>
          <p:cNvSpPr>
            <a:spLocks noGrp="1"/>
          </p:cNvSpPr>
          <p:nvPr>
            <p:ph idx="1"/>
          </p:nvPr>
        </p:nvSpPr>
        <p:spPr>
          <a:xfrm>
            <a:off x="579528" y="1349671"/>
            <a:ext cx="11032944" cy="4585410"/>
          </a:xfrm>
        </p:spPr>
        <p:txBody>
          <a:bodyPr anchor="ctr">
            <a:normAutofit/>
          </a:bodyPr>
          <a:lstStyle/>
          <a:p>
            <a:r>
              <a:rPr lang="tr-TR" sz="1800" b="1" i="0" dirty="0">
                <a:effectLst/>
                <a:latin typeface="ui-sans-serif"/>
              </a:rPr>
              <a:t>Doz Ayarlamaları:</a:t>
            </a:r>
            <a:br>
              <a:rPr lang="tr-TR" sz="1800" b="0" i="0" dirty="0">
                <a:effectLst/>
                <a:latin typeface="ui-sans-serif"/>
              </a:rPr>
            </a:br>
            <a:r>
              <a:rPr lang="tr-TR" sz="1800" b="0" i="0" dirty="0">
                <a:effectLst/>
                <a:latin typeface="ui-sans-serif"/>
              </a:rPr>
              <a:t>Yaşlı KBH hastalarında ilaç dozları azalmış </a:t>
            </a:r>
            <a:r>
              <a:rPr lang="tr-TR" sz="1800" b="0" i="0" dirty="0" err="1">
                <a:effectLst/>
                <a:latin typeface="ui-sans-serif"/>
              </a:rPr>
              <a:t>GFR’ye</a:t>
            </a:r>
            <a:r>
              <a:rPr lang="tr-TR" sz="1800" b="0" i="0" dirty="0">
                <a:effectLst/>
                <a:latin typeface="ui-sans-serif"/>
              </a:rPr>
              <a:t> göre ayarlanmalıdır.</a:t>
            </a:r>
            <a:br>
              <a:rPr lang="tr-TR" sz="1800" b="0" i="0" dirty="0">
                <a:effectLst/>
                <a:latin typeface="ui-sans-serif"/>
              </a:rPr>
            </a:br>
            <a:r>
              <a:rPr lang="tr-TR" sz="1800" b="0" i="0" dirty="0">
                <a:effectLst/>
                <a:latin typeface="ui-sans-serif"/>
              </a:rPr>
              <a:t>Örneğin metformin GFR &lt;45’te kısıtlanmalı, &lt;30’da kesilmelidir.</a:t>
            </a:r>
            <a:br>
              <a:rPr lang="tr-TR" sz="1800" b="0" i="0" dirty="0">
                <a:effectLst/>
                <a:latin typeface="ui-sans-serif"/>
              </a:rPr>
            </a:br>
            <a:r>
              <a:rPr lang="tr-TR" sz="1800" b="0" i="0" dirty="0" err="1">
                <a:effectLst/>
                <a:latin typeface="ui-sans-serif"/>
              </a:rPr>
              <a:t>Opiyatlar</a:t>
            </a:r>
            <a:r>
              <a:rPr lang="tr-TR" sz="1800" b="0" i="0" dirty="0">
                <a:effectLst/>
                <a:latin typeface="ui-sans-serif"/>
              </a:rPr>
              <a:t>, digoksin ve bazı antibiyotikler birikime yatkındır; dozlar azaltılmalıdır.</a:t>
            </a:r>
          </a:p>
          <a:p>
            <a:r>
              <a:rPr lang="tr-TR" sz="1800" b="1" i="0" dirty="0">
                <a:effectLst/>
                <a:latin typeface="ui-sans-serif"/>
              </a:rPr>
              <a:t>Polifarmasi Sorunu:</a:t>
            </a:r>
            <a:br>
              <a:rPr lang="tr-TR" sz="1800" b="0" i="0" dirty="0">
                <a:effectLst/>
                <a:latin typeface="ui-sans-serif"/>
              </a:rPr>
            </a:br>
            <a:r>
              <a:rPr lang="tr-TR" sz="1800" b="0" i="0" dirty="0">
                <a:effectLst/>
                <a:latin typeface="ui-sans-serif"/>
              </a:rPr>
              <a:t>Çoğu yaşlı hasta 5–10 ilaç kullanır.</a:t>
            </a:r>
            <a:br>
              <a:rPr lang="tr-TR" sz="1800" b="0" i="0" dirty="0">
                <a:effectLst/>
                <a:latin typeface="ui-sans-serif"/>
              </a:rPr>
            </a:br>
            <a:r>
              <a:rPr lang="tr-TR" sz="1800" b="0" i="0" dirty="0">
                <a:effectLst/>
                <a:latin typeface="ui-sans-serif"/>
              </a:rPr>
              <a:t>Böbrek fonksiyonu azaldıkça yan etkiler (hiperkalemi, hipoglisemi, etkileşimler) artar.</a:t>
            </a:r>
            <a:br>
              <a:rPr lang="tr-TR" sz="1800" b="0" i="0" dirty="0">
                <a:effectLst/>
                <a:latin typeface="ui-sans-serif"/>
              </a:rPr>
            </a:br>
            <a:r>
              <a:rPr lang="tr-TR" sz="1800" b="0" i="0" dirty="0">
                <a:effectLst/>
                <a:latin typeface="ui-sans-serif"/>
              </a:rPr>
              <a:t>Her vizitte ilaç listesi gözden geçirilmeli, gereksiz ilaçlar kaldırılmalıdır.</a:t>
            </a:r>
          </a:p>
          <a:p>
            <a:r>
              <a:rPr lang="tr-TR" sz="1800" b="1" i="0" dirty="0" err="1">
                <a:effectLst/>
                <a:latin typeface="ui-sans-serif"/>
              </a:rPr>
              <a:t>Depreskripsiyon</a:t>
            </a:r>
            <a:r>
              <a:rPr lang="tr-TR" sz="1800" b="1" i="0" dirty="0">
                <a:effectLst/>
                <a:latin typeface="ui-sans-serif"/>
              </a:rPr>
              <a:t> İlkeleri:</a:t>
            </a:r>
            <a:br>
              <a:rPr lang="tr-TR" sz="1800" b="0" i="0" dirty="0">
                <a:effectLst/>
                <a:latin typeface="ui-sans-serif"/>
              </a:rPr>
            </a:br>
            <a:r>
              <a:rPr lang="tr-TR" sz="1800" b="0" i="0" dirty="0">
                <a:effectLst/>
                <a:latin typeface="ui-sans-serif"/>
              </a:rPr>
              <a:t>Kısıtlı yaşam beklentisi olan veya </a:t>
            </a:r>
            <a:r>
              <a:rPr lang="tr-TR" sz="1800" b="0" i="0" dirty="0" err="1">
                <a:effectLst/>
                <a:latin typeface="ui-sans-serif"/>
              </a:rPr>
              <a:t>frail</a:t>
            </a:r>
            <a:r>
              <a:rPr lang="tr-TR" sz="1800" b="0" i="0" dirty="0">
                <a:effectLst/>
                <a:latin typeface="ui-sans-serif"/>
              </a:rPr>
              <a:t> hastalarda önleyici ilaçların (statin, aspirin vb.)</a:t>
            </a:r>
            <a:br>
              <a:rPr lang="tr-TR" sz="1800" b="0" i="0" dirty="0">
                <a:effectLst/>
                <a:latin typeface="ui-sans-serif"/>
              </a:rPr>
            </a:br>
            <a:r>
              <a:rPr lang="tr-TR" sz="1800" b="0" i="0" dirty="0">
                <a:effectLst/>
                <a:latin typeface="ui-sans-serif"/>
              </a:rPr>
              <a:t>devamı sorgulanmalıdır.</a:t>
            </a:r>
            <a:br>
              <a:rPr lang="tr-TR" sz="1800" b="0" i="0" dirty="0">
                <a:effectLst/>
                <a:latin typeface="ui-sans-serif"/>
              </a:rPr>
            </a:br>
            <a:r>
              <a:rPr lang="tr-TR" sz="1800" b="0" i="0" dirty="0">
                <a:effectLst/>
                <a:latin typeface="ui-sans-serif"/>
              </a:rPr>
              <a:t>“Bu ilaç hastaya şu anda faydadan çok zarar mı veriyor?” sorusu sorulmalıdır.</a:t>
            </a:r>
            <a:br>
              <a:rPr lang="tr-TR" sz="1800" b="0" i="0" dirty="0">
                <a:effectLst/>
                <a:latin typeface="ui-sans-serif"/>
              </a:rPr>
            </a:br>
            <a:r>
              <a:rPr lang="tr-TR" sz="1800" b="0" i="0" dirty="0">
                <a:effectLst/>
                <a:latin typeface="ui-sans-serif"/>
              </a:rPr>
              <a:t>Hipotansiyon ve hiperkalemi riski olan kombinasyonlar (ör. </a:t>
            </a:r>
            <a:r>
              <a:rPr lang="tr-TR" sz="1800" b="0" i="0" dirty="0" err="1">
                <a:effectLst/>
                <a:latin typeface="ui-sans-serif"/>
              </a:rPr>
              <a:t>ACEi</a:t>
            </a:r>
            <a:r>
              <a:rPr lang="tr-TR" sz="1800" b="0" i="0" dirty="0">
                <a:effectLst/>
                <a:latin typeface="ui-sans-serif"/>
              </a:rPr>
              <a:t> + </a:t>
            </a:r>
            <a:r>
              <a:rPr lang="tr-TR" sz="1800" b="0" i="0" dirty="0" err="1">
                <a:effectLst/>
                <a:latin typeface="ui-sans-serif"/>
              </a:rPr>
              <a:t>spironolakton</a:t>
            </a:r>
            <a:r>
              <a:rPr lang="tr-TR" sz="1800" b="0" i="0" dirty="0">
                <a:effectLst/>
                <a:latin typeface="ui-sans-serif"/>
              </a:rPr>
              <a:t>) dikkatle değerlendirilmelidir.</a:t>
            </a:r>
          </a:p>
          <a:p>
            <a:r>
              <a:rPr lang="tr-TR" sz="1800" b="1" i="0" dirty="0">
                <a:effectLst/>
                <a:latin typeface="ui-sans-serif"/>
              </a:rPr>
              <a:t>Yaşam Süresi ve Tedavi Kararı:</a:t>
            </a:r>
            <a:br>
              <a:rPr lang="tr-TR" sz="1800" b="0" i="0" dirty="0">
                <a:effectLst/>
                <a:latin typeface="ui-sans-serif"/>
              </a:rPr>
            </a:br>
            <a:r>
              <a:rPr lang="tr-TR" sz="1800" b="0" i="0" dirty="0">
                <a:effectLst/>
                <a:latin typeface="ui-sans-serif"/>
              </a:rPr>
              <a:t>İlaç başlanırken hastanın yaşam süresi ve tedaviden göreceği yarar dikkate alınmalıdır.</a:t>
            </a:r>
            <a:br>
              <a:rPr lang="tr-TR" sz="1800" b="0" i="0" dirty="0">
                <a:effectLst/>
                <a:latin typeface="ui-sans-serif"/>
              </a:rPr>
            </a:br>
            <a:r>
              <a:rPr lang="tr-TR" sz="1800" b="0" i="0" dirty="0">
                <a:effectLst/>
                <a:latin typeface="ui-sans-serif"/>
              </a:rPr>
              <a:t>Hedef, </a:t>
            </a:r>
            <a:r>
              <a:rPr lang="tr-TR" sz="1800" b="1" i="0" dirty="0">
                <a:effectLst/>
                <a:latin typeface="ui-sans-serif"/>
              </a:rPr>
              <a:t>“ömre değil, sağlıklı yıla katkı”</a:t>
            </a:r>
            <a:r>
              <a:rPr lang="tr-TR" sz="1800" b="0" i="0" dirty="0">
                <a:effectLst/>
                <a:latin typeface="ui-sans-serif"/>
              </a:rPr>
              <a:t> olmalıdır.</a:t>
            </a:r>
          </a:p>
          <a:p>
            <a:endParaRPr lang="tr-TR" sz="1800" dirty="0"/>
          </a:p>
        </p:txBody>
      </p:sp>
    </p:spTree>
    <p:extLst>
      <p:ext uri="{BB962C8B-B14F-4D97-AF65-F5344CB8AC3E}">
        <p14:creationId xmlns:p14="http://schemas.microsoft.com/office/powerpoint/2010/main" val="1569907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68C63-E943-576C-C894-172A4FD3B2CA}"/>
              </a:ext>
            </a:extLst>
          </p:cNvPr>
          <p:cNvSpPr>
            <a:spLocks noGrp="1"/>
          </p:cNvSpPr>
          <p:nvPr>
            <p:ph type="title"/>
          </p:nvPr>
        </p:nvSpPr>
        <p:spPr>
          <a:xfrm>
            <a:off x="1106599" y="0"/>
            <a:ext cx="9849751" cy="1349671"/>
          </a:xfrm>
        </p:spPr>
        <p:txBody>
          <a:bodyPr anchor="b">
            <a:normAutofit/>
          </a:bodyPr>
          <a:lstStyle/>
          <a:p>
            <a:r>
              <a:rPr lang="tr-TR" sz="4200" b="1" dirty="0"/>
              <a:t>Kardiyovasküler Risk Yönetimi – Kanıta Dayalı Stratejiler</a:t>
            </a:r>
            <a:endParaRPr lang="tr-TR" sz="4200" dirty="0"/>
          </a:p>
        </p:txBody>
      </p:sp>
      <p:sp>
        <p:nvSpPr>
          <p:cNvPr id="3" name="Content Placeholder 2">
            <a:extLst>
              <a:ext uri="{FF2B5EF4-FFF2-40B4-BE49-F238E27FC236}">
                <a16:creationId xmlns:a16="http://schemas.microsoft.com/office/drawing/2014/main" id="{1A007CCE-B15C-818A-744A-9C6492B46639}"/>
              </a:ext>
            </a:extLst>
          </p:cNvPr>
          <p:cNvSpPr>
            <a:spLocks noGrp="1"/>
          </p:cNvSpPr>
          <p:nvPr>
            <p:ph idx="1"/>
          </p:nvPr>
        </p:nvSpPr>
        <p:spPr>
          <a:xfrm>
            <a:off x="911424" y="1349670"/>
            <a:ext cx="10227631" cy="5319689"/>
          </a:xfrm>
        </p:spPr>
        <p:txBody>
          <a:bodyPr anchor="ctr">
            <a:normAutofit/>
          </a:bodyPr>
          <a:lstStyle/>
          <a:p>
            <a:r>
              <a:rPr lang="tr-TR" sz="1800" b="1" i="0" dirty="0">
                <a:effectLst/>
                <a:latin typeface="ui-sans-serif"/>
              </a:rPr>
              <a:t>Kan Basıncı Kontrolü:</a:t>
            </a:r>
            <a:br>
              <a:rPr lang="tr-TR" sz="1800" b="0" i="0" dirty="0">
                <a:effectLst/>
                <a:latin typeface="ui-sans-serif"/>
              </a:rPr>
            </a:br>
            <a:r>
              <a:rPr lang="tr-TR" sz="1800" b="0" i="0" dirty="0">
                <a:effectLst/>
                <a:latin typeface="ui-sans-serif"/>
              </a:rPr>
              <a:t>&lt;120 mmHg SBP hedefi, tolere edilebilen hastalarda KV olayları azaltır (</a:t>
            </a:r>
            <a:r>
              <a:rPr lang="tr-TR" sz="1800" b="1" i="0" dirty="0">
                <a:effectLst/>
                <a:latin typeface="ui-sans-serif"/>
              </a:rPr>
              <a:t>SPRINT çalışması</a:t>
            </a:r>
            <a:r>
              <a:rPr lang="tr-TR" sz="1800" b="0" i="0" dirty="0">
                <a:effectLst/>
                <a:latin typeface="ui-sans-serif"/>
              </a:rPr>
              <a:t>).</a:t>
            </a:r>
            <a:br>
              <a:rPr lang="tr-TR" sz="1800" b="0" i="0" dirty="0">
                <a:effectLst/>
                <a:latin typeface="ui-sans-serif"/>
              </a:rPr>
            </a:br>
            <a:r>
              <a:rPr lang="tr-TR" sz="1800" b="0" i="0" dirty="0">
                <a:effectLst/>
                <a:latin typeface="ui-sans-serif"/>
              </a:rPr>
              <a:t>Ancak </a:t>
            </a:r>
            <a:r>
              <a:rPr lang="tr-TR" sz="1800" b="0" i="0" dirty="0" err="1">
                <a:effectLst/>
                <a:latin typeface="ui-sans-serif"/>
              </a:rPr>
              <a:t>frail</a:t>
            </a:r>
            <a:r>
              <a:rPr lang="tr-TR" sz="1800" b="0" i="0" dirty="0">
                <a:effectLst/>
                <a:latin typeface="ui-sans-serif"/>
              </a:rPr>
              <a:t> yaşlılarda &lt;130–140 mmHg hedefi daha uygundur.</a:t>
            </a:r>
            <a:br>
              <a:rPr lang="tr-TR" sz="1800" b="0" i="0" dirty="0">
                <a:effectLst/>
                <a:latin typeface="ui-sans-serif"/>
              </a:rPr>
            </a:br>
            <a:r>
              <a:rPr lang="tr-TR" sz="1800" b="0" i="0" dirty="0" err="1">
                <a:effectLst/>
                <a:latin typeface="ui-sans-serif"/>
              </a:rPr>
              <a:t>Ortostatik</a:t>
            </a:r>
            <a:r>
              <a:rPr lang="tr-TR" sz="1800" b="0" i="0" dirty="0">
                <a:effectLst/>
                <a:latin typeface="ui-sans-serif"/>
              </a:rPr>
              <a:t> hipotansiyondan kaçınılmalı, tansiyon gece-gündüz takip edilmelidir.</a:t>
            </a:r>
          </a:p>
          <a:p>
            <a:r>
              <a:rPr lang="tr-TR" sz="1800" b="1" i="0" dirty="0">
                <a:effectLst/>
                <a:latin typeface="ui-sans-serif"/>
              </a:rPr>
              <a:t>RAS Blokajı ve Diüretikler:</a:t>
            </a:r>
            <a:br>
              <a:rPr lang="tr-TR" sz="1800" b="0" i="0" dirty="0">
                <a:effectLst/>
                <a:latin typeface="ui-sans-serif"/>
              </a:rPr>
            </a:br>
            <a:r>
              <a:rPr lang="tr-TR" sz="1800" b="1" i="0" dirty="0" err="1">
                <a:effectLst/>
                <a:latin typeface="ui-sans-serif"/>
              </a:rPr>
              <a:t>ACEi</a:t>
            </a:r>
            <a:r>
              <a:rPr lang="tr-TR" sz="1800" b="1" i="0" dirty="0">
                <a:effectLst/>
                <a:latin typeface="ui-sans-serif"/>
              </a:rPr>
              <a:t>/</a:t>
            </a:r>
            <a:r>
              <a:rPr lang="tr-TR" sz="1800" b="1" i="0" dirty="0" err="1">
                <a:effectLst/>
                <a:latin typeface="ui-sans-serif"/>
              </a:rPr>
              <a:t>ARB</a:t>
            </a:r>
            <a:r>
              <a:rPr lang="tr-TR" sz="1800" b="0" i="0" dirty="0" err="1">
                <a:effectLst/>
                <a:latin typeface="ui-sans-serif"/>
              </a:rPr>
              <a:t>’ler</a:t>
            </a:r>
            <a:r>
              <a:rPr lang="tr-TR" sz="1800" b="0" i="0" dirty="0">
                <a:effectLst/>
                <a:latin typeface="ui-sans-serif"/>
              </a:rPr>
              <a:t> </a:t>
            </a:r>
            <a:r>
              <a:rPr lang="tr-TR" sz="1800" b="0" i="0" dirty="0" err="1">
                <a:effectLst/>
                <a:latin typeface="ui-sans-serif"/>
              </a:rPr>
              <a:t>proteinürik</a:t>
            </a:r>
            <a:r>
              <a:rPr lang="tr-TR" sz="1800" b="0" i="0" dirty="0">
                <a:effectLst/>
                <a:latin typeface="ui-sans-serif"/>
              </a:rPr>
              <a:t> </a:t>
            </a:r>
            <a:r>
              <a:rPr lang="tr-TR" sz="1800" b="0" i="0" dirty="0" err="1">
                <a:effectLst/>
                <a:latin typeface="ui-sans-serif"/>
              </a:rPr>
              <a:t>KBH’de</a:t>
            </a:r>
            <a:r>
              <a:rPr lang="tr-TR" sz="1800" b="0" i="0" dirty="0">
                <a:effectLst/>
                <a:latin typeface="ui-sans-serif"/>
              </a:rPr>
              <a:t> standarttır, mortaliteyi azaltır.</a:t>
            </a:r>
            <a:br>
              <a:rPr lang="tr-TR" sz="1800" b="0" i="0" dirty="0">
                <a:effectLst/>
                <a:latin typeface="ui-sans-serif"/>
              </a:rPr>
            </a:br>
            <a:r>
              <a:rPr lang="tr-TR" sz="1800" b="1" i="0" dirty="0" err="1">
                <a:effectLst/>
                <a:latin typeface="ui-sans-serif"/>
              </a:rPr>
              <a:t>Tiazid</a:t>
            </a:r>
            <a:r>
              <a:rPr lang="tr-TR" sz="1800" b="1" i="0" dirty="0">
                <a:effectLst/>
                <a:latin typeface="ui-sans-serif"/>
              </a:rPr>
              <a:t> ve kıvrım diüretikleri</a:t>
            </a:r>
            <a:r>
              <a:rPr lang="tr-TR" sz="1800" b="0" i="0" dirty="0">
                <a:effectLst/>
                <a:latin typeface="ui-sans-serif"/>
              </a:rPr>
              <a:t>, volüm ve tansiyon kontrolünde temel ajanlardır.</a:t>
            </a:r>
            <a:br>
              <a:rPr lang="tr-TR" sz="1800" b="0" i="0" dirty="0">
                <a:effectLst/>
                <a:latin typeface="ui-sans-serif"/>
              </a:rPr>
            </a:br>
            <a:r>
              <a:rPr lang="tr-TR" sz="1800" b="0" i="0" dirty="0">
                <a:effectLst/>
                <a:latin typeface="ui-sans-serif"/>
              </a:rPr>
              <a:t>Elektrolit bozuklukları (hiponatremi, hipokalemi) açısından yakın takip gerekir.</a:t>
            </a:r>
          </a:p>
          <a:p>
            <a:r>
              <a:rPr lang="tr-TR" sz="1800" b="1" i="0" dirty="0">
                <a:effectLst/>
                <a:latin typeface="ui-sans-serif"/>
              </a:rPr>
              <a:t>Lipid Yönetimi:</a:t>
            </a:r>
            <a:br>
              <a:rPr lang="tr-TR" sz="1800" b="0" i="0" dirty="0">
                <a:effectLst/>
                <a:latin typeface="ui-sans-serif"/>
              </a:rPr>
            </a:br>
            <a:r>
              <a:rPr lang="tr-TR" sz="1800" b="0" i="0" dirty="0">
                <a:effectLst/>
                <a:latin typeface="ui-sans-serif"/>
              </a:rPr>
              <a:t>KBH evre 3–5 hastalarda </a:t>
            </a:r>
            <a:r>
              <a:rPr lang="tr-TR" sz="1800" b="1" i="0" dirty="0">
                <a:effectLst/>
                <a:latin typeface="ui-sans-serif"/>
              </a:rPr>
              <a:t>statin veya </a:t>
            </a:r>
            <a:r>
              <a:rPr lang="tr-TR" sz="1800" b="1" i="0" dirty="0" err="1">
                <a:effectLst/>
                <a:latin typeface="ui-sans-serif"/>
              </a:rPr>
              <a:t>statin+ezetimib</a:t>
            </a:r>
            <a:r>
              <a:rPr lang="tr-TR" sz="1800" b="0" i="0" dirty="0">
                <a:effectLst/>
                <a:latin typeface="ui-sans-serif"/>
              </a:rPr>
              <a:t> önerilir.</a:t>
            </a:r>
            <a:br>
              <a:rPr lang="tr-TR" sz="1800" b="0" i="0" dirty="0">
                <a:effectLst/>
                <a:latin typeface="ui-sans-serif"/>
              </a:rPr>
            </a:br>
            <a:r>
              <a:rPr lang="tr-TR" sz="1800" b="1" i="0" dirty="0">
                <a:effectLst/>
                <a:latin typeface="ui-sans-serif"/>
              </a:rPr>
              <a:t>SHARP çalışması</a:t>
            </a:r>
            <a:r>
              <a:rPr lang="tr-TR" sz="1800" b="0" i="0" dirty="0">
                <a:effectLst/>
                <a:latin typeface="ui-sans-serif"/>
              </a:rPr>
              <a:t>, bu tedavinin aterosklerotik olayları azalttığını göstermiştir.</a:t>
            </a:r>
            <a:br>
              <a:rPr lang="tr-TR" sz="1800" b="0" i="0" dirty="0">
                <a:effectLst/>
                <a:latin typeface="ui-sans-serif"/>
              </a:rPr>
            </a:br>
            <a:r>
              <a:rPr lang="tr-TR" sz="1800" b="0" i="0" dirty="0">
                <a:effectLst/>
                <a:latin typeface="ui-sans-serif"/>
              </a:rPr>
              <a:t>75–80 yaş üstünde yeni statin başlanması bireysel olarak değerlendirilmelidir.</a:t>
            </a:r>
          </a:p>
          <a:p>
            <a:r>
              <a:rPr lang="tr-TR" sz="1800" b="1" i="0" dirty="0">
                <a:effectLst/>
                <a:latin typeface="ui-sans-serif"/>
              </a:rPr>
              <a:t>Diğer KV Önlemler:</a:t>
            </a:r>
            <a:br>
              <a:rPr lang="tr-TR" sz="1800" b="0" i="0" dirty="0">
                <a:effectLst/>
                <a:latin typeface="ui-sans-serif"/>
              </a:rPr>
            </a:br>
            <a:r>
              <a:rPr lang="tr-TR" sz="1800" b="1" i="0" dirty="0">
                <a:effectLst/>
                <a:latin typeface="ui-sans-serif"/>
              </a:rPr>
              <a:t>Sigara bırakma, tuz kısıtlaması, düzenli egzersiz</a:t>
            </a:r>
            <a:r>
              <a:rPr lang="tr-TR" sz="1800" b="0" i="0" dirty="0">
                <a:effectLst/>
                <a:latin typeface="ui-sans-serif"/>
              </a:rPr>
              <a:t> temel önlemlerdir.</a:t>
            </a:r>
            <a:br>
              <a:rPr lang="tr-TR" sz="1800" b="0" i="0" dirty="0">
                <a:effectLst/>
                <a:latin typeface="ui-sans-serif"/>
              </a:rPr>
            </a:br>
            <a:r>
              <a:rPr lang="tr-TR" sz="1800" b="1" i="0" dirty="0">
                <a:effectLst/>
                <a:latin typeface="ui-sans-serif"/>
              </a:rPr>
              <a:t>Aspirin</a:t>
            </a:r>
            <a:r>
              <a:rPr lang="tr-TR" sz="1800" b="0" i="0" dirty="0">
                <a:effectLst/>
                <a:latin typeface="ui-sans-serif"/>
              </a:rPr>
              <a:t>, ikincil korumada kullanılmalı; primer korumada dikkatli olunmalıdır.</a:t>
            </a:r>
            <a:br>
              <a:rPr lang="tr-TR" sz="1800" b="0" i="0" dirty="0">
                <a:effectLst/>
                <a:latin typeface="ui-sans-serif"/>
              </a:rPr>
            </a:br>
            <a:r>
              <a:rPr lang="tr-TR" sz="1800" b="1" i="0" dirty="0">
                <a:effectLst/>
                <a:latin typeface="ui-sans-serif"/>
              </a:rPr>
              <a:t>Beta-bloker ve kalsiyum kanal </a:t>
            </a:r>
            <a:r>
              <a:rPr lang="tr-TR" sz="1800" b="1" i="0" dirty="0" err="1">
                <a:effectLst/>
                <a:latin typeface="ui-sans-serif"/>
              </a:rPr>
              <a:t>blokerleri</a:t>
            </a:r>
            <a:r>
              <a:rPr lang="tr-TR" sz="1800" b="0" i="0" dirty="0">
                <a:effectLst/>
                <a:latin typeface="ui-sans-serif"/>
              </a:rPr>
              <a:t>, </a:t>
            </a:r>
            <a:r>
              <a:rPr lang="tr-TR" sz="1800" b="0" i="0" dirty="0" err="1">
                <a:effectLst/>
                <a:latin typeface="ui-sans-serif"/>
              </a:rPr>
              <a:t>KBH’li</a:t>
            </a:r>
            <a:r>
              <a:rPr lang="tr-TR" sz="1800" b="0" i="0" dirty="0">
                <a:effectLst/>
                <a:latin typeface="ui-sans-serif"/>
              </a:rPr>
              <a:t> yaşlılarda kalp yetmezliği tedavisinde temel taşlardır.</a:t>
            </a:r>
          </a:p>
          <a:p>
            <a:endParaRPr lang="tr-TR" sz="1800" dirty="0"/>
          </a:p>
        </p:txBody>
      </p:sp>
    </p:spTree>
    <p:extLst>
      <p:ext uri="{BB962C8B-B14F-4D97-AF65-F5344CB8AC3E}">
        <p14:creationId xmlns:p14="http://schemas.microsoft.com/office/powerpoint/2010/main" val="2810298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E1FA8-882F-82BA-910D-88FB1BD345F4}"/>
              </a:ext>
            </a:extLst>
          </p:cNvPr>
          <p:cNvSpPr>
            <a:spLocks noGrp="1"/>
          </p:cNvSpPr>
          <p:nvPr>
            <p:ph type="title"/>
          </p:nvPr>
        </p:nvSpPr>
        <p:spPr>
          <a:xfrm>
            <a:off x="1171123" y="116632"/>
            <a:ext cx="9849751" cy="1349671"/>
          </a:xfrm>
        </p:spPr>
        <p:txBody>
          <a:bodyPr anchor="b">
            <a:normAutofit/>
          </a:bodyPr>
          <a:lstStyle/>
          <a:p>
            <a:r>
              <a:rPr lang="tr-TR" sz="4200" b="1" dirty="0" err="1"/>
              <a:t>Frailty</a:t>
            </a:r>
            <a:r>
              <a:rPr lang="tr-TR" sz="4200" b="1" dirty="0"/>
              <a:t> (Kırılganlık) – Yaşlı KBH’nin Gizli Tehlikesi</a:t>
            </a:r>
            <a:endParaRPr lang="tr-TR" sz="4200" dirty="0"/>
          </a:p>
        </p:txBody>
      </p:sp>
      <p:sp>
        <p:nvSpPr>
          <p:cNvPr id="3" name="Content Placeholder 2">
            <a:extLst>
              <a:ext uri="{FF2B5EF4-FFF2-40B4-BE49-F238E27FC236}">
                <a16:creationId xmlns:a16="http://schemas.microsoft.com/office/drawing/2014/main" id="{132D7C76-18B6-3352-72DD-DA707FD567B5}"/>
              </a:ext>
            </a:extLst>
          </p:cNvPr>
          <p:cNvSpPr>
            <a:spLocks noGrp="1"/>
          </p:cNvSpPr>
          <p:nvPr>
            <p:ph idx="1"/>
          </p:nvPr>
        </p:nvSpPr>
        <p:spPr>
          <a:xfrm>
            <a:off x="1018186" y="1582935"/>
            <a:ext cx="10155623" cy="4468778"/>
          </a:xfrm>
        </p:spPr>
        <p:txBody>
          <a:bodyPr anchor="ctr">
            <a:normAutofit fontScale="92500" lnSpcReduction="10000"/>
          </a:bodyPr>
          <a:lstStyle/>
          <a:p>
            <a:r>
              <a:rPr lang="tr-TR" sz="2400" b="1" i="0" dirty="0">
                <a:effectLst/>
                <a:latin typeface="ui-sans-serif"/>
              </a:rPr>
              <a:t>Prevalans:</a:t>
            </a:r>
            <a:br>
              <a:rPr lang="tr-TR" sz="2400" b="0" i="0" dirty="0">
                <a:effectLst/>
                <a:latin typeface="ui-sans-serif"/>
              </a:rPr>
            </a:br>
            <a:r>
              <a:rPr lang="tr-TR" sz="2400" b="0" i="0" dirty="0" err="1">
                <a:effectLst/>
                <a:latin typeface="ui-sans-serif"/>
              </a:rPr>
              <a:t>Frailty</a:t>
            </a:r>
            <a:r>
              <a:rPr lang="tr-TR" sz="2400" b="0" i="0" dirty="0">
                <a:effectLst/>
                <a:latin typeface="ui-sans-serif"/>
              </a:rPr>
              <a:t>, </a:t>
            </a:r>
            <a:r>
              <a:rPr lang="tr-TR" sz="2400" b="1" i="0" dirty="0">
                <a:effectLst/>
                <a:latin typeface="ui-sans-serif"/>
              </a:rPr>
              <a:t>yaşlı KBH hastalarında çok yaygındır.</a:t>
            </a:r>
            <a:br>
              <a:rPr lang="tr-TR" sz="2400" b="0" i="0" dirty="0">
                <a:effectLst/>
                <a:latin typeface="ui-sans-serif"/>
              </a:rPr>
            </a:br>
            <a:r>
              <a:rPr lang="tr-TR" sz="2400" b="0" i="0" dirty="0">
                <a:effectLst/>
                <a:latin typeface="ui-sans-serif"/>
              </a:rPr>
              <a:t>Evre G4–G5 hastalarda oran %30–40 civarındadır ve evre ilerledikçe risk artar.</a:t>
            </a:r>
            <a:br>
              <a:rPr lang="tr-TR" sz="2400" b="0" i="0" dirty="0">
                <a:effectLst/>
                <a:latin typeface="ui-sans-serif"/>
              </a:rPr>
            </a:br>
            <a:r>
              <a:rPr lang="tr-TR" sz="2400" b="0" i="0" dirty="0">
                <a:effectLst/>
                <a:latin typeface="ui-sans-serif"/>
              </a:rPr>
              <a:t>Yaklaşık %39’u “</a:t>
            </a:r>
            <a:r>
              <a:rPr lang="tr-TR" sz="2400" b="0" i="0" dirty="0" err="1">
                <a:effectLst/>
                <a:latin typeface="ui-sans-serif"/>
              </a:rPr>
              <a:t>prefrail</a:t>
            </a:r>
            <a:r>
              <a:rPr lang="tr-TR" sz="2400" b="0" i="0" dirty="0">
                <a:effectLst/>
                <a:latin typeface="ui-sans-serif"/>
              </a:rPr>
              <a:t>” yani ara durumda yer alır.</a:t>
            </a:r>
          </a:p>
          <a:p>
            <a:r>
              <a:rPr lang="tr-TR" sz="2400" b="1" i="0" dirty="0">
                <a:effectLst/>
                <a:latin typeface="ui-sans-serif"/>
              </a:rPr>
              <a:t>Sonuçlar:</a:t>
            </a:r>
            <a:br>
              <a:rPr lang="tr-TR" sz="2400" b="0" i="0" dirty="0">
                <a:effectLst/>
                <a:latin typeface="ui-sans-serif"/>
              </a:rPr>
            </a:br>
            <a:r>
              <a:rPr lang="tr-TR" sz="2400" b="0" i="0" dirty="0" err="1">
                <a:effectLst/>
                <a:latin typeface="ui-sans-serif"/>
              </a:rPr>
              <a:t>Frail</a:t>
            </a:r>
            <a:r>
              <a:rPr lang="tr-TR" sz="2400" b="0" i="0" dirty="0">
                <a:effectLst/>
                <a:latin typeface="ui-sans-serif"/>
              </a:rPr>
              <a:t> KBH hastalarının mortalite riski </a:t>
            </a:r>
            <a:r>
              <a:rPr lang="tr-TR" sz="2400" b="1" i="0" dirty="0">
                <a:effectLst/>
                <a:latin typeface="ui-sans-serif"/>
              </a:rPr>
              <a:t>yaklaşık 2 kat</a:t>
            </a:r>
            <a:r>
              <a:rPr lang="tr-TR" sz="2400" b="0" i="0" dirty="0">
                <a:effectLst/>
                <a:latin typeface="ui-sans-serif"/>
              </a:rPr>
              <a:t> fazladır.</a:t>
            </a:r>
            <a:br>
              <a:rPr lang="tr-TR" sz="2400" b="0" i="0" dirty="0">
                <a:effectLst/>
                <a:latin typeface="ui-sans-serif"/>
              </a:rPr>
            </a:br>
            <a:r>
              <a:rPr lang="tr-TR" sz="2400" b="0" i="0" dirty="0">
                <a:effectLst/>
                <a:latin typeface="ui-sans-serif"/>
              </a:rPr>
              <a:t>Ayrıca düşmeler, hastane yatışları ve diyaliz sırasında komplikasyon riski artar.</a:t>
            </a:r>
          </a:p>
          <a:p>
            <a:r>
              <a:rPr lang="tr-TR" sz="2400" b="1" i="0" dirty="0">
                <a:effectLst/>
                <a:latin typeface="ui-sans-serif"/>
              </a:rPr>
              <a:t>Tanı ve Değerlendirme:</a:t>
            </a:r>
            <a:endParaRPr lang="tr-TR" sz="2400" b="0" i="0" dirty="0">
              <a:effectLst/>
              <a:latin typeface="ui-sans-serif"/>
            </a:endParaRPr>
          </a:p>
          <a:p>
            <a:pPr marL="742950" lvl="1" indent="-285750"/>
            <a:r>
              <a:rPr lang="tr-TR" b="1" i="0" dirty="0" err="1">
                <a:effectLst/>
                <a:latin typeface="ui-sans-serif"/>
              </a:rPr>
              <a:t>Fried</a:t>
            </a:r>
            <a:r>
              <a:rPr lang="tr-TR" b="1" i="0" dirty="0">
                <a:effectLst/>
                <a:latin typeface="ui-sans-serif"/>
              </a:rPr>
              <a:t> Fenotip Modeli:</a:t>
            </a:r>
            <a:r>
              <a:rPr lang="tr-TR" b="0" i="0" dirty="0">
                <a:effectLst/>
                <a:latin typeface="ui-sans-serif"/>
              </a:rPr>
              <a:t> kilo kaybı, halsizlik, yavaş yürüme, düşük aktivite, kas gücü kaybı.</a:t>
            </a:r>
          </a:p>
          <a:p>
            <a:pPr marL="742950" lvl="1" indent="-285750"/>
            <a:r>
              <a:rPr lang="tr-TR" b="1" i="0" dirty="0" err="1">
                <a:effectLst/>
                <a:latin typeface="ui-sans-serif"/>
              </a:rPr>
              <a:t>Rockwood</a:t>
            </a:r>
            <a:r>
              <a:rPr lang="tr-TR" b="1" i="0" dirty="0">
                <a:effectLst/>
                <a:latin typeface="ui-sans-serif"/>
              </a:rPr>
              <a:t> </a:t>
            </a:r>
            <a:r>
              <a:rPr lang="tr-TR" b="1" i="0" dirty="0" err="1">
                <a:effectLst/>
                <a:latin typeface="ui-sans-serif"/>
              </a:rPr>
              <a:t>Frailty</a:t>
            </a:r>
            <a:r>
              <a:rPr lang="tr-TR" b="1" i="0" dirty="0">
                <a:effectLst/>
                <a:latin typeface="ui-sans-serif"/>
              </a:rPr>
              <a:t> Index:</a:t>
            </a:r>
            <a:r>
              <a:rPr lang="tr-TR" b="0" i="0" dirty="0">
                <a:effectLst/>
                <a:latin typeface="ui-sans-serif"/>
              </a:rPr>
              <a:t> çoklu eksiklikleri değerlendirir.</a:t>
            </a:r>
          </a:p>
          <a:p>
            <a:pPr marL="742950" lvl="1" indent="-285750"/>
            <a:r>
              <a:rPr lang="tr-TR" b="1" i="0" dirty="0">
                <a:effectLst/>
                <a:latin typeface="ui-sans-serif"/>
              </a:rPr>
              <a:t>Klinik </a:t>
            </a:r>
            <a:r>
              <a:rPr lang="tr-TR" b="1" i="0" dirty="0" err="1">
                <a:effectLst/>
                <a:latin typeface="ui-sans-serif"/>
              </a:rPr>
              <a:t>Frailty</a:t>
            </a:r>
            <a:r>
              <a:rPr lang="tr-TR" b="1" i="0" dirty="0">
                <a:effectLst/>
                <a:latin typeface="ui-sans-serif"/>
              </a:rPr>
              <a:t> Skalası (CFS):</a:t>
            </a:r>
            <a:r>
              <a:rPr lang="tr-TR" b="0" i="0" dirty="0">
                <a:effectLst/>
                <a:latin typeface="ui-sans-serif"/>
              </a:rPr>
              <a:t> pratik ve hızlı bir yöntemdir.</a:t>
            </a:r>
            <a:br>
              <a:rPr lang="tr-TR" b="0" i="0" dirty="0">
                <a:effectLst/>
                <a:latin typeface="ui-sans-serif"/>
              </a:rPr>
            </a:br>
            <a:r>
              <a:rPr lang="tr-TR" b="0" i="0" dirty="0">
                <a:effectLst/>
                <a:latin typeface="ui-sans-serif"/>
              </a:rPr>
              <a:t>Ayrıca </a:t>
            </a:r>
            <a:r>
              <a:rPr lang="tr-TR" b="1" i="0" dirty="0">
                <a:effectLst/>
                <a:latin typeface="ui-sans-serif"/>
              </a:rPr>
              <a:t>sarkopeni</a:t>
            </a:r>
            <a:r>
              <a:rPr lang="tr-TR" b="0" i="0" dirty="0">
                <a:effectLst/>
                <a:latin typeface="ui-sans-serif"/>
              </a:rPr>
              <a:t> ve </a:t>
            </a:r>
            <a:r>
              <a:rPr lang="tr-TR" b="1" i="0" dirty="0">
                <a:effectLst/>
                <a:latin typeface="ui-sans-serif"/>
              </a:rPr>
              <a:t>malnütrisyon</a:t>
            </a:r>
            <a:r>
              <a:rPr lang="tr-TR" b="0" i="0" dirty="0">
                <a:effectLst/>
                <a:latin typeface="ui-sans-serif"/>
              </a:rPr>
              <a:t> değerlendirmesi (ör. MNA) mutlaka yapılmalıdır.</a:t>
            </a:r>
          </a:p>
          <a:p>
            <a:endParaRPr lang="tr-TR" sz="2400" dirty="0"/>
          </a:p>
        </p:txBody>
      </p:sp>
    </p:spTree>
    <p:extLst>
      <p:ext uri="{BB962C8B-B14F-4D97-AF65-F5344CB8AC3E}">
        <p14:creationId xmlns:p14="http://schemas.microsoft.com/office/powerpoint/2010/main" val="19550301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B52BE-A7F3-26C9-7B64-27FC706E9B0E}"/>
              </a:ext>
            </a:extLst>
          </p:cNvPr>
          <p:cNvSpPr>
            <a:spLocks noGrp="1"/>
          </p:cNvSpPr>
          <p:nvPr>
            <p:ph type="title"/>
          </p:nvPr>
        </p:nvSpPr>
        <p:spPr>
          <a:xfrm>
            <a:off x="1178848" y="0"/>
            <a:ext cx="9849751" cy="1349671"/>
          </a:xfrm>
        </p:spPr>
        <p:txBody>
          <a:bodyPr anchor="b">
            <a:normAutofit/>
          </a:bodyPr>
          <a:lstStyle/>
          <a:p>
            <a:r>
              <a:rPr lang="tr-TR" sz="4800" b="1" dirty="0"/>
              <a:t>Beslenme, Sarkopeni ve KBH</a:t>
            </a:r>
            <a:endParaRPr lang="tr-TR" sz="4800" dirty="0"/>
          </a:p>
        </p:txBody>
      </p:sp>
      <p:sp>
        <p:nvSpPr>
          <p:cNvPr id="3" name="Content Placeholder 2">
            <a:extLst>
              <a:ext uri="{FF2B5EF4-FFF2-40B4-BE49-F238E27FC236}">
                <a16:creationId xmlns:a16="http://schemas.microsoft.com/office/drawing/2014/main" id="{B51D7B70-C032-C093-5995-663B82BB3796}"/>
              </a:ext>
            </a:extLst>
          </p:cNvPr>
          <p:cNvSpPr>
            <a:spLocks noGrp="1"/>
          </p:cNvSpPr>
          <p:nvPr>
            <p:ph idx="1"/>
          </p:nvPr>
        </p:nvSpPr>
        <p:spPr>
          <a:xfrm>
            <a:off x="853120" y="1248988"/>
            <a:ext cx="10759352" cy="5282930"/>
          </a:xfrm>
        </p:spPr>
        <p:txBody>
          <a:bodyPr anchor="ctr">
            <a:normAutofit/>
          </a:bodyPr>
          <a:lstStyle/>
          <a:p>
            <a:r>
              <a:rPr lang="tr-TR" sz="1800" b="1" i="0" dirty="0">
                <a:effectLst/>
                <a:latin typeface="ui-sans-serif"/>
              </a:rPr>
              <a:t>Yaşlanma ve Kas Kütlesi:</a:t>
            </a:r>
            <a:br>
              <a:rPr lang="tr-TR" sz="1800" b="0" i="0" dirty="0">
                <a:effectLst/>
                <a:latin typeface="ui-sans-serif"/>
              </a:rPr>
            </a:br>
            <a:r>
              <a:rPr lang="tr-TR" sz="1800" b="0" i="0" dirty="0">
                <a:effectLst/>
                <a:latin typeface="ui-sans-serif"/>
              </a:rPr>
              <a:t>Yaşlılarda </a:t>
            </a:r>
            <a:r>
              <a:rPr lang="tr-TR" sz="1800" b="1" i="0" dirty="0">
                <a:effectLst/>
                <a:latin typeface="ui-sans-serif"/>
              </a:rPr>
              <a:t>sarkopeni</a:t>
            </a:r>
            <a:r>
              <a:rPr lang="tr-TR" sz="1800" b="0" i="0" dirty="0">
                <a:effectLst/>
                <a:latin typeface="ui-sans-serif"/>
              </a:rPr>
              <a:t> (kas kütle ve gücünde azalma) sık görülür.</a:t>
            </a:r>
            <a:br>
              <a:rPr lang="tr-TR" sz="1800" b="0" i="0" dirty="0">
                <a:effectLst/>
                <a:latin typeface="ui-sans-serif"/>
              </a:rPr>
            </a:br>
            <a:r>
              <a:rPr lang="tr-TR" sz="1800" b="0" i="0" dirty="0" err="1">
                <a:effectLst/>
                <a:latin typeface="ui-sans-serif"/>
              </a:rPr>
              <a:t>KBH’de</a:t>
            </a:r>
            <a:r>
              <a:rPr lang="tr-TR" sz="1800" b="0" i="0" dirty="0">
                <a:effectLst/>
                <a:latin typeface="ui-sans-serif"/>
              </a:rPr>
              <a:t> üremik ortam ve inflamasyon süreci hızlandırır.</a:t>
            </a:r>
            <a:br>
              <a:rPr lang="tr-TR" sz="1800" b="0" i="0" dirty="0">
                <a:effectLst/>
                <a:latin typeface="ui-sans-serif"/>
              </a:rPr>
            </a:br>
            <a:r>
              <a:rPr lang="tr-TR" sz="1800" b="0" i="0" dirty="0">
                <a:effectLst/>
                <a:latin typeface="ui-sans-serif"/>
              </a:rPr>
              <a:t>Bu durum hem </a:t>
            </a:r>
            <a:r>
              <a:rPr lang="tr-TR" sz="1800" b="1" i="0" dirty="0">
                <a:effectLst/>
                <a:latin typeface="ui-sans-serif"/>
              </a:rPr>
              <a:t>fiziksel performansı düşürür</a:t>
            </a:r>
            <a:r>
              <a:rPr lang="tr-TR" sz="1800" b="0" i="0" dirty="0">
                <a:effectLst/>
                <a:latin typeface="ui-sans-serif"/>
              </a:rPr>
              <a:t> hem de </a:t>
            </a:r>
            <a:r>
              <a:rPr lang="tr-TR" sz="1800" b="1" i="0" dirty="0">
                <a:effectLst/>
                <a:latin typeface="ui-sans-serif"/>
              </a:rPr>
              <a:t>serum kreatinin azalmasıyla </a:t>
            </a:r>
            <a:r>
              <a:rPr lang="tr-TR" sz="1800" b="1" i="0" dirty="0" err="1">
                <a:effectLst/>
                <a:latin typeface="ui-sans-serif"/>
              </a:rPr>
              <a:t>GFR’yi</a:t>
            </a:r>
            <a:r>
              <a:rPr lang="tr-TR" sz="1800" b="1" i="0" dirty="0">
                <a:effectLst/>
                <a:latin typeface="ui-sans-serif"/>
              </a:rPr>
              <a:t> olduğundan yüksek</a:t>
            </a:r>
            <a:r>
              <a:rPr lang="tr-TR" sz="1800" b="0" i="0" dirty="0">
                <a:effectLst/>
                <a:latin typeface="ui-sans-serif"/>
              </a:rPr>
              <a:t> gösterebilir.</a:t>
            </a:r>
          </a:p>
          <a:p>
            <a:r>
              <a:rPr lang="tr-TR" sz="1800" b="1" i="0" dirty="0">
                <a:effectLst/>
                <a:latin typeface="ui-sans-serif"/>
              </a:rPr>
              <a:t>Protein-Enerji Malnütrisyonu:</a:t>
            </a:r>
            <a:br>
              <a:rPr lang="tr-TR" sz="1800" b="0" i="0" dirty="0">
                <a:effectLst/>
                <a:latin typeface="ui-sans-serif"/>
              </a:rPr>
            </a:br>
            <a:r>
              <a:rPr lang="tr-TR" sz="1800" b="0" i="0" dirty="0">
                <a:effectLst/>
                <a:latin typeface="ui-sans-serif"/>
              </a:rPr>
              <a:t>İştah azalması, diyet kısıtlamaları ve metabolik bozukluklar nedeniyle yaygındır.</a:t>
            </a:r>
            <a:br>
              <a:rPr lang="tr-TR" sz="1800" b="0" i="0" dirty="0">
                <a:effectLst/>
                <a:latin typeface="ui-sans-serif"/>
              </a:rPr>
            </a:br>
            <a:r>
              <a:rPr lang="tr-TR" sz="1800" b="1" i="0" dirty="0">
                <a:effectLst/>
                <a:latin typeface="ui-sans-serif"/>
              </a:rPr>
              <a:t>SGA</a:t>
            </a:r>
            <a:r>
              <a:rPr lang="tr-TR" sz="1800" b="0" i="0" dirty="0">
                <a:effectLst/>
                <a:latin typeface="ui-sans-serif"/>
              </a:rPr>
              <a:t> veya </a:t>
            </a:r>
            <a:r>
              <a:rPr lang="tr-TR" sz="1800" b="1" i="0" dirty="0">
                <a:effectLst/>
                <a:latin typeface="ui-sans-serif"/>
              </a:rPr>
              <a:t>Mini Nütrisyonel Değerlendirme</a:t>
            </a:r>
            <a:r>
              <a:rPr lang="tr-TR" sz="1800" b="0" i="0" dirty="0">
                <a:effectLst/>
                <a:latin typeface="ui-sans-serif"/>
              </a:rPr>
              <a:t> ile düzenli izlenmelidir.</a:t>
            </a:r>
          </a:p>
          <a:p>
            <a:r>
              <a:rPr lang="tr-TR" sz="1800" b="1" i="0" dirty="0">
                <a:effectLst/>
                <a:latin typeface="ui-sans-serif"/>
              </a:rPr>
              <a:t>Diyet Önerileri:</a:t>
            </a:r>
            <a:br>
              <a:rPr lang="tr-TR" sz="1800" b="0" i="0" dirty="0">
                <a:effectLst/>
                <a:latin typeface="ui-sans-serif"/>
              </a:rPr>
            </a:br>
            <a:r>
              <a:rPr lang="tr-TR" sz="1800" b="0" i="0" dirty="0">
                <a:effectLst/>
                <a:latin typeface="ui-sans-serif"/>
              </a:rPr>
              <a:t>Günlük protein alımı </a:t>
            </a:r>
            <a:r>
              <a:rPr lang="tr-TR" sz="1800" b="1" i="0" dirty="0">
                <a:effectLst/>
                <a:latin typeface="ui-sans-serif"/>
              </a:rPr>
              <a:t>≥0.8 g/kg</a:t>
            </a:r>
            <a:r>
              <a:rPr lang="tr-TR" sz="1800" b="0" i="0" dirty="0">
                <a:effectLst/>
                <a:latin typeface="ui-sans-serif"/>
              </a:rPr>
              <a:t> olacak şekilde bireyselleştirilmelidir.</a:t>
            </a:r>
            <a:br>
              <a:rPr lang="tr-TR" sz="1800" b="0" i="0" dirty="0">
                <a:effectLst/>
                <a:latin typeface="ui-sans-serif"/>
              </a:rPr>
            </a:br>
            <a:r>
              <a:rPr lang="tr-TR" sz="1800" b="0" i="0" dirty="0">
                <a:effectLst/>
                <a:latin typeface="ui-sans-serif"/>
              </a:rPr>
              <a:t>Enerji gereksinimi yaklaşık </a:t>
            </a:r>
            <a:r>
              <a:rPr lang="tr-TR" sz="1800" b="1" i="0" dirty="0">
                <a:effectLst/>
                <a:latin typeface="ui-sans-serif"/>
              </a:rPr>
              <a:t>30 kcal/kg</a:t>
            </a:r>
            <a:r>
              <a:rPr lang="tr-TR" sz="1800" b="0" i="0" dirty="0">
                <a:effectLst/>
                <a:latin typeface="ui-sans-serif"/>
              </a:rPr>
              <a:t> olmalıdır.</a:t>
            </a:r>
            <a:br>
              <a:rPr lang="tr-TR" sz="1800" b="0" i="0" dirty="0">
                <a:effectLst/>
                <a:latin typeface="ui-sans-serif"/>
              </a:rPr>
            </a:br>
            <a:r>
              <a:rPr lang="tr-TR" sz="1800" b="1" i="0" dirty="0">
                <a:effectLst/>
                <a:latin typeface="ui-sans-serif"/>
              </a:rPr>
              <a:t>Tuz kısıtlaması (&lt;5 g/gün)</a:t>
            </a:r>
            <a:r>
              <a:rPr lang="tr-TR" sz="1800" b="0" i="0" dirty="0">
                <a:effectLst/>
                <a:latin typeface="ui-sans-serif"/>
              </a:rPr>
              <a:t> çoğu hastada yararlıdır ancak yemek isteğini azaltıyorsa esneklik tanınabilir.</a:t>
            </a:r>
          </a:p>
          <a:p>
            <a:r>
              <a:rPr lang="tr-TR" sz="1800" b="1" i="0" dirty="0">
                <a:effectLst/>
                <a:latin typeface="ui-sans-serif"/>
              </a:rPr>
              <a:t>Tedavi Yaklaşımları:</a:t>
            </a:r>
            <a:br>
              <a:rPr lang="tr-TR" sz="1800" b="0" i="0" dirty="0">
                <a:effectLst/>
                <a:latin typeface="ui-sans-serif"/>
              </a:rPr>
            </a:br>
            <a:r>
              <a:rPr lang="tr-TR" sz="1800" b="0" i="0" dirty="0">
                <a:effectLst/>
                <a:latin typeface="ui-sans-serif"/>
              </a:rPr>
              <a:t>Malnütrisyon varsa </a:t>
            </a:r>
            <a:r>
              <a:rPr lang="tr-TR" sz="1800" b="1" i="0" dirty="0">
                <a:effectLst/>
                <a:latin typeface="ui-sans-serif"/>
              </a:rPr>
              <a:t>diyetisyen desteği</a:t>
            </a:r>
            <a:r>
              <a:rPr lang="tr-TR" sz="1800" b="0" i="0" dirty="0">
                <a:effectLst/>
                <a:latin typeface="ui-sans-serif"/>
              </a:rPr>
              <a:t> şarttır.</a:t>
            </a:r>
            <a:br>
              <a:rPr lang="tr-TR" sz="1800" b="0" i="0" dirty="0">
                <a:effectLst/>
                <a:latin typeface="ui-sans-serif"/>
              </a:rPr>
            </a:br>
            <a:r>
              <a:rPr lang="tr-TR" sz="1800" b="0" i="0" dirty="0">
                <a:effectLst/>
                <a:latin typeface="ui-sans-serif"/>
              </a:rPr>
              <a:t>Gerekirse oral takviye (protein tozu, kalorili içecek) verilir.</a:t>
            </a:r>
            <a:br>
              <a:rPr lang="tr-TR" sz="1800" b="0" i="0" dirty="0">
                <a:effectLst/>
                <a:latin typeface="ui-sans-serif"/>
              </a:rPr>
            </a:br>
            <a:r>
              <a:rPr lang="tr-TR" sz="1800" b="1" i="0" dirty="0">
                <a:effectLst/>
                <a:latin typeface="ui-sans-serif"/>
              </a:rPr>
              <a:t>D vitamini eksikliği ve asidoz</a:t>
            </a:r>
            <a:r>
              <a:rPr lang="tr-TR" sz="1800" b="0" i="0" dirty="0">
                <a:effectLst/>
                <a:latin typeface="ui-sans-serif"/>
              </a:rPr>
              <a:t> (HCO₃ &lt;22 mmol/L) varsa düzeltilmelidir.</a:t>
            </a:r>
          </a:p>
          <a:p>
            <a:endParaRPr lang="tr-TR" sz="1800" dirty="0"/>
          </a:p>
        </p:txBody>
      </p:sp>
    </p:spTree>
    <p:extLst>
      <p:ext uri="{BB962C8B-B14F-4D97-AF65-F5344CB8AC3E}">
        <p14:creationId xmlns:p14="http://schemas.microsoft.com/office/powerpoint/2010/main" val="253626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6AB7-CD34-43D1-B686-75E52E8F37B4}"/>
              </a:ext>
            </a:extLst>
          </p:cNvPr>
          <p:cNvSpPr>
            <a:spLocks noGrp="1"/>
          </p:cNvSpPr>
          <p:nvPr>
            <p:ph type="title"/>
          </p:nvPr>
        </p:nvSpPr>
        <p:spPr>
          <a:xfrm>
            <a:off x="838200" y="0"/>
            <a:ext cx="10515600" cy="1325563"/>
          </a:xfrm>
        </p:spPr>
        <p:txBody>
          <a:bodyPr>
            <a:normAutofit/>
          </a:bodyPr>
          <a:lstStyle/>
          <a:p>
            <a:r>
              <a:rPr lang="tr-TR" sz="3200" b="1" dirty="0"/>
              <a:t>eGFR düzeyi, olumsuz sonuçlar ilişkililidir</a:t>
            </a:r>
            <a:endParaRPr lang="tr-TR" sz="3200" dirty="0"/>
          </a:p>
        </p:txBody>
      </p:sp>
      <p:pic>
        <p:nvPicPr>
          <p:cNvPr id="4" name="Content Placeholder 3">
            <a:extLst>
              <a:ext uri="{FF2B5EF4-FFF2-40B4-BE49-F238E27FC236}">
                <a16:creationId xmlns:a16="http://schemas.microsoft.com/office/drawing/2014/main" id="{D75D52D5-7F00-68E7-BB56-6604B4A9DA84}"/>
              </a:ext>
            </a:extLst>
          </p:cNvPr>
          <p:cNvPicPr>
            <a:picLocks noGrp="1" noChangeAspect="1"/>
          </p:cNvPicPr>
          <p:nvPr>
            <p:ph idx="1"/>
          </p:nvPr>
        </p:nvPicPr>
        <p:blipFill>
          <a:blip r:embed="rId2"/>
          <a:stretch>
            <a:fillRect/>
          </a:stretch>
        </p:blipFill>
        <p:spPr>
          <a:xfrm>
            <a:off x="838200" y="1052736"/>
            <a:ext cx="10631624" cy="5406069"/>
          </a:xfrm>
          <a:prstGeom prst="rect">
            <a:avLst/>
          </a:prstGeom>
        </p:spPr>
      </p:pic>
      <p:sp>
        <p:nvSpPr>
          <p:cNvPr id="6" name="TextBox 5">
            <a:extLst>
              <a:ext uri="{FF2B5EF4-FFF2-40B4-BE49-F238E27FC236}">
                <a16:creationId xmlns:a16="http://schemas.microsoft.com/office/drawing/2014/main" id="{5D68E4B6-60A8-5AB1-5DE0-8448B3A66F00}"/>
              </a:ext>
            </a:extLst>
          </p:cNvPr>
          <p:cNvSpPr txBox="1"/>
          <p:nvPr/>
        </p:nvSpPr>
        <p:spPr>
          <a:xfrm>
            <a:off x="8688288" y="6380183"/>
            <a:ext cx="6097978" cy="369332"/>
          </a:xfrm>
          <a:prstGeom prst="rect">
            <a:avLst/>
          </a:prstGeom>
          <a:noFill/>
        </p:spPr>
        <p:txBody>
          <a:bodyPr wrap="square">
            <a:spAutoFit/>
          </a:bodyPr>
          <a:lstStyle/>
          <a:p>
            <a:r>
              <a:rPr lang="tr-TR" dirty="0"/>
              <a:t>JAMA. 2023;330(13):1266–1277</a:t>
            </a:r>
          </a:p>
        </p:txBody>
      </p:sp>
    </p:spTree>
    <p:extLst>
      <p:ext uri="{BB962C8B-B14F-4D97-AF65-F5344CB8AC3E}">
        <p14:creationId xmlns:p14="http://schemas.microsoft.com/office/powerpoint/2010/main" val="32151710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3766D-0296-F7A2-3AE3-435FBEFC77F4}"/>
              </a:ext>
            </a:extLst>
          </p:cNvPr>
          <p:cNvSpPr>
            <a:spLocks noGrp="1"/>
          </p:cNvSpPr>
          <p:nvPr>
            <p:ph type="title"/>
          </p:nvPr>
        </p:nvSpPr>
        <p:spPr>
          <a:xfrm>
            <a:off x="1210516" y="0"/>
            <a:ext cx="9849751" cy="1349671"/>
          </a:xfrm>
        </p:spPr>
        <p:txBody>
          <a:bodyPr anchor="b">
            <a:normAutofit/>
          </a:bodyPr>
          <a:lstStyle/>
          <a:p>
            <a:r>
              <a:rPr lang="tr-TR" sz="4200" b="1" dirty="0"/>
              <a:t>Diyaliz mi Konservatif Tedavi mi? – Karar Aşaması</a:t>
            </a:r>
            <a:endParaRPr lang="tr-TR" sz="4200" dirty="0"/>
          </a:p>
        </p:txBody>
      </p:sp>
      <p:sp>
        <p:nvSpPr>
          <p:cNvPr id="3" name="Content Placeholder 2">
            <a:extLst>
              <a:ext uri="{FF2B5EF4-FFF2-40B4-BE49-F238E27FC236}">
                <a16:creationId xmlns:a16="http://schemas.microsoft.com/office/drawing/2014/main" id="{6A3CCB3D-DAA0-820D-CA5F-BD9A9091C246}"/>
              </a:ext>
            </a:extLst>
          </p:cNvPr>
          <p:cNvSpPr>
            <a:spLocks noGrp="1"/>
          </p:cNvSpPr>
          <p:nvPr>
            <p:ph idx="1"/>
          </p:nvPr>
        </p:nvSpPr>
        <p:spPr>
          <a:xfrm>
            <a:off x="1191280" y="1433349"/>
            <a:ext cx="9849751" cy="5187419"/>
          </a:xfrm>
        </p:spPr>
        <p:txBody>
          <a:bodyPr anchor="ctr">
            <a:normAutofit/>
          </a:bodyPr>
          <a:lstStyle/>
          <a:p>
            <a:r>
              <a:rPr lang="tr-TR" sz="1800" b="1" i="0" dirty="0">
                <a:effectLst/>
                <a:latin typeface="ui-sans-serif"/>
              </a:rPr>
              <a:t>Yüksek Mortalite:</a:t>
            </a:r>
            <a:endParaRPr lang="tr-TR" sz="1800" b="0" i="0" dirty="0">
              <a:effectLst/>
              <a:latin typeface="ui-sans-serif"/>
            </a:endParaRPr>
          </a:p>
          <a:p>
            <a:r>
              <a:rPr lang="tr-TR" sz="1800" b="0" i="0" dirty="0">
                <a:effectLst/>
                <a:latin typeface="ui-sans-serif"/>
              </a:rPr>
              <a:t>75 yaş kırılgan KBH hastalarında </a:t>
            </a:r>
            <a:r>
              <a:rPr lang="tr-TR" sz="1800" b="1" i="0" dirty="0">
                <a:effectLst/>
                <a:latin typeface="ui-sans-serif"/>
              </a:rPr>
              <a:t>diyaliz sonrası 1 yıllık mortalite %30–40</a:t>
            </a:r>
            <a:r>
              <a:rPr lang="tr-TR" sz="1800" b="0" i="0" dirty="0">
                <a:effectLst/>
                <a:latin typeface="ui-sans-serif"/>
              </a:rPr>
              <a:t>’lara ulaşabilir.</a:t>
            </a:r>
            <a:br>
              <a:rPr lang="tr-TR" sz="1800" b="0" i="0" dirty="0">
                <a:effectLst/>
                <a:latin typeface="ui-sans-serif"/>
              </a:rPr>
            </a:br>
            <a:r>
              <a:rPr lang="tr-TR" sz="1800" b="0" i="0" dirty="0">
                <a:effectLst/>
                <a:latin typeface="ui-sans-serif"/>
              </a:rPr>
              <a:t>Diyaliz yaşam süresini anlamlı uzatmasa da hastanede geçirilen süreyi artırabilir.</a:t>
            </a:r>
          </a:p>
          <a:p>
            <a:r>
              <a:rPr lang="tr-TR" sz="1800" b="1" i="0" dirty="0">
                <a:effectLst/>
                <a:latin typeface="ui-sans-serif"/>
              </a:rPr>
              <a:t>Konservatif (</a:t>
            </a:r>
            <a:r>
              <a:rPr lang="tr-TR" sz="1800" b="1" i="0" dirty="0" err="1">
                <a:effectLst/>
                <a:latin typeface="ui-sans-serif"/>
              </a:rPr>
              <a:t>Diyalizsiz</a:t>
            </a:r>
            <a:r>
              <a:rPr lang="tr-TR" sz="1800" b="1" i="0" dirty="0">
                <a:effectLst/>
                <a:latin typeface="ui-sans-serif"/>
              </a:rPr>
              <a:t>) Tedavi:</a:t>
            </a:r>
            <a:br>
              <a:rPr lang="tr-TR" sz="1800" b="0" i="0" dirty="0">
                <a:effectLst/>
                <a:latin typeface="ui-sans-serif"/>
              </a:rPr>
            </a:br>
            <a:r>
              <a:rPr lang="tr-TR" sz="1800" b="0" i="0" dirty="0">
                <a:effectLst/>
                <a:latin typeface="ui-sans-serif"/>
              </a:rPr>
              <a:t>Diyaliz yapılmayan hastalarda </a:t>
            </a:r>
            <a:r>
              <a:rPr lang="tr-TR" sz="1800" b="1" i="0" dirty="0">
                <a:effectLst/>
                <a:latin typeface="ui-sans-serif"/>
              </a:rPr>
              <a:t>aktif semptom kontrolü ve yaşam kalitesi odaklı bakım</a:t>
            </a:r>
            <a:r>
              <a:rPr lang="tr-TR" sz="1800" b="0" i="0" dirty="0">
                <a:effectLst/>
                <a:latin typeface="ui-sans-serif"/>
              </a:rPr>
              <a:t> uygulanır.</a:t>
            </a:r>
            <a:br>
              <a:rPr lang="tr-TR" sz="1800" b="0" i="0" dirty="0">
                <a:effectLst/>
                <a:latin typeface="ui-sans-serif"/>
              </a:rPr>
            </a:br>
            <a:r>
              <a:rPr lang="tr-TR" sz="1800" b="0" i="0" dirty="0">
                <a:effectLst/>
                <a:latin typeface="ui-sans-serif"/>
              </a:rPr>
              <a:t>Bu yaklaşım “bakımsızlık” değil, </a:t>
            </a:r>
            <a:r>
              <a:rPr lang="tr-TR" sz="1800" b="1" i="0" dirty="0">
                <a:effectLst/>
                <a:latin typeface="ui-sans-serif"/>
              </a:rPr>
              <a:t>aktif palyatif ve destekleyici tedavi</a:t>
            </a:r>
            <a:r>
              <a:rPr lang="tr-TR" sz="1800" b="0" i="0" dirty="0">
                <a:effectLst/>
                <a:latin typeface="ui-sans-serif"/>
              </a:rPr>
              <a:t> anlamına gelir.</a:t>
            </a:r>
          </a:p>
          <a:p>
            <a:r>
              <a:rPr lang="tr-TR" sz="1800" b="1" i="0" dirty="0">
                <a:effectLst/>
                <a:latin typeface="ui-sans-serif"/>
              </a:rPr>
              <a:t>Diyalizin Getirileri ve Götürüleri:</a:t>
            </a:r>
            <a:br>
              <a:rPr lang="tr-TR" sz="1800" b="0" i="0" dirty="0">
                <a:effectLst/>
                <a:latin typeface="ui-sans-serif"/>
              </a:rPr>
            </a:br>
            <a:r>
              <a:rPr lang="tr-TR" sz="1800" b="0" i="0" dirty="0">
                <a:effectLst/>
                <a:latin typeface="ui-sans-serif"/>
              </a:rPr>
              <a:t>Yaşlılarda diyaliz yaşam süresini uzatabilir;</a:t>
            </a:r>
            <a:br>
              <a:rPr lang="tr-TR" sz="1800" b="0" i="0" dirty="0">
                <a:effectLst/>
                <a:latin typeface="ui-sans-serif"/>
              </a:rPr>
            </a:br>
            <a:r>
              <a:rPr lang="tr-TR" sz="1800" b="0" i="0" dirty="0">
                <a:effectLst/>
                <a:latin typeface="ui-sans-serif"/>
              </a:rPr>
              <a:t>ancak </a:t>
            </a:r>
            <a:r>
              <a:rPr lang="tr-TR" sz="1800" b="1" i="0" dirty="0">
                <a:effectLst/>
                <a:latin typeface="ui-sans-serif"/>
              </a:rPr>
              <a:t>seyahat, diyet kısıtlaması, iğne, hastane yatışı</a:t>
            </a:r>
            <a:r>
              <a:rPr lang="tr-TR" sz="1800" b="0" i="0" dirty="0">
                <a:effectLst/>
                <a:latin typeface="ui-sans-serif"/>
              </a:rPr>
              <a:t> gibi nedenlerle yaşam kalitesini düşürebilir.</a:t>
            </a:r>
            <a:br>
              <a:rPr lang="tr-TR" sz="1800" b="0" i="0" dirty="0">
                <a:effectLst/>
                <a:latin typeface="ui-sans-serif"/>
              </a:rPr>
            </a:br>
            <a:r>
              <a:rPr lang="tr-TR" sz="1800" b="0" i="0" dirty="0">
                <a:effectLst/>
                <a:latin typeface="ui-sans-serif"/>
              </a:rPr>
              <a:t>Bu nedenle tedavi, </a:t>
            </a:r>
            <a:r>
              <a:rPr lang="tr-TR" sz="1800" b="1" i="0" dirty="0">
                <a:effectLst/>
                <a:latin typeface="ui-sans-serif"/>
              </a:rPr>
              <a:t>hasta tercihi ve hedeflerine göre</a:t>
            </a:r>
            <a:r>
              <a:rPr lang="tr-TR" sz="1800" b="0" i="0" dirty="0">
                <a:effectLst/>
                <a:latin typeface="ui-sans-serif"/>
              </a:rPr>
              <a:t> belirlenmelidir.</a:t>
            </a:r>
          </a:p>
          <a:p>
            <a:r>
              <a:rPr lang="tr-TR" sz="1800" b="1" i="0" dirty="0">
                <a:effectLst/>
                <a:latin typeface="ui-sans-serif"/>
              </a:rPr>
              <a:t>Kılavuz Önerisi:</a:t>
            </a:r>
            <a:br>
              <a:rPr lang="tr-TR" sz="1800" b="0" i="0" dirty="0">
                <a:effectLst/>
                <a:latin typeface="ui-sans-serif"/>
              </a:rPr>
            </a:br>
            <a:r>
              <a:rPr lang="tr-TR" sz="1800" b="0" i="0" dirty="0">
                <a:effectLst/>
                <a:latin typeface="ui-sans-serif"/>
              </a:rPr>
              <a:t>KDIGO 2024, her hastaya </a:t>
            </a:r>
            <a:r>
              <a:rPr lang="tr-TR" sz="1800" b="1" i="0" dirty="0">
                <a:effectLst/>
                <a:latin typeface="ui-sans-serif"/>
              </a:rPr>
              <a:t>diyaliz + transplant </a:t>
            </a:r>
            <a:r>
              <a:rPr lang="tr-TR" sz="1800" b="1" i="0" dirty="0" err="1">
                <a:effectLst/>
                <a:latin typeface="ui-sans-serif"/>
              </a:rPr>
              <a:t>vs</a:t>
            </a:r>
            <a:r>
              <a:rPr lang="tr-TR" sz="1800" b="1" i="0" dirty="0">
                <a:effectLst/>
                <a:latin typeface="ui-sans-serif"/>
              </a:rPr>
              <a:t> konservatif bakım</a:t>
            </a:r>
            <a:r>
              <a:rPr lang="tr-TR" sz="1800" b="0" i="0" dirty="0">
                <a:effectLst/>
                <a:latin typeface="ui-sans-serif"/>
              </a:rPr>
              <a:t> seçeneklerinin açıkça anlatılmasını önerir.</a:t>
            </a:r>
            <a:br>
              <a:rPr lang="tr-TR" sz="1800" b="0" i="0" dirty="0">
                <a:effectLst/>
                <a:latin typeface="ui-sans-serif"/>
              </a:rPr>
            </a:br>
            <a:r>
              <a:rPr lang="tr-TR" sz="1800" b="0" i="0" dirty="0">
                <a:effectLst/>
                <a:latin typeface="ui-sans-serif"/>
              </a:rPr>
              <a:t>Karar sürecinde hastanın tercihi saygıyla dikkate alınmalı; palyatif bakım ve evde sağlık hizmetleri erişimi sağlanmalıdır.</a:t>
            </a:r>
          </a:p>
          <a:p>
            <a:pPr>
              <a:buNone/>
            </a:pPr>
            <a:br>
              <a:rPr lang="tr-TR" sz="1800" dirty="0"/>
            </a:br>
            <a:endParaRPr lang="tr-TR" sz="1800" dirty="0"/>
          </a:p>
        </p:txBody>
      </p:sp>
    </p:spTree>
    <p:extLst>
      <p:ext uri="{BB962C8B-B14F-4D97-AF65-F5344CB8AC3E}">
        <p14:creationId xmlns:p14="http://schemas.microsoft.com/office/powerpoint/2010/main" val="35935303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B5A9-83DC-9F6D-08FD-1248CA95B51F}"/>
              </a:ext>
            </a:extLst>
          </p:cNvPr>
          <p:cNvSpPr>
            <a:spLocks noGrp="1"/>
          </p:cNvSpPr>
          <p:nvPr>
            <p:ph type="title"/>
          </p:nvPr>
        </p:nvSpPr>
        <p:spPr/>
        <p:txBody>
          <a:bodyPr>
            <a:normAutofit/>
          </a:bodyPr>
          <a:lstStyle/>
          <a:p>
            <a:r>
              <a:rPr lang="tr-TR" b="1" dirty="0"/>
              <a:t>Paylaşılan Karar Verme – Hasta ve Aileyle İletişim</a:t>
            </a:r>
            <a:endParaRPr lang="tr-TR" dirty="0"/>
          </a:p>
        </p:txBody>
      </p:sp>
      <p:sp>
        <p:nvSpPr>
          <p:cNvPr id="3" name="Content Placeholder 2">
            <a:extLst>
              <a:ext uri="{FF2B5EF4-FFF2-40B4-BE49-F238E27FC236}">
                <a16:creationId xmlns:a16="http://schemas.microsoft.com/office/drawing/2014/main" id="{9CE07423-90DF-21A4-A11C-D14FB6D63FD9}"/>
              </a:ext>
            </a:extLst>
          </p:cNvPr>
          <p:cNvSpPr>
            <a:spLocks noGrp="1"/>
          </p:cNvSpPr>
          <p:nvPr>
            <p:ph idx="1"/>
          </p:nvPr>
        </p:nvSpPr>
        <p:spPr/>
        <p:txBody>
          <a:bodyPr>
            <a:normAutofit fontScale="70000" lnSpcReduction="20000"/>
          </a:bodyPr>
          <a:lstStyle/>
          <a:p>
            <a:r>
              <a:rPr lang="tr-TR" b="1" i="0" dirty="0">
                <a:solidFill>
                  <a:srgbClr val="0D0D0D"/>
                </a:solidFill>
                <a:effectLst/>
                <a:latin typeface="ui-sans-serif"/>
              </a:rPr>
              <a:t>Ortak Karar Verme Süreci:</a:t>
            </a:r>
            <a:br>
              <a:rPr lang="tr-TR" b="0" i="0" dirty="0">
                <a:solidFill>
                  <a:srgbClr val="0D0D0D"/>
                </a:solidFill>
                <a:effectLst/>
                <a:latin typeface="ui-sans-serif"/>
              </a:rPr>
            </a:br>
            <a:r>
              <a:rPr lang="tr-TR" b="0" i="0" dirty="0">
                <a:solidFill>
                  <a:srgbClr val="0D0D0D"/>
                </a:solidFill>
                <a:effectLst/>
                <a:latin typeface="ui-sans-serif"/>
              </a:rPr>
              <a:t>Yaşlı KBH hastalarında (özellikle son dönem yaklaşırken) tedavi kararları </a:t>
            </a:r>
            <a:r>
              <a:rPr lang="tr-TR" b="1" i="0" dirty="0">
                <a:solidFill>
                  <a:srgbClr val="0D0D0D"/>
                </a:solidFill>
                <a:effectLst/>
                <a:latin typeface="ui-sans-serif"/>
              </a:rPr>
              <a:t>hasta, aile ve ekip birlikte</a:t>
            </a:r>
            <a:r>
              <a:rPr lang="tr-TR" b="0" i="0" dirty="0">
                <a:solidFill>
                  <a:srgbClr val="0D0D0D"/>
                </a:solidFill>
                <a:effectLst/>
                <a:latin typeface="ui-sans-serif"/>
              </a:rPr>
              <a:t> verilmelidir.</a:t>
            </a:r>
            <a:br>
              <a:rPr lang="tr-TR" b="0" i="0" dirty="0">
                <a:solidFill>
                  <a:srgbClr val="0D0D0D"/>
                </a:solidFill>
                <a:effectLst/>
                <a:latin typeface="ui-sans-serif"/>
              </a:rPr>
            </a:br>
            <a:r>
              <a:rPr lang="tr-TR" b="1" i="0" dirty="0">
                <a:solidFill>
                  <a:srgbClr val="0D0D0D"/>
                </a:solidFill>
                <a:effectLst/>
                <a:latin typeface="ui-sans-serif"/>
              </a:rPr>
              <a:t>Hasta karar destek araçları</a:t>
            </a:r>
            <a:r>
              <a:rPr lang="tr-TR" b="0" i="0" dirty="0">
                <a:solidFill>
                  <a:srgbClr val="0D0D0D"/>
                </a:solidFill>
                <a:effectLst/>
                <a:latin typeface="ui-sans-serif"/>
              </a:rPr>
              <a:t> (ör. broşür, video) süreci kolaylaştırır.</a:t>
            </a:r>
          </a:p>
          <a:p>
            <a:r>
              <a:rPr lang="tr-TR" b="1" i="0" dirty="0">
                <a:solidFill>
                  <a:srgbClr val="0D0D0D"/>
                </a:solidFill>
                <a:effectLst/>
                <a:latin typeface="ui-sans-serif"/>
              </a:rPr>
              <a:t>İletişimde Dikkat Noktaları:</a:t>
            </a:r>
            <a:br>
              <a:rPr lang="tr-TR" b="0" i="0" dirty="0">
                <a:solidFill>
                  <a:srgbClr val="0D0D0D"/>
                </a:solidFill>
                <a:effectLst/>
                <a:latin typeface="ui-sans-serif"/>
              </a:rPr>
            </a:br>
            <a:r>
              <a:rPr lang="tr-TR" b="0" i="0" dirty="0">
                <a:solidFill>
                  <a:srgbClr val="0D0D0D"/>
                </a:solidFill>
                <a:effectLst/>
                <a:latin typeface="ui-sans-serif"/>
              </a:rPr>
              <a:t>Yaşam sonu konular hassasiyetle ele alınmalıdır.</a:t>
            </a:r>
            <a:br>
              <a:rPr lang="tr-TR" b="0" i="0" dirty="0">
                <a:solidFill>
                  <a:srgbClr val="0D0D0D"/>
                </a:solidFill>
                <a:effectLst/>
                <a:latin typeface="ui-sans-serif"/>
              </a:rPr>
            </a:br>
            <a:r>
              <a:rPr lang="tr-TR" b="0" i="0" dirty="0">
                <a:solidFill>
                  <a:srgbClr val="0D0D0D"/>
                </a:solidFill>
                <a:effectLst/>
                <a:latin typeface="ui-sans-serif"/>
              </a:rPr>
              <a:t>“Ciddi hastalık konuşma kılavuzları” yararlıdır.</a:t>
            </a:r>
            <a:br>
              <a:rPr lang="tr-TR" b="0" i="0" dirty="0">
                <a:solidFill>
                  <a:srgbClr val="0D0D0D"/>
                </a:solidFill>
                <a:effectLst/>
                <a:latin typeface="ui-sans-serif"/>
              </a:rPr>
            </a:br>
            <a:r>
              <a:rPr lang="tr-TR" b="0" i="0" dirty="0">
                <a:solidFill>
                  <a:srgbClr val="0D0D0D"/>
                </a:solidFill>
                <a:effectLst/>
                <a:latin typeface="ui-sans-serif"/>
              </a:rPr>
              <a:t>Sayısal risk yerine </a:t>
            </a:r>
            <a:r>
              <a:rPr lang="tr-TR" b="1" i="0" dirty="0">
                <a:solidFill>
                  <a:srgbClr val="0D0D0D"/>
                </a:solidFill>
                <a:effectLst/>
                <a:latin typeface="ui-sans-serif"/>
              </a:rPr>
              <a:t>“düşük” veya “orta olasılık”</a:t>
            </a:r>
            <a:r>
              <a:rPr lang="tr-TR" b="0" i="0" dirty="0">
                <a:solidFill>
                  <a:srgbClr val="0D0D0D"/>
                </a:solidFill>
                <a:effectLst/>
                <a:latin typeface="ui-sans-serif"/>
              </a:rPr>
              <a:t> gibi ifadeler ve açık, nazik dil tercih edilmelidir.</a:t>
            </a:r>
          </a:p>
          <a:p>
            <a:r>
              <a:rPr lang="tr-TR" b="1" i="0" dirty="0">
                <a:solidFill>
                  <a:srgbClr val="0D0D0D"/>
                </a:solidFill>
                <a:effectLst/>
                <a:latin typeface="ui-sans-serif"/>
              </a:rPr>
              <a:t>Aile ve Bakıcıların Dahil Edilmesi:</a:t>
            </a:r>
            <a:br>
              <a:rPr lang="tr-TR" b="0" i="0" dirty="0">
                <a:solidFill>
                  <a:srgbClr val="0D0D0D"/>
                </a:solidFill>
                <a:effectLst/>
                <a:latin typeface="ui-sans-serif"/>
              </a:rPr>
            </a:br>
            <a:r>
              <a:rPr lang="tr-TR" b="0" i="0" dirty="0">
                <a:solidFill>
                  <a:srgbClr val="0D0D0D"/>
                </a:solidFill>
                <a:effectLst/>
                <a:latin typeface="ui-sans-serif"/>
              </a:rPr>
              <a:t>Bilişsel zorluğu olan hastalarda, </a:t>
            </a:r>
            <a:r>
              <a:rPr lang="tr-TR" b="1" i="0" dirty="0">
                <a:solidFill>
                  <a:srgbClr val="0D0D0D"/>
                </a:solidFill>
                <a:effectLst/>
                <a:latin typeface="ui-sans-serif"/>
              </a:rPr>
              <a:t>aile veya bakım verenler</a:t>
            </a:r>
            <a:r>
              <a:rPr lang="tr-TR" b="0" i="0" dirty="0">
                <a:solidFill>
                  <a:srgbClr val="0D0D0D"/>
                </a:solidFill>
                <a:effectLst/>
                <a:latin typeface="ui-sans-serif"/>
              </a:rPr>
              <a:t> sürece mutlaka dâhil edilmelidir.</a:t>
            </a:r>
            <a:br>
              <a:rPr lang="tr-TR" b="0" i="0" dirty="0">
                <a:solidFill>
                  <a:srgbClr val="0D0D0D"/>
                </a:solidFill>
                <a:effectLst/>
                <a:latin typeface="ui-sans-serif"/>
              </a:rPr>
            </a:br>
            <a:r>
              <a:rPr lang="tr-TR" b="0" i="0" dirty="0">
                <a:solidFill>
                  <a:srgbClr val="0D0D0D"/>
                </a:solidFill>
                <a:effectLst/>
                <a:latin typeface="ui-sans-serif"/>
              </a:rPr>
              <a:t>Aile desteği, tedaviye uyum ve kararların uygulanmasını kolaylaştırır.</a:t>
            </a:r>
          </a:p>
          <a:p>
            <a:r>
              <a:rPr lang="tr-TR" b="1" i="0" dirty="0">
                <a:solidFill>
                  <a:srgbClr val="0D0D0D"/>
                </a:solidFill>
                <a:effectLst/>
                <a:latin typeface="ui-sans-serif"/>
              </a:rPr>
              <a:t>Etik Çerçeve:</a:t>
            </a:r>
            <a:br>
              <a:rPr lang="tr-TR" b="0" i="0" dirty="0">
                <a:solidFill>
                  <a:srgbClr val="0D0D0D"/>
                </a:solidFill>
                <a:effectLst/>
                <a:latin typeface="ui-sans-serif"/>
              </a:rPr>
            </a:br>
            <a:r>
              <a:rPr lang="tr-TR" b="0" i="0" dirty="0">
                <a:solidFill>
                  <a:srgbClr val="0D0D0D"/>
                </a:solidFill>
                <a:effectLst/>
                <a:latin typeface="ui-sans-serif"/>
              </a:rPr>
              <a:t>Kararlarda </a:t>
            </a:r>
            <a:r>
              <a:rPr lang="tr-TR" b="1" i="0" dirty="0">
                <a:solidFill>
                  <a:srgbClr val="0D0D0D"/>
                </a:solidFill>
                <a:effectLst/>
                <a:latin typeface="ui-sans-serif"/>
              </a:rPr>
              <a:t>özerklik</a:t>
            </a:r>
            <a:r>
              <a:rPr lang="tr-TR" b="0" i="0" dirty="0">
                <a:solidFill>
                  <a:srgbClr val="0D0D0D"/>
                </a:solidFill>
                <a:effectLst/>
                <a:latin typeface="ui-sans-serif"/>
              </a:rPr>
              <a:t>, </a:t>
            </a:r>
            <a:r>
              <a:rPr lang="tr-TR" b="1" i="0" dirty="0">
                <a:solidFill>
                  <a:srgbClr val="0D0D0D"/>
                </a:solidFill>
                <a:effectLst/>
                <a:latin typeface="ui-sans-serif"/>
              </a:rPr>
              <a:t>yarar-zarar dengesi</a:t>
            </a:r>
            <a:r>
              <a:rPr lang="tr-TR" b="0" i="0" dirty="0">
                <a:solidFill>
                  <a:srgbClr val="0D0D0D"/>
                </a:solidFill>
                <a:effectLst/>
                <a:latin typeface="ui-sans-serif"/>
              </a:rPr>
              <a:t> ve </a:t>
            </a:r>
            <a:r>
              <a:rPr lang="tr-TR" b="1" i="0" dirty="0">
                <a:solidFill>
                  <a:srgbClr val="0D0D0D"/>
                </a:solidFill>
                <a:effectLst/>
                <a:latin typeface="ui-sans-serif"/>
              </a:rPr>
              <a:t>adalet</a:t>
            </a:r>
            <a:r>
              <a:rPr lang="tr-TR" b="0" i="0" dirty="0">
                <a:solidFill>
                  <a:srgbClr val="0D0D0D"/>
                </a:solidFill>
                <a:effectLst/>
                <a:latin typeface="ui-sans-serif"/>
              </a:rPr>
              <a:t> ilkeleri esas alınır.</a:t>
            </a:r>
            <a:br>
              <a:rPr lang="tr-TR" b="0" i="0" dirty="0">
                <a:solidFill>
                  <a:srgbClr val="0D0D0D"/>
                </a:solidFill>
                <a:effectLst/>
                <a:latin typeface="ui-sans-serif"/>
              </a:rPr>
            </a:br>
            <a:r>
              <a:rPr lang="tr-TR" b="0" i="0" dirty="0">
                <a:solidFill>
                  <a:srgbClr val="0D0D0D"/>
                </a:solidFill>
                <a:effectLst/>
                <a:latin typeface="ui-sans-serif"/>
              </a:rPr>
              <a:t>Amaç, hastanın değerlerine saygı gösterirken gereksiz yük bindirmemektir.</a:t>
            </a:r>
            <a:br>
              <a:rPr lang="tr-TR" b="0" i="0" dirty="0">
                <a:solidFill>
                  <a:srgbClr val="0D0D0D"/>
                </a:solidFill>
                <a:effectLst/>
                <a:latin typeface="ui-sans-serif"/>
              </a:rPr>
            </a:br>
            <a:r>
              <a:rPr lang="tr-TR" b="0" i="0" dirty="0">
                <a:solidFill>
                  <a:srgbClr val="0D0D0D"/>
                </a:solidFill>
                <a:effectLst/>
                <a:latin typeface="ui-sans-serif"/>
              </a:rPr>
              <a:t>Hastaya tüm seçeneklere (ör. konservatif bakım) erişim sunulmalıdır.</a:t>
            </a:r>
          </a:p>
          <a:p>
            <a:endParaRPr lang="tr-TR" dirty="0"/>
          </a:p>
        </p:txBody>
      </p:sp>
    </p:spTree>
    <p:extLst>
      <p:ext uri="{BB962C8B-B14F-4D97-AF65-F5344CB8AC3E}">
        <p14:creationId xmlns:p14="http://schemas.microsoft.com/office/powerpoint/2010/main" val="4032833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F87B-6518-9411-C137-D472FA36C61E}"/>
              </a:ext>
            </a:extLst>
          </p:cNvPr>
          <p:cNvSpPr>
            <a:spLocks noGrp="1"/>
          </p:cNvSpPr>
          <p:nvPr>
            <p:ph type="title"/>
          </p:nvPr>
        </p:nvSpPr>
        <p:spPr/>
        <p:txBody>
          <a:bodyPr>
            <a:normAutofit/>
          </a:bodyPr>
          <a:lstStyle/>
          <a:p>
            <a:r>
              <a:rPr lang="tr-TR" b="1" dirty="0"/>
              <a:t>Temel Klinik Algoritma (1) – Değerlendirme ve Takip</a:t>
            </a:r>
            <a:endParaRPr lang="tr-TR" dirty="0"/>
          </a:p>
        </p:txBody>
      </p:sp>
      <p:sp>
        <p:nvSpPr>
          <p:cNvPr id="3" name="Content Placeholder 2">
            <a:extLst>
              <a:ext uri="{FF2B5EF4-FFF2-40B4-BE49-F238E27FC236}">
                <a16:creationId xmlns:a16="http://schemas.microsoft.com/office/drawing/2014/main" id="{FBFE7666-1440-E410-F819-F3AEAC814256}"/>
              </a:ext>
            </a:extLst>
          </p:cNvPr>
          <p:cNvSpPr>
            <a:spLocks noGrp="1"/>
          </p:cNvSpPr>
          <p:nvPr>
            <p:ph idx="1"/>
          </p:nvPr>
        </p:nvSpPr>
        <p:spPr>
          <a:xfrm>
            <a:off x="479376" y="1654870"/>
            <a:ext cx="10802416" cy="4351338"/>
          </a:xfrm>
        </p:spPr>
        <p:txBody>
          <a:bodyPr>
            <a:normAutofit fontScale="70000" lnSpcReduction="20000"/>
          </a:bodyPr>
          <a:lstStyle/>
          <a:p>
            <a:r>
              <a:rPr lang="tr-TR" b="1" i="0" dirty="0">
                <a:solidFill>
                  <a:srgbClr val="0D0D0D"/>
                </a:solidFill>
                <a:effectLst/>
                <a:latin typeface="ui-sans-serif"/>
              </a:rPr>
              <a:t>1. Tarama ve Teşhis:</a:t>
            </a:r>
            <a:br>
              <a:rPr lang="tr-TR" b="0" i="0" dirty="0">
                <a:solidFill>
                  <a:srgbClr val="0D0D0D"/>
                </a:solidFill>
                <a:effectLst/>
                <a:latin typeface="ui-sans-serif"/>
              </a:rPr>
            </a:br>
            <a:r>
              <a:rPr lang="tr-TR" b="0" i="0" dirty="0">
                <a:solidFill>
                  <a:srgbClr val="0D0D0D"/>
                </a:solidFill>
                <a:effectLst/>
                <a:latin typeface="ui-sans-serif"/>
              </a:rPr>
              <a:t>65 yaş üstü veya HT, DM, KVH öyküsü olan bireylerde periyodik </a:t>
            </a:r>
            <a:r>
              <a:rPr lang="tr-TR" b="1" i="0" dirty="0">
                <a:solidFill>
                  <a:srgbClr val="0D0D0D"/>
                </a:solidFill>
                <a:effectLst/>
                <a:latin typeface="ui-sans-serif"/>
              </a:rPr>
              <a:t>eGFR ve ACR</a:t>
            </a:r>
            <a:r>
              <a:rPr lang="tr-TR" b="0" i="0" dirty="0">
                <a:solidFill>
                  <a:srgbClr val="0D0D0D"/>
                </a:solidFill>
                <a:effectLst/>
                <a:latin typeface="ui-sans-serif"/>
              </a:rPr>
              <a:t> testleriyle tarama yapılır.</a:t>
            </a:r>
            <a:br>
              <a:rPr lang="tr-TR" b="0" i="0" dirty="0">
                <a:solidFill>
                  <a:srgbClr val="0D0D0D"/>
                </a:solidFill>
                <a:effectLst/>
                <a:latin typeface="ui-sans-serif"/>
              </a:rPr>
            </a:br>
            <a:r>
              <a:rPr lang="tr-TR" b="0" i="0" dirty="0">
                <a:solidFill>
                  <a:srgbClr val="0D0D0D"/>
                </a:solidFill>
                <a:effectLst/>
                <a:latin typeface="ui-sans-serif"/>
              </a:rPr>
              <a:t>GFR &lt;60 ve/veya </a:t>
            </a:r>
            <a:r>
              <a:rPr lang="tr-TR" b="0" i="0" dirty="0" err="1">
                <a:solidFill>
                  <a:srgbClr val="0D0D0D"/>
                </a:solidFill>
                <a:effectLst/>
                <a:latin typeface="ui-sans-serif"/>
              </a:rPr>
              <a:t>albuminüri</a:t>
            </a:r>
            <a:r>
              <a:rPr lang="tr-TR" b="0" i="0" dirty="0">
                <a:solidFill>
                  <a:srgbClr val="0D0D0D"/>
                </a:solidFill>
                <a:effectLst/>
                <a:latin typeface="ui-sans-serif"/>
              </a:rPr>
              <a:t> &gt;3 ay sürüyorsa KBH tanısı doğrulanır.</a:t>
            </a:r>
            <a:br>
              <a:rPr lang="tr-TR" b="0" i="0" dirty="0">
                <a:solidFill>
                  <a:srgbClr val="0D0D0D"/>
                </a:solidFill>
                <a:effectLst/>
                <a:latin typeface="ui-sans-serif"/>
              </a:rPr>
            </a:br>
            <a:r>
              <a:rPr lang="tr-TR" b="0" i="0" dirty="0">
                <a:solidFill>
                  <a:srgbClr val="0D0D0D"/>
                </a:solidFill>
                <a:effectLst/>
                <a:latin typeface="ui-sans-serif"/>
              </a:rPr>
              <a:t>Anatomik şüphe varsa </a:t>
            </a:r>
            <a:r>
              <a:rPr lang="tr-TR" b="1" i="0" dirty="0">
                <a:solidFill>
                  <a:srgbClr val="0D0D0D"/>
                </a:solidFill>
                <a:effectLst/>
                <a:latin typeface="ui-sans-serif"/>
              </a:rPr>
              <a:t>ultrason</a:t>
            </a:r>
            <a:r>
              <a:rPr lang="tr-TR" b="0" i="0" dirty="0">
                <a:solidFill>
                  <a:srgbClr val="0D0D0D"/>
                </a:solidFill>
                <a:effectLst/>
                <a:latin typeface="ui-sans-serif"/>
              </a:rPr>
              <a:t> ile böbrek boyutu ve obstrüksiyon değerlendirilir.</a:t>
            </a:r>
          </a:p>
          <a:p>
            <a:r>
              <a:rPr lang="tr-TR" b="1" i="0" dirty="0">
                <a:solidFill>
                  <a:srgbClr val="0D0D0D"/>
                </a:solidFill>
                <a:effectLst/>
                <a:latin typeface="ui-sans-serif"/>
              </a:rPr>
              <a:t>2. </a:t>
            </a:r>
            <a:r>
              <a:rPr lang="tr-TR" b="1" i="0" dirty="0" err="1">
                <a:solidFill>
                  <a:srgbClr val="0D0D0D"/>
                </a:solidFill>
                <a:effectLst/>
                <a:latin typeface="ui-sans-serif"/>
              </a:rPr>
              <a:t>Multifactöryel</a:t>
            </a:r>
            <a:r>
              <a:rPr lang="tr-TR" b="1" i="0" dirty="0">
                <a:solidFill>
                  <a:srgbClr val="0D0D0D"/>
                </a:solidFill>
                <a:effectLst/>
                <a:latin typeface="ui-sans-serif"/>
              </a:rPr>
              <a:t> Değerlendirme:</a:t>
            </a:r>
            <a:br>
              <a:rPr lang="tr-TR" b="0" i="0" dirty="0">
                <a:solidFill>
                  <a:srgbClr val="0D0D0D"/>
                </a:solidFill>
                <a:effectLst/>
                <a:latin typeface="ui-sans-serif"/>
              </a:rPr>
            </a:br>
            <a:r>
              <a:rPr lang="tr-TR" b="0" i="0" dirty="0">
                <a:solidFill>
                  <a:srgbClr val="0D0D0D"/>
                </a:solidFill>
                <a:effectLst/>
                <a:latin typeface="ui-sans-serif"/>
              </a:rPr>
              <a:t>Tanı sonrası, </a:t>
            </a:r>
            <a:r>
              <a:rPr lang="tr-TR" b="1" i="0" dirty="0" err="1">
                <a:solidFill>
                  <a:srgbClr val="0D0D0D"/>
                </a:solidFill>
                <a:effectLst/>
                <a:latin typeface="ui-sans-serif"/>
              </a:rPr>
              <a:t>etioloji</a:t>
            </a:r>
            <a:r>
              <a:rPr lang="tr-TR" b="1" i="0" dirty="0">
                <a:solidFill>
                  <a:srgbClr val="0D0D0D"/>
                </a:solidFill>
                <a:effectLst/>
                <a:latin typeface="ui-sans-serif"/>
              </a:rPr>
              <a:t> tespiti</a:t>
            </a:r>
            <a:r>
              <a:rPr lang="tr-TR" b="0" i="0" dirty="0">
                <a:solidFill>
                  <a:srgbClr val="0D0D0D"/>
                </a:solidFill>
                <a:effectLst/>
                <a:latin typeface="ui-sans-serif"/>
              </a:rPr>
              <a:t>, </a:t>
            </a:r>
            <a:r>
              <a:rPr lang="tr-TR" b="1" i="0" dirty="0">
                <a:solidFill>
                  <a:srgbClr val="0D0D0D"/>
                </a:solidFill>
                <a:effectLst/>
                <a:latin typeface="ui-sans-serif"/>
              </a:rPr>
              <a:t>komorbidite envanteri</a:t>
            </a:r>
            <a:r>
              <a:rPr lang="tr-TR" b="0" i="0" dirty="0">
                <a:solidFill>
                  <a:srgbClr val="0D0D0D"/>
                </a:solidFill>
                <a:effectLst/>
                <a:latin typeface="ui-sans-serif"/>
              </a:rPr>
              <a:t>, </a:t>
            </a:r>
            <a:r>
              <a:rPr lang="tr-TR" b="1" i="0" dirty="0">
                <a:solidFill>
                  <a:srgbClr val="0D0D0D"/>
                </a:solidFill>
                <a:effectLst/>
                <a:latin typeface="ui-sans-serif"/>
              </a:rPr>
              <a:t>kırılganlık taraması</a:t>
            </a:r>
            <a:r>
              <a:rPr lang="tr-TR" b="0" i="0" dirty="0">
                <a:solidFill>
                  <a:srgbClr val="0D0D0D"/>
                </a:solidFill>
                <a:effectLst/>
                <a:latin typeface="ui-sans-serif"/>
              </a:rPr>
              <a:t> ve </a:t>
            </a:r>
            <a:r>
              <a:rPr lang="tr-TR" b="1" i="0" dirty="0">
                <a:solidFill>
                  <a:srgbClr val="0D0D0D"/>
                </a:solidFill>
                <a:effectLst/>
                <a:latin typeface="ui-sans-serif"/>
              </a:rPr>
              <a:t>ilaç gözden geçirme</a:t>
            </a:r>
            <a:r>
              <a:rPr lang="tr-TR" b="0" i="0" dirty="0">
                <a:solidFill>
                  <a:srgbClr val="0D0D0D"/>
                </a:solidFill>
                <a:effectLst/>
                <a:latin typeface="ui-sans-serif"/>
              </a:rPr>
              <a:t> yapılır.</a:t>
            </a:r>
            <a:br>
              <a:rPr lang="tr-TR" b="0" i="0" dirty="0">
                <a:solidFill>
                  <a:srgbClr val="0D0D0D"/>
                </a:solidFill>
                <a:effectLst/>
                <a:latin typeface="ui-sans-serif"/>
              </a:rPr>
            </a:br>
            <a:r>
              <a:rPr lang="tr-TR" b="0" i="0" dirty="0">
                <a:solidFill>
                  <a:srgbClr val="0D0D0D"/>
                </a:solidFill>
                <a:effectLst/>
                <a:latin typeface="ui-sans-serif"/>
              </a:rPr>
              <a:t>Böylece hastanın hem böbrek hastalığı hem genel durumu bütüncül olarak değerlendirilir.</a:t>
            </a:r>
          </a:p>
          <a:p>
            <a:r>
              <a:rPr lang="tr-TR" b="1" i="0" dirty="0">
                <a:solidFill>
                  <a:srgbClr val="0D0D0D"/>
                </a:solidFill>
                <a:effectLst/>
                <a:latin typeface="ui-sans-serif"/>
              </a:rPr>
              <a:t>3. Risk </a:t>
            </a:r>
            <a:r>
              <a:rPr lang="tr-TR" b="1" i="0" dirty="0" err="1">
                <a:solidFill>
                  <a:srgbClr val="0D0D0D"/>
                </a:solidFill>
                <a:effectLst/>
                <a:latin typeface="ui-sans-serif"/>
              </a:rPr>
              <a:t>Stratifikasyonu</a:t>
            </a:r>
            <a:r>
              <a:rPr lang="tr-TR" b="1" i="0" dirty="0">
                <a:solidFill>
                  <a:srgbClr val="0D0D0D"/>
                </a:solidFill>
                <a:effectLst/>
                <a:latin typeface="ui-sans-serif"/>
              </a:rPr>
              <a:t>:</a:t>
            </a:r>
            <a:br>
              <a:rPr lang="tr-TR" b="0" i="0" dirty="0">
                <a:solidFill>
                  <a:srgbClr val="0D0D0D"/>
                </a:solidFill>
                <a:effectLst/>
                <a:latin typeface="ui-sans-serif"/>
              </a:rPr>
            </a:br>
            <a:r>
              <a:rPr lang="tr-TR" b="1" i="0" dirty="0">
                <a:solidFill>
                  <a:srgbClr val="0D0D0D"/>
                </a:solidFill>
                <a:effectLst/>
                <a:latin typeface="ui-sans-serif"/>
              </a:rPr>
              <a:t>KFRE skoru</a:t>
            </a:r>
            <a:r>
              <a:rPr lang="tr-TR" b="0" i="0" dirty="0">
                <a:solidFill>
                  <a:srgbClr val="0D0D0D"/>
                </a:solidFill>
                <a:effectLst/>
                <a:latin typeface="ui-sans-serif"/>
              </a:rPr>
              <a:t> ile ilerleme riski belirlenir.</a:t>
            </a:r>
            <a:br>
              <a:rPr lang="tr-TR" b="0" i="0" dirty="0">
                <a:solidFill>
                  <a:srgbClr val="0D0D0D"/>
                </a:solidFill>
                <a:effectLst/>
                <a:latin typeface="ui-sans-serif"/>
              </a:rPr>
            </a:br>
            <a:r>
              <a:rPr lang="tr-TR" b="0" i="0" dirty="0">
                <a:solidFill>
                  <a:srgbClr val="0D0D0D"/>
                </a:solidFill>
                <a:effectLst/>
                <a:latin typeface="ui-sans-serif"/>
              </a:rPr>
              <a:t>Ek olarak kardiyovasküler (SCORE2-OP) ve mortalite riskleri de hesaba katılır.</a:t>
            </a:r>
            <a:br>
              <a:rPr lang="tr-TR" b="0" i="0" dirty="0">
                <a:solidFill>
                  <a:srgbClr val="0D0D0D"/>
                </a:solidFill>
                <a:effectLst/>
                <a:latin typeface="ui-sans-serif"/>
              </a:rPr>
            </a:br>
            <a:r>
              <a:rPr lang="tr-TR" b="0" i="0" dirty="0">
                <a:solidFill>
                  <a:srgbClr val="0D0D0D"/>
                </a:solidFill>
                <a:effectLst/>
                <a:latin typeface="ui-sans-serif"/>
              </a:rPr>
              <a:t>Bu değerlendirme tedavi stratejisinin temelini oluşturur.</a:t>
            </a:r>
          </a:p>
          <a:p>
            <a:r>
              <a:rPr lang="tr-TR" b="1" i="0" dirty="0">
                <a:solidFill>
                  <a:srgbClr val="0D0D0D"/>
                </a:solidFill>
                <a:effectLst/>
                <a:latin typeface="ui-sans-serif"/>
              </a:rPr>
              <a:t>4. İzlem Planı:</a:t>
            </a:r>
            <a:br>
              <a:rPr lang="tr-TR" b="0" i="0" dirty="0">
                <a:solidFill>
                  <a:srgbClr val="0D0D0D"/>
                </a:solidFill>
                <a:effectLst/>
                <a:latin typeface="ui-sans-serif"/>
              </a:rPr>
            </a:br>
            <a:r>
              <a:rPr lang="tr-TR" b="0" i="0" dirty="0">
                <a:solidFill>
                  <a:srgbClr val="0D0D0D"/>
                </a:solidFill>
                <a:effectLst/>
                <a:latin typeface="ui-sans-serif"/>
              </a:rPr>
              <a:t>Düşük riskli hastalar genellikle </a:t>
            </a:r>
            <a:r>
              <a:rPr lang="tr-TR" b="1" i="0" dirty="0">
                <a:solidFill>
                  <a:srgbClr val="0D0D0D"/>
                </a:solidFill>
                <a:effectLst/>
                <a:latin typeface="ui-sans-serif"/>
              </a:rPr>
              <a:t>yılda 1</a:t>
            </a:r>
            <a:r>
              <a:rPr lang="tr-TR" b="0" i="0" dirty="0">
                <a:solidFill>
                  <a:srgbClr val="0D0D0D"/>
                </a:solidFill>
                <a:effectLst/>
                <a:latin typeface="ui-sans-serif"/>
              </a:rPr>
              <a:t> kontrol edilir.</a:t>
            </a:r>
            <a:br>
              <a:rPr lang="tr-TR" b="0" i="0" dirty="0">
                <a:solidFill>
                  <a:srgbClr val="0D0D0D"/>
                </a:solidFill>
                <a:effectLst/>
                <a:latin typeface="ui-sans-serif"/>
              </a:rPr>
            </a:br>
            <a:r>
              <a:rPr lang="tr-TR" b="0" i="0" dirty="0">
                <a:solidFill>
                  <a:srgbClr val="0D0D0D"/>
                </a:solidFill>
                <a:effectLst/>
                <a:latin typeface="ui-sans-serif"/>
              </a:rPr>
              <a:t>Yüksek riskli hastalar </a:t>
            </a:r>
            <a:r>
              <a:rPr lang="tr-TR" b="1" i="0" dirty="0">
                <a:solidFill>
                  <a:srgbClr val="0D0D0D"/>
                </a:solidFill>
                <a:effectLst/>
                <a:latin typeface="ui-sans-serif"/>
              </a:rPr>
              <a:t>3 ayda bir</a:t>
            </a:r>
            <a:r>
              <a:rPr lang="tr-TR" b="0" i="0" dirty="0">
                <a:solidFill>
                  <a:srgbClr val="0D0D0D"/>
                </a:solidFill>
                <a:effectLst/>
                <a:latin typeface="ui-sans-serif"/>
              </a:rPr>
              <a:t> izlenir; her kontrolde </a:t>
            </a:r>
            <a:r>
              <a:rPr lang="tr-TR" b="1" i="0" dirty="0">
                <a:solidFill>
                  <a:srgbClr val="0D0D0D"/>
                </a:solidFill>
                <a:effectLst/>
                <a:latin typeface="ui-sans-serif"/>
              </a:rPr>
              <a:t>GFR, ACR, kan basıncı, kilo ve semptomlar</a:t>
            </a:r>
            <a:r>
              <a:rPr lang="tr-TR" b="0" i="0" dirty="0">
                <a:solidFill>
                  <a:srgbClr val="0D0D0D"/>
                </a:solidFill>
                <a:effectLst/>
                <a:latin typeface="ui-sans-serif"/>
              </a:rPr>
              <a:t> değerlendirilir.</a:t>
            </a:r>
            <a:br>
              <a:rPr lang="tr-TR" b="0" i="0" dirty="0">
                <a:solidFill>
                  <a:srgbClr val="0D0D0D"/>
                </a:solidFill>
                <a:effectLst/>
                <a:latin typeface="ui-sans-serif"/>
              </a:rPr>
            </a:br>
            <a:r>
              <a:rPr lang="tr-TR" b="0" i="0" dirty="0">
                <a:solidFill>
                  <a:srgbClr val="0D0D0D"/>
                </a:solidFill>
                <a:effectLst/>
                <a:latin typeface="ui-sans-serif"/>
              </a:rPr>
              <a:t>GFR hızla düşüyorsa kontrol aralığı sıklaştırılır.</a:t>
            </a:r>
          </a:p>
          <a:p>
            <a:endParaRPr lang="tr-TR" dirty="0"/>
          </a:p>
        </p:txBody>
      </p:sp>
    </p:spTree>
    <p:extLst>
      <p:ext uri="{BB962C8B-B14F-4D97-AF65-F5344CB8AC3E}">
        <p14:creationId xmlns:p14="http://schemas.microsoft.com/office/powerpoint/2010/main" val="3754860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C1F4-CF64-6950-9F3B-F31C7C60DBDB}"/>
              </a:ext>
            </a:extLst>
          </p:cNvPr>
          <p:cNvSpPr>
            <a:spLocks noGrp="1"/>
          </p:cNvSpPr>
          <p:nvPr>
            <p:ph type="title"/>
          </p:nvPr>
        </p:nvSpPr>
        <p:spPr/>
        <p:txBody>
          <a:bodyPr>
            <a:normAutofit/>
          </a:bodyPr>
          <a:lstStyle/>
          <a:p>
            <a:r>
              <a:rPr lang="tr-TR" b="1" dirty="0"/>
              <a:t>Temel Klinik Algoritma (2) – Tedavi ve Planlama</a:t>
            </a:r>
            <a:endParaRPr lang="tr-TR" dirty="0"/>
          </a:p>
        </p:txBody>
      </p:sp>
      <p:sp>
        <p:nvSpPr>
          <p:cNvPr id="3" name="Content Placeholder 2">
            <a:extLst>
              <a:ext uri="{FF2B5EF4-FFF2-40B4-BE49-F238E27FC236}">
                <a16:creationId xmlns:a16="http://schemas.microsoft.com/office/drawing/2014/main" id="{5EC0548B-918E-63D3-6D54-44A03A44AACB}"/>
              </a:ext>
            </a:extLst>
          </p:cNvPr>
          <p:cNvSpPr>
            <a:spLocks noGrp="1"/>
          </p:cNvSpPr>
          <p:nvPr>
            <p:ph idx="1"/>
          </p:nvPr>
        </p:nvSpPr>
        <p:spPr/>
        <p:txBody>
          <a:bodyPr>
            <a:normAutofit fontScale="77500" lnSpcReduction="20000"/>
          </a:bodyPr>
          <a:lstStyle/>
          <a:p>
            <a:r>
              <a:rPr lang="tr-TR" b="1" i="0" dirty="0">
                <a:solidFill>
                  <a:srgbClr val="0D0D0D"/>
                </a:solidFill>
                <a:effectLst/>
                <a:latin typeface="ui-sans-serif"/>
              </a:rPr>
              <a:t>5. Tedavi Müdahaleleri:</a:t>
            </a:r>
            <a:br>
              <a:rPr lang="tr-TR" b="0" i="0" dirty="0">
                <a:solidFill>
                  <a:srgbClr val="0D0D0D"/>
                </a:solidFill>
                <a:effectLst/>
                <a:latin typeface="ui-sans-serif"/>
              </a:rPr>
            </a:br>
            <a:r>
              <a:rPr lang="tr-TR" b="0" i="0" dirty="0">
                <a:solidFill>
                  <a:srgbClr val="0D0D0D"/>
                </a:solidFill>
                <a:effectLst/>
                <a:latin typeface="ui-sans-serif"/>
              </a:rPr>
              <a:t>Değerlendirme ve risk tespitinin ardından, hastanın klinik durumuna göre kişiselleştirilmiş tedavi planı uygulanır.</a:t>
            </a:r>
          </a:p>
          <a:p>
            <a:pPr marL="742950" lvl="1" indent="-285750"/>
            <a:r>
              <a:rPr lang="tr-TR" b="1" i="0" dirty="0">
                <a:solidFill>
                  <a:srgbClr val="0D0D0D"/>
                </a:solidFill>
                <a:effectLst/>
                <a:latin typeface="ui-sans-serif"/>
              </a:rPr>
              <a:t>Kan Basıncı Kontrolü:</a:t>
            </a:r>
            <a:br>
              <a:rPr lang="tr-TR" b="0" i="0" dirty="0">
                <a:solidFill>
                  <a:srgbClr val="0D0D0D"/>
                </a:solidFill>
                <a:effectLst/>
                <a:latin typeface="ui-sans-serif"/>
              </a:rPr>
            </a:br>
            <a:r>
              <a:rPr lang="tr-TR" b="0" i="0" dirty="0">
                <a:solidFill>
                  <a:srgbClr val="0D0D0D"/>
                </a:solidFill>
                <a:effectLst/>
                <a:latin typeface="ui-sans-serif"/>
              </a:rPr>
              <a:t>RAS </a:t>
            </a:r>
            <a:r>
              <a:rPr lang="tr-TR" b="0" i="0" dirty="0" err="1">
                <a:solidFill>
                  <a:srgbClr val="0D0D0D"/>
                </a:solidFill>
                <a:effectLst/>
                <a:latin typeface="ui-sans-serif"/>
              </a:rPr>
              <a:t>blokerleri</a:t>
            </a:r>
            <a:r>
              <a:rPr lang="tr-TR" b="0" i="0" dirty="0">
                <a:solidFill>
                  <a:srgbClr val="0D0D0D"/>
                </a:solidFill>
                <a:effectLst/>
                <a:latin typeface="ui-sans-serif"/>
              </a:rPr>
              <a:t>, kalsiyum kanal </a:t>
            </a:r>
            <a:r>
              <a:rPr lang="tr-TR" b="0" i="0" dirty="0" err="1">
                <a:solidFill>
                  <a:srgbClr val="0D0D0D"/>
                </a:solidFill>
                <a:effectLst/>
                <a:latin typeface="ui-sans-serif"/>
              </a:rPr>
              <a:t>blokerleri</a:t>
            </a:r>
            <a:r>
              <a:rPr lang="tr-TR" b="0" i="0" dirty="0">
                <a:solidFill>
                  <a:srgbClr val="0D0D0D"/>
                </a:solidFill>
                <a:effectLst/>
                <a:latin typeface="ui-sans-serif"/>
              </a:rPr>
              <a:t> ve diüretik kombinasyonlarıyla hedef kan basıncı sağlanır.</a:t>
            </a:r>
          </a:p>
          <a:p>
            <a:pPr marL="742950" lvl="1" indent="-285750"/>
            <a:r>
              <a:rPr lang="tr-TR" b="1" i="0" dirty="0">
                <a:solidFill>
                  <a:srgbClr val="0D0D0D"/>
                </a:solidFill>
                <a:effectLst/>
                <a:latin typeface="ui-sans-serif"/>
              </a:rPr>
              <a:t>Şeker Kontrolü (Diyabet Varsa):</a:t>
            </a:r>
            <a:br>
              <a:rPr lang="tr-TR" b="0" i="0" dirty="0">
                <a:solidFill>
                  <a:srgbClr val="0D0D0D"/>
                </a:solidFill>
                <a:effectLst/>
                <a:latin typeface="ui-sans-serif"/>
              </a:rPr>
            </a:br>
            <a:r>
              <a:rPr lang="tr-TR" b="0" i="0" dirty="0">
                <a:solidFill>
                  <a:srgbClr val="0D0D0D"/>
                </a:solidFill>
                <a:effectLst/>
                <a:latin typeface="ui-sans-serif"/>
              </a:rPr>
              <a:t>HbA1c hedefi genellikle </a:t>
            </a:r>
            <a:r>
              <a:rPr lang="tr-TR" b="1" i="0" dirty="0">
                <a:solidFill>
                  <a:srgbClr val="0D0D0D"/>
                </a:solidFill>
                <a:effectLst/>
                <a:latin typeface="ui-sans-serif"/>
              </a:rPr>
              <a:t>%7–7.5</a:t>
            </a:r>
            <a:r>
              <a:rPr lang="tr-TR" b="0" i="0" dirty="0">
                <a:solidFill>
                  <a:srgbClr val="0D0D0D"/>
                </a:solidFill>
                <a:effectLst/>
                <a:latin typeface="ui-sans-serif"/>
              </a:rPr>
              <a:t>’tir.</a:t>
            </a:r>
            <a:br>
              <a:rPr lang="tr-TR" b="0" i="0" dirty="0">
                <a:solidFill>
                  <a:srgbClr val="0D0D0D"/>
                </a:solidFill>
                <a:effectLst/>
                <a:latin typeface="ui-sans-serif"/>
              </a:rPr>
            </a:br>
            <a:r>
              <a:rPr lang="tr-TR" b="0" i="0" dirty="0">
                <a:solidFill>
                  <a:srgbClr val="0D0D0D"/>
                </a:solidFill>
                <a:effectLst/>
                <a:latin typeface="ui-sans-serif"/>
              </a:rPr>
              <a:t>Metformin dozu </a:t>
            </a:r>
            <a:r>
              <a:rPr lang="tr-TR" b="0" i="0" dirty="0" err="1">
                <a:solidFill>
                  <a:srgbClr val="0D0D0D"/>
                </a:solidFill>
                <a:effectLst/>
                <a:latin typeface="ui-sans-serif"/>
              </a:rPr>
              <a:t>GFR’ye</a:t>
            </a:r>
            <a:r>
              <a:rPr lang="tr-TR" b="0" i="0" dirty="0">
                <a:solidFill>
                  <a:srgbClr val="0D0D0D"/>
                </a:solidFill>
                <a:effectLst/>
                <a:latin typeface="ui-sans-serif"/>
              </a:rPr>
              <a:t> göre ayarlanır; gerekirse </a:t>
            </a:r>
            <a:r>
              <a:rPr lang="tr-TR" b="1" i="0" dirty="0">
                <a:solidFill>
                  <a:srgbClr val="0D0D0D"/>
                </a:solidFill>
                <a:effectLst/>
                <a:latin typeface="ui-sans-serif"/>
              </a:rPr>
              <a:t>insülin</a:t>
            </a:r>
            <a:r>
              <a:rPr lang="tr-TR" b="0" i="0" dirty="0">
                <a:solidFill>
                  <a:srgbClr val="0D0D0D"/>
                </a:solidFill>
                <a:effectLst/>
                <a:latin typeface="ui-sans-serif"/>
              </a:rPr>
              <a:t> tercih edilir.</a:t>
            </a:r>
          </a:p>
          <a:p>
            <a:pPr marL="742950" lvl="1" indent="-285750"/>
            <a:r>
              <a:rPr lang="tr-TR" b="1" i="0" dirty="0">
                <a:solidFill>
                  <a:srgbClr val="0D0D0D"/>
                </a:solidFill>
                <a:effectLst/>
                <a:latin typeface="ui-sans-serif"/>
              </a:rPr>
              <a:t>RAS Blokajı:</a:t>
            </a:r>
            <a:br>
              <a:rPr lang="tr-TR" b="0" i="0" dirty="0">
                <a:solidFill>
                  <a:srgbClr val="0D0D0D"/>
                </a:solidFill>
                <a:effectLst/>
                <a:latin typeface="ui-sans-serif"/>
              </a:rPr>
            </a:br>
            <a:r>
              <a:rPr lang="tr-TR" b="0" i="0" dirty="0" err="1">
                <a:solidFill>
                  <a:srgbClr val="0D0D0D"/>
                </a:solidFill>
                <a:effectLst/>
                <a:latin typeface="ui-sans-serif"/>
              </a:rPr>
              <a:t>Proteinürik</a:t>
            </a:r>
            <a:r>
              <a:rPr lang="tr-TR" b="0" i="0" dirty="0">
                <a:solidFill>
                  <a:srgbClr val="0D0D0D"/>
                </a:solidFill>
                <a:effectLst/>
                <a:latin typeface="ui-sans-serif"/>
              </a:rPr>
              <a:t> hastalarda </a:t>
            </a:r>
            <a:r>
              <a:rPr lang="tr-TR" b="1" i="0" dirty="0" err="1">
                <a:solidFill>
                  <a:srgbClr val="0D0D0D"/>
                </a:solidFill>
                <a:effectLst/>
                <a:latin typeface="ui-sans-serif"/>
              </a:rPr>
              <a:t>ACEi</a:t>
            </a:r>
            <a:r>
              <a:rPr lang="tr-TR" b="1" i="0" dirty="0">
                <a:solidFill>
                  <a:srgbClr val="0D0D0D"/>
                </a:solidFill>
                <a:effectLst/>
                <a:latin typeface="ui-sans-serif"/>
              </a:rPr>
              <a:t> veya ARB</a:t>
            </a:r>
            <a:r>
              <a:rPr lang="tr-TR" b="0" i="0" dirty="0">
                <a:solidFill>
                  <a:srgbClr val="0D0D0D"/>
                </a:solidFill>
                <a:effectLst/>
                <a:latin typeface="ui-sans-serif"/>
              </a:rPr>
              <a:t> başlanır.</a:t>
            </a:r>
            <a:br>
              <a:rPr lang="tr-TR" b="0" i="0" dirty="0">
                <a:solidFill>
                  <a:srgbClr val="0D0D0D"/>
                </a:solidFill>
                <a:effectLst/>
                <a:latin typeface="ui-sans-serif"/>
              </a:rPr>
            </a:br>
            <a:r>
              <a:rPr lang="tr-TR" b="0" i="0" dirty="0">
                <a:solidFill>
                  <a:srgbClr val="0D0D0D"/>
                </a:solidFill>
                <a:effectLst/>
                <a:latin typeface="ui-sans-serif"/>
              </a:rPr>
              <a:t>Potasyum ve kreatinin düzenli izlenir, hiperkalemi gelişirse doz ayarlanır.</a:t>
            </a:r>
          </a:p>
          <a:p>
            <a:pPr marL="742950" lvl="1" indent="-285750"/>
            <a:r>
              <a:rPr lang="tr-TR" b="1" i="0" dirty="0">
                <a:solidFill>
                  <a:srgbClr val="0D0D0D"/>
                </a:solidFill>
                <a:effectLst/>
                <a:latin typeface="ui-sans-serif"/>
              </a:rPr>
              <a:t>SGLT2i ve </a:t>
            </a:r>
            <a:r>
              <a:rPr lang="tr-TR" b="1" i="0" dirty="0" err="1">
                <a:solidFill>
                  <a:srgbClr val="0D0D0D"/>
                </a:solidFill>
                <a:effectLst/>
                <a:latin typeface="ui-sans-serif"/>
              </a:rPr>
              <a:t>Finerenon</a:t>
            </a:r>
            <a:r>
              <a:rPr lang="tr-TR" b="1"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Diyabetik ve </a:t>
            </a:r>
            <a:r>
              <a:rPr lang="tr-TR" b="0" i="0" dirty="0" err="1">
                <a:solidFill>
                  <a:srgbClr val="0D0D0D"/>
                </a:solidFill>
                <a:effectLst/>
                <a:latin typeface="ui-sans-serif"/>
              </a:rPr>
              <a:t>proteinürik</a:t>
            </a:r>
            <a:r>
              <a:rPr lang="tr-TR" b="0" i="0" dirty="0">
                <a:solidFill>
                  <a:srgbClr val="0D0D0D"/>
                </a:solidFill>
                <a:effectLst/>
                <a:latin typeface="ui-sans-serif"/>
              </a:rPr>
              <a:t> hastalarda böbrek ve kardiyak koruma amacıyla eklenir.</a:t>
            </a:r>
            <a:br>
              <a:rPr lang="tr-TR" b="0" i="0" dirty="0">
                <a:solidFill>
                  <a:srgbClr val="0D0D0D"/>
                </a:solidFill>
                <a:effectLst/>
                <a:latin typeface="ui-sans-serif"/>
              </a:rPr>
            </a:br>
            <a:r>
              <a:rPr lang="tr-TR" b="0" i="0" dirty="0">
                <a:solidFill>
                  <a:srgbClr val="0D0D0D"/>
                </a:solidFill>
                <a:effectLst/>
                <a:latin typeface="ui-sans-serif"/>
              </a:rPr>
              <a:t>Tolerans sağlanıyorsa uzun süreli devam edilir.</a:t>
            </a:r>
          </a:p>
          <a:p>
            <a:pPr marL="742950" lvl="1" indent="-285750"/>
            <a:r>
              <a:rPr lang="tr-TR" b="1" i="0" dirty="0">
                <a:solidFill>
                  <a:srgbClr val="0D0D0D"/>
                </a:solidFill>
                <a:effectLst/>
                <a:latin typeface="ui-sans-serif"/>
              </a:rPr>
              <a:t>Anemi, MBD, Asidoz:</a:t>
            </a:r>
            <a:br>
              <a:rPr lang="tr-TR" b="0" i="0" dirty="0">
                <a:solidFill>
                  <a:srgbClr val="0D0D0D"/>
                </a:solidFill>
                <a:effectLst/>
                <a:latin typeface="ui-sans-serif"/>
              </a:rPr>
            </a:br>
            <a:r>
              <a:rPr lang="tr-TR" b="0" i="0" dirty="0">
                <a:solidFill>
                  <a:srgbClr val="0D0D0D"/>
                </a:solidFill>
                <a:effectLst/>
                <a:latin typeface="ui-sans-serif"/>
              </a:rPr>
              <a:t>Gerektiğinde </a:t>
            </a:r>
            <a:r>
              <a:rPr lang="tr-TR" b="1" i="0" dirty="0">
                <a:solidFill>
                  <a:srgbClr val="0D0D0D"/>
                </a:solidFill>
                <a:effectLst/>
                <a:latin typeface="ui-sans-serif"/>
              </a:rPr>
              <a:t>ESA</a:t>
            </a:r>
            <a:r>
              <a:rPr lang="tr-TR" b="0" i="0" dirty="0">
                <a:solidFill>
                  <a:srgbClr val="0D0D0D"/>
                </a:solidFill>
                <a:effectLst/>
                <a:latin typeface="ui-sans-serif"/>
              </a:rPr>
              <a:t>, demir, D vitamini, fosfat bağlayıcılar ve </a:t>
            </a:r>
            <a:r>
              <a:rPr lang="tr-TR" b="1" i="0" dirty="0">
                <a:solidFill>
                  <a:srgbClr val="0D0D0D"/>
                </a:solidFill>
                <a:effectLst/>
                <a:latin typeface="ui-sans-serif"/>
              </a:rPr>
              <a:t>sodyum bikarbonat</a:t>
            </a:r>
            <a:r>
              <a:rPr lang="tr-TR" b="0" i="0" dirty="0">
                <a:solidFill>
                  <a:srgbClr val="0D0D0D"/>
                </a:solidFill>
                <a:effectLst/>
                <a:latin typeface="ui-sans-serif"/>
              </a:rPr>
              <a:t> (HCO₃ &lt;22 mmol/L) kullanılır.</a:t>
            </a:r>
          </a:p>
          <a:p>
            <a:endParaRPr lang="tr-TR" dirty="0"/>
          </a:p>
        </p:txBody>
      </p:sp>
    </p:spTree>
    <p:extLst>
      <p:ext uri="{BB962C8B-B14F-4D97-AF65-F5344CB8AC3E}">
        <p14:creationId xmlns:p14="http://schemas.microsoft.com/office/powerpoint/2010/main" val="2022470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AC37-8DF2-EF90-BD0E-19E99C0D7C0A}"/>
              </a:ext>
            </a:extLst>
          </p:cNvPr>
          <p:cNvSpPr>
            <a:spLocks noGrp="1"/>
          </p:cNvSpPr>
          <p:nvPr>
            <p:ph type="title"/>
          </p:nvPr>
        </p:nvSpPr>
        <p:spPr/>
        <p:txBody>
          <a:bodyPr>
            <a:normAutofit fontScale="90000"/>
          </a:bodyPr>
          <a:lstStyle/>
          <a:p>
            <a:r>
              <a:rPr lang="tr-TR" b="1" i="0" dirty="0">
                <a:solidFill>
                  <a:srgbClr val="0D0D0D"/>
                </a:solidFill>
                <a:effectLst/>
                <a:latin typeface="ui-sans-serif"/>
              </a:rPr>
              <a:t>Temel Klinik Algoritma (3) – Eğitim, Planlama ve İlerlemede Yaklaşım</a:t>
            </a:r>
            <a:br>
              <a:rPr lang="tr-TR" b="1" i="0" dirty="0">
                <a:solidFill>
                  <a:srgbClr val="0D0D0D"/>
                </a:solidFill>
                <a:effectLst/>
                <a:latin typeface="ui-sans-serif"/>
              </a:rPr>
            </a:br>
            <a:endParaRPr lang="tr-TR" dirty="0"/>
          </a:p>
        </p:txBody>
      </p:sp>
      <p:sp>
        <p:nvSpPr>
          <p:cNvPr id="10" name="TextBox 9">
            <a:extLst>
              <a:ext uri="{FF2B5EF4-FFF2-40B4-BE49-F238E27FC236}">
                <a16:creationId xmlns:a16="http://schemas.microsoft.com/office/drawing/2014/main" id="{522A544A-E1B3-C435-A555-2320C45912A5}"/>
              </a:ext>
            </a:extLst>
          </p:cNvPr>
          <p:cNvSpPr txBox="1"/>
          <p:nvPr/>
        </p:nvSpPr>
        <p:spPr>
          <a:xfrm>
            <a:off x="930565" y="1124744"/>
            <a:ext cx="8806042" cy="5078313"/>
          </a:xfrm>
          <a:prstGeom prst="rect">
            <a:avLst/>
          </a:prstGeom>
          <a:noFill/>
        </p:spPr>
        <p:txBody>
          <a:bodyPr wrap="square">
            <a:spAutoFit/>
          </a:bodyPr>
          <a:lstStyle/>
          <a:p>
            <a:pPr algn="l">
              <a:buFont typeface="Arial" panose="020B0604020202020204" pitchFamily="34" charset="0"/>
              <a:buChar char="•"/>
            </a:pPr>
            <a:r>
              <a:rPr lang="tr-TR" b="1" i="0" dirty="0">
                <a:solidFill>
                  <a:srgbClr val="0D0D0D"/>
                </a:solidFill>
                <a:effectLst/>
                <a:latin typeface="ui-sans-serif"/>
              </a:rPr>
              <a:t>Hasta Eğitimi:</a:t>
            </a:r>
            <a:br>
              <a:rPr lang="tr-TR" b="0" i="0" dirty="0">
                <a:solidFill>
                  <a:srgbClr val="0D0D0D"/>
                </a:solidFill>
                <a:effectLst/>
                <a:latin typeface="ui-sans-serif"/>
              </a:rPr>
            </a:br>
            <a:r>
              <a:rPr lang="tr-TR" b="0" i="0" dirty="0">
                <a:solidFill>
                  <a:srgbClr val="0D0D0D"/>
                </a:solidFill>
                <a:effectLst/>
                <a:latin typeface="ui-sans-serif"/>
              </a:rPr>
              <a:t>Hastaya hastalığı, tedavisi ve öz bakım yöntemleri hakkında </a:t>
            </a:r>
            <a:r>
              <a:rPr lang="tr-TR" b="1" i="0" dirty="0">
                <a:solidFill>
                  <a:srgbClr val="0D0D0D"/>
                </a:solidFill>
                <a:effectLst/>
                <a:latin typeface="ui-sans-serif"/>
              </a:rPr>
              <a:t>anlayabileceği dilde</a:t>
            </a:r>
            <a:r>
              <a:rPr lang="tr-TR" b="0" i="0" dirty="0">
                <a:solidFill>
                  <a:srgbClr val="0D0D0D"/>
                </a:solidFill>
                <a:effectLst/>
                <a:latin typeface="ui-sans-serif"/>
              </a:rPr>
              <a:t> bilgi verilir.</a:t>
            </a:r>
            <a:br>
              <a:rPr lang="tr-TR" b="0" i="0" dirty="0">
                <a:solidFill>
                  <a:srgbClr val="0D0D0D"/>
                </a:solidFill>
                <a:effectLst/>
                <a:latin typeface="ui-sans-serif"/>
              </a:rPr>
            </a:br>
            <a:r>
              <a:rPr lang="tr-TR" b="0" i="0" dirty="0">
                <a:solidFill>
                  <a:srgbClr val="0D0D0D"/>
                </a:solidFill>
                <a:effectLst/>
                <a:latin typeface="ui-sans-serif"/>
              </a:rPr>
              <a:t>Diyet, sıvı alımı, ilaç kullanımı ve semptom takibi öğretilir.</a:t>
            </a:r>
          </a:p>
          <a:p>
            <a:pPr algn="l">
              <a:buFont typeface="Arial" panose="020B0604020202020204" pitchFamily="34" charset="0"/>
              <a:buChar char="•"/>
            </a:pPr>
            <a:r>
              <a:rPr lang="tr-TR" b="1" i="0" dirty="0">
                <a:solidFill>
                  <a:srgbClr val="0D0D0D"/>
                </a:solidFill>
                <a:effectLst/>
                <a:latin typeface="ui-sans-serif"/>
              </a:rPr>
              <a:t>7. İlerleme Durumunda Plan:</a:t>
            </a:r>
            <a:br>
              <a:rPr lang="tr-TR" b="0" i="0" dirty="0">
                <a:solidFill>
                  <a:srgbClr val="0D0D0D"/>
                </a:solidFill>
                <a:effectLst/>
                <a:latin typeface="ui-sans-serif"/>
              </a:rPr>
            </a:br>
            <a:r>
              <a:rPr lang="tr-TR" b="0" i="0" dirty="0">
                <a:solidFill>
                  <a:srgbClr val="0D0D0D"/>
                </a:solidFill>
                <a:effectLst/>
                <a:latin typeface="ui-sans-serif"/>
              </a:rPr>
              <a:t>GFR </a:t>
            </a:r>
            <a:r>
              <a:rPr lang="tr-TR" b="1" i="0" dirty="0">
                <a:solidFill>
                  <a:srgbClr val="0D0D0D"/>
                </a:solidFill>
                <a:effectLst/>
                <a:latin typeface="ui-sans-serif"/>
              </a:rPr>
              <a:t>&lt;20 ml/dk</a:t>
            </a:r>
            <a:r>
              <a:rPr lang="tr-TR" b="0" i="0" dirty="0">
                <a:solidFill>
                  <a:srgbClr val="0D0D0D"/>
                </a:solidFill>
                <a:effectLst/>
                <a:latin typeface="ui-sans-serif"/>
              </a:rPr>
              <a:t>’ya gerilerse ilerleyici böbrek yetmezliği olarak kabul edilir; hasta düzenli nefroloji takibine alınır.</a:t>
            </a:r>
          </a:p>
          <a:p>
            <a:pPr algn="l">
              <a:buFont typeface="Arial" panose="020B0604020202020204" pitchFamily="34" charset="0"/>
              <a:buChar char="•"/>
            </a:pPr>
            <a:r>
              <a:rPr lang="tr-TR" b="1" i="0" dirty="0">
                <a:solidFill>
                  <a:srgbClr val="0D0D0D"/>
                </a:solidFill>
                <a:effectLst/>
                <a:latin typeface="ui-sans-serif"/>
              </a:rPr>
              <a:t>RRT Eğitimi:</a:t>
            </a:r>
            <a:br>
              <a:rPr lang="tr-TR" b="0" i="0" dirty="0">
                <a:solidFill>
                  <a:srgbClr val="0D0D0D"/>
                </a:solidFill>
                <a:effectLst/>
                <a:latin typeface="ui-sans-serif"/>
              </a:rPr>
            </a:br>
            <a:r>
              <a:rPr lang="tr-TR" b="0" i="0" dirty="0">
                <a:solidFill>
                  <a:srgbClr val="0D0D0D"/>
                </a:solidFill>
                <a:effectLst/>
                <a:latin typeface="ui-sans-serif"/>
              </a:rPr>
              <a:t>Hasta ve ailesine </a:t>
            </a:r>
            <a:r>
              <a:rPr lang="tr-TR" b="1" i="0" dirty="0">
                <a:solidFill>
                  <a:srgbClr val="0D0D0D"/>
                </a:solidFill>
                <a:effectLst/>
                <a:latin typeface="ui-sans-serif"/>
              </a:rPr>
              <a:t>diyaliz ve transplant seçenekleri</a:t>
            </a:r>
            <a:r>
              <a:rPr lang="tr-TR" b="0" i="0" dirty="0">
                <a:solidFill>
                  <a:srgbClr val="0D0D0D"/>
                </a:solidFill>
                <a:effectLst/>
                <a:latin typeface="ui-sans-serif"/>
              </a:rPr>
              <a:t> anlatılır.</a:t>
            </a:r>
            <a:br>
              <a:rPr lang="tr-TR" b="0" i="0" dirty="0">
                <a:solidFill>
                  <a:srgbClr val="0D0D0D"/>
                </a:solidFill>
                <a:effectLst/>
                <a:latin typeface="ui-sans-serif"/>
              </a:rPr>
            </a:br>
            <a:r>
              <a:rPr lang="tr-TR" b="0" i="0" dirty="0">
                <a:solidFill>
                  <a:srgbClr val="0D0D0D"/>
                </a:solidFill>
                <a:effectLst/>
                <a:latin typeface="ui-sans-serif"/>
              </a:rPr>
              <a:t>Uygun </a:t>
            </a:r>
            <a:r>
              <a:rPr lang="tr-TR" b="0" i="0" dirty="0" err="1">
                <a:solidFill>
                  <a:srgbClr val="0D0D0D"/>
                </a:solidFill>
                <a:effectLst/>
                <a:latin typeface="ui-sans-serif"/>
              </a:rPr>
              <a:t>modality</a:t>
            </a:r>
            <a:r>
              <a:rPr lang="tr-TR" b="0" i="0" dirty="0">
                <a:solidFill>
                  <a:srgbClr val="0D0D0D"/>
                </a:solidFill>
                <a:effectLst/>
                <a:latin typeface="ui-sans-serif"/>
              </a:rPr>
              <a:t> (HD, PD, ev hemodiyalizi) hasta tercihine göre planlanır.</a:t>
            </a:r>
          </a:p>
          <a:p>
            <a:pPr algn="l">
              <a:buFont typeface="Arial" panose="020B0604020202020204" pitchFamily="34" charset="0"/>
              <a:buChar char="•"/>
            </a:pPr>
            <a:r>
              <a:rPr lang="tr-TR" b="1" i="0" dirty="0">
                <a:solidFill>
                  <a:srgbClr val="0D0D0D"/>
                </a:solidFill>
                <a:effectLst/>
                <a:latin typeface="ui-sans-serif"/>
              </a:rPr>
              <a:t>Vasküler Erişim:</a:t>
            </a:r>
            <a:br>
              <a:rPr lang="tr-TR" b="0" i="0" dirty="0">
                <a:solidFill>
                  <a:srgbClr val="0D0D0D"/>
                </a:solidFill>
                <a:effectLst/>
                <a:latin typeface="ui-sans-serif"/>
              </a:rPr>
            </a:br>
            <a:r>
              <a:rPr lang="tr-TR" b="0" i="0" dirty="0">
                <a:solidFill>
                  <a:srgbClr val="0D0D0D"/>
                </a:solidFill>
                <a:effectLst/>
                <a:latin typeface="ui-sans-serif"/>
              </a:rPr>
              <a:t>Hemodiyaliz planlanıyorsa </a:t>
            </a:r>
            <a:r>
              <a:rPr lang="tr-TR" b="1" i="0" dirty="0">
                <a:solidFill>
                  <a:srgbClr val="0D0D0D"/>
                </a:solidFill>
                <a:effectLst/>
                <a:latin typeface="ui-sans-serif"/>
              </a:rPr>
              <a:t>GFR 15–20 ml/dk</a:t>
            </a:r>
            <a:r>
              <a:rPr lang="tr-TR" b="0" i="0" dirty="0">
                <a:solidFill>
                  <a:srgbClr val="0D0D0D"/>
                </a:solidFill>
                <a:effectLst/>
                <a:latin typeface="ui-sans-serif"/>
              </a:rPr>
              <a:t> iken damar cerrahisine yönlendirilip fistül açılması sağlanır.</a:t>
            </a:r>
          </a:p>
          <a:p>
            <a:pPr algn="l">
              <a:buFont typeface="Arial" panose="020B0604020202020204" pitchFamily="34" charset="0"/>
              <a:buChar char="•"/>
            </a:pPr>
            <a:r>
              <a:rPr lang="tr-TR" b="1" i="0" dirty="0">
                <a:solidFill>
                  <a:srgbClr val="0D0D0D"/>
                </a:solidFill>
                <a:effectLst/>
                <a:latin typeface="ui-sans-serif"/>
              </a:rPr>
              <a:t>Nakil Değerlendirmesi:</a:t>
            </a:r>
            <a:br>
              <a:rPr lang="tr-TR" b="0" i="0" dirty="0">
                <a:solidFill>
                  <a:srgbClr val="0D0D0D"/>
                </a:solidFill>
                <a:effectLst/>
                <a:latin typeface="ui-sans-serif"/>
              </a:rPr>
            </a:br>
            <a:r>
              <a:rPr lang="tr-TR" b="0" i="0" dirty="0">
                <a:solidFill>
                  <a:srgbClr val="0D0D0D"/>
                </a:solidFill>
                <a:effectLst/>
                <a:latin typeface="ui-sans-serif"/>
              </a:rPr>
              <a:t>Komorbiditesi düşük yaşlı veya biyolojik olarak genç hastalar </a:t>
            </a:r>
            <a:r>
              <a:rPr lang="tr-TR" b="1" i="0" dirty="0" err="1">
                <a:solidFill>
                  <a:srgbClr val="0D0D0D"/>
                </a:solidFill>
                <a:effectLst/>
                <a:latin typeface="ui-sans-serif"/>
              </a:rPr>
              <a:t>preemptif</a:t>
            </a:r>
            <a:r>
              <a:rPr lang="tr-TR" b="1" i="0" dirty="0">
                <a:solidFill>
                  <a:srgbClr val="0D0D0D"/>
                </a:solidFill>
                <a:effectLst/>
                <a:latin typeface="ui-sans-serif"/>
              </a:rPr>
              <a:t> transplant</a:t>
            </a:r>
            <a:r>
              <a:rPr lang="tr-TR" b="0" i="0" dirty="0">
                <a:solidFill>
                  <a:srgbClr val="0D0D0D"/>
                </a:solidFill>
                <a:effectLst/>
                <a:latin typeface="ui-sans-serif"/>
              </a:rPr>
              <a:t> için değerlendirilir.</a:t>
            </a:r>
          </a:p>
          <a:p>
            <a:pPr algn="l">
              <a:buFont typeface="Arial" panose="020B0604020202020204" pitchFamily="34" charset="0"/>
              <a:buChar char="•"/>
            </a:pPr>
            <a:r>
              <a:rPr lang="tr-TR" b="1" i="0" dirty="0">
                <a:solidFill>
                  <a:srgbClr val="0D0D0D"/>
                </a:solidFill>
                <a:effectLst/>
                <a:latin typeface="ui-sans-serif"/>
              </a:rPr>
              <a:t>Konservatif Seçenek:</a:t>
            </a:r>
            <a:br>
              <a:rPr lang="tr-TR" b="0" i="0" dirty="0">
                <a:solidFill>
                  <a:srgbClr val="0D0D0D"/>
                </a:solidFill>
                <a:effectLst/>
                <a:latin typeface="ui-sans-serif"/>
              </a:rPr>
            </a:br>
            <a:r>
              <a:rPr lang="tr-TR" b="0" i="0" dirty="0">
                <a:solidFill>
                  <a:srgbClr val="0D0D0D"/>
                </a:solidFill>
                <a:effectLst/>
                <a:latin typeface="ui-sans-serif"/>
              </a:rPr>
              <a:t>Hasta diyaliz istemez veya uygun değilse, </a:t>
            </a:r>
            <a:r>
              <a:rPr lang="tr-TR" b="1" i="0" dirty="0">
                <a:solidFill>
                  <a:srgbClr val="0D0D0D"/>
                </a:solidFill>
                <a:effectLst/>
                <a:latin typeface="ui-sans-serif"/>
              </a:rPr>
              <a:t>konservatif bakım planı</a:t>
            </a:r>
            <a:r>
              <a:rPr lang="tr-TR" b="0" i="0" dirty="0">
                <a:solidFill>
                  <a:srgbClr val="0D0D0D"/>
                </a:solidFill>
                <a:effectLst/>
                <a:latin typeface="ui-sans-serif"/>
              </a:rPr>
              <a:t> hazırlanır; semptom kontrolü ve palyatif destek sürdürülür.</a:t>
            </a:r>
          </a:p>
        </p:txBody>
      </p:sp>
    </p:spTree>
    <p:extLst>
      <p:ext uri="{BB962C8B-B14F-4D97-AF65-F5344CB8AC3E}">
        <p14:creationId xmlns:p14="http://schemas.microsoft.com/office/powerpoint/2010/main" val="367336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5F51-CAAE-1CD4-27EC-C2AE26B2F1B4}"/>
              </a:ext>
            </a:extLst>
          </p:cNvPr>
          <p:cNvSpPr>
            <a:spLocks noGrp="1"/>
          </p:cNvSpPr>
          <p:nvPr>
            <p:ph type="title"/>
          </p:nvPr>
        </p:nvSpPr>
        <p:spPr/>
        <p:txBody>
          <a:bodyPr/>
          <a:lstStyle/>
          <a:p>
            <a:r>
              <a:rPr lang="es-ES" b="1" i="0" dirty="0" err="1">
                <a:solidFill>
                  <a:srgbClr val="0D0D0D"/>
                </a:solidFill>
                <a:effectLst/>
                <a:latin typeface="ui-sans-serif"/>
              </a:rPr>
              <a:t>Karar</a:t>
            </a:r>
            <a:r>
              <a:rPr lang="es-ES" b="1" i="0" dirty="0">
                <a:solidFill>
                  <a:srgbClr val="0D0D0D"/>
                </a:solidFill>
                <a:effectLst/>
                <a:latin typeface="ui-sans-serif"/>
              </a:rPr>
              <a:t> ve </a:t>
            </a:r>
            <a:r>
              <a:rPr lang="es-ES" b="1" i="0" dirty="0" err="1">
                <a:solidFill>
                  <a:srgbClr val="0D0D0D"/>
                </a:solidFill>
                <a:effectLst/>
                <a:latin typeface="ui-sans-serif"/>
              </a:rPr>
              <a:t>Uygulama</a:t>
            </a:r>
            <a:r>
              <a:rPr lang="es-ES" b="1" i="0" dirty="0">
                <a:solidFill>
                  <a:srgbClr val="0D0D0D"/>
                </a:solidFill>
                <a:effectLst/>
                <a:latin typeface="ui-sans-serif"/>
              </a:rPr>
              <a:t> – Son </a:t>
            </a:r>
            <a:r>
              <a:rPr lang="es-ES" b="1" i="0" dirty="0" err="1">
                <a:solidFill>
                  <a:srgbClr val="0D0D0D"/>
                </a:solidFill>
                <a:effectLst/>
                <a:latin typeface="ui-sans-serif"/>
              </a:rPr>
              <a:t>Basamak</a:t>
            </a:r>
            <a:endParaRPr lang="tr-TR" dirty="0"/>
          </a:p>
        </p:txBody>
      </p:sp>
      <p:sp>
        <p:nvSpPr>
          <p:cNvPr id="3" name="Content Placeholder 2">
            <a:extLst>
              <a:ext uri="{FF2B5EF4-FFF2-40B4-BE49-F238E27FC236}">
                <a16:creationId xmlns:a16="http://schemas.microsoft.com/office/drawing/2014/main" id="{862990C8-0E7B-DDEF-680B-CD3447DE1D98}"/>
              </a:ext>
            </a:extLst>
          </p:cNvPr>
          <p:cNvSpPr>
            <a:spLocks noGrp="1"/>
          </p:cNvSpPr>
          <p:nvPr>
            <p:ph idx="1"/>
          </p:nvPr>
        </p:nvSpPr>
        <p:spPr/>
        <p:txBody>
          <a:bodyPr>
            <a:normAutofit fontScale="62500" lnSpcReduction="20000"/>
          </a:bodyPr>
          <a:lstStyle/>
          <a:p>
            <a:r>
              <a:rPr lang="tr-TR" b="1" i="0" dirty="0">
                <a:solidFill>
                  <a:srgbClr val="0D0D0D"/>
                </a:solidFill>
                <a:effectLst/>
                <a:latin typeface="ui-sans-serif"/>
              </a:rPr>
              <a:t>Karar Süreci:</a:t>
            </a:r>
            <a:br>
              <a:rPr lang="tr-TR" b="0" i="0" dirty="0">
                <a:solidFill>
                  <a:srgbClr val="0D0D0D"/>
                </a:solidFill>
                <a:effectLst/>
                <a:latin typeface="ui-sans-serif"/>
              </a:rPr>
            </a:br>
            <a:r>
              <a:rPr lang="tr-TR" b="0" i="0" dirty="0">
                <a:solidFill>
                  <a:srgbClr val="0D0D0D"/>
                </a:solidFill>
                <a:effectLst/>
                <a:latin typeface="ui-sans-serif"/>
              </a:rPr>
              <a:t>Hasta ve hekim birlikte </a:t>
            </a:r>
            <a:r>
              <a:rPr lang="tr-TR" b="1" i="0" dirty="0">
                <a:solidFill>
                  <a:srgbClr val="0D0D0D"/>
                </a:solidFill>
                <a:effectLst/>
                <a:latin typeface="ui-sans-serif"/>
              </a:rPr>
              <a:t>diyaliz veya konservatif tedavi</a:t>
            </a:r>
            <a:r>
              <a:rPr lang="tr-TR" b="0" i="0" dirty="0">
                <a:solidFill>
                  <a:srgbClr val="0D0D0D"/>
                </a:solidFill>
                <a:effectLst/>
                <a:latin typeface="ui-sans-serif"/>
              </a:rPr>
              <a:t> kararı alır.</a:t>
            </a:r>
            <a:br>
              <a:rPr lang="tr-TR" b="0" i="0" dirty="0">
                <a:solidFill>
                  <a:srgbClr val="0D0D0D"/>
                </a:solidFill>
                <a:effectLst/>
                <a:latin typeface="ui-sans-serif"/>
              </a:rPr>
            </a:br>
            <a:r>
              <a:rPr lang="tr-TR" b="0" i="0" dirty="0">
                <a:solidFill>
                  <a:srgbClr val="0D0D0D"/>
                </a:solidFill>
                <a:effectLst/>
                <a:latin typeface="ui-sans-serif"/>
              </a:rPr>
              <a:t>Diyaliz seçilecekse </a:t>
            </a:r>
            <a:r>
              <a:rPr lang="tr-TR" b="1" i="0" dirty="0">
                <a:solidFill>
                  <a:srgbClr val="0D0D0D"/>
                </a:solidFill>
                <a:effectLst/>
                <a:latin typeface="ui-sans-serif"/>
              </a:rPr>
              <a:t>üremik semptomlar veya GFR &lt;10 ml/dk</a:t>
            </a:r>
            <a:r>
              <a:rPr lang="tr-TR" b="0" i="0" dirty="0">
                <a:solidFill>
                  <a:srgbClr val="0D0D0D"/>
                </a:solidFill>
                <a:effectLst/>
                <a:latin typeface="ui-sans-serif"/>
              </a:rPr>
              <a:t> olduğunda başlanır.</a:t>
            </a:r>
            <a:br>
              <a:rPr lang="tr-TR" b="0" i="0" dirty="0">
                <a:solidFill>
                  <a:srgbClr val="0D0D0D"/>
                </a:solidFill>
                <a:effectLst/>
                <a:latin typeface="ui-sans-serif"/>
              </a:rPr>
            </a:br>
            <a:r>
              <a:rPr lang="tr-TR" b="0" i="0" dirty="0">
                <a:solidFill>
                  <a:srgbClr val="0D0D0D"/>
                </a:solidFill>
                <a:effectLst/>
                <a:latin typeface="ui-sans-serif"/>
              </a:rPr>
              <a:t>Konservatif yaklaşımda, hastanın yaşam kalitesine odaklanarak </a:t>
            </a:r>
            <a:r>
              <a:rPr lang="tr-TR" b="1" i="0" dirty="0">
                <a:solidFill>
                  <a:srgbClr val="0D0D0D"/>
                </a:solidFill>
                <a:effectLst/>
                <a:latin typeface="ui-sans-serif"/>
              </a:rPr>
              <a:t>aktif takip</a:t>
            </a:r>
            <a:r>
              <a:rPr lang="tr-TR" b="0" i="0" dirty="0">
                <a:solidFill>
                  <a:srgbClr val="0D0D0D"/>
                </a:solidFill>
                <a:effectLst/>
                <a:latin typeface="ui-sans-serif"/>
              </a:rPr>
              <a:t> sürdürülür.</a:t>
            </a:r>
          </a:p>
          <a:p>
            <a:r>
              <a:rPr lang="tr-TR" b="1" i="0" dirty="0">
                <a:solidFill>
                  <a:srgbClr val="0D0D0D"/>
                </a:solidFill>
                <a:effectLst/>
                <a:latin typeface="ui-sans-serif"/>
              </a:rPr>
              <a:t>Takip ve Eğitim:</a:t>
            </a:r>
            <a:br>
              <a:rPr lang="tr-TR" b="0" i="0" dirty="0">
                <a:solidFill>
                  <a:srgbClr val="0D0D0D"/>
                </a:solidFill>
                <a:effectLst/>
                <a:latin typeface="ui-sans-serif"/>
              </a:rPr>
            </a:br>
            <a:r>
              <a:rPr lang="tr-TR" b="0" i="0" dirty="0">
                <a:solidFill>
                  <a:srgbClr val="0D0D0D"/>
                </a:solidFill>
                <a:effectLst/>
                <a:latin typeface="ui-sans-serif"/>
              </a:rPr>
              <a:t>Her iki durumda da hasta </a:t>
            </a:r>
            <a:r>
              <a:rPr lang="tr-TR" b="1" i="0" dirty="0">
                <a:solidFill>
                  <a:srgbClr val="0D0D0D"/>
                </a:solidFill>
                <a:effectLst/>
                <a:latin typeface="ui-sans-serif"/>
              </a:rPr>
              <a:t>yakın izlenir</a:t>
            </a:r>
            <a:r>
              <a:rPr lang="tr-TR" b="0" i="0" dirty="0">
                <a:solidFill>
                  <a:srgbClr val="0D0D0D"/>
                </a:solidFill>
                <a:effectLst/>
                <a:latin typeface="ui-sans-serif"/>
              </a:rPr>
              <a:t>, eğitim ve destek devam eder.</a:t>
            </a:r>
            <a:br>
              <a:rPr lang="tr-TR" b="0" i="0" dirty="0">
                <a:solidFill>
                  <a:srgbClr val="0D0D0D"/>
                </a:solidFill>
                <a:effectLst/>
                <a:latin typeface="ui-sans-serif"/>
              </a:rPr>
            </a:br>
            <a:r>
              <a:rPr lang="tr-TR" b="0" i="0" dirty="0">
                <a:solidFill>
                  <a:srgbClr val="0D0D0D"/>
                </a:solidFill>
                <a:effectLst/>
                <a:latin typeface="ui-sans-serif"/>
              </a:rPr>
              <a:t>Diyalizdeki hastalar komplikasyonlar açısından, konservatif olanlar ise semptom yönetimi için izlenir.</a:t>
            </a:r>
          </a:p>
          <a:p>
            <a:r>
              <a:rPr lang="tr-TR" b="1" i="0" dirty="0">
                <a:solidFill>
                  <a:srgbClr val="0D0D0D"/>
                </a:solidFill>
                <a:effectLst/>
                <a:latin typeface="ui-sans-serif"/>
              </a:rPr>
              <a:t>Sunum Özeti:</a:t>
            </a:r>
            <a:br>
              <a:rPr lang="tr-TR" b="0" i="0" dirty="0">
                <a:solidFill>
                  <a:srgbClr val="0D0D0D"/>
                </a:solidFill>
                <a:effectLst/>
                <a:latin typeface="ui-sans-serif"/>
              </a:rPr>
            </a:br>
            <a:r>
              <a:rPr lang="tr-TR" b="0" i="0" dirty="0">
                <a:solidFill>
                  <a:srgbClr val="0D0D0D"/>
                </a:solidFill>
                <a:effectLst/>
                <a:latin typeface="ui-sans-serif"/>
              </a:rPr>
              <a:t>Bu algoritma, hastanın durumu kötüleştiğinde </a:t>
            </a:r>
            <a:r>
              <a:rPr lang="tr-TR" b="1" i="0" dirty="0">
                <a:solidFill>
                  <a:srgbClr val="0D0D0D"/>
                </a:solidFill>
                <a:effectLst/>
                <a:latin typeface="ui-sans-serif"/>
              </a:rPr>
              <a:t>ne zaman ve nasıl müdahale edileceğini</a:t>
            </a:r>
            <a:r>
              <a:rPr lang="tr-TR" b="0" i="0" dirty="0">
                <a:solidFill>
                  <a:srgbClr val="0D0D0D"/>
                </a:solidFill>
                <a:effectLst/>
                <a:latin typeface="ui-sans-serif"/>
              </a:rPr>
              <a:t> anlatır.</a:t>
            </a:r>
            <a:br>
              <a:rPr lang="tr-TR" b="0" i="0" dirty="0">
                <a:solidFill>
                  <a:srgbClr val="0D0D0D"/>
                </a:solidFill>
                <a:effectLst/>
                <a:latin typeface="ui-sans-serif"/>
              </a:rPr>
            </a:br>
            <a:r>
              <a:rPr lang="tr-TR" b="0" i="0" dirty="0">
                <a:solidFill>
                  <a:srgbClr val="0D0D0D"/>
                </a:solidFill>
                <a:effectLst/>
                <a:latin typeface="ui-sans-serif"/>
              </a:rPr>
              <a:t>Tedavi </a:t>
            </a:r>
            <a:r>
              <a:rPr lang="tr-TR" b="1" i="0" dirty="0">
                <a:solidFill>
                  <a:srgbClr val="0D0D0D"/>
                </a:solidFill>
                <a:effectLst/>
                <a:latin typeface="ui-sans-serif"/>
              </a:rPr>
              <a:t>çok boyutludur</a:t>
            </a:r>
            <a:r>
              <a:rPr lang="tr-TR" b="0" i="0" dirty="0">
                <a:solidFill>
                  <a:srgbClr val="0D0D0D"/>
                </a:solidFill>
                <a:effectLst/>
                <a:latin typeface="ui-sans-serif"/>
              </a:rPr>
              <a:t> – tansiyondan anemiye, kemik sağlığından beslenmeye kadar her yön izlenmelidir.</a:t>
            </a:r>
            <a:br>
              <a:rPr lang="tr-TR" b="0" i="0" dirty="0">
                <a:solidFill>
                  <a:srgbClr val="0D0D0D"/>
                </a:solidFill>
                <a:effectLst/>
                <a:latin typeface="ui-sans-serif"/>
              </a:rPr>
            </a:br>
            <a:r>
              <a:rPr lang="tr-TR" b="1" i="0" dirty="0">
                <a:solidFill>
                  <a:srgbClr val="0D0D0D"/>
                </a:solidFill>
                <a:effectLst/>
                <a:latin typeface="ui-sans-serif"/>
              </a:rPr>
              <a:t>Hasta eğitimi ve planlı başlangıç</a:t>
            </a:r>
            <a:r>
              <a:rPr lang="tr-TR" b="0" i="0" dirty="0">
                <a:solidFill>
                  <a:srgbClr val="0D0D0D"/>
                </a:solidFill>
                <a:effectLst/>
                <a:latin typeface="ui-sans-serif"/>
              </a:rPr>
              <a:t> kritik öneme sahiptir; acil üremik durum beklenmemelidir.</a:t>
            </a:r>
            <a:br>
              <a:rPr lang="tr-TR" b="0" i="0" dirty="0">
                <a:solidFill>
                  <a:srgbClr val="0D0D0D"/>
                </a:solidFill>
                <a:effectLst/>
                <a:latin typeface="ui-sans-serif"/>
              </a:rPr>
            </a:br>
            <a:r>
              <a:rPr lang="tr-TR" b="0" i="0" dirty="0">
                <a:solidFill>
                  <a:srgbClr val="0D0D0D"/>
                </a:solidFill>
                <a:effectLst/>
                <a:latin typeface="ui-sans-serif"/>
              </a:rPr>
              <a:t>Konservatif yaklaşım da bir plan içinde yürütülmeli, hastaya rahat ve onurlu bir yaşam sunulmalıdır.</a:t>
            </a:r>
          </a:p>
          <a:p>
            <a:r>
              <a:rPr lang="tr-TR" b="1" i="0" dirty="0">
                <a:solidFill>
                  <a:srgbClr val="0D0D0D"/>
                </a:solidFill>
                <a:effectLst/>
                <a:latin typeface="ui-sans-serif"/>
              </a:rPr>
              <a:t>Ekip Yaklaşımı:</a:t>
            </a:r>
            <a:br>
              <a:rPr lang="tr-TR" b="0" i="0" dirty="0">
                <a:solidFill>
                  <a:srgbClr val="0D0D0D"/>
                </a:solidFill>
                <a:effectLst/>
                <a:latin typeface="ui-sans-serif"/>
              </a:rPr>
            </a:br>
            <a:r>
              <a:rPr lang="tr-TR" b="0" i="0" dirty="0">
                <a:solidFill>
                  <a:srgbClr val="0D0D0D"/>
                </a:solidFill>
                <a:effectLst/>
                <a:latin typeface="ui-sans-serif"/>
              </a:rPr>
              <a:t>Son dönem yaklaşırken her hastada bir </a:t>
            </a:r>
            <a:r>
              <a:rPr lang="tr-TR" b="1" i="0" dirty="0">
                <a:solidFill>
                  <a:srgbClr val="0D0D0D"/>
                </a:solidFill>
                <a:effectLst/>
                <a:latin typeface="ui-sans-serif"/>
              </a:rPr>
              <a:t>plan</a:t>
            </a:r>
            <a:r>
              <a:rPr lang="tr-TR" b="0" i="0" dirty="0">
                <a:solidFill>
                  <a:srgbClr val="0D0D0D"/>
                </a:solidFill>
                <a:effectLst/>
                <a:latin typeface="ui-sans-serif"/>
              </a:rPr>
              <a:t> olmalı.</a:t>
            </a:r>
            <a:br>
              <a:rPr lang="tr-TR" b="0" i="0" dirty="0">
                <a:solidFill>
                  <a:srgbClr val="0D0D0D"/>
                </a:solidFill>
                <a:effectLst/>
                <a:latin typeface="ui-sans-serif"/>
              </a:rPr>
            </a:br>
            <a:r>
              <a:rPr lang="tr-TR" b="0" i="0" dirty="0">
                <a:solidFill>
                  <a:srgbClr val="0D0D0D"/>
                </a:solidFill>
                <a:effectLst/>
                <a:latin typeface="ui-sans-serif"/>
              </a:rPr>
              <a:t>Başarılı yönetim ancak </a:t>
            </a:r>
            <a:r>
              <a:rPr lang="tr-TR" b="1" i="0" dirty="0">
                <a:solidFill>
                  <a:srgbClr val="0D0D0D"/>
                </a:solidFill>
                <a:effectLst/>
                <a:latin typeface="ui-sans-serif"/>
              </a:rPr>
              <a:t>nefrolog, geriatrist, hemşire, diyetisyen ve palyatif ekip</a:t>
            </a:r>
            <a:r>
              <a:rPr lang="tr-TR" b="0" i="0" dirty="0">
                <a:solidFill>
                  <a:srgbClr val="0D0D0D"/>
                </a:solidFill>
                <a:effectLst/>
                <a:latin typeface="ui-sans-serif"/>
              </a:rPr>
              <a:t> iş birliğiyle mümkündür.</a:t>
            </a:r>
          </a:p>
          <a:p>
            <a:endParaRPr lang="tr-TR" dirty="0"/>
          </a:p>
        </p:txBody>
      </p:sp>
    </p:spTree>
    <p:extLst>
      <p:ext uri="{BB962C8B-B14F-4D97-AF65-F5344CB8AC3E}">
        <p14:creationId xmlns:p14="http://schemas.microsoft.com/office/powerpoint/2010/main" val="3418297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3FB8-0F6F-BEE6-D8EC-4BDE05774EF0}"/>
              </a:ext>
            </a:extLst>
          </p:cNvPr>
          <p:cNvSpPr>
            <a:spLocks noGrp="1"/>
          </p:cNvSpPr>
          <p:nvPr>
            <p:ph type="title"/>
          </p:nvPr>
        </p:nvSpPr>
        <p:spPr/>
        <p:txBody>
          <a:bodyPr/>
          <a:lstStyle/>
          <a:p>
            <a:r>
              <a:rPr lang="tr-TR" b="1" dirty="0"/>
              <a:t>Olgu Örneği 1 – Diyaliz Yolunu Seçen Hasta</a:t>
            </a:r>
            <a:endParaRPr lang="tr-TR" dirty="0"/>
          </a:p>
        </p:txBody>
      </p:sp>
      <p:sp>
        <p:nvSpPr>
          <p:cNvPr id="3" name="Content Placeholder 2">
            <a:extLst>
              <a:ext uri="{FF2B5EF4-FFF2-40B4-BE49-F238E27FC236}">
                <a16:creationId xmlns:a16="http://schemas.microsoft.com/office/drawing/2014/main" id="{E62A8EB5-1C59-0B0C-AD8C-91BCA7DD3E22}"/>
              </a:ext>
            </a:extLst>
          </p:cNvPr>
          <p:cNvSpPr>
            <a:spLocks noGrp="1"/>
          </p:cNvSpPr>
          <p:nvPr>
            <p:ph idx="1"/>
          </p:nvPr>
        </p:nvSpPr>
        <p:spPr/>
        <p:txBody>
          <a:bodyPr>
            <a:normAutofit fontScale="62500" lnSpcReduction="20000"/>
          </a:bodyPr>
          <a:lstStyle/>
          <a:p>
            <a:r>
              <a:rPr lang="tr-TR" b="1" i="0" dirty="0">
                <a:solidFill>
                  <a:srgbClr val="0D0D0D"/>
                </a:solidFill>
                <a:effectLst/>
                <a:latin typeface="ui-sans-serif"/>
              </a:rPr>
              <a:t>Hasta Profili:</a:t>
            </a:r>
            <a:br>
              <a:rPr lang="tr-TR" b="0" i="0" dirty="0">
                <a:solidFill>
                  <a:srgbClr val="0D0D0D"/>
                </a:solidFill>
                <a:effectLst/>
                <a:latin typeface="ui-sans-serif"/>
              </a:rPr>
            </a:br>
            <a:r>
              <a:rPr lang="tr-TR" b="0" i="0" dirty="0">
                <a:solidFill>
                  <a:srgbClr val="0D0D0D"/>
                </a:solidFill>
                <a:effectLst/>
                <a:latin typeface="ui-sans-serif"/>
              </a:rPr>
              <a:t>70 yaşında erkek; 10 yıllık tip 2 diyabet, hipertansiyon ve periferik arter hastalığı öyküsü.</a:t>
            </a:r>
            <a:br>
              <a:rPr lang="tr-TR" b="0" i="0" dirty="0">
                <a:solidFill>
                  <a:srgbClr val="0D0D0D"/>
                </a:solidFill>
                <a:effectLst/>
                <a:latin typeface="ui-sans-serif"/>
              </a:rPr>
            </a:br>
            <a:r>
              <a:rPr lang="tr-TR" b="0" i="0" dirty="0">
                <a:solidFill>
                  <a:srgbClr val="0D0D0D"/>
                </a:solidFill>
                <a:effectLst/>
                <a:latin typeface="ui-sans-serif"/>
              </a:rPr>
              <a:t>KBH evre 4 (eGFR 17 ml/dk, ACR 250 mg/g). Eşi görme engelli, hastaya bağımlı.</a:t>
            </a:r>
          </a:p>
          <a:p>
            <a:r>
              <a:rPr lang="tr-TR" b="1" i="0" dirty="0">
                <a:solidFill>
                  <a:srgbClr val="0D0D0D"/>
                </a:solidFill>
                <a:effectLst/>
                <a:latin typeface="ui-sans-serif"/>
              </a:rPr>
              <a:t>Takip Süreci:</a:t>
            </a:r>
            <a:br>
              <a:rPr lang="tr-TR" b="0" i="0" dirty="0">
                <a:solidFill>
                  <a:srgbClr val="0D0D0D"/>
                </a:solidFill>
                <a:effectLst/>
                <a:latin typeface="ui-sans-serif"/>
              </a:rPr>
            </a:br>
            <a:r>
              <a:rPr lang="tr-TR" b="0" i="0" dirty="0">
                <a:solidFill>
                  <a:srgbClr val="0D0D0D"/>
                </a:solidFill>
                <a:effectLst/>
                <a:latin typeface="ui-sans-serif"/>
              </a:rPr>
              <a:t>Nefroloji ve geriatri ekibi tarafından değerlendirildi.</a:t>
            </a:r>
            <a:br>
              <a:rPr lang="tr-TR" b="0" i="0" dirty="0">
                <a:solidFill>
                  <a:srgbClr val="0D0D0D"/>
                </a:solidFill>
                <a:effectLst/>
                <a:latin typeface="ui-sans-serif"/>
              </a:rPr>
            </a:br>
            <a:r>
              <a:rPr lang="tr-TR" b="0" i="0" dirty="0">
                <a:solidFill>
                  <a:srgbClr val="0D0D0D"/>
                </a:solidFill>
                <a:effectLst/>
                <a:latin typeface="ui-sans-serif"/>
              </a:rPr>
              <a:t>Etiyoloji diyabetik nefropati + hipertansif nefroskleroz.</a:t>
            </a:r>
            <a:br>
              <a:rPr lang="tr-TR" b="0" i="0" dirty="0">
                <a:solidFill>
                  <a:srgbClr val="0D0D0D"/>
                </a:solidFill>
                <a:effectLst/>
                <a:latin typeface="ui-sans-serif"/>
              </a:rPr>
            </a:br>
            <a:r>
              <a:rPr lang="tr-TR" b="1" i="0" dirty="0" err="1">
                <a:solidFill>
                  <a:srgbClr val="0D0D0D"/>
                </a:solidFill>
                <a:effectLst/>
                <a:latin typeface="ui-sans-serif"/>
              </a:rPr>
              <a:t>Frailty</a:t>
            </a:r>
            <a:r>
              <a:rPr lang="tr-TR" b="1" i="0" dirty="0">
                <a:solidFill>
                  <a:srgbClr val="0D0D0D"/>
                </a:solidFill>
                <a:effectLst/>
                <a:latin typeface="ui-sans-serif"/>
              </a:rPr>
              <a:t> değerlendirmesi:</a:t>
            </a:r>
            <a:r>
              <a:rPr lang="tr-TR" b="0" i="0" dirty="0">
                <a:solidFill>
                  <a:srgbClr val="0D0D0D"/>
                </a:solidFill>
                <a:effectLst/>
                <a:latin typeface="ui-sans-serif"/>
              </a:rPr>
              <a:t> dayanıklı (</a:t>
            </a:r>
            <a:r>
              <a:rPr lang="tr-TR" b="0" i="0" dirty="0" err="1">
                <a:solidFill>
                  <a:srgbClr val="0D0D0D"/>
                </a:solidFill>
                <a:effectLst/>
                <a:latin typeface="ui-sans-serif"/>
              </a:rPr>
              <a:t>robust</a:t>
            </a:r>
            <a:r>
              <a:rPr lang="tr-TR" b="0" i="0" dirty="0">
                <a:solidFill>
                  <a:srgbClr val="0D0D0D"/>
                </a:solidFill>
                <a:effectLst/>
                <a:latin typeface="ui-sans-serif"/>
              </a:rPr>
              <a:t>).</a:t>
            </a:r>
            <a:br>
              <a:rPr lang="tr-TR" b="0" i="0" dirty="0">
                <a:solidFill>
                  <a:srgbClr val="0D0D0D"/>
                </a:solidFill>
                <a:effectLst/>
                <a:latin typeface="ui-sans-serif"/>
              </a:rPr>
            </a:br>
            <a:r>
              <a:rPr lang="tr-TR" b="0" i="0" dirty="0">
                <a:solidFill>
                  <a:srgbClr val="0D0D0D"/>
                </a:solidFill>
                <a:effectLst/>
                <a:latin typeface="ui-sans-serif"/>
              </a:rPr>
              <a:t>SGLT2 inhibitörü başlandı, diyabet ve tansiyon kontrolü optimize edildi.</a:t>
            </a:r>
          </a:p>
          <a:p>
            <a:r>
              <a:rPr lang="tr-TR" b="1" i="0" dirty="0">
                <a:solidFill>
                  <a:srgbClr val="0D0D0D"/>
                </a:solidFill>
                <a:effectLst/>
                <a:latin typeface="ui-sans-serif"/>
              </a:rPr>
              <a:t>Tedavi Kararı:</a:t>
            </a:r>
            <a:br>
              <a:rPr lang="tr-TR" b="0" i="0" dirty="0">
                <a:solidFill>
                  <a:srgbClr val="0D0D0D"/>
                </a:solidFill>
                <a:effectLst/>
                <a:latin typeface="ui-sans-serif"/>
              </a:rPr>
            </a:br>
            <a:r>
              <a:rPr lang="tr-TR" b="0" i="0" dirty="0">
                <a:solidFill>
                  <a:srgbClr val="0D0D0D"/>
                </a:solidFill>
                <a:effectLst/>
                <a:latin typeface="ui-sans-serif"/>
              </a:rPr>
              <a:t>GFR 15 ml/dk’ya indiğinde </a:t>
            </a:r>
            <a:r>
              <a:rPr lang="tr-TR" b="1" i="0" dirty="0">
                <a:solidFill>
                  <a:srgbClr val="0D0D0D"/>
                </a:solidFill>
                <a:effectLst/>
                <a:latin typeface="ui-sans-serif"/>
              </a:rPr>
              <a:t>diyaliz eğitimi</a:t>
            </a:r>
            <a:r>
              <a:rPr lang="tr-TR" b="0" i="0" dirty="0">
                <a:solidFill>
                  <a:srgbClr val="0D0D0D"/>
                </a:solidFill>
                <a:effectLst/>
                <a:latin typeface="ui-sans-serif"/>
              </a:rPr>
              <a:t> verildi.</a:t>
            </a:r>
            <a:br>
              <a:rPr lang="tr-TR" b="0" i="0" dirty="0">
                <a:solidFill>
                  <a:srgbClr val="0D0D0D"/>
                </a:solidFill>
                <a:effectLst/>
                <a:latin typeface="ui-sans-serif"/>
              </a:rPr>
            </a:br>
            <a:r>
              <a:rPr lang="tr-TR" b="0" i="0" dirty="0">
                <a:solidFill>
                  <a:srgbClr val="0D0D0D"/>
                </a:solidFill>
                <a:effectLst/>
                <a:latin typeface="ui-sans-serif"/>
              </a:rPr>
              <a:t>Eşine bakabilmek ve yaşamını sürdürmek amacıyla </a:t>
            </a:r>
            <a:r>
              <a:rPr lang="tr-TR" b="1" i="0" dirty="0">
                <a:solidFill>
                  <a:srgbClr val="0D0D0D"/>
                </a:solidFill>
                <a:effectLst/>
                <a:latin typeface="ui-sans-serif"/>
              </a:rPr>
              <a:t>in-merkez hemodiyaliz</a:t>
            </a:r>
            <a:r>
              <a:rPr lang="tr-TR" b="0" i="0" dirty="0">
                <a:solidFill>
                  <a:srgbClr val="0D0D0D"/>
                </a:solidFill>
                <a:effectLst/>
                <a:latin typeface="ui-sans-serif"/>
              </a:rPr>
              <a:t> kararı alındı.</a:t>
            </a:r>
            <a:br>
              <a:rPr lang="tr-TR" b="0" i="0" dirty="0">
                <a:solidFill>
                  <a:srgbClr val="0D0D0D"/>
                </a:solidFill>
                <a:effectLst/>
                <a:latin typeface="ui-sans-serif"/>
              </a:rPr>
            </a:br>
            <a:r>
              <a:rPr lang="tr-TR" b="0" i="0" dirty="0">
                <a:solidFill>
                  <a:srgbClr val="0D0D0D"/>
                </a:solidFill>
                <a:effectLst/>
                <a:latin typeface="ui-sans-serif"/>
              </a:rPr>
              <a:t>6 ay önceden fistül açıldı.</a:t>
            </a:r>
          </a:p>
          <a:p>
            <a:r>
              <a:rPr lang="tr-TR" b="1" i="0" dirty="0">
                <a:solidFill>
                  <a:srgbClr val="0D0D0D"/>
                </a:solidFill>
                <a:effectLst/>
                <a:latin typeface="ui-sans-serif"/>
              </a:rPr>
              <a:t>Diyaliz Süreci:</a:t>
            </a:r>
            <a:br>
              <a:rPr lang="tr-TR" b="0" i="0" dirty="0">
                <a:solidFill>
                  <a:srgbClr val="0D0D0D"/>
                </a:solidFill>
                <a:effectLst/>
                <a:latin typeface="ui-sans-serif"/>
              </a:rPr>
            </a:br>
            <a:r>
              <a:rPr lang="tr-TR" b="0" i="0" dirty="0">
                <a:solidFill>
                  <a:srgbClr val="0D0D0D"/>
                </a:solidFill>
                <a:effectLst/>
                <a:latin typeface="ui-sans-serif"/>
              </a:rPr>
              <a:t>GFR 10 ml/dk’ya düştüğünde </a:t>
            </a:r>
            <a:r>
              <a:rPr lang="tr-TR" b="1" i="0" dirty="0" err="1">
                <a:solidFill>
                  <a:srgbClr val="0D0D0D"/>
                </a:solidFill>
                <a:effectLst/>
                <a:latin typeface="ui-sans-serif"/>
              </a:rPr>
              <a:t>inkremental</a:t>
            </a:r>
            <a:r>
              <a:rPr lang="tr-TR" b="1" i="0" dirty="0">
                <a:solidFill>
                  <a:srgbClr val="0D0D0D"/>
                </a:solidFill>
                <a:effectLst/>
                <a:latin typeface="ui-sans-serif"/>
              </a:rPr>
              <a:t> HD</a:t>
            </a:r>
            <a:r>
              <a:rPr lang="tr-TR" b="0" i="0" dirty="0">
                <a:solidFill>
                  <a:srgbClr val="0D0D0D"/>
                </a:solidFill>
                <a:effectLst/>
                <a:latin typeface="ui-sans-serif"/>
              </a:rPr>
              <a:t> (haftada 2 gün) başlandı, sonra 3 seansa geçildi.</a:t>
            </a:r>
            <a:br>
              <a:rPr lang="tr-TR" b="0" i="0" dirty="0">
                <a:solidFill>
                  <a:srgbClr val="0D0D0D"/>
                </a:solidFill>
                <a:effectLst/>
                <a:latin typeface="ui-sans-serif"/>
              </a:rPr>
            </a:br>
            <a:r>
              <a:rPr lang="tr-TR" b="0" i="0" dirty="0">
                <a:solidFill>
                  <a:srgbClr val="0D0D0D"/>
                </a:solidFill>
                <a:effectLst/>
                <a:latin typeface="ui-sans-serif"/>
              </a:rPr>
              <a:t>30. aydan itibaren hipotansiyon ve güçsüzlük gelişti; ambulansla merkeze gitmeye başladı.</a:t>
            </a:r>
            <a:br>
              <a:rPr lang="tr-TR" b="0" i="0" dirty="0">
                <a:solidFill>
                  <a:srgbClr val="0D0D0D"/>
                </a:solidFill>
                <a:effectLst/>
                <a:latin typeface="ui-sans-serif"/>
              </a:rPr>
            </a:br>
            <a:r>
              <a:rPr lang="tr-TR" b="0" i="0" dirty="0">
                <a:solidFill>
                  <a:srgbClr val="0D0D0D"/>
                </a:solidFill>
                <a:effectLst/>
                <a:latin typeface="ui-sans-serif"/>
              </a:rPr>
              <a:t>Eşinin ölümü sonrası </a:t>
            </a:r>
            <a:r>
              <a:rPr lang="tr-TR" b="1" i="0" dirty="0">
                <a:solidFill>
                  <a:srgbClr val="0D0D0D"/>
                </a:solidFill>
                <a:effectLst/>
                <a:latin typeface="ui-sans-serif"/>
              </a:rPr>
              <a:t>diyalizden çekilmek istediğini</a:t>
            </a:r>
            <a:r>
              <a:rPr lang="tr-TR" b="0" i="0" dirty="0">
                <a:solidFill>
                  <a:srgbClr val="0D0D0D"/>
                </a:solidFill>
                <a:effectLst/>
                <a:latin typeface="ui-sans-serif"/>
              </a:rPr>
              <a:t> ifade etti.</a:t>
            </a:r>
          </a:p>
          <a:p>
            <a:r>
              <a:rPr lang="tr-TR" b="1" i="0" dirty="0">
                <a:solidFill>
                  <a:srgbClr val="0D0D0D"/>
                </a:solidFill>
                <a:effectLst/>
                <a:latin typeface="ui-sans-serif"/>
              </a:rPr>
              <a:t>Son Dönem:</a:t>
            </a:r>
            <a:br>
              <a:rPr lang="tr-TR" b="0" i="0" dirty="0">
                <a:solidFill>
                  <a:srgbClr val="0D0D0D"/>
                </a:solidFill>
                <a:effectLst/>
                <a:latin typeface="ui-sans-serif"/>
              </a:rPr>
            </a:br>
            <a:r>
              <a:rPr lang="tr-TR" b="0" i="0" dirty="0">
                <a:solidFill>
                  <a:srgbClr val="0D0D0D"/>
                </a:solidFill>
                <a:effectLst/>
                <a:latin typeface="ui-sans-serif"/>
              </a:rPr>
              <a:t>Vasküler komplikasyonlar (</a:t>
            </a:r>
            <a:r>
              <a:rPr lang="tr-TR" b="0" i="0" dirty="0" err="1">
                <a:solidFill>
                  <a:srgbClr val="0D0D0D"/>
                </a:solidFill>
                <a:effectLst/>
                <a:latin typeface="ui-sans-serif"/>
              </a:rPr>
              <a:t>gangren</a:t>
            </a:r>
            <a:r>
              <a:rPr lang="tr-TR" b="0" i="0" dirty="0">
                <a:solidFill>
                  <a:srgbClr val="0D0D0D"/>
                </a:solidFill>
                <a:effectLst/>
                <a:latin typeface="ui-sans-serif"/>
              </a:rPr>
              <a:t>, fistül trombozu) gelişti.</a:t>
            </a:r>
            <a:br>
              <a:rPr lang="tr-TR" b="0" i="0" dirty="0">
                <a:solidFill>
                  <a:srgbClr val="0D0D0D"/>
                </a:solidFill>
                <a:effectLst/>
                <a:latin typeface="ui-sans-serif"/>
              </a:rPr>
            </a:br>
            <a:r>
              <a:rPr lang="tr-TR" b="0" i="0" dirty="0">
                <a:solidFill>
                  <a:srgbClr val="0D0D0D"/>
                </a:solidFill>
                <a:effectLst/>
                <a:latin typeface="ui-sans-serif"/>
              </a:rPr>
              <a:t>Palyatif bakıma geçildi, hasta </a:t>
            </a:r>
            <a:r>
              <a:rPr lang="tr-TR" b="1" i="0" dirty="0">
                <a:solidFill>
                  <a:srgbClr val="0D0D0D"/>
                </a:solidFill>
                <a:effectLst/>
                <a:latin typeface="ui-sans-serif"/>
              </a:rPr>
              <a:t>diyalizi sonlandırdı</a:t>
            </a:r>
            <a:r>
              <a:rPr lang="tr-TR" b="0" i="0" dirty="0">
                <a:solidFill>
                  <a:srgbClr val="0D0D0D"/>
                </a:solidFill>
                <a:effectLst/>
                <a:latin typeface="ui-sans-serif"/>
              </a:rPr>
              <a:t> ve bir hafta sonra huzur içinde vefat etti.</a:t>
            </a:r>
          </a:p>
          <a:p>
            <a:endParaRPr lang="tr-TR" dirty="0"/>
          </a:p>
        </p:txBody>
      </p:sp>
    </p:spTree>
    <p:extLst>
      <p:ext uri="{BB962C8B-B14F-4D97-AF65-F5344CB8AC3E}">
        <p14:creationId xmlns:p14="http://schemas.microsoft.com/office/powerpoint/2010/main" val="37325675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B7F2C-C75C-67E8-FA22-7F0BBA677F87}"/>
              </a:ext>
            </a:extLst>
          </p:cNvPr>
          <p:cNvSpPr>
            <a:spLocks noGrp="1"/>
          </p:cNvSpPr>
          <p:nvPr>
            <p:ph type="title"/>
          </p:nvPr>
        </p:nvSpPr>
        <p:spPr>
          <a:xfrm>
            <a:off x="1043631" y="809898"/>
            <a:ext cx="9942716" cy="1554480"/>
          </a:xfrm>
        </p:spPr>
        <p:txBody>
          <a:bodyPr anchor="ctr">
            <a:normAutofit/>
          </a:bodyPr>
          <a:lstStyle/>
          <a:p>
            <a:r>
              <a:rPr lang="tr-TR" sz="4800" b="1"/>
              <a:t>Olgu Örneği 2 – Konservatif Yol ve PD Deneyimi</a:t>
            </a:r>
            <a:endParaRPr lang="tr-TR" sz="4800"/>
          </a:p>
        </p:txBody>
      </p:sp>
      <p:sp>
        <p:nvSpPr>
          <p:cNvPr id="3" name="Content Placeholder 2">
            <a:extLst>
              <a:ext uri="{FF2B5EF4-FFF2-40B4-BE49-F238E27FC236}">
                <a16:creationId xmlns:a16="http://schemas.microsoft.com/office/drawing/2014/main" id="{24587927-3484-1833-E9A9-EFC69B03E8C8}"/>
              </a:ext>
            </a:extLst>
          </p:cNvPr>
          <p:cNvSpPr>
            <a:spLocks noGrp="1"/>
          </p:cNvSpPr>
          <p:nvPr>
            <p:ph idx="1"/>
          </p:nvPr>
        </p:nvSpPr>
        <p:spPr>
          <a:xfrm>
            <a:off x="267838" y="2364378"/>
            <a:ext cx="10718510" cy="3777802"/>
          </a:xfrm>
        </p:spPr>
        <p:txBody>
          <a:bodyPr anchor="ctr">
            <a:normAutofit lnSpcReduction="10000"/>
          </a:bodyPr>
          <a:lstStyle/>
          <a:p>
            <a:r>
              <a:rPr lang="tr-TR" sz="1600" b="1" i="0" dirty="0">
                <a:effectLst/>
                <a:latin typeface="ui-sans-serif"/>
              </a:rPr>
              <a:t>Son Dönem:</a:t>
            </a:r>
            <a:br>
              <a:rPr lang="tr-TR" sz="1600" b="0" i="0" dirty="0">
                <a:effectLst/>
                <a:latin typeface="ui-sans-serif"/>
              </a:rPr>
            </a:br>
            <a:r>
              <a:rPr lang="tr-TR" sz="1600" b="0" i="0" dirty="0">
                <a:effectLst/>
                <a:latin typeface="ui-sans-serif"/>
              </a:rPr>
              <a:t>18. ayda hastanın eşi metastatik pankreas kanseri nedeniyle bakıma muhtaç hale geldi.</a:t>
            </a:r>
            <a:br>
              <a:rPr lang="tr-TR" sz="1600" b="0" i="0" dirty="0">
                <a:effectLst/>
                <a:latin typeface="ui-sans-serif"/>
              </a:rPr>
            </a:br>
            <a:r>
              <a:rPr lang="tr-TR" sz="1600" b="0" i="0" dirty="0">
                <a:effectLst/>
                <a:latin typeface="ui-sans-serif"/>
              </a:rPr>
              <a:t>Hasta PD bakımını sürdüremedi ve </a:t>
            </a:r>
            <a:r>
              <a:rPr lang="tr-TR" sz="1600" b="1" i="0" dirty="0">
                <a:effectLst/>
                <a:latin typeface="ui-sans-serif"/>
              </a:rPr>
              <a:t>yardımlı APD (gece makineyle PD)</a:t>
            </a:r>
            <a:r>
              <a:rPr lang="tr-TR" sz="1600" b="0" i="0" dirty="0">
                <a:effectLst/>
                <a:latin typeface="ui-sans-serif"/>
              </a:rPr>
              <a:t> sistemine geçildi.</a:t>
            </a:r>
            <a:br>
              <a:rPr lang="tr-TR" sz="1600" b="0" i="0" dirty="0">
                <a:effectLst/>
                <a:latin typeface="ui-sans-serif"/>
              </a:rPr>
            </a:br>
            <a:r>
              <a:rPr lang="tr-TR" sz="1600" b="0" i="0" dirty="0">
                <a:effectLst/>
                <a:latin typeface="ui-sans-serif"/>
              </a:rPr>
              <a:t>Kısa süre sonra aspirasyon pnömonisi gelişti, ancak hasta hastaneye yatırılmadı.</a:t>
            </a:r>
            <a:br>
              <a:rPr lang="tr-TR" sz="1600" b="0" i="0" dirty="0">
                <a:effectLst/>
                <a:latin typeface="ui-sans-serif"/>
              </a:rPr>
            </a:br>
            <a:r>
              <a:rPr lang="tr-TR" sz="1600" b="0" i="0" dirty="0">
                <a:effectLst/>
                <a:latin typeface="ui-sans-serif"/>
              </a:rPr>
              <a:t>Evde/huzurevinde palyatif ekip desteğiyle son günlerini geçirdi ve </a:t>
            </a:r>
            <a:r>
              <a:rPr lang="tr-TR" sz="1600" b="1" i="0" dirty="0">
                <a:effectLst/>
                <a:latin typeface="ui-sans-serif"/>
              </a:rPr>
              <a:t>enfeksiyon komplikasyonu sonucu</a:t>
            </a:r>
            <a:r>
              <a:rPr lang="tr-TR" sz="1600" b="0" i="0" dirty="0">
                <a:effectLst/>
                <a:latin typeface="ui-sans-serif"/>
              </a:rPr>
              <a:t> vefat etti.</a:t>
            </a:r>
          </a:p>
          <a:p>
            <a:r>
              <a:rPr lang="tr-TR" sz="1600" b="1" i="0" dirty="0">
                <a:effectLst/>
                <a:latin typeface="ui-sans-serif"/>
              </a:rPr>
              <a:t>Sunum Notları:</a:t>
            </a:r>
            <a:br>
              <a:rPr lang="tr-TR" sz="1600" b="0" i="0" dirty="0">
                <a:effectLst/>
                <a:latin typeface="ui-sans-serif"/>
              </a:rPr>
            </a:br>
            <a:r>
              <a:rPr lang="tr-TR" sz="1600" b="0" i="0" dirty="0">
                <a:effectLst/>
                <a:latin typeface="ui-sans-serif"/>
              </a:rPr>
              <a:t>Bu vaka, </a:t>
            </a:r>
            <a:r>
              <a:rPr lang="tr-TR" sz="1600" b="1" i="0" dirty="0">
                <a:effectLst/>
                <a:latin typeface="ui-sans-serif"/>
              </a:rPr>
              <a:t>karar vermesi güç ve bilişsel olarak kısıtlı bir yaşlı hastanın</a:t>
            </a:r>
            <a:r>
              <a:rPr lang="tr-TR" sz="1600" b="0" i="0" dirty="0">
                <a:effectLst/>
                <a:latin typeface="ui-sans-serif"/>
              </a:rPr>
              <a:t> öyküsü.</a:t>
            </a:r>
            <a:br>
              <a:rPr lang="tr-TR" sz="1600" b="0" i="0" dirty="0">
                <a:effectLst/>
                <a:latin typeface="ui-sans-serif"/>
              </a:rPr>
            </a:br>
            <a:r>
              <a:rPr lang="tr-TR" sz="1600" b="0" i="0" dirty="0">
                <a:effectLst/>
                <a:latin typeface="ui-sans-serif"/>
              </a:rPr>
              <a:t>Diyaliz kararı defalarca tartışıldı, hemşireler ve uzmanlar hastayı anlamak için </a:t>
            </a:r>
            <a:r>
              <a:rPr lang="tr-TR" sz="1600" b="1" i="0" dirty="0">
                <a:effectLst/>
                <a:latin typeface="ui-sans-serif"/>
              </a:rPr>
              <a:t>birden fazla görüşme</a:t>
            </a:r>
            <a:r>
              <a:rPr lang="tr-TR" sz="1600" b="0" i="0" dirty="0">
                <a:effectLst/>
                <a:latin typeface="ui-sans-serif"/>
              </a:rPr>
              <a:t> yaptı.</a:t>
            </a:r>
            <a:br>
              <a:rPr lang="tr-TR" sz="1600" b="0" i="0" dirty="0">
                <a:effectLst/>
                <a:latin typeface="ui-sans-serif"/>
              </a:rPr>
            </a:br>
            <a:r>
              <a:rPr lang="tr-TR" sz="1600" b="0" i="0" dirty="0">
                <a:effectLst/>
                <a:latin typeface="ui-sans-serif"/>
              </a:rPr>
              <a:t>Sonunda </a:t>
            </a:r>
            <a:r>
              <a:rPr lang="tr-TR" sz="1600" b="1" i="0" dirty="0">
                <a:effectLst/>
                <a:latin typeface="ui-sans-serif"/>
              </a:rPr>
              <a:t>PD</a:t>
            </a:r>
            <a:r>
              <a:rPr lang="tr-TR" sz="1600" b="0" i="0" dirty="0">
                <a:effectLst/>
                <a:latin typeface="ui-sans-serif"/>
              </a:rPr>
              <a:t> seçeneğiyle uzun süre stabil seyir sağlandı — hastane yatışı çok az, yaşam kalitesi yüksek.</a:t>
            </a:r>
          </a:p>
          <a:p>
            <a:r>
              <a:rPr lang="tr-TR" sz="1600" b="0" i="0" dirty="0">
                <a:effectLst/>
                <a:latin typeface="ui-sans-serif"/>
              </a:rPr>
              <a:t>Ancak eşin hastalanmasıyla bakım desteği zayıfladı, sistem sarsıldı.</a:t>
            </a:r>
            <a:br>
              <a:rPr lang="tr-TR" sz="1600" b="0" i="0" dirty="0">
                <a:effectLst/>
                <a:latin typeface="ui-sans-serif"/>
              </a:rPr>
            </a:br>
            <a:r>
              <a:rPr lang="tr-TR" sz="1600" b="0" i="0" dirty="0">
                <a:effectLst/>
                <a:latin typeface="ui-sans-serif"/>
              </a:rPr>
              <a:t>Bu örnek, yaşlı çiftlerde bakım rollerinin ne kadar </a:t>
            </a:r>
            <a:r>
              <a:rPr lang="tr-TR" sz="1600" b="1" i="0" dirty="0">
                <a:effectLst/>
                <a:latin typeface="ui-sans-serif"/>
              </a:rPr>
              <a:t>kırılgan ve değişken</a:t>
            </a:r>
            <a:r>
              <a:rPr lang="tr-TR" sz="1600" b="0" i="0" dirty="0">
                <a:effectLst/>
                <a:latin typeface="ui-sans-serif"/>
              </a:rPr>
              <a:t> olduğunu gösteriyor.</a:t>
            </a:r>
          </a:p>
          <a:p>
            <a:r>
              <a:rPr lang="tr-TR" sz="1600" b="1" i="0" dirty="0">
                <a:effectLst/>
                <a:latin typeface="ui-sans-serif"/>
              </a:rPr>
              <a:t>Klinik Mesaj:</a:t>
            </a:r>
            <a:br>
              <a:rPr lang="tr-TR" sz="1600" b="0" i="0" dirty="0">
                <a:effectLst/>
                <a:latin typeface="ui-sans-serif"/>
              </a:rPr>
            </a:br>
            <a:r>
              <a:rPr lang="tr-TR" sz="1600" b="0" i="0" dirty="0">
                <a:effectLst/>
                <a:latin typeface="ui-sans-serif"/>
              </a:rPr>
              <a:t>“Konservatif” desek bile, </a:t>
            </a:r>
            <a:r>
              <a:rPr lang="tr-TR" sz="1600" b="1" i="0" dirty="0">
                <a:effectLst/>
                <a:latin typeface="ui-sans-serif"/>
              </a:rPr>
              <a:t>invaziv girişimleri sınırlı tutan, konfor odaklı bir yaklaşım</a:t>
            </a:r>
            <a:r>
              <a:rPr lang="tr-TR" sz="1600" b="0" i="0" dirty="0">
                <a:effectLst/>
                <a:latin typeface="ui-sans-serif"/>
              </a:rPr>
              <a:t> izlenebilir.</a:t>
            </a:r>
            <a:br>
              <a:rPr lang="tr-TR" sz="1600" b="0" i="0" dirty="0">
                <a:effectLst/>
                <a:latin typeface="ui-sans-serif"/>
              </a:rPr>
            </a:br>
            <a:r>
              <a:rPr lang="tr-TR" sz="1600" b="0" i="0" dirty="0">
                <a:effectLst/>
                <a:latin typeface="ui-sans-serif"/>
              </a:rPr>
              <a:t>PD yaşlı hastalarda bile, destekle sürdürülebilir bir seçenek olabilir.</a:t>
            </a:r>
            <a:br>
              <a:rPr lang="tr-TR" sz="1600" b="0" i="0" dirty="0">
                <a:effectLst/>
                <a:latin typeface="ui-sans-serif"/>
              </a:rPr>
            </a:br>
            <a:r>
              <a:rPr lang="tr-TR" sz="1600" b="0" i="0" dirty="0">
                <a:effectLst/>
                <a:latin typeface="ui-sans-serif"/>
              </a:rPr>
              <a:t>Ancak her şeyin merkezinde </a:t>
            </a:r>
            <a:r>
              <a:rPr lang="tr-TR" sz="1600" b="1" i="0" dirty="0">
                <a:effectLst/>
                <a:latin typeface="ui-sans-serif"/>
              </a:rPr>
              <a:t>hasta ve ailenin tercihi ile desteği</a:t>
            </a:r>
            <a:r>
              <a:rPr lang="tr-TR" sz="1600" b="0" i="0" dirty="0">
                <a:effectLst/>
                <a:latin typeface="ui-sans-serif"/>
              </a:rPr>
              <a:t> yer alır.</a:t>
            </a:r>
            <a:br>
              <a:rPr lang="tr-TR" sz="1600" b="0" i="0" dirty="0">
                <a:effectLst/>
                <a:latin typeface="ui-sans-serif"/>
              </a:rPr>
            </a:br>
            <a:r>
              <a:rPr lang="tr-TR" sz="1600" b="0" i="0" dirty="0">
                <a:effectLst/>
                <a:latin typeface="ui-sans-serif"/>
              </a:rPr>
              <a:t>Nihayetinde hasta, hastaneye yatırılmadan </a:t>
            </a:r>
            <a:r>
              <a:rPr lang="tr-TR" sz="1600" b="1" i="0" dirty="0">
                <a:effectLst/>
                <a:latin typeface="ui-sans-serif"/>
              </a:rPr>
              <a:t>huzurlu bir palyatif bakım ortamında</a:t>
            </a:r>
            <a:r>
              <a:rPr lang="tr-TR" sz="1600" b="0" i="0" dirty="0">
                <a:effectLst/>
                <a:latin typeface="ui-sans-serif"/>
              </a:rPr>
              <a:t> vefat etti.</a:t>
            </a:r>
          </a:p>
          <a:p>
            <a:endParaRPr lang="tr-TR" sz="16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7014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A3A21-03CD-91EE-CF9D-F9B94D362F76}"/>
              </a:ext>
            </a:extLst>
          </p:cNvPr>
          <p:cNvSpPr>
            <a:spLocks noGrp="1"/>
          </p:cNvSpPr>
          <p:nvPr>
            <p:ph type="title"/>
          </p:nvPr>
        </p:nvSpPr>
        <p:spPr>
          <a:xfrm>
            <a:off x="841248" y="548640"/>
            <a:ext cx="3600860" cy="5431536"/>
          </a:xfrm>
        </p:spPr>
        <p:txBody>
          <a:bodyPr>
            <a:normAutofit/>
          </a:bodyPr>
          <a:lstStyle/>
          <a:p>
            <a:r>
              <a:rPr lang="tr-TR" sz="5400" b="1"/>
              <a:t>Güncel Araştırma Boşlukları ve Gelecek</a:t>
            </a:r>
            <a:endParaRPr lang="tr-TR"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DCF4FB-C289-9F52-55D6-90D61C653E53}"/>
              </a:ext>
            </a:extLst>
          </p:cNvPr>
          <p:cNvSpPr>
            <a:spLocks noGrp="1"/>
          </p:cNvSpPr>
          <p:nvPr>
            <p:ph idx="1"/>
          </p:nvPr>
        </p:nvSpPr>
        <p:spPr>
          <a:xfrm>
            <a:off x="4825559" y="332657"/>
            <a:ext cx="6706473" cy="6345894"/>
          </a:xfrm>
        </p:spPr>
        <p:txBody>
          <a:bodyPr anchor="ctr">
            <a:normAutofit lnSpcReduction="10000"/>
          </a:bodyPr>
          <a:lstStyle/>
          <a:p>
            <a:r>
              <a:rPr lang="tr-TR" sz="1600" b="1" i="0" dirty="0">
                <a:effectLst/>
                <a:latin typeface="ui-sans-serif"/>
              </a:rPr>
              <a:t>Yaşa Uyarlanmış Tanım:</a:t>
            </a:r>
            <a:br>
              <a:rPr lang="tr-TR" sz="1600" b="0" i="0" dirty="0">
                <a:effectLst/>
                <a:latin typeface="ui-sans-serif"/>
              </a:rPr>
            </a:br>
            <a:r>
              <a:rPr lang="tr-TR" sz="1600" b="0" i="0" dirty="0">
                <a:effectLst/>
                <a:latin typeface="ui-sans-serif"/>
              </a:rPr>
              <a:t>Artan tartışmalar, sabit </a:t>
            </a:r>
            <a:r>
              <a:rPr lang="tr-TR" sz="1600" b="1" i="0" dirty="0">
                <a:effectLst/>
                <a:latin typeface="ui-sans-serif"/>
              </a:rPr>
              <a:t>GFR &lt;60 ml/dk</a:t>
            </a:r>
            <a:r>
              <a:rPr lang="tr-TR" sz="1600" b="0" i="0" dirty="0">
                <a:effectLst/>
                <a:latin typeface="ui-sans-serif"/>
              </a:rPr>
              <a:t> eşiğinin yaşlılarda aşırı tanıya yol açabileceğini gösteriyor.</a:t>
            </a:r>
            <a:br>
              <a:rPr lang="tr-TR" sz="1600" b="0" i="0" dirty="0">
                <a:effectLst/>
                <a:latin typeface="ui-sans-serif"/>
              </a:rPr>
            </a:br>
            <a:r>
              <a:rPr lang="tr-TR" sz="1600" b="0" i="0" dirty="0">
                <a:effectLst/>
                <a:latin typeface="ui-sans-serif"/>
              </a:rPr>
              <a:t>Gelecekte </a:t>
            </a:r>
            <a:r>
              <a:rPr lang="tr-TR" sz="1600" b="1" i="0" dirty="0">
                <a:effectLst/>
                <a:latin typeface="ui-sans-serif"/>
              </a:rPr>
              <a:t>yaş-spesifik GFR referans aralıkları</a:t>
            </a:r>
            <a:r>
              <a:rPr lang="tr-TR" sz="1600" b="0" i="0" dirty="0">
                <a:effectLst/>
                <a:latin typeface="ui-sans-serif"/>
              </a:rPr>
              <a:t> belirlenmesi gündemde.</a:t>
            </a:r>
          </a:p>
          <a:p>
            <a:r>
              <a:rPr lang="tr-TR" sz="1600" b="0" i="0" dirty="0">
                <a:effectLst/>
                <a:latin typeface="ui-sans-serif"/>
              </a:rPr>
              <a:t>Örneğin, &gt;75 yaşta GFR 45 ml/dk “normal” sayılabilir mi?</a:t>
            </a:r>
            <a:br>
              <a:rPr lang="tr-TR" sz="1600" b="0" i="0" dirty="0">
                <a:effectLst/>
                <a:latin typeface="ui-sans-serif"/>
              </a:rPr>
            </a:br>
            <a:r>
              <a:rPr lang="tr-TR" sz="1600" b="0" i="0" dirty="0">
                <a:effectLst/>
                <a:latin typeface="ui-sans-serif"/>
              </a:rPr>
              <a:t>Bu konuda daha fazla epidemiyolojik ve prognostik çalışma gerekiyor.</a:t>
            </a:r>
          </a:p>
          <a:p>
            <a:r>
              <a:rPr lang="tr-TR" sz="1600" b="1" i="0" dirty="0" err="1">
                <a:effectLst/>
                <a:latin typeface="ui-sans-serif"/>
              </a:rPr>
              <a:t>Frailty</a:t>
            </a:r>
            <a:r>
              <a:rPr lang="tr-TR" sz="1600" b="1" i="0" dirty="0">
                <a:effectLst/>
                <a:latin typeface="ui-sans-serif"/>
              </a:rPr>
              <a:t> Müdahaleleri:</a:t>
            </a:r>
            <a:br>
              <a:rPr lang="tr-TR" sz="1600" b="0" i="0" dirty="0">
                <a:effectLst/>
                <a:latin typeface="ui-sans-serif"/>
              </a:rPr>
            </a:br>
            <a:r>
              <a:rPr lang="tr-TR" sz="1600" b="0" i="0" dirty="0">
                <a:effectLst/>
                <a:latin typeface="ui-sans-serif"/>
              </a:rPr>
              <a:t>Yaşlı </a:t>
            </a:r>
            <a:r>
              <a:rPr lang="tr-TR" sz="1600" b="0" i="0" dirty="0" err="1">
                <a:effectLst/>
                <a:latin typeface="ui-sans-serif"/>
              </a:rPr>
              <a:t>KBH’lilerde</a:t>
            </a:r>
            <a:r>
              <a:rPr lang="tr-TR" sz="1600" b="0" i="0" dirty="0">
                <a:effectLst/>
                <a:latin typeface="ui-sans-serif"/>
              </a:rPr>
              <a:t> kırılganlığı azaltan yaklaşımlar (direnç egzersizi, protein desteği, hormon tedavisi) araştırılıyor.</a:t>
            </a:r>
            <a:br>
              <a:rPr lang="tr-TR" sz="1600" b="0" i="0" dirty="0">
                <a:effectLst/>
                <a:latin typeface="ui-sans-serif"/>
              </a:rPr>
            </a:br>
            <a:r>
              <a:rPr lang="tr-TR" sz="1600" b="0" i="0" dirty="0">
                <a:effectLst/>
                <a:latin typeface="ui-sans-serif"/>
              </a:rPr>
              <a:t>Ancak bu müdahalelerin </a:t>
            </a:r>
            <a:r>
              <a:rPr lang="tr-TR" sz="1600" b="1" i="0" dirty="0">
                <a:effectLst/>
                <a:latin typeface="ui-sans-serif"/>
              </a:rPr>
              <a:t>yaşam kalitesi veya sağkalıma etkisi</a:t>
            </a:r>
            <a:r>
              <a:rPr lang="tr-TR" sz="1600" b="0" i="0" dirty="0">
                <a:effectLst/>
                <a:latin typeface="ui-sans-serif"/>
              </a:rPr>
              <a:t> henüz net değil.</a:t>
            </a:r>
            <a:br>
              <a:rPr lang="tr-TR" sz="1600" b="0" i="0" dirty="0">
                <a:effectLst/>
                <a:latin typeface="ui-sans-serif"/>
              </a:rPr>
            </a:br>
            <a:r>
              <a:rPr lang="tr-TR" sz="1600" b="0" i="0" dirty="0">
                <a:effectLst/>
                <a:latin typeface="ui-sans-serif"/>
              </a:rPr>
              <a:t>Bu hasta grubu </a:t>
            </a:r>
            <a:r>
              <a:rPr lang="tr-TR" sz="1600" b="0" i="0" dirty="0" err="1">
                <a:effectLst/>
                <a:latin typeface="ui-sans-serif"/>
              </a:rPr>
              <a:t>RCT’lerden</a:t>
            </a:r>
            <a:r>
              <a:rPr lang="tr-TR" sz="1600" b="0" i="0" dirty="0">
                <a:effectLst/>
                <a:latin typeface="ui-sans-serif"/>
              </a:rPr>
              <a:t> genellikle dışlandığı için </a:t>
            </a:r>
            <a:r>
              <a:rPr lang="tr-TR" sz="1600" b="1" i="0" dirty="0">
                <a:effectLst/>
                <a:latin typeface="ui-sans-serif"/>
              </a:rPr>
              <a:t>kanıt açığı</a:t>
            </a:r>
            <a:r>
              <a:rPr lang="tr-TR" sz="1600" b="0" i="0" dirty="0">
                <a:effectLst/>
                <a:latin typeface="ui-sans-serif"/>
              </a:rPr>
              <a:t> devam ediyor.</a:t>
            </a:r>
          </a:p>
          <a:p>
            <a:r>
              <a:rPr lang="tr-TR" sz="1600" b="1" i="0" dirty="0">
                <a:effectLst/>
                <a:latin typeface="ui-sans-serif"/>
              </a:rPr>
              <a:t>Diyaliz </a:t>
            </a:r>
            <a:r>
              <a:rPr lang="tr-TR" sz="1600" b="1" i="0" dirty="0" err="1">
                <a:effectLst/>
                <a:latin typeface="ui-sans-serif"/>
              </a:rPr>
              <a:t>vs</a:t>
            </a:r>
            <a:r>
              <a:rPr lang="tr-TR" sz="1600" b="1" i="0" dirty="0">
                <a:effectLst/>
                <a:latin typeface="ui-sans-serif"/>
              </a:rPr>
              <a:t> Konservatif – RCT Eksikliği:</a:t>
            </a:r>
            <a:br>
              <a:rPr lang="tr-TR" sz="1600" b="0" i="0" dirty="0">
                <a:effectLst/>
                <a:latin typeface="ui-sans-serif"/>
              </a:rPr>
            </a:br>
            <a:r>
              <a:rPr lang="tr-TR" sz="1600" b="0" i="0" dirty="0">
                <a:effectLst/>
                <a:latin typeface="ui-sans-serif"/>
              </a:rPr>
              <a:t>Yaşlılarda diyalizin </a:t>
            </a:r>
            <a:r>
              <a:rPr lang="tr-TR" sz="1600" b="1" i="0" dirty="0">
                <a:effectLst/>
                <a:latin typeface="ui-sans-serif"/>
              </a:rPr>
              <a:t>yaşam kalitesi ve sağkalıma etkisi</a:t>
            </a:r>
            <a:r>
              <a:rPr lang="tr-TR" sz="1600" b="0" i="0" dirty="0">
                <a:effectLst/>
                <a:latin typeface="ui-sans-serif"/>
              </a:rPr>
              <a:t> konusunda randomize veri yok.</a:t>
            </a:r>
            <a:br>
              <a:rPr lang="tr-TR" sz="1600" b="0" i="0" dirty="0">
                <a:effectLst/>
                <a:latin typeface="ui-sans-serif"/>
              </a:rPr>
            </a:br>
            <a:r>
              <a:rPr lang="tr-TR" sz="1600" b="0" i="0" dirty="0">
                <a:effectLst/>
                <a:latin typeface="ui-sans-serif"/>
              </a:rPr>
              <a:t>Mevcut çalışmalar gözlemsel.</a:t>
            </a:r>
            <a:br>
              <a:rPr lang="tr-TR" sz="1600" b="0" i="0" dirty="0">
                <a:effectLst/>
                <a:latin typeface="ui-sans-serif"/>
              </a:rPr>
            </a:br>
            <a:r>
              <a:rPr lang="tr-TR" sz="1600" b="0" i="0" dirty="0">
                <a:effectLst/>
                <a:latin typeface="ui-sans-serif"/>
              </a:rPr>
              <a:t>Gelecekte “</a:t>
            </a:r>
            <a:r>
              <a:rPr lang="tr-TR" sz="1600" b="1" i="0" dirty="0" err="1">
                <a:effectLst/>
                <a:latin typeface="ui-sans-serif"/>
              </a:rPr>
              <a:t>trial</a:t>
            </a:r>
            <a:r>
              <a:rPr lang="tr-TR" sz="1600" b="1" i="0" dirty="0">
                <a:effectLst/>
                <a:latin typeface="ui-sans-serif"/>
              </a:rPr>
              <a:t> </a:t>
            </a:r>
            <a:r>
              <a:rPr lang="tr-TR" sz="1600" b="1" i="0" dirty="0" err="1">
                <a:effectLst/>
                <a:latin typeface="ui-sans-serif"/>
              </a:rPr>
              <a:t>emulation</a:t>
            </a:r>
            <a:r>
              <a:rPr lang="tr-TR" sz="1600" b="0" i="0" dirty="0">
                <a:effectLst/>
                <a:latin typeface="ui-sans-serif"/>
              </a:rPr>
              <a:t>” yöntemleriyle bu boşluğun doldurulması bekleniyor, özellikle &gt;80 yaş ve çoklu </a:t>
            </a:r>
            <a:r>
              <a:rPr lang="tr-TR" sz="1600" b="0" i="0" dirty="0" err="1">
                <a:effectLst/>
                <a:latin typeface="ui-sans-serif"/>
              </a:rPr>
              <a:t>komorbid</a:t>
            </a:r>
            <a:r>
              <a:rPr lang="tr-TR" sz="1600" b="0" i="0" dirty="0">
                <a:effectLst/>
                <a:latin typeface="ui-sans-serif"/>
              </a:rPr>
              <a:t> hastalarda.</a:t>
            </a:r>
          </a:p>
          <a:p>
            <a:r>
              <a:rPr lang="tr-TR" sz="1600" b="1" i="0" dirty="0">
                <a:effectLst/>
                <a:latin typeface="ui-sans-serif"/>
              </a:rPr>
              <a:t>Yeni Tedavilerde Yaşlı Etkinliği:</a:t>
            </a:r>
            <a:br>
              <a:rPr lang="tr-TR" sz="1600" b="0" i="0" dirty="0">
                <a:effectLst/>
                <a:latin typeface="ui-sans-serif"/>
              </a:rPr>
            </a:br>
            <a:r>
              <a:rPr lang="tr-TR" sz="1600" b="0" i="0" dirty="0">
                <a:effectLst/>
                <a:latin typeface="ui-sans-serif"/>
              </a:rPr>
              <a:t>SGLT2i ve </a:t>
            </a:r>
            <a:r>
              <a:rPr lang="tr-TR" sz="1600" b="0" i="0" dirty="0" err="1">
                <a:effectLst/>
                <a:latin typeface="ui-sans-serif"/>
              </a:rPr>
              <a:t>finerenon</a:t>
            </a:r>
            <a:r>
              <a:rPr lang="tr-TR" sz="1600" b="0" i="0" dirty="0">
                <a:effectLst/>
                <a:latin typeface="ui-sans-serif"/>
              </a:rPr>
              <a:t> gibi ilaçlar yaşlılarda test edilse de </a:t>
            </a:r>
            <a:r>
              <a:rPr lang="tr-TR" sz="1600" b="1" i="0" dirty="0">
                <a:effectLst/>
                <a:latin typeface="ui-sans-serif"/>
              </a:rPr>
              <a:t>&gt;85 yaş ve </a:t>
            </a:r>
            <a:r>
              <a:rPr lang="tr-TR" sz="1600" b="1" i="0" dirty="0" err="1">
                <a:effectLst/>
                <a:latin typeface="ui-sans-serif"/>
              </a:rPr>
              <a:t>frail</a:t>
            </a:r>
            <a:r>
              <a:rPr lang="tr-TR" sz="1600" b="0" i="0" dirty="0">
                <a:effectLst/>
                <a:latin typeface="ui-sans-serif"/>
              </a:rPr>
              <a:t> gruplarda veri sınırlı.</a:t>
            </a:r>
            <a:br>
              <a:rPr lang="tr-TR" sz="1600" b="0" i="0" dirty="0">
                <a:effectLst/>
                <a:latin typeface="ui-sans-serif"/>
              </a:rPr>
            </a:br>
            <a:r>
              <a:rPr lang="tr-TR" sz="1600" b="0" i="0" dirty="0">
                <a:effectLst/>
                <a:latin typeface="ui-sans-serif"/>
              </a:rPr>
              <a:t>Ayrıca </a:t>
            </a:r>
            <a:r>
              <a:rPr lang="tr-TR" sz="1600" b="1" i="0" dirty="0">
                <a:effectLst/>
                <a:latin typeface="ui-sans-serif"/>
              </a:rPr>
              <a:t>polifarmasi</a:t>
            </a:r>
            <a:r>
              <a:rPr lang="tr-TR" sz="1600" b="0" i="0" dirty="0">
                <a:effectLst/>
                <a:latin typeface="ui-sans-serif"/>
              </a:rPr>
              <a:t> içinde bu ajanların yeri netleştirilmeli.</a:t>
            </a:r>
          </a:p>
          <a:p>
            <a:r>
              <a:rPr lang="tr-TR" sz="1600" b="1" i="0" dirty="0">
                <a:effectLst/>
                <a:latin typeface="ui-sans-serif"/>
              </a:rPr>
              <a:t>Transplantasyon ve Ev Diyalizi:</a:t>
            </a:r>
            <a:br>
              <a:rPr lang="tr-TR" sz="1600" b="0" i="0" dirty="0">
                <a:effectLst/>
                <a:latin typeface="ui-sans-serif"/>
              </a:rPr>
            </a:br>
            <a:r>
              <a:rPr lang="tr-TR" sz="1600" b="0" i="0" dirty="0">
                <a:effectLst/>
                <a:latin typeface="ui-sans-serif"/>
              </a:rPr>
              <a:t>Yaşlı hastalarda nakil sonrası </a:t>
            </a:r>
            <a:r>
              <a:rPr lang="tr-TR" sz="1600" b="1" i="0" dirty="0">
                <a:effectLst/>
                <a:latin typeface="ui-sans-serif"/>
              </a:rPr>
              <a:t>yaşam süresi ve kalitesi</a:t>
            </a:r>
            <a:r>
              <a:rPr lang="tr-TR" sz="1600" b="0" i="0" dirty="0">
                <a:effectLst/>
                <a:latin typeface="ui-sans-serif"/>
              </a:rPr>
              <a:t>yle ilgili daha fazla çalışma gerekli.</a:t>
            </a:r>
            <a:br>
              <a:rPr lang="tr-TR" sz="1600" b="0" i="0" dirty="0">
                <a:effectLst/>
                <a:latin typeface="ui-sans-serif"/>
              </a:rPr>
            </a:br>
            <a:r>
              <a:rPr lang="tr-TR" sz="1600" b="0" i="0" dirty="0">
                <a:effectLst/>
                <a:latin typeface="ui-sans-serif"/>
              </a:rPr>
              <a:t>Aynı zamanda </a:t>
            </a:r>
            <a:r>
              <a:rPr lang="tr-TR" sz="1600" b="1" i="0" dirty="0">
                <a:effectLst/>
                <a:latin typeface="ui-sans-serif"/>
              </a:rPr>
              <a:t>ev hemodiyalizi ve yardımlı PD</a:t>
            </a:r>
            <a:r>
              <a:rPr lang="tr-TR" sz="1600" b="0" i="0" dirty="0">
                <a:effectLst/>
                <a:latin typeface="ui-sans-serif"/>
              </a:rPr>
              <a:t> için sağlık sistemlerinin altyapısı güçlendirilmeli.</a:t>
            </a:r>
          </a:p>
          <a:p>
            <a:endParaRPr lang="tr-TR" sz="1600" dirty="0"/>
          </a:p>
        </p:txBody>
      </p:sp>
    </p:spTree>
    <p:extLst>
      <p:ext uri="{BB962C8B-B14F-4D97-AF65-F5344CB8AC3E}">
        <p14:creationId xmlns:p14="http://schemas.microsoft.com/office/powerpoint/2010/main" val="3999654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A38B5-DAE8-2F0A-FFF7-2C8E4B181FB7}"/>
              </a:ext>
            </a:extLst>
          </p:cNvPr>
          <p:cNvSpPr>
            <a:spLocks noGrp="1"/>
          </p:cNvSpPr>
          <p:nvPr>
            <p:ph type="title"/>
          </p:nvPr>
        </p:nvSpPr>
        <p:spPr>
          <a:xfrm>
            <a:off x="841248" y="548640"/>
            <a:ext cx="3600860" cy="5431536"/>
          </a:xfrm>
        </p:spPr>
        <p:txBody>
          <a:bodyPr>
            <a:normAutofit/>
          </a:bodyPr>
          <a:lstStyle/>
          <a:p>
            <a:r>
              <a:rPr lang="tr-TR" sz="5400" b="1"/>
              <a:t>Pratik Özet ve Anahtar Noktalar</a:t>
            </a:r>
            <a:endParaRPr lang="tr-TR" sz="5400"/>
          </a:p>
        </p:txBody>
      </p:sp>
      <p:sp>
        <p:nvSpPr>
          <p:cNvPr id="4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9B46DE38-9B11-BB91-8D0D-69866A33A4C9}"/>
              </a:ext>
            </a:extLst>
          </p:cNvPr>
          <p:cNvSpPr>
            <a:spLocks noGrp="1"/>
          </p:cNvSpPr>
          <p:nvPr>
            <p:ph idx="1"/>
          </p:nvPr>
        </p:nvSpPr>
        <p:spPr>
          <a:xfrm>
            <a:off x="4793407" y="552090"/>
            <a:ext cx="7260969" cy="6189277"/>
          </a:xfrm>
        </p:spPr>
        <p:txBody>
          <a:bodyPr anchor="ctr">
            <a:normAutofit lnSpcReduction="10000"/>
          </a:bodyPr>
          <a:lstStyle/>
          <a:p>
            <a:r>
              <a:rPr lang="tr-TR" sz="1600" b="1" i="0">
                <a:effectLst/>
                <a:latin typeface="ui-sans-serif"/>
              </a:rPr>
              <a:t>KBH ve Yaşlanma:</a:t>
            </a:r>
            <a:br>
              <a:rPr lang="tr-TR" sz="1600" b="0" i="0">
                <a:effectLst/>
                <a:latin typeface="ui-sans-serif"/>
              </a:rPr>
            </a:br>
            <a:r>
              <a:rPr lang="tr-TR" sz="1600" b="0" i="0">
                <a:effectLst/>
                <a:latin typeface="ui-sans-serif"/>
              </a:rPr>
              <a:t>Yaşla birlikte KBH prevalansı artar, ancak </a:t>
            </a:r>
            <a:r>
              <a:rPr lang="tr-TR" sz="1600" b="1" i="0">
                <a:effectLst/>
                <a:latin typeface="ui-sans-serif"/>
              </a:rPr>
              <a:t>düşük GFR her zaman hastalık anlamına gelmez</a:t>
            </a:r>
            <a:r>
              <a:rPr lang="tr-TR" sz="1600" b="0" i="0">
                <a:effectLst/>
                <a:latin typeface="ui-sans-serif"/>
              </a:rPr>
              <a:t>.</a:t>
            </a:r>
            <a:br>
              <a:rPr lang="tr-TR" sz="1600" b="0" i="0">
                <a:effectLst/>
                <a:latin typeface="ui-sans-serif"/>
              </a:rPr>
            </a:br>
            <a:r>
              <a:rPr lang="tr-TR" sz="1600" b="0" i="0">
                <a:effectLst/>
                <a:latin typeface="ui-sans-serif"/>
              </a:rPr>
              <a:t>Normal yaşlanmanın böbrek üzerindeki etkilerini patolojik değişimlerden ayırmak çok önemlidir.</a:t>
            </a:r>
          </a:p>
          <a:p>
            <a:r>
              <a:rPr lang="tr-TR" sz="1600" b="1" i="0">
                <a:effectLst/>
                <a:latin typeface="ui-sans-serif"/>
              </a:rPr>
              <a:t>Bireyselleştirilmiş Bakım:</a:t>
            </a:r>
            <a:br>
              <a:rPr lang="tr-TR" sz="1600" b="0" i="0">
                <a:effectLst/>
                <a:latin typeface="ui-sans-serif"/>
              </a:rPr>
            </a:br>
            <a:r>
              <a:rPr lang="tr-TR" sz="1600" b="0" i="0">
                <a:effectLst/>
                <a:latin typeface="ui-sans-serif"/>
              </a:rPr>
              <a:t>Yaşlı KBH hastaları heterojen bir gruptur — prensipler aynı olsa da </a:t>
            </a:r>
            <a:r>
              <a:rPr lang="tr-TR" sz="1600" b="1" i="0">
                <a:effectLst/>
                <a:latin typeface="ui-sans-serif"/>
              </a:rPr>
              <a:t>uygulama farklılıkları</a:t>
            </a:r>
            <a:r>
              <a:rPr lang="tr-TR" sz="1600" b="0" i="0">
                <a:effectLst/>
                <a:latin typeface="ui-sans-serif"/>
              </a:rPr>
              <a:t> gerekir.</a:t>
            </a:r>
            <a:br>
              <a:rPr lang="tr-TR" sz="1600" b="0" i="0">
                <a:effectLst/>
                <a:latin typeface="ui-sans-serif"/>
              </a:rPr>
            </a:br>
            <a:r>
              <a:rPr lang="tr-TR" sz="1600" b="0" i="0">
                <a:effectLst/>
                <a:latin typeface="ui-sans-serif"/>
              </a:rPr>
              <a:t>“</a:t>
            </a:r>
            <a:r>
              <a:rPr lang="tr-TR" sz="1600" b="1" i="0">
                <a:effectLst/>
                <a:latin typeface="ui-sans-serif"/>
              </a:rPr>
              <a:t>Same but different</a:t>
            </a:r>
            <a:r>
              <a:rPr lang="tr-TR" sz="1600" b="0" i="0">
                <a:effectLst/>
                <a:latin typeface="ui-sans-serif"/>
              </a:rPr>
              <a:t>” yaklaşımı: frailty, bilişsel durum, yaşam beklentisi ve hasta hedefleri her kararın merkezinde olmalı.</a:t>
            </a:r>
          </a:p>
          <a:p>
            <a:r>
              <a:rPr lang="tr-TR" sz="1600" b="1" i="0">
                <a:effectLst/>
                <a:latin typeface="ui-sans-serif"/>
              </a:rPr>
              <a:t>Risk Değerlendirmesi:</a:t>
            </a:r>
            <a:br>
              <a:rPr lang="tr-TR" sz="1600" b="0" i="0">
                <a:effectLst/>
                <a:latin typeface="ui-sans-serif"/>
              </a:rPr>
            </a:br>
            <a:r>
              <a:rPr lang="tr-TR" sz="1600" b="1" i="0">
                <a:effectLst/>
                <a:latin typeface="ui-sans-serif"/>
              </a:rPr>
              <a:t>KFRE gibi risk skorları</a:t>
            </a:r>
            <a:r>
              <a:rPr lang="tr-TR" sz="1600" b="0" i="0">
                <a:effectLst/>
                <a:latin typeface="ui-sans-serif"/>
              </a:rPr>
              <a:t> ilerleme ve mortaliteyi öngörmede yardımcıdır.</a:t>
            </a:r>
            <a:br>
              <a:rPr lang="tr-TR" sz="1600" b="0" i="0">
                <a:effectLst/>
                <a:latin typeface="ui-sans-serif"/>
              </a:rPr>
            </a:br>
            <a:r>
              <a:rPr lang="tr-TR" sz="1600" b="0" i="0">
                <a:effectLst/>
                <a:latin typeface="ui-sans-serif"/>
              </a:rPr>
              <a:t>Bu, aşırı agresif tedaviden kaçınmayı ve erken planlamayı sağlar.</a:t>
            </a:r>
          </a:p>
          <a:p>
            <a:r>
              <a:rPr lang="tr-TR" sz="1600" b="1" i="0">
                <a:effectLst/>
                <a:latin typeface="ui-sans-serif"/>
              </a:rPr>
              <a:t>Tedavi Stratejileri:</a:t>
            </a:r>
            <a:br>
              <a:rPr lang="tr-TR" sz="1600" b="0" i="0">
                <a:effectLst/>
                <a:latin typeface="ui-sans-serif"/>
              </a:rPr>
            </a:br>
            <a:r>
              <a:rPr lang="tr-TR" sz="1600" b="0" i="0">
                <a:effectLst/>
                <a:latin typeface="ui-sans-serif"/>
              </a:rPr>
              <a:t>Kan basıncı kontrolü, RAS blokajı, SGLT2 inhibitörü gibi kanıta dayalı tedaviler kullanılmalı.</a:t>
            </a:r>
            <a:br>
              <a:rPr lang="tr-TR" sz="1600" b="0" i="0">
                <a:effectLst/>
                <a:latin typeface="ui-sans-serif"/>
              </a:rPr>
            </a:br>
            <a:r>
              <a:rPr lang="tr-TR" sz="1600" b="0" i="0">
                <a:effectLst/>
                <a:latin typeface="ui-sans-serif"/>
              </a:rPr>
              <a:t>Ancak </a:t>
            </a:r>
            <a:r>
              <a:rPr lang="tr-TR" sz="1600" b="1" i="0">
                <a:effectLst/>
                <a:latin typeface="ui-sans-serif"/>
              </a:rPr>
              <a:t>ilaç dozu ve kombinasyonları yaşlı fizyolojisine göre</a:t>
            </a:r>
            <a:r>
              <a:rPr lang="tr-TR" sz="1600" b="0" i="0">
                <a:effectLst/>
                <a:latin typeface="ui-sans-serif"/>
              </a:rPr>
              <a:t> ayarlanmalı, polifarmasiye dikkat edilmeli.</a:t>
            </a:r>
          </a:p>
          <a:p>
            <a:r>
              <a:rPr lang="tr-TR" sz="1600" b="1" i="0">
                <a:effectLst/>
                <a:latin typeface="ui-sans-serif"/>
              </a:rPr>
              <a:t>Diyaliz Kararı:</a:t>
            </a:r>
            <a:br>
              <a:rPr lang="tr-TR" sz="1600" b="0" i="0">
                <a:effectLst/>
                <a:latin typeface="ui-sans-serif"/>
              </a:rPr>
            </a:br>
            <a:r>
              <a:rPr lang="tr-TR" sz="1600" b="0" i="0">
                <a:effectLst/>
                <a:latin typeface="ui-sans-serif"/>
              </a:rPr>
              <a:t>Diyaliz kararı </a:t>
            </a:r>
            <a:r>
              <a:rPr lang="tr-TR" sz="1600" b="1" i="0">
                <a:effectLst/>
                <a:latin typeface="ui-sans-serif"/>
              </a:rPr>
              <a:t>otomatik değil, hasta merkezli</a:t>
            </a:r>
            <a:r>
              <a:rPr lang="tr-TR" sz="1600" b="0" i="0">
                <a:effectLst/>
                <a:latin typeface="ui-sans-serif"/>
              </a:rPr>
              <a:t> olmalı.</a:t>
            </a:r>
            <a:br>
              <a:rPr lang="tr-TR" sz="1600" b="0" i="0">
                <a:effectLst/>
                <a:latin typeface="ui-sans-serif"/>
              </a:rPr>
            </a:br>
            <a:r>
              <a:rPr lang="tr-TR" sz="1600" b="0" i="0">
                <a:effectLst/>
                <a:latin typeface="ui-sans-serif"/>
              </a:rPr>
              <a:t>Uygun hastada yaşamı uzatır, bazı durumlarda ise yük oluşturabilir.</a:t>
            </a:r>
            <a:br>
              <a:rPr lang="tr-TR" sz="1600" b="0" i="0">
                <a:effectLst/>
                <a:latin typeface="ui-sans-serif"/>
              </a:rPr>
            </a:br>
            <a:r>
              <a:rPr lang="tr-TR" sz="1600" b="0" i="0">
                <a:effectLst/>
                <a:latin typeface="ui-sans-serif"/>
              </a:rPr>
              <a:t>Gerektiğinde </a:t>
            </a:r>
            <a:r>
              <a:rPr lang="tr-TR" sz="1600" b="1" i="0">
                <a:effectLst/>
                <a:latin typeface="ui-sans-serif"/>
              </a:rPr>
              <a:t>konservatif tedavi</a:t>
            </a:r>
            <a:r>
              <a:rPr lang="tr-TR" sz="1600" b="0" i="0">
                <a:effectLst/>
                <a:latin typeface="ui-sans-serif"/>
              </a:rPr>
              <a:t> de aktif bir seçenek olarak düşünülmeli.</a:t>
            </a:r>
          </a:p>
          <a:p>
            <a:r>
              <a:rPr lang="tr-TR" sz="1600" b="1" i="0">
                <a:effectLst/>
                <a:latin typeface="ui-sans-serif"/>
              </a:rPr>
              <a:t>İletişim ve Planlama:</a:t>
            </a:r>
            <a:br>
              <a:rPr lang="tr-TR" sz="1600" b="0" i="0">
                <a:effectLst/>
                <a:latin typeface="ui-sans-serif"/>
              </a:rPr>
            </a:br>
            <a:r>
              <a:rPr lang="tr-TR" sz="1600" b="1" i="0">
                <a:effectLst/>
                <a:latin typeface="ui-sans-serif"/>
              </a:rPr>
              <a:t>Advance care planning</a:t>
            </a:r>
            <a:r>
              <a:rPr lang="tr-TR" sz="1600" b="0" i="0">
                <a:effectLst/>
                <a:latin typeface="ui-sans-serif"/>
              </a:rPr>
              <a:t> yaşlı KBH’de esastır.</a:t>
            </a:r>
            <a:br>
              <a:rPr lang="tr-TR" sz="1600" b="0" i="0">
                <a:effectLst/>
                <a:latin typeface="ui-sans-serif"/>
              </a:rPr>
            </a:br>
            <a:r>
              <a:rPr lang="tr-TR" sz="1600" b="0" i="0">
                <a:effectLst/>
                <a:latin typeface="ui-sans-serif"/>
              </a:rPr>
              <a:t>Erken, açık ve dürüst iletişim; etik ilkelere dayalı karar vermeyi ve öngörülebilir bir süreci sağlar.</a:t>
            </a:r>
          </a:p>
          <a:p>
            <a:endParaRPr lang="tr-TR" sz="1600"/>
          </a:p>
        </p:txBody>
      </p:sp>
    </p:spTree>
    <p:extLst>
      <p:ext uri="{BB962C8B-B14F-4D97-AF65-F5344CB8AC3E}">
        <p14:creationId xmlns:p14="http://schemas.microsoft.com/office/powerpoint/2010/main" val="3640785913"/>
      </p:ext>
    </p:extLst>
  </p:cSld>
  <p:clrMapOvr>
    <a:masterClrMapping/>
  </p:clrMapOvr>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019AB955-F757-40BB-ADA6-C23BD79667AA}"/>
</file>

<file path=customXml/itemProps2.xml><?xml version="1.0" encoding="utf-8"?>
<ds:datastoreItem xmlns:ds="http://schemas.openxmlformats.org/officeDocument/2006/customXml" ds:itemID="{5D4006CB-AEE8-4923-9CE2-B94A1B0288B1}"/>
</file>

<file path=customXml/itemProps3.xml><?xml version="1.0" encoding="utf-8"?>
<ds:datastoreItem xmlns:ds="http://schemas.openxmlformats.org/officeDocument/2006/customXml" ds:itemID="{0BE6ED97-9ED1-446C-9D61-117FBE251D98}"/>
</file>

<file path=docProps/app.xml><?xml version="1.0" encoding="utf-8"?>
<Properties xmlns="http://schemas.openxmlformats.org/officeDocument/2006/extended-properties" xmlns:vt="http://schemas.openxmlformats.org/officeDocument/2006/docPropsVTypes">
  <Template/>
  <TotalTime>3695</TotalTime>
  <Words>19400</Words>
  <Application>Microsoft Office PowerPoint</Application>
  <PresentationFormat>Geniş ekran</PresentationFormat>
  <Paragraphs>1153</Paragraphs>
  <Slides>106</Slides>
  <Notes>61</Notes>
  <HiddenSlides>54</HiddenSlides>
  <MMClips>0</MMClips>
  <ScaleCrop>false</ScaleCrop>
  <HeadingPairs>
    <vt:vector size="6" baseType="variant">
      <vt:variant>
        <vt:lpstr>Kullanılan Yazı Tipleri</vt:lpstr>
      </vt:variant>
      <vt:variant>
        <vt:i4>16</vt:i4>
      </vt:variant>
      <vt:variant>
        <vt:lpstr>Tema</vt:lpstr>
      </vt:variant>
      <vt:variant>
        <vt:i4>3</vt:i4>
      </vt:variant>
      <vt:variant>
        <vt:lpstr>Slayt Başlıkları</vt:lpstr>
      </vt:variant>
      <vt:variant>
        <vt:i4>106</vt:i4>
      </vt:variant>
    </vt:vector>
  </HeadingPairs>
  <TitlesOfParts>
    <vt:vector size="125" baseType="lpstr">
      <vt:lpstr>Abadi</vt:lpstr>
      <vt:lpstr>Aptos</vt:lpstr>
      <vt:lpstr>Aptos Display</vt:lpstr>
      <vt:lpstr>Arial</vt:lpstr>
      <vt:lpstr>Calibri</vt:lpstr>
      <vt:lpstr>Calibri Light</vt:lpstr>
      <vt:lpstr>Century Gothic</vt:lpstr>
      <vt:lpstr>Comic Sans MS</vt:lpstr>
      <vt:lpstr>Courier New</vt:lpstr>
      <vt:lpstr>Lucida Sans Unicode</vt:lpstr>
      <vt:lpstr>Noto Sans</vt:lpstr>
      <vt:lpstr>Roboto</vt:lpstr>
      <vt:lpstr>Symbol</vt:lpstr>
      <vt:lpstr>Times New Roman</vt:lpstr>
      <vt:lpstr>ui-sans-serif</vt:lpstr>
      <vt:lpstr>Wingdings</vt:lpstr>
      <vt:lpstr>Geçmişe bakış</vt:lpstr>
      <vt:lpstr>Office Theme</vt:lpstr>
      <vt:lpstr>1_Office Theme</vt:lpstr>
      <vt:lpstr>PowerPoint Sunusu</vt:lpstr>
      <vt:lpstr>PowerPoint Sunusu</vt:lpstr>
      <vt:lpstr>Genel Bilgiler </vt:lpstr>
      <vt:lpstr>PowerPoint Sunusu</vt:lpstr>
      <vt:lpstr>PowerPoint Sunusu</vt:lpstr>
      <vt:lpstr>Yaşlanma ve Böbrek Anatomisinde Değişiklikler</vt:lpstr>
      <vt:lpstr>PowerPoint Sunusu</vt:lpstr>
      <vt:lpstr>PowerPoint Sunusu</vt:lpstr>
      <vt:lpstr>eGFR düzeyi, olumsuz sonuçlar ilişkililidir</vt:lpstr>
      <vt:lpstr>PowerPoint Sunusu</vt:lpstr>
      <vt:lpstr>PowerPoint Sunusu</vt:lpstr>
      <vt:lpstr>KBY Prevalansı</vt:lpstr>
      <vt:lpstr>PowerPoint Sunusu</vt:lpstr>
      <vt:lpstr>KBH tanısı ve evrelemesi için tarama algoritması</vt:lpstr>
      <vt:lpstr>Yaşam boyu KBH bakımı için özel hususlar</vt:lpstr>
      <vt:lpstr>KDIGO 2024 – Yaşlı Hastalara Özel Vurgular</vt:lpstr>
      <vt:lpstr>Yaşlanmaya Bağlı Histopatolojik Böbrek Değişiklikleri</vt:lpstr>
      <vt:lpstr>GBD forecasts for major causes of death by 2050</vt:lpstr>
      <vt:lpstr>GFR Tahmini  CKD-EPI ve BIS Formülleri</vt:lpstr>
      <vt:lpstr>Selected herbal remedies and dietary supplements with evidence of potential nephrotoxicity, grouped by the continent from where the reports first came. Data from Yang B, Xie Y, Guo M, et al. Nephrotoxicity and Chinese herbal medicine. Clin J Am Soc Nephrol. 2018;13:1605–1611747; Gabardi S, Munz K, Ulbricht C. A review of dietary supplement-induced renal dysfunction. Clin J Am Soc Nephrol. 2007;2:757–765753; Perazella MA. Pharmacology behind common drug nephrotoxicities. Clin J Am Soc Nephrol. 2018;13:1897–1908.754 </vt:lpstr>
      <vt:lpstr>Normal Böbrek Yaşlanması</vt:lpstr>
      <vt:lpstr>GBD'nin 2050 yılına kadar başlıca ölüm nedenlerine ilişkin tahminleri</vt:lpstr>
      <vt:lpstr>PowerPoint Sunusu</vt:lpstr>
      <vt:lpstr>Kronik böbrek hastalığı olan kişilerde yaygın semptomlar, yaygınlık ve şiddeti</vt:lpstr>
      <vt:lpstr>KBY-ABH-Tüm Vücut Yaşlanması Kısırdöngüsü</vt:lpstr>
      <vt:lpstr>Incidence of kidney failure treated with KRT according to age.</vt:lpstr>
      <vt:lpstr>Başarılı ve hızlandırılmış/erken böbrek yaşlanmasının paradigmaları takip ederek kavramsal gösterimi</vt:lpstr>
      <vt:lpstr>Albüminüri – Tanısal ve Prognostik Önemi</vt:lpstr>
      <vt:lpstr>Yaşlılarda KBH İçin Risk Faktörleri</vt:lpstr>
      <vt:lpstr>Yaşa Bağlı Kronik Böbrek Hastalığının Patogenezi</vt:lpstr>
      <vt:lpstr>Yaşlılarda KBH – Başlıca Nedenler (Etiyoloji)</vt:lpstr>
      <vt:lpstr>Prognoz Modelleri – KFRE ve Diğerleri</vt:lpstr>
      <vt:lpstr>CKD-PC (Kronik Böbrek Hastalığı Prognoz Konsorsiyumu) Risk Modelleri-Geriatri</vt:lpstr>
      <vt:lpstr>PowerPoint Sunusu</vt:lpstr>
      <vt:lpstr>Yaşa Göre İzlem Sıklığı – Kılavuz Önerileri</vt:lpstr>
      <vt:lpstr>Conceptual framework for the interaction between kidney aging and other causes of CKD</vt:lpstr>
      <vt:lpstr>Yaşlılarda Böbrek Hastalıklarının Klinik Özellikleri</vt:lpstr>
      <vt:lpstr>Yaşlılarda Böbrek Hastalıklarının Klinik Özellikleri</vt:lpstr>
      <vt:lpstr>PowerPoint Sunusu</vt:lpstr>
      <vt:lpstr>Yaşlılarda Böbrek Hastalıklarının Klinik Özellikleri</vt:lpstr>
      <vt:lpstr>Yaşlılarda Böbrek Hastalıklarının Klinik Özellikleri</vt:lpstr>
      <vt:lpstr>Yaşlılarda Böbrek Hastalıklarının Klinik Özellikleri</vt:lpstr>
      <vt:lpstr>Yaşlılarda Böbrek Hastalıklarının Klinik Özellikleri</vt:lpstr>
      <vt:lpstr>Son Dönem Böbrek Yetmezliği (ESKD) ve Renal Replasman Tedavisi (RRT)</vt:lpstr>
      <vt:lpstr>Son Dönem Böbrek Yetmezliği (ESKD) ve Renal Replasman Tedavisi (RRT)</vt:lpstr>
      <vt:lpstr>PowerPoint Sunusu</vt:lpstr>
      <vt:lpstr>PowerPoint Sunusu</vt:lpstr>
      <vt:lpstr>PowerPoint Sunusu</vt:lpstr>
      <vt:lpstr>PowerPoint Sunusu</vt:lpstr>
      <vt:lpstr>Avrupa’da genel popülasyon ve yaşlı hastalardaki KBH prevalansları</vt:lpstr>
      <vt:lpstr>PowerPoint Sunusu</vt:lpstr>
      <vt:lpstr>PowerPoint Sunusu</vt:lpstr>
      <vt:lpstr>KBH Değerlendirme</vt:lpstr>
      <vt:lpstr>KDIGO 2024 – Yaşlı Hastalara Özel Vurgular</vt:lpstr>
      <vt:lpstr>PowerPoint Sunusu</vt:lpstr>
      <vt:lpstr>ANATOMİ</vt:lpstr>
      <vt:lpstr>ANATOMİ</vt:lpstr>
      <vt:lpstr>ANATOMİ</vt:lpstr>
      <vt:lpstr>Yapısal Değişiklikler mikroskopik ve makroskopik </vt:lpstr>
      <vt:lpstr>PowerPoint Sunusu</vt:lpstr>
      <vt:lpstr>ANATOMİK DEĞİŞİKLİKLER</vt:lpstr>
      <vt:lpstr>ANATOMİK DEĞİŞİKLİKLER</vt:lpstr>
      <vt:lpstr>PowerPoint Sunusu</vt:lpstr>
      <vt:lpstr>PowerPoint Sunusu</vt:lpstr>
      <vt:lpstr>PowerPoint Sunusu</vt:lpstr>
      <vt:lpstr>Yaşlılarda Glomerüler Filtrasyon Hızının (GFR) Değerlendirilmesi</vt:lpstr>
      <vt:lpstr>PowerPoint Sunusu</vt:lpstr>
      <vt:lpstr>PowerPoint Sunusu</vt:lpstr>
      <vt:lpstr>PowerPoint Sunusu</vt:lpstr>
      <vt:lpstr>KDIGO 2024 – Spesifik Öneriler  Diyet, Kan Basıncı</vt:lpstr>
      <vt:lpstr>KDIGO 2024 – RAAS Blokajı</vt:lpstr>
      <vt:lpstr>PowerPoint Sunusu</vt:lpstr>
      <vt:lpstr>KDIGO 2024-SGLT2i</vt:lpstr>
      <vt:lpstr>SGLT2 İnhibitörleri – Yaşlı KBH Hastalarında</vt:lpstr>
      <vt:lpstr>KDIGO 2024 – Spesifik Öneriler Mineralokortikoid reseptör antagonistleri (MRA) </vt:lpstr>
      <vt:lpstr>KDIGO 2024 – Spesifik Öneriler  Glukagon Benzeri Peptit-1 Reseptör Agonistleri (GLP-1 RA)</vt:lpstr>
      <vt:lpstr>KDIGO 2024 – Spesifik Öneriler Hiperkalemi</vt:lpstr>
      <vt:lpstr>KDIGO 2024 – Spesifik Öneriler   Metabolik asidoz</vt:lpstr>
      <vt:lpstr>KDIGO 2024 – Spesifik Öneriler  Hiperürisemi</vt:lpstr>
      <vt:lpstr>KDIGO 2024 – Spesifik Öneriler  Anemi Yönetimi</vt:lpstr>
      <vt:lpstr>KDIGO 2024 – Spesifik Öneriler Kardiyovasküler Risk ve Lipid Yönetimi</vt:lpstr>
      <vt:lpstr>KDIGO 2024 – Spesifik Öneriler Atriyal Fibrilasyon</vt:lpstr>
      <vt:lpstr>KDIGO 2024 – Spesifik Öneriler  İlaç Seçimleri ve Güvenlik İzleme</vt:lpstr>
      <vt:lpstr>KDIGO 2024 – Spesifik Öneriler  Polifarmasi ve ilaç yönetimi</vt:lpstr>
      <vt:lpstr>Finerenon – Yeni Nesil MRA Tedavisi</vt:lpstr>
      <vt:lpstr>İlaç Tedavisi – Doz Ayarı ve Depreskripsiyon</vt:lpstr>
      <vt:lpstr>Kardiyovasküler Risk Yönetimi – Kanıta Dayalı Stratejiler</vt:lpstr>
      <vt:lpstr>Frailty (Kırılganlık) – Yaşlı KBH’nin Gizli Tehlikesi</vt:lpstr>
      <vt:lpstr>Beslenme, Sarkopeni ve KBH</vt:lpstr>
      <vt:lpstr>Diyaliz mi Konservatif Tedavi mi? – Karar Aşaması</vt:lpstr>
      <vt:lpstr>Paylaşılan Karar Verme – Hasta ve Aileyle İletişim</vt:lpstr>
      <vt:lpstr>Temel Klinik Algoritma (1) – Değerlendirme ve Takip</vt:lpstr>
      <vt:lpstr>Temel Klinik Algoritma (2) – Tedavi ve Planlama</vt:lpstr>
      <vt:lpstr>Temel Klinik Algoritma (3) – Eğitim, Planlama ve İlerlemede Yaklaşım </vt:lpstr>
      <vt:lpstr>Karar ve Uygulama – Son Basamak</vt:lpstr>
      <vt:lpstr>Olgu Örneği 1 – Diyaliz Yolunu Seçen Hasta</vt:lpstr>
      <vt:lpstr>Olgu Örneği 2 – Konservatif Yol ve PD Deneyimi</vt:lpstr>
      <vt:lpstr>Güncel Araştırma Boşlukları ve Gelecek</vt:lpstr>
      <vt:lpstr>Pratik Özet ve Anahtar Noktalar</vt:lpstr>
      <vt:lpstr>PowerPoint Sunusu</vt:lpstr>
      <vt:lpstr>Protein Alımı ve KBH </vt:lpstr>
      <vt:lpstr>PowerPoint Sunusu</vt:lpstr>
      <vt:lpstr>Özet</vt:lpstr>
      <vt:lpstr> Ana Mesajlar </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Sabahat</dc:creator>
  <cp:lastModifiedBy>loq4</cp:lastModifiedBy>
  <cp:revision>346</cp:revision>
  <dcterms:created xsi:type="dcterms:W3CDTF">2004-04-22T20:49:50Z</dcterms:created>
  <dcterms:modified xsi:type="dcterms:W3CDTF">2025-10-16T12:49:09Z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