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6.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515" r:id="rId3"/>
    <p:sldId id="463" r:id="rId4"/>
    <p:sldId id="476" r:id="rId5"/>
    <p:sldId id="349" r:id="rId6"/>
    <p:sldId id="350" r:id="rId7"/>
    <p:sldId id="353" r:id="rId8"/>
    <p:sldId id="352" r:id="rId9"/>
    <p:sldId id="354" r:id="rId10"/>
    <p:sldId id="355" r:id="rId11"/>
    <p:sldId id="356" r:id="rId12"/>
    <p:sldId id="359" r:id="rId13"/>
    <p:sldId id="257" r:id="rId14"/>
    <p:sldId id="477" r:id="rId15"/>
    <p:sldId id="480" r:id="rId16"/>
    <p:sldId id="479" r:id="rId17"/>
    <p:sldId id="482" r:id="rId18"/>
    <p:sldId id="259" r:id="rId19"/>
    <p:sldId id="484" r:id="rId20"/>
    <p:sldId id="518" r:id="rId21"/>
    <p:sldId id="517" r:id="rId22"/>
    <p:sldId id="519" r:id="rId23"/>
    <p:sldId id="485" r:id="rId24"/>
    <p:sldId id="498" r:id="rId25"/>
    <p:sldId id="274" r:id="rId26"/>
    <p:sldId id="260" r:id="rId27"/>
    <p:sldId id="492" r:id="rId28"/>
    <p:sldId id="495" r:id="rId29"/>
    <p:sldId id="275" r:id="rId30"/>
    <p:sldId id="276" r:id="rId31"/>
    <p:sldId id="277" r:id="rId32"/>
    <p:sldId id="278" r:id="rId33"/>
    <p:sldId id="280" r:id="rId34"/>
    <p:sldId id="520" r:id="rId35"/>
    <p:sldId id="521" r:id="rId36"/>
    <p:sldId id="360" r:id="rId37"/>
    <p:sldId id="486" r:id="rId38"/>
    <p:sldId id="487" r:id="rId39"/>
    <p:sldId id="488" r:id="rId40"/>
    <p:sldId id="478" r:id="rId41"/>
    <p:sldId id="481" r:id="rId42"/>
    <p:sldId id="489" r:id="rId43"/>
    <p:sldId id="499" r:id="rId44"/>
    <p:sldId id="491" r:id="rId45"/>
    <p:sldId id="514" r:id="rId46"/>
    <p:sldId id="264" r:id="rId47"/>
    <p:sldId id="265" r:id="rId48"/>
    <p:sldId id="522" r:id="rId49"/>
    <p:sldId id="266" r:id="rId50"/>
    <p:sldId id="523" r:id="rId51"/>
    <p:sldId id="267" r:id="rId52"/>
    <p:sldId id="268" r:id="rId53"/>
    <p:sldId id="493" r:id="rId54"/>
    <p:sldId id="524" r:id="rId55"/>
    <p:sldId id="273" r:id="rId56"/>
    <p:sldId id="501" r:id="rId57"/>
    <p:sldId id="269" r:id="rId58"/>
    <p:sldId id="270" r:id="rId59"/>
    <p:sldId id="509" r:id="rId60"/>
    <p:sldId id="271" r:id="rId61"/>
    <p:sldId id="272" r:id="rId62"/>
    <p:sldId id="507" r:id="rId63"/>
    <p:sldId id="512" r:id="rId64"/>
    <p:sldId id="513" r:id="rId6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916"/>
    <p:restoredTop sz="94705"/>
  </p:normalViewPr>
  <p:slideViewPr>
    <p:cSldViewPr snapToGrid="0" snapToObjects="1">
      <p:cViewPr varScale="1">
        <p:scale>
          <a:sx n="97" d="100"/>
          <a:sy n="97" d="100"/>
        </p:scale>
        <p:origin x="224" y="4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50221-0424-304F-B61E-3F91C7369C8B}" type="datetimeFigureOut">
              <a:rPr lang="x-none" smtClean="0"/>
              <a:t>16.10.2025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51229-F51A-C343-ACAE-C9A858A7C21F}" type="slidenum">
              <a:rPr lang="x-none" smtClean="0"/>
              <a:t>‹#›</a:t>
            </a:fld>
            <a:endParaRPr lang="x-none"/>
          </a:p>
        </p:txBody>
      </p:sp>
    </p:spTree>
    <p:extLst>
      <p:ext uri="{BB962C8B-B14F-4D97-AF65-F5344CB8AC3E}">
        <p14:creationId xmlns:p14="http://schemas.microsoft.com/office/powerpoint/2010/main" val="139700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sz="quarter"/>
          </p:nvPr>
        </p:nvSpPr>
        <p:spPr/>
        <p:txBody>
          <a:bodyPr/>
          <a:lstStyle/>
          <a:p>
            <a:pPr>
              <a:defRPr/>
            </a:pPr>
            <a:fld id="{A850E8CB-6978-5C41-BAC1-2A7F0817AB64}" type="slidenum">
              <a:rPr lang="en-US"/>
              <a:pPr>
                <a:defRPr/>
              </a:pPr>
              <a:t>5</a:t>
            </a:fld>
            <a:endParaRPr lang="en-US"/>
          </a:p>
        </p:txBody>
      </p:sp>
      <p:sp>
        <p:nvSpPr>
          <p:cNvPr id="83969" name="Text Box 1"/>
          <p:cNvSpPr txBox="1">
            <a:spLocks noGrp="1" noRot="1" noChangeAspect="1" noChangeArrowheads="1"/>
          </p:cNvSpPr>
          <p:nvPr>
            <p:ph type="sldImg"/>
          </p:nvPr>
        </p:nvSpPr>
        <p:spPr>
          <a:xfrm>
            <a:off x="381000" y="685800"/>
            <a:ext cx="6096000" cy="34290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3970" name="Text Box 2"/>
          <p:cNvSpPr txBox="1">
            <a:spLocks noGrp="1" noChangeArrowheads="1"/>
          </p:cNvSpPr>
          <p:nvPr>
            <p:ph type="body" idx="1"/>
          </p:nvPr>
        </p:nvSpPr>
        <p:spPr>
          <a:xfrm>
            <a:off x="685800" y="4343400"/>
            <a:ext cx="5483225" cy="411162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tr-TR">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sz="quarter"/>
          </p:nvPr>
        </p:nvSpPr>
        <p:spPr/>
        <p:txBody>
          <a:bodyPr/>
          <a:lstStyle/>
          <a:p>
            <a:pPr>
              <a:defRPr/>
            </a:pPr>
            <a:fld id="{55C1FBBF-BB1D-9E4E-A0E2-064ECA73B0F1}" type="slidenum">
              <a:rPr lang="en-US"/>
              <a:pPr>
                <a:defRPr/>
              </a:pPr>
              <a:t>6</a:t>
            </a:fld>
            <a:endParaRPr lang="en-US"/>
          </a:p>
        </p:txBody>
      </p:sp>
      <p:sp>
        <p:nvSpPr>
          <p:cNvPr id="89089" name="Text Box 1"/>
          <p:cNvSpPr txBox="1">
            <a:spLocks noGrp="1" noRot="1" noChangeAspect="1" noChangeArrowheads="1"/>
          </p:cNvSpPr>
          <p:nvPr>
            <p:ph type="sldImg"/>
          </p:nvPr>
        </p:nvSpPr>
        <p:spPr>
          <a:xfrm>
            <a:off x="381000" y="685800"/>
            <a:ext cx="6096000" cy="34290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90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spcBef>
                <a:spcPts val="450"/>
              </a:spcBef>
              <a:buClrTx/>
              <a:buFontTx/>
              <a:buNone/>
              <a:defRPr/>
            </a:pPr>
            <a:r>
              <a:rPr lang="tr-TR">
                <a:latin typeface="Arial" charset="0"/>
                <a:cs typeface="+mn-cs"/>
              </a:rPr>
              <a:t>Arter lumeninin açık görümesine rağmen duvarın hasta olabilir.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sz="quarter"/>
          </p:nvPr>
        </p:nvSpPr>
        <p:spPr/>
        <p:txBody>
          <a:bodyPr/>
          <a:lstStyle/>
          <a:p>
            <a:pPr>
              <a:defRPr/>
            </a:pPr>
            <a:fld id="{E8B4CBBB-5BF3-1F41-A1BC-391B9B50FDFA}" type="slidenum">
              <a:rPr lang="en-US"/>
              <a:pPr>
                <a:defRPr/>
              </a:pPr>
              <a:t>7</a:t>
            </a:fld>
            <a:endParaRPr lang="en-US"/>
          </a:p>
        </p:txBody>
      </p:sp>
      <p:sp>
        <p:nvSpPr>
          <p:cNvPr id="91137" name="Text Box 1"/>
          <p:cNvSpPr txBox="1">
            <a:spLocks noGrp="1" noRot="1" noChangeAspect="1" noChangeArrowheads="1"/>
          </p:cNvSpPr>
          <p:nvPr>
            <p:ph type="sldImg"/>
          </p:nvPr>
        </p:nvSpPr>
        <p:spPr>
          <a:xfrm>
            <a:off x="381000" y="685800"/>
            <a:ext cx="6096000" cy="34290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11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spcBef>
                <a:spcPts val="450"/>
              </a:spcBef>
              <a:buClrTx/>
              <a:buFontTx/>
              <a:buNone/>
              <a:defRPr/>
            </a:pPr>
            <a:r>
              <a:rPr lang="tr-TR">
                <a:latin typeface="Arial" charset="0"/>
                <a:cs typeface="+mn-cs"/>
              </a:rPr>
              <a:t>Hastaların yarısından azında akut koroner sendrom kronik iskemik semptoların ardından gelişir. Akut oklüzyona eğilimli hassas plaklar sıklıkla genç, lipitten zengin, pozitif remodeling (arterin plak seviyesinde genişlemesi) gösteren, zayıf fibromüsküler kapsüllü ve arter lumeninde ciddi darlık yapmayan plaklar olduğundan tipik hasta akut koroner sendrom gelişiminden önce asemptomatiktir.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sz="quarter"/>
          </p:nvPr>
        </p:nvSpPr>
        <p:spPr/>
        <p:txBody>
          <a:bodyPr/>
          <a:lstStyle/>
          <a:p>
            <a:pPr>
              <a:defRPr/>
            </a:pPr>
            <a:fld id="{292B43E0-4186-4042-97B7-54E54490A800}" type="slidenum">
              <a:rPr lang="en-US"/>
              <a:pPr>
                <a:defRPr/>
              </a:pPr>
              <a:t>9</a:t>
            </a:fld>
            <a:endParaRPr lang="en-US"/>
          </a:p>
        </p:txBody>
      </p:sp>
      <p:sp>
        <p:nvSpPr>
          <p:cNvPr id="92161" name="Text Box 1"/>
          <p:cNvSpPr txBox="1">
            <a:spLocks noGrp="1" noRot="1" noChangeAspect="1" noChangeArrowheads="1"/>
          </p:cNvSpPr>
          <p:nvPr>
            <p:ph type="sldImg"/>
          </p:nvPr>
        </p:nvSpPr>
        <p:spPr>
          <a:xfrm>
            <a:off x="381000" y="685800"/>
            <a:ext cx="6096000" cy="34290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2162" name="Text Box 2"/>
          <p:cNvSpPr txBox="1">
            <a:spLocks noGrp="1" noChangeArrowheads="1"/>
          </p:cNvSpPr>
          <p:nvPr>
            <p:ph type="body" idx="1"/>
          </p:nvPr>
        </p:nvSpPr>
        <p:spPr>
          <a:xfrm>
            <a:off x="685800" y="4343400"/>
            <a:ext cx="5483225" cy="411162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tr-TR">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sz="quarter"/>
          </p:nvPr>
        </p:nvSpPr>
        <p:spPr/>
        <p:txBody>
          <a:bodyPr/>
          <a:lstStyle/>
          <a:p>
            <a:pPr>
              <a:defRPr/>
            </a:pPr>
            <a:fld id="{566D5B85-B904-5147-8194-48E6E49FAA0A}" type="slidenum">
              <a:rPr lang="en-US"/>
              <a:pPr>
                <a:defRPr/>
              </a:pPr>
              <a:t>10</a:t>
            </a:fld>
            <a:endParaRPr lang="en-US"/>
          </a:p>
        </p:txBody>
      </p:sp>
      <p:sp>
        <p:nvSpPr>
          <p:cNvPr id="101377" name="Text Box 1"/>
          <p:cNvSpPr txBox="1">
            <a:spLocks noGrp="1" noRot="1" noChangeAspect="1" noChangeArrowheads="1"/>
          </p:cNvSpPr>
          <p:nvPr>
            <p:ph type="sldImg"/>
          </p:nvPr>
        </p:nvSpPr>
        <p:spPr>
          <a:xfrm>
            <a:off x="1143000" y="685800"/>
            <a:ext cx="4572000" cy="34290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13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spcBef>
                <a:spcPts val="450"/>
              </a:spcBef>
              <a:buClrTx/>
              <a:buFontTx/>
              <a:buNone/>
              <a:defRPr/>
            </a:pPr>
            <a:r>
              <a:rPr lang="tr-TR">
                <a:latin typeface="Arial" charset="0"/>
                <a:cs typeface="+mn-cs"/>
              </a:rPr>
              <a:t>Arter lumeninin açık görümesine rağmen duvarın hasta olabilmesi konvansiyonel anjiyografi ile “normal” görünen koroner arterlere sahih olanlarda AKS gelişebilmesini açıklar. Lumen normal veya hafif daralmış görünse de arter duvarında önemli aterosklerotik değişikliklerin görülebileceği intravasküler ultrasonografik incelemeler (IVUS) ile gösterilmiştir.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sz="quarter"/>
          </p:nvPr>
        </p:nvSpPr>
        <p:spPr/>
        <p:txBody>
          <a:bodyPr/>
          <a:lstStyle/>
          <a:p>
            <a:pPr>
              <a:defRPr/>
            </a:pPr>
            <a:fld id="{37447283-43E8-BE41-9002-01545685B369}" type="slidenum">
              <a:rPr lang="en-US"/>
              <a:pPr>
                <a:defRPr/>
              </a:pPr>
              <a:t>12</a:t>
            </a:fld>
            <a:endParaRPr lang="en-US"/>
          </a:p>
        </p:txBody>
      </p:sp>
      <p:sp>
        <p:nvSpPr>
          <p:cNvPr id="103425" name="Text Box 1"/>
          <p:cNvSpPr txBox="1">
            <a:spLocks noGrp="1" noRot="1" noChangeAspect="1" noChangeArrowheads="1"/>
          </p:cNvSpPr>
          <p:nvPr>
            <p:ph type="sldImg"/>
          </p:nvPr>
        </p:nvSpPr>
        <p:spPr>
          <a:xfrm>
            <a:off x="381000" y="685800"/>
            <a:ext cx="6096000" cy="34290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034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spcBef>
                <a:spcPts val="450"/>
              </a:spcBef>
              <a:buClrTx/>
              <a:buFontTx/>
              <a:buNone/>
              <a:defRPr/>
            </a:pPr>
            <a:r>
              <a:rPr lang="tr-TR">
                <a:latin typeface="Arial" charset="0"/>
                <a:cs typeface="+mn-cs"/>
              </a:rPr>
              <a:t>Son yıllarda benzer bilgileri bize, çok dedektörlü bilgisayarlı tomografi cihazları ile yapılan koroner arter görüntülemeleri de sağlamaktadır.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623D-EE44-4647-957D-4999456F80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3A5F3468-2E31-4141-BCA6-A20705AB3B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0BA88A6B-0889-614D-93A6-8AF600EA0851}"/>
              </a:ext>
            </a:extLst>
          </p:cNvPr>
          <p:cNvSpPr>
            <a:spLocks noGrp="1"/>
          </p:cNvSpPr>
          <p:nvPr>
            <p:ph type="dt" sz="half" idx="10"/>
          </p:nvPr>
        </p:nvSpPr>
        <p:spPr/>
        <p:txBody>
          <a:bodyPr/>
          <a:lstStyle/>
          <a:p>
            <a:fld id="{91A357CA-55F9-BE49-A457-529563CC8F89}" type="datetimeFigureOut">
              <a:rPr lang="x-none" smtClean="0"/>
              <a:t>16.10.2025</a:t>
            </a:fld>
            <a:endParaRPr lang="x-none"/>
          </a:p>
        </p:txBody>
      </p:sp>
      <p:sp>
        <p:nvSpPr>
          <p:cNvPr id="5" name="Footer Placeholder 4">
            <a:extLst>
              <a:ext uri="{FF2B5EF4-FFF2-40B4-BE49-F238E27FC236}">
                <a16:creationId xmlns:a16="http://schemas.microsoft.com/office/drawing/2014/main" id="{C9656AB7-583F-924F-9A62-839D1514C79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9A3B0ED-5207-7549-81E4-B37FC3371C2E}"/>
              </a:ext>
            </a:extLst>
          </p:cNvPr>
          <p:cNvSpPr>
            <a:spLocks noGrp="1"/>
          </p:cNvSpPr>
          <p:nvPr>
            <p:ph type="sldNum" sz="quarter" idx="12"/>
          </p:nvPr>
        </p:nvSpPr>
        <p:spPr/>
        <p:txBody>
          <a:bodyPr/>
          <a:lstStyle/>
          <a:p>
            <a:fld id="{818A8578-B00A-4346-B23D-B170AA59949E}" type="slidenum">
              <a:rPr lang="x-none" smtClean="0"/>
              <a:t>‹#›</a:t>
            </a:fld>
            <a:endParaRPr lang="x-none"/>
          </a:p>
        </p:txBody>
      </p:sp>
    </p:spTree>
    <p:extLst>
      <p:ext uri="{BB962C8B-B14F-4D97-AF65-F5344CB8AC3E}">
        <p14:creationId xmlns:p14="http://schemas.microsoft.com/office/powerpoint/2010/main" val="236424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0907C-C259-304F-BA79-36BE0DB80CBE}"/>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62126600-328E-8447-99C7-BDB29A12A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FD17FB4-F8A4-AA46-9E15-6882A9AFB535}"/>
              </a:ext>
            </a:extLst>
          </p:cNvPr>
          <p:cNvSpPr>
            <a:spLocks noGrp="1"/>
          </p:cNvSpPr>
          <p:nvPr>
            <p:ph type="dt" sz="half" idx="10"/>
          </p:nvPr>
        </p:nvSpPr>
        <p:spPr/>
        <p:txBody>
          <a:bodyPr/>
          <a:lstStyle/>
          <a:p>
            <a:fld id="{91A357CA-55F9-BE49-A457-529563CC8F89}" type="datetimeFigureOut">
              <a:rPr lang="x-none" smtClean="0"/>
              <a:t>16.10.2025</a:t>
            </a:fld>
            <a:endParaRPr lang="x-none"/>
          </a:p>
        </p:txBody>
      </p:sp>
      <p:sp>
        <p:nvSpPr>
          <p:cNvPr id="5" name="Footer Placeholder 4">
            <a:extLst>
              <a:ext uri="{FF2B5EF4-FFF2-40B4-BE49-F238E27FC236}">
                <a16:creationId xmlns:a16="http://schemas.microsoft.com/office/drawing/2014/main" id="{E8D2763F-F7D3-2C45-A406-A84D28C496D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AECAAC5-95FC-4243-8319-63325BD092C7}"/>
              </a:ext>
            </a:extLst>
          </p:cNvPr>
          <p:cNvSpPr>
            <a:spLocks noGrp="1"/>
          </p:cNvSpPr>
          <p:nvPr>
            <p:ph type="sldNum" sz="quarter" idx="12"/>
          </p:nvPr>
        </p:nvSpPr>
        <p:spPr/>
        <p:txBody>
          <a:bodyPr/>
          <a:lstStyle/>
          <a:p>
            <a:fld id="{818A8578-B00A-4346-B23D-B170AA59949E}" type="slidenum">
              <a:rPr lang="x-none" smtClean="0"/>
              <a:t>‹#›</a:t>
            </a:fld>
            <a:endParaRPr lang="x-none"/>
          </a:p>
        </p:txBody>
      </p:sp>
    </p:spTree>
    <p:extLst>
      <p:ext uri="{BB962C8B-B14F-4D97-AF65-F5344CB8AC3E}">
        <p14:creationId xmlns:p14="http://schemas.microsoft.com/office/powerpoint/2010/main" val="41637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9CA523-413E-BA4B-8920-73D0D2E4DF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7E2A2343-1A65-1843-A5A1-C027C50FF0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93E2D2D-A856-D442-AFB8-9F65187F555F}"/>
              </a:ext>
            </a:extLst>
          </p:cNvPr>
          <p:cNvSpPr>
            <a:spLocks noGrp="1"/>
          </p:cNvSpPr>
          <p:nvPr>
            <p:ph type="dt" sz="half" idx="10"/>
          </p:nvPr>
        </p:nvSpPr>
        <p:spPr/>
        <p:txBody>
          <a:bodyPr/>
          <a:lstStyle/>
          <a:p>
            <a:fld id="{91A357CA-55F9-BE49-A457-529563CC8F89}" type="datetimeFigureOut">
              <a:rPr lang="x-none" smtClean="0"/>
              <a:t>16.10.2025</a:t>
            </a:fld>
            <a:endParaRPr lang="x-none"/>
          </a:p>
        </p:txBody>
      </p:sp>
      <p:sp>
        <p:nvSpPr>
          <p:cNvPr id="5" name="Footer Placeholder 4">
            <a:extLst>
              <a:ext uri="{FF2B5EF4-FFF2-40B4-BE49-F238E27FC236}">
                <a16:creationId xmlns:a16="http://schemas.microsoft.com/office/drawing/2014/main" id="{FD10FBA1-1FEA-4640-9012-EFC4215E61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5C676EE-2747-0E4A-BEC4-C619076D344F}"/>
              </a:ext>
            </a:extLst>
          </p:cNvPr>
          <p:cNvSpPr>
            <a:spLocks noGrp="1"/>
          </p:cNvSpPr>
          <p:nvPr>
            <p:ph type="sldNum" sz="quarter" idx="12"/>
          </p:nvPr>
        </p:nvSpPr>
        <p:spPr/>
        <p:txBody>
          <a:bodyPr/>
          <a:lstStyle/>
          <a:p>
            <a:fld id="{818A8578-B00A-4346-B23D-B170AA59949E}" type="slidenum">
              <a:rPr lang="x-none" smtClean="0"/>
              <a:t>‹#›</a:t>
            </a:fld>
            <a:endParaRPr lang="x-none"/>
          </a:p>
        </p:txBody>
      </p:sp>
    </p:spTree>
    <p:extLst>
      <p:ext uri="{BB962C8B-B14F-4D97-AF65-F5344CB8AC3E}">
        <p14:creationId xmlns:p14="http://schemas.microsoft.com/office/powerpoint/2010/main" val="2996367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47650"/>
            <a:ext cx="10966451" cy="1189038"/>
          </a:xfrm>
        </p:spPr>
        <p:txBody>
          <a:bodyPr/>
          <a:lstStyle/>
          <a:p>
            <a:r>
              <a:rPr lang="tr-TR"/>
              <a:t>Click to edit Master title style</a:t>
            </a:r>
            <a:endParaRPr lang="en-US"/>
          </a:p>
        </p:txBody>
      </p:sp>
      <p:sp>
        <p:nvSpPr>
          <p:cNvPr id="3" name="Chart Placeholder 2"/>
          <p:cNvSpPr>
            <a:spLocks noGrp="1"/>
          </p:cNvSpPr>
          <p:nvPr>
            <p:ph type="chart" idx="1"/>
          </p:nvPr>
        </p:nvSpPr>
        <p:spPr>
          <a:xfrm>
            <a:off x="609600" y="1600200"/>
            <a:ext cx="10966451" cy="4521200"/>
          </a:xfrm>
        </p:spPr>
        <p:txBody>
          <a:bodyPr/>
          <a:lstStyle/>
          <a:p>
            <a:pPr lvl="0"/>
            <a:endParaRPr lang="en-US" noProof="0"/>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BE55759E-B04E-624E-9EA6-1B61E0463985}" type="slidenum">
              <a:rPr lang="en-US"/>
              <a:pPr>
                <a:defRPr/>
              </a:pPr>
              <a:t>‹#›</a:t>
            </a:fld>
            <a:endParaRPr lang="en-US"/>
          </a:p>
        </p:txBody>
      </p:sp>
    </p:spTree>
    <p:extLst>
      <p:ext uri="{BB962C8B-B14F-4D97-AF65-F5344CB8AC3E}">
        <p14:creationId xmlns:p14="http://schemas.microsoft.com/office/powerpoint/2010/main" val="3414953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836C-318D-C34A-9488-906D4F021A1B}"/>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43A03DB-91BC-C147-A3B7-C4724F0491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F8E67F9-95EC-E346-89EF-4EC0E1E32794}"/>
              </a:ext>
            </a:extLst>
          </p:cNvPr>
          <p:cNvSpPr>
            <a:spLocks noGrp="1"/>
          </p:cNvSpPr>
          <p:nvPr>
            <p:ph type="dt" sz="half" idx="10"/>
          </p:nvPr>
        </p:nvSpPr>
        <p:spPr/>
        <p:txBody>
          <a:bodyPr/>
          <a:lstStyle/>
          <a:p>
            <a:fld id="{91A357CA-55F9-BE49-A457-529563CC8F89}" type="datetimeFigureOut">
              <a:rPr lang="x-none" smtClean="0"/>
              <a:t>16.10.2025</a:t>
            </a:fld>
            <a:endParaRPr lang="x-none"/>
          </a:p>
        </p:txBody>
      </p:sp>
      <p:sp>
        <p:nvSpPr>
          <p:cNvPr id="5" name="Footer Placeholder 4">
            <a:extLst>
              <a:ext uri="{FF2B5EF4-FFF2-40B4-BE49-F238E27FC236}">
                <a16:creationId xmlns:a16="http://schemas.microsoft.com/office/drawing/2014/main" id="{AA3D4C6D-2393-C841-B607-AC954A6D2C7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87CAEC3-E309-F94E-AED6-6AD66F77F271}"/>
              </a:ext>
            </a:extLst>
          </p:cNvPr>
          <p:cNvSpPr>
            <a:spLocks noGrp="1"/>
          </p:cNvSpPr>
          <p:nvPr>
            <p:ph type="sldNum" sz="quarter" idx="12"/>
          </p:nvPr>
        </p:nvSpPr>
        <p:spPr/>
        <p:txBody>
          <a:bodyPr/>
          <a:lstStyle/>
          <a:p>
            <a:fld id="{818A8578-B00A-4346-B23D-B170AA59949E}" type="slidenum">
              <a:rPr lang="x-none" smtClean="0"/>
              <a:t>‹#›</a:t>
            </a:fld>
            <a:endParaRPr lang="x-none"/>
          </a:p>
        </p:txBody>
      </p:sp>
    </p:spTree>
    <p:extLst>
      <p:ext uri="{BB962C8B-B14F-4D97-AF65-F5344CB8AC3E}">
        <p14:creationId xmlns:p14="http://schemas.microsoft.com/office/powerpoint/2010/main" val="150562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1A21B-B637-074B-B34C-89704612B0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BB5E967-9131-9040-9AE9-7A37A567E2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71CD4B-72D3-F44C-AF99-8C5FB0955FDD}"/>
              </a:ext>
            </a:extLst>
          </p:cNvPr>
          <p:cNvSpPr>
            <a:spLocks noGrp="1"/>
          </p:cNvSpPr>
          <p:nvPr>
            <p:ph type="dt" sz="half" idx="10"/>
          </p:nvPr>
        </p:nvSpPr>
        <p:spPr/>
        <p:txBody>
          <a:bodyPr/>
          <a:lstStyle/>
          <a:p>
            <a:fld id="{91A357CA-55F9-BE49-A457-529563CC8F89}" type="datetimeFigureOut">
              <a:rPr lang="x-none" smtClean="0"/>
              <a:t>16.10.2025</a:t>
            </a:fld>
            <a:endParaRPr lang="x-none"/>
          </a:p>
        </p:txBody>
      </p:sp>
      <p:sp>
        <p:nvSpPr>
          <p:cNvPr id="5" name="Footer Placeholder 4">
            <a:extLst>
              <a:ext uri="{FF2B5EF4-FFF2-40B4-BE49-F238E27FC236}">
                <a16:creationId xmlns:a16="http://schemas.microsoft.com/office/drawing/2014/main" id="{E227B386-E4F2-8144-929E-3BCBB4F9698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558180D-0BFD-6F4C-B538-BFF50D46EF1F}"/>
              </a:ext>
            </a:extLst>
          </p:cNvPr>
          <p:cNvSpPr>
            <a:spLocks noGrp="1"/>
          </p:cNvSpPr>
          <p:nvPr>
            <p:ph type="sldNum" sz="quarter" idx="12"/>
          </p:nvPr>
        </p:nvSpPr>
        <p:spPr/>
        <p:txBody>
          <a:bodyPr/>
          <a:lstStyle/>
          <a:p>
            <a:fld id="{818A8578-B00A-4346-B23D-B170AA59949E}" type="slidenum">
              <a:rPr lang="x-none" smtClean="0"/>
              <a:t>‹#›</a:t>
            </a:fld>
            <a:endParaRPr lang="x-none"/>
          </a:p>
        </p:txBody>
      </p:sp>
    </p:spTree>
    <p:extLst>
      <p:ext uri="{BB962C8B-B14F-4D97-AF65-F5344CB8AC3E}">
        <p14:creationId xmlns:p14="http://schemas.microsoft.com/office/powerpoint/2010/main" val="226214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101E-BD45-2A4C-938D-43A5EE6587FF}"/>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BEC0D71-0790-C242-A770-9179E6F3D5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0778A716-9B0D-E54C-A31B-067B9C6988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00CECBE5-6413-8246-8E6F-5AF5592ADE70}"/>
              </a:ext>
            </a:extLst>
          </p:cNvPr>
          <p:cNvSpPr>
            <a:spLocks noGrp="1"/>
          </p:cNvSpPr>
          <p:nvPr>
            <p:ph type="dt" sz="half" idx="10"/>
          </p:nvPr>
        </p:nvSpPr>
        <p:spPr/>
        <p:txBody>
          <a:bodyPr/>
          <a:lstStyle/>
          <a:p>
            <a:fld id="{91A357CA-55F9-BE49-A457-529563CC8F89}" type="datetimeFigureOut">
              <a:rPr lang="x-none" smtClean="0"/>
              <a:t>16.10.2025</a:t>
            </a:fld>
            <a:endParaRPr lang="x-none"/>
          </a:p>
        </p:txBody>
      </p:sp>
      <p:sp>
        <p:nvSpPr>
          <p:cNvPr id="6" name="Footer Placeholder 5">
            <a:extLst>
              <a:ext uri="{FF2B5EF4-FFF2-40B4-BE49-F238E27FC236}">
                <a16:creationId xmlns:a16="http://schemas.microsoft.com/office/drawing/2014/main" id="{1B3FBFD6-167E-2248-80E9-C8CC880D46F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D3B7FCB-A5DC-5446-ADCB-395E4731B4BB}"/>
              </a:ext>
            </a:extLst>
          </p:cNvPr>
          <p:cNvSpPr>
            <a:spLocks noGrp="1"/>
          </p:cNvSpPr>
          <p:nvPr>
            <p:ph type="sldNum" sz="quarter" idx="12"/>
          </p:nvPr>
        </p:nvSpPr>
        <p:spPr/>
        <p:txBody>
          <a:bodyPr/>
          <a:lstStyle/>
          <a:p>
            <a:fld id="{818A8578-B00A-4346-B23D-B170AA59949E}" type="slidenum">
              <a:rPr lang="x-none" smtClean="0"/>
              <a:t>‹#›</a:t>
            </a:fld>
            <a:endParaRPr lang="x-none"/>
          </a:p>
        </p:txBody>
      </p:sp>
    </p:spTree>
    <p:extLst>
      <p:ext uri="{BB962C8B-B14F-4D97-AF65-F5344CB8AC3E}">
        <p14:creationId xmlns:p14="http://schemas.microsoft.com/office/powerpoint/2010/main" val="9655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1CFFD-721F-3C40-AECA-57E728CC4FD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0E49C804-D927-E74F-BD16-1BE4646D0D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075089-6C37-384E-940B-EA56B521DA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A75A47C8-988B-7543-85C2-EEC97A3120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2B21D7-E07A-5B47-8CCF-B4B1EF719D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70DF048A-985D-F748-BFA6-64CA6D087C69}"/>
              </a:ext>
            </a:extLst>
          </p:cNvPr>
          <p:cNvSpPr>
            <a:spLocks noGrp="1"/>
          </p:cNvSpPr>
          <p:nvPr>
            <p:ph type="dt" sz="half" idx="10"/>
          </p:nvPr>
        </p:nvSpPr>
        <p:spPr/>
        <p:txBody>
          <a:bodyPr/>
          <a:lstStyle/>
          <a:p>
            <a:fld id="{91A357CA-55F9-BE49-A457-529563CC8F89}" type="datetimeFigureOut">
              <a:rPr lang="x-none" smtClean="0"/>
              <a:t>16.10.2025</a:t>
            </a:fld>
            <a:endParaRPr lang="x-none"/>
          </a:p>
        </p:txBody>
      </p:sp>
      <p:sp>
        <p:nvSpPr>
          <p:cNvPr id="8" name="Footer Placeholder 7">
            <a:extLst>
              <a:ext uri="{FF2B5EF4-FFF2-40B4-BE49-F238E27FC236}">
                <a16:creationId xmlns:a16="http://schemas.microsoft.com/office/drawing/2014/main" id="{4B214E9E-79AA-2846-AFBD-73B10C067692}"/>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02F99443-E176-5C4E-BCAD-6504E817E396}"/>
              </a:ext>
            </a:extLst>
          </p:cNvPr>
          <p:cNvSpPr>
            <a:spLocks noGrp="1"/>
          </p:cNvSpPr>
          <p:nvPr>
            <p:ph type="sldNum" sz="quarter" idx="12"/>
          </p:nvPr>
        </p:nvSpPr>
        <p:spPr/>
        <p:txBody>
          <a:bodyPr/>
          <a:lstStyle/>
          <a:p>
            <a:fld id="{818A8578-B00A-4346-B23D-B170AA59949E}" type="slidenum">
              <a:rPr lang="x-none" smtClean="0"/>
              <a:t>‹#›</a:t>
            </a:fld>
            <a:endParaRPr lang="x-none"/>
          </a:p>
        </p:txBody>
      </p:sp>
    </p:spTree>
    <p:extLst>
      <p:ext uri="{BB962C8B-B14F-4D97-AF65-F5344CB8AC3E}">
        <p14:creationId xmlns:p14="http://schemas.microsoft.com/office/powerpoint/2010/main" val="18685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B3EE4-DF37-C64C-873D-A211564855A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560A3252-6580-3449-8DDF-2694FEFF056B}"/>
              </a:ext>
            </a:extLst>
          </p:cNvPr>
          <p:cNvSpPr>
            <a:spLocks noGrp="1"/>
          </p:cNvSpPr>
          <p:nvPr>
            <p:ph type="dt" sz="half" idx="10"/>
          </p:nvPr>
        </p:nvSpPr>
        <p:spPr/>
        <p:txBody>
          <a:bodyPr/>
          <a:lstStyle/>
          <a:p>
            <a:fld id="{91A357CA-55F9-BE49-A457-529563CC8F89}" type="datetimeFigureOut">
              <a:rPr lang="x-none" smtClean="0"/>
              <a:t>16.10.2025</a:t>
            </a:fld>
            <a:endParaRPr lang="x-none"/>
          </a:p>
        </p:txBody>
      </p:sp>
      <p:sp>
        <p:nvSpPr>
          <p:cNvPr id="4" name="Footer Placeholder 3">
            <a:extLst>
              <a:ext uri="{FF2B5EF4-FFF2-40B4-BE49-F238E27FC236}">
                <a16:creationId xmlns:a16="http://schemas.microsoft.com/office/drawing/2014/main" id="{61AD2BC7-B417-0344-95EC-A4FF1439B121}"/>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529B6989-A5BE-2940-A2F9-A91B8988F31E}"/>
              </a:ext>
            </a:extLst>
          </p:cNvPr>
          <p:cNvSpPr>
            <a:spLocks noGrp="1"/>
          </p:cNvSpPr>
          <p:nvPr>
            <p:ph type="sldNum" sz="quarter" idx="12"/>
          </p:nvPr>
        </p:nvSpPr>
        <p:spPr/>
        <p:txBody>
          <a:bodyPr/>
          <a:lstStyle/>
          <a:p>
            <a:fld id="{818A8578-B00A-4346-B23D-B170AA59949E}" type="slidenum">
              <a:rPr lang="x-none" smtClean="0"/>
              <a:t>‹#›</a:t>
            </a:fld>
            <a:endParaRPr lang="x-none"/>
          </a:p>
        </p:txBody>
      </p:sp>
    </p:spTree>
    <p:extLst>
      <p:ext uri="{BB962C8B-B14F-4D97-AF65-F5344CB8AC3E}">
        <p14:creationId xmlns:p14="http://schemas.microsoft.com/office/powerpoint/2010/main" val="386388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4D64A8-DCEC-5D42-83EB-3341D7551640}"/>
              </a:ext>
            </a:extLst>
          </p:cNvPr>
          <p:cNvSpPr>
            <a:spLocks noGrp="1"/>
          </p:cNvSpPr>
          <p:nvPr>
            <p:ph type="dt" sz="half" idx="10"/>
          </p:nvPr>
        </p:nvSpPr>
        <p:spPr/>
        <p:txBody>
          <a:bodyPr/>
          <a:lstStyle/>
          <a:p>
            <a:fld id="{91A357CA-55F9-BE49-A457-529563CC8F89}" type="datetimeFigureOut">
              <a:rPr lang="x-none" smtClean="0"/>
              <a:t>16.10.2025</a:t>
            </a:fld>
            <a:endParaRPr lang="x-none"/>
          </a:p>
        </p:txBody>
      </p:sp>
      <p:sp>
        <p:nvSpPr>
          <p:cNvPr id="3" name="Footer Placeholder 2">
            <a:extLst>
              <a:ext uri="{FF2B5EF4-FFF2-40B4-BE49-F238E27FC236}">
                <a16:creationId xmlns:a16="http://schemas.microsoft.com/office/drawing/2014/main" id="{F3A7356C-15CA-BD46-A668-33160703E64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1F438A88-7666-B744-B3FD-44314AB787B8}"/>
              </a:ext>
            </a:extLst>
          </p:cNvPr>
          <p:cNvSpPr>
            <a:spLocks noGrp="1"/>
          </p:cNvSpPr>
          <p:nvPr>
            <p:ph type="sldNum" sz="quarter" idx="12"/>
          </p:nvPr>
        </p:nvSpPr>
        <p:spPr/>
        <p:txBody>
          <a:bodyPr/>
          <a:lstStyle/>
          <a:p>
            <a:fld id="{818A8578-B00A-4346-B23D-B170AA59949E}" type="slidenum">
              <a:rPr lang="x-none" smtClean="0"/>
              <a:t>‹#›</a:t>
            </a:fld>
            <a:endParaRPr lang="x-none"/>
          </a:p>
        </p:txBody>
      </p:sp>
    </p:spTree>
    <p:extLst>
      <p:ext uri="{BB962C8B-B14F-4D97-AF65-F5344CB8AC3E}">
        <p14:creationId xmlns:p14="http://schemas.microsoft.com/office/powerpoint/2010/main" val="66369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1257-D2FB-D444-A296-30BF7B151C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18FE3819-D5CB-B64D-A480-A89174BB71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AF6FFB27-23DC-C545-9FD3-014EF89C8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6E5E0D-6F81-CC4F-8E77-B2412BE524F9}"/>
              </a:ext>
            </a:extLst>
          </p:cNvPr>
          <p:cNvSpPr>
            <a:spLocks noGrp="1"/>
          </p:cNvSpPr>
          <p:nvPr>
            <p:ph type="dt" sz="half" idx="10"/>
          </p:nvPr>
        </p:nvSpPr>
        <p:spPr/>
        <p:txBody>
          <a:bodyPr/>
          <a:lstStyle/>
          <a:p>
            <a:fld id="{91A357CA-55F9-BE49-A457-529563CC8F89}" type="datetimeFigureOut">
              <a:rPr lang="x-none" smtClean="0"/>
              <a:t>16.10.2025</a:t>
            </a:fld>
            <a:endParaRPr lang="x-none"/>
          </a:p>
        </p:txBody>
      </p:sp>
      <p:sp>
        <p:nvSpPr>
          <p:cNvPr id="6" name="Footer Placeholder 5">
            <a:extLst>
              <a:ext uri="{FF2B5EF4-FFF2-40B4-BE49-F238E27FC236}">
                <a16:creationId xmlns:a16="http://schemas.microsoft.com/office/drawing/2014/main" id="{111F11E3-A194-814F-B81B-C880EC43A39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8AA4BFD-4F83-6B4D-905B-745E2BA229F7}"/>
              </a:ext>
            </a:extLst>
          </p:cNvPr>
          <p:cNvSpPr>
            <a:spLocks noGrp="1"/>
          </p:cNvSpPr>
          <p:nvPr>
            <p:ph type="sldNum" sz="quarter" idx="12"/>
          </p:nvPr>
        </p:nvSpPr>
        <p:spPr/>
        <p:txBody>
          <a:bodyPr/>
          <a:lstStyle/>
          <a:p>
            <a:fld id="{818A8578-B00A-4346-B23D-B170AA59949E}" type="slidenum">
              <a:rPr lang="x-none" smtClean="0"/>
              <a:t>‹#›</a:t>
            </a:fld>
            <a:endParaRPr lang="x-none"/>
          </a:p>
        </p:txBody>
      </p:sp>
    </p:spTree>
    <p:extLst>
      <p:ext uri="{BB962C8B-B14F-4D97-AF65-F5344CB8AC3E}">
        <p14:creationId xmlns:p14="http://schemas.microsoft.com/office/powerpoint/2010/main" val="2840919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7FD69-E69B-0C43-BB90-A1497ECCB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6DE4594C-F3E7-1C45-93B7-B0A429E2FF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A4AE433B-6F4B-BD46-A5AA-AB8F96E68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992136-6359-7D49-A6ED-289545467B29}"/>
              </a:ext>
            </a:extLst>
          </p:cNvPr>
          <p:cNvSpPr>
            <a:spLocks noGrp="1"/>
          </p:cNvSpPr>
          <p:nvPr>
            <p:ph type="dt" sz="half" idx="10"/>
          </p:nvPr>
        </p:nvSpPr>
        <p:spPr/>
        <p:txBody>
          <a:bodyPr/>
          <a:lstStyle/>
          <a:p>
            <a:fld id="{91A357CA-55F9-BE49-A457-529563CC8F89}" type="datetimeFigureOut">
              <a:rPr lang="x-none" smtClean="0"/>
              <a:t>16.10.2025</a:t>
            </a:fld>
            <a:endParaRPr lang="x-none"/>
          </a:p>
        </p:txBody>
      </p:sp>
      <p:sp>
        <p:nvSpPr>
          <p:cNvPr id="6" name="Footer Placeholder 5">
            <a:extLst>
              <a:ext uri="{FF2B5EF4-FFF2-40B4-BE49-F238E27FC236}">
                <a16:creationId xmlns:a16="http://schemas.microsoft.com/office/drawing/2014/main" id="{5138DCB6-474E-D147-91D0-CB2FD1A523E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D47C8AD-C2BE-314E-A3CE-3F29A67ACC26}"/>
              </a:ext>
            </a:extLst>
          </p:cNvPr>
          <p:cNvSpPr>
            <a:spLocks noGrp="1"/>
          </p:cNvSpPr>
          <p:nvPr>
            <p:ph type="sldNum" sz="quarter" idx="12"/>
          </p:nvPr>
        </p:nvSpPr>
        <p:spPr/>
        <p:txBody>
          <a:bodyPr/>
          <a:lstStyle/>
          <a:p>
            <a:fld id="{818A8578-B00A-4346-B23D-B170AA59949E}" type="slidenum">
              <a:rPr lang="x-none" smtClean="0"/>
              <a:t>‹#›</a:t>
            </a:fld>
            <a:endParaRPr lang="x-none"/>
          </a:p>
        </p:txBody>
      </p:sp>
    </p:spTree>
    <p:extLst>
      <p:ext uri="{BB962C8B-B14F-4D97-AF65-F5344CB8AC3E}">
        <p14:creationId xmlns:p14="http://schemas.microsoft.com/office/powerpoint/2010/main" val="3745499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80218A-3D20-374C-9C49-02882365B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BA504B8-1E2D-6248-A726-F6DB86EE9C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E4D372A-751F-3B42-BE24-6534C3634F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357CA-55F9-BE49-A457-529563CC8F89}" type="datetimeFigureOut">
              <a:rPr lang="x-none" smtClean="0"/>
              <a:t>16.10.2025</a:t>
            </a:fld>
            <a:endParaRPr lang="x-none"/>
          </a:p>
        </p:txBody>
      </p:sp>
      <p:sp>
        <p:nvSpPr>
          <p:cNvPr id="5" name="Footer Placeholder 4">
            <a:extLst>
              <a:ext uri="{FF2B5EF4-FFF2-40B4-BE49-F238E27FC236}">
                <a16:creationId xmlns:a16="http://schemas.microsoft.com/office/drawing/2014/main" id="{804711A6-C7F8-ED49-B4DD-09951B7DD1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604D32A3-D3A8-0042-BD5D-9B8294E978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A8578-B00A-4346-B23D-B170AA59949E}" type="slidenum">
              <a:rPr lang="x-none" smtClean="0"/>
              <a:t>‹#›</a:t>
            </a:fld>
            <a:endParaRPr lang="x-none"/>
          </a:p>
        </p:txBody>
      </p:sp>
    </p:spTree>
    <p:extLst>
      <p:ext uri="{BB962C8B-B14F-4D97-AF65-F5344CB8AC3E}">
        <p14:creationId xmlns:p14="http://schemas.microsoft.com/office/powerpoint/2010/main" val="868270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C125-44B2-B94A-AE73-058A3DE3F576}"/>
              </a:ext>
            </a:extLst>
          </p:cNvPr>
          <p:cNvSpPr>
            <a:spLocks noGrp="1"/>
          </p:cNvSpPr>
          <p:nvPr>
            <p:ph type="ctrTitle"/>
          </p:nvPr>
        </p:nvSpPr>
        <p:spPr/>
        <p:txBody>
          <a:bodyPr/>
          <a:lstStyle/>
          <a:p>
            <a:r>
              <a:rPr lang="x-none" b="1" dirty="0"/>
              <a:t>YAŞLIDA KRONİK İSKEMİK KALP HASTALIĞI YÖNETİMİ</a:t>
            </a:r>
          </a:p>
        </p:txBody>
      </p:sp>
      <p:sp>
        <p:nvSpPr>
          <p:cNvPr id="3" name="Subtitle 2">
            <a:extLst>
              <a:ext uri="{FF2B5EF4-FFF2-40B4-BE49-F238E27FC236}">
                <a16:creationId xmlns:a16="http://schemas.microsoft.com/office/drawing/2014/main" id="{2334242F-37AD-AC4F-85C4-A28EFEAA9FB6}"/>
              </a:ext>
            </a:extLst>
          </p:cNvPr>
          <p:cNvSpPr>
            <a:spLocks noGrp="1"/>
          </p:cNvSpPr>
          <p:nvPr>
            <p:ph type="subTitle" idx="1"/>
          </p:nvPr>
        </p:nvSpPr>
        <p:spPr/>
        <p:txBody>
          <a:bodyPr>
            <a:normAutofit lnSpcReduction="10000"/>
          </a:bodyPr>
          <a:lstStyle/>
          <a:p>
            <a:r>
              <a:rPr lang="x-none" dirty="0"/>
              <a:t>Doç. Dr. Samim Emet</a:t>
            </a:r>
          </a:p>
          <a:p>
            <a:r>
              <a:rPr lang="x-none" dirty="0"/>
              <a:t>İ.Ü. İstanbul Tıp Fakültesi Kardiyoloji Anabilim Dalı</a:t>
            </a:r>
          </a:p>
          <a:p>
            <a:r>
              <a:rPr lang="x-none" dirty="0"/>
              <a:t>17.10.2025</a:t>
            </a:r>
          </a:p>
          <a:p>
            <a:r>
              <a:rPr lang="x-none" dirty="0"/>
              <a:t>7. Uluslararası ve 18. Akademik Geriatri Kongresi</a:t>
            </a:r>
          </a:p>
        </p:txBody>
      </p:sp>
    </p:spTree>
    <p:extLst>
      <p:ext uri="{BB962C8B-B14F-4D97-AF65-F5344CB8AC3E}">
        <p14:creationId xmlns:p14="http://schemas.microsoft.com/office/powerpoint/2010/main" val="2810593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1774825" y="115888"/>
            <a:ext cx="8497888" cy="1390650"/>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2600" dirty="0"/>
              <a:t>Örnek</a:t>
            </a:r>
            <a:br>
              <a:rPr lang="tr-TR" sz="2600" dirty="0"/>
            </a:br>
            <a:r>
              <a:rPr lang="tr-TR" sz="2600" dirty="0"/>
              <a:t>Kor. </a:t>
            </a:r>
            <a:r>
              <a:rPr lang="tr-TR" sz="2600" dirty="0" err="1"/>
              <a:t>Angio</a:t>
            </a:r>
            <a:r>
              <a:rPr lang="tr-TR" sz="2600" dirty="0"/>
              <a:t> </a:t>
            </a:r>
            <a:r>
              <a:rPr lang="en-US" sz="2600" dirty="0">
                <a:sym typeface="Wingdings"/>
              </a:rPr>
              <a:t></a:t>
            </a:r>
            <a:r>
              <a:rPr lang="tr-TR" sz="2600" dirty="0"/>
              <a:t> “Koronerler normal”</a:t>
            </a:r>
            <a:br>
              <a:rPr lang="tr-TR" sz="2600" dirty="0"/>
            </a:br>
            <a:r>
              <a:rPr lang="tr-TR" sz="2600" dirty="0"/>
              <a:t>IVUS		 	</a:t>
            </a:r>
            <a:r>
              <a:rPr lang="en-US" sz="2600" dirty="0">
                <a:sym typeface="Wingdings"/>
              </a:rPr>
              <a:t></a:t>
            </a:r>
            <a:r>
              <a:rPr lang="tr-TR" sz="2600" dirty="0"/>
              <a:t> “Koronerler hasta”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1412876"/>
            <a:ext cx="7921625" cy="48053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0483" name="Rectangle 3"/>
          <p:cNvSpPr>
            <a:spLocks noChangeArrowheads="1"/>
          </p:cNvSpPr>
          <p:nvPr/>
        </p:nvSpPr>
        <p:spPr bwMode="auto">
          <a:xfrm>
            <a:off x="1847850" y="6278564"/>
            <a:ext cx="8820150" cy="587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dirty="0">
                <a:solidFill>
                  <a:srgbClr val="FFCC99"/>
                </a:solidFill>
                <a:cs typeface="Arial" charset="0"/>
              </a:rPr>
              <a:t> </a:t>
            </a:r>
          </a:p>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1400" i="1" dirty="0" err="1">
                <a:solidFill>
                  <a:srgbClr val="FFCC99"/>
                </a:solidFill>
                <a:latin typeface="AdvTTa9562f96" charset="0"/>
                <a:cs typeface="Times New Roman" charset="0"/>
              </a:rPr>
              <a:t>Nissen</a:t>
            </a:r>
            <a:r>
              <a:rPr lang="tr-TR" sz="1400" i="1" dirty="0">
                <a:solidFill>
                  <a:srgbClr val="FFCC99"/>
                </a:solidFill>
                <a:latin typeface="AdvTTa9562f96" charset="0"/>
                <a:cs typeface="Times New Roman" charset="0"/>
              </a:rPr>
              <a:t> SE, AJC 89 (</a:t>
            </a:r>
            <a:r>
              <a:rPr lang="tr-TR" sz="1400" i="1" dirty="0" err="1">
                <a:solidFill>
                  <a:srgbClr val="FFCC99"/>
                </a:solidFill>
                <a:latin typeface="AdvTTa9562f96" charset="0"/>
                <a:cs typeface="Times New Roman" charset="0"/>
              </a:rPr>
              <a:t>Suppl</a:t>
            </a:r>
            <a:r>
              <a:rPr lang="tr-TR" sz="1400" i="1" dirty="0">
                <a:solidFill>
                  <a:srgbClr val="FFCC99"/>
                </a:solidFill>
                <a:latin typeface="AdvTTa9562f96" charset="0"/>
                <a:cs typeface="Times New Roman" charset="0"/>
              </a:rPr>
              <a:t>): 24B–31B; 2002</a:t>
            </a:r>
            <a:r>
              <a:rPr lang="tr-TR" sz="800" dirty="0">
                <a:solidFill>
                  <a:srgbClr val="FFCC99"/>
                </a:solidFill>
                <a:latin typeface="Franklin Gothic Medium Cond" charset="0"/>
              </a:rPr>
              <a:t> </a:t>
            </a:r>
          </a:p>
        </p:txBody>
      </p:sp>
    </p:spTree>
    <p:extLst>
      <p:ext uri="{BB962C8B-B14F-4D97-AF65-F5344CB8AC3E}">
        <p14:creationId xmlns:p14="http://schemas.microsoft.com/office/powerpoint/2010/main" val="131110226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p:cNvPicPr>
            <a:picLocks noChangeAspect="1"/>
          </p:cNvPicPr>
          <p:nvPr/>
        </p:nvPicPr>
        <p:blipFill>
          <a:blip r:embed="rId2">
            <a:extLst>
              <a:ext uri="{28A0092B-C50C-407E-A947-70E740481C1C}">
                <a14:useLocalDpi xmlns:a14="http://schemas.microsoft.com/office/drawing/2010/main" val="0"/>
              </a:ext>
            </a:extLst>
          </a:blip>
          <a:srcRect l="11259" t="15575" r="25397" b="6979"/>
          <a:stretch>
            <a:fillRect/>
          </a:stretch>
        </p:blipFill>
        <p:spPr bwMode="auto">
          <a:xfrm>
            <a:off x="3648076" y="476250"/>
            <a:ext cx="6697663" cy="614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TextBox 7"/>
          <p:cNvSpPr txBox="1">
            <a:spLocks noChangeArrowheads="1"/>
          </p:cNvSpPr>
          <p:nvPr/>
        </p:nvSpPr>
        <p:spPr bwMode="auto">
          <a:xfrm>
            <a:off x="5880101" y="476250"/>
            <a:ext cx="6270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IVUS</a:t>
            </a:r>
          </a:p>
        </p:txBody>
      </p:sp>
      <p:sp>
        <p:nvSpPr>
          <p:cNvPr id="40963" name="TextBox 1"/>
          <p:cNvSpPr txBox="1">
            <a:spLocks noChangeArrowheads="1"/>
          </p:cNvSpPr>
          <p:nvPr/>
        </p:nvSpPr>
        <p:spPr bwMode="auto">
          <a:xfrm>
            <a:off x="1847851" y="836614"/>
            <a:ext cx="1701107"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Örnek:</a:t>
            </a:r>
          </a:p>
          <a:p>
            <a:endParaRPr lang="en-US"/>
          </a:p>
          <a:p>
            <a:r>
              <a:rPr lang="en-US"/>
              <a:t>KA</a:t>
            </a:r>
            <a:r>
              <a:rPr lang="en-US">
                <a:sym typeface="Wingdings" charset="0"/>
              </a:rPr>
              <a:t></a:t>
            </a:r>
          </a:p>
          <a:p>
            <a:r>
              <a:rPr lang="en-US">
                <a:sym typeface="Wingdings" charset="0"/>
              </a:rPr>
              <a:t>Normal</a:t>
            </a:r>
          </a:p>
          <a:p>
            <a:r>
              <a:rPr lang="en-US">
                <a:sym typeface="Wingdings" charset="0"/>
              </a:rPr>
              <a:t>Koroner arterler</a:t>
            </a:r>
          </a:p>
          <a:p>
            <a:br>
              <a:rPr lang="en-US">
                <a:sym typeface="Wingdings" charset="0"/>
              </a:rPr>
            </a:br>
            <a:r>
              <a:rPr lang="en-US">
                <a:sym typeface="Wingdings" charset="0"/>
              </a:rPr>
              <a:t>IVUS</a:t>
            </a:r>
          </a:p>
          <a:p>
            <a:r>
              <a:rPr lang="en-US">
                <a:sym typeface="Wingdings" charset="0"/>
              </a:rPr>
              <a:t>Eksantrik </a:t>
            </a:r>
          </a:p>
          <a:p>
            <a:r>
              <a:rPr lang="en-US">
                <a:sym typeface="Wingdings" charset="0"/>
              </a:rPr>
              <a:t>aterom plağı</a:t>
            </a:r>
            <a:endParaRPr lang="en-US"/>
          </a:p>
        </p:txBody>
      </p:sp>
    </p:spTree>
    <p:extLst>
      <p:ext uri="{BB962C8B-B14F-4D97-AF65-F5344CB8AC3E}">
        <p14:creationId xmlns:p14="http://schemas.microsoft.com/office/powerpoint/2010/main" val="79501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992313" y="404813"/>
            <a:ext cx="8229600" cy="1143000"/>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2700" b="1" dirty="0"/>
              <a:t>Arter duvarının görüntülenmesinde çok </a:t>
            </a:r>
            <a:r>
              <a:rPr lang="tr-TR" sz="2700" b="1" dirty="0" err="1"/>
              <a:t>dedektör</a:t>
            </a:r>
            <a:r>
              <a:rPr lang="tr-TR" sz="2700" b="1" dirty="0"/>
              <a:t> sıralı BT. </a:t>
            </a:r>
          </a:p>
        </p:txBody>
      </p:sp>
      <p:sp>
        <p:nvSpPr>
          <p:cNvPr id="22530" name="Rectangle 2"/>
          <p:cNvSpPr>
            <a:spLocks noChangeArrowheads="1"/>
          </p:cNvSpPr>
          <p:nvPr/>
        </p:nvSpPr>
        <p:spPr bwMode="auto">
          <a:xfrm>
            <a:off x="4724400" y="2428875"/>
            <a:ext cx="9144000" cy="1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45059" name="Group 4"/>
          <p:cNvGrpSpPr>
            <a:grpSpLocks/>
          </p:cNvGrpSpPr>
          <p:nvPr/>
        </p:nvGrpSpPr>
        <p:grpSpPr bwMode="auto">
          <a:xfrm>
            <a:off x="1847850" y="1773238"/>
            <a:ext cx="8382000" cy="4246562"/>
            <a:chOff x="204" y="1117"/>
            <a:chExt cx="5280" cy="2675"/>
          </a:xfrm>
        </p:grpSpPr>
        <p:grpSp>
          <p:nvGrpSpPr>
            <p:cNvPr id="45060" name="Group 5"/>
            <p:cNvGrpSpPr>
              <a:grpSpLocks/>
            </p:cNvGrpSpPr>
            <p:nvPr/>
          </p:nvGrpSpPr>
          <p:grpSpPr bwMode="auto">
            <a:xfrm>
              <a:off x="204" y="1117"/>
              <a:ext cx="5280" cy="2675"/>
              <a:chOff x="204" y="1117"/>
              <a:chExt cx="5280" cy="2675"/>
            </a:xfrm>
          </p:grpSpPr>
          <p:pic>
            <p:nvPicPr>
              <p:cNvPr id="22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 y="1117"/>
                <a:ext cx="3719" cy="267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25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 y="1117"/>
                <a:ext cx="1607" cy="267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pic>
          <p:nvPicPr>
            <p:cNvPr id="2253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 y="2789"/>
              <a:ext cx="432" cy="9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19500238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A1BE7-488D-6A4B-AC0A-C74B18EDF1FE}"/>
              </a:ext>
            </a:extLst>
          </p:cNvPr>
          <p:cNvSpPr>
            <a:spLocks noGrp="1"/>
          </p:cNvSpPr>
          <p:nvPr>
            <p:ph type="title"/>
          </p:nvPr>
        </p:nvSpPr>
        <p:spPr/>
        <p:txBody>
          <a:bodyPr/>
          <a:lstStyle/>
          <a:p>
            <a:r>
              <a:rPr lang="x-none" b="1" dirty="0"/>
              <a:t>STENT TAKMAK VEYA BY-PASS YAPMAK KALP KRİZİNİ ÖNLER Mİ?</a:t>
            </a:r>
          </a:p>
        </p:txBody>
      </p:sp>
      <p:cxnSp>
        <p:nvCxnSpPr>
          <p:cNvPr id="5" name="Curved Connector 4">
            <a:extLst>
              <a:ext uri="{FF2B5EF4-FFF2-40B4-BE49-F238E27FC236}">
                <a16:creationId xmlns:a16="http://schemas.microsoft.com/office/drawing/2014/main" id="{E4A0B6CB-BE67-5E48-9482-D9C87F1592A6}"/>
              </a:ext>
            </a:extLst>
          </p:cNvPr>
          <p:cNvCxnSpPr/>
          <p:nvPr/>
        </p:nvCxnSpPr>
        <p:spPr>
          <a:xfrm>
            <a:off x="2915577" y="3318597"/>
            <a:ext cx="3336966" cy="301633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6" name="Curved Connector 5">
            <a:extLst>
              <a:ext uri="{FF2B5EF4-FFF2-40B4-BE49-F238E27FC236}">
                <a16:creationId xmlns:a16="http://schemas.microsoft.com/office/drawing/2014/main" id="{F7808589-14F1-294C-9006-FA3A1905840F}"/>
              </a:ext>
            </a:extLst>
          </p:cNvPr>
          <p:cNvCxnSpPr/>
          <p:nvPr/>
        </p:nvCxnSpPr>
        <p:spPr>
          <a:xfrm>
            <a:off x="3412361" y="2982913"/>
            <a:ext cx="3336966" cy="3016333"/>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9" name="Chord 8">
            <a:extLst>
              <a:ext uri="{FF2B5EF4-FFF2-40B4-BE49-F238E27FC236}">
                <a16:creationId xmlns:a16="http://schemas.microsoft.com/office/drawing/2014/main" id="{33E4B9E9-424F-494B-8218-CF78BC78E93B}"/>
              </a:ext>
            </a:extLst>
          </p:cNvPr>
          <p:cNvSpPr/>
          <p:nvPr/>
        </p:nvSpPr>
        <p:spPr>
          <a:xfrm rot="20128291">
            <a:off x="5160670" y="5157491"/>
            <a:ext cx="586512" cy="818927"/>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Chord 12">
            <a:extLst>
              <a:ext uri="{FF2B5EF4-FFF2-40B4-BE49-F238E27FC236}">
                <a16:creationId xmlns:a16="http://schemas.microsoft.com/office/drawing/2014/main" id="{745E41D2-EA4A-644F-8ABD-B5BBEB917F81}"/>
              </a:ext>
            </a:extLst>
          </p:cNvPr>
          <p:cNvSpPr/>
          <p:nvPr/>
        </p:nvSpPr>
        <p:spPr>
          <a:xfrm rot="19837054">
            <a:off x="4715535" y="3482285"/>
            <a:ext cx="137929" cy="663376"/>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Chord 13">
            <a:extLst>
              <a:ext uri="{FF2B5EF4-FFF2-40B4-BE49-F238E27FC236}">
                <a16:creationId xmlns:a16="http://schemas.microsoft.com/office/drawing/2014/main" id="{3BB26AB4-9EC6-FE4E-A564-03900708CD36}"/>
              </a:ext>
            </a:extLst>
          </p:cNvPr>
          <p:cNvSpPr/>
          <p:nvPr/>
        </p:nvSpPr>
        <p:spPr>
          <a:xfrm rot="17068372">
            <a:off x="3675237" y="2762570"/>
            <a:ext cx="137929" cy="663376"/>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Chord 14">
            <a:extLst>
              <a:ext uri="{FF2B5EF4-FFF2-40B4-BE49-F238E27FC236}">
                <a16:creationId xmlns:a16="http://schemas.microsoft.com/office/drawing/2014/main" id="{F58AEDD8-DA7C-5A49-8B45-CD714520FB5A}"/>
              </a:ext>
            </a:extLst>
          </p:cNvPr>
          <p:cNvSpPr/>
          <p:nvPr/>
        </p:nvSpPr>
        <p:spPr>
          <a:xfrm rot="17068372">
            <a:off x="3241255" y="3084634"/>
            <a:ext cx="137929" cy="663376"/>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6" name="Curved Connector 15">
            <a:extLst>
              <a:ext uri="{FF2B5EF4-FFF2-40B4-BE49-F238E27FC236}">
                <a16:creationId xmlns:a16="http://schemas.microsoft.com/office/drawing/2014/main" id="{03B6C315-72D6-2E4A-AD1D-E69FD27A2F9B}"/>
              </a:ext>
            </a:extLst>
          </p:cNvPr>
          <p:cNvCxnSpPr>
            <a:cxnSpLocks/>
          </p:cNvCxnSpPr>
          <p:nvPr/>
        </p:nvCxnSpPr>
        <p:spPr>
          <a:xfrm>
            <a:off x="7108901" y="3208832"/>
            <a:ext cx="3336966" cy="301633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C08AEDC5-A1B7-CD47-8D09-4A1E856260C2}"/>
              </a:ext>
            </a:extLst>
          </p:cNvPr>
          <p:cNvCxnSpPr/>
          <p:nvPr/>
        </p:nvCxnSpPr>
        <p:spPr>
          <a:xfrm>
            <a:off x="7605685" y="2873148"/>
            <a:ext cx="3336966" cy="3016333"/>
          </a:xfrm>
          <a:prstGeom prst="curvedConnector3">
            <a:avLst/>
          </a:prstGeom>
        </p:spPr>
        <p:style>
          <a:lnRef idx="1">
            <a:schemeClr val="accent1"/>
          </a:lnRef>
          <a:fillRef idx="0">
            <a:schemeClr val="accent1"/>
          </a:fillRef>
          <a:effectRef idx="0">
            <a:schemeClr val="accent1"/>
          </a:effectRef>
          <a:fontRef idx="minor">
            <a:schemeClr val="tx1"/>
          </a:fontRef>
        </p:style>
      </p:cxnSp>
      <p:pic>
        <p:nvPicPr>
          <p:cNvPr id="30" name="Picture 29" descr="A blue tube with a yellow center&#10;&#10;Description automatically generated with medium confidence">
            <a:extLst>
              <a:ext uri="{FF2B5EF4-FFF2-40B4-BE49-F238E27FC236}">
                <a16:creationId xmlns:a16="http://schemas.microsoft.com/office/drawing/2014/main" id="{6B88157F-348B-774C-B7C9-B97E57F805FC}"/>
              </a:ext>
            </a:extLst>
          </p:cNvPr>
          <p:cNvPicPr>
            <a:picLocks noChangeAspect="1"/>
          </p:cNvPicPr>
          <p:nvPr/>
        </p:nvPicPr>
        <p:blipFill rotWithShape="1">
          <a:blip r:embed="rId2"/>
          <a:srcRect t="-3593" r="3944" b="-1"/>
          <a:stretch/>
        </p:blipFill>
        <p:spPr>
          <a:xfrm rot="883905">
            <a:off x="8965666" y="4979800"/>
            <a:ext cx="1365434" cy="1079152"/>
          </a:xfrm>
          <a:prstGeom prst="rect">
            <a:avLst/>
          </a:prstGeom>
        </p:spPr>
      </p:pic>
      <p:pic>
        <p:nvPicPr>
          <p:cNvPr id="32" name="Picture 31" descr="A white background with black dots&#10;&#10;Description automatically generated">
            <a:extLst>
              <a:ext uri="{FF2B5EF4-FFF2-40B4-BE49-F238E27FC236}">
                <a16:creationId xmlns:a16="http://schemas.microsoft.com/office/drawing/2014/main" id="{B53F7841-8452-A440-8AA1-10E6CD3EB5FD}"/>
              </a:ext>
            </a:extLst>
          </p:cNvPr>
          <p:cNvPicPr>
            <a:picLocks noChangeAspect="1"/>
          </p:cNvPicPr>
          <p:nvPr/>
        </p:nvPicPr>
        <p:blipFill>
          <a:blip r:embed="rId3"/>
          <a:stretch>
            <a:fillRect/>
          </a:stretch>
        </p:blipFill>
        <p:spPr>
          <a:xfrm rot="1929162">
            <a:off x="9524539" y="4684045"/>
            <a:ext cx="1144970" cy="736686"/>
          </a:xfrm>
          <a:prstGeom prst="rect">
            <a:avLst/>
          </a:prstGeom>
        </p:spPr>
      </p:pic>
      <p:pic>
        <p:nvPicPr>
          <p:cNvPr id="33" name="Picture 32" descr="A white background with black dots&#10;&#10;Description automatically generated">
            <a:extLst>
              <a:ext uri="{FF2B5EF4-FFF2-40B4-BE49-F238E27FC236}">
                <a16:creationId xmlns:a16="http://schemas.microsoft.com/office/drawing/2014/main" id="{087DD868-931F-5648-82FE-9FED54F35AAB}"/>
              </a:ext>
            </a:extLst>
          </p:cNvPr>
          <p:cNvPicPr>
            <a:picLocks noChangeAspect="1"/>
          </p:cNvPicPr>
          <p:nvPr/>
        </p:nvPicPr>
        <p:blipFill>
          <a:blip r:embed="rId3"/>
          <a:stretch>
            <a:fillRect/>
          </a:stretch>
        </p:blipFill>
        <p:spPr>
          <a:xfrm rot="2117932">
            <a:off x="8667548" y="5683810"/>
            <a:ext cx="1144970" cy="736686"/>
          </a:xfrm>
          <a:prstGeom prst="rect">
            <a:avLst/>
          </a:prstGeom>
        </p:spPr>
      </p:pic>
      <p:cxnSp>
        <p:nvCxnSpPr>
          <p:cNvPr id="36" name="Straight Connector 35">
            <a:extLst>
              <a:ext uri="{FF2B5EF4-FFF2-40B4-BE49-F238E27FC236}">
                <a16:creationId xmlns:a16="http://schemas.microsoft.com/office/drawing/2014/main" id="{FC9548EB-E231-A743-B221-DFDA8BCD4060}"/>
              </a:ext>
            </a:extLst>
          </p:cNvPr>
          <p:cNvCxnSpPr>
            <a:cxnSpLocks/>
          </p:cNvCxnSpPr>
          <p:nvPr/>
        </p:nvCxnSpPr>
        <p:spPr>
          <a:xfrm>
            <a:off x="1328426" y="2250881"/>
            <a:ext cx="0" cy="1885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E324229-9828-4845-934B-33AB64E5E492}"/>
              </a:ext>
            </a:extLst>
          </p:cNvPr>
          <p:cNvCxnSpPr>
            <a:cxnSpLocks/>
          </p:cNvCxnSpPr>
          <p:nvPr/>
        </p:nvCxnSpPr>
        <p:spPr>
          <a:xfrm>
            <a:off x="3405803" y="2250881"/>
            <a:ext cx="0" cy="1885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32F24D-1799-184C-8408-C2F5E3FEA937}"/>
              </a:ext>
            </a:extLst>
          </p:cNvPr>
          <p:cNvCxnSpPr>
            <a:cxnSpLocks/>
          </p:cNvCxnSpPr>
          <p:nvPr/>
        </p:nvCxnSpPr>
        <p:spPr>
          <a:xfrm>
            <a:off x="5528308" y="1328738"/>
            <a:ext cx="0" cy="2487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F60C89-0777-0B4E-A076-089BABC0B0EB}"/>
              </a:ext>
            </a:extLst>
          </p:cNvPr>
          <p:cNvCxnSpPr>
            <a:cxnSpLocks/>
          </p:cNvCxnSpPr>
          <p:nvPr/>
        </p:nvCxnSpPr>
        <p:spPr>
          <a:xfrm>
            <a:off x="7605685" y="1328738"/>
            <a:ext cx="0" cy="2487385"/>
          </a:xfrm>
          <a:prstGeom prst="line">
            <a:avLst/>
          </a:prstGeom>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D114B7CA-F58C-FD41-BAA0-6090E221BA75}"/>
              </a:ext>
            </a:extLst>
          </p:cNvPr>
          <p:cNvGrpSpPr/>
          <p:nvPr/>
        </p:nvGrpSpPr>
        <p:grpSpPr>
          <a:xfrm>
            <a:off x="7600949" y="1286677"/>
            <a:ext cx="3554011" cy="4951030"/>
            <a:chOff x="7600949" y="1286677"/>
            <a:chExt cx="3554011" cy="4951030"/>
          </a:xfrm>
        </p:grpSpPr>
        <p:sp>
          <p:nvSpPr>
            <p:cNvPr id="47" name="Freeform 46">
              <a:extLst>
                <a:ext uri="{FF2B5EF4-FFF2-40B4-BE49-F238E27FC236}">
                  <a16:creationId xmlns:a16="http://schemas.microsoft.com/office/drawing/2014/main" id="{498DF21B-1899-874B-89D1-A325C3545C5D}"/>
                </a:ext>
              </a:extLst>
            </p:cNvPr>
            <p:cNvSpPr/>
            <p:nvPr/>
          </p:nvSpPr>
          <p:spPr>
            <a:xfrm>
              <a:off x="7600950" y="1286677"/>
              <a:ext cx="3554010" cy="4514048"/>
            </a:xfrm>
            <a:custGeom>
              <a:avLst/>
              <a:gdLst>
                <a:gd name="connsiteX0" fmla="*/ 0 w 3554010"/>
                <a:gd name="connsiteY0" fmla="*/ 270661 h 4514048"/>
                <a:gd name="connsiteX1" fmla="*/ 3228975 w 3554010"/>
                <a:gd name="connsiteY1" fmla="*/ 456398 h 4514048"/>
                <a:gd name="connsiteX2" fmla="*/ 3271838 w 3554010"/>
                <a:gd name="connsiteY2" fmla="*/ 4514048 h 4514048"/>
              </a:gdLst>
              <a:ahLst/>
              <a:cxnLst>
                <a:cxn ang="0">
                  <a:pos x="connsiteX0" y="connsiteY0"/>
                </a:cxn>
                <a:cxn ang="0">
                  <a:pos x="connsiteX1" y="connsiteY1"/>
                </a:cxn>
                <a:cxn ang="0">
                  <a:pos x="connsiteX2" y="connsiteY2"/>
                </a:cxn>
              </a:cxnLst>
              <a:rect l="l" t="t" r="r" b="b"/>
              <a:pathLst>
                <a:path w="3554010" h="4514048">
                  <a:moveTo>
                    <a:pt x="0" y="270661"/>
                  </a:moveTo>
                  <a:cubicBezTo>
                    <a:pt x="1341834" y="9914"/>
                    <a:pt x="2683669" y="-250833"/>
                    <a:pt x="3228975" y="456398"/>
                  </a:cubicBezTo>
                  <a:cubicBezTo>
                    <a:pt x="3774281" y="1163629"/>
                    <a:pt x="3523059" y="2838838"/>
                    <a:pt x="3271838" y="45140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Freeform 47">
              <a:extLst>
                <a:ext uri="{FF2B5EF4-FFF2-40B4-BE49-F238E27FC236}">
                  <a16:creationId xmlns:a16="http://schemas.microsoft.com/office/drawing/2014/main" id="{60DEEADC-DCCE-A24C-83DC-45E2A4D66C60}"/>
                </a:ext>
              </a:extLst>
            </p:cNvPr>
            <p:cNvSpPr/>
            <p:nvPr/>
          </p:nvSpPr>
          <p:spPr>
            <a:xfrm>
              <a:off x="7600949" y="1690688"/>
              <a:ext cx="3158052" cy="4547019"/>
            </a:xfrm>
            <a:custGeom>
              <a:avLst/>
              <a:gdLst>
                <a:gd name="connsiteX0" fmla="*/ 0 w 3554010"/>
                <a:gd name="connsiteY0" fmla="*/ 270661 h 4514048"/>
                <a:gd name="connsiteX1" fmla="*/ 3228975 w 3554010"/>
                <a:gd name="connsiteY1" fmla="*/ 456398 h 4514048"/>
                <a:gd name="connsiteX2" fmla="*/ 3271838 w 3554010"/>
                <a:gd name="connsiteY2" fmla="*/ 4514048 h 4514048"/>
              </a:gdLst>
              <a:ahLst/>
              <a:cxnLst>
                <a:cxn ang="0">
                  <a:pos x="connsiteX0" y="connsiteY0"/>
                </a:cxn>
                <a:cxn ang="0">
                  <a:pos x="connsiteX1" y="connsiteY1"/>
                </a:cxn>
                <a:cxn ang="0">
                  <a:pos x="connsiteX2" y="connsiteY2"/>
                </a:cxn>
              </a:cxnLst>
              <a:rect l="l" t="t" r="r" b="b"/>
              <a:pathLst>
                <a:path w="3554010" h="4514048">
                  <a:moveTo>
                    <a:pt x="0" y="270661"/>
                  </a:moveTo>
                  <a:cubicBezTo>
                    <a:pt x="1341834" y="9914"/>
                    <a:pt x="2683669" y="-250833"/>
                    <a:pt x="3228975" y="456398"/>
                  </a:cubicBezTo>
                  <a:cubicBezTo>
                    <a:pt x="3774281" y="1163629"/>
                    <a:pt x="3523059" y="2838838"/>
                    <a:pt x="3271838" y="45140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Tree>
    <p:extLst>
      <p:ext uri="{BB962C8B-B14F-4D97-AF65-F5344CB8AC3E}">
        <p14:creationId xmlns:p14="http://schemas.microsoft.com/office/powerpoint/2010/main" val="379480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par>
                                <p:cTn id="17" presetID="53" presetClass="entr" presetSubtype="16"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animEffect transition="in" filter="fade">
                                      <p:cBhvr>
                                        <p:cTn id="21" dur="500"/>
                                        <p:tgtEl>
                                          <p:spTgt spid="42"/>
                                        </p:tgtEl>
                                      </p:cBhvr>
                                    </p:animEffect>
                                  </p:childTnLst>
                                </p:cTn>
                              </p:par>
                              <p:par>
                                <p:cTn id="22" presetID="5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animEffect transition="in" filter="fade">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E6A19-54BB-1B47-91AB-09A29788C6A9}"/>
              </a:ext>
            </a:extLst>
          </p:cNvPr>
          <p:cNvSpPr>
            <a:spLocks noGrp="1"/>
          </p:cNvSpPr>
          <p:nvPr>
            <p:ph type="title"/>
          </p:nvPr>
        </p:nvSpPr>
        <p:spPr>
          <a:xfrm>
            <a:off x="0" y="22225"/>
            <a:ext cx="10515600" cy="1325563"/>
          </a:xfrm>
        </p:spPr>
        <p:txBody>
          <a:bodyPr/>
          <a:lstStyle/>
          <a:p>
            <a:r>
              <a:rPr lang="x-none" b="1" dirty="0"/>
              <a:t>REVASKÜLARİZASYON ENDİKASYONLARI:</a:t>
            </a:r>
          </a:p>
        </p:txBody>
      </p:sp>
      <p:pic>
        <p:nvPicPr>
          <p:cNvPr id="5" name="Content Placeholder 4" descr="A screenshot of a medical report&#10;&#10;Description automatically generated">
            <a:extLst>
              <a:ext uri="{FF2B5EF4-FFF2-40B4-BE49-F238E27FC236}">
                <a16:creationId xmlns:a16="http://schemas.microsoft.com/office/drawing/2014/main" id="{D676FCC1-FC31-DD40-855B-EFBAC24CAEB4}"/>
              </a:ext>
            </a:extLst>
          </p:cNvPr>
          <p:cNvPicPr>
            <a:picLocks noGrp="1" noChangeAspect="1"/>
          </p:cNvPicPr>
          <p:nvPr>
            <p:ph idx="1"/>
          </p:nvPr>
        </p:nvPicPr>
        <p:blipFill rotWithShape="1">
          <a:blip r:embed="rId2"/>
          <a:srcRect t="3418" b="5087"/>
          <a:stretch/>
        </p:blipFill>
        <p:spPr>
          <a:xfrm>
            <a:off x="4967591" y="1347788"/>
            <a:ext cx="5548009" cy="5444404"/>
          </a:xfrm>
        </p:spPr>
      </p:pic>
      <p:pic>
        <p:nvPicPr>
          <p:cNvPr id="4" name="Picture 3" descr="A diagram of veins and arteries&#10;&#10;Description automatically generated">
            <a:extLst>
              <a:ext uri="{FF2B5EF4-FFF2-40B4-BE49-F238E27FC236}">
                <a16:creationId xmlns:a16="http://schemas.microsoft.com/office/drawing/2014/main" id="{F538DF3B-7A36-F149-AA3F-D36BD838FCFF}"/>
              </a:ext>
            </a:extLst>
          </p:cNvPr>
          <p:cNvPicPr>
            <a:picLocks noChangeAspect="1"/>
          </p:cNvPicPr>
          <p:nvPr/>
        </p:nvPicPr>
        <p:blipFill>
          <a:blip r:embed="rId3"/>
          <a:stretch>
            <a:fillRect/>
          </a:stretch>
        </p:blipFill>
        <p:spPr>
          <a:xfrm>
            <a:off x="0" y="2056328"/>
            <a:ext cx="4828746" cy="3125272"/>
          </a:xfrm>
          <a:prstGeom prst="rect">
            <a:avLst/>
          </a:prstGeom>
        </p:spPr>
      </p:pic>
    </p:spTree>
    <p:extLst>
      <p:ext uri="{BB962C8B-B14F-4D97-AF65-F5344CB8AC3E}">
        <p14:creationId xmlns:p14="http://schemas.microsoft.com/office/powerpoint/2010/main" val="215365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249C-E61F-F642-876E-A3D2FA688FA4}"/>
              </a:ext>
            </a:extLst>
          </p:cNvPr>
          <p:cNvSpPr>
            <a:spLocks noGrp="1"/>
          </p:cNvSpPr>
          <p:nvPr>
            <p:ph type="title"/>
          </p:nvPr>
        </p:nvSpPr>
        <p:spPr>
          <a:xfrm>
            <a:off x="838200" y="18255"/>
            <a:ext cx="10515600" cy="1325563"/>
          </a:xfrm>
        </p:spPr>
        <p:txBody>
          <a:bodyPr/>
          <a:lstStyle/>
          <a:p>
            <a:r>
              <a:rPr lang="x-none" b="1" dirty="0"/>
              <a:t>KORONER ARTER HASTALIĞININ MEDİKAL TEDAVİSİ</a:t>
            </a:r>
          </a:p>
        </p:txBody>
      </p:sp>
      <p:sp>
        <p:nvSpPr>
          <p:cNvPr id="3" name="Content Placeholder 2">
            <a:extLst>
              <a:ext uri="{FF2B5EF4-FFF2-40B4-BE49-F238E27FC236}">
                <a16:creationId xmlns:a16="http://schemas.microsoft.com/office/drawing/2014/main" id="{98FF92BE-5212-A24B-A9D0-1EF4B8B0F623}"/>
              </a:ext>
            </a:extLst>
          </p:cNvPr>
          <p:cNvSpPr>
            <a:spLocks noGrp="1"/>
          </p:cNvSpPr>
          <p:nvPr>
            <p:ph idx="1"/>
          </p:nvPr>
        </p:nvSpPr>
        <p:spPr>
          <a:xfrm>
            <a:off x="518160" y="1615440"/>
            <a:ext cx="10835640" cy="4561523"/>
          </a:xfrm>
        </p:spPr>
        <p:txBody>
          <a:bodyPr>
            <a:normAutofit fontScale="85000" lnSpcReduction="20000"/>
          </a:bodyPr>
          <a:lstStyle/>
          <a:p>
            <a:r>
              <a:rPr lang="x-none" b="1" dirty="0"/>
              <a:t>Antitrombotik tedavi</a:t>
            </a:r>
          </a:p>
          <a:p>
            <a:pPr lvl="1"/>
            <a:r>
              <a:rPr lang="x-none" dirty="0"/>
              <a:t>ASA</a:t>
            </a:r>
          </a:p>
          <a:p>
            <a:pPr lvl="1"/>
            <a:r>
              <a:rPr lang="x-none" dirty="0"/>
              <a:t>P2Y12’ler (Klopidogrel, Tikagrelor, Prasugrel)</a:t>
            </a:r>
          </a:p>
          <a:p>
            <a:pPr lvl="1"/>
            <a:r>
              <a:rPr lang="x-none" dirty="0"/>
              <a:t>Gp2b3a inh</a:t>
            </a:r>
          </a:p>
          <a:p>
            <a:r>
              <a:rPr lang="x-none" b="1" dirty="0"/>
              <a:t>Dislipidemi tedavisi</a:t>
            </a:r>
          </a:p>
          <a:p>
            <a:pPr lvl="1"/>
            <a:r>
              <a:rPr lang="x-none" dirty="0"/>
              <a:t>Statinler</a:t>
            </a:r>
          </a:p>
          <a:p>
            <a:pPr lvl="1"/>
            <a:r>
              <a:rPr lang="x-none" dirty="0"/>
              <a:t>Ezetimib</a:t>
            </a:r>
          </a:p>
          <a:p>
            <a:pPr lvl="1"/>
            <a:r>
              <a:rPr lang="x-none" dirty="0"/>
              <a:t>PCSK9inh</a:t>
            </a:r>
          </a:p>
          <a:p>
            <a:r>
              <a:rPr lang="x-none" b="1" dirty="0"/>
              <a:t>Anti-iskemik tedavi</a:t>
            </a:r>
          </a:p>
          <a:p>
            <a:pPr lvl="1"/>
            <a:r>
              <a:rPr lang="x-none" dirty="0"/>
              <a:t>Betablokerler</a:t>
            </a:r>
            <a:r>
              <a:rPr lang="tr-TR" dirty="0"/>
              <a:t>, Kalsiyum kanal </a:t>
            </a:r>
            <a:r>
              <a:rPr lang="tr-TR" dirty="0" err="1"/>
              <a:t>blokerleri</a:t>
            </a:r>
            <a:endParaRPr lang="x-none" dirty="0"/>
          </a:p>
          <a:p>
            <a:pPr lvl="1"/>
            <a:r>
              <a:rPr lang="x-none" dirty="0"/>
              <a:t>Nitratlar</a:t>
            </a:r>
          </a:p>
          <a:p>
            <a:pPr lvl="1"/>
            <a:r>
              <a:rPr lang="x-none" dirty="0"/>
              <a:t>Metabolik etkili ajanlar (Trimetazidin, Ranolazin)</a:t>
            </a:r>
          </a:p>
          <a:p>
            <a:r>
              <a:rPr lang="x-none" b="1" dirty="0"/>
              <a:t>Anti-inflamatuar Ajanlar</a:t>
            </a:r>
          </a:p>
          <a:p>
            <a:pPr lvl="1"/>
            <a:r>
              <a:rPr lang="x-none" dirty="0"/>
              <a:t>Kolşisin</a:t>
            </a:r>
          </a:p>
        </p:txBody>
      </p:sp>
    </p:spTree>
    <p:extLst>
      <p:ext uri="{BB962C8B-B14F-4D97-AF65-F5344CB8AC3E}">
        <p14:creationId xmlns:p14="http://schemas.microsoft.com/office/powerpoint/2010/main" val="3012407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A410-7EB3-CB43-A3C5-72D0304ACE58}"/>
              </a:ext>
            </a:extLst>
          </p:cNvPr>
          <p:cNvSpPr>
            <a:spLocks noGrp="1"/>
          </p:cNvSpPr>
          <p:nvPr>
            <p:ph type="title"/>
          </p:nvPr>
        </p:nvSpPr>
        <p:spPr>
          <a:xfrm>
            <a:off x="6529070" y="0"/>
            <a:ext cx="4587240" cy="1325563"/>
          </a:xfrm>
        </p:spPr>
        <p:txBody>
          <a:bodyPr/>
          <a:lstStyle/>
          <a:p>
            <a:r>
              <a:rPr lang="x-none" dirty="0"/>
              <a:t>Kılavuz önerileri</a:t>
            </a:r>
          </a:p>
        </p:txBody>
      </p:sp>
      <p:pic>
        <p:nvPicPr>
          <p:cNvPr id="5" name="Content Placeholder 4" descr="A screenshot of a medical report&#10;&#10;Description automatically generated">
            <a:extLst>
              <a:ext uri="{FF2B5EF4-FFF2-40B4-BE49-F238E27FC236}">
                <a16:creationId xmlns:a16="http://schemas.microsoft.com/office/drawing/2014/main" id="{BA0D5D55-7E14-4D42-AADD-EBCF309F5D4A}"/>
              </a:ext>
            </a:extLst>
          </p:cNvPr>
          <p:cNvPicPr>
            <a:picLocks noGrp="1" noChangeAspect="1"/>
          </p:cNvPicPr>
          <p:nvPr>
            <p:ph idx="1"/>
          </p:nvPr>
        </p:nvPicPr>
        <p:blipFill rotWithShape="1">
          <a:blip r:embed="rId2"/>
          <a:srcRect r="7481" b="7503"/>
          <a:stretch/>
        </p:blipFill>
        <p:spPr>
          <a:xfrm>
            <a:off x="0" y="28872"/>
            <a:ext cx="4913630" cy="6829128"/>
          </a:xfrm>
        </p:spPr>
      </p:pic>
      <p:pic>
        <p:nvPicPr>
          <p:cNvPr id="7" name="Picture 6" descr="A screenshot of a medical information&#10;&#10;Description automatically generated">
            <a:extLst>
              <a:ext uri="{FF2B5EF4-FFF2-40B4-BE49-F238E27FC236}">
                <a16:creationId xmlns:a16="http://schemas.microsoft.com/office/drawing/2014/main" id="{A4B2E1E8-0C05-3840-A5E5-C830DD9052E4}"/>
              </a:ext>
            </a:extLst>
          </p:cNvPr>
          <p:cNvPicPr>
            <a:picLocks noChangeAspect="1"/>
          </p:cNvPicPr>
          <p:nvPr/>
        </p:nvPicPr>
        <p:blipFill rotWithShape="1">
          <a:blip r:embed="rId3"/>
          <a:srcRect t="5738" b="4011"/>
          <a:stretch/>
        </p:blipFill>
        <p:spPr>
          <a:xfrm>
            <a:off x="5233670" y="1365277"/>
            <a:ext cx="5882640" cy="5492724"/>
          </a:xfrm>
          <a:prstGeom prst="rect">
            <a:avLst/>
          </a:prstGeom>
        </p:spPr>
      </p:pic>
    </p:spTree>
    <p:extLst>
      <p:ext uri="{BB962C8B-B14F-4D97-AF65-F5344CB8AC3E}">
        <p14:creationId xmlns:p14="http://schemas.microsoft.com/office/powerpoint/2010/main" val="1297946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5976-52AF-3E42-AAE1-508448D047C9}"/>
              </a:ext>
            </a:extLst>
          </p:cNvPr>
          <p:cNvSpPr>
            <a:spLocks noGrp="1"/>
          </p:cNvSpPr>
          <p:nvPr>
            <p:ph type="title"/>
          </p:nvPr>
        </p:nvSpPr>
        <p:spPr/>
        <p:txBody>
          <a:bodyPr/>
          <a:lstStyle/>
          <a:p>
            <a:r>
              <a:rPr lang="x-none" b="1" dirty="0"/>
              <a:t>YAŞLIDA KORONER ARTER HASTALIĞI YÖNETİMİ:</a:t>
            </a:r>
          </a:p>
        </p:txBody>
      </p:sp>
      <p:sp>
        <p:nvSpPr>
          <p:cNvPr id="3" name="Content Placeholder 2">
            <a:extLst>
              <a:ext uri="{FF2B5EF4-FFF2-40B4-BE49-F238E27FC236}">
                <a16:creationId xmlns:a16="http://schemas.microsoft.com/office/drawing/2014/main" id="{FD12A384-3107-5A49-B464-94FFF92A4FED}"/>
              </a:ext>
            </a:extLst>
          </p:cNvPr>
          <p:cNvSpPr>
            <a:spLocks noGrp="1"/>
          </p:cNvSpPr>
          <p:nvPr>
            <p:ph idx="1"/>
          </p:nvPr>
        </p:nvSpPr>
        <p:spPr>
          <a:xfrm>
            <a:off x="838200" y="2529839"/>
            <a:ext cx="10515600" cy="3647123"/>
          </a:xfrm>
        </p:spPr>
        <p:txBody>
          <a:bodyPr/>
          <a:lstStyle/>
          <a:p>
            <a:r>
              <a:rPr lang="x-none" dirty="0"/>
              <a:t>KVH insidansı: </a:t>
            </a:r>
          </a:p>
          <a:p>
            <a:pPr lvl="1"/>
            <a:r>
              <a:rPr lang="x-none" dirty="0"/>
              <a:t>40-59 yaşta %40</a:t>
            </a:r>
          </a:p>
          <a:p>
            <a:pPr lvl="1"/>
            <a:r>
              <a:rPr lang="x-none" dirty="0"/>
              <a:t>60-79 yaşta %75</a:t>
            </a:r>
          </a:p>
          <a:p>
            <a:pPr lvl="1"/>
            <a:r>
              <a:rPr lang="x-none" dirty="0"/>
              <a:t>&gt;80 yaş %86</a:t>
            </a:r>
          </a:p>
        </p:txBody>
      </p:sp>
      <p:sp>
        <p:nvSpPr>
          <p:cNvPr id="5" name="Right Brace 4">
            <a:extLst>
              <a:ext uri="{FF2B5EF4-FFF2-40B4-BE49-F238E27FC236}">
                <a16:creationId xmlns:a16="http://schemas.microsoft.com/office/drawing/2014/main" id="{4C8CF3A7-7B6D-8842-957B-ED9C34EACEA4}"/>
              </a:ext>
            </a:extLst>
          </p:cNvPr>
          <p:cNvSpPr/>
          <p:nvPr/>
        </p:nvSpPr>
        <p:spPr>
          <a:xfrm>
            <a:off x="3642360" y="2529839"/>
            <a:ext cx="1402080" cy="195389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6" name="TextBox 5">
            <a:extLst>
              <a:ext uri="{FF2B5EF4-FFF2-40B4-BE49-F238E27FC236}">
                <a16:creationId xmlns:a16="http://schemas.microsoft.com/office/drawing/2014/main" id="{4EBDAC80-C53A-DD41-830A-3AFEDA69E27D}"/>
              </a:ext>
            </a:extLst>
          </p:cNvPr>
          <p:cNvSpPr txBox="1"/>
          <p:nvPr/>
        </p:nvSpPr>
        <p:spPr>
          <a:xfrm>
            <a:off x="5122328" y="2690336"/>
            <a:ext cx="4050468" cy="1477328"/>
          </a:xfrm>
          <a:prstGeom prst="rect">
            <a:avLst/>
          </a:prstGeom>
          <a:noFill/>
        </p:spPr>
        <p:txBody>
          <a:bodyPr wrap="none" rtlCol="0">
            <a:spAutoFit/>
          </a:bodyPr>
          <a:lstStyle/>
          <a:p>
            <a:r>
              <a:rPr lang="x-none" dirty="0"/>
              <a:t>Oksidatif stres</a:t>
            </a:r>
          </a:p>
          <a:p>
            <a:r>
              <a:rPr lang="x-none" dirty="0"/>
              <a:t>İnflamasyon</a:t>
            </a:r>
          </a:p>
          <a:p>
            <a:r>
              <a:rPr lang="x-none" dirty="0"/>
              <a:t>Apopitoz</a:t>
            </a:r>
          </a:p>
          <a:p>
            <a:r>
              <a:rPr lang="x-none" dirty="0"/>
              <a:t>Vasküler-miyokardiyal detoriasyon</a:t>
            </a:r>
          </a:p>
          <a:p>
            <a:r>
              <a:rPr lang="x-none" dirty="0"/>
              <a:t>+Komorbiditeler (Frailty, Obezite, DM..vs)</a:t>
            </a:r>
          </a:p>
        </p:txBody>
      </p:sp>
    </p:spTree>
    <p:extLst>
      <p:ext uri="{BB962C8B-B14F-4D97-AF65-F5344CB8AC3E}">
        <p14:creationId xmlns:p14="http://schemas.microsoft.com/office/powerpoint/2010/main" val="1426810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866" y="558801"/>
            <a:ext cx="11243734" cy="1062038"/>
          </a:xfrm>
        </p:spPr>
        <p:txBody>
          <a:bodyPr>
            <a:noAutofit/>
          </a:bodyPr>
          <a:lstStyle/>
          <a:p>
            <a:r>
              <a:rPr lang="en-US" sz="4000" b="1" dirty="0" err="1"/>
              <a:t>Yaşlı</a:t>
            </a:r>
            <a:r>
              <a:rPr lang="en-US" sz="4000" b="1" dirty="0"/>
              <a:t> </a:t>
            </a:r>
            <a:r>
              <a:rPr lang="en-US" sz="4000" b="1" dirty="0" err="1"/>
              <a:t>Erişkinlerde</a:t>
            </a:r>
            <a:r>
              <a:rPr lang="en-US" sz="4000" b="1" dirty="0"/>
              <a:t> </a:t>
            </a:r>
            <a:r>
              <a:rPr lang="en-US" sz="4000" b="1" dirty="0" err="1"/>
              <a:t>Kronik</a:t>
            </a:r>
            <a:r>
              <a:rPr lang="en-US" sz="4000" b="1" dirty="0"/>
              <a:t> </a:t>
            </a:r>
            <a:r>
              <a:rPr lang="en-US" sz="4000" b="1" dirty="0" err="1"/>
              <a:t>Koroner</a:t>
            </a:r>
            <a:r>
              <a:rPr lang="en-US" sz="4000" b="1" dirty="0"/>
              <a:t> </a:t>
            </a:r>
            <a:r>
              <a:rPr lang="en-US" sz="4000" b="1" dirty="0" err="1"/>
              <a:t>Hastalığın</a:t>
            </a:r>
            <a:r>
              <a:rPr lang="en-US" sz="4000" b="1" dirty="0"/>
              <a:t> </a:t>
            </a:r>
            <a:r>
              <a:rPr lang="en-US" sz="4000" b="1" dirty="0" err="1"/>
              <a:t>Prevalansı</a:t>
            </a:r>
            <a:br>
              <a:rPr lang="en-US" sz="4000" b="1" dirty="0"/>
            </a:br>
            <a:endParaRPr lang="en-US" sz="4000" dirty="0"/>
          </a:p>
        </p:txBody>
      </p:sp>
      <p:sp>
        <p:nvSpPr>
          <p:cNvPr id="3" name="Content Placeholder 2"/>
          <p:cNvSpPr>
            <a:spLocks noGrp="1"/>
          </p:cNvSpPr>
          <p:nvPr>
            <p:ph idx="1"/>
          </p:nvPr>
        </p:nvSpPr>
        <p:spPr>
          <a:xfrm>
            <a:off x="270933" y="1620839"/>
            <a:ext cx="11243733" cy="5050894"/>
          </a:xfrm>
        </p:spPr>
        <p:txBody>
          <a:bodyPr>
            <a:normAutofit fontScale="47500" lnSpcReduction="20000"/>
          </a:bodyPr>
          <a:lstStyle/>
          <a:p>
            <a:pPr marL="0" indent="0">
              <a:buNone/>
            </a:pPr>
            <a:br>
              <a:rPr lang="en-US" dirty="0"/>
            </a:br>
            <a:r>
              <a:rPr lang="en-US" sz="6000" dirty="0" err="1"/>
              <a:t>Yaklaşık</a:t>
            </a:r>
            <a:r>
              <a:rPr lang="en-US" sz="6000" dirty="0"/>
              <a:t> </a:t>
            </a:r>
            <a:r>
              <a:rPr lang="en-US" sz="6000" dirty="0" err="1"/>
              <a:t>olarak</a:t>
            </a:r>
            <a:r>
              <a:rPr lang="en-US" sz="6000" dirty="0"/>
              <a:t> 75 </a:t>
            </a:r>
            <a:r>
              <a:rPr lang="en-US" sz="6000" dirty="0" err="1"/>
              <a:t>yaş</a:t>
            </a:r>
            <a:r>
              <a:rPr lang="en-US" sz="6000" dirty="0"/>
              <a:t> </a:t>
            </a:r>
            <a:r>
              <a:rPr lang="en-US" sz="6000" dirty="0" err="1"/>
              <a:t>ve</a:t>
            </a:r>
            <a:r>
              <a:rPr lang="en-US" sz="6000" dirty="0"/>
              <a:t> </a:t>
            </a:r>
            <a:r>
              <a:rPr lang="en-US" sz="6000" dirty="0" err="1"/>
              <a:t>üzerindeki</a:t>
            </a:r>
            <a:r>
              <a:rPr lang="en-US" sz="6000" dirty="0"/>
              <a:t> </a:t>
            </a:r>
            <a:r>
              <a:rPr lang="en-US" sz="6000" dirty="0" err="1"/>
              <a:t>bireylerin</a:t>
            </a:r>
            <a:r>
              <a:rPr lang="en-US" sz="6000" dirty="0"/>
              <a:t> %30’u </a:t>
            </a:r>
            <a:r>
              <a:rPr lang="en-US" sz="6000" dirty="0" err="1"/>
              <a:t>kronik</a:t>
            </a:r>
            <a:r>
              <a:rPr lang="en-US" sz="6000" dirty="0"/>
              <a:t> </a:t>
            </a:r>
            <a:r>
              <a:rPr lang="en-US" sz="6000" dirty="0" err="1"/>
              <a:t>koroner</a:t>
            </a:r>
            <a:r>
              <a:rPr lang="en-US" sz="6000" dirty="0"/>
              <a:t> </a:t>
            </a:r>
            <a:r>
              <a:rPr lang="en-US" sz="6000" dirty="0" err="1"/>
              <a:t>hastalık</a:t>
            </a:r>
            <a:r>
              <a:rPr lang="en-US" sz="6000" dirty="0"/>
              <a:t> (KKH) </a:t>
            </a:r>
            <a:r>
              <a:rPr lang="en-US" sz="6000" dirty="0" err="1"/>
              <a:t>ile</a:t>
            </a:r>
            <a:r>
              <a:rPr lang="en-US" sz="6000" dirty="0"/>
              <a:t> </a:t>
            </a:r>
            <a:r>
              <a:rPr lang="en-US" sz="6000" dirty="0" err="1"/>
              <a:t>yaşamaktadır</a:t>
            </a:r>
            <a:r>
              <a:rPr lang="en-US" sz="6000" dirty="0"/>
              <a:t>. </a:t>
            </a:r>
            <a:r>
              <a:rPr lang="en-US" sz="6000" dirty="0" err="1"/>
              <a:t>Kadın</a:t>
            </a:r>
            <a:r>
              <a:rPr lang="en-US" sz="6000" dirty="0"/>
              <a:t> </a:t>
            </a:r>
            <a:r>
              <a:rPr lang="en-US" sz="6000" dirty="0" err="1"/>
              <a:t>ve</a:t>
            </a:r>
            <a:r>
              <a:rPr lang="en-US" sz="6000" dirty="0"/>
              <a:t> </a:t>
            </a:r>
            <a:r>
              <a:rPr lang="en-US" sz="6000" dirty="0" err="1"/>
              <a:t>erkek</a:t>
            </a:r>
            <a:r>
              <a:rPr lang="en-US" sz="6000" dirty="0"/>
              <a:t> </a:t>
            </a:r>
            <a:r>
              <a:rPr lang="en-US" sz="6000" dirty="0" err="1"/>
              <a:t>oranları</a:t>
            </a:r>
            <a:r>
              <a:rPr lang="en-US" sz="6000" dirty="0"/>
              <a:t> </a:t>
            </a:r>
            <a:r>
              <a:rPr lang="en-US" sz="6000" dirty="0" err="1"/>
              <a:t>benzerdir</a:t>
            </a:r>
            <a:r>
              <a:rPr lang="en-US" sz="6000" dirty="0"/>
              <a:t>.</a:t>
            </a:r>
          </a:p>
          <a:p>
            <a:pPr marL="0" indent="0">
              <a:buNone/>
            </a:pPr>
            <a:br>
              <a:rPr lang="en-US" sz="6000" dirty="0"/>
            </a:br>
            <a:r>
              <a:rPr lang="en-US" sz="6000" dirty="0" err="1"/>
              <a:t>Genel</a:t>
            </a:r>
            <a:r>
              <a:rPr lang="en-US" sz="6000" dirty="0"/>
              <a:t> </a:t>
            </a:r>
            <a:r>
              <a:rPr lang="en-US" sz="6000" dirty="0" err="1"/>
              <a:t>prevalansın</a:t>
            </a:r>
            <a:r>
              <a:rPr lang="en-US" sz="6000" dirty="0"/>
              <a:t> </a:t>
            </a:r>
            <a:r>
              <a:rPr lang="en-US" sz="6000" dirty="0" err="1"/>
              <a:t>artacağı</a:t>
            </a:r>
            <a:r>
              <a:rPr lang="en-US" sz="6000" dirty="0"/>
              <a:t> </a:t>
            </a:r>
            <a:r>
              <a:rPr lang="en-US" sz="6000" dirty="0" err="1"/>
              <a:t>öngörülmektedir</a:t>
            </a:r>
            <a:r>
              <a:rPr lang="en-US" sz="6000" dirty="0"/>
              <a:t>; </a:t>
            </a:r>
            <a:r>
              <a:rPr lang="en-US" sz="6000" dirty="0" err="1"/>
              <a:t>bunun</a:t>
            </a:r>
            <a:r>
              <a:rPr lang="en-US" sz="6000" dirty="0"/>
              <a:t> </a:t>
            </a:r>
            <a:r>
              <a:rPr lang="en-US" sz="6000" dirty="0" err="1"/>
              <a:t>nedenleri</a:t>
            </a:r>
            <a:r>
              <a:rPr lang="en-US" sz="6000" dirty="0"/>
              <a:t> </a:t>
            </a:r>
            <a:r>
              <a:rPr lang="en-US" sz="6000" dirty="0" err="1"/>
              <a:t>arasında</a:t>
            </a:r>
            <a:r>
              <a:rPr lang="en-US" sz="6000" dirty="0"/>
              <a:t> </a:t>
            </a:r>
            <a:br>
              <a:rPr lang="en-US" sz="6000" dirty="0"/>
            </a:br>
            <a:endParaRPr lang="en-US" sz="6000" dirty="0"/>
          </a:p>
          <a:p>
            <a:pPr marL="0" indent="0">
              <a:buNone/>
            </a:pPr>
            <a:r>
              <a:rPr lang="en-US" sz="6000" dirty="0"/>
              <a:t>(1) </a:t>
            </a:r>
            <a:r>
              <a:rPr lang="en-US" sz="6000" dirty="0" err="1"/>
              <a:t>genel</a:t>
            </a:r>
            <a:r>
              <a:rPr lang="en-US" sz="6000" dirty="0"/>
              <a:t> </a:t>
            </a:r>
            <a:r>
              <a:rPr lang="en-US" sz="6000" dirty="0" err="1"/>
              <a:t>nüfusun</a:t>
            </a:r>
            <a:r>
              <a:rPr lang="en-US" sz="6000" dirty="0"/>
              <a:t> </a:t>
            </a:r>
            <a:r>
              <a:rPr lang="en-US" sz="6000" dirty="0" err="1"/>
              <a:t>yaşlanması</a:t>
            </a:r>
            <a:r>
              <a:rPr lang="en-US" sz="6000" dirty="0"/>
              <a:t>, </a:t>
            </a:r>
          </a:p>
          <a:p>
            <a:pPr marL="0" indent="0">
              <a:buNone/>
            </a:pPr>
            <a:r>
              <a:rPr lang="en-US" sz="6000" dirty="0"/>
              <a:t>(2) yeni KKH </a:t>
            </a:r>
            <a:r>
              <a:rPr lang="en-US" sz="6000" dirty="0" err="1"/>
              <a:t>vakalarının</a:t>
            </a:r>
            <a:r>
              <a:rPr lang="en-US" sz="6000" dirty="0"/>
              <a:t> en </a:t>
            </a:r>
            <a:r>
              <a:rPr lang="en-US" sz="6000" dirty="0" err="1"/>
              <a:t>çok</a:t>
            </a:r>
            <a:r>
              <a:rPr lang="en-US" sz="6000" dirty="0"/>
              <a:t> </a:t>
            </a:r>
            <a:r>
              <a:rPr lang="en-US" sz="6000" dirty="0" err="1"/>
              <a:t>yaşlı</a:t>
            </a:r>
            <a:r>
              <a:rPr lang="en-US" sz="6000" dirty="0"/>
              <a:t> </a:t>
            </a:r>
            <a:r>
              <a:rPr lang="en-US" sz="6000" dirty="0" err="1"/>
              <a:t>erişkinlerde</a:t>
            </a:r>
            <a:r>
              <a:rPr lang="en-US" sz="6000" dirty="0"/>
              <a:t> </a:t>
            </a:r>
            <a:r>
              <a:rPr lang="en-US" sz="6000" dirty="0" err="1"/>
              <a:t>görülmesi</a:t>
            </a:r>
            <a:r>
              <a:rPr lang="en-US" sz="6000" dirty="0"/>
              <a:t>, </a:t>
            </a:r>
            <a:br>
              <a:rPr lang="en-US" sz="6000" dirty="0"/>
            </a:br>
            <a:r>
              <a:rPr lang="en-US" sz="6000" dirty="0"/>
              <a:t>(3) </a:t>
            </a:r>
            <a:r>
              <a:rPr lang="en-US" sz="6000" dirty="0" err="1"/>
              <a:t>akut</a:t>
            </a:r>
            <a:r>
              <a:rPr lang="en-US" sz="6000" dirty="0"/>
              <a:t> </a:t>
            </a:r>
            <a:r>
              <a:rPr lang="en-US" sz="6000" dirty="0" err="1"/>
              <a:t>koroner</a:t>
            </a:r>
            <a:r>
              <a:rPr lang="en-US" sz="6000" dirty="0"/>
              <a:t> </a:t>
            </a:r>
            <a:r>
              <a:rPr lang="en-US" sz="6000" dirty="0" err="1"/>
              <a:t>sendrom</a:t>
            </a:r>
            <a:r>
              <a:rPr lang="en-US" sz="6000" dirty="0"/>
              <a:t> (AKS) </a:t>
            </a:r>
            <a:r>
              <a:rPr lang="en-US" sz="6000" dirty="0" err="1"/>
              <a:t>sonrası</a:t>
            </a:r>
            <a:r>
              <a:rPr lang="en-US" sz="6000" dirty="0"/>
              <a:t> </a:t>
            </a:r>
            <a:r>
              <a:rPr lang="en-US" sz="6000" dirty="0" err="1"/>
              <a:t>mortalitenin</a:t>
            </a:r>
            <a:r>
              <a:rPr lang="en-US" sz="6000" dirty="0"/>
              <a:t> modern </a:t>
            </a:r>
            <a:r>
              <a:rPr lang="en-US" sz="6000" dirty="0" err="1"/>
              <a:t>tedaviler</a:t>
            </a:r>
            <a:r>
              <a:rPr lang="en-US" sz="6000" dirty="0"/>
              <a:t> </a:t>
            </a:r>
            <a:r>
              <a:rPr lang="en-US" sz="6000" dirty="0" err="1"/>
              <a:t>sayesinde</a:t>
            </a:r>
            <a:r>
              <a:rPr lang="en-US" sz="6000" dirty="0"/>
              <a:t> </a:t>
            </a:r>
            <a:r>
              <a:rPr lang="en-US" sz="6000" dirty="0" err="1"/>
              <a:t>azalması</a:t>
            </a:r>
            <a:r>
              <a:rPr lang="en-US" sz="6000" dirty="0"/>
              <a:t> </a:t>
            </a:r>
            <a:br>
              <a:rPr lang="en-US" sz="6000" dirty="0"/>
            </a:br>
            <a:r>
              <a:rPr lang="en-US" sz="6000" dirty="0"/>
              <a:t>(4) </a:t>
            </a:r>
            <a:r>
              <a:rPr lang="en-US" sz="6000" dirty="0" err="1"/>
              <a:t>sessiz</a:t>
            </a:r>
            <a:r>
              <a:rPr lang="en-US" sz="6000" dirty="0"/>
              <a:t> </a:t>
            </a:r>
            <a:r>
              <a:rPr lang="en-US" sz="6000" dirty="0" err="1"/>
              <a:t>hastalıkların</a:t>
            </a:r>
            <a:r>
              <a:rPr lang="en-US" sz="6000" dirty="0"/>
              <a:t> </a:t>
            </a:r>
            <a:r>
              <a:rPr lang="en-US" sz="6000" dirty="0" err="1"/>
              <a:t>tespitini</a:t>
            </a:r>
            <a:r>
              <a:rPr lang="en-US" sz="6000" dirty="0"/>
              <a:t> </a:t>
            </a:r>
            <a:r>
              <a:rPr lang="en-US" sz="6000" dirty="0" err="1"/>
              <a:t>artıran</a:t>
            </a:r>
            <a:r>
              <a:rPr lang="en-US" sz="6000" dirty="0"/>
              <a:t> </a:t>
            </a:r>
            <a:r>
              <a:rPr lang="en-US" sz="6000" dirty="0" err="1"/>
              <a:t>noninvaziv</a:t>
            </a:r>
            <a:r>
              <a:rPr lang="en-US" sz="6000" dirty="0"/>
              <a:t> </a:t>
            </a:r>
            <a:r>
              <a:rPr lang="en-US" sz="6000" dirty="0" err="1"/>
              <a:t>ve</a:t>
            </a:r>
            <a:r>
              <a:rPr lang="en-US" sz="6000" dirty="0"/>
              <a:t> </a:t>
            </a:r>
            <a:r>
              <a:rPr lang="en-US" sz="6000" dirty="0" err="1"/>
              <a:t>invaziv</a:t>
            </a:r>
            <a:r>
              <a:rPr lang="en-US" sz="6000" dirty="0"/>
              <a:t> </a:t>
            </a:r>
            <a:r>
              <a:rPr lang="en-US" sz="6000" dirty="0" err="1"/>
              <a:t>testlerin</a:t>
            </a:r>
            <a:r>
              <a:rPr lang="en-US" sz="6000" dirty="0"/>
              <a:t> </a:t>
            </a:r>
            <a:r>
              <a:rPr lang="en-US" sz="6000" dirty="0" err="1"/>
              <a:t>yaygınlaşması</a:t>
            </a:r>
            <a:r>
              <a:rPr lang="en-US" sz="6000" dirty="0"/>
              <a:t> </a:t>
            </a:r>
            <a:r>
              <a:rPr lang="en-US" sz="6000" dirty="0" err="1"/>
              <a:t>yer</a:t>
            </a:r>
            <a:r>
              <a:rPr lang="en-US" sz="6000" dirty="0"/>
              <a:t> </a:t>
            </a:r>
            <a:r>
              <a:rPr lang="en-US" sz="6000" dirty="0" err="1"/>
              <a:t>almaktadır</a:t>
            </a:r>
            <a:r>
              <a:rPr lang="en-US" sz="6000" dirty="0"/>
              <a:t>.</a:t>
            </a:r>
            <a:br>
              <a:rPr lang="en-US" sz="6000" dirty="0"/>
            </a:br>
            <a:br>
              <a:rPr lang="en-US" sz="6000" dirty="0"/>
            </a:br>
            <a:br>
              <a:rPr lang="en-US" sz="6000" dirty="0"/>
            </a:br>
            <a:br>
              <a:rPr lang="en-US" dirty="0"/>
            </a:br>
            <a:br>
              <a:rPr lang="en-US" dirty="0"/>
            </a:br>
            <a:endParaRPr lang="en-US" dirty="0"/>
          </a:p>
        </p:txBody>
      </p:sp>
    </p:spTree>
    <p:extLst>
      <p:ext uri="{BB962C8B-B14F-4D97-AF65-F5344CB8AC3E}">
        <p14:creationId xmlns:p14="http://schemas.microsoft.com/office/powerpoint/2010/main" val="1389394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49888-94DF-6C45-B05B-9E222B95897F}"/>
              </a:ext>
            </a:extLst>
          </p:cNvPr>
          <p:cNvSpPr>
            <a:spLocks noGrp="1"/>
          </p:cNvSpPr>
          <p:nvPr>
            <p:ph type="title"/>
          </p:nvPr>
        </p:nvSpPr>
        <p:spPr/>
        <p:txBody>
          <a:bodyPr/>
          <a:lstStyle/>
          <a:p>
            <a:r>
              <a:rPr lang="x-none" b="1" dirty="0"/>
              <a:t>YAŞLIDA KORONER ARTER HASTALIĞI YÖNETİMİ:</a:t>
            </a:r>
          </a:p>
        </p:txBody>
      </p:sp>
      <p:sp>
        <p:nvSpPr>
          <p:cNvPr id="3" name="Content Placeholder 2">
            <a:extLst>
              <a:ext uri="{FF2B5EF4-FFF2-40B4-BE49-F238E27FC236}">
                <a16:creationId xmlns:a16="http://schemas.microsoft.com/office/drawing/2014/main" id="{65E267DB-01B1-544A-B28B-A134A5197FEE}"/>
              </a:ext>
            </a:extLst>
          </p:cNvPr>
          <p:cNvSpPr>
            <a:spLocks noGrp="1"/>
          </p:cNvSpPr>
          <p:nvPr>
            <p:ph idx="1"/>
          </p:nvPr>
        </p:nvSpPr>
        <p:spPr/>
        <p:txBody>
          <a:bodyPr/>
          <a:lstStyle/>
          <a:p>
            <a:r>
              <a:rPr lang="x-none" dirty="0"/>
              <a:t>Klinik çalışmalar yaşlanmayı kronolojik olarak ölçüm (doğumdan itibaren) olarak tanımlamıştır ancak </a:t>
            </a:r>
            <a:r>
              <a:rPr lang="x-none" b="1" u="sng" dirty="0"/>
              <a:t>bu fonksiyonel kapasiteyi, sağlıklılığı ve üretkenliği yansıtmaz</a:t>
            </a:r>
          </a:p>
          <a:p>
            <a:r>
              <a:rPr lang="x-none" dirty="0"/>
              <a:t>Klinik çalışmalar ‘yaşlı (elderly)’ kavramını bazı 65, 70, 75 gibi cut-off değerlerle tanımlamıştır. Ancak </a:t>
            </a:r>
            <a:r>
              <a:rPr lang="x-none" dirty="0">
                <a:solidFill>
                  <a:srgbClr val="FF0000"/>
                </a:solidFill>
              </a:rPr>
              <a:t>20 guideline’ın 17’sinde yaşlı kavramı tanımlanmamıştır.</a:t>
            </a:r>
          </a:p>
          <a:p>
            <a:r>
              <a:rPr lang="x-none" dirty="0"/>
              <a:t>2021 ESC KVH önleme kılavuzu </a:t>
            </a:r>
            <a:r>
              <a:rPr lang="x-none" b="1" dirty="0"/>
              <a:t>SCORE2-OP risk değerlendirme skorlamasında </a:t>
            </a:r>
            <a:r>
              <a:rPr lang="x-none" dirty="0">
                <a:solidFill>
                  <a:srgbClr val="FF0000"/>
                </a:solidFill>
              </a:rPr>
              <a:t>cut-off olarak 70 yaşı</a:t>
            </a:r>
            <a:r>
              <a:rPr lang="x-none" dirty="0"/>
              <a:t> kullanmıştır.</a:t>
            </a:r>
          </a:p>
        </p:txBody>
      </p:sp>
    </p:spTree>
    <p:extLst>
      <p:ext uri="{BB962C8B-B14F-4D97-AF65-F5344CB8AC3E}">
        <p14:creationId xmlns:p14="http://schemas.microsoft.com/office/powerpoint/2010/main" val="1882460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edical document&#10;&#10;Description automatically generated">
            <a:extLst>
              <a:ext uri="{FF2B5EF4-FFF2-40B4-BE49-F238E27FC236}">
                <a16:creationId xmlns:a16="http://schemas.microsoft.com/office/drawing/2014/main" id="{EA933D4F-D70B-D842-B79A-BD8CAAA225D2}"/>
              </a:ext>
            </a:extLst>
          </p:cNvPr>
          <p:cNvPicPr>
            <a:picLocks noChangeAspect="1"/>
          </p:cNvPicPr>
          <p:nvPr/>
        </p:nvPicPr>
        <p:blipFill>
          <a:blip r:embed="rId2"/>
          <a:stretch>
            <a:fillRect/>
          </a:stretch>
        </p:blipFill>
        <p:spPr>
          <a:xfrm>
            <a:off x="2757385" y="0"/>
            <a:ext cx="6677229" cy="6858000"/>
          </a:xfrm>
          <a:prstGeom prst="rect">
            <a:avLst/>
          </a:prstGeom>
        </p:spPr>
      </p:pic>
      <p:pic>
        <p:nvPicPr>
          <p:cNvPr id="7" name="Picture 6" descr="A screenshot of a medical article&#10;&#10;Description automatically generated">
            <a:extLst>
              <a:ext uri="{FF2B5EF4-FFF2-40B4-BE49-F238E27FC236}">
                <a16:creationId xmlns:a16="http://schemas.microsoft.com/office/drawing/2014/main" id="{1F57F01F-5D1C-EA47-A95B-DC4792625CB8}"/>
              </a:ext>
            </a:extLst>
          </p:cNvPr>
          <p:cNvPicPr>
            <a:picLocks noChangeAspect="1"/>
          </p:cNvPicPr>
          <p:nvPr/>
        </p:nvPicPr>
        <p:blipFill>
          <a:blip r:embed="rId3"/>
          <a:stretch>
            <a:fillRect/>
          </a:stretch>
        </p:blipFill>
        <p:spPr>
          <a:xfrm>
            <a:off x="2342213" y="0"/>
            <a:ext cx="7507574" cy="6858000"/>
          </a:xfrm>
          <a:prstGeom prst="rect">
            <a:avLst/>
          </a:prstGeom>
        </p:spPr>
      </p:pic>
      <p:pic>
        <p:nvPicPr>
          <p:cNvPr id="9" name="Picture 8" descr="A screenshot of a medical report&#10;&#10;Description automatically generated">
            <a:extLst>
              <a:ext uri="{FF2B5EF4-FFF2-40B4-BE49-F238E27FC236}">
                <a16:creationId xmlns:a16="http://schemas.microsoft.com/office/drawing/2014/main" id="{35C2FAA9-5C07-7642-A551-549B229B0A00}"/>
              </a:ext>
            </a:extLst>
          </p:cNvPr>
          <p:cNvPicPr>
            <a:picLocks noChangeAspect="1"/>
          </p:cNvPicPr>
          <p:nvPr/>
        </p:nvPicPr>
        <p:blipFill>
          <a:blip r:embed="rId4"/>
          <a:stretch>
            <a:fillRect/>
          </a:stretch>
        </p:blipFill>
        <p:spPr>
          <a:xfrm>
            <a:off x="2436479" y="0"/>
            <a:ext cx="7319042" cy="6858000"/>
          </a:xfrm>
          <a:prstGeom prst="rect">
            <a:avLst/>
          </a:prstGeom>
        </p:spPr>
      </p:pic>
      <p:pic>
        <p:nvPicPr>
          <p:cNvPr id="11" name="Picture 10" descr="A document with text on it&#10;&#10;Description automatically generated">
            <a:extLst>
              <a:ext uri="{FF2B5EF4-FFF2-40B4-BE49-F238E27FC236}">
                <a16:creationId xmlns:a16="http://schemas.microsoft.com/office/drawing/2014/main" id="{FC273DE7-BC01-7C49-B944-8171AA3148A5}"/>
              </a:ext>
            </a:extLst>
          </p:cNvPr>
          <p:cNvPicPr>
            <a:picLocks noChangeAspect="1"/>
          </p:cNvPicPr>
          <p:nvPr/>
        </p:nvPicPr>
        <p:blipFill>
          <a:blip r:embed="rId5"/>
          <a:stretch>
            <a:fillRect/>
          </a:stretch>
        </p:blipFill>
        <p:spPr>
          <a:xfrm>
            <a:off x="2843348" y="0"/>
            <a:ext cx="6505303" cy="6858000"/>
          </a:xfrm>
          <a:prstGeom prst="rect">
            <a:avLst/>
          </a:prstGeom>
        </p:spPr>
      </p:pic>
      <p:pic>
        <p:nvPicPr>
          <p:cNvPr id="13" name="Picture 12" descr="A screenshot of a medical survey&#10;&#10;Description automatically generated">
            <a:extLst>
              <a:ext uri="{FF2B5EF4-FFF2-40B4-BE49-F238E27FC236}">
                <a16:creationId xmlns:a16="http://schemas.microsoft.com/office/drawing/2014/main" id="{A03D9F17-04EA-0447-AD28-144C9222B950}"/>
              </a:ext>
            </a:extLst>
          </p:cNvPr>
          <p:cNvPicPr>
            <a:picLocks noChangeAspect="1"/>
          </p:cNvPicPr>
          <p:nvPr/>
        </p:nvPicPr>
        <p:blipFill>
          <a:blip r:embed="rId6"/>
          <a:stretch>
            <a:fillRect/>
          </a:stretch>
        </p:blipFill>
        <p:spPr>
          <a:xfrm>
            <a:off x="2152650" y="1009650"/>
            <a:ext cx="7886700" cy="4838700"/>
          </a:xfrm>
          <a:prstGeom prst="rect">
            <a:avLst/>
          </a:prstGeom>
        </p:spPr>
      </p:pic>
      <p:pic>
        <p:nvPicPr>
          <p:cNvPr id="15" name="Picture 14" descr="A close-up of a document&#10;&#10;Description automatically generated">
            <a:extLst>
              <a:ext uri="{FF2B5EF4-FFF2-40B4-BE49-F238E27FC236}">
                <a16:creationId xmlns:a16="http://schemas.microsoft.com/office/drawing/2014/main" id="{3EA2DFDB-CAF2-064C-925D-C1D74910576C}"/>
              </a:ext>
            </a:extLst>
          </p:cNvPr>
          <p:cNvPicPr>
            <a:picLocks noChangeAspect="1"/>
          </p:cNvPicPr>
          <p:nvPr/>
        </p:nvPicPr>
        <p:blipFill>
          <a:blip r:embed="rId7"/>
          <a:stretch>
            <a:fillRect/>
          </a:stretch>
        </p:blipFill>
        <p:spPr>
          <a:xfrm>
            <a:off x="2260600" y="590550"/>
            <a:ext cx="7670800" cy="5676900"/>
          </a:xfrm>
          <a:prstGeom prst="rect">
            <a:avLst/>
          </a:prstGeom>
        </p:spPr>
      </p:pic>
      <p:pic>
        <p:nvPicPr>
          <p:cNvPr id="3" name="Picture 2">
            <a:extLst>
              <a:ext uri="{FF2B5EF4-FFF2-40B4-BE49-F238E27FC236}">
                <a16:creationId xmlns:a16="http://schemas.microsoft.com/office/drawing/2014/main" id="{D63D6FAA-D906-2E4D-9D20-0E20A735C338}"/>
              </a:ext>
            </a:extLst>
          </p:cNvPr>
          <p:cNvPicPr>
            <a:picLocks noChangeAspect="1"/>
          </p:cNvPicPr>
          <p:nvPr/>
        </p:nvPicPr>
        <p:blipFill>
          <a:blip r:embed="rId8"/>
          <a:stretch>
            <a:fillRect/>
          </a:stretch>
        </p:blipFill>
        <p:spPr>
          <a:xfrm>
            <a:off x="2081191" y="0"/>
            <a:ext cx="8029617" cy="6858000"/>
          </a:xfrm>
          <a:prstGeom prst="rect">
            <a:avLst/>
          </a:prstGeom>
        </p:spPr>
      </p:pic>
    </p:spTree>
    <p:extLst>
      <p:ext uri="{BB962C8B-B14F-4D97-AF65-F5344CB8AC3E}">
        <p14:creationId xmlns:p14="http://schemas.microsoft.com/office/powerpoint/2010/main" val="30901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7F69D-D47A-8241-A281-44261B4BC81F}"/>
              </a:ext>
            </a:extLst>
          </p:cNvPr>
          <p:cNvSpPr>
            <a:spLocks noGrp="1"/>
          </p:cNvSpPr>
          <p:nvPr>
            <p:ph type="title"/>
          </p:nvPr>
        </p:nvSpPr>
        <p:spPr/>
        <p:txBody>
          <a:bodyPr/>
          <a:lstStyle/>
          <a:p>
            <a:r>
              <a:rPr lang="x-none" b="1" dirty="0"/>
              <a:t>Yaşlı Tanımı</a:t>
            </a:r>
          </a:p>
        </p:txBody>
      </p:sp>
      <p:sp>
        <p:nvSpPr>
          <p:cNvPr id="3" name="Content Placeholder 2">
            <a:extLst>
              <a:ext uri="{FF2B5EF4-FFF2-40B4-BE49-F238E27FC236}">
                <a16:creationId xmlns:a16="http://schemas.microsoft.com/office/drawing/2014/main" id="{18FF2E2C-95BF-B948-9A6C-44459F4F99E1}"/>
              </a:ext>
            </a:extLst>
          </p:cNvPr>
          <p:cNvSpPr>
            <a:spLocks noGrp="1"/>
          </p:cNvSpPr>
          <p:nvPr>
            <p:ph idx="1"/>
          </p:nvPr>
        </p:nvSpPr>
        <p:spPr/>
        <p:txBody>
          <a:bodyPr/>
          <a:lstStyle/>
          <a:p>
            <a:endParaRPr lang="en-US" sz="2000" dirty="0"/>
          </a:p>
          <a:p>
            <a:r>
              <a:rPr lang="en-US" sz="2000" dirty="0"/>
              <a:t>Amerika </a:t>
            </a:r>
            <a:r>
              <a:rPr lang="en-US" sz="2000" dirty="0" err="1"/>
              <a:t>Birleşik</a:t>
            </a:r>
            <a:r>
              <a:rPr lang="en-US" sz="2000" dirty="0"/>
              <a:t> </a:t>
            </a:r>
            <a:r>
              <a:rPr lang="en-US" sz="2000" dirty="0" err="1"/>
              <a:t>Devletleri'nde</a:t>
            </a:r>
            <a:r>
              <a:rPr lang="en-US" sz="2000" dirty="0"/>
              <a:t> </a:t>
            </a:r>
            <a:r>
              <a:rPr lang="en-US" sz="2000" dirty="0" err="1"/>
              <a:t>geleneksel</a:t>
            </a:r>
            <a:r>
              <a:rPr lang="en-US" sz="2000" dirty="0"/>
              <a:t> </a:t>
            </a:r>
            <a:r>
              <a:rPr lang="en-US" sz="2000" dirty="0" err="1"/>
              <a:t>olarak</a:t>
            </a:r>
            <a:r>
              <a:rPr lang="en-US" sz="2000" dirty="0"/>
              <a:t> </a:t>
            </a:r>
            <a:r>
              <a:rPr lang="en-US" sz="2000" dirty="0" err="1"/>
              <a:t>yaşlı</a:t>
            </a:r>
            <a:r>
              <a:rPr lang="en-US" sz="2000" dirty="0"/>
              <a:t> </a:t>
            </a:r>
            <a:r>
              <a:rPr lang="en-US" sz="2000" dirty="0" err="1"/>
              <a:t>yetişkinlerin</a:t>
            </a:r>
            <a:r>
              <a:rPr lang="en-US" sz="2000" dirty="0"/>
              <a:t> </a:t>
            </a:r>
            <a:r>
              <a:rPr lang="en-US" sz="2000" dirty="0" err="1"/>
              <a:t>tanımı</a:t>
            </a:r>
            <a:r>
              <a:rPr lang="en-US" sz="2000" dirty="0"/>
              <a:t> </a:t>
            </a:r>
            <a:r>
              <a:rPr lang="en-US" sz="2000" dirty="0">
                <a:solidFill>
                  <a:srgbClr val="FF0000"/>
                </a:solidFill>
              </a:rPr>
              <a:t>65 </a:t>
            </a:r>
            <a:r>
              <a:rPr lang="en-US" sz="2000" dirty="0" err="1">
                <a:solidFill>
                  <a:srgbClr val="FF0000"/>
                </a:solidFill>
              </a:rPr>
              <a:t>yaş</a:t>
            </a:r>
            <a:r>
              <a:rPr lang="en-US" sz="2000" dirty="0">
                <a:solidFill>
                  <a:srgbClr val="FF0000"/>
                </a:solidFill>
              </a:rPr>
              <a:t> </a:t>
            </a:r>
            <a:r>
              <a:rPr lang="en-US" sz="2000" dirty="0" err="1">
                <a:solidFill>
                  <a:srgbClr val="FF0000"/>
                </a:solidFill>
              </a:rPr>
              <a:t>ve</a:t>
            </a:r>
            <a:r>
              <a:rPr lang="en-US" sz="2000" dirty="0">
                <a:solidFill>
                  <a:srgbClr val="FF0000"/>
                </a:solidFill>
              </a:rPr>
              <a:t> </a:t>
            </a:r>
            <a:r>
              <a:rPr lang="en-US" sz="2000" dirty="0" err="1">
                <a:solidFill>
                  <a:srgbClr val="FF0000"/>
                </a:solidFill>
              </a:rPr>
              <a:t>üzeri</a:t>
            </a:r>
            <a:r>
              <a:rPr lang="en-US" sz="2000" dirty="0">
                <a:solidFill>
                  <a:srgbClr val="FF0000"/>
                </a:solidFill>
              </a:rPr>
              <a:t> </a:t>
            </a:r>
            <a:r>
              <a:rPr lang="en-US" sz="2000" dirty="0" err="1">
                <a:solidFill>
                  <a:srgbClr val="FF0000"/>
                </a:solidFill>
              </a:rPr>
              <a:t>olarak</a:t>
            </a:r>
            <a:r>
              <a:rPr lang="en-US" sz="2000" dirty="0">
                <a:solidFill>
                  <a:srgbClr val="FF0000"/>
                </a:solidFill>
              </a:rPr>
              <a:t> </a:t>
            </a:r>
            <a:r>
              <a:rPr lang="en-US" sz="2000" dirty="0" err="1">
                <a:solidFill>
                  <a:srgbClr val="FF0000"/>
                </a:solidFill>
              </a:rPr>
              <a:t>kabul</a:t>
            </a:r>
            <a:r>
              <a:rPr lang="en-US" sz="2000" dirty="0">
                <a:solidFill>
                  <a:srgbClr val="FF0000"/>
                </a:solidFill>
              </a:rPr>
              <a:t> </a:t>
            </a:r>
            <a:r>
              <a:rPr lang="en-US" sz="2000" dirty="0" err="1">
                <a:solidFill>
                  <a:srgbClr val="FF0000"/>
                </a:solidFill>
              </a:rPr>
              <a:t>edilir</a:t>
            </a:r>
            <a:r>
              <a:rPr lang="en-US" sz="2000" dirty="0">
                <a:solidFill>
                  <a:srgbClr val="FF0000"/>
                </a:solidFill>
              </a:rPr>
              <a:t>. </a:t>
            </a:r>
            <a:r>
              <a:rPr lang="en-US" sz="2000" dirty="0" err="1"/>
              <a:t>Ancak</a:t>
            </a:r>
            <a:r>
              <a:rPr lang="en-US" sz="2000" dirty="0"/>
              <a:t>, </a:t>
            </a:r>
            <a:r>
              <a:rPr lang="en-US" sz="2000" dirty="0" err="1"/>
              <a:t>nüfus</a:t>
            </a:r>
            <a:r>
              <a:rPr lang="en-US" sz="2000" dirty="0"/>
              <a:t> </a:t>
            </a:r>
            <a:r>
              <a:rPr lang="en-US" sz="2000" dirty="0" err="1"/>
              <a:t>yaşlandıkça</a:t>
            </a:r>
            <a:r>
              <a:rPr lang="en-US" sz="2000" dirty="0"/>
              <a:t> </a:t>
            </a:r>
            <a:r>
              <a:rPr lang="en-US" sz="2000" dirty="0" err="1"/>
              <a:t>yetişkinler</a:t>
            </a:r>
            <a:r>
              <a:rPr lang="en-US" sz="2000" dirty="0"/>
              <a:t> </a:t>
            </a:r>
            <a:r>
              <a:rPr lang="en-US" sz="2000" dirty="0" err="1"/>
              <a:t>daha</a:t>
            </a:r>
            <a:r>
              <a:rPr lang="en-US" sz="2000" dirty="0"/>
              <a:t> </a:t>
            </a:r>
            <a:r>
              <a:rPr lang="en-US" sz="2000" dirty="0" err="1"/>
              <a:t>uzun</a:t>
            </a:r>
            <a:r>
              <a:rPr lang="en-US" sz="2000" dirty="0"/>
              <a:t> </a:t>
            </a:r>
            <a:r>
              <a:rPr lang="en-US" sz="2000" dirty="0" err="1"/>
              <a:t>süre</a:t>
            </a:r>
            <a:r>
              <a:rPr lang="en-US" sz="2000" dirty="0"/>
              <a:t> </a:t>
            </a:r>
            <a:r>
              <a:rPr lang="en-US" sz="2000" dirty="0" err="1"/>
              <a:t>sağlıklı</a:t>
            </a:r>
            <a:r>
              <a:rPr lang="en-US" sz="2000" dirty="0"/>
              <a:t> </a:t>
            </a:r>
            <a:r>
              <a:rPr lang="en-US" sz="2000" dirty="0" err="1"/>
              <a:t>ve</a:t>
            </a:r>
            <a:r>
              <a:rPr lang="en-US" sz="2000" dirty="0"/>
              <a:t> </a:t>
            </a:r>
            <a:r>
              <a:rPr lang="en-US" sz="2000" dirty="0" err="1"/>
              <a:t>aktif</a:t>
            </a:r>
            <a:r>
              <a:rPr lang="en-US" sz="2000" dirty="0"/>
              <a:t> </a:t>
            </a:r>
            <a:r>
              <a:rPr lang="en-US" sz="2000" dirty="0" err="1"/>
              <a:t>kalmaktadır</a:t>
            </a:r>
            <a:r>
              <a:rPr lang="en-US" sz="2000" dirty="0"/>
              <a:t>. </a:t>
            </a:r>
          </a:p>
          <a:p>
            <a:r>
              <a:rPr lang="en-US" sz="2000" dirty="0"/>
              <a:t>Bu </a:t>
            </a:r>
            <a:r>
              <a:rPr lang="en-US" sz="2000" dirty="0" err="1"/>
              <a:t>değişimi</a:t>
            </a:r>
            <a:r>
              <a:rPr lang="en-US" sz="2000" dirty="0"/>
              <a:t> </a:t>
            </a:r>
            <a:r>
              <a:rPr lang="en-US" sz="2000" dirty="0" err="1"/>
              <a:t>yansıtmak</a:t>
            </a:r>
            <a:r>
              <a:rPr lang="en-US" sz="2000" dirty="0"/>
              <a:t> </a:t>
            </a:r>
            <a:r>
              <a:rPr lang="en-US" sz="2000" dirty="0" err="1"/>
              <a:t>için</a:t>
            </a:r>
            <a:r>
              <a:rPr lang="en-US" sz="2000" dirty="0"/>
              <a:t> </a:t>
            </a:r>
            <a:r>
              <a:rPr lang="en-US" sz="2000" dirty="0" err="1"/>
              <a:t>mevcut</a:t>
            </a:r>
            <a:r>
              <a:rPr lang="en-US" sz="2000" dirty="0"/>
              <a:t> </a:t>
            </a:r>
            <a:r>
              <a:rPr lang="en-US" sz="2000" b="1" dirty="0" err="1">
                <a:solidFill>
                  <a:srgbClr val="FF0000"/>
                </a:solidFill>
              </a:rPr>
              <a:t>kardiyovasküler</a:t>
            </a:r>
            <a:r>
              <a:rPr lang="en-US" sz="2000" b="1" dirty="0">
                <a:solidFill>
                  <a:srgbClr val="FF0000"/>
                </a:solidFill>
              </a:rPr>
              <a:t> </a:t>
            </a:r>
            <a:r>
              <a:rPr lang="en-US" sz="2000" b="1" dirty="0" err="1">
                <a:solidFill>
                  <a:srgbClr val="FF0000"/>
                </a:solidFill>
              </a:rPr>
              <a:t>literatürde</a:t>
            </a:r>
            <a:r>
              <a:rPr lang="en-US" sz="2000" b="1" dirty="0">
                <a:solidFill>
                  <a:srgbClr val="FF0000"/>
                </a:solidFill>
              </a:rPr>
              <a:t> </a:t>
            </a:r>
            <a:r>
              <a:rPr lang="en-US" sz="2000" b="1" dirty="0" err="1">
                <a:solidFill>
                  <a:srgbClr val="FF0000"/>
                </a:solidFill>
              </a:rPr>
              <a:t>artık</a:t>
            </a:r>
            <a:r>
              <a:rPr lang="en-US" sz="2000" b="1" dirty="0">
                <a:solidFill>
                  <a:srgbClr val="FF0000"/>
                </a:solidFill>
              </a:rPr>
              <a:t> </a:t>
            </a:r>
            <a:r>
              <a:rPr lang="en-US" sz="2000" b="1" dirty="0" err="1">
                <a:solidFill>
                  <a:srgbClr val="FF0000"/>
                </a:solidFill>
              </a:rPr>
              <a:t>yaşlı</a:t>
            </a:r>
            <a:r>
              <a:rPr lang="en-US" sz="2000" b="1" dirty="0">
                <a:solidFill>
                  <a:srgbClr val="FF0000"/>
                </a:solidFill>
              </a:rPr>
              <a:t> </a:t>
            </a:r>
            <a:r>
              <a:rPr lang="en-US" sz="2000" b="1" dirty="0" err="1">
                <a:solidFill>
                  <a:srgbClr val="FF0000"/>
                </a:solidFill>
              </a:rPr>
              <a:t>yetişkinler</a:t>
            </a:r>
            <a:r>
              <a:rPr lang="en-US" sz="2000" b="1" dirty="0">
                <a:solidFill>
                  <a:srgbClr val="FF0000"/>
                </a:solidFill>
              </a:rPr>
              <a:t> 75 </a:t>
            </a:r>
            <a:r>
              <a:rPr lang="en-US" sz="2000" b="1" dirty="0" err="1">
                <a:solidFill>
                  <a:srgbClr val="FF0000"/>
                </a:solidFill>
              </a:rPr>
              <a:t>yaş</a:t>
            </a:r>
            <a:r>
              <a:rPr lang="en-US" sz="2000" b="1" dirty="0">
                <a:solidFill>
                  <a:srgbClr val="FF0000"/>
                </a:solidFill>
              </a:rPr>
              <a:t> </a:t>
            </a:r>
            <a:r>
              <a:rPr lang="en-US" sz="2000" b="1" dirty="0" err="1">
                <a:solidFill>
                  <a:srgbClr val="FF0000"/>
                </a:solidFill>
              </a:rPr>
              <a:t>ve</a:t>
            </a:r>
            <a:r>
              <a:rPr lang="en-US" sz="2000" b="1" dirty="0">
                <a:solidFill>
                  <a:srgbClr val="FF0000"/>
                </a:solidFill>
              </a:rPr>
              <a:t> </a:t>
            </a:r>
            <a:r>
              <a:rPr lang="en-US" sz="2000" b="1" dirty="0" err="1">
                <a:solidFill>
                  <a:srgbClr val="FF0000"/>
                </a:solidFill>
              </a:rPr>
              <a:t>üzeri</a:t>
            </a:r>
            <a:r>
              <a:rPr lang="en-US" sz="2000" b="1" dirty="0">
                <a:solidFill>
                  <a:srgbClr val="FF0000"/>
                </a:solidFill>
              </a:rPr>
              <a:t> </a:t>
            </a:r>
            <a:r>
              <a:rPr lang="en-US" sz="2000" b="1" dirty="0" err="1">
                <a:solidFill>
                  <a:srgbClr val="FF0000"/>
                </a:solidFill>
              </a:rPr>
              <a:t>olarak</a:t>
            </a:r>
            <a:r>
              <a:rPr lang="en-US" sz="2000" b="1" dirty="0">
                <a:solidFill>
                  <a:srgbClr val="FF0000"/>
                </a:solidFill>
              </a:rPr>
              <a:t> </a:t>
            </a:r>
            <a:r>
              <a:rPr lang="en-US" sz="2000" b="1" dirty="0" err="1">
                <a:solidFill>
                  <a:srgbClr val="FF0000"/>
                </a:solidFill>
              </a:rPr>
              <a:t>sınıflandırılmaktadır</a:t>
            </a:r>
            <a:r>
              <a:rPr lang="en-US" sz="2000" dirty="0"/>
              <a:t>. </a:t>
            </a:r>
          </a:p>
          <a:p>
            <a:r>
              <a:rPr lang="en-US" sz="2000" dirty="0" err="1"/>
              <a:t>Bununla</a:t>
            </a:r>
            <a:r>
              <a:rPr lang="en-US" sz="2000" dirty="0"/>
              <a:t> </a:t>
            </a:r>
            <a:r>
              <a:rPr lang="en-US" sz="2000" dirty="0" err="1"/>
              <a:t>birlikte</a:t>
            </a:r>
            <a:r>
              <a:rPr lang="en-US" sz="2000" dirty="0"/>
              <a:t> </a:t>
            </a:r>
            <a:r>
              <a:rPr lang="en-US" sz="2000" dirty="0" err="1"/>
              <a:t>bu</a:t>
            </a:r>
            <a:r>
              <a:rPr lang="en-US" sz="2000" dirty="0"/>
              <a:t> </a:t>
            </a:r>
            <a:r>
              <a:rPr lang="en-US" sz="2000" dirty="0" err="1"/>
              <a:t>grup</a:t>
            </a:r>
            <a:r>
              <a:rPr lang="en-US" sz="2000" dirty="0"/>
              <a:t>, </a:t>
            </a:r>
            <a:r>
              <a:rPr lang="en-US" sz="2000" u="sng" dirty="0" err="1"/>
              <a:t>bilişsel</a:t>
            </a:r>
            <a:r>
              <a:rPr lang="en-US" sz="2000" u="sng" dirty="0"/>
              <a:t> </a:t>
            </a:r>
            <a:r>
              <a:rPr lang="en-US" sz="2000" u="sng" dirty="0" err="1"/>
              <a:t>ve</a:t>
            </a:r>
            <a:r>
              <a:rPr lang="en-US" sz="2000" u="sng" dirty="0"/>
              <a:t> </a:t>
            </a:r>
            <a:r>
              <a:rPr lang="en-US" sz="2000" u="sng" dirty="0" err="1"/>
              <a:t>fonksiyonel</a:t>
            </a:r>
            <a:r>
              <a:rPr lang="en-US" sz="2000" u="sng" dirty="0"/>
              <a:t> durum, </a:t>
            </a:r>
            <a:r>
              <a:rPr lang="en-US" sz="2000" u="sng" dirty="0" err="1"/>
              <a:t>sosyal</a:t>
            </a:r>
            <a:r>
              <a:rPr lang="en-US" sz="2000" u="sng" dirty="0"/>
              <a:t> </a:t>
            </a:r>
            <a:r>
              <a:rPr lang="en-US" sz="2000" u="sng" dirty="0" err="1"/>
              <a:t>ve</a:t>
            </a:r>
            <a:r>
              <a:rPr lang="en-US" sz="2000" u="sng" dirty="0"/>
              <a:t> </a:t>
            </a:r>
            <a:r>
              <a:rPr lang="en-US" sz="2000" u="sng" dirty="0" err="1"/>
              <a:t>finansal</a:t>
            </a:r>
            <a:r>
              <a:rPr lang="en-US" sz="2000" u="sng" dirty="0"/>
              <a:t> </a:t>
            </a:r>
            <a:r>
              <a:rPr lang="en-US" sz="2000" u="sng" dirty="0" err="1"/>
              <a:t>destek</a:t>
            </a:r>
            <a:r>
              <a:rPr lang="en-US" sz="2000" u="sng" dirty="0"/>
              <a:t> </a:t>
            </a:r>
            <a:r>
              <a:rPr lang="en-US" sz="2000" u="sng" dirty="0" err="1"/>
              <a:t>düzeyi</a:t>
            </a:r>
            <a:r>
              <a:rPr lang="en-US" sz="2000" u="sng" dirty="0"/>
              <a:t> </a:t>
            </a:r>
            <a:r>
              <a:rPr lang="en-US" sz="2000" u="sng" dirty="0" err="1"/>
              <a:t>ve</a:t>
            </a:r>
            <a:r>
              <a:rPr lang="en-US" sz="2000" u="sng" dirty="0"/>
              <a:t> </a:t>
            </a:r>
            <a:r>
              <a:rPr lang="en-US" sz="2000" u="sng" dirty="0" err="1"/>
              <a:t>tıbbi</a:t>
            </a:r>
            <a:r>
              <a:rPr lang="en-US" sz="2000" u="sng" dirty="0"/>
              <a:t> </a:t>
            </a:r>
            <a:r>
              <a:rPr lang="en-US" sz="2000" u="sng" dirty="0" err="1"/>
              <a:t>karmaşıklık</a:t>
            </a:r>
            <a:r>
              <a:rPr lang="en-US" sz="2000" u="sng" dirty="0"/>
              <a:t> </a:t>
            </a:r>
            <a:r>
              <a:rPr lang="en-US" sz="2000" u="sng" dirty="0" err="1"/>
              <a:t>açısından</a:t>
            </a:r>
            <a:r>
              <a:rPr lang="en-US" sz="2000" u="sng" dirty="0"/>
              <a:t> </a:t>
            </a:r>
            <a:r>
              <a:rPr lang="en-US" sz="2000" u="sng" dirty="0" err="1"/>
              <a:t>oldukça</a:t>
            </a:r>
            <a:r>
              <a:rPr lang="en-US" sz="2000" u="sng" dirty="0"/>
              <a:t> </a:t>
            </a:r>
            <a:r>
              <a:rPr lang="en-US" sz="2000" u="sng" dirty="0" err="1"/>
              <a:t>heterojendir</a:t>
            </a:r>
            <a:r>
              <a:rPr lang="en-US" sz="2000" u="sng" dirty="0"/>
              <a:t>. </a:t>
            </a:r>
            <a:r>
              <a:rPr lang="en-US" sz="2000" dirty="0" err="1"/>
              <a:t>Dolayısıyla</a:t>
            </a:r>
            <a:r>
              <a:rPr lang="en-US" sz="2000" dirty="0"/>
              <a:t> </a:t>
            </a:r>
            <a:r>
              <a:rPr lang="en-US" sz="2000" dirty="0" err="1"/>
              <a:t>yaşlı</a:t>
            </a:r>
            <a:r>
              <a:rPr lang="en-US" sz="2000" dirty="0"/>
              <a:t> </a:t>
            </a:r>
            <a:r>
              <a:rPr lang="en-US" sz="2000" dirty="0" err="1"/>
              <a:t>yetişkinlerde</a:t>
            </a:r>
            <a:r>
              <a:rPr lang="en-US" sz="2000" dirty="0"/>
              <a:t> </a:t>
            </a:r>
            <a:r>
              <a:rPr lang="en-US" sz="2000" dirty="0" err="1"/>
              <a:t>tıbbi</a:t>
            </a:r>
            <a:r>
              <a:rPr lang="en-US" sz="2000" dirty="0"/>
              <a:t> </a:t>
            </a:r>
            <a:r>
              <a:rPr lang="en-US" sz="2000" dirty="0" err="1"/>
              <a:t>durumların</a:t>
            </a:r>
            <a:r>
              <a:rPr lang="en-US" sz="2000" dirty="0"/>
              <a:t> </a:t>
            </a:r>
            <a:r>
              <a:rPr lang="en-US" sz="2000" dirty="0" err="1"/>
              <a:t>yönetimi</a:t>
            </a:r>
            <a:r>
              <a:rPr lang="en-US" sz="2000" dirty="0"/>
              <a:t> </a:t>
            </a:r>
            <a:r>
              <a:rPr lang="en-US" sz="2000" b="1" dirty="0" err="1"/>
              <a:t>kapsamlı</a:t>
            </a:r>
            <a:r>
              <a:rPr lang="en-US" sz="2000" b="1" dirty="0"/>
              <a:t> </a:t>
            </a:r>
            <a:r>
              <a:rPr lang="en-US" sz="2000" b="1" dirty="0" err="1"/>
              <a:t>ve</a:t>
            </a:r>
            <a:r>
              <a:rPr lang="en-US" sz="2000" b="1" dirty="0"/>
              <a:t> </a:t>
            </a:r>
            <a:r>
              <a:rPr lang="en-US" sz="2000" b="1" dirty="0" err="1"/>
              <a:t>bireyselleştirilmiş</a:t>
            </a:r>
            <a:r>
              <a:rPr lang="en-US" sz="2000" b="1" dirty="0"/>
              <a:t> </a:t>
            </a:r>
            <a:r>
              <a:rPr lang="en-US" sz="2000" b="1" dirty="0" err="1"/>
              <a:t>bir</a:t>
            </a:r>
            <a:r>
              <a:rPr lang="en-US" sz="2000" b="1" dirty="0"/>
              <a:t> </a:t>
            </a:r>
            <a:r>
              <a:rPr lang="en-US" sz="2000" b="1" dirty="0" err="1"/>
              <a:t>yaklaşım</a:t>
            </a:r>
            <a:r>
              <a:rPr lang="en-US" sz="2000" b="1" dirty="0"/>
              <a:t> </a:t>
            </a:r>
            <a:r>
              <a:rPr lang="en-US" sz="2000" b="1" dirty="0" err="1"/>
              <a:t>gerektirir</a:t>
            </a:r>
            <a:r>
              <a:rPr lang="en-US" sz="2000" b="1" dirty="0"/>
              <a:t>.</a:t>
            </a:r>
          </a:p>
          <a:p>
            <a:endParaRPr lang="x-none" dirty="0"/>
          </a:p>
        </p:txBody>
      </p:sp>
    </p:spTree>
    <p:extLst>
      <p:ext uri="{BB962C8B-B14F-4D97-AF65-F5344CB8AC3E}">
        <p14:creationId xmlns:p14="http://schemas.microsoft.com/office/powerpoint/2010/main" val="3416509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t>
            </a:r>
            <a:r>
              <a:rPr lang="en-US" b="1" dirty="0" err="1"/>
              <a:t>Yaşlıda</a:t>
            </a:r>
            <a:r>
              <a:rPr lang="en-US" b="1" dirty="0"/>
              <a:t>’ </a:t>
            </a:r>
            <a:r>
              <a:rPr lang="en-US" b="1" dirty="0" err="1"/>
              <a:t>Kronik</a:t>
            </a:r>
            <a:r>
              <a:rPr lang="en-US" b="1" dirty="0"/>
              <a:t> </a:t>
            </a:r>
            <a:r>
              <a:rPr lang="en-US" b="1" dirty="0" err="1"/>
              <a:t>Koroner</a:t>
            </a:r>
            <a:r>
              <a:rPr lang="en-US" b="1" dirty="0"/>
              <a:t> </a:t>
            </a:r>
            <a:r>
              <a:rPr lang="en-US" b="1" dirty="0" err="1"/>
              <a:t>Kalp</a:t>
            </a:r>
            <a:r>
              <a:rPr lang="en-US" b="1" dirty="0"/>
              <a:t> </a:t>
            </a:r>
            <a:r>
              <a:rPr lang="en-US" b="1" dirty="0" err="1"/>
              <a:t>Hastalığı</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err="1"/>
              <a:t>Kilit</a:t>
            </a:r>
            <a:r>
              <a:rPr lang="en-US" b="1" dirty="0"/>
              <a:t> </a:t>
            </a:r>
            <a:r>
              <a:rPr lang="en-US" b="1" dirty="0" err="1"/>
              <a:t>Noktalar</a:t>
            </a:r>
            <a:r>
              <a:rPr lang="en-US" b="1" dirty="0"/>
              <a:t>:</a:t>
            </a:r>
            <a:br>
              <a:rPr lang="en-US" dirty="0"/>
            </a:br>
            <a:r>
              <a:rPr lang="en-US" dirty="0"/>
              <a:t>- </a:t>
            </a:r>
            <a:r>
              <a:rPr lang="en-US" dirty="0" err="1"/>
              <a:t>Kronik</a:t>
            </a:r>
            <a:r>
              <a:rPr lang="en-US" dirty="0"/>
              <a:t> </a:t>
            </a:r>
            <a:r>
              <a:rPr lang="en-US" dirty="0" err="1"/>
              <a:t>koroner</a:t>
            </a:r>
            <a:r>
              <a:rPr lang="en-US" dirty="0"/>
              <a:t> </a:t>
            </a:r>
            <a:r>
              <a:rPr lang="en-US" dirty="0" err="1"/>
              <a:t>hastalıkla</a:t>
            </a:r>
            <a:r>
              <a:rPr lang="en-US" dirty="0"/>
              <a:t> </a:t>
            </a:r>
            <a:r>
              <a:rPr lang="en-US" dirty="0" err="1"/>
              <a:t>yaşayan</a:t>
            </a:r>
            <a:r>
              <a:rPr lang="en-US" dirty="0"/>
              <a:t> </a:t>
            </a:r>
            <a:r>
              <a:rPr lang="en-US" dirty="0" err="1"/>
              <a:t>yaşlı</a:t>
            </a:r>
            <a:r>
              <a:rPr lang="en-US" dirty="0"/>
              <a:t> </a:t>
            </a:r>
            <a:r>
              <a:rPr lang="en-US" dirty="0" err="1"/>
              <a:t>erişkinlerin</a:t>
            </a:r>
            <a:r>
              <a:rPr lang="en-US" dirty="0"/>
              <a:t> </a:t>
            </a:r>
            <a:r>
              <a:rPr lang="en-US" dirty="0" err="1"/>
              <a:t>sayısı</a:t>
            </a:r>
            <a:r>
              <a:rPr lang="en-US" dirty="0"/>
              <a:t> </a:t>
            </a:r>
            <a:r>
              <a:rPr lang="en-US" dirty="0" err="1"/>
              <a:t>giderek</a:t>
            </a:r>
            <a:r>
              <a:rPr lang="en-US" dirty="0"/>
              <a:t> </a:t>
            </a:r>
            <a:r>
              <a:rPr lang="en-US" dirty="0" err="1"/>
              <a:t>artmaktadır</a:t>
            </a:r>
            <a:r>
              <a:rPr lang="en-US" dirty="0"/>
              <a:t>.</a:t>
            </a:r>
            <a:br>
              <a:rPr lang="en-US" dirty="0"/>
            </a:br>
            <a:r>
              <a:rPr lang="en-US" dirty="0"/>
              <a:t>- </a:t>
            </a:r>
            <a:r>
              <a:rPr lang="en-US" dirty="0" err="1"/>
              <a:t>Geriatrik</a:t>
            </a:r>
            <a:r>
              <a:rPr lang="en-US" dirty="0"/>
              <a:t> </a:t>
            </a:r>
            <a:r>
              <a:rPr lang="en-US" dirty="0" err="1"/>
              <a:t>sendromlar</a:t>
            </a:r>
            <a:r>
              <a:rPr lang="en-US" dirty="0"/>
              <a:t>, </a:t>
            </a:r>
            <a:r>
              <a:rPr lang="en-US" dirty="0" err="1"/>
              <a:t>kronik</a:t>
            </a:r>
            <a:r>
              <a:rPr lang="en-US" dirty="0"/>
              <a:t> </a:t>
            </a:r>
            <a:r>
              <a:rPr lang="en-US" dirty="0" err="1"/>
              <a:t>koroner</a:t>
            </a:r>
            <a:r>
              <a:rPr lang="en-US" dirty="0"/>
              <a:t> </a:t>
            </a:r>
            <a:r>
              <a:rPr lang="en-US" dirty="0" err="1"/>
              <a:t>hastalığın</a:t>
            </a:r>
            <a:r>
              <a:rPr lang="en-US" dirty="0"/>
              <a:t> </a:t>
            </a:r>
            <a:r>
              <a:rPr lang="en-US" dirty="0" err="1"/>
              <a:t>tanı</a:t>
            </a:r>
            <a:r>
              <a:rPr lang="en-US" dirty="0"/>
              <a:t>, </a:t>
            </a:r>
            <a:r>
              <a:rPr lang="en-US" dirty="0" err="1"/>
              <a:t>tedavi</a:t>
            </a:r>
            <a:r>
              <a:rPr lang="en-US" dirty="0"/>
              <a:t> </a:t>
            </a:r>
            <a:r>
              <a:rPr lang="en-US" dirty="0" err="1"/>
              <a:t>ve</a:t>
            </a:r>
            <a:r>
              <a:rPr lang="en-US" dirty="0"/>
              <a:t> </a:t>
            </a:r>
            <a:r>
              <a:rPr lang="en-US" dirty="0" err="1"/>
              <a:t>komplikasyon</a:t>
            </a:r>
            <a:r>
              <a:rPr lang="en-US" dirty="0"/>
              <a:t> </a:t>
            </a:r>
            <a:r>
              <a:rPr lang="en-US" dirty="0" err="1"/>
              <a:t>yönetimini</a:t>
            </a:r>
            <a:r>
              <a:rPr lang="en-US" dirty="0"/>
              <a:t> </a:t>
            </a:r>
            <a:r>
              <a:rPr lang="en-US" dirty="0" err="1"/>
              <a:t>daha</a:t>
            </a:r>
            <a:r>
              <a:rPr lang="en-US" dirty="0"/>
              <a:t> </a:t>
            </a:r>
            <a:r>
              <a:rPr lang="en-US" dirty="0" err="1"/>
              <a:t>karmaşık</a:t>
            </a:r>
            <a:r>
              <a:rPr lang="en-US" dirty="0"/>
              <a:t> hale </a:t>
            </a:r>
            <a:r>
              <a:rPr lang="en-US" dirty="0" err="1"/>
              <a:t>getirir</a:t>
            </a:r>
            <a:r>
              <a:rPr lang="en-US" dirty="0"/>
              <a:t>.</a:t>
            </a:r>
            <a:br>
              <a:rPr lang="en-US" dirty="0"/>
            </a:br>
            <a:r>
              <a:rPr lang="en-US" dirty="0"/>
              <a:t>- </a:t>
            </a:r>
            <a:r>
              <a:rPr lang="en-US" dirty="0" err="1"/>
              <a:t>Tıbbi</a:t>
            </a:r>
            <a:r>
              <a:rPr lang="en-US" dirty="0"/>
              <a:t> </a:t>
            </a:r>
            <a:r>
              <a:rPr lang="en-US" dirty="0" err="1"/>
              <a:t>ve</a:t>
            </a:r>
            <a:r>
              <a:rPr lang="en-US" dirty="0"/>
              <a:t> </a:t>
            </a:r>
            <a:r>
              <a:rPr lang="en-US" dirty="0" err="1"/>
              <a:t>girişimsel</a:t>
            </a:r>
            <a:r>
              <a:rPr lang="en-US" dirty="0"/>
              <a:t> </a:t>
            </a:r>
            <a:r>
              <a:rPr lang="en-US" dirty="0" err="1"/>
              <a:t>tedaviler</a:t>
            </a:r>
            <a:r>
              <a:rPr lang="en-US" dirty="0"/>
              <a:t> hem </a:t>
            </a:r>
            <a:r>
              <a:rPr lang="en-US" dirty="0" err="1"/>
              <a:t>genç</a:t>
            </a:r>
            <a:r>
              <a:rPr lang="en-US" dirty="0"/>
              <a:t> hem de </a:t>
            </a:r>
            <a:r>
              <a:rPr lang="en-US" dirty="0" err="1"/>
              <a:t>yaşlı</a:t>
            </a:r>
            <a:r>
              <a:rPr lang="en-US" dirty="0"/>
              <a:t> </a:t>
            </a:r>
            <a:r>
              <a:rPr lang="en-US" dirty="0" err="1"/>
              <a:t>erişkinlerde</a:t>
            </a:r>
            <a:r>
              <a:rPr lang="en-US" dirty="0"/>
              <a:t> </a:t>
            </a:r>
            <a:r>
              <a:rPr lang="en-US" dirty="0" err="1"/>
              <a:t>benzer</a:t>
            </a:r>
            <a:r>
              <a:rPr lang="en-US" dirty="0"/>
              <a:t> </a:t>
            </a:r>
            <a:r>
              <a:rPr lang="en-US" dirty="0" err="1"/>
              <a:t>yararlar</a:t>
            </a:r>
            <a:r>
              <a:rPr lang="en-US" dirty="0"/>
              <a:t> </a:t>
            </a:r>
            <a:r>
              <a:rPr lang="en-US" dirty="0" err="1"/>
              <a:t>sağlasa</a:t>
            </a:r>
            <a:r>
              <a:rPr lang="en-US" dirty="0"/>
              <a:t> da, </a:t>
            </a:r>
            <a:r>
              <a:rPr lang="en-US" dirty="0" err="1"/>
              <a:t>yaşlı</a:t>
            </a:r>
            <a:r>
              <a:rPr lang="en-US" dirty="0"/>
              <a:t> </a:t>
            </a:r>
            <a:r>
              <a:rPr lang="en-US" dirty="0" err="1"/>
              <a:t>erişkinlerde</a:t>
            </a:r>
            <a:r>
              <a:rPr lang="en-US" dirty="0"/>
              <a:t> </a:t>
            </a:r>
            <a:r>
              <a:rPr lang="en-US" dirty="0" err="1"/>
              <a:t>yan</a:t>
            </a:r>
            <a:r>
              <a:rPr lang="en-US" dirty="0"/>
              <a:t> </a:t>
            </a:r>
            <a:r>
              <a:rPr lang="en-US" dirty="0" err="1"/>
              <a:t>etkiler</a:t>
            </a:r>
            <a:r>
              <a:rPr lang="en-US" dirty="0"/>
              <a:t> </a:t>
            </a:r>
            <a:r>
              <a:rPr lang="en-US" dirty="0" err="1"/>
              <a:t>ve</a:t>
            </a:r>
            <a:r>
              <a:rPr lang="en-US" dirty="0"/>
              <a:t> </a:t>
            </a:r>
            <a:r>
              <a:rPr lang="en-US" dirty="0" err="1"/>
              <a:t>komplikasyonlar</a:t>
            </a:r>
            <a:r>
              <a:rPr lang="en-US" dirty="0"/>
              <a:t> </a:t>
            </a:r>
            <a:r>
              <a:rPr lang="en-US" dirty="0" err="1"/>
              <a:t>daha</a:t>
            </a:r>
            <a:r>
              <a:rPr lang="en-US" dirty="0"/>
              <a:t> </a:t>
            </a:r>
            <a:r>
              <a:rPr lang="en-US" dirty="0" err="1"/>
              <a:t>sık</a:t>
            </a:r>
            <a:r>
              <a:rPr lang="en-US" dirty="0"/>
              <a:t> </a:t>
            </a:r>
            <a:r>
              <a:rPr lang="en-US" dirty="0" err="1"/>
              <a:t>görülür</a:t>
            </a:r>
            <a:r>
              <a:rPr lang="en-US" dirty="0"/>
              <a:t>.</a:t>
            </a:r>
            <a:br>
              <a:rPr lang="en-US" dirty="0"/>
            </a:br>
            <a:r>
              <a:rPr lang="en-US" dirty="0"/>
              <a:t>- </a:t>
            </a:r>
            <a:r>
              <a:rPr lang="en-US" dirty="0" err="1"/>
              <a:t>Tıbbi</a:t>
            </a:r>
            <a:r>
              <a:rPr lang="en-US" dirty="0"/>
              <a:t> </a:t>
            </a:r>
            <a:r>
              <a:rPr lang="en-US" dirty="0" err="1"/>
              <a:t>karar</a:t>
            </a:r>
            <a:r>
              <a:rPr lang="en-US" dirty="0"/>
              <a:t> </a:t>
            </a:r>
            <a:r>
              <a:rPr lang="en-US" dirty="0" err="1"/>
              <a:t>verme</a:t>
            </a:r>
            <a:r>
              <a:rPr lang="en-US" dirty="0"/>
              <a:t> </a:t>
            </a:r>
            <a:r>
              <a:rPr lang="en-US" dirty="0" err="1"/>
              <a:t>süreci</a:t>
            </a:r>
            <a:r>
              <a:rPr lang="en-US" dirty="0"/>
              <a:t>, </a:t>
            </a:r>
            <a:r>
              <a:rPr lang="en-US" dirty="0" err="1"/>
              <a:t>hastanın</a:t>
            </a:r>
            <a:r>
              <a:rPr lang="en-US" dirty="0"/>
              <a:t> </a:t>
            </a:r>
            <a:r>
              <a:rPr lang="en-US" dirty="0" err="1"/>
              <a:t>belirtilerini</a:t>
            </a:r>
            <a:r>
              <a:rPr lang="en-US" dirty="0"/>
              <a:t>, </a:t>
            </a:r>
            <a:r>
              <a:rPr lang="en-US" dirty="0" err="1"/>
              <a:t>tercihlerini</a:t>
            </a:r>
            <a:r>
              <a:rPr lang="en-US" dirty="0"/>
              <a:t> </a:t>
            </a:r>
            <a:r>
              <a:rPr lang="en-US" dirty="0" err="1"/>
              <a:t>ve</a:t>
            </a:r>
            <a:r>
              <a:rPr lang="en-US" dirty="0"/>
              <a:t> </a:t>
            </a:r>
            <a:r>
              <a:rPr lang="en-US" dirty="0" err="1"/>
              <a:t>bakım</a:t>
            </a:r>
            <a:r>
              <a:rPr lang="en-US" dirty="0"/>
              <a:t> </a:t>
            </a:r>
            <a:r>
              <a:rPr lang="en-US" dirty="0" err="1"/>
              <a:t>hedeflerini</a:t>
            </a:r>
            <a:r>
              <a:rPr lang="en-US" dirty="0"/>
              <a:t> </a:t>
            </a:r>
            <a:r>
              <a:rPr lang="en-US" dirty="0" err="1"/>
              <a:t>dikkate</a:t>
            </a:r>
            <a:r>
              <a:rPr lang="en-US" dirty="0"/>
              <a:t> </a:t>
            </a:r>
            <a:r>
              <a:rPr lang="en-US" dirty="0" err="1"/>
              <a:t>almalıdır</a:t>
            </a:r>
            <a:r>
              <a:rPr lang="en-US" dirty="0"/>
              <a:t>.</a:t>
            </a:r>
            <a:br>
              <a:rPr lang="en-US" dirty="0"/>
            </a:br>
            <a:r>
              <a:rPr lang="en-US" dirty="0"/>
              <a:t>- </a:t>
            </a:r>
            <a:r>
              <a:rPr lang="en-US" dirty="0" err="1"/>
              <a:t>Tedavi</a:t>
            </a:r>
            <a:r>
              <a:rPr lang="en-US" dirty="0"/>
              <a:t> </a:t>
            </a:r>
            <a:r>
              <a:rPr lang="en-US" dirty="0" err="1"/>
              <a:t>seçeneklerine</a:t>
            </a:r>
            <a:r>
              <a:rPr lang="en-US" dirty="0"/>
              <a:t> </a:t>
            </a:r>
            <a:r>
              <a:rPr lang="en-US" dirty="0" err="1"/>
              <a:t>karar</a:t>
            </a:r>
            <a:r>
              <a:rPr lang="en-US" dirty="0"/>
              <a:t> </a:t>
            </a:r>
            <a:r>
              <a:rPr lang="en-US" dirty="0" err="1"/>
              <a:t>verirken</a:t>
            </a:r>
            <a:r>
              <a:rPr lang="en-US" dirty="0"/>
              <a:t> </a:t>
            </a:r>
            <a:r>
              <a:rPr lang="en-US" dirty="0" err="1"/>
              <a:t>kapsamlı</a:t>
            </a:r>
            <a:r>
              <a:rPr lang="en-US" dirty="0"/>
              <a:t> </a:t>
            </a:r>
            <a:r>
              <a:rPr lang="en-US" dirty="0" err="1"/>
              <a:t>bir</a:t>
            </a:r>
            <a:r>
              <a:rPr lang="en-US" dirty="0"/>
              <a:t> “</a:t>
            </a:r>
            <a:r>
              <a:rPr lang="en-US" dirty="0" err="1"/>
              <a:t>geriatrik</a:t>
            </a:r>
            <a:r>
              <a:rPr lang="en-US" dirty="0"/>
              <a:t> </a:t>
            </a:r>
            <a:r>
              <a:rPr lang="en-US" dirty="0" err="1"/>
              <a:t>kalp</a:t>
            </a:r>
            <a:r>
              <a:rPr lang="en-US" dirty="0"/>
              <a:t> </a:t>
            </a:r>
            <a:r>
              <a:rPr lang="en-US" dirty="0" err="1"/>
              <a:t>ekibi</a:t>
            </a:r>
            <a:r>
              <a:rPr lang="en-US" dirty="0"/>
              <a:t>” </a:t>
            </a:r>
            <a:r>
              <a:rPr lang="en-US" dirty="0" err="1"/>
              <a:t>yaklaşımı</a:t>
            </a:r>
            <a:r>
              <a:rPr lang="en-US" dirty="0"/>
              <a:t> </a:t>
            </a:r>
            <a:r>
              <a:rPr lang="en-US" dirty="0" err="1"/>
              <a:t>uygulanmalıdır</a:t>
            </a:r>
            <a:r>
              <a:rPr lang="en-US" dirty="0"/>
              <a:t>.</a:t>
            </a:r>
            <a:br>
              <a:rPr lang="en-US" dirty="0"/>
            </a:br>
            <a:endParaRPr lang="en-US" dirty="0"/>
          </a:p>
        </p:txBody>
      </p:sp>
    </p:spTree>
    <p:extLst>
      <p:ext uri="{BB962C8B-B14F-4D97-AF65-F5344CB8AC3E}">
        <p14:creationId xmlns:p14="http://schemas.microsoft.com/office/powerpoint/2010/main" val="3008180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F4C9-032D-CF44-805F-EED199F9B154}"/>
              </a:ext>
            </a:extLst>
          </p:cNvPr>
          <p:cNvSpPr>
            <a:spLocks noGrp="1"/>
          </p:cNvSpPr>
          <p:nvPr>
            <p:ph type="title"/>
          </p:nvPr>
        </p:nvSpPr>
        <p:spPr/>
        <p:txBody>
          <a:bodyPr/>
          <a:lstStyle/>
          <a:p>
            <a:r>
              <a:rPr lang="x-none" b="1" dirty="0"/>
              <a:t>Kronik Koroner Hastalık Tanımı</a:t>
            </a:r>
          </a:p>
        </p:txBody>
      </p:sp>
      <p:sp>
        <p:nvSpPr>
          <p:cNvPr id="3" name="Content Placeholder 2">
            <a:extLst>
              <a:ext uri="{FF2B5EF4-FFF2-40B4-BE49-F238E27FC236}">
                <a16:creationId xmlns:a16="http://schemas.microsoft.com/office/drawing/2014/main" id="{FC392E82-11ED-6544-AAD6-F9C32EF62527}"/>
              </a:ext>
            </a:extLst>
          </p:cNvPr>
          <p:cNvSpPr>
            <a:spLocks noGrp="1"/>
          </p:cNvSpPr>
          <p:nvPr>
            <p:ph idx="1"/>
          </p:nvPr>
        </p:nvSpPr>
        <p:spPr/>
        <p:txBody>
          <a:bodyPr>
            <a:normAutofit/>
          </a:bodyPr>
          <a:lstStyle/>
          <a:p>
            <a:br>
              <a:rPr lang="en-US" sz="1600" dirty="0"/>
            </a:br>
            <a:br>
              <a:rPr lang="en-US" sz="1600" dirty="0"/>
            </a:br>
            <a:r>
              <a:rPr lang="en-US" sz="1600" dirty="0" err="1"/>
              <a:t>Kronik</a:t>
            </a:r>
            <a:r>
              <a:rPr lang="en-US" sz="1600" dirty="0"/>
              <a:t> </a:t>
            </a:r>
            <a:r>
              <a:rPr lang="en-US" sz="1600" dirty="0" err="1"/>
              <a:t>koroner</a:t>
            </a:r>
            <a:r>
              <a:rPr lang="en-US" sz="1600" dirty="0"/>
              <a:t> </a:t>
            </a:r>
            <a:r>
              <a:rPr lang="en-US" sz="1600" dirty="0" err="1"/>
              <a:t>hastalık</a:t>
            </a:r>
            <a:r>
              <a:rPr lang="en-US" sz="1600" dirty="0"/>
              <a:t> (KKH), </a:t>
            </a:r>
            <a:r>
              <a:rPr lang="en-US" sz="1600" dirty="0" err="1"/>
              <a:t>stabil</a:t>
            </a:r>
            <a:r>
              <a:rPr lang="en-US" sz="1600" dirty="0"/>
              <a:t> </a:t>
            </a:r>
            <a:r>
              <a:rPr lang="en-US" sz="1600" dirty="0" err="1"/>
              <a:t>iskemik</a:t>
            </a:r>
            <a:r>
              <a:rPr lang="en-US" sz="1600" dirty="0"/>
              <a:t> </a:t>
            </a:r>
            <a:r>
              <a:rPr lang="en-US" sz="1600" dirty="0" err="1"/>
              <a:t>kalp</a:t>
            </a:r>
            <a:r>
              <a:rPr lang="en-US" sz="1600" dirty="0"/>
              <a:t> </a:t>
            </a:r>
            <a:r>
              <a:rPr lang="en-US" sz="1600" dirty="0" err="1"/>
              <a:t>hastalığı</a:t>
            </a:r>
            <a:r>
              <a:rPr lang="en-US" sz="1600" dirty="0"/>
              <a:t> </a:t>
            </a:r>
            <a:r>
              <a:rPr lang="en-US" sz="1600" dirty="0" err="1"/>
              <a:t>ve</a:t>
            </a:r>
            <a:r>
              <a:rPr lang="en-US" sz="1600" dirty="0"/>
              <a:t> </a:t>
            </a:r>
            <a:r>
              <a:rPr lang="en-US" sz="1600" dirty="0" err="1"/>
              <a:t>stabil</a:t>
            </a:r>
            <a:r>
              <a:rPr lang="en-US" sz="1600" dirty="0"/>
              <a:t> </a:t>
            </a:r>
            <a:r>
              <a:rPr lang="en-US" sz="1600" dirty="0" err="1"/>
              <a:t>anjina</a:t>
            </a:r>
            <a:r>
              <a:rPr lang="en-US" sz="1600" dirty="0"/>
              <a:t> </a:t>
            </a:r>
            <a:r>
              <a:rPr lang="en-US" sz="1600" dirty="0" err="1"/>
              <a:t>olarak</a:t>
            </a:r>
            <a:r>
              <a:rPr lang="en-US" sz="1600" dirty="0"/>
              <a:t> da </a:t>
            </a:r>
            <a:r>
              <a:rPr lang="en-US" sz="1600" dirty="0" err="1"/>
              <a:t>adlandırılır</a:t>
            </a:r>
            <a:r>
              <a:rPr lang="en-US" sz="1600" dirty="0"/>
              <a:t> </a:t>
            </a:r>
            <a:r>
              <a:rPr lang="en-US" sz="1600" dirty="0" err="1"/>
              <a:t>ve</a:t>
            </a:r>
            <a:r>
              <a:rPr lang="en-US" sz="1600" dirty="0"/>
              <a:t> </a:t>
            </a:r>
            <a:r>
              <a:rPr lang="en-US" sz="1600" dirty="0" err="1"/>
              <a:t>çeşitli</a:t>
            </a:r>
            <a:r>
              <a:rPr lang="en-US" sz="1600" dirty="0"/>
              <a:t> </a:t>
            </a:r>
            <a:r>
              <a:rPr lang="en-US" sz="1600" dirty="0" err="1"/>
              <a:t>kalp</a:t>
            </a:r>
            <a:r>
              <a:rPr lang="en-US" sz="1600" dirty="0"/>
              <a:t> </a:t>
            </a:r>
            <a:r>
              <a:rPr lang="en-US" sz="1600" dirty="0" err="1"/>
              <a:t>hastalıklarını</a:t>
            </a:r>
            <a:r>
              <a:rPr lang="en-US" sz="1600" dirty="0"/>
              <a:t> </a:t>
            </a:r>
            <a:r>
              <a:rPr lang="en-US" sz="1600" dirty="0" err="1"/>
              <a:t>kapsar</a:t>
            </a:r>
            <a:r>
              <a:rPr lang="en-US" sz="1600" dirty="0"/>
              <a:t>:</a:t>
            </a:r>
          </a:p>
          <a:p>
            <a:pPr lvl="1"/>
            <a:r>
              <a:rPr lang="en-US" sz="1200" dirty="0" err="1"/>
              <a:t>Obstrüktif</a:t>
            </a:r>
            <a:r>
              <a:rPr lang="en-US" sz="1200" dirty="0"/>
              <a:t> </a:t>
            </a:r>
            <a:r>
              <a:rPr lang="en-US" sz="1200" dirty="0" err="1"/>
              <a:t>veya</a:t>
            </a:r>
            <a:r>
              <a:rPr lang="en-US" sz="1200" dirty="0"/>
              <a:t> non-</a:t>
            </a:r>
            <a:r>
              <a:rPr lang="en-US" sz="1200" dirty="0" err="1"/>
              <a:t>obstrüktif</a:t>
            </a:r>
            <a:r>
              <a:rPr lang="en-US" sz="1200" dirty="0"/>
              <a:t> </a:t>
            </a:r>
            <a:r>
              <a:rPr lang="en-US" sz="1200" dirty="0" err="1"/>
              <a:t>koroner</a:t>
            </a:r>
            <a:r>
              <a:rPr lang="en-US" sz="1200" dirty="0"/>
              <a:t> </a:t>
            </a:r>
            <a:r>
              <a:rPr lang="en-US" sz="1200" dirty="0" err="1"/>
              <a:t>arter</a:t>
            </a:r>
            <a:r>
              <a:rPr lang="en-US" sz="1200" dirty="0"/>
              <a:t> </a:t>
            </a:r>
            <a:r>
              <a:rPr lang="en-US" sz="1200" dirty="0" err="1"/>
              <a:t>hastalığı</a:t>
            </a:r>
            <a:r>
              <a:rPr lang="en-US" sz="1200" dirty="0"/>
              <a:t>, </a:t>
            </a:r>
          </a:p>
          <a:p>
            <a:pPr lvl="1"/>
            <a:r>
              <a:rPr lang="en-US" sz="1200" dirty="0" err="1"/>
              <a:t>önceden</a:t>
            </a:r>
            <a:r>
              <a:rPr lang="en-US" sz="1200" dirty="0"/>
              <a:t> </a:t>
            </a:r>
            <a:r>
              <a:rPr lang="en-US" sz="1200" dirty="0" err="1"/>
              <a:t>geçirilmiş</a:t>
            </a:r>
            <a:r>
              <a:rPr lang="en-US" sz="1200" dirty="0"/>
              <a:t> MI </a:t>
            </a:r>
            <a:r>
              <a:rPr lang="en-US" sz="1200" dirty="0" err="1"/>
              <a:t>olup</a:t>
            </a:r>
            <a:r>
              <a:rPr lang="en-US" sz="1200" dirty="0"/>
              <a:t> </a:t>
            </a:r>
            <a:r>
              <a:rPr lang="en-US" sz="1200" dirty="0" err="1"/>
              <a:t>olmaması</a:t>
            </a:r>
            <a:r>
              <a:rPr lang="en-US" sz="1200" dirty="0"/>
              <a:t>, </a:t>
            </a:r>
          </a:p>
          <a:p>
            <a:pPr lvl="1"/>
            <a:r>
              <a:rPr lang="en-US" sz="1200" dirty="0" err="1"/>
              <a:t>kronik</a:t>
            </a:r>
            <a:r>
              <a:rPr lang="en-US" sz="1200" dirty="0"/>
              <a:t> </a:t>
            </a:r>
            <a:r>
              <a:rPr lang="en-US" sz="1200" dirty="0" err="1"/>
              <a:t>anjina</a:t>
            </a:r>
            <a:r>
              <a:rPr lang="en-US" sz="1200" dirty="0"/>
              <a:t> </a:t>
            </a:r>
            <a:r>
              <a:rPr lang="en-US" sz="1200" dirty="0" err="1"/>
              <a:t>semptomları</a:t>
            </a:r>
            <a:r>
              <a:rPr lang="en-US" sz="1200" dirty="0"/>
              <a:t> </a:t>
            </a:r>
          </a:p>
          <a:p>
            <a:pPr lvl="1"/>
            <a:r>
              <a:rPr lang="en-US" sz="1200" dirty="0" err="1"/>
              <a:t>anjina</a:t>
            </a:r>
            <a:r>
              <a:rPr lang="en-US" sz="1200" dirty="0"/>
              <a:t> </a:t>
            </a:r>
            <a:r>
              <a:rPr lang="en-US" sz="1200" dirty="0" err="1"/>
              <a:t>eşdeğerleri</a:t>
            </a:r>
            <a:r>
              <a:rPr lang="en-US" sz="1200" dirty="0"/>
              <a:t> </a:t>
            </a:r>
          </a:p>
          <a:p>
            <a:pPr lvl="1"/>
            <a:r>
              <a:rPr lang="en-US" sz="1200" dirty="0" err="1"/>
              <a:t>noninvaziv</a:t>
            </a:r>
            <a:r>
              <a:rPr lang="en-US" sz="1200" dirty="0"/>
              <a:t> </a:t>
            </a:r>
            <a:r>
              <a:rPr lang="en-US" sz="1200" dirty="0" err="1"/>
              <a:t>testlerle</a:t>
            </a:r>
            <a:r>
              <a:rPr lang="en-US" sz="1200" dirty="0"/>
              <a:t> </a:t>
            </a:r>
            <a:r>
              <a:rPr lang="en-US" sz="1200" dirty="0" err="1"/>
              <a:t>teşhis</a:t>
            </a:r>
            <a:r>
              <a:rPr lang="en-US" sz="1200" dirty="0"/>
              <a:t> </a:t>
            </a:r>
            <a:r>
              <a:rPr lang="en-US" sz="1200" dirty="0" err="1"/>
              <a:t>edilmiş</a:t>
            </a:r>
            <a:r>
              <a:rPr lang="en-US" sz="1200" dirty="0"/>
              <a:t> </a:t>
            </a:r>
            <a:r>
              <a:rPr lang="en-US" sz="1200" dirty="0" err="1"/>
              <a:t>koroner</a:t>
            </a:r>
            <a:r>
              <a:rPr lang="en-US" sz="1200" dirty="0"/>
              <a:t> </a:t>
            </a:r>
            <a:r>
              <a:rPr lang="en-US" sz="1200" dirty="0" err="1"/>
              <a:t>arter</a:t>
            </a:r>
            <a:r>
              <a:rPr lang="en-US" sz="1200" dirty="0"/>
              <a:t> </a:t>
            </a:r>
            <a:r>
              <a:rPr lang="en-US" sz="1200" dirty="0" err="1"/>
              <a:t>hastalığı</a:t>
            </a:r>
            <a:r>
              <a:rPr lang="en-US" sz="1200" dirty="0"/>
              <a:t> </a:t>
            </a:r>
            <a:r>
              <a:rPr lang="en-US" sz="1200" dirty="0" err="1"/>
              <a:t>yer</a:t>
            </a:r>
            <a:r>
              <a:rPr lang="en-US" sz="1200" dirty="0"/>
              <a:t> </a:t>
            </a:r>
            <a:r>
              <a:rPr lang="en-US" sz="1200" dirty="0" err="1"/>
              <a:t>alır</a:t>
            </a:r>
            <a:r>
              <a:rPr lang="en-US" sz="1200" dirty="0"/>
              <a:t>. </a:t>
            </a:r>
          </a:p>
          <a:p>
            <a:r>
              <a:rPr lang="en-US" sz="1600" dirty="0" err="1"/>
              <a:t>Yaşlı</a:t>
            </a:r>
            <a:r>
              <a:rPr lang="en-US" sz="1600" dirty="0"/>
              <a:t> </a:t>
            </a:r>
            <a:r>
              <a:rPr lang="en-US" sz="1600" dirty="0" err="1"/>
              <a:t>yetişkinlerde</a:t>
            </a:r>
            <a:r>
              <a:rPr lang="en-US" sz="1600" dirty="0"/>
              <a:t> </a:t>
            </a:r>
            <a:r>
              <a:rPr lang="en-US" sz="1600" dirty="0" err="1"/>
              <a:t>sessiz</a:t>
            </a:r>
            <a:r>
              <a:rPr lang="en-US" sz="1600" dirty="0"/>
              <a:t> </a:t>
            </a:r>
            <a:r>
              <a:rPr lang="en-US" sz="1600" dirty="0" err="1"/>
              <a:t>iskemi</a:t>
            </a:r>
            <a:r>
              <a:rPr lang="en-US" sz="1600" dirty="0"/>
              <a:t> </a:t>
            </a:r>
            <a:r>
              <a:rPr lang="en-US" sz="1600" dirty="0" err="1"/>
              <a:t>ve</a:t>
            </a:r>
            <a:r>
              <a:rPr lang="en-US" sz="1600" dirty="0"/>
              <a:t> </a:t>
            </a:r>
            <a:r>
              <a:rPr lang="en-US" sz="1600" dirty="0" err="1"/>
              <a:t>göğüs</a:t>
            </a:r>
            <a:r>
              <a:rPr lang="en-US" sz="1600" dirty="0"/>
              <a:t> </a:t>
            </a:r>
            <a:r>
              <a:rPr lang="en-US" sz="1600" dirty="0" err="1"/>
              <a:t>ağrısı</a:t>
            </a:r>
            <a:r>
              <a:rPr lang="en-US" sz="1600" dirty="0"/>
              <a:t> </a:t>
            </a:r>
            <a:r>
              <a:rPr lang="en-US" sz="1600" dirty="0" err="1"/>
              <a:t>dışındaki</a:t>
            </a:r>
            <a:r>
              <a:rPr lang="en-US" sz="1600" dirty="0"/>
              <a:t> </a:t>
            </a:r>
            <a:r>
              <a:rPr lang="en-US" sz="1600" dirty="0" err="1"/>
              <a:t>semptomların</a:t>
            </a:r>
            <a:r>
              <a:rPr lang="en-US" sz="1600" dirty="0"/>
              <a:t> </a:t>
            </a:r>
            <a:r>
              <a:rPr lang="en-US" sz="1600" dirty="0" err="1"/>
              <a:t>daha</a:t>
            </a:r>
            <a:r>
              <a:rPr lang="en-US" sz="1600" dirty="0"/>
              <a:t> </a:t>
            </a:r>
            <a:r>
              <a:rPr lang="en-US" sz="1600" dirty="0" err="1"/>
              <a:t>sık</a:t>
            </a:r>
            <a:r>
              <a:rPr lang="en-US" sz="1600" dirty="0"/>
              <a:t> </a:t>
            </a:r>
            <a:r>
              <a:rPr lang="en-US" sz="1600" dirty="0" err="1"/>
              <a:t>görüldüğü</a:t>
            </a:r>
            <a:r>
              <a:rPr lang="en-US" sz="1600" dirty="0"/>
              <a:t> </a:t>
            </a:r>
            <a:r>
              <a:rPr lang="en-US" sz="1600" dirty="0" err="1"/>
              <a:t>bilinmektedir</a:t>
            </a:r>
            <a:r>
              <a:rPr lang="en-US" sz="1600" dirty="0"/>
              <a:t>. </a:t>
            </a:r>
          </a:p>
          <a:p>
            <a:r>
              <a:rPr lang="en-US" sz="1600" dirty="0" err="1"/>
              <a:t>Anjina</a:t>
            </a:r>
            <a:r>
              <a:rPr lang="en-US" sz="1600" dirty="0"/>
              <a:t> </a:t>
            </a:r>
            <a:r>
              <a:rPr lang="en-US" sz="1600" dirty="0" err="1"/>
              <a:t>eşdeğerleri</a:t>
            </a:r>
            <a:r>
              <a:rPr lang="en-US" sz="1600" dirty="0"/>
              <a:t> </a:t>
            </a:r>
            <a:r>
              <a:rPr lang="en-US" sz="1600" b="1" dirty="0" err="1">
                <a:solidFill>
                  <a:srgbClr val="FF0000"/>
                </a:solidFill>
              </a:rPr>
              <a:t>yorgunluk</a:t>
            </a:r>
            <a:r>
              <a:rPr lang="en-US" sz="1600" b="1" dirty="0">
                <a:solidFill>
                  <a:srgbClr val="FF0000"/>
                </a:solidFill>
              </a:rPr>
              <a:t>, </a:t>
            </a:r>
            <a:r>
              <a:rPr lang="en-US" sz="1600" b="1" dirty="0" err="1">
                <a:solidFill>
                  <a:srgbClr val="FF0000"/>
                </a:solidFill>
              </a:rPr>
              <a:t>nefes</a:t>
            </a:r>
            <a:r>
              <a:rPr lang="en-US" sz="1600" b="1" dirty="0">
                <a:solidFill>
                  <a:srgbClr val="FF0000"/>
                </a:solidFill>
              </a:rPr>
              <a:t> </a:t>
            </a:r>
            <a:r>
              <a:rPr lang="en-US" sz="1600" b="1" dirty="0" err="1">
                <a:solidFill>
                  <a:srgbClr val="FF0000"/>
                </a:solidFill>
              </a:rPr>
              <a:t>darlığı</a:t>
            </a:r>
            <a:r>
              <a:rPr lang="en-US" sz="1600" b="1" dirty="0">
                <a:solidFill>
                  <a:srgbClr val="FF0000"/>
                </a:solidFill>
              </a:rPr>
              <a:t> </a:t>
            </a:r>
            <a:r>
              <a:rPr lang="en-US" sz="1600" b="1" dirty="0" err="1">
                <a:solidFill>
                  <a:srgbClr val="FF0000"/>
                </a:solidFill>
              </a:rPr>
              <a:t>ve</a:t>
            </a:r>
            <a:r>
              <a:rPr lang="en-US" sz="1600" b="1" dirty="0">
                <a:solidFill>
                  <a:srgbClr val="FF0000"/>
                </a:solidFill>
              </a:rPr>
              <a:t> </a:t>
            </a:r>
            <a:r>
              <a:rPr lang="en-US" sz="1600" b="1" dirty="0" err="1">
                <a:solidFill>
                  <a:srgbClr val="FF0000"/>
                </a:solidFill>
              </a:rPr>
              <a:t>epigastrik</a:t>
            </a:r>
            <a:r>
              <a:rPr lang="en-US" sz="1600" b="1" dirty="0">
                <a:solidFill>
                  <a:srgbClr val="FF0000"/>
                </a:solidFill>
              </a:rPr>
              <a:t> </a:t>
            </a:r>
            <a:r>
              <a:rPr lang="en-US" sz="1600" b="1" dirty="0" err="1">
                <a:solidFill>
                  <a:srgbClr val="FF0000"/>
                </a:solidFill>
              </a:rPr>
              <a:t>ağrı</a:t>
            </a:r>
            <a:r>
              <a:rPr lang="en-US" sz="1600" b="1" dirty="0">
                <a:solidFill>
                  <a:srgbClr val="FF0000"/>
                </a:solidFill>
              </a:rPr>
              <a:t> </a:t>
            </a:r>
            <a:r>
              <a:rPr lang="en-US" sz="1600" b="1" dirty="0" err="1">
                <a:solidFill>
                  <a:srgbClr val="FF0000"/>
                </a:solidFill>
              </a:rPr>
              <a:t>gibi</a:t>
            </a:r>
            <a:r>
              <a:rPr lang="en-US" sz="1600" b="1" dirty="0">
                <a:solidFill>
                  <a:srgbClr val="FF0000"/>
                </a:solidFill>
              </a:rPr>
              <a:t> </a:t>
            </a:r>
            <a:r>
              <a:rPr lang="en-US" sz="1600" b="1" dirty="0" err="1">
                <a:solidFill>
                  <a:srgbClr val="FF0000"/>
                </a:solidFill>
              </a:rPr>
              <a:t>bulguları</a:t>
            </a:r>
            <a:r>
              <a:rPr lang="en-US" sz="1600" b="1" dirty="0">
                <a:solidFill>
                  <a:srgbClr val="FF0000"/>
                </a:solidFill>
              </a:rPr>
              <a:t> </a:t>
            </a:r>
            <a:r>
              <a:rPr lang="en-US" sz="1600" b="1" dirty="0" err="1">
                <a:solidFill>
                  <a:srgbClr val="FF0000"/>
                </a:solidFill>
              </a:rPr>
              <a:t>içerebilir</a:t>
            </a:r>
            <a:r>
              <a:rPr lang="en-US" sz="1600" b="1" dirty="0">
                <a:solidFill>
                  <a:srgbClr val="FF0000"/>
                </a:solidFill>
              </a:rPr>
              <a:t> </a:t>
            </a:r>
            <a:r>
              <a:rPr lang="en-US" sz="1600" b="1" dirty="0" err="1">
                <a:solidFill>
                  <a:srgbClr val="FF0000"/>
                </a:solidFill>
              </a:rPr>
              <a:t>ve</a:t>
            </a:r>
            <a:r>
              <a:rPr lang="en-US" sz="1600" b="1" dirty="0">
                <a:solidFill>
                  <a:srgbClr val="FF0000"/>
                </a:solidFill>
              </a:rPr>
              <a:t> </a:t>
            </a:r>
            <a:r>
              <a:rPr lang="en-US" sz="1600" b="1" dirty="0" err="1">
                <a:solidFill>
                  <a:srgbClr val="FF0000"/>
                </a:solidFill>
              </a:rPr>
              <a:t>bu</a:t>
            </a:r>
            <a:r>
              <a:rPr lang="en-US" sz="1600" b="1" dirty="0">
                <a:solidFill>
                  <a:srgbClr val="FF0000"/>
                </a:solidFill>
              </a:rPr>
              <a:t> </a:t>
            </a:r>
            <a:r>
              <a:rPr lang="en-US" sz="1600" b="1" dirty="0" err="1">
                <a:solidFill>
                  <a:srgbClr val="FF0000"/>
                </a:solidFill>
              </a:rPr>
              <a:t>semptomlar</a:t>
            </a:r>
            <a:r>
              <a:rPr lang="en-US" sz="1600" b="1" dirty="0">
                <a:solidFill>
                  <a:srgbClr val="FF0000"/>
                </a:solidFill>
              </a:rPr>
              <a:t> </a:t>
            </a:r>
            <a:r>
              <a:rPr lang="en-US" sz="1600" b="1" dirty="0" err="1">
                <a:solidFill>
                  <a:srgbClr val="FF0000"/>
                </a:solidFill>
              </a:rPr>
              <a:t>anemi</a:t>
            </a:r>
            <a:r>
              <a:rPr lang="en-US" sz="1600" b="1" dirty="0">
                <a:solidFill>
                  <a:srgbClr val="FF0000"/>
                </a:solidFill>
              </a:rPr>
              <a:t>, </a:t>
            </a:r>
            <a:r>
              <a:rPr lang="en-US" sz="1600" b="1" dirty="0" err="1">
                <a:solidFill>
                  <a:srgbClr val="FF0000"/>
                </a:solidFill>
              </a:rPr>
              <a:t>gastroözofageal</a:t>
            </a:r>
            <a:r>
              <a:rPr lang="en-US" sz="1600" b="1" dirty="0">
                <a:solidFill>
                  <a:srgbClr val="FF0000"/>
                </a:solidFill>
              </a:rPr>
              <a:t> </a:t>
            </a:r>
            <a:r>
              <a:rPr lang="en-US" sz="1600" b="1" dirty="0" err="1">
                <a:solidFill>
                  <a:srgbClr val="FF0000"/>
                </a:solidFill>
              </a:rPr>
              <a:t>reflü</a:t>
            </a:r>
            <a:r>
              <a:rPr lang="en-US" sz="1600" b="1" dirty="0">
                <a:solidFill>
                  <a:srgbClr val="FF0000"/>
                </a:solidFill>
              </a:rPr>
              <a:t>, </a:t>
            </a:r>
            <a:r>
              <a:rPr lang="en-US" sz="1600" b="1" dirty="0" err="1">
                <a:solidFill>
                  <a:srgbClr val="FF0000"/>
                </a:solidFill>
              </a:rPr>
              <a:t>kronik</a:t>
            </a:r>
            <a:r>
              <a:rPr lang="en-US" sz="1600" b="1" dirty="0">
                <a:solidFill>
                  <a:srgbClr val="FF0000"/>
                </a:solidFill>
              </a:rPr>
              <a:t> </a:t>
            </a:r>
            <a:r>
              <a:rPr lang="en-US" sz="1600" b="1" dirty="0" err="1">
                <a:solidFill>
                  <a:srgbClr val="FF0000"/>
                </a:solidFill>
              </a:rPr>
              <a:t>akciğer</a:t>
            </a:r>
            <a:r>
              <a:rPr lang="en-US" sz="1600" b="1" dirty="0">
                <a:solidFill>
                  <a:srgbClr val="FF0000"/>
                </a:solidFill>
              </a:rPr>
              <a:t> </a:t>
            </a:r>
            <a:r>
              <a:rPr lang="en-US" sz="1600" b="1" dirty="0" err="1">
                <a:solidFill>
                  <a:srgbClr val="FF0000"/>
                </a:solidFill>
              </a:rPr>
              <a:t>hastalığı</a:t>
            </a:r>
            <a:r>
              <a:rPr lang="en-US" sz="1600" b="1" dirty="0">
                <a:solidFill>
                  <a:srgbClr val="FF0000"/>
                </a:solidFill>
              </a:rPr>
              <a:t> </a:t>
            </a:r>
            <a:r>
              <a:rPr lang="en-US" sz="1600" b="1" dirty="0" err="1">
                <a:solidFill>
                  <a:srgbClr val="FF0000"/>
                </a:solidFill>
              </a:rPr>
              <a:t>veya</a:t>
            </a:r>
            <a:r>
              <a:rPr lang="en-US" sz="1600" b="1" dirty="0">
                <a:solidFill>
                  <a:srgbClr val="FF0000"/>
                </a:solidFill>
              </a:rPr>
              <a:t> </a:t>
            </a:r>
            <a:r>
              <a:rPr lang="en-US" sz="1600" b="1" dirty="0" err="1">
                <a:solidFill>
                  <a:srgbClr val="FF0000"/>
                </a:solidFill>
              </a:rPr>
              <a:t>kondisyon</a:t>
            </a:r>
            <a:r>
              <a:rPr lang="en-US" sz="1600" b="1" dirty="0">
                <a:solidFill>
                  <a:srgbClr val="FF0000"/>
                </a:solidFill>
              </a:rPr>
              <a:t> </a:t>
            </a:r>
            <a:r>
              <a:rPr lang="en-US" sz="1600" b="1" dirty="0" err="1">
                <a:solidFill>
                  <a:srgbClr val="FF0000"/>
                </a:solidFill>
              </a:rPr>
              <a:t>kaybı</a:t>
            </a:r>
            <a:r>
              <a:rPr lang="en-US" sz="1600" b="1" dirty="0">
                <a:solidFill>
                  <a:srgbClr val="FF0000"/>
                </a:solidFill>
              </a:rPr>
              <a:t> </a:t>
            </a:r>
            <a:r>
              <a:rPr lang="en-US" sz="1600" b="1" dirty="0" err="1">
                <a:solidFill>
                  <a:srgbClr val="FF0000"/>
                </a:solidFill>
              </a:rPr>
              <a:t>gibi</a:t>
            </a:r>
            <a:r>
              <a:rPr lang="en-US" sz="1600" b="1" dirty="0">
                <a:solidFill>
                  <a:srgbClr val="FF0000"/>
                </a:solidFill>
              </a:rPr>
              <a:t> </a:t>
            </a:r>
            <a:r>
              <a:rPr lang="en-US" sz="1600" b="1" dirty="0" err="1">
                <a:solidFill>
                  <a:srgbClr val="FF0000"/>
                </a:solidFill>
              </a:rPr>
              <a:t>diğer</a:t>
            </a:r>
            <a:r>
              <a:rPr lang="en-US" sz="1600" b="1" dirty="0">
                <a:solidFill>
                  <a:srgbClr val="FF0000"/>
                </a:solidFill>
              </a:rPr>
              <a:t> </a:t>
            </a:r>
            <a:r>
              <a:rPr lang="en-US" sz="1600" b="1" dirty="0" err="1">
                <a:solidFill>
                  <a:srgbClr val="FF0000"/>
                </a:solidFill>
              </a:rPr>
              <a:t>durumlarla</a:t>
            </a:r>
            <a:r>
              <a:rPr lang="en-US" sz="1600" b="1" dirty="0">
                <a:solidFill>
                  <a:srgbClr val="FF0000"/>
                </a:solidFill>
              </a:rPr>
              <a:t> </a:t>
            </a:r>
            <a:r>
              <a:rPr lang="en-US" sz="1600" b="1" dirty="0" err="1">
                <a:solidFill>
                  <a:srgbClr val="FF0000"/>
                </a:solidFill>
              </a:rPr>
              <a:t>karışabilir</a:t>
            </a:r>
            <a:r>
              <a:rPr lang="en-US" sz="1600" b="1" dirty="0">
                <a:solidFill>
                  <a:srgbClr val="FF0000"/>
                </a:solidFill>
              </a:rPr>
              <a:t>. </a:t>
            </a:r>
          </a:p>
          <a:p>
            <a:r>
              <a:rPr lang="en-US" sz="1600" dirty="0"/>
              <a:t>Bu </a:t>
            </a:r>
            <a:r>
              <a:rPr lang="en-US" sz="1600" dirty="0" err="1"/>
              <a:t>nedenle</a:t>
            </a:r>
            <a:r>
              <a:rPr lang="en-US" sz="1600" dirty="0"/>
              <a:t> </a:t>
            </a:r>
            <a:r>
              <a:rPr lang="en-US" sz="1600" dirty="0" err="1"/>
              <a:t>yaşlı</a:t>
            </a:r>
            <a:r>
              <a:rPr lang="en-US" sz="1600" dirty="0"/>
              <a:t> </a:t>
            </a:r>
            <a:r>
              <a:rPr lang="en-US" sz="1600" dirty="0" err="1"/>
              <a:t>bireylerde</a:t>
            </a:r>
            <a:r>
              <a:rPr lang="en-US" sz="1600" dirty="0"/>
              <a:t> </a:t>
            </a:r>
            <a:r>
              <a:rPr lang="en-US" sz="1600" dirty="0" err="1"/>
              <a:t>KKH'nin</a:t>
            </a:r>
            <a:r>
              <a:rPr lang="en-US" sz="1600" dirty="0"/>
              <a:t> </a:t>
            </a:r>
            <a:r>
              <a:rPr lang="en-US" sz="1600" dirty="0" err="1"/>
              <a:t>teşhis</a:t>
            </a:r>
            <a:r>
              <a:rPr lang="en-US" sz="1600" dirty="0"/>
              <a:t> </a:t>
            </a:r>
            <a:r>
              <a:rPr lang="en-US" sz="1600" dirty="0" err="1"/>
              <a:t>ve</a:t>
            </a:r>
            <a:r>
              <a:rPr lang="en-US" sz="1600" dirty="0"/>
              <a:t> </a:t>
            </a:r>
            <a:r>
              <a:rPr lang="en-US" sz="1600" dirty="0" err="1"/>
              <a:t>yönetiminde</a:t>
            </a:r>
            <a:r>
              <a:rPr lang="en-US" sz="1600" dirty="0"/>
              <a:t> </a:t>
            </a:r>
            <a:r>
              <a:rPr lang="en-US" sz="1600" dirty="0" err="1"/>
              <a:t>ayrıntılı</a:t>
            </a:r>
            <a:r>
              <a:rPr lang="en-US" sz="1600" dirty="0"/>
              <a:t> </a:t>
            </a:r>
            <a:r>
              <a:rPr lang="en-US" sz="1600" dirty="0" err="1"/>
              <a:t>klinik</a:t>
            </a:r>
            <a:r>
              <a:rPr lang="en-US" sz="1600" dirty="0"/>
              <a:t> </a:t>
            </a:r>
            <a:r>
              <a:rPr lang="en-US" sz="1600" dirty="0" err="1"/>
              <a:t>öykü</a:t>
            </a:r>
            <a:r>
              <a:rPr lang="en-US" sz="1600" dirty="0"/>
              <a:t> </a:t>
            </a:r>
            <a:r>
              <a:rPr lang="en-US" sz="1600" dirty="0" err="1"/>
              <a:t>almak</a:t>
            </a:r>
            <a:r>
              <a:rPr lang="en-US" sz="1600" dirty="0"/>
              <a:t> </a:t>
            </a:r>
            <a:r>
              <a:rPr lang="en-US" sz="1600" dirty="0" err="1"/>
              <a:t>oldukça</a:t>
            </a:r>
            <a:r>
              <a:rPr lang="en-US" sz="1600" dirty="0"/>
              <a:t> </a:t>
            </a:r>
            <a:r>
              <a:rPr lang="en-US" sz="1600" dirty="0" err="1"/>
              <a:t>önemlidir</a:t>
            </a:r>
            <a:r>
              <a:rPr lang="en-US" sz="1600" dirty="0"/>
              <a:t>.</a:t>
            </a:r>
          </a:p>
          <a:p>
            <a:endParaRPr lang="x-none" dirty="0"/>
          </a:p>
        </p:txBody>
      </p:sp>
    </p:spTree>
    <p:extLst>
      <p:ext uri="{BB962C8B-B14F-4D97-AF65-F5344CB8AC3E}">
        <p14:creationId xmlns:p14="http://schemas.microsoft.com/office/powerpoint/2010/main" val="3007341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6E3F5-7991-7247-BDFC-1F9FCB26FAE7}"/>
              </a:ext>
            </a:extLst>
          </p:cNvPr>
          <p:cNvSpPr>
            <a:spLocks noGrp="1"/>
          </p:cNvSpPr>
          <p:nvPr>
            <p:ph type="title"/>
          </p:nvPr>
        </p:nvSpPr>
        <p:spPr/>
        <p:txBody>
          <a:bodyPr/>
          <a:lstStyle/>
          <a:p>
            <a:r>
              <a:rPr lang="x-none" b="1" dirty="0"/>
              <a:t>Y</a:t>
            </a:r>
            <a:r>
              <a:rPr lang="en-US" b="1" dirty="0"/>
              <a:t>a</a:t>
            </a:r>
            <a:r>
              <a:rPr lang="x-none" b="1" dirty="0"/>
              <a:t>şlıda KV Risk Değerlendirmesi:</a:t>
            </a:r>
            <a:br>
              <a:rPr lang="x-none" b="1" dirty="0"/>
            </a:br>
            <a:r>
              <a:rPr lang="x-none" b="1" dirty="0"/>
              <a:t>Overtreat/Undertreat mi yapıyoruz?</a:t>
            </a:r>
          </a:p>
        </p:txBody>
      </p:sp>
      <p:sp>
        <p:nvSpPr>
          <p:cNvPr id="3" name="Content Placeholder 2">
            <a:extLst>
              <a:ext uri="{FF2B5EF4-FFF2-40B4-BE49-F238E27FC236}">
                <a16:creationId xmlns:a16="http://schemas.microsoft.com/office/drawing/2014/main" id="{04A8CECA-AC5E-E742-BB7C-F33FD797EC88}"/>
              </a:ext>
            </a:extLst>
          </p:cNvPr>
          <p:cNvSpPr>
            <a:spLocks noGrp="1"/>
          </p:cNvSpPr>
          <p:nvPr>
            <p:ph idx="1"/>
          </p:nvPr>
        </p:nvSpPr>
        <p:spPr/>
        <p:txBody>
          <a:bodyPr/>
          <a:lstStyle/>
          <a:p>
            <a:r>
              <a:rPr lang="x-none" dirty="0"/>
              <a:t>KVH risk değerlendirmesinde yaşlıda hangi faktörler düşünülmedir?</a:t>
            </a:r>
          </a:p>
          <a:p>
            <a:pPr lvl="1"/>
            <a:endParaRPr lang="x-none" dirty="0"/>
          </a:p>
          <a:p>
            <a:pPr lvl="1"/>
            <a:r>
              <a:rPr lang="x-none" dirty="0"/>
              <a:t>Yaşlıda KVH risk faktörü tedavi planlamasında absolute KV risk, yaşam beklentisi, non-KV riskler, efikasi ve güvenlilik gibi birçok parametre göz önünde bulundurularak, </a:t>
            </a:r>
          </a:p>
          <a:p>
            <a:pPr lvl="1"/>
            <a:r>
              <a:rPr lang="x-none" dirty="0"/>
              <a:t>Hasta odaklı, hasta tercihlerini, frailty, komorbiditler ve polifarmasinin de risk yönetiminde yer alacağı temelde yapılmalıdır.</a:t>
            </a:r>
          </a:p>
        </p:txBody>
      </p:sp>
    </p:spTree>
    <p:extLst>
      <p:ext uri="{BB962C8B-B14F-4D97-AF65-F5344CB8AC3E}">
        <p14:creationId xmlns:p14="http://schemas.microsoft.com/office/powerpoint/2010/main" val="2959907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treatment choices&#10;&#10;Description automatically generated">
            <a:extLst>
              <a:ext uri="{FF2B5EF4-FFF2-40B4-BE49-F238E27FC236}">
                <a16:creationId xmlns:a16="http://schemas.microsoft.com/office/drawing/2014/main" id="{C0532189-3044-F74F-B87E-9A899CF487E4}"/>
              </a:ext>
            </a:extLst>
          </p:cNvPr>
          <p:cNvPicPr>
            <a:picLocks noChangeAspect="1"/>
          </p:cNvPicPr>
          <p:nvPr/>
        </p:nvPicPr>
        <p:blipFill>
          <a:blip r:embed="rId2"/>
          <a:stretch>
            <a:fillRect/>
          </a:stretch>
        </p:blipFill>
        <p:spPr>
          <a:xfrm>
            <a:off x="0" y="0"/>
            <a:ext cx="12229407" cy="6011333"/>
          </a:xfrm>
          <a:prstGeom prst="rect">
            <a:avLst/>
          </a:prstGeom>
        </p:spPr>
      </p:pic>
    </p:spTree>
    <p:extLst>
      <p:ext uri="{BB962C8B-B14F-4D97-AF65-F5344CB8AC3E}">
        <p14:creationId xmlns:p14="http://schemas.microsoft.com/office/powerpoint/2010/main" val="410365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1D55C55E-6BF8-BA47-AA9E-D5E149D197D3}"/>
              </a:ext>
            </a:extLst>
          </p:cNvPr>
          <p:cNvPicPr>
            <a:picLocks noGrp="1" noChangeAspect="1"/>
          </p:cNvPicPr>
          <p:nvPr>
            <p:ph idx="1"/>
          </p:nvPr>
        </p:nvPicPr>
        <p:blipFill rotWithShape="1">
          <a:blip r:embed="rId2"/>
          <a:srcRect b="18679"/>
          <a:stretch/>
        </p:blipFill>
        <p:spPr>
          <a:xfrm>
            <a:off x="3103420" y="1"/>
            <a:ext cx="5635085" cy="6873777"/>
          </a:xfrm>
        </p:spPr>
      </p:pic>
    </p:spTree>
    <p:extLst>
      <p:ext uri="{BB962C8B-B14F-4D97-AF65-F5344CB8AC3E}">
        <p14:creationId xmlns:p14="http://schemas.microsoft.com/office/powerpoint/2010/main" val="3624084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Geriatrik</a:t>
            </a:r>
            <a:r>
              <a:rPr lang="en-US" b="1" dirty="0"/>
              <a:t> </a:t>
            </a:r>
            <a:r>
              <a:rPr lang="en-US" b="1" dirty="0" err="1"/>
              <a:t>Sendromlar</a:t>
            </a:r>
            <a:endParaRPr lang="en-US" b="1" dirty="0"/>
          </a:p>
        </p:txBody>
      </p:sp>
      <p:sp>
        <p:nvSpPr>
          <p:cNvPr id="3" name="Content Placeholder 2"/>
          <p:cNvSpPr>
            <a:spLocks noGrp="1"/>
          </p:cNvSpPr>
          <p:nvPr>
            <p:ph idx="1"/>
          </p:nvPr>
        </p:nvSpPr>
        <p:spPr/>
        <p:txBody>
          <a:bodyPr>
            <a:normAutofit fontScale="85000" lnSpcReduction="20000"/>
          </a:bodyPr>
          <a:lstStyle/>
          <a:p>
            <a:pPr marL="0" indent="0">
              <a:buNone/>
            </a:pPr>
            <a:br>
              <a:rPr lang="en-US" dirty="0"/>
            </a:br>
            <a:r>
              <a:rPr lang="en-US" dirty="0" err="1"/>
              <a:t>Geriatrik</a:t>
            </a:r>
            <a:r>
              <a:rPr lang="en-US" dirty="0"/>
              <a:t> </a:t>
            </a:r>
            <a:r>
              <a:rPr lang="en-US" dirty="0" err="1"/>
              <a:t>sendromlar</a:t>
            </a:r>
            <a:r>
              <a:rPr lang="en-US" dirty="0"/>
              <a:t>, </a:t>
            </a:r>
            <a:r>
              <a:rPr lang="en-US" dirty="0" err="1"/>
              <a:t>yaşlanmayla</a:t>
            </a:r>
            <a:r>
              <a:rPr lang="en-US" dirty="0"/>
              <a:t> </a:t>
            </a:r>
            <a:r>
              <a:rPr lang="en-US" dirty="0" err="1"/>
              <a:t>birlikte</a:t>
            </a:r>
            <a:r>
              <a:rPr lang="en-US" dirty="0"/>
              <a:t> </a:t>
            </a:r>
            <a:r>
              <a:rPr lang="en-US" dirty="0" err="1"/>
              <a:t>sık</a:t>
            </a:r>
            <a:r>
              <a:rPr lang="en-US" dirty="0"/>
              <a:t> </a:t>
            </a:r>
            <a:r>
              <a:rPr lang="en-US" dirty="0" err="1"/>
              <a:t>görülen</a:t>
            </a:r>
            <a:r>
              <a:rPr lang="en-US" dirty="0"/>
              <a:t> </a:t>
            </a:r>
            <a:r>
              <a:rPr lang="en-US" dirty="0" err="1"/>
              <a:t>ve</a:t>
            </a:r>
            <a:r>
              <a:rPr lang="en-US" dirty="0"/>
              <a:t> </a:t>
            </a:r>
            <a:r>
              <a:rPr lang="en-US" dirty="0" err="1"/>
              <a:t>kardiyovasküler</a:t>
            </a:r>
            <a:r>
              <a:rPr lang="en-US" dirty="0"/>
              <a:t> </a:t>
            </a:r>
            <a:r>
              <a:rPr lang="en-US" dirty="0" err="1"/>
              <a:t>sonuçları</a:t>
            </a:r>
            <a:r>
              <a:rPr lang="en-US" dirty="0"/>
              <a:t> </a:t>
            </a:r>
            <a:r>
              <a:rPr lang="en-US" dirty="0" err="1"/>
              <a:t>etkileyen</a:t>
            </a:r>
            <a:r>
              <a:rPr lang="en-US" dirty="0"/>
              <a:t> </a:t>
            </a:r>
            <a:r>
              <a:rPr lang="en-US" dirty="0" err="1"/>
              <a:t>klinik</a:t>
            </a:r>
            <a:r>
              <a:rPr lang="en-US" dirty="0"/>
              <a:t> </a:t>
            </a:r>
            <a:r>
              <a:rPr lang="en-US" dirty="0" err="1"/>
              <a:t>durumların</a:t>
            </a:r>
            <a:r>
              <a:rPr lang="en-US" dirty="0"/>
              <a:t> </a:t>
            </a:r>
            <a:r>
              <a:rPr lang="en-US" dirty="0" err="1"/>
              <a:t>bütünüdür</a:t>
            </a:r>
            <a:r>
              <a:rPr lang="en-US" dirty="0"/>
              <a:t>.</a:t>
            </a:r>
          </a:p>
          <a:p>
            <a:pPr lvl="1"/>
            <a:r>
              <a:rPr lang="en-US" dirty="0" err="1"/>
              <a:t>Düşmeler</a:t>
            </a:r>
            <a:r>
              <a:rPr lang="en-US" dirty="0"/>
              <a:t>, </a:t>
            </a:r>
          </a:p>
          <a:p>
            <a:pPr lvl="1"/>
            <a:r>
              <a:rPr lang="en-US" dirty="0" err="1"/>
              <a:t>deliryum</a:t>
            </a:r>
            <a:r>
              <a:rPr lang="en-US" dirty="0"/>
              <a:t>, </a:t>
            </a:r>
          </a:p>
          <a:p>
            <a:pPr lvl="1"/>
            <a:r>
              <a:rPr lang="en-US" dirty="0" err="1"/>
              <a:t>frajilite</a:t>
            </a:r>
            <a:r>
              <a:rPr lang="en-US" dirty="0"/>
              <a:t> (</a:t>
            </a:r>
            <a:r>
              <a:rPr lang="en-US" dirty="0" err="1"/>
              <a:t>kırılganlık</a:t>
            </a:r>
            <a:r>
              <a:rPr lang="en-US" dirty="0"/>
              <a:t>), </a:t>
            </a:r>
          </a:p>
          <a:p>
            <a:pPr lvl="1"/>
            <a:r>
              <a:rPr lang="en-US" dirty="0" err="1"/>
              <a:t>polifarmasi</a:t>
            </a:r>
            <a:r>
              <a:rPr lang="en-US" dirty="0"/>
              <a:t> (</a:t>
            </a:r>
            <a:r>
              <a:rPr lang="en-US" dirty="0" err="1"/>
              <a:t>çoklu</a:t>
            </a:r>
            <a:r>
              <a:rPr lang="en-US" dirty="0"/>
              <a:t> </a:t>
            </a:r>
            <a:r>
              <a:rPr lang="en-US" dirty="0" err="1"/>
              <a:t>ilaç</a:t>
            </a:r>
            <a:r>
              <a:rPr lang="en-US" dirty="0"/>
              <a:t> </a:t>
            </a:r>
            <a:r>
              <a:rPr lang="en-US" dirty="0" err="1"/>
              <a:t>kullanımı</a:t>
            </a:r>
            <a:r>
              <a:rPr lang="en-US" dirty="0"/>
              <a:t>) </a:t>
            </a:r>
            <a:r>
              <a:rPr lang="en-US" dirty="0" err="1"/>
              <a:t>ve</a:t>
            </a:r>
            <a:r>
              <a:rPr lang="en-US" dirty="0"/>
              <a:t> </a:t>
            </a:r>
          </a:p>
          <a:p>
            <a:pPr lvl="1"/>
            <a:r>
              <a:rPr lang="en-US" dirty="0" err="1"/>
              <a:t>bilişsel</a:t>
            </a:r>
            <a:r>
              <a:rPr lang="en-US" dirty="0"/>
              <a:t> </a:t>
            </a:r>
            <a:r>
              <a:rPr lang="en-US" dirty="0" err="1"/>
              <a:t>veya</a:t>
            </a:r>
            <a:r>
              <a:rPr lang="en-US" dirty="0"/>
              <a:t> </a:t>
            </a:r>
            <a:r>
              <a:rPr lang="en-US" dirty="0" err="1"/>
              <a:t>fonksiyonel</a:t>
            </a:r>
            <a:r>
              <a:rPr lang="en-US" dirty="0"/>
              <a:t> </a:t>
            </a:r>
            <a:r>
              <a:rPr lang="en-US" dirty="0" err="1"/>
              <a:t>gerileme</a:t>
            </a:r>
            <a:r>
              <a:rPr lang="en-US" dirty="0"/>
              <a:t> </a:t>
            </a:r>
            <a:r>
              <a:rPr lang="en-US" dirty="0" err="1"/>
              <a:t>bulunur</a:t>
            </a:r>
            <a:r>
              <a:rPr lang="en-US" dirty="0"/>
              <a:t>. </a:t>
            </a:r>
          </a:p>
          <a:p>
            <a:pPr marL="457200" lvl="1" indent="0">
              <a:buNone/>
            </a:pPr>
            <a:endParaRPr lang="en-US" dirty="0"/>
          </a:p>
          <a:p>
            <a:pPr marL="457200" lvl="1" indent="0">
              <a:buNone/>
            </a:pPr>
            <a:endParaRPr lang="en-US" dirty="0"/>
          </a:p>
          <a:p>
            <a:pPr marL="457200" lvl="1" indent="0">
              <a:buNone/>
            </a:pPr>
            <a:r>
              <a:rPr lang="en-US" b="1" dirty="0">
                <a:solidFill>
                  <a:srgbClr val="FF0000"/>
                </a:solidFill>
              </a:rPr>
              <a:t>Bu </a:t>
            </a:r>
            <a:r>
              <a:rPr lang="en-US" b="1" dirty="0" err="1">
                <a:solidFill>
                  <a:srgbClr val="FF0000"/>
                </a:solidFill>
              </a:rPr>
              <a:t>sendromlar</a:t>
            </a:r>
            <a:r>
              <a:rPr lang="en-US" b="1" dirty="0">
                <a:solidFill>
                  <a:srgbClr val="FF0000"/>
                </a:solidFill>
              </a:rPr>
              <a:t>, </a:t>
            </a:r>
            <a:r>
              <a:rPr lang="en-US" b="1" dirty="0" err="1">
                <a:solidFill>
                  <a:srgbClr val="FF0000"/>
                </a:solidFill>
              </a:rPr>
              <a:t>KKH’li</a:t>
            </a:r>
            <a:r>
              <a:rPr lang="en-US" b="1" dirty="0">
                <a:solidFill>
                  <a:srgbClr val="FF0000"/>
                </a:solidFill>
              </a:rPr>
              <a:t> </a:t>
            </a:r>
            <a:r>
              <a:rPr lang="en-US" b="1" dirty="0" err="1">
                <a:solidFill>
                  <a:srgbClr val="FF0000"/>
                </a:solidFill>
              </a:rPr>
              <a:t>hastaların</a:t>
            </a:r>
            <a:r>
              <a:rPr lang="en-US" b="1" dirty="0">
                <a:solidFill>
                  <a:srgbClr val="FF0000"/>
                </a:solidFill>
              </a:rPr>
              <a:t> </a:t>
            </a:r>
            <a:r>
              <a:rPr lang="en-US" b="1" dirty="0" err="1">
                <a:solidFill>
                  <a:srgbClr val="FF0000"/>
                </a:solidFill>
              </a:rPr>
              <a:t>klinik</a:t>
            </a:r>
            <a:r>
              <a:rPr lang="en-US" b="1" dirty="0">
                <a:solidFill>
                  <a:srgbClr val="FF0000"/>
                </a:solidFill>
              </a:rPr>
              <a:t> </a:t>
            </a:r>
            <a:r>
              <a:rPr lang="en-US" b="1" dirty="0" err="1">
                <a:solidFill>
                  <a:srgbClr val="FF0000"/>
                </a:solidFill>
              </a:rPr>
              <a:t>fenotipini</a:t>
            </a:r>
            <a:r>
              <a:rPr lang="en-US" b="1" dirty="0">
                <a:solidFill>
                  <a:srgbClr val="FF0000"/>
                </a:solidFill>
              </a:rPr>
              <a:t> </a:t>
            </a:r>
            <a:r>
              <a:rPr lang="en-US" b="1" dirty="0" err="1">
                <a:solidFill>
                  <a:srgbClr val="FF0000"/>
                </a:solidFill>
              </a:rPr>
              <a:t>karmaşık</a:t>
            </a:r>
            <a:r>
              <a:rPr lang="en-US" b="1" dirty="0">
                <a:solidFill>
                  <a:srgbClr val="FF0000"/>
                </a:solidFill>
              </a:rPr>
              <a:t> hale </a:t>
            </a:r>
            <a:r>
              <a:rPr lang="en-US" b="1" dirty="0" err="1">
                <a:solidFill>
                  <a:srgbClr val="FF0000"/>
                </a:solidFill>
              </a:rPr>
              <a:t>getirir</a:t>
            </a:r>
            <a:r>
              <a:rPr lang="en-US" b="1" dirty="0">
                <a:solidFill>
                  <a:srgbClr val="FF0000"/>
                </a:solidFill>
              </a:rPr>
              <a:t> </a:t>
            </a:r>
            <a:r>
              <a:rPr lang="en-US" b="1" dirty="0" err="1">
                <a:solidFill>
                  <a:srgbClr val="FF0000"/>
                </a:solidFill>
              </a:rPr>
              <a:t>ve</a:t>
            </a:r>
            <a:r>
              <a:rPr lang="en-US" b="1" dirty="0">
                <a:solidFill>
                  <a:srgbClr val="FF0000"/>
                </a:solidFill>
              </a:rPr>
              <a:t> </a:t>
            </a:r>
            <a:r>
              <a:rPr lang="en-US" b="1" dirty="0" err="1">
                <a:solidFill>
                  <a:srgbClr val="FF0000"/>
                </a:solidFill>
              </a:rPr>
              <a:t>tedavi</a:t>
            </a:r>
            <a:r>
              <a:rPr lang="en-US" b="1" dirty="0">
                <a:solidFill>
                  <a:srgbClr val="FF0000"/>
                </a:solidFill>
              </a:rPr>
              <a:t> </a:t>
            </a:r>
            <a:r>
              <a:rPr lang="en-US" b="1" dirty="0" err="1">
                <a:solidFill>
                  <a:srgbClr val="FF0000"/>
                </a:solidFill>
              </a:rPr>
              <a:t>stratejilerini</a:t>
            </a:r>
            <a:r>
              <a:rPr lang="en-US" b="1" dirty="0">
                <a:solidFill>
                  <a:srgbClr val="FF0000"/>
                </a:solidFill>
              </a:rPr>
              <a:t> </a:t>
            </a:r>
            <a:r>
              <a:rPr lang="en-US" b="1" dirty="0" err="1">
                <a:solidFill>
                  <a:srgbClr val="FF0000"/>
                </a:solidFill>
              </a:rPr>
              <a:t>ve</a:t>
            </a:r>
            <a:r>
              <a:rPr lang="en-US" b="1" dirty="0">
                <a:solidFill>
                  <a:srgbClr val="FF0000"/>
                </a:solidFill>
              </a:rPr>
              <a:t> </a:t>
            </a:r>
            <a:r>
              <a:rPr lang="en-US" b="1" dirty="0" err="1">
                <a:solidFill>
                  <a:srgbClr val="FF0000"/>
                </a:solidFill>
              </a:rPr>
              <a:t>tedaviye</a:t>
            </a:r>
            <a:r>
              <a:rPr lang="en-US" b="1" dirty="0">
                <a:solidFill>
                  <a:srgbClr val="FF0000"/>
                </a:solidFill>
              </a:rPr>
              <a:t> </a:t>
            </a:r>
            <a:r>
              <a:rPr lang="en-US" b="1" dirty="0" err="1">
                <a:solidFill>
                  <a:srgbClr val="FF0000"/>
                </a:solidFill>
              </a:rPr>
              <a:t>yanıtı</a:t>
            </a:r>
            <a:r>
              <a:rPr lang="en-US" b="1" dirty="0">
                <a:solidFill>
                  <a:srgbClr val="FF0000"/>
                </a:solidFill>
              </a:rPr>
              <a:t> </a:t>
            </a:r>
            <a:r>
              <a:rPr lang="en-US" b="1" dirty="0" err="1">
                <a:solidFill>
                  <a:srgbClr val="FF0000"/>
                </a:solidFill>
              </a:rPr>
              <a:t>doğrudan</a:t>
            </a:r>
            <a:r>
              <a:rPr lang="en-US" b="1" dirty="0">
                <a:solidFill>
                  <a:srgbClr val="FF0000"/>
                </a:solidFill>
              </a:rPr>
              <a:t> </a:t>
            </a:r>
            <a:r>
              <a:rPr lang="en-US" b="1" dirty="0" err="1">
                <a:solidFill>
                  <a:srgbClr val="FF0000"/>
                </a:solidFill>
              </a:rPr>
              <a:t>etkiler</a:t>
            </a:r>
            <a:r>
              <a:rPr lang="en-US" b="1" dirty="0">
                <a:solidFill>
                  <a:srgbClr val="FF0000"/>
                </a:solidFill>
              </a:rPr>
              <a:t>.</a:t>
            </a:r>
          </a:p>
          <a:p>
            <a:pPr marL="457200" lvl="1" indent="0">
              <a:buNone/>
            </a:pPr>
            <a:endParaRPr lang="en-US" dirty="0"/>
          </a:p>
          <a:p>
            <a:pPr marL="457200" lvl="1" indent="0">
              <a:buNone/>
            </a:pPr>
            <a:br>
              <a:rPr lang="en-US" dirty="0"/>
            </a:br>
            <a:br>
              <a:rPr lang="en-US" dirty="0"/>
            </a:br>
            <a:endParaRPr lang="en-US" dirty="0"/>
          </a:p>
        </p:txBody>
      </p:sp>
    </p:spTree>
    <p:extLst>
      <p:ext uri="{BB962C8B-B14F-4D97-AF65-F5344CB8AC3E}">
        <p14:creationId xmlns:p14="http://schemas.microsoft.com/office/powerpoint/2010/main" val="1243525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per with text on it&#10;&#10;Description automatically generated">
            <a:extLst>
              <a:ext uri="{FF2B5EF4-FFF2-40B4-BE49-F238E27FC236}">
                <a16:creationId xmlns:a16="http://schemas.microsoft.com/office/drawing/2014/main" id="{52B317F4-523E-454A-B537-F9835071E0A7}"/>
              </a:ext>
            </a:extLst>
          </p:cNvPr>
          <p:cNvPicPr>
            <a:picLocks noChangeAspect="1"/>
          </p:cNvPicPr>
          <p:nvPr/>
        </p:nvPicPr>
        <p:blipFill>
          <a:blip r:embed="rId2"/>
          <a:stretch>
            <a:fillRect/>
          </a:stretch>
        </p:blipFill>
        <p:spPr>
          <a:xfrm>
            <a:off x="4668035" y="0"/>
            <a:ext cx="6451536" cy="6858000"/>
          </a:xfrm>
          <a:prstGeom prst="rect">
            <a:avLst/>
          </a:prstGeom>
        </p:spPr>
      </p:pic>
      <p:sp>
        <p:nvSpPr>
          <p:cNvPr id="8" name="TextBox 7">
            <a:extLst>
              <a:ext uri="{FF2B5EF4-FFF2-40B4-BE49-F238E27FC236}">
                <a16:creationId xmlns:a16="http://schemas.microsoft.com/office/drawing/2014/main" id="{6FACA87F-017A-B941-918A-EE512CE51E1D}"/>
              </a:ext>
            </a:extLst>
          </p:cNvPr>
          <p:cNvSpPr txBox="1"/>
          <p:nvPr/>
        </p:nvSpPr>
        <p:spPr>
          <a:xfrm>
            <a:off x="96036" y="991893"/>
            <a:ext cx="4401518" cy="3970318"/>
          </a:xfrm>
          <a:prstGeom prst="rect">
            <a:avLst/>
          </a:prstGeom>
          <a:noFill/>
        </p:spPr>
        <p:txBody>
          <a:bodyPr wrap="square" rtlCol="0">
            <a:spAutoFit/>
          </a:bodyPr>
          <a:lstStyle/>
          <a:p>
            <a:pPr marL="285750" indent="-285750">
              <a:buFont typeface="Arial" panose="020B0604020202020204" pitchFamily="34" charset="0"/>
              <a:buChar char="•"/>
            </a:pPr>
            <a:r>
              <a:rPr lang="tr-TR" sz="1800" dirty="0">
                <a:solidFill>
                  <a:srgbClr val="202124"/>
                </a:solidFill>
                <a:effectLst/>
                <a:latin typeface="inherit"/>
                <a:ea typeface="ＭＳ 明朝" panose="02020609040205080304" pitchFamily="49" charset="-128"/>
                <a:cs typeface="Courier" pitchFamily="2" charset="0"/>
              </a:rPr>
              <a:t>Kırılganlık, yaşlı yetişkinlerin sıklıkla yaşadığı yaşa bağlı karmaşık bir durumdur. KVH</a:t>
            </a:r>
            <a:r>
              <a:rPr lang="en-US" dirty="0">
                <a:solidFill>
                  <a:srgbClr val="202124"/>
                </a:solidFill>
                <a:latin typeface="ＭＳ 明朝" panose="02020609040205080304" pitchFamily="49" charset="-128"/>
                <a:ea typeface="ＭＳ 明朝" panose="02020609040205080304" pitchFamily="49" charset="-128"/>
                <a:cs typeface="Courier" pitchFamily="2" charset="0"/>
              </a:rPr>
              <a:t>’l</a:t>
            </a:r>
            <a:r>
              <a:rPr lang="tr-TR" sz="1800" dirty="0">
                <a:solidFill>
                  <a:srgbClr val="202124"/>
                </a:solidFill>
                <a:effectLst/>
                <a:latin typeface="inherit"/>
                <a:ea typeface="ＭＳ 明朝" panose="02020609040205080304" pitchFamily="49" charset="-128"/>
                <a:cs typeface="Courier" pitchFamily="2" charset="0"/>
              </a:rPr>
              <a:t>arın yüksek kötü </a:t>
            </a:r>
            <a:r>
              <a:rPr lang="tr-TR" sz="1800" dirty="0" err="1">
                <a:solidFill>
                  <a:srgbClr val="202124"/>
                </a:solidFill>
                <a:effectLst/>
                <a:latin typeface="inherit"/>
                <a:ea typeface="ＭＳ 明朝" panose="02020609040205080304" pitchFamily="49" charset="-128"/>
                <a:cs typeface="Courier" pitchFamily="2" charset="0"/>
              </a:rPr>
              <a:t>prognostik</a:t>
            </a:r>
            <a:r>
              <a:rPr lang="tr-TR" sz="1800" dirty="0">
                <a:solidFill>
                  <a:srgbClr val="202124"/>
                </a:solidFill>
                <a:effectLst/>
                <a:latin typeface="inherit"/>
                <a:ea typeface="ＭＳ 明朝" panose="02020609040205080304" pitchFamily="49" charset="-128"/>
                <a:cs typeface="Courier" pitchFamily="2" charset="0"/>
              </a:rPr>
              <a:t> gidişiyle ilişkilidir. </a:t>
            </a:r>
          </a:p>
          <a:p>
            <a:pPr marL="285750" indent="-285750">
              <a:buFont typeface="Arial" panose="020B0604020202020204" pitchFamily="34" charset="0"/>
              <a:buChar char="•"/>
            </a:pPr>
            <a:r>
              <a:rPr lang="tr-TR" sz="1800" dirty="0">
                <a:solidFill>
                  <a:srgbClr val="202124"/>
                </a:solidFill>
                <a:effectLst/>
                <a:latin typeface="inherit"/>
                <a:ea typeface="ＭＳ 明朝" panose="02020609040205080304" pitchFamily="49" charset="-128"/>
                <a:cs typeface="Courier" pitchFamily="2" charset="0"/>
              </a:rPr>
              <a:t>Tek bir  tanımı yoktur ancak kırılganlık bir sendrom olarak düşünülebilir. </a:t>
            </a:r>
          </a:p>
          <a:p>
            <a:pPr marL="285750" indent="-285750">
              <a:buFont typeface="Arial" panose="020B0604020202020204" pitchFamily="34" charset="0"/>
              <a:buChar char="•"/>
            </a:pPr>
            <a:r>
              <a:rPr lang="tr-TR" sz="1800" dirty="0">
                <a:solidFill>
                  <a:srgbClr val="202124"/>
                </a:solidFill>
                <a:effectLst/>
                <a:latin typeface="inherit"/>
                <a:ea typeface="ＭＳ 明朝" panose="02020609040205080304" pitchFamily="49" charset="-128"/>
                <a:cs typeface="Courier" pitchFamily="2" charset="0"/>
              </a:rPr>
              <a:t>Birden fazla nedene ve </a:t>
            </a:r>
            <a:r>
              <a:rPr lang="tr-TR" sz="1800" dirty="0" err="1">
                <a:solidFill>
                  <a:srgbClr val="202124"/>
                </a:solidFill>
                <a:effectLst/>
                <a:latin typeface="inherit"/>
                <a:ea typeface="ＭＳ 明朝" panose="02020609040205080304" pitchFamily="49" charset="-128"/>
                <a:cs typeface="Courier" pitchFamily="2" charset="0"/>
              </a:rPr>
              <a:t>komorbiditeye</a:t>
            </a:r>
            <a:r>
              <a:rPr lang="tr-TR" sz="1800" dirty="0">
                <a:solidFill>
                  <a:srgbClr val="202124"/>
                </a:solidFill>
                <a:effectLst/>
                <a:latin typeface="inherit"/>
                <a:ea typeface="ＭＳ 明朝" panose="02020609040205080304" pitchFamily="49" charset="-128"/>
                <a:cs typeface="Courier" pitchFamily="2" charset="0"/>
              </a:rPr>
              <a:t> bağlı olarak azalmış güç, dayanıklılık ve fonksiyonellik ile karakterize edilen, ve bireyin </a:t>
            </a:r>
            <a:r>
              <a:rPr lang="tr-TR" sz="1800" dirty="0" err="1">
                <a:solidFill>
                  <a:srgbClr val="202124"/>
                </a:solidFill>
                <a:effectLst/>
                <a:latin typeface="inherit"/>
                <a:ea typeface="ＭＳ 明朝" panose="02020609040205080304" pitchFamily="49" charset="-128"/>
                <a:cs typeface="Courier" pitchFamily="2" charset="0"/>
              </a:rPr>
              <a:t>vulnerabilitesini</a:t>
            </a:r>
            <a:r>
              <a:rPr lang="tr-TR" sz="1800" dirty="0">
                <a:solidFill>
                  <a:srgbClr val="202124"/>
                </a:solidFill>
                <a:effectLst/>
                <a:latin typeface="inherit"/>
                <a:ea typeface="ＭＳ 明朝" panose="02020609040205080304" pitchFamily="49" charset="-128"/>
                <a:cs typeface="Courier" pitchFamily="2" charset="0"/>
              </a:rPr>
              <a:t> ve savunmasızlığını artıran azalmış fonksiyonel rezerv, bağımlılık ve/veya ölüm ile yakından ilişkili olan durumdur</a:t>
            </a:r>
            <a:endParaRPr lang="en-US" sz="1800" dirty="0">
              <a:effectLst/>
              <a:latin typeface="Cambria" panose="02040503050406030204" pitchFamily="18" charset="0"/>
              <a:ea typeface="ＭＳ 明朝" panose="02020609040205080304" pitchFamily="49" charset="-128"/>
              <a:cs typeface="Times New Roman" panose="02020603050405020304" pitchFamily="18" charset="0"/>
            </a:endParaRPr>
          </a:p>
          <a:p>
            <a:endParaRPr lang="x-none" dirty="0"/>
          </a:p>
        </p:txBody>
      </p:sp>
    </p:spTree>
    <p:extLst>
      <p:ext uri="{BB962C8B-B14F-4D97-AF65-F5344CB8AC3E}">
        <p14:creationId xmlns:p14="http://schemas.microsoft.com/office/powerpoint/2010/main" val="3150064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diagram&#10;&#10;Description automatically generated">
            <a:extLst>
              <a:ext uri="{FF2B5EF4-FFF2-40B4-BE49-F238E27FC236}">
                <a16:creationId xmlns:a16="http://schemas.microsoft.com/office/drawing/2014/main" id="{014F25B5-9CBB-6A46-9A13-3569FF6ACDFA}"/>
              </a:ext>
            </a:extLst>
          </p:cNvPr>
          <p:cNvPicPr>
            <a:picLocks noChangeAspect="1"/>
          </p:cNvPicPr>
          <p:nvPr/>
        </p:nvPicPr>
        <p:blipFill>
          <a:blip r:embed="rId2"/>
          <a:stretch>
            <a:fillRect/>
          </a:stretch>
        </p:blipFill>
        <p:spPr>
          <a:xfrm>
            <a:off x="653144" y="430527"/>
            <a:ext cx="6101566" cy="4878034"/>
          </a:xfrm>
          <a:prstGeom prst="rect">
            <a:avLst/>
          </a:prstGeom>
        </p:spPr>
      </p:pic>
      <p:sp>
        <p:nvSpPr>
          <p:cNvPr id="12" name="Content Placeholder 2">
            <a:extLst>
              <a:ext uri="{FF2B5EF4-FFF2-40B4-BE49-F238E27FC236}">
                <a16:creationId xmlns:a16="http://schemas.microsoft.com/office/drawing/2014/main" id="{E1385B13-DF04-4249-B82B-71A854C37F12}"/>
              </a:ext>
            </a:extLst>
          </p:cNvPr>
          <p:cNvSpPr>
            <a:spLocks noGrp="1"/>
          </p:cNvSpPr>
          <p:nvPr>
            <p:ph idx="1"/>
          </p:nvPr>
        </p:nvSpPr>
        <p:spPr>
          <a:xfrm>
            <a:off x="7238800" y="763435"/>
            <a:ext cx="4167752" cy="3123797"/>
          </a:xfrm>
        </p:spPr>
        <p:txBody>
          <a:bodyPr>
            <a:normAutofit fontScale="85000" lnSpcReduction="10000"/>
          </a:bodyPr>
          <a:lstStyle/>
          <a:p>
            <a:pPr>
              <a:spcAft>
                <a:spcPts val="0"/>
              </a:spcAft>
            </a:pP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Kırılganlık</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(Frailty), NSTEMI-</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AKS'li</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yaşlı</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hastalarda</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daha</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büyük</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negatif</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kısa</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vadeli</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klinik</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sonuç</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riski</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ile</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güçlü</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ve</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bağımsız</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bir</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şekilde</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ilişkilidir</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p>
          <a:p>
            <a:pPr>
              <a:spcAft>
                <a:spcPts val="0"/>
              </a:spcAft>
            </a:pP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NSTEMI-AKS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için</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invazif</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bir</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yaklaşımın</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performansının</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geriatrik</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kırılganlık</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ve</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komorbiditelerin</a:t>
            </a:r>
            <a:r>
              <a:rPr lang="en-US" sz="1800" dirty="0">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değerlendirilmesiyle</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daha</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iyi</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tahmin</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edilebileceğini</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göstermektedir</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p>
          <a:p>
            <a:pPr>
              <a:spcAft>
                <a:spcPts val="0"/>
              </a:spcAft>
            </a:pP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Yakın</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zamanda</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yapılan</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bir</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meta-</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analiz</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iskemik</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kalp</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hastalığı</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olan</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hastalarda</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kırılganlığın</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son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derece</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yaygın</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olduğunu</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ortaya</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çıkardı</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ve</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iskemik</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kalp</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hastalığını</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daha</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iyi</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karakterize</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etmek</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için</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yararlı</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bir</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araç</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olabileceğini</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öne</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 </a:t>
            </a:r>
            <a:r>
              <a:rPr lang="en-US" sz="1800" dirty="0" err="1">
                <a:effectLst/>
                <a:latin typeface="Cambria" panose="02040503050406030204" pitchFamily="18" charset="0"/>
                <a:ea typeface="ＭＳ 明朝" panose="02020609040205080304" pitchFamily="49" charset="-128"/>
                <a:cs typeface="Times New Roman" panose="02020603050405020304" pitchFamily="18" charset="0"/>
              </a:rPr>
              <a:t>sürdü</a:t>
            </a:r>
            <a:r>
              <a:rPr lang="en-US" sz="1800" dirty="0">
                <a:effectLst/>
                <a:latin typeface="Cambria" panose="02040503050406030204" pitchFamily="18" charset="0"/>
                <a:ea typeface="ＭＳ 明朝" panose="02020609040205080304" pitchFamily="49" charset="-128"/>
                <a:cs typeface="Times New Roman" panose="02020603050405020304" pitchFamily="18" charset="0"/>
              </a:rPr>
              <a:t>.</a:t>
            </a:r>
          </a:p>
          <a:p>
            <a:endParaRPr lang="x-none" dirty="0"/>
          </a:p>
        </p:txBody>
      </p:sp>
    </p:spTree>
    <p:extLst>
      <p:ext uri="{BB962C8B-B14F-4D97-AF65-F5344CB8AC3E}">
        <p14:creationId xmlns:p14="http://schemas.microsoft.com/office/powerpoint/2010/main" val="2441409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DFEED-B3E9-494C-89DA-13A54ACA790C}"/>
              </a:ext>
            </a:extLst>
          </p:cNvPr>
          <p:cNvSpPr>
            <a:spLocks noGrp="1"/>
          </p:cNvSpPr>
          <p:nvPr>
            <p:ph type="title"/>
          </p:nvPr>
        </p:nvSpPr>
        <p:spPr/>
        <p:txBody>
          <a:bodyPr/>
          <a:lstStyle/>
          <a:p>
            <a:r>
              <a:rPr lang="x-none" b="1" dirty="0"/>
              <a:t>GERİATRİK SENDROMLAR</a:t>
            </a:r>
          </a:p>
        </p:txBody>
      </p:sp>
      <p:sp>
        <p:nvSpPr>
          <p:cNvPr id="3" name="Content Placeholder 2">
            <a:extLst>
              <a:ext uri="{FF2B5EF4-FFF2-40B4-BE49-F238E27FC236}">
                <a16:creationId xmlns:a16="http://schemas.microsoft.com/office/drawing/2014/main" id="{9BEF3151-16D0-ED4C-88D3-60CEECE9178E}"/>
              </a:ext>
            </a:extLst>
          </p:cNvPr>
          <p:cNvSpPr>
            <a:spLocks noGrp="1"/>
          </p:cNvSpPr>
          <p:nvPr>
            <p:ph idx="1"/>
          </p:nvPr>
        </p:nvSpPr>
        <p:spPr/>
        <p:txBody>
          <a:bodyPr>
            <a:normAutofit/>
          </a:bodyPr>
          <a:lstStyle/>
          <a:p>
            <a:r>
              <a:rPr lang="x-none" dirty="0"/>
              <a:t>Geriatrik sendromlar, yaş ile beraber sıklığı artan multifaktöryel durumlardır.</a:t>
            </a:r>
          </a:p>
          <a:p>
            <a:r>
              <a:rPr lang="x-none" dirty="0"/>
              <a:t>Aslında bu sendromların çoğu kardiyovasküler hastalıkların da altında yatan, tıpkı yaş ile ilişkili fizyolojik vulnerabl durumlar gibi yakın ilişki  göstermektedir.</a:t>
            </a:r>
          </a:p>
          <a:p>
            <a:r>
              <a:rPr lang="x-none" dirty="0"/>
              <a:t>Örneğin; multimorbidite, frailite (kırılganlık), fonksiyonel azalma (kognitif ve fiziksel), deliryum, duyusal azalma (duyma, görme ve ağrı), düşmeler ve polifarmasi.</a:t>
            </a:r>
          </a:p>
          <a:p>
            <a:r>
              <a:rPr lang="x-none" dirty="0"/>
              <a:t>Geriatrik sendromların insidans ve prevalansı ile kardiyovasküler risk profili paralellik göstermektedir.</a:t>
            </a:r>
          </a:p>
        </p:txBody>
      </p:sp>
    </p:spTree>
    <p:extLst>
      <p:ext uri="{BB962C8B-B14F-4D97-AF65-F5344CB8AC3E}">
        <p14:creationId xmlns:p14="http://schemas.microsoft.com/office/powerpoint/2010/main" val="4093523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FA32-3751-904F-B669-E3C75D0CF29A}"/>
              </a:ext>
            </a:extLst>
          </p:cNvPr>
          <p:cNvSpPr>
            <a:spLocks noGrp="1"/>
          </p:cNvSpPr>
          <p:nvPr>
            <p:ph type="title"/>
          </p:nvPr>
        </p:nvSpPr>
        <p:spPr>
          <a:xfrm>
            <a:off x="2785455" y="296941"/>
            <a:ext cx="7886700" cy="994172"/>
          </a:xfrm>
        </p:spPr>
        <p:txBody>
          <a:bodyPr>
            <a:normAutofit/>
          </a:bodyPr>
          <a:lstStyle/>
          <a:p>
            <a:r>
              <a:rPr lang="x-none" sz="5400" b="1" dirty="0"/>
              <a:t>Ateroskleroz Evreleri</a:t>
            </a:r>
          </a:p>
        </p:txBody>
      </p:sp>
      <p:pic>
        <p:nvPicPr>
          <p:cNvPr id="5" name="Content Placeholder 4" descr="Timeline&#10;&#10;Description automatically generated">
            <a:extLst>
              <a:ext uri="{FF2B5EF4-FFF2-40B4-BE49-F238E27FC236}">
                <a16:creationId xmlns:a16="http://schemas.microsoft.com/office/drawing/2014/main" id="{FD7DB652-D577-FD4B-9856-50EEEEA68C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1014"/>
          <a:stretch/>
        </p:blipFill>
        <p:spPr>
          <a:xfrm>
            <a:off x="1965053" y="2014537"/>
            <a:ext cx="7934995" cy="3150394"/>
          </a:xfrm>
        </p:spPr>
      </p:pic>
      <p:sp>
        <p:nvSpPr>
          <p:cNvPr id="6" name="TextBox 5">
            <a:extLst>
              <a:ext uri="{FF2B5EF4-FFF2-40B4-BE49-F238E27FC236}">
                <a16:creationId xmlns:a16="http://schemas.microsoft.com/office/drawing/2014/main" id="{52D4B537-4F01-5849-B716-7F6B9DEF1D1E}"/>
              </a:ext>
            </a:extLst>
          </p:cNvPr>
          <p:cNvSpPr txBox="1"/>
          <p:nvPr/>
        </p:nvSpPr>
        <p:spPr>
          <a:xfrm>
            <a:off x="1265611" y="6611779"/>
            <a:ext cx="10926389" cy="246221"/>
          </a:xfrm>
          <a:prstGeom prst="rect">
            <a:avLst/>
          </a:prstGeom>
          <a:noFill/>
        </p:spPr>
        <p:txBody>
          <a:bodyPr wrap="none" rtlCol="0">
            <a:spAutoFit/>
          </a:bodyPr>
          <a:lstStyle/>
          <a:p>
            <a:r>
              <a:rPr lang="en-US" sz="1000"/>
              <a:t>https://www.google.com.tr/search?q=ateroskleroz&amp;source=lnms&amp;tbm=isch&amp;sa=X&amp;ved=2ahUKEwjfr-ex5YT1AhWOQ_EDHdbVBqIQ_AUoAXoECAEQAw&amp;biw=1440&amp;bih=746&amp;dpr=1#imgrc=Sswwf5E25c8PSM</a:t>
            </a:r>
            <a:endParaRPr lang="x-none" sz="1000" dirty="0"/>
          </a:p>
        </p:txBody>
      </p:sp>
    </p:spTree>
    <p:extLst>
      <p:ext uri="{BB962C8B-B14F-4D97-AF65-F5344CB8AC3E}">
        <p14:creationId xmlns:p14="http://schemas.microsoft.com/office/powerpoint/2010/main" val="1385526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B09A6-A088-4541-95CC-674E07BBCA14}"/>
              </a:ext>
            </a:extLst>
          </p:cNvPr>
          <p:cNvSpPr>
            <a:spLocks noGrp="1"/>
          </p:cNvSpPr>
          <p:nvPr>
            <p:ph type="title"/>
          </p:nvPr>
        </p:nvSpPr>
        <p:spPr/>
        <p:txBody>
          <a:bodyPr/>
          <a:lstStyle/>
          <a:p>
            <a:r>
              <a:rPr lang="x-none" b="1" dirty="0"/>
              <a:t>GERİATRİK SENDROMLAR</a:t>
            </a:r>
          </a:p>
        </p:txBody>
      </p:sp>
      <p:sp>
        <p:nvSpPr>
          <p:cNvPr id="3" name="Content Placeholder 2">
            <a:extLst>
              <a:ext uri="{FF2B5EF4-FFF2-40B4-BE49-F238E27FC236}">
                <a16:creationId xmlns:a16="http://schemas.microsoft.com/office/drawing/2014/main" id="{7102A0EA-DD4C-8C47-9D61-947B37B249B6}"/>
              </a:ext>
            </a:extLst>
          </p:cNvPr>
          <p:cNvSpPr>
            <a:spLocks noGrp="1"/>
          </p:cNvSpPr>
          <p:nvPr>
            <p:ph idx="1"/>
          </p:nvPr>
        </p:nvSpPr>
        <p:spPr/>
        <p:txBody>
          <a:bodyPr>
            <a:normAutofit/>
          </a:bodyPr>
          <a:lstStyle/>
          <a:p>
            <a:r>
              <a:rPr lang="x-none" dirty="0"/>
              <a:t>Düşük kardiyovasküler risk profiline sahip yaşlılarda geriatrik sendromların gelişme ihtimali de düşüktür ve bunun </a:t>
            </a:r>
            <a:r>
              <a:rPr lang="en-US" dirty="0"/>
              <a:t>t</a:t>
            </a:r>
            <a:r>
              <a:rPr lang="x-none" dirty="0"/>
              <a:t>am tersi de doğrudur.</a:t>
            </a:r>
          </a:p>
          <a:p>
            <a:r>
              <a:rPr lang="x-none" dirty="0"/>
              <a:t>Yine ileri yaşlı AKS ile başvuran hastalarda hafiften daha ciddiye bir fonksiyonel azalma (kognitif ve fiziksel) görülebilir. </a:t>
            </a:r>
          </a:p>
          <a:p>
            <a:r>
              <a:rPr lang="x-none" dirty="0"/>
              <a:t>Yine bir veya daha fazla geriatrik sendroma sahip olunması klinik prezentasyonu, prognozu, tedaviyi ve tedaviye yanıtı belirgin etkilemektedir. </a:t>
            </a:r>
          </a:p>
          <a:p>
            <a:r>
              <a:rPr lang="x-none" dirty="0"/>
              <a:t>Bu yüzden geriarik sendromlar açısından uyanık olunmalı ve bunlara yönelik de tedavi planı oluşturulmalıdır. </a:t>
            </a:r>
          </a:p>
          <a:p>
            <a:endParaRPr lang="x-none" dirty="0"/>
          </a:p>
        </p:txBody>
      </p:sp>
    </p:spTree>
    <p:extLst>
      <p:ext uri="{BB962C8B-B14F-4D97-AF65-F5344CB8AC3E}">
        <p14:creationId xmlns:p14="http://schemas.microsoft.com/office/powerpoint/2010/main" val="193144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BB123-0AE6-1B4A-9D30-D021E09D575D}"/>
              </a:ext>
            </a:extLst>
          </p:cNvPr>
          <p:cNvSpPr>
            <a:spLocks noGrp="1"/>
          </p:cNvSpPr>
          <p:nvPr>
            <p:ph type="title"/>
          </p:nvPr>
        </p:nvSpPr>
        <p:spPr/>
        <p:txBody>
          <a:bodyPr/>
          <a:lstStyle/>
          <a:p>
            <a:r>
              <a:rPr lang="x-none" b="1" dirty="0"/>
              <a:t>Multimorbidite ve Polifarmasi</a:t>
            </a:r>
          </a:p>
        </p:txBody>
      </p:sp>
      <p:sp>
        <p:nvSpPr>
          <p:cNvPr id="3" name="Content Placeholder 2">
            <a:extLst>
              <a:ext uri="{FF2B5EF4-FFF2-40B4-BE49-F238E27FC236}">
                <a16:creationId xmlns:a16="http://schemas.microsoft.com/office/drawing/2014/main" id="{35729D79-596F-604E-AC3E-E0DAAF469777}"/>
              </a:ext>
            </a:extLst>
          </p:cNvPr>
          <p:cNvSpPr>
            <a:spLocks noGrp="1"/>
          </p:cNvSpPr>
          <p:nvPr>
            <p:ph idx="1"/>
          </p:nvPr>
        </p:nvSpPr>
        <p:spPr/>
        <p:txBody>
          <a:bodyPr>
            <a:normAutofit/>
          </a:bodyPr>
          <a:lstStyle/>
          <a:p>
            <a:r>
              <a:rPr lang="x-none" dirty="0"/>
              <a:t>Multimorbidite: ≥2 kronik durum ile beraber KVH</a:t>
            </a:r>
          </a:p>
          <a:p>
            <a:r>
              <a:rPr lang="x-none" dirty="0"/>
              <a:t>İskemik kalp hastalığı bulunan yaşlıların %48’inde ≥5 komorbid durum, %32 sinde 3-4, %17.5 inde 1-2, %2.5 inde izole iskemik kalp hastalığı mevcut.</a:t>
            </a:r>
          </a:p>
          <a:p>
            <a:r>
              <a:rPr lang="x-none" dirty="0"/>
              <a:t>Multimorbid durum yine polifarmasi (≥5 kronik ilaç kullanımı) ve hiperpolifarmasi (≥10 kronik ilaç kullanımı) ile ilişkilidir.</a:t>
            </a:r>
          </a:p>
          <a:p>
            <a:r>
              <a:rPr lang="x-none" dirty="0"/>
              <a:t>Polifarmasi ilaç etkileşimlerini ve advers olay riskini arttırmaktadır.</a:t>
            </a:r>
          </a:p>
          <a:p>
            <a:r>
              <a:rPr lang="x-none" dirty="0"/>
              <a:t>≥10 ilaç kullanımı %90 üzerinde ihtimal ile en az bir önemli ilaç-ilaç etkileşimine neden olacaktır.</a:t>
            </a:r>
          </a:p>
          <a:p>
            <a:endParaRPr lang="x-none" dirty="0"/>
          </a:p>
        </p:txBody>
      </p:sp>
    </p:spTree>
    <p:extLst>
      <p:ext uri="{BB962C8B-B14F-4D97-AF65-F5344CB8AC3E}">
        <p14:creationId xmlns:p14="http://schemas.microsoft.com/office/powerpoint/2010/main" val="571541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E52B1-56BD-2944-8303-3EC1C1755ED5}"/>
              </a:ext>
            </a:extLst>
          </p:cNvPr>
          <p:cNvSpPr>
            <a:spLocks noGrp="1"/>
          </p:cNvSpPr>
          <p:nvPr>
            <p:ph type="title"/>
          </p:nvPr>
        </p:nvSpPr>
        <p:spPr/>
        <p:txBody>
          <a:bodyPr/>
          <a:lstStyle/>
          <a:p>
            <a:r>
              <a:rPr lang="x-none" b="1" dirty="0"/>
              <a:t>Frailty (Kırılganlık)</a:t>
            </a:r>
          </a:p>
        </p:txBody>
      </p:sp>
      <p:sp>
        <p:nvSpPr>
          <p:cNvPr id="3" name="Content Placeholder 2">
            <a:extLst>
              <a:ext uri="{FF2B5EF4-FFF2-40B4-BE49-F238E27FC236}">
                <a16:creationId xmlns:a16="http://schemas.microsoft.com/office/drawing/2014/main" id="{BDDE9579-F7E5-5146-B498-82FECCD91167}"/>
              </a:ext>
            </a:extLst>
          </p:cNvPr>
          <p:cNvSpPr>
            <a:spLocks noGrp="1"/>
          </p:cNvSpPr>
          <p:nvPr>
            <p:ph idx="1"/>
          </p:nvPr>
        </p:nvSpPr>
        <p:spPr/>
        <p:txBody>
          <a:bodyPr/>
          <a:lstStyle/>
          <a:p>
            <a:r>
              <a:rPr lang="x-none" dirty="0"/>
              <a:t>Frailty, multipl organ sisteminde fizyolojik azalma ve buna bağlı olarak da stresörlere artmış duyarlılık ile karakterize durumdur. </a:t>
            </a:r>
          </a:p>
          <a:p>
            <a:r>
              <a:rPr lang="x-none" dirty="0"/>
              <a:t>Fonksiyonel azalma, hastaneye yatış ve ölüm gibi advers olaylarda artışa sebep olmaktadır.</a:t>
            </a:r>
          </a:p>
          <a:p>
            <a:r>
              <a:rPr lang="x-none" dirty="0"/>
              <a:t>İleri yaşlılar kronik düşük gradeli inflamasyona sahiptir. </a:t>
            </a:r>
            <a:r>
              <a:rPr lang="x-none" b="1" dirty="0"/>
              <a:t>(inflammaging) </a:t>
            </a:r>
          </a:p>
          <a:p>
            <a:r>
              <a:rPr lang="x-none" b="1" dirty="0"/>
              <a:t>KVH ve Frailty ortak risk faktörüne sahiptir.</a:t>
            </a:r>
          </a:p>
        </p:txBody>
      </p:sp>
    </p:spTree>
    <p:extLst>
      <p:ext uri="{BB962C8B-B14F-4D97-AF65-F5344CB8AC3E}">
        <p14:creationId xmlns:p14="http://schemas.microsoft.com/office/powerpoint/2010/main" val="2356091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36A82-2861-8448-9038-767D02CE1C57}"/>
              </a:ext>
            </a:extLst>
          </p:cNvPr>
          <p:cNvSpPr>
            <a:spLocks noGrp="1"/>
          </p:cNvSpPr>
          <p:nvPr>
            <p:ph type="title"/>
          </p:nvPr>
        </p:nvSpPr>
        <p:spPr/>
        <p:txBody>
          <a:bodyPr/>
          <a:lstStyle/>
          <a:p>
            <a:r>
              <a:rPr lang="x-none" b="1" dirty="0"/>
              <a:t>Frailty</a:t>
            </a:r>
          </a:p>
        </p:txBody>
      </p:sp>
      <p:sp>
        <p:nvSpPr>
          <p:cNvPr id="3" name="Content Placeholder 2">
            <a:extLst>
              <a:ext uri="{FF2B5EF4-FFF2-40B4-BE49-F238E27FC236}">
                <a16:creationId xmlns:a16="http://schemas.microsoft.com/office/drawing/2014/main" id="{2EA4F68F-03AA-CB46-A169-7D194C06CC3F}"/>
              </a:ext>
            </a:extLst>
          </p:cNvPr>
          <p:cNvSpPr>
            <a:spLocks noGrp="1"/>
          </p:cNvSpPr>
          <p:nvPr>
            <p:ph idx="1"/>
          </p:nvPr>
        </p:nvSpPr>
        <p:spPr/>
        <p:txBody>
          <a:bodyPr/>
          <a:lstStyle/>
          <a:p>
            <a:r>
              <a:rPr lang="x-none" dirty="0"/>
              <a:t>65-69 yaş %16, 80-84 yaş %22</a:t>
            </a:r>
          </a:p>
          <a:p>
            <a:r>
              <a:rPr lang="x-none" dirty="0"/>
              <a:t>Prevalans kadınlarda daha yüksek</a:t>
            </a:r>
          </a:p>
          <a:p>
            <a:r>
              <a:rPr lang="x-none" dirty="0"/>
              <a:t>Frailty için Fried Frailty Index, Rockwood Clinical Frailty Score, the Frail Scale en sık kullanılanlar</a:t>
            </a:r>
          </a:p>
          <a:p>
            <a:r>
              <a:rPr lang="x-none" dirty="0"/>
              <a:t>Mobilize yaşlılarda 4-6 metre yürüme testi (&lt;0.8 m/sn) de sıklıkla kullanılabilen test</a:t>
            </a:r>
          </a:p>
          <a:p>
            <a:r>
              <a:rPr lang="x-none" dirty="0"/>
              <a:t>AKS için optimal test için henüz konsensus yok</a:t>
            </a:r>
          </a:p>
        </p:txBody>
      </p:sp>
    </p:spTree>
    <p:extLst>
      <p:ext uri="{BB962C8B-B14F-4D97-AF65-F5344CB8AC3E}">
        <p14:creationId xmlns:p14="http://schemas.microsoft.com/office/powerpoint/2010/main" val="4176194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8A46F-2BDD-F64E-9521-A67F43E823DE}"/>
              </a:ext>
            </a:extLst>
          </p:cNvPr>
          <p:cNvSpPr>
            <a:spLocks noGrp="1"/>
          </p:cNvSpPr>
          <p:nvPr>
            <p:ph type="title"/>
          </p:nvPr>
        </p:nvSpPr>
        <p:spPr>
          <a:xfrm>
            <a:off x="144319" y="260373"/>
            <a:ext cx="11717105" cy="1325563"/>
          </a:xfrm>
        </p:spPr>
        <p:txBody>
          <a:bodyPr>
            <a:normAutofit/>
          </a:bodyPr>
          <a:lstStyle/>
          <a:p>
            <a:r>
              <a:rPr lang="en-US" b="1" dirty="0" err="1"/>
              <a:t>Yaşlı</a:t>
            </a:r>
            <a:r>
              <a:rPr lang="en-US" b="1" dirty="0"/>
              <a:t> </a:t>
            </a:r>
            <a:r>
              <a:rPr lang="en-US" b="1" dirty="0" err="1"/>
              <a:t>Erişkinlerde</a:t>
            </a:r>
            <a:r>
              <a:rPr lang="en-US" b="1" dirty="0"/>
              <a:t> </a:t>
            </a:r>
            <a:r>
              <a:rPr lang="en-US" b="1" dirty="0" err="1"/>
              <a:t>Kronik</a:t>
            </a:r>
            <a:r>
              <a:rPr lang="en-US" b="1" dirty="0"/>
              <a:t> </a:t>
            </a:r>
            <a:r>
              <a:rPr lang="en-US" b="1" dirty="0" err="1"/>
              <a:t>Koroner</a:t>
            </a:r>
            <a:r>
              <a:rPr lang="en-US" b="1" dirty="0"/>
              <a:t> </a:t>
            </a:r>
            <a:r>
              <a:rPr lang="en-US" b="1" dirty="0" err="1"/>
              <a:t>Hastalığın</a:t>
            </a:r>
            <a:r>
              <a:rPr lang="en-US" b="1" dirty="0"/>
              <a:t> </a:t>
            </a:r>
            <a:r>
              <a:rPr lang="en-US" b="1" dirty="0" err="1"/>
              <a:t>Tanısı</a:t>
            </a:r>
            <a:endParaRPr lang="x-none" dirty="0"/>
          </a:p>
        </p:txBody>
      </p:sp>
      <p:sp>
        <p:nvSpPr>
          <p:cNvPr id="3" name="Content Placeholder 2">
            <a:extLst>
              <a:ext uri="{FF2B5EF4-FFF2-40B4-BE49-F238E27FC236}">
                <a16:creationId xmlns:a16="http://schemas.microsoft.com/office/drawing/2014/main" id="{CCE23A89-ADDF-164B-A877-454C95E0AD42}"/>
              </a:ext>
            </a:extLst>
          </p:cNvPr>
          <p:cNvSpPr>
            <a:spLocks noGrp="1"/>
          </p:cNvSpPr>
          <p:nvPr>
            <p:ph idx="1"/>
          </p:nvPr>
        </p:nvSpPr>
        <p:spPr>
          <a:xfrm>
            <a:off x="314516" y="1825625"/>
            <a:ext cx="11677829" cy="4351338"/>
          </a:xfrm>
        </p:spPr>
        <p:txBody>
          <a:bodyPr>
            <a:normAutofit/>
          </a:bodyPr>
          <a:lstStyle/>
          <a:p>
            <a:r>
              <a:rPr lang="en-US" dirty="0" err="1"/>
              <a:t>Egzersiz</a:t>
            </a:r>
            <a:r>
              <a:rPr lang="en-US" dirty="0"/>
              <a:t> </a:t>
            </a:r>
            <a:r>
              <a:rPr lang="en-US" dirty="0" err="1"/>
              <a:t>stres</a:t>
            </a:r>
            <a:r>
              <a:rPr lang="en-US" dirty="0"/>
              <a:t> </a:t>
            </a:r>
            <a:r>
              <a:rPr lang="en-US" dirty="0" err="1"/>
              <a:t>testleri</a:t>
            </a:r>
            <a:r>
              <a:rPr lang="en-US" dirty="0"/>
              <a:t>, </a:t>
            </a:r>
            <a:r>
              <a:rPr lang="en-US" dirty="0" err="1"/>
              <a:t>azalmış</a:t>
            </a:r>
            <a:r>
              <a:rPr lang="en-US" dirty="0"/>
              <a:t> kas </a:t>
            </a:r>
            <a:r>
              <a:rPr lang="en-US" dirty="0" err="1"/>
              <a:t>kütlesi</a:t>
            </a:r>
            <a:r>
              <a:rPr lang="en-US" dirty="0"/>
              <a:t>, </a:t>
            </a:r>
            <a:r>
              <a:rPr lang="en-US" dirty="0" err="1"/>
              <a:t>düşük</a:t>
            </a:r>
            <a:r>
              <a:rPr lang="en-US" dirty="0"/>
              <a:t> </a:t>
            </a:r>
            <a:r>
              <a:rPr lang="en-US" dirty="0" err="1"/>
              <a:t>maksimum</a:t>
            </a:r>
            <a:r>
              <a:rPr lang="en-US" dirty="0"/>
              <a:t> </a:t>
            </a:r>
            <a:r>
              <a:rPr lang="en-US" dirty="0" err="1"/>
              <a:t>kalp</a:t>
            </a:r>
            <a:r>
              <a:rPr lang="en-US" dirty="0"/>
              <a:t> </a:t>
            </a:r>
            <a:r>
              <a:rPr lang="en-US" dirty="0" err="1"/>
              <a:t>hızı</a:t>
            </a:r>
            <a:r>
              <a:rPr lang="en-US" dirty="0"/>
              <a:t>,  </a:t>
            </a:r>
            <a:r>
              <a:rPr lang="en-US" dirty="0" err="1"/>
              <a:t>kas-iskelet</a:t>
            </a:r>
            <a:r>
              <a:rPr lang="en-US" dirty="0"/>
              <a:t> </a:t>
            </a:r>
            <a:r>
              <a:rPr lang="en-US" dirty="0" err="1"/>
              <a:t>ağrısı</a:t>
            </a:r>
            <a:r>
              <a:rPr lang="en-US" dirty="0"/>
              <a:t>, </a:t>
            </a:r>
            <a:r>
              <a:rPr lang="en-US" dirty="0" err="1"/>
              <a:t>dengesizlik</a:t>
            </a:r>
            <a:r>
              <a:rPr lang="en-US" dirty="0"/>
              <a:t> </a:t>
            </a:r>
            <a:r>
              <a:rPr lang="en-US" dirty="0" err="1"/>
              <a:t>ve</a:t>
            </a:r>
            <a:r>
              <a:rPr lang="en-US" dirty="0"/>
              <a:t> </a:t>
            </a:r>
            <a:r>
              <a:rPr lang="en-US" dirty="0" err="1"/>
              <a:t>bazal</a:t>
            </a:r>
            <a:r>
              <a:rPr lang="en-US" dirty="0"/>
              <a:t> EKG </a:t>
            </a:r>
            <a:r>
              <a:rPr lang="en-US" dirty="0" err="1"/>
              <a:t>anormallikleri</a:t>
            </a:r>
            <a:r>
              <a:rPr lang="en-US" dirty="0"/>
              <a:t> </a:t>
            </a:r>
            <a:r>
              <a:rPr lang="en-US" dirty="0" err="1"/>
              <a:t>nedeniyle</a:t>
            </a:r>
            <a:r>
              <a:rPr lang="en-US" dirty="0"/>
              <a:t> </a:t>
            </a:r>
            <a:r>
              <a:rPr lang="en-US" dirty="0" err="1"/>
              <a:t>yaşlılarda</a:t>
            </a:r>
            <a:r>
              <a:rPr lang="en-US" dirty="0"/>
              <a:t> </a:t>
            </a:r>
            <a:r>
              <a:rPr lang="en-US" dirty="0" err="1"/>
              <a:t>sıklıkla</a:t>
            </a:r>
            <a:r>
              <a:rPr lang="en-US" dirty="0"/>
              <a:t> </a:t>
            </a:r>
            <a:r>
              <a:rPr lang="en-US" dirty="0" err="1"/>
              <a:t>kısıtlı</a:t>
            </a:r>
            <a:r>
              <a:rPr lang="en-US" dirty="0"/>
              <a:t> </a:t>
            </a:r>
            <a:r>
              <a:rPr lang="en-US" dirty="0" err="1"/>
              <a:t>uygulanabilirliğe</a:t>
            </a:r>
            <a:r>
              <a:rPr lang="en-US" dirty="0"/>
              <a:t> </a:t>
            </a:r>
            <a:r>
              <a:rPr lang="en-US" dirty="0" err="1"/>
              <a:t>sahiptir</a:t>
            </a:r>
            <a:r>
              <a:rPr lang="en-US" dirty="0"/>
              <a:t>.</a:t>
            </a:r>
          </a:p>
          <a:p>
            <a:endParaRPr lang="en-US" dirty="0"/>
          </a:p>
          <a:p>
            <a:r>
              <a:rPr lang="en-US" dirty="0"/>
              <a:t>Bu </a:t>
            </a:r>
            <a:r>
              <a:rPr lang="en-US" dirty="0" err="1"/>
              <a:t>nedenle</a:t>
            </a:r>
            <a:r>
              <a:rPr lang="en-US" dirty="0"/>
              <a:t>, </a:t>
            </a:r>
            <a:r>
              <a:rPr lang="en-US" dirty="0" err="1"/>
              <a:t>farmakolojik</a:t>
            </a:r>
            <a:r>
              <a:rPr lang="en-US" dirty="0"/>
              <a:t> </a:t>
            </a:r>
            <a:r>
              <a:rPr lang="en-US" dirty="0" err="1"/>
              <a:t>stres</a:t>
            </a:r>
            <a:r>
              <a:rPr lang="en-US" dirty="0"/>
              <a:t> </a:t>
            </a:r>
            <a:r>
              <a:rPr lang="en-US" dirty="0" err="1"/>
              <a:t>testleri</a:t>
            </a:r>
            <a:r>
              <a:rPr lang="en-US" dirty="0"/>
              <a:t> EKG, </a:t>
            </a:r>
            <a:r>
              <a:rPr lang="en-US" dirty="0" err="1"/>
              <a:t>miyokard</a:t>
            </a:r>
            <a:r>
              <a:rPr lang="en-US" dirty="0"/>
              <a:t> </a:t>
            </a:r>
            <a:r>
              <a:rPr lang="en-US" dirty="0" err="1"/>
              <a:t>perfüzyon</a:t>
            </a:r>
            <a:r>
              <a:rPr lang="en-US" dirty="0"/>
              <a:t> </a:t>
            </a:r>
            <a:r>
              <a:rPr lang="en-US" dirty="0" err="1"/>
              <a:t>görüntüleme</a:t>
            </a:r>
            <a:r>
              <a:rPr lang="en-US" dirty="0"/>
              <a:t> </a:t>
            </a:r>
            <a:r>
              <a:rPr lang="en-US" dirty="0" err="1"/>
              <a:t>veya</a:t>
            </a:r>
            <a:r>
              <a:rPr lang="en-US" dirty="0"/>
              <a:t> </a:t>
            </a:r>
            <a:r>
              <a:rPr lang="en-US" dirty="0" err="1"/>
              <a:t>ekokardiyografi</a:t>
            </a:r>
            <a:r>
              <a:rPr lang="en-US" dirty="0"/>
              <a:t> </a:t>
            </a:r>
            <a:r>
              <a:rPr lang="en-US" dirty="0" err="1"/>
              <a:t>ile</a:t>
            </a:r>
            <a:r>
              <a:rPr lang="en-US" dirty="0"/>
              <a:t> </a:t>
            </a:r>
            <a:r>
              <a:rPr lang="en-US" dirty="0" err="1"/>
              <a:t>birlikte</a:t>
            </a:r>
            <a:r>
              <a:rPr lang="en-US" dirty="0"/>
              <a:t> </a:t>
            </a:r>
            <a:r>
              <a:rPr lang="en-US" dirty="0" err="1"/>
              <a:t>egzersiz</a:t>
            </a:r>
            <a:r>
              <a:rPr lang="en-US" dirty="0"/>
              <a:t> </a:t>
            </a:r>
            <a:r>
              <a:rPr lang="en-US" dirty="0" err="1"/>
              <a:t>testine</a:t>
            </a:r>
            <a:r>
              <a:rPr lang="en-US" dirty="0"/>
              <a:t> </a:t>
            </a:r>
            <a:r>
              <a:rPr lang="en-US" dirty="0" err="1"/>
              <a:t>alternatif</a:t>
            </a:r>
            <a:r>
              <a:rPr lang="en-US" dirty="0"/>
              <a:t> </a:t>
            </a:r>
            <a:r>
              <a:rPr lang="en-US" dirty="0" err="1"/>
              <a:t>olarak</a:t>
            </a:r>
            <a:r>
              <a:rPr lang="en-US" dirty="0"/>
              <a:t> </a:t>
            </a:r>
            <a:r>
              <a:rPr lang="en-US" dirty="0" err="1"/>
              <a:t>kullanılabilir</a:t>
            </a:r>
            <a:r>
              <a:rPr lang="en-US" dirty="0"/>
              <a:t>. </a:t>
            </a:r>
            <a:r>
              <a:rPr lang="en-US" dirty="0" err="1"/>
              <a:t>Koroner</a:t>
            </a:r>
            <a:r>
              <a:rPr lang="en-US" dirty="0"/>
              <a:t> </a:t>
            </a:r>
            <a:r>
              <a:rPr lang="en-US" dirty="0" err="1"/>
              <a:t>bilgisayarlı</a:t>
            </a:r>
            <a:r>
              <a:rPr lang="en-US" dirty="0"/>
              <a:t> </a:t>
            </a:r>
            <a:r>
              <a:rPr lang="en-US" dirty="0" err="1"/>
              <a:t>tomografi</a:t>
            </a:r>
            <a:r>
              <a:rPr lang="en-US" dirty="0"/>
              <a:t> </a:t>
            </a:r>
            <a:r>
              <a:rPr lang="en-US" dirty="0" err="1"/>
              <a:t>anjiyografisi</a:t>
            </a:r>
            <a:r>
              <a:rPr lang="en-US" dirty="0"/>
              <a:t> (CCTA), </a:t>
            </a:r>
            <a:r>
              <a:rPr lang="en-US" dirty="0" err="1"/>
              <a:t>yaşlı</a:t>
            </a:r>
            <a:r>
              <a:rPr lang="en-US" dirty="0"/>
              <a:t> </a:t>
            </a:r>
            <a:r>
              <a:rPr lang="en-US" dirty="0" err="1"/>
              <a:t>bireylerde</a:t>
            </a:r>
            <a:r>
              <a:rPr lang="en-US" dirty="0"/>
              <a:t> </a:t>
            </a:r>
            <a:r>
              <a:rPr lang="en-US" dirty="0" err="1"/>
              <a:t>yüksek</a:t>
            </a:r>
            <a:r>
              <a:rPr lang="en-US" dirty="0"/>
              <a:t> </a:t>
            </a:r>
            <a:r>
              <a:rPr lang="en-US" dirty="0" err="1"/>
              <a:t>kalsifik</a:t>
            </a:r>
            <a:r>
              <a:rPr lang="en-US" dirty="0"/>
              <a:t> </a:t>
            </a:r>
            <a:r>
              <a:rPr lang="en-US" dirty="0" err="1"/>
              <a:t>plaklar</a:t>
            </a:r>
            <a:r>
              <a:rPr lang="en-US" dirty="0"/>
              <a:t> </a:t>
            </a:r>
            <a:r>
              <a:rPr lang="en-US" dirty="0" err="1"/>
              <a:t>veya</a:t>
            </a:r>
            <a:r>
              <a:rPr lang="en-US" dirty="0"/>
              <a:t> </a:t>
            </a:r>
            <a:r>
              <a:rPr lang="en-US" dirty="0" err="1"/>
              <a:t>hareket</a:t>
            </a:r>
            <a:r>
              <a:rPr lang="en-US" dirty="0"/>
              <a:t> </a:t>
            </a:r>
            <a:r>
              <a:rPr lang="en-US" dirty="0" err="1"/>
              <a:t>artefaktları</a:t>
            </a:r>
            <a:r>
              <a:rPr lang="en-US" dirty="0"/>
              <a:t> </a:t>
            </a:r>
            <a:r>
              <a:rPr lang="en-US" dirty="0" err="1"/>
              <a:t>nedeniyle</a:t>
            </a:r>
            <a:r>
              <a:rPr lang="en-US" dirty="0"/>
              <a:t> </a:t>
            </a:r>
            <a:r>
              <a:rPr lang="en-US" dirty="0" err="1"/>
              <a:t>değerlendirilemeyen</a:t>
            </a:r>
            <a:r>
              <a:rPr lang="en-US" dirty="0"/>
              <a:t> </a:t>
            </a:r>
            <a:r>
              <a:rPr lang="en-US" dirty="0" err="1"/>
              <a:t>görüntülere</a:t>
            </a:r>
            <a:r>
              <a:rPr lang="en-US" dirty="0"/>
              <a:t> </a:t>
            </a:r>
            <a:r>
              <a:rPr lang="en-US" dirty="0" err="1"/>
              <a:t>daha</a:t>
            </a:r>
            <a:r>
              <a:rPr lang="en-US" dirty="0"/>
              <a:t> </a:t>
            </a:r>
            <a:r>
              <a:rPr lang="en-US" dirty="0" err="1"/>
              <a:t>yatkındır</a:t>
            </a:r>
            <a:r>
              <a:rPr lang="en-US" dirty="0"/>
              <a:t>.</a:t>
            </a:r>
            <a:endParaRPr lang="x-none" dirty="0"/>
          </a:p>
        </p:txBody>
      </p:sp>
    </p:spTree>
    <p:extLst>
      <p:ext uri="{BB962C8B-B14F-4D97-AF65-F5344CB8AC3E}">
        <p14:creationId xmlns:p14="http://schemas.microsoft.com/office/powerpoint/2010/main" val="2145942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8C2D-0154-E043-BF36-9266AF6E1564}"/>
              </a:ext>
            </a:extLst>
          </p:cNvPr>
          <p:cNvSpPr>
            <a:spLocks noGrp="1"/>
          </p:cNvSpPr>
          <p:nvPr>
            <p:ph type="title"/>
          </p:nvPr>
        </p:nvSpPr>
        <p:spPr>
          <a:xfrm>
            <a:off x="144320" y="168714"/>
            <a:ext cx="11834934" cy="1325563"/>
          </a:xfrm>
        </p:spPr>
        <p:txBody>
          <a:bodyPr>
            <a:normAutofit/>
          </a:bodyPr>
          <a:lstStyle/>
          <a:p>
            <a:r>
              <a:rPr lang="en-US" b="1" dirty="0" err="1"/>
              <a:t>Yaşlı</a:t>
            </a:r>
            <a:r>
              <a:rPr lang="en-US" b="1" dirty="0"/>
              <a:t> </a:t>
            </a:r>
            <a:r>
              <a:rPr lang="en-US" b="1" dirty="0" err="1"/>
              <a:t>Erişkinlerde</a:t>
            </a:r>
            <a:r>
              <a:rPr lang="en-US" b="1" dirty="0"/>
              <a:t> </a:t>
            </a:r>
            <a:r>
              <a:rPr lang="en-US" b="1" dirty="0" err="1"/>
              <a:t>Kronik</a:t>
            </a:r>
            <a:r>
              <a:rPr lang="en-US" b="1" dirty="0"/>
              <a:t> </a:t>
            </a:r>
            <a:r>
              <a:rPr lang="en-US" b="1" dirty="0" err="1"/>
              <a:t>Koroner</a:t>
            </a:r>
            <a:r>
              <a:rPr lang="en-US" b="1" dirty="0"/>
              <a:t> </a:t>
            </a:r>
            <a:r>
              <a:rPr lang="en-US" b="1" dirty="0" err="1"/>
              <a:t>Hastalığın</a:t>
            </a:r>
            <a:r>
              <a:rPr lang="en-US" b="1" dirty="0"/>
              <a:t> </a:t>
            </a:r>
            <a:r>
              <a:rPr lang="en-US" b="1" dirty="0" err="1"/>
              <a:t>Tanısı</a:t>
            </a:r>
            <a:endParaRPr lang="x-none" dirty="0"/>
          </a:p>
        </p:txBody>
      </p:sp>
      <p:sp>
        <p:nvSpPr>
          <p:cNvPr id="3" name="Content Placeholder 2">
            <a:extLst>
              <a:ext uri="{FF2B5EF4-FFF2-40B4-BE49-F238E27FC236}">
                <a16:creationId xmlns:a16="http://schemas.microsoft.com/office/drawing/2014/main" id="{014ACA0F-0885-D242-BF7B-FAD6094D6BD3}"/>
              </a:ext>
            </a:extLst>
          </p:cNvPr>
          <p:cNvSpPr>
            <a:spLocks noGrp="1"/>
          </p:cNvSpPr>
          <p:nvPr>
            <p:ph idx="1"/>
          </p:nvPr>
        </p:nvSpPr>
        <p:spPr>
          <a:xfrm>
            <a:off x="144320" y="1956565"/>
            <a:ext cx="12047680" cy="4351338"/>
          </a:xfrm>
        </p:spPr>
        <p:txBody>
          <a:bodyPr>
            <a:normAutofit/>
          </a:bodyPr>
          <a:lstStyle/>
          <a:p>
            <a:r>
              <a:rPr lang="en-US" dirty="0" err="1"/>
              <a:t>Güncel</a:t>
            </a:r>
            <a:r>
              <a:rPr lang="en-US" dirty="0"/>
              <a:t> </a:t>
            </a:r>
            <a:r>
              <a:rPr lang="en-US" dirty="0" err="1"/>
              <a:t>kılavuzlar</a:t>
            </a:r>
            <a:r>
              <a:rPr lang="en-US" dirty="0"/>
              <a:t>, </a:t>
            </a:r>
            <a:r>
              <a:rPr lang="en-US" dirty="0" err="1"/>
              <a:t>CCTA’nın</a:t>
            </a:r>
            <a:r>
              <a:rPr lang="en-US" dirty="0"/>
              <a:t> 65 </a:t>
            </a:r>
            <a:r>
              <a:rPr lang="en-US" dirty="0" err="1"/>
              <a:t>yaş</a:t>
            </a:r>
            <a:r>
              <a:rPr lang="en-US" dirty="0"/>
              <a:t> </a:t>
            </a:r>
            <a:r>
              <a:rPr lang="en-US" dirty="0" err="1"/>
              <a:t>altı</a:t>
            </a:r>
            <a:r>
              <a:rPr lang="en-US" dirty="0"/>
              <a:t> </a:t>
            </a:r>
            <a:r>
              <a:rPr lang="en-US" dirty="0" err="1"/>
              <a:t>hastalarda</a:t>
            </a:r>
            <a:r>
              <a:rPr lang="en-US" dirty="0"/>
              <a:t> </a:t>
            </a:r>
            <a:r>
              <a:rPr lang="en-US" dirty="0" err="1"/>
              <a:t>tercih</a:t>
            </a:r>
            <a:r>
              <a:rPr lang="en-US" dirty="0"/>
              <a:t> </a:t>
            </a:r>
            <a:r>
              <a:rPr lang="en-US" dirty="0" err="1"/>
              <a:t>edilmesini</a:t>
            </a:r>
            <a:r>
              <a:rPr lang="en-US" dirty="0"/>
              <a:t> </a:t>
            </a:r>
            <a:r>
              <a:rPr lang="en-US" dirty="0" err="1"/>
              <a:t>önermektedir</a:t>
            </a:r>
            <a:r>
              <a:rPr lang="en-US" dirty="0"/>
              <a:t>; </a:t>
            </a:r>
            <a:r>
              <a:rPr lang="en-US" dirty="0" err="1"/>
              <a:t>ancak</a:t>
            </a:r>
            <a:r>
              <a:rPr lang="en-US" dirty="0"/>
              <a:t> </a:t>
            </a:r>
            <a:r>
              <a:rPr lang="en-US" dirty="0" err="1"/>
              <a:t>yaşlı</a:t>
            </a:r>
            <a:r>
              <a:rPr lang="en-US" dirty="0"/>
              <a:t> </a:t>
            </a:r>
            <a:r>
              <a:rPr lang="en-US" dirty="0" err="1"/>
              <a:t>bireylerde</a:t>
            </a:r>
            <a:r>
              <a:rPr lang="en-US" dirty="0"/>
              <a:t>  </a:t>
            </a:r>
            <a:r>
              <a:rPr lang="en-US" dirty="0" err="1"/>
              <a:t>genellenebilirliği</a:t>
            </a:r>
            <a:r>
              <a:rPr lang="en-US" dirty="0"/>
              <a:t> </a:t>
            </a:r>
            <a:r>
              <a:rPr lang="en-US" dirty="0" err="1"/>
              <a:t>değerlendirmek</a:t>
            </a:r>
            <a:r>
              <a:rPr lang="en-US" dirty="0"/>
              <a:t> </a:t>
            </a:r>
            <a:r>
              <a:rPr lang="en-US" dirty="0" err="1"/>
              <a:t>için</a:t>
            </a:r>
            <a:r>
              <a:rPr lang="en-US" dirty="0"/>
              <a:t> </a:t>
            </a:r>
            <a:r>
              <a:rPr lang="en-US" dirty="0" err="1"/>
              <a:t>daha</a:t>
            </a:r>
            <a:r>
              <a:rPr lang="en-US" dirty="0"/>
              <a:t> </a:t>
            </a:r>
            <a:r>
              <a:rPr lang="en-US" dirty="0" err="1"/>
              <a:t>fazla</a:t>
            </a:r>
            <a:r>
              <a:rPr lang="en-US" dirty="0"/>
              <a:t> </a:t>
            </a:r>
            <a:r>
              <a:rPr lang="en-US" dirty="0" err="1"/>
              <a:t>çalışmaya</a:t>
            </a:r>
            <a:r>
              <a:rPr lang="en-US" dirty="0"/>
              <a:t> </a:t>
            </a:r>
            <a:r>
              <a:rPr lang="en-US" dirty="0" err="1"/>
              <a:t>ihtiyaç</a:t>
            </a:r>
            <a:r>
              <a:rPr lang="en-US" dirty="0"/>
              <a:t> </a:t>
            </a:r>
            <a:r>
              <a:rPr lang="en-US" dirty="0" err="1"/>
              <a:t>vardır</a:t>
            </a:r>
            <a:r>
              <a:rPr lang="en-US" dirty="0"/>
              <a:t>. </a:t>
            </a:r>
          </a:p>
          <a:p>
            <a:endParaRPr lang="en-US" dirty="0"/>
          </a:p>
          <a:p>
            <a:r>
              <a:rPr lang="en-US" dirty="0" err="1"/>
              <a:t>Tanısal</a:t>
            </a:r>
            <a:r>
              <a:rPr lang="en-US" dirty="0"/>
              <a:t> </a:t>
            </a:r>
            <a:r>
              <a:rPr lang="en-US" dirty="0" err="1"/>
              <a:t>koroner</a:t>
            </a:r>
            <a:r>
              <a:rPr lang="en-US" dirty="0"/>
              <a:t> </a:t>
            </a:r>
            <a:r>
              <a:rPr lang="en-US" dirty="0" err="1"/>
              <a:t>anjiyografi</a:t>
            </a:r>
            <a:r>
              <a:rPr lang="en-US" dirty="0"/>
              <a:t>, </a:t>
            </a:r>
            <a:r>
              <a:rPr lang="en-US" dirty="0" err="1"/>
              <a:t>perkütan</a:t>
            </a:r>
            <a:r>
              <a:rPr lang="en-US" dirty="0"/>
              <a:t> </a:t>
            </a:r>
            <a:r>
              <a:rPr lang="en-US" dirty="0" err="1"/>
              <a:t>koroner</a:t>
            </a:r>
            <a:r>
              <a:rPr lang="en-US" dirty="0"/>
              <a:t> </a:t>
            </a:r>
            <a:r>
              <a:rPr lang="en-US" dirty="0" err="1"/>
              <a:t>girişim</a:t>
            </a:r>
            <a:r>
              <a:rPr lang="en-US" dirty="0"/>
              <a:t> (PKG) </a:t>
            </a:r>
            <a:r>
              <a:rPr lang="en-US" dirty="0" err="1"/>
              <a:t>veya</a:t>
            </a:r>
            <a:r>
              <a:rPr lang="en-US" dirty="0"/>
              <a:t> </a:t>
            </a:r>
            <a:r>
              <a:rPr lang="en-US" dirty="0" err="1"/>
              <a:t>cerrahi</a:t>
            </a:r>
            <a:r>
              <a:rPr lang="en-US" dirty="0"/>
              <a:t> </a:t>
            </a:r>
            <a:r>
              <a:rPr lang="en-US" dirty="0" err="1"/>
              <a:t>revaskülarizasyon</a:t>
            </a:r>
            <a:r>
              <a:rPr lang="en-US" dirty="0"/>
              <a:t> </a:t>
            </a:r>
            <a:r>
              <a:rPr lang="en-US" dirty="0" err="1"/>
              <a:t>adaylığı</a:t>
            </a:r>
            <a:r>
              <a:rPr lang="en-US" dirty="0"/>
              <a:t> </a:t>
            </a:r>
            <a:r>
              <a:rPr lang="en-US" dirty="0" err="1"/>
              <a:t>bağlamında</a:t>
            </a:r>
            <a:r>
              <a:rPr lang="en-US" dirty="0"/>
              <a:t> </a:t>
            </a:r>
            <a:r>
              <a:rPr lang="en-US" dirty="0" err="1"/>
              <a:t>ve</a:t>
            </a:r>
            <a:r>
              <a:rPr lang="en-US" dirty="0"/>
              <a:t> </a:t>
            </a:r>
            <a:r>
              <a:rPr lang="en-US" dirty="0" err="1"/>
              <a:t>genel</a:t>
            </a:r>
            <a:r>
              <a:rPr lang="en-US" dirty="0"/>
              <a:t> </a:t>
            </a:r>
            <a:r>
              <a:rPr lang="en-US" dirty="0" err="1"/>
              <a:t>bakım</a:t>
            </a:r>
            <a:r>
              <a:rPr lang="en-US" dirty="0"/>
              <a:t> </a:t>
            </a:r>
            <a:r>
              <a:rPr lang="en-US" dirty="0" err="1"/>
              <a:t>hedefleri</a:t>
            </a:r>
            <a:r>
              <a:rPr lang="en-US" dirty="0"/>
              <a:t>  </a:t>
            </a:r>
            <a:r>
              <a:rPr lang="en-US" dirty="0" err="1"/>
              <a:t>dikkate</a:t>
            </a:r>
            <a:r>
              <a:rPr lang="en-US" dirty="0"/>
              <a:t> </a:t>
            </a:r>
            <a:r>
              <a:rPr lang="en-US" dirty="0" err="1"/>
              <a:t>alınarak</a:t>
            </a:r>
            <a:r>
              <a:rPr lang="en-US" dirty="0"/>
              <a:t> </a:t>
            </a:r>
            <a:r>
              <a:rPr lang="en-US" dirty="0" err="1"/>
              <a:t>düşünülmelidir</a:t>
            </a:r>
            <a:r>
              <a:rPr lang="en-US" dirty="0"/>
              <a:t>.</a:t>
            </a:r>
            <a:endParaRPr lang="x-none" dirty="0"/>
          </a:p>
        </p:txBody>
      </p:sp>
    </p:spTree>
    <p:extLst>
      <p:ext uri="{BB962C8B-B14F-4D97-AF65-F5344CB8AC3E}">
        <p14:creationId xmlns:p14="http://schemas.microsoft.com/office/powerpoint/2010/main" val="2008209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5F101-20F1-9446-BBB4-D685C032D7D5}"/>
              </a:ext>
            </a:extLst>
          </p:cNvPr>
          <p:cNvSpPr>
            <a:spLocks noGrp="1"/>
          </p:cNvSpPr>
          <p:nvPr>
            <p:ph type="title"/>
          </p:nvPr>
        </p:nvSpPr>
        <p:spPr/>
        <p:txBody>
          <a:bodyPr/>
          <a:lstStyle/>
          <a:p>
            <a:r>
              <a:rPr lang="x-none" b="1" dirty="0"/>
              <a:t>PRİMER KORUNMA &amp; SEKONDER KORUNMA</a:t>
            </a:r>
          </a:p>
        </p:txBody>
      </p:sp>
      <p:sp>
        <p:nvSpPr>
          <p:cNvPr id="3" name="Content Placeholder 2">
            <a:extLst>
              <a:ext uri="{FF2B5EF4-FFF2-40B4-BE49-F238E27FC236}">
                <a16:creationId xmlns:a16="http://schemas.microsoft.com/office/drawing/2014/main" id="{D70DF7DF-4240-B84B-B85A-9A8D01898016}"/>
              </a:ext>
            </a:extLst>
          </p:cNvPr>
          <p:cNvSpPr>
            <a:spLocks noGrp="1"/>
          </p:cNvSpPr>
          <p:nvPr>
            <p:ph idx="1"/>
          </p:nvPr>
        </p:nvSpPr>
        <p:spPr/>
        <p:txBody>
          <a:bodyPr/>
          <a:lstStyle/>
          <a:p>
            <a:endParaRPr lang="x-none" dirty="0"/>
          </a:p>
          <a:p>
            <a:endParaRPr lang="x-none" dirty="0"/>
          </a:p>
          <a:p>
            <a:r>
              <a:rPr lang="x-none" dirty="0"/>
              <a:t>Primer korunma: Herhangi bir klinik KV olay yaşamadan korunma</a:t>
            </a:r>
          </a:p>
          <a:p>
            <a:endParaRPr lang="x-none" dirty="0"/>
          </a:p>
          <a:p>
            <a:endParaRPr lang="x-none" dirty="0"/>
          </a:p>
          <a:p>
            <a:endParaRPr lang="x-none" dirty="0"/>
          </a:p>
          <a:p>
            <a:r>
              <a:rPr lang="x-none" dirty="0"/>
              <a:t>Sekonder korunma: MI, stroke sonrası tekrarlayan olaydan korunma</a:t>
            </a:r>
          </a:p>
        </p:txBody>
      </p:sp>
    </p:spTree>
    <p:extLst>
      <p:ext uri="{BB962C8B-B14F-4D97-AF65-F5344CB8AC3E}">
        <p14:creationId xmlns:p14="http://schemas.microsoft.com/office/powerpoint/2010/main" val="4112095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981B-EF62-FD4C-8CAA-2D3B270640E3}"/>
              </a:ext>
            </a:extLst>
          </p:cNvPr>
          <p:cNvSpPr>
            <a:spLocks noGrp="1"/>
          </p:cNvSpPr>
          <p:nvPr>
            <p:ph type="title"/>
          </p:nvPr>
        </p:nvSpPr>
        <p:spPr/>
        <p:txBody>
          <a:bodyPr/>
          <a:lstStyle/>
          <a:p>
            <a:r>
              <a:rPr lang="x-none" b="1" dirty="0"/>
              <a:t>YAŞLIDA KORONER ARTER HASTALIĞI YÖNETİMİ:</a:t>
            </a:r>
          </a:p>
        </p:txBody>
      </p:sp>
      <p:sp>
        <p:nvSpPr>
          <p:cNvPr id="3" name="Content Placeholder 2">
            <a:extLst>
              <a:ext uri="{FF2B5EF4-FFF2-40B4-BE49-F238E27FC236}">
                <a16:creationId xmlns:a16="http://schemas.microsoft.com/office/drawing/2014/main" id="{D5C0A4A3-0606-E44D-A348-8B0B1F2F8F19}"/>
              </a:ext>
            </a:extLst>
          </p:cNvPr>
          <p:cNvSpPr>
            <a:spLocks noGrp="1"/>
          </p:cNvSpPr>
          <p:nvPr>
            <p:ph idx="1"/>
          </p:nvPr>
        </p:nvSpPr>
        <p:spPr/>
        <p:txBody>
          <a:bodyPr/>
          <a:lstStyle/>
          <a:p>
            <a:r>
              <a:rPr lang="x-none" dirty="0"/>
              <a:t>Risk değerlendirme araçları:</a:t>
            </a:r>
          </a:p>
          <a:p>
            <a:pPr lvl="1"/>
            <a:r>
              <a:rPr lang="x-none" dirty="0"/>
              <a:t>Primer prevansiyonda yaş ciddi bir risk prediktörü ANCAK </a:t>
            </a:r>
            <a:r>
              <a:rPr lang="x-none" dirty="0">
                <a:solidFill>
                  <a:srgbClr val="FF0000"/>
                </a:solidFill>
              </a:rPr>
              <a:t>sadece yaş tek başına hastayı yüksek riske koymamaktadır. (PROSPER çalışması)</a:t>
            </a:r>
          </a:p>
          <a:p>
            <a:pPr lvl="1"/>
            <a:r>
              <a:rPr lang="x-none" dirty="0"/>
              <a:t>Yine de risk değerlendirme araçları yüksek KV riski bulunan ve potansiyel tedavi faydası görecek populasyonu ayırt etmede yardımcı olabilir.</a:t>
            </a:r>
          </a:p>
          <a:p>
            <a:pPr lvl="1"/>
            <a:r>
              <a:rPr lang="x-none" dirty="0">
                <a:solidFill>
                  <a:srgbClr val="FF0000"/>
                </a:solidFill>
              </a:rPr>
              <a:t>Genel populasyonda kullanılan risk değerlendirme araçları yaşlıda doğru sonuç vermez. Bazı KV risk faktörlerinin etkisi yaş ile azalırken, bazı non-KV risk faktörlerinin etkisi yaş ile artmaktadır.</a:t>
            </a:r>
          </a:p>
          <a:p>
            <a:pPr lvl="1"/>
            <a:r>
              <a:rPr lang="x-none" b="1" dirty="0"/>
              <a:t>Yaşlılarda advers ilaç olayları yüksek risk oluşturmakta hatta preventif tedavi faydasının önüne geçebilmektedir.</a:t>
            </a:r>
          </a:p>
        </p:txBody>
      </p:sp>
    </p:spTree>
    <p:extLst>
      <p:ext uri="{BB962C8B-B14F-4D97-AF65-F5344CB8AC3E}">
        <p14:creationId xmlns:p14="http://schemas.microsoft.com/office/powerpoint/2010/main" val="3116232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6791F-3613-0443-B967-244D87FDDA03}"/>
              </a:ext>
            </a:extLst>
          </p:cNvPr>
          <p:cNvSpPr>
            <a:spLocks noGrp="1"/>
          </p:cNvSpPr>
          <p:nvPr>
            <p:ph type="title"/>
          </p:nvPr>
        </p:nvSpPr>
        <p:spPr>
          <a:xfrm>
            <a:off x="118136" y="181809"/>
            <a:ext cx="11353800" cy="1325563"/>
          </a:xfrm>
        </p:spPr>
        <p:txBody>
          <a:bodyPr/>
          <a:lstStyle/>
          <a:p>
            <a:r>
              <a:rPr lang="x-none" b="1" dirty="0"/>
              <a:t>YAŞLIDA KORONER ARTER HASTALIĞI YÖNETİMİ:</a:t>
            </a:r>
          </a:p>
        </p:txBody>
      </p:sp>
      <p:sp>
        <p:nvSpPr>
          <p:cNvPr id="3" name="Content Placeholder 2">
            <a:extLst>
              <a:ext uri="{FF2B5EF4-FFF2-40B4-BE49-F238E27FC236}">
                <a16:creationId xmlns:a16="http://schemas.microsoft.com/office/drawing/2014/main" id="{474465CE-A08D-1447-A059-6C20B803F9F8}"/>
              </a:ext>
            </a:extLst>
          </p:cNvPr>
          <p:cNvSpPr>
            <a:spLocks noGrp="1"/>
          </p:cNvSpPr>
          <p:nvPr>
            <p:ph idx="1"/>
          </p:nvPr>
        </p:nvSpPr>
        <p:spPr>
          <a:xfrm>
            <a:off x="275241" y="2008941"/>
            <a:ext cx="10515600" cy="4351338"/>
          </a:xfrm>
        </p:spPr>
        <p:txBody>
          <a:bodyPr/>
          <a:lstStyle/>
          <a:p>
            <a:r>
              <a:rPr lang="x-none" dirty="0"/>
              <a:t>2021 yılında , SCORE2–OP KVH risk değerlendirme aracı 70 yaş üzerinde, 5-10 yıllık KVH riskini hem fatal hem nonfatal KV olaylar (MI,SVO) açısından valide edilmiştir</a:t>
            </a:r>
          </a:p>
          <a:p>
            <a:r>
              <a:rPr lang="x-none" dirty="0"/>
              <a:t>Cinsiyet ve coğrafik temelli olan skor; yaş, sigara içme durumu, sistolik kan basıncı, total kolestrol ve HDL gibi değerleri içermektedir.</a:t>
            </a:r>
          </a:p>
          <a:p>
            <a:r>
              <a:rPr lang="x-none" dirty="0"/>
              <a:t>Önleyici tedaviler bireysel olarak risk/fayda gözetilerek verilmelidir.</a:t>
            </a:r>
          </a:p>
          <a:p>
            <a:r>
              <a:rPr lang="x-none" dirty="0"/>
              <a:t>Yaşlılar için tedavi açısından eşik değerler yüksek tutulmuştur.</a:t>
            </a:r>
          </a:p>
        </p:txBody>
      </p:sp>
    </p:spTree>
    <p:extLst>
      <p:ext uri="{BB962C8B-B14F-4D97-AF65-F5344CB8AC3E}">
        <p14:creationId xmlns:p14="http://schemas.microsoft.com/office/powerpoint/2010/main" val="1816659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40B9-83BF-4C41-B9A6-8AB7E5E0521F}"/>
              </a:ext>
            </a:extLst>
          </p:cNvPr>
          <p:cNvSpPr>
            <a:spLocks noGrp="1"/>
          </p:cNvSpPr>
          <p:nvPr>
            <p:ph type="title"/>
          </p:nvPr>
        </p:nvSpPr>
        <p:spPr>
          <a:xfrm>
            <a:off x="487680" y="0"/>
            <a:ext cx="11490960" cy="1325563"/>
          </a:xfrm>
        </p:spPr>
        <p:txBody>
          <a:bodyPr/>
          <a:lstStyle/>
          <a:p>
            <a:r>
              <a:rPr lang="x-none" b="1" dirty="0"/>
              <a:t>YAŞLIDA KORONER ARTER HASTALIĞI YÖNETİMİ:</a:t>
            </a:r>
          </a:p>
        </p:txBody>
      </p:sp>
      <p:pic>
        <p:nvPicPr>
          <p:cNvPr id="5" name="Content Placeholder 4" descr="A close-up of a medical information&#10;&#10;Description automatically generated">
            <a:extLst>
              <a:ext uri="{FF2B5EF4-FFF2-40B4-BE49-F238E27FC236}">
                <a16:creationId xmlns:a16="http://schemas.microsoft.com/office/drawing/2014/main" id="{2463DCAD-5CEB-EA4F-AD9C-E71FC44DD471}"/>
              </a:ext>
            </a:extLst>
          </p:cNvPr>
          <p:cNvPicPr>
            <a:picLocks noGrp="1" noChangeAspect="1"/>
          </p:cNvPicPr>
          <p:nvPr>
            <p:ph idx="1"/>
          </p:nvPr>
        </p:nvPicPr>
        <p:blipFill>
          <a:blip r:embed="rId2"/>
          <a:stretch>
            <a:fillRect/>
          </a:stretch>
        </p:blipFill>
        <p:spPr>
          <a:xfrm>
            <a:off x="3441816" y="1101037"/>
            <a:ext cx="5308368" cy="5756963"/>
          </a:xfrm>
        </p:spPr>
      </p:pic>
    </p:spTree>
    <p:extLst>
      <p:ext uri="{BB962C8B-B14F-4D97-AF65-F5344CB8AC3E}">
        <p14:creationId xmlns:p14="http://schemas.microsoft.com/office/powerpoint/2010/main" val="256206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F6EF-9AED-714B-A3BD-73CDE369DCDE}"/>
              </a:ext>
            </a:extLst>
          </p:cNvPr>
          <p:cNvSpPr>
            <a:spLocks noGrp="1"/>
          </p:cNvSpPr>
          <p:nvPr>
            <p:ph type="title"/>
          </p:nvPr>
        </p:nvSpPr>
        <p:spPr/>
        <p:txBody>
          <a:bodyPr>
            <a:normAutofit/>
          </a:bodyPr>
          <a:lstStyle/>
          <a:p>
            <a:r>
              <a:rPr lang="x-none" sz="5400" dirty="0"/>
              <a:t>KORONER SENDROMLAR</a:t>
            </a:r>
          </a:p>
        </p:txBody>
      </p:sp>
      <p:sp>
        <p:nvSpPr>
          <p:cNvPr id="3" name="Content Placeholder 2">
            <a:extLst>
              <a:ext uri="{FF2B5EF4-FFF2-40B4-BE49-F238E27FC236}">
                <a16:creationId xmlns:a16="http://schemas.microsoft.com/office/drawing/2014/main" id="{75E3CD9B-0F1F-6F42-B926-AC5C1708455B}"/>
              </a:ext>
            </a:extLst>
          </p:cNvPr>
          <p:cNvSpPr>
            <a:spLocks noGrp="1"/>
          </p:cNvSpPr>
          <p:nvPr>
            <p:ph idx="1"/>
          </p:nvPr>
        </p:nvSpPr>
        <p:spPr/>
        <p:txBody>
          <a:bodyPr>
            <a:normAutofit/>
          </a:bodyPr>
          <a:lstStyle/>
          <a:p>
            <a:r>
              <a:rPr lang="x-none" sz="3600" dirty="0"/>
              <a:t>AKUT KORONER SENDROMLAR</a:t>
            </a:r>
          </a:p>
          <a:p>
            <a:pPr lvl="1"/>
            <a:r>
              <a:rPr lang="x-none" sz="3600" dirty="0"/>
              <a:t>Non ST AKS</a:t>
            </a:r>
          </a:p>
          <a:p>
            <a:pPr lvl="2"/>
            <a:r>
              <a:rPr lang="x-none" sz="3600" dirty="0"/>
              <a:t>USAP</a:t>
            </a:r>
          </a:p>
          <a:p>
            <a:pPr lvl="2"/>
            <a:r>
              <a:rPr lang="x-none" sz="3600" dirty="0"/>
              <a:t>NonSTMI</a:t>
            </a:r>
          </a:p>
          <a:p>
            <a:pPr lvl="1"/>
            <a:r>
              <a:rPr lang="x-none" sz="3600" dirty="0"/>
              <a:t>STEMI</a:t>
            </a:r>
          </a:p>
          <a:p>
            <a:pPr marL="457200" lvl="1" indent="0">
              <a:buNone/>
            </a:pPr>
            <a:endParaRPr lang="x-none" sz="3600" dirty="0"/>
          </a:p>
          <a:p>
            <a:r>
              <a:rPr lang="x-none" sz="3600" dirty="0"/>
              <a:t>KRONİK KORONER SENDROMLAR</a:t>
            </a:r>
          </a:p>
        </p:txBody>
      </p:sp>
      <p:sp>
        <p:nvSpPr>
          <p:cNvPr id="4" name="Rectangle 3">
            <a:extLst>
              <a:ext uri="{FF2B5EF4-FFF2-40B4-BE49-F238E27FC236}">
                <a16:creationId xmlns:a16="http://schemas.microsoft.com/office/drawing/2014/main" id="{C92AF2AA-FC30-5B4E-B793-80EF93E51431}"/>
              </a:ext>
            </a:extLst>
          </p:cNvPr>
          <p:cNvSpPr/>
          <p:nvPr/>
        </p:nvSpPr>
        <p:spPr>
          <a:xfrm>
            <a:off x="629392" y="4975761"/>
            <a:ext cx="7481455" cy="1201202"/>
          </a:xfrm>
          <a:prstGeom prst="rect">
            <a:avLst/>
          </a:prstGeom>
          <a:no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15431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6C30-E7A3-BB48-AFC5-8F558EE31707}"/>
              </a:ext>
            </a:extLst>
          </p:cNvPr>
          <p:cNvSpPr>
            <a:spLocks noGrp="1"/>
          </p:cNvSpPr>
          <p:nvPr>
            <p:ph type="title"/>
          </p:nvPr>
        </p:nvSpPr>
        <p:spPr/>
        <p:txBody>
          <a:bodyPr/>
          <a:lstStyle/>
          <a:p>
            <a:r>
              <a:rPr lang="x-none" b="1" dirty="0"/>
              <a:t>YAŞLIDA KORONER ARTER HASTALIĞI YÖNETİMİ:</a:t>
            </a:r>
          </a:p>
        </p:txBody>
      </p:sp>
      <p:sp>
        <p:nvSpPr>
          <p:cNvPr id="3" name="Content Placeholder 2">
            <a:extLst>
              <a:ext uri="{FF2B5EF4-FFF2-40B4-BE49-F238E27FC236}">
                <a16:creationId xmlns:a16="http://schemas.microsoft.com/office/drawing/2014/main" id="{E11524DF-062A-5645-98BE-1AD3826E547B}"/>
              </a:ext>
            </a:extLst>
          </p:cNvPr>
          <p:cNvSpPr>
            <a:spLocks noGrp="1"/>
          </p:cNvSpPr>
          <p:nvPr>
            <p:ph idx="1"/>
          </p:nvPr>
        </p:nvSpPr>
        <p:spPr/>
        <p:txBody>
          <a:bodyPr>
            <a:normAutofit fontScale="92500" lnSpcReduction="10000"/>
          </a:bodyPr>
          <a:lstStyle/>
          <a:p>
            <a:endParaRPr lang="x-none" dirty="0"/>
          </a:p>
          <a:p>
            <a:r>
              <a:rPr lang="x-none" dirty="0"/>
              <a:t>Primer Korunmada yaşlılarda en önemli nokta 10 yıllık KVH riskinden ziyade yaşam süresi temelli fayda esas alınmalıdır.</a:t>
            </a:r>
          </a:p>
          <a:p>
            <a:endParaRPr lang="x-none" dirty="0"/>
          </a:p>
          <a:p>
            <a:endParaRPr lang="x-none" dirty="0"/>
          </a:p>
          <a:p>
            <a:r>
              <a:rPr lang="x-none" dirty="0"/>
              <a:t>Primer prevansiyon için çok mu geç?</a:t>
            </a:r>
          </a:p>
          <a:p>
            <a:pPr lvl="1"/>
            <a:r>
              <a:rPr lang="x-none" dirty="0"/>
              <a:t>Primordiyal-primer prevansiyon stratejileri çok erken yaşta başlanmalı ancak hiç bir zaman da geç değildir.</a:t>
            </a:r>
          </a:p>
          <a:p>
            <a:pPr lvl="1"/>
            <a:r>
              <a:rPr lang="x-none" dirty="0"/>
              <a:t>2021 ESC korunma kılavuzunda 70 yaş üzerinde primer prevansiyonda fayda belirgin vurgulanmıştır. Tabi yine bireyselleştirme ile en iyi kanıtın olduğu ve günlük fonksiyonelliğe en az risk oluşturacak girişimlerin kullanılması vurgulanmıştır.</a:t>
            </a:r>
          </a:p>
        </p:txBody>
      </p:sp>
    </p:spTree>
    <p:extLst>
      <p:ext uri="{BB962C8B-B14F-4D97-AF65-F5344CB8AC3E}">
        <p14:creationId xmlns:p14="http://schemas.microsoft.com/office/powerpoint/2010/main" val="3333390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information&#10;&#10;Description automatically generated">
            <a:extLst>
              <a:ext uri="{FF2B5EF4-FFF2-40B4-BE49-F238E27FC236}">
                <a16:creationId xmlns:a16="http://schemas.microsoft.com/office/drawing/2014/main" id="{CFC01EC9-7487-EC48-8018-EA7FED663EFB}"/>
              </a:ext>
            </a:extLst>
          </p:cNvPr>
          <p:cNvPicPr>
            <a:picLocks noChangeAspect="1"/>
          </p:cNvPicPr>
          <p:nvPr/>
        </p:nvPicPr>
        <p:blipFill>
          <a:blip r:embed="rId2"/>
          <a:stretch>
            <a:fillRect/>
          </a:stretch>
        </p:blipFill>
        <p:spPr>
          <a:xfrm>
            <a:off x="1507490" y="0"/>
            <a:ext cx="8749030" cy="6848433"/>
          </a:xfrm>
          <a:prstGeom prst="rect">
            <a:avLst/>
          </a:prstGeom>
        </p:spPr>
      </p:pic>
    </p:spTree>
    <p:extLst>
      <p:ext uri="{BB962C8B-B14F-4D97-AF65-F5344CB8AC3E}">
        <p14:creationId xmlns:p14="http://schemas.microsoft.com/office/powerpoint/2010/main" val="1923298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D245-F5B6-8C43-BE5E-E6FAA84812EA}"/>
              </a:ext>
            </a:extLst>
          </p:cNvPr>
          <p:cNvSpPr>
            <a:spLocks noGrp="1"/>
          </p:cNvSpPr>
          <p:nvPr>
            <p:ph type="title"/>
          </p:nvPr>
        </p:nvSpPr>
        <p:spPr>
          <a:xfrm>
            <a:off x="182880" y="2103436"/>
            <a:ext cx="4495800" cy="1325563"/>
          </a:xfrm>
        </p:spPr>
        <p:txBody>
          <a:bodyPr>
            <a:normAutofit fontScale="90000"/>
          </a:bodyPr>
          <a:lstStyle/>
          <a:p>
            <a:r>
              <a:rPr lang="x-none" b="1" dirty="0"/>
              <a:t>PRİMER KORUNMADA YAKLAŞIM:</a:t>
            </a:r>
          </a:p>
        </p:txBody>
      </p:sp>
      <p:pic>
        <p:nvPicPr>
          <p:cNvPr id="5" name="Content Placeholder 4" descr="A screenshot of a medical report&#10;&#10;Description automatically generated">
            <a:extLst>
              <a:ext uri="{FF2B5EF4-FFF2-40B4-BE49-F238E27FC236}">
                <a16:creationId xmlns:a16="http://schemas.microsoft.com/office/drawing/2014/main" id="{357D9565-134E-BE42-9095-8BB007CBF84F}"/>
              </a:ext>
            </a:extLst>
          </p:cNvPr>
          <p:cNvPicPr>
            <a:picLocks noGrp="1" noChangeAspect="1"/>
          </p:cNvPicPr>
          <p:nvPr>
            <p:ph idx="1"/>
          </p:nvPr>
        </p:nvPicPr>
        <p:blipFill rotWithShape="1">
          <a:blip r:embed="rId2"/>
          <a:srcRect b="42618"/>
          <a:stretch/>
        </p:blipFill>
        <p:spPr>
          <a:xfrm>
            <a:off x="3261360" y="52458"/>
            <a:ext cx="8930640" cy="6753083"/>
          </a:xfrm>
        </p:spPr>
      </p:pic>
    </p:spTree>
    <p:extLst>
      <p:ext uri="{BB962C8B-B14F-4D97-AF65-F5344CB8AC3E}">
        <p14:creationId xmlns:p14="http://schemas.microsoft.com/office/powerpoint/2010/main" val="2203102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patient's flow&#10;&#10;Description automatically generated">
            <a:extLst>
              <a:ext uri="{FF2B5EF4-FFF2-40B4-BE49-F238E27FC236}">
                <a16:creationId xmlns:a16="http://schemas.microsoft.com/office/drawing/2014/main" id="{A181400C-E3D9-CF4F-8DC0-8853EBC93716}"/>
              </a:ext>
            </a:extLst>
          </p:cNvPr>
          <p:cNvPicPr>
            <a:picLocks noChangeAspect="1"/>
          </p:cNvPicPr>
          <p:nvPr/>
        </p:nvPicPr>
        <p:blipFill>
          <a:blip r:embed="rId2"/>
          <a:stretch>
            <a:fillRect/>
          </a:stretch>
        </p:blipFill>
        <p:spPr>
          <a:xfrm>
            <a:off x="442896" y="0"/>
            <a:ext cx="5447849" cy="6858000"/>
          </a:xfrm>
          <a:prstGeom prst="rect">
            <a:avLst/>
          </a:prstGeom>
        </p:spPr>
      </p:pic>
      <p:pic>
        <p:nvPicPr>
          <p:cNvPr id="11" name="Picture 10" descr="A screenshot of a medical survey&#10;&#10;Description automatically generated">
            <a:extLst>
              <a:ext uri="{FF2B5EF4-FFF2-40B4-BE49-F238E27FC236}">
                <a16:creationId xmlns:a16="http://schemas.microsoft.com/office/drawing/2014/main" id="{5B75B126-E2A4-A143-A024-D08251D0B7EC}"/>
              </a:ext>
            </a:extLst>
          </p:cNvPr>
          <p:cNvPicPr>
            <a:picLocks noChangeAspect="1"/>
          </p:cNvPicPr>
          <p:nvPr/>
        </p:nvPicPr>
        <p:blipFill>
          <a:blip r:embed="rId3"/>
          <a:stretch>
            <a:fillRect/>
          </a:stretch>
        </p:blipFill>
        <p:spPr>
          <a:xfrm>
            <a:off x="6443657" y="0"/>
            <a:ext cx="5748343" cy="4773478"/>
          </a:xfrm>
          <a:prstGeom prst="rect">
            <a:avLst/>
          </a:prstGeom>
        </p:spPr>
      </p:pic>
    </p:spTree>
    <p:extLst>
      <p:ext uri="{BB962C8B-B14F-4D97-AF65-F5344CB8AC3E}">
        <p14:creationId xmlns:p14="http://schemas.microsoft.com/office/powerpoint/2010/main" val="45100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9E6F-FDF6-DD41-BCA2-4A81DF9C565A}"/>
              </a:ext>
            </a:extLst>
          </p:cNvPr>
          <p:cNvSpPr>
            <a:spLocks noGrp="1"/>
          </p:cNvSpPr>
          <p:nvPr>
            <p:ph type="title"/>
          </p:nvPr>
        </p:nvSpPr>
        <p:spPr>
          <a:xfrm>
            <a:off x="2087880" y="-274955"/>
            <a:ext cx="7645056" cy="1325563"/>
          </a:xfrm>
        </p:spPr>
        <p:txBody>
          <a:bodyPr/>
          <a:lstStyle/>
          <a:p>
            <a:r>
              <a:rPr lang="x-none" b="1" dirty="0"/>
              <a:t>PRİMER KORUNMADA YAKLAŞIM </a:t>
            </a:r>
          </a:p>
        </p:txBody>
      </p:sp>
      <p:pic>
        <p:nvPicPr>
          <p:cNvPr id="4" name="Content Placeholder 4" descr="A screenshot of a medical report&#10;&#10;Description automatically generated">
            <a:extLst>
              <a:ext uri="{FF2B5EF4-FFF2-40B4-BE49-F238E27FC236}">
                <a16:creationId xmlns:a16="http://schemas.microsoft.com/office/drawing/2014/main" id="{6DFDC397-76FE-2942-834C-F57BE09DD4A5}"/>
              </a:ext>
            </a:extLst>
          </p:cNvPr>
          <p:cNvPicPr>
            <a:picLocks noChangeAspect="1"/>
          </p:cNvPicPr>
          <p:nvPr/>
        </p:nvPicPr>
        <p:blipFill rotWithShape="1">
          <a:blip r:embed="rId2"/>
          <a:srcRect t="57382"/>
          <a:stretch/>
        </p:blipFill>
        <p:spPr>
          <a:xfrm>
            <a:off x="1060925" y="1202413"/>
            <a:ext cx="10070150" cy="5655587"/>
          </a:xfrm>
          <a:prstGeom prst="rect">
            <a:avLst/>
          </a:prstGeom>
        </p:spPr>
      </p:pic>
      <p:pic>
        <p:nvPicPr>
          <p:cNvPr id="5" name="Picture 4" descr="A close up of a text&#10;&#10;Description automatically generated">
            <a:extLst>
              <a:ext uri="{FF2B5EF4-FFF2-40B4-BE49-F238E27FC236}">
                <a16:creationId xmlns:a16="http://schemas.microsoft.com/office/drawing/2014/main" id="{C07E90AB-3020-6042-BD63-660464406293}"/>
              </a:ext>
            </a:extLst>
          </p:cNvPr>
          <p:cNvPicPr>
            <a:picLocks noChangeAspect="1"/>
          </p:cNvPicPr>
          <p:nvPr/>
        </p:nvPicPr>
        <p:blipFill>
          <a:blip r:embed="rId3"/>
          <a:stretch>
            <a:fillRect/>
          </a:stretch>
        </p:blipFill>
        <p:spPr>
          <a:xfrm>
            <a:off x="4393320" y="893837"/>
            <a:ext cx="6248400" cy="5588000"/>
          </a:xfrm>
          <a:prstGeom prst="rect">
            <a:avLst/>
          </a:prstGeom>
        </p:spPr>
      </p:pic>
      <p:cxnSp>
        <p:nvCxnSpPr>
          <p:cNvPr id="7" name="Straight Connector 6">
            <a:extLst>
              <a:ext uri="{FF2B5EF4-FFF2-40B4-BE49-F238E27FC236}">
                <a16:creationId xmlns:a16="http://schemas.microsoft.com/office/drawing/2014/main" id="{06774A73-97FE-A74F-9410-6EE378E55AFD}"/>
              </a:ext>
            </a:extLst>
          </p:cNvPr>
          <p:cNvCxnSpPr/>
          <p:nvPr/>
        </p:nvCxnSpPr>
        <p:spPr>
          <a:xfrm>
            <a:off x="7172696" y="2624447"/>
            <a:ext cx="3028208" cy="0"/>
          </a:xfrm>
          <a:prstGeom prst="line">
            <a:avLst/>
          </a:prstGeom>
          <a:ln w="4762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77D969C9-9085-8F4F-B5FA-3DF96996198F}"/>
              </a:ext>
            </a:extLst>
          </p:cNvPr>
          <p:cNvCxnSpPr>
            <a:cxnSpLocks/>
          </p:cNvCxnSpPr>
          <p:nvPr/>
        </p:nvCxnSpPr>
        <p:spPr>
          <a:xfrm>
            <a:off x="4489312" y="2946180"/>
            <a:ext cx="5711592" cy="0"/>
          </a:xfrm>
          <a:prstGeom prst="line">
            <a:avLst/>
          </a:prstGeom>
          <a:ln w="4762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5EB4201F-A6EB-664B-9F61-26FD17328109}"/>
              </a:ext>
            </a:extLst>
          </p:cNvPr>
          <p:cNvCxnSpPr>
            <a:cxnSpLocks/>
          </p:cNvCxnSpPr>
          <p:nvPr/>
        </p:nvCxnSpPr>
        <p:spPr>
          <a:xfrm>
            <a:off x="4489312" y="3217113"/>
            <a:ext cx="5711592" cy="0"/>
          </a:xfrm>
          <a:prstGeom prst="line">
            <a:avLst/>
          </a:prstGeom>
          <a:ln w="47625"/>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5F0E5102-6AFC-4049-8BCB-5FE663937E1E}"/>
              </a:ext>
            </a:extLst>
          </p:cNvPr>
          <p:cNvCxnSpPr/>
          <p:nvPr/>
        </p:nvCxnSpPr>
        <p:spPr>
          <a:xfrm>
            <a:off x="6258296" y="3555780"/>
            <a:ext cx="3028208" cy="0"/>
          </a:xfrm>
          <a:prstGeom prst="line">
            <a:avLst/>
          </a:prstGeom>
          <a:ln w="4762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3AD0E1AD-4365-F946-9D9C-B20CFAA93BDD}"/>
              </a:ext>
            </a:extLst>
          </p:cNvPr>
          <p:cNvCxnSpPr>
            <a:cxnSpLocks/>
          </p:cNvCxnSpPr>
          <p:nvPr/>
        </p:nvCxnSpPr>
        <p:spPr>
          <a:xfrm>
            <a:off x="4489312" y="4097646"/>
            <a:ext cx="5711592" cy="0"/>
          </a:xfrm>
          <a:prstGeom prst="line">
            <a:avLst/>
          </a:prstGeom>
          <a:ln w="47625"/>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542B0F87-CDE5-834F-A21D-B9D37CBCB799}"/>
              </a:ext>
            </a:extLst>
          </p:cNvPr>
          <p:cNvCxnSpPr/>
          <p:nvPr/>
        </p:nvCxnSpPr>
        <p:spPr>
          <a:xfrm>
            <a:off x="7342029" y="3843646"/>
            <a:ext cx="3028208" cy="0"/>
          </a:xfrm>
          <a:prstGeom prst="line">
            <a:avLst/>
          </a:prstGeom>
          <a:ln w="47625"/>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0C377169-B329-124A-BBC0-BB1EFE7BEFD2}"/>
              </a:ext>
            </a:extLst>
          </p:cNvPr>
          <p:cNvCxnSpPr/>
          <p:nvPr/>
        </p:nvCxnSpPr>
        <p:spPr>
          <a:xfrm>
            <a:off x="4489312" y="4402447"/>
            <a:ext cx="3028208" cy="0"/>
          </a:xfrm>
          <a:prstGeom prst="line">
            <a:avLst/>
          </a:prstGeom>
          <a:ln w="4762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6632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ntr" presetSubtype="16"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information&#10;&#10;Description automatically generated">
            <a:extLst>
              <a:ext uri="{FF2B5EF4-FFF2-40B4-BE49-F238E27FC236}">
                <a16:creationId xmlns:a16="http://schemas.microsoft.com/office/drawing/2014/main" id="{214FFCC6-F5B3-FE4A-A4EA-50E63EF8CDB5}"/>
              </a:ext>
            </a:extLst>
          </p:cNvPr>
          <p:cNvPicPr>
            <a:picLocks noChangeAspect="1"/>
          </p:cNvPicPr>
          <p:nvPr/>
        </p:nvPicPr>
        <p:blipFill>
          <a:blip r:embed="rId2"/>
          <a:stretch>
            <a:fillRect/>
          </a:stretch>
        </p:blipFill>
        <p:spPr>
          <a:xfrm>
            <a:off x="0" y="324610"/>
            <a:ext cx="12192000" cy="6208779"/>
          </a:xfrm>
          <a:prstGeom prst="rect">
            <a:avLst/>
          </a:prstGeom>
        </p:spPr>
      </p:pic>
    </p:spTree>
    <p:extLst>
      <p:ext uri="{BB962C8B-B14F-4D97-AF65-F5344CB8AC3E}">
        <p14:creationId xmlns:p14="http://schemas.microsoft.com/office/powerpoint/2010/main" val="2400462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SEKONDER KORUNMADA TIBBİ TEDAVİLER</a:t>
            </a:r>
          </a:p>
        </p:txBody>
      </p:sp>
      <p:sp>
        <p:nvSpPr>
          <p:cNvPr id="3" name="Content Placeholder 2"/>
          <p:cNvSpPr>
            <a:spLocks noGrp="1"/>
          </p:cNvSpPr>
          <p:nvPr>
            <p:ph idx="1"/>
          </p:nvPr>
        </p:nvSpPr>
        <p:spPr/>
        <p:txBody>
          <a:bodyPr>
            <a:normAutofit/>
          </a:bodyPr>
          <a:lstStyle/>
          <a:p>
            <a:r>
              <a:rPr lang="en-US" dirty="0" err="1"/>
              <a:t>Yaşlanma</a:t>
            </a:r>
            <a:r>
              <a:rPr lang="en-US" dirty="0"/>
              <a:t>, </a:t>
            </a:r>
            <a:r>
              <a:rPr lang="en-US" dirty="0" err="1"/>
              <a:t>kronik</a:t>
            </a:r>
            <a:r>
              <a:rPr lang="en-US" dirty="0"/>
              <a:t> </a:t>
            </a:r>
            <a:r>
              <a:rPr lang="en-US" dirty="0" err="1"/>
              <a:t>koroner</a:t>
            </a:r>
            <a:r>
              <a:rPr lang="en-US" dirty="0"/>
              <a:t> </a:t>
            </a:r>
            <a:r>
              <a:rPr lang="en-US" dirty="0" err="1"/>
              <a:t>hastalıkta</a:t>
            </a:r>
            <a:r>
              <a:rPr lang="en-US" dirty="0"/>
              <a:t> </a:t>
            </a:r>
            <a:r>
              <a:rPr lang="en-US" dirty="0" err="1"/>
              <a:t>kullanılan</a:t>
            </a:r>
            <a:r>
              <a:rPr lang="en-US" dirty="0"/>
              <a:t> </a:t>
            </a:r>
            <a:r>
              <a:rPr lang="en-US" dirty="0" err="1"/>
              <a:t>ilaçların</a:t>
            </a:r>
            <a:r>
              <a:rPr lang="en-US" dirty="0"/>
              <a:t> </a:t>
            </a:r>
            <a:r>
              <a:rPr lang="en-US" dirty="0" err="1">
                <a:solidFill>
                  <a:srgbClr val="FF0000"/>
                </a:solidFill>
              </a:rPr>
              <a:t>farmakokinetik</a:t>
            </a:r>
            <a:r>
              <a:rPr lang="en-US" dirty="0">
                <a:solidFill>
                  <a:srgbClr val="FF0000"/>
                </a:solidFill>
              </a:rPr>
              <a:t> </a:t>
            </a:r>
            <a:r>
              <a:rPr lang="en-US" dirty="0" err="1">
                <a:solidFill>
                  <a:srgbClr val="FF0000"/>
                </a:solidFill>
              </a:rPr>
              <a:t>ve</a:t>
            </a:r>
            <a:r>
              <a:rPr lang="en-US" dirty="0">
                <a:solidFill>
                  <a:srgbClr val="FF0000"/>
                </a:solidFill>
              </a:rPr>
              <a:t> </a:t>
            </a:r>
            <a:r>
              <a:rPr lang="en-US" dirty="0" err="1">
                <a:solidFill>
                  <a:srgbClr val="FF0000"/>
                </a:solidFill>
              </a:rPr>
              <a:t>farmakodinamik</a:t>
            </a:r>
            <a:r>
              <a:rPr lang="en-US" dirty="0">
                <a:solidFill>
                  <a:srgbClr val="FF0000"/>
                </a:solidFill>
              </a:rPr>
              <a:t> </a:t>
            </a:r>
            <a:r>
              <a:rPr lang="en-US" dirty="0" err="1"/>
              <a:t>özelliklerinde</a:t>
            </a:r>
            <a:r>
              <a:rPr lang="en-US" dirty="0"/>
              <a:t> </a:t>
            </a:r>
            <a:r>
              <a:rPr lang="en-US" dirty="0" err="1">
                <a:solidFill>
                  <a:srgbClr val="FF0000"/>
                </a:solidFill>
              </a:rPr>
              <a:t>önemli</a:t>
            </a:r>
            <a:r>
              <a:rPr lang="en-US" dirty="0">
                <a:solidFill>
                  <a:srgbClr val="FF0000"/>
                </a:solidFill>
              </a:rPr>
              <a:t> </a:t>
            </a:r>
            <a:r>
              <a:rPr lang="en-US" dirty="0" err="1">
                <a:solidFill>
                  <a:srgbClr val="FF0000"/>
                </a:solidFill>
              </a:rPr>
              <a:t>değişikliklere</a:t>
            </a:r>
            <a:r>
              <a:rPr lang="en-US" dirty="0">
                <a:solidFill>
                  <a:srgbClr val="FF0000"/>
                </a:solidFill>
              </a:rPr>
              <a:t> </a:t>
            </a:r>
            <a:r>
              <a:rPr lang="en-US" dirty="0" err="1"/>
              <a:t>neden</a:t>
            </a:r>
            <a:r>
              <a:rPr lang="en-US" dirty="0"/>
              <a:t> </a:t>
            </a:r>
            <a:r>
              <a:rPr lang="en-US" dirty="0" err="1"/>
              <a:t>olur</a:t>
            </a:r>
            <a:r>
              <a:rPr lang="en-US" dirty="0"/>
              <a:t>.</a:t>
            </a:r>
          </a:p>
          <a:p>
            <a:r>
              <a:rPr lang="en-US" dirty="0" err="1"/>
              <a:t>Yaşlı</a:t>
            </a:r>
            <a:r>
              <a:rPr lang="en-US" dirty="0"/>
              <a:t> </a:t>
            </a:r>
            <a:r>
              <a:rPr lang="en-US" dirty="0" err="1"/>
              <a:t>bireylerde</a:t>
            </a:r>
            <a:r>
              <a:rPr lang="en-US" dirty="0"/>
              <a:t> </a:t>
            </a:r>
            <a:r>
              <a:rPr lang="en-US" b="1" dirty="0" err="1"/>
              <a:t>böbrek</a:t>
            </a:r>
            <a:r>
              <a:rPr lang="en-US" b="1" dirty="0"/>
              <a:t> </a:t>
            </a:r>
            <a:r>
              <a:rPr lang="en-US" b="1" dirty="0" err="1"/>
              <a:t>fonksiyonlarında</a:t>
            </a:r>
            <a:r>
              <a:rPr lang="en-US" b="1" dirty="0"/>
              <a:t> </a:t>
            </a:r>
            <a:r>
              <a:rPr lang="en-US" b="1" dirty="0" err="1"/>
              <a:t>azalma</a:t>
            </a:r>
            <a:r>
              <a:rPr lang="en-US" b="1" dirty="0"/>
              <a:t>, </a:t>
            </a:r>
            <a:r>
              <a:rPr lang="en-US" b="1" dirty="0" err="1"/>
              <a:t>karaciğer</a:t>
            </a:r>
            <a:r>
              <a:rPr lang="en-US" b="1" dirty="0"/>
              <a:t> </a:t>
            </a:r>
            <a:r>
              <a:rPr lang="en-US" b="1" dirty="0" err="1"/>
              <a:t>kan</a:t>
            </a:r>
            <a:r>
              <a:rPr lang="en-US" b="1" dirty="0"/>
              <a:t> </a:t>
            </a:r>
            <a:r>
              <a:rPr lang="en-US" b="1" dirty="0" err="1"/>
              <a:t>akımında</a:t>
            </a:r>
            <a:r>
              <a:rPr lang="en-US" b="1" dirty="0"/>
              <a:t> </a:t>
            </a:r>
            <a:r>
              <a:rPr lang="en-US" b="1" dirty="0" err="1"/>
              <a:t>düşüş</a:t>
            </a:r>
            <a:r>
              <a:rPr lang="en-US" b="1" dirty="0"/>
              <a:t>  </a:t>
            </a:r>
            <a:r>
              <a:rPr lang="en-US" b="1" dirty="0" err="1"/>
              <a:t>ve</a:t>
            </a:r>
            <a:r>
              <a:rPr lang="en-US" b="1" dirty="0"/>
              <a:t> kas </a:t>
            </a:r>
            <a:r>
              <a:rPr lang="en-US" b="1" dirty="0" err="1"/>
              <a:t>kütlesinde</a:t>
            </a:r>
            <a:r>
              <a:rPr lang="en-US" b="1" dirty="0"/>
              <a:t> </a:t>
            </a:r>
            <a:r>
              <a:rPr lang="en-US" b="1" dirty="0" err="1"/>
              <a:t>azalma</a:t>
            </a:r>
            <a:r>
              <a:rPr lang="en-US" b="1" dirty="0"/>
              <a:t> </a:t>
            </a:r>
            <a:r>
              <a:rPr lang="en-US" b="1" dirty="0" err="1"/>
              <a:t>ilaç</a:t>
            </a:r>
            <a:r>
              <a:rPr lang="en-US" b="1" dirty="0"/>
              <a:t> </a:t>
            </a:r>
            <a:r>
              <a:rPr lang="en-US" b="1" dirty="0" err="1"/>
              <a:t>metabolizmasını</a:t>
            </a:r>
            <a:r>
              <a:rPr lang="en-US" b="1" dirty="0"/>
              <a:t> </a:t>
            </a:r>
            <a:r>
              <a:rPr lang="en-US" b="1" dirty="0" err="1"/>
              <a:t>etkiler</a:t>
            </a:r>
            <a:r>
              <a:rPr lang="en-US" b="1" dirty="0"/>
              <a:t>.</a:t>
            </a:r>
          </a:p>
          <a:p>
            <a:r>
              <a:rPr lang="en-US" dirty="0"/>
              <a:t>Bu </a:t>
            </a:r>
            <a:r>
              <a:rPr lang="en-US" dirty="0" err="1"/>
              <a:t>nedenle</a:t>
            </a:r>
            <a:r>
              <a:rPr lang="en-US" dirty="0"/>
              <a:t>, </a:t>
            </a:r>
            <a:r>
              <a:rPr lang="en-US" dirty="0" err="1"/>
              <a:t>genç</a:t>
            </a:r>
            <a:r>
              <a:rPr lang="en-US" dirty="0"/>
              <a:t> </a:t>
            </a:r>
            <a:r>
              <a:rPr lang="en-US" dirty="0" err="1"/>
              <a:t>erişkinlerde</a:t>
            </a:r>
            <a:r>
              <a:rPr lang="en-US" dirty="0"/>
              <a:t> </a:t>
            </a:r>
            <a:r>
              <a:rPr lang="en-US" dirty="0" err="1"/>
              <a:t>etkinliği</a:t>
            </a:r>
            <a:r>
              <a:rPr lang="en-US" dirty="0"/>
              <a:t> </a:t>
            </a:r>
            <a:r>
              <a:rPr lang="en-US" dirty="0" err="1"/>
              <a:t>kanıtlanmış</a:t>
            </a:r>
            <a:r>
              <a:rPr lang="en-US" dirty="0"/>
              <a:t>  </a:t>
            </a:r>
            <a:r>
              <a:rPr lang="en-US" dirty="0" err="1"/>
              <a:t>tedaviler</a:t>
            </a:r>
            <a:r>
              <a:rPr lang="en-US" dirty="0"/>
              <a:t> </a:t>
            </a:r>
            <a:r>
              <a:rPr lang="en-US" dirty="0" err="1"/>
              <a:t>yaşlılarda</a:t>
            </a:r>
            <a:r>
              <a:rPr lang="en-US" dirty="0"/>
              <a:t> da </a:t>
            </a:r>
            <a:r>
              <a:rPr lang="en-US" dirty="0" err="1"/>
              <a:t>uygulanabilir</a:t>
            </a:r>
            <a:r>
              <a:rPr lang="en-US" dirty="0"/>
              <a:t> </a:t>
            </a:r>
            <a:r>
              <a:rPr lang="en-US" dirty="0" err="1"/>
              <a:t>olmakla</a:t>
            </a:r>
            <a:r>
              <a:rPr lang="en-US" dirty="0"/>
              <a:t> </a:t>
            </a:r>
            <a:r>
              <a:rPr lang="en-US" dirty="0" err="1"/>
              <a:t>birlikte</a:t>
            </a:r>
            <a:r>
              <a:rPr lang="en-US" dirty="0"/>
              <a:t>, </a:t>
            </a:r>
            <a:r>
              <a:rPr lang="en-US" b="1" dirty="0" err="1">
                <a:solidFill>
                  <a:srgbClr val="FF0000"/>
                </a:solidFill>
              </a:rPr>
              <a:t>doz</a:t>
            </a:r>
            <a:r>
              <a:rPr lang="en-US" b="1" dirty="0">
                <a:solidFill>
                  <a:srgbClr val="FF0000"/>
                </a:solidFill>
              </a:rPr>
              <a:t> </a:t>
            </a:r>
            <a:r>
              <a:rPr lang="en-US" b="1" dirty="0" err="1">
                <a:solidFill>
                  <a:srgbClr val="FF0000"/>
                </a:solidFill>
              </a:rPr>
              <a:t>ayarlamaları</a:t>
            </a:r>
            <a:r>
              <a:rPr lang="en-US" b="1" dirty="0">
                <a:solidFill>
                  <a:srgbClr val="FF0000"/>
                </a:solidFill>
              </a:rPr>
              <a:t> </a:t>
            </a:r>
            <a:r>
              <a:rPr lang="en-US" b="1" dirty="0" err="1">
                <a:solidFill>
                  <a:srgbClr val="FF0000"/>
                </a:solidFill>
              </a:rPr>
              <a:t>ve</a:t>
            </a:r>
            <a:r>
              <a:rPr lang="en-US" b="1" dirty="0">
                <a:solidFill>
                  <a:srgbClr val="FF0000"/>
                </a:solidFill>
              </a:rPr>
              <a:t> </a:t>
            </a:r>
            <a:r>
              <a:rPr lang="en-US" b="1" dirty="0" err="1">
                <a:solidFill>
                  <a:srgbClr val="FF0000"/>
                </a:solidFill>
              </a:rPr>
              <a:t>yan</a:t>
            </a:r>
            <a:r>
              <a:rPr lang="en-US" b="1" dirty="0">
                <a:solidFill>
                  <a:srgbClr val="FF0000"/>
                </a:solidFill>
              </a:rPr>
              <a:t> </a:t>
            </a:r>
            <a:r>
              <a:rPr lang="en-US" b="1" dirty="0" err="1">
                <a:solidFill>
                  <a:srgbClr val="FF0000"/>
                </a:solidFill>
              </a:rPr>
              <a:t>etki</a:t>
            </a:r>
            <a:r>
              <a:rPr lang="en-US" b="1" dirty="0">
                <a:solidFill>
                  <a:srgbClr val="FF0000"/>
                </a:solidFill>
              </a:rPr>
              <a:t> </a:t>
            </a:r>
            <a:r>
              <a:rPr lang="en-US" b="1" dirty="0" err="1">
                <a:solidFill>
                  <a:srgbClr val="FF0000"/>
                </a:solidFill>
              </a:rPr>
              <a:t>takibi</a:t>
            </a:r>
            <a:r>
              <a:rPr lang="en-US" b="1" dirty="0">
                <a:solidFill>
                  <a:srgbClr val="FF0000"/>
                </a:solidFill>
              </a:rPr>
              <a:t> </a:t>
            </a:r>
            <a:r>
              <a:rPr lang="en-US" b="1" dirty="0" err="1">
                <a:solidFill>
                  <a:srgbClr val="FF0000"/>
                </a:solidFill>
              </a:rPr>
              <a:t>büyük</a:t>
            </a:r>
            <a:r>
              <a:rPr lang="en-US" b="1" dirty="0">
                <a:solidFill>
                  <a:srgbClr val="FF0000"/>
                </a:solidFill>
              </a:rPr>
              <a:t> </a:t>
            </a:r>
            <a:r>
              <a:rPr lang="en-US" b="1" dirty="0" err="1">
                <a:solidFill>
                  <a:srgbClr val="FF0000"/>
                </a:solidFill>
              </a:rPr>
              <a:t>önem</a:t>
            </a:r>
            <a:r>
              <a:rPr lang="en-US" b="1" dirty="0">
                <a:solidFill>
                  <a:srgbClr val="FF0000"/>
                </a:solidFill>
              </a:rPr>
              <a:t> </a:t>
            </a:r>
            <a:r>
              <a:rPr lang="en-US" b="1" dirty="0" err="1">
                <a:solidFill>
                  <a:srgbClr val="FF0000"/>
                </a:solidFill>
              </a:rPr>
              <a:t>taşır</a:t>
            </a:r>
            <a:r>
              <a:rPr lang="en-US" b="1" dirty="0">
                <a:solidFill>
                  <a:srgbClr val="FF0000"/>
                </a:solidFill>
              </a:rPr>
              <a:t>.</a:t>
            </a:r>
            <a:br>
              <a:rPr lang="en-US" dirty="0"/>
            </a:br>
            <a:endParaRPr lang="en-US" dirty="0"/>
          </a:p>
        </p:txBody>
      </p:sp>
    </p:spTree>
    <p:extLst>
      <p:ext uri="{BB962C8B-B14F-4D97-AF65-F5344CB8AC3E}">
        <p14:creationId xmlns:p14="http://schemas.microsoft.com/office/powerpoint/2010/main" val="3557474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SEKONDER KORUMA</a:t>
            </a:r>
          </a:p>
        </p:txBody>
      </p:sp>
      <p:sp>
        <p:nvSpPr>
          <p:cNvPr id="3" name="Content Placeholder 2"/>
          <p:cNvSpPr>
            <a:spLocks noGrp="1"/>
          </p:cNvSpPr>
          <p:nvPr>
            <p:ph idx="1"/>
          </p:nvPr>
        </p:nvSpPr>
        <p:spPr/>
        <p:txBody>
          <a:bodyPr>
            <a:normAutofit lnSpcReduction="10000"/>
          </a:bodyPr>
          <a:lstStyle/>
          <a:p>
            <a:r>
              <a:rPr lang="en-US" dirty="0" err="1"/>
              <a:t>Koroner</a:t>
            </a:r>
            <a:r>
              <a:rPr lang="en-US" dirty="0"/>
              <a:t> </a:t>
            </a:r>
            <a:r>
              <a:rPr lang="en-US" dirty="0" err="1"/>
              <a:t>arter</a:t>
            </a:r>
            <a:r>
              <a:rPr lang="en-US" dirty="0"/>
              <a:t> </a:t>
            </a:r>
            <a:r>
              <a:rPr lang="en-US" dirty="0" err="1"/>
              <a:t>hastalığında</a:t>
            </a:r>
            <a:r>
              <a:rPr lang="en-US" dirty="0"/>
              <a:t> </a:t>
            </a:r>
            <a:r>
              <a:rPr lang="en-US" dirty="0" err="1"/>
              <a:t>birincil</a:t>
            </a:r>
            <a:r>
              <a:rPr lang="en-US" dirty="0"/>
              <a:t> </a:t>
            </a:r>
            <a:r>
              <a:rPr lang="en-US" dirty="0" err="1"/>
              <a:t>tedavi</a:t>
            </a:r>
            <a:r>
              <a:rPr lang="en-US" dirty="0"/>
              <a:t> </a:t>
            </a:r>
            <a:r>
              <a:rPr lang="en-US" dirty="0" err="1"/>
              <a:t>hedeflerinden</a:t>
            </a:r>
            <a:r>
              <a:rPr lang="en-US" dirty="0"/>
              <a:t> </a:t>
            </a:r>
            <a:r>
              <a:rPr lang="en-US" dirty="0" err="1"/>
              <a:t>biri</a:t>
            </a:r>
            <a:r>
              <a:rPr lang="en-US" dirty="0"/>
              <a:t>, </a:t>
            </a:r>
            <a:r>
              <a:rPr lang="en-US" dirty="0" err="1"/>
              <a:t>ikincil</a:t>
            </a:r>
            <a:r>
              <a:rPr lang="en-US" dirty="0"/>
              <a:t> </a:t>
            </a:r>
            <a:r>
              <a:rPr lang="en-US" dirty="0" err="1"/>
              <a:t>korunmadır</a:t>
            </a:r>
            <a:r>
              <a:rPr lang="en-US" dirty="0"/>
              <a:t>. Bu </a:t>
            </a:r>
            <a:r>
              <a:rPr lang="en-US" dirty="0" err="1"/>
              <a:t>amaçla</a:t>
            </a:r>
            <a:r>
              <a:rPr lang="en-US" dirty="0"/>
              <a:t> </a:t>
            </a:r>
            <a:r>
              <a:rPr lang="en-US" dirty="0" err="1"/>
              <a:t>statinler</a:t>
            </a:r>
            <a:r>
              <a:rPr lang="en-US" dirty="0"/>
              <a:t> </a:t>
            </a:r>
            <a:r>
              <a:rPr lang="en-US" dirty="0" err="1"/>
              <a:t>ve</a:t>
            </a:r>
            <a:r>
              <a:rPr lang="en-US" dirty="0"/>
              <a:t> antiplatelet </a:t>
            </a:r>
            <a:r>
              <a:rPr lang="en-US" dirty="0" err="1"/>
              <a:t>tedavi</a:t>
            </a:r>
            <a:r>
              <a:rPr lang="en-US" dirty="0"/>
              <a:t> </a:t>
            </a:r>
            <a:r>
              <a:rPr lang="en-US" dirty="0" err="1"/>
              <a:t>temel</a:t>
            </a:r>
            <a:r>
              <a:rPr lang="en-US" dirty="0"/>
              <a:t> </a:t>
            </a:r>
            <a:r>
              <a:rPr lang="en-US" dirty="0" err="1"/>
              <a:t>yaklaşımlardır</a:t>
            </a:r>
            <a:r>
              <a:rPr lang="en-US" dirty="0"/>
              <a:t>. </a:t>
            </a:r>
          </a:p>
          <a:p>
            <a:endParaRPr lang="en-US" dirty="0"/>
          </a:p>
          <a:p>
            <a:r>
              <a:rPr lang="en-US" dirty="0" err="1"/>
              <a:t>Amerikan</a:t>
            </a:r>
            <a:r>
              <a:rPr lang="en-US" dirty="0"/>
              <a:t> </a:t>
            </a:r>
            <a:r>
              <a:rPr lang="en-US" dirty="0" err="1"/>
              <a:t>Kalp</a:t>
            </a:r>
            <a:r>
              <a:rPr lang="en-US" dirty="0"/>
              <a:t> </a:t>
            </a:r>
            <a:r>
              <a:rPr lang="en-US" dirty="0" err="1"/>
              <a:t>Derneği</a:t>
            </a:r>
            <a:r>
              <a:rPr lang="en-US" dirty="0"/>
              <a:t> (AHA) </a:t>
            </a:r>
            <a:r>
              <a:rPr lang="en-US" dirty="0" err="1"/>
              <a:t>kılavuzları</a:t>
            </a:r>
            <a:r>
              <a:rPr lang="en-US" dirty="0"/>
              <a:t>, </a:t>
            </a:r>
            <a:r>
              <a:rPr lang="en-US" dirty="0" err="1"/>
              <a:t>yaşlı</a:t>
            </a:r>
            <a:r>
              <a:rPr lang="en-US" dirty="0"/>
              <a:t> </a:t>
            </a:r>
            <a:r>
              <a:rPr lang="en-US" dirty="0" err="1"/>
              <a:t>erişkinlerde</a:t>
            </a:r>
            <a:r>
              <a:rPr lang="en-US" dirty="0"/>
              <a:t> </a:t>
            </a:r>
            <a:r>
              <a:rPr lang="en-US" dirty="0" err="1"/>
              <a:t>orta</a:t>
            </a:r>
            <a:r>
              <a:rPr lang="en-US" dirty="0"/>
              <a:t> </a:t>
            </a:r>
            <a:r>
              <a:rPr lang="en-US" dirty="0" err="1"/>
              <a:t>veya</a:t>
            </a:r>
            <a:r>
              <a:rPr lang="en-US" dirty="0"/>
              <a:t> </a:t>
            </a:r>
            <a:r>
              <a:rPr lang="en-US" dirty="0" err="1"/>
              <a:t>yüksek</a:t>
            </a:r>
            <a:r>
              <a:rPr lang="en-US" dirty="0"/>
              <a:t> </a:t>
            </a:r>
            <a:r>
              <a:rPr lang="en-US" dirty="0" err="1"/>
              <a:t>yoğunluklu</a:t>
            </a:r>
            <a:r>
              <a:rPr lang="en-US" dirty="0"/>
              <a:t> statin </a:t>
            </a:r>
            <a:r>
              <a:rPr lang="en-US" dirty="0" err="1"/>
              <a:t>tedavisini</a:t>
            </a:r>
            <a:r>
              <a:rPr lang="en-US" dirty="0"/>
              <a:t> </a:t>
            </a:r>
            <a:r>
              <a:rPr lang="en-US" dirty="0" err="1"/>
              <a:t>önerirken</a:t>
            </a:r>
            <a:r>
              <a:rPr lang="en-US" dirty="0"/>
              <a:t>; </a:t>
            </a:r>
            <a:r>
              <a:rPr lang="en-US" dirty="0" err="1"/>
              <a:t>Avrupa</a:t>
            </a:r>
            <a:r>
              <a:rPr lang="en-US" dirty="0"/>
              <a:t> </a:t>
            </a:r>
            <a:r>
              <a:rPr lang="en-US" dirty="0" err="1"/>
              <a:t>kılavuzları</a:t>
            </a:r>
            <a:r>
              <a:rPr lang="en-US" dirty="0"/>
              <a:t>, </a:t>
            </a:r>
            <a:r>
              <a:rPr lang="en-US" dirty="0" err="1"/>
              <a:t>yaş</a:t>
            </a:r>
            <a:r>
              <a:rPr lang="en-US" dirty="0"/>
              <a:t> </a:t>
            </a:r>
            <a:r>
              <a:rPr lang="en-US" dirty="0" err="1"/>
              <a:t>farkı</a:t>
            </a:r>
            <a:r>
              <a:rPr lang="en-US" dirty="0"/>
              <a:t> </a:t>
            </a:r>
            <a:r>
              <a:rPr lang="en-US" dirty="0" err="1"/>
              <a:t>gözetmeksizin</a:t>
            </a:r>
            <a:r>
              <a:rPr lang="en-US" dirty="0"/>
              <a:t> </a:t>
            </a:r>
            <a:r>
              <a:rPr lang="en-US" dirty="0" err="1"/>
              <a:t>yüksek</a:t>
            </a:r>
            <a:r>
              <a:rPr lang="en-US" dirty="0"/>
              <a:t> </a:t>
            </a:r>
            <a:r>
              <a:rPr lang="en-US" dirty="0" err="1"/>
              <a:t>yoğunluklu</a:t>
            </a:r>
            <a:r>
              <a:rPr lang="en-US" dirty="0"/>
              <a:t> statin </a:t>
            </a:r>
            <a:r>
              <a:rPr lang="en-US" dirty="0" err="1"/>
              <a:t>kullanımını</a:t>
            </a:r>
            <a:r>
              <a:rPr lang="en-US" dirty="0"/>
              <a:t> </a:t>
            </a:r>
            <a:r>
              <a:rPr lang="en-US" dirty="0" err="1"/>
              <a:t>önermektedir</a:t>
            </a:r>
            <a:r>
              <a:rPr lang="en-US" dirty="0"/>
              <a:t>.</a:t>
            </a:r>
            <a:br>
              <a:rPr lang="en-US" dirty="0"/>
            </a:br>
            <a:br>
              <a:rPr lang="en-US" dirty="0"/>
            </a:br>
            <a:br>
              <a:rPr lang="en-US" dirty="0"/>
            </a:br>
            <a:endParaRPr lang="en-US" dirty="0"/>
          </a:p>
          <a:p>
            <a:endParaRPr lang="en-US" dirty="0"/>
          </a:p>
        </p:txBody>
      </p:sp>
    </p:spTree>
    <p:extLst>
      <p:ext uri="{BB962C8B-B14F-4D97-AF65-F5344CB8AC3E}">
        <p14:creationId xmlns:p14="http://schemas.microsoft.com/office/powerpoint/2010/main" val="2541898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98AE-1D2D-F74B-B3FA-20C70226A122}"/>
              </a:ext>
            </a:extLst>
          </p:cNvPr>
          <p:cNvSpPr>
            <a:spLocks noGrp="1"/>
          </p:cNvSpPr>
          <p:nvPr>
            <p:ph type="title"/>
          </p:nvPr>
        </p:nvSpPr>
        <p:spPr/>
        <p:txBody>
          <a:bodyPr/>
          <a:lstStyle/>
          <a:p>
            <a:r>
              <a:rPr lang="x-none" b="1" dirty="0"/>
              <a:t>SEKONDER KORUMA</a:t>
            </a:r>
          </a:p>
        </p:txBody>
      </p:sp>
      <p:sp>
        <p:nvSpPr>
          <p:cNvPr id="3" name="Content Placeholder 2">
            <a:extLst>
              <a:ext uri="{FF2B5EF4-FFF2-40B4-BE49-F238E27FC236}">
                <a16:creationId xmlns:a16="http://schemas.microsoft.com/office/drawing/2014/main" id="{DF070F51-C5E4-3B43-B170-419D80034B38}"/>
              </a:ext>
            </a:extLst>
          </p:cNvPr>
          <p:cNvSpPr>
            <a:spLocks noGrp="1"/>
          </p:cNvSpPr>
          <p:nvPr>
            <p:ph idx="1"/>
          </p:nvPr>
        </p:nvSpPr>
        <p:spPr/>
        <p:txBody>
          <a:bodyPr>
            <a:normAutofit fontScale="85000" lnSpcReduction="20000"/>
          </a:bodyPr>
          <a:lstStyle/>
          <a:p>
            <a:r>
              <a:rPr lang="en-US" dirty="0"/>
              <a:t>Lipid </a:t>
            </a:r>
            <a:r>
              <a:rPr lang="en-US" dirty="0" err="1"/>
              <a:t>düşürücü</a:t>
            </a:r>
            <a:r>
              <a:rPr lang="en-US" dirty="0"/>
              <a:t> </a:t>
            </a:r>
            <a:r>
              <a:rPr lang="en-US" dirty="0" err="1"/>
              <a:t>tedavinin</a:t>
            </a:r>
            <a:r>
              <a:rPr lang="en-US" dirty="0"/>
              <a:t> </a:t>
            </a:r>
            <a:r>
              <a:rPr lang="en-US" dirty="0" err="1"/>
              <a:t>hedefi</a:t>
            </a:r>
            <a:r>
              <a:rPr lang="en-US" dirty="0"/>
              <a:t>, LDL </a:t>
            </a:r>
            <a:r>
              <a:rPr lang="en-US" dirty="0" err="1"/>
              <a:t>kolesterol</a:t>
            </a:r>
            <a:r>
              <a:rPr lang="en-US" dirty="0"/>
              <a:t> </a:t>
            </a:r>
            <a:r>
              <a:rPr lang="en-US" dirty="0" err="1"/>
              <a:t>düzeyinin</a:t>
            </a:r>
            <a:r>
              <a:rPr lang="en-US" dirty="0"/>
              <a:t> %50 </a:t>
            </a:r>
            <a:r>
              <a:rPr lang="en-US" dirty="0" err="1"/>
              <a:t>veya</a:t>
            </a:r>
            <a:r>
              <a:rPr lang="en-US" dirty="0"/>
              <a:t> </a:t>
            </a:r>
            <a:r>
              <a:rPr lang="en-US" dirty="0" err="1"/>
              <a:t>daha</a:t>
            </a:r>
            <a:r>
              <a:rPr lang="en-US" dirty="0"/>
              <a:t> </a:t>
            </a:r>
            <a:r>
              <a:rPr lang="en-US" dirty="0" err="1"/>
              <a:t>fazla</a:t>
            </a:r>
            <a:r>
              <a:rPr lang="en-US" dirty="0"/>
              <a:t> </a:t>
            </a:r>
            <a:r>
              <a:rPr lang="en-US" dirty="0" err="1"/>
              <a:t>azaltılması</a:t>
            </a:r>
            <a:r>
              <a:rPr lang="en-US" dirty="0"/>
              <a:t> </a:t>
            </a:r>
            <a:r>
              <a:rPr lang="en-US" dirty="0" err="1"/>
              <a:t>ve</a:t>
            </a:r>
            <a:r>
              <a:rPr lang="en-US" dirty="0"/>
              <a:t> </a:t>
            </a:r>
            <a:r>
              <a:rPr lang="en-US" dirty="0" err="1"/>
              <a:t>yüksek</a:t>
            </a:r>
            <a:r>
              <a:rPr lang="en-US" dirty="0"/>
              <a:t> </a:t>
            </a:r>
            <a:r>
              <a:rPr lang="en-US" dirty="0" err="1"/>
              <a:t>yoğunluklu</a:t>
            </a:r>
            <a:r>
              <a:rPr lang="en-US" dirty="0"/>
              <a:t>  statin </a:t>
            </a:r>
            <a:r>
              <a:rPr lang="en-US" dirty="0" err="1"/>
              <a:t>kullanımıyla</a:t>
            </a:r>
            <a:r>
              <a:rPr lang="en-US" dirty="0"/>
              <a:t> </a:t>
            </a:r>
            <a:r>
              <a:rPr lang="en-US" dirty="0" err="1"/>
              <a:t>LDL’nin</a:t>
            </a:r>
            <a:r>
              <a:rPr lang="en-US" dirty="0"/>
              <a:t> 70 mg/</a:t>
            </a:r>
            <a:r>
              <a:rPr lang="en-US" dirty="0" err="1"/>
              <a:t>dL’nin</a:t>
            </a:r>
            <a:r>
              <a:rPr lang="en-US" dirty="0"/>
              <a:t> </a:t>
            </a:r>
            <a:r>
              <a:rPr lang="en-US" dirty="0" err="1"/>
              <a:t>altına</a:t>
            </a:r>
            <a:r>
              <a:rPr lang="en-US" dirty="0"/>
              <a:t> </a:t>
            </a:r>
            <a:r>
              <a:rPr lang="en-US" dirty="0" err="1"/>
              <a:t>düşürülmesidir</a:t>
            </a:r>
            <a:r>
              <a:rPr lang="en-US" dirty="0"/>
              <a:t>. </a:t>
            </a:r>
          </a:p>
          <a:p>
            <a:r>
              <a:rPr lang="en-US" dirty="0" err="1"/>
              <a:t>Kolesterol</a:t>
            </a:r>
            <a:r>
              <a:rPr lang="en-US" dirty="0"/>
              <a:t> </a:t>
            </a:r>
            <a:r>
              <a:rPr lang="en-US" dirty="0" err="1"/>
              <a:t>hedeflerine</a:t>
            </a:r>
            <a:r>
              <a:rPr lang="en-US" dirty="0"/>
              <a:t> </a:t>
            </a:r>
            <a:r>
              <a:rPr lang="en-US" dirty="0" err="1"/>
              <a:t>ulaşılamadığında</a:t>
            </a:r>
            <a:r>
              <a:rPr lang="en-US" dirty="0"/>
              <a:t> </a:t>
            </a:r>
            <a:r>
              <a:rPr lang="en-US" dirty="0" err="1"/>
              <a:t>ezetimib</a:t>
            </a:r>
            <a:r>
              <a:rPr lang="en-US" dirty="0"/>
              <a:t>  </a:t>
            </a:r>
            <a:r>
              <a:rPr lang="en-US" dirty="0" err="1"/>
              <a:t>veya</a:t>
            </a:r>
            <a:r>
              <a:rPr lang="en-US" dirty="0"/>
              <a:t> PCSK9 </a:t>
            </a:r>
            <a:r>
              <a:rPr lang="en-US" dirty="0" err="1"/>
              <a:t>inhibitörleri</a:t>
            </a:r>
            <a:r>
              <a:rPr lang="en-US" dirty="0"/>
              <a:t> </a:t>
            </a:r>
            <a:r>
              <a:rPr lang="en-US" dirty="0" err="1"/>
              <a:t>gibi</a:t>
            </a:r>
            <a:r>
              <a:rPr lang="en-US" dirty="0"/>
              <a:t> </a:t>
            </a:r>
            <a:r>
              <a:rPr lang="en-US" dirty="0" err="1"/>
              <a:t>ek</a:t>
            </a:r>
            <a:r>
              <a:rPr lang="en-US" dirty="0"/>
              <a:t> lipid </a:t>
            </a:r>
            <a:r>
              <a:rPr lang="en-US" dirty="0" err="1"/>
              <a:t>düşürücü</a:t>
            </a:r>
            <a:r>
              <a:rPr lang="en-US" dirty="0"/>
              <a:t> </a:t>
            </a:r>
            <a:r>
              <a:rPr lang="en-US" dirty="0" err="1"/>
              <a:t>ilaçlar</a:t>
            </a:r>
            <a:r>
              <a:rPr lang="en-US" dirty="0"/>
              <a:t> </a:t>
            </a:r>
            <a:r>
              <a:rPr lang="en-US" dirty="0" err="1"/>
              <a:t>önerilir</a:t>
            </a:r>
            <a:r>
              <a:rPr lang="en-US" dirty="0"/>
              <a:t>. </a:t>
            </a:r>
          </a:p>
          <a:p>
            <a:r>
              <a:rPr lang="en-US" i="1" dirty="0" err="1">
                <a:solidFill>
                  <a:srgbClr val="FF0000"/>
                </a:solidFill>
              </a:rPr>
              <a:t>Yaşlı</a:t>
            </a:r>
            <a:r>
              <a:rPr lang="en-US" i="1" dirty="0">
                <a:solidFill>
                  <a:srgbClr val="FF0000"/>
                </a:solidFill>
              </a:rPr>
              <a:t> </a:t>
            </a:r>
            <a:r>
              <a:rPr lang="en-US" i="1" dirty="0" err="1">
                <a:solidFill>
                  <a:srgbClr val="FF0000"/>
                </a:solidFill>
              </a:rPr>
              <a:t>bireyler</a:t>
            </a:r>
            <a:r>
              <a:rPr lang="en-US" i="1" dirty="0">
                <a:solidFill>
                  <a:srgbClr val="FF0000"/>
                </a:solidFill>
              </a:rPr>
              <a:t> </a:t>
            </a:r>
            <a:r>
              <a:rPr lang="en-US" i="1" dirty="0" err="1">
                <a:solidFill>
                  <a:srgbClr val="FF0000"/>
                </a:solidFill>
              </a:rPr>
              <a:t>bu</a:t>
            </a:r>
            <a:r>
              <a:rPr lang="en-US" i="1" dirty="0">
                <a:solidFill>
                  <a:srgbClr val="FF0000"/>
                </a:solidFill>
              </a:rPr>
              <a:t> yeni </a:t>
            </a:r>
            <a:r>
              <a:rPr lang="en-US" i="1" dirty="0" err="1">
                <a:solidFill>
                  <a:srgbClr val="FF0000"/>
                </a:solidFill>
              </a:rPr>
              <a:t>tedavi</a:t>
            </a:r>
            <a:r>
              <a:rPr lang="en-US" i="1" dirty="0">
                <a:solidFill>
                  <a:srgbClr val="FF0000"/>
                </a:solidFill>
              </a:rPr>
              <a:t> </a:t>
            </a:r>
            <a:r>
              <a:rPr lang="en-US" i="1" dirty="0" err="1">
                <a:solidFill>
                  <a:srgbClr val="FF0000"/>
                </a:solidFill>
              </a:rPr>
              <a:t>çalışmalarında</a:t>
            </a:r>
            <a:r>
              <a:rPr lang="en-US" i="1" dirty="0">
                <a:solidFill>
                  <a:srgbClr val="FF0000"/>
                </a:solidFill>
              </a:rPr>
              <a:t>  </a:t>
            </a:r>
            <a:r>
              <a:rPr lang="en-US" i="1" dirty="0" err="1">
                <a:solidFill>
                  <a:srgbClr val="FF0000"/>
                </a:solidFill>
              </a:rPr>
              <a:t>az</a:t>
            </a:r>
            <a:r>
              <a:rPr lang="en-US" i="1" dirty="0">
                <a:solidFill>
                  <a:srgbClr val="FF0000"/>
                </a:solidFill>
              </a:rPr>
              <a:t> </a:t>
            </a:r>
            <a:r>
              <a:rPr lang="en-US" i="1" dirty="0" err="1">
                <a:solidFill>
                  <a:srgbClr val="FF0000"/>
                </a:solidFill>
              </a:rPr>
              <a:t>temsil</a:t>
            </a:r>
            <a:r>
              <a:rPr lang="en-US" i="1" dirty="0">
                <a:solidFill>
                  <a:srgbClr val="FF0000"/>
                </a:solidFill>
              </a:rPr>
              <a:t> </a:t>
            </a:r>
            <a:r>
              <a:rPr lang="en-US" i="1" dirty="0" err="1">
                <a:solidFill>
                  <a:srgbClr val="FF0000"/>
                </a:solidFill>
              </a:rPr>
              <a:t>edilse</a:t>
            </a:r>
            <a:r>
              <a:rPr lang="en-US" i="1" dirty="0">
                <a:solidFill>
                  <a:srgbClr val="FF0000"/>
                </a:solidFill>
              </a:rPr>
              <a:t> de, </a:t>
            </a:r>
            <a:r>
              <a:rPr lang="en-US" i="1" dirty="0" err="1">
                <a:solidFill>
                  <a:srgbClr val="FF0000"/>
                </a:solidFill>
              </a:rPr>
              <a:t>mevcut</a:t>
            </a:r>
            <a:r>
              <a:rPr lang="en-US" i="1" dirty="0">
                <a:solidFill>
                  <a:srgbClr val="FF0000"/>
                </a:solidFill>
              </a:rPr>
              <a:t> </a:t>
            </a:r>
            <a:r>
              <a:rPr lang="en-US" i="1" dirty="0" err="1">
                <a:solidFill>
                  <a:srgbClr val="FF0000"/>
                </a:solidFill>
              </a:rPr>
              <a:t>veriler</a:t>
            </a:r>
            <a:r>
              <a:rPr lang="en-US" i="1" dirty="0">
                <a:solidFill>
                  <a:srgbClr val="FF0000"/>
                </a:solidFill>
              </a:rPr>
              <a:t> lipid </a:t>
            </a:r>
            <a:r>
              <a:rPr lang="en-US" i="1" dirty="0" err="1">
                <a:solidFill>
                  <a:srgbClr val="FF0000"/>
                </a:solidFill>
              </a:rPr>
              <a:t>düşürücü</a:t>
            </a:r>
            <a:r>
              <a:rPr lang="en-US" i="1" dirty="0">
                <a:solidFill>
                  <a:srgbClr val="FF0000"/>
                </a:solidFill>
              </a:rPr>
              <a:t> </a:t>
            </a:r>
            <a:r>
              <a:rPr lang="en-US" i="1" dirty="0" err="1">
                <a:solidFill>
                  <a:srgbClr val="FF0000"/>
                </a:solidFill>
              </a:rPr>
              <a:t>tedavinin</a:t>
            </a:r>
            <a:r>
              <a:rPr lang="en-US" i="1" dirty="0">
                <a:solidFill>
                  <a:srgbClr val="FF0000"/>
                </a:solidFill>
              </a:rPr>
              <a:t> </a:t>
            </a:r>
            <a:r>
              <a:rPr lang="en-US" i="1" dirty="0" err="1">
                <a:solidFill>
                  <a:srgbClr val="FF0000"/>
                </a:solidFill>
              </a:rPr>
              <a:t>yaş</a:t>
            </a:r>
            <a:r>
              <a:rPr lang="en-US" i="1" dirty="0">
                <a:solidFill>
                  <a:srgbClr val="FF0000"/>
                </a:solidFill>
              </a:rPr>
              <a:t> </a:t>
            </a:r>
            <a:r>
              <a:rPr lang="en-US" i="1" dirty="0" err="1">
                <a:solidFill>
                  <a:srgbClr val="FF0000"/>
                </a:solidFill>
              </a:rPr>
              <a:t>grupları</a:t>
            </a:r>
            <a:r>
              <a:rPr lang="en-US" i="1" dirty="0">
                <a:solidFill>
                  <a:srgbClr val="FF0000"/>
                </a:solidFill>
              </a:rPr>
              <a:t> </a:t>
            </a:r>
            <a:r>
              <a:rPr lang="en-US" i="1" dirty="0" err="1">
                <a:solidFill>
                  <a:srgbClr val="FF0000"/>
                </a:solidFill>
              </a:rPr>
              <a:t>arasında</a:t>
            </a:r>
            <a:r>
              <a:rPr lang="en-US" i="1" dirty="0">
                <a:solidFill>
                  <a:srgbClr val="FF0000"/>
                </a:solidFill>
              </a:rPr>
              <a:t> </a:t>
            </a:r>
            <a:r>
              <a:rPr lang="en-US" i="1" dirty="0" err="1">
                <a:solidFill>
                  <a:srgbClr val="FF0000"/>
                </a:solidFill>
              </a:rPr>
              <a:t>benzer</a:t>
            </a:r>
            <a:r>
              <a:rPr lang="en-US" i="1" dirty="0">
                <a:solidFill>
                  <a:srgbClr val="FF0000"/>
                </a:solidFill>
              </a:rPr>
              <a:t> </a:t>
            </a:r>
            <a:r>
              <a:rPr lang="en-US" i="1" dirty="0" err="1">
                <a:solidFill>
                  <a:srgbClr val="FF0000"/>
                </a:solidFill>
              </a:rPr>
              <a:t>oranda</a:t>
            </a:r>
            <a:r>
              <a:rPr lang="en-US" i="1" dirty="0">
                <a:solidFill>
                  <a:srgbClr val="FF0000"/>
                </a:solidFill>
              </a:rPr>
              <a:t> </a:t>
            </a:r>
            <a:r>
              <a:rPr lang="en-US" i="1" dirty="0" err="1">
                <a:solidFill>
                  <a:srgbClr val="FF0000"/>
                </a:solidFill>
              </a:rPr>
              <a:t>fayda</a:t>
            </a:r>
            <a:r>
              <a:rPr lang="en-US" i="1" dirty="0">
                <a:solidFill>
                  <a:srgbClr val="FF0000"/>
                </a:solidFill>
              </a:rPr>
              <a:t> </a:t>
            </a:r>
            <a:r>
              <a:rPr lang="en-US" i="1" dirty="0" err="1">
                <a:solidFill>
                  <a:srgbClr val="FF0000"/>
                </a:solidFill>
              </a:rPr>
              <a:t>sağladığını</a:t>
            </a:r>
            <a:r>
              <a:rPr lang="en-US" i="1" dirty="0">
                <a:solidFill>
                  <a:srgbClr val="FF0000"/>
                </a:solidFill>
              </a:rPr>
              <a:t> </a:t>
            </a:r>
            <a:r>
              <a:rPr lang="en-US" i="1" dirty="0" err="1">
                <a:solidFill>
                  <a:srgbClr val="FF0000"/>
                </a:solidFill>
              </a:rPr>
              <a:t>göstermektedir</a:t>
            </a:r>
            <a:r>
              <a:rPr lang="en-US" i="1" dirty="0">
                <a:solidFill>
                  <a:srgbClr val="FF0000"/>
                </a:solidFill>
              </a:rPr>
              <a:t>.</a:t>
            </a:r>
          </a:p>
          <a:p>
            <a:r>
              <a:rPr lang="en-US" b="1" dirty="0" err="1"/>
              <a:t>Yüksek</a:t>
            </a:r>
            <a:r>
              <a:rPr lang="en-US" b="1" dirty="0"/>
              <a:t> </a:t>
            </a:r>
            <a:r>
              <a:rPr lang="en-US" b="1" dirty="0" err="1"/>
              <a:t>yoğunluklu</a:t>
            </a:r>
            <a:r>
              <a:rPr lang="en-US" b="1" dirty="0"/>
              <a:t> </a:t>
            </a:r>
            <a:r>
              <a:rPr lang="en-US" b="1" dirty="0" err="1"/>
              <a:t>statinlerin</a:t>
            </a:r>
            <a:r>
              <a:rPr lang="en-US" b="1" dirty="0"/>
              <a:t>, </a:t>
            </a:r>
            <a:r>
              <a:rPr lang="en-US" b="1" dirty="0" err="1"/>
              <a:t>orta</a:t>
            </a:r>
            <a:r>
              <a:rPr lang="en-US" b="1" dirty="0"/>
              <a:t> </a:t>
            </a:r>
            <a:r>
              <a:rPr lang="en-US" b="1" dirty="0" err="1"/>
              <a:t>yoğunluklu</a:t>
            </a:r>
            <a:r>
              <a:rPr lang="en-US" b="1" dirty="0"/>
              <a:t> </a:t>
            </a:r>
            <a:r>
              <a:rPr lang="en-US" b="1" dirty="0" err="1"/>
              <a:t>statinlere</a:t>
            </a:r>
            <a:r>
              <a:rPr lang="en-US" b="1" dirty="0"/>
              <a:t> </a:t>
            </a:r>
            <a:r>
              <a:rPr lang="en-US" b="1" dirty="0" err="1"/>
              <a:t>kıyasla</a:t>
            </a:r>
            <a:r>
              <a:rPr lang="en-US" b="1" dirty="0"/>
              <a:t> </a:t>
            </a:r>
            <a:r>
              <a:rPr lang="en-US" b="1" dirty="0" err="1"/>
              <a:t>sağkalımı</a:t>
            </a:r>
            <a:r>
              <a:rPr lang="en-US" b="1" dirty="0"/>
              <a:t> </a:t>
            </a:r>
            <a:r>
              <a:rPr lang="en-US" b="1" dirty="0" err="1"/>
              <a:t>artırdığı</a:t>
            </a:r>
            <a:r>
              <a:rPr lang="en-US" b="1" dirty="0"/>
              <a:t> </a:t>
            </a:r>
            <a:r>
              <a:rPr lang="en-US" b="1" dirty="0" err="1"/>
              <a:t>gösterilmiştir</a:t>
            </a:r>
            <a:r>
              <a:rPr lang="en-US" b="1" dirty="0"/>
              <a:t>; </a:t>
            </a:r>
            <a:r>
              <a:rPr lang="en-US" b="1" dirty="0" err="1"/>
              <a:t>ancak</a:t>
            </a:r>
            <a:r>
              <a:rPr lang="en-US" b="1" dirty="0"/>
              <a:t> </a:t>
            </a:r>
            <a:r>
              <a:rPr lang="en-US" b="1" dirty="0" err="1"/>
              <a:t>bu</a:t>
            </a:r>
            <a:r>
              <a:rPr lang="en-US" b="1" dirty="0"/>
              <a:t> </a:t>
            </a:r>
            <a:r>
              <a:rPr lang="en-US" b="1" dirty="0" err="1"/>
              <a:t>sonuçlar</a:t>
            </a:r>
            <a:r>
              <a:rPr lang="en-US" b="1" dirty="0"/>
              <a:t> </a:t>
            </a:r>
            <a:r>
              <a:rPr lang="en-US" b="1" dirty="0" err="1"/>
              <a:t>henüz</a:t>
            </a:r>
            <a:r>
              <a:rPr lang="en-US" b="1" dirty="0"/>
              <a:t> </a:t>
            </a:r>
            <a:r>
              <a:rPr lang="en-US" b="1" dirty="0" err="1"/>
              <a:t>tüm</a:t>
            </a:r>
            <a:r>
              <a:rPr lang="en-US" b="1" dirty="0"/>
              <a:t> </a:t>
            </a:r>
            <a:r>
              <a:rPr lang="en-US" b="1" dirty="0" err="1"/>
              <a:t>kılavuzlara</a:t>
            </a:r>
            <a:r>
              <a:rPr lang="en-US" b="1" dirty="0"/>
              <a:t> </a:t>
            </a:r>
            <a:r>
              <a:rPr lang="en-US" b="1" dirty="0" err="1"/>
              <a:t>yansıtılmamıştır</a:t>
            </a:r>
            <a:r>
              <a:rPr lang="en-US" b="1" dirty="0"/>
              <a:t>. </a:t>
            </a:r>
          </a:p>
          <a:p>
            <a:r>
              <a:rPr lang="en-US" b="1" dirty="0"/>
              <a:t>Buna </a:t>
            </a:r>
            <a:r>
              <a:rPr lang="en-US" b="1" dirty="0" err="1"/>
              <a:t>rağmen</a:t>
            </a:r>
            <a:r>
              <a:rPr lang="en-US" b="1" dirty="0"/>
              <a:t>, </a:t>
            </a:r>
            <a:r>
              <a:rPr lang="en-US" b="1" dirty="0" err="1"/>
              <a:t>yaşlı</a:t>
            </a:r>
            <a:r>
              <a:rPr lang="en-US" b="1" dirty="0"/>
              <a:t> </a:t>
            </a:r>
            <a:r>
              <a:rPr lang="en-US" b="1" dirty="0" err="1"/>
              <a:t>hastalarda</a:t>
            </a:r>
            <a:r>
              <a:rPr lang="en-US" b="1" dirty="0"/>
              <a:t> statin </a:t>
            </a:r>
            <a:r>
              <a:rPr lang="en-US" b="1" dirty="0" err="1"/>
              <a:t>tedavisinin</a:t>
            </a:r>
            <a:r>
              <a:rPr lang="en-US" b="1" dirty="0"/>
              <a:t>,  </a:t>
            </a:r>
            <a:r>
              <a:rPr lang="en-US" b="1" dirty="0" err="1"/>
              <a:t>özellikle</a:t>
            </a:r>
            <a:r>
              <a:rPr lang="en-US" b="1" dirty="0"/>
              <a:t> </a:t>
            </a:r>
            <a:r>
              <a:rPr lang="en-US" b="1" dirty="0" err="1"/>
              <a:t>yüksek</a:t>
            </a:r>
            <a:r>
              <a:rPr lang="en-US" b="1" dirty="0"/>
              <a:t> </a:t>
            </a:r>
            <a:r>
              <a:rPr lang="en-US" b="1" dirty="0" err="1"/>
              <a:t>yoğunluklu</a:t>
            </a:r>
            <a:r>
              <a:rPr lang="en-US" b="1" dirty="0"/>
              <a:t> </a:t>
            </a:r>
            <a:r>
              <a:rPr lang="en-US" b="1" dirty="0" err="1"/>
              <a:t>statinlerin</a:t>
            </a:r>
            <a:r>
              <a:rPr lang="en-US" b="1" dirty="0"/>
              <a:t>, </a:t>
            </a:r>
            <a:r>
              <a:rPr lang="en-US" b="1" dirty="0" err="1"/>
              <a:t>hastalık</a:t>
            </a:r>
            <a:r>
              <a:rPr lang="en-US" b="1" dirty="0"/>
              <a:t> </a:t>
            </a:r>
            <a:r>
              <a:rPr lang="en-US" b="1" dirty="0" err="1"/>
              <a:t>yüküne</a:t>
            </a:r>
            <a:r>
              <a:rPr lang="en-US" b="1" dirty="0"/>
              <a:t> </a:t>
            </a:r>
            <a:r>
              <a:rPr lang="en-US" b="1" dirty="0" err="1"/>
              <a:t>rağmen</a:t>
            </a:r>
            <a:r>
              <a:rPr lang="en-US" b="1" dirty="0"/>
              <a:t> </a:t>
            </a:r>
            <a:r>
              <a:rPr lang="en-US" b="1" dirty="0" err="1"/>
              <a:t>gençlere</a:t>
            </a:r>
            <a:r>
              <a:rPr lang="en-US" b="1" dirty="0"/>
              <a:t> </a:t>
            </a:r>
            <a:r>
              <a:rPr lang="en-US" b="1" dirty="0" err="1"/>
              <a:t>oranla</a:t>
            </a:r>
            <a:r>
              <a:rPr lang="en-US" b="1" dirty="0"/>
              <a:t> </a:t>
            </a:r>
            <a:r>
              <a:rPr lang="en-US" b="1" dirty="0" err="1"/>
              <a:t>daha</a:t>
            </a:r>
            <a:r>
              <a:rPr lang="en-US" b="1" dirty="0"/>
              <a:t> </a:t>
            </a:r>
            <a:r>
              <a:rPr lang="en-US" b="1" dirty="0" err="1"/>
              <a:t>az</a:t>
            </a:r>
            <a:r>
              <a:rPr lang="en-US" b="1" dirty="0"/>
              <a:t> </a:t>
            </a:r>
            <a:r>
              <a:rPr lang="en-US" b="1" dirty="0" err="1"/>
              <a:t>sıklıkla</a:t>
            </a:r>
            <a:r>
              <a:rPr lang="en-US" b="1" dirty="0"/>
              <a:t> </a:t>
            </a:r>
            <a:r>
              <a:rPr lang="en-US" b="1" dirty="0" err="1"/>
              <a:t>reçete</a:t>
            </a:r>
            <a:r>
              <a:rPr lang="en-US" b="1" dirty="0"/>
              <a:t> </a:t>
            </a:r>
            <a:r>
              <a:rPr lang="en-US" b="1" dirty="0" err="1"/>
              <a:t>edildiği</a:t>
            </a:r>
            <a:r>
              <a:rPr lang="en-US" b="1" dirty="0"/>
              <a:t> </a:t>
            </a:r>
            <a:r>
              <a:rPr lang="en-US" b="1" dirty="0" err="1"/>
              <a:t>bildirilmektedir</a:t>
            </a:r>
            <a:r>
              <a:rPr lang="en-US" b="1" dirty="0"/>
              <a:t>.</a:t>
            </a:r>
            <a:endParaRPr lang="x-none" b="1" dirty="0"/>
          </a:p>
        </p:txBody>
      </p:sp>
    </p:spTree>
    <p:extLst>
      <p:ext uri="{BB962C8B-B14F-4D97-AF65-F5344CB8AC3E}">
        <p14:creationId xmlns:p14="http://schemas.microsoft.com/office/powerpoint/2010/main" val="1543446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255" y="482297"/>
            <a:ext cx="9631475" cy="1143000"/>
          </a:xfrm>
        </p:spPr>
        <p:txBody>
          <a:bodyPr>
            <a:noAutofit/>
          </a:bodyPr>
          <a:lstStyle/>
          <a:p>
            <a:r>
              <a:rPr lang="en-US" b="1" dirty="0"/>
              <a:t>Antianginal </a:t>
            </a:r>
            <a:r>
              <a:rPr lang="en-US" b="1" dirty="0" err="1"/>
              <a:t>Tedaviler</a:t>
            </a:r>
            <a:br>
              <a:rPr lang="en-US" b="1" dirty="0"/>
            </a:br>
            <a:endParaRPr lang="en-US" dirty="0"/>
          </a:p>
        </p:txBody>
      </p:sp>
      <p:sp>
        <p:nvSpPr>
          <p:cNvPr id="3" name="Content Placeholder 2"/>
          <p:cNvSpPr>
            <a:spLocks noGrp="1"/>
          </p:cNvSpPr>
          <p:nvPr>
            <p:ph idx="1"/>
          </p:nvPr>
        </p:nvSpPr>
        <p:spPr>
          <a:xfrm>
            <a:off x="275240" y="1825625"/>
            <a:ext cx="11690922" cy="4351338"/>
          </a:xfrm>
        </p:spPr>
        <p:txBody>
          <a:bodyPr>
            <a:normAutofit fontScale="85000" lnSpcReduction="20000"/>
          </a:bodyPr>
          <a:lstStyle/>
          <a:p>
            <a:r>
              <a:rPr lang="en-US" b="1" dirty="0" err="1"/>
              <a:t>Antianginal</a:t>
            </a:r>
            <a:r>
              <a:rPr lang="en-US" b="1" dirty="0"/>
              <a:t> </a:t>
            </a:r>
            <a:r>
              <a:rPr lang="en-US" b="1" dirty="0" err="1"/>
              <a:t>tedaviler</a:t>
            </a:r>
            <a:r>
              <a:rPr lang="en-US" b="1" dirty="0"/>
              <a:t>;</a:t>
            </a:r>
            <a:r>
              <a:rPr lang="en-US" dirty="0"/>
              <a:t> </a:t>
            </a:r>
            <a:r>
              <a:rPr lang="en-US" dirty="0" err="1"/>
              <a:t>anjina</a:t>
            </a:r>
            <a:r>
              <a:rPr lang="en-US" dirty="0"/>
              <a:t> </a:t>
            </a:r>
            <a:r>
              <a:rPr lang="en-US" dirty="0" err="1"/>
              <a:t>ve</a:t>
            </a:r>
            <a:r>
              <a:rPr lang="en-US" dirty="0"/>
              <a:t> </a:t>
            </a:r>
            <a:r>
              <a:rPr lang="en-US" dirty="0" err="1"/>
              <a:t>anjina</a:t>
            </a:r>
            <a:r>
              <a:rPr lang="en-US" dirty="0"/>
              <a:t> </a:t>
            </a:r>
            <a:r>
              <a:rPr lang="en-US" dirty="0" err="1"/>
              <a:t>benzeri</a:t>
            </a:r>
            <a:r>
              <a:rPr lang="en-US" dirty="0"/>
              <a:t> </a:t>
            </a:r>
            <a:r>
              <a:rPr lang="en-US" dirty="0" err="1"/>
              <a:t>semptomların</a:t>
            </a:r>
            <a:r>
              <a:rPr lang="en-US" dirty="0"/>
              <a:t> </a:t>
            </a:r>
            <a:r>
              <a:rPr lang="en-US" dirty="0" err="1"/>
              <a:t>kontrolü</a:t>
            </a:r>
            <a:r>
              <a:rPr lang="en-US" dirty="0"/>
              <a:t> </a:t>
            </a:r>
            <a:r>
              <a:rPr lang="en-US" dirty="0" err="1"/>
              <a:t>amacıyla</a:t>
            </a:r>
            <a:r>
              <a:rPr lang="en-US" dirty="0"/>
              <a:t> beta </a:t>
            </a:r>
            <a:r>
              <a:rPr lang="en-US" dirty="0" err="1"/>
              <a:t>blokerler</a:t>
            </a:r>
            <a:r>
              <a:rPr lang="en-US" dirty="0"/>
              <a:t> (BB), </a:t>
            </a:r>
            <a:r>
              <a:rPr lang="en-US" dirty="0" err="1"/>
              <a:t>kalsiyum</a:t>
            </a:r>
            <a:r>
              <a:rPr lang="en-US" dirty="0"/>
              <a:t> </a:t>
            </a:r>
            <a:r>
              <a:rPr lang="en-US" dirty="0" err="1"/>
              <a:t>kanal</a:t>
            </a:r>
            <a:r>
              <a:rPr lang="en-US" dirty="0"/>
              <a:t> </a:t>
            </a:r>
            <a:r>
              <a:rPr lang="en-US" dirty="0" err="1"/>
              <a:t>blokerleri</a:t>
            </a:r>
            <a:r>
              <a:rPr lang="en-US" dirty="0"/>
              <a:t> (KKB) </a:t>
            </a:r>
            <a:r>
              <a:rPr lang="en-US" dirty="0" err="1"/>
              <a:t>ve</a:t>
            </a:r>
            <a:r>
              <a:rPr lang="en-US" dirty="0"/>
              <a:t> </a:t>
            </a:r>
            <a:r>
              <a:rPr lang="en-US" dirty="0" err="1"/>
              <a:t>uzun</a:t>
            </a:r>
            <a:r>
              <a:rPr lang="en-US" dirty="0"/>
              <a:t> </a:t>
            </a:r>
            <a:r>
              <a:rPr lang="en-US" dirty="0" err="1"/>
              <a:t>etkili</a:t>
            </a:r>
            <a:r>
              <a:rPr lang="en-US" dirty="0"/>
              <a:t> </a:t>
            </a:r>
            <a:r>
              <a:rPr lang="en-US" dirty="0" err="1"/>
              <a:t>nitratları</a:t>
            </a:r>
            <a:r>
              <a:rPr lang="en-US" dirty="0"/>
              <a:t> </a:t>
            </a:r>
            <a:r>
              <a:rPr lang="en-US" dirty="0" err="1"/>
              <a:t>içerir</a:t>
            </a:r>
            <a:r>
              <a:rPr lang="en-US" dirty="0"/>
              <a:t>. Hem </a:t>
            </a:r>
            <a:r>
              <a:rPr lang="en-US" dirty="0" err="1"/>
              <a:t>Amerikan</a:t>
            </a:r>
            <a:r>
              <a:rPr lang="en-US" dirty="0"/>
              <a:t> hem </a:t>
            </a:r>
            <a:r>
              <a:rPr lang="en-US" dirty="0" err="1"/>
              <a:t>Avrupa</a:t>
            </a:r>
            <a:r>
              <a:rPr lang="en-US" dirty="0"/>
              <a:t> </a:t>
            </a:r>
            <a:r>
              <a:rPr lang="en-US" dirty="0" err="1"/>
              <a:t>kılavuzlarına</a:t>
            </a:r>
            <a:r>
              <a:rPr lang="en-US" dirty="0"/>
              <a:t> </a:t>
            </a:r>
            <a:r>
              <a:rPr lang="en-US" dirty="0" err="1"/>
              <a:t>göre</a:t>
            </a:r>
            <a:r>
              <a:rPr lang="en-US" dirty="0"/>
              <a:t> ilk </a:t>
            </a:r>
            <a:r>
              <a:rPr lang="en-US" dirty="0" err="1"/>
              <a:t>basamak</a:t>
            </a:r>
            <a:r>
              <a:rPr lang="en-US" dirty="0"/>
              <a:t> </a:t>
            </a:r>
            <a:r>
              <a:rPr lang="en-US" dirty="0" err="1"/>
              <a:t>tedavi</a:t>
            </a:r>
            <a:r>
              <a:rPr lang="en-US" dirty="0"/>
              <a:t> </a:t>
            </a:r>
            <a:r>
              <a:rPr lang="en-US" b="1" dirty="0">
                <a:solidFill>
                  <a:srgbClr val="FF0000"/>
                </a:solidFill>
              </a:rPr>
              <a:t>BB </a:t>
            </a:r>
            <a:r>
              <a:rPr lang="en-US" b="1" dirty="0" err="1">
                <a:solidFill>
                  <a:srgbClr val="FF0000"/>
                </a:solidFill>
              </a:rPr>
              <a:t>veya</a:t>
            </a:r>
            <a:r>
              <a:rPr lang="en-US" b="1" dirty="0">
                <a:solidFill>
                  <a:srgbClr val="FF0000"/>
                </a:solidFill>
              </a:rPr>
              <a:t> KKB </a:t>
            </a:r>
            <a:r>
              <a:rPr lang="en-US" b="1" dirty="0" err="1">
                <a:solidFill>
                  <a:srgbClr val="FF0000"/>
                </a:solidFill>
              </a:rPr>
              <a:t>olmalıdır</a:t>
            </a:r>
            <a:r>
              <a:rPr lang="en-US" b="1" dirty="0">
                <a:solidFill>
                  <a:srgbClr val="FF0000"/>
                </a:solidFill>
              </a:rPr>
              <a:t>.</a:t>
            </a:r>
            <a:endParaRPr lang="en-US" dirty="0"/>
          </a:p>
          <a:p>
            <a:endParaRPr lang="en-US" dirty="0"/>
          </a:p>
          <a:p>
            <a:r>
              <a:rPr lang="en-US" dirty="0"/>
              <a:t>Beta </a:t>
            </a:r>
            <a:r>
              <a:rPr lang="en-US" dirty="0" err="1"/>
              <a:t>blokerler</a:t>
            </a:r>
            <a:r>
              <a:rPr lang="en-US" dirty="0"/>
              <a:t>, </a:t>
            </a:r>
            <a:r>
              <a:rPr lang="en-US" dirty="0" err="1"/>
              <a:t>kalp</a:t>
            </a:r>
            <a:r>
              <a:rPr lang="en-US" dirty="0"/>
              <a:t> </a:t>
            </a:r>
            <a:r>
              <a:rPr lang="en-US" dirty="0" err="1"/>
              <a:t>hızını</a:t>
            </a:r>
            <a:r>
              <a:rPr lang="en-US" dirty="0"/>
              <a:t> </a:t>
            </a:r>
            <a:r>
              <a:rPr lang="en-US" dirty="0" err="1"/>
              <a:t>ve</a:t>
            </a:r>
            <a:r>
              <a:rPr lang="en-US" dirty="0"/>
              <a:t> </a:t>
            </a:r>
            <a:r>
              <a:rPr lang="en-US" dirty="0" err="1"/>
              <a:t>kan</a:t>
            </a:r>
            <a:r>
              <a:rPr lang="en-US" dirty="0"/>
              <a:t> </a:t>
            </a:r>
            <a:r>
              <a:rPr lang="en-US" dirty="0" err="1"/>
              <a:t>basıncını</a:t>
            </a:r>
            <a:r>
              <a:rPr lang="en-US" dirty="0"/>
              <a:t> </a:t>
            </a:r>
            <a:r>
              <a:rPr lang="en-US" dirty="0" err="1"/>
              <a:t>düşürerek</a:t>
            </a:r>
            <a:r>
              <a:rPr lang="en-US" dirty="0"/>
              <a:t> </a:t>
            </a:r>
            <a:r>
              <a:rPr lang="en-US" dirty="0" err="1"/>
              <a:t>miyokardiyal</a:t>
            </a:r>
            <a:r>
              <a:rPr lang="en-US" dirty="0"/>
              <a:t> </a:t>
            </a:r>
            <a:r>
              <a:rPr lang="en-US" dirty="0" err="1"/>
              <a:t>oksijen</a:t>
            </a:r>
            <a:r>
              <a:rPr lang="en-US" dirty="0"/>
              <a:t> </a:t>
            </a:r>
            <a:r>
              <a:rPr lang="en-US" dirty="0" err="1"/>
              <a:t>tüketimini</a:t>
            </a:r>
            <a:r>
              <a:rPr lang="en-US" dirty="0"/>
              <a:t> </a:t>
            </a:r>
            <a:r>
              <a:rPr lang="en-US" dirty="0" err="1"/>
              <a:t>azaltır</a:t>
            </a:r>
            <a:r>
              <a:rPr lang="en-US" dirty="0"/>
              <a:t> </a:t>
            </a:r>
            <a:r>
              <a:rPr lang="en-US" dirty="0" err="1"/>
              <a:t>ve</a:t>
            </a:r>
            <a:r>
              <a:rPr lang="en-US" dirty="0"/>
              <a:t> </a:t>
            </a:r>
            <a:r>
              <a:rPr lang="en-US" dirty="0" err="1"/>
              <a:t>ventriküler</a:t>
            </a:r>
            <a:r>
              <a:rPr lang="en-US" dirty="0"/>
              <a:t> </a:t>
            </a:r>
            <a:r>
              <a:rPr lang="en-US" dirty="0" err="1"/>
              <a:t>remodellingi</a:t>
            </a:r>
            <a:r>
              <a:rPr lang="en-US" dirty="0"/>
              <a:t> </a:t>
            </a:r>
            <a:r>
              <a:rPr lang="en-US" dirty="0" err="1"/>
              <a:t>önler</a:t>
            </a:r>
            <a:r>
              <a:rPr lang="en-US" dirty="0"/>
              <a:t>. </a:t>
            </a:r>
            <a:r>
              <a:rPr lang="en-US" dirty="0" err="1"/>
              <a:t>KKB’ler</a:t>
            </a:r>
            <a:r>
              <a:rPr lang="en-US" dirty="0"/>
              <a:t> </a:t>
            </a:r>
            <a:r>
              <a:rPr lang="en-US" dirty="0" err="1"/>
              <a:t>ise</a:t>
            </a:r>
            <a:r>
              <a:rPr lang="en-US" dirty="0"/>
              <a:t> </a:t>
            </a:r>
            <a:r>
              <a:rPr lang="en-US" dirty="0" err="1"/>
              <a:t>koroner</a:t>
            </a:r>
            <a:r>
              <a:rPr lang="en-US" dirty="0"/>
              <a:t> </a:t>
            </a:r>
            <a:r>
              <a:rPr lang="en-US" dirty="0" err="1"/>
              <a:t>ve</a:t>
            </a:r>
            <a:r>
              <a:rPr lang="en-US" dirty="0"/>
              <a:t> </a:t>
            </a:r>
            <a:r>
              <a:rPr lang="en-US" dirty="0" err="1"/>
              <a:t>periferik</a:t>
            </a:r>
            <a:r>
              <a:rPr lang="en-US" dirty="0"/>
              <a:t> </a:t>
            </a:r>
            <a:r>
              <a:rPr lang="en-US" dirty="0" err="1"/>
              <a:t>vazodilatasyonu</a:t>
            </a:r>
            <a:r>
              <a:rPr lang="en-US" dirty="0"/>
              <a:t> </a:t>
            </a:r>
            <a:r>
              <a:rPr lang="en-US" dirty="0" err="1"/>
              <a:t>artırarak</a:t>
            </a:r>
            <a:r>
              <a:rPr lang="en-US" dirty="0"/>
              <a:t> </a:t>
            </a:r>
            <a:r>
              <a:rPr lang="en-US" dirty="0" err="1"/>
              <a:t>oksijen</a:t>
            </a:r>
            <a:r>
              <a:rPr lang="en-US" dirty="0"/>
              <a:t> </a:t>
            </a:r>
            <a:r>
              <a:rPr lang="en-US" dirty="0" err="1"/>
              <a:t>tüketimini</a:t>
            </a:r>
            <a:r>
              <a:rPr lang="en-US" dirty="0"/>
              <a:t> </a:t>
            </a:r>
            <a:r>
              <a:rPr lang="en-US" dirty="0" err="1"/>
              <a:t>azaltır</a:t>
            </a:r>
            <a:r>
              <a:rPr lang="en-US" dirty="0"/>
              <a:t>. </a:t>
            </a:r>
            <a:br>
              <a:rPr lang="en-US" dirty="0"/>
            </a:br>
            <a:r>
              <a:rPr lang="en-US" dirty="0" err="1"/>
              <a:t>Ancak</a:t>
            </a:r>
            <a:r>
              <a:rPr lang="en-US" dirty="0"/>
              <a:t> </a:t>
            </a:r>
            <a:r>
              <a:rPr lang="en-US" b="1" dirty="0" err="1"/>
              <a:t>yaşlı</a:t>
            </a:r>
            <a:r>
              <a:rPr lang="en-US" b="1" dirty="0"/>
              <a:t> </a:t>
            </a:r>
            <a:r>
              <a:rPr lang="en-US" b="1" dirty="0" err="1"/>
              <a:t>bireylerde</a:t>
            </a:r>
            <a:r>
              <a:rPr lang="en-US" b="1" dirty="0"/>
              <a:t> BB </a:t>
            </a:r>
            <a:r>
              <a:rPr lang="en-US" b="1" dirty="0" err="1"/>
              <a:t>kullanımı</a:t>
            </a:r>
            <a:r>
              <a:rPr lang="en-US" b="1" dirty="0"/>
              <a:t> </a:t>
            </a:r>
            <a:r>
              <a:rPr lang="en-US" b="1" dirty="0" err="1"/>
              <a:t>hipotansiyon</a:t>
            </a:r>
            <a:r>
              <a:rPr lang="en-US" b="1" dirty="0"/>
              <a:t>, </a:t>
            </a:r>
            <a:r>
              <a:rPr lang="en-US" b="1" dirty="0" err="1"/>
              <a:t>bradikardi</a:t>
            </a:r>
            <a:r>
              <a:rPr lang="en-US" b="1" dirty="0"/>
              <a:t>, </a:t>
            </a:r>
            <a:r>
              <a:rPr lang="en-US" b="1" dirty="0" err="1"/>
              <a:t>baş</a:t>
            </a:r>
            <a:r>
              <a:rPr lang="en-US" b="1" dirty="0"/>
              <a:t> </a:t>
            </a:r>
            <a:r>
              <a:rPr lang="en-US" b="1" dirty="0" err="1"/>
              <a:t>dönmesi</a:t>
            </a:r>
            <a:r>
              <a:rPr lang="en-US" b="1" dirty="0"/>
              <a:t>, </a:t>
            </a:r>
            <a:r>
              <a:rPr lang="en-US" b="1" dirty="0" err="1"/>
              <a:t>yorgunluk</a:t>
            </a:r>
            <a:r>
              <a:rPr lang="en-US" b="1" dirty="0"/>
              <a:t>, </a:t>
            </a:r>
            <a:r>
              <a:rPr lang="en-US" b="1" dirty="0" err="1"/>
              <a:t>uyku</a:t>
            </a:r>
            <a:r>
              <a:rPr lang="en-US" b="1" dirty="0"/>
              <a:t> </a:t>
            </a:r>
            <a:r>
              <a:rPr lang="en-US" b="1" dirty="0" err="1"/>
              <a:t>bozukluğu</a:t>
            </a:r>
            <a:r>
              <a:rPr lang="en-US" b="1" dirty="0"/>
              <a:t>, </a:t>
            </a:r>
            <a:r>
              <a:rPr lang="en-US" b="1" dirty="0" err="1"/>
              <a:t>cinsel</a:t>
            </a:r>
            <a:r>
              <a:rPr lang="en-US" b="1" dirty="0"/>
              <a:t> </a:t>
            </a:r>
            <a:r>
              <a:rPr lang="en-US" b="1" dirty="0" err="1"/>
              <a:t>işlev</a:t>
            </a:r>
            <a:r>
              <a:rPr lang="en-US" b="1" dirty="0"/>
              <a:t> </a:t>
            </a:r>
            <a:r>
              <a:rPr lang="en-US" b="1" dirty="0" err="1"/>
              <a:t>bozukluğu</a:t>
            </a:r>
            <a:r>
              <a:rPr lang="en-US" b="1" dirty="0"/>
              <a:t> </a:t>
            </a:r>
            <a:r>
              <a:rPr lang="en-US" b="1" dirty="0" err="1"/>
              <a:t>ve</a:t>
            </a:r>
            <a:r>
              <a:rPr lang="en-US" b="1" dirty="0"/>
              <a:t> </a:t>
            </a:r>
            <a:r>
              <a:rPr lang="en-US" b="1" dirty="0" err="1"/>
              <a:t>bilişsel</a:t>
            </a:r>
            <a:r>
              <a:rPr lang="en-US" b="1" dirty="0"/>
              <a:t>/ </a:t>
            </a:r>
            <a:r>
              <a:rPr lang="en-US" b="1" dirty="0" err="1"/>
              <a:t>fonksiyonel</a:t>
            </a:r>
            <a:r>
              <a:rPr lang="en-US" b="1" dirty="0"/>
              <a:t> </a:t>
            </a:r>
            <a:r>
              <a:rPr lang="en-US" b="1" dirty="0" err="1"/>
              <a:t>gerileme</a:t>
            </a:r>
            <a:r>
              <a:rPr lang="en-US" b="1" dirty="0"/>
              <a:t> </a:t>
            </a:r>
            <a:r>
              <a:rPr lang="en-US" b="1" dirty="0" err="1"/>
              <a:t>gibi</a:t>
            </a:r>
            <a:r>
              <a:rPr lang="en-US" b="1" dirty="0"/>
              <a:t> </a:t>
            </a:r>
            <a:r>
              <a:rPr lang="en-US" b="1" dirty="0" err="1"/>
              <a:t>yan</a:t>
            </a:r>
            <a:r>
              <a:rPr lang="en-US" b="1" dirty="0"/>
              <a:t> </a:t>
            </a:r>
            <a:r>
              <a:rPr lang="en-US" b="1" dirty="0" err="1"/>
              <a:t>etkilerle</a:t>
            </a:r>
            <a:r>
              <a:rPr lang="en-US" b="1" dirty="0"/>
              <a:t> </a:t>
            </a:r>
            <a:r>
              <a:rPr lang="en-US" b="1" dirty="0" err="1"/>
              <a:t>sınırlanabilir</a:t>
            </a:r>
            <a:r>
              <a:rPr lang="en-US" b="1" dirty="0"/>
              <a:t>. </a:t>
            </a:r>
            <a:br>
              <a:rPr lang="en-US" dirty="0"/>
            </a:br>
            <a:endParaRPr lang="en-US" dirty="0"/>
          </a:p>
          <a:p>
            <a:r>
              <a:rPr lang="en-US" dirty="0" err="1"/>
              <a:t>KKB’ler</a:t>
            </a:r>
            <a:r>
              <a:rPr lang="en-US" dirty="0"/>
              <a:t> </a:t>
            </a:r>
            <a:r>
              <a:rPr lang="en-US" dirty="0" err="1"/>
              <a:t>ise</a:t>
            </a:r>
            <a:r>
              <a:rPr lang="en-US" dirty="0"/>
              <a:t> </a:t>
            </a:r>
            <a:r>
              <a:rPr lang="en-US" b="1" dirty="0" err="1">
                <a:solidFill>
                  <a:srgbClr val="FF0000"/>
                </a:solidFill>
              </a:rPr>
              <a:t>periferik</a:t>
            </a:r>
            <a:r>
              <a:rPr lang="en-US" b="1" dirty="0">
                <a:solidFill>
                  <a:srgbClr val="FF0000"/>
                </a:solidFill>
              </a:rPr>
              <a:t> </a:t>
            </a:r>
            <a:r>
              <a:rPr lang="en-US" b="1" dirty="0" err="1">
                <a:solidFill>
                  <a:srgbClr val="FF0000"/>
                </a:solidFill>
              </a:rPr>
              <a:t>ödem</a:t>
            </a:r>
            <a:r>
              <a:rPr lang="en-US" b="1" dirty="0">
                <a:solidFill>
                  <a:srgbClr val="FF0000"/>
                </a:solidFill>
              </a:rPr>
              <a:t> </a:t>
            </a:r>
            <a:r>
              <a:rPr lang="en-US" b="1" dirty="0" err="1">
                <a:solidFill>
                  <a:srgbClr val="FF0000"/>
                </a:solidFill>
              </a:rPr>
              <a:t>ve</a:t>
            </a:r>
            <a:r>
              <a:rPr lang="en-US" b="1" dirty="0">
                <a:solidFill>
                  <a:srgbClr val="FF0000"/>
                </a:solidFill>
              </a:rPr>
              <a:t> </a:t>
            </a:r>
            <a:r>
              <a:rPr lang="en-US" b="1" dirty="0" err="1">
                <a:solidFill>
                  <a:srgbClr val="FF0000"/>
                </a:solidFill>
              </a:rPr>
              <a:t>konstipasyon</a:t>
            </a:r>
            <a:r>
              <a:rPr lang="en-US" b="1" dirty="0">
                <a:solidFill>
                  <a:srgbClr val="FF0000"/>
                </a:solidFill>
              </a:rPr>
              <a:t> </a:t>
            </a:r>
            <a:r>
              <a:rPr lang="en-US" b="1" dirty="0" err="1">
                <a:solidFill>
                  <a:srgbClr val="FF0000"/>
                </a:solidFill>
              </a:rPr>
              <a:t>gibi</a:t>
            </a:r>
            <a:r>
              <a:rPr lang="en-US" b="1" dirty="0">
                <a:solidFill>
                  <a:srgbClr val="FF0000"/>
                </a:solidFill>
              </a:rPr>
              <a:t> </a:t>
            </a:r>
            <a:r>
              <a:rPr lang="en-US" b="1" dirty="0" err="1">
                <a:solidFill>
                  <a:srgbClr val="FF0000"/>
                </a:solidFill>
              </a:rPr>
              <a:t>etkiler</a:t>
            </a:r>
            <a:r>
              <a:rPr lang="en-US" b="1" dirty="0">
                <a:solidFill>
                  <a:srgbClr val="FF0000"/>
                </a:solidFill>
              </a:rPr>
              <a:t> </a:t>
            </a:r>
            <a:r>
              <a:rPr lang="en-US" dirty="0" err="1"/>
              <a:t>gösterebilir</a:t>
            </a:r>
            <a:r>
              <a:rPr lang="en-US" dirty="0"/>
              <a:t>. </a:t>
            </a:r>
            <a:br>
              <a:rPr lang="en-US" dirty="0"/>
            </a:br>
            <a:br>
              <a:rPr lang="en-US" dirty="0"/>
            </a:br>
            <a:br>
              <a:rPr lang="en-US" dirty="0"/>
            </a:br>
            <a:endParaRPr lang="en-US" dirty="0"/>
          </a:p>
        </p:txBody>
      </p:sp>
    </p:spTree>
    <p:extLst>
      <p:ext uri="{BB962C8B-B14F-4D97-AF65-F5344CB8AC3E}">
        <p14:creationId xmlns:p14="http://schemas.microsoft.com/office/powerpoint/2010/main" val="3083025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88926" y="180975"/>
            <a:ext cx="7845425" cy="710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buClrTx/>
              <a:buFontTx/>
              <a:buNone/>
              <a:defRPr/>
            </a:pPr>
            <a:r>
              <a:rPr lang="tr-TR" sz="4000" b="1" dirty="0">
                <a:solidFill>
                  <a:schemeClr val="tx1"/>
                </a:solidFill>
                <a:latin typeface="+mj-lt"/>
              </a:rPr>
              <a:t>Koroner Arter Hastalığı Sinsidir</a:t>
            </a:r>
          </a:p>
        </p:txBody>
      </p:sp>
      <p:graphicFrame>
        <p:nvGraphicFramePr>
          <p:cNvPr id="27650" name="Object 2"/>
          <p:cNvGraphicFramePr>
            <a:graphicFrameLocks noChangeAspect="1"/>
          </p:cNvGraphicFramePr>
          <p:nvPr/>
        </p:nvGraphicFramePr>
        <p:xfrm>
          <a:off x="1123950" y="1400176"/>
          <a:ext cx="9704388" cy="5141913"/>
        </p:xfrm>
        <a:graphic>
          <a:graphicData uri="http://schemas.openxmlformats.org/presentationml/2006/ole">
            <mc:AlternateContent xmlns:mc="http://schemas.openxmlformats.org/markup-compatibility/2006">
              <mc:Choice xmlns:v="urn:schemas-microsoft-com:vml" Requires="v">
                <p:oleObj spid="_x0000_s1121" name="Chart" r:id="rId4" imgW="8064500" imgH="4279900" progId="Excel.Chart.8">
                  <p:embed/>
                </p:oleObj>
              </mc:Choice>
              <mc:Fallback>
                <p:oleObj name="Chart" r:id="rId4" imgW="8064500" imgH="4279900" progId="Excel.Chart.8">
                  <p:embed/>
                  <p:pic>
                    <p:nvPicPr>
                      <p:cNvPr id="276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950" y="1400176"/>
                        <a:ext cx="9704388" cy="514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075" name="Text Box 3"/>
          <p:cNvSpPr txBox="1">
            <a:spLocks noChangeArrowheads="1"/>
          </p:cNvSpPr>
          <p:nvPr/>
        </p:nvSpPr>
        <p:spPr bwMode="auto">
          <a:xfrm>
            <a:off x="7678739" y="6308725"/>
            <a:ext cx="2986087"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buClrTx/>
              <a:buFontTx/>
              <a:buNone/>
              <a:defRPr/>
            </a:pPr>
            <a:r>
              <a:rPr lang="tr-TR" b="1" i="1">
                <a:solidFill>
                  <a:srgbClr val="FFFF00"/>
                </a:solidFill>
              </a:rPr>
              <a:t>Thaulow ve ark. AJC 1993</a:t>
            </a:r>
          </a:p>
        </p:txBody>
      </p:sp>
      <p:sp>
        <p:nvSpPr>
          <p:cNvPr id="3" name="Rectangle 2"/>
          <p:cNvSpPr/>
          <p:nvPr/>
        </p:nvSpPr>
        <p:spPr>
          <a:xfrm>
            <a:off x="5142332" y="1124745"/>
            <a:ext cx="2153154" cy="769441"/>
          </a:xfrm>
          <a:prstGeom prst="rect">
            <a:avLst/>
          </a:prstGeom>
          <a:noFill/>
        </p:spPr>
        <p:txBody>
          <a:bodyPr wrap="none">
            <a:spAutoFit/>
          </a:bodyPr>
          <a:lstStyle/>
          <a:p>
            <a:pPr algn="ctr">
              <a:defRPr/>
            </a:pPr>
            <a:r>
              <a:rPr lang="tr-TR" sz="4400" b="1" dirty="0">
                <a:ln w="12700">
                  <a:solidFill>
                    <a:schemeClr val="tx2">
                      <a:satMod val="155000"/>
                    </a:schemeClr>
                  </a:solidFill>
                  <a:prstDash val="solid"/>
                </a:ln>
                <a:effectLst>
                  <a:outerShdw blurRad="41275" dist="20320" dir="1800000" algn="tl" rotWithShape="0">
                    <a:srgbClr val="000000">
                      <a:alpha val="40000"/>
                    </a:srgbClr>
                  </a:outerShdw>
                </a:effectLst>
                <a:latin typeface="+mj-lt"/>
              </a:rPr>
              <a:t>İlk belirti</a:t>
            </a:r>
          </a:p>
        </p:txBody>
      </p:sp>
    </p:spTree>
    <p:extLst>
      <p:ext uri="{BB962C8B-B14F-4D97-AF65-F5344CB8AC3E}">
        <p14:creationId xmlns:p14="http://schemas.microsoft.com/office/powerpoint/2010/main" val="10283750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196D-17D0-FA4B-ABBF-17B3F90889ED}"/>
              </a:ext>
            </a:extLst>
          </p:cNvPr>
          <p:cNvSpPr>
            <a:spLocks noGrp="1"/>
          </p:cNvSpPr>
          <p:nvPr>
            <p:ph type="title"/>
          </p:nvPr>
        </p:nvSpPr>
        <p:spPr>
          <a:xfrm>
            <a:off x="235963" y="142526"/>
            <a:ext cx="10669739" cy="1325563"/>
          </a:xfrm>
        </p:spPr>
        <p:txBody>
          <a:bodyPr/>
          <a:lstStyle/>
          <a:p>
            <a:r>
              <a:rPr lang="x-none" b="1" dirty="0"/>
              <a:t>Antianginal Tedaviler</a:t>
            </a:r>
          </a:p>
        </p:txBody>
      </p:sp>
      <p:sp>
        <p:nvSpPr>
          <p:cNvPr id="3" name="Content Placeholder 2">
            <a:extLst>
              <a:ext uri="{FF2B5EF4-FFF2-40B4-BE49-F238E27FC236}">
                <a16:creationId xmlns:a16="http://schemas.microsoft.com/office/drawing/2014/main" id="{E17ACB37-5D37-704E-84F9-7176E1DC7021}"/>
              </a:ext>
            </a:extLst>
          </p:cNvPr>
          <p:cNvSpPr>
            <a:spLocks noGrp="1"/>
          </p:cNvSpPr>
          <p:nvPr>
            <p:ph idx="1"/>
          </p:nvPr>
        </p:nvSpPr>
        <p:spPr>
          <a:xfrm>
            <a:off x="235964" y="1825625"/>
            <a:ext cx="11795657" cy="4351338"/>
          </a:xfrm>
        </p:spPr>
        <p:txBody>
          <a:bodyPr>
            <a:normAutofit/>
          </a:bodyPr>
          <a:lstStyle/>
          <a:p>
            <a:r>
              <a:rPr lang="en-US" b="1" dirty="0" err="1">
                <a:solidFill>
                  <a:srgbClr val="FF0000"/>
                </a:solidFill>
              </a:rPr>
              <a:t>Nitrantlar</a:t>
            </a:r>
            <a:r>
              <a:rPr lang="en-US" dirty="0"/>
              <a:t> </a:t>
            </a:r>
            <a:r>
              <a:rPr lang="en-US" dirty="0" err="1"/>
              <a:t>anjina</a:t>
            </a:r>
            <a:r>
              <a:rPr lang="en-US" dirty="0"/>
              <a:t> </a:t>
            </a:r>
            <a:r>
              <a:rPr lang="en-US" dirty="0" err="1"/>
              <a:t>tedavisinde</a:t>
            </a:r>
            <a:r>
              <a:rPr lang="en-US" dirty="0"/>
              <a:t> KKB </a:t>
            </a:r>
            <a:r>
              <a:rPr lang="en-US" dirty="0" err="1"/>
              <a:t>ve</a:t>
            </a:r>
            <a:r>
              <a:rPr lang="en-US" dirty="0"/>
              <a:t> BB </a:t>
            </a:r>
            <a:r>
              <a:rPr lang="en-US" dirty="0" err="1"/>
              <a:t>kadar</a:t>
            </a:r>
            <a:r>
              <a:rPr lang="en-US" dirty="0"/>
              <a:t> </a:t>
            </a:r>
            <a:r>
              <a:rPr lang="en-US" dirty="0" err="1"/>
              <a:t>etkilidir</a:t>
            </a:r>
            <a:r>
              <a:rPr lang="en-US" dirty="0"/>
              <a:t>, </a:t>
            </a:r>
            <a:r>
              <a:rPr lang="en-US" dirty="0" err="1"/>
              <a:t>ancak</a:t>
            </a:r>
            <a:r>
              <a:rPr lang="en-US" dirty="0"/>
              <a:t> </a:t>
            </a:r>
            <a:r>
              <a:rPr lang="en-US" dirty="0" err="1"/>
              <a:t>uzun</a:t>
            </a:r>
            <a:r>
              <a:rPr lang="en-US" dirty="0"/>
              <a:t> </a:t>
            </a:r>
            <a:r>
              <a:rPr lang="en-US" dirty="0" err="1"/>
              <a:t>etkili</a:t>
            </a:r>
            <a:r>
              <a:rPr lang="en-US" dirty="0"/>
              <a:t> </a:t>
            </a:r>
            <a:r>
              <a:rPr lang="en-US" dirty="0" err="1"/>
              <a:t>formları</a:t>
            </a:r>
            <a:r>
              <a:rPr lang="en-US" dirty="0"/>
              <a:t> </a:t>
            </a:r>
            <a:r>
              <a:rPr lang="en-US" dirty="0" err="1"/>
              <a:t>ikinci</a:t>
            </a:r>
            <a:r>
              <a:rPr lang="en-US" dirty="0"/>
              <a:t> </a:t>
            </a:r>
            <a:r>
              <a:rPr lang="en-US" dirty="0" err="1"/>
              <a:t>basamak</a:t>
            </a:r>
            <a:r>
              <a:rPr lang="en-US" dirty="0"/>
              <a:t> </a:t>
            </a:r>
            <a:r>
              <a:rPr lang="en-US" dirty="0" err="1"/>
              <a:t>olarak</a:t>
            </a:r>
            <a:r>
              <a:rPr lang="en-US" dirty="0"/>
              <a:t> </a:t>
            </a:r>
            <a:r>
              <a:rPr lang="en-US" dirty="0" err="1"/>
              <a:t>değerlendirilir</a:t>
            </a:r>
            <a:r>
              <a:rPr lang="en-US" dirty="0"/>
              <a:t>. </a:t>
            </a:r>
            <a:r>
              <a:rPr lang="en-US" dirty="0" err="1">
                <a:solidFill>
                  <a:srgbClr val="FF0000"/>
                </a:solidFill>
              </a:rPr>
              <a:t>Kısa</a:t>
            </a:r>
            <a:r>
              <a:rPr lang="en-US" dirty="0">
                <a:solidFill>
                  <a:srgbClr val="FF0000"/>
                </a:solidFill>
              </a:rPr>
              <a:t> </a:t>
            </a:r>
            <a:r>
              <a:rPr lang="en-US" dirty="0" err="1">
                <a:solidFill>
                  <a:srgbClr val="FF0000"/>
                </a:solidFill>
              </a:rPr>
              <a:t>ve</a:t>
            </a:r>
            <a:r>
              <a:rPr lang="en-US" dirty="0">
                <a:solidFill>
                  <a:srgbClr val="FF0000"/>
                </a:solidFill>
              </a:rPr>
              <a:t> </a:t>
            </a:r>
            <a:r>
              <a:rPr lang="en-US" dirty="0" err="1">
                <a:solidFill>
                  <a:srgbClr val="FF0000"/>
                </a:solidFill>
              </a:rPr>
              <a:t>uzun</a:t>
            </a:r>
            <a:r>
              <a:rPr lang="en-US" dirty="0">
                <a:solidFill>
                  <a:srgbClr val="FF0000"/>
                </a:solidFill>
              </a:rPr>
              <a:t> </a:t>
            </a:r>
            <a:r>
              <a:rPr lang="en-US" dirty="0" err="1">
                <a:solidFill>
                  <a:srgbClr val="FF0000"/>
                </a:solidFill>
              </a:rPr>
              <a:t>etkili</a:t>
            </a:r>
            <a:r>
              <a:rPr lang="en-US" dirty="0">
                <a:solidFill>
                  <a:srgbClr val="FF0000"/>
                </a:solidFill>
              </a:rPr>
              <a:t> </a:t>
            </a:r>
            <a:r>
              <a:rPr lang="en-US" dirty="0" err="1">
                <a:solidFill>
                  <a:srgbClr val="FF0000"/>
                </a:solidFill>
              </a:rPr>
              <a:t>nitratlar</a:t>
            </a:r>
            <a:r>
              <a:rPr lang="en-US" dirty="0">
                <a:solidFill>
                  <a:srgbClr val="FF0000"/>
                </a:solidFill>
              </a:rPr>
              <a:t> </a:t>
            </a:r>
            <a:r>
              <a:rPr lang="en-US" dirty="0" err="1">
                <a:solidFill>
                  <a:srgbClr val="FF0000"/>
                </a:solidFill>
              </a:rPr>
              <a:t>egzersiz</a:t>
            </a:r>
            <a:r>
              <a:rPr lang="en-US" dirty="0">
                <a:solidFill>
                  <a:srgbClr val="FF0000"/>
                </a:solidFill>
              </a:rPr>
              <a:t> </a:t>
            </a:r>
            <a:r>
              <a:rPr lang="en-US" dirty="0" err="1">
                <a:solidFill>
                  <a:srgbClr val="FF0000"/>
                </a:solidFill>
              </a:rPr>
              <a:t>toleransını</a:t>
            </a:r>
            <a:r>
              <a:rPr lang="en-US" dirty="0">
                <a:solidFill>
                  <a:srgbClr val="FF0000"/>
                </a:solidFill>
              </a:rPr>
              <a:t> </a:t>
            </a:r>
            <a:r>
              <a:rPr lang="en-US" dirty="0" err="1">
                <a:solidFill>
                  <a:srgbClr val="FF0000"/>
                </a:solidFill>
              </a:rPr>
              <a:t>artırabilir</a:t>
            </a:r>
            <a:r>
              <a:rPr lang="en-US" dirty="0">
                <a:solidFill>
                  <a:srgbClr val="FF0000"/>
                </a:solidFill>
              </a:rPr>
              <a:t>. </a:t>
            </a:r>
            <a:r>
              <a:rPr lang="en-US" dirty="0" err="1">
                <a:solidFill>
                  <a:srgbClr val="FF0000"/>
                </a:solidFill>
              </a:rPr>
              <a:t>Bununla</a:t>
            </a:r>
            <a:r>
              <a:rPr lang="en-US" dirty="0">
                <a:solidFill>
                  <a:srgbClr val="FF0000"/>
                </a:solidFill>
              </a:rPr>
              <a:t> </a:t>
            </a:r>
            <a:r>
              <a:rPr lang="en-US" dirty="0" err="1">
                <a:solidFill>
                  <a:srgbClr val="FF0000"/>
                </a:solidFill>
              </a:rPr>
              <a:t>birlikte</a:t>
            </a:r>
            <a:r>
              <a:rPr lang="en-US" dirty="0">
                <a:solidFill>
                  <a:srgbClr val="FF0000"/>
                </a:solidFill>
              </a:rPr>
              <a:t>, </a:t>
            </a:r>
            <a:r>
              <a:rPr lang="en-US" dirty="0" err="1">
                <a:solidFill>
                  <a:srgbClr val="FF0000"/>
                </a:solidFill>
              </a:rPr>
              <a:t>baş</a:t>
            </a:r>
            <a:r>
              <a:rPr lang="en-US" dirty="0">
                <a:solidFill>
                  <a:srgbClr val="FF0000"/>
                </a:solidFill>
              </a:rPr>
              <a:t> </a:t>
            </a:r>
            <a:r>
              <a:rPr lang="en-US" dirty="0" err="1">
                <a:solidFill>
                  <a:srgbClr val="FF0000"/>
                </a:solidFill>
              </a:rPr>
              <a:t>ağrısı</a:t>
            </a:r>
            <a:r>
              <a:rPr lang="en-US" dirty="0">
                <a:solidFill>
                  <a:srgbClr val="FF0000"/>
                </a:solidFill>
              </a:rPr>
              <a:t> </a:t>
            </a:r>
            <a:r>
              <a:rPr lang="en-US" dirty="0" err="1">
                <a:solidFill>
                  <a:srgbClr val="FF0000"/>
                </a:solidFill>
              </a:rPr>
              <a:t>ve</a:t>
            </a:r>
            <a:r>
              <a:rPr lang="en-US" dirty="0">
                <a:solidFill>
                  <a:srgbClr val="FF0000"/>
                </a:solidFill>
              </a:rPr>
              <a:t> </a:t>
            </a:r>
            <a:r>
              <a:rPr lang="en-US" dirty="0" err="1">
                <a:solidFill>
                  <a:srgbClr val="FF0000"/>
                </a:solidFill>
              </a:rPr>
              <a:t>tolerans</a:t>
            </a:r>
            <a:r>
              <a:rPr lang="en-US" dirty="0">
                <a:solidFill>
                  <a:srgbClr val="FF0000"/>
                </a:solidFill>
              </a:rPr>
              <a:t> </a:t>
            </a:r>
            <a:r>
              <a:rPr lang="en-US" dirty="0" err="1">
                <a:solidFill>
                  <a:srgbClr val="FF0000"/>
                </a:solidFill>
              </a:rPr>
              <a:t>gelişimi</a:t>
            </a:r>
            <a:r>
              <a:rPr lang="en-US" dirty="0">
                <a:solidFill>
                  <a:srgbClr val="FF0000"/>
                </a:solidFill>
              </a:rPr>
              <a:t> (</a:t>
            </a:r>
            <a:r>
              <a:rPr lang="en-US" dirty="0" err="1">
                <a:solidFill>
                  <a:srgbClr val="FF0000"/>
                </a:solidFill>
              </a:rPr>
              <a:t>taşifilaksi</a:t>
            </a:r>
            <a:r>
              <a:rPr lang="en-US" dirty="0">
                <a:solidFill>
                  <a:srgbClr val="FF0000"/>
                </a:solidFill>
              </a:rPr>
              <a:t>)  </a:t>
            </a:r>
            <a:r>
              <a:rPr lang="en-US" dirty="0" err="1">
                <a:solidFill>
                  <a:srgbClr val="FF0000"/>
                </a:solidFill>
              </a:rPr>
              <a:t>sık</a:t>
            </a:r>
            <a:r>
              <a:rPr lang="en-US" dirty="0">
                <a:solidFill>
                  <a:srgbClr val="FF0000"/>
                </a:solidFill>
              </a:rPr>
              <a:t> </a:t>
            </a:r>
            <a:r>
              <a:rPr lang="en-US" dirty="0" err="1">
                <a:solidFill>
                  <a:srgbClr val="FF0000"/>
                </a:solidFill>
              </a:rPr>
              <a:t>görülen</a:t>
            </a:r>
            <a:r>
              <a:rPr lang="en-US" dirty="0">
                <a:solidFill>
                  <a:srgbClr val="FF0000"/>
                </a:solidFill>
              </a:rPr>
              <a:t> </a:t>
            </a:r>
            <a:r>
              <a:rPr lang="en-US" dirty="0" err="1">
                <a:solidFill>
                  <a:srgbClr val="FF0000"/>
                </a:solidFill>
              </a:rPr>
              <a:t>sınırlayıcı</a:t>
            </a:r>
            <a:r>
              <a:rPr lang="en-US" dirty="0">
                <a:solidFill>
                  <a:srgbClr val="FF0000"/>
                </a:solidFill>
              </a:rPr>
              <a:t> </a:t>
            </a:r>
            <a:r>
              <a:rPr lang="en-US" dirty="0" err="1">
                <a:solidFill>
                  <a:srgbClr val="FF0000"/>
                </a:solidFill>
              </a:rPr>
              <a:t>etkilerdir</a:t>
            </a:r>
            <a:r>
              <a:rPr lang="en-US" dirty="0">
                <a:solidFill>
                  <a:srgbClr val="FF0000"/>
                </a:solidFill>
              </a:rPr>
              <a:t>. </a:t>
            </a:r>
            <a:r>
              <a:rPr lang="en-US" b="1" u="sng" dirty="0" err="1"/>
              <a:t>Şiddetli</a:t>
            </a:r>
            <a:r>
              <a:rPr lang="en-US" b="1" u="sng" dirty="0"/>
              <a:t> </a:t>
            </a:r>
            <a:r>
              <a:rPr lang="en-US" b="1" u="sng" dirty="0" err="1"/>
              <a:t>aort</a:t>
            </a:r>
            <a:r>
              <a:rPr lang="en-US" b="1" u="sng" dirty="0"/>
              <a:t> </a:t>
            </a:r>
            <a:r>
              <a:rPr lang="en-US" b="1" u="sng" dirty="0" err="1"/>
              <a:t>darlığı</a:t>
            </a:r>
            <a:r>
              <a:rPr lang="en-US" b="1" u="sng" dirty="0"/>
              <a:t> </a:t>
            </a:r>
            <a:r>
              <a:rPr lang="en-US" b="1" u="sng" dirty="0" err="1"/>
              <a:t>olan</a:t>
            </a:r>
            <a:r>
              <a:rPr lang="en-US" b="1" u="sng" dirty="0"/>
              <a:t> </a:t>
            </a:r>
            <a:r>
              <a:rPr lang="en-US" b="1" u="sng" dirty="0" err="1"/>
              <a:t>veya</a:t>
            </a:r>
            <a:r>
              <a:rPr lang="en-US" b="1" u="sng" dirty="0"/>
              <a:t> </a:t>
            </a:r>
            <a:r>
              <a:rPr lang="en-US" b="1" u="sng" dirty="0" err="1"/>
              <a:t>fosfodiesteraz</a:t>
            </a:r>
            <a:r>
              <a:rPr lang="en-US" b="1" u="sng" dirty="0"/>
              <a:t> </a:t>
            </a:r>
            <a:r>
              <a:rPr lang="en-US" b="1" u="sng" dirty="0" err="1"/>
              <a:t>inhibitörleri</a:t>
            </a:r>
            <a:r>
              <a:rPr lang="en-US" b="1" u="sng" dirty="0"/>
              <a:t> </a:t>
            </a:r>
            <a:r>
              <a:rPr lang="en-US" b="1" u="sng" dirty="0" err="1"/>
              <a:t>kullanan</a:t>
            </a:r>
            <a:r>
              <a:rPr lang="en-US" b="1" u="sng" dirty="0"/>
              <a:t> </a:t>
            </a:r>
            <a:r>
              <a:rPr lang="en-US" b="1" u="sng" dirty="0" err="1"/>
              <a:t>hastalarda</a:t>
            </a:r>
            <a:r>
              <a:rPr lang="en-US" b="1" u="sng" dirty="0"/>
              <a:t> </a:t>
            </a:r>
            <a:r>
              <a:rPr lang="en-US" b="1" u="sng" dirty="0" err="1"/>
              <a:t>kullanılmamalıdır</a:t>
            </a:r>
            <a:r>
              <a:rPr lang="en-US" b="1" u="sng" dirty="0"/>
              <a:t>.</a:t>
            </a:r>
          </a:p>
          <a:p>
            <a:r>
              <a:rPr lang="en-US" dirty="0" err="1"/>
              <a:t>Refrakter</a:t>
            </a:r>
            <a:r>
              <a:rPr lang="en-US" dirty="0"/>
              <a:t> </a:t>
            </a:r>
            <a:r>
              <a:rPr lang="en-US" dirty="0" err="1"/>
              <a:t>anjina</a:t>
            </a:r>
            <a:r>
              <a:rPr lang="en-US" dirty="0"/>
              <a:t> </a:t>
            </a:r>
            <a:r>
              <a:rPr lang="en-US" dirty="0" err="1"/>
              <a:t>durumunda</a:t>
            </a:r>
            <a:r>
              <a:rPr lang="en-US" dirty="0"/>
              <a:t> BB, KKB </a:t>
            </a:r>
            <a:r>
              <a:rPr lang="en-US" dirty="0" err="1"/>
              <a:t>ve</a:t>
            </a:r>
            <a:r>
              <a:rPr lang="en-US" dirty="0"/>
              <a:t> </a:t>
            </a:r>
            <a:r>
              <a:rPr lang="en-US" dirty="0" err="1"/>
              <a:t>nitratların</a:t>
            </a:r>
            <a:r>
              <a:rPr lang="en-US" dirty="0"/>
              <a:t> </a:t>
            </a:r>
            <a:r>
              <a:rPr lang="en-US" dirty="0" err="1"/>
              <a:t>kombinasyonu</a:t>
            </a:r>
            <a:r>
              <a:rPr lang="en-US" dirty="0"/>
              <a:t> </a:t>
            </a:r>
            <a:r>
              <a:rPr lang="en-US" dirty="0" err="1"/>
              <a:t>veya</a:t>
            </a:r>
            <a:r>
              <a:rPr lang="en-US" dirty="0"/>
              <a:t> </a:t>
            </a:r>
            <a:r>
              <a:rPr lang="en-US" b="1" dirty="0" err="1">
                <a:solidFill>
                  <a:srgbClr val="FF0000"/>
                </a:solidFill>
              </a:rPr>
              <a:t>ranolazin</a:t>
            </a:r>
            <a:r>
              <a:rPr lang="en-US" b="1" dirty="0">
                <a:solidFill>
                  <a:srgbClr val="FF0000"/>
                </a:solidFill>
              </a:rPr>
              <a:t> </a:t>
            </a:r>
            <a:r>
              <a:rPr lang="en-US" b="1" dirty="0" err="1">
                <a:solidFill>
                  <a:srgbClr val="FF0000"/>
                </a:solidFill>
              </a:rPr>
              <a:t>eklenmesi</a:t>
            </a:r>
            <a:r>
              <a:rPr lang="en-US" b="1" dirty="0">
                <a:solidFill>
                  <a:srgbClr val="FF0000"/>
                </a:solidFill>
              </a:rPr>
              <a:t> </a:t>
            </a:r>
            <a:r>
              <a:rPr lang="en-US" dirty="0" err="1"/>
              <a:t>düşünülebilir</a:t>
            </a:r>
            <a:r>
              <a:rPr lang="en-US" dirty="0"/>
              <a:t>.</a:t>
            </a:r>
          </a:p>
          <a:p>
            <a:r>
              <a:rPr lang="en-US" dirty="0" err="1"/>
              <a:t>Ranolazin</a:t>
            </a:r>
            <a:r>
              <a:rPr lang="en-US" dirty="0"/>
              <a:t>, </a:t>
            </a:r>
            <a:r>
              <a:rPr lang="en-US" dirty="0" err="1"/>
              <a:t>geç</a:t>
            </a:r>
            <a:r>
              <a:rPr lang="en-US" dirty="0"/>
              <a:t> </a:t>
            </a:r>
            <a:r>
              <a:rPr lang="en-US" dirty="0" err="1"/>
              <a:t>sodyum</a:t>
            </a:r>
            <a:r>
              <a:rPr lang="en-US" dirty="0"/>
              <a:t> </a:t>
            </a:r>
            <a:r>
              <a:rPr lang="en-US" dirty="0" err="1"/>
              <a:t>akımını</a:t>
            </a:r>
            <a:r>
              <a:rPr lang="en-US" dirty="0"/>
              <a:t> </a:t>
            </a:r>
            <a:r>
              <a:rPr lang="en-US" dirty="0" err="1"/>
              <a:t>inhibe</a:t>
            </a:r>
            <a:r>
              <a:rPr lang="en-US" dirty="0"/>
              <a:t> </a:t>
            </a:r>
            <a:r>
              <a:rPr lang="en-US" dirty="0" err="1"/>
              <a:t>ederek</a:t>
            </a:r>
            <a:r>
              <a:rPr lang="en-US" dirty="0"/>
              <a:t> </a:t>
            </a:r>
            <a:r>
              <a:rPr lang="en-US" dirty="0" err="1"/>
              <a:t>etki</a:t>
            </a:r>
            <a:r>
              <a:rPr lang="en-US" dirty="0"/>
              <a:t> </a:t>
            </a:r>
            <a:r>
              <a:rPr lang="en-US" dirty="0" err="1"/>
              <a:t>eder</a:t>
            </a:r>
            <a:r>
              <a:rPr lang="en-US" dirty="0"/>
              <a:t>; </a:t>
            </a:r>
            <a:r>
              <a:rPr lang="en-US" dirty="0" err="1"/>
              <a:t>ancak</a:t>
            </a:r>
            <a:r>
              <a:rPr lang="en-US" dirty="0"/>
              <a:t> </a:t>
            </a:r>
            <a:r>
              <a:rPr lang="en-US" dirty="0" err="1"/>
              <a:t>yaşlı</a:t>
            </a:r>
            <a:r>
              <a:rPr lang="en-US" dirty="0"/>
              <a:t> </a:t>
            </a:r>
            <a:r>
              <a:rPr lang="en-US" dirty="0" err="1"/>
              <a:t>bireylerde</a:t>
            </a:r>
            <a:r>
              <a:rPr lang="en-US" dirty="0"/>
              <a:t> </a:t>
            </a:r>
            <a:r>
              <a:rPr lang="en-US" dirty="0" err="1"/>
              <a:t>bulantı</a:t>
            </a:r>
            <a:r>
              <a:rPr lang="en-US" dirty="0"/>
              <a:t>,</a:t>
            </a:r>
            <a:r>
              <a:rPr lang="en-US" b="1" dirty="0">
                <a:solidFill>
                  <a:srgbClr val="FF0000"/>
                </a:solidFill>
              </a:rPr>
              <a:t> </a:t>
            </a:r>
            <a:r>
              <a:rPr lang="en-US" b="1" dirty="0" err="1">
                <a:solidFill>
                  <a:srgbClr val="FF0000"/>
                </a:solidFill>
              </a:rPr>
              <a:t>QTc</a:t>
            </a:r>
            <a:r>
              <a:rPr lang="en-US" b="1" dirty="0">
                <a:solidFill>
                  <a:srgbClr val="FF0000"/>
                </a:solidFill>
              </a:rPr>
              <a:t> </a:t>
            </a:r>
            <a:r>
              <a:rPr lang="en-US" b="1" dirty="0" err="1">
                <a:solidFill>
                  <a:srgbClr val="FF0000"/>
                </a:solidFill>
              </a:rPr>
              <a:t>uzaması</a:t>
            </a:r>
            <a:r>
              <a:rPr lang="en-US" b="1" dirty="0">
                <a:solidFill>
                  <a:srgbClr val="FF0000"/>
                </a:solidFill>
              </a:rPr>
              <a:t> </a:t>
            </a:r>
            <a:r>
              <a:rPr lang="en-US" b="1" dirty="0" err="1">
                <a:solidFill>
                  <a:srgbClr val="FF0000"/>
                </a:solidFill>
              </a:rPr>
              <a:t>riski</a:t>
            </a:r>
            <a:r>
              <a:rPr lang="en-US" b="1" dirty="0">
                <a:solidFill>
                  <a:srgbClr val="FF0000"/>
                </a:solidFill>
              </a:rPr>
              <a:t> </a:t>
            </a:r>
            <a:r>
              <a:rPr lang="en-US" b="1" dirty="0" err="1">
                <a:solidFill>
                  <a:srgbClr val="FF0000"/>
                </a:solidFill>
              </a:rPr>
              <a:t>nedeniyle</a:t>
            </a:r>
            <a:r>
              <a:rPr lang="en-US" b="1" dirty="0">
                <a:solidFill>
                  <a:srgbClr val="FF0000"/>
                </a:solidFill>
              </a:rPr>
              <a:t> </a:t>
            </a:r>
            <a:r>
              <a:rPr lang="en-US" b="1" dirty="0" err="1">
                <a:solidFill>
                  <a:srgbClr val="FF0000"/>
                </a:solidFill>
              </a:rPr>
              <a:t>dikkatli</a:t>
            </a:r>
            <a:r>
              <a:rPr lang="en-US" b="1" dirty="0">
                <a:solidFill>
                  <a:srgbClr val="FF0000"/>
                </a:solidFill>
              </a:rPr>
              <a:t> </a:t>
            </a:r>
            <a:r>
              <a:rPr lang="en-US" b="1" dirty="0" err="1">
                <a:solidFill>
                  <a:srgbClr val="FF0000"/>
                </a:solidFill>
              </a:rPr>
              <a:t>kullanılmalıdır</a:t>
            </a:r>
            <a:r>
              <a:rPr lang="en-US" b="1" dirty="0">
                <a:solidFill>
                  <a:srgbClr val="FF0000"/>
                </a:solidFill>
              </a:rPr>
              <a:t>.</a:t>
            </a:r>
            <a:endParaRPr lang="x-none" b="1" dirty="0">
              <a:solidFill>
                <a:srgbClr val="FF0000"/>
              </a:solidFill>
            </a:endParaRPr>
          </a:p>
        </p:txBody>
      </p:sp>
    </p:spTree>
    <p:extLst>
      <p:ext uri="{BB962C8B-B14F-4D97-AF65-F5344CB8AC3E}">
        <p14:creationId xmlns:p14="http://schemas.microsoft.com/office/powerpoint/2010/main" val="3292938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64" y="326260"/>
            <a:ext cx="8229600" cy="1143000"/>
          </a:xfrm>
        </p:spPr>
        <p:txBody>
          <a:bodyPr>
            <a:noAutofit/>
          </a:bodyPr>
          <a:lstStyle/>
          <a:p>
            <a:r>
              <a:rPr lang="en-US" b="1" dirty="0"/>
              <a:t>Yan </a:t>
            </a:r>
            <a:r>
              <a:rPr lang="en-US" b="1" dirty="0" err="1"/>
              <a:t>Etkilerin</a:t>
            </a:r>
            <a:r>
              <a:rPr lang="en-US" b="1" dirty="0"/>
              <a:t> </a:t>
            </a:r>
            <a:r>
              <a:rPr lang="en-US" b="1" dirty="0" err="1"/>
              <a:t>Yönetimi</a:t>
            </a:r>
            <a:br>
              <a:rPr lang="en-US" b="1" dirty="0"/>
            </a:br>
            <a:endParaRPr lang="en-US" dirty="0"/>
          </a:p>
        </p:txBody>
      </p:sp>
      <p:sp>
        <p:nvSpPr>
          <p:cNvPr id="3" name="Content Placeholder 2"/>
          <p:cNvSpPr>
            <a:spLocks noGrp="1"/>
          </p:cNvSpPr>
          <p:nvPr>
            <p:ph idx="1"/>
          </p:nvPr>
        </p:nvSpPr>
        <p:spPr>
          <a:xfrm>
            <a:off x="235964" y="1851813"/>
            <a:ext cx="11743290" cy="4351338"/>
          </a:xfrm>
        </p:spPr>
        <p:txBody>
          <a:bodyPr>
            <a:normAutofit/>
          </a:bodyPr>
          <a:lstStyle/>
          <a:p>
            <a:r>
              <a:rPr lang="en-US" dirty="0"/>
              <a:t>Yan </a:t>
            </a:r>
            <a:r>
              <a:rPr lang="en-US" dirty="0" err="1"/>
              <a:t>etkileri</a:t>
            </a:r>
            <a:r>
              <a:rPr lang="en-US" dirty="0"/>
              <a:t> </a:t>
            </a:r>
            <a:r>
              <a:rPr lang="en-US" dirty="0" err="1"/>
              <a:t>ve</a:t>
            </a:r>
            <a:r>
              <a:rPr lang="en-US" dirty="0"/>
              <a:t> </a:t>
            </a:r>
            <a:r>
              <a:rPr lang="en-US" dirty="0" err="1"/>
              <a:t>polifarmasinin</a:t>
            </a:r>
            <a:r>
              <a:rPr lang="en-US" dirty="0"/>
              <a:t> </a:t>
            </a:r>
            <a:r>
              <a:rPr lang="en-US" dirty="0" err="1"/>
              <a:t>risklerini</a:t>
            </a:r>
            <a:r>
              <a:rPr lang="en-US" dirty="0"/>
              <a:t> </a:t>
            </a:r>
            <a:r>
              <a:rPr lang="en-US" dirty="0" err="1"/>
              <a:t>azaltmak</a:t>
            </a:r>
            <a:r>
              <a:rPr lang="en-US" dirty="0"/>
              <a:t> </a:t>
            </a:r>
            <a:r>
              <a:rPr lang="en-US" dirty="0" err="1"/>
              <a:t>için</a:t>
            </a:r>
            <a:r>
              <a:rPr lang="en-US" dirty="0"/>
              <a:t> </a:t>
            </a:r>
            <a:r>
              <a:rPr lang="en-US" dirty="0" err="1"/>
              <a:t>klinisyenlerin</a:t>
            </a:r>
            <a:r>
              <a:rPr lang="en-US" dirty="0"/>
              <a:t> </a:t>
            </a:r>
            <a:r>
              <a:rPr lang="en-US" dirty="0" err="1"/>
              <a:t>kardiyovasküler</a:t>
            </a:r>
            <a:r>
              <a:rPr lang="en-US" dirty="0"/>
              <a:t> </a:t>
            </a:r>
            <a:r>
              <a:rPr lang="en-US" dirty="0" err="1"/>
              <a:t>ilaçlara</a:t>
            </a:r>
            <a:r>
              <a:rPr lang="en-US" dirty="0"/>
              <a:t> </a:t>
            </a:r>
            <a:r>
              <a:rPr lang="en-US" dirty="0" err="1"/>
              <a:t>bağlı</a:t>
            </a:r>
            <a:r>
              <a:rPr lang="en-US" dirty="0"/>
              <a:t> </a:t>
            </a:r>
            <a:r>
              <a:rPr lang="en-US" dirty="0" err="1"/>
              <a:t>advers</a:t>
            </a:r>
            <a:r>
              <a:rPr lang="en-US" dirty="0"/>
              <a:t> </a:t>
            </a:r>
            <a:r>
              <a:rPr lang="en-US" dirty="0" err="1"/>
              <a:t>olayları</a:t>
            </a:r>
            <a:r>
              <a:rPr lang="en-US" dirty="0"/>
              <a:t> </a:t>
            </a:r>
            <a:r>
              <a:rPr lang="en-US" dirty="0" err="1"/>
              <a:t>rutin</a:t>
            </a:r>
            <a:r>
              <a:rPr lang="en-US" dirty="0"/>
              <a:t> </a:t>
            </a:r>
            <a:r>
              <a:rPr lang="en-US" dirty="0" err="1"/>
              <a:t>olarak</a:t>
            </a:r>
            <a:r>
              <a:rPr lang="en-US" dirty="0"/>
              <a:t> </a:t>
            </a:r>
            <a:r>
              <a:rPr lang="en-US" dirty="0" err="1"/>
              <a:t>değerlendirmesi</a:t>
            </a:r>
            <a:r>
              <a:rPr lang="en-US" dirty="0"/>
              <a:t> </a:t>
            </a:r>
            <a:r>
              <a:rPr lang="en-US" dirty="0" err="1"/>
              <a:t>önerilmektedir</a:t>
            </a:r>
            <a:r>
              <a:rPr lang="en-US" dirty="0"/>
              <a:t>. </a:t>
            </a:r>
          </a:p>
          <a:p>
            <a:r>
              <a:rPr lang="en-US" dirty="0" err="1"/>
              <a:t>Advers</a:t>
            </a:r>
            <a:r>
              <a:rPr lang="en-US" dirty="0"/>
              <a:t> </a:t>
            </a:r>
            <a:r>
              <a:rPr lang="en-US" dirty="0" err="1"/>
              <a:t>olay</a:t>
            </a:r>
            <a:r>
              <a:rPr lang="en-US" dirty="0"/>
              <a:t> </a:t>
            </a:r>
            <a:r>
              <a:rPr lang="en-US" dirty="0" err="1"/>
              <a:t>saptandığında</a:t>
            </a:r>
            <a:r>
              <a:rPr lang="en-US" dirty="0"/>
              <a:t> </a:t>
            </a:r>
            <a:r>
              <a:rPr lang="en-US" dirty="0" err="1"/>
              <a:t>doz</a:t>
            </a:r>
            <a:r>
              <a:rPr lang="en-US" dirty="0"/>
              <a:t> </a:t>
            </a:r>
            <a:r>
              <a:rPr lang="en-US" dirty="0" err="1"/>
              <a:t>azaltımı</a:t>
            </a:r>
            <a:r>
              <a:rPr lang="en-US" dirty="0"/>
              <a:t>, </a:t>
            </a:r>
            <a:r>
              <a:rPr lang="en-US" dirty="0" err="1"/>
              <a:t>ilaç</a:t>
            </a:r>
            <a:r>
              <a:rPr lang="en-US" dirty="0"/>
              <a:t> </a:t>
            </a:r>
            <a:r>
              <a:rPr lang="en-US" dirty="0" err="1"/>
              <a:t>sınıfı</a:t>
            </a:r>
            <a:r>
              <a:rPr lang="en-US" dirty="0"/>
              <a:t> </a:t>
            </a:r>
            <a:r>
              <a:rPr lang="en-US" dirty="0" err="1"/>
              <a:t>değişikliği</a:t>
            </a:r>
            <a:r>
              <a:rPr lang="en-US" dirty="0"/>
              <a:t> </a:t>
            </a:r>
            <a:r>
              <a:rPr lang="en-US" dirty="0" err="1"/>
              <a:t>veya</a:t>
            </a:r>
            <a:r>
              <a:rPr lang="en-US" dirty="0"/>
              <a:t> </a:t>
            </a:r>
            <a:r>
              <a:rPr lang="en-US" dirty="0" err="1"/>
              <a:t>tedavinin</a:t>
            </a:r>
            <a:r>
              <a:rPr lang="en-US" dirty="0"/>
              <a:t> </a:t>
            </a:r>
            <a:r>
              <a:rPr lang="en-US" dirty="0" err="1"/>
              <a:t>kesilmesi</a:t>
            </a:r>
            <a:r>
              <a:rPr lang="en-US" dirty="0"/>
              <a:t> </a:t>
            </a:r>
            <a:r>
              <a:rPr lang="en-US" dirty="0" err="1"/>
              <a:t>değerlendirilmeli</a:t>
            </a:r>
            <a:r>
              <a:rPr lang="en-US" dirty="0"/>
              <a:t> </a:t>
            </a:r>
            <a:r>
              <a:rPr lang="en-US" dirty="0" err="1"/>
              <a:t>ve</a:t>
            </a:r>
            <a:r>
              <a:rPr lang="en-US" dirty="0"/>
              <a:t> </a:t>
            </a:r>
            <a:r>
              <a:rPr lang="en-US" dirty="0" err="1"/>
              <a:t>takipte</a:t>
            </a:r>
            <a:r>
              <a:rPr lang="en-US" dirty="0"/>
              <a:t> </a:t>
            </a:r>
            <a:r>
              <a:rPr lang="en-US" dirty="0" err="1"/>
              <a:t>yeniden</a:t>
            </a:r>
            <a:r>
              <a:rPr lang="en-US" dirty="0"/>
              <a:t> </a:t>
            </a:r>
            <a:r>
              <a:rPr lang="en-US" dirty="0" err="1"/>
              <a:t>gözden</a:t>
            </a:r>
            <a:r>
              <a:rPr lang="en-US" dirty="0"/>
              <a:t> </a:t>
            </a:r>
            <a:r>
              <a:rPr lang="en-US" dirty="0" err="1"/>
              <a:t>geçirilmelidir</a:t>
            </a:r>
            <a:r>
              <a:rPr lang="en-US" dirty="0"/>
              <a:t>.  </a:t>
            </a:r>
          </a:p>
          <a:p>
            <a:r>
              <a:rPr lang="en-US" dirty="0" err="1"/>
              <a:t>Ek</a:t>
            </a:r>
            <a:r>
              <a:rPr lang="en-US" dirty="0"/>
              <a:t> </a:t>
            </a:r>
            <a:r>
              <a:rPr lang="en-US" dirty="0" err="1"/>
              <a:t>olarak</a:t>
            </a:r>
            <a:r>
              <a:rPr lang="en-US" dirty="0"/>
              <a:t> </a:t>
            </a:r>
            <a:r>
              <a:rPr lang="en-US" dirty="0" err="1"/>
              <a:t>dozlama</a:t>
            </a:r>
            <a:r>
              <a:rPr lang="en-US" dirty="0"/>
              <a:t> </a:t>
            </a:r>
            <a:r>
              <a:rPr lang="en-US" dirty="0" err="1"/>
              <a:t>planlarının</a:t>
            </a:r>
            <a:r>
              <a:rPr lang="en-US" dirty="0"/>
              <a:t> </a:t>
            </a:r>
            <a:r>
              <a:rPr lang="en-US" dirty="0" err="1"/>
              <a:t>dikkatli</a:t>
            </a:r>
            <a:r>
              <a:rPr lang="en-US" dirty="0"/>
              <a:t> </a:t>
            </a:r>
            <a:r>
              <a:rPr lang="en-US" dirty="0" err="1"/>
              <a:t>yapılması</a:t>
            </a:r>
            <a:r>
              <a:rPr lang="en-US" dirty="0"/>
              <a:t> </a:t>
            </a:r>
            <a:r>
              <a:rPr lang="en-US" dirty="0" err="1"/>
              <a:t>ve</a:t>
            </a:r>
            <a:r>
              <a:rPr lang="en-US" dirty="0"/>
              <a:t> </a:t>
            </a:r>
            <a:r>
              <a:rPr lang="en-US" dirty="0" err="1"/>
              <a:t>hastanın</a:t>
            </a:r>
            <a:r>
              <a:rPr lang="en-US" dirty="0"/>
              <a:t> </a:t>
            </a:r>
            <a:r>
              <a:rPr lang="en-US" dirty="0" err="1"/>
              <a:t>ilaç</a:t>
            </a:r>
            <a:r>
              <a:rPr lang="en-US" dirty="0"/>
              <a:t> </a:t>
            </a:r>
            <a:r>
              <a:rPr lang="en-US" dirty="0" err="1"/>
              <a:t>listesinin</a:t>
            </a:r>
            <a:r>
              <a:rPr lang="en-US" dirty="0"/>
              <a:t> </a:t>
            </a:r>
            <a:r>
              <a:rPr lang="en-US" dirty="0" err="1"/>
              <a:t>güncel</a:t>
            </a:r>
            <a:r>
              <a:rPr lang="en-US" dirty="0"/>
              <a:t> </a:t>
            </a:r>
            <a:r>
              <a:rPr lang="en-US" dirty="0" err="1"/>
              <a:t>tutulması</a:t>
            </a:r>
            <a:r>
              <a:rPr lang="en-US" dirty="0"/>
              <a:t> </a:t>
            </a:r>
            <a:r>
              <a:rPr lang="en-US" dirty="0" err="1"/>
              <a:t>için</a:t>
            </a:r>
            <a:r>
              <a:rPr lang="en-US" dirty="0"/>
              <a:t> </a:t>
            </a:r>
            <a:r>
              <a:rPr lang="en-US" dirty="0" err="1"/>
              <a:t>birinci</a:t>
            </a:r>
            <a:r>
              <a:rPr lang="en-US" dirty="0"/>
              <a:t> </a:t>
            </a:r>
            <a:r>
              <a:rPr lang="en-US" dirty="0" err="1"/>
              <a:t>basamak</a:t>
            </a:r>
            <a:r>
              <a:rPr lang="en-US" dirty="0"/>
              <a:t> </a:t>
            </a:r>
            <a:r>
              <a:rPr lang="en-US" dirty="0" err="1"/>
              <a:t>hekimi</a:t>
            </a:r>
            <a:r>
              <a:rPr lang="en-US" dirty="0"/>
              <a:t>, </a:t>
            </a:r>
            <a:r>
              <a:rPr lang="en-US" dirty="0" err="1"/>
              <a:t>eczacı</a:t>
            </a:r>
            <a:r>
              <a:rPr lang="en-US" dirty="0"/>
              <a:t>, </a:t>
            </a:r>
            <a:r>
              <a:rPr lang="en-US" dirty="0" err="1"/>
              <a:t>hemşire</a:t>
            </a:r>
            <a:r>
              <a:rPr lang="en-US" dirty="0"/>
              <a:t> </a:t>
            </a:r>
            <a:r>
              <a:rPr lang="en-US" dirty="0" err="1"/>
              <a:t>ve</a:t>
            </a:r>
            <a:r>
              <a:rPr lang="en-US" dirty="0"/>
              <a:t> </a:t>
            </a:r>
            <a:r>
              <a:rPr lang="en-US" dirty="0" err="1"/>
              <a:t>evde</a:t>
            </a:r>
            <a:r>
              <a:rPr lang="en-US" dirty="0"/>
              <a:t> </a:t>
            </a:r>
            <a:r>
              <a:rPr lang="en-US" dirty="0" err="1"/>
              <a:t>bakım</a:t>
            </a:r>
            <a:r>
              <a:rPr lang="en-US" dirty="0"/>
              <a:t> </a:t>
            </a:r>
            <a:r>
              <a:rPr lang="en-US" dirty="0" err="1"/>
              <a:t>hizmetleriyle</a:t>
            </a:r>
            <a:r>
              <a:rPr lang="en-US" dirty="0"/>
              <a:t> </a:t>
            </a:r>
            <a:r>
              <a:rPr lang="en-US" dirty="0" err="1"/>
              <a:t>işbirliği</a:t>
            </a:r>
            <a:r>
              <a:rPr lang="en-US" dirty="0"/>
              <a:t> </a:t>
            </a:r>
            <a:r>
              <a:rPr lang="en-US" dirty="0" err="1"/>
              <a:t>önemlidir</a:t>
            </a:r>
            <a:r>
              <a:rPr lang="en-US" dirty="0"/>
              <a:t>.</a:t>
            </a:r>
            <a:br>
              <a:rPr lang="en-US" dirty="0"/>
            </a:br>
            <a:endParaRPr lang="en-US" dirty="0"/>
          </a:p>
          <a:p>
            <a:endParaRPr lang="en-US" dirty="0"/>
          </a:p>
        </p:txBody>
      </p:sp>
    </p:spTree>
    <p:extLst>
      <p:ext uri="{BB962C8B-B14F-4D97-AF65-F5344CB8AC3E}">
        <p14:creationId xmlns:p14="http://schemas.microsoft.com/office/powerpoint/2010/main" val="3897221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517" y="221091"/>
            <a:ext cx="10515600" cy="1325563"/>
          </a:xfrm>
        </p:spPr>
        <p:txBody>
          <a:bodyPr/>
          <a:lstStyle/>
          <a:p>
            <a:r>
              <a:rPr lang="en-US" b="1" dirty="0"/>
              <a:t>REVASKÜLARİZASYON STRATEJİLERİ</a:t>
            </a:r>
          </a:p>
        </p:txBody>
      </p:sp>
      <p:sp>
        <p:nvSpPr>
          <p:cNvPr id="3" name="Content Placeholder 2"/>
          <p:cNvSpPr>
            <a:spLocks noGrp="1"/>
          </p:cNvSpPr>
          <p:nvPr>
            <p:ph idx="1"/>
          </p:nvPr>
        </p:nvSpPr>
        <p:spPr>
          <a:xfrm>
            <a:off x="314517" y="1546654"/>
            <a:ext cx="11573092" cy="4662051"/>
          </a:xfrm>
        </p:spPr>
        <p:txBody>
          <a:bodyPr>
            <a:normAutofit fontScale="77500" lnSpcReduction="20000"/>
          </a:bodyPr>
          <a:lstStyle/>
          <a:p>
            <a:r>
              <a:rPr lang="en-US" dirty="0" err="1"/>
              <a:t>Kronik</a:t>
            </a:r>
            <a:r>
              <a:rPr lang="en-US" dirty="0"/>
              <a:t> </a:t>
            </a:r>
            <a:r>
              <a:rPr lang="en-US" dirty="0" err="1"/>
              <a:t>koroner</a:t>
            </a:r>
            <a:r>
              <a:rPr lang="en-US" dirty="0"/>
              <a:t> </a:t>
            </a:r>
            <a:r>
              <a:rPr lang="en-US" dirty="0" err="1"/>
              <a:t>hastalıkta</a:t>
            </a:r>
            <a:r>
              <a:rPr lang="en-US" dirty="0"/>
              <a:t> </a:t>
            </a:r>
            <a:r>
              <a:rPr lang="en-US" dirty="0" err="1"/>
              <a:t>revaskülarizasyon</a:t>
            </a:r>
            <a:r>
              <a:rPr lang="en-US" dirty="0"/>
              <a:t>, </a:t>
            </a:r>
            <a:r>
              <a:rPr lang="en-US" b="1" dirty="0" err="1">
                <a:solidFill>
                  <a:srgbClr val="FF0000"/>
                </a:solidFill>
              </a:rPr>
              <a:t>klinik</a:t>
            </a:r>
            <a:r>
              <a:rPr lang="en-US" b="1" dirty="0">
                <a:solidFill>
                  <a:srgbClr val="FF0000"/>
                </a:solidFill>
              </a:rPr>
              <a:t> </a:t>
            </a:r>
            <a:r>
              <a:rPr lang="en-US" b="1" dirty="0" err="1">
                <a:solidFill>
                  <a:srgbClr val="FF0000"/>
                </a:solidFill>
              </a:rPr>
              <a:t>olarak</a:t>
            </a:r>
            <a:r>
              <a:rPr lang="en-US" b="1" dirty="0">
                <a:solidFill>
                  <a:srgbClr val="FF0000"/>
                </a:solidFill>
              </a:rPr>
              <a:t> </a:t>
            </a:r>
            <a:r>
              <a:rPr lang="en-US" b="1" dirty="0" err="1">
                <a:solidFill>
                  <a:srgbClr val="FF0000"/>
                </a:solidFill>
              </a:rPr>
              <a:t>karmaşık</a:t>
            </a:r>
            <a:r>
              <a:rPr lang="en-US" b="1" dirty="0">
                <a:solidFill>
                  <a:srgbClr val="FF0000"/>
                </a:solidFill>
              </a:rPr>
              <a:t> </a:t>
            </a:r>
            <a:r>
              <a:rPr lang="en-US" b="1" dirty="0" err="1">
                <a:solidFill>
                  <a:srgbClr val="FF0000"/>
                </a:solidFill>
              </a:rPr>
              <a:t>bir</a:t>
            </a:r>
            <a:r>
              <a:rPr lang="en-US" b="1" dirty="0">
                <a:solidFill>
                  <a:srgbClr val="FF0000"/>
                </a:solidFill>
              </a:rPr>
              <a:t> </a:t>
            </a:r>
            <a:r>
              <a:rPr lang="en-US" b="1" dirty="0" err="1">
                <a:solidFill>
                  <a:srgbClr val="FF0000"/>
                </a:solidFill>
              </a:rPr>
              <a:t>durumu</a:t>
            </a:r>
            <a:r>
              <a:rPr lang="en-US" b="1" dirty="0">
                <a:solidFill>
                  <a:srgbClr val="FF0000"/>
                </a:solidFill>
              </a:rPr>
              <a:t> </a:t>
            </a:r>
            <a:r>
              <a:rPr lang="en-US" b="1" dirty="0" err="1">
                <a:solidFill>
                  <a:srgbClr val="FF0000"/>
                </a:solidFill>
              </a:rPr>
              <a:t>temsil</a:t>
            </a:r>
            <a:r>
              <a:rPr lang="en-US" b="1" dirty="0">
                <a:solidFill>
                  <a:srgbClr val="FF0000"/>
                </a:solidFill>
              </a:rPr>
              <a:t> </a:t>
            </a:r>
            <a:r>
              <a:rPr lang="en-US" b="1" dirty="0" err="1">
                <a:solidFill>
                  <a:srgbClr val="FF0000"/>
                </a:solidFill>
              </a:rPr>
              <a:t>eder</a:t>
            </a:r>
            <a:r>
              <a:rPr lang="en-US" b="1" dirty="0">
                <a:solidFill>
                  <a:srgbClr val="FF0000"/>
                </a:solidFill>
              </a:rPr>
              <a:t> </a:t>
            </a:r>
            <a:r>
              <a:rPr lang="en-US" dirty="0" err="1"/>
              <a:t>ve</a:t>
            </a:r>
            <a:r>
              <a:rPr lang="en-US" dirty="0"/>
              <a:t> </a:t>
            </a:r>
            <a:r>
              <a:rPr lang="en-US" dirty="0" err="1"/>
              <a:t>yaşlı</a:t>
            </a:r>
            <a:r>
              <a:rPr lang="en-US" dirty="0"/>
              <a:t> </a:t>
            </a:r>
            <a:r>
              <a:rPr lang="en-US" dirty="0" err="1"/>
              <a:t>bireyler</a:t>
            </a:r>
            <a:r>
              <a:rPr lang="en-US" dirty="0"/>
              <a:t> </a:t>
            </a:r>
            <a:r>
              <a:rPr lang="en-US" dirty="0" err="1"/>
              <a:t>için</a:t>
            </a:r>
            <a:r>
              <a:rPr lang="en-US" dirty="0"/>
              <a:t> </a:t>
            </a:r>
            <a:r>
              <a:rPr lang="en-US" dirty="0" err="1"/>
              <a:t>yönetimi</a:t>
            </a:r>
            <a:r>
              <a:rPr lang="en-US" dirty="0"/>
              <a:t> </a:t>
            </a:r>
            <a:r>
              <a:rPr lang="en-US" dirty="0" err="1"/>
              <a:t>sınırlı</a:t>
            </a:r>
            <a:r>
              <a:rPr lang="en-US" dirty="0"/>
              <a:t> </a:t>
            </a:r>
            <a:r>
              <a:rPr lang="en-US" dirty="0" err="1"/>
              <a:t>verilere</a:t>
            </a:r>
            <a:r>
              <a:rPr lang="en-US" dirty="0"/>
              <a:t> </a:t>
            </a:r>
            <a:r>
              <a:rPr lang="en-US" dirty="0" err="1"/>
              <a:t>dayanmaktadır</a:t>
            </a:r>
            <a:r>
              <a:rPr lang="en-US" dirty="0"/>
              <a:t>. </a:t>
            </a:r>
          </a:p>
          <a:p>
            <a:r>
              <a:rPr lang="en-US" dirty="0" err="1"/>
              <a:t>Revaskülarizasyonun</a:t>
            </a:r>
            <a:r>
              <a:rPr lang="en-US" dirty="0"/>
              <a:t> </a:t>
            </a:r>
            <a:r>
              <a:rPr lang="en-US" b="1" dirty="0" err="1">
                <a:solidFill>
                  <a:srgbClr val="FF0000"/>
                </a:solidFill>
              </a:rPr>
              <a:t>amacı</a:t>
            </a:r>
            <a:r>
              <a:rPr lang="en-US" b="1" dirty="0">
                <a:solidFill>
                  <a:srgbClr val="FF0000"/>
                </a:solidFill>
              </a:rPr>
              <a:t>, </a:t>
            </a:r>
            <a:r>
              <a:rPr lang="en-US" b="1" dirty="0" err="1">
                <a:solidFill>
                  <a:srgbClr val="FF0000"/>
                </a:solidFill>
              </a:rPr>
              <a:t>semptomları</a:t>
            </a:r>
            <a:r>
              <a:rPr lang="en-US" b="1" dirty="0">
                <a:solidFill>
                  <a:srgbClr val="FF0000"/>
                </a:solidFill>
              </a:rPr>
              <a:t> </a:t>
            </a:r>
            <a:r>
              <a:rPr lang="en-US" b="1" dirty="0" err="1">
                <a:solidFill>
                  <a:srgbClr val="FF0000"/>
                </a:solidFill>
              </a:rPr>
              <a:t>hafifletmek</a:t>
            </a:r>
            <a:r>
              <a:rPr lang="en-US" b="1" dirty="0">
                <a:solidFill>
                  <a:srgbClr val="FF0000"/>
                </a:solidFill>
              </a:rPr>
              <a:t>, </a:t>
            </a:r>
            <a:r>
              <a:rPr lang="en-US" b="1" dirty="0" err="1">
                <a:solidFill>
                  <a:srgbClr val="FF0000"/>
                </a:solidFill>
              </a:rPr>
              <a:t>sekonder</a:t>
            </a:r>
            <a:r>
              <a:rPr lang="en-US" b="1" dirty="0">
                <a:solidFill>
                  <a:srgbClr val="FF0000"/>
                </a:solidFill>
              </a:rPr>
              <a:t> </a:t>
            </a:r>
            <a:r>
              <a:rPr lang="en-US" b="1" dirty="0" err="1">
                <a:solidFill>
                  <a:srgbClr val="FF0000"/>
                </a:solidFill>
              </a:rPr>
              <a:t>olayları</a:t>
            </a:r>
            <a:r>
              <a:rPr lang="en-US" b="1" dirty="0">
                <a:solidFill>
                  <a:srgbClr val="FF0000"/>
                </a:solidFill>
              </a:rPr>
              <a:t> </a:t>
            </a:r>
            <a:r>
              <a:rPr lang="en-US" b="1" dirty="0" err="1">
                <a:solidFill>
                  <a:srgbClr val="FF0000"/>
                </a:solidFill>
              </a:rPr>
              <a:t>önlemek</a:t>
            </a:r>
            <a:r>
              <a:rPr lang="en-US" b="1" dirty="0">
                <a:solidFill>
                  <a:srgbClr val="FF0000"/>
                </a:solidFill>
              </a:rPr>
              <a:t> </a:t>
            </a:r>
            <a:r>
              <a:rPr lang="en-US" b="1" dirty="0" err="1">
                <a:solidFill>
                  <a:srgbClr val="FF0000"/>
                </a:solidFill>
              </a:rPr>
              <a:t>ve</a:t>
            </a:r>
            <a:r>
              <a:rPr lang="en-US" b="1" dirty="0">
                <a:solidFill>
                  <a:srgbClr val="FF0000"/>
                </a:solidFill>
              </a:rPr>
              <a:t> </a:t>
            </a:r>
            <a:r>
              <a:rPr lang="en-US" b="1" dirty="0" err="1">
                <a:solidFill>
                  <a:srgbClr val="FF0000"/>
                </a:solidFill>
              </a:rPr>
              <a:t>mortaliteyi</a:t>
            </a:r>
            <a:r>
              <a:rPr lang="en-US" b="1" dirty="0">
                <a:solidFill>
                  <a:srgbClr val="FF0000"/>
                </a:solidFill>
              </a:rPr>
              <a:t> </a:t>
            </a:r>
            <a:r>
              <a:rPr lang="en-US" b="1" dirty="0" err="1">
                <a:solidFill>
                  <a:srgbClr val="FF0000"/>
                </a:solidFill>
              </a:rPr>
              <a:t>azaltmaktır</a:t>
            </a:r>
            <a:r>
              <a:rPr lang="en-US" b="1" dirty="0">
                <a:solidFill>
                  <a:srgbClr val="FF0000"/>
                </a:solidFill>
              </a:rPr>
              <a:t>. </a:t>
            </a:r>
          </a:p>
          <a:p>
            <a:r>
              <a:rPr lang="en-US" dirty="0"/>
              <a:t>AHA </a:t>
            </a:r>
            <a:r>
              <a:rPr lang="en-US" dirty="0" err="1"/>
              <a:t>kılavuzları</a:t>
            </a:r>
            <a:r>
              <a:rPr lang="en-US" dirty="0"/>
              <a:t>, </a:t>
            </a:r>
            <a:r>
              <a:rPr lang="en-US" dirty="0" err="1"/>
              <a:t>medikal</a:t>
            </a:r>
            <a:r>
              <a:rPr lang="en-US" dirty="0"/>
              <a:t> </a:t>
            </a:r>
            <a:r>
              <a:rPr lang="en-US" dirty="0" err="1"/>
              <a:t>tedaviye</a:t>
            </a:r>
            <a:r>
              <a:rPr lang="en-US" dirty="0"/>
              <a:t> </a:t>
            </a:r>
            <a:r>
              <a:rPr lang="en-US" dirty="0" err="1"/>
              <a:t>rağmen</a:t>
            </a:r>
            <a:r>
              <a:rPr lang="en-US" dirty="0"/>
              <a:t> </a:t>
            </a:r>
            <a:r>
              <a:rPr lang="en-US" dirty="0" err="1"/>
              <a:t>yaşam</a:t>
            </a:r>
            <a:r>
              <a:rPr lang="en-US" dirty="0"/>
              <a:t> </a:t>
            </a:r>
            <a:r>
              <a:rPr lang="en-US" dirty="0" err="1"/>
              <a:t>kalitesini</a:t>
            </a:r>
            <a:r>
              <a:rPr lang="en-US" dirty="0"/>
              <a:t> </a:t>
            </a:r>
            <a:r>
              <a:rPr lang="en-US" dirty="0" err="1"/>
              <a:t>bozan</a:t>
            </a:r>
            <a:r>
              <a:rPr lang="en-US" dirty="0"/>
              <a:t> </a:t>
            </a:r>
            <a:r>
              <a:rPr lang="en-US" dirty="0" err="1"/>
              <a:t>anjinası</a:t>
            </a:r>
            <a:r>
              <a:rPr lang="en-US" dirty="0"/>
              <a:t> </a:t>
            </a:r>
            <a:r>
              <a:rPr lang="en-US" dirty="0" err="1"/>
              <a:t>devam</a:t>
            </a:r>
            <a:r>
              <a:rPr lang="en-US" dirty="0"/>
              <a:t> </a:t>
            </a:r>
            <a:r>
              <a:rPr lang="en-US" dirty="0" err="1"/>
              <a:t>eden</a:t>
            </a:r>
            <a:r>
              <a:rPr lang="en-US" dirty="0"/>
              <a:t> </a:t>
            </a:r>
            <a:r>
              <a:rPr lang="en-US" dirty="0" err="1"/>
              <a:t>hastalarda</a:t>
            </a:r>
            <a:r>
              <a:rPr lang="en-US" dirty="0"/>
              <a:t> </a:t>
            </a:r>
            <a:r>
              <a:rPr lang="en-US" dirty="0" err="1"/>
              <a:t>revaskülarizasyonu</a:t>
            </a:r>
            <a:r>
              <a:rPr lang="en-US" dirty="0"/>
              <a:t> </a:t>
            </a:r>
            <a:r>
              <a:rPr lang="en-US" dirty="0" err="1"/>
              <a:t>önermektedir</a:t>
            </a:r>
            <a:r>
              <a:rPr lang="en-US" dirty="0"/>
              <a:t>.</a:t>
            </a:r>
            <a:br>
              <a:rPr lang="en-US" dirty="0"/>
            </a:br>
            <a:br>
              <a:rPr lang="en-US" dirty="0"/>
            </a:br>
            <a:r>
              <a:rPr lang="en-US" dirty="0" err="1"/>
              <a:t>Cerrahi</a:t>
            </a:r>
            <a:r>
              <a:rPr lang="en-US" dirty="0"/>
              <a:t> </a:t>
            </a:r>
            <a:r>
              <a:rPr lang="en-US" dirty="0" err="1"/>
              <a:t>tedavi</a:t>
            </a:r>
            <a:r>
              <a:rPr lang="en-US" dirty="0"/>
              <a:t> (</a:t>
            </a:r>
            <a:r>
              <a:rPr lang="en-US" dirty="0" err="1"/>
              <a:t>koroner</a:t>
            </a:r>
            <a:r>
              <a:rPr lang="en-US" dirty="0"/>
              <a:t> </a:t>
            </a:r>
            <a:r>
              <a:rPr lang="en-US" dirty="0" err="1"/>
              <a:t>arter</a:t>
            </a:r>
            <a:r>
              <a:rPr lang="en-US" dirty="0"/>
              <a:t> bypass </a:t>
            </a:r>
            <a:r>
              <a:rPr lang="en-US" dirty="0" err="1"/>
              <a:t>grefti</a:t>
            </a:r>
            <a:r>
              <a:rPr lang="en-US" dirty="0"/>
              <a:t> – CABG), </a:t>
            </a:r>
          </a:p>
          <a:p>
            <a:pPr lvl="1"/>
            <a:r>
              <a:rPr lang="en-US" dirty="0" err="1"/>
              <a:t>özellikle</a:t>
            </a:r>
            <a:r>
              <a:rPr lang="en-US" dirty="0"/>
              <a:t> sol ana </a:t>
            </a:r>
            <a:r>
              <a:rPr lang="en-US" dirty="0" err="1"/>
              <a:t>koroner</a:t>
            </a:r>
            <a:r>
              <a:rPr lang="en-US" dirty="0"/>
              <a:t> </a:t>
            </a:r>
            <a:r>
              <a:rPr lang="en-US" dirty="0" err="1"/>
              <a:t>hastalığı</a:t>
            </a:r>
            <a:r>
              <a:rPr lang="en-US" dirty="0"/>
              <a:t> </a:t>
            </a:r>
            <a:r>
              <a:rPr lang="en-US" dirty="0" err="1"/>
              <a:t>veya</a:t>
            </a:r>
            <a:r>
              <a:rPr lang="en-US" dirty="0"/>
              <a:t> </a:t>
            </a:r>
            <a:r>
              <a:rPr lang="en-US" dirty="0" err="1"/>
              <a:t>çok</a:t>
            </a:r>
            <a:r>
              <a:rPr lang="en-US" dirty="0"/>
              <a:t> damar </a:t>
            </a:r>
            <a:r>
              <a:rPr lang="en-US" dirty="0" err="1"/>
              <a:t>hastalığı</a:t>
            </a:r>
            <a:r>
              <a:rPr lang="en-US" dirty="0"/>
              <a:t> </a:t>
            </a:r>
            <a:r>
              <a:rPr lang="en-US" dirty="0" err="1"/>
              <a:t>olan</a:t>
            </a:r>
            <a:r>
              <a:rPr lang="en-US" dirty="0"/>
              <a:t> </a:t>
            </a:r>
            <a:r>
              <a:rPr lang="en-US" dirty="0" err="1"/>
              <a:t>ve</a:t>
            </a:r>
            <a:r>
              <a:rPr lang="en-US" dirty="0"/>
              <a:t> sol </a:t>
            </a:r>
            <a:r>
              <a:rPr lang="en-US" dirty="0" err="1"/>
              <a:t>ventrikül</a:t>
            </a:r>
            <a:r>
              <a:rPr lang="en-US" dirty="0"/>
              <a:t> </a:t>
            </a:r>
            <a:r>
              <a:rPr lang="en-US" dirty="0" err="1"/>
              <a:t>sistolik</a:t>
            </a:r>
            <a:r>
              <a:rPr lang="en-US" dirty="0"/>
              <a:t> </a:t>
            </a:r>
            <a:r>
              <a:rPr lang="en-US" dirty="0" err="1"/>
              <a:t>disfonksiyonu</a:t>
            </a:r>
            <a:r>
              <a:rPr lang="en-US" dirty="0"/>
              <a:t> (</a:t>
            </a:r>
            <a:r>
              <a:rPr lang="en-US" dirty="0" err="1"/>
              <a:t>ejeksiyon</a:t>
            </a:r>
            <a:r>
              <a:rPr lang="en-US" dirty="0"/>
              <a:t> </a:t>
            </a:r>
            <a:r>
              <a:rPr lang="en-US" dirty="0" err="1"/>
              <a:t>fraksiyonu</a:t>
            </a:r>
            <a:r>
              <a:rPr lang="en-US" dirty="0"/>
              <a:t> ≤%35) </a:t>
            </a:r>
          </a:p>
          <a:p>
            <a:pPr lvl="1"/>
            <a:r>
              <a:rPr lang="en-US" dirty="0" err="1"/>
              <a:t>ya</a:t>
            </a:r>
            <a:r>
              <a:rPr lang="en-US" dirty="0"/>
              <a:t> da </a:t>
            </a:r>
            <a:r>
              <a:rPr lang="en-US" dirty="0" err="1"/>
              <a:t>diyabeti</a:t>
            </a:r>
            <a:r>
              <a:rPr lang="en-US" dirty="0"/>
              <a:t> </a:t>
            </a:r>
            <a:r>
              <a:rPr lang="en-US" dirty="0" err="1"/>
              <a:t>bulunan</a:t>
            </a:r>
            <a:r>
              <a:rPr lang="en-US" dirty="0"/>
              <a:t> </a:t>
            </a:r>
            <a:r>
              <a:rPr lang="en-US" dirty="0" err="1"/>
              <a:t>hastalarda</a:t>
            </a:r>
            <a:r>
              <a:rPr lang="en-US" dirty="0"/>
              <a:t> </a:t>
            </a:r>
            <a:r>
              <a:rPr lang="en-US" dirty="0" err="1"/>
              <a:t>sağkalım</a:t>
            </a:r>
            <a:r>
              <a:rPr lang="en-US" dirty="0"/>
              <a:t> </a:t>
            </a:r>
            <a:r>
              <a:rPr lang="en-US" dirty="0" err="1"/>
              <a:t>avantajı</a:t>
            </a:r>
            <a:r>
              <a:rPr lang="en-US" dirty="0"/>
              <a:t> </a:t>
            </a:r>
            <a:r>
              <a:rPr lang="en-US" dirty="0" err="1"/>
              <a:t>sağlamıştır</a:t>
            </a:r>
            <a:r>
              <a:rPr lang="en-US" dirty="0"/>
              <a:t>. </a:t>
            </a:r>
          </a:p>
          <a:p>
            <a:endParaRPr lang="en-US" dirty="0"/>
          </a:p>
          <a:p>
            <a:r>
              <a:rPr lang="en-US" dirty="0" err="1"/>
              <a:t>Benzer</a:t>
            </a:r>
            <a:r>
              <a:rPr lang="en-US" dirty="0"/>
              <a:t> </a:t>
            </a:r>
            <a:r>
              <a:rPr lang="en-US" dirty="0" err="1"/>
              <a:t>şekilde</a:t>
            </a:r>
            <a:r>
              <a:rPr lang="en-US" dirty="0"/>
              <a:t>, sol ana </a:t>
            </a:r>
            <a:r>
              <a:rPr lang="en-US" dirty="0" err="1"/>
              <a:t>koroner</a:t>
            </a:r>
            <a:r>
              <a:rPr lang="en-US" dirty="0"/>
              <a:t> </a:t>
            </a:r>
            <a:r>
              <a:rPr lang="en-US" dirty="0" err="1"/>
              <a:t>hastalığı</a:t>
            </a:r>
            <a:r>
              <a:rPr lang="en-US" dirty="0"/>
              <a:t> </a:t>
            </a:r>
            <a:r>
              <a:rPr lang="en-US" dirty="0" err="1"/>
              <a:t>olup</a:t>
            </a:r>
            <a:r>
              <a:rPr lang="en-US" dirty="0"/>
              <a:t> normal </a:t>
            </a:r>
            <a:r>
              <a:rPr lang="en-US" dirty="0" err="1"/>
              <a:t>ventrikül</a:t>
            </a:r>
            <a:r>
              <a:rPr lang="en-US" dirty="0"/>
              <a:t> </a:t>
            </a:r>
            <a:r>
              <a:rPr lang="en-US" dirty="0" err="1"/>
              <a:t>fonksiyonu</a:t>
            </a:r>
            <a:r>
              <a:rPr lang="en-US" dirty="0"/>
              <a:t> </a:t>
            </a:r>
            <a:r>
              <a:rPr lang="en-US" dirty="0" err="1"/>
              <a:t>bulunan</a:t>
            </a:r>
            <a:r>
              <a:rPr lang="en-US" dirty="0"/>
              <a:t> </a:t>
            </a:r>
            <a:r>
              <a:rPr lang="en-US" dirty="0" err="1"/>
              <a:t>hastalarda</a:t>
            </a:r>
            <a:r>
              <a:rPr lang="en-US" dirty="0"/>
              <a:t> CABG </a:t>
            </a:r>
            <a:r>
              <a:rPr lang="en-US" dirty="0" err="1"/>
              <a:t>veya</a:t>
            </a:r>
            <a:r>
              <a:rPr lang="en-US" dirty="0"/>
              <a:t> </a:t>
            </a:r>
            <a:r>
              <a:rPr lang="en-US" dirty="0" err="1"/>
              <a:t>PKG’nin</a:t>
            </a:r>
            <a:r>
              <a:rPr lang="en-US" dirty="0"/>
              <a:t> her </a:t>
            </a:r>
            <a:r>
              <a:rPr lang="en-US" dirty="0" err="1"/>
              <a:t>ikisi</a:t>
            </a:r>
            <a:r>
              <a:rPr lang="en-US" dirty="0"/>
              <a:t> de </a:t>
            </a:r>
            <a:r>
              <a:rPr lang="en-US" dirty="0" err="1"/>
              <a:t>sağkalım</a:t>
            </a:r>
            <a:r>
              <a:rPr lang="en-US" dirty="0"/>
              <a:t> </a:t>
            </a:r>
            <a:r>
              <a:rPr lang="en-US" dirty="0" err="1"/>
              <a:t>avantajı</a:t>
            </a:r>
            <a:r>
              <a:rPr lang="en-US" dirty="0"/>
              <a:t> </a:t>
            </a:r>
            <a:r>
              <a:rPr lang="en-US" dirty="0" err="1"/>
              <a:t>gösterebilir</a:t>
            </a:r>
            <a:r>
              <a:rPr lang="en-US" dirty="0"/>
              <a:t>. </a:t>
            </a:r>
            <a:br>
              <a:rPr lang="en-US" dirty="0"/>
            </a:br>
            <a:br>
              <a:rPr lang="en-US" dirty="0"/>
            </a:br>
            <a:endParaRPr lang="en-US" dirty="0"/>
          </a:p>
        </p:txBody>
      </p:sp>
    </p:spTree>
    <p:extLst>
      <p:ext uri="{BB962C8B-B14F-4D97-AF65-F5344CB8AC3E}">
        <p14:creationId xmlns:p14="http://schemas.microsoft.com/office/powerpoint/2010/main" val="3881454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erson's body&#10;&#10;Description automatically generated">
            <a:extLst>
              <a:ext uri="{FF2B5EF4-FFF2-40B4-BE49-F238E27FC236}">
                <a16:creationId xmlns:a16="http://schemas.microsoft.com/office/drawing/2014/main" id="{3145AD34-6926-CB43-9B5E-251882DCFF12}"/>
              </a:ext>
            </a:extLst>
          </p:cNvPr>
          <p:cNvPicPr>
            <a:picLocks noChangeAspect="1"/>
          </p:cNvPicPr>
          <p:nvPr/>
        </p:nvPicPr>
        <p:blipFill>
          <a:blip r:embed="rId2"/>
          <a:stretch>
            <a:fillRect/>
          </a:stretch>
        </p:blipFill>
        <p:spPr>
          <a:xfrm>
            <a:off x="990600" y="25400"/>
            <a:ext cx="10210800" cy="6807200"/>
          </a:xfrm>
          <a:prstGeom prst="rect">
            <a:avLst/>
          </a:prstGeom>
        </p:spPr>
      </p:pic>
    </p:spTree>
    <p:extLst>
      <p:ext uri="{BB962C8B-B14F-4D97-AF65-F5344CB8AC3E}">
        <p14:creationId xmlns:p14="http://schemas.microsoft.com/office/powerpoint/2010/main" val="3659446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04A4C-BB26-AA4B-B2DB-A1D3E4D84C9F}"/>
              </a:ext>
            </a:extLst>
          </p:cNvPr>
          <p:cNvSpPr>
            <a:spLocks noGrp="1"/>
          </p:cNvSpPr>
          <p:nvPr>
            <p:ph type="title"/>
          </p:nvPr>
        </p:nvSpPr>
        <p:spPr>
          <a:xfrm>
            <a:off x="379977" y="260373"/>
            <a:ext cx="10515600" cy="1325563"/>
          </a:xfrm>
        </p:spPr>
        <p:txBody>
          <a:bodyPr/>
          <a:lstStyle/>
          <a:p>
            <a:r>
              <a:rPr lang="en-US" b="1" dirty="0"/>
              <a:t>REVASKÜLARİZASYON STRATEJİLERİ</a:t>
            </a:r>
            <a:endParaRPr lang="x-none" b="1" dirty="0"/>
          </a:p>
        </p:txBody>
      </p:sp>
      <p:sp>
        <p:nvSpPr>
          <p:cNvPr id="3" name="Content Placeholder 2">
            <a:extLst>
              <a:ext uri="{FF2B5EF4-FFF2-40B4-BE49-F238E27FC236}">
                <a16:creationId xmlns:a16="http://schemas.microsoft.com/office/drawing/2014/main" id="{26B036FD-AE18-4E48-9F76-86EEC0DF57FC}"/>
              </a:ext>
            </a:extLst>
          </p:cNvPr>
          <p:cNvSpPr>
            <a:spLocks noGrp="1"/>
          </p:cNvSpPr>
          <p:nvPr>
            <p:ph idx="1"/>
          </p:nvPr>
        </p:nvSpPr>
        <p:spPr>
          <a:xfrm>
            <a:off x="379976" y="1870461"/>
            <a:ext cx="11376711" cy="4351338"/>
          </a:xfrm>
        </p:spPr>
        <p:txBody>
          <a:bodyPr>
            <a:normAutofit lnSpcReduction="10000"/>
          </a:bodyPr>
          <a:lstStyle/>
          <a:p>
            <a:r>
              <a:rPr lang="en-US" dirty="0" err="1"/>
              <a:t>Cerrahiye</a:t>
            </a:r>
            <a:r>
              <a:rPr lang="en-US" dirty="0"/>
              <a:t> </a:t>
            </a:r>
            <a:r>
              <a:rPr lang="en-US" dirty="0" err="1"/>
              <a:t>uygun</a:t>
            </a:r>
            <a:r>
              <a:rPr lang="en-US" dirty="0"/>
              <a:t> </a:t>
            </a:r>
            <a:r>
              <a:rPr lang="en-US" dirty="0" err="1"/>
              <a:t>olmayan</a:t>
            </a:r>
            <a:r>
              <a:rPr lang="en-US" dirty="0"/>
              <a:t> </a:t>
            </a:r>
            <a:r>
              <a:rPr lang="en-US" dirty="0" err="1"/>
              <a:t>hastalarda</a:t>
            </a:r>
            <a:r>
              <a:rPr lang="en-US" dirty="0"/>
              <a:t>, PKG </a:t>
            </a:r>
            <a:r>
              <a:rPr lang="en-US" dirty="0" err="1"/>
              <a:t>semptomların</a:t>
            </a:r>
            <a:r>
              <a:rPr lang="en-US" dirty="0"/>
              <a:t> </a:t>
            </a:r>
            <a:r>
              <a:rPr lang="en-US" dirty="0" err="1"/>
              <a:t>iyileştirilmesi</a:t>
            </a:r>
            <a:r>
              <a:rPr lang="en-US" dirty="0"/>
              <a:t> </a:t>
            </a:r>
            <a:r>
              <a:rPr lang="en-US" dirty="0" err="1"/>
              <a:t>veya</a:t>
            </a:r>
            <a:r>
              <a:rPr lang="en-US" dirty="0"/>
              <a:t> </a:t>
            </a:r>
            <a:r>
              <a:rPr lang="en-US" dirty="0" err="1"/>
              <a:t>kardiyovasküler</a:t>
            </a:r>
            <a:r>
              <a:rPr lang="en-US" dirty="0"/>
              <a:t> </a:t>
            </a:r>
            <a:r>
              <a:rPr lang="en-US" dirty="0" err="1"/>
              <a:t>olayların</a:t>
            </a:r>
            <a:r>
              <a:rPr lang="en-US" dirty="0"/>
              <a:t> </a:t>
            </a:r>
            <a:r>
              <a:rPr lang="en-US" dirty="0" err="1"/>
              <a:t>azaltılması</a:t>
            </a:r>
            <a:r>
              <a:rPr lang="en-US" dirty="0"/>
              <a:t> </a:t>
            </a:r>
            <a:r>
              <a:rPr lang="en-US" dirty="0" err="1"/>
              <a:t>amacıyla</a:t>
            </a:r>
            <a:r>
              <a:rPr lang="en-US" dirty="0"/>
              <a:t> </a:t>
            </a:r>
            <a:r>
              <a:rPr lang="en-US" dirty="0" err="1"/>
              <a:t>alternatif</a:t>
            </a:r>
            <a:r>
              <a:rPr lang="en-US" dirty="0"/>
              <a:t> </a:t>
            </a:r>
            <a:r>
              <a:rPr lang="en-US" dirty="0" err="1"/>
              <a:t>olarak</a:t>
            </a:r>
            <a:r>
              <a:rPr lang="en-US" dirty="0"/>
              <a:t> </a:t>
            </a:r>
            <a:r>
              <a:rPr lang="en-US" dirty="0" err="1"/>
              <a:t>kullanılabilir</a:t>
            </a:r>
            <a:r>
              <a:rPr lang="en-US" dirty="0"/>
              <a:t>. </a:t>
            </a:r>
          </a:p>
          <a:p>
            <a:endParaRPr lang="en-US" dirty="0"/>
          </a:p>
          <a:p>
            <a:r>
              <a:rPr lang="en-US" dirty="0" err="1"/>
              <a:t>Ancak</a:t>
            </a:r>
            <a:r>
              <a:rPr lang="en-US" dirty="0"/>
              <a:t>, multimorbid </a:t>
            </a:r>
            <a:r>
              <a:rPr lang="en-US" dirty="0" err="1"/>
              <a:t>yaşlı</a:t>
            </a:r>
            <a:r>
              <a:rPr lang="en-US" dirty="0"/>
              <a:t> </a:t>
            </a:r>
            <a:r>
              <a:rPr lang="en-US" dirty="0" err="1"/>
              <a:t>bireyler</a:t>
            </a:r>
            <a:r>
              <a:rPr lang="en-US" dirty="0"/>
              <a:t> </a:t>
            </a:r>
            <a:r>
              <a:rPr lang="en-US" dirty="0" err="1"/>
              <a:t>ve</a:t>
            </a:r>
            <a:r>
              <a:rPr lang="en-US" dirty="0"/>
              <a:t> </a:t>
            </a:r>
            <a:r>
              <a:rPr lang="en-US" dirty="0" err="1"/>
              <a:t>geriyatrik</a:t>
            </a:r>
            <a:r>
              <a:rPr lang="en-US" dirty="0"/>
              <a:t> </a:t>
            </a:r>
            <a:r>
              <a:rPr lang="en-US" dirty="0" err="1"/>
              <a:t>sendromları</a:t>
            </a:r>
            <a:r>
              <a:rPr lang="en-US" dirty="0"/>
              <a:t> </a:t>
            </a:r>
            <a:r>
              <a:rPr lang="en-US" dirty="0" err="1"/>
              <a:t>olan</a:t>
            </a:r>
            <a:r>
              <a:rPr lang="en-US" dirty="0"/>
              <a:t> </a:t>
            </a:r>
            <a:r>
              <a:rPr lang="en-US" dirty="0" err="1"/>
              <a:t>hastalar</a:t>
            </a:r>
            <a:r>
              <a:rPr lang="en-US" dirty="0"/>
              <a:t> </a:t>
            </a:r>
            <a:r>
              <a:rPr lang="en-US" dirty="0" err="1"/>
              <a:t>bu</a:t>
            </a:r>
            <a:r>
              <a:rPr lang="en-US" dirty="0"/>
              <a:t> </a:t>
            </a:r>
            <a:r>
              <a:rPr lang="en-US" dirty="0" err="1"/>
              <a:t>çalışmalarda</a:t>
            </a:r>
            <a:r>
              <a:rPr lang="en-US" dirty="0"/>
              <a:t> </a:t>
            </a:r>
            <a:r>
              <a:rPr lang="en-US" dirty="0" err="1"/>
              <a:t>çoğunlukla</a:t>
            </a:r>
            <a:r>
              <a:rPr lang="en-US" dirty="0"/>
              <a:t> </a:t>
            </a:r>
            <a:r>
              <a:rPr lang="en-US" dirty="0" err="1"/>
              <a:t>temsil</a:t>
            </a:r>
            <a:r>
              <a:rPr lang="en-US" dirty="0"/>
              <a:t> </a:t>
            </a:r>
            <a:r>
              <a:rPr lang="en-US" dirty="0" err="1"/>
              <a:t>edilmemiştir</a:t>
            </a:r>
            <a:r>
              <a:rPr lang="en-US" dirty="0"/>
              <a:t>. </a:t>
            </a:r>
          </a:p>
          <a:p>
            <a:endParaRPr lang="en-US" dirty="0"/>
          </a:p>
          <a:p>
            <a:r>
              <a:rPr lang="en-US" dirty="0"/>
              <a:t>Bu </a:t>
            </a:r>
            <a:r>
              <a:rPr lang="en-US" dirty="0" err="1"/>
              <a:t>nedenle</a:t>
            </a:r>
            <a:r>
              <a:rPr lang="en-US" dirty="0"/>
              <a:t>, </a:t>
            </a:r>
            <a:r>
              <a:rPr lang="en-US" dirty="0" err="1"/>
              <a:t>karmaşık</a:t>
            </a:r>
            <a:r>
              <a:rPr lang="en-US" dirty="0"/>
              <a:t> </a:t>
            </a:r>
            <a:r>
              <a:rPr lang="en-US" dirty="0" err="1"/>
              <a:t>üç</a:t>
            </a:r>
            <a:r>
              <a:rPr lang="en-US" dirty="0"/>
              <a:t> damar </a:t>
            </a:r>
            <a:r>
              <a:rPr lang="en-US" dirty="0" err="1"/>
              <a:t>hastalığı</a:t>
            </a:r>
            <a:r>
              <a:rPr lang="en-US" dirty="0"/>
              <a:t> </a:t>
            </a:r>
            <a:r>
              <a:rPr lang="en-US" dirty="0" err="1"/>
              <a:t>veya</a:t>
            </a:r>
            <a:r>
              <a:rPr lang="en-US" dirty="0"/>
              <a:t> </a:t>
            </a:r>
            <a:r>
              <a:rPr lang="en-US" dirty="0" err="1"/>
              <a:t>tedavi</a:t>
            </a:r>
            <a:r>
              <a:rPr lang="en-US" dirty="0"/>
              <a:t> </a:t>
            </a:r>
            <a:r>
              <a:rPr lang="en-US" dirty="0" err="1"/>
              <a:t>planı</a:t>
            </a:r>
            <a:r>
              <a:rPr lang="en-US" dirty="0"/>
              <a:t> </a:t>
            </a:r>
            <a:r>
              <a:rPr lang="en-US" dirty="0" err="1"/>
              <a:t>belirsizliği</a:t>
            </a:r>
            <a:r>
              <a:rPr lang="en-US" dirty="0"/>
              <a:t> </a:t>
            </a:r>
            <a:r>
              <a:rPr lang="en-US" dirty="0" err="1"/>
              <a:t>durumlarında</a:t>
            </a:r>
            <a:r>
              <a:rPr lang="en-US" dirty="0"/>
              <a:t> </a:t>
            </a:r>
            <a:r>
              <a:rPr lang="en-US" b="1" dirty="0" err="1">
                <a:solidFill>
                  <a:srgbClr val="FF0000"/>
                </a:solidFill>
              </a:rPr>
              <a:t>girişimsel</a:t>
            </a:r>
            <a:r>
              <a:rPr lang="en-US" b="1" dirty="0">
                <a:solidFill>
                  <a:srgbClr val="FF0000"/>
                </a:solidFill>
              </a:rPr>
              <a:t> </a:t>
            </a:r>
            <a:r>
              <a:rPr lang="en-US" b="1" dirty="0" err="1">
                <a:solidFill>
                  <a:srgbClr val="FF0000"/>
                </a:solidFill>
              </a:rPr>
              <a:t>kardiyolog</a:t>
            </a:r>
            <a:r>
              <a:rPr lang="en-US" b="1" dirty="0">
                <a:solidFill>
                  <a:srgbClr val="FF0000"/>
                </a:solidFill>
              </a:rPr>
              <a:t>, </a:t>
            </a:r>
            <a:r>
              <a:rPr lang="en-US" b="1" dirty="0" err="1">
                <a:solidFill>
                  <a:srgbClr val="FF0000"/>
                </a:solidFill>
              </a:rPr>
              <a:t>kalp</a:t>
            </a:r>
            <a:r>
              <a:rPr lang="en-US" b="1" dirty="0">
                <a:solidFill>
                  <a:srgbClr val="FF0000"/>
                </a:solidFill>
              </a:rPr>
              <a:t> </a:t>
            </a:r>
            <a:r>
              <a:rPr lang="en-US" b="1" dirty="0" err="1">
                <a:solidFill>
                  <a:srgbClr val="FF0000"/>
                </a:solidFill>
              </a:rPr>
              <a:t>cerrahı</a:t>
            </a:r>
            <a:r>
              <a:rPr lang="en-US" b="1" dirty="0">
                <a:solidFill>
                  <a:srgbClr val="FF0000"/>
                </a:solidFill>
              </a:rPr>
              <a:t> </a:t>
            </a:r>
            <a:r>
              <a:rPr lang="en-US" b="1" dirty="0" err="1">
                <a:solidFill>
                  <a:srgbClr val="FF0000"/>
                </a:solidFill>
              </a:rPr>
              <a:t>ve</a:t>
            </a:r>
            <a:r>
              <a:rPr lang="en-US" b="1" dirty="0">
                <a:solidFill>
                  <a:srgbClr val="FF0000"/>
                </a:solidFill>
              </a:rPr>
              <a:t> </a:t>
            </a:r>
            <a:r>
              <a:rPr lang="en-US" b="1" dirty="0" err="1">
                <a:solidFill>
                  <a:srgbClr val="FF0000"/>
                </a:solidFill>
              </a:rPr>
              <a:t>geriatristten</a:t>
            </a:r>
            <a:r>
              <a:rPr lang="en-US" b="1" dirty="0">
                <a:solidFill>
                  <a:srgbClr val="FF0000"/>
                </a:solidFill>
              </a:rPr>
              <a:t> </a:t>
            </a:r>
            <a:r>
              <a:rPr lang="en-US" b="1" dirty="0" err="1">
                <a:solidFill>
                  <a:srgbClr val="FF0000"/>
                </a:solidFill>
              </a:rPr>
              <a:t>oluşan</a:t>
            </a:r>
            <a:r>
              <a:rPr lang="en-US" b="1" dirty="0">
                <a:solidFill>
                  <a:srgbClr val="FF0000"/>
                </a:solidFill>
              </a:rPr>
              <a:t> </a:t>
            </a:r>
            <a:r>
              <a:rPr lang="en-US" b="1" dirty="0" err="1">
                <a:solidFill>
                  <a:srgbClr val="FF0000"/>
                </a:solidFill>
              </a:rPr>
              <a:t>bir</a:t>
            </a:r>
            <a:r>
              <a:rPr lang="en-US" b="1" dirty="0">
                <a:solidFill>
                  <a:srgbClr val="FF0000"/>
                </a:solidFill>
              </a:rPr>
              <a:t> “</a:t>
            </a:r>
            <a:r>
              <a:rPr lang="en-US" b="1" dirty="0" err="1">
                <a:solidFill>
                  <a:srgbClr val="FF0000"/>
                </a:solidFill>
              </a:rPr>
              <a:t>kalp</a:t>
            </a:r>
            <a:r>
              <a:rPr lang="en-US" b="1" dirty="0">
                <a:solidFill>
                  <a:srgbClr val="FF0000"/>
                </a:solidFill>
              </a:rPr>
              <a:t> </a:t>
            </a:r>
            <a:r>
              <a:rPr lang="en-US" b="1" dirty="0" err="1">
                <a:solidFill>
                  <a:srgbClr val="FF0000"/>
                </a:solidFill>
              </a:rPr>
              <a:t>ekibi</a:t>
            </a:r>
            <a:r>
              <a:rPr lang="en-US" b="1" dirty="0">
                <a:solidFill>
                  <a:srgbClr val="FF0000"/>
                </a:solidFill>
              </a:rPr>
              <a:t>” </a:t>
            </a:r>
            <a:r>
              <a:rPr lang="en-US" b="1" dirty="0" err="1">
                <a:solidFill>
                  <a:srgbClr val="FF0000"/>
                </a:solidFill>
              </a:rPr>
              <a:t>yaklaşımı</a:t>
            </a:r>
            <a:r>
              <a:rPr lang="en-US" b="1" dirty="0">
                <a:solidFill>
                  <a:srgbClr val="FF0000"/>
                </a:solidFill>
              </a:rPr>
              <a:t> </a:t>
            </a:r>
            <a:r>
              <a:rPr lang="en-US" b="1" dirty="0" err="1">
                <a:solidFill>
                  <a:srgbClr val="FF0000"/>
                </a:solidFill>
              </a:rPr>
              <a:t>önerilmektedir</a:t>
            </a:r>
            <a:r>
              <a:rPr lang="en-US" b="1" dirty="0">
                <a:solidFill>
                  <a:srgbClr val="FF0000"/>
                </a:solidFill>
              </a:rPr>
              <a:t>.</a:t>
            </a:r>
            <a:br>
              <a:rPr lang="en-US" b="1" dirty="0">
                <a:solidFill>
                  <a:srgbClr val="FF0000"/>
                </a:solidFill>
              </a:rPr>
            </a:br>
            <a:endParaRPr lang="x-none" b="1" dirty="0">
              <a:solidFill>
                <a:srgbClr val="FF0000"/>
              </a:solidFill>
            </a:endParaRPr>
          </a:p>
        </p:txBody>
      </p:sp>
    </p:spTree>
    <p:extLst>
      <p:ext uri="{BB962C8B-B14F-4D97-AF65-F5344CB8AC3E}">
        <p14:creationId xmlns:p14="http://schemas.microsoft.com/office/powerpoint/2010/main" val="151702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25-10-15 at 16.19.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05840"/>
            <a:ext cx="9144000" cy="5852160"/>
          </a:xfrm>
          <a:prstGeom prst="rect">
            <a:avLst/>
          </a:prstGeom>
        </p:spPr>
      </p:pic>
      <p:sp>
        <p:nvSpPr>
          <p:cNvPr id="2" name="TextBox 1">
            <a:extLst>
              <a:ext uri="{FF2B5EF4-FFF2-40B4-BE49-F238E27FC236}">
                <a16:creationId xmlns:a16="http://schemas.microsoft.com/office/drawing/2014/main" id="{0A30667D-4D74-5846-B0AC-8425E0E4B607}"/>
              </a:ext>
            </a:extLst>
          </p:cNvPr>
          <p:cNvSpPr txBox="1"/>
          <p:nvPr/>
        </p:nvSpPr>
        <p:spPr>
          <a:xfrm>
            <a:off x="2376314" y="59972"/>
            <a:ext cx="6499215" cy="707886"/>
          </a:xfrm>
          <a:prstGeom prst="rect">
            <a:avLst/>
          </a:prstGeom>
          <a:noFill/>
        </p:spPr>
        <p:txBody>
          <a:bodyPr wrap="none" rtlCol="0">
            <a:spAutoFit/>
          </a:bodyPr>
          <a:lstStyle/>
          <a:p>
            <a:r>
              <a:rPr lang="en-US" sz="4000" b="1" dirty="0" err="1"/>
              <a:t>Revaskülarizasyon</a:t>
            </a:r>
            <a:r>
              <a:rPr lang="en-US" sz="4000" b="1" dirty="0"/>
              <a:t> </a:t>
            </a:r>
            <a:r>
              <a:rPr lang="en-US" sz="4000" b="1" dirty="0" err="1"/>
              <a:t>stratejileri</a:t>
            </a:r>
            <a:r>
              <a:rPr lang="en-US" sz="4000" b="1" dirty="0"/>
              <a:t>:</a:t>
            </a:r>
            <a:endParaRPr lang="x-none" sz="4000" b="1" dirty="0"/>
          </a:p>
        </p:txBody>
      </p:sp>
    </p:spTree>
    <p:extLst>
      <p:ext uri="{BB962C8B-B14F-4D97-AF65-F5344CB8AC3E}">
        <p14:creationId xmlns:p14="http://schemas.microsoft.com/office/powerpoint/2010/main" val="1334072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184A-E78D-8143-8843-6A2E72C75818}"/>
              </a:ext>
            </a:extLst>
          </p:cNvPr>
          <p:cNvSpPr>
            <a:spLocks noGrp="1"/>
          </p:cNvSpPr>
          <p:nvPr>
            <p:ph type="title"/>
          </p:nvPr>
        </p:nvSpPr>
        <p:spPr>
          <a:xfrm>
            <a:off x="432345" y="142526"/>
            <a:ext cx="10515600" cy="1325563"/>
          </a:xfrm>
        </p:spPr>
        <p:txBody>
          <a:bodyPr/>
          <a:lstStyle/>
          <a:p>
            <a:r>
              <a:rPr lang="x-none" b="1" dirty="0"/>
              <a:t>Perkütan koroner girişimde Sedasyon:</a:t>
            </a:r>
          </a:p>
        </p:txBody>
      </p:sp>
      <p:sp>
        <p:nvSpPr>
          <p:cNvPr id="3" name="Content Placeholder 2">
            <a:extLst>
              <a:ext uri="{FF2B5EF4-FFF2-40B4-BE49-F238E27FC236}">
                <a16:creationId xmlns:a16="http://schemas.microsoft.com/office/drawing/2014/main" id="{19EA35C9-6C89-8147-AED9-0BCCAD459D02}"/>
              </a:ext>
            </a:extLst>
          </p:cNvPr>
          <p:cNvSpPr>
            <a:spLocks noGrp="1"/>
          </p:cNvSpPr>
          <p:nvPr>
            <p:ph idx="1"/>
          </p:nvPr>
        </p:nvSpPr>
        <p:spPr>
          <a:xfrm>
            <a:off x="432345" y="1788922"/>
            <a:ext cx="10736283" cy="4597545"/>
          </a:xfrm>
        </p:spPr>
        <p:txBody>
          <a:bodyPr>
            <a:normAutofit fontScale="70000" lnSpcReduction="20000"/>
          </a:bodyPr>
          <a:lstStyle/>
          <a:p>
            <a:pPr>
              <a:spcAft>
                <a:spcPts val="0"/>
              </a:spcAft>
            </a:pPr>
            <a:r>
              <a:rPr lang="en-US" sz="2800" dirty="0" err="1">
                <a:effectLst/>
                <a:ea typeface="ＭＳ 明朝" panose="02020609040205080304" pitchFamily="49" charset="-128"/>
                <a:cs typeface="Times New Roman" panose="02020603050405020304" pitchFamily="18" charset="0"/>
              </a:rPr>
              <a:t>Sedasyon</a:t>
            </a:r>
            <a:r>
              <a:rPr lang="en-US" sz="2800" dirty="0">
                <a:effectLst/>
                <a:ea typeface="ＭＳ 明朝" panose="02020609040205080304" pitchFamily="49" charset="-128"/>
                <a:cs typeface="Times New Roman" panose="02020603050405020304" pitchFamily="18" charset="0"/>
              </a:rPr>
              <a:t>, PKG </a:t>
            </a:r>
            <a:r>
              <a:rPr lang="en-US" sz="2800" dirty="0" err="1">
                <a:effectLst/>
                <a:ea typeface="ＭＳ 明朝" panose="02020609040205080304" pitchFamily="49" charset="-128"/>
                <a:cs typeface="Times New Roman" panose="02020603050405020304" pitchFamily="18" charset="0"/>
              </a:rPr>
              <a:t>hastalarının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konfor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ve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güvenliğinin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sağlanmasında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önemli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bir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rol</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oynar</a:t>
            </a:r>
            <a:r>
              <a:rPr lang="en-US" sz="2800" dirty="0">
                <a:effectLst/>
                <a:ea typeface="ＭＳ 明朝" panose="02020609040205080304" pitchFamily="49" charset="-128"/>
                <a:cs typeface="Times New Roman" panose="02020603050405020304" pitchFamily="18" charset="0"/>
              </a:rPr>
              <a:t>.</a:t>
            </a:r>
          </a:p>
          <a:p>
            <a:pPr>
              <a:spcAft>
                <a:spcPts val="0"/>
              </a:spcAft>
            </a:pP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Sedasyon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uygulanması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aşırı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sedasyon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advers</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reaksiyonlar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ve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deliryum</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riskini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artırabilecek</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metabolizma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ve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klirensteki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yaşla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ilişkili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değişikliklerin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yanı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sıra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çoklu</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hastalık</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nedeniyle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sedatiflere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karşı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artan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hassasiyet</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nedeniyle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olası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tehlikelerin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dikkatli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bir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şekilde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değerlendirilmesini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gerektirir</a:t>
            </a:r>
            <a:r>
              <a:rPr lang="en-US" sz="2800" dirty="0">
                <a:effectLst/>
                <a:ea typeface="ＭＳ 明朝" panose="02020609040205080304" pitchFamily="49" charset="-128"/>
                <a:cs typeface="Times New Roman" panose="02020603050405020304" pitchFamily="18" charset="0"/>
              </a:rPr>
              <a:t>.</a:t>
            </a:r>
          </a:p>
          <a:p>
            <a:pPr>
              <a:spcAft>
                <a:spcPts val="0"/>
              </a:spcAft>
            </a:pPr>
            <a:r>
              <a:rPr lang="en-US" sz="2800" dirty="0" err="1">
                <a:effectLst/>
                <a:ea typeface="ＭＳ 明朝" panose="02020609040205080304" pitchFamily="49" charset="-128"/>
                <a:cs typeface="Times New Roman" panose="02020603050405020304" pitchFamily="18" charset="0"/>
              </a:rPr>
              <a:t>Deliryum</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hastane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içi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mortalite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ve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artmış</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işlem</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sonrası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komplikasyon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riski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ile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önemli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ölçüde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ilişkilidir</a:t>
            </a:r>
            <a:r>
              <a:rPr lang="en-US" sz="2800" dirty="0">
                <a:effectLst/>
                <a:ea typeface="ＭＳ 明朝" panose="02020609040205080304" pitchFamily="49" charset="-128"/>
                <a:cs typeface="Times New Roman" panose="02020603050405020304" pitchFamily="18" charset="0"/>
              </a:rPr>
              <a:t>. </a:t>
            </a:r>
          </a:p>
          <a:p>
            <a:pPr>
              <a:spcAft>
                <a:spcPts val="0"/>
              </a:spcAft>
            </a:pPr>
            <a:r>
              <a:rPr lang="en-US" sz="2800" dirty="0">
                <a:effectLst/>
                <a:ea typeface="ＭＳ 明朝" panose="02020609040205080304" pitchFamily="49" charset="-128"/>
                <a:cs typeface="Times New Roman" panose="02020603050405020304" pitchFamily="18" charset="0"/>
              </a:rPr>
              <a:t>ACC yeni </a:t>
            </a:r>
            <a:r>
              <a:rPr lang="en-US" sz="2800" dirty="0" err="1">
                <a:effectLst/>
                <a:ea typeface="ＭＳ 明朝" panose="02020609040205080304" pitchFamily="49" charset="-128"/>
                <a:cs typeface="Times New Roman" panose="02020603050405020304" pitchFamily="18" charset="0"/>
              </a:rPr>
              <a:t>bir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uzman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paneli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difenhidramin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ve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uzun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etkili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benzodiazepinler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gibi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yarı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ömrü</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uzun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olan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sakinleştiricilerin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kullanılmasını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önermemektedir</a:t>
            </a:r>
            <a:r>
              <a:rPr lang="en-US" sz="2800" dirty="0">
                <a:effectLst/>
                <a:ea typeface="ＭＳ 明朝" panose="02020609040205080304" pitchFamily="49" charset="-128"/>
                <a:cs typeface="Times New Roman" panose="02020603050405020304" pitchFamily="18" charset="0"/>
              </a:rPr>
              <a:t>.</a:t>
            </a:r>
          </a:p>
          <a:p>
            <a:pPr>
              <a:spcAft>
                <a:spcPts val="0"/>
              </a:spcAft>
            </a:pPr>
            <a:r>
              <a:rPr lang="en-US" sz="2800" dirty="0" err="1">
                <a:effectLst/>
                <a:ea typeface="ＭＳ 明朝" panose="02020609040205080304" pitchFamily="49" charset="-128"/>
                <a:cs typeface="Times New Roman" panose="02020603050405020304" pitchFamily="18" charset="0"/>
              </a:rPr>
              <a:t>Çalışmalar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deksmedetomidin’i</a:t>
            </a:r>
            <a:r>
              <a:rPr lang="en-US" sz="2800" dirty="0">
                <a:effectLst/>
                <a:ea typeface="ＭＳ 明朝" panose="02020609040205080304" pitchFamily="49" charset="-128"/>
                <a:cs typeface="Times New Roman" panose="02020603050405020304" pitchFamily="18" charset="0"/>
              </a:rPr>
              <a:t> (PRECEDEX) </a:t>
            </a:r>
            <a:r>
              <a:rPr lang="en-US" sz="2800" dirty="0" err="1">
                <a:effectLst/>
                <a:ea typeface="ＭＳ 明朝" panose="02020609040205080304" pitchFamily="49" charset="-128"/>
                <a:cs typeface="Times New Roman" panose="02020603050405020304" pitchFamily="18" charset="0"/>
              </a:rPr>
              <a:t>yaşlı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hastalar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için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potansiyel</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bir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alternatif</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olarak</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tanımlamaktadır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çünkü</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hafif-orta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şiddette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sedasyon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açısından</a:t>
            </a:r>
            <a:r>
              <a:rPr lang="en-US" sz="2800" dirty="0">
                <a:effectLst/>
                <a:ea typeface="ＭＳ 明朝" panose="02020609040205080304" pitchFamily="49" charset="-128"/>
                <a:cs typeface="Times New Roman" panose="02020603050405020304" pitchFamily="18" charset="0"/>
              </a:rPr>
              <a:t> midazolam </a:t>
            </a:r>
            <a:r>
              <a:rPr lang="en-US" sz="2800" dirty="0" err="1">
                <a:effectLst/>
                <a:ea typeface="ＭＳ 明朝" panose="02020609040205080304" pitchFamily="49" charset="-128"/>
                <a:cs typeface="Times New Roman" panose="02020603050405020304" pitchFamily="18" charset="0"/>
              </a:rPr>
              <a:t>ve</a:t>
            </a:r>
            <a:r>
              <a:rPr lang="en-US" sz="2800" dirty="0">
                <a:effectLst/>
                <a:ea typeface="ＭＳ 明朝" panose="02020609040205080304" pitchFamily="49" charset="-128"/>
                <a:cs typeface="Times New Roman" panose="02020603050405020304" pitchFamily="18" charset="0"/>
              </a:rPr>
              <a:t> propofol </a:t>
            </a:r>
            <a:r>
              <a:rPr lang="en-US" sz="2800" dirty="0" err="1">
                <a:effectLst/>
                <a:ea typeface="ＭＳ 明朝" panose="02020609040205080304" pitchFamily="49" charset="-128"/>
                <a:cs typeface="Times New Roman" panose="02020603050405020304" pitchFamily="18" charset="0"/>
              </a:rPr>
              <a:t>ile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karşılaştırıldığında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benzer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etkilere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sahip</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iken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deliryum</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oluşumunu</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azaltır</a:t>
            </a:r>
            <a:r>
              <a:rPr lang="en-US" sz="2800" dirty="0">
                <a:effectLst/>
                <a:ea typeface="ＭＳ 明朝" panose="02020609040205080304" pitchFamily="49" charset="-128"/>
                <a:cs typeface="Times New Roman" panose="02020603050405020304" pitchFamily="18" charset="0"/>
              </a:rPr>
              <a:t>.</a:t>
            </a:r>
          </a:p>
          <a:p>
            <a:pPr>
              <a:spcAft>
                <a:spcPts val="0"/>
              </a:spcAft>
            </a:pPr>
            <a:r>
              <a:rPr lang="en-US" sz="2800" dirty="0">
                <a:effectLst/>
                <a:ea typeface="ＭＳ 明朝" panose="02020609040205080304" pitchFamily="49" charset="-128"/>
                <a:cs typeface="Times New Roman" panose="02020603050405020304" pitchFamily="18" charset="0"/>
              </a:rPr>
              <a:t>Her ne </a:t>
            </a:r>
            <a:r>
              <a:rPr lang="en-US" sz="2800" dirty="0" err="1">
                <a:effectLst/>
                <a:ea typeface="ＭＳ 明朝" panose="02020609040205080304" pitchFamily="49" charset="-128"/>
                <a:cs typeface="Times New Roman" panose="02020603050405020304" pitchFamily="18" charset="0"/>
              </a:rPr>
              <a:t>kadar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sedasyonsuz</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protokoller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kritik</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hastalarda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mekanik</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ventilasyonun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olmadığı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günleri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azaltabilse</a:t>
            </a:r>
            <a:r>
              <a:rPr lang="en-US" sz="2800" dirty="0">
                <a:effectLst/>
                <a:ea typeface="ＭＳ 明朝" panose="02020609040205080304" pitchFamily="49" charset="-128"/>
                <a:cs typeface="Times New Roman" panose="02020603050405020304" pitchFamily="18" charset="0"/>
              </a:rPr>
              <a:t> de, </a:t>
            </a:r>
            <a:r>
              <a:rPr lang="en-US" sz="2800" dirty="0" err="1">
                <a:effectLst/>
                <a:ea typeface="ＭＳ 明朝" panose="02020609040205080304" pitchFamily="49" charset="-128"/>
                <a:cs typeface="Times New Roman" panose="02020603050405020304" pitchFamily="18" charset="0"/>
              </a:rPr>
              <a:t>deliryum</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riski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daha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yüksektir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Ancak</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bugüne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kadar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yaşlı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hastalar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için</a:t>
            </a:r>
            <a:r>
              <a:rPr lang="en-US" sz="2800" dirty="0">
                <a:effectLst/>
                <a:ea typeface="ＭＳ 明朝" panose="02020609040205080304" pitchFamily="49" charset="-128"/>
                <a:cs typeface="Times New Roman" panose="02020603050405020304" pitchFamily="18" charset="0"/>
              </a:rPr>
              <a:t> optimal </a:t>
            </a:r>
            <a:r>
              <a:rPr lang="en-US" sz="2800" dirty="0" err="1">
                <a:effectLst/>
                <a:ea typeface="ＭＳ 明朝" panose="02020609040205080304" pitchFamily="49" charset="-128"/>
                <a:cs typeface="Times New Roman" panose="02020603050405020304" pitchFamily="18" charset="0"/>
              </a:rPr>
              <a:t>sedasyon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stratejisine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ilişkin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yeterli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kanıt</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eksiktir</a:t>
            </a:r>
            <a:r>
              <a:rPr lang="en-US" sz="2800" dirty="0">
                <a:effectLst/>
                <a:ea typeface="ＭＳ 明朝" panose="02020609040205080304" pitchFamily="49" charset="-128"/>
                <a:cs typeface="Times New Roman" panose="02020603050405020304" pitchFamily="18" charset="0"/>
              </a:rPr>
              <a:t>.</a:t>
            </a:r>
          </a:p>
          <a:p>
            <a:pPr>
              <a:spcAft>
                <a:spcPts val="0"/>
              </a:spcAft>
            </a:pPr>
            <a:r>
              <a:rPr lang="en-US" sz="2800" dirty="0" err="1">
                <a:effectLst/>
                <a:ea typeface="ＭＳ 明朝" panose="02020609040205080304" pitchFamily="49" charset="-128"/>
                <a:cs typeface="Times New Roman" panose="02020603050405020304" pitchFamily="18" charset="0"/>
              </a:rPr>
              <a:t>Şimdilik</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yaşlı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bireylerde</a:t>
            </a:r>
            <a:r>
              <a:rPr lang="en-US" sz="2800" dirty="0">
                <a:effectLst/>
                <a:ea typeface="ＭＳ 明朝" panose="02020609040205080304" pitchFamily="49" charset="-128"/>
                <a:cs typeface="Times New Roman" panose="02020603050405020304" pitchFamily="18" charset="0"/>
              </a:rPr>
              <a:t> hasta </a:t>
            </a:r>
            <a:r>
              <a:rPr lang="en-US" sz="2800" dirty="0" err="1">
                <a:effectLst/>
                <a:ea typeface="ＭＳ 明朝" panose="02020609040205080304" pitchFamily="49" charset="-128"/>
                <a:cs typeface="Times New Roman" panose="02020603050405020304" pitchFamily="18" charset="0"/>
              </a:rPr>
              <a:t>konforu</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ve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hemodinamikler</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arasında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en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iyi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dengeyi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sağlayacak</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uygun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sedasyon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tekniği</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komorbiditelere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kırılganlığa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ve</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genel</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sağlık</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durumuna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bağlı</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olarak</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hastadan</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hastaya</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farklılık</a:t>
            </a:r>
            <a:r>
              <a:rPr lang="en-US" sz="2800" dirty="0">
                <a:effectLst/>
                <a:ea typeface="ＭＳ 明朝" panose="02020609040205080304" pitchFamily="49" charset="-128"/>
                <a:cs typeface="Times New Roman" panose="02020603050405020304" pitchFamily="18" charset="0"/>
              </a:rPr>
              <a:t> </a:t>
            </a:r>
            <a:r>
              <a:rPr lang="en-US" sz="2800" dirty="0" err="1">
                <a:effectLst/>
                <a:ea typeface="ＭＳ 明朝" panose="02020609040205080304" pitchFamily="49" charset="-128"/>
                <a:cs typeface="Times New Roman" panose="02020603050405020304" pitchFamily="18" charset="0"/>
              </a:rPr>
              <a:t>gösterebilmektedir</a:t>
            </a:r>
            <a:r>
              <a:rPr lang="en-US" sz="2800" dirty="0">
                <a:effectLst/>
                <a:ea typeface="ＭＳ 明朝" panose="02020609040205080304" pitchFamily="49" charset="-128"/>
                <a:cs typeface="Times New Roman" panose="02020603050405020304" pitchFamily="18" charset="0"/>
              </a:rPr>
              <a:t>.</a:t>
            </a:r>
          </a:p>
          <a:p>
            <a:endParaRPr lang="x-none" dirty="0"/>
          </a:p>
        </p:txBody>
      </p:sp>
    </p:spTree>
    <p:extLst>
      <p:ext uri="{BB962C8B-B14F-4D97-AF65-F5344CB8AC3E}">
        <p14:creationId xmlns:p14="http://schemas.microsoft.com/office/powerpoint/2010/main" val="2556198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85" y="376711"/>
            <a:ext cx="10515600" cy="1325563"/>
          </a:xfrm>
        </p:spPr>
        <p:txBody>
          <a:bodyPr>
            <a:normAutofit/>
          </a:bodyPr>
          <a:lstStyle/>
          <a:p>
            <a:r>
              <a:rPr lang="en-US" b="1" dirty="0" err="1"/>
              <a:t>Karar</a:t>
            </a:r>
            <a:r>
              <a:rPr lang="en-US" b="1" dirty="0"/>
              <a:t> Verme </a:t>
            </a:r>
            <a:r>
              <a:rPr lang="en-US" b="1" dirty="0" err="1"/>
              <a:t>Süreci</a:t>
            </a:r>
            <a:br>
              <a:rPr lang="en-US" b="1" dirty="0"/>
            </a:br>
            <a:endParaRPr lang="en-US" dirty="0"/>
          </a:p>
        </p:txBody>
      </p:sp>
      <p:sp>
        <p:nvSpPr>
          <p:cNvPr id="3" name="Content Placeholder 2"/>
          <p:cNvSpPr>
            <a:spLocks noGrp="1"/>
          </p:cNvSpPr>
          <p:nvPr>
            <p:ph idx="1"/>
          </p:nvPr>
        </p:nvSpPr>
        <p:spPr>
          <a:xfrm>
            <a:off x="366885" y="1825625"/>
            <a:ext cx="11481448" cy="4351338"/>
          </a:xfrm>
        </p:spPr>
        <p:txBody>
          <a:bodyPr>
            <a:normAutofit fontScale="85000" lnSpcReduction="20000"/>
          </a:bodyPr>
          <a:lstStyle/>
          <a:p>
            <a:r>
              <a:rPr lang="en-US" dirty="0" err="1"/>
              <a:t>Yaşlı</a:t>
            </a:r>
            <a:r>
              <a:rPr lang="en-US" dirty="0"/>
              <a:t> </a:t>
            </a:r>
            <a:r>
              <a:rPr lang="en-US" dirty="0" err="1"/>
              <a:t>erişkinlerde</a:t>
            </a:r>
            <a:r>
              <a:rPr lang="en-US" dirty="0"/>
              <a:t> </a:t>
            </a:r>
            <a:r>
              <a:rPr lang="en-US" dirty="0" err="1"/>
              <a:t>kronik</a:t>
            </a:r>
            <a:r>
              <a:rPr lang="en-US" dirty="0"/>
              <a:t> </a:t>
            </a:r>
            <a:r>
              <a:rPr lang="en-US" dirty="0" err="1"/>
              <a:t>koroner</a:t>
            </a:r>
            <a:r>
              <a:rPr lang="en-US" dirty="0"/>
              <a:t> </a:t>
            </a:r>
            <a:r>
              <a:rPr lang="en-US" dirty="0" err="1"/>
              <a:t>hastalığın</a:t>
            </a:r>
            <a:r>
              <a:rPr lang="en-US" dirty="0"/>
              <a:t> </a:t>
            </a:r>
            <a:r>
              <a:rPr lang="en-US" dirty="0" err="1"/>
              <a:t>yönetiminde</a:t>
            </a:r>
            <a:r>
              <a:rPr lang="en-US" dirty="0"/>
              <a:t> </a:t>
            </a:r>
            <a:r>
              <a:rPr lang="en-US" dirty="0" err="1"/>
              <a:t>karar</a:t>
            </a:r>
            <a:r>
              <a:rPr lang="en-US" dirty="0"/>
              <a:t> </a:t>
            </a:r>
            <a:r>
              <a:rPr lang="en-US" dirty="0" err="1"/>
              <a:t>verme</a:t>
            </a:r>
            <a:r>
              <a:rPr lang="en-US" dirty="0"/>
              <a:t> </a:t>
            </a:r>
            <a:r>
              <a:rPr lang="en-US" dirty="0" err="1"/>
              <a:t>süreci</a:t>
            </a:r>
            <a:r>
              <a:rPr lang="en-US" dirty="0"/>
              <a:t>, </a:t>
            </a:r>
            <a:r>
              <a:rPr lang="en-US" dirty="0" err="1"/>
              <a:t>genç</a:t>
            </a:r>
            <a:r>
              <a:rPr lang="en-US" dirty="0"/>
              <a:t> </a:t>
            </a:r>
            <a:r>
              <a:rPr lang="en-US" dirty="0" err="1"/>
              <a:t>hastalardan</a:t>
            </a:r>
            <a:r>
              <a:rPr lang="en-US" dirty="0"/>
              <a:t> </a:t>
            </a:r>
            <a:r>
              <a:rPr lang="en-US" dirty="0" err="1"/>
              <a:t>çok</a:t>
            </a:r>
            <a:r>
              <a:rPr lang="en-US" dirty="0"/>
              <a:t> </a:t>
            </a:r>
            <a:r>
              <a:rPr lang="en-US" dirty="0" err="1"/>
              <a:t>daha</a:t>
            </a:r>
            <a:r>
              <a:rPr lang="en-US" dirty="0"/>
              <a:t> </a:t>
            </a:r>
            <a:r>
              <a:rPr lang="en-US" dirty="0" err="1"/>
              <a:t>karmaşık</a:t>
            </a:r>
            <a:r>
              <a:rPr lang="en-US" dirty="0"/>
              <a:t> </a:t>
            </a:r>
            <a:r>
              <a:rPr lang="en-US" dirty="0" err="1"/>
              <a:t>olabilir</a:t>
            </a:r>
            <a:r>
              <a:rPr lang="en-US" dirty="0"/>
              <a:t>. Bunun </a:t>
            </a:r>
            <a:r>
              <a:rPr lang="en-US" dirty="0" err="1"/>
              <a:t>nedeni</a:t>
            </a:r>
            <a:r>
              <a:rPr lang="en-US" dirty="0"/>
              <a:t>, </a:t>
            </a:r>
            <a:r>
              <a:rPr lang="en-US" dirty="0" err="1"/>
              <a:t>multimorbidite</a:t>
            </a:r>
            <a:r>
              <a:rPr lang="en-US" dirty="0"/>
              <a:t>, </a:t>
            </a:r>
            <a:r>
              <a:rPr lang="en-US" dirty="0" err="1"/>
              <a:t>fonksiyonel</a:t>
            </a:r>
            <a:r>
              <a:rPr lang="en-US" dirty="0"/>
              <a:t> </a:t>
            </a:r>
            <a:r>
              <a:rPr lang="en-US" dirty="0" err="1"/>
              <a:t>kısıtlılık</a:t>
            </a:r>
            <a:r>
              <a:rPr lang="en-US" dirty="0"/>
              <a:t>, </a:t>
            </a:r>
            <a:r>
              <a:rPr lang="en-US" dirty="0" err="1"/>
              <a:t>bilişsel</a:t>
            </a:r>
            <a:r>
              <a:rPr lang="en-US" dirty="0"/>
              <a:t> </a:t>
            </a:r>
            <a:r>
              <a:rPr lang="en-US" dirty="0" err="1"/>
              <a:t>bozukluklar</a:t>
            </a:r>
            <a:r>
              <a:rPr lang="en-US" dirty="0"/>
              <a:t> </a:t>
            </a:r>
            <a:r>
              <a:rPr lang="en-US" dirty="0" err="1"/>
              <a:t>ve</a:t>
            </a:r>
            <a:r>
              <a:rPr lang="en-US" dirty="0"/>
              <a:t> </a:t>
            </a:r>
            <a:r>
              <a:rPr lang="en-US" dirty="0" err="1"/>
              <a:t>hastaların</a:t>
            </a:r>
            <a:r>
              <a:rPr lang="en-US" dirty="0"/>
              <a:t> </a:t>
            </a:r>
            <a:r>
              <a:rPr lang="en-US" dirty="0" err="1"/>
              <a:t>bakım</a:t>
            </a:r>
            <a:r>
              <a:rPr lang="en-US" dirty="0"/>
              <a:t> </a:t>
            </a:r>
            <a:r>
              <a:rPr lang="en-US" dirty="0" err="1"/>
              <a:t>hedeflerinin</a:t>
            </a:r>
            <a:r>
              <a:rPr lang="en-US" dirty="0"/>
              <a:t> </a:t>
            </a:r>
            <a:r>
              <a:rPr lang="en-US" dirty="0" err="1"/>
              <a:t>farklılık</a:t>
            </a:r>
            <a:r>
              <a:rPr lang="en-US" dirty="0"/>
              <a:t> </a:t>
            </a:r>
            <a:r>
              <a:rPr lang="en-US" dirty="0" err="1"/>
              <a:t>göstermesidir</a:t>
            </a:r>
            <a:r>
              <a:rPr lang="en-US" dirty="0"/>
              <a:t>. </a:t>
            </a:r>
          </a:p>
          <a:p>
            <a:endParaRPr lang="en-US" dirty="0"/>
          </a:p>
          <a:p>
            <a:r>
              <a:rPr lang="en-US" dirty="0" err="1"/>
              <a:t>Karar</a:t>
            </a:r>
            <a:r>
              <a:rPr lang="en-US" dirty="0"/>
              <a:t> </a:t>
            </a:r>
            <a:r>
              <a:rPr lang="en-US" dirty="0" err="1"/>
              <a:t>verme</a:t>
            </a:r>
            <a:r>
              <a:rPr lang="en-US" dirty="0"/>
              <a:t>, </a:t>
            </a:r>
            <a:r>
              <a:rPr lang="en-US" dirty="0" err="1"/>
              <a:t>sadece</a:t>
            </a:r>
            <a:r>
              <a:rPr lang="en-US" dirty="0"/>
              <a:t> </a:t>
            </a:r>
            <a:r>
              <a:rPr lang="en-US" dirty="0" err="1"/>
              <a:t>klinik</a:t>
            </a:r>
            <a:r>
              <a:rPr lang="en-US" dirty="0"/>
              <a:t> </a:t>
            </a:r>
            <a:r>
              <a:rPr lang="en-US" dirty="0" err="1"/>
              <a:t>sonuçları</a:t>
            </a:r>
            <a:r>
              <a:rPr lang="en-US" dirty="0"/>
              <a:t> </a:t>
            </a:r>
            <a:r>
              <a:rPr lang="en-US" dirty="0" err="1"/>
              <a:t>değil</a:t>
            </a:r>
            <a:r>
              <a:rPr lang="en-US" dirty="0"/>
              <a:t>, </a:t>
            </a:r>
            <a:r>
              <a:rPr lang="en-US" dirty="0" err="1"/>
              <a:t>aynı</a:t>
            </a:r>
            <a:r>
              <a:rPr lang="en-US" dirty="0"/>
              <a:t> </a:t>
            </a:r>
            <a:r>
              <a:rPr lang="en-US" dirty="0" err="1"/>
              <a:t>zamanda</a:t>
            </a:r>
            <a:r>
              <a:rPr lang="en-US" dirty="0"/>
              <a:t> </a:t>
            </a:r>
            <a:r>
              <a:rPr lang="en-US" dirty="0" err="1"/>
              <a:t>yaşam</a:t>
            </a:r>
            <a:r>
              <a:rPr lang="en-US" dirty="0"/>
              <a:t> </a:t>
            </a:r>
            <a:r>
              <a:rPr lang="en-US" dirty="0" err="1"/>
              <a:t>kalitesi</a:t>
            </a:r>
            <a:r>
              <a:rPr lang="en-US" dirty="0"/>
              <a:t>, </a:t>
            </a:r>
            <a:r>
              <a:rPr lang="en-US" dirty="0" err="1"/>
              <a:t>bağımsızlık</a:t>
            </a:r>
            <a:r>
              <a:rPr lang="en-US" dirty="0"/>
              <a:t> </a:t>
            </a:r>
            <a:r>
              <a:rPr lang="en-US" dirty="0" err="1"/>
              <a:t>düzeyi</a:t>
            </a:r>
            <a:r>
              <a:rPr lang="en-US" dirty="0"/>
              <a:t> </a:t>
            </a:r>
            <a:r>
              <a:rPr lang="en-US" dirty="0" err="1"/>
              <a:t>ve</a:t>
            </a:r>
            <a:r>
              <a:rPr lang="en-US" dirty="0"/>
              <a:t> hasta </a:t>
            </a:r>
            <a:r>
              <a:rPr lang="en-US" dirty="0" err="1"/>
              <a:t>tercihlerini</a:t>
            </a:r>
            <a:r>
              <a:rPr lang="en-US" dirty="0"/>
              <a:t> de </a:t>
            </a:r>
            <a:r>
              <a:rPr lang="en-US" dirty="0" err="1"/>
              <a:t>dikkate</a:t>
            </a:r>
            <a:r>
              <a:rPr lang="en-US" dirty="0"/>
              <a:t> </a:t>
            </a:r>
            <a:r>
              <a:rPr lang="en-US" dirty="0" err="1"/>
              <a:t>almalıdır</a:t>
            </a:r>
            <a:r>
              <a:rPr lang="en-US" dirty="0"/>
              <a:t>.</a:t>
            </a:r>
            <a:br>
              <a:rPr lang="en-US" dirty="0"/>
            </a:br>
            <a:br>
              <a:rPr lang="en-US" dirty="0"/>
            </a:br>
            <a:r>
              <a:rPr lang="en-US" dirty="0"/>
              <a:t>Bu </a:t>
            </a:r>
            <a:r>
              <a:rPr lang="en-US" dirty="0" err="1"/>
              <a:t>nedenle</a:t>
            </a:r>
            <a:r>
              <a:rPr lang="en-US" dirty="0"/>
              <a:t>, hasta </a:t>
            </a:r>
            <a:r>
              <a:rPr lang="en-US" dirty="0" err="1"/>
              <a:t>merkezli</a:t>
            </a:r>
            <a:r>
              <a:rPr lang="en-US" dirty="0"/>
              <a:t> </a:t>
            </a:r>
            <a:r>
              <a:rPr lang="en-US" dirty="0" err="1"/>
              <a:t>bir</a:t>
            </a:r>
            <a:r>
              <a:rPr lang="en-US" dirty="0"/>
              <a:t> </a:t>
            </a:r>
            <a:r>
              <a:rPr lang="en-US" dirty="0" err="1"/>
              <a:t>yaklaşım</a:t>
            </a:r>
            <a:r>
              <a:rPr lang="en-US" dirty="0"/>
              <a:t> </a:t>
            </a:r>
            <a:r>
              <a:rPr lang="en-US" dirty="0" err="1"/>
              <a:t>uygulanmalı</a:t>
            </a:r>
            <a:r>
              <a:rPr lang="en-US" dirty="0"/>
              <a:t>; </a:t>
            </a:r>
            <a:r>
              <a:rPr lang="en-US" dirty="0" err="1"/>
              <a:t>tıbbi</a:t>
            </a:r>
            <a:r>
              <a:rPr lang="en-US" dirty="0"/>
              <a:t> </a:t>
            </a:r>
            <a:r>
              <a:rPr lang="en-US" dirty="0" err="1"/>
              <a:t>ve</a:t>
            </a:r>
            <a:r>
              <a:rPr lang="en-US" dirty="0"/>
              <a:t> </a:t>
            </a:r>
            <a:r>
              <a:rPr lang="en-US" dirty="0" err="1"/>
              <a:t>girişimsel</a:t>
            </a:r>
            <a:r>
              <a:rPr lang="en-US" dirty="0"/>
              <a:t> </a:t>
            </a:r>
            <a:r>
              <a:rPr lang="en-US" dirty="0" err="1"/>
              <a:t>tedavi</a:t>
            </a:r>
            <a:r>
              <a:rPr lang="en-US" dirty="0"/>
              <a:t> </a:t>
            </a:r>
            <a:r>
              <a:rPr lang="en-US" dirty="0" err="1"/>
              <a:t>seçeneklerinin</a:t>
            </a:r>
            <a:r>
              <a:rPr lang="en-US" dirty="0"/>
              <a:t> </a:t>
            </a:r>
            <a:r>
              <a:rPr lang="en-US" dirty="0" err="1"/>
              <a:t>riskleri</a:t>
            </a:r>
            <a:r>
              <a:rPr lang="en-US" dirty="0"/>
              <a:t>, </a:t>
            </a:r>
            <a:r>
              <a:rPr lang="en-US" dirty="0" err="1"/>
              <a:t>yararları</a:t>
            </a:r>
            <a:r>
              <a:rPr lang="en-US" dirty="0"/>
              <a:t> </a:t>
            </a:r>
            <a:r>
              <a:rPr lang="en-US" dirty="0" err="1"/>
              <a:t>ve</a:t>
            </a:r>
            <a:r>
              <a:rPr lang="en-US" dirty="0"/>
              <a:t> </a:t>
            </a:r>
            <a:r>
              <a:rPr lang="en-US" dirty="0" err="1"/>
              <a:t>olası</a:t>
            </a:r>
            <a:r>
              <a:rPr lang="en-US" dirty="0"/>
              <a:t> </a:t>
            </a:r>
            <a:r>
              <a:rPr lang="en-US" dirty="0" err="1"/>
              <a:t>komplikasyonları</a:t>
            </a:r>
            <a:r>
              <a:rPr lang="en-US" dirty="0"/>
              <a:t> hasta </a:t>
            </a:r>
            <a:r>
              <a:rPr lang="en-US" dirty="0" err="1"/>
              <a:t>ve</a:t>
            </a:r>
            <a:r>
              <a:rPr lang="en-US" dirty="0"/>
              <a:t> </a:t>
            </a:r>
            <a:r>
              <a:rPr lang="en-US" dirty="0" err="1"/>
              <a:t>ailesiyle</a:t>
            </a:r>
            <a:r>
              <a:rPr lang="en-US" dirty="0"/>
              <a:t> </a:t>
            </a:r>
            <a:r>
              <a:rPr lang="en-US" dirty="0" err="1"/>
              <a:t>açık</a:t>
            </a:r>
            <a:r>
              <a:rPr lang="en-US" dirty="0"/>
              <a:t> </a:t>
            </a:r>
            <a:r>
              <a:rPr lang="en-US" dirty="0" err="1"/>
              <a:t>şekilde</a:t>
            </a:r>
            <a:r>
              <a:rPr lang="en-US" dirty="0"/>
              <a:t> </a:t>
            </a:r>
            <a:r>
              <a:rPr lang="en-US" dirty="0" err="1"/>
              <a:t>tartışılmalıdır</a:t>
            </a:r>
            <a:r>
              <a:rPr lang="en-US" dirty="0"/>
              <a:t>. </a:t>
            </a:r>
          </a:p>
          <a:p>
            <a:endParaRPr lang="en-US" dirty="0"/>
          </a:p>
          <a:p>
            <a:r>
              <a:rPr lang="en-US" dirty="0" err="1"/>
              <a:t>Paylaşılan</a:t>
            </a:r>
            <a:r>
              <a:rPr lang="en-US" dirty="0"/>
              <a:t> </a:t>
            </a:r>
            <a:r>
              <a:rPr lang="en-US" dirty="0" err="1"/>
              <a:t>karar</a:t>
            </a:r>
            <a:r>
              <a:rPr lang="en-US" dirty="0"/>
              <a:t> </a:t>
            </a:r>
            <a:r>
              <a:rPr lang="en-US" dirty="0" err="1"/>
              <a:t>verme</a:t>
            </a:r>
            <a:r>
              <a:rPr lang="en-US" dirty="0"/>
              <a:t> </a:t>
            </a:r>
            <a:r>
              <a:rPr lang="en-US" dirty="0" err="1"/>
              <a:t>modeli</a:t>
            </a:r>
            <a:r>
              <a:rPr lang="en-US" dirty="0"/>
              <a:t>, </a:t>
            </a:r>
            <a:r>
              <a:rPr lang="en-US" dirty="0" err="1"/>
              <a:t>özellikle</a:t>
            </a:r>
            <a:r>
              <a:rPr lang="en-US" dirty="0"/>
              <a:t> </a:t>
            </a:r>
            <a:r>
              <a:rPr lang="en-US" dirty="0" err="1"/>
              <a:t>yaşlı</a:t>
            </a:r>
            <a:r>
              <a:rPr lang="en-US" dirty="0"/>
              <a:t> </a:t>
            </a:r>
            <a:r>
              <a:rPr lang="en-US" dirty="0" err="1"/>
              <a:t>bireylerde</a:t>
            </a:r>
            <a:r>
              <a:rPr lang="en-US" dirty="0"/>
              <a:t> </a:t>
            </a:r>
            <a:r>
              <a:rPr lang="en-US" dirty="0" err="1"/>
              <a:t>önemlidir</a:t>
            </a:r>
            <a:r>
              <a:rPr lang="en-US" dirty="0"/>
              <a:t>, </a:t>
            </a:r>
            <a:r>
              <a:rPr lang="en-US" dirty="0" err="1"/>
              <a:t>çünkü</a:t>
            </a:r>
            <a:r>
              <a:rPr lang="en-US" dirty="0"/>
              <a:t> </a:t>
            </a:r>
            <a:r>
              <a:rPr lang="en-US" dirty="0" err="1"/>
              <a:t>bu</a:t>
            </a:r>
            <a:r>
              <a:rPr lang="en-US" dirty="0"/>
              <a:t> </a:t>
            </a:r>
            <a:r>
              <a:rPr lang="en-US" dirty="0" err="1"/>
              <a:t>süreç</a:t>
            </a:r>
            <a:r>
              <a:rPr lang="en-US" dirty="0"/>
              <a:t> </a:t>
            </a:r>
            <a:r>
              <a:rPr lang="en-US" dirty="0" err="1"/>
              <a:t>hastanın</a:t>
            </a:r>
            <a:r>
              <a:rPr lang="en-US" dirty="0"/>
              <a:t> </a:t>
            </a:r>
            <a:r>
              <a:rPr lang="en-US" dirty="0" err="1"/>
              <a:t>yaşam</a:t>
            </a:r>
            <a:r>
              <a:rPr lang="en-US" dirty="0"/>
              <a:t> </a:t>
            </a:r>
            <a:r>
              <a:rPr lang="en-US" dirty="0" err="1"/>
              <a:t>hedefleri</a:t>
            </a:r>
            <a:r>
              <a:rPr lang="en-US" dirty="0"/>
              <a:t> </a:t>
            </a:r>
            <a:r>
              <a:rPr lang="en-US" dirty="0" err="1"/>
              <a:t>ile</a:t>
            </a:r>
            <a:r>
              <a:rPr lang="en-US" dirty="0"/>
              <a:t> </a:t>
            </a:r>
            <a:r>
              <a:rPr lang="en-US" dirty="0" err="1"/>
              <a:t>uyumlu</a:t>
            </a:r>
            <a:r>
              <a:rPr lang="en-US" dirty="0"/>
              <a:t> </a:t>
            </a:r>
            <a:r>
              <a:rPr lang="en-US" dirty="0" err="1"/>
              <a:t>bir</a:t>
            </a:r>
            <a:r>
              <a:rPr lang="en-US" dirty="0"/>
              <a:t> </a:t>
            </a:r>
            <a:r>
              <a:rPr lang="en-US" dirty="0" err="1"/>
              <a:t>tedavi</a:t>
            </a:r>
            <a:r>
              <a:rPr lang="en-US" dirty="0"/>
              <a:t> </a:t>
            </a:r>
            <a:r>
              <a:rPr lang="en-US" dirty="0" err="1"/>
              <a:t>planının</a:t>
            </a:r>
            <a:r>
              <a:rPr lang="en-US" dirty="0"/>
              <a:t> </a:t>
            </a:r>
            <a:r>
              <a:rPr lang="en-US" dirty="0" err="1"/>
              <a:t>oluşturulmasına</a:t>
            </a:r>
            <a:r>
              <a:rPr lang="en-US" dirty="0"/>
              <a:t> </a:t>
            </a:r>
            <a:r>
              <a:rPr lang="en-US" dirty="0" err="1"/>
              <a:t>olanak</a:t>
            </a:r>
            <a:r>
              <a:rPr lang="en-US" dirty="0"/>
              <a:t> </a:t>
            </a:r>
            <a:r>
              <a:rPr lang="en-US" dirty="0" err="1"/>
              <a:t>tanır</a:t>
            </a:r>
            <a:r>
              <a:rPr lang="en-US" dirty="0"/>
              <a:t>.</a:t>
            </a:r>
            <a:br>
              <a:rPr lang="en-US" dirty="0"/>
            </a:br>
            <a:endParaRPr lang="en-US" dirty="0"/>
          </a:p>
        </p:txBody>
      </p:sp>
    </p:spTree>
    <p:extLst>
      <p:ext uri="{BB962C8B-B14F-4D97-AF65-F5344CB8AC3E}">
        <p14:creationId xmlns:p14="http://schemas.microsoft.com/office/powerpoint/2010/main" val="1877383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979" y="352448"/>
            <a:ext cx="8229600" cy="1143000"/>
          </a:xfrm>
        </p:spPr>
        <p:txBody>
          <a:bodyPr>
            <a:normAutofit fontScale="90000"/>
          </a:bodyPr>
          <a:lstStyle/>
          <a:p>
            <a:r>
              <a:rPr lang="en-US" b="1" dirty="0"/>
              <a:t>Hasta </a:t>
            </a:r>
            <a:r>
              <a:rPr lang="en-US" b="1" dirty="0" err="1"/>
              <a:t>Tercihleri</a:t>
            </a:r>
            <a:br>
              <a:rPr lang="en-US" b="1" dirty="0"/>
            </a:br>
            <a:endParaRPr lang="en-US" dirty="0"/>
          </a:p>
        </p:txBody>
      </p:sp>
      <p:sp>
        <p:nvSpPr>
          <p:cNvPr id="3" name="Content Placeholder 2"/>
          <p:cNvSpPr>
            <a:spLocks noGrp="1"/>
          </p:cNvSpPr>
          <p:nvPr>
            <p:ph idx="1"/>
          </p:nvPr>
        </p:nvSpPr>
        <p:spPr>
          <a:xfrm>
            <a:off x="327608" y="1694684"/>
            <a:ext cx="11429079" cy="4351338"/>
          </a:xfrm>
        </p:spPr>
        <p:txBody>
          <a:bodyPr>
            <a:normAutofit fontScale="85000" lnSpcReduction="20000"/>
          </a:bodyPr>
          <a:lstStyle/>
          <a:p>
            <a:r>
              <a:rPr lang="en-US" dirty="0" err="1"/>
              <a:t>Yaşlı</a:t>
            </a:r>
            <a:r>
              <a:rPr lang="en-US" dirty="0"/>
              <a:t> </a:t>
            </a:r>
            <a:r>
              <a:rPr lang="en-US" dirty="0" err="1"/>
              <a:t>erişkinlerde</a:t>
            </a:r>
            <a:r>
              <a:rPr lang="en-US" dirty="0"/>
              <a:t> </a:t>
            </a:r>
            <a:r>
              <a:rPr lang="en-US" dirty="0" err="1"/>
              <a:t>klinik</a:t>
            </a:r>
            <a:r>
              <a:rPr lang="en-US" dirty="0"/>
              <a:t> </a:t>
            </a:r>
            <a:r>
              <a:rPr lang="en-US" dirty="0" err="1"/>
              <a:t>sonuçlar</a:t>
            </a:r>
            <a:r>
              <a:rPr lang="en-US" dirty="0"/>
              <a:t> </a:t>
            </a:r>
            <a:r>
              <a:rPr lang="en-US" dirty="0" err="1"/>
              <a:t>kadar</a:t>
            </a:r>
            <a:r>
              <a:rPr lang="en-US" dirty="0"/>
              <a:t> hasta </a:t>
            </a:r>
            <a:r>
              <a:rPr lang="en-US" dirty="0" err="1"/>
              <a:t>tercihleri</a:t>
            </a:r>
            <a:r>
              <a:rPr lang="en-US" dirty="0"/>
              <a:t> de </a:t>
            </a:r>
            <a:r>
              <a:rPr lang="en-US" dirty="0" err="1"/>
              <a:t>tedavi</a:t>
            </a:r>
            <a:r>
              <a:rPr lang="en-US" dirty="0"/>
              <a:t> </a:t>
            </a:r>
            <a:r>
              <a:rPr lang="en-US" dirty="0" err="1"/>
              <a:t>planını</a:t>
            </a:r>
            <a:r>
              <a:rPr lang="en-US" dirty="0"/>
              <a:t> </a:t>
            </a:r>
            <a:r>
              <a:rPr lang="en-US" dirty="0" err="1"/>
              <a:t>şekillendirmede</a:t>
            </a:r>
            <a:r>
              <a:rPr lang="en-US" dirty="0"/>
              <a:t> </a:t>
            </a:r>
            <a:r>
              <a:rPr lang="en-US" dirty="0" err="1"/>
              <a:t>merkezi</a:t>
            </a:r>
            <a:r>
              <a:rPr lang="en-US" dirty="0"/>
              <a:t> </a:t>
            </a:r>
            <a:r>
              <a:rPr lang="en-US" dirty="0" err="1"/>
              <a:t>rol</a:t>
            </a:r>
            <a:r>
              <a:rPr lang="en-US" dirty="0"/>
              <a:t> </a:t>
            </a:r>
            <a:r>
              <a:rPr lang="en-US" dirty="0" err="1"/>
              <a:t>oynar</a:t>
            </a:r>
            <a:r>
              <a:rPr lang="en-US" dirty="0"/>
              <a:t>. </a:t>
            </a:r>
          </a:p>
          <a:p>
            <a:endParaRPr lang="en-US" dirty="0"/>
          </a:p>
          <a:p>
            <a:r>
              <a:rPr lang="en-US" dirty="0" err="1"/>
              <a:t>Bazı</a:t>
            </a:r>
            <a:r>
              <a:rPr lang="en-US" dirty="0"/>
              <a:t> </a:t>
            </a:r>
            <a:r>
              <a:rPr lang="en-US" dirty="0" err="1"/>
              <a:t>hastalar</a:t>
            </a:r>
            <a:r>
              <a:rPr lang="en-US" dirty="0"/>
              <a:t> </a:t>
            </a:r>
            <a:r>
              <a:rPr lang="en-US" dirty="0" err="1"/>
              <a:t>için</a:t>
            </a:r>
            <a:r>
              <a:rPr lang="en-US" dirty="0"/>
              <a:t> </a:t>
            </a:r>
            <a:r>
              <a:rPr lang="en-US" dirty="0" err="1"/>
              <a:t>yaşam</a:t>
            </a:r>
            <a:r>
              <a:rPr lang="en-US" dirty="0"/>
              <a:t> </a:t>
            </a:r>
            <a:r>
              <a:rPr lang="en-US" dirty="0" err="1"/>
              <a:t>süresini</a:t>
            </a:r>
            <a:r>
              <a:rPr lang="en-US" dirty="0"/>
              <a:t> </a:t>
            </a:r>
            <a:r>
              <a:rPr lang="en-US" dirty="0" err="1"/>
              <a:t>uzatmak</a:t>
            </a:r>
            <a:r>
              <a:rPr lang="en-US" dirty="0"/>
              <a:t> </a:t>
            </a:r>
            <a:r>
              <a:rPr lang="en-US" dirty="0" err="1"/>
              <a:t>öncelikli</a:t>
            </a:r>
            <a:r>
              <a:rPr lang="en-US" dirty="0"/>
              <a:t> </a:t>
            </a:r>
            <a:r>
              <a:rPr lang="en-US" dirty="0" err="1"/>
              <a:t>iken</a:t>
            </a:r>
            <a:r>
              <a:rPr lang="en-US" dirty="0"/>
              <a:t>, </a:t>
            </a:r>
            <a:r>
              <a:rPr lang="en-US" dirty="0" err="1"/>
              <a:t>bazıları</a:t>
            </a:r>
            <a:r>
              <a:rPr lang="en-US" dirty="0"/>
              <a:t> </a:t>
            </a:r>
            <a:r>
              <a:rPr lang="en-US" dirty="0" err="1"/>
              <a:t>için</a:t>
            </a:r>
            <a:r>
              <a:rPr lang="en-US" dirty="0"/>
              <a:t> </a:t>
            </a:r>
            <a:r>
              <a:rPr lang="en-US" dirty="0" err="1"/>
              <a:t>bağımsızlığı</a:t>
            </a:r>
            <a:r>
              <a:rPr lang="en-US" dirty="0"/>
              <a:t> </a:t>
            </a:r>
            <a:r>
              <a:rPr lang="en-US" dirty="0" err="1"/>
              <a:t>korumak</a:t>
            </a:r>
            <a:r>
              <a:rPr lang="en-US" dirty="0"/>
              <a:t> </a:t>
            </a:r>
            <a:r>
              <a:rPr lang="en-US" dirty="0" err="1"/>
              <a:t>veya</a:t>
            </a:r>
            <a:r>
              <a:rPr lang="en-US" dirty="0"/>
              <a:t> </a:t>
            </a:r>
            <a:r>
              <a:rPr lang="en-US" dirty="0" err="1"/>
              <a:t>semptomları</a:t>
            </a:r>
            <a:r>
              <a:rPr lang="en-US" dirty="0"/>
              <a:t> </a:t>
            </a:r>
            <a:r>
              <a:rPr lang="en-US" dirty="0" err="1"/>
              <a:t>hafifletmek</a:t>
            </a:r>
            <a:r>
              <a:rPr lang="en-US" dirty="0"/>
              <a:t> </a:t>
            </a:r>
            <a:r>
              <a:rPr lang="en-US" dirty="0" err="1"/>
              <a:t>daha</a:t>
            </a:r>
            <a:r>
              <a:rPr lang="en-US" dirty="0"/>
              <a:t> </a:t>
            </a:r>
            <a:r>
              <a:rPr lang="en-US" dirty="0" err="1"/>
              <a:t>ön</a:t>
            </a:r>
            <a:r>
              <a:rPr lang="en-US" dirty="0"/>
              <a:t> </a:t>
            </a:r>
            <a:r>
              <a:rPr lang="en-US" dirty="0" err="1"/>
              <a:t>planda</a:t>
            </a:r>
            <a:r>
              <a:rPr lang="en-US" dirty="0"/>
              <a:t> </a:t>
            </a:r>
            <a:r>
              <a:rPr lang="en-US" dirty="0" err="1"/>
              <a:t>olabilir</a:t>
            </a:r>
            <a:r>
              <a:rPr lang="en-US" dirty="0"/>
              <a:t>. </a:t>
            </a:r>
            <a:r>
              <a:rPr lang="en-US" dirty="0" err="1"/>
              <a:t>Ayrıca</a:t>
            </a:r>
            <a:r>
              <a:rPr lang="en-US" dirty="0"/>
              <a:t>, </a:t>
            </a:r>
            <a:r>
              <a:rPr lang="en-US" dirty="0" err="1"/>
              <a:t>polifarmasi</a:t>
            </a:r>
            <a:r>
              <a:rPr lang="en-US" dirty="0"/>
              <a:t> </a:t>
            </a:r>
            <a:r>
              <a:rPr lang="en-US" dirty="0" err="1"/>
              <a:t>riski</a:t>
            </a:r>
            <a:r>
              <a:rPr lang="en-US" dirty="0"/>
              <a:t>, </a:t>
            </a:r>
            <a:r>
              <a:rPr lang="en-US" dirty="0" err="1"/>
              <a:t>advers</a:t>
            </a:r>
            <a:r>
              <a:rPr lang="en-US" dirty="0"/>
              <a:t> </a:t>
            </a:r>
            <a:r>
              <a:rPr lang="en-US" dirty="0" err="1"/>
              <a:t>ilaç</a:t>
            </a:r>
            <a:r>
              <a:rPr lang="en-US" dirty="0"/>
              <a:t> </a:t>
            </a:r>
            <a:r>
              <a:rPr lang="en-US" dirty="0" err="1"/>
              <a:t>etkileri</a:t>
            </a:r>
            <a:r>
              <a:rPr lang="en-US" dirty="0"/>
              <a:t> </a:t>
            </a:r>
            <a:r>
              <a:rPr lang="en-US" dirty="0" err="1"/>
              <a:t>ve</a:t>
            </a:r>
            <a:r>
              <a:rPr lang="en-US" dirty="0"/>
              <a:t> </a:t>
            </a:r>
            <a:r>
              <a:rPr lang="en-US" dirty="0" err="1"/>
              <a:t>tedavilerin</a:t>
            </a:r>
            <a:r>
              <a:rPr lang="en-US" dirty="0"/>
              <a:t> </a:t>
            </a:r>
            <a:r>
              <a:rPr lang="en-US" dirty="0" err="1"/>
              <a:t>günlük</a:t>
            </a:r>
            <a:r>
              <a:rPr lang="en-US" dirty="0"/>
              <a:t> </a:t>
            </a:r>
            <a:r>
              <a:rPr lang="en-US" dirty="0" err="1"/>
              <a:t>yaşam</a:t>
            </a:r>
            <a:r>
              <a:rPr lang="en-US" dirty="0"/>
              <a:t> </a:t>
            </a:r>
            <a:r>
              <a:rPr lang="en-US" dirty="0" err="1"/>
              <a:t>üzerindeki</a:t>
            </a:r>
            <a:r>
              <a:rPr lang="en-US" dirty="0"/>
              <a:t> </a:t>
            </a:r>
            <a:r>
              <a:rPr lang="en-US" dirty="0" err="1"/>
              <a:t>yükü</a:t>
            </a:r>
            <a:r>
              <a:rPr lang="en-US" dirty="0"/>
              <a:t> </a:t>
            </a:r>
            <a:r>
              <a:rPr lang="en-US" dirty="0" err="1"/>
              <a:t>dikkate</a:t>
            </a:r>
            <a:r>
              <a:rPr lang="en-US" dirty="0"/>
              <a:t> </a:t>
            </a:r>
            <a:r>
              <a:rPr lang="en-US" dirty="0" err="1"/>
              <a:t>alınmalıdır</a:t>
            </a:r>
            <a:r>
              <a:rPr lang="en-US" dirty="0"/>
              <a:t>.</a:t>
            </a:r>
            <a:br>
              <a:rPr lang="en-US" dirty="0"/>
            </a:br>
            <a:endParaRPr lang="en-US" dirty="0"/>
          </a:p>
          <a:p>
            <a:r>
              <a:rPr lang="en-US" dirty="0"/>
              <a:t>Hasta </a:t>
            </a:r>
            <a:r>
              <a:rPr lang="en-US" dirty="0" err="1"/>
              <a:t>tercihlerini</a:t>
            </a:r>
            <a:r>
              <a:rPr lang="en-US" dirty="0"/>
              <a:t> </a:t>
            </a:r>
            <a:r>
              <a:rPr lang="en-US" dirty="0" err="1"/>
              <a:t>anlamak</a:t>
            </a:r>
            <a:r>
              <a:rPr lang="en-US" dirty="0"/>
              <a:t> </a:t>
            </a:r>
            <a:r>
              <a:rPr lang="en-US" dirty="0" err="1"/>
              <a:t>için</a:t>
            </a:r>
            <a:r>
              <a:rPr lang="en-US" dirty="0"/>
              <a:t> </a:t>
            </a:r>
            <a:r>
              <a:rPr lang="en-US" dirty="0" err="1"/>
              <a:t>kapsamlı</a:t>
            </a:r>
            <a:r>
              <a:rPr lang="en-US" dirty="0"/>
              <a:t> </a:t>
            </a:r>
            <a:r>
              <a:rPr lang="en-US" dirty="0" err="1"/>
              <a:t>bir</a:t>
            </a:r>
            <a:r>
              <a:rPr lang="en-US" dirty="0"/>
              <a:t> </a:t>
            </a:r>
            <a:r>
              <a:rPr lang="en-US" dirty="0" err="1"/>
              <a:t>geriatrik</a:t>
            </a:r>
            <a:r>
              <a:rPr lang="en-US" dirty="0"/>
              <a:t> </a:t>
            </a:r>
            <a:r>
              <a:rPr lang="en-US" dirty="0" err="1"/>
              <a:t>değerlendirme</a:t>
            </a:r>
            <a:r>
              <a:rPr lang="en-US" dirty="0"/>
              <a:t> </a:t>
            </a:r>
            <a:r>
              <a:rPr lang="en-US" dirty="0" err="1"/>
              <a:t>ve</a:t>
            </a:r>
            <a:r>
              <a:rPr lang="en-US" dirty="0"/>
              <a:t> hasta-</a:t>
            </a:r>
            <a:r>
              <a:rPr lang="en-US" dirty="0" err="1"/>
              <a:t>hekim</a:t>
            </a:r>
            <a:r>
              <a:rPr lang="en-US" dirty="0"/>
              <a:t> </a:t>
            </a:r>
            <a:r>
              <a:rPr lang="en-US" dirty="0" err="1"/>
              <a:t>arasında</a:t>
            </a:r>
            <a:r>
              <a:rPr lang="en-US" dirty="0"/>
              <a:t> </a:t>
            </a:r>
            <a:r>
              <a:rPr lang="en-US" dirty="0" err="1"/>
              <a:t>şeffaf</a:t>
            </a:r>
            <a:r>
              <a:rPr lang="en-US" dirty="0"/>
              <a:t> </a:t>
            </a:r>
            <a:r>
              <a:rPr lang="en-US" dirty="0" err="1"/>
              <a:t>iletişim</a:t>
            </a:r>
            <a:r>
              <a:rPr lang="en-US" dirty="0"/>
              <a:t> </a:t>
            </a:r>
            <a:r>
              <a:rPr lang="en-US" dirty="0" err="1"/>
              <a:t>gereklidir</a:t>
            </a:r>
            <a:r>
              <a:rPr lang="en-US" dirty="0"/>
              <a:t>. </a:t>
            </a:r>
          </a:p>
          <a:p>
            <a:endParaRPr lang="en-US" dirty="0"/>
          </a:p>
          <a:p>
            <a:r>
              <a:rPr lang="en-US" dirty="0"/>
              <a:t>Bu </a:t>
            </a:r>
            <a:r>
              <a:rPr lang="en-US" dirty="0" err="1"/>
              <a:t>değerlendirme</a:t>
            </a:r>
            <a:r>
              <a:rPr lang="en-US" dirty="0"/>
              <a:t>, </a:t>
            </a:r>
            <a:r>
              <a:rPr lang="en-US" dirty="0" err="1"/>
              <a:t>sadece</a:t>
            </a:r>
            <a:r>
              <a:rPr lang="en-US" dirty="0"/>
              <a:t> </a:t>
            </a:r>
            <a:r>
              <a:rPr lang="en-US" dirty="0" err="1"/>
              <a:t>klinik</a:t>
            </a:r>
            <a:r>
              <a:rPr lang="en-US" dirty="0"/>
              <a:t> </a:t>
            </a:r>
            <a:r>
              <a:rPr lang="en-US" dirty="0" err="1"/>
              <a:t>bulgulara</a:t>
            </a:r>
            <a:r>
              <a:rPr lang="en-US" dirty="0"/>
              <a:t> </a:t>
            </a:r>
            <a:r>
              <a:rPr lang="en-US" dirty="0" err="1"/>
              <a:t>değil</a:t>
            </a:r>
            <a:r>
              <a:rPr lang="en-US" dirty="0"/>
              <a:t>, </a:t>
            </a:r>
            <a:r>
              <a:rPr lang="en-US" dirty="0" err="1"/>
              <a:t>aynı</a:t>
            </a:r>
            <a:r>
              <a:rPr lang="en-US" dirty="0"/>
              <a:t> </a:t>
            </a:r>
            <a:r>
              <a:rPr lang="en-US" dirty="0" err="1"/>
              <a:t>zamanda</a:t>
            </a:r>
            <a:r>
              <a:rPr lang="en-US" dirty="0"/>
              <a:t> </a:t>
            </a:r>
            <a:r>
              <a:rPr lang="en-US" dirty="0" err="1"/>
              <a:t>hastanın</a:t>
            </a:r>
            <a:r>
              <a:rPr lang="en-US" dirty="0"/>
              <a:t> </a:t>
            </a:r>
            <a:r>
              <a:rPr lang="en-US" dirty="0" err="1"/>
              <a:t>kişisel</a:t>
            </a:r>
            <a:r>
              <a:rPr lang="en-US" dirty="0"/>
              <a:t> </a:t>
            </a:r>
            <a:r>
              <a:rPr lang="en-US" dirty="0" err="1"/>
              <a:t>değerlerine</a:t>
            </a:r>
            <a:r>
              <a:rPr lang="en-US" dirty="0"/>
              <a:t>, </a:t>
            </a:r>
            <a:r>
              <a:rPr lang="en-US" dirty="0" err="1"/>
              <a:t>sosyal</a:t>
            </a:r>
            <a:r>
              <a:rPr lang="en-US" dirty="0"/>
              <a:t> </a:t>
            </a:r>
            <a:r>
              <a:rPr lang="en-US" dirty="0" err="1"/>
              <a:t>çevresine</a:t>
            </a:r>
            <a:r>
              <a:rPr lang="en-US" dirty="0"/>
              <a:t> </a:t>
            </a:r>
            <a:r>
              <a:rPr lang="en-US" dirty="0" err="1"/>
              <a:t>ve</a:t>
            </a:r>
            <a:r>
              <a:rPr lang="en-US" dirty="0"/>
              <a:t> </a:t>
            </a:r>
            <a:r>
              <a:rPr lang="en-US" dirty="0" err="1"/>
              <a:t>bakım</a:t>
            </a:r>
            <a:r>
              <a:rPr lang="en-US" dirty="0"/>
              <a:t> </a:t>
            </a:r>
            <a:r>
              <a:rPr lang="en-US" dirty="0" err="1"/>
              <a:t>hedeflerine</a:t>
            </a:r>
            <a:r>
              <a:rPr lang="en-US" dirty="0"/>
              <a:t> de </a:t>
            </a:r>
            <a:r>
              <a:rPr lang="en-US" dirty="0" err="1"/>
              <a:t>odaklanmalıdır</a:t>
            </a:r>
            <a:r>
              <a:rPr lang="en-US" dirty="0"/>
              <a:t>.</a:t>
            </a:r>
            <a:br>
              <a:rPr lang="en-US" dirty="0"/>
            </a:br>
            <a:endParaRPr lang="en-US" dirty="0"/>
          </a:p>
        </p:txBody>
      </p:sp>
    </p:spTree>
    <p:extLst>
      <p:ext uri="{BB962C8B-B14F-4D97-AF65-F5344CB8AC3E}">
        <p14:creationId xmlns:p14="http://schemas.microsoft.com/office/powerpoint/2010/main" val="34838906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6CCAC11-AE7C-5345-89E4-609676851574}"/>
              </a:ext>
            </a:extLst>
          </p:cNvPr>
          <p:cNvPicPr>
            <a:picLocks noGrp="1" noChangeAspect="1"/>
          </p:cNvPicPr>
          <p:nvPr>
            <p:ph idx="1"/>
          </p:nvPr>
        </p:nvPicPr>
        <p:blipFill>
          <a:blip r:embed="rId2"/>
          <a:stretch>
            <a:fillRect/>
          </a:stretch>
        </p:blipFill>
        <p:spPr>
          <a:xfrm>
            <a:off x="1268847" y="18588"/>
            <a:ext cx="9654306" cy="6839412"/>
          </a:xfrm>
          <a:prstGeom prst="rect">
            <a:avLst/>
          </a:prstGeom>
        </p:spPr>
      </p:pic>
    </p:spTree>
    <p:extLst>
      <p:ext uri="{BB962C8B-B14F-4D97-AF65-F5344CB8AC3E}">
        <p14:creationId xmlns:p14="http://schemas.microsoft.com/office/powerpoint/2010/main" val="4182681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1703389" y="115889"/>
            <a:ext cx="5113337" cy="6454775"/>
          </a:xfrm>
        </p:spPr>
        <p:txBody>
          <a:bodyPr/>
          <a:lstStyle/>
          <a:p>
            <a:pPr>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2800" dirty="0">
                <a:latin typeface="+mn-lt"/>
              </a:rPr>
              <a:t>Neden 2/3 hastada ilk belirti ölüm veya MI?</a:t>
            </a:r>
            <a:br>
              <a:rPr lang="tr-TR" sz="2800" dirty="0">
                <a:latin typeface="+mn-lt"/>
              </a:rPr>
            </a:br>
            <a:br>
              <a:rPr lang="tr-TR" sz="2800" dirty="0">
                <a:latin typeface="+mn-lt"/>
              </a:rPr>
            </a:br>
            <a:br>
              <a:rPr lang="tr-TR" sz="2800" dirty="0">
                <a:latin typeface="+mn-lt"/>
              </a:rPr>
            </a:br>
            <a:r>
              <a:rPr lang="tr-TR" sz="2800" dirty="0">
                <a:latin typeface="+mn-lt"/>
              </a:rPr>
              <a:t>Hastaların 2/3 ünde tıkanma öncesinde darlık %50 </a:t>
            </a:r>
            <a:r>
              <a:rPr lang="tr-TR" sz="2800" dirty="0" err="1">
                <a:latin typeface="+mn-lt"/>
              </a:rPr>
              <a:t>nin</a:t>
            </a:r>
            <a:r>
              <a:rPr lang="tr-TR" sz="2800" dirty="0">
                <a:latin typeface="+mn-lt"/>
              </a:rPr>
              <a:t> altındadır.</a:t>
            </a:r>
            <a:r>
              <a:rPr lang="tr-TR" sz="3200" dirty="0">
                <a:latin typeface="+mn-lt"/>
              </a:rPr>
              <a:t> </a:t>
            </a:r>
            <a:endParaRPr lang="tr-TR" sz="2000" dirty="0">
              <a:latin typeface="+mn-lt"/>
            </a:endParaRPr>
          </a:p>
        </p:txBody>
      </p:sp>
      <p:sp>
        <p:nvSpPr>
          <p:cNvPr id="8194" name="Rectangle 2"/>
          <p:cNvSpPr>
            <a:spLocks noChangeArrowheads="1"/>
          </p:cNvSpPr>
          <p:nvPr/>
        </p:nvSpPr>
        <p:spPr bwMode="auto">
          <a:xfrm>
            <a:off x="6743700" y="6453188"/>
            <a:ext cx="3924300" cy="3095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1400" i="1" dirty="0" err="1">
                <a:solidFill>
                  <a:srgbClr val="000000"/>
                </a:solidFill>
              </a:rPr>
              <a:t>Nissen</a:t>
            </a:r>
            <a:r>
              <a:rPr lang="tr-TR" sz="1400" i="1" dirty="0">
                <a:solidFill>
                  <a:srgbClr val="000000"/>
                </a:solidFill>
              </a:rPr>
              <a:t> SE, AJC 89 (</a:t>
            </a:r>
            <a:r>
              <a:rPr lang="tr-TR" sz="1400" i="1" dirty="0" err="1">
                <a:solidFill>
                  <a:srgbClr val="000000"/>
                </a:solidFill>
              </a:rPr>
              <a:t>Suppl</a:t>
            </a:r>
            <a:r>
              <a:rPr lang="tr-TR" sz="1400" i="1" dirty="0">
                <a:solidFill>
                  <a:srgbClr val="000000"/>
                </a:solidFill>
              </a:rPr>
              <a:t>): 24B–31B; 2002</a:t>
            </a:r>
            <a:r>
              <a:rPr lang="tr-TR" sz="1400" dirty="0">
                <a:solidFill>
                  <a:srgbClr val="000000"/>
                </a:solidFill>
              </a:rPr>
              <a:t> </a:t>
            </a:r>
          </a:p>
        </p:txBody>
      </p:sp>
      <p:sp>
        <p:nvSpPr>
          <p:cNvPr id="8199" name="Rectangle 7"/>
          <p:cNvSpPr>
            <a:spLocks noChangeArrowheads="1"/>
          </p:cNvSpPr>
          <p:nvPr/>
        </p:nvSpPr>
        <p:spPr bwMode="auto">
          <a:xfrm>
            <a:off x="7824788" y="6237288"/>
            <a:ext cx="2332796" cy="3099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i="1" dirty="0">
                <a:solidFill>
                  <a:srgbClr val="FFFFFF"/>
                </a:solidFill>
              </a:rPr>
              <a:t>Falk E et al, Circulation, 1995.</a:t>
            </a:r>
          </a:p>
        </p:txBody>
      </p:sp>
      <p:grpSp>
        <p:nvGrpSpPr>
          <p:cNvPr id="11" name="Group 10">
            <a:extLst>
              <a:ext uri="{FF2B5EF4-FFF2-40B4-BE49-F238E27FC236}">
                <a16:creationId xmlns:a16="http://schemas.microsoft.com/office/drawing/2014/main" id="{BB038E92-BF05-A448-92A6-13BD98789FC9}"/>
              </a:ext>
            </a:extLst>
          </p:cNvPr>
          <p:cNvGrpSpPr/>
          <p:nvPr/>
        </p:nvGrpSpPr>
        <p:grpSpPr>
          <a:xfrm>
            <a:off x="7548528" y="872447"/>
            <a:ext cx="4038600" cy="3517900"/>
            <a:chOff x="7235032" y="1525589"/>
            <a:chExt cx="4038600" cy="3517900"/>
          </a:xfrm>
        </p:grpSpPr>
        <p:sp>
          <p:nvSpPr>
            <p:cNvPr id="8198" name="Text Box 6"/>
            <p:cNvSpPr txBox="1">
              <a:spLocks noChangeArrowheads="1"/>
            </p:cNvSpPr>
            <p:nvPr/>
          </p:nvSpPr>
          <p:spPr bwMode="auto">
            <a:xfrm>
              <a:off x="7352672" y="3943353"/>
              <a:ext cx="3315329" cy="710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lgn="ctr">
                <a:buClrTx/>
                <a:buFontTx/>
                <a:buNone/>
                <a:defRPr/>
              </a:pPr>
              <a:r>
                <a:rPr lang="tr-TR" sz="2000" b="1" dirty="0">
                  <a:solidFill>
                    <a:srgbClr val="FFFFFF"/>
                  </a:solidFill>
                </a:rPr>
                <a:t>MI Öncesinde </a:t>
              </a:r>
            </a:p>
            <a:p>
              <a:pPr algn="ctr">
                <a:buClrTx/>
                <a:buFontTx/>
                <a:buNone/>
                <a:defRPr/>
              </a:pPr>
              <a:r>
                <a:rPr lang="tr-TR" sz="2000" b="1" dirty="0">
                  <a:latin typeface="+mn-lt"/>
                </a:rPr>
                <a:t>Plak Darlık Dereceleri</a:t>
              </a:r>
            </a:p>
          </p:txBody>
        </p:sp>
        <p:pic>
          <p:nvPicPr>
            <p:cNvPr id="5" name="Picture 4" descr="A pie chart with numbers and a few percentages&#10;&#10;Description automatically generated">
              <a:extLst>
                <a:ext uri="{FF2B5EF4-FFF2-40B4-BE49-F238E27FC236}">
                  <a16:creationId xmlns:a16="http://schemas.microsoft.com/office/drawing/2014/main" id="{B1702F4E-58A2-9F4D-BE96-203D081FEF59}"/>
                </a:ext>
              </a:extLst>
            </p:cNvPr>
            <p:cNvPicPr>
              <a:picLocks noChangeAspect="1"/>
            </p:cNvPicPr>
            <p:nvPr/>
          </p:nvPicPr>
          <p:blipFill>
            <a:blip r:embed="rId3"/>
            <a:stretch>
              <a:fillRect/>
            </a:stretch>
          </p:blipFill>
          <p:spPr>
            <a:xfrm>
              <a:off x="7235032" y="1525589"/>
              <a:ext cx="4038600" cy="3517900"/>
            </a:xfrm>
            <a:prstGeom prst="rect">
              <a:avLst/>
            </a:prstGeom>
          </p:spPr>
        </p:pic>
        <p:pic>
          <p:nvPicPr>
            <p:cNvPr id="8" name="Picture 7" descr="A group of black text&#10;&#10;Description automatically generated">
              <a:extLst>
                <a:ext uri="{FF2B5EF4-FFF2-40B4-BE49-F238E27FC236}">
                  <a16:creationId xmlns:a16="http://schemas.microsoft.com/office/drawing/2014/main" id="{83D11EF6-B7FE-974A-9845-D94D87271483}"/>
                </a:ext>
              </a:extLst>
            </p:cNvPr>
            <p:cNvPicPr>
              <a:picLocks noChangeAspect="1"/>
            </p:cNvPicPr>
            <p:nvPr/>
          </p:nvPicPr>
          <p:blipFill>
            <a:blip r:embed="rId4"/>
            <a:stretch>
              <a:fillRect/>
            </a:stretch>
          </p:blipFill>
          <p:spPr>
            <a:xfrm>
              <a:off x="9603582" y="1852615"/>
              <a:ext cx="1435100" cy="749300"/>
            </a:xfrm>
            <a:prstGeom prst="rect">
              <a:avLst/>
            </a:prstGeom>
          </p:spPr>
        </p:pic>
        <p:pic>
          <p:nvPicPr>
            <p:cNvPr id="10" name="Picture 9">
              <a:extLst>
                <a:ext uri="{FF2B5EF4-FFF2-40B4-BE49-F238E27FC236}">
                  <a16:creationId xmlns:a16="http://schemas.microsoft.com/office/drawing/2014/main" id="{88AD3C6A-69D9-0148-8249-20ECC80E5B2C}"/>
                </a:ext>
              </a:extLst>
            </p:cNvPr>
            <p:cNvPicPr>
              <a:picLocks noChangeAspect="1"/>
            </p:cNvPicPr>
            <p:nvPr/>
          </p:nvPicPr>
          <p:blipFill>
            <a:blip r:embed="rId5"/>
            <a:stretch>
              <a:fillRect/>
            </a:stretch>
          </p:blipFill>
          <p:spPr>
            <a:xfrm>
              <a:off x="10803732" y="1750462"/>
              <a:ext cx="469900" cy="406400"/>
            </a:xfrm>
            <a:prstGeom prst="rect">
              <a:avLst/>
            </a:prstGeom>
          </p:spPr>
        </p:pic>
        <p:pic>
          <p:nvPicPr>
            <p:cNvPr id="16" name="Picture 15">
              <a:extLst>
                <a:ext uri="{FF2B5EF4-FFF2-40B4-BE49-F238E27FC236}">
                  <a16:creationId xmlns:a16="http://schemas.microsoft.com/office/drawing/2014/main" id="{CA303D5B-FDD4-8B42-84A5-1CC332FC75E6}"/>
                </a:ext>
              </a:extLst>
            </p:cNvPr>
            <p:cNvPicPr>
              <a:picLocks noChangeAspect="1"/>
            </p:cNvPicPr>
            <p:nvPr/>
          </p:nvPicPr>
          <p:blipFill>
            <a:blip r:embed="rId5"/>
            <a:stretch>
              <a:fillRect/>
            </a:stretch>
          </p:blipFill>
          <p:spPr>
            <a:xfrm>
              <a:off x="10321132" y="2925892"/>
              <a:ext cx="952500" cy="823784"/>
            </a:xfrm>
            <a:prstGeom prst="rect">
              <a:avLst/>
            </a:prstGeom>
          </p:spPr>
        </p:pic>
      </p:grpSp>
    </p:spTree>
    <p:extLst>
      <p:ext uri="{BB962C8B-B14F-4D97-AF65-F5344CB8AC3E}">
        <p14:creationId xmlns:p14="http://schemas.microsoft.com/office/powerpoint/2010/main" val="176071222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256" y="313166"/>
            <a:ext cx="8229600" cy="1143000"/>
          </a:xfrm>
        </p:spPr>
        <p:txBody>
          <a:bodyPr>
            <a:normAutofit fontScale="90000"/>
          </a:bodyPr>
          <a:lstStyle/>
          <a:p>
            <a:r>
              <a:rPr lang="en-US" b="1" dirty="0" err="1"/>
              <a:t>Gelecek</a:t>
            </a:r>
            <a:r>
              <a:rPr lang="en-US" b="1" dirty="0"/>
              <a:t> </a:t>
            </a:r>
            <a:r>
              <a:rPr lang="en-US" b="1" dirty="0" err="1"/>
              <a:t>Araştırmalar</a:t>
            </a:r>
            <a:br>
              <a:rPr lang="en-US" b="1" dirty="0"/>
            </a:br>
            <a:endParaRPr lang="en-US" dirty="0"/>
          </a:p>
        </p:txBody>
      </p:sp>
      <p:sp>
        <p:nvSpPr>
          <p:cNvPr id="3" name="Content Placeholder 2"/>
          <p:cNvSpPr>
            <a:spLocks noGrp="1"/>
          </p:cNvSpPr>
          <p:nvPr>
            <p:ph idx="1"/>
          </p:nvPr>
        </p:nvSpPr>
        <p:spPr>
          <a:xfrm>
            <a:off x="288333" y="1576838"/>
            <a:ext cx="11599276" cy="4351338"/>
          </a:xfrm>
        </p:spPr>
        <p:txBody>
          <a:bodyPr>
            <a:normAutofit fontScale="85000" lnSpcReduction="20000"/>
          </a:bodyPr>
          <a:lstStyle/>
          <a:p>
            <a:pPr marL="0" indent="0">
              <a:buNone/>
            </a:pPr>
            <a:br>
              <a:rPr lang="en-US" dirty="0"/>
            </a:br>
            <a:r>
              <a:rPr lang="en-US" dirty="0" err="1"/>
              <a:t>Yaşlı</a:t>
            </a:r>
            <a:r>
              <a:rPr lang="en-US" dirty="0"/>
              <a:t> </a:t>
            </a:r>
            <a:r>
              <a:rPr lang="en-US" dirty="0" err="1"/>
              <a:t>erişkinlerde</a:t>
            </a:r>
            <a:r>
              <a:rPr lang="en-US" dirty="0"/>
              <a:t> </a:t>
            </a:r>
            <a:r>
              <a:rPr lang="en-US" dirty="0" err="1"/>
              <a:t>kronik</a:t>
            </a:r>
            <a:r>
              <a:rPr lang="en-US" dirty="0"/>
              <a:t> </a:t>
            </a:r>
            <a:r>
              <a:rPr lang="en-US" dirty="0" err="1"/>
              <a:t>koroner</a:t>
            </a:r>
            <a:r>
              <a:rPr lang="en-US" dirty="0"/>
              <a:t> </a:t>
            </a:r>
            <a:r>
              <a:rPr lang="en-US" dirty="0" err="1"/>
              <a:t>hastalık</a:t>
            </a:r>
            <a:r>
              <a:rPr lang="en-US" dirty="0"/>
              <a:t> </a:t>
            </a:r>
            <a:r>
              <a:rPr lang="en-US" dirty="0" err="1"/>
              <a:t>tedavisine</a:t>
            </a:r>
            <a:r>
              <a:rPr lang="en-US" dirty="0"/>
              <a:t> </a:t>
            </a:r>
            <a:r>
              <a:rPr lang="en-US" dirty="0" err="1"/>
              <a:t>ilişkin</a:t>
            </a:r>
            <a:r>
              <a:rPr lang="en-US" dirty="0"/>
              <a:t> </a:t>
            </a:r>
            <a:r>
              <a:rPr lang="en-US" dirty="0" err="1"/>
              <a:t>mevcut</a:t>
            </a:r>
            <a:r>
              <a:rPr lang="en-US" dirty="0"/>
              <a:t> </a:t>
            </a:r>
            <a:r>
              <a:rPr lang="en-US" dirty="0" err="1"/>
              <a:t>kanıtlar</a:t>
            </a:r>
            <a:r>
              <a:rPr lang="en-US" dirty="0"/>
              <a:t> </a:t>
            </a:r>
            <a:r>
              <a:rPr lang="en-US" dirty="0" err="1"/>
              <a:t>sınırlıdır</a:t>
            </a:r>
            <a:r>
              <a:rPr lang="en-US" dirty="0"/>
              <a:t>, </a:t>
            </a:r>
            <a:r>
              <a:rPr lang="en-US" dirty="0" err="1"/>
              <a:t>çünkü</a:t>
            </a:r>
            <a:r>
              <a:rPr lang="en-US" dirty="0"/>
              <a:t> </a:t>
            </a:r>
            <a:r>
              <a:rPr lang="en-US" dirty="0" err="1"/>
              <a:t>bu</a:t>
            </a:r>
            <a:r>
              <a:rPr lang="en-US" dirty="0"/>
              <a:t> </a:t>
            </a:r>
            <a:r>
              <a:rPr lang="en-US" dirty="0" err="1"/>
              <a:t>yaş</a:t>
            </a:r>
            <a:r>
              <a:rPr lang="en-US" dirty="0"/>
              <a:t> </a:t>
            </a:r>
            <a:r>
              <a:rPr lang="en-US" dirty="0" err="1"/>
              <a:t>grubu</a:t>
            </a:r>
            <a:r>
              <a:rPr lang="en-US" dirty="0"/>
              <a:t> </a:t>
            </a:r>
            <a:r>
              <a:rPr lang="en-US" dirty="0" err="1"/>
              <a:t>klinik</a:t>
            </a:r>
            <a:r>
              <a:rPr lang="en-US" dirty="0"/>
              <a:t> </a:t>
            </a:r>
            <a:r>
              <a:rPr lang="en-US" dirty="0" err="1"/>
              <a:t>çalışmalarda</a:t>
            </a:r>
            <a:r>
              <a:rPr lang="en-US" dirty="0"/>
              <a:t> </a:t>
            </a:r>
            <a:r>
              <a:rPr lang="en-US" dirty="0" err="1"/>
              <a:t>genellikle</a:t>
            </a:r>
            <a:r>
              <a:rPr lang="en-US" dirty="0"/>
              <a:t> </a:t>
            </a:r>
            <a:r>
              <a:rPr lang="en-US" dirty="0" err="1"/>
              <a:t>yetersiz</a:t>
            </a:r>
            <a:r>
              <a:rPr lang="en-US" dirty="0"/>
              <a:t> </a:t>
            </a:r>
            <a:r>
              <a:rPr lang="en-US" dirty="0" err="1"/>
              <a:t>temsil</a:t>
            </a:r>
            <a:r>
              <a:rPr lang="en-US" dirty="0"/>
              <a:t> </a:t>
            </a:r>
            <a:r>
              <a:rPr lang="en-US" dirty="0" err="1"/>
              <a:t>edilmektedir</a:t>
            </a:r>
            <a:r>
              <a:rPr lang="en-US" dirty="0"/>
              <a:t>. </a:t>
            </a:r>
            <a:r>
              <a:rPr lang="en-US" dirty="0" err="1"/>
              <a:t>Gelecekteki</a:t>
            </a:r>
            <a:r>
              <a:rPr lang="en-US" dirty="0"/>
              <a:t> </a:t>
            </a:r>
            <a:r>
              <a:rPr lang="en-US" dirty="0" err="1"/>
              <a:t>araştırmaların</a:t>
            </a:r>
            <a:r>
              <a:rPr lang="en-US" dirty="0"/>
              <a:t>, </a:t>
            </a:r>
            <a:r>
              <a:rPr lang="en-US" dirty="0" err="1"/>
              <a:t>yaşlı</a:t>
            </a:r>
            <a:r>
              <a:rPr lang="en-US" dirty="0"/>
              <a:t> </a:t>
            </a:r>
            <a:r>
              <a:rPr lang="en-US" dirty="0" err="1"/>
              <a:t>bireylerin</a:t>
            </a:r>
            <a:r>
              <a:rPr lang="en-US" dirty="0"/>
              <a:t> </a:t>
            </a:r>
            <a:r>
              <a:rPr lang="en-US" dirty="0" err="1"/>
              <a:t>klinik</a:t>
            </a:r>
            <a:r>
              <a:rPr lang="en-US" dirty="0"/>
              <a:t>, </a:t>
            </a:r>
            <a:r>
              <a:rPr lang="en-US" dirty="0" err="1"/>
              <a:t>fonksiyonel</a:t>
            </a:r>
            <a:r>
              <a:rPr lang="en-US" dirty="0"/>
              <a:t> </a:t>
            </a:r>
            <a:r>
              <a:rPr lang="en-US" dirty="0" err="1"/>
              <a:t>ve</a:t>
            </a:r>
            <a:r>
              <a:rPr lang="en-US" dirty="0"/>
              <a:t> </a:t>
            </a:r>
            <a:r>
              <a:rPr lang="en-US" dirty="0" err="1"/>
              <a:t>sosyal</a:t>
            </a:r>
            <a:r>
              <a:rPr lang="en-US" dirty="0"/>
              <a:t> </a:t>
            </a:r>
            <a:r>
              <a:rPr lang="en-US" dirty="0" err="1"/>
              <a:t>farklılıklarını</a:t>
            </a:r>
            <a:r>
              <a:rPr lang="en-US" dirty="0"/>
              <a:t> </a:t>
            </a:r>
            <a:r>
              <a:rPr lang="en-US" dirty="0" err="1"/>
              <a:t>dikkate</a:t>
            </a:r>
            <a:r>
              <a:rPr lang="en-US" dirty="0"/>
              <a:t> </a:t>
            </a:r>
            <a:r>
              <a:rPr lang="en-US" dirty="0" err="1"/>
              <a:t>alarak</a:t>
            </a:r>
            <a:r>
              <a:rPr lang="en-US" dirty="0"/>
              <a:t> </a:t>
            </a:r>
            <a:r>
              <a:rPr lang="en-US" dirty="0" err="1"/>
              <a:t>tasarlanması</a:t>
            </a:r>
            <a:r>
              <a:rPr lang="en-US" dirty="0"/>
              <a:t> </a:t>
            </a:r>
            <a:r>
              <a:rPr lang="en-US" dirty="0" err="1"/>
              <a:t>büyük</a:t>
            </a:r>
            <a:r>
              <a:rPr lang="en-US" dirty="0"/>
              <a:t> </a:t>
            </a:r>
            <a:r>
              <a:rPr lang="en-US" dirty="0" err="1"/>
              <a:t>önem</a:t>
            </a:r>
            <a:r>
              <a:rPr lang="en-US" dirty="0"/>
              <a:t> </a:t>
            </a:r>
            <a:r>
              <a:rPr lang="en-US" dirty="0" err="1"/>
              <a:t>taşır</a:t>
            </a:r>
            <a:r>
              <a:rPr lang="en-US" dirty="0"/>
              <a:t>.</a:t>
            </a:r>
            <a:br>
              <a:rPr lang="en-US" dirty="0"/>
            </a:br>
            <a:br>
              <a:rPr lang="en-US" dirty="0"/>
            </a:br>
            <a:r>
              <a:rPr lang="en-US" b="1" dirty="0" err="1"/>
              <a:t>Özellikle</a:t>
            </a:r>
            <a:r>
              <a:rPr lang="en-US" b="1" dirty="0"/>
              <a:t> </a:t>
            </a:r>
            <a:r>
              <a:rPr lang="en-US" b="1" dirty="0" err="1"/>
              <a:t>aşağıdaki</a:t>
            </a:r>
            <a:r>
              <a:rPr lang="en-US" b="1" dirty="0"/>
              <a:t> </a:t>
            </a:r>
            <a:r>
              <a:rPr lang="en-US" b="1" dirty="0" err="1"/>
              <a:t>konularda</a:t>
            </a:r>
            <a:r>
              <a:rPr lang="en-US" b="1" dirty="0"/>
              <a:t> </a:t>
            </a:r>
            <a:r>
              <a:rPr lang="en-US" b="1" dirty="0" err="1"/>
              <a:t>daha</a:t>
            </a:r>
            <a:r>
              <a:rPr lang="en-US" b="1" dirty="0"/>
              <a:t> </a:t>
            </a:r>
            <a:r>
              <a:rPr lang="en-US" b="1" dirty="0" err="1"/>
              <a:t>fazla</a:t>
            </a:r>
            <a:r>
              <a:rPr lang="en-US" b="1" dirty="0"/>
              <a:t> </a:t>
            </a:r>
            <a:r>
              <a:rPr lang="en-US" b="1" dirty="0" err="1"/>
              <a:t>çalışmaya</a:t>
            </a:r>
            <a:r>
              <a:rPr lang="en-US" b="1" dirty="0"/>
              <a:t> </a:t>
            </a:r>
            <a:r>
              <a:rPr lang="en-US" b="1" dirty="0" err="1"/>
              <a:t>ihtiyaç</a:t>
            </a:r>
            <a:r>
              <a:rPr lang="en-US" b="1" dirty="0"/>
              <a:t> </a:t>
            </a:r>
            <a:r>
              <a:rPr lang="en-US" b="1" dirty="0" err="1"/>
              <a:t>vardır</a:t>
            </a:r>
            <a:r>
              <a:rPr lang="en-US" b="1" dirty="0"/>
              <a:t>:</a:t>
            </a:r>
            <a:br>
              <a:rPr lang="en-US" b="1" dirty="0"/>
            </a:br>
            <a:r>
              <a:rPr lang="en-US" b="1" dirty="0"/>
              <a:t>- </a:t>
            </a:r>
            <a:r>
              <a:rPr lang="en-US" b="1" dirty="0" err="1"/>
              <a:t>İleri</a:t>
            </a:r>
            <a:r>
              <a:rPr lang="en-US" b="1" dirty="0"/>
              <a:t> </a:t>
            </a:r>
            <a:r>
              <a:rPr lang="en-US" b="1" dirty="0" err="1"/>
              <a:t>yaş</a:t>
            </a:r>
            <a:r>
              <a:rPr lang="en-US" b="1" dirty="0"/>
              <a:t> </a:t>
            </a:r>
            <a:r>
              <a:rPr lang="en-US" b="1" dirty="0" err="1"/>
              <a:t>gruplarında</a:t>
            </a:r>
            <a:r>
              <a:rPr lang="en-US" b="1" dirty="0"/>
              <a:t> </a:t>
            </a:r>
            <a:r>
              <a:rPr lang="en-US" b="1" dirty="0" err="1"/>
              <a:t>revaskülarizasyonun</a:t>
            </a:r>
            <a:r>
              <a:rPr lang="en-US" b="1" dirty="0"/>
              <a:t> </a:t>
            </a:r>
            <a:r>
              <a:rPr lang="en-US" b="1" dirty="0" err="1"/>
              <a:t>uzun</a:t>
            </a:r>
            <a:r>
              <a:rPr lang="en-US" b="1" dirty="0"/>
              <a:t> </a:t>
            </a:r>
            <a:r>
              <a:rPr lang="en-US" b="1" dirty="0" err="1"/>
              <a:t>dönem</a:t>
            </a:r>
            <a:r>
              <a:rPr lang="en-US" b="1" dirty="0"/>
              <a:t> </a:t>
            </a:r>
            <a:r>
              <a:rPr lang="en-US" b="1" dirty="0" err="1"/>
              <a:t>sonuçları</a:t>
            </a:r>
            <a:br>
              <a:rPr lang="en-US" b="1" dirty="0"/>
            </a:br>
            <a:r>
              <a:rPr lang="en-US" b="1" dirty="0"/>
              <a:t>- </a:t>
            </a:r>
            <a:r>
              <a:rPr lang="en-US" b="1" dirty="0" err="1"/>
              <a:t>Multimorbidite</a:t>
            </a:r>
            <a:r>
              <a:rPr lang="en-US" b="1" dirty="0"/>
              <a:t> </a:t>
            </a:r>
            <a:r>
              <a:rPr lang="en-US" b="1" dirty="0" err="1"/>
              <a:t>ve</a:t>
            </a:r>
            <a:r>
              <a:rPr lang="en-US" b="1" dirty="0"/>
              <a:t> </a:t>
            </a:r>
            <a:r>
              <a:rPr lang="en-US" b="1" dirty="0" err="1"/>
              <a:t>polifarmasi</a:t>
            </a:r>
            <a:r>
              <a:rPr lang="en-US" b="1" dirty="0"/>
              <a:t> </a:t>
            </a:r>
            <a:r>
              <a:rPr lang="en-US" b="1" dirty="0" err="1"/>
              <a:t>bağlamında</a:t>
            </a:r>
            <a:r>
              <a:rPr lang="en-US" b="1" dirty="0"/>
              <a:t> </a:t>
            </a:r>
            <a:r>
              <a:rPr lang="en-US" b="1" dirty="0" err="1"/>
              <a:t>tıbbi</a:t>
            </a:r>
            <a:r>
              <a:rPr lang="en-US" b="1" dirty="0"/>
              <a:t> </a:t>
            </a:r>
            <a:r>
              <a:rPr lang="en-US" b="1" dirty="0" err="1"/>
              <a:t>tedavilerin</a:t>
            </a:r>
            <a:r>
              <a:rPr lang="en-US" b="1" dirty="0"/>
              <a:t> </a:t>
            </a:r>
            <a:r>
              <a:rPr lang="en-US" b="1" dirty="0" err="1"/>
              <a:t>etkinliği</a:t>
            </a:r>
            <a:r>
              <a:rPr lang="en-US" b="1" dirty="0"/>
              <a:t> </a:t>
            </a:r>
            <a:r>
              <a:rPr lang="en-US" b="1" dirty="0" err="1"/>
              <a:t>ve</a:t>
            </a:r>
            <a:r>
              <a:rPr lang="en-US" b="1" dirty="0"/>
              <a:t> </a:t>
            </a:r>
            <a:r>
              <a:rPr lang="en-US" b="1" dirty="0" err="1"/>
              <a:t>güvenliği</a:t>
            </a:r>
            <a:br>
              <a:rPr lang="en-US" b="1" dirty="0"/>
            </a:br>
            <a:r>
              <a:rPr lang="en-US" b="1" dirty="0"/>
              <a:t>- Hasta </a:t>
            </a:r>
            <a:r>
              <a:rPr lang="en-US" b="1" dirty="0" err="1"/>
              <a:t>merkezli</a:t>
            </a:r>
            <a:r>
              <a:rPr lang="en-US" b="1" dirty="0"/>
              <a:t> </a:t>
            </a:r>
            <a:r>
              <a:rPr lang="en-US" b="1" dirty="0" err="1"/>
              <a:t>sonuç</a:t>
            </a:r>
            <a:r>
              <a:rPr lang="en-US" b="1" dirty="0"/>
              <a:t> </a:t>
            </a:r>
            <a:r>
              <a:rPr lang="en-US" b="1" dirty="0" err="1"/>
              <a:t>ölçütleri</a:t>
            </a:r>
            <a:r>
              <a:rPr lang="en-US" b="1" dirty="0"/>
              <a:t> (</a:t>
            </a:r>
            <a:r>
              <a:rPr lang="en-US" b="1" dirty="0" err="1"/>
              <a:t>yaşam</a:t>
            </a:r>
            <a:r>
              <a:rPr lang="en-US" b="1" dirty="0"/>
              <a:t> </a:t>
            </a:r>
            <a:r>
              <a:rPr lang="en-US" b="1" dirty="0" err="1"/>
              <a:t>kalitesi</a:t>
            </a:r>
            <a:r>
              <a:rPr lang="en-US" b="1" dirty="0"/>
              <a:t>, </a:t>
            </a:r>
            <a:r>
              <a:rPr lang="en-US" b="1" dirty="0" err="1"/>
              <a:t>fonksiyonel</a:t>
            </a:r>
            <a:r>
              <a:rPr lang="en-US" b="1" dirty="0"/>
              <a:t> </a:t>
            </a:r>
            <a:r>
              <a:rPr lang="en-US" b="1" dirty="0" err="1"/>
              <a:t>kapasite</a:t>
            </a:r>
            <a:r>
              <a:rPr lang="en-US" b="1" dirty="0"/>
              <a:t>, </a:t>
            </a:r>
            <a:r>
              <a:rPr lang="en-US" b="1" dirty="0" err="1"/>
              <a:t>bağımsızlık</a:t>
            </a:r>
            <a:r>
              <a:rPr lang="en-US" b="1" dirty="0"/>
              <a:t>)</a:t>
            </a:r>
            <a:br>
              <a:rPr lang="en-US" b="1" dirty="0"/>
            </a:br>
            <a:r>
              <a:rPr lang="en-US" b="1" dirty="0"/>
              <a:t>- </a:t>
            </a:r>
            <a:r>
              <a:rPr lang="en-US" b="1" dirty="0" err="1"/>
              <a:t>Geriatrik</a:t>
            </a:r>
            <a:r>
              <a:rPr lang="en-US" b="1" dirty="0"/>
              <a:t> </a:t>
            </a:r>
            <a:r>
              <a:rPr lang="en-US" b="1" dirty="0" err="1"/>
              <a:t>sendromların</a:t>
            </a:r>
            <a:r>
              <a:rPr lang="en-US" b="1" dirty="0"/>
              <a:t> KKH </a:t>
            </a:r>
            <a:r>
              <a:rPr lang="en-US" b="1" dirty="0" err="1"/>
              <a:t>yönetimine</a:t>
            </a:r>
            <a:r>
              <a:rPr lang="en-US" b="1" dirty="0"/>
              <a:t> </a:t>
            </a:r>
            <a:r>
              <a:rPr lang="en-US" b="1" dirty="0" err="1"/>
              <a:t>etkisi</a:t>
            </a:r>
            <a:br>
              <a:rPr lang="en-US" b="1" dirty="0"/>
            </a:br>
            <a:br>
              <a:rPr lang="en-US" b="1" dirty="0"/>
            </a:br>
            <a:r>
              <a:rPr lang="en-US" dirty="0"/>
              <a:t>Bu </a:t>
            </a:r>
            <a:r>
              <a:rPr lang="en-US" dirty="0" err="1"/>
              <a:t>tür</a:t>
            </a:r>
            <a:r>
              <a:rPr lang="en-US" dirty="0"/>
              <a:t> </a:t>
            </a:r>
            <a:r>
              <a:rPr lang="en-US" dirty="0" err="1"/>
              <a:t>çalışmalar</a:t>
            </a:r>
            <a:r>
              <a:rPr lang="en-US" dirty="0"/>
              <a:t>, </a:t>
            </a:r>
            <a:r>
              <a:rPr lang="en-US" dirty="0" err="1"/>
              <a:t>klinisyenlere</a:t>
            </a:r>
            <a:r>
              <a:rPr lang="en-US" dirty="0"/>
              <a:t> </a:t>
            </a:r>
            <a:r>
              <a:rPr lang="en-US" dirty="0" err="1"/>
              <a:t>yaşlı</a:t>
            </a:r>
            <a:r>
              <a:rPr lang="en-US" dirty="0"/>
              <a:t> </a:t>
            </a:r>
            <a:r>
              <a:rPr lang="en-US" dirty="0" err="1"/>
              <a:t>hastalar</a:t>
            </a:r>
            <a:r>
              <a:rPr lang="en-US" dirty="0"/>
              <a:t> </a:t>
            </a:r>
            <a:r>
              <a:rPr lang="en-US" dirty="0" err="1"/>
              <a:t>için</a:t>
            </a:r>
            <a:r>
              <a:rPr lang="en-US" dirty="0"/>
              <a:t> </a:t>
            </a:r>
            <a:r>
              <a:rPr lang="en-US" dirty="0" err="1"/>
              <a:t>daha</a:t>
            </a:r>
            <a:r>
              <a:rPr lang="en-US" dirty="0"/>
              <a:t> </a:t>
            </a:r>
            <a:r>
              <a:rPr lang="en-US" dirty="0" err="1"/>
              <a:t>uygun</a:t>
            </a:r>
            <a:r>
              <a:rPr lang="en-US" dirty="0"/>
              <a:t>, </a:t>
            </a:r>
            <a:r>
              <a:rPr lang="en-US" dirty="0" err="1"/>
              <a:t>bireyselleştirilmiş</a:t>
            </a:r>
            <a:r>
              <a:rPr lang="en-US" dirty="0"/>
              <a:t> </a:t>
            </a:r>
            <a:r>
              <a:rPr lang="en-US" dirty="0" err="1"/>
              <a:t>ve</a:t>
            </a:r>
            <a:r>
              <a:rPr lang="en-US" dirty="0"/>
              <a:t> </a:t>
            </a:r>
            <a:r>
              <a:rPr lang="en-US" dirty="0" err="1"/>
              <a:t>hedef</a:t>
            </a:r>
            <a:r>
              <a:rPr lang="en-US" dirty="0"/>
              <a:t> </a:t>
            </a:r>
            <a:r>
              <a:rPr lang="en-US" dirty="0" err="1"/>
              <a:t>odaklı</a:t>
            </a:r>
            <a:r>
              <a:rPr lang="en-US" dirty="0"/>
              <a:t> </a:t>
            </a:r>
            <a:r>
              <a:rPr lang="en-US" dirty="0" err="1"/>
              <a:t>tedavi</a:t>
            </a:r>
            <a:r>
              <a:rPr lang="en-US" dirty="0"/>
              <a:t> </a:t>
            </a:r>
            <a:r>
              <a:rPr lang="en-US" dirty="0" err="1"/>
              <a:t>stratejileri</a:t>
            </a:r>
            <a:r>
              <a:rPr lang="en-US" dirty="0"/>
              <a:t> </a:t>
            </a:r>
            <a:r>
              <a:rPr lang="en-US" dirty="0" err="1"/>
              <a:t>geliştirmede</a:t>
            </a:r>
            <a:r>
              <a:rPr lang="en-US" dirty="0"/>
              <a:t> </a:t>
            </a:r>
            <a:r>
              <a:rPr lang="en-US" dirty="0" err="1"/>
              <a:t>yardımcı</a:t>
            </a:r>
            <a:r>
              <a:rPr lang="en-US" dirty="0"/>
              <a:t> </a:t>
            </a:r>
            <a:r>
              <a:rPr lang="en-US" dirty="0" err="1"/>
              <a:t>olacaktır</a:t>
            </a:r>
            <a:r>
              <a:rPr lang="en-US" dirty="0"/>
              <a:t>.</a:t>
            </a:r>
            <a:br>
              <a:rPr lang="en-US" dirty="0"/>
            </a:br>
            <a:endParaRPr lang="en-US" dirty="0"/>
          </a:p>
          <a:p>
            <a:endParaRPr lang="en-US" dirty="0"/>
          </a:p>
        </p:txBody>
      </p:sp>
    </p:spTree>
    <p:extLst>
      <p:ext uri="{BB962C8B-B14F-4D97-AF65-F5344CB8AC3E}">
        <p14:creationId xmlns:p14="http://schemas.microsoft.com/office/powerpoint/2010/main" val="3542899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85" y="0"/>
            <a:ext cx="10515600" cy="1325563"/>
          </a:xfrm>
        </p:spPr>
        <p:txBody>
          <a:bodyPr/>
          <a:lstStyle/>
          <a:p>
            <a:r>
              <a:rPr lang="en-US" b="1" dirty="0"/>
              <a:t>ÖZET:</a:t>
            </a:r>
          </a:p>
        </p:txBody>
      </p:sp>
      <p:sp>
        <p:nvSpPr>
          <p:cNvPr id="3" name="Content Placeholder 2"/>
          <p:cNvSpPr>
            <a:spLocks noGrp="1"/>
          </p:cNvSpPr>
          <p:nvPr>
            <p:ph idx="1"/>
          </p:nvPr>
        </p:nvSpPr>
        <p:spPr>
          <a:xfrm>
            <a:off x="366885" y="1198669"/>
            <a:ext cx="10515600" cy="4351338"/>
          </a:xfrm>
        </p:spPr>
        <p:txBody>
          <a:bodyPr>
            <a:noAutofit/>
          </a:bodyPr>
          <a:lstStyle/>
          <a:p>
            <a:r>
              <a:rPr lang="en-US" sz="2400" dirty="0" err="1"/>
              <a:t>Yaşlı</a:t>
            </a:r>
            <a:r>
              <a:rPr lang="en-US" sz="2400" dirty="0"/>
              <a:t> </a:t>
            </a:r>
            <a:r>
              <a:rPr lang="en-US" sz="2400" dirty="0" err="1"/>
              <a:t>bireyler</a:t>
            </a:r>
            <a:r>
              <a:rPr lang="en-US" sz="2400" dirty="0"/>
              <a:t>, </a:t>
            </a:r>
            <a:r>
              <a:rPr lang="en-US" sz="2400" dirty="0" err="1"/>
              <a:t>gençlere</a:t>
            </a:r>
            <a:r>
              <a:rPr lang="en-US" sz="2400" dirty="0"/>
              <a:t> </a:t>
            </a:r>
            <a:r>
              <a:rPr lang="en-US" sz="2400" dirty="0" err="1"/>
              <a:t>kıyasla</a:t>
            </a:r>
            <a:r>
              <a:rPr lang="en-US" sz="2400" dirty="0"/>
              <a:t> </a:t>
            </a:r>
            <a:r>
              <a:rPr lang="en-US" sz="2400" b="1" dirty="0" err="1"/>
              <a:t>daha</a:t>
            </a:r>
            <a:r>
              <a:rPr lang="en-US" sz="2400" b="1" dirty="0"/>
              <a:t> </a:t>
            </a:r>
            <a:r>
              <a:rPr lang="en-US" sz="2400" b="1" dirty="0" err="1"/>
              <a:t>heterojen</a:t>
            </a:r>
            <a:r>
              <a:rPr lang="en-US" sz="2400" b="1" dirty="0"/>
              <a:t> </a:t>
            </a:r>
            <a:r>
              <a:rPr lang="en-US" sz="2400" b="1" dirty="0" err="1"/>
              <a:t>bir</a:t>
            </a:r>
            <a:r>
              <a:rPr lang="en-US" sz="2400" b="1" dirty="0"/>
              <a:t> </a:t>
            </a:r>
            <a:r>
              <a:rPr lang="en-US" sz="2400" b="1" dirty="0" err="1"/>
              <a:t>klinik</a:t>
            </a:r>
            <a:r>
              <a:rPr lang="en-US" sz="2400" b="1" dirty="0"/>
              <a:t> profile </a:t>
            </a:r>
            <a:r>
              <a:rPr lang="en-US" sz="2400" dirty="0" err="1"/>
              <a:t>sahiptir</a:t>
            </a:r>
            <a:r>
              <a:rPr lang="en-US" sz="2400" dirty="0"/>
              <a:t>; </a:t>
            </a:r>
            <a:r>
              <a:rPr lang="en-US" sz="2400" dirty="0" err="1"/>
              <a:t>multimorbidite</a:t>
            </a:r>
            <a:r>
              <a:rPr lang="en-US" sz="2400" dirty="0"/>
              <a:t>, </a:t>
            </a:r>
            <a:r>
              <a:rPr lang="en-US" sz="2400" dirty="0" err="1"/>
              <a:t>polifarmasi</a:t>
            </a:r>
            <a:r>
              <a:rPr lang="en-US" sz="2400" dirty="0"/>
              <a:t>, </a:t>
            </a:r>
            <a:r>
              <a:rPr lang="en-US" sz="2400" dirty="0" err="1"/>
              <a:t>frajilite</a:t>
            </a:r>
            <a:r>
              <a:rPr lang="en-US" sz="2400" dirty="0"/>
              <a:t> </a:t>
            </a:r>
            <a:r>
              <a:rPr lang="en-US" sz="2400" dirty="0" err="1"/>
              <a:t>ve</a:t>
            </a:r>
            <a:r>
              <a:rPr lang="en-US" sz="2400" dirty="0"/>
              <a:t> </a:t>
            </a:r>
            <a:r>
              <a:rPr lang="en-US" sz="2400" dirty="0" err="1"/>
              <a:t>bilişsel</a:t>
            </a:r>
            <a:r>
              <a:rPr lang="en-US" sz="2400" dirty="0"/>
              <a:t> </a:t>
            </a:r>
            <a:r>
              <a:rPr lang="en-US" sz="2400" dirty="0" err="1"/>
              <a:t>bozukluklar</a:t>
            </a:r>
            <a:r>
              <a:rPr lang="en-US" sz="2400" dirty="0"/>
              <a:t> </a:t>
            </a:r>
            <a:r>
              <a:rPr lang="en-US" sz="2400" dirty="0" err="1"/>
              <a:t>bu</a:t>
            </a:r>
            <a:r>
              <a:rPr lang="en-US" sz="2400" dirty="0"/>
              <a:t> </a:t>
            </a:r>
            <a:r>
              <a:rPr lang="en-US" sz="2400" dirty="0" err="1"/>
              <a:t>grubun</a:t>
            </a:r>
            <a:r>
              <a:rPr lang="en-US" sz="2400" dirty="0"/>
              <a:t> </a:t>
            </a:r>
            <a:r>
              <a:rPr lang="en-US" sz="2400" dirty="0" err="1"/>
              <a:t>ayırt</a:t>
            </a:r>
            <a:r>
              <a:rPr lang="en-US" sz="2400" dirty="0"/>
              <a:t> </a:t>
            </a:r>
            <a:r>
              <a:rPr lang="en-US" sz="2400" dirty="0" err="1"/>
              <a:t>edici</a:t>
            </a:r>
            <a:r>
              <a:rPr lang="en-US" sz="2400" dirty="0"/>
              <a:t> </a:t>
            </a:r>
            <a:r>
              <a:rPr lang="en-US" sz="2400" dirty="0" err="1"/>
              <a:t>özelliklerindendir</a:t>
            </a:r>
            <a:r>
              <a:rPr lang="en-US" sz="2400" dirty="0"/>
              <a:t>. </a:t>
            </a:r>
          </a:p>
          <a:p>
            <a:endParaRPr lang="en-US" sz="2400" b="1" dirty="0"/>
          </a:p>
          <a:p>
            <a:r>
              <a:rPr lang="en-US" sz="2400" dirty="0"/>
              <a:t>Bu </a:t>
            </a:r>
            <a:r>
              <a:rPr lang="en-US" sz="2400" dirty="0" err="1"/>
              <a:t>nedenle</a:t>
            </a:r>
            <a:r>
              <a:rPr lang="en-US" sz="2400" dirty="0"/>
              <a:t> </a:t>
            </a:r>
            <a:r>
              <a:rPr lang="en-US" sz="2400" dirty="0" err="1"/>
              <a:t>tanı</a:t>
            </a:r>
            <a:r>
              <a:rPr lang="en-US" sz="2400" dirty="0"/>
              <a:t> </a:t>
            </a:r>
            <a:r>
              <a:rPr lang="en-US" sz="2400" dirty="0" err="1"/>
              <a:t>ve</a:t>
            </a:r>
            <a:r>
              <a:rPr lang="en-US" sz="2400" dirty="0"/>
              <a:t> </a:t>
            </a:r>
            <a:r>
              <a:rPr lang="en-US" sz="2400" dirty="0" err="1"/>
              <a:t>tedavi</a:t>
            </a:r>
            <a:r>
              <a:rPr lang="en-US" sz="2400" dirty="0"/>
              <a:t> </a:t>
            </a:r>
            <a:r>
              <a:rPr lang="en-US" sz="2400" dirty="0" err="1"/>
              <a:t>yaklaşımları</a:t>
            </a:r>
            <a:r>
              <a:rPr lang="en-US" sz="2400" dirty="0"/>
              <a:t>, </a:t>
            </a:r>
            <a:r>
              <a:rPr lang="en-US" sz="2400" dirty="0" err="1"/>
              <a:t>standart</a:t>
            </a:r>
            <a:r>
              <a:rPr lang="en-US" sz="2400" dirty="0"/>
              <a:t> </a:t>
            </a:r>
            <a:r>
              <a:rPr lang="en-US" sz="2400" dirty="0" err="1"/>
              <a:t>kılavuzlara</a:t>
            </a:r>
            <a:r>
              <a:rPr lang="en-US" sz="2400" dirty="0"/>
              <a:t> </a:t>
            </a:r>
            <a:r>
              <a:rPr lang="en-US" sz="2400" dirty="0" err="1"/>
              <a:t>ek</a:t>
            </a:r>
            <a:r>
              <a:rPr lang="en-US" sz="2400" dirty="0"/>
              <a:t> </a:t>
            </a:r>
            <a:r>
              <a:rPr lang="en-US" sz="2400" dirty="0" err="1"/>
              <a:t>olarak</a:t>
            </a:r>
            <a:r>
              <a:rPr lang="en-US" sz="2400" dirty="0"/>
              <a:t> </a:t>
            </a:r>
            <a:r>
              <a:rPr lang="en-US" sz="2400" b="1" dirty="0" err="1"/>
              <a:t>bireyselleştirilmiş</a:t>
            </a:r>
            <a:r>
              <a:rPr lang="en-US" sz="2400" b="1" dirty="0"/>
              <a:t> </a:t>
            </a:r>
            <a:r>
              <a:rPr lang="en-US" sz="2400" b="1" dirty="0" err="1"/>
              <a:t>ve</a:t>
            </a:r>
            <a:r>
              <a:rPr lang="en-US" sz="2400" b="1" dirty="0"/>
              <a:t> hasta </a:t>
            </a:r>
            <a:r>
              <a:rPr lang="en-US" sz="2400" b="1" dirty="0" err="1"/>
              <a:t>merkezli</a:t>
            </a:r>
            <a:r>
              <a:rPr lang="en-US" sz="2400" b="1" dirty="0"/>
              <a:t> </a:t>
            </a:r>
            <a:r>
              <a:rPr lang="en-US" sz="2400" b="1" dirty="0" err="1"/>
              <a:t>bir</a:t>
            </a:r>
            <a:r>
              <a:rPr lang="en-US" sz="2400" b="1" dirty="0"/>
              <a:t> </a:t>
            </a:r>
            <a:r>
              <a:rPr lang="en-US" sz="2400" b="1" dirty="0" err="1"/>
              <a:t>bakış</a:t>
            </a:r>
            <a:r>
              <a:rPr lang="en-US" sz="2400" b="1" dirty="0"/>
              <a:t> </a:t>
            </a:r>
            <a:r>
              <a:rPr lang="en-US" sz="2400" b="1" dirty="0" err="1"/>
              <a:t>açı</a:t>
            </a:r>
            <a:r>
              <a:rPr lang="en-US" sz="2400" dirty="0" err="1"/>
              <a:t>sı</a:t>
            </a:r>
            <a:r>
              <a:rPr lang="en-US" sz="2400" dirty="0"/>
              <a:t> </a:t>
            </a:r>
            <a:r>
              <a:rPr lang="en-US" sz="2400" dirty="0" err="1"/>
              <a:t>gerektirir</a:t>
            </a:r>
            <a:r>
              <a:rPr lang="en-US" sz="2400" dirty="0"/>
              <a:t>.</a:t>
            </a:r>
          </a:p>
          <a:p>
            <a:endParaRPr lang="en-US" sz="2400" b="1" dirty="0"/>
          </a:p>
          <a:p>
            <a:r>
              <a:rPr lang="en-US" sz="2400" dirty="0" err="1"/>
              <a:t>Mevcut</a:t>
            </a:r>
            <a:r>
              <a:rPr lang="en-US" sz="2400" dirty="0"/>
              <a:t> </a:t>
            </a:r>
            <a:r>
              <a:rPr lang="en-US" sz="2400" dirty="0" err="1"/>
              <a:t>kanıtlar</a:t>
            </a:r>
            <a:r>
              <a:rPr lang="en-US" sz="2400" dirty="0"/>
              <a:t>, </a:t>
            </a:r>
            <a:r>
              <a:rPr lang="en-US" sz="2400" dirty="0" err="1"/>
              <a:t>uygun</a:t>
            </a:r>
            <a:r>
              <a:rPr lang="en-US" sz="2400" dirty="0"/>
              <a:t> </a:t>
            </a:r>
            <a:r>
              <a:rPr lang="en-US" sz="2400" dirty="0" err="1"/>
              <a:t>şekilde</a:t>
            </a:r>
            <a:r>
              <a:rPr lang="en-US" sz="2400" dirty="0"/>
              <a:t> </a:t>
            </a:r>
            <a:r>
              <a:rPr lang="en-US" sz="2400" dirty="0" err="1"/>
              <a:t>seçilmiş</a:t>
            </a:r>
            <a:r>
              <a:rPr lang="en-US" sz="2400" dirty="0"/>
              <a:t> </a:t>
            </a:r>
            <a:r>
              <a:rPr lang="en-US" sz="2400" dirty="0" err="1"/>
              <a:t>yaşlı</a:t>
            </a:r>
            <a:r>
              <a:rPr lang="en-US" sz="2400" dirty="0"/>
              <a:t> </a:t>
            </a:r>
            <a:r>
              <a:rPr lang="en-US" sz="2400" dirty="0" err="1"/>
              <a:t>bireylerde</a:t>
            </a:r>
            <a:r>
              <a:rPr lang="en-US" sz="2400" dirty="0"/>
              <a:t> </a:t>
            </a:r>
            <a:r>
              <a:rPr lang="en-US" sz="2400" b="1" dirty="0" err="1"/>
              <a:t>kılavuzlara</a:t>
            </a:r>
            <a:r>
              <a:rPr lang="en-US" sz="2400" b="1" dirty="0"/>
              <a:t> </a:t>
            </a:r>
            <a:r>
              <a:rPr lang="en-US" sz="2400" b="1" dirty="0" err="1"/>
              <a:t>uygun</a:t>
            </a:r>
            <a:r>
              <a:rPr lang="en-US" sz="2400" b="1" dirty="0"/>
              <a:t> </a:t>
            </a:r>
            <a:r>
              <a:rPr lang="en-US" sz="2400" b="1" dirty="0" err="1"/>
              <a:t>tıbbi</a:t>
            </a:r>
            <a:r>
              <a:rPr lang="en-US" sz="2400" b="1" dirty="0"/>
              <a:t> </a:t>
            </a:r>
            <a:r>
              <a:rPr lang="en-US" sz="2400" b="1" dirty="0" err="1"/>
              <a:t>tedavi</a:t>
            </a:r>
            <a:r>
              <a:rPr lang="en-US" sz="2400" b="1" dirty="0"/>
              <a:t> </a:t>
            </a:r>
            <a:r>
              <a:rPr lang="en-US" sz="2400" b="1" dirty="0" err="1"/>
              <a:t>ve</a:t>
            </a:r>
            <a:r>
              <a:rPr lang="en-US" sz="2400" b="1" dirty="0"/>
              <a:t> </a:t>
            </a:r>
            <a:r>
              <a:rPr lang="en-US" sz="2400" b="1" dirty="0" err="1"/>
              <a:t>girişimsel</a:t>
            </a:r>
            <a:r>
              <a:rPr lang="en-US" sz="2400" b="1" dirty="0"/>
              <a:t> </a:t>
            </a:r>
            <a:r>
              <a:rPr lang="en-US" sz="2400" b="1" dirty="0" err="1"/>
              <a:t>stratejilerin</a:t>
            </a:r>
            <a:r>
              <a:rPr lang="en-US" sz="2400" b="1" dirty="0"/>
              <a:t> </a:t>
            </a:r>
            <a:r>
              <a:rPr lang="en-US" sz="2400" b="1" dirty="0" err="1"/>
              <a:t>fayda</a:t>
            </a:r>
            <a:r>
              <a:rPr lang="en-US" sz="2400" b="1" dirty="0"/>
              <a:t> </a:t>
            </a:r>
            <a:r>
              <a:rPr lang="en-US" sz="2400" b="1" dirty="0" err="1"/>
              <a:t>sağladığını</a:t>
            </a:r>
            <a:r>
              <a:rPr lang="en-US" sz="2400" b="1" dirty="0"/>
              <a:t> </a:t>
            </a:r>
            <a:r>
              <a:rPr lang="en-US" sz="2400" b="1" dirty="0" err="1"/>
              <a:t>göstermektedir</a:t>
            </a:r>
            <a:r>
              <a:rPr lang="en-US" sz="2400" dirty="0"/>
              <a:t>. </a:t>
            </a:r>
            <a:r>
              <a:rPr lang="en-US" sz="2400" dirty="0" err="1"/>
              <a:t>Bununla</a:t>
            </a:r>
            <a:r>
              <a:rPr lang="en-US" sz="2400" dirty="0"/>
              <a:t> </a:t>
            </a:r>
            <a:r>
              <a:rPr lang="en-US" sz="2400" dirty="0" err="1"/>
              <a:t>birlikte</a:t>
            </a:r>
            <a:r>
              <a:rPr lang="en-US" sz="2400" dirty="0"/>
              <a:t>, </a:t>
            </a:r>
            <a:r>
              <a:rPr lang="en-US" sz="2400" b="1" dirty="0" err="1"/>
              <a:t>advers</a:t>
            </a:r>
            <a:r>
              <a:rPr lang="en-US" sz="2400" b="1" dirty="0"/>
              <a:t> </a:t>
            </a:r>
            <a:r>
              <a:rPr lang="en-US" sz="2400" b="1" dirty="0" err="1"/>
              <a:t>olayların</a:t>
            </a:r>
            <a:r>
              <a:rPr lang="en-US" sz="2400" b="1" dirty="0"/>
              <a:t> </a:t>
            </a:r>
            <a:r>
              <a:rPr lang="en-US" sz="2400" b="1" dirty="0" err="1"/>
              <a:t>daha</a:t>
            </a:r>
            <a:r>
              <a:rPr lang="en-US" sz="2400" b="1" dirty="0"/>
              <a:t> </a:t>
            </a:r>
            <a:r>
              <a:rPr lang="en-US" sz="2400" b="1" dirty="0" err="1"/>
              <a:t>sık</a:t>
            </a:r>
            <a:r>
              <a:rPr lang="en-US" sz="2400" b="1" dirty="0"/>
              <a:t> </a:t>
            </a:r>
            <a:r>
              <a:rPr lang="en-US" sz="2400" b="1" dirty="0" err="1"/>
              <a:t>görüldüğü</a:t>
            </a:r>
            <a:r>
              <a:rPr lang="en-US" sz="2400" b="1" dirty="0"/>
              <a:t> </a:t>
            </a:r>
            <a:r>
              <a:rPr lang="en-US" sz="2400" b="1" dirty="0" err="1"/>
              <a:t>ve</a:t>
            </a:r>
            <a:r>
              <a:rPr lang="en-US" sz="2400" b="1" dirty="0"/>
              <a:t> </a:t>
            </a:r>
            <a:r>
              <a:rPr lang="en-US" sz="2400" b="1" dirty="0" err="1"/>
              <a:t>tedavi</a:t>
            </a:r>
            <a:r>
              <a:rPr lang="en-US" sz="2400" b="1" dirty="0"/>
              <a:t> </a:t>
            </a:r>
            <a:r>
              <a:rPr lang="en-US" sz="2400" b="1" dirty="0" err="1"/>
              <a:t>hedeflerinin</a:t>
            </a:r>
            <a:r>
              <a:rPr lang="en-US" sz="2400" b="1" dirty="0"/>
              <a:t> hasta </a:t>
            </a:r>
            <a:r>
              <a:rPr lang="en-US" sz="2400" b="1" dirty="0" err="1"/>
              <a:t>tercihlerine</a:t>
            </a:r>
            <a:r>
              <a:rPr lang="en-US" sz="2400" b="1" dirty="0"/>
              <a:t> </a:t>
            </a:r>
            <a:r>
              <a:rPr lang="en-US" sz="2400" b="1" dirty="0" err="1"/>
              <a:t>uygun</a:t>
            </a:r>
            <a:r>
              <a:rPr lang="en-US" sz="2400" b="1" dirty="0"/>
              <a:t> </a:t>
            </a:r>
            <a:r>
              <a:rPr lang="en-US" sz="2400" b="1" dirty="0" err="1"/>
              <a:t>olarak</a:t>
            </a:r>
            <a:r>
              <a:rPr lang="en-US" sz="2400" b="1" dirty="0"/>
              <a:t> </a:t>
            </a:r>
            <a:r>
              <a:rPr lang="en-US" sz="2400" b="1" dirty="0" err="1"/>
              <a:t>dengelenmesi</a:t>
            </a:r>
            <a:r>
              <a:rPr lang="en-US" sz="2400" b="1" dirty="0"/>
              <a:t> </a:t>
            </a:r>
            <a:r>
              <a:rPr lang="en-US" sz="2400" b="1" dirty="0" err="1"/>
              <a:t>gerektiği</a:t>
            </a:r>
            <a:r>
              <a:rPr lang="en-US" sz="2400" b="1" dirty="0"/>
              <a:t> </a:t>
            </a:r>
            <a:r>
              <a:rPr lang="en-US" sz="2400" b="1" dirty="0" err="1"/>
              <a:t>unutulmamalıdır</a:t>
            </a:r>
            <a:r>
              <a:rPr lang="en-US" sz="2400" b="1" dirty="0"/>
              <a:t>. </a:t>
            </a:r>
          </a:p>
          <a:p>
            <a:endParaRPr lang="en-US" sz="2400" dirty="0"/>
          </a:p>
          <a:p>
            <a:r>
              <a:rPr lang="en-US" sz="2400" dirty="0"/>
              <a:t>Bu </a:t>
            </a:r>
            <a:r>
              <a:rPr lang="en-US" sz="2400" dirty="0" err="1"/>
              <a:t>noktada</a:t>
            </a:r>
            <a:r>
              <a:rPr lang="en-US" sz="2400" dirty="0"/>
              <a:t> </a:t>
            </a:r>
            <a:r>
              <a:rPr lang="en-US" sz="2400" dirty="0" err="1"/>
              <a:t>paylaşılan</a:t>
            </a:r>
            <a:r>
              <a:rPr lang="en-US" sz="2400" dirty="0"/>
              <a:t> </a:t>
            </a:r>
            <a:r>
              <a:rPr lang="en-US" sz="2400" b="1" dirty="0" err="1">
                <a:solidFill>
                  <a:srgbClr val="FF0000"/>
                </a:solidFill>
              </a:rPr>
              <a:t>karar</a:t>
            </a:r>
            <a:r>
              <a:rPr lang="en-US" sz="2400" b="1" dirty="0">
                <a:solidFill>
                  <a:srgbClr val="FF0000"/>
                </a:solidFill>
              </a:rPr>
              <a:t> </a:t>
            </a:r>
            <a:r>
              <a:rPr lang="en-US" sz="2400" b="1" dirty="0" err="1">
                <a:solidFill>
                  <a:srgbClr val="FF0000"/>
                </a:solidFill>
              </a:rPr>
              <a:t>verme</a:t>
            </a:r>
            <a:r>
              <a:rPr lang="en-US" sz="2400" b="1" dirty="0">
                <a:solidFill>
                  <a:srgbClr val="FF0000"/>
                </a:solidFill>
              </a:rPr>
              <a:t> </a:t>
            </a:r>
            <a:r>
              <a:rPr lang="en-US" sz="2400" b="1" dirty="0" err="1">
                <a:solidFill>
                  <a:srgbClr val="FF0000"/>
                </a:solidFill>
              </a:rPr>
              <a:t>süreci</a:t>
            </a:r>
            <a:r>
              <a:rPr lang="en-US" sz="2400" b="1" dirty="0">
                <a:solidFill>
                  <a:srgbClr val="FF0000"/>
                </a:solidFill>
              </a:rPr>
              <a:t> </a:t>
            </a:r>
            <a:r>
              <a:rPr lang="en-US" sz="2400" b="1" dirty="0" err="1">
                <a:solidFill>
                  <a:srgbClr val="FF0000"/>
                </a:solidFill>
              </a:rPr>
              <a:t>ve</a:t>
            </a:r>
            <a:r>
              <a:rPr lang="en-US" sz="2400" b="1" dirty="0">
                <a:solidFill>
                  <a:srgbClr val="FF0000"/>
                </a:solidFill>
              </a:rPr>
              <a:t> </a:t>
            </a:r>
            <a:r>
              <a:rPr lang="en-US" sz="2400" b="1" dirty="0" err="1">
                <a:solidFill>
                  <a:srgbClr val="FF0000"/>
                </a:solidFill>
              </a:rPr>
              <a:t>multidisipliner</a:t>
            </a:r>
            <a:r>
              <a:rPr lang="en-US" sz="2400" b="1" dirty="0">
                <a:solidFill>
                  <a:srgbClr val="FF0000"/>
                </a:solidFill>
              </a:rPr>
              <a:t> </a:t>
            </a:r>
            <a:r>
              <a:rPr lang="en-US" sz="2400" b="1" dirty="0" err="1">
                <a:solidFill>
                  <a:srgbClr val="FF0000"/>
                </a:solidFill>
              </a:rPr>
              <a:t>kalp</a:t>
            </a:r>
            <a:r>
              <a:rPr lang="en-US" sz="2400" b="1" dirty="0">
                <a:solidFill>
                  <a:srgbClr val="FF0000"/>
                </a:solidFill>
              </a:rPr>
              <a:t> </a:t>
            </a:r>
            <a:r>
              <a:rPr lang="en-US" sz="2400" b="1" dirty="0" err="1">
                <a:solidFill>
                  <a:srgbClr val="FF0000"/>
                </a:solidFill>
              </a:rPr>
              <a:t>ekibi</a:t>
            </a:r>
            <a:r>
              <a:rPr lang="en-US" sz="2400" b="1" dirty="0">
                <a:solidFill>
                  <a:srgbClr val="FF0000"/>
                </a:solidFill>
              </a:rPr>
              <a:t> </a:t>
            </a:r>
            <a:r>
              <a:rPr lang="en-US" sz="2400" b="1" dirty="0" err="1">
                <a:solidFill>
                  <a:srgbClr val="FF0000"/>
                </a:solidFill>
              </a:rPr>
              <a:t>yaklaşımı</a:t>
            </a:r>
            <a:r>
              <a:rPr lang="en-US" sz="2400" b="1" dirty="0">
                <a:solidFill>
                  <a:srgbClr val="FF0000"/>
                </a:solidFill>
              </a:rPr>
              <a:t> </a:t>
            </a:r>
            <a:r>
              <a:rPr lang="en-US" sz="2400" dirty="0" err="1"/>
              <a:t>kritik</a:t>
            </a:r>
            <a:r>
              <a:rPr lang="en-US" sz="2400" dirty="0"/>
              <a:t> </a:t>
            </a:r>
            <a:r>
              <a:rPr lang="en-US" sz="2400" dirty="0" err="1"/>
              <a:t>öneme</a:t>
            </a:r>
            <a:r>
              <a:rPr lang="en-US" sz="2400" dirty="0"/>
              <a:t> </a:t>
            </a:r>
            <a:r>
              <a:rPr lang="en-US" sz="2400" dirty="0" err="1"/>
              <a:t>sahiptir</a:t>
            </a:r>
            <a:r>
              <a:rPr lang="en-US" sz="2400" dirty="0"/>
              <a:t>.</a:t>
            </a:r>
            <a:br>
              <a:rPr lang="en-US" sz="2400" dirty="0"/>
            </a:br>
            <a:br>
              <a:rPr lang="en-US" sz="2400" dirty="0"/>
            </a:br>
            <a:endParaRPr lang="en-US" sz="2400" dirty="0"/>
          </a:p>
        </p:txBody>
      </p:sp>
    </p:spTree>
    <p:extLst>
      <p:ext uri="{BB962C8B-B14F-4D97-AF65-F5344CB8AC3E}">
        <p14:creationId xmlns:p14="http://schemas.microsoft.com/office/powerpoint/2010/main" val="3490130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9B35-34A3-A948-9E87-DF7920F476A9}"/>
              </a:ext>
            </a:extLst>
          </p:cNvPr>
          <p:cNvSpPr>
            <a:spLocks noGrp="1"/>
          </p:cNvSpPr>
          <p:nvPr>
            <p:ph type="title"/>
          </p:nvPr>
        </p:nvSpPr>
        <p:spPr>
          <a:xfrm>
            <a:off x="406161" y="168714"/>
            <a:ext cx="10515600" cy="1325563"/>
          </a:xfrm>
        </p:spPr>
        <p:txBody>
          <a:bodyPr/>
          <a:lstStyle/>
          <a:p>
            <a:r>
              <a:rPr lang="x-none" b="1" dirty="0"/>
              <a:t>ÖZET</a:t>
            </a:r>
            <a:r>
              <a:rPr lang="tr-TR" b="1" dirty="0"/>
              <a:t> (devam)</a:t>
            </a:r>
            <a:r>
              <a:rPr lang="x-none" b="1" dirty="0"/>
              <a:t>:</a:t>
            </a:r>
          </a:p>
        </p:txBody>
      </p:sp>
      <p:sp>
        <p:nvSpPr>
          <p:cNvPr id="3" name="Content Placeholder 2">
            <a:extLst>
              <a:ext uri="{FF2B5EF4-FFF2-40B4-BE49-F238E27FC236}">
                <a16:creationId xmlns:a16="http://schemas.microsoft.com/office/drawing/2014/main" id="{085DDAA4-69DA-514E-82DC-D84D219F8340}"/>
              </a:ext>
            </a:extLst>
          </p:cNvPr>
          <p:cNvSpPr>
            <a:spLocks noGrp="1"/>
          </p:cNvSpPr>
          <p:nvPr>
            <p:ph idx="1"/>
          </p:nvPr>
        </p:nvSpPr>
        <p:spPr>
          <a:xfrm>
            <a:off x="406161" y="2087505"/>
            <a:ext cx="10515600" cy="4351338"/>
          </a:xfrm>
        </p:spPr>
        <p:txBody>
          <a:bodyPr>
            <a:normAutofit/>
          </a:bodyPr>
          <a:lstStyle/>
          <a:p>
            <a:r>
              <a:rPr lang="x-none" b="1" dirty="0">
                <a:solidFill>
                  <a:srgbClr val="FF0000"/>
                </a:solidFill>
              </a:rPr>
              <a:t>Primer prevansiyonda yaşlı hastalarda ASA kullanımı önerilmiyor</a:t>
            </a:r>
            <a:r>
              <a:rPr lang="x-none" dirty="0"/>
              <a:t>,</a:t>
            </a:r>
          </a:p>
          <a:p>
            <a:r>
              <a:rPr lang="x-none" b="1" dirty="0"/>
              <a:t>P</a:t>
            </a:r>
            <a:r>
              <a:rPr lang="en-US" b="1" dirty="0"/>
              <a:t>r</a:t>
            </a:r>
            <a:r>
              <a:rPr lang="x-none" b="1" dirty="0"/>
              <a:t>imer prevansiyonda Statin kullanımı sadece yüksek risk grubunda ancak o bile net klinik fayda açısından tartışmalı ve zayıf bir öneri düzeyi ile</a:t>
            </a:r>
            <a:r>
              <a:rPr lang="x-none" dirty="0"/>
              <a:t>,</a:t>
            </a:r>
          </a:p>
          <a:p>
            <a:r>
              <a:rPr lang="x-none" b="1" u="sng" dirty="0"/>
              <a:t>Sekonder korunmada genç hastalar ile benzer özellikler bulunmakta</a:t>
            </a:r>
            <a:r>
              <a:rPr lang="x-none" dirty="0"/>
              <a:t>,</a:t>
            </a:r>
          </a:p>
          <a:p>
            <a:r>
              <a:rPr lang="x-none" dirty="0"/>
              <a:t>Her hasta özelinde tüm tedavilerin </a:t>
            </a:r>
            <a:r>
              <a:rPr lang="x-none" b="1" dirty="0"/>
              <a:t>kar/zarar dengesi çok yönlü değerlendirme ile gözetilmelidir</a:t>
            </a:r>
          </a:p>
        </p:txBody>
      </p:sp>
    </p:spTree>
    <p:extLst>
      <p:ext uri="{BB962C8B-B14F-4D97-AF65-F5344CB8AC3E}">
        <p14:creationId xmlns:p14="http://schemas.microsoft.com/office/powerpoint/2010/main" val="643129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images of a person and a child&#10;&#10;Description automatically generated">
            <a:extLst>
              <a:ext uri="{FF2B5EF4-FFF2-40B4-BE49-F238E27FC236}">
                <a16:creationId xmlns:a16="http://schemas.microsoft.com/office/drawing/2014/main" id="{D05FF550-D38F-7740-A6F2-F893807BDBAB}"/>
              </a:ext>
            </a:extLst>
          </p:cNvPr>
          <p:cNvPicPr>
            <a:picLocks noChangeAspect="1"/>
          </p:cNvPicPr>
          <p:nvPr/>
        </p:nvPicPr>
        <p:blipFill rotWithShape="1">
          <a:blip r:embed="rId2"/>
          <a:srcRect t="1727" b="4445"/>
          <a:stretch/>
        </p:blipFill>
        <p:spPr>
          <a:xfrm>
            <a:off x="0" y="0"/>
            <a:ext cx="12191999" cy="6842935"/>
          </a:xfrm>
          <a:prstGeom prst="rect">
            <a:avLst/>
          </a:prstGeom>
        </p:spPr>
      </p:pic>
      <p:sp>
        <p:nvSpPr>
          <p:cNvPr id="4" name="TextBox 3">
            <a:extLst>
              <a:ext uri="{FF2B5EF4-FFF2-40B4-BE49-F238E27FC236}">
                <a16:creationId xmlns:a16="http://schemas.microsoft.com/office/drawing/2014/main" id="{BBF9EAF6-A5DE-C541-A2FE-BDF517F8D0CA}"/>
              </a:ext>
            </a:extLst>
          </p:cNvPr>
          <p:cNvSpPr txBox="1"/>
          <p:nvPr/>
        </p:nvSpPr>
        <p:spPr>
          <a:xfrm>
            <a:off x="626533" y="568868"/>
            <a:ext cx="6231466" cy="369332"/>
          </a:xfrm>
          <a:prstGeom prst="rect">
            <a:avLst/>
          </a:prstGeom>
          <a:noFill/>
        </p:spPr>
        <p:txBody>
          <a:bodyPr wrap="square">
            <a:spAutoFit/>
          </a:bodyPr>
          <a:lstStyle/>
          <a:p>
            <a:r>
              <a:rPr lang="x-none" dirty="0"/>
              <a:t>ÖZETİN ÖZETİ:</a:t>
            </a:r>
          </a:p>
        </p:txBody>
      </p:sp>
    </p:spTree>
    <p:extLst>
      <p:ext uri="{BB962C8B-B14F-4D97-AF65-F5344CB8AC3E}">
        <p14:creationId xmlns:p14="http://schemas.microsoft.com/office/powerpoint/2010/main" val="30282799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5B429-F300-0A46-9163-E30EB2B1499F}"/>
              </a:ext>
            </a:extLst>
          </p:cNvPr>
          <p:cNvSpPr txBox="1"/>
          <p:nvPr/>
        </p:nvSpPr>
        <p:spPr>
          <a:xfrm>
            <a:off x="1524000" y="2827867"/>
            <a:ext cx="9508565" cy="923330"/>
          </a:xfrm>
          <a:prstGeom prst="rect">
            <a:avLst/>
          </a:prstGeom>
          <a:noFill/>
        </p:spPr>
        <p:txBody>
          <a:bodyPr wrap="none" rtlCol="0">
            <a:spAutoFit/>
          </a:bodyPr>
          <a:lstStyle/>
          <a:p>
            <a:r>
              <a:rPr lang="x-none" sz="5400" dirty="0"/>
              <a:t>SABRINIZ İÇİN TEŞEKKÜR EDERİM</a:t>
            </a:r>
          </a:p>
        </p:txBody>
      </p:sp>
    </p:spTree>
    <p:extLst>
      <p:ext uri="{BB962C8B-B14F-4D97-AF65-F5344CB8AC3E}">
        <p14:creationId xmlns:p14="http://schemas.microsoft.com/office/powerpoint/2010/main" val="1693231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774826" y="404814"/>
            <a:ext cx="8893175" cy="1133475"/>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3200" b="1" dirty="0"/>
              <a:t>Tehlikeli (hassas ‘</a:t>
            </a:r>
            <a:r>
              <a:rPr lang="tr-TR" sz="3200" b="1" dirty="0" err="1"/>
              <a:t>vulnerable</a:t>
            </a:r>
            <a:r>
              <a:rPr lang="tr-TR" sz="3200" b="1" dirty="0"/>
              <a:t>’) plaklar. </a:t>
            </a:r>
            <a:endParaRPr lang="tr-TR" sz="2800" b="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t="10628"/>
          <a:stretch>
            <a:fillRect/>
          </a:stretch>
        </p:blipFill>
        <p:spPr bwMode="auto">
          <a:xfrm>
            <a:off x="1524000" y="1773239"/>
            <a:ext cx="9144000" cy="4086225"/>
          </a:xfrm>
          <a:prstGeom prst="rect">
            <a:avLst/>
          </a:prstGeom>
          <a:noFill/>
          <a:ln>
            <a:noFill/>
          </a:ln>
          <a:effectLst/>
          <a:extLst>
            <a:ext uri="{909E8E84-426E-40dd-AFC4-6F175D3DCCD1}">
              <a14:hiddenFill xmlns:a14="http://schemas.microsoft.com/office/drawing/2010/main" xmlns="">
                <a:blipFill dpi="0" rotWithShape="0">
                  <a:blip/>
                  <a:srcRect t="10628"/>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19" name="TextBox 1"/>
          <p:cNvSpPr txBox="1">
            <a:spLocks noChangeArrowheads="1"/>
          </p:cNvSpPr>
          <p:nvPr/>
        </p:nvSpPr>
        <p:spPr bwMode="auto">
          <a:xfrm>
            <a:off x="3000375" y="6294439"/>
            <a:ext cx="70564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t>Hassas plak tipleri</a:t>
            </a:r>
          </a:p>
        </p:txBody>
      </p:sp>
      <p:sp>
        <p:nvSpPr>
          <p:cNvPr id="3" name="Left Arrow 2"/>
          <p:cNvSpPr/>
          <p:nvPr/>
        </p:nvSpPr>
        <p:spPr bwMode="auto">
          <a:xfrm>
            <a:off x="2927350" y="6381750"/>
            <a:ext cx="2592388" cy="215900"/>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 name="Left Arrow 7"/>
          <p:cNvSpPr/>
          <p:nvPr/>
        </p:nvSpPr>
        <p:spPr bwMode="auto">
          <a:xfrm rot="10800000">
            <a:off x="7535863" y="6381750"/>
            <a:ext cx="2520950" cy="215900"/>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Tree>
    <p:extLst>
      <p:ext uri="{BB962C8B-B14F-4D97-AF65-F5344CB8AC3E}">
        <p14:creationId xmlns:p14="http://schemas.microsoft.com/office/powerpoint/2010/main" val="376085746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err="1">
                <a:cs typeface="+mj-cs"/>
              </a:rPr>
              <a:t>Hassas</a:t>
            </a:r>
            <a:r>
              <a:rPr lang="en-US" b="1" dirty="0">
                <a:cs typeface="+mj-cs"/>
              </a:rPr>
              <a:t> </a:t>
            </a:r>
            <a:r>
              <a:rPr lang="en-US" b="1" dirty="0" err="1">
                <a:cs typeface="+mj-cs"/>
              </a:rPr>
              <a:t>plak</a:t>
            </a:r>
            <a:r>
              <a:rPr lang="en-US" b="1" dirty="0">
                <a:cs typeface="+mj-cs"/>
              </a:rPr>
              <a:t> </a:t>
            </a:r>
            <a:r>
              <a:rPr lang="en-US" b="1" dirty="0" err="1">
                <a:cs typeface="+mj-cs"/>
              </a:rPr>
              <a:t>karakteristikleri</a:t>
            </a:r>
            <a:endParaRPr lang="en-US" b="1" dirty="0">
              <a:cs typeface="+mj-cs"/>
            </a:endParaRPr>
          </a:p>
        </p:txBody>
      </p:sp>
      <p:sp>
        <p:nvSpPr>
          <p:cNvPr id="4" name="Right Arrow 3"/>
          <p:cNvSpPr/>
          <p:nvPr/>
        </p:nvSpPr>
        <p:spPr bwMode="auto">
          <a:xfrm>
            <a:off x="1919536" y="1628800"/>
            <a:ext cx="3672408" cy="4824536"/>
          </a:xfrm>
          <a:prstGeom prst="rightArrow">
            <a:avLst>
              <a:gd name="adj1" fmla="val 93214"/>
              <a:gd name="adj2" fmla="val 15269"/>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2400" b="1" dirty="0" err="1">
                <a:ln w="1905"/>
                <a:solidFill>
                  <a:srgbClr val="000000"/>
                </a:solidFill>
                <a:effectLst>
                  <a:innerShdw blurRad="69850" dist="43180" dir="5400000">
                    <a:srgbClr val="000000">
                      <a:alpha val="65000"/>
                    </a:srgbClr>
                  </a:innerShdw>
                </a:effectLst>
              </a:rPr>
              <a:t>Lokal</a:t>
            </a:r>
            <a:endParaRPr lang="en-US" sz="2400" b="1" dirty="0">
              <a:ln w="1905"/>
              <a:solidFill>
                <a:srgbClr val="000000"/>
              </a:solidFill>
              <a:effectLst>
                <a:innerShdw blurRad="69850" dist="43180" dir="5400000">
                  <a:srgbClr val="000000">
                    <a:alpha val="65000"/>
                  </a:srgbClr>
                </a:innerShdw>
              </a:effectLst>
            </a:endParaRPr>
          </a:p>
          <a:p>
            <a:pPr>
              <a:buFont typeface="Arial"/>
              <a:buChar char="•"/>
              <a:defRPr/>
            </a:pPr>
            <a:endParaRPr lang="en-US" b="1" dirty="0">
              <a:ln w="1905"/>
              <a:solidFill>
                <a:srgbClr val="000000"/>
              </a:solidFill>
              <a:effectLst>
                <a:innerShdw blurRad="69850" dist="43180" dir="5400000">
                  <a:srgbClr val="000000">
                    <a:alpha val="65000"/>
                  </a:srgbClr>
                </a:innerShdw>
              </a:effectLst>
            </a:endParaRPr>
          </a:p>
          <a:p>
            <a:pPr>
              <a:buFont typeface="Arial"/>
              <a:buChar char="•"/>
              <a:defRPr/>
            </a:pPr>
            <a:r>
              <a:rPr lang="en-US" b="1" dirty="0" err="1">
                <a:ln w="1905"/>
                <a:solidFill>
                  <a:srgbClr val="000000"/>
                </a:solidFill>
                <a:effectLst>
                  <a:innerShdw blurRad="69850" dist="43180" dir="5400000">
                    <a:srgbClr val="000000">
                      <a:alpha val="65000"/>
                    </a:srgbClr>
                  </a:innerShdw>
                </a:effectLst>
              </a:rPr>
              <a:t>Lipitten</a:t>
            </a:r>
            <a:r>
              <a:rPr lang="en-US" b="1" dirty="0">
                <a:ln w="1905"/>
                <a:solidFill>
                  <a:srgbClr val="000000"/>
                </a:solidFill>
                <a:effectLst>
                  <a:innerShdw blurRad="69850" dist="43180" dir="5400000">
                    <a:srgbClr val="000000">
                      <a:alpha val="65000"/>
                    </a:srgbClr>
                  </a:innerShdw>
                </a:effectLst>
              </a:rPr>
              <a:t> </a:t>
            </a:r>
            <a:r>
              <a:rPr lang="en-US" b="1" dirty="0" err="1">
                <a:ln w="1905"/>
                <a:solidFill>
                  <a:srgbClr val="000000"/>
                </a:solidFill>
                <a:effectLst>
                  <a:innerShdw blurRad="69850" dist="43180" dir="5400000">
                    <a:srgbClr val="000000">
                      <a:alpha val="65000"/>
                    </a:srgbClr>
                  </a:innerShdw>
                </a:effectLst>
              </a:rPr>
              <a:t>zengin</a:t>
            </a:r>
            <a:endParaRPr lang="en-US" b="1" dirty="0">
              <a:ln w="1905"/>
              <a:solidFill>
                <a:srgbClr val="000000"/>
              </a:solidFill>
              <a:effectLst>
                <a:innerShdw blurRad="69850" dist="43180" dir="5400000">
                  <a:srgbClr val="000000">
                    <a:alpha val="65000"/>
                  </a:srgbClr>
                </a:innerShdw>
              </a:effectLst>
            </a:endParaRPr>
          </a:p>
          <a:p>
            <a:pPr marL="357188" lvl="1" indent="-184150">
              <a:buFont typeface="Arial"/>
              <a:buChar char="•"/>
              <a:defRPr/>
            </a:pPr>
            <a:r>
              <a:rPr lang="en-US" sz="1400" b="1" dirty="0">
                <a:ln w="1905"/>
                <a:solidFill>
                  <a:srgbClr val="000000"/>
                </a:solidFill>
                <a:effectLst>
                  <a:innerShdw blurRad="69850" dist="43180" dir="5400000">
                    <a:srgbClr val="000000">
                      <a:alpha val="65000"/>
                    </a:srgbClr>
                  </a:innerShdw>
                </a:effectLst>
              </a:rPr>
              <a:t>“</a:t>
            </a:r>
            <a:r>
              <a:rPr lang="en-US" sz="1400" b="1" dirty="0" err="1">
                <a:ln w="1905"/>
                <a:solidFill>
                  <a:srgbClr val="000000"/>
                </a:solidFill>
                <a:effectLst>
                  <a:innerShdw blurRad="69850" dist="43180" dir="5400000">
                    <a:srgbClr val="000000">
                      <a:alpha val="65000"/>
                    </a:srgbClr>
                  </a:innerShdw>
                </a:effectLst>
              </a:rPr>
              <a:t>Nekrotic</a:t>
            </a:r>
            <a:r>
              <a:rPr lang="en-US" sz="1400" b="1" dirty="0">
                <a:ln w="1905"/>
                <a:solidFill>
                  <a:srgbClr val="000000"/>
                </a:solidFill>
                <a:effectLst>
                  <a:innerShdw blurRad="69850" dist="43180" dir="5400000">
                    <a:srgbClr val="000000">
                      <a:alpha val="65000"/>
                    </a:srgbClr>
                  </a:innerShdw>
                </a:effectLst>
              </a:rPr>
              <a:t> core”</a:t>
            </a:r>
            <a:r>
              <a:rPr lang="en-US" sz="1400" b="1" dirty="0">
                <a:ln w="1905"/>
                <a:solidFill>
                  <a:srgbClr val="000000"/>
                </a:solidFill>
                <a:effectLst>
                  <a:innerShdw blurRad="69850" dist="43180" dir="5400000">
                    <a:srgbClr val="000000">
                      <a:alpha val="65000"/>
                    </a:srgbClr>
                  </a:innerShdw>
                </a:effectLst>
                <a:latin typeface="Wingdings"/>
                <a:ea typeface="Wingdings"/>
                <a:cs typeface="Wingdings"/>
                <a:sym typeface="Wingdings"/>
              </a:rPr>
              <a:t></a:t>
            </a:r>
            <a:r>
              <a:rPr lang="en-US" sz="1400" b="1" dirty="0">
                <a:ln w="1905"/>
                <a:solidFill>
                  <a:srgbClr val="000000"/>
                </a:solidFill>
                <a:effectLst>
                  <a:innerShdw blurRad="69850" dist="43180" dir="5400000">
                    <a:srgbClr val="000000">
                      <a:alpha val="65000"/>
                    </a:srgbClr>
                  </a:innerShdw>
                </a:effectLst>
              </a:rPr>
              <a:t> </a:t>
            </a:r>
            <a:r>
              <a:rPr lang="en-US" sz="1400" b="1" dirty="0" err="1">
                <a:ln w="1905"/>
                <a:solidFill>
                  <a:srgbClr val="000000"/>
                </a:solidFill>
                <a:effectLst>
                  <a:innerShdw blurRad="69850" dist="43180" dir="5400000">
                    <a:srgbClr val="000000">
                      <a:alpha val="65000"/>
                    </a:srgbClr>
                  </a:innerShdw>
                </a:effectLst>
              </a:rPr>
              <a:t>veya</a:t>
            </a:r>
            <a:r>
              <a:rPr lang="en-US" sz="1400" b="1" dirty="0">
                <a:ln w="1905"/>
                <a:solidFill>
                  <a:srgbClr val="000000"/>
                </a:solidFill>
                <a:effectLst>
                  <a:innerShdw blurRad="69850" dist="43180" dir="5400000">
                    <a:srgbClr val="000000">
                      <a:alpha val="65000"/>
                    </a:srgbClr>
                  </a:innerShdw>
                </a:effectLst>
              </a:rPr>
              <a:t> </a:t>
            </a:r>
            <a:br>
              <a:rPr lang="en-US" sz="1400" b="1" dirty="0">
                <a:ln w="1905"/>
                <a:solidFill>
                  <a:srgbClr val="000000"/>
                </a:solidFill>
                <a:effectLst>
                  <a:innerShdw blurRad="69850" dist="43180" dir="5400000">
                    <a:srgbClr val="000000">
                      <a:alpha val="65000"/>
                    </a:srgbClr>
                  </a:innerShdw>
                </a:effectLst>
              </a:rPr>
            </a:br>
            <a:r>
              <a:rPr lang="en-US" sz="1400" b="1" dirty="0">
                <a:ln w="1905"/>
                <a:solidFill>
                  <a:srgbClr val="000000"/>
                </a:solidFill>
                <a:effectLst>
                  <a:innerShdw blurRad="69850" dist="43180" dir="5400000">
                    <a:srgbClr val="000000">
                      <a:alpha val="65000"/>
                    </a:srgbClr>
                  </a:innerShdw>
                </a:effectLst>
              </a:rPr>
              <a:t>“lipid </a:t>
            </a:r>
            <a:r>
              <a:rPr lang="en-US" sz="1400" b="1" dirty="0" err="1">
                <a:ln w="1905"/>
                <a:solidFill>
                  <a:srgbClr val="000000"/>
                </a:solidFill>
                <a:effectLst>
                  <a:innerShdw blurRad="69850" dist="43180" dir="5400000">
                    <a:srgbClr val="000000">
                      <a:alpha val="65000"/>
                    </a:srgbClr>
                  </a:innerShdw>
                </a:effectLst>
              </a:rPr>
              <a:t>poole</a:t>
            </a:r>
            <a:r>
              <a:rPr lang="en-US" sz="1400" b="1" dirty="0">
                <a:ln w="1905"/>
                <a:solidFill>
                  <a:srgbClr val="000000"/>
                </a:solidFill>
                <a:effectLst>
                  <a:innerShdw blurRad="69850" dist="43180" dir="5400000">
                    <a:srgbClr val="000000">
                      <a:alpha val="65000"/>
                    </a:srgbClr>
                  </a:innerShdw>
                </a:effectLst>
              </a:rPr>
              <a:t>”</a:t>
            </a:r>
            <a:r>
              <a:rPr lang="en-US" sz="1400" b="1" dirty="0">
                <a:ln w="1905"/>
                <a:solidFill>
                  <a:srgbClr val="000000"/>
                </a:solidFill>
                <a:effectLst>
                  <a:innerShdw blurRad="69850" dist="43180" dir="5400000">
                    <a:srgbClr val="000000">
                      <a:alpha val="65000"/>
                    </a:srgbClr>
                  </a:innerShdw>
                </a:effectLst>
                <a:latin typeface="Wingdings"/>
                <a:ea typeface="Wingdings"/>
                <a:cs typeface="Wingdings"/>
                <a:sym typeface="Wingdings"/>
              </a:rPr>
              <a:t></a:t>
            </a:r>
            <a:endParaRPr lang="en-US" sz="1400" b="1" dirty="0">
              <a:ln w="1905"/>
              <a:solidFill>
                <a:srgbClr val="000000"/>
              </a:solidFill>
              <a:effectLst>
                <a:innerShdw blurRad="69850" dist="43180" dir="5400000">
                  <a:srgbClr val="000000">
                    <a:alpha val="65000"/>
                  </a:srgbClr>
                </a:innerShdw>
              </a:effectLst>
            </a:endParaRPr>
          </a:p>
          <a:p>
            <a:pPr>
              <a:buFont typeface="Arial"/>
              <a:buChar char="•"/>
              <a:defRPr/>
            </a:pPr>
            <a:r>
              <a:rPr lang="en-US" b="1" dirty="0" err="1">
                <a:ln w="1905"/>
                <a:solidFill>
                  <a:srgbClr val="000000"/>
                </a:solidFill>
                <a:effectLst>
                  <a:innerShdw blurRad="69850" dist="43180" dir="5400000">
                    <a:srgbClr val="000000">
                      <a:alpha val="65000"/>
                    </a:srgbClr>
                  </a:innerShdw>
                </a:effectLst>
              </a:rPr>
              <a:t>İnce</a:t>
            </a:r>
            <a:r>
              <a:rPr lang="en-US" b="1" dirty="0">
                <a:ln w="1905"/>
                <a:solidFill>
                  <a:srgbClr val="000000"/>
                </a:solidFill>
                <a:effectLst>
                  <a:innerShdw blurRad="69850" dist="43180" dir="5400000">
                    <a:srgbClr val="000000">
                      <a:alpha val="65000"/>
                    </a:srgbClr>
                  </a:innerShdw>
                </a:effectLst>
              </a:rPr>
              <a:t> </a:t>
            </a:r>
            <a:r>
              <a:rPr lang="en-US" b="1" dirty="0" err="1">
                <a:ln w="1905"/>
                <a:solidFill>
                  <a:srgbClr val="000000"/>
                </a:solidFill>
                <a:effectLst>
                  <a:innerShdw blurRad="69850" dist="43180" dir="5400000">
                    <a:srgbClr val="000000">
                      <a:alpha val="65000"/>
                    </a:srgbClr>
                  </a:innerShdw>
                </a:effectLst>
              </a:rPr>
              <a:t>fibromüsküler</a:t>
            </a:r>
            <a:r>
              <a:rPr lang="en-US" b="1" dirty="0">
                <a:ln w="1905"/>
                <a:solidFill>
                  <a:srgbClr val="000000"/>
                </a:solidFill>
                <a:effectLst>
                  <a:innerShdw blurRad="69850" dist="43180" dir="5400000">
                    <a:srgbClr val="000000">
                      <a:alpha val="65000"/>
                    </a:srgbClr>
                  </a:innerShdw>
                </a:effectLst>
              </a:rPr>
              <a:t> </a:t>
            </a:r>
            <a:r>
              <a:rPr lang="en-US" b="1" dirty="0" err="1">
                <a:ln w="1905"/>
                <a:solidFill>
                  <a:srgbClr val="000000"/>
                </a:solidFill>
                <a:effectLst>
                  <a:innerShdw blurRad="69850" dist="43180" dir="5400000">
                    <a:srgbClr val="000000">
                      <a:alpha val="65000"/>
                    </a:srgbClr>
                  </a:innerShdw>
                </a:effectLst>
              </a:rPr>
              <a:t>kapsül</a:t>
            </a:r>
            <a:endParaRPr lang="en-US" b="1" dirty="0">
              <a:ln w="1905"/>
              <a:solidFill>
                <a:srgbClr val="000000"/>
              </a:solidFill>
              <a:effectLst>
                <a:innerShdw blurRad="69850" dist="43180" dir="5400000">
                  <a:srgbClr val="000000">
                    <a:alpha val="65000"/>
                  </a:srgbClr>
                </a:innerShdw>
              </a:effectLst>
            </a:endParaRPr>
          </a:p>
          <a:p>
            <a:pPr marL="357188" lvl="1" indent="-174625">
              <a:buFont typeface="Arial"/>
              <a:buChar char="•"/>
              <a:defRPr/>
            </a:pPr>
            <a:r>
              <a:rPr lang="en-US" sz="1400" b="1" dirty="0">
                <a:ln w="1905"/>
                <a:solidFill>
                  <a:srgbClr val="000000"/>
                </a:solidFill>
                <a:effectLst>
                  <a:innerShdw blurRad="69850" dist="43180" dir="5400000">
                    <a:srgbClr val="000000">
                      <a:alpha val="65000"/>
                    </a:srgbClr>
                  </a:innerShdw>
                </a:effectLst>
              </a:rPr>
              <a:t>“Thin cap fibro-atheroma”</a:t>
            </a:r>
          </a:p>
          <a:p>
            <a:pPr>
              <a:buFont typeface="Arial"/>
              <a:buChar char="•"/>
              <a:defRPr/>
            </a:pPr>
            <a:r>
              <a:rPr lang="en-US" b="1" dirty="0" err="1">
                <a:ln w="1905"/>
                <a:solidFill>
                  <a:srgbClr val="000000"/>
                </a:solidFill>
                <a:effectLst>
                  <a:innerShdw blurRad="69850" dist="43180" dir="5400000">
                    <a:srgbClr val="000000">
                      <a:alpha val="65000"/>
                    </a:srgbClr>
                  </a:innerShdw>
                </a:effectLst>
                <a:latin typeface="Wingdings"/>
                <a:ea typeface="Wingdings"/>
                <a:cs typeface="Wingdings"/>
                <a:sym typeface="Wingdings"/>
              </a:rPr>
              <a:t>İ</a:t>
            </a:r>
            <a:r>
              <a:rPr lang="en-US" b="1" dirty="0" err="1">
                <a:ln w="1905"/>
                <a:solidFill>
                  <a:srgbClr val="000000"/>
                </a:solidFill>
                <a:effectLst>
                  <a:innerShdw blurRad="69850" dist="43180" dir="5400000">
                    <a:srgbClr val="000000">
                      <a:alpha val="65000"/>
                    </a:srgbClr>
                  </a:innerShdw>
                </a:effectLst>
              </a:rPr>
              <a:t>nflamatuar</a:t>
            </a:r>
            <a:r>
              <a:rPr lang="en-US" b="1" dirty="0">
                <a:ln w="1905"/>
                <a:solidFill>
                  <a:srgbClr val="000000"/>
                </a:solidFill>
                <a:effectLst>
                  <a:innerShdw blurRad="69850" dist="43180" dir="5400000">
                    <a:srgbClr val="000000">
                      <a:alpha val="65000"/>
                    </a:srgbClr>
                  </a:innerShdw>
                </a:effectLst>
              </a:rPr>
              <a:t> </a:t>
            </a:r>
            <a:r>
              <a:rPr lang="en-US" b="1" dirty="0" err="1">
                <a:ln w="1905"/>
                <a:solidFill>
                  <a:srgbClr val="000000"/>
                </a:solidFill>
                <a:effectLst>
                  <a:innerShdw blurRad="69850" dist="43180" dir="5400000">
                    <a:srgbClr val="000000">
                      <a:alpha val="65000"/>
                    </a:srgbClr>
                  </a:innerShdw>
                </a:effectLst>
              </a:rPr>
              <a:t>aktivite</a:t>
            </a:r>
            <a:r>
              <a:rPr lang="en-US" b="1" dirty="0">
                <a:ln w="1905"/>
                <a:solidFill>
                  <a:srgbClr val="000000"/>
                </a:solidFill>
                <a:effectLst>
                  <a:innerShdw blurRad="69850" dist="43180" dir="5400000">
                    <a:srgbClr val="000000">
                      <a:alpha val="65000"/>
                    </a:srgbClr>
                  </a:innerShdw>
                </a:effectLst>
                <a:latin typeface="Wingdings"/>
                <a:ea typeface="Wingdings"/>
                <a:cs typeface="Wingdings"/>
                <a:sym typeface="Wingdings"/>
              </a:rPr>
              <a:t></a:t>
            </a:r>
            <a:endParaRPr lang="en-US" b="1" dirty="0">
              <a:ln w="1905"/>
              <a:solidFill>
                <a:srgbClr val="000000"/>
              </a:solidFill>
              <a:effectLst>
                <a:innerShdw blurRad="69850" dist="43180" dir="5400000">
                  <a:srgbClr val="000000">
                    <a:alpha val="65000"/>
                  </a:srgbClr>
                </a:innerShdw>
              </a:effectLst>
            </a:endParaRPr>
          </a:p>
          <a:p>
            <a:pPr marL="354012" lvl="1" indent="-171450">
              <a:buFont typeface="Arial"/>
              <a:buChar char="•"/>
              <a:tabLst>
                <a:tab pos="355600" algn="l"/>
              </a:tabLst>
              <a:defRPr/>
            </a:pPr>
            <a:r>
              <a:rPr lang="en-US" sz="1400" b="1" dirty="0" err="1">
                <a:ln w="1905"/>
                <a:solidFill>
                  <a:srgbClr val="000000"/>
                </a:solidFill>
                <a:effectLst>
                  <a:innerShdw blurRad="69850" dist="43180" dir="5400000">
                    <a:srgbClr val="000000">
                      <a:alpha val="65000"/>
                    </a:srgbClr>
                  </a:innerShdw>
                </a:effectLst>
                <a:sym typeface="Wingdings"/>
              </a:rPr>
              <a:t>Makrofaj</a:t>
            </a:r>
            <a:r>
              <a:rPr lang="en-US" sz="1400" b="1" dirty="0">
                <a:ln w="1905"/>
                <a:solidFill>
                  <a:srgbClr val="000000"/>
                </a:solidFill>
                <a:effectLst>
                  <a:innerShdw blurRad="69850" dist="43180" dir="5400000">
                    <a:srgbClr val="000000">
                      <a:alpha val="65000"/>
                    </a:srgbClr>
                  </a:innerShdw>
                </a:effectLst>
              </a:rPr>
              <a:t> </a:t>
            </a:r>
            <a:r>
              <a:rPr lang="en-US" sz="1400" b="1" dirty="0" err="1">
                <a:ln w="1905"/>
                <a:solidFill>
                  <a:srgbClr val="000000"/>
                </a:solidFill>
                <a:effectLst>
                  <a:innerShdw blurRad="69850" dist="43180" dir="5400000">
                    <a:srgbClr val="000000">
                      <a:alpha val="65000"/>
                    </a:srgbClr>
                  </a:innerShdw>
                </a:effectLst>
              </a:rPr>
              <a:t>infiltrasyonu</a:t>
            </a:r>
            <a:r>
              <a:rPr lang="en-US" sz="1400" b="1" dirty="0">
                <a:ln w="1905"/>
                <a:solidFill>
                  <a:srgbClr val="000000"/>
                </a:solidFill>
                <a:effectLst>
                  <a:innerShdw blurRad="69850" dist="43180" dir="5400000">
                    <a:srgbClr val="000000">
                      <a:alpha val="65000"/>
                    </a:srgbClr>
                  </a:innerShdw>
                </a:effectLst>
                <a:latin typeface="Wingdings"/>
                <a:ea typeface="Wingdings"/>
                <a:cs typeface="Wingdings"/>
                <a:sym typeface="Wingdings"/>
              </a:rPr>
              <a:t></a:t>
            </a:r>
            <a:endParaRPr lang="en-US" sz="1400" b="1" dirty="0">
              <a:ln w="1905"/>
              <a:solidFill>
                <a:srgbClr val="000000"/>
              </a:solidFill>
              <a:effectLst>
                <a:innerShdw blurRad="69850" dist="43180" dir="5400000">
                  <a:srgbClr val="000000">
                    <a:alpha val="65000"/>
                  </a:srgbClr>
                </a:innerShdw>
              </a:effectLst>
            </a:endParaRPr>
          </a:p>
          <a:p>
            <a:pPr>
              <a:buFont typeface="Arial"/>
              <a:buChar char="•"/>
              <a:defRPr/>
            </a:pPr>
            <a:r>
              <a:rPr lang="en-US" b="1" dirty="0" err="1">
                <a:ln w="1905"/>
                <a:solidFill>
                  <a:srgbClr val="000000"/>
                </a:solidFill>
                <a:effectLst>
                  <a:innerShdw blurRad="69850" dist="43180" dir="5400000">
                    <a:srgbClr val="000000">
                      <a:alpha val="65000"/>
                    </a:srgbClr>
                  </a:innerShdw>
                </a:effectLst>
              </a:rPr>
              <a:t>Pozitif</a:t>
            </a:r>
            <a:r>
              <a:rPr lang="en-US" b="1" dirty="0">
                <a:ln w="1905"/>
                <a:solidFill>
                  <a:srgbClr val="000000"/>
                </a:solidFill>
                <a:effectLst>
                  <a:innerShdw blurRad="69850" dist="43180" dir="5400000">
                    <a:srgbClr val="000000">
                      <a:alpha val="65000"/>
                    </a:srgbClr>
                  </a:innerShdw>
                </a:effectLst>
              </a:rPr>
              <a:t> remodeling</a:t>
            </a:r>
          </a:p>
          <a:p>
            <a:pPr>
              <a:buFont typeface="Arial"/>
              <a:buChar char="•"/>
              <a:defRPr/>
            </a:pPr>
            <a:r>
              <a:rPr lang="en-US" b="1" dirty="0">
                <a:ln w="1905"/>
                <a:solidFill>
                  <a:srgbClr val="000000"/>
                </a:solidFill>
                <a:effectLst>
                  <a:innerShdw blurRad="69850" dist="43180" dir="5400000">
                    <a:srgbClr val="000000">
                      <a:alpha val="65000"/>
                    </a:srgbClr>
                  </a:innerShdw>
                </a:effectLst>
              </a:rPr>
              <a:t>Plakta </a:t>
            </a:r>
            <a:r>
              <a:rPr lang="en-US" b="1" dirty="0" err="1">
                <a:ln w="1905"/>
                <a:solidFill>
                  <a:srgbClr val="000000"/>
                </a:solidFill>
                <a:effectLst>
                  <a:innerShdw blurRad="69850" dist="43180" dir="5400000">
                    <a:srgbClr val="000000">
                      <a:alpha val="65000"/>
                    </a:srgbClr>
                  </a:innerShdw>
                </a:effectLst>
              </a:rPr>
              <a:t>heterojen</a:t>
            </a:r>
            <a:r>
              <a:rPr lang="en-US" b="1" dirty="0">
                <a:ln w="1905"/>
                <a:solidFill>
                  <a:srgbClr val="000000"/>
                </a:solidFill>
                <a:effectLst>
                  <a:innerShdw blurRad="69850" dist="43180" dir="5400000">
                    <a:srgbClr val="000000">
                      <a:alpha val="65000"/>
                    </a:srgbClr>
                  </a:innerShdw>
                </a:effectLst>
              </a:rPr>
              <a:t> </a:t>
            </a:r>
            <a:r>
              <a:rPr lang="en-US" b="1" dirty="0" err="1">
                <a:ln w="1905"/>
                <a:solidFill>
                  <a:srgbClr val="000000"/>
                </a:solidFill>
                <a:effectLst>
                  <a:innerShdw blurRad="69850" dist="43180" dir="5400000">
                    <a:srgbClr val="000000">
                      <a:alpha val="65000"/>
                    </a:srgbClr>
                  </a:innerShdw>
                </a:effectLst>
              </a:rPr>
              <a:t>morfoloji</a:t>
            </a:r>
            <a:endParaRPr lang="en-US" b="1" dirty="0">
              <a:ln w="1905"/>
              <a:solidFill>
                <a:srgbClr val="000000"/>
              </a:solidFill>
              <a:effectLst>
                <a:innerShdw blurRad="69850" dist="43180" dir="5400000">
                  <a:srgbClr val="000000">
                    <a:alpha val="65000"/>
                  </a:srgbClr>
                </a:innerShdw>
              </a:effectLst>
            </a:endParaRPr>
          </a:p>
          <a:p>
            <a:pPr marL="358775" lvl="1" indent="-171450">
              <a:buFont typeface="Arial"/>
              <a:buChar char="•"/>
              <a:defRPr/>
            </a:pPr>
            <a:r>
              <a:rPr lang="en-US" sz="1400" b="1" dirty="0" err="1">
                <a:ln w="1905"/>
                <a:solidFill>
                  <a:srgbClr val="000000"/>
                </a:solidFill>
                <a:effectLst>
                  <a:innerShdw blurRad="69850" dist="43180" dir="5400000">
                    <a:srgbClr val="000000">
                      <a:alpha val="65000"/>
                    </a:srgbClr>
                  </a:innerShdw>
                </a:effectLst>
              </a:rPr>
              <a:t>Eksantrik</a:t>
            </a:r>
            <a:r>
              <a:rPr lang="en-US" sz="1400" b="1" dirty="0">
                <a:ln w="1905"/>
                <a:solidFill>
                  <a:srgbClr val="000000"/>
                </a:solidFill>
                <a:effectLst>
                  <a:innerShdw blurRad="69850" dist="43180" dir="5400000">
                    <a:srgbClr val="000000">
                      <a:alpha val="65000"/>
                    </a:srgbClr>
                  </a:innerShdw>
                </a:effectLst>
              </a:rPr>
              <a:t> </a:t>
            </a:r>
            <a:r>
              <a:rPr lang="en-US" sz="1400" b="1" dirty="0" err="1">
                <a:ln w="1905"/>
                <a:solidFill>
                  <a:srgbClr val="000000"/>
                </a:solidFill>
                <a:effectLst>
                  <a:innerShdw blurRad="69850" dist="43180" dir="5400000">
                    <a:srgbClr val="000000">
                      <a:alpha val="65000"/>
                    </a:srgbClr>
                  </a:innerShdw>
                </a:effectLst>
              </a:rPr>
              <a:t>lokalizasyon</a:t>
            </a:r>
            <a:endParaRPr lang="en-US" sz="1400" b="1" dirty="0">
              <a:ln w="1905"/>
              <a:solidFill>
                <a:srgbClr val="000000"/>
              </a:solidFill>
              <a:effectLst>
                <a:innerShdw blurRad="69850" dist="43180" dir="5400000">
                  <a:srgbClr val="000000">
                    <a:alpha val="65000"/>
                  </a:srgbClr>
                </a:innerShdw>
              </a:effectLst>
            </a:endParaRPr>
          </a:p>
          <a:p>
            <a:pPr marL="358775" lvl="1" indent="-171450">
              <a:buFont typeface="Arial"/>
              <a:buChar char="•"/>
              <a:defRPr/>
            </a:pPr>
            <a:r>
              <a:rPr lang="en-US" sz="1400" b="1" dirty="0" err="1">
                <a:ln w="1905"/>
                <a:solidFill>
                  <a:srgbClr val="000000"/>
                </a:solidFill>
                <a:effectLst>
                  <a:innerShdw blurRad="69850" dist="43180" dir="5400000">
                    <a:srgbClr val="000000">
                      <a:alpha val="65000"/>
                    </a:srgbClr>
                  </a:innerShdw>
                </a:effectLst>
              </a:rPr>
              <a:t>Kalsifik</a:t>
            </a:r>
            <a:r>
              <a:rPr lang="en-US" sz="1400" b="1" dirty="0">
                <a:ln w="1905"/>
                <a:solidFill>
                  <a:srgbClr val="000000"/>
                </a:solidFill>
                <a:effectLst>
                  <a:innerShdw blurRad="69850" dist="43180" dir="5400000">
                    <a:srgbClr val="000000">
                      <a:alpha val="65000"/>
                    </a:srgbClr>
                  </a:innerShdw>
                </a:effectLst>
              </a:rPr>
              <a:t> </a:t>
            </a:r>
            <a:r>
              <a:rPr lang="en-US" sz="1400" b="1" dirty="0" err="1">
                <a:ln w="1905"/>
                <a:solidFill>
                  <a:srgbClr val="000000"/>
                </a:solidFill>
                <a:effectLst>
                  <a:innerShdw blurRad="69850" dist="43180" dir="5400000">
                    <a:srgbClr val="000000">
                      <a:alpha val="65000"/>
                    </a:srgbClr>
                  </a:innerShdw>
                </a:effectLst>
              </a:rPr>
              <a:t>adacıklar</a:t>
            </a:r>
            <a:r>
              <a:rPr lang="en-US" sz="1400" b="1" dirty="0">
                <a:ln w="1905"/>
                <a:solidFill>
                  <a:srgbClr val="000000"/>
                </a:solidFill>
                <a:effectLst>
                  <a:innerShdw blurRad="69850" dist="43180" dir="5400000">
                    <a:srgbClr val="000000">
                      <a:alpha val="65000"/>
                    </a:srgbClr>
                  </a:innerShdw>
                </a:effectLst>
              </a:rPr>
              <a:t> </a:t>
            </a:r>
            <a:r>
              <a:rPr lang="en-US" sz="1400" b="1" dirty="0" err="1">
                <a:ln w="1905"/>
                <a:solidFill>
                  <a:srgbClr val="000000"/>
                </a:solidFill>
                <a:effectLst>
                  <a:innerShdw blurRad="69850" dist="43180" dir="5400000">
                    <a:srgbClr val="000000">
                      <a:alpha val="65000"/>
                    </a:srgbClr>
                  </a:innerShdw>
                </a:effectLst>
              </a:rPr>
              <a:t>ve</a:t>
            </a:r>
            <a:r>
              <a:rPr lang="en-US" sz="1400" b="1" dirty="0">
                <a:ln w="1905"/>
                <a:solidFill>
                  <a:srgbClr val="000000"/>
                </a:solidFill>
                <a:effectLst>
                  <a:innerShdw blurRad="69850" dist="43180" dir="5400000">
                    <a:srgbClr val="000000">
                      <a:alpha val="65000"/>
                    </a:srgbClr>
                  </a:innerShdw>
                </a:effectLst>
              </a:rPr>
              <a:t> </a:t>
            </a:r>
            <a:r>
              <a:rPr lang="en-US" sz="1400" b="1" dirty="0" err="1">
                <a:ln w="1905"/>
                <a:solidFill>
                  <a:srgbClr val="000000"/>
                </a:solidFill>
                <a:effectLst>
                  <a:innerShdw blurRad="69850" dist="43180" dir="5400000">
                    <a:srgbClr val="000000">
                      <a:alpha val="65000"/>
                    </a:srgbClr>
                  </a:innerShdw>
                </a:effectLst>
              </a:rPr>
              <a:t>lipit</a:t>
            </a:r>
            <a:r>
              <a:rPr lang="en-US" sz="1400" b="1" dirty="0">
                <a:ln w="1905"/>
                <a:solidFill>
                  <a:srgbClr val="000000"/>
                </a:solidFill>
                <a:effectLst>
                  <a:innerShdw blurRad="69850" dist="43180" dir="5400000">
                    <a:srgbClr val="000000">
                      <a:alpha val="65000"/>
                    </a:srgbClr>
                  </a:innerShdw>
                </a:effectLst>
              </a:rPr>
              <a:t> </a:t>
            </a:r>
            <a:r>
              <a:rPr lang="en-US" sz="1400" b="1" dirty="0" err="1">
                <a:ln w="1905"/>
                <a:solidFill>
                  <a:srgbClr val="000000"/>
                </a:solidFill>
                <a:effectLst>
                  <a:innerShdw blurRad="69850" dist="43180" dir="5400000">
                    <a:srgbClr val="000000">
                      <a:alpha val="65000"/>
                    </a:srgbClr>
                  </a:innerShdw>
                </a:effectLst>
              </a:rPr>
              <a:t>zengin</a:t>
            </a:r>
            <a:r>
              <a:rPr lang="en-US" sz="1400" b="1" dirty="0">
                <a:ln w="1905"/>
                <a:solidFill>
                  <a:srgbClr val="000000"/>
                </a:solidFill>
                <a:effectLst>
                  <a:innerShdw blurRad="69850" dist="43180" dir="5400000">
                    <a:srgbClr val="000000">
                      <a:alpha val="65000"/>
                    </a:srgbClr>
                  </a:innerShdw>
                </a:effectLst>
              </a:rPr>
              <a:t> </a:t>
            </a:r>
            <a:r>
              <a:rPr lang="en-US" sz="1400" b="1" dirty="0" err="1">
                <a:ln w="1905"/>
                <a:solidFill>
                  <a:srgbClr val="000000"/>
                </a:solidFill>
                <a:effectLst>
                  <a:innerShdw blurRad="69850" dist="43180" dir="5400000">
                    <a:srgbClr val="000000">
                      <a:alpha val="65000"/>
                    </a:srgbClr>
                  </a:innerShdw>
                </a:effectLst>
              </a:rPr>
              <a:t>bölgeler</a:t>
            </a:r>
            <a:endParaRPr lang="en-US" sz="1400" b="1" dirty="0">
              <a:ln w="1905"/>
              <a:solidFill>
                <a:srgbClr val="000000"/>
              </a:solidFill>
              <a:effectLst>
                <a:innerShdw blurRad="69850" dist="43180" dir="5400000">
                  <a:srgbClr val="000000">
                    <a:alpha val="65000"/>
                  </a:srgbClr>
                </a:innerShdw>
              </a:effectLst>
            </a:endParaRPr>
          </a:p>
          <a:p>
            <a:pPr marL="358775" lvl="1" indent="-171450">
              <a:buFont typeface="Arial"/>
              <a:buChar char="•"/>
              <a:defRPr/>
            </a:pPr>
            <a:endParaRPr lang="en-US" sz="1400" b="1" dirty="0">
              <a:ln w="1905"/>
              <a:solidFill>
                <a:srgbClr val="000000"/>
              </a:solidFill>
              <a:effectLst>
                <a:innerShdw blurRad="69850" dist="43180" dir="5400000">
                  <a:srgbClr val="000000">
                    <a:alpha val="65000"/>
                  </a:srgbClr>
                </a:innerShdw>
              </a:effectLst>
            </a:endParaRPr>
          </a:p>
          <a:p>
            <a:pPr marL="358775" lvl="1" indent="-171450">
              <a:buFont typeface="Arial"/>
              <a:buChar char="•"/>
              <a:defRPr/>
            </a:pPr>
            <a:endParaRPr lang="en-US" sz="900" b="1" dirty="0">
              <a:ln w="1905"/>
              <a:solidFill>
                <a:srgbClr val="000000"/>
              </a:solidFill>
              <a:effectLst>
                <a:innerShdw blurRad="69850" dist="43180" dir="5400000">
                  <a:srgbClr val="000000">
                    <a:alpha val="65000"/>
                  </a:srgbClr>
                </a:innerShdw>
              </a:effectLst>
            </a:endParaRPr>
          </a:p>
        </p:txBody>
      </p:sp>
      <p:sp>
        <p:nvSpPr>
          <p:cNvPr id="5" name="Rectangle 4"/>
          <p:cNvSpPr/>
          <p:nvPr/>
        </p:nvSpPr>
        <p:spPr bwMode="auto">
          <a:xfrm>
            <a:off x="5591944" y="1700808"/>
            <a:ext cx="864096" cy="4680520"/>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vert270" anchor="ctr"/>
          <a:lstStyle/>
          <a:p>
            <a:pPr algn="ctr">
              <a:defRPr/>
            </a:pPr>
            <a:r>
              <a:rPr lang="en-US"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Yırtılmayı</a:t>
            </a: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önleyen</a:t>
            </a: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&amp; </a:t>
            </a:r>
            <a:r>
              <a:rPr lang="en-US"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başlatan</a:t>
            </a: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faktörlerin</a:t>
            </a: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artamsı</a:t>
            </a: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önleyen</a:t>
            </a: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faktörlerin</a:t>
            </a: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azalması</a:t>
            </a: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p>
        </p:txBody>
      </p:sp>
      <p:sp>
        <p:nvSpPr>
          <p:cNvPr id="7" name="Left Arrow 6"/>
          <p:cNvSpPr/>
          <p:nvPr/>
        </p:nvSpPr>
        <p:spPr bwMode="auto">
          <a:xfrm>
            <a:off x="6456040" y="1700808"/>
            <a:ext cx="3744416" cy="4752528"/>
          </a:xfrm>
          <a:prstGeom prst="leftArrow">
            <a:avLst>
              <a:gd name="adj1" fmla="val 94135"/>
              <a:gd name="adj2" fmla="val 15831"/>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dirty="0"/>
          </a:p>
          <a:p>
            <a:pPr>
              <a:defRPr/>
            </a:pPr>
            <a:r>
              <a:rPr lang="en-US" sz="2400" b="1" dirty="0" err="1">
                <a:ln w="1905"/>
                <a:effectLst>
                  <a:innerShdw blurRad="69850" dist="43180" dir="5400000">
                    <a:srgbClr val="000000">
                      <a:alpha val="65000"/>
                    </a:srgbClr>
                  </a:innerShdw>
                </a:effectLst>
              </a:rPr>
              <a:t>Sistemik</a:t>
            </a:r>
            <a:endParaRPr lang="en-US" sz="2400" b="1" dirty="0">
              <a:ln w="1905"/>
              <a:effectLst>
                <a:innerShdw blurRad="69850" dist="43180" dir="5400000">
                  <a:srgbClr val="000000">
                    <a:alpha val="65000"/>
                  </a:srgbClr>
                </a:innerShdw>
              </a:effectLst>
            </a:endParaRPr>
          </a:p>
          <a:p>
            <a:pPr marL="285750" indent="-285750">
              <a:buFont typeface="Arial"/>
              <a:buChar char="•"/>
              <a:defRPr/>
            </a:pPr>
            <a:endParaRPr lang="en-US" sz="1400" b="1" dirty="0">
              <a:ln w="1905"/>
              <a:effectLst>
                <a:innerShdw blurRad="69850" dist="43180" dir="5400000">
                  <a:srgbClr val="000000">
                    <a:alpha val="65000"/>
                  </a:srgbClr>
                </a:innerShdw>
              </a:effectLst>
            </a:endParaRPr>
          </a:p>
          <a:p>
            <a:pPr>
              <a:defRPr/>
            </a:pPr>
            <a:endParaRPr lang="en-US" sz="1400" b="1" dirty="0">
              <a:ln w="1905"/>
              <a:effectLst>
                <a:innerShdw blurRad="69850" dist="43180" dir="5400000">
                  <a:srgbClr val="000000">
                    <a:alpha val="65000"/>
                  </a:srgbClr>
                </a:innerShdw>
              </a:effectLst>
            </a:endParaRPr>
          </a:p>
          <a:p>
            <a:pPr marL="285750" indent="-285750">
              <a:buFont typeface="Arial"/>
              <a:buChar char="•"/>
              <a:defRPr/>
            </a:pPr>
            <a:r>
              <a:rPr lang="en-US" b="1" dirty="0">
                <a:ln w="1905"/>
                <a:effectLst>
                  <a:innerShdw blurRad="69850" dist="43180" dir="5400000">
                    <a:srgbClr val="000000">
                      <a:alpha val="65000"/>
                    </a:srgbClr>
                  </a:innerShdw>
                </a:effectLst>
              </a:rPr>
              <a:t>Risk </a:t>
            </a:r>
            <a:r>
              <a:rPr lang="en-US" b="1" dirty="0" err="1">
                <a:ln w="1905"/>
                <a:effectLst>
                  <a:innerShdw blurRad="69850" dist="43180" dir="5400000">
                    <a:srgbClr val="000000">
                      <a:alpha val="65000"/>
                    </a:srgbClr>
                  </a:innerShdw>
                </a:effectLst>
              </a:rPr>
              <a:t>yükü</a:t>
            </a:r>
            <a:r>
              <a:rPr lang="en-US" b="1" dirty="0">
                <a:ln w="1905"/>
                <a:effectLst>
                  <a:innerShdw blurRad="69850" dist="43180" dir="5400000">
                    <a:srgbClr val="000000">
                      <a:alpha val="65000"/>
                    </a:srgbClr>
                  </a:innerShdw>
                </a:effectLst>
              </a:rPr>
              <a:t> </a:t>
            </a:r>
            <a:r>
              <a:rPr lang="en-US" b="1" dirty="0">
                <a:ln w="1905"/>
                <a:solidFill>
                  <a:srgbClr val="000000"/>
                </a:solidFill>
                <a:effectLst>
                  <a:innerShdw blurRad="69850" dist="43180" dir="5400000">
                    <a:srgbClr val="000000">
                      <a:alpha val="65000"/>
                    </a:srgbClr>
                  </a:innerShdw>
                </a:effectLst>
                <a:latin typeface="Wingdings"/>
                <a:ea typeface="Wingdings"/>
                <a:cs typeface="Wingdings"/>
                <a:sym typeface="Wingdings"/>
              </a:rPr>
              <a:t> </a:t>
            </a:r>
            <a:endParaRPr lang="en-US" b="1" dirty="0">
              <a:ln w="1905"/>
              <a:effectLst>
                <a:innerShdw blurRad="69850" dist="43180" dir="5400000">
                  <a:srgbClr val="000000">
                    <a:alpha val="65000"/>
                  </a:srgbClr>
                </a:innerShdw>
              </a:effectLst>
            </a:endParaRPr>
          </a:p>
          <a:p>
            <a:pPr marL="285750" indent="-285750">
              <a:buFont typeface="Arial"/>
              <a:buChar char="•"/>
              <a:defRPr/>
            </a:pPr>
            <a:r>
              <a:rPr lang="en-US" b="1" dirty="0" err="1">
                <a:ln w="1905"/>
                <a:effectLst>
                  <a:innerShdw blurRad="69850" dist="43180" dir="5400000">
                    <a:srgbClr val="000000">
                      <a:alpha val="65000"/>
                    </a:srgbClr>
                  </a:innerShdw>
                </a:effectLst>
              </a:rPr>
              <a:t>Katekolamin</a:t>
            </a:r>
            <a:r>
              <a:rPr lang="en-US" b="1" dirty="0">
                <a:ln w="1905"/>
                <a:effectLst>
                  <a:innerShdw blurRad="69850" dist="43180" dir="5400000">
                    <a:srgbClr val="000000">
                      <a:alpha val="65000"/>
                    </a:srgbClr>
                  </a:innerShdw>
                </a:effectLst>
              </a:rPr>
              <a:t> </a:t>
            </a:r>
            <a:r>
              <a:rPr lang="en-US" b="1" dirty="0" err="1">
                <a:ln w="1905"/>
                <a:effectLst>
                  <a:innerShdw blurRad="69850" dist="43180" dir="5400000">
                    <a:srgbClr val="000000">
                      <a:alpha val="65000"/>
                    </a:srgbClr>
                  </a:innerShdw>
                </a:effectLst>
              </a:rPr>
              <a:t>düzeyleri</a:t>
            </a:r>
            <a:r>
              <a:rPr lang="en-US" b="1" dirty="0">
                <a:ln w="1905"/>
                <a:solidFill>
                  <a:srgbClr val="000000"/>
                </a:solidFill>
                <a:effectLst>
                  <a:innerShdw blurRad="69850" dist="43180" dir="5400000">
                    <a:srgbClr val="000000">
                      <a:alpha val="65000"/>
                    </a:srgbClr>
                  </a:innerShdw>
                </a:effectLst>
                <a:latin typeface="Wingdings"/>
                <a:ea typeface="Wingdings"/>
                <a:cs typeface="Wingdings"/>
                <a:sym typeface="Wingdings"/>
              </a:rPr>
              <a:t></a:t>
            </a:r>
            <a:endParaRPr lang="en-US" b="1" dirty="0">
              <a:ln w="1905"/>
              <a:effectLst>
                <a:innerShdw blurRad="69850" dist="43180" dir="5400000">
                  <a:srgbClr val="000000">
                    <a:alpha val="65000"/>
                  </a:srgbClr>
                </a:innerShdw>
              </a:effectLst>
            </a:endParaRPr>
          </a:p>
          <a:p>
            <a:pPr marL="285750" indent="-285750">
              <a:buFont typeface="Arial"/>
              <a:buChar char="•"/>
              <a:defRPr/>
            </a:pPr>
            <a:r>
              <a:rPr lang="en-US" b="1" dirty="0" err="1">
                <a:ln w="1905"/>
                <a:effectLst>
                  <a:innerShdw blurRad="69850" dist="43180" dir="5400000">
                    <a:srgbClr val="000000">
                      <a:alpha val="65000"/>
                    </a:srgbClr>
                  </a:innerShdw>
                </a:effectLst>
              </a:rPr>
              <a:t>Hemostatik</a:t>
            </a:r>
            <a:r>
              <a:rPr lang="en-US" b="1" dirty="0">
                <a:ln w="1905"/>
                <a:effectLst>
                  <a:innerShdw blurRad="69850" dist="43180" dir="5400000">
                    <a:srgbClr val="000000">
                      <a:alpha val="65000"/>
                    </a:srgbClr>
                  </a:innerShdw>
                </a:effectLst>
              </a:rPr>
              <a:t> </a:t>
            </a:r>
            <a:r>
              <a:rPr lang="en-US" b="1" dirty="0" err="1">
                <a:ln w="1905"/>
                <a:effectLst>
                  <a:innerShdw blurRad="69850" dist="43180" dir="5400000">
                    <a:srgbClr val="000000">
                      <a:alpha val="65000"/>
                    </a:srgbClr>
                  </a:innerShdw>
                </a:effectLst>
              </a:rPr>
              <a:t>aktivite</a:t>
            </a:r>
            <a:r>
              <a:rPr lang="en-US" b="1" dirty="0">
                <a:ln w="1905"/>
                <a:solidFill>
                  <a:srgbClr val="000000"/>
                </a:solidFill>
                <a:effectLst>
                  <a:innerShdw blurRad="69850" dist="43180" dir="5400000">
                    <a:srgbClr val="000000">
                      <a:alpha val="65000"/>
                    </a:srgbClr>
                  </a:innerShdw>
                </a:effectLst>
                <a:latin typeface="Wingdings"/>
                <a:ea typeface="Wingdings"/>
                <a:cs typeface="Wingdings"/>
                <a:sym typeface="Wingdings"/>
              </a:rPr>
              <a:t></a:t>
            </a:r>
            <a:endParaRPr lang="en-US" b="1" dirty="0">
              <a:ln w="1905"/>
              <a:effectLst>
                <a:innerShdw blurRad="69850" dist="43180" dir="5400000">
                  <a:srgbClr val="000000">
                    <a:alpha val="65000"/>
                  </a:srgbClr>
                </a:innerShdw>
              </a:effectLst>
            </a:endParaRPr>
          </a:p>
          <a:p>
            <a:pPr marL="285750" indent="-285750">
              <a:buFont typeface="Arial"/>
              <a:buChar char="•"/>
              <a:defRPr/>
            </a:pPr>
            <a:r>
              <a:rPr lang="en-US" b="1" dirty="0" err="1">
                <a:ln w="1905"/>
                <a:effectLst>
                  <a:innerShdw blurRad="69850" dist="43180" dir="5400000">
                    <a:srgbClr val="000000">
                      <a:alpha val="65000"/>
                    </a:srgbClr>
                  </a:innerShdw>
                </a:effectLst>
              </a:rPr>
              <a:t>İnflamatuar</a:t>
            </a:r>
            <a:r>
              <a:rPr lang="en-US" b="1" dirty="0">
                <a:ln w="1905"/>
                <a:effectLst>
                  <a:innerShdw blurRad="69850" dist="43180" dir="5400000">
                    <a:srgbClr val="000000">
                      <a:alpha val="65000"/>
                    </a:srgbClr>
                  </a:innerShdw>
                </a:effectLst>
              </a:rPr>
              <a:t> </a:t>
            </a:r>
            <a:r>
              <a:rPr lang="en-US" b="1" dirty="0" err="1">
                <a:ln w="1905"/>
                <a:effectLst>
                  <a:innerShdw blurRad="69850" dist="43180" dir="5400000">
                    <a:srgbClr val="000000">
                      <a:alpha val="65000"/>
                    </a:srgbClr>
                  </a:innerShdw>
                </a:effectLst>
              </a:rPr>
              <a:t>aktivite</a:t>
            </a:r>
            <a:r>
              <a:rPr lang="en-US" b="1" dirty="0">
                <a:ln w="1905"/>
                <a:solidFill>
                  <a:srgbClr val="000000"/>
                </a:solidFill>
                <a:effectLst>
                  <a:innerShdw blurRad="69850" dist="43180" dir="5400000">
                    <a:srgbClr val="000000">
                      <a:alpha val="65000"/>
                    </a:srgbClr>
                  </a:innerShdw>
                </a:effectLst>
                <a:latin typeface="Wingdings"/>
                <a:ea typeface="Wingdings"/>
                <a:cs typeface="Wingdings"/>
                <a:sym typeface="Wingdings"/>
              </a:rPr>
              <a:t></a:t>
            </a:r>
            <a:endParaRPr lang="en-US" b="1" dirty="0">
              <a:ln w="1905"/>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254468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1981200" y="274638"/>
            <a:ext cx="8229600" cy="1143000"/>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3200" b="1" dirty="0"/>
              <a:t>Hassas plaklar nasıl fark edilebilir? </a:t>
            </a:r>
          </a:p>
        </p:txBody>
      </p:sp>
      <p:sp>
        <p:nvSpPr>
          <p:cNvPr id="11266" name="Rectangle 2"/>
          <p:cNvSpPr>
            <a:spLocks noChangeArrowheads="1"/>
          </p:cNvSpPr>
          <p:nvPr/>
        </p:nvSpPr>
        <p:spPr bwMode="auto">
          <a:xfrm>
            <a:off x="1992313" y="1484313"/>
            <a:ext cx="4608512" cy="4781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p>
            <a:pPr marL="342900" indent="-338138">
              <a:lnSpc>
                <a:spcPct val="110000"/>
              </a:lnSpc>
              <a:spcBef>
                <a:spcPts val="600"/>
              </a:spcBef>
              <a:tabLst>
                <a:tab pos="342900"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pPr>
            <a:r>
              <a:rPr lang="tr-TR" sz="2400" b="1" dirty="0">
                <a:solidFill>
                  <a:srgbClr val="000000"/>
                </a:solidFill>
              </a:rPr>
              <a:t>Direkt görüntüleme </a:t>
            </a:r>
          </a:p>
          <a:p>
            <a:pPr marL="450850" lvl="2">
              <a:lnSpc>
                <a:spcPct val="110000"/>
              </a:lnSpc>
              <a:spcBef>
                <a:spcPts val="450"/>
              </a:spcBef>
              <a:buClr>
                <a:srgbClr val="BBE0E3"/>
              </a:buClr>
              <a:buFont typeface="Arial" charset="0"/>
              <a:buChar char="•"/>
              <a:tabLst>
                <a:tab pos="342900"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pPr>
            <a:r>
              <a:rPr lang="tr-TR" b="1" dirty="0" err="1">
                <a:solidFill>
                  <a:srgbClr val="000000"/>
                </a:solidFill>
              </a:rPr>
              <a:t>Intravasküler</a:t>
            </a:r>
            <a:r>
              <a:rPr lang="tr-TR" b="1" dirty="0">
                <a:solidFill>
                  <a:srgbClr val="000000"/>
                </a:solidFill>
              </a:rPr>
              <a:t> ultrasonografi (IVUS)</a:t>
            </a:r>
          </a:p>
          <a:p>
            <a:pPr marL="450850" lvl="2">
              <a:lnSpc>
                <a:spcPct val="110000"/>
              </a:lnSpc>
              <a:spcBef>
                <a:spcPts val="450"/>
              </a:spcBef>
              <a:buClr>
                <a:srgbClr val="BBE0E3"/>
              </a:buClr>
              <a:buFont typeface="Arial" charset="0"/>
              <a:buChar char="•"/>
              <a:tabLst>
                <a:tab pos="342900"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pPr>
            <a:r>
              <a:rPr lang="tr-TR" b="1" dirty="0">
                <a:solidFill>
                  <a:srgbClr val="000000"/>
                </a:solidFill>
              </a:rPr>
              <a:t>Optik </a:t>
            </a:r>
            <a:r>
              <a:rPr lang="tr-TR" b="1" dirty="0" err="1">
                <a:solidFill>
                  <a:srgbClr val="000000"/>
                </a:solidFill>
              </a:rPr>
              <a:t>koherens</a:t>
            </a:r>
            <a:r>
              <a:rPr lang="tr-TR" b="1" dirty="0">
                <a:solidFill>
                  <a:srgbClr val="000000"/>
                </a:solidFill>
              </a:rPr>
              <a:t> tomografi (OCT)</a:t>
            </a:r>
          </a:p>
          <a:p>
            <a:pPr marL="450850" lvl="2">
              <a:lnSpc>
                <a:spcPct val="110000"/>
              </a:lnSpc>
              <a:spcBef>
                <a:spcPts val="450"/>
              </a:spcBef>
              <a:buClr>
                <a:srgbClr val="BBE0E3"/>
              </a:buClr>
              <a:buFont typeface="Arial" charset="0"/>
              <a:buChar char="•"/>
              <a:tabLst>
                <a:tab pos="342900"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pPr>
            <a:r>
              <a:rPr lang="tr-TR" b="1" dirty="0" err="1">
                <a:solidFill>
                  <a:srgbClr val="000000"/>
                </a:solidFill>
              </a:rPr>
              <a:t>Angioskopi</a:t>
            </a:r>
            <a:endParaRPr lang="tr-TR" b="1" dirty="0">
              <a:solidFill>
                <a:srgbClr val="000000"/>
              </a:solidFill>
            </a:endParaRPr>
          </a:p>
          <a:p>
            <a:pPr marL="450850" lvl="2">
              <a:lnSpc>
                <a:spcPct val="110000"/>
              </a:lnSpc>
              <a:spcBef>
                <a:spcPts val="450"/>
              </a:spcBef>
              <a:buClr>
                <a:srgbClr val="BBE0E3"/>
              </a:buClr>
              <a:buFont typeface="Arial" charset="0"/>
              <a:buChar char="•"/>
              <a:tabLst>
                <a:tab pos="342900"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pPr>
            <a:r>
              <a:rPr lang="tr-TR" b="1" dirty="0" err="1">
                <a:solidFill>
                  <a:srgbClr val="000000"/>
                </a:solidFill>
              </a:rPr>
              <a:t>İntravasküler</a:t>
            </a:r>
            <a:r>
              <a:rPr lang="tr-TR" b="1" dirty="0">
                <a:solidFill>
                  <a:srgbClr val="000000"/>
                </a:solidFill>
              </a:rPr>
              <a:t> </a:t>
            </a:r>
            <a:r>
              <a:rPr lang="tr-TR" b="1" dirty="0" err="1">
                <a:solidFill>
                  <a:srgbClr val="000000"/>
                </a:solidFill>
              </a:rPr>
              <a:t>termografi</a:t>
            </a:r>
            <a:endParaRPr lang="tr-TR" b="1" dirty="0">
              <a:solidFill>
                <a:srgbClr val="000000"/>
              </a:solidFill>
            </a:endParaRPr>
          </a:p>
          <a:p>
            <a:pPr marL="450850" lvl="2">
              <a:lnSpc>
                <a:spcPct val="110000"/>
              </a:lnSpc>
              <a:spcBef>
                <a:spcPts val="450"/>
              </a:spcBef>
              <a:buClr>
                <a:srgbClr val="BBE0E3"/>
              </a:buClr>
              <a:buFont typeface="Arial" charset="0"/>
              <a:buChar char="•"/>
              <a:tabLst>
                <a:tab pos="342900"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pPr>
            <a:r>
              <a:rPr lang="tr-TR" b="1" dirty="0">
                <a:solidFill>
                  <a:srgbClr val="000000"/>
                </a:solidFill>
              </a:rPr>
              <a:t>Çok </a:t>
            </a:r>
            <a:r>
              <a:rPr lang="tr-TR" b="1" dirty="0" err="1">
                <a:solidFill>
                  <a:srgbClr val="000000"/>
                </a:solidFill>
              </a:rPr>
              <a:t>Dedektörlü</a:t>
            </a:r>
            <a:r>
              <a:rPr lang="tr-TR" b="1" dirty="0">
                <a:solidFill>
                  <a:srgbClr val="000000"/>
                </a:solidFill>
              </a:rPr>
              <a:t> Bilgisayarlı Tomografi</a:t>
            </a:r>
          </a:p>
          <a:p>
            <a:pPr marL="222250" lvl="2" indent="-222250">
              <a:lnSpc>
                <a:spcPct val="110000"/>
              </a:lnSpc>
              <a:spcBef>
                <a:spcPts val="450"/>
              </a:spcBef>
              <a:buClr>
                <a:srgbClr val="BBE0E3"/>
              </a:buClr>
              <a:tabLst>
                <a:tab pos="342900"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pPr>
            <a:r>
              <a:rPr lang="tr-TR" sz="2400" b="1" dirty="0">
                <a:solidFill>
                  <a:srgbClr val="000000"/>
                </a:solidFill>
              </a:rPr>
              <a:t>Dolaylı yöntemler (</a:t>
            </a:r>
            <a:r>
              <a:rPr lang="tr-TR" sz="2400" b="1" dirty="0">
                <a:solidFill>
                  <a:srgbClr val="000000"/>
                </a:solidFill>
                <a:latin typeface="Wingdings"/>
                <a:ea typeface="Wingdings"/>
                <a:cs typeface="Wingdings"/>
                <a:sym typeface="Wingdings"/>
              </a:rPr>
              <a:t></a:t>
            </a:r>
            <a:r>
              <a:rPr lang="tr-TR" sz="2400" b="1" dirty="0">
                <a:solidFill>
                  <a:srgbClr val="000000"/>
                </a:solidFill>
                <a:sym typeface="Wingdings"/>
              </a:rPr>
              <a:t>risk)</a:t>
            </a:r>
            <a:endParaRPr lang="tr-TR" sz="2400" b="1" dirty="0">
              <a:solidFill>
                <a:srgbClr val="000000"/>
              </a:solidFill>
            </a:endParaRPr>
          </a:p>
          <a:p>
            <a:pPr marL="450850" lvl="2" indent="-268288">
              <a:lnSpc>
                <a:spcPct val="110000"/>
              </a:lnSpc>
              <a:spcBef>
                <a:spcPts val="450"/>
              </a:spcBef>
              <a:buClr>
                <a:srgbClr val="BBE0E3"/>
              </a:buClr>
              <a:buFont typeface="Arial" charset="0"/>
              <a:buChar char="•"/>
              <a:tabLst>
                <a:tab pos="342900"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pPr>
            <a:r>
              <a:rPr lang="tr-TR" b="1" dirty="0">
                <a:solidFill>
                  <a:srgbClr val="000000"/>
                </a:solidFill>
              </a:rPr>
              <a:t>Risk yükü </a:t>
            </a:r>
            <a:r>
              <a:rPr lang="tr-TR" b="1" dirty="0">
                <a:solidFill>
                  <a:srgbClr val="000000"/>
                </a:solidFill>
                <a:latin typeface="Wingdings"/>
                <a:ea typeface="Wingdings"/>
                <a:cs typeface="Wingdings"/>
                <a:sym typeface="Wingdings"/>
              </a:rPr>
              <a:t></a:t>
            </a:r>
            <a:endParaRPr lang="tr-TR" b="1" dirty="0">
              <a:solidFill>
                <a:srgbClr val="000000"/>
              </a:solidFill>
            </a:endParaRPr>
          </a:p>
          <a:p>
            <a:pPr marL="450850" lvl="2" indent="-268288">
              <a:lnSpc>
                <a:spcPct val="110000"/>
              </a:lnSpc>
              <a:spcBef>
                <a:spcPts val="450"/>
              </a:spcBef>
              <a:buClr>
                <a:srgbClr val="BBE0E3"/>
              </a:buClr>
              <a:buFont typeface="Arial" charset="0"/>
              <a:buChar char="•"/>
              <a:tabLst>
                <a:tab pos="342900"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pPr>
            <a:r>
              <a:rPr lang="tr-TR" b="1" dirty="0">
                <a:solidFill>
                  <a:srgbClr val="000000"/>
                </a:solidFill>
              </a:rPr>
              <a:t>HDL </a:t>
            </a:r>
            <a:r>
              <a:rPr lang="tr-TR" b="1" dirty="0">
                <a:solidFill>
                  <a:srgbClr val="000000"/>
                </a:solidFill>
                <a:latin typeface="Wingdings"/>
                <a:ea typeface="Wingdings"/>
                <a:cs typeface="Wingdings"/>
                <a:sym typeface="Wingdings"/>
              </a:rPr>
              <a:t></a:t>
            </a:r>
            <a:r>
              <a:rPr lang="tr-TR" b="1" dirty="0">
                <a:solidFill>
                  <a:srgbClr val="000000"/>
                </a:solidFill>
              </a:rPr>
              <a:t>+</a:t>
            </a:r>
            <a:r>
              <a:rPr lang="tr-TR" b="1" dirty="0" err="1">
                <a:solidFill>
                  <a:srgbClr val="000000"/>
                </a:solidFill>
              </a:rPr>
              <a:t>hsCRP</a:t>
            </a:r>
            <a:r>
              <a:rPr lang="tr-TR" b="1" dirty="0">
                <a:solidFill>
                  <a:srgbClr val="000000"/>
                </a:solidFill>
              </a:rPr>
              <a:t> </a:t>
            </a:r>
            <a:r>
              <a:rPr lang="tr-TR" b="1" dirty="0">
                <a:solidFill>
                  <a:srgbClr val="000000"/>
                </a:solidFill>
                <a:latin typeface="Wingdings"/>
                <a:ea typeface="Wingdings"/>
                <a:cs typeface="Wingdings"/>
                <a:sym typeface="Wingdings"/>
              </a:rPr>
              <a:t></a:t>
            </a:r>
            <a:endParaRPr lang="tr-TR" b="1" dirty="0">
              <a:solidFill>
                <a:srgbClr val="000000"/>
              </a:solidFill>
            </a:endParaRPr>
          </a:p>
          <a:p>
            <a:pPr marL="450850" lvl="2" indent="-268288">
              <a:lnSpc>
                <a:spcPct val="110000"/>
              </a:lnSpc>
              <a:spcBef>
                <a:spcPts val="450"/>
              </a:spcBef>
              <a:buClr>
                <a:srgbClr val="BBE0E3"/>
              </a:buClr>
              <a:buFont typeface="Arial" charset="0"/>
              <a:buChar char="•"/>
              <a:tabLst>
                <a:tab pos="342900" algn="l"/>
                <a:tab pos="909638" algn="l"/>
                <a:tab pos="1824038" algn="l"/>
                <a:tab pos="2738438" algn="l"/>
                <a:tab pos="3652838" algn="l"/>
                <a:tab pos="4567238" algn="l"/>
                <a:tab pos="5481638" algn="l"/>
                <a:tab pos="6396038" algn="l"/>
                <a:tab pos="7310438" algn="l"/>
                <a:tab pos="8224838" algn="l"/>
                <a:tab pos="9139238" algn="l"/>
                <a:tab pos="10053638" algn="l"/>
                <a:tab pos="10329863" algn="l"/>
                <a:tab pos="10779125" algn="l"/>
                <a:tab pos="10780713" algn="l"/>
              </a:tabLst>
              <a:defRPr/>
            </a:pPr>
            <a:r>
              <a:rPr lang="tr-TR" b="1" dirty="0" err="1">
                <a:solidFill>
                  <a:srgbClr val="000000"/>
                </a:solidFill>
              </a:rPr>
              <a:t>Karotis</a:t>
            </a:r>
            <a:r>
              <a:rPr lang="tr-TR" b="1" dirty="0">
                <a:solidFill>
                  <a:srgbClr val="000000"/>
                </a:solidFill>
              </a:rPr>
              <a:t> duvar kalığı </a:t>
            </a:r>
            <a:r>
              <a:rPr lang="tr-TR" b="1" dirty="0">
                <a:solidFill>
                  <a:srgbClr val="000000"/>
                </a:solidFill>
                <a:latin typeface="Wingdings"/>
                <a:ea typeface="Wingdings"/>
                <a:cs typeface="Wingdings"/>
                <a:sym typeface="Wingdings"/>
              </a:rPr>
              <a:t></a:t>
            </a:r>
            <a:r>
              <a:rPr lang="tr-TR" b="1" dirty="0">
                <a:solidFill>
                  <a:srgbClr val="000000"/>
                </a:solidFill>
              </a:rPr>
              <a:t> (&gt; 1mm)</a:t>
            </a:r>
          </a:p>
        </p:txBody>
      </p:sp>
      <p:sp>
        <p:nvSpPr>
          <p:cNvPr id="11267" name="Text Box 3"/>
          <p:cNvSpPr txBox="1">
            <a:spLocks noChangeArrowheads="1"/>
          </p:cNvSpPr>
          <p:nvPr/>
        </p:nvSpPr>
        <p:spPr bwMode="auto">
          <a:xfrm>
            <a:off x="6816725" y="1484314"/>
            <a:ext cx="3671888" cy="2911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marL="266700" indent="-261938">
              <a:tabLst>
                <a:tab pos="2667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solidFill>
                  <a:srgbClr val="000000"/>
                </a:solidFill>
                <a:latin typeface="Arial" charset="0"/>
                <a:ea typeface="ＭＳ Ｐゴシック" charset="0"/>
              </a:defRPr>
            </a:lvl1pPr>
            <a:lvl2pPr marL="720725" indent="-274638">
              <a:tabLst>
                <a:tab pos="2667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solidFill>
                  <a:srgbClr val="000000"/>
                </a:solidFill>
                <a:latin typeface="Arial" charset="0"/>
                <a:ea typeface="ＭＳ Ｐゴシック" charset="0"/>
              </a:defRPr>
            </a:lvl2pPr>
            <a:lvl3pPr>
              <a:tabLst>
                <a:tab pos="2667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solidFill>
                  <a:srgbClr val="000000"/>
                </a:solidFill>
                <a:latin typeface="Arial" charset="0"/>
                <a:ea typeface="ＭＳ Ｐゴシック" charset="0"/>
              </a:defRPr>
            </a:lvl3pPr>
            <a:lvl4pPr>
              <a:tabLst>
                <a:tab pos="2667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solidFill>
                  <a:srgbClr val="000000"/>
                </a:solidFill>
                <a:latin typeface="Arial" charset="0"/>
                <a:ea typeface="ＭＳ Ｐゴシック" charset="0"/>
              </a:defRPr>
            </a:lvl4pPr>
            <a:lvl5pPr>
              <a:tabLst>
                <a:tab pos="2667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solidFill>
                  <a:srgbClr val="000000"/>
                </a:solidFill>
                <a:latin typeface="Arial" charset="0"/>
                <a:ea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2667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solidFill>
                  <a:srgbClr val="000000"/>
                </a:solidFill>
                <a:latin typeface="Arial" charset="0"/>
                <a:ea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2667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solidFill>
                  <a:srgbClr val="000000"/>
                </a:solidFill>
                <a:latin typeface="Arial" charset="0"/>
                <a:ea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2667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solidFill>
                  <a:srgbClr val="000000"/>
                </a:solidFill>
                <a:latin typeface="Arial" charset="0"/>
                <a:ea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2667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solidFill>
                  <a:srgbClr val="000000"/>
                </a:solidFill>
                <a:latin typeface="Arial" charset="0"/>
                <a:ea typeface="ＭＳ Ｐゴシック" charset="0"/>
              </a:defRPr>
            </a:lvl9pPr>
          </a:lstStyle>
          <a:p>
            <a:pPr>
              <a:lnSpc>
                <a:spcPct val="120000"/>
              </a:lnSpc>
              <a:buClrTx/>
              <a:buFontTx/>
              <a:buNone/>
              <a:defRPr/>
            </a:pPr>
            <a:r>
              <a:rPr lang="tr-TR" sz="2400" b="1" dirty="0">
                <a:latin typeface="+mn-lt"/>
              </a:rPr>
              <a:t>Tanı değeri düşük:</a:t>
            </a:r>
          </a:p>
          <a:p>
            <a:pPr>
              <a:lnSpc>
                <a:spcPct val="120000"/>
              </a:lnSpc>
              <a:buFont typeface="Arial"/>
              <a:buChar char="•"/>
              <a:tabLst>
                <a:tab pos="269875"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pPr>
            <a:r>
              <a:rPr lang="tr-TR" sz="2000" b="1" dirty="0" err="1">
                <a:latin typeface="+mn-lt"/>
              </a:rPr>
              <a:t>Semptomsuz</a:t>
            </a:r>
            <a:r>
              <a:rPr lang="tr-TR" sz="2000" b="1" dirty="0">
                <a:latin typeface="+mn-lt"/>
              </a:rPr>
              <a:t> klinik</a:t>
            </a:r>
          </a:p>
          <a:p>
            <a:pPr>
              <a:lnSpc>
                <a:spcPct val="120000"/>
              </a:lnSpc>
              <a:buFont typeface="Arial"/>
              <a:buChar char="•"/>
              <a:tabLst>
                <a:tab pos="269875"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pPr>
            <a:r>
              <a:rPr lang="tr-TR" sz="2000" b="1" dirty="0">
                <a:latin typeface="+mn-lt"/>
              </a:rPr>
              <a:t>Provokasyon testleri</a:t>
            </a:r>
          </a:p>
          <a:p>
            <a:pPr marL="688975" lvl="2" indent="-261938">
              <a:lnSpc>
                <a:spcPct val="140000"/>
              </a:lnSpc>
              <a:buClr>
                <a:srgbClr val="BBE0E3"/>
              </a:buClr>
              <a:buFont typeface="Arial" charset="0"/>
              <a:buChar char="•"/>
              <a:tabLst>
                <a:tab pos="269875"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pPr>
            <a:r>
              <a:rPr lang="tr-TR" b="1" dirty="0">
                <a:latin typeface="+mn-lt"/>
              </a:rPr>
              <a:t>Efor testi</a:t>
            </a:r>
          </a:p>
          <a:p>
            <a:pPr marL="688975" lvl="2" indent="-261938">
              <a:lnSpc>
                <a:spcPct val="140000"/>
              </a:lnSpc>
              <a:buClr>
                <a:srgbClr val="BBE0E3"/>
              </a:buClr>
              <a:buFont typeface="Arial" charset="0"/>
              <a:buChar char="•"/>
              <a:tabLst>
                <a:tab pos="269875"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pPr>
            <a:r>
              <a:rPr lang="tr-TR" b="1" dirty="0" err="1">
                <a:latin typeface="+mn-lt"/>
              </a:rPr>
              <a:t>Perfüzyon</a:t>
            </a:r>
            <a:r>
              <a:rPr lang="tr-TR" b="1" dirty="0">
                <a:latin typeface="+mn-lt"/>
              </a:rPr>
              <a:t> sintigrafileri</a:t>
            </a:r>
          </a:p>
          <a:p>
            <a:pPr marL="688975" lvl="2" indent="-261938">
              <a:lnSpc>
                <a:spcPct val="140000"/>
              </a:lnSpc>
              <a:buClr>
                <a:srgbClr val="BBE0E3"/>
              </a:buClr>
              <a:buFont typeface="Arial" charset="0"/>
              <a:buChar char="•"/>
              <a:tabLst>
                <a:tab pos="269875"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pPr>
            <a:r>
              <a:rPr lang="tr-TR" b="1" dirty="0">
                <a:latin typeface="+mn-lt"/>
              </a:rPr>
              <a:t>Stres ekokardiyografi</a:t>
            </a:r>
          </a:p>
          <a:p>
            <a:pPr>
              <a:lnSpc>
                <a:spcPct val="140000"/>
              </a:lnSpc>
              <a:buClr>
                <a:srgbClr val="BBE0E3"/>
              </a:buClr>
              <a:buFont typeface="Arial" charset="0"/>
              <a:buChar char="•"/>
              <a:tabLst>
                <a:tab pos="269875"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defRPr/>
            </a:pPr>
            <a:r>
              <a:rPr lang="tr-TR" sz="2000" b="1" dirty="0">
                <a:latin typeface="+mn-lt"/>
              </a:rPr>
              <a:t>Koroner </a:t>
            </a:r>
            <a:r>
              <a:rPr lang="tr-TR" sz="2000" b="1" dirty="0" err="1">
                <a:latin typeface="+mn-lt"/>
              </a:rPr>
              <a:t>anjiografi</a:t>
            </a:r>
            <a:endParaRPr lang="tr-TR" sz="2000" b="1" dirty="0">
              <a:latin typeface="+mn-lt"/>
            </a:endParaRPr>
          </a:p>
        </p:txBody>
      </p:sp>
    </p:spTree>
    <p:extLst>
      <p:ext uri="{BB962C8B-B14F-4D97-AF65-F5344CB8AC3E}">
        <p14:creationId xmlns:p14="http://schemas.microsoft.com/office/powerpoint/2010/main" val="38293597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10A297DB-708A-49A6-A450-A5B9FEB2C340}"/>
</file>

<file path=customXml/itemProps2.xml><?xml version="1.0" encoding="utf-8"?>
<ds:datastoreItem xmlns:ds="http://schemas.openxmlformats.org/officeDocument/2006/customXml" ds:itemID="{F17CDDAA-2B86-412E-96C6-B933ABB86178}"/>
</file>

<file path=customXml/itemProps3.xml><?xml version="1.0" encoding="utf-8"?>
<ds:datastoreItem xmlns:ds="http://schemas.openxmlformats.org/officeDocument/2006/customXml" ds:itemID="{87140E11-980F-4C58-B663-9249A9FD53AE}"/>
</file>

<file path=docProps/app.xml><?xml version="1.0" encoding="utf-8"?>
<Properties xmlns="http://schemas.openxmlformats.org/officeDocument/2006/extended-properties" xmlns:vt="http://schemas.openxmlformats.org/officeDocument/2006/docPropsVTypes">
  <TotalTime>695</TotalTime>
  <Words>3492</Words>
  <Application>Microsoft Macintosh PowerPoint</Application>
  <PresentationFormat>Widescreen</PresentationFormat>
  <Paragraphs>310</Paragraphs>
  <Slides>64</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5" baseType="lpstr">
      <vt:lpstr>ＭＳ 明朝</vt:lpstr>
      <vt:lpstr>AdvTTa9562f96</vt:lpstr>
      <vt:lpstr>Arial</vt:lpstr>
      <vt:lpstr>Calibri</vt:lpstr>
      <vt:lpstr>Calibri Light</vt:lpstr>
      <vt:lpstr>Cambria</vt:lpstr>
      <vt:lpstr>Franklin Gothic Medium Cond</vt:lpstr>
      <vt:lpstr>inherit</vt:lpstr>
      <vt:lpstr>Wingdings</vt:lpstr>
      <vt:lpstr>Office Theme</vt:lpstr>
      <vt:lpstr>Chart</vt:lpstr>
      <vt:lpstr>YAŞLIDA KRONİK İSKEMİK KALP HASTALIĞI YÖNETİMİ</vt:lpstr>
      <vt:lpstr>PowerPoint Presentation</vt:lpstr>
      <vt:lpstr>Ateroskleroz Evreleri</vt:lpstr>
      <vt:lpstr>KORONER SENDROMLAR</vt:lpstr>
      <vt:lpstr>PowerPoint Presentation</vt:lpstr>
      <vt:lpstr>Neden 2/3 hastada ilk belirti ölüm veya MI?   Hastaların 2/3 ünde tıkanma öncesinde darlık %50 nin altındadır. </vt:lpstr>
      <vt:lpstr>Tehlikeli (hassas ‘vulnerable’) plaklar. </vt:lpstr>
      <vt:lpstr>Hassas plak karakteristikleri</vt:lpstr>
      <vt:lpstr>Hassas plaklar nasıl fark edilebilir? </vt:lpstr>
      <vt:lpstr>Örnek Kor. Angio  “Koronerler normal” IVUS     “Koronerler hasta” </vt:lpstr>
      <vt:lpstr>PowerPoint Presentation</vt:lpstr>
      <vt:lpstr>Arter duvarının görüntülenmesinde çok dedektör sıralı BT. </vt:lpstr>
      <vt:lpstr>STENT TAKMAK VEYA BY-PASS YAPMAK KALP KRİZİNİ ÖNLER Mİ?</vt:lpstr>
      <vt:lpstr>REVASKÜLARİZASYON ENDİKASYONLARI:</vt:lpstr>
      <vt:lpstr>KORONER ARTER HASTALIĞININ MEDİKAL TEDAVİSİ</vt:lpstr>
      <vt:lpstr>Kılavuz önerileri</vt:lpstr>
      <vt:lpstr>YAŞLIDA KORONER ARTER HASTALIĞI YÖNETİMİ:</vt:lpstr>
      <vt:lpstr>Yaşlı Erişkinlerde Kronik Koroner Hastalığın Prevalansı </vt:lpstr>
      <vt:lpstr>YAŞLIDA KORONER ARTER HASTALIĞI YÖNETİMİ:</vt:lpstr>
      <vt:lpstr>Yaşlı Tanımı</vt:lpstr>
      <vt:lpstr>‘Yaşlıda’ Kronik Koroner Kalp Hastalığı</vt:lpstr>
      <vt:lpstr>Kronik Koroner Hastalık Tanımı</vt:lpstr>
      <vt:lpstr>Yaşlıda KV Risk Değerlendirmesi: Overtreat/Undertreat mi yapıyoruz?</vt:lpstr>
      <vt:lpstr>PowerPoint Presentation</vt:lpstr>
      <vt:lpstr>PowerPoint Presentation</vt:lpstr>
      <vt:lpstr>Geriatrik Sendromlar</vt:lpstr>
      <vt:lpstr>PowerPoint Presentation</vt:lpstr>
      <vt:lpstr>PowerPoint Presentation</vt:lpstr>
      <vt:lpstr>GERİATRİK SENDROMLAR</vt:lpstr>
      <vt:lpstr>GERİATRİK SENDROMLAR</vt:lpstr>
      <vt:lpstr>Multimorbidite ve Polifarmasi</vt:lpstr>
      <vt:lpstr>Frailty (Kırılganlık)</vt:lpstr>
      <vt:lpstr>Frailty</vt:lpstr>
      <vt:lpstr>Yaşlı Erişkinlerde Kronik Koroner Hastalığın Tanısı</vt:lpstr>
      <vt:lpstr>Yaşlı Erişkinlerde Kronik Koroner Hastalığın Tanısı</vt:lpstr>
      <vt:lpstr>PRİMER KORUNMA &amp; SEKONDER KORUNMA</vt:lpstr>
      <vt:lpstr>YAŞLIDA KORONER ARTER HASTALIĞI YÖNETİMİ:</vt:lpstr>
      <vt:lpstr>YAŞLIDA KORONER ARTER HASTALIĞI YÖNETİMİ:</vt:lpstr>
      <vt:lpstr>YAŞLIDA KORONER ARTER HASTALIĞI YÖNETİMİ:</vt:lpstr>
      <vt:lpstr>YAŞLIDA KORONER ARTER HASTALIĞI YÖNETİMİ:</vt:lpstr>
      <vt:lpstr>PowerPoint Presentation</vt:lpstr>
      <vt:lpstr>PRİMER KORUNMADA YAKLAŞIM:</vt:lpstr>
      <vt:lpstr>PowerPoint Presentation</vt:lpstr>
      <vt:lpstr>PRİMER KORUNMADA YAKLAŞIM </vt:lpstr>
      <vt:lpstr>PowerPoint Presentation</vt:lpstr>
      <vt:lpstr>SEKONDER KORUNMADA TIBBİ TEDAVİLER</vt:lpstr>
      <vt:lpstr>SEKONDER KORUMA</vt:lpstr>
      <vt:lpstr>SEKONDER KORUMA</vt:lpstr>
      <vt:lpstr>Antianginal Tedaviler </vt:lpstr>
      <vt:lpstr>Antianginal Tedaviler</vt:lpstr>
      <vt:lpstr>Yan Etkilerin Yönetimi </vt:lpstr>
      <vt:lpstr>REVASKÜLARİZASYON STRATEJİLERİ</vt:lpstr>
      <vt:lpstr>PowerPoint Presentation</vt:lpstr>
      <vt:lpstr>REVASKÜLARİZASYON STRATEJİLERİ</vt:lpstr>
      <vt:lpstr>PowerPoint Presentation</vt:lpstr>
      <vt:lpstr>Perkütan koroner girişimde Sedasyon:</vt:lpstr>
      <vt:lpstr>Karar Verme Süreci </vt:lpstr>
      <vt:lpstr>Hasta Tercihleri </vt:lpstr>
      <vt:lpstr>PowerPoint Presentation</vt:lpstr>
      <vt:lpstr>Gelecek Araştırmalar </vt:lpstr>
      <vt:lpstr>ÖZET:</vt:lpstr>
      <vt:lpstr>ÖZET (devam):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YAŞLIDA KORONER ARTER HASTALIĞI</dc:title>
  <dc:creator>Samim Emet</dc:creator>
  <cp:lastModifiedBy>Burcu Akbalik</cp:lastModifiedBy>
  <cp:revision>67</cp:revision>
  <dcterms:created xsi:type="dcterms:W3CDTF">2024-03-15T21:55:00Z</dcterms:created>
  <dcterms:modified xsi:type="dcterms:W3CDTF">2025-10-16T18:30:45Z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