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7" r:id="rId5"/>
    <p:sldId id="279" r:id="rId6"/>
    <p:sldId id="260" r:id="rId7"/>
    <p:sldId id="261" r:id="rId8"/>
    <p:sldId id="280" r:id="rId9"/>
    <p:sldId id="282" r:id="rId10"/>
    <p:sldId id="262" r:id="rId11"/>
    <p:sldId id="263" r:id="rId12"/>
    <p:sldId id="264" r:id="rId13"/>
    <p:sldId id="290" r:id="rId14"/>
    <p:sldId id="291" r:id="rId15"/>
    <p:sldId id="285" r:id="rId16"/>
    <p:sldId id="286" r:id="rId17"/>
    <p:sldId id="267" r:id="rId18"/>
    <p:sldId id="268" r:id="rId19"/>
    <p:sldId id="287" r:id="rId20"/>
    <p:sldId id="288" r:id="rId21"/>
    <p:sldId id="271" r:id="rId22"/>
    <p:sldId id="272" r:id="rId23"/>
    <p:sldId id="273" r:id="rId24"/>
    <p:sldId id="289" r:id="rId25"/>
    <p:sldId id="274" r:id="rId26"/>
    <p:sldId id="292" r:id="rId2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ustomXml" Target="../customXml/item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0602-0D2F-46C2-9E63-CC2F9745EE02}" type="datetimeFigureOut">
              <a:rPr lang="tr-TR" smtClean="0"/>
              <a:pPr/>
              <a:t>17.10.2025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85E6-0E4E-442D-86F9-470CFEFE5A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0602-0D2F-46C2-9E63-CC2F9745EE02}" type="datetimeFigureOut">
              <a:rPr lang="tr-TR" smtClean="0"/>
              <a:pPr/>
              <a:t>17.10.2025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85E6-0E4E-442D-86F9-470CFEFE5A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0602-0D2F-46C2-9E63-CC2F9745EE02}" type="datetimeFigureOut">
              <a:rPr lang="tr-TR" smtClean="0"/>
              <a:pPr/>
              <a:t>17.10.2025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85E6-0E4E-442D-86F9-470CFEFE5A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0602-0D2F-46C2-9E63-CC2F9745EE02}" type="datetimeFigureOut">
              <a:rPr lang="tr-TR" smtClean="0"/>
              <a:pPr/>
              <a:t>17.10.2025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85E6-0E4E-442D-86F9-470CFEFE5A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0602-0D2F-46C2-9E63-CC2F9745EE02}" type="datetimeFigureOut">
              <a:rPr lang="tr-TR" smtClean="0"/>
              <a:pPr/>
              <a:t>17.10.2025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85E6-0E4E-442D-86F9-470CFEFE5A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0602-0D2F-46C2-9E63-CC2F9745EE02}" type="datetimeFigureOut">
              <a:rPr lang="tr-TR" smtClean="0"/>
              <a:pPr/>
              <a:t>17.10.2025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85E6-0E4E-442D-86F9-470CFEFE5A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0602-0D2F-46C2-9E63-CC2F9745EE02}" type="datetimeFigureOut">
              <a:rPr lang="tr-TR" smtClean="0"/>
              <a:pPr/>
              <a:t>17.10.2025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85E6-0E4E-442D-86F9-470CFEFE5A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0602-0D2F-46C2-9E63-CC2F9745EE02}" type="datetimeFigureOut">
              <a:rPr lang="tr-TR" smtClean="0"/>
              <a:pPr/>
              <a:t>17.10.2025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85E6-0E4E-442D-86F9-470CFEFE5A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0602-0D2F-46C2-9E63-CC2F9745EE02}" type="datetimeFigureOut">
              <a:rPr lang="tr-TR" smtClean="0"/>
              <a:pPr/>
              <a:t>17.10.2025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85E6-0E4E-442D-86F9-470CFEFE5A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0602-0D2F-46C2-9E63-CC2F9745EE02}" type="datetimeFigureOut">
              <a:rPr lang="tr-TR" smtClean="0"/>
              <a:pPr/>
              <a:t>17.10.2025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85E6-0E4E-442D-86F9-470CFEFE5A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80602-0D2F-46C2-9E63-CC2F9745EE02}" type="datetimeFigureOut">
              <a:rPr lang="tr-TR" smtClean="0"/>
              <a:pPr/>
              <a:t>17.10.2025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C85E6-0E4E-442D-86F9-470CFEFE5A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80602-0D2F-46C2-9E63-CC2F9745EE02}" type="datetimeFigureOut">
              <a:rPr lang="tr-TR" smtClean="0"/>
              <a:pPr/>
              <a:t>17.10.2025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C85E6-0E4E-442D-86F9-470CFEFE5AA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tr-TR" b="1" dirty="0"/>
              <a:t>VAKALARLA POLİFARMASİ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>
                <a:solidFill>
                  <a:schemeClr val="tx1"/>
                </a:solidFill>
              </a:rPr>
              <a:t>Doç. Dr. Remzi BAHŞİ</a:t>
            </a:r>
          </a:p>
          <a:p>
            <a:r>
              <a:rPr lang="tr-TR" i="1" dirty="0">
                <a:solidFill>
                  <a:schemeClr val="tx1"/>
                </a:solidFill>
              </a:rPr>
              <a:t>Ankara Üniversitesi Tıp Fakültesi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tr-TR" dirty="0"/>
              <a:t>Takipte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3 ay sonra</a:t>
            </a:r>
            <a:r>
              <a:rPr lang="tr-TR" dirty="0">
                <a:latin typeface="Calibri"/>
                <a:cs typeface="Calibri"/>
              </a:rPr>
              <a:t>→</a:t>
            </a:r>
            <a:r>
              <a:rPr lang="tr-TR" dirty="0" err="1"/>
              <a:t>Glukoz</a:t>
            </a:r>
            <a:r>
              <a:rPr lang="tr-TR" dirty="0">
                <a:latin typeface="Calibri"/>
                <a:cs typeface="Calibri"/>
              </a:rPr>
              <a:t>:1</a:t>
            </a:r>
            <a:r>
              <a:rPr lang="tr-TR" dirty="0"/>
              <a:t>21 mg/</a:t>
            </a:r>
            <a:r>
              <a:rPr lang="tr-TR" dirty="0" err="1"/>
              <a:t>dl</a:t>
            </a:r>
            <a:endParaRPr lang="tr-TR" dirty="0"/>
          </a:p>
          <a:p>
            <a:pPr>
              <a:buNone/>
            </a:pPr>
            <a:r>
              <a:rPr lang="tr-TR" dirty="0"/>
              <a:t>                          Hba1c:%6,5 </a:t>
            </a:r>
          </a:p>
          <a:p>
            <a:pPr>
              <a:buNone/>
            </a:pPr>
            <a:r>
              <a:rPr lang="tr-TR" dirty="0"/>
              <a:t>                          Ü.asit:5,3 mg/</a:t>
            </a:r>
            <a:r>
              <a:rPr lang="tr-TR" dirty="0" err="1"/>
              <a:t>dl</a:t>
            </a:r>
            <a:r>
              <a:rPr lang="tr-TR" dirty="0"/>
              <a:t> </a:t>
            </a:r>
          </a:p>
          <a:p>
            <a:pPr>
              <a:buNone/>
            </a:pPr>
            <a:r>
              <a:rPr lang="tr-TR" dirty="0"/>
              <a:t>                          TSH: 3,5 IU/l</a:t>
            </a:r>
          </a:p>
          <a:p>
            <a:r>
              <a:rPr lang="tr-TR" dirty="0"/>
              <a:t>5,5 yıllık takipte gut atağı Ø</a:t>
            </a:r>
          </a:p>
          <a:p>
            <a:r>
              <a:rPr lang="tr-TR" dirty="0"/>
              <a:t>5,5 yıllık takipte TSH en yüksek 3,7 IU/l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tr-TR" dirty="0"/>
              <a:t>Olgu-3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83 yaş, E</a:t>
            </a:r>
          </a:p>
          <a:p>
            <a:r>
              <a:rPr lang="tr-TR" dirty="0"/>
              <a:t>Şikayet</a:t>
            </a:r>
            <a:r>
              <a:rPr lang="tr-TR" dirty="0">
                <a:latin typeface="Calibri"/>
                <a:cs typeface="Calibri"/>
              </a:rPr>
              <a:t>→</a:t>
            </a:r>
            <a:r>
              <a:rPr lang="tr-TR" dirty="0"/>
              <a:t>görsel </a:t>
            </a:r>
            <a:r>
              <a:rPr lang="tr-TR" dirty="0" err="1"/>
              <a:t>halusinasyonlar</a:t>
            </a:r>
            <a:r>
              <a:rPr lang="tr-TR" dirty="0"/>
              <a:t>,</a:t>
            </a:r>
          </a:p>
          <a:p>
            <a:pPr>
              <a:buNone/>
            </a:pPr>
            <a:r>
              <a:rPr lang="tr-TR" dirty="0"/>
              <a:t>                     </a:t>
            </a:r>
            <a:r>
              <a:rPr lang="tr-TR" dirty="0" err="1"/>
              <a:t>doneptin</a:t>
            </a:r>
            <a:r>
              <a:rPr lang="tr-TR" dirty="0"/>
              <a:t> 5/10, </a:t>
            </a:r>
            <a:r>
              <a:rPr lang="tr-TR" dirty="0" err="1"/>
              <a:t>ketya</a:t>
            </a:r>
            <a:r>
              <a:rPr lang="tr-TR" dirty="0"/>
              <a:t> 25, </a:t>
            </a:r>
            <a:r>
              <a:rPr lang="tr-TR" dirty="0" err="1"/>
              <a:t>nörodol</a:t>
            </a:r>
            <a:r>
              <a:rPr lang="tr-TR" dirty="0"/>
              <a:t> 2*10 damla 10 gündür başlanmış, ilaçlardan sonra </a:t>
            </a:r>
            <a:r>
              <a:rPr lang="tr-TR" dirty="0" err="1"/>
              <a:t>dizartri</a:t>
            </a:r>
            <a:endParaRPr lang="tr-TR" dirty="0"/>
          </a:p>
          <a:p>
            <a:r>
              <a:rPr lang="tr-TR" dirty="0"/>
              <a:t>HT-SVO(15 yıl)-BPH-</a:t>
            </a:r>
            <a:r>
              <a:rPr lang="tr-TR" dirty="0" err="1"/>
              <a:t>Hairy</a:t>
            </a:r>
            <a:r>
              <a:rPr lang="tr-TR" dirty="0"/>
              <a:t> </a:t>
            </a:r>
            <a:r>
              <a:rPr lang="tr-TR" dirty="0" err="1"/>
              <a:t>cell</a:t>
            </a:r>
            <a:r>
              <a:rPr lang="tr-TR" dirty="0"/>
              <a:t> lösemi(2017 </a:t>
            </a:r>
            <a:r>
              <a:rPr lang="tr-TR" dirty="0" err="1"/>
              <a:t>kt</a:t>
            </a:r>
            <a:r>
              <a:rPr lang="tr-TR" dirty="0"/>
              <a:t>+)-Depresyon (15 yıl-</a:t>
            </a:r>
            <a:r>
              <a:rPr lang="tr-TR" dirty="0" err="1"/>
              <a:t>lustral</a:t>
            </a:r>
            <a:r>
              <a:rPr lang="tr-TR" dirty="0"/>
              <a:t>(</a:t>
            </a:r>
            <a:r>
              <a:rPr lang="tr-TR" dirty="0" err="1"/>
              <a:t>sertralin</a:t>
            </a:r>
            <a:r>
              <a:rPr lang="tr-TR" dirty="0"/>
              <a:t>)??)-</a:t>
            </a:r>
            <a:r>
              <a:rPr lang="tr-TR" dirty="0" err="1"/>
              <a:t>Demans</a:t>
            </a:r>
            <a:r>
              <a:rPr lang="tr-TR" dirty="0"/>
              <a:t> (yeni)</a:t>
            </a:r>
          </a:p>
          <a:p>
            <a:r>
              <a:rPr lang="tr-TR" dirty="0"/>
              <a:t>FM</a:t>
            </a:r>
            <a:r>
              <a:rPr lang="tr-TR" dirty="0">
                <a:latin typeface="Calibri"/>
                <a:cs typeface="Calibri"/>
              </a:rPr>
              <a:t>→</a:t>
            </a:r>
            <a:r>
              <a:rPr lang="tr-TR" dirty="0"/>
              <a:t>doğal</a:t>
            </a:r>
          </a:p>
          <a:p>
            <a:r>
              <a:rPr lang="tr-TR" dirty="0"/>
              <a:t>EKG</a:t>
            </a:r>
            <a:r>
              <a:rPr lang="tr-TR" dirty="0">
                <a:latin typeface="Calibri"/>
                <a:cs typeface="Calibri"/>
              </a:rPr>
              <a:t>→</a:t>
            </a:r>
            <a:r>
              <a:rPr lang="tr-TR" dirty="0" err="1"/>
              <a:t>nsr</a:t>
            </a:r>
            <a:r>
              <a:rPr lang="tr-TR" dirty="0"/>
              <a:t> 78/</a:t>
            </a:r>
            <a:r>
              <a:rPr lang="tr-TR" dirty="0" err="1"/>
              <a:t>dk</a:t>
            </a:r>
            <a:r>
              <a:rPr lang="tr-TR" dirty="0"/>
              <a:t>            KB</a:t>
            </a:r>
            <a:r>
              <a:rPr lang="tr-TR" dirty="0">
                <a:latin typeface="Calibri"/>
                <a:cs typeface="Calibri"/>
              </a:rPr>
              <a:t>→</a:t>
            </a:r>
            <a:r>
              <a:rPr lang="tr-TR" dirty="0"/>
              <a:t>129-162/95-67 </a:t>
            </a:r>
            <a:r>
              <a:rPr lang="tr-TR" dirty="0" err="1"/>
              <a:t>mmHG</a:t>
            </a:r>
            <a:endParaRPr lang="tr-TR" dirty="0"/>
          </a:p>
          <a:p>
            <a:r>
              <a:rPr lang="tr-TR" dirty="0" err="1"/>
              <a:t>Lab</a:t>
            </a:r>
            <a:r>
              <a:rPr lang="tr-TR" dirty="0">
                <a:latin typeface="Calibri"/>
                <a:cs typeface="Calibri"/>
              </a:rPr>
              <a:t>→</a:t>
            </a:r>
            <a:r>
              <a:rPr lang="tr-TR" dirty="0" err="1"/>
              <a:t>Hb</a:t>
            </a:r>
            <a:r>
              <a:rPr lang="tr-TR" dirty="0"/>
              <a:t>:11,3 g/</a:t>
            </a:r>
            <a:r>
              <a:rPr lang="tr-TR" dirty="0" err="1"/>
              <a:t>dl</a:t>
            </a:r>
            <a:r>
              <a:rPr lang="tr-TR" dirty="0"/>
              <a:t>        </a:t>
            </a:r>
            <a:r>
              <a:rPr lang="tr-TR" dirty="0" err="1"/>
              <a:t>Ferritin</a:t>
            </a:r>
            <a:r>
              <a:rPr lang="tr-TR" dirty="0"/>
              <a:t>:20 </a:t>
            </a:r>
            <a:r>
              <a:rPr lang="tr-TR" dirty="0" err="1"/>
              <a:t>mcg</a:t>
            </a:r>
            <a:r>
              <a:rPr lang="tr-TR" dirty="0"/>
              <a:t>/l</a:t>
            </a:r>
          </a:p>
          <a:p>
            <a:pPr>
              <a:buNone/>
            </a:pPr>
            <a:r>
              <a:rPr lang="tr-TR" dirty="0"/>
              <a:t>               B12:243 </a:t>
            </a:r>
            <a:r>
              <a:rPr lang="tr-TR" dirty="0" err="1"/>
              <a:t>ng</a:t>
            </a:r>
            <a:r>
              <a:rPr lang="tr-TR" dirty="0"/>
              <a:t>/l       </a:t>
            </a:r>
            <a:r>
              <a:rPr lang="tr-TR" dirty="0" err="1"/>
              <a:t>VitD</a:t>
            </a:r>
            <a:r>
              <a:rPr lang="tr-TR" dirty="0"/>
              <a:t>:6,3 </a:t>
            </a:r>
            <a:r>
              <a:rPr lang="tr-TR" dirty="0" err="1"/>
              <a:t>ng</a:t>
            </a:r>
            <a:r>
              <a:rPr lang="tr-TR" dirty="0"/>
              <a:t>/ml   </a:t>
            </a:r>
          </a:p>
          <a:p>
            <a:pPr>
              <a:buNone/>
            </a:pPr>
            <a:r>
              <a:rPr lang="tr-TR" dirty="0"/>
              <a:t>               LDL:67 mg/</a:t>
            </a:r>
            <a:r>
              <a:rPr lang="tr-TR" dirty="0" err="1"/>
              <a:t>dl</a:t>
            </a:r>
            <a:r>
              <a:rPr lang="tr-TR" dirty="0"/>
              <a:t>       </a:t>
            </a:r>
            <a:r>
              <a:rPr lang="tr-TR" dirty="0" err="1"/>
              <a:t>Kreatinin</a:t>
            </a:r>
            <a:r>
              <a:rPr lang="tr-TR" dirty="0"/>
              <a:t>:1,3 mg/</a:t>
            </a:r>
            <a:r>
              <a:rPr lang="tr-TR" dirty="0" err="1"/>
              <a:t>dl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tr-TR" dirty="0"/>
              <a:t>İlaçlar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Pingel</a:t>
            </a:r>
            <a:r>
              <a:rPr lang="tr-TR" b="1" dirty="0"/>
              <a:t> 75 mg 1*1 </a:t>
            </a:r>
            <a:r>
              <a:rPr lang="tr-TR" dirty="0"/>
              <a:t>(</a:t>
            </a:r>
            <a:r>
              <a:rPr lang="tr-TR" dirty="0" err="1"/>
              <a:t>klopidogrel</a:t>
            </a:r>
            <a:r>
              <a:rPr lang="tr-TR" dirty="0"/>
              <a:t>) </a:t>
            </a:r>
          </a:p>
          <a:p>
            <a:r>
              <a:rPr lang="tr-TR" b="1" dirty="0" err="1"/>
              <a:t>Vastarel</a:t>
            </a:r>
            <a:r>
              <a:rPr lang="tr-TR" b="1" dirty="0"/>
              <a:t> 35 mg 1*1 </a:t>
            </a:r>
            <a:r>
              <a:rPr lang="tr-TR" dirty="0"/>
              <a:t>(</a:t>
            </a:r>
            <a:r>
              <a:rPr lang="tr-TR" dirty="0" err="1"/>
              <a:t>trimetazidin</a:t>
            </a:r>
            <a:r>
              <a:rPr lang="tr-TR" dirty="0"/>
              <a:t>)</a:t>
            </a:r>
          </a:p>
          <a:p>
            <a:r>
              <a:rPr lang="tr-TR" b="1" dirty="0" err="1"/>
              <a:t>Cozaar</a:t>
            </a:r>
            <a:r>
              <a:rPr lang="tr-TR" b="1" dirty="0"/>
              <a:t> 50 mg 1*1 </a:t>
            </a:r>
            <a:r>
              <a:rPr lang="tr-TR" dirty="0"/>
              <a:t>(</a:t>
            </a:r>
            <a:r>
              <a:rPr lang="tr-TR" dirty="0" err="1"/>
              <a:t>losartan</a:t>
            </a:r>
            <a:r>
              <a:rPr lang="tr-TR" dirty="0"/>
              <a:t>)</a:t>
            </a:r>
          </a:p>
          <a:p>
            <a:r>
              <a:rPr lang="tr-TR" b="1" dirty="0" err="1"/>
              <a:t>Xatral</a:t>
            </a:r>
            <a:r>
              <a:rPr lang="tr-TR" b="1" dirty="0"/>
              <a:t> 10 mg 1*1 </a:t>
            </a:r>
            <a:r>
              <a:rPr lang="tr-TR" dirty="0"/>
              <a:t>(</a:t>
            </a:r>
            <a:r>
              <a:rPr lang="tr-TR" dirty="0" err="1"/>
              <a:t>alfuzosin</a:t>
            </a:r>
            <a:r>
              <a:rPr lang="tr-TR" dirty="0"/>
              <a:t>) </a:t>
            </a:r>
          </a:p>
          <a:p>
            <a:r>
              <a:rPr lang="tr-TR" b="1" dirty="0" err="1"/>
              <a:t>Doneptin</a:t>
            </a:r>
            <a:r>
              <a:rPr lang="tr-TR" b="1" dirty="0"/>
              <a:t> 5/10 mg 1*1 </a:t>
            </a:r>
            <a:r>
              <a:rPr lang="tr-TR" dirty="0"/>
              <a:t>(</a:t>
            </a:r>
            <a:r>
              <a:rPr lang="tr-TR" dirty="0" err="1"/>
              <a:t>donepezil</a:t>
            </a:r>
            <a:r>
              <a:rPr lang="tr-TR" dirty="0"/>
              <a:t>/</a:t>
            </a:r>
            <a:r>
              <a:rPr lang="tr-TR" dirty="0" err="1"/>
              <a:t>memantin</a:t>
            </a:r>
            <a:r>
              <a:rPr lang="tr-TR" dirty="0"/>
              <a:t>)</a:t>
            </a:r>
          </a:p>
          <a:p>
            <a:r>
              <a:rPr lang="tr-TR" b="1" dirty="0" err="1"/>
              <a:t>Ketya</a:t>
            </a:r>
            <a:r>
              <a:rPr lang="tr-TR" b="1" dirty="0"/>
              <a:t> 25 mg 1*1 </a:t>
            </a:r>
            <a:r>
              <a:rPr lang="tr-TR" dirty="0"/>
              <a:t>(</a:t>
            </a:r>
            <a:r>
              <a:rPr lang="tr-TR" dirty="0" err="1"/>
              <a:t>ketiapin</a:t>
            </a:r>
            <a:r>
              <a:rPr lang="tr-TR" dirty="0"/>
              <a:t>)</a:t>
            </a:r>
          </a:p>
          <a:p>
            <a:r>
              <a:rPr lang="tr-TR" b="1" dirty="0" err="1"/>
              <a:t>Nörodol</a:t>
            </a:r>
            <a:r>
              <a:rPr lang="tr-TR" b="1" dirty="0"/>
              <a:t>  2mg/ml 2*10 damla </a:t>
            </a:r>
            <a:r>
              <a:rPr lang="tr-TR" dirty="0"/>
              <a:t>(</a:t>
            </a:r>
            <a:r>
              <a:rPr lang="tr-TR" dirty="0" err="1"/>
              <a:t>haloperidol</a:t>
            </a:r>
            <a:r>
              <a:rPr lang="tr-TR" dirty="0"/>
              <a:t>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tr-TR" dirty="0"/>
              <a:t>İlk Dokunuş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 err="1"/>
              <a:t>Pingel</a:t>
            </a:r>
            <a:r>
              <a:rPr lang="tr-TR" b="1" dirty="0"/>
              <a:t> 75 mg 1*1 </a:t>
            </a:r>
            <a:r>
              <a:rPr lang="tr-TR" dirty="0"/>
              <a:t>(</a:t>
            </a:r>
            <a:r>
              <a:rPr lang="tr-TR" dirty="0" err="1"/>
              <a:t>klopidogrel</a:t>
            </a:r>
            <a:r>
              <a:rPr lang="tr-TR" dirty="0"/>
              <a:t>) </a:t>
            </a:r>
          </a:p>
          <a:p>
            <a:r>
              <a:rPr lang="tr-TR" b="1" strike="sngStrike" dirty="0" err="1">
                <a:solidFill>
                  <a:srgbClr val="FF0000"/>
                </a:solidFill>
              </a:rPr>
              <a:t>Vastarel</a:t>
            </a:r>
            <a:r>
              <a:rPr lang="tr-TR" b="1" strike="sngStrike" dirty="0">
                <a:solidFill>
                  <a:srgbClr val="FF0000"/>
                </a:solidFill>
              </a:rPr>
              <a:t> 35 mg 1*1 </a:t>
            </a:r>
            <a:r>
              <a:rPr lang="tr-TR" strike="sngStrike" dirty="0">
                <a:solidFill>
                  <a:srgbClr val="FF0000"/>
                </a:solidFill>
              </a:rPr>
              <a:t>(</a:t>
            </a:r>
            <a:r>
              <a:rPr lang="tr-TR" strike="sngStrike" dirty="0" err="1">
                <a:solidFill>
                  <a:srgbClr val="FF0000"/>
                </a:solidFill>
              </a:rPr>
              <a:t>trimetazidin</a:t>
            </a:r>
            <a:r>
              <a:rPr lang="tr-TR" strike="sngStrike" dirty="0">
                <a:solidFill>
                  <a:srgbClr val="FF0000"/>
                </a:solidFill>
              </a:rPr>
              <a:t>)</a:t>
            </a:r>
          </a:p>
          <a:p>
            <a:r>
              <a:rPr lang="tr-TR" b="1" dirty="0" err="1"/>
              <a:t>Cozaar</a:t>
            </a:r>
            <a:r>
              <a:rPr lang="tr-TR" b="1" dirty="0"/>
              <a:t> 50 mg 1*1 </a:t>
            </a:r>
            <a:r>
              <a:rPr lang="tr-TR" dirty="0"/>
              <a:t>(</a:t>
            </a:r>
            <a:r>
              <a:rPr lang="tr-TR" dirty="0" err="1"/>
              <a:t>losartan</a:t>
            </a:r>
            <a:r>
              <a:rPr lang="tr-TR" dirty="0"/>
              <a:t>)</a:t>
            </a:r>
          </a:p>
          <a:p>
            <a:r>
              <a:rPr lang="tr-TR" b="1" dirty="0" err="1"/>
              <a:t>Xatral</a:t>
            </a:r>
            <a:r>
              <a:rPr lang="tr-TR" b="1" dirty="0"/>
              <a:t> 10 mg 1*1 </a:t>
            </a:r>
            <a:r>
              <a:rPr lang="tr-TR" dirty="0"/>
              <a:t>(</a:t>
            </a:r>
            <a:r>
              <a:rPr lang="tr-TR" dirty="0" err="1"/>
              <a:t>alfuzosin</a:t>
            </a:r>
            <a:r>
              <a:rPr lang="tr-TR" dirty="0"/>
              <a:t>) </a:t>
            </a:r>
          </a:p>
          <a:p>
            <a:r>
              <a:rPr lang="tr-TR" b="1" strike="sngStrike" dirty="0" err="1">
                <a:solidFill>
                  <a:srgbClr val="FF0000"/>
                </a:solidFill>
              </a:rPr>
              <a:t>Doneptin</a:t>
            </a:r>
            <a:r>
              <a:rPr lang="tr-TR" b="1" strike="sngStrike" dirty="0">
                <a:solidFill>
                  <a:srgbClr val="FF0000"/>
                </a:solidFill>
              </a:rPr>
              <a:t> 5/10 mg 1*1 </a:t>
            </a:r>
            <a:r>
              <a:rPr lang="tr-TR" strike="sngStrike" dirty="0">
                <a:solidFill>
                  <a:srgbClr val="FF0000"/>
                </a:solidFill>
              </a:rPr>
              <a:t>(</a:t>
            </a:r>
            <a:r>
              <a:rPr lang="tr-TR" strike="sngStrike" dirty="0" err="1">
                <a:solidFill>
                  <a:srgbClr val="FF0000"/>
                </a:solidFill>
              </a:rPr>
              <a:t>donepezil</a:t>
            </a:r>
            <a:r>
              <a:rPr lang="tr-TR" strike="sngStrike" dirty="0">
                <a:solidFill>
                  <a:srgbClr val="FF0000"/>
                </a:solidFill>
              </a:rPr>
              <a:t>/</a:t>
            </a:r>
            <a:r>
              <a:rPr lang="tr-TR" strike="sngStrike" dirty="0" err="1">
                <a:solidFill>
                  <a:srgbClr val="FF0000"/>
                </a:solidFill>
              </a:rPr>
              <a:t>memantin</a:t>
            </a:r>
            <a:r>
              <a:rPr lang="tr-TR" strike="sngStrike" dirty="0">
                <a:solidFill>
                  <a:srgbClr val="FF0000"/>
                </a:solidFill>
              </a:rPr>
              <a:t>)</a:t>
            </a:r>
          </a:p>
          <a:p>
            <a:r>
              <a:rPr lang="tr-TR" b="1" dirty="0" err="1"/>
              <a:t>Ketya</a:t>
            </a:r>
            <a:r>
              <a:rPr lang="tr-TR" b="1" dirty="0"/>
              <a:t> 25 mg 1*1 </a:t>
            </a:r>
            <a:r>
              <a:rPr lang="tr-TR" dirty="0"/>
              <a:t>(</a:t>
            </a:r>
            <a:r>
              <a:rPr lang="tr-TR" dirty="0" err="1"/>
              <a:t>ketiapin</a:t>
            </a:r>
            <a:r>
              <a:rPr lang="tr-TR" dirty="0"/>
              <a:t>)</a:t>
            </a:r>
          </a:p>
          <a:p>
            <a:r>
              <a:rPr lang="tr-TR" b="1" strike="sngStrike" dirty="0" err="1">
                <a:solidFill>
                  <a:srgbClr val="FF0000"/>
                </a:solidFill>
              </a:rPr>
              <a:t>Nörodol</a:t>
            </a:r>
            <a:r>
              <a:rPr lang="tr-TR" b="1" strike="sngStrike" dirty="0">
                <a:solidFill>
                  <a:srgbClr val="FF0000"/>
                </a:solidFill>
              </a:rPr>
              <a:t>  2mg/ml 2*10 damla </a:t>
            </a:r>
            <a:r>
              <a:rPr lang="tr-TR" strike="sngStrike" dirty="0">
                <a:solidFill>
                  <a:srgbClr val="FF0000"/>
                </a:solidFill>
              </a:rPr>
              <a:t>(</a:t>
            </a:r>
            <a:r>
              <a:rPr lang="tr-TR" strike="sngStrike" dirty="0" err="1">
                <a:solidFill>
                  <a:srgbClr val="FF0000"/>
                </a:solidFill>
              </a:rPr>
              <a:t>haloperidol</a:t>
            </a:r>
            <a:r>
              <a:rPr lang="tr-TR" strike="sngStrike" dirty="0">
                <a:solidFill>
                  <a:srgbClr val="FF0000"/>
                </a:solidFill>
              </a:rPr>
              <a:t>)</a:t>
            </a:r>
          </a:p>
          <a:p>
            <a:r>
              <a:rPr lang="tr-TR" b="1" dirty="0" err="1">
                <a:solidFill>
                  <a:srgbClr val="FF0000"/>
                </a:solidFill>
              </a:rPr>
              <a:t>Mirtazapin</a:t>
            </a:r>
            <a:r>
              <a:rPr lang="tr-TR" b="1" dirty="0">
                <a:solidFill>
                  <a:srgbClr val="FF0000"/>
                </a:solidFill>
              </a:rPr>
              <a:t> 15 mg 1*1, </a:t>
            </a:r>
            <a:r>
              <a:rPr lang="tr-TR" b="1" dirty="0" err="1">
                <a:solidFill>
                  <a:srgbClr val="FF0000"/>
                </a:solidFill>
              </a:rPr>
              <a:t>rivastigmin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err="1">
                <a:solidFill>
                  <a:srgbClr val="FF0000"/>
                </a:solidFill>
              </a:rPr>
              <a:t>patch</a:t>
            </a:r>
            <a:r>
              <a:rPr lang="tr-TR" b="1" dirty="0">
                <a:solidFill>
                  <a:srgbClr val="FF0000"/>
                </a:solidFill>
              </a:rPr>
              <a:t> 1*5, </a:t>
            </a:r>
            <a:r>
              <a:rPr lang="tr-TR" b="1" dirty="0" err="1">
                <a:solidFill>
                  <a:srgbClr val="FF0000"/>
                </a:solidFill>
              </a:rPr>
              <a:t>lerkanidipin</a:t>
            </a:r>
            <a:r>
              <a:rPr lang="tr-TR" b="1" dirty="0">
                <a:solidFill>
                  <a:srgbClr val="FF0000"/>
                </a:solidFill>
              </a:rPr>
              <a:t> 20 mg 1*1, </a:t>
            </a:r>
            <a:r>
              <a:rPr lang="tr-TR" b="1" dirty="0" err="1">
                <a:solidFill>
                  <a:srgbClr val="FF0000"/>
                </a:solidFill>
              </a:rPr>
              <a:t>VitD</a:t>
            </a:r>
            <a:r>
              <a:rPr lang="tr-TR" b="1" dirty="0">
                <a:solidFill>
                  <a:srgbClr val="FF0000"/>
                </a:solidFill>
              </a:rPr>
              <a:t> 20 bin/</a:t>
            </a:r>
            <a:r>
              <a:rPr lang="tr-TR" b="1" dirty="0" err="1">
                <a:solidFill>
                  <a:srgbClr val="FF0000"/>
                </a:solidFill>
              </a:rPr>
              <a:t>hfda</a:t>
            </a:r>
            <a:r>
              <a:rPr lang="tr-TR" b="1" dirty="0">
                <a:solidFill>
                  <a:srgbClr val="FF0000"/>
                </a:solidFill>
              </a:rPr>
              <a:t> 2, b1-b6-b12 1*1, 1000 mg demir </a:t>
            </a:r>
            <a:r>
              <a:rPr lang="tr-TR" b="1" dirty="0" err="1">
                <a:solidFill>
                  <a:srgbClr val="FF0000"/>
                </a:solidFill>
              </a:rPr>
              <a:t>karboksimaltoz</a:t>
            </a:r>
            <a:r>
              <a:rPr lang="tr-TR" b="1" dirty="0">
                <a:solidFill>
                  <a:srgbClr val="FF0000"/>
                </a:solidFill>
              </a:rPr>
              <a:t> iv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tr-TR" dirty="0"/>
              <a:t>1 ay sonra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 err="1"/>
              <a:t>Pingel</a:t>
            </a:r>
            <a:r>
              <a:rPr lang="tr-TR" b="1" dirty="0"/>
              <a:t> 75 mg 1*1 </a:t>
            </a:r>
            <a:r>
              <a:rPr lang="tr-TR" dirty="0"/>
              <a:t>(</a:t>
            </a:r>
            <a:r>
              <a:rPr lang="tr-TR" dirty="0" err="1"/>
              <a:t>klopidogrel</a:t>
            </a:r>
            <a:r>
              <a:rPr lang="tr-TR" dirty="0"/>
              <a:t>) </a:t>
            </a:r>
          </a:p>
          <a:p>
            <a:r>
              <a:rPr lang="tr-TR" b="1" strike="sngStrike" dirty="0" err="1">
                <a:solidFill>
                  <a:srgbClr val="FF0000"/>
                </a:solidFill>
              </a:rPr>
              <a:t>Vastarel</a:t>
            </a:r>
            <a:r>
              <a:rPr lang="tr-TR" b="1" strike="sngStrike" dirty="0">
                <a:solidFill>
                  <a:srgbClr val="FF0000"/>
                </a:solidFill>
              </a:rPr>
              <a:t> 35 mg 1*1 </a:t>
            </a:r>
            <a:r>
              <a:rPr lang="tr-TR" strike="sngStrike" dirty="0">
                <a:solidFill>
                  <a:srgbClr val="FF0000"/>
                </a:solidFill>
              </a:rPr>
              <a:t>(</a:t>
            </a:r>
            <a:r>
              <a:rPr lang="tr-TR" strike="sngStrike" dirty="0" err="1">
                <a:solidFill>
                  <a:srgbClr val="FF0000"/>
                </a:solidFill>
              </a:rPr>
              <a:t>trimetazidin</a:t>
            </a:r>
            <a:r>
              <a:rPr lang="tr-TR" strike="sngStrike" dirty="0">
                <a:solidFill>
                  <a:srgbClr val="FF0000"/>
                </a:solidFill>
              </a:rPr>
              <a:t>)</a:t>
            </a:r>
          </a:p>
          <a:p>
            <a:r>
              <a:rPr lang="tr-TR" b="1" dirty="0" err="1"/>
              <a:t>Cozaar</a:t>
            </a:r>
            <a:r>
              <a:rPr lang="tr-TR" b="1" dirty="0"/>
              <a:t> 50 mg 1*1 </a:t>
            </a:r>
            <a:r>
              <a:rPr lang="tr-TR" dirty="0"/>
              <a:t>(</a:t>
            </a:r>
            <a:r>
              <a:rPr lang="tr-TR" dirty="0" err="1"/>
              <a:t>losartan</a:t>
            </a:r>
            <a:r>
              <a:rPr lang="tr-TR" dirty="0"/>
              <a:t>)</a:t>
            </a:r>
          </a:p>
          <a:p>
            <a:r>
              <a:rPr lang="tr-TR" b="1" dirty="0" err="1"/>
              <a:t>Xatral</a:t>
            </a:r>
            <a:r>
              <a:rPr lang="tr-TR" b="1" dirty="0"/>
              <a:t> 10 mg 1*1 </a:t>
            </a:r>
            <a:r>
              <a:rPr lang="tr-TR" dirty="0"/>
              <a:t>(</a:t>
            </a:r>
            <a:r>
              <a:rPr lang="tr-TR" dirty="0" err="1"/>
              <a:t>alfuzosin</a:t>
            </a:r>
            <a:r>
              <a:rPr lang="tr-TR" dirty="0"/>
              <a:t>) </a:t>
            </a:r>
          </a:p>
          <a:p>
            <a:r>
              <a:rPr lang="tr-TR" b="1" strike="sngStrike" dirty="0" err="1">
                <a:solidFill>
                  <a:srgbClr val="FF0000"/>
                </a:solidFill>
              </a:rPr>
              <a:t>Doneptin</a:t>
            </a:r>
            <a:r>
              <a:rPr lang="tr-TR" b="1" strike="sngStrike" dirty="0">
                <a:solidFill>
                  <a:srgbClr val="FF0000"/>
                </a:solidFill>
              </a:rPr>
              <a:t> 5/10 mg 1*1 </a:t>
            </a:r>
            <a:r>
              <a:rPr lang="tr-TR" strike="sngStrike" dirty="0">
                <a:solidFill>
                  <a:srgbClr val="FF0000"/>
                </a:solidFill>
              </a:rPr>
              <a:t>(</a:t>
            </a:r>
            <a:r>
              <a:rPr lang="tr-TR" strike="sngStrike" dirty="0" err="1">
                <a:solidFill>
                  <a:srgbClr val="FF0000"/>
                </a:solidFill>
              </a:rPr>
              <a:t>donepezil</a:t>
            </a:r>
            <a:r>
              <a:rPr lang="tr-TR" strike="sngStrike" dirty="0">
                <a:solidFill>
                  <a:srgbClr val="FF0000"/>
                </a:solidFill>
              </a:rPr>
              <a:t>/</a:t>
            </a:r>
            <a:r>
              <a:rPr lang="tr-TR" strike="sngStrike" dirty="0" err="1">
                <a:solidFill>
                  <a:srgbClr val="FF0000"/>
                </a:solidFill>
              </a:rPr>
              <a:t>memantin</a:t>
            </a:r>
            <a:r>
              <a:rPr lang="tr-TR" strike="sngStrike" dirty="0">
                <a:solidFill>
                  <a:srgbClr val="FF0000"/>
                </a:solidFill>
              </a:rPr>
              <a:t>)</a:t>
            </a:r>
          </a:p>
          <a:p>
            <a:r>
              <a:rPr lang="tr-TR" b="1" strike="sngStrike" dirty="0" err="1">
                <a:solidFill>
                  <a:schemeClr val="accent1"/>
                </a:solidFill>
              </a:rPr>
              <a:t>Ketya</a:t>
            </a:r>
            <a:r>
              <a:rPr lang="tr-TR" b="1" strike="sngStrike" dirty="0">
                <a:solidFill>
                  <a:schemeClr val="accent1"/>
                </a:solidFill>
              </a:rPr>
              <a:t> 25 mg 1*1 </a:t>
            </a:r>
            <a:r>
              <a:rPr lang="tr-TR" strike="sngStrike" dirty="0">
                <a:solidFill>
                  <a:schemeClr val="accent1"/>
                </a:solidFill>
              </a:rPr>
              <a:t>(</a:t>
            </a:r>
            <a:r>
              <a:rPr lang="tr-TR" strike="sngStrike" dirty="0" err="1">
                <a:solidFill>
                  <a:schemeClr val="accent1"/>
                </a:solidFill>
              </a:rPr>
              <a:t>ketiapin</a:t>
            </a:r>
            <a:r>
              <a:rPr lang="tr-TR" strike="sngStrike" dirty="0">
                <a:solidFill>
                  <a:schemeClr val="accent1"/>
                </a:solidFill>
              </a:rPr>
              <a:t>)</a:t>
            </a:r>
          </a:p>
          <a:p>
            <a:r>
              <a:rPr lang="tr-TR" b="1" strike="sngStrike" dirty="0" err="1">
                <a:solidFill>
                  <a:srgbClr val="FF0000"/>
                </a:solidFill>
              </a:rPr>
              <a:t>Nörodol</a:t>
            </a:r>
            <a:r>
              <a:rPr lang="tr-TR" b="1" strike="sngStrike" dirty="0">
                <a:solidFill>
                  <a:srgbClr val="FF0000"/>
                </a:solidFill>
              </a:rPr>
              <a:t>  2mg/ml 2*10 damla </a:t>
            </a:r>
            <a:r>
              <a:rPr lang="tr-TR" strike="sngStrike" dirty="0">
                <a:solidFill>
                  <a:srgbClr val="FF0000"/>
                </a:solidFill>
              </a:rPr>
              <a:t>(</a:t>
            </a:r>
            <a:r>
              <a:rPr lang="tr-TR" strike="sngStrike" dirty="0" err="1">
                <a:solidFill>
                  <a:srgbClr val="FF0000"/>
                </a:solidFill>
              </a:rPr>
              <a:t>haloperidol</a:t>
            </a:r>
            <a:r>
              <a:rPr lang="tr-TR" strike="sngStrike" dirty="0">
                <a:solidFill>
                  <a:srgbClr val="FF0000"/>
                </a:solidFill>
              </a:rPr>
              <a:t>)</a:t>
            </a:r>
          </a:p>
          <a:p>
            <a:r>
              <a:rPr lang="tr-TR" b="1" dirty="0" err="1"/>
              <a:t>Mirtazapin</a:t>
            </a:r>
            <a:r>
              <a:rPr lang="tr-TR" b="1" dirty="0"/>
              <a:t> 15 mg 1*1, </a:t>
            </a:r>
            <a:r>
              <a:rPr lang="tr-TR" b="1" dirty="0" err="1">
                <a:solidFill>
                  <a:schemeClr val="accent1"/>
                </a:solidFill>
              </a:rPr>
              <a:t>rivastigmin</a:t>
            </a:r>
            <a:r>
              <a:rPr lang="tr-TR" b="1" dirty="0">
                <a:solidFill>
                  <a:schemeClr val="accent1"/>
                </a:solidFill>
              </a:rPr>
              <a:t> </a:t>
            </a:r>
            <a:r>
              <a:rPr lang="tr-TR" b="1" dirty="0" err="1">
                <a:solidFill>
                  <a:schemeClr val="accent1"/>
                </a:solidFill>
              </a:rPr>
              <a:t>patch</a:t>
            </a:r>
            <a:r>
              <a:rPr lang="tr-TR" b="1" dirty="0">
                <a:solidFill>
                  <a:schemeClr val="accent1"/>
                </a:solidFill>
              </a:rPr>
              <a:t> 1*10</a:t>
            </a:r>
            <a:r>
              <a:rPr lang="tr-TR" b="1" dirty="0">
                <a:solidFill>
                  <a:srgbClr val="0070C0"/>
                </a:solidFill>
              </a:rPr>
              <a:t>,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err="1"/>
              <a:t>lerkanidipin</a:t>
            </a:r>
            <a:r>
              <a:rPr lang="tr-TR" b="1" dirty="0"/>
              <a:t> 20 mg 1*1, </a:t>
            </a:r>
            <a:r>
              <a:rPr lang="tr-TR" b="1" dirty="0" err="1"/>
              <a:t>VitD</a:t>
            </a:r>
            <a:r>
              <a:rPr lang="tr-TR" b="1" dirty="0"/>
              <a:t> 20 bin/</a:t>
            </a:r>
            <a:r>
              <a:rPr lang="tr-TR" b="1" dirty="0" err="1"/>
              <a:t>hfda</a:t>
            </a:r>
            <a:r>
              <a:rPr lang="tr-TR" b="1" dirty="0"/>
              <a:t> 2, b1-b6-b12 1*1, </a:t>
            </a:r>
            <a:r>
              <a:rPr lang="tr-TR" b="1" strike="sngStrike" dirty="0">
                <a:solidFill>
                  <a:schemeClr val="accent1"/>
                </a:solidFill>
              </a:rPr>
              <a:t>1000 mg demir </a:t>
            </a:r>
            <a:r>
              <a:rPr lang="tr-TR" b="1" strike="sngStrike" dirty="0" err="1">
                <a:solidFill>
                  <a:schemeClr val="accent1"/>
                </a:solidFill>
              </a:rPr>
              <a:t>karboksimaltoz</a:t>
            </a:r>
            <a:r>
              <a:rPr lang="tr-TR" b="1" strike="sngStrike" dirty="0">
                <a:solidFill>
                  <a:schemeClr val="accent1"/>
                </a:solidFill>
              </a:rPr>
              <a:t> iv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tr-TR" dirty="0"/>
              <a:t>4 ay sonra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Görsel </a:t>
            </a:r>
            <a:r>
              <a:rPr lang="tr-TR" dirty="0" err="1"/>
              <a:t>halusinasyonlar</a:t>
            </a:r>
            <a:r>
              <a:rPr lang="tr-TR" dirty="0"/>
              <a:t> 2 aydır  tekrar başlamış</a:t>
            </a:r>
          </a:p>
          <a:p>
            <a:r>
              <a:rPr lang="tr-TR" dirty="0"/>
              <a:t>FM ve </a:t>
            </a:r>
            <a:r>
              <a:rPr lang="tr-TR" dirty="0" err="1"/>
              <a:t>Lab</a:t>
            </a:r>
            <a:r>
              <a:rPr lang="tr-TR" dirty="0">
                <a:latin typeface="Calibri"/>
                <a:cs typeface="Calibri"/>
              </a:rPr>
              <a:t>→</a:t>
            </a:r>
            <a:r>
              <a:rPr lang="tr-TR" dirty="0"/>
              <a:t>patoloji yok</a:t>
            </a:r>
          </a:p>
          <a:p>
            <a:r>
              <a:rPr lang="tr-TR" dirty="0"/>
              <a:t>Yanındaki ilaçlar son kontroldeki ilaçlar</a:t>
            </a:r>
          </a:p>
          <a:p>
            <a:r>
              <a:rPr lang="tr-TR" dirty="0" err="1"/>
              <a:t>Medulla</a:t>
            </a:r>
            <a:r>
              <a:rPr lang="tr-TR" dirty="0">
                <a:latin typeface="Calibri"/>
                <a:cs typeface="Calibri"/>
              </a:rPr>
              <a:t>→</a:t>
            </a:r>
            <a:r>
              <a:rPr lang="tr-TR" dirty="0" err="1">
                <a:latin typeface="Calibri"/>
                <a:cs typeface="Calibri"/>
              </a:rPr>
              <a:t>Mictonorm</a:t>
            </a:r>
            <a:r>
              <a:rPr lang="tr-TR" dirty="0">
                <a:latin typeface="Calibri"/>
                <a:cs typeface="Calibri"/>
              </a:rPr>
              <a:t> </a:t>
            </a:r>
            <a:r>
              <a:rPr lang="tr-TR" dirty="0" err="1">
                <a:latin typeface="Calibri"/>
                <a:cs typeface="Calibri"/>
              </a:rPr>
              <a:t>sr</a:t>
            </a:r>
            <a:r>
              <a:rPr lang="tr-TR" dirty="0">
                <a:latin typeface="Calibri"/>
                <a:cs typeface="Calibri"/>
              </a:rPr>
              <a:t> 30 mg (</a:t>
            </a:r>
            <a:r>
              <a:rPr lang="tr-TR" dirty="0" err="1">
                <a:latin typeface="Calibri"/>
                <a:cs typeface="Calibri"/>
              </a:rPr>
              <a:t>propiverin</a:t>
            </a:r>
            <a:r>
              <a:rPr lang="tr-TR" dirty="0">
                <a:latin typeface="Calibri"/>
                <a:cs typeface="Calibri"/>
              </a:rPr>
              <a:t>)</a:t>
            </a:r>
          </a:p>
          <a:p>
            <a:r>
              <a:rPr lang="tr-TR" dirty="0" err="1">
                <a:solidFill>
                  <a:srgbClr val="FF0000"/>
                </a:solidFill>
                <a:latin typeface="Calibri"/>
                <a:cs typeface="Calibri"/>
              </a:rPr>
              <a:t>Mictonorm</a:t>
            </a:r>
            <a:r>
              <a:rPr lang="tr-TR" dirty="0">
                <a:solidFill>
                  <a:srgbClr val="FF0000"/>
                </a:solidFill>
                <a:latin typeface="Calibri"/>
                <a:cs typeface="Calibri"/>
              </a:rPr>
              <a:t> kesildi, </a:t>
            </a:r>
            <a:r>
              <a:rPr lang="tr-TR" dirty="0" err="1">
                <a:solidFill>
                  <a:srgbClr val="FF0000"/>
                </a:solidFill>
                <a:latin typeface="Calibri"/>
                <a:cs typeface="Calibri"/>
              </a:rPr>
              <a:t>ketya</a:t>
            </a:r>
            <a:r>
              <a:rPr lang="tr-TR" dirty="0">
                <a:solidFill>
                  <a:srgbClr val="FF0000"/>
                </a:solidFill>
                <a:latin typeface="Calibri"/>
                <a:cs typeface="Calibri"/>
              </a:rPr>
              <a:t> 25 1*yarım başlandı</a:t>
            </a:r>
            <a:endParaRPr lang="tr-TR" dirty="0">
              <a:solidFill>
                <a:srgbClr val="FF0000"/>
              </a:solidFill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tr-TR" dirty="0"/>
              <a:t>6 ay sonra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Halusinasyon</a:t>
            </a:r>
            <a:r>
              <a:rPr lang="tr-TR" dirty="0"/>
              <a:t> hiç olmamış, bazen agresiflik ve uyku problemi için ayda birkaç kez </a:t>
            </a:r>
            <a:r>
              <a:rPr lang="tr-TR" dirty="0" err="1"/>
              <a:t>ketya</a:t>
            </a:r>
            <a:r>
              <a:rPr lang="tr-TR" dirty="0"/>
              <a:t> kullanmışlar</a:t>
            </a:r>
            <a:r>
              <a:rPr lang="tr-TR" dirty="0">
                <a:latin typeface="Calibri"/>
                <a:cs typeface="Calibri"/>
              </a:rPr>
              <a:t>→</a:t>
            </a:r>
            <a:r>
              <a:rPr lang="tr-TR" dirty="0" err="1">
                <a:solidFill>
                  <a:srgbClr val="FF0000"/>
                </a:solidFill>
                <a:latin typeface="Calibri"/>
                <a:cs typeface="Calibri"/>
              </a:rPr>
              <a:t>mirtazapin</a:t>
            </a:r>
            <a:r>
              <a:rPr lang="tr-TR" dirty="0">
                <a:solidFill>
                  <a:srgbClr val="FF0000"/>
                </a:solidFill>
              </a:rPr>
              <a:t> 1*30 mg çıkıldı</a:t>
            </a:r>
          </a:p>
          <a:p>
            <a:r>
              <a:rPr lang="tr-TR" dirty="0"/>
              <a:t>1 ay sonra kontrolde </a:t>
            </a:r>
            <a:r>
              <a:rPr lang="tr-TR" dirty="0" err="1"/>
              <a:t>memantin</a:t>
            </a:r>
            <a:r>
              <a:rPr lang="tr-TR" dirty="0"/>
              <a:t> ekleme planı</a:t>
            </a:r>
          </a:p>
          <a:p>
            <a:r>
              <a:rPr lang="tr-TR" dirty="0"/>
              <a:t>2 ay sonra hasta </a:t>
            </a:r>
            <a:r>
              <a:rPr lang="tr-TR" dirty="0" err="1"/>
              <a:t>Covid</a:t>
            </a:r>
            <a:r>
              <a:rPr lang="tr-TR" dirty="0"/>
              <a:t>-19 ile </a:t>
            </a:r>
            <a:r>
              <a:rPr lang="tr-TR" dirty="0" err="1"/>
              <a:t>exitus</a:t>
            </a:r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tr-TR" dirty="0"/>
              <a:t>Olgu-4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/>
              <a:t>78 yaş, E</a:t>
            </a:r>
          </a:p>
          <a:p>
            <a:r>
              <a:rPr lang="tr-TR" dirty="0"/>
              <a:t>Şikayet</a:t>
            </a:r>
            <a:r>
              <a:rPr lang="tr-TR" dirty="0">
                <a:latin typeface="Calibri"/>
                <a:cs typeface="Calibri"/>
              </a:rPr>
              <a:t>→</a:t>
            </a:r>
            <a:r>
              <a:rPr lang="tr-TR" dirty="0"/>
              <a:t>ishal (5 ay) , endoskopi-</a:t>
            </a:r>
            <a:r>
              <a:rPr lang="tr-TR" dirty="0" err="1"/>
              <a:t>kolonoskopi</a:t>
            </a:r>
            <a:r>
              <a:rPr lang="tr-TR" dirty="0"/>
              <a:t>-kontrastlı abdomen tomografide patoloji yok</a:t>
            </a:r>
          </a:p>
          <a:p>
            <a:pPr>
              <a:buNone/>
            </a:pPr>
            <a:r>
              <a:rPr lang="tr-TR" dirty="0"/>
              <a:t>                  </a:t>
            </a:r>
            <a:r>
              <a:rPr lang="tr-TR" dirty="0">
                <a:latin typeface="Calibri"/>
                <a:cs typeface="Calibri"/>
              </a:rPr>
              <a:t>→iştah azalmış, kilo kaybı olmuş (ölçüm yok), 1 aydır </a:t>
            </a:r>
            <a:r>
              <a:rPr lang="tr-TR" dirty="0" err="1">
                <a:latin typeface="Calibri"/>
                <a:cs typeface="Calibri"/>
              </a:rPr>
              <a:t>resource</a:t>
            </a:r>
            <a:r>
              <a:rPr lang="tr-TR" dirty="0">
                <a:latin typeface="Calibri"/>
                <a:cs typeface="Calibri"/>
              </a:rPr>
              <a:t> </a:t>
            </a:r>
            <a:r>
              <a:rPr lang="tr-TR" dirty="0" err="1">
                <a:latin typeface="Calibri"/>
                <a:cs typeface="Calibri"/>
              </a:rPr>
              <a:t>diabet</a:t>
            </a:r>
            <a:r>
              <a:rPr lang="tr-TR" dirty="0">
                <a:latin typeface="Calibri"/>
                <a:cs typeface="Calibri"/>
              </a:rPr>
              <a:t> 1-2 tane tüketiyor</a:t>
            </a:r>
          </a:p>
          <a:p>
            <a:pPr>
              <a:buNone/>
            </a:pPr>
            <a:r>
              <a:rPr lang="tr-TR" dirty="0">
                <a:latin typeface="Calibri"/>
                <a:cs typeface="Calibri"/>
              </a:rPr>
              <a:t>                  →görsel </a:t>
            </a:r>
            <a:r>
              <a:rPr lang="tr-TR" dirty="0" err="1">
                <a:latin typeface="Calibri"/>
                <a:cs typeface="Calibri"/>
              </a:rPr>
              <a:t>halusinasyonlar</a:t>
            </a:r>
            <a:r>
              <a:rPr lang="tr-TR" dirty="0">
                <a:latin typeface="Calibri"/>
                <a:cs typeface="Calibri"/>
              </a:rPr>
              <a:t> ara ara, </a:t>
            </a:r>
            <a:r>
              <a:rPr lang="tr-TR" dirty="0" err="1">
                <a:latin typeface="Calibri"/>
                <a:cs typeface="Calibri"/>
              </a:rPr>
              <a:t>ketiapine</a:t>
            </a:r>
            <a:r>
              <a:rPr lang="tr-TR" dirty="0">
                <a:latin typeface="Calibri"/>
                <a:cs typeface="Calibri"/>
              </a:rPr>
              <a:t> yanıtlı, kullanmayınca tekrarlıyor-uyuyamıyormuş</a:t>
            </a:r>
            <a:endParaRPr lang="tr-TR" dirty="0"/>
          </a:p>
          <a:p>
            <a:r>
              <a:rPr lang="tr-TR" dirty="0"/>
              <a:t>DM-FMF-Parkinson-Alzheimer (2 yıl)-BPH</a:t>
            </a:r>
          </a:p>
          <a:p>
            <a:r>
              <a:rPr lang="tr-TR" dirty="0"/>
              <a:t>EKG</a:t>
            </a:r>
            <a:r>
              <a:rPr lang="tr-TR" dirty="0">
                <a:latin typeface="Calibri"/>
                <a:cs typeface="Calibri"/>
              </a:rPr>
              <a:t>→</a:t>
            </a:r>
            <a:r>
              <a:rPr lang="tr-TR" dirty="0" err="1"/>
              <a:t>nsr</a:t>
            </a:r>
            <a:r>
              <a:rPr lang="tr-TR" dirty="0"/>
              <a:t> 83/</a:t>
            </a:r>
            <a:r>
              <a:rPr lang="tr-TR" dirty="0" err="1"/>
              <a:t>dk</a:t>
            </a:r>
            <a:r>
              <a:rPr lang="tr-TR" dirty="0"/>
              <a:t>                      FM</a:t>
            </a:r>
            <a:r>
              <a:rPr lang="tr-TR" dirty="0">
                <a:latin typeface="Calibri"/>
                <a:cs typeface="Calibri"/>
              </a:rPr>
              <a:t>→</a:t>
            </a:r>
            <a:r>
              <a:rPr lang="tr-TR" dirty="0" err="1">
                <a:latin typeface="Calibri"/>
                <a:cs typeface="Calibri"/>
              </a:rPr>
              <a:t>sarkopenik</a:t>
            </a:r>
            <a:endParaRPr lang="tr-TR" dirty="0"/>
          </a:p>
          <a:p>
            <a:r>
              <a:rPr lang="tr-TR" dirty="0" err="1"/>
              <a:t>Lab</a:t>
            </a:r>
            <a:r>
              <a:rPr lang="tr-TR" dirty="0">
                <a:latin typeface="Calibri"/>
                <a:cs typeface="Calibri"/>
              </a:rPr>
              <a:t>→</a:t>
            </a:r>
            <a:r>
              <a:rPr lang="tr-TR" dirty="0" err="1"/>
              <a:t>Hb</a:t>
            </a:r>
            <a:r>
              <a:rPr lang="tr-TR" dirty="0"/>
              <a:t>:10,1 g/</a:t>
            </a:r>
            <a:r>
              <a:rPr lang="tr-TR" dirty="0" err="1"/>
              <a:t>dl</a:t>
            </a:r>
            <a:r>
              <a:rPr lang="tr-TR" dirty="0"/>
              <a:t>                  </a:t>
            </a:r>
            <a:r>
              <a:rPr lang="tr-TR" dirty="0" err="1"/>
              <a:t>Ferritin</a:t>
            </a:r>
            <a:r>
              <a:rPr lang="tr-TR" dirty="0"/>
              <a:t>:45 </a:t>
            </a:r>
            <a:r>
              <a:rPr lang="tr-TR" dirty="0" err="1"/>
              <a:t>ng</a:t>
            </a:r>
            <a:r>
              <a:rPr lang="tr-TR" dirty="0"/>
              <a:t>/ml</a:t>
            </a:r>
          </a:p>
          <a:p>
            <a:pPr>
              <a:buNone/>
            </a:pPr>
            <a:r>
              <a:rPr lang="tr-TR" dirty="0"/>
              <a:t>               </a:t>
            </a:r>
            <a:r>
              <a:rPr lang="tr-TR" dirty="0" err="1"/>
              <a:t>Kreatinin</a:t>
            </a:r>
            <a:r>
              <a:rPr lang="tr-TR" dirty="0"/>
              <a:t>:0,8 mg/</a:t>
            </a:r>
            <a:r>
              <a:rPr lang="tr-TR" dirty="0" err="1"/>
              <a:t>dl</a:t>
            </a:r>
            <a:r>
              <a:rPr lang="tr-TR" dirty="0"/>
              <a:t>     CRP:42 mg/</a:t>
            </a:r>
            <a:r>
              <a:rPr lang="tr-TR" dirty="0" err="1"/>
              <a:t>dl</a:t>
            </a:r>
            <a:endParaRPr lang="tr-TR" dirty="0"/>
          </a:p>
          <a:p>
            <a:pPr>
              <a:buNone/>
            </a:pPr>
            <a:r>
              <a:rPr lang="tr-TR" dirty="0"/>
              <a:t>               </a:t>
            </a:r>
            <a:r>
              <a:rPr lang="tr-TR" dirty="0" err="1"/>
              <a:t>Glukoz</a:t>
            </a:r>
            <a:r>
              <a:rPr lang="tr-TR" dirty="0"/>
              <a:t>:100 mg/</a:t>
            </a:r>
            <a:r>
              <a:rPr lang="tr-TR" dirty="0" err="1"/>
              <a:t>dl</a:t>
            </a:r>
            <a:r>
              <a:rPr lang="tr-TR" dirty="0"/>
              <a:t>        Hba1c :%4,8        LDL:114 mg/</a:t>
            </a:r>
            <a:r>
              <a:rPr lang="tr-TR" dirty="0" err="1"/>
              <a:t>dl</a:t>
            </a:r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tr-TR" dirty="0"/>
              <a:t>İlaçlar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tr-TR" b="1" dirty="0" err="1"/>
              <a:t>Ecopirin</a:t>
            </a:r>
            <a:r>
              <a:rPr lang="tr-TR" b="1" dirty="0"/>
              <a:t> 100mg 1*1</a:t>
            </a:r>
            <a:r>
              <a:rPr lang="tr-TR" dirty="0"/>
              <a:t> (</a:t>
            </a:r>
            <a:r>
              <a:rPr lang="tr-TR" dirty="0" err="1"/>
              <a:t>asetilsalisilik</a:t>
            </a:r>
            <a:r>
              <a:rPr lang="tr-TR" dirty="0"/>
              <a:t> asit)</a:t>
            </a:r>
          </a:p>
          <a:p>
            <a:r>
              <a:rPr lang="tr-TR" b="1" dirty="0" err="1"/>
              <a:t>Cardura</a:t>
            </a:r>
            <a:r>
              <a:rPr lang="tr-TR" b="1" dirty="0"/>
              <a:t> 8 mg 1*1 </a:t>
            </a:r>
            <a:r>
              <a:rPr lang="tr-TR" dirty="0"/>
              <a:t>(</a:t>
            </a:r>
            <a:r>
              <a:rPr lang="tr-TR" dirty="0" err="1"/>
              <a:t>doksazosin</a:t>
            </a:r>
            <a:r>
              <a:rPr lang="tr-TR" dirty="0"/>
              <a:t>)</a:t>
            </a:r>
          </a:p>
          <a:p>
            <a:r>
              <a:rPr lang="tr-TR" b="1" dirty="0" err="1"/>
              <a:t>Januvia</a:t>
            </a:r>
            <a:r>
              <a:rPr lang="tr-TR" b="1" dirty="0"/>
              <a:t> 100 mg 1*1 </a:t>
            </a:r>
            <a:r>
              <a:rPr lang="tr-TR" dirty="0"/>
              <a:t>(</a:t>
            </a:r>
            <a:r>
              <a:rPr lang="tr-TR" dirty="0" err="1"/>
              <a:t>sitagliptin</a:t>
            </a:r>
            <a:r>
              <a:rPr lang="tr-TR" dirty="0"/>
              <a:t>)</a:t>
            </a:r>
          </a:p>
          <a:p>
            <a:r>
              <a:rPr lang="tr-TR" b="1" dirty="0" err="1"/>
              <a:t>Diamicron</a:t>
            </a:r>
            <a:r>
              <a:rPr lang="tr-TR" b="1" dirty="0"/>
              <a:t> 60 mg 1*1 </a:t>
            </a:r>
            <a:r>
              <a:rPr lang="tr-TR" dirty="0"/>
              <a:t>(</a:t>
            </a:r>
            <a:r>
              <a:rPr lang="tr-TR" dirty="0" err="1"/>
              <a:t>gliklazid</a:t>
            </a:r>
            <a:r>
              <a:rPr lang="tr-TR" dirty="0"/>
              <a:t>)</a:t>
            </a:r>
          </a:p>
          <a:p>
            <a:r>
              <a:rPr lang="tr-TR" b="1" dirty="0" err="1"/>
              <a:t>Diaformin</a:t>
            </a:r>
            <a:r>
              <a:rPr lang="tr-TR" b="1" dirty="0"/>
              <a:t> 1000 mg 2*1 </a:t>
            </a:r>
            <a:r>
              <a:rPr lang="tr-TR" dirty="0"/>
              <a:t>(</a:t>
            </a:r>
            <a:r>
              <a:rPr lang="tr-TR" dirty="0" err="1"/>
              <a:t>metformin</a:t>
            </a:r>
            <a:r>
              <a:rPr lang="tr-TR" dirty="0"/>
              <a:t>)</a:t>
            </a:r>
          </a:p>
          <a:p>
            <a:r>
              <a:rPr lang="tr-TR" b="1" dirty="0" err="1"/>
              <a:t>Colchicium</a:t>
            </a:r>
            <a:r>
              <a:rPr lang="tr-TR" b="1" dirty="0"/>
              <a:t>  0,5 mg 2*1 </a:t>
            </a:r>
            <a:r>
              <a:rPr lang="tr-TR" dirty="0"/>
              <a:t>(</a:t>
            </a:r>
            <a:r>
              <a:rPr lang="tr-TR" dirty="0" err="1"/>
              <a:t>kolşisin</a:t>
            </a:r>
            <a:r>
              <a:rPr lang="tr-TR" dirty="0"/>
              <a:t>)</a:t>
            </a:r>
          </a:p>
          <a:p>
            <a:r>
              <a:rPr lang="tr-TR" b="1" dirty="0" err="1"/>
              <a:t>Dideral</a:t>
            </a:r>
            <a:r>
              <a:rPr lang="tr-TR" b="1" dirty="0"/>
              <a:t> 40 mg 2*yarım </a:t>
            </a:r>
            <a:r>
              <a:rPr lang="tr-TR" dirty="0"/>
              <a:t>(</a:t>
            </a:r>
            <a:r>
              <a:rPr lang="tr-TR" dirty="0" err="1"/>
              <a:t>propranalol</a:t>
            </a:r>
            <a:r>
              <a:rPr lang="tr-TR" dirty="0"/>
              <a:t>)</a:t>
            </a:r>
          </a:p>
          <a:p>
            <a:r>
              <a:rPr lang="tr-TR" b="1" dirty="0" err="1"/>
              <a:t>Madopar</a:t>
            </a:r>
            <a:r>
              <a:rPr lang="tr-TR" b="1" dirty="0"/>
              <a:t> 125 mg 2*1 </a:t>
            </a:r>
            <a:r>
              <a:rPr lang="tr-TR" dirty="0"/>
              <a:t>(</a:t>
            </a:r>
            <a:r>
              <a:rPr lang="tr-TR" dirty="0" err="1"/>
              <a:t>levodopa</a:t>
            </a:r>
            <a:r>
              <a:rPr lang="tr-TR" dirty="0"/>
              <a:t>/</a:t>
            </a:r>
            <a:r>
              <a:rPr lang="tr-TR" dirty="0" err="1"/>
              <a:t>benserazid</a:t>
            </a:r>
            <a:r>
              <a:rPr lang="tr-TR" dirty="0"/>
              <a:t>)</a:t>
            </a:r>
          </a:p>
          <a:p>
            <a:r>
              <a:rPr lang="tr-TR" b="1" dirty="0" err="1"/>
              <a:t>Exelon</a:t>
            </a:r>
            <a:r>
              <a:rPr lang="tr-TR" b="1" dirty="0"/>
              <a:t> 6 mg 2*1 </a:t>
            </a:r>
            <a:r>
              <a:rPr lang="tr-TR" dirty="0"/>
              <a:t>(</a:t>
            </a:r>
            <a:r>
              <a:rPr lang="tr-TR" dirty="0" err="1"/>
              <a:t>rivastigmin</a:t>
            </a:r>
            <a:r>
              <a:rPr lang="tr-TR" dirty="0"/>
              <a:t>)</a:t>
            </a:r>
          </a:p>
          <a:p>
            <a:r>
              <a:rPr lang="tr-TR" b="1" dirty="0" err="1"/>
              <a:t>Cogito</a:t>
            </a:r>
            <a:r>
              <a:rPr lang="tr-TR" b="1" dirty="0"/>
              <a:t> 10 mg 2*1 </a:t>
            </a:r>
            <a:r>
              <a:rPr lang="tr-TR" dirty="0"/>
              <a:t>(</a:t>
            </a:r>
            <a:r>
              <a:rPr lang="tr-TR" dirty="0" err="1"/>
              <a:t>memantin</a:t>
            </a:r>
            <a:r>
              <a:rPr lang="tr-TR" dirty="0"/>
              <a:t>)</a:t>
            </a:r>
          </a:p>
          <a:p>
            <a:r>
              <a:rPr lang="tr-TR" b="1" dirty="0" err="1"/>
              <a:t>Quet</a:t>
            </a:r>
            <a:r>
              <a:rPr lang="tr-TR" b="1" dirty="0"/>
              <a:t> 100 mg 1*1 </a:t>
            </a:r>
            <a:r>
              <a:rPr lang="tr-TR" dirty="0"/>
              <a:t>(</a:t>
            </a:r>
            <a:r>
              <a:rPr lang="tr-TR" dirty="0" err="1"/>
              <a:t>ketiapin</a:t>
            </a:r>
            <a:r>
              <a:rPr lang="tr-TR" dirty="0"/>
              <a:t>)</a:t>
            </a:r>
          </a:p>
          <a:p>
            <a:r>
              <a:rPr lang="tr-TR" b="1" dirty="0" err="1"/>
              <a:t>Nootropil</a:t>
            </a:r>
            <a:r>
              <a:rPr lang="tr-TR" b="1" dirty="0"/>
              <a:t> 800 mg 2*1 </a:t>
            </a:r>
            <a:r>
              <a:rPr lang="tr-TR" dirty="0"/>
              <a:t>(</a:t>
            </a:r>
            <a:r>
              <a:rPr lang="tr-TR" dirty="0" err="1"/>
              <a:t>pirasetam</a:t>
            </a:r>
            <a:r>
              <a:rPr lang="tr-TR" dirty="0"/>
              <a:t>)</a:t>
            </a:r>
          </a:p>
          <a:p>
            <a:r>
              <a:rPr lang="tr-TR" b="1" dirty="0" err="1"/>
              <a:t>Vesicare</a:t>
            </a:r>
            <a:r>
              <a:rPr lang="tr-TR" b="1" dirty="0"/>
              <a:t> 5 mg 1*1 </a:t>
            </a:r>
            <a:r>
              <a:rPr lang="tr-TR" dirty="0"/>
              <a:t>(</a:t>
            </a:r>
            <a:r>
              <a:rPr lang="tr-TR" dirty="0" err="1"/>
              <a:t>solifenasin</a:t>
            </a:r>
            <a:r>
              <a:rPr lang="tr-TR" dirty="0"/>
              <a:t>)</a:t>
            </a:r>
          </a:p>
          <a:p>
            <a:r>
              <a:rPr lang="tr-TR" b="1" dirty="0" err="1"/>
              <a:t>Lomotil</a:t>
            </a:r>
            <a:r>
              <a:rPr lang="tr-TR" b="1" dirty="0"/>
              <a:t> 2,5/0,025 mg  2*1 </a:t>
            </a:r>
            <a:r>
              <a:rPr lang="tr-TR" dirty="0"/>
              <a:t>(</a:t>
            </a:r>
            <a:r>
              <a:rPr lang="tr-TR" dirty="0" err="1"/>
              <a:t>difenoksilat</a:t>
            </a:r>
            <a:r>
              <a:rPr lang="tr-TR" dirty="0"/>
              <a:t>+atropin sülfat)</a:t>
            </a:r>
          </a:p>
          <a:p>
            <a:r>
              <a:rPr lang="tr-TR" b="1" dirty="0" err="1"/>
              <a:t>Kreon</a:t>
            </a:r>
            <a:r>
              <a:rPr lang="tr-TR" b="1" dirty="0"/>
              <a:t> 10 bin IU 3*1 </a:t>
            </a:r>
            <a:r>
              <a:rPr lang="tr-TR" dirty="0"/>
              <a:t>(</a:t>
            </a:r>
            <a:r>
              <a:rPr lang="tr-TR" dirty="0" err="1"/>
              <a:t>pankreatin</a:t>
            </a:r>
            <a:r>
              <a:rPr lang="tr-TR" dirty="0"/>
              <a:t> karışımı-</a:t>
            </a:r>
            <a:r>
              <a:rPr lang="tr-TR" dirty="0" err="1"/>
              <a:t>lipaz</a:t>
            </a:r>
            <a:r>
              <a:rPr lang="tr-TR" dirty="0"/>
              <a:t>,amilaz,</a:t>
            </a:r>
            <a:r>
              <a:rPr lang="tr-TR" dirty="0" err="1"/>
              <a:t>proteaz</a:t>
            </a:r>
            <a:r>
              <a:rPr lang="tr-TR" dirty="0"/>
              <a:t>)</a:t>
            </a:r>
          </a:p>
          <a:p>
            <a:r>
              <a:rPr lang="tr-TR" b="1" dirty="0" err="1"/>
              <a:t>Esom</a:t>
            </a:r>
            <a:r>
              <a:rPr lang="tr-TR" b="1" dirty="0"/>
              <a:t> 40 mg 1*1 </a:t>
            </a:r>
            <a:r>
              <a:rPr lang="tr-TR" dirty="0"/>
              <a:t>(</a:t>
            </a:r>
            <a:r>
              <a:rPr lang="tr-TR" dirty="0" err="1"/>
              <a:t>esomeprazol</a:t>
            </a:r>
            <a:r>
              <a:rPr lang="tr-TR" dirty="0"/>
              <a:t>) </a:t>
            </a:r>
          </a:p>
          <a:p>
            <a:r>
              <a:rPr lang="tr-TR" b="1" dirty="0" err="1"/>
              <a:t>Magnorm</a:t>
            </a:r>
            <a:r>
              <a:rPr lang="tr-TR" b="1" dirty="0"/>
              <a:t> 365 mg 1*1 </a:t>
            </a:r>
            <a:r>
              <a:rPr lang="tr-TR" dirty="0"/>
              <a:t>(magnezyum oksit)</a:t>
            </a:r>
          </a:p>
          <a:p>
            <a:r>
              <a:rPr lang="tr-TR" b="1" dirty="0" err="1"/>
              <a:t>Ferrum</a:t>
            </a:r>
            <a:r>
              <a:rPr lang="tr-TR" b="1" dirty="0"/>
              <a:t> 100/0,35 mg 1*1 </a:t>
            </a:r>
            <a:r>
              <a:rPr lang="tr-TR" dirty="0"/>
              <a:t>(demir III </a:t>
            </a:r>
            <a:r>
              <a:rPr lang="tr-TR" dirty="0" err="1"/>
              <a:t>hidroskit</a:t>
            </a:r>
            <a:r>
              <a:rPr lang="tr-TR" dirty="0"/>
              <a:t> </a:t>
            </a:r>
            <a:r>
              <a:rPr lang="tr-TR" dirty="0" err="1"/>
              <a:t>polimaltoz</a:t>
            </a:r>
            <a:r>
              <a:rPr lang="tr-TR" dirty="0"/>
              <a:t>/</a:t>
            </a:r>
            <a:r>
              <a:rPr lang="tr-TR" dirty="0" err="1"/>
              <a:t>folik</a:t>
            </a:r>
            <a:r>
              <a:rPr lang="tr-TR" dirty="0"/>
              <a:t> asit)</a:t>
            </a:r>
          </a:p>
          <a:p>
            <a:r>
              <a:rPr lang="tr-TR" b="1" dirty="0" err="1"/>
              <a:t>Folbiol</a:t>
            </a:r>
            <a:r>
              <a:rPr lang="tr-TR" b="1" dirty="0"/>
              <a:t> 5 mg 1*1 </a:t>
            </a:r>
            <a:r>
              <a:rPr lang="tr-TR" dirty="0"/>
              <a:t>(</a:t>
            </a:r>
            <a:r>
              <a:rPr lang="tr-TR" dirty="0" err="1"/>
              <a:t>folik</a:t>
            </a:r>
            <a:r>
              <a:rPr lang="tr-TR" dirty="0"/>
              <a:t> asit)</a:t>
            </a:r>
          </a:p>
          <a:p>
            <a:r>
              <a:rPr lang="tr-TR" b="1" dirty="0" err="1"/>
              <a:t>Resource</a:t>
            </a:r>
            <a:r>
              <a:rPr lang="tr-TR" b="1" dirty="0"/>
              <a:t> </a:t>
            </a:r>
            <a:r>
              <a:rPr lang="tr-TR" b="1" dirty="0" err="1"/>
              <a:t>diabet</a:t>
            </a:r>
            <a:r>
              <a:rPr lang="tr-TR" b="1" dirty="0"/>
              <a:t> 1-2*1 </a:t>
            </a:r>
            <a:r>
              <a:rPr lang="tr-TR" dirty="0"/>
              <a:t>(200 </a:t>
            </a:r>
            <a:r>
              <a:rPr lang="tr-TR" dirty="0" err="1"/>
              <a:t>kcal</a:t>
            </a:r>
            <a:r>
              <a:rPr lang="tr-TR" dirty="0"/>
              <a:t>, 14 gr protein, 4 gr lif)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tr-TR" dirty="0"/>
              <a:t>İlk Dokunuş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tr-TR" b="1" dirty="0" err="1"/>
              <a:t>Ecopirin</a:t>
            </a:r>
            <a:r>
              <a:rPr lang="tr-TR" b="1" dirty="0"/>
              <a:t> 100mg 1*1 </a:t>
            </a:r>
            <a:r>
              <a:rPr lang="tr-TR" dirty="0"/>
              <a:t>(</a:t>
            </a:r>
            <a:r>
              <a:rPr lang="tr-TR" dirty="0" err="1"/>
              <a:t>asetilsalisilik</a:t>
            </a:r>
            <a:r>
              <a:rPr lang="tr-TR" dirty="0"/>
              <a:t> asit)</a:t>
            </a:r>
          </a:p>
          <a:p>
            <a:r>
              <a:rPr lang="tr-TR" b="1" dirty="0" err="1"/>
              <a:t>Cardura</a:t>
            </a:r>
            <a:r>
              <a:rPr lang="tr-TR" b="1" dirty="0"/>
              <a:t> 8 mg 1*1 </a:t>
            </a:r>
            <a:r>
              <a:rPr lang="tr-TR" dirty="0"/>
              <a:t>(</a:t>
            </a:r>
            <a:r>
              <a:rPr lang="tr-TR" dirty="0" err="1"/>
              <a:t>doksazosin</a:t>
            </a:r>
            <a:r>
              <a:rPr lang="tr-TR" dirty="0"/>
              <a:t>)</a:t>
            </a:r>
          </a:p>
          <a:p>
            <a:r>
              <a:rPr lang="tr-TR" b="1" dirty="0" err="1"/>
              <a:t>Januvia</a:t>
            </a:r>
            <a:r>
              <a:rPr lang="tr-TR" b="1" dirty="0"/>
              <a:t> 100 mg 1*1 </a:t>
            </a:r>
            <a:r>
              <a:rPr lang="tr-TR" dirty="0"/>
              <a:t>(</a:t>
            </a:r>
            <a:r>
              <a:rPr lang="tr-TR" dirty="0" err="1"/>
              <a:t>sitagliptin</a:t>
            </a:r>
            <a:r>
              <a:rPr lang="tr-TR" dirty="0"/>
              <a:t>)</a:t>
            </a:r>
          </a:p>
          <a:p>
            <a:r>
              <a:rPr lang="tr-TR" b="1" dirty="0" err="1"/>
              <a:t>Diamicron</a:t>
            </a:r>
            <a:r>
              <a:rPr lang="tr-TR" b="1" dirty="0"/>
              <a:t> 60 mg 1*1 </a:t>
            </a:r>
            <a:r>
              <a:rPr lang="tr-TR" dirty="0"/>
              <a:t>(</a:t>
            </a:r>
            <a:r>
              <a:rPr lang="tr-TR" dirty="0" err="1"/>
              <a:t>gliklazid</a:t>
            </a:r>
            <a:r>
              <a:rPr lang="tr-TR" dirty="0"/>
              <a:t>)</a:t>
            </a:r>
          </a:p>
          <a:p>
            <a:r>
              <a:rPr lang="tr-TR" b="1" strike="sngStrike" dirty="0" err="1">
                <a:solidFill>
                  <a:srgbClr val="FF0000"/>
                </a:solidFill>
              </a:rPr>
              <a:t>Diaformin</a:t>
            </a:r>
            <a:r>
              <a:rPr lang="tr-TR" b="1" strike="sngStrike" dirty="0">
                <a:solidFill>
                  <a:srgbClr val="FF0000"/>
                </a:solidFill>
              </a:rPr>
              <a:t> 1000 mg 2*1 </a:t>
            </a:r>
            <a:r>
              <a:rPr lang="tr-TR" strike="sngStrike" dirty="0">
                <a:solidFill>
                  <a:srgbClr val="FF0000"/>
                </a:solidFill>
              </a:rPr>
              <a:t>(</a:t>
            </a:r>
            <a:r>
              <a:rPr lang="tr-TR" strike="sngStrike" dirty="0" err="1">
                <a:solidFill>
                  <a:srgbClr val="FF0000"/>
                </a:solidFill>
              </a:rPr>
              <a:t>metformin</a:t>
            </a:r>
            <a:r>
              <a:rPr lang="tr-TR" strike="sngStrike" dirty="0">
                <a:solidFill>
                  <a:srgbClr val="FF0000"/>
                </a:solidFill>
              </a:rPr>
              <a:t>)</a:t>
            </a:r>
          </a:p>
          <a:p>
            <a:r>
              <a:rPr lang="tr-TR" b="1" dirty="0" err="1"/>
              <a:t>Colchicium</a:t>
            </a:r>
            <a:r>
              <a:rPr lang="tr-TR" b="1" dirty="0"/>
              <a:t>  0,5 mg 2*1 </a:t>
            </a:r>
            <a:r>
              <a:rPr lang="tr-TR" dirty="0"/>
              <a:t>(</a:t>
            </a:r>
            <a:r>
              <a:rPr lang="tr-TR" dirty="0" err="1"/>
              <a:t>kolşisin</a:t>
            </a:r>
            <a:r>
              <a:rPr lang="tr-TR" dirty="0"/>
              <a:t>)</a:t>
            </a:r>
          </a:p>
          <a:p>
            <a:r>
              <a:rPr lang="tr-TR" b="1" dirty="0" err="1"/>
              <a:t>Dideral</a:t>
            </a:r>
            <a:r>
              <a:rPr lang="tr-TR" b="1" dirty="0"/>
              <a:t> 40 mg 2*yarım </a:t>
            </a:r>
            <a:r>
              <a:rPr lang="tr-TR" dirty="0"/>
              <a:t>(</a:t>
            </a:r>
            <a:r>
              <a:rPr lang="tr-TR" dirty="0" err="1"/>
              <a:t>propranalol</a:t>
            </a:r>
            <a:r>
              <a:rPr lang="tr-TR" dirty="0"/>
              <a:t>)</a:t>
            </a:r>
          </a:p>
          <a:p>
            <a:r>
              <a:rPr lang="tr-TR" b="1" dirty="0" err="1"/>
              <a:t>Madopar</a:t>
            </a:r>
            <a:r>
              <a:rPr lang="tr-TR" b="1" dirty="0"/>
              <a:t> 125 mg 2*1 </a:t>
            </a:r>
            <a:r>
              <a:rPr lang="tr-TR" dirty="0"/>
              <a:t>(</a:t>
            </a:r>
            <a:r>
              <a:rPr lang="tr-TR" dirty="0" err="1"/>
              <a:t>levodopa</a:t>
            </a:r>
            <a:r>
              <a:rPr lang="tr-TR" dirty="0"/>
              <a:t>/</a:t>
            </a:r>
            <a:r>
              <a:rPr lang="tr-TR" dirty="0" err="1"/>
              <a:t>benserazid</a:t>
            </a:r>
            <a:r>
              <a:rPr lang="tr-TR" dirty="0"/>
              <a:t>)</a:t>
            </a:r>
          </a:p>
          <a:p>
            <a:r>
              <a:rPr lang="tr-TR" b="1" dirty="0" err="1"/>
              <a:t>Exelon</a:t>
            </a:r>
            <a:r>
              <a:rPr lang="tr-TR" b="1" dirty="0"/>
              <a:t> 6 mg 2*1 </a:t>
            </a:r>
            <a:r>
              <a:rPr lang="tr-TR" dirty="0"/>
              <a:t>(</a:t>
            </a:r>
            <a:r>
              <a:rPr lang="tr-TR" dirty="0" err="1"/>
              <a:t>rivastigmin</a:t>
            </a:r>
            <a:r>
              <a:rPr lang="tr-TR" dirty="0"/>
              <a:t>)</a:t>
            </a:r>
          </a:p>
          <a:p>
            <a:r>
              <a:rPr lang="tr-TR" b="1" dirty="0" err="1"/>
              <a:t>Cogito</a:t>
            </a:r>
            <a:r>
              <a:rPr lang="tr-TR" b="1" dirty="0"/>
              <a:t> 10 mg 2*1 </a:t>
            </a:r>
            <a:r>
              <a:rPr lang="tr-TR" dirty="0"/>
              <a:t>(</a:t>
            </a:r>
            <a:r>
              <a:rPr lang="tr-TR" dirty="0" err="1"/>
              <a:t>memantin</a:t>
            </a:r>
            <a:r>
              <a:rPr lang="tr-TR" dirty="0"/>
              <a:t>)</a:t>
            </a:r>
          </a:p>
          <a:p>
            <a:r>
              <a:rPr lang="tr-TR" b="1" dirty="0" err="1"/>
              <a:t>Quet</a:t>
            </a:r>
            <a:r>
              <a:rPr lang="tr-TR" b="1" dirty="0"/>
              <a:t> 100 mg 1*1 (</a:t>
            </a:r>
            <a:r>
              <a:rPr lang="tr-TR" b="1" dirty="0" err="1"/>
              <a:t>ketiapin</a:t>
            </a:r>
            <a:r>
              <a:rPr lang="tr-TR" b="1" dirty="0"/>
              <a:t>)</a:t>
            </a:r>
          </a:p>
          <a:p>
            <a:r>
              <a:rPr lang="tr-TR" b="1" strike="sngStrike" dirty="0" err="1">
                <a:solidFill>
                  <a:srgbClr val="FF0000"/>
                </a:solidFill>
              </a:rPr>
              <a:t>Nootropil</a:t>
            </a:r>
            <a:r>
              <a:rPr lang="tr-TR" b="1" strike="sngStrike" dirty="0">
                <a:solidFill>
                  <a:srgbClr val="FF0000"/>
                </a:solidFill>
              </a:rPr>
              <a:t> 800 mg 2*1</a:t>
            </a:r>
            <a:r>
              <a:rPr lang="tr-TR" strike="sngStrike" dirty="0">
                <a:solidFill>
                  <a:srgbClr val="FF0000"/>
                </a:solidFill>
              </a:rPr>
              <a:t> (</a:t>
            </a:r>
            <a:r>
              <a:rPr lang="tr-TR" strike="sngStrike" dirty="0" err="1">
                <a:solidFill>
                  <a:srgbClr val="FF0000"/>
                </a:solidFill>
              </a:rPr>
              <a:t>pirasetam</a:t>
            </a:r>
            <a:r>
              <a:rPr lang="tr-TR" strike="sngStrike" dirty="0">
                <a:solidFill>
                  <a:srgbClr val="FF0000"/>
                </a:solidFill>
              </a:rPr>
              <a:t>)</a:t>
            </a:r>
          </a:p>
          <a:p>
            <a:r>
              <a:rPr lang="tr-TR" b="1" strike="sngStrike" dirty="0" err="1">
                <a:solidFill>
                  <a:srgbClr val="FF0000"/>
                </a:solidFill>
              </a:rPr>
              <a:t>Vesicare</a:t>
            </a:r>
            <a:r>
              <a:rPr lang="tr-TR" b="1" strike="sngStrike" dirty="0">
                <a:solidFill>
                  <a:srgbClr val="FF0000"/>
                </a:solidFill>
              </a:rPr>
              <a:t> 5 mg 1*1 </a:t>
            </a:r>
            <a:r>
              <a:rPr lang="tr-TR" strike="sngStrike" dirty="0">
                <a:solidFill>
                  <a:srgbClr val="FF0000"/>
                </a:solidFill>
              </a:rPr>
              <a:t>(</a:t>
            </a:r>
            <a:r>
              <a:rPr lang="tr-TR" strike="sngStrike" dirty="0" err="1">
                <a:solidFill>
                  <a:srgbClr val="FF0000"/>
                </a:solidFill>
              </a:rPr>
              <a:t>solifenasin</a:t>
            </a:r>
            <a:r>
              <a:rPr lang="tr-TR" strike="sngStrike" dirty="0">
                <a:solidFill>
                  <a:srgbClr val="FF0000"/>
                </a:solidFill>
              </a:rPr>
              <a:t>)</a:t>
            </a:r>
          </a:p>
          <a:p>
            <a:r>
              <a:rPr lang="tr-TR" b="1" strike="sngStrike" dirty="0" err="1">
                <a:solidFill>
                  <a:srgbClr val="FF0000"/>
                </a:solidFill>
              </a:rPr>
              <a:t>Lomotil</a:t>
            </a:r>
            <a:r>
              <a:rPr lang="tr-TR" b="1" strike="sngStrike" dirty="0">
                <a:solidFill>
                  <a:srgbClr val="FF0000"/>
                </a:solidFill>
              </a:rPr>
              <a:t> 2,5/0,025 mg  2*1 </a:t>
            </a:r>
            <a:r>
              <a:rPr lang="tr-TR" strike="sngStrike" dirty="0">
                <a:solidFill>
                  <a:srgbClr val="FF0000"/>
                </a:solidFill>
              </a:rPr>
              <a:t>(</a:t>
            </a:r>
            <a:r>
              <a:rPr lang="tr-TR" strike="sngStrike" dirty="0" err="1">
                <a:solidFill>
                  <a:srgbClr val="FF0000"/>
                </a:solidFill>
              </a:rPr>
              <a:t>difenoksilat</a:t>
            </a:r>
            <a:r>
              <a:rPr lang="tr-TR" strike="sngStrike" dirty="0">
                <a:solidFill>
                  <a:srgbClr val="FF0000"/>
                </a:solidFill>
              </a:rPr>
              <a:t>+atropin sülfat)</a:t>
            </a:r>
          </a:p>
          <a:p>
            <a:r>
              <a:rPr lang="tr-TR" b="1" dirty="0" err="1"/>
              <a:t>Kreon</a:t>
            </a:r>
            <a:r>
              <a:rPr lang="tr-TR" b="1" dirty="0"/>
              <a:t> 10 bin IU 3*1 </a:t>
            </a:r>
            <a:r>
              <a:rPr lang="tr-TR" dirty="0"/>
              <a:t>(</a:t>
            </a:r>
            <a:r>
              <a:rPr lang="tr-TR" dirty="0" err="1"/>
              <a:t>pankreatin</a:t>
            </a:r>
            <a:r>
              <a:rPr lang="tr-TR" dirty="0"/>
              <a:t> karışımı-</a:t>
            </a:r>
            <a:r>
              <a:rPr lang="tr-TR" dirty="0" err="1"/>
              <a:t>lipaz</a:t>
            </a:r>
            <a:r>
              <a:rPr lang="tr-TR" dirty="0"/>
              <a:t>,amilaz,</a:t>
            </a:r>
            <a:r>
              <a:rPr lang="tr-TR" dirty="0" err="1"/>
              <a:t>proteaz</a:t>
            </a:r>
            <a:r>
              <a:rPr lang="tr-TR" dirty="0"/>
              <a:t>)</a:t>
            </a:r>
          </a:p>
          <a:p>
            <a:r>
              <a:rPr lang="tr-TR" b="1" dirty="0" err="1"/>
              <a:t>Esom</a:t>
            </a:r>
            <a:r>
              <a:rPr lang="tr-TR" b="1" dirty="0"/>
              <a:t> 40 mg 1*1 </a:t>
            </a:r>
            <a:r>
              <a:rPr lang="tr-TR" dirty="0"/>
              <a:t>(</a:t>
            </a:r>
            <a:r>
              <a:rPr lang="tr-TR" dirty="0" err="1"/>
              <a:t>esomeprazol</a:t>
            </a:r>
            <a:r>
              <a:rPr lang="tr-TR" dirty="0"/>
              <a:t>) </a:t>
            </a:r>
          </a:p>
          <a:p>
            <a:r>
              <a:rPr lang="tr-TR" b="1" strike="sngStrike" dirty="0" err="1">
                <a:solidFill>
                  <a:srgbClr val="FF0000"/>
                </a:solidFill>
              </a:rPr>
              <a:t>Magnorm</a:t>
            </a:r>
            <a:r>
              <a:rPr lang="tr-TR" b="1" strike="sngStrike" dirty="0">
                <a:solidFill>
                  <a:srgbClr val="FF0000"/>
                </a:solidFill>
              </a:rPr>
              <a:t> 365 mg 1*1 </a:t>
            </a:r>
            <a:r>
              <a:rPr lang="tr-TR" strike="sngStrike" dirty="0">
                <a:solidFill>
                  <a:srgbClr val="FF0000"/>
                </a:solidFill>
              </a:rPr>
              <a:t>(magnezyum oksit)</a:t>
            </a:r>
          </a:p>
          <a:p>
            <a:r>
              <a:rPr lang="tr-TR" b="1" strike="sngStrike" dirty="0" err="1">
                <a:solidFill>
                  <a:srgbClr val="FF0000"/>
                </a:solidFill>
              </a:rPr>
              <a:t>Ferrum</a:t>
            </a:r>
            <a:r>
              <a:rPr lang="tr-TR" b="1" strike="sngStrike" dirty="0">
                <a:solidFill>
                  <a:srgbClr val="FF0000"/>
                </a:solidFill>
              </a:rPr>
              <a:t> 100/0,35 mg 1*1 </a:t>
            </a:r>
            <a:r>
              <a:rPr lang="tr-TR" strike="sngStrike" dirty="0">
                <a:solidFill>
                  <a:srgbClr val="FF0000"/>
                </a:solidFill>
              </a:rPr>
              <a:t>(demir III </a:t>
            </a:r>
            <a:r>
              <a:rPr lang="tr-TR" strike="sngStrike" dirty="0" err="1">
                <a:solidFill>
                  <a:srgbClr val="FF0000"/>
                </a:solidFill>
              </a:rPr>
              <a:t>hidroskit</a:t>
            </a:r>
            <a:r>
              <a:rPr lang="tr-TR" strike="sngStrike" dirty="0">
                <a:solidFill>
                  <a:srgbClr val="FF0000"/>
                </a:solidFill>
              </a:rPr>
              <a:t> </a:t>
            </a:r>
            <a:r>
              <a:rPr lang="tr-TR" strike="sngStrike" dirty="0" err="1">
                <a:solidFill>
                  <a:srgbClr val="FF0000"/>
                </a:solidFill>
              </a:rPr>
              <a:t>polimaltoz</a:t>
            </a:r>
            <a:r>
              <a:rPr lang="tr-TR" strike="sngStrike" dirty="0">
                <a:solidFill>
                  <a:srgbClr val="FF0000"/>
                </a:solidFill>
              </a:rPr>
              <a:t>/</a:t>
            </a:r>
            <a:r>
              <a:rPr lang="tr-TR" strike="sngStrike" dirty="0" err="1">
                <a:solidFill>
                  <a:srgbClr val="FF0000"/>
                </a:solidFill>
              </a:rPr>
              <a:t>folik</a:t>
            </a:r>
            <a:r>
              <a:rPr lang="tr-TR" strike="sngStrike" dirty="0">
                <a:solidFill>
                  <a:srgbClr val="FF0000"/>
                </a:solidFill>
              </a:rPr>
              <a:t> asit)</a:t>
            </a:r>
          </a:p>
          <a:p>
            <a:r>
              <a:rPr lang="tr-TR" b="1" strike="sngStrike" dirty="0" err="1">
                <a:solidFill>
                  <a:srgbClr val="FF0000"/>
                </a:solidFill>
              </a:rPr>
              <a:t>Folbiol</a:t>
            </a:r>
            <a:r>
              <a:rPr lang="tr-TR" b="1" strike="sngStrike" dirty="0">
                <a:solidFill>
                  <a:srgbClr val="FF0000"/>
                </a:solidFill>
              </a:rPr>
              <a:t> 5 mg 1*1 </a:t>
            </a:r>
            <a:r>
              <a:rPr lang="tr-TR" strike="sngStrike" dirty="0">
                <a:solidFill>
                  <a:srgbClr val="FF0000"/>
                </a:solidFill>
              </a:rPr>
              <a:t>(</a:t>
            </a:r>
            <a:r>
              <a:rPr lang="tr-TR" strike="sngStrike" dirty="0" err="1">
                <a:solidFill>
                  <a:srgbClr val="FF0000"/>
                </a:solidFill>
              </a:rPr>
              <a:t>folik</a:t>
            </a:r>
            <a:r>
              <a:rPr lang="tr-TR" strike="sngStrike" dirty="0">
                <a:solidFill>
                  <a:srgbClr val="FF0000"/>
                </a:solidFill>
              </a:rPr>
              <a:t> asit)</a:t>
            </a:r>
          </a:p>
          <a:p>
            <a:r>
              <a:rPr lang="tr-TR" b="1" strike="sngStrike" dirty="0" err="1">
                <a:solidFill>
                  <a:srgbClr val="FF0000"/>
                </a:solidFill>
              </a:rPr>
              <a:t>Resource</a:t>
            </a:r>
            <a:r>
              <a:rPr lang="tr-TR" b="1" strike="sngStrike" dirty="0">
                <a:solidFill>
                  <a:srgbClr val="FF0000"/>
                </a:solidFill>
              </a:rPr>
              <a:t> </a:t>
            </a:r>
            <a:r>
              <a:rPr lang="tr-TR" b="1" strike="sngStrike" dirty="0" err="1">
                <a:solidFill>
                  <a:srgbClr val="FF0000"/>
                </a:solidFill>
              </a:rPr>
              <a:t>diabet</a:t>
            </a:r>
            <a:r>
              <a:rPr lang="tr-TR" b="1" strike="sngStrike" dirty="0">
                <a:solidFill>
                  <a:srgbClr val="FF0000"/>
                </a:solidFill>
              </a:rPr>
              <a:t> 1-2*1 </a:t>
            </a:r>
            <a:r>
              <a:rPr lang="tr-TR" strike="sngStrike" dirty="0">
                <a:solidFill>
                  <a:srgbClr val="FF0000"/>
                </a:solidFill>
              </a:rPr>
              <a:t>(200 </a:t>
            </a:r>
            <a:r>
              <a:rPr lang="tr-TR" strike="sngStrike" dirty="0" err="1">
                <a:solidFill>
                  <a:srgbClr val="FF0000"/>
                </a:solidFill>
              </a:rPr>
              <a:t>kcal</a:t>
            </a:r>
            <a:r>
              <a:rPr lang="tr-TR" strike="sngStrike" dirty="0">
                <a:solidFill>
                  <a:srgbClr val="FF0000"/>
                </a:solidFill>
              </a:rPr>
              <a:t>, 14 gr protein, 4 gr lif)</a:t>
            </a:r>
          </a:p>
          <a:p>
            <a:r>
              <a:rPr lang="tr-TR" b="1" dirty="0" err="1">
                <a:solidFill>
                  <a:srgbClr val="FF0000"/>
                </a:solidFill>
              </a:rPr>
              <a:t>Nutrivigor</a:t>
            </a:r>
            <a:r>
              <a:rPr lang="tr-TR" b="1" dirty="0">
                <a:solidFill>
                  <a:srgbClr val="FF0000"/>
                </a:solidFill>
              </a:rPr>
              <a:t> 2*1 </a:t>
            </a:r>
            <a:r>
              <a:rPr lang="tr-TR" dirty="0">
                <a:solidFill>
                  <a:srgbClr val="FF0000"/>
                </a:solidFill>
              </a:rPr>
              <a:t>(330 </a:t>
            </a:r>
            <a:r>
              <a:rPr lang="tr-TR" dirty="0" err="1">
                <a:solidFill>
                  <a:srgbClr val="FF0000"/>
                </a:solidFill>
              </a:rPr>
              <a:t>kcal</a:t>
            </a:r>
            <a:r>
              <a:rPr lang="tr-TR" dirty="0">
                <a:solidFill>
                  <a:srgbClr val="FF0000"/>
                </a:solidFill>
              </a:rPr>
              <a:t>, 20 gr protein, 1,65 gr lif)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tr-TR" dirty="0"/>
              <a:t>Olgu-1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/>
              <a:t>63 yaş, K</a:t>
            </a:r>
          </a:p>
          <a:p>
            <a:r>
              <a:rPr lang="tr-TR" dirty="0"/>
              <a:t>Şikayet</a:t>
            </a:r>
            <a:r>
              <a:rPr lang="tr-TR" dirty="0">
                <a:latin typeface="Calibri"/>
                <a:cs typeface="Calibri"/>
              </a:rPr>
              <a:t>→</a:t>
            </a:r>
            <a:r>
              <a:rPr lang="tr-TR" dirty="0"/>
              <a:t>mide bulantısı-şişkinlik-kabızlık (</a:t>
            </a:r>
            <a:r>
              <a:rPr lang="tr-TR" dirty="0" err="1"/>
              <a:t>defekasyonla</a:t>
            </a:r>
            <a:r>
              <a:rPr lang="tr-TR" dirty="0"/>
              <a:t> rahatlama), ağza ekşi tat gelme-</a:t>
            </a:r>
            <a:r>
              <a:rPr lang="tr-TR" dirty="0" err="1"/>
              <a:t>regurjitasyon</a:t>
            </a:r>
            <a:endParaRPr lang="tr-TR" dirty="0"/>
          </a:p>
          <a:p>
            <a:pPr>
              <a:buNone/>
            </a:pPr>
            <a:r>
              <a:rPr lang="tr-TR" dirty="0"/>
              <a:t>                 </a:t>
            </a:r>
            <a:r>
              <a:rPr lang="tr-TR" dirty="0">
                <a:latin typeface="Calibri"/>
                <a:cs typeface="Calibri"/>
              </a:rPr>
              <a:t>→</a:t>
            </a:r>
            <a:r>
              <a:rPr lang="tr-TR" dirty="0"/>
              <a:t>idrar kaçırma (stres+</a:t>
            </a:r>
            <a:r>
              <a:rPr lang="tr-TR" dirty="0" err="1"/>
              <a:t>urge</a:t>
            </a:r>
            <a:r>
              <a:rPr lang="tr-TR" dirty="0"/>
              <a:t>)</a:t>
            </a:r>
          </a:p>
          <a:p>
            <a:pPr>
              <a:buNone/>
            </a:pPr>
            <a:r>
              <a:rPr lang="tr-TR" dirty="0"/>
              <a:t>                 </a:t>
            </a:r>
            <a:r>
              <a:rPr lang="tr-TR" dirty="0">
                <a:latin typeface="Calibri"/>
                <a:cs typeface="Calibri"/>
              </a:rPr>
              <a:t>→baş ağrısı-</a:t>
            </a:r>
            <a:r>
              <a:rPr lang="tr-TR" dirty="0" err="1">
                <a:latin typeface="Calibri"/>
                <a:cs typeface="Calibri"/>
              </a:rPr>
              <a:t>depresif</a:t>
            </a:r>
            <a:r>
              <a:rPr lang="tr-TR" dirty="0">
                <a:latin typeface="Calibri"/>
                <a:cs typeface="Calibri"/>
              </a:rPr>
              <a:t> semptomlar-yaygın ağrı</a:t>
            </a:r>
            <a:endParaRPr lang="tr-TR" dirty="0"/>
          </a:p>
          <a:p>
            <a:r>
              <a:rPr lang="tr-TR" dirty="0" err="1"/>
              <a:t>Obezite</a:t>
            </a:r>
            <a:r>
              <a:rPr lang="tr-TR" dirty="0"/>
              <a:t> -Hipertansiyon-ASKH (medikal)-KKY-Astım</a:t>
            </a:r>
          </a:p>
          <a:p>
            <a:r>
              <a:rPr lang="tr-TR" dirty="0"/>
              <a:t>FM</a:t>
            </a:r>
            <a:r>
              <a:rPr lang="tr-TR" dirty="0">
                <a:latin typeface="Calibri"/>
                <a:cs typeface="Calibri"/>
              </a:rPr>
              <a:t>→</a:t>
            </a:r>
            <a:r>
              <a:rPr lang="tr-TR" dirty="0"/>
              <a:t>doğal                  KB</a:t>
            </a:r>
            <a:r>
              <a:rPr lang="tr-TR" dirty="0">
                <a:latin typeface="Calibri"/>
                <a:cs typeface="Calibri"/>
              </a:rPr>
              <a:t>→</a:t>
            </a:r>
            <a:r>
              <a:rPr lang="tr-TR" dirty="0"/>
              <a:t>130-110/90-80 </a:t>
            </a:r>
            <a:r>
              <a:rPr lang="tr-TR" dirty="0" err="1"/>
              <a:t>mmHG</a:t>
            </a:r>
            <a:r>
              <a:rPr lang="tr-TR" dirty="0"/>
              <a:t> </a:t>
            </a:r>
          </a:p>
          <a:p>
            <a:r>
              <a:rPr lang="tr-TR" dirty="0"/>
              <a:t>EKG</a:t>
            </a:r>
            <a:r>
              <a:rPr lang="tr-TR" dirty="0">
                <a:cs typeface="Calibri"/>
              </a:rPr>
              <a:t>→</a:t>
            </a:r>
            <a:r>
              <a:rPr lang="tr-TR" dirty="0" err="1"/>
              <a:t>nsr</a:t>
            </a:r>
            <a:r>
              <a:rPr lang="tr-TR" dirty="0"/>
              <a:t> 66/</a:t>
            </a:r>
            <a:r>
              <a:rPr lang="tr-TR" dirty="0" err="1"/>
              <a:t>dk</a:t>
            </a:r>
            <a:endParaRPr lang="tr-TR" dirty="0"/>
          </a:p>
          <a:p>
            <a:r>
              <a:rPr lang="tr-TR" dirty="0" err="1"/>
              <a:t>Lab</a:t>
            </a:r>
            <a:r>
              <a:rPr lang="tr-TR" dirty="0">
                <a:latin typeface="Calibri"/>
                <a:cs typeface="Calibri"/>
              </a:rPr>
              <a:t>→</a:t>
            </a:r>
            <a:r>
              <a:rPr lang="tr-TR" dirty="0"/>
              <a:t>B12:303 </a:t>
            </a:r>
            <a:r>
              <a:rPr lang="tr-TR" dirty="0" err="1"/>
              <a:t>ng</a:t>
            </a:r>
            <a:r>
              <a:rPr lang="tr-TR" dirty="0"/>
              <a:t>/l     </a:t>
            </a:r>
            <a:r>
              <a:rPr lang="tr-TR" dirty="0" err="1"/>
              <a:t>VitD</a:t>
            </a:r>
            <a:r>
              <a:rPr lang="tr-TR" dirty="0"/>
              <a:t>:12,5 </a:t>
            </a:r>
            <a:r>
              <a:rPr lang="tr-TR" dirty="0" err="1"/>
              <a:t>ng</a:t>
            </a:r>
            <a:r>
              <a:rPr lang="tr-TR" dirty="0"/>
              <a:t>/ml     LDL:99 mg/</a:t>
            </a:r>
            <a:r>
              <a:rPr lang="tr-TR" dirty="0" err="1"/>
              <a:t>dl</a:t>
            </a:r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tr-TR" dirty="0"/>
              <a:t>2 hafta sonra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tr-TR" b="1" dirty="0" err="1"/>
              <a:t>Ecopirin</a:t>
            </a:r>
            <a:r>
              <a:rPr lang="tr-TR" b="1" dirty="0"/>
              <a:t> 100mg 1*1 </a:t>
            </a:r>
            <a:r>
              <a:rPr lang="tr-TR" dirty="0"/>
              <a:t>(</a:t>
            </a:r>
            <a:r>
              <a:rPr lang="tr-TR" dirty="0" err="1"/>
              <a:t>asetilsalisilik</a:t>
            </a:r>
            <a:r>
              <a:rPr lang="tr-TR" dirty="0"/>
              <a:t> asit)</a:t>
            </a:r>
          </a:p>
          <a:p>
            <a:r>
              <a:rPr lang="tr-TR" b="1" dirty="0" err="1"/>
              <a:t>Cardura</a:t>
            </a:r>
            <a:r>
              <a:rPr lang="tr-TR" b="1" dirty="0"/>
              <a:t> 8 mg 1*1 </a:t>
            </a:r>
            <a:r>
              <a:rPr lang="tr-TR" dirty="0"/>
              <a:t>(</a:t>
            </a:r>
            <a:r>
              <a:rPr lang="tr-TR" dirty="0" err="1"/>
              <a:t>doksazosin</a:t>
            </a:r>
            <a:r>
              <a:rPr lang="tr-TR" dirty="0"/>
              <a:t>)</a:t>
            </a:r>
          </a:p>
          <a:p>
            <a:r>
              <a:rPr lang="tr-TR" b="1" dirty="0" err="1"/>
              <a:t>Januvia</a:t>
            </a:r>
            <a:r>
              <a:rPr lang="tr-TR" b="1" dirty="0"/>
              <a:t> 100 mg 1*1 </a:t>
            </a:r>
            <a:r>
              <a:rPr lang="tr-TR" dirty="0"/>
              <a:t>(</a:t>
            </a:r>
            <a:r>
              <a:rPr lang="tr-TR" dirty="0" err="1"/>
              <a:t>sitagliptin</a:t>
            </a:r>
            <a:r>
              <a:rPr lang="tr-TR" dirty="0"/>
              <a:t>)</a:t>
            </a:r>
          </a:p>
          <a:p>
            <a:r>
              <a:rPr lang="tr-TR" b="1" dirty="0" err="1"/>
              <a:t>Diamicron</a:t>
            </a:r>
            <a:r>
              <a:rPr lang="tr-TR" b="1" dirty="0"/>
              <a:t> 60 mg 1*1 </a:t>
            </a:r>
            <a:r>
              <a:rPr lang="tr-TR" dirty="0"/>
              <a:t>(</a:t>
            </a:r>
            <a:r>
              <a:rPr lang="tr-TR" dirty="0" err="1"/>
              <a:t>gliklazid</a:t>
            </a:r>
            <a:r>
              <a:rPr lang="tr-TR" dirty="0"/>
              <a:t>)</a:t>
            </a:r>
          </a:p>
          <a:p>
            <a:r>
              <a:rPr lang="tr-TR" b="1" strike="sngStrike" dirty="0" err="1">
                <a:solidFill>
                  <a:srgbClr val="FF0000"/>
                </a:solidFill>
              </a:rPr>
              <a:t>Diaformin</a:t>
            </a:r>
            <a:r>
              <a:rPr lang="tr-TR" b="1" strike="sngStrike" dirty="0">
                <a:solidFill>
                  <a:srgbClr val="FF0000"/>
                </a:solidFill>
              </a:rPr>
              <a:t> 1000 mg 2*1 </a:t>
            </a:r>
            <a:r>
              <a:rPr lang="tr-TR" strike="sngStrike" dirty="0">
                <a:solidFill>
                  <a:srgbClr val="FF0000"/>
                </a:solidFill>
              </a:rPr>
              <a:t>(</a:t>
            </a:r>
            <a:r>
              <a:rPr lang="tr-TR" strike="sngStrike" dirty="0" err="1">
                <a:solidFill>
                  <a:srgbClr val="FF0000"/>
                </a:solidFill>
              </a:rPr>
              <a:t>metformin</a:t>
            </a:r>
            <a:r>
              <a:rPr lang="tr-TR" strike="sngStrike" dirty="0">
                <a:solidFill>
                  <a:srgbClr val="FF0000"/>
                </a:solidFill>
              </a:rPr>
              <a:t>)</a:t>
            </a:r>
          </a:p>
          <a:p>
            <a:r>
              <a:rPr lang="tr-TR" b="1" dirty="0" err="1"/>
              <a:t>Colchicium</a:t>
            </a:r>
            <a:r>
              <a:rPr lang="tr-TR" b="1" dirty="0"/>
              <a:t>  0,5 mg 2*1 </a:t>
            </a:r>
            <a:r>
              <a:rPr lang="tr-TR" dirty="0"/>
              <a:t>(</a:t>
            </a:r>
            <a:r>
              <a:rPr lang="tr-TR" dirty="0" err="1"/>
              <a:t>kolşisin</a:t>
            </a:r>
            <a:r>
              <a:rPr lang="tr-TR" dirty="0"/>
              <a:t>)</a:t>
            </a:r>
          </a:p>
          <a:p>
            <a:r>
              <a:rPr lang="tr-TR" b="1" dirty="0" err="1"/>
              <a:t>Dideral</a:t>
            </a:r>
            <a:r>
              <a:rPr lang="tr-TR" b="1" dirty="0"/>
              <a:t> 40 mg 2*yarım </a:t>
            </a:r>
            <a:r>
              <a:rPr lang="tr-TR" dirty="0"/>
              <a:t>(</a:t>
            </a:r>
            <a:r>
              <a:rPr lang="tr-TR" dirty="0" err="1"/>
              <a:t>propranalol</a:t>
            </a:r>
            <a:r>
              <a:rPr lang="tr-TR" dirty="0"/>
              <a:t>)</a:t>
            </a:r>
          </a:p>
          <a:p>
            <a:r>
              <a:rPr lang="tr-TR" b="1" dirty="0" err="1"/>
              <a:t>Madopar</a:t>
            </a:r>
            <a:r>
              <a:rPr lang="tr-TR" b="1" dirty="0"/>
              <a:t> 125 mg 2*1 </a:t>
            </a:r>
            <a:r>
              <a:rPr lang="tr-TR" dirty="0"/>
              <a:t>(</a:t>
            </a:r>
            <a:r>
              <a:rPr lang="tr-TR" dirty="0" err="1"/>
              <a:t>levodopa</a:t>
            </a:r>
            <a:r>
              <a:rPr lang="tr-TR" dirty="0"/>
              <a:t>/</a:t>
            </a:r>
            <a:r>
              <a:rPr lang="tr-TR" dirty="0" err="1"/>
              <a:t>benserazid</a:t>
            </a:r>
            <a:r>
              <a:rPr lang="tr-TR" dirty="0"/>
              <a:t>)</a:t>
            </a:r>
          </a:p>
          <a:p>
            <a:r>
              <a:rPr lang="tr-TR" b="1" dirty="0" err="1"/>
              <a:t>Exelon</a:t>
            </a:r>
            <a:r>
              <a:rPr lang="tr-TR" b="1" dirty="0"/>
              <a:t> 6 mg 2*1 </a:t>
            </a:r>
            <a:r>
              <a:rPr lang="tr-TR" dirty="0"/>
              <a:t>(</a:t>
            </a:r>
            <a:r>
              <a:rPr lang="tr-TR" dirty="0" err="1"/>
              <a:t>rivastigmin</a:t>
            </a:r>
            <a:r>
              <a:rPr lang="tr-TR" dirty="0"/>
              <a:t>)</a:t>
            </a:r>
          </a:p>
          <a:p>
            <a:r>
              <a:rPr lang="tr-TR" b="1" dirty="0" err="1"/>
              <a:t>Cogito</a:t>
            </a:r>
            <a:r>
              <a:rPr lang="tr-TR" b="1" dirty="0"/>
              <a:t> 10 mg 2*1 </a:t>
            </a:r>
            <a:r>
              <a:rPr lang="tr-TR" dirty="0"/>
              <a:t>(</a:t>
            </a:r>
            <a:r>
              <a:rPr lang="tr-TR" dirty="0" err="1"/>
              <a:t>memantin</a:t>
            </a:r>
            <a:r>
              <a:rPr lang="tr-TR" dirty="0"/>
              <a:t>)</a:t>
            </a:r>
          </a:p>
          <a:p>
            <a:r>
              <a:rPr lang="tr-TR" b="1" dirty="0" err="1">
                <a:solidFill>
                  <a:schemeClr val="accent1"/>
                </a:solidFill>
              </a:rPr>
              <a:t>Quet</a:t>
            </a:r>
            <a:r>
              <a:rPr lang="tr-TR" b="1" dirty="0">
                <a:solidFill>
                  <a:schemeClr val="accent1"/>
                </a:solidFill>
              </a:rPr>
              <a:t> 100 mg 1*yarım </a:t>
            </a:r>
            <a:r>
              <a:rPr lang="tr-TR" dirty="0">
                <a:solidFill>
                  <a:schemeClr val="accent1"/>
                </a:solidFill>
              </a:rPr>
              <a:t>(</a:t>
            </a:r>
            <a:r>
              <a:rPr lang="tr-TR" dirty="0" err="1">
                <a:solidFill>
                  <a:schemeClr val="accent1"/>
                </a:solidFill>
              </a:rPr>
              <a:t>ketiapin</a:t>
            </a:r>
            <a:r>
              <a:rPr lang="tr-TR" dirty="0">
                <a:solidFill>
                  <a:schemeClr val="accent1"/>
                </a:solidFill>
              </a:rPr>
              <a:t>)</a:t>
            </a:r>
          </a:p>
          <a:p>
            <a:r>
              <a:rPr lang="tr-TR" b="1" strike="sngStrike" dirty="0" err="1">
                <a:solidFill>
                  <a:srgbClr val="FF0000"/>
                </a:solidFill>
              </a:rPr>
              <a:t>Nootropil</a:t>
            </a:r>
            <a:r>
              <a:rPr lang="tr-TR" b="1" strike="sngStrike" dirty="0">
                <a:solidFill>
                  <a:srgbClr val="FF0000"/>
                </a:solidFill>
              </a:rPr>
              <a:t> 800 mg 2*1 </a:t>
            </a:r>
            <a:r>
              <a:rPr lang="tr-TR" strike="sngStrike" dirty="0">
                <a:solidFill>
                  <a:srgbClr val="FF0000"/>
                </a:solidFill>
              </a:rPr>
              <a:t>(</a:t>
            </a:r>
            <a:r>
              <a:rPr lang="tr-TR" strike="sngStrike" dirty="0" err="1">
                <a:solidFill>
                  <a:srgbClr val="FF0000"/>
                </a:solidFill>
              </a:rPr>
              <a:t>pirasetam</a:t>
            </a:r>
            <a:r>
              <a:rPr lang="tr-TR" strike="sngStrike" dirty="0">
                <a:solidFill>
                  <a:srgbClr val="FF0000"/>
                </a:solidFill>
              </a:rPr>
              <a:t>)</a:t>
            </a:r>
          </a:p>
          <a:p>
            <a:r>
              <a:rPr lang="tr-TR" b="1" strike="sngStrike" dirty="0" err="1">
                <a:solidFill>
                  <a:srgbClr val="FF0000"/>
                </a:solidFill>
              </a:rPr>
              <a:t>Vesicare</a:t>
            </a:r>
            <a:r>
              <a:rPr lang="tr-TR" b="1" strike="sngStrike" dirty="0">
                <a:solidFill>
                  <a:srgbClr val="FF0000"/>
                </a:solidFill>
              </a:rPr>
              <a:t> 5 mg 1*1 </a:t>
            </a:r>
            <a:r>
              <a:rPr lang="tr-TR" strike="sngStrike" dirty="0">
                <a:solidFill>
                  <a:srgbClr val="FF0000"/>
                </a:solidFill>
              </a:rPr>
              <a:t>(</a:t>
            </a:r>
            <a:r>
              <a:rPr lang="tr-TR" strike="sngStrike" dirty="0" err="1">
                <a:solidFill>
                  <a:srgbClr val="FF0000"/>
                </a:solidFill>
              </a:rPr>
              <a:t>solifenasin</a:t>
            </a:r>
            <a:r>
              <a:rPr lang="tr-TR" strike="sngStrike" dirty="0">
                <a:solidFill>
                  <a:srgbClr val="FF0000"/>
                </a:solidFill>
              </a:rPr>
              <a:t>)</a:t>
            </a:r>
          </a:p>
          <a:p>
            <a:r>
              <a:rPr lang="tr-TR" b="1" strike="sngStrike" dirty="0" err="1">
                <a:solidFill>
                  <a:srgbClr val="FF0000"/>
                </a:solidFill>
              </a:rPr>
              <a:t>Lomotil</a:t>
            </a:r>
            <a:r>
              <a:rPr lang="tr-TR" b="1" strike="sngStrike" dirty="0">
                <a:solidFill>
                  <a:srgbClr val="FF0000"/>
                </a:solidFill>
              </a:rPr>
              <a:t> 2,5/0,025 mg  2*1 </a:t>
            </a:r>
            <a:r>
              <a:rPr lang="tr-TR" strike="sngStrike" dirty="0">
                <a:solidFill>
                  <a:srgbClr val="FF0000"/>
                </a:solidFill>
              </a:rPr>
              <a:t>(</a:t>
            </a:r>
            <a:r>
              <a:rPr lang="tr-TR" strike="sngStrike" dirty="0" err="1">
                <a:solidFill>
                  <a:srgbClr val="FF0000"/>
                </a:solidFill>
              </a:rPr>
              <a:t>difenoksilat</a:t>
            </a:r>
            <a:r>
              <a:rPr lang="tr-TR" strike="sngStrike" dirty="0">
                <a:solidFill>
                  <a:srgbClr val="FF0000"/>
                </a:solidFill>
              </a:rPr>
              <a:t>+atropin sülfat)</a:t>
            </a:r>
          </a:p>
          <a:p>
            <a:r>
              <a:rPr lang="tr-TR" b="1" strike="sngStrike" dirty="0" err="1">
                <a:solidFill>
                  <a:schemeClr val="accent1"/>
                </a:solidFill>
              </a:rPr>
              <a:t>Kreon</a:t>
            </a:r>
            <a:r>
              <a:rPr lang="tr-TR" b="1" strike="sngStrike" dirty="0">
                <a:solidFill>
                  <a:schemeClr val="accent1"/>
                </a:solidFill>
              </a:rPr>
              <a:t> 10 bin IU 3*1 </a:t>
            </a:r>
            <a:r>
              <a:rPr lang="tr-TR" strike="sngStrike" dirty="0">
                <a:solidFill>
                  <a:schemeClr val="accent1"/>
                </a:solidFill>
              </a:rPr>
              <a:t>(</a:t>
            </a:r>
            <a:r>
              <a:rPr lang="tr-TR" strike="sngStrike" dirty="0" err="1">
                <a:solidFill>
                  <a:schemeClr val="accent1"/>
                </a:solidFill>
              </a:rPr>
              <a:t>pankreatin</a:t>
            </a:r>
            <a:r>
              <a:rPr lang="tr-TR" strike="sngStrike" dirty="0">
                <a:solidFill>
                  <a:schemeClr val="accent1"/>
                </a:solidFill>
              </a:rPr>
              <a:t> karışımı-</a:t>
            </a:r>
            <a:r>
              <a:rPr lang="tr-TR" strike="sngStrike" dirty="0" err="1">
                <a:solidFill>
                  <a:schemeClr val="accent1"/>
                </a:solidFill>
              </a:rPr>
              <a:t>lipaz</a:t>
            </a:r>
            <a:r>
              <a:rPr lang="tr-TR" strike="sngStrike" dirty="0">
                <a:solidFill>
                  <a:schemeClr val="accent1"/>
                </a:solidFill>
              </a:rPr>
              <a:t>,amilaz,</a:t>
            </a:r>
            <a:r>
              <a:rPr lang="tr-TR" strike="sngStrike" dirty="0" err="1">
                <a:solidFill>
                  <a:schemeClr val="accent1"/>
                </a:solidFill>
              </a:rPr>
              <a:t>proteaz</a:t>
            </a:r>
            <a:r>
              <a:rPr lang="tr-TR" strike="sngStrike" dirty="0">
                <a:solidFill>
                  <a:schemeClr val="accent1"/>
                </a:solidFill>
              </a:rPr>
              <a:t>)</a:t>
            </a:r>
          </a:p>
          <a:p>
            <a:r>
              <a:rPr lang="tr-TR" b="1" dirty="0" err="1"/>
              <a:t>Esom</a:t>
            </a:r>
            <a:r>
              <a:rPr lang="tr-TR" b="1" dirty="0"/>
              <a:t> 40 mg 1*1 </a:t>
            </a:r>
            <a:r>
              <a:rPr lang="tr-TR" dirty="0"/>
              <a:t>(</a:t>
            </a:r>
            <a:r>
              <a:rPr lang="tr-TR" dirty="0" err="1"/>
              <a:t>esomeprazol</a:t>
            </a:r>
            <a:r>
              <a:rPr lang="tr-TR" dirty="0"/>
              <a:t>) </a:t>
            </a:r>
          </a:p>
          <a:p>
            <a:r>
              <a:rPr lang="tr-TR" b="1" strike="sngStrike" dirty="0" err="1">
                <a:solidFill>
                  <a:srgbClr val="FF0000"/>
                </a:solidFill>
              </a:rPr>
              <a:t>Magnorm</a:t>
            </a:r>
            <a:r>
              <a:rPr lang="tr-TR" b="1" strike="sngStrike" dirty="0">
                <a:solidFill>
                  <a:srgbClr val="FF0000"/>
                </a:solidFill>
              </a:rPr>
              <a:t> 365 mg 1*1 </a:t>
            </a:r>
            <a:r>
              <a:rPr lang="tr-TR" strike="sngStrike" dirty="0">
                <a:solidFill>
                  <a:srgbClr val="FF0000"/>
                </a:solidFill>
              </a:rPr>
              <a:t>(magnezyum oksit)</a:t>
            </a:r>
          </a:p>
          <a:p>
            <a:r>
              <a:rPr lang="tr-TR" b="1" strike="sngStrike" dirty="0" err="1">
                <a:solidFill>
                  <a:srgbClr val="FF0000"/>
                </a:solidFill>
              </a:rPr>
              <a:t>Ferrum</a:t>
            </a:r>
            <a:r>
              <a:rPr lang="tr-TR" b="1" strike="sngStrike" dirty="0">
                <a:solidFill>
                  <a:srgbClr val="FF0000"/>
                </a:solidFill>
              </a:rPr>
              <a:t> 100/0,35 mg 1*1 </a:t>
            </a:r>
            <a:r>
              <a:rPr lang="tr-TR" strike="sngStrike" dirty="0">
                <a:solidFill>
                  <a:srgbClr val="FF0000"/>
                </a:solidFill>
              </a:rPr>
              <a:t>(demir III </a:t>
            </a:r>
            <a:r>
              <a:rPr lang="tr-TR" strike="sngStrike" dirty="0" err="1">
                <a:solidFill>
                  <a:srgbClr val="FF0000"/>
                </a:solidFill>
              </a:rPr>
              <a:t>hidroskit</a:t>
            </a:r>
            <a:r>
              <a:rPr lang="tr-TR" strike="sngStrike" dirty="0">
                <a:solidFill>
                  <a:srgbClr val="FF0000"/>
                </a:solidFill>
              </a:rPr>
              <a:t> </a:t>
            </a:r>
            <a:r>
              <a:rPr lang="tr-TR" strike="sngStrike" dirty="0" err="1">
                <a:solidFill>
                  <a:srgbClr val="FF0000"/>
                </a:solidFill>
              </a:rPr>
              <a:t>polimaltoz</a:t>
            </a:r>
            <a:r>
              <a:rPr lang="tr-TR" strike="sngStrike" dirty="0">
                <a:solidFill>
                  <a:srgbClr val="FF0000"/>
                </a:solidFill>
              </a:rPr>
              <a:t>/</a:t>
            </a:r>
            <a:r>
              <a:rPr lang="tr-TR" strike="sngStrike" dirty="0" err="1">
                <a:solidFill>
                  <a:srgbClr val="FF0000"/>
                </a:solidFill>
              </a:rPr>
              <a:t>folik</a:t>
            </a:r>
            <a:r>
              <a:rPr lang="tr-TR" strike="sngStrike" dirty="0">
                <a:solidFill>
                  <a:srgbClr val="FF0000"/>
                </a:solidFill>
              </a:rPr>
              <a:t> asit)</a:t>
            </a:r>
          </a:p>
          <a:p>
            <a:r>
              <a:rPr lang="tr-TR" b="1" strike="sngStrike" dirty="0" err="1">
                <a:solidFill>
                  <a:srgbClr val="FF0000"/>
                </a:solidFill>
              </a:rPr>
              <a:t>Folbiol</a:t>
            </a:r>
            <a:r>
              <a:rPr lang="tr-TR" b="1" strike="sngStrike" dirty="0">
                <a:solidFill>
                  <a:srgbClr val="FF0000"/>
                </a:solidFill>
              </a:rPr>
              <a:t> 5 mg 1*1 </a:t>
            </a:r>
            <a:r>
              <a:rPr lang="tr-TR" strike="sngStrike" dirty="0">
                <a:solidFill>
                  <a:srgbClr val="FF0000"/>
                </a:solidFill>
              </a:rPr>
              <a:t>(</a:t>
            </a:r>
            <a:r>
              <a:rPr lang="tr-TR" strike="sngStrike" dirty="0" err="1">
                <a:solidFill>
                  <a:srgbClr val="FF0000"/>
                </a:solidFill>
              </a:rPr>
              <a:t>folik</a:t>
            </a:r>
            <a:r>
              <a:rPr lang="tr-TR" strike="sngStrike" dirty="0">
                <a:solidFill>
                  <a:srgbClr val="FF0000"/>
                </a:solidFill>
              </a:rPr>
              <a:t> asit)</a:t>
            </a:r>
          </a:p>
          <a:p>
            <a:r>
              <a:rPr lang="tr-TR" b="1" strike="sngStrike" dirty="0" err="1">
                <a:solidFill>
                  <a:srgbClr val="FF0000"/>
                </a:solidFill>
              </a:rPr>
              <a:t>Resource</a:t>
            </a:r>
            <a:r>
              <a:rPr lang="tr-TR" b="1" strike="sngStrike" dirty="0">
                <a:solidFill>
                  <a:srgbClr val="FF0000"/>
                </a:solidFill>
              </a:rPr>
              <a:t> </a:t>
            </a:r>
            <a:r>
              <a:rPr lang="tr-TR" b="1" strike="sngStrike" dirty="0" err="1">
                <a:solidFill>
                  <a:srgbClr val="FF0000"/>
                </a:solidFill>
              </a:rPr>
              <a:t>diabet</a:t>
            </a:r>
            <a:r>
              <a:rPr lang="tr-TR" b="1" strike="sngStrike" dirty="0">
                <a:solidFill>
                  <a:srgbClr val="FF0000"/>
                </a:solidFill>
              </a:rPr>
              <a:t> 1-2*1 </a:t>
            </a:r>
            <a:r>
              <a:rPr lang="tr-TR" strike="sngStrike" dirty="0">
                <a:solidFill>
                  <a:srgbClr val="FF0000"/>
                </a:solidFill>
              </a:rPr>
              <a:t>(200 </a:t>
            </a:r>
            <a:r>
              <a:rPr lang="tr-TR" strike="sngStrike" dirty="0" err="1">
                <a:solidFill>
                  <a:srgbClr val="FF0000"/>
                </a:solidFill>
              </a:rPr>
              <a:t>kcal</a:t>
            </a:r>
            <a:r>
              <a:rPr lang="tr-TR" strike="sngStrike" dirty="0">
                <a:solidFill>
                  <a:srgbClr val="FF0000"/>
                </a:solidFill>
              </a:rPr>
              <a:t>, 14 gr protein, 4 gr lif)</a:t>
            </a:r>
          </a:p>
          <a:p>
            <a:r>
              <a:rPr lang="tr-TR" b="1" dirty="0" err="1"/>
              <a:t>Nutrivigor</a:t>
            </a:r>
            <a:r>
              <a:rPr lang="tr-TR" b="1" dirty="0"/>
              <a:t> 2*1 </a:t>
            </a:r>
            <a:r>
              <a:rPr lang="tr-TR" dirty="0"/>
              <a:t>(330 </a:t>
            </a:r>
            <a:r>
              <a:rPr lang="tr-TR" dirty="0" err="1"/>
              <a:t>kcal</a:t>
            </a:r>
            <a:r>
              <a:rPr lang="tr-TR" dirty="0"/>
              <a:t>, 20 gr protein, 1,65 gr lif)</a:t>
            </a:r>
          </a:p>
          <a:p>
            <a:r>
              <a:rPr lang="tr-TR" b="1" dirty="0" err="1">
                <a:solidFill>
                  <a:schemeClr val="accent1"/>
                </a:solidFill>
              </a:rPr>
              <a:t>Trazodon</a:t>
            </a:r>
            <a:r>
              <a:rPr lang="tr-TR" b="1" dirty="0">
                <a:solidFill>
                  <a:schemeClr val="accent1"/>
                </a:solidFill>
              </a:rPr>
              <a:t> 50 mg 1*yarım, demir </a:t>
            </a:r>
            <a:r>
              <a:rPr lang="tr-TR" b="1" dirty="0" err="1">
                <a:solidFill>
                  <a:schemeClr val="accent1"/>
                </a:solidFill>
              </a:rPr>
              <a:t>karboksimaltoz</a:t>
            </a:r>
            <a:r>
              <a:rPr lang="tr-TR" b="1" dirty="0">
                <a:solidFill>
                  <a:schemeClr val="accent1"/>
                </a:solidFill>
              </a:rPr>
              <a:t> 500 mg 1*1 iv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tr-TR" dirty="0"/>
              <a:t>Takipte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3 ay sonra</a:t>
            </a:r>
            <a:r>
              <a:rPr lang="tr-TR" dirty="0">
                <a:latin typeface="Calibri"/>
                <a:cs typeface="Calibri"/>
              </a:rPr>
              <a:t>→</a:t>
            </a:r>
            <a:r>
              <a:rPr lang="tr-TR" dirty="0" err="1"/>
              <a:t>Hb</a:t>
            </a:r>
            <a:r>
              <a:rPr lang="tr-TR" dirty="0"/>
              <a:t>:12,7 Hba1c:%4,84 </a:t>
            </a:r>
          </a:p>
          <a:p>
            <a:pPr>
              <a:buNone/>
            </a:pPr>
            <a:r>
              <a:rPr lang="tr-TR" dirty="0"/>
              <a:t>                         KŞT:88-245 mg/</a:t>
            </a:r>
            <a:r>
              <a:rPr lang="tr-TR" dirty="0" err="1"/>
              <a:t>dl</a:t>
            </a:r>
            <a:endParaRPr lang="tr-TR" dirty="0"/>
          </a:p>
          <a:p>
            <a:pPr>
              <a:buNone/>
            </a:pPr>
            <a:r>
              <a:rPr lang="tr-TR" dirty="0"/>
              <a:t>                         </a:t>
            </a:r>
            <a:r>
              <a:rPr lang="tr-TR" dirty="0" err="1">
                <a:solidFill>
                  <a:srgbClr val="FF0000"/>
                </a:solidFill>
              </a:rPr>
              <a:t>diamicron</a:t>
            </a:r>
            <a:r>
              <a:rPr lang="tr-TR" dirty="0">
                <a:solidFill>
                  <a:srgbClr val="FF0000"/>
                </a:solidFill>
              </a:rPr>
              <a:t> kesildi, </a:t>
            </a:r>
            <a:r>
              <a:rPr lang="tr-TR" dirty="0" err="1">
                <a:solidFill>
                  <a:srgbClr val="FF0000"/>
                </a:solidFill>
              </a:rPr>
              <a:t>quet</a:t>
            </a:r>
            <a:r>
              <a:rPr lang="tr-TR" dirty="0">
                <a:solidFill>
                  <a:srgbClr val="FF0000"/>
                </a:solidFill>
              </a:rPr>
              <a:t> 25 mg düşüldü, </a:t>
            </a:r>
            <a:r>
              <a:rPr lang="tr-TR" dirty="0" err="1">
                <a:solidFill>
                  <a:srgbClr val="FF0000"/>
                </a:solidFill>
              </a:rPr>
              <a:t>metformin</a:t>
            </a:r>
            <a:r>
              <a:rPr lang="tr-TR" dirty="0">
                <a:solidFill>
                  <a:srgbClr val="FF0000"/>
                </a:solidFill>
              </a:rPr>
              <a:t> 2*1000 aşamalı başlandı</a:t>
            </a:r>
          </a:p>
          <a:p>
            <a:r>
              <a:rPr lang="tr-TR" dirty="0"/>
              <a:t>6 ay sonra</a:t>
            </a:r>
            <a:r>
              <a:rPr lang="tr-TR" dirty="0">
                <a:latin typeface="Calibri"/>
                <a:cs typeface="Calibri"/>
              </a:rPr>
              <a:t>→</a:t>
            </a:r>
            <a:r>
              <a:rPr lang="tr-TR" dirty="0"/>
              <a:t>ishal yok, iştah iyi,genel durum iyi sohbetlere katılıyor, </a:t>
            </a:r>
            <a:r>
              <a:rPr lang="tr-TR" dirty="0" err="1"/>
              <a:t>nutrivgor</a:t>
            </a:r>
            <a:r>
              <a:rPr lang="tr-TR" dirty="0"/>
              <a:t> devam ediyor</a:t>
            </a:r>
          </a:p>
          <a:p>
            <a:pPr>
              <a:buNone/>
            </a:pPr>
            <a:r>
              <a:rPr lang="tr-TR" dirty="0"/>
              <a:t>                        KŞT:123-197 mg/</a:t>
            </a:r>
            <a:r>
              <a:rPr lang="tr-TR" dirty="0" err="1"/>
              <a:t>dl</a:t>
            </a:r>
            <a:r>
              <a:rPr lang="tr-TR" dirty="0"/>
              <a:t> Hba1c:%6,61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tr-TR" dirty="0"/>
              <a:t>Olgu-5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/>
              <a:t>75 y, E</a:t>
            </a:r>
          </a:p>
          <a:p>
            <a:r>
              <a:rPr lang="tr-TR" dirty="0"/>
              <a:t>Şikayet</a:t>
            </a:r>
            <a:r>
              <a:rPr lang="tr-TR" dirty="0">
                <a:latin typeface="Calibri"/>
                <a:cs typeface="Calibri"/>
              </a:rPr>
              <a:t>→</a:t>
            </a:r>
            <a:r>
              <a:rPr lang="tr-TR" dirty="0"/>
              <a:t>halsizlik,iştahta azalma, kilo kaybı </a:t>
            </a:r>
          </a:p>
          <a:p>
            <a:r>
              <a:rPr lang="tr-TR" dirty="0"/>
              <a:t>DM-HT- ASKH (MI-medikal)-AF-KKY-</a:t>
            </a:r>
            <a:r>
              <a:rPr lang="tr-TR" dirty="0" err="1"/>
              <a:t>Demans</a:t>
            </a:r>
            <a:r>
              <a:rPr lang="tr-TR" dirty="0"/>
              <a:t>(erken evre)-Parkinson</a:t>
            </a:r>
          </a:p>
          <a:p>
            <a:r>
              <a:rPr lang="tr-TR" dirty="0"/>
              <a:t>EKG</a:t>
            </a:r>
            <a:r>
              <a:rPr lang="tr-TR" dirty="0">
                <a:latin typeface="Calibri"/>
                <a:cs typeface="Calibri"/>
              </a:rPr>
              <a:t>→</a:t>
            </a:r>
            <a:r>
              <a:rPr lang="tr-TR" dirty="0" err="1"/>
              <a:t>Atrial</a:t>
            </a:r>
            <a:r>
              <a:rPr lang="tr-TR" dirty="0"/>
              <a:t> </a:t>
            </a:r>
            <a:r>
              <a:rPr lang="tr-TR" dirty="0" err="1"/>
              <a:t>fibrilasyon</a:t>
            </a:r>
            <a:r>
              <a:rPr lang="tr-TR" dirty="0"/>
              <a:t> 58/</a:t>
            </a:r>
            <a:r>
              <a:rPr lang="tr-TR" dirty="0" err="1"/>
              <a:t>dk</a:t>
            </a:r>
            <a:endParaRPr lang="tr-TR" dirty="0"/>
          </a:p>
          <a:p>
            <a:r>
              <a:rPr lang="tr-TR" dirty="0"/>
              <a:t>FM</a:t>
            </a:r>
            <a:r>
              <a:rPr lang="tr-TR" dirty="0">
                <a:latin typeface="Calibri"/>
                <a:cs typeface="Calibri"/>
              </a:rPr>
              <a:t>→doğal</a:t>
            </a:r>
            <a:r>
              <a:rPr lang="tr-TR" dirty="0"/>
              <a:t>                               KB</a:t>
            </a:r>
            <a:r>
              <a:rPr lang="tr-TR" dirty="0">
                <a:latin typeface="Calibri"/>
                <a:cs typeface="Calibri"/>
              </a:rPr>
              <a:t>→</a:t>
            </a:r>
            <a:r>
              <a:rPr lang="tr-TR" dirty="0"/>
              <a:t>113-137/96-69 </a:t>
            </a:r>
            <a:r>
              <a:rPr lang="tr-TR" dirty="0" err="1"/>
              <a:t>mmHG</a:t>
            </a:r>
            <a:r>
              <a:rPr lang="tr-TR" dirty="0"/>
              <a:t>  </a:t>
            </a:r>
          </a:p>
          <a:p>
            <a:r>
              <a:rPr lang="tr-TR" dirty="0"/>
              <a:t>KŞT</a:t>
            </a:r>
            <a:r>
              <a:rPr lang="tr-TR" dirty="0">
                <a:latin typeface="Calibri"/>
                <a:cs typeface="Calibri"/>
              </a:rPr>
              <a:t>→</a:t>
            </a:r>
            <a:r>
              <a:rPr lang="tr-TR" dirty="0"/>
              <a:t>62-358 (her gün hipoglisemi oluyor,sabah açlıklar 200 civarı tokluklar </a:t>
            </a:r>
            <a:r>
              <a:rPr lang="tr-TR" dirty="0" err="1"/>
              <a:t>hipoglisemik</a:t>
            </a:r>
            <a:r>
              <a:rPr lang="tr-TR" dirty="0"/>
              <a:t>)</a:t>
            </a:r>
          </a:p>
          <a:p>
            <a:r>
              <a:rPr lang="tr-TR" dirty="0" err="1"/>
              <a:t>Lab</a:t>
            </a:r>
            <a:r>
              <a:rPr lang="tr-TR" dirty="0">
                <a:latin typeface="Calibri"/>
                <a:cs typeface="Calibri"/>
              </a:rPr>
              <a:t>→</a:t>
            </a:r>
            <a:r>
              <a:rPr lang="tr-TR" dirty="0" err="1"/>
              <a:t>Hb</a:t>
            </a:r>
            <a:r>
              <a:rPr lang="tr-TR" dirty="0"/>
              <a:t>:11,3 g/</a:t>
            </a:r>
            <a:r>
              <a:rPr lang="tr-TR" dirty="0" err="1"/>
              <a:t>dl</a:t>
            </a:r>
            <a:r>
              <a:rPr lang="tr-TR" dirty="0"/>
              <a:t>                  </a:t>
            </a:r>
            <a:r>
              <a:rPr lang="tr-TR" dirty="0" err="1"/>
              <a:t>Ferritin</a:t>
            </a:r>
            <a:r>
              <a:rPr lang="tr-TR" dirty="0"/>
              <a:t>:20 </a:t>
            </a:r>
            <a:r>
              <a:rPr lang="tr-TR" dirty="0" err="1"/>
              <a:t>mcg</a:t>
            </a:r>
            <a:r>
              <a:rPr lang="tr-TR" dirty="0"/>
              <a:t>/l </a:t>
            </a:r>
          </a:p>
          <a:p>
            <a:pPr>
              <a:buNone/>
            </a:pPr>
            <a:r>
              <a:rPr lang="tr-TR" dirty="0"/>
              <a:t>               B12:212 </a:t>
            </a:r>
            <a:r>
              <a:rPr lang="tr-TR" dirty="0" err="1"/>
              <a:t>ng</a:t>
            </a:r>
            <a:r>
              <a:rPr lang="tr-TR" dirty="0"/>
              <a:t>/l                 </a:t>
            </a:r>
            <a:r>
              <a:rPr lang="tr-TR" dirty="0" err="1"/>
              <a:t>VitD</a:t>
            </a:r>
            <a:r>
              <a:rPr lang="tr-TR" dirty="0"/>
              <a:t>:9,3 </a:t>
            </a:r>
            <a:r>
              <a:rPr lang="tr-TR" dirty="0" err="1"/>
              <a:t>ng</a:t>
            </a:r>
            <a:r>
              <a:rPr lang="tr-TR" dirty="0"/>
              <a:t>/ml</a:t>
            </a:r>
          </a:p>
          <a:p>
            <a:pPr>
              <a:buNone/>
            </a:pPr>
            <a:r>
              <a:rPr lang="tr-TR" dirty="0"/>
              <a:t>               </a:t>
            </a:r>
            <a:r>
              <a:rPr lang="tr-TR" dirty="0" err="1"/>
              <a:t>Kreatinin</a:t>
            </a:r>
            <a:r>
              <a:rPr lang="tr-TR" dirty="0"/>
              <a:t>:1,3 mg/</a:t>
            </a:r>
            <a:r>
              <a:rPr lang="tr-TR" dirty="0" err="1"/>
              <a:t>dl</a:t>
            </a:r>
            <a:r>
              <a:rPr lang="tr-TR" dirty="0"/>
              <a:t>      LDL:67 mg/</a:t>
            </a:r>
            <a:r>
              <a:rPr lang="tr-TR" dirty="0" err="1"/>
              <a:t>dl</a:t>
            </a:r>
            <a:endParaRPr lang="tr-TR" dirty="0"/>
          </a:p>
          <a:p>
            <a:pPr>
              <a:buNone/>
            </a:pPr>
            <a:r>
              <a:rPr lang="tr-TR" dirty="0"/>
              <a:t>               </a:t>
            </a:r>
            <a:r>
              <a:rPr lang="tr-TR" dirty="0" err="1"/>
              <a:t>Glukoz</a:t>
            </a:r>
            <a:r>
              <a:rPr lang="tr-TR" dirty="0"/>
              <a:t>:260 mg/</a:t>
            </a:r>
            <a:r>
              <a:rPr lang="tr-TR" dirty="0" err="1"/>
              <a:t>dl</a:t>
            </a:r>
            <a:r>
              <a:rPr lang="tr-TR" dirty="0"/>
              <a:t>         Hba1c %7,9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tr-TR" dirty="0"/>
              <a:t>İlaçlar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tr-TR" b="1" dirty="0" err="1"/>
              <a:t>Levemir</a:t>
            </a:r>
            <a:r>
              <a:rPr lang="tr-TR" b="1" dirty="0"/>
              <a:t> 1*15 U </a:t>
            </a:r>
            <a:r>
              <a:rPr lang="tr-TR" dirty="0"/>
              <a:t>(</a:t>
            </a:r>
            <a:r>
              <a:rPr lang="tr-TR" dirty="0" err="1"/>
              <a:t>detemir</a:t>
            </a:r>
            <a:r>
              <a:rPr lang="tr-TR" dirty="0"/>
              <a:t> </a:t>
            </a:r>
            <a:r>
              <a:rPr lang="tr-TR" dirty="0" err="1"/>
              <a:t>insülin</a:t>
            </a:r>
            <a:r>
              <a:rPr lang="tr-TR" dirty="0"/>
              <a:t>) </a:t>
            </a:r>
          </a:p>
          <a:p>
            <a:r>
              <a:rPr lang="tr-TR" b="1" dirty="0" err="1"/>
              <a:t>Novorapid</a:t>
            </a:r>
            <a:r>
              <a:rPr lang="tr-TR" b="1" dirty="0"/>
              <a:t> 3*26 U </a:t>
            </a:r>
            <a:r>
              <a:rPr lang="tr-TR" dirty="0"/>
              <a:t>(</a:t>
            </a:r>
            <a:r>
              <a:rPr lang="tr-TR" dirty="0" err="1"/>
              <a:t>aspart</a:t>
            </a:r>
            <a:r>
              <a:rPr lang="tr-TR" dirty="0"/>
              <a:t> </a:t>
            </a:r>
            <a:r>
              <a:rPr lang="tr-TR" dirty="0" err="1"/>
              <a:t>insülin</a:t>
            </a:r>
            <a:r>
              <a:rPr lang="tr-TR" dirty="0"/>
              <a:t>)</a:t>
            </a:r>
          </a:p>
          <a:p>
            <a:r>
              <a:rPr lang="tr-TR" b="1" dirty="0" err="1"/>
              <a:t>Glifor</a:t>
            </a:r>
            <a:r>
              <a:rPr lang="tr-TR" b="1" dirty="0"/>
              <a:t> 1000 mg 2*1 </a:t>
            </a:r>
            <a:r>
              <a:rPr lang="tr-TR" dirty="0"/>
              <a:t>(</a:t>
            </a:r>
            <a:r>
              <a:rPr lang="tr-TR" dirty="0" err="1"/>
              <a:t>metformin</a:t>
            </a:r>
            <a:r>
              <a:rPr lang="tr-TR" dirty="0"/>
              <a:t>)</a:t>
            </a:r>
          </a:p>
          <a:p>
            <a:r>
              <a:rPr lang="tr-TR" b="1" dirty="0" err="1"/>
              <a:t>Rememba</a:t>
            </a:r>
            <a:r>
              <a:rPr lang="tr-TR" b="1" dirty="0"/>
              <a:t> 10/10 mg 1*1 </a:t>
            </a:r>
            <a:r>
              <a:rPr lang="tr-TR" dirty="0"/>
              <a:t>(</a:t>
            </a:r>
            <a:r>
              <a:rPr lang="tr-TR" dirty="0" err="1"/>
              <a:t>donepezil</a:t>
            </a:r>
            <a:r>
              <a:rPr lang="tr-TR" dirty="0"/>
              <a:t>/</a:t>
            </a:r>
            <a:r>
              <a:rPr lang="tr-TR" dirty="0" err="1"/>
              <a:t>memantin</a:t>
            </a:r>
            <a:r>
              <a:rPr lang="tr-TR" dirty="0"/>
              <a:t>)</a:t>
            </a:r>
          </a:p>
          <a:p>
            <a:r>
              <a:rPr lang="tr-TR" b="1" dirty="0" err="1"/>
              <a:t>Madopar</a:t>
            </a:r>
            <a:r>
              <a:rPr lang="tr-TR" b="1" dirty="0"/>
              <a:t> 125 2*yarım </a:t>
            </a:r>
            <a:r>
              <a:rPr lang="tr-TR" dirty="0"/>
              <a:t>(</a:t>
            </a:r>
            <a:r>
              <a:rPr lang="tr-TR" dirty="0" err="1"/>
              <a:t>levodopa</a:t>
            </a:r>
            <a:r>
              <a:rPr lang="tr-TR" dirty="0"/>
              <a:t>/</a:t>
            </a:r>
            <a:r>
              <a:rPr lang="tr-TR" dirty="0" err="1"/>
              <a:t>benserazid</a:t>
            </a:r>
            <a:r>
              <a:rPr lang="tr-TR" dirty="0"/>
              <a:t>)</a:t>
            </a:r>
          </a:p>
          <a:p>
            <a:r>
              <a:rPr lang="tr-TR" b="1" dirty="0" err="1"/>
              <a:t>Desyrel</a:t>
            </a:r>
            <a:r>
              <a:rPr lang="tr-TR" b="1" dirty="0"/>
              <a:t> 50 mg 1*1 </a:t>
            </a:r>
            <a:r>
              <a:rPr lang="tr-TR" dirty="0"/>
              <a:t>(</a:t>
            </a:r>
            <a:r>
              <a:rPr lang="tr-TR" dirty="0" err="1"/>
              <a:t>trazodon</a:t>
            </a:r>
            <a:r>
              <a:rPr lang="tr-TR" dirty="0"/>
              <a:t>)</a:t>
            </a:r>
          </a:p>
          <a:p>
            <a:r>
              <a:rPr lang="tr-TR" b="1" dirty="0" err="1"/>
              <a:t>Lustral</a:t>
            </a:r>
            <a:r>
              <a:rPr lang="tr-TR" b="1" dirty="0"/>
              <a:t> 50 mg 1*yarım </a:t>
            </a:r>
            <a:r>
              <a:rPr lang="tr-TR" dirty="0"/>
              <a:t>(</a:t>
            </a:r>
            <a:r>
              <a:rPr lang="tr-TR" dirty="0" err="1"/>
              <a:t>sertralin</a:t>
            </a:r>
            <a:r>
              <a:rPr lang="tr-TR" dirty="0"/>
              <a:t>)</a:t>
            </a:r>
          </a:p>
          <a:p>
            <a:r>
              <a:rPr lang="tr-TR" b="1" dirty="0" err="1"/>
              <a:t>Pletal</a:t>
            </a:r>
            <a:r>
              <a:rPr lang="tr-TR" b="1" dirty="0"/>
              <a:t> 100 mg 1*1 </a:t>
            </a:r>
            <a:r>
              <a:rPr lang="tr-TR" dirty="0"/>
              <a:t>(</a:t>
            </a:r>
            <a:r>
              <a:rPr lang="tr-TR" dirty="0" err="1"/>
              <a:t>silostazol</a:t>
            </a:r>
            <a:r>
              <a:rPr lang="tr-TR" dirty="0"/>
              <a:t>) </a:t>
            </a:r>
          </a:p>
          <a:p>
            <a:r>
              <a:rPr lang="tr-TR" b="1" dirty="0" err="1"/>
              <a:t>Delix</a:t>
            </a:r>
            <a:r>
              <a:rPr lang="tr-TR" b="1" dirty="0"/>
              <a:t> 2,5 mg 1*1 </a:t>
            </a:r>
            <a:r>
              <a:rPr lang="tr-TR" dirty="0"/>
              <a:t>(</a:t>
            </a:r>
            <a:r>
              <a:rPr lang="tr-TR" dirty="0" err="1"/>
              <a:t>ramipril</a:t>
            </a:r>
            <a:r>
              <a:rPr lang="tr-TR" dirty="0"/>
              <a:t>)</a:t>
            </a:r>
          </a:p>
          <a:p>
            <a:r>
              <a:rPr lang="tr-TR" b="1" dirty="0" err="1"/>
              <a:t>Digoxin</a:t>
            </a:r>
            <a:r>
              <a:rPr lang="tr-TR" b="1" dirty="0"/>
              <a:t> 0,25 mg 1*1 </a:t>
            </a:r>
            <a:r>
              <a:rPr lang="tr-TR" dirty="0"/>
              <a:t>(</a:t>
            </a:r>
            <a:r>
              <a:rPr lang="tr-TR" dirty="0" err="1"/>
              <a:t>digoksin</a:t>
            </a:r>
            <a:r>
              <a:rPr lang="tr-TR" dirty="0"/>
              <a:t>)</a:t>
            </a:r>
          </a:p>
          <a:p>
            <a:r>
              <a:rPr lang="tr-TR" b="1" dirty="0"/>
              <a:t>Monodur 60 mg 1*1 </a:t>
            </a:r>
            <a:r>
              <a:rPr lang="tr-TR" dirty="0"/>
              <a:t>(isosorbid-5-mononitrat)</a:t>
            </a:r>
          </a:p>
          <a:p>
            <a:r>
              <a:rPr lang="tr-TR" b="1" dirty="0" err="1"/>
              <a:t>Aldactone</a:t>
            </a:r>
            <a:r>
              <a:rPr lang="tr-TR" b="1" dirty="0"/>
              <a:t> 100 mg </a:t>
            </a:r>
            <a:r>
              <a:rPr lang="tr-TR" b="1" dirty="0" err="1"/>
              <a:t>hfda</a:t>
            </a:r>
            <a:r>
              <a:rPr lang="tr-TR" b="1" dirty="0"/>
              <a:t> 1*yarım </a:t>
            </a:r>
            <a:r>
              <a:rPr lang="tr-TR" dirty="0"/>
              <a:t>(</a:t>
            </a:r>
            <a:r>
              <a:rPr lang="tr-TR" dirty="0" err="1"/>
              <a:t>spironolakton</a:t>
            </a:r>
            <a:r>
              <a:rPr lang="tr-TR" dirty="0"/>
              <a:t>) </a:t>
            </a:r>
          </a:p>
          <a:p>
            <a:r>
              <a:rPr lang="tr-TR" b="1" dirty="0" err="1"/>
              <a:t>Lipitor</a:t>
            </a:r>
            <a:r>
              <a:rPr lang="tr-TR" b="1" dirty="0"/>
              <a:t> 10 mg 1*1 </a:t>
            </a:r>
            <a:r>
              <a:rPr lang="tr-TR" dirty="0"/>
              <a:t>(</a:t>
            </a:r>
            <a:r>
              <a:rPr lang="tr-TR" dirty="0" err="1"/>
              <a:t>atorvastatin</a:t>
            </a:r>
            <a:r>
              <a:rPr lang="tr-TR" dirty="0"/>
              <a:t>)</a:t>
            </a:r>
          </a:p>
          <a:p>
            <a:r>
              <a:rPr lang="tr-TR" b="1" dirty="0" err="1"/>
              <a:t>Eliquis</a:t>
            </a:r>
            <a:r>
              <a:rPr lang="tr-TR" b="1" dirty="0"/>
              <a:t> 5 mg 2*yarım </a:t>
            </a:r>
            <a:r>
              <a:rPr lang="tr-TR" dirty="0"/>
              <a:t>(</a:t>
            </a:r>
            <a:r>
              <a:rPr lang="tr-TR" dirty="0" err="1"/>
              <a:t>apiksaban</a:t>
            </a:r>
            <a:r>
              <a:rPr lang="tr-TR" dirty="0"/>
              <a:t>)</a:t>
            </a:r>
          </a:p>
          <a:p>
            <a:r>
              <a:rPr lang="tr-TR" b="1" dirty="0" err="1"/>
              <a:t>Desal</a:t>
            </a:r>
            <a:r>
              <a:rPr lang="tr-TR" b="1" dirty="0"/>
              <a:t> 40 mg 1*1 </a:t>
            </a:r>
            <a:r>
              <a:rPr lang="tr-TR" dirty="0"/>
              <a:t>(</a:t>
            </a:r>
            <a:r>
              <a:rPr lang="tr-TR" dirty="0" err="1"/>
              <a:t>furosemid</a:t>
            </a:r>
            <a:r>
              <a:rPr lang="tr-TR" dirty="0"/>
              <a:t>)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tr-TR" dirty="0"/>
              <a:t>İlk Dokunuş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tr-TR" b="1" strike="sngStrike" dirty="0" err="1">
                <a:solidFill>
                  <a:srgbClr val="FF0000"/>
                </a:solidFill>
              </a:rPr>
              <a:t>Levemir</a:t>
            </a:r>
            <a:r>
              <a:rPr lang="tr-TR" b="1" strike="sngStrike" dirty="0">
                <a:solidFill>
                  <a:srgbClr val="FF0000"/>
                </a:solidFill>
              </a:rPr>
              <a:t> 1*15 U </a:t>
            </a:r>
            <a:r>
              <a:rPr lang="tr-TR" strike="sngStrike" dirty="0">
                <a:solidFill>
                  <a:srgbClr val="FF0000"/>
                </a:solidFill>
              </a:rPr>
              <a:t>(</a:t>
            </a:r>
            <a:r>
              <a:rPr lang="tr-TR" strike="sngStrike" dirty="0" err="1">
                <a:solidFill>
                  <a:srgbClr val="FF0000"/>
                </a:solidFill>
              </a:rPr>
              <a:t>detemir</a:t>
            </a:r>
            <a:r>
              <a:rPr lang="tr-TR" strike="sngStrike" dirty="0">
                <a:solidFill>
                  <a:srgbClr val="FF0000"/>
                </a:solidFill>
              </a:rPr>
              <a:t> </a:t>
            </a:r>
            <a:r>
              <a:rPr lang="tr-TR" strike="sngStrike" dirty="0" err="1">
                <a:solidFill>
                  <a:srgbClr val="FF0000"/>
                </a:solidFill>
              </a:rPr>
              <a:t>insülin</a:t>
            </a:r>
            <a:r>
              <a:rPr lang="tr-TR" strike="sngStrike" dirty="0">
                <a:solidFill>
                  <a:srgbClr val="FF0000"/>
                </a:solidFill>
              </a:rPr>
              <a:t>) </a:t>
            </a:r>
          </a:p>
          <a:p>
            <a:r>
              <a:rPr lang="tr-TR" b="1" dirty="0" err="1">
                <a:solidFill>
                  <a:srgbClr val="FF0000"/>
                </a:solidFill>
              </a:rPr>
              <a:t>Novorapid</a:t>
            </a:r>
            <a:r>
              <a:rPr lang="tr-TR" b="1" dirty="0">
                <a:solidFill>
                  <a:srgbClr val="FF0000"/>
                </a:solidFill>
              </a:rPr>
              <a:t> 3*16 U </a:t>
            </a:r>
            <a:r>
              <a:rPr lang="tr-TR" dirty="0">
                <a:solidFill>
                  <a:srgbClr val="FF0000"/>
                </a:solidFill>
              </a:rPr>
              <a:t>(</a:t>
            </a:r>
            <a:r>
              <a:rPr lang="tr-TR" dirty="0" err="1">
                <a:solidFill>
                  <a:srgbClr val="FF0000"/>
                </a:solidFill>
              </a:rPr>
              <a:t>aspart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 err="1">
                <a:solidFill>
                  <a:srgbClr val="FF0000"/>
                </a:solidFill>
              </a:rPr>
              <a:t>insülin</a:t>
            </a:r>
            <a:r>
              <a:rPr lang="tr-TR" dirty="0">
                <a:solidFill>
                  <a:srgbClr val="FF0000"/>
                </a:solidFill>
              </a:rPr>
              <a:t>)</a:t>
            </a:r>
          </a:p>
          <a:p>
            <a:r>
              <a:rPr lang="tr-TR" b="1" dirty="0" err="1"/>
              <a:t>Glifor</a:t>
            </a:r>
            <a:r>
              <a:rPr lang="tr-TR" b="1" dirty="0"/>
              <a:t> 1000 mg 2*1 </a:t>
            </a:r>
            <a:r>
              <a:rPr lang="tr-TR" dirty="0"/>
              <a:t>(</a:t>
            </a:r>
            <a:r>
              <a:rPr lang="tr-TR" dirty="0" err="1"/>
              <a:t>metformin</a:t>
            </a:r>
            <a:r>
              <a:rPr lang="tr-TR" dirty="0"/>
              <a:t>)</a:t>
            </a:r>
          </a:p>
          <a:p>
            <a:r>
              <a:rPr lang="tr-TR" b="1" strike="sngStrike" dirty="0" err="1">
                <a:solidFill>
                  <a:srgbClr val="FF0000"/>
                </a:solidFill>
              </a:rPr>
              <a:t>Rememba</a:t>
            </a:r>
            <a:r>
              <a:rPr lang="tr-TR" b="1" strike="sngStrike" dirty="0">
                <a:solidFill>
                  <a:srgbClr val="FF0000"/>
                </a:solidFill>
              </a:rPr>
              <a:t> 10/10 mg 1*1 </a:t>
            </a:r>
            <a:r>
              <a:rPr lang="tr-TR" strike="sngStrike" dirty="0">
                <a:solidFill>
                  <a:srgbClr val="FF0000"/>
                </a:solidFill>
              </a:rPr>
              <a:t>(</a:t>
            </a:r>
            <a:r>
              <a:rPr lang="tr-TR" strike="sngStrike" dirty="0" err="1">
                <a:solidFill>
                  <a:srgbClr val="FF0000"/>
                </a:solidFill>
              </a:rPr>
              <a:t>donepezil</a:t>
            </a:r>
            <a:r>
              <a:rPr lang="tr-TR" strike="sngStrike" dirty="0">
                <a:solidFill>
                  <a:srgbClr val="FF0000"/>
                </a:solidFill>
              </a:rPr>
              <a:t>/</a:t>
            </a:r>
            <a:r>
              <a:rPr lang="tr-TR" strike="sngStrike" dirty="0" err="1">
                <a:solidFill>
                  <a:srgbClr val="FF0000"/>
                </a:solidFill>
              </a:rPr>
              <a:t>memantin</a:t>
            </a:r>
            <a:r>
              <a:rPr lang="tr-TR" strike="sngStrike" dirty="0">
                <a:solidFill>
                  <a:srgbClr val="FF0000"/>
                </a:solidFill>
              </a:rPr>
              <a:t>)</a:t>
            </a:r>
          </a:p>
          <a:p>
            <a:r>
              <a:rPr lang="tr-TR" b="1" dirty="0" err="1"/>
              <a:t>Madopar</a:t>
            </a:r>
            <a:r>
              <a:rPr lang="tr-TR" b="1" dirty="0"/>
              <a:t> 125 2*yarım </a:t>
            </a:r>
            <a:r>
              <a:rPr lang="tr-TR" dirty="0"/>
              <a:t>(</a:t>
            </a:r>
            <a:r>
              <a:rPr lang="tr-TR" dirty="0" err="1"/>
              <a:t>levodopa</a:t>
            </a:r>
            <a:r>
              <a:rPr lang="tr-TR" dirty="0"/>
              <a:t>/</a:t>
            </a:r>
            <a:r>
              <a:rPr lang="tr-TR" dirty="0" err="1"/>
              <a:t>benserazid</a:t>
            </a:r>
            <a:r>
              <a:rPr lang="tr-TR" dirty="0"/>
              <a:t>)</a:t>
            </a:r>
          </a:p>
          <a:p>
            <a:r>
              <a:rPr lang="tr-TR" b="1" dirty="0" err="1"/>
              <a:t>Desyrel</a:t>
            </a:r>
            <a:r>
              <a:rPr lang="tr-TR" b="1" dirty="0"/>
              <a:t> 50 mg 1*1 </a:t>
            </a:r>
            <a:r>
              <a:rPr lang="tr-TR" dirty="0"/>
              <a:t>(</a:t>
            </a:r>
            <a:r>
              <a:rPr lang="tr-TR" dirty="0" err="1"/>
              <a:t>trazodon</a:t>
            </a:r>
            <a:r>
              <a:rPr lang="tr-TR" dirty="0"/>
              <a:t>)</a:t>
            </a:r>
          </a:p>
          <a:p>
            <a:r>
              <a:rPr lang="tr-TR" b="1" dirty="0" err="1"/>
              <a:t>Lustral</a:t>
            </a:r>
            <a:r>
              <a:rPr lang="tr-TR" b="1" dirty="0"/>
              <a:t> 50 mg 1*yarım </a:t>
            </a:r>
            <a:r>
              <a:rPr lang="tr-TR" dirty="0"/>
              <a:t>(</a:t>
            </a:r>
            <a:r>
              <a:rPr lang="tr-TR" dirty="0" err="1"/>
              <a:t>sertralin</a:t>
            </a:r>
            <a:r>
              <a:rPr lang="tr-TR" dirty="0"/>
              <a:t>)</a:t>
            </a:r>
          </a:p>
          <a:p>
            <a:r>
              <a:rPr lang="tr-TR" b="1" strike="sngStrike" dirty="0" err="1">
                <a:solidFill>
                  <a:srgbClr val="FF0000"/>
                </a:solidFill>
              </a:rPr>
              <a:t>Pletal</a:t>
            </a:r>
            <a:r>
              <a:rPr lang="tr-TR" b="1" strike="sngStrike" dirty="0">
                <a:solidFill>
                  <a:srgbClr val="FF0000"/>
                </a:solidFill>
              </a:rPr>
              <a:t> 100 mg 1*1 </a:t>
            </a:r>
            <a:r>
              <a:rPr lang="tr-TR" strike="sngStrike" dirty="0">
                <a:solidFill>
                  <a:srgbClr val="FF0000"/>
                </a:solidFill>
              </a:rPr>
              <a:t>(</a:t>
            </a:r>
            <a:r>
              <a:rPr lang="tr-TR" strike="sngStrike" dirty="0" err="1">
                <a:solidFill>
                  <a:srgbClr val="FF0000"/>
                </a:solidFill>
              </a:rPr>
              <a:t>silostazol</a:t>
            </a:r>
            <a:r>
              <a:rPr lang="tr-TR" strike="sngStrike" dirty="0">
                <a:solidFill>
                  <a:srgbClr val="FF0000"/>
                </a:solidFill>
              </a:rPr>
              <a:t>) </a:t>
            </a:r>
          </a:p>
          <a:p>
            <a:r>
              <a:rPr lang="tr-TR" b="1" dirty="0" err="1"/>
              <a:t>Delix</a:t>
            </a:r>
            <a:r>
              <a:rPr lang="tr-TR" b="1" dirty="0"/>
              <a:t> 2,5 mg 1*1 </a:t>
            </a:r>
            <a:r>
              <a:rPr lang="tr-TR" dirty="0"/>
              <a:t>(</a:t>
            </a:r>
            <a:r>
              <a:rPr lang="tr-TR" dirty="0" err="1"/>
              <a:t>ramipril</a:t>
            </a:r>
            <a:r>
              <a:rPr lang="tr-TR" dirty="0"/>
              <a:t>)</a:t>
            </a:r>
          </a:p>
          <a:p>
            <a:r>
              <a:rPr lang="tr-TR" b="1" strike="sngStrike" dirty="0" err="1">
                <a:solidFill>
                  <a:srgbClr val="FF0000"/>
                </a:solidFill>
              </a:rPr>
              <a:t>Digoxin</a:t>
            </a:r>
            <a:r>
              <a:rPr lang="tr-TR" b="1" strike="sngStrike" dirty="0">
                <a:solidFill>
                  <a:srgbClr val="FF0000"/>
                </a:solidFill>
              </a:rPr>
              <a:t> 0,25 mg 1*1 </a:t>
            </a:r>
            <a:r>
              <a:rPr lang="tr-TR" strike="sngStrike" dirty="0">
                <a:solidFill>
                  <a:srgbClr val="FF0000"/>
                </a:solidFill>
              </a:rPr>
              <a:t>(</a:t>
            </a:r>
            <a:r>
              <a:rPr lang="tr-TR" strike="sngStrike" dirty="0" err="1">
                <a:solidFill>
                  <a:srgbClr val="FF0000"/>
                </a:solidFill>
              </a:rPr>
              <a:t>digoksin</a:t>
            </a:r>
            <a:r>
              <a:rPr lang="tr-TR" strike="sngStrike" dirty="0">
                <a:solidFill>
                  <a:srgbClr val="FF0000"/>
                </a:solidFill>
              </a:rPr>
              <a:t>)</a:t>
            </a:r>
          </a:p>
          <a:p>
            <a:r>
              <a:rPr lang="tr-TR" b="1" strike="sngStrike" dirty="0">
                <a:solidFill>
                  <a:srgbClr val="FF0000"/>
                </a:solidFill>
              </a:rPr>
              <a:t>Monodur 60 mg 1*1 </a:t>
            </a:r>
            <a:r>
              <a:rPr lang="tr-TR" strike="sngStrike" dirty="0">
                <a:solidFill>
                  <a:srgbClr val="FF0000"/>
                </a:solidFill>
              </a:rPr>
              <a:t>(isosorbid-5-mononitrat)</a:t>
            </a:r>
          </a:p>
          <a:p>
            <a:r>
              <a:rPr lang="tr-TR" b="1" strike="sngStrike" dirty="0" err="1">
                <a:solidFill>
                  <a:srgbClr val="FF0000"/>
                </a:solidFill>
              </a:rPr>
              <a:t>Aldactone</a:t>
            </a:r>
            <a:r>
              <a:rPr lang="tr-TR" b="1" strike="sngStrike" dirty="0">
                <a:solidFill>
                  <a:srgbClr val="FF0000"/>
                </a:solidFill>
              </a:rPr>
              <a:t> 100 mg </a:t>
            </a:r>
            <a:r>
              <a:rPr lang="tr-TR" b="1" strike="sngStrike" dirty="0" err="1">
                <a:solidFill>
                  <a:srgbClr val="FF0000"/>
                </a:solidFill>
              </a:rPr>
              <a:t>hfda</a:t>
            </a:r>
            <a:r>
              <a:rPr lang="tr-TR" b="1" strike="sngStrike" dirty="0">
                <a:solidFill>
                  <a:srgbClr val="FF0000"/>
                </a:solidFill>
              </a:rPr>
              <a:t> 1*yarım </a:t>
            </a:r>
            <a:r>
              <a:rPr lang="tr-TR" strike="sngStrike" dirty="0">
                <a:solidFill>
                  <a:srgbClr val="FF0000"/>
                </a:solidFill>
              </a:rPr>
              <a:t>(</a:t>
            </a:r>
            <a:r>
              <a:rPr lang="tr-TR" strike="sngStrike" dirty="0" err="1">
                <a:solidFill>
                  <a:srgbClr val="FF0000"/>
                </a:solidFill>
              </a:rPr>
              <a:t>spironolakton</a:t>
            </a:r>
            <a:r>
              <a:rPr lang="tr-TR" strike="sngStrike" dirty="0">
                <a:solidFill>
                  <a:srgbClr val="FF0000"/>
                </a:solidFill>
              </a:rPr>
              <a:t>) </a:t>
            </a:r>
          </a:p>
          <a:p>
            <a:r>
              <a:rPr lang="tr-TR" b="1" dirty="0" err="1"/>
              <a:t>Lipitor</a:t>
            </a:r>
            <a:r>
              <a:rPr lang="tr-TR" b="1" dirty="0"/>
              <a:t> 10 mg 1*1 </a:t>
            </a:r>
            <a:r>
              <a:rPr lang="tr-TR" dirty="0"/>
              <a:t>(</a:t>
            </a:r>
            <a:r>
              <a:rPr lang="tr-TR" dirty="0" err="1"/>
              <a:t>atorvastatin</a:t>
            </a:r>
            <a:r>
              <a:rPr lang="tr-TR" dirty="0"/>
              <a:t>)</a:t>
            </a:r>
          </a:p>
          <a:p>
            <a:r>
              <a:rPr lang="tr-TR" b="1" dirty="0" err="1"/>
              <a:t>Eliquis</a:t>
            </a:r>
            <a:r>
              <a:rPr lang="tr-TR" b="1" dirty="0"/>
              <a:t> 5 mg 2*yarım </a:t>
            </a:r>
            <a:r>
              <a:rPr lang="tr-TR" dirty="0"/>
              <a:t>(</a:t>
            </a:r>
            <a:r>
              <a:rPr lang="tr-TR" dirty="0" err="1"/>
              <a:t>apiksaban</a:t>
            </a:r>
            <a:r>
              <a:rPr lang="tr-TR" dirty="0"/>
              <a:t>)</a:t>
            </a:r>
          </a:p>
          <a:p>
            <a:r>
              <a:rPr lang="tr-TR" b="1" dirty="0" err="1"/>
              <a:t>Desal</a:t>
            </a:r>
            <a:r>
              <a:rPr lang="tr-TR" b="1" dirty="0"/>
              <a:t> 40 mg 1*1 </a:t>
            </a:r>
            <a:r>
              <a:rPr lang="tr-TR" dirty="0"/>
              <a:t>(</a:t>
            </a:r>
            <a:r>
              <a:rPr lang="tr-TR" dirty="0" err="1"/>
              <a:t>furosemid</a:t>
            </a:r>
            <a:r>
              <a:rPr lang="tr-TR" dirty="0"/>
              <a:t>)</a:t>
            </a:r>
          </a:p>
          <a:p>
            <a:r>
              <a:rPr lang="tr-TR" b="1" dirty="0" err="1">
                <a:solidFill>
                  <a:srgbClr val="FF0000"/>
                </a:solidFill>
              </a:rPr>
              <a:t>VitD</a:t>
            </a:r>
            <a:r>
              <a:rPr lang="tr-TR" b="1" dirty="0">
                <a:solidFill>
                  <a:srgbClr val="FF0000"/>
                </a:solidFill>
              </a:rPr>
              <a:t> 20 bin/</a:t>
            </a:r>
            <a:r>
              <a:rPr lang="tr-TR" b="1" dirty="0" err="1">
                <a:solidFill>
                  <a:srgbClr val="FF0000"/>
                </a:solidFill>
              </a:rPr>
              <a:t>hfda</a:t>
            </a:r>
            <a:r>
              <a:rPr lang="tr-TR" b="1" dirty="0">
                <a:solidFill>
                  <a:srgbClr val="FF0000"/>
                </a:solidFill>
              </a:rPr>
              <a:t> 2, B1-B6-B12 1*1, </a:t>
            </a:r>
            <a:r>
              <a:rPr lang="tr-TR" b="1" dirty="0" err="1">
                <a:solidFill>
                  <a:srgbClr val="FF0000"/>
                </a:solidFill>
              </a:rPr>
              <a:t>rivastigmin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err="1">
                <a:solidFill>
                  <a:srgbClr val="FF0000"/>
                </a:solidFill>
              </a:rPr>
              <a:t>patch</a:t>
            </a:r>
            <a:r>
              <a:rPr lang="tr-TR" b="1" dirty="0">
                <a:solidFill>
                  <a:srgbClr val="FF0000"/>
                </a:solidFill>
              </a:rPr>
              <a:t> 1*5, </a:t>
            </a:r>
            <a:r>
              <a:rPr lang="tr-TR" b="1" dirty="0" err="1">
                <a:solidFill>
                  <a:srgbClr val="FF0000"/>
                </a:solidFill>
              </a:rPr>
              <a:t>insülin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err="1">
                <a:solidFill>
                  <a:srgbClr val="FF0000"/>
                </a:solidFill>
              </a:rPr>
              <a:t>glarjin</a:t>
            </a:r>
            <a:r>
              <a:rPr lang="tr-TR" b="1" dirty="0">
                <a:solidFill>
                  <a:srgbClr val="FF0000"/>
                </a:solidFill>
              </a:rPr>
              <a:t> 300 1*12 U,  </a:t>
            </a:r>
            <a:r>
              <a:rPr lang="tr-TR" b="1" dirty="0" err="1">
                <a:solidFill>
                  <a:srgbClr val="FF0000"/>
                </a:solidFill>
              </a:rPr>
              <a:t>Glucerna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err="1">
                <a:solidFill>
                  <a:srgbClr val="FF0000"/>
                </a:solidFill>
              </a:rPr>
              <a:t>sr</a:t>
            </a:r>
            <a:r>
              <a:rPr lang="tr-TR" b="1" dirty="0">
                <a:solidFill>
                  <a:srgbClr val="FF0000"/>
                </a:solidFill>
              </a:rPr>
              <a:t> 1*1, 1000 mg demir </a:t>
            </a:r>
            <a:r>
              <a:rPr lang="tr-TR" b="1" dirty="0" err="1">
                <a:solidFill>
                  <a:srgbClr val="FF0000"/>
                </a:solidFill>
              </a:rPr>
              <a:t>karboksimaltoz</a:t>
            </a:r>
            <a:r>
              <a:rPr lang="tr-TR" b="1" dirty="0">
                <a:solidFill>
                  <a:srgbClr val="FF0000"/>
                </a:solidFill>
              </a:rPr>
              <a:t> 1*1 iv</a:t>
            </a:r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tr-TR" dirty="0"/>
              <a:t>Takipte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10 gün sonra</a:t>
            </a:r>
            <a:r>
              <a:rPr lang="tr-TR" dirty="0">
                <a:latin typeface="Calibri"/>
                <a:cs typeface="Calibri"/>
              </a:rPr>
              <a:t>→</a:t>
            </a:r>
            <a:r>
              <a:rPr lang="tr-TR" dirty="0"/>
              <a:t>hasta çok uyuyor, yemek yemiyor, öncekinden fark yok, </a:t>
            </a:r>
            <a:r>
              <a:rPr lang="tr-TR" dirty="0" err="1"/>
              <a:t>exelon</a:t>
            </a:r>
            <a:r>
              <a:rPr lang="tr-TR" dirty="0"/>
              <a:t> </a:t>
            </a:r>
            <a:r>
              <a:rPr lang="tr-TR" dirty="0" err="1"/>
              <a:t>patch</a:t>
            </a:r>
            <a:r>
              <a:rPr lang="tr-TR" dirty="0"/>
              <a:t> 10  evde varmış onu başlamış</a:t>
            </a:r>
          </a:p>
          <a:p>
            <a:pPr>
              <a:buNone/>
            </a:pPr>
            <a:r>
              <a:rPr lang="tr-TR" dirty="0"/>
              <a:t>                              EKG:Af 55/</a:t>
            </a:r>
            <a:r>
              <a:rPr lang="tr-TR" dirty="0" err="1"/>
              <a:t>dk</a:t>
            </a:r>
            <a:r>
              <a:rPr lang="tr-TR" dirty="0"/>
              <a:t> </a:t>
            </a:r>
          </a:p>
          <a:p>
            <a:pPr>
              <a:buNone/>
            </a:pPr>
            <a:r>
              <a:rPr lang="tr-TR" dirty="0">
                <a:solidFill>
                  <a:srgbClr val="FF0000"/>
                </a:solidFill>
              </a:rPr>
              <a:t>                              </a:t>
            </a:r>
            <a:r>
              <a:rPr lang="tr-TR" dirty="0" err="1">
                <a:solidFill>
                  <a:srgbClr val="FF0000"/>
                </a:solidFill>
              </a:rPr>
              <a:t>digoxin</a:t>
            </a:r>
            <a:r>
              <a:rPr lang="tr-TR" dirty="0">
                <a:solidFill>
                  <a:srgbClr val="FF0000"/>
                </a:solidFill>
              </a:rPr>
              <a:t> kesildi</a:t>
            </a:r>
            <a:endParaRPr lang="tr-TR" b="1" dirty="0"/>
          </a:p>
          <a:p>
            <a:r>
              <a:rPr lang="tr-TR" dirty="0"/>
              <a:t>2 ay sonra</a:t>
            </a:r>
            <a:r>
              <a:rPr lang="tr-TR" dirty="0">
                <a:latin typeface="Calibri"/>
                <a:cs typeface="Calibri"/>
              </a:rPr>
              <a:t>→</a:t>
            </a:r>
            <a:r>
              <a:rPr lang="tr-TR" dirty="0"/>
              <a:t>iştah iyi, halsizlik Ø </a:t>
            </a:r>
          </a:p>
          <a:p>
            <a:pPr>
              <a:buNone/>
            </a:pPr>
            <a:r>
              <a:rPr lang="tr-TR" dirty="0"/>
              <a:t>                          EKG:Af 65/</a:t>
            </a:r>
            <a:r>
              <a:rPr lang="tr-TR" dirty="0" err="1"/>
              <a:t>dk</a:t>
            </a:r>
            <a:endParaRPr lang="tr-TR" dirty="0"/>
          </a:p>
          <a:p>
            <a:pPr>
              <a:buNone/>
            </a:pPr>
            <a:r>
              <a:rPr lang="tr-TR" dirty="0"/>
              <a:t>                          KŞT:113-217 mg/</a:t>
            </a:r>
            <a:r>
              <a:rPr lang="tr-TR" dirty="0" err="1"/>
              <a:t>dl</a:t>
            </a:r>
            <a:endParaRPr lang="tr-TR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tr-TR" dirty="0"/>
              <a:t>TEŞEKKÜRLER…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71504" y="1600200"/>
            <a:ext cx="5600992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tr-TR" dirty="0"/>
              <a:t>İlaçlar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tr-TR" sz="6000" b="1" dirty="0" err="1"/>
              <a:t>Co</a:t>
            </a:r>
            <a:r>
              <a:rPr lang="tr-TR" sz="6000" b="1" dirty="0"/>
              <a:t>-</a:t>
            </a:r>
            <a:r>
              <a:rPr lang="tr-TR" sz="6000" b="1" dirty="0" err="1"/>
              <a:t>diovan</a:t>
            </a:r>
            <a:r>
              <a:rPr lang="tr-TR" sz="6000" b="1" dirty="0"/>
              <a:t> 160/12,5 mg 1*1 </a:t>
            </a:r>
            <a:r>
              <a:rPr lang="tr-TR" sz="6000" dirty="0"/>
              <a:t>(</a:t>
            </a:r>
            <a:r>
              <a:rPr lang="tr-TR" sz="6000" dirty="0" err="1"/>
              <a:t>valsartan</a:t>
            </a:r>
            <a:r>
              <a:rPr lang="tr-TR" sz="6000" dirty="0"/>
              <a:t>/</a:t>
            </a:r>
            <a:r>
              <a:rPr lang="tr-TR" sz="6000" dirty="0" err="1"/>
              <a:t>hidroklorotiazid</a:t>
            </a:r>
            <a:r>
              <a:rPr lang="tr-TR" sz="6000" dirty="0"/>
              <a:t>)</a:t>
            </a:r>
          </a:p>
          <a:p>
            <a:r>
              <a:rPr lang="tr-TR" sz="6000" b="1" dirty="0" err="1"/>
              <a:t>Desal</a:t>
            </a:r>
            <a:r>
              <a:rPr lang="tr-TR" sz="6000" b="1" dirty="0"/>
              <a:t> 40 mg </a:t>
            </a:r>
            <a:r>
              <a:rPr lang="tr-TR" sz="6000" b="1" dirty="0" err="1"/>
              <a:t>hfda</a:t>
            </a:r>
            <a:r>
              <a:rPr lang="tr-TR" sz="6000" b="1" dirty="0"/>
              <a:t> 1-2 </a:t>
            </a:r>
            <a:r>
              <a:rPr lang="tr-TR" sz="6000" dirty="0"/>
              <a:t>(</a:t>
            </a:r>
            <a:r>
              <a:rPr lang="tr-TR" sz="6000" dirty="0" err="1"/>
              <a:t>furosemid</a:t>
            </a:r>
            <a:r>
              <a:rPr lang="tr-TR" sz="6000" dirty="0"/>
              <a:t>)</a:t>
            </a:r>
          </a:p>
          <a:p>
            <a:r>
              <a:rPr lang="tr-TR" sz="6000" b="1" dirty="0" err="1"/>
              <a:t>Tensinor</a:t>
            </a:r>
            <a:r>
              <a:rPr lang="tr-TR" sz="6000" b="1" dirty="0"/>
              <a:t> 50 mg 1*1 </a:t>
            </a:r>
            <a:r>
              <a:rPr lang="tr-TR" sz="6000" dirty="0"/>
              <a:t>(</a:t>
            </a:r>
            <a:r>
              <a:rPr lang="tr-TR" sz="6000" dirty="0" err="1"/>
              <a:t>atenolol</a:t>
            </a:r>
            <a:r>
              <a:rPr lang="tr-TR" sz="6000" dirty="0"/>
              <a:t>) </a:t>
            </a:r>
          </a:p>
          <a:p>
            <a:r>
              <a:rPr lang="tr-TR" sz="6000" b="1" dirty="0" err="1"/>
              <a:t>Dideral</a:t>
            </a:r>
            <a:r>
              <a:rPr lang="tr-TR" sz="6000" b="1" dirty="0"/>
              <a:t> 40 mg 1*1</a:t>
            </a:r>
            <a:r>
              <a:rPr lang="tr-TR" sz="6000" dirty="0"/>
              <a:t> (</a:t>
            </a:r>
            <a:r>
              <a:rPr lang="tr-TR" sz="6000" dirty="0" err="1"/>
              <a:t>propranalol</a:t>
            </a:r>
            <a:r>
              <a:rPr lang="tr-TR" sz="6000" dirty="0"/>
              <a:t>) </a:t>
            </a:r>
          </a:p>
          <a:p>
            <a:r>
              <a:rPr lang="tr-TR" sz="6000" b="1" dirty="0" err="1"/>
              <a:t>Ecopirin</a:t>
            </a:r>
            <a:r>
              <a:rPr lang="tr-TR" sz="6000" b="1" dirty="0"/>
              <a:t> 100 mg 1*1 </a:t>
            </a:r>
            <a:r>
              <a:rPr lang="tr-TR" sz="6000" dirty="0"/>
              <a:t>(</a:t>
            </a:r>
            <a:r>
              <a:rPr lang="tr-TR" sz="6000" dirty="0" err="1"/>
              <a:t>asetilsalisilik</a:t>
            </a:r>
            <a:r>
              <a:rPr lang="tr-TR" sz="6000" dirty="0"/>
              <a:t> asit)</a:t>
            </a:r>
          </a:p>
          <a:p>
            <a:r>
              <a:rPr lang="tr-TR" sz="6000" b="1" dirty="0" err="1"/>
              <a:t>Raneks</a:t>
            </a:r>
            <a:r>
              <a:rPr lang="tr-TR" sz="6000" b="1" dirty="0"/>
              <a:t> 20 mg 1*1 </a:t>
            </a:r>
            <a:r>
              <a:rPr lang="tr-TR" sz="6000" dirty="0"/>
              <a:t>(</a:t>
            </a:r>
            <a:r>
              <a:rPr lang="tr-TR" sz="6000" dirty="0" err="1"/>
              <a:t>rabeprazol</a:t>
            </a:r>
            <a:r>
              <a:rPr lang="tr-TR" sz="6000" dirty="0"/>
              <a:t>)</a:t>
            </a:r>
          </a:p>
          <a:p>
            <a:r>
              <a:rPr lang="tr-TR" sz="6000" b="1" dirty="0" err="1"/>
              <a:t>Rennie</a:t>
            </a:r>
            <a:r>
              <a:rPr lang="tr-TR" sz="6000" b="1" dirty="0"/>
              <a:t> </a:t>
            </a:r>
            <a:r>
              <a:rPr lang="tr-TR" sz="6000" b="1" dirty="0" err="1"/>
              <a:t>tb</a:t>
            </a:r>
            <a:r>
              <a:rPr lang="tr-TR" sz="6000" b="1" dirty="0"/>
              <a:t> 680/80 arada </a:t>
            </a:r>
            <a:r>
              <a:rPr lang="tr-TR" sz="6000" b="1" dirty="0" err="1"/>
              <a:t>lh</a:t>
            </a:r>
            <a:r>
              <a:rPr lang="tr-TR" sz="6000" b="1" dirty="0"/>
              <a:t> </a:t>
            </a:r>
            <a:r>
              <a:rPr lang="tr-TR" sz="6000" dirty="0"/>
              <a:t>(kalsiyum </a:t>
            </a:r>
            <a:r>
              <a:rPr lang="tr-TR" sz="6000" dirty="0" err="1"/>
              <a:t>karobonat</a:t>
            </a:r>
            <a:r>
              <a:rPr lang="tr-TR" sz="6000" dirty="0"/>
              <a:t>/magnezyum karbonat)</a:t>
            </a:r>
          </a:p>
          <a:p>
            <a:r>
              <a:rPr lang="tr-TR" sz="6000" b="1" dirty="0"/>
              <a:t>Emedur 200 mg 1*1 </a:t>
            </a:r>
            <a:r>
              <a:rPr lang="tr-TR" sz="6000" dirty="0"/>
              <a:t>(</a:t>
            </a:r>
            <a:r>
              <a:rPr lang="tr-TR" sz="6000" dirty="0" err="1"/>
              <a:t>trimetobenzamid</a:t>
            </a:r>
            <a:r>
              <a:rPr lang="tr-TR" sz="6000" dirty="0"/>
              <a:t>)</a:t>
            </a:r>
          </a:p>
          <a:p>
            <a:r>
              <a:rPr lang="tr-TR" sz="6000" b="1" dirty="0" err="1"/>
              <a:t>Debridat</a:t>
            </a:r>
            <a:r>
              <a:rPr lang="tr-TR" sz="6000" b="1" dirty="0"/>
              <a:t> 100 mg 1*1 </a:t>
            </a:r>
            <a:r>
              <a:rPr lang="tr-TR" sz="6000" dirty="0"/>
              <a:t>(</a:t>
            </a:r>
            <a:r>
              <a:rPr lang="tr-TR" sz="6000" dirty="0" err="1"/>
              <a:t>trimebutin</a:t>
            </a:r>
            <a:r>
              <a:rPr lang="tr-TR" sz="6000" dirty="0"/>
              <a:t> </a:t>
            </a:r>
            <a:r>
              <a:rPr lang="tr-TR" sz="6000" dirty="0" err="1"/>
              <a:t>maleat</a:t>
            </a:r>
            <a:r>
              <a:rPr lang="tr-TR" sz="6000" dirty="0"/>
              <a:t>)</a:t>
            </a:r>
          </a:p>
          <a:p>
            <a:r>
              <a:rPr lang="tr-TR" sz="6000" b="1" dirty="0" err="1"/>
              <a:t>Meteospasmyl</a:t>
            </a:r>
            <a:r>
              <a:rPr lang="tr-TR" sz="6000" b="1" dirty="0"/>
              <a:t> 60/300 mg 1*1 </a:t>
            </a:r>
            <a:r>
              <a:rPr lang="tr-TR" sz="6000" dirty="0"/>
              <a:t>(</a:t>
            </a:r>
            <a:r>
              <a:rPr lang="tr-TR" sz="6000" dirty="0" err="1"/>
              <a:t>alverin</a:t>
            </a:r>
            <a:r>
              <a:rPr lang="tr-TR" sz="6000" dirty="0"/>
              <a:t> </a:t>
            </a:r>
            <a:r>
              <a:rPr lang="tr-TR" sz="6000" dirty="0" err="1"/>
              <a:t>sitrat</a:t>
            </a:r>
            <a:r>
              <a:rPr lang="tr-TR" sz="6000" dirty="0"/>
              <a:t>/</a:t>
            </a:r>
            <a:r>
              <a:rPr lang="tr-TR" sz="6000" dirty="0" err="1"/>
              <a:t>simetikon</a:t>
            </a:r>
            <a:r>
              <a:rPr lang="tr-TR" sz="6000" dirty="0"/>
              <a:t>)</a:t>
            </a:r>
          </a:p>
          <a:p>
            <a:r>
              <a:rPr lang="tr-TR" sz="6000" b="1" dirty="0" err="1"/>
              <a:t>Betaserc</a:t>
            </a:r>
            <a:r>
              <a:rPr lang="tr-TR" sz="6000" b="1" dirty="0"/>
              <a:t> 24 mg 1*1 </a:t>
            </a:r>
            <a:r>
              <a:rPr lang="tr-TR" sz="6000" dirty="0"/>
              <a:t>(</a:t>
            </a:r>
            <a:r>
              <a:rPr lang="tr-TR" sz="6000" dirty="0" err="1"/>
              <a:t>betahistin</a:t>
            </a:r>
            <a:r>
              <a:rPr lang="tr-TR" sz="6000" dirty="0"/>
              <a:t> </a:t>
            </a:r>
            <a:r>
              <a:rPr lang="tr-TR" sz="6000" dirty="0" err="1"/>
              <a:t>dihidroklorid</a:t>
            </a:r>
            <a:r>
              <a:rPr lang="tr-TR" sz="6000" dirty="0"/>
              <a:t>)</a:t>
            </a:r>
          </a:p>
          <a:p>
            <a:r>
              <a:rPr lang="tr-TR" sz="6000" b="1" dirty="0"/>
              <a:t>Aferin forte 650/4 mg 1*1 </a:t>
            </a:r>
            <a:r>
              <a:rPr lang="tr-TR" sz="6000" dirty="0"/>
              <a:t>(</a:t>
            </a:r>
            <a:r>
              <a:rPr lang="tr-TR" sz="6000" dirty="0" err="1"/>
              <a:t>parasetamol</a:t>
            </a:r>
            <a:r>
              <a:rPr lang="tr-TR" sz="6000" dirty="0"/>
              <a:t>/</a:t>
            </a:r>
            <a:r>
              <a:rPr lang="tr-TR" sz="6000" dirty="0" err="1"/>
              <a:t>klorfeniramin</a:t>
            </a:r>
            <a:r>
              <a:rPr lang="tr-TR" sz="6000" dirty="0"/>
              <a:t> </a:t>
            </a:r>
            <a:r>
              <a:rPr lang="tr-TR" sz="6000" dirty="0" err="1"/>
              <a:t>maleat</a:t>
            </a:r>
            <a:r>
              <a:rPr lang="tr-TR" sz="6000" dirty="0"/>
              <a:t>) </a:t>
            </a:r>
          </a:p>
          <a:p>
            <a:r>
              <a:rPr lang="tr-TR" sz="6000" b="1" dirty="0" err="1"/>
              <a:t>Cabral</a:t>
            </a:r>
            <a:r>
              <a:rPr lang="tr-TR" sz="6000" b="1" dirty="0"/>
              <a:t> 400 mg 1*1 </a:t>
            </a:r>
            <a:r>
              <a:rPr lang="tr-TR" sz="6000" dirty="0"/>
              <a:t>(</a:t>
            </a:r>
            <a:r>
              <a:rPr lang="tr-TR" sz="6000" dirty="0" err="1"/>
              <a:t>feniramidol</a:t>
            </a:r>
            <a:r>
              <a:rPr lang="tr-TR" sz="6000" dirty="0"/>
              <a:t>)</a:t>
            </a:r>
          </a:p>
          <a:p>
            <a:r>
              <a:rPr lang="tr-TR" sz="6000" b="1" dirty="0"/>
              <a:t>Etol fort 400 mg 3-4 güne bir </a:t>
            </a:r>
            <a:r>
              <a:rPr lang="tr-TR" sz="6000" dirty="0"/>
              <a:t>(</a:t>
            </a:r>
            <a:r>
              <a:rPr lang="tr-TR" sz="6000" dirty="0" err="1"/>
              <a:t>etodolak</a:t>
            </a:r>
            <a:r>
              <a:rPr lang="tr-TR" sz="6000" dirty="0"/>
              <a:t>)</a:t>
            </a:r>
          </a:p>
          <a:p>
            <a:r>
              <a:rPr lang="tr-TR" sz="6000" b="1" dirty="0" err="1"/>
              <a:t>Sinecod</a:t>
            </a:r>
            <a:r>
              <a:rPr lang="tr-TR" sz="6000" b="1" dirty="0"/>
              <a:t> </a:t>
            </a:r>
            <a:r>
              <a:rPr lang="tr-TR" sz="6000" b="1" dirty="0" err="1"/>
              <a:t>tb</a:t>
            </a:r>
            <a:r>
              <a:rPr lang="tr-TR" sz="6000" b="1" dirty="0"/>
              <a:t> 50 mg 1*1 </a:t>
            </a:r>
            <a:r>
              <a:rPr lang="tr-TR" sz="6000" dirty="0"/>
              <a:t>(</a:t>
            </a:r>
            <a:r>
              <a:rPr lang="tr-TR" sz="6000" dirty="0" err="1"/>
              <a:t>butamirat</a:t>
            </a:r>
            <a:r>
              <a:rPr lang="tr-TR" sz="6000" dirty="0"/>
              <a:t> </a:t>
            </a:r>
            <a:r>
              <a:rPr lang="tr-TR" sz="6000" dirty="0" err="1"/>
              <a:t>sitrat</a:t>
            </a:r>
            <a:r>
              <a:rPr lang="tr-TR" sz="6000" dirty="0"/>
              <a:t>)</a:t>
            </a:r>
          </a:p>
          <a:p>
            <a:r>
              <a:rPr lang="tr-TR" sz="6000" b="1" dirty="0" err="1"/>
              <a:t>Brequal</a:t>
            </a:r>
            <a:r>
              <a:rPr lang="tr-TR" sz="6000" b="1" dirty="0"/>
              <a:t> </a:t>
            </a:r>
            <a:r>
              <a:rPr lang="tr-TR" sz="6000" b="1" dirty="0" err="1"/>
              <a:t>inh</a:t>
            </a:r>
            <a:r>
              <a:rPr lang="tr-TR" sz="6000" b="1" dirty="0"/>
              <a:t> 50/500 mg 2*1 </a:t>
            </a:r>
            <a:r>
              <a:rPr lang="tr-TR" sz="6000" dirty="0"/>
              <a:t>(</a:t>
            </a:r>
            <a:r>
              <a:rPr lang="tr-TR" sz="6000" dirty="0" err="1"/>
              <a:t>salmeterol</a:t>
            </a:r>
            <a:r>
              <a:rPr lang="tr-TR" sz="6000" dirty="0"/>
              <a:t>/</a:t>
            </a:r>
            <a:r>
              <a:rPr lang="tr-TR" sz="6000" dirty="0" err="1"/>
              <a:t>flutikazon</a:t>
            </a:r>
            <a:r>
              <a:rPr lang="tr-TR" sz="6000" dirty="0"/>
              <a:t>)</a:t>
            </a:r>
          </a:p>
          <a:p>
            <a:r>
              <a:rPr lang="tr-TR" sz="6000" b="1" dirty="0" err="1"/>
              <a:t>Zespira</a:t>
            </a:r>
            <a:r>
              <a:rPr lang="tr-TR" sz="6000" b="1" dirty="0"/>
              <a:t> 10 m g 1*1 </a:t>
            </a:r>
            <a:r>
              <a:rPr lang="tr-TR" sz="6000" dirty="0"/>
              <a:t>(</a:t>
            </a:r>
            <a:r>
              <a:rPr lang="tr-TR" sz="6000" dirty="0" err="1"/>
              <a:t>montelukast</a:t>
            </a:r>
            <a:r>
              <a:rPr lang="tr-TR" sz="6000" dirty="0"/>
              <a:t>)</a:t>
            </a:r>
          </a:p>
          <a:p>
            <a:r>
              <a:rPr lang="tr-TR" sz="6000" b="1" dirty="0" err="1"/>
              <a:t>Ventolin</a:t>
            </a:r>
            <a:r>
              <a:rPr lang="tr-TR" sz="6000" b="1" dirty="0"/>
              <a:t> </a:t>
            </a:r>
            <a:r>
              <a:rPr lang="tr-TR" sz="6000" b="1" dirty="0" err="1"/>
              <a:t>inh</a:t>
            </a:r>
            <a:r>
              <a:rPr lang="tr-TR" sz="6000" b="1" dirty="0"/>
              <a:t> 100 </a:t>
            </a:r>
            <a:r>
              <a:rPr lang="tr-TR" sz="6000" b="1" dirty="0" err="1"/>
              <a:t>mcg</a:t>
            </a:r>
            <a:r>
              <a:rPr lang="tr-TR" sz="6000" b="1" dirty="0"/>
              <a:t> </a:t>
            </a:r>
            <a:r>
              <a:rPr lang="tr-TR" sz="6000" b="1" dirty="0" err="1"/>
              <a:t>lh</a:t>
            </a:r>
            <a:r>
              <a:rPr lang="tr-TR" sz="6000" b="1" dirty="0"/>
              <a:t> </a:t>
            </a:r>
            <a:r>
              <a:rPr lang="tr-TR" sz="6000" dirty="0"/>
              <a:t>(</a:t>
            </a:r>
            <a:r>
              <a:rPr lang="tr-TR" sz="6000" dirty="0" err="1"/>
              <a:t>salbutamol</a:t>
            </a:r>
            <a:r>
              <a:rPr lang="tr-TR" sz="6000" dirty="0"/>
              <a:t>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tr-TR" dirty="0"/>
              <a:t>İlk Dokunuş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tr-TR" b="1" dirty="0" err="1"/>
              <a:t>Co</a:t>
            </a:r>
            <a:r>
              <a:rPr lang="tr-TR" b="1" dirty="0"/>
              <a:t>-</a:t>
            </a:r>
            <a:r>
              <a:rPr lang="tr-TR" b="1" dirty="0" err="1"/>
              <a:t>diovan</a:t>
            </a:r>
            <a:r>
              <a:rPr lang="tr-TR" b="1" dirty="0"/>
              <a:t> 160/12,5 mg 1*1 </a:t>
            </a:r>
            <a:r>
              <a:rPr lang="tr-TR" dirty="0"/>
              <a:t>(</a:t>
            </a:r>
            <a:r>
              <a:rPr lang="tr-TR" dirty="0" err="1"/>
              <a:t>valsartan</a:t>
            </a:r>
            <a:r>
              <a:rPr lang="tr-TR" dirty="0"/>
              <a:t>/</a:t>
            </a:r>
            <a:r>
              <a:rPr lang="tr-TR" dirty="0" err="1"/>
              <a:t>hidroklorotiazid</a:t>
            </a:r>
            <a:r>
              <a:rPr lang="tr-TR" dirty="0"/>
              <a:t>)</a:t>
            </a:r>
          </a:p>
          <a:p>
            <a:r>
              <a:rPr lang="tr-TR" b="1" dirty="0" err="1"/>
              <a:t>Desal</a:t>
            </a:r>
            <a:r>
              <a:rPr lang="tr-TR" b="1" dirty="0"/>
              <a:t> 40 mg </a:t>
            </a:r>
            <a:r>
              <a:rPr lang="tr-TR" b="1" dirty="0" err="1"/>
              <a:t>hfda</a:t>
            </a:r>
            <a:r>
              <a:rPr lang="tr-TR" b="1" dirty="0"/>
              <a:t> 1-2 </a:t>
            </a:r>
            <a:r>
              <a:rPr lang="tr-TR" dirty="0"/>
              <a:t>(</a:t>
            </a:r>
            <a:r>
              <a:rPr lang="tr-TR" dirty="0" err="1"/>
              <a:t>furosemid</a:t>
            </a:r>
            <a:r>
              <a:rPr lang="tr-TR" dirty="0"/>
              <a:t>)</a:t>
            </a:r>
          </a:p>
          <a:p>
            <a:r>
              <a:rPr lang="tr-TR" b="1" strike="sngStrike" dirty="0" err="1">
                <a:solidFill>
                  <a:srgbClr val="FF0000"/>
                </a:solidFill>
              </a:rPr>
              <a:t>Tensinor</a:t>
            </a:r>
            <a:r>
              <a:rPr lang="tr-TR" b="1" strike="sngStrike" dirty="0">
                <a:solidFill>
                  <a:srgbClr val="FF0000"/>
                </a:solidFill>
              </a:rPr>
              <a:t> 50 mg 1*1 </a:t>
            </a:r>
            <a:r>
              <a:rPr lang="tr-TR" strike="sngStrike" dirty="0">
                <a:solidFill>
                  <a:srgbClr val="FF0000"/>
                </a:solidFill>
              </a:rPr>
              <a:t>(</a:t>
            </a:r>
            <a:r>
              <a:rPr lang="tr-TR" strike="sngStrike" dirty="0" err="1">
                <a:solidFill>
                  <a:srgbClr val="FF0000"/>
                </a:solidFill>
              </a:rPr>
              <a:t>atenolol</a:t>
            </a:r>
            <a:r>
              <a:rPr lang="tr-TR" strike="sngStrike" dirty="0">
                <a:solidFill>
                  <a:srgbClr val="FF0000"/>
                </a:solidFill>
              </a:rPr>
              <a:t>) </a:t>
            </a:r>
          </a:p>
          <a:p>
            <a:r>
              <a:rPr lang="tr-TR" b="1" dirty="0" err="1">
                <a:solidFill>
                  <a:srgbClr val="FF0000"/>
                </a:solidFill>
              </a:rPr>
              <a:t>Dideral</a:t>
            </a:r>
            <a:r>
              <a:rPr lang="tr-TR" b="1" dirty="0">
                <a:solidFill>
                  <a:srgbClr val="FF0000"/>
                </a:solidFill>
              </a:rPr>
              <a:t> 40 mg 2*1 </a:t>
            </a:r>
            <a:r>
              <a:rPr lang="tr-TR" dirty="0">
                <a:solidFill>
                  <a:srgbClr val="FF0000"/>
                </a:solidFill>
              </a:rPr>
              <a:t>(</a:t>
            </a:r>
            <a:r>
              <a:rPr lang="tr-TR" dirty="0" err="1">
                <a:solidFill>
                  <a:srgbClr val="FF0000"/>
                </a:solidFill>
              </a:rPr>
              <a:t>propranalol</a:t>
            </a:r>
            <a:r>
              <a:rPr lang="tr-TR" dirty="0">
                <a:solidFill>
                  <a:srgbClr val="FF0000"/>
                </a:solidFill>
              </a:rPr>
              <a:t>) </a:t>
            </a:r>
          </a:p>
          <a:p>
            <a:r>
              <a:rPr lang="tr-TR" b="1" dirty="0" err="1"/>
              <a:t>Ecopirin</a:t>
            </a:r>
            <a:r>
              <a:rPr lang="tr-TR" b="1" dirty="0"/>
              <a:t> 100 mg 1*1 </a:t>
            </a:r>
            <a:r>
              <a:rPr lang="tr-TR" dirty="0"/>
              <a:t>(</a:t>
            </a:r>
            <a:r>
              <a:rPr lang="tr-TR" dirty="0" err="1"/>
              <a:t>asetilsalisilik</a:t>
            </a:r>
            <a:r>
              <a:rPr lang="tr-TR" dirty="0"/>
              <a:t> asit)</a:t>
            </a:r>
          </a:p>
          <a:p>
            <a:r>
              <a:rPr lang="tr-TR" b="1" dirty="0" err="1"/>
              <a:t>Raneks</a:t>
            </a:r>
            <a:r>
              <a:rPr lang="tr-TR" b="1" dirty="0"/>
              <a:t> 20 mg 1*1 </a:t>
            </a:r>
            <a:r>
              <a:rPr lang="tr-TR" dirty="0"/>
              <a:t>(</a:t>
            </a:r>
            <a:r>
              <a:rPr lang="tr-TR" dirty="0" err="1"/>
              <a:t>rabeprazol</a:t>
            </a:r>
            <a:r>
              <a:rPr lang="tr-TR" dirty="0"/>
              <a:t>)</a:t>
            </a:r>
          </a:p>
          <a:p>
            <a:r>
              <a:rPr lang="tr-TR" b="1" dirty="0" err="1"/>
              <a:t>Rennie</a:t>
            </a:r>
            <a:r>
              <a:rPr lang="tr-TR" b="1" dirty="0"/>
              <a:t> </a:t>
            </a:r>
            <a:r>
              <a:rPr lang="tr-TR" b="1" dirty="0" err="1"/>
              <a:t>tb</a:t>
            </a:r>
            <a:r>
              <a:rPr lang="tr-TR" b="1" dirty="0"/>
              <a:t> 680/80 arada </a:t>
            </a:r>
            <a:r>
              <a:rPr lang="tr-TR" b="1" dirty="0" err="1"/>
              <a:t>lh</a:t>
            </a:r>
            <a:r>
              <a:rPr lang="tr-TR" b="1" dirty="0"/>
              <a:t> </a:t>
            </a:r>
            <a:r>
              <a:rPr lang="tr-TR" dirty="0"/>
              <a:t>(kalsiyum </a:t>
            </a:r>
            <a:r>
              <a:rPr lang="tr-TR" dirty="0" err="1"/>
              <a:t>karobonat</a:t>
            </a:r>
            <a:r>
              <a:rPr lang="tr-TR" dirty="0"/>
              <a:t>/magnezyum karbonat)</a:t>
            </a:r>
          </a:p>
          <a:p>
            <a:r>
              <a:rPr lang="tr-TR" b="1" strike="sngStrike" dirty="0">
                <a:solidFill>
                  <a:srgbClr val="FF0000"/>
                </a:solidFill>
              </a:rPr>
              <a:t>Emedur 200 mg 1*1 </a:t>
            </a:r>
            <a:r>
              <a:rPr lang="tr-TR" strike="sngStrike" dirty="0">
                <a:solidFill>
                  <a:srgbClr val="FF0000"/>
                </a:solidFill>
              </a:rPr>
              <a:t>(</a:t>
            </a:r>
            <a:r>
              <a:rPr lang="tr-TR" strike="sngStrike" dirty="0" err="1">
                <a:solidFill>
                  <a:srgbClr val="FF0000"/>
                </a:solidFill>
              </a:rPr>
              <a:t>trimetobenzamid</a:t>
            </a:r>
            <a:r>
              <a:rPr lang="tr-TR" strike="sngStrike" dirty="0">
                <a:solidFill>
                  <a:srgbClr val="FF0000"/>
                </a:solidFill>
              </a:rPr>
              <a:t>)</a:t>
            </a:r>
          </a:p>
          <a:p>
            <a:r>
              <a:rPr lang="tr-TR" b="1" strike="sngStrike" dirty="0" err="1">
                <a:solidFill>
                  <a:srgbClr val="FF0000"/>
                </a:solidFill>
              </a:rPr>
              <a:t>Debridat</a:t>
            </a:r>
            <a:r>
              <a:rPr lang="tr-TR" b="1" strike="sngStrike" dirty="0">
                <a:solidFill>
                  <a:srgbClr val="FF0000"/>
                </a:solidFill>
              </a:rPr>
              <a:t> 100 mg 1*1 </a:t>
            </a:r>
            <a:r>
              <a:rPr lang="tr-TR" strike="sngStrike" dirty="0">
                <a:solidFill>
                  <a:srgbClr val="FF0000"/>
                </a:solidFill>
              </a:rPr>
              <a:t>(</a:t>
            </a:r>
            <a:r>
              <a:rPr lang="tr-TR" strike="sngStrike" dirty="0" err="1">
                <a:solidFill>
                  <a:srgbClr val="FF0000"/>
                </a:solidFill>
              </a:rPr>
              <a:t>trimebutin</a:t>
            </a:r>
            <a:r>
              <a:rPr lang="tr-TR" strike="sngStrike" dirty="0">
                <a:solidFill>
                  <a:srgbClr val="FF0000"/>
                </a:solidFill>
              </a:rPr>
              <a:t> </a:t>
            </a:r>
            <a:r>
              <a:rPr lang="tr-TR" strike="sngStrike" dirty="0" err="1">
                <a:solidFill>
                  <a:srgbClr val="FF0000"/>
                </a:solidFill>
              </a:rPr>
              <a:t>maleat</a:t>
            </a:r>
            <a:r>
              <a:rPr lang="tr-TR" strike="sngStrike" dirty="0">
                <a:solidFill>
                  <a:srgbClr val="FF0000"/>
                </a:solidFill>
              </a:rPr>
              <a:t>)</a:t>
            </a:r>
          </a:p>
          <a:p>
            <a:r>
              <a:rPr lang="tr-TR" b="1" dirty="0" err="1"/>
              <a:t>Meteospasmyl</a:t>
            </a:r>
            <a:r>
              <a:rPr lang="tr-TR" b="1" dirty="0"/>
              <a:t> 60/300 mg 1*1 </a:t>
            </a:r>
            <a:r>
              <a:rPr lang="tr-TR" dirty="0"/>
              <a:t>(</a:t>
            </a:r>
            <a:r>
              <a:rPr lang="tr-TR" dirty="0" err="1"/>
              <a:t>alverin</a:t>
            </a:r>
            <a:r>
              <a:rPr lang="tr-TR" dirty="0"/>
              <a:t> </a:t>
            </a:r>
            <a:r>
              <a:rPr lang="tr-TR" dirty="0" err="1"/>
              <a:t>sitrat</a:t>
            </a:r>
            <a:r>
              <a:rPr lang="tr-TR" dirty="0"/>
              <a:t>/</a:t>
            </a:r>
            <a:r>
              <a:rPr lang="tr-TR" dirty="0" err="1"/>
              <a:t>simetikon</a:t>
            </a:r>
            <a:r>
              <a:rPr lang="tr-TR" dirty="0"/>
              <a:t>)</a:t>
            </a:r>
          </a:p>
          <a:p>
            <a:r>
              <a:rPr lang="tr-TR" b="1" strike="sngStrike" dirty="0" err="1">
                <a:solidFill>
                  <a:srgbClr val="FF0000"/>
                </a:solidFill>
              </a:rPr>
              <a:t>Betaserc</a:t>
            </a:r>
            <a:r>
              <a:rPr lang="tr-TR" b="1" strike="sngStrike" dirty="0">
                <a:solidFill>
                  <a:srgbClr val="FF0000"/>
                </a:solidFill>
              </a:rPr>
              <a:t> 24 mg 1*1 </a:t>
            </a:r>
            <a:r>
              <a:rPr lang="tr-TR" strike="sngStrike" dirty="0">
                <a:solidFill>
                  <a:srgbClr val="FF0000"/>
                </a:solidFill>
              </a:rPr>
              <a:t>(</a:t>
            </a:r>
            <a:r>
              <a:rPr lang="tr-TR" strike="sngStrike" dirty="0" err="1">
                <a:solidFill>
                  <a:srgbClr val="FF0000"/>
                </a:solidFill>
              </a:rPr>
              <a:t>betahistin</a:t>
            </a:r>
            <a:r>
              <a:rPr lang="tr-TR" strike="sngStrike" dirty="0">
                <a:solidFill>
                  <a:srgbClr val="FF0000"/>
                </a:solidFill>
              </a:rPr>
              <a:t> </a:t>
            </a:r>
            <a:r>
              <a:rPr lang="tr-TR" strike="sngStrike" dirty="0" err="1">
                <a:solidFill>
                  <a:srgbClr val="FF0000"/>
                </a:solidFill>
              </a:rPr>
              <a:t>dihidroklorid</a:t>
            </a:r>
            <a:r>
              <a:rPr lang="tr-TR" strike="sngStrike" dirty="0">
                <a:solidFill>
                  <a:srgbClr val="FF0000"/>
                </a:solidFill>
              </a:rPr>
              <a:t>)</a:t>
            </a:r>
          </a:p>
          <a:p>
            <a:r>
              <a:rPr lang="tr-TR" b="1" strike="sngStrike" dirty="0">
                <a:solidFill>
                  <a:srgbClr val="FF0000"/>
                </a:solidFill>
              </a:rPr>
              <a:t>Aferin forte 650/4 mg 1*1 </a:t>
            </a:r>
            <a:r>
              <a:rPr lang="tr-TR" strike="sngStrike" dirty="0">
                <a:solidFill>
                  <a:srgbClr val="FF0000"/>
                </a:solidFill>
              </a:rPr>
              <a:t>(</a:t>
            </a:r>
            <a:r>
              <a:rPr lang="tr-TR" strike="sngStrike" dirty="0" err="1">
                <a:solidFill>
                  <a:srgbClr val="FF0000"/>
                </a:solidFill>
              </a:rPr>
              <a:t>parasetamol</a:t>
            </a:r>
            <a:r>
              <a:rPr lang="tr-TR" strike="sngStrike" dirty="0">
                <a:solidFill>
                  <a:srgbClr val="FF0000"/>
                </a:solidFill>
              </a:rPr>
              <a:t>/</a:t>
            </a:r>
            <a:r>
              <a:rPr lang="tr-TR" strike="sngStrike" dirty="0" err="1">
                <a:solidFill>
                  <a:srgbClr val="FF0000"/>
                </a:solidFill>
              </a:rPr>
              <a:t>klorfeniramin</a:t>
            </a:r>
            <a:r>
              <a:rPr lang="tr-TR" strike="sngStrike" dirty="0">
                <a:solidFill>
                  <a:srgbClr val="FF0000"/>
                </a:solidFill>
              </a:rPr>
              <a:t> </a:t>
            </a:r>
            <a:r>
              <a:rPr lang="tr-TR" strike="sngStrike" dirty="0" err="1">
                <a:solidFill>
                  <a:srgbClr val="FF0000"/>
                </a:solidFill>
              </a:rPr>
              <a:t>maleat</a:t>
            </a:r>
            <a:r>
              <a:rPr lang="tr-TR" strike="sngStrike" dirty="0">
                <a:solidFill>
                  <a:srgbClr val="FF0000"/>
                </a:solidFill>
              </a:rPr>
              <a:t>) </a:t>
            </a:r>
          </a:p>
          <a:p>
            <a:r>
              <a:rPr lang="tr-TR" b="1" dirty="0" err="1"/>
              <a:t>Cabral</a:t>
            </a:r>
            <a:r>
              <a:rPr lang="tr-TR" b="1" dirty="0"/>
              <a:t> 400 mg 1*1 </a:t>
            </a:r>
            <a:r>
              <a:rPr lang="tr-TR" dirty="0"/>
              <a:t>(</a:t>
            </a:r>
            <a:r>
              <a:rPr lang="tr-TR" dirty="0" err="1"/>
              <a:t>feniramidol</a:t>
            </a:r>
            <a:r>
              <a:rPr lang="tr-TR" dirty="0"/>
              <a:t>)</a:t>
            </a:r>
          </a:p>
          <a:p>
            <a:r>
              <a:rPr lang="tr-TR" b="1" dirty="0"/>
              <a:t>Etol fort 400 mg 3-4 güne bir </a:t>
            </a:r>
            <a:r>
              <a:rPr lang="tr-TR" dirty="0"/>
              <a:t>(</a:t>
            </a:r>
            <a:r>
              <a:rPr lang="tr-TR" dirty="0" err="1"/>
              <a:t>etodolak</a:t>
            </a:r>
            <a:r>
              <a:rPr lang="tr-TR" dirty="0"/>
              <a:t>)</a:t>
            </a:r>
          </a:p>
          <a:p>
            <a:r>
              <a:rPr lang="tr-TR" b="1" strike="sngStrike" dirty="0" err="1">
                <a:solidFill>
                  <a:srgbClr val="FF0000"/>
                </a:solidFill>
              </a:rPr>
              <a:t>Sinecod</a:t>
            </a:r>
            <a:r>
              <a:rPr lang="tr-TR" b="1" strike="sngStrike" dirty="0">
                <a:solidFill>
                  <a:srgbClr val="FF0000"/>
                </a:solidFill>
              </a:rPr>
              <a:t> </a:t>
            </a:r>
            <a:r>
              <a:rPr lang="tr-TR" b="1" strike="sngStrike" dirty="0" err="1">
                <a:solidFill>
                  <a:srgbClr val="FF0000"/>
                </a:solidFill>
              </a:rPr>
              <a:t>tb</a:t>
            </a:r>
            <a:r>
              <a:rPr lang="tr-TR" b="1" strike="sngStrike" dirty="0">
                <a:solidFill>
                  <a:srgbClr val="FF0000"/>
                </a:solidFill>
              </a:rPr>
              <a:t> 50 mg 1*1 </a:t>
            </a:r>
            <a:r>
              <a:rPr lang="tr-TR" strike="sngStrike" dirty="0">
                <a:solidFill>
                  <a:srgbClr val="FF0000"/>
                </a:solidFill>
              </a:rPr>
              <a:t>(</a:t>
            </a:r>
            <a:r>
              <a:rPr lang="tr-TR" strike="sngStrike" dirty="0" err="1">
                <a:solidFill>
                  <a:srgbClr val="FF0000"/>
                </a:solidFill>
              </a:rPr>
              <a:t>butamirat</a:t>
            </a:r>
            <a:r>
              <a:rPr lang="tr-TR" strike="sngStrike" dirty="0">
                <a:solidFill>
                  <a:srgbClr val="FF0000"/>
                </a:solidFill>
              </a:rPr>
              <a:t> </a:t>
            </a:r>
            <a:r>
              <a:rPr lang="tr-TR" strike="sngStrike" dirty="0" err="1">
                <a:solidFill>
                  <a:srgbClr val="FF0000"/>
                </a:solidFill>
              </a:rPr>
              <a:t>sitrat</a:t>
            </a:r>
            <a:r>
              <a:rPr lang="tr-TR" strike="sngStrike" dirty="0">
                <a:solidFill>
                  <a:srgbClr val="FF0000"/>
                </a:solidFill>
              </a:rPr>
              <a:t>)</a:t>
            </a:r>
          </a:p>
          <a:p>
            <a:r>
              <a:rPr lang="tr-TR" b="1" dirty="0" err="1"/>
              <a:t>Brequal</a:t>
            </a:r>
            <a:r>
              <a:rPr lang="tr-TR" b="1" dirty="0"/>
              <a:t> </a:t>
            </a:r>
            <a:r>
              <a:rPr lang="tr-TR" b="1" dirty="0" err="1"/>
              <a:t>inh</a:t>
            </a:r>
            <a:r>
              <a:rPr lang="tr-TR" b="1" dirty="0"/>
              <a:t> 50/500 mg 2*1 </a:t>
            </a:r>
            <a:r>
              <a:rPr lang="tr-TR" dirty="0"/>
              <a:t>(</a:t>
            </a:r>
            <a:r>
              <a:rPr lang="tr-TR" dirty="0" err="1"/>
              <a:t>salmeterol</a:t>
            </a:r>
            <a:r>
              <a:rPr lang="tr-TR" dirty="0"/>
              <a:t>/</a:t>
            </a:r>
            <a:r>
              <a:rPr lang="tr-TR" dirty="0" err="1"/>
              <a:t>flutikazon</a:t>
            </a:r>
            <a:r>
              <a:rPr lang="tr-TR" dirty="0"/>
              <a:t>)</a:t>
            </a:r>
          </a:p>
          <a:p>
            <a:r>
              <a:rPr lang="tr-TR" b="1" dirty="0" err="1"/>
              <a:t>Zespira</a:t>
            </a:r>
            <a:r>
              <a:rPr lang="tr-TR" b="1" dirty="0"/>
              <a:t> 10 m g </a:t>
            </a:r>
            <a:r>
              <a:rPr lang="tr-TR" dirty="0"/>
              <a:t>1*1 (</a:t>
            </a:r>
            <a:r>
              <a:rPr lang="tr-TR" dirty="0" err="1"/>
              <a:t>montelukast</a:t>
            </a:r>
            <a:r>
              <a:rPr lang="tr-TR" dirty="0"/>
              <a:t>)</a:t>
            </a:r>
          </a:p>
          <a:p>
            <a:r>
              <a:rPr lang="tr-TR" b="1" dirty="0" err="1"/>
              <a:t>Ventolin</a:t>
            </a:r>
            <a:r>
              <a:rPr lang="tr-TR" b="1" dirty="0"/>
              <a:t> </a:t>
            </a:r>
            <a:r>
              <a:rPr lang="tr-TR" b="1" dirty="0" err="1"/>
              <a:t>inh</a:t>
            </a:r>
            <a:r>
              <a:rPr lang="tr-TR" b="1" dirty="0"/>
              <a:t> 100 </a:t>
            </a:r>
            <a:r>
              <a:rPr lang="tr-TR" b="1" dirty="0" err="1"/>
              <a:t>mcg</a:t>
            </a:r>
            <a:r>
              <a:rPr lang="tr-TR" b="1" dirty="0"/>
              <a:t> </a:t>
            </a:r>
            <a:r>
              <a:rPr lang="tr-TR" b="1" dirty="0" err="1"/>
              <a:t>lh</a:t>
            </a:r>
            <a:r>
              <a:rPr lang="tr-TR" b="1" dirty="0"/>
              <a:t> </a:t>
            </a:r>
            <a:r>
              <a:rPr lang="tr-TR" dirty="0"/>
              <a:t>(</a:t>
            </a:r>
            <a:r>
              <a:rPr lang="tr-TR" dirty="0" err="1"/>
              <a:t>salbutamol</a:t>
            </a:r>
            <a:r>
              <a:rPr lang="tr-TR" dirty="0"/>
              <a:t>)</a:t>
            </a:r>
          </a:p>
          <a:p>
            <a:r>
              <a:rPr lang="tr-TR" b="1" dirty="0" err="1">
                <a:solidFill>
                  <a:srgbClr val="FF0000"/>
                </a:solidFill>
              </a:rPr>
              <a:t>VitD</a:t>
            </a:r>
            <a:r>
              <a:rPr lang="tr-TR" b="1" dirty="0">
                <a:solidFill>
                  <a:srgbClr val="FF0000"/>
                </a:solidFill>
              </a:rPr>
              <a:t> 20 bin/</a:t>
            </a:r>
            <a:r>
              <a:rPr lang="tr-TR" b="1" dirty="0" err="1">
                <a:solidFill>
                  <a:srgbClr val="FF0000"/>
                </a:solidFill>
              </a:rPr>
              <a:t>hf</a:t>
            </a:r>
            <a:r>
              <a:rPr lang="tr-TR" b="1" dirty="0">
                <a:solidFill>
                  <a:srgbClr val="FF0000"/>
                </a:solidFill>
              </a:rPr>
              <a:t> 2, b1+b6+b12 1*1, </a:t>
            </a:r>
            <a:r>
              <a:rPr lang="tr-TR" b="1" dirty="0" err="1">
                <a:solidFill>
                  <a:srgbClr val="FF0000"/>
                </a:solidFill>
              </a:rPr>
              <a:t>domperidon</a:t>
            </a:r>
            <a:r>
              <a:rPr lang="tr-TR" b="1" dirty="0">
                <a:solidFill>
                  <a:srgbClr val="FF0000"/>
                </a:solidFill>
              </a:rPr>
              <a:t> 10 mg 2*1, </a:t>
            </a:r>
            <a:r>
              <a:rPr lang="tr-TR" b="1" dirty="0" err="1">
                <a:solidFill>
                  <a:srgbClr val="FF0000"/>
                </a:solidFill>
              </a:rPr>
              <a:t>atorvastatin</a:t>
            </a:r>
            <a:r>
              <a:rPr lang="tr-TR" b="1" dirty="0">
                <a:solidFill>
                  <a:srgbClr val="FF0000"/>
                </a:solidFill>
              </a:rPr>
              <a:t> 10 mg, </a:t>
            </a:r>
            <a:r>
              <a:rPr lang="tr-TR" b="1" dirty="0" err="1">
                <a:solidFill>
                  <a:srgbClr val="FF0000"/>
                </a:solidFill>
              </a:rPr>
              <a:t>duloksetin</a:t>
            </a:r>
            <a:r>
              <a:rPr lang="tr-TR" b="1" dirty="0">
                <a:solidFill>
                  <a:srgbClr val="FF0000"/>
                </a:solidFill>
              </a:rPr>
              <a:t> 30 mg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tr-TR" dirty="0"/>
              <a:t>1 ay sonra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tr-TR" b="1" dirty="0" err="1"/>
              <a:t>Co</a:t>
            </a:r>
            <a:r>
              <a:rPr lang="tr-TR" b="1" dirty="0"/>
              <a:t>-</a:t>
            </a:r>
            <a:r>
              <a:rPr lang="tr-TR" b="1" dirty="0" err="1"/>
              <a:t>diovan</a:t>
            </a:r>
            <a:r>
              <a:rPr lang="tr-TR" b="1" dirty="0"/>
              <a:t> 160/12,5 mg 1*1 </a:t>
            </a:r>
            <a:r>
              <a:rPr lang="tr-TR" dirty="0"/>
              <a:t>(</a:t>
            </a:r>
            <a:r>
              <a:rPr lang="tr-TR" dirty="0" err="1"/>
              <a:t>valsartan</a:t>
            </a:r>
            <a:r>
              <a:rPr lang="tr-TR" dirty="0"/>
              <a:t>/</a:t>
            </a:r>
            <a:r>
              <a:rPr lang="tr-TR" dirty="0" err="1"/>
              <a:t>hidroklorotiazid</a:t>
            </a:r>
            <a:r>
              <a:rPr lang="tr-TR" dirty="0"/>
              <a:t>)</a:t>
            </a:r>
          </a:p>
          <a:p>
            <a:r>
              <a:rPr lang="tr-TR" b="1" dirty="0" err="1"/>
              <a:t>Desal</a:t>
            </a:r>
            <a:r>
              <a:rPr lang="tr-TR" b="1" dirty="0"/>
              <a:t> 40 mg </a:t>
            </a:r>
            <a:r>
              <a:rPr lang="tr-TR" b="1" dirty="0" err="1"/>
              <a:t>hfda</a:t>
            </a:r>
            <a:r>
              <a:rPr lang="tr-TR" b="1" dirty="0"/>
              <a:t> </a:t>
            </a:r>
            <a:r>
              <a:rPr lang="tr-TR" dirty="0"/>
              <a:t>1-2 (</a:t>
            </a:r>
            <a:r>
              <a:rPr lang="tr-TR" dirty="0" err="1"/>
              <a:t>furosemid</a:t>
            </a:r>
            <a:r>
              <a:rPr lang="tr-TR" dirty="0"/>
              <a:t>)</a:t>
            </a:r>
          </a:p>
          <a:p>
            <a:r>
              <a:rPr lang="tr-TR" b="1" strike="sngStrike" dirty="0" err="1">
                <a:solidFill>
                  <a:srgbClr val="FF0000"/>
                </a:solidFill>
              </a:rPr>
              <a:t>Tensinor</a:t>
            </a:r>
            <a:r>
              <a:rPr lang="tr-TR" b="1" strike="sngStrike" dirty="0">
                <a:solidFill>
                  <a:srgbClr val="FF0000"/>
                </a:solidFill>
              </a:rPr>
              <a:t> 50 mg 1*1 </a:t>
            </a:r>
            <a:r>
              <a:rPr lang="tr-TR" strike="sngStrike" dirty="0">
                <a:solidFill>
                  <a:srgbClr val="FF0000"/>
                </a:solidFill>
              </a:rPr>
              <a:t>(</a:t>
            </a:r>
            <a:r>
              <a:rPr lang="tr-TR" strike="sngStrike" dirty="0" err="1">
                <a:solidFill>
                  <a:srgbClr val="FF0000"/>
                </a:solidFill>
              </a:rPr>
              <a:t>atenolol</a:t>
            </a:r>
            <a:r>
              <a:rPr lang="tr-TR" strike="sngStrike" dirty="0">
                <a:solidFill>
                  <a:srgbClr val="FF0000"/>
                </a:solidFill>
              </a:rPr>
              <a:t>) </a:t>
            </a:r>
          </a:p>
          <a:p>
            <a:r>
              <a:rPr lang="tr-TR" b="1" dirty="0" err="1"/>
              <a:t>Dideral</a:t>
            </a:r>
            <a:r>
              <a:rPr lang="tr-TR" b="1" dirty="0"/>
              <a:t> 40 mg 2*1 </a:t>
            </a:r>
            <a:r>
              <a:rPr lang="tr-TR" dirty="0"/>
              <a:t>(</a:t>
            </a:r>
            <a:r>
              <a:rPr lang="tr-TR" dirty="0" err="1"/>
              <a:t>propranalol</a:t>
            </a:r>
            <a:r>
              <a:rPr lang="tr-TR" dirty="0"/>
              <a:t>) </a:t>
            </a:r>
          </a:p>
          <a:p>
            <a:r>
              <a:rPr lang="tr-TR" b="1" dirty="0" err="1"/>
              <a:t>Ecopirin</a:t>
            </a:r>
            <a:r>
              <a:rPr lang="tr-TR" b="1" dirty="0"/>
              <a:t> 100 mg 1*1 </a:t>
            </a:r>
            <a:r>
              <a:rPr lang="tr-TR" dirty="0"/>
              <a:t>(</a:t>
            </a:r>
            <a:r>
              <a:rPr lang="tr-TR" dirty="0" err="1"/>
              <a:t>asetilsalisilik</a:t>
            </a:r>
            <a:r>
              <a:rPr lang="tr-TR" dirty="0"/>
              <a:t> asit)</a:t>
            </a:r>
          </a:p>
          <a:p>
            <a:r>
              <a:rPr lang="tr-TR" b="1" dirty="0" err="1"/>
              <a:t>Raneks</a:t>
            </a:r>
            <a:r>
              <a:rPr lang="tr-TR" b="1" dirty="0"/>
              <a:t> 20 mg 1*1 </a:t>
            </a:r>
            <a:r>
              <a:rPr lang="tr-TR" dirty="0"/>
              <a:t>(</a:t>
            </a:r>
            <a:r>
              <a:rPr lang="tr-TR" dirty="0" err="1"/>
              <a:t>rabeprazol</a:t>
            </a:r>
            <a:r>
              <a:rPr lang="tr-TR" dirty="0"/>
              <a:t>)</a:t>
            </a:r>
          </a:p>
          <a:p>
            <a:r>
              <a:rPr lang="tr-TR" b="1" dirty="0" err="1"/>
              <a:t>Rennie</a:t>
            </a:r>
            <a:r>
              <a:rPr lang="tr-TR" b="1" dirty="0"/>
              <a:t> </a:t>
            </a:r>
            <a:r>
              <a:rPr lang="tr-TR" b="1" dirty="0" err="1"/>
              <a:t>tb</a:t>
            </a:r>
            <a:r>
              <a:rPr lang="tr-TR" b="1" dirty="0"/>
              <a:t> 680/80 arada </a:t>
            </a:r>
            <a:r>
              <a:rPr lang="tr-TR" b="1" dirty="0" err="1"/>
              <a:t>lh</a:t>
            </a:r>
            <a:r>
              <a:rPr lang="tr-TR" b="1" dirty="0"/>
              <a:t> </a:t>
            </a:r>
            <a:r>
              <a:rPr lang="tr-TR" dirty="0"/>
              <a:t>(kalsiyum </a:t>
            </a:r>
            <a:r>
              <a:rPr lang="tr-TR" dirty="0" err="1"/>
              <a:t>karobonat</a:t>
            </a:r>
            <a:r>
              <a:rPr lang="tr-TR" dirty="0"/>
              <a:t>/magnezyum karbonat)</a:t>
            </a:r>
          </a:p>
          <a:p>
            <a:r>
              <a:rPr lang="tr-TR" b="1" strike="sngStrike" dirty="0">
                <a:solidFill>
                  <a:srgbClr val="FF0000"/>
                </a:solidFill>
              </a:rPr>
              <a:t>Emedur 200 mg 1*1 </a:t>
            </a:r>
            <a:r>
              <a:rPr lang="tr-TR" strike="sngStrike" dirty="0">
                <a:solidFill>
                  <a:srgbClr val="FF0000"/>
                </a:solidFill>
              </a:rPr>
              <a:t>(</a:t>
            </a:r>
            <a:r>
              <a:rPr lang="tr-TR" strike="sngStrike" dirty="0" err="1">
                <a:solidFill>
                  <a:srgbClr val="FF0000"/>
                </a:solidFill>
              </a:rPr>
              <a:t>trimetobenzamid</a:t>
            </a:r>
            <a:r>
              <a:rPr lang="tr-TR" strike="sngStrike" dirty="0">
                <a:solidFill>
                  <a:srgbClr val="FF0000"/>
                </a:solidFill>
              </a:rPr>
              <a:t>)</a:t>
            </a:r>
          </a:p>
          <a:p>
            <a:r>
              <a:rPr lang="tr-TR" b="1" strike="sngStrike" dirty="0" err="1">
                <a:solidFill>
                  <a:srgbClr val="FF0000"/>
                </a:solidFill>
              </a:rPr>
              <a:t>Debridat</a:t>
            </a:r>
            <a:r>
              <a:rPr lang="tr-TR" b="1" strike="sngStrike" dirty="0">
                <a:solidFill>
                  <a:srgbClr val="FF0000"/>
                </a:solidFill>
              </a:rPr>
              <a:t> 100 mg 1*1 </a:t>
            </a:r>
            <a:r>
              <a:rPr lang="tr-TR" strike="sngStrike" dirty="0">
                <a:solidFill>
                  <a:srgbClr val="FF0000"/>
                </a:solidFill>
              </a:rPr>
              <a:t>(</a:t>
            </a:r>
            <a:r>
              <a:rPr lang="tr-TR" strike="sngStrike" dirty="0" err="1">
                <a:solidFill>
                  <a:srgbClr val="FF0000"/>
                </a:solidFill>
              </a:rPr>
              <a:t>trimebutin</a:t>
            </a:r>
            <a:r>
              <a:rPr lang="tr-TR" strike="sngStrike" dirty="0">
                <a:solidFill>
                  <a:srgbClr val="FF0000"/>
                </a:solidFill>
              </a:rPr>
              <a:t> </a:t>
            </a:r>
            <a:r>
              <a:rPr lang="tr-TR" strike="sngStrike" dirty="0" err="1">
                <a:solidFill>
                  <a:srgbClr val="FF0000"/>
                </a:solidFill>
              </a:rPr>
              <a:t>maleat</a:t>
            </a:r>
            <a:r>
              <a:rPr lang="tr-TR" strike="sngStrike" dirty="0">
                <a:solidFill>
                  <a:srgbClr val="FF0000"/>
                </a:solidFill>
              </a:rPr>
              <a:t>)</a:t>
            </a:r>
          </a:p>
          <a:p>
            <a:r>
              <a:rPr lang="tr-TR" b="1" strike="sngStrike" dirty="0" err="1">
                <a:solidFill>
                  <a:schemeClr val="accent1"/>
                </a:solidFill>
              </a:rPr>
              <a:t>Meteospasmyl</a:t>
            </a:r>
            <a:r>
              <a:rPr lang="tr-TR" b="1" strike="sngStrike" dirty="0">
                <a:solidFill>
                  <a:schemeClr val="accent1"/>
                </a:solidFill>
              </a:rPr>
              <a:t> 60/300 mg 1*1 </a:t>
            </a:r>
            <a:r>
              <a:rPr lang="tr-TR" strike="sngStrike" dirty="0">
                <a:solidFill>
                  <a:schemeClr val="accent1"/>
                </a:solidFill>
              </a:rPr>
              <a:t>(</a:t>
            </a:r>
            <a:r>
              <a:rPr lang="tr-TR" strike="sngStrike" dirty="0" err="1">
                <a:solidFill>
                  <a:schemeClr val="accent1"/>
                </a:solidFill>
              </a:rPr>
              <a:t>alverin</a:t>
            </a:r>
            <a:r>
              <a:rPr lang="tr-TR" strike="sngStrike" dirty="0">
                <a:solidFill>
                  <a:schemeClr val="accent1"/>
                </a:solidFill>
              </a:rPr>
              <a:t> </a:t>
            </a:r>
            <a:r>
              <a:rPr lang="tr-TR" strike="sngStrike" dirty="0" err="1">
                <a:solidFill>
                  <a:schemeClr val="accent1"/>
                </a:solidFill>
              </a:rPr>
              <a:t>sitrat</a:t>
            </a:r>
            <a:r>
              <a:rPr lang="tr-TR" strike="sngStrike" dirty="0">
                <a:solidFill>
                  <a:schemeClr val="accent1"/>
                </a:solidFill>
              </a:rPr>
              <a:t>/</a:t>
            </a:r>
            <a:r>
              <a:rPr lang="tr-TR" strike="sngStrike" dirty="0" err="1">
                <a:solidFill>
                  <a:schemeClr val="accent1"/>
                </a:solidFill>
              </a:rPr>
              <a:t>simetikon</a:t>
            </a:r>
            <a:r>
              <a:rPr lang="tr-TR" strike="sngStrike" dirty="0">
                <a:solidFill>
                  <a:schemeClr val="accent1"/>
                </a:solidFill>
              </a:rPr>
              <a:t>)</a:t>
            </a:r>
          </a:p>
          <a:p>
            <a:r>
              <a:rPr lang="tr-TR" b="1" strike="sngStrike" dirty="0" err="1">
                <a:solidFill>
                  <a:srgbClr val="FF0000"/>
                </a:solidFill>
              </a:rPr>
              <a:t>Betaserc</a:t>
            </a:r>
            <a:r>
              <a:rPr lang="tr-TR" b="1" strike="sngStrike" dirty="0">
                <a:solidFill>
                  <a:srgbClr val="FF0000"/>
                </a:solidFill>
              </a:rPr>
              <a:t> 24 mg 1*1 </a:t>
            </a:r>
            <a:r>
              <a:rPr lang="tr-TR" strike="sngStrike" dirty="0">
                <a:solidFill>
                  <a:srgbClr val="FF0000"/>
                </a:solidFill>
              </a:rPr>
              <a:t>(</a:t>
            </a:r>
            <a:r>
              <a:rPr lang="tr-TR" strike="sngStrike" dirty="0" err="1">
                <a:solidFill>
                  <a:srgbClr val="FF0000"/>
                </a:solidFill>
              </a:rPr>
              <a:t>betahistin</a:t>
            </a:r>
            <a:r>
              <a:rPr lang="tr-TR" strike="sngStrike" dirty="0">
                <a:solidFill>
                  <a:srgbClr val="FF0000"/>
                </a:solidFill>
              </a:rPr>
              <a:t> </a:t>
            </a:r>
            <a:r>
              <a:rPr lang="tr-TR" strike="sngStrike" dirty="0" err="1">
                <a:solidFill>
                  <a:srgbClr val="FF0000"/>
                </a:solidFill>
              </a:rPr>
              <a:t>dihidroklorid</a:t>
            </a:r>
            <a:r>
              <a:rPr lang="tr-TR" strike="sngStrike" dirty="0">
                <a:solidFill>
                  <a:srgbClr val="FF0000"/>
                </a:solidFill>
              </a:rPr>
              <a:t>)</a:t>
            </a:r>
          </a:p>
          <a:p>
            <a:r>
              <a:rPr lang="tr-TR" b="1" strike="sngStrike" dirty="0">
                <a:solidFill>
                  <a:srgbClr val="FF0000"/>
                </a:solidFill>
              </a:rPr>
              <a:t>Aferin forte 650/4 mg 1*1 </a:t>
            </a:r>
            <a:r>
              <a:rPr lang="tr-TR" strike="sngStrike" dirty="0">
                <a:solidFill>
                  <a:srgbClr val="FF0000"/>
                </a:solidFill>
              </a:rPr>
              <a:t>(</a:t>
            </a:r>
            <a:r>
              <a:rPr lang="tr-TR" strike="sngStrike" dirty="0" err="1">
                <a:solidFill>
                  <a:srgbClr val="FF0000"/>
                </a:solidFill>
              </a:rPr>
              <a:t>parasetamol</a:t>
            </a:r>
            <a:r>
              <a:rPr lang="tr-TR" strike="sngStrike" dirty="0">
                <a:solidFill>
                  <a:srgbClr val="FF0000"/>
                </a:solidFill>
              </a:rPr>
              <a:t>/</a:t>
            </a:r>
            <a:r>
              <a:rPr lang="tr-TR" strike="sngStrike" dirty="0" err="1">
                <a:solidFill>
                  <a:srgbClr val="FF0000"/>
                </a:solidFill>
              </a:rPr>
              <a:t>klorfeniramin</a:t>
            </a:r>
            <a:r>
              <a:rPr lang="tr-TR" strike="sngStrike" dirty="0">
                <a:solidFill>
                  <a:srgbClr val="FF0000"/>
                </a:solidFill>
              </a:rPr>
              <a:t> </a:t>
            </a:r>
            <a:r>
              <a:rPr lang="tr-TR" strike="sngStrike" dirty="0" err="1">
                <a:solidFill>
                  <a:srgbClr val="FF0000"/>
                </a:solidFill>
              </a:rPr>
              <a:t>maleat</a:t>
            </a:r>
            <a:r>
              <a:rPr lang="tr-TR" strike="sngStrike" dirty="0">
                <a:solidFill>
                  <a:srgbClr val="FF0000"/>
                </a:solidFill>
              </a:rPr>
              <a:t>) </a:t>
            </a:r>
          </a:p>
          <a:p>
            <a:r>
              <a:rPr lang="tr-TR" b="1" strike="sngStrike" dirty="0" err="1">
                <a:solidFill>
                  <a:schemeClr val="accent1"/>
                </a:solidFill>
              </a:rPr>
              <a:t>Cabral</a:t>
            </a:r>
            <a:r>
              <a:rPr lang="tr-TR" b="1" strike="sngStrike" dirty="0">
                <a:solidFill>
                  <a:schemeClr val="accent1"/>
                </a:solidFill>
              </a:rPr>
              <a:t> 400 mg 1*1 </a:t>
            </a:r>
            <a:r>
              <a:rPr lang="tr-TR" strike="sngStrike" dirty="0">
                <a:solidFill>
                  <a:schemeClr val="accent1"/>
                </a:solidFill>
              </a:rPr>
              <a:t>(</a:t>
            </a:r>
            <a:r>
              <a:rPr lang="tr-TR" strike="sngStrike" dirty="0" err="1">
                <a:solidFill>
                  <a:schemeClr val="accent1"/>
                </a:solidFill>
              </a:rPr>
              <a:t>feniramidol</a:t>
            </a:r>
            <a:r>
              <a:rPr lang="tr-TR" strike="sngStrike" dirty="0">
                <a:solidFill>
                  <a:schemeClr val="accent1"/>
                </a:solidFill>
              </a:rPr>
              <a:t>)</a:t>
            </a:r>
          </a:p>
          <a:p>
            <a:r>
              <a:rPr lang="tr-TR" b="1" strike="sngStrike" dirty="0">
                <a:solidFill>
                  <a:schemeClr val="accent1"/>
                </a:solidFill>
              </a:rPr>
              <a:t>Etol fort 400 mg 3-4 güne bir </a:t>
            </a:r>
            <a:r>
              <a:rPr lang="tr-TR" strike="sngStrike" dirty="0">
                <a:solidFill>
                  <a:schemeClr val="accent1"/>
                </a:solidFill>
              </a:rPr>
              <a:t>(</a:t>
            </a:r>
            <a:r>
              <a:rPr lang="tr-TR" strike="sngStrike" dirty="0" err="1">
                <a:solidFill>
                  <a:schemeClr val="accent1"/>
                </a:solidFill>
              </a:rPr>
              <a:t>etodolak</a:t>
            </a:r>
            <a:r>
              <a:rPr lang="tr-TR" strike="sngStrike" dirty="0">
                <a:solidFill>
                  <a:schemeClr val="accent1"/>
                </a:solidFill>
              </a:rPr>
              <a:t>)</a:t>
            </a:r>
          </a:p>
          <a:p>
            <a:r>
              <a:rPr lang="tr-TR" b="1" strike="sngStrike" dirty="0" err="1">
                <a:solidFill>
                  <a:srgbClr val="FF0000"/>
                </a:solidFill>
              </a:rPr>
              <a:t>Sinecod</a:t>
            </a:r>
            <a:r>
              <a:rPr lang="tr-TR" b="1" strike="sngStrike" dirty="0">
                <a:solidFill>
                  <a:srgbClr val="FF0000"/>
                </a:solidFill>
              </a:rPr>
              <a:t> </a:t>
            </a:r>
            <a:r>
              <a:rPr lang="tr-TR" b="1" strike="sngStrike" dirty="0" err="1">
                <a:solidFill>
                  <a:srgbClr val="FF0000"/>
                </a:solidFill>
              </a:rPr>
              <a:t>tb</a:t>
            </a:r>
            <a:r>
              <a:rPr lang="tr-TR" b="1" strike="sngStrike" dirty="0">
                <a:solidFill>
                  <a:srgbClr val="FF0000"/>
                </a:solidFill>
              </a:rPr>
              <a:t> 50 mg 1*1 </a:t>
            </a:r>
            <a:r>
              <a:rPr lang="tr-TR" strike="sngStrike" dirty="0">
                <a:solidFill>
                  <a:srgbClr val="FF0000"/>
                </a:solidFill>
              </a:rPr>
              <a:t>(</a:t>
            </a:r>
            <a:r>
              <a:rPr lang="tr-TR" strike="sngStrike" dirty="0" err="1">
                <a:solidFill>
                  <a:srgbClr val="FF0000"/>
                </a:solidFill>
              </a:rPr>
              <a:t>butamirat</a:t>
            </a:r>
            <a:r>
              <a:rPr lang="tr-TR" strike="sngStrike" dirty="0">
                <a:solidFill>
                  <a:srgbClr val="FF0000"/>
                </a:solidFill>
              </a:rPr>
              <a:t> </a:t>
            </a:r>
            <a:r>
              <a:rPr lang="tr-TR" strike="sngStrike" dirty="0" err="1">
                <a:solidFill>
                  <a:srgbClr val="FF0000"/>
                </a:solidFill>
              </a:rPr>
              <a:t>sitrat</a:t>
            </a:r>
            <a:r>
              <a:rPr lang="tr-TR" strike="sngStrike" dirty="0">
                <a:solidFill>
                  <a:srgbClr val="FF0000"/>
                </a:solidFill>
              </a:rPr>
              <a:t>)</a:t>
            </a:r>
          </a:p>
          <a:p>
            <a:r>
              <a:rPr lang="tr-TR" b="1" dirty="0" err="1"/>
              <a:t>Brequal</a:t>
            </a:r>
            <a:r>
              <a:rPr lang="tr-TR" b="1" dirty="0"/>
              <a:t> </a:t>
            </a:r>
            <a:r>
              <a:rPr lang="tr-TR" b="1" dirty="0" err="1"/>
              <a:t>inh</a:t>
            </a:r>
            <a:r>
              <a:rPr lang="tr-TR" b="1" dirty="0"/>
              <a:t> 50/500 mg 2*1 </a:t>
            </a:r>
            <a:r>
              <a:rPr lang="tr-TR" dirty="0"/>
              <a:t>(</a:t>
            </a:r>
            <a:r>
              <a:rPr lang="tr-TR" dirty="0" err="1"/>
              <a:t>salmeterol</a:t>
            </a:r>
            <a:r>
              <a:rPr lang="tr-TR" dirty="0"/>
              <a:t>/</a:t>
            </a:r>
            <a:r>
              <a:rPr lang="tr-TR" dirty="0" err="1"/>
              <a:t>flutikazon</a:t>
            </a:r>
            <a:r>
              <a:rPr lang="tr-TR" dirty="0"/>
              <a:t>)</a:t>
            </a:r>
          </a:p>
          <a:p>
            <a:r>
              <a:rPr lang="tr-TR" b="1" dirty="0" err="1"/>
              <a:t>Zespira</a:t>
            </a:r>
            <a:r>
              <a:rPr lang="tr-TR" b="1" dirty="0"/>
              <a:t> 10 m g 1*1 </a:t>
            </a:r>
            <a:r>
              <a:rPr lang="tr-TR" dirty="0"/>
              <a:t>(</a:t>
            </a:r>
            <a:r>
              <a:rPr lang="tr-TR" dirty="0" err="1"/>
              <a:t>montelukast</a:t>
            </a:r>
            <a:r>
              <a:rPr lang="tr-TR" dirty="0"/>
              <a:t>)</a:t>
            </a:r>
          </a:p>
          <a:p>
            <a:r>
              <a:rPr lang="tr-TR" b="1" dirty="0" err="1"/>
              <a:t>Ventolin</a:t>
            </a:r>
            <a:r>
              <a:rPr lang="tr-TR" b="1" dirty="0"/>
              <a:t> </a:t>
            </a:r>
            <a:r>
              <a:rPr lang="tr-TR" b="1" dirty="0" err="1"/>
              <a:t>inh</a:t>
            </a:r>
            <a:r>
              <a:rPr lang="tr-TR" b="1" dirty="0"/>
              <a:t> 100 </a:t>
            </a:r>
            <a:r>
              <a:rPr lang="tr-TR" b="1" dirty="0" err="1"/>
              <a:t>mcg</a:t>
            </a:r>
            <a:r>
              <a:rPr lang="tr-TR" b="1" dirty="0"/>
              <a:t> </a:t>
            </a:r>
            <a:r>
              <a:rPr lang="tr-TR" b="1" dirty="0" err="1"/>
              <a:t>lh</a:t>
            </a:r>
            <a:r>
              <a:rPr lang="tr-TR" b="1" dirty="0"/>
              <a:t> </a:t>
            </a:r>
            <a:r>
              <a:rPr lang="tr-TR" dirty="0"/>
              <a:t>(</a:t>
            </a:r>
            <a:r>
              <a:rPr lang="tr-TR" dirty="0" err="1"/>
              <a:t>salbutamol</a:t>
            </a:r>
            <a:r>
              <a:rPr lang="tr-TR" dirty="0"/>
              <a:t>)</a:t>
            </a:r>
          </a:p>
          <a:p>
            <a:r>
              <a:rPr lang="tr-TR" b="1" dirty="0" err="1"/>
              <a:t>VitD</a:t>
            </a:r>
            <a:r>
              <a:rPr lang="tr-TR" b="1" dirty="0"/>
              <a:t> 20 bin/</a:t>
            </a:r>
            <a:r>
              <a:rPr lang="tr-TR" b="1" dirty="0" err="1"/>
              <a:t>hf</a:t>
            </a:r>
            <a:r>
              <a:rPr lang="tr-TR" b="1" dirty="0"/>
              <a:t> 2, b1+b6+b12 1*1, </a:t>
            </a:r>
            <a:r>
              <a:rPr lang="tr-TR" b="1" strike="sngStrike" dirty="0" err="1">
                <a:solidFill>
                  <a:schemeClr val="accent1"/>
                </a:solidFill>
              </a:rPr>
              <a:t>domperidon</a:t>
            </a:r>
            <a:r>
              <a:rPr lang="tr-TR" b="1" strike="sngStrike" dirty="0">
                <a:solidFill>
                  <a:schemeClr val="accent1"/>
                </a:solidFill>
              </a:rPr>
              <a:t> 10 mg 2*1, </a:t>
            </a:r>
            <a:r>
              <a:rPr lang="tr-TR" b="1" dirty="0" err="1"/>
              <a:t>atorvastatin</a:t>
            </a:r>
            <a:r>
              <a:rPr lang="tr-TR" b="1" dirty="0"/>
              <a:t> 10 mg, </a:t>
            </a:r>
            <a:r>
              <a:rPr lang="tr-TR" b="1" dirty="0" err="1"/>
              <a:t>duloksetin</a:t>
            </a:r>
            <a:r>
              <a:rPr lang="tr-TR" b="1" dirty="0"/>
              <a:t> 30 mg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tr-TR" dirty="0"/>
              <a:t>Olgu-2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80 yaş, K</a:t>
            </a:r>
          </a:p>
          <a:p>
            <a:r>
              <a:rPr lang="tr-TR" dirty="0"/>
              <a:t>Şikayet</a:t>
            </a:r>
            <a:r>
              <a:rPr lang="tr-TR" dirty="0">
                <a:latin typeface="Calibri"/>
                <a:cs typeface="Calibri"/>
              </a:rPr>
              <a:t>→</a:t>
            </a:r>
            <a:r>
              <a:rPr lang="tr-TR" dirty="0"/>
              <a:t> bacaklarda ödem, </a:t>
            </a:r>
            <a:r>
              <a:rPr lang="tr-TR" dirty="0" err="1"/>
              <a:t>urge</a:t>
            </a:r>
            <a:r>
              <a:rPr lang="tr-TR" dirty="0"/>
              <a:t> </a:t>
            </a:r>
            <a:r>
              <a:rPr lang="tr-TR" dirty="0" err="1"/>
              <a:t>inkontinans</a:t>
            </a:r>
            <a:endParaRPr lang="tr-TR" dirty="0"/>
          </a:p>
          <a:p>
            <a:r>
              <a:rPr lang="tr-TR" dirty="0" err="1"/>
              <a:t>Obezite</a:t>
            </a:r>
            <a:r>
              <a:rPr lang="tr-TR" dirty="0"/>
              <a:t>-DM-KKY? </a:t>
            </a:r>
            <a:r>
              <a:rPr lang="tr-TR" dirty="0" err="1"/>
              <a:t>Hipotiroidi</a:t>
            </a:r>
            <a:r>
              <a:rPr lang="tr-TR" dirty="0"/>
              <a:t>?? Gut??</a:t>
            </a:r>
          </a:p>
          <a:p>
            <a:r>
              <a:rPr lang="tr-TR" dirty="0"/>
              <a:t>FM</a:t>
            </a:r>
            <a:r>
              <a:rPr lang="tr-TR" dirty="0">
                <a:latin typeface="Calibri"/>
                <a:cs typeface="Calibri"/>
              </a:rPr>
              <a:t>→bacaklarda </a:t>
            </a:r>
            <a:r>
              <a:rPr lang="tr-TR" dirty="0" err="1"/>
              <a:t>gode</a:t>
            </a:r>
            <a:r>
              <a:rPr lang="tr-TR" dirty="0"/>
              <a:t> bırakmayan ödem</a:t>
            </a:r>
          </a:p>
          <a:p>
            <a:r>
              <a:rPr lang="tr-TR" dirty="0"/>
              <a:t>KB</a:t>
            </a:r>
            <a:r>
              <a:rPr lang="tr-TR" dirty="0">
                <a:latin typeface="Calibri"/>
                <a:cs typeface="Calibri"/>
              </a:rPr>
              <a:t>→100-120/50-60 </a:t>
            </a:r>
            <a:r>
              <a:rPr lang="tr-TR" dirty="0" err="1">
                <a:latin typeface="Calibri"/>
                <a:cs typeface="Calibri"/>
              </a:rPr>
              <a:t>mmHG</a:t>
            </a:r>
            <a:endParaRPr lang="tr-TR" dirty="0"/>
          </a:p>
          <a:p>
            <a:r>
              <a:rPr lang="tr-TR" dirty="0"/>
              <a:t>EKG</a:t>
            </a:r>
            <a:r>
              <a:rPr lang="tr-TR" dirty="0">
                <a:latin typeface="Calibri"/>
                <a:cs typeface="Calibri"/>
              </a:rPr>
              <a:t>→</a:t>
            </a:r>
            <a:r>
              <a:rPr lang="tr-TR" dirty="0" err="1">
                <a:latin typeface="Calibri"/>
                <a:cs typeface="Calibri"/>
              </a:rPr>
              <a:t>nsr</a:t>
            </a:r>
            <a:r>
              <a:rPr lang="tr-TR" dirty="0">
                <a:latin typeface="Calibri"/>
                <a:cs typeface="Calibri"/>
              </a:rPr>
              <a:t> 63/</a:t>
            </a:r>
            <a:r>
              <a:rPr lang="tr-TR" dirty="0" err="1">
                <a:latin typeface="Calibri"/>
                <a:cs typeface="Calibri"/>
              </a:rPr>
              <a:t>dk</a:t>
            </a:r>
            <a:r>
              <a:rPr lang="tr-TR" dirty="0">
                <a:latin typeface="Calibri"/>
                <a:cs typeface="Calibri"/>
              </a:rPr>
              <a:t>                  EKO→EF:%60 LVH normal</a:t>
            </a:r>
            <a:endParaRPr lang="tr-TR" dirty="0"/>
          </a:p>
          <a:p>
            <a:r>
              <a:rPr lang="tr-TR" dirty="0"/>
              <a:t>Lab</a:t>
            </a:r>
            <a:r>
              <a:rPr lang="tr-TR" dirty="0">
                <a:latin typeface="Calibri"/>
                <a:cs typeface="Calibri"/>
              </a:rPr>
              <a:t>→</a:t>
            </a:r>
            <a:r>
              <a:rPr lang="tr-TR" dirty="0"/>
              <a:t>Hb:12,4 g/dl              Ferritin:87 mg/l   TSH:2,8 IU/l </a:t>
            </a:r>
          </a:p>
          <a:p>
            <a:pPr>
              <a:buNone/>
            </a:pPr>
            <a:r>
              <a:rPr lang="tr-TR" dirty="0"/>
              <a:t>              </a:t>
            </a:r>
            <a:r>
              <a:rPr lang="tr-TR" dirty="0" err="1"/>
              <a:t>Kreatinin</a:t>
            </a:r>
            <a:r>
              <a:rPr lang="tr-TR" dirty="0"/>
              <a:t>:1 mg/</a:t>
            </a:r>
            <a:r>
              <a:rPr lang="tr-TR" dirty="0" err="1"/>
              <a:t>dl</a:t>
            </a:r>
            <a:r>
              <a:rPr lang="tr-TR" dirty="0"/>
              <a:t>      K:5,3 </a:t>
            </a:r>
            <a:r>
              <a:rPr lang="tr-TR" dirty="0" err="1"/>
              <a:t>mmol</a:t>
            </a:r>
            <a:r>
              <a:rPr lang="tr-TR" dirty="0"/>
              <a:t>/l</a:t>
            </a:r>
          </a:p>
          <a:p>
            <a:pPr>
              <a:buNone/>
            </a:pPr>
            <a:r>
              <a:rPr lang="tr-TR" dirty="0"/>
              <a:t>              </a:t>
            </a:r>
            <a:r>
              <a:rPr lang="tr-TR" dirty="0" err="1"/>
              <a:t>Glukoz</a:t>
            </a:r>
            <a:r>
              <a:rPr lang="tr-TR" dirty="0"/>
              <a:t>:122 mg/</a:t>
            </a:r>
            <a:r>
              <a:rPr lang="tr-TR" dirty="0" err="1"/>
              <a:t>dl</a:t>
            </a:r>
            <a:r>
              <a:rPr lang="tr-TR" dirty="0"/>
              <a:t>     Hba1c %6,6 </a:t>
            </a:r>
          </a:p>
          <a:p>
            <a:pPr>
              <a:buNone/>
            </a:pPr>
            <a:r>
              <a:rPr lang="tr-TR" dirty="0"/>
              <a:t>              LDL:77 mg/</a:t>
            </a:r>
            <a:r>
              <a:rPr lang="tr-TR" dirty="0" err="1"/>
              <a:t>dl</a:t>
            </a:r>
            <a:r>
              <a:rPr lang="tr-TR" dirty="0"/>
              <a:t>             Ürik asit:5,9 mg/</a:t>
            </a:r>
            <a:r>
              <a:rPr lang="tr-TR" dirty="0" err="1"/>
              <a:t>dl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tr-TR" dirty="0"/>
              <a:t>İlaçlar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dirty="0" err="1">
                <a:cs typeface="Calibri"/>
              </a:rPr>
              <a:t>Nexstep</a:t>
            </a:r>
            <a:r>
              <a:rPr lang="tr-TR" b="1" dirty="0"/>
              <a:t> 40 mg 1*1 </a:t>
            </a:r>
            <a:r>
              <a:rPr lang="tr-TR" dirty="0"/>
              <a:t>(</a:t>
            </a:r>
            <a:r>
              <a:rPr lang="tr-TR" dirty="0" err="1"/>
              <a:t>esomeprazole</a:t>
            </a:r>
            <a:r>
              <a:rPr lang="tr-TR" dirty="0"/>
              <a:t>)</a:t>
            </a:r>
          </a:p>
          <a:p>
            <a:r>
              <a:rPr lang="tr-TR" b="1" dirty="0" err="1"/>
              <a:t>Glifix</a:t>
            </a:r>
            <a:r>
              <a:rPr lang="tr-TR" b="1" dirty="0"/>
              <a:t> </a:t>
            </a:r>
            <a:r>
              <a:rPr lang="tr-TR" b="1" dirty="0" err="1"/>
              <a:t>plus</a:t>
            </a:r>
            <a:r>
              <a:rPr lang="tr-TR" b="1" dirty="0"/>
              <a:t> 15/1000 mg 1*1 </a:t>
            </a:r>
            <a:r>
              <a:rPr lang="tr-TR" dirty="0"/>
              <a:t>(</a:t>
            </a:r>
            <a:r>
              <a:rPr lang="tr-TR" dirty="0" err="1"/>
              <a:t>pioglitazon</a:t>
            </a:r>
            <a:r>
              <a:rPr lang="tr-TR" dirty="0"/>
              <a:t>/</a:t>
            </a:r>
            <a:r>
              <a:rPr lang="tr-TR" dirty="0" err="1"/>
              <a:t>metformin</a:t>
            </a:r>
            <a:r>
              <a:rPr lang="tr-TR" dirty="0"/>
              <a:t>)</a:t>
            </a:r>
          </a:p>
          <a:p>
            <a:r>
              <a:rPr lang="tr-TR" b="1" dirty="0" err="1"/>
              <a:t>Aldactazide</a:t>
            </a:r>
            <a:r>
              <a:rPr lang="tr-TR" b="1" dirty="0"/>
              <a:t> 25/25 mg 1*1 </a:t>
            </a:r>
            <a:r>
              <a:rPr lang="tr-TR" dirty="0"/>
              <a:t>(</a:t>
            </a:r>
            <a:r>
              <a:rPr lang="tr-TR" dirty="0" err="1"/>
              <a:t>spironolakton</a:t>
            </a:r>
            <a:r>
              <a:rPr lang="tr-TR" dirty="0"/>
              <a:t>/</a:t>
            </a:r>
            <a:r>
              <a:rPr lang="tr-TR" dirty="0" err="1"/>
              <a:t>hidroklorotiazid</a:t>
            </a:r>
            <a:r>
              <a:rPr lang="tr-TR" dirty="0"/>
              <a:t>) </a:t>
            </a:r>
          </a:p>
          <a:p>
            <a:r>
              <a:rPr lang="tr-TR" b="1" dirty="0" err="1"/>
              <a:t>Mictonorm</a:t>
            </a:r>
            <a:r>
              <a:rPr lang="tr-TR" b="1" dirty="0"/>
              <a:t> 30 mg 1*1 </a:t>
            </a:r>
            <a:r>
              <a:rPr lang="tr-TR" dirty="0"/>
              <a:t>(</a:t>
            </a:r>
            <a:r>
              <a:rPr lang="tr-TR" dirty="0" err="1"/>
              <a:t>propiverin</a:t>
            </a:r>
            <a:r>
              <a:rPr lang="tr-TR" dirty="0"/>
              <a:t>) </a:t>
            </a:r>
          </a:p>
          <a:p>
            <a:r>
              <a:rPr lang="tr-TR" b="1" dirty="0" err="1"/>
              <a:t>Levotiron</a:t>
            </a:r>
            <a:r>
              <a:rPr lang="tr-TR" b="1" dirty="0"/>
              <a:t> 25 mg 1*1 </a:t>
            </a:r>
            <a:r>
              <a:rPr lang="tr-TR" dirty="0"/>
              <a:t>(</a:t>
            </a:r>
            <a:r>
              <a:rPr lang="tr-TR" dirty="0" err="1"/>
              <a:t>levotiroksin</a:t>
            </a:r>
            <a:r>
              <a:rPr lang="tr-TR" dirty="0"/>
              <a:t>) </a:t>
            </a:r>
          </a:p>
          <a:p>
            <a:r>
              <a:rPr lang="tr-TR" b="1" dirty="0" err="1"/>
              <a:t>Ürikoliz</a:t>
            </a:r>
            <a:r>
              <a:rPr lang="tr-TR" b="1" dirty="0"/>
              <a:t> 300 mg 1*1 </a:t>
            </a:r>
            <a:r>
              <a:rPr lang="tr-TR" dirty="0"/>
              <a:t>(</a:t>
            </a:r>
            <a:r>
              <a:rPr lang="tr-TR" dirty="0" err="1"/>
              <a:t>allopürinol</a:t>
            </a:r>
            <a:r>
              <a:rPr lang="tr-TR" dirty="0"/>
              <a:t>)</a:t>
            </a:r>
          </a:p>
          <a:p>
            <a:r>
              <a:rPr lang="tr-TR" b="1" dirty="0" err="1"/>
              <a:t>Ferrosanol</a:t>
            </a:r>
            <a:r>
              <a:rPr lang="tr-TR" b="1" dirty="0"/>
              <a:t> 100 mg </a:t>
            </a:r>
            <a:r>
              <a:rPr lang="tr-TR" b="1" dirty="0" err="1"/>
              <a:t>kp</a:t>
            </a:r>
            <a:r>
              <a:rPr lang="tr-TR" b="1" dirty="0"/>
              <a:t> 1*1 </a:t>
            </a:r>
            <a:r>
              <a:rPr lang="tr-TR" dirty="0"/>
              <a:t>(demir II-</a:t>
            </a:r>
            <a:r>
              <a:rPr lang="tr-TR" dirty="0" err="1"/>
              <a:t>glisin</a:t>
            </a:r>
            <a:r>
              <a:rPr lang="tr-TR" dirty="0"/>
              <a:t>-sülfat)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tr-TR" dirty="0"/>
              <a:t>İlk Dokunuş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 err="1">
                <a:cs typeface="Calibri"/>
              </a:rPr>
              <a:t>Nexstep</a:t>
            </a:r>
            <a:r>
              <a:rPr lang="tr-TR" b="1" dirty="0"/>
              <a:t> 40 mg 1*1 </a:t>
            </a:r>
            <a:r>
              <a:rPr lang="tr-TR" dirty="0"/>
              <a:t>(</a:t>
            </a:r>
            <a:r>
              <a:rPr lang="tr-TR" dirty="0" err="1"/>
              <a:t>esomeprazole</a:t>
            </a:r>
            <a:r>
              <a:rPr lang="tr-TR" dirty="0"/>
              <a:t>)</a:t>
            </a:r>
          </a:p>
          <a:p>
            <a:r>
              <a:rPr lang="tr-TR" b="1" strike="sngStrike" dirty="0" err="1">
                <a:solidFill>
                  <a:srgbClr val="FF0000"/>
                </a:solidFill>
              </a:rPr>
              <a:t>Glifix</a:t>
            </a:r>
            <a:r>
              <a:rPr lang="tr-TR" b="1" strike="sngStrike" dirty="0">
                <a:solidFill>
                  <a:srgbClr val="FF0000"/>
                </a:solidFill>
              </a:rPr>
              <a:t> </a:t>
            </a:r>
            <a:r>
              <a:rPr lang="tr-TR" b="1" strike="sngStrike" dirty="0" err="1">
                <a:solidFill>
                  <a:srgbClr val="FF0000"/>
                </a:solidFill>
              </a:rPr>
              <a:t>plus</a:t>
            </a:r>
            <a:r>
              <a:rPr lang="tr-TR" b="1" strike="sngStrike" dirty="0">
                <a:solidFill>
                  <a:srgbClr val="FF0000"/>
                </a:solidFill>
              </a:rPr>
              <a:t> 15/1000 mg 1*1 </a:t>
            </a:r>
            <a:r>
              <a:rPr lang="tr-TR" strike="sngStrike" dirty="0">
                <a:solidFill>
                  <a:srgbClr val="FF0000"/>
                </a:solidFill>
              </a:rPr>
              <a:t>(</a:t>
            </a:r>
            <a:r>
              <a:rPr lang="tr-TR" strike="sngStrike" dirty="0" err="1">
                <a:solidFill>
                  <a:srgbClr val="FF0000"/>
                </a:solidFill>
              </a:rPr>
              <a:t>pioglitazon</a:t>
            </a:r>
            <a:r>
              <a:rPr lang="tr-TR" strike="sngStrike" dirty="0">
                <a:solidFill>
                  <a:srgbClr val="FF0000"/>
                </a:solidFill>
              </a:rPr>
              <a:t>/</a:t>
            </a:r>
            <a:r>
              <a:rPr lang="tr-TR" strike="sngStrike" dirty="0" err="1">
                <a:solidFill>
                  <a:srgbClr val="FF0000"/>
                </a:solidFill>
              </a:rPr>
              <a:t>metformin</a:t>
            </a:r>
            <a:r>
              <a:rPr lang="tr-TR" strike="sngStrike" dirty="0">
                <a:solidFill>
                  <a:srgbClr val="FF0000"/>
                </a:solidFill>
              </a:rPr>
              <a:t>)</a:t>
            </a:r>
          </a:p>
          <a:p>
            <a:r>
              <a:rPr lang="tr-TR" b="1" strike="sngStrike" dirty="0" err="1">
                <a:solidFill>
                  <a:srgbClr val="FF0000"/>
                </a:solidFill>
              </a:rPr>
              <a:t>Aldactazide</a:t>
            </a:r>
            <a:r>
              <a:rPr lang="tr-TR" b="1" strike="sngStrike" dirty="0">
                <a:solidFill>
                  <a:srgbClr val="FF0000"/>
                </a:solidFill>
              </a:rPr>
              <a:t> 25/25 mg 1*1 </a:t>
            </a:r>
            <a:r>
              <a:rPr lang="tr-TR" strike="sngStrike" dirty="0">
                <a:solidFill>
                  <a:srgbClr val="FF0000"/>
                </a:solidFill>
              </a:rPr>
              <a:t>(</a:t>
            </a:r>
            <a:r>
              <a:rPr lang="tr-TR" strike="sngStrike" dirty="0" err="1">
                <a:solidFill>
                  <a:srgbClr val="FF0000"/>
                </a:solidFill>
              </a:rPr>
              <a:t>spironolakton</a:t>
            </a:r>
            <a:r>
              <a:rPr lang="tr-TR" strike="sngStrike" dirty="0">
                <a:solidFill>
                  <a:srgbClr val="FF0000"/>
                </a:solidFill>
              </a:rPr>
              <a:t>/</a:t>
            </a:r>
            <a:r>
              <a:rPr lang="tr-TR" strike="sngStrike" dirty="0" err="1">
                <a:solidFill>
                  <a:srgbClr val="FF0000"/>
                </a:solidFill>
              </a:rPr>
              <a:t>hidroklorotiazid</a:t>
            </a:r>
            <a:r>
              <a:rPr lang="tr-TR" strike="sngStrike" dirty="0">
                <a:solidFill>
                  <a:srgbClr val="FF0000"/>
                </a:solidFill>
              </a:rPr>
              <a:t>) </a:t>
            </a:r>
          </a:p>
          <a:p>
            <a:r>
              <a:rPr lang="tr-TR" b="1" strike="sngStrike" dirty="0" err="1">
                <a:solidFill>
                  <a:srgbClr val="FF0000"/>
                </a:solidFill>
              </a:rPr>
              <a:t>Mictonorm</a:t>
            </a:r>
            <a:r>
              <a:rPr lang="tr-TR" b="1" strike="sngStrike" dirty="0">
                <a:solidFill>
                  <a:srgbClr val="FF0000"/>
                </a:solidFill>
              </a:rPr>
              <a:t> 30 mg 1*1 </a:t>
            </a:r>
            <a:r>
              <a:rPr lang="tr-TR" strike="sngStrike" dirty="0">
                <a:solidFill>
                  <a:srgbClr val="FF0000"/>
                </a:solidFill>
              </a:rPr>
              <a:t>(</a:t>
            </a:r>
            <a:r>
              <a:rPr lang="tr-TR" strike="sngStrike" dirty="0" err="1">
                <a:solidFill>
                  <a:srgbClr val="FF0000"/>
                </a:solidFill>
              </a:rPr>
              <a:t>propiverin</a:t>
            </a:r>
            <a:r>
              <a:rPr lang="tr-TR" strike="sngStrike" dirty="0">
                <a:solidFill>
                  <a:srgbClr val="FF0000"/>
                </a:solidFill>
              </a:rPr>
              <a:t>) </a:t>
            </a:r>
          </a:p>
          <a:p>
            <a:r>
              <a:rPr lang="tr-TR" b="1" strike="sngStrike" dirty="0" err="1">
                <a:solidFill>
                  <a:srgbClr val="FF0000"/>
                </a:solidFill>
              </a:rPr>
              <a:t>Levotiron</a:t>
            </a:r>
            <a:r>
              <a:rPr lang="tr-TR" b="1" strike="sngStrike" dirty="0">
                <a:solidFill>
                  <a:srgbClr val="FF0000"/>
                </a:solidFill>
              </a:rPr>
              <a:t> 25 mg 1*1 </a:t>
            </a:r>
            <a:r>
              <a:rPr lang="tr-TR" strike="sngStrike" dirty="0">
                <a:solidFill>
                  <a:srgbClr val="FF0000"/>
                </a:solidFill>
              </a:rPr>
              <a:t>(</a:t>
            </a:r>
            <a:r>
              <a:rPr lang="tr-TR" strike="sngStrike" dirty="0" err="1">
                <a:solidFill>
                  <a:srgbClr val="FF0000"/>
                </a:solidFill>
              </a:rPr>
              <a:t>levotiroksin</a:t>
            </a:r>
            <a:r>
              <a:rPr lang="tr-TR" strike="sngStrike" dirty="0">
                <a:solidFill>
                  <a:srgbClr val="FF0000"/>
                </a:solidFill>
              </a:rPr>
              <a:t>) </a:t>
            </a:r>
          </a:p>
          <a:p>
            <a:r>
              <a:rPr lang="tr-TR" b="1" dirty="0" err="1">
                <a:solidFill>
                  <a:srgbClr val="FF0000"/>
                </a:solidFill>
              </a:rPr>
              <a:t>Ürikoliz</a:t>
            </a:r>
            <a:r>
              <a:rPr lang="tr-TR" b="1" dirty="0">
                <a:solidFill>
                  <a:srgbClr val="FF0000"/>
                </a:solidFill>
              </a:rPr>
              <a:t> 300 mg 1*yarım </a:t>
            </a:r>
            <a:r>
              <a:rPr lang="tr-TR" dirty="0">
                <a:solidFill>
                  <a:srgbClr val="FF0000"/>
                </a:solidFill>
              </a:rPr>
              <a:t>(</a:t>
            </a:r>
            <a:r>
              <a:rPr lang="tr-TR" dirty="0" err="1">
                <a:solidFill>
                  <a:srgbClr val="FF0000"/>
                </a:solidFill>
              </a:rPr>
              <a:t>allopürinol</a:t>
            </a:r>
            <a:r>
              <a:rPr lang="tr-TR" dirty="0">
                <a:solidFill>
                  <a:srgbClr val="FF0000"/>
                </a:solidFill>
              </a:rPr>
              <a:t>)</a:t>
            </a:r>
          </a:p>
          <a:p>
            <a:r>
              <a:rPr lang="tr-TR" b="1" strike="sngStrike" dirty="0" err="1">
                <a:solidFill>
                  <a:srgbClr val="FF0000"/>
                </a:solidFill>
              </a:rPr>
              <a:t>Ferrosanol</a:t>
            </a:r>
            <a:r>
              <a:rPr lang="tr-TR" b="1" strike="sngStrike" dirty="0">
                <a:solidFill>
                  <a:srgbClr val="FF0000"/>
                </a:solidFill>
              </a:rPr>
              <a:t> 100 mg </a:t>
            </a:r>
            <a:r>
              <a:rPr lang="tr-TR" b="1" strike="sngStrike" dirty="0" err="1">
                <a:solidFill>
                  <a:srgbClr val="FF0000"/>
                </a:solidFill>
              </a:rPr>
              <a:t>kp</a:t>
            </a:r>
            <a:r>
              <a:rPr lang="tr-TR" b="1" strike="sngStrike" dirty="0">
                <a:solidFill>
                  <a:srgbClr val="FF0000"/>
                </a:solidFill>
              </a:rPr>
              <a:t> 1*1 </a:t>
            </a:r>
            <a:r>
              <a:rPr lang="tr-TR" strike="sngStrike" dirty="0">
                <a:solidFill>
                  <a:srgbClr val="FF0000"/>
                </a:solidFill>
              </a:rPr>
              <a:t>(demir II-</a:t>
            </a:r>
            <a:r>
              <a:rPr lang="tr-TR" strike="sngStrike" dirty="0" err="1">
                <a:solidFill>
                  <a:srgbClr val="FF0000"/>
                </a:solidFill>
              </a:rPr>
              <a:t>glisin</a:t>
            </a:r>
            <a:r>
              <a:rPr lang="tr-TR" strike="sngStrike" dirty="0">
                <a:solidFill>
                  <a:srgbClr val="FF0000"/>
                </a:solidFill>
              </a:rPr>
              <a:t>-sülfat)</a:t>
            </a:r>
          </a:p>
          <a:p>
            <a:r>
              <a:rPr lang="tr-TR" b="1" dirty="0" err="1">
                <a:solidFill>
                  <a:srgbClr val="FF0000"/>
                </a:solidFill>
              </a:rPr>
              <a:t>Sitagliptin</a:t>
            </a:r>
            <a:r>
              <a:rPr lang="tr-TR" b="1" dirty="0">
                <a:solidFill>
                  <a:srgbClr val="FF0000"/>
                </a:solidFill>
              </a:rPr>
              <a:t>/</a:t>
            </a:r>
            <a:r>
              <a:rPr lang="tr-TR" b="1" dirty="0" err="1">
                <a:solidFill>
                  <a:srgbClr val="FF0000"/>
                </a:solidFill>
              </a:rPr>
              <a:t>metformin</a:t>
            </a:r>
            <a:r>
              <a:rPr lang="tr-TR" b="1" dirty="0">
                <a:solidFill>
                  <a:srgbClr val="FF0000"/>
                </a:solidFill>
              </a:rPr>
              <a:t> 50/1000 mg 2*1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tr-TR" dirty="0"/>
              <a:t>1 ay sonra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b="1" dirty="0" err="1">
                <a:cs typeface="Calibri"/>
              </a:rPr>
              <a:t>Nexstep</a:t>
            </a:r>
            <a:r>
              <a:rPr lang="tr-TR" b="1" dirty="0"/>
              <a:t> 40 mg 1*1 </a:t>
            </a:r>
            <a:r>
              <a:rPr lang="tr-TR" dirty="0"/>
              <a:t>(</a:t>
            </a:r>
            <a:r>
              <a:rPr lang="tr-TR" dirty="0" err="1"/>
              <a:t>esomeprazole</a:t>
            </a:r>
            <a:r>
              <a:rPr lang="tr-TR" dirty="0"/>
              <a:t>)</a:t>
            </a:r>
          </a:p>
          <a:p>
            <a:r>
              <a:rPr lang="tr-TR" b="1" strike="sngStrike" dirty="0" err="1">
                <a:solidFill>
                  <a:srgbClr val="FF0000"/>
                </a:solidFill>
              </a:rPr>
              <a:t>Glifix</a:t>
            </a:r>
            <a:r>
              <a:rPr lang="tr-TR" b="1" strike="sngStrike" dirty="0">
                <a:solidFill>
                  <a:srgbClr val="FF0000"/>
                </a:solidFill>
              </a:rPr>
              <a:t> </a:t>
            </a:r>
            <a:r>
              <a:rPr lang="tr-TR" b="1" strike="sngStrike" dirty="0" err="1">
                <a:solidFill>
                  <a:srgbClr val="FF0000"/>
                </a:solidFill>
              </a:rPr>
              <a:t>plus</a:t>
            </a:r>
            <a:r>
              <a:rPr lang="tr-TR" b="1" strike="sngStrike" dirty="0">
                <a:solidFill>
                  <a:srgbClr val="FF0000"/>
                </a:solidFill>
              </a:rPr>
              <a:t> 15/1000 mg 1*1 </a:t>
            </a:r>
            <a:r>
              <a:rPr lang="tr-TR" strike="sngStrike" dirty="0">
                <a:solidFill>
                  <a:srgbClr val="FF0000"/>
                </a:solidFill>
              </a:rPr>
              <a:t>(</a:t>
            </a:r>
            <a:r>
              <a:rPr lang="tr-TR" strike="sngStrike" dirty="0" err="1">
                <a:solidFill>
                  <a:srgbClr val="FF0000"/>
                </a:solidFill>
              </a:rPr>
              <a:t>pioglitazon</a:t>
            </a:r>
            <a:r>
              <a:rPr lang="tr-TR" strike="sngStrike" dirty="0">
                <a:solidFill>
                  <a:srgbClr val="FF0000"/>
                </a:solidFill>
              </a:rPr>
              <a:t>/</a:t>
            </a:r>
            <a:r>
              <a:rPr lang="tr-TR" strike="sngStrike" dirty="0" err="1">
                <a:solidFill>
                  <a:srgbClr val="FF0000"/>
                </a:solidFill>
              </a:rPr>
              <a:t>metformin</a:t>
            </a:r>
            <a:r>
              <a:rPr lang="tr-TR" strike="sngStrike" dirty="0">
                <a:solidFill>
                  <a:srgbClr val="FF0000"/>
                </a:solidFill>
              </a:rPr>
              <a:t>)</a:t>
            </a:r>
          </a:p>
          <a:p>
            <a:r>
              <a:rPr lang="tr-TR" b="1" strike="sngStrike" dirty="0" err="1">
                <a:solidFill>
                  <a:srgbClr val="FF0000"/>
                </a:solidFill>
              </a:rPr>
              <a:t>Aldactazide</a:t>
            </a:r>
            <a:r>
              <a:rPr lang="tr-TR" b="1" strike="sngStrike" dirty="0">
                <a:solidFill>
                  <a:srgbClr val="FF0000"/>
                </a:solidFill>
              </a:rPr>
              <a:t> 25/25 mg 1*1 </a:t>
            </a:r>
            <a:r>
              <a:rPr lang="tr-TR" strike="sngStrike" dirty="0">
                <a:solidFill>
                  <a:srgbClr val="FF0000"/>
                </a:solidFill>
              </a:rPr>
              <a:t>(</a:t>
            </a:r>
            <a:r>
              <a:rPr lang="tr-TR" strike="sngStrike" dirty="0" err="1">
                <a:solidFill>
                  <a:srgbClr val="FF0000"/>
                </a:solidFill>
              </a:rPr>
              <a:t>spironolakton</a:t>
            </a:r>
            <a:r>
              <a:rPr lang="tr-TR" strike="sngStrike" dirty="0">
                <a:solidFill>
                  <a:srgbClr val="FF0000"/>
                </a:solidFill>
              </a:rPr>
              <a:t>/</a:t>
            </a:r>
            <a:r>
              <a:rPr lang="tr-TR" strike="sngStrike" dirty="0" err="1">
                <a:solidFill>
                  <a:srgbClr val="FF0000"/>
                </a:solidFill>
              </a:rPr>
              <a:t>hidroklorotiazid</a:t>
            </a:r>
            <a:r>
              <a:rPr lang="tr-TR" strike="sngStrike" dirty="0">
                <a:solidFill>
                  <a:srgbClr val="FF0000"/>
                </a:solidFill>
              </a:rPr>
              <a:t>) </a:t>
            </a:r>
          </a:p>
          <a:p>
            <a:r>
              <a:rPr lang="tr-TR" b="1" dirty="0" err="1">
                <a:solidFill>
                  <a:schemeClr val="accent1"/>
                </a:solidFill>
              </a:rPr>
              <a:t>Mictonorm</a:t>
            </a:r>
            <a:r>
              <a:rPr lang="tr-TR" b="1" dirty="0">
                <a:solidFill>
                  <a:schemeClr val="accent1"/>
                </a:solidFill>
              </a:rPr>
              <a:t> 30 mg 1*1 </a:t>
            </a:r>
            <a:r>
              <a:rPr lang="tr-TR" dirty="0">
                <a:solidFill>
                  <a:schemeClr val="accent1"/>
                </a:solidFill>
              </a:rPr>
              <a:t>(</a:t>
            </a:r>
            <a:r>
              <a:rPr lang="tr-TR" dirty="0" err="1">
                <a:solidFill>
                  <a:schemeClr val="accent1"/>
                </a:solidFill>
              </a:rPr>
              <a:t>propiverin</a:t>
            </a:r>
            <a:r>
              <a:rPr lang="tr-TR" dirty="0">
                <a:solidFill>
                  <a:schemeClr val="accent1"/>
                </a:solidFill>
              </a:rPr>
              <a:t>) </a:t>
            </a:r>
          </a:p>
          <a:p>
            <a:r>
              <a:rPr lang="tr-TR" b="1" strike="sngStrike" dirty="0" err="1">
                <a:solidFill>
                  <a:srgbClr val="FF0000"/>
                </a:solidFill>
              </a:rPr>
              <a:t>Levotiron</a:t>
            </a:r>
            <a:r>
              <a:rPr lang="tr-TR" b="1" strike="sngStrike" dirty="0">
                <a:solidFill>
                  <a:srgbClr val="FF0000"/>
                </a:solidFill>
              </a:rPr>
              <a:t> 25 mg 1*1 </a:t>
            </a:r>
            <a:r>
              <a:rPr lang="tr-TR" strike="sngStrike" dirty="0">
                <a:solidFill>
                  <a:srgbClr val="FF0000"/>
                </a:solidFill>
              </a:rPr>
              <a:t>(</a:t>
            </a:r>
            <a:r>
              <a:rPr lang="tr-TR" strike="sngStrike" dirty="0" err="1">
                <a:solidFill>
                  <a:srgbClr val="FF0000"/>
                </a:solidFill>
              </a:rPr>
              <a:t>levotiroksin</a:t>
            </a:r>
            <a:r>
              <a:rPr lang="tr-TR" strike="sngStrike" dirty="0">
                <a:solidFill>
                  <a:srgbClr val="FF0000"/>
                </a:solidFill>
              </a:rPr>
              <a:t>) </a:t>
            </a:r>
          </a:p>
          <a:p>
            <a:r>
              <a:rPr lang="tr-TR" b="1" strike="sngStrike" dirty="0" err="1">
                <a:solidFill>
                  <a:schemeClr val="accent1"/>
                </a:solidFill>
              </a:rPr>
              <a:t>Ürikoliz</a:t>
            </a:r>
            <a:r>
              <a:rPr lang="tr-TR" b="1" strike="sngStrike" dirty="0">
                <a:solidFill>
                  <a:schemeClr val="accent1"/>
                </a:solidFill>
              </a:rPr>
              <a:t> 300 mg 1*yarım </a:t>
            </a:r>
            <a:r>
              <a:rPr lang="tr-TR" strike="sngStrike" dirty="0">
                <a:solidFill>
                  <a:schemeClr val="accent1"/>
                </a:solidFill>
              </a:rPr>
              <a:t>(</a:t>
            </a:r>
            <a:r>
              <a:rPr lang="tr-TR" strike="sngStrike" dirty="0" err="1">
                <a:solidFill>
                  <a:schemeClr val="accent1"/>
                </a:solidFill>
              </a:rPr>
              <a:t>allopürinol</a:t>
            </a:r>
            <a:r>
              <a:rPr lang="tr-TR" strike="sngStrike" dirty="0">
                <a:solidFill>
                  <a:schemeClr val="accent1"/>
                </a:solidFill>
              </a:rPr>
              <a:t>)</a:t>
            </a:r>
          </a:p>
          <a:p>
            <a:r>
              <a:rPr lang="tr-TR" b="1" strike="sngStrike" dirty="0" err="1">
                <a:solidFill>
                  <a:srgbClr val="FF0000"/>
                </a:solidFill>
              </a:rPr>
              <a:t>Ferrosanol</a:t>
            </a:r>
            <a:r>
              <a:rPr lang="tr-TR" b="1" strike="sngStrike" dirty="0">
                <a:solidFill>
                  <a:srgbClr val="FF0000"/>
                </a:solidFill>
              </a:rPr>
              <a:t> 100 mg </a:t>
            </a:r>
            <a:r>
              <a:rPr lang="tr-TR" b="1" strike="sngStrike" dirty="0" err="1">
                <a:solidFill>
                  <a:srgbClr val="FF0000"/>
                </a:solidFill>
              </a:rPr>
              <a:t>kp</a:t>
            </a:r>
            <a:r>
              <a:rPr lang="tr-TR" b="1" strike="sngStrike" dirty="0">
                <a:solidFill>
                  <a:srgbClr val="FF0000"/>
                </a:solidFill>
              </a:rPr>
              <a:t> 1*1 </a:t>
            </a:r>
            <a:r>
              <a:rPr lang="tr-TR" strike="sngStrike" dirty="0">
                <a:solidFill>
                  <a:srgbClr val="FF0000"/>
                </a:solidFill>
              </a:rPr>
              <a:t>(demir II-</a:t>
            </a:r>
            <a:r>
              <a:rPr lang="tr-TR" strike="sngStrike" dirty="0" err="1">
                <a:solidFill>
                  <a:srgbClr val="FF0000"/>
                </a:solidFill>
              </a:rPr>
              <a:t>glisin</a:t>
            </a:r>
            <a:r>
              <a:rPr lang="tr-TR" strike="sngStrike" dirty="0">
                <a:solidFill>
                  <a:srgbClr val="FF0000"/>
                </a:solidFill>
              </a:rPr>
              <a:t>-sülfat)</a:t>
            </a:r>
          </a:p>
          <a:p>
            <a:r>
              <a:rPr lang="tr-TR" b="1" dirty="0" err="1"/>
              <a:t>Sitagliptin</a:t>
            </a:r>
            <a:r>
              <a:rPr lang="tr-TR" b="1" dirty="0"/>
              <a:t>/</a:t>
            </a:r>
            <a:r>
              <a:rPr lang="tr-TR" b="1" dirty="0" err="1"/>
              <a:t>metformin</a:t>
            </a:r>
            <a:r>
              <a:rPr lang="tr-TR" b="1" dirty="0"/>
              <a:t> 50/1000 mg 2*1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8EB410E7384FD544926ED72B5900EAF6" ma:contentTypeVersion="14" ma:contentTypeDescription="Yeni belge oluşturun." ma:contentTypeScope="" ma:versionID="ee3b467df7de9d1b498d84e13587d71a">
  <xsd:schema xmlns:xsd="http://www.w3.org/2001/XMLSchema" xmlns:xs="http://www.w3.org/2001/XMLSchema" xmlns:p="http://schemas.microsoft.com/office/2006/metadata/properties" xmlns:ns2="b636c289-89ec-4aac-a5a7-fae3efcce21f" xmlns:ns3="12078768-e010-496c-be91-13abd3bf1d00" targetNamespace="http://schemas.microsoft.com/office/2006/metadata/properties" ma:root="true" ma:fieldsID="1445dff4ae24a478bb1b27fd6f0ffa69" ns2:_="" ns3:_="">
    <xsd:import namespace="b636c289-89ec-4aac-a5a7-fae3efcce21f"/>
    <xsd:import namespace="12078768-e010-496c-be91-13abd3bf1d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36c289-89ec-4aac-a5a7-fae3efcce21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Resim Etiketleri" ma:readOnly="false" ma:fieldId="{5cf76f15-5ced-4ddc-b409-7134ff3c332f}" ma:taxonomyMulti="true" ma:sspId="f08ca68a-84f9-4e39-b925-9c0f4131acb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078768-e010-496c-be91-13abd3bf1d0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a2bcbba-ecaf-438c-8d17-d96268f593a6}" ma:internalName="TaxCatchAll" ma:showField="CatchAllData" ma:web="12078768-e010-496c-be91-13abd3bf1d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636c289-89ec-4aac-a5a7-fae3efcce21f">
      <Terms xmlns="http://schemas.microsoft.com/office/infopath/2007/PartnerControls"/>
    </lcf76f155ced4ddcb4097134ff3c332f>
    <TaxCatchAll xmlns="12078768-e010-496c-be91-13abd3bf1d00" xsi:nil="true"/>
  </documentManagement>
</p:properties>
</file>

<file path=customXml/itemProps1.xml><?xml version="1.0" encoding="utf-8"?>
<ds:datastoreItem xmlns:ds="http://schemas.openxmlformats.org/officeDocument/2006/customXml" ds:itemID="{BE58FAA0-E2AD-4BE3-B176-95966FF3017F}"/>
</file>

<file path=customXml/itemProps2.xml><?xml version="1.0" encoding="utf-8"?>
<ds:datastoreItem xmlns:ds="http://schemas.openxmlformats.org/officeDocument/2006/customXml" ds:itemID="{7853E0A2-0D8B-4FB3-B49E-EF81BB08EB37}"/>
</file>

<file path=customXml/itemProps3.xml><?xml version="1.0" encoding="utf-8"?>
<ds:datastoreItem xmlns:ds="http://schemas.openxmlformats.org/officeDocument/2006/customXml" ds:itemID="{0C5F6376-7648-451D-901C-A81CDE6BE181}"/>
</file>

<file path=docProps/app.xml><?xml version="1.0" encoding="utf-8"?>
<Properties xmlns="http://schemas.openxmlformats.org/officeDocument/2006/extended-properties" xmlns:vt="http://schemas.openxmlformats.org/officeDocument/2006/docPropsVTypes">
  <TotalTime>1181</TotalTime>
  <Words>2487</Words>
  <Application>Microsoft Office PowerPoint</Application>
  <PresentationFormat>Ekran Gösterisi (4:3)</PresentationFormat>
  <Paragraphs>295</Paragraphs>
  <Slides>26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26</vt:i4>
      </vt:variant>
    </vt:vector>
  </HeadingPairs>
  <TitlesOfParts>
    <vt:vector size="29" baseType="lpstr">
      <vt:lpstr>Arial</vt:lpstr>
      <vt:lpstr>Calibri</vt:lpstr>
      <vt:lpstr>Ofis Teması</vt:lpstr>
      <vt:lpstr>VAKALARLA POLİFARMASİ</vt:lpstr>
      <vt:lpstr>Olgu-1</vt:lpstr>
      <vt:lpstr>İlaçlar</vt:lpstr>
      <vt:lpstr>İlk Dokunuş</vt:lpstr>
      <vt:lpstr>1 ay sonra</vt:lpstr>
      <vt:lpstr>Olgu-2</vt:lpstr>
      <vt:lpstr>İlaçlar</vt:lpstr>
      <vt:lpstr>İlk Dokunuş</vt:lpstr>
      <vt:lpstr>1 ay sonra</vt:lpstr>
      <vt:lpstr>Takipte</vt:lpstr>
      <vt:lpstr>Olgu-3</vt:lpstr>
      <vt:lpstr>İlaçlar</vt:lpstr>
      <vt:lpstr>İlk Dokunuş</vt:lpstr>
      <vt:lpstr>1 ay sonra</vt:lpstr>
      <vt:lpstr>4 ay sonra</vt:lpstr>
      <vt:lpstr>6 ay sonra</vt:lpstr>
      <vt:lpstr>Olgu-4</vt:lpstr>
      <vt:lpstr>İlaçlar</vt:lpstr>
      <vt:lpstr>İlk Dokunuş</vt:lpstr>
      <vt:lpstr>2 hafta sonra</vt:lpstr>
      <vt:lpstr>Takipte</vt:lpstr>
      <vt:lpstr>Olgu-5</vt:lpstr>
      <vt:lpstr>İlaçlar</vt:lpstr>
      <vt:lpstr>İlk Dokunuş</vt:lpstr>
      <vt:lpstr>Takipte</vt:lpstr>
      <vt:lpstr>TEŞEKKÜRLER…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Windows Kullanıcısı</dc:creator>
  <cp:lastModifiedBy>loq5</cp:lastModifiedBy>
  <cp:revision>134</cp:revision>
  <dcterms:created xsi:type="dcterms:W3CDTF">2025-09-16T16:52:49Z</dcterms:created>
  <dcterms:modified xsi:type="dcterms:W3CDTF">2025-10-17T13:45:20Z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0x0101008EB410E7384FD544926ED72B5900EAF6</vt:lpwstr>
  </property>
</Properties>
</file>