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25.xml" ContentType="application/vnd.openxmlformats-officedocument.presentationml.slide+xml"/>
  <Override PartName="/ppt/slides/slide38.xml" ContentType="application/vnd.openxmlformats-officedocument.presentationml.slide+xml"/>
  <Override PartName="/ppt/slides/slide3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70" r:id="rId3"/>
    <p:sldId id="325" r:id="rId4"/>
    <p:sldId id="290" r:id="rId5"/>
    <p:sldId id="291" r:id="rId6"/>
    <p:sldId id="305" r:id="rId7"/>
    <p:sldId id="309" r:id="rId8"/>
    <p:sldId id="292" r:id="rId9"/>
    <p:sldId id="310" r:id="rId10"/>
    <p:sldId id="339" r:id="rId11"/>
    <p:sldId id="313" r:id="rId12"/>
    <p:sldId id="312" r:id="rId13"/>
    <p:sldId id="338" r:id="rId14"/>
    <p:sldId id="271" r:id="rId15"/>
    <p:sldId id="294" r:id="rId16"/>
    <p:sldId id="295" r:id="rId17"/>
    <p:sldId id="296" r:id="rId18"/>
    <p:sldId id="334" r:id="rId19"/>
    <p:sldId id="283" r:id="rId20"/>
    <p:sldId id="320" r:id="rId21"/>
    <p:sldId id="332" r:id="rId22"/>
    <p:sldId id="300" r:id="rId23"/>
    <p:sldId id="315" r:id="rId24"/>
    <p:sldId id="335" r:id="rId25"/>
    <p:sldId id="316" r:id="rId26"/>
    <p:sldId id="298" r:id="rId27"/>
    <p:sldId id="299" r:id="rId28"/>
    <p:sldId id="301" r:id="rId29"/>
    <p:sldId id="303" r:id="rId30"/>
    <p:sldId id="304" r:id="rId31"/>
    <p:sldId id="336" r:id="rId32"/>
    <p:sldId id="337" r:id="rId33"/>
    <p:sldId id="317" r:id="rId34"/>
    <p:sldId id="333" r:id="rId35"/>
    <p:sldId id="319" r:id="rId36"/>
    <p:sldId id="322" r:id="rId37"/>
    <p:sldId id="321" r:id="rId38"/>
    <p:sldId id="297" r:id="rId39"/>
    <p:sldId id="340" r:id="rId40"/>
    <p:sldId id="341" r:id="rId41"/>
    <p:sldId id="326" r:id="rId42"/>
    <p:sldId id="328" r:id="rId43"/>
    <p:sldId id="329" r:id="rId44"/>
    <p:sldId id="327" r:id="rId45"/>
    <p:sldId id="330" r:id="rId46"/>
    <p:sldId id="277" r:id="rId4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3" autoAdjust="0"/>
    <p:restoredTop sz="94660"/>
  </p:normalViewPr>
  <p:slideViewPr>
    <p:cSldViewPr snapToGrid="0">
      <p:cViewPr varScale="1">
        <p:scale>
          <a:sx n="59" d="100"/>
          <a:sy n="59" d="100"/>
        </p:scale>
        <p:origin x="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B00A0-97EE-44E1-BD94-5F74D59F4D8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561F3-1190-4891-862C-33FA63DF8BD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90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949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98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362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77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2668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4344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969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03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788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478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089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904C3-7C0A-4EE0-915E-8264E0C9117E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05E0E-846B-4089-A900-835A61A283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83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14375" y="2550694"/>
            <a:ext cx="9144000" cy="1815917"/>
          </a:xfrm>
        </p:spPr>
        <p:txBody>
          <a:bodyPr>
            <a:normAutofit/>
          </a:bodyPr>
          <a:lstStyle/>
          <a:p>
            <a:r>
              <a:rPr lang="tr-TR" b="1" dirty="0" smtClean="0"/>
              <a:t>AĞRI TİPLERİ VE YAŞLILARDA KLİNİK YANSIMALARI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27747" y="4911074"/>
            <a:ext cx="9144000" cy="1249095"/>
          </a:xfrm>
        </p:spPr>
        <p:txBody>
          <a:bodyPr>
            <a:normAutofit/>
          </a:bodyPr>
          <a:lstStyle/>
          <a:p>
            <a:r>
              <a:rPr lang="tr-TR" sz="2000" dirty="0" smtClean="0"/>
              <a:t>Doç. Dr. Rana TUNA DOĞRUL </a:t>
            </a:r>
          </a:p>
          <a:p>
            <a:r>
              <a:rPr lang="tr-TR" sz="2000" dirty="0" smtClean="0"/>
              <a:t>Ankara Bilkent Şehir Hastanesi </a:t>
            </a:r>
          </a:p>
          <a:p>
            <a:r>
              <a:rPr lang="tr-TR" sz="2000" dirty="0" smtClean="0"/>
              <a:t>Geriatri Kliniği </a:t>
            </a:r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3391" r="14633"/>
          <a:stretch/>
        </p:blipFill>
        <p:spPr>
          <a:xfrm>
            <a:off x="404260" y="175290"/>
            <a:ext cx="5842535" cy="196841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275" y="5213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605510" y="3951512"/>
            <a:ext cx="10569421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u="sng" dirty="0" smtClean="0"/>
              <a:t>Sosyal Destek Varlığı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/>
              <a:t>Aile üyelerinden</a:t>
            </a:r>
            <a:r>
              <a:rPr lang="tr-TR" sz="2000" dirty="0" smtClean="0"/>
              <a:t> veya </a:t>
            </a:r>
            <a:r>
              <a:rPr lang="tr-TR" sz="2000" b="1" dirty="0" smtClean="0"/>
              <a:t>bakım veren kişilerden</a:t>
            </a:r>
            <a:r>
              <a:rPr lang="tr-TR" sz="2000" dirty="0" smtClean="0"/>
              <a:t> sağlanan </a:t>
            </a:r>
            <a:r>
              <a:rPr lang="tr-TR" sz="2000" b="1" dirty="0" smtClean="0"/>
              <a:t>sosyal destek</a:t>
            </a:r>
            <a:r>
              <a:rPr lang="tr-TR" sz="2000" dirty="0" smtClean="0"/>
              <a:t>, yaşlı bireylerde ağrı deneyimini belirgin biçimde etkileyebilmektedir.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Bir bakım verenin varlığı, yalnız yaşayan bireylere kıyasla </a:t>
            </a:r>
            <a:r>
              <a:rPr lang="tr-TR" sz="2000" b="1" dirty="0" smtClean="0"/>
              <a:t>ağrının rahatsız edici (hoşnutsuzluk yaratan) bileşenini azaltmaktadır</a:t>
            </a:r>
            <a:r>
              <a:rPr lang="tr-TR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Bununla birlikte, </a:t>
            </a:r>
            <a:r>
              <a:rPr lang="tr-TR" sz="2000" b="1" dirty="0" smtClean="0"/>
              <a:t>aile ortamında yaşayan bireylerde</a:t>
            </a:r>
            <a:r>
              <a:rPr lang="tr-TR" sz="2000" dirty="0" smtClean="0"/>
              <a:t>, bakım verenin sağladığı koşullara göre </a:t>
            </a:r>
            <a:r>
              <a:rPr lang="tr-TR" sz="2000" b="1" dirty="0" smtClean="0"/>
              <a:t>sözel olmayan ağrı ifadelerinin (örneğin mimik veya jestlerle ifade edilen ağrı davranışlarının)</a:t>
            </a:r>
            <a:r>
              <a:rPr lang="tr-TR" sz="2000" dirty="0" smtClean="0"/>
              <a:t> daha yoğun olduğu saptanmıştır.</a:t>
            </a:r>
          </a:p>
        </p:txBody>
      </p:sp>
      <p:sp>
        <p:nvSpPr>
          <p:cNvPr id="4" name="Dikdörtgen 3"/>
          <p:cNvSpPr/>
          <p:nvPr/>
        </p:nvSpPr>
        <p:spPr>
          <a:xfrm>
            <a:off x="509257" y="443382"/>
            <a:ext cx="416697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b="1" dirty="0" smtClean="0"/>
              <a:t>Yaşlılarda Ağrıyı </a:t>
            </a:r>
          </a:p>
          <a:p>
            <a:r>
              <a:rPr lang="tr-TR" sz="4400" b="1" dirty="0" smtClean="0"/>
              <a:t>Azaltan Faktörler</a:t>
            </a:r>
            <a:endParaRPr lang="tr-TR" sz="44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097" y="210037"/>
            <a:ext cx="5600600" cy="1700833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605509" y="2182058"/>
            <a:ext cx="1040579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u="sng" dirty="0" smtClean="0"/>
              <a:t>Stres ve Depresyonun Kontrolü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Depresyon ve </a:t>
            </a:r>
            <a:r>
              <a:rPr lang="tr-TR" sz="2000" dirty="0" err="1" smtClean="0"/>
              <a:t>anksiyete</a:t>
            </a:r>
            <a:r>
              <a:rPr lang="tr-TR" sz="2000" dirty="0" smtClean="0"/>
              <a:t>, ağrı algısını artırır.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Meditasyon, </a:t>
            </a:r>
            <a:r>
              <a:rPr lang="tr-TR" sz="2000" dirty="0" err="1" smtClean="0"/>
              <a:t>mindfulness</a:t>
            </a:r>
            <a:r>
              <a:rPr lang="tr-TR" sz="2000" dirty="0" smtClean="0"/>
              <a:t>, gevşeme egzersizleri, nefes teknikleri stres hormonlarını azaltarak ağrı kontrolünü kolaylaştırır.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09622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10082" t="39196" r="37625" b="31259"/>
          <a:stretch/>
        </p:blipFill>
        <p:spPr bwMode="auto">
          <a:xfrm>
            <a:off x="622165" y="219173"/>
            <a:ext cx="5027863" cy="209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462299" y="2493071"/>
            <a:ext cx="342044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(1) </a:t>
            </a:r>
            <a:r>
              <a:rPr lang="tr-TR" b="1" dirty="0" smtClean="0"/>
              <a:t>yalnız</a:t>
            </a:r>
            <a:r>
              <a:rPr lang="tr-TR" dirty="0" smtClean="0"/>
              <a:t>,</a:t>
            </a:r>
            <a:br>
              <a:rPr lang="tr-TR" dirty="0" smtClean="0"/>
            </a:br>
            <a:r>
              <a:rPr lang="tr-TR" dirty="0" smtClean="0"/>
              <a:t>(2) </a:t>
            </a:r>
            <a:r>
              <a:rPr lang="tr-TR" b="1" dirty="0" smtClean="0"/>
              <a:t>bir yabancının varlığında</a:t>
            </a:r>
            <a:r>
              <a:rPr lang="tr-TR" dirty="0" smtClean="0"/>
              <a:t>,</a:t>
            </a:r>
            <a:br>
              <a:rPr lang="tr-TR" dirty="0" smtClean="0"/>
            </a:br>
            <a:r>
              <a:rPr lang="tr-TR" dirty="0" smtClean="0"/>
              <a:t>(3) </a:t>
            </a:r>
            <a:r>
              <a:rPr lang="tr-TR" b="1" dirty="0" smtClean="0"/>
              <a:t>bir aile üyesinin varlığında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22165" y="5612696"/>
            <a:ext cx="580751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Yabancının varlığında</a:t>
            </a:r>
            <a:r>
              <a:rPr lang="tr-TR" dirty="0" smtClean="0"/>
              <a:t> ise, katılımcılar </a:t>
            </a:r>
            <a:r>
              <a:rPr lang="tr-TR" b="1" dirty="0" smtClean="0"/>
              <a:t>ağrıyı daha az rahatsız edici olarak</a:t>
            </a:r>
            <a:r>
              <a:rPr lang="tr-TR" dirty="0" smtClean="0"/>
              <a:t> değerlendirmiş ve </a:t>
            </a:r>
            <a:r>
              <a:rPr lang="tr-TR" b="1" dirty="0" smtClean="0"/>
              <a:t>korku ifadeleri</a:t>
            </a:r>
            <a:r>
              <a:rPr lang="tr-TR" dirty="0" smtClean="0"/>
              <a:t> daha sık gözlenmiştir.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6907732" y="5410831"/>
            <a:ext cx="506609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Kadınlarda nötr ve mutluluk ifadeleri</a:t>
            </a:r>
            <a:r>
              <a:rPr lang="tr-TR" dirty="0" smtClean="0"/>
              <a:t> daha sık gözlenirken, </a:t>
            </a:r>
            <a:r>
              <a:rPr lang="tr-TR" b="1" dirty="0" smtClean="0"/>
              <a:t>erkeklerde öfke ifadeleri</a:t>
            </a:r>
            <a:r>
              <a:rPr lang="tr-TR" dirty="0" smtClean="0"/>
              <a:t> daha yaygın bulunmuştur.</a:t>
            </a: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315" y="110014"/>
            <a:ext cx="4131821" cy="4675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Dikdörtgen 7"/>
          <p:cNvSpPr/>
          <p:nvPr/>
        </p:nvSpPr>
        <p:spPr>
          <a:xfrm>
            <a:off x="462299" y="3637789"/>
            <a:ext cx="187224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b="1" dirty="0" smtClean="0"/>
              <a:t>100 yaşlı katılımcı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622165" y="4235903"/>
            <a:ext cx="56699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dirty="0" smtClean="0"/>
              <a:t>Ağrı göstergeleri ile </a:t>
            </a:r>
            <a:r>
              <a:rPr lang="tr-TR" b="1" dirty="0" smtClean="0"/>
              <a:t>duygusal yüz ifadeleri</a:t>
            </a:r>
            <a:r>
              <a:rPr lang="tr-TR" dirty="0" smtClean="0"/>
              <a:t> analiz edilmiştir.</a:t>
            </a: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622165" y="4785800"/>
            <a:ext cx="529315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Aile üyesinin varlığında</a:t>
            </a:r>
            <a:r>
              <a:rPr lang="tr-TR" dirty="0" smtClean="0"/>
              <a:t> </a:t>
            </a:r>
            <a:r>
              <a:rPr lang="tr-TR" b="1" dirty="0" smtClean="0"/>
              <a:t>ağrıya ve mutluluğa ilişkin yüz ifadelerinin</a:t>
            </a:r>
            <a:r>
              <a:rPr lang="tr-TR" dirty="0" smtClean="0"/>
              <a:t> daha belirgin olduğunu göstermiştir.</a:t>
            </a:r>
            <a:endParaRPr lang="tr-TR" dirty="0"/>
          </a:p>
        </p:txBody>
      </p:sp>
      <p:sp>
        <p:nvSpPr>
          <p:cNvPr id="11" name="Dikdörtgen 10"/>
          <p:cNvSpPr/>
          <p:nvPr/>
        </p:nvSpPr>
        <p:spPr>
          <a:xfrm>
            <a:off x="9006041" y="3364032"/>
            <a:ext cx="3073666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Erkek katılımcıların ağrı toleranslarının daha yüksek</a:t>
            </a:r>
            <a:r>
              <a:rPr lang="tr-TR" dirty="0" smtClean="0"/>
              <a:t>, </a:t>
            </a:r>
            <a:r>
              <a:rPr lang="tr-TR" b="1" dirty="0" smtClean="0"/>
              <a:t>kadın katılımcıların ağrıya ilişkin yüz ifadelerinin daha belirgin</a:t>
            </a:r>
            <a:r>
              <a:rPr lang="tr-TR" dirty="0" smtClean="0"/>
              <a:t> olduğu saptanmıştır.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965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/>
          <p:nvPr/>
        </p:nvPicPr>
        <p:blipFill rotWithShape="1">
          <a:blip r:embed="rId2"/>
          <a:srcRect l="9861" t="25015" r="32861" b="48394"/>
          <a:stretch/>
        </p:blipFill>
        <p:spPr bwMode="auto">
          <a:xfrm>
            <a:off x="256215" y="80631"/>
            <a:ext cx="6275213" cy="2723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939083" y="3333068"/>
            <a:ext cx="207281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2400" dirty="0" smtClean="0"/>
              <a:t>65 yaş ve üzeri </a:t>
            </a:r>
          </a:p>
          <a:p>
            <a:r>
              <a:rPr lang="tr-TR" sz="2400" dirty="0" smtClean="0"/>
              <a:t>n = 484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81883" y="299201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tr-TR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207" y="1621501"/>
            <a:ext cx="6354745" cy="3027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Dikdörtgen 9"/>
          <p:cNvSpPr/>
          <p:nvPr/>
        </p:nvSpPr>
        <p:spPr>
          <a:xfrm>
            <a:off x="1826955" y="5101874"/>
            <a:ext cx="913562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400" dirty="0" smtClean="0"/>
              <a:t>Evde bakım alan yaşlılar, huzurevi sakinlerine kıyasla </a:t>
            </a:r>
            <a:r>
              <a:rPr lang="tr-TR" sz="2400" b="1" dirty="0" smtClean="0"/>
              <a:t>anlamlı olarak daha az ağrı algılamıştır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(</a:t>
            </a:r>
            <a:r>
              <a:rPr lang="el-GR" sz="2400" dirty="0" smtClean="0"/>
              <a:t>β = 0.489, </a:t>
            </a:r>
            <a:r>
              <a:rPr lang="tr-TR" sz="2400" dirty="0" smtClean="0"/>
              <a:t>SE = 0.169, </a:t>
            </a:r>
            <a:r>
              <a:rPr lang="tr-TR" sz="2400" b="1" dirty="0" smtClean="0"/>
              <a:t>p = 0.004</a:t>
            </a:r>
            <a:r>
              <a:rPr lang="tr-TR" sz="2400" dirty="0" smtClean="0"/>
              <a:t>).</a:t>
            </a:r>
            <a:endParaRPr lang="tr-TR" sz="2400" dirty="0"/>
          </a:p>
        </p:txBody>
      </p:sp>
      <p:sp>
        <p:nvSpPr>
          <p:cNvPr id="11" name="5-Nokta Yıldız 10"/>
          <p:cNvSpPr/>
          <p:nvPr/>
        </p:nvSpPr>
        <p:spPr>
          <a:xfrm>
            <a:off x="1061089" y="4539975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671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19720" t="35257" r="32971" b="16092"/>
          <a:stretch/>
        </p:blipFill>
        <p:spPr bwMode="auto">
          <a:xfrm>
            <a:off x="1092299" y="594594"/>
            <a:ext cx="9322235" cy="5700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8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117745"/>
              </p:ext>
            </p:extLst>
          </p:nvPr>
        </p:nvGraphicFramePr>
        <p:xfrm>
          <a:off x="578318" y="2433777"/>
          <a:ext cx="10515600" cy="271272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298892482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20308802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0380118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450612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Tip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Tanım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/>
                        <a:t>Özellik</a:t>
                      </a:r>
                      <a:endParaRPr lang="tr-TR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/>
                        <a:t>Yaşlıda Önemi</a:t>
                      </a:r>
                      <a:endParaRPr lang="tr-TR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727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Akut Ağrı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Ani başlayan, genellikle koruyucu özellikte, doku hasarına yanıt.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Genellikle &lt;3 ay; iyileşme ile geriler.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Yaşlıda </a:t>
                      </a:r>
                      <a:r>
                        <a:rPr lang="tr-TR" sz="2000" dirty="0" err="1"/>
                        <a:t>atipik</a:t>
                      </a:r>
                      <a:r>
                        <a:rPr lang="tr-TR" sz="2000" dirty="0"/>
                        <a:t> olabilir; ağrı eşiği düşük, belirtiler silik.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274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Kronik Ağrı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3 aydan uzun süren, iyileşme sonrası devam eden ağrı.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smtClean="0"/>
                        <a:t>Duyusal</a:t>
                      </a:r>
                      <a:r>
                        <a:rPr lang="tr-TR" sz="2000" dirty="0"/>
                        <a:t>, </a:t>
                      </a:r>
                      <a:r>
                        <a:rPr lang="tr-TR" sz="2000" dirty="0" err="1"/>
                        <a:t>emosyonel</a:t>
                      </a:r>
                      <a:r>
                        <a:rPr lang="tr-TR" sz="2000" dirty="0"/>
                        <a:t> ve bilişsel etkiler.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%40-70 </a:t>
                      </a:r>
                      <a:r>
                        <a:rPr lang="tr-TR" sz="2000" dirty="0" err="1"/>
                        <a:t>prevalans</a:t>
                      </a:r>
                      <a:r>
                        <a:rPr lang="tr-TR" sz="2000" dirty="0"/>
                        <a:t>; depresyon, iştahsızlık, fonksiyon kaybı, düşme riski.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279607"/>
                  </a:ext>
                </a:extLst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578318" y="1141116"/>
            <a:ext cx="3474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u="sng" dirty="0" smtClean="0"/>
              <a:t>Süreye Göre Sınıflama</a:t>
            </a:r>
            <a:endParaRPr lang="tr-TR" sz="2800" b="1" u="sng" dirty="0"/>
          </a:p>
        </p:txBody>
      </p:sp>
      <p:sp>
        <p:nvSpPr>
          <p:cNvPr id="6" name="Metin kutusu 5"/>
          <p:cNvSpPr txBox="1"/>
          <p:nvPr/>
        </p:nvSpPr>
        <p:spPr>
          <a:xfrm>
            <a:off x="448330" y="371675"/>
            <a:ext cx="5671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 smtClean="0"/>
              <a:t>Yaşlıda Ağrı Sınıflaması 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285641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175943"/>
              </p:ext>
            </p:extLst>
          </p:nvPr>
        </p:nvGraphicFramePr>
        <p:xfrm>
          <a:off x="770018" y="1896176"/>
          <a:ext cx="10895801" cy="4483560"/>
        </p:xfrm>
        <a:graphic>
          <a:graphicData uri="http://schemas.openxmlformats.org/drawingml/2006/table">
            <a:tbl>
              <a:tblPr/>
              <a:tblGrid>
                <a:gridCol w="2367818">
                  <a:extLst>
                    <a:ext uri="{9D8B030D-6E8A-4147-A177-3AD203B41FA5}">
                      <a16:colId xmlns:a16="http://schemas.microsoft.com/office/drawing/2014/main" val="371298380"/>
                    </a:ext>
                  </a:extLst>
                </a:gridCol>
                <a:gridCol w="2521819">
                  <a:extLst>
                    <a:ext uri="{9D8B030D-6E8A-4147-A177-3AD203B41FA5}">
                      <a16:colId xmlns:a16="http://schemas.microsoft.com/office/drawing/2014/main" val="143039779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1731327631"/>
                    </a:ext>
                  </a:extLst>
                </a:gridCol>
                <a:gridCol w="3034364">
                  <a:extLst>
                    <a:ext uri="{9D8B030D-6E8A-4147-A177-3AD203B41FA5}">
                      <a16:colId xmlns:a16="http://schemas.microsoft.com/office/drawing/2014/main" val="3536906340"/>
                    </a:ext>
                  </a:extLst>
                </a:gridCol>
              </a:tblGrid>
              <a:tr h="230824">
                <a:tc>
                  <a:txBody>
                    <a:bodyPr/>
                    <a:lstStyle/>
                    <a:p>
                      <a:r>
                        <a:rPr lang="tr-TR" sz="1800" b="1" dirty="0"/>
                        <a:t>Ağrı Tipi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1" dirty="0" smtClean="0"/>
                        <a:t>Temel Mekanizma</a:t>
                      </a:r>
                      <a:endParaRPr lang="tr-TR" sz="1800" b="1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1" dirty="0"/>
                        <a:t>Klinik Özellikler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1" dirty="0"/>
                        <a:t>Yaşlıda Klinik Yansıma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943578"/>
                  </a:ext>
                </a:extLst>
              </a:tr>
              <a:tr h="754382">
                <a:tc>
                  <a:txBody>
                    <a:bodyPr/>
                    <a:lstStyle/>
                    <a:p>
                      <a:r>
                        <a:rPr lang="tr-TR" sz="1800" b="1" dirty="0" err="1" smtClean="0"/>
                        <a:t>Nosiseptif</a:t>
                      </a:r>
                      <a:r>
                        <a:rPr lang="tr-TR" sz="1800" b="1" dirty="0" smtClean="0"/>
                        <a:t> ağrı</a:t>
                      </a:r>
                      <a:endParaRPr lang="tr-TR" sz="1800" b="1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Doku hasarı </a:t>
                      </a:r>
                      <a:r>
                        <a:rPr lang="tr-TR" sz="1800" dirty="0" smtClean="0"/>
                        <a:t>sonucu</a:t>
                      </a:r>
                      <a:endParaRPr lang="tr-TR" sz="18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Keskin, lokalize, genellikle somatik veya </a:t>
                      </a:r>
                      <a:r>
                        <a:rPr lang="tr-TR" sz="1800" dirty="0" err="1"/>
                        <a:t>visseral</a:t>
                      </a:r>
                      <a:r>
                        <a:rPr lang="tr-TR" sz="1800" dirty="0"/>
                        <a:t> karakterdedir.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Kas-iskelet ağrıları (</a:t>
                      </a:r>
                      <a:r>
                        <a:rPr lang="tr-TR" sz="1800" dirty="0" err="1"/>
                        <a:t>osteoartrit</a:t>
                      </a:r>
                      <a:r>
                        <a:rPr lang="tr-TR" sz="1800" dirty="0"/>
                        <a:t>, sırt ağrısı) sık görülür; kronikleşme eğilimi yüksektir.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699436"/>
                  </a:ext>
                </a:extLst>
              </a:tr>
              <a:tr h="928902">
                <a:tc>
                  <a:txBody>
                    <a:bodyPr/>
                    <a:lstStyle/>
                    <a:p>
                      <a:r>
                        <a:rPr lang="tr-TR" sz="1800" b="1" dirty="0" err="1"/>
                        <a:t>Nöropatik</a:t>
                      </a:r>
                      <a:r>
                        <a:rPr lang="tr-TR" sz="1800" b="1" dirty="0"/>
                        <a:t> Ağrı</a:t>
                      </a:r>
                      <a:endParaRPr lang="tr-TR" sz="18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 smtClean="0"/>
                        <a:t>Sinir hasarı veya </a:t>
                      </a:r>
                      <a:r>
                        <a:rPr lang="tr-TR" sz="1800" dirty="0" err="1" smtClean="0"/>
                        <a:t>disfonksiyonu</a:t>
                      </a:r>
                      <a:endParaRPr lang="es-ES" sz="18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Yanıcı, batıcı, elektrik çarpar gibi, sıklıkla </a:t>
                      </a:r>
                      <a:r>
                        <a:rPr lang="tr-TR" sz="1800" dirty="0" err="1"/>
                        <a:t>parestezi</a:t>
                      </a:r>
                      <a:r>
                        <a:rPr lang="tr-TR" sz="1800" dirty="0"/>
                        <a:t> ile birlikte.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Diyabetik </a:t>
                      </a:r>
                      <a:r>
                        <a:rPr lang="tr-TR" sz="1800" dirty="0" err="1"/>
                        <a:t>nöropati</a:t>
                      </a:r>
                      <a:r>
                        <a:rPr lang="tr-TR" sz="1800" dirty="0"/>
                        <a:t>, </a:t>
                      </a:r>
                      <a:r>
                        <a:rPr lang="tr-TR" sz="1800" dirty="0" err="1"/>
                        <a:t>postherpetik</a:t>
                      </a:r>
                      <a:r>
                        <a:rPr lang="tr-TR" sz="1800" dirty="0"/>
                        <a:t> nevralji yaşlılarda sık; duyusal kayıp nedeniyle geç fark edilir.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717535"/>
                  </a:ext>
                </a:extLst>
              </a:tr>
              <a:tr h="754382">
                <a:tc>
                  <a:txBody>
                    <a:bodyPr/>
                    <a:lstStyle/>
                    <a:p>
                      <a:r>
                        <a:rPr lang="tr-TR" sz="1800" b="1" dirty="0" err="1"/>
                        <a:t>Nosiplastik</a:t>
                      </a:r>
                      <a:r>
                        <a:rPr lang="tr-TR" sz="1800" b="1" dirty="0"/>
                        <a:t> (Santral) Ağrı</a:t>
                      </a:r>
                      <a:endParaRPr lang="tr-TR" sz="18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Belirgin doku veya sinir hasarı olmaksızın merkezi ağrı modülasyonundaki </a:t>
                      </a:r>
                      <a:r>
                        <a:rPr lang="tr-TR" sz="1800" dirty="0" smtClean="0"/>
                        <a:t>bozulma</a:t>
                      </a:r>
                      <a:endParaRPr lang="tr-TR" sz="18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Yaygın, derin, donuk ağrılar; eşlik eden yorgunluk, uyku bozukluğu.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 err="1"/>
                        <a:t>Fibromiyalji</a:t>
                      </a:r>
                      <a:r>
                        <a:rPr lang="tr-TR" sz="1800" dirty="0"/>
                        <a:t>, kronik yaygın ağrı sendromları yaşlılarda daha sık ve tanı zordur.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387831"/>
                  </a:ext>
                </a:extLst>
              </a:tr>
              <a:tr h="754382">
                <a:tc>
                  <a:txBody>
                    <a:bodyPr/>
                    <a:lstStyle/>
                    <a:p>
                      <a:r>
                        <a:rPr lang="tr-TR" sz="1800" b="1" dirty="0"/>
                        <a:t>Karma Tip Ağrı</a:t>
                      </a:r>
                      <a:endParaRPr lang="tr-TR" sz="18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 err="1" smtClean="0"/>
                        <a:t>Nosiseptif</a:t>
                      </a:r>
                      <a:r>
                        <a:rPr lang="tr-TR" sz="1800" dirty="0" smtClean="0"/>
                        <a:t> </a:t>
                      </a:r>
                      <a:r>
                        <a:rPr lang="tr-TR" sz="1800" dirty="0"/>
                        <a:t>+ </a:t>
                      </a:r>
                      <a:r>
                        <a:rPr lang="tr-TR" sz="1800" dirty="0" err="1"/>
                        <a:t>nöropatik</a:t>
                      </a:r>
                      <a:r>
                        <a:rPr lang="tr-TR" sz="1800" dirty="0"/>
                        <a:t> </a:t>
                      </a:r>
                      <a:r>
                        <a:rPr lang="tr-TR" sz="1800" dirty="0" smtClean="0"/>
                        <a:t>bileşen</a:t>
                      </a:r>
                      <a:endParaRPr lang="tr-TR" sz="1800" dirty="0"/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Karışık semptomlar; </a:t>
                      </a:r>
                      <a:r>
                        <a:rPr lang="tr-TR" sz="1800" dirty="0" err="1"/>
                        <a:t>örn</a:t>
                      </a:r>
                      <a:r>
                        <a:rPr lang="tr-TR" sz="1800" dirty="0"/>
                        <a:t>. bel fıtığında hem mekanik hem </a:t>
                      </a:r>
                      <a:r>
                        <a:rPr lang="tr-TR" sz="1800" dirty="0" err="1"/>
                        <a:t>nöropatik</a:t>
                      </a:r>
                      <a:r>
                        <a:rPr lang="tr-TR" sz="1800" dirty="0"/>
                        <a:t> ağrı.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/>
                        <a:t>Yaşlıda çoklu patolojiler (örneğin </a:t>
                      </a:r>
                      <a:r>
                        <a:rPr lang="tr-TR" sz="1800" dirty="0" err="1"/>
                        <a:t>artrit</a:t>
                      </a:r>
                      <a:r>
                        <a:rPr lang="tr-TR" sz="1800" dirty="0"/>
                        <a:t> + </a:t>
                      </a:r>
                      <a:r>
                        <a:rPr lang="tr-TR" sz="1800" dirty="0" err="1"/>
                        <a:t>radikülopati</a:t>
                      </a:r>
                      <a:r>
                        <a:rPr lang="tr-TR" sz="1800" dirty="0"/>
                        <a:t>) nedeniyle sık görülür.</a:t>
                      </a:r>
                    </a:p>
                  </a:txBody>
                  <a:tcPr marL="73751" marR="73751" marT="36876" marB="368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632135"/>
                  </a:ext>
                </a:extLst>
              </a:tr>
            </a:tbl>
          </a:graphicData>
        </a:graphic>
      </p:graphicFrame>
      <p:sp>
        <p:nvSpPr>
          <p:cNvPr id="5" name="Dikdörtgen 4"/>
          <p:cNvSpPr/>
          <p:nvPr/>
        </p:nvSpPr>
        <p:spPr>
          <a:xfrm>
            <a:off x="544583" y="1008555"/>
            <a:ext cx="4900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u="sng" dirty="0" err="1" smtClean="0"/>
              <a:t>Patofizyolojisine</a:t>
            </a:r>
            <a:r>
              <a:rPr lang="tr-TR" sz="2800" b="1" u="sng" dirty="0" smtClean="0"/>
              <a:t> Göre Sınıflama</a:t>
            </a:r>
            <a:endParaRPr lang="tr-TR" sz="2800" b="1" u="sng" dirty="0"/>
          </a:p>
        </p:txBody>
      </p:sp>
      <p:sp>
        <p:nvSpPr>
          <p:cNvPr id="6" name="Metin kutusu 5"/>
          <p:cNvSpPr txBox="1"/>
          <p:nvPr/>
        </p:nvSpPr>
        <p:spPr>
          <a:xfrm>
            <a:off x="544583" y="176552"/>
            <a:ext cx="5671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 smtClean="0"/>
              <a:t>Yaşlıda Ağrı Sınıflaması 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30374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59770"/>
              </p:ext>
            </p:extLst>
          </p:nvPr>
        </p:nvGraphicFramePr>
        <p:xfrm>
          <a:off x="544583" y="2213401"/>
          <a:ext cx="11193380" cy="3413760"/>
        </p:xfrm>
        <a:graphic>
          <a:graphicData uri="http://schemas.openxmlformats.org/drawingml/2006/table">
            <a:tbl>
              <a:tblPr/>
              <a:tblGrid>
                <a:gridCol w="1905002">
                  <a:extLst>
                    <a:ext uri="{9D8B030D-6E8A-4147-A177-3AD203B41FA5}">
                      <a16:colId xmlns:a16="http://schemas.microsoft.com/office/drawing/2014/main" val="3221344525"/>
                    </a:ext>
                  </a:extLst>
                </a:gridCol>
                <a:gridCol w="2762451">
                  <a:extLst>
                    <a:ext uri="{9D8B030D-6E8A-4147-A177-3AD203B41FA5}">
                      <a16:colId xmlns:a16="http://schemas.microsoft.com/office/drawing/2014/main" val="349887281"/>
                    </a:ext>
                  </a:extLst>
                </a:gridCol>
                <a:gridCol w="3157086">
                  <a:extLst>
                    <a:ext uri="{9D8B030D-6E8A-4147-A177-3AD203B41FA5}">
                      <a16:colId xmlns:a16="http://schemas.microsoft.com/office/drawing/2014/main" val="2403880855"/>
                    </a:ext>
                  </a:extLst>
                </a:gridCol>
                <a:gridCol w="3368841">
                  <a:extLst>
                    <a:ext uri="{9D8B030D-6E8A-4147-A177-3AD203B41FA5}">
                      <a16:colId xmlns:a16="http://schemas.microsoft.com/office/drawing/2014/main" val="12701167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Tip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Kaynak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/>
                        <a:t>Örnekler</a:t>
                      </a:r>
                      <a:endParaRPr lang="tr-TR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/>
                        <a:t>Yaşlıda Klinik Yansıma</a:t>
                      </a:r>
                      <a:endParaRPr lang="tr-TR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777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Somatik Ağrı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Cilt, kas, kemik, eklem dokularından kaynaklanır.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err="1"/>
                        <a:t>Artrit</a:t>
                      </a:r>
                      <a:r>
                        <a:rPr lang="tr-TR" sz="2000" dirty="0"/>
                        <a:t>, kas ağrısı, kırık, bası yarası.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Lokalize, hareketle artar. Yaşlıda </a:t>
                      </a:r>
                      <a:r>
                        <a:rPr lang="tr-TR" sz="2000" dirty="0" err="1"/>
                        <a:t>mobilite</a:t>
                      </a:r>
                      <a:r>
                        <a:rPr lang="tr-TR" sz="2000" dirty="0"/>
                        <a:t> kısıtlılığı yaratır.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25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 err="1"/>
                        <a:t>Visseral</a:t>
                      </a:r>
                      <a:r>
                        <a:rPr lang="tr-TR" sz="2000" b="1" dirty="0"/>
                        <a:t> Ağrı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İç organlardan kaynaklanır.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err="1"/>
                        <a:t>Angina</a:t>
                      </a:r>
                      <a:r>
                        <a:rPr lang="tr-TR" sz="2000" dirty="0"/>
                        <a:t>, barsak </a:t>
                      </a:r>
                      <a:r>
                        <a:rPr lang="tr-TR" sz="2000" dirty="0" err="1"/>
                        <a:t>distansiyonu</a:t>
                      </a:r>
                      <a:r>
                        <a:rPr lang="tr-TR" sz="2000" dirty="0"/>
                        <a:t>, safra koliği.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Yaşlıda sıklıkla </a:t>
                      </a:r>
                      <a:r>
                        <a:rPr lang="tr-TR" sz="2000" b="1" dirty="0" err="1"/>
                        <a:t>atipik</a:t>
                      </a:r>
                      <a:r>
                        <a:rPr lang="tr-TR" sz="2000" dirty="0"/>
                        <a:t> (örneğin </a:t>
                      </a:r>
                      <a:r>
                        <a:rPr lang="tr-TR" sz="2000" dirty="0" err="1"/>
                        <a:t>miyokard</a:t>
                      </a:r>
                      <a:r>
                        <a:rPr lang="tr-TR" sz="2000" dirty="0"/>
                        <a:t> enfarktüsü ağrısız olabilir).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94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Yansıyan Ağrı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Hasar bölgesinden farklı bir yerde hissedilir.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Kalp → sol kol, diyafram → omuz.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Duyusal algı bozukluğu nedeniyle yaşlıda karıştırılabilir.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61088"/>
                  </a:ext>
                </a:extLst>
              </a:tr>
            </a:tbl>
          </a:graphicData>
        </a:graphic>
      </p:graphicFrame>
      <p:sp>
        <p:nvSpPr>
          <p:cNvPr id="3" name="Dikdörtgen 2"/>
          <p:cNvSpPr/>
          <p:nvPr/>
        </p:nvSpPr>
        <p:spPr>
          <a:xfrm>
            <a:off x="544583" y="1115268"/>
            <a:ext cx="3709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u="sng" dirty="0" smtClean="0"/>
              <a:t>Kaynağa Göre Sınıflama</a:t>
            </a:r>
            <a:endParaRPr lang="tr-TR" sz="2800" b="1" u="sng" dirty="0"/>
          </a:p>
        </p:txBody>
      </p:sp>
      <p:sp>
        <p:nvSpPr>
          <p:cNvPr id="4" name="Metin kutusu 3"/>
          <p:cNvSpPr txBox="1"/>
          <p:nvPr/>
        </p:nvSpPr>
        <p:spPr>
          <a:xfrm>
            <a:off x="544583" y="345827"/>
            <a:ext cx="5671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 smtClean="0"/>
              <a:t>Yaşlıda Ağrı Sınıflaması 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22898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678944"/>
              </p:ext>
            </p:extLst>
          </p:nvPr>
        </p:nvGraphicFramePr>
        <p:xfrm>
          <a:off x="655320" y="2442002"/>
          <a:ext cx="10515600" cy="310896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89637428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78616535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89549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Tip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/>
                        <a:t>Temel Mekanizma</a:t>
                      </a:r>
                      <a:endParaRPr lang="tr-TR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/>
                        <a:t>Klinik Notlar</a:t>
                      </a:r>
                      <a:endParaRPr lang="tr-TR" sz="2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059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 err="1"/>
                        <a:t>Periferik</a:t>
                      </a:r>
                      <a:r>
                        <a:rPr lang="tr-TR" sz="2000" b="1" dirty="0"/>
                        <a:t> </a:t>
                      </a:r>
                      <a:r>
                        <a:rPr lang="tr-TR" sz="2000" b="1" dirty="0" err="1"/>
                        <a:t>Sensitizasyon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Doku hasarı sonrası </a:t>
                      </a:r>
                      <a:r>
                        <a:rPr lang="tr-TR" sz="2000" dirty="0" err="1"/>
                        <a:t>nosiseptör</a:t>
                      </a:r>
                      <a:r>
                        <a:rPr lang="tr-TR" sz="2000" dirty="0"/>
                        <a:t> eşik değerinde azalma.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err="1"/>
                        <a:t>Artrit</a:t>
                      </a:r>
                      <a:r>
                        <a:rPr lang="tr-TR" sz="2000" dirty="0"/>
                        <a:t> ve kas ağrılarında sık.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041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Santral </a:t>
                      </a:r>
                      <a:r>
                        <a:rPr lang="tr-TR" sz="2000" b="1" dirty="0" err="1"/>
                        <a:t>Sensitizasyon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Omurilik </a:t>
                      </a:r>
                      <a:r>
                        <a:rPr lang="tr-TR" sz="2000" dirty="0" err="1"/>
                        <a:t>dorsal</a:t>
                      </a:r>
                      <a:r>
                        <a:rPr lang="tr-TR" sz="2000" dirty="0"/>
                        <a:t> boynuzunda sürekli uyarı sonucu ağrı yollarında aşırı duyarlılık.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Kronik ağrının temel mekanizması; yaşlıda daha sık.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426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 err="1"/>
                        <a:t>Disinhibisyon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Ağrı inhibisyon yollarında azalma (serotonin/noradrenalin).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 err="1"/>
                        <a:t>Antidepresan</a:t>
                      </a:r>
                      <a:r>
                        <a:rPr lang="tr-TR" sz="2000" dirty="0"/>
                        <a:t> tedavilere yanıt açıklanabilir.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539627"/>
                  </a:ext>
                </a:extLst>
              </a:tr>
            </a:tbl>
          </a:graphicData>
        </a:graphic>
      </p:graphicFrame>
      <p:sp>
        <p:nvSpPr>
          <p:cNvPr id="3" name="Dikdörtgen 2"/>
          <p:cNvSpPr/>
          <p:nvPr/>
        </p:nvSpPr>
        <p:spPr>
          <a:xfrm>
            <a:off x="544583" y="1242280"/>
            <a:ext cx="4534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u="sng" dirty="0" smtClean="0"/>
              <a:t>Mekanizmaya Göre Sınıflama</a:t>
            </a:r>
            <a:endParaRPr lang="tr-TR" sz="2800" b="1" u="sng" dirty="0"/>
          </a:p>
        </p:txBody>
      </p:sp>
      <p:sp>
        <p:nvSpPr>
          <p:cNvPr id="4" name="Metin kutusu 3"/>
          <p:cNvSpPr txBox="1"/>
          <p:nvPr/>
        </p:nvSpPr>
        <p:spPr>
          <a:xfrm>
            <a:off x="544583" y="345827"/>
            <a:ext cx="5671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 smtClean="0"/>
              <a:t>Yaşlıda Ağrı Sınıflaması 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18657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44583" y="1338532"/>
            <a:ext cx="5383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u="sng" dirty="0" smtClean="0"/>
              <a:t>Ağrının Etkisine Göre Sınıflandırma</a:t>
            </a:r>
            <a:endParaRPr lang="tr-TR" sz="2800" b="1" u="sng" dirty="0"/>
          </a:p>
        </p:txBody>
      </p:sp>
      <p:sp>
        <p:nvSpPr>
          <p:cNvPr id="3" name="Metin kutusu 2"/>
          <p:cNvSpPr txBox="1"/>
          <p:nvPr/>
        </p:nvSpPr>
        <p:spPr>
          <a:xfrm>
            <a:off x="544583" y="345827"/>
            <a:ext cx="5671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 smtClean="0"/>
              <a:t>Yaşlıda Ağrı Sınıflaması </a:t>
            </a:r>
            <a:endParaRPr lang="tr-TR" sz="4400" b="1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21487"/>
              </p:ext>
            </p:extLst>
          </p:nvPr>
        </p:nvGraphicFramePr>
        <p:xfrm>
          <a:off x="544583" y="2891983"/>
          <a:ext cx="10515600" cy="149352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44921447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8448432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732349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Etki Düzeyi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Tanım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b="1" dirty="0"/>
                        <a:t>Klinik Sonuçlar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751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Düşük etkili kronik ağrı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Günlük yaşamı sınırlamaz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Hafif fonksiyonel etkilenme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12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b="1" dirty="0"/>
                        <a:t>Yüksek etkili kronik ağrı (HICP)</a:t>
                      </a:r>
                      <a:endParaRPr lang="tr-TR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2000" dirty="0"/>
                        <a:t>Günlük yaşamı ve sosyal katılımı belirgin kısıtlar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n-NO" sz="2000" dirty="0"/>
                        <a:t>Depresyon, düşme riski, yaşam kalitesinde azalma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095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1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Yaşlıda Ağrının Klinik Yansımaları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693821" y="2430975"/>
            <a:ext cx="1086692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2400" b="1" dirty="0" smtClean="0"/>
              <a:t>Fonksiyonel kapasitede azalma:</a:t>
            </a:r>
            <a:r>
              <a:rPr lang="tr-TR" sz="2400" dirty="0" smtClean="0"/>
              <a:t> Günlük yaşam aktiviteleri, </a:t>
            </a:r>
            <a:r>
              <a:rPr lang="tr-TR" sz="2400" dirty="0" err="1" smtClean="0"/>
              <a:t>mobilite</a:t>
            </a:r>
            <a:r>
              <a:rPr lang="tr-TR" sz="2400" dirty="0" smtClean="0"/>
              <a:t> ve denge etkilenir.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b="1" dirty="0" smtClean="0"/>
              <a:t>Psikolojik etkiler:</a:t>
            </a:r>
            <a:r>
              <a:rPr lang="tr-TR" sz="2400" dirty="0" smtClean="0"/>
              <a:t> Uzun süreli ağrı; </a:t>
            </a:r>
            <a:r>
              <a:rPr lang="tr-TR" sz="2400" b="1" dirty="0" smtClean="0"/>
              <a:t>depresyon, </a:t>
            </a:r>
            <a:r>
              <a:rPr lang="tr-TR" sz="2400" b="1" dirty="0" err="1" smtClean="0"/>
              <a:t>anksiyete</a:t>
            </a:r>
            <a:r>
              <a:rPr lang="tr-TR" sz="2400" b="1" dirty="0" smtClean="0"/>
              <a:t> ve uyku bozuklukları</a:t>
            </a:r>
            <a:r>
              <a:rPr lang="tr-TR" sz="2400" dirty="0" smtClean="0"/>
              <a:t> ile yakından ilişkilidir.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b="1" dirty="0" smtClean="0"/>
              <a:t>Kognitif etkiler:</a:t>
            </a:r>
            <a:r>
              <a:rPr lang="tr-TR" sz="2400" dirty="0" smtClean="0"/>
              <a:t> Özellikle bilişsel rezervi düşük hastalarda </a:t>
            </a:r>
            <a:r>
              <a:rPr lang="tr-TR" sz="2400" b="1" dirty="0" err="1" smtClean="0"/>
              <a:t>konfüzyon</a:t>
            </a:r>
            <a:r>
              <a:rPr lang="tr-TR" sz="2400" b="1" dirty="0" smtClean="0"/>
              <a:t>, dikkat azalması ve davranış değişiklikleri</a:t>
            </a:r>
            <a:r>
              <a:rPr lang="tr-TR" sz="2400" dirty="0" smtClean="0"/>
              <a:t> görülebilir.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b="1" dirty="0" smtClean="0"/>
              <a:t>Sosyal etkiler:</a:t>
            </a:r>
            <a:r>
              <a:rPr lang="tr-TR" sz="2400" dirty="0" smtClean="0"/>
              <a:t> Ağrı, bireyin </a:t>
            </a:r>
            <a:r>
              <a:rPr lang="tr-TR" sz="2400" b="1" dirty="0" smtClean="0"/>
              <a:t>bağımsızlığını ve yaşam kalitesini</a:t>
            </a:r>
            <a:r>
              <a:rPr lang="tr-TR" sz="2400" dirty="0" smtClean="0"/>
              <a:t> doğrudan azaltır.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11775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007"/>
          </a:xfrm>
        </p:spPr>
        <p:txBody>
          <a:bodyPr/>
          <a:lstStyle/>
          <a:p>
            <a:r>
              <a:rPr lang="tr-TR" b="1" dirty="0" smtClean="0"/>
              <a:t>YAŞLIDA AĞRI 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838197" y="1333736"/>
            <a:ext cx="1006722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Uluslararası Ağrı Araştırmaları Teşkilatı (IASP) tarafından ağrı</a:t>
            </a:r>
          </a:p>
          <a:p>
            <a:pPr algn="ctr"/>
            <a:r>
              <a:rPr lang="tr-TR" sz="2000" dirty="0" smtClean="0"/>
              <a:t> </a:t>
            </a:r>
            <a:r>
              <a:rPr lang="tr-TR" sz="2000" b="1" dirty="0" smtClean="0"/>
              <a:t>‘Var olan veya olası doku hasarına eşlik eden veya bu hasar ile tanımlanabilen hoşa gitmeyen duyusal ve </a:t>
            </a:r>
            <a:r>
              <a:rPr lang="tr-TR" sz="2000" b="1" dirty="0" err="1" smtClean="0"/>
              <a:t>emosyonel</a:t>
            </a:r>
            <a:r>
              <a:rPr lang="tr-TR" sz="2000" b="1" dirty="0" smtClean="0"/>
              <a:t> durumdur ‘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38196" y="2583504"/>
            <a:ext cx="1006722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000" dirty="0"/>
              <a:t>Ağrı, yaşlı bireylerde </a:t>
            </a:r>
            <a:r>
              <a:rPr lang="tr-TR" altLang="tr-TR" sz="2000" b="1" dirty="0"/>
              <a:t>en sık bildirilen semptomlardan </a:t>
            </a:r>
            <a:r>
              <a:rPr lang="tr-TR" altLang="tr-TR" sz="2000" b="1" dirty="0" smtClean="0"/>
              <a:t>biridir</a:t>
            </a:r>
            <a:r>
              <a:rPr lang="tr-TR" altLang="tr-TR" sz="2000" dirty="0" smtClean="0"/>
              <a:t>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838197" y="3182242"/>
            <a:ext cx="10355981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000" dirty="0"/>
              <a:t>Yaşlılarda ağrının tanınması zor olabilir; çoğu hasta ağrıyı </a:t>
            </a:r>
            <a:r>
              <a:rPr lang="tr-TR" altLang="tr-TR" sz="2000" b="1" dirty="0"/>
              <a:t>“yaşlanmanın doğal bir sonucu” </a:t>
            </a:r>
            <a:r>
              <a:rPr lang="tr-TR" altLang="tr-TR" sz="2000" dirty="0"/>
              <a:t>olarak kabul edip ifade etmez.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838196" y="5084127"/>
            <a:ext cx="728552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Toplum içinde yaşayan yaşlılarda ağrı </a:t>
            </a:r>
            <a:r>
              <a:rPr lang="tr-TR" sz="2000" dirty="0" err="1" smtClean="0"/>
              <a:t>prevalansının</a:t>
            </a:r>
            <a:r>
              <a:rPr lang="tr-TR" sz="2000" dirty="0" smtClean="0"/>
              <a:t> %25-50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Bakım evlerinde yaşayanlarda %45-80 </a:t>
            </a:r>
            <a:endParaRPr lang="tr-TR" sz="2000" dirty="0"/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838196" y="4203733"/>
            <a:ext cx="2521017" cy="772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 smtClean="0"/>
              <a:t>Prevelansı</a:t>
            </a:r>
            <a:r>
              <a:rPr lang="tr-TR" b="1" dirty="0" smtClean="0"/>
              <a:t> </a:t>
            </a:r>
            <a:endParaRPr lang="tr-TR" b="1" dirty="0"/>
          </a:p>
        </p:txBody>
      </p:sp>
      <p:sp>
        <p:nvSpPr>
          <p:cNvPr id="11" name="Dikdörtgen 10"/>
          <p:cNvSpPr/>
          <p:nvPr/>
        </p:nvSpPr>
        <p:spPr>
          <a:xfrm>
            <a:off x="838197" y="5963150"/>
            <a:ext cx="1035598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65 yaş ve üzeri bireylerin %80-85’inin yaşamları boyunca en az bir kez ağrıyla birlikte önemli bir sağlık sorunu yaşayacakları öngörülmektedir. </a:t>
            </a:r>
          </a:p>
        </p:txBody>
      </p:sp>
    </p:spTree>
    <p:extLst>
      <p:ext uri="{BB962C8B-B14F-4D97-AF65-F5344CB8AC3E}">
        <p14:creationId xmlns:p14="http://schemas.microsoft.com/office/powerpoint/2010/main" val="41546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3033" y="242693"/>
            <a:ext cx="10883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Kronik Ağrılı Yetişkinlerde Bilişsel-Duygusal Süreçlerde Yaşa Bağlı Farklılıklar var mı?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/>
          <p:nvPr/>
        </p:nvPicPr>
        <p:blipFill rotWithShape="1">
          <a:blip r:embed="rId2"/>
          <a:srcRect l="9750" t="40378" r="32750" b="35592"/>
          <a:stretch/>
        </p:blipFill>
        <p:spPr bwMode="auto">
          <a:xfrm>
            <a:off x="253033" y="799747"/>
            <a:ext cx="4444933" cy="154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375590" y="3085957"/>
            <a:ext cx="294189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b="1" dirty="0" smtClean="0"/>
              <a:t>2.905 ağrı şikayeti olan hasta</a:t>
            </a:r>
          </a:p>
          <a:p>
            <a:r>
              <a:rPr lang="tr-TR" dirty="0" smtClean="0"/>
              <a:t>Ortalama yaş:46.6</a:t>
            </a:r>
          </a:p>
          <a:p>
            <a:r>
              <a:rPr lang="tr-TR" dirty="0" smtClean="0"/>
              <a:t> %71.8 kadın </a:t>
            </a:r>
            <a:endParaRPr lang="tr-TR" dirty="0"/>
          </a:p>
        </p:txBody>
      </p:sp>
      <p:pic>
        <p:nvPicPr>
          <p:cNvPr id="7" name="Resim 6"/>
          <p:cNvPicPr/>
          <p:nvPr/>
        </p:nvPicPr>
        <p:blipFill rotWithShape="1">
          <a:blip r:embed="rId3"/>
          <a:srcRect l="5872" t="15363" r="36406" b="12941"/>
          <a:stretch/>
        </p:blipFill>
        <p:spPr bwMode="auto">
          <a:xfrm>
            <a:off x="8202420" y="774557"/>
            <a:ext cx="3308350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Resim 7"/>
          <p:cNvPicPr/>
          <p:nvPr/>
        </p:nvPicPr>
        <p:blipFill rotWithShape="1">
          <a:blip r:embed="rId4"/>
          <a:srcRect l="6426" t="11818" r="36185" b="13926"/>
          <a:stretch/>
        </p:blipFill>
        <p:spPr bwMode="auto">
          <a:xfrm>
            <a:off x="8221470" y="3473494"/>
            <a:ext cx="3289300" cy="239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Resim 8"/>
          <p:cNvPicPr/>
          <p:nvPr/>
        </p:nvPicPr>
        <p:blipFill rotWithShape="1">
          <a:blip r:embed="rId5"/>
          <a:srcRect l="6426" t="20878" r="36406" b="7820"/>
          <a:stretch/>
        </p:blipFill>
        <p:spPr bwMode="auto">
          <a:xfrm>
            <a:off x="4410313" y="2337701"/>
            <a:ext cx="3276600" cy="229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644667" y="4814724"/>
            <a:ext cx="648397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/>
              <a:t>Yaşlı yetişkinler (65–75 yaş)</a:t>
            </a:r>
            <a:r>
              <a:rPr lang="tr-TR" altLang="tr-TR" dirty="0"/>
              <a:t>, hem </a:t>
            </a:r>
            <a:r>
              <a:rPr lang="tr-TR" altLang="tr-TR" b="1" dirty="0"/>
              <a:t>orta yaşlı (40–64)</a:t>
            </a:r>
            <a:r>
              <a:rPr lang="tr-TR" altLang="tr-TR" dirty="0"/>
              <a:t> hem de </a:t>
            </a:r>
            <a:r>
              <a:rPr lang="tr-TR" altLang="tr-TR" b="1" dirty="0"/>
              <a:t>genç yetişkin (18–39)</a:t>
            </a:r>
            <a:r>
              <a:rPr lang="tr-TR" altLang="tr-TR" dirty="0"/>
              <a:t> gruplara kıyasla </a:t>
            </a:r>
            <a:r>
              <a:rPr lang="tr-TR" altLang="tr-TR" b="1" dirty="0"/>
              <a:t>daha yüksek düzeyde ağrıyı kabul etme</a:t>
            </a:r>
            <a:r>
              <a:rPr lang="tr-TR" altLang="tr-TR" dirty="0"/>
              <a:t> ve </a:t>
            </a:r>
            <a:r>
              <a:rPr lang="tr-TR" altLang="tr-TR" b="1" dirty="0"/>
              <a:t>öz-yeterlilik</a:t>
            </a:r>
            <a:r>
              <a:rPr lang="tr-TR" altLang="tr-TR" dirty="0"/>
              <a:t> göstermiştir.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1846538" y="5916377"/>
            <a:ext cx="6096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b="1" dirty="0"/>
              <a:t>Orta yaşlı yetişkinlere</a:t>
            </a:r>
            <a:r>
              <a:rPr lang="tr-TR" altLang="tr-TR" dirty="0"/>
              <a:t> göre, yaşlılarda </a:t>
            </a:r>
            <a:r>
              <a:rPr lang="tr-TR" altLang="tr-TR" b="1" dirty="0" err="1"/>
              <a:t>katastrofize</a:t>
            </a:r>
            <a:r>
              <a:rPr lang="tr-TR" altLang="tr-TR" b="1" dirty="0"/>
              <a:t> etme düzeyi anlamlı biçimde daha düşüktür</a:t>
            </a:r>
            <a:r>
              <a:rPr lang="tr-TR" alt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2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46509" y="365125"/>
            <a:ext cx="11007291" cy="1325563"/>
          </a:xfrm>
        </p:spPr>
        <p:txBody>
          <a:bodyPr>
            <a:normAutofit/>
          </a:bodyPr>
          <a:lstStyle/>
          <a:p>
            <a:r>
              <a:rPr lang="tr-TR" sz="4000" b="1" dirty="0" smtClean="0"/>
              <a:t>Yaşlılarda Kronik Ağrının Yaşam Kalitesi ve Fonksiyon Üzerindeki Etkisi</a:t>
            </a:r>
            <a:endParaRPr lang="tr-TR" sz="4000" b="1" dirty="0"/>
          </a:p>
        </p:txBody>
      </p:sp>
      <p:sp>
        <p:nvSpPr>
          <p:cNvPr id="4" name="Dikdörtgen 3"/>
          <p:cNvSpPr/>
          <p:nvPr/>
        </p:nvSpPr>
        <p:spPr>
          <a:xfrm>
            <a:off x="577516" y="1874323"/>
            <a:ext cx="1015465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Her yaş grubundaki hastalarda kronik ağrının;</a:t>
            </a:r>
          </a:p>
          <a:p>
            <a:pPr marL="738188" indent="-285750">
              <a:buFont typeface="Wingdings" panose="05000000000000000000" pitchFamily="2" charset="2"/>
              <a:buChar char="ü"/>
            </a:pPr>
            <a:r>
              <a:rPr lang="tr-TR" sz="2000" b="1" dirty="0" smtClean="0"/>
              <a:t>yaşam kalitesi</a:t>
            </a:r>
            <a:r>
              <a:rPr lang="tr-TR" sz="2000" dirty="0" smtClean="0"/>
              <a:t> üzerindeki olumsuz etkileri,</a:t>
            </a:r>
          </a:p>
          <a:p>
            <a:pPr marL="738188" indent="-285750">
              <a:buFont typeface="Wingdings" panose="05000000000000000000" pitchFamily="2" charset="2"/>
              <a:buChar char="ü"/>
            </a:pPr>
            <a:r>
              <a:rPr lang="tr-TR" sz="2000" b="1" dirty="0" smtClean="0"/>
              <a:t>çalışma yeteneği</a:t>
            </a:r>
            <a:r>
              <a:rPr lang="tr-TR" sz="2000" dirty="0" smtClean="0"/>
              <a:t> ve</a:t>
            </a:r>
          </a:p>
          <a:p>
            <a:pPr marL="738188" indent="-285750">
              <a:buFont typeface="Wingdings" panose="05000000000000000000" pitchFamily="2" charset="2"/>
              <a:buChar char="ü"/>
            </a:pPr>
            <a:r>
              <a:rPr lang="tr-TR" sz="2000" b="1" dirty="0" smtClean="0"/>
              <a:t>boş zaman etkinliklerine katılım</a:t>
            </a:r>
            <a:r>
              <a:rPr lang="tr-TR" sz="2000" dirty="0" smtClean="0"/>
              <a:t> üzerindeki zararlı etkileri iyi bilinmektedir. 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577516" y="3500253"/>
            <a:ext cx="10776284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Yaş, </a:t>
            </a:r>
            <a:r>
              <a:rPr lang="tr-TR" sz="2000" b="1" dirty="0" smtClean="0">
                <a:solidFill>
                  <a:srgbClr val="0070C0"/>
                </a:solidFill>
              </a:rPr>
              <a:t>“yüksek etkili kronik ağrı (HICP – </a:t>
            </a:r>
            <a:r>
              <a:rPr lang="tr-TR" sz="2000" b="1" dirty="0" err="1" smtClean="0">
                <a:solidFill>
                  <a:srgbClr val="0070C0"/>
                </a:solidFill>
              </a:rPr>
              <a:t>high-impact</a:t>
            </a:r>
            <a:r>
              <a:rPr lang="tr-TR" sz="2000" b="1" dirty="0" smtClean="0">
                <a:solidFill>
                  <a:srgbClr val="0070C0"/>
                </a:solidFill>
              </a:rPr>
              <a:t> </a:t>
            </a:r>
            <a:r>
              <a:rPr lang="tr-TR" sz="2000" b="1" dirty="0" err="1" smtClean="0">
                <a:solidFill>
                  <a:srgbClr val="0070C0"/>
                </a:solidFill>
              </a:rPr>
              <a:t>chronic</a:t>
            </a:r>
            <a:r>
              <a:rPr lang="tr-TR" sz="2000" b="1" dirty="0" smtClean="0">
                <a:solidFill>
                  <a:srgbClr val="0070C0"/>
                </a:solidFill>
              </a:rPr>
              <a:t> </a:t>
            </a:r>
            <a:r>
              <a:rPr lang="tr-TR" sz="2000" b="1" dirty="0" err="1" smtClean="0">
                <a:solidFill>
                  <a:srgbClr val="0070C0"/>
                </a:solidFill>
              </a:rPr>
              <a:t>pain</a:t>
            </a:r>
            <a:r>
              <a:rPr lang="tr-TR" sz="2000" dirty="0" smtClean="0"/>
              <a:t>)” için bir risk faktörü olarak bildirilmiştir.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Bu terim, </a:t>
            </a:r>
            <a:r>
              <a:rPr lang="tr-TR" sz="2000" b="1" dirty="0" smtClean="0"/>
              <a:t>aktivite veya yaşam katılımını sınırlayan kronik ağrıyı</a:t>
            </a:r>
            <a:r>
              <a:rPr lang="tr-TR" sz="2000" dirty="0" smtClean="0"/>
              <a:t> tanımlar.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HICP, yaşlılarda sık görülen ve genellikle kronik ağrı ile birlikte ortaya çıkan önemli bir sağlık sorunu olan </a:t>
            </a:r>
            <a:r>
              <a:rPr lang="tr-TR" sz="2000" b="1" dirty="0" smtClean="0"/>
              <a:t>depresyon riskinde artışla</a:t>
            </a:r>
            <a:r>
              <a:rPr lang="tr-TR" sz="2000" dirty="0" smtClean="0"/>
              <a:t> ilişkilidir.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577515" y="5433960"/>
            <a:ext cx="11011301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HICP hastalarında sık gözlenen </a:t>
            </a:r>
            <a:r>
              <a:rPr lang="tr-TR" sz="2000" b="1" dirty="0" smtClean="0"/>
              <a:t>daha az fiziksel aktivite</a:t>
            </a:r>
            <a:r>
              <a:rPr lang="tr-TR" sz="2000" dirty="0" smtClean="0"/>
              <a:t>, kronik ağrılı kişilerde görülen </a:t>
            </a:r>
            <a:r>
              <a:rPr lang="tr-TR" sz="2000" b="1" dirty="0" smtClean="0"/>
              <a:t>artmış </a:t>
            </a:r>
            <a:r>
              <a:rPr lang="tr-TR" sz="2000" b="1" dirty="0" err="1" smtClean="0"/>
              <a:t>mortalitenin</a:t>
            </a:r>
            <a:r>
              <a:rPr lang="tr-TR" sz="2000" dirty="0"/>
              <a:t> </a:t>
            </a:r>
            <a:r>
              <a:rPr lang="tr-TR" sz="2000" dirty="0" smtClean="0"/>
              <a:t>altında yatan yaşam tarzı faktörlerinden biri olarak düşünülmektedir.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69046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Ağrı-</a:t>
            </a:r>
            <a:r>
              <a:rPr lang="tr-TR" b="1" dirty="0" err="1"/>
              <a:t>D</a:t>
            </a:r>
            <a:r>
              <a:rPr lang="tr-TR" b="1" dirty="0" err="1" smtClean="0"/>
              <a:t>emans</a:t>
            </a:r>
            <a:endParaRPr lang="tr-TR" b="1" dirty="0"/>
          </a:p>
        </p:txBody>
      </p:sp>
      <p:sp>
        <p:nvSpPr>
          <p:cNvPr id="4" name="Dikdörtgen 3"/>
          <p:cNvSpPr/>
          <p:nvPr/>
        </p:nvSpPr>
        <p:spPr>
          <a:xfrm>
            <a:off x="1017069" y="5326568"/>
            <a:ext cx="1015786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Ayrıca, </a:t>
            </a:r>
            <a:r>
              <a:rPr lang="tr-TR" sz="2000" b="1" dirty="0" smtClean="0"/>
              <a:t>depresyon, ajitasyon ve </a:t>
            </a:r>
            <a:r>
              <a:rPr lang="tr-TR" sz="2000" b="1" dirty="0" err="1" smtClean="0"/>
              <a:t>irritabilite</a:t>
            </a:r>
            <a:r>
              <a:rPr lang="tr-TR" sz="2000" dirty="0" smtClean="0"/>
              <a:t> gibi BPSD türleri yalnızca </a:t>
            </a:r>
            <a:r>
              <a:rPr lang="tr-TR" sz="2000" dirty="0" err="1" smtClean="0"/>
              <a:t>nörodejenerasyonun</a:t>
            </a:r>
            <a:r>
              <a:rPr lang="tr-TR" sz="2000" dirty="0" smtClean="0"/>
              <a:t> “psikiyatrik sekelleri” olarak değil, aynı zamanda </a:t>
            </a:r>
            <a:r>
              <a:rPr lang="tr-TR" sz="2000" b="1" dirty="0" smtClean="0"/>
              <a:t>tanınmamış ağrının klinik yansımaları</a:t>
            </a:r>
            <a:r>
              <a:rPr lang="tr-TR" sz="2000" dirty="0" smtClean="0"/>
              <a:t> olarak da ele alınmalıdır. 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959317" y="1783428"/>
            <a:ext cx="1015786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/>
              <a:t>Yapılan araştırmalar, ağrının </a:t>
            </a:r>
            <a:r>
              <a:rPr lang="tr-TR" sz="2000" dirty="0" err="1"/>
              <a:t>demansın</a:t>
            </a:r>
            <a:r>
              <a:rPr lang="tr-TR" sz="2000" dirty="0"/>
              <a:t> tüm alt tiplerinde </a:t>
            </a:r>
            <a:r>
              <a:rPr lang="tr-TR" sz="2000" b="1" dirty="0"/>
              <a:t>%</a:t>
            </a:r>
            <a:r>
              <a:rPr lang="tr-TR" sz="2000" b="1" dirty="0" smtClean="0"/>
              <a:t>54–%78</a:t>
            </a:r>
            <a:r>
              <a:rPr lang="tr-TR" sz="2000" dirty="0" smtClean="0"/>
              <a:t> </a:t>
            </a:r>
            <a:r>
              <a:rPr lang="tr-TR" sz="2000" dirty="0"/>
              <a:t>arasında değişen yüksek </a:t>
            </a:r>
            <a:r>
              <a:rPr lang="tr-TR" sz="2000" dirty="0" err="1"/>
              <a:t>prevalans</a:t>
            </a:r>
            <a:r>
              <a:rPr lang="tr-TR" sz="2000" dirty="0"/>
              <a:t> oranları bildirmiştir.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959317" y="2634323"/>
            <a:ext cx="991722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/>
              <a:t>Ağrı ve bilişsel bozukluk, benzer patolojik temellere sahiptir ve sıklıkla </a:t>
            </a:r>
            <a:r>
              <a:rPr lang="tr-TR" sz="2000" dirty="0" err="1"/>
              <a:t>komorbid</a:t>
            </a:r>
            <a:r>
              <a:rPr lang="tr-TR" sz="2000" dirty="0"/>
              <a:t> seyretmektedir; her ikisi de özellikle </a:t>
            </a:r>
            <a:r>
              <a:rPr lang="tr-TR" sz="2000" b="1" dirty="0" err="1"/>
              <a:t>prefrontal</a:t>
            </a:r>
            <a:r>
              <a:rPr lang="tr-TR" sz="2000" b="1" dirty="0"/>
              <a:t> korteks, </a:t>
            </a:r>
            <a:r>
              <a:rPr lang="tr-TR" sz="2000" b="1" dirty="0" err="1"/>
              <a:t>hipokampus</a:t>
            </a:r>
            <a:r>
              <a:rPr lang="tr-TR" sz="2000" b="1" dirty="0"/>
              <a:t> ve </a:t>
            </a:r>
            <a:r>
              <a:rPr lang="tr-TR" sz="2000" b="1" dirty="0" err="1"/>
              <a:t>singulat</a:t>
            </a:r>
            <a:r>
              <a:rPr lang="tr-TR" sz="2000" b="1" dirty="0"/>
              <a:t> </a:t>
            </a:r>
            <a:r>
              <a:rPr lang="tr-TR" sz="2000" b="1" dirty="0" err="1"/>
              <a:t>girus</a:t>
            </a:r>
            <a:r>
              <a:rPr lang="tr-TR" sz="2000" dirty="0"/>
              <a:t> gibi ortak beyin bölgelerini etkilemektedir.</a:t>
            </a:r>
          </a:p>
        </p:txBody>
      </p:sp>
      <p:sp>
        <p:nvSpPr>
          <p:cNvPr id="8" name="Oval 7"/>
          <p:cNvSpPr/>
          <p:nvPr/>
        </p:nvSpPr>
        <p:spPr>
          <a:xfrm>
            <a:off x="1597794" y="3850104"/>
            <a:ext cx="8065970" cy="1299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/>
              <a:t>Demans</a:t>
            </a:r>
            <a:r>
              <a:rPr lang="tr-TR" sz="2000" b="1" dirty="0"/>
              <a:t> hastalığında davranışsal ve psikolojik belirtilerin potansiyel bir ağrı göstergesi</a:t>
            </a:r>
          </a:p>
        </p:txBody>
      </p:sp>
      <p:pic>
        <p:nvPicPr>
          <p:cNvPr id="9" name="Picture 2" descr="Dikkat simgesi. Tehlike sembolü. Düz Vektör Stok Vektör (Telifsiz)  793039381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6939" r="13780" b="23512"/>
          <a:stretch/>
        </p:blipFill>
        <p:spPr bwMode="auto">
          <a:xfrm>
            <a:off x="8370398" y="3967511"/>
            <a:ext cx="1174281" cy="10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5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75890" y="2906544"/>
            <a:ext cx="301031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dirty="0" smtClean="0"/>
              <a:t>70 yaş ve üzeri 1.114 bireyden</a:t>
            </a:r>
            <a:endParaRPr lang="tr-TR" dirty="0"/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838200" y="365126"/>
            <a:ext cx="5216091" cy="75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Ağrı-Bilişsel Gerileme </a:t>
            </a:r>
            <a:endParaRPr lang="tr-TR" b="1" dirty="0"/>
          </a:p>
        </p:txBody>
      </p:sp>
      <p:sp>
        <p:nvSpPr>
          <p:cNvPr id="4" name="Dikdörtgen 3"/>
          <p:cNvSpPr/>
          <p:nvPr/>
        </p:nvSpPr>
        <p:spPr>
          <a:xfrm>
            <a:off x="838200" y="3360817"/>
            <a:ext cx="630293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Birincil sonlanım </a:t>
            </a:r>
            <a:r>
              <a:rPr lang="tr-TR" b="1" dirty="0" smtClean="0"/>
              <a:t>yeni gelişen </a:t>
            </a:r>
            <a:r>
              <a:rPr lang="tr-TR" b="1" dirty="0" err="1" smtClean="0"/>
              <a:t>demans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838200" y="3863108"/>
            <a:ext cx="655319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Ağrı şiddeti ve ağrının günlük yaşam üzerindeki etkisi </a:t>
            </a:r>
            <a:r>
              <a:rPr lang="tr-TR" b="1" dirty="0" smtClean="0"/>
              <a:t>SF-36 anketi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875890" y="4466833"/>
            <a:ext cx="66791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4,4 yıl (SS = 3,1)</a:t>
            </a:r>
            <a:r>
              <a:rPr lang="tr-TR" dirty="0" smtClean="0"/>
              <a:t> takip süresi sonunda </a:t>
            </a:r>
            <a:r>
              <a:rPr lang="tr-TR" b="1" dirty="0" smtClean="0"/>
              <a:t>114 bireyde </a:t>
            </a:r>
            <a:r>
              <a:rPr lang="tr-TR" b="1" dirty="0" err="1" smtClean="0"/>
              <a:t>demans</a:t>
            </a:r>
            <a:r>
              <a:rPr lang="tr-TR" dirty="0" smtClean="0"/>
              <a:t> gelişmiştir.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875890" y="5113763"/>
            <a:ext cx="1023085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/>
              <a:t>G</a:t>
            </a:r>
            <a:r>
              <a:rPr lang="tr-TR" b="1" dirty="0" smtClean="0"/>
              <a:t>ünlük aktiviteleri etkileyen yüksek ağrı düzeylerinin</a:t>
            </a:r>
            <a:r>
              <a:rPr lang="tr-TR" dirty="0" smtClean="0"/>
              <a:t>, </a:t>
            </a:r>
            <a:r>
              <a:rPr lang="tr-TR" b="1" dirty="0" smtClean="0"/>
              <a:t>her tür </a:t>
            </a:r>
            <a:r>
              <a:rPr lang="tr-TR" b="1" dirty="0" err="1" smtClean="0"/>
              <a:t>demans</a:t>
            </a:r>
            <a:r>
              <a:rPr lang="tr-TR" b="1" dirty="0" smtClean="0"/>
              <a:t> ve Alzheimer tipi </a:t>
            </a:r>
            <a:r>
              <a:rPr lang="tr-TR" b="1" dirty="0" err="1" smtClean="0"/>
              <a:t>demans</a:t>
            </a:r>
            <a:r>
              <a:rPr lang="tr-TR" b="1" dirty="0" smtClean="0"/>
              <a:t> gelişimi açısından artmış riskle</a:t>
            </a:r>
            <a:r>
              <a:rPr lang="tr-TR" dirty="0" smtClean="0"/>
              <a:t> ilişkili olduğu saptanmıştır. </a:t>
            </a:r>
            <a:endParaRPr lang="tr-TR" dirty="0"/>
          </a:p>
        </p:txBody>
      </p:sp>
      <p:pic>
        <p:nvPicPr>
          <p:cNvPr id="9" name="Resim 8"/>
          <p:cNvPicPr/>
          <p:nvPr/>
        </p:nvPicPr>
        <p:blipFill rotWithShape="1">
          <a:blip r:embed="rId2"/>
          <a:srcRect l="9416" t="39590" r="31864" b="23183"/>
          <a:stretch/>
        </p:blipFill>
        <p:spPr bwMode="auto">
          <a:xfrm>
            <a:off x="1444201" y="1024301"/>
            <a:ext cx="4175750" cy="16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sim 9" descr="https://www.ncbi.nlm.nih.gov/corecgi/tileshop/tileshop.fcgi?p=PMC3&amp;id=554271&amp;s=87&amp;r=1&amp;c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701" y="208867"/>
            <a:ext cx="4525043" cy="3670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5-Nokta Yıldız 11"/>
          <p:cNvSpPr/>
          <p:nvPr/>
        </p:nvSpPr>
        <p:spPr>
          <a:xfrm>
            <a:off x="10843592" y="4836165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968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9638" t="38803" r="34523" b="28107"/>
          <a:stretch/>
        </p:blipFill>
        <p:spPr bwMode="auto">
          <a:xfrm>
            <a:off x="428591" y="167814"/>
            <a:ext cx="5827830" cy="2762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69223" y="3800171"/>
            <a:ext cx="60960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/>
              <a:t>62 yaş ve üzeri</a:t>
            </a:r>
            <a:r>
              <a:rPr lang="tr-TR" sz="2000" dirty="0" smtClean="0"/>
              <a:t> olan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/>
              <a:t>Toplumda yaşayan 10.065 yaşlı birey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12 yıl takip </a:t>
            </a:r>
            <a:endParaRPr lang="tr-TR" sz="2000" dirty="0"/>
          </a:p>
        </p:txBody>
      </p:sp>
      <p:sp>
        <p:nvSpPr>
          <p:cNvPr id="4" name="Dikdörtgen 3"/>
          <p:cNvSpPr/>
          <p:nvPr/>
        </p:nvSpPr>
        <p:spPr>
          <a:xfrm>
            <a:off x="669223" y="4965503"/>
            <a:ext cx="487550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s-ES" sz="2000" dirty="0" smtClean="0"/>
              <a:t>%60’ı kadındı ve </a:t>
            </a:r>
            <a:r>
              <a:rPr lang="es-ES" sz="2000" b="1" dirty="0" smtClean="0"/>
              <a:t>ortanca yaş 73</a:t>
            </a:r>
            <a:r>
              <a:rPr lang="es-ES" sz="2000" dirty="0" smtClean="0"/>
              <a:t> (IQR: 67–78) 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669223" y="5515282"/>
            <a:ext cx="887449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%10.9’unda kalıcı ağrı mevcut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Bu grup, </a:t>
            </a:r>
            <a:r>
              <a:rPr lang="tr-TR" sz="2000" b="1" dirty="0" smtClean="0"/>
              <a:t>günlük yaşam aktivitelerinde (ADL) daha fazla kısıtlılığa</a:t>
            </a:r>
            <a:r>
              <a:rPr lang="tr-TR" sz="2000" dirty="0" smtClean="0"/>
              <a:t> sahipti.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669224" y="3100723"/>
            <a:ext cx="708140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dirty="0" err="1" smtClean="0"/>
              <a:t>Persistan</a:t>
            </a:r>
            <a:r>
              <a:rPr lang="tr-TR" sz="2000" b="1" dirty="0" smtClean="0"/>
              <a:t> ağrının ilerleyen dönemdeki bilişsel gerilemeyle </a:t>
            </a:r>
            <a:r>
              <a:rPr lang="tr-TR" sz="2000" dirty="0" smtClean="0"/>
              <a:t>ilişkisi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58879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0360" y="880326"/>
            <a:ext cx="6909337" cy="21544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Kalıcı ağrı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bellek gerilemesinin %9.2 oranında 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daha hızlı olmasına yol açtı.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10 yıllık izlem sonunda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bu hızlanmış bellek kaybı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İlaçlarını bağımsız olarak yönetememe riskinde %15.9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Finansal işlerini bağımsız yürütme yetisinde %11.8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göreceli risk artışı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6684475" y="4602597"/>
            <a:ext cx="51789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err="1"/>
              <a:t>D</a:t>
            </a:r>
            <a:r>
              <a:rPr lang="tr-TR" b="1" dirty="0" err="1" smtClean="0"/>
              <a:t>emans</a:t>
            </a:r>
            <a:r>
              <a:rPr lang="tr-TR" b="1" dirty="0" smtClean="0"/>
              <a:t> olasılığı</a:t>
            </a:r>
            <a:r>
              <a:rPr lang="tr-TR" dirty="0" smtClean="0"/>
              <a:t>, kalıcı ağrısı olanlarda </a:t>
            </a:r>
            <a:r>
              <a:rPr lang="tr-TR" b="1" dirty="0" smtClean="0"/>
              <a:t>%7.7 daha hızlı arttı</a:t>
            </a:r>
            <a:r>
              <a:rPr lang="tr-TR" dirty="0" smtClean="0"/>
              <a:t> (95% GA: %0.55–%14.2);</a:t>
            </a:r>
            <a:endParaRPr lang="tr-TR" dirty="0"/>
          </a:p>
        </p:txBody>
      </p:sp>
      <p:pic>
        <p:nvPicPr>
          <p:cNvPr id="11" name="Resim 10" descr="https://www.ncbi.nlm.nih.gov/corecgi/tileshop/tileshop.fcgi?p=PMC3&amp;id=224714&amp;s=73&amp;r=1&amp;c=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84" y="464794"/>
            <a:ext cx="4795519" cy="295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Dikdörtgen 11"/>
          <p:cNvSpPr/>
          <p:nvPr/>
        </p:nvSpPr>
        <p:spPr>
          <a:xfrm>
            <a:off x="6925643" y="3445798"/>
            <a:ext cx="5080000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</a:pPr>
            <a:r>
              <a:rPr lang="en-US" sz="1400" dirty="0">
                <a:solidFill>
                  <a:srgbClr val="1B1B1B"/>
                </a:solidFill>
                <a:latin typeface="Source Sans Pro Web"/>
              </a:rPr>
              <a:t>Memory Score Trajectories From Linear Mixed-Effects </a:t>
            </a:r>
            <a:r>
              <a:rPr lang="en-US" sz="1400" dirty="0" smtClean="0">
                <a:solidFill>
                  <a:srgbClr val="1B1B1B"/>
                </a:solidFill>
                <a:latin typeface="Source Sans Pro Web"/>
              </a:rPr>
              <a:t>Models</a:t>
            </a:r>
            <a:endParaRPr lang="en-US" sz="1400" dirty="0">
              <a:solidFill>
                <a:srgbClr val="1B1B1B"/>
              </a:solidFill>
              <a:latin typeface="Source Sans Pro Web"/>
            </a:endParaRPr>
          </a:p>
        </p:txBody>
      </p:sp>
      <p:pic>
        <p:nvPicPr>
          <p:cNvPr id="13" name="Resim 12" descr="https://www.ncbi.nlm.nih.gov/corecgi/tileshop/tileshop.fcgi?p=PMC3&amp;id=224717&amp;s=73&amp;r=1&amp;c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2" y="3419518"/>
            <a:ext cx="5110214" cy="26443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ikdörtgen 13"/>
          <p:cNvSpPr/>
          <p:nvPr/>
        </p:nvSpPr>
        <p:spPr>
          <a:xfrm>
            <a:off x="772961" y="6154865"/>
            <a:ext cx="469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B1B1B"/>
                </a:solidFill>
              </a:rPr>
              <a:t>Dementia Probabilities Over Time From Back-Transformed Linear </a:t>
            </a:r>
            <a:r>
              <a:rPr lang="en-US" sz="1200" dirty="0" smtClean="0">
                <a:solidFill>
                  <a:srgbClr val="1B1B1B"/>
                </a:solidFill>
              </a:rPr>
              <a:t>Mixed</a:t>
            </a:r>
            <a:endParaRPr lang="tr-TR" sz="1200" dirty="0" smtClean="0">
              <a:solidFill>
                <a:srgbClr val="1B1B1B"/>
              </a:solidFill>
            </a:endParaRPr>
          </a:p>
          <a:p>
            <a:r>
              <a:rPr lang="en-US" sz="1200" dirty="0" smtClean="0">
                <a:solidFill>
                  <a:srgbClr val="1B1B1B"/>
                </a:solidFill>
              </a:rPr>
              <a:t>Effects </a:t>
            </a:r>
            <a:r>
              <a:rPr lang="en-US" sz="1200" dirty="0">
                <a:solidFill>
                  <a:srgbClr val="1B1B1B"/>
                </a:solidFill>
              </a:rPr>
              <a:t>Modeling of Log Odds of Dementia Probability.</a:t>
            </a:r>
          </a:p>
        </p:txBody>
      </p:sp>
      <p:sp>
        <p:nvSpPr>
          <p:cNvPr id="15" name="Katlanmış Nesne 14"/>
          <p:cNvSpPr/>
          <p:nvPr/>
        </p:nvSpPr>
        <p:spPr>
          <a:xfrm>
            <a:off x="6925643" y="3327412"/>
            <a:ext cx="4937760" cy="305828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S</a:t>
            </a:r>
            <a:r>
              <a:rPr lang="tr-TR" sz="2000" b="1" dirty="0" smtClean="0"/>
              <a:t>ürekli ağrının yaşlılarda bilişsel düşüş ve </a:t>
            </a:r>
            <a:r>
              <a:rPr lang="tr-TR" sz="2000" b="1" dirty="0" err="1" smtClean="0"/>
              <a:t>demansla</a:t>
            </a:r>
            <a:r>
              <a:rPr lang="tr-TR" sz="2000" b="1" dirty="0" smtClean="0"/>
              <a:t> anlamlı şekilde ilişkili</a:t>
            </a:r>
            <a:r>
              <a:rPr lang="tr-TR" sz="2000" dirty="0" smtClean="0"/>
              <a:t> olduğunu göstermektedir.</a:t>
            </a:r>
            <a:br>
              <a:rPr lang="tr-TR" sz="2000" dirty="0" smtClean="0"/>
            </a:br>
            <a:r>
              <a:rPr lang="tr-TR" sz="2000" dirty="0" smtClean="0"/>
              <a:t>Bu durum, ağrının sadece fiziksel değil, </a:t>
            </a:r>
            <a:r>
              <a:rPr lang="tr-TR" sz="2000" b="1" dirty="0" err="1" smtClean="0"/>
              <a:t>nöropsikolojik</a:t>
            </a:r>
            <a:r>
              <a:rPr lang="tr-TR" sz="2000" b="1" dirty="0" smtClean="0"/>
              <a:t> bir yük</a:t>
            </a:r>
            <a:r>
              <a:rPr lang="tr-TR" sz="2000" dirty="0" smtClean="0"/>
              <a:t> oluşturduğunu da destekler.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53328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10193" t="24227" r="29094" b="34804"/>
          <a:stretch/>
        </p:blipFill>
        <p:spPr bwMode="auto">
          <a:xfrm>
            <a:off x="648688" y="961937"/>
            <a:ext cx="4585769" cy="201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48688" y="3110394"/>
            <a:ext cx="190468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dirty="0" smtClean="0"/>
              <a:t>Toplam 12 çalışma</a:t>
            </a:r>
          </a:p>
          <a:p>
            <a:r>
              <a:rPr lang="tr-TR" b="1" dirty="0" smtClean="0"/>
              <a:t>281.969</a:t>
            </a:r>
            <a:r>
              <a:rPr lang="tr-TR" dirty="0" smtClean="0"/>
              <a:t> birey 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648688" y="4236266"/>
            <a:ext cx="340529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dirty="0" smtClean="0"/>
              <a:t>Ortalama yaş aralığı </a:t>
            </a:r>
            <a:r>
              <a:rPr lang="tr-TR" b="1" dirty="0" smtClean="0"/>
              <a:t>80,7–86,3 yıl</a:t>
            </a:r>
            <a:r>
              <a:rPr lang="tr-TR" dirty="0" smtClean="0"/>
              <a:t>, </a:t>
            </a:r>
          </a:p>
          <a:p>
            <a:r>
              <a:rPr lang="tr-TR" dirty="0" smtClean="0"/>
              <a:t>kadın oranı ise %65,9–81</a:t>
            </a:r>
            <a:endParaRPr lang="tr-TR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25048" y="5385788"/>
            <a:ext cx="640021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r-TR" altLang="tr-TR" b="1" dirty="0" err="1" smtClean="0"/>
              <a:t>Agresyon</a:t>
            </a:r>
            <a:r>
              <a:rPr lang="tr-TR" altLang="tr-TR" b="1" dirty="0"/>
              <a:t>:</a:t>
            </a:r>
            <a:r>
              <a:rPr lang="tr-TR" altLang="tr-TR" dirty="0"/>
              <a:t> OR = 1.07 (%95 GA [1.00–1.13], p = 0.035)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Depresyon: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OR = 2.11 (%95 GA [1.76–2.52], p &lt; 0.001)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Ajitasyon: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OR = 1.17 (%95 GA [1.14–1.21], p &lt; 0.001)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Dolaşma (</a:t>
            </a:r>
            <a:r>
              <a:rPr kumimoji="0" lang="tr-TR" altLang="tr-T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wandering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):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OR = 0.77 (%95 GA [0.73–0.81], p &lt; 0.001)</a:t>
            </a:r>
          </a:p>
        </p:txBody>
      </p:sp>
      <p:pic>
        <p:nvPicPr>
          <p:cNvPr id="10" name="Resim 9"/>
          <p:cNvPicPr/>
          <p:nvPr/>
        </p:nvPicPr>
        <p:blipFill rotWithShape="1">
          <a:blip r:embed="rId3"/>
          <a:srcRect l="26257" t="21076" r="29426" b="5456"/>
          <a:stretch/>
        </p:blipFill>
        <p:spPr bwMode="auto">
          <a:xfrm>
            <a:off x="7690585" y="161690"/>
            <a:ext cx="3137904" cy="243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Resim 10"/>
          <p:cNvPicPr/>
          <p:nvPr/>
        </p:nvPicPr>
        <p:blipFill rotWithShape="1">
          <a:blip r:embed="rId4"/>
          <a:srcRect l="26590" t="26787" r="28096" b="25941"/>
          <a:stretch/>
        </p:blipFill>
        <p:spPr bwMode="auto">
          <a:xfrm>
            <a:off x="7690585" y="2747809"/>
            <a:ext cx="3137904" cy="1833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Resim 11"/>
          <p:cNvPicPr/>
          <p:nvPr/>
        </p:nvPicPr>
        <p:blipFill rotWithShape="1">
          <a:blip r:embed="rId5"/>
          <a:srcRect l="26700" t="48060" r="33747" b="21016"/>
          <a:stretch/>
        </p:blipFill>
        <p:spPr bwMode="auto">
          <a:xfrm>
            <a:off x="7690585" y="4837435"/>
            <a:ext cx="3787802" cy="164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6-Noktalı Yıldız 12"/>
          <p:cNvSpPr/>
          <p:nvPr/>
        </p:nvSpPr>
        <p:spPr>
          <a:xfrm>
            <a:off x="1171064" y="1481330"/>
            <a:ext cx="4414161" cy="450462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/>
              <a:t>Ağrı; </a:t>
            </a:r>
            <a:r>
              <a:rPr lang="tr-TR" sz="2000" dirty="0"/>
              <a:t>u</a:t>
            </a:r>
            <a:r>
              <a:rPr lang="tr-TR" sz="2000" dirty="0" smtClean="0"/>
              <a:t>ygunsuz davranış, bakım reddi, uyku bozukluğu, halüsinasyon, </a:t>
            </a:r>
            <a:r>
              <a:rPr lang="tr-TR" sz="2000" dirty="0" err="1" smtClean="0"/>
              <a:t>deliryum</a:t>
            </a:r>
            <a:r>
              <a:rPr lang="tr-TR" sz="2000" dirty="0" smtClean="0"/>
              <a:t> ve </a:t>
            </a:r>
            <a:r>
              <a:rPr lang="tr-TR" sz="2000" dirty="0" err="1" smtClean="0"/>
              <a:t>anksiyete</a:t>
            </a:r>
            <a:r>
              <a:rPr lang="tr-TR" sz="2000" dirty="0" smtClean="0"/>
              <a:t> ile pozitif ilişkili olduğu gözlenmiştir</a:t>
            </a:r>
            <a:endParaRPr lang="tr-TR" sz="2000" dirty="0"/>
          </a:p>
        </p:txBody>
      </p:sp>
      <p:sp>
        <p:nvSpPr>
          <p:cNvPr id="14" name="Dikdörtgen 13"/>
          <p:cNvSpPr/>
          <p:nvPr/>
        </p:nvSpPr>
        <p:spPr>
          <a:xfrm>
            <a:off x="139730" y="131716"/>
            <a:ext cx="72181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u="sng" dirty="0" err="1" smtClean="0"/>
              <a:t>Demans</a:t>
            </a:r>
            <a:r>
              <a:rPr lang="tr-TR" sz="2400" b="1" u="sng" dirty="0" smtClean="0"/>
              <a:t> Hastalığında Davranışsal ve Psikolojik Belirtiler</a:t>
            </a:r>
          </a:p>
          <a:p>
            <a:r>
              <a:rPr lang="tr-TR" sz="2400" b="1" u="sng" dirty="0" smtClean="0"/>
              <a:t>Ağrı İlişkisi  </a:t>
            </a:r>
            <a:endParaRPr lang="tr-TR" sz="2400" b="1" u="sng" dirty="0"/>
          </a:p>
        </p:txBody>
      </p:sp>
      <p:sp>
        <p:nvSpPr>
          <p:cNvPr id="15" name="Oval 14"/>
          <p:cNvSpPr/>
          <p:nvPr/>
        </p:nvSpPr>
        <p:spPr>
          <a:xfrm>
            <a:off x="6927832" y="1229369"/>
            <a:ext cx="4873004" cy="4284077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Çalışmalarda ağrının </a:t>
            </a:r>
            <a:r>
              <a:rPr lang="tr-TR" b="1" u="sng" dirty="0" smtClean="0"/>
              <a:t>13 farklı </a:t>
            </a:r>
            <a:r>
              <a:rPr lang="tr-TR" b="1" u="sng" dirty="0" err="1" smtClean="0"/>
              <a:t>Demans</a:t>
            </a:r>
            <a:r>
              <a:rPr lang="tr-TR" b="1" u="sng" dirty="0" smtClean="0"/>
              <a:t> Hastalığında Davranışsal ve Psikolojik Belirtiler türüyle ilişkili </a:t>
            </a:r>
          </a:p>
          <a:p>
            <a:pPr algn="ctr"/>
            <a:r>
              <a:rPr lang="tr-TR" dirty="0" smtClean="0"/>
              <a:t>Ajitasyon, </a:t>
            </a:r>
            <a:r>
              <a:rPr lang="tr-TR" dirty="0" err="1" smtClean="0"/>
              <a:t>agresyon</a:t>
            </a:r>
            <a:r>
              <a:rPr lang="tr-TR" dirty="0" smtClean="0"/>
              <a:t>, anormal düşünce süreci, </a:t>
            </a:r>
            <a:r>
              <a:rPr lang="tr-TR" dirty="0" err="1" smtClean="0"/>
              <a:t>anksiyete</a:t>
            </a:r>
            <a:r>
              <a:rPr lang="tr-TR" dirty="0" smtClean="0"/>
              <a:t>, bakım reddi, </a:t>
            </a:r>
            <a:r>
              <a:rPr lang="tr-TR" dirty="0" err="1" smtClean="0"/>
              <a:t>deliryum</a:t>
            </a:r>
            <a:r>
              <a:rPr lang="tr-TR" dirty="0" smtClean="0"/>
              <a:t>, depresyon, sanrılar, halüsinasyonlar, cinsel </a:t>
            </a:r>
            <a:r>
              <a:rPr lang="tr-TR" dirty="0" err="1" smtClean="0"/>
              <a:t>disinhibisyon</a:t>
            </a:r>
            <a:r>
              <a:rPr lang="tr-TR" dirty="0" smtClean="0"/>
              <a:t>, uyku bozuklukları, sosyal olarak uygunsuz davranışlar ve dolaşma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059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5976" y="1308583"/>
            <a:ext cx="544388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Ağrı ve BPSD arasındaki ilişki </a:t>
            </a:r>
            <a:r>
              <a:rPr lang="tr-TR" sz="2000" b="1" dirty="0" err="1" smtClean="0"/>
              <a:t>nörobiyolojik</a:t>
            </a:r>
            <a:r>
              <a:rPr lang="tr-TR" sz="2000" b="1" dirty="0" smtClean="0"/>
              <a:t> mekanizmalarla</a:t>
            </a:r>
            <a:r>
              <a:rPr lang="tr-TR" sz="2000" dirty="0" smtClean="0"/>
              <a:t> da desteklenmektedir.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Beyin </a:t>
            </a:r>
            <a:r>
              <a:rPr lang="tr-TR" sz="2000" dirty="0" err="1" smtClean="0"/>
              <a:t>inflamasyonu</a:t>
            </a:r>
            <a:r>
              <a:rPr lang="tr-TR" sz="2000" dirty="0" smtClean="0"/>
              <a:t>, </a:t>
            </a:r>
            <a:r>
              <a:rPr lang="tr-TR" sz="2000" dirty="0" err="1" smtClean="0"/>
              <a:t>mikroglia</a:t>
            </a:r>
            <a:r>
              <a:rPr lang="tr-TR" sz="2000" dirty="0" smtClean="0"/>
              <a:t> aktivasyonu, </a:t>
            </a:r>
            <a:r>
              <a:rPr lang="tr-TR" sz="2000" dirty="0" err="1" smtClean="0"/>
              <a:t>dopamin-serotonin</a:t>
            </a:r>
            <a:r>
              <a:rPr lang="tr-TR" sz="2000" dirty="0" smtClean="0"/>
              <a:t> dengesizliği ve HPA aksı (</a:t>
            </a:r>
            <a:r>
              <a:rPr lang="tr-TR" sz="2000" dirty="0" err="1" smtClean="0"/>
              <a:t>kortizol</a:t>
            </a:r>
            <a:r>
              <a:rPr lang="tr-TR" sz="2000" dirty="0" smtClean="0"/>
              <a:t> artışı) gibi süreçler hem ağrı hem de davranışsal belirtileri tetikleyebilir.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Ayrıca, </a:t>
            </a:r>
            <a:r>
              <a:rPr lang="tr-TR" sz="2000" dirty="0" err="1" smtClean="0"/>
              <a:t>demansta</a:t>
            </a:r>
            <a:r>
              <a:rPr lang="tr-TR" sz="2000" dirty="0" smtClean="0"/>
              <a:t> sık görülen </a:t>
            </a:r>
            <a:r>
              <a:rPr lang="tr-TR" sz="2000" b="1" dirty="0" err="1" smtClean="0"/>
              <a:t>kolinerjik</a:t>
            </a:r>
            <a:r>
              <a:rPr lang="tr-TR" sz="2000" b="1" dirty="0" smtClean="0"/>
              <a:t> sistem bozukluğu</a:t>
            </a:r>
            <a:r>
              <a:rPr lang="tr-TR" sz="2000" dirty="0" smtClean="0"/>
              <a:t>, ağrı algısında değişiklik ve buna bağlı ajitasyon artışına yol açabilir.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098" y="996570"/>
            <a:ext cx="5792902" cy="459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Unvan 1"/>
          <p:cNvSpPr txBox="1">
            <a:spLocks/>
          </p:cNvSpPr>
          <p:nvPr/>
        </p:nvSpPr>
        <p:spPr>
          <a:xfrm>
            <a:off x="482065" y="268872"/>
            <a:ext cx="10515600" cy="626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/>
              <a:t>Ağrı-</a:t>
            </a:r>
            <a:r>
              <a:rPr lang="tr-TR" b="1" dirty="0" err="1" smtClean="0"/>
              <a:t>Demans</a:t>
            </a:r>
            <a:endParaRPr lang="tr-TR" b="1" dirty="0"/>
          </a:p>
        </p:txBody>
      </p:sp>
      <p:sp>
        <p:nvSpPr>
          <p:cNvPr id="8" name="Dikdörtgen 7"/>
          <p:cNvSpPr/>
          <p:nvPr/>
        </p:nvSpPr>
        <p:spPr>
          <a:xfrm>
            <a:off x="257474" y="4584339"/>
            <a:ext cx="55208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Bu bulgular, ağrı yönetiminin yalnızca fiziksel konfor için değil, </a:t>
            </a:r>
            <a:r>
              <a:rPr lang="tr-TR" b="1" dirty="0"/>
              <a:t>davranışsal belirtilerin kontrolü için de</a:t>
            </a:r>
            <a:r>
              <a:rPr lang="tr-TR" dirty="0"/>
              <a:t> kritik olduğunu göstermektedir. </a:t>
            </a:r>
          </a:p>
        </p:txBody>
      </p:sp>
    </p:spTree>
    <p:extLst>
      <p:ext uri="{BB962C8B-B14F-4D97-AF65-F5344CB8AC3E}">
        <p14:creationId xmlns:p14="http://schemas.microsoft.com/office/powerpoint/2010/main" val="9748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/>
          <p:nvPr/>
        </p:nvPicPr>
        <p:blipFill rotWithShape="1">
          <a:blip r:embed="rId2"/>
          <a:srcRect l="5539" t="25409" r="35298" b="10774"/>
          <a:stretch/>
        </p:blipFill>
        <p:spPr bwMode="auto">
          <a:xfrm>
            <a:off x="304265" y="678982"/>
            <a:ext cx="5948413" cy="5049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6416843" y="1456690"/>
            <a:ext cx="5508858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/>
              <a:t>İ</a:t>
            </a:r>
            <a:r>
              <a:rPr lang="tr-TR" sz="2000" b="1" dirty="0" smtClean="0"/>
              <a:t>letişim kuramayan </a:t>
            </a:r>
            <a:r>
              <a:rPr lang="tr-TR" sz="2000" b="1" dirty="0" err="1" smtClean="0"/>
              <a:t>demans</a:t>
            </a:r>
            <a:r>
              <a:rPr lang="tr-TR" sz="2000" b="1" dirty="0" smtClean="0"/>
              <a:t> hastalarında kronik ağrının klinik değerlendirme ve yönetimini iyileştirmeyi</a:t>
            </a:r>
            <a:r>
              <a:rPr lang="tr-TR" sz="2000" dirty="0" smtClean="0"/>
              <a:t> amaçlayan bütüncül bir </a:t>
            </a:r>
            <a:r>
              <a:rPr lang="tr-TR" sz="2000" b="1" dirty="0" smtClean="0"/>
              <a:t>kavramsal çerçeve</a:t>
            </a:r>
            <a:r>
              <a:rPr lang="tr-TR" sz="2000" dirty="0" smtClean="0"/>
              <a:t> önermektedir.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Bu çerçeve, klinik sorunlar ve araştırma bulguları arasındaki geri bildirim döngüsünü dikkate alarak, ağrı–</a:t>
            </a:r>
            <a:r>
              <a:rPr lang="tr-TR" sz="2000" dirty="0" err="1" smtClean="0"/>
              <a:t>nöropsikiyatrik</a:t>
            </a:r>
            <a:r>
              <a:rPr lang="tr-TR" sz="2000" dirty="0" smtClean="0"/>
              <a:t> semptom–</a:t>
            </a:r>
            <a:r>
              <a:rPr lang="tr-TR" sz="2000" dirty="0" err="1" smtClean="0"/>
              <a:t>demans</a:t>
            </a:r>
            <a:r>
              <a:rPr lang="tr-TR" sz="2000" dirty="0" smtClean="0"/>
              <a:t> etkileşiminin henüz tam olarak anlaşılmamış yönlerini açıklamaya yönelik </a:t>
            </a:r>
            <a:r>
              <a:rPr lang="tr-TR" sz="2000" b="1" dirty="0" smtClean="0"/>
              <a:t>yeni açıklayıcı modellerin geliştirilmesine</a:t>
            </a:r>
            <a:r>
              <a:rPr lang="tr-TR" sz="2000" dirty="0" smtClean="0"/>
              <a:t> katkı sağlamayı hedeflemektedir.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2945330" y="6333423"/>
            <a:ext cx="9519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Kaufmann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L,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Moeller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K,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Marksteiner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J.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Pain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and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Neuropsychiatric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Symptoms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in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Suffering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from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Dementia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: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Challenges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at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Different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Levels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and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Proposal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of a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Conceptual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Framework. J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Alzheimers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  <a:latin typeface="BlinkMacSystemFont"/>
              </a:rPr>
              <a:t>Dis</a:t>
            </a:r>
            <a:r>
              <a:rPr lang="tr-TR" sz="1000" b="0" i="0" dirty="0" smtClean="0">
                <a:solidFill>
                  <a:srgbClr val="212121"/>
                </a:solidFill>
                <a:effectLst/>
                <a:latin typeface="BlinkMacSystemFont"/>
              </a:rPr>
              <a:t>. 2021;83(3):1003-1009. 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14635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8752" t="41363" r="34965" b="34213"/>
          <a:stretch/>
        </p:blipFill>
        <p:spPr bwMode="auto">
          <a:xfrm>
            <a:off x="452223" y="579819"/>
            <a:ext cx="4978533" cy="173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37213" y="2923411"/>
            <a:ext cx="460855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/>
              <a:t>D</a:t>
            </a:r>
            <a:r>
              <a:rPr lang="tr-TR" sz="2000" dirty="0" smtClean="0"/>
              <a:t>erlemenin amacı, </a:t>
            </a:r>
            <a:r>
              <a:rPr lang="tr-TR" sz="2000" b="1" dirty="0" err="1" smtClean="0"/>
              <a:t>demans</a:t>
            </a:r>
            <a:r>
              <a:rPr lang="tr-TR" sz="2000" b="1" dirty="0" smtClean="0"/>
              <a:t> hastalarında ağrı ile uyku arasındaki ilişki</a:t>
            </a:r>
            <a:endParaRPr lang="tr-TR" sz="2000" dirty="0"/>
          </a:p>
        </p:txBody>
      </p:sp>
      <p:sp>
        <p:nvSpPr>
          <p:cNvPr id="4" name="Dikdörtgen 3"/>
          <p:cNvSpPr/>
          <p:nvPr/>
        </p:nvSpPr>
        <p:spPr>
          <a:xfrm>
            <a:off x="1020835" y="4036003"/>
            <a:ext cx="384130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2000" b="1" dirty="0" smtClean="0"/>
              <a:t>11 çalışma</a:t>
            </a:r>
            <a:r>
              <a:rPr lang="tr-TR" sz="2000" dirty="0" smtClean="0"/>
              <a:t> derlemeye dahil edilmiş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6127453" y="381598"/>
            <a:ext cx="585600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u="sng" dirty="0" smtClean="0"/>
              <a:t>1. Ağrı ve Uyku Bozuklukları Arasındaki İlişki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err="1" smtClean="0"/>
              <a:t>Demanslı</a:t>
            </a:r>
            <a:r>
              <a:rPr lang="tr-TR" dirty="0" smtClean="0"/>
              <a:t> bireylerde </a:t>
            </a:r>
            <a:r>
              <a:rPr lang="tr-TR" b="1" dirty="0" smtClean="0"/>
              <a:t>ağrı</a:t>
            </a:r>
            <a:r>
              <a:rPr lang="tr-TR" dirty="0" smtClean="0"/>
              <a:t> ve </a:t>
            </a:r>
            <a:r>
              <a:rPr lang="tr-TR" b="1" dirty="0" smtClean="0"/>
              <a:t>uyku bozuklukları</a:t>
            </a:r>
            <a:r>
              <a:rPr lang="tr-TR" dirty="0" smtClean="0"/>
              <a:t> sık birlikte görülür.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Ağrısı olan </a:t>
            </a:r>
            <a:r>
              <a:rPr lang="tr-TR" dirty="0" err="1" smtClean="0"/>
              <a:t>demans</a:t>
            </a:r>
            <a:r>
              <a:rPr lang="tr-TR" dirty="0" smtClean="0"/>
              <a:t> hastaları, </a:t>
            </a:r>
            <a:r>
              <a:rPr lang="tr-TR" b="1" dirty="0" smtClean="0"/>
              <a:t>daha kötü uyku kalitesine</a:t>
            </a:r>
            <a:r>
              <a:rPr lang="tr-TR" dirty="0" smtClean="0"/>
              <a:t>, </a:t>
            </a:r>
            <a:r>
              <a:rPr lang="tr-TR" b="1" dirty="0" smtClean="0"/>
              <a:t>daha kısa uyku süresine</a:t>
            </a:r>
            <a:r>
              <a:rPr lang="tr-TR" dirty="0" smtClean="0"/>
              <a:t> ve </a:t>
            </a:r>
            <a:r>
              <a:rPr lang="tr-TR" b="1" dirty="0" smtClean="0"/>
              <a:t>daha fazla gece uyanmasına</a:t>
            </a:r>
            <a:r>
              <a:rPr lang="tr-TR" dirty="0" smtClean="0"/>
              <a:t> sahiptir.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6127453" y="2562854"/>
            <a:ext cx="5692370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b="1" u="sng" dirty="0" smtClean="0"/>
              <a:t>2. Ağrının Uyku Üzerindeki Etkisi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Kronik ağrı, </a:t>
            </a:r>
            <a:r>
              <a:rPr lang="tr-TR" b="1" dirty="0" smtClean="0"/>
              <a:t>gece uyanmalarını artırmakta</a:t>
            </a:r>
            <a:r>
              <a:rPr lang="tr-TR" dirty="0" smtClean="0"/>
              <a:t> ve </a:t>
            </a:r>
            <a:r>
              <a:rPr lang="tr-TR" b="1" dirty="0" smtClean="0"/>
              <a:t>derin uyku (</a:t>
            </a:r>
            <a:r>
              <a:rPr lang="tr-TR" b="1" dirty="0" err="1" smtClean="0"/>
              <a:t>slow-wave</a:t>
            </a:r>
            <a:r>
              <a:rPr lang="tr-TR" b="1" dirty="0" smtClean="0"/>
              <a:t> </a:t>
            </a:r>
            <a:r>
              <a:rPr lang="tr-TR" b="1" dirty="0" err="1" smtClean="0"/>
              <a:t>sleep</a:t>
            </a:r>
            <a:r>
              <a:rPr lang="tr-TR" b="1" dirty="0" smtClean="0"/>
              <a:t>)</a:t>
            </a:r>
            <a:r>
              <a:rPr lang="tr-TR" dirty="0" smtClean="0"/>
              <a:t> süresini azaltmaktadır.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Bu da </a:t>
            </a:r>
            <a:r>
              <a:rPr lang="tr-TR" b="1" dirty="0" smtClean="0"/>
              <a:t>bilişsel fonksiyonların daha hızlı bozulmasına ve davranışsal semptomların (ör. ajitasyon, </a:t>
            </a:r>
            <a:r>
              <a:rPr lang="tr-TR" b="1" dirty="0" err="1" smtClean="0"/>
              <a:t>irritabilite</a:t>
            </a:r>
            <a:r>
              <a:rPr lang="tr-TR" b="1" dirty="0" smtClean="0"/>
              <a:t>) kötüleşmesine</a:t>
            </a:r>
            <a:r>
              <a:rPr lang="tr-TR" dirty="0" smtClean="0"/>
              <a:t> yol açabilmektedir.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6763036" y="4733340"/>
            <a:ext cx="4584834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r-TR" b="1" u="sng" dirty="0" smtClean="0"/>
              <a:t>3. Uyku Bozukluğunun Ağrı Üzerindeki Etkisi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Uyku eksikliği, </a:t>
            </a:r>
            <a:r>
              <a:rPr lang="tr-TR" b="1" dirty="0" smtClean="0"/>
              <a:t>ağrı eşiğini düşürür</a:t>
            </a:r>
            <a:r>
              <a:rPr lang="tr-TR" dirty="0" smtClean="0"/>
              <a:t> ve </a:t>
            </a:r>
            <a:r>
              <a:rPr lang="tr-TR" b="1" dirty="0" smtClean="0"/>
              <a:t>ağrı duyarlılığını artırır</a:t>
            </a:r>
            <a:r>
              <a:rPr lang="tr-TR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Bu durum </a:t>
            </a:r>
            <a:r>
              <a:rPr lang="tr-TR" dirty="0" err="1" smtClean="0"/>
              <a:t>demanslı</a:t>
            </a:r>
            <a:r>
              <a:rPr lang="tr-TR" dirty="0" smtClean="0"/>
              <a:t> bireylerde zaten zayıflamış ağrı kontrol mekanizmalarını daha da kötüleştirebilir.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118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ncbi.nlm.nih.gov/corecgi/tileshop/tileshop.fcgi?p=PMC3&amp;id=497277&amp;s=88&amp;r=1&amp;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173" y="214397"/>
            <a:ext cx="4849562" cy="637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9195" t="40379" r="34744" b="26531"/>
          <a:stretch/>
        </p:blipFill>
        <p:spPr bwMode="auto">
          <a:xfrm>
            <a:off x="254334" y="139393"/>
            <a:ext cx="4798930" cy="201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54334" y="2473436"/>
            <a:ext cx="294285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dirty="0" smtClean="0"/>
              <a:t>299 </a:t>
            </a:r>
            <a:r>
              <a:rPr lang="tr-TR" dirty="0" err="1" smtClean="0"/>
              <a:t>hospitalize</a:t>
            </a:r>
            <a:r>
              <a:rPr lang="tr-TR" dirty="0" smtClean="0"/>
              <a:t> </a:t>
            </a:r>
            <a:r>
              <a:rPr lang="tr-TR" dirty="0" err="1" smtClean="0"/>
              <a:t>demans</a:t>
            </a:r>
            <a:r>
              <a:rPr lang="tr-TR" dirty="0" smtClean="0"/>
              <a:t> hasta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254334" y="2949370"/>
            <a:ext cx="553497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Pain Assessment in Advanced Dementia (PAINAD)</a:t>
            </a:r>
            <a:r>
              <a:rPr lang="en-US" dirty="0" smtClean="0"/>
              <a:t> </a:t>
            </a:r>
            <a:r>
              <a:rPr lang="en-US" dirty="0" err="1" smtClean="0"/>
              <a:t>ölçeği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254334" y="3425305"/>
            <a:ext cx="31904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dirty="0"/>
              <a:t>Y</a:t>
            </a:r>
            <a:r>
              <a:rPr lang="tr-TR" dirty="0" smtClean="0"/>
              <a:t>aş ortalaması </a:t>
            </a:r>
            <a:r>
              <a:rPr lang="tr-TR" b="1" dirty="0" smtClean="0"/>
              <a:t>81,58 (SD = 8,54)</a:t>
            </a:r>
            <a:endParaRPr lang="tr-TR" dirty="0" smtClean="0"/>
          </a:p>
          <a:p>
            <a:r>
              <a:rPr lang="tr-TR" dirty="0"/>
              <a:t>K</a:t>
            </a:r>
            <a:r>
              <a:rPr lang="tr-TR" dirty="0" smtClean="0"/>
              <a:t>adın (%61,9)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227062" y="4163970"/>
            <a:ext cx="635822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Ağrı belirtileri gösteren </a:t>
            </a:r>
            <a:r>
              <a:rPr lang="tr-TR" b="1" dirty="0" smtClean="0"/>
              <a:t>108 bireyin %40’ı (n = 43)</a:t>
            </a:r>
            <a:r>
              <a:rPr lang="tr-TR" dirty="0" smtClean="0"/>
              <a:t> ise herhangi bir ağrı </a:t>
            </a:r>
            <a:r>
              <a:rPr lang="tr-TR" dirty="0" err="1" smtClean="0"/>
              <a:t>medikasyonu</a:t>
            </a:r>
            <a:r>
              <a:rPr lang="tr-TR" dirty="0" smtClean="0"/>
              <a:t> almamıştır.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5663080" y="318296"/>
            <a:ext cx="6096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tr-TR" b="1" dirty="0" smtClean="0"/>
              <a:t>Ağrı düzeyi ile fiziksel işlev, </a:t>
            </a:r>
            <a:r>
              <a:rPr lang="tr-TR" b="1" dirty="0" err="1" smtClean="0"/>
              <a:t>deliryum</a:t>
            </a:r>
            <a:r>
              <a:rPr lang="tr-TR" b="1" dirty="0" smtClean="0"/>
              <a:t> şiddeti ve BPSD şiddeti arasında anlamlı ilişki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8" name="Resim 7"/>
          <p:cNvPicPr/>
          <p:nvPr/>
        </p:nvPicPr>
        <p:blipFill rotWithShape="1">
          <a:blip r:embed="rId3"/>
          <a:srcRect l="31021" t="36833" r="38511" b="27121"/>
          <a:stretch/>
        </p:blipFill>
        <p:spPr bwMode="auto">
          <a:xfrm>
            <a:off x="6585284" y="1071230"/>
            <a:ext cx="5371331" cy="375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27062" y="5269004"/>
            <a:ext cx="11506035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Ağrısı olan hastalarda 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ajitasyon, </a:t>
            </a:r>
            <a:r>
              <a:rPr kumimoji="0" lang="tr-TR" altLang="tr-T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agresyon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ve depresif belirtiler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anlamlı derecede daha yüksek bulunmuştur.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Ağrının yeterli tedavi edilmemesi, 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davranışsal bozuklukların şiddetlenmesine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neden olmuştur.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Analjezik tedavi uygulananlarda, 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davranışsal semptomlarda belirgin azalma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gözlenmiştir.</a:t>
            </a:r>
          </a:p>
        </p:txBody>
      </p:sp>
      <p:sp>
        <p:nvSpPr>
          <p:cNvPr id="11" name="Sağ Ok 10"/>
          <p:cNvSpPr/>
          <p:nvPr/>
        </p:nvSpPr>
        <p:spPr>
          <a:xfrm>
            <a:off x="6009372" y="1405289"/>
            <a:ext cx="616017" cy="317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/>
          <p:cNvSpPr/>
          <p:nvPr/>
        </p:nvSpPr>
        <p:spPr>
          <a:xfrm>
            <a:off x="6009371" y="2672249"/>
            <a:ext cx="616017" cy="317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/>
          <p:cNvSpPr/>
          <p:nvPr/>
        </p:nvSpPr>
        <p:spPr>
          <a:xfrm>
            <a:off x="6009371" y="3568981"/>
            <a:ext cx="616017" cy="317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783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6069" y="286895"/>
            <a:ext cx="10515600" cy="1325563"/>
          </a:xfrm>
        </p:spPr>
        <p:txBody>
          <a:bodyPr/>
          <a:lstStyle/>
          <a:p>
            <a:r>
              <a:rPr lang="tr-TR" b="1" dirty="0" smtClean="0"/>
              <a:t>Ağrı-</a:t>
            </a:r>
            <a:r>
              <a:rPr lang="tr-TR" b="1" dirty="0" err="1" smtClean="0"/>
              <a:t>Nörodejeneratif</a:t>
            </a:r>
            <a:r>
              <a:rPr lang="tr-TR" b="1" dirty="0" smtClean="0"/>
              <a:t> Hastalıklar-Parkinson 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6069" y="1494687"/>
            <a:ext cx="10515600" cy="14195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Yaşlı bireylerde gözlenen </a:t>
            </a:r>
            <a:r>
              <a:rPr lang="tr-TR" sz="2000" b="1" dirty="0" smtClean="0"/>
              <a:t>ağrılı semptomlar</a:t>
            </a:r>
            <a:r>
              <a:rPr lang="tr-TR" sz="2000" dirty="0" smtClean="0"/>
              <a:t>, </a:t>
            </a:r>
            <a:r>
              <a:rPr lang="tr-TR" sz="2000" b="1" dirty="0" err="1" smtClean="0"/>
              <a:t>nörodejeneratif</a:t>
            </a:r>
            <a:r>
              <a:rPr lang="tr-TR" sz="2000" b="1" dirty="0" smtClean="0"/>
              <a:t> hastalıkların erken bir göstergesi</a:t>
            </a:r>
            <a:r>
              <a:rPr lang="tr-TR" sz="2000" dirty="0" smtClean="0"/>
              <a:t> olabileceğinden dikkatle değerlendirilmelidir.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sz="2000" dirty="0" smtClean="0"/>
              <a:t>Bazı araştırmalar, </a:t>
            </a:r>
            <a:r>
              <a:rPr lang="tr-TR" sz="2000" b="1" dirty="0" smtClean="0"/>
              <a:t>Parkinson hastalığında motor semptomların gelişmesinden önce </a:t>
            </a:r>
            <a:r>
              <a:rPr lang="tr-TR" sz="2000" b="1" dirty="0" err="1" smtClean="0"/>
              <a:t>hipernosisepsiyonun</a:t>
            </a:r>
            <a:r>
              <a:rPr lang="tr-TR" sz="2000" b="1" dirty="0" smtClean="0"/>
              <a:t> (artmış ağrı duyarlılığının)</a:t>
            </a:r>
            <a:r>
              <a:rPr lang="tr-TR" sz="2000" dirty="0" smtClean="0"/>
              <a:t> ortaya çıktığını göstermektedir.</a:t>
            </a:r>
            <a:endParaRPr lang="tr-TR" sz="2000" dirty="0"/>
          </a:p>
        </p:txBody>
      </p:sp>
      <p:sp>
        <p:nvSpPr>
          <p:cNvPr id="4" name="Dikdörtgen 3"/>
          <p:cNvSpPr/>
          <p:nvPr/>
        </p:nvSpPr>
        <p:spPr>
          <a:xfrm>
            <a:off x="750771" y="4215916"/>
            <a:ext cx="10616665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Bu çalışmadan çıkan iki önemli sonuç özellikle vurgulanmalıdır:</a:t>
            </a:r>
          </a:p>
          <a:p>
            <a:pPr>
              <a:buFont typeface="+mj-lt"/>
              <a:buAutoNum type="arabicPeriod"/>
            </a:pPr>
            <a:r>
              <a:rPr lang="tr-TR" b="1" dirty="0" smtClean="0"/>
              <a:t>Bel ağrısı olan olguların yaklaşık %40’ında</a:t>
            </a:r>
            <a:r>
              <a:rPr lang="tr-TR" dirty="0" smtClean="0"/>
              <a:t>, </a:t>
            </a:r>
            <a:r>
              <a:rPr lang="tr-TR" b="1" dirty="0" smtClean="0"/>
              <a:t>Parkinson tanısından önce ağrılı semptomların</a:t>
            </a:r>
            <a:r>
              <a:rPr lang="tr-TR" dirty="0" smtClean="0"/>
              <a:t> bulunması, </a:t>
            </a:r>
            <a:r>
              <a:rPr lang="tr-TR" b="1" dirty="0" smtClean="0"/>
              <a:t>ağrının </a:t>
            </a:r>
            <a:r>
              <a:rPr lang="tr-TR" b="1" dirty="0" err="1" smtClean="0"/>
              <a:t>nörodejenerasyonun</a:t>
            </a:r>
            <a:r>
              <a:rPr lang="tr-TR" b="1" dirty="0" smtClean="0"/>
              <a:t> öncülü olabileceği</a:t>
            </a:r>
            <a:r>
              <a:rPr lang="tr-TR" dirty="0" smtClean="0"/>
              <a:t> olasılığını desteklemektedir.</a:t>
            </a:r>
          </a:p>
          <a:p>
            <a:pPr>
              <a:buFont typeface="+mj-lt"/>
              <a:buAutoNum type="arabicPeriod"/>
            </a:pPr>
            <a:r>
              <a:rPr lang="tr-TR" b="1" dirty="0" smtClean="0"/>
              <a:t>Hastalık şiddeti</a:t>
            </a:r>
            <a:r>
              <a:rPr lang="tr-TR" dirty="0" smtClean="0"/>
              <a:t>, </a:t>
            </a:r>
            <a:r>
              <a:rPr lang="tr-TR" b="1" dirty="0" smtClean="0"/>
              <a:t>ağrı yoğunluğu</a:t>
            </a:r>
            <a:r>
              <a:rPr lang="tr-TR" dirty="0" smtClean="0"/>
              <a:t>, </a:t>
            </a:r>
            <a:r>
              <a:rPr lang="tr-TR" b="1" dirty="0" smtClean="0"/>
              <a:t>depresif belirtiler</a:t>
            </a:r>
            <a:r>
              <a:rPr lang="tr-TR" dirty="0" smtClean="0"/>
              <a:t>, </a:t>
            </a:r>
            <a:r>
              <a:rPr lang="tr-TR" b="1" dirty="0" smtClean="0"/>
              <a:t>fonksiyonel yetersizlik</a:t>
            </a:r>
            <a:r>
              <a:rPr lang="tr-TR" dirty="0" smtClean="0"/>
              <a:t> ve </a:t>
            </a:r>
            <a:r>
              <a:rPr lang="tr-TR" b="1" dirty="0" smtClean="0"/>
              <a:t>yaşam kalitesi düşüklüğü</a:t>
            </a:r>
            <a:r>
              <a:rPr lang="tr-TR" dirty="0" smtClean="0"/>
              <a:t> ile anlamlı biçimde ilişkili bulunmuştur. Bu durum, </a:t>
            </a:r>
            <a:r>
              <a:rPr lang="tr-TR" b="1" dirty="0" smtClean="0"/>
              <a:t>ağrının Parkinson hastalığına bağlı işlevsel ve psikolojik kısıtlılıkları</a:t>
            </a:r>
            <a:r>
              <a:rPr lang="tr-TR" dirty="0" smtClean="0"/>
              <a:t> ağırlaştıran bir faktör olabileceğini göstermektedir.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5714198" y="608688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Silveira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Barezani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AL, de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Figueiredo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Feital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AMB,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Gonçalves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BM,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Christo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PP,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Scalzo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PL.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Low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back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pain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in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Parkinson's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disease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: A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cross-sectional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study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of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its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prevalence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,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and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implications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on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functional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capacity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and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quality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of life.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Clin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Neurol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212121"/>
                </a:solidFill>
                <a:effectLst/>
              </a:rPr>
              <a:t>Neurosurg</a:t>
            </a:r>
            <a:r>
              <a:rPr lang="tr-TR" sz="1000" b="0" i="0" dirty="0" smtClean="0">
                <a:solidFill>
                  <a:srgbClr val="212121"/>
                </a:solidFill>
                <a:effectLst/>
              </a:rPr>
              <a:t>. 2020 Jul;194:105787. </a:t>
            </a:r>
            <a:endParaRPr lang="tr-TR" sz="1000" dirty="0"/>
          </a:p>
        </p:txBody>
      </p:sp>
      <p:sp>
        <p:nvSpPr>
          <p:cNvPr id="6" name="Dikdörtgen 5"/>
          <p:cNvSpPr/>
          <p:nvPr/>
        </p:nvSpPr>
        <p:spPr>
          <a:xfrm>
            <a:off x="1785887" y="3103386"/>
            <a:ext cx="854643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115 Parkinson hastasının</a:t>
            </a:r>
            <a:r>
              <a:rPr lang="tr-TR" dirty="0" smtClean="0"/>
              <a:t> dâhil edildiği </a:t>
            </a:r>
            <a:r>
              <a:rPr lang="tr-TR" b="1" dirty="0" err="1" smtClean="0"/>
              <a:t>kesitsel</a:t>
            </a:r>
            <a:r>
              <a:rPr lang="tr-TR" b="1" dirty="0" smtClean="0"/>
              <a:t> bir çalışmada</a:t>
            </a:r>
            <a:r>
              <a:rPr lang="tr-TR" dirty="0" smtClean="0"/>
              <a:t>, katılımcıların </a:t>
            </a:r>
            <a:r>
              <a:rPr lang="tr-TR" b="1" dirty="0" smtClean="0"/>
              <a:t>%80’inden fazlasının ağrılı semptomlara sahip olduğu</a:t>
            </a:r>
            <a:r>
              <a:rPr lang="tr-TR" dirty="0" smtClean="0"/>
              <a:t>, vakaların yaklaşık </a:t>
            </a:r>
            <a:r>
              <a:rPr lang="tr-TR" b="1" dirty="0" smtClean="0"/>
              <a:t>%60’ında bel ağrısının</a:t>
            </a:r>
            <a:r>
              <a:rPr lang="tr-TR" dirty="0" smtClean="0"/>
              <a:t> görüldüğü belirlenmiştir.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60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94982" y="2260748"/>
            <a:ext cx="6096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tr-TR" sz="2000" b="1" dirty="0" smtClean="0"/>
              <a:t>321 PH hastası </a:t>
            </a:r>
            <a:endParaRPr lang="tr-TR" sz="2000" dirty="0"/>
          </a:p>
          <a:p>
            <a:r>
              <a:rPr lang="tr-TR" sz="2000" dirty="0" smtClean="0"/>
              <a:t>Yaş ortalaması = 68,3 (SS 9,2) yıl</a:t>
            </a:r>
            <a:endParaRPr lang="tr-TR" sz="2000" dirty="0"/>
          </a:p>
        </p:txBody>
      </p:sp>
      <p:sp>
        <p:nvSpPr>
          <p:cNvPr id="3" name="Dikdörtgen 2"/>
          <p:cNvSpPr/>
          <p:nvPr/>
        </p:nvSpPr>
        <p:spPr>
          <a:xfrm>
            <a:off x="1518844" y="3233401"/>
            <a:ext cx="872369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dirty="0" smtClean="0"/>
              <a:t>180 PH hastası (%56)</a:t>
            </a:r>
            <a:r>
              <a:rPr lang="tr-TR" sz="2000" dirty="0" smtClean="0"/>
              <a:t> kronik ağrı bildirmiştir ve bu ağrı çoğu vakada </a:t>
            </a:r>
            <a:r>
              <a:rPr lang="tr-TR" sz="2000" b="1" dirty="0" smtClean="0"/>
              <a:t>kas veya eklem kaynaklı ağrı</a:t>
            </a:r>
            <a:r>
              <a:rPr lang="tr-TR" sz="2000" dirty="0" smtClean="0"/>
              <a:t> olarak tanımlanmıştır.</a:t>
            </a:r>
            <a:endParaRPr lang="tr-TR" sz="2000" dirty="0"/>
          </a:p>
        </p:txBody>
      </p:sp>
      <p:sp>
        <p:nvSpPr>
          <p:cNvPr id="4" name="Dikdörtgen 3"/>
          <p:cNvSpPr/>
          <p:nvPr/>
        </p:nvSpPr>
        <p:spPr>
          <a:xfrm>
            <a:off x="894982" y="4281901"/>
            <a:ext cx="883920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dirty="0" smtClean="0"/>
              <a:t>Ağrı ile bağımsız olarak ilişkili faktörler</a:t>
            </a:r>
            <a:r>
              <a:rPr lang="tr-TR" sz="2000" dirty="0"/>
              <a:t>:</a:t>
            </a:r>
            <a:endParaRPr lang="tr-TR" sz="2000" dirty="0" smtClean="0"/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sz="2000" b="1" dirty="0" smtClean="0"/>
              <a:t>Kadın cinsiyet</a:t>
            </a:r>
            <a:r>
              <a:rPr lang="tr-TR" sz="2000" dirty="0" smtClean="0"/>
              <a:t>  (OR): 2.1; p = 0.01]</a:t>
            </a:r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sz="2000" b="1" dirty="0" smtClean="0"/>
              <a:t>Ağrıya yatkınlık oluşturan tıbbi durumların varlığı</a:t>
            </a:r>
            <a:r>
              <a:rPr lang="tr-TR" sz="2000" dirty="0" smtClean="0"/>
              <a:t> (OR: 2.9; p &lt; 0.001)</a:t>
            </a:r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sz="2000" b="1" dirty="0" smtClean="0"/>
              <a:t>Motor komplikasyonlar</a:t>
            </a:r>
            <a:r>
              <a:rPr lang="tr-TR" sz="2000" dirty="0" smtClean="0"/>
              <a:t> (OR: 4.7; p = 0.04)</a:t>
            </a:r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sz="2000" b="1" dirty="0" smtClean="0"/>
              <a:t>Uyku/yorgunluk (</a:t>
            </a:r>
            <a:r>
              <a:rPr lang="tr-TR" sz="2000" b="1" dirty="0" err="1" smtClean="0"/>
              <a:t>sleep</a:t>
            </a:r>
            <a:r>
              <a:rPr lang="tr-TR" sz="2000" b="1" dirty="0" smtClean="0"/>
              <a:t>/</a:t>
            </a:r>
            <a:r>
              <a:rPr lang="tr-TR" sz="2000" b="1" dirty="0" err="1" smtClean="0"/>
              <a:t>fatigue</a:t>
            </a:r>
            <a:r>
              <a:rPr lang="tr-TR" sz="2000" b="1" dirty="0" smtClean="0"/>
              <a:t>)</a:t>
            </a:r>
            <a:r>
              <a:rPr lang="tr-TR" sz="2000" dirty="0" smtClean="0"/>
              <a:t> alanına ait </a:t>
            </a:r>
            <a:r>
              <a:rPr lang="tr-TR" sz="2000" dirty="0" err="1" smtClean="0"/>
              <a:t>NMS’ler</a:t>
            </a:r>
            <a:r>
              <a:rPr lang="tr-TR" sz="2000" dirty="0" smtClean="0"/>
              <a:t> (OR: 1.6; p = 0.04)</a:t>
            </a:r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sz="2000" b="1" dirty="0" err="1" smtClean="0"/>
              <a:t>Duygudurum</a:t>
            </a:r>
            <a:r>
              <a:rPr lang="tr-TR" sz="2000" b="1" dirty="0" smtClean="0"/>
              <a:t>/biliş (</a:t>
            </a:r>
            <a:r>
              <a:rPr lang="tr-TR" sz="2000" b="1" dirty="0" err="1" smtClean="0"/>
              <a:t>mood</a:t>
            </a:r>
            <a:r>
              <a:rPr lang="tr-TR" sz="2000" b="1" dirty="0" smtClean="0"/>
              <a:t>/</a:t>
            </a:r>
            <a:r>
              <a:rPr lang="tr-TR" sz="2000" b="1" dirty="0" err="1" smtClean="0"/>
              <a:t>cognition</a:t>
            </a:r>
            <a:r>
              <a:rPr lang="tr-TR" sz="2000" b="1" dirty="0" smtClean="0"/>
              <a:t>)</a:t>
            </a:r>
            <a:r>
              <a:rPr lang="tr-TR" sz="2000" dirty="0" smtClean="0"/>
              <a:t> alanına ait </a:t>
            </a:r>
            <a:r>
              <a:rPr lang="tr-TR" sz="2000" dirty="0" err="1" smtClean="0"/>
              <a:t>NMS’ler</a:t>
            </a:r>
            <a:r>
              <a:rPr lang="tr-TR" sz="2000" dirty="0" smtClean="0"/>
              <a:t> (OR: 1.6; p = 0.03)</a:t>
            </a:r>
            <a:endParaRPr lang="tr-TR" sz="2000" dirty="0"/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8863" t="25803" r="32085" b="46031"/>
          <a:stretch/>
        </p:blipFill>
        <p:spPr bwMode="auto">
          <a:xfrm>
            <a:off x="250943" y="153442"/>
            <a:ext cx="5888599" cy="199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64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5806" y="316999"/>
            <a:ext cx="10515600" cy="905409"/>
          </a:xfrm>
        </p:spPr>
        <p:txBody>
          <a:bodyPr/>
          <a:lstStyle/>
          <a:p>
            <a:r>
              <a:rPr lang="tr-TR" b="1" dirty="0" smtClean="0"/>
              <a:t>Ağrı ve Depresyon </a:t>
            </a:r>
            <a:endParaRPr lang="tr-TR" b="1" dirty="0"/>
          </a:p>
        </p:txBody>
      </p:sp>
      <p:sp>
        <p:nvSpPr>
          <p:cNvPr id="4" name="Dikdörtgen 3"/>
          <p:cNvSpPr/>
          <p:nvPr/>
        </p:nvSpPr>
        <p:spPr>
          <a:xfrm>
            <a:off x="535806" y="1520101"/>
            <a:ext cx="10817994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/>
              <a:t>K</a:t>
            </a:r>
            <a:r>
              <a:rPr lang="tr-TR" sz="2000" b="1" dirty="0" smtClean="0"/>
              <a:t>ronik ağrı</a:t>
            </a:r>
            <a:r>
              <a:rPr lang="tr-TR" sz="2000" dirty="0" smtClean="0"/>
              <a:t> ve </a:t>
            </a:r>
            <a:r>
              <a:rPr lang="tr-TR" sz="2000" b="1" dirty="0" smtClean="0"/>
              <a:t>depresyon</a:t>
            </a:r>
            <a:r>
              <a:rPr lang="tr-TR" sz="2000" dirty="0" smtClean="0"/>
              <a:t>, yaşlı bireylerde oldukça yaygın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/>
              <a:t>İki yönlü bir ilişki</a:t>
            </a:r>
            <a:r>
              <a:rPr lang="tr-TR" sz="20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dirty="0" smtClean="0"/>
              <a:t>Depresyon ve ağrının </a:t>
            </a:r>
            <a:r>
              <a:rPr lang="tr-TR" sz="2000" b="1" dirty="0" smtClean="0"/>
              <a:t>birbirleri için karşılıklı risk faktörü</a:t>
            </a:r>
            <a:r>
              <a:rPr lang="tr-TR" sz="2000" dirty="0" smtClean="0"/>
              <a:t> olabileceğini ve </a:t>
            </a:r>
            <a:r>
              <a:rPr lang="tr-TR" sz="2000" b="1" dirty="0" smtClean="0"/>
              <a:t>kronik ağrı ile eşlik eden depresyon</a:t>
            </a:r>
            <a:r>
              <a:rPr lang="tr-TR" sz="2000" dirty="0" smtClean="0"/>
              <a:t> arasındaki ilişkiyi inceleyen güçlü epidemiyolojik çalışmaların yetersiz</a:t>
            </a:r>
            <a:endParaRPr lang="tr-TR" sz="20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937760" y="3804403"/>
            <a:ext cx="6574053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Kronik ağrı yaşayan yaşlı bireylerde depresyon </a:t>
            </a:r>
            <a:r>
              <a:rPr kumimoji="0" lang="tr-TR" alt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prevalansı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ağrısı olmayanlara göre 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2,5 ila 4,1 kat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daha yüksektir.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Özellikle 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bel, eklem ve göğüs ağrısı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olan yaşlılarda depresyon daha yaygındır.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64" y="3141234"/>
            <a:ext cx="3678436" cy="341979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5415813" y="636097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Zis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P,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Daskalaki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A,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Bountouni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I,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Sykioti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P,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Varrassi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G,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Paladini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A.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Depression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and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chronic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pain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in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the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elderly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: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links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and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management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challenges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.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Clin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Interv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Aging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. 2017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Apr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21;12:709-720. </a:t>
            </a:r>
            <a:endParaRPr lang="tr-TR" sz="1000" dirty="0"/>
          </a:p>
        </p:txBody>
      </p:sp>
    </p:spTree>
    <p:extLst>
      <p:ext uri="{BB962C8B-B14F-4D97-AF65-F5344CB8AC3E}">
        <p14:creationId xmlns:p14="http://schemas.microsoft.com/office/powerpoint/2010/main" val="5193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www.ncbi.nlm.nih.gov/corecgi/tileshop/tileshop.fcgi?p=PMC3&amp;id=61989&amp;s=224&amp;r=1&amp;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18" y="1422444"/>
            <a:ext cx="6819900" cy="29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/>
          <p:nvPr/>
        </p:nvPicPr>
        <p:blipFill rotWithShape="1">
          <a:blip r:embed="rId3"/>
          <a:srcRect l="10858" t="39393" r="32750" b="37168"/>
          <a:stretch/>
        </p:blipFill>
        <p:spPr bwMode="auto">
          <a:xfrm>
            <a:off x="401053" y="219694"/>
            <a:ext cx="4517456" cy="1413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521693" y="392116"/>
            <a:ext cx="4517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Kronik Ağrı, Kırılganlık ve Depresyonun Sağlıkla İlişkili Yaşam Kalitesi Üzerindeki Etkileşimi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01053" y="2212804"/>
            <a:ext cx="408227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b="1" dirty="0" smtClean="0"/>
              <a:t>Ekim 2024 – Ocak 2025</a:t>
            </a:r>
            <a:r>
              <a:rPr lang="tr-TR" dirty="0" smtClean="0"/>
              <a:t> tarihleri arasında 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401053" y="2734069"/>
            <a:ext cx="328634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b="1" dirty="0" smtClean="0"/>
              <a:t>3.094 kronik hastalık tanılı birey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1052" y="3281864"/>
            <a:ext cx="4825465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HRQoL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altLang="tr-T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EQ-5D ölçeği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ile değerlendirilmiştir.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Kronik ağrı durumu: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yapılandırılmış mantık temelli sorularla belirlenmiştir.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Kırılganlık: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altLang="tr-T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FRAIL ölçeği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ile,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Depresif belirtiler: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altLang="tr-TR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CES-D10 ölçeği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ile ölçülmüştür.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01053" y="4969494"/>
            <a:ext cx="4825465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dirty="0" smtClean="0"/>
              <a:t>Kırılganlık</a:t>
            </a:r>
            <a:r>
              <a:rPr lang="tr-TR" sz="2000" dirty="0" smtClean="0"/>
              <a:t> ve </a:t>
            </a:r>
            <a:r>
              <a:rPr lang="tr-TR" sz="2000" b="1" dirty="0" smtClean="0"/>
              <a:t>depresyon</a:t>
            </a:r>
            <a:r>
              <a:rPr lang="tr-TR" sz="2000" dirty="0" smtClean="0"/>
              <a:t>, kronik ağrı ile yaşam kalitesi arasındaki ilişkide </a:t>
            </a:r>
            <a:r>
              <a:rPr lang="tr-TR" sz="2000" b="1" dirty="0" smtClean="0"/>
              <a:t>anlamlı aracılık etkileri</a:t>
            </a:r>
            <a:r>
              <a:rPr lang="tr-TR" sz="2000" dirty="0" smtClean="0"/>
              <a:t> göstermiştir.</a:t>
            </a:r>
            <a:endParaRPr lang="tr-TR" sz="2000" dirty="0"/>
          </a:p>
        </p:txBody>
      </p:sp>
      <p:sp>
        <p:nvSpPr>
          <p:cNvPr id="8" name="Dikdörtgen 7"/>
          <p:cNvSpPr/>
          <p:nvPr/>
        </p:nvSpPr>
        <p:spPr>
          <a:xfrm>
            <a:off x="5733447" y="4969494"/>
            <a:ext cx="609600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tr-TR" sz="2000" dirty="0" smtClean="0"/>
              <a:t>Kronik hastalıklarda </a:t>
            </a:r>
            <a:r>
              <a:rPr lang="tr-TR" sz="2000" b="1" dirty="0" smtClean="0"/>
              <a:t>kronik ağrının sıklığı ve şiddetini azaltmaya</a:t>
            </a:r>
            <a:r>
              <a:rPr lang="tr-TR" sz="2000" dirty="0" smtClean="0"/>
              <a:t>, </a:t>
            </a:r>
            <a:r>
              <a:rPr lang="tr-TR" sz="2000" b="1" dirty="0" smtClean="0"/>
              <a:t>kırılganlık ve depresyonu iyileştirmeye</a:t>
            </a:r>
            <a:r>
              <a:rPr lang="tr-TR" sz="2000" dirty="0" smtClean="0"/>
              <a:t> yönelik müdahaleler, yaşam kalitesini artırmada kritik öneme sahiptir.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6352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9529" t="39985" r="31863" b="28895"/>
          <a:stretch/>
        </p:blipFill>
        <p:spPr bwMode="auto">
          <a:xfrm>
            <a:off x="5650029" y="229441"/>
            <a:ext cx="5871410" cy="2025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33696" y="1538381"/>
            <a:ext cx="417543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b="1" dirty="0"/>
              <a:t>T</a:t>
            </a:r>
            <a:r>
              <a:rPr lang="tr-TR" b="1" dirty="0" smtClean="0"/>
              <a:t>oplumda yaşayan 70 yaş ve üzeri bireyler</a:t>
            </a:r>
          </a:p>
          <a:p>
            <a:r>
              <a:rPr lang="tr-TR" dirty="0" smtClean="0"/>
              <a:t>N=302</a:t>
            </a:r>
          </a:p>
        </p:txBody>
      </p:sp>
      <p:sp>
        <p:nvSpPr>
          <p:cNvPr id="5" name="Dikdörtgen 4"/>
          <p:cNvSpPr/>
          <p:nvPr/>
        </p:nvSpPr>
        <p:spPr>
          <a:xfrm>
            <a:off x="633696" y="2510389"/>
            <a:ext cx="1056591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Yürüyüş parametreleri</a:t>
            </a:r>
            <a:r>
              <a:rPr lang="tr-TR" dirty="0" smtClean="0"/>
              <a:t> (yürüyüş hızı, adım uzunluğu, çift destek süresi, salınım özellikleri ve değişkenlik) hem </a:t>
            </a:r>
            <a:r>
              <a:rPr lang="tr-TR" b="1" dirty="0" smtClean="0"/>
              <a:t>tek görev</a:t>
            </a:r>
            <a:r>
              <a:rPr lang="tr-TR" dirty="0" smtClean="0"/>
              <a:t> hem de </a:t>
            </a:r>
            <a:r>
              <a:rPr lang="tr-TR" b="1" dirty="0" smtClean="0"/>
              <a:t>çift görev</a:t>
            </a:r>
            <a:r>
              <a:rPr lang="tr-TR" dirty="0" smtClean="0"/>
              <a:t> (örneğin geriye doğru sayma gibi bilişsel zorluk içeren) koşullarında değerlendirilmiştir.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633696" y="3689285"/>
            <a:ext cx="986326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Katılımcıların </a:t>
            </a:r>
            <a:r>
              <a:rPr lang="tr-TR" b="1" dirty="0" smtClean="0"/>
              <a:t>%43’ü</a:t>
            </a:r>
            <a:r>
              <a:rPr lang="tr-TR" dirty="0" smtClean="0"/>
              <a:t>, iki veya daha fazla kas-iskelet bölgesinde ağrı bildirmiştir.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633696" y="4314183"/>
            <a:ext cx="1088774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Ağrı dağılımı</a:t>
            </a:r>
            <a:r>
              <a:rPr lang="tr-TR" dirty="0" smtClean="0"/>
              <a:t>, tüm yürüyüş koşullarında </a:t>
            </a:r>
            <a:r>
              <a:rPr lang="tr-TR" b="1" dirty="0" smtClean="0"/>
              <a:t>daha yavaş yürüyüş hızı</a:t>
            </a:r>
            <a:r>
              <a:rPr lang="tr-TR" dirty="0" smtClean="0"/>
              <a:t> ve </a:t>
            </a:r>
            <a:r>
              <a:rPr lang="tr-TR" b="1" dirty="0" smtClean="0"/>
              <a:t>diğer yürüyüş parametrelerindeki bozulmalarla </a:t>
            </a:r>
            <a:r>
              <a:rPr lang="tr-TR" dirty="0" smtClean="0"/>
              <a:t>ilişkili bulunmuştur.</a:t>
            </a:r>
            <a:endParaRPr lang="tr-TR" dirty="0"/>
          </a:p>
        </p:txBody>
      </p:sp>
      <p:sp>
        <p:nvSpPr>
          <p:cNvPr id="9" name="Dikdörtgen 8"/>
          <p:cNvSpPr/>
          <p:nvPr/>
        </p:nvSpPr>
        <p:spPr>
          <a:xfrm>
            <a:off x="633696" y="5189936"/>
            <a:ext cx="1064711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Bu ilişkiler, </a:t>
            </a:r>
            <a:r>
              <a:rPr lang="tr-TR" b="1" dirty="0" smtClean="0"/>
              <a:t>yaş, cinsiyet, eğitim düzeyi, beden kitle indeksi, ilaç kullanımı ve görme</a:t>
            </a:r>
            <a:r>
              <a:rPr lang="tr-TR" dirty="0" smtClean="0"/>
              <a:t> değişkenleri kontrol edildikten sonra da anlamlılığını korumuştur.</a:t>
            </a:r>
            <a:endParaRPr lang="tr-TR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09560" y="513374"/>
            <a:ext cx="51557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 smtClean="0"/>
              <a:t>Ağrı ve </a:t>
            </a:r>
            <a:r>
              <a:rPr lang="tr-TR" sz="4400" b="1" dirty="0" err="1"/>
              <a:t>M</a:t>
            </a:r>
            <a:r>
              <a:rPr lang="tr-TR" sz="4400" b="1" dirty="0" err="1" smtClean="0"/>
              <a:t>obilizasyon</a:t>
            </a:r>
            <a:r>
              <a:rPr lang="tr-TR" sz="4400" b="1" dirty="0" smtClean="0"/>
              <a:t> 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35750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/>
          <p:nvPr/>
        </p:nvPicPr>
        <p:blipFill rotWithShape="1">
          <a:blip r:embed="rId2"/>
          <a:srcRect l="9529" t="39393" r="32084" b="23380"/>
          <a:stretch/>
        </p:blipFill>
        <p:spPr bwMode="auto">
          <a:xfrm>
            <a:off x="404261" y="942567"/>
            <a:ext cx="4966635" cy="213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4261" y="3309566"/>
            <a:ext cx="424680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65 yaş ve üzeri 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7.601 kişi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000" b="1" dirty="0" smtClean="0"/>
              <a:t>%53’ü</a:t>
            </a:r>
            <a:r>
              <a:rPr lang="tr-TR" sz="2000" dirty="0" smtClean="0"/>
              <a:t> “rahatsız edici ağrıdan” şikâyetçi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04261" y="4188372"/>
            <a:ext cx="497626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Tekrarlayan düşmelerin</a:t>
            </a:r>
            <a:r>
              <a:rPr lang="tr-TR" dirty="0" smtClean="0"/>
              <a:t> (≥2 düşme/yıl) </a:t>
            </a:r>
            <a:r>
              <a:rPr lang="tr-TR" dirty="0" err="1" smtClean="0"/>
              <a:t>prevalansı</a:t>
            </a:r>
            <a:r>
              <a:rPr lang="tr-TR" dirty="0" smtClean="0"/>
              <a:t>:</a:t>
            </a:r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Ağrısı olanlarda: </a:t>
            </a:r>
            <a:r>
              <a:rPr lang="tr-TR" b="1" dirty="0" smtClean="0"/>
              <a:t>%19,5</a:t>
            </a:r>
            <a:endParaRPr lang="tr-TR" dirty="0" smtClean="0"/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dirty="0" smtClean="0"/>
              <a:t>Ağrısı olmayanlarda: </a:t>
            </a:r>
            <a:r>
              <a:rPr lang="tr-TR" b="1" dirty="0" smtClean="0"/>
              <a:t>%7,4</a:t>
            </a:r>
            <a:endParaRPr lang="tr-TR" dirty="0" smtClean="0"/>
          </a:p>
        </p:txBody>
      </p:sp>
      <p:sp>
        <p:nvSpPr>
          <p:cNvPr id="8" name="Dikdörtgen 7"/>
          <p:cNvSpPr/>
          <p:nvPr/>
        </p:nvSpPr>
        <p:spPr>
          <a:xfrm>
            <a:off x="324051" y="5293771"/>
            <a:ext cx="60960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tr-TR" b="1" dirty="0" smtClean="0"/>
              <a:t>Düşme korkusu nedeniyle aktivite kısıtlaması</a:t>
            </a:r>
            <a:r>
              <a:rPr lang="tr-TR" dirty="0" smtClean="0"/>
              <a:t> </a:t>
            </a:r>
            <a:r>
              <a:rPr lang="tr-TR" dirty="0" err="1" smtClean="0"/>
              <a:t>prevalansı</a:t>
            </a:r>
            <a:r>
              <a:rPr lang="tr-TR" dirty="0" smtClean="0"/>
              <a:t>:</a:t>
            </a:r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tr-TR" dirty="0" smtClean="0"/>
              <a:t>Ağrısı olanlarda: </a:t>
            </a:r>
            <a:r>
              <a:rPr lang="tr-TR" b="1" dirty="0" smtClean="0"/>
              <a:t>%18,0</a:t>
            </a:r>
            <a:endParaRPr lang="tr-TR" dirty="0" smtClean="0"/>
          </a:p>
          <a:p>
            <a:pPr marL="625475" indent="-285750">
              <a:buFont typeface="Wingdings" panose="05000000000000000000" pitchFamily="2" charset="2"/>
              <a:buChar char="ü"/>
            </a:pPr>
            <a:r>
              <a:rPr lang="tr-TR" dirty="0" smtClean="0"/>
              <a:t>Ağrısı olmayanlarda: </a:t>
            </a:r>
            <a:r>
              <a:rPr lang="tr-TR" b="1" dirty="0" smtClean="0"/>
              <a:t>%4,4</a:t>
            </a:r>
            <a:endParaRPr lang="tr-TR" dirty="0" smtClean="0"/>
          </a:p>
        </p:txBody>
      </p:sp>
      <p:sp>
        <p:nvSpPr>
          <p:cNvPr id="9" name="Dikdörtgen 8"/>
          <p:cNvSpPr/>
          <p:nvPr/>
        </p:nvSpPr>
        <p:spPr>
          <a:xfrm>
            <a:off x="5775158" y="225996"/>
            <a:ext cx="4793381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Denge ve koordinasyon sorunları</a:t>
            </a:r>
            <a:r>
              <a:rPr lang="tr-TR" dirty="0" smtClean="0"/>
              <a:t>, ağrı bölgesi sayısı arttıkça belirgin biçimde yükselmiş</a:t>
            </a:r>
          </a:p>
          <a:p>
            <a:pPr marL="825500" indent="-285750">
              <a:buFont typeface="Wingdings" panose="05000000000000000000" pitchFamily="2" charset="2"/>
              <a:buChar char="ü"/>
            </a:pPr>
            <a:r>
              <a:rPr lang="tr-TR" dirty="0" smtClean="0"/>
              <a:t>0 bölge: %6,6</a:t>
            </a:r>
          </a:p>
          <a:p>
            <a:pPr marL="825500" indent="-285750">
              <a:buFont typeface="Wingdings" panose="05000000000000000000" pitchFamily="2" charset="2"/>
              <a:buChar char="ü"/>
            </a:pPr>
            <a:r>
              <a:rPr lang="tr-TR" dirty="0" smtClean="0"/>
              <a:t>1 bölge: %11,6</a:t>
            </a:r>
          </a:p>
          <a:p>
            <a:pPr marL="825500" indent="-285750">
              <a:buFont typeface="Wingdings" panose="05000000000000000000" pitchFamily="2" charset="2"/>
              <a:buChar char="ü"/>
            </a:pPr>
            <a:r>
              <a:rPr lang="tr-TR" dirty="0" smtClean="0"/>
              <a:t>2 bölge: %17,7</a:t>
            </a:r>
          </a:p>
          <a:p>
            <a:pPr marL="825500" indent="-285750">
              <a:buFont typeface="Wingdings" panose="05000000000000000000" pitchFamily="2" charset="2"/>
              <a:buChar char="ü"/>
            </a:pPr>
            <a:r>
              <a:rPr lang="tr-TR" dirty="0" smtClean="0"/>
              <a:t>3 bölge: %25,0</a:t>
            </a:r>
          </a:p>
          <a:p>
            <a:pPr marL="825500" indent="-285750">
              <a:buFont typeface="Wingdings" panose="05000000000000000000" pitchFamily="2" charset="2"/>
              <a:buChar char="ü"/>
            </a:pPr>
            <a:r>
              <a:rPr lang="tr-TR" dirty="0" smtClean="0"/>
              <a:t>≥4 bölge: %41,4</a:t>
            </a:r>
            <a:endParaRPr lang="tr-TR" dirty="0"/>
          </a:p>
        </p:txBody>
      </p:sp>
      <p:pic>
        <p:nvPicPr>
          <p:cNvPr id="15363" name="Picture 3" descr="https://www.ncbi.nlm.nih.gov/corecgi/tileshop/tileshop.fcgi?p=PMC3&amp;id=88235&amp;s=48&amp;r=1&amp;c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67" y="2805200"/>
            <a:ext cx="5058369" cy="378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404261" y="120751"/>
            <a:ext cx="35601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b="1" dirty="0" smtClean="0"/>
              <a:t>Ağrı ve Düşme</a:t>
            </a:r>
            <a:endParaRPr lang="tr-TR" sz="4400" b="1" dirty="0"/>
          </a:p>
        </p:txBody>
      </p:sp>
      <p:sp>
        <p:nvSpPr>
          <p:cNvPr id="12" name="6-Noktalı Yıldız 11"/>
          <p:cNvSpPr/>
          <p:nvPr/>
        </p:nvSpPr>
        <p:spPr>
          <a:xfrm>
            <a:off x="6461821" y="1066801"/>
            <a:ext cx="4939016" cy="53340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b="1" dirty="0" smtClean="0"/>
              <a:t>Ağrı yaşayan yaşlı bireylerde</a:t>
            </a:r>
            <a:r>
              <a:rPr lang="tr-TR" sz="2200" dirty="0" smtClean="0"/>
              <a:t>, düşme ile ilişkili olumsuz sonuçların </a:t>
            </a:r>
            <a:r>
              <a:rPr lang="tr-TR" sz="2200" b="1" dirty="0" smtClean="0"/>
              <a:t>ağrısı olmayanlara göre belirgin biçimde daha yaygın</a:t>
            </a:r>
            <a:r>
              <a:rPr lang="tr-TR" sz="2200" dirty="0" smtClean="0"/>
              <a:t> olduğu bulunmuştur.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17067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3330" y="1975474"/>
            <a:ext cx="272331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dirty="0" smtClean="0"/>
              <a:t>71 yaş ve üzeri 307 yetişkin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4388547" y="714277"/>
            <a:ext cx="4314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Yaşlı Erişkinlerde 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Kronik Kas-İskelet Ağrısı ve Ayak Tepki Süresi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/>
          <p:nvPr/>
        </p:nvPicPr>
        <p:blipFill rotWithShape="1">
          <a:blip r:embed="rId2"/>
          <a:srcRect l="9196" t="38803" r="36961" b="22001"/>
          <a:stretch/>
        </p:blipFill>
        <p:spPr bwMode="auto">
          <a:xfrm>
            <a:off x="202644" y="188354"/>
            <a:ext cx="3955470" cy="1698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6135" y="2572247"/>
            <a:ext cx="805634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Basit ayak tepki süresi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yanıp sönen bir ışığa verilen </a:t>
            </a:r>
            <a:r>
              <a:rPr kumimoji="0" lang="tr-TR" altLang="tr-T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öz-seçimli ayak yanıt süresi,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Seçim tepki süresi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ise sensörlü yürüme matında </a:t>
            </a:r>
            <a:r>
              <a:rPr kumimoji="0" lang="tr-TR" altLang="tr-TR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ışığın yanıp söndüğü tarafa verilen yanıt süresi 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olarak ölçülmüştür.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56135" y="3661462"/>
            <a:ext cx="805634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Ağrı şiddeti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ve 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ağrının günlük yaşama etkisi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daha yavaş basit ayak tepki süresiyle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anlamlı biçimde ilişkili bulunmuş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Ağrı şiddeti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ve özellikle 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diz ağrısı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daha yavaş seçim tepki süresiyle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de anlamlı ilişki göstermiş</a:t>
            </a:r>
          </a:p>
        </p:txBody>
      </p:sp>
      <p:pic>
        <p:nvPicPr>
          <p:cNvPr id="13316" name="Picture 4" descr="https://www.ncbi.nlm.nih.gov/corecgi/tileshop/tileshop.fcgi?p=PMC3&amp;id=613224&amp;s=111&amp;r=1&amp;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383" y="341726"/>
            <a:ext cx="3218415" cy="6304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779646" y="5139891"/>
            <a:ext cx="7632834" cy="1376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mtClean="0"/>
              <a:t>Bu bulgular, </a:t>
            </a:r>
            <a:r>
              <a:rPr lang="tr-TR" b="1" smtClean="0"/>
              <a:t>kronik ağrının ayak tepki süresini yavaşlatabileceğini</a:t>
            </a:r>
            <a:r>
              <a:rPr lang="tr-TR" smtClean="0"/>
              <a:t> ve bunun da </a:t>
            </a:r>
            <a:r>
              <a:rPr lang="tr-TR" b="1" smtClean="0"/>
              <a:t>yaşlı erişkinlerde düşme riski açısından potansiyel bir tehlike</a:t>
            </a:r>
            <a:r>
              <a:rPr lang="tr-TR" smtClean="0"/>
              <a:t> oluşturabileceğini desteklemektedir.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52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/>
          <p:nvPr/>
        </p:nvPicPr>
        <p:blipFill rotWithShape="1">
          <a:blip r:embed="rId2"/>
          <a:srcRect l="8642" t="39196" r="31641" b="32047"/>
          <a:stretch/>
        </p:blipFill>
        <p:spPr bwMode="auto">
          <a:xfrm>
            <a:off x="197684" y="121294"/>
            <a:ext cx="5500472" cy="21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0170" y="2403196"/>
            <a:ext cx="443198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70 yaş ve üzeri 749 yetişkin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18 ay boyunca her ay düşmelerini bildirmiştir.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50170" y="3327597"/>
            <a:ext cx="837406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İzlem süresince toplam </a:t>
            </a:r>
            <a:r>
              <a:rPr kumimoji="0" lang="tr-TR" altLang="tr-T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1029 düşme</a:t>
            </a: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kaydedilmiştir.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İki veya daha fazla eklem bölgesinde ağrı bildiren katılımcılar</a:t>
            </a:r>
            <a:r>
              <a:rPr kumimoji="0" lang="tr-TR" altLang="tr-T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tr-TR" altLang="tr-T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daha fazla düşme 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18612" y="4292623"/>
            <a:ext cx="694471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Yaşa göre düzeltilmiş düşme oranları (kişi-yıl başına):</a:t>
            </a:r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b="1" dirty="0" smtClean="0"/>
              <a:t>≥2 ağrılı bölge:</a:t>
            </a:r>
            <a:r>
              <a:rPr lang="tr-TR" dirty="0" smtClean="0"/>
              <a:t> 1.18 (95% CI, 1.13–1.23)</a:t>
            </a:r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b="1" dirty="0" smtClean="0"/>
              <a:t>Tek ağrılı bölge:</a:t>
            </a:r>
            <a:r>
              <a:rPr lang="tr-TR" dirty="0" smtClean="0"/>
              <a:t> 0.90 (95% CI, 0.87–0.92)</a:t>
            </a:r>
          </a:p>
          <a:p>
            <a:pPr marL="641350" indent="-285750">
              <a:buFont typeface="Wingdings" panose="05000000000000000000" pitchFamily="2" charset="2"/>
              <a:buChar char="ü"/>
            </a:pPr>
            <a:r>
              <a:rPr lang="tr-TR" b="1" dirty="0" smtClean="0"/>
              <a:t>Ağrısız grup:</a:t>
            </a:r>
            <a:r>
              <a:rPr lang="tr-TR" dirty="0" smtClean="0"/>
              <a:t> 0.78 (95% CI, 0.74–0.81)</a:t>
            </a:r>
          </a:p>
        </p:txBody>
      </p:sp>
      <p:pic>
        <p:nvPicPr>
          <p:cNvPr id="14341" name="Picture 5" descr="https://www.ncbi.nlm.nih.gov/corecgi/tileshop/tileshop.fcgi?p=PMC3&amp;id=548828&amp;s=22&amp;r=1&amp;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547" y="270474"/>
            <a:ext cx="5484362" cy="25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250170" y="5811647"/>
            <a:ext cx="66078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Ağrının </a:t>
            </a:r>
            <a:r>
              <a:rPr lang="tr-TR" b="1" dirty="0" smtClean="0"/>
              <a:t>şiddeti</a:t>
            </a:r>
            <a:r>
              <a:rPr lang="tr-TR" dirty="0" smtClean="0"/>
              <a:t> ve </a:t>
            </a:r>
            <a:r>
              <a:rPr lang="tr-TR" b="1" dirty="0" smtClean="0"/>
              <a:t>günlük aktiviteleri engelleme düzeyi </a:t>
            </a:r>
            <a:r>
              <a:rPr lang="tr-TR" dirty="0" smtClean="0"/>
              <a:t>de daha yüksek düşme oranlarıyla ilişkili</a:t>
            </a:r>
          </a:p>
        </p:txBody>
      </p:sp>
      <p:sp>
        <p:nvSpPr>
          <p:cNvPr id="12" name="6-Noktalı Yıldız 11"/>
          <p:cNvSpPr/>
          <p:nvPr/>
        </p:nvSpPr>
        <p:spPr>
          <a:xfrm>
            <a:off x="7161196" y="1956090"/>
            <a:ext cx="4350618" cy="467306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Kronik ağrı, </a:t>
            </a:r>
            <a:r>
              <a:rPr lang="tr-TR" b="1" dirty="0" smtClean="0"/>
              <a:t>ağrılı bölge sayısı, şiddeti</a:t>
            </a:r>
            <a:r>
              <a:rPr lang="tr-TR" dirty="0" smtClean="0"/>
              <a:t> ve </a:t>
            </a:r>
            <a:r>
              <a:rPr lang="tr-TR" b="1" dirty="0" smtClean="0"/>
              <a:t>günlük yaşam aktiviteleri üzerindeki etkisi</a:t>
            </a:r>
            <a:r>
              <a:rPr lang="tr-TR" dirty="0" smtClean="0"/>
              <a:t> açısından değerlendirildiğinde, </a:t>
            </a:r>
            <a:r>
              <a:rPr lang="tr-TR" b="1" dirty="0" smtClean="0"/>
              <a:t>yaşlı bireylerde düşme riskinin artışıyla anlamlı biçimde ilişkilidir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90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/>
          <p:nvPr/>
        </p:nvPicPr>
        <p:blipFill rotWithShape="1">
          <a:blip r:embed="rId2"/>
          <a:srcRect l="9417" t="39000" r="31309" b="25152"/>
          <a:stretch/>
        </p:blipFill>
        <p:spPr bwMode="auto">
          <a:xfrm>
            <a:off x="451017" y="1197946"/>
            <a:ext cx="5759115" cy="2327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468430" y="3866345"/>
            <a:ext cx="6096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tr-TR" dirty="0"/>
              <a:t>Toplam 17 gözlemsel </a:t>
            </a:r>
            <a:r>
              <a:rPr lang="tr-TR" dirty="0" smtClean="0"/>
              <a:t>çalışma</a:t>
            </a:r>
          </a:p>
          <a:p>
            <a:r>
              <a:rPr lang="tr-TR" dirty="0" smtClean="0"/>
              <a:t>33,600 katılımcı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468430" y="4841014"/>
            <a:ext cx="6096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tr-TR" dirty="0"/>
              <a:t>Kronik ağrı yaşayan yaşlı bireylerde </a:t>
            </a:r>
            <a:r>
              <a:rPr lang="tr-TR" dirty="0" err="1"/>
              <a:t>sarkopeni</a:t>
            </a:r>
            <a:r>
              <a:rPr lang="tr-TR" dirty="0"/>
              <a:t> </a:t>
            </a:r>
            <a:r>
              <a:rPr lang="tr-TR" dirty="0" err="1"/>
              <a:t>prevalansı</a:t>
            </a:r>
            <a:r>
              <a:rPr lang="tr-TR" dirty="0"/>
              <a:t> yaklaşık </a:t>
            </a:r>
            <a:r>
              <a:rPr lang="tr-TR" b="1" dirty="0"/>
              <a:t>%11</a:t>
            </a:r>
            <a:r>
              <a:rPr lang="tr-TR" dirty="0"/>
              <a:t> (0,11; %95 CI 0,08–0,18)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51017" y="5812488"/>
            <a:ext cx="6096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tr-TR" b="1" dirty="0" smtClean="0"/>
              <a:t>Kronik </a:t>
            </a:r>
            <a:r>
              <a:rPr lang="tr-TR" b="1" dirty="0"/>
              <a:t>ağrı yaşayan yaşlı bireylerde </a:t>
            </a:r>
            <a:r>
              <a:rPr lang="tr-TR" b="1" dirty="0" err="1"/>
              <a:t>sarkopeni</a:t>
            </a:r>
            <a:r>
              <a:rPr lang="tr-TR" b="1" dirty="0"/>
              <a:t> gelişme olasılığı, ağrı yaşamayanlara kıyasla %52 daha yüksek </a:t>
            </a:r>
          </a:p>
        </p:txBody>
      </p:sp>
      <p:pic>
        <p:nvPicPr>
          <p:cNvPr id="9" name="Resim 8"/>
          <p:cNvPicPr/>
          <p:nvPr/>
        </p:nvPicPr>
        <p:blipFill rotWithShape="1">
          <a:blip r:embed="rId3"/>
          <a:srcRect l="17394" t="34666" r="21560" b="24168"/>
          <a:stretch/>
        </p:blipFill>
        <p:spPr bwMode="auto">
          <a:xfrm>
            <a:off x="7161196" y="1053030"/>
            <a:ext cx="4563211" cy="2392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sim 9"/>
          <p:cNvPicPr/>
          <p:nvPr/>
        </p:nvPicPr>
        <p:blipFill rotWithShape="1">
          <a:blip r:embed="rId4"/>
          <a:srcRect l="17727" t="36243" r="21892" b="25546"/>
          <a:stretch/>
        </p:blipFill>
        <p:spPr bwMode="auto">
          <a:xfrm>
            <a:off x="7161196" y="3791275"/>
            <a:ext cx="4515284" cy="219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567890" y="358789"/>
            <a:ext cx="43937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 smtClean="0"/>
              <a:t>Ağrı ve </a:t>
            </a:r>
            <a:r>
              <a:rPr lang="tr-TR" sz="4400" b="1" dirty="0" err="1" smtClean="0"/>
              <a:t>Sarkopeni</a:t>
            </a:r>
            <a:r>
              <a:rPr lang="tr-TR" sz="4400" b="1" dirty="0" smtClean="0"/>
              <a:t> </a:t>
            </a:r>
            <a:endParaRPr lang="tr-TR" sz="4400" b="1" dirty="0"/>
          </a:p>
        </p:txBody>
      </p:sp>
    </p:spTree>
    <p:extLst>
      <p:ext uri="{BB962C8B-B14F-4D97-AF65-F5344CB8AC3E}">
        <p14:creationId xmlns:p14="http://schemas.microsoft.com/office/powerpoint/2010/main" val="20108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Ağrı Fizyolojisine Genel Bakış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6274469" y="3076465"/>
            <a:ext cx="5667160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u="sng" dirty="0" smtClean="0">
                <a:solidFill>
                  <a:srgbClr val="0070C0"/>
                </a:solidFill>
              </a:rPr>
              <a:t>Bu süreç üç temel aşamadan oluşur: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tr-TR" sz="2000" b="1" dirty="0" err="1" smtClean="0"/>
              <a:t>Transdüksiyon</a:t>
            </a:r>
            <a:r>
              <a:rPr lang="tr-TR" sz="2000" b="1" dirty="0" smtClean="0"/>
              <a:t>:</a:t>
            </a:r>
            <a:r>
              <a:rPr lang="tr-TR" sz="2000" dirty="0" smtClean="0"/>
              <a:t> </a:t>
            </a:r>
            <a:r>
              <a:rPr lang="tr-TR" sz="2000" dirty="0" err="1" smtClean="0"/>
              <a:t>Nosiseptörlerin</a:t>
            </a:r>
            <a:r>
              <a:rPr lang="tr-TR" sz="2000" dirty="0" smtClean="0"/>
              <a:t> (ağrı reseptörleri) uyarılması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tr-TR" sz="2000" b="1" dirty="0" smtClean="0"/>
              <a:t>İletim:</a:t>
            </a:r>
            <a:r>
              <a:rPr lang="tr-TR" sz="2000" dirty="0" smtClean="0"/>
              <a:t> </a:t>
            </a:r>
            <a:r>
              <a:rPr lang="tr-TR" sz="2000" dirty="0" err="1" smtClean="0"/>
              <a:t>Periferik</a:t>
            </a:r>
            <a:r>
              <a:rPr lang="tr-TR" sz="2000" dirty="0" smtClean="0"/>
              <a:t> sinirlerden omuriliğe, oradan da beyne sinyal iletimi</a:t>
            </a:r>
          </a:p>
          <a:p>
            <a:pPr marL="358775" lvl="1" indent="-285750">
              <a:buFont typeface="Arial" panose="020B0604020202020204" pitchFamily="34" charset="0"/>
              <a:buChar char="•"/>
            </a:pPr>
            <a:r>
              <a:rPr lang="tr-TR" sz="2000" b="1" dirty="0" smtClean="0"/>
              <a:t>Modülasyon ve Algı:</a:t>
            </a:r>
            <a:r>
              <a:rPr lang="tr-TR" sz="2000" dirty="0" smtClean="0"/>
              <a:t> Sinyalin beyin tarafından değerlendirilip ağrı hissine dönüşmesi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770823" y="1836830"/>
            <a:ext cx="105156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Ağrı, </a:t>
            </a:r>
            <a:r>
              <a:rPr lang="tr-TR" sz="2000" dirty="0" err="1" smtClean="0"/>
              <a:t>periferik</a:t>
            </a:r>
            <a:r>
              <a:rPr lang="tr-TR" sz="2000" dirty="0" smtClean="0"/>
              <a:t> sinir uçlarından başlayıp santral sinir sistemine (SSS) iletilen </a:t>
            </a:r>
            <a:r>
              <a:rPr lang="tr-TR" sz="2000" b="1" dirty="0" smtClean="0"/>
              <a:t>karmaşık bir </a:t>
            </a:r>
            <a:r>
              <a:rPr lang="tr-TR" sz="2000" b="1" dirty="0" err="1" smtClean="0"/>
              <a:t>nörofizyolojik</a:t>
            </a:r>
            <a:r>
              <a:rPr lang="tr-TR" sz="2000" b="1" dirty="0" smtClean="0"/>
              <a:t> süreçtir</a:t>
            </a:r>
            <a:r>
              <a:rPr lang="tr-TR" sz="2000" dirty="0" smtClean="0"/>
              <a:t>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5" y="2897641"/>
            <a:ext cx="5588934" cy="29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9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9527" t="38211" r="31863" b="31062"/>
          <a:stretch/>
        </p:blipFill>
        <p:spPr bwMode="auto">
          <a:xfrm>
            <a:off x="392911" y="235074"/>
            <a:ext cx="5964346" cy="250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487485" y="2934607"/>
            <a:ext cx="319702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2000" dirty="0" err="1" smtClean="0"/>
              <a:t>Sarkopeni</a:t>
            </a:r>
            <a:r>
              <a:rPr lang="tr-TR" sz="2000" dirty="0" smtClean="0"/>
              <a:t> </a:t>
            </a:r>
            <a:r>
              <a:rPr lang="tr-TR" sz="2000" dirty="0"/>
              <a:t>olmayan 5.568 </a:t>
            </a:r>
            <a:r>
              <a:rPr lang="tr-TR" sz="2000" dirty="0" smtClean="0"/>
              <a:t>kişi</a:t>
            </a:r>
          </a:p>
          <a:p>
            <a:r>
              <a:rPr lang="tr-TR" sz="2000" dirty="0" smtClean="0"/>
              <a:t>4 </a:t>
            </a:r>
            <a:r>
              <a:rPr lang="tr-TR" sz="2000" dirty="0"/>
              <a:t>yıllık takip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1799" y="3909371"/>
            <a:ext cx="732845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Başlangıçta ağrı varlığı olanların, ağrısız olanlara kıyasla </a:t>
            </a:r>
            <a:r>
              <a:rPr kumimoji="0" lang="tr-TR" altLang="tr-T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sarcopeni</a:t>
            </a:r>
            <a:r>
              <a:rPr kumimoji="0" lang="tr-TR" altLang="tr-T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gelişme riski 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OR = 1,33 (95% CI 1,08–1,65) olarak bulunmuş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Çok bölgeli ağrı (</a:t>
            </a:r>
            <a:r>
              <a:rPr kumimoji="0" lang="tr-TR" alt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multisite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alt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pain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): OR = 1,44 (95% CI 1,15–1,80)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Ağrının devamlılığı (</a:t>
            </a:r>
            <a:r>
              <a:rPr kumimoji="0" lang="tr-TR" alt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persistent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r-TR" altLang="tr-T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pain</a:t>
            </a: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): OR = 1,63 (95% CI 1,23–2,14)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tr-TR" altLang="tr-T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Çok bölgeli ve devamlı ağrı varlığı: OR = 1,59 (95% CI 1,19–2,11)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b="52326"/>
          <a:stretch/>
        </p:blipFill>
        <p:spPr>
          <a:xfrm>
            <a:off x="7917239" y="604373"/>
            <a:ext cx="3635404" cy="607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2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04261" y="297748"/>
            <a:ext cx="11276798" cy="1325563"/>
          </a:xfrm>
        </p:spPr>
        <p:txBody>
          <a:bodyPr/>
          <a:lstStyle/>
          <a:p>
            <a:r>
              <a:rPr lang="tr-TR" b="1" dirty="0" err="1" smtClean="0"/>
              <a:t>Mortalite</a:t>
            </a:r>
            <a:r>
              <a:rPr lang="tr-TR" b="1" dirty="0" smtClean="0"/>
              <a:t> ve Kronik Ağrı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5188" y="1868847"/>
            <a:ext cx="5437472" cy="341051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tr-TR" dirty="0"/>
              <a:t>K</a:t>
            </a:r>
            <a:r>
              <a:rPr lang="tr-TR" dirty="0" smtClean="0"/>
              <a:t>ronik ağrı bildiren bireylerin </a:t>
            </a:r>
            <a:r>
              <a:rPr lang="tr-TR" dirty="0" err="1" smtClean="0"/>
              <a:t>prevalansının</a:t>
            </a:r>
            <a:r>
              <a:rPr lang="tr-TR" dirty="0" smtClean="0"/>
              <a:t>, yaşla birlikte </a:t>
            </a:r>
            <a:r>
              <a:rPr lang="tr-TR" b="1" dirty="0" smtClean="0"/>
              <a:t>neredeyse doğrusal bir artış</a:t>
            </a:r>
            <a:r>
              <a:rPr lang="tr-TR" dirty="0" smtClean="0"/>
              <a:t> gösterdiği belirtilmiştir.</a:t>
            </a:r>
          </a:p>
          <a:p>
            <a:r>
              <a:rPr lang="tr-TR" dirty="0" smtClean="0"/>
              <a:t>Bununla birlikte, </a:t>
            </a:r>
            <a:r>
              <a:rPr lang="tr-TR" b="1" dirty="0" smtClean="0"/>
              <a:t>paradoksal biçimde</a:t>
            </a:r>
            <a:r>
              <a:rPr lang="tr-TR" dirty="0" smtClean="0"/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kesitsel</a:t>
            </a:r>
            <a:r>
              <a:rPr lang="tr-TR" dirty="0" smtClean="0">
                <a:solidFill>
                  <a:srgbClr val="FF0000"/>
                </a:solidFill>
              </a:rPr>
              <a:t> çalışmalarda </a:t>
            </a:r>
            <a:r>
              <a:rPr lang="tr-TR" dirty="0" smtClean="0"/>
              <a:t>kronik ağrı </a:t>
            </a:r>
            <a:r>
              <a:rPr lang="tr-TR" dirty="0" err="1" smtClean="0"/>
              <a:t>prevalansının</a:t>
            </a:r>
            <a:r>
              <a:rPr lang="tr-TR" dirty="0" smtClean="0"/>
              <a:t> genellikle </a:t>
            </a:r>
            <a:r>
              <a:rPr lang="tr-TR" b="1" dirty="0" smtClean="0"/>
              <a:t>60 yaş civarında zirveye ulaştığı</a:t>
            </a:r>
            <a:r>
              <a:rPr lang="tr-TR" dirty="0" smtClean="0"/>
              <a:t> ve sonrasında azalma eğilimi gösterdiği bildirilmiştir. </a:t>
            </a:r>
            <a:endParaRPr lang="tr-TR" dirty="0"/>
          </a:p>
        </p:txBody>
      </p:sp>
      <p:pic>
        <p:nvPicPr>
          <p:cNvPr id="17410" name="Picture 2" descr="https://www.ncbi.nlm.nih.gov/corecgi/tileshop/tileshop.fcgi?p=PMC3&amp;id=418537&amp;s=85&amp;r=1&amp;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664" y="1623311"/>
            <a:ext cx="5188033" cy="41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9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17583" y="2997141"/>
            <a:ext cx="737954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b="1" dirty="0" smtClean="0"/>
              <a:t>ABD </a:t>
            </a:r>
            <a:r>
              <a:rPr lang="tr-TR" sz="2400" b="1" dirty="0" err="1" smtClean="0"/>
              <a:t>Health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and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Retirement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Study</a:t>
            </a:r>
            <a:r>
              <a:rPr lang="tr-TR" sz="2400" b="1" dirty="0" smtClean="0"/>
              <a:t> (HRS)</a:t>
            </a:r>
            <a:r>
              <a:rPr lang="tr-TR" sz="2400" dirty="0" smtClean="0"/>
              <a:t> verileri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 smtClean="0"/>
              <a:t>1998–2010 yılları arasında toplanan </a:t>
            </a:r>
            <a:r>
              <a:rPr lang="tr-TR" sz="2400" b="1" dirty="0" smtClean="0"/>
              <a:t>7 yıllık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b="1" dirty="0" smtClean="0"/>
              <a:t>n = 19.776</a:t>
            </a:r>
            <a:endParaRPr lang="tr-TR" sz="2400" dirty="0" smtClean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88" y="421230"/>
            <a:ext cx="9176405" cy="218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ikdörtgen 3"/>
          <p:cNvSpPr/>
          <p:nvPr/>
        </p:nvSpPr>
        <p:spPr>
          <a:xfrm>
            <a:off x="2101601" y="4497752"/>
            <a:ext cx="621150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400" b="1" dirty="0" smtClean="0"/>
              <a:t>Kronik ağrı </a:t>
            </a:r>
            <a:r>
              <a:rPr lang="tr-TR" sz="2400" b="1" dirty="0" err="1" smtClean="0"/>
              <a:t>prevalansı</a:t>
            </a:r>
            <a:r>
              <a:rPr lang="tr-TR" sz="2400" b="1" dirty="0" smtClean="0"/>
              <a:t> yüksek</a:t>
            </a:r>
            <a:r>
              <a:rPr lang="tr-TR" sz="2400" dirty="0" smtClean="0"/>
              <a:t> bulunmuştur: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sz="2400" dirty="0" smtClean="0"/>
              <a:t>Başlangıçta %27,3,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tr-TR" sz="2400" dirty="0" smtClean="0"/>
              <a:t>İzleyen yıllarda %36,6’ya yükselmiştir.</a:t>
            </a:r>
          </a:p>
        </p:txBody>
      </p:sp>
    </p:spTree>
    <p:extLst>
      <p:ext uri="{BB962C8B-B14F-4D97-AF65-F5344CB8AC3E}">
        <p14:creationId xmlns:p14="http://schemas.microsoft.com/office/powerpoint/2010/main" val="290925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797177" y="4249061"/>
            <a:ext cx="4772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84" y="264964"/>
            <a:ext cx="6263169" cy="608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6691299" y="893774"/>
            <a:ext cx="535485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/>
            <a:r>
              <a:rPr lang="tr-TR" sz="2000" b="1" dirty="0" smtClean="0"/>
              <a:t>Cinsiyet</a:t>
            </a:r>
            <a:r>
              <a:rPr lang="tr-TR" sz="2000" dirty="0" smtClean="0"/>
              <a:t>, </a:t>
            </a:r>
            <a:r>
              <a:rPr lang="tr-TR" sz="2000" b="1" dirty="0" smtClean="0"/>
              <a:t>eğitim düzeyi</a:t>
            </a:r>
            <a:r>
              <a:rPr lang="tr-TR" sz="2000" dirty="0" smtClean="0"/>
              <a:t> ve </a:t>
            </a:r>
            <a:r>
              <a:rPr lang="tr-TR" sz="2000" b="1" dirty="0" smtClean="0"/>
              <a:t>varlık </a:t>
            </a:r>
            <a:r>
              <a:rPr lang="tr-TR" sz="2000" dirty="0" smtClean="0"/>
              <a:t>açısından </a:t>
            </a:r>
            <a:r>
              <a:rPr lang="tr-TR" sz="2000" b="1" dirty="0" smtClean="0"/>
              <a:t>son derece belirgin ağrı farklılıkları</a:t>
            </a:r>
            <a:r>
              <a:rPr lang="tr-TR" sz="2000" dirty="0" smtClean="0"/>
              <a:t> göstermiştir.</a:t>
            </a:r>
          </a:p>
          <a:p>
            <a:pPr marL="0" lvl="1"/>
            <a:r>
              <a:rPr lang="tr-TR" sz="2000" dirty="0" smtClean="0"/>
              <a:t>Bu eşitsizlikler çoğunlukla </a:t>
            </a:r>
            <a:r>
              <a:rPr lang="tr-TR" sz="2000" b="1" dirty="0" smtClean="0"/>
              <a:t>başlangıç düzeyinde </a:t>
            </a:r>
            <a:r>
              <a:rPr lang="tr-TR" sz="2000" dirty="0" smtClean="0"/>
              <a:t>ortaya çıkmaktadır.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6691298" y="2415281"/>
            <a:ext cx="535485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dirty="0"/>
              <a:t>S</a:t>
            </a:r>
            <a:r>
              <a:rPr lang="tr-TR" sz="2000" b="1" dirty="0" smtClean="0"/>
              <a:t>iyah bireylerin beyazlara kıyasla avantajlı</a:t>
            </a:r>
            <a:r>
              <a:rPr lang="tr-TR" sz="2000" dirty="0" smtClean="0"/>
              <a:t> olduğu gözlenmiştir.</a:t>
            </a:r>
          </a:p>
        </p:txBody>
      </p:sp>
      <p:sp>
        <p:nvSpPr>
          <p:cNvPr id="8" name="6-Noktalı Yıldız 7"/>
          <p:cNvSpPr/>
          <p:nvPr/>
        </p:nvSpPr>
        <p:spPr>
          <a:xfrm>
            <a:off x="7132320" y="3070460"/>
            <a:ext cx="4514248" cy="351322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/>
              <a:t>Ağrı düzeyleri, ilerleyen on yıl içinde ölüm olasılığını öngörmektedir.</a:t>
            </a:r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16540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23" y="1457375"/>
            <a:ext cx="5000625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ikdörtgen 4"/>
          <p:cNvSpPr/>
          <p:nvPr/>
        </p:nvSpPr>
        <p:spPr>
          <a:xfrm>
            <a:off x="6377038" y="2073392"/>
            <a:ext cx="539465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Bu çalışma, kronik ağrı araştırmalarında </a:t>
            </a:r>
            <a:r>
              <a:rPr lang="tr-TR" sz="2000" b="1" dirty="0" smtClean="0"/>
              <a:t>yaş, cinsiyet ve sosyoekonomik statünün</a:t>
            </a:r>
            <a:r>
              <a:rPr lang="tr-TR" sz="2000" dirty="0" smtClean="0"/>
              <a:t> en güçlü belirleyiciler</a:t>
            </a:r>
            <a:endParaRPr lang="tr-TR" sz="2000" dirty="0"/>
          </a:p>
        </p:txBody>
      </p:sp>
      <p:sp>
        <p:nvSpPr>
          <p:cNvPr id="6" name="Dikdörtgen 5"/>
          <p:cNvSpPr/>
          <p:nvPr/>
        </p:nvSpPr>
        <p:spPr>
          <a:xfrm>
            <a:off x="6377038" y="3321957"/>
            <a:ext cx="5394659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Ayrıca, kronik ağrının </a:t>
            </a:r>
            <a:r>
              <a:rPr lang="tr-TR" sz="2000" b="1" dirty="0" err="1" smtClean="0"/>
              <a:t>mortalite</a:t>
            </a:r>
            <a:r>
              <a:rPr lang="tr-TR" sz="2000" b="1" dirty="0" smtClean="0"/>
              <a:t> için bağımsız bir öngörücü değişken</a:t>
            </a:r>
            <a:r>
              <a:rPr lang="tr-TR" sz="2000" dirty="0" smtClean="0"/>
              <a:t> olabileceğini güçlü biçimde desteklemektedir.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72207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19235" y="2360037"/>
            <a:ext cx="507572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dirty="0" smtClean="0"/>
              <a:t>500.000 kişi (yaş aralığı: 40–69 yıl)</a:t>
            </a:r>
          </a:p>
          <a:p>
            <a:r>
              <a:rPr lang="tr-TR" dirty="0"/>
              <a:t>K</a:t>
            </a:r>
            <a:r>
              <a:rPr lang="tr-TR" dirty="0" smtClean="0"/>
              <a:t>ronik yaygın ağrı grubu</a:t>
            </a:r>
          </a:p>
          <a:p>
            <a:r>
              <a:rPr lang="tr-TR" dirty="0" smtClean="0"/>
              <a:t>Kronik ağrısı olmayan katılımcılar kontrol grubu</a:t>
            </a:r>
          </a:p>
          <a:p>
            <a:r>
              <a:rPr lang="tr-TR" b="1" dirty="0"/>
              <a:t>T</a:t>
            </a:r>
            <a:r>
              <a:rPr lang="tr-TR" b="1" dirty="0" smtClean="0"/>
              <a:t>akip süresi </a:t>
            </a:r>
            <a:r>
              <a:rPr lang="tr-TR" dirty="0" smtClean="0"/>
              <a:t>yaklaşık 7–9 yıl</a:t>
            </a:r>
          </a:p>
        </p:txBody>
      </p:sp>
      <p:pic>
        <p:nvPicPr>
          <p:cNvPr id="5" name="Resim 4"/>
          <p:cNvPicPr/>
          <p:nvPr/>
        </p:nvPicPr>
        <p:blipFill rotWithShape="1">
          <a:blip r:embed="rId2"/>
          <a:srcRect l="9528" t="25015" r="35630" b="41107"/>
          <a:stretch/>
        </p:blipFill>
        <p:spPr bwMode="auto">
          <a:xfrm>
            <a:off x="179669" y="152768"/>
            <a:ext cx="5354856" cy="209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449177" y="3672512"/>
            <a:ext cx="924346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Kronik yaygın ağrı grubunda 7.130 katılımcı, belirgin düzeyde artmış </a:t>
            </a:r>
            <a:r>
              <a:rPr lang="tr-TR" b="1" dirty="0" err="1" smtClean="0">
                <a:solidFill>
                  <a:srgbClr val="FF0000"/>
                </a:solidFill>
              </a:rPr>
              <a:t>mortalite</a:t>
            </a:r>
            <a:r>
              <a:rPr lang="tr-TR" b="1" dirty="0" smtClean="0">
                <a:solidFill>
                  <a:srgbClr val="FF0000"/>
                </a:solidFill>
              </a:rPr>
              <a:t> riski göstermiştir</a:t>
            </a:r>
            <a:endParaRPr lang="tr-TR" dirty="0" smtClean="0"/>
          </a:p>
          <a:p>
            <a:pPr marL="452438" indent="355600">
              <a:buFont typeface="Wingdings" panose="05000000000000000000" pitchFamily="2" charset="2"/>
              <a:buChar char="ü"/>
            </a:pPr>
            <a:r>
              <a:rPr lang="tr-TR" dirty="0" smtClean="0"/>
              <a:t>Tüm nedenlere bağlı ölüm riski oranı (RR): 2.43 (95% CI: 2.17–2.72).</a:t>
            </a:r>
          </a:p>
          <a:p>
            <a:pPr marL="452438" indent="355600">
              <a:buFont typeface="Wingdings" panose="05000000000000000000" pitchFamily="2" charset="2"/>
              <a:buChar char="ü"/>
            </a:pPr>
            <a:r>
              <a:rPr lang="tr-TR" dirty="0" smtClean="0"/>
              <a:t>Spesifik ölüm nedenlerine göre artmış risk oranları:</a:t>
            </a:r>
          </a:p>
          <a:p>
            <a:pPr marL="452438" indent="355600">
              <a:buFont typeface="Wingdings" panose="05000000000000000000" pitchFamily="2" charset="2"/>
              <a:buChar char="ü"/>
            </a:pPr>
            <a:r>
              <a:rPr lang="tr-TR" dirty="0" smtClean="0"/>
              <a:t>Kanser kaynaklı ölüm: 1.73 (95% CI: 1.46–2.05)</a:t>
            </a:r>
          </a:p>
          <a:p>
            <a:pPr marL="452438" indent="355600">
              <a:buFont typeface="Wingdings" panose="05000000000000000000" pitchFamily="2" charset="2"/>
              <a:buChar char="ü"/>
            </a:pPr>
            <a:r>
              <a:rPr lang="tr-TR" dirty="0" err="1" smtClean="0"/>
              <a:t>Kardiyovasküler</a:t>
            </a:r>
            <a:r>
              <a:rPr lang="tr-TR" dirty="0" smtClean="0"/>
              <a:t> ölüm: 3.24 (95% CI: 2.55–4.11)</a:t>
            </a:r>
          </a:p>
          <a:p>
            <a:pPr marL="452438" indent="355600">
              <a:buFont typeface="Wingdings" panose="05000000000000000000" pitchFamily="2" charset="2"/>
              <a:buChar char="ü"/>
            </a:pPr>
            <a:r>
              <a:rPr lang="tr-TR" dirty="0" smtClean="0"/>
              <a:t>Solunumsal nedenler: 5.66 (95% CI: 4.00–8.03)</a:t>
            </a:r>
          </a:p>
          <a:p>
            <a:pPr marL="452438" indent="355600">
              <a:buFont typeface="Wingdings" panose="05000000000000000000" pitchFamily="2" charset="2"/>
              <a:buChar char="ü"/>
            </a:pPr>
            <a:r>
              <a:rPr lang="tr-TR" dirty="0" smtClean="0"/>
              <a:t>Diğer hastalık nedenli ölümler: 4.04 (95% CI: 3.05–5.34)</a:t>
            </a:r>
            <a:endParaRPr lang="tr-T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9235" y="5788364"/>
            <a:ext cx="1136422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Yaşam tarzı faktörleri — 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fiziksel </a:t>
            </a:r>
            <a:r>
              <a:rPr kumimoji="0" lang="tr-TR" altLang="tr-T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inaktivite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tr-TR" altLang="tr-T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obezite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sigara ve düşük diyet kalitesi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— bu riskin bir kısmını açıklamaktadır.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Ancak, bu faktörlerle düzeltme yapıldıktan sonra bile, 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ağrı bağımsız olarak artmış </a:t>
            </a:r>
            <a:r>
              <a:rPr kumimoji="0" lang="tr-TR" altLang="tr-T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mortaliteyle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ilişkili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kalmıştır.</a:t>
            </a:r>
          </a:p>
        </p:txBody>
      </p:sp>
      <p:sp>
        <p:nvSpPr>
          <p:cNvPr id="8" name="Oval 7"/>
          <p:cNvSpPr/>
          <p:nvPr/>
        </p:nvSpPr>
        <p:spPr>
          <a:xfrm>
            <a:off x="6934201" y="152768"/>
            <a:ext cx="4180113" cy="37443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/>
              <a:t>Diğer meta analizlerle birleştirildiğinde tüm nedenlere bağlı </a:t>
            </a:r>
            <a:r>
              <a:rPr lang="tr-TR" sz="2400" dirty="0" err="1" smtClean="0"/>
              <a:t>mortalite</a:t>
            </a:r>
            <a:r>
              <a:rPr lang="tr-TR" sz="2400" dirty="0" smtClean="0"/>
              <a:t> için OR = 1.59 (95% CI: 1.05–2.42)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64816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Sonuç olarak…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64581" y="1642321"/>
            <a:ext cx="8389219" cy="373460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tr-TR" dirty="0" smtClean="0"/>
              <a:t>Yaşlıda ağrı sık</a:t>
            </a:r>
          </a:p>
          <a:p>
            <a:r>
              <a:rPr lang="tr-TR" dirty="0" smtClean="0"/>
              <a:t>Ağrı depresyon, kaygı bozukluğu, sosyal izolasyon, kognitif bozukluk, fonksiyonellikte azalma, hareketsizlik, uyku bozulması, iştah ve kilo kaybı, uzamış hastane takiplerine ve artmış </a:t>
            </a:r>
            <a:r>
              <a:rPr lang="tr-TR" dirty="0" err="1" smtClean="0"/>
              <a:t>maaliyete</a:t>
            </a:r>
            <a:r>
              <a:rPr lang="tr-TR" dirty="0" smtClean="0"/>
              <a:t> de neden olmakta</a:t>
            </a:r>
          </a:p>
          <a:p>
            <a:r>
              <a:rPr lang="tr-TR" dirty="0" smtClean="0"/>
              <a:t>Yaşlılarda ağrıyı detaylı değerlendirmek oldukça önemli</a:t>
            </a:r>
          </a:p>
          <a:p>
            <a:r>
              <a:rPr lang="tr-TR" dirty="0" smtClean="0"/>
              <a:t>Tedavi planı çizmek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690688"/>
            <a:ext cx="2241096" cy="147648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80" y="3509622"/>
            <a:ext cx="2428380" cy="1367178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581625" y="5784783"/>
            <a:ext cx="5882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/>
              <a:t>Dinlediğiniz için teşekkür ederim…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18253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0567" y="616017"/>
            <a:ext cx="5755105" cy="1325563"/>
          </a:xfrm>
        </p:spPr>
        <p:txBody>
          <a:bodyPr/>
          <a:lstStyle/>
          <a:p>
            <a:r>
              <a:rPr lang="tr-TR" b="1" dirty="0" smtClean="0"/>
              <a:t>Yaşlanma ve Ağrı Algısı: Bozulan </a:t>
            </a:r>
            <a:r>
              <a:rPr lang="tr-TR" b="1" dirty="0" err="1" smtClean="0"/>
              <a:t>Nörofizyoloji</a:t>
            </a:r>
            <a:endParaRPr lang="tr-TR" b="1" dirty="0"/>
          </a:p>
        </p:txBody>
      </p:sp>
      <p:sp>
        <p:nvSpPr>
          <p:cNvPr id="4" name="Dikdörtgen 3"/>
          <p:cNvSpPr/>
          <p:nvPr/>
        </p:nvSpPr>
        <p:spPr>
          <a:xfrm>
            <a:off x="520567" y="2163601"/>
            <a:ext cx="6245993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err="1" smtClean="0"/>
              <a:t>Periferik</a:t>
            </a:r>
            <a:r>
              <a:rPr lang="tr-TR" sz="2000" b="1" dirty="0" smtClean="0"/>
              <a:t> sinir dejenerasyonu</a:t>
            </a:r>
            <a:r>
              <a:rPr lang="tr-TR" sz="2000" dirty="0" smtClean="0"/>
              <a:t> → Ağrı uyarılarının iletim hızı azalır.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/>
              <a:t>A-delta ve C liflerinde azalma</a:t>
            </a:r>
            <a:r>
              <a:rPr lang="tr-TR" sz="2000" dirty="0" smtClean="0"/>
              <a:t> → Akut ağrıya yanıt gecikir, ancak kronik ağrı hissi sürebilir.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/>
              <a:t>Beyin ve omurilikte </a:t>
            </a:r>
            <a:r>
              <a:rPr lang="tr-TR" sz="2000" b="1" dirty="0" err="1" smtClean="0"/>
              <a:t>nörotransmitter</a:t>
            </a:r>
            <a:r>
              <a:rPr lang="tr-TR" sz="2000" b="1" dirty="0" smtClean="0"/>
              <a:t> değişiklikleri</a:t>
            </a:r>
            <a:r>
              <a:rPr lang="tr-TR" sz="2000" dirty="0" smtClean="0"/>
              <a:t> (örneğin </a:t>
            </a:r>
            <a:r>
              <a:rPr lang="tr-TR" sz="2000" dirty="0" err="1" smtClean="0"/>
              <a:t>endorfin</a:t>
            </a:r>
            <a:r>
              <a:rPr lang="tr-TR" sz="2000" dirty="0" smtClean="0"/>
              <a:t>, </a:t>
            </a:r>
            <a:r>
              <a:rPr lang="tr-TR" sz="2000" dirty="0" err="1" smtClean="0"/>
              <a:t>serotonin</a:t>
            </a:r>
            <a:r>
              <a:rPr lang="tr-TR" sz="2000" dirty="0" smtClean="0"/>
              <a:t>, </a:t>
            </a:r>
            <a:r>
              <a:rPr lang="tr-TR" sz="2000" dirty="0" err="1" smtClean="0"/>
              <a:t>noradrenalin</a:t>
            </a:r>
            <a:r>
              <a:rPr lang="tr-TR" sz="2000" dirty="0" smtClean="0"/>
              <a:t> azalması) ağrı eşiğini değiştirir.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000" b="1" dirty="0" smtClean="0"/>
              <a:t>Ağrı algısında bozulma:</a:t>
            </a:r>
            <a:r>
              <a:rPr lang="tr-TR" sz="2000" dirty="0" smtClean="0"/>
              <a:t> Yaşlı bireylerde ağrı algısı azalabilir, </a:t>
            </a:r>
            <a:r>
              <a:rPr lang="tr-TR" sz="2000" b="1" dirty="0" smtClean="0"/>
              <a:t>ancak ağrı toleransı da azalır.</a:t>
            </a:r>
            <a:r>
              <a:rPr lang="tr-TR" sz="2000" dirty="0" smtClean="0"/>
              <a:t/>
            </a:r>
            <a:br>
              <a:rPr lang="tr-TR" sz="2000" dirty="0" smtClean="0"/>
            </a:br>
            <a:r>
              <a:rPr lang="tr-TR" sz="2000" dirty="0" smtClean="0"/>
              <a:t>→ </a:t>
            </a:r>
            <a:r>
              <a:rPr lang="tr-TR" sz="2000" b="1" dirty="0" smtClean="0">
                <a:solidFill>
                  <a:srgbClr val="FF0000"/>
                </a:solidFill>
              </a:rPr>
              <a:t>Bu nedenle bazı yaşlılar ağrıyı daha geç fark eder, ama daha zor </a:t>
            </a:r>
            <a:r>
              <a:rPr lang="tr-TR" sz="2000" b="1" dirty="0" err="1" smtClean="0">
                <a:solidFill>
                  <a:srgbClr val="FF0000"/>
                </a:solidFill>
              </a:rPr>
              <a:t>tolere</a:t>
            </a:r>
            <a:r>
              <a:rPr lang="tr-TR" sz="2000" b="1" dirty="0" smtClean="0">
                <a:solidFill>
                  <a:srgbClr val="FF0000"/>
                </a:solidFill>
              </a:rPr>
              <a:t> eder.</a:t>
            </a:r>
            <a:endParaRPr lang="tr-TR" sz="2000" b="1" dirty="0">
              <a:solidFill>
                <a:srgbClr val="FF0000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7" t="11368"/>
          <a:stretch/>
        </p:blipFill>
        <p:spPr>
          <a:xfrm>
            <a:off x="6901314" y="616017"/>
            <a:ext cx="5098582" cy="607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Ağrı Algısı</a:t>
            </a:r>
            <a:endParaRPr lang="tr-TR" b="1" dirty="0"/>
          </a:p>
        </p:txBody>
      </p:sp>
      <p:sp>
        <p:nvSpPr>
          <p:cNvPr id="4" name="Dikdörtgen 3"/>
          <p:cNvSpPr/>
          <p:nvPr/>
        </p:nvSpPr>
        <p:spPr>
          <a:xfrm>
            <a:off x="838199" y="1593974"/>
            <a:ext cx="1037523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Ağrı algısı; </a:t>
            </a:r>
            <a:r>
              <a:rPr lang="tr-TR" sz="2000" b="1" dirty="0" smtClean="0"/>
              <a:t>duyusal mekanizmalar</a:t>
            </a:r>
            <a:r>
              <a:rPr lang="tr-TR" sz="2000" dirty="0" smtClean="0"/>
              <a:t>, </a:t>
            </a:r>
            <a:r>
              <a:rPr lang="tr-TR" sz="2000" b="1" dirty="0" smtClean="0"/>
              <a:t>davranışsal etmenler</a:t>
            </a:r>
            <a:r>
              <a:rPr lang="tr-TR" sz="2000" dirty="0" smtClean="0"/>
              <a:t>, </a:t>
            </a:r>
            <a:r>
              <a:rPr lang="tr-TR" sz="2000" b="1" dirty="0" err="1" smtClean="0"/>
              <a:t>hormonal</a:t>
            </a:r>
            <a:r>
              <a:rPr lang="tr-TR" sz="2000" b="1" dirty="0" smtClean="0"/>
              <a:t> etkiler</a:t>
            </a:r>
            <a:r>
              <a:rPr lang="tr-TR" sz="2000" dirty="0" smtClean="0"/>
              <a:t> ve </a:t>
            </a:r>
            <a:r>
              <a:rPr lang="tr-TR" sz="2000" b="1" dirty="0" smtClean="0"/>
              <a:t>sosyal destek</a:t>
            </a:r>
            <a:r>
              <a:rPr lang="tr-TR" sz="2000" dirty="0" smtClean="0"/>
              <a:t> gibi faktörlerden etkilenebilir.</a:t>
            </a:r>
            <a:endParaRPr lang="tr-TR" sz="2000" dirty="0"/>
          </a:p>
        </p:txBody>
      </p:sp>
      <p:sp>
        <p:nvSpPr>
          <p:cNvPr id="5" name="Dikdörtgen 4"/>
          <p:cNvSpPr/>
          <p:nvPr/>
        </p:nvSpPr>
        <p:spPr>
          <a:xfrm>
            <a:off x="4668253" y="6595036"/>
            <a:ext cx="70168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Dagnino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APA,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Campos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MM.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Chronic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Pain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in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the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Elderly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: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Mechanisms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and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Perspectives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. Front Hum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Neurosci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. 2022 Mar 3;16:736688. </a:t>
            </a:r>
            <a:endParaRPr lang="tr-TR" sz="1000" dirty="0"/>
          </a:p>
        </p:txBody>
      </p:sp>
      <p:sp>
        <p:nvSpPr>
          <p:cNvPr id="6" name="Dikdörtgen 5"/>
          <p:cNvSpPr/>
          <p:nvPr/>
        </p:nvSpPr>
        <p:spPr>
          <a:xfrm>
            <a:off x="1039727" y="2463084"/>
            <a:ext cx="1011254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 smtClean="0"/>
              <a:t>Yaşlı bireyler, </a:t>
            </a:r>
            <a:r>
              <a:rPr lang="tr-TR" sz="2000" b="1" dirty="0" smtClean="0"/>
              <a:t>akut ağrıyı kronik ağrıya kıyasla daha iyi </a:t>
            </a:r>
            <a:r>
              <a:rPr lang="tr-TR" sz="2000" b="1" dirty="0" err="1" smtClean="0"/>
              <a:t>tolere</a:t>
            </a:r>
            <a:r>
              <a:rPr lang="tr-TR" sz="2000" b="1" dirty="0" smtClean="0"/>
              <a:t> eder.</a:t>
            </a:r>
            <a:r>
              <a:rPr lang="tr-TR" sz="2000" dirty="0" smtClean="0"/>
              <a:t> Bu durum, </a:t>
            </a:r>
            <a:r>
              <a:rPr lang="tr-TR" sz="2000" b="1" dirty="0" smtClean="0"/>
              <a:t>ağrının süresi</a:t>
            </a:r>
            <a:r>
              <a:rPr lang="tr-TR" sz="2000" dirty="0" smtClean="0"/>
              <a:t> ve </a:t>
            </a:r>
            <a:r>
              <a:rPr lang="tr-TR" sz="2000" b="1" dirty="0" smtClean="0"/>
              <a:t>kaynağı/</a:t>
            </a:r>
            <a:r>
              <a:rPr lang="tr-TR" sz="2000" b="1" dirty="0" err="1" smtClean="0"/>
              <a:t>etiolojisi</a:t>
            </a:r>
            <a:r>
              <a:rPr lang="tr-TR" sz="2000" dirty="0" smtClean="0"/>
              <a:t> açısından farklılıklarla ilişkili olabilir.</a:t>
            </a:r>
            <a:endParaRPr lang="tr-TR" sz="2000" dirty="0"/>
          </a:p>
        </p:txBody>
      </p:sp>
      <p:sp>
        <p:nvSpPr>
          <p:cNvPr id="7" name="Dikdörtgen 6"/>
          <p:cNvSpPr/>
          <p:nvPr/>
        </p:nvSpPr>
        <p:spPr>
          <a:xfrm>
            <a:off x="6294922" y="3882729"/>
            <a:ext cx="5476775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Bir sistematik derleme ve meta-analizde, </a:t>
            </a:r>
            <a:r>
              <a:rPr lang="tr-TR" sz="2000" b="1" dirty="0" smtClean="0"/>
              <a:t>60 yaş üzeri bireylerde</a:t>
            </a:r>
            <a:r>
              <a:rPr lang="tr-TR" sz="2000" dirty="0" smtClean="0"/>
              <a:t> ortalama </a:t>
            </a:r>
            <a:r>
              <a:rPr lang="tr-TR" sz="2000" b="1" dirty="0" smtClean="0"/>
              <a:t>ağrı eşiğinin genç bireylere göre anlamlı biçimde yüksek</a:t>
            </a:r>
            <a:r>
              <a:rPr lang="tr-TR" sz="20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b="1" dirty="0" smtClean="0"/>
              <a:t>Ağrı toleransı </a:t>
            </a:r>
            <a:r>
              <a:rPr lang="tr-TR" sz="2000" dirty="0" smtClean="0"/>
              <a:t>açısından genç ve yaşlı gruplar arasında istatistiksel olarak anlamlı fark bulunmasa da, eğilim farkın yaş lehine olduğunu göstermektedir</a:t>
            </a:r>
            <a:endParaRPr lang="tr-TR" sz="2000" dirty="0"/>
          </a:p>
        </p:txBody>
      </p:sp>
      <p:pic>
        <p:nvPicPr>
          <p:cNvPr id="8" name="Resim 7"/>
          <p:cNvPicPr/>
          <p:nvPr/>
        </p:nvPicPr>
        <p:blipFill rotWithShape="1">
          <a:blip r:embed="rId2"/>
          <a:srcRect l="21937" t="21272" r="21560" b="12941"/>
          <a:stretch/>
        </p:blipFill>
        <p:spPr bwMode="auto">
          <a:xfrm>
            <a:off x="106881" y="3373778"/>
            <a:ext cx="3238500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Resim 8"/>
          <p:cNvPicPr/>
          <p:nvPr/>
        </p:nvPicPr>
        <p:blipFill rotWithShape="1">
          <a:blip r:embed="rId3"/>
          <a:srcRect l="5318" t="29939" r="52027" b="17668"/>
          <a:stretch/>
        </p:blipFill>
        <p:spPr bwMode="auto">
          <a:xfrm>
            <a:off x="2741561" y="4479934"/>
            <a:ext cx="3284254" cy="2117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558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 rotWithShape="1">
          <a:blip r:embed="rId2"/>
          <a:srcRect l="19498" t="22257" r="24109" b="8607"/>
          <a:stretch/>
        </p:blipFill>
        <p:spPr bwMode="auto">
          <a:xfrm>
            <a:off x="235184" y="976617"/>
            <a:ext cx="6415873" cy="4759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4841508" y="6439301"/>
            <a:ext cx="70168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Dagnino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APA,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Campos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MM.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Chronic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Pain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in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the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Elderly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: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Mechanisms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and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Perspectives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. Front Hum </a:t>
            </a:r>
            <a:r>
              <a:rPr lang="tr-TR" sz="1000" b="0" i="0" dirty="0" err="1" smtClean="0">
                <a:solidFill>
                  <a:srgbClr val="1B1B1B"/>
                </a:solidFill>
                <a:effectLst/>
              </a:rPr>
              <a:t>Neurosci</a:t>
            </a:r>
            <a:r>
              <a:rPr lang="tr-TR" sz="1000" b="0" i="0" dirty="0" smtClean="0">
                <a:solidFill>
                  <a:srgbClr val="1B1B1B"/>
                </a:solidFill>
                <a:effectLst/>
              </a:rPr>
              <a:t>. 2022 Mar 3;16:736688. </a:t>
            </a:r>
            <a:endParaRPr lang="tr-TR" sz="1000" dirty="0"/>
          </a:p>
        </p:txBody>
      </p:sp>
      <p:sp>
        <p:nvSpPr>
          <p:cNvPr id="6" name="Dikdörtgen 5"/>
          <p:cNvSpPr/>
          <p:nvPr/>
        </p:nvSpPr>
        <p:spPr>
          <a:xfrm>
            <a:off x="6766559" y="692408"/>
            <a:ext cx="519122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/>
              <a:t>Bu yaş grubundaki bireyler, </a:t>
            </a:r>
            <a:r>
              <a:rPr lang="tr-TR" sz="2000" b="1" dirty="0"/>
              <a:t>ısıya bağlı ağrıya</a:t>
            </a:r>
            <a:r>
              <a:rPr lang="tr-TR" sz="2000" dirty="0"/>
              <a:t> karşı </a:t>
            </a:r>
            <a:r>
              <a:rPr lang="tr-TR" sz="2000" b="1" dirty="0"/>
              <a:t>azalmış duyarlılık</a:t>
            </a:r>
            <a:r>
              <a:rPr lang="tr-TR" sz="2000" dirty="0"/>
              <a:t>, buna karşılık </a:t>
            </a:r>
            <a:r>
              <a:rPr lang="tr-TR" sz="2000" b="1" dirty="0"/>
              <a:t>mekanik uyaranlarla oluşan ağrıya</a:t>
            </a:r>
            <a:r>
              <a:rPr lang="tr-TR" sz="2000" dirty="0"/>
              <a:t> karşı </a:t>
            </a:r>
            <a:r>
              <a:rPr lang="tr-TR" sz="2000" b="1" dirty="0"/>
              <a:t>artmış duyarlılık</a:t>
            </a:r>
            <a:r>
              <a:rPr lang="tr-TR" sz="2000" dirty="0"/>
              <a:t> göstermektedir.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816288" y="2413398"/>
            <a:ext cx="5091765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/>
              <a:t>Yaşlılarda </a:t>
            </a:r>
            <a:r>
              <a:rPr lang="tr-TR" sz="2000" b="1" dirty="0" err="1"/>
              <a:t>periferik</a:t>
            </a:r>
            <a:r>
              <a:rPr lang="tr-TR" sz="2000" b="1" dirty="0"/>
              <a:t> ve merkezi duyarlılığın bozulduğu</a:t>
            </a:r>
            <a:r>
              <a:rPr lang="tr-TR" sz="2000" dirty="0"/>
              <a:t>, buna eşlik eden </a:t>
            </a:r>
            <a:r>
              <a:rPr lang="tr-TR" sz="2000" b="1" dirty="0" err="1"/>
              <a:t>anksiyete</a:t>
            </a:r>
            <a:r>
              <a:rPr lang="tr-TR" sz="2000" b="1" dirty="0"/>
              <a:t>, depresyon ve uykusuzluk düzeylerinin daha yüksek</a:t>
            </a:r>
            <a:r>
              <a:rPr lang="tr-TR" sz="2000" dirty="0"/>
              <a:t> olduğu bilinmektedir.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6886873" y="4134388"/>
            <a:ext cx="4950594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dirty="0"/>
              <a:t>Ağrı deneyimi ayrıca </a:t>
            </a:r>
            <a:r>
              <a:rPr lang="tr-TR" sz="2000" b="1" dirty="0"/>
              <a:t>ailenin veya bakım verenin sosyal desteği</a:t>
            </a:r>
            <a:r>
              <a:rPr lang="tr-TR" sz="2000" dirty="0"/>
              <a:t>, </a:t>
            </a:r>
            <a:r>
              <a:rPr lang="tr-TR" sz="2000" b="1" dirty="0"/>
              <a:t>dikkatin başka yöne çekilmesi</a:t>
            </a:r>
            <a:r>
              <a:rPr lang="tr-TR" sz="2000" dirty="0"/>
              <a:t>, </a:t>
            </a:r>
            <a:r>
              <a:rPr lang="tr-TR" sz="2000" b="1" dirty="0" err="1"/>
              <a:t>sedanter</a:t>
            </a:r>
            <a:r>
              <a:rPr lang="tr-TR" sz="2000" b="1" dirty="0"/>
              <a:t> yaşam biçimi</a:t>
            </a:r>
            <a:r>
              <a:rPr lang="tr-TR" sz="2000" dirty="0"/>
              <a:t> ve </a:t>
            </a:r>
            <a:r>
              <a:rPr lang="tr-TR" sz="2000" b="1" dirty="0" err="1"/>
              <a:t>demans</a:t>
            </a:r>
            <a:r>
              <a:rPr lang="tr-TR" sz="2000" b="1" dirty="0"/>
              <a:t> varlığı</a:t>
            </a:r>
            <a:r>
              <a:rPr lang="tr-TR" sz="2000" dirty="0"/>
              <a:t> gibi faktörlerden etkilenmektedir.</a:t>
            </a:r>
          </a:p>
        </p:txBody>
      </p:sp>
    </p:spTree>
    <p:extLst>
      <p:ext uri="{BB962C8B-B14F-4D97-AF65-F5344CB8AC3E}">
        <p14:creationId xmlns:p14="http://schemas.microsoft.com/office/powerpoint/2010/main" val="112310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911193" y="667418"/>
            <a:ext cx="9801726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3200" b="1" u="sng" dirty="0" err="1" smtClean="0"/>
              <a:t>Farmakokinetik</a:t>
            </a:r>
            <a:r>
              <a:rPr lang="tr-TR" sz="3200" b="1" u="sng" dirty="0" smtClean="0"/>
              <a:t> ve Farmakodinamik Değişiklikler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smtClean="0"/>
              <a:t>Karaciğer ve böbrek fonksiyonlarındaki azalma</a:t>
            </a:r>
            <a:r>
              <a:rPr lang="tr-TR" sz="2400" dirty="0" smtClean="0"/>
              <a:t>, analjeziklerin vücuttan atılımını yavaşlatır → </a:t>
            </a:r>
            <a:r>
              <a:rPr lang="tr-TR" sz="2400" b="1" dirty="0" smtClean="0"/>
              <a:t>ilaç birikimi ve </a:t>
            </a:r>
            <a:r>
              <a:rPr lang="tr-TR" sz="2400" b="1" dirty="0" err="1" smtClean="0"/>
              <a:t>toksisite</a:t>
            </a:r>
            <a:r>
              <a:rPr lang="tr-TR" sz="2400" b="1" dirty="0" smtClean="0"/>
              <a:t> riski</a:t>
            </a:r>
            <a:r>
              <a:rPr lang="tr-TR" sz="2400" dirty="0" smtClean="0"/>
              <a:t> artar.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smtClean="0"/>
              <a:t>Yağ dokusunda artış ve kas kitlesinde azalma</a:t>
            </a:r>
            <a:r>
              <a:rPr lang="tr-TR" sz="2400" dirty="0" smtClean="0"/>
              <a:t>, ilaçların </a:t>
            </a:r>
            <a:r>
              <a:rPr lang="tr-TR" sz="2400" b="1" dirty="0" smtClean="0"/>
              <a:t>dağılım hacmini</a:t>
            </a:r>
            <a:r>
              <a:rPr lang="tr-TR" sz="2400" dirty="0" smtClean="0"/>
              <a:t> değiştirir.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1" dirty="0" smtClean="0"/>
              <a:t>İlaç reseptör duyarlılığı</a:t>
            </a:r>
            <a:r>
              <a:rPr lang="tr-TR" sz="2400" dirty="0" smtClean="0"/>
              <a:t> azalır → aynı etki için daha yüksek doz gerekebilir, ancak yan etki riski de artar.</a:t>
            </a:r>
            <a:endParaRPr lang="tr-TR" sz="2400" dirty="0"/>
          </a:p>
        </p:txBody>
      </p:sp>
      <p:sp>
        <p:nvSpPr>
          <p:cNvPr id="5" name="Dikdörtgen 4"/>
          <p:cNvSpPr/>
          <p:nvPr/>
        </p:nvSpPr>
        <p:spPr>
          <a:xfrm>
            <a:off x="911193" y="4211128"/>
            <a:ext cx="9801726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3200" b="1" u="sng" dirty="0" smtClean="0"/>
              <a:t>Klinik Sonuçlar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 smtClean="0"/>
              <a:t>Yaşlı bireylerde ağrı </a:t>
            </a:r>
            <a:r>
              <a:rPr lang="tr-TR" sz="2400" b="1" dirty="0" smtClean="0"/>
              <a:t>sıklıkla atlanır veya yanlış değerlendirilir.</a:t>
            </a:r>
            <a:endParaRPr lang="tr-TR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 smtClean="0"/>
              <a:t>Akut ağrının kronikleşme riski yüksektir.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 smtClean="0"/>
              <a:t>Kognitif bozukluğu olan yaşlılarda ağrı </a:t>
            </a:r>
            <a:r>
              <a:rPr lang="tr-TR" sz="2400" b="1" dirty="0" smtClean="0"/>
              <a:t>yüz ifadesi, huzursuzluk, iştah kaybı</a:t>
            </a:r>
            <a:r>
              <a:rPr lang="tr-TR" sz="2400" dirty="0" smtClean="0"/>
              <a:t> gibi dolaylı belirtilerle ortaya çıkar.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9278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09257" y="443382"/>
            <a:ext cx="416697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400" b="1" dirty="0" smtClean="0"/>
              <a:t>Yaşlılarda Ağrıyı </a:t>
            </a:r>
          </a:p>
          <a:p>
            <a:r>
              <a:rPr lang="tr-TR" sz="4400" b="1" dirty="0" smtClean="0"/>
              <a:t>Azaltan Faktörler</a:t>
            </a:r>
            <a:endParaRPr lang="tr-TR" sz="4400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097" y="210037"/>
            <a:ext cx="5600600" cy="1700833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53636" y="2339547"/>
            <a:ext cx="10051983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u="sng" dirty="0" smtClean="0"/>
              <a:t>Düzenli Fiziksel Aktivite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Hafif-orta düzey egzersizler (örneğin yürüyüş, su aerobiği, germe egzersizleri) ağrı eşiğini yükseltir.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Egzersiz, </a:t>
            </a:r>
            <a:r>
              <a:rPr lang="tr-TR" sz="2000" dirty="0" err="1" smtClean="0"/>
              <a:t>endorfin</a:t>
            </a:r>
            <a:r>
              <a:rPr lang="tr-TR" sz="2000" dirty="0" smtClean="0"/>
              <a:t> ve </a:t>
            </a:r>
            <a:r>
              <a:rPr lang="tr-TR" sz="2000" dirty="0" err="1" smtClean="0"/>
              <a:t>serotonin</a:t>
            </a:r>
            <a:r>
              <a:rPr lang="tr-TR" sz="2000" dirty="0" smtClean="0"/>
              <a:t> salınımını artırarak hem ağrıyı hem de depresif belirtileri azaltır.</a:t>
            </a:r>
            <a:endParaRPr lang="tr-TR" sz="2000" dirty="0"/>
          </a:p>
        </p:txBody>
      </p:sp>
      <p:sp>
        <p:nvSpPr>
          <p:cNvPr id="8" name="Dikdörtgen 7"/>
          <p:cNvSpPr/>
          <p:nvPr/>
        </p:nvSpPr>
        <p:spPr>
          <a:xfrm>
            <a:off x="653636" y="4378502"/>
            <a:ext cx="10261413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2000" b="1" u="sng" dirty="0" smtClean="0"/>
              <a:t>Uyku Kalitesinin Artırılması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Yeterli uyku, ağrı duyarlılığını azaltır.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000" dirty="0" smtClean="0"/>
              <a:t>Uyku hijyeni (düzenli uyku saatleri, kafein sınırlaması, sessiz ortam) ağrı yönetiminde önemlidir.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360479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16A56B08-79E4-4B7F-A35A-BA1857E0AAE8}"/>
</file>

<file path=customXml/itemProps2.xml><?xml version="1.0" encoding="utf-8"?>
<ds:datastoreItem xmlns:ds="http://schemas.openxmlformats.org/officeDocument/2006/customXml" ds:itemID="{C6580E91-AAF5-43EA-BE64-ECF7654017CF}"/>
</file>

<file path=customXml/itemProps3.xml><?xml version="1.0" encoding="utf-8"?>
<ds:datastoreItem xmlns:ds="http://schemas.openxmlformats.org/officeDocument/2006/customXml" ds:itemID="{74AE09A3-DBC2-4427-93EF-23BC3AE9B37C}"/>
</file>

<file path=docProps/app.xml><?xml version="1.0" encoding="utf-8"?>
<Properties xmlns="http://schemas.openxmlformats.org/officeDocument/2006/extended-properties" xmlns:vt="http://schemas.openxmlformats.org/officeDocument/2006/docPropsVTypes">
  <TotalTime>8950</TotalTime>
  <Words>3751</Words>
  <Application>Microsoft Office PowerPoint</Application>
  <PresentationFormat>Geniş ekran</PresentationFormat>
  <Paragraphs>357</Paragraphs>
  <Slides>46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3" baseType="lpstr">
      <vt:lpstr>Arial</vt:lpstr>
      <vt:lpstr>BlinkMacSystemFont</vt:lpstr>
      <vt:lpstr>Calibri</vt:lpstr>
      <vt:lpstr>Calibri Light</vt:lpstr>
      <vt:lpstr>Source Sans Pro Web</vt:lpstr>
      <vt:lpstr>Wingdings</vt:lpstr>
      <vt:lpstr>Office Teması</vt:lpstr>
      <vt:lpstr>AĞRI TİPLERİ VE YAŞLILARDA KLİNİK YANSIMALARI</vt:lpstr>
      <vt:lpstr>YAŞLIDA AĞRI </vt:lpstr>
      <vt:lpstr>PowerPoint Sunusu</vt:lpstr>
      <vt:lpstr>Ağrı Fizyolojisine Genel Bakış</vt:lpstr>
      <vt:lpstr>Yaşlanma ve Ağrı Algısı: Bozulan Nörofizyoloji</vt:lpstr>
      <vt:lpstr>Ağrı Algısı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Yaşlıda Ağrının Klinik Yansımaları</vt:lpstr>
      <vt:lpstr>PowerPoint Sunusu</vt:lpstr>
      <vt:lpstr>Yaşlılarda Kronik Ağrının Yaşam Kalitesi ve Fonksiyon Üzerindeki Etkisi</vt:lpstr>
      <vt:lpstr>Ağrı-Demans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Ağrı-Nörodejeneratif Hastalıklar-Parkinson </vt:lpstr>
      <vt:lpstr>PowerPoint Sunusu</vt:lpstr>
      <vt:lpstr>Ağrı ve Depresyon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Mortalite ve Kronik Ağrı</vt:lpstr>
      <vt:lpstr>PowerPoint Sunusu</vt:lpstr>
      <vt:lpstr>PowerPoint Sunusu</vt:lpstr>
      <vt:lpstr>PowerPoint Sunusu</vt:lpstr>
      <vt:lpstr>PowerPoint Sunusu</vt:lpstr>
      <vt:lpstr>Sonuç olarak…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AĞRI TİPLERİ VE YAŞLILARDA KLİNİK YANSIMALARI</dc:title>
  <dc:creator>Rana Tuna Doğrul</dc:creator>
  <cp:lastModifiedBy>Rana Tuna Doğrul</cp:lastModifiedBy>
  <cp:revision>173</cp:revision>
  <dcterms:created xsi:type="dcterms:W3CDTF">2025-10-09T07:59:57Z</dcterms:created>
  <dcterms:modified xsi:type="dcterms:W3CDTF">2025-10-16T08:56:56Z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