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diagrams/data1.xml" ContentType="application/vnd.openxmlformats-officedocument.drawingml.diagramData+xml"/>
  <Override PartName="/ppt/diagrams/data5.xml" ContentType="application/vnd.openxmlformats-officedocument.drawingml.diagramData+xml"/>
  <Override PartName="/ppt/diagrams/data4.xml" ContentType="application/vnd.openxmlformats-officedocument.drawingml.diagramData+xml"/>
  <Override PartName="/ppt/diagrams/data3.xml" ContentType="application/vnd.openxmlformats-officedocument.drawingml.diagramData+xml"/>
  <Override PartName="/ppt/diagrams/data2.xml" ContentType="application/vnd.openxmlformats-officedocument.drawingml.diagramData+xml"/>
  <Override PartName="/ppt/presentation.xml" ContentType="application/vnd.openxmlformats-officedocument.presentationml.presentation.main+xml"/>
  <Override PartName="/ppt/slides/slide46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25.xml" ContentType="application/vnd.openxmlformats-officedocument.presentationml.slide+xml"/>
  <Override PartName="/ppt/slides/slide24.xml" ContentType="application/vnd.openxmlformats-officedocument.presentationml.slide+xml"/>
  <Override PartName="/ppt/slides/slide23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0.xml" ContentType="application/vnd.openxmlformats-officedocument.presentationml.slide+xml"/>
  <Override PartName="/ppt/slides/slide39.xml" ContentType="application/vnd.openxmlformats-officedocument.presentationml.slide+xml"/>
  <Override PartName="/ppt/slides/slide38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47.xml" ContentType="application/vnd.openxmlformats-officedocument.presentationml.slide+xml"/>
  <Override PartName="/ppt/slides/slide17.xml" ContentType="application/vnd.openxmlformats-officedocument.presentationml.slide+xml"/>
  <Override PartName="/ppt/slides/slide15.xml" ContentType="application/vnd.openxmlformats-officedocument.presentationml.slide+xml"/>
  <Override PartName="/ppt/slides/slide52.xml" ContentType="application/vnd.openxmlformats-officedocument.presentationml.slide+xml"/>
  <Override PartName="/ppt/slides/slide51.xml" ContentType="application/vnd.openxmlformats-officedocument.presentationml.slide+xml"/>
  <Override PartName="/ppt/slides/slide50.xml" ContentType="application/vnd.openxmlformats-officedocument.presentationml.slide+xml"/>
  <Override PartName="/ppt/slides/slide49.xml" ContentType="application/vnd.openxmlformats-officedocument.presentationml.slide+xml"/>
  <Override PartName="/ppt/slides/slide48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9.xml" ContentType="application/vnd.openxmlformats-officedocument.presentationml.slide+xml"/>
  <Override PartName="/ppt/slides/slide58.xml" ContentType="application/vnd.openxmlformats-officedocument.presentationml.slide+xml"/>
  <Override PartName="/ppt/slides/slide57.xml" ContentType="application/vnd.openxmlformats-officedocument.presentationml.slide+xml"/>
  <Override PartName="/ppt/slides/slide56.xml" ContentType="application/vnd.openxmlformats-officedocument.presentationml.slide+xml"/>
  <Override PartName="/ppt/slides/slide16.xml" ContentType="application/vnd.openxmlformats-officedocument.presentationml.slide+xml"/>
  <Override PartName="/ppt/slides/slide1.xml" ContentType="application/vnd.openxmlformats-officedocument.presentationml.slide+xml"/>
  <Override PartName="/ppt/slides/slide3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10.xml" ContentType="application/vnd.openxmlformats-officedocument.presentationml.slide+xml"/>
  <Override PartName="/ppt/slides/slide8.xml" ContentType="application/vnd.openxmlformats-officedocument.presentationml.slide+xml"/>
  <Override PartName="/ppt/slides/slide4.xml" ContentType="application/vnd.openxmlformats-officedocument.presentationml.slide+xml"/>
  <Override PartName="/ppt/slides/slide9.xml" ContentType="application/vnd.openxmlformats-officedocument.presentationml.slide+xml"/>
  <Override PartName="/ppt/slides/slide5.xml" ContentType="application/vnd.openxmlformats-officedocument.presentationml.slide+xml"/>
  <Override PartName="/ppt/slides/slide7.xml" ContentType="application/vnd.openxmlformats-officedocument.presentationml.slide+xml"/>
  <Override PartName="/ppt/slides/slide6.xml" ContentType="application/vnd.openxmlformats-officedocument.presentationml.slide+xml"/>
  <Override PartName="/ppt/slideLayouts/slideLayout3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diagrams/quickStyle2.xml" ContentType="application/vnd.openxmlformats-officedocument.drawingml.diagramStyle+xml"/>
  <Override PartName="/ppt/diagrams/layout2.xml" ContentType="application/vnd.openxmlformats-officedocument.drawingml.diagramLayout+xml"/>
  <Override PartName="/ppt/diagrams/drawing4.xml" ContentType="application/vnd.ms-office.drawingml.diagramDrawing+xml"/>
  <Override PartName="/ppt/diagrams/layout1.xml" ContentType="application/vnd.openxmlformats-officedocument.drawingml.diagramLayout+xml"/>
  <Override PartName="/ppt/diagrams/colors1.xml" ContentType="application/vnd.openxmlformats-officedocument.drawingml.diagramColors+xml"/>
  <Override PartName="/ppt/diagrams/quickStyle1.xml" ContentType="application/vnd.openxmlformats-officedocument.drawingml.diagramStyle+xml"/>
  <Override PartName="/ppt/diagrams/colors2.xml" ContentType="application/vnd.openxmlformats-officedocument.drawingml.diagramColors+xml"/>
  <Override PartName="/ppt/diagrams/drawing1.xml" ContentType="application/vnd.ms-office.drawingml.diagramDrawing+xml"/>
  <Override PartName="/ppt/diagrams/colors3.xml" ContentType="application/vnd.openxmlformats-officedocument.drawingml.diagramColors+xml"/>
  <Override PartName="/ppt/diagrams/quickStyle3.xml" ContentType="application/vnd.openxmlformats-officedocument.drawingml.diagramStyle+xml"/>
  <Override PartName="/ppt/diagrams/layout3.xml" ContentType="application/vnd.openxmlformats-officedocument.drawingml.diagramLayout+xml"/>
  <Override PartName="/ppt/diagrams/drawing2.xml" ContentType="application/vnd.ms-office.drawingml.diagramDrawing+xml"/>
  <Override PartName="/ppt/theme/theme2.xml" ContentType="application/vnd.openxmlformats-officedocument.theme+xml"/>
  <Override PartName="/ppt/diagrams/colors4.xml" ContentType="application/vnd.openxmlformats-officedocument.drawingml.diagramColors+xml"/>
  <Override PartName="/ppt/diagrams/drawing3.xml" ContentType="application/vnd.ms-office.drawingml.diagramDrawing+xml"/>
  <Override PartName="/ppt/notesMasters/notesMaster1.xml" ContentType="application/vnd.openxmlformats-officedocument.presentationml.notesMaster+xml"/>
  <Override PartName="/ppt/diagrams/layout4.xml" ContentType="application/vnd.openxmlformats-officedocument.drawingml.diagramLayout+xml"/>
  <Override PartName="/ppt/theme/theme1.xml" ContentType="application/vnd.openxmlformats-officedocument.theme+xml"/>
  <Override PartName="/ppt/diagrams/quickStyle4.xml" ContentType="application/vnd.openxmlformats-officedocument.drawingml.diagramStyle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1"/>
  </p:notesMasterIdLst>
  <p:sldIdLst>
    <p:sldId id="1825" r:id="rId2"/>
    <p:sldId id="329" r:id="rId3"/>
    <p:sldId id="337" r:id="rId4"/>
    <p:sldId id="338" r:id="rId5"/>
    <p:sldId id="339" r:id="rId6"/>
    <p:sldId id="340" r:id="rId7"/>
    <p:sldId id="657" r:id="rId8"/>
    <p:sldId id="335" r:id="rId9"/>
    <p:sldId id="336" r:id="rId10"/>
    <p:sldId id="278" r:id="rId11"/>
    <p:sldId id="279" r:id="rId12"/>
    <p:sldId id="282" r:id="rId13"/>
    <p:sldId id="283" r:id="rId14"/>
    <p:sldId id="281" r:id="rId15"/>
    <p:sldId id="284" r:id="rId16"/>
    <p:sldId id="259" r:id="rId17"/>
    <p:sldId id="286" r:id="rId18"/>
    <p:sldId id="287" r:id="rId19"/>
    <p:sldId id="288" r:id="rId20"/>
    <p:sldId id="289" r:id="rId21"/>
    <p:sldId id="261" r:id="rId22"/>
    <p:sldId id="263" r:id="rId23"/>
    <p:sldId id="328" r:id="rId24"/>
    <p:sldId id="265" r:id="rId25"/>
    <p:sldId id="299" r:id="rId26"/>
    <p:sldId id="301" r:id="rId27"/>
    <p:sldId id="300" r:id="rId28"/>
    <p:sldId id="302" r:id="rId29"/>
    <p:sldId id="303" r:id="rId30"/>
    <p:sldId id="270" r:id="rId31"/>
    <p:sldId id="271" r:id="rId32"/>
    <p:sldId id="305" r:id="rId33"/>
    <p:sldId id="341" r:id="rId34"/>
    <p:sldId id="342" r:id="rId35"/>
    <p:sldId id="304" r:id="rId36"/>
    <p:sldId id="311" r:id="rId37"/>
    <p:sldId id="343" r:id="rId38"/>
    <p:sldId id="344" r:id="rId39"/>
    <p:sldId id="310" r:id="rId40"/>
    <p:sldId id="315" r:id="rId41"/>
    <p:sldId id="349" r:id="rId42"/>
    <p:sldId id="314" r:id="rId43"/>
    <p:sldId id="319" r:id="rId44"/>
    <p:sldId id="346" r:id="rId45"/>
    <p:sldId id="321" r:id="rId46"/>
    <p:sldId id="322" r:id="rId47"/>
    <p:sldId id="317" r:id="rId48"/>
    <p:sldId id="325" r:id="rId49"/>
    <p:sldId id="326" r:id="rId50"/>
    <p:sldId id="323" r:id="rId51"/>
    <p:sldId id="348" r:id="rId52"/>
    <p:sldId id="296" r:id="rId53"/>
    <p:sldId id="297" r:id="rId54"/>
    <p:sldId id="298" r:id="rId55"/>
    <p:sldId id="277" r:id="rId56"/>
    <p:sldId id="648" r:id="rId57"/>
    <p:sldId id="655" r:id="rId58"/>
    <p:sldId id="333" r:id="rId59"/>
    <p:sldId id="517" r:id="rId60"/>
  </p:sldIdLst>
  <p:sldSz cx="12192000" cy="6858000"/>
  <p:notesSz cx="6858000" cy="9144000"/>
  <p:defaultTextStyle>
    <a:defPPr>
      <a:defRPr lang="tr-T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Orta Stil 2 - Vurgu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Orta Stil 2 - Vurgu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Orta Stil 2 - Vurgu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Orta Stil 2 - Vurgu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Orta Stil 2 - Vurgu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A488322-F2BA-4B5B-9748-0D474271808F}" styleName="Orta Stil 3 - Vurgu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4C1A8A3-306A-4EB7-A6B1-4F7E0EB9C5D6}" styleName="Orta Stil 3 - Vurgu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9012ECD-51FC-41F1-AA8D-1B2483CD663E}" styleName="Açık Stil 2 - Vurgu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2833802-FEF1-4C79-8D5D-14CF1EAF98D9}" styleName="Açık Stil 2 - Vurgu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F2DE63D5-997A-4646-A377-4702673A728D}" styleName="Açık Stil 2 - Vurgu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EB344D84-9AFB-497E-A393-DC336BA19D2E}" styleName="Orta Stil 3 - Vurgu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7292A2E-F333-43FB-9621-5CBBE7FDCDCB}" styleName="Açık Stil 2 - Vurgu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975"/>
    <p:restoredTop sz="94729"/>
  </p:normalViewPr>
  <p:slideViewPr>
    <p:cSldViewPr snapToGrid="0" snapToObjects="1">
      <p:cViewPr varScale="1">
        <p:scale>
          <a:sx n="109" d="100"/>
          <a:sy n="109" d="100"/>
        </p:scale>
        <p:origin x="184" y="17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viewProps" Target="viewProps.xml"/><Relationship Id="rId68" Type="http://schemas.openxmlformats.org/officeDocument/2006/relationships/customXml" Target="../customXml/item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customXml" Target="../customXml/item1.xml"/><Relationship Id="rId5" Type="http://schemas.openxmlformats.org/officeDocument/2006/relationships/slide" Target="slides/slide4.xml"/><Relationship Id="rId61" Type="http://schemas.openxmlformats.org/officeDocument/2006/relationships/notesMaster" Target="notesMasters/notesMaster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customXml" Target="../customXml/item2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5A9EFF-EDE3-4549-A32B-1DD79D867960}" type="doc">
      <dgm:prSet loTypeId="urn:microsoft.com/office/officeart/2005/8/layout/list1" loCatId="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tr-TR"/>
        </a:p>
      </dgm:t>
    </dgm:pt>
    <dgm:pt modelId="{FA357315-F312-4642-B99E-A648773952FD}">
      <dgm:prSet phldrT="[Metin]" custT="1"/>
      <dgm:spPr/>
      <dgm:t>
        <a:bodyPr/>
        <a:lstStyle/>
        <a:p>
          <a:pPr algn="just"/>
          <a:r>
            <a:rPr lang="tr-TR" sz="1600" dirty="0" err="1">
              <a:solidFill>
                <a:schemeClr val="tx1"/>
              </a:solidFill>
            </a:rPr>
            <a:t>pH</a:t>
          </a:r>
          <a:r>
            <a:rPr lang="tr-TR" sz="1600" dirty="0">
              <a:solidFill>
                <a:schemeClr val="tx1"/>
              </a:solidFill>
            </a:rPr>
            <a:t> ölçümü mideden </a:t>
          </a:r>
          <a:r>
            <a:rPr lang="tr-TR" sz="1600" dirty="0" err="1">
              <a:solidFill>
                <a:schemeClr val="tx1"/>
              </a:solidFill>
            </a:rPr>
            <a:t>aspire</a:t>
          </a:r>
          <a:r>
            <a:rPr lang="tr-TR" sz="1600" dirty="0">
              <a:solidFill>
                <a:schemeClr val="tx1"/>
              </a:solidFill>
            </a:rPr>
            <a:t> edilen 1-2 ml içeriğin, </a:t>
          </a:r>
          <a:r>
            <a:rPr lang="tr-TR" sz="1600" dirty="0" err="1">
              <a:solidFill>
                <a:schemeClr val="tx1"/>
              </a:solidFill>
            </a:rPr>
            <a:t>pH</a:t>
          </a:r>
          <a:r>
            <a:rPr lang="tr-TR" sz="1600" dirty="0">
              <a:solidFill>
                <a:schemeClr val="tx1"/>
              </a:solidFill>
            </a:rPr>
            <a:t> çubuklarına damlatılması ile tüp yerinin belirlenmesidir.  </a:t>
          </a:r>
        </a:p>
        <a:p>
          <a:pPr algn="just"/>
          <a:r>
            <a:rPr lang="tr-TR" sz="1600" dirty="0">
              <a:solidFill>
                <a:schemeClr val="tx1"/>
              </a:solidFill>
            </a:rPr>
            <a:t>Tüp yerini belirlemede </a:t>
          </a:r>
          <a:r>
            <a:rPr lang="tr-TR" sz="1600" dirty="0" err="1">
              <a:solidFill>
                <a:schemeClr val="tx1"/>
              </a:solidFill>
            </a:rPr>
            <a:t>pH</a:t>
          </a:r>
          <a:r>
            <a:rPr lang="tr-TR" sz="1600" dirty="0">
              <a:solidFill>
                <a:schemeClr val="tx1"/>
              </a:solidFill>
            </a:rPr>
            <a:t> ölçümü ve </a:t>
          </a:r>
          <a:r>
            <a:rPr lang="tr-TR" sz="1600" dirty="0" err="1">
              <a:solidFill>
                <a:schemeClr val="tx1"/>
              </a:solidFill>
            </a:rPr>
            <a:t>oskültasyon</a:t>
          </a:r>
          <a:r>
            <a:rPr lang="tr-TR" sz="1600" dirty="0">
              <a:solidFill>
                <a:schemeClr val="tx1"/>
              </a:solidFill>
            </a:rPr>
            <a:t> yöntemlerinin, direkt </a:t>
          </a:r>
          <a:r>
            <a:rPr lang="tr-TR" sz="1600" dirty="0" err="1">
              <a:solidFill>
                <a:schemeClr val="tx1"/>
              </a:solidFill>
            </a:rPr>
            <a:t>grafilerle</a:t>
          </a:r>
          <a:r>
            <a:rPr lang="tr-TR" sz="1600" dirty="0">
              <a:solidFill>
                <a:schemeClr val="tx1"/>
              </a:solidFill>
            </a:rPr>
            <a:t> karşılaştırılmasında, </a:t>
          </a:r>
          <a:r>
            <a:rPr lang="tr-TR" sz="1600" dirty="0" err="1">
              <a:solidFill>
                <a:schemeClr val="tx1"/>
              </a:solidFill>
            </a:rPr>
            <a:t>pH</a:t>
          </a:r>
          <a:r>
            <a:rPr lang="tr-TR" sz="1600" dirty="0">
              <a:solidFill>
                <a:schemeClr val="tx1"/>
              </a:solidFill>
            </a:rPr>
            <a:t> ölçümü duyarlılığının %78,4 özgüllüğünün ise %85,7 olduğu, buna karşın </a:t>
          </a:r>
          <a:r>
            <a:rPr lang="tr-TR" sz="1600" dirty="0" err="1">
              <a:solidFill>
                <a:schemeClr val="tx1"/>
              </a:solidFill>
            </a:rPr>
            <a:t>oskültasyon</a:t>
          </a:r>
          <a:r>
            <a:rPr lang="tr-TR" sz="1600" dirty="0">
              <a:solidFill>
                <a:schemeClr val="tx1"/>
              </a:solidFill>
            </a:rPr>
            <a:t> yönteminin güvenilir olmadığı görülmüştür </a:t>
          </a:r>
        </a:p>
      </dgm:t>
    </dgm:pt>
    <dgm:pt modelId="{D0954A85-E9FA-FD49-A681-9DB99D98540F}" type="parTrans" cxnId="{7B4C8158-C525-0346-AEAB-A6C0CFF9BD79}">
      <dgm:prSet/>
      <dgm:spPr/>
      <dgm:t>
        <a:bodyPr/>
        <a:lstStyle/>
        <a:p>
          <a:endParaRPr lang="tr-TR"/>
        </a:p>
      </dgm:t>
    </dgm:pt>
    <dgm:pt modelId="{18CD6C0B-D2F2-0449-A0A1-7B194AD7D410}" type="sibTrans" cxnId="{7B4C8158-C525-0346-AEAB-A6C0CFF9BD79}">
      <dgm:prSet/>
      <dgm:spPr/>
      <dgm:t>
        <a:bodyPr/>
        <a:lstStyle/>
        <a:p>
          <a:endParaRPr lang="tr-TR"/>
        </a:p>
      </dgm:t>
    </dgm:pt>
    <dgm:pt modelId="{C5470C93-2A93-E64D-869C-E153ED45D426}">
      <dgm:prSet phldrT="[Metin]" custT="1"/>
      <dgm:spPr/>
      <dgm:t>
        <a:bodyPr/>
        <a:lstStyle/>
        <a:p>
          <a:pPr algn="just"/>
          <a:r>
            <a:rPr lang="tr-TR" sz="1800" dirty="0" err="1">
              <a:solidFill>
                <a:schemeClr val="tx1"/>
              </a:solidFill>
            </a:rPr>
            <a:t>Oskültasyon</a:t>
          </a:r>
          <a:r>
            <a:rPr lang="tr-TR" sz="1800" dirty="0">
              <a:solidFill>
                <a:schemeClr val="tx1"/>
              </a:solidFill>
            </a:rPr>
            <a:t> kanıta dayalı bir yöntem olmayıp, tüpün ucunun anatomik konumunu belirlemede, direkt </a:t>
          </a:r>
          <a:r>
            <a:rPr lang="tr-TR" sz="1800" dirty="0" err="1">
              <a:solidFill>
                <a:schemeClr val="tx1"/>
              </a:solidFill>
            </a:rPr>
            <a:t>grafi</a:t>
          </a:r>
          <a:r>
            <a:rPr lang="tr-TR" sz="1800" dirty="0">
              <a:solidFill>
                <a:schemeClr val="tx1"/>
              </a:solidFill>
            </a:rPr>
            <a:t> ile her zaman </a:t>
          </a:r>
          <a:r>
            <a:rPr lang="tr-TR" sz="1800" dirty="0" err="1">
              <a:solidFill>
                <a:schemeClr val="tx1"/>
              </a:solidFill>
            </a:rPr>
            <a:t>korele</a:t>
          </a:r>
          <a:r>
            <a:rPr lang="tr-TR" sz="1800" dirty="0">
              <a:solidFill>
                <a:schemeClr val="tx1"/>
              </a:solidFill>
            </a:rPr>
            <a:t> olmamaktadır. </a:t>
          </a:r>
        </a:p>
      </dgm:t>
    </dgm:pt>
    <dgm:pt modelId="{A9B15858-11A1-C94C-BE0E-DA5CF39F904D}" type="sibTrans" cxnId="{56AAF50C-4EB0-C74D-BAC6-CA310C46290E}">
      <dgm:prSet/>
      <dgm:spPr/>
      <dgm:t>
        <a:bodyPr/>
        <a:lstStyle/>
        <a:p>
          <a:endParaRPr lang="tr-TR"/>
        </a:p>
      </dgm:t>
    </dgm:pt>
    <dgm:pt modelId="{D3DF42BD-1FE9-F448-B576-8D2288ACF683}" type="parTrans" cxnId="{56AAF50C-4EB0-C74D-BAC6-CA310C46290E}">
      <dgm:prSet/>
      <dgm:spPr/>
      <dgm:t>
        <a:bodyPr/>
        <a:lstStyle/>
        <a:p>
          <a:endParaRPr lang="tr-TR"/>
        </a:p>
      </dgm:t>
    </dgm:pt>
    <dgm:pt modelId="{37F8BFDD-E49D-2548-A31F-D3D9CDBBD987}" type="pres">
      <dgm:prSet presAssocID="{245A9EFF-EDE3-4549-A32B-1DD79D867960}" presName="linear" presStyleCnt="0">
        <dgm:presLayoutVars>
          <dgm:dir/>
          <dgm:animLvl val="lvl"/>
          <dgm:resizeHandles val="exact"/>
        </dgm:presLayoutVars>
      </dgm:prSet>
      <dgm:spPr/>
    </dgm:pt>
    <dgm:pt modelId="{871EEAA7-ADC4-CE4C-AF46-EF78B7820F06}" type="pres">
      <dgm:prSet presAssocID="{C5470C93-2A93-E64D-869C-E153ED45D426}" presName="parentLin" presStyleCnt="0"/>
      <dgm:spPr/>
    </dgm:pt>
    <dgm:pt modelId="{FC2C9BA5-0E26-4146-BD93-D15CE40CF4E3}" type="pres">
      <dgm:prSet presAssocID="{C5470C93-2A93-E64D-869C-E153ED45D426}" presName="parentLeftMargin" presStyleLbl="node1" presStyleIdx="0" presStyleCnt="2"/>
      <dgm:spPr/>
    </dgm:pt>
    <dgm:pt modelId="{76900A08-7103-404F-AD56-7EA4F9510AD3}" type="pres">
      <dgm:prSet presAssocID="{C5470C93-2A93-E64D-869C-E153ED45D42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E33713B-8A96-7D49-909A-B4F7A59E0DB0}" type="pres">
      <dgm:prSet presAssocID="{C5470C93-2A93-E64D-869C-E153ED45D426}" presName="negativeSpace" presStyleCnt="0"/>
      <dgm:spPr/>
    </dgm:pt>
    <dgm:pt modelId="{FE1BA444-31F3-FD41-8C5F-098117CB6922}" type="pres">
      <dgm:prSet presAssocID="{C5470C93-2A93-E64D-869C-E153ED45D426}" presName="childText" presStyleLbl="conFgAcc1" presStyleIdx="0" presStyleCnt="2">
        <dgm:presLayoutVars>
          <dgm:bulletEnabled val="1"/>
        </dgm:presLayoutVars>
      </dgm:prSet>
      <dgm:spPr/>
    </dgm:pt>
    <dgm:pt modelId="{A30CDB58-C9DA-D64C-B050-52BA211F04ED}" type="pres">
      <dgm:prSet presAssocID="{A9B15858-11A1-C94C-BE0E-DA5CF39F904D}" presName="spaceBetweenRectangles" presStyleCnt="0"/>
      <dgm:spPr/>
    </dgm:pt>
    <dgm:pt modelId="{664F032E-4ED1-4040-9BFB-C1E75AE7E7F8}" type="pres">
      <dgm:prSet presAssocID="{FA357315-F312-4642-B99E-A648773952FD}" presName="parentLin" presStyleCnt="0"/>
      <dgm:spPr/>
    </dgm:pt>
    <dgm:pt modelId="{AF1E2E5D-58B4-9248-A798-DF2ECE709E57}" type="pres">
      <dgm:prSet presAssocID="{FA357315-F312-4642-B99E-A648773952FD}" presName="parentLeftMargin" presStyleLbl="node1" presStyleIdx="0" presStyleCnt="2"/>
      <dgm:spPr/>
    </dgm:pt>
    <dgm:pt modelId="{079A6ABA-838F-8240-AB42-756632212045}" type="pres">
      <dgm:prSet presAssocID="{FA357315-F312-4642-B99E-A648773952F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ECC09A7A-E571-9F4E-B97C-0D853C550D79}" type="pres">
      <dgm:prSet presAssocID="{FA357315-F312-4642-B99E-A648773952FD}" presName="negativeSpace" presStyleCnt="0"/>
      <dgm:spPr/>
    </dgm:pt>
    <dgm:pt modelId="{38304D17-8294-5C48-B582-144E4EED2953}" type="pres">
      <dgm:prSet presAssocID="{FA357315-F312-4642-B99E-A648773952FD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56AAF50C-4EB0-C74D-BAC6-CA310C46290E}" srcId="{245A9EFF-EDE3-4549-A32B-1DD79D867960}" destId="{C5470C93-2A93-E64D-869C-E153ED45D426}" srcOrd="0" destOrd="0" parTransId="{D3DF42BD-1FE9-F448-B576-8D2288ACF683}" sibTransId="{A9B15858-11A1-C94C-BE0E-DA5CF39F904D}"/>
    <dgm:cxn modelId="{A1E19046-BDE2-D14C-8D14-F64D1DD70082}" type="presOf" srcId="{FA357315-F312-4642-B99E-A648773952FD}" destId="{079A6ABA-838F-8240-AB42-756632212045}" srcOrd="1" destOrd="0" presId="urn:microsoft.com/office/officeart/2005/8/layout/list1"/>
    <dgm:cxn modelId="{7B4C8158-C525-0346-AEAB-A6C0CFF9BD79}" srcId="{245A9EFF-EDE3-4549-A32B-1DD79D867960}" destId="{FA357315-F312-4642-B99E-A648773952FD}" srcOrd="1" destOrd="0" parTransId="{D0954A85-E9FA-FD49-A681-9DB99D98540F}" sibTransId="{18CD6C0B-D2F2-0449-A0A1-7B194AD7D410}"/>
    <dgm:cxn modelId="{353D0C70-A8E4-D94F-9AF6-8384C542D91B}" type="presOf" srcId="{FA357315-F312-4642-B99E-A648773952FD}" destId="{AF1E2E5D-58B4-9248-A798-DF2ECE709E57}" srcOrd="0" destOrd="0" presId="urn:microsoft.com/office/officeart/2005/8/layout/list1"/>
    <dgm:cxn modelId="{41D0C2A5-9F29-3840-9C1A-935743462020}" type="presOf" srcId="{C5470C93-2A93-E64D-869C-E153ED45D426}" destId="{76900A08-7103-404F-AD56-7EA4F9510AD3}" srcOrd="1" destOrd="0" presId="urn:microsoft.com/office/officeart/2005/8/layout/list1"/>
    <dgm:cxn modelId="{9E6DC5B2-7F05-0949-B591-63AC4C01ED63}" type="presOf" srcId="{245A9EFF-EDE3-4549-A32B-1DD79D867960}" destId="{37F8BFDD-E49D-2548-A31F-D3D9CDBBD987}" srcOrd="0" destOrd="0" presId="urn:microsoft.com/office/officeart/2005/8/layout/list1"/>
    <dgm:cxn modelId="{410573D5-B5E6-7444-8451-3799D8D2AF8F}" type="presOf" srcId="{C5470C93-2A93-E64D-869C-E153ED45D426}" destId="{FC2C9BA5-0E26-4146-BD93-D15CE40CF4E3}" srcOrd="0" destOrd="0" presId="urn:microsoft.com/office/officeart/2005/8/layout/list1"/>
    <dgm:cxn modelId="{593C31FD-3E48-3740-A214-C1D6081A3EA2}" type="presParOf" srcId="{37F8BFDD-E49D-2548-A31F-D3D9CDBBD987}" destId="{871EEAA7-ADC4-CE4C-AF46-EF78B7820F06}" srcOrd="0" destOrd="0" presId="urn:microsoft.com/office/officeart/2005/8/layout/list1"/>
    <dgm:cxn modelId="{34847CD6-31F8-3644-B518-E10031A8C5AD}" type="presParOf" srcId="{871EEAA7-ADC4-CE4C-AF46-EF78B7820F06}" destId="{FC2C9BA5-0E26-4146-BD93-D15CE40CF4E3}" srcOrd="0" destOrd="0" presId="urn:microsoft.com/office/officeart/2005/8/layout/list1"/>
    <dgm:cxn modelId="{49D6BEA9-3940-4444-B92C-51A28E770945}" type="presParOf" srcId="{871EEAA7-ADC4-CE4C-AF46-EF78B7820F06}" destId="{76900A08-7103-404F-AD56-7EA4F9510AD3}" srcOrd="1" destOrd="0" presId="urn:microsoft.com/office/officeart/2005/8/layout/list1"/>
    <dgm:cxn modelId="{34F0C6B0-4C8E-584E-AF25-B971C97589D4}" type="presParOf" srcId="{37F8BFDD-E49D-2548-A31F-D3D9CDBBD987}" destId="{6E33713B-8A96-7D49-909A-B4F7A59E0DB0}" srcOrd="1" destOrd="0" presId="urn:microsoft.com/office/officeart/2005/8/layout/list1"/>
    <dgm:cxn modelId="{D039B873-E356-0949-8732-831E8171DDA0}" type="presParOf" srcId="{37F8BFDD-E49D-2548-A31F-D3D9CDBBD987}" destId="{FE1BA444-31F3-FD41-8C5F-098117CB6922}" srcOrd="2" destOrd="0" presId="urn:microsoft.com/office/officeart/2005/8/layout/list1"/>
    <dgm:cxn modelId="{F853F507-5917-6F41-A211-A2EDC44FCD1A}" type="presParOf" srcId="{37F8BFDD-E49D-2548-A31F-D3D9CDBBD987}" destId="{A30CDB58-C9DA-D64C-B050-52BA211F04ED}" srcOrd="3" destOrd="0" presId="urn:microsoft.com/office/officeart/2005/8/layout/list1"/>
    <dgm:cxn modelId="{F00F7B66-CB7B-3249-87FF-334E5EC91EFC}" type="presParOf" srcId="{37F8BFDD-E49D-2548-A31F-D3D9CDBBD987}" destId="{664F032E-4ED1-4040-9BFB-C1E75AE7E7F8}" srcOrd="4" destOrd="0" presId="urn:microsoft.com/office/officeart/2005/8/layout/list1"/>
    <dgm:cxn modelId="{393CE886-6BC0-EB45-A9D5-B0770B5C62E5}" type="presParOf" srcId="{664F032E-4ED1-4040-9BFB-C1E75AE7E7F8}" destId="{AF1E2E5D-58B4-9248-A798-DF2ECE709E57}" srcOrd="0" destOrd="0" presId="urn:microsoft.com/office/officeart/2005/8/layout/list1"/>
    <dgm:cxn modelId="{8F5FFCB0-419D-394F-8201-9EA274544FF9}" type="presParOf" srcId="{664F032E-4ED1-4040-9BFB-C1E75AE7E7F8}" destId="{079A6ABA-838F-8240-AB42-756632212045}" srcOrd="1" destOrd="0" presId="urn:microsoft.com/office/officeart/2005/8/layout/list1"/>
    <dgm:cxn modelId="{007FB831-5A52-284E-971A-CCE1EB0DEF47}" type="presParOf" srcId="{37F8BFDD-E49D-2548-A31F-D3D9CDBBD987}" destId="{ECC09A7A-E571-9F4E-B97C-0D853C550D79}" srcOrd="5" destOrd="0" presId="urn:microsoft.com/office/officeart/2005/8/layout/list1"/>
    <dgm:cxn modelId="{1124DCA6-25CF-3A4F-9A13-EF773FF3FDBF}" type="presParOf" srcId="{37F8BFDD-E49D-2548-A31F-D3D9CDBBD987}" destId="{38304D17-8294-5C48-B582-144E4EED2953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7AA1DC-9CC2-4543-BD38-E09F23709D79}" type="doc">
      <dgm:prSet loTypeId="urn:microsoft.com/office/officeart/2005/8/layout/vProcess5" loCatId="" qsTypeId="urn:microsoft.com/office/officeart/2005/8/quickstyle/simple3" qsCatId="simple" csTypeId="urn:microsoft.com/office/officeart/2005/8/colors/accent0_3" csCatId="mainScheme" phldr="1"/>
      <dgm:spPr/>
      <dgm:t>
        <a:bodyPr/>
        <a:lstStyle/>
        <a:p>
          <a:endParaRPr lang="tr-TR"/>
        </a:p>
      </dgm:t>
    </dgm:pt>
    <dgm:pt modelId="{9CFA1C45-9229-F443-85FA-EE7EC6EA0F15}">
      <dgm:prSet phldrT="[Metin]"/>
      <dgm:spPr/>
      <dgm:t>
        <a:bodyPr/>
        <a:lstStyle/>
        <a:p>
          <a:r>
            <a:rPr lang="tr-TR" dirty="0" err="1"/>
            <a:t>Kontaminasyon</a:t>
          </a:r>
          <a:r>
            <a:rPr lang="tr-TR" dirty="0"/>
            <a:t> riskini azaltmak için setlerinin tek kullanımlık olması, ara bağlantılarının en aza indirilmesi ve bağlantılar sırasında aseptik tekniklerin uygulanması önemlidir.</a:t>
          </a:r>
        </a:p>
      </dgm:t>
    </dgm:pt>
    <dgm:pt modelId="{73195B77-7631-3D48-987E-54087F902FA5}" type="parTrans" cxnId="{88EEBB88-5BEE-E641-8510-BF4B7D17DCE0}">
      <dgm:prSet/>
      <dgm:spPr/>
      <dgm:t>
        <a:bodyPr/>
        <a:lstStyle/>
        <a:p>
          <a:endParaRPr lang="tr-TR"/>
        </a:p>
      </dgm:t>
    </dgm:pt>
    <dgm:pt modelId="{934D899E-C0A8-F54A-A480-52B9E9DF5B50}" type="sibTrans" cxnId="{88EEBB88-5BEE-E641-8510-BF4B7D17DCE0}">
      <dgm:prSet/>
      <dgm:spPr/>
      <dgm:t>
        <a:bodyPr/>
        <a:lstStyle/>
        <a:p>
          <a:endParaRPr lang="tr-TR"/>
        </a:p>
      </dgm:t>
    </dgm:pt>
    <dgm:pt modelId="{6C642FE2-F50A-CB4C-AD58-42DB511E4371}">
      <dgm:prSet phldrT="[Metin]"/>
      <dgm:spPr/>
      <dgm:t>
        <a:bodyPr/>
        <a:lstStyle/>
        <a:p>
          <a:r>
            <a:rPr lang="tr-TR" dirty="0"/>
            <a:t>Asılı kalma süresi, beslenme ürünlerinin hazırlanması, boşaltılması veya kapağının açılarak sete bağlanmasından itibaren geçen süredir.</a:t>
          </a:r>
        </a:p>
      </dgm:t>
    </dgm:pt>
    <dgm:pt modelId="{1EC0A83F-CAD4-0C46-B21A-71CDF0F4328D}" type="parTrans" cxnId="{4481556A-2515-6F41-BED8-1C4E31DC5F0F}">
      <dgm:prSet/>
      <dgm:spPr/>
      <dgm:t>
        <a:bodyPr/>
        <a:lstStyle/>
        <a:p>
          <a:endParaRPr lang="tr-TR"/>
        </a:p>
      </dgm:t>
    </dgm:pt>
    <dgm:pt modelId="{2C41EF1E-BC76-0843-8536-06B0C07A1CBD}" type="sibTrans" cxnId="{4481556A-2515-6F41-BED8-1C4E31DC5F0F}">
      <dgm:prSet/>
      <dgm:spPr/>
      <dgm:t>
        <a:bodyPr/>
        <a:lstStyle/>
        <a:p>
          <a:endParaRPr lang="tr-TR"/>
        </a:p>
      </dgm:t>
    </dgm:pt>
    <dgm:pt modelId="{0EBC7F9E-553C-1D45-B4D6-C536F363BE38}" type="pres">
      <dgm:prSet presAssocID="{ED7AA1DC-9CC2-4543-BD38-E09F23709D79}" presName="outerComposite" presStyleCnt="0">
        <dgm:presLayoutVars>
          <dgm:chMax val="5"/>
          <dgm:dir/>
          <dgm:resizeHandles val="exact"/>
        </dgm:presLayoutVars>
      </dgm:prSet>
      <dgm:spPr/>
    </dgm:pt>
    <dgm:pt modelId="{7A14A81D-A5FA-3647-AE73-D37109B67659}" type="pres">
      <dgm:prSet presAssocID="{ED7AA1DC-9CC2-4543-BD38-E09F23709D79}" presName="dummyMaxCanvas" presStyleCnt="0">
        <dgm:presLayoutVars/>
      </dgm:prSet>
      <dgm:spPr/>
    </dgm:pt>
    <dgm:pt modelId="{EA032A74-218A-8642-865A-9E3D45B112F2}" type="pres">
      <dgm:prSet presAssocID="{ED7AA1DC-9CC2-4543-BD38-E09F23709D79}" presName="TwoNodes_1" presStyleLbl="node1" presStyleIdx="0" presStyleCnt="2">
        <dgm:presLayoutVars>
          <dgm:bulletEnabled val="1"/>
        </dgm:presLayoutVars>
      </dgm:prSet>
      <dgm:spPr/>
    </dgm:pt>
    <dgm:pt modelId="{ED378A0C-C8B6-6343-B935-431C184BCBCC}" type="pres">
      <dgm:prSet presAssocID="{ED7AA1DC-9CC2-4543-BD38-E09F23709D79}" presName="TwoNodes_2" presStyleLbl="node1" presStyleIdx="1" presStyleCnt="2">
        <dgm:presLayoutVars>
          <dgm:bulletEnabled val="1"/>
        </dgm:presLayoutVars>
      </dgm:prSet>
      <dgm:spPr/>
    </dgm:pt>
    <dgm:pt modelId="{D3A1F641-C270-A44C-BD89-A6FD334C59AA}" type="pres">
      <dgm:prSet presAssocID="{ED7AA1DC-9CC2-4543-BD38-E09F23709D79}" presName="TwoConn_1-2" presStyleLbl="fgAccFollowNode1" presStyleIdx="0" presStyleCnt="1">
        <dgm:presLayoutVars>
          <dgm:bulletEnabled val="1"/>
        </dgm:presLayoutVars>
      </dgm:prSet>
      <dgm:spPr/>
    </dgm:pt>
    <dgm:pt modelId="{49A6F88A-967D-1941-A870-08EA0B966F1D}" type="pres">
      <dgm:prSet presAssocID="{ED7AA1DC-9CC2-4543-BD38-E09F23709D79}" presName="TwoNodes_1_text" presStyleLbl="node1" presStyleIdx="1" presStyleCnt="2">
        <dgm:presLayoutVars>
          <dgm:bulletEnabled val="1"/>
        </dgm:presLayoutVars>
      </dgm:prSet>
      <dgm:spPr/>
    </dgm:pt>
    <dgm:pt modelId="{4417CD5B-AE7E-9E42-824E-314B9B0F4603}" type="pres">
      <dgm:prSet presAssocID="{ED7AA1DC-9CC2-4543-BD38-E09F23709D79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4259490B-C484-894F-A57C-9C73DD46B88E}" type="presOf" srcId="{6C642FE2-F50A-CB4C-AD58-42DB511E4371}" destId="{4417CD5B-AE7E-9E42-824E-314B9B0F4603}" srcOrd="1" destOrd="0" presId="urn:microsoft.com/office/officeart/2005/8/layout/vProcess5"/>
    <dgm:cxn modelId="{46BEDD1D-5839-F64D-B236-B7797D8E8BAE}" type="presOf" srcId="{9CFA1C45-9229-F443-85FA-EE7EC6EA0F15}" destId="{EA032A74-218A-8642-865A-9E3D45B112F2}" srcOrd="0" destOrd="0" presId="urn:microsoft.com/office/officeart/2005/8/layout/vProcess5"/>
    <dgm:cxn modelId="{64CCE045-33C7-0C40-9BEA-043B3603C7D0}" type="presOf" srcId="{934D899E-C0A8-F54A-A480-52B9E9DF5B50}" destId="{D3A1F641-C270-A44C-BD89-A6FD334C59AA}" srcOrd="0" destOrd="0" presId="urn:microsoft.com/office/officeart/2005/8/layout/vProcess5"/>
    <dgm:cxn modelId="{4481556A-2515-6F41-BED8-1C4E31DC5F0F}" srcId="{ED7AA1DC-9CC2-4543-BD38-E09F23709D79}" destId="{6C642FE2-F50A-CB4C-AD58-42DB511E4371}" srcOrd="1" destOrd="0" parTransId="{1EC0A83F-CAD4-0C46-B21A-71CDF0F4328D}" sibTransId="{2C41EF1E-BC76-0843-8536-06B0C07A1CBD}"/>
    <dgm:cxn modelId="{D1B7CF7A-4EB1-FC47-8216-DDA5EABB7AF7}" type="presOf" srcId="{6C642FE2-F50A-CB4C-AD58-42DB511E4371}" destId="{ED378A0C-C8B6-6343-B935-431C184BCBCC}" srcOrd="0" destOrd="0" presId="urn:microsoft.com/office/officeart/2005/8/layout/vProcess5"/>
    <dgm:cxn modelId="{88EEBB88-5BEE-E641-8510-BF4B7D17DCE0}" srcId="{ED7AA1DC-9CC2-4543-BD38-E09F23709D79}" destId="{9CFA1C45-9229-F443-85FA-EE7EC6EA0F15}" srcOrd="0" destOrd="0" parTransId="{73195B77-7631-3D48-987E-54087F902FA5}" sibTransId="{934D899E-C0A8-F54A-A480-52B9E9DF5B50}"/>
    <dgm:cxn modelId="{ADDC5CA0-A9A8-ED42-83C2-3FF291559C9E}" type="presOf" srcId="{ED7AA1DC-9CC2-4543-BD38-E09F23709D79}" destId="{0EBC7F9E-553C-1D45-B4D6-C536F363BE38}" srcOrd="0" destOrd="0" presId="urn:microsoft.com/office/officeart/2005/8/layout/vProcess5"/>
    <dgm:cxn modelId="{F4D104A7-4775-8C4D-9011-41AA531BEE93}" type="presOf" srcId="{9CFA1C45-9229-F443-85FA-EE7EC6EA0F15}" destId="{49A6F88A-967D-1941-A870-08EA0B966F1D}" srcOrd="1" destOrd="0" presId="urn:microsoft.com/office/officeart/2005/8/layout/vProcess5"/>
    <dgm:cxn modelId="{8EC5B7A6-5CCF-1941-AEF0-B4772808F9E4}" type="presParOf" srcId="{0EBC7F9E-553C-1D45-B4D6-C536F363BE38}" destId="{7A14A81D-A5FA-3647-AE73-D37109B67659}" srcOrd="0" destOrd="0" presId="urn:microsoft.com/office/officeart/2005/8/layout/vProcess5"/>
    <dgm:cxn modelId="{967EBE6B-C3F4-014E-BBDD-5432BD1E7DEE}" type="presParOf" srcId="{0EBC7F9E-553C-1D45-B4D6-C536F363BE38}" destId="{EA032A74-218A-8642-865A-9E3D45B112F2}" srcOrd="1" destOrd="0" presId="urn:microsoft.com/office/officeart/2005/8/layout/vProcess5"/>
    <dgm:cxn modelId="{E3D4FF15-EF94-1645-BA04-0F172740B8BC}" type="presParOf" srcId="{0EBC7F9E-553C-1D45-B4D6-C536F363BE38}" destId="{ED378A0C-C8B6-6343-B935-431C184BCBCC}" srcOrd="2" destOrd="0" presId="urn:microsoft.com/office/officeart/2005/8/layout/vProcess5"/>
    <dgm:cxn modelId="{7E80EA92-68FD-5C4F-B4E8-CC5375013423}" type="presParOf" srcId="{0EBC7F9E-553C-1D45-B4D6-C536F363BE38}" destId="{D3A1F641-C270-A44C-BD89-A6FD334C59AA}" srcOrd="3" destOrd="0" presId="urn:microsoft.com/office/officeart/2005/8/layout/vProcess5"/>
    <dgm:cxn modelId="{2357BAB4-6F39-5943-A5A9-284DADFD9D47}" type="presParOf" srcId="{0EBC7F9E-553C-1D45-B4D6-C536F363BE38}" destId="{49A6F88A-967D-1941-A870-08EA0B966F1D}" srcOrd="4" destOrd="0" presId="urn:microsoft.com/office/officeart/2005/8/layout/vProcess5"/>
    <dgm:cxn modelId="{632A757C-F5E4-3942-931C-9C992E30B735}" type="presParOf" srcId="{0EBC7F9E-553C-1D45-B4D6-C536F363BE38}" destId="{4417CD5B-AE7E-9E42-824E-314B9B0F4603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EDCDF4F-2947-B643-A1BC-243984A35C0A}" type="doc">
      <dgm:prSet loTypeId="urn:microsoft.com/office/officeart/2005/8/layout/lProcess3" loCatId="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tr-TR"/>
        </a:p>
      </dgm:t>
    </dgm:pt>
    <dgm:pt modelId="{098230AD-00AC-A64C-B579-7F298F5A67B2}">
      <dgm:prSet phldrT="[Metin]" custT="1"/>
      <dgm:spPr/>
      <dgm:t>
        <a:bodyPr/>
        <a:lstStyle/>
        <a:p>
          <a:r>
            <a:rPr lang="tr-TR" sz="1800" dirty="0"/>
            <a:t>Tüpün yanlış yerleştirilmesi</a:t>
          </a:r>
        </a:p>
      </dgm:t>
    </dgm:pt>
    <dgm:pt modelId="{3D9AAF3E-F882-4A45-846B-EB04504E047D}" type="parTrans" cxnId="{61EF8452-F65F-9044-8CF0-2B5331BBD842}">
      <dgm:prSet/>
      <dgm:spPr/>
      <dgm:t>
        <a:bodyPr/>
        <a:lstStyle/>
        <a:p>
          <a:endParaRPr lang="tr-TR"/>
        </a:p>
      </dgm:t>
    </dgm:pt>
    <dgm:pt modelId="{89FAF475-95E7-1C48-BE0C-51F83276A22F}" type="sibTrans" cxnId="{61EF8452-F65F-9044-8CF0-2B5331BBD842}">
      <dgm:prSet/>
      <dgm:spPr/>
      <dgm:t>
        <a:bodyPr/>
        <a:lstStyle/>
        <a:p>
          <a:endParaRPr lang="tr-TR"/>
        </a:p>
      </dgm:t>
    </dgm:pt>
    <dgm:pt modelId="{3411607A-A75F-F847-87EB-7C9B98F2D250}">
      <dgm:prSet phldrT="[Metin]" custT="1"/>
      <dgm:spPr/>
      <dgm:t>
        <a:bodyPr/>
        <a:lstStyle/>
        <a:p>
          <a:r>
            <a:rPr lang="tr-TR" sz="2000" b="1" dirty="0" err="1">
              <a:solidFill>
                <a:srgbClr val="FF0000"/>
              </a:solidFill>
            </a:rPr>
            <a:t>Aspirasyon</a:t>
          </a:r>
          <a:endParaRPr lang="tr-TR" sz="2000" b="1" dirty="0">
            <a:solidFill>
              <a:srgbClr val="FF0000"/>
            </a:solidFill>
          </a:endParaRPr>
        </a:p>
      </dgm:t>
    </dgm:pt>
    <dgm:pt modelId="{586AC6F4-3B67-A345-84B7-E69055770446}" type="parTrans" cxnId="{B79F3D93-7CB8-9946-B001-34B45791D409}">
      <dgm:prSet/>
      <dgm:spPr/>
      <dgm:t>
        <a:bodyPr/>
        <a:lstStyle/>
        <a:p>
          <a:endParaRPr lang="tr-TR"/>
        </a:p>
      </dgm:t>
    </dgm:pt>
    <dgm:pt modelId="{BFD4683B-BE44-F144-B863-EF2C64A7C7CD}" type="sibTrans" cxnId="{B79F3D93-7CB8-9946-B001-34B45791D409}">
      <dgm:prSet/>
      <dgm:spPr/>
      <dgm:t>
        <a:bodyPr/>
        <a:lstStyle/>
        <a:p>
          <a:endParaRPr lang="tr-TR"/>
        </a:p>
      </dgm:t>
    </dgm:pt>
    <dgm:pt modelId="{A498B8D1-C4B2-3A4D-8D61-D116A6B4B98F}">
      <dgm:prSet phldrT="[Metin]" custT="1"/>
      <dgm:spPr/>
      <dgm:t>
        <a:bodyPr/>
        <a:lstStyle/>
        <a:p>
          <a:r>
            <a:rPr lang="tr-TR" sz="1400" dirty="0"/>
            <a:t>Beslenmeye ara verilmeli</a:t>
          </a:r>
        </a:p>
      </dgm:t>
    </dgm:pt>
    <dgm:pt modelId="{3BA64C29-43B6-5248-9EE2-73DEDE4A23C7}" type="parTrans" cxnId="{8FD26D3A-4A72-C941-91EA-A5F4F896E8A6}">
      <dgm:prSet/>
      <dgm:spPr/>
      <dgm:t>
        <a:bodyPr/>
        <a:lstStyle/>
        <a:p>
          <a:endParaRPr lang="tr-TR"/>
        </a:p>
      </dgm:t>
    </dgm:pt>
    <dgm:pt modelId="{E1F6F1D5-89CB-5D40-B4C8-42A5EFC46B64}" type="sibTrans" cxnId="{8FD26D3A-4A72-C941-91EA-A5F4F896E8A6}">
      <dgm:prSet/>
      <dgm:spPr/>
      <dgm:t>
        <a:bodyPr/>
        <a:lstStyle/>
        <a:p>
          <a:endParaRPr lang="tr-TR"/>
        </a:p>
      </dgm:t>
    </dgm:pt>
    <dgm:pt modelId="{5A11EC64-B83C-DD40-AB58-E73183A42BC2}">
      <dgm:prSet phldrT="[Metin]"/>
      <dgm:spPr/>
      <dgm:t>
        <a:bodyPr/>
        <a:lstStyle/>
        <a:p>
          <a:r>
            <a:rPr lang="tr-TR" dirty="0"/>
            <a:t>İç buton nedeniyle </a:t>
          </a:r>
          <a:r>
            <a:rPr lang="tr-TR" dirty="0" err="1"/>
            <a:t>gastrik</a:t>
          </a:r>
          <a:r>
            <a:rPr lang="tr-TR" dirty="0"/>
            <a:t> duvarın </a:t>
          </a:r>
          <a:r>
            <a:rPr lang="tr-TR" dirty="0" err="1"/>
            <a:t>travmatik</a:t>
          </a:r>
          <a:r>
            <a:rPr lang="tr-TR" dirty="0"/>
            <a:t> erozyonu veya iç butonun altındaki </a:t>
          </a:r>
          <a:r>
            <a:rPr lang="tr-TR" dirty="0" err="1"/>
            <a:t>ülserasyon</a:t>
          </a:r>
          <a:r>
            <a:rPr lang="tr-TR" dirty="0"/>
            <a:t>, </a:t>
          </a:r>
          <a:r>
            <a:rPr lang="tr-TR" dirty="0" err="1"/>
            <a:t>peptik</a:t>
          </a:r>
          <a:r>
            <a:rPr lang="tr-TR" dirty="0"/>
            <a:t> ülser hastalığı,  nedeniyle</a:t>
          </a:r>
        </a:p>
      </dgm:t>
    </dgm:pt>
    <dgm:pt modelId="{AE3108EC-679C-0445-80D2-AEB98E33EF93}" type="parTrans" cxnId="{9B45F9B2-5C22-1949-AB68-45A53E675733}">
      <dgm:prSet/>
      <dgm:spPr/>
      <dgm:t>
        <a:bodyPr/>
        <a:lstStyle/>
        <a:p>
          <a:endParaRPr lang="tr-TR"/>
        </a:p>
      </dgm:t>
    </dgm:pt>
    <dgm:pt modelId="{0AA2D02A-FB54-774C-96D2-EF0E1CA248B7}" type="sibTrans" cxnId="{9B45F9B2-5C22-1949-AB68-45A53E675733}">
      <dgm:prSet/>
      <dgm:spPr/>
      <dgm:t>
        <a:bodyPr/>
        <a:lstStyle/>
        <a:p>
          <a:endParaRPr lang="tr-TR"/>
        </a:p>
      </dgm:t>
    </dgm:pt>
    <dgm:pt modelId="{7028AE03-7709-A140-842C-D191BA36AC26}">
      <dgm:prSet phldrT="[Metin]" custT="1"/>
      <dgm:spPr/>
      <dgm:t>
        <a:bodyPr/>
        <a:lstStyle/>
        <a:p>
          <a:r>
            <a:rPr lang="tr-TR" sz="2000" b="1" dirty="0">
              <a:solidFill>
                <a:srgbClr val="FF0000"/>
              </a:solidFill>
            </a:rPr>
            <a:t>Kanama</a:t>
          </a:r>
        </a:p>
      </dgm:t>
    </dgm:pt>
    <dgm:pt modelId="{0E334CDD-7E41-3940-B90D-E78AAF2ACC76}" type="parTrans" cxnId="{F53FE25E-79D6-A24F-A38F-5B3B24E25671}">
      <dgm:prSet/>
      <dgm:spPr/>
      <dgm:t>
        <a:bodyPr/>
        <a:lstStyle/>
        <a:p>
          <a:endParaRPr lang="tr-TR"/>
        </a:p>
      </dgm:t>
    </dgm:pt>
    <dgm:pt modelId="{47CF486C-BA8A-D342-9E42-CAFEDAF3DBC8}" type="sibTrans" cxnId="{F53FE25E-79D6-A24F-A38F-5B3B24E25671}">
      <dgm:prSet/>
      <dgm:spPr/>
      <dgm:t>
        <a:bodyPr/>
        <a:lstStyle/>
        <a:p>
          <a:endParaRPr lang="tr-TR"/>
        </a:p>
      </dgm:t>
    </dgm:pt>
    <dgm:pt modelId="{5FD1FAC5-7B98-EA42-A94C-879B43099A38}">
      <dgm:prSet phldrT="[Metin]" custT="1"/>
      <dgm:spPr/>
      <dgm:t>
        <a:bodyPr/>
        <a:lstStyle/>
        <a:p>
          <a:r>
            <a:rPr lang="tr-TR" sz="1200" dirty="0"/>
            <a:t>Tüpün cerrahi işlem ile çıkarılarak, pıhtılaşmanın sağlanması ve beslenmeye ara verilmeli</a:t>
          </a:r>
        </a:p>
      </dgm:t>
    </dgm:pt>
    <dgm:pt modelId="{196E2054-12F4-4149-B3C2-9D9530A683BC}" type="parTrans" cxnId="{EF468870-0682-6544-B7FE-AB5E3CFCC0BA}">
      <dgm:prSet/>
      <dgm:spPr/>
      <dgm:t>
        <a:bodyPr/>
        <a:lstStyle/>
        <a:p>
          <a:endParaRPr lang="tr-TR"/>
        </a:p>
      </dgm:t>
    </dgm:pt>
    <dgm:pt modelId="{397E6E3E-567C-9B48-9AAA-0454D9699883}" type="sibTrans" cxnId="{EF468870-0682-6544-B7FE-AB5E3CFCC0BA}">
      <dgm:prSet/>
      <dgm:spPr/>
      <dgm:t>
        <a:bodyPr/>
        <a:lstStyle/>
        <a:p>
          <a:endParaRPr lang="tr-TR"/>
        </a:p>
      </dgm:t>
    </dgm:pt>
    <dgm:pt modelId="{B7CD87FE-5E70-C043-A975-B73E25285BAC}">
      <dgm:prSet phldrT="[Metin]"/>
      <dgm:spPr/>
      <dgm:t>
        <a:bodyPr/>
        <a:lstStyle/>
        <a:p>
          <a:r>
            <a:rPr lang="tr-TR" dirty="0"/>
            <a:t>Tüp dış desteğin karın duvarına sıkı bir şekilde oturması nedeniyle</a:t>
          </a:r>
        </a:p>
      </dgm:t>
    </dgm:pt>
    <dgm:pt modelId="{FEC2289E-DC78-4A40-BC51-2481D95DC5BC}" type="parTrans" cxnId="{6162B8BA-2C87-A04F-8A62-4C0C9242719C}">
      <dgm:prSet/>
      <dgm:spPr/>
      <dgm:t>
        <a:bodyPr/>
        <a:lstStyle/>
        <a:p>
          <a:endParaRPr lang="tr-TR"/>
        </a:p>
      </dgm:t>
    </dgm:pt>
    <dgm:pt modelId="{A1574297-087E-994A-8525-ACC436447A06}" type="sibTrans" cxnId="{6162B8BA-2C87-A04F-8A62-4C0C9242719C}">
      <dgm:prSet/>
      <dgm:spPr/>
      <dgm:t>
        <a:bodyPr/>
        <a:lstStyle/>
        <a:p>
          <a:endParaRPr lang="tr-TR"/>
        </a:p>
      </dgm:t>
    </dgm:pt>
    <dgm:pt modelId="{5E5A3AD4-5ADC-3A48-8D11-4A26FC1F7925}">
      <dgm:prSet phldrT="[Metin]" custT="1"/>
      <dgm:spPr/>
      <dgm:t>
        <a:bodyPr/>
        <a:lstStyle/>
        <a:p>
          <a:r>
            <a:rPr lang="tr-TR" sz="2000" b="1" dirty="0">
              <a:solidFill>
                <a:srgbClr val="FF0000"/>
              </a:solidFill>
            </a:rPr>
            <a:t>Gömülü tampon sendromu</a:t>
          </a:r>
        </a:p>
      </dgm:t>
    </dgm:pt>
    <dgm:pt modelId="{D45F0C03-4726-9A4C-AB49-ECE8F473F02D}" type="parTrans" cxnId="{7D9E5093-2B4E-0846-B408-C9315A1E09ED}">
      <dgm:prSet/>
      <dgm:spPr/>
      <dgm:t>
        <a:bodyPr/>
        <a:lstStyle/>
        <a:p>
          <a:endParaRPr lang="tr-TR"/>
        </a:p>
      </dgm:t>
    </dgm:pt>
    <dgm:pt modelId="{958154B8-D081-ED4D-B8E6-D37382AA7F6E}" type="sibTrans" cxnId="{7D9E5093-2B4E-0846-B408-C9315A1E09ED}">
      <dgm:prSet/>
      <dgm:spPr/>
      <dgm:t>
        <a:bodyPr/>
        <a:lstStyle/>
        <a:p>
          <a:endParaRPr lang="tr-TR"/>
        </a:p>
      </dgm:t>
    </dgm:pt>
    <dgm:pt modelId="{7A9D85A5-9053-E140-8C93-5AAD38F5B96C}">
      <dgm:prSet phldrT="[Metin]" custT="1"/>
      <dgm:spPr/>
      <dgm:t>
        <a:bodyPr/>
        <a:lstStyle/>
        <a:p>
          <a:r>
            <a:rPr lang="tr-TR" sz="1150" dirty="0"/>
            <a:t>Enteral beslenmenin durdurulması, antibiyotik başlanması</a:t>
          </a:r>
        </a:p>
        <a:p>
          <a:r>
            <a:rPr lang="tr-TR" sz="1150" dirty="0"/>
            <a:t>Beslenme tüpünün uygun bir yöntemle çıkartılması ve yeni bir yol oluşturulması </a:t>
          </a:r>
        </a:p>
      </dgm:t>
    </dgm:pt>
    <dgm:pt modelId="{C7BED663-12FC-BD41-910C-B4FE67178EBD}" type="parTrans" cxnId="{A96081C2-DDFE-564C-B011-B60D4AEA07C2}">
      <dgm:prSet/>
      <dgm:spPr/>
      <dgm:t>
        <a:bodyPr/>
        <a:lstStyle/>
        <a:p>
          <a:endParaRPr lang="tr-TR"/>
        </a:p>
      </dgm:t>
    </dgm:pt>
    <dgm:pt modelId="{7C257F63-52C7-2149-ABD3-CFD8E0E14818}" type="sibTrans" cxnId="{A96081C2-DDFE-564C-B011-B60D4AEA07C2}">
      <dgm:prSet/>
      <dgm:spPr/>
      <dgm:t>
        <a:bodyPr/>
        <a:lstStyle/>
        <a:p>
          <a:endParaRPr lang="tr-TR"/>
        </a:p>
      </dgm:t>
    </dgm:pt>
    <dgm:pt modelId="{C6F67F5A-7C07-304C-8704-9B1D55F47DF8}" type="pres">
      <dgm:prSet presAssocID="{5EDCDF4F-2947-B643-A1BC-243984A35C0A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238586DC-E862-DC44-B79E-D5BF9DBCB05B}" type="pres">
      <dgm:prSet presAssocID="{098230AD-00AC-A64C-B579-7F298F5A67B2}" presName="horFlow" presStyleCnt="0"/>
      <dgm:spPr/>
    </dgm:pt>
    <dgm:pt modelId="{2B599169-ABD8-8846-B732-28DAEDC50C2B}" type="pres">
      <dgm:prSet presAssocID="{098230AD-00AC-A64C-B579-7F298F5A67B2}" presName="bigChev" presStyleLbl="node1" presStyleIdx="0" presStyleCnt="3"/>
      <dgm:spPr/>
    </dgm:pt>
    <dgm:pt modelId="{30B1AC45-ED38-0A4C-9B48-5A320823C27F}" type="pres">
      <dgm:prSet presAssocID="{586AC6F4-3B67-A345-84B7-E69055770446}" presName="parTrans" presStyleCnt="0"/>
      <dgm:spPr/>
    </dgm:pt>
    <dgm:pt modelId="{F807932D-5422-E041-BFF6-DA1DCC03BFEA}" type="pres">
      <dgm:prSet presAssocID="{3411607A-A75F-F847-87EB-7C9B98F2D250}" presName="node" presStyleLbl="alignAccFollowNode1" presStyleIdx="0" presStyleCnt="6">
        <dgm:presLayoutVars>
          <dgm:bulletEnabled val="1"/>
        </dgm:presLayoutVars>
      </dgm:prSet>
      <dgm:spPr/>
    </dgm:pt>
    <dgm:pt modelId="{48B8557F-456A-514D-9A1D-3ECD8A832C9D}" type="pres">
      <dgm:prSet presAssocID="{BFD4683B-BE44-F144-B863-EF2C64A7C7CD}" presName="sibTrans" presStyleCnt="0"/>
      <dgm:spPr/>
    </dgm:pt>
    <dgm:pt modelId="{5F6C9DB0-7FFA-A144-9C3D-AA59A99AF5E4}" type="pres">
      <dgm:prSet presAssocID="{A498B8D1-C4B2-3A4D-8D61-D116A6B4B98F}" presName="node" presStyleLbl="alignAccFollowNode1" presStyleIdx="1" presStyleCnt="6">
        <dgm:presLayoutVars>
          <dgm:bulletEnabled val="1"/>
        </dgm:presLayoutVars>
      </dgm:prSet>
      <dgm:spPr/>
    </dgm:pt>
    <dgm:pt modelId="{10A78ECE-5CD4-C549-9DC0-FFD73685CDCB}" type="pres">
      <dgm:prSet presAssocID="{098230AD-00AC-A64C-B579-7F298F5A67B2}" presName="vSp" presStyleCnt="0"/>
      <dgm:spPr/>
    </dgm:pt>
    <dgm:pt modelId="{23DE5440-8237-9F4B-8A3B-E252619313DF}" type="pres">
      <dgm:prSet presAssocID="{5A11EC64-B83C-DD40-AB58-E73183A42BC2}" presName="horFlow" presStyleCnt="0"/>
      <dgm:spPr/>
    </dgm:pt>
    <dgm:pt modelId="{419CC954-6B39-1442-BDB0-6AC49F3E60C3}" type="pres">
      <dgm:prSet presAssocID="{5A11EC64-B83C-DD40-AB58-E73183A42BC2}" presName="bigChev" presStyleLbl="node1" presStyleIdx="1" presStyleCnt="3"/>
      <dgm:spPr/>
    </dgm:pt>
    <dgm:pt modelId="{163DFB2F-437C-2142-B9F3-A669EBB48352}" type="pres">
      <dgm:prSet presAssocID="{0E334CDD-7E41-3940-B90D-E78AAF2ACC76}" presName="parTrans" presStyleCnt="0"/>
      <dgm:spPr/>
    </dgm:pt>
    <dgm:pt modelId="{D9A6E541-9A30-5A4B-B5DD-053D38CF131F}" type="pres">
      <dgm:prSet presAssocID="{7028AE03-7709-A140-842C-D191BA36AC26}" presName="node" presStyleLbl="alignAccFollowNode1" presStyleIdx="2" presStyleCnt="6">
        <dgm:presLayoutVars>
          <dgm:bulletEnabled val="1"/>
        </dgm:presLayoutVars>
      </dgm:prSet>
      <dgm:spPr/>
    </dgm:pt>
    <dgm:pt modelId="{E3964C3E-F9A7-194A-B38D-964D3C2A2DEC}" type="pres">
      <dgm:prSet presAssocID="{47CF486C-BA8A-D342-9E42-CAFEDAF3DBC8}" presName="sibTrans" presStyleCnt="0"/>
      <dgm:spPr/>
    </dgm:pt>
    <dgm:pt modelId="{99B2E8E2-2B44-FC44-93F9-A435A1E5BB40}" type="pres">
      <dgm:prSet presAssocID="{5FD1FAC5-7B98-EA42-A94C-879B43099A38}" presName="node" presStyleLbl="alignAccFollowNode1" presStyleIdx="3" presStyleCnt="6">
        <dgm:presLayoutVars>
          <dgm:bulletEnabled val="1"/>
        </dgm:presLayoutVars>
      </dgm:prSet>
      <dgm:spPr/>
    </dgm:pt>
    <dgm:pt modelId="{0AD239FC-8C1B-DB44-B674-D47E038F3382}" type="pres">
      <dgm:prSet presAssocID="{5A11EC64-B83C-DD40-AB58-E73183A42BC2}" presName="vSp" presStyleCnt="0"/>
      <dgm:spPr/>
    </dgm:pt>
    <dgm:pt modelId="{A0CF1325-B514-474B-8FD7-4AA4E2B03789}" type="pres">
      <dgm:prSet presAssocID="{B7CD87FE-5E70-C043-A975-B73E25285BAC}" presName="horFlow" presStyleCnt="0"/>
      <dgm:spPr/>
    </dgm:pt>
    <dgm:pt modelId="{F01001C1-EA98-ED46-98A7-34BFDEEA0D35}" type="pres">
      <dgm:prSet presAssocID="{B7CD87FE-5E70-C043-A975-B73E25285BAC}" presName="bigChev" presStyleLbl="node1" presStyleIdx="2" presStyleCnt="3"/>
      <dgm:spPr/>
    </dgm:pt>
    <dgm:pt modelId="{A29EE9E3-A419-8340-8844-185F3F7710B5}" type="pres">
      <dgm:prSet presAssocID="{D45F0C03-4726-9A4C-AB49-ECE8F473F02D}" presName="parTrans" presStyleCnt="0"/>
      <dgm:spPr/>
    </dgm:pt>
    <dgm:pt modelId="{B86164AE-9298-5B4A-83A4-75AA72F9E4B1}" type="pres">
      <dgm:prSet presAssocID="{5E5A3AD4-5ADC-3A48-8D11-4A26FC1F7925}" presName="node" presStyleLbl="alignAccFollowNode1" presStyleIdx="4" presStyleCnt="6">
        <dgm:presLayoutVars>
          <dgm:bulletEnabled val="1"/>
        </dgm:presLayoutVars>
      </dgm:prSet>
      <dgm:spPr/>
    </dgm:pt>
    <dgm:pt modelId="{1C67102B-7D05-2D43-8EA5-4A27D5D37151}" type="pres">
      <dgm:prSet presAssocID="{958154B8-D081-ED4D-B8E6-D37382AA7F6E}" presName="sibTrans" presStyleCnt="0"/>
      <dgm:spPr/>
    </dgm:pt>
    <dgm:pt modelId="{850AC2B8-291D-EA44-9A7A-9CE0330894CF}" type="pres">
      <dgm:prSet presAssocID="{7A9D85A5-9053-E140-8C93-5AAD38F5B96C}" presName="node" presStyleLbl="alignAccFollowNode1" presStyleIdx="5" presStyleCnt="6">
        <dgm:presLayoutVars>
          <dgm:bulletEnabled val="1"/>
        </dgm:presLayoutVars>
      </dgm:prSet>
      <dgm:spPr/>
    </dgm:pt>
  </dgm:ptLst>
  <dgm:cxnLst>
    <dgm:cxn modelId="{54BD9109-677F-9448-A782-B81C0E73E204}" type="presOf" srcId="{5EDCDF4F-2947-B643-A1BC-243984A35C0A}" destId="{C6F67F5A-7C07-304C-8704-9B1D55F47DF8}" srcOrd="0" destOrd="0" presId="urn:microsoft.com/office/officeart/2005/8/layout/lProcess3"/>
    <dgm:cxn modelId="{9E617016-6B89-5D46-B852-8993BB911110}" type="presOf" srcId="{7028AE03-7709-A140-842C-D191BA36AC26}" destId="{D9A6E541-9A30-5A4B-B5DD-053D38CF131F}" srcOrd="0" destOrd="0" presId="urn:microsoft.com/office/officeart/2005/8/layout/lProcess3"/>
    <dgm:cxn modelId="{BA6B412A-1256-3648-AC12-A5B149B5EDE4}" type="presOf" srcId="{B7CD87FE-5E70-C043-A975-B73E25285BAC}" destId="{F01001C1-EA98-ED46-98A7-34BFDEEA0D35}" srcOrd="0" destOrd="0" presId="urn:microsoft.com/office/officeart/2005/8/layout/lProcess3"/>
    <dgm:cxn modelId="{8FD26D3A-4A72-C941-91EA-A5F4F896E8A6}" srcId="{098230AD-00AC-A64C-B579-7F298F5A67B2}" destId="{A498B8D1-C4B2-3A4D-8D61-D116A6B4B98F}" srcOrd="1" destOrd="0" parTransId="{3BA64C29-43B6-5248-9EE2-73DEDE4A23C7}" sibTransId="{E1F6F1D5-89CB-5D40-B4C8-42A5EFC46B64}"/>
    <dgm:cxn modelId="{61EF8452-F65F-9044-8CF0-2B5331BBD842}" srcId="{5EDCDF4F-2947-B643-A1BC-243984A35C0A}" destId="{098230AD-00AC-A64C-B579-7F298F5A67B2}" srcOrd="0" destOrd="0" parTransId="{3D9AAF3E-F882-4A45-846B-EB04504E047D}" sibTransId="{89FAF475-95E7-1C48-BE0C-51F83276A22F}"/>
    <dgm:cxn modelId="{F53FE25E-79D6-A24F-A38F-5B3B24E25671}" srcId="{5A11EC64-B83C-DD40-AB58-E73183A42BC2}" destId="{7028AE03-7709-A140-842C-D191BA36AC26}" srcOrd="0" destOrd="0" parTransId="{0E334CDD-7E41-3940-B90D-E78AAF2ACC76}" sibTransId="{47CF486C-BA8A-D342-9E42-CAFEDAF3DBC8}"/>
    <dgm:cxn modelId="{54A55E63-6CF8-BA40-869B-167A60DC30F9}" type="presOf" srcId="{098230AD-00AC-A64C-B579-7F298F5A67B2}" destId="{2B599169-ABD8-8846-B732-28DAEDC50C2B}" srcOrd="0" destOrd="0" presId="urn:microsoft.com/office/officeart/2005/8/layout/lProcess3"/>
    <dgm:cxn modelId="{EF468870-0682-6544-B7FE-AB5E3CFCC0BA}" srcId="{5A11EC64-B83C-DD40-AB58-E73183A42BC2}" destId="{5FD1FAC5-7B98-EA42-A94C-879B43099A38}" srcOrd="1" destOrd="0" parTransId="{196E2054-12F4-4149-B3C2-9D9530A683BC}" sibTransId="{397E6E3E-567C-9B48-9AAA-0454D9699883}"/>
    <dgm:cxn modelId="{A8E9AA83-A190-3440-BBEF-9171EC1E45ED}" type="presOf" srcId="{7A9D85A5-9053-E140-8C93-5AAD38F5B96C}" destId="{850AC2B8-291D-EA44-9A7A-9CE0330894CF}" srcOrd="0" destOrd="0" presId="urn:microsoft.com/office/officeart/2005/8/layout/lProcess3"/>
    <dgm:cxn modelId="{B79F3D93-7CB8-9946-B001-34B45791D409}" srcId="{098230AD-00AC-A64C-B579-7F298F5A67B2}" destId="{3411607A-A75F-F847-87EB-7C9B98F2D250}" srcOrd="0" destOrd="0" parTransId="{586AC6F4-3B67-A345-84B7-E69055770446}" sibTransId="{BFD4683B-BE44-F144-B863-EF2C64A7C7CD}"/>
    <dgm:cxn modelId="{7D9E5093-2B4E-0846-B408-C9315A1E09ED}" srcId="{B7CD87FE-5E70-C043-A975-B73E25285BAC}" destId="{5E5A3AD4-5ADC-3A48-8D11-4A26FC1F7925}" srcOrd="0" destOrd="0" parTransId="{D45F0C03-4726-9A4C-AB49-ECE8F473F02D}" sibTransId="{958154B8-D081-ED4D-B8E6-D37382AA7F6E}"/>
    <dgm:cxn modelId="{4C7A509F-6F04-E848-9C40-C9EC6E53E3BF}" type="presOf" srcId="{5A11EC64-B83C-DD40-AB58-E73183A42BC2}" destId="{419CC954-6B39-1442-BDB0-6AC49F3E60C3}" srcOrd="0" destOrd="0" presId="urn:microsoft.com/office/officeart/2005/8/layout/lProcess3"/>
    <dgm:cxn modelId="{9B45F9B2-5C22-1949-AB68-45A53E675733}" srcId="{5EDCDF4F-2947-B643-A1BC-243984A35C0A}" destId="{5A11EC64-B83C-DD40-AB58-E73183A42BC2}" srcOrd="1" destOrd="0" parTransId="{AE3108EC-679C-0445-80D2-AEB98E33EF93}" sibTransId="{0AA2D02A-FB54-774C-96D2-EF0E1CA248B7}"/>
    <dgm:cxn modelId="{6162B8BA-2C87-A04F-8A62-4C0C9242719C}" srcId="{5EDCDF4F-2947-B643-A1BC-243984A35C0A}" destId="{B7CD87FE-5E70-C043-A975-B73E25285BAC}" srcOrd="2" destOrd="0" parTransId="{FEC2289E-DC78-4A40-BC51-2481D95DC5BC}" sibTransId="{A1574297-087E-994A-8525-ACC436447A06}"/>
    <dgm:cxn modelId="{570462BE-A7C7-5E44-95B2-DD8A1B043E33}" type="presOf" srcId="{A498B8D1-C4B2-3A4D-8D61-D116A6B4B98F}" destId="{5F6C9DB0-7FFA-A144-9C3D-AA59A99AF5E4}" srcOrd="0" destOrd="0" presId="urn:microsoft.com/office/officeart/2005/8/layout/lProcess3"/>
    <dgm:cxn modelId="{A96081C2-DDFE-564C-B011-B60D4AEA07C2}" srcId="{B7CD87FE-5E70-C043-A975-B73E25285BAC}" destId="{7A9D85A5-9053-E140-8C93-5AAD38F5B96C}" srcOrd="1" destOrd="0" parTransId="{C7BED663-12FC-BD41-910C-B4FE67178EBD}" sibTransId="{7C257F63-52C7-2149-ABD3-CFD8E0E14818}"/>
    <dgm:cxn modelId="{AE13CFD4-E171-7C46-B62C-CF3F68EC2711}" type="presOf" srcId="{3411607A-A75F-F847-87EB-7C9B98F2D250}" destId="{F807932D-5422-E041-BFF6-DA1DCC03BFEA}" srcOrd="0" destOrd="0" presId="urn:microsoft.com/office/officeart/2005/8/layout/lProcess3"/>
    <dgm:cxn modelId="{0B4E02DC-F9BB-7747-8285-2DD2BC40FD1D}" type="presOf" srcId="{5E5A3AD4-5ADC-3A48-8D11-4A26FC1F7925}" destId="{B86164AE-9298-5B4A-83A4-75AA72F9E4B1}" srcOrd="0" destOrd="0" presId="urn:microsoft.com/office/officeart/2005/8/layout/lProcess3"/>
    <dgm:cxn modelId="{842B59F8-E071-C144-A27D-B3F5304FD593}" type="presOf" srcId="{5FD1FAC5-7B98-EA42-A94C-879B43099A38}" destId="{99B2E8E2-2B44-FC44-93F9-A435A1E5BB40}" srcOrd="0" destOrd="0" presId="urn:microsoft.com/office/officeart/2005/8/layout/lProcess3"/>
    <dgm:cxn modelId="{4DA042AA-9C12-794C-B389-46F1FAE59728}" type="presParOf" srcId="{C6F67F5A-7C07-304C-8704-9B1D55F47DF8}" destId="{238586DC-E862-DC44-B79E-D5BF9DBCB05B}" srcOrd="0" destOrd="0" presId="urn:microsoft.com/office/officeart/2005/8/layout/lProcess3"/>
    <dgm:cxn modelId="{D2E47C75-5DF7-B64B-8358-FE3EB61AA9B2}" type="presParOf" srcId="{238586DC-E862-DC44-B79E-D5BF9DBCB05B}" destId="{2B599169-ABD8-8846-B732-28DAEDC50C2B}" srcOrd="0" destOrd="0" presId="urn:microsoft.com/office/officeart/2005/8/layout/lProcess3"/>
    <dgm:cxn modelId="{6ADD37D3-811A-EB42-BA5B-FED3965EB4C7}" type="presParOf" srcId="{238586DC-E862-DC44-B79E-D5BF9DBCB05B}" destId="{30B1AC45-ED38-0A4C-9B48-5A320823C27F}" srcOrd="1" destOrd="0" presId="urn:microsoft.com/office/officeart/2005/8/layout/lProcess3"/>
    <dgm:cxn modelId="{469BE1E6-AF53-194F-9836-13FC90F0E9AC}" type="presParOf" srcId="{238586DC-E862-DC44-B79E-D5BF9DBCB05B}" destId="{F807932D-5422-E041-BFF6-DA1DCC03BFEA}" srcOrd="2" destOrd="0" presId="urn:microsoft.com/office/officeart/2005/8/layout/lProcess3"/>
    <dgm:cxn modelId="{B1B7D722-6E2A-CA41-B502-2B162CA2E56E}" type="presParOf" srcId="{238586DC-E862-DC44-B79E-D5BF9DBCB05B}" destId="{48B8557F-456A-514D-9A1D-3ECD8A832C9D}" srcOrd="3" destOrd="0" presId="urn:microsoft.com/office/officeart/2005/8/layout/lProcess3"/>
    <dgm:cxn modelId="{C4D8D3EA-ABB3-5A40-BBB0-C3DDD843FD48}" type="presParOf" srcId="{238586DC-E862-DC44-B79E-D5BF9DBCB05B}" destId="{5F6C9DB0-7FFA-A144-9C3D-AA59A99AF5E4}" srcOrd="4" destOrd="0" presId="urn:microsoft.com/office/officeart/2005/8/layout/lProcess3"/>
    <dgm:cxn modelId="{7C232BB0-0004-9C49-B68F-AF36D3542D09}" type="presParOf" srcId="{C6F67F5A-7C07-304C-8704-9B1D55F47DF8}" destId="{10A78ECE-5CD4-C549-9DC0-FFD73685CDCB}" srcOrd="1" destOrd="0" presId="urn:microsoft.com/office/officeart/2005/8/layout/lProcess3"/>
    <dgm:cxn modelId="{902AE2D1-A7BF-4C4A-8BFE-395832E5A0B1}" type="presParOf" srcId="{C6F67F5A-7C07-304C-8704-9B1D55F47DF8}" destId="{23DE5440-8237-9F4B-8A3B-E252619313DF}" srcOrd="2" destOrd="0" presId="urn:microsoft.com/office/officeart/2005/8/layout/lProcess3"/>
    <dgm:cxn modelId="{90FDAB28-3305-1D4C-A61D-C252EC107330}" type="presParOf" srcId="{23DE5440-8237-9F4B-8A3B-E252619313DF}" destId="{419CC954-6B39-1442-BDB0-6AC49F3E60C3}" srcOrd="0" destOrd="0" presId="urn:microsoft.com/office/officeart/2005/8/layout/lProcess3"/>
    <dgm:cxn modelId="{1174E3C6-A227-9B45-883A-FEDF221F24EA}" type="presParOf" srcId="{23DE5440-8237-9F4B-8A3B-E252619313DF}" destId="{163DFB2F-437C-2142-B9F3-A669EBB48352}" srcOrd="1" destOrd="0" presId="urn:microsoft.com/office/officeart/2005/8/layout/lProcess3"/>
    <dgm:cxn modelId="{632E2289-55AA-8D4E-9C86-6B57E5716162}" type="presParOf" srcId="{23DE5440-8237-9F4B-8A3B-E252619313DF}" destId="{D9A6E541-9A30-5A4B-B5DD-053D38CF131F}" srcOrd="2" destOrd="0" presId="urn:microsoft.com/office/officeart/2005/8/layout/lProcess3"/>
    <dgm:cxn modelId="{32C8D4F1-CF2B-8142-B767-FA4FEA26D398}" type="presParOf" srcId="{23DE5440-8237-9F4B-8A3B-E252619313DF}" destId="{E3964C3E-F9A7-194A-B38D-964D3C2A2DEC}" srcOrd="3" destOrd="0" presId="urn:microsoft.com/office/officeart/2005/8/layout/lProcess3"/>
    <dgm:cxn modelId="{00D96834-3FDC-DA47-B1E1-F2F4D7C2B4A6}" type="presParOf" srcId="{23DE5440-8237-9F4B-8A3B-E252619313DF}" destId="{99B2E8E2-2B44-FC44-93F9-A435A1E5BB40}" srcOrd="4" destOrd="0" presId="urn:microsoft.com/office/officeart/2005/8/layout/lProcess3"/>
    <dgm:cxn modelId="{7762D936-D8CD-824E-A5F9-BF8EFFF23329}" type="presParOf" srcId="{C6F67F5A-7C07-304C-8704-9B1D55F47DF8}" destId="{0AD239FC-8C1B-DB44-B674-D47E038F3382}" srcOrd="3" destOrd="0" presId="urn:microsoft.com/office/officeart/2005/8/layout/lProcess3"/>
    <dgm:cxn modelId="{A3D7DDAE-29A2-1444-826F-8AE88686CB5B}" type="presParOf" srcId="{C6F67F5A-7C07-304C-8704-9B1D55F47DF8}" destId="{A0CF1325-B514-474B-8FD7-4AA4E2B03789}" srcOrd="4" destOrd="0" presId="urn:microsoft.com/office/officeart/2005/8/layout/lProcess3"/>
    <dgm:cxn modelId="{8A73E6CC-130E-9647-A00E-9C36F83B9951}" type="presParOf" srcId="{A0CF1325-B514-474B-8FD7-4AA4E2B03789}" destId="{F01001C1-EA98-ED46-98A7-34BFDEEA0D35}" srcOrd="0" destOrd="0" presId="urn:microsoft.com/office/officeart/2005/8/layout/lProcess3"/>
    <dgm:cxn modelId="{03D9F925-03DF-8648-945A-62825F9C8508}" type="presParOf" srcId="{A0CF1325-B514-474B-8FD7-4AA4E2B03789}" destId="{A29EE9E3-A419-8340-8844-185F3F7710B5}" srcOrd="1" destOrd="0" presId="urn:microsoft.com/office/officeart/2005/8/layout/lProcess3"/>
    <dgm:cxn modelId="{A8C1E89C-50E3-BD45-9B0A-0BBA34213E45}" type="presParOf" srcId="{A0CF1325-B514-474B-8FD7-4AA4E2B03789}" destId="{B86164AE-9298-5B4A-83A4-75AA72F9E4B1}" srcOrd="2" destOrd="0" presId="urn:microsoft.com/office/officeart/2005/8/layout/lProcess3"/>
    <dgm:cxn modelId="{610D5401-E6AF-FC47-A58A-36E226CF36E2}" type="presParOf" srcId="{A0CF1325-B514-474B-8FD7-4AA4E2B03789}" destId="{1C67102B-7D05-2D43-8EA5-4A27D5D37151}" srcOrd="3" destOrd="0" presId="urn:microsoft.com/office/officeart/2005/8/layout/lProcess3"/>
    <dgm:cxn modelId="{0A0D1316-07A1-4240-98B2-6DDB07AD5BA4}" type="presParOf" srcId="{A0CF1325-B514-474B-8FD7-4AA4E2B03789}" destId="{850AC2B8-291D-EA44-9A7A-9CE0330894CF}" srcOrd="4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0F636B9-E1E3-3B43-A896-0ABDCFAC3064}" type="doc">
      <dgm:prSet loTypeId="urn:microsoft.com/office/officeart/2005/8/layout/list1" loCatId="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tr-TR"/>
        </a:p>
      </dgm:t>
    </dgm:pt>
    <dgm:pt modelId="{EA1E7BA2-165C-A54D-9E69-574E95E75E58}">
      <dgm:prSet phldrT="[Metin]" custT="1"/>
      <dgm:spPr/>
      <dgm:t>
        <a:bodyPr/>
        <a:lstStyle/>
        <a:p>
          <a:r>
            <a:rPr lang="tr-TR" sz="1800" dirty="0"/>
            <a:t>PEG yerleştirilmesi öncesi tek doz </a:t>
          </a:r>
          <a:r>
            <a:rPr lang="tr-TR" sz="1800" dirty="0" err="1"/>
            <a:t>profilaktik</a:t>
          </a:r>
          <a:r>
            <a:rPr lang="tr-TR" sz="1800" dirty="0"/>
            <a:t> antibiyotik kullanılması önerilir. Bu amaçla </a:t>
          </a:r>
          <a:r>
            <a:rPr lang="tr-TR" sz="1800" dirty="0" err="1"/>
            <a:t>sefalosporinler</a:t>
          </a:r>
          <a:r>
            <a:rPr lang="tr-TR" sz="1800" dirty="0"/>
            <a:t> kullanılabilir.</a:t>
          </a:r>
        </a:p>
      </dgm:t>
    </dgm:pt>
    <dgm:pt modelId="{5083A04A-D134-4642-885D-AEA9337B6528}" type="parTrans" cxnId="{6DD16F89-A680-6C46-90F4-53F5A439A713}">
      <dgm:prSet/>
      <dgm:spPr/>
      <dgm:t>
        <a:bodyPr/>
        <a:lstStyle/>
        <a:p>
          <a:endParaRPr lang="tr-TR"/>
        </a:p>
      </dgm:t>
    </dgm:pt>
    <dgm:pt modelId="{D27B32DA-50CD-7C4D-A856-58CFB845513F}" type="sibTrans" cxnId="{6DD16F89-A680-6C46-90F4-53F5A439A713}">
      <dgm:prSet/>
      <dgm:spPr/>
      <dgm:t>
        <a:bodyPr/>
        <a:lstStyle/>
        <a:p>
          <a:endParaRPr lang="tr-TR"/>
        </a:p>
      </dgm:t>
    </dgm:pt>
    <dgm:pt modelId="{53640197-5090-764D-A215-CF903D0E58F4}">
      <dgm:prSet phldrT="[Metin]" custT="1"/>
      <dgm:spPr/>
      <dgm:t>
        <a:bodyPr/>
        <a:lstStyle/>
        <a:p>
          <a:r>
            <a:rPr lang="tr-TR" sz="1800" dirty="0"/>
            <a:t>Küçük enfeksiyonlar sık ​​pansuman değişimi ile </a:t>
          </a:r>
          <a:r>
            <a:rPr lang="tr-TR" sz="1800" dirty="0" err="1"/>
            <a:t>topikal</a:t>
          </a:r>
          <a:r>
            <a:rPr lang="tr-TR" sz="1800" dirty="0"/>
            <a:t> antiseptiklerle tedavi edilebilir, enfeksiyonun tedavisi için </a:t>
          </a:r>
          <a:r>
            <a:rPr lang="tr-TR" sz="1800" dirty="0" err="1"/>
            <a:t>pürülan</a:t>
          </a:r>
          <a:r>
            <a:rPr lang="tr-TR" sz="1800" dirty="0"/>
            <a:t> akıntıdan alınan kültür sonuçlarına göre, uygun antibiyotiklere karar verilebilir.</a:t>
          </a:r>
        </a:p>
      </dgm:t>
    </dgm:pt>
    <dgm:pt modelId="{13A3A526-157C-6849-BA6C-E2EAD8DF53B2}" type="parTrans" cxnId="{B02F9749-1C8C-AC40-8DD8-55AC5F12129A}">
      <dgm:prSet/>
      <dgm:spPr/>
      <dgm:t>
        <a:bodyPr/>
        <a:lstStyle/>
        <a:p>
          <a:endParaRPr lang="tr-TR"/>
        </a:p>
      </dgm:t>
    </dgm:pt>
    <dgm:pt modelId="{68C15EB0-FF01-F842-9B9D-DAC1C792691C}" type="sibTrans" cxnId="{B02F9749-1C8C-AC40-8DD8-55AC5F12129A}">
      <dgm:prSet/>
      <dgm:spPr/>
      <dgm:t>
        <a:bodyPr/>
        <a:lstStyle/>
        <a:p>
          <a:endParaRPr lang="tr-TR"/>
        </a:p>
      </dgm:t>
    </dgm:pt>
    <dgm:pt modelId="{5CB360C4-E1E7-274F-B2B9-28B23823F036}">
      <dgm:prSet phldrT="[Metin]" custT="1"/>
      <dgm:spPr/>
      <dgm:t>
        <a:bodyPr/>
        <a:lstStyle/>
        <a:p>
          <a:r>
            <a:rPr lang="tr-TR" sz="1800" dirty="0"/>
            <a:t>Enfeksiyon antibiyotiklerle tedavi edildiğinde tüpün çıkarılması gerekmeyebilir.</a:t>
          </a:r>
        </a:p>
      </dgm:t>
    </dgm:pt>
    <dgm:pt modelId="{12731773-87C6-9C4D-BC08-55E45C3CF763}" type="parTrans" cxnId="{1EB7D275-EB1B-584B-BB57-B1BD84B74DA3}">
      <dgm:prSet/>
      <dgm:spPr/>
      <dgm:t>
        <a:bodyPr/>
        <a:lstStyle/>
        <a:p>
          <a:endParaRPr lang="tr-TR"/>
        </a:p>
      </dgm:t>
    </dgm:pt>
    <dgm:pt modelId="{3D7B06EF-88B8-ED45-A6DE-02DC8F06A2DE}" type="sibTrans" cxnId="{1EB7D275-EB1B-584B-BB57-B1BD84B74DA3}">
      <dgm:prSet/>
      <dgm:spPr/>
      <dgm:t>
        <a:bodyPr/>
        <a:lstStyle/>
        <a:p>
          <a:endParaRPr lang="tr-TR"/>
        </a:p>
      </dgm:t>
    </dgm:pt>
    <dgm:pt modelId="{B647079C-8859-0740-8DCB-5AE919B1CA09}" type="pres">
      <dgm:prSet presAssocID="{C0F636B9-E1E3-3B43-A896-0ABDCFAC3064}" presName="linear" presStyleCnt="0">
        <dgm:presLayoutVars>
          <dgm:dir/>
          <dgm:animLvl val="lvl"/>
          <dgm:resizeHandles val="exact"/>
        </dgm:presLayoutVars>
      </dgm:prSet>
      <dgm:spPr/>
    </dgm:pt>
    <dgm:pt modelId="{9627B9F7-707B-CD47-87BF-9F0DBB21209D}" type="pres">
      <dgm:prSet presAssocID="{EA1E7BA2-165C-A54D-9E69-574E95E75E58}" presName="parentLin" presStyleCnt="0"/>
      <dgm:spPr/>
    </dgm:pt>
    <dgm:pt modelId="{96275143-230C-324F-901F-A8DB6C955315}" type="pres">
      <dgm:prSet presAssocID="{EA1E7BA2-165C-A54D-9E69-574E95E75E58}" presName="parentLeftMargin" presStyleLbl="node1" presStyleIdx="0" presStyleCnt="3"/>
      <dgm:spPr/>
    </dgm:pt>
    <dgm:pt modelId="{C4135054-CE8F-6F4C-B3D4-00A100B0A3E8}" type="pres">
      <dgm:prSet presAssocID="{EA1E7BA2-165C-A54D-9E69-574E95E75E5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F20CCDC-E03D-7642-A5C4-51550C206977}" type="pres">
      <dgm:prSet presAssocID="{EA1E7BA2-165C-A54D-9E69-574E95E75E58}" presName="negativeSpace" presStyleCnt="0"/>
      <dgm:spPr/>
    </dgm:pt>
    <dgm:pt modelId="{FFCACF91-3F4B-3B43-9C3B-212E7E695855}" type="pres">
      <dgm:prSet presAssocID="{EA1E7BA2-165C-A54D-9E69-574E95E75E58}" presName="childText" presStyleLbl="conFgAcc1" presStyleIdx="0" presStyleCnt="3">
        <dgm:presLayoutVars>
          <dgm:bulletEnabled val="1"/>
        </dgm:presLayoutVars>
      </dgm:prSet>
      <dgm:spPr/>
    </dgm:pt>
    <dgm:pt modelId="{34DE458A-9329-5246-A8D1-FCC5CBFBE278}" type="pres">
      <dgm:prSet presAssocID="{D27B32DA-50CD-7C4D-A856-58CFB845513F}" presName="spaceBetweenRectangles" presStyleCnt="0"/>
      <dgm:spPr/>
    </dgm:pt>
    <dgm:pt modelId="{02E88397-3870-E946-B155-2135E3B49D55}" type="pres">
      <dgm:prSet presAssocID="{53640197-5090-764D-A215-CF903D0E58F4}" presName="parentLin" presStyleCnt="0"/>
      <dgm:spPr/>
    </dgm:pt>
    <dgm:pt modelId="{DA064330-4137-BB47-9B76-51778119FE48}" type="pres">
      <dgm:prSet presAssocID="{53640197-5090-764D-A215-CF903D0E58F4}" presName="parentLeftMargin" presStyleLbl="node1" presStyleIdx="0" presStyleCnt="3"/>
      <dgm:spPr/>
    </dgm:pt>
    <dgm:pt modelId="{D7FDA3B8-8CF5-E042-A878-18556109D135}" type="pres">
      <dgm:prSet presAssocID="{53640197-5090-764D-A215-CF903D0E58F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BEED4F6-BD17-FD4F-B010-6B3F119879E3}" type="pres">
      <dgm:prSet presAssocID="{53640197-5090-764D-A215-CF903D0E58F4}" presName="negativeSpace" presStyleCnt="0"/>
      <dgm:spPr/>
    </dgm:pt>
    <dgm:pt modelId="{4FC9342F-D9E5-D949-BF35-B98D02B4FB8D}" type="pres">
      <dgm:prSet presAssocID="{53640197-5090-764D-A215-CF903D0E58F4}" presName="childText" presStyleLbl="conFgAcc1" presStyleIdx="1" presStyleCnt="3">
        <dgm:presLayoutVars>
          <dgm:bulletEnabled val="1"/>
        </dgm:presLayoutVars>
      </dgm:prSet>
      <dgm:spPr/>
    </dgm:pt>
    <dgm:pt modelId="{C902F51E-3FD6-E04D-B3C0-E09C4AF8ADAD}" type="pres">
      <dgm:prSet presAssocID="{68C15EB0-FF01-F842-9B9D-DAC1C792691C}" presName="spaceBetweenRectangles" presStyleCnt="0"/>
      <dgm:spPr/>
    </dgm:pt>
    <dgm:pt modelId="{C6E83DA5-C3B7-5E4F-A7A8-EA1076F37761}" type="pres">
      <dgm:prSet presAssocID="{5CB360C4-E1E7-274F-B2B9-28B23823F036}" presName="parentLin" presStyleCnt="0"/>
      <dgm:spPr/>
    </dgm:pt>
    <dgm:pt modelId="{B4304DBB-0CAC-724E-8377-9BBB3DDD6067}" type="pres">
      <dgm:prSet presAssocID="{5CB360C4-E1E7-274F-B2B9-28B23823F036}" presName="parentLeftMargin" presStyleLbl="node1" presStyleIdx="1" presStyleCnt="3"/>
      <dgm:spPr/>
    </dgm:pt>
    <dgm:pt modelId="{81982615-8A87-394A-BDF7-2D55A605D8B5}" type="pres">
      <dgm:prSet presAssocID="{5CB360C4-E1E7-274F-B2B9-28B23823F036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B2308D2-CDBB-C947-8005-A1CDB65E0529}" type="pres">
      <dgm:prSet presAssocID="{5CB360C4-E1E7-274F-B2B9-28B23823F036}" presName="negativeSpace" presStyleCnt="0"/>
      <dgm:spPr/>
    </dgm:pt>
    <dgm:pt modelId="{F3E13CD9-EDD5-DA42-861F-AADA4648263B}" type="pres">
      <dgm:prSet presAssocID="{5CB360C4-E1E7-274F-B2B9-28B23823F036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3A2F6522-1988-F74A-9678-E5E30BD860D1}" type="presOf" srcId="{5CB360C4-E1E7-274F-B2B9-28B23823F036}" destId="{B4304DBB-0CAC-724E-8377-9BBB3DDD6067}" srcOrd="0" destOrd="0" presId="urn:microsoft.com/office/officeart/2005/8/layout/list1"/>
    <dgm:cxn modelId="{1BAD492B-A2D1-F341-A120-CC07197C82DE}" type="presOf" srcId="{EA1E7BA2-165C-A54D-9E69-574E95E75E58}" destId="{96275143-230C-324F-901F-A8DB6C955315}" srcOrd="0" destOrd="0" presId="urn:microsoft.com/office/officeart/2005/8/layout/list1"/>
    <dgm:cxn modelId="{485A0137-8882-D541-B75C-91CC148BDC5D}" type="presOf" srcId="{5CB360C4-E1E7-274F-B2B9-28B23823F036}" destId="{81982615-8A87-394A-BDF7-2D55A605D8B5}" srcOrd="1" destOrd="0" presId="urn:microsoft.com/office/officeart/2005/8/layout/list1"/>
    <dgm:cxn modelId="{B02F9749-1C8C-AC40-8DD8-55AC5F12129A}" srcId="{C0F636B9-E1E3-3B43-A896-0ABDCFAC3064}" destId="{53640197-5090-764D-A215-CF903D0E58F4}" srcOrd="1" destOrd="0" parTransId="{13A3A526-157C-6849-BA6C-E2EAD8DF53B2}" sibTransId="{68C15EB0-FF01-F842-9B9D-DAC1C792691C}"/>
    <dgm:cxn modelId="{1EB7D275-EB1B-584B-BB57-B1BD84B74DA3}" srcId="{C0F636B9-E1E3-3B43-A896-0ABDCFAC3064}" destId="{5CB360C4-E1E7-274F-B2B9-28B23823F036}" srcOrd="2" destOrd="0" parTransId="{12731773-87C6-9C4D-BC08-55E45C3CF763}" sibTransId="{3D7B06EF-88B8-ED45-A6DE-02DC8F06A2DE}"/>
    <dgm:cxn modelId="{6DD16F89-A680-6C46-90F4-53F5A439A713}" srcId="{C0F636B9-E1E3-3B43-A896-0ABDCFAC3064}" destId="{EA1E7BA2-165C-A54D-9E69-574E95E75E58}" srcOrd="0" destOrd="0" parTransId="{5083A04A-D134-4642-885D-AEA9337B6528}" sibTransId="{D27B32DA-50CD-7C4D-A856-58CFB845513F}"/>
    <dgm:cxn modelId="{BFA75291-F5FA-BC4F-A08F-B176CD9091AF}" type="presOf" srcId="{53640197-5090-764D-A215-CF903D0E58F4}" destId="{D7FDA3B8-8CF5-E042-A878-18556109D135}" srcOrd="1" destOrd="0" presId="urn:microsoft.com/office/officeart/2005/8/layout/list1"/>
    <dgm:cxn modelId="{FB730898-FE8C-F648-BC37-4715B05585C3}" type="presOf" srcId="{C0F636B9-E1E3-3B43-A896-0ABDCFAC3064}" destId="{B647079C-8859-0740-8DCB-5AE919B1CA09}" srcOrd="0" destOrd="0" presId="urn:microsoft.com/office/officeart/2005/8/layout/list1"/>
    <dgm:cxn modelId="{402296A7-9914-0A4C-AD80-B23A06362931}" type="presOf" srcId="{53640197-5090-764D-A215-CF903D0E58F4}" destId="{DA064330-4137-BB47-9B76-51778119FE48}" srcOrd="0" destOrd="0" presId="urn:microsoft.com/office/officeart/2005/8/layout/list1"/>
    <dgm:cxn modelId="{4738DBB5-DA89-9F46-B60A-57362F515858}" type="presOf" srcId="{EA1E7BA2-165C-A54D-9E69-574E95E75E58}" destId="{C4135054-CE8F-6F4C-B3D4-00A100B0A3E8}" srcOrd="1" destOrd="0" presId="urn:microsoft.com/office/officeart/2005/8/layout/list1"/>
    <dgm:cxn modelId="{2380E49D-DCC6-F94A-9D53-2D6A618A4203}" type="presParOf" srcId="{B647079C-8859-0740-8DCB-5AE919B1CA09}" destId="{9627B9F7-707B-CD47-87BF-9F0DBB21209D}" srcOrd="0" destOrd="0" presId="urn:microsoft.com/office/officeart/2005/8/layout/list1"/>
    <dgm:cxn modelId="{A6F4F6B1-ED85-9647-AD64-42B29E3EC04B}" type="presParOf" srcId="{9627B9F7-707B-CD47-87BF-9F0DBB21209D}" destId="{96275143-230C-324F-901F-A8DB6C955315}" srcOrd="0" destOrd="0" presId="urn:microsoft.com/office/officeart/2005/8/layout/list1"/>
    <dgm:cxn modelId="{5DF27B95-DFF9-374C-9D4A-C6313677DBCA}" type="presParOf" srcId="{9627B9F7-707B-CD47-87BF-9F0DBB21209D}" destId="{C4135054-CE8F-6F4C-B3D4-00A100B0A3E8}" srcOrd="1" destOrd="0" presId="urn:microsoft.com/office/officeart/2005/8/layout/list1"/>
    <dgm:cxn modelId="{419FA417-609D-A742-BBB7-42BAD4F5FE16}" type="presParOf" srcId="{B647079C-8859-0740-8DCB-5AE919B1CA09}" destId="{CF20CCDC-E03D-7642-A5C4-51550C206977}" srcOrd="1" destOrd="0" presId="urn:microsoft.com/office/officeart/2005/8/layout/list1"/>
    <dgm:cxn modelId="{55793D03-3A66-3F4D-AC92-7E52C683EC3E}" type="presParOf" srcId="{B647079C-8859-0740-8DCB-5AE919B1CA09}" destId="{FFCACF91-3F4B-3B43-9C3B-212E7E695855}" srcOrd="2" destOrd="0" presId="urn:microsoft.com/office/officeart/2005/8/layout/list1"/>
    <dgm:cxn modelId="{B98A1628-75DB-9D4C-A7B2-B4C526F2C6F8}" type="presParOf" srcId="{B647079C-8859-0740-8DCB-5AE919B1CA09}" destId="{34DE458A-9329-5246-A8D1-FCC5CBFBE278}" srcOrd="3" destOrd="0" presId="urn:microsoft.com/office/officeart/2005/8/layout/list1"/>
    <dgm:cxn modelId="{FE98AA7B-CCA2-CC4F-B2C2-2E589CD4F473}" type="presParOf" srcId="{B647079C-8859-0740-8DCB-5AE919B1CA09}" destId="{02E88397-3870-E946-B155-2135E3B49D55}" srcOrd="4" destOrd="0" presId="urn:microsoft.com/office/officeart/2005/8/layout/list1"/>
    <dgm:cxn modelId="{EE0DDB66-6E42-124D-A99C-A958521347B1}" type="presParOf" srcId="{02E88397-3870-E946-B155-2135E3B49D55}" destId="{DA064330-4137-BB47-9B76-51778119FE48}" srcOrd="0" destOrd="0" presId="urn:microsoft.com/office/officeart/2005/8/layout/list1"/>
    <dgm:cxn modelId="{AD448819-E37D-944E-B7D0-67D6723F793D}" type="presParOf" srcId="{02E88397-3870-E946-B155-2135E3B49D55}" destId="{D7FDA3B8-8CF5-E042-A878-18556109D135}" srcOrd="1" destOrd="0" presId="urn:microsoft.com/office/officeart/2005/8/layout/list1"/>
    <dgm:cxn modelId="{BB4D5F57-391A-0948-A87E-29319BDE35AD}" type="presParOf" srcId="{B647079C-8859-0740-8DCB-5AE919B1CA09}" destId="{3BEED4F6-BD17-FD4F-B010-6B3F119879E3}" srcOrd="5" destOrd="0" presId="urn:microsoft.com/office/officeart/2005/8/layout/list1"/>
    <dgm:cxn modelId="{D77816C2-2AD9-C24A-A948-9B23255BF160}" type="presParOf" srcId="{B647079C-8859-0740-8DCB-5AE919B1CA09}" destId="{4FC9342F-D9E5-D949-BF35-B98D02B4FB8D}" srcOrd="6" destOrd="0" presId="urn:microsoft.com/office/officeart/2005/8/layout/list1"/>
    <dgm:cxn modelId="{22E56681-D96F-0748-AF1D-5CA3402D8591}" type="presParOf" srcId="{B647079C-8859-0740-8DCB-5AE919B1CA09}" destId="{C902F51E-3FD6-E04D-B3C0-E09C4AF8ADAD}" srcOrd="7" destOrd="0" presId="urn:microsoft.com/office/officeart/2005/8/layout/list1"/>
    <dgm:cxn modelId="{EAB9EB7B-116A-284D-83C9-70207C2FB13B}" type="presParOf" srcId="{B647079C-8859-0740-8DCB-5AE919B1CA09}" destId="{C6E83DA5-C3B7-5E4F-A7A8-EA1076F37761}" srcOrd="8" destOrd="0" presId="urn:microsoft.com/office/officeart/2005/8/layout/list1"/>
    <dgm:cxn modelId="{0755A8BC-4C17-0F4D-8B50-3449CCF500FB}" type="presParOf" srcId="{C6E83DA5-C3B7-5E4F-A7A8-EA1076F37761}" destId="{B4304DBB-0CAC-724E-8377-9BBB3DDD6067}" srcOrd="0" destOrd="0" presId="urn:microsoft.com/office/officeart/2005/8/layout/list1"/>
    <dgm:cxn modelId="{E301176F-9FA3-8849-B46E-7422DC5EAC52}" type="presParOf" srcId="{C6E83DA5-C3B7-5E4F-A7A8-EA1076F37761}" destId="{81982615-8A87-394A-BDF7-2D55A605D8B5}" srcOrd="1" destOrd="0" presId="urn:microsoft.com/office/officeart/2005/8/layout/list1"/>
    <dgm:cxn modelId="{0CD83341-D8FA-0B4D-9EBC-367ED62A78F5}" type="presParOf" srcId="{B647079C-8859-0740-8DCB-5AE919B1CA09}" destId="{BB2308D2-CDBB-C947-8005-A1CDB65E0529}" srcOrd="9" destOrd="0" presId="urn:microsoft.com/office/officeart/2005/8/layout/list1"/>
    <dgm:cxn modelId="{DEA809B0-33EA-144D-ADAC-45EE55F0486B}" type="presParOf" srcId="{B647079C-8859-0740-8DCB-5AE919B1CA09}" destId="{F3E13CD9-EDD5-DA42-861F-AADA4648263B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0F636B9-E1E3-3B43-A896-0ABDCFAC3064}" type="doc">
      <dgm:prSet loTypeId="urn:microsoft.com/office/officeart/2005/8/layout/list1" loCatId="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tr-TR"/>
        </a:p>
      </dgm:t>
    </dgm:pt>
    <dgm:pt modelId="{EA1E7BA2-165C-A54D-9E69-574E95E75E58}">
      <dgm:prSet phldrT="[Metin]" custT="1"/>
      <dgm:spPr/>
      <dgm:t>
        <a:bodyPr/>
        <a:lstStyle/>
        <a:p>
          <a:r>
            <a:rPr lang="tr-TR" sz="1800" dirty="0"/>
            <a:t>Stoma etrafındaki kanamaların bir kısmı baskı ile durur. Devam eden kanamalarda cerrahi dikiş konulması gerekebilir.</a:t>
          </a:r>
        </a:p>
      </dgm:t>
    </dgm:pt>
    <dgm:pt modelId="{5083A04A-D134-4642-885D-AEA9337B6528}" type="parTrans" cxnId="{6DD16F89-A680-6C46-90F4-53F5A439A713}">
      <dgm:prSet/>
      <dgm:spPr/>
      <dgm:t>
        <a:bodyPr/>
        <a:lstStyle/>
        <a:p>
          <a:endParaRPr lang="tr-TR"/>
        </a:p>
      </dgm:t>
    </dgm:pt>
    <dgm:pt modelId="{D27B32DA-50CD-7C4D-A856-58CFB845513F}" type="sibTrans" cxnId="{6DD16F89-A680-6C46-90F4-53F5A439A713}">
      <dgm:prSet/>
      <dgm:spPr/>
      <dgm:t>
        <a:bodyPr/>
        <a:lstStyle/>
        <a:p>
          <a:endParaRPr lang="tr-TR"/>
        </a:p>
      </dgm:t>
    </dgm:pt>
    <dgm:pt modelId="{53640197-5090-764D-A215-CF903D0E58F4}">
      <dgm:prSet phldrT="[Metin]" custT="1"/>
      <dgm:spPr/>
      <dgm:t>
        <a:bodyPr/>
        <a:lstStyle/>
        <a:p>
          <a:r>
            <a:rPr lang="tr-TR" sz="1800" dirty="0" err="1"/>
            <a:t>Mukozal</a:t>
          </a:r>
          <a:r>
            <a:rPr lang="tr-TR" sz="1800" dirty="0"/>
            <a:t> yüzeyden olan kanamalarda endoskopik olarak, kanama bölgesine epinefrin enjeksiyonu veya </a:t>
          </a:r>
          <a:r>
            <a:rPr lang="tr-TR" sz="1800" dirty="0" err="1"/>
            <a:t>elektrokoagülasyon</a:t>
          </a:r>
          <a:r>
            <a:rPr lang="tr-TR" sz="1800" dirty="0"/>
            <a:t> gibi teknikler kullanılabilir.</a:t>
          </a:r>
        </a:p>
      </dgm:t>
    </dgm:pt>
    <dgm:pt modelId="{13A3A526-157C-6849-BA6C-E2EAD8DF53B2}" type="parTrans" cxnId="{B02F9749-1C8C-AC40-8DD8-55AC5F12129A}">
      <dgm:prSet/>
      <dgm:spPr/>
      <dgm:t>
        <a:bodyPr/>
        <a:lstStyle/>
        <a:p>
          <a:endParaRPr lang="tr-TR"/>
        </a:p>
      </dgm:t>
    </dgm:pt>
    <dgm:pt modelId="{68C15EB0-FF01-F842-9B9D-DAC1C792691C}" type="sibTrans" cxnId="{B02F9749-1C8C-AC40-8DD8-55AC5F12129A}">
      <dgm:prSet/>
      <dgm:spPr/>
      <dgm:t>
        <a:bodyPr/>
        <a:lstStyle/>
        <a:p>
          <a:endParaRPr lang="tr-TR"/>
        </a:p>
      </dgm:t>
    </dgm:pt>
    <dgm:pt modelId="{5CB360C4-E1E7-274F-B2B9-28B23823F036}">
      <dgm:prSet phldrT="[Metin]" custT="1"/>
      <dgm:spPr/>
      <dgm:t>
        <a:bodyPr/>
        <a:lstStyle/>
        <a:p>
          <a:r>
            <a:rPr lang="tr-TR" sz="1800" dirty="0" err="1"/>
            <a:t>Antikoagülan</a:t>
          </a:r>
          <a:r>
            <a:rPr lang="tr-TR" sz="1800" dirty="0"/>
            <a:t>/</a:t>
          </a:r>
          <a:r>
            <a:rPr lang="tr-TR" sz="1800" dirty="0" err="1"/>
            <a:t>antiagregan</a:t>
          </a:r>
          <a:r>
            <a:rPr lang="tr-TR" sz="1800" dirty="0"/>
            <a:t> tedavi alan veya </a:t>
          </a:r>
          <a:r>
            <a:rPr lang="tr-TR" sz="1800" dirty="0" err="1"/>
            <a:t>koagülopatisi</a:t>
          </a:r>
          <a:r>
            <a:rPr lang="tr-TR" sz="1800" dirty="0"/>
            <a:t> olan hastalarda daha dikkatli olunmalıdır. </a:t>
          </a:r>
        </a:p>
      </dgm:t>
    </dgm:pt>
    <dgm:pt modelId="{12731773-87C6-9C4D-BC08-55E45C3CF763}" type="parTrans" cxnId="{1EB7D275-EB1B-584B-BB57-B1BD84B74DA3}">
      <dgm:prSet/>
      <dgm:spPr/>
      <dgm:t>
        <a:bodyPr/>
        <a:lstStyle/>
        <a:p>
          <a:endParaRPr lang="tr-TR"/>
        </a:p>
      </dgm:t>
    </dgm:pt>
    <dgm:pt modelId="{3D7B06EF-88B8-ED45-A6DE-02DC8F06A2DE}" type="sibTrans" cxnId="{1EB7D275-EB1B-584B-BB57-B1BD84B74DA3}">
      <dgm:prSet/>
      <dgm:spPr/>
      <dgm:t>
        <a:bodyPr/>
        <a:lstStyle/>
        <a:p>
          <a:endParaRPr lang="tr-TR"/>
        </a:p>
      </dgm:t>
    </dgm:pt>
    <dgm:pt modelId="{B647079C-8859-0740-8DCB-5AE919B1CA09}" type="pres">
      <dgm:prSet presAssocID="{C0F636B9-E1E3-3B43-A896-0ABDCFAC3064}" presName="linear" presStyleCnt="0">
        <dgm:presLayoutVars>
          <dgm:dir/>
          <dgm:animLvl val="lvl"/>
          <dgm:resizeHandles val="exact"/>
        </dgm:presLayoutVars>
      </dgm:prSet>
      <dgm:spPr/>
    </dgm:pt>
    <dgm:pt modelId="{9627B9F7-707B-CD47-87BF-9F0DBB21209D}" type="pres">
      <dgm:prSet presAssocID="{EA1E7BA2-165C-A54D-9E69-574E95E75E58}" presName="parentLin" presStyleCnt="0"/>
      <dgm:spPr/>
    </dgm:pt>
    <dgm:pt modelId="{96275143-230C-324F-901F-A8DB6C955315}" type="pres">
      <dgm:prSet presAssocID="{EA1E7BA2-165C-A54D-9E69-574E95E75E58}" presName="parentLeftMargin" presStyleLbl="node1" presStyleIdx="0" presStyleCnt="3"/>
      <dgm:spPr/>
    </dgm:pt>
    <dgm:pt modelId="{C4135054-CE8F-6F4C-B3D4-00A100B0A3E8}" type="pres">
      <dgm:prSet presAssocID="{EA1E7BA2-165C-A54D-9E69-574E95E75E5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F20CCDC-E03D-7642-A5C4-51550C206977}" type="pres">
      <dgm:prSet presAssocID="{EA1E7BA2-165C-A54D-9E69-574E95E75E58}" presName="negativeSpace" presStyleCnt="0"/>
      <dgm:spPr/>
    </dgm:pt>
    <dgm:pt modelId="{FFCACF91-3F4B-3B43-9C3B-212E7E695855}" type="pres">
      <dgm:prSet presAssocID="{EA1E7BA2-165C-A54D-9E69-574E95E75E58}" presName="childText" presStyleLbl="conFgAcc1" presStyleIdx="0" presStyleCnt="3">
        <dgm:presLayoutVars>
          <dgm:bulletEnabled val="1"/>
        </dgm:presLayoutVars>
      </dgm:prSet>
      <dgm:spPr/>
    </dgm:pt>
    <dgm:pt modelId="{34DE458A-9329-5246-A8D1-FCC5CBFBE278}" type="pres">
      <dgm:prSet presAssocID="{D27B32DA-50CD-7C4D-A856-58CFB845513F}" presName="spaceBetweenRectangles" presStyleCnt="0"/>
      <dgm:spPr/>
    </dgm:pt>
    <dgm:pt modelId="{02E88397-3870-E946-B155-2135E3B49D55}" type="pres">
      <dgm:prSet presAssocID="{53640197-5090-764D-A215-CF903D0E58F4}" presName="parentLin" presStyleCnt="0"/>
      <dgm:spPr/>
    </dgm:pt>
    <dgm:pt modelId="{DA064330-4137-BB47-9B76-51778119FE48}" type="pres">
      <dgm:prSet presAssocID="{53640197-5090-764D-A215-CF903D0E58F4}" presName="parentLeftMargin" presStyleLbl="node1" presStyleIdx="0" presStyleCnt="3"/>
      <dgm:spPr/>
    </dgm:pt>
    <dgm:pt modelId="{D7FDA3B8-8CF5-E042-A878-18556109D135}" type="pres">
      <dgm:prSet presAssocID="{53640197-5090-764D-A215-CF903D0E58F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BEED4F6-BD17-FD4F-B010-6B3F119879E3}" type="pres">
      <dgm:prSet presAssocID="{53640197-5090-764D-A215-CF903D0E58F4}" presName="negativeSpace" presStyleCnt="0"/>
      <dgm:spPr/>
    </dgm:pt>
    <dgm:pt modelId="{4FC9342F-D9E5-D949-BF35-B98D02B4FB8D}" type="pres">
      <dgm:prSet presAssocID="{53640197-5090-764D-A215-CF903D0E58F4}" presName="childText" presStyleLbl="conFgAcc1" presStyleIdx="1" presStyleCnt="3">
        <dgm:presLayoutVars>
          <dgm:bulletEnabled val="1"/>
        </dgm:presLayoutVars>
      </dgm:prSet>
      <dgm:spPr/>
    </dgm:pt>
    <dgm:pt modelId="{C902F51E-3FD6-E04D-B3C0-E09C4AF8ADAD}" type="pres">
      <dgm:prSet presAssocID="{68C15EB0-FF01-F842-9B9D-DAC1C792691C}" presName="spaceBetweenRectangles" presStyleCnt="0"/>
      <dgm:spPr/>
    </dgm:pt>
    <dgm:pt modelId="{C6E83DA5-C3B7-5E4F-A7A8-EA1076F37761}" type="pres">
      <dgm:prSet presAssocID="{5CB360C4-E1E7-274F-B2B9-28B23823F036}" presName="parentLin" presStyleCnt="0"/>
      <dgm:spPr/>
    </dgm:pt>
    <dgm:pt modelId="{B4304DBB-0CAC-724E-8377-9BBB3DDD6067}" type="pres">
      <dgm:prSet presAssocID="{5CB360C4-E1E7-274F-B2B9-28B23823F036}" presName="parentLeftMargin" presStyleLbl="node1" presStyleIdx="1" presStyleCnt="3"/>
      <dgm:spPr/>
    </dgm:pt>
    <dgm:pt modelId="{81982615-8A87-394A-BDF7-2D55A605D8B5}" type="pres">
      <dgm:prSet presAssocID="{5CB360C4-E1E7-274F-B2B9-28B23823F036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B2308D2-CDBB-C947-8005-A1CDB65E0529}" type="pres">
      <dgm:prSet presAssocID="{5CB360C4-E1E7-274F-B2B9-28B23823F036}" presName="negativeSpace" presStyleCnt="0"/>
      <dgm:spPr/>
    </dgm:pt>
    <dgm:pt modelId="{F3E13CD9-EDD5-DA42-861F-AADA4648263B}" type="pres">
      <dgm:prSet presAssocID="{5CB360C4-E1E7-274F-B2B9-28B23823F036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3A2F6522-1988-F74A-9678-E5E30BD860D1}" type="presOf" srcId="{5CB360C4-E1E7-274F-B2B9-28B23823F036}" destId="{B4304DBB-0CAC-724E-8377-9BBB3DDD6067}" srcOrd="0" destOrd="0" presId="urn:microsoft.com/office/officeart/2005/8/layout/list1"/>
    <dgm:cxn modelId="{1BAD492B-A2D1-F341-A120-CC07197C82DE}" type="presOf" srcId="{EA1E7BA2-165C-A54D-9E69-574E95E75E58}" destId="{96275143-230C-324F-901F-A8DB6C955315}" srcOrd="0" destOrd="0" presId="urn:microsoft.com/office/officeart/2005/8/layout/list1"/>
    <dgm:cxn modelId="{485A0137-8882-D541-B75C-91CC148BDC5D}" type="presOf" srcId="{5CB360C4-E1E7-274F-B2B9-28B23823F036}" destId="{81982615-8A87-394A-BDF7-2D55A605D8B5}" srcOrd="1" destOrd="0" presId="urn:microsoft.com/office/officeart/2005/8/layout/list1"/>
    <dgm:cxn modelId="{B02F9749-1C8C-AC40-8DD8-55AC5F12129A}" srcId="{C0F636B9-E1E3-3B43-A896-0ABDCFAC3064}" destId="{53640197-5090-764D-A215-CF903D0E58F4}" srcOrd="1" destOrd="0" parTransId="{13A3A526-157C-6849-BA6C-E2EAD8DF53B2}" sibTransId="{68C15EB0-FF01-F842-9B9D-DAC1C792691C}"/>
    <dgm:cxn modelId="{1EB7D275-EB1B-584B-BB57-B1BD84B74DA3}" srcId="{C0F636B9-E1E3-3B43-A896-0ABDCFAC3064}" destId="{5CB360C4-E1E7-274F-B2B9-28B23823F036}" srcOrd="2" destOrd="0" parTransId="{12731773-87C6-9C4D-BC08-55E45C3CF763}" sibTransId="{3D7B06EF-88B8-ED45-A6DE-02DC8F06A2DE}"/>
    <dgm:cxn modelId="{6DD16F89-A680-6C46-90F4-53F5A439A713}" srcId="{C0F636B9-E1E3-3B43-A896-0ABDCFAC3064}" destId="{EA1E7BA2-165C-A54D-9E69-574E95E75E58}" srcOrd="0" destOrd="0" parTransId="{5083A04A-D134-4642-885D-AEA9337B6528}" sibTransId="{D27B32DA-50CD-7C4D-A856-58CFB845513F}"/>
    <dgm:cxn modelId="{BFA75291-F5FA-BC4F-A08F-B176CD9091AF}" type="presOf" srcId="{53640197-5090-764D-A215-CF903D0E58F4}" destId="{D7FDA3B8-8CF5-E042-A878-18556109D135}" srcOrd="1" destOrd="0" presId="urn:microsoft.com/office/officeart/2005/8/layout/list1"/>
    <dgm:cxn modelId="{FB730898-FE8C-F648-BC37-4715B05585C3}" type="presOf" srcId="{C0F636B9-E1E3-3B43-A896-0ABDCFAC3064}" destId="{B647079C-8859-0740-8DCB-5AE919B1CA09}" srcOrd="0" destOrd="0" presId="urn:microsoft.com/office/officeart/2005/8/layout/list1"/>
    <dgm:cxn modelId="{402296A7-9914-0A4C-AD80-B23A06362931}" type="presOf" srcId="{53640197-5090-764D-A215-CF903D0E58F4}" destId="{DA064330-4137-BB47-9B76-51778119FE48}" srcOrd="0" destOrd="0" presId="urn:microsoft.com/office/officeart/2005/8/layout/list1"/>
    <dgm:cxn modelId="{4738DBB5-DA89-9F46-B60A-57362F515858}" type="presOf" srcId="{EA1E7BA2-165C-A54D-9E69-574E95E75E58}" destId="{C4135054-CE8F-6F4C-B3D4-00A100B0A3E8}" srcOrd="1" destOrd="0" presId="urn:microsoft.com/office/officeart/2005/8/layout/list1"/>
    <dgm:cxn modelId="{2380E49D-DCC6-F94A-9D53-2D6A618A4203}" type="presParOf" srcId="{B647079C-8859-0740-8DCB-5AE919B1CA09}" destId="{9627B9F7-707B-CD47-87BF-9F0DBB21209D}" srcOrd="0" destOrd="0" presId="urn:microsoft.com/office/officeart/2005/8/layout/list1"/>
    <dgm:cxn modelId="{A6F4F6B1-ED85-9647-AD64-42B29E3EC04B}" type="presParOf" srcId="{9627B9F7-707B-CD47-87BF-9F0DBB21209D}" destId="{96275143-230C-324F-901F-A8DB6C955315}" srcOrd="0" destOrd="0" presId="urn:microsoft.com/office/officeart/2005/8/layout/list1"/>
    <dgm:cxn modelId="{5DF27B95-DFF9-374C-9D4A-C6313677DBCA}" type="presParOf" srcId="{9627B9F7-707B-CD47-87BF-9F0DBB21209D}" destId="{C4135054-CE8F-6F4C-B3D4-00A100B0A3E8}" srcOrd="1" destOrd="0" presId="urn:microsoft.com/office/officeart/2005/8/layout/list1"/>
    <dgm:cxn modelId="{419FA417-609D-A742-BBB7-42BAD4F5FE16}" type="presParOf" srcId="{B647079C-8859-0740-8DCB-5AE919B1CA09}" destId="{CF20CCDC-E03D-7642-A5C4-51550C206977}" srcOrd="1" destOrd="0" presId="urn:microsoft.com/office/officeart/2005/8/layout/list1"/>
    <dgm:cxn modelId="{55793D03-3A66-3F4D-AC92-7E52C683EC3E}" type="presParOf" srcId="{B647079C-8859-0740-8DCB-5AE919B1CA09}" destId="{FFCACF91-3F4B-3B43-9C3B-212E7E695855}" srcOrd="2" destOrd="0" presId="urn:microsoft.com/office/officeart/2005/8/layout/list1"/>
    <dgm:cxn modelId="{B98A1628-75DB-9D4C-A7B2-B4C526F2C6F8}" type="presParOf" srcId="{B647079C-8859-0740-8DCB-5AE919B1CA09}" destId="{34DE458A-9329-5246-A8D1-FCC5CBFBE278}" srcOrd="3" destOrd="0" presId="urn:microsoft.com/office/officeart/2005/8/layout/list1"/>
    <dgm:cxn modelId="{FE98AA7B-CCA2-CC4F-B2C2-2E589CD4F473}" type="presParOf" srcId="{B647079C-8859-0740-8DCB-5AE919B1CA09}" destId="{02E88397-3870-E946-B155-2135E3B49D55}" srcOrd="4" destOrd="0" presId="urn:microsoft.com/office/officeart/2005/8/layout/list1"/>
    <dgm:cxn modelId="{EE0DDB66-6E42-124D-A99C-A958521347B1}" type="presParOf" srcId="{02E88397-3870-E946-B155-2135E3B49D55}" destId="{DA064330-4137-BB47-9B76-51778119FE48}" srcOrd="0" destOrd="0" presId="urn:microsoft.com/office/officeart/2005/8/layout/list1"/>
    <dgm:cxn modelId="{AD448819-E37D-944E-B7D0-67D6723F793D}" type="presParOf" srcId="{02E88397-3870-E946-B155-2135E3B49D55}" destId="{D7FDA3B8-8CF5-E042-A878-18556109D135}" srcOrd="1" destOrd="0" presId="urn:microsoft.com/office/officeart/2005/8/layout/list1"/>
    <dgm:cxn modelId="{BB4D5F57-391A-0948-A87E-29319BDE35AD}" type="presParOf" srcId="{B647079C-8859-0740-8DCB-5AE919B1CA09}" destId="{3BEED4F6-BD17-FD4F-B010-6B3F119879E3}" srcOrd="5" destOrd="0" presId="urn:microsoft.com/office/officeart/2005/8/layout/list1"/>
    <dgm:cxn modelId="{D77816C2-2AD9-C24A-A948-9B23255BF160}" type="presParOf" srcId="{B647079C-8859-0740-8DCB-5AE919B1CA09}" destId="{4FC9342F-D9E5-D949-BF35-B98D02B4FB8D}" srcOrd="6" destOrd="0" presId="urn:microsoft.com/office/officeart/2005/8/layout/list1"/>
    <dgm:cxn modelId="{22E56681-D96F-0748-AF1D-5CA3402D8591}" type="presParOf" srcId="{B647079C-8859-0740-8DCB-5AE919B1CA09}" destId="{C902F51E-3FD6-E04D-B3C0-E09C4AF8ADAD}" srcOrd="7" destOrd="0" presId="urn:microsoft.com/office/officeart/2005/8/layout/list1"/>
    <dgm:cxn modelId="{EAB9EB7B-116A-284D-83C9-70207C2FB13B}" type="presParOf" srcId="{B647079C-8859-0740-8DCB-5AE919B1CA09}" destId="{C6E83DA5-C3B7-5E4F-A7A8-EA1076F37761}" srcOrd="8" destOrd="0" presId="urn:microsoft.com/office/officeart/2005/8/layout/list1"/>
    <dgm:cxn modelId="{0755A8BC-4C17-0F4D-8B50-3449CCF500FB}" type="presParOf" srcId="{C6E83DA5-C3B7-5E4F-A7A8-EA1076F37761}" destId="{B4304DBB-0CAC-724E-8377-9BBB3DDD6067}" srcOrd="0" destOrd="0" presId="urn:microsoft.com/office/officeart/2005/8/layout/list1"/>
    <dgm:cxn modelId="{E301176F-9FA3-8849-B46E-7422DC5EAC52}" type="presParOf" srcId="{C6E83DA5-C3B7-5E4F-A7A8-EA1076F37761}" destId="{81982615-8A87-394A-BDF7-2D55A605D8B5}" srcOrd="1" destOrd="0" presId="urn:microsoft.com/office/officeart/2005/8/layout/list1"/>
    <dgm:cxn modelId="{0CD83341-D8FA-0B4D-9EBC-367ED62A78F5}" type="presParOf" srcId="{B647079C-8859-0740-8DCB-5AE919B1CA09}" destId="{BB2308D2-CDBB-C947-8005-A1CDB65E0529}" srcOrd="9" destOrd="0" presId="urn:microsoft.com/office/officeart/2005/8/layout/list1"/>
    <dgm:cxn modelId="{DEA809B0-33EA-144D-ADAC-45EE55F0486B}" type="presParOf" srcId="{B647079C-8859-0740-8DCB-5AE919B1CA09}" destId="{F3E13CD9-EDD5-DA42-861F-AADA4648263B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1BA444-31F3-FD41-8C5F-098117CB6922}">
      <dsp:nvSpPr>
        <dsp:cNvPr id="0" name=""/>
        <dsp:cNvSpPr/>
      </dsp:nvSpPr>
      <dsp:spPr>
        <a:xfrm>
          <a:off x="0" y="752768"/>
          <a:ext cx="10515600" cy="12852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900A08-7103-404F-AD56-7EA4F9510AD3}">
      <dsp:nvSpPr>
        <dsp:cNvPr id="0" name=""/>
        <dsp:cNvSpPr/>
      </dsp:nvSpPr>
      <dsp:spPr>
        <a:xfrm>
          <a:off x="525780" y="8"/>
          <a:ext cx="7360920" cy="150552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1800" kern="1200" dirty="0" err="1">
              <a:solidFill>
                <a:schemeClr val="tx1"/>
              </a:solidFill>
            </a:rPr>
            <a:t>Oskültasyon</a:t>
          </a:r>
          <a:r>
            <a:rPr lang="tr-TR" sz="1800" kern="1200" dirty="0">
              <a:solidFill>
                <a:schemeClr val="tx1"/>
              </a:solidFill>
            </a:rPr>
            <a:t> kanıta dayalı bir yöntem olmayıp, tüpün ucunun anatomik konumunu belirlemede, direkt </a:t>
          </a:r>
          <a:r>
            <a:rPr lang="tr-TR" sz="1800" kern="1200" dirty="0" err="1">
              <a:solidFill>
                <a:schemeClr val="tx1"/>
              </a:solidFill>
            </a:rPr>
            <a:t>grafi</a:t>
          </a:r>
          <a:r>
            <a:rPr lang="tr-TR" sz="1800" kern="1200" dirty="0">
              <a:solidFill>
                <a:schemeClr val="tx1"/>
              </a:solidFill>
            </a:rPr>
            <a:t> ile her zaman </a:t>
          </a:r>
          <a:r>
            <a:rPr lang="tr-TR" sz="1800" kern="1200" dirty="0" err="1">
              <a:solidFill>
                <a:schemeClr val="tx1"/>
              </a:solidFill>
            </a:rPr>
            <a:t>korele</a:t>
          </a:r>
          <a:r>
            <a:rPr lang="tr-TR" sz="1800" kern="1200" dirty="0">
              <a:solidFill>
                <a:schemeClr val="tx1"/>
              </a:solidFill>
            </a:rPr>
            <a:t> olmamaktadır. </a:t>
          </a:r>
        </a:p>
      </dsp:txBody>
      <dsp:txXfrm>
        <a:off x="599273" y="73501"/>
        <a:ext cx="7213934" cy="1358534"/>
      </dsp:txXfrm>
    </dsp:sp>
    <dsp:sp modelId="{38304D17-8294-5C48-B582-144E4EED2953}">
      <dsp:nvSpPr>
        <dsp:cNvPr id="0" name=""/>
        <dsp:cNvSpPr/>
      </dsp:nvSpPr>
      <dsp:spPr>
        <a:xfrm>
          <a:off x="0" y="3066129"/>
          <a:ext cx="10515600" cy="12852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9A6ABA-838F-8240-AB42-756632212045}">
      <dsp:nvSpPr>
        <dsp:cNvPr id="0" name=""/>
        <dsp:cNvSpPr/>
      </dsp:nvSpPr>
      <dsp:spPr>
        <a:xfrm>
          <a:off x="525780" y="2313369"/>
          <a:ext cx="7360920" cy="150552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1600" kern="1200" dirty="0" err="1">
              <a:solidFill>
                <a:schemeClr val="tx1"/>
              </a:solidFill>
            </a:rPr>
            <a:t>pH</a:t>
          </a:r>
          <a:r>
            <a:rPr lang="tr-TR" sz="1600" kern="1200" dirty="0">
              <a:solidFill>
                <a:schemeClr val="tx1"/>
              </a:solidFill>
            </a:rPr>
            <a:t> ölçümü mideden </a:t>
          </a:r>
          <a:r>
            <a:rPr lang="tr-TR" sz="1600" kern="1200" dirty="0" err="1">
              <a:solidFill>
                <a:schemeClr val="tx1"/>
              </a:solidFill>
            </a:rPr>
            <a:t>aspire</a:t>
          </a:r>
          <a:r>
            <a:rPr lang="tr-TR" sz="1600" kern="1200" dirty="0">
              <a:solidFill>
                <a:schemeClr val="tx1"/>
              </a:solidFill>
            </a:rPr>
            <a:t> edilen 1-2 ml içeriğin, </a:t>
          </a:r>
          <a:r>
            <a:rPr lang="tr-TR" sz="1600" kern="1200" dirty="0" err="1">
              <a:solidFill>
                <a:schemeClr val="tx1"/>
              </a:solidFill>
            </a:rPr>
            <a:t>pH</a:t>
          </a:r>
          <a:r>
            <a:rPr lang="tr-TR" sz="1600" kern="1200" dirty="0">
              <a:solidFill>
                <a:schemeClr val="tx1"/>
              </a:solidFill>
            </a:rPr>
            <a:t> çubuklarına damlatılması ile tüp yerinin belirlenmesidir.  </a:t>
          </a:r>
        </a:p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1600" kern="1200" dirty="0">
              <a:solidFill>
                <a:schemeClr val="tx1"/>
              </a:solidFill>
            </a:rPr>
            <a:t>Tüp yerini belirlemede </a:t>
          </a:r>
          <a:r>
            <a:rPr lang="tr-TR" sz="1600" kern="1200" dirty="0" err="1">
              <a:solidFill>
                <a:schemeClr val="tx1"/>
              </a:solidFill>
            </a:rPr>
            <a:t>pH</a:t>
          </a:r>
          <a:r>
            <a:rPr lang="tr-TR" sz="1600" kern="1200" dirty="0">
              <a:solidFill>
                <a:schemeClr val="tx1"/>
              </a:solidFill>
            </a:rPr>
            <a:t> ölçümü ve </a:t>
          </a:r>
          <a:r>
            <a:rPr lang="tr-TR" sz="1600" kern="1200" dirty="0" err="1">
              <a:solidFill>
                <a:schemeClr val="tx1"/>
              </a:solidFill>
            </a:rPr>
            <a:t>oskültasyon</a:t>
          </a:r>
          <a:r>
            <a:rPr lang="tr-TR" sz="1600" kern="1200" dirty="0">
              <a:solidFill>
                <a:schemeClr val="tx1"/>
              </a:solidFill>
            </a:rPr>
            <a:t> yöntemlerinin, direkt </a:t>
          </a:r>
          <a:r>
            <a:rPr lang="tr-TR" sz="1600" kern="1200" dirty="0" err="1">
              <a:solidFill>
                <a:schemeClr val="tx1"/>
              </a:solidFill>
            </a:rPr>
            <a:t>grafilerle</a:t>
          </a:r>
          <a:r>
            <a:rPr lang="tr-TR" sz="1600" kern="1200" dirty="0">
              <a:solidFill>
                <a:schemeClr val="tx1"/>
              </a:solidFill>
            </a:rPr>
            <a:t> karşılaştırılmasında, </a:t>
          </a:r>
          <a:r>
            <a:rPr lang="tr-TR" sz="1600" kern="1200" dirty="0" err="1">
              <a:solidFill>
                <a:schemeClr val="tx1"/>
              </a:solidFill>
            </a:rPr>
            <a:t>pH</a:t>
          </a:r>
          <a:r>
            <a:rPr lang="tr-TR" sz="1600" kern="1200" dirty="0">
              <a:solidFill>
                <a:schemeClr val="tx1"/>
              </a:solidFill>
            </a:rPr>
            <a:t> ölçümü duyarlılığının %78,4 özgüllüğünün ise %85,7 olduğu, buna karşın </a:t>
          </a:r>
          <a:r>
            <a:rPr lang="tr-TR" sz="1600" kern="1200" dirty="0" err="1">
              <a:solidFill>
                <a:schemeClr val="tx1"/>
              </a:solidFill>
            </a:rPr>
            <a:t>oskültasyon</a:t>
          </a:r>
          <a:r>
            <a:rPr lang="tr-TR" sz="1600" kern="1200" dirty="0">
              <a:solidFill>
                <a:schemeClr val="tx1"/>
              </a:solidFill>
            </a:rPr>
            <a:t> yönteminin güvenilir olmadığı görülmüştür </a:t>
          </a:r>
        </a:p>
      </dsp:txBody>
      <dsp:txXfrm>
        <a:off x="599273" y="2386862"/>
        <a:ext cx="7213934" cy="13585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032A74-218A-8642-865A-9E3D45B112F2}">
      <dsp:nvSpPr>
        <dsp:cNvPr id="0" name=""/>
        <dsp:cNvSpPr/>
      </dsp:nvSpPr>
      <dsp:spPr>
        <a:xfrm>
          <a:off x="0" y="0"/>
          <a:ext cx="8938260" cy="19581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2800" kern="1200" dirty="0" err="1"/>
            <a:t>Kontaminasyon</a:t>
          </a:r>
          <a:r>
            <a:rPr lang="tr-TR" sz="2800" kern="1200" dirty="0"/>
            <a:t> riskini azaltmak için setlerinin tek kullanımlık olması, ara bağlantılarının en aza indirilmesi ve bağlantılar sırasında aseptik tekniklerin uygulanması önemlidir.</a:t>
          </a:r>
        </a:p>
      </dsp:txBody>
      <dsp:txXfrm>
        <a:off x="57351" y="57351"/>
        <a:ext cx="6914408" cy="1843400"/>
      </dsp:txXfrm>
    </dsp:sp>
    <dsp:sp modelId="{ED378A0C-C8B6-6343-B935-431C184BCBCC}">
      <dsp:nvSpPr>
        <dsp:cNvPr id="0" name=""/>
        <dsp:cNvSpPr/>
      </dsp:nvSpPr>
      <dsp:spPr>
        <a:xfrm>
          <a:off x="1577339" y="2393235"/>
          <a:ext cx="8938260" cy="19581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2800" kern="1200" dirty="0"/>
            <a:t>Asılı kalma süresi, beslenme ürünlerinin hazırlanması, boşaltılması veya kapağının açılarak sete bağlanmasından itibaren geçen süredir.</a:t>
          </a:r>
        </a:p>
      </dsp:txBody>
      <dsp:txXfrm>
        <a:off x="1634690" y="2450586"/>
        <a:ext cx="5973451" cy="1843400"/>
      </dsp:txXfrm>
    </dsp:sp>
    <dsp:sp modelId="{D3A1F641-C270-A44C-BD89-A6FD334C59AA}">
      <dsp:nvSpPr>
        <dsp:cNvPr id="0" name=""/>
        <dsp:cNvSpPr/>
      </dsp:nvSpPr>
      <dsp:spPr>
        <a:xfrm>
          <a:off x="7665493" y="1539285"/>
          <a:ext cx="1272766" cy="127276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tr-TR" sz="3600" kern="1200"/>
        </a:p>
      </dsp:txBody>
      <dsp:txXfrm>
        <a:off x="7951865" y="1539285"/>
        <a:ext cx="700022" cy="9577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599169-ABD8-8846-B732-28DAEDC50C2B}">
      <dsp:nvSpPr>
        <dsp:cNvPr id="0" name=""/>
        <dsp:cNvSpPr/>
      </dsp:nvSpPr>
      <dsp:spPr>
        <a:xfrm>
          <a:off x="2178" y="501565"/>
          <a:ext cx="3365499" cy="1346199"/>
        </a:xfrm>
        <a:prstGeom prst="chevr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11430" rIns="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1800" kern="1200" dirty="0"/>
            <a:t>Tüpün yanlış yerleştirilmesi</a:t>
          </a:r>
        </a:p>
      </dsp:txBody>
      <dsp:txXfrm>
        <a:off x="675278" y="501565"/>
        <a:ext cx="2019300" cy="1346199"/>
      </dsp:txXfrm>
    </dsp:sp>
    <dsp:sp modelId="{F807932D-5422-E041-BFF6-DA1DCC03BFEA}">
      <dsp:nvSpPr>
        <dsp:cNvPr id="0" name=""/>
        <dsp:cNvSpPr/>
      </dsp:nvSpPr>
      <dsp:spPr>
        <a:xfrm>
          <a:off x="2930163" y="615992"/>
          <a:ext cx="2793365" cy="1117346"/>
        </a:xfrm>
        <a:prstGeom prst="chevron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2000" b="1" kern="1200" dirty="0" err="1">
              <a:solidFill>
                <a:srgbClr val="FF0000"/>
              </a:solidFill>
            </a:rPr>
            <a:t>Aspirasyon</a:t>
          </a:r>
          <a:endParaRPr lang="tr-TR" sz="2000" b="1" kern="1200" dirty="0">
            <a:solidFill>
              <a:srgbClr val="FF0000"/>
            </a:solidFill>
          </a:endParaRPr>
        </a:p>
      </dsp:txBody>
      <dsp:txXfrm>
        <a:off x="3488836" y="615992"/>
        <a:ext cx="1676019" cy="1117346"/>
      </dsp:txXfrm>
    </dsp:sp>
    <dsp:sp modelId="{5F6C9DB0-7FFA-A144-9C3D-AA59A99AF5E4}">
      <dsp:nvSpPr>
        <dsp:cNvPr id="0" name=""/>
        <dsp:cNvSpPr/>
      </dsp:nvSpPr>
      <dsp:spPr>
        <a:xfrm>
          <a:off x="5332456" y="615992"/>
          <a:ext cx="2793365" cy="1117346"/>
        </a:xfrm>
        <a:prstGeom prst="chevron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1400" kern="1200" dirty="0"/>
            <a:t>Beslenmeye ara verilmeli</a:t>
          </a:r>
        </a:p>
      </dsp:txBody>
      <dsp:txXfrm>
        <a:off x="5891129" y="615992"/>
        <a:ext cx="1676019" cy="1117346"/>
      </dsp:txXfrm>
    </dsp:sp>
    <dsp:sp modelId="{419CC954-6B39-1442-BDB0-6AC49F3E60C3}">
      <dsp:nvSpPr>
        <dsp:cNvPr id="0" name=""/>
        <dsp:cNvSpPr/>
      </dsp:nvSpPr>
      <dsp:spPr>
        <a:xfrm>
          <a:off x="2178" y="2036233"/>
          <a:ext cx="3365499" cy="1346199"/>
        </a:xfrm>
        <a:prstGeom prst="chevr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9525" rIns="0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1500" kern="1200" dirty="0"/>
            <a:t>İç buton nedeniyle </a:t>
          </a:r>
          <a:r>
            <a:rPr lang="tr-TR" sz="1500" kern="1200" dirty="0" err="1"/>
            <a:t>gastrik</a:t>
          </a:r>
          <a:r>
            <a:rPr lang="tr-TR" sz="1500" kern="1200" dirty="0"/>
            <a:t> duvarın </a:t>
          </a:r>
          <a:r>
            <a:rPr lang="tr-TR" sz="1500" kern="1200" dirty="0" err="1"/>
            <a:t>travmatik</a:t>
          </a:r>
          <a:r>
            <a:rPr lang="tr-TR" sz="1500" kern="1200" dirty="0"/>
            <a:t> erozyonu veya iç butonun altındaki </a:t>
          </a:r>
          <a:r>
            <a:rPr lang="tr-TR" sz="1500" kern="1200" dirty="0" err="1"/>
            <a:t>ülserasyon</a:t>
          </a:r>
          <a:r>
            <a:rPr lang="tr-TR" sz="1500" kern="1200" dirty="0"/>
            <a:t>, </a:t>
          </a:r>
          <a:r>
            <a:rPr lang="tr-TR" sz="1500" kern="1200" dirty="0" err="1"/>
            <a:t>peptik</a:t>
          </a:r>
          <a:r>
            <a:rPr lang="tr-TR" sz="1500" kern="1200" dirty="0"/>
            <a:t> ülser hastalığı,  nedeniyle</a:t>
          </a:r>
        </a:p>
      </dsp:txBody>
      <dsp:txXfrm>
        <a:off x="675278" y="2036233"/>
        <a:ext cx="2019300" cy="1346199"/>
      </dsp:txXfrm>
    </dsp:sp>
    <dsp:sp modelId="{D9A6E541-9A30-5A4B-B5DD-053D38CF131F}">
      <dsp:nvSpPr>
        <dsp:cNvPr id="0" name=""/>
        <dsp:cNvSpPr/>
      </dsp:nvSpPr>
      <dsp:spPr>
        <a:xfrm>
          <a:off x="2930163" y="2150660"/>
          <a:ext cx="2793365" cy="1117346"/>
        </a:xfrm>
        <a:prstGeom prst="chevron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2000" b="1" kern="1200" dirty="0">
              <a:solidFill>
                <a:srgbClr val="FF0000"/>
              </a:solidFill>
            </a:rPr>
            <a:t>Kanama</a:t>
          </a:r>
        </a:p>
      </dsp:txBody>
      <dsp:txXfrm>
        <a:off x="3488836" y="2150660"/>
        <a:ext cx="1676019" cy="1117346"/>
      </dsp:txXfrm>
    </dsp:sp>
    <dsp:sp modelId="{99B2E8E2-2B44-FC44-93F9-A435A1E5BB40}">
      <dsp:nvSpPr>
        <dsp:cNvPr id="0" name=""/>
        <dsp:cNvSpPr/>
      </dsp:nvSpPr>
      <dsp:spPr>
        <a:xfrm>
          <a:off x="5332456" y="2150660"/>
          <a:ext cx="2793365" cy="1117346"/>
        </a:xfrm>
        <a:prstGeom prst="chevron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7620" rIns="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1200" kern="1200" dirty="0"/>
            <a:t>Tüpün cerrahi işlem ile çıkarılarak, pıhtılaşmanın sağlanması ve beslenmeye ara verilmeli</a:t>
          </a:r>
        </a:p>
      </dsp:txBody>
      <dsp:txXfrm>
        <a:off x="5891129" y="2150660"/>
        <a:ext cx="1676019" cy="1117346"/>
      </dsp:txXfrm>
    </dsp:sp>
    <dsp:sp modelId="{F01001C1-EA98-ED46-98A7-34BFDEEA0D35}">
      <dsp:nvSpPr>
        <dsp:cNvPr id="0" name=""/>
        <dsp:cNvSpPr/>
      </dsp:nvSpPr>
      <dsp:spPr>
        <a:xfrm>
          <a:off x="2178" y="3570901"/>
          <a:ext cx="3365499" cy="1346199"/>
        </a:xfrm>
        <a:prstGeom prst="chevr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9525" rIns="0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1500" kern="1200" dirty="0"/>
            <a:t>Tüp dış desteğin karın duvarına sıkı bir şekilde oturması nedeniyle</a:t>
          </a:r>
        </a:p>
      </dsp:txBody>
      <dsp:txXfrm>
        <a:off x="675278" y="3570901"/>
        <a:ext cx="2019300" cy="1346199"/>
      </dsp:txXfrm>
    </dsp:sp>
    <dsp:sp modelId="{B86164AE-9298-5B4A-83A4-75AA72F9E4B1}">
      <dsp:nvSpPr>
        <dsp:cNvPr id="0" name=""/>
        <dsp:cNvSpPr/>
      </dsp:nvSpPr>
      <dsp:spPr>
        <a:xfrm>
          <a:off x="2930163" y="3685328"/>
          <a:ext cx="2793365" cy="1117346"/>
        </a:xfrm>
        <a:prstGeom prst="chevron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2000" b="1" kern="1200" dirty="0">
              <a:solidFill>
                <a:srgbClr val="FF0000"/>
              </a:solidFill>
            </a:rPr>
            <a:t>Gömülü tampon sendromu</a:t>
          </a:r>
        </a:p>
      </dsp:txBody>
      <dsp:txXfrm>
        <a:off x="3488836" y="3685328"/>
        <a:ext cx="1676019" cy="1117346"/>
      </dsp:txXfrm>
    </dsp:sp>
    <dsp:sp modelId="{850AC2B8-291D-EA44-9A7A-9CE0330894CF}">
      <dsp:nvSpPr>
        <dsp:cNvPr id="0" name=""/>
        <dsp:cNvSpPr/>
      </dsp:nvSpPr>
      <dsp:spPr>
        <a:xfrm>
          <a:off x="5332456" y="3685328"/>
          <a:ext cx="2793365" cy="1117346"/>
        </a:xfrm>
        <a:prstGeom prst="chevron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7620" rIns="0" bIns="7620" numCol="1" spcCol="1270" anchor="ctr" anchorCtr="0">
          <a:noAutofit/>
        </a:bodyPr>
        <a:lstStyle/>
        <a:p>
          <a:pPr marL="0" lvl="0" indent="0" algn="ctr" defTabSz="51117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1150" kern="1200" dirty="0"/>
            <a:t>Enteral beslenmenin durdurulması, antibiyotik başlanması</a:t>
          </a:r>
        </a:p>
        <a:p>
          <a:pPr marL="0" lvl="0" indent="0" algn="ctr" defTabSz="51117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1150" kern="1200" dirty="0"/>
            <a:t>Beslenme tüpünün uygun bir yöntemle çıkartılması ve yeni bir yol oluşturulması </a:t>
          </a:r>
        </a:p>
      </dsp:txBody>
      <dsp:txXfrm>
        <a:off x="5891129" y="3685328"/>
        <a:ext cx="1676019" cy="111734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CACF91-3F4B-3B43-9C3B-212E7E695855}">
      <dsp:nvSpPr>
        <dsp:cNvPr id="0" name=""/>
        <dsp:cNvSpPr/>
      </dsp:nvSpPr>
      <dsp:spPr>
        <a:xfrm>
          <a:off x="0" y="635553"/>
          <a:ext cx="8128000" cy="10332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135054-CE8F-6F4C-B3D4-00A100B0A3E8}">
      <dsp:nvSpPr>
        <dsp:cNvPr id="0" name=""/>
        <dsp:cNvSpPr/>
      </dsp:nvSpPr>
      <dsp:spPr>
        <a:xfrm>
          <a:off x="406400" y="30393"/>
          <a:ext cx="5689600" cy="12103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1800" kern="1200" dirty="0"/>
            <a:t>PEG yerleştirilmesi öncesi tek doz </a:t>
          </a:r>
          <a:r>
            <a:rPr lang="tr-TR" sz="1800" kern="1200" dirty="0" err="1"/>
            <a:t>profilaktik</a:t>
          </a:r>
          <a:r>
            <a:rPr lang="tr-TR" sz="1800" kern="1200" dirty="0"/>
            <a:t> antibiyotik kullanılması önerilir. Bu amaçla </a:t>
          </a:r>
          <a:r>
            <a:rPr lang="tr-TR" sz="1800" kern="1200" dirty="0" err="1"/>
            <a:t>sefalosporinler</a:t>
          </a:r>
          <a:r>
            <a:rPr lang="tr-TR" sz="1800" kern="1200" dirty="0"/>
            <a:t> kullanılabilir.</a:t>
          </a:r>
        </a:p>
      </dsp:txBody>
      <dsp:txXfrm>
        <a:off x="465483" y="89476"/>
        <a:ext cx="5571434" cy="1092154"/>
      </dsp:txXfrm>
    </dsp:sp>
    <dsp:sp modelId="{4FC9342F-D9E5-D949-BF35-B98D02B4FB8D}">
      <dsp:nvSpPr>
        <dsp:cNvPr id="0" name=""/>
        <dsp:cNvSpPr/>
      </dsp:nvSpPr>
      <dsp:spPr>
        <a:xfrm>
          <a:off x="0" y="2495313"/>
          <a:ext cx="8128000" cy="10332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FDA3B8-8CF5-E042-A878-18556109D135}">
      <dsp:nvSpPr>
        <dsp:cNvPr id="0" name=""/>
        <dsp:cNvSpPr/>
      </dsp:nvSpPr>
      <dsp:spPr>
        <a:xfrm>
          <a:off x="406400" y="1890153"/>
          <a:ext cx="5689600" cy="12103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1800" kern="1200" dirty="0"/>
            <a:t>Küçük enfeksiyonlar sık ​​pansuman değişimi ile </a:t>
          </a:r>
          <a:r>
            <a:rPr lang="tr-TR" sz="1800" kern="1200" dirty="0" err="1"/>
            <a:t>topikal</a:t>
          </a:r>
          <a:r>
            <a:rPr lang="tr-TR" sz="1800" kern="1200" dirty="0"/>
            <a:t> antiseptiklerle tedavi edilebilir, enfeksiyonun tedavisi için </a:t>
          </a:r>
          <a:r>
            <a:rPr lang="tr-TR" sz="1800" kern="1200" dirty="0" err="1"/>
            <a:t>pürülan</a:t>
          </a:r>
          <a:r>
            <a:rPr lang="tr-TR" sz="1800" kern="1200" dirty="0"/>
            <a:t> akıntıdan alınan kültür sonuçlarına göre, uygun antibiyotiklere karar verilebilir.</a:t>
          </a:r>
        </a:p>
      </dsp:txBody>
      <dsp:txXfrm>
        <a:off x="465483" y="1949236"/>
        <a:ext cx="5571434" cy="1092154"/>
      </dsp:txXfrm>
    </dsp:sp>
    <dsp:sp modelId="{F3E13CD9-EDD5-DA42-861F-AADA4648263B}">
      <dsp:nvSpPr>
        <dsp:cNvPr id="0" name=""/>
        <dsp:cNvSpPr/>
      </dsp:nvSpPr>
      <dsp:spPr>
        <a:xfrm>
          <a:off x="0" y="4355073"/>
          <a:ext cx="8128000" cy="10332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982615-8A87-394A-BDF7-2D55A605D8B5}">
      <dsp:nvSpPr>
        <dsp:cNvPr id="0" name=""/>
        <dsp:cNvSpPr/>
      </dsp:nvSpPr>
      <dsp:spPr>
        <a:xfrm>
          <a:off x="406400" y="3749913"/>
          <a:ext cx="5689600" cy="12103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1800" kern="1200" dirty="0"/>
            <a:t>Enfeksiyon antibiyotiklerle tedavi edildiğinde tüpün çıkarılması gerekmeyebilir.</a:t>
          </a:r>
        </a:p>
      </dsp:txBody>
      <dsp:txXfrm>
        <a:off x="465483" y="3808996"/>
        <a:ext cx="5571434" cy="10921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CACF91-3F4B-3B43-9C3B-212E7E695855}">
      <dsp:nvSpPr>
        <dsp:cNvPr id="0" name=""/>
        <dsp:cNvSpPr/>
      </dsp:nvSpPr>
      <dsp:spPr>
        <a:xfrm>
          <a:off x="0" y="635553"/>
          <a:ext cx="8128000" cy="10332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135054-CE8F-6F4C-B3D4-00A100B0A3E8}">
      <dsp:nvSpPr>
        <dsp:cNvPr id="0" name=""/>
        <dsp:cNvSpPr/>
      </dsp:nvSpPr>
      <dsp:spPr>
        <a:xfrm>
          <a:off x="406400" y="30393"/>
          <a:ext cx="5689600" cy="12103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1800" kern="1200" dirty="0"/>
            <a:t>Stoma etrafındaki kanamaların bir kısmı baskı ile durur. Devam eden kanamalarda cerrahi dikiş konulması gerekebilir.</a:t>
          </a:r>
        </a:p>
      </dsp:txBody>
      <dsp:txXfrm>
        <a:off x="465483" y="89476"/>
        <a:ext cx="5571434" cy="1092154"/>
      </dsp:txXfrm>
    </dsp:sp>
    <dsp:sp modelId="{4FC9342F-D9E5-D949-BF35-B98D02B4FB8D}">
      <dsp:nvSpPr>
        <dsp:cNvPr id="0" name=""/>
        <dsp:cNvSpPr/>
      </dsp:nvSpPr>
      <dsp:spPr>
        <a:xfrm>
          <a:off x="0" y="2495313"/>
          <a:ext cx="8128000" cy="10332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FDA3B8-8CF5-E042-A878-18556109D135}">
      <dsp:nvSpPr>
        <dsp:cNvPr id="0" name=""/>
        <dsp:cNvSpPr/>
      </dsp:nvSpPr>
      <dsp:spPr>
        <a:xfrm>
          <a:off x="406400" y="1890153"/>
          <a:ext cx="5689600" cy="12103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1800" kern="1200" dirty="0" err="1"/>
            <a:t>Mukozal</a:t>
          </a:r>
          <a:r>
            <a:rPr lang="tr-TR" sz="1800" kern="1200" dirty="0"/>
            <a:t> yüzeyden olan kanamalarda endoskopik olarak, kanama bölgesine epinefrin enjeksiyonu veya </a:t>
          </a:r>
          <a:r>
            <a:rPr lang="tr-TR" sz="1800" kern="1200" dirty="0" err="1"/>
            <a:t>elektrokoagülasyon</a:t>
          </a:r>
          <a:r>
            <a:rPr lang="tr-TR" sz="1800" kern="1200" dirty="0"/>
            <a:t> gibi teknikler kullanılabilir.</a:t>
          </a:r>
        </a:p>
      </dsp:txBody>
      <dsp:txXfrm>
        <a:off x="465483" y="1949236"/>
        <a:ext cx="5571434" cy="1092154"/>
      </dsp:txXfrm>
    </dsp:sp>
    <dsp:sp modelId="{F3E13CD9-EDD5-DA42-861F-AADA4648263B}">
      <dsp:nvSpPr>
        <dsp:cNvPr id="0" name=""/>
        <dsp:cNvSpPr/>
      </dsp:nvSpPr>
      <dsp:spPr>
        <a:xfrm>
          <a:off x="0" y="4355073"/>
          <a:ext cx="8128000" cy="10332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982615-8A87-394A-BDF7-2D55A605D8B5}">
      <dsp:nvSpPr>
        <dsp:cNvPr id="0" name=""/>
        <dsp:cNvSpPr/>
      </dsp:nvSpPr>
      <dsp:spPr>
        <a:xfrm>
          <a:off x="406400" y="3749913"/>
          <a:ext cx="5689600" cy="12103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1800" kern="1200" dirty="0" err="1"/>
            <a:t>Antikoagülan</a:t>
          </a:r>
          <a:r>
            <a:rPr lang="tr-TR" sz="1800" kern="1200" dirty="0"/>
            <a:t>/</a:t>
          </a:r>
          <a:r>
            <a:rPr lang="tr-TR" sz="1800" kern="1200" dirty="0" err="1"/>
            <a:t>antiagregan</a:t>
          </a:r>
          <a:r>
            <a:rPr lang="tr-TR" sz="1800" kern="1200" dirty="0"/>
            <a:t> tedavi alan veya </a:t>
          </a:r>
          <a:r>
            <a:rPr lang="tr-TR" sz="1800" kern="1200" dirty="0" err="1"/>
            <a:t>koagülopatisi</a:t>
          </a:r>
          <a:r>
            <a:rPr lang="tr-TR" sz="1800" kern="1200" dirty="0"/>
            <a:t> olan hastalarda daha dikkatli olunmalıdır. </a:t>
          </a:r>
        </a:p>
      </dsp:txBody>
      <dsp:txXfrm>
        <a:off x="465483" y="3808996"/>
        <a:ext cx="5571434" cy="10921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st Bilgi Yer Tutucusu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Veri Yer Tutucusu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296046-99B9-0240-A9BF-A36FAB148A5B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4" name="Slayt Resmi Yer Tutucus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 Yer Tutucusu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tr-TR"/>
              <a:t>Asıl metin stillerini düzenle
İkinci düzey
Üçüncü düzey
Dördüncü düzey
Beşinci düzey</a:t>
            </a:r>
            <a:endParaRPr lang="en-US"/>
          </a:p>
        </p:txBody>
      </p:sp>
      <p:sp>
        <p:nvSpPr>
          <p:cNvPr id="6" name="Alt Bilgi Yer Tutucusu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ayt Numarası Yer Tutucus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3E2FC2-FF48-C045-B58B-E97A95E1B3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18873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Resmi Yer Tutucusu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r-TR" dirty="0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5C22A0-6A86-48C7-8BA4-3365A2EFC304}" type="slidenum">
              <a:rPr lang="tr-TR" smtClean="0"/>
              <a:t>1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2413587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Resmi Yer Tutucus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3E2FC2-FF48-C045-B58B-E97A95E1B382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7171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aşlık Slayd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08473398-13B5-3A4A-8540-2FA1A78A98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tr-TR"/>
              <a:t>Asıl başlık stilini düzenlemek için tıklayın</a:t>
            </a:r>
            <a:endParaRPr lang="en-US"/>
          </a:p>
        </p:txBody>
      </p:sp>
      <p:sp>
        <p:nvSpPr>
          <p:cNvPr id="3" name="Alt Başlık 2">
            <a:extLst>
              <a:ext uri="{FF2B5EF4-FFF2-40B4-BE49-F238E27FC236}">
                <a16:creationId xmlns:a16="http://schemas.microsoft.com/office/drawing/2014/main" id="{5AE01C03-C8EC-0644-B9AF-B0CC3E25D2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tr-TR"/>
              <a:t>Asıl alt başlık stilini düzenlemek için tıklayın</a:t>
            </a:r>
            <a:endParaRPr lang="en-US"/>
          </a:p>
        </p:txBody>
      </p:sp>
      <p:sp>
        <p:nvSpPr>
          <p:cNvPr id="4" name="Veri Yer Tutucusu 3">
            <a:extLst>
              <a:ext uri="{FF2B5EF4-FFF2-40B4-BE49-F238E27FC236}">
                <a16:creationId xmlns:a16="http://schemas.microsoft.com/office/drawing/2014/main" id="{C8145DD1-72A3-2F4E-AF04-5234282234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93671-178B-BF49-A830-FC9EC0CC25CA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5" name="Alt Bilgi Yer Tutucusu 4">
            <a:extLst>
              <a:ext uri="{FF2B5EF4-FFF2-40B4-BE49-F238E27FC236}">
                <a16:creationId xmlns:a16="http://schemas.microsoft.com/office/drawing/2014/main" id="{028F1B06-A79A-6A44-A6E8-B0C5F261E5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ayt Numarası Yer Tutucusu 5">
            <a:extLst>
              <a:ext uri="{FF2B5EF4-FFF2-40B4-BE49-F238E27FC236}">
                <a16:creationId xmlns:a16="http://schemas.microsoft.com/office/drawing/2014/main" id="{0083384B-70CB-C34E-A12C-D769855F76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88834-0C1C-1545-9230-C096AD6AD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53703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aşlık ve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360A6E39-B732-F142-891A-265B48AD8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stilini düzenlemek için tıklayın</a:t>
            </a:r>
            <a:endParaRPr lang="en-US"/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4813062B-C384-5047-AEB1-5FB3B2DB3E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tr-TR"/>
              <a:t>Asıl metin stillerini düzenle
İkinci düzey
Üçüncü düzey
Dördüncü düzey
Beşinci düzey</a:t>
            </a:r>
            <a:endParaRPr lang="en-US"/>
          </a:p>
        </p:txBody>
      </p:sp>
      <p:sp>
        <p:nvSpPr>
          <p:cNvPr id="4" name="Veri Yer Tutucusu 3">
            <a:extLst>
              <a:ext uri="{FF2B5EF4-FFF2-40B4-BE49-F238E27FC236}">
                <a16:creationId xmlns:a16="http://schemas.microsoft.com/office/drawing/2014/main" id="{F47CA6C4-FF15-044F-9144-9F4593D8FD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93671-178B-BF49-A830-FC9EC0CC25CA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5" name="Alt Bilgi Yer Tutucusu 4">
            <a:extLst>
              <a:ext uri="{FF2B5EF4-FFF2-40B4-BE49-F238E27FC236}">
                <a16:creationId xmlns:a16="http://schemas.microsoft.com/office/drawing/2014/main" id="{CB97ED3F-0DA6-4F48-AB92-00A0E48969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ayt Numarası Yer Tutucusu 5">
            <a:extLst>
              <a:ext uri="{FF2B5EF4-FFF2-40B4-BE49-F238E27FC236}">
                <a16:creationId xmlns:a16="http://schemas.microsoft.com/office/drawing/2014/main" id="{D20533C3-92B3-5C4D-91D0-2C7CCF26A0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88834-0C1C-1545-9230-C096AD6AD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68335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Bölüm Üst Bilgis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4673F0E2-EE1C-2840-8707-F9ADD5B83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tr-TR"/>
              <a:t>Asıl başlık stilini düzenlemek için tıklayın</a:t>
            </a:r>
            <a:endParaRPr lang="en-US"/>
          </a:p>
        </p:txBody>
      </p:sp>
      <p:sp>
        <p:nvSpPr>
          <p:cNvPr id="3" name="Metin Yer Tutucusu 2">
            <a:extLst>
              <a:ext uri="{FF2B5EF4-FFF2-40B4-BE49-F238E27FC236}">
                <a16:creationId xmlns:a16="http://schemas.microsoft.com/office/drawing/2014/main" id="{7C581FAC-E381-B443-88F9-2DFA57C620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tr-TR"/>
              <a:t>Asıl metin stillerini düzenle
İkinci düzey
Üçüncü düzey
Dördüncü düzey
Beşinci düzey</a:t>
            </a:r>
            <a:endParaRPr lang="en-US"/>
          </a:p>
        </p:txBody>
      </p:sp>
      <p:sp>
        <p:nvSpPr>
          <p:cNvPr id="4" name="Veri Yer Tutucusu 3">
            <a:extLst>
              <a:ext uri="{FF2B5EF4-FFF2-40B4-BE49-F238E27FC236}">
                <a16:creationId xmlns:a16="http://schemas.microsoft.com/office/drawing/2014/main" id="{9A04C045-3974-E14F-8FBB-110AC0FDA4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93671-178B-BF49-A830-FC9EC0CC25CA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5" name="Alt Bilgi Yer Tutucusu 4">
            <a:extLst>
              <a:ext uri="{FF2B5EF4-FFF2-40B4-BE49-F238E27FC236}">
                <a16:creationId xmlns:a16="http://schemas.microsoft.com/office/drawing/2014/main" id="{91FFE75E-8611-154C-B29A-A99FA3657C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ayt Numarası Yer Tutucusu 5">
            <a:extLst>
              <a:ext uri="{FF2B5EF4-FFF2-40B4-BE49-F238E27FC236}">
                <a16:creationId xmlns:a16="http://schemas.microsoft.com/office/drawing/2014/main" id="{B0BE3FA2-7D86-D04B-A6BE-FB4782DCC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88834-0C1C-1545-9230-C096AD6AD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4191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İki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25DAFFDE-6BAF-FB47-8BFF-0F3348A1D1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stilini düzenlemek için tıklayın</a:t>
            </a:r>
            <a:endParaRPr lang="en-US"/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6113CBA0-A80F-B045-9269-A3892E8AAE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r>
              <a:rPr lang="tr-TR"/>
              <a:t>Asıl metin stillerini düzenle
İkinci düzey
Üçüncü düzey
Dördüncü düzey
Beşinci düzey</a:t>
            </a:r>
            <a:endParaRPr lang="en-US"/>
          </a:p>
        </p:txBody>
      </p:sp>
      <p:sp>
        <p:nvSpPr>
          <p:cNvPr id="4" name="İçerik Yer Tutucusu 3">
            <a:extLst>
              <a:ext uri="{FF2B5EF4-FFF2-40B4-BE49-F238E27FC236}">
                <a16:creationId xmlns:a16="http://schemas.microsoft.com/office/drawing/2014/main" id="{21F0AC70-788B-E347-BCB6-251042322C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r>
              <a:rPr lang="tr-TR"/>
              <a:t>Asıl metin stillerini düzenle
İkinci düzey
Üçüncü düzey
Dördüncü düzey
Beşinci düzey</a:t>
            </a:r>
            <a:endParaRPr lang="en-US"/>
          </a:p>
        </p:txBody>
      </p:sp>
      <p:sp>
        <p:nvSpPr>
          <p:cNvPr id="5" name="Veri Yer Tutucusu 4">
            <a:extLst>
              <a:ext uri="{FF2B5EF4-FFF2-40B4-BE49-F238E27FC236}">
                <a16:creationId xmlns:a16="http://schemas.microsoft.com/office/drawing/2014/main" id="{0AE4C618-15D9-A94A-AF52-A26EEF5FF7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93671-178B-BF49-A830-FC9EC0CC25CA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6" name="Alt Bilgi Yer Tutucusu 5">
            <a:extLst>
              <a:ext uri="{FF2B5EF4-FFF2-40B4-BE49-F238E27FC236}">
                <a16:creationId xmlns:a16="http://schemas.microsoft.com/office/drawing/2014/main" id="{51705571-37A0-3743-BB2F-170831F06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ayt Numarası Yer Tutucusu 6">
            <a:extLst>
              <a:ext uri="{FF2B5EF4-FFF2-40B4-BE49-F238E27FC236}">
                <a16:creationId xmlns:a16="http://schemas.microsoft.com/office/drawing/2014/main" id="{9EB3C242-EE61-6146-8392-634A6A6CE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88834-0C1C-1545-9230-C096AD6AD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811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Karşılaştır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08288D11-F174-5547-A2EA-989F84C94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tr-TR"/>
              <a:t>Asıl başlık stilini düzenlemek için tıklayın</a:t>
            </a:r>
            <a:endParaRPr lang="en-US"/>
          </a:p>
        </p:txBody>
      </p:sp>
      <p:sp>
        <p:nvSpPr>
          <p:cNvPr id="3" name="Metin Yer Tutucusu 2">
            <a:extLst>
              <a:ext uri="{FF2B5EF4-FFF2-40B4-BE49-F238E27FC236}">
                <a16:creationId xmlns:a16="http://schemas.microsoft.com/office/drawing/2014/main" id="{97474360-AB60-5444-B8F7-715BE94C97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tr-TR"/>
              <a:t>Asıl metin stillerini düzenle
İkinci düzey
Üçüncü düzey
Dördüncü düzey
Beşinci düzey</a:t>
            </a:r>
            <a:endParaRPr lang="en-US"/>
          </a:p>
        </p:txBody>
      </p:sp>
      <p:sp>
        <p:nvSpPr>
          <p:cNvPr id="4" name="İçerik Yer Tutucusu 3">
            <a:extLst>
              <a:ext uri="{FF2B5EF4-FFF2-40B4-BE49-F238E27FC236}">
                <a16:creationId xmlns:a16="http://schemas.microsoft.com/office/drawing/2014/main" id="{81605909-0EB0-574E-B8A8-6525E4CF3A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r>
              <a:rPr lang="tr-TR"/>
              <a:t>Asıl metin stillerini düzenle
İkinci düzey
Üçüncü düzey
Dördüncü düzey
Beşinci düzey</a:t>
            </a:r>
            <a:endParaRPr lang="en-US"/>
          </a:p>
        </p:txBody>
      </p:sp>
      <p:sp>
        <p:nvSpPr>
          <p:cNvPr id="5" name="Metin Yer Tutucusu 4">
            <a:extLst>
              <a:ext uri="{FF2B5EF4-FFF2-40B4-BE49-F238E27FC236}">
                <a16:creationId xmlns:a16="http://schemas.microsoft.com/office/drawing/2014/main" id="{1B35AA81-08FE-AB4C-9BD7-6FB608C24F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tr-TR"/>
              <a:t>Asıl metin stillerini düzenle
İkinci düzey
Üçüncü düzey
Dördüncü düzey
Beşinci düzey</a:t>
            </a:r>
            <a:endParaRPr lang="en-US"/>
          </a:p>
        </p:txBody>
      </p:sp>
      <p:sp>
        <p:nvSpPr>
          <p:cNvPr id="6" name="İçerik Yer Tutucusu 5">
            <a:extLst>
              <a:ext uri="{FF2B5EF4-FFF2-40B4-BE49-F238E27FC236}">
                <a16:creationId xmlns:a16="http://schemas.microsoft.com/office/drawing/2014/main" id="{9418471D-0166-BE4D-B658-7A5D330727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r>
              <a:rPr lang="tr-TR"/>
              <a:t>Asıl metin stillerini düzenle
İkinci düzey
Üçüncü düzey
Dördüncü düzey
Beşinci düzey</a:t>
            </a:r>
            <a:endParaRPr lang="en-US"/>
          </a:p>
        </p:txBody>
      </p:sp>
      <p:sp>
        <p:nvSpPr>
          <p:cNvPr id="7" name="Veri Yer Tutucusu 6">
            <a:extLst>
              <a:ext uri="{FF2B5EF4-FFF2-40B4-BE49-F238E27FC236}">
                <a16:creationId xmlns:a16="http://schemas.microsoft.com/office/drawing/2014/main" id="{1FAAF60E-4D26-8F4C-82B8-D5F961F8D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93671-178B-BF49-A830-FC9EC0CC25CA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8" name="Alt Bilgi Yer Tutucusu 7">
            <a:extLst>
              <a:ext uri="{FF2B5EF4-FFF2-40B4-BE49-F238E27FC236}">
                <a16:creationId xmlns:a16="http://schemas.microsoft.com/office/drawing/2014/main" id="{AF29FA5C-51EE-524E-89AA-3A05C1DAAB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ayt Numarası Yer Tutucusu 8">
            <a:extLst>
              <a:ext uri="{FF2B5EF4-FFF2-40B4-BE49-F238E27FC236}">
                <a16:creationId xmlns:a16="http://schemas.microsoft.com/office/drawing/2014/main" id="{A89629DA-94E1-E542-B0F9-BCE26A889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88834-0C1C-1545-9230-C096AD6AD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91401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Yalnızca Başlı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BBE02C16-4EC3-714C-8544-81B958DE0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stilini düzenlemek için tıklayın</a:t>
            </a:r>
            <a:endParaRPr lang="en-US"/>
          </a:p>
        </p:txBody>
      </p:sp>
      <p:sp>
        <p:nvSpPr>
          <p:cNvPr id="3" name="Veri Yer Tutucusu 2">
            <a:extLst>
              <a:ext uri="{FF2B5EF4-FFF2-40B4-BE49-F238E27FC236}">
                <a16:creationId xmlns:a16="http://schemas.microsoft.com/office/drawing/2014/main" id="{B1613D91-7FFE-AA47-BDB7-B0F82846C9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93671-178B-BF49-A830-FC9EC0CC25CA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4" name="Alt Bilgi Yer Tutucusu 3">
            <a:extLst>
              <a:ext uri="{FF2B5EF4-FFF2-40B4-BE49-F238E27FC236}">
                <a16:creationId xmlns:a16="http://schemas.microsoft.com/office/drawing/2014/main" id="{353BF549-1871-9247-870B-C71EC909C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ayt Numarası Yer Tutucusu 4">
            <a:extLst>
              <a:ext uri="{FF2B5EF4-FFF2-40B4-BE49-F238E27FC236}">
                <a16:creationId xmlns:a16="http://schemas.microsoft.com/office/drawing/2014/main" id="{64E8DE7F-DC18-C944-A3EC-4FF55FD81C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88834-0C1C-1545-9230-C096AD6AD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576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oş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i Yer Tutucusu 1">
            <a:extLst>
              <a:ext uri="{FF2B5EF4-FFF2-40B4-BE49-F238E27FC236}">
                <a16:creationId xmlns:a16="http://schemas.microsoft.com/office/drawing/2014/main" id="{B575F43F-C6BF-A042-BBB9-6692A72A0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93671-178B-BF49-A830-FC9EC0CC25CA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3" name="Alt Bilgi Yer Tutucusu 2">
            <a:extLst>
              <a:ext uri="{FF2B5EF4-FFF2-40B4-BE49-F238E27FC236}">
                <a16:creationId xmlns:a16="http://schemas.microsoft.com/office/drawing/2014/main" id="{E62F961D-0B32-854A-9B58-8409BE7053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ayt Numarası Yer Tutucusu 3">
            <a:extLst>
              <a:ext uri="{FF2B5EF4-FFF2-40B4-BE49-F238E27FC236}">
                <a16:creationId xmlns:a16="http://schemas.microsoft.com/office/drawing/2014/main" id="{F179BB2D-30E5-6942-861E-7EE52FC0D8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88834-0C1C-1545-9230-C096AD6AD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7274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Başlıklı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BC60387D-DBF8-824C-BF00-34B6871E0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tr-TR"/>
              <a:t>Asıl başlık stilini düzenlemek için tıklayın</a:t>
            </a:r>
            <a:endParaRPr lang="en-US"/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839B663A-64CE-C146-B722-D9D4F64B04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tr-TR"/>
              <a:t>Asıl metin stillerini düzenle
İkinci düzey
Üçüncü düzey
Dördüncü düzey
Beşinci düzey</a:t>
            </a:r>
            <a:endParaRPr lang="en-US"/>
          </a:p>
        </p:txBody>
      </p:sp>
      <p:sp>
        <p:nvSpPr>
          <p:cNvPr id="4" name="Metin Yer Tutucusu 3">
            <a:extLst>
              <a:ext uri="{FF2B5EF4-FFF2-40B4-BE49-F238E27FC236}">
                <a16:creationId xmlns:a16="http://schemas.microsoft.com/office/drawing/2014/main" id="{4D55C9F1-EE39-A64A-9DBC-39BA505958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r>
              <a:rPr lang="tr-TR"/>
              <a:t>Asıl metin stillerini düzenle
İkinci düzey
Üçüncü düzey
Dördüncü düzey
Beşinci düzey</a:t>
            </a:r>
            <a:endParaRPr lang="en-US"/>
          </a:p>
        </p:txBody>
      </p:sp>
      <p:sp>
        <p:nvSpPr>
          <p:cNvPr id="5" name="Veri Yer Tutucusu 4">
            <a:extLst>
              <a:ext uri="{FF2B5EF4-FFF2-40B4-BE49-F238E27FC236}">
                <a16:creationId xmlns:a16="http://schemas.microsoft.com/office/drawing/2014/main" id="{6B220EC0-19E4-FE44-BF54-F7FACD987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93671-178B-BF49-A830-FC9EC0CC25CA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6" name="Alt Bilgi Yer Tutucusu 5">
            <a:extLst>
              <a:ext uri="{FF2B5EF4-FFF2-40B4-BE49-F238E27FC236}">
                <a16:creationId xmlns:a16="http://schemas.microsoft.com/office/drawing/2014/main" id="{2A1977B5-3D96-E746-8A23-F1A579B09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ayt Numarası Yer Tutucusu 6">
            <a:extLst>
              <a:ext uri="{FF2B5EF4-FFF2-40B4-BE49-F238E27FC236}">
                <a16:creationId xmlns:a16="http://schemas.microsoft.com/office/drawing/2014/main" id="{90B8F4B9-E4BF-F444-8C9D-56DD98605B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88834-0C1C-1545-9230-C096AD6AD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607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aşlıklı Resi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0E60CDE7-F47C-E24E-B4BC-72A7C496E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tr-TR"/>
              <a:t>Asıl başlık stilini düzenlemek için tıklayın</a:t>
            </a:r>
            <a:endParaRPr lang="en-US"/>
          </a:p>
        </p:txBody>
      </p:sp>
      <p:sp>
        <p:nvSpPr>
          <p:cNvPr id="3" name="Resim Yer Tutucusu 2">
            <a:extLst>
              <a:ext uri="{FF2B5EF4-FFF2-40B4-BE49-F238E27FC236}">
                <a16:creationId xmlns:a16="http://schemas.microsoft.com/office/drawing/2014/main" id="{AE7603C8-936B-0740-B34D-63EFCF4EFB7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Metin Yer Tutucusu 3">
            <a:extLst>
              <a:ext uri="{FF2B5EF4-FFF2-40B4-BE49-F238E27FC236}">
                <a16:creationId xmlns:a16="http://schemas.microsoft.com/office/drawing/2014/main" id="{A96195F9-0B03-2742-AD4C-7F773B9BF5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r>
              <a:rPr lang="tr-TR"/>
              <a:t>Asıl metin stillerini düzenle
İkinci düzey
Üçüncü düzey
Dördüncü düzey
Beşinci düzey</a:t>
            </a:r>
            <a:endParaRPr lang="en-US"/>
          </a:p>
        </p:txBody>
      </p:sp>
      <p:sp>
        <p:nvSpPr>
          <p:cNvPr id="5" name="Veri Yer Tutucusu 4">
            <a:extLst>
              <a:ext uri="{FF2B5EF4-FFF2-40B4-BE49-F238E27FC236}">
                <a16:creationId xmlns:a16="http://schemas.microsoft.com/office/drawing/2014/main" id="{3E3FF185-C6AD-4E46-B9E6-3F9F46DBD2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93671-178B-BF49-A830-FC9EC0CC25CA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6" name="Alt Bilgi Yer Tutucusu 5">
            <a:extLst>
              <a:ext uri="{FF2B5EF4-FFF2-40B4-BE49-F238E27FC236}">
                <a16:creationId xmlns:a16="http://schemas.microsoft.com/office/drawing/2014/main" id="{F84F0EBC-7BDC-2C46-BF86-AC70AF3470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ayt Numarası Yer Tutucusu 6">
            <a:extLst>
              <a:ext uri="{FF2B5EF4-FFF2-40B4-BE49-F238E27FC236}">
                <a16:creationId xmlns:a16="http://schemas.microsoft.com/office/drawing/2014/main" id="{CEA43C4D-C625-BD43-8CB2-B81EE4E0FC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88834-0C1C-1545-9230-C096AD6AD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346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Başlık ve Dikey Met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3867A92E-0AE7-C341-AACC-C01C821D04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stilini düzenlemek için tıklayın</a:t>
            </a:r>
            <a:endParaRPr lang="en-US"/>
          </a:p>
        </p:txBody>
      </p:sp>
      <p:sp>
        <p:nvSpPr>
          <p:cNvPr id="3" name="Dikey Metin Yer Tutucusu 2">
            <a:extLst>
              <a:ext uri="{FF2B5EF4-FFF2-40B4-BE49-F238E27FC236}">
                <a16:creationId xmlns:a16="http://schemas.microsoft.com/office/drawing/2014/main" id="{93D61E9C-D685-F245-BEF7-2919E28D4E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tr-TR"/>
              <a:t>Asıl metin stillerini düzenle
İkinci düzey
Üçüncü düzey
Dördüncü düzey
Beşinci düzey</a:t>
            </a:r>
            <a:endParaRPr lang="en-US"/>
          </a:p>
        </p:txBody>
      </p:sp>
      <p:sp>
        <p:nvSpPr>
          <p:cNvPr id="4" name="Veri Yer Tutucusu 3">
            <a:extLst>
              <a:ext uri="{FF2B5EF4-FFF2-40B4-BE49-F238E27FC236}">
                <a16:creationId xmlns:a16="http://schemas.microsoft.com/office/drawing/2014/main" id="{DF4837F4-5B55-F946-9131-B6F2BB198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93671-178B-BF49-A830-FC9EC0CC25CA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5" name="Alt Bilgi Yer Tutucusu 4">
            <a:extLst>
              <a:ext uri="{FF2B5EF4-FFF2-40B4-BE49-F238E27FC236}">
                <a16:creationId xmlns:a16="http://schemas.microsoft.com/office/drawing/2014/main" id="{21BDE774-57AF-7F4D-B1B2-7CA2D6B263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ayt Numarası Yer Tutucusu 5">
            <a:extLst>
              <a:ext uri="{FF2B5EF4-FFF2-40B4-BE49-F238E27FC236}">
                <a16:creationId xmlns:a16="http://schemas.microsoft.com/office/drawing/2014/main" id="{DC0FD602-880D-E245-93FA-CEBCCDE635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88834-0C1C-1545-9230-C096AD6AD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4443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Dikey Başlık ve Met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key Başlık 1">
            <a:extLst>
              <a:ext uri="{FF2B5EF4-FFF2-40B4-BE49-F238E27FC236}">
                <a16:creationId xmlns:a16="http://schemas.microsoft.com/office/drawing/2014/main" id="{D06E31FD-B459-F949-9C73-3FBB8F10198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tr-TR"/>
              <a:t>Asıl başlık stilini düzenlemek için tıklayın</a:t>
            </a:r>
            <a:endParaRPr lang="en-US"/>
          </a:p>
        </p:txBody>
      </p:sp>
      <p:sp>
        <p:nvSpPr>
          <p:cNvPr id="3" name="Dikey Metin Yer Tutucusu 2">
            <a:extLst>
              <a:ext uri="{FF2B5EF4-FFF2-40B4-BE49-F238E27FC236}">
                <a16:creationId xmlns:a16="http://schemas.microsoft.com/office/drawing/2014/main" id="{20CE40D6-7DFC-3F49-B650-FA8E41439D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r>
              <a:rPr lang="tr-TR"/>
              <a:t>Asıl metin stillerini düzenle
İkinci düzey
Üçüncü düzey
Dördüncü düzey
Beşinci düzey</a:t>
            </a:r>
            <a:endParaRPr lang="en-US"/>
          </a:p>
        </p:txBody>
      </p:sp>
      <p:sp>
        <p:nvSpPr>
          <p:cNvPr id="4" name="Veri Yer Tutucusu 3">
            <a:extLst>
              <a:ext uri="{FF2B5EF4-FFF2-40B4-BE49-F238E27FC236}">
                <a16:creationId xmlns:a16="http://schemas.microsoft.com/office/drawing/2014/main" id="{A5E2D69E-69CF-3B43-B5BF-5684FB78EB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93671-178B-BF49-A830-FC9EC0CC25CA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5" name="Alt Bilgi Yer Tutucusu 4">
            <a:extLst>
              <a:ext uri="{FF2B5EF4-FFF2-40B4-BE49-F238E27FC236}">
                <a16:creationId xmlns:a16="http://schemas.microsoft.com/office/drawing/2014/main" id="{E3650EE0-BBBF-4F4C-902F-87528E32E7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ayt Numarası Yer Tutucusu 5">
            <a:extLst>
              <a:ext uri="{FF2B5EF4-FFF2-40B4-BE49-F238E27FC236}">
                <a16:creationId xmlns:a16="http://schemas.microsoft.com/office/drawing/2014/main" id="{A6184B77-5363-E444-9093-35B19F964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88834-0C1C-1545-9230-C096AD6AD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498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Yer Tutucusu 1">
            <a:extLst>
              <a:ext uri="{FF2B5EF4-FFF2-40B4-BE49-F238E27FC236}">
                <a16:creationId xmlns:a16="http://schemas.microsoft.com/office/drawing/2014/main" id="{43F67DA9-8854-0845-88ED-C8A1B1403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tr-TR"/>
              <a:t>Asıl başlık stilini düzenlemek için tıklayın</a:t>
            </a:r>
            <a:endParaRPr lang="en-US"/>
          </a:p>
        </p:txBody>
      </p:sp>
      <p:sp>
        <p:nvSpPr>
          <p:cNvPr id="3" name="Metin Yer Tutucusu 2">
            <a:extLst>
              <a:ext uri="{FF2B5EF4-FFF2-40B4-BE49-F238E27FC236}">
                <a16:creationId xmlns:a16="http://schemas.microsoft.com/office/drawing/2014/main" id="{C7557628-7E96-A54B-8E92-237B11CB04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tr-TR"/>
              <a:t>Asıl metin stillerini düzenle
İkinci düzey
Üçüncü düzey
Dördüncü düzey
Beşinci düzey</a:t>
            </a:r>
            <a:endParaRPr lang="en-US"/>
          </a:p>
        </p:txBody>
      </p:sp>
      <p:sp>
        <p:nvSpPr>
          <p:cNvPr id="4" name="Veri Yer Tutucusu 3">
            <a:extLst>
              <a:ext uri="{FF2B5EF4-FFF2-40B4-BE49-F238E27FC236}">
                <a16:creationId xmlns:a16="http://schemas.microsoft.com/office/drawing/2014/main" id="{A02ADC50-9F07-8242-BC58-6CACD6B7C2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293671-178B-BF49-A830-FC9EC0CC25CA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5" name="Alt Bilgi Yer Tutucusu 4">
            <a:extLst>
              <a:ext uri="{FF2B5EF4-FFF2-40B4-BE49-F238E27FC236}">
                <a16:creationId xmlns:a16="http://schemas.microsoft.com/office/drawing/2014/main" id="{9DDA6E9D-933C-7F42-B5E5-D4871EBB87B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ayt Numarası Yer Tutucusu 5">
            <a:extLst>
              <a:ext uri="{FF2B5EF4-FFF2-40B4-BE49-F238E27FC236}">
                <a16:creationId xmlns:a16="http://schemas.microsoft.com/office/drawing/2014/main" id="{3A3C3F36-FB4E-7D4A-A8BB-E4D2A38B20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D88834-0C1C-1545-9230-C096AD6AD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471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tr-T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2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2.jpeg"/><Relationship Id="rId4" Type="http://schemas.openxmlformats.org/officeDocument/2006/relationships/image" Target="../media/image30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46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image" Target="../media/image48.png"/><Relationship Id="rId7" Type="http://schemas.openxmlformats.org/officeDocument/2006/relationships/diagramQuickStyle" Target="../diagrams/quickStyle5.xml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4" Type="http://schemas.openxmlformats.org/officeDocument/2006/relationships/image" Target="../media/image49.png"/><Relationship Id="rId9" Type="http://schemas.microsoft.com/office/2007/relationships/diagramDrawing" Target="../diagrams/drawing5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0.png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Metin kutusu 11">
            <a:extLst>
              <a:ext uri="{FF2B5EF4-FFF2-40B4-BE49-F238E27FC236}">
                <a16:creationId xmlns:a16="http://schemas.microsoft.com/office/drawing/2014/main" id="{E3D4178B-89C6-B918-01C0-30EF3AD486C8}"/>
              </a:ext>
            </a:extLst>
          </p:cNvPr>
          <p:cNvSpPr txBox="1"/>
          <p:nvPr/>
        </p:nvSpPr>
        <p:spPr>
          <a:xfrm>
            <a:off x="810658" y="2603227"/>
            <a:ext cx="10543142" cy="193899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endParaRPr lang="tr-TR" sz="4000" noProof="1"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tr-TR" sz="4000" noProof="1">
                <a:ea typeface="Calibri" panose="020F0502020204030204" pitchFamily="34" charset="0"/>
                <a:cs typeface="Calibri" panose="020F0502020204030204" pitchFamily="34" charset="0"/>
              </a:rPr>
              <a:t>Nütrisyon Tedavisinde Erişim Yollarının Bakımı</a:t>
            </a:r>
            <a:br>
              <a:rPr lang="tr-TR" sz="4000" b="1" noProof="1"/>
            </a:br>
            <a:r>
              <a:rPr lang="tr-TR" sz="4000" b="1" noProof="1">
                <a:solidFill>
                  <a:srgbClr val="7030A0"/>
                </a:solidFill>
              </a:rPr>
              <a:t> </a:t>
            </a:r>
            <a:r>
              <a:rPr lang="tr-TR" sz="3600" i="1" noProof="1">
                <a:solidFill>
                  <a:srgbClr val="FF0000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Enteral Nütrisyon</a:t>
            </a:r>
            <a:endParaRPr lang="tr-TR" sz="4000" noProof="1"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Metin kutusu 13">
            <a:extLst>
              <a:ext uri="{FF2B5EF4-FFF2-40B4-BE49-F238E27FC236}">
                <a16:creationId xmlns:a16="http://schemas.microsoft.com/office/drawing/2014/main" id="{C44DA49E-F608-5A52-FB74-9D925500DAA4}"/>
              </a:ext>
            </a:extLst>
          </p:cNvPr>
          <p:cNvSpPr txBox="1"/>
          <p:nvPr/>
        </p:nvSpPr>
        <p:spPr>
          <a:xfrm>
            <a:off x="810659" y="4786690"/>
            <a:ext cx="10543142" cy="156966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tr-TR" sz="2400" dirty="0"/>
              <a:t>Dr. Hem. Rana Elçin SEZER</a:t>
            </a:r>
          </a:p>
          <a:p>
            <a:pPr algn="ctr"/>
            <a:r>
              <a:rPr lang="tr-TR" sz="2400" dirty="0"/>
              <a:t>Hacettepe Üniversitesi Hemşirelik Fakültesi</a:t>
            </a:r>
          </a:p>
          <a:p>
            <a:pPr algn="ctr"/>
            <a:r>
              <a:rPr lang="tr-TR" sz="2400" dirty="0"/>
              <a:t>Cerrahi Hastalıkları Hemşireliği Anabilim Dalı</a:t>
            </a:r>
          </a:p>
          <a:p>
            <a:pPr algn="ctr"/>
            <a:r>
              <a:rPr lang="tr-TR" sz="2400" dirty="0"/>
              <a:t>18.10.2025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F44C5F5-ECF0-742E-4AE3-CD47D98233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2353900"/>
          </a:xfrm>
          <a:prstGeom prst="rect">
            <a:avLst/>
          </a:prstGeom>
        </p:spPr>
      </p:pic>
      <p:pic>
        <p:nvPicPr>
          <p:cNvPr id="7" name="Resim 6">
            <a:extLst>
              <a:ext uri="{FF2B5EF4-FFF2-40B4-BE49-F238E27FC236}">
                <a16:creationId xmlns:a16="http://schemas.microsoft.com/office/drawing/2014/main" id="{96CE0F1C-4327-334D-4120-8BB2D382D7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25563" y="292535"/>
            <a:ext cx="1762125" cy="176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9865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93614F0A-1294-7D46-AF06-81EEBFD3D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Sunum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içeriği</a:t>
            </a:r>
            <a:endParaRPr lang="en-US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CDA26FDF-2D9C-2E4D-9D92-055DDA2ACF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tr-TR" b="1" dirty="0"/>
              <a:t>Nütrisyonel bakım</a:t>
            </a:r>
          </a:p>
          <a:p>
            <a:r>
              <a:rPr lang="tr-TR" b="1" dirty="0"/>
              <a:t>Enteral nütrisyon tedavisinde uygun yolun seçimi</a:t>
            </a:r>
          </a:p>
          <a:p>
            <a:r>
              <a:rPr lang="tr-TR" b="1" dirty="0"/>
              <a:t>Enteral nütrisyon tedavisinin başlatılması</a:t>
            </a:r>
          </a:p>
          <a:p>
            <a:r>
              <a:rPr lang="tr-TR" b="1" dirty="0"/>
              <a:t>Tüp yerinin doğrulanması</a:t>
            </a:r>
          </a:p>
          <a:p>
            <a:r>
              <a:rPr lang="tr-TR" b="1" dirty="0"/>
              <a:t>Setlerin değişim sıklığı ve ürünlerin asılı kalma süresi</a:t>
            </a:r>
          </a:p>
          <a:p>
            <a:r>
              <a:rPr lang="tr-TR" b="1" dirty="0"/>
              <a:t>Tüp tıkanıklığının önlenmesi</a:t>
            </a:r>
          </a:p>
          <a:p>
            <a:r>
              <a:rPr lang="tr-TR" b="1" dirty="0"/>
              <a:t>Beslenmeye ara verilmesi gereken durumlar</a:t>
            </a:r>
          </a:p>
          <a:p>
            <a:r>
              <a:rPr lang="tr-TR" b="1" dirty="0"/>
              <a:t>Peristomal alan bakımı</a:t>
            </a:r>
          </a:p>
          <a:p>
            <a:r>
              <a:rPr lang="tr-TR" b="1" dirty="0"/>
              <a:t>Komplikasyonların yönetimi</a:t>
            </a:r>
          </a:p>
          <a:p>
            <a:r>
              <a:rPr lang="tr-TR" b="1" dirty="0"/>
              <a:t>Tüpünün yerinden çıkmasına müdahale</a:t>
            </a:r>
          </a:p>
          <a:p>
            <a:endParaRPr lang="tr-TR" b="1" dirty="0"/>
          </a:p>
        </p:txBody>
      </p:sp>
    </p:spTree>
    <p:extLst>
      <p:ext uri="{BB962C8B-B14F-4D97-AF65-F5344CB8AC3E}">
        <p14:creationId xmlns:p14="http://schemas.microsoft.com/office/powerpoint/2010/main" val="36242256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Resim 10">
            <a:extLst>
              <a:ext uri="{FF2B5EF4-FFF2-40B4-BE49-F238E27FC236}">
                <a16:creationId xmlns:a16="http://schemas.microsoft.com/office/drawing/2014/main" id="{D7D20687-0FF8-C04E-9331-01E25C8FF8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3987"/>
            <a:ext cx="9592845" cy="2489200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5DD528FC-CC86-F74D-A578-8E409759E182}"/>
              </a:ext>
            </a:extLst>
          </p:cNvPr>
          <p:cNvSpPr/>
          <p:nvPr/>
        </p:nvSpPr>
        <p:spPr>
          <a:xfrm>
            <a:off x="118534" y="1000431"/>
            <a:ext cx="3248528" cy="716312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Resim 13">
            <a:extLst>
              <a:ext uri="{FF2B5EF4-FFF2-40B4-BE49-F238E27FC236}">
                <a16:creationId xmlns:a16="http://schemas.microsoft.com/office/drawing/2014/main" id="{D45D4E2F-70CB-874B-AC09-8D93CD4BD0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422317"/>
            <a:ext cx="8209547" cy="3028447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22" name="Resim 21">
            <a:extLst>
              <a:ext uri="{FF2B5EF4-FFF2-40B4-BE49-F238E27FC236}">
                <a16:creationId xmlns:a16="http://schemas.microsoft.com/office/drawing/2014/main" id="{1F93DC34-2E65-284E-A62A-2F4889FB5F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3526" y="5450764"/>
            <a:ext cx="4663239" cy="1274426"/>
          </a:xfrm>
          <a:prstGeom prst="rect">
            <a:avLst/>
          </a:prstGeom>
        </p:spPr>
      </p:pic>
      <p:sp>
        <p:nvSpPr>
          <p:cNvPr id="28" name="Yukarı Bükülü Ok 27">
            <a:extLst>
              <a:ext uri="{FF2B5EF4-FFF2-40B4-BE49-F238E27FC236}">
                <a16:creationId xmlns:a16="http://schemas.microsoft.com/office/drawing/2014/main" id="{F05AB9BE-9FD2-CF45-AC9F-4BC298303A6E}"/>
              </a:ext>
            </a:extLst>
          </p:cNvPr>
          <p:cNvSpPr/>
          <p:nvPr/>
        </p:nvSpPr>
        <p:spPr>
          <a:xfrm>
            <a:off x="8747291" y="5022125"/>
            <a:ext cx="541867" cy="1168400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Resim 29">
            <a:extLst>
              <a:ext uri="{FF2B5EF4-FFF2-40B4-BE49-F238E27FC236}">
                <a16:creationId xmlns:a16="http://schemas.microsoft.com/office/drawing/2014/main" id="{3DCB1792-3583-F440-91DF-2D74901D1B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6400" y="2147818"/>
            <a:ext cx="3941233" cy="2874307"/>
          </a:xfrm>
          <a:prstGeom prst="rect">
            <a:avLst/>
          </a:prstGeom>
        </p:spPr>
      </p:pic>
      <p:sp>
        <p:nvSpPr>
          <p:cNvPr id="31" name="Yuvarlatılmış Dikdörtgen 30">
            <a:extLst>
              <a:ext uri="{FF2B5EF4-FFF2-40B4-BE49-F238E27FC236}">
                <a16:creationId xmlns:a16="http://schemas.microsoft.com/office/drawing/2014/main" id="{382124A8-D678-DE48-B243-8DEE9A80C1DC}"/>
              </a:ext>
            </a:extLst>
          </p:cNvPr>
          <p:cNvSpPr/>
          <p:nvPr/>
        </p:nvSpPr>
        <p:spPr>
          <a:xfrm>
            <a:off x="7056410" y="2422317"/>
            <a:ext cx="5410088" cy="2572097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dirty="0"/>
              <a:t>Malnütrisyon taraması</a:t>
            </a:r>
          </a:p>
          <a:p>
            <a:pPr algn="ctr"/>
            <a:r>
              <a:rPr lang="tr-TR" dirty="0"/>
              <a:t>Nütrisyonel durum değerlendirmesi</a:t>
            </a:r>
          </a:p>
          <a:p>
            <a:pPr algn="ctr"/>
            <a:r>
              <a:rPr lang="tr-TR" dirty="0"/>
              <a:t>Tanılama</a:t>
            </a:r>
          </a:p>
          <a:p>
            <a:pPr algn="ctr"/>
            <a:r>
              <a:rPr lang="tr-TR" dirty="0"/>
              <a:t>Nütrisyonel bakım planı</a:t>
            </a:r>
          </a:p>
          <a:p>
            <a:pPr algn="ctr"/>
            <a:r>
              <a:rPr lang="tr-TR" dirty="0"/>
              <a:t>Nütrisyonel bakım</a:t>
            </a:r>
          </a:p>
          <a:p>
            <a:pPr algn="ctr"/>
            <a:r>
              <a:rPr lang="tr-TR" dirty="0"/>
              <a:t>Nütrisyon  tedavisi</a:t>
            </a:r>
          </a:p>
          <a:p>
            <a:pPr algn="ctr"/>
            <a:r>
              <a:rPr lang="tr-TR" dirty="0"/>
              <a:t>Nütrisyonel bakım ve tedavinin etkilerinin izlenmesi</a:t>
            </a:r>
          </a:p>
          <a:p>
            <a:pPr algn="ctr"/>
            <a:r>
              <a:rPr lang="tr-TR" dirty="0"/>
              <a:t> ve değerlendirilmesi </a:t>
            </a:r>
          </a:p>
          <a:p>
            <a:pPr algn="ctr"/>
            <a:r>
              <a:rPr lang="tr-TR" dirty="0"/>
              <a:t>Dokümantasyon</a:t>
            </a:r>
          </a:p>
        </p:txBody>
      </p:sp>
    </p:spTree>
    <p:extLst>
      <p:ext uri="{BB962C8B-B14F-4D97-AF65-F5344CB8AC3E}">
        <p14:creationId xmlns:p14="http://schemas.microsoft.com/office/powerpoint/2010/main" val="3081322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Resim 4">
            <a:extLst>
              <a:ext uri="{FF2B5EF4-FFF2-40B4-BE49-F238E27FC236}">
                <a16:creationId xmlns:a16="http://schemas.microsoft.com/office/drawing/2014/main" id="{191BE965-8ED5-1C4E-B53F-FA866C4455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5637" y="48125"/>
            <a:ext cx="8630653" cy="357010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3" name="Resim 2">
            <a:extLst>
              <a:ext uri="{FF2B5EF4-FFF2-40B4-BE49-F238E27FC236}">
                <a16:creationId xmlns:a16="http://schemas.microsoft.com/office/drawing/2014/main" id="{551FE45C-682F-B34D-A5AE-9BAE7B935D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734" y="3590900"/>
            <a:ext cx="6007100" cy="3098800"/>
          </a:xfrm>
          <a:prstGeom prst="rect">
            <a:avLst/>
          </a:prstGeom>
        </p:spPr>
      </p:pic>
      <p:sp>
        <p:nvSpPr>
          <p:cNvPr id="8" name="Yuvarlatılmış Dikdörtgen 7">
            <a:extLst>
              <a:ext uri="{FF2B5EF4-FFF2-40B4-BE49-F238E27FC236}">
                <a16:creationId xmlns:a16="http://schemas.microsoft.com/office/drawing/2014/main" id="{6D5082E7-E46C-A843-BB7A-43BA454B1868}"/>
              </a:ext>
            </a:extLst>
          </p:cNvPr>
          <p:cNvSpPr/>
          <p:nvPr/>
        </p:nvSpPr>
        <p:spPr>
          <a:xfrm>
            <a:off x="4967036" y="3790157"/>
            <a:ext cx="5225716" cy="2655709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b="1" dirty="0"/>
              <a:t>Yaşlı bireylerde </a:t>
            </a:r>
            <a:r>
              <a:rPr lang="tr-TR" b="1" dirty="0">
                <a:solidFill>
                  <a:schemeClr val="accent1"/>
                </a:solidFill>
              </a:rPr>
              <a:t>nütrisyonel bakım </a:t>
            </a:r>
            <a:r>
              <a:rPr lang="tr-TR" b="1" dirty="0"/>
              <a:t>nasıl organize edilmelidir?</a:t>
            </a:r>
            <a:endParaRPr lang="tr-TR" dirty="0"/>
          </a:p>
          <a:p>
            <a:pPr algn="just"/>
            <a:r>
              <a:rPr lang="tr-TR" dirty="0"/>
              <a:t>Belirli bir tanıya bakılmaksızın, aşırı kilolu ve </a:t>
            </a:r>
            <a:r>
              <a:rPr lang="tr-TR" dirty="0" err="1"/>
              <a:t>obez</a:t>
            </a:r>
            <a:r>
              <a:rPr lang="tr-TR" dirty="0"/>
              <a:t> bireyler de dahil olmak üzere tüm yaşlı bireyler, yetersiz beslenme (riski) olanları belirlemek amacıyla </a:t>
            </a:r>
            <a:r>
              <a:rPr lang="tr-TR" dirty="0">
                <a:solidFill>
                  <a:srgbClr val="FF0000"/>
                </a:solidFill>
              </a:rPr>
              <a:t>rutin olarak </a:t>
            </a:r>
            <a:r>
              <a:rPr lang="tr-TR" dirty="0"/>
              <a:t>geçerliliği onaylanmış bir araçla </a:t>
            </a:r>
            <a:r>
              <a:rPr lang="tr-TR" dirty="0">
                <a:solidFill>
                  <a:srgbClr val="FF0000"/>
                </a:solidFill>
              </a:rPr>
              <a:t>malnütrisyon taramasından </a:t>
            </a:r>
            <a:r>
              <a:rPr lang="tr-TR" dirty="0"/>
              <a:t>geçirilmelidir. Bireyselleştirilmiş bakım uygulanmalıdır.</a:t>
            </a:r>
          </a:p>
        </p:txBody>
      </p:sp>
    </p:spTree>
    <p:extLst>
      <p:ext uri="{BB962C8B-B14F-4D97-AF65-F5344CB8AC3E}">
        <p14:creationId xmlns:p14="http://schemas.microsoft.com/office/powerpoint/2010/main" val="1196426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Resim 4">
            <a:extLst>
              <a:ext uri="{FF2B5EF4-FFF2-40B4-BE49-F238E27FC236}">
                <a16:creationId xmlns:a16="http://schemas.microsoft.com/office/drawing/2014/main" id="{191BE965-8ED5-1C4E-B53F-FA866C4455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5637" y="48125"/>
            <a:ext cx="8630653" cy="357010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3" name="Resim 2">
            <a:extLst>
              <a:ext uri="{FF2B5EF4-FFF2-40B4-BE49-F238E27FC236}">
                <a16:creationId xmlns:a16="http://schemas.microsoft.com/office/drawing/2014/main" id="{5804761F-926F-D748-9EA5-DA333C53BBB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507"/>
          <a:stretch/>
        </p:blipFill>
        <p:spPr>
          <a:xfrm>
            <a:off x="1000626" y="3112907"/>
            <a:ext cx="6032500" cy="3657863"/>
          </a:xfrm>
          <a:prstGeom prst="rect">
            <a:avLst/>
          </a:prstGeom>
        </p:spPr>
      </p:pic>
      <p:sp>
        <p:nvSpPr>
          <p:cNvPr id="4" name="Yuvarlatılmış Dikdörtgen 3">
            <a:extLst>
              <a:ext uri="{FF2B5EF4-FFF2-40B4-BE49-F238E27FC236}">
                <a16:creationId xmlns:a16="http://schemas.microsoft.com/office/drawing/2014/main" id="{E6ACF9ED-2CCC-E347-AB11-2C90B3C87D05}"/>
              </a:ext>
            </a:extLst>
          </p:cNvPr>
          <p:cNvSpPr/>
          <p:nvPr/>
        </p:nvSpPr>
        <p:spPr>
          <a:xfrm>
            <a:off x="5907505" y="3112907"/>
            <a:ext cx="5462337" cy="357011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b="1" dirty="0"/>
              <a:t>Yetersiz beslenen veya yetersiz beslenme riski altında olan yaşlı </a:t>
            </a:r>
            <a:r>
              <a:rPr lang="tr-TR" b="1" dirty="0">
                <a:solidFill>
                  <a:schemeClr val="accent1"/>
                </a:solidFill>
              </a:rPr>
              <a:t>bireylere enteral tüple beslenme </a:t>
            </a:r>
            <a:r>
              <a:rPr lang="tr-TR" b="1" dirty="0"/>
              <a:t>önerilmeli midir?</a:t>
            </a:r>
          </a:p>
          <a:p>
            <a:pPr algn="ctr"/>
            <a:r>
              <a:rPr lang="tr-TR" dirty="0"/>
              <a:t>Uygun </a:t>
            </a:r>
            <a:r>
              <a:rPr lang="tr-TR" dirty="0" err="1"/>
              <a:t>prognoza</a:t>
            </a:r>
            <a:r>
              <a:rPr lang="tr-TR" dirty="0"/>
              <a:t> sahip yaşlı bireylere, yeterli oral alımın sağlanması için yapılan müdahalelere rağmen, </a:t>
            </a:r>
            <a:r>
              <a:rPr lang="tr-TR" dirty="0">
                <a:solidFill>
                  <a:srgbClr val="FF0000"/>
                </a:solidFill>
              </a:rPr>
              <a:t>üç günden uzun süre oral alımın imkansız olması veya bir haftadan uzun süre enerji gereksinimlerinin yarısının altında kalması </a:t>
            </a:r>
            <a:r>
              <a:rPr lang="tr-TR" dirty="0"/>
              <a:t>bekleniyorsa, beslenme gereksinimlerini karşılamak ve beslenme durumunu korumak veya iyileştirmek için enteral nütrisyon önerilmelidir.</a:t>
            </a:r>
          </a:p>
        </p:txBody>
      </p:sp>
    </p:spTree>
    <p:extLst>
      <p:ext uri="{BB962C8B-B14F-4D97-AF65-F5344CB8AC3E}">
        <p14:creationId xmlns:p14="http://schemas.microsoft.com/office/powerpoint/2010/main" val="3210894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Resim 4">
            <a:extLst>
              <a:ext uri="{FF2B5EF4-FFF2-40B4-BE49-F238E27FC236}">
                <a16:creationId xmlns:a16="http://schemas.microsoft.com/office/drawing/2014/main" id="{191BE965-8ED5-1C4E-B53F-FA866C4455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5637" y="48125"/>
            <a:ext cx="8630653" cy="357010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6" name="Resim 5">
            <a:extLst>
              <a:ext uri="{FF2B5EF4-FFF2-40B4-BE49-F238E27FC236}">
                <a16:creationId xmlns:a16="http://schemas.microsoft.com/office/drawing/2014/main" id="{932B35DB-33DC-4449-9D12-64D68DD23E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132"/>
          <a:stretch/>
        </p:blipFill>
        <p:spPr>
          <a:xfrm>
            <a:off x="93912" y="3738550"/>
            <a:ext cx="6108700" cy="1701202"/>
          </a:xfrm>
          <a:prstGeom prst="rect">
            <a:avLst/>
          </a:prstGeom>
        </p:spPr>
      </p:pic>
      <p:sp>
        <p:nvSpPr>
          <p:cNvPr id="7" name="Yuvarlatılmış Dikdörtgen 6">
            <a:extLst>
              <a:ext uri="{FF2B5EF4-FFF2-40B4-BE49-F238E27FC236}">
                <a16:creationId xmlns:a16="http://schemas.microsoft.com/office/drawing/2014/main" id="{0782C3B2-AC95-3140-88AB-8DBF67B6410C}"/>
              </a:ext>
            </a:extLst>
          </p:cNvPr>
          <p:cNvSpPr/>
          <p:nvPr/>
        </p:nvSpPr>
        <p:spPr>
          <a:xfrm>
            <a:off x="372980" y="4176437"/>
            <a:ext cx="4788568" cy="1323473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dirty="0">
                <a:solidFill>
                  <a:srgbClr val="FF0000"/>
                </a:solidFill>
              </a:rPr>
              <a:t>Dört haftadan </a:t>
            </a:r>
            <a:r>
              <a:rPr lang="tr-TR" dirty="0"/>
              <a:t>daha kısa bir süre </a:t>
            </a:r>
            <a:r>
              <a:rPr lang="tr-TR" dirty="0" err="1"/>
              <a:t>EN'ye</a:t>
            </a:r>
            <a:r>
              <a:rPr lang="tr-TR" dirty="0"/>
              <a:t> ihtiyaç duyacak yaşlı hastalara </a:t>
            </a:r>
            <a:r>
              <a:rPr lang="tr-TR" dirty="0" err="1"/>
              <a:t>nazogastrik</a:t>
            </a:r>
            <a:r>
              <a:rPr lang="tr-TR" dirty="0"/>
              <a:t> tüp takılmalıdır.</a:t>
            </a:r>
          </a:p>
        </p:txBody>
      </p:sp>
      <p:pic>
        <p:nvPicPr>
          <p:cNvPr id="9" name="Resim 8">
            <a:extLst>
              <a:ext uri="{FF2B5EF4-FFF2-40B4-BE49-F238E27FC236}">
                <a16:creationId xmlns:a16="http://schemas.microsoft.com/office/drawing/2014/main" id="{71B527A0-FFA6-BD4C-810E-4BF5F8264E9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069"/>
          <a:stretch/>
        </p:blipFill>
        <p:spPr>
          <a:xfrm>
            <a:off x="5933676" y="3673726"/>
            <a:ext cx="6032500" cy="1954129"/>
          </a:xfrm>
          <a:prstGeom prst="rect">
            <a:avLst/>
          </a:prstGeom>
        </p:spPr>
      </p:pic>
      <p:sp>
        <p:nvSpPr>
          <p:cNvPr id="10" name="Yuvarlatılmış Dikdörtgen 9">
            <a:extLst>
              <a:ext uri="{FF2B5EF4-FFF2-40B4-BE49-F238E27FC236}">
                <a16:creationId xmlns:a16="http://schemas.microsoft.com/office/drawing/2014/main" id="{657122BF-6113-4843-82EE-C23D1350382B}"/>
              </a:ext>
            </a:extLst>
          </p:cNvPr>
          <p:cNvSpPr/>
          <p:nvPr/>
        </p:nvSpPr>
        <p:spPr>
          <a:xfrm>
            <a:off x="6690110" y="4158038"/>
            <a:ext cx="4788568" cy="1323473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dirty="0">
                <a:solidFill>
                  <a:srgbClr val="FF0000"/>
                </a:solidFill>
              </a:rPr>
              <a:t>Dört haftadan uzun süre </a:t>
            </a:r>
            <a:r>
              <a:rPr lang="tr-TR" dirty="0" err="1"/>
              <a:t>EN'ye</a:t>
            </a:r>
            <a:r>
              <a:rPr lang="tr-TR" dirty="0"/>
              <a:t> ihtiyaç duyması beklenen veya </a:t>
            </a:r>
            <a:r>
              <a:rPr lang="tr-TR" dirty="0" err="1"/>
              <a:t>nazogastrik</a:t>
            </a:r>
            <a:r>
              <a:rPr lang="tr-TR" dirty="0"/>
              <a:t> tüp istemeyen veya </a:t>
            </a:r>
            <a:r>
              <a:rPr lang="tr-TR" dirty="0" err="1"/>
              <a:t>tolere</a:t>
            </a:r>
            <a:r>
              <a:rPr lang="tr-TR" dirty="0"/>
              <a:t> edemeyen yaşlı hastalara  gastrostomi/PEG uygulanmalıdır.</a:t>
            </a:r>
          </a:p>
        </p:txBody>
      </p:sp>
    </p:spTree>
    <p:extLst>
      <p:ext uri="{BB962C8B-B14F-4D97-AF65-F5344CB8AC3E}">
        <p14:creationId xmlns:p14="http://schemas.microsoft.com/office/powerpoint/2010/main" val="83286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Resim 2">
            <a:extLst>
              <a:ext uri="{FF2B5EF4-FFF2-40B4-BE49-F238E27FC236}">
                <a16:creationId xmlns:a16="http://schemas.microsoft.com/office/drawing/2014/main" id="{A914A203-4828-7D48-9375-A257F99E50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968154" cy="2626267"/>
          </a:xfrm>
          <a:prstGeom prst="rect">
            <a:avLst/>
          </a:prstGeom>
        </p:spPr>
      </p:pic>
      <p:graphicFrame>
        <p:nvGraphicFramePr>
          <p:cNvPr id="4" name="İçerik Yer Tutucusu 3">
            <a:extLst>
              <a:ext uri="{FF2B5EF4-FFF2-40B4-BE49-F238E27FC236}">
                <a16:creationId xmlns:a16="http://schemas.microsoft.com/office/drawing/2014/main" id="{6CD53AA4-AA5D-F241-BCF4-7A6064304F2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05234774"/>
              </p:ext>
            </p:extLst>
          </p:nvPr>
        </p:nvGraphicFramePr>
        <p:xfrm>
          <a:off x="259400" y="1934847"/>
          <a:ext cx="10515600" cy="182880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45164005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55723234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tr-TR" noProof="0" dirty="0"/>
                        <a:t>Soru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tr-TR" noProof="0" dirty="0"/>
                        <a:t>Öneri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8173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tr-TR" sz="1800" kern="1200" noProof="0" dirty="0">
                          <a:effectLst/>
                        </a:rPr>
                        <a:t>Enteral beslenme için </a:t>
                      </a:r>
                      <a:r>
                        <a:rPr lang="tr-TR" sz="1800" kern="1200" noProof="0" dirty="0" err="1">
                          <a:effectLst/>
                        </a:rPr>
                        <a:t>öngörülen</a:t>
                      </a:r>
                      <a:r>
                        <a:rPr lang="tr-TR" sz="1800" kern="1200" noProof="0" dirty="0">
                          <a:effectLst/>
                        </a:rPr>
                        <a:t> </a:t>
                      </a:r>
                      <a:r>
                        <a:rPr lang="tr-TR" sz="1800" kern="1200" noProof="0" dirty="0" err="1">
                          <a:effectLst/>
                        </a:rPr>
                        <a:t>süre</a:t>
                      </a:r>
                      <a:r>
                        <a:rPr lang="tr-TR" sz="1800" kern="1200" noProof="0" dirty="0">
                          <a:effectLst/>
                        </a:rPr>
                        <a:t> beslenme yolu seçimini etkiler mi? </a:t>
                      </a:r>
                      <a:endParaRPr lang="tr-TR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tr-TR" sz="1800" kern="1200" noProof="0" dirty="0" err="1">
                          <a:effectLst/>
                        </a:rPr>
                        <a:t>Öngörülen</a:t>
                      </a:r>
                      <a:r>
                        <a:rPr lang="tr-TR" sz="1800" kern="1200" noProof="0" dirty="0">
                          <a:effectLst/>
                        </a:rPr>
                        <a:t> </a:t>
                      </a:r>
                      <a:r>
                        <a:rPr lang="tr-TR" sz="1800" kern="1200" noProof="0" dirty="0" err="1">
                          <a:effectLst/>
                        </a:rPr>
                        <a:t>süre</a:t>
                      </a:r>
                      <a:r>
                        <a:rPr lang="tr-TR" sz="1800" kern="1200" noProof="0" dirty="0">
                          <a:effectLst/>
                        </a:rPr>
                        <a:t> </a:t>
                      </a:r>
                      <a:r>
                        <a:rPr lang="tr-TR" sz="1800" b="1" kern="1200" noProof="0" dirty="0">
                          <a:effectLst/>
                        </a:rPr>
                        <a:t>4 haftadan kısa </a:t>
                      </a:r>
                      <a:r>
                        <a:rPr lang="tr-TR" sz="1800" kern="1200" noProof="0" dirty="0">
                          <a:effectLst/>
                        </a:rPr>
                        <a:t>ise, </a:t>
                      </a:r>
                      <a:r>
                        <a:rPr lang="tr-TR" sz="1800" b="1" kern="1200" noProof="0" dirty="0">
                          <a:effectLst/>
                        </a:rPr>
                        <a:t>nazal </a:t>
                      </a:r>
                      <a:r>
                        <a:rPr lang="tr-TR" sz="1800" kern="1200" noProof="0" dirty="0" err="1">
                          <a:effectLst/>
                        </a:rPr>
                        <a:t>erişimle</a:t>
                      </a:r>
                      <a:r>
                        <a:rPr lang="tr-TR" sz="1800" kern="1200" noProof="0" dirty="0">
                          <a:effectLst/>
                        </a:rPr>
                        <a:t> </a:t>
                      </a:r>
                      <a:r>
                        <a:rPr lang="tr-TR" sz="1800" kern="1200" noProof="0" dirty="0" err="1">
                          <a:effectLst/>
                        </a:rPr>
                        <a:t>yerleştirilen</a:t>
                      </a:r>
                      <a:r>
                        <a:rPr lang="tr-TR" sz="1800" kern="1200" noProof="0" dirty="0">
                          <a:effectLst/>
                        </a:rPr>
                        <a:t> beslenme </a:t>
                      </a:r>
                      <a:r>
                        <a:rPr lang="tr-TR" sz="1800" kern="1200" noProof="0" dirty="0" err="1">
                          <a:effectLst/>
                        </a:rPr>
                        <a:t>tüpleriyle</a:t>
                      </a:r>
                      <a:r>
                        <a:rPr lang="tr-TR" sz="1800" kern="1200" noProof="0" dirty="0">
                          <a:effectLst/>
                        </a:rPr>
                        <a:t>, </a:t>
                      </a:r>
                      <a:r>
                        <a:rPr lang="tr-TR" sz="1800" b="1" kern="1200" noProof="0" dirty="0">
                          <a:effectLst/>
                        </a:rPr>
                        <a:t>daha uzun </a:t>
                      </a:r>
                      <a:r>
                        <a:rPr lang="tr-TR" sz="1800" kern="1200" noProof="0" dirty="0">
                          <a:effectLst/>
                        </a:rPr>
                        <a:t>ise </a:t>
                      </a:r>
                      <a:r>
                        <a:rPr lang="tr-TR" sz="1800" b="1" kern="1200" noProof="0" dirty="0">
                          <a:effectLst/>
                        </a:rPr>
                        <a:t>gastrostomi veya </a:t>
                      </a:r>
                      <a:r>
                        <a:rPr lang="tr-TR" sz="1800" b="1" kern="1200" noProof="0" dirty="0" err="1">
                          <a:effectLst/>
                        </a:rPr>
                        <a:t>jejunostomi</a:t>
                      </a:r>
                      <a:r>
                        <a:rPr lang="tr-TR" sz="1800" b="1" kern="1200" noProof="0" dirty="0">
                          <a:effectLst/>
                        </a:rPr>
                        <a:t> </a:t>
                      </a:r>
                      <a:r>
                        <a:rPr lang="tr-TR" sz="1800" kern="1200" noProof="0" dirty="0">
                          <a:effectLst/>
                        </a:rPr>
                        <a:t>yolu ile beslenme yapılmalıdır. </a:t>
                      </a:r>
                    </a:p>
                    <a:p>
                      <a:endParaRPr lang="tr-TR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0202971"/>
                  </a:ext>
                </a:extLst>
              </a:tr>
            </a:tbl>
          </a:graphicData>
        </a:graphic>
      </p:graphicFrame>
      <p:graphicFrame>
        <p:nvGraphicFramePr>
          <p:cNvPr id="5" name="İçerik Yer Tutucusu 3">
            <a:extLst>
              <a:ext uri="{FF2B5EF4-FFF2-40B4-BE49-F238E27FC236}">
                <a16:creationId xmlns:a16="http://schemas.microsoft.com/office/drawing/2014/main" id="{9ADE54D1-E52A-014C-A416-F10B8491BEA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05908285"/>
              </p:ext>
            </p:extLst>
          </p:nvPr>
        </p:nvGraphicFramePr>
        <p:xfrm>
          <a:off x="259400" y="4641373"/>
          <a:ext cx="10515600" cy="182880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45164005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55723234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tr-TR" noProof="0" dirty="0"/>
                        <a:t>Soru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tr-TR" noProof="0"/>
                        <a:t>Öneri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8173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tr-TR" sz="1800" kern="1200" noProof="0" dirty="0">
                          <a:effectLst/>
                        </a:rPr>
                        <a:t>Gastrostomi </a:t>
                      </a:r>
                      <a:r>
                        <a:rPr lang="tr-TR" sz="1800" kern="1200" noProof="0" dirty="0" err="1">
                          <a:effectLst/>
                        </a:rPr>
                        <a:t>tüpu</a:t>
                      </a:r>
                      <a:r>
                        <a:rPr lang="tr-TR" sz="1800" kern="1200" noProof="0" dirty="0">
                          <a:effectLst/>
                        </a:rPr>
                        <a:t>̈ </a:t>
                      </a:r>
                      <a:r>
                        <a:rPr lang="tr-TR" sz="1800" kern="1200" noProof="0" dirty="0" err="1">
                          <a:effectLst/>
                        </a:rPr>
                        <a:t>yerleştirildikten</a:t>
                      </a:r>
                      <a:r>
                        <a:rPr lang="tr-TR" sz="1800" kern="1200" noProof="0" dirty="0">
                          <a:effectLst/>
                        </a:rPr>
                        <a:t> sonra beslenme tedavisine ne zaman </a:t>
                      </a:r>
                      <a:r>
                        <a:rPr lang="tr-TR" sz="1800" kern="1200" noProof="0" dirty="0" err="1">
                          <a:effectLst/>
                        </a:rPr>
                        <a:t>başlanılması</a:t>
                      </a:r>
                      <a:r>
                        <a:rPr lang="tr-TR" sz="1800" kern="1200" noProof="0" dirty="0">
                          <a:effectLst/>
                        </a:rPr>
                        <a:t> uygundur? Endoskopik ya da radyolojik </a:t>
                      </a:r>
                      <a:r>
                        <a:rPr lang="tr-TR" sz="1800" kern="1200" noProof="0" dirty="0" err="1">
                          <a:effectLst/>
                        </a:rPr>
                        <a:t>yöntemler</a:t>
                      </a:r>
                      <a:r>
                        <a:rPr lang="tr-TR" sz="1800" kern="1200" noProof="0" dirty="0">
                          <a:effectLst/>
                        </a:rPr>
                        <a:t> ve </a:t>
                      </a:r>
                      <a:r>
                        <a:rPr lang="tr-TR" sz="1800" kern="1200" noProof="0" dirty="0" err="1">
                          <a:effectLst/>
                        </a:rPr>
                        <a:t>açık</a:t>
                      </a:r>
                      <a:r>
                        <a:rPr lang="tr-TR" sz="1800" kern="1200" noProof="0" dirty="0">
                          <a:effectLst/>
                        </a:rPr>
                        <a:t> cerrahi arasında fark var mıdır? </a:t>
                      </a:r>
                      <a:endParaRPr lang="tr-TR" sz="1800" b="1" kern="1200" noProof="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tr-TR" sz="1800" kern="1200" noProof="0" dirty="0">
                          <a:effectLst/>
                        </a:rPr>
                        <a:t>Gastrostomi </a:t>
                      </a:r>
                      <a:r>
                        <a:rPr lang="tr-TR" sz="1800" kern="1200" noProof="0" dirty="0" err="1">
                          <a:effectLst/>
                        </a:rPr>
                        <a:t>tüpu</a:t>
                      </a:r>
                      <a:r>
                        <a:rPr lang="tr-TR" sz="1800" kern="1200" noProof="0" dirty="0">
                          <a:effectLst/>
                        </a:rPr>
                        <a:t>̈ </a:t>
                      </a:r>
                      <a:r>
                        <a:rPr lang="tr-TR" sz="1800" kern="1200" noProof="0" dirty="0" err="1">
                          <a:effectLst/>
                        </a:rPr>
                        <a:t>yerleştirildikten</a:t>
                      </a:r>
                      <a:r>
                        <a:rPr lang="tr-TR" sz="1800" kern="1200" noProof="0" dirty="0">
                          <a:effectLst/>
                        </a:rPr>
                        <a:t> sonra beslenme </a:t>
                      </a:r>
                      <a:r>
                        <a:rPr lang="tr-TR" sz="1800" kern="1200" noProof="0" dirty="0" err="1">
                          <a:effectLst/>
                        </a:rPr>
                        <a:t>desteğine</a:t>
                      </a:r>
                      <a:r>
                        <a:rPr lang="tr-TR" sz="1800" kern="1200" noProof="0" dirty="0">
                          <a:effectLst/>
                        </a:rPr>
                        <a:t> </a:t>
                      </a:r>
                      <a:r>
                        <a:rPr lang="tr-TR" sz="1800" b="1" kern="1200" noProof="0" dirty="0">
                          <a:effectLst/>
                        </a:rPr>
                        <a:t>4 saat sonra başlanılması </a:t>
                      </a:r>
                      <a:r>
                        <a:rPr lang="tr-TR" sz="1800" kern="1200" noProof="0" dirty="0">
                          <a:effectLst/>
                        </a:rPr>
                        <a:t>uygundur. Beslenmeye </a:t>
                      </a:r>
                      <a:r>
                        <a:rPr lang="tr-TR" sz="1800" kern="1200" noProof="0" dirty="0" err="1">
                          <a:effectLst/>
                        </a:rPr>
                        <a:t>başlama</a:t>
                      </a:r>
                      <a:r>
                        <a:rPr lang="tr-TR" sz="1800" kern="1200" noProof="0" dirty="0">
                          <a:effectLst/>
                        </a:rPr>
                        <a:t> </a:t>
                      </a:r>
                      <a:r>
                        <a:rPr lang="tr-TR" sz="1800" kern="1200" noProof="0" dirty="0" err="1">
                          <a:effectLst/>
                        </a:rPr>
                        <a:t>süresi</a:t>
                      </a:r>
                      <a:r>
                        <a:rPr lang="tr-TR" sz="1800" kern="1200" noProof="0" dirty="0">
                          <a:effectLst/>
                        </a:rPr>
                        <a:t> için, </a:t>
                      </a:r>
                      <a:r>
                        <a:rPr lang="tr-TR" sz="1800" kern="1200" noProof="0" dirty="0" err="1">
                          <a:effectLst/>
                        </a:rPr>
                        <a:t>yöntemler</a:t>
                      </a:r>
                      <a:r>
                        <a:rPr lang="tr-TR" sz="1800" kern="1200" noProof="0" dirty="0">
                          <a:effectLst/>
                        </a:rPr>
                        <a:t> arasında farklılık yoktur. </a:t>
                      </a:r>
                    </a:p>
                    <a:p>
                      <a:endParaRPr lang="tr-TR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0202971"/>
                  </a:ext>
                </a:extLst>
              </a:tr>
            </a:tbl>
          </a:graphicData>
        </a:graphic>
      </p:graphicFrame>
      <p:sp>
        <p:nvSpPr>
          <p:cNvPr id="6" name="Dikdörtgen 5">
            <a:extLst>
              <a:ext uri="{FF2B5EF4-FFF2-40B4-BE49-F238E27FC236}">
                <a16:creationId xmlns:a16="http://schemas.microsoft.com/office/drawing/2014/main" id="{57DF1313-8970-FA42-A3BE-8D7B2C8B9F7D}"/>
              </a:ext>
            </a:extLst>
          </p:cNvPr>
          <p:cNvSpPr/>
          <p:nvPr/>
        </p:nvSpPr>
        <p:spPr>
          <a:xfrm>
            <a:off x="259400" y="1093296"/>
            <a:ext cx="688259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Enteral </a:t>
            </a:r>
            <a:r>
              <a:rPr lang="en-US" sz="2400" b="1" dirty="0" err="1">
                <a:solidFill>
                  <a:srgbClr val="FF0000"/>
                </a:solidFill>
              </a:rPr>
              <a:t>yolun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seçimi-Beslenmenin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başlatılması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642453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BB5AA411-AAB5-844A-9903-5F0BF2A91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12" y="200644"/>
            <a:ext cx="11483698" cy="1325563"/>
          </a:xfrm>
        </p:spPr>
        <p:txBody>
          <a:bodyPr/>
          <a:lstStyle/>
          <a:p>
            <a:r>
              <a:rPr lang="en-US" b="1" dirty="0">
                <a:solidFill>
                  <a:srgbClr val="FF0000"/>
                </a:solidFill>
                <a:latin typeface="+mn-lt"/>
              </a:rPr>
              <a:t>Enteral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yolun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seçimi-Beslenmenin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başlatılması</a:t>
            </a:r>
            <a:endParaRPr lang="en-US" b="1" dirty="0">
              <a:solidFill>
                <a:srgbClr val="FF0000"/>
              </a:solidFill>
              <a:latin typeface="+mn-lt"/>
            </a:endParaRPr>
          </a:p>
        </p:txBody>
      </p:sp>
      <p:graphicFrame>
        <p:nvGraphicFramePr>
          <p:cNvPr id="9" name="İçerik Yer Tutucusu 3">
            <a:extLst>
              <a:ext uri="{FF2B5EF4-FFF2-40B4-BE49-F238E27FC236}">
                <a16:creationId xmlns:a16="http://schemas.microsoft.com/office/drawing/2014/main" id="{DECB8DA9-C1DE-604E-B6E1-E1D97FAD62A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33738378"/>
              </p:ext>
            </p:extLst>
          </p:nvPr>
        </p:nvGraphicFramePr>
        <p:xfrm>
          <a:off x="337824" y="1760483"/>
          <a:ext cx="10515600" cy="347472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45164005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55723234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tr-TR" noProof="0"/>
                        <a:t>Soru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tr-TR" noProof="0"/>
                        <a:t>Öneri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8173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tr-TR" sz="1800" kern="1200" noProof="0" dirty="0">
                          <a:effectLst/>
                        </a:rPr>
                        <a:t>Beslenmenin aralıklı ya da </a:t>
                      </a:r>
                      <a:r>
                        <a:rPr lang="tr-TR" sz="1800" kern="1200" noProof="0" dirty="0" err="1">
                          <a:effectLst/>
                        </a:rPr>
                        <a:t>sürekli</a:t>
                      </a:r>
                      <a:r>
                        <a:rPr lang="tr-TR" sz="1800" kern="1200" noProof="0" dirty="0">
                          <a:effectLst/>
                        </a:rPr>
                        <a:t> </a:t>
                      </a:r>
                      <a:r>
                        <a:rPr lang="tr-TR" sz="1800" kern="1200" noProof="0" dirty="0" err="1">
                          <a:effectLst/>
                        </a:rPr>
                        <a:t>infüzyon</a:t>
                      </a:r>
                      <a:r>
                        <a:rPr lang="tr-TR" sz="1800" kern="1200" noProof="0" dirty="0">
                          <a:effectLst/>
                        </a:rPr>
                        <a:t> </a:t>
                      </a:r>
                      <a:r>
                        <a:rPr lang="tr-TR" sz="1800" kern="1200" noProof="0" dirty="0" err="1">
                          <a:effectLst/>
                        </a:rPr>
                        <a:t>şeklinde</a:t>
                      </a:r>
                      <a:r>
                        <a:rPr lang="tr-TR" sz="1800" kern="1200" noProof="0" dirty="0">
                          <a:effectLst/>
                        </a:rPr>
                        <a:t> yapılmasına nasıl karar verilmelidir? </a:t>
                      </a:r>
                      <a:endParaRPr lang="tr-TR" sz="1800" b="1" kern="1200" noProof="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tr-TR" sz="1800" kern="1200" noProof="0" dirty="0">
                          <a:effectLst/>
                        </a:rPr>
                        <a:t>Beslenme şeklinin seçimi, hastaların klinik ve fonksiyonel durumlarına (kritik hastalık, evde beslenme hastası, vb.), toleransına, ürün özelliklerine, tüpün yerleşim yerine (</a:t>
                      </a:r>
                      <a:r>
                        <a:rPr lang="tr-TR" sz="1800" kern="1200" noProof="0" dirty="0" err="1">
                          <a:effectLst/>
                        </a:rPr>
                        <a:t>gastrik</a:t>
                      </a:r>
                      <a:r>
                        <a:rPr lang="tr-TR" sz="1800" kern="1200" noProof="0" dirty="0">
                          <a:effectLst/>
                        </a:rPr>
                        <a:t> veya </a:t>
                      </a:r>
                      <a:r>
                        <a:rPr lang="tr-TR" sz="1800" kern="1200" noProof="0" dirty="0" err="1">
                          <a:effectLst/>
                        </a:rPr>
                        <a:t>postpilorik</a:t>
                      </a:r>
                      <a:r>
                        <a:rPr lang="tr-TR" sz="1800" kern="1200" noProof="0" dirty="0">
                          <a:effectLst/>
                        </a:rPr>
                        <a:t>/</a:t>
                      </a:r>
                      <a:r>
                        <a:rPr lang="tr-TR" sz="1800" kern="1200" noProof="0" dirty="0" err="1">
                          <a:effectLst/>
                        </a:rPr>
                        <a:t>jejunal</a:t>
                      </a:r>
                      <a:r>
                        <a:rPr lang="tr-TR" sz="1800" kern="1200" noProof="0" dirty="0">
                          <a:effectLst/>
                        </a:rPr>
                        <a:t>), besin gereksinimlerine, bireyin yaşam tarzına ve </a:t>
                      </a:r>
                      <a:r>
                        <a:rPr lang="tr-TR" sz="1800" kern="1200" noProof="0" dirty="0" err="1">
                          <a:effectLst/>
                        </a:rPr>
                        <a:t>infüzyon</a:t>
                      </a:r>
                      <a:r>
                        <a:rPr lang="tr-TR" sz="1800" kern="1200" noProof="0" dirty="0">
                          <a:effectLst/>
                        </a:rPr>
                        <a:t> pompası bulunması gibi faktörlere bağlı olarak yapılır. </a:t>
                      </a:r>
                    </a:p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tr-TR" sz="1800" kern="1200" dirty="0">
                          <a:effectLst/>
                        </a:rPr>
                        <a:t>Bazı hastalarda bu iki yöntemin birlikte kullanımı da söz konusu olabilir. </a:t>
                      </a:r>
                      <a:r>
                        <a:rPr lang="tr-TR" sz="1800" b="1" kern="1200" dirty="0" err="1">
                          <a:effectLst/>
                        </a:rPr>
                        <a:t>Gastrik</a:t>
                      </a:r>
                      <a:r>
                        <a:rPr lang="tr-TR" sz="1800" b="1" kern="1200" dirty="0">
                          <a:effectLst/>
                        </a:rPr>
                        <a:t> </a:t>
                      </a:r>
                      <a:r>
                        <a:rPr lang="tr-TR" sz="1800" kern="1200" dirty="0">
                          <a:effectLst/>
                        </a:rPr>
                        <a:t>beslenmede </a:t>
                      </a:r>
                      <a:r>
                        <a:rPr lang="tr-TR" sz="1800" b="1" kern="1200" dirty="0">
                          <a:effectLst/>
                        </a:rPr>
                        <a:t>iki tedavi </a:t>
                      </a:r>
                      <a:r>
                        <a:rPr lang="tr-TR" sz="1800" kern="1200" dirty="0">
                          <a:effectLst/>
                        </a:rPr>
                        <a:t>şekli de kullanılabilirken, </a:t>
                      </a:r>
                      <a:r>
                        <a:rPr lang="tr-TR" sz="1800" b="1" kern="1200" dirty="0" err="1">
                          <a:effectLst/>
                        </a:rPr>
                        <a:t>jejunal</a:t>
                      </a:r>
                      <a:r>
                        <a:rPr lang="tr-TR" sz="1800" kern="1200" dirty="0">
                          <a:effectLst/>
                        </a:rPr>
                        <a:t> erişimde sadece </a:t>
                      </a:r>
                      <a:r>
                        <a:rPr lang="tr-TR" sz="1800" b="1" kern="1200" dirty="0">
                          <a:effectLst/>
                        </a:rPr>
                        <a:t>sürekli </a:t>
                      </a:r>
                      <a:r>
                        <a:rPr lang="tr-TR" sz="1800" kern="1200" dirty="0">
                          <a:effectLst/>
                        </a:rPr>
                        <a:t>beslenme yapılabilir. </a:t>
                      </a:r>
                      <a:endParaRPr lang="tr-TR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0202971"/>
                  </a:ext>
                </a:extLst>
              </a:tr>
            </a:tbl>
          </a:graphicData>
        </a:graphic>
      </p:graphicFrame>
      <p:sp>
        <p:nvSpPr>
          <p:cNvPr id="4" name="Metin kutusu 3">
            <a:extLst>
              <a:ext uri="{FF2B5EF4-FFF2-40B4-BE49-F238E27FC236}">
                <a16:creationId xmlns:a16="http://schemas.microsoft.com/office/drawing/2014/main" id="{3C6927FD-929A-9945-B5F8-9704BC90FC21}"/>
              </a:ext>
            </a:extLst>
          </p:cNvPr>
          <p:cNvSpPr txBox="1"/>
          <p:nvPr/>
        </p:nvSpPr>
        <p:spPr>
          <a:xfrm>
            <a:off x="109212" y="5783223"/>
            <a:ext cx="10899138" cy="9002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tr-TR" sz="1050" dirty="0" err="1"/>
              <a:t>McClave</a:t>
            </a:r>
            <a:r>
              <a:rPr lang="tr-TR" sz="1050" dirty="0"/>
              <a:t> SA et al (2016) </a:t>
            </a:r>
            <a:r>
              <a:rPr lang="tr-TR" sz="1050" dirty="0" err="1"/>
              <a:t>Guidelines</a:t>
            </a:r>
            <a:r>
              <a:rPr lang="tr-TR" sz="1050" dirty="0"/>
              <a:t> </a:t>
            </a:r>
            <a:r>
              <a:rPr lang="tr-TR" sz="1050" dirty="0" err="1"/>
              <a:t>for</a:t>
            </a:r>
            <a:r>
              <a:rPr lang="tr-TR" sz="1050" dirty="0"/>
              <a:t> </a:t>
            </a:r>
            <a:r>
              <a:rPr lang="tr-TR" sz="1050" dirty="0" err="1"/>
              <a:t>the</a:t>
            </a:r>
            <a:r>
              <a:rPr lang="tr-TR" sz="1050" dirty="0"/>
              <a:t> </a:t>
            </a:r>
            <a:r>
              <a:rPr lang="tr-TR" sz="1050" dirty="0" err="1"/>
              <a:t>provision</a:t>
            </a:r>
            <a:r>
              <a:rPr lang="tr-TR" sz="1050" dirty="0"/>
              <a:t> </a:t>
            </a:r>
            <a:r>
              <a:rPr lang="tr-TR" sz="1050" dirty="0" err="1"/>
              <a:t>and</a:t>
            </a:r>
            <a:r>
              <a:rPr lang="tr-TR" sz="1050" dirty="0"/>
              <a:t> </a:t>
            </a:r>
            <a:r>
              <a:rPr lang="tr-TR" sz="1050" dirty="0" err="1"/>
              <a:t>assessment</a:t>
            </a:r>
            <a:r>
              <a:rPr lang="tr-TR" sz="1050" dirty="0"/>
              <a:t> of </a:t>
            </a:r>
            <a:r>
              <a:rPr lang="tr-TR" sz="1050" dirty="0" err="1"/>
              <a:t>nutrition</a:t>
            </a:r>
            <a:r>
              <a:rPr lang="tr-TR" sz="1050" dirty="0"/>
              <a:t> </a:t>
            </a:r>
            <a:r>
              <a:rPr lang="tr-TR" sz="1050" dirty="0" err="1"/>
              <a:t>support</a:t>
            </a:r>
            <a:r>
              <a:rPr lang="tr-TR" sz="1050" dirty="0"/>
              <a:t> </a:t>
            </a:r>
            <a:r>
              <a:rPr lang="tr-TR" sz="1050" dirty="0" err="1"/>
              <a:t>therapy</a:t>
            </a:r>
            <a:r>
              <a:rPr lang="tr-TR" sz="1050" dirty="0"/>
              <a:t> in </a:t>
            </a:r>
            <a:r>
              <a:rPr lang="tr-TR" sz="1050" dirty="0" err="1"/>
              <a:t>the</a:t>
            </a:r>
            <a:r>
              <a:rPr lang="tr-TR" sz="1050" dirty="0"/>
              <a:t> </a:t>
            </a:r>
            <a:r>
              <a:rPr lang="tr-TR" sz="1050" dirty="0" err="1"/>
              <a:t>adult</a:t>
            </a:r>
            <a:r>
              <a:rPr lang="tr-TR" sz="1050" dirty="0"/>
              <a:t> </a:t>
            </a:r>
            <a:r>
              <a:rPr lang="tr-TR" sz="1050" dirty="0" err="1"/>
              <a:t>critically</a:t>
            </a:r>
            <a:r>
              <a:rPr lang="tr-TR" sz="1050" dirty="0"/>
              <a:t> </a:t>
            </a:r>
            <a:r>
              <a:rPr lang="tr-TR" sz="1050" dirty="0" err="1"/>
              <a:t>ill</a:t>
            </a:r>
            <a:r>
              <a:rPr lang="tr-TR" sz="1050" dirty="0"/>
              <a:t> </a:t>
            </a:r>
            <a:r>
              <a:rPr lang="tr-TR" sz="1050" dirty="0" err="1"/>
              <a:t>patient</a:t>
            </a:r>
            <a:r>
              <a:rPr lang="tr-TR" sz="1050" dirty="0"/>
              <a:t>: </a:t>
            </a:r>
            <a:r>
              <a:rPr lang="tr-TR" sz="1050" dirty="0" err="1"/>
              <a:t>Society</a:t>
            </a:r>
            <a:r>
              <a:rPr lang="tr-TR" sz="1050" dirty="0"/>
              <a:t> of Critical </a:t>
            </a:r>
            <a:r>
              <a:rPr lang="tr-TR" sz="1050" dirty="0" err="1"/>
              <a:t>Care</a:t>
            </a:r>
            <a:r>
              <a:rPr lang="tr-TR" sz="1050" dirty="0"/>
              <a:t> </a:t>
            </a:r>
            <a:r>
              <a:rPr lang="tr-TR" sz="1050" dirty="0" err="1"/>
              <a:t>Medi</a:t>
            </a:r>
            <a:r>
              <a:rPr lang="tr-TR" sz="1050" dirty="0"/>
              <a:t>- cine (SCCM) </a:t>
            </a:r>
            <a:r>
              <a:rPr lang="tr-TR" sz="1050" dirty="0" err="1"/>
              <a:t>and</a:t>
            </a:r>
            <a:r>
              <a:rPr lang="tr-TR" sz="1050" dirty="0"/>
              <a:t> </a:t>
            </a:r>
            <a:r>
              <a:rPr lang="tr-TR" sz="1050" dirty="0" err="1"/>
              <a:t>American</a:t>
            </a:r>
            <a:r>
              <a:rPr lang="tr-TR" sz="1050" dirty="0"/>
              <a:t> </a:t>
            </a:r>
            <a:r>
              <a:rPr lang="tr-TR" sz="1050" dirty="0" err="1"/>
              <a:t>Society</a:t>
            </a:r>
            <a:r>
              <a:rPr lang="tr-TR" sz="1050" dirty="0"/>
              <a:t> </a:t>
            </a:r>
            <a:r>
              <a:rPr lang="tr-TR" sz="1050" dirty="0" err="1"/>
              <a:t>for</a:t>
            </a:r>
            <a:r>
              <a:rPr lang="tr-TR" sz="1050" dirty="0"/>
              <a:t> </a:t>
            </a:r>
          </a:p>
          <a:p>
            <a:pPr algn="just"/>
            <a:r>
              <a:rPr lang="tr-TR" sz="1050" dirty="0" err="1"/>
              <a:t>Parenteral</a:t>
            </a:r>
            <a:r>
              <a:rPr lang="tr-TR" sz="1050" dirty="0"/>
              <a:t> </a:t>
            </a:r>
            <a:r>
              <a:rPr lang="tr-TR" sz="1050" dirty="0" err="1"/>
              <a:t>and</a:t>
            </a:r>
            <a:r>
              <a:rPr lang="tr-TR" sz="1050" dirty="0"/>
              <a:t> Enteral </a:t>
            </a:r>
            <a:r>
              <a:rPr lang="tr-TR" sz="1050" dirty="0" err="1"/>
              <a:t>Nutrition</a:t>
            </a:r>
            <a:r>
              <a:rPr lang="tr-TR" sz="1050" dirty="0"/>
              <a:t> (A.S.P.E.N.). JPEN J </a:t>
            </a:r>
            <a:r>
              <a:rPr lang="tr-TR" sz="1050" dirty="0" err="1"/>
              <a:t>Parenter</a:t>
            </a:r>
            <a:r>
              <a:rPr lang="tr-TR" sz="1050" dirty="0"/>
              <a:t> </a:t>
            </a:r>
            <a:r>
              <a:rPr lang="tr-TR" sz="1050" dirty="0" err="1"/>
              <a:t>Enter</a:t>
            </a:r>
            <a:r>
              <a:rPr lang="tr-TR" sz="1050" dirty="0"/>
              <a:t> </a:t>
            </a:r>
            <a:r>
              <a:rPr lang="tr-TR" sz="1050" dirty="0" err="1"/>
              <a:t>Nutr</a:t>
            </a:r>
            <a:r>
              <a:rPr lang="tr-TR" sz="1050" dirty="0"/>
              <a:t>. </a:t>
            </a:r>
          </a:p>
          <a:p>
            <a:pPr algn="just"/>
            <a:r>
              <a:rPr lang="tr-TR" sz="1050" dirty="0" err="1"/>
              <a:t>Scott</a:t>
            </a:r>
            <a:r>
              <a:rPr lang="tr-TR" sz="1050" dirty="0"/>
              <a:t> R, et al (2015) Enteral </a:t>
            </a:r>
            <a:r>
              <a:rPr lang="tr-TR" sz="1050" dirty="0" err="1"/>
              <a:t>tube</a:t>
            </a:r>
            <a:r>
              <a:rPr lang="tr-TR" sz="1050" dirty="0"/>
              <a:t> </a:t>
            </a:r>
            <a:r>
              <a:rPr lang="tr-TR" sz="1050" dirty="0" err="1"/>
              <a:t>feeding</a:t>
            </a:r>
            <a:r>
              <a:rPr lang="tr-TR" sz="1050" dirty="0"/>
              <a:t> in </a:t>
            </a:r>
            <a:r>
              <a:rPr lang="tr-TR" sz="1050" dirty="0" err="1"/>
              <a:t>adults</a:t>
            </a:r>
            <a:r>
              <a:rPr lang="tr-TR" sz="1050" dirty="0"/>
              <a:t>. J R </a:t>
            </a:r>
            <a:r>
              <a:rPr lang="tr-TR" sz="1050" dirty="0" err="1"/>
              <a:t>Coll</a:t>
            </a:r>
            <a:r>
              <a:rPr lang="tr-TR" sz="1050" dirty="0"/>
              <a:t> </a:t>
            </a:r>
            <a:r>
              <a:rPr lang="tr-TR" sz="1050" dirty="0" err="1"/>
              <a:t>Physicians</a:t>
            </a:r>
            <a:r>
              <a:rPr lang="tr-TR" sz="1050" dirty="0"/>
              <a:t> </a:t>
            </a:r>
            <a:r>
              <a:rPr lang="tr-TR" sz="1050" dirty="0" err="1"/>
              <a:t>Edinb</a:t>
            </a:r>
            <a:r>
              <a:rPr lang="tr-TR" sz="1050" dirty="0"/>
              <a:t>. </a:t>
            </a:r>
          </a:p>
          <a:p>
            <a:pPr algn="just"/>
            <a:r>
              <a:rPr lang="tr-TR" sz="1050" dirty="0" err="1"/>
              <a:t>Bischoff</a:t>
            </a:r>
            <a:r>
              <a:rPr lang="tr-TR" sz="1050" dirty="0"/>
              <a:t> SC, et al. (2020) ESPEN </a:t>
            </a:r>
            <a:r>
              <a:rPr lang="tr-TR" sz="1050" dirty="0" err="1"/>
              <a:t>guideline</a:t>
            </a:r>
            <a:r>
              <a:rPr lang="tr-TR" sz="1050" dirty="0"/>
              <a:t> on </a:t>
            </a:r>
            <a:r>
              <a:rPr lang="tr-TR" sz="1050" dirty="0" err="1"/>
              <a:t>home</a:t>
            </a:r>
            <a:r>
              <a:rPr lang="tr-TR" sz="1050" dirty="0"/>
              <a:t> enteral </a:t>
            </a:r>
            <a:r>
              <a:rPr lang="tr-TR" sz="1050" dirty="0" err="1"/>
              <a:t>nutrition</a:t>
            </a:r>
            <a:r>
              <a:rPr lang="tr-TR" sz="1050" dirty="0"/>
              <a:t>. </a:t>
            </a:r>
            <a:r>
              <a:rPr lang="tr-TR" sz="1050" dirty="0" err="1"/>
              <a:t>Clin</a:t>
            </a:r>
            <a:r>
              <a:rPr lang="tr-TR" sz="1050" dirty="0"/>
              <a:t> </a:t>
            </a:r>
            <a:r>
              <a:rPr lang="tr-TR" sz="1050" dirty="0" err="1"/>
              <a:t>Nutr</a:t>
            </a:r>
            <a:r>
              <a:rPr lang="tr-TR" sz="1050" dirty="0"/>
              <a:t>. </a:t>
            </a:r>
          </a:p>
          <a:p>
            <a:pPr algn="just"/>
            <a:r>
              <a:rPr lang="tr-TR" sz="1050" dirty="0" err="1"/>
              <a:t>Singer</a:t>
            </a:r>
            <a:r>
              <a:rPr lang="tr-TR" sz="1050" dirty="0"/>
              <a:t> P,  et al. (2019) ESPEN </a:t>
            </a:r>
            <a:r>
              <a:rPr lang="tr-TR" sz="1050" dirty="0" err="1"/>
              <a:t>guideline</a:t>
            </a:r>
            <a:r>
              <a:rPr lang="tr-TR" sz="1050" dirty="0"/>
              <a:t> on </a:t>
            </a:r>
            <a:r>
              <a:rPr lang="tr-TR" sz="1050" dirty="0" err="1"/>
              <a:t>clinical</a:t>
            </a:r>
            <a:r>
              <a:rPr lang="tr-TR" sz="1050" dirty="0"/>
              <a:t> </a:t>
            </a:r>
            <a:r>
              <a:rPr lang="tr-TR" sz="1050" dirty="0" err="1"/>
              <a:t>nutrition</a:t>
            </a:r>
            <a:r>
              <a:rPr lang="tr-TR" sz="1050" dirty="0"/>
              <a:t> in </a:t>
            </a:r>
            <a:r>
              <a:rPr lang="tr-TR" sz="1050" dirty="0" err="1"/>
              <a:t>the</a:t>
            </a:r>
            <a:r>
              <a:rPr lang="tr-TR" sz="1050" dirty="0"/>
              <a:t> </a:t>
            </a:r>
            <a:r>
              <a:rPr lang="tr-TR" sz="1050" dirty="0" err="1"/>
              <a:t>intensive</a:t>
            </a:r>
            <a:r>
              <a:rPr lang="tr-TR" sz="1050" dirty="0"/>
              <a:t> </a:t>
            </a:r>
            <a:r>
              <a:rPr lang="tr-TR" sz="1050" dirty="0" err="1"/>
              <a:t>care</a:t>
            </a:r>
            <a:r>
              <a:rPr lang="tr-TR" sz="1050" dirty="0"/>
              <a:t> </a:t>
            </a:r>
            <a:r>
              <a:rPr lang="tr-TR" sz="1050" dirty="0" err="1"/>
              <a:t>unit</a:t>
            </a:r>
            <a:r>
              <a:rPr lang="tr-TR" sz="1050" dirty="0"/>
              <a:t>. </a:t>
            </a:r>
            <a:r>
              <a:rPr lang="tr-TR" sz="1050" dirty="0" err="1"/>
              <a:t>Clin</a:t>
            </a:r>
            <a:r>
              <a:rPr lang="tr-TR" sz="1050" dirty="0"/>
              <a:t> </a:t>
            </a:r>
            <a:r>
              <a:rPr lang="tr-TR" sz="1050" dirty="0" err="1"/>
              <a:t>Nutr</a:t>
            </a:r>
            <a:r>
              <a:rPr lang="tr-TR" sz="1050" dirty="0"/>
              <a:t>. 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9214180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BB5AA411-AAB5-844A-9903-5F0BF2A91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12" y="200644"/>
            <a:ext cx="11483698" cy="1325563"/>
          </a:xfrm>
        </p:spPr>
        <p:txBody>
          <a:bodyPr/>
          <a:lstStyle/>
          <a:p>
            <a:r>
              <a:rPr lang="en-US" b="1" dirty="0">
                <a:solidFill>
                  <a:srgbClr val="FF0000"/>
                </a:solidFill>
                <a:latin typeface="+mn-lt"/>
              </a:rPr>
              <a:t>Enteral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yolun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seçimi-Beslenmenin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başlatılması</a:t>
            </a:r>
            <a:endParaRPr lang="en-US" b="1" dirty="0">
              <a:solidFill>
                <a:srgbClr val="FF0000"/>
              </a:solidFill>
              <a:latin typeface="+mn-lt"/>
            </a:endParaRPr>
          </a:p>
        </p:txBody>
      </p:sp>
      <p:graphicFrame>
        <p:nvGraphicFramePr>
          <p:cNvPr id="9" name="İçerik Yer Tutucusu 3">
            <a:extLst>
              <a:ext uri="{FF2B5EF4-FFF2-40B4-BE49-F238E27FC236}">
                <a16:creationId xmlns:a16="http://schemas.microsoft.com/office/drawing/2014/main" id="{DECB8DA9-C1DE-604E-B6E1-E1D97FAD62A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08365148"/>
              </p:ext>
            </p:extLst>
          </p:nvPr>
        </p:nvGraphicFramePr>
        <p:xfrm>
          <a:off x="337824" y="1760483"/>
          <a:ext cx="10515600" cy="237744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45164005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55723234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tr-TR" noProof="0"/>
                        <a:t>Soru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tr-TR" noProof="0"/>
                        <a:t>Öneri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8173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tr-TR" sz="1800" kern="1200" dirty="0">
                          <a:effectLst/>
                        </a:rPr>
                        <a:t>Enteral beslenmeye hangi hızda </a:t>
                      </a:r>
                      <a:r>
                        <a:rPr lang="tr-TR" sz="1800" kern="1200" dirty="0" err="1">
                          <a:effectLst/>
                        </a:rPr>
                        <a:t>başlanmalı</a:t>
                      </a:r>
                      <a:r>
                        <a:rPr lang="tr-TR" sz="1800" kern="1200" dirty="0">
                          <a:effectLst/>
                        </a:rPr>
                        <a:t> ve bu hız nasıl arttırılmalıdır? </a:t>
                      </a:r>
                      <a:endParaRPr lang="tr-T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tr-TR" sz="1800" kern="1200" noProof="0" dirty="0" err="1">
                          <a:effectLst/>
                        </a:rPr>
                        <a:t>Erişim</a:t>
                      </a:r>
                      <a:r>
                        <a:rPr lang="tr-TR" sz="1800" kern="1200" noProof="0" dirty="0">
                          <a:effectLst/>
                        </a:rPr>
                        <a:t> yoluna </a:t>
                      </a:r>
                      <a:r>
                        <a:rPr lang="tr-TR" sz="1800" kern="1200" noProof="0" dirty="0" err="1">
                          <a:effectLst/>
                        </a:rPr>
                        <a:t>göre</a:t>
                      </a:r>
                      <a:r>
                        <a:rPr lang="tr-TR" sz="1800" kern="1200" noProof="0" dirty="0">
                          <a:effectLst/>
                        </a:rPr>
                        <a:t> </a:t>
                      </a:r>
                      <a:r>
                        <a:rPr lang="tr-TR" sz="1800" kern="1200" noProof="0" dirty="0" err="1">
                          <a:effectLst/>
                        </a:rPr>
                        <a:t>değişmekle</a:t>
                      </a:r>
                      <a:r>
                        <a:rPr lang="tr-TR" sz="1800" kern="1200" noProof="0" dirty="0">
                          <a:effectLst/>
                        </a:rPr>
                        <a:t> birlikte, enteral beslenmeye </a:t>
                      </a:r>
                      <a:r>
                        <a:rPr lang="tr-TR" sz="1800" b="1" kern="1200" noProof="0" dirty="0">
                          <a:effectLst/>
                        </a:rPr>
                        <a:t>düşük hızda (10–20 ml/saat) </a:t>
                      </a:r>
                      <a:r>
                        <a:rPr lang="tr-TR" sz="1800" kern="1200" noProof="0" dirty="0" err="1">
                          <a:effectLst/>
                        </a:rPr>
                        <a:t>başlanmalı</a:t>
                      </a:r>
                      <a:r>
                        <a:rPr lang="tr-TR" sz="1800" kern="1200" noProof="0" dirty="0">
                          <a:effectLst/>
                        </a:rPr>
                        <a:t> ve </a:t>
                      </a:r>
                      <a:r>
                        <a:rPr lang="tr-TR" sz="1800" kern="1200" noProof="0" dirty="0" err="1">
                          <a:effectLst/>
                        </a:rPr>
                        <a:t>gastrointestinal</a:t>
                      </a:r>
                      <a:r>
                        <a:rPr lang="tr-TR" sz="1800" kern="1200" noProof="0" dirty="0">
                          <a:effectLst/>
                        </a:rPr>
                        <a:t> sistem (GİS) toleransına ve hastanın klinik durumuna </a:t>
                      </a:r>
                      <a:r>
                        <a:rPr lang="tr-TR" sz="1800" kern="1200" noProof="0" dirty="0" err="1">
                          <a:effectLst/>
                        </a:rPr>
                        <a:t>göre</a:t>
                      </a:r>
                      <a:r>
                        <a:rPr lang="tr-TR" sz="1800" kern="1200" noProof="0" dirty="0">
                          <a:effectLst/>
                        </a:rPr>
                        <a:t> kademeli olarak arttırılarak 3-5 </a:t>
                      </a:r>
                      <a:r>
                        <a:rPr lang="tr-TR" sz="1800" kern="1200" noProof="0" dirty="0" err="1">
                          <a:effectLst/>
                        </a:rPr>
                        <a:t>gün</a:t>
                      </a:r>
                      <a:r>
                        <a:rPr lang="tr-TR" sz="1800" kern="1200" noProof="0" dirty="0">
                          <a:effectLst/>
                        </a:rPr>
                        <a:t> </a:t>
                      </a:r>
                      <a:r>
                        <a:rPr lang="tr-TR" sz="1800" kern="1200" noProof="0" dirty="0" err="1">
                          <a:effectLst/>
                        </a:rPr>
                        <a:t>içinde</a:t>
                      </a:r>
                      <a:r>
                        <a:rPr lang="tr-TR" sz="1800" kern="1200" noProof="0" dirty="0">
                          <a:effectLst/>
                        </a:rPr>
                        <a:t> hedefe </a:t>
                      </a:r>
                      <a:r>
                        <a:rPr lang="tr-TR" sz="1800" kern="1200" noProof="0" dirty="0" err="1">
                          <a:effectLst/>
                        </a:rPr>
                        <a:t>ulaşılmalıdır</a:t>
                      </a:r>
                      <a:r>
                        <a:rPr lang="tr-TR" sz="1800" kern="1200" noProof="0" dirty="0">
                          <a:effectLst/>
                        </a:rPr>
                        <a:t>. </a:t>
                      </a:r>
                    </a:p>
                    <a:p>
                      <a:endParaRPr lang="tr-TR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0202971"/>
                  </a:ext>
                </a:extLst>
              </a:tr>
            </a:tbl>
          </a:graphicData>
        </a:graphic>
      </p:graphicFrame>
      <p:sp>
        <p:nvSpPr>
          <p:cNvPr id="3" name="Metin kutusu 2">
            <a:extLst>
              <a:ext uri="{FF2B5EF4-FFF2-40B4-BE49-F238E27FC236}">
                <a16:creationId xmlns:a16="http://schemas.microsoft.com/office/drawing/2014/main" id="{AFE9E991-3DBB-D84E-A4F6-5BAEB8F329EB}"/>
              </a:ext>
            </a:extLst>
          </p:cNvPr>
          <p:cNvSpPr txBox="1"/>
          <p:nvPr/>
        </p:nvSpPr>
        <p:spPr>
          <a:xfrm>
            <a:off x="109212" y="5580727"/>
            <a:ext cx="12028362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tr-TR" sz="1100" dirty="0" err="1"/>
              <a:t>Boullata</a:t>
            </a:r>
            <a:r>
              <a:rPr lang="tr-TR" sz="1100" dirty="0"/>
              <a:t> JI et al. (2017) ASPEN </a:t>
            </a:r>
            <a:r>
              <a:rPr lang="tr-TR" sz="1100" dirty="0" err="1"/>
              <a:t>safe</a:t>
            </a:r>
            <a:r>
              <a:rPr lang="tr-TR" sz="1100" dirty="0"/>
              <a:t> </a:t>
            </a:r>
            <a:r>
              <a:rPr lang="tr-TR" sz="1100" dirty="0" err="1"/>
              <a:t>practices</a:t>
            </a:r>
            <a:r>
              <a:rPr lang="tr-TR" sz="1100" dirty="0"/>
              <a:t> </a:t>
            </a:r>
            <a:r>
              <a:rPr lang="tr-TR" sz="1100" dirty="0" err="1"/>
              <a:t>for</a:t>
            </a:r>
            <a:r>
              <a:rPr lang="tr-TR" sz="1100" dirty="0"/>
              <a:t> enteral </a:t>
            </a:r>
            <a:r>
              <a:rPr lang="tr-TR" sz="1100" dirty="0" err="1"/>
              <a:t>nutrition</a:t>
            </a:r>
            <a:r>
              <a:rPr lang="tr-TR" sz="1100" dirty="0"/>
              <a:t> </a:t>
            </a:r>
            <a:r>
              <a:rPr lang="tr-TR" sz="1100" dirty="0" err="1"/>
              <a:t>therapy</a:t>
            </a:r>
            <a:r>
              <a:rPr lang="tr-TR" sz="1100" dirty="0"/>
              <a:t> [Formula: </a:t>
            </a:r>
            <a:r>
              <a:rPr lang="tr-TR" sz="1100" dirty="0" err="1"/>
              <a:t>See</a:t>
            </a:r>
            <a:r>
              <a:rPr lang="tr-TR" sz="1100" dirty="0"/>
              <a:t> </a:t>
            </a:r>
            <a:r>
              <a:rPr lang="tr-TR" sz="1100" dirty="0" err="1"/>
              <a:t>text</a:t>
            </a:r>
            <a:r>
              <a:rPr lang="tr-TR" sz="1100" dirty="0"/>
              <a:t>]. </a:t>
            </a:r>
            <a:r>
              <a:rPr lang="tr-TR" sz="1100" i="1" dirty="0"/>
              <a:t>JPEN J </a:t>
            </a:r>
            <a:r>
              <a:rPr lang="tr-TR" sz="1100" i="1" dirty="0" err="1"/>
              <a:t>Parenter</a:t>
            </a:r>
            <a:r>
              <a:rPr lang="tr-TR" sz="1100" i="1" dirty="0"/>
              <a:t> Enteral </a:t>
            </a:r>
            <a:r>
              <a:rPr lang="tr-TR" sz="1100" i="1" dirty="0" err="1"/>
              <a:t>Nutr</a:t>
            </a:r>
            <a:r>
              <a:rPr lang="tr-TR" sz="1100" dirty="0"/>
              <a:t>. 41(1):15-103</a:t>
            </a:r>
          </a:p>
          <a:p>
            <a:pPr algn="just"/>
            <a:r>
              <a:rPr lang="tr-TR" sz="1100" dirty="0" err="1"/>
              <a:t>Weimann</a:t>
            </a:r>
            <a:r>
              <a:rPr lang="tr-TR" sz="1100" dirty="0"/>
              <a:t> A, et al (2017) [ESPEN </a:t>
            </a:r>
            <a:r>
              <a:rPr lang="tr-TR" sz="1100" dirty="0" err="1"/>
              <a:t>guideline</a:t>
            </a:r>
            <a:r>
              <a:rPr lang="tr-TR" sz="1100" dirty="0"/>
              <a:t>]. ESPEN </a:t>
            </a:r>
            <a:r>
              <a:rPr lang="tr-TR" sz="1100" dirty="0" err="1"/>
              <a:t>guideline</a:t>
            </a:r>
            <a:r>
              <a:rPr lang="tr-TR" sz="1100" dirty="0"/>
              <a:t>: </a:t>
            </a:r>
            <a:r>
              <a:rPr lang="tr-TR" sz="1100" dirty="0" err="1"/>
              <a:t>Clinical</a:t>
            </a:r>
            <a:r>
              <a:rPr lang="tr-TR" sz="1100" dirty="0"/>
              <a:t> </a:t>
            </a:r>
            <a:r>
              <a:rPr lang="tr-TR" sz="1100" dirty="0" err="1"/>
              <a:t>nutrition</a:t>
            </a:r>
            <a:r>
              <a:rPr lang="tr-TR" sz="1100" dirty="0"/>
              <a:t> in </a:t>
            </a:r>
            <a:r>
              <a:rPr lang="tr-TR" sz="1100" dirty="0" err="1"/>
              <a:t>surgery</a:t>
            </a:r>
            <a:r>
              <a:rPr lang="tr-TR" sz="1100" dirty="0"/>
              <a:t>. </a:t>
            </a:r>
            <a:r>
              <a:rPr lang="tr-TR" sz="1100" i="1" dirty="0" err="1"/>
              <a:t>Clin</a:t>
            </a:r>
            <a:r>
              <a:rPr lang="tr-TR" sz="1100" i="1" dirty="0"/>
              <a:t> </a:t>
            </a:r>
            <a:r>
              <a:rPr lang="tr-TR" sz="1100" i="1" dirty="0" err="1"/>
              <a:t>Nutr</a:t>
            </a:r>
            <a:r>
              <a:rPr lang="tr-TR" sz="1100" dirty="0"/>
              <a:t>. 36(3):623-650</a:t>
            </a:r>
          </a:p>
          <a:p>
            <a:pPr algn="just"/>
            <a:r>
              <a:rPr lang="tr-TR" sz="1100" dirty="0" err="1"/>
              <a:t>Reintam</a:t>
            </a:r>
            <a:r>
              <a:rPr lang="tr-TR" sz="1100" dirty="0"/>
              <a:t> </a:t>
            </a:r>
            <a:r>
              <a:rPr lang="tr-TR" sz="1100" dirty="0" err="1"/>
              <a:t>Blaser</a:t>
            </a:r>
            <a:r>
              <a:rPr lang="tr-TR" sz="1100" dirty="0"/>
              <a:t> AR, et al. (2017) </a:t>
            </a:r>
            <a:r>
              <a:rPr lang="tr-TR" sz="1100" dirty="0" err="1"/>
              <a:t>Early</a:t>
            </a:r>
            <a:r>
              <a:rPr lang="tr-TR" sz="1100" dirty="0"/>
              <a:t> enteral </a:t>
            </a:r>
            <a:r>
              <a:rPr lang="tr-TR" sz="1100" dirty="0" err="1"/>
              <a:t>önutrition</a:t>
            </a:r>
            <a:r>
              <a:rPr lang="tr-TR" sz="1100" dirty="0"/>
              <a:t> in </a:t>
            </a:r>
            <a:r>
              <a:rPr lang="tr-TR" sz="1100" dirty="0" err="1"/>
              <a:t>critically</a:t>
            </a:r>
            <a:r>
              <a:rPr lang="tr-TR" sz="1100" dirty="0"/>
              <a:t> </a:t>
            </a:r>
            <a:r>
              <a:rPr lang="tr-TR" sz="1100" dirty="0" err="1"/>
              <a:t>ill</a:t>
            </a:r>
            <a:r>
              <a:rPr lang="tr-TR" sz="1100" dirty="0"/>
              <a:t> </a:t>
            </a:r>
            <a:r>
              <a:rPr lang="tr-TR" sz="1100" dirty="0" err="1"/>
              <a:t>patients</a:t>
            </a:r>
            <a:r>
              <a:rPr lang="tr-TR" sz="1100" dirty="0"/>
              <a:t>: ESICM </a:t>
            </a:r>
            <a:r>
              <a:rPr lang="tr-TR" sz="1100" dirty="0" err="1"/>
              <a:t>clinical</a:t>
            </a:r>
            <a:r>
              <a:rPr lang="tr-TR" sz="1100" dirty="0"/>
              <a:t> </a:t>
            </a:r>
            <a:r>
              <a:rPr lang="tr-TR" sz="1100" dirty="0" err="1"/>
              <a:t>prac</a:t>
            </a:r>
            <a:r>
              <a:rPr lang="tr-TR" sz="1100" dirty="0"/>
              <a:t>- tice </a:t>
            </a:r>
            <a:r>
              <a:rPr lang="tr-TR" sz="1100" dirty="0" err="1"/>
              <a:t>guidelines</a:t>
            </a:r>
            <a:r>
              <a:rPr lang="tr-TR" sz="1100" dirty="0"/>
              <a:t>. </a:t>
            </a:r>
            <a:r>
              <a:rPr lang="tr-TR" sz="1100" i="1" dirty="0" err="1"/>
              <a:t>Intensive</a:t>
            </a:r>
            <a:r>
              <a:rPr lang="tr-TR" sz="1100" i="1" dirty="0"/>
              <a:t> </a:t>
            </a:r>
            <a:r>
              <a:rPr lang="tr-TR" sz="1100" i="1" dirty="0" err="1"/>
              <a:t>Care</a:t>
            </a:r>
            <a:r>
              <a:rPr lang="tr-TR" sz="1100" i="1" dirty="0"/>
              <a:t> </a:t>
            </a:r>
            <a:r>
              <a:rPr lang="tr-TR" sz="1100" i="1" dirty="0" err="1"/>
              <a:t>Med</a:t>
            </a:r>
            <a:r>
              <a:rPr lang="tr-TR" sz="1100" dirty="0"/>
              <a:t>. ;43(3):380-398. </a:t>
            </a:r>
          </a:p>
          <a:p>
            <a:pPr algn="just"/>
            <a:r>
              <a:rPr lang="tr-TR" sz="1100" dirty="0" err="1"/>
              <a:t>Bischoff</a:t>
            </a:r>
            <a:r>
              <a:rPr lang="tr-TR" sz="1100" dirty="0"/>
              <a:t> SC, et al. ( (2020) ESPEN </a:t>
            </a:r>
            <a:r>
              <a:rPr lang="tr-TR" sz="1100" dirty="0" err="1"/>
              <a:t>guideline</a:t>
            </a:r>
            <a:r>
              <a:rPr lang="tr-TR" sz="1100" dirty="0"/>
              <a:t> on </a:t>
            </a:r>
            <a:r>
              <a:rPr lang="tr-TR" sz="1100" dirty="0" err="1"/>
              <a:t>home</a:t>
            </a:r>
            <a:r>
              <a:rPr lang="tr-TR" sz="1100" dirty="0"/>
              <a:t> enteral </a:t>
            </a:r>
            <a:r>
              <a:rPr lang="tr-TR" sz="1100" dirty="0" err="1"/>
              <a:t>nutrition</a:t>
            </a:r>
            <a:r>
              <a:rPr lang="tr-TR" sz="1100" dirty="0"/>
              <a:t>. </a:t>
            </a:r>
            <a:r>
              <a:rPr lang="tr-TR" sz="1100" i="1" dirty="0" err="1"/>
              <a:t>Clin</a:t>
            </a:r>
            <a:r>
              <a:rPr lang="tr-TR" sz="1100" i="1" dirty="0"/>
              <a:t> </a:t>
            </a:r>
            <a:r>
              <a:rPr lang="tr-TR" sz="1100" i="1" dirty="0" err="1"/>
              <a:t>Nutr</a:t>
            </a:r>
            <a:r>
              <a:rPr lang="tr-TR" sz="1100" dirty="0"/>
              <a:t>. ;39(1):5-22</a:t>
            </a:r>
          </a:p>
          <a:p>
            <a:pPr algn="just"/>
            <a:r>
              <a:rPr lang="tr-TR" sz="1100" dirty="0" err="1"/>
              <a:t>Tadlock</a:t>
            </a:r>
            <a:r>
              <a:rPr lang="tr-TR" sz="1100" dirty="0"/>
              <a:t> MD, ,et al (2018). </a:t>
            </a:r>
            <a:r>
              <a:rPr lang="tr-TR" sz="1100" dirty="0" err="1"/>
              <a:t>Nutritional</a:t>
            </a:r>
            <a:r>
              <a:rPr lang="tr-TR" sz="1100" dirty="0"/>
              <a:t> </a:t>
            </a:r>
            <a:r>
              <a:rPr lang="tr-TR" sz="1100" dirty="0" err="1"/>
              <a:t>support</a:t>
            </a:r>
            <a:r>
              <a:rPr lang="tr-TR" sz="1100" dirty="0"/>
              <a:t> </a:t>
            </a:r>
            <a:r>
              <a:rPr lang="tr-TR" sz="1100" dirty="0" err="1"/>
              <a:t>using</a:t>
            </a:r>
            <a:r>
              <a:rPr lang="tr-TR" sz="1100" dirty="0"/>
              <a:t> enteral </a:t>
            </a:r>
            <a:r>
              <a:rPr lang="tr-TR" sz="1100" dirty="0" err="1"/>
              <a:t>and</a:t>
            </a:r>
            <a:r>
              <a:rPr lang="tr-TR" sz="1100" dirty="0"/>
              <a:t> </a:t>
            </a:r>
            <a:r>
              <a:rPr lang="tr-TR" sz="1100" dirty="0" err="1"/>
              <a:t>parenteral</a:t>
            </a:r>
            <a:r>
              <a:rPr lang="tr-TR" sz="1100" dirty="0"/>
              <a:t> </a:t>
            </a:r>
            <a:r>
              <a:rPr lang="tr-TR" sz="1100" dirty="0" err="1"/>
              <a:t>methods</a:t>
            </a:r>
            <a:r>
              <a:rPr lang="tr-TR" sz="1100" dirty="0"/>
              <a:t>. </a:t>
            </a:r>
            <a:r>
              <a:rPr lang="tr-TR" sz="1100" i="1" dirty="0"/>
              <a:t>Mil </a:t>
            </a:r>
            <a:r>
              <a:rPr lang="tr-TR" sz="1100" i="1" dirty="0" err="1"/>
              <a:t>Med</a:t>
            </a:r>
            <a:r>
              <a:rPr lang="tr-TR" sz="1100" dirty="0"/>
              <a:t>. 183(suppl_2):153-160. </a:t>
            </a:r>
          </a:p>
          <a:p>
            <a:pPr algn="just"/>
            <a:r>
              <a:rPr lang="tr-TR" sz="1100" dirty="0" err="1"/>
              <a:t>National</a:t>
            </a:r>
            <a:r>
              <a:rPr lang="tr-TR" sz="1100" dirty="0"/>
              <a:t> </a:t>
            </a:r>
            <a:r>
              <a:rPr lang="tr-TR" sz="1100" dirty="0" err="1"/>
              <a:t>Institute</a:t>
            </a:r>
            <a:r>
              <a:rPr lang="tr-TR" sz="1100" dirty="0"/>
              <a:t> </a:t>
            </a:r>
            <a:r>
              <a:rPr lang="tr-TR" sz="1100" dirty="0" err="1"/>
              <a:t>for</a:t>
            </a:r>
            <a:r>
              <a:rPr lang="tr-TR" sz="1100" dirty="0"/>
              <a:t> </a:t>
            </a:r>
            <a:r>
              <a:rPr lang="tr-TR" sz="1100" dirty="0" err="1"/>
              <a:t>Health</a:t>
            </a:r>
            <a:r>
              <a:rPr lang="tr-TR" sz="1100" dirty="0"/>
              <a:t> </a:t>
            </a:r>
            <a:r>
              <a:rPr lang="tr-TR" sz="1100" dirty="0" err="1"/>
              <a:t>and</a:t>
            </a:r>
            <a:r>
              <a:rPr lang="tr-TR" sz="1100" dirty="0"/>
              <a:t> </a:t>
            </a:r>
            <a:r>
              <a:rPr lang="tr-TR" sz="1100" dirty="0" err="1"/>
              <a:t>Care</a:t>
            </a:r>
            <a:r>
              <a:rPr lang="tr-TR" sz="1100" dirty="0"/>
              <a:t> </a:t>
            </a:r>
            <a:r>
              <a:rPr lang="tr-TR" sz="1100" dirty="0" err="1"/>
              <a:t>Excellence</a:t>
            </a:r>
            <a:r>
              <a:rPr lang="tr-TR" sz="1100" dirty="0"/>
              <a:t>, NICE. Enteral </a:t>
            </a:r>
            <a:r>
              <a:rPr lang="tr-TR" sz="1100" dirty="0" err="1"/>
              <a:t>tube</a:t>
            </a:r>
            <a:r>
              <a:rPr lang="tr-TR" sz="1100" dirty="0"/>
              <a:t> feding. </a:t>
            </a:r>
            <a:r>
              <a:rPr lang="tr-TR" sz="1100" dirty="0" err="1"/>
              <a:t>Available</a:t>
            </a:r>
            <a:r>
              <a:rPr lang="tr-TR" sz="1100" dirty="0"/>
              <a:t> at: http://</a:t>
            </a:r>
            <a:r>
              <a:rPr lang="tr-TR" sz="1100" dirty="0" err="1"/>
              <a:t>pathways.nice.org</a:t>
            </a:r>
            <a:r>
              <a:rPr lang="tr-TR" sz="1100" dirty="0"/>
              <a:t> </a:t>
            </a:r>
          </a:p>
          <a:p>
            <a:pPr algn="just"/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16598026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23F18E8F-E0DF-4748-8772-D8F9A7805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Tüp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yerinin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doğrulanması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7CEA4DCD-7F22-2E4C-95E5-7536972B93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tr-TR" dirty="0"/>
              <a:t>Enteral beslenme tüplerinin </a:t>
            </a:r>
            <a:r>
              <a:rPr lang="tr-TR" b="1" u="sng" dirty="0"/>
              <a:t>yanlış</a:t>
            </a:r>
            <a:r>
              <a:rPr lang="tr-TR" dirty="0"/>
              <a:t> yerleştirilmesi;</a:t>
            </a:r>
          </a:p>
          <a:p>
            <a:endParaRPr lang="tr-TR" dirty="0"/>
          </a:p>
          <a:p>
            <a:endParaRPr lang="tr-TR" dirty="0"/>
          </a:p>
          <a:p>
            <a:endParaRPr lang="tr-TR" dirty="0"/>
          </a:p>
        </p:txBody>
      </p:sp>
      <p:cxnSp>
        <p:nvCxnSpPr>
          <p:cNvPr id="6" name="Dirsek Bağlayıcısı 5">
            <a:extLst>
              <a:ext uri="{FF2B5EF4-FFF2-40B4-BE49-F238E27FC236}">
                <a16:creationId xmlns:a16="http://schemas.microsoft.com/office/drawing/2014/main" id="{C0BA38B2-8760-2C44-86A3-E04CAC87D048}"/>
              </a:ext>
            </a:extLst>
          </p:cNvPr>
          <p:cNvCxnSpPr>
            <a:cxnSpLocks/>
          </p:cNvCxnSpPr>
          <p:nvPr/>
        </p:nvCxnSpPr>
        <p:spPr>
          <a:xfrm rot="16200000" flipH="1">
            <a:off x="4844257" y="3036094"/>
            <a:ext cx="2503487" cy="1333500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Yuvarlatılmış Dikdörtgen 6">
            <a:extLst>
              <a:ext uri="{FF2B5EF4-FFF2-40B4-BE49-F238E27FC236}">
                <a16:creationId xmlns:a16="http://schemas.microsoft.com/office/drawing/2014/main" id="{67143CC4-AC6A-AB43-B93D-836DAAAD590B}"/>
              </a:ext>
            </a:extLst>
          </p:cNvPr>
          <p:cNvSpPr/>
          <p:nvPr/>
        </p:nvSpPr>
        <p:spPr>
          <a:xfrm>
            <a:off x="6896100" y="2946400"/>
            <a:ext cx="2578100" cy="3683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dirty="0" err="1"/>
              <a:t>pnömoni</a:t>
            </a:r>
            <a:endParaRPr lang="en-US" dirty="0"/>
          </a:p>
        </p:txBody>
      </p:sp>
      <p:sp>
        <p:nvSpPr>
          <p:cNvPr id="8" name="Yuvarlatılmış Dikdörtgen 7">
            <a:extLst>
              <a:ext uri="{FF2B5EF4-FFF2-40B4-BE49-F238E27FC236}">
                <a16:creationId xmlns:a16="http://schemas.microsoft.com/office/drawing/2014/main" id="{950D5AE1-67AF-3A44-A3A0-E7380448FFB2}"/>
              </a:ext>
            </a:extLst>
          </p:cNvPr>
          <p:cNvSpPr/>
          <p:nvPr/>
        </p:nvSpPr>
        <p:spPr>
          <a:xfrm>
            <a:off x="6896100" y="3468687"/>
            <a:ext cx="2578100" cy="3683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dirty="0" err="1"/>
              <a:t>pnömotoraks</a:t>
            </a:r>
            <a:endParaRPr lang="en-US" dirty="0"/>
          </a:p>
        </p:txBody>
      </p:sp>
      <p:sp>
        <p:nvSpPr>
          <p:cNvPr id="9" name="Yuvarlatılmış Dikdörtgen 8">
            <a:extLst>
              <a:ext uri="{FF2B5EF4-FFF2-40B4-BE49-F238E27FC236}">
                <a16:creationId xmlns:a16="http://schemas.microsoft.com/office/drawing/2014/main" id="{8FBFA619-A81B-DC4B-94E4-D672B7D9B8C7}"/>
              </a:ext>
            </a:extLst>
          </p:cNvPr>
          <p:cNvSpPr/>
          <p:nvPr/>
        </p:nvSpPr>
        <p:spPr>
          <a:xfrm>
            <a:off x="6896100" y="4060825"/>
            <a:ext cx="2578100" cy="3683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dirty="0" err="1"/>
              <a:t>hemotoraks</a:t>
            </a:r>
            <a:endParaRPr lang="en-US" dirty="0"/>
          </a:p>
        </p:txBody>
      </p:sp>
      <p:sp>
        <p:nvSpPr>
          <p:cNvPr id="10" name="Yuvarlatılmış Dikdörtgen 9">
            <a:extLst>
              <a:ext uri="{FF2B5EF4-FFF2-40B4-BE49-F238E27FC236}">
                <a16:creationId xmlns:a16="http://schemas.microsoft.com/office/drawing/2014/main" id="{2E0D513C-FEB4-2F4C-B340-C935B236E225}"/>
              </a:ext>
            </a:extLst>
          </p:cNvPr>
          <p:cNvSpPr/>
          <p:nvPr/>
        </p:nvSpPr>
        <p:spPr>
          <a:xfrm>
            <a:off x="6896100" y="4567237"/>
            <a:ext cx="2578100" cy="3683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tr-TR" dirty="0"/>
          </a:p>
          <a:p>
            <a:pPr algn="ctr"/>
            <a:r>
              <a:rPr lang="tr-TR" dirty="0" err="1"/>
              <a:t>özofagus</a:t>
            </a:r>
            <a:r>
              <a:rPr lang="tr-TR" dirty="0"/>
              <a:t> </a:t>
            </a:r>
            <a:r>
              <a:rPr lang="tr-TR" dirty="0" err="1"/>
              <a:t>perforasyonu</a:t>
            </a:r>
            <a:endParaRPr lang="tr-TR" dirty="0"/>
          </a:p>
          <a:p>
            <a:pPr algn="ctr"/>
            <a:endParaRPr lang="en-US" dirty="0"/>
          </a:p>
        </p:txBody>
      </p:sp>
      <p:sp>
        <p:nvSpPr>
          <p:cNvPr id="12" name="Metin kutusu 11">
            <a:extLst>
              <a:ext uri="{FF2B5EF4-FFF2-40B4-BE49-F238E27FC236}">
                <a16:creationId xmlns:a16="http://schemas.microsoft.com/office/drawing/2014/main" id="{B3842803-53E5-8B48-944B-CFDF73E448F5}"/>
              </a:ext>
            </a:extLst>
          </p:cNvPr>
          <p:cNvSpPr txBox="1"/>
          <p:nvPr/>
        </p:nvSpPr>
        <p:spPr>
          <a:xfrm>
            <a:off x="0" y="6007784"/>
            <a:ext cx="119750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tr-TR" sz="1200" dirty="0" err="1"/>
              <a:t>Tsujimoto</a:t>
            </a:r>
            <a:r>
              <a:rPr lang="tr-TR" sz="1200" dirty="0"/>
              <a:t>, H et al.(2017). </a:t>
            </a:r>
            <a:r>
              <a:rPr lang="tr-TR" sz="1200" dirty="0" err="1"/>
              <a:t>Ultrasonography</a:t>
            </a:r>
            <a:r>
              <a:rPr lang="tr-TR" sz="1200" dirty="0"/>
              <a:t> </a:t>
            </a:r>
            <a:r>
              <a:rPr lang="tr-TR" sz="1200" dirty="0" err="1"/>
              <a:t>for</a:t>
            </a:r>
            <a:r>
              <a:rPr lang="tr-TR" sz="1200" dirty="0"/>
              <a:t> </a:t>
            </a:r>
            <a:r>
              <a:rPr lang="tr-TR" sz="1200" dirty="0" err="1"/>
              <a:t>confirmation</a:t>
            </a:r>
            <a:r>
              <a:rPr lang="tr-TR" sz="1200" dirty="0"/>
              <a:t> of </a:t>
            </a:r>
            <a:r>
              <a:rPr lang="tr-TR" sz="1200" dirty="0" err="1"/>
              <a:t>gastric</a:t>
            </a:r>
            <a:r>
              <a:rPr lang="tr-TR" sz="1200" dirty="0"/>
              <a:t> </a:t>
            </a:r>
            <a:r>
              <a:rPr lang="tr-TR" sz="1200" dirty="0" err="1"/>
              <a:t>tube</a:t>
            </a:r>
            <a:r>
              <a:rPr lang="tr-TR" sz="1200" dirty="0"/>
              <a:t> </a:t>
            </a:r>
            <a:r>
              <a:rPr lang="tr-TR" sz="1200" dirty="0" err="1"/>
              <a:t>placement</a:t>
            </a:r>
            <a:r>
              <a:rPr lang="tr-TR" sz="1200" dirty="0"/>
              <a:t>. </a:t>
            </a:r>
            <a:r>
              <a:rPr lang="tr-TR" sz="1200" dirty="0" err="1"/>
              <a:t>Cochrane</a:t>
            </a:r>
            <a:r>
              <a:rPr lang="tr-TR" sz="1200" dirty="0"/>
              <a:t> Database of </a:t>
            </a:r>
            <a:r>
              <a:rPr lang="tr-TR" sz="1200" dirty="0" err="1"/>
              <a:t>Systematic</a:t>
            </a:r>
            <a:r>
              <a:rPr lang="tr-TR" sz="1200" dirty="0"/>
              <a:t> </a:t>
            </a:r>
            <a:r>
              <a:rPr lang="tr-TR" sz="1200" dirty="0" err="1"/>
              <a:t>Reviews</a:t>
            </a:r>
            <a:r>
              <a:rPr lang="tr-TR" sz="1200" dirty="0"/>
              <a:t>, (4).</a:t>
            </a:r>
          </a:p>
          <a:p>
            <a:pPr lvl="0"/>
            <a:r>
              <a:rPr lang="tr-TR" sz="1200" dirty="0"/>
              <a:t>Taylor, S. J. et al. (2023). </a:t>
            </a:r>
            <a:r>
              <a:rPr lang="tr-TR" sz="1200" dirty="0" err="1"/>
              <a:t>Safety</a:t>
            </a:r>
            <a:r>
              <a:rPr lang="tr-TR" sz="1200" dirty="0"/>
              <a:t> of </a:t>
            </a:r>
            <a:r>
              <a:rPr lang="tr-TR" sz="1200" dirty="0" err="1"/>
              <a:t>blind</a:t>
            </a:r>
            <a:r>
              <a:rPr lang="tr-TR" sz="1200" dirty="0"/>
              <a:t> </a:t>
            </a:r>
            <a:r>
              <a:rPr lang="tr-TR" sz="1200" dirty="0" err="1"/>
              <a:t>versus</a:t>
            </a:r>
            <a:r>
              <a:rPr lang="tr-TR" sz="1200" dirty="0"/>
              <a:t> </a:t>
            </a:r>
            <a:r>
              <a:rPr lang="tr-TR" sz="1200" dirty="0" err="1"/>
              <a:t>guided</a:t>
            </a:r>
            <a:r>
              <a:rPr lang="tr-TR" sz="1200" dirty="0"/>
              <a:t> </a:t>
            </a:r>
            <a:r>
              <a:rPr lang="tr-TR" sz="1200" dirty="0" err="1"/>
              <a:t>feeding</a:t>
            </a:r>
            <a:r>
              <a:rPr lang="tr-TR" sz="1200" dirty="0"/>
              <a:t> </a:t>
            </a:r>
            <a:r>
              <a:rPr lang="tr-TR" sz="1200" dirty="0" err="1"/>
              <a:t>tube</a:t>
            </a:r>
            <a:r>
              <a:rPr lang="tr-TR" sz="1200" dirty="0"/>
              <a:t> </a:t>
            </a:r>
            <a:r>
              <a:rPr lang="tr-TR" sz="1200" dirty="0" err="1"/>
              <a:t>placement</a:t>
            </a:r>
            <a:r>
              <a:rPr lang="tr-TR" sz="1200" dirty="0"/>
              <a:t>: </a:t>
            </a:r>
            <a:r>
              <a:rPr lang="tr-TR" sz="1200" dirty="0" err="1"/>
              <a:t>misplacement</a:t>
            </a:r>
            <a:r>
              <a:rPr lang="tr-TR" sz="1200" dirty="0"/>
              <a:t> </a:t>
            </a:r>
            <a:r>
              <a:rPr lang="tr-TR" sz="1200" dirty="0" err="1"/>
              <a:t>and</a:t>
            </a:r>
            <a:r>
              <a:rPr lang="tr-TR" sz="1200" dirty="0"/>
              <a:t> </a:t>
            </a:r>
            <a:r>
              <a:rPr lang="tr-TR" sz="1200" dirty="0" err="1"/>
              <a:t>pneumothorax</a:t>
            </a:r>
            <a:r>
              <a:rPr lang="tr-TR" sz="1200" dirty="0"/>
              <a:t> risk. </a:t>
            </a:r>
            <a:r>
              <a:rPr lang="tr-TR" sz="1200" dirty="0" err="1"/>
              <a:t>Intensive</a:t>
            </a:r>
            <a:r>
              <a:rPr lang="tr-TR" sz="1200" dirty="0"/>
              <a:t> </a:t>
            </a:r>
            <a:r>
              <a:rPr lang="tr-TR" sz="1200" dirty="0" err="1"/>
              <a:t>and</a:t>
            </a:r>
            <a:r>
              <a:rPr lang="tr-TR" sz="1200" dirty="0"/>
              <a:t> Critical </a:t>
            </a:r>
            <a:r>
              <a:rPr lang="tr-TR" sz="1200" dirty="0" err="1"/>
              <a:t>Care</a:t>
            </a:r>
            <a:r>
              <a:rPr lang="tr-TR" sz="1200" dirty="0"/>
              <a:t> </a:t>
            </a:r>
            <a:r>
              <a:rPr lang="tr-TR" sz="1200" dirty="0" err="1"/>
              <a:t>Nursing</a:t>
            </a:r>
            <a:r>
              <a:rPr lang="tr-TR" sz="1200" dirty="0"/>
              <a:t>, 76, 103387.</a:t>
            </a:r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0717663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8B070C2D-2613-C046-8473-EADB4CCD8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02" y="46037"/>
            <a:ext cx="10515600" cy="1325563"/>
          </a:xfrm>
        </p:spPr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Tüp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yerinin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doğrulanması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5" name="Resim 4">
            <a:extLst>
              <a:ext uri="{FF2B5EF4-FFF2-40B4-BE49-F238E27FC236}">
                <a16:creationId xmlns:a16="http://schemas.microsoft.com/office/drawing/2014/main" id="{D2048FBB-0E3B-F248-9C2B-3B85E58301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702" y="1157405"/>
            <a:ext cx="5092287" cy="2009156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</p:pic>
      <p:pic>
        <p:nvPicPr>
          <p:cNvPr id="9" name="Resim 8">
            <a:extLst>
              <a:ext uri="{FF2B5EF4-FFF2-40B4-BE49-F238E27FC236}">
                <a16:creationId xmlns:a16="http://schemas.microsoft.com/office/drawing/2014/main" id="{2BDDCF7B-AF2A-EC45-9F36-D44ABFD0E8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702" y="2710470"/>
            <a:ext cx="5790119" cy="1567459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</p:pic>
      <p:pic>
        <p:nvPicPr>
          <p:cNvPr id="11" name="Resim 10">
            <a:extLst>
              <a:ext uri="{FF2B5EF4-FFF2-40B4-BE49-F238E27FC236}">
                <a16:creationId xmlns:a16="http://schemas.microsoft.com/office/drawing/2014/main" id="{C9C76E95-09D8-D14C-8F49-F3B8AEAD4B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263535"/>
            <a:ext cx="6136105" cy="1765348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</p:pic>
      <p:sp>
        <p:nvSpPr>
          <p:cNvPr id="12" name="5 Köşeli Yıldız 11">
            <a:extLst>
              <a:ext uri="{FF2B5EF4-FFF2-40B4-BE49-F238E27FC236}">
                <a16:creationId xmlns:a16="http://schemas.microsoft.com/office/drawing/2014/main" id="{667460CC-A913-894E-9707-7E21E8B4409B}"/>
              </a:ext>
            </a:extLst>
          </p:cNvPr>
          <p:cNvSpPr/>
          <p:nvPr/>
        </p:nvSpPr>
        <p:spPr>
          <a:xfrm>
            <a:off x="8495297" y="1209955"/>
            <a:ext cx="1079500" cy="970570"/>
          </a:xfrm>
          <a:prstGeom prst="star5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Metin kutusu 12">
            <a:extLst>
              <a:ext uri="{FF2B5EF4-FFF2-40B4-BE49-F238E27FC236}">
                <a16:creationId xmlns:a16="http://schemas.microsoft.com/office/drawing/2014/main" id="{84B78A55-913A-6941-BE7D-A01893323D97}"/>
              </a:ext>
            </a:extLst>
          </p:cNvPr>
          <p:cNvSpPr txBox="1"/>
          <p:nvPr/>
        </p:nvSpPr>
        <p:spPr>
          <a:xfrm>
            <a:off x="7778750" y="2211878"/>
            <a:ext cx="2806700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tr-TR" b="1" dirty="0"/>
              <a:t>Direkt </a:t>
            </a:r>
            <a:r>
              <a:rPr lang="tr-TR" b="1" dirty="0" err="1"/>
              <a:t>grafiler</a:t>
            </a:r>
            <a:r>
              <a:rPr lang="tr-TR" b="1" dirty="0"/>
              <a:t>, tüp yerinin doğrulanmasında önerilen altın standarttır !!!</a:t>
            </a:r>
            <a:endParaRPr lang="en-US" b="1" dirty="0"/>
          </a:p>
        </p:txBody>
      </p:sp>
      <p:sp>
        <p:nvSpPr>
          <p:cNvPr id="14" name="Dikdörtgen 13">
            <a:extLst>
              <a:ext uri="{FF2B5EF4-FFF2-40B4-BE49-F238E27FC236}">
                <a16:creationId xmlns:a16="http://schemas.microsoft.com/office/drawing/2014/main" id="{AAC2044D-01E9-8849-A287-6C672F8F5CE4}"/>
              </a:ext>
            </a:extLst>
          </p:cNvPr>
          <p:cNvSpPr/>
          <p:nvPr/>
        </p:nvSpPr>
        <p:spPr>
          <a:xfrm>
            <a:off x="7262807" y="3166561"/>
            <a:ext cx="3917527" cy="286232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Direkt radyografi ile tüp yeri doğrulandıktan sonra, tüpün burundan (</a:t>
            </a:r>
            <a:r>
              <a:rPr lang="tr-TR" dirty="0" err="1">
                <a:solidFill>
                  <a:srgbClr val="000000"/>
                </a:solidFill>
                <a:ea typeface="Times New Roman" panose="02020603050405020304" pitchFamily="18" charset="0"/>
              </a:rPr>
              <a:t>orogastrik</a:t>
            </a:r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 tüpse ağızdan) çıkış noktasının silinmez kalem veya yapışkan bantla işaretlenmesi, tüpün sonradan kaymasını belirlemek için yararlı olabilir.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İşaret yerinin kaydığı veya şüpheli olduğu durumlarda direkt </a:t>
            </a:r>
            <a:r>
              <a:rPr lang="tr-TR" dirty="0" err="1">
                <a:solidFill>
                  <a:srgbClr val="000000"/>
                </a:solidFill>
                <a:ea typeface="Times New Roman" panose="02020603050405020304" pitchFamily="18" charset="0"/>
              </a:rPr>
              <a:t>grafi</a:t>
            </a:r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 tekrarlanmalıdır.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805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B902668B-D6B5-7542-9484-AA1A5B785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0" y="73142"/>
            <a:ext cx="10515600" cy="1325563"/>
          </a:xfrm>
        </p:spPr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Tüp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yerinin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doğrulanması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4" name="Resim 3">
            <a:extLst>
              <a:ext uri="{FF2B5EF4-FFF2-40B4-BE49-F238E27FC236}">
                <a16:creationId xmlns:a16="http://schemas.microsoft.com/office/drawing/2014/main" id="{F35B4939-E61F-3643-851A-1A27038C90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602" y="1398705"/>
            <a:ext cx="5953882" cy="2525595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</p:pic>
      <p:pic>
        <p:nvPicPr>
          <p:cNvPr id="6" name="Resim 5">
            <a:extLst>
              <a:ext uri="{FF2B5EF4-FFF2-40B4-BE49-F238E27FC236}">
                <a16:creationId xmlns:a16="http://schemas.microsoft.com/office/drawing/2014/main" id="{F56342A1-1215-6746-95D1-3F020FB3C92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6066"/>
          <a:stretch/>
        </p:blipFill>
        <p:spPr>
          <a:xfrm>
            <a:off x="326602" y="3719390"/>
            <a:ext cx="5942940" cy="282915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7" name="Metin kutusu 6">
            <a:extLst>
              <a:ext uri="{FF2B5EF4-FFF2-40B4-BE49-F238E27FC236}">
                <a16:creationId xmlns:a16="http://schemas.microsoft.com/office/drawing/2014/main" id="{031A42DD-C9DB-8F4C-8F36-1FBF1FD0C058}"/>
              </a:ext>
            </a:extLst>
          </p:cNvPr>
          <p:cNvSpPr txBox="1"/>
          <p:nvPr/>
        </p:nvSpPr>
        <p:spPr>
          <a:xfrm>
            <a:off x="8216900" y="2926555"/>
            <a:ext cx="3098800" cy="203132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tr-TR" dirty="0"/>
              <a:t>Ultrasonografi tek başına tüp yerini belirlemede güvenilir değildir.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tr-TR" dirty="0"/>
              <a:t>Ancak direkt </a:t>
            </a:r>
            <a:r>
              <a:rPr lang="tr-TR" dirty="0" err="1"/>
              <a:t>grafi</a:t>
            </a:r>
            <a:r>
              <a:rPr lang="tr-TR" dirty="0"/>
              <a:t> yapılmasının mümkün olmadığı hallerde yaralı olabilir. </a:t>
            </a:r>
            <a:endParaRPr lang="en-US" dirty="0"/>
          </a:p>
        </p:txBody>
      </p:sp>
      <p:sp>
        <p:nvSpPr>
          <p:cNvPr id="8" name="5 Köşeli Yıldız 7">
            <a:extLst>
              <a:ext uri="{FF2B5EF4-FFF2-40B4-BE49-F238E27FC236}">
                <a16:creationId xmlns:a16="http://schemas.microsoft.com/office/drawing/2014/main" id="{5C78E765-BC5E-7E4C-8093-446AC057ADC1}"/>
              </a:ext>
            </a:extLst>
          </p:cNvPr>
          <p:cNvSpPr/>
          <p:nvPr/>
        </p:nvSpPr>
        <p:spPr>
          <a:xfrm>
            <a:off x="9112250" y="1823336"/>
            <a:ext cx="1079500" cy="970570"/>
          </a:xfrm>
          <a:prstGeom prst="star5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2440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D84DADCE-9F2C-5248-8D7D-77F2C7A50A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400" y="144462"/>
            <a:ext cx="10515600" cy="1325563"/>
          </a:xfrm>
        </p:spPr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Tüp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yerinin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doğrulanması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graphicFrame>
        <p:nvGraphicFramePr>
          <p:cNvPr id="5" name="İçerik Yer Tutucusu 4">
            <a:extLst>
              <a:ext uri="{FF2B5EF4-FFF2-40B4-BE49-F238E27FC236}">
                <a16:creationId xmlns:a16="http://schemas.microsoft.com/office/drawing/2014/main" id="{43FB1BC3-2911-394D-9F32-C22DD692E2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7955318"/>
              </p:ext>
            </p:extLst>
          </p:nvPr>
        </p:nvGraphicFramePr>
        <p:xfrm>
          <a:off x="685800" y="14700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Metin kutusu 3">
            <a:extLst>
              <a:ext uri="{FF2B5EF4-FFF2-40B4-BE49-F238E27FC236}">
                <a16:creationId xmlns:a16="http://schemas.microsoft.com/office/drawing/2014/main" id="{9FB8A558-3F25-9746-BD54-72110FADADEF}"/>
              </a:ext>
            </a:extLst>
          </p:cNvPr>
          <p:cNvSpPr txBox="1"/>
          <p:nvPr/>
        </p:nvSpPr>
        <p:spPr>
          <a:xfrm>
            <a:off x="425450" y="5957754"/>
            <a:ext cx="110363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sz="1050" dirty="0" err="1"/>
              <a:t>Beghetto</a:t>
            </a:r>
            <a:r>
              <a:rPr lang="tr-TR" sz="1050" dirty="0"/>
              <a:t> MG, et al. (2015) </a:t>
            </a:r>
            <a:r>
              <a:rPr lang="tr-TR" sz="1050" dirty="0" err="1"/>
              <a:t>Feeding</a:t>
            </a:r>
            <a:r>
              <a:rPr lang="tr-TR" sz="1050" dirty="0"/>
              <a:t> </a:t>
            </a:r>
            <a:r>
              <a:rPr lang="tr-TR" sz="1050" dirty="0" err="1"/>
              <a:t>tube</a:t>
            </a:r>
            <a:r>
              <a:rPr lang="tr-TR" sz="1050" dirty="0"/>
              <a:t> </a:t>
            </a:r>
            <a:r>
              <a:rPr lang="tr-TR" sz="1050" dirty="0" err="1"/>
              <a:t>placement</a:t>
            </a:r>
            <a:r>
              <a:rPr lang="tr-TR" sz="1050" dirty="0"/>
              <a:t>: </a:t>
            </a:r>
            <a:r>
              <a:rPr lang="tr-TR" sz="1050" dirty="0" err="1"/>
              <a:t>auscultatory</a:t>
            </a:r>
            <a:r>
              <a:rPr lang="tr-TR" sz="1050" dirty="0"/>
              <a:t> </a:t>
            </a:r>
            <a:r>
              <a:rPr lang="tr-TR" sz="1050" dirty="0" err="1"/>
              <a:t>method</a:t>
            </a:r>
            <a:r>
              <a:rPr lang="tr-TR" sz="1050" dirty="0"/>
              <a:t> </a:t>
            </a:r>
            <a:r>
              <a:rPr lang="tr-TR" sz="1050" dirty="0" err="1"/>
              <a:t>and</a:t>
            </a:r>
            <a:r>
              <a:rPr lang="tr-TR" sz="1050" dirty="0"/>
              <a:t> x-ray </a:t>
            </a:r>
            <a:r>
              <a:rPr lang="tr-TR" sz="1050" dirty="0" err="1"/>
              <a:t>agreement</a:t>
            </a:r>
            <a:r>
              <a:rPr lang="tr-TR" sz="1050" dirty="0"/>
              <a:t>, </a:t>
            </a:r>
            <a:r>
              <a:rPr lang="tr-TR" sz="1050" dirty="0" err="1"/>
              <a:t>Rev</a:t>
            </a:r>
            <a:r>
              <a:rPr lang="tr-TR" sz="1050" dirty="0"/>
              <a:t> </a:t>
            </a:r>
            <a:r>
              <a:rPr lang="tr-TR" sz="1050" dirty="0" err="1"/>
              <a:t>Gaucha</a:t>
            </a:r>
            <a:r>
              <a:rPr lang="tr-TR" sz="1050" dirty="0"/>
              <a:t> </a:t>
            </a:r>
            <a:r>
              <a:rPr lang="tr-TR" sz="1050" dirty="0" err="1"/>
              <a:t>Enferm</a:t>
            </a:r>
            <a:r>
              <a:rPr lang="tr-TR" sz="1050" dirty="0"/>
              <a:t>,  36(4):98-103.</a:t>
            </a:r>
          </a:p>
          <a:p>
            <a:pPr lvl="0"/>
            <a:r>
              <a:rPr lang="tr-TR" sz="1050" dirty="0" err="1"/>
              <a:t>Boeykens</a:t>
            </a:r>
            <a:r>
              <a:rPr lang="tr-TR" sz="1050" dirty="0"/>
              <a:t>, K., et al. (2023). </a:t>
            </a:r>
            <a:r>
              <a:rPr lang="tr-TR" sz="1050" dirty="0" err="1"/>
              <a:t>Nasogastric</a:t>
            </a:r>
            <a:r>
              <a:rPr lang="tr-TR" sz="1050" dirty="0"/>
              <a:t> </a:t>
            </a:r>
            <a:r>
              <a:rPr lang="tr-TR" sz="1050" dirty="0" err="1"/>
              <a:t>tube</a:t>
            </a:r>
            <a:r>
              <a:rPr lang="tr-TR" sz="1050" dirty="0"/>
              <a:t> </a:t>
            </a:r>
            <a:r>
              <a:rPr lang="tr-TR" sz="1050" dirty="0" err="1"/>
              <a:t>insertion</a:t>
            </a:r>
            <a:r>
              <a:rPr lang="tr-TR" sz="1050" dirty="0"/>
              <a:t> </a:t>
            </a:r>
            <a:r>
              <a:rPr lang="tr-TR" sz="1050" dirty="0" err="1"/>
              <a:t>length</a:t>
            </a:r>
            <a:r>
              <a:rPr lang="tr-TR" sz="1050" dirty="0"/>
              <a:t> </a:t>
            </a:r>
            <a:r>
              <a:rPr lang="tr-TR" sz="1050" dirty="0" err="1"/>
              <a:t>measurement</a:t>
            </a:r>
            <a:r>
              <a:rPr lang="tr-TR" sz="1050" dirty="0"/>
              <a:t> </a:t>
            </a:r>
            <a:r>
              <a:rPr lang="tr-TR" sz="1050" dirty="0" err="1"/>
              <a:t>and</a:t>
            </a:r>
            <a:r>
              <a:rPr lang="tr-TR" sz="1050" dirty="0"/>
              <a:t> tip </a:t>
            </a:r>
            <a:r>
              <a:rPr lang="tr-TR" sz="1050" dirty="0" err="1"/>
              <a:t>verification</a:t>
            </a:r>
            <a:r>
              <a:rPr lang="tr-TR" sz="1050" dirty="0"/>
              <a:t> in </a:t>
            </a:r>
            <a:r>
              <a:rPr lang="tr-TR" sz="1050" dirty="0" err="1"/>
              <a:t>adults</a:t>
            </a:r>
            <a:r>
              <a:rPr lang="tr-TR" sz="1050" dirty="0"/>
              <a:t>: a </a:t>
            </a:r>
            <a:r>
              <a:rPr lang="tr-TR" sz="1050" dirty="0" err="1"/>
              <a:t>narrative</a:t>
            </a:r>
            <a:r>
              <a:rPr lang="tr-TR" sz="1050" dirty="0"/>
              <a:t> </a:t>
            </a:r>
            <a:r>
              <a:rPr lang="tr-TR" sz="1050" dirty="0" err="1"/>
              <a:t>review</a:t>
            </a:r>
            <a:r>
              <a:rPr lang="tr-TR" sz="1050" dirty="0"/>
              <a:t>. </a:t>
            </a:r>
            <a:r>
              <a:rPr lang="tr-TR" sz="1050" i="1" dirty="0"/>
              <a:t>Critical </a:t>
            </a:r>
            <a:r>
              <a:rPr lang="tr-TR" sz="1050" i="1" dirty="0" err="1"/>
              <a:t>Care</a:t>
            </a:r>
            <a:r>
              <a:rPr lang="tr-TR" sz="1050" dirty="0"/>
              <a:t>, </a:t>
            </a:r>
            <a:r>
              <a:rPr lang="tr-TR" sz="1050" i="1" dirty="0"/>
              <a:t>27</a:t>
            </a:r>
            <a:r>
              <a:rPr lang="tr-TR" sz="1050" dirty="0"/>
              <a:t>(1), 317.</a:t>
            </a:r>
          </a:p>
          <a:p>
            <a:pPr lvl="0"/>
            <a:r>
              <a:rPr lang="tr-TR" sz="1050" dirty="0" err="1"/>
              <a:t>Boeykens</a:t>
            </a:r>
            <a:r>
              <a:rPr lang="tr-TR" sz="1050" dirty="0"/>
              <a:t>, K . Et al.(2014). </a:t>
            </a:r>
            <a:r>
              <a:rPr lang="tr-TR" sz="1050" dirty="0" err="1"/>
              <a:t>Reliability</a:t>
            </a:r>
            <a:r>
              <a:rPr lang="tr-TR" sz="1050" dirty="0"/>
              <a:t> of </a:t>
            </a:r>
            <a:r>
              <a:rPr lang="tr-TR" sz="1050" dirty="0" err="1"/>
              <a:t>pH</a:t>
            </a:r>
            <a:r>
              <a:rPr lang="tr-TR" sz="1050" dirty="0"/>
              <a:t> </a:t>
            </a:r>
            <a:r>
              <a:rPr lang="tr-TR" sz="1050" dirty="0" err="1"/>
              <a:t>measurement</a:t>
            </a:r>
            <a:r>
              <a:rPr lang="tr-TR" sz="1050" dirty="0"/>
              <a:t> </a:t>
            </a:r>
            <a:r>
              <a:rPr lang="tr-TR" sz="1050" dirty="0" err="1"/>
              <a:t>and</a:t>
            </a:r>
            <a:r>
              <a:rPr lang="tr-TR" sz="1050" dirty="0"/>
              <a:t> </a:t>
            </a:r>
            <a:r>
              <a:rPr lang="tr-TR" sz="1050" dirty="0" err="1"/>
              <a:t>the</a:t>
            </a:r>
            <a:r>
              <a:rPr lang="tr-TR" sz="1050" dirty="0"/>
              <a:t> </a:t>
            </a:r>
            <a:r>
              <a:rPr lang="tr-TR" sz="1050" dirty="0" err="1"/>
              <a:t>auscultatory</a:t>
            </a:r>
            <a:r>
              <a:rPr lang="tr-TR" sz="1050" dirty="0"/>
              <a:t> </a:t>
            </a:r>
            <a:r>
              <a:rPr lang="tr-TR" sz="1050" dirty="0" err="1"/>
              <a:t>method</a:t>
            </a:r>
            <a:r>
              <a:rPr lang="tr-TR" sz="1050" dirty="0"/>
              <a:t> </a:t>
            </a:r>
            <a:r>
              <a:rPr lang="tr-TR" sz="1050" dirty="0" err="1"/>
              <a:t>to</a:t>
            </a:r>
            <a:r>
              <a:rPr lang="tr-TR" sz="1050" dirty="0"/>
              <a:t> </a:t>
            </a:r>
            <a:r>
              <a:rPr lang="tr-TR" sz="1050" dirty="0" err="1"/>
              <a:t>confirm</a:t>
            </a:r>
            <a:r>
              <a:rPr lang="tr-TR" sz="1050" dirty="0"/>
              <a:t> </a:t>
            </a:r>
            <a:r>
              <a:rPr lang="tr-TR" sz="1050" dirty="0" err="1"/>
              <a:t>the</a:t>
            </a:r>
            <a:r>
              <a:rPr lang="tr-TR" sz="1050" dirty="0"/>
              <a:t> </a:t>
            </a:r>
            <a:r>
              <a:rPr lang="tr-TR" sz="1050" dirty="0" err="1"/>
              <a:t>position</a:t>
            </a:r>
            <a:r>
              <a:rPr lang="tr-TR" sz="1050" dirty="0"/>
              <a:t> of a </a:t>
            </a:r>
            <a:r>
              <a:rPr lang="tr-TR" sz="1050" dirty="0" err="1"/>
              <a:t>nasogastric</a:t>
            </a:r>
            <a:r>
              <a:rPr lang="tr-TR" sz="1050" dirty="0"/>
              <a:t> </a:t>
            </a:r>
            <a:r>
              <a:rPr lang="tr-TR" sz="1050" dirty="0" err="1"/>
              <a:t>tube</a:t>
            </a:r>
            <a:r>
              <a:rPr lang="tr-TR" sz="1050" dirty="0"/>
              <a:t>. International Journal of </a:t>
            </a:r>
            <a:r>
              <a:rPr lang="tr-TR" sz="1050" dirty="0" err="1"/>
              <a:t>Nursing</a:t>
            </a:r>
            <a:r>
              <a:rPr lang="tr-TR" sz="1050" dirty="0"/>
              <a:t> </a:t>
            </a:r>
            <a:r>
              <a:rPr lang="tr-TR" sz="1050" dirty="0" err="1"/>
              <a:t>Studies</a:t>
            </a:r>
            <a:r>
              <a:rPr lang="tr-TR" sz="1050" dirty="0"/>
              <a:t>, 51(11), 1427-1433.</a:t>
            </a:r>
          </a:p>
          <a:p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27288374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31229542-0422-6E4F-9FC3-E498C7FD4C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000" y="280837"/>
            <a:ext cx="10515600" cy="1325563"/>
          </a:xfrm>
        </p:spPr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Tüp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yerinin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doğrulanması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</a:p>
        </p:txBody>
      </p:sp>
      <p:graphicFrame>
        <p:nvGraphicFramePr>
          <p:cNvPr id="4" name="İçerik Yer Tutucusu 3">
            <a:extLst>
              <a:ext uri="{FF2B5EF4-FFF2-40B4-BE49-F238E27FC236}">
                <a16:creationId xmlns:a16="http://schemas.microsoft.com/office/drawing/2014/main" id="{915BDEC0-8E96-3341-9048-56153B6A9F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7884430"/>
              </p:ext>
            </p:extLst>
          </p:nvPr>
        </p:nvGraphicFramePr>
        <p:xfrm>
          <a:off x="838200" y="2418063"/>
          <a:ext cx="10515600" cy="210312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45164005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55723234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dirty="0" err="1"/>
                        <a:t>Soru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Öneri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8173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tr-TR" sz="1800" kern="1200" dirty="0">
                          <a:effectLst/>
                        </a:rPr>
                        <a:t>Beslenme tüpü (</a:t>
                      </a:r>
                      <a:r>
                        <a:rPr lang="tr-TR" sz="1800" kern="1200" dirty="0" err="1">
                          <a:effectLst/>
                        </a:rPr>
                        <a:t>nazogastrik</a:t>
                      </a:r>
                      <a:r>
                        <a:rPr lang="tr-TR" sz="1800" kern="1200" dirty="0">
                          <a:effectLst/>
                        </a:rPr>
                        <a:t>/</a:t>
                      </a:r>
                      <a:r>
                        <a:rPr lang="tr-TR" sz="1800" kern="1200" dirty="0" err="1">
                          <a:effectLst/>
                        </a:rPr>
                        <a:t>nazoenteral</a:t>
                      </a:r>
                      <a:r>
                        <a:rPr lang="tr-TR" sz="1800" kern="1200" dirty="0">
                          <a:effectLst/>
                        </a:rPr>
                        <a:t>) yerinin doğrulanmasında kullanılabilecek değerlendirme yöntemleri nelerdir?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tr-TR" sz="1800" kern="1200" dirty="0">
                          <a:effectLst/>
                        </a:rPr>
                        <a:t>Beslenme tüpü yerleştirildikten sonra, beslenmeye başlamadan tüpün yeri mutlaka doğrulanmalıdır. </a:t>
                      </a:r>
                    </a:p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tr-TR" sz="1800" kern="1200" dirty="0">
                          <a:effectLst/>
                        </a:rPr>
                        <a:t>Bu konuda en güvenilir yöntem direkt </a:t>
                      </a:r>
                      <a:r>
                        <a:rPr lang="tr-TR" sz="1800" kern="1200" dirty="0" err="1">
                          <a:effectLst/>
                        </a:rPr>
                        <a:t>grafidir</a:t>
                      </a:r>
                      <a:r>
                        <a:rPr lang="tr-TR" sz="1800" kern="1200" dirty="0">
                          <a:effectLst/>
                        </a:rPr>
                        <a:t>. </a:t>
                      </a:r>
                    </a:p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tr-TR" sz="1800" kern="1200" dirty="0">
                          <a:effectLst/>
                        </a:rPr>
                        <a:t>Direkt </a:t>
                      </a:r>
                      <a:r>
                        <a:rPr lang="tr-TR" sz="1800" kern="1200" dirty="0" err="1">
                          <a:effectLst/>
                        </a:rPr>
                        <a:t>grafi</a:t>
                      </a:r>
                      <a:r>
                        <a:rPr lang="tr-TR" sz="1800" kern="1200" dirty="0">
                          <a:effectLst/>
                        </a:rPr>
                        <a:t> yapılamayan durumlarda ultrasonografi kullanılabilir.  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02029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07310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CDD0EDDC-2B62-4B43-B213-F567C3A66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b="1" dirty="0">
                <a:solidFill>
                  <a:srgbClr val="FF0000"/>
                </a:solidFill>
                <a:latin typeface="+mn-lt"/>
              </a:rPr>
              <a:t>Setlerin değişim sıklığı ve ürünlerin asılı kalma süresi;</a:t>
            </a:r>
            <a:endParaRPr lang="en-US" b="1" dirty="0">
              <a:solidFill>
                <a:srgbClr val="FF0000"/>
              </a:solidFill>
              <a:latin typeface="+mn-lt"/>
            </a:endParaRPr>
          </a:p>
        </p:txBody>
      </p:sp>
      <p:graphicFrame>
        <p:nvGraphicFramePr>
          <p:cNvPr id="4" name="İçerik Yer Tutucusu 3">
            <a:extLst>
              <a:ext uri="{FF2B5EF4-FFF2-40B4-BE49-F238E27FC236}">
                <a16:creationId xmlns:a16="http://schemas.microsoft.com/office/drawing/2014/main" id="{861B3BF1-F02F-0B46-BB56-1C5EC322DA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862291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Metin kutusu 4">
            <a:extLst>
              <a:ext uri="{FF2B5EF4-FFF2-40B4-BE49-F238E27FC236}">
                <a16:creationId xmlns:a16="http://schemas.microsoft.com/office/drawing/2014/main" id="{C98465DB-D8AD-C348-BA4A-C28186225E8B}"/>
              </a:ext>
            </a:extLst>
          </p:cNvPr>
          <p:cNvSpPr txBox="1"/>
          <p:nvPr/>
        </p:nvSpPr>
        <p:spPr>
          <a:xfrm>
            <a:off x="0" y="6311900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tr-TR" sz="1200" dirty="0" err="1"/>
              <a:t>Boullata</a:t>
            </a:r>
            <a:r>
              <a:rPr lang="tr-TR" sz="1200" dirty="0"/>
              <a:t> JI, et al. (2017) ASPEN </a:t>
            </a:r>
            <a:r>
              <a:rPr lang="tr-TR" sz="1200" dirty="0" err="1"/>
              <a:t>Safe</a:t>
            </a:r>
            <a:r>
              <a:rPr lang="tr-TR" sz="1200" dirty="0"/>
              <a:t> </a:t>
            </a:r>
            <a:r>
              <a:rPr lang="tr-TR" sz="1200" dirty="0" err="1"/>
              <a:t>Practices</a:t>
            </a:r>
            <a:r>
              <a:rPr lang="tr-TR" sz="1200" dirty="0"/>
              <a:t> </a:t>
            </a:r>
            <a:r>
              <a:rPr lang="tr-TR" sz="1200" dirty="0" err="1"/>
              <a:t>for</a:t>
            </a:r>
            <a:r>
              <a:rPr lang="tr-TR" sz="1200" dirty="0"/>
              <a:t> Enteral </a:t>
            </a:r>
            <a:r>
              <a:rPr lang="tr-TR" sz="1200" dirty="0" err="1"/>
              <a:t>Nutrition</a:t>
            </a:r>
            <a:r>
              <a:rPr lang="tr-TR" sz="1200" dirty="0"/>
              <a:t> </a:t>
            </a:r>
            <a:r>
              <a:rPr lang="tr-TR" sz="1200" dirty="0" err="1"/>
              <a:t>Therapy</a:t>
            </a:r>
            <a:r>
              <a:rPr lang="tr-TR" sz="1200" dirty="0"/>
              <a:t>, Journal of </a:t>
            </a:r>
            <a:r>
              <a:rPr lang="tr-TR" sz="1200" dirty="0" err="1"/>
              <a:t>Parenteral</a:t>
            </a:r>
            <a:r>
              <a:rPr lang="tr-TR" sz="1200" dirty="0"/>
              <a:t> </a:t>
            </a:r>
            <a:r>
              <a:rPr lang="tr-TR" sz="1200" dirty="0" err="1"/>
              <a:t>and</a:t>
            </a:r>
            <a:r>
              <a:rPr lang="tr-TR" sz="1200" dirty="0"/>
              <a:t> Enteral </a:t>
            </a:r>
            <a:r>
              <a:rPr lang="tr-TR" sz="1200" dirty="0" err="1"/>
              <a:t>Nutrition</a:t>
            </a:r>
            <a:r>
              <a:rPr lang="tr-TR" sz="1200" dirty="0"/>
              <a:t>, 2017, 41(1): 15–103.</a:t>
            </a:r>
          </a:p>
          <a:p>
            <a:pPr lvl="0"/>
            <a:r>
              <a:rPr lang="tr-TR" sz="1200" dirty="0" err="1"/>
              <a:t>Howard</a:t>
            </a:r>
            <a:r>
              <a:rPr lang="tr-TR" sz="1200" dirty="0"/>
              <a:t> P, Basics in </a:t>
            </a:r>
            <a:r>
              <a:rPr lang="tr-TR" sz="1200" dirty="0" err="1"/>
              <a:t>clinical</a:t>
            </a:r>
            <a:r>
              <a:rPr lang="tr-TR" sz="1200" dirty="0"/>
              <a:t> </a:t>
            </a:r>
            <a:r>
              <a:rPr lang="tr-TR" sz="1200" dirty="0" err="1"/>
              <a:t>nutrition</a:t>
            </a:r>
            <a:r>
              <a:rPr lang="tr-TR" sz="1200" dirty="0"/>
              <a:t>: Administration of enteral </a:t>
            </a:r>
            <a:r>
              <a:rPr lang="tr-TR" sz="1200" dirty="0" err="1"/>
              <a:t>tube</a:t>
            </a:r>
            <a:r>
              <a:rPr lang="tr-TR" sz="1200" dirty="0"/>
              <a:t> </a:t>
            </a:r>
            <a:r>
              <a:rPr lang="tr-TR" sz="1200" dirty="0" err="1"/>
              <a:t>feeds</a:t>
            </a:r>
            <a:r>
              <a:rPr lang="tr-TR" sz="1200" dirty="0"/>
              <a:t>. </a:t>
            </a:r>
            <a:r>
              <a:rPr lang="tr-TR" sz="1200" dirty="0" err="1"/>
              <a:t>the</a:t>
            </a:r>
            <a:r>
              <a:rPr lang="tr-TR" sz="1200" dirty="0"/>
              <a:t> </a:t>
            </a:r>
            <a:r>
              <a:rPr lang="tr-TR" sz="1200" dirty="0" err="1"/>
              <a:t>European</a:t>
            </a:r>
            <a:r>
              <a:rPr lang="tr-TR" sz="1200" dirty="0"/>
              <a:t> e-Journal of </a:t>
            </a:r>
            <a:r>
              <a:rPr lang="tr-TR" sz="1200" dirty="0" err="1"/>
              <a:t>Clinical</a:t>
            </a:r>
            <a:r>
              <a:rPr lang="tr-TR" sz="1200" dirty="0"/>
              <a:t> </a:t>
            </a:r>
            <a:r>
              <a:rPr lang="tr-TR" sz="1200" dirty="0" err="1"/>
              <a:t>Nutrition</a:t>
            </a:r>
            <a:r>
              <a:rPr lang="tr-TR" sz="1200" dirty="0"/>
              <a:t> </a:t>
            </a:r>
            <a:r>
              <a:rPr lang="tr-TR" sz="1200" dirty="0" err="1"/>
              <a:t>and</a:t>
            </a:r>
            <a:r>
              <a:rPr lang="tr-TR" sz="1200" dirty="0"/>
              <a:t> </a:t>
            </a:r>
            <a:r>
              <a:rPr lang="tr-TR" sz="1200" dirty="0" err="1"/>
              <a:t>Metabolism</a:t>
            </a:r>
            <a:r>
              <a:rPr lang="tr-TR" sz="1200" dirty="0"/>
              <a:t>, 2009,4: 170–171.</a:t>
            </a:r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8461380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6B1EFA6D-5043-BF44-AEE6-6A8FB41B1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b="1" dirty="0">
                <a:solidFill>
                  <a:srgbClr val="FF0000"/>
                </a:solidFill>
                <a:latin typeface="+mn-lt"/>
              </a:rPr>
              <a:t>Setlerin değişim sıklığı ve ürünlerin asılı kalma süresi;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graphicFrame>
        <p:nvGraphicFramePr>
          <p:cNvPr id="4" name="İçerik Yer Tutucusu 3">
            <a:extLst>
              <a:ext uri="{FF2B5EF4-FFF2-40B4-BE49-F238E27FC236}">
                <a16:creationId xmlns:a16="http://schemas.microsoft.com/office/drawing/2014/main" id="{F72FBB5C-D4E8-EB48-B85B-59D541F9BA0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84886085"/>
              </p:ext>
            </p:extLst>
          </p:nvPr>
        </p:nvGraphicFramePr>
        <p:xfrm>
          <a:off x="605443" y="3760368"/>
          <a:ext cx="10515600" cy="265176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45164005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55723234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dirty="0" err="1"/>
                        <a:t>Soru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Öneri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8173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tr-TR" sz="1800" kern="1200" dirty="0">
                          <a:effectLst/>
                        </a:rPr>
                        <a:t>Enteral beslenmede setlerin değişim sıklığı ve ürünlerin asılı kalma süresi ne olmalıdır?</a:t>
                      </a:r>
                      <a:endParaRPr lang="tr-TR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Enteral beslenme setleri 24 saatte bir değiştirilmelidir. 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Asılmaya hazır (</a:t>
                      </a:r>
                      <a:r>
                        <a:rPr lang="tr-TR" sz="1800" kern="1200" dirty="0" err="1">
                          <a:effectLst/>
                        </a:rPr>
                        <a:t>ready-to-hang</a:t>
                      </a:r>
                      <a:r>
                        <a:rPr lang="tr-TR" sz="1800" kern="1200" dirty="0">
                          <a:effectLst/>
                        </a:rPr>
                        <a:t>, RTH) enteral beslenme ürünlerin asılı kalma süresi 24 saati geçmemelidir.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 Bu süre hasta başında beslenme torbasına konulan ürünler için 8 saattir. 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0202971"/>
                  </a:ext>
                </a:extLst>
              </a:tr>
            </a:tbl>
          </a:graphicData>
        </a:graphic>
      </p:graphicFrame>
      <p:pic>
        <p:nvPicPr>
          <p:cNvPr id="5" name="Resim 4">
            <a:extLst>
              <a:ext uri="{FF2B5EF4-FFF2-40B4-BE49-F238E27FC236}">
                <a16:creationId xmlns:a16="http://schemas.microsoft.com/office/drawing/2014/main" id="{080A466A-0C2E-F44B-A723-0812CBB615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931"/>
          <a:stretch/>
        </p:blipFill>
        <p:spPr>
          <a:xfrm>
            <a:off x="349134" y="1690688"/>
            <a:ext cx="6168524" cy="2053222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</p:pic>
      <p:pic>
        <p:nvPicPr>
          <p:cNvPr id="6" name="Resim 5">
            <a:extLst>
              <a:ext uri="{FF2B5EF4-FFF2-40B4-BE49-F238E27FC236}">
                <a16:creationId xmlns:a16="http://schemas.microsoft.com/office/drawing/2014/main" id="{1810D982-EEE4-4A4A-9D11-4B84B38726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6708" y="1707146"/>
            <a:ext cx="5018043" cy="1917470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292069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8F87F940-6B1A-3C4F-AFA5-545C7BC5F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Tüp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tıkanıklığının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önlenmesi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18577466-F9CE-5C45-B6BC-461EB2365F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tr-TR" dirty="0"/>
              <a:t>Tüp tıkanmalarının en önemli </a:t>
            </a:r>
            <a:r>
              <a:rPr lang="tr-TR" u="sng" dirty="0"/>
              <a:t>nedenleri;</a:t>
            </a:r>
          </a:p>
          <a:p>
            <a:endParaRPr lang="tr-TR" dirty="0"/>
          </a:p>
          <a:p>
            <a:endParaRPr lang="tr-TR" dirty="0"/>
          </a:p>
          <a:p>
            <a:endParaRPr lang="tr-TR" dirty="0"/>
          </a:p>
          <a:p>
            <a:endParaRPr lang="en-US" dirty="0"/>
          </a:p>
        </p:txBody>
      </p:sp>
      <p:cxnSp>
        <p:nvCxnSpPr>
          <p:cNvPr id="4" name="Dirsek Bağlayıcısı 3">
            <a:extLst>
              <a:ext uri="{FF2B5EF4-FFF2-40B4-BE49-F238E27FC236}">
                <a16:creationId xmlns:a16="http://schemas.microsoft.com/office/drawing/2014/main" id="{AC52DFCE-F5B4-214D-B667-5652524EE531}"/>
              </a:ext>
            </a:extLst>
          </p:cNvPr>
          <p:cNvCxnSpPr>
            <a:cxnSpLocks/>
          </p:cNvCxnSpPr>
          <p:nvPr/>
        </p:nvCxnSpPr>
        <p:spPr>
          <a:xfrm rot="16200000" flipH="1">
            <a:off x="4969279" y="3162505"/>
            <a:ext cx="2818609" cy="1003299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Yuvarlatılmış Dikdörtgen 5">
            <a:extLst>
              <a:ext uri="{FF2B5EF4-FFF2-40B4-BE49-F238E27FC236}">
                <a16:creationId xmlns:a16="http://schemas.microsoft.com/office/drawing/2014/main" id="{DB866A1A-C274-9446-88D0-50CD0F3768A9}"/>
              </a:ext>
            </a:extLst>
          </p:cNvPr>
          <p:cNvSpPr/>
          <p:nvPr/>
        </p:nvSpPr>
        <p:spPr>
          <a:xfrm>
            <a:off x="7251701" y="2245951"/>
            <a:ext cx="2578100" cy="3683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dirty="0"/>
              <a:t>tüplerin yıkanmaması</a:t>
            </a:r>
            <a:endParaRPr lang="en-US" dirty="0"/>
          </a:p>
        </p:txBody>
      </p:sp>
      <p:sp>
        <p:nvSpPr>
          <p:cNvPr id="7" name="Yuvarlatılmış Dikdörtgen 6">
            <a:extLst>
              <a:ext uri="{FF2B5EF4-FFF2-40B4-BE49-F238E27FC236}">
                <a16:creationId xmlns:a16="http://schemas.microsoft.com/office/drawing/2014/main" id="{B718D4C8-27CC-B245-BBAE-C33D7670CBBA}"/>
              </a:ext>
            </a:extLst>
          </p:cNvPr>
          <p:cNvSpPr/>
          <p:nvPr/>
        </p:nvSpPr>
        <p:spPr>
          <a:xfrm>
            <a:off x="7251701" y="2840658"/>
            <a:ext cx="2578100" cy="56435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sz="1600" dirty="0"/>
              <a:t>ilaçların tüp içinde çökelti oluşturması</a:t>
            </a:r>
            <a:endParaRPr lang="en-US" sz="1600" dirty="0"/>
          </a:p>
        </p:txBody>
      </p:sp>
      <p:sp>
        <p:nvSpPr>
          <p:cNvPr id="8" name="Yuvarlatılmış Dikdörtgen 7">
            <a:extLst>
              <a:ext uri="{FF2B5EF4-FFF2-40B4-BE49-F238E27FC236}">
                <a16:creationId xmlns:a16="http://schemas.microsoft.com/office/drawing/2014/main" id="{AD2DB80D-4C2D-2E4F-9D79-FD281F96B448}"/>
              </a:ext>
            </a:extLst>
          </p:cNvPr>
          <p:cNvSpPr/>
          <p:nvPr/>
        </p:nvSpPr>
        <p:spPr>
          <a:xfrm>
            <a:off x="7251701" y="3544712"/>
            <a:ext cx="2578100" cy="56435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sz="1600" dirty="0"/>
              <a:t>sık </a:t>
            </a:r>
            <a:r>
              <a:rPr lang="tr-TR" sz="1600" dirty="0" err="1"/>
              <a:t>gastrik</a:t>
            </a:r>
            <a:r>
              <a:rPr lang="tr-TR" sz="1600" dirty="0"/>
              <a:t> kalıntı hacim (GKH) bakılması</a:t>
            </a:r>
          </a:p>
        </p:txBody>
      </p:sp>
      <p:sp>
        <p:nvSpPr>
          <p:cNvPr id="10" name="Yuvarlatılmış Dikdörtgen 9">
            <a:extLst>
              <a:ext uri="{FF2B5EF4-FFF2-40B4-BE49-F238E27FC236}">
                <a16:creationId xmlns:a16="http://schemas.microsoft.com/office/drawing/2014/main" id="{00301E75-DB35-F044-94CC-9114E9D27C01}"/>
              </a:ext>
            </a:extLst>
          </p:cNvPr>
          <p:cNvSpPr/>
          <p:nvPr/>
        </p:nvSpPr>
        <p:spPr>
          <a:xfrm>
            <a:off x="7251701" y="4221006"/>
            <a:ext cx="2578100" cy="3683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dirty="0"/>
              <a:t>tüpün yapısal özellikleri </a:t>
            </a:r>
            <a:endParaRPr lang="en-US" dirty="0"/>
          </a:p>
        </p:txBody>
      </p:sp>
      <p:sp>
        <p:nvSpPr>
          <p:cNvPr id="12" name="Yuvarlatılmış Dikdörtgen 11">
            <a:extLst>
              <a:ext uri="{FF2B5EF4-FFF2-40B4-BE49-F238E27FC236}">
                <a16:creationId xmlns:a16="http://schemas.microsoft.com/office/drawing/2014/main" id="{B71230CD-7209-0E45-A2FB-072CDA31E7FA}"/>
              </a:ext>
            </a:extLst>
          </p:cNvPr>
          <p:cNvSpPr/>
          <p:nvPr/>
        </p:nvSpPr>
        <p:spPr>
          <a:xfrm>
            <a:off x="7251701" y="4695664"/>
            <a:ext cx="2578100" cy="44827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sz="1600" dirty="0"/>
              <a:t>tüpün </a:t>
            </a:r>
            <a:r>
              <a:rPr lang="tr-TR" sz="1600" dirty="0" err="1"/>
              <a:t>distal</a:t>
            </a:r>
            <a:r>
              <a:rPr lang="tr-TR" sz="1600" dirty="0"/>
              <a:t> ucunun konumu </a:t>
            </a:r>
            <a:endParaRPr lang="en-US" sz="1600" dirty="0"/>
          </a:p>
        </p:txBody>
      </p:sp>
      <p:sp>
        <p:nvSpPr>
          <p:cNvPr id="14" name="Yuvarlatılmış Dikdörtgen 13">
            <a:extLst>
              <a:ext uri="{FF2B5EF4-FFF2-40B4-BE49-F238E27FC236}">
                <a16:creationId xmlns:a16="http://schemas.microsoft.com/office/drawing/2014/main" id="{17566CEA-B9DE-964E-8C62-6DA34B475713}"/>
              </a:ext>
            </a:extLst>
          </p:cNvPr>
          <p:cNvSpPr/>
          <p:nvPr/>
        </p:nvSpPr>
        <p:spPr>
          <a:xfrm>
            <a:off x="7251701" y="5268295"/>
            <a:ext cx="2578100" cy="442119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sz="1600" dirty="0"/>
              <a:t>yüksek </a:t>
            </a:r>
            <a:r>
              <a:rPr lang="tr-TR" sz="1600" dirty="0" err="1"/>
              <a:t>viskoziteli</a:t>
            </a:r>
            <a:r>
              <a:rPr lang="tr-TR" sz="1600" dirty="0"/>
              <a:t> enteral formüller </a:t>
            </a:r>
          </a:p>
        </p:txBody>
      </p:sp>
      <p:sp>
        <p:nvSpPr>
          <p:cNvPr id="15" name="Metin kutusu 14">
            <a:extLst>
              <a:ext uri="{FF2B5EF4-FFF2-40B4-BE49-F238E27FC236}">
                <a16:creationId xmlns:a16="http://schemas.microsoft.com/office/drawing/2014/main" id="{162C7893-6E53-8D45-8D53-623524814AFF}"/>
              </a:ext>
            </a:extLst>
          </p:cNvPr>
          <p:cNvSpPr txBox="1"/>
          <p:nvPr/>
        </p:nvSpPr>
        <p:spPr>
          <a:xfrm>
            <a:off x="0" y="5908166"/>
            <a:ext cx="108053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tr-TR" sz="1200" dirty="0" err="1"/>
              <a:t>DeLegge</a:t>
            </a:r>
            <a:r>
              <a:rPr lang="tr-TR" sz="1200" dirty="0"/>
              <a:t> MH, et al. (2020) </a:t>
            </a:r>
            <a:r>
              <a:rPr lang="tr-TR" sz="1200" dirty="0" err="1"/>
              <a:t>Gastrostomy</a:t>
            </a:r>
            <a:r>
              <a:rPr lang="tr-TR" sz="1200" dirty="0"/>
              <a:t> </a:t>
            </a:r>
            <a:r>
              <a:rPr lang="tr-TR" sz="1200" dirty="0" err="1"/>
              <a:t>tubes</a:t>
            </a:r>
            <a:r>
              <a:rPr lang="tr-TR" sz="1200" dirty="0"/>
              <a:t>: </a:t>
            </a:r>
            <a:r>
              <a:rPr lang="tr-TR" sz="1200" dirty="0" err="1"/>
              <a:t>Placement</a:t>
            </a:r>
            <a:r>
              <a:rPr lang="tr-TR" sz="1200" dirty="0"/>
              <a:t> </a:t>
            </a:r>
            <a:r>
              <a:rPr lang="tr-TR" sz="1200" dirty="0" err="1"/>
              <a:t>and</a:t>
            </a:r>
            <a:r>
              <a:rPr lang="tr-TR" sz="1200" dirty="0"/>
              <a:t> </a:t>
            </a:r>
            <a:r>
              <a:rPr lang="tr-TR" sz="1200" dirty="0" err="1"/>
              <a:t>routine</a:t>
            </a:r>
            <a:r>
              <a:rPr lang="tr-TR" sz="1200" dirty="0"/>
              <a:t> </a:t>
            </a:r>
            <a:r>
              <a:rPr lang="tr-TR" sz="1200" dirty="0" err="1"/>
              <a:t>care</a:t>
            </a:r>
            <a:r>
              <a:rPr lang="tr-TR" sz="1200" dirty="0"/>
              <a:t>. </a:t>
            </a:r>
            <a:r>
              <a:rPr lang="tr-TR" sz="1200" dirty="0" err="1"/>
              <a:t>Up</a:t>
            </a:r>
            <a:r>
              <a:rPr lang="tr-TR" sz="1200" dirty="0"/>
              <a:t> </a:t>
            </a:r>
            <a:r>
              <a:rPr lang="tr-TR" sz="1200" dirty="0" err="1"/>
              <a:t>to</a:t>
            </a:r>
            <a:r>
              <a:rPr lang="tr-TR" sz="1200" dirty="0"/>
              <a:t> </a:t>
            </a:r>
            <a:r>
              <a:rPr lang="tr-TR" sz="1200" dirty="0" err="1"/>
              <a:t>Date</a:t>
            </a:r>
            <a:r>
              <a:rPr lang="tr-TR" sz="1200" dirty="0"/>
              <a:t>; </a:t>
            </a:r>
          </a:p>
          <a:p>
            <a:pPr algn="just"/>
            <a:r>
              <a:rPr lang="tr-TR" sz="1200" dirty="0" err="1"/>
              <a:t>Casas-Augustench</a:t>
            </a:r>
            <a:r>
              <a:rPr lang="tr-TR" sz="1200" dirty="0"/>
              <a:t>, </a:t>
            </a:r>
            <a:r>
              <a:rPr lang="tr-TR" sz="1200" dirty="0" err="1"/>
              <a:t>P.,et</a:t>
            </a:r>
            <a:r>
              <a:rPr lang="tr-TR" sz="1200" dirty="0"/>
              <a:t> al . (2009). </a:t>
            </a:r>
            <a:r>
              <a:rPr lang="tr-TR" sz="1200" dirty="0" err="1"/>
              <a:t>Viscosity</a:t>
            </a:r>
            <a:r>
              <a:rPr lang="tr-TR" sz="1200" dirty="0"/>
              <a:t> </a:t>
            </a:r>
            <a:r>
              <a:rPr lang="tr-TR" sz="1200" dirty="0" err="1"/>
              <a:t>and</a:t>
            </a:r>
            <a:r>
              <a:rPr lang="tr-TR" sz="1200" dirty="0"/>
              <a:t> </a:t>
            </a:r>
            <a:r>
              <a:rPr lang="tr-TR" sz="1200" dirty="0" err="1"/>
              <a:t>flow</a:t>
            </a:r>
            <a:r>
              <a:rPr lang="tr-TR" sz="1200" dirty="0"/>
              <a:t>-rate of </a:t>
            </a:r>
            <a:r>
              <a:rPr lang="tr-TR" sz="1200" dirty="0" err="1"/>
              <a:t>three</a:t>
            </a:r>
            <a:r>
              <a:rPr lang="tr-TR" sz="1200" dirty="0"/>
              <a:t> </a:t>
            </a:r>
            <a:r>
              <a:rPr lang="tr-TR" sz="1200" dirty="0" err="1"/>
              <a:t>high-energy</a:t>
            </a:r>
            <a:r>
              <a:rPr lang="tr-TR" sz="1200" dirty="0"/>
              <a:t>, </a:t>
            </a:r>
            <a:r>
              <a:rPr lang="tr-TR" sz="1200" dirty="0" err="1"/>
              <a:t>high-fibre</a:t>
            </a:r>
            <a:r>
              <a:rPr lang="tr-TR" sz="1200" dirty="0"/>
              <a:t> enteral </a:t>
            </a:r>
            <a:r>
              <a:rPr lang="tr-TR" sz="1200" dirty="0" err="1"/>
              <a:t>nutrition</a:t>
            </a:r>
            <a:r>
              <a:rPr lang="tr-TR" sz="1200" dirty="0"/>
              <a:t> </a:t>
            </a:r>
            <a:r>
              <a:rPr lang="tr-TR" sz="1200" dirty="0" err="1"/>
              <a:t>formulas</a:t>
            </a:r>
            <a:r>
              <a:rPr lang="tr-TR" sz="1200" dirty="0"/>
              <a:t>. </a:t>
            </a:r>
            <a:r>
              <a:rPr lang="tr-TR" sz="1200" dirty="0" err="1"/>
              <a:t>Nutrición</a:t>
            </a:r>
            <a:r>
              <a:rPr lang="tr-TR" sz="1200" dirty="0"/>
              <a:t> </a:t>
            </a:r>
            <a:r>
              <a:rPr lang="tr-TR" sz="1200" dirty="0" err="1"/>
              <a:t>Hospitalaria</a:t>
            </a:r>
            <a:r>
              <a:rPr lang="tr-TR" sz="1200" dirty="0"/>
              <a:t>, 24(4), 492-497.</a:t>
            </a:r>
          </a:p>
          <a:p>
            <a:pPr algn="just"/>
            <a:r>
              <a:rPr lang="tr-TR" sz="1200" dirty="0" err="1"/>
              <a:t>Bischoff</a:t>
            </a:r>
            <a:r>
              <a:rPr lang="tr-TR" sz="1200" dirty="0"/>
              <a:t> SC, et al.(2022)  ESPEN </a:t>
            </a:r>
            <a:r>
              <a:rPr lang="tr-TR" sz="1200" dirty="0" err="1"/>
              <a:t>practical</a:t>
            </a:r>
            <a:r>
              <a:rPr lang="tr-TR" sz="1200" dirty="0"/>
              <a:t> </a:t>
            </a:r>
            <a:r>
              <a:rPr lang="tr-TR" sz="1200" dirty="0" err="1"/>
              <a:t>guideline</a:t>
            </a:r>
            <a:r>
              <a:rPr lang="tr-TR" sz="1200" dirty="0"/>
              <a:t>: Home enteral </a:t>
            </a:r>
            <a:r>
              <a:rPr lang="tr-TR" sz="1200" dirty="0" err="1"/>
              <a:t>nutrition</a:t>
            </a:r>
            <a:r>
              <a:rPr lang="tr-TR" sz="1200" dirty="0"/>
              <a:t>. </a:t>
            </a:r>
            <a:r>
              <a:rPr lang="tr-TR" sz="1200" i="1" dirty="0" err="1"/>
              <a:t>Clinical</a:t>
            </a:r>
            <a:r>
              <a:rPr lang="tr-TR" sz="1200" i="1" dirty="0"/>
              <a:t> </a:t>
            </a:r>
            <a:r>
              <a:rPr lang="tr-TR" sz="1200" i="1" dirty="0" err="1"/>
              <a:t>nutrition</a:t>
            </a:r>
            <a:r>
              <a:rPr lang="tr-TR" sz="1200" dirty="0"/>
              <a:t>, </a:t>
            </a:r>
            <a:r>
              <a:rPr lang="tr-TR" sz="1200" i="1" dirty="0"/>
              <a:t>41</a:t>
            </a:r>
            <a:r>
              <a:rPr lang="tr-TR" sz="1200" dirty="0"/>
              <a:t>(2), 468-488.</a:t>
            </a:r>
          </a:p>
          <a:p>
            <a:pPr algn="just"/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4898778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FD90AA2C-8C80-B646-86FF-BDF76B475C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Tüp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tıkanıklığının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önlenmesi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5" name="Resim 4">
            <a:extLst>
              <a:ext uri="{FF2B5EF4-FFF2-40B4-BE49-F238E27FC236}">
                <a16:creationId xmlns:a16="http://schemas.microsoft.com/office/drawing/2014/main" id="{EC59C2D7-B3DF-354C-A4AC-E2E668BA3C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437" y="2010326"/>
            <a:ext cx="5680591" cy="1794376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</p:pic>
      <p:pic>
        <p:nvPicPr>
          <p:cNvPr id="7" name="Resim 6">
            <a:extLst>
              <a:ext uri="{FF2B5EF4-FFF2-40B4-BE49-F238E27FC236}">
                <a16:creationId xmlns:a16="http://schemas.microsoft.com/office/drawing/2014/main" id="{AC2E8D4B-D121-5943-A745-DA32B8A99B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301" t="15638" r="4825" b="5495"/>
          <a:stretch/>
        </p:blipFill>
        <p:spPr>
          <a:xfrm>
            <a:off x="0" y="3983789"/>
            <a:ext cx="6817226" cy="1970584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</p:pic>
      <p:sp>
        <p:nvSpPr>
          <p:cNvPr id="9" name="Dikdörtgen 8">
            <a:extLst>
              <a:ext uri="{FF2B5EF4-FFF2-40B4-BE49-F238E27FC236}">
                <a16:creationId xmlns:a16="http://schemas.microsoft.com/office/drawing/2014/main" id="{284A8112-74CD-3E45-93A7-31D64A2639D9}"/>
              </a:ext>
            </a:extLst>
          </p:cNvPr>
          <p:cNvSpPr/>
          <p:nvPr/>
        </p:nvSpPr>
        <p:spPr>
          <a:xfrm>
            <a:off x="7569200" y="2538053"/>
            <a:ext cx="3492500" cy="34163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Sürekli beslenen hastalarda 4 saatte bir,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aralıklı beslenen hastalarda ise her beslenmeden önce ve sonra,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GKH ölçümü yapılıyorsa ölçümlerin öncesi-sonrası ve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ilaç uygulaması halinde yine uygulama öncesi-sonrası tüpe en az 15-30 ml </a:t>
            </a:r>
            <a:r>
              <a:rPr lang="tr-TR" b="1" dirty="0">
                <a:solidFill>
                  <a:srgbClr val="FF0000"/>
                </a:solidFill>
                <a:ea typeface="Times New Roman" panose="02020603050405020304" pitchFamily="18" charset="0"/>
              </a:rPr>
              <a:t>içme suyu </a:t>
            </a:r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kalitesinde su ile yıkama yapılmalıdır.</a:t>
            </a:r>
            <a:endParaRPr lang="en-US" dirty="0"/>
          </a:p>
        </p:txBody>
      </p:sp>
      <p:sp>
        <p:nvSpPr>
          <p:cNvPr id="10" name="5 Köşeli Yıldız 9">
            <a:extLst>
              <a:ext uri="{FF2B5EF4-FFF2-40B4-BE49-F238E27FC236}">
                <a16:creationId xmlns:a16="http://schemas.microsoft.com/office/drawing/2014/main" id="{2F2B1CF0-E537-884E-8A34-D579FC0A7630}"/>
              </a:ext>
            </a:extLst>
          </p:cNvPr>
          <p:cNvSpPr/>
          <p:nvPr/>
        </p:nvSpPr>
        <p:spPr>
          <a:xfrm>
            <a:off x="8772525" y="1733050"/>
            <a:ext cx="1085850" cy="645436"/>
          </a:xfrm>
          <a:prstGeom prst="star5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024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0AFC32EA-1276-EE48-BBD5-EE1CB04D65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Tüp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tıkanıklığının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önlenmesi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4" name="Resim 3">
            <a:extLst>
              <a:ext uri="{FF2B5EF4-FFF2-40B4-BE49-F238E27FC236}">
                <a16:creationId xmlns:a16="http://schemas.microsoft.com/office/drawing/2014/main" id="{CE1E82D5-A97D-9248-8D7F-55D05BC640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787" y="1654264"/>
            <a:ext cx="6910296" cy="2182813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</p:pic>
      <p:pic>
        <p:nvPicPr>
          <p:cNvPr id="6" name="Resim 5">
            <a:extLst>
              <a:ext uri="{FF2B5EF4-FFF2-40B4-BE49-F238E27FC236}">
                <a16:creationId xmlns:a16="http://schemas.microsoft.com/office/drawing/2014/main" id="{A732AAC5-2831-1840-833C-7977D125A8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86506"/>
            <a:ext cx="7341871" cy="245413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7" name="Dikdörtgen 6">
            <a:extLst>
              <a:ext uri="{FF2B5EF4-FFF2-40B4-BE49-F238E27FC236}">
                <a16:creationId xmlns:a16="http://schemas.microsoft.com/office/drawing/2014/main" id="{08C79B49-4206-7E4C-B7B1-811EA1CBEE55}"/>
              </a:ext>
            </a:extLst>
          </p:cNvPr>
          <p:cNvSpPr/>
          <p:nvPr/>
        </p:nvSpPr>
        <p:spPr>
          <a:xfrm>
            <a:off x="8416832" y="2544415"/>
            <a:ext cx="2936968" cy="258532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Tüp tıkanıklığı risk büyük çaplı (12-14 </a:t>
            </a:r>
            <a:r>
              <a:rPr lang="tr-TR" dirty="0" err="1">
                <a:solidFill>
                  <a:srgbClr val="000000"/>
                </a:solidFill>
                <a:ea typeface="Times New Roman" panose="02020603050405020304" pitchFamily="18" charset="0"/>
              </a:rPr>
              <a:t>Fr</a:t>
            </a:r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) tüplerde daha düşüktür</a:t>
            </a:r>
            <a:r>
              <a:rPr lang="tr-TR" dirty="0"/>
              <a:t> !</a:t>
            </a:r>
          </a:p>
          <a:p>
            <a:pPr algn="ctr"/>
            <a:r>
              <a:rPr lang="tr-TR" dirty="0"/>
              <a:t>Buna karşın tüp çapı büyüdükçe hasta konforunun da azalacağı ve tüpe bağlı basınç yaralanması riskinin artabileceği göz önünde bulundurulmalıdır.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5000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4239207C-02BA-EE4B-BEB3-C4E4EE9DD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369" y="203200"/>
            <a:ext cx="10515600" cy="1325563"/>
          </a:xfrm>
        </p:spPr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Tüp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tıkanıklığının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önlenmesi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5" name="Resim 4">
            <a:extLst>
              <a:ext uri="{FF2B5EF4-FFF2-40B4-BE49-F238E27FC236}">
                <a16:creationId xmlns:a16="http://schemas.microsoft.com/office/drawing/2014/main" id="{E58C26CC-9C77-6541-B926-E3743F5CE7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369" y="1219199"/>
            <a:ext cx="7278573" cy="5432425"/>
          </a:xfrm>
          <a:prstGeom prst="rect">
            <a:avLst/>
          </a:prstGeom>
        </p:spPr>
      </p:pic>
      <p:sp>
        <p:nvSpPr>
          <p:cNvPr id="6" name="Dikdörtgen 5">
            <a:extLst>
              <a:ext uri="{FF2B5EF4-FFF2-40B4-BE49-F238E27FC236}">
                <a16:creationId xmlns:a16="http://schemas.microsoft.com/office/drawing/2014/main" id="{24FAD86F-7CA2-3A43-A3C0-230B43F8EB7E}"/>
              </a:ext>
            </a:extLst>
          </p:cNvPr>
          <p:cNvSpPr/>
          <p:nvPr/>
        </p:nvSpPr>
        <p:spPr>
          <a:xfrm>
            <a:off x="7912100" y="3120697"/>
            <a:ext cx="3581400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Silikon tüpler, poliüretan yapısındaki</a:t>
            </a:r>
          </a:p>
          <a:p>
            <a:pPr algn="ctr"/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 tüplere göre daha sık tıkanmakta!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47163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E4ED26B4-5C18-B141-AC52-D2465E2B3A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Tüp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tıkanıklığının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önlenmesi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</a:p>
        </p:txBody>
      </p:sp>
      <p:graphicFrame>
        <p:nvGraphicFramePr>
          <p:cNvPr id="4" name="İçerik Yer Tutucusu 3">
            <a:extLst>
              <a:ext uri="{FF2B5EF4-FFF2-40B4-BE49-F238E27FC236}">
                <a16:creationId xmlns:a16="http://schemas.microsoft.com/office/drawing/2014/main" id="{E320DF82-D789-0842-A0A1-0B3BC99EEA8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73355434"/>
              </p:ext>
            </p:extLst>
          </p:nvPr>
        </p:nvGraphicFramePr>
        <p:xfrm>
          <a:off x="838200" y="2109830"/>
          <a:ext cx="10515600" cy="210820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45164005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5572323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Soru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Öneri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8173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tr-TR" sz="1800" kern="1200" dirty="0">
                          <a:effectLst/>
                        </a:rPr>
                        <a:t>Enteral beslenmede tüp tıkanmasını önlemek için hangi önlemler alınmalıdır?</a:t>
                      </a:r>
                      <a:endParaRPr lang="tr-TR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Tüp tıkanmasını önlemek için en ideal yöntem tüpün su ile yıkanmasıdır.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Hasta konforunu koruyacak şekilde geniş çaplı tüpler yerleştirilebilir ve tercihen poliüretan tüpler kullanılabilir.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02029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7820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88E735F4-0D02-FD44-849F-0BC1BC2E7D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b="1" dirty="0">
                <a:solidFill>
                  <a:srgbClr val="FF0000"/>
                </a:solidFill>
                <a:latin typeface="+mn-lt"/>
              </a:rPr>
              <a:t>Tüp tıkanması durumunda;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graphicFrame>
        <p:nvGraphicFramePr>
          <p:cNvPr id="4" name="İçerik Yer Tutucusu 3">
            <a:extLst>
              <a:ext uri="{FF2B5EF4-FFF2-40B4-BE49-F238E27FC236}">
                <a16:creationId xmlns:a16="http://schemas.microsoft.com/office/drawing/2014/main" id="{4E4847FD-D012-164A-8FD7-56633888481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31441253"/>
              </p:ext>
            </p:extLst>
          </p:nvPr>
        </p:nvGraphicFramePr>
        <p:xfrm>
          <a:off x="838200" y="2109830"/>
          <a:ext cx="10515600" cy="210820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45164005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5572323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Soru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Öneri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8173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tr-TR" sz="1800" kern="1200" dirty="0">
                          <a:effectLst/>
                        </a:rPr>
                        <a:t>Enteral beslenmede tüp tıkanması halinde neler yapılmalıdır? </a:t>
                      </a:r>
                      <a:endParaRPr lang="tr-TR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Enteral beslenmede tüp tıkanması halinde en etkili ve güvenli yöntem tüpün ılık su ile yıkanmasıdır. 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Tüp tıkanıklığının ılık su ile açılamadığı durumlarda bikarbonatlı su ya da bikarbonat ve </a:t>
                      </a:r>
                      <a:r>
                        <a:rPr lang="tr-TR" sz="1800" kern="1200" dirty="0" err="1">
                          <a:effectLst/>
                        </a:rPr>
                        <a:t>pankreatik</a:t>
                      </a:r>
                      <a:r>
                        <a:rPr lang="tr-TR" sz="1800" kern="1200" dirty="0">
                          <a:effectLst/>
                        </a:rPr>
                        <a:t> enzim içeren karışımlar uygulanabilir.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0202971"/>
                  </a:ext>
                </a:extLst>
              </a:tr>
            </a:tbl>
          </a:graphicData>
        </a:graphic>
      </p:graphicFrame>
      <p:sp>
        <p:nvSpPr>
          <p:cNvPr id="5" name="5 Köşeli Yıldız 4">
            <a:extLst>
              <a:ext uri="{FF2B5EF4-FFF2-40B4-BE49-F238E27FC236}">
                <a16:creationId xmlns:a16="http://schemas.microsoft.com/office/drawing/2014/main" id="{5B8E9B31-D55A-BD43-8500-55D51CE3B29C}"/>
              </a:ext>
            </a:extLst>
          </p:cNvPr>
          <p:cNvSpPr/>
          <p:nvPr/>
        </p:nvSpPr>
        <p:spPr>
          <a:xfrm>
            <a:off x="5010150" y="4813134"/>
            <a:ext cx="1085850" cy="645436"/>
          </a:xfrm>
          <a:prstGeom prst="star5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64237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5E3643A2-5A0C-EF46-982F-A68EF5702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688" y="0"/>
            <a:ext cx="10515600" cy="1325563"/>
          </a:xfrm>
        </p:spPr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Beslenmeye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ara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verilmesi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gereken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durumlar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graphicFrame>
        <p:nvGraphicFramePr>
          <p:cNvPr id="5" name="Diyagram 4">
            <a:extLst>
              <a:ext uri="{FF2B5EF4-FFF2-40B4-BE49-F238E27FC236}">
                <a16:creationId xmlns:a16="http://schemas.microsoft.com/office/drawing/2014/main" id="{DA2BE861-D6B0-4B49-AB94-C4AAA1EF5C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33890927"/>
              </p:ext>
            </p:extLst>
          </p:nvPr>
        </p:nvGraphicFramePr>
        <p:xfrm>
          <a:off x="1241167" y="662781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Metin kutusu 5">
            <a:extLst>
              <a:ext uri="{FF2B5EF4-FFF2-40B4-BE49-F238E27FC236}">
                <a16:creationId xmlns:a16="http://schemas.microsoft.com/office/drawing/2014/main" id="{83F724F2-FC91-A442-BF75-47AD955934ED}"/>
              </a:ext>
            </a:extLst>
          </p:cNvPr>
          <p:cNvSpPr txBox="1"/>
          <p:nvPr/>
        </p:nvSpPr>
        <p:spPr>
          <a:xfrm>
            <a:off x="170481" y="5627869"/>
            <a:ext cx="1432043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tr-TR" sz="800" dirty="0" err="1"/>
              <a:t>Ramakrishnan</a:t>
            </a:r>
            <a:r>
              <a:rPr lang="tr-TR" sz="800" dirty="0"/>
              <a:t> NE et al (2014) , But, </a:t>
            </a:r>
            <a:r>
              <a:rPr lang="tr-TR" sz="800" dirty="0" err="1"/>
              <a:t>why</a:t>
            </a:r>
            <a:r>
              <a:rPr lang="tr-TR" sz="800" dirty="0"/>
              <a:t> is </a:t>
            </a:r>
            <a:r>
              <a:rPr lang="tr-TR" sz="800" dirty="0" err="1"/>
              <a:t>critical</a:t>
            </a:r>
            <a:r>
              <a:rPr lang="tr-TR" sz="800" dirty="0"/>
              <a:t> </a:t>
            </a:r>
            <a:r>
              <a:rPr lang="tr-TR" sz="800" dirty="0" err="1"/>
              <a:t>nutrition</a:t>
            </a:r>
            <a:r>
              <a:rPr lang="tr-TR" sz="800" dirty="0"/>
              <a:t> </a:t>
            </a:r>
            <a:r>
              <a:rPr lang="tr-TR" sz="800" dirty="0" err="1"/>
              <a:t>interrupted</a:t>
            </a:r>
            <a:r>
              <a:rPr lang="tr-TR" sz="800" dirty="0"/>
              <a:t>?  </a:t>
            </a:r>
            <a:r>
              <a:rPr lang="tr-TR" sz="800" dirty="0" err="1"/>
              <a:t>Indian</a:t>
            </a:r>
            <a:r>
              <a:rPr lang="tr-TR" sz="800" dirty="0"/>
              <a:t> Journal of Critical </a:t>
            </a:r>
            <a:r>
              <a:rPr lang="tr-TR" sz="800" dirty="0" err="1"/>
              <a:t>Care</a:t>
            </a:r>
            <a:r>
              <a:rPr lang="tr-TR" sz="800" dirty="0"/>
              <a:t> </a:t>
            </a:r>
            <a:r>
              <a:rPr lang="tr-TR" sz="800" dirty="0" err="1"/>
              <a:t>Medicine</a:t>
            </a:r>
            <a:r>
              <a:rPr lang="tr-TR" sz="800" dirty="0"/>
              <a:t>, 18(3), 144-148.</a:t>
            </a:r>
          </a:p>
          <a:p>
            <a:pPr lvl="0"/>
            <a:r>
              <a:rPr lang="tr-TR" sz="800" dirty="0" err="1"/>
              <a:t>Itkin</a:t>
            </a:r>
            <a:r>
              <a:rPr lang="tr-TR" sz="800" dirty="0"/>
              <a:t> M, et al. (2011)  </a:t>
            </a:r>
            <a:r>
              <a:rPr lang="tr-TR" sz="800" dirty="0" err="1"/>
              <a:t>Multidisciplinary</a:t>
            </a:r>
            <a:r>
              <a:rPr lang="tr-TR" sz="800" dirty="0"/>
              <a:t> </a:t>
            </a:r>
            <a:r>
              <a:rPr lang="tr-TR" sz="800" dirty="0" err="1"/>
              <a:t>practical</a:t>
            </a:r>
            <a:r>
              <a:rPr lang="tr-TR" sz="800" dirty="0"/>
              <a:t> </a:t>
            </a:r>
            <a:r>
              <a:rPr lang="tr-TR" sz="800" dirty="0" err="1"/>
              <a:t>guidelines</a:t>
            </a:r>
            <a:r>
              <a:rPr lang="tr-TR" sz="800" dirty="0"/>
              <a:t> </a:t>
            </a:r>
            <a:r>
              <a:rPr lang="tr-TR" sz="800" dirty="0" err="1"/>
              <a:t>for</a:t>
            </a:r>
            <a:r>
              <a:rPr lang="tr-TR" sz="800" dirty="0"/>
              <a:t> </a:t>
            </a:r>
            <a:r>
              <a:rPr lang="tr-TR" sz="800" dirty="0" err="1"/>
              <a:t>gastrointestinal</a:t>
            </a:r>
            <a:r>
              <a:rPr lang="tr-TR" sz="800" dirty="0"/>
              <a:t> </a:t>
            </a:r>
            <a:r>
              <a:rPr lang="tr-TR" sz="800" dirty="0" err="1"/>
              <a:t>access</a:t>
            </a:r>
            <a:r>
              <a:rPr lang="tr-TR" sz="800" dirty="0"/>
              <a:t> </a:t>
            </a:r>
            <a:r>
              <a:rPr lang="tr-TR" sz="800" dirty="0" err="1"/>
              <a:t>for</a:t>
            </a:r>
            <a:r>
              <a:rPr lang="tr-TR" sz="800" dirty="0"/>
              <a:t> enteral </a:t>
            </a:r>
            <a:r>
              <a:rPr lang="tr-TR" sz="800" dirty="0" err="1"/>
              <a:t>nutrition</a:t>
            </a:r>
            <a:r>
              <a:rPr lang="tr-TR" sz="800" dirty="0"/>
              <a:t> </a:t>
            </a:r>
            <a:r>
              <a:rPr lang="tr-TR" sz="800" dirty="0" err="1"/>
              <a:t>and</a:t>
            </a:r>
            <a:r>
              <a:rPr lang="tr-TR" sz="800" dirty="0"/>
              <a:t> </a:t>
            </a:r>
            <a:r>
              <a:rPr lang="tr-TR" sz="800" dirty="0" err="1"/>
              <a:t>decompression</a:t>
            </a:r>
            <a:r>
              <a:rPr lang="tr-TR" sz="800" dirty="0"/>
              <a:t> </a:t>
            </a:r>
            <a:r>
              <a:rPr lang="tr-TR" sz="800" dirty="0" err="1"/>
              <a:t>from</a:t>
            </a:r>
            <a:r>
              <a:rPr lang="tr-TR" sz="800" dirty="0"/>
              <a:t> </a:t>
            </a:r>
            <a:r>
              <a:rPr lang="tr-TR" sz="800" dirty="0" err="1"/>
              <a:t>the</a:t>
            </a:r>
            <a:r>
              <a:rPr lang="tr-TR" sz="800" dirty="0"/>
              <a:t> </a:t>
            </a:r>
            <a:r>
              <a:rPr lang="tr-TR" sz="800" dirty="0" err="1"/>
              <a:t>Society</a:t>
            </a:r>
            <a:r>
              <a:rPr lang="tr-TR" sz="800" dirty="0"/>
              <a:t> of </a:t>
            </a:r>
            <a:r>
              <a:rPr lang="tr-TR" sz="800" dirty="0" err="1"/>
              <a:t>Interventional</a:t>
            </a:r>
            <a:r>
              <a:rPr lang="tr-TR" sz="800" dirty="0"/>
              <a:t> </a:t>
            </a:r>
            <a:r>
              <a:rPr lang="tr-TR" sz="800" dirty="0" err="1"/>
              <a:t>Radiology</a:t>
            </a:r>
            <a:r>
              <a:rPr lang="tr-TR" sz="800" dirty="0"/>
              <a:t> </a:t>
            </a:r>
            <a:r>
              <a:rPr lang="tr-TR" sz="800" dirty="0" err="1"/>
              <a:t>and</a:t>
            </a:r>
            <a:r>
              <a:rPr lang="tr-TR" sz="800" dirty="0"/>
              <a:t> </a:t>
            </a:r>
            <a:r>
              <a:rPr lang="tr-TR" sz="800" dirty="0" err="1"/>
              <a:t>American</a:t>
            </a:r>
            <a:r>
              <a:rPr lang="tr-TR" sz="800" dirty="0"/>
              <a:t> </a:t>
            </a:r>
            <a:r>
              <a:rPr lang="tr-TR" sz="800" dirty="0" err="1"/>
              <a:t>Gastroenterological</a:t>
            </a:r>
            <a:r>
              <a:rPr lang="tr-TR" sz="800" dirty="0"/>
              <a:t> </a:t>
            </a:r>
            <a:r>
              <a:rPr lang="tr-TR" sz="800" dirty="0" err="1"/>
              <a:t>Association</a:t>
            </a:r>
            <a:r>
              <a:rPr lang="tr-TR" sz="800" dirty="0"/>
              <a:t> (AGA) </a:t>
            </a:r>
            <a:r>
              <a:rPr lang="tr-TR" sz="800" dirty="0" err="1"/>
              <a:t>Institute</a:t>
            </a:r>
            <a:r>
              <a:rPr lang="tr-TR" sz="800" dirty="0"/>
              <a:t>, </a:t>
            </a:r>
          </a:p>
          <a:p>
            <a:pPr lvl="0"/>
            <a:r>
              <a:rPr lang="tr-TR" sz="800" dirty="0" err="1"/>
              <a:t>with</a:t>
            </a:r>
            <a:r>
              <a:rPr lang="tr-TR" sz="800" dirty="0"/>
              <a:t> </a:t>
            </a:r>
            <a:r>
              <a:rPr lang="tr-TR" sz="800" dirty="0" err="1"/>
              <a:t>endorsement</a:t>
            </a:r>
            <a:r>
              <a:rPr lang="tr-TR" sz="800" dirty="0"/>
              <a:t> </a:t>
            </a:r>
            <a:r>
              <a:rPr lang="tr-TR" sz="800" dirty="0" err="1"/>
              <a:t>by</a:t>
            </a:r>
            <a:r>
              <a:rPr lang="tr-TR" sz="800" dirty="0"/>
              <a:t> </a:t>
            </a:r>
            <a:r>
              <a:rPr lang="tr-TR" sz="800" dirty="0" err="1"/>
              <a:t>Canadian</a:t>
            </a:r>
            <a:r>
              <a:rPr lang="tr-TR" sz="800" dirty="0"/>
              <a:t> </a:t>
            </a:r>
            <a:r>
              <a:rPr lang="tr-TR" sz="800" dirty="0" err="1"/>
              <a:t>Interventional</a:t>
            </a:r>
            <a:r>
              <a:rPr lang="tr-TR" sz="800" dirty="0"/>
              <a:t> </a:t>
            </a:r>
            <a:r>
              <a:rPr lang="tr-TR" sz="800" dirty="0" err="1"/>
              <a:t>Radiological</a:t>
            </a:r>
            <a:r>
              <a:rPr lang="tr-TR" sz="800" dirty="0"/>
              <a:t> </a:t>
            </a:r>
            <a:r>
              <a:rPr lang="tr-TR" sz="800" dirty="0" err="1"/>
              <a:t>Association</a:t>
            </a:r>
            <a:r>
              <a:rPr lang="tr-TR" sz="800" dirty="0"/>
              <a:t> (CIRA) </a:t>
            </a:r>
            <a:r>
              <a:rPr lang="tr-TR" sz="800" dirty="0" err="1"/>
              <a:t>and</a:t>
            </a:r>
            <a:r>
              <a:rPr lang="tr-TR" sz="800" dirty="0"/>
              <a:t> </a:t>
            </a:r>
            <a:r>
              <a:rPr lang="tr-TR" sz="800" dirty="0" err="1"/>
              <a:t>Cardiovascular</a:t>
            </a:r>
            <a:r>
              <a:rPr lang="tr-TR" sz="800" dirty="0"/>
              <a:t> </a:t>
            </a:r>
            <a:r>
              <a:rPr lang="tr-TR" sz="800" dirty="0" err="1"/>
              <a:t>and</a:t>
            </a:r>
            <a:r>
              <a:rPr lang="tr-TR" sz="800" dirty="0"/>
              <a:t> </a:t>
            </a:r>
            <a:r>
              <a:rPr lang="tr-TR" sz="800" dirty="0" err="1"/>
              <a:t>Interventional</a:t>
            </a:r>
            <a:r>
              <a:rPr lang="tr-TR" sz="800" dirty="0"/>
              <a:t> </a:t>
            </a:r>
            <a:r>
              <a:rPr lang="tr-TR" sz="800" dirty="0" err="1"/>
              <a:t>Radiological</a:t>
            </a:r>
            <a:r>
              <a:rPr lang="tr-TR" sz="800" dirty="0"/>
              <a:t> </a:t>
            </a:r>
            <a:r>
              <a:rPr lang="tr-TR" sz="800" dirty="0" err="1"/>
              <a:t>Society</a:t>
            </a:r>
            <a:r>
              <a:rPr lang="tr-TR" sz="800" dirty="0"/>
              <a:t> of Europe (CIRSE). </a:t>
            </a:r>
            <a:r>
              <a:rPr lang="tr-TR" sz="800" dirty="0" err="1"/>
              <a:t>Gastroenterology</a:t>
            </a:r>
            <a:r>
              <a:rPr lang="tr-TR" sz="800" dirty="0"/>
              <a:t> 141:742–765.</a:t>
            </a:r>
          </a:p>
          <a:p>
            <a:pPr lvl="0"/>
            <a:r>
              <a:rPr lang="tr-TR" sz="800" dirty="0" err="1"/>
              <a:t>Friginal-Ruiz</a:t>
            </a:r>
            <a:r>
              <a:rPr lang="tr-TR" sz="800" dirty="0"/>
              <a:t> AB, et al (2015), </a:t>
            </a:r>
            <a:r>
              <a:rPr lang="tr-TR" sz="800" dirty="0" err="1"/>
              <a:t>Percutaneous</a:t>
            </a:r>
            <a:r>
              <a:rPr lang="tr-TR" sz="800" dirty="0"/>
              <a:t> </a:t>
            </a:r>
            <a:r>
              <a:rPr lang="tr-TR" sz="800" dirty="0" err="1"/>
              <a:t>Endoscopic</a:t>
            </a:r>
            <a:r>
              <a:rPr lang="tr-TR" sz="800" dirty="0"/>
              <a:t> </a:t>
            </a:r>
            <a:r>
              <a:rPr lang="tr-TR" sz="800" dirty="0" err="1"/>
              <a:t>Gastrostomy</a:t>
            </a:r>
            <a:r>
              <a:rPr lang="tr-TR" sz="800" dirty="0"/>
              <a:t>: A </a:t>
            </a:r>
            <a:r>
              <a:rPr lang="tr-TR" sz="800" dirty="0" err="1"/>
              <a:t>Practical</a:t>
            </a:r>
            <a:r>
              <a:rPr lang="tr-TR" sz="800" dirty="0"/>
              <a:t> </a:t>
            </a:r>
            <a:r>
              <a:rPr lang="tr-TR" sz="800" dirty="0" err="1"/>
              <a:t>Overview</a:t>
            </a:r>
            <a:r>
              <a:rPr lang="tr-TR" sz="800" dirty="0"/>
              <a:t> on </a:t>
            </a:r>
            <a:r>
              <a:rPr lang="tr-TR" sz="800" dirty="0" err="1"/>
              <a:t>Its</a:t>
            </a:r>
            <a:r>
              <a:rPr lang="tr-TR" sz="800" dirty="0"/>
              <a:t> </a:t>
            </a:r>
            <a:r>
              <a:rPr lang="tr-TR" sz="800" dirty="0" err="1"/>
              <a:t>Indications</a:t>
            </a:r>
            <a:r>
              <a:rPr lang="tr-TR" sz="800" dirty="0"/>
              <a:t>, </a:t>
            </a:r>
            <a:r>
              <a:rPr lang="tr-TR" sz="800" dirty="0" err="1"/>
              <a:t>Placement</a:t>
            </a:r>
            <a:r>
              <a:rPr lang="tr-TR" sz="800" dirty="0"/>
              <a:t> </a:t>
            </a:r>
            <a:r>
              <a:rPr lang="tr-TR" sz="800" dirty="0" err="1"/>
              <a:t>Conditions</a:t>
            </a:r>
            <a:r>
              <a:rPr lang="tr-TR" sz="800" dirty="0"/>
              <a:t>, Management, </a:t>
            </a:r>
            <a:r>
              <a:rPr lang="tr-TR" sz="800" dirty="0" err="1"/>
              <a:t>and</a:t>
            </a:r>
            <a:r>
              <a:rPr lang="tr-TR" sz="800" dirty="0"/>
              <a:t> </a:t>
            </a:r>
            <a:r>
              <a:rPr lang="tr-TR" sz="800" dirty="0" err="1"/>
              <a:t>Nursing</a:t>
            </a:r>
            <a:r>
              <a:rPr lang="tr-TR" sz="800" dirty="0"/>
              <a:t> </a:t>
            </a:r>
            <a:r>
              <a:rPr lang="tr-TR" sz="800" dirty="0" err="1"/>
              <a:t>Care</a:t>
            </a:r>
            <a:r>
              <a:rPr lang="tr-TR" sz="800" dirty="0"/>
              <a:t>,  </a:t>
            </a:r>
            <a:r>
              <a:rPr lang="tr-TR" sz="800" dirty="0" err="1"/>
              <a:t>Gastroenterol</a:t>
            </a:r>
            <a:r>
              <a:rPr lang="tr-TR" sz="800" dirty="0"/>
              <a:t> </a:t>
            </a:r>
            <a:r>
              <a:rPr lang="tr-TR" sz="800" dirty="0" err="1"/>
              <a:t>Nurs</a:t>
            </a:r>
            <a:r>
              <a:rPr lang="tr-TR" sz="800" dirty="0"/>
              <a:t>: 38(5): 354-366.</a:t>
            </a:r>
          </a:p>
          <a:p>
            <a:pPr lvl="0"/>
            <a:r>
              <a:rPr lang="tr-TR" sz="800" dirty="0" err="1"/>
              <a:t>Tae</a:t>
            </a:r>
            <a:r>
              <a:rPr lang="tr-TR" sz="800" dirty="0"/>
              <a:t> </a:t>
            </a:r>
            <a:r>
              <a:rPr lang="tr-TR" sz="800" dirty="0" err="1"/>
              <a:t>Ch</a:t>
            </a:r>
            <a:r>
              <a:rPr lang="tr-TR" sz="800" dirty="0"/>
              <a:t> et al. (2023) </a:t>
            </a:r>
            <a:r>
              <a:rPr lang="tr-TR" sz="800" dirty="0" err="1"/>
              <a:t>Clinical</a:t>
            </a:r>
            <a:r>
              <a:rPr lang="tr-TR" sz="800" dirty="0"/>
              <a:t> </a:t>
            </a:r>
            <a:r>
              <a:rPr lang="tr-TR" sz="800" dirty="0" err="1"/>
              <a:t>practice</a:t>
            </a:r>
            <a:r>
              <a:rPr lang="tr-TR" sz="800" dirty="0"/>
              <a:t> </a:t>
            </a:r>
            <a:r>
              <a:rPr lang="tr-TR" sz="800" dirty="0" err="1"/>
              <a:t>guidelines</a:t>
            </a:r>
            <a:r>
              <a:rPr lang="tr-TR" sz="800" dirty="0"/>
              <a:t> </a:t>
            </a:r>
            <a:r>
              <a:rPr lang="tr-TR" sz="800" dirty="0" err="1"/>
              <a:t>for</a:t>
            </a:r>
            <a:r>
              <a:rPr lang="tr-TR" sz="800" dirty="0"/>
              <a:t> </a:t>
            </a:r>
            <a:r>
              <a:rPr lang="tr-TR" sz="800" dirty="0" err="1"/>
              <a:t>percutaneous</a:t>
            </a:r>
            <a:r>
              <a:rPr lang="tr-TR" sz="800" dirty="0"/>
              <a:t> </a:t>
            </a:r>
            <a:r>
              <a:rPr lang="tr-TR" sz="800" dirty="0" err="1"/>
              <a:t>endoscopic</a:t>
            </a:r>
            <a:r>
              <a:rPr lang="tr-TR" sz="800" dirty="0"/>
              <a:t> </a:t>
            </a:r>
            <a:r>
              <a:rPr lang="tr-TR" sz="800" dirty="0" err="1"/>
              <a:t>gastrostomy</a:t>
            </a:r>
            <a:r>
              <a:rPr lang="tr-TR" sz="800" dirty="0"/>
              <a:t>, </a:t>
            </a:r>
            <a:r>
              <a:rPr lang="tr-TR" sz="800" dirty="0" err="1"/>
              <a:t>Clin</a:t>
            </a:r>
            <a:r>
              <a:rPr lang="tr-TR" sz="800" dirty="0"/>
              <a:t> </a:t>
            </a:r>
            <a:r>
              <a:rPr lang="tr-TR" sz="800" dirty="0" err="1"/>
              <a:t>Endosc</a:t>
            </a:r>
            <a:r>
              <a:rPr lang="tr-TR" sz="800" dirty="0"/>
              <a:t>, 56(4):391-408</a:t>
            </a:r>
          </a:p>
          <a:p>
            <a:pPr lvl="0"/>
            <a:r>
              <a:rPr lang="tr-TR" sz="800" dirty="0"/>
              <a:t>Ley D, et al (2023) </a:t>
            </a:r>
            <a:r>
              <a:rPr lang="tr-TR" sz="800" dirty="0" err="1"/>
              <a:t>Tutorial</a:t>
            </a:r>
            <a:r>
              <a:rPr lang="tr-TR" sz="800" dirty="0"/>
              <a:t> on </a:t>
            </a:r>
            <a:r>
              <a:rPr lang="tr-TR" sz="800" dirty="0" err="1"/>
              <a:t>adult</a:t>
            </a:r>
            <a:r>
              <a:rPr lang="tr-TR" sz="800" dirty="0"/>
              <a:t> enteral </a:t>
            </a:r>
            <a:r>
              <a:rPr lang="tr-TR" sz="800" dirty="0" err="1"/>
              <a:t>tube</a:t>
            </a:r>
            <a:r>
              <a:rPr lang="tr-TR" sz="800" dirty="0"/>
              <a:t> </a:t>
            </a:r>
            <a:r>
              <a:rPr lang="tr-TR" sz="800" dirty="0" err="1"/>
              <a:t>feeding</a:t>
            </a:r>
            <a:r>
              <a:rPr lang="tr-TR" sz="800" dirty="0"/>
              <a:t>: </a:t>
            </a:r>
            <a:r>
              <a:rPr lang="tr-TR" sz="800" dirty="0" err="1"/>
              <a:t>Indications</a:t>
            </a:r>
            <a:r>
              <a:rPr lang="tr-TR" sz="800" dirty="0"/>
              <a:t>, </a:t>
            </a:r>
            <a:r>
              <a:rPr lang="tr-TR" sz="800" dirty="0" err="1"/>
              <a:t>placement</a:t>
            </a:r>
            <a:r>
              <a:rPr lang="tr-TR" sz="800" dirty="0"/>
              <a:t>, </a:t>
            </a:r>
            <a:r>
              <a:rPr lang="tr-TR" sz="800" dirty="0" err="1"/>
              <a:t>removal</a:t>
            </a:r>
            <a:r>
              <a:rPr lang="tr-TR" sz="800" dirty="0"/>
              <a:t>, </a:t>
            </a:r>
            <a:r>
              <a:rPr lang="tr-TR" sz="800" dirty="0" err="1"/>
              <a:t>complications</a:t>
            </a:r>
            <a:r>
              <a:rPr lang="tr-TR" sz="800" dirty="0"/>
              <a:t>, </a:t>
            </a:r>
            <a:r>
              <a:rPr lang="tr-TR" sz="800" dirty="0" err="1"/>
              <a:t>and</a:t>
            </a:r>
            <a:r>
              <a:rPr lang="tr-TR" sz="800" dirty="0"/>
              <a:t> </a:t>
            </a:r>
            <a:r>
              <a:rPr lang="tr-TR" sz="800" dirty="0" err="1"/>
              <a:t>ethics</a:t>
            </a:r>
            <a:r>
              <a:rPr lang="tr-TR" sz="800" dirty="0"/>
              <a:t>. JPEN J </a:t>
            </a:r>
            <a:r>
              <a:rPr lang="tr-TR" sz="800" dirty="0" err="1"/>
              <a:t>Parenter</a:t>
            </a:r>
            <a:r>
              <a:rPr lang="tr-TR" sz="800" dirty="0"/>
              <a:t> Enteral </a:t>
            </a:r>
            <a:r>
              <a:rPr lang="tr-TR" sz="800" dirty="0" err="1"/>
              <a:t>Nutr</a:t>
            </a:r>
            <a:r>
              <a:rPr lang="tr-TR" sz="800" dirty="0"/>
              <a:t>. 47(5):677-685. </a:t>
            </a:r>
          </a:p>
          <a:p>
            <a:pPr lvl="0"/>
            <a:r>
              <a:rPr lang="tr-TR" sz="800" dirty="0" err="1"/>
              <a:t>Choi</a:t>
            </a:r>
            <a:r>
              <a:rPr lang="tr-TR" sz="800" dirty="0"/>
              <a:t> AH, et al. (2017) </a:t>
            </a:r>
            <a:r>
              <a:rPr lang="tr-TR" sz="800" dirty="0" err="1"/>
              <a:t>Complications</a:t>
            </a:r>
            <a:r>
              <a:rPr lang="tr-TR" sz="800" dirty="0"/>
              <a:t> of </a:t>
            </a:r>
            <a:r>
              <a:rPr lang="tr-TR" sz="800" dirty="0" err="1"/>
              <a:t>Feeding</a:t>
            </a:r>
            <a:r>
              <a:rPr lang="tr-TR" sz="800" dirty="0"/>
              <a:t> </a:t>
            </a:r>
            <a:r>
              <a:rPr lang="tr-TR" sz="800" dirty="0" err="1"/>
              <a:t>Jejunostomy</a:t>
            </a:r>
            <a:r>
              <a:rPr lang="tr-TR" sz="800" dirty="0"/>
              <a:t> </a:t>
            </a:r>
            <a:r>
              <a:rPr lang="tr-TR" sz="800" dirty="0" err="1"/>
              <a:t>Tubes</a:t>
            </a:r>
            <a:r>
              <a:rPr lang="tr-TR" sz="800" dirty="0"/>
              <a:t> in </a:t>
            </a:r>
            <a:r>
              <a:rPr lang="tr-TR" sz="800" dirty="0" err="1"/>
              <a:t>Patients</a:t>
            </a:r>
            <a:r>
              <a:rPr lang="tr-TR" sz="800" dirty="0"/>
              <a:t> </a:t>
            </a:r>
            <a:r>
              <a:rPr lang="tr-TR" sz="800" dirty="0" err="1"/>
              <a:t>with</a:t>
            </a:r>
            <a:r>
              <a:rPr lang="tr-TR" sz="800" dirty="0"/>
              <a:t> </a:t>
            </a:r>
            <a:r>
              <a:rPr lang="tr-TR" sz="800" dirty="0" err="1"/>
              <a:t>Gastroesophageal</a:t>
            </a:r>
            <a:r>
              <a:rPr lang="tr-TR" sz="800" dirty="0"/>
              <a:t> </a:t>
            </a:r>
            <a:r>
              <a:rPr lang="tr-TR" sz="800" dirty="0" err="1"/>
              <a:t>Cancer</a:t>
            </a:r>
            <a:r>
              <a:rPr lang="tr-TR" sz="800" dirty="0"/>
              <a:t>, J </a:t>
            </a:r>
            <a:r>
              <a:rPr lang="tr-TR" sz="800" dirty="0" err="1"/>
              <a:t>Gastrointest</a:t>
            </a:r>
            <a:r>
              <a:rPr lang="tr-TR" sz="800" dirty="0"/>
              <a:t> </a:t>
            </a:r>
            <a:r>
              <a:rPr lang="tr-TR" sz="800" dirty="0" err="1"/>
              <a:t>Surg</a:t>
            </a:r>
            <a:r>
              <a:rPr lang="tr-TR" sz="800" dirty="0"/>
              <a:t>. 21(2): 259–265.</a:t>
            </a:r>
          </a:p>
          <a:p>
            <a:pPr lvl="0"/>
            <a:r>
              <a:rPr lang="tr-TR" sz="800" dirty="0" err="1"/>
              <a:t>Cyrany</a:t>
            </a:r>
            <a:r>
              <a:rPr lang="tr-TR" sz="800" dirty="0"/>
              <a:t> J, et al (2016) </a:t>
            </a:r>
            <a:r>
              <a:rPr lang="tr-TR" sz="800" dirty="0" err="1"/>
              <a:t>Buried</a:t>
            </a:r>
            <a:r>
              <a:rPr lang="tr-TR" sz="800" dirty="0"/>
              <a:t> </a:t>
            </a:r>
            <a:r>
              <a:rPr lang="tr-TR" sz="800" dirty="0" err="1"/>
              <a:t>bumper</a:t>
            </a:r>
            <a:r>
              <a:rPr lang="tr-TR" sz="800" dirty="0"/>
              <a:t> </a:t>
            </a:r>
            <a:r>
              <a:rPr lang="tr-TR" sz="800" dirty="0" err="1"/>
              <a:t>syndrome</a:t>
            </a:r>
            <a:r>
              <a:rPr lang="tr-TR" sz="800" dirty="0"/>
              <a:t>: A </a:t>
            </a:r>
            <a:r>
              <a:rPr lang="tr-TR" sz="800" dirty="0" err="1"/>
              <a:t>complication</a:t>
            </a:r>
            <a:r>
              <a:rPr lang="tr-TR" sz="800" dirty="0"/>
              <a:t> of </a:t>
            </a:r>
            <a:r>
              <a:rPr lang="tr-TR" sz="800" dirty="0" err="1"/>
              <a:t>percutaneous</a:t>
            </a:r>
            <a:r>
              <a:rPr lang="tr-TR" sz="800" dirty="0"/>
              <a:t> </a:t>
            </a:r>
            <a:r>
              <a:rPr lang="tr-TR" sz="800" dirty="0" err="1"/>
              <a:t>endoscopic</a:t>
            </a:r>
            <a:r>
              <a:rPr lang="tr-TR" sz="800" dirty="0"/>
              <a:t> </a:t>
            </a:r>
            <a:r>
              <a:rPr lang="tr-TR" sz="800" dirty="0" err="1"/>
              <a:t>gastrostomy</a:t>
            </a:r>
            <a:r>
              <a:rPr lang="tr-TR" sz="800" dirty="0"/>
              <a:t>, World J </a:t>
            </a:r>
            <a:r>
              <a:rPr lang="tr-TR" sz="800" dirty="0" err="1"/>
              <a:t>Gastroenterol</a:t>
            </a:r>
            <a:r>
              <a:rPr lang="tr-TR" sz="800" dirty="0"/>
              <a:t> 14; 22(2): 618-627.</a:t>
            </a:r>
          </a:p>
          <a:p>
            <a:pPr lvl="0"/>
            <a:r>
              <a:rPr lang="tr-TR" sz="800" dirty="0" err="1"/>
              <a:t>Bischoff</a:t>
            </a:r>
            <a:r>
              <a:rPr lang="tr-TR" sz="800" dirty="0"/>
              <a:t> SC, et al (2022) ESPEN </a:t>
            </a:r>
            <a:r>
              <a:rPr lang="tr-TR" sz="800" dirty="0" err="1"/>
              <a:t>practical</a:t>
            </a:r>
            <a:r>
              <a:rPr lang="tr-TR" sz="800" dirty="0"/>
              <a:t> </a:t>
            </a:r>
            <a:r>
              <a:rPr lang="tr-TR" sz="800" dirty="0" err="1"/>
              <a:t>guideline</a:t>
            </a:r>
            <a:r>
              <a:rPr lang="tr-TR" sz="800" dirty="0"/>
              <a:t>: Home enteral </a:t>
            </a:r>
            <a:r>
              <a:rPr lang="tr-TR" sz="800" dirty="0" err="1"/>
              <a:t>nutrition</a:t>
            </a:r>
            <a:r>
              <a:rPr lang="tr-TR" sz="800" dirty="0"/>
              <a:t>. </a:t>
            </a:r>
            <a:r>
              <a:rPr lang="tr-TR" sz="800" dirty="0" err="1"/>
              <a:t>Clin</a:t>
            </a:r>
            <a:r>
              <a:rPr lang="tr-TR" sz="800" dirty="0"/>
              <a:t> </a:t>
            </a:r>
            <a:r>
              <a:rPr lang="tr-TR" sz="800" dirty="0" err="1"/>
              <a:t>Nutr</a:t>
            </a:r>
            <a:r>
              <a:rPr lang="tr-TR" sz="800" dirty="0"/>
              <a:t>. 41(2):468-488.</a:t>
            </a:r>
          </a:p>
          <a:p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7269012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B1145119-8B86-3147-9F0D-10713206D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Beslenmeye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ara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verilmesi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gereken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durumlar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</a:p>
        </p:txBody>
      </p:sp>
      <p:graphicFrame>
        <p:nvGraphicFramePr>
          <p:cNvPr id="4" name="İçerik Yer Tutucusu 3">
            <a:extLst>
              <a:ext uri="{FF2B5EF4-FFF2-40B4-BE49-F238E27FC236}">
                <a16:creationId xmlns:a16="http://schemas.microsoft.com/office/drawing/2014/main" id="{8F08D52B-A54E-B64F-AA05-FE62B78C0F6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76487523"/>
              </p:ext>
            </p:extLst>
          </p:nvPr>
        </p:nvGraphicFramePr>
        <p:xfrm>
          <a:off x="838200" y="2109830"/>
          <a:ext cx="10515600" cy="183388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45164005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5572323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Soru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Öneri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8173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tr-TR" sz="1800" kern="1200" dirty="0">
                          <a:effectLst/>
                        </a:rPr>
                        <a:t>Enteral beslenmede erişim yoluna bağlı hangi sorunların yaşanması durumunda beslenmeye ara verilmelidir? </a:t>
                      </a:r>
                      <a:endParaRPr lang="tr-TR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Enteral beslenme tüpünün yer değiştirmesi, ciddi kanama olması, gastrostomi tüplerinin gömülü tampon oluşturması ve </a:t>
                      </a:r>
                      <a:r>
                        <a:rPr lang="tr-TR" sz="1800" kern="1200" dirty="0" err="1">
                          <a:effectLst/>
                        </a:rPr>
                        <a:t>peristomal</a:t>
                      </a:r>
                      <a:r>
                        <a:rPr lang="tr-TR" sz="1800" kern="1200" dirty="0">
                          <a:effectLst/>
                        </a:rPr>
                        <a:t> sızıntı gibi durumlarda beslenmeye ara verilmelidir.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02029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04262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52EA8637-B268-B240-B776-868727CBE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700" y="559192"/>
            <a:ext cx="10515600" cy="1325563"/>
          </a:xfrm>
        </p:spPr>
        <p:txBody>
          <a:bodyPr>
            <a:noAutofit/>
          </a:bodyPr>
          <a:lstStyle/>
          <a:p>
            <a:r>
              <a:rPr lang="tr-TR" b="1" dirty="0">
                <a:solidFill>
                  <a:srgbClr val="FF0000"/>
                </a:solidFill>
                <a:latin typeface="+mn-lt"/>
              </a:rPr>
              <a:t>Peristomal alan pansumanı;</a:t>
            </a:r>
            <a:br>
              <a:rPr lang="tr-TR" b="1" dirty="0">
                <a:solidFill>
                  <a:srgbClr val="FF0000"/>
                </a:solidFill>
                <a:latin typeface="+mn-lt"/>
              </a:rPr>
            </a:br>
            <a:r>
              <a:rPr lang="tr-TR" b="1" dirty="0">
                <a:solidFill>
                  <a:srgbClr val="FF0000"/>
                </a:solidFill>
                <a:latin typeface="+mn-lt"/>
              </a:rPr>
              <a:t>Örtü seçimi;</a:t>
            </a:r>
            <a:br>
              <a:rPr lang="tr-TR" b="1" dirty="0">
                <a:solidFill>
                  <a:srgbClr val="FF0000"/>
                </a:solidFill>
                <a:latin typeface="+mn-lt"/>
              </a:rPr>
            </a:b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4738151C-F7F8-314E-B348-95E9AD68E2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700" y="1827212"/>
            <a:ext cx="5956300" cy="3381375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just">
              <a:buFont typeface="Wingdings" pitchFamily="2" charset="2"/>
              <a:buChar char="ü"/>
            </a:pPr>
            <a:r>
              <a:rPr lang="tr-TR" sz="2400" dirty="0"/>
              <a:t>Tüp çıkış yerinin iyileşmesi genellikle tüpün yerleşiminden sonra ilk 5-7 gün içinde gerçekleşir,</a:t>
            </a:r>
          </a:p>
          <a:p>
            <a:pPr algn="just">
              <a:buFont typeface="Wingdings" pitchFamily="2" charset="2"/>
              <a:buChar char="ü"/>
            </a:pPr>
            <a:r>
              <a:rPr lang="tr-TR" sz="2400" dirty="0"/>
              <a:t>Tüp yerleştirildikten sonraki ilk hafta </a:t>
            </a:r>
            <a:r>
              <a:rPr lang="tr-TR" sz="2400" dirty="0" err="1"/>
              <a:t>peristomal</a:t>
            </a:r>
            <a:r>
              <a:rPr lang="tr-TR" sz="2400" dirty="0"/>
              <a:t> alan enfeksiyonunu önleyici tedbirler alınmalı,</a:t>
            </a:r>
          </a:p>
          <a:p>
            <a:pPr algn="just">
              <a:buFont typeface="Wingdings" pitchFamily="2" charset="2"/>
              <a:buChar char="ü"/>
            </a:pPr>
            <a:r>
              <a:rPr lang="tr-TR" sz="2400" dirty="0"/>
              <a:t>Tüp çıkış yerinde sızıntı, kanama, ağrı ve </a:t>
            </a:r>
            <a:r>
              <a:rPr lang="tr-TR" sz="2400" dirty="0" err="1"/>
              <a:t>eritem</a:t>
            </a:r>
            <a:r>
              <a:rPr lang="tr-TR" sz="2400" dirty="0"/>
              <a:t> gibi enfeksiyon bulguları olup olmadığı günlük olarak gözlemlenmeli,</a:t>
            </a:r>
          </a:p>
          <a:p>
            <a:pPr algn="just"/>
            <a:endParaRPr lang="en-US" sz="2400" dirty="0"/>
          </a:p>
        </p:txBody>
      </p:sp>
      <p:sp>
        <p:nvSpPr>
          <p:cNvPr id="6" name="Dikdörtgen 5">
            <a:extLst>
              <a:ext uri="{FF2B5EF4-FFF2-40B4-BE49-F238E27FC236}">
                <a16:creationId xmlns:a16="http://schemas.microsoft.com/office/drawing/2014/main" id="{BD4DA385-DB5D-A243-9680-1A503560E8CC}"/>
              </a:ext>
            </a:extLst>
          </p:cNvPr>
          <p:cNvSpPr/>
          <p:nvPr/>
        </p:nvSpPr>
        <p:spPr>
          <a:xfrm>
            <a:off x="7391400" y="1923782"/>
            <a:ext cx="435610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tr-TR" sz="2400" dirty="0">
                <a:solidFill>
                  <a:srgbClr val="000000"/>
                </a:solidFill>
                <a:ea typeface="Times New Roman" panose="02020603050405020304" pitchFamily="18" charset="0"/>
              </a:rPr>
              <a:t>Pansuman sırasında dış butonun altına gerginlik oluşturmayacak şekilde yerleştirilen lifleri dökülmeyen Y kompres yaygın olarak kullanılmakta, </a:t>
            </a:r>
          </a:p>
          <a:p>
            <a:pPr algn="ctr"/>
            <a:r>
              <a:rPr lang="tr-TR" sz="2400" dirty="0">
                <a:solidFill>
                  <a:srgbClr val="000000"/>
                </a:solidFill>
                <a:ea typeface="Times New Roman" panose="02020603050405020304" pitchFamily="18" charset="0"/>
              </a:rPr>
              <a:t>Cilt </a:t>
            </a:r>
            <a:r>
              <a:rPr lang="tr-TR" sz="2400" dirty="0" err="1">
                <a:solidFill>
                  <a:srgbClr val="000000"/>
                </a:solidFill>
                <a:ea typeface="Times New Roman" panose="02020603050405020304" pitchFamily="18" charset="0"/>
              </a:rPr>
              <a:t>maserasyonuna</a:t>
            </a:r>
            <a:r>
              <a:rPr lang="tr-TR" sz="2400" dirty="0">
                <a:solidFill>
                  <a:srgbClr val="000000"/>
                </a:solidFill>
                <a:ea typeface="Times New Roman" panose="02020603050405020304" pitchFamily="18" charset="0"/>
              </a:rPr>
              <a:t> neden olabileceği için sıkı pansumandan kaçınılmalı.</a:t>
            </a:r>
            <a:endParaRPr lang="en-US" sz="2400" dirty="0"/>
          </a:p>
        </p:txBody>
      </p:sp>
      <p:sp>
        <p:nvSpPr>
          <p:cNvPr id="7" name="Sağ Ok 6">
            <a:extLst>
              <a:ext uri="{FF2B5EF4-FFF2-40B4-BE49-F238E27FC236}">
                <a16:creationId xmlns:a16="http://schemas.microsoft.com/office/drawing/2014/main" id="{F177A59F-96FA-FE41-972F-846EB8D8F5DC}"/>
              </a:ext>
            </a:extLst>
          </p:cNvPr>
          <p:cNvSpPr/>
          <p:nvPr/>
        </p:nvSpPr>
        <p:spPr>
          <a:xfrm>
            <a:off x="6781800" y="3327400"/>
            <a:ext cx="749300" cy="3810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Dikdörtgen 7">
            <a:extLst>
              <a:ext uri="{FF2B5EF4-FFF2-40B4-BE49-F238E27FC236}">
                <a16:creationId xmlns:a16="http://schemas.microsoft.com/office/drawing/2014/main" id="{36BD0B78-19FF-6D4F-8957-C30DCC338048}"/>
              </a:ext>
            </a:extLst>
          </p:cNvPr>
          <p:cNvSpPr/>
          <p:nvPr/>
        </p:nvSpPr>
        <p:spPr>
          <a:xfrm>
            <a:off x="140447" y="5712513"/>
            <a:ext cx="11760200" cy="9387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Aft>
                <a:spcPts val="0"/>
              </a:spcAft>
            </a:pP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Itkin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, M., et al (2011).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Multidisciplinary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practical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guidelines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for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gastrointestinal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access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for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enteral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nutrition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and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decompression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from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the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Society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of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Interventional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Radiology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and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American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Gastroenterological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Association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(AGA)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Institute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,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with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endorsement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by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Canadian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Interventional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Radiological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Association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(CIRA)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and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Cardiovascular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and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Interventional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Radiological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Society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of Europe (CIRSE). </a:t>
            </a:r>
            <a:r>
              <a:rPr lang="tr-TR" sz="1100" i="1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Journal of </a:t>
            </a:r>
            <a:r>
              <a:rPr lang="tr-TR" sz="1100" i="1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Vascular</a:t>
            </a:r>
            <a:r>
              <a:rPr lang="tr-TR" sz="1100" i="1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i="1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and</a:t>
            </a:r>
            <a:r>
              <a:rPr lang="tr-TR" sz="1100" i="1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i="1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Interventional</a:t>
            </a:r>
            <a:r>
              <a:rPr lang="tr-TR" sz="1100" i="1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i="1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Radiology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, </a:t>
            </a:r>
            <a:r>
              <a:rPr lang="tr-TR" sz="1100" i="1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22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(8), 1089-1106.</a:t>
            </a:r>
            <a:endParaRPr lang="tr-TR" sz="1100" kern="100" dirty="0">
              <a:ea typeface="NSimSun"/>
              <a:cs typeface="Mangal" panose="02040503050203030202" pitchFamily="18" charset="0"/>
            </a:endParaRPr>
          </a:p>
          <a:p>
            <a:pPr lvl="0" algn="just">
              <a:spcAft>
                <a:spcPts val="0"/>
              </a:spcAft>
            </a:pP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Roveron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, G., et al. (2018).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Clinical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practice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guidelines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for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the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nursing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management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of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percutaneous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endoscopic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gastrostomy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and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jejunostomy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(PEG/PEJ) in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adult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patients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: an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executive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summary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. </a:t>
            </a:r>
            <a:r>
              <a:rPr lang="tr-TR" sz="1100" i="1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Journal of </a:t>
            </a:r>
            <a:r>
              <a:rPr lang="tr-TR" sz="1100" i="1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Wound</a:t>
            </a:r>
            <a:r>
              <a:rPr lang="tr-TR" sz="1100" i="1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i="1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Ostomy</a:t>
            </a:r>
            <a:r>
              <a:rPr lang="tr-TR" sz="1100" i="1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&amp; </a:t>
            </a:r>
            <a:r>
              <a:rPr lang="tr-TR" sz="1100" i="1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Continence</a:t>
            </a:r>
            <a:r>
              <a:rPr lang="tr-TR" sz="1100" i="1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i="1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Nursing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, </a:t>
            </a:r>
            <a:r>
              <a:rPr lang="tr-TR" sz="1100" i="1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45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(4), 326-334.</a:t>
            </a:r>
            <a:endParaRPr lang="tr-TR" sz="1100" kern="100" dirty="0">
              <a:ea typeface="NSimSun"/>
              <a:cs typeface="Mangal" panose="02040503050203030202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65394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517969E1-3D36-E944-801D-F2EC25896A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b="1" dirty="0">
                <a:solidFill>
                  <a:srgbClr val="FF0000"/>
                </a:solidFill>
                <a:latin typeface="+mn-lt"/>
              </a:rPr>
              <a:t>Peristomal alan pansumanı;</a:t>
            </a:r>
            <a:br>
              <a:rPr lang="tr-TR" b="1" dirty="0">
                <a:solidFill>
                  <a:srgbClr val="FF0000"/>
                </a:solidFill>
                <a:latin typeface="+mn-lt"/>
              </a:rPr>
            </a:br>
            <a:r>
              <a:rPr lang="tr-TR" b="1" dirty="0">
                <a:solidFill>
                  <a:srgbClr val="FF0000"/>
                </a:solidFill>
                <a:latin typeface="+mn-lt"/>
              </a:rPr>
              <a:t>Örtü seçimi;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5" name="Resim 4">
            <a:extLst>
              <a:ext uri="{FF2B5EF4-FFF2-40B4-BE49-F238E27FC236}">
                <a16:creationId xmlns:a16="http://schemas.microsoft.com/office/drawing/2014/main" id="{F099C706-5E8A-0541-96CE-F40CC41625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246"/>
          <a:stretch/>
        </p:blipFill>
        <p:spPr>
          <a:xfrm>
            <a:off x="152400" y="1690688"/>
            <a:ext cx="7531100" cy="230346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Resim 6">
            <a:extLst>
              <a:ext uri="{FF2B5EF4-FFF2-40B4-BE49-F238E27FC236}">
                <a16:creationId xmlns:a16="http://schemas.microsoft.com/office/drawing/2014/main" id="{F9F9071D-DA74-6048-96FF-6DF0DA61D9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850" y="3734066"/>
            <a:ext cx="7442200" cy="21463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8" name="Metin kutusu 7">
            <a:extLst>
              <a:ext uri="{FF2B5EF4-FFF2-40B4-BE49-F238E27FC236}">
                <a16:creationId xmlns:a16="http://schemas.microsoft.com/office/drawing/2014/main" id="{FB52A378-D2C8-0742-82C1-4395BBAFB8F0}"/>
              </a:ext>
            </a:extLst>
          </p:cNvPr>
          <p:cNvSpPr txBox="1"/>
          <p:nvPr/>
        </p:nvSpPr>
        <p:spPr>
          <a:xfrm>
            <a:off x="1402735" y="6037528"/>
            <a:ext cx="3780971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dirty="0" err="1"/>
              <a:t>Steril</a:t>
            </a:r>
            <a:r>
              <a:rPr lang="en-US" dirty="0"/>
              <a:t> </a:t>
            </a:r>
            <a:r>
              <a:rPr lang="en-US" dirty="0" err="1"/>
              <a:t>gazlı</a:t>
            </a:r>
            <a:r>
              <a:rPr lang="en-US" dirty="0"/>
              <a:t> bez: ilk 4 </a:t>
            </a:r>
            <a:r>
              <a:rPr lang="en-US" dirty="0" err="1"/>
              <a:t>hafta</a:t>
            </a:r>
            <a:r>
              <a:rPr lang="en-US" dirty="0"/>
              <a:t> </a:t>
            </a:r>
            <a:r>
              <a:rPr lang="en-US" dirty="0" err="1"/>
              <a:t>günlük</a:t>
            </a:r>
            <a:endParaRPr lang="en-US" dirty="0"/>
          </a:p>
          <a:p>
            <a:r>
              <a:rPr lang="en-US" dirty="0" err="1"/>
              <a:t>Gliserin</a:t>
            </a:r>
            <a:r>
              <a:rPr lang="en-US" dirty="0"/>
              <a:t> </a:t>
            </a:r>
            <a:r>
              <a:rPr lang="en-US" dirty="0" err="1"/>
              <a:t>hidrojel</a:t>
            </a:r>
            <a:r>
              <a:rPr lang="en-US" dirty="0"/>
              <a:t>: ilk 4 </a:t>
            </a:r>
            <a:r>
              <a:rPr lang="en-US" dirty="0" err="1"/>
              <a:t>hafta</a:t>
            </a:r>
            <a:r>
              <a:rPr lang="en-US" dirty="0"/>
              <a:t> </a:t>
            </a:r>
            <a:r>
              <a:rPr lang="en-US" dirty="0" err="1"/>
              <a:t>haftada</a:t>
            </a:r>
            <a:r>
              <a:rPr lang="en-US" dirty="0"/>
              <a:t> </a:t>
            </a:r>
            <a:r>
              <a:rPr lang="en-US" dirty="0" err="1"/>
              <a:t>bir</a:t>
            </a:r>
            <a:endParaRPr lang="en-US" dirty="0"/>
          </a:p>
        </p:txBody>
      </p:sp>
      <p:pic>
        <p:nvPicPr>
          <p:cNvPr id="11" name="Resim 10">
            <a:extLst>
              <a:ext uri="{FF2B5EF4-FFF2-40B4-BE49-F238E27FC236}">
                <a16:creationId xmlns:a16="http://schemas.microsoft.com/office/drawing/2014/main" id="{0C3DE26F-CDF8-A14E-81D6-2F7EB6C77F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83959" y="1452979"/>
            <a:ext cx="3517081" cy="272532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12" name="Dikdörtgen 11">
            <a:extLst>
              <a:ext uri="{FF2B5EF4-FFF2-40B4-BE49-F238E27FC236}">
                <a16:creationId xmlns:a16="http://schemas.microsoft.com/office/drawing/2014/main" id="{7C130E01-3E51-4443-B8A3-7A452AC3F900}"/>
              </a:ext>
            </a:extLst>
          </p:cNvPr>
          <p:cNvSpPr/>
          <p:nvPr/>
        </p:nvSpPr>
        <p:spPr>
          <a:xfrm>
            <a:off x="7721764" y="4771164"/>
            <a:ext cx="4394200" cy="203132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dirty="0" err="1"/>
              <a:t>Sonuçlar</a:t>
            </a:r>
            <a:r>
              <a:rPr lang="en-US" dirty="0"/>
              <a:t>: </a:t>
            </a:r>
            <a:r>
              <a:rPr lang="en-US" dirty="0" err="1"/>
              <a:t>Birinci</a:t>
            </a:r>
            <a:r>
              <a:rPr lang="en-US" dirty="0"/>
              <a:t> </a:t>
            </a:r>
            <a:r>
              <a:rPr lang="en-US" dirty="0" err="1"/>
              <a:t>ve</a:t>
            </a:r>
            <a:r>
              <a:rPr lang="en-US" dirty="0"/>
              <a:t> </a:t>
            </a:r>
            <a:r>
              <a:rPr lang="en-US" dirty="0" err="1"/>
              <a:t>ikinci</a:t>
            </a:r>
            <a:r>
              <a:rPr lang="en-US" dirty="0"/>
              <a:t> </a:t>
            </a:r>
            <a:r>
              <a:rPr lang="en-US" dirty="0" err="1"/>
              <a:t>haftanın</a:t>
            </a:r>
            <a:r>
              <a:rPr lang="en-US" dirty="0"/>
              <a:t> </a:t>
            </a:r>
            <a:r>
              <a:rPr lang="en-US" dirty="0" err="1"/>
              <a:t>sonunda</a:t>
            </a:r>
            <a:r>
              <a:rPr lang="en-US" dirty="0"/>
              <a:t>, </a:t>
            </a:r>
            <a:r>
              <a:rPr lang="en-US" dirty="0" err="1"/>
              <a:t>gliserin</a:t>
            </a:r>
            <a:r>
              <a:rPr lang="en-US" dirty="0"/>
              <a:t> </a:t>
            </a:r>
            <a:r>
              <a:rPr lang="en-US" dirty="0" err="1"/>
              <a:t>grupta</a:t>
            </a:r>
            <a:r>
              <a:rPr lang="en-US" dirty="0"/>
              <a:t> </a:t>
            </a:r>
            <a:r>
              <a:rPr lang="en-US" dirty="0" err="1"/>
              <a:t>enfeksiyon</a:t>
            </a:r>
            <a:r>
              <a:rPr lang="en-US" dirty="0"/>
              <a:t> </a:t>
            </a:r>
            <a:r>
              <a:rPr lang="en-US" dirty="0" err="1"/>
              <a:t>skorlarında</a:t>
            </a:r>
            <a:r>
              <a:rPr lang="en-US" dirty="0"/>
              <a:t> </a:t>
            </a:r>
            <a:r>
              <a:rPr lang="en-US" dirty="0" err="1"/>
              <a:t>anlamlı</a:t>
            </a:r>
            <a:r>
              <a:rPr lang="en-US" dirty="0"/>
              <a:t> </a:t>
            </a:r>
            <a:r>
              <a:rPr lang="en-US" dirty="0" err="1"/>
              <a:t>bir</a:t>
            </a:r>
            <a:r>
              <a:rPr lang="en-US" dirty="0"/>
              <a:t> </a:t>
            </a:r>
            <a:r>
              <a:rPr lang="en-US" dirty="0" err="1"/>
              <a:t>azalma</a:t>
            </a:r>
            <a:r>
              <a:rPr lang="en-US" dirty="0"/>
              <a:t> </a:t>
            </a:r>
          </a:p>
          <a:p>
            <a:pPr algn="ctr"/>
            <a:r>
              <a:rPr lang="en-US" dirty="0"/>
              <a:t>(</a:t>
            </a:r>
            <a:r>
              <a:rPr lang="en-US" dirty="0" err="1"/>
              <a:t>birinci</a:t>
            </a:r>
            <a:r>
              <a:rPr lang="en-US" dirty="0"/>
              <a:t> </a:t>
            </a:r>
            <a:r>
              <a:rPr lang="en-US" dirty="0" err="1"/>
              <a:t>hafta</a:t>
            </a:r>
            <a:r>
              <a:rPr lang="en-US" dirty="0"/>
              <a:t>: 1,64 ± 1,6'ya </a:t>
            </a:r>
            <a:r>
              <a:rPr lang="en-US" dirty="0" err="1"/>
              <a:t>karşı</a:t>
            </a:r>
            <a:r>
              <a:rPr lang="en-US" dirty="0"/>
              <a:t> 3,12 ± 2,69, P &lt; .008;</a:t>
            </a:r>
          </a:p>
          <a:p>
            <a:pPr algn="ctr"/>
            <a:r>
              <a:rPr lang="en-US" dirty="0"/>
              <a:t> </a:t>
            </a:r>
            <a:r>
              <a:rPr lang="en-US" dirty="0" err="1"/>
              <a:t>ikinci</a:t>
            </a:r>
            <a:r>
              <a:rPr lang="en-US" dirty="0"/>
              <a:t> </a:t>
            </a:r>
            <a:r>
              <a:rPr lang="en-US" dirty="0" err="1"/>
              <a:t>hafta</a:t>
            </a:r>
            <a:r>
              <a:rPr lang="en-US" dirty="0"/>
              <a:t>: 1,37 ± 1,11'e </a:t>
            </a:r>
            <a:r>
              <a:rPr lang="en-US" dirty="0" err="1"/>
              <a:t>karşı</a:t>
            </a:r>
            <a:r>
              <a:rPr lang="en-US" dirty="0"/>
              <a:t> 2,53 ± 2,37, P &lt; .02).</a:t>
            </a:r>
          </a:p>
        </p:txBody>
      </p:sp>
      <p:sp>
        <p:nvSpPr>
          <p:cNvPr id="13" name="Aşağı Ok 12">
            <a:extLst>
              <a:ext uri="{FF2B5EF4-FFF2-40B4-BE49-F238E27FC236}">
                <a16:creationId xmlns:a16="http://schemas.microsoft.com/office/drawing/2014/main" id="{E8F80A6F-30BD-EF45-BC0C-FACC3C535D07}"/>
              </a:ext>
            </a:extLst>
          </p:cNvPr>
          <p:cNvSpPr/>
          <p:nvPr/>
        </p:nvSpPr>
        <p:spPr>
          <a:xfrm>
            <a:off x="9550399" y="4301264"/>
            <a:ext cx="584200" cy="4699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5158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52EA8637-B268-B240-B776-868727CBEF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b="1" dirty="0">
                <a:solidFill>
                  <a:srgbClr val="FF0000"/>
                </a:solidFill>
                <a:latin typeface="+mn-lt"/>
              </a:rPr>
              <a:t>Peristomal alan pansumanı;</a:t>
            </a:r>
            <a:br>
              <a:rPr lang="tr-TR" b="1" dirty="0">
                <a:solidFill>
                  <a:srgbClr val="FF0000"/>
                </a:solidFill>
                <a:latin typeface="+mn-lt"/>
              </a:rPr>
            </a:br>
            <a:r>
              <a:rPr lang="tr-TR" b="1" dirty="0">
                <a:solidFill>
                  <a:srgbClr val="FF0000"/>
                </a:solidFill>
                <a:latin typeface="+mn-lt"/>
              </a:rPr>
              <a:t>Örtü seçimi;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graphicFrame>
        <p:nvGraphicFramePr>
          <p:cNvPr id="4" name="İçerik Yer Tutucusu 3">
            <a:extLst>
              <a:ext uri="{FF2B5EF4-FFF2-40B4-BE49-F238E27FC236}">
                <a16:creationId xmlns:a16="http://schemas.microsoft.com/office/drawing/2014/main" id="{D0DD65E1-BB71-0B43-8929-069CCF8264F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77421127"/>
              </p:ext>
            </p:extLst>
          </p:nvPr>
        </p:nvGraphicFramePr>
        <p:xfrm>
          <a:off x="838200" y="2109830"/>
          <a:ext cx="10515600" cy="265684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45164005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5572323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Soru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Öneri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8173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tr-TR" sz="1800" kern="1200" dirty="0" err="1">
                          <a:effectLst/>
                        </a:rPr>
                        <a:t>Gastrostomisi</a:t>
                      </a:r>
                      <a:r>
                        <a:rPr lang="tr-TR" sz="1800" kern="1200" dirty="0">
                          <a:effectLst/>
                        </a:rPr>
                        <a:t>/ </a:t>
                      </a:r>
                      <a:r>
                        <a:rPr lang="tr-TR" sz="1800" kern="1200" dirty="0" err="1">
                          <a:effectLst/>
                        </a:rPr>
                        <a:t>jejunostomisi</a:t>
                      </a:r>
                      <a:r>
                        <a:rPr lang="tr-TR" sz="1800" kern="1200" dirty="0">
                          <a:effectLst/>
                        </a:rPr>
                        <a:t> olan hastalarda </a:t>
                      </a:r>
                      <a:r>
                        <a:rPr lang="tr-TR" sz="1800" kern="1200" dirty="0" err="1">
                          <a:effectLst/>
                        </a:rPr>
                        <a:t>peristomal</a:t>
                      </a:r>
                      <a:r>
                        <a:rPr lang="tr-TR" sz="1800" kern="1200" dirty="0">
                          <a:effectLst/>
                        </a:rPr>
                        <a:t> alan pansumanı nasıl yapılmalıdır?</a:t>
                      </a:r>
                      <a:r>
                        <a:rPr lang="tr-TR" dirty="0">
                          <a:effectLst/>
                        </a:rPr>
                        <a:t> </a:t>
                      </a:r>
                    </a:p>
                    <a:p>
                      <a:endParaRPr lang="tr-TR" sz="1800" kern="1200" dirty="0">
                        <a:effectLst/>
                      </a:endParaRPr>
                    </a:p>
                    <a:p>
                      <a:r>
                        <a:rPr lang="tr-TR" sz="1800" kern="1200" dirty="0">
                          <a:effectLst/>
                        </a:rPr>
                        <a:t>a) Pansuman hangi örtü ile yapılmalıdır? </a:t>
                      </a:r>
                      <a:endParaRPr lang="tr-TR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 err="1">
                          <a:effectLst/>
                        </a:rPr>
                        <a:t>Gastrostomisi</a:t>
                      </a:r>
                      <a:r>
                        <a:rPr lang="tr-TR" sz="1800" kern="1200" dirty="0">
                          <a:effectLst/>
                        </a:rPr>
                        <a:t>/</a:t>
                      </a:r>
                      <a:r>
                        <a:rPr lang="tr-TR" sz="1800" kern="1200" dirty="0" err="1">
                          <a:effectLst/>
                        </a:rPr>
                        <a:t>jejunostomi</a:t>
                      </a:r>
                      <a:r>
                        <a:rPr lang="tr-TR" sz="1800" kern="1200" dirty="0">
                          <a:effectLst/>
                        </a:rPr>
                        <a:t> olan hastalarda tüp çıkış yeri iyileşene kadar (ilk 5-7 gün) pansumanda steril örtüler kullanılmalıdır. 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En çok tercih edilen örtü steril gazlı bezdir. 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İlk 5-7 gün boyunca alternatif olarak gliserin </a:t>
                      </a:r>
                      <a:r>
                        <a:rPr lang="tr-TR" sz="1800" kern="1200" dirty="0" err="1">
                          <a:effectLst/>
                        </a:rPr>
                        <a:t>hidrojel</a:t>
                      </a:r>
                      <a:r>
                        <a:rPr lang="tr-TR" sz="1800" kern="1200" dirty="0">
                          <a:effectLst/>
                        </a:rPr>
                        <a:t> kullanılabilir. 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Tüp çıkış yeri iyileştikten sonra </a:t>
                      </a:r>
                      <a:r>
                        <a:rPr lang="tr-TR" sz="1800" kern="1200" dirty="0" err="1">
                          <a:effectLst/>
                        </a:rPr>
                        <a:t>peristomal</a:t>
                      </a:r>
                      <a:r>
                        <a:rPr lang="tr-TR" sz="1800" kern="1200" dirty="0">
                          <a:effectLst/>
                        </a:rPr>
                        <a:t> alanın açık bırakılması önerilir.</a:t>
                      </a:r>
                      <a:endParaRPr lang="tr-TR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02029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4081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B2CFDB2F-2AA1-3941-AF02-E709FAE290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800" y="365125"/>
            <a:ext cx="10515600" cy="1325563"/>
          </a:xfrm>
        </p:spPr>
        <p:txBody>
          <a:bodyPr/>
          <a:lstStyle/>
          <a:p>
            <a:r>
              <a:rPr lang="tr-TR" b="1" dirty="0">
                <a:solidFill>
                  <a:srgbClr val="FF0000"/>
                </a:solidFill>
                <a:latin typeface="+mn-lt"/>
              </a:rPr>
              <a:t>Peristomal alan pansumanı;</a:t>
            </a:r>
            <a:br>
              <a:rPr lang="tr-TR" b="1" dirty="0">
                <a:solidFill>
                  <a:srgbClr val="FF0000"/>
                </a:solidFill>
                <a:latin typeface="+mn-lt"/>
              </a:rPr>
            </a:br>
            <a:r>
              <a:rPr lang="tr-TR" b="1" dirty="0">
                <a:solidFill>
                  <a:srgbClr val="FF0000"/>
                </a:solidFill>
                <a:latin typeface="+mn-lt"/>
              </a:rPr>
              <a:t>Solüsyon seçimi;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5" name="Resim 4">
            <a:extLst>
              <a:ext uri="{FF2B5EF4-FFF2-40B4-BE49-F238E27FC236}">
                <a16:creationId xmlns:a16="http://schemas.microsoft.com/office/drawing/2014/main" id="{C8A2D67A-1E1E-204E-84CA-757E941533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50" y="1690688"/>
            <a:ext cx="7353300" cy="35687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6" name="Dikdörtgen 5">
            <a:extLst>
              <a:ext uri="{FF2B5EF4-FFF2-40B4-BE49-F238E27FC236}">
                <a16:creationId xmlns:a16="http://schemas.microsoft.com/office/drawing/2014/main" id="{96BDCAF3-F6B3-374D-9A8D-4A3046EE2804}"/>
              </a:ext>
            </a:extLst>
          </p:cNvPr>
          <p:cNvSpPr/>
          <p:nvPr/>
        </p:nvSpPr>
        <p:spPr>
          <a:xfrm>
            <a:off x="1859973" y="4475162"/>
            <a:ext cx="533400" cy="2159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Resim 7">
            <a:extLst>
              <a:ext uri="{FF2B5EF4-FFF2-40B4-BE49-F238E27FC236}">
                <a16:creationId xmlns:a16="http://schemas.microsoft.com/office/drawing/2014/main" id="{BEAD0EEE-39EA-9440-BAD9-8CD92CEB52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1600" y="1581149"/>
            <a:ext cx="4076700" cy="4117197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FE86E59E-0356-7849-8664-E570F982EA78}"/>
              </a:ext>
            </a:extLst>
          </p:cNvPr>
          <p:cNvSpPr/>
          <p:nvPr/>
        </p:nvSpPr>
        <p:spPr>
          <a:xfrm>
            <a:off x="10591800" y="2743200"/>
            <a:ext cx="508000" cy="393700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0749BC6-5EC8-2B4D-A2A4-C78673F10782}"/>
              </a:ext>
            </a:extLst>
          </p:cNvPr>
          <p:cNvSpPr/>
          <p:nvPr/>
        </p:nvSpPr>
        <p:spPr>
          <a:xfrm>
            <a:off x="10591800" y="3442897"/>
            <a:ext cx="508000" cy="393700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4A4ADE14-6C77-BC49-82A0-20EED3350344}"/>
              </a:ext>
            </a:extLst>
          </p:cNvPr>
          <p:cNvSpPr/>
          <p:nvPr/>
        </p:nvSpPr>
        <p:spPr>
          <a:xfrm>
            <a:off x="10591800" y="4189412"/>
            <a:ext cx="508000" cy="393700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Dikdörtgen 11">
            <a:extLst>
              <a:ext uri="{FF2B5EF4-FFF2-40B4-BE49-F238E27FC236}">
                <a16:creationId xmlns:a16="http://schemas.microsoft.com/office/drawing/2014/main" id="{1D07F45C-B5AB-F240-AC1F-5A9B0DF16AA8}"/>
              </a:ext>
            </a:extLst>
          </p:cNvPr>
          <p:cNvSpPr/>
          <p:nvPr/>
        </p:nvSpPr>
        <p:spPr>
          <a:xfrm>
            <a:off x="2209800" y="5816631"/>
            <a:ext cx="6096000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just"/>
            <a:r>
              <a:rPr lang="tr-TR" b="1" dirty="0">
                <a:solidFill>
                  <a:srgbClr val="000000"/>
                </a:solidFill>
                <a:ea typeface="Times New Roman" panose="02020603050405020304" pitchFamily="18" charset="0"/>
              </a:rPr>
              <a:t>Serum fizyolojik, </a:t>
            </a:r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tahriş edici ve alerjik olmaması ve maliyet etkin olması nedeniyle enfeksiyon belirtisi göstermeyen erken </a:t>
            </a:r>
            <a:r>
              <a:rPr lang="tr-TR" dirty="0" err="1">
                <a:solidFill>
                  <a:srgbClr val="000000"/>
                </a:solidFill>
                <a:ea typeface="Times New Roman" panose="02020603050405020304" pitchFamily="18" charset="0"/>
              </a:rPr>
              <a:t>peristomal</a:t>
            </a:r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 bakım için ilk tercih olabilir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91654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CB291EAE-0C55-8548-B8AF-7B1AE91EF3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b="1" dirty="0">
                <a:solidFill>
                  <a:srgbClr val="FF0000"/>
                </a:solidFill>
                <a:latin typeface="+mn-lt"/>
              </a:rPr>
              <a:t>Peristomal alan pansumanı;</a:t>
            </a:r>
            <a:br>
              <a:rPr lang="tr-TR" b="1" dirty="0">
                <a:solidFill>
                  <a:srgbClr val="FF0000"/>
                </a:solidFill>
                <a:latin typeface="+mn-lt"/>
              </a:rPr>
            </a:br>
            <a:r>
              <a:rPr lang="tr-TR" b="1" dirty="0">
                <a:solidFill>
                  <a:srgbClr val="FF0000"/>
                </a:solidFill>
                <a:latin typeface="+mn-lt"/>
              </a:rPr>
              <a:t>Solüsyon seçimi;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5" name="Resim 4">
            <a:extLst>
              <a:ext uri="{FF2B5EF4-FFF2-40B4-BE49-F238E27FC236}">
                <a16:creationId xmlns:a16="http://schemas.microsoft.com/office/drawing/2014/main" id="{9F60448D-F30F-8242-9073-F209C5308F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200" y="1690688"/>
            <a:ext cx="6888362" cy="29718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Resim 6">
            <a:extLst>
              <a:ext uri="{FF2B5EF4-FFF2-40B4-BE49-F238E27FC236}">
                <a16:creationId xmlns:a16="http://schemas.microsoft.com/office/drawing/2014/main" id="{EFA2B925-3296-EF40-B58F-B21FB9E9C4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99765" y="1530247"/>
            <a:ext cx="2841899" cy="2997507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8" name="Dikdörtgen 7">
            <a:extLst>
              <a:ext uri="{FF2B5EF4-FFF2-40B4-BE49-F238E27FC236}">
                <a16:creationId xmlns:a16="http://schemas.microsoft.com/office/drawing/2014/main" id="{09AA70F0-622B-874C-905A-CB1EF25DC0A3}"/>
              </a:ext>
            </a:extLst>
          </p:cNvPr>
          <p:cNvSpPr/>
          <p:nvPr/>
        </p:nvSpPr>
        <p:spPr>
          <a:xfrm>
            <a:off x="8168102" y="4815713"/>
            <a:ext cx="2773562" cy="175432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tr-TR" dirty="0"/>
              <a:t>grup 1: </a:t>
            </a:r>
            <a:r>
              <a:rPr lang="tr-TR" dirty="0" err="1"/>
              <a:t>hidrojel</a:t>
            </a:r>
            <a:r>
              <a:rPr lang="tr-TR" dirty="0"/>
              <a:t>-nemlilik fazla</a:t>
            </a:r>
          </a:p>
          <a:p>
            <a:pPr algn="ctr"/>
            <a:r>
              <a:rPr lang="tr-TR" dirty="0"/>
              <a:t>grup 2: sabun-su-nemlilik düşük</a:t>
            </a:r>
          </a:p>
          <a:p>
            <a:pPr algn="ctr"/>
            <a:r>
              <a:rPr lang="tr-TR" dirty="0"/>
              <a:t>grup 3: serum fizyolojik-nemlilik normal</a:t>
            </a:r>
            <a:endParaRPr lang="en-US" dirty="0"/>
          </a:p>
        </p:txBody>
      </p:sp>
      <p:sp>
        <p:nvSpPr>
          <p:cNvPr id="10" name="Dikdörtgen 9">
            <a:extLst>
              <a:ext uri="{FF2B5EF4-FFF2-40B4-BE49-F238E27FC236}">
                <a16:creationId xmlns:a16="http://schemas.microsoft.com/office/drawing/2014/main" id="{8C1D2138-4606-9E4D-8B8F-A4C6F9539EF0}"/>
              </a:ext>
            </a:extLst>
          </p:cNvPr>
          <p:cNvSpPr/>
          <p:nvPr/>
        </p:nvSpPr>
        <p:spPr>
          <a:xfrm>
            <a:off x="838200" y="4931073"/>
            <a:ext cx="6096000" cy="120032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Kuruluk ve fazla nem ciltte mikroorganizmaların artmasına ortam oluşturur,</a:t>
            </a:r>
          </a:p>
          <a:p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 Serum fizyolojik kullanımı PEG bakımında daha güveli bir solüsyon!!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256148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B1145119-8B86-3147-9F0D-10713206D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b="1" dirty="0">
                <a:solidFill>
                  <a:srgbClr val="FF0000"/>
                </a:solidFill>
                <a:latin typeface="+mn-lt"/>
              </a:rPr>
              <a:t>Peristomal alan pansumanı;</a:t>
            </a:r>
            <a:br>
              <a:rPr lang="tr-TR" b="1" dirty="0">
                <a:solidFill>
                  <a:srgbClr val="FF0000"/>
                </a:solidFill>
                <a:latin typeface="+mn-lt"/>
              </a:rPr>
            </a:br>
            <a:r>
              <a:rPr lang="tr-TR" b="1" dirty="0">
                <a:solidFill>
                  <a:srgbClr val="FF0000"/>
                </a:solidFill>
                <a:latin typeface="+mn-lt"/>
              </a:rPr>
              <a:t>Solüsyon seçimi;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graphicFrame>
        <p:nvGraphicFramePr>
          <p:cNvPr id="4" name="İçerik Yer Tutucusu 3">
            <a:extLst>
              <a:ext uri="{FF2B5EF4-FFF2-40B4-BE49-F238E27FC236}">
                <a16:creationId xmlns:a16="http://schemas.microsoft.com/office/drawing/2014/main" id="{8F08D52B-A54E-B64F-AA05-FE62B78C0F6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06658227"/>
              </p:ext>
            </p:extLst>
          </p:nvPr>
        </p:nvGraphicFramePr>
        <p:xfrm>
          <a:off x="838200" y="2109830"/>
          <a:ext cx="10515600" cy="265684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45164005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5572323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Soru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Öneri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8173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tr-TR" sz="1800" kern="1200" dirty="0" err="1">
                          <a:effectLst/>
                        </a:rPr>
                        <a:t>Gastrostomisi</a:t>
                      </a:r>
                      <a:r>
                        <a:rPr lang="tr-TR" sz="1800" kern="1200" dirty="0">
                          <a:effectLst/>
                        </a:rPr>
                        <a:t>/ </a:t>
                      </a:r>
                      <a:r>
                        <a:rPr lang="tr-TR" sz="1800" kern="1200" dirty="0" err="1">
                          <a:effectLst/>
                        </a:rPr>
                        <a:t>jejunostomisi</a:t>
                      </a:r>
                      <a:r>
                        <a:rPr lang="tr-TR" sz="1800" kern="1200" dirty="0">
                          <a:effectLst/>
                        </a:rPr>
                        <a:t> olan hastalarda </a:t>
                      </a:r>
                      <a:r>
                        <a:rPr lang="tr-TR" sz="1800" kern="1200" dirty="0" err="1">
                          <a:effectLst/>
                        </a:rPr>
                        <a:t>peristomal</a:t>
                      </a:r>
                      <a:r>
                        <a:rPr lang="tr-TR" sz="1800" kern="1200" dirty="0">
                          <a:effectLst/>
                        </a:rPr>
                        <a:t> alan pansumanı nasıl yapılmalıdır?</a:t>
                      </a:r>
                      <a:r>
                        <a:rPr lang="tr-TR" dirty="0">
                          <a:effectLst/>
                        </a:rPr>
                        <a:t> </a:t>
                      </a:r>
                    </a:p>
                    <a:p>
                      <a:endParaRPr lang="tr-TR" sz="1800" kern="1200" dirty="0">
                        <a:effectLst/>
                      </a:endParaRPr>
                    </a:p>
                    <a:p>
                      <a:r>
                        <a:rPr lang="tr-TR" sz="1800" kern="1200" dirty="0">
                          <a:effectLst/>
                        </a:rPr>
                        <a:t>b) Pansuman sırasında hangi solüsyon kullanılmalıdır? </a:t>
                      </a:r>
                      <a:endParaRPr lang="tr-TR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 err="1">
                          <a:effectLst/>
                        </a:rPr>
                        <a:t>Gastrostomisi</a:t>
                      </a:r>
                      <a:r>
                        <a:rPr lang="tr-TR" sz="1800" kern="1200" dirty="0">
                          <a:effectLst/>
                        </a:rPr>
                        <a:t>/ </a:t>
                      </a:r>
                      <a:r>
                        <a:rPr lang="tr-TR" sz="1800" kern="1200" dirty="0" err="1">
                          <a:effectLst/>
                        </a:rPr>
                        <a:t>jejunostomi</a:t>
                      </a:r>
                      <a:r>
                        <a:rPr lang="tr-TR" sz="1800" kern="1200" dirty="0">
                          <a:effectLst/>
                        </a:rPr>
                        <a:t> olan hastalarda </a:t>
                      </a:r>
                      <a:r>
                        <a:rPr lang="tr-TR" sz="1800" kern="1200" dirty="0" err="1">
                          <a:effectLst/>
                        </a:rPr>
                        <a:t>peristomal</a:t>
                      </a:r>
                      <a:r>
                        <a:rPr lang="tr-TR" sz="1800" kern="1200" dirty="0">
                          <a:effectLst/>
                        </a:rPr>
                        <a:t> alan pansumanında tüp çıkış yeri iyileşene kadar serum fizyolojik veya antiseptik solüsyonlar kullanılabilir. 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Tüp çıkış yeri iyileştikten sonra ise serum fizyolojik, düşük </a:t>
                      </a:r>
                      <a:r>
                        <a:rPr lang="tr-TR" sz="1800" kern="1200" dirty="0" err="1">
                          <a:effectLst/>
                        </a:rPr>
                        <a:t>pH’lı</a:t>
                      </a:r>
                      <a:r>
                        <a:rPr lang="tr-TR" sz="1800" kern="1200" dirty="0">
                          <a:effectLst/>
                        </a:rPr>
                        <a:t> ve katkısız sabunlu su, içme suyu kalitesinde veya /kaynatılmış ılıtılmış-soğutulmuş su kullanılabilir.</a:t>
                      </a:r>
                      <a:endParaRPr lang="tr-TR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02029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113192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B1145119-8B86-3147-9F0D-10713206D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b="1" dirty="0">
                <a:solidFill>
                  <a:srgbClr val="FF0000"/>
                </a:solidFill>
                <a:latin typeface="+mn-lt"/>
              </a:rPr>
              <a:t>Peristomal alan pansumanı;</a:t>
            </a:r>
            <a:br>
              <a:rPr lang="tr-TR" b="1" dirty="0">
                <a:solidFill>
                  <a:srgbClr val="FF0000"/>
                </a:solidFill>
                <a:latin typeface="+mn-lt"/>
              </a:rPr>
            </a:br>
            <a:r>
              <a:rPr lang="tr-TR" b="1" dirty="0">
                <a:solidFill>
                  <a:srgbClr val="FF0000"/>
                </a:solidFill>
                <a:latin typeface="+mn-lt"/>
              </a:rPr>
              <a:t>Pansuman sıklığı;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graphicFrame>
        <p:nvGraphicFramePr>
          <p:cNvPr id="4" name="İçerik Yer Tutucusu 3">
            <a:extLst>
              <a:ext uri="{FF2B5EF4-FFF2-40B4-BE49-F238E27FC236}">
                <a16:creationId xmlns:a16="http://schemas.microsoft.com/office/drawing/2014/main" id="{8F08D52B-A54E-B64F-AA05-FE62B78C0F6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82890358"/>
              </p:ext>
            </p:extLst>
          </p:nvPr>
        </p:nvGraphicFramePr>
        <p:xfrm>
          <a:off x="838200" y="2109830"/>
          <a:ext cx="10515600" cy="155956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45164005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5572323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Soru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Öneri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8173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tr-TR" sz="1800" kern="1200" dirty="0" err="1">
                          <a:effectLst/>
                        </a:rPr>
                        <a:t>Gastrostomisi</a:t>
                      </a:r>
                      <a:r>
                        <a:rPr lang="tr-TR" sz="1800" kern="1200" dirty="0">
                          <a:effectLst/>
                        </a:rPr>
                        <a:t>/ </a:t>
                      </a:r>
                      <a:r>
                        <a:rPr lang="tr-TR" sz="1800" kern="1200" dirty="0" err="1">
                          <a:effectLst/>
                        </a:rPr>
                        <a:t>jejunostomisi</a:t>
                      </a:r>
                      <a:r>
                        <a:rPr lang="tr-TR" sz="1800" kern="1200" dirty="0">
                          <a:effectLst/>
                        </a:rPr>
                        <a:t> olan hastalarda </a:t>
                      </a:r>
                      <a:r>
                        <a:rPr lang="tr-TR" sz="1800" kern="1200" dirty="0" err="1">
                          <a:effectLst/>
                        </a:rPr>
                        <a:t>peristomal</a:t>
                      </a:r>
                      <a:r>
                        <a:rPr lang="tr-TR" sz="1800" kern="1200" dirty="0">
                          <a:effectLst/>
                        </a:rPr>
                        <a:t> alan pansumanı nasıl yapılmalıdır?</a:t>
                      </a:r>
                      <a:r>
                        <a:rPr lang="tr-TR" dirty="0">
                          <a:effectLst/>
                        </a:rPr>
                        <a:t> </a:t>
                      </a:r>
                    </a:p>
                    <a:p>
                      <a:endParaRPr lang="tr-TR" sz="1800" kern="1200" dirty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800" kern="1200" dirty="0">
                          <a:effectLst/>
                        </a:rPr>
                        <a:t>c) Pansuman sıklığı ne olmalıdır? </a:t>
                      </a:r>
                      <a:endParaRPr lang="tr-TR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Tüp çıkış yeri iyileşene kadar (ilk 5-7 gün) pansuman günlük yapılmalıdır. 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Tüp çıkış yeri iyileşmesi tamamlandıktan sonra pansuman haftada bir veya iki defa yapılabilir.</a:t>
                      </a:r>
                      <a:endParaRPr lang="tr-TR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0202971"/>
                  </a:ext>
                </a:extLst>
              </a:tr>
            </a:tbl>
          </a:graphicData>
        </a:graphic>
      </p:graphicFrame>
      <p:sp>
        <p:nvSpPr>
          <p:cNvPr id="3" name="Dikdörtgen 2">
            <a:extLst>
              <a:ext uri="{FF2B5EF4-FFF2-40B4-BE49-F238E27FC236}">
                <a16:creationId xmlns:a16="http://schemas.microsoft.com/office/drawing/2014/main" id="{6A5DF33E-EE8D-C34A-97D8-4EF1D5BD9342}"/>
              </a:ext>
            </a:extLst>
          </p:cNvPr>
          <p:cNvSpPr/>
          <p:nvPr/>
        </p:nvSpPr>
        <p:spPr>
          <a:xfrm>
            <a:off x="2362200" y="3974237"/>
            <a:ext cx="6096000" cy="175432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tr-TR" dirty="0"/>
              <a:t>Tüp çıkış yeri iyileşene kadar </a:t>
            </a:r>
            <a:r>
              <a:rPr lang="tr-TR" dirty="0" err="1"/>
              <a:t>peristomal</a:t>
            </a:r>
            <a:r>
              <a:rPr lang="tr-TR" dirty="0"/>
              <a:t> alan günlük olarak izlenmeli (kanama, ağrı, </a:t>
            </a:r>
            <a:r>
              <a:rPr lang="tr-TR" dirty="0" err="1"/>
              <a:t>eritem</a:t>
            </a:r>
            <a:r>
              <a:rPr lang="tr-TR" dirty="0"/>
              <a:t>, sertlik, sızıntı ve enfeksiyon) ve aseptik yara bakımı uygulanmalı,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tr-TR" dirty="0" err="1"/>
              <a:t>stoma</a:t>
            </a:r>
            <a:r>
              <a:rPr lang="tr-TR" dirty="0"/>
              <a:t> çevresi temiz ve kuru tutulmalı,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tr-TR" dirty="0"/>
              <a:t>Tüp çıkış yeri iyileştikten sonra akıntı, kanama vb. olmadıkça </a:t>
            </a:r>
            <a:r>
              <a:rPr lang="tr-TR" dirty="0" err="1"/>
              <a:t>peristomal</a:t>
            </a:r>
            <a:r>
              <a:rPr lang="tr-TR" dirty="0"/>
              <a:t> alanın açık bırakılması, kapatılmaması önerilir.</a:t>
            </a:r>
          </a:p>
        </p:txBody>
      </p:sp>
      <p:sp>
        <p:nvSpPr>
          <p:cNvPr id="5" name="Dikdörtgen 4">
            <a:extLst>
              <a:ext uri="{FF2B5EF4-FFF2-40B4-BE49-F238E27FC236}">
                <a16:creationId xmlns:a16="http://schemas.microsoft.com/office/drawing/2014/main" id="{2C0DB37A-5C46-6946-BC4A-323CF2CDD544}"/>
              </a:ext>
            </a:extLst>
          </p:cNvPr>
          <p:cNvSpPr/>
          <p:nvPr/>
        </p:nvSpPr>
        <p:spPr>
          <a:xfrm>
            <a:off x="115614" y="6186780"/>
            <a:ext cx="1113045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>
              <a:spcAft>
                <a:spcPts val="0"/>
              </a:spcAft>
            </a:pPr>
            <a:r>
              <a:rPr lang="tr-TR" sz="1200" kern="100" dirty="0" err="1">
                <a:ea typeface="NSimSun"/>
                <a:cs typeface="Mangal" panose="02040503050203030202" pitchFamily="18" charset="0"/>
              </a:rPr>
              <a:t>Bischoff</a:t>
            </a:r>
            <a:r>
              <a:rPr lang="tr-TR" sz="1200" kern="100" dirty="0">
                <a:ea typeface="NSimSun"/>
                <a:cs typeface="Mangal" panose="02040503050203030202" pitchFamily="18" charset="0"/>
              </a:rPr>
              <a:t>, S. C., et al.  (2020). ESPEN </a:t>
            </a:r>
            <a:r>
              <a:rPr lang="tr-TR" sz="1200" kern="100" dirty="0" err="1">
                <a:ea typeface="NSimSun"/>
                <a:cs typeface="Mangal" panose="02040503050203030202" pitchFamily="18" charset="0"/>
              </a:rPr>
              <a:t>guideline</a:t>
            </a:r>
            <a:r>
              <a:rPr lang="tr-TR" sz="1200" kern="100" dirty="0">
                <a:ea typeface="NSimSun"/>
                <a:cs typeface="Mangal" panose="02040503050203030202" pitchFamily="18" charset="0"/>
              </a:rPr>
              <a:t> on </a:t>
            </a:r>
            <a:r>
              <a:rPr lang="tr-TR" sz="1200" kern="100" dirty="0" err="1">
                <a:ea typeface="NSimSun"/>
                <a:cs typeface="Mangal" panose="02040503050203030202" pitchFamily="18" charset="0"/>
              </a:rPr>
              <a:t>home</a:t>
            </a:r>
            <a:r>
              <a:rPr lang="tr-TR" sz="1200" kern="100" dirty="0">
                <a:ea typeface="NSimSun"/>
                <a:cs typeface="Mangal" panose="02040503050203030202" pitchFamily="18" charset="0"/>
              </a:rPr>
              <a:t> enteral </a:t>
            </a:r>
            <a:r>
              <a:rPr lang="tr-TR" sz="1200" kern="100" dirty="0" err="1">
                <a:ea typeface="NSimSun"/>
                <a:cs typeface="Mangal" panose="02040503050203030202" pitchFamily="18" charset="0"/>
              </a:rPr>
              <a:t>nutrition</a:t>
            </a:r>
            <a:r>
              <a:rPr lang="tr-TR" sz="1200" kern="100" dirty="0">
                <a:ea typeface="NSimSun"/>
                <a:cs typeface="Mangal" panose="02040503050203030202" pitchFamily="18" charset="0"/>
              </a:rPr>
              <a:t>. </a:t>
            </a:r>
            <a:r>
              <a:rPr lang="tr-TR" sz="12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Clinical</a:t>
            </a:r>
            <a:r>
              <a:rPr lang="tr-TR" sz="12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2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nutrition</a:t>
            </a:r>
            <a:r>
              <a:rPr lang="tr-TR" sz="12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, 39(1), 5-22.</a:t>
            </a:r>
          </a:p>
          <a:p>
            <a:pPr lvl="0" algn="just">
              <a:spcAft>
                <a:spcPts val="0"/>
              </a:spcAft>
            </a:pPr>
            <a:r>
              <a:rPr lang="tr-TR" sz="1200" dirty="0" err="1"/>
              <a:t>Vaneau</a:t>
            </a:r>
            <a:r>
              <a:rPr lang="tr-TR" sz="1200" dirty="0"/>
              <a:t>, M., et al. (2007). </a:t>
            </a:r>
            <a:r>
              <a:rPr lang="tr-TR" sz="1200" dirty="0" err="1"/>
              <a:t>Consensus</a:t>
            </a:r>
            <a:r>
              <a:rPr lang="tr-TR" sz="1200" dirty="0"/>
              <a:t> panel </a:t>
            </a:r>
            <a:r>
              <a:rPr lang="tr-TR" sz="1200" dirty="0" err="1"/>
              <a:t>recommendations</a:t>
            </a:r>
            <a:r>
              <a:rPr lang="tr-TR" sz="1200" dirty="0"/>
              <a:t> </a:t>
            </a:r>
            <a:r>
              <a:rPr lang="tr-TR" sz="1200" dirty="0" err="1"/>
              <a:t>for</a:t>
            </a:r>
            <a:r>
              <a:rPr lang="tr-TR" sz="1200" dirty="0"/>
              <a:t> </a:t>
            </a:r>
            <a:r>
              <a:rPr lang="tr-TR" sz="1200" dirty="0" err="1"/>
              <a:t>chronic</a:t>
            </a:r>
            <a:r>
              <a:rPr lang="tr-TR" sz="1200" dirty="0"/>
              <a:t> </a:t>
            </a:r>
            <a:r>
              <a:rPr lang="tr-TR" sz="1200" dirty="0" err="1"/>
              <a:t>and</a:t>
            </a:r>
            <a:r>
              <a:rPr lang="tr-TR" sz="1200" dirty="0"/>
              <a:t> </a:t>
            </a:r>
            <a:r>
              <a:rPr lang="tr-TR" sz="1200" dirty="0" err="1"/>
              <a:t>acute</a:t>
            </a:r>
            <a:r>
              <a:rPr lang="tr-TR" sz="1200" dirty="0"/>
              <a:t> </a:t>
            </a:r>
            <a:r>
              <a:rPr lang="tr-TR" sz="1200" dirty="0" err="1"/>
              <a:t>wound</a:t>
            </a:r>
            <a:r>
              <a:rPr lang="tr-TR" sz="1200" dirty="0"/>
              <a:t> </a:t>
            </a:r>
            <a:r>
              <a:rPr lang="tr-TR" sz="1200" dirty="0" err="1"/>
              <a:t>dressings</a:t>
            </a:r>
            <a:r>
              <a:rPr lang="tr-TR" sz="1200" dirty="0"/>
              <a:t>. </a:t>
            </a:r>
            <a:r>
              <a:rPr lang="tr-TR" sz="1200" dirty="0" err="1"/>
              <a:t>Archives</a:t>
            </a:r>
            <a:r>
              <a:rPr lang="tr-TR" sz="1200" dirty="0"/>
              <a:t> of </a:t>
            </a:r>
            <a:r>
              <a:rPr lang="tr-TR" sz="1200" dirty="0" err="1"/>
              <a:t>dermatology</a:t>
            </a:r>
            <a:r>
              <a:rPr lang="tr-TR" sz="1200" dirty="0"/>
              <a:t>, 143(10), 1291-1294.</a:t>
            </a:r>
          </a:p>
        </p:txBody>
      </p:sp>
    </p:spTree>
    <p:extLst>
      <p:ext uri="{BB962C8B-B14F-4D97-AF65-F5344CB8AC3E}">
        <p14:creationId xmlns:p14="http://schemas.microsoft.com/office/powerpoint/2010/main" val="1324985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B90C4A62-9A05-8446-B01E-58B9B408A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Komplikasyonların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yönetimi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br>
              <a:rPr lang="en-US" b="1" dirty="0">
                <a:solidFill>
                  <a:srgbClr val="FF0000"/>
                </a:solidFill>
                <a:latin typeface="+mn-lt"/>
              </a:rPr>
            </a:br>
            <a:r>
              <a:rPr lang="en-US" b="1" dirty="0">
                <a:solidFill>
                  <a:srgbClr val="FF0000"/>
                </a:solidFill>
                <a:latin typeface="+mn-lt"/>
              </a:rPr>
              <a:t>Peristomal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sızıntı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7" name="Metin kutusu 6">
            <a:extLst>
              <a:ext uri="{FF2B5EF4-FFF2-40B4-BE49-F238E27FC236}">
                <a16:creationId xmlns:a16="http://schemas.microsoft.com/office/drawing/2014/main" id="{1D023E13-6F89-2E42-9C20-D89A74C225F3}"/>
              </a:ext>
            </a:extLst>
          </p:cNvPr>
          <p:cNvSpPr txBox="1"/>
          <p:nvPr/>
        </p:nvSpPr>
        <p:spPr>
          <a:xfrm>
            <a:off x="0" y="6283653"/>
            <a:ext cx="121920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tr-TR" sz="900" dirty="0" err="1"/>
              <a:t>Bischoff</a:t>
            </a:r>
            <a:r>
              <a:rPr lang="tr-TR" sz="900" dirty="0"/>
              <a:t> SC, et al. (2022) ESPEN </a:t>
            </a:r>
            <a:r>
              <a:rPr lang="tr-TR" sz="900" dirty="0" err="1"/>
              <a:t>practical</a:t>
            </a:r>
            <a:r>
              <a:rPr lang="tr-TR" sz="900" dirty="0"/>
              <a:t> </a:t>
            </a:r>
            <a:r>
              <a:rPr lang="tr-TR" sz="900" dirty="0" err="1"/>
              <a:t>guideline</a:t>
            </a:r>
            <a:r>
              <a:rPr lang="tr-TR" sz="900" dirty="0"/>
              <a:t>: Home enteral </a:t>
            </a:r>
            <a:r>
              <a:rPr lang="tr-TR" sz="900" dirty="0" err="1"/>
              <a:t>nutrition</a:t>
            </a:r>
            <a:r>
              <a:rPr lang="tr-TR" sz="900" dirty="0"/>
              <a:t>. </a:t>
            </a:r>
            <a:r>
              <a:rPr lang="tr-TR" sz="900" i="1" dirty="0" err="1"/>
              <a:t>Clinical</a:t>
            </a:r>
            <a:r>
              <a:rPr lang="tr-TR" sz="900" i="1" dirty="0"/>
              <a:t> </a:t>
            </a:r>
            <a:r>
              <a:rPr lang="tr-TR" sz="900" i="1" dirty="0" err="1"/>
              <a:t>nutrition</a:t>
            </a:r>
            <a:r>
              <a:rPr lang="tr-TR" sz="900" dirty="0"/>
              <a:t>, </a:t>
            </a:r>
            <a:r>
              <a:rPr lang="tr-TR" sz="900" i="1" dirty="0"/>
              <a:t>41</a:t>
            </a:r>
            <a:r>
              <a:rPr lang="tr-TR" sz="900" dirty="0"/>
              <a:t>(2), 468-488.</a:t>
            </a:r>
          </a:p>
          <a:p>
            <a:pPr lvl="0"/>
            <a:r>
              <a:rPr lang="tr-TR" sz="900" dirty="0" err="1"/>
              <a:t>Roveron</a:t>
            </a:r>
            <a:r>
              <a:rPr lang="tr-TR" sz="900" dirty="0"/>
              <a:t> G,  et al.(2018)  </a:t>
            </a:r>
            <a:r>
              <a:rPr lang="tr-TR" sz="900" dirty="0" err="1"/>
              <a:t>Clinical</a:t>
            </a:r>
            <a:r>
              <a:rPr lang="tr-TR" sz="900" dirty="0"/>
              <a:t> </a:t>
            </a:r>
            <a:r>
              <a:rPr lang="tr-TR" sz="900" dirty="0" err="1"/>
              <a:t>practice</a:t>
            </a:r>
            <a:r>
              <a:rPr lang="tr-TR" sz="900" dirty="0"/>
              <a:t> </a:t>
            </a:r>
            <a:r>
              <a:rPr lang="tr-TR" sz="900" dirty="0" err="1"/>
              <a:t>guidelines</a:t>
            </a:r>
            <a:r>
              <a:rPr lang="tr-TR" sz="900" dirty="0"/>
              <a:t> </a:t>
            </a:r>
            <a:r>
              <a:rPr lang="tr-TR" sz="900" dirty="0" err="1"/>
              <a:t>for</a:t>
            </a:r>
            <a:r>
              <a:rPr lang="tr-TR" sz="900" dirty="0"/>
              <a:t> </a:t>
            </a:r>
            <a:r>
              <a:rPr lang="tr-TR" sz="900" dirty="0" err="1"/>
              <a:t>the</a:t>
            </a:r>
            <a:r>
              <a:rPr lang="tr-TR" sz="900" dirty="0"/>
              <a:t> </a:t>
            </a:r>
            <a:r>
              <a:rPr lang="tr-TR" sz="900" dirty="0" err="1"/>
              <a:t>nursing</a:t>
            </a:r>
            <a:r>
              <a:rPr lang="tr-TR" sz="900" dirty="0"/>
              <a:t> </a:t>
            </a:r>
            <a:r>
              <a:rPr lang="tr-TR" sz="900" dirty="0" err="1"/>
              <a:t>management</a:t>
            </a:r>
            <a:r>
              <a:rPr lang="tr-TR" sz="900" dirty="0"/>
              <a:t> of </a:t>
            </a:r>
            <a:r>
              <a:rPr lang="tr-TR" sz="900" dirty="0" err="1"/>
              <a:t>percuta</a:t>
            </a:r>
            <a:r>
              <a:rPr lang="tr-TR" sz="900" dirty="0"/>
              <a:t>- </a:t>
            </a:r>
            <a:r>
              <a:rPr lang="tr-TR" sz="900" dirty="0" err="1"/>
              <a:t>neous</a:t>
            </a:r>
            <a:r>
              <a:rPr lang="tr-TR" sz="900" dirty="0"/>
              <a:t> </a:t>
            </a:r>
            <a:r>
              <a:rPr lang="tr-TR" sz="900" dirty="0" err="1"/>
              <a:t>endoscopic</a:t>
            </a:r>
            <a:r>
              <a:rPr lang="tr-TR" sz="900" dirty="0"/>
              <a:t> </a:t>
            </a:r>
            <a:r>
              <a:rPr lang="tr-TR" sz="900" dirty="0" err="1"/>
              <a:t>gastrostomy</a:t>
            </a:r>
            <a:r>
              <a:rPr lang="tr-TR" sz="900" dirty="0"/>
              <a:t> </a:t>
            </a:r>
            <a:r>
              <a:rPr lang="tr-TR" sz="900" dirty="0" err="1"/>
              <a:t>and</a:t>
            </a:r>
            <a:r>
              <a:rPr lang="tr-TR" sz="900" dirty="0"/>
              <a:t> </a:t>
            </a:r>
            <a:r>
              <a:rPr lang="tr-TR" sz="900" dirty="0" err="1"/>
              <a:t>jejunostomy</a:t>
            </a:r>
            <a:r>
              <a:rPr lang="tr-TR" sz="900" dirty="0"/>
              <a:t> (PEG/PEJ) in </a:t>
            </a:r>
            <a:r>
              <a:rPr lang="tr-TR" sz="900" dirty="0" err="1"/>
              <a:t>adult</a:t>
            </a:r>
            <a:r>
              <a:rPr lang="tr-TR" sz="900" dirty="0"/>
              <a:t> </a:t>
            </a:r>
            <a:r>
              <a:rPr lang="tr-TR" sz="900" dirty="0" err="1"/>
              <a:t>patients</a:t>
            </a:r>
            <a:r>
              <a:rPr lang="tr-TR" sz="900" dirty="0"/>
              <a:t>: an </a:t>
            </a:r>
            <a:r>
              <a:rPr lang="tr-TR" sz="900" dirty="0" err="1"/>
              <a:t>executive</a:t>
            </a:r>
            <a:r>
              <a:rPr lang="tr-TR" sz="900" dirty="0"/>
              <a:t> </a:t>
            </a:r>
            <a:r>
              <a:rPr lang="tr-TR" sz="900" dirty="0" err="1"/>
              <a:t>summary</a:t>
            </a:r>
            <a:r>
              <a:rPr lang="tr-TR" sz="900" dirty="0"/>
              <a:t>. J </a:t>
            </a:r>
            <a:r>
              <a:rPr lang="tr-TR" sz="900" dirty="0" err="1"/>
              <a:t>Wound</a:t>
            </a:r>
            <a:r>
              <a:rPr lang="tr-TR" sz="900" dirty="0"/>
              <a:t>, </a:t>
            </a:r>
            <a:r>
              <a:rPr lang="tr-TR" sz="900" dirty="0" err="1"/>
              <a:t>Ostomy</a:t>
            </a:r>
            <a:r>
              <a:rPr lang="tr-TR" sz="900" dirty="0"/>
              <a:t> </a:t>
            </a:r>
            <a:r>
              <a:rPr lang="tr-TR" sz="900" dirty="0" err="1"/>
              <a:t>Cont</a:t>
            </a:r>
            <a:r>
              <a:rPr lang="tr-TR" sz="900" dirty="0"/>
              <a:t> </a:t>
            </a:r>
            <a:r>
              <a:rPr lang="tr-TR" sz="900" dirty="0" err="1"/>
              <a:t>Nurs</a:t>
            </a:r>
            <a:r>
              <a:rPr lang="tr-TR" sz="900" dirty="0"/>
              <a:t> ;45:326e34.</a:t>
            </a:r>
          </a:p>
          <a:p>
            <a:pPr lvl="0"/>
            <a:r>
              <a:rPr lang="tr-TR" sz="900" dirty="0" err="1"/>
              <a:t>DeLegge</a:t>
            </a:r>
            <a:r>
              <a:rPr lang="tr-TR" sz="900" dirty="0"/>
              <a:t> MH, et al </a:t>
            </a:r>
            <a:r>
              <a:rPr lang="tr-TR" sz="900" dirty="0" err="1"/>
              <a:t>Gastrostomy</a:t>
            </a:r>
            <a:r>
              <a:rPr lang="tr-TR" sz="900" dirty="0"/>
              <a:t> </a:t>
            </a:r>
            <a:r>
              <a:rPr lang="tr-TR" sz="900" dirty="0" err="1"/>
              <a:t>tubes</a:t>
            </a:r>
            <a:r>
              <a:rPr lang="tr-TR" sz="900" dirty="0"/>
              <a:t>: </a:t>
            </a:r>
            <a:r>
              <a:rPr lang="tr-TR" sz="900" dirty="0" err="1"/>
              <a:t>Complications</a:t>
            </a:r>
            <a:r>
              <a:rPr lang="tr-TR" sz="900" dirty="0"/>
              <a:t> </a:t>
            </a:r>
            <a:r>
              <a:rPr lang="tr-TR" sz="900" dirty="0" err="1"/>
              <a:t>and</a:t>
            </a:r>
            <a:r>
              <a:rPr lang="tr-TR" sz="900" dirty="0"/>
              <a:t> </a:t>
            </a:r>
            <a:r>
              <a:rPr lang="tr-TR" sz="900" dirty="0" err="1"/>
              <a:t>their</a:t>
            </a:r>
            <a:r>
              <a:rPr lang="tr-TR" sz="900" dirty="0"/>
              <a:t> </a:t>
            </a:r>
            <a:r>
              <a:rPr lang="tr-TR" sz="900" dirty="0" err="1"/>
              <a:t>management</a:t>
            </a:r>
            <a:r>
              <a:rPr lang="tr-TR" sz="900" dirty="0"/>
              <a:t>. Post TW, ed. </a:t>
            </a:r>
            <a:r>
              <a:rPr lang="tr-TR" sz="900" dirty="0" err="1"/>
              <a:t>UpToDate</a:t>
            </a:r>
            <a:r>
              <a:rPr lang="tr-TR" sz="900" dirty="0"/>
              <a:t>. </a:t>
            </a:r>
            <a:r>
              <a:rPr lang="tr-TR" sz="900" dirty="0" err="1"/>
              <a:t>Waltham</a:t>
            </a:r>
            <a:r>
              <a:rPr lang="tr-TR" sz="900" dirty="0"/>
              <a:t>,</a:t>
            </a:r>
            <a:endParaRPr lang="en-US" sz="900" dirty="0"/>
          </a:p>
        </p:txBody>
      </p:sp>
      <p:sp>
        <p:nvSpPr>
          <p:cNvPr id="10" name="İçerik Yer Tutucusu 9">
            <a:extLst>
              <a:ext uri="{FF2B5EF4-FFF2-40B4-BE49-F238E27FC236}">
                <a16:creationId xmlns:a16="http://schemas.microsoft.com/office/drawing/2014/main" id="{4A828BF1-56D4-AB42-B3C1-D9D890D478EE}"/>
              </a:ext>
            </a:extLst>
          </p:cNvPr>
          <p:cNvSpPr txBox="1">
            <a:spLocks noGrp="1"/>
          </p:cNvSpPr>
          <p:nvPr>
            <p:ph sz="half" idx="1"/>
          </p:nvPr>
        </p:nvSpPr>
        <p:spPr>
          <a:xfrm>
            <a:off x="409059" y="1697180"/>
            <a:ext cx="8540578" cy="13460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Peristomal </a:t>
            </a:r>
            <a:r>
              <a:rPr lang="en-US" sz="2400" dirty="0" err="1"/>
              <a:t>sızıntı</a:t>
            </a:r>
            <a:r>
              <a:rPr lang="en-US" sz="2400" dirty="0"/>
              <a:t> </a:t>
            </a:r>
            <a:r>
              <a:rPr lang="en-US" sz="2400" u="sng" dirty="0"/>
              <a:t>risk </a:t>
            </a:r>
            <a:r>
              <a:rPr lang="en-US" sz="2400" u="sng" dirty="0" err="1"/>
              <a:t>faktörleri</a:t>
            </a:r>
            <a:r>
              <a:rPr lang="en-US" sz="2400" u="sng" dirty="0"/>
              <a:t>;</a:t>
            </a:r>
          </a:p>
          <a:p>
            <a:endParaRPr lang="en-US" sz="2400" dirty="0"/>
          </a:p>
          <a:p>
            <a:endParaRPr lang="en-US" sz="2400" dirty="0"/>
          </a:p>
        </p:txBody>
      </p:sp>
      <p:cxnSp>
        <p:nvCxnSpPr>
          <p:cNvPr id="11" name="Dirsek Bağlayıcısı 10">
            <a:extLst>
              <a:ext uri="{FF2B5EF4-FFF2-40B4-BE49-F238E27FC236}">
                <a16:creationId xmlns:a16="http://schemas.microsoft.com/office/drawing/2014/main" id="{F309302C-4F23-5E45-8B97-34D03B4607EE}"/>
              </a:ext>
            </a:extLst>
          </p:cNvPr>
          <p:cNvCxnSpPr>
            <a:cxnSpLocks/>
          </p:cNvCxnSpPr>
          <p:nvPr/>
        </p:nvCxnSpPr>
        <p:spPr>
          <a:xfrm rot="16200000" flipH="1">
            <a:off x="3111836" y="2640119"/>
            <a:ext cx="2232988" cy="1169257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Yuvarlatılmış Dikdörtgen 12">
            <a:extLst>
              <a:ext uri="{FF2B5EF4-FFF2-40B4-BE49-F238E27FC236}">
                <a16:creationId xmlns:a16="http://schemas.microsoft.com/office/drawing/2014/main" id="{823D5889-AE68-C947-99E6-0E8F5A127859}"/>
              </a:ext>
            </a:extLst>
          </p:cNvPr>
          <p:cNvSpPr/>
          <p:nvPr/>
        </p:nvSpPr>
        <p:spPr>
          <a:xfrm>
            <a:off x="5112351" y="2027695"/>
            <a:ext cx="2953265" cy="510351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dirty="0"/>
              <a:t>Artmış </a:t>
            </a:r>
            <a:r>
              <a:rPr lang="tr-TR" dirty="0" err="1"/>
              <a:t>gastrik</a:t>
            </a:r>
            <a:r>
              <a:rPr lang="tr-TR" dirty="0"/>
              <a:t> asit salgısı</a:t>
            </a:r>
            <a:endParaRPr lang="en-US" dirty="0"/>
          </a:p>
        </p:txBody>
      </p:sp>
      <p:sp>
        <p:nvSpPr>
          <p:cNvPr id="14" name="Yuvarlatılmış Dikdörtgen 13">
            <a:extLst>
              <a:ext uri="{FF2B5EF4-FFF2-40B4-BE49-F238E27FC236}">
                <a16:creationId xmlns:a16="http://schemas.microsoft.com/office/drawing/2014/main" id="{C7AB0AA9-C629-5E4D-8678-7934731603A4}"/>
              </a:ext>
            </a:extLst>
          </p:cNvPr>
          <p:cNvSpPr/>
          <p:nvPr/>
        </p:nvSpPr>
        <p:spPr>
          <a:xfrm>
            <a:off x="5112351" y="2664463"/>
            <a:ext cx="2953265" cy="43248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dirty="0"/>
              <a:t>Artmış </a:t>
            </a:r>
            <a:r>
              <a:rPr lang="tr-TR" dirty="0" err="1"/>
              <a:t>intraabdominal</a:t>
            </a:r>
            <a:r>
              <a:rPr lang="tr-TR" dirty="0"/>
              <a:t> basınç</a:t>
            </a:r>
            <a:endParaRPr lang="en-US" dirty="0"/>
          </a:p>
        </p:txBody>
      </p:sp>
      <p:sp>
        <p:nvSpPr>
          <p:cNvPr id="15" name="Yuvarlatılmış Dikdörtgen 14">
            <a:extLst>
              <a:ext uri="{FF2B5EF4-FFF2-40B4-BE49-F238E27FC236}">
                <a16:creationId xmlns:a16="http://schemas.microsoft.com/office/drawing/2014/main" id="{820921A5-D402-A847-B0CB-1D7AD794F92B}"/>
              </a:ext>
            </a:extLst>
          </p:cNvPr>
          <p:cNvSpPr/>
          <p:nvPr/>
        </p:nvSpPr>
        <p:spPr>
          <a:xfrm>
            <a:off x="5094336" y="3243902"/>
            <a:ext cx="2953265" cy="43248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dirty="0" err="1"/>
              <a:t>Konstipasyon</a:t>
            </a:r>
            <a:endParaRPr lang="en-US" dirty="0"/>
          </a:p>
        </p:txBody>
      </p:sp>
      <p:sp>
        <p:nvSpPr>
          <p:cNvPr id="16" name="Yuvarlatılmış Dikdörtgen 15">
            <a:extLst>
              <a:ext uri="{FF2B5EF4-FFF2-40B4-BE49-F238E27FC236}">
                <a16:creationId xmlns:a16="http://schemas.microsoft.com/office/drawing/2014/main" id="{DF52A7D3-2207-9D4C-930B-915BCAC3D5C5}"/>
              </a:ext>
            </a:extLst>
          </p:cNvPr>
          <p:cNvSpPr/>
          <p:nvPr/>
        </p:nvSpPr>
        <p:spPr>
          <a:xfrm>
            <a:off x="5112351" y="3803613"/>
            <a:ext cx="2953265" cy="60909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dirty="0"/>
              <a:t>İç ve dış buton arasında artan gerginlik</a:t>
            </a:r>
            <a:endParaRPr lang="en-US" dirty="0"/>
          </a:p>
        </p:txBody>
      </p:sp>
      <p:sp>
        <p:nvSpPr>
          <p:cNvPr id="17" name="Yuvarlatılmış Dikdörtgen 16">
            <a:extLst>
              <a:ext uri="{FF2B5EF4-FFF2-40B4-BE49-F238E27FC236}">
                <a16:creationId xmlns:a16="http://schemas.microsoft.com/office/drawing/2014/main" id="{64B3C17D-D828-9744-8956-045DDA6586A4}"/>
              </a:ext>
            </a:extLst>
          </p:cNvPr>
          <p:cNvSpPr/>
          <p:nvPr/>
        </p:nvSpPr>
        <p:spPr>
          <a:xfrm>
            <a:off x="5112351" y="4476485"/>
            <a:ext cx="2953265" cy="60909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dirty="0"/>
              <a:t>Stoma çap uyumsuzluğu</a:t>
            </a:r>
            <a:endParaRPr lang="en-US" dirty="0"/>
          </a:p>
        </p:txBody>
      </p:sp>
      <p:sp>
        <p:nvSpPr>
          <p:cNvPr id="18" name="Yuvarlatılmış Dikdörtgen 17">
            <a:extLst>
              <a:ext uri="{FF2B5EF4-FFF2-40B4-BE49-F238E27FC236}">
                <a16:creationId xmlns:a16="http://schemas.microsoft.com/office/drawing/2014/main" id="{DD40778A-1061-734F-B0DF-57F9FD652807}"/>
              </a:ext>
            </a:extLst>
          </p:cNvPr>
          <p:cNvSpPr/>
          <p:nvPr/>
        </p:nvSpPr>
        <p:spPr>
          <a:xfrm>
            <a:off x="5112351" y="5171063"/>
            <a:ext cx="2953265" cy="555558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dirty="0"/>
              <a:t>İlaç yan etkileri (</a:t>
            </a:r>
            <a:r>
              <a:rPr lang="tr-TR" dirty="0" err="1"/>
              <a:t>antikolinerjikler</a:t>
            </a:r>
            <a:r>
              <a:rPr lang="tr-TR" dirty="0"/>
              <a:t> vs.) </a:t>
            </a:r>
          </a:p>
        </p:txBody>
      </p:sp>
      <p:sp>
        <p:nvSpPr>
          <p:cNvPr id="19" name="Yuvarlatılmış Dikdörtgen 18">
            <a:extLst>
              <a:ext uri="{FF2B5EF4-FFF2-40B4-BE49-F238E27FC236}">
                <a16:creationId xmlns:a16="http://schemas.microsoft.com/office/drawing/2014/main" id="{93D80A3D-1A2A-9248-A4B2-7A237D6069EA}"/>
              </a:ext>
            </a:extLst>
          </p:cNvPr>
          <p:cNvSpPr/>
          <p:nvPr/>
        </p:nvSpPr>
        <p:spPr>
          <a:xfrm>
            <a:off x="5112351" y="5808800"/>
            <a:ext cx="2953265" cy="43248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tr-TR" dirty="0"/>
              <a:t>Gömülü tampon sendromu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017463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B90C4A62-9A05-8446-B01E-58B9B408A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Komplikasyonların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yönetimi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br>
              <a:rPr lang="en-US" b="1" dirty="0">
                <a:solidFill>
                  <a:srgbClr val="FF0000"/>
                </a:solidFill>
                <a:latin typeface="+mn-lt"/>
              </a:rPr>
            </a:br>
            <a:r>
              <a:rPr lang="en-US" b="1" dirty="0">
                <a:solidFill>
                  <a:srgbClr val="FF0000"/>
                </a:solidFill>
                <a:latin typeface="+mn-lt"/>
              </a:rPr>
              <a:t>Peristomal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sızıntı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12" name="Resim 11">
            <a:extLst>
              <a:ext uri="{FF2B5EF4-FFF2-40B4-BE49-F238E27FC236}">
                <a16:creationId xmlns:a16="http://schemas.microsoft.com/office/drawing/2014/main" id="{5F058254-DC0A-A640-B5AD-6E316B4E28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967" y="1837419"/>
            <a:ext cx="5947033" cy="197708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Resim 9">
            <a:extLst>
              <a:ext uri="{FF2B5EF4-FFF2-40B4-BE49-F238E27FC236}">
                <a16:creationId xmlns:a16="http://schemas.microsoft.com/office/drawing/2014/main" id="{DFBFFB89-B237-7F43-8FDF-5B3A478C72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967" y="3147805"/>
            <a:ext cx="3281715" cy="316830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3" name="Dikdörtgen 2">
            <a:extLst>
              <a:ext uri="{FF2B5EF4-FFF2-40B4-BE49-F238E27FC236}">
                <a16:creationId xmlns:a16="http://schemas.microsoft.com/office/drawing/2014/main" id="{636667C4-17AD-8945-8CE0-F764CAA7C2F7}"/>
              </a:ext>
            </a:extLst>
          </p:cNvPr>
          <p:cNvSpPr/>
          <p:nvPr/>
        </p:nvSpPr>
        <p:spPr>
          <a:xfrm>
            <a:off x="6218903" y="2161126"/>
            <a:ext cx="5830529" cy="415498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tr-TR" sz="2400" dirty="0"/>
              <a:t>Tüp gevşek ya da aşırı sıkı sabitlenmiş ise cilde </a:t>
            </a:r>
            <a:r>
              <a:rPr lang="tr-TR" sz="2400" b="1" dirty="0">
                <a:solidFill>
                  <a:srgbClr val="FF0000"/>
                </a:solidFill>
              </a:rPr>
              <a:t>0,5-1 cm boşluk </a:t>
            </a:r>
            <a:r>
              <a:rPr lang="tr-TR" sz="2400" dirty="0"/>
              <a:t>kalacak şekilde yeniden konumlandırılmalı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sz="2400" dirty="0"/>
              <a:t>Mide asit salgısını azaltmak için </a:t>
            </a:r>
            <a:r>
              <a:rPr lang="tr-TR" sz="2400" b="1" dirty="0">
                <a:solidFill>
                  <a:srgbClr val="FF0000"/>
                </a:solidFill>
              </a:rPr>
              <a:t>proton pompa inhibitörlerinden </a:t>
            </a:r>
            <a:r>
              <a:rPr lang="tr-TR" sz="2400" dirty="0"/>
              <a:t>yararlanılabilir.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sz="2400" dirty="0"/>
              <a:t>Peristomal sızıntıya bağlı cilt bütünlüğünde bozulmayı en aza indirmek için </a:t>
            </a:r>
            <a:r>
              <a:rPr lang="tr-TR" sz="2400" b="1" dirty="0">
                <a:solidFill>
                  <a:srgbClr val="FF0000"/>
                </a:solidFill>
              </a:rPr>
              <a:t>çinko oksit </a:t>
            </a:r>
            <a:r>
              <a:rPr lang="tr-TR" sz="2400" dirty="0"/>
              <a:t>içerikli ürünler veya bariyer kremler kullanılabilir.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tr-TR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tr-TR" sz="2400" dirty="0"/>
          </a:p>
        </p:txBody>
      </p:sp>
      <p:pic>
        <p:nvPicPr>
          <p:cNvPr id="6" name="Picture 2" descr="C:\Documents and Settings\nodabas\Desktop\tüp ve hasta resimleri\tüpler\Picture11.jpg">
            <a:extLst>
              <a:ext uri="{FF2B5EF4-FFF2-40B4-BE49-F238E27FC236}">
                <a16:creationId xmlns:a16="http://schemas.microsoft.com/office/drawing/2014/main" id="{22D93857-1586-E64D-B72D-8A97841363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0758" y="0"/>
            <a:ext cx="2683042" cy="2007312"/>
          </a:xfrm>
          <a:prstGeom prst="ellipse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12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Dikdörtgen 6">
            <a:extLst>
              <a:ext uri="{FF2B5EF4-FFF2-40B4-BE49-F238E27FC236}">
                <a16:creationId xmlns:a16="http://schemas.microsoft.com/office/drawing/2014/main" id="{4A7339D9-14EF-CB45-AD56-6A874ECEDB82}"/>
              </a:ext>
            </a:extLst>
          </p:cNvPr>
          <p:cNvSpPr/>
          <p:nvPr/>
        </p:nvSpPr>
        <p:spPr>
          <a:xfrm>
            <a:off x="9611481" y="1394722"/>
            <a:ext cx="10342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tr-TR" b="1" dirty="0">
                <a:solidFill>
                  <a:srgbClr val="FF0000"/>
                </a:solidFill>
              </a:rPr>
              <a:t>5-10 mm</a:t>
            </a:r>
          </a:p>
        </p:txBody>
      </p:sp>
      <p:sp>
        <p:nvSpPr>
          <p:cNvPr id="8" name="Ok: Sağ 9">
            <a:extLst>
              <a:ext uri="{FF2B5EF4-FFF2-40B4-BE49-F238E27FC236}">
                <a16:creationId xmlns:a16="http://schemas.microsoft.com/office/drawing/2014/main" id="{F37693A8-4017-3649-9FBC-953FB2FD0000}"/>
              </a:ext>
            </a:extLst>
          </p:cNvPr>
          <p:cNvSpPr/>
          <p:nvPr/>
        </p:nvSpPr>
        <p:spPr>
          <a:xfrm rot="7047322">
            <a:off x="9965362" y="735924"/>
            <a:ext cx="1080000" cy="28800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45420129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B90C4A62-9A05-8446-B01E-58B9B408A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Komplikasyonların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yönetimi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br>
              <a:rPr lang="en-US" b="1" dirty="0">
                <a:solidFill>
                  <a:srgbClr val="FF0000"/>
                </a:solidFill>
                <a:latin typeface="+mn-lt"/>
              </a:rPr>
            </a:br>
            <a:r>
              <a:rPr lang="en-US" b="1" dirty="0">
                <a:solidFill>
                  <a:srgbClr val="FF0000"/>
                </a:solidFill>
                <a:latin typeface="+mn-lt"/>
              </a:rPr>
              <a:t>Peristomal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sızıntı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12" name="Resim 11">
            <a:extLst>
              <a:ext uri="{FF2B5EF4-FFF2-40B4-BE49-F238E27FC236}">
                <a16:creationId xmlns:a16="http://schemas.microsoft.com/office/drawing/2014/main" id="{5F058254-DC0A-A640-B5AD-6E316B4E28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967" y="1670982"/>
            <a:ext cx="5947033" cy="197708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Resim 9">
            <a:extLst>
              <a:ext uri="{FF2B5EF4-FFF2-40B4-BE49-F238E27FC236}">
                <a16:creationId xmlns:a16="http://schemas.microsoft.com/office/drawing/2014/main" id="{DFBFFB89-B237-7F43-8FDF-5B3A478C72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967" y="3319212"/>
            <a:ext cx="3547186" cy="342460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4" name="Dikdörtgen 3">
            <a:extLst>
              <a:ext uri="{FF2B5EF4-FFF2-40B4-BE49-F238E27FC236}">
                <a16:creationId xmlns:a16="http://schemas.microsoft.com/office/drawing/2014/main" id="{AA1471B1-4382-A14D-A638-2D692B0826F0}"/>
              </a:ext>
            </a:extLst>
          </p:cNvPr>
          <p:cNvSpPr/>
          <p:nvPr/>
        </p:nvSpPr>
        <p:spPr>
          <a:xfrm>
            <a:off x="6328846" y="2659522"/>
            <a:ext cx="5706143" cy="30469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tr-TR" sz="2400" dirty="0"/>
              <a:t>Sızıntının devam etmesi durumunda tüpün değiştirilmesi gerekebilir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tr-TR" sz="2400" dirty="0"/>
              <a:t>Yerleştirilen PEG tüpünün daha büyük bir tüple değiştirilmesinden kaçınılmalıdır, daha büyük bir tüp </a:t>
            </a:r>
            <a:r>
              <a:rPr lang="tr-TR" sz="2400" dirty="0" err="1"/>
              <a:t>stoma</a:t>
            </a:r>
            <a:r>
              <a:rPr lang="tr-TR" sz="2400" dirty="0"/>
              <a:t> kanalını genişleterek sızıntıyı artırabilir.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tr-TR" sz="24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tr-TR" sz="2400" dirty="0"/>
          </a:p>
        </p:txBody>
      </p:sp>
    </p:spTree>
    <p:extLst>
      <p:ext uri="{BB962C8B-B14F-4D97-AF65-F5344CB8AC3E}">
        <p14:creationId xmlns:p14="http://schemas.microsoft.com/office/powerpoint/2010/main" val="35270580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B1145119-8B86-3147-9F0D-10713206D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Komplikasyonların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yönetimi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br>
              <a:rPr lang="en-US" b="1" dirty="0">
                <a:solidFill>
                  <a:srgbClr val="FF0000"/>
                </a:solidFill>
                <a:latin typeface="+mn-lt"/>
              </a:rPr>
            </a:br>
            <a:r>
              <a:rPr lang="en-US" b="1" dirty="0">
                <a:solidFill>
                  <a:srgbClr val="FF0000"/>
                </a:solidFill>
                <a:latin typeface="+mn-lt"/>
              </a:rPr>
              <a:t>Peristomal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sızıntı</a:t>
            </a:r>
            <a:endParaRPr lang="en-US" b="1" dirty="0">
              <a:solidFill>
                <a:srgbClr val="FF0000"/>
              </a:solidFill>
              <a:latin typeface="+mn-lt"/>
            </a:endParaRPr>
          </a:p>
        </p:txBody>
      </p:sp>
      <p:graphicFrame>
        <p:nvGraphicFramePr>
          <p:cNvPr id="4" name="İçerik Yer Tutucusu 3">
            <a:extLst>
              <a:ext uri="{FF2B5EF4-FFF2-40B4-BE49-F238E27FC236}">
                <a16:creationId xmlns:a16="http://schemas.microsoft.com/office/drawing/2014/main" id="{8F08D52B-A54E-B64F-AA05-FE62B78C0F6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58484451"/>
              </p:ext>
            </p:extLst>
          </p:nvPr>
        </p:nvGraphicFramePr>
        <p:xfrm>
          <a:off x="838200" y="2109830"/>
          <a:ext cx="10515600" cy="183388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45164005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5572323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Soru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Öneri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8173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tr-TR" sz="1800" kern="1200" dirty="0" err="1">
                          <a:effectLst/>
                        </a:rPr>
                        <a:t>Gastrostomisi</a:t>
                      </a:r>
                      <a:r>
                        <a:rPr lang="tr-TR" sz="1800" kern="1200" dirty="0">
                          <a:effectLst/>
                        </a:rPr>
                        <a:t>/ </a:t>
                      </a:r>
                      <a:r>
                        <a:rPr lang="tr-TR" sz="1800" kern="1200" dirty="0" err="1">
                          <a:effectLst/>
                        </a:rPr>
                        <a:t>jejunostomisi</a:t>
                      </a:r>
                      <a:r>
                        <a:rPr lang="tr-TR" sz="1800" kern="1200" dirty="0">
                          <a:effectLst/>
                        </a:rPr>
                        <a:t> olan hastalarda ortaya çıkabilecek komplikasyonlara nasıl müdahale edilmelidir?</a:t>
                      </a:r>
                      <a:r>
                        <a:rPr lang="tr-TR" dirty="0">
                          <a:effectLst/>
                        </a:rPr>
                        <a:t> </a:t>
                      </a:r>
                    </a:p>
                    <a:p>
                      <a:endParaRPr lang="tr-TR" sz="1800" kern="1200" dirty="0">
                        <a:effectLst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800" kern="1200" dirty="0">
                          <a:effectLst/>
                        </a:rPr>
                        <a:t>a) Peristomal sızıntı</a:t>
                      </a:r>
                      <a:endParaRPr lang="tr-TR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Peristomal sızıntıya müdahalede </a:t>
                      </a:r>
                      <a:r>
                        <a:rPr lang="tr-TR" sz="1800" kern="1200" dirty="0" err="1">
                          <a:effectLst/>
                        </a:rPr>
                        <a:t>peristomal</a:t>
                      </a:r>
                      <a:r>
                        <a:rPr lang="tr-TR" sz="1800" kern="1200" dirty="0">
                          <a:effectLst/>
                        </a:rPr>
                        <a:t> alanın bakımı ve cildin korunması önemlidir. 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Peristomal sızıntı önlenemiyorsa tüpün değiştirilmesi önerilir.</a:t>
                      </a:r>
                      <a:endParaRPr lang="tr-TR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02029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582034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B3D17250-C697-9948-B90F-AD7C24011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73" y="307482"/>
            <a:ext cx="10515600" cy="1325563"/>
          </a:xfrm>
        </p:spPr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Komplikasyonların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yönetimi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br>
              <a:rPr lang="en-US" b="1" dirty="0">
                <a:solidFill>
                  <a:srgbClr val="FF0000"/>
                </a:solidFill>
                <a:latin typeface="+mn-lt"/>
              </a:rPr>
            </a:br>
            <a:r>
              <a:rPr lang="en-US" b="1" dirty="0" err="1">
                <a:solidFill>
                  <a:srgbClr val="FF0000"/>
                </a:solidFill>
                <a:latin typeface="+mn-lt"/>
              </a:rPr>
              <a:t>Gömülü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tampon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sendromu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36141A76-D328-C844-B1F9-C873C8913D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573" y="1690688"/>
            <a:ext cx="10515600" cy="4351338"/>
          </a:xfrm>
        </p:spPr>
        <p:txBody>
          <a:bodyPr/>
          <a:lstStyle/>
          <a:p>
            <a:r>
              <a:rPr lang="tr-TR" dirty="0"/>
              <a:t>Gömülü tampon sendromunun </a:t>
            </a:r>
            <a:r>
              <a:rPr lang="tr-TR" u="sng" dirty="0"/>
              <a:t>belirtileri </a:t>
            </a:r>
            <a:endParaRPr lang="en-US" u="sng" dirty="0"/>
          </a:p>
        </p:txBody>
      </p:sp>
      <p:cxnSp>
        <p:nvCxnSpPr>
          <p:cNvPr id="4" name="Dirsek Bağlayıcısı 3">
            <a:extLst>
              <a:ext uri="{FF2B5EF4-FFF2-40B4-BE49-F238E27FC236}">
                <a16:creationId xmlns:a16="http://schemas.microsoft.com/office/drawing/2014/main" id="{A4A66CF3-5F04-EC41-8094-A65322E07107}"/>
              </a:ext>
            </a:extLst>
          </p:cNvPr>
          <p:cNvCxnSpPr>
            <a:cxnSpLocks/>
          </p:cNvCxnSpPr>
          <p:nvPr/>
        </p:nvCxnSpPr>
        <p:spPr>
          <a:xfrm rot="16200000" flipH="1">
            <a:off x="5057508" y="2788829"/>
            <a:ext cx="2232988" cy="1169257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Yuvarlatılmış Dikdörtgen 4">
            <a:extLst>
              <a:ext uri="{FF2B5EF4-FFF2-40B4-BE49-F238E27FC236}">
                <a16:creationId xmlns:a16="http://schemas.microsoft.com/office/drawing/2014/main" id="{29EACB0A-593F-6B4E-A6D5-A8831C058BF8}"/>
              </a:ext>
            </a:extLst>
          </p:cNvPr>
          <p:cNvSpPr/>
          <p:nvPr/>
        </p:nvSpPr>
        <p:spPr>
          <a:xfrm>
            <a:off x="7000108" y="1927655"/>
            <a:ext cx="2631989" cy="691978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dirty="0"/>
              <a:t>Tıkanma olmadığı halde </a:t>
            </a:r>
            <a:r>
              <a:rPr lang="tr-TR" dirty="0" err="1"/>
              <a:t>infüzyon</a:t>
            </a:r>
            <a:r>
              <a:rPr lang="tr-TR" dirty="0"/>
              <a:t> sırasında direnç </a:t>
            </a:r>
            <a:endParaRPr lang="en-US" dirty="0"/>
          </a:p>
        </p:txBody>
      </p:sp>
      <p:sp>
        <p:nvSpPr>
          <p:cNvPr id="6" name="Yuvarlatılmış Dikdörtgen 5">
            <a:extLst>
              <a:ext uri="{FF2B5EF4-FFF2-40B4-BE49-F238E27FC236}">
                <a16:creationId xmlns:a16="http://schemas.microsoft.com/office/drawing/2014/main" id="{036A61F0-0AA5-614A-BD11-146106587963}"/>
              </a:ext>
            </a:extLst>
          </p:cNvPr>
          <p:cNvSpPr/>
          <p:nvPr/>
        </p:nvSpPr>
        <p:spPr>
          <a:xfrm>
            <a:off x="7000108" y="2709906"/>
            <a:ext cx="2631989" cy="691978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dirty="0"/>
              <a:t>Tüp hareketinde zorlanma </a:t>
            </a:r>
            <a:endParaRPr lang="en-US" dirty="0"/>
          </a:p>
        </p:txBody>
      </p:sp>
      <p:sp>
        <p:nvSpPr>
          <p:cNvPr id="7" name="Yuvarlatılmış Dikdörtgen 6">
            <a:extLst>
              <a:ext uri="{FF2B5EF4-FFF2-40B4-BE49-F238E27FC236}">
                <a16:creationId xmlns:a16="http://schemas.microsoft.com/office/drawing/2014/main" id="{77912FE3-0147-FE45-A5FB-B488E097E021}"/>
              </a:ext>
            </a:extLst>
          </p:cNvPr>
          <p:cNvSpPr/>
          <p:nvPr/>
        </p:nvSpPr>
        <p:spPr>
          <a:xfrm>
            <a:off x="7000108" y="3492157"/>
            <a:ext cx="2631989" cy="691978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dirty="0"/>
              <a:t>Yıkama sırasında tüp çıkış yerinden sızıntı </a:t>
            </a:r>
            <a:endParaRPr lang="en-US" dirty="0"/>
          </a:p>
        </p:txBody>
      </p:sp>
      <p:sp>
        <p:nvSpPr>
          <p:cNvPr id="8" name="Yuvarlatılmış Dikdörtgen 7">
            <a:extLst>
              <a:ext uri="{FF2B5EF4-FFF2-40B4-BE49-F238E27FC236}">
                <a16:creationId xmlns:a16="http://schemas.microsoft.com/office/drawing/2014/main" id="{92C9B4EA-2073-8047-8D00-2FCF3828EB0D}"/>
              </a:ext>
            </a:extLst>
          </p:cNvPr>
          <p:cNvSpPr/>
          <p:nvPr/>
        </p:nvSpPr>
        <p:spPr>
          <a:xfrm>
            <a:off x="7002171" y="4299421"/>
            <a:ext cx="2631989" cy="691978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dirty="0"/>
              <a:t>Karın ağrısı</a:t>
            </a:r>
            <a:endParaRPr lang="en-US" dirty="0"/>
          </a:p>
        </p:txBody>
      </p:sp>
      <p:sp>
        <p:nvSpPr>
          <p:cNvPr id="9" name="Yuvarlatılmış Dikdörtgen 8">
            <a:extLst>
              <a:ext uri="{FF2B5EF4-FFF2-40B4-BE49-F238E27FC236}">
                <a16:creationId xmlns:a16="http://schemas.microsoft.com/office/drawing/2014/main" id="{C9789320-99D1-3A4B-B316-A0CC1C777E44}"/>
              </a:ext>
            </a:extLst>
          </p:cNvPr>
          <p:cNvSpPr/>
          <p:nvPr/>
        </p:nvSpPr>
        <p:spPr>
          <a:xfrm>
            <a:off x="7000108" y="5081672"/>
            <a:ext cx="2631989" cy="691978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dirty="0"/>
              <a:t>İyileşmeyen </a:t>
            </a:r>
            <a:r>
              <a:rPr lang="tr-TR" dirty="0" err="1"/>
              <a:t>peristomal</a:t>
            </a:r>
            <a:r>
              <a:rPr lang="tr-TR" dirty="0"/>
              <a:t> enfeksiyon </a:t>
            </a:r>
            <a:endParaRPr lang="en-US" dirty="0"/>
          </a:p>
        </p:txBody>
      </p:sp>
      <p:sp>
        <p:nvSpPr>
          <p:cNvPr id="10" name="Metin kutusu 9">
            <a:extLst>
              <a:ext uri="{FF2B5EF4-FFF2-40B4-BE49-F238E27FC236}">
                <a16:creationId xmlns:a16="http://schemas.microsoft.com/office/drawing/2014/main" id="{1CCEF2C4-3C25-154A-8981-520451CFDAEB}"/>
              </a:ext>
            </a:extLst>
          </p:cNvPr>
          <p:cNvSpPr txBox="1"/>
          <p:nvPr/>
        </p:nvSpPr>
        <p:spPr>
          <a:xfrm>
            <a:off x="331573" y="6157312"/>
            <a:ext cx="82012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sz="1100" dirty="0" err="1"/>
              <a:t>Cyrany</a:t>
            </a:r>
            <a:r>
              <a:rPr lang="tr-TR" sz="1100" dirty="0"/>
              <a:t> J, et al.(2016)  </a:t>
            </a:r>
            <a:r>
              <a:rPr lang="tr-TR" sz="1100" dirty="0" err="1"/>
              <a:t>Buried</a:t>
            </a:r>
            <a:r>
              <a:rPr lang="tr-TR" sz="1100" dirty="0"/>
              <a:t> </a:t>
            </a:r>
            <a:r>
              <a:rPr lang="tr-TR" sz="1100" dirty="0" err="1"/>
              <a:t>bumper</a:t>
            </a:r>
            <a:r>
              <a:rPr lang="tr-TR" sz="1100" dirty="0"/>
              <a:t> </a:t>
            </a:r>
            <a:r>
              <a:rPr lang="tr-TR" sz="1100" dirty="0" err="1"/>
              <a:t>syndrome</a:t>
            </a:r>
            <a:r>
              <a:rPr lang="tr-TR" sz="1100" dirty="0"/>
              <a:t>: A </a:t>
            </a:r>
            <a:r>
              <a:rPr lang="tr-TR" sz="1100" dirty="0" err="1"/>
              <a:t>complication</a:t>
            </a:r>
            <a:r>
              <a:rPr lang="tr-TR" sz="1100" dirty="0"/>
              <a:t> of </a:t>
            </a:r>
            <a:r>
              <a:rPr lang="tr-TR" sz="1100" dirty="0" err="1"/>
              <a:t>percutaneous</a:t>
            </a:r>
            <a:r>
              <a:rPr lang="tr-TR" sz="1100" dirty="0"/>
              <a:t> </a:t>
            </a:r>
            <a:r>
              <a:rPr lang="tr-TR" sz="1100" dirty="0" err="1"/>
              <a:t>endoscopic</a:t>
            </a:r>
            <a:r>
              <a:rPr lang="tr-TR" sz="1100" dirty="0"/>
              <a:t> </a:t>
            </a:r>
            <a:r>
              <a:rPr lang="tr-TR" sz="1100" dirty="0" err="1"/>
              <a:t>gastrostomy</a:t>
            </a:r>
            <a:r>
              <a:rPr lang="tr-TR" sz="1100" dirty="0"/>
              <a:t>. World J </a:t>
            </a:r>
            <a:r>
              <a:rPr lang="tr-TR" sz="1100" dirty="0" err="1"/>
              <a:t>Gastroenterol</a:t>
            </a:r>
            <a:r>
              <a:rPr lang="tr-TR" sz="1100" dirty="0"/>
              <a:t> 22:618-27.</a:t>
            </a:r>
          </a:p>
          <a:p>
            <a:r>
              <a:rPr lang="tr-TR" sz="1100" dirty="0" err="1"/>
              <a:t>Bennell</a:t>
            </a:r>
            <a:r>
              <a:rPr lang="tr-TR" sz="1100" dirty="0"/>
              <a:t>, J. (2018). </a:t>
            </a:r>
            <a:r>
              <a:rPr lang="tr-TR" sz="1100" dirty="0" err="1"/>
              <a:t>Buried</a:t>
            </a:r>
            <a:r>
              <a:rPr lang="tr-TR" sz="1100" dirty="0"/>
              <a:t> </a:t>
            </a:r>
            <a:r>
              <a:rPr lang="tr-TR" sz="1100" dirty="0" err="1"/>
              <a:t>bumper</a:t>
            </a:r>
            <a:r>
              <a:rPr lang="tr-TR" sz="1100" dirty="0"/>
              <a:t> </a:t>
            </a:r>
            <a:r>
              <a:rPr lang="tr-TR" sz="1100" dirty="0" err="1"/>
              <a:t>syndrome</a:t>
            </a:r>
            <a:r>
              <a:rPr lang="tr-TR" sz="1100" dirty="0"/>
              <a:t>: do </a:t>
            </a:r>
            <a:r>
              <a:rPr lang="tr-TR" sz="1100" dirty="0" err="1"/>
              <a:t>we</a:t>
            </a:r>
            <a:r>
              <a:rPr lang="tr-TR" sz="1100" dirty="0"/>
              <a:t> </a:t>
            </a:r>
            <a:r>
              <a:rPr lang="tr-TR" sz="1100" dirty="0" err="1"/>
              <a:t>have</a:t>
            </a:r>
            <a:r>
              <a:rPr lang="tr-TR" sz="1100" dirty="0"/>
              <a:t> </a:t>
            </a:r>
            <a:r>
              <a:rPr lang="tr-TR" sz="1100" dirty="0" err="1"/>
              <a:t>enough</a:t>
            </a:r>
            <a:r>
              <a:rPr lang="tr-TR" sz="1100" dirty="0"/>
              <a:t> </a:t>
            </a:r>
            <a:r>
              <a:rPr lang="tr-TR" sz="1100" dirty="0" err="1"/>
              <a:t>evidence</a:t>
            </a:r>
            <a:r>
              <a:rPr lang="tr-TR" sz="1100" dirty="0"/>
              <a:t>?. British Journal of </a:t>
            </a:r>
            <a:r>
              <a:rPr lang="tr-TR" sz="1100" dirty="0" err="1"/>
              <a:t>Community</a:t>
            </a:r>
            <a:r>
              <a:rPr lang="tr-TR" sz="1100" dirty="0"/>
              <a:t> </a:t>
            </a:r>
            <a:r>
              <a:rPr lang="tr-TR" sz="1100" dirty="0" err="1"/>
              <a:t>Nursing</a:t>
            </a:r>
            <a:r>
              <a:rPr lang="tr-TR" sz="1100" dirty="0"/>
              <a:t>, 23(Sup7), S28-S30.</a:t>
            </a:r>
          </a:p>
          <a:p>
            <a:r>
              <a:rPr lang="tr-TR" sz="1100" dirty="0"/>
              <a:t> </a:t>
            </a:r>
          </a:p>
          <a:p>
            <a:endParaRPr lang="en-US" sz="1100" dirty="0"/>
          </a:p>
        </p:txBody>
      </p:sp>
      <p:sp>
        <p:nvSpPr>
          <p:cNvPr id="11" name="Yuvarlatılmış Dikdörtgen 10">
            <a:extLst>
              <a:ext uri="{FF2B5EF4-FFF2-40B4-BE49-F238E27FC236}">
                <a16:creationId xmlns:a16="http://schemas.microsoft.com/office/drawing/2014/main" id="{BB64DB36-2284-C24D-A74D-85AD76C3740F}"/>
              </a:ext>
            </a:extLst>
          </p:cNvPr>
          <p:cNvSpPr/>
          <p:nvPr/>
        </p:nvSpPr>
        <p:spPr>
          <a:xfrm>
            <a:off x="852616" y="2873291"/>
            <a:ext cx="4349579" cy="223339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dirty="0"/>
              <a:t>Tanılama, gastroskopi yoluyla iç butonun doğrudan gözlemlenmesi veya </a:t>
            </a:r>
            <a:r>
              <a:rPr lang="tr-TR" dirty="0" err="1"/>
              <a:t>abdominal</a:t>
            </a:r>
            <a:r>
              <a:rPr lang="tr-TR" dirty="0"/>
              <a:t> bilgisayarlı tomografide iç butonun karın duvarına doğru yer değiştirmesinin tespiti ile</a:t>
            </a:r>
          </a:p>
          <a:p>
            <a:pPr algn="ctr"/>
            <a:r>
              <a:rPr lang="tr-TR" dirty="0"/>
              <a:t>*muayenede deri altından </a:t>
            </a:r>
            <a:r>
              <a:rPr lang="tr-TR" dirty="0" err="1"/>
              <a:t>palpe</a:t>
            </a:r>
            <a:r>
              <a:rPr lang="tr-TR" dirty="0"/>
              <a:t> edilebilir </a:t>
            </a:r>
            <a:endParaRPr lang="en-US" dirty="0"/>
          </a:p>
        </p:txBody>
      </p:sp>
      <p:pic>
        <p:nvPicPr>
          <p:cNvPr id="12" name="Picture 5">
            <a:extLst>
              <a:ext uri="{FF2B5EF4-FFF2-40B4-BE49-F238E27FC236}">
                <a16:creationId xmlns:a16="http://schemas.microsoft.com/office/drawing/2014/main" id="{BFF2D744-06F6-8245-9509-D324301A8D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632097" y="55863"/>
            <a:ext cx="2535133" cy="2217781"/>
          </a:xfrm>
          <a:prstGeom prst="ellipse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12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</p:spTree>
    <p:extLst>
      <p:ext uri="{BB962C8B-B14F-4D97-AF65-F5344CB8AC3E}">
        <p14:creationId xmlns:p14="http://schemas.microsoft.com/office/powerpoint/2010/main" val="2168436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56B5F482-0F84-2142-A050-8D505963F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Komplikasyonların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yönetimi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br>
              <a:rPr lang="en-US" b="1" dirty="0">
                <a:solidFill>
                  <a:srgbClr val="FF0000"/>
                </a:solidFill>
                <a:latin typeface="+mn-lt"/>
              </a:rPr>
            </a:br>
            <a:r>
              <a:rPr lang="en-US" b="1" dirty="0" err="1">
                <a:solidFill>
                  <a:srgbClr val="FF0000"/>
                </a:solidFill>
                <a:latin typeface="+mn-lt"/>
              </a:rPr>
              <a:t>Gömülü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tampon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sendromu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7" name="Resim 6">
            <a:extLst>
              <a:ext uri="{FF2B5EF4-FFF2-40B4-BE49-F238E27FC236}">
                <a16:creationId xmlns:a16="http://schemas.microsoft.com/office/drawing/2014/main" id="{5600A0BF-0F27-914B-B995-91BA95C270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610" y="1804287"/>
            <a:ext cx="5073515" cy="159433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Resim 8">
            <a:extLst>
              <a:ext uri="{FF2B5EF4-FFF2-40B4-BE49-F238E27FC236}">
                <a16:creationId xmlns:a16="http://schemas.microsoft.com/office/drawing/2014/main" id="{0DCE8A5F-9702-6D48-BFFB-ADB433FB12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689" y="2885284"/>
            <a:ext cx="5064436" cy="212423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Resim 9">
            <a:extLst>
              <a:ext uri="{FF2B5EF4-FFF2-40B4-BE49-F238E27FC236}">
                <a16:creationId xmlns:a16="http://schemas.microsoft.com/office/drawing/2014/main" id="{5579D8A2-7A2C-DB46-9681-D970C5F66E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689" y="4331504"/>
            <a:ext cx="5291072" cy="175900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3" name="Dikdörtgen 2">
            <a:extLst>
              <a:ext uri="{FF2B5EF4-FFF2-40B4-BE49-F238E27FC236}">
                <a16:creationId xmlns:a16="http://schemas.microsoft.com/office/drawing/2014/main" id="{B79A7700-985F-B54B-9F94-DC52EDDB9038}"/>
              </a:ext>
            </a:extLst>
          </p:cNvPr>
          <p:cNvSpPr/>
          <p:nvPr/>
        </p:nvSpPr>
        <p:spPr>
          <a:xfrm>
            <a:off x="5622758" y="2007312"/>
            <a:ext cx="6096000" cy="452431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tr-TR" sz="2400" dirty="0"/>
              <a:t>İç ve dış buton arasında gerilim oluşturulmamasına dikkat edilmeli, iki buton arasındaki mesafe çok gevşek veya çok sıkı olmaması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tr-TR" sz="2400" dirty="0"/>
              <a:t>Dış butonun karın duvarından yaklaşık 0,5-1 cm uzağa yerleştirilmesi, </a:t>
            </a:r>
            <a:r>
              <a:rPr lang="tr-TR" sz="2400" dirty="0" err="1"/>
              <a:t>stoma</a:t>
            </a:r>
            <a:r>
              <a:rPr lang="tr-TR" sz="2400" dirty="0"/>
              <a:t> </a:t>
            </a:r>
            <a:r>
              <a:rPr lang="tr-TR" sz="2400" dirty="0" err="1"/>
              <a:t>traktı</a:t>
            </a:r>
            <a:r>
              <a:rPr lang="tr-TR" sz="2400" dirty="0"/>
              <a:t> iyileşmeye başlayıp belirli bir direnç kazandıktan sonra (7. günden itibaren) tüp hareket ettirilmesi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tr-TR" sz="2400" dirty="0"/>
              <a:t>Tüpün günlük olarak 180-360 derece kendi ekseninde döndürülmesi ve </a:t>
            </a:r>
            <a:r>
              <a:rPr lang="tr-TR" sz="2400" dirty="0" err="1"/>
              <a:t>ventral</a:t>
            </a:r>
            <a:r>
              <a:rPr lang="tr-TR" sz="2400" dirty="0"/>
              <a:t> yönde haftada bir kez 1-2 cm. itilip çekilmesi </a:t>
            </a:r>
          </a:p>
        </p:txBody>
      </p:sp>
      <p:pic>
        <p:nvPicPr>
          <p:cNvPr id="8" name="Picture 2" descr="C:\Documents and Settings\nodabas\Desktop\tüp ve hasta resimleri\tüpler\Picture11.jpg">
            <a:extLst>
              <a:ext uri="{FF2B5EF4-FFF2-40B4-BE49-F238E27FC236}">
                <a16:creationId xmlns:a16="http://schemas.microsoft.com/office/drawing/2014/main" id="{6E9DA338-B0E6-C749-9664-FD114F43D4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0758" y="0"/>
            <a:ext cx="2683042" cy="2007312"/>
          </a:xfrm>
          <a:prstGeom prst="ellipse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12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ikdörtgen 3">
            <a:extLst>
              <a:ext uri="{FF2B5EF4-FFF2-40B4-BE49-F238E27FC236}">
                <a16:creationId xmlns:a16="http://schemas.microsoft.com/office/drawing/2014/main" id="{A270C700-CF3E-7B44-A1DD-F10080B68115}"/>
              </a:ext>
            </a:extLst>
          </p:cNvPr>
          <p:cNvSpPr/>
          <p:nvPr/>
        </p:nvSpPr>
        <p:spPr>
          <a:xfrm>
            <a:off x="9765860" y="1321356"/>
            <a:ext cx="10342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tr-TR" b="1" dirty="0">
                <a:solidFill>
                  <a:srgbClr val="FF0000"/>
                </a:solidFill>
              </a:rPr>
              <a:t>5-10 mm</a:t>
            </a:r>
          </a:p>
        </p:txBody>
      </p:sp>
      <p:sp>
        <p:nvSpPr>
          <p:cNvPr id="11" name="Ok: Sağ 9">
            <a:extLst>
              <a:ext uri="{FF2B5EF4-FFF2-40B4-BE49-F238E27FC236}">
                <a16:creationId xmlns:a16="http://schemas.microsoft.com/office/drawing/2014/main" id="{C001E2F0-9906-5043-92A4-F8F36BA8E25F}"/>
              </a:ext>
            </a:extLst>
          </p:cNvPr>
          <p:cNvSpPr/>
          <p:nvPr/>
        </p:nvSpPr>
        <p:spPr>
          <a:xfrm rot="7047322">
            <a:off x="10216383" y="562953"/>
            <a:ext cx="1080000" cy="28800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12195045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56B5F482-0F84-2142-A050-8D505963F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098" y="117990"/>
            <a:ext cx="10515600" cy="1325563"/>
          </a:xfrm>
        </p:spPr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Komplikasyonların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yönetimi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br>
              <a:rPr lang="en-US" b="1" dirty="0">
                <a:solidFill>
                  <a:srgbClr val="FF0000"/>
                </a:solidFill>
                <a:latin typeface="+mn-lt"/>
              </a:rPr>
            </a:br>
            <a:r>
              <a:rPr lang="en-US" b="1" dirty="0" err="1">
                <a:solidFill>
                  <a:srgbClr val="FF0000"/>
                </a:solidFill>
                <a:latin typeface="+mn-lt"/>
              </a:rPr>
              <a:t>Gömülü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tampon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sendromu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10" name="Resim 9">
            <a:extLst>
              <a:ext uri="{FF2B5EF4-FFF2-40B4-BE49-F238E27FC236}">
                <a16:creationId xmlns:a16="http://schemas.microsoft.com/office/drawing/2014/main" id="{5579D8A2-7A2C-DB46-9681-D970C5F66E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46" y="1443553"/>
            <a:ext cx="5572898" cy="197708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Resim 5">
            <a:extLst>
              <a:ext uri="{FF2B5EF4-FFF2-40B4-BE49-F238E27FC236}">
                <a16:creationId xmlns:a16="http://schemas.microsoft.com/office/drawing/2014/main" id="{8B9BC114-AA2D-A046-A925-979C29F22CB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424" t="7814" r="8872"/>
          <a:stretch/>
        </p:blipFill>
        <p:spPr>
          <a:xfrm>
            <a:off x="231346" y="3962520"/>
            <a:ext cx="4856206" cy="2535362"/>
          </a:xfrm>
          <a:prstGeom prst="rect">
            <a:avLst/>
          </a:prstGeom>
        </p:spPr>
      </p:pic>
      <p:pic>
        <p:nvPicPr>
          <p:cNvPr id="4" name="Resim 3">
            <a:extLst>
              <a:ext uri="{FF2B5EF4-FFF2-40B4-BE49-F238E27FC236}">
                <a16:creationId xmlns:a16="http://schemas.microsoft.com/office/drawing/2014/main" id="{37345E0C-5487-1D4D-A027-CCEF18C60F8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7037"/>
          <a:stretch/>
        </p:blipFill>
        <p:spPr>
          <a:xfrm>
            <a:off x="231346" y="2861441"/>
            <a:ext cx="5572898" cy="191050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Resim 10">
            <a:extLst>
              <a:ext uri="{FF2B5EF4-FFF2-40B4-BE49-F238E27FC236}">
                <a16:creationId xmlns:a16="http://schemas.microsoft.com/office/drawing/2014/main" id="{1A63E7F2-71CA-FE40-AFD5-81482BB0EC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500" y="4806241"/>
            <a:ext cx="5737094" cy="169164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5" name="Dikdörtgen 4">
            <a:extLst>
              <a:ext uri="{FF2B5EF4-FFF2-40B4-BE49-F238E27FC236}">
                <a16:creationId xmlns:a16="http://schemas.microsoft.com/office/drawing/2014/main" id="{05FD0D53-7F1E-A44D-A4D8-64AFF3582580}"/>
              </a:ext>
            </a:extLst>
          </p:cNvPr>
          <p:cNvSpPr/>
          <p:nvPr/>
        </p:nvSpPr>
        <p:spPr>
          <a:xfrm>
            <a:off x="6096000" y="1700362"/>
            <a:ext cx="5993081" cy="452431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tr-TR" sz="2400" dirty="0"/>
              <a:t>Açık cerrahi ya da perkütan radyolojik girişimle yapılan gastrostomi ve </a:t>
            </a:r>
            <a:r>
              <a:rPr lang="tr-TR" sz="2400" dirty="0" err="1"/>
              <a:t>jejunostomilerde</a:t>
            </a:r>
            <a:r>
              <a:rPr lang="tr-TR" sz="2400" dirty="0"/>
              <a:t> bu manevralar yapılmamalıdır.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sz="2400" dirty="0"/>
              <a:t>Gömülü tampon sendromu uygun tedavi edilmezse, kanama, </a:t>
            </a:r>
            <a:r>
              <a:rPr lang="tr-TR" sz="2400" dirty="0" err="1"/>
              <a:t>perforasyon</a:t>
            </a:r>
            <a:r>
              <a:rPr lang="tr-TR" sz="2400" dirty="0"/>
              <a:t>, peritonite neden olabilir.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sz="2400" dirty="0"/>
              <a:t>Endoskopik ya da cerrahi yolla gömülü tampon çıkarılmalı ve uygun destek tedavisi sağlanmalı.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tr-TR" sz="2400" dirty="0"/>
          </a:p>
          <a:p>
            <a:pPr lvl="0"/>
            <a:endParaRPr lang="tr-TR" sz="2400" dirty="0"/>
          </a:p>
        </p:txBody>
      </p:sp>
    </p:spTree>
    <p:extLst>
      <p:ext uri="{BB962C8B-B14F-4D97-AF65-F5344CB8AC3E}">
        <p14:creationId xmlns:p14="http://schemas.microsoft.com/office/powerpoint/2010/main" val="387090748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B1145119-8B86-3147-9F0D-10713206D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Komplikasyonların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yönetimi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br>
              <a:rPr lang="en-US" b="1" dirty="0">
                <a:solidFill>
                  <a:srgbClr val="FF0000"/>
                </a:solidFill>
                <a:latin typeface="+mn-lt"/>
              </a:rPr>
            </a:br>
            <a:r>
              <a:rPr lang="en-US" b="1" dirty="0" err="1">
                <a:solidFill>
                  <a:srgbClr val="FF0000"/>
                </a:solidFill>
                <a:latin typeface="+mn-lt"/>
              </a:rPr>
              <a:t>Gömülü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tampon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sendromu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graphicFrame>
        <p:nvGraphicFramePr>
          <p:cNvPr id="4" name="İçerik Yer Tutucusu 3">
            <a:extLst>
              <a:ext uri="{FF2B5EF4-FFF2-40B4-BE49-F238E27FC236}">
                <a16:creationId xmlns:a16="http://schemas.microsoft.com/office/drawing/2014/main" id="{8F08D52B-A54E-B64F-AA05-FE62B78C0F6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97008926"/>
              </p:ext>
            </p:extLst>
          </p:nvPr>
        </p:nvGraphicFramePr>
        <p:xfrm>
          <a:off x="640492" y="1813267"/>
          <a:ext cx="10515600" cy="457708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45164005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5572323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Soru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Öneri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8173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tr-TR" sz="1800" kern="1200" dirty="0" err="1">
                          <a:effectLst/>
                        </a:rPr>
                        <a:t>Gastrostomisi</a:t>
                      </a:r>
                      <a:r>
                        <a:rPr lang="tr-TR" sz="1800" kern="1200" dirty="0">
                          <a:effectLst/>
                        </a:rPr>
                        <a:t>/ </a:t>
                      </a:r>
                      <a:r>
                        <a:rPr lang="tr-TR" sz="1800" kern="1200" dirty="0" err="1">
                          <a:effectLst/>
                        </a:rPr>
                        <a:t>jejunostomisi</a:t>
                      </a:r>
                      <a:r>
                        <a:rPr lang="tr-TR" sz="1800" kern="1200" dirty="0">
                          <a:effectLst/>
                        </a:rPr>
                        <a:t> olan hastalarda ortaya çıkabilecek komplikasyonlara nasıl müdahale edilmelidir?</a:t>
                      </a:r>
                      <a:r>
                        <a:rPr lang="tr-TR" dirty="0">
                          <a:effectLst/>
                        </a:rPr>
                        <a:t> </a:t>
                      </a:r>
                    </a:p>
                    <a:p>
                      <a:endParaRPr lang="tr-TR" sz="1800" kern="1200" dirty="0">
                        <a:effectLst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800" kern="1200" dirty="0">
                          <a:effectLst/>
                        </a:rPr>
                        <a:t>b) Gömülü tampon sendromu</a:t>
                      </a:r>
                      <a:r>
                        <a:rPr lang="tr-TR" dirty="0">
                          <a:effectLst/>
                        </a:rPr>
                        <a:t> </a:t>
                      </a:r>
                      <a:endParaRPr lang="tr-TR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Gömülü tampon sendromu geliştiğinde gastrostomi tüpünün çıkarılması ve başka bir bölgeden </a:t>
                      </a:r>
                      <a:r>
                        <a:rPr lang="tr-TR" sz="1800" kern="1200" dirty="0" err="1">
                          <a:effectLst/>
                        </a:rPr>
                        <a:t>gastrostominin</a:t>
                      </a:r>
                      <a:r>
                        <a:rPr lang="tr-TR" sz="1800" kern="1200" dirty="0">
                          <a:effectLst/>
                        </a:rPr>
                        <a:t> yenilenmesi gerekir.  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Tüpün iç ve dış butonu arasında gerilimi ve tüpün mukozaya yapışmasını önlemek için, dış butonun karın duvarından yaklaşık 0,5-1 cm uzağa yerleştirilmesi, </a:t>
                      </a:r>
                      <a:r>
                        <a:rPr lang="tr-TR" sz="1800" kern="1200" dirty="0" err="1">
                          <a:effectLst/>
                        </a:rPr>
                        <a:t>stoma</a:t>
                      </a:r>
                      <a:r>
                        <a:rPr lang="tr-TR" sz="1800" kern="1200" dirty="0">
                          <a:effectLst/>
                        </a:rPr>
                        <a:t> </a:t>
                      </a:r>
                      <a:r>
                        <a:rPr lang="tr-TR" sz="1800" kern="1200" dirty="0" err="1">
                          <a:effectLst/>
                        </a:rPr>
                        <a:t>traktı</a:t>
                      </a:r>
                      <a:r>
                        <a:rPr lang="tr-TR" sz="1800" kern="1200" dirty="0">
                          <a:effectLst/>
                        </a:rPr>
                        <a:t> iyileşmeye başlayıp belirli bir direnç kazandıktan sonra (7. günden itibaren) tüpün hareket ettirilmesi önerilir. 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Tüpün günlük olarak 180-360 derece kendi ekseninde döndürülmesi ve </a:t>
                      </a:r>
                      <a:r>
                        <a:rPr lang="tr-TR" sz="1800" kern="1200" dirty="0" err="1">
                          <a:effectLst/>
                        </a:rPr>
                        <a:t>ventral</a:t>
                      </a:r>
                      <a:r>
                        <a:rPr lang="tr-TR" sz="1800" kern="1200" dirty="0">
                          <a:effectLst/>
                        </a:rPr>
                        <a:t> yönde haftada 1 kez 1-2 cm. itilip çekilmesi önerilir. 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Bu öneriler PEG için geçerlidir. Açık cerrahi ya da perkütan radyolojik girişimle yapılan gastrostomi ve </a:t>
                      </a:r>
                      <a:r>
                        <a:rPr lang="tr-TR" sz="1800" kern="1200" dirty="0" err="1">
                          <a:effectLst/>
                        </a:rPr>
                        <a:t>jejunostomilerde</a:t>
                      </a:r>
                      <a:r>
                        <a:rPr lang="tr-TR" sz="1800" kern="1200" dirty="0">
                          <a:effectLst/>
                        </a:rPr>
                        <a:t> bu manevralar yapılmamalıdır.</a:t>
                      </a:r>
                      <a:endParaRPr lang="tr-TR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02029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386031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CCB509F0-093B-2D40-ACB6-9658A92BD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071" y="373522"/>
            <a:ext cx="10515600" cy="1325563"/>
          </a:xfrm>
        </p:spPr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Komplikasyonların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yönetimi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br>
              <a:rPr lang="en-US" b="1" dirty="0">
                <a:solidFill>
                  <a:srgbClr val="FF0000"/>
                </a:solidFill>
                <a:latin typeface="+mn-lt"/>
              </a:rPr>
            </a:br>
            <a:r>
              <a:rPr lang="tr-TR" b="1" dirty="0" err="1">
                <a:solidFill>
                  <a:srgbClr val="FF0000"/>
                </a:solidFill>
                <a:latin typeface="+mn-lt"/>
              </a:rPr>
              <a:t>Hipergranülasyon</a:t>
            </a:r>
            <a:r>
              <a:rPr lang="tr-TR" b="1" dirty="0">
                <a:solidFill>
                  <a:srgbClr val="FF0000"/>
                </a:solidFill>
                <a:latin typeface="+mn-lt"/>
              </a:rPr>
              <a:t> dokusu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FD2297E4-27F6-744F-8708-4D2FABB8C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071" y="1813268"/>
            <a:ext cx="10515600" cy="4351338"/>
          </a:xfrm>
        </p:spPr>
        <p:txBody>
          <a:bodyPr/>
          <a:lstStyle/>
          <a:p>
            <a:r>
              <a:rPr lang="tr-TR" dirty="0" err="1"/>
              <a:t>Granülasyon</a:t>
            </a:r>
            <a:r>
              <a:rPr lang="tr-TR" dirty="0"/>
              <a:t> dokusunun oluşumu </a:t>
            </a:r>
            <a:r>
              <a:rPr lang="tr-TR" u="sng" dirty="0" err="1"/>
              <a:t>fizyolik</a:t>
            </a:r>
            <a:r>
              <a:rPr lang="tr-TR" u="sng" dirty="0"/>
              <a:t> </a:t>
            </a:r>
            <a:r>
              <a:rPr lang="tr-TR" dirty="0"/>
              <a:t>bir süreçtir. </a:t>
            </a:r>
            <a:endParaRPr lang="en-US" dirty="0"/>
          </a:p>
        </p:txBody>
      </p:sp>
      <p:cxnSp>
        <p:nvCxnSpPr>
          <p:cNvPr id="4" name="Dirsek Bağlayıcısı 3">
            <a:extLst>
              <a:ext uri="{FF2B5EF4-FFF2-40B4-BE49-F238E27FC236}">
                <a16:creationId xmlns:a16="http://schemas.microsoft.com/office/drawing/2014/main" id="{E87829FD-598D-F846-B581-033317C962E6}"/>
              </a:ext>
            </a:extLst>
          </p:cNvPr>
          <p:cNvCxnSpPr>
            <a:cxnSpLocks/>
          </p:cNvCxnSpPr>
          <p:nvPr/>
        </p:nvCxnSpPr>
        <p:spPr>
          <a:xfrm>
            <a:off x="5493100" y="2318318"/>
            <a:ext cx="1988922" cy="1072440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Yuvarlatılmış Dikdörtgen 4">
            <a:extLst>
              <a:ext uri="{FF2B5EF4-FFF2-40B4-BE49-F238E27FC236}">
                <a16:creationId xmlns:a16="http://schemas.microsoft.com/office/drawing/2014/main" id="{E88A9DE2-B29D-344B-945E-9CD823A9E6B7}"/>
              </a:ext>
            </a:extLst>
          </p:cNvPr>
          <p:cNvSpPr/>
          <p:nvPr/>
        </p:nvSpPr>
        <p:spPr>
          <a:xfrm>
            <a:off x="7568519" y="2318318"/>
            <a:ext cx="2631989" cy="691978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dirty="0"/>
              <a:t>Dış butonun yanlış konumlandırılması </a:t>
            </a:r>
            <a:endParaRPr lang="en-US" dirty="0"/>
          </a:p>
        </p:txBody>
      </p:sp>
      <p:sp>
        <p:nvSpPr>
          <p:cNvPr id="6" name="Yuvarlatılmış Dikdörtgen 5">
            <a:extLst>
              <a:ext uri="{FF2B5EF4-FFF2-40B4-BE49-F238E27FC236}">
                <a16:creationId xmlns:a16="http://schemas.microsoft.com/office/drawing/2014/main" id="{E96874C5-0A25-DA45-91A6-128EE464C3F7}"/>
              </a:ext>
            </a:extLst>
          </p:cNvPr>
          <p:cNvSpPr/>
          <p:nvPr/>
        </p:nvSpPr>
        <p:spPr>
          <a:xfrm>
            <a:off x="7568519" y="3132876"/>
            <a:ext cx="2631989" cy="691978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dirty="0"/>
              <a:t>Sürtünme ve nemli cilt </a:t>
            </a:r>
            <a:endParaRPr lang="en-US" dirty="0"/>
          </a:p>
        </p:txBody>
      </p:sp>
      <p:sp>
        <p:nvSpPr>
          <p:cNvPr id="11" name="Aşağı Ok 10">
            <a:extLst>
              <a:ext uri="{FF2B5EF4-FFF2-40B4-BE49-F238E27FC236}">
                <a16:creationId xmlns:a16="http://schemas.microsoft.com/office/drawing/2014/main" id="{6B72E919-3F55-0F4B-B81A-908EF5B7B420}"/>
              </a:ext>
            </a:extLst>
          </p:cNvPr>
          <p:cNvSpPr/>
          <p:nvPr/>
        </p:nvSpPr>
        <p:spPr>
          <a:xfrm>
            <a:off x="8606488" y="3988937"/>
            <a:ext cx="556049" cy="71898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Dikdörtgen 11">
            <a:extLst>
              <a:ext uri="{FF2B5EF4-FFF2-40B4-BE49-F238E27FC236}">
                <a16:creationId xmlns:a16="http://schemas.microsoft.com/office/drawing/2014/main" id="{5506A89D-527A-0243-AF76-0CE937D11D10}"/>
              </a:ext>
            </a:extLst>
          </p:cNvPr>
          <p:cNvSpPr/>
          <p:nvPr/>
        </p:nvSpPr>
        <p:spPr>
          <a:xfrm>
            <a:off x="6972009" y="4830504"/>
            <a:ext cx="396166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tr-TR" sz="2400" b="1" dirty="0" err="1">
                <a:ea typeface="Times New Roman" panose="02020603050405020304" pitchFamily="18" charset="0"/>
              </a:rPr>
              <a:t>hipergranülasyon</a:t>
            </a:r>
            <a:r>
              <a:rPr lang="tr-TR" sz="2400" b="1" dirty="0">
                <a:ea typeface="Times New Roman" panose="02020603050405020304" pitchFamily="18" charset="0"/>
              </a:rPr>
              <a:t> dokusunun </a:t>
            </a:r>
          </a:p>
          <a:p>
            <a:pPr algn="ctr"/>
            <a:r>
              <a:rPr lang="tr-TR" sz="2400" b="1" dirty="0">
                <a:ea typeface="Times New Roman" panose="02020603050405020304" pitchFamily="18" charset="0"/>
              </a:rPr>
              <a:t>oluşumu</a:t>
            </a:r>
            <a:endParaRPr lang="en-US" sz="2400" b="1" dirty="0"/>
          </a:p>
        </p:txBody>
      </p:sp>
      <p:sp>
        <p:nvSpPr>
          <p:cNvPr id="13" name="Sol Ok 12">
            <a:extLst>
              <a:ext uri="{FF2B5EF4-FFF2-40B4-BE49-F238E27FC236}">
                <a16:creationId xmlns:a16="http://schemas.microsoft.com/office/drawing/2014/main" id="{19DD8A2C-A2BC-AE46-9287-C5C5255CE3CD}"/>
              </a:ext>
            </a:extLst>
          </p:cNvPr>
          <p:cNvSpPr/>
          <p:nvPr/>
        </p:nvSpPr>
        <p:spPr>
          <a:xfrm>
            <a:off x="5675871" y="5073007"/>
            <a:ext cx="1145059" cy="34598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ikdörtgen 13">
            <a:extLst>
              <a:ext uri="{FF2B5EF4-FFF2-40B4-BE49-F238E27FC236}">
                <a16:creationId xmlns:a16="http://schemas.microsoft.com/office/drawing/2014/main" id="{2418AC77-4C32-1140-BFB2-2C20BF7A4618}"/>
              </a:ext>
            </a:extLst>
          </p:cNvPr>
          <p:cNvSpPr/>
          <p:nvPr/>
        </p:nvSpPr>
        <p:spPr>
          <a:xfrm>
            <a:off x="0" y="5015170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tr-TR" dirty="0" err="1">
                <a:ea typeface="Times New Roman" panose="02020603050405020304" pitchFamily="18" charset="0"/>
              </a:rPr>
              <a:t>Hipergranülasyon</a:t>
            </a:r>
            <a:r>
              <a:rPr lang="tr-TR" dirty="0">
                <a:ea typeface="Times New Roman" panose="02020603050405020304" pitchFamily="18" charset="0"/>
              </a:rPr>
              <a:t> dokusu </a:t>
            </a:r>
            <a:r>
              <a:rPr lang="tr-TR" dirty="0" err="1">
                <a:ea typeface="Times New Roman" panose="02020603050405020304" pitchFamily="18" charset="0"/>
              </a:rPr>
              <a:t>vasküler</a:t>
            </a:r>
            <a:r>
              <a:rPr lang="tr-TR" dirty="0">
                <a:ea typeface="Times New Roman" panose="02020603050405020304" pitchFamily="18" charset="0"/>
              </a:rPr>
              <a:t> yapıda, </a:t>
            </a:r>
          </a:p>
          <a:p>
            <a:pPr algn="ctr"/>
            <a:r>
              <a:rPr lang="tr-TR" dirty="0">
                <a:ea typeface="Times New Roman" panose="02020603050405020304" pitchFamily="18" charset="0"/>
              </a:rPr>
              <a:t>kolayca kanayabilen ve bazen ağrılı olabilen bir dokudur</a:t>
            </a:r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!!!</a:t>
            </a:r>
            <a:endParaRPr lang="en-US" dirty="0"/>
          </a:p>
        </p:txBody>
      </p:sp>
      <p:sp>
        <p:nvSpPr>
          <p:cNvPr id="15" name="Dikdörtgen 14">
            <a:extLst>
              <a:ext uri="{FF2B5EF4-FFF2-40B4-BE49-F238E27FC236}">
                <a16:creationId xmlns:a16="http://schemas.microsoft.com/office/drawing/2014/main" id="{51D8DE7B-9F2B-8142-9145-7B94B335733E}"/>
              </a:ext>
            </a:extLst>
          </p:cNvPr>
          <p:cNvSpPr/>
          <p:nvPr/>
        </p:nvSpPr>
        <p:spPr>
          <a:xfrm>
            <a:off x="0" y="6027532"/>
            <a:ext cx="1077097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Aft>
                <a:spcPts val="0"/>
              </a:spcAft>
            </a:pPr>
            <a:r>
              <a:rPr lang="tr-TR" sz="10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Roveron</a:t>
            </a:r>
            <a:r>
              <a:rPr lang="tr-TR" sz="10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, G., et al (2018). </a:t>
            </a:r>
            <a:r>
              <a:rPr lang="tr-TR" sz="10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Clinical</a:t>
            </a:r>
            <a:r>
              <a:rPr lang="tr-TR" sz="10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practice</a:t>
            </a:r>
            <a:r>
              <a:rPr lang="tr-TR" sz="10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guidelines</a:t>
            </a:r>
            <a:r>
              <a:rPr lang="tr-TR" sz="10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for</a:t>
            </a:r>
            <a:r>
              <a:rPr lang="tr-TR" sz="10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the</a:t>
            </a:r>
            <a:r>
              <a:rPr lang="tr-TR" sz="10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nursing</a:t>
            </a:r>
            <a:r>
              <a:rPr lang="tr-TR" sz="10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management</a:t>
            </a:r>
            <a:r>
              <a:rPr lang="tr-TR" sz="10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of </a:t>
            </a:r>
            <a:r>
              <a:rPr lang="tr-TR" sz="10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percutaneous</a:t>
            </a:r>
            <a:r>
              <a:rPr lang="tr-TR" sz="10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endoscopic</a:t>
            </a:r>
            <a:r>
              <a:rPr lang="tr-TR" sz="10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gastrostomy</a:t>
            </a:r>
            <a:r>
              <a:rPr lang="tr-TR" sz="10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and</a:t>
            </a:r>
            <a:r>
              <a:rPr lang="tr-TR" sz="10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jejunostomy</a:t>
            </a:r>
            <a:r>
              <a:rPr lang="tr-TR" sz="10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(PEG/PEJ) in </a:t>
            </a:r>
            <a:r>
              <a:rPr lang="tr-TR" sz="10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adult</a:t>
            </a:r>
            <a:r>
              <a:rPr lang="tr-TR" sz="10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patients</a:t>
            </a:r>
            <a:r>
              <a:rPr lang="tr-TR" sz="10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: an </a:t>
            </a:r>
            <a:r>
              <a:rPr lang="tr-TR" sz="10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executive</a:t>
            </a:r>
            <a:r>
              <a:rPr lang="tr-TR" sz="10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summary</a:t>
            </a:r>
            <a:r>
              <a:rPr lang="tr-TR" sz="10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. Journal of </a:t>
            </a:r>
            <a:r>
              <a:rPr lang="tr-TR" sz="10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Wound</a:t>
            </a:r>
            <a:r>
              <a:rPr lang="tr-TR" sz="10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Ostomy</a:t>
            </a:r>
            <a:r>
              <a:rPr lang="tr-TR" sz="10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&amp; </a:t>
            </a:r>
            <a:r>
              <a:rPr lang="tr-TR" sz="10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Continence</a:t>
            </a:r>
            <a:r>
              <a:rPr lang="tr-TR" sz="10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Nursing</a:t>
            </a:r>
            <a:r>
              <a:rPr lang="tr-TR" sz="10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, </a:t>
            </a:r>
            <a:r>
              <a:rPr lang="tr-TR" sz="1000" i="1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45</a:t>
            </a:r>
            <a:r>
              <a:rPr lang="tr-TR" sz="10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(4), 326-334.</a:t>
            </a:r>
            <a:endParaRPr lang="tr-TR" sz="1000" kern="100" dirty="0">
              <a:ea typeface="NSimSun"/>
              <a:cs typeface="Mangal" panose="02040503050203030202" pitchFamily="18" charset="0"/>
            </a:endParaRPr>
          </a:p>
          <a:p>
            <a:pPr lvl="0" algn="just">
              <a:spcAft>
                <a:spcPts val="0"/>
              </a:spcAft>
            </a:pP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Agency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for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Clinical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Innovation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,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Gastroenterological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Nurses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College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of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Australia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. (2014) A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clinician's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guide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: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caring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for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people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with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gastrostomy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tubes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and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devices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: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from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pre-insertion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to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ongoing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care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and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removal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.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In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: ed. SHPN; (ACI) 140485.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The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Agency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for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Clinical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Innovation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;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Gastroenterological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Nurses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College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of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Australia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.  </a:t>
            </a:r>
          </a:p>
        </p:txBody>
      </p:sp>
      <p:pic>
        <p:nvPicPr>
          <p:cNvPr id="16" name="Resim 15">
            <a:extLst>
              <a:ext uri="{FF2B5EF4-FFF2-40B4-BE49-F238E27FC236}">
                <a16:creationId xmlns:a16="http://schemas.microsoft.com/office/drawing/2014/main" id="{42C17F5C-7EF7-7B44-B055-E6C303BFE3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1617"/>
          <a:stretch/>
        </p:blipFill>
        <p:spPr>
          <a:xfrm>
            <a:off x="2219703" y="2506174"/>
            <a:ext cx="2673116" cy="194538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</p:spTree>
    <p:extLst>
      <p:ext uri="{BB962C8B-B14F-4D97-AF65-F5344CB8AC3E}">
        <p14:creationId xmlns:p14="http://schemas.microsoft.com/office/powerpoint/2010/main" val="60368237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CCB509F0-093B-2D40-ACB6-9658A92BD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Komplikasyonların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yönetimi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br>
              <a:rPr lang="en-US" b="1" dirty="0">
                <a:solidFill>
                  <a:srgbClr val="FF0000"/>
                </a:solidFill>
                <a:latin typeface="+mn-lt"/>
              </a:rPr>
            </a:br>
            <a:r>
              <a:rPr lang="tr-TR" b="1" dirty="0" err="1">
                <a:solidFill>
                  <a:srgbClr val="FF0000"/>
                </a:solidFill>
                <a:latin typeface="+mn-lt"/>
              </a:rPr>
              <a:t>Hipergranülasyon</a:t>
            </a:r>
            <a:r>
              <a:rPr lang="tr-TR" b="1" dirty="0">
                <a:solidFill>
                  <a:srgbClr val="FF0000"/>
                </a:solidFill>
                <a:latin typeface="+mn-lt"/>
              </a:rPr>
              <a:t> dokusu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16" name="Resim 15">
            <a:extLst>
              <a:ext uri="{FF2B5EF4-FFF2-40B4-BE49-F238E27FC236}">
                <a16:creationId xmlns:a16="http://schemas.microsoft.com/office/drawing/2014/main" id="{01F4AFFD-CA12-B645-BEE1-14330EA144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967" y="1893165"/>
            <a:ext cx="5947033" cy="197708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Resim 9">
            <a:extLst>
              <a:ext uri="{FF2B5EF4-FFF2-40B4-BE49-F238E27FC236}">
                <a16:creationId xmlns:a16="http://schemas.microsoft.com/office/drawing/2014/main" id="{2278F106-8043-9945-80B7-C26A346766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967" y="3870246"/>
            <a:ext cx="5840096" cy="2785277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3" name="Dikdörtgen 2">
            <a:extLst>
              <a:ext uri="{FF2B5EF4-FFF2-40B4-BE49-F238E27FC236}">
                <a16:creationId xmlns:a16="http://schemas.microsoft.com/office/drawing/2014/main" id="{417D1E34-98D9-2543-B99A-EC6EFFEF4568}"/>
              </a:ext>
            </a:extLst>
          </p:cNvPr>
          <p:cNvSpPr/>
          <p:nvPr/>
        </p:nvSpPr>
        <p:spPr>
          <a:xfrm>
            <a:off x="6377049" y="2637800"/>
            <a:ext cx="5557652" cy="175432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 algn="just"/>
            <a:r>
              <a:rPr lang="tr-TR" dirty="0" err="1"/>
              <a:t>Topikal</a:t>
            </a:r>
            <a:r>
              <a:rPr lang="tr-TR" dirty="0"/>
              <a:t> </a:t>
            </a:r>
            <a:r>
              <a:rPr lang="tr-TR" dirty="0" err="1"/>
              <a:t>kortikosteroid</a:t>
            </a:r>
            <a:r>
              <a:rPr lang="tr-TR" dirty="0"/>
              <a:t> kremler 7-10 gün boyunca kullanılabilir</a:t>
            </a:r>
          </a:p>
          <a:p>
            <a:pPr algn="just"/>
            <a:r>
              <a:rPr lang="tr-TR" dirty="0"/>
              <a:t>Doğrudan </a:t>
            </a:r>
            <a:r>
              <a:rPr lang="tr-TR" dirty="0" err="1"/>
              <a:t>hipergranülasyon</a:t>
            </a:r>
            <a:r>
              <a:rPr lang="tr-TR" dirty="0"/>
              <a:t> dokusu üzerine gümüş nitrat uygulanarak yapılan </a:t>
            </a:r>
            <a:r>
              <a:rPr lang="tr-TR" dirty="0" err="1"/>
              <a:t>koterizasyon</a:t>
            </a:r>
            <a:r>
              <a:rPr lang="tr-TR" dirty="0"/>
              <a:t> etkili bir yöntemdir, uygulama sırasında sağlam dokunun korunması gerekir.</a:t>
            </a:r>
          </a:p>
          <a:p>
            <a:pPr lvl="0" algn="just"/>
            <a:r>
              <a:rPr lang="tr-TR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7055655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B1145119-8B86-3147-9F0D-10713206D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Komplikasyonların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yönetimi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br>
              <a:rPr lang="en-US" b="1" dirty="0">
                <a:solidFill>
                  <a:srgbClr val="FF0000"/>
                </a:solidFill>
                <a:latin typeface="+mn-lt"/>
              </a:rPr>
            </a:br>
            <a:r>
              <a:rPr lang="tr-TR" b="1" dirty="0" err="1">
                <a:solidFill>
                  <a:srgbClr val="FF0000"/>
                </a:solidFill>
                <a:latin typeface="+mn-lt"/>
              </a:rPr>
              <a:t>Hipergranülasyon</a:t>
            </a:r>
            <a:r>
              <a:rPr lang="tr-TR" b="1" dirty="0">
                <a:solidFill>
                  <a:srgbClr val="FF0000"/>
                </a:solidFill>
                <a:latin typeface="+mn-lt"/>
              </a:rPr>
              <a:t> dokusu</a:t>
            </a:r>
            <a:endParaRPr lang="en-US" b="1" dirty="0">
              <a:solidFill>
                <a:srgbClr val="FF0000"/>
              </a:solidFill>
              <a:latin typeface="+mn-lt"/>
            </a:endParaRPr>
          </a:p>
        </p:txBody>
      </p:sp>
      <p:graphicFrame>
        <p:nvGraphicFramePr>
          <p:cNvPr id="4" name="İçerik Yer Tutucusu 3">
            <a:extLst>
              <a:ext uri="{FF2B5EF4-FFF2-40B4-BE49-F238E27FC236}">
                <a16:creationId xmlns:a16="http://schemas.microsoft.com/office/drawing/2014/main" id="{8F08D52B-A54E-B64F-AA05-FE62B78C0F6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0533015"/>
              </p:ext>
            </p:extLst>
          </p:nvPr>
        </p:nvGraphicFramePr>
        <p:xfrm>
          <a:off x="838200" y="2067267"/>
          <a:ext cx="10515600" cy="210312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45164005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55723234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dirty="0" err="1"/>
                        <a:t>Soru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Öneri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8173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tr-TR" sz="1800" kern="1200" dirty="0" err="1">
                          <a:effectLst/>
                        </a:rPr>
                        <a:t>Gastrostomisi</a:t>
                      </a:r>
                      <a:r>
                        <a:rPr lang="tr-TR" sz="1800" kern="1200" dirty="0">
                          <a:effectLst/>
                        </a:rPr>
                        <a:t>/ </a:t>
                      </a:r>
                      <a:r>
                        <a:rPr lang="tr-TR" sz="1800" kern="1200" dirty="0" err="1">
                          <a:effectLst/>
                        </a:rPr>
                        <a:t>jejunostomisi</a:t>
                      </a:r>
                      <a:r>
                        <a:rPr lang="tr-TR" sz="1800" kern="1200" dirty="0">
                          <a:effectLst/>
                        </a:rPr>
                        <a:t> olan hastalarda ortaya çıkabilecek komplikasyonlara nasıl müdahale edilmelidir?</a:t>
                      </a:r>
                      <a:r>
                        <a:rPr lang="tr-TR" dirty="0">
                          <a:effectLst/>
                        </a:rPr>
                        <a:t> </a:t>
                      </a:r>
                    </a:p>
                    <a:p>
                      <a:endParaRPr lang="tr-TR" sz="1800" kern="1200" dirty="0">
                        <a:effectLst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800" kern="1200" dirty="0">
                          <a:effectLst/>
                        </a:rPr>
                        <a:t>c) </a:t>
                      </a:r>
                      <a:r>
                        <a:rPr lang="tr-TR" sz="1800" kern="1200" dirty="0" err="1">
                          <a:effectLst/>
                        </a:rPr>
                        <a:t>Hipergranülasyon</a:t>
                      </a:r>
                      <a:r>
                        <a:rPr lang="tr-TR" sz="1800" kern="1200" dirty="0">
                          <a:effectLst/>
                        </a:rPr>
                        <a:t> dokusu oluşumu </a:t>
                      </a:r>
                      <a:endParaRPr lang="tr-TR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 err="1">
                          <a:effectLst/>
                        </a:rPr>
                        <a:t>Hipergranülasyon</a:t>
                      </a:r>
                      <a:r>
                        <a:rPr lang="tr-TR" sz="1800" kern="1200" dirty="0">
                          <a:effectLst/>
                        </a:rPr>
                        <a:t> dokusu oluşumunu önlemek için cildin temiz ve kuru tutulması, kıyafetlerin bölgeye sürtünmemesi ve tüpün iyi sabitlenmesi önerilir.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 err="1">
                          <a:effectLst/>
                        </a:rPr>
                        <a:t>Hipergranülasyon</a:t>
                      </a:r>
                      <a:r>
                        <a:rPr lang="tr-TR" sz="1800" kern="1200" dirty="0">
                          <a:effectLst/>
                        </a:rPr>
                        <a:t> dokusu oluşmuşsa </a:t>
                      </a:r>
                      <a:r>
                        <a:rPr lang="tr-TR" sz="1800" kern="1200" dirty="0" err="1">
                          <a:effectLst/>
                        </a:rPr>
                        <a:t>topikal</a:t>
                      </a:r>
                      <a:r>
                        <a:rPr lang="tr-TR" sz="1800" kern="1200" dirty="0">
                          <a:effectLst/>
                        </a:rPr>
                        <a:t> </a:t>
                      </a:r>
                      <a:r>
                        <a:rPr lang="tr-TR" sz="1800" kern="1200" dirty="0" err="1">
                          <a:effectLst/>
                        </a:rPr>
                        <a:t>kortikosteroid</a:t>
                      </a:r>
                      <a:r>
                        <a:rPr lang="tr-TR" sz="1800" kern="1200" dirty="0">
                          <a:effectLst/>
                        </a:rPr>
                        <a:t> krem ve sağlam dokuya zarar vermeyecek şekilde gümüş nitrat önerilebilir. </a:t>
                      </a:r>
                      <a:endParaRPr lang="tr-TR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02029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138064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A26F6C78-E80C-1F4E-A24B-9AD9CC683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930" y="352769"/>
            <a:ext cx="10515600" cy="1325563"/>
          </a:xfrm>
        </p:spPr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Komplikasyonların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yönetimi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br>
              <a:rPr lang="en-US" b="1" dirty="0">
                <a:solidFill>
                  <a:srgbClr val="FF0000"/>
                </a:solidFill>
                <a:latin typeface="+mn-lt"/>
              </a:rPr>
            </a:br>
            <a:r>
              <a:rPr lang="tr-TR" b="1" dirty="0">
                <a:solidFill>
                  <a:srgbClr val="FF0000"/>
                </a:solidFill>
                <a:latin typeface="+mn-lt"/>
              </a:rPr>
              <a:t>Peristomal enfeksiyon 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4C307DCA-79C7-6049-B337-57D2A8A4CE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130" y="3226421"/>
            <a:ext cx="5181600" cy="4351338"/>
          </a:xfrm>
        </p:spPr>
        <p:txBody>
          <a:bodyPr/>
          <a:lstStyle/>
          <a:p>
            <a:r>
              <a:rPr lang="tr-TR" dirty="0"/>
              <a:t>Peristomal enfeksiyonu önlemenin ilk adımı;</a:t>
            </a:r>
            <a:endParaRPr lang="en-US" dirty="0"/>
          </a:p>
        </p:txBody>
      </p:sp>
      <p:sp>
        <p:nvSpPr>
          <p:cNvPr id="5" name="Sağ Küme Ayracı 4">
            <a:extLst>
              <a:ext uri="{FF2B5EF4-FFF2-40B4-BE49-F238E27FC236}">
                <a16:creationId xmlns:a16="http://schemas.microsoft.com/office/drawing/2014/main" id="{BD6691C3-016B-C646-AB8D-01A3E50304C7}"/>
              </a:ext>
            </a:extLst>
          </p:cNvPr>
          <p:cNvSpPr/>
          <p:nvPr/>
        </p:nvSpPr>
        <p:spPr>
          <a:xfrm>
            <a:off x="4819135" y="1927654"/>
            <a:ext cx="691979" cy="3225114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Dikdörtgen 5">
            <a:extLst>
              <a:ext uri="{FF2B5EF4-FFF2-40B4-BE49-F238E27FC236}">
                <a16:creationId xmlns:a16="http://schemas.microsoft.com/office/drawing/2014/main" id="{19B16DCA-CC76-DD41-B85B-FC95067BC3C7}"/>
              </a:ext>
            </a:extLst>
          </p:cNvPr>
          <p:cNvSpPr/>
          <p:nvPr/>
        </p:nvSpPr>
        <p:spPr>
          <a:xfrm>
            <a:off x="5511114" y="2781401"/>
            <a:ext cx="6096000" cy="175432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marL="285750" indent="-285750" algn="ctr">
              <a:buFont typeface="Wingdings" pitchFamily="2" charset="2"/>
              <a:buChar char="ü"/>
            </a:pPr>
            <a:r>
              <a:rPr lang="tr-TR" b="1" dirty="0"/>
              <a:t>Aseptik yara bakımı ve </a:t>
            </a:r>
            <a:r>
              <a:rPr lang="tr-TR" b="1" dirty="0" err="1"/>
              <a:t>peristomal</a:t>
            </a:r>
            <a:r>
              <a:rPr lang="tr-TR" b="1" dirty="0"/>
              <a:t> bölgenin doku kaybı, </a:t>
            </a:r>
            <a:r>
              <a:rPr lang="tr-TR" b="1" dirty="0" err="1"/>
              <a:t>eritem</a:t>
            </a:r>
            <a:r>
              <a:rPr lang="tr-TR" b="1" dirty="0"/>
              <a:t>, </a:t>
            </a:r>
            <a:r>
              <a:rPr lang="tr-TR" b="1" dirty="0" err="1"/>
              <a:t>pürülan</a:t>
            </a:r>
            <a:r>
              <a:rPr lang="tr-TR" b="1" dirty="0"/>
              <a:t>/ </a:t>
            </a:r>
            <a:r>
              <a:rPr lang="tr-TR" b="1" dirty="0" err="1"/>
              <a:t>eksudalı</a:t>
            </a:r>
            <a:r>
              <a:rPr lang="tr-TR" b="1" dirty="0"/>
              <a:t> /kötü kokulu akıntı, ateş ve ağrı semptomlarının izlenmesidir.</a:t>
            </a:r>
          </a:p>
          <a:p>
            <a:pPr marL="285750" indent="-285750" algn="ctr">
              <a:buFont typeface="Wingdings" pitchFamily="2" charset="2"/>
              <a:buChar char="ü"/>
            </a:pPr>
            <a:r>
              <a:rPr lang="en-US" b="1" dirty="0" err="1"/>
              <a:t>Sızıntı</a:t>
            </a:r>
            <a:r>
              <a:rPr lang="en-US" b="1" dirty="0"/>
              <a:t> </a:t>
            </a:r>
            <a:r>
              <a:rPr lang="en-US" b="1" dirty="0" err="1"/>
              <a:t>ve</a:t>
            </a:r>
            <a:r>
              <a:rPr lang="en-US" b="1" dirty="0"/>
              <a:t> </a:t>
            </a:r>
            <a:r>
              <a:rPr lang="en-US" b="1" dirty="0" err="1"/>
              <a:t>nemli</a:t>
            </a:r>
            <a:r>
              <a:rPr lang="en-US" b="1" dirty="0"/>
              <a:t> </a:t>
            </a:r>
            <a:r>
              <a:rPr lang="en-US" b="1" dirty="0" err="1"/>
              <a:t>ortam</a:t>
            </a:r>
            <a:r>
              <a:rPr lang="en-US" b="1" dirty="0"/>
              <a:t> </a:t>
            </a:r>
            <a:r>
              <a:rPr lang="en-US" b="1" dirty="0" err="1"/>
              <a:t>enfeksiyon</a:t>
            </a:r>
            <a:r>
              <a:rPr lang="en-US" b="1" dirty="0"/>
              <a:t> </a:t>
            </a:r>
            <a:r>
              <a:rPr lang="en-US" b="1" dirty="0" err="1"/>
              <a:t>için</a:t>
            </a:r>
            <a:r>
              <a:rPr lang="en-US" b="1" dirty="0"/>
              <a:t> </a:t>
            </a:r>
            <a:r>
              <a:rPr lang="en-US" b="1" dirty="0" err="1"/>
              <a:t>zemin</a:t>
            </a:r>
            <a:r>
              <a:rPr lang="en-US" b="1" dirty="0"/>
              <a:t> </a:t>
            </a:r>
            <a:r>
              <a:rPr lang="en-US" b="1" dirty="0" err="1"/>
              <a:t>hazırlayabilir</a:t>
            </a:r>
            <a:endParaRPr lang="en-US" b="1" dirty="0"/>
          </a:p>
          <a:p>
            <a:pPr marL="285750" indent="-285750" algn="ctr">
              <a:buFont typeface="Wingdings" pitchFamily="2" charset="2"/>
              <a:buChar char="ü"/>
            </a:pPr>
            <a:r>
              <a:rPr lang="en-US" b="1" dirty="0"/>
              <a:t>Peristomal </a:t>
            </a:r>
            <a:r>
              <a:rPr lang="en-US" b="1" dirty="0" err="1"/>
              <a:t>enfeksiyonun</a:t>
            </a:r>
            <a:r>
              <a:rPr lang="en-US" b="1" dirty="0"/>
              <a:t> </a:t>
            </a:r>
            <a:r>
              <a:rPr lang="en-US" b="1" dirty="0" err="1"/>
              <a:t>hızlı</a:t>
            </a:r>
            <a:r>
              <a:rPr lang="en-US" b="1" dirty="0"/>
              <a:t> </a:t>
            </a:r>
            <a:r>
              <a:rPr lang="en-US" b="1" dirty="0" err="1"/>
              <a:t>tanılanmasında</a:t>
            </a:r>
            <a:r>
              <a:rPr lang="en-US" b="1" dirty="0"/>
              <a:t> </a:t>
            </a:r>
            <a:r>
              <a:rPr lang="en-US" b="1" dirty="0" err="1"/>
              <a:t>ve</a:t>
            </a:r>
            <a:r>
              <a:rPr lang="en-US" b="1" dirty="0"/>
              <a:t> </a:t>
            </a:r>
            <a:r>
              <a:rPr lang="en-US" b="1" dirty="0" err="1"/>
              <a:t>yönetilmesinde</a:t>
            </a:r>
            <a:r>
              <a:rPr lang="en-US" b="1" dirty="0"/>
              <a:t> </a:t>
            </a:r>
            <a:r>
              <a:rPr lang="en-US" b="1" dirty="0" err="1"/>
              <a:t>ölçüm</a:t>
            </a:r>
            <a:r>
              <a:rPr lang="en-US" b="1" dirty="0"/>
              <a:t> </a:t>
            </a:r>
            <a:r>
              <a:rPr lang="en-US" b="1" dirty="0" err="1"/>
              <a:t>araçları</a:t>
            </a:r>
            <a:r>
              <a:rPr lang="en-US" b="1" dirty="0"/>
              <a:t> </a:t>
            </a:r>
            <a:r>
              <a:rPr lang="en-US" b="1" dirty="0" err="1"/>
              <a:t>kullanılabilir</a:t>
            </a:r>
            <a:r>
              <a:rPr lang="en-US" b="1" dirty="0"/>
              <a:t>.  </a:t>
            </a:r>
          </a:p>
        </p:txBody>
      </p:sp>
      <p:sp>
        <p:nvSpPr>
          <p:cNvPr id="7" name="Dikdörtgen 6">
            <a:extLst>
              <a:ext uri="{FF2B5EF4-FFF2-40B4-BE49-F238E27FC236}">
                <a16:creationId xmlns:a16="http://schemas.microsoft.com/office/drawing/2014/main" id="{F9A2D2E4-490A-1A43-B7F5-4AEB65305BCD}"/>
              </a:ext>
            </a:extLst>
          </p:cNvPr>
          <p:cNvSpPr/>
          <p:nvPr/>
        </p:nvSpPr>
        <p:spPr>
          <a:xfrm>
            <a:off x="145605" y="6119786"/>
            <a:ext cx="11149915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Aft>
                <a:spcPts val="0"/>
              </a:spcAft>
            </a:pP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Rahnemai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-Azar, A. A., et al (2014).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Percutaneous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endoscopic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gastrostomy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: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indications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,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technique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,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complications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and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management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. World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journal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of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gastroenterology</a:t>
            </a:r>
            <a:r>
              <a:rPr lang="tr-TR" sz="1000" i="1" kern="100" dirty="0">
                <a:ea typeface="NSimSun"/>
                <a:cs typeface="Mangal" panose="02040503050203030202" pitchFamily="18" charset="0"/>
              </a:rPr>
              <a:t>: WJG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, </a:t>
            </a:r>
            <a:r>
              <a:rPr lang="tr-TR" sz="1000" i="1" kern="100" dirty="0">
                <a:ea typeface="NSimSun"/>
                <a:cs typeface="Mangal" panose="02040503050203030202" pitchFamily="18" charset="0"/>
              </a:rPr>
              <a:t>20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(24), 7739.</a:t>
            </a:r>
          </a:p>
          <a:p>
            <a:pPr lvl="0" algn="just">
              <a:spcAft>
                <a:spcPts val="0"/>
              </a:spcAft>
            </a:pPr>
            <a:r>
              <a:rPr lang="tr-TR" sz="1000" kern="100" dirty="0">
                <a:ea typeface="NSimSun"/>
                <a:cs typeface="Mangal" panose="02040503050203030202" pitchFamily="18" charset="0"/>
              </a:rPr>
              <a:t>Lee, J. H., et al. (2002). </a:t>
            </a:r>
            <a:r>
              <a:rPr lang="tr-TR" sz="1000" kern="100" dirty="0" err="1">
                <a:ea typeface="NSimSun"/>
                <a:cs typeface="Mangal" panose="02040503050203030202" pitchFamily="18" charset="0"/>
              </a:rPr>
              <a:t>Increased</a:t>
            </a:r>
            <a:r>
              <a:rPr lang="tr-TR" sz="10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risk of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peristomal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wound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infection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after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percutaneous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endoscopic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gastrostomy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in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patients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with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diabetes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mellitus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.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Digestive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and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Liver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Disease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, 34(12), 857-861.</a:t>
            </a:r>
            <a:endParaRPr lang="tr-TR" sz="1000" kern="100" dirty="0">
              <a:ea typeface="NSimSun"/>
              <a:cs typeface="Mangal" panose="02040503050203030202" pitchFamily="18" charset="0"/>
            </a:endParaRPr>
          </a:p>
          <a:p>
            <a:pPr lvl="0" algn="just">
              <a:spcAft>
                <a:spcPts val="0"/>
              </a:spcAft>
            </a:pP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Zopf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, Y., et al (2008).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Local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infection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after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placement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of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percutaneous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endoscopic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gastrostomy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tubes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: a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prospective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study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evaluating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risk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factors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.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Canadian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Journal of </a:t>
            </a:r>
            <a:r>
              <a:rPr lang="tr-TR" sz="10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Gastroenterology</a:t>
            </a:r>
            <a:r>
              <a:rPr lang="tr-TR" sz="10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, 22(12), 987-991.</a:t>
            </a:r>
            <a:endParaRPr lang="tr-TR" sz="1000" kern="100" dirty="0">
              <a:ea typeface="NSimSun"/>
              <a:cs typeface="Mangal" panose="02040503050203030202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469667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Resim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285" y="1947802"/>
            <a:ext cx="3539262" cy="276345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6" name="Resim 5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" t="-288" b="-1185"/>
          <a:stretch/>
        </p:blipFill>
        <p:spPr bwMode="auto">
          <a:xfrm rot="5400000">
            <a:off x="4901913" y="2496361"/>
            <a:ext cx="2763451" cy="3166746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İçerik Yer Tutucusu 3">
            <a:extLst>
              <a:ext uri="{FF2B5EF4-FFF2-40B4-BE49-F238E27FC236}">
                <a16:creationId xmlns:a16="http://schemas.microsoft.com/office/drawing/2014/main" id="{B8ECB277-1F39-35AE-54CA-E03BBAF8D2FD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5" t="1983" r="4258" b="2373"/>
          <a:stretch/>
        </p:blipFill>
        <p:spPr bwMode="auto">
          <a:xfrm>
            <a:off x="8250706" y="1947802"/>
            <a:ext cx="3323007" cy="2763449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Başlık 1">
            <a:extLst>
              <a:ext uri="{FF2B5EF4-FFF2-40B4-BE49-F238E27FC236}">
                <a16:creationId xmlns:a16="http://schemas.microsoft.com/office/drawing/2014/main" id="{22537BF9-7E72-32ED-4E04-3CF02FD4F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4449"/>
            <a:ext cx="10515600" cy="1325563"/>
          </a:xfrm>
        </p:spPr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Komplikasyonların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yönetimi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br>
              <a:rPr lang="en-US" b="1" dirty="0">
                <a:solidFill>
                  <a:srgbClr val="FF0000"/>
                </a:solidFill>
                <a:latin typeface="+mn-lt"/>
              </a:rPr>
            </a:br>
            <a:r>
              <a:rPr lang="tr-TR" b="1" dirty="0">
                <a:solidFill>
                  <a:srgbClr val="FF0000"/>
                </a:solidFill>
                <a:latin typeface="+mn-lt"/>
              </a:rPr>
              <a:t>Peristomal enfeksiyon </a:t>
            </a:r>
            <a:endParaRPr lang="tr-TR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2" name="Metin kutusu 1">
            <a:extLst>
              <a:ext uri="{FF2B5EF4-FFF2-40B4-BE49-F238E27FC236}">
                <a16:creationId xmlns:a16="http://schemas.microsoft.com/office/drawing/2014/main" id="{FF60EBEE-99D2-E92F-16F6-8A2B7D7E35A0}"/>
              </a:ext>
            </a:extLst>
          </p:cNvPr>
          <p:cNvSpPr txBox="1"/>
          <p:nvPr/>
        </p:nvSpPr>
        <p:spPr>
          <a:xfrm>
            <a:off x="1937084" y="4872785"/>
            <a:ext cx="12202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sz="2800" b="1" dirty="0">
                <a:solidFill>
                  <a:srgbClr val="FF0000"/>
                </a:solidFill>
              </a:rPr>
              <a:t>Sertlik </a:t>
            </a:r>
          </a:p>
        </p:txBody>
      </p:sp>
      <p:sp>
        <p:nvSpPr>
          <p:cNvPr id="10" name="Metin kutusu 9">
            <a:extLst>
              <a:ext uri="{FF2B5EF4-FFF2-40B4-BE49-F238E27FC236}">
                <a16:creationId xmlns:a16="http://schemas.microsoft.com/office/drawing/2014/main" id="{CD4BD4BB-890E-1F28-9879-B3CE5339FCDB}"/>
              </a:ext>
            </a:extLst>
          </p:cNvPr>
          <p:cNvSpPr txBox="1"/>
          <p:nvPr/>
        </p:nvSpPr>
        <p:spPr>
          <a:xfrm>
            <a:off x="5683066" y="2116011"/>
            <a:ext cx="16846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sz="2800" b="1" dirty="0">
                <a:solidFill>
                  <a:srgbClr val="FF0000"/>
                </a:solidFill>
              </a:rPr>
              <a:t>Kızarıklık  </a:t>
            </a:r>
          </a:p>
        </p:txBody>
      </p:sp>
      <p:sp>
        <p:nvSpPr>
          <p:cNvPr id="11" name="Metin kutusu 10">
            <a:extLst>
              <a:ext uri="{FF2B5EF4-FFF2-40B4-BE49-F238E27FC236}">
                <a16:creationId xmlns:a16="http://schemas.microsoft.com/office/drawing/2014/main" id="{1CA79188-E190-9536-8038-CC19049C417E}"/>
              </a:ext>
            </a:extLst>
          </p:cNvPr>
          <p:cNvSpPr txBox="1"/>
          <p:nvPr/>
        </p:nvSpPr>
        <p:spPr>
          <a:xfrm>
            <a:off x="9391392" y="5019041"/>
            <a:ext cx="12296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sz="2800" b="1" dirty="0">
                <a:solidFill>
                  <a:srgbClr val="FF0000"/>
                </a:solidFill>
              </a:rPr>
              <a:t>Akıntı  </a:t>
            </a:r>
          </a:p>
        </p:txBody>
      </p:sp>
    </p:spTree>
    <p:extLst>
      <p:ext uri="{BB962C8B-B14F-4D97-AF65-F5344CB8AC3E}">
        <p14:creationId xmlns:p14="http://schemas.microsoft.com/office/powerpoint/2010/main" val="67711192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5E65B89B-8F50-734A-93D3-1E4737F5F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216" y="278627"/>
            <a:ext cx="10515600" cy="1325563"/>
          </a:xfrm>
        </p:spPr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Komplikasyonların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yönetimi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br>
              <a:rPr lang="en-US" b="1" dirty="0">
                <a:solidFill>
                  <a:srgbClr val="FF0000"/>
                </a:solidFill>
                <a:latin typeface="+mn-lt"/>
              </a:rPr>
            </a:br>
            <a:r>
              <a:rPr lang="tr-TR" b="1" dirty="0">
                <a:solidFill>
                  <a:srgbClr val="FF0000"/>
                </a:solidFill>
                <a:latin typeface="+mn-lt"/>
              </a:rPr>
              <a:t>Peristomal enfeksiyon 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5" name="Resim 4">
            <a:extLst>
              <a:ext uri="{FF2B5EF4-FFF2-40B4-BE49-F238E27FC236}">
                <a16:creationId xmlns:a16="http://schemas.microsoft.com/office/drawing/2014/main" id="{B8F47DEF-14BD-5343-8487-F1360C334F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996" y="1604190"/>
            <a:ext cx="7655230" cy="451240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Resim 6">
            <a:extLst>
              <a:ext uri="{FF2B5EF4-FFF2-40B4-BE49-F238E27FC236}">
                <a16:creationId xmlns:a16="http://schemas.microsoft.com/office/drawing/2014/main" id="{D4E908D0-1EBD-9B4C-B201-64E28D0CB8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6412" y="1094173"/>
            <a:ext cx="4762328" cy="374329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8" name="Metin kutusu 7">
            <a:extLst>
              <a:ext uri="{FF2B5EF4-FFF2-40B4-BE49-F238E27FC236}">
                <a16:creationId xmlns:a16="http://schemas.microsoft.com/office/drawing/2014/main" id="{8EAF85AC-66C5-0347-9D38-D52D154C9B41}"/>
              </a:ext>
            </a:extLst>
          </p:cNvPr>
          <p:cNvSpPr txBox="1"/>
          <p:nvPr/>
        </p:nvSpPr>
        <p:spPr>
          <a:xfrm>
            <a:off x="0" y="6529343"/>
            <a:ext cx="1035012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sz="1100" dirty="0"/>
              <a:t>Ayhan, H., et al (2022). </a:t>
            </a:r>
            <a:r>
              <a:rPr lang="tr-TR" sz="1100" dirty="0" err="1"/>
              <a:t>Redetermining</a:t>
            </a:r>
            <a:r>
              <a:rPr lang="tr-TR" sz="1100" dirty="0"/>
              <a:t> </a:t>
            </a:r>
            <a:r>
              <a:rPr lang="tr-TR" sz="1100" dirty="0" err="1"/>
              <a:t>the</a:t>
            </a:r>
            <a:r>
              <a:rPr lang="tr-TR" sz="1100" dirty="0"/>
              <a:t> </a:t>
            </a:r>
            <a:r>
              <a:rPr lang="tr-TR" sz="1100" dirty="0" err="1"/>
              <a:t>cutoff</a:t>
            </a:r>
            <a:r>
              <a:rPr lang="tr-TR" sz="1100" dirty="0"/>
              <a:t> </a:t>
            </a:r>
            <a:r>
              <a:rPr lang="tr-TR" sz="1100" dirty="0" err="1"/>
              <a:t>point</a:t>
            </a:r>
            <a:r>
              <a:rPr lang="tr-TR" sz="1100" dirty="0"/>
              <a:t> of </a:t>
            </a:r>
            <a:r>
              <a:rPr lang="tr-TR" sz="1100" dirty="0" err="1"/>
              <a:t>peristomal</a:t>
            </a:r>
            <a:r>
              <a:rPr lang="tr-TR" sz="1100" dirty="0"/>
              <a:t> </a:t>
            </a:r>
            <a:r>
              <a:rPr lang="tr-TR" sz="1100" dirty="0" err="1"/>
              <a:t>infection</a:t>
            </a:r>
            <a:r>
              <a:rPr lang="tr-TR" sz="1100" dirty="0"/>
              <a:t> </a:t>
            </a:r>
            <a:r>
              <a:rPr lang="tr-TR" sz="1100" dirty="0" err="1"/>
              <a:t>scoring</a:t>
            </a:r>
            <a:r>
              <a:rPr lang="tr-TR" sz="1100" dirty="0"/>
              <a:t>: </a:t>
            </a:r>
            <a:r>
              <a:rPr lang="tr-TR" sz="1100" dirty="0" err="1"/>
              <a:t>Methodological</a:t>
            </a:r>
            <a:r>
              <a:rPr lang="tr-TR" sz="1100" dirty="0"/>
              <a:t> </a:t>
            </a:r>
            <a:r>
              <a:rPr lang="tr-TR" sz="1100" dirty="0" err="1"/>
              <a:t>research</a:t>
            </a:r>
            <a:r>
              <a:rPr lang="tr-TR" sz="1100" dirty="0"/>
              <a:t>. </a:t>
            </a:r>
            <a:r>
              <a:rPr lang="tr-TR" sz="1100" i="1" dirty="0"/>
              <a:t>Journal of </a:t>
            </a:r>
            <a:r>
              <a:rPr lang="tr-TR" sz="1100" i="1" dirty="0" err="1"/>
              <a:t>Parenteral</a:t>
            </a:r>
            <a:r>
              <a:rPr lang="tr-TR" sz="1100" i="1" dirty="0"/>
              <a:t> </a:t>
            </a:r>
            <a:r>
              <a:rPr lang="tr-TR" sz="1100" i="1" dirty="0" err="1"/>
              <a:t>and</a:t>
            </a:r>
            <a:r>
              <a:rPr lang="tr-TR" sz="1100" i="1" dirty="0"/>
              <a:t> Enteral </a:t>
            </a:r>
            <a:r>
              <a:rPr lang="tr-TR" sz="1100" i="1" dirty="0" err="1"/>
              <a:t>Nutrition</a:t>
            </a:r>
            <a:r>
              <a:rPr lang="tr-TR" sz="1100" dirty="0"/>
              <a:t>, </a:t>
            </a:r>
            <a:r>
              <a:rPr lang="tr-TR" sz="1100" i="1" dirty="0"/>
              <a:t>46</a:t>
            </a:r>
            <a:r>
              <a:rPr lang="tr-TR" sz="1100" dirty="0"/>
              <a:t>(2), 462-468.</a:t>
            </a:r>
          </a:p>
          <a:p>
            <a:endParaRPr lang="en-US" sz="1100" dirty="0"/>
          </a:p>
        </p:txBody>
      </p:sp>
      <p:sp>
        <p:nvSpPr>
          <p:cNvPr id="6" name="Dikdörtgen 5">
            <a:extLst>
              <a:ext uri="{FF2B5EF4-FFF2-40B4-BE49-F238E27FC236}">
                <a16:creationId xmlns:a16="http://schemas.microsoft.com/office/drawing/2014/main" id="{8BD14E47-EB45-BE4F-A484-08C7104AADD7}"/>
              </a:ext>
            </a:extLst>
          </p:cNvPr>
          <p:cNvSpPr/>
          <p:nvPr/>
        </p:nvSpPr>
        <p:spPr>
          <a:xfrm>
            <a:off x="8324006" y="5274669"/>
            <a:ext cx="3742240" cy="404726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anchor="ctr">
            <a:spAutoFit/>
          </a:bodyPr>
          <a:lstStyle/>
          <a:p>
            <a:pPr algn="ctr">
              <a:lnSpc>
                <a:spcPct val="106000"/>
              </a:lnSpc>
              <a:spcAft>
                <a:spcPts val="0"/>
              </a:spcAft>
            </a:pPr>
            <a:r>
              <a:rPr lang="tr-TR" sz="2000" dirty="0"/>
              <a:t>Toplam puan ≥6 ise enfeksiyon </a:t>
            </a:r>
          </a:p>
        </p:txBody>
      </p:sp>
    </p:spTree>
    <p:extLst>
      <p:ext uri="{BB962C8B-B14F-4D97-AF65-F5344CB8AC3E}">
        <p14:creationId xmlns:p14="http://schemas.microsoft.com/office/powerpoint/2010/main" val="50073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0B496A49-2701-C240-B7E2-EF33907EA9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Komplikasyonların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yönetimi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br>
              <a:rPr lang="en-US" b="1" dirty="0">
                <a:solidFill>
                  <a:srgbClr val="FF0000"/>
                </a:solidFill>
                <a:latin typeface="+mn-lt"/>
              </a:rPr>
            </a:br>
            <a:r>
              <a:rPr lang="tr-TR" b="1" dirty="0">
                <a:solidFill>
                  <a:srgbClr val="FF0000"/>
                </a:solidFill>
                <a:latin typeface="+mn-lt"/>
              </a:rPr>
              <a:t>Peristomal enfeksiyon 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3" name="Resim 2">
            <a:extLst>
              <a:ext uri="{FF2B5EF4-FFF2-40B4-BE49-F238E27FC236}">
                <a16:creationId xmlns:a16="http://schemas.microsoft.com/office/drawing/2014/main" id="{1F98C953-2646-F642-B6E3-2A4B84C2F7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205" y="1741317"/>
            <a:ext cx="5440622" cy="171857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5" name="Resim 4">
            <a:extLst>
              <a:ext uri="{FF2B5EF4-FFF2-40B4-BE49-F238E27FC236}">
                <a16:creationId xmlns:a16="http://schemas.microsoft.com/office/drawing/2014/main" id="{AF29E961-F8E4-1541-A17B-4AC590B852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205" y="3459892"/>
            <a:ext cx="5612857" cy="188534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graphicFrame>
        <p:nvGraphicFramePr>
          <p:cNvPr id="6" name="Diyagram 5">
            <a:extLst>
              <a:ext uri="{FF2B5EF4-FFF2-40B4-BE49-F238E27FC236}">
                <a16:creationId xmlns:a16="http://schemas.microsoft.com/office/drawing/2014/main" id="{7B794870-71F8-F648-9150-EDB319A3615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47509221"/>
              </p:ext>
            </p:extLst>
          </p:nvPr>
        </p:nvGraphicFramePr>
        <p:xfrm>
          <a:off x="6096000" y="134697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Yuvarlatılmış Dikdörtgen 6">
            <a:extLst>
              <a:ext uri="{FF2B5EF4-FFF2-40B4-BE49-F238E27FC236}">
                <a16:creationId xmlns:a16="http://schemas.microsoft.com/office/drawing/2014/main" id="{39DAFBDB-0636-3542-9556-47ED95513D65}"/>
              </a:ext>
            </a:extLst>
          </p:cNvPr>
          <p:cNvSpPr/>
          <p:nvPr/>
        </p:nvSpPr>
        <p:spPr>
          <a:xfrm>
            <a:off x="1163359" y="5038456"/>
            <a:ext cx="3682314" cy="1941741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tr-TR" dirty="0"/>
              <a:t>Peristomal kanal yolunun doku bütünlüğü bozulmuşsa, tedaviye rağmen enfeksiyon giderilemiyorsa tüpün değiştirilmesi önerilir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6620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B1145119-8B86-3147-9F0D-10713206D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Komplikasyonların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yönetimi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br>
              <a:rPr lang="en-US" b="1" dirty="0">
                <a:solidFill>
                  <a:srgbClr val="FF0000"/>
                </a:solidFill>
                <a:latin typeface="+mn-lt"/>
              </a:rPr>
            </a:br>
            <a:r>
              <a:rPr lang="tr-TR" b="1" dirty="0">
                <a:solidFill>
                  <a:srgbClr val="FF0000"/>
                </a:solidFill>
                <a:latin typeface="+mn-lt"/>
              </a:rPr>
              <a:t>Peristomal enfeksiyon </a:t>
            </a:r>
            <a:endParaRPr lang="en-US" b="1" dirty="0">
              <a:solidFill>
                <a:srgbClr val="FF0000"/>
              </a:solidFill>
              <a:latin typeface="+mn-lt"/>
            </a:endParaRPr>
          </a:p>
        </p:txBody>
      </p:sp>
      <p:graphicFrame>
        <p:nvGraphicFramePr>
          <p:cNvPr id="4" name="İçerik Yer Tutucusu 3">
            <a:extLst>
              <a:ext uri="{FF2B5EF4-FFF2-40B4-BE49-F238E27FC236}">
                <a16:creationId xmlns:a16="http://schemas.microsoft.com/office/drawing/2014/main" id="{8F08D52B-A54E-B64F-AA05-FE62B78C0F6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36540809"/>
              </p:ext>
            </p:extLst>
          </p:nvPr>
        </p:nvGraphicFramePr>
        <p:xfrm>
          <a:off x="838200" y="1813267"/>
          <a:ext cx="10515600" cy="402844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45164005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5572323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Soru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Öneri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8173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tr-TR" sz="1800" kern="1200" dirty="0" err="1">
                          <a:effectLst/>
                        </a:rPr>
                        <a:t>Gastrostomisi</a:t>
                      </a:r>
                      <a:r>
                        <a:rPr lang="tr-TR" sz="1800" kern="1200" dirty="0">
                          <a:effectLst/>
                        </a:rPr>
                        <a:t>/ </a:t>
                      </a:r>
                      <a:r>
                        <a:rPr lang="tr-TR" sz="1800" kern="1200" dirty="0" err="1">
                          <a:effectLst/>
                        </a:rPr>
                        <a:t>jejunostomisi</a:t>
                      </a:r>
                      <a:r>
                        <a:rPr lang="tr-TR" sz="1800" kern="1200" dirty="0">
                          <a:effectLst/>
                        </a:rPr>
                        <a:t> olan hastalarda ortaya çıkabilecek komplikasyonlara nasıl müdahale edilmelidir?</a:t>
                      </a:r>
                      <a:r>
                        <a:rPr lang="tr-TR" dirty="0">
                          <a:effectLst/>
                        </a:rPr>
                        <a:t> </a:t>
                      </a:r>
                    </a:p>
                    <a:p>
                      <a:endParaRPr lang="tr-TR" sz="1800" kern="1200" dirty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800" kern="1200" dirty="0">
                          <a:effectLst/>
                        </a:rPr>
                        <a:t>d) Peristomal enfeksiyon </a:t>
                      </a:r>
                      <a:endParaRPr lang="tr-TR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Peristomal enfeksiyonların önlenmesi için işlem öncesi tek doz </a:t>
                      </a:r>
                      <a:r>
                        <a:rPr lang="tr-TR" sz="1800" kern="1200" dirty="0" err="1">
                          <a:effectLst/>
                        </a:rPr>
                        <a:t>profilaktik</a:t>
                      </a:r>
                      <a:r>
                        <a:rPr lang="tr-TR" sz="1800" kern="1200" dirty="0">
                          <a:effectLst/>
                        </a:rPr>
                        <a:t> antibiyotik kullanılması önerilir. </a:t>
                      </a:r>
                      <a:r>
                        <a:rPr lang="tr-TR" sz="1800" kern="1200" dirty="0" err="1">
                          <a:effectLst/>
                        </a:rPr>
                        <a:t>Ostomi</a:t>
                      </a:r>
                      <a:r>
                        <a:rPr lang="tr-TR" sz="1800" kern="1200" dirty="0">
                          <a:effectLst/>
                        </a:rPr>
                        <a:t> tüpü yerleştirildikten sonra </a:t>
                      </a:r>
                      <a:r>
                        <a:rPr lang="tr-TR" sz="1800" kern="1200" dirty="0" err="1">
                          <a:effectLst/>
                        </a:rPr>
                        <a:t>peristomal</a:t>
                      </a:r>
                      <a:r>
                        <a:rPr lang="tr-TR" sz="1800" kern="1200" dirty="0">
                          <a:effectLst/>
                        </a:rPr>
                        <a:t> bölgede kızarıklık, ısı artışı, sertlik, akıntı gibi enfeksiyon belirti ve bulguları takip edilir. 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Peristomal enfeksiyon durumunda antiseptik solüsyonlar ile pansuman yapılması ve pansuman sıklığı artırılarak cildin kuru kalmasının sağlanması önerilir. 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Tüpün çıkış bölgesine ve çevresindeki dokuya </a:t>
                      </a:r>
                      <a:r>
                        <a:rPr lang="tr-TR" sz="1800" kern="1200" dirty="0" err="1">
                          <a:effectLst/>
                        </a:rPr>
                        <a:t>topikal</a:t>
                      </a:r>
                      <a:r>
                        <a:rPr lang="tr-TR" sz="1800" kern="1200" dirty="0">
                          <a:effectLst/>
                        </a:rPr>
                        <a:t> olarak bir </a:t>
                      </a:r>
                      <a:r>
                        <a:rPr lang="tr-TR" sz="1800" kern="1200" dirty="0" err="1">
                          <a:effectLst/>
                        </a:rPr>
                        <a:t>antimikrobiyal</a:t>
                      </a:r>
                      <a:r>
                        <a:rPr lang="tr-TR" sz="1800" kern="1200" dirty="0">
                          <a:effectLst/>
                        </a:rPr>
                        <a:t> ajan uygulanabilir.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 Şiddetli </a:t>
                      </a:r>
                      <a:r>
                        <a:rPr lang="tr-TR" sz="1800" kern="1200" dirty="0" err="1">
                          <a:effectLst/>
                        </a:rPr>
                        <a:t>peristomal</a:t>
                      </a:r>
                      <a:r>
                        <a:rPr lang="tr-TR" sz="1800" kern="1200" dirty="0">
                          <a:effectLst/>
                        </a:rPr>
                        <a:t> ya da sistemik enfeksiyon varlığında sistemik antibiyotik tedavisi gerekir. </a:t>
                      </a:r>
                      <a:endParaRPr lang="tr-TR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02029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993058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F7325719-C9F1-CA49-924D-19E7D3ABB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Komplikasyonların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yönetimi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br>
              <a:rPr lang="en-US" b="1" dirty="0">
                <a:solidFill>
                  <a:srgbClr val="FF0000"/>
                </a:solidFill>
                <a:latin typeface="+mn-lt"/>
              </a:rPr>
            </a:br>
            <a:r>
              <a:rPr lang="tr-TR" b="1" dirty="0">
                <a:solidFill>
                  <a:srgbClr val="FF0000"/>
                </a:solidFill>
                <a:latin typeface="+mn-lt"/>
              </a:rPr>
              <a:t>Kanama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68C806D0-FD9C-8946-BBF1-9905416FE1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2276" y="3014169"/>
            <a:ext cx="5181600" cy="4351338"/>
          </a:xfrm>
        </p:spPr>
        <p:txBody>
          <a:bodyPr/>
          <a:lstStyle/>
          <a:p>
            <a:r>
              <a:rPr lang="tr-TR" dirty="0"/>
              <a:t>Kanama sıklıkla erken dönemde görülen bir komplikasyondur. </a:t>
            </a:r>
            <a:endParaRPr lang="en-US" dirty="0"/>
          </a:p>
        </p:txBody>
      </p:sp>
      <p:sp>
        <p:nvSpPr>
          <p:cNvPr id="6" name="Sağ Küme Ayracı 5">
            <a:extLst>
              <a:ext uri="{FF2B5EF4-FFF2-40B4-BE49-F238E27FC236}">
                <a16:creationId xmlns:a16="http://schemas.microsoft.com/office/drawing/2014/main" id="{649F8F0A-18FE-6142-B5F3-3ABE91DC5F23}"/>
              </a:ext>
            </a:extLst>
          </p:cNvPr>
          <p:cNvSpPr/>
          <p:nvPr/>
        </p:nvSpPr>
        <p:spPr>
          <a:xfrm>
            <a:off x="5799437" y="2310713"/>
            <a:ext cx="593125" cy="3212757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ikdörtgen 6">
            <a:extLst>
              <a:ext uri="{FF2B5EF4-FFF2-40B4-BE49-F238E27FC236}">
                <a16:creationId xmlns:a16="http://schemas.microsoft.com/office/drawing/2014/main" id="{702B0D5B-C805-1042-86B7-40AE81C279B8}"/>
              </a:ext>
            </a:extLst>
          </p:cNvPr>
          <p:cNvSpPr/>
          <p:nvPr/>
        </p:nvSpPr>
        <p:spPr>
          <a:xfrm>
            <a:off x="6186616" y="2903644"/>
            <a:ext cx="6005384" cy="203132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tr-TR" b="1" dirty="0">
                <a:ea typeface="Times New Roman" panose="02020603050405020304" pitchFamily="18" charset="0"/>
              </a:rPr>
              <a:t>Stoma etrafında sızıntı şeklinde kendini gösterir.</a:t>
            </a:r>
          </a:p>
          <a:p>
            <a:pPr algn="ctr"/>
            <a:r>
              <a:rPr lang="tr-TR" b="1" dirty="0">
                <a:ea typeface="Times New Roman" panose="02020603050405020304" pitchFamily="18" charset="0"/>
              </a:rPr>
              <a:t>Daha geç dönemde </a:t>
            </a:r>
            <a:r>
              <a:rPr lang="tr-TR" b="1" dirty="0" err="1">
                <a:ea typeface="Times New Roman" panose="02020603050405020304" pitchFamily="18" charset="0"/>
              </a:rPr>
              <a:t>hipertrofik</a:t>
            </a:r>
            <a:r>
              <a:rPr lang="tr-TR" b="1" dirty="0">
                <a:ea typeface="Times New Roman" panose="02020603050405020304" pitchFamily="18" charset="0"/>
              </a:rPr>
              <a:t> </a:t>
            </a:r>
            <a:r>
              <a:rPr lang="tr-TR" b="1" dirty="0" err="1">
                <a:ea typeface="Times New Roman" panose="02020603050405020304" pitchFamily="18" charset="0"/>
              </a:rPr>
              <a:t>granülasyon</a:t>
            </a:r>
            <a:r>
              <a:rPr lang="tr-TR" b="1" dirty="0">
                <a:ea typeface="Times New Roman" panose="02020603050405020304" pitchFamily="18" charset="0"/>
              </a:rPr>
              <a:t> dokuları da </a:t>
            </a:r>
            <a:r>
              <a:rPr lang="tr-TR" b="1" dirty="0" err="1">
                <a:ea typeface="Times New Roman" panose="02020603050405020304" pitchFamily="18" charset="0"/>
              </a:rPr>
              <a:t>yüzeyel</a:t>
            </a:r>
            <a:r>
              <a:rPr lang="tr-TR" b="1" dirty="0">
                <a:ea typeface="Times New Roman" panose="02020603050405020304" pitchFamily="18" charset="0"/>
              </a:rPr>
              <a:t> kanama nedeni olabilir.</a:t>
            </a:r>
          </a:p>
          <a:p>
            <a:pPr algn="ctr"/>
            <a:r>
              <a:rPr lang="tr-TR" b="1" dirty="0" err="1"/>
              <a:t>Mukozal</a:t>
            </a:r>
            <a:r>
              <a:rPr lang="tr-TR" b="1" dirty="0"/>
              <a:t> yüzeyden şiddetli kanama olması halinde ise </a:t>
            </a:r>
            <a:r>
              <a:rPr lang="tr-TR" b="1" dirty="0" err="1"/>
              <a:t>hematemez</a:t>
            </a:r>
            <a:r>
              <a:rPr lang="tr-TR" b="1" dirty="0"/>
              <a:t> bezen de </a:t>
            </a:r>
            <a:r>
              <a:rPr lang="tr-TR" b="1" dirty="0" err="1"/>
              <a:t>melena</a:t>
            </a:r>
            <a:r>
              <a:rPr lang="tr-TR" b="1" dirty="0"/>
              <a:t> görülebilir.</a:t>
            </a:r>
          </a:p>
          <a:p>
            <a:pPr algn="ctr"/>
            <a:r>
              <a:rPr lang="en-US" b="1" dirty="0"/>
              <a:t>Gastrostomi </a:t>
            </a:r>
            <a:r>
              <a:rPr lang="en-US" b="1" dirty="0" err="1"/>
              <a:t>yerleştirilmesi</a:t>
            </a:r>
            <a:r>
              <a:rPr lang="en-US" b="1" dirty="0"/>
              <a:t> </a:t>
            </a:r>
            <a:r>
              <a:rPr lang="en-US" b="1" dirty="0" err="1"/>
              <a:t>sırasında</a:t>
            </a:r>
            <a:r>
              <a:rPr lang="en-US" b="1" dirty="0"/>
              <a:t> </a:t>
            </a:r>
            <a:r>
              <a:rPr lang="en-US" b="1" dirty="0" err="1"/>
              <a:t>nadiren</a:t>
            </a:r>
            <a:r>
              <a:rPr lang="en-US" b="1" dirty="0"/>
              <a:t> </a:t>
            </a:r>
            <a:r>
              <a:rPr lang="en-US" b="1" dirty="0" err="1"/>
              <a:t>karın</a:t>
            </a:r>
            <a:r>
              <a:rPr lang="en-US" b="1" dirty="0"/>
              <a:t> </a:t>
            </a:r>
            <a:r>
              <a:rPr lang="en-US" b="1" dirty="0" err="1"/>
              <a:t>içi</a:t>
            </a:r>
            <a:r>
              <a:rPr lang="en-US" b="1" dirty="0"/>
              <a:t> </a:t>
            </a:r>
            <a:r>
              <a:rPr lang="en-US" b="1" dirty="0" err="1"/>
              <a:t>organların</a:t>
            </a:r>
            <a:r>
              <a:rPr lang="en-US" b="1" dirty="0"/>
              <a:t> </a:t>
            </a:r>
            <a:r>
              <a:rPr lang="en-US" b="1" dirty="0" err="1"/>
              <a:t>yaralanmasına</a:t>
            </a:r>
            <a:r>
              <a:rPr lang="en-US" b="1" dirty="0"/>
              <a:t> </a:t>
            </a:r>
            <a:r>
              <a:rPr lang="en-US" b="1" dirty="0" err="1"/>
              <a:t>bağlı</a:t>
            </a:r>
            <a:r>
              <a:rPr lang="en-US" b="1" dirty="0"/>
              <a:t> </a:t>
            </a:r>
            <a:r>
              <a:rPr lang="en-US" b="1" dirty="0" err="1"/>
              <a:t>kanamalar</a:t>
            </a:r>
            <a:r>
              <a:rPr lang="en-US" b="1" dirty="0"/>
              <a:t> </a:t>
            </a:r>
            <a:r>
              <a:rPr lang="en-US" b="1" dirty="0" err="1"/>
              <a:t>görülebilir</a:t>
            </a:r>
            <a:r>
              <a:rPr lang="en-US" b="1" dirty="0"/>
              <a:t>.</a:t>
            </a:r>
          </a:p>
        </p:txBody>
      </p:sp>
      <p:sp>
        <p:nvSpPr>
          <p:cNvPr id="4" name="Metin kutusu 3">
            <a:extLst>
              <a:ext uri="{FF2B5EF4-FFF2-40B4-BE49-F238E27FC236}">
                <a16:creationId xmlns:a16="http://schemas.microsoft.com/office/drawing/2014/main" id="{BE9A796E-2F07-D245-BA65-9F012AA91789}"/>
              </a:ext>
            </a:extLst>
          </p:cNvPr>
          <p:cNvSpPr txBox="1"/>
          <p:nvPr/>
        </p:nvSpPr>
        <p:spPr>
          <a:xfrm>
            <a:off x="90616" y="5985177"/>
            <a:ext cx="121920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tr-TR" sz="1000" dirty="0" err="1"/>
              <a:t>Hucl</a:t>
            </a:r>
            <a:r>
              <a:rPr lang="tr-TR" sz="1000" dirty="0"/>
              <a:t> T, et al (2016) </a:t>
            </a:r>
            <a:r>
              <a:rPr lang="tr-TR" sz="1000" dirty="0" err="1"/>
              <a:t>Complications</a:t>
            </a:r>
            <a:r>
              <a:rPr lang="tr-TR" sz="1000" dirty="0"/>
              <a:t> of </a:t>
            </a:r>
            <a:r>
              <a:rPr lang="tr-TR" sz="1000" dirty="0" err="1"/>
              <a:t>percutaneous</a:t>
            </a:r>
            <a:r>
              <a:rPr lang="tr-TR" sz="1000" dirty="0"/>
              <a:t> </a:t>
            </a:r>
            <a:r>
              <a:rPr lang="tr-TR" sz="1000" dirty="0" err="1"/>
              <a:t>endoscopic</a:t>
            </a:r>
            <a:r>
              <a:rPr lang="tr-TR" sz="1000" dirty="0"/>
              <a:t> </a:t>
            </a:r>
            <a:r>
              <a:rPr lang="tr-TR" sz="1000" dirty="0" err="1"/>
              <a:t>gastrostomy</a:t>
            </a:r>
            <a:r>
              <a:rPr lang="tr-TR" sz="1000" dirty="0"/>
              <a:t>. </a:t>
            </a:r>
            <a:r>
              <a:rPr lang="tr-TR" sz="1000" i="1" dirty="0"/>
              <a:t>Best </a:t>
            </a:r>
            <a:r>
              <a:rPr lang="tr-TR" sz="1000" i="1" dirty="0" err="1"/>
              <a:t>Pract</a:t>
            </a:r>
            <a:r>
              <a:rPr lang="tr-TR" sz="1000" i="1" dirty="0"/>
              <a:t> </a:t>
            </a:r>
            <a:r>
              <a:rPr lang="tr-TR" sz="1000" i="1" dirty="0" err="1"/>
              <a:t>Res</a:t>
            </a:r>
            <a:r>
              <a:rPr lang="tr-TR" sz="1000" i="1" dirty="0"/>
              <a:t> </a:t>
            </a:r>
            <a:r>
              <a:rPr lang="tr-TR" sz="1000" i="1" dirty="0" err="1"/>
              <a:t>Clin</a:t>
            </a:r>
            <a:r>
              <a:rPr lang="tr-TR" sz="1000" i="1" dirty="0"/>
              <a:t> </a:t>
            </a:r>
            <a:r>
              <a:rPr lang="tr-TR" sz="1000" i="1" dirty="0" err="1"/>
              <a:t>Gastroenterol</a:t>
            </a:r>
            <a:r>
              <a:rPr lang="tr-TR" sz="1000" dirty="0"/>
              <a:t>  30:769-81. </a:t>
            </a:r>
            <a:endParaRPr lang="tr-TR" sz="1000" b="1" dirty="0"/>
          </a:p>
          <a:p>
            <a:pPr lvl="0"/>
            <a:r>
              <a:rPr lang="tr-TR" sz="1000" dirty="0" err="1"/>
              <a:t>Roveron</a:t>
            </a:r>
            <a:r>
              <a:rPr lang="tr-TR" sz="1000" dirty="0"/>
              <a:t>, G., et al . (2018). </a:t>
            </a:r>
            <a:r>
              <a:rPr lang="tr-TR" sz="1000" dirty="0" err="1"/>
              <a:t>Clinical</a:t>
            </a:r>
            <a:r>
              <a:rPr lang="tr-TR" sz="1000" dirty="0"/>
              <a:t> </a:t>
            </a:r>
            <a:r>
              <a:rPr lang="tr-TR" sz="1000" dirty="0" err="1"/>
              <a:t>practice</a:t>
            </a:r>
            <a:r>
              <a:rPr lang="tr-TR" sz="1000" dirty="0"/>
              <a:t> </a:t>
            </a:r>
            <a:r>
              <a:rPr lang="tr-TR" sz="1000" dirty="0" err="1"/>
              <a:t>guidelines</a:t>
            </a:r>
            <a:r>
              <a:rPr lang="tr-TR" sz="1000" dirty="0"/>
              <a:t> </a:t>
            </a:r>
            <a:r>
              <a:rPr lang="tr-TR" sz="1000" dirty="0" err="1"/>
              <a:t>for</a:t>
            </a:r>
            <a:r>
              <a:rPr lang="tr-TR" sz="1000" dirty="0"/>
              <a:t> </a:t>
            </a:r>
            <a:r>
              <a:rPr lang="tr-TR" sz="1000" dirty="0" err="1"/>
              <a:t>the</a:t>
            </a:r>
            <a:r>
              <a:rPr lang="tr-TR" sz="1000" dirty="0"/>
              <a:t> </a:t>
            </a:r>
            <a:r>
              <a:rPr lang="tr-TR" sz="1000" dirty="0" err="1"/>
              <a:t>nursing</a:t>
            </a:r>
            <a:r>
              <a:rPr lang="tr-TR" sz="1000" dirty="0"/>
              <a:t> </a:t>
            </a:r>
            <a:r>
              <a:rPr lang="tr-TR" sz="1000" dirty="0" err="1"/>
              <a:t>management</a:t>
            </a:r>
            <a:r>
              <a:rPr lang="tr-TR" sz="1000" dirty="0"/>
              <a:t> of </a:t>
            </a:r>
            <a:r>
              <a:rPr lang="tr-TR" sz="1000" dirty="0" err="1"/>
              <a:t>percutaneous</a:t>
            </a:r>
            <a:r>
              <a:rPr lang="tr-TR" sz="1000" dirty="0"/>
              <a:t> </a:t>
            </a:r>
            <a:r>
              <a:rPr lang="tr-TR" sz="1000" dirty="0" err="1"/>
              <a:t>endoscopic</a:t>
            </a:r>
            <a:r>
              <a:rPr lang="tr-TR" sz="1000" dirty="0"/>
              <a:t> </a:t>
            </a:r>
            <a:r>
              <a:rPr lang="tr-TR" sz="1000" dirty="0" err="1"/>
              <a:t>gastrostomy</a:t>
            </a:r>
            <a:r>
              <a:rPr lang="tr-TR" sz="1000" dirty="0"/>
              <a:t> </a:t>
            </a:r>
            <a:r>
              <a:rPr lang="tr-TR" sz="1000" dirty="0" err="1"/>
              <a:t>and</a:t>
            </a:r>
            <a:r>
              <a:rPr lang="tr-TR" sz="1000" dirty="0"/>
              <a:t> </a:t>
            </a:r>
            <a:r>
              <a:rPr lang="tr-TR" sz="1000" dirty="0" err="1"/>
              <a:t>jejunostomy</a:t>
            </a:r>
            <a:r>
              <a:rPr lang="tr-TR" sz="1000" dirty="0"/>
              <a:t>  (PEG/PEJ) in </a:t>
            </a:r>
            <a:r>
              <a:rPr lang="tr-TR" sz="1000" dirty="0" err="1"/>
              <a:t>adult</a:t>
            </a:r>
            <a:r>
              <a:rPr lang="tr-TR" sz="1000" dirty="0"/>
              <a:t> </a:t>
            </a:r>
            <a:r>
              <a:rPr lang="tr-TR" sz="1000" dirty="0" err="1"/>
              <a:t>patients</a:t>
            </a:r>
            <a:r>
              <a:rPr lang="tr-TR" sz="1000" dirty="0"/>
              <a:t>: an </a:t>
            </a:r>
            <a:r>
              <a:rPr lang="tr-TR" sz="1000" dirty="0" err="1"/>
              <a:t>executive</a:t>
            </a:r>
            <a:r>
              <a:rPr lang="tr-TR" sz="1000" dirty="0"/>
              <a:t> </a:t>
            </a:r>
            <a:r>
              <a:rPr lang="tr-TR" sz="1000" dirty="0" err="1"/>
              <a:t>summary</a:t>
            </a:r>
            <a:r>
              <a:rPr lang="tr-TR" sz="1000" dirty="0"/>
              <a:t>. Journal of </a:t>
            </a:r>
            <a:r>
              <a:rPr lang="tr-TR" sz="1000" dirty="0" err="1"/>
              <a:t>Wound</a:t>
            </a:r>
            <a:r>
              <a:rPr lang="tr-TR" sz="1000" dirty="0"/>
              <a:t> </a:t>
            </a:r>
            <a:r>
              <a:rPr lang="tr-TR" sz="1000" dirty="0" err="1"/>
              <a:t>Ostomy</a:t>
            </a:r>
            <a:r>
              <a:rPr lang="tr-TR" sz="1000" dirty="0"/>
              <a:t> &amp; </a:t>
            </a:r>
            <a:r>
              <a:rPr lang="tr-TR" sz="1000" dirty="0" err="1"/>
              <a:t>Continence</a:t>
            </a:r>
            <a:r>
              <a:rPr lang="tr-TR" sz="1000" dirty="0"/>
              <a:t> </a:t>
            </a:r>
            <a:r>
              <a:rPr lang="tr-TR" sz="1000" dirty="0" err="1"/>
              <a:t>Nursing</a:t>
            </a:r>
            <a:r>
              <a:rPr lang="tr-TR" sz="1000" dirty="0"/>
              <a:t>, </a:t>
            </a:r>
            <a:r>
              <a:rPr lang="tr-TR" sz="1000" i="1" dirty="0"/>
              <a:t>45</a:t>
            </a:r>
            <a:r>
              <a:rPr lang="tr-TR" sz="1000" dirty="0"/>
              <a:t>(4), 326-334.</a:t>
            </a:r>
          </a:p>
          <a:p>
            <a:pPr lvl="0"/>
            <a:r>
              <a:rPr lang="tr-TR" sz="1000" dirty="0"/>
              <a:t>Lee SH et al.(2018) </a:t>
            </a:r>
            <a:r>
              <a:rPr lang="tr-TR" sz="1000" dirty="0" err="1"/>
              <a:t>Percutaneous</a:t>
            </a:r>
            <a:r>
              <a:rPr lang="tr-TR" sz="1000" dirty="0"/>
              <a:t> </a:t>
            </a:r>
            <a:r>
              <a:rPr lang="tr-TR" sz="1000" dirty="0" err="1"/>
              <a:t>Endoscopic</a:t>
            </a:r>
            <a:r>
              <a:rPr lang="tr-TR" sz="1000" dirty="0"/>
              <a:t> </a:t>
            </a:r>
            <a:r>
              <a:rPr lang="tr-TR" sz="1000" dirty="0" err="1"/>
              <a:t>Gastrostomy</a:t>
            </a:r>
            <a:r>
              <a:rPr lang="tr-TR" sz="1000" dirty="0"/>
              <a:t> </a:t>
            </a:r>
            <a:r>
              <a:rPr lang="tr-TR" sz="1000" dirty="0" err="1"/>
              <a:t>Tube</a:t>
            </a:r>
            <a:r>
              <a:rPr lang="tr-TR" sz="1000" dirty="0"/>
              <a:t> </a:t>
            </a:r>
            <a:r>
              <a:rPr lang="tr-TR" sz="1000" dirty="0" err="1"/>
              <a:t>Insertion-induced</a:t>
            </a:r>
            <a:r>
              <a:rPr lang="tr-TR" sz="1000" dirty="0"/>
              <a:t> </a:t>
            </a:r>
            <a:r>
              <a:rPr lang="tr-TR" sz="1000" dirty="0" err="1"/>
              <a:t>Superior</a:t>
            </a:r>
            <a:r>
              <a:rPr lang="tr-TR" sz="1000" dirty="0"/>
              <a:t> </a:t>
            </a:r>
            <a:r>
              <a:rPr lang="tr-TR" sz="1000" dirty="0" err="1"/>
              <a:t>Mesenteric</a:t>
            </a:r>
            <a:r>
              <a:rPr lang="tr-TR" sz="1000" dirty="0"/>
              <a:t> </a:t>
            </a:r>
            <a:r>
              <a:rPr lang="tr-TR" sz="1000" dirty="0" err="1"/>
              <a:t>Artery</a:t>
            </a:r>
            <a:r>
              <a:rPr lang="tr-TR" sz="1000" dirty="0"/>
              <a:t> </a:t>
            </a:r>
            <a:r>
              <a:rPr lang="tr-TR" sz="1000" dirty="0" err="1"/>
              <a:t>Injury</a:t>
            </a:r>
            <a:r>
              <a:rPr lang="tr-TR" sz="1000" dirty="0"/>
              <a:t> </a:t>
            </a:r>
            <a:r>
              <a:rPr lang="tr-TR" sz="1000" dirty="0" err="1"/>
              <a:t>Treated</a:t>
            </a:r>
            <a:r>
              <a:rPr lang="tr-TR" sz="1000" dirty="0"/>
              <a:t> </a:t>
            </a:r>
            <a:r>
              <a:rPr lang="tr-TR" sz="1000" dirty="0" err="1"/>
              <a:t>with</a:t>
            </a:r>
            <a:r>
              <a:rPr lang="tr-TR" sz="1000" dirty="0"/>
              <a:t> </a:t>
            </a:r>
            <a:r>
              <a:rPr lang="tr-TR" sz="1000" dirty="0" err="1"/>
              <a:t>Angiography</a:t>
            </a:r>
            <a:r>
              <a:rPr lang="tr-TR" sz="1000" dirty="0"/>
              <a:t>. </a:t>
            </a:r>
            <a:r>
              <a:rPr lang="tr-TR" sz="1000" dirty="0" err="1"/>
              <a:t>Korean</a:t>
            </a:r>
            <a:r>
              <a:rPr lang="tr-TR" sz="1000" dirty="0"/>
              <a:t> J </a:t>
            </a:r>
            <a:r>
              <a:rPr lang="tr-TR" sz="1000" dirty="0" err="1"/>
              <a:t>Gastroenterol</a:t>
            </a:r>
            <a:r>
              <a:rPr lang="tr-TR" sz="1000" dirty="0"/>
              <a:t> 2018; 72:308-12. </a:t>
            </a:r>
          </a:p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63253040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8DE23058-870A-D146-BDAA-05CDE05F1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Komplikasyonların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yönetimi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br>
              <a:rPr lang="en-US" b="1" dirty="0">
                <a:solidFill>
                  <a:srgbClr val="FF0000"/>
                </a:solidFill>
                <a:latin typeface="+mn-lt"/>
              </a:rPr>
            </a:br>
            <a:r>
              <a:rPr lang="tr-TR" b="1" dirty="0">
                <a:solidFill>
                  <a:srgbClr val="FF0000"/>
                </a:solidFill>
                <a:latin typeface="+mn-lt"/>
              </a:rPr>
              <a:t>Kanama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5" name="Resim 4">
            <a:extLst>
              <a:ext uri="{FF2B5EF4-FFF2-40B4-BE49-F238E27FC236}">
                <a16:creationId xmlns:a16="http://schemas.microsoft.com/office/drawing/2014/main" id="{A7A9895E-9F30-7D4C-88BB-222816B206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633" y="1690688"/>
            <a:ext cx="5033320" cy="210227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Resim 6">
            <a:extLst>
              <a:ext uri="{FF2B5EF4-FFF2-40B4-BE49-F238E27FC236}">
                <a16:creationId xmlns:a16="http://schemas.microsoft.com/office/drawing/2014/main" id="{42BB4B92-C11E-EC4F-8C50-AE72D3B2C9C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194"/>
          <a:stretch/>
        </p:blipFill>
        <p:spPr>
          <a:xfrm>
            <a:off x="442452" y="2867947"/>
            <a:ext cx="5726023" cy="2526471"/>
          </a:xfrm>
          <a:prstGeom prst="rect">
            <a:avLst/>
          </a:prstGeom>
        </p:spPr>
      </p:pic>
      <p:pic>
        <p:nvPicPr>
          <p:cNvPr id="9" name="Resim 8">
            <a:extLst>
              <a:ext uri="{FF2B5EF4-FFF2-40B4-BE49-F238E27FC236}">
                <a16:creationId xmlns:a16="http://schemas.microsoft.com/office/drawing/2014/main" id="{232E9FBE-BE3E-8446-BE86-EEFA1B1FD0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632" y="4206413"/>
            <a:ext cx="5503888" cy="210589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graphicFrame>
        <p:nvGraphicFramePr>
          <p:cNvPr id="10" name="Diyagram 9">
            <a:extLst>
              <a:ext uri="{FF2B5EF4-FFF2-40B4-BE49-F238E27FC236}">
                <a16:creationId xmlns:a16="http://schemas.microsoft.com/office/drawing/2014/main" id="{ADA3ACF4-67D8-1B47-8AF8-318463FD1C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80237793"/>
              </p:ext>
            </p:extLst>
          </p:nvPr>
        </p:nvGraphicFramePr>
        <p:xfrm>
          <a:off x="6096000" y="134697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1" name="Yuvarlatılmış Dikdörtgen 10">
            <a:extLst>
              <a:ext uri="{FF2B5EF4-FFF2-40B4-BE49-F238E27FC236}">
                <a16:creationId xmlns:a16="http://schemas.microsoft.com/office/drawing/2014/main" id="{B1EBFED6-54C3-504C-9DA2-2457E6BBBA20}"/>
              </a:ext>
            </a:extLst>
          </p:cNvPr>
          <p:cNvSpPr/>
          <p:nvPr/>
        </p:nvSpPr>
        <p:spPr>
          <a:xfrm>
            <a:off x="1816443" y="2867947"/>
            <a:ext cx="4497860" cy="205004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tr-TR" dirty="0"/>
          </a:p>
          <a:p>
            <a:pPr algn="ctr"/>
            <a:r>
              <a:rPr lang="tr-TR" dirty="0"/>
              <a:t>Sızıntı şeklindeki hafif kanamalar beslenme için engel oluşturmayabilir</a:t>
            </a:r>
          </a:p>
          <a:p>
            <a:pPr algn="ctr"/>
            <a:r>
              <a:rPr lang="tr-TR" dirty="0"/>
              <a:t>Buna karşın her türlü kanama varlığında ayrıntılı bir değerlendirme ile beslenmeye devam edilip edilmeyeceğine karar verilmelidir.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8075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B1145119-8B86-3147-9F0D-10713206D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solidFill>
                  <a:srgbClr val="FF0000"/>
                </a:solidFill>
                <a:latin typeface="+mn-lt"/>
              </a:rPr>
              <a:t>Komplikasyonların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+mn-lt"/>
              </a:rPr>
              <a:t>yönetimi</a:t>
            </a:r>
            <a:r>
              <a:rPr lang="en-US" b="1" dirty="0">
                <a:solidFill>
                  <a:srgbClr val="FF0000"/>
                </a:solidFill>
                <a:latin typeface="+mn-lt"/>
              </a:rPr>
              <a:t>;</a:t>
            </a:r>
            <a:br>
              <a:rPr lang="en-US" b="1" dirty="0">
                <a:solidFill>
                  <a:srgbClr val="FF0000"/>
                </a:solidFill>
                <a:latin typeface="+mn-lt"/>
              </a:rPr>
            </a:br>
            <a:r>
              <a:rPr lang="tr-TR" b="1" dirty="0">
                <a:solidFill>
                  <a:srgbClr val="FF0000"/>
                </a:solidFill>
                <a:latin typeface="+mn-lt"/>
              </a:rPr>
              <a:t>Kanama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graphicFrame>
        <p:nvGraphicFramePr>
          <p:cNvPr id="4" name="İçerik Yer Tutucusu 3">
            <a:extLst>
              <a:ext uri="{FF2B5EF4-FFF2-40B4-BE49-F238E27FC236}">
                <a16:creationId xmlns:a16="http://schemas.microsoft.com/office/drawing/2014/main" id="{8F08D52B-A54E-B64F-AA05-FE62B78C0F6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57456270"/>
              </p:ext>
            </p:extLst>
          </p:nvPr>
        </p:nvGraphicFramePr>
        <p:xfrm>
          <a:off x="838200" y="1813267"/>
          <a:ext cx="10515600" cy="210820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45164005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5572323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Soru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Öneri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8173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tr-TR" sz="1800" kern="1200" dirty="0" err="1">
                          <a:effectLst/>
                        </a:rPr>
                        <a:t>Gastrostomisi</a:t>
                      </a:r>
                      <a:r>
                        <a:rPr lang="tr-TR" sz="1800" kern="1200" dirty="0">
                          <a:effectLst/>
                        </a:rPr>
                        <a:t>/ </a:t>
                      </a:r>
                      <a:r>
                        <a:rPr lang="tr-TR" sz="1800" kern="1200" dirty="0" err="1">
                          <a:effectLst/>
                        </a:rPr>
                        <a:t>jejunostomisi</a:t>
                      </a:r>
                      <a:r>
                        <a:rPr lang="tr-TR" sz="1800" kern="1200" dirty="0">
                          <a:effectLst/>
                        </a:rPr>
                        <a:t> olan hastalarda ortaya çıkabilecek komplikasyonlara nasıl müdahale edilmelidir?</a:t>
                      </a:r>
                      <a:r>
                        <a:rPr lang="tr-TR" dirty="0">
                          <a:effectLst/>
                        </a:rPr>
                        <a:t> </a:t>
                      </a:r>
                    </a:p>
                    <a:p>
                      <a:endParaRPr lang="tr-TR" sz="1800" kern="1200" dirty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1800" kern="1200" dirty="0">
                          <a:effectLst/>
                        </a:rPr>
                        <a:t>e) Kanama</a:t>
                      </a:r>
                      <a:endParaRPr lang="tr-TR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Stoma çevresinde kanama, genellikle işlem sırasında veya sonrasında küçük kan damarlarının hasar görmesinden kaynaklanır. 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Çoğu kanama kendiliğinden durur; ancak, inatçı veya şiddetli kanama durumunda kanama kontrolü için endoskopik veya cerrahi müdahale gerekebilir. </a:t>
                      </a:r>
                      <a:endParaRPr lang="tr-TR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02029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905056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eristomal alan bakımı">
            <a:hlinkClick r:id="" action="ppaction://media"/>
            <a:extLst>
              <a:ext uri="{FF2B5EF4-FFF2-40B4-BE49-F238E27FC236}">
                <a16:creationId xmlns:a16="http://schemas.microsoft.com/office/drawing/2014/main" id="{6DBB3038-EB47-6D40-8F93-42B8D411303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75656" y="656318"/>
            <a:ext cx="9706120" cy="5459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393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07751725-0038-9F46-B613-39822F5F1B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b="1" dirty="0">
                <a:solidFill>
                  <a:srgbClr val="FF0000"/>
                </a:solidFill>
                <a:latin typeface="+mn-lt"/>
              </a:rPr>
              <a:t>Gastrostomi/</a:t>
            </a:r>
            <a:r>
              <a:rPr lang="tr-TR" b="1" dirty="0" err="1">
                <a:solidFill>
                  <a:srgbClr val="FF0000"/>
                </a:solidFill>
                <a:latin typeface="+mn-lt"/>
              </a:rPr>
              <a:t>jejunostomi</a:t>
            </a:r>
            <a:r>
              <a:rPr lang="tr-TR" b="1" dirty="0">
                <a:solidFill>
                  <a:srgbClr val="FF0000"/>
                </a:solidFill>
                <a:latin typeface="+mn-lt"/>
              </a:rPr>
              <a:t> tüpünün yerinden çıkması;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E9881BEC-1F35-6B4B-9F72-70609BDA9B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tr-TR" dirty="0"/>
              <a:t>Gastrostomi/</a:t>
            </a:r>
            <a:r>
              <a:rPr lang="tr-TR" dirty="0" err="1"/>
              <a:t>jejunostomi</a:t>
            </a:r>
            <a:r>
              <a:rPr lang="tr-TR" dirty="0"/>
              <a:t> tüpünün </a:t>
            </a:r>
            <a:r>
              <a:rPr lang="tr-TR" b="1" dirty="0">
                <a:solidFill>
                  <a:srgbClr val="FF0000"/>
                </a:solidFill>
              </a:rPr>
              <a:t>ilk dört hafta içinde yerinden çıkması acil </a:t>
            </a:r>
            <a:r>
              <a:rPr lang="tr-TR" dirty="0"/>
              <a:t>bir durum,</a:t>
            </a:r>
          </a:p>
          <a:p>
            <a:endParaRPr lang="tr-TR" dirty="0"/>
          </a:p>
          <a:p>
            <a:endParaRPr lang="tr-TR" dirty="0"/>
          </a:p>
          <a:p>
            <a:endParaRPr lang="tr-TR" dirty="0"/>
          </a:p>
        </p:txBody>
      </p:sp>
      <p:cxnSp>
        <p:nvCxnSpPr>
          <p:cNvPr id="7" name="Dirsek Bağlayıcısı 6">
            <a:extLst>
              <a:ext uri="{FF2B5EF4-FFF2-40B4-BE49-F238E27FC236}">
                <a16:creationId xmlns:a16="http://schemas.microsoft.com/office/drawing/2014/main" id="{42634D74-739D-6546-AE15-5D31707131B5}"/>
              </a:ext>
            </a:extLst>
          </p:cNvPr>
          <p:cNvCxnSpPr/>
          <p:nvPr/>
        </p:nvCxnSpPr>
        <p:spPr>
          <a:xfrm>
            <a:off x="1694869" y="2664897"/>
            <a:ext cx="2552700" cy="736600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Metin kutusu 7">
            <a:extLst>
              <a:ext uri="{FF2B5EF4-FFF2-40B4-BE49-F238E27FC236}">
                <a16:creationId xmlns:a16="http://schemas.microsoft.com/office/drawing/2014/main" id="{896959D0-DCD6-FA48-8459-0FA403E68AE8}"/>
              </a:ext>
            </a:extLst>
          </p:cNvPr>
          <p:cNvSpPr txBox="1"/>
          <p:nvPr/>
        </p:nvSpPr>
        <p:spPr>
          <a:xfrm>
            <a:off x="8473784" y="2985631"/>
            <a:ext cx="2699331" cy="203132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tr-TR" dirty="0"/>
              <a:t>hastalar ve yakınları önceden bilgilendirilmeli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tr-TR" dirty="0"/>
              <a:t>tüpün yerinden çıkması halinde en kısa sürede hastaneye başvurmaları gerektiği söylenmeli</a:t>
            </a:r>
            <a:endParaRPr lang="en-US" dirty="0"/>
          </a:p>
        </p:txBody>
      </p:sp>
      <p:sp>
        <p:nvSpPr>
          <p:cNvPr id="9" name="Dikdörtgen 8">
            <a:extLst>
              <a:ext uri="{FF2B5EF4-FFF2-40B4-BE49-F238E27FC236}">
                <a16:creationId xmlns:a16="http://schemas.microsoft.com/office/drawing/2014/main" id="{5EBD3EBB-4803-4E4F-A476-62A3B9C366A2}"/>
              </a:ext>
            </a:extLst>
          </p:cNvPr>
          <p:cNvSpPr/>
          <p:nvPr/>
        </p:nvSpPr>
        <p:spPr>
          <a:xfrm>
            <a:off x="4488869" y="3056494"/>
            <a:ext cx="2882900" cy="14773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tr-TR" dirty="0">
                <a:ea typeface="Times New Roman" panose="02020603050405020304" pitchFamily="18" charset="0"/>
              </a:rPr>
              <a:t>Bu dönemde </a:t>
            </a:r>
            <a:r>
              <a:rPr lang="tr-TR" dirty="0" err="1">
                <a:ea typeface="Times New Roman" panose="02020603050405020304" pitchFamily="18" charset="0"/>
              </a:rPr>
              <a:t>stoma</a:t>
            </a:r>
            <a:r>
              <a:rPr lang="tr-TR" dirty="0">
                <a:ea typeface="Times New Roman" panose="02020603050405020304" pitchFamily="18" charset="0"/>
              </a:rPr>
              <a:t> </a:t>
            </a:r>
            <a:r>
              <a:rPr lang="tr-TR" dirty="0" err="1">
                <a:ea typeface="Times New Roman" panose="02020603050405020304" pitchFamily="18" charset="0"/>
              </a:rPr>
              <a:t>traktı</a:t>
            </a:r>
            <a:r>
              <a:rPr lang="tr-TR" dirty="0">
                <a:ea typeface="Times New Roman" panose="02020603050405020304" pitchFamily="18" charset="0"/>
              </a:rPr>
              <a:t> henüz olgunlaşmadığından, karın içine sızıntı riski vardır. Bu da peritonite neden olabilir</a:t>
            </a:r>
            <a:endParaRPr lang="en-US" dirty="0"/>
          </a:p>
        </p:txBody>
      </p:sp>
      <p:cxnSp>
        <p:nvCxnSpPr>
          <p:cNvPr id="11" name="Düz Ok Bağlayıcısı 10">
            <a:extLst>
              <a:ext uri="{FF2B5EF4-FFF2-40B4-BE49-F238E27FC236}">
                <a16:creationId xmlns:a16="http://schemas.microsoft.com/office/drawing/2014/main" id="{F3DD1E41-71EF-5A45-9A55-1719E9C96BDC}"/>
              </a:ext>
            </a:extLst>
          </p:cNvPr>
          <p:cNvCxnSpPr/>
          <p:nvPr/>
        </p:nvCxnSpPr>
        <p:spPr>
          <a:xfrm>
            <a:off x="7569200" y="3644900"/>
            <a:ext cx="7239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Dikdörtgen 11">
            <a:extLst>
              <a:ext uri="{FF2B5EF4-FFF2-40B4-BE49-F238E27FC236}">
                <a16:creationId xmlns:a16="http://schemas.microsoft.com/office/drawing/2014/main" id="{4A781837-9535-654B-B2FA-168EC7ABD9E6}"/>
              </a:ext>
            </a:extLst>
          </p:cNvPr>
          <p:cNvSpPr/>
          <p:nvPr/>
        </p:nvSpPr>
        <p:spPr>
          <a:xfrm>
            <a:off x="153142" y="5968376"/>
            <a:ext cx="1131570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Aft>
                <a:spcPts val="0"/>
              </a:spcAft>
            </a:pP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Bischoff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, S. C., et al (2022). ESPEN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practical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guideline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: Home enteral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nutrition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. </a:t>
            </a:r>
            <a:r>
              <a:rPr lang="tr-TR" sz="1100" i="1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Clinical</a:t>
            </a:r>
            <a:r>
              <a:rPr lang="tr-TR" sz="1100" i="1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i="1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nutrition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, </a:t>
            </a:r>
            <a:r>
              <a:rPr lang="tr-TR" sz="1100" i="1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41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(2), 468-488.</a:t>
            </a:r>
            <a:endParaRPr lang="tr-TR" sz="1100" kern="100" dirty="0">
              <a:ea typeface="NSimSun"/>
              <a:cs typeface="Mangal" panose="02040503050203030202" pitchFamily="18" charset="0"/>
            </a:endParaRPr>
          </a:p>
          <a:p>
            <a:pPr lvl="0" algn="just">
              <a:spcAft>
                <a:spcPts val="0"/>
              </a:spcAft>
            </a:pP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Roveron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, et al (2018).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Clinical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practice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guidelines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for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the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nursing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management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of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percutaneous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endoscopic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gastrostomy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and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jejunostomy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(PEG/PEJ) in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adult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patients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: an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executive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summary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. Journal of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Wound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Ostomy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&amp;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Continence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Nursing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, </a:t>
            </a:r>
            <a:r>
              <a:rPr lang="tr-TR" sz="1100" i="1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45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(4), 326-334.</a:t>
            </a:r>
            <a:endParaRPr lang="tr-TR" sz="1100" kern="100" dirty="0">
              <a:ea typeface="NSimSun"/>
              <a:cs typeface="Mangal" panose="02040503050203030202" pitchFamily="18" charset="0"/>
            </a:endParaRPr>
          </a:p>
          <a:p>
            <a:r>
              <a:rPr lang="tr-TR" sz="1100" dirty="0" err="1">
                <a:ea typeface="Times New Roman" panose="02020603050405020304" pitchFamily="18" charset="0"/>
              </a:rPr>
              <a:t>Juza</a:t>
            </a:r>
            <a:r>
              <a:rPr lang="tr-TR" sz="1100" dirty="0">
                <a:ea typeface="Times New Roman" panose="02020603050405020304" pitchFamily="18" charset="0"/>
              </a:rPr>
              <a:t>, R. M., et al (2021). </a:t>
            </a:r>
            <a:r>
              <a:rPr lang="tr-TR" sz="1100" dirty="0" err="1">
                <a:ea typeface="Times New Roman" panose="02020603050405020304" pitchFamily="18" charset="0"/>
              </a:rPr>
              <a:t>Endoscopic</a:t>
            </a:r>
            <a:r>
              <a:rPr lang="tr-TR" sz="1100" dirty="0">
                <a:ea typeface="Times New Roman" panose="02020603050405020304" pitchFamily="18" charset="0"/>
              </a:rPr>
              <a:t> </a:t>
            </a:r>
            <a:r>
              <a:rPr lang="tr-TR" sz="1100" dirty="0" err="1">
                <a:ea typeface="Times New Roman" panose="02020603050405020304" pitchFamily="18" charset="0"/>
              </a:rPr>
              <a:t>rescue</a:t>
            </a:r>
            <a:r>
              <a:rPr lang="tr-TR" sz="1100" dirty="0">
                <a:ea typeface="Times New Roman" panose="02020603050405020304" pitchFamily="18" charset="0"/>
              </a:rPr>
              <a:t> of </a:t>
            </a:r>
            <a:r>
              <a:rPr lang="tr-TR" sz="1100" dirty="0" err="1">
                <a:ea typeface="Times New Roman" panose="02020603050405020304" pitchFamily="18" charset="0"/>
              </a:rPr>
              <a:t>early</a:t>
            </a:r>
            <a:r>
              <a:rPr lang="tr-TR" sz="1100" dirty="0">
                <a:ea typeface="Times New Roman" panose="02020603050405020304" pitchFamily="18" charset="0"/>
              </a:rPr>
              <a:t> </a:t>
            </a:r>
            <a:r>
              <a:rPr lang="tr-TR" sz="1100" dirty="0" err="1">
                <a:ea typeface="Times New Roman" panose="02020603050405020304" pitchFamily="18" charset="0"/>
              </a:rPr>
              <a:t>percutaneous</a:t>
            </a:r>
            <a:r>
              <a:rPr lang="tr-TR" sz="1100" dirty="0">
                <a:ea typeface="Times New Roman" panose="02020603050405020304" pitchFamily="18" charset="0"/>
              </a:rPr>
              <a:t> </a:t>
            </a:r>
            <a:r>
              <a:rPr lang="tr-TR" sz="1100" dirty="0" err="1">
                <a:ea typeface="Times New Roman" panose="02020603050405020304" pitchFamily="18" charset="0"/>
              </a:rPr>
              <a:t>endoscopy</a:t>
            </a:r>
            <a:r>
              <a:rPr lang="tr-TR" sz="1100" dirty="0">
                <a:ea typeface="Times New Roman" panose="02020603050405020304" pitchFamily="18" charset="0"/>
              </a:rPr>
              <a:t> </a:t>
            </a:r>
            <a:r>
              <a:rPr lang="tr-TR" sz="1100" dirty="0" err="1">
                <a:ea typeface="Times New Roman" panose="02020603050405020304" pitchFamily="18" charset="0"/>
              </a:rPr>
              <a:t>gastrostomy</a:t>
            </a:r>
            <a:r>
              <a:rPr lang="tr-TR" sz="1100" dirty="0">
                <a:ea typeface="Times New Roman" panose="02020603050405020304" pitchFamily="18" charset="0"/>
              </a:rPr>
              <a:t> </a:t>
            </a:r>
            <a:r>
              <a:rPr lang="tr-TR" sz="1100" dirty="0" err="1">
                <a:ea typeface="Times New Roman" panose="02020603050405020304" pitchFamily="18" charset="0"/>
              </a:rPr>
              <a:t>tube</a:t>
            </a:r>
            <a:r>
              <a:rPr lang="tr-TR" sz="1100" dirty="0">
                <a:ea typeface="Times New Roman" panose="02020603050405020304" pitchFamily="18" charset="0"/>
              </a:rPr>
              <a:t> </a:t>
            </a:r>
            <a:r>
              <a:rPr lang="tr-TR" sz="1100" dirty="0" err="1">
                <a:ea typeface="Times New Roman" panose="02020603050405020304" pitchFamily="18" charset="0"/>
              </a:rPr>
              <a:t>dislodgement</a:t>
            </a:r>
            <a:r>
              <a:rPr lang="tr-TR" sz="1100" dirty="0">
                <a:ea typeface="Times New Roman" panose="02020603050405020304" pitchFamily="18" charset="0"/>
              </a:rPr>
              <a:t>. </a:t>
            </a:r>
            <a:r>
              <a:rPr lang="tr-TR" sz="1100" dirty="0" err="1">
                <a:ea typeface="Times New Roman" panose="02020603050405020304" pitchFamily="18" charset="0"/>
              </a:rPr>
              <a:t>Surgical</a:t>
            </a:r>
            <a:r>
              <a:rPr lang="tr-TR" sz="1100" dirty="0">
                <a:ea typeface="Times New Roman" panose="02020603050405020304" pitchFamily="18" charset="0"/>
              </a:rPr>
              <a:t> </a:t>
            </a:r>
            <a:r>
              <a:rPr lang="tr-TR" sz="1100" dirty="0" err="1">
                <a:ea typeface="Times New Roman" panose="02020603050405020304" pitchFamily="18" charset="0"/>
              </a:rPr>
              <a:t>endoscopy</a:t>
            </a:r>
            <a:r>
              <a:rPr lang="tr-TR" sz="1100" dirty="0">
                <a:ea typeface="Times New Roman" panose="02020603050405020304" pitchFamily="18" charset="0"/>
              </a:rPr>
              <a:t>, 35, 1915-1920</a:t>
            </a:r>
            <a:r>
              <a:rPr lang="tr-TR" sz="1100" dirty="0"/>
              <a:t> 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395889360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7C98E9C5-3790-0043-84D3-1F8362F0CF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b="1" dirty="0">
                <a:solidFill>
                  <a:srgbClr val="FF0000"/>
                </a:solidFill>
                <a:latin typeface="+mn-lt"/>
              </a:rPr>
              <a:t>Gastrostomi/</a:t>
            </a:r>
            <a:r>
              <a:rPr lang="tr-TR" b="1" dirty="0" err="1">
                <a:solidFill>
                  <a:srgbClr val="FF0000"/>
                </a:solidFill>
                <a:latin typeface="+mn-lt"/>
              </a:rPr>
              <a:t>jejunostomi</a:t>
            </a:r>
            <a:r>
              <a:rPr lang="tr-TR" b="1" dirty="0">
                <a:solidFill>
                  <a:srgbClr val="FF0000"/>
                </a:solidFill>
                <a:latin typeface="+mn-lt"/>
              </a:rPr>
              <a:t> tüpünün yerinden çıkması;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08A79B8C-069B-C842-8E7D-93A6033A78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tr-TR" dirty="0"/>
              <a:t>Gastrostomi/</a:t>
            </a:r>
            <a:r>
              <a:rPr lang="tr-TR" dirty="0" err="1"/>
              <a:t>jejunostomi</a:t>
            </a:r>
            <a:r>
              <a:rPr lang="tr-TR" dirty="0"/>
              <a:t> tüpünün </a:t>
            </a:r>
            <a:r>
              <a:rPr lang="tr-TR" b="1" dirty="0">
                <a:solidFill>
                  <a:srgbClr val="FF0000"/>
                </a:solidFill>
              </a:rPr>
              <a:t>ilk dört hafta içinde yerinden çıkması acil </a:t>
            </a:r>
            <a:r>
              <a:rPr lang="tr-TR" dirty="0"/>
              <a:t>bir durum,</a:t>
            </a:r>
          </a:p>
          <a:p>
            <a:endParaRPr lang="en-US" dirty="0"/>
          </a:p>
        </p:txBody>
      </p:sp>
      <p:cxnSp>
        <p:nvCxnSpPr>
          <p:cNvPr id="4" name="Dirsek Bağlayıcısı 3">
            <a:extLst>
              <a:ext uri="{FF2B5EF4-FFF2-40B4-BE49-F238E27FC236}">
                <a16:creationId xmlns:a16="http://schemas.microsoft.com/office/drawing/2014/main" id="{79ECE09D-B24A-0A44-9F12-F9A7EAFE34B5}"/>
              </a:ext>
            </a:extLst>
          </p:cNvPr>
          <p:cNvCxnSpPr>
            <a:cxnSpLocks/>
          </p:cNvCxnSpPr>
          <p:nvPr/>
        </p:nvCxnSpPr>
        <p:spPr>
          <a:xfrm>
            <a:off x="1364669" y="2677597"/>
            <a:ext cx="1810331" cy="789503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Metin kutusu 4">
            <a:extLst>
              <a:ext uri="{FF2B5EF4-FFF2-40B4-BE49-F238E27FC236}">
                <a16:creationId xmlns:a16="http://schemas.microsoft.com/office/drawing/2014/main" id="{3E3A8653-0F30-4C48-A635-4F9AB2ED2E90}"/>
              </a:ext>
            </a:extLst>
          </p:cNvPr>
          <p:cNvSpPr txBox="1"/>
          <p:nvPr/>
        </p:nvSpPr>
        <p:spPr>
          <a:xfrm>
            <a:off x="3286850" y="2950336"/>
            <a:ext cx="4286831" cy="120032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tr-TR" dirty="0"/>
              <a:t>Stoma </a:t>
            </a:r>
            <a:r>
              <a:rPr lang="tr-TR" dirty="0" err="1"/>
              <a:t>traktının</a:t>
            </a:r>
            <a:r>
              <a:rPr lang="tr-TR" dirty="0"/>
              <a:t>, </a:t>
            </a:r>
            <a:r>
              <a:rPr lang="tr-TR" dirty="0" err="1"/>
              <a:t>yaklaşık</a:t>
            </a:r>
            <a:r>
              <a:rPr lang="tr-TR" dirty="0"/>
              <a:t> 7-14 </a:t>
            </a:r>
            <a:r>
              <a:rPr lang="tr-TR" dirty="0" err="1"/>
              <a:t>gün</a:t>
            </a:r>
            <a:r>
              <a:rPr lang="tr-TR" dirty="0"/>
              <a:t> sonra </a:t>
            </a:r>
            <a:r>
              <a:rPr lang="tr-TR" dirty="0" err="1"/>
              <a:t>olgunlaşması</a:t>
            </a:r>
            <a:r>
              <a:rPr lang="tr-TR" dirty="0"/>
              <a:t> beklenir</a:t>
            </a:r>
          </a:p>
          <a:p>
            <a:pPr algn="ctr"/>
            <a:r>
              <a:rPr lang="tr-TR" dirty="0"/>
              <a:t>bu olgunlaşma yerinden çıkan tüpün kör yerleştirilmesi için yeterli güvenlik sağlamaz.</a:t>
            </a:r>
            <a:endParaRPr lang="en-US" dirty="0"/>
          </a:p>
        </p:txBody>
      </p:sp>
      <p:sp>
        <p:nvSpPr>
          <p:cNvPr id="6" name="Dikdörtgen 5">
            <a:extLst>
              <a:ext uri="{FF2B5EF4-FFF2-40B4-BE49-F238E27FC236}">
                <a16:creationId xmlns:a16="http://schemas.microsoft.com/office/drawing/2014/main" id="{B19FC6C0-0B0F-3E44-A589-ECC65E354119}"/>
              </a:ext>
            </a:extLst>
          </p:cNvPr>
          <p:cNvSpPr/>
          <p:nvPr/>
        </p:nvSpPr>
        <p:spPr>
          <a:xfrm>
            <a:off x="8331200" y="3014795"/>
            <a:ext cx="3581400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tr-TR" b="1" dirty="0">
                <a:solidFill>
                  <a:srgbClr val="FF0000"/>
                </a:solidFill>
                <a:ea typeface="Times New Roman" panose="02020603050405020304" pitchFamily="18" charset="0"/>
              </a:rPr>
              <a:t>Bu nedenle </a:t>
            </a:r>
            <a:r>
              <a:rPr lang="tr-TR" b="1" dirty="0" err="1">
                <a:solidFill>
                  <a:srgbClr val="FF0000"/>
                </a:solidFill>
                <a:ea typeface="Times New Roman" panose="02020603050405020304" pitchFamily="18" charset="0"/>
              </a:rPr>
              <a:t>tüp</a:t>
            </a:r>
            <a:r>
              <a:rPr lang="tr-TR" b="1" dirty="0">
                <a:solidFill>
                  <a:srgbClr val="FF0000"/>
                </a:solidFill>
                <a:ea typeface="Times New Roman" panose="02020603050405020304" pitchFamily="18" charset="0"/>
              </a:rPr>
              <a:t> 4 hafta içinde yerinden çıkarsa yeni bir tüp ancak endoskopi eşliğinde yerleştirilebilir </a:t>
            </a:r>
            <a:endParaRPr lang="en-US" b="1" dirty="0">
              <a:solidFill>
                <a:srgbClr val="FF0000"/>
              </a:solidFill>
            </a:endParaRPr>
          </a:p>
        </p:txBody>
      </p:sp>
      <p:cxnSp>
        <p:nvCxnSpPr>
          <p:cNvPr id="7" name="Düz Ok Bağlayıcısı 6">
            <a:extLst>
              <a:ext uri="{FF2B5EF4-FFF2-40B4-BE49-F238E27FC236}">
                <a16:creationId xmlns:a16="http://schemas.microsoft.com/office/drawing/2014/main" id="{AE1053D8-6A08-2E46-A25A-93BE8FD54C30}"/>
              </a:ext>
            </a:extLst>
          </p:cNvPr>
          <p:cNvCxnSpPr>
            <a:cxnSpLocks/>
          </p:cNvCxnSpPr>
          <p:nvPr/>
        </p:nvCxnSpPr>
        <p:spPr>
          <a:xfrm>
            <a:off x="7696200" y="3446332"/>
            <a:ext cx="4699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Metin kutusu 8">
            <a:extLst>
              <a:ext uri="{FF2B5EF4-FFF2-40B4-BE49-F238E27FC236}">
                <a16:creationId xmlns:a16="http://schemas.microsoft.com/office/drawing/2014/main" id="{8B751DC8-9ECE-5042-9F52-2B9A3F14F778}"/>
              </a:ext>
            </a:extLst>
          </p:cNvPr>
          <p:cNvSpPr txBox="1"/>
          <p:nvPr/>
        </p:nvSpPr>
        <p:spPr>
          <a:xfrm>
            <a:off x="88900" y="6429048"/>
            <a:ext cx="65405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sz="1200" dirty="0"/>
              <a:t>Doğanay, M., et al . (2023). KEPAN enteral Beslenme (EB) rehberi. </a:t>
            </a:r>
            <a:r>
              <a:rPr lang="tr-TR" sz="1200" dirty="0" err="1"/>
              <a:t>Clinical</a:t>
            </a:r>
            <a:r>
              <a:rPr lang="tr-TR" sz="1200" dirty="0"/>
              <a:t> </a:t>
            </a:r>
            <a:r>
              <a:rPr lang="tr-TR" sz="1200" dirty="0" err="1"/>
              <a:t>Science</a:t>
            </a:r>
            <a:r>
              <a:rPr lang="tr-TR" sz="1200" dirty="0"/>
              <a:t> of </a:t>
            </a:r>
            <a:r>
              <a:rPr lang="tr-TR" sz="1200" dirty="0" err="1"/>
              <a:t>Nutrition</a:t>
            </a:r>
            <a:r>
              <a:rPr lang="tr-TR" sz="1200" dirty="0"/>
              <a:t>, 5, 1-29.</a:t>
            </a:r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68884642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6B39540A-AE8D-1345-86D5-41B8313BED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b="1" dirty="0">
                <a:solidFill>
                  <a:srgbClr val="FF0000"/>
                </a:solidFill>
                <a:latin typeface="+mn-lt"/>
              </a:rPr>
              <a:t>Gastrostomi/</a:t>
            </a:r>
            <a:r>
              <a:rPr lang="tr-TR" b="1" dirty="0" err="1">
                <a:solidFill>
                  <a:srgbClr val="FF0000"/>
                </a:solidFill>
                <a:latin typeface="+mn-lt"/>
              </a:rPr>
              <a:t>jejunostomi</a:t>
            </a:r>
            <a:r>
              <a:rPr lang="tr-TR" b="1" dirty="0">
                <a:solidFill>
                  <a:srgbClr val="FF0000"/>
                </a:solidFill>
                <a:latin typeface="+mn-lt"/>
              </a:rPr>
              <a:t> tüpünün yerinden çıkması;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736DF90B-D6F6-FA41-AF80-66EC249C1D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tr-TR" dirty="0"/>
              <a:t>Tüplerin </a:t>
            </a:r>
            <a:r>
              <a:rPr lang="tr-TR" b="1" dirty="0">
                <a:solidFill>
                  <a:srgbClr val="FF0000"/>
                </a:solidFill>
              </a:rPr>
              <a:t>dördüncü haftadan sonra </a:t>
            </a:r>
            <a:r>
              <a:rPr lang="tr-TR" dirty="0"/>
              <a:t>yerinden çıkması durumunda;</a:t>
            </a:r>
          </a:p>
          <a:p>
            <a:endParaRPr lang="tr-TR" dirty="0"/>
          </a:p>
          <a:p>
            <a:endParaRPr lang="tr-TR" dirty="0"/>
          </a:p>
          <a:p>
            <a:endParaRPr lang="tr-TR" dirty="0"/>
          </a:p>
          <a:p>
            <a:pPr marL="0" indent="0">
              <a:buNone/>
            </a:pPr>
            <a:endParaRPr lang="en-US" dirty="0"/>
          </a:p>
        </p:txBody>
      </p:sp>
      <p:cxnSp>
        <p:nvCxnSpPr>
          <p:cNvPr id="4" name="Dirsek Bağlayıcısı 3">
            <a:extLst>
              <a:ext uri="{FF2B5EF4-FFF2-40B4-BE49-F238E27FC236}">
                <a16:creationId xmlns:a16="http://schemas.microsoft.com/office/drawing/2014/main" id="{1CC2B991-696A-404C-8E5B-300CE5F2D1F1}"/>
              </a:ext>
            </a:extLst>
          </p:cNvPr>
          <p:cNvCxnSpPr>
            <a:cxnSpLocks/>
          </p:cNvCxnSpPr>
          <p:nvPr/>
        </p:nvCxnSpPr>
        <p:spPr>
          <a:xfrm>
            <a:off x="2895600" y="2362200"/>
            <a:ext cx="4673600" cy="800100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ikdörtgen 5">
            <a:extLst>
              <a:ext uri="{FF2B5EF4-FFF2-40B4-BE49-F238E27FC236}">
                <a16:creationId xmlns:a16="http://schemas.microsoft.com/office/drawing/2014/main" id="{D081FDC6-3145-E549-A6F4-940A5817C682}"/>
              </a:ext>
            </a:extLst>
          </p:cNvPr>
          <p:cNvSpPr/>
          <p:nvPr/>
        </p:nvSpPr>
        <p:spPr>
          <a:xfrm>
            <a:off x="7569200" y="2800965"/>
            <a:ext cx="3924300" cy="224676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tr-TR" sz="2000" dirty="0" err="1"/>
              <a:t>traktın</a:t>
            </a:r>
            <a:r>
              <a:rPr lang="tr-TR" sz="2000" dirty="0"/>
              <a:t> olgunlaştığı ve yeterli direnç kazandığı düşünülerek endoskopi veya radyoloji gerekmeksizin yeni bir tüp yerleştirilebilir.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tr-TR" sz="2000" dirty="0"/>
              <a:t>Mümkünse aynı kalınlıkta tüpler seçilmelidir.</a:t>
            </a:r>
            <a:endParaRPr lang="en-US" sz="2000" dirty="0"/>
          </a:p>
        </p:txBody>
      </p:sp>
      <p:sp>
        <p:nvSpPr>
          <p:cNvPr id="7" name="Metin kutusu 6">
            <a:extLst>
              <a:ext uri="{FF2B5EF4-FFF2-40B4-BE49-F238E27FC236}">
                <a16:creationId xmlns:a16="http://schemas.microsoft.com/office/drawing/2014/main" id="{17AC9C61-6047-B646-B299-AB45E5958A8B}"/>
              </a:ext>
            </a:extLst>
          </p:cNvPr>
          <p:cNvSpPr txBox="1"/>
          <p:nvPr/>
        </p:nvSpPr>
        <p:spPr>
          <a:xfrm>
            <a:off x="0" y="6088559"/>
            <a:ext cx="1184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sz="1100" dirty="0" err="1"/>
              <a:t>Bischoff</a:t>
            </a:r>
            <a:r>
              <a:rPr lang="tr-TR" sz="1100" dirty="0"/>
              <a:t>, S. C., et al  (2022). ESPEN </a:t>
            </a:r>
            <a:r>
              <a:rPr lang="tr-TR" sz="1100" dirty="0" err="1"/>
              <a:t>practical</a:t>
            </a:r>
            <a:r>
              <a:rPr lang="tr-TR" sz="1100" dirty="0"/>
              <a:t> </a:t>
            </a:r>
            <a:r>
              <a:rPr lang="tr-TR" sz="1100" dirty="0" err="1"/>
              <a:t>guideline</a:t>
            </a:r>
            <a:r>
              <a:rPr lang="tr-TR" sz="1100" dirty="0"/>
              <a:t>: Home enteral </a:t>
            </a:r>
            <a:r>
              <a:rPr lang="tr-TR" sz="1100" dirty="0" err="1"/>
              <a:t>nutrition</a:t>
            </a:r>
            <a:r>
              <a:rPr lang="tr-TR" sz="1100" dirty="0"/>
              <a:t>. </a:t>
            </a:r>
            <a:r>
              <a:rPr lang="tr-TR" sz="1100" i="1" dirty="0" err="1"/>
              <a:t>Clinical</a:t>
            </a:r>
            <a:r>
              <a:rPr lang="tr-TR" sz="1100" i="1" dirty="0"/>
              <a:t> </a:t>
            </a:r>
            <a:r>
              <a:rPr lang="tr-TR" sz="1100" i="1" dirty="0" err="1"/>
              <a:t>nutrition</a:t>
            </a:r>
            <a:r>
              <a:rPr lang="tr-TR" sz="1100" dirty="0"/>
              <a:t>, </a:t>
            </a:r>
            <a:r>
              <a:rPr lang="tr-TR" sz="1100" i="1" dirty="0"/>
              <a:t>41</a:t>
            </a:r>
            <a:r>
              <a:rPr lang="tr-TR" sz="1100" dirty="0"/>
              <a:t>(2), 468-488.</a:t>
            </a:r>
          </a:p>
          <a:p>
            <a:r>
              <a:rPr lang="tr-TR" sz="1100" dirty="0" err="1"/>
              <a:t>Gkolfakis</a:t>
            </a:r>
            <a:r>
              <a:rPr lang="tr-TR" sz="1100" dirty="0"/>
              <a:t>, P., et al (2021). </a:t>
            </a:r>
            <a:r>
              <a:rPr lang="tr-TR" sz="1100" dirty="0" err="1"/>
              <a:t>Endoscopic</a:t>
            </a:r>
            <a:r>
              <a:rPr lang="tr-TR" sz="1100" dirty="0"/>
              <a:t> </a:t>
            </a:r>
            <a:r>
              <a:rPr lang="tr-TR" sz="1100" dirty="0" err="1"/>
              <a:t>management</a:t>
            </a:r>
            <a:r>
              <a:rPr lang="tr-TR" sz="1100" dirty="0"/>
              <a:t> of enteral </a:t>
            </a:r>
            <a:r>
              <a:rPr lang="tr-TR" sz="1100" dirty="0" err="1"/>
              <a:t>tubes</a:t>
            </a:r>
            <a:r>
              <a:rPr lang="tr-TR" sz="1100" dirty="0"/>
              <a:t> in </a:t>
            </a:r>
            <a:r>
              <a:rPr lang="tr-TR" sz="1100" dirty="0" err="1"/>
              <a:t>adult</a:t>
            </a:r>
            <a:r>
              <a:rPr lang="tr-TR" sz="1100" dirty="0"/>
              <a:t> </a:t>
            </a:r>
            <a:r>
              <a:rPr lang="tr-TR" sz="1100" dirty="0" err="1"/>
              <a:t>patients</a:t>
            </a:r>
            <a:r>
              <a:rPr lang="tr-TR" sz="1100" dirty="0"/>
              <a:t>–</a:t>
            </a:r>
            <a:r>
              <a:rPr lang="tr-TR" sz="1100" dirty="0" err="1"/>
              <a:t>Part</a:t>
            </a:r>
            <a:r>
              <a:rPr lang="tr-TR" sz="1100" dirty="0"/>
              <a:t> 2: Peri-</a:t>
            </a:r>
            <a:r>
              <a:rPr lang="tr-TR" sz="1100" dirty="0" err="1"/>
              <a:t>and</a:t>
            </a:r>
            <a:r>
              <a:rPr lang="tr-TR" sz="1100" dirty="0"/>
              <a:t> post-</a:t>
            </a:r>
            <a:r>
              <a:rPr lang="tr-TR" sz="1100" dirty="0" err="1"/>
              <a:t>procedural</a:t>
            </a:r>
            <a:r>
              <a:rPr lang="tr-TR" sz="1100" dirty="0"/>
              <a:t> </a:t>
            </a:r>
            <a:r>
              <a:rPr lang="tr-TR" sz="1100" dirty="0" err="1"/>
              <a:t>management</a:t>
            </a:r>
            <a:r>
              <a:rPr lang="tr-TR" sz="1100" dirty="0"/>
              <a:t>. </a:t>
            </a:r>
            <a:r>
              <a:rPr lang="tr-TR" sz="1100" dirty="0" err="1"/>
              <a:t>European</a:t>
            </a:r>
            <a:r>
              <a:rPr lang="tr-TR" sz="1100" dirty="0"/>
              <a:t> </a:t>
            </a:r>
            <a:r>
              <a:rPr lang="tr-TR" sz="1100" dirty="0" err="1"/>
              <a:t>Society</a:t>
            </a:r>
            <a:r>
              <a:rPr lang="tr-TR" sz="1100" dirty="0"/>
              <a:t> of </a:t>
            </a:r>
            <a:r>
              <a:rPr lang="tr-TR" sz="1100" dirty="0" err="1"/>
              <a:t>Gastrointestinal</a:t>
            </a:r>
            <a:r>
              <a:rPr lang="tr-TR" sz="1100" dirty="0"/>
              <a:t> </a:t>
            </a:r>
            <a:r>
              <a:rPr lang="tr-TR" sz="1100" dirty="0" err="1"/>
              <a:t>Endoscopy</a:t>
            </a:r>
            <a:r>
              <a:rPr lang="tr-TR" sz="1100" dirty="0"/>
              <a:t> (ESGE) </a:t>
            </a:r>
            <a:r>
              <a:rPr lang="tr-TR" sz="1100" dirty="0" err="1"/>
              <a:t>Guideline</a:t>
            </a:r>
            <a:r>
              <a:rPr lang="tr-TR" sz="1100" dirty="0"/>
              <a:t>. </a:t>
            </a:r>
            <a:r>
              <a:rPr lang="tr-TR" sz="1100" i="1" dirty="0" err="1"/>
              <a:t>Endoscopy</a:t>
            </a:r>
            <a:r>
              <a:rPr lang="tr-TR" sz="1100" dirty="0"/>
              <a:t>, </a:t>
            </a:r>
            <a:r>
              <a:rPr lang="tr-TR" sz="1100" i="1" dirty="0"/>
              <a:t>53</a:t>
            </a:r>
            <a:r>
              <a:rPr lang="tr-TR" sz="1100" dirty="0"/>
              <a:t>(02), 178-195.</a:t>
            </a:r>
          </a:p>
          <a:p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53562645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B1145119-8B86-3147-9F0D-10713206D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b="1" dirty="0">
                <a:solidFill>
                  <a:srgbClr val="FF0000"/>
                </a:solidFill>
                <a:latin typeface="+mn-lt"/>
              </a:rPr>
              <a:t>Gastrostomi/</a:t>
            </a:r>
            <a:r>
              <a:rPr lang="tr-TR" b="1" dirty="0" err="1">
                <a:solidFill>
                  <a:srgbClr val="FF0000"/>
                </a:solidFill>
                <a:latin typeface="+mn-lt"/>
              </a:rPr>
              <a:t>jejunostomi</a:t>
            </a:r>
            <a:r>
              <a:rPr lang="tr-TR" b="1" dirty="0">
                <a:solidFill>
                  <a:srgbClr val="FF0000"/>
                </a:solidFill>
                <a:latin typeface="+mn-lt"/>
              </a:rPr>
              <a:t> tüpünün yerinden çıkması;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graphicFrame>
        <p:nvGraphicFramePr>
          <p:cNvPr id="4" name="İçerik Yer Tutucusu 3">
            <a:extLst>
              <a:ext uri="{FF2B5EF4-FFF2-40B4-BE49-F238E27FC236}">
                <a16:creationId xmlns:a16="http://schemas.microsoft.com/office/drawing/2014/main" id="{8F08D52B-A54E-B64F-AA05-FE62B78C0F6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76915915"/>
              </p:ext>
            </p:extLst>
          </p:nvPr>
        </p:nvGraphicFramePr>
        <p:xfrm>
          <a:off x="838200" y="2727667"/>
          <a:ext cx="10515600" cy="155956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45164005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5572323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Soru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Öneri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8173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tr-TR" sz="1800" kern="1200" dirty="0">
                          <a:effectLst/>
                        </a:rPr>
                        <a:t>Gastrostomi/</a:t>
                      </a:r>
                      <a:r>
                        <a:rPr lang="tr-TR" sz="1800" kern="1200" dirty="0" err="1">
                          <a:effectLst/>
                        </a:rPr>
                        <a:t>jejunostomi</a:t>
                      </a:r>
                      <a:r>
                        <a:rPr lang="tr-TR" sz="1800" kern="1200" dirty="0">
                          <a:effectLst/>
                        </a:rPr>
                        <a:t> tüpünün yerinden çıkması durumunda ne yapılmalıdır?</a:t>
                      </a:r>
                      <a:r>
                        <a:rPr lang="tr-TR" dirty="0">
                          <a:effectLst/>
                        </a:rPr>
                        <a:t> </a:t>
                      </a:r>
                      <a:endParaRPr lang="tr-TR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Gastrostomi/</a:t>
                      </a:r>
                      <a:r>
                        <a:rPr lang="tr-TR" sz="1800" kern="1200" dirty="0" err="1">
                          <a:effectLst/>
                        </a:rPr>
                        <a:t>jejunostomi</a:t>
                      </a:r>
                      <a:r>
                        <a:rPr lang="tr-TR" sz="1800" kern="1200" dirty="0">
                          <a:effectLst/>
                        </a:rPr>
                        <a:t> tüpünün yerinden çıkması durumunda tüp yeniden yerleştirilebilir. 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tr-TR" sz="1800" kern="1200" dirty="0">
                          <a:effectLst/>
                        </a:rPr>
                        <a:t>Fakat bu işlem tüplerin ilk yerleştirilmesinden sonra geçen süre dikkate alınarak yapılmalıdır.</a:t>
                      </a:r>
                      <a:endParaRPr lang="tr-TR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02029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837949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sim 3">
            <a:extLst>
              <a:ext uri="{FF2B5EF4-FFF2-40B4-BE49-F238E27FC236}">
                <a16:creationId xmlns:a16="http://schemas.microsoft.com/office/drawing/2014/main" id="{09252C13-4974-134F-A47A-9B4A41B322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8461" y="91440"/>
            <a:ext cx="9125955" cy="2852453"/>
          </a:xfrm>
          <a:prstGeom prst="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</p:pic>
      <p:pic>
        <p:nvPicPr>
          <p:cNvPr id="6" name="Resim 5">
            <a:extLst>
              <a:ext uri="{FF2B5EF4-FFF2-40B4-BE49-F238E27FC236}">
                <a16:creationId xmlns:a16="http://schemas.microsoft.com/office/drawing/2014/main" id="{9A8BC00E-79D6-F043-8F0C-6B2501D7EA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4611" y="4184470"/>
            <a:ext cx="9767164" cy="2688771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</p:pic>
      <p:sp>
        <p:nvSpPr>
          <p:cNvPr id="7" name="Aşağı Ok 6">
            <a:extLst>
              <a:ext uri="{FF2B5EF4-FFF2-40B4-BE49-F238E27FC236}">
                <a16:creationId xmlns:a16="http://schemas.microsoft.com/office/drawing/2014/main" id="{C91A9283-1D4F-7842-96BA-4D75172FAD70}"/>
              </a:ext>
            </a:extLst>
          </p:cNvPr>
          <p:cNvSpPr/>
          <p:nvPr/>
        </p:nvSpPr>
        <p:spPr>
          <a:xfrm>
            <a:off x="5055326" y="3128951"/>
            <a:ext cx="666206" cy="870461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2F5243F1-D913-654C-A84D-0553AD298242}"/>
              </a:ext>
            </a:extLst>
          </p:cNvPr>
          <p:cNvSpPr/>
          <p:nvPr/>
        </p:nvSpPr>
        <p:spPr>
          <a:xfrm>
            <a:off x="1184611" y="3775563"/>
            <a:ext cx="2772882" cy="81781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585206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Resim 4">
            <a:extLst>
              <a:ext uri="{FF2B5EF4-FFF2-40B4-BE49-F238E27FC236}">
                <a16:creationId xmlns:a16="http://schemas.microsoft.com/office/drawing/2014/main" id="{22F89B9E-F9AE-824D-A848-0BE1E7BFB0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8334" y="0"/>
            <a:ext cx="5643666" cy="6858000"/>
          </a:xfrm>
          <a:prstGeom prst="rect">
            <a:avLst/>
          </a:prstGeom>
        </p:spPr>
      </p:pic>
      <p:pic>
        <p:nvPicPr>
          <p:cNvPr id="6" name="İçerik Yer Tutucusu 8">
            <a:extLst>
              <a:ext uri="{FF2B5EF4-FFF2-40B4-BE49-F238E27FC236}">
                <a16:creationId xmlns:a16="http://schemas.microsoft.com/office/drawing/2014/main" id="{2FB8CF81-B10B-6747-8EDA-01F1C4CCF7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834" b="9132"/>
          <a:stretch/>
        </p:blipFill>
        <p:spPr>
          <a:xfrm>
            <a:off x="415884" y="247135"/>
            <a:ext cx="6132450" cy="6363730"/>
          </a:xfrm>
          <a:prstGeom prst="rect">
            <a:avLst/>
          </a:prstGeom>
        </p:spPr>
      </p:pic>
      <p:sp>
        <p:nvSpPr>
          <p:cNvPr id="4" name="Dikdörtgen 3">
            <a:extLst>
              <a:ext uri="{FF2B5EF4-FFF2-40B4-BE49-F238E27FC236}">
                <a16:creationId xmlns:a16="http://schemas.microsoft.com/office/drawing/2014/main" id="{EC61A461-9869-9147-B3E5-868AA71A07DB}"/>
              </a:ext>
            </a:extLst>
          </p:cNvPr>
          <p:cNvSpPr/>
          <p:nvPr/>
        </p:nvSpPr>
        <p:spPr>
          <a:xfrm>
            <a:off x="1769424" y="1458830"/>
            <a:ext cx="415636" cy="2274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ikdörtgen 6">
            <a:extLst>
              <a:ext uri="{FF2B5EF4-FFF2-40B4-BE49-F238E27FC236}">
                <a16:creationId xmlns:a16="http://schemas.microsoft.com/office/drawing/2014/main" id="{76FDF622-E05C-3F49-9C78-7B1095653960}"/>
              </a:ext>
            </a:extLst>
          </p:cNvPr>
          <p:cNvSpPr/>
          <p:nvPr/>
        </p:nvSpPr>
        <p:spPr>
          <a:xfrm flipH="1">
            <a:off x="1365663" y="3586348"/>
            <a:ext cx="225630" cy="9500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62ADC6FA-2F8F-CE4E-92A9-6966E55D61DD}"/>
              </a:ext>
            </a:extLst>
          </p:cNvPr>
          <p:cNvSpPr/>
          <p:nvPr/>
        </p:nvSpPr>
        <p:spPr>
          <a:xfrm>
            <a:off x="6677890" y="0"/>
            <a:ext cx="1670463" cy="368135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738C9716-C50C-FB47-9DD9-B44D479D13FC}"/>
              </a:ext>
            </a:extLst>
          </p:cNvPr>
          <p:cNvSpPr/>
          <p:nvPr/>
        </p:nvSpPr>
        <p:spPr>
          <a:xfrm>
            <a:off x="6671952" y="2534847"/>
            <a:ext cx="1579419" cy="325128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9D19497-B174-3045-908D-DD7B643BD543}"/>
              </a:ext>
            </a:extLst>
          </p:cNvPr>
          <p:cNvSpPr/>
          <p:nvPr/>
        </p:nvSpPr>
        <p:spPr>
          <a:xfrm>
            <a:off x="6671953" y="4470792"/>
            <a:ext cx="1579419" cy="451263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984494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9AC53368-1E70-2D4F-A8BA-449278FD4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+mn-lt"/>
              </a:rPr>
              <a:t>Son;</a:t>
            </a:r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04F24DB5-B2CE-D642-BA1F-F9608F29FD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tr-TR" dirty="0"/>
              <a:t>Beslenme desteği, hasta tedavisinin ayrılmaz bir parçasıdır.</a:t>
            </a:r>
          </a:p>
          <a:p>
            <a:pPr algn="just"/>
            <a:r>
              <a:rPr lang="tr-TR" dirty="0"/>
              <a:t>Beslenme desteği alan hastaların bakımının etkin bir şekilde yürütülmesinde ve komplikasyonların önlenmesinde sağlık profesyonelleri kritik rol oynamaktadır. </a:t>
            </a:r>
          </a:p>
          <a:p>
            <a:pPr algn="just"/>
            <a:r>
              <a:rPr lang="tr-TR" dirty="0"/>
              <a:t>Kanıta dayalı uygulamaların benimsenmesi ve bakımın uluslararası standartlara uygun şekilde gerçekleştirilmesi, beslenme desteği sürecinde karşılaşılabilecek olası problemlerin gelişme riskini en aza indirecektir.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012501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Başlık 3">
            <a:extLst>
              <a:ext uri="{FF2B5EF4-FFF2-40B4-BE49-F238E27FC236}">
                <a16:creationId xmlns:a16="http://schemas.microsoft.com/office/drawing/2014/main" id="{7DF0748E-2045-174A-9C71-3799208208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2080" y="5670132"/>
            <a:ext cx="9144000" cy="1187868"/>
          </a:xfrm>
        </p:spPr>
        <p:txBody>
          <a:bodyPr>
            <a:normAutofit/>
          </a:bodyPr>
          <a:lstStyle/>
          <a:p>
            <a:r>
              <a:rPr lang="tr-TR" sz="4400" b="1" dirty="0">
                <a:solidFill>
                  <a:srgbClr val="FF0000"/>
                </a:solidFill>
                <a:latin typeface="+mn-lt"/>
              </a:rPr>
              <a:t>İLGİNİZ İÇİN TEŞEKKÜR EDERİZ.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FD237F5-D734-F10E-C057-6AC99905E9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461"/>
          <a:stretch/>
        </p:blipFill>
        <p:spPr>
          <a:xfrm>
            <a:off x="3645408" y="768096"/>
            <a:ext cx="4059174" cy="5084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0100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eması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eması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Belge" ma:contentTypeID="0x0101008EB410E7384FD544926ED72B5900EAF6" ma:contentTypeVersion="14" ma:contentTypeDescription="Yeni belge oluşturun." ma:contentTypeScope="" ma:versionID="ee3b467df7de9d1b498d84e13587d71a">
  <xsd:schema xmlns:xsd="http://www.w3.org/2001/XMLSchema" xmlns:xs="http://www.w3.org/2001/XMLSchema" xmlns:p="http://schemas.microsoft.com/office/2006/metadata/properties" xmlns:ns2="b636c289-89ec-4aac-a5a7-fae3efcce21f" xmlns:ns3="12078768-e010-496c-be91-13abd3bf1d00" targetNamespace="http://schemas.microsoft.com/office/2006/metadata/properties" ma:root="true" ma:fieldsID="1445dff4ae24a478bb1b27fd6f0ffa69" ns2:_="" ns3:_="">
    <xsd:import namespace="b636c289-89ec-4aac-a5a7-fae3efcce21f"/>
    <xsd:import namespace="12078768-e010-496c-be91-13abd3bf1d0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36c289-89ec-4aac-a5a7-fae3efcce21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Resim Etiketleri" ma:readOnly="false" ma:fieldId="{5cf76f15-5ced-4ddc-b409-7134ff3c332f}" ma:taxonomyMulti="true" ma:sspId="f08ca68a-84f9-4e39-b925-9c0f4131acb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1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078768-e010-496c-be91-13abd3bf1d00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da2bcbba-ecaf-438c-8d17-d96268f593a6}" ma:internalName="TaxCatchAll" ma:showField="CatchAllData" ma:web="12078768-e010-496c-be91-13abd3bf1d0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İçerik Türü"/>
        <xsd:element ref="dc:title" minOccurs="0" maxOccurs="1" ma:index="4" ma:displayName="Başlı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b636c289-89ec-4aac-a5a7-fae3efcce21f">
      <Terms xmlns="http://schemas.microsoft.com/office/infopath/2007/PartnerControls"/>
    </lcf76f155ced4ddcb4097134ff3c332f>
    <TaxCatchAll xmlns="12078768-e010-496c-be91-13abd3bf1d00" xsi:nil="true"/>
  </documentManagement>
</p:properties>
</file>

<file path=customXml/itemProps1.xml><?xml version="1.0" encoding="utf-8"?>
<ds:datastoreItem xmlns:ds="http://schemas.openxmlformats.org/officeDocument/2006/customXml" ds:itemID="{3EAB996D-226A-4B15-9BAF-5D565D49A125}"/>
</file>

<file path=customXml/itemProps2.xml><?xml version="1.0" encoding="utf-8"?>
<ds:datastoreItem xmlns:ds="http://schemas.openxmlformats.org/officeDocument/2006/customXml" ds:itemID="{5F82CAEF-3170-4B07-A0A3-6BE28F73EF3D}"/>
</file>

<file path=customXml/itemProps3.xml><?xml version="1.0" encoding="utf-8"?>
<ds:datastoreItem xmlns:ds="http://schemas.openxmlformats.org/officeDocument/2006/customXml" ds:itemID="{A1BD8082-C822-41BA-9574-92C991E05DC2}"/>
</file>

<file path=docProps/app.xml><?xml version="1.0" encoding="utf-8"?>
<Properties xmlns="http://schemas.openxmlformats.org/officeDocument/2006/extended-properties" xmlns:vt="http://schemas.openxmlformats.org/officeDocument/2006/docPropsVTypes">
  <TotalTime>1791</TotalTime>
  <Words>3948</Words>
  <Application>Microsoft Macintosh PowerPoint</Application>
  <PresentationFormat>Geniş ekran</PresentationFormat>
  <Paragraphs>391</Paragraphs>
  <Slides>59</Slides>
  <Notes>2</Notes>
  <HiddenSlides>0</HiddenSlides>
  <MMClips>1</MMClips>
  <ScaleCrop>false</ScaleCrop>
  <HeadingPairs>
    <vt:vector size="6" baseType="variant">
      <vt:variant>
        <vt:lpstr>Kullanılan Yazı Tipleri</vt:lpstr>
      </vt:variant>
      <vt:variant>
        <vt:i4>7</vt:i4>
      </vt:variant>
      <vt:variant>
        <vt:lpstr>Tema</vt:lpstr>
      </vt:variant>
      <vt:variant>
        <vt:i4>1</vt:i4>
      </vt:variant>
      <vt:variant>
        <vt:lpstr>Slayt Başlıkları</vt:lpstr>
      </vt:variant>
      <vt:variant>
        <vt:i4>59</vt:i4>
      </vt:variant>
    </vt:vector>
  </HeadingPairs>
  <TitlesOfParts>
    <vt:vector size="67" baseType="lpstr">
      <vt:lpstr>Arial</vt:lpstr>
      <vt:lpstr>Calibri</vt:lpstr>
      <vt:lpstr>Calibri Light</vt:lpstr>
      <vt:lpstr>Mangal</vt:lpstr>
      <vt:lpstr>NSimSun</vt:lpstr>
      <vt:lpstr>Times New Roman</vt:lpstr>
      <vt:lpstr>Wingdings</vt:lpstr>
      <vt:lpstr>Office Teması</vt:lpstr>
      <vt:lpstr>PowerPoint Sunusu</vt:lpstr>
      <vt:lpstr>Sunum içeriği</vt:lpstr>
      <vt:lpstr>PowerPoint Sunusu</vt:lpstr>
      <vt:lpstr>PowerPoint Sunusu</vt:lpstr>
      <vt:lpstr>PowerPoint Sunusu</vt:lpstr>
      <vt:lpstr>PowerPoint Sunusu</vt:lpstr>
      <vt:lpstr>PowerPoint Sunusu</vt:lpstr>
      <vt:lpstr>Enteral yolun seçimi-Beslenmenin başlatılması</vt:lpstr>
      <vt:lpstr>Enteral yolun seçimi-Beslenmenin başlatılması</vt:lpstr>
      <vt:lpstr>Tüp yerinin doğrulanması;</vt:lpstr>
      <vt:lpstr>Tüp yerinin doğrulanması;</vt:lpstr>
      <vt:lpstr>Tüp yerinin doğrulanması;</vt:lpstr>
      <vt:lpstr>Tüp yerinin doğrulanması;</vt:lpstr>
      <vt:lpstr>Tüp yerinin doğrulanması;</vt:lpstr>
      <vt:lpstr>Setlerin değişim sıklığı ve ürünlerin asılı kalma süresi;</vt:lpstr>
      <vt:lpstr>Setlerin değişim sıklığı ve ürünlerin asılı kalma süresi;</vt:lpstr>
      <vt:lpstr>Tüp tıkanıklığının önlenmesi;</vt:lpstr>
      <vt:lpstr>Tüp tıkanıklığının önlenmesi;</vt:lpstr>
      <vt:lpstr>Tüp tıkanıklığının önlenmesi;</vt:lpstr>
      <vt:lpstr>Tüp tıkanıklığının önlenmesi;</vt:lpstr>
      <vt:lpstr>Tüp tıkanıklığının önlenmesi;</vt:lpstr>
      <vt:lpstr>Tüp tıkanması durumunda;</vt:lpstr>
      <vt:lpstr>Beslenmeye ara verilmesi gereken durumlar;</vt:lpstr>
      <vt:lpstr>Beslenmeye ara verilmesi gereken durumlar;</vt:lpstr>
      <vt:lpstr>Peristomal alan pansumanı; Örtü seçimi; </vt:lpstr>
      <vt:lpstr>Peristomal alan pansumanı; Örtü seçimi;</vt:lpstr>
      <vt:lpstr>Peristomal alan pansumanı; Örtü seçimi;</vt:lpstr>
      <vt:lpstr>Peristomal alan pansumanı; Solüsyon seçimi;</vt:lpstr>
      <vt:lpstr>Peristomal alan pansumanı; Solüsyon seçimi;</vt:lpstr>
      <vt:lpstr>Peristomal alan pansumanı; Solüsyon seçimi;</vt:lpstr>
      <vt:lpstr>Peristomal alan pansumanı; Pansuman sıklığı;</vt:lpstr>
      <vt:lpstr>Komplikasyonların yönetimi; Peristomal sızıntı</vt:lpstr>
      <vt:lpstr>Komplikasyonların yönetimi; Peristomal sızıntı</vt:lpstr>
      <vt:lpstr>Komplikasyonların yönetimi; Peristomal sızıntı</vt:lpstr>
      <vt:lpstr>Komplikasyonların yönetimi; Peristomal sızıntı</vt:lpstr>
      <vt:lpstr>Komplikasyonların yönetimi; Gömülü tampon sendromu</vt:lpstr>
      <vt:lpstr>Komplikasyonların yönetimi; Gömülü tampon sendromu;</vt:lpstr>
      <vt:lpstr>Komplikasyonların yönetimi; Gömülü tampon sendromu</vt:lpstr>
      <vt:lpstr>Komplikasyonların yönetimi; Gömülü tampon sendromu</vt:lpstr>
      <vt:lpstr>Komplikasyonların yönetimi; Hipergranülasyon dokusu</vt:lpstr>
      <vt:lpstr>Komplikasyonların yönetimi; Hipergranülasyon dokusu</vt:lpstr>
      <vt:lpstr>Komplikasyonların yönetimi; Hipergranülasyon dokusu</vt:lpstr>
      <vt:lpstr>Komplikasyonların yönetimi; Peristomal enfeksiyon </vt:lpstr>
      <vt:lpstr>Komplikasyonların yönetimi; Peristomal enfeksiyon </vt:lpstr>
      <vt:lpstr>Komplikasyonların yönetimi; Peristomal enfeksiyon </vt:lpstr>
      <vt:lpstr>Komplikasyonların yönetimi; Peristomal enfeksiyon </vt:lpstr>
      <vt:lpstr>Komplikasyonların yönetimi; Peristomal enfeksiyon </vt:lpstr>
      <vt:lpstr>Komplikasyonların yönetimi; Kanama</vt:lpstr>
      <vt:lpstr>Komplikasyonların yönetimi; Kanama</vt:lpstr>
      <vt:lpstr>Komplikasyonların yönetimi; Kanama</vt:lpstr>
      <vt:lpstr>PowerPoint Sunusu</vt:lpstr>
      <vt:lpstr>Gastrostomi/jejunostomi tüpünün yerinden çıkması;</vt:lpstr>
      <vt:lpstr>Gastrostomi/jejunostomi tüpünün yerinden çıkması;</vt:lpstr>
      <vt:lpstr>Gastrostomi/jejunostomi tüpünün yerinden çıkması;</vt:lpstr>
      <vt:lpstr>Gastrostomi/jejunostomi tüpünün yerinden çıkması;</vt:lpstr>
      <vt:lpstr>PowerPoint Sunusu</vt:lpstr>
      <vt:lpstr>PowerPoint Sunusu</vt:lpstr>
      <vt:lpstr>Son;</vt:lpstr>
      <vt:lpstr>İLGİNİZ İÇİN TEŞEKKÜR EDERİZ.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Nütrisyon Tedavisinde Erişim Yollarının Bakımı Enteral Nütrisyon</dc:title>
  <dc:creator>Microsoft Office Kullanıcısı</dc:creator>
  <cp:lastModifiedBy>Microsoft Office Kullanıcısı</cp:lastModifiedBy>
  <cp:revision>146</cp:revision>
  <dcterms:created xsi:type="dcterms:W3CDTF">2025-10-06T12:43:10Z</dcterms:created>
  <dcterms:modified xsi:type="dcterms:W3CDTF">2025-10-18T00:15:26Z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0x0101008EB410E7384FD544926ED72B5900EAF6</vt:lpwstr>
  </property>
</Properties>
</file>