
<file path=[Content_Types].xml><?xml version="1.0" encoding="utf-8"?>
<Types xmlns="http://schemas.openxmlformats.org/package/2006/content-types"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1.xml" ContentType="application/vnd.openxmlformats-officedocument.presentationml.slide+xml"/>
  <Override PartName="/ppt/presentation.xml" ContentType="application/vnd.openxmlformats-officedocument.presentationml.presentation.main+xml"/>
  <Override PartName="/ppt/notesSlides/notesSlide19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1.xml" ContentType="application/vnd.openxmlformats-officedocument.presentationml.notesSlide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notesSlides/notesSlide36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62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64FC883-D01F-0C4F-ED92-581D0D7904B2}" v="1" dt="2025-10-12T21:18:21.74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511"/>
    <p:restoredTop sz="94679"/>
  </p:normalViewPr>
  <p:slideViewPr>
    <p:cSldViewPr snapToGrid="0">
      <p:cViewPr varScale="1">
        <p:scale>
          <a:sx n="118" d="100"/>
          <a:sy n="118" d="100"/>
        </p:scale>
        <p:origin x="208" y="70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presProps" Target="presProps.xml"/><Relationship Id="rId68" Type="http://schemas.openxmlformats.org/officeDocument/2006/relationships/customXml" Target="../customXml/item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69" Type="http://schemas.openxmlformats.org/officeDocument/2006/relationships/customXml" Target="../customXml/item2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microsoft.com/office/2015/10/relationships/revisionInfo" Target="revisionInfo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70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3947552d6c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3947552d6c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38969118bcf_1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38969118bcf_1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38969118bcf_1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38969118bcf_1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3947552d6c9_0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3947552d6c9_0_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3947552d6c9_0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3947552d6c9_0_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3947552d6c9_0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3947552d6c9_0_1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38969118bcf_0_1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38969118bcf_0_1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38969118bcf_0_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38969118bcf_0_1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3947552d6c9_0_1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Google Shape;200;g3947552d6c9_0_1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38969118bcf_1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38969118bcf_1_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38969118bcf_1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38969118bcf_1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3947552d6c9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3947552d6c9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368d6b432cb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" name="Google Shape;221;g368d6b432cb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368d6b432cb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" name="Google Shape;229;g368d6b432cb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38969118bcf_1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" name="Google Shape;238;g38969118bcf_1_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368d6b432c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368d6b432c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368d6b432cb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" name="Google Shape;254;g368d6b432cb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389874f057f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" name="Google Shape;262;g389874f057f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389874f057f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" name="Google Shape;270;g389874f057f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389874f057f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" name="Google Shape;278;g389874f057f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389874f057f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5" name="Google Shape;285;g389874f057f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389874f057f_0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2" name="Google Shape;292;g389874f057f_0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3947552d6c9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3947552d6c9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389874f057f_0_2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0" name="Google Shape;300;g389874f057f_0_2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389874f057f_0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" name="Google Shape;307;g389874f057f_0_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389874f057f_0_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5" name="Google Shape;315;g389874f057f_0_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g389874f057f_0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2" name="Google Shape;322;g389874f057f_0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g389874f057f_0_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9" name="Google Shape;329;g389874f057f_0_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g389874f057f_0_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6" name="Google Shape;336;g389874f057f_0_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g389874f057f_0_2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3" name="Google Shape;343;g389874f057f_0_2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g389874f057f_0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0" name="Google Shape;350;g389874f057f_0_1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389874f057f_0_1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" name="Google Shape;357;g389874f057f_0_1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389874f057f_0_1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5" name="Google Shape;365;g389874f057f_0_1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3947552d6c9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3947552d6c9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g389874f057f_0_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3" name="Google Shape;373;g389874f057f_0_1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g389874f057f_0_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1" name="Google Shape;381;g389874f057f_0_1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g389874f057f_0_1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9" name="Google Shape;389;g389874f057f_0_1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g389874f057f_0_1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7" name="Google Shape;397;g389874f057f_0_1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g389874f057f_0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5" name="Google Shape;405;g389874f057f_0_1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g389874f057f_0_1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2" name="Google Shape;412;g389874f057f_0_1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g389874f057f_0_1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9" name="Google Shape;419;g389874f057f_0_1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g389874f057f_0_1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7" name="Google Shape;427;g389874f057f_0_1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g389874f057f_0_1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5" name="Google Shape;435;g389874f057f_0_1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g389874f057f_0_1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2" name="Google Shape;442;g389874f057f_0_1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3947552d6c9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3947552d6c9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g389874f057f_0_1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9" name="Google Shape;449;g389874f057f_0_1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g389874f057f_0_2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6" name="Google Shape;456;g389874f057f_0_2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389874f057f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3" name="Google Shape;463;g389874f057f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g389874f057f_0_2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0" name="Google Shape;470;g389874f057f_0_2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g389874f057f_0_2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7" name="Google Shape;477;g389874f057f_0_2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g389874f057f_0_2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4" name="Google Shape;484;g389874f057f_0_2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g389874f057f_0_2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1" name="Google Shape;491;g389874f057f_0_2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g389874f057f_0_2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8" name="Google Shape;498;g389874f057f_0_2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g389874f057f_0_2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5" name="Google Shape;505;g389874f057f_0_2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g389874f057f_0_2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2" name="Google Shape;512;g389874f057f_0_2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3947552d6c9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3947552d6c9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g3947552d6c9_0_1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9" name="Google Shape;519;g3947552d6c9_0_1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3947552d6c9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3947552d6c9_0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38969118bcf_1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38969118bcf_1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38969118bcf_1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38969118bcf_1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3F4F6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jpg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5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5.png"/><Relationship Id="rId4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jp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6"/>
        </a:solid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 txBox="1">
            <a:spLocks noGrp="1"/>
          </p:cNvSpPr>
          <p:nvPr>
            <p:ph type="ctrTitle"/>
          </p:nvPr>
        </p:nvSpPr>
        <p:spPr>
          <a:xfrm>
            <a:off x="356825" y="536575"/>
            <a:ext cx="8520600" cy="2226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r" sz="5422" dirty="0">
                <a:solidFill>
                  <a:srgbClr val="1E3A8A"/>
                </a:solidFill>
                <a:latin typeface="Calibri"/>
                <a:ea typeface="Calibri"/>
                <a:cs typeface="Calibri"/>
                <a:sym typeface="Calibri"/>
              </a:rPr>
              <a:t>VAKALARLA DEMANS: </a:t>
            </a:r>
            <a:endParaRPr sz="5422" dirty="0">
              <a:solidFill>
                <a:srgbClr val="1E3A8A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r" sz="4755" dirty="0">
                <a:solidFill>
                  <a:srgbClr val="1E3A8A"/>
                </a:solidFill>
                <a:latin typeface="Calibri"/>
                <a:ea typeface="Calibri"/>
                <a:cs typeface="Calibri"/>
                <a:sym typeface="Calibri"/>
              </a:rPr>
              <a:t>Klinik Deneyimlerden Öğrenilenler</a:t>
            </a:r>
            <a:endParaRPr sz="4755" dirty="0">
              <a:solidFill>
                <a:srgbClr val="1E3A8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" name="Google Shape;63;p14"/>
          <p:cNvSpPr txBox="1">
            <a:spLocks noGrp="1"/>
          </p:cNvSpPr>
          <p:nvPr>
            <p:ph type="subTitle" idx="1"/>
          </p:nvPr>
        </p:nvSpPr>
        <p:spPr>
          <a:xfrm>
            <a:off x="356825" y="2763475"/>
            <a:ext cx="8520600" cy="146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70000" lnSpcReduction="2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" dirty="0">
                <a:solidFill>
                  <a:srgbClr val="111827"/>
                </a:solidFill>
                <a:latin typeface="Calibri"/>
                <a:ea typeface="Calibri"/>
                <a:cs typeface="Calibri"/>
                <a:sym typeface="Calibri"/>
              </a:rPr>
              <a:t>Doç. Dr. Rabia BAĞ SOYTAŞ, MD</a:t>
            </a:r>
            <a:endParaRPr dirty="0">
              <a:solidFill>
                <a:srgbClr val="111827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" dirty="0">
                <a:solidFill>
                  <a:srgbClr val="111827"/>
                </a:solidFill>
                <a:latin typeface="Calibri"/>
                <a:ea typeface="Calibri"/>
                <a:cs typeface="Calibri"/>
                <a:sym typeface="Calibri"/>
              </a:rPr>
              <a:t>Geriatrician and Graduate of Cognitive Geriatrics Subspeciality </a:t>
            </a:r>
            <a:endParaRPr dirty="0">
              <a:solidFill>
                <a:srgbClr val="111827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111827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" dirty="0">
                <a:solidFill>
                  <a:srgbClr val="111827"/>
                </a:solidFill>
                <a:latin typeface="Calibri"/>
                <a:ea typeface="Calibri"/>
                <a:cs typeface="Calibri"/>
                <a:sym typeface="Calibri"/>
              </a:rPr>
              <a:t>Başakşehir Çam and Sakura City Hospital</a:t>
            </a:r>
            <a:endParaRPr dirty="0">
              <a:solidFill>
                <a:srgbClr val="111827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tr" dirty="0">
                <a:solidFill>
                  <a:srgbClr val="111827"/>
                </a:solidFill>
                <a:latin typeface="Calibri"/>
                <a:ea typeface="Calibri"/>
                <a:cs typeface="Calibri"/>
                <a:sym typeface="Calibri"/>
              </a:rPr>
              <a:t>Geriatrics Clinic</a:t>
            </a:r>
            <a:endParaRPr dirty="0">
              <a:solidFill>
                <a:srgbClr val="11182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4" name="Google Shape;64;p14" descr="Human Brain Free Stock Photo - Public Domain Pictures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32047" y="4085100"/>
            <a:ext cx="1411954" cy="1058400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4"/>
          <p:cNvSpPr/>
          <p:nvPr/>
        </p:nvSpPr>
        <p:spPr>
          <a:xfrm>
            <a:off x="1543475" y="4432725"/>
            <a:ext cx="6147300" cy="84600"/>
          </a:xfrm>
          <a:prstGeom prst="rect">
            <a:avLst/>
          </a:prstGeom>
          <a:solidFill>
            <a:srgbClr val="1E3A8A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Google Shape;141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tr" sz="2620">
                <a:solidFill>
                  <a:srgbClr val="1E3A8A"/>
                </a:solidFill>
                <a:latin typeface="Calibri"/>
                <a:ea typeface="Calibri"/>
                <a:cs typeface="Calibri"/>
                <a:sym typeface="Calibri"/>
              </a:rPr>
              <a:t>Fellowship Sürecinde Yürüttüğüm Çalışmalar ve Faaliyetler 1</a:t>
            </a:r>
            <a:endParaRPr sz="2620">
              <a:solidFill>
                <a:srgbClr val="1E3A8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" name="Google Shape;147;p2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17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17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17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56679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017"/>
              <a:buFont typeface="Calibri"/>
              <a:buChar char="●"/>
            </a:pPr>
            <a:r>
              <a:rPr lang="tr" sz="2017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Fraility çalışması</a:t>
            </a:r>
            <a:endParaRPr sz="2017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17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17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17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17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17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17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17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56679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017"/>
              <a:buFont typeface="Calibri"/>
              <a:buChar char="●"/>
            </a:pPr>
            <a:r>
              <a:rPr lang="tr" sz="2017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Memory Clinic Assessment Form</a:t>
            </a:r>
            <a:endParaRPr sz="2017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35"/>
              <a:buFont typeface="Arial"/>
              <a:buNone/>
            </a:pPr>
            <a:endParaRPr sz="2867">
              <a:solidFill>
                <a:srgbClr val="1E3A8A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  <a:buSzPts val="935"/>
              <a:buNone/>
            </a:pPr>
            <a:endParaRPr sz="1829"/>
          </a:p>
        </p:txBody>
      </p:sp>
      <p:cxnSp>
        <p:nvCxnSpPr>
          <p:cNvPr id="148" name="Google Shape;148;p24"/>
          <p:cNvCxnSpPr/>
          <p:nvPr/>
        </p:nvCxnSpPr>
        <p:spPr>
          <a:xfrm rot="10800000" flipH="1">
            <a:off x="434875" y="1066200"/>
            <a:ext cx="8262600" cy="16500"/>
          </a:xfrm>
          <a:prstGeom prst="straightConnector1">
            <a:avLst/>
          </a:prstGeom>
          <a:noFill/>
          <a:ln w="19050" cap="flat" cmpd="sng">
            <a:solidFill>
              <a:srgbClr val="1E3A8A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49" name="Google Shape;149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22250" y="1150974"/>
            <a:ext cx="5410052" cy="1554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09528" y="2838599"/>
            <a:ext cx="1756850" cy="22378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34625" y="2838600"/>
            <a:ext cx="1715099" cy="2196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tr" sz="2620">
                <a:solidFill>
                  <a:srgbClr val="1E3A8A"/>
                </a:solidFill>
                <a:latin typeface="Calibri"/>
                <a:ea typeface="Calibri"/>
                <a:cs typeface="Calibri"/>
                <a:sym typeface="Calibri"/>
              </a:rPr>
              <a:t>Fellowship Sürecinde Yürüttüğüm Çalışmalar ve Faaliyetler 2</a:t>
            </a:r>
            <a:endParaRPr sz="2620">
              <a:solidFill>
                <a:srgbClr val="1E3A8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7" name="Google Shape;157;p2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indent="-356679">
              <a:lnSpc>
                <a:spcPct val="150000"/>
              </a:lnSpc>
              <a:buClr>
                <a:srgbClr val="595959"/>
              </a:buClr>
              <a:buSzPts val="2017"/>
              <a:buFont typeface="Calibri"/>
              <a:buChar char="●"/>
            </a:pPr>
            <a:r>
              <a:rPr lang="tr-TR" sz="2000" dirty="0" err="1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Urinary</a:t>
            </a:r>
            <a:r>
              <a:rPr lang="tr-TR" sz="2000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2000" dirty="0" err="1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Incontinence</a:t>
            </a:r>
            <a:r>
              <a:rPr lang="tr-TR" sz="2000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in </a:t>
            </a:r>
            <a:r>
              <a:rPr lang="tr-TR" sz="2000" dirty="0" err="1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Older</a:t>
            </a:r>
            <a:r>
              <a:rPr lang="tr-TR" sz="2000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2000" dirty="0" err="1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Adults</a:t>
            </a:r>
            <a:r>
              <a:rPr lang="tr-TR" sz="2000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2000" dirty="0" err="1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with</a:t>
            </a:r>
            <a:r>
              <a:rPr lang="tr-TR" sz="2000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2000" dirty="0" err="1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Cognitive</a:t>
            </a:r>
            <a:r>
              <a:rPr lang="tr-TR" sz="2000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2000" dirty="0" err="1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Impairment</a:t>
            </a:r>
            <a:r>
              <a:rPr lang="tr-TR" sz="2000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" sz="2000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(ongoing)</a:t>
            </a:r>
            <a:endParaRPr sz="2000" dirty="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56679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017"/>
              <a:buFont typeface="Calibri"/>
              <a:buChar char="●"/>
            </a:pPr>
            <a:r>
              <a:rPr lang="tr-TR" sz="2000" dirty="0" err="1">
                <a:latin typeface="Calibri"/>
                <a:ea typeface="Calibri"/>
                <a:cs typeface="Calibri"/>
                <a:sym typeface="Calibri"/>
              </a:rPr>
              <a:t>Association</a:t>
            </a:r>
            <a:r>
              <a:rPr lang="tr-TR" sz="2000" dirty="0">
                <a:latin typeface="Calibri"/>
                <a:ea typeface="Calibri"/>
                <a:cs typeface="Calibri"/>
                <a:sym typeface="Calibri"/>
              </a:rPr>
              <a:t> of </a:t>
            </a:r>
            <a:r>
              <a:rPr lang="tr-TR" sz="2000" dirty="0" err="1">
                <a:latin typeface="Calibri"/>
                <a:ea typeface="Calibri"/>
                <a:cs typeface="Calibri"/>
                <a:sym typeface="Calibri"/>
              </a:rPr>
              <a:t>fracture</a:t>
            </a:r>
            <a:r>
              <a:rPr lang="tr-TR" sz="2000" dirty="0">
                <a:latin typeface="Calibri"/>
                <a:ea typeface="Calibri"/>
                <a:cs typeface="Calibri"/>
                <a:sym typeface="Calibri"/>
              </a:rPr>
              <a:t> risk </a:t>
            </a:r>
            <a:r>
              <a:rPr lang="tr-TR" sz="2000" dirty="0" err="1">
                <a:latin typeface="Calibri"/>
                <a:ea typeface="Calibri"/>
                <a:cs typeface="Calibri"/>
                <a:sym typeface="Calibri"/>
              </a:rPr>
              <a:t>with</a:t>
            </a:r>
            <a:r>
              <a:rPr lang="tr-TR" sz="20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2000" dirty="0" err="1">
                <a:latin typeface="Calibri"/>
                <a:ea typeface="Calibri"/>
                <a:cs typeface="Calibri"/>
                <a:sym typeface="Calibri"/>
              </a:rPr>
              <a:t>functional</a:t>
            </a:r>
            <a:r>
              <a:rPr lang="tr-TR" sz="20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2000" dirty="0" err="1">
                <a:latin typeface="Calibri"/>
                <a:ea typeface="Calibri"/>
                <a:cs typeface="Calibri"/>
                <a:sym typeface="Calibri"/>
              </a:rPr>
              <a:t>assessment</a:t>
            </a:r>
            <a:r>
              <a:rPr lang="tr-TR" sz="20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2000" dirty="0" err="1">
                <a:latin typeface="Calibri"/>
                <a:ea typeface="Calibri"/>
                <a:cs typeface="Calibri"/>
                <a:sym typeface="Calibri"/>
              </a:rPr>
              <a:t>parameters</a:t>
            </a:r>
            <a:r>
              <a:rPr lang="tr-TR" sz="2000" dirty="0">
                <a:latin typeface="Calibri"/>
                <a:ea typeface="Calibri"/>
                <a:cs typeface="Calibri"/>
                <a:sym typeface="Calibri"/>
              </a:rPr>
              <a:t> in </a:t>
            </a:r>
            <a:r>
              <a:rPr lang="tr-TR" sz="2000" dirty="0" err="1">
                <a:latin typeface="Calibri"/>
                <a:ea typeface="Calibri"/>
                <a:cs typeface="Calibri"/>
                <a:sym typeface="Calibri"/>
              </a:rPr>
              <a:t>addition</a:t>
            </a:r>
            <a:r>
              <a:rPr lang="tr-TR" sz="20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2000" dirty="0" err="1">
                <a:latin typeface="Calibri"/>
                <a:ea typeface="Calibri"/>
                <a:cs typeface="Calibri"/>
                <a:sym typeface="Calibri"/>
              </a:rPr>
              <a:t>to</a:t>
            </a:r>
            <a:r>
              <a:rPr lang="tr-TR" sz="2000" dirty="0">
                <a:latin typeface="Calibri"/>
                <a:ea typeface="Calibri"/>
                <a:cs typeface="Calibri"/>
                <a:sym typeface="Calibri"/>
              </a:rPr>
              <a:t> FRAX in </a:t>
            </a:r>
            <a:r>
              <a:rPr lang="tr-TR" sz="2000" dirty="0" err="1">
                <a:latin typeface="Calibri"/>
                <a:ea typeface="Calibri"/>
                <a:cs typeface="Calibri"/>
                <a:sym typeface="Calibri"/>
              </a:rPr>
              <a:t>osteopenic</a:t>
            </a:r>
            <a:r>
              <a:rPr lang="tr-TR" sz="20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2000" dirty="0" err="1">
                <a:latin typeface="Calibri"/>
                <a:ea typeface="Calibri"/>
                <a:cs typeface="Calibri"/>
                <a:sym typeface="Calibri"/>
              </a:rPr>
              <a:t>older</a:t>
            </a:r>
            <a:r>
              <a:rPr lang="tr-TR" sz="20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2000" dirty="0" err="1">
                <a:latin typeface="Calibri"/>
                <a:ea typeface="Calibri"/>
                <a:cs typeface="Calibri"/>
                <a:sym typeface="Calibri"/>
              </a:rPr>
              <a:t>adults</a:t>
            </a:r>
            <a:r>
              <a:rPr lang="tr-TR" sz="20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" sz="2000" dirty="0">
                <a:latin typeface="Calibri"/>
                <a:ea typeface="Calibri"/>
                <a:cs typeface="Calibri"/>
                <a:sym typeface="Calibri"/>
              </a:rPr>
              <a:t>(ongoing)</a:t>
            </a:r>
            <a:endParaRPr sz="2000" dirty="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17" dirty="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17" dirty="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endParaRPr sz="2867" dirty="0">
              <a:solidFill>
                <a:srgbClr val="1E3A8A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  <a:buSzPts val="935"/>
              <a:buNone/>
            </a:pPr>
            <a:endParaRPr sz="1829" dirty="0"/>
          </a:p>
        </p:txBody>
      </p:sp>
      <p:cxnSp>
        <p:nvCxnSpPr>
          <p:cNvPr id="158" name="Google Shape;158;p25"/>
          <p:cNvCxnSpPr/>
          <p:nvPr/>
        </p:nvCxnSpPr>
        <p:spPr>
          <a:xfrm rot="10800000" flipH="1">
            <a:off x="434875" y="1066200"/>
            <a:ext cx="8262600" cy="16500"/>
          </a:xfrm>
          <a:prstGeom prst="straightConnector1">
            <a:avLst/>
          </a:prstGeom>
          <a:noFill/>
          <a:ln w="19050" cap="flat" cmpd="sng">
            <a:solidFill>
              <a:srgbClr val="1E3A8A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6"/>
          <p:cNvSpPr txBox="1">
            <a:spLocks noGrp="1"/>
          </p:cNvSpPr>
          <p:nvPr>
            <p:ph type="body" idx="1"/>
          </p:nvPr>
        </p:nvSpPr>
        <p:spPr>
          <a:xfrm>
            <a:off x="311700" y="1069375"/>
            <a:ext cx="40716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Font typeface="Calibri"/>
              <a:buChar char="●"/>
            </a:pPr>
            <a:r>
              <a:rPr lang="tr" sz="2000">
                <a:latin typeface="Calibri"/>
                <a:ea typeface="Calibri"/>
                <a:cs typeface="Calibri"/>
                <a:sym typeface="Calibri"/>
              </a:rPr>
              <a:t>Derin Beyin Stimülasyonu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Font typeface="Calibri"/>
              <a:buChar char="●"/>
            </a:pPr>
            <a:r>
              <a:rPr lang="tr" sz="2000">
                <a:latin typeface="Calibri"/>
                <a:ea typeface="Calibri"/>
                <a:cs typeface="Calibri"/>
                <a:sym typeface="Calibri"/>
              </a:rPr>
              <a:t>Anti-Tau Monoklonal Antikor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Font typeface="Calibri"/>
              <a:buChar char="●"/>
            </a:pPr>
            <a:r>
              <a:rPr lang="tr" sz="2000">
                <a:latin typeface="Calibri"/>
                <a:ea typeface="Calibri"/>
                <a:cs typeface="Calibri"/>
                <a:sym typeface="Calibri"/>
              </a:rPr>
              <a:t>Lecanemab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Font typeface="Calibri"/>
              <a:buChar char="●"/>
            </a:pPr>
            <a:r>
              <a:rPr lang="tr" sz="2000">
                <a:latin typeface="Calibri"/>
                <a:ea typeface="Calibri"/>
                <a:cs typeface="Calibri"/>
                <a:sym typeface="Calibri"/>
              </a:rPr>
              <a:t>Donanemab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sz="2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4" name="Google Shape;164;p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" sz="3000">
                <a:solidFill>
                  <a:srgbClr val="1E3A8A"/>
                </a:solidFill>
                <a:latin typeface="Calibri"/>
                <a:ea typeface="Calibri"/>
                <a:cs typeface="Calibri"/>
                <a:sym typeface="Calibri"/>
              </a:rPr>
              <a:t>Klinikte Devam Eden Projeler</a:t>
            </a:r>
            <a:endParaRPr sz="3000">
              <a:solidFill>
                <a:srgbClr val="1E3A8A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65" name="Google Shape;165;p26" descr="Technology Assessment Unit of the McGill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01925" y="2878178"/>
            <a:ext cx="1898350" cy="213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26" descr="Monoklonal antikorlar nedir, Almanya'da uygulanacak Covid tedavisi umut  veriyor mu? - BBC News Türkçe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89574" y="839975"/>
            <a:ext cx="2841550" cy="1898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 descr="Puede un grupo de fármacos para el VIH prevenir el alzhéimer?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2497" y="2878175"/>
            <a:ext cx="3042846" cy="213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26" descr="metin, çözücü, plastik şişe, çözüm, çözelti, eriyik içeren bir resim&#10;&#10;Yapay zeka tarafından oluşturulmuş içerik yanlış olabilir.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089575" y="2878164"/>
            <a:ext cx="2841550" cy="21311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9" name="Google Shape;169;p26"/>
          <p:cNvCxnSpPr/>
          <p:nvPr/>
        </p:nvCxnSpPr>
        <p:spPr>
          <a:xfrm rot="10800000" flipH="1">
            <a:off x="2540400" y="721475"/>
            <a:ext cx="4063200" cy="19800"/>
          </a:xfrm>
          <a:prstGeom prst="straightConnector1">
            <a:avLst/>
          </a:prstGeom>
          <a:noFill/>
          <a:ln w="19050" cap="flat" cmpd="sng">
            <a:solidFill>
              <a:srgbClr val="1E3A8A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" sz="3000">
                <a:solidFill>
                  <a:srgbClr val="1E3A8A"/>
                </a:solidFill>
                <a:latin typeface="Calibri"/>
                <a:ea typeface="Calibri"/>
                <a:cs typeface="Calibri"/>
                <a:sym typeface="Calibri"/>
              </a:rPr>
              <a:t>Sosyal Destek Programları</a:t>
            </a:r>
            <a:endParaRPr sz="3000">
              <a:solidFill>
                <a:srgbClr val="1E3A8A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75" name="Google Shape;175;p27"/>
          <p:cNvCxnSpPr/>
          <p:nvPr/>
        </p:nvCxnSpPr>
        <p:spPr>
          <a:xfrm rot="10800000" flipH="1">
            <a:off x="2540400" y="721475"/>
            <a:ext cx="4063200" cy="19800"/>
          </a:xfrm>
          <a:prstGeom prst="straightConnector1">
            <a:avLst/>
          </a:prstGeom>
          <a:noFill/>
          <a:ln w="19050" cap="flat" cmpd="sng">
            <a:solidFill>
              <a:srgbClr val="1E3A8A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76" name="Google Shape;176;p2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56679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017"/>
              <a:buFont typeface="Calibri"/>
              <a:buChar char="●"/>
            </a:pPr>
            <a:r>
              <a:rPr lang="tr" sz="2017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McGill Dementia Education Program​</a:t>
            </a:r>
            <a:endParaRPr sz="2017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17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56679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017"/>
              <a:buFont typeface="Calibri"/>
              <a:buChar char="●"/>
            </a:pPr>
            <a:r>
              <a:rPr lang="tr" sz="2017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Alzheimer's Society Canada​</a:t>
            </a:r>
            <a:endParaRPr sz="2017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17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56679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017"/>
              <a:buFont typeface="Calibri"/>
              <a:buChar char="●"/>
            </a:pPr>
            <a:r>
              <a:rPr lang="tr" sz="2017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CLSC (The local community services centres)​</a:t>
            </a:r>
            <a:endParaRPr sz="2017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17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56679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017"/>
              <a:buFont typeface="Calibri"/>
              <a:buChar char="●"/>
            </a:pPr>
            <a:r>
              <a:rPr lang="tr" sz="2017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Residence and Nursing Home</a:t>
            </a:r>
            <a:endParaRPr sz="2017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17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17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endParaRPr sz="2867">
              <a:solidFill>
                <a:srgbClr val="1E3A8A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  <a:buSzPts val="935"/>
              <a:buNone/>
            </a:pPr>
            <a:endParaRPr sz="1829"/>
          </a:p>
        </p:txBody>
      </p:sp>
      <p:pic>
        <p:nvPicPr>
          <p:cNvPr id="177" name="Google Shape;177;p27" descr="Dementia, Your Companion Guide | Dementia Education Program - McGill  University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15875" y="292650"/>
            <a:ext cx="1916425" cy="26949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27" descr="metin, yazı tipi, el yazısı, hat sanatı, kaligrafi içeren bir resim&#10;&#10;Yapay zeka tarafından oluşturulmuş içerik yanlış olabilir.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53600" y="3147475"/>
            <a:ext cx="2599069" cy="184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27" descr="CLSC de Rosemont on Rachel street in Montreal. May 3, 2024. (Martin Daigle, CityNews)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0963" y="3170322"/>
            <a:ext cx="2599075" cy="17970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27" descr="Residence for senior Mercier Hochelaga-Maisonneuve , Montréal - Le Symbiose  - Accès Résidences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222325" y="3147475"/>
            <a:ext cx="2599050" cy="18360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28"/>
          <p:cNvSpPr txBox="1">
            <a:spLocks noGrp="1"/>
          </p:cNvSpPr>
          <p:nvPr>
            <p:ph type="title"/>
          </p:nvPr>
        </p:nvSpPr>
        <p:spPr>
          <a:xfrm>
            <a:off x="118625" y="4645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" sz="3000">
                <a:solidFill>
                  <a:srgbClr val="1E3A8A"/>
                </a:solidFill>
                <a:highlight>
                  <a:srgbClr val="F5F5F5"/>
                </a:highlight>
                <a:latin typeface="Calibri"/>
                <a:ea typeface="Calibri"/>
                <a:cs typeface="Calibri"/>
                <a:sym typeface="Calibri"/>
              </a:rPr>
              <a:t>Kanada'da Demans Araştırmalarında 10 Öncelik</a:t>
            </a:r>
            <a:r>
              <a:rPr lang="tr" sz="3000">
                <a:solidFill>
                  <a:srgbClr val="111827"/>
                </a:solidFill>
                <a:highlight>
                  <a:srgbClr val="F5F5F5"/>
                </a:highlight>
                <a:latin typeface="Calibri"/>
                <a:ea typeface="Calibri"/>
                <a:cs typeface="Calibri"/>
                <a:sym typeface="Calibri"/>
              </a:rPr>
              <a:t>​</a:t>
            </a:r>
            <a:endParaRPr sz="3000">
              <a:solidFill>
                <a:srgbClr val="11182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6" name="Google Shape;186;p28"/>
          <p:cNvSpPr txBox="1">
            <a:spLocks noGrp="1"/>
          </p:cNvSpPr>
          <p:nvPr>
            <p:ph type="body" idx="1"/>
          </p:nvPr>
        </p:nvSpPr>
        <p:spPr>
          <a:xfrm>
            <a:off x="311700" y="1369650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09600" lvl="0" indent="-33655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Calibri"/>
              <a:buChar char="●"/>
            </a:pPr>
            <a:r>
              <a:rPr lang="tr" sz="1700">
                <a:highlight>
                  <a:srgbClr val="F5F5F5"/>
                </a:highlight>
                <a:latin typeface="Calibri"/>
                <a:ea typeface="Calibri"/>
                <a:cs typeface="Calibri"/>
                <a:sym typeface="Calibri"/>
              </a:rPr>
              <a:t>Öncelik 1: Damgalanmayla mücadele​</a:t>
            </a:r>
            <a:endParaRPr sz="1700">
              <a:highlight>
                <a:srgbClr val="F5F5F5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609600" lvl="0" indent="-33655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Calibri"/>
              <a:buChar char="●"/>
            </a:pPr>
            <a:r>
              <a:rPr lang="tr" sz="1700">
                <a:highlight>
                  <a:srgbClr val="F5F5F5"/>
                </a:highlight>
                <a:latin typeface="Calibri"/>
                <a:ea typeface="Calibri"/>
                <a:cs typeface="Calibri"/>
                <a:sym typeface="Calibri"/>
              </a:rPr>
              <a:t>Öncelik 2: Duygusal refah​</a:t>
            </a:r>
            <a:endParaRPr sz="1600">
              <a:highlight>
                <a:srgbClr val="F5F5F5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609600" lvl="0" indent="-33655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Calibri"/>
              <a:buChar char="●"/>
            </a:pPr>
            <a:r>
              <a:rPr lang="tr" sz="1700">
                <a:highlight>
                  <a:srgbClr val="F5F5F5"/>
                </a:highlight>
                <a:latin typeface="Calibri"/>
                <a:ea typeface="Calibri"/>
                <a:cs typeface="Calibri"/>
                <a:sym typeface="Calibri"/>
              </a:rPr>
              <a:t>Öncelik 3: Erken tedavinin etkisi​</a:t>
            </a:r>
            <a:endParaRPr sz="1700">
              <a:highlight>
                <a:srgbClr val="F5F5F5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609600" lvl="0" indent="-33655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Calibri"/>
              <a:buChar char="●"/>
            </a:pPr>
            <a:r>
              <a:rPr lang="tr" sz="1700">
                <a:highlight>
                  <a:srgbClr val="F5F5F5"/>
                </a:highlight>
                <a:latin typeface="Calibri"/>
                <a:ea typeface="Calibri"/>
                <a:cs typeface="Calibri"/>
                <a:sym typeface="Calibri"/>
              </a:rPr>
              <a:t>Öncelik 4: Sağlık sistemi kapasitesi​</a:t>
            </a:r>
            <a:endParaRPr sz="1700">
              <a:highlight>
                <a:srgbClr val="F5F5F5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609600" lvl="0" indent="-33655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Calibri"/>
              <a:buChar char="●"/>
            </a:pPr>
            <a:r>
              <a:rPr lang="tr" sz="1700">
                <a:highlight>
                  <a:srgbClr val="F5F5F5"/>
                </a:highlight>
                <a:latin typeface="Calibri"/>
                <a:ea typeface="Calibri"/>
                <a:cs typeface="Calibri"/>
                <a:sym typeface="Calibri"/>
              </a:rPr>
              <a:t>Öncelik 5: Bakım veren desteği​</a:t>
            </a:r>
            <a:endParaRPr sz="1700">
              <a:highlight>
                <a:srgbClr val="F5F5F5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609600" lvl="0" indent="-33655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Calibri"/>
              <a:buChar char="●"/>
            </a:pPr>
            <a:r>
              <a:rPr lang="tr" sz="1700">
                <a:highlight>
                  <a:srgbClr val="F5F5F5"/>
                </a:highlight>
                <a:latin typeface="Calibri"/>
                <a:ea typeface="Calibri"/>
                <a:cs typeface="Calibri"/>
                <a:sym typeface="Calibri"/>
              </a:rPr>
              <a:t>Öncelik 6: Tanı sonrası bilgi ve hizmetlere erişim​</a:t>
            </a:r>
            <a:endParaRPr sz="1700">
              <a:highlight>
                <a:srgbClr val="F5F5F5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609600" lvl="0" indent="-33655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Calibri"/>
              <a:buChar char="●"/>
            </a:pPr>
            <a:r>
              <a:rPr lang="tr" sz="1700">
                <a:highlight>
                  <a:srgbClr val="F5F5F5"/>
                </a:highlight>
                <a:latin typeface="Calibri"/>
                <a:ea typeface="Calibri"/>
                <a:cs typeface="Calibri"/>
                <a:sym typeface="Calibri"/>
              </a:rPr>
              <a:t>Öncelik 7: Bakım sağlayıcılarının eğitimi​</a:t>
            </a:r>
            <a:endParaRPr sz="1700">
              <a:highlight>
                <a:srgbClr val="F5F5F5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609600" lvl="0" indent="-33655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Calibri"/>
              <a:buChar char="●"/>
            </a:pPr>
            <a:r>
              <a:rPr lang="tr" sz="1700">
                <a:highlight>
                  <a:srgbClr val="F5F5F5"/>
                </a:highlight>
                <a:latin typeface="Calibri"/>
                <a:ea typeface="Calibri"/>
                <a:cs typeface="Calibri"/>
                <a:sym typeface="Calibri"/>
              </a:rPr>
              <a:t>Öncelik 8: Demans dostu topluluklar​</a:t>
            </a:r>
            <a:endParaRPr sz="1700">
              <a:highlight>
                <a:srgbClr val="F5F5F5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609600" lvl="0" indent="-33655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Calibri"/>
              <a:buChar char="●"/>
            </a:pPr>
            <a:r>
              <a:rPr lang="tr" sz="1700">
                <a:highlight>
                  <a:srgbClr val="F5F5F5"/>
                </a:highlight>
                <a:latin typeface="Calibri"/>
                <a:ea typeface="Calibri"/>
                <a:cs typeface="Calibri"/>
                <a:sym typeface="Calibri"/>
              </a:rPr>
              <a:t>Öncelik 9: Bakım için en iyi uygulamaların hayata geçirilmesi​</a:t>
            </a:r>
            <a:endParaRPr sz="1700">
              <a:highlight>
                <a:srgbClr val="F5F5F5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609600" lvl="0" indent="-33655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Calibri"/>
              <a:buChar char="●"/>
            </a:pPr>
            <a:r>
              <a:rPr lang="tr" sz="1700">
                <a:highlight>
                  <a:srgbClr val="F5F5F5"/>
                </a:highlight>
                <a:latin typeface="Calibri"/>
                <a:ea typeface="Calibri"/>
                <a:cs typeface="Calibri"/>
                <a:sym typeface="Calibri"/>
              </a:rPr>
              <a:t>Öncelik 10: Semptomları yönetmek için ilaç dışı yaklaşımlar</a:t>
            </a:r>
            <a:endParaRPr sz="1700">
              <a:highlight>
                <a:srgbClr val="F5F5F5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  <a:buSzPts val="275"/>
              <a:buNone/>
            </a:pPr>
            <a:endParaRPr sz="250"/>
          </a:p>
        </p:txBody>
      </p:sp>
      <p:cxnSp>
        <p:nvCxnSpPr>
          <p:cNvPr id="187" name="Google Shape;187;p28"/>
          <p:cNvCxnSpPr/>
          <p:nvPr/>
        </p:nvCxnSpPr>
        <p:spPr>
          <a:xfrm>
            <a:off x="345700" y="1014750"/>
            <a:ext cx="7426500" cy="22500"/>
          </a:xfrm>
          <a:prstGeom prst="straightConnector1">
            <a:avLst/>
          </a:prstGeom>
          <a:noFill/>
          <a:ln w="19050" cap="flat" cmpd="sng">
            <a:solidFill>
              <a:srgbClr val="1E3A8A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88" name="Google Shape;188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0" y="1243925"/>
            <a:ext cx="4463401" cy="14097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2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" sz="3000">
                <a:solidFill>
                  <a:srgbClr val="1E3A8A"/>
                </a:solidFill>
                <a:latin typeface="Calibri"/>
                <a:ea typeface="Calibri"/>
                <a:cs typeface="Calibri"/>
                <a:sym typeface="Calibri"/>
              </a:rPr>
              <a:t>Öncelikler</a:t>
            </a:r>
            <a:endParaRPr sz="3000">
              <a:solidFill>
                <a:srgbClr val="1E3A8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4" name="Google Shape;194;p2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Font typeface="Calibri"/>
              <a:buChar char="●"/>
            </a:pPr>
            <a:r>
              <a:rPr lang="tr" sz="2000" dirty="0">
                <a:latin typeface="Calibri"/>
                <a:ea typeface="Calibri"/>
                <a:cs typeface="Calibri"/>
                <a:sym typeface="Calibri"/>
              </a:rPr>
              <a:t>Hasta ve bakımverenin yaşam kalitesi​</a:t>
            </a:r>
            <a:endParaRPr sz="2000" dirty="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Font typeface="Calibri"/>
              <a:buChar char="●"/>
            </a:pPr>
            <a:r>
              <a:rPr lang="tr" sz="2000" dirty="0">
                <a:latin typeface="Calibri"/>
                <a:ea typeface="Calibri"/>
                <a:cs typeface="Calibri"/>
                <a:sym typeface="Calibri"/>
              </a:rPr>
              <a:t>Güvenlik (driving-SAAQ)​</a:t>
            </a:r>
            <a:endParaRPr sz="2000" dirty="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Font typeface="Calibri"/>
              <a:buChar char="●"/>
            </a:pPr>
            <a:r>
              <a:rPr lang="tr" sz="2000" dirty="0">
                <a:latin typeface="Calibri"/>
                <a:ea typeface="Calibri"/>
                <a:cs typeface="Calibri"/>
                <a:sym typeface="Calibri"/>
              </a:rPr>
              <a:t>Sosyal destek​</a:t>
            </a:r>
            <a:endParaRPr sz="2000" dirty="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Font typeface="Calibri"/>
              <a:buChar char="●"/>
            </a:pPr>
            <a:r>
              <a:rPr lang="tr" sz="2000" dirty="0">
                <a:latin typeface="Calibri"/>
                <a:ea typeface="Calibri"/>
                <a:cs typeface="Calibri"/>
                <a:sym typeface="Calibri"/>
              </a:rPr>
              <a:t>Sağlıklı yaşlanma​</a:t>
            </a:r>
            <a:endParaRPr sz="200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5" name="Google Shape;195;p29" descr="File:Driving car 20170523.jpg - Wikimedia Commons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49999" y="2339025"/>
            <a:ext cx="3530573" cy="2649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29" descr="Happy senior lady practicing chi kung outdoors (Sağlayıcı: Getty Images)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61331" y="3085032"/>
            <a:ext cx="3064344" cy="196654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97" name="Google Shape;197;p29"/>
          <p:cNvCxnSpPr/>
          <p:nvPr/>
        </p:nvCxnSpPr>
        <p:spPr>
          <a:xfrm rot="10800000" flipH="1">
            <a:off x="3766800" y="1017725"/>
            <a:ext cx="1610400" cy="22500"/>
          </a:xfrm>
          <a:prstGeom prst="straightConnector1">
            <a:avLst/>
          </a:prstGeom>
          <a:noFill/>
          <a:ln w="19050" cap="flat" cmpd="sng">
            <a:solidFill>
              <a:srgbClr val="1E3A8A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3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tr" sz="3020">
                <a:solidFill>
                  <a:srgbClr val="1E3A8A"/>
                </a:solidFill>
                <a:latin typeface="Calibri"/>
                <a:ea typeface="Calibri"/>
                <a:cs typeface="Calibri"/>
                <a:sym typeface="Calibri"/>
              </a:rPr>
              <a:t>Geleceğe Dair Öngörüler ve Planlar</a:t>
            </a:r>
            <a:endParaRPr sz="3020">
              <a:solidFill>
                <a:srgbClr val="1E3A8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3" name="Google Shape;203;p3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80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libri"/>
              <a:buChar char="●"/>
            </a:pPr>
            <a:r>
              <a:rPr lang="tr" sz="1600">
                <a:latin typeface="Calibri"/>
                <a:ea typeface="Calibri"/>
                <a:cs typeface="Calibri"/>
                <a:sym typeface="Calibri"/>
              </a:rPr>
              <a:t>Ülkemizde demans hastalarının ve bakım verenlerin </a:t>
            </a:r>
            <a:r>
              <a:rPr lang="tr" sz="1600" b="1">
                <a:solidFill>
                  <a:srgbClr val="1E3A8A"/>
                </a:solidFill>
                <a:latin typeface="Calibri"/>
                <a:ea typeface="Calibri"/>
                <a:cs typeface="Calibri"/>
                <a:sym typeface="Calibri"/>
              </a:rPr>
              <a:t>yaşam kalitesini ve güvenliğini artırmak</a:t>
            </a:r>
            <a:r>
              <a:rPr lang="tr" sz="1600">
                <a:latin typeface="Calibri"/>
                <a:ea typeface="Calibri"/>
                <a:cs typeface="Calibri"/>
                <a:sym typeface="Calibri"/>
              </a:rPr>
              <a:t> ve onlara </a:t>
            </a:r>
            <a:r>
              <a:rPr lang="tr" sz="1600" b="1">
                <a:solidFill>
                  <a:srgbClr val="1E3A8A"/>
                </a:solidFill>
                <a:latin typeface="Calibri"/>
                <a:ea typeface="Calibri"/>
                <a:cs typeface="Calibri"/>
                <a:sym typeface="Calibri"/>
              </a:rPr>
              <a:t>sosyal destek</a:t>
            </a:r>
            <a:r>
              <a:rPr lang="tr" sz="1600">
                <a:latin typeface="Calibri"/>
                <a:ea typeface="Calibri"/>
                <a:cs typeface="Calibri"/>
                <a:sym typeface="Calibri"/>
              </a:rPr>
              <a:t> sunabilmek adına ilgili kurumlarla projeler yürütülmesi</a:t>
            </a:r>
            <a:endParaRPr sz="16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302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libri"/>
              <a:buChar char="●"/>
            </a:pPr>
            <a:r>
              <a:rPr lang="tr" sz="1600">
                <a:latin typeface="Calibri"/>
                <a:ea typeface="Calibri"/>
                <a:cs typeface="Calibri"/>
                <a:sym typeface="Calibri"/>
              </a:rPr>
              <a:t>İleri yaşlı bireylerin daha sosyal ve aktif olması için </a:t>
            </a:r>
            <a:r>
              <a:rPr lang="tr" sz="1600" b="1">
                <a:solidFill>
                  <a:srgbClr val="1E3A8A"/>
                </a:solidFill>
                <a:latin typeface="Calibri"/>
                <a:ea typeface="Calibri"/>
                <a:cs typeface="Calibri"/>
                <a:sym typeface="Calibri"/>
              </a:rPr>
              <a:t>bilinçlendirme programlarının</a:t>
            </a:r>
            <a:r>
              <a:rPr lang="tr" sz="1600">
                <a:latin typeface="Calibri"/>
                <a:ea typeface="Calibri"/>
                <a:cs typeface="Calibri"/>
                <a:sym typeface="Calibri"/>
              </a:rPr>
              <a:t> artırılması (özellikle basın yayın ve sosyal medya faaliyetleri)</a:t>
            </a:r>
            <a:endParaRPr sz="16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302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libri"/>
              <a:buChar char="●"/>
            </a:pPr>
            <a:r>
              <a:rPr lang="tr" sz="1600">
                <a:latin typeface="Calibri"/>
                <a:ea typeface="Calibri"/>
                <a:cs typeface="Calibri"/>
                <a:sym typeface="Calibri"/>
              </a:rPr>
              <a:t>Polikliniklerimizde hastaların daha detaylı değerlendirilip doğru tanı konulabilmesi için </a:t>
            </a:r>
            <a:r>
              <a:rPr lang="tr" sz="1600" b="1">
                <a:solidFill>
                  <a:srgbClr val="1E3A8A"/>
                </a:solidFill>
                <a:latin typeface="Calibri"/>
                <a:ea typeface="Calibri"/>
                <a:cs typeface="Calibri"/>
                <a:sym typeface="Calibri"/>
              </a:rPr>
              <a:t>hastalara ayrılan sürelerin uzatılması</a:t>
            </a:r>
            <a:r>
              <a:rPr lang="tr" sz="1600">
                <a:latin typeface="Calibri"/>
                <a:ea typeface="Calibri"/>
                <a:cs typeface="Calibri"/>
                <a:sym typeface="Calibri"/>
              </a:rPr>
              <a:t> ile ilgili yöneticilerle görüşülmesi</a:t>
            </a:r>
            <a:endParaRPr sz="16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302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libri"/>
              <a:buChar char="●"/>
            </a:pPr>
            <a:r>
              <a:rPr lang="tr" sz="1600">
                <a:latin typeface="Calibri"/>
                <a:ea typeface="Calibri"/>
                <a:cs typeface="Calibri"/>
                <a:sym typeface="Calibri"/>
              </a:rPr>
              <a:t>Geriatristlerin </a:t>
            </a:r>
            <a:r>
              <a:rPr lang="tr" sz="1600" b="1">
                <a:solidFill>
                  <a:srgbClr val="1E3A8A"/>
                </a:solidFill>
                <a:latin typeface="Calibri"/>
                <a:ea typeface="Calibri"/>
                <a:cs typeface="Calibri"/>
                <a:sym typeface="Calibri"/>
              </a:rPr>
              <a:t>güncel uluslararası ilaç çalışmalarına dahil olabilmesi</a:t>
            </a:r>
            <a:r>
              <a:rPr lang="tr" sz="1600">
                <a:latin typeface="Calibri"/>
                <a:ea typeface="Calibri"/>
                <a:cs typeface="Calibri"/>
                <a:sym typeface="Calibri"/>
              </a:rPr>
              <a:t> için gerekli imkanların ve bağlantıların sağlanması adına derneklerin ve sağlık bakanlığı ve ilgili birimlerin aksiyon alması</a:t>
            </a:r>
            <a:endParaRPr sz="16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302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libri"/>
              <a:buChar char="●"/>
            </a:pPr>
            <a:r>
              <a:rPr lang="tr" sz="1600" b="1">
                <a:solidFill>
                  <a:srgbClr val="1E3A8A"/>
                </a:solidFill>
                <a:latin typeface="Calibri"/>
                <a:ea typeface="Calibri"/>
                <a:cs typeface="Calibri"/>
                <a:sym typeface="Calibri"/>
              </a:rPr>
              <a:t>Yeni moleküller</a:t>
            </a:r>
            <a:r>
              <a:rPr lang="tr" sz="1600">
                <a:latin typeface="Calibri"/>
                <a:ea typeface="Calibri"/>
                <a:cs typeface="Calibri"/>
                <a:sym typeface="Calibri"/>
              </a:rPr>
              <a:t> bulma ve üzerinde çalışma yapılması amacıyla </a:t>
            </a:r>
            <a:r>
              <a:rPr lang="tr" sz="1600" b="1">
                <a:solidFill>
                  <a:srgbClr val="1E3A8A"/>
                </a:solidFill>
                <a:latin typeface="Calibri"/>
                <a:ea typeface="Calibri"/>
                <a:cs typeface="Calibri"/>
                <a:sym typeface="Calibri"/>
              </a:rPr>
              <a:t>temel bilimlerle</a:t>
            </a:r>
            <a:r>
              <a:rPr lang="tr" sz="1600" b="1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" sz="1600">
                <a:latin typeface="Calibri"/>
                <a:ea typeface="Calibri"/>
                <a:cs typeface="Calibri"/>
                <a:sym typeface="Calibri"/>
              </a:rPr>
              <a:t>koordineli çalışmalar planlanması</a:t>
            </a:r>
            <a:endParaRPr sz="1600"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04" name="Google Shape;204;p30"/>
          <p:cNvCxnSpPr/>
          <p:nvPr/>
        </p:nvCxnSpPr>
        <p:spPr>
          <a:xfrm>
            <a:off x="1455900" y="1078650"/>
            <a:ext cx="6232200" cy="12900"/>
          </a:xfrm>
          <a:prstGeom prst="straightConnector1">
            <a:avLst/>
          </a:prstGeom>
          <a:noFill/>
          <a:ln w="19050" cap="flat" cmpd="sng">
            <a:solidFill>
              <a:srgbClr val="1E3A8A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2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2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/>
                                        <p:tgtEl>
                                          <p:spTgt spid="2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/>
                                        <p:tgtEl>
                                          <p:spTgt spid="2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31"/>
          <p:cNvSpPr txBox="1">
            <a:spLocks noGrp="1"/>
          </p:cNvSpPr>
          <p:nvPr>
            <p:ph type="title"/>
          </p:nvPr>
        </p:nvSpPr>
        <p:spPr>
          <a:xfrm>
            <a:off x="311700" y="699225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">
                <a:solidFill>
                  <a:srgbClr val="1E3A8A"/>
                </a:solidFill>
              </a:rPr>
              <a:t>VAKALAR</a:t>
            </a:r>
            <a:endParaRPr>
              <a:solidFill>
                <a:srgbClr val="1E3A8A"/>
              </a:solidFill>
            </a:endParaRPr>
          </a:p>
        </p:txBody>
      </p:sp>
      <p:pic>
        <p:nvPicPr>
          <p:cNvPr id="210" name="Google Shape;210;p31" descr="Confident female doctor reviews patient medical information and pointing to medical forms. (Sağlayıcı: Getty Images)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87125" y="1963925"/>
            <a:ext cx="2769751" cy="18460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11" name="Google Shape;211;p31"/>
          <p:cNvCxnSpPr/>
          <p:nvPr/>
        </p:nvCxnSpPr>
        <p:spPr>
          <a:xfrm>
            <a:off x="3211550" y="1561175"/>
            <a:ext cx="2643000" cy="11100"/>
          </a:xfrm>
          <a:prstGeom prst="straightConnector1">
            <a:avLst/>
          </a:prstGeom>
          <a:noFill/>
          <a:ln w="19050" cap="flat" cmpd="sng">
            <a:solidFill>
              <a:srgbClr val="1E3A8A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3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" sz="3000">
                <a:solidFill>
                  <a:srgbClr val="1E3A8A"/>
                </a:solidFill>
                <a:highlight>
                  <a:srgbClr val="F5F5F5"/>
                </a:highlight>
                <a:latin typeface="Calibri"/>
                <a:ea typeface="Calibri"/>
                <a:cs typeface="Calibri"/>
                <a:sym typeface="Calibri"/>
              </a:rPr>
              <a:t>Vaka 1</a:t>
            </a:r>
            <a:endParaRPr sz="3000">
              <a:solidFill>
                <a:srgbClr val="1E3A8A"/>
              </a:solidFill>
              <a:highlight>
                <a:srgbClr val="F5F5F5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7" name="Google Shape;217;p3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609600" lvl="0" indent="-295275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50"/>
              <a:buFont typeface="Calibri"/>
              <a:buChar char="●"/>
            </a:pPr>
            <a:r>
              <a:rPr lang="tr" sz="2000">
                <a:highlight>
                  <a:srgbClr val="F5F5F5"/>
                </a:highlight>
                <a:latin typeface="Calibri"/>
                <a:ea typeface="Calibri"/>
                <a:cs typeface="Calibri"/>
                <a:sym typeface="Calibri"/>
              </a:rPr>
              <a:t>91 yaş kadın hasta​</a:t>
            </a:r>
            <a:endParaRPr sz="2000">
              <a:highlight>
                <a:srgbClr val="F5F5F5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609600" lvl="0" indent="-295275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50"/>
              <a:buFont typeface="Calibri"/>
              <a:buChar char="●"/>
            </a:pPr>
            <a:r>
              <a:rPr lang="tr" sz="2000">
                <a:highlight>
                  <a:srgbClr val="F5F5F5"/>
                </a:highlight>
                <a:latin typeface="Calibri"/>
                <a:ea typeface="Calibri"/>
                <a:cs typeface="Calibri"/>
                <a:sym typeface="Calibri"/>
              </a:rPr>
              <a:t>Apartman dairesinde yalnız yaşıyor​</a:t>
            </a:r>
            <a:endParaRPr sz="2000">
              <a:highlight>
                <a:srgbClr val="F5F5F5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609600" lvl="0" indent="-295275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50"/>
              <a:buFont typeface="Calibri"/>
              <a:buChar char="●"/>
            </a:pPr>
            <a:r>
              <a:rPr lang="tr" sz="2000">
                <a:highlight>
                  <a:srgbClr val="F5F5F5"/>
                </a:highlight>
                <a:latin typeface="Calibri"/>
                <a:ea typeface="Calibri"/>
                <a:cs typeface="Calibri"/>
                <a:sym typeface="Calibri"/>
              </a:rPr>
              <a:t>Lise mezunu​</a:t>
            </a:r>
            <a:endParaRPr sz="2000">
              <a:highlight>
                <a:srgbClr val="F5F5F5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609600" lvl="0" indent="-295275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50"/>
              <a:buFont typeface="Calibri"/>
              <a:buChar char="●"/>
            </a:pPr>
            <a:r>
              <a:rPr lang="tr" sz="2000">
                <a:highlight>
                  <a:srgbClr val="F5F5F5"/>
                </a:highlight>
                <a:latin typeface="Calibri"/>
                <a:ea typeface="Calibri"/>
                <a:cs typeface="Calibri"/>
                <a:sym typeface="Calibri"/>
              </a:rPr>
              <a:t>Bir fabrikanın finans departmanında çalışmış ve 50 yaşından beri çalışmıyor</a:t>
            </a:r>
            <a:endParaRPr sz="2000">
              <a:highlight>
                <a:srgbClr val="F5F5F5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cxnSp>
        <p:nvCxnSpPr>
          <p:cNvPr id="218" name="Google Shape;218;p32"/>
          <p:cNvCxnSpPr/>
          <p:nvPr/>
        </p:nvCxnSpPr>
        <p:spPr>
          <a:xfrm>
            <a:off x="345700" y="1014750"/>
            <a:ext cx="1683900" cy="0"/>
          </a:xfrm>
          <a:prstGeom prst="straightConnector1">
            <a:avLst/>
          </a:prstGeom>
          <a:noFill/>
          <a:ln w="19050" cap="flat" cmpd="sng">
            <a:solidFill>
              <a:srgbClr val="1E3A8A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5"/>
          <p:cNvSpPr txBox="1">
            <a:spLocks noGrp="1"/>
          </p:cNvSpPr>
          <p:nvPr>
            <p:ph type="title"/>
          </p:nvPr>
        </p:nvSpPr>
        <p:spPr>
          <a:xfrm>
            <a:off x="311700" y="699225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" sz="3000" dirty="0">
                <a:solidFill>
                  <a:srgbClr val="1E3A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Cognitive Geriatrics Clinical Fellowship Program </a:t>
            </a:r>
            <a:br>
              <a:rPr lang="tr" sz="3000" dirty="0">
                <a:solidFill>
                  <a:srgbClr val="1E3A8A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tr" sz="3000" dirty="0">
                <a:solidFill>
                  <a:srgbClr val="1E3A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McGill University </a:t>
            </a:r>
            <a:endParaRPr sz="3000" dirty="0">
              <a:solidFill>
                <a:srgbClr val="1E3A8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1" name="Google Shape;7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9575" y="2015100"/>
            <a:ext cx="4022417" cy="227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21925" y="2015100"/>
            <a:ext cx="4362426" cy="22793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3" name="Google Shape;73;p15"/>
          <p:cNvCxnSpPr/>
          <p:nvPr/>
        </p:nvCxnSpPr>
        <p:spPr>
          <a:xfrm rot="10800000" flipH="1">
            <a:off x="1254900" y="1679175"/>
            <a:ext cx="6634200" cy="29700"/>
          </a:xfrm>
          <a:prstGeom prst="straightConnector1">
            <a:avLst/>
          </a:prstGeom>
          <a:noFill/>
          <a:ln w="19050" cap="flat" cmpd="sng">
            <a:solidFill>
              <a:srgbClr val="1E3A8A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33"/>
          <p:cNvSpPr txBox="1">
            <a:spLocks noGrp="1"/>
          </p:cNvSpPr>
          <p:nvPr>
            <p:ph type="body" idx="1"/>
          </p:nvPr>
        </p:nvSpPr>
        <p:spPr>
          <a:xfrm>
            <a:off x="311700" y="315825"/>
            <a:ext cx="8520600" cy="457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r" sz="3000" dirty="0">
                <a:solidFill>
                  <a:srgbClr val="1E3A8A"/>
                </a:solidFill>
                <a:highlight>
                  <a:srgbClr val="F5F5F5"/>
                </a:highlight>
                <a:latin typeface="Calibri"/>
                <a:ea typeface="Calibri"/>
                <a:cs typeface="Calibri"/>
                <a:sym typeface="Calibri"/>
              </a:rPr>
              <a:t>Şikayet </a:t>
            </a:r>
            <a:r>
              <a:rPr lang="tr" sz="3000" dirty="0">
                <a:solidFill>
                  <a:srgbClr val="1E3A8A"/>
                </a:solidFill>
                <a:highlight>
                  <a:srgbClr val="F5F5F5"/>
                </a:highlight>
              </a:rPr>
              <a:t>                                                            </a:t>
            </a:r>
            <a:endParaRPr sz="3000" dirty="0">
              <a:solidFill>
                <a:srgbClr val="1E3A8A"/>
              </a:solidFill>
              <a:highlight>
                <a:srgbClr val="F5F5F5"/>
              </a:highlight>
            </a:endParaRPr>
          </a:p>
          <a:p>
            <a:pPr marL="6350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Calibri"/>
              <a:buChar char="●"/>
            </a:pPr>
            <a:r>
              <a:rPr lang="tr" sz="2000" dirty="0">
                <a:highlight>
                  <a:srgbClr val="F5F5F5"/>
                </a:highlight>
                <a:latin typeface="Calibri"/>
                <a:ea typeface="Calibri"/>
                <a:cs typeface="Calibri"/>
                <a:sym typeface="Calibri"/>
              </a:rPr>
              <a:t>Unutkanlık, konuşmada yavaşlama, kollarda ve bacaklarda güçsüzlük​</a:t>
            </a:r>
            <a:endParaRPr sz="2000" dirty="0">
              <a:highlight>
                <a:srgbClr val="F5F5F5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r" sz="3000" dirty="0">
                <a:solidFill>
                  <a:srgbClr val="1E3A8A"/>
                </a:solidFill>
                <a:highlight>
                  <a:srgbClr val="F5F5F5"/>
                </a:highlight>
                <a:latin typeface="Calibri"/>
                <a:ea typeface="Calibri"/>
                <a:cs typeface="Calibri"/>
                <a:sym typeface="Calibri"/>
              </a:rPr>
              <a:t>Hikaye</a:t>
            </a:r>
            <a:endParaRPr sz="3000" dirty="0">
              <a:solidFill>
                <a:srgbClr val="1E3A8A"/>
              </a:solidFill>
              <a:highlight>
                <a:srgbClr val="F5F5F5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6350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Calibri"/>
              <a:buChar char="●"/>
            </a:pPr>
            <a:r>
              <a:rPr lang="tr" sz="2000" dirty="0">
                <a:highlight>
                  <a:srgbClr val="F5F5F5"/>
                </a:highlight>
                <a:latin typeface="Calibri"/>
                <a:ea typeface="Calibri"/>
                <a:cs typeface="Calibri"/>
                <a:sym typeface="Calibri"/>
              </a:rPr>
              <a:t>5 aydır unutkanlık ve finansal konularda anksiyete şikayeti mevcut</a:t>
            </a:r>
            <a:endParaRPr sz="2000" dirty="0">
              <a:highlight>
                <a:srgbClr val="F5F5F5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6350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Calibri"/>
              <a:buChar char="●"/>
            </a:pPr>
            <a:r>
              <a:rPr lang="tr" sz="2000" dirty="0">
                <a:highlight>
                  <a:srgbClr val="F5F5F5"/>
                </a:highlight>
                <a:latin typeface="Calibri"/>
                <a:ea typeface="Calibri"/>
                <a:cs typeface="Calibri"/>
                <a:sym typeface="Calibri"/>
              </a:rPr>
              <a:t>Clonazepam 0.5 mg başlanmış</a:t>
            </a:r>
            <a:endParaRPr sz="2000" dirty="0">
              <a:highlight>
                <a:srgbClr val="F5F5F5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6350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Calibri"/>
              <a:buChar char="●"/>
            </a:pPr>
            <a:r>
              <a:rPr lang="tr" sz="2000" dirty="0">
                <a:highlight>
                  <a:srgbClr val="F5F5F5"/>
                </a:highlight>
                <a:latin typeface="Calibri"/>
                <a:ea typeface="Calibri"/>
                <a:cs typeface="Calibri"/>
                <a:sym typeface="Calibri"/>
              </a:rPr>
              <a:t>1 ay sonra ani başlangıçlı konuşmada yavaşlama kollarda ve bacaklarda güçsüzlük şikayeti meydana gelmiş</a:t>
            </a:r>
            <a:endParaRPr sz="2000" dirty="0">
              <a:highlight>
                <a:srgbClr val="F5F5F5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 dirty="0"/>
          </a:p>
        </p:txBody>
      </p:sp>
      <p:pic>
        <p:nvPicPr>
          <p:cNvPr id="224" name="Google Shape;224;p33" descr="Speech bubbles thin line icon. Communication and chat message popup symbol, outline style pictogram on white background. Business talk sign for mobile concept and web design. Vector graphics. (Sağlayıcı: Getty Images)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17900" y="205750"/>
            <a:ext cx="914401" cy="9144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26" name="Google Shape;226;p33"/>
          <p:cNvCxnSpPr/>
          <p:nvPr/>
        </p:nvCxnSpPr>
        <p:spPr>
          <a:xfrm>
            <a:off x="377199" y="2174045"/>
            <a:ext cx="1164600" cy="0"/>
          </a:xfrm>
          <a:prstGeom prst="straightConnector1">
            <a:avLst/>
          </a:prstGeom>
          <a:noFill/>
          <a:ln w="19050" cap="flat" cmpd="sng">
            <a:solidFill>
              <a:srgbClr val="1E3A8A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" name="Google Shape;226;p33">
            <a:extLst>
              <a:ext uri="{FF2B5EF4-FFF2-40B4-BE49-F238E27FC236}">
                <a16:creationId xmlns:a16="http://schemas.microsoft.com/office/drawing/2014/main" id="{83D389AC-DAB3-83B2-21DE-BC5505CA4CF6}"/>
              </a:ext>
            </a:extLst>
          </p:cNvPr>
          <p:cNvCxnSpPr/>
          <p:nvPr/>
        </p:nvCxnSpPr>
        <p:spPr>
          <a:xfrm>
            <a:off x="377199" y="1087957"/>
            <a:ext cx="1164600" cy="0"/>
          </a:xfrm>
          <a:prstGeom prst="straightConnector1">
            <a:avLst/>
          </a:prstGeom>
          <a:noFill/>
          <a:ln w="19050" cap="flat" cmpd="sng">
            <a:solidFill>
              <a:srgbClr val="1E3A8A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3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" sz="3000">
                <a:solidFill>
                  <a:srgbClr val="1E3A8A"/>
                </a:solidFill>
                <a:latin typeface="Calibri"/>
                <a:ea typeface="Calibri"/>
                <a:cs typeface="Calibri"/>
                <a:sym typeface="Calibri"/>
              </a:rPr>
              <a:t>Hikaye</a:t>
            </a:r>
            <a:endParaRPr sz="3000">
              <a:solidFill>
                <a:srgbClr val="1E3A8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2" name="Google Shape;232;p3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350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Calibri"/>
              <a:buChar char="●"/>
            </a:pPr>
            <a:r>
              <a:rPr lang="tr" sz="2000">
                <a:highlight>
                  <a:srgbClr val="F5F5F5"/>
                </a:highlight>
                <a:latin typeface="Calibri"/>
                <a:ea typeface="Calibri"/>
                <a:cs typeface="Calibri"/>
                <a:sym typeface="Calibri"/>
              </a:rPr>
              <a:t>Clonazepam                  Escitalopram​</a:t>
            </a:r>
            <a:endParaRPr sz="2000">
              <a:highlight>
                <a:srgbClr val="F5F5F5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6350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Calibri"/>
              <a:buChar char="●"/>
            </a:pPr>
            <a:r>
              <a:rPr lang="tr" sz="2000">
                <a:highlight>
                  <a:srgbClr val="F5F5F5"/>
                </a:highlight>
                <a:latin typeface="Calibri"/>
                <a:ea typeface="Calibri"/>
                <a:cs typeface="Calibri"/>
                <a:sym typeface="Calibri"/>
              </a:rPr>
              <a:t>Anksiyetesi daha iyi ancak konuşmada yavaşlama ve güçsüzlük şikayetinde artış olmuş​</a:t>
            </a:r>
            <a:endParaRPr sz="2000">
              <a:highlight>
                <a:srgbClr val="F5F5F5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6350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Calibri"/>
              <a:buChar char="●"/>
            </a:pPr>
            <a:r>
              <a:rPr lang="tr" sz="2000">
                <a:highlight>
                  <a:srgbClr val="F5F5F5"/>
                </a:highlight>
                <a:latin typeface="Calibri"/>
                <a:ea typeface="Calibri"/>
                <a:cs typeface="Calibri"/>
                <a:sym typeface="Calibri"/>
              </a:rPr>
              <a:t>1 ay önce acile başvurmuş​</a:t>
            </a:r>
            <a:endParaRPr sz="2000">
              <a:highlight>
                <a:srgbClr val="F5F5F5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6350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Calibri"/>
              <a:buChar char="●"/>
            </a:pPr>
            <a:r>
              <a:rPr lang="tr" sz="2000">
                <a:highlight>
                  <a:srgbClr val="F5F5F5"/>
                </a:highlight>
                <a:latin typeface="Calibri"/>
                <a:ea typeface="Calibri"/>
                <a:cs typeface="Calibri"/>
                <a:sym typeface="Calibri"/>
              </a:rPr>
              <a:t>Nöroloji ile konsulte edilmiş ve mikrovasküler iskemik değişikliklerden kaynaklandığı düşünülmüş</a:t>
            </a:r>
            <a:endParaRPr sz="2000">
              <a:highlight>
                <a:srgbClr val="F5F5F5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6350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Calibri"/>
              <a:buChar char="●"/>
            </a:pPr>
            <a:r>
              <a:rPr lang="tr" sz="2000">
                <a:highlight>
                  <a:srgbClr val="F5F5F5"/>
                </a:highlight>
                <a:latin typeface="Calibri"/>
                <a:ea typeface="Calibri"/>
                <a:cs typeface="Calibri"/>
                <a:sym typeface="Calibri"/>
              </a:rPr>
              <a:t>Unutkanlık şikayeti ve fonksiyonel durumun optimizasyonu için hasta geriatriye yönlendirilmiş</a:t>
            </a:r>
            <a:endParaRPr sz="2000">
              <a:highlight>
                <a:srgbClr val="F5F5F5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sp>
        <p:nvSpPr>
          <p:cNvPr id="233" name="Google Shape;233;p34"/>
          <p:cNvSpPr/>
          <p:nvPr/>
        </p:nvSpPr>
        <p:spPr>
          <a:xfrm>
            <a:off x="2378896" y="1334870"/>
            <a:ext cx="846000" cy="3291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34" name="Google Shape;234;p34" descr="Doctor examines a patient with a stethoscope. (Sağlayıcı: Getty Images)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95519" y="252223"/>
            <a:ext cx="1436780" cy="9583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35" name="Google Shape;235;p34"/>
          <p:cNvCxnSpPr/>
          <p:nvPr/>
        </p:nvCxnSpPr>
        <p:spPr>
          <a:xfrm rot="10800000" flipH="1">
            <a:off x="345700" y="1005750"/>
            <a:ext cx="1174500" cy="9000"/>
          </a:xfrm>
          <a:prstGeom prst="straightConnector1">
            <a:avLst/>
          </a:prstGeom>
          <a:noFill/>
          <a:ln w="19050" cap="flat" cmpd="sng">
            <a:solidFill>
              <a:srgbClr val="1E3A8A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3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" sz="3000">
                <a:solidFill>
                  <a:srgbClr val="1E3A8A"/>
                </a:solidFill>
                <a:latin typeface="Calibri"/>
                <a:ea typeface="Calibri"/>
                <a:cs typeface="Calibri"/>
                <a:sym typeface="Calibri"/>
              </a:rPr>
              <a:t>Özgeçmiş</a:t>
            </a:r>
            <a:endParaRPr sz="3000">
              <a:solidFill>
                <a:srgbClr val="1E3A8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1" name="Google Shape;241;p3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6350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Calibri"/>
              <a:buChar char="●"/>
            </a:pPr>
            <a:r>
              <a:rPr lang="tr" sz="2000">
                <a:highlight>
                  <a:srgbClr val="F5F5F5"/>
                </a:highlight>
                <a:latin typeface="Calibri"/>
                <a:ea typeface="Calibri"/>
                <a:cs typeface="Calibri"/>
                <a:sym typeface="Calibri"/>
              </a:rPr>
              <a:t>Hipertansiyon</a:t>
            </a:r>
            <a:endParaRPr sz="2000">
              <a:highlight>
                <a:srgbClr val="F5F5F5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6350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Calibri"/>
              <a:buChar char="●"/>
            </a:pPr>
            <a:r>
              <a:rPr lang="tr" sz="2000">
                <a:highlight>
                  <a:srgbClr val="F5F5F5"/>
                </a:highlight>
                <a:latin typeface="Calibri"/>
                <a:ea typeface="Calibri"/>
                <a:cs typeface="Calibri"/>
                <a:sym typeface="Calibri"/>
              </a:rPr>
              <a:t>Dislipidemi</a:t>
            </a:r>
            <a:endParaRPr sz="2000">
              <a:highlight>
                <a:srgbClr val="F5F5F5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6350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Calibri"/>
              <a:buChar char="●"/>
            </a:pPr>
            <a:r>
              <a:rPr lang="tr" sz="2000">
                <a:highlight>
                  <a:srgbClr val="F5F5F5"/>
                </a:highlight>
                <a:latin typeface="Calibri"/>
                <a:ea typeface="Calibri"/>
                <a:cs typeface="Calibri"/>
                <a:sym typeface="Calibri"/>
              </a:rPr>
              <a:t>Anksiyete ve Panik Atak</a:t>
            </a:r>
            <a:endParaRPr sz="2000">
              <a:highlight>
                <a:srgbClr val="F5F5F5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6350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Calibri"/>
              <a:buChar char="●"/>
            </a:pPr>
            <a:r>
              <a:rPr lang="tr" sz="2000">
                <a:highlight>
                  <a:srgbClr val="F5F5F5"/>
                </a:highlight>
                <a:latin typeface="Calibri"/>
                <a:ea typeface="Calibri"/>
                <a:cs typeface="Calibri"/>
                <a:sym typeface="Calibri"/>
              </a:rPr>
              <a:t>Sol Karpal Tünel Operasyonu </a:t>
            </a:r>
            <a:endParaRPr sz="2200">
              <a:highlight>
                <a:srgbClr val="F5F5F5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6350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Calibri"/>
              <a:buChar char="●"/>
            </a:pPr>
            <a:r>
              <a:rPr lang="tr" sz="2000">
                <a:highlight>
                  <a:srgbClr val="F5F5F5"/>
                </a:highlight>
                <a:latin typeface="Calibri"/>
                <a:ea typeface="Calibri"/>
                <a:cs typeface="Calibri"/>
                <a:sym typeface="Calibri"/>
              </a:rPr>
              <a:t>Sağ Omuz Kapsülit</a:t>
            </a:r>
            <a:endParaRPr sz="2000">
              <a:highlight>
                <a:srgbClr val="F5F5F5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6350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Calibri"/>
              <a:buChar char="●"/>
            </a:pPr>
            <a:r>
              <a:rPr lang="tr" sz="2000">
                <a:highlight>
                  <a:srgbClr val="F5F5F5"/>
                </a:highlight>
                <a:latin typeface="Calibri"/>
                <a:ea typeface="Calibri"/>
                <a:cs typeface="Calibri"/>
                <a:sym typeface="Calibri"/>
              </a:rPr>
              <a:t>Katarakt Ameliyatı</a:t>
            </a:r>
            <a:endParaRPr/>
          </a:p>
        </p:txBody>
      </p:sp>
      <p:pic>
        <p:nvPicPr>
          <p:cNvPr id="242" name="Google Shape;242;p35" descr="clipboard  sheet  document (Sağlayıcı: Getty Images)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31575" y="776500"/>
            <a:ext cx="2978028" cy="36852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43" name="Google Shape;243;p35"/>
          <p:cNvCxnSpPr/>
          <p:nvPr/>
        </p:nvCxnSpPr>
        <p:spPr>
          <a:xfrm>
            <a:off x="345700" y="1014750"/>
            <a:ext cx="1683900" cy="0"/>
          </a:xfrm>
          <a:prstGeom prst="straightConnector1">
            <a:avLst/>
          </a:prstGeom>
          <a:noFill/>
          <a:ln w="19050" cap="flat" cmpd="sng">
            <a:solidFill>
              <a:srgbClr val="1E3A8A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3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tr" sz="3020">
                <a:solidFill>
                  <a:srgbClr val="1E3A8A"/>
                </a:solidFill>
                <a:latin typeface="Calibri"/>
                <a:ea typeface="Calibri"/>
                <a:cs typeface="Calibri"/>
                <a:sym typeface="Calibri"/>
              </a:rPr>
              <a:t>Kullandığı İlaçlar</a:t>
            </a:r>
            <a:endParaRPr sz="3020">
              <a:solidFill>
                <a:srgbClr val="1E3A8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9" name="Google Shape;249;p3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6350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Calibri"/>
              <a:buChar char="●"/>
            </a:pPr>
            <a:r>
              <a:rPr lang="tr" sz="2000">
                <a:highlight>
                  <a:srgbClr val="F5F5F5"/>
                </a:highlight>
                <a:latin typeface="Calibri"/>
                <a:ea typeface="Calibri"/>
                <a:cs typeface="Calibri"/>
                <a:sym typeface="Calibri"/>
              </a:rPr>
              <a:t>Telmisartan 80 mg​</a:t>
            </a:r>
            <a:endParaRPr sz="2000">
              <a:highlight>
                <a:srgbClr val="F5F5F5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6350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Calibri"/>
              <a:buChar char="●"/>
            </a:pPr>
            <a:r>
              <a:rPr lang="tr" sz="2000">
                <a:highlight>
                  <a:srgbClr val="F5F5F5"/>
                </a:highlight>
                <a:latin typeface="Calibri"/>
                <a:ea typeface="Calibri"/>
                <a:cs typeface="Calibri"/>
                <a:sym typeface="Calibri"/>
              </a:rPr>
              <a:t>Amlodipine 5 mg​</a:t>
            </a:r>
            <a:endParaRPr sz="2000">
              <a:highlight>
                <a:srgbClr val="F5F5F5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6350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Calibri"/>
              <a:buChar char="●"/>
            </a:pPr>
            <a:r>
              <a:rPr lang="tr" sz="2000">
                <a:highlight>
                  <a:srgbClr val="F5F5F5"/>
                </a:highlight>
                <a:latin typeface="Calibri"/>
                <a:ea typeface="Calibri"/>
                <a:cs typeface="Calibri"/>
                <a:sym typeface="Calibri"/>
              </a:rPr>
              <a:t>Escitalopram 5 mg​</a:t>
            </a:r>
            <a:endParaRPr sz="2000">
              <a:highlight>
                <a:srgbClr val="F5F5F5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6350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Calibri"/>
              <a:buChar char="●"/>
            </a:pPr>
            <a:r>
              <a:rPr lang="tr" sz="2000">
                <a:highlight>
                  <a:srgbClr val="F5F5F5"/>
                </a:highlight>
                <a:latin typeface="Calibri"/>
                <a:ea typeface="Calibri"/>
                <a:cs typeface="Calibri"/>
                <a:sym typeface="Calibri"/>
              </a:rPr>
              <a:t>Atorvastatin 20 mg​</a:t>
            </a:r>
            <a:endParaRPr sz="2000">
              <a:highlight>
                <a:srgbClr val="F5F5F5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6350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Calibri"/>
              <a:buChar char="●"/>
            </a:pPr>
            <a:r>
              <a:rPr lang="tr" sz="2000">
                <a:highlight>
                  <a:srgbClr val="F5F5F5"/>
                </a:highlight>
                <a:latin typeface="Calibri"/>
                <a:ea typeface="Calibri"/>
                <a:cs typeface="Calibri"/>
                <a:sym typeface="Calibri"/>
              </a:rPr>
              <a:t>Vitamin B12​</a:t>
            </a:r>
            <a:endParaRPr sz="2000">
              <a:highlight>
                <a:srgbClr val="F5F5F5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6350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Calibri"/>
              <a:buChar char="●"/>
            </a:pPr>
            <a:r>
              <a:rPr lang="tr" sz="2000">
                <a:highlight>
                  <a:srgbClr val="F5F5F5"/>
                </a:highlight>
                <a:latin typeface="Calibri"/>
                <a:ea typeface="Calibri"/>
                <a:cs typeface="Calibri"/>
                <a:sym typeface="Calibri"/>
              </a:rPr>
              <a:t>Vitamin D​</a:t>
            </a:r>
            <a:endParaRPr sz="2000">
              <a:highlight>
                <a:srgbClr val="F5F5F5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6350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Calibri"/>
              <a:buChar char="●"/>
            </a:pPr>
            <a:r>
              <a:rPr lang="tr" sz="2000">
                <a:highlight>
                  <a:srgbClr val="F5F5F5"/>
                </a:highlight>
                <a:latin typeface="Calibri"/>
                <a:ea typeface="Calibri"/>
                <a:cs typeface="Calibri"/>
                <a:sym typeface="Calibri"/>
              </a:rPr>
              <a:t>Vitamin C</a:t>
            </a:r>
            <a:endParaRPr sz="2000">
              <a:highlight>
                <a:srgbClr val="F5F5F5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250" name="Google Shape;250;p36" descr="Prescription bottle with pills (Sağlayıcı: Getty Images)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50750" y="1261063"/>
            <a:ext cx="3781550" cy="319922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51" name="Google Shape;251;p36"/>
          <p:cNvCxnSpPr/>
          <p:nvPr/>
        </p:nvCxnSpPr>
        <p:spPr>
          <a:xfrm rot="10800000" flipH="1">
            <a:off x="311700" y="1051625"/>
            <a:ext cx="2785800" cy="18900"/>
          </a:xfrm>
          <a:prstGeom prst="straightConnector1">
            <a:avLst/>
          </a:prstGeom>
          <a:noFill/>
          <a:ln w="19050" cap="flat" cmpd="sng">
            <a:solidFill>
              <a:srgbClr val="1E3A8A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3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tr" sz="3020">
                <a:solidFill>
                  <a:srgbClr val="1E3A8A"/>
                </a:solidFill>
                <a:latin typeface="Calibri"/>
                <a:ea typeface="Calibri"/>
                <a:cs typeface="Calibri"/>
                <a:sym typeface="Calibri"/>
              </a:rPr>
              <a:t>Alışkanlıklar ve Soygeçmiş</a:t>
            </a:r>
            <a:endParaRPr sz="3020">
              <a:solidFill>
                <a:srgbClr val="1E3A8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7" name="Google Shape;257;p3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Font typeface="Calibri"/>
              <a:buChar char="●"/>
            </a:pPr>
            <a:r>
              <a:rPr lang="tr" sz="2000" dirty="0">
                <a:latin typeface="Calibri"/>
                <a:ea typeface="Calibri"/>
                <a:cs typeface="Calibri"/>
                <a:sym typeface="Calibri"/>
              </a:rPr>
              <a:t>Sigara 40 yıl önce bırakmış</a:t>
            </a:r>
            <a:endParaRPr sz="2000" dirty="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Font typeface="Calibri"/>
              <a:buChar char="●"/>
            </a:pPr>
            <a:r>
              <a:rPr lang="tr" sz="2000" dirty="0">
                <a:latin typeface="Calibri"/>
                <a:ea typeface="Calibri"/>
                <a:cs typeface="Calibri"/>
                <a:sym typeface="Calibri"/>
              </a:rPr>
              <a:t>Alkol kullanmıyor</a:t>
            </a:r>
            <a:endParaRPr sz="2000" dirty="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Font typeface="Calibri"/>
              <a:buChar char="●"/>
            </a:pPr>
            <a:r>
              <a:rPr lang="tr" sz="2000" dirty="0">
                <a:latin typeface="Calibri"/>
                <a:ea typeface="Calibri"/>
                <a:cs typeface="Calibri"/>
                <a:sym typeface="Calibri"/>
              </a:rPr>
              <a:t>Ailede demans ve/veya nörolojik hastalık öyküsü yok</a:t>
            </a:r>
            <a:endParaRPr sz="200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8" name="Google Shape;258;p37" descr="No smoking (Sağlayıcı: Getty Images)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33825" y="1152475"/>
            <a:ext cx="2581351" cy="296052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59" name="Google Shape;259;p37"/>
          <p:cNvCxnSpPr>
            <a:endCxn id="256" idx="2"/>
          </p:cNvCxnSpPr>
          <p:nvPr/>
        </p:nvCxnSpPr>
        <p:spPr>
          <a:xfrm>
            <a:off x="345600" y="1014725"/>
            <a:ext cx="4226400" cy="3000"/>
          </a:xfrm>
          <a:prstGeom prst="straightConnector1">
            <a:avLst/>
          </a:prstGeom>
          <a:noFill/>
          <a:ln w="19050" cap="flat" cmpd="sng">
            <a:solidFill>
              <a:srgbClr val="1E3A8A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3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" sz="3000">
                <a:solidFill>
                  <a:srgbClr val="1E3A8A"/>
                </a:solidFill>
                <a:highlight>
                  <a:srgbClr val="F5F5F5"/>
                </a:highlight>
                <a:latin typeface="Calibri"/>
                <a:ea typeface="Calibri"/>
                <a:cs typeface="Calibri"/>
                <a:sym typeface="Calibri"/>
              </a:rPr>
              <a:t>Kognitif Muayene</a:t>
            </a:r>
            <a:r>
              <a:rPr lang="tr" sz="3000">
                <a:solidFill>
                  <a:srgbClr val="1E3A8A"/>
                </a:solidFill>
                <a:highlight>
                  <a:srgbClr val="F5F5F5"/>
                </a:highlight>
              </a:rPr>
              <a:t> </a:t>
            </a:r>
            <a:endParaRPr sz="3000">
              <a:solidFill>
                <a:srgbClr val="1E3A8A"/>
              </a:solidFill>
            </a:endParaRPr>
          </a:p>
        </p:txBody>
      </p:sp>
      <p:sp>
        <p:nvSpPr>
          <p:cNvPr id="265" name="Google Shape;265;p3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  <a:highlight>
                <a:srgbClr val="F5F5F5"/>
              </a:highlight>
            </a:endParaRPr>
          </a:p>
          <a:p>
            <a:pPr marL="6350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Calibri"/>
              <a:buChar char="●"/>
            </a:pPr>
            <a:r>
              <a:rPr lang="tr" sz="2000">
                <a:highlight>
                  <a:srgbClr val="F5F5F5"/>
                </a:highlight>
                <a:latin typeface="Calibri"/>
                <a:ea typeface="Calibri"/>
                <a:cs typeface="Calibri"/>
                <a:sym typeface="Calibri"/>
              </a:rPr>
              <a:t>Bazı konuşmaları unutma, eşyaların yerini bulamama</a:t>
            </a:r>
            <a:endParaRPr sz="2000">
              <a:highlight>
                <a:srgbClr val="F5F5F5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6350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Calibri"/>
              <a:buChar char="●"/>
            </a:pPr>
            <a:r>
              <a:rPr lang="tr" sz="2000">
                <a:highlight>
                  <a:srgbClr val="F5F5F5"/>
                </a:highlight>
                <a:latin typeface="Calibri"/>
                <a:ea typeface="Calibri"/>
                <a:cs typeface="Calibri"/>
                <a:sym typeface="Calibri"/>
              </a:rPr>
              <a:t>Kelime bulma güçlüğü yok​</a:t>
            </a:r>
            <a:endParaRPr sz="2000">
              <a:highlight>
                <a:srgbClr val="F5F5F5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6350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Calibri"/>
              <a:buChar char="●"/>
            </a:pPr>
            <a:r>
              <a:rPr lang="tr" sz="2000">
                <a:highlight>
                  <a:srgbClr val="F5F5F5"/>
                </a:highlight>
                <a:latin typeface="Calibri"/>
                <a:ea typeface="Calibri"/>
                <a:cs typeface="Calibri"/>
                <a:sym typeface="Calibri"/>
              </a:rPr>
              <a:t>Belirgin bir kişilik veya davranış değişikliği yok ama konuşma probleminden dolayı 4-5 aydır daha içe kapanık</a:t>
            </a:r>
            <a:endParaRPr sz="2000">
              <a:highlight>
                <a:srgbClr val="F5F5F5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6350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Calibri"/>
              <a:buChar char="●"/>
            </a:pPr>
            <a:r>
              <a:rPr lang="tr" sz="2000">
                <a:highlight>
                  <a:srgbClr val="F5F5F5"/>
                </a:highlight>
                <a:latin typeface="Calibri"/>
                <a:ea typeface="Calibri"/>
                <a:cs typeface="Calibri"/>
                <a:sym typeface="Calibri"/>
              </a:rPr>
              <a:t>Halüsinasyon veya paranoyası yok​</a:t>
            </a:r>
            <a:endParaRPr sz="2000">
              <a:highlight>
                <a:srgbClr val="F5F5F5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266" name="Google Shape;266;p38" descr="Brain (Sağlayıcı: Getty Images)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0325" y="148575"/>
            <a:ext cx="1211974" cy="125635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67" name="Google Shape;267;p38"/>
          <p:cNvCxnSpPr/>
          <p:nvPr/>
        </p:nvCxnSpPr>
        <p:spPr>
          <a:xfrm rot="10800000" flipH="1">
            <a:off x="345700" y="994350"/>
            <a:ext cx="2797500" cy="20400"/>
          </a:xfrm>
          <a:prstGeom prst="straightConnector1">
            <a:avLst/>
          </a:prstGeom>
          <a:noFill/>
          <a:ln w="19050" cap="flat" cmpd="sng">
            <a:solidFill>
              <a:srgbClr val="1E3A8A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3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" sz="3000">
                <a:solidFill>
                  <a:srgbClr val="1E3A8A"/>
                </a:solidFill>
                <a:highlight>
                  <a:srgbClr val="F5F5F5"/>
                </a:highlight>
                <a:latin typeface="Calibri"/>
                <a:ea typeface="Calibri"/>
                <a:cs typeface="Calibri"/>
                <a:sym typeface="Calibri"/>
              </a:rPr>
              <a:t>ADLs ve IADLs</a:t>
            </a:r>
            <a:endParaRPr sz="3000">
              <a:solidFill>
                <a:srgbClr val="1E3A8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3" name="Google Shape;273;p39"/>
          <p:cNvSpPr txBox="1">
            <a:spLocks noGrp="1"/>
          </p:cNvSpPr>
          <p:nvPr>
            <p:ph type="body" idx="1"/>
          </p:nvPr>
        </p:nvSpPr>
        <p:spPr>
          <a:xfrm>
            <a:off x="311700" y="140392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25000" lnSpcReduction="20000"/>
          </a:bodyPr>
          <a:lstStyle/>
          <a:p>
            <a:pPr marL="635000" lvl="0" indent="-357981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Calibri"/>
              <a:buChar char="●"/>
            </a:pPr>
            <a:r>
              <a:rPr lang="tr" sz="8150" dirty="0">
                <a:highlight>
                  <a:srgbClr val="F5F5F5"/>
                </a:highlight>
                <a:latin typeface="Calibri"/>
                <a:ea typeface="Calibri"/>
                <a:cs typeface="Calibri"/>
                <a:sym typeface="Calibri"/>
              </a:rPr>
              <a:t>4-5 ay öncesine kadar tam bağımsız​</a:t>
            </a:r>
            <a:endParaRPr sz="8150" dirty="0">
              <a:highlight>
                <a:srgbClr val="F5F5F5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635000" lvl="0" indent="-357981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Calibri"/>
              <a:buChar char="●"/>
            </a:pPr>
            <a:r>
              <a:rPr lang="tr" sz="8150" dirty="0">
                <a:highlight>
                  <a:srgbClr val="F5F5F5"/>
                </a:highlight>
                <a:latin typeface="Calibri"/>
                <a:ea typeface="Calibri"/>
                <a:cs typeface="Calibri"/>
                <a:sym typeface="Calibri"/>
              </a:rPr>
              <a:t>Şu anda kıyafetlerini giyerken ve duş alırken zorlanıyor​</a:t>
            </a:r>
            <a:endParaRPr sz="8150" dirty="0">
              <a:highlight>
                <a:srgbClr val="F5F5F5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635000" lvl="0" indent="-357981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Calibri"/>
              <a:buChar char="●"/>
            </a:pPr>
            <a:r>
              <a:rPr lang="tr" sz="8150" dirty="0">
                <a:highlight>
                  <a:srgbClr val="F5F5F5"/>
                </a:highlight>
                <a:latin typeface="Calibri"/>
                <a:ea typeface="Calibri"/>
                <a:cs typeface="Calibri"/>
                <a:sym typeface="Calibri"/>
              </a:rPr>
              <a:t>4 aydır alışveriş ve ev işleri için bir yardımcısı var</a:t>
            </a:r>
            <a:endParaRPr sz="8150" dirty="0">
              <a:highlight>
                <a:srgbClr val="F5F5F5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635000" lvl="0" indent="-357981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Calibri"/>
              <a:buChar char="●"/>
            </a:pPr>
            <a:r>
              <a:rPr lang="tr" sz="8150" dirty="0">
                <a:highlight>
                  <a:srgbClr val="F5F5F5"/>
                </a:highlight>
                <a:latin typeface="Calibri"/>
                <a:ea typeface="Calibri"/>
                <a:cs typeface="Calibri"/>
                <a:sym typeface="Calibri"/>
              </a:rPr>
              <a:t>5 ay önce araba kullanmayı bırakmış​</a:t>
            </a:r>
            <a:endParaRPr sz="8150" dirty="0">
              <a:highlight>
                <a:srgbClr val="F5F5F5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635000" lvl="0" indent="-357981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Calibri"/>
              <a:buChar char="●"/>
            </a:pPr>
            <a:r>
              <a:rPr lang="tr" sz="8150" dirty="0">
                <a:highlight>
                  <a:srgbClr val="F5F5F5"/>
                </a:highlight>
                <a:latin typeface="Calibri"/>
                <a:ea typeface="Calibri"/>
                <a:cs typeface="Calibri"/>
                <a:sym typeface="Calibri"/>
              </a:rPr>
              <a:t>İlaçlarını unutmadan kendisi alıyor​</a:t>
            </a:r>
            <a:endParaRPr sz="8150" dirty="0">
              <a:highlight>
                <a:srgbClr val="F5F5F5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635000" lvl="0" indent="-357981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Calibri"/>
              <a:buChar char="●"/>
            </a:pPr>
            <a:r>
              <a:rPr lang="tr" sz="8150" dirty="0">
                <a:highlight>
                  <a:srgbClr val="F5F5F5"/>
                </a:highlight>
                <a:latin typeface="Calibri"/>
                <a:ea typeface="Calibri"/>
                <a:cs typeface="Calibri"/>
                <a:sym typeface="Calibri"/>
              </a:rPr>
              <a:t>Para hesabını ve banka işlerini kendisi hallediyor​</a:t>
            </a:r>
            <a:endParaRPr sz="8150" dirty="0">
              <a:highlight>
                <a:srgbClr val="F5F5F5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635000" lvl="0" indent="-357981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Calibri"/>
              <a:buChar char="●"/>
            </a:pPr>
            <a:r>
              <a:rPr lang="tr" sz="8150" dirty="0">
                <a:highlight>
                  <a:srgbClr val="F5F5F5"/>
                </a:highlight>
                <a:latin typeface="Calibri"/>
                <a:ea typeface="Calibri"/>
                <a:cs typeface="Calibri"/>
                <a:sym typeface="Calibri"/>
              </a:rPr>
              <a:t>5 aydır yalnız başına dışarı çıkmıyor ama öncesinde çıkıyormuş ve hiç kaybolmamış</a:t>
            </a:r>
            <a:endParaRPr sz="8150" dirty="0">
              <a:highlight>
                <a:srgbClr val="F5F5F5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 dirty="0"/>
          </a:p>
        </p:txBody>
      </p:sp>
      <p:pic>
        <p:nvPicPr>
          <p:cNvPr id="274" name="Google Shape;274;p39" descr="A senior couple purchases groceries at supermarket. (Sağlayıcı: Getty Images)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31176" y="106450"/>
            <a:ext cx="2069699" cy="137944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75" name="Google Shape;275;p39"/>
          <p:cNvCxnSpPr/>
          <p:nvPr/>
        </p:nvCxnSpPr>
        <p:spPr>
          <a:xfrm rot="10800000" flipH="1">
            <a:off x="345700" y="1003650"/>
            <a:ext cx="2241300" cy="11100"/>
          </a:xfrm>
          <a:prstGeom prst="straightConnector1">
            <a:avLst/>
          </a:prstGeom>
          <a:noFill/>
          <a:ln w="19050" cap="flat" cmpd="sng">
            <a:solidFill>
              <a:srgbClr val="1E3A8A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4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" sz="3000">
                <a:solidFill>
                  <a:srgbClr val="1E3A8A"/>
                </a:solidFill>
                <a:latin typeface="Calibri"/>
                <a:ea typeface="Calibri"/>
                <a:cs typeface="Calibri"/>
                <a:sym typeface="Calibri"/>
              </a:rPr>
              <a:t>Geriatrik Sendromların Sorgulanması</a:t>
            </a:r>
            <a:endParaRPr sz="3000">
              <a:solidFill>
                <a:srgbClr val="1E3A8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1" name="Google Shape;281;p4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89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47500" lnSpcReduction="20000"/>
          </a:bodyPr>
          <a:lstStyle/>
          <a:p>
            <a:pPr marL="635000" lvl="0" indent="-359717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●"/>
            </a:pPr>
            <a:r>
              <a:rPr lang="tr" sz="4347" b="1" dirty="0">
                <a:solidFill>
                  <a:srgbClr val="1E3A8A"/>
                </a:solidFill>
                <a:highlight>
                  <a:srgbClr val="F5F5F5"/>
                </a:highlight>
                <a:latin typeface="Calibri"/>
                <a:ea typeface="Calibri"/>
                <a:cs typeface="Calibri"/>
                <a:sym typeface="Calibri"/>
              </a:rPr>
              <a:t>Ruhsal hali:</a:t>
            </a:r>
            <a:r>
              <a:rPr lang="tr" sz="4347" dirty="0">
                <a:highlight>
                  <a:srgbClr val="F5F5F5"/>
                </a:highlight>
                <a:latin typeface="Calibri"/>
                <a:ea typeface="Calibri"/>
                <a:cs typeface="Calibri"/>
                <a:sym typeface="Calibri"/>
              </a:rPr>
              <a:t> Ani gelişen fiziksel fonksiyon kaybından dolayı modu düşük​.</a:t>
            </a:r>
            <a:endParaRPr sz="4347" dirty="0">
              <a:highlight>
                <a:srgbClr val="F5F5F5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635000" lvl="0" indent="-359717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●"/>
            </a:pPr>
            <a:r>
              <a:rPr lang="tr" sz="4347" b="1" dirty="0">
                <a:solidFill>
                  <a:srgbClr val="1E3A8A"/>
                </a:solidFill>
                <a:highlight>
                  <a:srgbClr val="F5F5F5"/>
                </a:highlight>
                <a:latin typeface="Calibri"/>
                <a:ea typeface="Calibri"/>
                <a:cs typeface="Calibri"/>
                <a:sym typeface="Calibri"/>
              </a:rPr>
              <a:t>Uyku: </a:t>
            </a:r>
            <a:r>
              <a:rPr lang="tr" sz="4347" dirty="0">
                <a:highlight>
                  <a:srgbClr val="F5F5F5"/>
                </a:highlight>
                <a:latin typeface="Calibri"/>
                <a:ea typeface="Calibri"/>
                <a:cs typeface="Calibri"/>
                <a:sym typeface="Calibri"/>
              </a:rPr>
              <a:t>Uykuya dalmada sorun yaşıyor ve gece bir kaç kez uyanıyor. Uyku apnesi ve REM uyku bozukluğu semptomu yok.</a:t>
            </a:r>
            <a:endParaRPr sz="4347" dirty="0">
              <a:highlight>
                <a:srgbClr val="F5F5F5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635000" lvl="0" indent="-359717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●"/>
            </a:pPr>
            <a:r>
              <a:rPr lang="tr" sz="4347" b="1" dirty="0">
                <a:solidFill>
                  <a:srgbClr val="1E3A8A"/>
                </a:solidFill>
                <a:highlight>
                  <a:srgbClr val="F5F5F5"/>
                </a:highlight>
                <a:latin typeface="Calibri"/>
                <a:ea typeface="Calibri"/>
                <a:cs typeface="Calibri"/>
                <a:sym typeface="Calibri"/>
              </a:rPr>
              <a:t>İştah: </a:t>
            </a:r>
            <a:r>
              <a:rPr lang="tr" sz="4347" dirty="0">
                <a:highlight>
                  <a:srgbClr val="F5F5F5"/>
                </a:highlight>
                <a:latin typeface="Calibri"/>
                <a:ea typeface="Calibri"/>
                <a:cs typeface="Calibri"/>
                <a:sym typeface="Calibri"/>
              </a:rPr>
              <a:t>Azalmış, </a:t>
            </a:r>
            <a:r>
              <a:rPr lang="tr" sz="4347" dirty="0">
                <a:solidFill>
                  <a:srgbClr val="1E3A8A"/>
                </a:solidFill>
                <a:highlight>
                  <a:srgbClr val="F5F5F5"/>
                </a:highlight>
                <a:latin typeface="Calibri"/>
                <a:ea typeface="Calibri"/>
                <a:cs typeface="Calibri"/>
                <a:sym typeface="Calibri"/>
              </a:rPr>
              <a:t>son 3-4 ayda 5 kg kaybı</a:t>
            </a:r>
            <a:r>
              <a:rPr lang="tr" sz="4347" dirty="0">
                <a:highlight>
                  <a:srgbClr val="F5F5F5"/>
                </a:highlight>
                <a:latin typeface="Calibri"/>
                <a:ea typeface="Calibri"/>
                <a:cs typeface="Calibri"/>
                <a:sym typeface="Calibri"/>
              </a:rPr>
              <a:t>. Az miktarda </a:t>
            </a:r>
            <a:r>
              <a:rPr lang="tr" sz="4347" dirty="0">
                <a:solidFill>
                  <a:srgbClr val="1E3A8A"/>
                </a:solidFill>
                <a:highlight>
                  <a:srgbClr val="F5F5F5"/>
                </a:highlight>
                <a:latin typeface="Calibri"/>
                <a:ea typeface="Calibri"/>
                <a:cs typeface="Calibri"/>
                <a:sym typeface="Calibri"/>
              </a:rPr>
              <a:t>yutma güçlüğü</a:t>
            </a:r>
            <a:r>
              <a:rPr lang="tr" sz="4347" dirty="0">
                <a:highlight>
                  <a:srgbClr val="F5F5F5"/>
                </a:highlight>
                <a:latin typeface="Calibri"/>
                <a:ea typeface="Calibri"/>
                <a:cs typeface="Calibri"/>
                <a:sym typeface="Calibri"/>
              </a:rPr>
              <a:t> var.​</a:t>
            </a:r>
            <a:endParaRPr sz="4347" dirty="0">
              <a:highlight>
                <a:srgbClr val="F5F5F5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635000" lvl="0" indent="-359717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●"/>
            </a:pPr>
            <a:r>
              <a:rPr lang="tr" sz="4347" b="1" dirty="0">
                <a:solidFill>
                  <a:srgbClr val="1E3A8A"/>
                </a:solidFill>
                <a:highlight>
                  <a:srgbClr val="F5F5F5"/>
                </a:highlight>
                <a:latin typeface="Calibri"/>
                <a:ea typeface="Calibri"/>
                <a:cs typeface="Calibri"/>
                <a:sym typeface="Calibri"/>
              </a:rPr>
              <a:t>Düşme:</a:t>
            </a:r>
            <a:r>
              <a:rPr lang="tr" sz="4347" dirty="0">
                <a:highlight>
                  <a:srgbClr val="F5F5F5"/>
                </a:highlight>
                <a:latin typeface="Calibri"/>
                <a:ea typeface="Calibri"/>
                <a:cs typeface="Calibri"/>
                <a:sym typeface="Calibri"/>
              </a:rPr>
              <a:t> Son 1 yılda </a:t>
            </a:r>
            <a:r>
              <a:rPr lang="tr" sz="4347" dirty="0">
                <a:solidFill>
                  <a:srgbClr val="1E3A8A"/>
                </a:solidFill>
                <a:highlight>
                  <a:srgbClr val="F5F5F5"/>
                </a:highlight>
                <a:latin typeface="Calibri"/>
                <a:ea typeface="Calibri"/>
                <a:cs typeface="Calibri"/>
                <a:sym typeface="Calibri"/>
              </a:rPr>
              <a:t>2 kez ev içinde takılıp düşmüş</a:t>
            </a:r>
            <a:r>
              <a:rPr lang="tr" sz="4347" dirty="0">
                <a:highlight>
                  <a:srgbClr val="F5F5F5"/>
                </a:highlight>
                <a:latin typeface="Calibri"/>
                <a:ea typeface="Calibri"/>
                <a:cs typeface="Calibri"/>
                <a:sym typeface="Calibri"/>
              </a:rPr>
              <a:t> ( 9 ve 5 ay önce)​</a:t>
            </a:r>
            <a:endParaRPr sz="4347" dirty="0">
              <a:highlight>
                <a:srgbClr val="F5F5F5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635000" lvl="0" indent="-359717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●"/>
            </a:pPr>
            <a:r>
              <a:rPr lang="tr" sz="4347" b="1" dirty="0">
                <a:solidFill>
                  <a:srgbClr val="1E3A8A"/>
                </a:solidFill>
                <a:highlight>
                  <a:srgbClr val="F5F5F5"/>
                </a:highlight>
                <a:latin typeface="Calibri"/>
                <a:ea typeface="Calibri"/>
                <a:cs typeface="Calibri"/>
                <a:sym typeface="Calibri"/>
              </a:rPr>
              <a:t>Denge: </a:t>
            </a:r>
            <a:r>
              <a:rPr lang="tr" sz="4347" dirty="0">
                <a:highlight>
                  <a:srgbClr val="F5F5F5"/>
                </a:highlight>
                <a:latin typeface="Calibri"/>
                <a:ea typeface="Calibri"/>
                <a:cs typeface="Calibri"/>
                <a:sym typeface="Calibri"/>
              </a:rPr>
              <a:t>Birkaç yıldır balans problemi var, </a:t>
            </a:r>
            <a:r>
              <a:rPr lang="tr" sz="4347" dirty="0">
                <a:solidFill>
                  <a:srgbClr val="1E3A8A"/>
                </a:solidFill>
                <a:highlight>
                  <a:srgbClr val="F5F5F5"/>
                </a:highlight>
                <a:latin typeface="Calibri"/>
                <a:ea typeface="Calibri"/>
                <a:cs typeface="Calibri"/>
                <a:sym typeface="Calibri"/>
              </a:rPr>
              <a:t>3 haftadır baston kullanıyor.</a:t>
            </a:r>
            <a:r>
              <a:rPr lang="tr" sz="4347" dirty="0">
                <a:highlight>
                  <a:srgbClr val="F5F5F5"/>
                </a:highlight>
                <a:latin typeface="Calibri"/>
                <a:ea typeface="Calibri"/>
                <a:cs typeface="Calibri"/>
                <a:sym typeface="Calibri"/>
              </a:rPr>
              <a:t>​</a:t>
            </a:r>
            <a:endParaRPr sz="4347" dirty="0">
              <a:highlight>
                <a:srgbClr val="F5F5F5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635000" lvl="0" indent="-359717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●"/>
            </a:pPr>
            <a:r>
              <a:rPr lang="tr" sz="4347" b="1" dirty="0">
                <a:solidFill>
                  <a:srgbClr val="1E3A8A"/>
                </a:solidFill>
                <a:highlight>
                  <a:srgbClr val="F5F5F5"/>
                </a:highlight>
                <a:latin typeface="Calibri"/>
                <a:ea typeface="Calibri"/>
                <a:cs typeface="Calibri"/>
                <a:sym typeface="Calibri"/>
              </a:rPr>
              <a:t>Kontinans: </a:t>
            </a:r>
            <a:r>
              <a:rPr lang="tr" sz="4347" dirty="0">
                <a:highlight>
                  <a:srgbClr val="F5F5F5"/>
                </a:highlight>
                <a:latin typeface="Calibri"/>
                <a:ea typeface="Calibri"/>
                <a:cs typeface="Calibri"/>
                <a:sym typeface="Calibri"/>
              </a:rPr>
              <a:t>İdrar veya gaita inkontinansı yok​.</a:t>
            </a:r>
            <a:endParaRPr sz="4347" dirty="0">
              <a:highlight>
                <a:srgbClr val="F5F5F5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 dirty="0"/>
          </a:p>
        </p:txBody>
      </p:sp>
      <p:cxnSp>
        <p:nvCxnSpPr>
          <p:cNvPr id="282" name="Google Shape;282;p40"/>
          <p:cNvCxnSpPr/>
          <p:nvPr/>
        </p:nvCxnSpPr>
        <p:spPr>
          <a:xfrm>
            <a:off x="345700" y="1014750"/>
            <a:ext cx="5832000" cy="11100"/>
          </a:xfrm>
          <a:prstGeom prst="straightConnector1">
            <a:avLst/>
          </a:prstGeom>
          <a:noFill/>
          <a:ln w="19050" cap="flat" cmpd="sng">
            <a:solidFill>
              <a:srgbClr val="1E3A8A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4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" sz="3000">
                <a:solidFill>
                  <a:srgbClr val="1E3A8A"/>
                </a:solidFill>
                <a:latin typeface="Calibri"/>
                <a:ea typeface="Calibri"/>
                <a:cs typeface="Calibri"/>
                <a:sym typeface="Calibri"/>
              </a:rPr>
              <a:t>Kognitif Testler</a:t>
            </a:r>
            <a:endParaRPr sz="3000">
              <a:solidFill>
                <a:srgbClr val="1E3A8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8" name="Google Shape;288;p41"/>
          <p:cNvSpPr txBox="1">
            <a:spLocks noGrp="1"/>
          </p:cNvSpPr>
          <p:nvPr>
            <p:ph type="body" idx="1"/>
          </p:nvPr>
        </p:nvSpPr>
        <p:spPr>
          <a:xfrm>
            <a:off x="311700" y="1375500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tr" sz="2000" b="1" dirty="0">
                <a:solidFill>
                  <a:srgbClr val="1E3A8A"/>
                </a:solidFill>
                <a:latin typeface="Calibri"/>
                <a:ea typeface="Calibri"/>
                <a:cs typeface="Calibri"/>
                <a:sym typeface="Calibri"/>
              </a:rPr>
              <a:t>MMSE:</a:t>
            </a:r>
            <a:r>
              <a:rPr lang="tr" sz="2000" dirty="0">
                <a:latin typeface="Calibri"/>
                <a:ea typeface="Calibri"/>
                <a:cs typeface="Calibri"/>
                <a:sym typeface="Calibri"/>
              </a:rPr>
              <a:t> 26/30 (yer oryantasyonu, kelime hatırlama, komutları takip etme ve çizimden 1’er puan kayıp)</a:t>
            </a:r>
            <a:endParaRPr sz="2000" dirty="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tr" sz="2000" b="1" dirty="0">
                <a:solidFill>
                  <a:srgbClr val="1E3A8A"/>
                </a:solidFill>
                <a:latin typeface="Calibri"/>
                <a:ea typeface="Calibri"/>
                <a:cs typeface="Calibri"/>
                <a:sym typeface="Calibri"/>
              </a:rPr>
              <a:t>MOCA: </a:t>
            </a:r>
            <a:r>
              <a:rPr lang="tr" sz="2000" dirty="0">
                <a:latin typeface="Calibri"/>
                <a:ea typeface="Calibri"/>
                <a:cs typeface="Calibri"/>
                <a:sym typeface="Calibri"/>
              </a:rPr>
              <a:t>23+1/30 (yürütücü işlevler, dikkat ve soyutlamadan 1’er puan, dil ve kelime hatırlamadan 2’şer puan kayıp)</a:t>
            </a:r>
            <a:endParaRPr sz="2000" dirty="0"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89" name="Google Shape;289;p41"/>
          <p:cNvCxnSpPr/>
          <p:nvPr/>
        </p:nvCxnSpPr>
        <p:spPr>
          <a:xfrm>
            <a:off x="345700" y="1014750"/>
            <a:ext cx="2486700" cy="0"/>
          </a:xfrm>
          <a:prstGeom prst="straightConnector1">
            <a:avLst/>
          </a:prstGeom>
          <a:noFill/>
          <a:ln w="19050" cap="flat" cmpd="sng">
            <a:solidFill>
              <a:srgbClr val="1E3A8A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4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" sz="3000">
                <a:solidFill>
                  <a:srgbClr val="1E3A8A"/>
                </a:solidFill>
                <a:latin typeface="Calibri"/>
                <a:ea typeface="Calibri"/>
                <a:cs typeface="Calibri"/>
                <a:sym typeface="Calibri"/>
              </a:rPr>
              <a:t>Fizik Muayene</a:t>
            </a:r>
            <a:endParaRPr sz="3000">
              <a:solidFill>
                <a:srgbClr val="1E3A8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5" name="Google Shape;295;p4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6350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Calibri"/>
              <a:buChar char="●"/>
            </a:pPr>
            <a:r>
              <a:rPr lang="tr" sz="2000">
                <a:highlight>
                  <a:srgbClr val="F5F5F5"/>
                </a:highlight>
                <a:latin typeface="Calibri"/>
                <a:ea typeface="Calibri"/>
                <a:cs typeface="Calibri"/>
                <a:sym typeface="Calibri"/>
              </a:rPr>
              <a:t>Konuşma yavaş ve düşük volümlü​</a:t>
            </a:r>
            <a:endParaRPr sz="2000">
              <a:highlight>
                <a:srgbClr val="F5F5F5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6350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Calibri"/>
              <a:buChar char="●"/>
            </a:pPr>
            <a:r>
              <a:rPr lang="tr" sz="2000">
                <a:highlight>
                  <a:srgbClr val="F5F5F5"/>
                </a:highlight>
                <a:latin typeface="Calibri"/>
                <a:ea typeface="Calibri"/>
                <a:cs typeface="Calibri"/>
                <a:sym typeface="Calibri"/>
              </a:rPr>
              <a:t>Kardiyovasküler, solunum ve batın muayenesi normal​</a:t>
            </a:r>
            <a:endParaRPr sz="2000">
              <a:highlight>
                <a:srgbClr val="F5F5F5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6350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Calibri"/>
              <a:buChar char="●"/>
            </a:pPr>
            <a:r>
              <a:rPr lang="tr" sz="2000">
                <a:highlight>
                  <a:srgbClr val="F5F5F5"/>
                </a:highlight>
                <a:latin typeface="Calibri"/>
                <a:ea typeface="Calibri"/>
                <a:cs typeface="Calibri"/>
                <a:sym typeface="Calibri"/>
              </a:rPr>
              <a:t>Kranial sinir muayenesi normal​</a:t>
            </a:r>
            <a:endParaRPr sz="2000">
              <a:highlight>
                <a:srgbClr val="F5F5F5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6350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Calibri"/>
              <a:buChar char="●"/>
            </a:pPr>
            <a:r>
              <a:rPr lang="tr" sz="2000">
                <a:highlight>
                  <a:srgbClr val="F5F5F5"/>
                </a:highlight>
                <a:latin typeface="Calibri"/>
                <a:ea typeface="Calibri"/>
                <a:cs typeface="Calibri"/>
                <a:sym typeface="Calibri"/>
              </a:rPr>
              <a:t>Parmak burun testi normal, tremor yok, rijidite yok,​</a:t>
            </a:r>
            <a:endParaRPr sz="2000">
              <a:highlight>
                <a:srgbClr val="F5F5F5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6350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Calibri"/>
              <a:buChar char="●"/>
            </a:pPr>
            <a:r>
              <a:rPr lang="tr" sz="2000">
                <a:highlight>
                  <a:srgbClr val="F5F5F5"/>
                </a:highlight>
                <a:latin typeface="Calibri"/>
                <a:ea typeface="Calibri"/>
                <a:cs typeface="Calibri"/>
                <a:sym typeface="Calibri"/>
              </a:rPr>
              <a:t>Motor gücü normal​</a:t>
            </a:r>
            <a:endParaRPr sz="2000">
              <a:highlight>
                <a:srgbClr val="F5F5F5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6350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E3A8A"/>
              </a:buClr>
              <a:buSzPts val="2000"/>
              <a:buFont typeface="Arial"/>
              <a:buChar char="●"/>
            </a:pPr>
            <a:r>
              <a:rPr lang="tr" sz="2000" b="1">
                <a:solidFill>
                  <a:srgbClr val="1E3A8A"/>
                </a:solidFill>
                <a:highlight>
                  <a:srgbClr val="F5F5F5"/>
                </a:highlight>
                <a:latin typeface="Calibri"/>
                <a:ea typeface="Calibri"/>
                <a:cs typeface="Calibri"/>
                <a:sym typeface="Calibri"/>
              </a:rPr>
              <a:t>Dilde ve kolda fasikülasyon mevcut</a:t>
            </a:r>
            <a:r>
              <a:rPr lang="tr" sz="2000">
                <a:solidFill>
                  <a:srgbClr val="1E3A8A"/>
                </a:solidFill>
                <a:highlight>
                  <a:srgbClr val="F5F5F5"/>
                </a:highlight>
                <a:latin typeface="Calibri"/>
                <a:ea typeface="Calibri"/>
                <a:cs typeface="Calibri"/>
                <a:sym typeface="Calibri"/>
              </a:rPr>
              <a:t>​</a:t>
            </a:r>
            <a:endParaRPr sz="2000">
              <a:solidFill>
                <a:srgbClr val="1E3A8A"/>
              </a:solidFill>
              <a:highlight>
                <a:srgbClr val="F5F5F5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6350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Calibri"/>
              <a:buChar char="●"/>
            </a:pPr>
            <a:r>
              <a:rPr lang="tr" sz="2000">
                <a:highlight>
                  <a:srgbClr val="F5F5F5"/>
                </a:highlight>
                <a:latin typeface="Calibri"/>
                <a:ea typeface="Calibri"/>
                <a:cs typeface="Calibri"/>
                <a:sym typeface="Calibri"/>
              </a:rPr>
              <a:t>Klonus yok</a:t>
            </a:r>
            <a:endParaRPr sz="2000">
              <a:highlight>
                <a:srgbClr val="F5F5F5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296" name="Google Shape;296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74900" y="445025"/>
            <a:ext cx="2057400" cy="20574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97" name="Google Shape;297;p42"/>
          <p:cNvCxnSpPr/>
          <p:nvPr/>
        </p:nvCxnSpPr>
        <p:spPr>
          <a:xfrm rot="10800000" flipH="1">
            <a:off x="345700" y="994350"/>
            <a:ext cx="2260500" cy="20400"/>
          </a:xfrm>
          <a:prstGeom prst="straightConnector1">
            <a:avLst/>
          </a:prstGeom>
          <a:noFill/>
          <a:ln w="19050" cap="flat" cmpd="sng">
            <a:solidFill>
              <a:srgbClr val="1E3A8A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6666"/>
              <a:buFont typeface="Arial"/>
              <a:buNone/>
            </a:pPr>
            <a:r>
              <a:rPr lang="tr" sz="3300" dirty="0">
                <a:solidFill>
                  <a:srgbClr val="1E3A8A"/>
                </a:solidFill>
                <a:latin typeface="Calibri"/>
                <a:ea typeface="Calibri"/>
                <a:cs typeface="Calibri"/>
                <a:sym typeface="Calibri"/>
              </a:rPr>
              <a:t>Kanada’da 2,5 Yıllık Klinik Fellowship Deneyimi</a:t>
            </a:r>
            <a:endParaRPr sz="3300" dirty="0">
              <a:solidFill>
                <a:srgbClr val="1E3A8A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79;p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" sz="2000" dirty="0">
                <a:latin typeface="Calibri" panose="020F0502020204030204" pitchFamily="34" charset="0"/>
                <a:cs typeface="Calibri" panose="020F0502020204030204" pitchFamily="34" charset="0"/>
              </a:rPr>
              <a:t>Duration of fellowship: 1 year</a:t>
            </a:r>
            <a:endParaRPr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tr" sz="2000" dirty="0">
                <a:latin typeface="Calibri" panose="020F0502020204030204" pitchFamily="34" charset="0"/>
                <a:cs typeface="Calibri" panose="020F0502020204030204" pitchFamily="34" charset="0"/>
              </a:rPr>
              <a:t>Academic affiliation: Division of Geriatric Medicine</a:t>
            </a:r>
            <a:endParaRPr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dirty="0"/>
          </a:p>
        </p:txBody>
      </p:sp>
      <p:pic>
        <p:nvPicPr>
          <p:cNvPr id="80" name="Google Shape;80;p16" descr="grafik, yazı tipi, kırmızı, logo içeren bir resim&#10;&#10;Yapay zeka tarafından oluşturulmuş içerik yanlış olabilir.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90750" y="4138013"/>
            <a:ext cx="4762500" cy="86320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1" name="Google Shape;81;p16"/>
          <p:cNvCxnSpPr/>
          <p:nvPr/>
        </p:nvCxnSpPr>
        <p:spPr>
          <a:xfrm rot="10800000" flipH="1">
            <a:off x="1254900" y="1017725"/>
            <a:ext cx="6634200" cy="29700"/>
          </a:xfrm>
          <a:prstGeom prst="straightConnector1">
            <a:avLst/>
          </a:prstGeom>
          <a:noFill/>
          <a:ln w="19050" cap="flat" cmpd="sng">
            <a:solidFill>
              <a:srgbClr val="1E3A8A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82" name="Google Shape;82;p16" descr="dış mekan, gökyüzü, bulut, ağaç içeren bir resim&#10;&#10;Yapay zeka tarafından oluşturulmuş içerik yanlış olabilir.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51775" y="1249825"/>
            <a:ext cx="2845400" cy="2888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4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" name="Google Shape;303;p4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2" name="v1 son.mp4">
            <a:hlinkClick r:id="" action="ppaction://media"/>
            <a:extLst>
              <a:ext uri="{FF2B5EF4-FFF2-40B4-BE49-F238E27FC236}">
                <a16:creationId xmlns:a16="http://schemas.microsoft.com/office/drawing/2014/main" id="{A3509A92-1C5B-240F-194C-7C5DDADE1A2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16263" y="0"/>
            <a:ext cx="2911475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6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4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" sz="3000">
                <a:solidFill>
                  <a:srgbClr val="1E3A8A"/>
                </a:solidFill>
                <a:latin typeface="Calibri"/>
                <a:ea typeface="Calibri"/>
                <a:cs typeface="Calibri"/>
                <a:sym typeface="Calibri"/>
              </a:rPr>
              <a:t>Tetkikler</a:t>
            </a:r>
            <a:endParaRPr sz="3000">
              <a:solidFill>
                <a:srgbClr val="1E3A8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0" name="Google Shape;310;p4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6350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Calibri"/>
              <a:buChar char="●"/>
            </a:pPr>
            <a:r>
              <a:rPr lang="tr" sz="2000" b="1" dirty="0">
                <a:solidFill>
                  <a:srgbClr val="1E3A8A"/>
                </a:solidFill>
                <a:highlight>
                  <a:srgbClr val="F5F5F5"/>
                </a:highlight>
                <a:latin typeface="Calibri"/>
                <a:ea typeface="Calibri"/>
                <a:cs typeface="Calibri"/>
                <a:sym typeface="Calibri"/>
              </a:rPr>
              <a:t>Kan tetkikleri:</a:t>
            </a:r>
            <a:r>
              <a:rPr lang="tr" sz="2000" dirty="0">
                <a:highlight>
                  <a:srgbClr val="F5F5F5"/>
                </a:highlight>
                <a:latin typeface="Calibri"/>
                <a:ea typeface="Calibri"/>
                <a:cs typeface="Calibri"/>
                <a:sym typeface="Calibri"/>
              </a:rPr>
              <a:t> Normal​</a:t>
            </a:r>
            <a:endParaRPr sz="2000" dirty="0">
              <a:highlight>
                <a:srgbClr val="F5F5F5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6350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Calibri"/>
              <a:buChar char="●"/>
            </a:pPr>
            <a:r>
              <a:rPr lang="tr" sz="2000" b="1" dirty="0">
                <a:solidFill>
                  <a:srgbClr val="1E3A8A"/>
                </a:solidFill>
                <a:highlight>
                  <a:srgbClr val="F5F5F5"/>
                </a:highlight>
                <a:latin typeface="Calibri"/>
                <a:ea typeface="Calibri"/>
                <a:cs typeface="Calibri"/>
                <a:sym typeface="Calibri"/>
              </a:rPr>
              <a:t>Beyin MRI: </a:t>
            </a:r>
            <a:r>
              <a:rPr lang="tr" sz="2000" dirty="0">
                <a:highlight>
                  <a:srgbClr val="F5F5F5"/>
                </a:highlight>
                <a:latin typeface="Calibri"/>
                <a:ea typeface="Calibri"/>
                <a:cs typeface="Calibri"/>
                <a:sym typeface="Calibri"/>
              </a:rPr>
              <a:t>Hafif derecede, diffüz serebral ve serebellar volüm kaybı, yaşla ilişkili kronik mikrovasküler iskemik değişiklikler (Fazekas 1)​</a:t>
            </a:r>
            <a:endParaRPr sz="2000" dirty="0">
              <a:highlight>
                <a:srgbClr val="F5F5F5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6350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Calibri"/>
              <a:buChar char="●"/>
            </a:pPr>
            <a:r>
              <a:rPr lang="tr" sz="2000" b="1" dirty="0">
                <a:solidFill>
                  <a:srgbClr val="1E3A8A"/>
                </a:solidFill>
                <a:highlight>
                  <a:srgbClr val="F5F5F5"/>
                </a:highlight>
                <a:latin typeface="Calibri"/>
                <a:ea typeface="Calibri"/>
                <a:cs typeface="Calibri"/>
                <a:sym typeface="Calibri"/>
              </a:rPr>
              <a:t>EMG:</a:t>
            </a:r>
            <a:r>
              <a:rPr lang="tr" sz="2000" dirty="0">
                <a:highlight>
                  <a:srgbClr val="F5F5F5"/>
                </a:highlight>
                <a:latin typeface="Calibri"/>
                <a:ea typeface="Calibri"/>
                <a:cs typeface="Calibri"/>
                <a:sym typeface="Calibri"/>
              </a:rPr>
              <a:t> Solda karpal tünel sendromu</a:t>
            </a:r>
            <a:endParaRPr sz="2000">
              <a:highlight>
                <a:srgbClr val="F5F5F5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311" name="Google Shape;311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96725" y="205000"/>
            <a:ext cx="2535575" cy="14182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12" name="Google Shape;312;p44"/>
          <p:cNvCxnSpPr/>
          <p:nvPr/>
        </p:nvCxnSpPr>
        <p:spPr>
          <a:xfrm>
            <a:off x="345700" y="1014750"/>
            <a:ext cx="1460700" cy="11100"/>
          </a:xfrm>
          <a:prstGeom prst="straightConnector1">
            <a:avLst/>
          </a:prstGeom>
          <a:noFill/>
          <a:ln w="19050" cap="flat" cmpd="sng">
            <a:solidFill>
              <a:srgbClr val="1E3A8A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4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" sz="3000">
                <a:solidFill>
                  <a:srgbClr val="1E3A8A"/>
                </a:solidFill>
                <a:latin typeface="Calibri"/>
                <a:ea typeface="Calibri"/>
                <a:cs typeface="Calibri"/>
                <a:sym typeface="Calibri"/>
              </a:rPr>
              <a:t>Ön Tanı/Plan</a:t>
            </a:r>
            <a:endParaRPr sz="3000">
              <a:solidFill>
                <a:srgbClr val="1E3A8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8" name="Google Shape;318;p4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6350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Calibri"/>
              <a:buChar char="●"/>
            </a:pPr>
            <a:r>
              <a:rPr lang="tr" sz="2000">
                <a:highlight>
                  <a:srgbClr val="F5F5F5"/>
                </a:highlight>
                <a:latin typeface="Calibri"/>
                <a:ea typeface="Calibri"/>
                <a:cs typeface="Calibri"/>
                <a:sym typeface="Calibri"/>
              </a:rPr>
              <a:t>Amyotrofik Lateral Skleroz (ALS) şüphesi ile nörolojiye yönlendirildi.</a:t>
            </a:r>
            <a:endParaRPr sz="2000">
              <a:highlight>
                <a:srgbClr val="F5F5F5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6350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Calibri"/>
              <a:buChar char="●"/>
            </a:pPr>
            <a:r>
              <a:rPr lang="tr" sz="2000">
                <a:highlight>
                  <a:srgbClr val="F5F5F5"/>
                </a:highlight>
                <a:latin typeface="Calibri"/>
                <a:ea typeface="Calibri"/>
                <a:cs typeface="Calibri"/>
                <a:sym typeface="Calibri"/>
              </a:rPr>
              <a:t>Mild Cognitive Impairment</a:t>
            </a:r>
            <a:endParaRPr sz="2000">
              <a:highlight>
                <a:srgbClr val="F5F5F5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cxnSp>
        <p:nvCxnSpPr>
          <p:cNvPr id="319" name="Google Shape;319;p45"/>
          <p:cNvCxnSpPr/>
          <p:nvPr/>
        </p:nvCxnSpPr>
        <p:spPr>
          <a:xfrm rot="10800000" flipH="1">
            <a:off x="345700" y="1003650"/>
            <a:ext cx="1550100" cy="11100"/>
          </a:xfrm>
          <a:prstGeom prst="straightConnector1">
            <a:avLst/>
          </a:prstGeom>
          <a:noFill/>
          <a:ln w="19050" cap="flat" cmpd="sng">
            <a:solidFill>
              <a:srgbClr val="1E3A8A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4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" sz="3000">
                <a:solidFill>
                  <a:srgbClr val="1E3A8A"/>
                </a:solidFill>
                <a:highlight>
                  <a:srgbClr val="F5F5F5"/>
                </a:highlight>
                <a:latin typeface="Calibri"/>
                <a:ea typeface="Calibri"/>
                <a:cs typeface="Calibri"/>
                <a:sym typeface="Calibri"/>
              </a:rPr>
              <a:t>ALS-Demans Birlikteliği</a:t>
            </a:r>
            <a:endParaRPr sz="3000">
              <a:solidFill>
                <a:srgbClr val="1E3A8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5" name="Google Shape;325;p4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Font typeface="Calibri"/>
              <a:buChar char="●"/>
            </a:pPr>
            <a:r>
              <a:rPr lang="tr" sz="2000">
                <a:latin typeface="Calibri"/>
                <a:ea typeface="Calibri"/>
                <a:cs typeface="Calibri"/>
                <a:sym typeface="Calibri"/>
              </a:rPr>
              <a:t>ALS: Motor nöron hastalığı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Font typeface="Calibri"/>
              <a:buChar char="●"/>
            </a:pPr>
            <a:r>
              <a:rPr lang="tr" sz="2000">
                <a:latin typeface="Calibri"/>
                <a:ea typeface="Calibri"/>
                <a:cs typeface="Calibri"/>
                <a:sym typeface="Calibri"/>
              </a:rPr>
              <a:t>Son 10 yıldaki çalışmalar: ALS’nin biliş ve davranış ile ilişkisini ortaya koydu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Calibri"/>
              <a:buChar char="●"/>
            </a:pPr>
            <a:r>
              <a:rPr lang="tr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ALS hastalarının %50'sine kadarının hafif ile orta şiddette bilişsel ve/veya davranışsal bozukluk</a:t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26" name="Google Shape;326;p46"/>
          <p:cNvCxnSpPr/>
          <p:nvPr/>
        </p:nvCxnSpPr>
        <p:spPr>
          <a:xfrm rot="10800000" flipH="1">
            <a:off x="345600" y="994325"/>
            <a:ext cx="3700500" cy="20400"/>
          </a:xfrm>
          <a:prstGeom prst="straightConnector1">
            <a:avLst/>
          </a:prstGeom>
          <a:noFill/>
          <a:ln w="19050" cap="flat" cmpd="sng">
            <a:solidFill>
              <a:srgbClr val="1E3A8A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4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tr" sz="3000">
                <a:solidFill>
                  <a:srgbClr val="1E3A8A"/>
                </a:solidFill>
                <a:highlight>
                  <a:srgbClr val="F5F5F5"/>
                </a:highlight>
                <a:latin typeface="Calibri"/>
                <a:ea typeface="Calibri"/>
                <a:cs typeface="Calibri"/>
                <a:sym typeface="Calibri"/>
              </a:rPr>
              <a:t>ALS-Demans Birlikteliği</a:t>
            </a:r>
            <a:endParaRPr sz="282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2" name="Google Shape;332;p4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6350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Calibri"/>
              <a:buChar char="●"/>
            </a:pPr>
            <a:r>
              <a:rPr lang="tr" sz="2000">
                <a:solidFill>
                  <a:srgbClr val="595959"/>
                </a:solidFill>
                <a:highlight>
                  <a:srgbClr val="F5F5F5"/>
                </a:highlight>
                <a:latin typeface="Calibri"/>
                <a:ea typeface="Calibri"/>
                <a:cs typeface="Calibri"/>
                <a:sym typeface="Calibri"/>
              </a:rPr>
              <a:t>ALS hastalarının %20'sine kadarının tam gelişmiş demans kriterlerini karşıladığı gösterilmiştir.​</a:t>
            </a:r>
            <a:endParaRPr sz="2000">
              <a:solidFill>
                <a:srgbClr val="595959"/>
              </a:solidFill>
              <a:highlight>
                <a:srgbClr val="F5F5F5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6350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Calibri"/>
              <a:buChar char="●"/>
            </a:pPr>
            <a:r>
              <a:rPr lang="tr" sz="2000">
                <a:solidFill>
                  <a:srgbClr val="595959"/>
                </a:solidFill>
                <a:highlight>
                  <a:srgbClr val="F5F5F5"/>
                </a:highlight>
                <a:latin typeface="Calibri"/>
                <a:ea typeface="Calibri"/>
                <a:cs typeface="Calibri"/>
                <a:sym typeface="Calibri"/>
              </a:rPr>
              <a:t>ALS demans birlikteliğindeki en sık demans tipi FTD (%5-15)​</a:t>
            </a:r>
            <a:endParaRPr sz="2000">
              <a:solidFill>
                <a:srgbClr val="595959"/>
              </a:solidFill>
              <a:highlight>
                <a:srgbClr val="F5F5F5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6350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Calibri"/>
              <a:buChar char="●"/>
            </a:pPr>
            <a:r>
              <a:rPr lang="tr" sz="2000">
                <a:solidFill>
                  <a:srgbClr val="595959"/>
                </a:solidFill>
                <a:highlight>
                  <a:srgbClr val="F5F5F5"/>
                </a:highlight>
                <a:latin typeface="Calibri"/>
                <a:ea typeface="Calibri"/>
                <a:cs typeface="Calibri"/>
                <a:sym typeface="Calibri"/>
              </a:rPr>
              <a:t>FTD &amp; ALS fizyopatolojilerinde ortak gen (C9orf72 gen mutasyonu) ve ortak protein birikimi (TDP-43)​</a:t>
            </a:r>
            <a:endParaRPr sz="2000">
              <a:solidFill>
                <a:srgbClr val="595959"/>
              </a:solidFill>
              <a:highlight>
                <a:srgbClr val="F5F5F5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6350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Calibri"/>
              <a:buChar char="●"/>
            </a:pPr>
            <a:r>
              <a:rPr lang="tr" sz="2000">
                <a:solidFill>
                  <a:srgbClr val="595959"/>
                </a:solidFill>
                <a:highlight>
                  <a:srgbClr val="F5F5F5"/>
                </a:highlight>
                <a:latin typeface="Calibri"/>
                <a:ea typeface="Calibri"/>
                <a:cs typeface="Calibri"/>
                <a:sym typeface="Calibri"/>
              </a:rPr>
              <a:t>ALS-FTD spectrum</a:t>
            </a:r>
            <a:endParaRPr sz="2000">
              <a:solidFill>
                <a:srgbClr val="595959"/>
              </a:solidFill>
              <a:highlight>
                <a:srgbClr val="F5F5F5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cxnSp>
        <p:nvCxnSpPr>
          <p:cNvPr id="333" name="Google Shape;333;p47"/>
          <p:cNvCxnSpPr/>
          <p:nvPr/>
        </p:nvCxnSpPr>
        <p:spPr>
          <a:xfrm rot="10800000" flipH="1">
            <a:off x="345600" y="982925"/>
            <a:ext cx="3700500" cy="31800"/>
          </a:xfrm>
          <a:prstGeom prst="straightConnector1">
            <a:avLst/>
          </a:prstGeom>
          <a:noFill/>
          <a:ln w="19050" cap="flat" cmpd="sng">
            <a:solidFill>
              <a:srgbClr val="1E3A8A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4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tr" sz="3020">
                <a:solidFill>
                  <a:srgbClr val="1E3A8A"/>
                </a:solidFill>
                <a:latin typeface="Calibri"/>
                <a:ea typeface="Calibri"/>
                <a:cs typeface="Calibri"/>
                <a:sym typeface="Calibri"/>
              </a:rPr>
              <a:t>ALS Tedavi</a:t>
            </a:r>
            <a:endParaRPr sz="3020">
              <a:solidFill>
                <a:srgbClr val="1E3A8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9" name="Google Shape;339;p4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63500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Calibri"/>
              <a:buChar char="●"/>
            </a:pPr>
            <a:r>
              <a:rPr lang="tr" sz="2000">
                <a:highlight>
                  <a:srgbClr val="F5F5F5"/>
                </a:highlight>
                <a:latin typeface="Calibri"/>
                <a:ea typeface="Calibri"/>
                <a:cs typeface="Calibri"/>
                <a:sym typeface="Calibri"/>
              </a:rPr>
              <a:t>Kür sağlayan bir tedavi henüz yok.​</a:t>
            </a:r>
            <a:endParaRPr sz="2000">
              <a:highlight>
                <a:srgbClr val="F5F5F5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63500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Calibri"/>
              <a:buChar char="●"/>
            </a:pPr>
            <a:r>
              <a:rPr lang="tr" sz="2000">
                <a:solidFill>
                  <a:srgbClr val="1E3A8A"/>
                </a:solidFill>
                <a:highlight>
                  <a:srgbClr val="F5F5F5"/>
                </a:highlight>
                <a:latin typeface="Calibri"/>
                <a:ea typeface="Calibri"/>
                <a:cs typeface="Calibri"/>
                <a:sym typeface="Calibri"/>
              </a:rPr>
              <a:t>Riluzol:</a:t>
            </a:r>
            <a:r>
              <a:rPr lang="tr" sz="2000">
                <a:highlight>
                  <a:srgbClr val="F5F5F5"/>
                </a:highlight>
                <a:latin typeface="Calibri"/>
                <a:ea typeface="Calibri"/>
                <a:cs typeface="Calibri"/>
                <a:sym typeface="Calibri"/>
              </a:rPr>
              <a:t> Glutamik asidin salınımını inhibe ederek motor nöron hasarını azalttığı düşünülmektedir. ​</a:t>
            </a:r>
            <a:endParaRPr sz="2000">
              <a:highlight>
                <a:srgbClr val="F5F5F5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63500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Calibri"/>
              <a:buChar char="●"/>
            </a:pPr>
            <a:r>
              <a:rPr lang="tr" sz="2000">
                <a:highlight>
                  <a:srgbClr val="F5F5F5"/>
                </a:highlight>
                <a:latin typeface="Calibri"/>
                <a:ea typeface="Calibri"/>
                <a:cs typeface="Calibri"/>
                <a:sym typeface="Calibri"/>
              </a:rPr>
              <a:t>Semptomlara yönelik tedaviler mevcut.</a:t>
            </a:r>
            <a:endParaRPr sz="2000">
              <a:highlight>
                <a:srgbClr val="F5F5F5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cxnSp>
        <p:nvCxnSpPr>
          <p:cNvPr id="340" name="Google Shape;340;p48"/>
          <p:cNvCxnSpPr/>
          <p:nvPr/>
        </p:nvCxnSpPr>
        <p:spPr>
          <a:xfrm rot="10800000" flipH="1">
            <a:off x="379150" y="1005750"/>
            <a:ext cx="1735500" cy="9000"/>
          </a:xfrm>
          <a:prstGeom prst="straightConnector1">
            <a:avLst/>
          </a:prstGeom>
          <a:noFill/>
          <a:ln w="19050" cap="flat" cmpd="sng">
            <a:solidFill>
              <a:srgbClr val="1E3A8A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4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tr" sz="3020">
                <a:solidFill>
                  <a:srgbClr val="1E3A8A"/>
                </a:solidFill>
                <a:latin typeface="Calibri"/>
                <a:ea typeface="Calibri"/>
                <a:cs typeface="Calibri"/>
                <a:sym typeface="Calibri"/>
              </a:rPr>
              <a:t>Klinik Çıkarımlar</a:t>
            </a:r>
            <a:endParaRPr sz="3020">
              <a:solidFill>
                <a:srgbClr val="1E3A8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6" name="Google Shape;346;p4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Font typeface="Calibri"/>
              <a:buChar char="●"/>
            </a:pPr>
            <a:r>
              <a:rPr lang="tr" sz="2000">
                <a:latin typeface="Calibri"/>
                <a:ea typeface="Calibri"/>
                <a:cs typeface="Calibri"/>
                <a:sym typeface="Calibri"/>
              </a:rPr>
              <a:t>Anamnez ve fizik muayenenin önemi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Font typeface="Calibri"/>
              <a:buChar char="●"/>
            </a:pPr>
            <a:r>
              <a:rPr lang="tr" sz="2000">
                <a:latin typeface="Calibri"/>
                <a:ea typeface="Calibri"/>
                <a:cs typeface="Calibri"/>
                <a:sym typeface="Calibri"/>
              </a:rPr>
              <a:t>Ayırıcı tanıların akılda tutulması ve hastaların bu açıdan değerlendirilmesi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Font typeface="Calibri"/>
              <a:buChar char="●"/>
            </a:pPr>
            <a:r>
              <a:rPr lang="tr" sz="2000">
                <a:latin typeface="Calibri"/>
                <a:ea typeface="Calibri"/>
                <a:cs typeface="Calibri"/>
                <a:sym typeface="Calibri"/>
              </a:rPr>
              <a:t>Erken tanı ve multidisipliner yaklaşım yaşam kalitesi üzerine etkisi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47" name="Google Shape;347;p49"/>
          <p:cNvCxnSpPr/>
          <p:nvPr/>
        </p:nvCxnSpPr>
        <p:spPr>
          <a:xfrm>
            <a:off x="345700" y="1014750"/>
            <a:ext cx="2620500" cy="0"/>
          </a:xfrm>
          <a:prstGeom prst="straightConnector1">
            <a:avLst/>
          </a:prstGeom>
          <a:noFill/>
          <a:ln w="19050" cap="flat" cmpd="sng">
            <a:solidFill>
              <a:srgbClr val="1E3A8A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5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tr" sz="3020">
                <a:solidFill>
                  <a:srgbClr val="1E3A8A"/>
                </a:solidFill>
                <a:latin typeface="Calibri"/>
                <a:ea typeface="Calibri"/>
                <a:cs typeface="Calibri"/>
                <a:sym typeface="Calibri"/>
              </a:rPr>
              <a:t>Vaka 2</a:t>
            </a:r>
            <a:endParaRPr sz="3020">
              <a:solidFill>
                <a:srgbClr val="1E3A8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3" name="Google Shape;353;p5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63500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900"/>
              <a:buFont typeface="Calibri"/>
              <a:buChar char="●"/>
            </a:pPr>
            <a:r>
              <a:rPr lang="tr" sz="2000" dirty="0">
                <a:solidFill>
                  <a:srgbClr val="595959"/>
                </a:solidFill>
                <a:highlight>
                  <a:srgbClr val="F5F5F5"/>
                </a:highlight>
                <a:latin typeface="Calibri"/>
                <a:ea typeface="Calibri"/>
                <a:cs typeface="Calibri"/>
                <a:sym typeface="Calibri"/>
              </a:rPr>
              <a:t>75 yaş kadın​</a:t>
            </a:r>
            <a:endParaRPr sz="2000" dirty="0">
              <a:solidFill>
                <a:srgbClr val="595959"/>
              </a:solidFill>
              <a:highlight>
                <a:srgbClr val="F5F5F5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63500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900"/>
              <a:buFont typeface="Calibri"/>
              <a:buChar char="●"/>
            </a:pPr>
            <a:r>
              <a:rPr lang="tr" sz="2000" dirty="0">
                <a:solidFill>
                  <a:srgbClr val="595959"/>
                </a:solidFill>
                <a:highlight>
                  <a:srgbClr val="F5F5F5"/>
                </a:highlight>
                <a:latin typeface="Calibri"/>
                <a:ea typeface="Calibri"/>
                <a:cs typeface="Calibri"/>
                <a:sym typeface="Calibri"/>
              </a:rPr>
              <a:t>Kocası ile yaşıyor​</a:t>
            </a:r>
            <a:endParaRPr sz="2000" dirty="0">
              <a:solidFill>
                <a:srgbClr val="595959"/>
              </a:solidFill>
              <a:highlight>
                <a:srgbClr val="F5F5F5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63500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900"/>
              <a:buFont typeface="Calibri"/>
              <a:buChar char="●"/>
            </a:pPr>
            <a:r>
              <a:rPr lang="tr" sz="2000" dirty="0">
                <a:solidFill>
                  <a:srgbClr val="595959"/>
                </a:solidFill>
                <a:highlight>
                  <a:srgbClr val="F5F5F5"/>
                </a:highlight>
                <a:latin typeface="Calibri"/>
                <a:ea typeface="Calibri"/>
                <a:cs typeface="Calibri"/>
                <a:sym typeface="Calibri"/>
              </a:rPr>
              <a:t>Lise mezunu​</a:t>
            </a:r>
          </a:p>
          <a:p>
            <a:pPr marL="63500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900"/>
              <a:buFont typeface="Calibri"/>
              <a:buChar char="●"/>
            </a:pPr>
            <a:r>
              <a:rPr lang="tr" sz="2000" dirty="0">
                <a:solidFill>
                  <a:srgbClr val="595959"/>
                </a:solidFill>
                <a:highlight>
                  <a:srgbClr val="F5F5F5"/>
                </a:highlight>
                <a:latin typeface="Calibri"/>
                <a:ea typeface="Calibri"/>
                <a:cs typeface="Calibri"/>
                <a:sym typeface="Calibri"/>
              </a:rPr>
              <a:t>Muhasebeci olarak çalışmış, 8 yıl önce emekli </a:t>
            </a:r>
            <a:r>
              <a:rPr lang="tr" sz="2800" dirty="0">
                <a:solidFill>
                  <a:srgbClr val="595959"/>
                </a:solidFill>
                <a:highlight>
                  <a:srgbClr val="F5F5F5"/>
                </a:highlight>
              </a:rPr>
              <a:t>​</a:t>
            </a:r>
            <a:endParaRPr sz="2800" dirty="0">
              <a:solidFill>
                <a:srgbClr val="595959"/>
              </a:solidFill>
              <a:highlight>
                <a:srgbClr val="F5F5F5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 dirty="0"/>
          </a:p>
        </p:txBody>
      </p:sp>
      <p:cxnSp>
        <p:nvCxnSpPr>
          <p:cNvPr id="354" name="Google Shape;354;p50"/>
          <p:cNvCxnSpPr/>
          <p:nvPr/>
        </p:nvCxnSpPr>
        <p:spPr>
          <a:xfrm>
            <a:off x="345700" y="1014750"/>
            <a:ext cx="1170900" cy="0"/>
          </a:xfrm>
          <a:prstGeom prst="straightConnector1">
            <a:avLst/>
          </a:prstGeom>
          <a:noFill/>
          <a:ln w="19050" cap="flat" cmpd="sng">
            <a:solidFill>
              <a:srgbClr val="1E3A8A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51"/>
          <p:cNvSpPr txBox="1">
            <a:spLocks noGrp="1"/>
          </p:cNvSpPr>
          <p:nvPr>
            <p:ph type="body" idx="1"/>
          </p:nvPr>
        </p:nvSpPr>
        <p:spPr>
          <a:xfrm>
            <a:off x="311700" y="315825"/>
            <a:ext cx="8520600" cy="457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r" sz="3000">
                <a:solidFill>
                  <a:srgbClr val="1E3A8A"/>
                </a:solidFill>
                <a:highlight>
                  <a:srgbClr val="F5F5F5"/>
                </a:highlight>
                <a:latin typeface="Calibri"/>
                <a:ea typeface="Calibri"/>
                <a:cs typeface="Calibri"/>
                <a:sym typeface="Calibri"/>
              </a:rPr>
              <a:t>Şikayet </a:t>
            </a:r>
            <a:r>
              <a:rPr lang="tr" sz="2800">
                <a:solidFill>
                  <a:srgbClr val="1E3A8A"/>
                </a:solidFill>
                <a:highlight>
                  <a:srgbClr val="F5F5F5"/>
                </a:highlight>
              </a:rPr>
              <a:t> </a:t>
            </a:r>
            <a:r>
              <a:rPr lang="tr" sz="3000">
                <a:solidFill>
                  <a:srgbClr val="1E3A8A"/>
                </a:solidFill>
                <a:highlight>
                  <a:srgbClr val="F5F5F5"/>
                </a:highlight>
              </a:rPr>
              <a:t>                                                           </a:t>
            </a:r>
            <a:endParaRPr sz="3000">
              <a:solidFill>
                <a:srgbClr val="1E3A8A"/>
              </a:solidFill>
              <a:highlight>
                <a:srgbClr val="F5F5F5"/>
              </a:highlight>
            </a:endParaRPr>
          </a:p>
          <a:p>
            <a:pPr marL="457200" lvl="0" indent="-357144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24"/>
              <a:buFont typeface="Calibri"/>
              <a:buChar char="●"/>
            </a:pPr>
            <a:r>
              <a:rPr lang="tr" sz="2024">
                <a:highlight>
                  <a:srgbClr val="F5F5F5"/>
                </a:highlight>
                <a:latin typeface="Calibri"/>
                <a:ea typeface="Calibri"/>
                <a:cs typeface="Calibri"/>
                <a:sym typeface="Calibri"/>
              </a:rPr>
              <a:t>Unutkanlık, isteksizlik, sosyal izolasyon.</a:t>
            </a:r>
            <a:endParaRPr sz="2024">
              <a:highlight>
                <a:srgbClr val="F5F5F5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>
              <a:highlight>
                <a:srgbClr val="F5F5F5"/>
              </a:highlight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r" sz="3000">
                <a:solidFill>
                  <a:srgbClr val="1E3A8A"/>
                </a:solidFill>
                <a:highlight>
                  <a:srgbClr val="F5F5F5"/>
                </a:highlight>
                <a:latin typeface="Calibri"/>
                <a:ea typeface="Calibri"/>
                <a:cs typeface="Calibri"/>
                <a:sym typeface="Calibri"/>
              </a:rPr>
              <a:t>Hikaye</a:t>
            </a:r>
            <a:endParaRPr sz="3000">
              <a:solidFill>
                <a:srgbClr val="1E3A8A"/>
              </a:solidFill>
              <a:highlight>
                <a:srgbClr val="F5F5F5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Calibri"/>
              <a:buChar char="●"/>
            </a:pPr>
            <a:r>
              <a:rPr lang="tr" sz="2000">
                <a:solidFill>
                  <a:srgbClr val="595959"/>
                </a:solidFill>
                <a:highlight>
                  <a:srgbClr val="F5F5F5"/>
                </a:highlight>
                <a:latin typeface="Calibri"/>
                <a:ea typeface="Calibri"/>
                <a:cs typeface="Calibri"/>
                <a:sym typeface="Calibri"/>
              </a:rPr>
              <a:t>Yaklaşık 1 yıldır olan ve son 6 aydır hafifçe artan unutkanlık şikayeti mevcut​.</a:t>
            </a:r>
            <a:endParaRPr sz="2000">
              <a:solidFill>
                <a:srgbClr val="595959"/>
              </a:solidFill>
              <a:highlight>
                <a:srgbClr val="F5F5F5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Font typeface="Calibri"/>
              <a:buChar char="●"/>
            </a:pPr>
            <a:r>
              <a:rPr lang="tr" sz="2000">
                <a:solidFill>
                  <a:srgbClr val="595959"/>
                </a:solidFill>
                <a:highlight>
                  <a:srgbClr val="F5F5F5"/>
                </a:highlight>
                <a:latin typeface="Calibri"/>
                <a:ea typeface="Calibri"/>
                <a:cs typeface="Calibri"/>
                <a:sym typeface="Calibri"/>
              </a:rPr>
              <a:t>Sürekli kitap okuma, ev işlerini erteleme, hiç bir şey yapmak istememe, aynı TV programını tekrar tekrar izleme, duş almak istememe.</a:t>
            </a:r>
            <a:r>
              <a:rPr lang="tr" sz="2000">
                <a:solidFill>
                  <a:schemeClr val="dk1"/>
                </a:solidFill>
                <a:highlight>
                  <a:srgbClr val="F5F5F5"/>
                </a:highlight>
                <a:latin typeface="Calibri"/>
                <a:ea typeface="Calibri"/>
                <a:cs typeface="Calibri"/>
                <a:sym typeface="Calibri"/>
              </a:rPr>
              <a:t> </a:t>
            </a:r>
            <a:endParaRPr sz="2000">
              <a:solidFill>
                <a:schemeClr val="dk1"/>
              </a:solidFill>
              <a:highlight>
                <a:srgbClr val="F5F5F5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>
              <a:highlight>
                <a:srgbClr val="F5F5F5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360" name="Google Shape;360;p51" descr="Speech bubbles thin line icon. Communication and chat message popup symbol, outline style pictogram on white background. Business talk sign for mobile concept and web design. Vector graphics. (Sağlayıcı: Getty Images)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17900" y="205750"/>
            <a:ext cx="914401" cy="9144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61" name="Google Shape;361;p51"/>
          <p:cNvCxnSpPr/>
          <p:nvPr/>
        </p:nvCxnSpPr>
        <p:spPr>
          <a:xfrm>
            <a:off x="368000" y="1017683"/>
            <a:ext cx="1193100" cy="0"/>
          </a:xfrm>
          <a:prstGeom prst="straightConnector1">
            <a:avLst/>
          </a:prstGeom>
          <a:noFill/>
          <a:ln w="19050" cap="flat" cmpd="sng">
            <a:solidFill>
              <a:srgbClr val="1E3A8A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62" name="Google Shape;362;p51"/>
          <p:cNvCxnSpPr/>
          <p:nvPr/>
        </p:nvCxnSpPr>
        <p:spPr>
          <a:xfrm rot="10800000" flipH="1">
            <a:off x="368000" y="2605575"/>
            <a:ext cx="1106400" cy="8700"/>
          </a:xfrm>
          <a:prstGeom prst="straightConnector1">
            <a:avLst/>
          </a:prstGeom>
          <a:noFill/>
          <a:ln w="19050" cap="flat" cmpd="sng">
            <a:solidFill>
              <a:srgbClr val="1E3A8A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5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tr" sz="3020">
                <a:solidFill>
                  <a:srgbClr val="1E3A8A"/>
                </a:solidFill>
                <a:latin typeface="Calibri"/>
                <a:ea typeface="Calibri"/>
                <a:cs typeface="Calibri"/>
                <a:sym typeface="Calibri"/>
              </a:rPr>
              <a:t>Özgeçmiş</a:t>
            </a:r>
            <a:endParaRPr sz="3020">
              <a:solidFill>
                <a:srgbClr val="1E3A8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8" name="Google Shape;368;p5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>
              <a:highlight>
                <a:srgbClr val="F5F5F5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6350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Calibri"/>
              <a:buChar char="●"/>
            </a:pPr>
            <a:r>
              <a:rPr lang="tr" sz="2000">
                <a:highlight>
                  <a:srgbClr val="F5F5F5"/>
                </a:highlight>
                <a:latin typeface="Calibri"/>
                <a:ea typeface="Calibri"/>
                <a:cs typeface="Calibri"/>
                <a:sym typeface="Calibri"/>
              </a:rPr>
              <a:t>Hipertansiyon</a:t>
            </a:r>
            <a:endParaRPr sz="2000">
              <a:highlight>
                <a:srgbClr val="F5F5F5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6350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Calibri"/>
              <a:buChar char="●"/>
            </a:pPr>
            <a:r>
              <a:rPr lang="tr" sz="2000">
                <a:highlight>
                  <a:srgbClr val="F5F5F5"/>
                </a:highlight>
                <a:latin typeface="Calibri"/>
                <a:ea typeface="Calibri"/>
                <a:cs typeface="Calibri"/>
                <a:sym typeface="Calibri"/>
              </a:rPr>
              <a:t>Dislipidemi</a:t>
            </a:r>
            <a:endParaRPr sz="2000">
              <a:highlight>
                <a:srgbClr val="F5F5F5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6350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Calibri"/>
              <a:buChar char="●"/>
            </a:pPr>
            <a:r>
              <a:rPr lang="tr" sz="2000">
                <a:highlight>
                  <a:srgbClr val="F5F5F5"/>
                </a:highlight>
                <a:latin typeface="Calibri"/>
                <a:ea typeface="Calibri"/>
                <a:cs typeface="Calibri"/>
                <a:sym typeface="Calibri"/>
              </a:rPr>
              <a:t>Tip 2 DM</a:t>
            </a:r>
            <a:endParaRPr/>
          </a:p>
        </p:txBody>
      </p:sp>
      <p:pic>
        <p:nvPicPr>
          <p:cNvPr id="369" name="Google Shape;369;p52" descr="clipboard  sheet  document (Sağlayıcı: Getty Images)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31575" y="776500"/>
            <a:ext cx="2978028" cy="36852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70" name="Google Shape;370;p52"/>
          <p:cNvCxnSpPr/>
          <p:nvPr/>
        </p:nvCxnSpPr>
        <p:spPr>
          <a:xfrm>
            <a:off x="345700" y="1014750"/>
            <a:ext cx="1683900" cy="0"/>
          </a:xfrm>
          <a:prstGeom prst="straightConnector1">
            <a:avLst/>
          </a:prstGeom>
          <a:noFill/>
          <a:ln w="19050" cap="flat" cmpd="sng">
            <a:solidFill>
              <a:srgbClr val="1E3A8A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" sz="3300" dirty="0">
                <a:solidFill>
                  <a:srgbClr val="1E3A8A"/>
                </a:solidFill>
                <a:latin typeface="Calibri"/>
                <a:ea typeface="Calibri"/>
                <a:cs typeface="Calibri"/>
                <a:sym typeface="Calibri"/>
              </a:rPr>
              <a:t>Kanada’da 2,5 Yıllık Klinik Fellowship Deneyimi</a:t>
            </a:r>
            <a:endParaRPr sz="3300" dirty="0">
              <a:solidFill>
                <a:srgbClr val="1E3A8A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88;p1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>
              <a:buNone/>
            </a:pPr>
            <a:r>
              <a:rPr lang="tr" sz="1600" dirty="0">
                <a:latin typeface="Calibri" panose="020F0502020204030204" pitchFamily="34" charset="0"/>
                <a:cs typeface="Calibri" panose="020F0502020204030204" pitchFamily="34" charset="0"/>
              </a:rPr>
              <a:t>Hospitals involved in training and </a:t>
            </a:r>
            <a:r>
              <a:rPr lang="tr-TR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tr-TR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percentage</a:t>
            </a:r>
            <a:r>
              <a:rPr lang="tr" sz="1600" dirty="0">
                <a:latin typeface="Calibri" panose="020F0502020204030204" pitchFamily="34" charset="0"/>
                <a:cs typeface="Calibri" panose="020F0502020204030204" pitchFamily="34" charset="0"/>
              </a:rPr>
              <a:t> time spent in each institution:</a:t>
            </a:r>
            <a:endParaRPr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indent="-285750">
              <a:spcBef>
                <a:spcPts val="1200"/>
              </a:spcBef>
            </a:pPr>
            <a:r>
              <a:rPr lang="tr" sz="1600" dirty="0">
                <a:latin typeface="Calibri" panose="020F0502020204030204" pitchFamily="34" charset="0"/>
                <a:cs typeface="Calibri" panose="020F0502020204030204" pitchFamily="34" charset="0"/>
              </a:rPr>
              <a:t>Jewish General Hospital 20%</a:t>
            </a:r>
            <a:endParaRPr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indent="-285750">
              <a:spcBef>
                <a:spcPts val="1200"/>
              </a:spcBef>
            </a:pPr>
            <a:r>
              <a:rPr lang="tr" sz="1600" dirty="0">
                <a:latin typeface="Calibri" panose="020F0502020204030204" pitchFamily="34" charset="0"/>
                <a:cs typeface="Calibri" panose="020F0502020204030204" pitchFamily="34" charset="0"/>
              </a:rPr>
              <a:t>McGill University Health Centre (Montreal General Hospital and Royal Victoria Hospital) 40%</a:t>
            </a:r>
            <a:endParaRPr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indent="-285750">
              <a:spcBef>
                <a:spcPts val="1200"/>
              </a:spcBef>
            </a:pPr>
            <a:r>
              <a:rPr lang="tr" sz="1600" dirty="0">
                <a:latin typeface="Calibri" panose="020F0502020204030204" pitchFamily="34" charset="0"/>
                <a:cs typeface="Calibri" panose="020F0502020204030204" pitchFamily="34" charset="0"/>
              </a:rPr>
              <a:t>Douglas Mental Health University Institute 15%</a:t>
            </a:r>
            <a:endParaRPr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indent="-285750">
              <a:spcBef>
                <a:spcPts val="1200"/>
              </a:spcBef>
            </a:pPr>
            <a:r>
              <a:rPr lang="tr" sz="1600" dirty="0">
                <a:latin typeface="Calibri" panose="020F0502020204030204" pitchFamily="34" charset="0"/>
                <a:cs typeface="Calibri" panose="020F0502020204030204" pitchFamily="34" charset="0"/>
              </a:rPr>
              <a:t>Montreal </a:t>
            </a:r>
            <a:r>
              <a:rPr lang="tr-TR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Neurological</a:t>
            </a:r>
            <a:r>
              <a:rPr lang="tr" sz="1600" dirty="0">
                <a:latin typeface="Calibri" panose="020F0502020204030204" pitchFamily="34" charset="0"/>
                <a:cs typeface="Calibri" panose="020F0502020204030204" pitchFamily="34" charset="0"/>
              </a:rPr>
              <a:t> Institute 15%</a:t>
            </a:r>
            <a:endParaRPr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indent="-285750">
              <a:spcBef>
                <a:spcPts val="1200"/>
              </a:spcBef>
              <a:spcAft>
                <a:spcPts val="1200"/>
              </a:spcAft>
            </a:pPr>
            <a:r>
              <a:rPr lang="tr" sz="1600" dirty="0">
                <a:latin typeface="Calibri" panose="020F0502020204030204" pitchFamily="34" charset="0"/>
                <a:cs typeface="Calibri" panose="020F0502020204030204" pitchFamily="34" charset="0"/>
              </a:rPr>
              <a:t>St. Mary’s Hospital 10%</a:t>
            </a:r>
            <a:endParaRPr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9" name="Google Shape;89;p17" descr="grafik, yazı tipi, kırmızı, logo içeren bir resim&#10;&#10;Yapay zeka tarafından oluşturulmuş içerik yanlış olabilir.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90750" y="4138013"/>
            <a:ext cx="4762500" cy="86320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0" name="Google Shape;90;p17"/>
          <p:cNvCxnSpPr/>
          <p:nvPr/>
        </p:nvCxnSpPr>
        <p:spPr>
          <a:xfrm rot="10800000" flipH="1">
            <a:off x="1254900" y="1017725"/>
            <a:ext cx="6634200" cy="29700"/>
          </a:xfrm>
          <a:prstGeom prst="straightConnector1">
            <a:avLst/>
          </a:prstGeom>
          <a:noFill/>
          <a:ln w="19050" cap="flat" cmpd="sng">
            <a:solidFill>
              <a:srgbClr val="1E3A8A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5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tr" sz="3020">
                <a:solidFill>
                  <a:srgbClr val="1E3A8A"/>
                </a:solidFill>
                <a:latin typeface="Calibri"/>
                <a:ea typeface="Calibri"/>
                <a:cs typeface="Calibri"/>
                <a:sym typeface="Calibri"/>
              </a:rPr>
              <a:t>Kullandığı İlaçlar</a:t>
            </a:r>
            <a:endParaRPr sz="3020">
              <a:solidFill>
                <a:srgbClr val="1E3A8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6" name="Google Shape;376;p5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900"/>
              <a:buFont typeface="Calibri"/>
              <a:buChar char="●"/>
            </a:pPr>
            <a:r>
              <a:rPr lang="tr" sz="2000">
                <a:solidFill>
                  <a:srgbClr val="595959"/>
                </a:solidFill>
                <a:highlight>
                  <a:srgbClr val="F5F5F5"/>
                </a:highlight>
                <a:latin typeface="Calibri"/>
                <a:ea typeface="Calibri"/>
                <a:cs typeface="Calibri"/>
                <a:sym typeface="Calibri"/>
              </a:rPr>
              <a:t>Metformin 850 mg BID ​</a:t>
            </a:r>
            <a:endParaRPr sz="2000">
              <a:solidFill>
                <a:srgbClr val="595959"/>
              </a:solidFill>
              <a:highlight>
                <a:srgbClr val="F5F5F5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900"/>
              <a:buFont typeface="Calibri"/>
              <a:buChar char="●"/>
            </a:pPr>
            <a:r>
              <a:rPr lang="tr" sz="2000">
                <a:solidFill>
                  <a:srgbClr val="595959"/>
                </a:solidFill>
                <a:highlight>
                  <a:srgbClr val="F5F5F5"/>
                </a:highlight>
                <a:latin typeface="Calibri"/>
                <a:ea typeface="Calibri"/>
                <a:cs typeface="Calibri"/>
                <a:sym typeface="Calibri"/>
              </a:rPr>
              <a:t>Amlodipin 5 mg</a:t>
            </a:r>
            <a:endParaRPr sz="2000">
              <a:solidFill>
                <a:srgbClr val="595959"/>
              </a:solidFill>
              <a:highlight>
                <a:srgbClr val="F5F5F5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900"/>
              <a:buFont typeface="Calibri"/>
              <a:buChar char="●"/>
            </a:pPr>
            <a:r>
              <a:rPr lang="tr" sz="2000">
                <a:solidFill>
                  <a:srgbClr val="595959"/>
                </a:solidFill>
                <a:highlight>
                  <a:srgbClr val="F5F5F5"/>
                </a:highlight>
                <a:latin typeface="Calibri"/>
                <a:ea typeface="Calibri"/>
                <a:cs typeface="Calibri"/>
                <a:sym typeface="Calibri"/>
              </a:rPr>
              <a:t>Bisoprolol 5 mg ​</a:t>
            </a:r>
            <a:endParaRPr sz="2000">
              <a:solidFill>
                <a:srgbClr val="595959"/>
              </a:solidFill>
              <a:highlight>
                <a:srgbClr val="F5F5F5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900"/>
              <a:buFont typeface="Calibri"/>
              <a:buChar char="●"/>
            </a:pPr>
            <a:r>
              <a:rPr lang="tr" sz="2000">
                <a:solidFill>
                  <a:srgbClr val="595959"/>
                </a:solidFill>
                <a:highlight>
                  <a:srgbClr val="F5F5F5"/>
                </a:highlight>
                <a:latin typeface="Calibri"/>
                <a:ea typeface="Calibri"/>
                <a:cs typeface="Calibri"/>
                <a:sym typeface="Calibri"/>
              </a:rPr>
              <a:t>Valsartan HCT 320+25 mg ​</a:t>
            </a:r>
            <a:endParaRPr sz="2000">
              <a:solidFill>
                <a:srgbClr val="595959"/>
              </a:solidFill>
              <a:highlight>
                <a:srgbClr val="F5F5F5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900"/>
              <a:buFont typeface="Calibri"/>
              <a:buChar char="●"/>
            </a:pPr>
            <a:r>
              <a:rPr lang="tr" sz="2000">
                <a:solidFill>
                  <a:srgbClr val="595959"/>
                </a:solidFill>
                <a:highlight>
                  <a:srgbClr val="F5F5F5"/>
                </a:highlight>
                <a:latin typeface="Calibri"/>
                <a:ea typeface="Calibri"/>
                <a:cs typeface="Calibri"/>
                <a:sym typeface="Calibri"/>
              </a:rPr>
              <a:t>Rosuvastatin 5 mg</a:t>
            </a:r>
            <a:endParaRPr sz="2000">
              <a:solidFill>
                <a:srgbClr val="595959"/>
              </a:solidFill>
              <a:highlight>
                <a:srgbClr val="F5F5F5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>
              <a:highlight>
                <a:srgbClr val="F5F5F5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377" name="Google Shape;377;p53" descr="Prescription bottle with pills (Sağlayıcı: Getty Images)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50750" y="1261063"/>
            <a:ext cx="3781550" cy="319922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78" name="Google Shape;378;p53"/>
          <p:cNvCxnSpPr/>
          <p:nvPr/>
        </p:nvCxnSpPr>
        <p:spPr>
          <a:xfrm>
            <a:off x="345700" y="1014750"/>
            <a:ext cx="2763300" cy="14100"/>
          </a:xfrm>
          <a:prstGeom prst="straightConnector1">
            <a:avLst/>
          </a:prstGeom>
          <a:noFill/>
          <a:ln w="19050" cap="flat" cmpd="sng">
            <a:solidFill>
              <a:srgbClr val="1E3A8A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5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tr" sz="3020">
                <a:solidFill>
                  <a:srgbClr val="1E3A8A"/>
                </a:solidFill>
                <a:latin typeface="Calibri"/>
                <a:ea typeface="Calibri"/>
                <a:cs typeface="Calibri"/>
                <a:sym typeface="Calibri"/>
              </a:rPr>
              <a:t>Alışkanlıklar ve Soygeçmiş</a:t>
            </a:r>
            <a:endParaRPr sz="3020">
              <a:solidFill>
                <a:srgbClr val="1E3A8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4" name="Google Shape;384;p5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Calibri"/>
              <a:buChar char="●"/>
            </a:pPr>
            <a:r>
              <a:rPr lang="tr" sz="2000">
                <a:solidFill>
                  <a:srgbClr val="595959"/>
                </a:solidFill>
                <a:highlight>
                  <a:srgbClr val="F5F5F5"/>
                </a:highlight>
                <a:latin typeface="Calibri"/>
                <a:ea typeface="Calibri"/>
                <a:cs typeface="Calibri"/>
                <a:sym typeface="Calibri"/>
              </a:rPr>
              <a:t>Günde 1 kadeh alkol tüketimi var​</a:t>
            </a:r>
            <a:endParaRPr sz="2000">
              <a:solidFill>
                <a:srgbClr val="595959"/>
              </a:solidFill>
              <a:highlight>
                <a:srgbClr val="F5F5F5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Calibri"/>
              <a:buChar char="●"/>
            </a:pPr>
            <a:r>
              <a:rPr lang="tr" sz="2000">
                <a:solidFill>
                  <a:srgbClr val="595959"/>
                </a:solidFill>
                <a:highlight>
                  <a:srgbClr val="F5F5F5"/>
                </a:highlight>
                <a:latin typeface="Calibri"/>
                <a:ea typeface="Calibri"/>
                <a:cs typeface="Calibri"/>
                <a:sym typeface="Calibri"/>
              </a:rPr>
              <a:t>30 yıl önce sigarayı bırakmış</a:t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Calibri"/>
              <a:buChar char="●"/>
            </a:pPr>
            <a:r>
              <a:rPr lang="tr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Anne: Demans (78 yaşında)</a:t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85" name="Google Shape;385;p54" descr="No smoking (Sağlayıcı: Getty Images)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33825" y="1152475"/>
            <a:ext cx="2581351" cy="296052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86" name="Google Shape;386;p54"/>
          <p:cNvCxnSpPr>
            <a:endCxn id="383" idx="2"/>
          </p:cNvCxnSpPr>
          <p:nvPr/>
        </p:nvCxnSpPr>
        <p:spPr>
          <a:xfrm>
            <a:off x="345600" y="1014725"/>
            <a:ext cx="4226400" cy="3000"/>
          </a:xfrm>
          <a:prstGeom prst="straightConnector1">
            <a:avLst/>
          </a:prstGeom>
          <a:noFill/>
          <a:ln w="19050" cap="flat" cmpd="sng">
            <a:solidFill>
              <a:srgbClr val="1E3A8A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5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" sz="3000">
                <a:solidFill>
                  <a:srgbClr val="1E3A8A"/>
                </a:solidFill>
                <a:highlight>
                  <a:srgbClr val="F5F5F5"/>
                </a:highlight>
                <a:latin typeface="Calibri"/>
                <a:ea typeface="Calibri"/>
                <a:cs typeface="Calibri"/>
                <a:sym typeface="Calibri"/>
              </a:rPr>
              <a:t>Kognitif Muayene </a:t>
            </a:r>
            <a:endParaRPr sz="3000">
              <a:solidFill>
                <a:srgbClr val="1E3A8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2" name="Google Shape;392;p5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  <a:highlight>
                <a:srgbClr val="F5F5F5"/>
              </a:highlight>
            </a:endParaRPr>
          </a:p>
          <a:p>
            <a:pPr marL="6350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Calibri"/>
              <a:buChar char="●"/>
            </a:pPr>
            <a:r>
              <a:rPr lang="tr" sz="2000">
                <a:highlight>
                  <a:srgbClr val="F5F5F5"/>
                </a:highlight>
                <a:latin typeface="Calibri"/>
                <a:ea typeface="Calibri"/>
                <a:cs typeface="Calibri"/>
                <a:sym typeface="Calibri"/>
              </a:rPr>
              <a:t>Yaklaşık 1 yıldır nadiren aynı soruları tekrar sorma ve eşyaların yerini bulamama</a:t>
            </a:r>
            <a:endParaRPr sz="2000">
              <a:highlight>
                <a:srgbClr val="F5F5F5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6350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Calibri"/>
              <a:buChar char="●"/>
            </a:pPr>
            <a:r>
              <a:rPr lang="tr" sz="2000">
                <a:highlight>
                  <a:srgbClr val="F5F5F5"/>
                </a:highlight>
                <a:latin typeface="Calibri"/>
                <a:ea typeface="Calibri"/>
                <a:cs typeface="Calibri"/>
                <a:sym typeface="Calibri"/>
              </a:rPr>
              <a:t>Kelime bulma güçlüğü yok​.</a:t>
            </a:r>
            <a:endParaRPr sz="2000">
              <a:highlight>
                <a:srgbClr val="F5F5F5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6350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Calibri"/>
              <a:buChar char="●"/>
            </a:pPr>
            <a:r>
              <a:rPr lang="tr" sz="2000">
                <a:highlight>
                  <a:srgbClr val="F5F5F5"/>
                </a:highlight>
                <a:latin typeface="Calibri"/>
                <a:ea typeface="Calibri"/>
                <a:cs typeface="Calibri"/>
                <a:sym typeface="Calibri"/>
              </a:rPr>
              <a:t>Eşine göre hastada kişilik değişikliği mevcut, eskiye göre isteksiz ve daha izole.</a:t>
            </a:r>
            <a:endParaRPr sz="2000">
              <a:highlight>
                <a:srgbClr val="F5F5F5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6350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Calibri"/>
              <a:buChar char="●"/>
            </a:pPr>
            <a:r>
              <a:rPr lang="tr" sz="2000">
                <a:highlight>
                  <a:srgbClr val="F5F5F5"/>
                </a:highlight>
                <a:latin typeface="Calibri"/>
                <a:ea typeface="Calibri"/>
                <a:cs typeface="Calibri"/>
                <a:sym typeface="Calibri"/>
              </a:rPr>
              <a:t>Halüsinasyon veya paranoyası yok​.</a:t>
            </a:r>
            <a:endParaRPr sz="2000">
              <a:highlight>
                <a:srgbClr val="F5F5F5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393" name="Google Shape;393;p55" descr="Brain (Sağlayıcı: Getty Images)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63850" y="148575"/>
            <a:ext cx="968448" cy="10038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94" name="Google Shape;394;p55"/>
          <p:cNvCxnSpPr/>
          <p:nvPr/>
        </p:nvCxnSpPr>
        <p:spPr>
          <a:xfrm rot="10800000" flipH="1">
            <a:off x="345700" y="1005750"/>
            <a:ext cx="2820300" cy="9000"/>
          </a:xfrm>
          <a:prstGeom prst="straightConnector1">
            <a:avLst/>
          </a:prstGeom>
          <a:noFill/>
          <a:ln w="19050" cap="flat" cmpd="sng">
            <a:solidFill>
              <a:srgbClr val="1E3A8A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5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" sz="3000">
                <a:solidFill>
                  <a:srgbClr val="1E3A8A"/>
                </a:solidFill>
                <a:highlight>
                  <a:srgbClr val="F5F5F5"/>
                </a:highlight>
                <a:latin typeface="Calibri"/>
                <a:ea typeface="Calibri"/>
                <a:cs typeface="Calibri"/>
                <a:sym typeface="Calibri"/>
              </a:rPr>
              <a:t>ADLs ve IADLs</a:t>
            </a:r>
            <a:endParaRPr sz="3000">
              <a:solidFill>
                <a:srgbClr val="1E3A8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0" name="Google Shape;400;p56"/>
          <p:cNvSpPr txBox="1">
            <a:spLocks noGrp="1"/>
          </p:cNvSpPr>
          <p:nvPr>
            <p:ph type="body" idx="1"/>
          </p:nvPr>
        </p:nvSpPr>
        <p:spPr>
          <a:xfrm>
            <a:off x="311700" y="1183825"/>
            <a:ext cx="8520600" cy="390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55000" lnSpcReduction="20000"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r" sz="3575">
                <a:solidFill>
                  <a:srgbClr val="1E3A8A"/>
                </a:solidFill>
                <a:highlight>
                  <a:srgbClr val="F5F5F5"/>
                </a:highlight>
                <a:latin typeface="Calibri"/>
                <a:ea typeface="Calibri"/>
                <a:cs typeface="Calibri"/>
                <a:sym typeface="Calibri"/>
              </a:rPr>
              <a:t>ADLs: </a:t>
            </a:r>
            <a:endParaRPr sz="3575">
              <a:solidFill>
                <a:srgbClr val="1E3A8A"/>
              </a:solidFill>
              <a:highlight>
                <a:srgbClr val="F5F5F5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53472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Calibri"/>
              <a:buChar char="●"/>
            </a:pPr>
            <a:r>
              <a:rPr lang="tr" sz="3575">
                <a:solidFill>
                  <a:srgbClr val="595959"/>
                </a:solidFill>
                <a:highlight>
                  <a:srgbClr val="F5F5F5"/>
                </a:highlight>
                <a:latin typeface="Calibri"/>
                <a:ea typeface="Calibri"/>
                <a:cs typeface="Calibri"/>
                <a:sym typeface="Calibri"/>
              </a:rPr>
              <a:t>Tam bağımsız​</a:t>
            </a:r>
            <a:endParaRPr sz="3575">
              <a:solidFill>
                <a:srgbClr val="595959"/>
              </a:solidFill>
              <a:highlight>
                <a:srgbClr val="F5F5F5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r" sz="3575">
                <a:solidFill>
                  <a:srgbClr val="1E3A8A"/>
                </a:solidFill>
                <a:highlight>
                  <a:srgbClr val="F5F5F5"/>
                </a:highlight>
                <a:latin typeface="Calibri"/>
                <a:ea typeface="Calibri"/>
                <a:cs typeface="Calibri"/>
                <a:sym typeface="Calibri"/>
              </a:rPr>
              <a:t>IADLs:​</a:t>
            </a:r>
            <a:endParaRPr sz="3575">
              <a:solidFill>
                <a:srgbClr val="1E3A8A"/>
              </a:solidFill>
              <a:highlight>
                <a:srgbClr val="F5F5F5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53472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Calibri"/>
              <a:buChar char="●"/>
            </a:pPr>
            <a:r>
              <a:rPr lang="tr" sz="3575">
                <a:solidFill>
                  <a:srgbClr val="595959"/>
                </a:solidFill>
                <a:highlight>
                  <a:srgbClr val="F5F5F5"/>
                </a:highlight>
                <a:latin typeface="Calibri"/>
                <a:ea typeface="Calibri"/>
                <a:cs typeface="Calibri"/>
                <a:sym typeface="Calibri"/>
              </a:rPr>
              <a:t>Alışveriş yapıyor,</a:t>
            </a:r>
            <a:endParaRPr sz="3575">
              <a:solidFill>
                <a:srgbClr val="595959"/>
              </a:solidFill>
              <a:highlight>
                <a:srgbClr val="F5F5F5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53472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Calibri"/>
              <a:buChar char="●"/>
            </a:pPr>
            <a:r>
              <a:rPr lang="tr" sz="3575">
                <a:solidFill>
                  <a:srgbClr val="595959"/>
                </a:solidFill>
                <a:highlight>
                  <a:srgbClr val="F5F5F5"/>
                </a:highlight>
                <a:latin typeface="Calibri"/>
                <a:ea typeface="Calibri"/>
                <a:cs typeface="Calibri"/>
                <a:sym typeface="Calibri"/>
              </a:rPr>
              <a:t>Para hesabını yapabiliyor, ​</a:t>
            </a:r>
            <a:endParaRPr sz="3575">
              <a:solidFill>
                <a:srgbClr val="595959"/>
              </a:solidFill>
              <a:highlight>
                <a:srgbClr val="F5F5F5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53472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Calibri"/>
              <a:buChar char="●"/>
            </a:pPr>
            <a:r>
              <a:rPr lang="tr" sz="3575">
                <a:solidFill>
                  <a:srgbClr val="595959"/>
                </a:solidFill>
                <a:highlight>
                  <a:srgbClr val="F5F5F5"/>
                </a:highlight>
                <a:latin typeface="Calibri"/>
                <a:ea typeface="Calibri"/>
                <a:cs typeface="Calibri"/>
                <a:sym typeface="Calibri"/>
              </a:rPr>
              <a:t>Dışarı yalnız çıkıyor ve hiç kaybolmamış,​</a:t>
            </a:r>
            <a:endParaRPr sz="3575">
              <a:solidFill>
                <a:srgbClr val="595959"/>
              </a:solidFill>
              <a:highlight>
                <a:srgbClr val="F5F5F5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53472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Calibri"/>
              <a:buChar char="●"/>
            </a:pPr>
            <a:r>
              <a:rPr lang="tr" sz="3575">
                <a:solidFill>
                  <a:srgbClr val="595959"/>
                </a:solidFill>
                <a:highlight>
                  <a:srgbClr val="F5F5F5"/>
                </a:highlight>
                <a:latin typeface="Calibri"/>
                <a:ea typeface="Calibri"/>
                <a:cs typeface="Calibri"/>
                <a:sym typeface="Calibri"/>
              </a:rPr>
              <a:t>İlaçlarını kendi unutmadan alıyor,  ​</a:t>
            </a:r>
            <a:endParaRPr sz="3575">
              <a:solidFill>
                <a:srgbClr val="595959"/>
              </a:solidFill>
              <a:highlight>
                <a:srgbClr val="F5F5F5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53472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Calibri"/>
              <a:buChar char="●"/>
            </a:pPr>
            <a:r>
              <a:rPr lang="tr" sz="3575">
                <a:solidFill>
                  <a:srgbClr val="595959"/>
                </a:solidFill>
                <a:highlight>
                  <a:srgbClr val="F5F5F5"/>
                </a:highlight>
                <a:latin typeface="Calibri"/>
                <a:ea typeface="Calibri"/>
                <a:cs typeface="Calibri"/>
                <a:sym typeface="Calibri"/>
              </a:rPr>
              <a:t>Son zamanlarda bir kaç kez faturayı ödemeyi unutmuş,​</a:t>
            </a:r>
            <a:endParaRPr sz="3575">
              <a:solidFill>
                <a:srgbClr val="595959"/>
              </a:solidFill>
              <a:highlight>
                <a:srgbClr val="F5F5F5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53472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Calibri"/>
              <a:buChar char="●"/>
            </a:pPr>
            <a:r>
              <a:rPr lang="tr" sz="3575">
                <a:solidFill>
                  <a:srgbClr val="595959"/>
                </a:solidFill>
                <a:highlight>
                  <a:srgbClr val="F5F5F5"/>
                </a:highlight>
                <a:latin typeface="Calibri"/>
                <a:ea typeface="Calibri"/>
                <a:cs typeface="Calibri"/>
                <a:sym typeface="Calibri"/>
              </a:rPr>
              <a:t>Araba kullanıyor.</a:t>
            </a:r>
            <a:endParaRPr sz="3575">
              <a:solidFill>
                <a:srgbClr val="595959"/>
              </a:solidFill>
              <a:highlight>
                <a:srgbClr val="F5F5F5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401" name="Google Shape;401;p56" descr="A senior couple purchases groceries at supermarket. (Sağlayıcı: Getty Images)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31176" y="106450"/>
            <a:ext cx="2069699" cy="137944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02" name="Google Shape;402;p56"/>
          <p:cNvCxnSpPr/>
          <p:nvPr/>
        </p:nvCxnSpPr>
        <p:spPr>
          <a:xfrm rot="10800000" flipH="1">
            <a:off x="345700" y="1003650"/>
            <a:ext cx="2219100" cy="11100"/>
          </a:xfrm>
          <a:prstGeom prst="straightConnector1">
            <a:avLst/>
          </a:prstGeom>
          <a:noFill/>
          <a:ln w="19050" cap="flat" cmpd="sng">
            <a:solidFill>
              <a:srgbClr val="1E3A8A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5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tr" sz="3000">
                <a:solidFill>
                  <a:srgbClr val="1E3A8A"/>
                </a:solidFill>
                <a:highlight>
                  <a:srgbClr val="F5F5F5"/>
                </a:highlight>
                <a:latin typeface="Calibri"/>
                <a:ea typeface="Calibri"/>
                <a:cs typeface="Calibri"/>
                <a:sym typeface="Calibri"/>
              </a:rPr>
              <a:t>Geriatrik Sendromların Sorgulanması​</a:t>
            </a:r>
            <a:endParaRPr sz="3000">
              <a:solidFill>
                <a:srgbClr val="1E3A8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8" name="Google Shape;408;p5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63500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900"/>
              <a:buFont typeface="Calibri"/>
              <a:buChar char="●"/>
            </a:pPr>
            <a:r>
              <a:rPr lang="tr" sz="2000">
                <a:solidFill>
                  <a:srgbClr val="595959"/>
                </a:solidFill>
                <a:highlight>
                  <a:srgbClr val="F5F5F5"/>
                </a:highlight>
                <a:latin typeface="Calibri"/>
                <a:ea typeface="Calibri"/>
                <a:cs typeface="Calibri"/>
                <a:sym typeface="Calibri"/>
              </a:rPr>
              <a:t>Ruh hali iyi​.</a:t>
            </a:r>
            <a:endParaRPr sz="2000">
              <a:solidFill>
                <a:srgbClr val="595959"/>
              </a:solidFill>
              <a:highlight>
                <a:srgbClr val="F5F5F5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63500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900"/>
              <a:buFont typeface="Calibri"/>
              <a:buChar char="●"/>
            </a:pPr>
            <a:r>
              <a:rPr lang="tr" sz="2000">
                <a:solidFill>
                  <a:srgbClr val="595959"/>
                </a:solidFill>
                <a:highlight>
                  <a:srgbClr val="F5F5F5"/>
                </a:highlight>
                <a:latin typeface="Calibri"/>
                <a:ea typeface="Calibri"/>
                <a:cs typeface="Calibri"/>
                <a:sym typeface="Calibri"/>
              </a:rPr>
              <a:t>Uykuya dalmakta sorun yaşıyor ve gece bir kaç kez uyanıyor.Uyku apnesi ve REM uyku bozukluğu semptomu yok.​</a:t>
            </a:r>
            <a:endParaRPr sz="2000">
              <a:solidFill>
                <a:srgbClr val="595959"/>
              </a:solidFill>
              <a:highlight>
                <a:srgbClr val="F5F5F5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63500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900"/>
              <a:buFont typeface="Calibri"/>
              <a:buChar char="●"/>
            </a:pPr>
            <a:r>
              <a:rPr lang="tr" sz="2000">
                <a:solidFill>
                  <a:srgbClr val="595959"/>
                </a:solidFill>
                <a:highlight>
                  <a:srgbClr val="F5F5F5"/>
                </a:highlight>
                <a:latin typeface="Calibri"/>
                <a:ea typeface="Calibri"/>
                <a:cs typeface="Calibri"/>
                <a:sym typeface="Calibri"/>
              </a:rPr>
              <a:t>İştahı iyi​.</a:t>
            </a:r>
            <a:endParaRPr sz="2000">
              <a:solidFill>
                <a:srgbClr val="595959"/>
              </a:solidFill>
              <a:highlight>
                <a:srgbClr val="F5F5F5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63500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900"/>
              <a:buFont typeface="Calibri"/>
              <a:buChar char="●"/>
            </a:pPr>
            <a:r>
              <a:rPr lang="tr" sz="2000">
                <a:solidFill>
                  <a:srgbClr val="595959"/>
                </a:solidFill>
                <a:highlight>
                  <a:srgbClr val="F5F5F5"/>
                </a:highlight>
                <a:latin typeface="Calibri"/>
                <a:ea typeface="Calibri"/>
                <a:cs typeface="Calibri"/>
                <a:sym typeface="Calibri"/>
              </a:rPr>
              <a:t>Düşme veya denge problemi yok​.</a:t>
            </a:r>
            <a:endParaRPr sz="2000">
              <a:solidFill>
                <a:srgbClr val="595959"/>
              </a:solidFill>
              <a:highlight>
                <a:srgbClr val="F5F5F5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63500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900"/>
              <a:buFont typeface="Calibri"/>
              <a:buChar char="●"/>
            </a:pPr>
            <a:r>
              <a:rPr lang="tr" sz="2000">
                <a:solidFill>
                  <a:srgbClr val="595959"/>
                </a:solidFill>
                <a:highlight>
                  <a:srgbClr val="F5F5F5"/>
                </a:highlight>
                <a:latin typeface="Calibri"/>
                <a:ea typeface="Calibri"/>
                <a:cs typeface="Calibri"/>
                <a:sym typeface="Calibri"/>
              </a:rPr>
              <a:t>İnkontinans yok.</a:t>
            </a:r>
            <a:endParaRPr sz="2000">
              <a:solidFill>
                <a:srgbClr val="595959"/>
              </a:solidFill>
              <a:highlight>
                <a:srgbClr val="F5F5F5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cxnSp>
        <p:nvCxnSpPr>
          <p:cNvPr id="409" name="Google Shape;409;p57"/>
          <p:cNvCxnSpPr/>
          <p:nvPr/>
        </p:nvCxnSpPr>
        <p:spPr>
          <a:xfrm rot="10800000" flipH="1">
            <a:off x="345600" y="1003625"/>
            <a:ext cx="5776500" cy="11100"/>
          </a:xfrm>
          <a:prstGeom prst="straightConnector1">
            <a:avLst/>
          </a:prstGeom>
          <a:noFill/>
          <a:ln w="19050" cap="flat" cmpd="sng">
            <a:solidFill>
              <a:srgbClr val="1E3A8A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5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tr" sz="3000">
                <a:solidFill>
                  <a:srgbClr val="1E3A8A"/>
                </a:solidFill>
                <a:latin typeface="Calibri"/>
                <a:ea typeface="Calibri"/>
                <a:cs typeface="Calibri"/>
                <a:sym typeface="Calibri"/>
              </a:rPr>
              <a:t>Kognitif Testler ve GDS</a:t>
            </a:r>
            <a:endParaRPr sz="2820"/>
          </a:p>
        </p:txBody>
      </p:sp>
      <p:sp>
        <p:nvSpPr>
          <p:cNvPr id="415" name="Google Shape;415;p5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6350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●"/>
            </a:pPr>
            <a:r>
              <a:rPr lang="tr" sz="2000" b="1">
                <a:solidFill>
                  <a:srgbClr val="1E3A8A"/>
                </a:solidFill>
                <a:highlight>
                  <a:srgbClr val="F5F5F5"/>
                </a:highlight>
                <a:latin typeface="Calibri"/>
                <a:ea typeface="Calibri"/>
                <a:cs typeface="Calibri"/>
                <a:sym typeface="Calibri"/>
              </a:rPr>
              <a:t>MMSE: </a:t>
            </a:r>
            <a:r>
              <a:rPr lang="tr" sz="2000">
                <a:solidFill>
                  <a:srgbClr val="595959"/>
                </a:solidFill>
                <a:highlight>
                  <a:srgbClr val="F5F5F5"/>
                </a:highlight>
                <a:latin typeface="Calibri"/>
                <a:ea typeface="Calibri"/>
                <a:cs typeface="Calibri"/>
                <a:sym typeface="Calibri"/>
              </a:rPr>
              <a:t>30/30​</a:t>
            </a:r>
            <a:endParaRPr sz="2000">
              <a:solidFill>
                <a:srgbClr val="595959"/>
              </a:solidFill>
              <a:highlight>
                <a:srgbClr val="F5F5F5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6350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●"/>
            </a:pPr>
            <a:r>
              <a:rPr lang="tr" sz="2000" b="1">
                <a:solidFill>
                  <a:srgbClr val="1E3A8A"/>
                </a:solidFill>
                <a:highlight>
                  <a:srgbClr val="F5F5F5"/>
                </a:highlight>
                <a:latin typeface="Calibri"/>
                <a:ea typeface="Calibri"/>
                <a:cs typeface="Calibri"/>
                <a:sym typeface="Calibri"/>
              </a:rPr>
              <a:t>MOCA:</a:t>
            </a:r>
            <a:r>
              <a:rPr lang="tr" sz="2000">
                <a:solidFill>
                  <a:srgbClr val="595959"/>
                </a:solidFill>
                <a:highlight>
                  <a:srgbClr val="F5F5F5"/>
                </a:highlight>
                <a:latin typeface="Calibri"/>
                <a:ea typeface="Calibri"/>
                <a:cs typeface="Calibri"/>
                <a:sym typeface="Calibri"/>
              </a:rPr>
              <a:t>  26+1/30 (kelime hatırlamadan 4 puan kayıp)</a:t>
            </a:r>
            <a:endParaRPr sz="2000">
              <a:solidFill>
                <a:srgbClr val="595959"/>
              </a:solidFill>
              <a:highlight>
                <a:srgbClr val="F5F5F5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6350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●"/>
            </a:pPr>
            <a:r>
              <a:rPr lang="tr" sz="2000" b="1">
                <a:solidFill>
                  <a:srgbClr val="1E3A8A"/>
                </a:solidFill>
                <a:highlight>
                  <a:srgbClr val="F5F5F5"/>
                </a:highlight>
                <a:latin typeface="Calibri"/>
                <a:ea typeface="Calibri"/>
                <a:cs typeface="Calibri"/>
                <a:sym typeface="Calibri"/>
              </a:rPr>
              <a:t>GDS:</a:t>
            </a:r>
            <a:r>
              <a:rPr lang="tr" sz="2000">
                <a:solidFill>
                  <a:srgbClr val="595959"/>
                </a:solidFill>
                <a:highlight>
                  <a:srgbClr val="F5F5F5"/>
                </a:highlight>
                <a:latin typeface="Calibri"/>
                <a:ea typeface="Calibri"/>
                <a:cs typeface="Calibri"/>
                <a:sym typeface="Calibri"/>
              </a:rPr>
              <a:t> 3/15​</a:t>
            </a:r>
            <a:endParaRPr sz="2000">
              <a:solidFill>
                <a:srgbClr val="595959"/>
              </a:solidFill>
              <a:highlight>
                <a:srgbClr val="F5F5F5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cxnSp>
        <p:nvCxnSpPr>
          <p:cNvPr id="416" name="Google Shape;416;p58"/>
          <p:cNvCxnSpPr/>
          <p:nvPr/>
        </p:nvCxnSpPr>
        <p:spPr>
          <a:xfrm rot="10800000" flipH="1">
            <a:off x="345700" y="992550"/>
            <a:ext cx="3646500" cy="22200"/>
          </a:xfrm>
          <a:prstGeom prst="straightConnector1">
            <a:avLst/>
          </a:prstGeom>
          <a:noFill/>
          <a:ln w="19050" cap="flat" cmpd="sng">
            <a:solidFill>
              <a:srgbClr val="1E3A8A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5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tr" sz="3000">
                <a:solidFill>
                  <a:srgbClr val="1E3A8A"/>
                </a:solidFill>
                <a:latin typeface="Calibri"/>
                <a:ea typeface="Calibri"/>
                <a:cs typeface="Calibri"/>
                <a:sym typeface="Calibri"/>
              </a:rPr>
              <a:t>Fizik Muayene</a:t>
            </a:r>
            <a:endParaRPr sz="282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2" name="Google Shape;422;p5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6350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Calibri"/>
              <a:buChar char="●"/>
            </a:pPr>
            <a:r>
              <a:rPr lang="tr" sz="2000">
                <a:solidFill>
                  <a:srgbClr val="595959"/>
                </a:solidFill>
                <a:highlight>
                  <a:srgbClr val="F5F5F5"/>
                </a:highlight>
                <a:latin typeface="Calibri"/>
                <a:ea typeface="Calibri"/>
                <a:cs typeface="Calibri"/>
                <a:sym typeface="Calibri"/>
              </a:rPr>
              <a:t>İyi giyimli, bakımlı, sakin, koopere​</a:t>
            </a:r>
            <a:endParaRPr sz="2000">
              <a:solidFill>
                <a:srgbClr val="595959"/>
              </a:solidFill>
              <a:highlight>
                <a:srgbClr val="F5F5F5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6350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Calibri"/>
              <a:buChar char="●"/>
            </a:pPr>
            <a:r>
              <a:rPr lang="tr" sz="2000">
                <a:solidFill>
                  <a:srgbClr val="595959"/>
                </a:solidFill>
                <a:highlight>
                  <a:srgbClr val="F5F5F5"/>
                </a:highlight>
                <a:latin typeface="Calibri"/>
                <a:ea typeface="Calibri"/>
                <a:cs typeface="Calibri"/>
                <a:sym typeface="Calibri"/>
              </a:rPr>
              <a:t>Kardiyovasküler, solunum ve batın muayenesi normal​</a:t>
            </a:r>
            <a:endParaRPr sz="2000">
              <a:solidFill>
                <a:srgbClr val="595959"/>
              </a:solidFill>
              <a:highlight>
                <a:srgbClr val="F5F5F5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6350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Calibri"/>
              <a:buChar char="●"/>
            </a:pPr>
            <a:r>
              <a:rPr lang="tr" sz="2000">
                <a:solidFill>
                  <a:srgbClr val="595959"/>
                </a:solidFill>
                <a:highlight>
                  <a:srgbClr val="F5F5F5"/>
                </a:highlight>
                <a:latin typeface="Calibri"/>
                <a:ea typeface="Calibri"/>
                <a:cs typeface="Calibri"/>
                <a:sym typeface="Calibri"/>
              </a:rPr>
              <a:t>Kranial sinir muayenesi normal​</a:t>
            </a:r>
            <a:endParaRPr sz="2000">
              <a:solidFill>
                <a:srgbClr val="595959"/>
              </a:solidFill>
              <a:highlight>
                <a:srgbClr val="F5F5F5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6350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Calibri"/>
              <a:buChar char="●"/>
            </a:pPr>
            <a:r>
              <a:rPr lang="tr" sz="2000">
                <a:solidFill>
                  <a:srgbClr val="595959"/>
                </a:solidFill>
                <a:highlight>
                  <a:srgbClr val="F5F5F5"/>
                </a:highlight>
                <a:latin typeface="Calibri"/>
                <a:ea typeface="Calibri"/>
                <a:cs typeface="Calibri"/>
                <a:sym typeface="Calibri"/>
              </a:rPr>
              <a:t>Parmak burun testi normal, tremor yok, rijidite yok</a:t>
            </a:r>
            <a:endParaRPr sz="2000">
              <a:solidFill>
                <a:srgbClr val="595959"/>
              </a:solidFill>
              <a:highlight>
                <a:srgbClr val="F5F5F5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6350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Calibri"/>
              <a:buChar char="●"/>
            </a:pPr>
            <a:r>
              <a:rPr lang="tr" sz="2000">
                <a:solidFill>
                  <a:srgbClr val="595959"/>
                </a:solidFill>
                <a:highlight>
                  <a:srgbClr val="F5F5F5"/>
                </a:highlight>
                <a:latin typeface="Calibri"/>
                <a:ea typeface="Calibri"/>
                <a:cs typeface="Calibri"/>
                <a:sym typeface="Calibri"/>
              </a:rPr>
              <a:t>Motor gücü normal</a:t>
            </a:r>
            <a:endParaRPr sz="2000">
              <a:solidFill>
                <a:srgbClr val="595959"/>
              </a:solidFill>
              <a:highlight>
                <a:srgbClr val="F5F5F5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423" name="Google Shape;423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74900" y="445025"/>
            <a:ext cx="2057400" cy="20574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24" name="Google Shape;424;p59"/>
          <p:cNvCxnSpPr/>
          <p:nvPr/>
        </p:nvCxnSpPr>
        <p:spPr>
          <a:xfrm>
            <a:off x="345700" y="1014750"/>
            <a:ext cx="2363100" cy="2400"/>
          </a:xfrm>
          <a:prstGeom prst="straightConnector1">
            <a:avLst/>
          </a:prstGeom>
          <a:noFill/>
          <a:ln w="19050" cap="flat" cmpd="sng">
            <a:solidFill>
              <a:srgbClr val="1E3A8A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6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tr" sz="3020">
                <a:solidFill>
                  <a:srgbClr val="1E3A8A"/>
                </a:solidFill>
                <a:latin typeface="Calibri"/>
                <a:ea typeface="Calibri"/>
                <a:cs typeface="Calibri"/>
                <a:sym typeface="Calibri"/>
              </a:rPr>
              <a:t>Tetkikler</a:t>
            </a:r>
            <a:endParaRPr sz="3020">
              <a:solidFill>
                <a:srgbClr val="1E3A8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0" name="Google Shape;430;p6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>
              <a:highlight>
                <a:srgbClr val="F5F5F5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6350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Calibri"/>
              <a:buChar char="●"/>
            </a:pPr>
            <a:r>
              <a:rPr lang="tr" sz="2000" b="1">
                <a:solidFill>
                  <a:srgbClr val="1E3A8A"/>
                </a:solidFill>
                <a:highlight>
                  <a:srgbClr val="F5F5F5"/>
                </a:highlight>
                <a:latin typeface="Calibri"/>
                <a:ea typeface="Calibri"/>
                <a:cs typeface="Calibri"/>
                <a:sym typeface="Calibri"/>
              </a:rPr>
              <a:t>Kan tetkikleri: </a:t>
            </a:r>
            <a:r>
              <a:rPr lang="tr" sz="2000">
                <a:highlight>
                  <a:srgbClr val="F5F5F5"/>
                </a:highlight>
                <a:latin typeface="Calibri"/>
                <a:ea typeface="Calibri"/>
                <a:cs typeface="Calibri"/>
                <a:sym typeface="Calibri"/>
              </a:rPr>
              <a:t>Normal​</a:t>
            </a:r>
            <a:endParaRPr sz="2000">
              <a:highlight>
                <a:srgbClr val="F5F5F5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6350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Calibri"/>
              <a:buChar char="●"/>
            </a:pPr>
            <a:r>
              <a:rPr lang="tr" sz="2000" b="1">
                <a:solidFill>
                  <a:srgbClr val="1E3A8A"/>
                </a:solidFill>
                <a:highlight>
                  <a:srgbClr val="F5F5F5"/>
                </a:highlight>
                <a:latin typeface="Calibri"/>
                <a:ea typeface="Calibri"/>
                <a:cs typeface="Calibri"/>
                <a:sym typeface="Calibri"/>
              </a:rPr>
              <a:t>Beyin MRI:</a:t>
            </a:r>
            <a:r>
              <a:rPr lang="tr" sz="2000">
                <a:highlight>
                  <a:srgbClr val="F5F5F5"/>
                </a:highlight>
                <a:latin typeface="Calibri"/>
                <a:ea typeface="Calibri"/>
                <a:cs typeface="Calibri"/>
                <a:sym typeface="Calibri"/>
              </a:rPr>
              <a:t> Normal</a:t>
            </a:r>
            <a:endParaRPr sz="2000">
              <a:highlight>
                <a:srgbClr val="F5F5F5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431" name="Google Shape;431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77850" y="445025"/>
            <a:ext cx="3141350" cy="17570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32" name="Google Shape;432;p60"/>
          <p:cNvCxnSpPr/>
          <p:nvPr/>
        </p:nvCxnSpPr>
        <p:spPr>
          <a:xfrm>
            <a:off x="345700" y="1014750"/>
            <a:ext cx="1516500" cy="11100"/>
          </a:xfrm>
          <a:prstGeom prst="straightConnector1">
            <a:avLst/>
          </a:prstGeom>
          <a:noFill/>
          <a:ln w="19050" cap="flat" cmpd="sng">
            <a:solidFill>
              <a:srgbClr val="1E3A8A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6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tr" sz="3000">
                <a:solidFill>
                  <a:srgbClr val="1E3A8A"/>
                </a:solidFill>
                <a:latin typeface="Calibri"/>
                <a:ea typeface="Calibri"/>
                <a:cs typeface="Calibri"/>
                <a:sym typeface="Calibri"/>
              </a:rPr>
              <a:t>Tanı/Plan</a:t>
            </a:r>
            <a:endParaRPr sz="2820"/>
          </a:p>
        </p:txBody>
      </p:sp>
      <p:sp>
        <p:nvSpPr>
          <p:cNvPr id="438" name="Google Shape;438;p6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6350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Calibri"/>
              <a:buChar char="●"/>
            </a:pPr>
            <a:r>
              <a:rPr lang="tr" sz="2000">
                <a:highlight>
                  <a:srgbClr val="F5F5F5"/>
                </a:highlight>
                <a:latin typeface="Calibri"/>
                <a:ea typeface="Calibri"/>
                <a:cs typeface="Calibri"/>
                <a:sym typeface="Calibri"/>
              </a:rPr>
              <a:t>Subjective cognitive impairment​</a:t>
            </a:r>
            <a:endParaRPr sz="2000">
              <a:highlight>
                <a:srgbClr val="F5F5F5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6350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Calibri"/>
              <a:buChar char="●"/>
            </a:pPr>
            <a:r>
              <a:rPr lang="tr" sz="2000">
                <a:highlight>
                  <a:srgbClr val="F5F5F5"/>
                </a:highlight>
                <a:latin typeface="Calibri"/>
                <a:ea typeface="Calibri"/>
                <a:cs typeface="Calibri"/>
                <a:sym typeface="Calibri"/>
              </a:rPr>
              <a:t>Nöropsikolojik test istendi​</a:t>
            </a:r>
            <a:endParaRPr sz="2000">
              <a:highlight>
                <a:srgbClr val="F5F5F5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6350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Calibri"/>
              <a:buChar char="●"/>
            </a:pPr>
            <a:r>
              <a:rPr lang="tr" sz="2000">
                <a:highlight>
                  <a:srgbClr val="F5F5F5"/>
                </a:highlight>
                <a:latin typeface="Calibri"/>
                <a:ea typeface="Calibri"/>
                <a:cs typeface="Calibri"/>
                <a:sym typeface="Calibri"/>
              </a:rPr>
              <a:t>3 ay sonra takip</a:t>
            </a:r>
            <a:endParaRPr sz="2000">
              <a:highlight>
                <a:srgbClr val="F5F5F5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cxnSp>
        <p:nvCxnSpPr>
          <p:cNvPr id="439" name="Google Shape;439;p61"/>
          <p:cNvCxnSpPr/>
          <p:nvPr/>
        </p:nvCxnSpPr>
        <p:spPr>
          <a:xfrm>
            <a:off x="345700" y="1014750"/>
            <a:ext cx="1683900" cy="0"/>
          </a:xfrm>
          <a:prstGeom prst="straightConnector1">
            <a:avLst/>
          </a:prstGeom>
          <a:noFill/>
          <a:ln w="19050" cap="flat" cmpd="sng">
            <a:solidFill>
              <a:srgbClr val="1E3A8A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6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" sz="3000">
                <a:solidFill>
                  <a:srgbClr val="1E3A8A"/>
                </a:solidFill>
                <a:latin typeface="Calibri"/>
                <a:ea typeface="Calibri"/>
                <a:cs typeface="Calibri"/>
                <a:sym typeface="Calibri"/>
              </a:rPr>
              <a:t>Takip Muayenesi</a:t>
            </a:r>
            <a:endParaRPr sz="3000">
              <a:solidFill>
                <a:srgbClr val="1E3A8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5" name="Google Shape;445;p6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6350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Calibri"/>
              <a:buChar char="●"/>
            </a:pPr>
            <a:r>
              <a:rPr lang="tr" sz="2000">
                <a:solidFill>
                  <a:srgbClr val="595959"/>
                </a:solidFill>
                <a:highlight>
                  <a:srgbClr val="F5F5F5"/>
                </a:highlight>
                <a:latin typeface="Calibri"/>
                <a:ea typeface="Calibri"/>
                <a:cs typeface="Calibri"/>
                <a:sym typeface="Calibri"/>
              </a:rPr>
              <a:t>Şikayetler aynı​</a:t>
            </a:r>
            <a:endParaRPr sz="2000">
              <a:solidFill>
                <a:srgbClr val="595959"/>
              </a:solidFill>
              <a:highlight>
                <a:srgbClr val="F5F5F5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6350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Calibri"/>
              <a:buChar char="●"/>
            </a:pPr>
            <a:r>
              <a:rPr lang="tr" sz="2000">
                <a:solidFill>
                  <a:srgbClr val="595959"/>
                </a:solidFill>
                <a:highlight>
                  <a:srgbClr val="F5F5F5"/>
                </a:highlight>
                <a:latin typeface="Calibri"/>
                <a:ea typeface="Calibri"/>
                <a:cs typeface="Calibri"/>
                <a:sym typeface="Calibri"/>
              </a:rPr>
              <a:t>Nöropsikolojik test sonucu: MCI​</a:t>
            </a:r>
            <a:endParaRPr sz="2000">
              <a:solidFill>
                <a:srgbClr val="595959"/>
              </a:solidFill>
              <a:highlight>
                <a:srgbClr val="F5F5F5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6350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Calibri"/>
              <a:buChar char="●"/>
            </a:pPr>
            <a:r>
              <a:rPr lang="tr" sz="2000">
                <a:solidFill>
                  <a:srgbClr val="595959"/>
                </a:solidFill>
                <a:highlight>
                  <a:srgbClr val="F5F5F5"/>
                </a:highlight>
                <a:latin typeface="Calibri"/>
                <a:ea typeface="Calibri"/>
                <a:cs typeface="Calibri"/>
                <a:sym typeface="Calibri"/>
              </a:rPr>
              <a:t>Kognitif testler: Stabil​</a:t>
            </a:r>
            <a:endParaRPr sz="2000">
              <a:solidFill>
                <a:srgbClr val="595959"/>
              </a:solidFill>
              <a:highlight>
                <a:srgbClr val="F5F5F5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6350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Calibri"/>
              <a:buChar char="●"/>
            </a:pPr>
            <a:r>
              <a:rPr lang="tr" sz="2000">
                <a:solidFill>
                  <a:srgbClr val="595959"/>
                </a:solidFill>
                <a:highlight>
                  <a:srgbClr val="F5F5F5"/>
                </a:highlight>
                <a:latin typeface="Calibri"/>
                <a:ea typeface="Calibri"/>
                <a:cs typeface="Calibri"/>
                <a:sym typeface="Calibri"/>
              </a:rPr>
              <a:t>Geropsikiyatriye yönlendirildi.</a:t>
            </a:r>
            <a:endParaRPr sz="2000">
              <a:solidFill>
                <a:srgbClr val="595959"/>
              </a:solidFill>
              <a:highlight>
                <a:srgbClr val="F5F5F5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cxnSp>
        <p:nvCxnSpPr>
          <p:cNvPr id="446" name="Google Shape;446;p62"/>
          <p:cNvCxnSpPr/>
          <p:nvPr/>
        </p:nvCxnSpPr>
        <p:spPr>
          <a:xfrm rot="10800000" flipH="1">
            <a:off x="345700" y="1003650"/>
            <a:ext cx="2676300" cy="11100"/>
          </a:xfrm>
          <a:prstGeom prst="straightConnector1">
            <a:avLst/>
          </a:prstGeom>
          <a:noFill/>
          <a:ln w="19050" cap="flat" cmpd="sng">
            <a:solidFill>
              <a:srgbClr val="1E3A8A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3000"/>
              <a:buFont typeface="Arial"/>
              <a:buNone/>
            </a:pPr>
            <a:r>
              <a:rPr lang="tr" sz="3000">
                <a:solidFill>
                  <a:srgbClr val="1E3A8A"/>
                </a:solidFill>
                <a:latin typeface="Calibri"/>
                <a:ea typeface="Calibri"/>
                <a:cs typeface="Calibri"/>
                <a:sym typeface="Calibri"/>
              </a:rPr>
              <a:t>Çalıştığım Üniteler 1</a:t>
            </a:r>
            <a:endParaRPr sz="3000">
              <a:solidFill>
                <a:srgbClr val="1E3A8A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556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Calibri"/>
              <a:buChar char="●"/>
            </a:pPr>
            <a:r>
              <a:rPr lang="tr" sz="2000" dirty="0">
                <a:latin typeface="Calibri"/>
                <a:ea typeface="Calibri"/>
                <a:cs typeface="Calibri"/>
                <a:sym typeface="Calibri"/>
              </a:rPr>
              <a:t>Jewish General Hospital (JGH)</a:t>
            </a:r>
            <a:endParaRPr sz="2000" dirty="0"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556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Calibri"/>
              <a:buChar char="○"/>
            </a:pPr>
            <a:r>
              <a:rPr lang="tr" sz="2000" dirty="0">
                <a:latin typeface="Calibri"/>
                <a:ea typeface="Calibri"/>
                <a:cs typeface="Calibri"/>
                <a:sym typeface="Calibri"/>
              </a:rPr>
              <a:t>Memory Clinic </a:t>
            </a:r>
            <a:endParaRPr sz="2000" dirty="0"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556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Calibri"/>
              <a:buChar char="○"/>
            </a:pPr>
            <a:r>
              <a:rPr lang="tr" sz="2000" dirty="0">
                <a:latin typeface="Calibri"/>
                <a:ea typeface="Calibri"/>
                <a:cs typeface="Calibri"/>
                <a:sym typeface="Calibri"/>
              </a:rPr>
              <a:t>Geriatrics Assessment Unit</a:t>
            </a:r>
            <a:endParaRPr dirty="0"/>
          </a:p>
        </p:txBody>
      </p:sp>
      <p:pic>
        <p:nvPicPr>
          <p:cNvPr id="97" name="Google Shape;97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90375" y="2302849"/>
            <a:ext cx="4809375" cy="2662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8" descr="Jewish General Hospital main entrance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10953" y="3127761"/>
            <a:ext cx="2005647" cy="189171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9" name="Google Shape;99;p18"/>
          <p:cNvCxnSpPr/>
          <p:nvPr/>
        </p:nvCxnSpPr>
        <p:spPr>
          <a:xfrm rot="10800000" flipH="1">
            <a:off x="2540400" y="1017725"/>
            <a:ext cx="4063200" cy="19800"/>
          </a:xfrm>
          <a:prstGeom prst="straightConnector1">
            <a:avLst/>
          </a:prstGeom>
          <a:noFill/>
          <a:ln w="19050" cap="flat" cmpd="sng">
            <a:solidFill>
              <a:srgbClr val="1E3A8A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6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" sz="3000">
                <a:solidFill>
                  <a:srgbClr val="1E3A8A"/>
                </a:solidFill>
                <a:latin typeface="Calibri"/>
                <a:ea typeface="Calibri"/>
                <a:cs typeface="Calibri"/>
                <a:sym typeface="Calibri"/>
              </a:rPr>
              <a:t>Takip Muayenesi</a:t>
            </a:r>
            <a:endParaRPr sz="3000">
              <a:solidFill>
                <a:srgbClr val="1E3A8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2" name="Google Shape;452;p6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6350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Calibri"/>
              <a:buChar char="●"/>
            </a:pPr>
            <a:r>
              <a:rPr lang="tr" sz="2000" dirty="0">
                <a:highlight>
                  <a:srgbClr val="F5F5F5"/>
                </a:highlight>
                <a:latin typeface="Calibri"/>
                <a:ea typeface="Calibri"/>
                <a:cs typeface="Calibri"/>
                <a:sym typeface="Calibri"/>
              </a:rPr>
              <a:t>İsteksizliği ve uyku problemi olduğu için Mirtazapin 15 mg başlandı</a:t>
            </a:r>
            <a:endParaRPr sz="2000" dirty="0">
              <a:highlight>
                <a:srgbClr val="F5F5F5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6350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Calibri"/>
              <a:buChar char="●"/>
            </a:pPr>
            <a:r>
              <a:rPr lang="tr" sz="2000" dirty="0">
                <a:highlight>
                  <a:srgbClr val="F5F5F5"/>
                </a:highlight>
                <a:latin typeface="Calibri"/>
                <a:ea typeface="Calibri"/>
                <a:cs typeface="Calibri"/>
                <a:sym typeface="Calibri"/>
              </a:rPr>
              <a:t>2 hafta kullanıp yan etki nedeniyle bıraktı</a:t>
            </a:r>
            <a:endParaRPr sz="2000" dirty="0">
              <a:highlight>
                <a:srgbClr val="F5F5F5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6350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Calibri"/>
              <a:buChar char="●"/>
            </a:pPr>
            <a:r>
              <a:rPr lang="tr" sz="2000" dirty="0">
                <a:highlight>
                  <a:srgbClr val="F5F5F5"/>
                </a:highlight>
                <a:latin typeface="Calibri"/>
                <a:ea typeface="Calibri"/>
                <a:cs typeface="Calibri"/>
                <a:sym typeface="Calibri"/>
              </a:rPr>
              <a:t>Evdeki işlevselliğinde azalma, içgörü eksikliği ve insanlarla etkileşiminin azalması hafif evrede majör nörobilişsel bozukluk (demans) (büyük olasılıkla FTD veya Alzheimer hastalığının frontal varyantı) düşündürdü</a:t>
            </a:r>
            <a:endParaRPr sz="2000" dirty="0">
              <a:highlight>
                <a:srgbClr val="F5F5F5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 dirty="0"/>
          </a:p>
        </p:txBody>
      </p:sp>
      <p:cxnSp>
        <p:nvCxnSpPr>
          <p:cNvPr id="453" name="Google Shape;453;p63"/>
          <p:cNvCxnSpPr/>
          <p:nvPr/>
        </p:nvCxnSpPr>
        <p:spPr>
          <a:xfrm>
            <a:off x="345700" y="1014750"/>
            <a:ext cx="2709600" cy="0"/>
          </a:xfrm>
          <a:prstGeom prst="straightConnector1">
            <a:avLst/>
          </a:prstGeom>
          <a:noFill/>
          <a:ln w="19050" cap="flat" cmpd="sng">
            <a:solidFill>
              <a:srgbClr val="1E3A8A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6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tr" sz="3000">
                <a:solidFill>
                  <a:srgbClr val="1E3A8A"/>
                </a:solidFill>
                <a:latin typeface="Calibri"/>
                <a:ea typeface="Calibri"/>
                <a:cs typeface="Calibri"/>
                <a:sym typeface="Calibri"/>
              </a:rPr>
              <a:t>Takip Muayenesi</a:t>
            </a:r>
            <a:endParaRPr sz="2820"/>
          </a:p>
        </p:txBody>
      </p:sp>
      <p:sp>
        <p:nvSpPr>
          <p:cNvPr id="459" name="Google Shape;459;p6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6350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Calibri"/>
              <a:buChar char="●"/>
            </a:pPr>
            <a:r>
              <a:rPr lang="tr" sz="2000" dirty="0">
                <a:highlight>
                  <a:srgbClr val="F5F5F5"/>
                </a:highlight>
                <a:latin typeface="Calibri"/>
                <a:ea typeface="Calibri"/>
                <a:cs typeface="Calibri"/>
                <a:sym typeface="Calibri"/>
              </a:rPr>
              <a:t>PET-CT istendi​</a:t>
            </a:r>
            <a:endParaRPr sz="2000" dirty="0">
              <a:highlight>
                <a:srgbClr val="F5F5F5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6350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Calibri"/>
              <a:buChar char="●"/>
            </a:pPr>
            <a:r>
              <a:rPr lang="tr" sz="2000" dirty="0">
                <a:highlight>
                  <a:srgbClr val="F5F5F5"/>
                </a:highlight>
                <a:latin typeface="Calibri"/>
                <a:ea typeface="Calibri"/>
                <a:cs typeface="Calibri"/>
                <a:sym typeface="Calibri"/>
              </a:rPr>
              <a:t>Frontotemporal Demans (vasküler komponenetli) ile uyumlu geldi</a:t>
            </a:r>
            <a:endParaRPr sz="2000" dirty="0">
              <a:highlight>
                <a:srgbClr val="F5F5F5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 dirty="0"/>
          </a:p>
        </p:txBody>
      </p:sp>
      <p:cxnSp>
        <p:nvCxnSpPr>
          <p:cNvPr id="460" name="Google Shape;460;p64"/>
          <p:cNvCxnSpPr/>
          <p:nvPr/>
        </p:nvCxnSpPr>
        <p:spPr>
          <a:xfrm rot="10800000" flipH="1">
            <a:off x="345700" y="1003650"/>
            <a:ext cx="2698500" cy="11100"/>
          </a:xfrm>
          <a:prstGeom prst="straightConnector1">
            <a:avLst/>
          </a:prstGeom>
          <a:noFill/>
          <a:ln w="19050" cap="flat" cmpd="sng">
            <a:solidFill>
              <a:srgbClr val="1E3A8A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6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tr" sz="3020">
                <a:solidFill>
                  <a:srgbClr val="1E3A8A"/>
                </a:solidFill>
                <a:latin typeface="Calibri"/>
                <a:ea typeface="Calibri"/>
                <a:cs typeface="Calibri"/>
                <a:sym typeface="Calibri"/>
              </a:rPr>
              <a:t>Plan</a:t>
            </a:r>
            <a:endParaRPr sz="3020">
              <a:solidFill>
                <a:srgbClr val="1E3A8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6" name="Google Shape;466;p6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63500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900"/>
              <a:buFont typeface="Calibri"/>
              <a:buChar char="●"/>
            </a:pPr>
            <a:r>
              <a:rPr lang="tr" sz="2000" dirty="0">
                <a:solidFill>
                  <a:srgbClr val="595959"/>
                </a:solidFill>
                <a:highlight>
                  <a:srgbClr val="F5F5F5"/>
                </a:highlight>
                <a:latin typeface="Calibri"/>
                <a:ea typeface="Calibri"/>
                <a:cs typeface="Calibri"/>
                <a:sym typeface="Calibri"/>
              </a:rPr>
              <a:t>Direksiyon testi istendi​</a:t>
            </a:r>
            <a:endParaRPr sz="2000" dirty="0">
              <a:solidFill>
                <a:srgbClr val="595959"/>
              </a:solidFill>
              <a:highlight>
                <a:srgbClr val="F5F5F5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63500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900"/>
              <a:buFont typeface="Calibri"/>
              <a:buChar char="●"/>
            </a:pPr>
            <a:r>
              <a:rPr lang="tr" sz="2000" dirty="0">
                <a:solidFill>
                  <a:srgbClr val="595959"/>
                </a:solidFill>
                <a:highlight>
                  <a:srgbClr val="F5F5F5"/>
                </a:highlight>
                <a:latin typeface="Calibri"/>
                <a:ea typeface="Calibri"/>
                <a:cs typeface="Calibri"/>
                <a:sym typeface="Calibri"/>
              </a:rPr>
              <a:t>Alzheimer's Society ile bağlantıları kuruldu​</a:t>
            </a:r>
            <a:endParaRPr sz="2000" dirty="0">
              <a:solidFill>
                <a:srgbClr val="595959"/>
              </a:solidFill>
              <a:highlight>
                <a:srgbClr val="F5F5F5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63500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900"/>
              <a:buFont typeface="Calibri"/>
              <a:buChar char="●"/>
            </a:pPr>
            <a:r>
              <a:rPr lang="tr" sz="2000" dirty="0">
                <a:solidFill>
                  <a:srgbClr val="595959"/>
                </a:solidFill>
                <a:highlight>
                  <a:srgbClr val="F5F5F5"/>
                </a:highlight>
                <a:latin typeface="Calibri"/>
                <a:ea typeface="Calibri"/>
                <a:cs typeface="Calibri"/>
                <a:sym typeface="Calibri"/>
              </a:rPr>
              <a:t>Ev güvenlik değerlendirmesi istendi</a:t>
            </a:r>
            <a:endParaRPr sz="2000" dirty="0">
              <a:solidFill>
                <a:srgbClr val="595959"/>
              </a:solidFill>
              <a:highlight>
                <a:srgbClr val="F5F5F5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 dirty="0"/>
          </a:p>
        </p:txBody>
      </p:sp>
      <p:cxnSp>
        <p:nvCxnSpPr>
          <p:cNvPr id="467" name="Google Shape;467;p65"/>
          <p:cNvCxnSpPr/>
          <p:nvPr/>
        </p:nvCxnSpPr>
        <p:spPr>
          <a:xfrm>
            <a:off x="345700" y="1014750"/>
            <a:ext cx="825300" cy="11100"/>
          </a:xfrm>
          <a:prstGeom prst="straightConnector1">
            <a:avLst/>
          </a:prstGeom>
          <a:noFill/>
          <a:ln w="19050" cap="flat" cmpd="sng">
            <a:solidFill>
              <a:srgbClr val="1E3A8A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6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" sz="3000">
                <a:solidFill>
                  <a:srgbClr val="1E3A8A"/>
                </a:solidFill>
                <a:highlight>
                  <a:srgbClr val="F5F5F5"/>
                </a:highlight>
                <a:latin typeface="Calibri"/>
                <a:ea typeface="Calibri"/>
                <a:cs typeface="Calibri"/>
                <a:sym typeface="Calibri"/>
              </a:rPr>
              <a:t>Frontotemporal Demans</a:t>
            </a:r>
            <a:endParaRPr sz="3000">
              <a:solidFill>
                <a:srgbClr val="1E3A8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3" name="Google Shape;473;p6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6350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Calibri"/>
              <a:buChar char="●"/>
            </a:pPr>
            <a:r>
              <a:rPr lang="tr" sz="2000">
                <a:solidFill>
                  <a:srgbClr val="595959"/>
                </a:solidFill>
                <a:highlight>
                  <a:srgbClr val="F5F5F5"/>
                </a:highlight>
                <a:latin typeface="Calibri"/>
                <a:ea typeface="Calibri"/>
                <a:cs typeface="Calibri"/>
                <a:sym typeface="Calibri"/>
              </a:rPr>
              <a:t>Tüm demans hastalarının %10'u​</a:t>
            </a:r>
            <a:endParaRPr sz="2000">
              <a:solidFill>
                <a:srgbClr val="595959"/>
              </a:solidFill>
              <a:highlight>
                <a:srgbClr val="F5F5F5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6350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Calibri"/>
              <a:buChar char="●"/>
            </a:pPr>
            <a:r>
              <a:rPr lang="tr" sz="2000">
                <a:solidFill>
                  <a:srgbClr val="595959"/>
                </a:solidFill>
                <a:highlight>
                  <a:srgbClr val="F5F5F5"/>
                </a:highlight>
                <a:latin typeface="Calibri"/>
                <a:ea typeface="Calibri"/>
                <a:cs typeface="Calibri"/>
                <a:sym typeface="Calibri"/>
              </a:rPr>
              <a:t>65 yaş altı demans hastalarının %20'si​</a:t>
            </a:r>
            <a:endParaRPr sz="2000">
              <a:solidFill>
                <a:srgbClr val="595959"/>
              </a:solidFill>
              <a:highlight>
                <a:srgbClr val="F5F5F5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6350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Calibri"/>
              <a:buChar char="●"/>
            </a:pPr>
            <a:r>
              <a:rPr lang="tr" sz="2000">
                <a:solidFill>
                  <a:srgbClr val="595959"/>
                </a:solidFill>
                <a:highlight>
                  <a:srgbClr val="F5F5F5"/>
                </a:highlight>
                <a:latin typeface="Calibri"/>
                <a:ea typeface="Calibri"/>
                <a:cs typeface="Calibri"/>
                <a:sym typeface="Calibri"/>
              </a:rPr>
              <a:t>45-65 yaş arası​</a:t>
            </a:r>
            <a:endParaRPr sz="2000">
              <a:solidFill>
                <a:srgbClr val="595959"/>
              </a:solidFill>
              <a:highlight>
                <a:srgbClr val="F5F5F5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6350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Calibri"/>
              <a:buChar char="●"/>
            </a:pPr>
            <a:r>
              <a:rPr lang="tr" sz="2000">
                <a:solidFill>
                  <a:srgbClr val="595959"/>
                </a:solidFill>
                <a:highlight>
                  <a:srgbClr val="F5F5F5"/>
                </a:highlight>
                <a:latin typeface="Calibri"/>
                <a:ea typeface="Calibri"/>
                <a:cs typeface="Calibri"/>
                <a:sym typeface="Calibri"/>
              </a:rPr>
              <a:t>Kişilik, davranış, duygular, dil, konuşma, soyut düşünme, yürütücü işlevler​</a:t>
            </a:r>
            <a:endParaRPr sz="2000">
              <a:solidFill>
                <a:srgbClr val="595959"/>
              </a:solidFill>
              <a:highlight>
                <a:srgbClr val="F5F5F5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6350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Calibri"/>
              <a:buChar char="●"/>
            </a:pPr>
            <a:r>
              <a:rPr lang="tr" sz="2000">
                <a:solidFill>
                  <a:srgbClr val="595959"/>
                </a:solidFill>
                <a:highlight>
                  <a:srgbClr val="F5F5F5"/>
                </a:highlight>
                <a:latin typeface="Calibri"/>
                <a:ea typeface="Calibri"/>
                <a:cs typeface="Calibri"/>
                <a:sym typeface="Calibri"/>
              </a:rPr>
              <a:t>Kısa süreli hafıza sorunları erken evrelerde çok görülmez</a:t>
            </a:r>
            <a:endParaRPr sz="2000">
              <a:solidFill>
                <a:srgbClr val="595959"/>
              </a:solidFill>
              <a:highlight>
                <a:srgbClr val="F5F5F5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cxnSp>
        <p:nvCxnSpPr>
          <p:cNvPr id="474" name="Google Shape;474;p66"/>
          <p:cNvCxnSpPr/>
          <p:nvPr/>
        </p:nvCxnSpPr>
        <p:spPr>
          <a:xfrm>
            <a:off x="345700" y="1014750"/>
            <a:ext cx="3903000" cy="0"/>
          </a:xfrm>
          <a:prstGeom prst="straightConnector1">
            <a:avLst/>
          </a:prstGeom>
          <a:noFill/>
          <a:ln w="19050" cap="flat" cmpd="sng">
            <a:solidFill>
              <a:srgbClr val="1E3A8A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6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tr" sz="3000">
                <a:solidFill>
                  <a:srgbClr val="1E3A8A"/>
                </a:solidFill>
                <a:highlight>
                  <a:srgbClr val="F5F5F5"/>
                </a:highlight>
                <a:latin typeface="Calibri"/>
                <a:ea typeface="Calibri"/>
                <a:cs typeface="Calibri"/>
                <a:sym typeface="Calibri"/>
              </a:rPr>
              <a:t>Frontotemporal Demans</a:t>
            </a:r>
            <a:endParaRPr sz="2820"/>
          </a:p>
        </p:txBody>
      </p:sp>
      <p:sp>
        <p:nvSpPr>
          <p:cNvPr id="480" name="Google Shape;480;p6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tr" sz="2000">
                <a:highlight>
                  <a:srgbClr val="F5F5F5"/>
                </a:highlight>
                <a:latin typeface="Calibri"/>
                <a:ea typeface="Calibri"/>
                <a:cs typeface="Calibri"/>
                <a:sym typeface="Calibri"/>
              </a:rPr>
              <a:t>2 tipi vardır:​</a:t>
            </a:r>
            <a:endParaRPr sz="2000">
              <a:highlight>
                <a:srgbClr val="F5F5F5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8509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Calibri"/>
              <a:buChar char="●"/>
            </a:pPr>
            <a:r>
              <a:rPr lang="tr" sz="2000">
                <a:highlight>
                  <a:srgbClr val="F5F5F5"/>
                </a:highlight>
                <a:latin typeface="Calibri"/>
                <a:ea typeface="Calibri"/>
                <a:cs typeface="Calibri"/>
                <a:sym typeface="Calibri"/>
              </a:rPr>
              <a:t>Davranışsal varyant (daha sık görülür)​</a:t>
            </a:r>
            <a:endParaRPr sz="2000">
              <a:highlight>
                <a:srgbClr val="F5F5F5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8509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Calibri"/>
              <a:buChar char="●"/>
            </a:pPr>
            <a:r>
              <a:rPr lang="tr" sz="2000">
                <a:highlight>
                  <a:srgbClr val="F5F5F5"/>
                </a:highlight>
                <a:latin typeface="Calibri"/>
                <a:ea typeface="Calibri"/>
                <a:cs typeface="Calibri"/>
                <a:sym typeface="Calibri"/>
              </a:rPr>
              <a:t>Primer progresif afazi​</a:t>
            </a:r>
            <a:endParaRPr sz="2000">
              <a:highlight>
                <a:srgbClr val="F5F5F5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11938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Calibri"/>
              <a:buChar char="●"/>
            </a:pPr>
            <a:r>
              <a:rPr lang="tr" sz="2000">
                <a:highlight>
                  <a:srgbClr val="F5F5F5"/>
                </a:highlight>
                <a:latin typeface="Calibri"/>
                <a:ea typeface="Calibri"/>
                <a:cs typeface="Calibri"/>
                <a:sym typeface="Calibri"/>
              </a:rPr>
              <a:t>Semantic variant PPA ​</a:t>
            </a:r>
            <a:endParaRPr sz="2000">
              <a:highlight>
                <a:srgbClr val="F5F5F5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1193800" lvl="0" indent="-320675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50"/>
              <a:buFont typeface="Arial"/>
              <a:buChar char="●"/>
            </a:pPr>
            <a:r>
              <a:rPr lang="tr" sz="2000">
                <a:highlight>
                  <a:srgbClr val="F5F5F5"/>
                </a:highlight>
                <a:latin typeface="Calibri"/>
                <a:ea typeface="Calibri"/>
                <a:cs typeface="Calibri"/>
                <a:sym typeface="Calibri"/>
              </a:rPr>
              <a:t>Non-fluent variant PPA</a:t>
            </a:r>
            <a:r>
              <a:rPr lang="tr" sz="2400">
                <a:solidFill>
                  <a:schemeClr val="dk1"/>
                </a:solidFill>
                <a:highlight>
                  <a:srgbClr val="F5F5F5"/>
                </a:highlight>
              </a:rPr>
              <a:t> </a:t>
            </a:r>
            <a:endParaRPr sz="2400">
              <a:solidFill>
                <a:schemeClr val="dk1"/>
              </a:solidFill>
              <a:highlight>
                <a:srgbClr val="F5F5F5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cxnSp>
        <p:nvCxnSpPr>
          <p:cNvPr id="481" name="Google Shape;481;p67"/>
          <p:cNvCxnSpPr/>
          <p:nvPr/>
        </p:nvCxnSpPr>
        <p:spPr>
          <a:xfrm>
            <a:off x="345700" y="1014750"/>
            <a:ext cx="3903000" cy="0"/>
          </a:xfrm>
          <a:prstGeom prst="straightConnector1">
            <a:avLst/>
          </a:prstGeom>
          <a:noFill/>
          <a:ln w="19050" cap="flat" cmpd="sng">
            <a:solidFill>
              <a:srgbClr val="1E3A8A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6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" sz="3000">
                <a:solidFill>
                  <a:srgbClr val="1E3A8A"/>
                </a:solidFill>
                <a:latin typeface="Calibri"/>
                <a:ea typeface="Calibri"/>
                <a:cs typeface="Calibri"/>
                <a:sym typeface="Calibri"/>
              </a:rPr>
              <a:t>Davranışsal Varyant</a:t>
            </a:r>
            <a:endParaRPr sz="3000">
              <a:solidFill>
                <a:srgbClr val="1E3A8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7" name="Google Shape;487;p6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84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70000" lnSpcReduction="20000"/>
          </a:bodyPr>
          <a:lstStyle/>
          <a:p>
            <a:pPr marL="635000" lvl="0" indent="-352298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Calibri"/>
              <a:buChar char="●"/>
            </a:pPr>
            <a:r>
              <a:rPr lang="tr" sz="2782">
                <a:solidFill>
                  <a:srgbClr val="595959"/>
                </a:solidFill>
                <a:highlight>
                  <a:srgbClr val="F5F5F5"/>
                </a:highlight>
                <a:latin typeface="Calibri"/>
                <a:ea typeface="Calibri"/>
                <a:cs typeface="Calibri"/>
                <a:sym typeface="Calibri"/>
              </a:rPr>
              <a:t>Odaklanmakta güçlük, kolaylıkla dikkatin dağılması​,</a:t>
            </a:r>
            <a:endParaRPr sz="2782">
              <a:solidFill>
                <a:srgbClr val="595959"/>
              </a:solidFill>
              <a:highlight>
                <a:srgbClr val="F5F5F5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635000" lvl="0" indent="-352298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Calibri"/>
              <a:buChar char="●"/>
            </a:pPr>
            <a:r>
              <a:rPr lang="tr" sz="2782">
                <a:solidFill>
                  <a:srgbClr val="595959"/>
                </a:solidFill>
                <a:highlight>
                  <a:srgbClr val="F5F5F5"/>
                </a:highlight>
                <a:latin typeface="Calibri"/>
                <a:ea typeface="Calibri"/>
                <a:cs typeface="Calibri"/>
                <a:sym typeface="Calibri"/>
              </a:rPr>
              <a:t>Karar vermekte ve plan yapmakta zorlanma​,</a:t>
            </a:r>
            <a:endParaRPr sz="2782">
              <a:solidFill>
                <a:srgbClr val="595959"/>
              </a:solidFill>
              <a:highlight>
                <a:srgbClr val="F5F5F5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635000" lvl="0" indent="-352298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Calibri"/>
              <a:buChar char="●"/>
            </a:pPr>
            <a:r>
              <a:rPr lang="tr" sz="2782">
                <a:solidFill>
                  <a:srgbClr val="595959"/>
                </a:solidFill>
                <a:highlight>
                  <a:srgbClr val="F5F5F5"/>
                </a:highlight>
                <a:latin typeface="Calibri"/>
                <a:ea typeface="Calibri"/>
                <a:cs typeface="Calibri"/>
                <a:sym typeface="Calibri"/>
              </a:rPr>
              <a:t>Toplum içinde uygunsuz davranışlar​,</a:t>
            </a:r>
            <a:endParaRPr sz="2782">
              <a:solidFill>
                <a:srgbClr val="595959"/>
              </a:solidFill>
              <a:highlight>
                <a:srgbClr val="F5F5F5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635000" lvl="0" indent="-352298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Calibri"/>
              <a:buChar char="●"/>
            </a:pPr>
            <a:r>
              <a:rPr lang="tr" sz="2782">
                <a:solidFill>
                  <a:srgbClr val="595959"/>
                </a:solidFill>
                <a:highlight>
                  <a:srgbClr val="F5F5F5"/>
                </a:highlight>
                <a:latin typeface="Calibri"/>
                <a:ea typeface="Calibri"/>
                <a:cs typeface="Calibri"/>
                <a:sym typeface="Calibri"/>
              </a:rPr>
              <a:t>Empati yeteneğinin kaybolması​,</a:t>
            </a:r>
            <a:endParaRPr sz="2782">
              <a:solidFill>
                <a:srgbClr val="595959"/>
              </a:solidFill>
              <a:highlight>
                <a:srgbClr val="F5F5F5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635000" lvl="0" indent="-352298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Calibri"/>
              <a:buChar char="●"/>
            </a:pPr>
            <a:r>
              <a:rPr lang="tr" sz="2782">
                <a:solidFill>
                  <a:srgbClr val="595959"/>
                </a:solidFill>
                <a:highlight>
                  <a:srgbClr val="F5F5F5"/>
                </a:highlight>
                <a:latin typeface="Calibri"/>
                <a:ea typeface="Calibri"/>
                <a:cs typeface="Calibri"/>
                <a:sym typeface="Calibri"/>
              </a:rPr>
              <a:t>Zevk aldığı şeyleri yapma motivasyonunu kaybetmek,​</a:t>
            </a:r>
            <a:endParaRPr sz="2782">
              <a:solidFill>
                <a:srgbClr val="595959"/>
              </a:solidFill>
              <a:highlight>
                <a:srgbClr val="F5F5F5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635000" lvl="0" indent="-352298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Calibri"/>
              <a:buChar char="●"/>
            </a:pPr>
            <a:r>
              <a:rPr lang="tr" sz="2782">
                <a:solidFill>
                  <a:srgbClr val="595959"/>
                </a:solidFill>
                <a:highlight>
                  <a:srgbClr val="F5F5F5"/>
                </a:highlight>
                <a:latin typeface="Calibri"/>
                <a:ea typeface="Calibri"/>
                <a:cs typeface="Calibri"/>
                <a:sym typeface="Calibri"/>
              </a:rPr>
              <a:t>İnsanların üzüleceği şeylere gülmek​,</a:t>
            </a:r>
            <a:endParaRPr sz="2782">
              <a:solidFill>
                <a:srgbClr val="595959"/>
              </a:solidFill>
              <a:highlight>
                <a:srgbClr val="F5F5F5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635000" lvl="0" indent="-352298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Calibri"/>
              <a:buChar char="●"/>
            </a:pPr>
            <a:r>
              <a:rPr lang="tr" sz="2782">
                <a:solidFill>
                  <a:srgbClr val="595959"/>
                </a:solidFill>
                <a:highlight>
                  <a:srgbClr val="F5F5F5"/>
                </a:highlight>
                <a:latin typeface="Calibri"/>
                <a:ea typeface="Calibri"/>
                <a:cs typeface="Calibri"/>
                <a:sym typeface="Calibri"/>
              </a:rPr>
              <a:t>Tekrarlayıcı ve obsesif davranışlar göstermek​,</a:t>
            </a:r>
            <a:endParaRPr sz="2782">
              <a:solidFill>
                <a:srgbClr val="595959"/>
              </a:solidFill>
              <a:highlight>
                <a:srgbClr val="F5F5F5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635000" lvl="0" indent="-352298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Calibri"/>
              <a:buChar char="●"/>
            </a:pPr>
            <a:r>
              <a:rPr lang="tr" sz="2782">
                <a:solidFill>
                  <a:srgbClr val="595959"/>
                </a:solidFill>
                <a:highlight>
                  <a:srgbClr val="F5F5F5"/>
                </a:highlight>
                <a:latin typeface="Calibri"/>
                <a:ea typeface="Calibri"/>
                <a:cs typeface="Calibri"/>
                <a:sym typeface="Calibri"/>
              </a:rPr>
              <a:t>Kontrolsüzce karbonhidrat ve yağlı yiyecekler tüketmek​,</a:t>
            </a:r>
            <a:endParaRPr sz="2782">
              <a:solidFill>
                <a:srgbClr val="595959"/>
              </a:solidFill>
              <a:highlight>
                <a:srgbClr val="F5F5F5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635000" lvl="0" indent="-352298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Calibri"/>
              <a:buChar char="●"/>
            </a:pPr>
            <a:r>
              <a:rPr lang="tr" sz="2782">
                <a:solidFill>
                  <a:srgbClr val="595959"/>
                </a:solidFill>
                <a:highlight>
                  <a:srgbClr val="F5F5F5"/>
                </a:highlight>
                <a:latin typeface="Calibri"/>
                <a:ea typeface="Calibri"/>
                <a:cs typeface="Calibri"/>
                <a:sym typeface="Calibri"/>
              </a:rPr>
              <a:t>Yemek yemeyi, sigara içmeyi ve alkol almayı durduramamak.</a:t>
            </a:r>
            <a:endParaRPr sz="2782">
              <a:solidFill>
                <a:srgbClr val="595959"/>
              </a:solidFill>
              <a:highlight>
                <a:srgbClr val="F5F5F5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cxnSp>
        <p:nvCxnSpPr>
          <p:cNvPr id="488" name="Google Shape;488;p68"/>
          <p:cNvCxnSpPr/>
          <p:nvPr/>
        </p:nvCxnSpPr>
        <p:spPr>
          <a:xfrm>
            <a:off x="345700" y="1014750"/>
            <a:ext cx="3122400" cy="11100"/>
          </a:xfrm>
          <a:prstGeom prst="straightConnector1">
            <a:avLst/>
          </a:prstGeom>
          <a:noFill/>
          <a:ln w="19050" cap="flat" cmpd="sng">
            <a:solidFill>
              <a:srgbClr val="1E3A8A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6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tr" sz="3000">
                <a:solidFill>
                  <a:srgbClr val="1E3A8A"/>
                </a:solidFill>
                <a:latin typeface="Calibri"/>
                <a:ea typeface="Calibri"/>
                <a:cs typeface="Calibri"/>
                <a:sym typeface="Calibri"/>
              </a:rPr>
              <a:t>Primer progresif afazi</a:t>
            </a:r>
            <a:endParaRPr sz="3000">
              <a:solidFill>
                <a:srgbClr val="1E3A8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4" name="Google Shape;494;p6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99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tr" sz="2000" b="1">
                <a:solidFill>
                  <a:srgbClr val="1E3A8A"/>
                </a:solidFill>
                <a:highlight>
                  <a:srgbClr val="F5F5F5"/>
                </a:highlight>
                <a:latin typeface="Calibri"/>
                <a:ea typeface="Calibri"/>
                <a:cs typeface="Calibri"/>
                <a:sym typeface="Calibri"/>
              </a:rPr>
              <a:t>Semantic variant PPA:​</a:t>
            </a:r>
            <a:endParaRPr sz="2000" b="1">
              <a:solidFill>
                <a:srgbClr val="1E3A8A"/>
              </a:solidFill>
              <a:highlight>
                <a:srgbClr val="F5F5F5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6350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Calibri"/>
              <a:buChar char="●"/>
            </a:pPr>
            <a:r>
              <a:rPr lang="tr" sz="2000">
                <a:solidFill>
                  <a:srgbClr val="595959"/>
                </a:solidFill>
                <a:highlight>
                  <a:srgbClr val="F5F5F5"/>
                </a:highlight>
                <a:latin typeface="Calibri"/>
                <a:ea typeface="Calibri"/>
                <a:cs typeface="Calibri"/>
                <a:sym typeface="Calibri"/>
              </a:rPr>
              <a:t>Başlangıçta az kullandıkları, ilerleyen zamanlarda ise sık kullandıkları ​</a:t>
            </a:r>
            <a:endParaRPr sz="2000">
              <a:solidFill>
                <a:srgbClr val="595959"/>
              </a:solidFill>
              <a:highlight>
                <a:srgbClr val="F5F5F5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tr" sz="2000">
                <a:solidFill>
                  <a:srgbClr val="595959"/>
                </a:solidFill>
                <a:highlight>
                  <a:srgbClr val="F5F5F5"/>
                </a:highlight>
                <a:latin typeface="Calibri"/>
                <a:ea typeface="Calibri"/>
                <a:cs typeface="Calibri"/>
                <a:sym typeface="Calibri"/>
              </a:rPr>
              <a:t>kelimelerin anlamlarını hatırlamazlar.​</a:t>
            </a:r>
            <a:endParaRPr sz="2000">
              <a:solidFill>
                <a:srgbClr val="595959"/>
              </a:solidFill>
              <a:highlight>
                <a:srgbClr val="F5F5F5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6350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Calibri"/>
              <a:buChar char="●"/>
            </a:pPr>
            <a:r>
              <a:rPr lang="tr" sz="2000">
                <a:solidFill>
                  <a:srgbClr val="595959"/>
                </a:solidFill>
                <a:highlight>
                  <a:srgbClr val="F5F5F5"/>
                </a:highlight>
                <a:latin typeface="Calibri"/>
                <a:ea typeface="Calibri"/>
                <a:cs typeface="Calibri"/>
                <a:sym typeface="Calibri"/>
              </a:rPr>
              <a:t>Aşina oldukları nesnelerin ne için kullanıldığını unuturlar​.</a:t>
            </a:r>
            <a:endParaRPr sz="2000">
              <a:solidFill>
                <a:srgbClr val="595959"/>
              </a:solidFill>
              <a:highlight>
                <a:srgbClr val="F5F5F5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tr" sz="2000" b="1">
                <a:solidFill>
                  <a:srgbClr val="1E3A8A"/>
                </a:solidFill>
                <a:highlight>
                  <a:srgbClr val="F5F5F5"/>
                </a:highlight>
                <a:latin typeface="Calibri"/>
                <a:ea typeface="Calibri"/>
                <a:cs typeface="Calibri"/>
                <a:sym typeface="Calibri"/>
              </a:rPr>
              <a:t>Non-fluent variant PPA:​</a:t>
            </a:r>
            <a:endParaRPr sz="2000" b="1">
              <a:solidFill>
                <a:srgbClr val="1E3A8A"/>
              </a:solidFill>
              <a:highlight>
                <a:srgbClr val="F5F5F5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7239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Calibri"/>
              <a:buChar char="●"/>
            </a:pPr>
            <a:r>
              <a:rPr lang="tr" sz="2000">
                <a:solidFill>
                  <a:srgbClr val="595959"/>
                </a:solidFill>
                <a:highlight>
                  <a:srgbClr val="F5F5F5"/>
                </a:highlight>
                <a:latin typeface="Calibri"/>
                <a:ea typeface="Calibri"/>
                <a:cs typeface="Calibri"/>
                <a:sym typeface="Calibri"/>
              </a:rPr>
              <a:t>Konuşmada zorluk, yavaş, hatalı ve aralıklı konuşma​.</a:t>
            </a:r>
            <a:endParaRPr sz="2000">
              <a:solidFill>
                <a:srgbClr val="595959"/>
              </a:solidFill>
              <a:highlight>
                <a:srgbClr val="F5F5F5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7239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Calibri"/>
              <a:buChar char="●"/>
            </a:pPr>
            <a:r>
              <a:rPr lang="tr" sz="2000">
                <a:solidFill>
                  <a:srgbClr val="595959"/>
                </a:solidFill>
                <a:highlight>
                  <a:srgbClr val="F5F5F5"/>
                </a:highlight>
                <a:latin typeface="Calibri"/>
                <a:ea typeface="Calibri"/>
                <a:cs typeface="Calibri"/>
                <a:sym typeface="Calibri"/>
              </a:rPr>
              <a:t>Kelimelerin anlamını bilir ama kelimelerin cümle içindeki anlamını kavrayamazlar.  </a:t>
            </a:r>
            <a:endParaRPr sz="2000">
              <a:solidFill>
                <a:srgbClr val="595959"/>
              </a:solidFill>
              <a:highlight>
                <a:srgbClr val="F5F5F5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 sz="2000"/>
          </a:p>
        </p:txBody>
      </p:sp>
      <p:cxnSp>
        <p:nvCxnSpPr>
          <p:cNvPr id="495" name="Google Shape;495;p69"/>
          <p:cNvCxnSpPr/>
          <p:nvPr/>
        </p:nvCxnSpPr>
        <p:spPr>
          <a:xfrm>
            <a:off x="345700" y="1014750"/>
            <a:ext cx="3434700" cy="0"/>
          </a:xfrm>
          <a:prstGeom prst="straightConnector1">
            <a:avLst/>
          </a:prstGeom>
          <a:noFill/>
          <a:ln w="19050" cap="flat" cmpd="sng">
            <a:solidFill>
              <a:srgbClr val="1E3A8A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p7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" sz="3000">
                <a:solidFill>
                  <a:srgbClr val="1E3A8A"/>
                </a:solidFill>
                <a:highlight>
                  <a:srgbClr val="F5F5F5"/>
                </a:highlight>
                <a:latin typeface="Calibri"/>
                <a:ea typeface="Calibri"/>
                <a:cs typeface="Calibri"/>
                <a:sym typeface="Calibri"/>
              </a:rPr>
              <a:t>FTD- Tanı</a:t>
            </a:r>
            <a:endParaRPr sz="3000">
              <a:solidFill>
                <a:srgbClr val="1E3A8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1" name="Google Shape;501;p7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65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40000" lnSpcReduction="20000"/>
          </a:bodyPr>
          <a:lstStyle/>
          <a:p>
            <a:pPr marL="635000" lvl="0" indent="-328854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78205"/>
              <a:buFont typeface="Calibri"/>
              <a:buChar char="●"/>
            </a:pPr>
            <a:r>
              <a:rPr lang="tr" sz="5047">
                <a:highlight>
                  <a:srgbClr val="F5F5F5"/>
                </a:highlight>
                <a:latin typeface="Calibri"/>
                <a:ea typeface="Calibri"/>
                <a:cs typeface="Calibri"/>
                <a:sym typeface="Calibri"/>
              </a:rPr>
              <a:t>Kan Testi​</a:t>
            </a:r>
            <a:endParaRPr sz="5047">
              <a:highlight>
                <a:srgbClr val="F5F5F5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635000" lvl="0" indent="-328854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78205"/>
              <a:buFont typeface="Calibri"/>
              <a:buChar char="●"/>
            </a:pPr>
            <a:r>
              <a:rPr lang="tr" sz="5047">
                <a:highlight>
                  <a:srgbClr val="F5F5F5"/>
                </a:highlight>
                <a:latin typeface="Calibri"/>
                <a:ea typeface="Calibri"/>
                <a:cs typeface="Calibri"/>
                <a:sym typeface="Calibri"/>
              </a:rPr>
              <a:t>Genetik Test​</a:t>
            </a:r>
            <a:endParaRPr sz="5047">
              <a:highlight>
                <a:srgbClr val="F5F5F5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635000" lvl="0" indent="-328854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78205"/>
              <a:buFont typeface="Calibri"/>
              <a:buChar char="●"/>
            </a:pPr>
            <a:r>
              <a:rPr lang="tr" sz="5047">
                <a:highlight>
                  <a:srgbClr val="F5F5F5"/>
                </a:highlight>
                <a:latin typeface="Calibri"/>
                <a:ea typeface="Calibri"/>
                <a:cs typeface="Calibri"/>
                <a:sym typeface="Calibri"/>
              </a:rPr>
              <a:t>Frontal Değerlendirme Bataryası​</a:t>
            </a:r>
            <a:endParaRPr sz="5047">
              <a:highlight>
                <a:srgbClr val="F5F5F5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635000" lvl="0" indent="-328854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78205"/>
              <a:buFont typeface="Calibri"/>
              <a:buChar char="●"/>
            </a:pPr>
            <a:r>
              <a:rPr lang="tr" sz="5047">
                <a:highlight>
                  <a:srgbClr val="F5F5F5"/>
                </a:highlight>
                <a:latin typeface="Calibri"/>
                <a:ea typeface="Calibri"/>
                <a:cs typeface="Calibri"/>
                <a:sym typeface="Calibri"/>
              </a:rPr>
              <a:t>LP​</a:t>
            </a:r>
            <a:endParaRPr sz="5047">
              <a:highlight>
                <a:srgbClr val="F5F5F5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635000" lvl="0" indent="-328854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78205"/>
              <a:buFont typeface="Calibri"/>
              <a:buChar char="●"/>
            </a:pPr>
            <a:r>
              <a:rPr lang="tr" sz="5047">
                <a:highlight>
                  <a:srgbClr val="F5F5F5"/>
                </a:highlight>
                <a:latin typeface="Calibri"/>
                <a:ea typeface="Calibri"/>
                <a:cs typeface="Calibri"/>
                <a:sym typeface="Calibri"/>
              </a:rPr>
              <a:t>MRI​</a:t>
            </a:r>
            <a:endParaRPr sz="5047">
              <a:highlight>
                <a:srgbClr val="F5F5F5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635000" lvl="0" indent="-328854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78205"/>
              <a:buFont typeface="Calibri"/>
              <a:buChar char="●"/>
            </a:pPr>
            <a:r>
              <a:rPr lang="tr" sz="5047">
                <a:highlight>
                  <a:srgbClr val="F5F5F5"/>
                </a:highlight>
                <a:latin typeface="Calibri"/>
                <a:ea typeface="Calibri"/>
                <a:cs typeface="Calibri"/>
                <a:sym typeface="Calibri"/>
              </a:rPr>
              <a:t>FDG-PET​</a:t>
            </a:r>
            <a:endParaRPr sz="5047">
              <a:highlight>
                <a:srgbClr val="F5F5F5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635000" lvl="0" indent="-328854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78205"/>
              <a:buFont typeface="Calibri"/>
              <a:buChar char="●"/>
            </a:pPr>
            <a:r>
              <a:rPr lang="tr" sz="5047">
                <a:highlight>
                  <a:srgbClr val="F5F5F5"/>
                </a:highlight>
                <a:latin typeface="Calibri"/>
                <a:ea typeface="Calibri"/>
                <a:cs typeface="Calibri"/>
                <a:sym typeface="Calibri"/>
              </a:rPr>
              <a:t>Beta Amiloid PET​</a:t>
            </a:r>
            <a:endParaRPr sz="5047">
              <a:highlight>
                <a:srgbClr val="F5F5F5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635000" lvl="0" indent="-328854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78205"/>
              <a:buFont typeface="Calibri"/>
              <a:buChar char="●"/>
            </a:pPr>
            <a:r>
              <a:rPr lang="tr" sz="5047">
                <a:highlight>
                  <a:srgbClr val="F5F5F5"/>
                </a:highlight>
                <a:latin typeface="Calibri"/>
                <a:ea typeface="Calibri"/>
                <a:cs typeface="Calibri"/>
                <a:sym typeface="Calibri"/>
              </a:rPr>
              <a:t>Tau PET</a:t>
            </a:r>
            <a:endParaRPr sz="5047">
              <a:highlight>
                <a:srgbClr val="F5F5F5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cxnSp>
        <p:nvCxnSpPr>
          <p:cNvPr id="502" name="Google Shape;502;p70"/>
          <p:cNvCxnSpPr/>
          <p:nvPr/>
        </p:nvCxnSpPr>
        <p:spPr>
          <a:xfrm>
            <a:off x="345700" y="1014750"/>
            <a:ext cx="1561200" cy="0"/>
          </a:xfrm>
          <a:prstGeom prst="straightConnector1">
            <a:avLst/>
          </a:prstGeom>
          <a:noFill/>
          <a:ln w="19050" cap="flat" cmpd="sng">
            <a:solidFill>
              <a:srgbClr val="1E3A8A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7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tr" sz="3000">
                <a:solidFill>
                  <a:srgbClr val="1E3A8A"/>
                </a:solidFill>
                <a:latin typeface="Calibri"/>
                <a:ea typeface="Calibri"/>
                <a:cs typeface="Calibri"/>
                <a:sym typeface="Calibri"/>
              </a:rPr>
              <a:t>FTD-Tedavi</a:t>
            </a:r>
            <a:endParaRPr sz="3000">
              <a:solidFill>
                <a:srgbClr val="1E3A8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8" name="Google Shape;508;p7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63500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900"/>
              <a:buFont typeface="Calibri"/>
              <a:buChar char="●"/>
            </a:pPr>
            <a:r>
              <a:rPr lang="tr" sz="2000">
                <a:solidFill>
                  <a:srgbClr val="595959"/>
                </a:solidFill>
                <a:highlight>
                  <a:srgbClr val="F5F5F5"/>
                </a:highlight>
                <a:latin typeface="Calibri"/>
                <a:ea typeface="Calibri"/>
                <a:cs typeface="Calibri"/>
                <a:sym typeface="Calibri"/>
              </a:rPr>
              <a:t>Onaylanmış herhangi bir hastalığı modifiye edici ilaç tedavisi mevcut değil.​</a:t>
            </a:r>
            <a:endParaRPr sz="2000">
              <a:solidFill>
                <a:srgbClr val="595959"/>
              </a:solidFill>
              <a:highlight>
                <a:srgbClr val="F5F5F5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63500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900"/>
              <a:buFont typeface="Calibri"/>
              <a:buChar char="●"/>
            </a:pPr>
            <a:r>
              <a:rPr lang="tr" sz="2000">
                <a:solidFill>
                  <a:srgbClr val="595959"/>
                </a:solidFill>
                <a:highlight>
                  <a:srgbClr val="F5F5F5"/>
                </a:highlight>
                <a:latin typeface="Calibri"/>
                <a:ea typeface="Calibri"/>
                <a:cs typeface="Calibri"/>
                <a:sym typeface="Calibri"/>
              </a:rPr>
              <a:t>Davranışsal semptomları yönetici tedaviler (SSRI, düşük doz atipik antipsikotikler).​</a:t>
            </a:r>
            <a:endParaRPr sz="2000">
              <a:solidFill>
                <a:srgbClr val="595959"/>
              </a:solidFill>
              <a:highlight>
                <a:srgbClr val="F5F5F5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63500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900"/>
              <a:buFont typeface="Calibri"/>
              <a:buChar char="●"/>
            </a:pPr>
            <a:r>
              <a:rPr lang="tr" sz="2000">
                <a:solidFill>
                  <a:srgbClr val="595959"/>
                </a:solidFill>
                <a:highlight>
                  <a:srgbClr val="F5F5F5"/>
                </a:highlight>
                <a:latin typeface="Calibri"/>
                <a:ea typeface="Calibri"/>
                <a:cs typeface="Calibri"/>
                <a:sym typeface="Calibri"/>
              </a:rPr>
              <a:t>Kolinesteraz inhibitörleri ve memantinin yararı gösterilememiştir.</a:t>
            </a:r>
            <a:endParaRPr sz="2000">
              <a:solidFill>
                <a:srgbClr val="595959"/>
              </a:solidFill>
              <a:highlight>
                <a:srgbClr val="F5F5F5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cxnSp>
        <p:nvCxnSpPr>
          <p:cNvPr id="509" name="Google Shape;509;p71"/>
          <p:cNvCxnSpPr/>
          <p:nvPr/>
        </p:nvCxnSpPr>
        <p:spPr>
          <a:xfrm rot="10800000" flipH="1">
            <a:off x="412575" y="1017725"/>
            <a:ext cx="1884600" cy="22200"/>
          </a:xfrm>
          <a:prstGeom prst="straightConnector1">
            <a:avLst/>
          </a:prstGeom>
          <a:noFill/>
          <a:ln w="38100" cap="flat" cmpd="sng">
            <a:solidFill>
              <a:srgbClr val="1E3A8A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7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tr" sz="3020">
                <a:solidFill>
                  <a:srgbClr val="1E3A8A"/>
                </a:solidFill>
                <a:latin typeface="Calibri"/>
                <a:ea typeface="Calibri"/>
                <a:cs typeface="Calibri"/>
                <a:sym typeface="Calibri"/>
              </a:rPr>
              <a:t>Klinik Çıkarımlar</a:t>
            </a:r>
            <a:endParaRPr sz="3020">
              <a:solidFill>
                <a:srgbClr val="1E3A8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5" name="Google Shape;515;p7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Font typeface="Calibri"/>
              <a:buChar char="●"/>
            </a:pPr>
            <a:r>
              <a:rPr lang="tr" sz="2000">
                <a:latin typeface="Calibri"/>
                <a:ea typeface="Calibri"/>
                <a:cs typeface="Calibri"/>
                <a:sym typeface="Calibri"/>
              </a:rPr>
              <a:t>Demans tiplerinde bilişsel ve davranışsal farklılıkların anlaşılması.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Font typeface="Calibri"/>
              <a:buChar char="●"/>
            </a:pPr>
            <a:r>
              <a:rPr lang="tr" sz="2000">
                <a:latin typeface="Calibri"/>
                <a:ea typeface="Calibri"/>
                <a:cs typeface="Calibri"/>
                <a:sym typeface="Calibri"/>
              </a:rPr>
              <a:t>Erken tanının hasta güvenliği ve yaşam kalitesi üzerindeki etkisi.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800"/>
              </a:spcBef>
              <a:spcAft>
                <a:spcPts val="1200"/>
              </a:spcAft>
              <a:buNone/>
            </a:pPr>
            <a:endParaRPr/>
          </a:p>
        </p:txBody>
      </p:sp>
      <p:cxnSp>
        <p:nvCxnSpPr>
          <p:cNvPr id="516" name="Google Shape;516;p72"/>
          <p:cNvCxnSpPr/>
          <p:nvPr/>
        </p:nvCxnSpPr>
        <p:spPr>
          <a:xfrm rot="10800000" flipH="1">
            <a:off x="345700" y="1003650"/>
            <a:ext cx="2642700" cy="11100"/>
          </a:xfrm>
          <a:prstGeom prst="straightConnector1">
            <a:avLst/>
          </a:prstGeom>
          <a:noFill/>
          <a:ln w="19050" cap="flat" cmpd="sng">
            <a:solidFill>
              <a:srgbClr val="1E3A8A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" sz="3000">
                <a:solidFill>
                  <a:srgbClr val="1E3A8A"/>
                </a:solidFill>
                <a:latin typeface="Calibri"/>
                <a:ea typeface="Calibri"/>
                <a:cs typeface="Calibri"/>
                <a:sym typeface="Calibri"/>
              </a:rPr>
              <a:t>Çalıştığım Üniteler 2</a:t>
            </a:r>
            <a:endParaRPr sz="3000">
              <a:solidFill>
                <a:srgbClr val="1E3A8A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1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556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Calibri"/>
              <a:buChar char="●"/>
            </a:pPr>
            <a:r>
              <a:rPr lang="tr" sz="2000">
                <a:latin typeface="Calibri"/>
                <a:ea typeface="Calibri"/>
                <a:cs typeface="Calibri"/>
                <a:sym typeface="Calibri"/>
              </a:rPr>
              <a:t>The Lady Davis Institute for Medical Research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556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Calibri"/>
              <a:buChar char="○"/>
            </a:pPr>
            <a:r>
              <a:rPr lang="tr" sz="2000">
                <a:latin typeface="Calibri"/>
                <a:ea typeface="Calibri"/>
                <a:cs typeface="Calibri"/>
                <a:sym typeface="Calibri"/>
              </a:rPr>
              <a:t>Research studies</a:t>
            </a:r>
            <a:endParaRPr/>
          </a:p>
        </p:txBody>
      </p:sp>
      <p:pic>
        <p:nvPicPr>
          <p:cNvPr id="106" name="Google Shape;106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70045" y="1827150"/>
            <a:ext cx="3960850" cy="33163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7" name="Google Shape;107;p19"/>
          <p:cNvCxnSpPr/>
          <p:nvPr/>
        </p:nvCxnSpPr>
        <p:spPr>
          <a:xfrm rot="10800000" flipH="1">
            <a:off x="2540400" y="1017725"/>
            <a:ext cx="4063200" cy="19800"/>
          </a:xfrm>
          <a:prstGeom prst="straightConnector1">
            <a:avLst/>
          </a:prstGeom>
          <a:noFill/>
          <a:ln w="19050" cap="flat" cmpd="sng">
            <a:solidFill>
              <a:srgbClr val="1E3A8A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p7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2" name="Google Shape;522;p7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r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523" name="Google Shape;523;p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0574"/>
            <a:ext cx="9144000" cy="5102352"/>
          </a:xfrm>
          <a:prstGeom prst="rect">
            <a:avLst/>
          </a:prstGeom>
          <a:noFill/>
          <a:ln>
            <a:noFill/>
          </a:ln>
        </p:spPr>
      </p:pic>
      <p:sp>
        <p:nvSpPr>
          <p:cNvPr id="524" name="Google Shape;524;p73"/>
          <p:cNvSpPr txBox="1"/>
          <p:nvPr/>
        </p:nvSpPr>
        <p:spPr>
          <a:xfrm>
            <a:off x="4572000" y="4488850"/>
            <a:ext cx="456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" sz="3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TEŞEKKÜRLER…</a:t>
            </a:r>
            <a:endParaRPr sz="3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" sz="3000">
                <a:solidFill>
                  <a:srgbClr val="1E3A8A"/>
                </a:solidFill>
                <a:latin typeface="Calibri"/>
                <a:ea typeface="Calibri"/>
                <a:cs typeface="Calibri"/>
                <a:sym typeface="Calibri"/>
              </a:rPr>
              <a:t>Çalıştığım Üniteler 3</a:t>
            </a:r>
            <a:endParaRPr sz="3000">
              <a:solidFill>
                <a:srgbClr val="1E3A8A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2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556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Calibri"/>
              <a:buChar char="●"/>
            </a:pPr>
            <a:r>
              <a:rPr lang="tr" sz="2000" dirty="0">
                <a:highlight>
                  <a:srgbClr val="F5F5F5"/>
                </a:highlight>
                <a:latin typeface="Calibri"/>
                <a:ea typeface="Calibri"/>
                <a:cs typeface="Calibri"/>
                <a:sym typeface="Calibri"/>
              </a:rPr>
              <a:t>The Neuro (Montreal Neurological Institute-Hospital)</a:t>
            </a:r>
            <a:endParaRPr sz="2000" dirty="0">
              <a:highlight>
                <a:srgbClr val="F5F5F5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556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Calibri"/>
              <a:buChar char="○"/>
            </a:pPr>
            <a:r>
              <a:rPr lang="tr" sz="2000" dirty="0">
                <a:highlight>
                  <a:srgbClr val="F5F5F5"/>
                </a:highlight>
                <a:latin typeface="Calibri"/>
                <a:ea typeface="Calibri"/>
                <a:cs typeface="Calibri"/>
                <a:sym typeface="Calibri"/>
              </a:rPr>
              <a:t>Movement Disorders</a:t>
            </a:r>
            <a:endParaRPr sz="2000" dirty="0">
              <a:highlight>
                <a:srgbClr val="F5F5F5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556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Calibri"/>
              <a:buChar char="○"/>
            </a:pPr>
            <a:r>
              <a:rPr lang="tr" sz="2000" dirty="0">
                <a:latin typeface="Calibri"/>
                <a:ea typeface="Calibri"/>
                <a:cs typeface="Calibri"/>
                <a:sym typeface="Calibri"/>
              </a:rPr>
              <a:t>Neuroradiology</a:t>
            </a:r>
            <a:endParaRPr sz="200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4" name="Google Shape;114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32576" y="1888620"/>
            <a:ext cx="3742324" cy="1846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28525" y="3790975"/>
            <a:ext cx="2782475" cy="1300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45295" y="3054100"/>
            <a:ext cx="1990210" cy="20894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7" name="Google Shape;117;p20"/>
          <p:cNvCxnSpPr/>
          <p:nvPr/>
        </p:nvCxnSpPr>
        <p:spPr>
          <a:xfrm rot="10800000" flipH="1">
            <a:off x="2540400" y="1017725"/>
            <a:ext cx="4063200" cy="19800"/>
          </a:xfrm>
          <a:prstGeom prst="straightConnector1">
            <a:avLst/>
          </a:prstGeom>
          <a:noFill/>
          <a:ln w="19050" cap="flat" cmpd="sng">
            <a:solidFill>
              <a:srgbClr val="1E3A8A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1"/>
          <p:cNvSpPr txBox="1">
            <a:spLocks noGrp="1"/>
          </p:cNvSpPr>
          <p:nvPr>
            <p:ph type="body" idx="1"/>
          </p:nvPr>
        </p:nvSpPr>
        <p:spPr>
          <a:xfrm>
            <a:off x="311700" y="1069375"/>
            <a:ext cx="65892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Font typeface="Calibri"/>
              <a:buChar char="●"/>
            </a:pPr>
            <a:r>
              <a:rPr lang="tr" sz="2000" dirty="0">
                <a:latin typeface="Calibri"/>
                <a:ea typeface="Calibri"/>
                <a:cs typeface="Calibri"/>
                <a:sym typeface="Calibri"/>
              </a:rPr>
              <a:t>The Douglas Mental Health University Institute</a:t>
            </a:r>
            <a:endParaRPr sz="2000" dirty="0"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55600" algn="l" rtl="0">
              <a:spcBef>
                <a:spcPts val="0"/>
              </a:spcBef>
              <a:spcAft>
                <a:spcPts val="0"/>
              </a:spcAft>
              <a:buSzPts val="2000"/>
              <a:buFont typeface="Calibri"/>
              <a:buChar char="○"/>
            </a:pPr>
            <a:r>
              <a:rPr lang="tr" sz="2000" dirty="0">
                <a:latin typeface="Calibri"/>
                <a:ea typeface="Calibri"/>
                <a:cs typeface="Calibri"/>
                <a:sym typeface="Calibri"/>
              </a:rPr>
              <a:t>Geropsychiatry</a:t>
            </a:r>
            <a:endParaRPr sz="40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3" name="Google Shape;123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6075" y="2438250"/>
            <a:ext cx="2528251" cy="2511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30475" y="2003475"/>
            <a:ext cx="5237798" cy="2946251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" sz="3000" dirty="0">
                <a:solidFill>
                  <a:srgbClr val="1E3A8A"/>
                </a:solidFill>
                <a:latin typeface="Calibri"/>
                <a:ea typeface="Calibri"/>
                <a:cs typeface="Calibri"/>
                <a:sym typeface="Calibri"/>
              </a:rPr>
              <a:t>Çalıştığım Üniteler 4</a:t>
            </a:r>
            <a:endParaRPr sz="3000" dirty="0">
              <a:solidFill>
                <a:srgbClr val="1E3A8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" name="Google Shape;117;p20">
            <a:extLst>
              <a:ext uri="{FF2B5EF4-FFF2-40B4-BE49-F238E27FC236}">
                <a16:creationId xmlns:a16="http://schemas.microsoft.com/office/drawing/2014/main" id="{F167D178-87C8-F33F-AABF-77EBD4315673}"/>
              </a:ext>
            </a:extLst>
          </p:cNvPr>
          <p:cNvCxnSpPr/>
          <p:nvPr/>
        </p:nvCxnSpPr>
        <p:spPr>
          <a:xfrm rot="10800000" flipH="1">
            <a:off x="2540400" y="990154"/>
            <a:ext cx="4063200" cy="19800"/>
          </a:xfrm>
          <a:prstGeom prst="straightConnector1">
            <a:avLst/>
          </a:prstGeom>
          <a:noFill/>
          <a:ln w="19050" cap="flat" cmpd="sng">
            <a:solidFill>
              <a:srgbClr val="1E3A8A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Google Shape;130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66623" y="163675"/>
            <a:ext cx="3210767" cy="2408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49750" y="163675"/>
            <a:ext cx="1862900" cy="186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7499" y="163675"/>
            <a:ext cx="2042376" cy="2042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78924" y="2659641"/>
            <a:ext cx="1862901" cy="24838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2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28700" y="2331342"/>
            <a:ext cx="2109099" cy="28121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2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539900" y="2331350"/>
            <a:ext cx="2447649" cy="28121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2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536850" y="2659625"/>
            <a:ext cx="1862901" cy="2483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Belge" ma:contentTypeID="0x0101008EB410E7384FD544926ED72B5900EAF6" ma:contentTypeVersion="14" ma:contentTypeDescription="Yeni belge oluşturun." ma:contentTypeScope="" ma:versionID="ee3b467df7de9d1b498d84e13587d71a">
  <xsd:schema xmlns:xsd="http://www.w3.org/2001/XMLSchema" xmlns:xs="http://www.w3.org/2001/XMLSchema" xmlns:p="http://schemas.microsoft.com/office/2006/metadata/properties" xmlns:ns2="b636c289-89ec-4aac-a5a7-fae3efcce21f" xmlns:ns3="12078768-e010-496c-be91-13abd3bf1d00" targetNamespace="http://schemas.microsoft.com/office/2006/metadata/properties" ma:root="true" ma:fieldsID="1445dff4ae24a478bb1b27fd6f0ffa69" ns2:_="" ns3:_="">
    <xsd:import namespace="b636c289-89ec-4aac-a5a7-fae3efcce21f"/>
    <xsd:import namespace="12078768-e010-496c-be91-13abd3bf1d0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636c289-89ec-4aac-a5a7-fae3efcce21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Resim Etiketleri" ma:readOnly="false" ma:fieldId="{5cf76f15-5ced-4ddc-b409-7134ff3c332f}" ma:taxonomyMulti="true" ma:sspId="f08ca68a-84f9-4e39-b925-9c0f4131acb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MediaServiceBillingMetadata" ma:index="21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2078768-e010-496c-be91-13abd3bf1d00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da2bcbba-ecaf-438c-8d17-d96268f593a6}" ma:internalName="TaxCatchAll" ma:showField="CatchAllData" ma:web="12078768-e010-496c-be91-13abd3bf1d0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İçerik Türü"/>
        <xsd:element ref="dc:title" minOccurs="0" maxOccurs="1" ma:index="4" ma:displayName="Başlı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b636c289-89ec-4aac-a5a7-fae3efcce21f">
      <Terms xmlns="http://schemas.microsoft.com/office/infopath/2007/PartnerControls"/>
    </lcf76f155ced4ddcb4097134ff3c332f>
    <TaxCatchAll xmlns="12078768-e010-496c-be91-13abd3bf1d00" xsi:nil="true"/>
  </documentManagement>
</p:properties>
</file>

<file path=customXml/itemProps1.xml><?xml version="1.0" encoding="utf-8"?>
<ds:datastoreItem xmlns:ds="http://schemas.openxmlformats.org/officeDocument/2006/customXml" ds:itemID="{1F31067E-0D5D-484E-9CBB-8C6D29315E5C}"/>
</file>

<file path=customXml/itemProps2.xml><?xml version="1.0" encoding="utf-8"?>
<ds:datastoreItem xmlns:ds="http://schemas.openxmlformats.org/officeDocument/2006/customXml" ds:itemID="{7392F399-93F0-4DDF-AD60-3F13D81B1982}"/>
</file>

<file path=customXml/itemProps3.xml><?xml version="1.0" encoding="utf-8"?>
<ds:datastoreItem xmlns:ds="http://schemas.openxmlformats.org/officeDocument/2006/customXml" ds:itemID="{48753230-82EA-4D4D-8666-7179470AAFB9}"/>
</file>

<file path=docProps/app.xml><?xml version="1.0" encoding="utf-8"?>
<Properties xmlns="http://schemas.openxmlformats.org/officeDocument/2006/extended-properties" xmlns:vt="http://schemas.openxmlformats.org/officeDocument/2006/docPropsVTypes">
  <TotalTime>3090</TotalTime>
  <Words>1675</Words>
  <Application>Microsoft Macintosh PowerPoint</Application>
  <PresentationFormat>Ekran Gösterisi (16:9)</PresentationFormat>
  <Paragraphs>315</Paragraphs>
  <Slides>60</Slides>
  <Notes>60</Notes>
  <HiddenSlides>0</HiddenSlides>
  <MMClips>1</MMClips>
  <ScaleCrop>false</ScaleCrop>
  <HeadingPairs>
    <vt:vector size="6" baseType="variant">
      <vt:variant>
        <vt:lpstr>Kullanılan Yazı Tipleri</vt:lpstr>
      </vt:variant>
      <vt:variant>
        <vt:i4>2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60</vt:i4>
      </vt:variant>
    </vt:vector>
  </HeadingPairs>
  <TitlesOfParts>
    <vt:vector size="63" baseType="lpstr">
      <vt:lpstr>Arial</vt:lpstr>
      <vt:lpstr>Calibri</vt:lpstr>
      <vt:lpstr>Simple Light</vt:lpstr>
      <vt:lpstr>VAKALARLA DEMANS:  Klinik Deneyimlerden Öğrenilenler</vt:lpstr>
      <vt:lpstr>Cognitive Geriatrics Clinical Fellowship Program  McGill University </vt:lpstr>
      <vt:lpstr>Kanada’da 2,5 Yıllık Klinik Fellowship Deneyimi </vt:lpstr>
      <vt:lpstr>Kanada’da 2,5 Yıllık Klinik Fellowship Deneyimi </vt:lpstr>
      <vt:lpstr>Çalıştığım Üniteler 1 </vt:lpstr>
      <vt:lpstr>Çalıştığım Üniteler 2 </vt:lpstr>
      <vt:lpstr>Çalıştığım Üniteler 3 </vt:lpstr>
      <vt:lpstr>Çalıştığım Üniteler 4</vt:lpstr>
      <vt:lpstr>PowerPoint Sunusu</vt:lpstr>
      <vt:lpstr>PowerPoint Sunusu</vt:lpstr>
      <vt:lpstr>Fellowship Sürecinde Yürüttüğüm Çalışmalar ve Faaliyetler 1</vt:lpstr>
      <vt:lpstr>Fellowship Sürecinde Yürüttüğüm Çalışmalar ve Faaliyetler 2</vt:lpstr>
      <vt:lpstr>Klinikte Devam Eden Projeler </vt:lpstr>
      <vt:lpstr>Sosyal Destek Programları </vt:lpstr>
      <vt:lpstr>Kanada'da Demans Araştırmalarında 10 Öncelik​</vt:lpstr>
      <vt:lpstr>Öncelikler</vt:lpstr>
      <vt:lpstr>Geleceğe Dair Öngörüler ve Planlar</vt:lpstr>
      <vt:lpstr>VAKALAR</vt:lpstr>
      <vt:lpstr>Vaka 1</vt:lpstr>
      <vt:lpstr>PowerPoint Sunusu</vt:lpstr>
      <vt:lpstr>Hikaye</vt:lpstr>
      <vt:lpstr>Özgeçmiş</vt:lpstr>
      <vt:lpstr>Kullandığı İlaçlar</vt:lpstr>
      <vt:lpstr>Alışkanlıklar ve Soygeçmiş</vt:lpstr>
      <vt:lpstr>Kognitif Muayene </vt:lpstr>
      <vt:lpstr>ADLs ve IADLs</vt:lpstr>
      <vt:lpstr>Geriatrik Sendromların Sorgulanması</vt:lpstr>
      <vt:lpstr>Kognitif Testler</vt:lpstr>
      <vt:lpstr>Fizik Muayene</vt:lpstr>
      <vt:lpstr>PowerPoint Sunusu</vt:lpstr>
      <vt:lpstr>Tetkikler</vt:lpstr>
      <vt:lpstr>Ön Tanı/Plan</vt:lpstr>
      <vt:lpstr>ALS-Demans Birlikteliği</vt:lpstr>
      <vt:lpstr>ALS-Demans Birlikteliği</vt:lpstr>
      <vt:lpstr>ALS Tedavi</vt:lpstr>
      <vt:lpstr>Klinik Çıkarımlar</vt:lpstr>
      <vt:lpstr>Vaka 2</vt:lpstr>
      <vt:lpstr>PowerPoint Sunusu</vt:lpstr>
      <vt:lpstr>Özgeçmiş</vt:lpstr>
      <vt:lpstr>Kullandığı İlaçlar</vt:lpstr>
      <vt:lpstr>Alışkanlıklar ve Soygeçmiş</vt:lpstr>
      <vt:lpstr>Kognitif Muayene </vt:lpstr>
      <vt:lpstr>ADLs ve IADLs</vt:lpstr>
      <vt:lpstr>Geriatrik Sendromların Sorgulanması​</vt:lpstr>
      <vt:lpstr>Kognitif Testler ve GDS</vt:lpstr>
      <vt:lpstr>Fizik Muayene</vt:lpstr>
      <vt:lpstr>Tetkikler</vt:lpstr>
      <vt:lpstr>Tanı/Plan</vt:lpstr>
      <vt:lpstr>Takip Muayenesi</vt:lpstr>
      <vt:lpstr>Takip Muayenesi</vt:lpstr>
      <vt:lpstr>Takip Muayenesi</vt:lpstr>
      <vt:lpstr>Plan</vt:lpstr>
      <vt:lpstr>Frontotemporal Demans</vt:lpstr>
      <vt:lpstr>Frontotemporal Demans</vt:lpstr>
      <vt:lpstr>Davranışsal Varyant</vt:lpstr>
      <vt:lpstr>Primer progresif afazi</vt:lpstr>
      <vt:lpstr>FTD- Tanı</vt:lpstr>
      <vt:lpstr>FTD-Tedavi</vt:lpstr>
      <vt:lpstr>Klinik Çıkarımlar</vt:lpstr>
      <vt:lpstr>PowerPoint Sunusu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Rabia Bağ Soytaş</cp:lastModifiedBy>
  <cp:revision>9</cp:revision>
  <dcterms:modified xsi:type="dcterms:W3CDTF">2025-10-16T19:27:02Z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0x0101008EB410E7384FD544926ED72B5900EAF6</vt:lpwstr>
  </property>
</Properties>
</file>