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3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1.xml" ContentType="application/vnd.openxmlformats-officedocument.presentationml.comments+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comments/comment5.xml" ContentType="application/vnd.openxmlformats-officedocument.presentationml.comments+xml"/>
  <Override PartName="/ppt/comments/comment7.xml" ContentType="application/vnd.openxmlformats-officedocument.presentationml.comments+xml"/>
  <Override PartName="/ppt/comments/comment6.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Authors.xml" ContentType="application/vnd.openxmlformats-officedocument.presentationml.commentAuthors+xml"/>
  <Override PartName="/ppt/comments/comment9.xml" ContentType="application/vnd.openxmlformats-officedocument.presentationml.comments+xml"/>
  <Override PartName="/ppt/comments/comment8.xml" ContentType="application/vnd.openxmlformats-officedocument.presentationml.comment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sldIdLst>
    <p:sldId id="256" r:id="rId2"/>
    <p:sldId id="426" r:id="rId3"/>
    <p:sldId id="323" r:id="rId4"/>
    <p:sldId id="432" r:id="rId5"/>
    <p:sldId id="391" r:id="rId6"/>
    <p:sldId id="392" r:id="rId7"/>
    <p:sldId id="396" r:id="rId8"/>
    <p:sldId id="394" r:id="rId9"/>
    <p:sldId id="390" r:id="rId10"/>
    <p:sldId id="406" r:id="rId11"/>
    <p:sldId id="408" r:id="rId12"/>
    <p:sldId id="393" r:id="rId13"/>
    <p:sldId id="407" r:id="rId14"/>
    <p:sldId id="427" r:id="rId15"/>
    <p:sldId id="428" r:id="rId16"/>
    <p:sldId id="397" r:id="rId17"/>
    <p:sldId id="398" r:id="rId18"/>
    <p:sldId id="399" r:id="rId19"/>
    <p:sldId id="413" r:id="rId20"/>
    <p:sldId id="412" r:id="rId21"/>
    <p:sldId id="400" r:id="rId22"/>
    <p:sldId id="414" r:id="rId23"/>
    <p:sldId id="401" r:id="rId24"/>
    <p:sldId id="402" r:id="rId25"/>
    <p:sldId id="405" r:id="rId26"/>
    <p:sldId id="418" r:id="rId27"/>
    <p:sldId id="420" r:id="rId28"/>
    <p:sldId id="419" r:id="rId29"/>
    <p:sldId id="416" r:id="rId30"/>
    <p:sldId id="417" r:id="rId31"/>
    <p:sldId id="415" r:id="rId32"/>
    <p:sldId id="421" r:id="rId33"/>
    <p:sldId id="409" r:id="rId34"/>
    <p:sldId id="422" r:id="rId35"/>
    <p:sldId id="429" r:id="rId36"/>
    <p:sldId id="430" r:id="rId37"/>
    <p:sldId id="433" r:id="rId38"/>
    <p:sldId id="434" r:id="rId39"/>
    <p:sldId id="403" r:id="rId40"/>
    <p:sldId id="423" r:id="rId41"/>
    <p:sldId id="404" r:id="rId42"/>
    <p:sldId id="424" r:id="rId43"/>
    <p:sldId id="425" r:id="rId44"/>
    <p:sldId id="364" r:id="rId45"/>
    <p:sldId id="360" r:id="rId4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Bilgisayar" initials="HB" lastIdx="5" clrIdx="0">
    <p:extLst/>
  </p:cmAuthor>
  <p:cmAuthor id="2" name="PınarTosunTasar" initials="P" lastIdx="12" clrIdx="1">
    <p:extLst>
      <p:ext uri="{19B8F6BF-5375-455C-9EA6-DF929625EA0E}">
        <p15:presenceInfo xmlns:p15="http://schemas.microsoft.com/office/powerpoint/2012/main" userId="PınarTosunTasar" providerId="None"/>
      </p:ext>
    </p:extLst>
  </p:cmAuthor>
  <p:cmAuthor id="3" name="Windows Kullanıcısı" initials="WK" lastIdx="9" clrIdx="2">
    <p:extLst>
      <p:ext uri="{19B8F6BF-5375-455C-9EA6-DF929625EA0E}">
        <p15:presenceInfo xmlns:p15="http://schemas.microsoft.com/office/powerpoint/2012/main" userId="Windows Kullanıcıs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DD9FB"/>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440" autoAdjust="0"/>
    <p:restoredTop sz="94595" autoAdjust="0"/>
  </p:normalViewPr>
  <p:slideViewPr>
    <p:cSldViewPr snapToGrid="0">
      <p:cViewPr varScale="1">
        <p:scale>
          <a:sx n="62" d="100"/>
          <a:sy n="62" d="100"/>
        </p:scale>
        <p:origin x="86" y="514"/>
      </p:cViewPr>
      <p:guideLst>
        <p:guide orient="horz" pos="2160"/>
        <p:guide pos="3840"/>
      </p:guideLst>
    </p:cSldViewPr>
  </p:slideViewPr>
  <p:outlineViewPr>
    <p:cViewPr>
      <p:scale>
        <a:sx n="33" d="100"/>
        <a:sy n="33" d="100"/>
      </p:scale>
      <p:origin x="0" y="-21979"/>
    </p:cViewPr>
  </p:outlineViewPr>
  <p:notesTextViewPr>
    <p:cViewPr>
      <p:scale>
        <a:sx n="1" d="1"/>
        <a:sy n="1" d="1"/>
      </p:scale>
      <p:origin x="0" y="0"/>
    </p:cViewPr>
  </p:notesTextViewPr>
  <p:sorterViewPr>
    <p:cViewPr>
      <p:scale>
        <a:sx n="100" d="100"/>
        <a:sy n="100" d="100"/>
      </p:scale>
      <p:origin x="0" y="-40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5-10-05T18:18:51.554" idx="7">
    <p:pos x="1665" y="2532"/>
    <p:text>Delryumda önemli olan transmitter asetilkolişndir.Delirymun patogenezinde önemlidir.Bu nedenkle antikolinerjik ilaçların kullanılması deliryuma yatkınlık sağlamaktadır.</p:text>
    <p:extLst>
      <p:ext uri="{C676402C-5697-4E1C-873F-D02D1690AC5C}">
        <p15:threadingInfo xmlns:p15="http://schemas.microsoft.com/office/powerpoint/2012/main" timeZoneBias="-180"/>
      </p:ext>
    </p:extLst>
  </p:cm>
  <p:cm authorId="2" dt="2025-10-14T19:24:53.347" idx="12">
    <p:pos x="10" y="10"/>
    <p:text/>
    <p:extLst>
      <p:ext uri="{C676402C-5697-4E1C-873F-D02D1690AC5C}">
        <p15:threadingInfo xmlns:p15="http://schemas.microsoft.com/office/powerpoint/2012/main" timeZoneBias="-18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3" dt="2025-10-14T15:53:40.528" idx="9">
    <p:pos x="5546" y="354"/>
    <p:text>Ramelda 8 MG</p:text>
    <p:extLst>
      <p:ext uri="{C676402C-5697-4E1C-873F-D02D1690AC5C}">
        <p15:threadingInfo xmlns:p15="http://schemas.microsoft.com/office/powerpoint/2012/main" timeZoneBias="-18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1-08-15T14:15:53.546" idx="4">
    <p:pos x="1319" y="1291"/>
    <p:text>Midazolum dormikumdur.</p:text>
    <p:extLst mod="1">
      <p:ext uri="{C676402C-5697-4E1C-873F-D02D1690AC5C}">
        <p15:threadingInfo xmlns:p15="http://schemas.microsoft.com/office/powerpoint/2012/main" timeZoneBias="-180"/>
      </p:ext>
    </p:extLst>
  </p:cm>
  <p:cm authorId="1" dt="2021-08-15T14:17:04.707" idx="5">
    <p:pos x="1328" y="1564"/>
    <p:text>Lorezepam ativandır</p:text>
    <p:extLst mod="1">
      <p:ext uri="{C676402C-5697-4E1C-873F-D02D1690AC5C}">
        <p15:threadingInfo xmlns:p15="http://schemas.microsoft.com/office/powerpoint/2012/main" timeZoneBias="-180">
          <p15:parentCm authorId="1" idx="4"/>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5-10-14T15:23:31.283" idx="1">
    <p:pos x="6583" y="1275"/>
    <p:text>Haloperidol muskarink reseptör , alfa 1 reseptör etkisi en düşük</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5-10-14T15:26:46.541" idx="2">
    <p:pos x="2503" y="3020"/>
    <p:text>3*3 damla</p:text>
    <p:extLst>
      <p:ext uri="{C676402C-5697-4E1C-873F-D02D1690AC5C}">
        <p15:threadingInfo xmlns:p15="http://schemas.microsoft.com/office/powerpoint/2012/main" timeZoneBias="-180"/>
      </p:ext>
    </p:extLst>
  </p:cm>
  <p:cm authorId="3" dt="2025-10-14T15:27:40.607" idx="3">
    <p:pos x="2503" y="3156"/>
    <p:text>0,1 mg (tek damlası), makismum 25 damla-30 damla</p:text>
    <p:extLst>
      <p:ext uri="{C676402C-5697-4E1C-873F-D02D1690AC5C}">
        <p15:threadingInfo xmlns:p15="http://schemas.microsoft.com/office/powerpoint/2012/main" timeZoneBias="-180">
          <p15:parentCm authorId="3" idx="2"/>
        </p15:threadingInfo>
      </p:ext>
    </p:extLst>
  </p:cm>
  <p:cm authorId="3" dt="2025-10-14T15:29:38.238" idx="4">
    <p:pos x="2503" y="3292"/>
    <p:text>Noradol ampul 5 mg, 10 mg lık var.</p:text>
    <p:extLst>
      <p:ext uri="{C676402C-5697-4E1C-873F-D02D1690AC5C}">
        <p15:threadingInfo xmlns:p15="http://schemas.microsoft.com/office/powerpoint/2012/main" timeZoneBias="-180">
          <p15:parentCm authorId="3" idx="2"/>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5-10-01T22:49:25.880" idx="4">
    <p:pos x="7013" y="2447"/>
    <p:text>Bulanık görme,konstipasyon,üriner retansiyon gibi yan etkileri düşüktür</p:text>
    <p:extLst>
      <p:ext uri="{C676402C-5697-4E1C-873F-D02D1690AC5C}">
        <p15:threadingInfo xmlns:p15="http://schemas.microsoft.com/office/powerpoint/2012/main"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5-10-05T18:58:26.923" idx="8">
    <p:pos x="2032" y="1663"/>
    <p:text>Distoni, vücudun tamamı veya bir kısmındaki kasların istemsiz olarak kasıldığı, tekrarlayan bir hareket bozukluğudur.</p:text>
    <p:extLst mod="1">
      <p:ext uri="{C676402C-5697-4E1C-873F-D02D1690AC5C}">
        <p15:threadingInfo xmlns:p15="http://schemas.microsoft.com/office/powerpoint/2012/main" timeZoneBias="-180"/>
      </p:ext>
    </p:extLst>
  </p:cm>
  <p:cm authorId="2" dt="2025-10-05T18:59:11.970" idx="9">
    <p:pos x="2032" y="1799"/>
    <p:text>Akatizi, hareket etmeyi durduramama ya da otururken veya ayakta dururken sürekli huzursuzluk hissetme durumudur.</p:text>
    <p:extLst mod="1">
      <p:ext uri="{C676402C-5697-4E1C-873F-D02D1690AC5C}">
        <p15:threadingInfo xmlns:p15="http://schemas.microsoft.com/office/powerpoint/2012/main" timeZoneBias="-180">
          <p15:parentCm authorId="2" idx="8"/>
        </p15:threadingInfo>
      </p:ext>
    </p:extLst>
  </p:cm>
  <p:cm authorId="2" dt="2025-10-05T19:00:53.095" idx="10">
    <p:pos x="2032" y="1935"/>
    <p:text>Tardif diskinezi (TD), istemsiz (kontrolünüz dışında) hareketlerle seyreden nörolojik bir sendromdur. Antipsikotik (nöroleptik) ilaçların kullanımı bu rahatsızlığın başlıca nedenidir. Ancak başka ilaçlar da buna neden olabilir.
"Tardive", gecikmiş veya geç anlamına gelir. "Diskinezi" ise istemsiz kas hareketlerini ifade eder. Bu durumda, genellikle bir ilaca başlamanız ile diskinezi geliştirmeniz arasında bir gecikme olur. Birçok kişi, bu rahatsızlığı geliştirmeden önce yıllarca ilaç kullanır. Ancak kısa süreli ilaç kullanımından sonra da TD geliştirebilirsiniz. Kısa süreli ilaç kullanımından sonra TD, 65 yaş üstü kişilerde daha sık görülür.</p:text>
    <p:extLst mod="1">
      <p:ext uri="{C676402C-5697-4E1C-873F-D02D1690AC5C}">
        <p15:threadingInfo xmlns:p15="http://schemas.microsoft.com/office/powerpoint/2012/main" timeZoneBias="-180">
          <p15:parentCm authorId="2" idx="8"/>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3" dt="2025-10-14T15:36:42.694" idx="5">
    <p:pos x="3079" y="2245"/>
    <p:text>Dantrolene yok</p:text>
    <p:extLst>
      <p:ext uri="{C676402C-5697-4E1C-873F-D02D1690AC5C}">
        <p15:threadingInfo xmlns:p15="http://schemas.microsoft.com/office/powerpoint/2012/main" timeZoneBias="-180"/>
      </p:ext>
    </p:extLst>
  </p:cm>
  <p:cm authorId="3" dt="2025-10-14T15:37:42.202" idx="6">
    <p:pos x="3079" y="2381"/>
    <p:text>Pramipexol Huzursız bacakta verilen parkyn</p:text>
    <p:extLst>
      <p:ext uri="{C676402C-5697-4E1C-873F-D02D1690AC5C}">
        <p15:threadingInfo xmlns:p15="http://schemas.microsoft.com/office/powerpoint/2012/main" timeZoneBias="-180">
          <p15:parentCm authorId="3" idx="5"/>
        </p15:threadingInfo>
      </p:ext>
    </p:extLst>
  </p:cm>
  <p:cm authorId="3" dt="2025-10-14T15:38:00.976" idx="7">
    <p:pos x="3079" y="2517"/>
    <p:text>Dopaminerjik</p:text>
    <p:extLst>
      <p:ext uri="{C676402C-5697-4E1C-873F-D02D1690AC5C}">
        <p15:threadingInfo xmlns:p15="http://schemas.microsoft.com/office/powerpoint/2012/main" timeZoneBias="-180">
          <p15:parentCm authorId="3" idx="5"/>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5-09-19T06:52:01.120" idx="1">
    <p:pos x="3046" y="1865"/>
    <p:text>Lorezepam ativan</p:text>
    <p:extLst>
      <p:ext uri="{C676402C-5697-4E1C-873F-D02D1690AC5C}">
        <p15:threadingInfo xmlns:p15="http://schemas.microsoft.com/office/powerpoint/2012/main" timeZoneBias="-180"/>
      </p:ext>
    </p:extLst>
  </p:cm>
  <p:cm authorId="2" dt="2025-10-13T22:18:23.955" idx="11">
    <p:pos x="3046" y="2001"/>
    <p:text>midazolom dormicum</p:text>
    <p:extLst>
      <p:ext uri="{C676402C-5697-4E1C-873F-D02D1690AC5C}">
        <p15:threadingInfo xmlns:p15="http://schemas.microsoft.com/office/powerpoint/2012/main" timeZoneBias="-180">
          <p15:parentCm authorId="2" idx="1"/>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3" dt="2025-10-14T15:47:50.119" idx="8">
    <p:pos x="4800" y="362"/>
    <p:text>Dekstomid</p:text>
    <p:extLst>
      <p:ext uri="{C676402C-5697-4E1C-873F-D02D1690AC5C}">
        <p15:threadingInfo xmlns:p15="http://schemas.microsoft.com/office/powerpoint/2012/main" timeZoneBias="-18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25-10-04T16:04:41.484" idx="5">
    <p:pos x="4211" y="1175"/>
    <p:text/>
    <p:extLst>
      <p:ext uri="{C676402C-5697-4E1C-873F-D02D1690AC5C}">
        <p15:threadingInfo xmlns:p15="http://schemas.microsoft.com/office/powerpoint/2012/main" timeZoneBias="-180"/>
      </p:ext>
    </p:extLst>
  </p:cm>
  <p:cm authorId="2" dt="2025-10-04T16:04:49.415" idx="6">
    <p:pos x="4250" y="1175"/>
    <p:text>Al-Aama et al., 2011; Jaiswal et al., 2018)</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DDC803-4C67-407C-97A6-128CF15C5682}" type="datetimeFigureOut">
              <a:rPr lang="tr-TR" smtClean="0"/>
              <a:t>14.10.2025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57F6F-1095-4644-AEDF-477AEF79B3D7}" type="slidenum">
              <a:rPr lang="tr-TR" smtClean="0"/>
              <a:t>‹#›</a:t>
            </a:fld>
            <a:endParaRPr lang="tr-TR"/>
          </a:p>
        </p:txBody>
      </p:sp>
    </p:spTree>
    <p:extLst>
      <p:ext uri="{BB962C8B-B14F-4D97-AF65-F5344CB8AC3E}">
        <p14:creationId xmlns:p14="http://schemas.microsoft.com/office/powerpoint/2010/main" val="118262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EC57F6F-1095-4644-AEDF-477AEF79B3D7}" type="slidenum">
              <a:rPr lang="tr-TR" smtClean="0"/>
              <a:t>2</a:t>
            </a:fld>
            <a:endParaRPr lang="tr-TR"/>
          </a:p>
        </p:txBody>
      </p:sp>
    </p:spTree>
    <p:extLst>
      <p:ext uri="{BB962C8B-B14F-4D97-AF65-F5344CB8AC3E}">
        <p14:creationId xmlns:p14="http://schemas.microsoft.com/office/powerpoint/2010/main" val="1529260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EC57F6F-1095-4644-AEDF-477AEF79B3D7}" type="slidenum">
              <a:rPr lang="tr-TR" smtClean="0"/>
              <a:t>44</a:t>
            </a:fld>
            <a:endParaRPr lang="tr-TR"/>
          </a:p>
        </p:txBody>
      </p:sp>
    </p:spTree>
    <p:extLst>
      <p:ext uri="{BB962C8B-B14F-4D97-AF65-F5344CB8AC3E}">
        <p14:creationId xmlns:p14="http://schemas.microsoft.com/office/powerpoint/2010/main" val="109451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4BCF3D-D404-4B3A-8425-A2B8125FFA6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CF89F18-23B7-4E95-B7D7-3776880462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BE6FABDE-50E4-4A52-A899-DB50485FD641}"/>
              </a:ext>
            </a:extLst>
          </p:cNvPr>
          <p:cNvSpPr>
            <a:spLocks noGrp="1"/>
          </p:cNvSpPr>
          <p:nvPr>
            <p:ph type="dt" sz="half" idx="10"/>
          </p:nvPr>
        </p:nvSpPr>
        <p:spPr/>
        <p:txBody>
          <a:bodyPr/>
          <a:lstStyle/>
          <a:p>
            <a:fld id="{8A8177A4-6EC1-4472-9698-5D1C67C5CFA7}" type="datetime1">
              <a:rPr lang="tr-TR" smtClean="0"/>
              <a:t>14.10.2025</a:t>
            </a:fld>
            <a:endParaRPr lang="tr-TR"/>
          </a:p>
        </p:txBody>
      </p:sp>
      <p:sp>
        <p:nvSpPr>
          <p:cNvPr id="5" name="Alt Bilgi Yer Tutucusu 4">
            <a:extLst>
              <a:ext uri="{FF2B5EF4-FFF2-40B4-BE49-F238E27FC236}">
                <a16:creationId xmlns:a16="http://schemas.microsoft.com/office/drawing/2014/main" id="{FF2160E7-C2A3-47A0-9426-A9C1EE92CFF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3F589DA-1349-4A15-B779-9826216294F6}"/>
              </a:ext>
            </a:extLst>
          </p:cNvPr>
          <p:cNvSpPr>
            <a:spLocks noGrp="1"/>
          </p:cNvSpPr>
          <p:nvPr>
            <p:ph type="sldNum" sz="quarter" idx="12"/>
          </p:nvPr>
        </p:nvSpPr>
        <p:spPr/>
        <p:txBody>
          <a:bodyPr/>
          <a:lstStyle/>
          <a:p>
            <a:fld id="{C30A822A-A091-432B-A56E-305D79C8F2A2}" type="slidenum">
              <a:rPr lang="tr-TR" smtClean="0"/>
              <a:t>‹#›</a:t>
            </a:fld>
            <a:endParaRPr lang="tr-TR"/>
          </a:p>
        </p:txBody>
      </p:sp>
    </p:spTree>
    <p:extLst>
      <p:ext uri="{BB962C8B-B14F-4D97-AF65-F5344CB8AC3E}">
        <p14:creationId xmlns:p14="http://schemas.microsoft.com/office/powerpoint/2010/main" val="1552867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AFE3D19-D064-40D9-91AB-C1ED06D1510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0DC90BFB-879E-4D18-9FB2-616DCDBAFE3A}"/>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682F77A-20E3-4B47-9E63-70584C329908}"/>
              </a:ext>
            </a:extLst>
          </p:cNvPr>
          <p:cNvSpPr>
            <a:spLocks noGrp="1"/>
          </p:cNvSpPr>
          <p:nvPr>
            <p:ph type="dt" sz="half" idx="10"/>
          </p:nvPr>
        </p:nvSpPr>
        <p:spPr/>
        <p:txBody>
          <a:bodyPr/>
          <a:lstStyle/>
          <a:p>
            <a:fld id="{8FE77691-DE99-47E6-B450-17088B37A04C}" type="datetime1">
              <a:rPr lang="tr-TR" smtClean="0"/>
              <a:t>14.10.2025</a:t>
            </a:fld>
            <a:endParaRPr lang="tr-TR"/>
          </a:p>
        </p:txBody>
      </p:sp>
      <p:sp>
        <p:nvSpPr>
          <p:cNvPr id="5" name="Alt Bilgi Yer Tutucusu 4">
            <a:extLst>
              <a:ext uri="{FF2B5EF4-FFF2-40B4-BE49-F238E27FC236}">
                <a16:creationId xmlns:a16="http://schemas.microsoft.com/office/drawing/2014/main" id="{8BD170F7-84FB-4AE4-BDD8-FA13C1C296B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69C3DB1-DC53-4515-8CBD-97BD4CA8F129}"/>
              </a:ext>
            </a:extLst>
          </p:cNvPr>
          <p:cNvSpPr>
            <a:spLocks noGrp="1"/>
          </p:cNvSpPr>
          <p:nvPr>
            <p:ph type="sldNum" sz="quarter" idx="12"/>
          </p:nvPr>
        </p:nvSpPr>
        <p:spPr/>
        <p:txBody>
          <a:bodyPr/>
          <a:lstStyle/>
          <a:p>
            <a:fld id="{C30A822A-A091-432B-A56E-305D79C8F2A2}" type="slidenum">
              <a:rPr lang="tr-TR" smtClean="0"/>
              <a:t>‹#›</a:t>
            </a:fld>
            <a:endParaRPr lang="tr-TR"/>
          </a:p>
        </p:txBody>
      </p:sp>
    </p:spTree>
    <p:extLst>
      <p:ext uri="{BB962C8B-B14F-4D97-AF65-F5344CB8AC3E}">
        <p14:creationId xmlns:p14="http://schemas.microsoft.com/office/powerpoint/2010/main" val="3417023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F3E7AD9-66FD-46F0-8803-01902A5692F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2FB1BD30-051A-474F-8DD1-9C8E8E409CA2}"/>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276FF55-0687-430E-A06A-96071B2D5CCD}"/>
              </a:ext>
            </a:extLst>
          </p:cNvPr>
          <p:cNvSpPr>
            <a:spLocks noGrp="1"/>
          </p:cNvSpPr>
          <p:nvPr>
            <p:ph type="dt" sz="half" idx="10"/>
          </p:nvPr>
        </p:nvSpPr>
        <p:spPr/>
        <p:txBody>
          <a:bodyPr/>
          <a:lstStyle/>
          <a:p>
            <a:fld id="{E5D33FA8-E1E3-4DD8-8C94-9D0C4970471C}" type="datetime1">
              <a:rPr lang="tr-TR" smtClean="0"/>
              <a:t>14.10.2025</a:t>
            </a:fld>
            <a:endParaRPr lang="tr-TR"/>
          </a:p>
        </p:txBody>
      </p:sp>
      <p:sp>
        <p:nvSpPr>
          <p:cNvPr id="5" name="Alt Bilgi Yer Tutucusu 4">
            <a:extLst>
              <a:ext uri="{FF2B5EF4-FFF2-40B4-BE49-F238E27FC236}">
                <a16:creationId xmlns:a16="http://schemas.microsoft.com/office/drawing/2014/main" id="{3C0445B2-134D-45D5-9865-8A2F848D44A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84B4FC7-190A-4AF5-82EC-ADD817847D99}"/>
              </a:ext>
            </a:extLst>
          </p:cNvPr>
          <p:cNvSpPr>
            <a:spLocks noGrp="1"/>
          </p:cNvSpPr>
          <p:nvPr>
            <p:ph type="sldNum" sz="quarter" idx="12"/>
          </p:nvPr>
        </p:nvSpPr>
        <p:spPr/>
        <p:txBody>
          <a:bodyPr/>
          <a:lstStyle/>
          <a:p>
            <a:fld id="{C30A822A-A091-432B-A56E-305D79C8F2A2}" type="slidenum">
              <a:rPr lang="tr-TR" smtClean="0"/>
              <a:t>‹#›</a:t>
            </a:fld>
            <a:endParaRPr lang="tr-TR"/>
          </a:p>
        </p:txBody>
      </p:sp>
    </p:spTree>
    <p:extLst>
      <p:ext uri="{BB962C8B-B14F-4D97-AF65-F5344CB8AC3E}">
        <p14:creationId xmlns:p14="http://schemas.microsoft.com/office/powerpoint/2010/main" val="2701773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D51B57C-46B2-4F45-A653-E2E522709BF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AE6EFEA-99F8-494B-B710-D4343C3A03EB}"/>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D591C76-CF04-43A3-B6CB-1B709344ED0E}"/>
              </a:ext>
            </a:extLst>
          </p:cNvPr>
          <p:cNvSpPr>
            <a:spLocks noGrp="1"/>
          </p:cNvSpPr>
          <p:nvPr>
            <p:ph type="dt" sz="half" idx="10"/>
          </p:nvPr>
        </p:nvSpPr>
        <p:spPr/>
        <p:txBody>
          <a:bodyPr/>
          <a:lstStyle/>
          <a:p>
            <a:fld id="{F3457160-5257-4E9A-8D21-C5F11A425F1A}" type="datetime1">
              <a:rPr lang="tr-TR" smtClean="0"/>
              <a:t>14.10.2025</a:t>
            </a:fld>
            <a:endParaRPr lang="tr-TR"/>
          </a:p>
        </p:txBody>
      </p:sp>
      <p:sp>
        <p:nvSpPr>
          <p:cNvPr id="5" name="Alt Bilgi Yer Tutucusu 4">
            <a:extLst>
              <a:ext uri="{FF2B5EF4-FFF2-40B4-BE49-F238E27FC236}">
                <a16:creationId xmlns:a16="http://schemas.microsoft.com/office/drawing/2014/main" id="{8F7773A4-2FE5-49AC-96E5-4C543B7A400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0F55FE0-C1DD-4D1F-BA46-1560AF104A04}"/>
              </a:ext>
            </a:extLst>
          </p:cNvPr>
          <p:cNvSpPr>
            <a:spLocks noGrp="1"/>
          </p:cNvSpPr>
          <p:nvPr>
            <p:ph type="sldNum" sz="quarter" idx="12"/>
          </p:nvPr>
        </p:nvSpPr>
        <p:spPr/>
        <p:txBody>
          <a:bodyPr/>
          <a:lstStyle/>
          <a:p>
            <a:fld id="{C30A822A-A091-432B-A56E-305D79C8F2A2}" type="slidenum">
              <a:rPr lang="tr-TR" smtClean="0"/>
              <a:t>‹#›</a:t>
            </a:fld>
            <a:endParaRPr lang="tr-TR"/>
          </a:p>
        </p:txBody>
      </p:sp>
    </p:spTree>
    <p:extLst>
      <p:ext uri="{BB962C8B-B14F-4D97-AF65-F5344CB8AC3E}">
        <p14:creationId xmlns:p14="http://schemas.microsoft.com/office/powerpoint/2010/main" val="2448007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2C18493-E1A6-4B75-9E13-8783368C0E7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6E41974C-B91A-4DBB-98C2-8F69B1186F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6DE709DE-6325-4E12-980F-50287B2BB72D}"/>
              </a:ext>
            </a:extLst>
          </p:cNvPr>
          <p:cNvSpPr>
            <a:spLocks noGrp="1"/>
          </p:cNvSpPr>
          <p:nvPr>
            <p:ph type="dt" sz="half" idx="10"/>
          </p:nvPr>
        </p:nvSpPr>
        <p:spPr/>
        <p:txBody>
          <a:bodyPr/>
          <a:lstStyle/>
          <a:p>
            <a:fld id="{39B03744-3D3C-4B25-83B6-CF8B9512723D}" type="datetime1">
              <a:rPr lang="tr-TR" smtClean="0"/>
              <a:t>14.10.2025</a:t>
            </a:fld>
            <a:endParaRPr lang="tr-TR"/>
          </a:p>
        </p:txBody>
      </p:sp>
      <p:sp>
        <p:nvSpPr>
          <p:cNvPr id="5" name="Alt Bilgi Yer Tutucusu 4">
            <a:extLst>
              <a:ext uri="{FF2B5EF4-FFF2-40B4-BE49-F238E27FC236}">
                <a16:creationId xmlns:a16="http://schemas.microsoft.com/office/drawing/2014/main" id="{CE47744C-C05F-4DF8-AB03-1C81D699146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DD9C519-0F8D-400F-B13A-BCF32801D873}"/>
              </a:ext>
            </a:extLst>
          </p:cNvPr>
          <p:cNvSpPr>
            <a:spLocks noGrp="1"/>
          </p:cNvSpPr>
          <p:nvPr>
            <p:ph type="sldNum" sz="quarter" idx="12"/>
          </p:nvPr>
        </p:nvSpPr>
        <p:spPr/>
        <p:txBody>
          <a:bodyPr/>
          <a:lstStyle/>
          <a:p>
            <a:fld id="{C30A822A-A091-432B-A56E-305D79C8F2A2}" type="slidenum">
              <a:rPr lang="tr-TR" smtClean="0"/>
              <a:t>‹#›</a:t>
            </a:fld>
            <a:endParaRPr lang="tr-TR"/>
          </a:p>
        </p:txBody>
      </p:sp>
    </p:spTree>
    <p:extLst>
      <p:ext uri="{BB962C8B-B14F-4D97-AF65-F5344CB8AC3E}">
        <p14:creationId xmlns:p14="http://schemas.microsoft.com/office/powerpoint/2010/main" val="1914681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ADF78D9-1A87-4D06-A337-98E6905E01D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8C51279-5BD3-4A26-80A7-5BE89AEE6D1C}"/>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15A21020-53CD-49A1-B2F2-F345FCCDA2BB}"/>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3EBC3BA-5C9C-479B-92AB-94F415BDD595}"/>
              </a:ext>
            </a:extLst>
          </p:cNvPr>
          <p:cNvSpPr>
            <a:spLocks noGrp="1"/>
          </p:cNvSpPr>
          <p:nvPr>
            <p:ph type="dt" sz="half" idx="10"/>
          </p:nvPr>
        </p:nvSpPr>
        <p:spPr/>
        <p:txBody>
          <a:bodyPr/>
          <a:lstStyle/>
          <a:p>
            <a:fld id="{A56F0D73-E25D-48F6-84C3-3A1142DCCCAD}" type="datetime1">
              <a:rPr lang="tr-TR" smtClean="0"/>
              <a:t>14.10.2025</a:t>
            </a:fld>
            <a:endParaRPr lang="tr-TR"/>
          </a:p>
        </p:txBody>
      </p:sp>
      <p:sp>
        <p:nvSpPr>
          <p:cNvPr id="6" name="Alt Bilgi Yer Tutucusu 5">
            <a:extLst>
              <a:ext uri="{FF2B5EF4-FFF2-40B4-BE49-F238E27FC236}">
                <a16:creationId xmlns:a16="http://schemas.microsoft.com/office/drawing/2014/main" id="{8415ACFE-56AD-41D1-A927-72B5E3B782F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C855D5B-00AA-40DA-BF06-2514B51A7CE2}"/>
              </a:ext>
            </a:extLst>
          </p:cNvPr>
          <p:cNvSpPr>
            <a:spLocks noGrp="1"/>
          </p:cNvSpPr>
          <p:nvPr>
            <p:ph type="sldNum" sz="quarter" idx="12"/>
          </p:nvPr>
        </p:nvSpPr>
        <p:spPr/>
        <p:txBody>
          <a:bodyPr/>
          <a:lstStyle/>
          <a:p>
            <a:fld id="{C30A822A-A091-432B-A56E-305D79C8F2A2}" type="slidenum">
              <a:rPr lang="tr-TR" smtClean="0"/>
              <a:t>‹#›</a:t>
            </a:fld>
            <a:endParaRPr lang="tr-TR"/>
          </a:p>
        </p:txBody>
      </p:sp>
    </p:spTree>
    <p:extLst>
      <p:ext uri="{BB962C8B-B14F-4D97-AF65-F5344CB8AC3E}">
        <p14:creationId xmlns:p14="http://schemas.microsoft.com/office/powerpoint/2010/main" val="17756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66DECF2-40CE-47CF-9D6F-BCF54310B14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7AA74AE-6B22-428F-BA49-1F7D047FE7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09CF10C4-FEEB-4D2E-BDAE-9A6DC98871DF}"/>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DC7F594-AF36-4819-8656-6900ACC031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EE02DB68-DBED-4F66-970D-4047052AFFF6}"/>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199973A-DF08-43A2-BB28-102AEEE65F88}"/>
              </a:ext>
            </a:extLst>
          </p:cNvPr>
          <p:cNvSpPr>
            <a:spLocks noGrp="1"/>
          </p:cNvSpPr>
          <p:nvPr>
            <p:ph type="dt" sz="half" idx="10"/>
          </p:nvPr>
        </p:nvSpPr>
        <p:spPr/>
        <p:txBody>
          <a:bodyPr/>
          <a:lstStyle/>
          <a:p>
            <a:fld id="{8ED990E4-78E3-4D16-9FE9-E955420C5B5C}" type="datetime1">
              <a:rPr lang="tr-TR" smtClean="0"/>
              <a:t>14.10.2025</a:t>
            </a:fld>
            <a:endParaRPr lang="tr-TR"/>
          </a:p>
        </p:txBody>
      </p:sp>
      <p:sp>
        <p:nvSpPr>
          <p:cNvPr id="8" name="Alt Bilgi Yer Tutucusu 7">
            <a:extLst>
              <a:ext uri="{FF2B5EF4-FFF2-40B4-BE49-F238E27FC236}">
                <a16:creationId xmlns:a16="http://schemas.microsoft.com/office/drawing/2014/main" id="{E2AC8049-DAAB-4657-9E8B-DDF61A69711E}"/>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42ECB3CA-F7E7-414A-9D5E-DF65211D182D}"/>
              </a:ext>
            </a:extLst>
          </p:cNvPr>
          <p:cNvSpPr>
            <a:spLocks noGrp="1"/>
          </p:cNvSpPr>
          <p:nvPr>
            <p:ph type="sldNum" sz="quarter" idx="12"/>
          </p:nvPr>
        </p:nvSpPr>
        <p:spPr/>
        <p:txBody>
          <a:bodyPr/>
          <a:lstStyle/>
          <a:p>
            <a:fld id="{C30A822A-A091-432B-A56E-305D79C8F2A2}" type="slidenum">
              <a:rPr lang="tr-TR" smtClean="0"/>
              <a:t>‹#›</a:t>
            </a:fld>
            <a:endParaRPr lang="tr-TR"/>
          </a:p>
        </p:txBody>
      </p:sp>
    </p:spTree>
    <p:extLst>
      <p:ext uri="{BB962C8B-B14F-4D97-AF65-F5344CB8AC3E}">
        <p14:creationId xmlns:p14="http://schemas.microsoft.com/office/powerpoint/2010/main" val="416002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D022243-AB10-45B1-98B2-D852475089A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4B26237B-3D9D-4426-9C74-47E5C93D2356}"/>
              </a:ext>
            </a:extLst>
          </p:cNvPr>
          <p:cNvSpPr>
            <a:spLocks noGrp="1"/>
          </p:cNvSpPr>
          <p:nvPr>
            <p:ph type="dt" sz="half" idx="10"/>
          </p:nvPr>
        </p:nvSpPr>
        <p:spPr/>
        <p:txBody>
          <a:bodyPr/>
          <a:lstStyle/>
          <a:p>
            <a:fld id="{25E13C71-85D4-4213-952F-8F643C7F4F9B}" type="datetime1">
              <a:rPr lang="tr-TR" smtClean="0"/>
              <a:t>14.10.2025</a:t>
            </a:fld>
            <a:endParaRPr lang="tr-TR"/>
          </a:p>
        </p:txBody>
      </p:sp>
      <p:sp>
        <p:nvSpPr>
          <p:cNvPr id="4" name="Alt Bilgi Yer Tutucusu 3">
            <a:extLst>
              <a:ext uri="{FF2B5EF4-FFF2-40B4-BE49-F238E27FC236}">
                <a16:creationId xmlns:a16="http://schemas.microsoft.com/office/drawing/2014/main" id="{A9AC77FC-DD0E-4A4A-9DD7-5ACE7FE82382}"/>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662FD6A8-FCBB-47DC-9E80-0FD32AC7054A}"/>
              </a:ext>
            </a:extLst>
          </p:cNvPr>
          <p:cNvSpPr>
            <a:spLocks noGrp="1"/>
          </p:cNvSpPr>
          <p:nvPr>
            <p:ph type="sldNum" sz="quarter" idx="12"/>
          </p:nvPr>
        </p:nvSpPr>
        <p:spPr/>
        <p:txBody>
          <a:bodyPr/>
          <a:lstStyle/>
          <a:p>
            <a:fld id="{C30A822A-A091-432B-A56E-305D79C8F2A2}" type="slidenum">
              <a:rPr lang="tr-TR" smtClean="0"/>
              <a:t>‹#›</a:t>
            </a:fld>
            <a:endParaRPr lang="tr-TR"/>
          </a:p>
        </p:txBody>
      </p:sp>
    </p:spTree>
    <p:extLst>
      <p:ext uri="{BB962C8B-B14F-4D97-AF65-F5344CB8AC3E}">
        <p14:creationId xmlns:p14="http://schemas.microsoft.com/office/powerpoint/2010/main" val="1849521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6E2FF07-993E-4CAE-B5A1-60CBD634E5BA}"/>
              </a:ext>
            </a:extLst>
          </p:cNvPr>
          <p:cNvSpPr>
            <a:spLocks noGrp="1"/>
          </p:cNvSpPr>
          <p:nvPr>
            <p:ph type="dt" sz="half" idx="10"/>
          </p:nvPr>
        </p:nvSpPr>
        <p:spPr/>
        <p:txBody>
          <a:bodyPr/>
          <a:lstStyle/>
          <a:p>
            <a:fld id="{9D6DE61D-87A5-4DED-9DF4-586B26BE2FAE}" type="datetime1">
              <a:rPr lang="tr-TR" smtClean="0"/>
              <a:t>14.10.2025</a:t>
            </a:fld>
            <a:endParaRPr lang="tr-TR"/>
          </a:p>
        </p:txBody>
      </p:sp>
      <p:sp>
        <p:nvSpPr>
          <p:cNvPr id="3" name="Alt Bilgi Yer Tutucusu 2">
            <a:extLst>
              <a:ext uri="{FF2B5EF4-FFF2-40B4-BE49-F238E27FC236}">
                <a16:creationId xmlns:a16="http://schemas.microsoft.com/office/drawing/2014/main" id="{1635C454-1873-466A-92EF-44B9630085E7}"/>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06B057C0-14EC-4752-9BE7-98D107967962}"/>
              </a:ext>
            </a:extLst>
          </p:cNvPr>
          <p:cNvSpPr>
            <a:spLocks noGrp="1"/>
          </p:cNvSpPr>
          <p:nvPr>
            <p:ph type="sldNum" sz="quarter" idx="12"/>
          </p:nvPr>
        </p:nvSpPr>
        <p:spPr/>
        <p:txBody>
          <a:bodyPr/>
          <a:lstStyle/>
          <a:p>
            <a:fld id="{C30A822A-A091-432B-A56E-305D79C8F2A2}" type="slidenum">
              <a:rPr lang="tr-TR" smtClean="0"/>
              <a:t>‹#›</a:t>
            </a:fld>
            <a:endParaRPr lang="tr-TR"/>
          </a:p>
        </p:txBody>
      </p:sp>
    </p:spTree>
    <p:extLst>
      <p:ext uri="{BB962C8B-B14F-4D97-AF65-F5344CB8AC3E}">
        <p14:creationId xmlns:p14="http://schemas.microsoft.com/office/powerpoint/2010/main" val="1899443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82A447C-687D-4DC5-819A-8599EA035DC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EC993FE-7CC6-4B2B-A740-3496309884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CF96D354-C705-4AC6-AC07-600E5411DE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FC4638A4-C587-4C5B-9F42-896EB28B612A}"/>
              </a:ext>
            </a:extLst>
          </p:cNvPr>
          <p:cNvSpPr>
            <a:spLocks noGrp="1"/>
          </p:cNvSpPr>
          <p:nvPr>
            <p:ph type="dt" sz="half" idx="10"/>
          </p:nvPr>
        </p:nvSpPr>
        <p:spPr/>
        <p:txBody>
          <a:bodyPr/>
          <a:lstStyle/>
          <a:p>
            <a:fld id="{79D1D09F-9D8C-4E84-8372-3E0D564AA6C2}" type="datetime1">
              <a:rPr lang="tr-TR" smtClean="0"/>
              <a:t>14.10.2025</a:t>
            </a:fld>
            <a:endParaRPr lang="tr-TR"/>
          </a:p>
        </p:txBody>
      </p:sp>
      <p:sp>
        <p:nvSpPr>
          <p:cNvPr id="6" name="Alt Bilgi Yer Tutucusu 5">
            <a:extLst>
              <a:ext uri="{FF2B5EF4-FFF2-40B4-BE49-F238E27FC236}">
                <a16:creationId xmlns:a16="http://schemas.microsoft.com/office/drawing/2014/main" id="{13204EDF-88AD-4B24-B90E-45205DE5BA7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0AEA268-AE5B-4CE6-B4BC-C30D6FCB9235}"/>
              </a:ext>
            </a:extLst>
          </p:cNvPr>
          <p:cNvSpPr>
            <a:spLocks noGrp="1"/>
          </p:cNvSpPr>
          <p:nvPr>
            <p:ph type="sldNum" sz="quarter" idx="12"/>
          </p:nvPr>
        </p:nvSpPr>
        <p:spPr/>
        <p:txBody>
          <a:bodyPr/>
          <a:lstStyle/>
          <a:p>
            <a:fld id="{C30A822A-A091-432B-A56E-305D79C8F2A2}" type="slidenum">
              <a:rPr lang="tr-TR" smtClean="0"/>
              <a:t>‹#›</a:t>
            </a:fld>
            <a:endParaRPr lang="tr-TR"/>
          </a:p>
        </p:txBody>
      </p:sp>
    </p:spTree>
    <p:extLst>
      <p:ext uri="{BB962C8B-B14F-4D97-AF65-F5344CB8AC3E}">
        <p14:creationId xmlns:p14="http://schemas.microsoft.com/office/powerpoint/2010/main" val="1271532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18C978E-7921-49B9-8C12-A2A981DE50B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BDE1107C-4D6D-447B-A9A3-66430B0390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BAC37F2-8178-4FB6-B72D-BDDF425A04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661D9AE6-8DEC-4FB7-9C27-2A104C44E274}"/>
              </a:ext>
            </a:extLst>
          </p:cNvPr>
          <p:cNvSpPr>
            <a:spLocks noGrp="1"/>
          </p:cNvSpPr>
          <p:nvPr>
            <p:ph type="dt" sz="half" idx="10"/>
          </p:nvPr>
        </p:nvSpPr>
        <p:spPr/>
        <p:txBody>
          <a:bodyPr/>
          <a:lstStyle/>
          <a:p>
            <a:fld id="{E6B3E47D-C705-4A29-AFE0-DD272CB04C3D}" type="datetime1">
              <a:rPr lang="tr-TR" smtClean="0"/>
              <a:t>14.10.2025</a:t>
            </a:fld>
            <a:endParaRPr lang="tr-TR"/>
          </a:p>
        </p:txBody>
      </p:sp>
      <p:sp>
        <p:nvSpPr>
          <p:cNvPr id="6" name="Alt Bilgi Yer Tutucusu 5">
            <a:extLst>
              <a:ext uri="{FF2B5EF4-FFF2-40B4-BE49-F238E27FC236}">
                <a16:creationId xmlns:a16="http://schemas.microsoft.com/office/drawing/2014/main" id="{0ACC8C8B-20E1-414D-B699-26606756126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3215BC5-9B34-4193-9E8A-957E4FCABB56}"/>
              </a:ext>
            </a:extLst>
          </p:cNvPr>
          <p:cNvSpPr>
            <a:spLocks noGrp="1"/>
          </p:cNvSpPr>
          <p:nvPr>
            <p:ph type="sldNum" sz="quarter" idx="12"/>
          </p:nvPr>
        </p:nvSpPr>
        <p:spPr/>
        <p:txBody>
          <a:bodyPr/>
          <a:lstStyle/>
          <a:p>
            <a:fld id="{C30A822A-A091-432B-A56E-305D79C8F2A2}" type="slidenum">
              <a:rPr lang="tr-TR" smtClean="0"/>
              <a:t>‹#›</a:t>
            </a:fld>
            <a:endParaRPr lang="tr-TR"/>
          </a:p>
        </p:txBody>
      </p:sp>
    </p:spTree>
    <p:extLst>
      <p:ext uri="{BB962C8B-B14F-4D97-AF65-F5344CB8AC3E}">
        <p14:creationId xmlns:p14="http://schemas.microsoft.com/office/powerpoint/2010/main" val="2804874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A33FB25-221A-43CF-A43C-E56CF4881F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D9D0710-4DB0-4F67-9A85-B925FD9BCE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447C7DD-3249-431D-99A3-FB19F0EC30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860CC-80B7-433A-97B2-B191EBD0D64F}" type="datetime1">
              <a:rPr lang="tr-TR" smtClean="0"/>
              <a:t>14.10.2025</a:t>
            </a:fld>
            <a:endParaRPr lang="tr-TR"/>
          </a:p>
        </p:txBody>
      </p:sp>
      <p:sp>
        <p:nvSpPr>
          <p:cNvPr id="5" name="Alt Bilgi Yer Tutucusu 4">
            <a:extLst>
              <a:ext uri="{FF2B5EF4-FFF2-40B4-BE49-F238E27FC236}">
                <a16:creationId xmlns:a16="http://schemas.microsoft.com/office/drawing/2014/main" id="{08680C31-2BD1-4756-AC3B-471215C5C0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B97610C6-B009-4C37-86F4-4014D0F035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0A822A-A091-432B-A56E-305D79C8F2A2}" type="slidenum">
              <a:rPr lang="tr-TR" smtClean="0"/>
              <a:t>‹#›</a:t>
            </a:fld>
            <a:endParaRPr lang="tr-TR"/>
          </a:p>
        </p:txBody>
      </p:sp>
    </p:spTree>
    <p:extLst>
      <p:ext uri="{BB962C8B-B14F-4D97-AF65-F5344CB8AC3E}">
        <p14:creationId xmlns:p14="http://schemas.microsoft.com/office/powerpoint/2010/main" val="485827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E9F3D15-FCDD-4D71-86B4-4F181E5600D0}"/>
              </a:ext>
            </a:extLst>
          </p:cNvPr>
          <p:cNvSpPr>
            <a:spLocks noGrp="1"/>
          </p:cNvSpPr>
          <p:nvPr>
            <p:ph type="ctrTitle"/>
          </p:nvPr>
        </p:nvSpPr>
        <p:spPr>
          <a:xfrm>
            <a:off x="1516917" y="1182757"/>
            <a:ext cx="9144000" cy="1382000"/>
          </a:xfrm>
          <a:effectLst>
            <a:glow rad="2286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a:normAutofit/>
          </a:bodyPr>
          <a:lstStyle/>
          <a:p>
            <a:r>
              <a:rPr lang="tr-TR" sz="3200" b="1" dirty="0" err="1">
                <a:solidFill>
                  <a:srgbClr val="C00000"/>
                </a:solidFill>
              </a:rPr>
              <a:t>Deliryum</a:t>
            </a:r>
            <a:r>
              <a:rPr lang="tr-TR" sz="3200" b="1" dirty="0">
                <a:solidFill>
                  <a:srgbClr val="C00000"/>
                </a:solidFill>
              </a:rPr>
              <a:t> Farmakolojik Tedavisi: Yatan Hasta, Yoğun Bakım ve Terminal Hastada </a:t>
            </a:r>
            <a:r>
              <a:rPr lang="tr-TR" sz="3200" b="1" dirty="0" err="1" smtClean="0">
                <a:solidFill>
                  <a:srgbClr val="C00000"/>
                </a:solidFill>
              </a:rPr>
              <a:t>Deliryum</a:t>
            </a:r>
            <a:r>
              <a:rPr lang="tr-TR" sz="3200" b="1" dirty="0" smtClean="0">
                <a:solidFill>
                  <a:srgbClr val="C00000"/>
                </a:solidFill>
              </a:rPr>
              <a:t/>
            </a:r>
            <a:br>
              <a:rPr lang="tr-TR" sz="3200" b="1" dirty="0" smtClean="0">
                <a:solidFill>
                  <a:srgbClr val="C00000"/>
                </a:solidFill>
              </a:rPr>
            </a:br>
            <a:endParaRPr lang="tr-TR" sz="1600" b="1" dirty="0">
              <a:solidFill>
                <a:srgbClr val="C00000"/>
              </a:solidFill>
            </a:endParaRPr>
          </a:p>
        </p:txBody>
      </p:sp>
      <p:sp>
        <p:nvSpPr>
          <p:cNvPr id="3" name="Alt Başlık 2">
            <a:extLst>
              <a:ext uri="{FF2B5EF4-FFF2-40B4-BE49-F238E27FC236}">
                <a16:creationId xmlns:a16="http://schemas.microsoft.com/office/drawing/2014/main" id="{7B02E08A-8972-45AD-A121-A44BC93CC217}"/>
              </a:ext>
            </a:extLst>
          </p:cNvPr>
          <p:cNvSpPr>
            <a:spLocks noGrp="1"/>
          </p:cNvSpPr>
          <p:nvPr>
            <p:ph type="subTitle" idx="1"/>
          </p:nvPr>
        </p:nvSpPr>
        <p:spPr>
          <a:xfrm>
            <a:off x="1724215" y="5153630"/>
            <a:ext cx="9144000" cy="997464"/>
          </a:xfrm>
        </p:spPr>
        <p:txBody>
          <a:bodyPr>
            <a:normAutofit/>
          </a:bodyPr>
          <a:lstStyle/>
          <a:p>
            <a:r>
              <a:rPr lang="tr-TR" sz="2000" b="1" dirty="0" smtClean="0"/>
              <a:t>Doç. Dr. Pınar </a:t>
            </a:r>
            <a:r>
              <a:rPr lang="tr-TR" sz="2000" b="1" dirty="0"/>
              <a:t>Tosun Taşar</a:t>
            </a:r>
          </a:p>
          <a:p>
            <a:r>
              <a:rPr lang="tr-TR" sz="2000" b="1" dirty="0"/>
              <a:t>Atatürk Üniversitesi Tıp </a:t>
            </a:r>
            <a:r>
              <a:rPr lang="tr-TR" sz="2000" b="1" dirty="0" smtClean="0"/>
              <a:t>Fakültesi İç Hastalıkları AD/Geriatri </a:t>
            </a:r>
            <a:r>
              <a:rPr lang="tr-TR" sz="2000" b="1" dirty="0"/>
              <a:t>Bilim </a:t>
            </a:r>
            <a:r>
              <a:rPr lang="tr-TR" sz="2000" b="1" dirty="0" smtClean="0"/>
              <a:t>Dalı</a:t>
            </a:r>
            <a:endParaRPr lang="tr-TR" sz="2000" b="1" dirty="0"/>
          </a:p>
        </p:txBody>
      </p:sp>
      <p:pic>
        <p:nvPicPr>
          <p:cNvPr id="1026" name="Picture 2" descr="https://atauni.edu.tr/uploads/birimLogolari/1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0" y="259205"/>
            <a:ext cx="944179" cy="10230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tauni.edu.tr/images/logo/header-logo-min.png"/>
          <p:cNvPicPr>
            <a:picLocks noChangeAspect="1" noChangeArrowheads="1"/>
          </p:cNvPicPr>
          <p:nvPr/>
        </p:nvPicPr>
        <p:blipFill rotWithShape="1">
          <a:blip r:embed="rId3">
            <a:extLst>
              <a:ext uri="{28A0092B-C50C-407E-A947-70E740481C1C}">
                <a14:useLocalDpi xmlns:a14="http://schemas.microsoft.com/office/drawing/2010/main" val="0"/>
              </a:ext>
            </a:extLst>
          </a:blip>
          <a:srcRect l="32554" t="20215"/>
          <a:stretch/>
        </p:blipFill>
        <p:spPr bwMode="auto">
          <a:xfrm>
            <a:off x="231228" y="259205"/>
            <a:ext cx="1093074" cy="102305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5329184" y="6185139"/>
            <a:ext cx="2044149" cy="369332"/>
          </a:xfrm>
          <a:prstGeom prst="rect">
            <a:avLst/>
          </a:prstGeom>
          <a:noFill/>
        </p:spPr>
        <p:txBody>
          <a:bodyPr wrap="none" rtlCol="0">
            <a:spAutoFit/>
          </a:bodyPr>
          <a:lstStyle/>
          <a:p>
            <a:r>
              <a:rPr lang="tr-TR" dirty="0" smtClean="0"/>
              <a:t>16.10.2025 Bodrum</a:t>
            </a:r>
            <a:endParaRPr lang="tr-TR" dirty="0"/>
          </a:p>
        </p:txBody>
      </p:sp>
    </p:spTree>
    <p:extLst>
      <p:ext uri="{BB962C8B-B14F-4D97-AF65-F5344CB8AC3E}">
        <p14:creationId xmlns:p14="http://schemas.microsoft.com/office/powerpoint/2010/main" val="1332685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72547"/>
          </a:xfrm>
        </p:spPr>
        <p:style>
          <a:lnRef idx="1">
            <a:schemeClr val="accent4"/>
          </a:lnRef>
          <a:fillRef idx="2">
            <a:schemeClr val="accent4"/>
          </a:fillRef>
          <a:effectRef idx="1">
            <a:schemeClr val="accent4"/>
          </a:effectRef>
          <a:fontRef idx="minor">
            <a:schemeClr val="dk1"/>
          </a:fontRef>
        </p:style>
        <p:txBody>
          <a:bodyPr/>
          <a:lstStyle/>
          <a:p>
            <a:pPr algn="ctr"/>
            <a:r>
              <a:rPr lang="tr-TR" sz="3200" b="1" dirty="0" err="1">
                <a:solidFill>
                  <a:srgbClr val="C00000"/>
                </a:solidFill>
                <a:latin typeface="Calibri" panose="020F0502020204030204"/>
                <a:ea typeface="+mn-ea"/>
                <a:cs typeface="+mn-cs"/>
              </a:rPr>
              <a:t>Haloperidol</a:t>
            </a:r>
            <a:endParaRPr lang="tr-TR" dirty="0"/>
          </a:p>
        </p:txBody>
      </p:sp>
      <p:sp>
        <p:nvSpPr>
          <p:cNvPr id="3" name="İçerik Yer Tutucusu 2"/>
          <p:cNvSpPr>
            <a:spLocks noGrp="1"/>
          </p:cNvSpPr>
          <p:nvPr>
            <p:ph idx="1"/>
          </p:nvPr>
        </p:nvSpPr>
        <p:spPr>
          <a:xfrm>
            <a:off x="838200" y="1719295"/>
            <a:ext cx="10515600" cy="4351338"/>
          </a:xfrm>
        </p:spPr>
        <p:style>
          <a:lnRef idx="2">
            <a:schemeClr val="accent2"/>
          </a:lnRef>
          <a:fillRef idx="1">
            <a:schemeClr val="lt1"/>
          </a:fillRef>
          <a:effectRef idx="0">
            <a:schemeClr val="accent2"/>
          </a:effectRef>
          <a:fontRef idx="minor">
            <a:schemeClr val="dk1"/>
          </a:fontRef>
        </p:style>
        <p:txBody>
          <a:bodyPr>
            <a:normAutofit/>
          </a:bodyPr>
          <a:lstStyle/>
          <a:p>
            <a:r>
              <a:rPr lang="tr-TR" sz="2400" dirty="0" err="1" smtClean="0"/>
              <a:t>Akatizi</a:t>
            </a:r>
            <a:r>
              <a:rPr lang="tr-TR" sz="2400" dirty="0" smtClean="0"/>
              <a:t> ve </a:t>
            </a:r>
            <a:r>
              <a:rPr lang="tr-TR" sz="2400" dirty="0" err="1" smtClean="0"/>
              <a:t>extrapiramidal</a:t>
            </a:r>
            <a:r>
              <a:rPr lang="tr-TR" sz="2400" dirty="0" smtClean="0"/>
              <a:t> yan etkilere dikkat edilmelidir</a:t>
            </a:r>
          </a:p>
          <a:p>
            <a:r>
              <a:rPr lang="tr-TR" sz="2400" dirty="0" smtClean="0"/>
              <a:t>PH’ da kullanılmamalı</a:t>
            </a:r>
          </a:p>
          <a:p>
            <a:r>
              <a:rPr lang="tr-TR" sz="2400" dirty="0" smtClean="0"/>
              <a:t>EKG takibi yapılmalı, QT ≥ 500 </a:t>
            </a:r>
            <a:r>
              <a:rPr lang="tr-TR" sz="2400" dirty="0" err="1" smtClean="0"/>
              <a:t>ms</a:t>
            </a:r>
            <a:r>
              <a:rPr lang="tr-TR" sz="2400" dirty="0" smtClean="0"/>
              <a:t> ya da başlangıca göre ≥%25 </a:t>
            </a:r>
            <a:r>
              <a:rPr lang="tr-TR" sz="2400" dirty="0" smtClean="0">
                <a:latin typeface="Calibri" panose="020F0502020204030204" pitchFamily="34" charset="0"/>
                <a:cs typeface="Calibri" panose="020F0502020204030204" pitchFamily="34" charset="0"/>
              </a:rPr>
              <a:t>↑→ilaç kesilmeli</a:t>
            </a:r>
          </a:p>
          <a:p>
            <a:pPr>
              <a:buFont typeface="Wingdings" panose="05000000000000000000" pitchFamily="2" charset="2"/>
              <a:buChar char="ü"/>
            </a:pPr>
            <a:r>
              <a:rPr lang="tr-TR" sz="2400" dirty="0" smtClean="0">
                <a:latin typeface="Calibri" panose="020F0502020204030204" pitchFamily="34" charset="0"/>
                <a:cs typeface="Calibri" panose="020F0502020204030204" pitchFamily="34" charset="0"/>
              </a:rPr>
              <a:t>K, Mg seviyeleri kontrol edilmeli</a:t>
            </a:r>
          </a:p>
          <a:p>
            <a:pPr>
              <a:buFont typeface="Wingdings" panose="05000000000000000000" pitchFamily="2" charset="2"/>
              <a:buChar char="ü"/>
            </a:pPr>
            <a:r>
              <a:rPr lang="tr-TR" sz="2400" dirty="0" smtClean="0">
                <a:latin typeface="Calibri" panose="020F0502020204030204" pitchFamily="34" charset="0"/>
                <a:cs typeface="Calibri" panose="020F0502020204030204" pitchFamily="34" charset="0"/>
              </a:rPr>
              <a:t>QT </a:t>
            </a:r>
            <a:r>
              <a:rPr lang="tr-TR" sz="2400" dirty="0" err="1" smtClean="0">
                <a:latin typeface="Calibri" panose="020F0502020204030204" pitchFamily="34" charset="0"/>
                <a:cs typeface="Calibri" panose="020F0502020204030204" pitchFamily="34" charset="0"/>
              </a:rPr>
              <a:t>yi</a:t>
            </a:r>
            <a:r>
              <a:rPr lang="tr-TR" sz="2400" dirty="0" smtClean="0">
                <a:latin typeface="Calibri" panose="020F0502020204030204" pitchFamily="34" charset="0"/>
                <a:cs typeface="Calibri" panose="020F0502020204030204" pitchFamily="34" charset="0"/>
              </a:rPr>
              <a:t> uzatan ya da CYP3AW </a:t>
            </a:r>
            <a:r>
              <a:rPr lang="tr-TR" sz="2400" dirty="0" err="1" smtClean="0">
                <a:latin typeface="Calibri" panose="020F0502020204030204" pitchFamily="34" charset="0"/>
                <a:cs typeface="Calibri" panose="020F0502020204030204" pitchFamily="34" charset="0"/>
              </a:rPr>
              <a:t>inh</a:t>
            </a:r>
            <a:r>
              <a:rPr lang="tr-TR" sz="2400" dirty="0" smtClean="0">
                <a:latin typeface="Calibri" panose="020F0502020204030204" pitchFamily="34" charset="0"/>
                <a:cs typeface="Calibri" panose="020F0502020204030204" pitchFamily="34" charset="0"/>
              </a:rPr>
              <a:t> ilaçlarla kullanımından kaçınılmalıdır</a:t>
            </a:r>
            <a:endParaRPr lang="tr-TR" sz="2400" dirty="0" smtClean="0"/>
          </a:p>
          <a:p>
            <a:pPr>
              <a:buFont typeface="Wingdings" panose="05000000000000000000" pitchFamily="2" charset="2"/>
              <a:buChar char="ü"/>
            </a:pPr>
            <a:r>
              <a:rPr lang="tr-TR" sz="2400" dirty="0" err="1" smtClean="0"/>
              <a:t>Nöroleptik</a:t>
            </a:r>
            <a:r>
              <a:rPr lang="tr-TR" sz="2400" dirty="0" smtClean="0"/>
              <a:t> </a:t>
            </a:r>
            <a:r>
              <a:rPr lang="tr-TR" sz="2400" dirty="0" err="1" smtClean="0"/>
              <a:t>malign</a:t>
            </a:r>
            <a:r>
              <a:rPr lang="tr-TR" sz="2400" dirty="0" smtClean="0"/>
              <a:t> sendrom</a:t>
            </a:r>
          </a:p>
          <a:p>
            <a:pPr marL="0" indent="0">
              <a:buNone/>
            </a:pPr>
            <a:endParaRPr lang="tr-TR" sz="1200" dirty="0" smtClean="0"/>
          </a:p>
          <a:p>
            <a:pPr marL="0" indent="0">
              <a:buNone/>
            </a:pPr>
            <a:endParaRPr lang="tr-TR" sz="1200" dirty="0"/>
          </a:p>
          <a:p>
            <a:pPr marL="0" indent="0">
              <a:buNone/>
            </a:pPr>
            <a:endParaRPr lang="tr-TR" sz="1200" dirty="0" smtClean="0"/>
          </a:p>
          <a:p>
            <a:pPr marL="0" indent="0">
              <a:buNone/>
            </a:pPr>
            <a:r>
              <a:rPr lang="tr-TR" sz="1200" dirty="0" err="1" smtClean="0"/>
              <a:t>Maldonado</a:t>
            </a:r>
            <a:r>
              <a:rPr lang="tr-TR" sz="1200" dirty="0" smtClean="0"/>
              <a:t> </a:t>
            </a:r>
            <a:r>
              <a:rPr lang="tr-TR" sz="1200" dirty="0"/>
              <a:t>JR. </a:t>
            </a:r>
            <a:r>
              <a:rPr lang="tr-TR" sz="1200" dirty="0" err="1"/>
              <a:t>Acute</a:t>
            </a:r>
            <a:r>
              <a:rPr lang="tr-TR" sz="1200" dirty="0"/>
              <a:t> Brain </a:t>
            </a:r>
            <a:r>
              <a:rPr lang="tr-TR" sz="1200" dirty="0" err="1"/>
              <a:t>Failure</a:t>
            </a:r>
            <a:r>
              <a:rPr lang="tr-TR" sz="1200" dirty="0"/>
              <a:t>: </a:t>
            </a:r>
            <a:r>
              <a:rPr lang="tr-TR" sz="1200" dirty="0" err="1"/>
              <a:t>Pathophysiology</a:t>
            </a:r>
            <a:r>
              <a:rPr lang="tr-TR" sz="1200" dirty="0"/>
              <a:t>, </a:t>
            </a:r>
            <a:r>
              <a:rPr lang="tr-TR" sz="1200" dirty="0" err="1"/>
              <a:t>Diagnosis</a:t>
            </a:r>
            <a:r>
              <a:rPr lang="tr-TR" sz="1200" dirty="0"/>
              <a:t>, Management, </a:t>
            </a:r>
            <a:r>
              <a:rPr lang="tr-TR" sz="1200" dirty="0" err="1"/>
              <a:t>and</a:t>
            </a:r>
            <a:r>
              <a:rPr lang="tr-TR" sz="1200" dirty="0"/>
              <a:t> </a:t>
            </a:r>
            <a:r>
              <a:rPr lang="tr-TR" sz="1200" dirty="0" err="1"/>
              <a:t>Sequelae</a:t>
            </a:r>
            <a:r>
              <a:rPr lang="tr-TR" sz="1200" dirty="0"/>
              <a:t> of </a:t>
            </a:r>
            <a:r>
              <a:rPr lang="tr-TR" sz="1200" dirty="0" err="1"/>
              <a:t>Delirium</a:t>
            </a:r>
            <a:r>
              <a:rPr lang="tr-TR" sz="1200" dirty="0"/>
              <a:t>. </a:t>
            </a:r>
            <a:r>
              <a:rPr lang="tr-TR" sz="1200" dirty="0" err="1"/>
              <a:t>Crit</a:t>
            </a:r>
            <a:r>
              <a:rPr lang="tr-TR" sz="1200" dirty="0"/>
              <a:t> </a:t>
            </a:r>
            <a:r>
              <a:rPr lang="tr-TR" sz="1200" dirty="0" err="1"/>
              <a:t>Care</a:t>
            </a:r>
            <a:r>
              <a:rPr lang="tr-TR" sz="1200" dirty="0"/>
              <a:t> </a:t>
            </a:r>
            <a:r>
              <a:rPr lang="tr-TR" sz="1200" dirty="0" err="1"/>
              <a:t>Clin</a:t>
            </a:r>
            <a:r>
              <a:rPr lang="tr-TR" sz="1200" dirty="0"/>
              <a:t>. 2017 Jul;33(3):461-519.</a:t>
            </a:r>
            <a:endParaRPr lang="tr-TR" sz="1200" dirty="0" smtClean="0"/>
          </a:p>
        </p:txBody>
      </p:sp>
      <p:sp>
        <p:nvSpPr>
          <p:cNvPr id="4" name="Slayt Numarası Yer Tutucusu 3"/>
          <p:cNvSpPr>
            <a:spLocks noGrp="1"/>
          </p:cNvSpPr>
          <p:nvPr>
            <p:ph type="sldNum" sz="quarter" idx="12"/>
          </p:nvPr>
        </p:nvSpPr>
        <p:spPr/>
        <p:txBody>
          <a:bodyPr/>
          <a:lstStyle/>
          <a:p>
            <a:fld id="{C30A822A-A091-432B-A56E-305D79C8F2A2}" type="slidenum">
              <a:rPr lang="tr-TR" smtClean="0"/>
              <a:t>10</a:t>
            </a:fld>
            <a:endParaRPr lang="tr-TR"/>
          </a:p>
        </p:txBody>
      </p:sp>
    </p:spTree>
    <p:extLst>
      <p:ext uri="{BB962C8B-B14F-4D97-AF65-F5344CB8AC3E}">
        <p14:creationId xmlns:p14="http://schemas.microsoft.com/office/powerpoint/2010/main" val="1728455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54628"/>
          </a:xfrm>
        </p:spPr>
        <p:style>
          <a:lnRef idx="1">
            <a:schemeClr val="accent4"/>
          </a:lnRef>
          <a:fillRef idx="2">
            <a:schemeClr val="accent4"/>
          </a:fillRef>
          <a:effectRef idx="1">
            <a:schemeClr val="accent4"/>
          </a:effectRef>
          <a:fontRef idx="minor">
            <a:schemeClr val="dk1"/>
          </a:fontRef>
        </p:style>
        <p:txBody>
          <a:bodyPr/>
          <a:lstStyle/>
          <a:p>
            <a:pPr algn="ctr"/>
            <a:r>
              <a:rPr lang="tr-TR" sz="3200" b="1" dirty="0" err="1">
                <a:solidFill>
                  <a:srgbClr val="C00000"/>
                </a:solidFill>
                <a:latin typeface="Calibri" panose="020F0502020204030204"/>
                <a:ea typeface="+mn-ea"/>
                <a:cs typeface="+mn-cs"/>
              </a:rPr>
              <a:t>Haloperidol</a:t>
            </a:r>
            <a:endParaRPr lang="tr-TR" dirty="0"/>
          </a:p>
        </p:txBody>
      </p:sp>
      <p:sp>
        <p:nvSpPr>
          <p:cNvPr id="3" name="İçerik Yer Tutucusu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endParaRPr lang="tr-TR" sz="2400" dirty="0" smtClean="0"/>
          </a:p>
          <a:p>
            <a:r>
              <a:rPr lang="tr-TR" sz="2400" dirty="0" smtClean="0"/>
              <a:t>IV kullanımının nedeni bilinmemekle IM oranla daha az EPS yan etkileri vardır</a:t>
            </a:r>
          </a:p>
          <a:p>
            <a:endParaRPr lang="tr-TR" sz="2400" dirty="0" smtClean="0"/>
          </a:p>
          <a:p>
            <a:r>
              <a:rPr lang="tr-TR" sz="2400" dirty="0" smtClean="0"/>
              <a:t>Yanıt alınamadığında??? </a:t>
            </a:r>
            <a:r>
              <a:rPr lang="tr-TR" sz="2400" dirty="0" err="1" smtClean="0"/>
              <a:t>Akatizi</a:t>
            </a:r>
            <a:r>
              <a:rPr lang="tr-TR" sz="2400" dirty="0" smtClean="0"/>
              <a:t>???? doz artırımı yapılmadan </a:t>
            </a:r>
            <a:r>
              <a:rPr lang="tr-TR" sz="2400" dirty="0" err="1" smtClean="0"/>
              <a:t>azaltımı</a:t>
            </a:r>
            <a:r>
              <a:rPr lang="tr-TR" sz="2400" dirty="0" smtClean="0"/>
              <a:t> yapılmalıdır</a:t>
            </a:r>
          </a:p>
          <a:p>
            <a:endParaRPr lang="tr-TR" sz="2400" dirty="0"/>
          </a:p>
          <a:p>
            <a:endParaRPr lang="tr-TR" sz="2400" dirty="0" smtClean="0"/>
          </a:p>
          <a:p>
            <a:endParaRPr lang="tr-TR" sz="2400" dirty="0"/>
          </a:p>
          <a:p>
            <a:endParaRPr lang="tr-TR" sz="2400" dirty="0" smtClean="0"/>
          </a:p>
          <a:p>
            <a:pPr marL="0" indent="0">
              <a:buNone/>
            </a:pPr>
            <a:r>
              <a:rPr lang="tr-TR" sz="1200" dirty="0" err="1"/>
              <a:t>Caplan</a:t>
            </a:r>
            <a:r>
              <a:rPr lang="tr-TR" sz="1200" dirty="0"/>
              <a:t> </a:t>
            </a:r>
            <a:r>
              <a:rPr lang="tr-TR" sz="1200" dirty="0" smtClean="0"/>
              <a:t>JP et al. An </a:t>
            </a:r>
            <a:r>
              <a:rPr lang="tr-TR" sz="1200" dirty="0" err="1"/>
              <a:t>approach</a:t>
            </a:r>
            <a:r>
              <a:rPr lang="tr-TR" sz="1200" dirty="0"/>
              <a:t> </a:t>
            </a:r>
            <a:r>
              <a:rPr lang="tr-TR" sz="1200" dirty="0" err="1"/>
              <a:t>to</a:t>
            </a:r>
            <a:r>
              <a:rPr lang="tr-TR" sz="1200" dirty="0"/>
              <a:t> </a:t>
            </a:r>
            <a:r>
              <a:rPr lang="tr-TR" sz="1200" dirty="0" err="1"/>
              <a:t>the</a:t>
            </a:r>
            <a:r>
              <a:rPr lang="tr-TR" sz="1200" dirty="0"/>
              <a:t> </a:t>
            </a:r>
            <a:r>
              <a:rPr lang="tr-TR" sz="1200" dirty="0" err="1"/>
              <a:t>patient</a:t>
            </a:r>
            <a:r>
              <a:rPr lang="tr-TR" sz="1200" dirty="0"/>
              <a:t> </a:t>
            </a:r>
            <a:r>
              <a:rPr lang="tr-TR" sz="1200" dirty="0" err="1"/>
              <a:t>with</a:t>
            </a:r>
            <a:r>
              <a:rPr lang="tr-TR" sz="1200" dirty="0"/>
              <a:t> </a:t>
            </a:r>
            <a:r>
              <a:rPr lang="tr-TR" sz="1200" dirty="0" err="1"/>
              <a:t>cognitive</a:t>
            </a:r>
            <a:r>
              <a:rPr lang="tr-TR" sz="1200" dirty="0"/>
              <a:t> </a:t>
            </a:r>
            <a:r>
              <a:rPr lang="tr-TR" sz="1200" dirty="0" err="1"/>
              <a:t>impairment</a:t>
            </a:r>
            <a:r>
              <a:rPr lang="tr-TR" sz="1200" dirty="0"/>
              <a:t>: </a:t>
            </a:r>
            <a:r>
              <a:rPr lang="tr-TR" sz="1200" dirty="0" err="1"/>
              <a:t>delirium</a:t>
            </a:r>
            <a:r>
              <a:rPr lang="tr-TR" sz="1200" dirty="0"/>
              <a:t> </a:t>
            </a:r>
            <a:r>
              <a:rPr lang="tr-TR" sz="1200" dirty="0" err="1"/>
              <a:t>and</a:t>
            </a:r>
            <a:r>
              <a:rPr lang="tr-TR" sz="1200" dirty="0"/>
              <a:t> </a:t>
            </a:r>
            <a:r>
              <a:rPr lang="tr-TR" sz="1200" dirty="0" err="1"/>
              <a:t>dementia</a:t>
            </a:r>
            <a:r>
              <a:rPr lang="tr-TR" sz="1200" dirty="0"/>
              <a:t>. </a:t>
            </a:r>
            <a:r>
              <a:rPr lang="tr-TR" sz="1200" dirty="0" err="1"/>
              <a:t>Med</a:t>
            </a:r>
            <a:r>
              <a:rPr lang="tr-TR" sz="1200" dirty="0"/>
              <a:t> </a:t>
            </a:r>
            <a:r>
              <a:rPr lang="tr-TR" sz="1200" dirty="0" err="1"/>
              <a:t>Clin</a:t>
            </a:r>
            <a:r>
              <a:rPr lang="tr-TR" sz="1200" dirty="0"/>
              <a:t> North </a:t>
            </a:r>
            <a:r>
              <a:rPr lang="tr-TR" sz="1200" dirty="0" err="1"/>
              <a:t>Am</a:t>
            </a:r>
            <a:r>
              <a:rPr lang="tr-TR" sz="1200" dirty="0"/>
              <a:t>. 2010 Nov;94(6):</a:t>
            </a:r>
            <a:r>
              <a:rPr lang="tr-TR" sz="1200" dirty="0" smtClean="0"/>
              <a:t>1103-16</a:t>
            </a:r>
            <a:endParaRPr lang="tr-TR" sz="1200" dirty="0"/>
          </a:p>
        </p:txBody>
      </p:sp>
      <p:sp>
        <p:nvSpPr>
          <p:cNvPr id="4" name="Slayt Numarası Yer Tutucusu 3"/>
          <p:cNvSpPr>
            <a:spLocks noGrp="1"/>
          </p:cNvSpPr>
          <p:nvPr>
            <p:ph type="sldNum" sz="quarter" idx="12"/>
          </p:nvPr>
        </p:nvSpPr>
        <p:spPr/>
        <p:txBody>
          <a:bodyPr/>
          <a:lstStyle/>
          <a:p>
            <a:fld id="{C30A822A-A091-432B-A56E-305D79C8F2A2}" type="slidenum">
              <a:rPr lang="tr-TR" smtClean="0"/>
              <a:t>11</a:t>
            </a:fld>
            <a:endParaRPr lang="tr-TR"/>
          </a:p>
        </p:txBody>
      </p:sp>
    </p:spTree>
    <p:extLst>
      <p:ext uri="{BB962C8B-B14F-4D97-AF65-F5344CB8AC3E}">
        <p14:creationId xmlns:p14="http://schemas.microsoft.com/office/powerpoint/2010/main" val="1675326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a:xfrm>
            <a:off x="592540" y="541147"/>
            <a:ext cx="10967113" cy="1325563"/>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2800" b="1" dirty="0">
                <a:solidFill>
                  <a:srgbClr val="C00000"/>
                </a:solidFill>
                <a:latin typeface="+mn-lt"/>
              </a:rPr>
              <a:t>Efficacy of Oral Risperidone, Haloperidol, or Placebo for Symptoms of Delirium Among Patients in Palliative Care A Randomized Clinical Trial</a:t>
            </a:r>
            <a:endParaRPr lang="tr-TR" sz="2800" b="1" dirty="0">
              <a:solidFill>
                <a:srgbClr val="C00000"/>
              </a:solidFill>
              <a:latin typeface="+mn-lt"/>
            </a:endParaRPr>
          </a:p>
        </p:txBody>
      </p:sp>
      <p:sp>
        <p:nvSpPr>
          <p:cNvPr id="3" name="İçerik Yer Tutucusu 2"/>
          <p:cNvSpPr>
            <a:spLocks noGrp="1"/>
          </p:cNvSpPr>
          <p:nvPr>
            <p:ph idx="1"/>
          </p:nvPr>
        </p:nvSpPr>
        <p:spPr>
          <a:xfrm>
            <a:off x="592540" y="2285130"/>
            <a:ext cx="10967113" cy="4055606"/>
          </a:xfrm>
        </p:spPr>
        <p:style>
          <a:lnRef idx="2">
            <a:schemeClr val="accent4"/>
          </a:lnRef>
          <a:fillRef idx="1">
            <a:schemeClr val="lt1"/>
          </a:fillRef>
          <a:effectRef idx="0">
            <a:schemeClr val="accent4"/>
          </a:effectRef>
          <a:fontRef idx="minor">
            <a:schemeClr val="dk1"/>
          </a:fontRef>
        </p:style>
        <p:txBody>
          <a:bodyPr/>
          <a:lstStyle/>
          <a:p>
            <a:pPr algn="just"/>
            <a:endParaRPr lang="tr-TR" sz="2400" dirty="0" smtClean="0"/>
          </a:p>
          <a:p>
            <a:pPr algn="just"/>
            <a:r>
              <a:rPr lang="tr-TR" sz="2400" dirty="0" smtClean="0"/>
              <a:t>Toplam 247 palyatif bakım/</a:t>
            </a:r>
            <a:r>
              <a:rPr lang="tr-TR" sz="2400" dirty="0" err="1" smtClean="0"/>
              <a:t>hospiste</a:t>
            </a:r>
            <a:r>
              <a:rPr lang="tr-TR" sz="2400" dirty="0" smtClean="0"/>
              <a:t> izlenen </a:t>
            </a:r>
            <a:r>
              <a:rPr lang="tr-TR" sz="2400" dirty="0" err="1" smtClean="0"/>
              <a:t>deliryumu</a:t>
            </a:r>
            <a:r>
              <a:rPr lang="tr-TR" sz="2400" dirty="0" smtClean="0"/>
              <a:t> olan hastalar arasında yapılan çalışmada</a:t>
            </a:r>
          </a:p>
          <a:p>
            <a:pPr algn="just"/>
            <a:endParaRPr lang="tr-TR" sz="2400" dirty="0" smtClean="0"/>
          </a:p>
          <a:p>
            <a:pPr algn="just"/>
            <a:r>
              <a:rPr lang="tr-TR" sz="2400" dirty="0" err="1" smtClean="0"/>
              <a:t>Risperidon</a:t>
            </a:r>
            <a:r>
              <a:rPr lang="tr-TR" sz="2400" dirty="0" smtClean="0"/>
              <a:t>/</a:t>
            </a:r>
            <a:r>
              <a:rPr lang="tr-TR" sz="2400" dirty="0" err="1" smtClean="0"/>
              <a:t>haloperidol</a:t>
            </a:r>
            <a:r>
              <a:rPr lang="tr-TR" sz="2400" dirty="0" smtClean="0"/>
              <a:t>/</a:t>
            </a:r>
            <a:r>
              <a:rPr lang="tr-TR" sz="2400" dirty="0" err="1" smtClean="0"/>
              <a:t>plasebo</a:t>
            </a:r>
            <a:endParaRPr lang="tr-TR" sz="2400" dirty="0" smtClean="0"/>
          </a:p>
          <a:p>
            <a:pPr algn="just"/>
            <a:r>
              <a:rPr lang="tr-TR" sz="2400" dirty="0" smtClean="0"/>
              <a:t>Ortalama yaş: 74.9 yıl</a:t>
            </a:r>
          </a:p>
          <a:p>
            <a:pPr algn="just"/>
            <a:r>
              <a:rPr lang="tr-TR" sz="2400" dirty="0" smtClean="0"/>
              <a:t>% 88.3 kanser tanısı (+)</a:t>
            </a:r>
          </a:p>
          <a:p>
            <a:pPr algn="just"/>
            <a:r>
              <a:rPr lang="tr-TR" sz="2400" dirty="0" smtClean="0"/>
              <a:t>Hastalar </a:t>
            </a:r>
            <a:r>
              <a:rPr lang="tr-TR" sz="2400" dirty="0" err="1" smtClean="0"/>
              <a:t>random</a:t>
            </a:r>
            <a:r>
              <a:rPr lang="tr-TR" sz="2400" dirty="0" smtClean="0"/>
              <a:t> olarak seçilmiş</a:t>
            </a:r>
          </a:p>
          <a:p>
            <a:pPr algn="just"/>
            <a:r>
              <a:rPr lang="tr-TR" sz="2400" dirty="0" err="1" smtClean="0"/>
              <a:t>Antipsikotik</a:t>
            </a:r>
            <a:r>
              <a:rPr lang="tr-TR" sz="2400" dirty="0" smtClean="0"/>
              <a:t> kullanan grupta </a:t>
            </a:r>
            <a:r>
              <a:rPr lang="tr-TR" sz="2400" dirty="0" err="1" smtClean="0"/>
              <a:t>mortalite</a:t>
            </a:r>
            <a:r>
              <a:rPr lang="tr-TR" sz="2400" dirty="0" smtClean="0"/>
              <a:t> ↑</a:t>
            </a:r>
          </a:p>
          <a:p>
            <a:pPr algn="just"/>
            <a:endParaRPr lang="tr-TR" sz="2400" dirty="0" smtClean="0"/>
          </a:p>
          <a:p>
            <a:pPr marL="0" indent="0" algn="just">
              <a:buNone/>
            </a:pPr>
            <a:endParaRPr lang="tr-TR" dirty="0" smtClean="0"/>
          </a:p>
        </p:txBody>
      </p:sp>
      <p:sp>
        <p:nvSpPr>
          <p:cNvPr id="4" name="Slayt Numarası Yer Tutucusu 3"/>
          <p:cNvSpPr>
            <a:spLocks noGrp="1"/>
          </p:cNvSpPr>
          <p:nvPr>
            <p:ph type="sldNum" sz="quarter" idx="12"/>
          </p:nvPr>
        </p:nvSpPr>
        <p:spPr/>
        <p:txBody>
          <a:bodyPr/>
          <a:lstStyle/>
          <a:p>
            <a:fld id="{C30A822A-A091-432B-A56E-305D79C8F2A2}" type="slidenum">
              <a:rPr lang="tr-TR" smtClean="0"/>
              <a:t>12</a:t>
            </a:fld>
            <a:endParaRPr lang="tr-TR"/>
          </a:p>
        </p:txBody>
      </p:sp>
    </p:spTree>
    <p:extLst>
      <p:ext uri="{BB962C8B-B14F-4D97-AF65-F5344CB8AC3E}">
        <p14:creationId xmlns:p14="http://schemas.microsoft.com/office/powerpoint/2010/main" val="3136502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57048"/>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sz="3200" b="1" dirty="0" err="1" smtClean="0">
                <a:solidFill>
                  <a:srgbClr val="C00000"/>
                </a:solidFill>
                <a:latin typeface="+mn-lt"/>
              </a:rPr>
              <a:t>Atipik</a:t>
            </a:r>
            <a:r>
              <a:rPr lang="tr-TR" sz="3200" b="1" dirty="0" smtClean="0">
                <a:solidFill>
                  <a:srgbClr val="C00000"/>
                </a:solidFill>
                <a:latin typeface="+mn-lt"/>
              </a:rPr>
              <a:t> </a:t>
            </a:r>
            <a:r>
              <a:rPr lang="tr-TR" sz="3200" b="1" dirty="0" err="1" smtClean="0">
                <a:solidFill>
                  <a:srgbClr val="C00000"/>
                </a:solidFill>
                <a:latin typeface="+mn-lt"/>
              </a:rPr>
              <a:t>Antipsikotikler</a:t>
            </a:r>
            <a:endParaRPr lang="tr-TR" sz="3200" b="1" dirty="0">
              <a:solidFill>
                <a:srgbClr val="C00000"/>
              </a:solidFill>
              <a:latin typeface="+mn-lt"/>
            </a:endParaRPr>
          </a:p>
        </p:txBody>
      </p:sp>
      <p:sp>
        <p:nvSpPr>
          <p:cNvPr id="3" name="İçerik Yer Tutucusu 2"/>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a:bodyPr>
          <a:lstStyle/>
          <a:p>
            <a:pPr>
              <a:buFont typeface="Wingdings" panose="05000000000000000000" pitchFamily="2" charset="2"/>
              <a:buChar char="ü"/>
            </a:pPr>
            <a:r>
              <a:rPr lang="tr-TR" sz="2400" dirty="0" err="1"/>
              <a:t>H</a:t>
            </a:r>
            <a:r>
              <a:rPr lang="tr-TR" sz="2400" dirty="0" err="1" smtClean="0"/>
              <a:t>aloperidol</a:t>
            </a:r>
            <a:r>
              <a:rPr lang="tr-TR" sz="2400" dirty="0" smtClean="0"/>
              <a:t> kullanımı </a:t>
            </a:r>
            <a:r>
              <a:rPr lang="tr-TR" sz="2400" dirty="0" err="1" smtClean="0"/>
              <a:t>kontraendike</a:t>
            </a:r>
            <a:endParaRPr lang="tr-TR" sz="2400" dirty="0" smtClean="0"/>
          </a:p>
          <a:p>
            <a:pPr>
              <a:buFont typeface="Wingdings" panose="05000000000000000000" pitchFamily="2" charset="2"/>
              <a:buChar char="ü"/>
            </a:pPr>
            <a:r>
              <a:rPr lang="tr-TR" sz="2400" dirty="0" smtClean="0"/>
              <a:t>Yanıt alınamadığı Ø</a:t>
            </a:r>
          </a:p>
          <a:p>
            <a:pPr>
              <a:buFont typeface="Wingdings" panose="05000000000000000000" pitchFamily="2" charset="2"/>
              <a:buChar char="ü"/>
            </a:pPr>
            <a:endParaRPr lang="tr-TR" sz="1200" dirty="0"/>
          </a:p>
          <a:p>
            <a:pPr>
              <a:buFont typeface="Wingdings" panose="05000000000000000000" pitchFamily="2" charset="2"/>
              <a:buChar char="ü"/>
            </a:pPr>
            <a:endParaRPr lang="tr-TR" sz="1200" dirty="0" smtClean="0"/>
          </a:p>
          <a:p>
            <a:pPr marL="0" indent="0" algn="r">
              <a:buNone/>
            </a:pPr>
            <a:endParaRPr lang="tr-TR" sz="1200" dirty="0"/>
          </a:p>
          <a:p>
            <a:pPr marL="0" indent="0" algn="r">
              <a:buNone/>
            </a:pPr>
            <a:endParaRPr lang="tr-TR" sz="1200" dirty="0" smtClean="0"/>
          </a:p>
          <a:p>
            <a:pPr marL="0" indent="0" algn="r">
              <a:buNone/>
            </a:pPr>
            <a:endParaRPr lang="tr-TR" sz="1200" dirty="0"/>
          </a:p>
          <a:p>
            <a:pPr marL="0" indent="0" algn="r">
              <a:buNone/>
            </a:pPr>
            <a:endParaRPr lang="tr-TR" sz="1200" dirty="0" smtClean="0"/>
          </a:p>
          <a:p>
            <a:pPr marL="0" indent="0" algn="r">
              <a:buNone/>
            </a:pPr>
            <a:endParaRPr lang="tr-TR" sz="1200" dirty="0"/>
          </a:p>
          <a:p>
            <a:pPr marL="0" indent="0" algn="r">
              <a:buNone/>
            </a:pPr>
            <a:endParaRPr lang="tr-TR" sz="1200" dirty="0" smtClean="0"/>
          </a:p>
          <a:p>
            <a:pPr marL="0" indent="0" algn="r">
              <a:buNone/>
            </a:pPr>
            <a:endParaRPr lang="tr-TR" sz="1200" dirty="0"/>
          </a:p>
          <a:p>
            <a:pPr marL="0" indent="0" algn="r">
              <a:buNone/>
            </a:pPr>
            <a:endParaRPr lang="tr-TR" sz="1200" dirty="0" smtClean="0"/>
          </a:p>
          <a:p>
            <a:pPr marL="0" indent="0" algn="r">
              <a:buNone/>
            </a:pPr>
            <a:endParaRPr lang="tr-TR" sz="1200" dirty="0"/>
          </a:p>
        </p:txBody>
      </p:sp>
      <p:sp>
        <p:nvSpPr>
          <p:cNvPr id="5" name="İçerik Yer Tutucusu 4"/>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normAutofit/>
          </a:bodyPr>
          <a:lstStyle/>
          <a:p>
            <a:r>
              <a:rPr lang="tr-TR" sz="2400" dirty="0" err="1"/>
              <a:t>Risperidon</a:t>
            </a:r>
            <a:r>
              <a:rPr lang="tr-TR" sz="2400" dirty="0"/>
              <a:t> 0.5 mg →2/3 mg/gün</a:t>
            </a:r>
          </a:p>
          <a:p>
            <a:r>
              <a:rPr lang="tr-TR" sz="2400" dirty="0" err="1"/>
              <a:t>Olanzapin</a:t>
            </a:r>
            <a:r>
              <a:rPr lang="tr-TR" sz="2400" dirty="0"/>
              <a:t> 2.5-5 mgx1</a:t>
            </a:r>
          </a:p>
          <a:p>
            <a:r>
              <a:rPr lang="tr-TR" sz="2400" dirty="0" err="1"/>
              <a:t>Ketiyapin</a:t>
            </a:r>
            <a:r>
              <a:rPr lang="tr-TR" sz="2400" dirty="0"/>
              <a:t> 12.5-100 mg/ gün </a:t>
            </a:r>
          </a:p>
          <a:p>
            <a:endParaRPr lang="tr-TR" dirty="0" smtClean="0"/>
          </a:p>
          <a:p>
            <a:endParaRPr lang="tr-TR" dirty="0"/>
          </a:p>
          <a:p>
            <a:endParaRPr lang="tr-TR" dirty="0" smtClean="0"/>
          </a:p>
          <a:p>
            <a:endParaRPr lang="tr-TR" dirty="0"/>
          </a:p>
          <a:p>
            <a:endParaRPr lang="tr-TR" sz="1300" dirty="0" smtClean="0"/>
          </a:p>
          <a:p>
            <a:pPr marL="0" indent="0">
              <a:buNone/>
            </a:pPr>
            <a:r>
              <a:rPr lang="en-US" sz="1200" dirty="0" err="1"/>
              <a:t>Nassisi</a:t>
            </a:r>
            <a:r>
              <a:rPr lang="en-US" sz="1200" dirty="0"/>
              <a:t> D, et al. The evaluation and management of the acutely agitated elderly patient. Mt Sinai J Med. 2006 Nov;73(7):976-84</a:t>
            </a:r>
          </a:p>
          <a:p>
            <a:pPr marL="0" indent="0">
              <a:buNone/>
            </a:pPr>
            <a:endParaRPr lang="tr-TR" sz="1200" dirty="0"/>
          </a:p>
        </p:txBody>
      </p:sp>
      <p:sp>
        <p:nvSpPr>
          <p:cNvPr id="4" name="Slayt Numarası Yer Tutucusu 3"/>
          <p:cNvSpPr>
            <a:spLocks noGrp="1"/>
          </p:cNvSpPr>
          <p:nvPr>
            <p:ph type="sldNum" sz="quarter" idx="12"/>
          </p:nvPr>
        </p:nvSpPr>
        <p:spPr/>
        <p:txBody>
          <a:bodyPr/>
          <a:lstStyle/>
          <a:p>
            <a:fld id="{C30A822A-A091-432B-A56E-305D79C8F2A2}" type="slidenum">
              <a:rPr lang="tr-TR" smtClean="0"/>
              <a:t>13</a:t>
            </a:fld>
            <a:endParaRPr lang="tr-TR"/>
          </a:p>
        </p:txBody>
      </p:sp>
    </p:spTree>
    <p:extLst>
      <p:ext uri="{BB962C8B-B14F-4D97-AF65-F5344CB8AC3E}">
        <p14:creationId xmlns:p14="http://schemas.microsoft.com/office/powerpoint/2010/main" val="1771030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32334"/>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sz="3600" b="1" dirty="0" err="1">
                <a:solidFill>
                  <a:srgbClr val="C00000"/>
                </a:solidFill>
                <a:latin typeface="+mn-lt"/>
              </a:rPr>
              <a:t>Aripiprazol</a:t>
            </a:r>
            <a:endParaRPr lang="tr-TR" sz="3600" b="1" dirty="0">
              <a:solidFill>
                <a:srgbClr val="C00000"/>
              </a:solidFill>
              <a:latin typeface="+mn-lt"/>
            </a:endParaRPr>
          </a:p>
        </p:txBody>
      </p:sp>
      <p:sp>
        <p:nvSpPr>
          <p:cNvPr id="3" name="İçerik Yer Tutucusu 2"/>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fontScale="92500"/>
          </a:bodyPr>
          <a:lstStyle/>
          <a:p>
            <a:r>
              <a:rPr lang="tr-TR" sz="2400" dirty="0" err="1" smtClean="0"/>
              <a:t>Sedasyon</a:t>
            </a:r>
            <a:r>
              <a:rPr lang="tr-TR" sz="2400" dirty="0" smtClean="0"/>
              <a:t> oranı </a:t>
            </a:r>
            <a:r>
              <a:rPr lang="tr-TR" sz="2400" dirty="0" smtClean="0">
                <a:latin typeface="Calibri" panose="020F0502020204030204" pitchFamily="34" charset="0"/>
                <a:cs typeface="Calibri" panose="020F0502020204030204" pitchFamily="34" charset="0"/>
              </a:rPr>
              <a:t>↓</a:t>
            </a:r>
            <a:endParaRPr lang="tr-TR" sz="2400" dirty="0" smtClean="0"/>
          </a:p>
          <a:p>
            <a:r>
              <a:rPr lang="tr-TR" sz="2400" dirty="0" err="1" smtClean="0"/>
              <a:t>Hipoaktif</a:t>
            </a:r>
            <a:r>
              <a:rPr lang="tr-TR" sz="2400" dirty="0" smtClean="0"/>
              <a:t> </a:t>
            </a:r>
            <a:r>
              <a:rPr lang="tr-TR" sz="2400" dirty="0" err="1" smtClean="0"/>
              <a:t>deliryumda</a:t>
            </a:r>
            <a:r>
              <a:rPr lang="tr-TR" sz="2400" dirty="0" smtClean="0"/>
              <a:t> da kullanılabilmektedir</a:t>
            </a:r>
          </a:p>
          <a:p>
            <a:r>
              <a:rPr lang="tr-TR" sz="2400" dirty="0" smtClean="0"/>
              <a:t>Özellikle palyatif bakım alan hastalarda </a:t>
            </a:r>
            <a:r>
              <a:rPr lang="tr-TR" sz="2400" dirty="0" err="1" smtClean="0"/>
              <a:t>hipoaktif</a:t>
            </a:r>
            <a:r>
              <a:rPr lang="tr-TR" sz="2400" dirty="0" smtClean="0"/>
              <a:t> </a:t>
            </a:r>
            <a:r>
              <a:rPr lang="tr-TR" sz="2400" dirty="0" err="1" smtClean="0"/>
              <a:t>deliryum</a:t>
            </a:r>
            <a:r>
              <a:rPr lang="tr-TR" sz="2400" dirty="0" smtClean="0"/>
              <a:t> sıktır</a:t>
            </a:r>
          </a:p>
          <a:p>
            <a:r>
              <a:rPr lang="tr-TR" sz="2400" dirty="0" smtClean="0"/>
              <a:t>Bu gruptaki hastalar çeşitli nedenlerle </a:t>
            </a:r>
            <a:r>
              <a:rPr lang="tr-TR" sz="2400" dirty="0" err="1" smtClean="0"/>
              <a:t>opioid</a:t>
            </a:r>
            <a:r>
              <a:rPr lang="tr-TR" sz="2400" dirty="0" smtClean="0"/>
              <a:t>/KT/</a:t>
            </a:r>
            <a:r>
              <a:rPr lang="tr-TR" sz="2400" dirty="0" err="1" smtClean="0"/>
              <a:t>steroid</a:t>
            </a:r>
            <a:r>
              <a:rPr lang="tr-TR" sz="2400" dirty="0" smtClean="0"/>
              <a:t> almaktadır </a:t>
            </a:r>
          </a:p>
          <a:p>
            <a:r>
              <a:rPr lang="tr-TR" sz="2400" dirty="0" smtClean="0"/>
              <a:t>İlaç/ilaç etkileşimi </a:t>
            </a:r>
            <a:r>
              <a:rPr lang="tr-TR" sz="2400" dirty="0" smtClean="0">
                <a:latin typeface="Calibri" panose="020F0502020204030204" pitchFamily="34" charset="0"/>
                <a:cs typeface="Calibri" panose="020F0502020204030204" pitchFamily="34" charset="0"/>
              </a:rPr>
              <a:t>↓</a:t>
            </a:r>
          </a:p>
          <a:p>
            <a:pPr marL="0" indent="0">
              <a:buNone/>
            </a:pPr>
            <a:r>
              <a:rPr lang="tr-TR" sz="1200" dirty="0" err="1"/>
              <a:t>Hosie</a:t>
            </a:r>
            <a:r>
              <a:rPr lang="tr-TR" sz="1200" dirty="0"/>
              <a:t> </a:t>
            </a:r>
            <a:r>
              <a:rPr lang="tr-TR" sz="1200" dirty="0" smtClean="0"/>
              <a:t>A et al. </a:t>
            </a:r>
            <a:r>
              <a:rPr lang="tr-TR" sz="1200" dirty="0" err="1" smtClean="0"/>
              <a:t>Delirium</a:t>
            </a:r>
            <a:r>
              <a:rPr lang="tr-TR" sz="1200" dirty="0" smtClean="0"/>
              <a:t> </a:t>
            </a:r>
            <a:r>
              <a:rPr lang="tr-TR" sz="1200" dirty="0" err="1"/>
              <a:t>prevalence</a:t>
            </a:r>
            <a:r>
              <a:rPr lang="tr-TR" sz="1200" dirty="0"/>
              <a:t>, </a:t>
            </a:r>
            <a:r>
              <a:rPr lang="tr-TR" sz="1200" dirty="0" err="1"/>
              <a:t>incidence</a:t>
            </a:r>
            <a:r>
              <a:rPr lang="tr-TR" sz="1200" dirty="0"/>
              <a:t>, </a:t>
            </a:r>
            <a:r>
              <a:rPr lang="tr-TR" sz="1200" dirty="0" err="1"/>
              <a:t>and</a:t>
            </a:r>
            <a:r>
              <a:rPr lang="tr-TR" sz="1200" dirty="0"/>
              <a:t> </a:t>
            </a:r>
            <a:r>
              <a:rPr lang="tr-TR" sz="1200" dirty="0" err="1"/>
              <a:t>implications</a:t>
            </a:r>
            <a:r>
              <a:rPr lang="tr-TR" sz="1200" dirty="0"/>
              <a:t> </a:t>
            </a:r>
            <a:r>
              <a:rPr lang="tr-TR" sz="1200" dirty="0" err="1"/>
              <a:t>for</a:t>
            </a:r>
            <a:r>
              <a:rPr lang="tr-TR" sz="1200" dirty="0"/>
              <a:t> </a:t>
            </a:r>
            <a:r>
              <a:rPr lang="tr-TR" sz="1200" dirty="0" err="1"/>
              <a:t>screening</a:t>
            </a:r>
            <a:r>
              <a:rPr lang="tr-TR" sz="1200" dirty="0"/>
              <a:t> in </a:t>
            </a:r>
            <a:r>
              <a:rPr lang="tr-TR" sz="1200" dirty="0" err="1"/>
              <a:t>specialist</a:t>
            </a:r>
            <a:r>
              <a:rPr lang="tr-TR" sz="1200" dirty="0"/>
              <a:t> </a:t>
            </a:r>
            <a:r>
              <a:rPr lang="tr-TR" sz="1200" dirty="0" err="1"/>
              <a:t>palliative</a:t>
            </a:r>
            <a:r>
              <a:rPr lang="tr-TR" sz="1200" dirty="0"/>
              <a:t> </a:t>
            </a:r>
            <a:r>
              <a:rPr lang="tr-TR" sz="1200" dirty="0" err="1"/>
              <a:t>care</a:t>
            </a:r>
            <a:r>
              <a:rPr lang="tr-TR" sz="1200" dirty="0"/>
              <a:t> </a:t>
            </a:r>
            <a:r>
              <a:rPr lang="tr-TR" sz="1200" dirty="0" err="1"/>
              <a:t>inpatient</a:t>
            </a:r>
            <a:r>
              <a:rPr lang="tr-TR" sz="1200" dirty="0"/>
              <a:t> </a:t>
            </a:r>
            <a:r>
              <a:rPr lang="tr-TR" sz="1200" dirty="0" err="1"/>
              <a:t>settings</a:t>
            </a:r>
            <a:r>
              <a:rPr lang="tr-TR" sz="1200" dirty="0"/>
              <a:t>: A </a:t>
            </a:r>
            <a:r>
              <a:rPr lang="tr-TR" sz="1200" dirty="0" err="1"/>
              <a:t>systematic</a:t>
            </a:r>
            <a:r>
              <a:rPr lang="tr-TR" sz="1200" dirty="0"/>
              <a:t> </a:t>
            </a:r>
            <a:r>
              <a:rPr lang="tr-TR" sz="1200" dirty="0" err="1"/>
              <a:t>review</a:t>
            </a:r>
            <a:r>
              <a:rPr lang="tr-TR" sz="1200" dirty="0"/>
              <a:t>. </a:t>
            </a:r>
            <a:r>
              <a:rPr lang="tr-TR" sz="1200" dirty="0" err="1"/>
              <a:t>Palliat</a:t>
            </a:r>
            <a:r>
              <a:rPr lang="tr-TR" sz="1200" dirty="0"/>
              <a:t>. </a:t>
            </a:r>
            <a:r>
              <a:rPr lang="tr-TR" sz="1200" dirty="0" err="1"/>
              <a:t>Med</a:t>
            </a:r>
            <a:r>
              <a:rPr lang="tr-TR" sz="1200" dirty="0"/>
              <a:t>. 2012; 27(6): </a:t>
            </a:r>
            <a:r>
              <a:rPr lang="tr-TR" sz="1200" dirty="0" smtClean="0"/>
              <a:t>486–498</a:t>
            </a:r>
          </a:p>
          <a:p>
            <a:pPr marL="0" indent="0">
              <a:buNone/>
            </a:pPr>
            <a:r>
              <a:rPr lang="en-US" sz="1200" dirty="0" err="1"/>
              <a:t>Boettger</a:t>
            </a:r>
            <a:r>
              <a:rPr lang="en-US" sz="1200" dirty="0"/>
              <a:t> S, Breitbart W. An open trial of aripiprazole for the treatment of delirium in hospitalized cancer patients. </a:t>
            </a:r>
            <a:r>
              <a:rPr lang="en-US" sz="1200" dirty="0" err="1"/>
              <a:t>Palliat</a:t>
            </a:r>
            <a:r>
              <a:rPr lang="en-US" sz="1200" dirty="0"/>
              <a:t>. Support. Care 2011; 9(4): 351–357</a:t>
            </a:r>
            <a:endParaRPr lang="tr-TR" sz="1200" dirty="0"/>
          </a:p>
        </p:txBody>
      </p:sp>
      <p:sp>
        <p:nvSpPr>
          <p:cNvPr id="5" name="İçerik Yer Tutucusu 4"/>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normAutofit fontScale="92500"/>
          </a:bodyPr>
          <a:lstStyle/>
          <a:p>
            <a:r>
              <a:rPr lang="tr-TR" sz="2400" dirty="0" err="1" smtClean="0"/>
              <a:t>Deliryumlu</a:t>
            </a:r>
            <a:r>
              <a:rPr lang="tr-TR" sz="2400" dirty="0" smtClean="0"/>
              <a:t> hastada </a:t>
            </a:r>
            <a:r>
              <a:rPr lang="tr-TR" sz="2400" dirty="0" err="1" smtClean="0"/>
              <a:t>sedatif</a:t>
            </a:r>
            <a:r>
              <a:rPr lang="tr-TR" sz="2400" dirty="0" smtClean="0"/>
              <a:t> etkisi </a:t>
            </a:r>
            <a:r>
              <a:rPr lang="tr-TR" sz="2400" dirty="0" smtClean="0">
                <a:latin typeface="Calibri" panose="020F0502020204030204" pitchFamily="34" charset="0"/>
                <a:cs typeface="Calibri" panose="020F0502020204030204" pitchFamily="34" charset="0"/>
              </a:rPr>
              <a:t>↑→Düşme sıklığını ↑</a:t>
            </a:r>
          </a:p>
          <a:p>
            <a:r>
              <a:rPr lang="tr-TR" sz="2400" dirty="0" smtClean="0">
                <a:latin typeface="Calibri" panose="020F0502020204030204" pitchFamily="34" charset="0"/>
                <a:cs typeface="Calibri" panose="020F0502020204030204" pitchFamily="34" charset="0"/>
              </a:rPr>
              <a:t>SVH (+) →</a:t>
            </a:r>
            <a:r>
              <a:rPr lang="tr-TR" sz="2400" dirty="0" err="1" smtClean="0">
                <a:latin typeface="Calibri" panose="020F0502020204030204" pitchFamily="34" charset="0"/>
                <a:cs typeface="Calibri" panose="020F0502020204030204" pitchFamily="34" charset="0"/>
              </a:rPr>
              <a:t>Ekstrapiramidal</a:t>
            </a:r>
            <a:r>
              <a:rPr lang="tr-TR" sz="2400" dirty="0" smtClean="0">
                <a:latin typeface="Calibri" panose="020F0502020204030204" pitchFamily="34" charset="0"/>
                <a:cs typeface="Calibri" panose="020F0502020204030204" pitchFamily="34" charset="0"/>
              </a:rPr>
              <a:t> yan etkisi ↓ tercih edilmelidir</a:t>
            </a:r>
          </a:p>
          <a:p>
            <a:r>
              <a:rPr lang="tr-TR" sz="2400" dirty="0" smtClean="0">
                <a:latin typeface="Calibri" panose="020F0502020204030204" pitchFamily="34" charset="0"/>
                <a:cs typeface="Calibri" panose="020F0502020204030204" pitchFamily="34" charset="0"/>
              </a:rPr>
              <a:t>Lipit/</a:t>
            </a:r>
            <a:r>
              <a:rPr lang="tr-TR" sz="2400" dirty="0" err="1" smtClean="0">
                <a:latin typeface="Calibri" panose="020F0502020204030204" pitchFamily="34" charset="0"/>
                <a:cs typeface="Calibri" panose="020F0502020204030204" pitchFamily="34" charset="0"/>
              </a:rPr>
              <a:t>glukoz</a:t>
            </a:r>
            <a:r>
              <a:rPr lang="tr-TR" sz="2400" dirty="0" smtClean="0">
                <a:latin typeface="Calibri" panose="020F0502020204030204" pitchFamily="34" charset="0"/>
                <a:cs typeface="Calibri" panose="020F0502020204030204" pitchFamily="34" charset="0"/>
              </a:rPr>
              <a:t> metabolizması üzerine etkisi ↓</a:t>
            </a:r>
          </a:p>
          <a:p>
            <a:r>
              <a:rPr lang="tr-TR" sz="2400" dirty="0" err="1" smtClean="0">
                <a:latin typeface="Calibri" panose="020F0502020204030204" pitchFamily="34" charset="0"/>
                <a:cs typeface="Calibri" panose="020F0502020204030204" pitchFamily="34" charset="0"/>
              </a:rPr>
              <a:t>Kolinerjik</a:t>
            </a:r>
            <a:r>
              <a:rPr lang="tr-TR" sz="2400" dirty="0" smtClean="0">
                <a:latin typeface="Calibri" panose="020F0502020204030204" pitchFamily="34" charset="0"/>
                <a:cs typeface="Calibri" panose="020F0502020204030204" pitchFamily="34" charset="0"/>
              </a:rPr>
              <a:t> sistem üzerine yan etkisi ↓</a:t>
            </a:r>
          </a:p>
          <a:p>
            <a:endParaRPr lang="tr-TR" sz="2400" dirty="0">
              <a:latin typeface="Calibri" panose="020F0502020204030204" pitchFamily="34" charset="0"/>
              <a:cs typeface="Calibri" panose="020F0502020204030204" pitchFamily="34" charset="0"/>
            </a:endParaRPr>
          </a:p>
          <a:p>
            <a:endParaRPr lang="tr-TR" sz="2400" dirty="0" smtClean="0">
              <a:latin typeface="Calibri" panose="020F0502020204030204" pitchFamily="34" charset="0"/>
              <a:cs typeface="Calibri" panose="020F0502020204030204" pitchFamily="34" charset="0"/>
            </a:endParaRPr>
          </a:p>
          <a:p>
            <a:r>
              <a:rPr lang="tr-TR" sz="2400" dirty="0" err="1" smtClean="0">
                <a:latin typeface="Calibri" panose="020F0502020204030204" pitchFamily="34" charset="0"/>
                <a:cs typeface="Calibri" panose="020F0502020204030204" pitchFamily="34" charset="0"/>
              </a:rPr>
              <a:t>Deliryum</a:t>
            </a:r>
            <a:r>
              <a:rPr lang="tr-TR" sz="2400" dirty="0" smtClean="0">
                <a:latin typeface="Calibri" panose="020F0502020204030204" pitchFamily="34" charset="0"/>
                <a:cs typeface="Calibri" panose="020F0502020204030204" pitchFamily="34" charset="0"/>
              </a:rPr>
              <a:t> </a:t>
            </a:r>
            <a:r>
              <a:rPr lang="tr-TR" sz="2400" dirty="0" err="1" smtClean="0">
                <a:latin typeface="Calibri" panose="020F0502020204030204" pitchFamily="34" charset="0"/>
                <a:cs typeface="Calibri" panose="020F0502020204030204" pitchFamily="34" charset="0"/>
              </a:rPr>
              <a:t>patogenezine</a:t>
            </a:r>
            <a:r>
              <a:rPr lang="tr-TR" sz="2400" dirty="0" smtClean="0">
                <a:latin typeface="Calibri" panose="020F0502020204030204" pitchFamily="34" charset="0"/>
                <a:cs typeface="Calibri" panose="020F0502020204030204" pitchFamily="34" charset="0"/>
              </a:rPr>
              <a:t> direkt ekilidir</a:t>
            </a:r>
          </a:p>
          <a:p>
            <a:pPr marL="0" indent="0">
              <a:buNone/>
            </a:pPr>
            <a:r>
              <a:rPr lang="en-US" sz="1300" dirty="0"/>
              <a:t>Maldonado J. Delirium pathophysiology: An updated hypothesis of the etiology of acute brain failure. Int. J. </a:t>
            </a:r>
            <a:r>
              <a:rPr lang="en-US" sz="1300" dirty="0" err="1"/>
              <a:t>Geriatr</a:t>
            </a:r>
            <a:r>
              <a:rPr lang="en-US" sz="1300" dirty="0"/>
              <a:t>. Psychiatry 2017; 33(11): 1428–1457.</a:t>
            </a:r>
            <a:endParaRPr lang="tr-TR" sz="1300" dirty="0">
              <a:latin typeface="Calibri" panose="020F0502020204030204" pitchFamily="34" charset="0"/>
              <a:cs typeface="Calibri" panose="020F0502020204030204" pitchFamily="34" charset="0"/>
            </a:endParaRPr>
          </a:p>
          <a:p>
            <a:endParaRPr lang="tr-TR" sz="2400" dirty="0" smtClean="0">
              <a:latin typeface="Calibri" panose="020F0502020204030204" pitchFamily="34" charset="0"/>
              <a:cs typeface="Calibri" panose="020F0502020204030204" pitchFamily="34" charset="0"/>
            </a:endParaRPr>
          </a:p>
          <a:p>
            <a:endParaRPr lang="tr-TR" sz="2400" dirty="0">
              <a:latin typeface="Calibri" panose="020F0502020204030204" pitchFamily="34" charset="0"/>
              <a:cs typeface="Calibri" panose="020F0502020204030204" pitchFamily="34" charset="0"/>
            </a:endParaRPr>
          </a:p>
          <a:p>
            <a:endParaRPr lang="tr-TR" sz="2400" dirty="0" smtClean="0">
              <a:latin typeface="Calibri" panose="020F0502020204030204" pitchFamily="34" charset="0"/>
              <a:cs typeface="Calibri" panose="020F0502020204030204" pitchFamily="34" charset="0"/>
            </a:endParaRPr>
          </a:p>
          <a:p>
            <a:pPr marL="0" indent="0">
              <a:buNone/>
            </a:pPr>
            <a:endParaRPr lang="tr-TR" sz="1300" dirty="0" smtClean="0"/>
          </a:p>
        </p:txBody>
      </p:sp>
      <p:sp>
        <p:nvSpPr>
          <p:cNvPr id="4" name="Slayt Numarası Yer Tutucusu 3"/>
          <p:cNvSpPr>
            <a:spLocks noGrp="1"/>
          </p:cNvSpPr>
          <p:nvPr>
            <p:ph type="sldNum" sz="quarter" idx="12"/>
          </p:nvPr>
        </p:nvSpPr>
        <p:spPr/>
        <p:txBody>
          <a:bodyPr/>
          <a:lstStyle/>
          <a:p>
            <a:fld id="{C30A822A-A091-432B-A56E-305D79C8F2A2}" type="slidenum">
              <a:rPr lang="tr-TR" smtClean="0"/>
              <a:t>14</a:t>
            </a:fld>
            <a:endParaRPr lang="tr-TR"/>
          </a:p>
        </p:txBody>
      </p:sp>
      <p:sp>
        <p:nvSpPr>
          <p:cNvPr id="6" name="Aşağı Bükülü Ok 5"/>
          <p:cNvSpPr/>
          <p:nvPr/>
        </p:nvSpPr>
        <p:spPr>
          <a:xfrm>
            <a:off x="7767688" y="4430599"/>
            <a:ext cx="12161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544012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492719"/>
            <a:ext cx="10515600" cy="858194"/>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sz="3600" b="1" dirty="0" err="1">
                <a:solidFill>
                  <a:srgbClr val="C00000"/>
                </a:solidFill>
                <a:latin typeface="+mn-lt"/>
              </a:rPr>
              <a:t>Aripiprazol</a:t>
            </a:r>
            <a:endParaRPr lang="tr-TR" sz="3600" dirty="0">
              <a:latin typeface="+mn-lt"/>
            </a:endParaRPr>
          </a:p>
        </p:txBody>
      </p:sp>
      <p:sp>
        <p:nvSpPr>
          <p:cNvPr id="3" name="İçerik Yer Tutucusu 2"/>
          <p:cNvSpPr>
            <a:spLocks noGrp="1"/>
          </p:cNvSpPr>
          <p:nvPr>
            <p:ph idx="1"/>
          </p:nvPr>
        </p:nvSpPr>
        <p:spPr>
          <a:xfrm>
            <a:off x="838200" y="1679944"/>
            <a:ext cx="10515600" cy="4676406"/>
          </a:xfrm>
        </p:spPr>
        <p:style>
          <a:lnRef idx="2">
            <a:schemeClr val="accent2"/>
          </a:lnRef>
          <a:fillRef idx="1">
            <a:schemeClr val="lt1"/>
          </a:fillRef>
          <a:effectRef idx="0">
            <a:schemeClr val="accent2"/>
          </a:effectRef>
          <a:fontRef idx="minor">
            <a:schemeClr val="dk1"/>
          </a:fontRef>
        </p:style>
        <p:txBody>
          <a:bodyPr/>
          <a:lstStyle/>
          <a:p>
            <a:endParaRPr lang="tr-TR" sz="2400" dirty="0" smtClean="0"/>
          </a:p>
          <a:p>
            <a:r>
              <a:rPr lang="tr-TR" sz="2400" dirty="0" smtClean="0"/>
              <a:t>İlacın her ne kadar </a:t>
            </a:r>
            <a:r>
              <a:rPr lang="tr-TR" sz="2400" dirty="0" err="1" smtClean="0"/>
              <a:t>sedatif</a:t>
            </a:r>
            <a:r>
              <a:rPr lang="tr-TR" sz="2400" dirty="0" smtClean="0"/>
              <a:t> etkisi </a:t>
            </a:r>
            <a:r>
              <a:rPr lang="tr-TR" sz="2400" dirty="0" smtClean="0">
                <a:latin typeface="Calibri" panose="020F0502020204030204" pitchFamily="34" charset="0"/>
                <a:cs typeface="Calibri" panose="020F0502020204030204" pitchFamily="34" charset="0"/>
              </a:rPr>
              <a:t>↓</a:t>
            </a:r>
          </a:p>
          <a:p>
            <a:r>
              <a:rPr lang="tr-TR" sz="2400" dirty="0" smtClean="0">
                <a:latin typeface="Calibri" panose="020F0502020204030204" pitchFamily="34" charset="0"/>
                <a:cs typeface="Calibri" panose="020F0502020204030204" pitchFamily="34" charset="0"/>
              </a:rPr>
              <a:t>Ajitasyonu ↓</a:t>
            </a:r>
          </a:p>
          <a:p>
            <a:r>
              <a:rPr lang="tr-TR" sz="2400" dirty="0" smtClean="0">
                <a:latin typeface="Calibri" panose="020F0502020204030204" pitchFamily="34" charset="0"/>
                <a:cs typeface="Calibri" panose="020F0502020204030204" pitchFamily="34" charset="0"/>
              </a:rPr>
              <a:t>Mekanizma????</a:t>
            </a:r>
          </a:p>
          <a:p>
            <a:pPr>
              <a:buFont typeface="Wingdings" panose="05000000000000000000" pitchFamily="2" charset="2"/>
              <a:buChar char="ü"/>
            </a:pPr>
            <a:r>
              <a:rPr lang="tr-TR" sz="2400" dirty="0" smtClean="0"/>
              <a:t>5-HT</a:t>
            </a:r>
            <a:r>
              <a:rPr lang="tr-TR" sz="2400" baseline="-25000" dirty="0" smtClean="0"/>
              <a:t>1A</a:t>
            </a:r>
            <a:r>
              <a:rPr lang="tr-TR" sz="2400" dirty="0" smtClean="0"/>
              <a:t>/</a:t>
            </a:r>
            <a:r>
              <a:rPr lang="tr-TR" sz="2400" dirty="0"/>
              <a:t>5-HT</a:t>
            </a:r>
            <a:r>
              <a:rPr lang="tr-TR" sz="2400" baseline="-25000" dirty="0"/>
              <a:t>2A </a:t>
            </a:r>
            <a:r>
              <a:rPr lang="tr-TR" sz="2400" dirty="0"/>
              <a:t> </a:t>
            </a:r>
            <a:r>
              <a:rPr lang="tr-TR" sz="2400" dirty="0" err="1"/>
              <a:t>inh</a:t>
            </a:r>
            <a:r>
              <a:rPr lang="tr-TR" sz="2400" dirty="0" smtClean="0"/>
              <a:t>/ D</a:t>
            </a:r>
            <a:r>
              <a:rPr lang="tr-TR" sz="2400" baseline="-25000" dirty="0" smtClean="0"/>
              <a:t>2</a:t>
            </a:r>
            <a:r>
              <a:rPr lang="tr-TR" sz="2400" dirty="0" smtClean="0"/>
              <a:t>  </a:t>
            </a:r>
            <a:r>
              <a:rPr lang="tr-TR" sz="2400" dirty="0" err="1" smtClean="0"/>
              <a:t>inh</a:t>
            </a:r>
            <a:r>
              <a:rPr lang="tr-TR" sz="2400" dirty="0" smtClean="0"/>
              <a:t> yapmaktadır</a:t>
            </a:r>
            <a:endParaRPr lang="tr-TR" sz="2400" dirty="0"/>
          </a:p>
          <a:p>
            <a:pPr>
              <a:buFont typeface="Wingdings" panose="05000000000000000000" pitchFamily="2" charset="2"/>
              <a:buChar char="ü"/>
            </a:pPr>
            <a:r>
              <a:rPr lang="tr-TR" sz="2400" dirty="0" smtClean="0"/>
              <a:t>5-HT</a:t>
            </a:r>
            <a:r>
              <a:rPr lang="tr-TR" sz="2400" baseline="-25000" dirty="0" smtClean="0"/>
              <a:t>1A</a:t>
            </a:r>
            <a:r>
              <a:rPr lang="tr-TR" sz="2400" dirty="0" smtClean="0">
                <a:latin typeface="Calibri" panose="020F0502020204030204" pitchFamily="34" charset="0"/>
                <a:cs typeface="Calibri" panose="020F0502020204030204" pitchFamily="34" charset="0"/>
              </a:rPr>
              <a:t>→ Fiziksel aktivasyon/oryantasyon</a:t>
            </a:r>
          </a:p>
          <a:p>
            <a:pPr>
              <a:buFont typeface="Wingdings" panose="05000000000000000000" pitchFamily="2" charset="2"/>
              <a:buChar char="ü"/>
            </a:pPr>
            <a:r>
              <a:rPr lang="tr-TR" sz="2400" dirty="0" smtClean="0"/>
              <a:t>5-HT</a:t>
            </a:r>
            <a:r>
              <a:rPr lang="tr-TR" sz="2400" baseline="-25000" dirty="0" smtClean="0"/>
              <a:t>2A</a:t>
            </a:r>
            <a:r>
              <a:rPr lang="tr-TR" sz="2400" dirty="0" smtClean="0">
                <a:latin typeface="Calibri" panose="020F0502020204030204" pitchFamily="34" charset="0"/>
                <a:cs typeface="Calibri" panose="020F0502020204030204" pitchFamily="34" charset="0"/>
              </a:rPr>
              <a:t>→ Kognitif fonksiyonlar/</a:t>
            </a:r>
            <a:r>
              <a:rPr lang="tr-TR" sz="2400" dirty="0" err="1" smtClean="0">
                <a:latin typeface="Calibri" panose="020F0502020204030204" pitchFamily="34" charset="0"/>
                <a:cs typeface="Calibri" panose="020F0502020204030204" pitchFamily="34" charset="0"/>
              </a:rPr>
              <a:t>psikotik</a:t>
            </a:r>
            <a:r>
              <a:rPr lang="tr-TR" sz="2400" dirty="0" smtClean="0">
                <a:latin typeface="Calibri" panose="020F0502020204030204" pitchFamily="34" charset="0"/>
                <a:cs typeface="Calibri" panose="020F0502020204030204" pitchFamily="34" charset="0"/>
              </a:rPr>
              <a:t> semptomlar</a:t>
            </a:r>
          </a:p>
          <a:p>
            <a:pPr>
              <a:buFont typeface="Wingdings" panose="05000000000000000000" pitchFamily="2" charset="2"/>
              <a:buChar char="ü"/>
            </a:pPr>
            <a:r>
              <a:rPr lang="tr-TR" sz="2400" dirty="0"/>
              <a:t>D</a:t>
            </a:r>
            <a:r>
              <a:rPr lang="tr-TR" sz="2400" baseline="-25000" dirty="0"/>
              <a:t>2</a:t>
            </a:r>
            <a:r>
              <a:rPr lang="tr-TR" sz="2400" dirty="0"/>
              <a:t>  </a:t>
            </a:r>
            <a:r>
              <a:rPr lang="tr-TR" sz="2400" dirty="0" err="1" smtClean="0"/>
              <a:t>inh</a:t>
            </a:r>
            <a:r>
              <a:rPr lang="tr-TR" sz="2400" dirty="0" smtClean="0">
                <a:latin typeface="Calibri" panose="020F0502020204030204" pitchFamily="34" charset="0"/>
                <a:cs typeface="Calibri" panose="020F0502020204030204" pitchFamily="34" charset="0"/>
              </a:rPr>
              <a:t>→ Kognitif </a:t>
            </a:r>
            <a:r>
              <a:rPr lang="tr-TR" sz="2400" dirty="0" err="1" smtClean="0">
                <a:latin typeface="Calibri" panose="020F0502020204030204" pitchFamily="34" charset="0"/>
                <a:cs typeface="Calibri" panose="020F0502020204030204" pitchFamily="34" charset="0"/>
              </a:rPr>
              <a:t>disfonksiyonlar</a:t>
            </a:r>
            <a:endParaRPr lang="tr-TR" sz="2400" dirty="0" smtClean="0">
              <a:latin typeface="Calibri" panose="020F0502020204030204" pitchFamily="34" charset="0"/>
              <a:cs typeface="Calibri" panose="020F0502020204030204" pitchFamily="34" charset="0"/>
            </a:endParaRPr>
          </a:p>
          <a:p>
            <a:pPr marL="0" indent="0">
              <a:buNone/>
            </a:pPr>
            <a:r>
              <a:rPr lang="tr-TR" sz="1200" dirty="0" smtClean="0"/>
              <a:t> </a:t>
            </a:r>
          </a:p>
          <a:p>
            <a:pPr marL="0" indent="0">
              <a:buNone/>
            </a:pPr>
            <a:r>
              <a:rPr lang="en-US" sz="1200" dirty="0" smtClean="0"/>
              <a:t>Zhang G</a:t>
            </a:r>
            <a:r>
              <a:rPr lang="tr-TR" sz="1200" dirty="0" smtClean="0"/>
              <a:t> et al. </a:t>
            </a:r>
            <a:r>
              <a:rPr lang="en-US" sz="1200" dirty="0" smtClean="0"/>
              <a:t>The </a:t>
            </a:r>
            <a:r>
              <a:rPr lang="en-US" sz="1200" dirty="0"/>
              <a:t>role of serotonin 5-HT2A receptors in memory and cognition. Frontiers in Pharmacology 2015; </a:t>
            </a:r>
            <a:r>
              <a:rPr lang="en-US" sz="1200" dirty="0" smtClean="0"/>
              <a:t>6</a:t>
            </a:r>
            <a:endParaRPr lang="tr-TR" sz="1200" dirty="0"/>
          </a:p>
          <a:p>
            <a:pPr marL="0" indent="0">
              <a:buNone/>
            </a:pPr>
            <a:r>
              <a:rPr lang="tr-TR" sz="1200" dirty="0" err="1"/>
              <a:t>Ogren</a:t>
            </a:r>
            <a:r>
              <a:rPr lang="tr-TR" sz="1200" dirty="0"/>
              <a:t> </a:t>
            </a:r>
            <a:r>
              <a:rPr lang="tr-TR" sz="1200" dirty="0" smtClean="0"/>
              <a:t>SO et al. </a:t>
            </a:r>
            <a:r>
              <a:rPr lang="tr-TR" sz="1200" dirty="0" err="1" smtClean="0"/>
              <a:t>The</a:t>
            </a:r>
            <a:r>
              <a:rPr lang="tr-TR" sz="1200" dirty="0" smtClean="0"/>
              <a:t> role of 5-HT1A </a:t>
            </a:r>
            <a:r>
              <a:rPr lang="tr-TR" sz="1200" dirty="0" err="1" smtClean="0"/>
              <a:t>receptors</a:t>
            </a:r>
            <a:r>
              <a:rPr lang="tr-TR" sz="1200" dirty="0" smtClean="0"/>
              <a:t> in </a:t>
            </a:r>
            <a:r>
              <a:rPr lang="tr-TR" sz="1200" dirty="0" err="1" smtClean="0"/>
              <a:t>learning</a:t>
            </a:r>
            <a:r>
              <a:rPr lang="tr-TR" sz="1200" dirty="0" smtClean="0"/>
              <a:t> </a:t>
            </a:r>
            <a:r>
              <a:rPr lang="tr-TR" sz="1200" dirty="0" err="1" smtClean="0"/>
              <a:t>and</a:t>
            </a:r>
            <a:r>
              <a:rPr lang="tr-TR" sz="1200" dirty="0" smtClean="0"/>
              <a:t> </a:t>
            </a:r>
            <a:r>
              <a:rPr lang="tr-TR" sz="1200" dirty="0" err="1" smtClean="0"/>
              <a:t>memory</a:t>
            </a:r>
            <a:r>
              <a:rPr lang="tr-TR" sz="1200" dirty="0" smtClean="0"/>
              <a:t>. </a:t>
            </a:r>
            <a:r>
              <a:rPr lang="tr-TR" sz="1200" dirty="0" err="1" smtClean="0"/>
              <a:t>Behav</a:t>
            </a:r>
            <a:r>
              <a:rPr lang="tr-TR" sz="1200" dirty="0" smtClean="0"/>
              <a:t>. Brain </a:t>
            </a:r>
            <a:r>
              <a:rPr lang="tr-TR" sz="1200" dirty="0" err="1" smtClean="0"/>
              <a:t>Res</a:t>
            </a:r>
            <a:r>
              <a:rPr lang="tr-TR" sz="1200" dirty="0" smtClean="0"/>
              <a:t>. 2008; 195(1): 54–77</a:t>
            </a:r>
          </a:p>
          <a:p>
            <a:pPr marL="0" indent="0">
              <a:buNone/>
            </a:pPr>
            <a:endParaRPr lang="tr-TR" sz="1200" dirty="0" smtClean="0">
              <a:latin typeface="Calibri" panose="020F0502020204030204" pitchFamily="34" charset="0"/>
              <a:cs typeface="Calibri" panose="020F0502020204030204" pitchFamily="34" charset="0"/>
            </a:endParaRPr>
          </a:p>
          <a:p>
            <a:endParaRPr lang="tr-TR" dirty="0"/>
          </a:p>
          <a:p>
            <a:endParaRPr lang="tr-TR" dirty="0"/>
          </a:p>
        </p:txBody>
      </p:sp>
      <p:sp>
        <p:nvSpPr>
          <p:cNvPr id="5" name="Slayt Numarası Yer Tutucusu 4"/>
          <p:cNvSpPr>
            <a:spLocks noGrp="1"/>
          </p:cNvSpPr>
          <p:nvPr>
            <p:ph type="sldNum" sz="quarter" idx="12"/>
          </p:nvPr>
        </p:nvSpPr>
        <p:spPr/>
        <p:txBody>
          <a:bodyPr/>
          <a:lstStyle/>
          <a:p>
            <a:fld id="{C30A822A-A091-432B-A56E-305D79C8F2A2}" type="slidenum">
              <a:rPr lang="tr-TR" smtClean="0"/>
              <a:t>15</a:t>
            </a:fld>
            <a:endParaRPr lang="tr-TR"/>
          </a:p>
        </p:txBody>
      </p:sp>
    </p:spTree>
    <p:extLst>
      <p:ext uri="{BB962C8B-B14F-4D97-AF65-F5344CB8AC3E}">
        <p14:creationId xmlns:p14="http://schemas.microsoft.com/office/powerpoint/2010/main" val="1307619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76177" y="501602"/>
            <a:ext cx="10577623" cy="931412"/>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sz="3200" b="1" dirty="0" err="1" smtClean="0">
                <a:solidFill>
                  <a:srgbClr val="C00000"/>
                </a:solidFill>
                <a:latin typeface="+mn-lt"/>
              </a:rPr>
              <a:t>Antipsikotiklerin</a:t>
            </a:r>
            <a:r>
              <a:rPr lang="tr-TR" sz="3200" b="1" dirty="0" smtClean="0">
                <a:solidFill>
                  <a:srgbClr val="C00000"/>
                </a:solidFill>
                <a:latin typeface="+mn-lt"/>
              </a:rPr>
              <a:t> </a:t>
            </a:r>
            <a:r>
              <a:rPr lang="tr-TR" sz="3200" b="1" dirty="0" err="1">
                <a:solidFill>
                  <a:srgbClr val="C00000"/>
                </a:solidFill>
              </a:rPr>
              <a:t>E</a:t>
            </a:r>
            <a:r>
              <a:rPr lang="tr-TR" sz="3200" b="1" dirty="0" err="1" smtClean="0">
                <a:solidFill>
                  <a:srgbClr val="C00000"/>
                </a:solidFill>
                <a:latin typeface="+mn-lt"/>
              </a:rPr>
              <a:t>kstrapiramidal</a:t>
            </a:r>
            <a:r>
              <a:rPr lang="tr-TR" sz="3200" b="1" dirty="0" smtClean="0">
                <a:solidFill>
                  <a:srgbClr val="C00000"/>
                </a:solidFill>
                <a:latin typeface="+mn-lt"/>
              </a:rPr>
              <a:t> </a:t>
            </a:r>
            <a:r>
              <a:rPr lang="tr-TR" sz="3200" b="1" dirty="0" smtClean="0">
                <a:solidFill>
                  <a:srgbClr val="C00000"/>
                </a:solidFill>
              </a:rPr>
              <a:t>Ya</a:t>
            </a:r>
            <a:r>
              <a:rPr lang="tr-TR" sz="3200" b="1" dirty="0" smtClean="0">
                <a:solidFill>
                  <a:srgbClr val="C00000"/>
                </a:solidFill>
                <a:latin typeface="+mn-lt"/>
              </a:rPr>
              <a:t>n </a:t>
            </a:r>
            <a:r>
              <a:rPr lang="tr-TR" sz="3200" b="1" dirty="0">
                <a:solidFill>
                  <a:srgbClr val="C00000"/>
                </a:solidFill>
              </a:rPr>
              <a:t>E</a:t>
            </a:r>
            <a:r>
              <a:rPr lang="tr-TR" sz="3200" b="1" dirty="0" smtClean="0">
                <a:solidFill>
                  <a:srgbClr val="C00000"/>
                </a:solidFill>
                <a:latin typeface="+mn-lt"/>
              </a:rPr>
              <a:t>tkileri </a:t>
            </a:r>
            <a:endParaRPr lang="tr-TR" sz="3200" b="1" dirty="0">
              <a:solidFill>
                <a:srgbClr val="C00000"/>
              </a:solidFill>
              <a:latin typeface="+mn-lt"/>
            </a:endParaRPr>
          </a:p>
        </p:txBody>
      </p:sp>
      <p:sp>
        <p:nvSpPr>
          <p:cNvPr id="6" name="Metin Yer Tutucusu 5"/>
          <p:cNvSpPr>
            <a:spLocks noGrp="1"/>
          </p:cNvSpPr>
          <p:nvPr>
            <p:ph type="body" idx="1"/>
          </p:nvPr>
        </p:nvSpPr>
        <p:spPr>
          <a:xfrm>
            <a:off x="1374118" y="1712793"/>
            <a:ext cx="3595734" cy="512502"/>
          </a:xfrm>
        </p:spPr>
        <p:style>
          <a:lnRef idx="1">
            <a:schemeClr val="accent4"/>
          </a:lnRef>
          <a:fillRef idx="2">
            <a:schemeClr val="accent4"/>
          </a:fillRef>
          <a:effectRef idx="1">
            <a:schemeClr val="accent4"/>
          </a:effectRef>
          <a:fontRef idx="minor">
            <a:schemeClr val="dk1"/>
          </a:fontRef>
        </p:style>
        <p:txBody>
          <a:bodyPr/>
          <a:lstStyle/>
          <a:p>
            <a:pPr algn="ctr"/>
            <a:r>
              <a:rPr lang="tr-TR" dirty="0" smtClean="0"/>
              <a:t>Belirtileri </a:t>
            </a:r>
            <a:endParaRPr lang="tr-TR" dirty="0"/>
          </a:p>
        </p:txBody>
      </p:sp>
      <p:sp>
        <p:nvSpPr>
          <p:cNvPr id="3" name="İçerik Yer Tutucusu 2"/>
          <p:cNvSpPr>
            <a:spLocks noGrp="1"/>
          </p:cNvSpPr>
          <p:nvPr>
            <p:ph sz="half" idx="2"/>
          </p:nvPr>
        </p:nvSpPr>
        <p:spPr>
          <a:xfrm>
            <a:off x="1374118" y="2583440"/>
            <a:ext cx="3562066" cy="2189755"/>
          </a:xfrm>
        </p:spPr>
        <p:style>
          <a:lnRef idx="2">
            <a:schemeClr val="accent4"/>
          </a:lnRef>
          <a:fillRef idx="1">
            <a:schemeClr val="lt1"/>
          </a:fillRef>
          <a:effectRef idx="0">
            <a:schemeClr val="accent4"/>
          </a:effectRef>
          <a:fontRef idx="minor">
            <a:schemeClr val="dk1"/>
          </a:fontRef>
        </p:style>
        <p:txBody>
          <a:bodyPr>
            <a:normAutofit/>
          </a:bodyPr>
          <a:lstStyle/>
          <a:p>
            <a:r>
              <a:rPr lang="tr-TR" sz="2400" dirty="0" err="1" smtClean="0"/>
              <a:t>Distoni</a:t>
            </a:r>
            <a:endParaRPr lang="tr-TR" sz="2400" dirty="0" smtClean="0"/>
          </a:p>
          <a:p>
            <a:r>
              <a:rPr lang="tr-TR" sz="2400" dirty="0" err="1" smtClean="0"/>
              <a:t>Akatizi</a:t>
            </a:r>
            <a:endParaRPr lang="tr-TR" sz="2400" dirty="0" smtClean="0"/>
          </a:p>
          <a:p>
            <a:r>
              <a:rPr lang="tr-TR" sz="2400" dirty="0" err="1" smtClean="0"/>
              <a:t>Parkinsonizm</a:t>
            </a:r>
            <a:endParaRPr lang="tr-TR" sz="2400" dirty="0" smtClean="0"/>
          </a:p>
          <a:p>
            <a:r>
              <a:rPr lang="tr-TR" sz="2400" dirty="0" err="1" smtClean="0"/>
              <a:t>Tardiv</a:t>
            </a:r>
            <a:r>
              <a:rPr lang="tr-TR" sz="2400" dirty="0" smtClean="0"/>
              <a:t> </a:t>
            </a:r>
            <a:r>
              <a:rPr lang="tr-TR" sz="2400" dirty="0" err="1" smtClean="0"/>
              <a:t>diskinezi</a:t>
            </a:r>
            <a:endParaRPr lang="tr-TR" sz="2400" dirty="0"/>
          </a:p>
        </p:txBody>
      </p:sp>
      <p:sp>
        <p:nvSpPr>
          <p:cNvPr id="7" name="Metin Yer Tutucusu 6"/>
          <p:cNvSpPr>
            <a:spLocks noGrp="1"/>
          </p:cNvSpPr>
          <p:nvPr>
            <p:ph type="body" sz="quarter" idx="3"/>
          </p:nvPr>
        </p:nvSpPr>
        <p:spPr>
          <a:xfrm>
            <a:off x="6824449" y="1729759"/>
            <a:ext cx="3572301" cy="518615"/>
          </a:xfrm>
        </p:spPr>
        <p:style>
          <a:lnRef idx="1">
            <a:schemeClr val="accent4"/>
          </a:lnRef>
          <a:fillRef idx="2">
            <a:schemeClr val="accent4"/>
          </a:fillRef>
          <a:effectRef idx="1">
            <a:schemeClr val="accent4"/>
          </a:effectRef>
          <a:fontRef idx="minor">
            <a:schemeClr val="dk1"/>
          </a:fontRef>
        </p:style>
        <p:txBody>
          <a:bodyPr/>
          <a:lstStyle/>
          <a:p>
            <a:pPr algn="ctr"/>
            <a:r>
              <a:rPr lang="tr-TR" dirty="0" smtClean="0"/>
              <a:t>Risk Faktörleri</a:t>
            </a:r>
            <a:endParaRPr lang="tr-TR" dirty="0"/>
          </a:p>
        </p:txBody>
      </p:sp>
      <p:sp>
        <p:nvSpPr>
          <p:cNvPr id="8" name="İçerik Yer Tutucusu 7"/>
          <p:cNvSpPr>
            <a:spLocks noGrp="1"/>
          </p:cNvSpPr>
          <p:nvPr>
            <p:ph sz="quarter" idx="4"/>
          </p:nvPr>
        </p:nvSpPr>
        <p:spPr>
          <a:xfrm>
            <a:off x="6824449" y="2583440"/>
            <a:ext cx="3599597" cy="3554531"/>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r>
              <a:rPr lang="tr-TR" sz="2400" dirty="0" smtClean="0"/>
              <a:t>Yüksek/ dozun hızla arttırılması </a:t>
            </a:r>
          </a:p>
          <a:p>
            <a:r>
              <a:rPr lang="tr-TR" sz="2400" dirty="0" smtClean="0"/>
              <a:t>Tedavinin ilk günleri</a:t>
            </a:r>
          </a:p>
          <a:p>
            <a:r>
              <a:rPr lang="tr-TR" sz="2400" dirty="0" err="1" smtClean="0"/>
              <a:t>Demans</a:t>
            </a:r>
            <a:r>
              <a:rPr lang="tr-TR" sz="2400" dirty="0" smtClean="0"/>
              <a:t> (+)</a:t>
            </a:r>
          </a:p>
          <a:p>
            <a:r>
              <a:rPr lang="tr-TR" sz="2400" dirty="0" smtClean="0"/>
              <a:t>En düşük risk </a:t>
            </a:r>
            <a:r>
              <a:rPr lang="tr-TR" sz="2400" dirty="0" err="1" smtClean="0"/>
              <a:t>ketiapinde</a:t>
            </a:r>
            <a:endParaRPr lang="tr-TR" sz="2400" dirty="0" smtClean="0"/>
          </a:p>
          <a:p>
            <a:r>
              <a:rPr lang="tr-TR" sz="2400" dirty="0" smtClean="0"/>
              <a:t>En yüksek risk 6 mg &gt; </a:t>
            </a:r>
            <a:r>
              <a:rPr lang="tr-TR" sz="2400" dirty="0" err="1" smtClean="0"/>
              <a:t>risperidon</a:t>
            </a:r>
            <a:endParaRPr lang="tr-TR" sz="2400" dirty="0" smtClean="0"/>
          </a:p>
          <a:p>
            <a:pPr marL="0" indent="0">
              <a:buNone/>
            </a:pPr>
            <a:endParaRPr lang="tr-TR" sz="1200" dirty="0" smtClean="0"/>
          </a:p>
          <a:p>
            <a:pPr marL="0" indent="0">
              <a:buNone/>
            </a:pPr>
            <a:endParaRPr lang="tr-TR" sz="1200" dirty="0"/>
          </a:p>
          <a:p>
            <a:pPr marL="0" indent="0">
              <a:buNone/>
            </a:pPr>
            <a:endParaRPr lang="tr-TR" sz="1200" dirty="0" smtClean="0"/>
          </a:p>
          <a:p>
            <a:pPr marL="0" indent="0" algn="r">
              <a:buNone/>
            </a:pPr>
            <a:r>
              <a:rPr lang="tr-TR" sz="1200" dirty="0" err="1" smtClean="0"/>
              <a:t>Miyamoto</a:t>
            </a:r>
            <a:r>
              <a:rPr lang="tr-TR" sz="1200" dirty="0" smtClean="0"/>
              <a:t> S,2005</a:t>
            </a:r>
            <a:endParaRPr lang="tr-TR" sz="1200" dirty="0"/>
          </a:p>
        </p:txBody>
      </p:sp>
      <p:sp>
        <p:nvSpPr>
          <p:cNvPr id="4" name="Slayt Numarası Yer Tutucusu 3"/>
          <p:cNvSpPr>
            <a:spLocks noGrp="1"/>
          </p:cNvSpPr>
          <p:nvPr>
            <p:ph type="sldNum" sz="quarter" idx="12"/>
          </p:nvPr>
        </p:nvSpPr>
        <p:spPr/>
        <p:txBody>
          <a:bodyPr/>
          <a:lstStyle/>
          <a:p>
            <a:fld id="{C30A822A-A091-432B-A56E-305D79C8F2A2}" type="slidenum">
              <a:rPr lang="tr-TR" smtClean="0"/>
              <a:t>16</a:t>
            </a:fld>
            <a:endParaRPr lang="tr-TR"/>
          </a:p>
        </p:txBody>
      </p:sp>
    </p:spTree>
    <p:extLst>
      <p:ext uri="{BB962C8B-B14F-4D97-AF65-F5344CB8AC3E}">
        <p14:creationId xmlns:p14="http://schemas.microsoft.com/office/powerpoint/2010/main" val="99521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bg/>
                                          </p:spTgt>
                                        </p:tgtEl>
                                        <p:attrNameLst>
                                          <p:attrName>style.visibility</p:attrName>
                                        </p:attrNameLst>
                                      </p:cBhvr>
                                      <p:to>
                                        <p:strVal val="visible"/>
                                      </p:to>
                                    </p:set>
                                    <p:anim calcmode="lin" valueType="num">
                                      <p:cBhvr additive="base">
                                        <p:cTn id="15" dur="500" fill="hold"/>
                                        <p:tgtEl>
                                          <p:spTgt spid="8">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8">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additive="base">
                                        <p:cTn id="2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 calcmode="lin" valueType="num">
                                      <p:cBhvr additive="base">
                                        <p:cTn id="2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additive="base">
                                        <p:cTn id="3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additive="base">
                                        <p:cTn id="3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 calcmode="lin" valueType="num">
                                      <p:cBhvr additive="base">
                                        <p:cTn id="39"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8"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van 10"/>
          <p:cNvSpPr>
            <a:spLocks noGrp="1"/>
          </p:cNvSpPr>
          <p:nvPr>
            <p:ph type="title"/>
          </p:nvPr>
        </p:nvSpPr>
        <p:spPr>
          <a:xfrm>
            <a:off x="701722" y="365126"/>
            <a:ext cx="10707805" cy="740344"/>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sz="3200" b="1" dirty="0" smtClean="0">
                <a:solidFill>
                  <a:srgbClr val="C00000"/>
                </a:solidFill>
                <a:latin typeface="+mn-lt"/>
              </a:rPr>
              <a:t>Nöbet Eşiği </a:t>
            </a:r>
            <a:endParaRPr lang="tr-TR" sz="3200" b="1" dirty="0">
              <a:solidFill>
                <a:srgbClr val="C00000"/>
              </a:solidFill>
              <a:latin typeface="+mn-lt"/>
            </a:endParaRPr>
          </a:p>
        </p:txBody>
      </p:sp>
      <p:sp>
        <p:nvSpPr>
          <p:cNvPr id="12" name="İçerik Yer Tutucusu 11"/>
          <p:cNvSpPr>
            <a:spLocks noGrp="1"/>
          </p:cNvSpPr>
          <p:nvPr>
            <p:ph idx="1"/>
          </p:nvPr>
        </p:nvSpPr>
        <p:spPr>
          <a:xfrm>
            <a:off x="701722" y="1402545"/>
            <a:ext cx="10707805" cy="4684356"/>
          </a:xfrm>
        </p:spPr>
        <p:style>
          <a:lnRef idx="2">
            <a:schemeClr val="accent4"/>
          </a:lnRef>
          <a:fillRef idx="1">
            <a:schemeClr val="lt1"/>
          </a:fillRef>
          <a:effectRef idx="0">
            <a:schemeClr val="accent4"/>
          </a:effectRef>
          <a:fontRef idx="minor">
            <a:schemeClr val="dk1"/>
          </a:fontRef>
        </p:style>
        <p:txBody>
          <a:bodyPr>
            <a:normAutofit lnSpcReduction="10000"/>
          </a:bodyPr>
          <a:lstStyle/>
          <a:p>
            <a:endParaRPr lang="tr-TR" sz="2400" dirty="0" smtClean="0"/>
          </a:p>
          <a:p>
            <a:r>
              <a:rPr lang="tr-TR" sz="2400" dirty="0" smtClean="0"/>
              <a:t>Nöbet eşiğini ↓</a:t>
            </a:r>
          </a:p>
          <a:p>
            <a:endParaRPr lang="tr-TR" sz="2400" dirty="0" smtClean="0"/>
          </a:p>
          <a:p>
            <a:r>
              <a:rPr lang="tr-TR" sz="2400" dirty="0" smtClean="0"/>
              <a:t>Nöbet öyküsü olanlarda dikkatle kullanılmalıdır</a:t>
            </a:r>
          </a:p>
          <a:p>
            <a:endParaRPr lang="tr-TR" sz="2400" dirty="0" smtClean="0"/>
          </a:p>
          <a:p>
            <a:r>
              <a:rPr lang="tr-TR" sz="2400" dirty="0" err="1" smtClean="0"/>
              <a:t>Haloperidolun</a:t>
            </a:r>
            <a:r>
              <a:rPr lang="tr-TR" sz="2400" dirty="0" smtClean="0"/>
              <a:t> en düşük riski vardır</a:t>
            </a:r>
          </a:p>
          <a:p>
            <a:endParaRPr lang="tr-TR" sz="2400" dirty="0"/>
          </a:p>
          <a:p>
            <a:r>
              <a:rPr lang="tr-TR" sz="2400" dirty="0" smtClean="0"/>
              <a:t>En yüksek olanlar →</a:t>
            </a:r>
            <a:r>
              <a:rPr lang="tr-TR" sz="2400" dirty="0" err="1" smtClean="0"/>
              <a:t>Levomepromazine</a:t>
            </a:r>
            <a:r>
              <a:rPr lang="tr-TR" sz="2400" dirty="0" smtClean="0"/>
              <a:t>, </a:t>
            </a:r>
            <a:r>
              <a:rPr lang="tr-TR" sz="2400" dirty="0" err="1" smtClean="0"/>
              <a:t>Klorpromazine</a:t>
            </a:r>
            <a:endParaRPr lang="tr-TR" sz="2400" dirty="0"/>
          </a:p>
          <a:p>
            <a:endParaRPr lang="tr-TR" sz="2400" dirty="0" smtClean="0"/>
          </a:p>
          <a:p>
            <a:endParaRPr lang="tr-TR" sz="2400" dirty="0" smtClean="0"/>
          </a:p>
          <a:p>
            <a:pPr marL="0" indent="0" algn="r">
              <a:buNone/>
            </a:pPr>
            <a:r>
              <a:rPr lang="tr-TR" sz="1200" dirty="0" err="1" smtClean="0"/>
              <a:t>Howard</a:t>
            </a:r>
            <a:r>
              <a:rPr lang="tr-TR" sz="1200" dirty="0" smtClean="0"/>
              <a:t> P,2011</a:t>
            </a:r>
            <a:endParaRPr lang="tr-TR" sz="1200" dirty="0"/>
          </a:p>
        </p:txBody>
      </p:sp>
      <p:sp>
        <p:nvSpPr>
          <p:cNvPr id="7" name="Slayt Numarası Yer Tutucusu 6"/>
          <p:cNvSpPr>
            <a:spLocks noGrp="1"/>
          </p:cNvSpPr>
          <p:nvPr>
            <p:ph type="sldNum" sz="quarter" idx="12"/>
          </p:nvPr>
        </p:nvSpPr>
        <p:spPr/>
        <p:txBody>
          <a:bodyPr/>
          <a:lstStyle/>
          <a:p>
            <a:fld id="{C30A822A-A091-432B-A56E-305D79C8F2A2}" type="slidenum">
              <a:rPr lang="tr-TR" smtClean="0"/>
              <a:t>17</a:t>
            </a:fld>
            <a:endParaRPr lang="tr-TR"/>
          </a:p>
        </p:txBody>
      </p:sp>
    </p:spTree>
    <p:extLst>
      <p:ext uri="{BB962C8B-B14F-4D97-AF65-F5344CB8AC3E}">
        <p14:creationId xmlns:p14="http://schemas.microsoft.com/office/powerpoint/2010/main" val="3600246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588407"/>
            <a:ext cx="10515599" cy="921415"/>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sz="3200" b="1" dirty="0" err="1" smtClean="0">
                <a:solidFill>
                  <a:srgbClr val="C00000"/>
                </a:solidFill>
                <a:latin typeface="+mn-lt"/>
              </a:rPr>
              <a:t>Nöroleptik</a:t>
            </a:r>
            <a:r>
              <a:rPr lang="tr-TR" sz="3200" b="1" dirty="0" smtClean="0">
                <a:solidFill>
                  <a:srgbClr val="C00000"/>
                </a:solidFill>
                <a:latin typeface="+mn-lt"/>
              </a:rPr>
              <a:t> </a:t>
            </a:r>
            <a:r>
              <a:rPr lang="tr-TR" sz="3200" b="1" dirty="0" err="1" smtClean="0">
                <a:solidFill>
                  <a:srgbClr val="C00000"/>
                </a:solidFill>
                <a:latin typeface="+mn-lt"/>
              </a:rPr>
              <a:t>Malign</a:t>
            </a:r>
            <a:r>
              <a:rPr lang="tr-TR" sz="3200" b="1" dirty="0" smtClean="0">
                <a:solidFill>
                  <a:srgbClr val="C00000"/>
                </a:solidFill>
                <a:latin typeface="+mn-lt"/>
              </a:rPr>
              <a:t> Sendrom </a:t>
            </a:r>
            <a:endParaRPr lang="tr-TR" sz="3200" b="1" dirty="0">
              <a:solidFill>
                <a:srgbClr val="C00000"/>
              </a:solidFill>
              <a:latin typeface="+mn-lt"/>
            </a:endParaRPr>
          </a:p>
        </p:txBody>
      </p:sp>
      <p:sp>
        <p:nvSpPr>
          <p:cNvPr id="3" name="İçerik Yer Tutucusu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pPr algn="just"/>
            <a:r>
              <a:rPr lang="tr-TR" sz="2400" dirty="0" err="1" smtClean="0"/>
              <a:t>Dopamin</a:t>
            </a:r>
            <a:r>
              <a:rPr lang="tr-TR" sz="2400" dirty="0" smtClean="0"/>
              <a:t> antagonistleri etkisiyle oluşmaktadır</a:t>
            </a:r>
          </a:p>
          <a:p>
            <a:pPr algn="just"/>
            <a:r>
              <a:rPr lang="tr-TR" sz="2400" dirty="0" err="1" smtClean="0"/>
              <a:t>Antipsikotik</a:t>
            </a:r>
            <a:r>
              <a:rPr lang="tr-TR" sz="2400" dirty="0" smtClean="0"/>
              <a:t> kullanan kişilerin % 1’inde gözlenmektedir</a:t>
            </a:r>
          </a:p>
          <a:p>
            <a:pPr algn="just"/>
            <a:r>
              <a:rPr lang="tr-TR" sz="2400" dirty="0" err="1" smtClean="0"/>
              <a:t>Mortalitesi</a:t>
            </a:r>
            <a:r>
              <a:rPr lang="tr-TR" sz="2400" dirty="0" smtClean="0"/>
              <a:t> ↑ durumdur</a:t>
            </a:r>
          </a:p>
          <a:p>
            <a:pPr algn="just">
              <a:buFont typeface="Wingdings" panose="05000000000000000000" pitchFamily="2" charset="2"/>
              <a:buChar char="ü"/>
            </a:pPr>
            <a:r>
              <a:rPr lang="tr-TR" sz="2400" dirty="0" err="1" smtClean="0"/>
              <a:t>Rijidite</a:t>
            </a:r>
            <a:endParaRPr lang="tr-TR" sz="2400" dirty="0" smtClean="0"/>
          </a:p>
          <a:p>
            <a:pPr algn="just">
              <a:buFont typeface="Wingdings" panose="05000000000000000000" pitchFamily="2" charset="2"/>
              <a:buChar char="ü"/>
            </a:pPr>
            <a:r>
              <a:rPr lang="tr-TR" sz="2400" dirty="0" err="1" smtClean="0"/>
              <a:t>Hipertermi</a:t>
            </a:r>
            <a:endParaRPr lang="tr-TR" sz="2400" dirty="0" smtClean="0"/>
          </a:p>
          <a:p>
            <a:pPr algn="just">
              <a:buFont typeface="Wingdings" panose="05000000000000000000" pitchFamily="2" charset="2"/>
              <a:buChar char="ü"/>
            </a:pPr>
            <a:r>
              <a:rPr lang="tr-TR" sz="2400" dirty="0"/>
              <a:t>Bozulmuş </a:t>
            </a:r>
            <a:r>
              <a:rPr lang="tr-TR" sz="2400" dirty="0" err="1"/>
              <a:t>mental</a:t>
            </a:r>
            <a:r>
              <a:rPr lang="tr-TR" sz="2400" dirty="0"/>
              <a:t> </a:t>
            </a:r>
            <a:r>
              <a:rPr lang="tr-TR" sz="2400" dirty="0" smtClean="0"/>
              <a:t>durum</a:t>
            </a:r>
          </a:p>
          <a:p>
            <a:pPr algn="just">
              <a:buFont typeface="Wingdings" panose="05000000000000000000" pitchFamily="2" charset="2"/>
              <a:buChar char="ü"/>
            </a:pPr>
            <a:r>
              <a:rPr lang="tr-TR" sz="2400" dirty="0" err="1"/>
              <a:t>Otonomik</a:t>
            </a:r>
            <a:r>
              <a:rPr lang="tr-TR" sz="2400" dirty="0"/>
              <a:t> </a:t>
            </a:r>
            <a:r>
              <a:rPr lang="tr-TR" sz="2400" dirty="0" err="1"/>
              <a:t>disfonksiyon</a:t>
            </a:r>
            <a:r>
              <a:rPr lang="tr-TR" sz="2400" dirty="0"/>
              <a:t> /Günler/Haftalar </a:t>
            </a:r>
            <a:r>
              <a:rPr lang="tr-TR" sz="2400" dirty="0" smtClean="0"/>
              <a:t>içerisinde</a:t>
            </a:r>
          </a:p>
          <a:p>
            <a:pPr algn="just">
              <a:buFont typeface="Wingdings" panose="05000000000000000000" pitchFamily="2" charset="2"/>
              <a:buChar char="ü"/>
            </a:pPr>
            <a:endParaRPr lang="tr-TR" sz="2400" dirty="0"/>
          </a:p>
          <a:p>
            <a:pPr marL="0" indent="0" algn="r">
              <a:buNone/>
            </a:pPr>
            <a:r>
              <a:rPr lang="tr-TR" sz="1200" dirty="0" err="1" smtClean="0"/>
              <a:t>Katus</a:t>
            </a:r>
            <a:r>
              <a:rPr lang="tr-TR" sz="1200" dirty="0" smtClean="0"/>
              <a:t> L,2016</a:t>
            </a:r>
            <a:endParaRPr lang="tr-TR" sz="1200" dirty="0"/>
          </a:p>
          <a:p>
            <a:pPr algn="just"/>
            <a:endParaRPr lang="tr-TR" sz="2400" dirty="0"/>
          </a:p>
          <a:p>
            <a:pPr algn="just"/>
            <a:endParaRPr lang="tr-TR" sz="2400" dirty="0" smtClean="0"/>
          </a:p>
          <a:p>
            <a:pPr algn="just"/>
            <a:endParaRPr lang="tr-TR" dirty="0"/>
          </a:p>
        </p:txBody>
      </p:sp>
      <p:sp>
        <p:nvSpPr>
          <p:cNvPr id="4" name="Slayt Numarası Yer Tutucusu 3"/>
          <p:cNvSpPr>
            <a:spLocks noGrp="1"/>
          </p:cNvSpPr>
          <p:nvPr>
            <p:ph type="sldNum" sz="quarter" idx="12"/>
          </p:nvPr>
        </p:nvSpPr>
        <p:spPr/>
        <p:txBody>
          <a:bodyPr/>
          <a:lstStyle/>
          <a:p>
            <a:fld id="{C30A822A-A091-432B-A56E-305D79C8F2A2}" type="slidenum">
              <a:rPr lang="tr-TR" smtClean="0"/>
              <a:t>18</a:t>
            </a:fld>
            <a:endParaRPr lang="tr-TR"/>
          </a:p>
        </p:txBody>
      </p:sp>
    </p:spTree>
    <p:extLst>
      <p:ext uri="{BB962C8B-B14F-4D97-AF65-F5344CB8AC3E}">
        <p14:creationId xmlns:p14="http://schemas.microsoft.com/office/powerpoint/2010/main" val="2077047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42508" y="684101"/>
            <a:ext cx="10515600" cy="752475"/>
          </a:xfrm>
        </p:spPr>
        <p:style>
          <a:lnRef idx="1">
            <a:schemeClr val="accent4"/>
          </a:lnRef>
          <a:fillRef idx="2">
            <a:schemeClr val="accent4"/>
          </a:fillRef>
          <a:effectRef idx="1">
            <a:schemeClr val="accent4"/>
          </a:effectRef>
          <a:fontRef idx="minor">
            <a:schemeClr val="dk1"/>
          </a:fontRef>
        </p:style>
        <p:txBody>
          <a:bodyPr/>
          <a:lstStyle/>
          <a:p>
            <a:pPr algn="ctr"/>
            <a:r>
              <a:rPr lang="tr-TR" sz="3200" b="1" dirty="0" err="1">
                <a:solidFill>
                  <a:srgbClr val="C00000"/>
                </a:solidFill>
                <a:latin typeface="Calibri" panose="020F0502020204030204"/>
                <a:ea typeface="+mn-ea"/>
                <a:cs typeface="+mn-cs"/>
              </a:rPr>
              <a:t>Nöroleptik</a:t>
            </a:r>
            <a:r>
              <a:rPr lang="tr-TR" sz="3200" b="1" dirty="0">
                <a:solidFill>
                  <a:srgbClr val="C00000"/>
                </a:solidFill>
                <a:latin typeface="Calibri" panose="020F0502020204030204"/>
                <a:ea typeface="+mn-ea"/>
                <a:cs typeface="+mn-cs"/>
              </a:rPr>
              <a:t> </a:t>
            </a:r>
            <a:r>
              <a:rPr lang="tr-TR" sz="3200" b="1" dirty="0" err="1">
                <a:solidFill>
                  <a:srgbClr val="C00000"/>
                </a:solidFill>
                <a:latin typeface="Calibri" panose="020F0502020204030204"/>
                <a:ea typeface="+mn-ea"/>
                <a:cs typeface="+mn-cs"/>
              </a:rPr>
              <a:t>Malign</a:t>
            </a:r>
            <a:r>
              <a:rPr lang="tr-TR" sz="3200" b="1" dirty="0">
                <a:solidFill>
                  <a:srgbClr val="C00000"/>
                </a:solidFill>
                <a:latin typeface="Calibri" panose="020F0502020204030204"/>
                <a:ea typeface="+mn-ea"/>
                <a:cs typeface="+mn-cs"/>
              </a:rPr>
              <a:t> Sendrom </a:t>
            </a:r>
            <a:r>
              <a:rPr lang="tr-TR" sz="3200" b="1" dirty="0" smtClean="0">
                <a:solidFill>
                  <a:srgbClr val="C00000"/>
                </a:solidFill>
                <a:latin typeface="Calibri" panose="020F0502020204030204"/>
                <a:ea typeface="+mn-ea"/>
                <a:cs typeface="+mn-cs"/>
              </a:rPr>
              <a:t>Risk Faktörleri</a:t>
            </a:r>
            <a:endParaRPr lang="tr-TR" dirty="0"/>
          </a:p>
        </p:txBody>
      </p:sp>
      <p:sp>
        <p:nvSpPr>
          <p:cNvPr id="3" name="İçerik Yer Tutucusu 2"/>
          <p:cNvSpPr>
            <a:spLocks noGrp="1"/>
          </p:cNvSpPr>
          <p:nvPr>
            <p:ph idx="1"/>
          </p:nvPr>
        </p:nvSpPr>
        <p:spPr>
          <a:xfrm>
            <a:off x="742507" y="1699528"/>
            <a:ext cx="10515600" cy="4351338"/>
          </a:xfrm>
        </p:spPr>
        <p:style>
          <a:lnRef idx="2">
            <a:schemeClr val="accent2"/>
          </a:lnRef>
          <a:fillRef idx="1">
            <a:schemeClr val="lt1"/>
          </a:fillRef>
          <a:effectRef idx="0">
            <a:schemeClr val="accent2"/>
          </a:effectRef>
          <a:fontRef idx="minor">
            <a:schemeClr val="dk1"/>
          </a:fontRef>
        </p:style>
        <p:txBody>
          <a:bodyPr>
            <a:normAutofit/>
          </a:bodyPr>
          <a:lstStyle/>
          <a:p>
            <a:pPr>
              <a:buFont typeface="Wingdings" panose="05000000000000000000" pitchFamily="2" charset="2"/>
              <a:buChar char="ü"/>
            </a:pPr>
            <a:r>
              <a:rPr lang="tr-TR" sz="2400" dirty="0" err="1" smtClean="0"/>
              <a:t>Komorbitesi</a:t>
            </a:r>
            <a:r>
              <a:rPr lang="tr-TR" sz="2400" dirty="0" smtClean="0"/>
              <a:t> yüksek</a:t>
            </a:r>
          </a:p>
          <a:p>
            <a:pPr>
              <a:buFont typeface="Wingdings" panose="05000000000000000000" pitchFamily="2" charset="2"/>
              <a:buChar char="ü"/>
            </a:pPr>
            <a:r>
              <a:rPr lang="tr-TR" sz="2400" dirty="0" err="1" smtClean="0"/>
              <a:t>Polifarmasi</a:t>
            </a:r>
            <a:endParaRPr lang="tr-TR" sz="2400" dirty="0" smtClean="0"/>
          </a:p>
          <a:p>
            <a:pPr>
              <a:buFont typeface="Wingdings" panose="05000000000000000000" pitchFamily="2" charset="2"/>
              <a:buChar char="ü"/>
            </a:pPr>
            <a:r>
              <a:rPr lang="tr-TR" sz="2400" dirty="0" err="1" smtClean="0"/>
              <a:t>Dehidratasyon</a:t>
            </a:r>
            <a:endParaRPr lang="tr-TR" sz="2400" dirty="0" smtClean="0"/>
          </a:p>
          <a:p>
            <a:pPr>
              <a:buFont typeface="Wingdings" panose="05000000000000000000" pitchFamily="2" charset="2"/>
              <a:buChar char="ü"/>
            </a:pPr>
            <a:r>
              <a:rPr lang="tr-TR" sz="2400" dirty="0" err="1" smtClean="0"/>
              <a:t>Malnutrisyon</a:t>
            </a:r>
            <a:endParaRPr lang="tr-TR" sz="2400" dirty="0" smtClean="0"/>
          </a:p>
          <a:p>
            <a:pPr>
              <a:buFont typeface="Wingdings" panose="05000000000000000000" pitchFamily="2" charset="2"/>
              <a:buChar char="ü"/>
            </a:pPr>
            <a:r>
              <a:rPr lang="tr-TR" sz="2400" dirty="0" err="1" smtClean="0"/>
              <a:t>Antipsikotiklerin</a:t>
            </a:r>
            <a:r>
              <a:rPr lang="tr-TR" sz="2400" dirty="0" smtClean="0"/>
              <a:t> </a:t>
            </a:r>
            <a:r>
              <a:rPr lang="tr-TR" sz="2400" dirty="0" err="1" smtClean="0"/>
              <a:t>parenteral</a:t>
            </a:r>
            <a:r>
              <a:rPr lang="tr-TR" sz="2400" dirty="0" smtClean="0"/>
              <a:t> verilmesi</a:t>
            </a:r>
          </a:p>
          <a:p>
            <a:pPr>
              <a:buFont typeface="Wingdings" panose="05000000000000000000" pitchFamily="2" charset="2"/>
              <a:buChar char="ü"/>
            </a:pPr>
            <a:r>
              <a:rPr lang="tr-TR" sz="2400" dirty="0" err="1" smtClean="0"/>
              <a:t>Li</a:t>
            </a:r>
            <a:r>
              <a:rPr lang="tr-TR" sz="2400" dirty="0" smtClean="0"/>
              <a:t> kullanımı</a:t>
            </a:r>
          </a:p>
          <a:p>
            <a:pPr>
              <a:buFont typeface="Wingdings" panose="05000000000000000000" pitchFamily="2" charset="2"/>
              <a:buChar char="ü"/>
            </a:pPr>
            <a:r>
              <a:rPr lang="tr-TR" sz="2400" dirty="0" smtClean="0"/>
              <a:t>E cinsiyet</a:t>
            </a:r>
          </a:p>
          <a:p>
            <a:pPr marL="0" indent="0">
              <a:buNone/>
            </a:pPr>
            <a:endParaRPr lang="tr-TR" sz="1300" dirty="0" smtClean="0"/>
          </a:p>
          <a:p>
            <a:pPr marL="0" indent="0">
              <a:buNone/>
            </a:pPr>
            <a:endParaRPr lang="tr-TR" sz="1300" dirty="0"/>
          </a:p>
          <a:p>
            <a:pPr marL="0" indent="0">
              <a:buNone/>
            </a:pPr>
            <a:r>
              <a:rPr lang="en-US" sz="1300" dirty="0" err="1" smtClean="0"/>
              <a:t>Gurrera</a:t>
            </a:r>
            <a:r>
              <a:rPr lang="en-US" sz="1300" dirty="0" smtClean="0"/>
              <a:t> </a:t>
            </a:r>
            <a:r>
              <a:rPr lang="en-US" sz="1300" dirty="0"/>
              <a:t>RJ. A systematic review of sex and age factors in neuroleptic malignant syndrome diagnosis frequency. </a:t>
            </a:r>
            <a:r>
              <a:rPr lang="en-US" sz="1300" dirty="0" err="1"/>
              <a:t>Acta</a:t>
            </a:r>
            <a:r>
              <a:rPr lang="en-US" sz="1300" dirty="0"/>
              <a:t> </a:t>
            </a:r>
            <a:r>
              <a:rPr lang="en-US" sz="1300" dirty="0" err="1"/>
              <a:t>Psychiatr</a:t>
            </a:r>
            <a:r>
              <a:rPr lang="en-US" sz="1300" dirty="0"/>
              <a:t> Scand. 2017 May;135(5):398-408. </a:t>
            </a:r>
            <a:endParaRPr lang="tr-TR" sz="1300" dirty="0"/>
          </a:p>
        </p:txBody>
      </p:sp>
      <p:sp>
        <p:nvSpPr>
          <p:cNvPr id="4" name="Slayt Numarası Yer Tutucusu 3"/>
          <p:cNvSpPr>
            <a:spLocks noGrp="1"/>
          </p:cNvSpPr>
          <p:nvPr>
            <p:ph type="sldNum" sz="quarter" idx="12"/>
          </p:nvPr>
        </p:nvSpPr>
        <p:spPr/>
        <p:txBody>
          <a:bodyPr/>
          <a:lstStyle/>
          <a:p>
            <a:fld id="{C30A822A-A091-432B-A56E-305D79C8F2A2}" type="slidenum">
              <a:rPr lang="tr-TR" smtClean="0"/>
              <a:t>19</a:t>
            </a:fld>
            <a:endParaRPr lang="tr-TR"/>
          </a:p>
        </p:txBody>
      </p:sp>
    </p:spTree>
    <p:extLst>
      <p:ext uri="{BB962C8B-B14F-4D97-AF65-F5344CB8AC3E}">
        <p14:creationId xmlns:p14="http://schemas.microsoft.com/office/powerpoint/2010/main" val="3680432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81761"/>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sz="3600" b="1" dirty="0" err="1" smtClean="0">
                <a:solidFill>
                  <a:srgbClr val="C00000"/>
                </a:solidFill>
                <a:latin typeface="+mn-lt"/>
              </a:rPr>
              <a:t>Deliryum</a:t>
            </a:r>
            <a:r>
              <a:rPr lang="tr-TR" sz="3600" b="1" dirty="0" smtClean="0">
                <a:solidFill>
                  <a:srgbClr val="C00000"/>
                </a:solidFill>
                <a:latin typeface="+mn-lt"/>
              </a:rPr>
              <a:t> </a:t>
            </a:r>
            <a:r>
              <a:rPr lang="tr-TR" sz="3600" b="1" dirty="0" err="1" smtClean="0">
                <a:solidFill>
                  <a:srgbClr val="C00000"/>
                </a:solidFill>
                <a:latin typeface="+mn-lt"/>
              </a:rPr>
              <a:t>Patogenezinde</a:t>
            </a:r>
            <a:r>
              <a:rPr lang="tr-TR" sz="3600" b="1" dirty="0" smtClean="0">
                <a:solidFill>
                  <a:srgbClr val="C00000"/>
                </a:solidFill>
                <a:latin typeface="+mn-lt"/>
              </a:rPr>
              <a:t> Önemli </a:t>
            </a:r>
            <a:r>
              <a:rPr lang="tr-TR" sz="3600" b="1" dirty="0" err="1" smtClean="0">
                <a:solidFill>
                  <a:srgbClr val="C00000"/>
                </a:solidFill>
                <a:latin typeface="+mn-lt"/>
              </a:rPr>
              <a:t>Transmitterler</a:t>
            </a:r>
            <a:endParaRPr lang="tr-TR" sz="3600" b="1" dirty="0">
              <a:solidFill>
                <a:srgbClr val="C00000"/>
              </a:solidFill>
              <a:latin typeface="+mn-lt"/>
            </a:endParaRPr>
          </a:p>
        </p:txBody>
      </p:sp>
      <p:sp>
        <p:nvSpPr>
          <p:cNvPr id="3" name="İçerik Yer Tutucusu 2"/>
          <p:cNvSpPr>
            <a:spLocks noGrp="1"/>
          </p:cNvSpPr>
          <p:nvPr>
            <p:ph idx="1"/>
          </p:nvPr>
        </p:nvSpPr>
        <p:spPr>
          <a:xfrm>
            <a:off x="838200" y="1637414"/>
            <a:ext cx="10515600" cy="4718936"/>
          </a:xfrm>
        </p:spPr>
        <p:style>
          <a:lnRef idx="2">
            <a:schemeClr val="accent2"/>
          </a:lnRef>
          <a:fillRef idx="1">
            <a:schemeClr val="lt1"/>
          </a:fillRef>
          <a:effectRef idx="0">
            <a:schemeClr val="accent2"/>
          </a:effectRef>
          <a:fontRef idx="minor">
            <a:schemeClr val="dk1"/>
          </a:fontRef>
        </p:style>
        <p:txBody>
          <a:bodyPr/>
          <a:lstStyle/>
          <a:p>
            <a:r>
              <a:rPr lang="tr-TR" sz="2400" dirty="0" smtClean="0"/>
              <a:t>Komplekstir</a:t>
            </a:r>
          </a:p>
          <a:p>
            <a:endParaRPr lang="tr-TR" sz="2400" dirty="0" smtClean="0"/>
          </a:p>
          <a:p>
            <a:r>
              <a:rPr lang="tr-TR" sz="2400" dirty="0" err="1" smtClean="0"/>
              <a:t>Kolinerjik</a:t>
            </a:r>
            <a:r>
              <a:rPr lang="tr-TR" sz="2400" dirty="0" smtClean="0"/>
              <a:t> sistemde olan </a:t>
            </a:r>
            <a:r>
              <a:rPr lang="tr-TR" sz="2400" dirty="0" err="1" smtClean="0"/>
              <a:t>değişimler</a:t>
            </a:r>
            <a:r>
              <a:rPr lang="tr-TR" sz="2400" dirty="0" err="1" smtClean="0">
                <a:latin typeface="Calibri" panose="020F0502020204030204" pitchFamily="34" charset="0"/>
                <a:cs typeface="Calibri" panose="020F0502020204030204" pitchFamily="34" charset="0"/>
              </a:rPr>
              <a:t>→antikolinerjik</a:t>
            </a:r>
            <a:r>
              <a:rPr lang="tr-TR" sz="2400" dirty="0" smtClean="0">
                <a:latin typeface="Calibri" panose="020F0502020204030204" pitchFamily="34" charset="0"/>
                <a:cs typeface="Calibri" panose="020F0502020204030204" pitchFamily="34" charset="0"/>
              </a:rPr>
              <a:t> </a:t>
            </a:r>
            <a:r>
              <a:rPr lang="tr-TR" sz="2400" dirty="0" err="1" smtClean="0">
                <a:latin typeface="Calibri" panose="020F0502020204030204" pitchFamily="34" charset="0"/>
                <a:cs typeface="Calibri" panose="020F0502020204030204" pitchFamily="34" charset="0"/>
              </a:rPr>
              <a:t>ilaçlar→deliryuma</a:t>
            </a:r>
            <a:r>
              <a:rPr lang="tr-TR" sz="2400" dirty="0" smtClean="0">
                <a:latin typeface="Calibri" panose="020F0502020204030204" pitchFamily="34" charset="0"/>
                <a:cs typeface="Calibri" panose="020F0502020204030204" pitchFamily="34" charset="0"/>
              </a:rPr>
              <a:t> yol açmakta</a:t>
            </a:r>
          </a:p>
          <a:p>
            <a:r>
              <a:rPr lang="tr-TR" sz="2400" dirty="0" smtClean="0"/>
              <a:t>Gamma-amino-</a:t>
            </a:r>
            <a:r>
              <a:rPr lang="tr-TR" sz="2400" dirty="0" err="1" smtClean="0"/>
              <a:t>bütirik</a:t>
            </a:r>
            <a:r>
              <a:rPr lang="tr-TR" sz="2400" dirty="0" smtClean="0"/>
              <a:t>  asit (</a:t>
            </a:r>
            <a:r>
              <a:rPr lang="tr-TR" sz="2400" dirty="0" smtClean="0">
                <a:latin typeface="Calibri" panose="020F0502020204030204" pitchFamily="34" charset="0"/>
                <a:cs typeface="Calibri" panose="020F0502020204030204" pitchFamily="34" charset="0"/>
              </a:rPr>
              <a:t>GABA) ↓/</a:t>
            </a:r>
            <a:r>
              <a:rPr lang="tr-TR" sz="2400" dirty="0" err="1" smtClean="0">
                <a:latin typeface="Calibri" panose="020F0502020204030204" pitchFamily="34" charset="0"/>
                <a:cs typeface="Calibri" panose="020F0502020204030204" pitchFamily="34" charset="0"/>
              </a:rPr>
              <a:t>Glutamat</a:t>
            </a:r>
            <a:r>
              <a:rPr lang="tr-TR" sz="2400" dirty="0" smtClean="0">
                <a:latin typeface="Calibri" panose="020F0502020204030204" pitchFamily="34" charset="0"/>
                <a:cs typeface="Calibri" panose="020F0502020204030204" pitchFamily="34" charset="0"/>
              </a:rPr>
              <a:t> </a:t>
            </a:r>
          </a:p>
          <a:p>
            <a:r>
              <a:rPr lang="tr-TR" sz="2400" dirty="0" err="1" smtClean="0">
                <a:latin typeface="Calibri" panose="020F0502020204030204" pitchFamily="34" charset="0"/>
                <a:cs typeface="Calibri" panose="020F0502020204030204" pitchFamily="34" charset="0"/>
              </a:rPr>
              <a:t>Dopamin</a:t>
            </a:r>
            <a:r>
              <a:rPr lang="tr-TR" sz="2400" dirty="0" smtClean="0">
                <a:latin typeface="Calibri" panose="020F0502020204030204" pitchFamily="34" charset="0"/>
                <a:cs typeface="Calibri" panose="020F0502020204030204" pitchFamily="34" charset="0"/>
              </a:rPr>
              <a:t> aktivasyonu→D</a:t>
            </a:r>
            <a:r>
              <a:rPr lang="tr-TR" sz="2400" baseline="-25000" dirty="0" smtClean="0">
                <a:latin typeface="Calibri" panose="020F0502020204030204" pitchFamily="34" charset="0"/>
                <a:cs typeface="Calibri" panose="020F0502020204030204" pitchFamily="34" charset="0"/>
              </a:rPr>
              <a:t>1</a:t>
            </a:r>
            <a:r>
              <a:rPr lang="tr-TR" sz="2400" dirty="0" smtClean="0">
                <a:latin typeface="Calibri" panose="020F0502020204030204" pitchFamily="34" charset="0"/>
                <a:cs typeface="Calibri" panose="020F0502020204030204" pitchFamily="34" charset="0"/>
              </a:rPr>
              <a:t>/D</a:t>
            </a:r>
            <a:r>
              <a:rPr lang="tr-TR" sz="2400" baseline="-25000" dirty="0" smtClean="0">
                <a:latin typeface="Calibri" panose="020F0502020204030204" pitchFamily="34" charset="0"/>
                <a:cs typeface="Calibri" panose="020F0502020204030204" pitchFamily="34" charset="0"/>
              </a:rPr>
              <a:t>2</a:t>
            </a:r>
            <a:r>
              <a:rPr lang="tr-TR" sz="2400" dirty="0" smtClean="0">
                <a:latin typeface="Calibri" panose="020F0502020204030204" pitchFamily="34" charset="0"/>
                <a:cs typeface="Calibri" panose="020F0502020204030204" pitchFamily="34" charset="0"/>
              </a:rPr>
              <a:t> aktivasyonu </a:t>
            </a:r>
          </a:p>
          <a:p>
            <a:r>
              <a:rPr lang="tr-TR" sz="2400" dirty="0" err="1">
                <a:latin typeface="Calibri" panose="020F0502020204030204" pitchFamily="34" charset="0"/>
                <a:cs typeface="Calibri" panose="020F0502020204030204" pitchFamily="34" charset="0"/>
              </a:rPr>
              <a:t>Serotonin</a:t>
            </a:r>
            <a:r>
              <a:rPr lang="tr-TR" sz="2400" dirty="0">
                <a:latin typeface="Calibri" panose="020F0502020204030204" pitchFamily="34" charset="0"/>
                <a:cs typeface="Calibri" panose="020F0502020204030204" pitchFamily="34" charset="0"/>
              </a:rPr>
              <a:t> ↑</a:t>
            </a:r>
            <a:r>
              <a:rPr lang="tr-TR" sz="2400" dirty="0" smtClean="0">
                <a:latin typeface="Calibri" panose="020F0502020204030204" pitchFamily="34" charset="0"/>
                <a:cs typeface="Calibri" panose="020F0502020204030204" pitchFamily="34" charset="0"/>
              </a:rPr>
              <a:t>/ </a:t>
            </a:r>
            <a:r>
              <a:rPr lang="tr-TR" sz="2400" dirty="0" err="1" smtClean="0">
                <a:latin typeface="Calibri" panose="020F0502020204030204" pitchFamily="34" charset="0"/>
                <a:cs typeface="Calibri" panose="020F0502020204030204" pitchFamily="34" charset="0"/>
              </a:rPr>
              <a:t>Dopaminerjik</a:t>
            </a:r>
            <a:r>
              <a:rPr lang="tr-TR" sz="2400" dirty="0" smtClean="0">
                <a:latin typeface="Calibri" panose="020F0502020204030204" pitchFamily="34" charset="0"/>
                <a:cs typeface="Calibri" panose="020F0502020204030204" pitchFamily="34" charset="0"/>
              </a:rPr>
              <a:t> aktivasyonu ↑</a:t>
            </a:r>
            <a:r>
              <a:rPr lang="tr-TR" sz="2400" dirty="0" err="1" smtClean="0">
                <a:latin typeface="Calibri" panose="020F0502020204030204" pitchFamily="34" charset="0"/>
                <a:cs typeface="Calibri" panose="020F0502020204030204" pitchFamily="34" charset="0"/>
              </a:rPr>
              <a:t>kolinerjik</a:t>
            </a:r>
            <a:r>
              <a:rPr lang="tr-TR" sz="2400" dirty="0" smtClean="0">
                <a:latin typeface="Calibri" panose="020F0502020204030204" pitchFamily="34" charset="0"/>
                <a:cs typeface="Calibri" panose="020F0502020204030204" pitchFamily="34" charset="0"/>
              </a:rPr>
              <a:t> sistemi ↓</a:t>
            </a:r>
          </a:p>
          <a:p>
            <a:r>
              <a:rPr lang="tr-TR" sz="2400" dirty="0" err="1" smtClean="0">
                <a:latin typeface="Calibri" panose="020F0502020204030204" pitchFamily="34" charset="0"/>
                <a:cs typeface="Calibri" panose="020F0502020204030204" pitchFamily="34" charset="0"/>
              </a:rPr>
              <a:t>Nörotransmitterlerde</a:t>
            </a:r>
            <a:r>
              <a:rPr lang="tr-TR" sz="2400" dirty="0" smtClean="0">
                <a:latin typeface="Calibri" panose="020F0502020204030204" pitchFamily="34" charset="0"/>
                <a:cs typeface="Calibri" panose="020F0502020204030204" pitchFamily="34" charset="0"/>
              </a:rPr>
              <a:t> olan </a:t>
            </a:r>
            <a:r>
              <a:rPr lang="tr-TR" sz="2400" dirty="0" err="1" smtClean="0">
                <a:latin typeface="Calibri" panose="020F0502020204030204" pitchFamily="34" charset="0"/>
                <a:cs typeface="Calibri" panose="020F0502020204030204" pitchFamily="34" charset="0"/>
              </a:rPr>
              <a:t>değişim→serotonin</a:t>
            </a:r>
            <a:r>
              <a:rPr lang="tr-TR" sz="2400" dirty="0" smtClean="0">
                <a:latin typeface="Calibri" panose="020F0502020204030204" pitchFamily="34" charset="0"/>
                <a:cs typeface="Calibri" panose="020F0502020204030204" pitchFamily="34" charset="0"/>
              </a:rPr>
              <a:t>/</a:t>
            </a:r>
            <a:r>
              <a:rPr lang="tr-TR" sz="2400" dirty="0" err="1" smtClean="0">
                <a:latin typeface="Calibri" panose="020F0502020204030204" pitchFamily="34" charset="0"/>
                <a:cs typeface="Calibri" panose="020F0502020204030204" pitchFamily="34" charset="0"/>
              </a:rPr>
              <a:t>histamin</a:t>
            </a:r>
            <a:r>
              <a:rPr lang="tr-TR" sz="2400" dirty="0" smtClean="0">
                <a:latin typeface="Calibri" panose="020F0502020204030204" pitchFamily="34" charset="0"/>
                <a:cs typeface="Calibri" panose="020F0502020204030204" pitchFamily="34" charset="0"/>
              </a:rPr>
              <a:t>/GABA sistemleri üzerini de etkilemektedir</a:t>
            </a:r>
          </a:p>
          <a:p>
            <a:pPr marL="0" indent="0">
              <a:buNone/>
            </a:pPr>
            <a:endParaRPr lang="tr-TR" sz="1200" dirty="0" smtClean="0">
              <a:latin typeface="Calibri" panose="020F0502020204030204" pitchFamily="34" charset="0"/>
              <a:cs typeface="Calibri" panose="020F0502020204030204" pitchFamily="34" charset="0"/>
            </a:endParaRPr>
          </a:p>
          <a:p>
            <a:pPr marL="0" indent="0">
              <a:buNone/>
            </a:pPr>
            <a:endParaRPr lang="tr-TR" sz="1200" dirty="0">
              <a:latin typeface="Calibri" panose="020F0502020204030204" pitchFamily="34" charset="0"/>
              <a:cs typeface="Calibri" panose="020F0502020204030204" pitchFamily="34" charset="0"/>
            </a:endParaRPr>
          </a:p>
          <a:p>
            <a:pPr marL="0" indent="0">
              <a:buNone/>
            </a:pPr>
            <a:endParaRPr lang="tr-TR" sz="1200" dirty="0" smtClean="0">
              <a:latin typeface="Calibri" panose="020F0502020204030204" pitchFamily="34" charset="0"/>
              <a:cs typeface="Calibri" panose="020F0502020204030204" pitchFamily="34" charset="0"/>
            </a:endParaRPr>
          </a:p>
          <a:p>
            <a:pPr marL="0" indent="0">
              <a:buNone/>
            </a:pPr>
            <a:r>
              <a:rPr lang="en-US" sz="1200" dirty="0" smtClean="0">
                <a:latin typeface="Calibri" panose="020F0502020204030204" pitchFamily="34" charset="0"/>
                <a:cs typeface="Calibri" panose="020F0502020204030204" pitchFamily="34" charset="0"/>
              </a:rPr>
              <a:t>Maldonado </a:t>
            </a:r>
            <a:r>
              <a:rPr lang="en-US" sz="1200" dirty="0">
                <a:latin typeface="Calibri" panose="020F0502020204030204" pitchFamily="34" charset="0"/>
                <a:cs typeface="Calibri" panose="020F0502020204030204" pitchFamily="34" charset="0"/>
              </a:rPr>
              <a:t>J. Delirium pathophysiology: An updated hypothesis of the etiology of acute </a:t>
            </a:r>
            <a:r>
              <a:rPr lang="en-US" sz="1200" dirty="0" smtClean="0">
                <a:latin typeface="Calibri" panose="020F0502020204030204" pitchFamily="34" charset="0"/>
                <a:cs typeface="Calibri" panose="020F0502020204030204" pitchFamily="34" charset="0"/>
              </a:rPr>
              <a:t>brain</a:t>
            </a:r>
            <a:r>
              <a:rPr lang="tr-TR" sz="1200" dirty="0" smtClean="0">
                <a:latin typeface="Calibri" panose="020F0502020204030204" pitchFamily="34" charset="0"/>
                <a:cs typeface="Calibri" panose="020F0502020204030204" pitchFamily="34" charset="0"/>
              </a:rPr>
              <a:t> </a:t>
            </a:r>
            <a:r>
              <a:rPr lang="en-US" sz="1200" dirty="0" smtClean="0">
                <a:latin typeface="Calibri" panose="020F0502020204030204" pitchFamily="34" charset="0"/>
                <a:cs typeface="Calibri" panose="020F0502020204030204" pitchFamily="34" charset="0"/>
              </a:rPr>
              <a:t>failure</a:t>
            </a:r>
            <a:r>
              <a:rPr lang="en-US" sz="1200" dirty="0">
                <a:latin typeface="Calibri" panose="020F0502020204030204" pitchFamily="34" charset="0"/>
                <a:cs typeface="Calibri" panose="020F0502020204030204" pitchFamily="34" charset="0"/>
              </a:rPr>
              <a:t>. Int. J. </a:t>
            </a:r>
            <a:r>
              <a:rPr lang="en-US" sz="1200" dirty="0" err="1">
                <a:latin typeface="Calibri" panose="020F0502020204030204" pitchFamily="34" charset="0"/>
                <a:cs typeface="Calibri" panose="020F0502020204030204" pitchFamily="34" charset="0"/>
              </a:rPr>
              <a:t>Geriatr</a:t>
            </a:r>
            <a:r>
              <a:rPr lang="en-US" sz="1200" dirty="0">
                <a:latin typeface="Calibri" panose="020F0502020204030204" pitchFamily="34" charset="0"/>
                <a:cs typeface="Calibri" panose="020F0502020204030204" pitchFamily="34" charset="0"/>
              </a:rPr>
              <a:t>. Psychiatry 2017; 33(11): 1428–1457.</a:t>
            </a:r>
            <a:endParaRPr lang="tr-TR" sz="1200" dirty="0" smtClean="0">
              <a:latin typeface="Calibri" panose="020F0502020204030204" pitchFamily="34" charset="0"/>
              <a:cs typeface="Calibri" panose="020F0502020204030204" pitchFamily="34" charset="0"/>
            </a:endParaRPr>
          </a:p>
          <a:p>
            <a:pPr marL="0" indent="0">
              <a:buNone/>
            </a:pPr>
            <a:endParaRPr lang="tr-TR" sz="1200" dirty="0" smtClean="0"/>
          </a:p>
          <a:p>
            <a:endParaRPr lang="tr-TR" dirty="0"/>
          </a:p>
        </p:txBody>
      </p:sp>
      <p:sp>
        <p:nvSpPr>
          <p:cNvPr id="4" name="Slayt Numarası Yer Tutucusu 3"/>
          <p:cNvSpPr>
            <a:spLocks noGrp="1"/>
          </p:cNvSpPr>
          <p:nvPr>
            <p:ph type="sldNum" sz="quarter" idx="12"/>
          </p:nvPr>
        </p:nvSpPr>
        <p:spPr/>
        <p:txBody>
          <a:bodyPr/>
          <a:lstStyle/>
          <a:p>
            <a:fld id="{C30A822A-A091-432B-A56E-305D79C8F2A2}" type="slidenum">
              <a:rPr lang="tr-TR" smtClean="0"/>
              <a:t>2</a:t>
            </a:fld>
            <a:endParaRPr lang="tr-TR"/>
          </a:p>
        </p:txBody>
      </p:sp>
    </p:spTree>
    <p:extLst>
      <p:ext uri="{BB962C8B-B14F-4D97-AF65-F5344CB8AC3E}">
        <p14:creationId xmlns:p14="http://schemas.microsoft.com/office/powerpoint/2010/main" val="1777356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838200" y="418288"/>
            <a:ext cx="10515600" cy="946439"/>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sz="3600" b="1" dirty="0" err="1">
                <a:solidFill>
                  <a:srgbClr val="C00000"/>
                </a:solidFill>
                <a:latin typeface="+mn-lt"/>
              </a:rPr>
              <a:t>Nöroleptik</a:t>
            </a:r>
            <a:r>
              <a:rPr lang="tr-TR" sz="3600" b="1" dirty="0">
                <a:solidFill>
                  <a:srgbClr val="C00000"/>
                </a:solidFill>
                <a:latin typeface="+mn-lt"/>
              </a:rPr>
              <a:t> </a:t>
            </a:r>
            <a:r>
              <a:rPr lang="tr-TR" sz="3600" b="1" dirty="0" err="1">
                <a:solidFill>
                  <a:srgbClr val="C00000"/>
                </a:solidFill>
                <a:latin typeface="+mn-lt"/>
              </a:rPr>
              <a:t>Malign</a:t>
            </a:r>
            <a:r>
              <a:rPr lang="tr-TR" sz="3600" b="1" dirty="0">
                <a:solidFill>
                  <a:srgbClr val="C00000"/>
                </a:solidFill>
                <a:latin typeface="+mn-lt"/>
              </a:rPr>
              <a:t> </a:t>
            </a:r>
            <a:r>
              <a:rPr lang="tr-TR" sz="3600" b="1" dirty="0" err="1" smtClean="0">
                <a:solidFill>
                  <a:srgbClr val="C00000"/>
                </a:solidFill>
                <a:latin typeface="+mn-lt"/>
              </a:rPr>
              <a:t>SendromTedavisi</a:t>
            </a:r>
            <a:r>
              <a:rPr lang="tr-TR" sz="3600" b="1" dirty="0" smtClean="0">
                <a:solidFill>
                  <a:srgbClr val="C00000"/>
                </a:solidFill>
                <a:latin typeface="+mn-lt"/>
              </a:rPr>
              <a:t> </a:t>
            </a:r>
            <a:endParaRPr lang="tr-TR" sz="3600" b="1" dirty="0">
              <a:solidFill>
                <a:srgbClr val="C00000"/>
              </a:solidFill>
              <a:latin typeface="+mn-lt"/>
            </a:endParaRPr>
          </a:p>
        </p:txBody>
      </p:sp>
      <p:sp>
        <p:nvSpPr>
          <p:cNvPr id="7" name="İçerik Yer Tutucusu 6"/>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just"/>
            <a:endParaRPr lang="tr-TR" sz="2400" dirty="0" smtClean="0"/>
          </a:p>
          <a:p>
            <a:pPr algn="just"/>
            <a:r>
              <a:rPr lang="tr-TR" sz="2400" dirty="0" err="1" smtClean="0"/>
              <a:t>Antipsikotik</a:t>
            </a:r>
            <a:r>
              <a:rPr lang="tr-TR" sz="2400" dirty="0" smtClean="0"/>
              <a:t> </a:t>
            </a:r>
            <a:r>
              <a:rPr lang="tr-TR" sz="2400" dirty="0"/>
              <a:t>tedavinin kesilmesi</a:t>
            </a:r>
          </a:p>
          <a:p>
            <a:pPr algn="just"/>
            <a:r>
              <a:rPr lang="tr-TR" sz="2400" dirty="0"/>
              <a:t>Genel destek tedavisi</a:t>
            </a:r>
          </a:p>
          <a:p>
            <a:pPr algn="just"/>
            <a:r>
              <a:rPr lang="tr-TR" sz="2400" dirty="0"/>
              <a:t>Kas </a:t>
            </a:r>
            <a:r>
              <a:rPr lang="tr-TR" sz="2400" dirty="0" err="1"/>
              <a:t>rijiditesinin</a:t>
            </a:r>
            <a:r>
              <a:rPr lang="tr-TR" sz="2400" dirty="0"/>
              <a:t> ↓→</a:t>
            </a:r>
            <a:r>
              <a:rPr lang="tr-TR" sz="2400" dirty="0" err="1"/>
              <a:t>benzodiazepin</a:t>
            </a:r>
            <a:endParaRPr lang="tr-TR" sz="2400" dirty="0"/>
          </a:p>
          <a:p>
            <a:pPr algn="just"/>
            <a:r>
              <a:rPr lang="tr-TR" sz="2400" dirty="0"/>
              <a:t>Ciddi vakalarda</a:t>
            </a:r>
            <a:r>
              <a:rPr lang="tr-TR" sz="2400" dirty="0" smtClean="0"/>
              <a:t>: </a:t>
            </a:r>
            <a:r>
              <a:rPr lang="tr-TR" sz="2400" dirty="0" err="1" smtClean="0"/>
              <a:t>Bromokriptin</a:t>
            </a:r>
            <a:endParaRPr lang="tr-TR" sz="2400" dirty="0"/>
          </a:p>
          <a:p>
            <a:pPr algn="just"/>
            <a:r>
              <a:rPr lang="tr-TR" sz="2400" dirty="0"/>
              <a:t>Akut medikal durumlarda: IV </a:t>
            </a:r>
            <a:r>
              <a:rPr lang="tr-TR" sz="2400" dirty="0" err="1"/>
              <a:t>dantrolene</a:t>
            </a:r>
            <a:endParaRPr lang="tr-TR" sz="2400" dirty="0"/>
          </a:p>
          <a:p>
            <a:pPr algn="just"/>
            <a:r>
              <a:rPr lang="tr-TR" sz="2400" dirty="0" err="1"/>
              <a:t>NMS→Anti-psikotikler</a:t>
            </a:r>
            <a:r>
              <a:rPr lang="tr-TR" sz="2400" dirty="0"/>
              <a:t> bir daha kullanılmamalıdır</a:t>
            </a:r>
          </a:p>
          <a:p>
            <a:pPr algn="just"/>
            <a:r>
              <a:rPr lang="tr-TR" sz="2400" dirty="0"/>
              <a:t>%30-50 </a:t>
            </a:r>
            <a:r>
              <a:rPr lang="tr-TR" sz="2400" dirty="0" err="1"/>
              <a:t>nüks</a:t>
            </a:r>
            <a:r>
              <a:rPr lang="tr-TR" sz="2400" dirty="0"/>
              <a:t> (+)</a:t>
            </a:r>
          </a:p>
          <a:p>
            <a:endParaRPr lang="tr-TR" dirty="0"/>
          </a:p>
        </p:txBody>
      </p:sp>
      <p:sp>
        <p:nvSpPr>
          <p:cNvPr id="5" name="Slayt Numarası Yer Tutucusu 4"/>
          <p:cNvSpPr>
            <a:spLocks noGrp="1"/>
          </p:cNvSpPr>
          <p:nvPr>
            <p:ph type="sldNum" sz="quarter" idx="12"/>
          </p:nvPr>
        </p:nvSpPr>
        <p:spPr/>
        <p:txBody>
          <a:bodyPr/>
          <a:lstStyle/>
          <a:p>
            <a:fld id="{C30A822A-A091-432B-A56E-305D79C8F2A2}" type="slidenum">
              <a:rPr lang="tr-TR" smtClean="0"/>
              <a:t>20</a:t>
            </a:fld>
            <a:endParaRPr lang="tr-TR"/>
          </a:p>
        </p:txBody>
      </p:sp>
    </p:spTree>
    <p:extLst>
      <p:ext uri="{BB962C8B-B14F-4D97-AF65-F5344CB8AC3E}">
        <p14:creationId xmlns:p14="http://schemas.microsoft.com/office/powerpoint/2010/main" val="3668197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537950" y="310534"/>
            <a:ext cx="10815850" cy="849526"/>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sz="3200" b="1" dirty="0" smtClean="0">
                <a:solidFill>
                  <a:srgbClr val="C00000"/>
                </a:solidFill>
                <a:latin typeface="+mn-lt"/>
              </a:rPr>
              <a:t>QT Aralığında Uzama </a:t>
            </a:r>
            <a:endParaRPr lang="tr-TR" sz="3200" b="1" dirty="0">
              <a:solidFill>
                <a:srgbClr val="C00000"/>
              </a:solidFill>
              <a:latin typeface="+mn-lt"/>
            </a:endParaRPr>
          </a:p>
        </p:txBody>
      </p:sp>
      <p:sp>
        <p:nvSpPr>
          <p:cNvPr id="7" name="İçerik Yer Tutucusu 6"/>
          <p:cNvSpPr>
            <a:spLocks noGrp="1"/>
          </p:cNvSpPr>
          <p:nvPr>
            <p:ph sz="half" idx="1"/>
          </p:nvPr>
        </p:nvSpPr>
        <p:spPr>
          <a:xfrm>
            <a:off x="537949" y="1336421"/>
            <a:ext cx="5181600" cy="5023436"/>
          </a:xfrm>
        </p:spPr>
        <p:style>
          <a:lnRef idx="2">
            <a:schemeClr val="accent4"/>
          </a:lnRef>
          <a:fillRef idx="1">
            <a:schemeClr val="lt1"/>
          </a:fillRef>
          <a:effectRef idx="0">
            <a:schemeClr val="accent4"/>
          </a:effectRef>
          <a:fontRef idx="minor">
            <a:schemeClr val="dk1"/>
          </a:fontRef>
        </p:style>
        <p:txBody>
          <a:bodyPr>
            <a:normAutofit lnSpcReduction="10000"/>
          </a:bodyPr>
          <a:lstStyle/>
          <a:p>
            <a:pPr algn="just"/>
            <a:r>
              <a:rPr lang="tr-TR" sz="2400" dirty="0" smtClean="0"/>
              <a:t>Ani kardiyak ölüm 1./2.jenerasyon kullananlarda yüksektir</a:t>
            </a:r>
          </a:p>
          <a:p>
            <a:pPr algn="just"/>
            <a:r>
              <a:rPr lang="tr-TR" sz="2400" dirty="0" smtClean="0"/>
              <a:t>QT &gt; 500 </a:t>
            </a:r>
            <a:r>
              <a:rPr lang="tr-TR" sz="2400" dirty="0" err="1" smtClean="0"/>
              <a:t>ms</a:t>
            </a:r>
            <a:r>
              <a:rPr lang="tr-TR" sz="2400" dirty="0" smtClean="0"/>
              <a:t> </a:t>
            </a:r>
            <a:r>
              <a:rPr lang="tr-TR" sz="2400" dirty="0" err="1" smtClean="0"/>
              <a:t>torsades</a:t>
            </a:r>
            <a:r>
              <a:rPr lang="tr-TR" sz="2400" dirty="0" smtClean="0"/>
              <a:t> de </a:t>
            </a:r>
            <a:r>
              <a:rPr lang="tr-TR" sz="2400" dirty="0" err="1" smtClean="0"/>
              <a:t>pointes</a:t>
            </a:r>
            <a:r>
              <a:rPr lang="tr-TR" sz="2400" dirty="0" smtClean="0"/>
              <a:t> gelişme olasılığı ↑</a:t>
            </a:r>
          </a:p>
          <a:p>
            <a:pPr algn="just"/>
            <a:r>
              <a:rPr lang="tr-TR" sz="2400" dirty="0" err="1" smtClean="0"/>
              <a:t>Antipsikotik</a:t>
            </a:r>
            <a:r>
              <a:rPr lang="tr-TR" sz="2400" dirty="0" smtClean="0"/>
              <a:t> kullanımı yanı sıra</a:t>
            </a:r>
          </a:p>
          <a:p>
            <a:pPr algn="just">
              <a:buFont typeface="Wingdings" panose="05000000000000000000" pitchFamily="2" charset="2"/>
              <a:buChar char="ü"/>
            </a:pPr>
            <a:r>
              <a:rPr lang="tr-TR" sz="2400" dirty="0" err="1" smtClean="0"/>
              <a:t>Hipokalemi</a:t>
            </a:r>
            <a:r>
              <a:rPr lang="tr-TR" sz="2400" dirty="0" smtClean="0"/>
              <a:t>/</a:t>
            </a:r>
            <a:r>
              <a:rPr lang="tr-TR" sz="2400" dirty="0" err="1" smtClean="0"/>
              <a:t>hipomagnezemi</a:t>
            </a:r>
            <a:r>
              <a:rPr lang="tr-TR" sz="2400" dirty="0" smtClean="0"/>
              <a:t>/</a:t>
            </a:r>
            <a:r>
              <a:rPr lang="tr-TR" sz="2400" dirty="0" err="1" smtClean="0"/>
              <a:t>hipokalsemi</a:t>
            </a:r>
            <a:endParaRPr lang="tr-TR" sz="2400" dirty="0" smtClean="0"/>
          </a:p>
          <a:p>
            <a:pPr algn="just">
              <a:buFont typeface="Wingdings" panose="05000000000000000000" pitchFamily="2" charset="2"/>
              <a:buChar char="ü"/>
            </a:pPr>
            <a:r>
              <a:rPr lang="tr-TR" sz="2400" dirty="0" smtClean="0"/>
              <a:t>Diğer QT aralığını uzatacak ilaçların birlikte kullanılması</a:t>
            </a:r>
          </a:p>
          <a:p>
            <a:pPr algn="just">
              <a:buFont typeface="Wingdings" panose="05000000000000000000" pitchFamily="2" charset="2"/>
              <a:buChar char="ü"/>
            </a:pPr>
            <a:r>
              <a:rPr lang="tr-TR" sz="2400" dirty="0" err="1" smtClean="0"/>
              <a:t>Konjenital</a:t>
            </a:r>
            <a:r>
              <a:rPr lang="tr-TR" sz="2400" dirty="0" smtClean="0"/>
              <a:t> QT sendromu</a:t>
            </a:r>
          </a:p>
          <a:p>
            <a:pPr algn="just">
              <a:buFont typeface="Wingdings" panose="05000000000000000000" pitchFamily="2" charset="2"/>
              <a:buChar char="ü"/>
            </a:pPr>
            <a:r>
              <a:rPr lang="tr-TR" sz="2400" dirty="0" err="1" smtClean="0"/>
              <a:t>Bradikardi</a:t>
            </a:r>
            <a:endParaRPr lang="tr-TR" sz="2400" dirty="0" smtClean="0"/>
          </a:p>
          <a:p>
            <a:pPr algn="just">
              <a:buFont typeface="Wingdings" panose="05000000000000000000" pitchFamily="2" charset="2"/>
              <a:buChar char="ü"/>
            </a:pPr>
            <a:r>
              <a:rPr lang="tr-TR" sz="2400" dirty="0" smtClean="0"/>
              <a:t>K</a:t>
            </a:r>
          </a:p>
          <a:p>
            <a:pPr algn="just">
              <a:buFont typeface="Wingdings" panose="05000000000000000000" pitchFamily="2" charset="2"/>
              <a:buChar char="ü"/>
            </a:pPr>
            <a:r>
              <a:rPr lang="tr-TR" sz="2400" dirty="0" smtClean="0"/>
              <a:t>&gt;65 yaş </a:t>
            </a:r>
          </a:p>
        </p:txBody>
      </p:sp>
      <p:sp>
        <p:nvSpPr>
          <p:cNvPr id="8" name="İçerik Yer Tutucusu 7"/>
          <p:cNvSpPr>
            <a:spLocks noGrp="1"/>
          </p:cNvSpPr>
          <p:nvPr>
            <p:ph sz="half" idx="2"/>
          </p:nvPr>
        </p:nvSpPr>
        <p:spPr>
          <a:xfrm>
            <a:off x="6172200" y="1337480"/>
            <a:ext cx="5181600" cy="5008729"/>
          </a:xfrm>
        </p:spPr>
        <p:style>
          <a:lnRef idx="2">
            <a:schemeClr val="accent4"/>
          </a:lnRef>
          <a:fillRef idx="1">
            <a:schemeClr val="lt1"/>
          </a:fillRef>
          <a:effectRef idx="0">
            <a:schemeClr val="accent4"/>
          </a:effectRef>
          <a:fontRef idx="minor">
            <a:schemeClr val="dk1"/>
          </a:fontRef>
        </p:style>
        <p:txBody>
          <a:bodyPr>
            <a:normAutofit lnSpcReduction="10000"/>
          </a:bodyPr>
          <a:lstStyle/>
          <a:p>
            <a:r>
              <a:rPr lang="tr-TR" sz="2400" dirty="0" smtClean="0"/>
              <a:t>Öyküsünde kardiyak hastalık olanlarda</a:t>
            </a:r>
          </a:p>
          <a:p>
            <a:r>
              <a:rPr lang="tr-TR" sz="2400" dirty="0" smtClean="0"/>
              <a:t>Uzun süreli </a:t>
            </a:r>
            <a:r>
              <a:rPr lang="tr-TR" sz="2400" dirty="0" err="1" smtClean="0"/>
              <a:t>antipsikotik</a:t>
            </a:r>
            <a:r>
              <a:rPr lang="tr-TR" sz="2400" dirty="0" smtClean="0"/>
              <a:t> kullanımı olanlarda</a:t>
            </a:r>
          </a:p>
          <a:p>
            <a:endParaRPr lang="tr-TR" sz="2400" dirty="0"/>
          </a:p>
          <a:p>
            <a:endParaRPr lang="tr-TR" sz="2400" dirty="0" smtClean="0"/>
          </a:p>
          <a:p>
            <a:pPr marL="0" indent="0" algn="ctr">
              <a:buNone/>
            </a:pPr>
            <a:endParaRPr lang="tr-TR" sz="2400" dirty="0" smtClean="0"/>
          </a:p>
          <a:p>
            <a:pPr marL="0" indent="0" algn="ctr">
              <a:buNone/>
            </a:pPr>
            <a:r>
              <a:rPr lang="tr-TR" sz="2400" dirty="0" smtClean="0"/>
              <a:t>EKG çekilmelidir </a:t>
            </a:r>
          </a:p>
          <a:p>
            <a:pPr marL="0" indent="0" algn="ctr">
              <a:buNone/>
            </a:pPr>
            <a:endParaRPr lang="tr-TR" sz="1300" dirty="0" smtClean="0"/>
          </a:p>
          <a:p>
            <a:pPr marL="0" indent="0" algn="ctr">
              <a:buNone/>
            </a:pPr>
            <a:endParaRPr lang="tr-TR" sz="1300" dirty="0"/>
          </a:p>
          <a:p>
            <a:pPr marL="0" indent="0" algn="ctr">
              <a:buNone/>
            </a:pPr>
            <a:endParaRPr lang="tr-TR" sz="1300" dirty="0" smtClean="0"/>
          </a:p>
          <a:p>
            <a:pPr marL="0" indent="0" algn="ctr">
              <a:buNone/>
            </a:pPr>
            <a:endParaRPr lang="tr-TR" sz="1300" dirty="0"/>
          </a:p>
          <a:p>
            <a:pPr marL="0" indent="0" algn="r">
              <a:buNone/>
            </a:pPr>
            <a:endParaRPr lang="tr-TR" sz="1300" dirty="0" smtClean="0"/>
          </a:p>
          <a:p>
            <a:pPr marL="0" indent="0" algn="r">
              <a:buNone/>
            </a:pPr>
            <a:r>
              <a:rPr lang="tr-TR" sz="1300" dirty="0" err="1" smtClean="0"/>
              <a:t>Ferraz</a:t>
            </a:r>
            <a:r>
              <a:rPr lang="tr-TR" sz="1300" dirty="0" smtClean="0"/>
              <a:t> </a:t>
            </a:r>
            <a:r>
              <a:rPr lang="tr-TR" sz="1300" dirty="0" err="1" smtClean="0"/>
              <a:t>Gonçalves</a:t>
            </a:r>
            <a:r>
              <a:rPr lang="tr-TR" sz="1300" dirty="0" smtClean="0"/>
              <a:t> J,2016 </a:t>
            </a:r>
          </a:p>
          <a:p>
            <a:pPr marL="0" indent="0" algn="ctr">
              <a:buNone/>
            </a:pPr>
            <a:endParaRPr lang="tr-TR" sz="2400" dirty="0"/>
          </a:p>
        </p:txBody>
      </p:sp>
      <p:sp>
        <p:nvSpPr>
          <p:cNvPr id="5" name="Slayt Numarası Yer Tutucusu 4"/>
          <p:cNvSpPr>
            <a:spLocks noGrp="1"/>
          </p:cNvSpPr>
          <p:nvPr>
            <p:ph type="sldNum" sz="quarter" idx="12"/>
          </p:nvPr>
        </p:nvSpPr>
        <p:spPr/>
        <p:txBody>
          <a:bodyPr/>
          <a:lstStyle/>
          <a:p>
            <a:fld id="{C30A822A-A091-432B-A56E-305D79C8F2A2}" type="slidenum">
              <a:rPr lang="tr-TR" smtClean="0"/>
              <a:t>21</a:t>
            </a:fld>
            <a:endParaRPr lang="tr-TR"/>
          </a:p>
        </p:txBody>
      </p:sp>
      <p:sp>
        <p:nvSpPr>
          <p:cNvPr id="9" name="Aşağı Ok 8"/>
          <p:cNvSpPr/>
          <p:nvPr/>
        </p:nvSpPr>
        <p:spPr>
          <a:xfrm>
            <a:off x="8358942" y="2533682"/>
            <a:ext cx="484632" cy="978408"/>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1228110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838200" y="599857"/>
            <a:ext cx="10515600" cy="757383"/>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sz="3600" b="1" dirty="0" err="1" smtClean="0">
                <a:solidFill>
                  <a:srgbClr val="C00000"/>
                </a:solidFill>
                <a:latin typeface="+mn-lt"/>
              </a:rPr>
              <a:t>Antipsikotiklerin</a:t>
            </a:r>
            <a:r>
              <a:rPr lang="tr-TR" sz="3600" b="1" dirty="0" smtClean="0">
                <a:solidFill>
                  <a:srgbClr val="C00000"/>
                </a:solidFill>
                <a:latin typeface="+mn-lt"/>
              </a:rPr>
              <a:t> Diğer Yan Etkileri</a:t>
            </a:r>
            <a:endParaRPr lang="tr-TR" sz="3600" b="1" dirty="0">
              <a:solidFill>
                <a:srgbClr val="C00000"/>
              </a:solidFill>
              <a:latin typeface="+mn-lt"/>
            </a:endParaRPr>
          </a:p>
        </p:txBody>
      </p:sp>
      <p:sp>
        <p:nvSpPr>
          <p:cNvPr id="7" name="İçerik Yer Tutucusu 6"/>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tr-TR" sz="2400" dirty="0" smtClean="0"/>
              <a:t>KVS yan etkiler </a:t>
            </a:r>
            <a:r>
              <a:rPr lang="tr-TR" sz="2400" dirty="0" smtClean="0">
                <a:latin typeface="Calibri" panose="020F0502020204030204" pitchFamily="34" charset="0"/>
                <a:cs typeface="Calibri" panose="020F0502020204030204" pitchFamily="34" charset="0"/>
              </a:rPr>
              <a:t>→alfa-1 </a:t>
            </a:r>
            <a:r>
              <a:rPr lang="tr-TR" sz="2400" dirty="0" err="1" smtClean="0">
                <a:latin typeface="Calibri" panose="020F0502020204030204" pitchFamily="34" charset="0"/>
                <a:cs typeface="Calibri" panose="020F0502020204030204" pitchFamily="34" charset="0"/>
              </a:rPr>
              <a:t>adrenoseptör</a:t>
            </a:r>
            <a:r>
              <a:rPr lang="tr-TR" sz="2400" dirty="0" smtClean="0">
                <a:latin typeface="Calibri" panose="020F0502020204030204" pitchFamily="34" charset="0"/>
                <a:cs typeface="Calibri" panose="020F0502020204030204" pitchFamily="34" charset="0"/>
              </a:rPr>
              <a:t> </a:t>
            </a:r>
            <a:r>
              <a:rPr lang="tr-TR" sz="2400" dirty="0" err="1" smtClean="0">
                <a:latin typeface="Calibri" panose="020F0502020204030204" pitchFamily="34" charset="0"/>
                <a:cs typeface="Calibri" panose="020F0502020204030204" pitchFamily="34" charset="0"/>
              </a:rPr>
              <a:t>antogonisti</a:t>
            </a:r>
            <a:r>
              <a:rPr lang="tr-TR" sz="2400" dirty="0" smtClean="0">
                <a:latin typeface="Calibri" panose="020F0502020204030204" pitchFamily="34" charset="0"/>
                <a:cs typeface="Calibri" panose="020F0502020204030204" pitchFamily="34" charset="0"/>
              </a:rPr>
              <a:t> →</a:t>
            </a:r>
            <a:r>
              <a:rPr lang="tr-TR" sz="2400" dirty="0" err="1" smtClean="0">
                <a:latin typeface="Calibri" panose="020F0502020204030204" pitchFamily="34" charset="0"/>
                <a:cs typeface="Calibri" panose="020F0502020204030204" pitchFamily="34" charset="0"/>
              </a:rPr>
              <a:t>OH→Düşme</a:t>
            </a:r>
            <a:r>
              <a:rPr lang="tr-TR" sz="2400" dirty="0" smtClean="0">
                <a:latin typeface="Calibri" panose="020F0502020204030204" pitchFamily="34" charset="0"/>
                <a:cs typeface="Calibri" panose="020F0502020204030204" pitchFamily="34" charset="0"/>
              </a:rPr>
              <a:t> ↑</a:t>
            </a:r>
          </a:p>
          <a:p>
            <a:r>
              <a:rPr lang="tr-TR" sz="2400" dirty="0" smtClean="0">
                <a:latin typeface="Calibri" panose="020F0502020204030204" pitchFamily="34" charset="0"/>
                <a:cs typeface="Calibri" panose="020F0502020204030204" pitchFamily="34" charset="0"/>
              </a:rPr>
              <a:t>SVH </a:t>
            </a:r>
            <a:r>
              <a:rPr lang="tr-TR" sz="2400" dirty="0" err="1" smtClean="0">
                <a:latin typeface="Calibri" panose="020F0502020204030204" pitchFamily="34" charset="0"/>
                <a:cs typeface="Calibri" panose="020F0502020204030204" pitchFamily="34" charset="0"/>
              </a:rPr>
              <a:t>olaylar→Sedasyon</a:t>
            </a:r>
            <a:r>
              <a:rPr lang="tr-TR" sz="2400" dirty="0" smtClean="0">
                <a:latin typeface="Calibri" panose="020F0502020204030204" pitchFamily="34" charset="0"/>
                <a:cs typeface="Calibri" panose="020F0502020204030204" pitchFamily="34" charset="0"/>
              </a:rPr>
              <a:t>, </a:t>
            </a:r>
            <a:r>
              <a:rPr lang="tr-TR" sz="2400" dirty="0" err="1" smtClean="0">
                <a:latin typeface="Calibri" panose="020F0502020204030204" pitchFamily="34" charset="0"/>
                <a:cs typeface="Calibri" panose="020F0502020204030204" pitchFamily="34" charset="0"/>
              </a:rPr>
              <a:t>ekstrapiramidal</a:t>
            </a:r>
            <a:r>
              <a:rPr lang="tr-TR" sz="2400" dirty="0" smtClean="0">
                <a:latin typeface="Calibri" panose="020F0502020204030204" pitchFamily="34" charset="0"/>
                <a:cs typeface="Calibri" panose="020F0502020204030204" pitchFamily="34" charset="0"/>
              </a:rPr>
              <a:t> belirtilere bağlı katılık, ilaçların </a:t>
            </a:r>
            <a:r>
              <a:rPr lang="tr-TR" sz="2400" dirty="0" err="1" smtClean="0">
                <a:latin typeface="Calibri" panose="020F0502020204030204" pitchFamily="34" charset="0"/>
                <a:cs typeface="Calibri" panose="020F0502020204030204" pitchFamily="34" charset="0"/>
              </a:rPr>
              <a:t>hemostaz</a:t>
            </a:r>
            <a:r>
              <a:rPr lang="tr-TR" sz="2400" dirty="0" smtClean="0">
                <a:latin typeface="Calibri" panose="020F0502020204030204" pitchFamily="34" charset="0"/>
                <a:cs typeface="Calibri" panose="020F0502020204030204" pitchFamily="34" charset="0"/>
              </a:rPr>
              <a:t> üzerine etkileri, </a:t>
            </a:r>
            <a:r>
              <a:rPr lang="tr-TR" sz="2400" dirty="0" err="1" smtClean="0">
                <a:latin typeface="Calibri" panose="020F0502020204030204" pitchFamily="34" charset="0"/>
                <a:cs typeface="Calibri" panose="020F0502020204030204" pitchFamily="34" charset="0"/>
              </a:rPr>
              <a:t>immobilizasyon</a:t>
            </a:r>
            <a:endParaRPr lang="tr-TR" sz="2400" dirty="0" smtClean="0">
              <a:latin typeface="Calibri" panose="020F0502020204030204" pitchFamily="34" charset="0"/>
              <a:cs typeface="Calibri" panose="020F0502020204030204" pitchFamily="34" charset="0"/>
            </a:endParaRPr>
          </a:p>
          <a:p>
            <a:r>
              <a:rPr lang="tr-TR" sz="2400" dirty="0" err="1" smtClean="0">
                <a:latin typeface="Calibri" panose="020F0502020204030204" pitchFamily="34" charset="0"/>
                <a:cs typeface="Calibri" panose="020F0502020204030204" pitchFamily="34" charset="0"/>
              </a:rPr>
              <a:t>Metabolik</a:t>
            </a:r>
            <a:r>
              <a:rPr lang="tr-TR" sz="2400" dirty="0" smtClean="0">
                <a:latin typeface="Calibri" panose="020F0502020204030204" pitchFamily="34" charset="0"/>
                <a:cs typeface="Calibri" panose="020F0502020204030204" pitchFamily="34" charset="0"/>
              </a:rPr>
              <a:t> sendrom, </a:t>
            </a:r>
            <a:r>
              <a:rPr lang="tr-TR" sz="2400" dirty="0" err="1" smtClean="0">
                <a:latin typeface="Calibri" panose="020F0502020204030204" pitchFamily="34" charset="0"/>
                <a:cs typeface="Calibri" panose="020F0502020204030204" pitchFamily="34" charset="0"/>
              </a:rPr>
              <a:t>olanzapin</a:t>
            </a:r>
            <a:r>
              <a:rPr lang="tr-TR" sz="2400" dirty="0" smtClean="0">
                <a:latin typeface="Calibri" panose="020F0502020204030204" pitchFamily="34" charset="0"/>
                <a:cs typeface="Calibri" panose="020F0502020204030204" pitchFamily="34" charset="0"/>
              </a:rPr>
              <a:t> ve </a:t>
            </a:r>
            <a:r>
              <a:rPr lang="tr-TR" sz="2400" dirty="0" err="1" smtClean="0">
                <a:latin typeface="Calibri" panose="020F0502020204030204" pitchFamily="34" charset="0"/>
                <a:cs typeface="Calibri" panose="020F0502020204030204" pitchFamily="34" charset="0"/>
              </a:rPr>
              <a:t>klozapinde</a:t>
            </a:r>
            <a:r>
              <a:rPr lang="tr-TR" sz="2400" dirty="0" smtClean="0">
                <a:latin typeface="Calibri" panose="020F0502020204030204" pitchFamily="34" charset="0"/>
                <a:cs typeface="Calibri" panose="020F0502020204030204" pitchFamily="34" charset="0"/>
              </a:rPr>
              <a:t> en yüksek riskli</a:t>
            </a:r>
          </a:p>
          <a:p>
            <a:r>
              <a:rPr lang="tr-TR" sz="2400" dirty="0" err="1" smtClean="0">
                <a:latin typeface="Calibri" panose="020F0502020204030204" pitchFamily="34" charset="0"/>
                <a:cs typeface="Calibri" panose="020F0502020204030204" pitchFamily="34" charset="0"/>
              </a:rPr>
              <a:t>Aripiprazol</a:t>
            </a:r>
            <a:r>
              <a:rPr lang="tr-TR" sz="2400" dirty="0" smtClean="0">
                <a:latin typeface="Calibri" panose="020F0502020204030204" pitchFamily="34" charset="0"/>
                <a:cs typeface="Calibri" panose="020F0502020204030204" pitchFamily="34" charset="0"/>
              </a:rPr>
              <a:t> ve </a:t>
            </a:r>
            <a:r>
              <a:rPr lang="tr-TR" sz="2400" dirty="0" err="1" smtClean="0">
                <a:latin typeface="Calibri" panose="020F0502020204030204" pitchFamily="34" charset="0"/>
                <a:cs typeface="Calibri" panose="020F0502020204030204" pitchFamily="34" charset="0"/>
              </a:rPr>
              <a:t>ziprasidon</a:t>
            </a:r>
            <a:r>
              <a:rPr lang="tr-TR" sz="2400" dirty="0" smtClean="0">
                <a:latin typeface="Calibri" panose="020F0502020204030204" pitchFamily="34" charset="0"/>
                <a:cs typeface="Calibri" panose="020F0502020204030204" pitchFamily="34" charset="0"/>
              </a:rPr>
              <a:t> düşük </a:t>
            </a:r>
          </a:p>
          <a:p>
            <a:r>
              <a:rPr lang="tr-TR" sz="2400" dirty="0" err="1" smtClean="0">
                <a:latin typeface="Calibri" panose="020F0502020204030204" pitchFamily="34" charset="0"/>
                <a:cs typeface="Calibri" panose="020F0502020204030204" pitchFamily="34" charset="0"/>
              </a:rPr>
              <a:t>Sedasyon</a:t>
            </a:r>
            <a:endParaRPr lang="tr-TR" sz="2400" dirty="0" smtClean="0">
              <a:latin typeface="Calibri" panose="020F0502020204030204" pitchFamily="34" charset="0"/>
              <a:cs typeface="Calibri" panose="020F0502020204030204" pitchFamily="34" charset="0"/>
            </a:endParaRPr>
          </a:p>
          <a:p>
            <a:r>
              <a:rPr lang="tr-TR" sz="2400" dirty="0" err="1" smtClean="0">
                <a:latin typeface="Calibri" panose="020F0502020204030204" pitchFamily="34" charset="0"/>
                <a:cs typeface="Calibri" panose="020F0502020204030204" pitchFamily="34" charset="0"/>
              </a:rPr>
              <a:t>Antikolinerjik</a:t>
            </a:r>
            <a:r>
              <a:rPr lang="tr-TR" sz="2400" dirty="0" smtClean="0">
                <a:latin typeface="Calibri" panose="020F0502020204030204" pitchFamily="34" charset="0"/>
                <a:cs typeface="Calibri" panose="020F0502020204030204" pitchFamily="34" charset="0"/>
              </a:rPr>
              <a:t> yan etkiler </a:t>
            </a:r>
          </a:p>
          <a:p>
            <a:r>
              <a:rPr lang="tr-TR" sz="2400" dirty="0" smtClean="0">
                <a:latin typeface="Calibri" panose="020F0502020204030204" pitchFamily="34" charset="0"/>
                <a:cs typeface="Calibri" panose="020F0502020204030204" pitchFamily="34" charset="0"/>
              </a:rPr>
              <a:t>Nadiren uygunsuz ADH </a:t>
            </a:r>
          </a:p>
          <a:p>
            <a:pPr marL="0" indent="0">
              <a:buNone/>
            </a:pPr>
            <a:endParaRPr lang="tr-TR" sz="1200" dirty="0" smtClean="0"/>
          </a:p>
          <a:p>
            <a:pPr marL="0" indent="0">
              <a:buNone/>
            </a:pPr>
            <a:r>
              <a:rPr lang="tr-TR" sz="1200" dirty="0" err="1" smtClean="0"/>
              <a:t>Montastruc</a:t>
            </a:r>
            <a:r>
              <a:rPr lang="tr-TR" sz="1200" dirty="0" smtClean="0"/>
              <a:t> F et al. </a:t>
            </a:r>
            <a:r>
              <a:rPr lang="tr-TR" sz="1200" dirty="0" err="1" smtClean="0"/>
              <a:t>Atropinic</a:t>
            </a:r>
            <a:r>
              <a:rPr lang="tr-TR" sz="1200" dirty="0" smtClean="0"/>
              <a:t> </a:t>
            </a:r>
            <a:r>
              <a:rPr lang="tr-TR" sz="1200" dirty="0"/>
              <a:t>(</a:t>
            </a:r>
            <a:r>
              <a:rPr lang="tr-TR" sz="1200" dirty="0" err="1"/>
              <a:t>anticholinergic</a:t>
            </a:r>
            <a:r>
              <a:rPr lang="tr-TR" sz="1200" dirty="0"/>
              <a:t>) </a:t>
            </a:r>
            <a:r>
              <a:rPr lang="tr-TR" sz="1200" dirty="0" err="1"/>
              <a:t>burden</a:t>
            </a:r>
            <a:r>
              <a:rPr lang="tr-TR" sz="1200" dirty="0"/>
              <a:t> in </a:t>
            </a:r>
            <a:r>
              <a:rPr lang="tr-TR" sz="1200" dirty="0" err="1"/>
              <a:t>antipsychotic-treated</a:t>
            </a:r>
            <a:r>
              <a:rPr lang="tr-TR" sz="1200" dirty="0"/>
              <a:t> </a:t>
            </a:r>
            <a:r>
              <a:rPr lang="tr-TR" sz="1200" dirty="0" err="1"/>
              <a:t>patients</a:t>
            </a:r>
            <a:r>
              <a:rPr lang="tr-TR" sz="1200" dirty="0"/>
              <a:t>. Fundam </a:t>
            </a:r>
            <a:r>
              <a:rPr lang="tr-TR" sz="1200" dirty="0" err="1"/>
              <a:t>Clin</a:t>
            </a:r>
            <a:r>
              <a:rPr lang="tr-TR" sz="1200" dirty="0"/>
              <a:t> </a:t>
            </a:r>
            <a:r>
              <a:rPr lang="tr-TR" sz="1200" dirty="0" err="1"/>
              <a:t>Pharmacol</a:t>
            </a:r>
            <a:r>
              <a:rPr lang="tr-TR" sz="1200" dirty="0"/>
              <a:t>. 2018 Feb;32(1):114-119. </a:t>
            </a:r>
          </a:p>
        </p:txBody>
      </p:sp>
      <p:sp>
        <p:nvSpPr>
          <p:cNvPr id="5" name="Slayt Numarası Yer Tutucusu 4"/>
          <p:cNvSpPr>
            <a:spLocks noGrp="1"/>
          </p:cNvSpPr>
          <p:nvPr>
            <p:ph type="sldNum" sz="quarter" idx="12"/>
          </p:nvPr>
        </p:nvSpPr>
        <p:spPr/>
        <p:txBody>
          <a:bodyPr/>
          <a:lstStyle/>
          <a:p>
            <a:fld id="{C30A822A-A091-432B-A56E-305D79C8F2A2}" type="slidenum">
              <a:rPr lang="tr-TR" smtClean="0"/>
              <a:t>22</a:t>
            </a:fld>
            <a:endParaRPr lang="tr-TR"/>
          </a:p>
        </p:txBody>
      </p:sp>
    </p:spTree>
    <p:extLst>
      <p:ext uri="{BB962C8B-B14F-4D97-AF65-F5344CB8AC3E}">
        <p14:creationId xmlns:p14="http://schemas.microsoft.com/office/powerpoint/2010/main" val="3803733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838200" y="365126"/>
            <a:ext cx="10515600" cy="945060"/>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tr-TR" sz="3200" b="1" dirty="0" err="1" smtClean="0">
                <a:solidFill>
                  <a:srgbClr val="C00000"/>
                </a:solidFill>
                <a:latin typeface="+mn-lt"/>
              </a:rPr>
              <a:t>Benzodiazepinlerin</a:t>
            </a:r>
            <a:r>
              <a:rPr lang="tr-TR" sz="3200" b="1" dirty="0" smtClean="0">
                <a:solidFill>
                  <a:srgbClr val="C00000"/>
                </a:solidFill>
                <a:latin typeface="+mn-lt"/>
              </a:rPr>
              <a:t> </a:t>
            </a:r>
            <a:r>
              <a:rPr lang="tr-TR" sz="3200" b="1" dirty="0" smtClean="0">
                <a:solidFill>
                  <a:srgbClr val="C00000"/>
                </a:solidFill>
                <a:latin typeface="+mn-lt"/>
              </a:rPr>
              <a:t>Yatan </a:t>
            </a:r>
            <a:r>
              <a:rPr lang="tr-TR" sz="3200" b="1" dirty="0" smtClean="0">
                <a:solidFill>
                  <a:srgbClr val="C00000"/>
                </a:solidFill>
              </a:rPr>
              <a:t>Hastalarda </a:t>
            </a:r>
            <a:r>
              <a:rPr lang="tr-TR" sz="3200" b="1" dirty="0" err="1" smtClean="0">
                <a:solidFill>
                  <a:srgbClr val="C00000"/>
                </a:solidFill>
                <a:latin typeface="+mn-lt"/>
              </a:rPr>
              <a:t>Deliryum</a:t>
            </a:r>
            <a:r>
              <a:rPr lang="tr-TR" sz="3200" b="1" dirty="0" smtClean="0">
                <a:solidFill>
                  <a:srgbClr val="C00000"/>
                </a:solidFill>
                <a:latin typeface="+mn-lt"/>
              </a:rPr>
              <a:t> Tedavisinde Kullanılması</a:t>
            </a:r>
            <a:endParaRPr lang="tr-TR" sz="3200" b="1" dirty="0">
              <a:solidFill>
                <a:srgbClr val="C00000"/>
              </a:solidFill>
              <a:latin typeface="+mn-lt"/>
            </a:endParaRPr>
          </a:p>
        </p:txBody>
      </p:sp>
      <p:sp>
        <p:nvSpPr>
          <p:cNvPr id="7" name="İçerik Yer Tutucusu 6"/>
          <p:cNvSpPr>
            <a:spLocks noGrp="1"/>
          </p:cNvSpPr>
          <p:nvPr>
            <p:ph idx="1"/>
          </p:nvPr>
        </p:nvSpPr>
        <p:spPr>
          <a:xfrm>
            <a:off x="838200" y="1743740"/>
            <a:ext cx="10515600" cy="4433223"/>
          </a:xfrm>
        </p:spPr>
        <p:style>
          <a:lnRef idx="2">
            <a:schemeClr val="accent4"/>
          </a:lnRef>
          <a:fillRef idx="1">
            <a:schemeClr val="lt1"/>
          </a:fillRef>
          <a:effectRef idx="0">
            <a:schemeClr val="accent4"/>
          </a:effectRef>
          <a:fontRef idx="minor">
            <a:schemeClr val="dk1"/>
          </a:fontRef>
        </p:style>
        <p:txBody>
          <a:bodyPr>
            <a:normAutofit fontScale="92500"/>
          </a:bodyPr>
          <a:lstStyle/>
          <a:p>
            <a:pPr algn="just"/>
            <a:endParaRPr lang="tr-TR" sz="2400" dirty="0" smtClean="0"/>
          </a:p>
          <a:p>
            <a:pPr algn="just"/>
            <a:r>
              <a:rPr lang="tr-TR" sz="2400" dirty="0" smtClean="0"/>
              <a:t>Uzun etkili ve yüksek </a:t>
            </a:r>
            <a:r>
              <a:rPr lang="tr-TR" sz="2400" dirty="0"/>
              <a:t>doz </a:t>
            </a:r>
            <a:r>
              <a:rPr lang="tr-TR" sz="2400" dirty="0" err="1" smtClean="0"/>
              <a:t>benzodiazepin</a:t>
            </a:r>
            <a:r>
              <a:rPr lang="tr-TR" sz="2400" dirty="0" smtClean="0"/>
              <a:t> kullanımı </a:t>
            </a:r>
            <a:r>
              <a:rPr lang="tr-TR" sz="2400" dirty="0" err="1" smtClean="0"/>
              <a:t>deliryum</a:t>
            </a:r>
            <a:r>
              <a:rPr lang="tr-TR" sz="2400" dirty="0" smtClean="0"/>
              <a:t> ↑</a:t>
            </a:r>
          </a:p>
          <a:p>
            <a:pPr algn="just"/>
            <a:r>
              <a:rPr lang="tr-TR" sz="2400" dirty="0" smtClean="0"/>
              <a:t>Ajite olan PH ve </a:t>
            </a:r>
            <a:r>
              <a:rPr lang="tr-TR" sz="2400" dirty="0" err="1" smtClean="0"/>
              <a:t>Nöroleptik</a:t>
            </a:r>
            <a:r>
              <a:rPr lang="tr-TR" sz="2400" dirty="0" smtClean="0"/>
              <a:t> </a:t>
            </a:r>
            <a:r>
              <a:rPr lang="tr-TR" sz="2400" dirty="0" err="1" smtClean="0"/>
              <a:t>Malign</a:t>
            </a:r>
            <a:r>
              <a:rPr lang="tr-TR" sz="2400" dirty="0" smtClean="0"/>
              <a:t> Sendrom Gelişme riski ↑ olanlarda kullanılmaktadır</a:t>
            </a:r>
          </a:p>
          <a:p>
            <a:pPr algn="just"/>
            <a:r>
              <a:rPr lang="tr-TR" sz="2400" dirty="0" err="1" smtClean="0"/>
              <a:t>Benzodiazepinler</a:t>
            </a:r>
            <a:r>
              <a:rPr lang="tr-TR" sz="2400" dirty="0"/>
              <a:t>: </a:t>
            </a:r>
            <a:r>
              <a:rPr lang="tr-TR" sz="2400" dirty="0" err="1"/>
              <a:t>Lorazepam</a:t>
            </a:r>
            <a:r>
              <a:rPr lang="tr-TR" sz="2400" dirty="0"/>
              <a:t> 0.5-1 mg(x6</a:t>
            </a:r>
            <a:r>
              <a:rPr lang="tr-TR" sz="2400" dirty="0" smtClean="0"/>
              <a:t>)</a:t>
            </a:r>
          </a:p>
          <a:p>
            <a:pPr algn="just"/>
            <a:r>
              <a:rPr lang="tr-TR" sz="2400" dirty="0" smtClean="0"/>
              <a:t>Yaşlılarda </a:t>
            </a:r>
            <a:r>
              <a:rPr lang="tr-TR" sz="2400" dirty="0" err="1" smtClean="0"/>
              <a:t>diazepam</a:t>
            </a:r>
            <a:r>
              <a:rPr lang="tr-TR" sz="2400" dirty="0" smtClean="0"/>
              <a:t> ve </a:t>
            </a:r>
            <a:r>
              <a:rPr lang="tr-TR" sz="2400" dirty="0" err="1" smtClean="0"/>
              <a:t>midazolam</a:t>
            </a:r>
            <a:r>
              <a:rPr lang="tr-TR" sz="2400" dirty="0" smtClean="0"/>
              <a:t> duyarlılığı </a:t>
            </a:r>
            <a:r>
              <a:rPr lang="tr-TR" sz="2400" dirty="0" smtClean="0">
                <a:latin typeface="Calibri" panose="020F0502020204030204" pitchFamily="34" charset="0"/>
                <a:cs typeface="Calibri" panose="020F0502020204030204" pitchFamily="34" charset="0"/>
              </a:rPr>
              <a:t>↑</a:t>
            </a:r>
          </a:p>
          <a:p>
            <a:pPr algn="just"/>
            <a:r>
              <a:rPr lang="tr-TR" sz="2400" dirty="0" smtClean="0">
                <a:latin typeface="Calibri" panose="020F0502020204030204" pitchFamily="34" charset="0"/>
                <a:cs typeface="Calibri" panose="020F0502020204030204" pitchFamily="34" charset="0"/>
              </a:rPr>
              <a:t>Yaşa bağlı </a:t>
            </a:r>
            <a:r>
              <a:rPr lang="tr-TR" sz="2400" dirty="0" err="1" smtClean="0">
                <a:latin typeface="Calibri" panose="020F0502020204030204" pitchFamily="34" charset="0"/>
                <a:cs typeface="Calibri" panose="020F0502020204030204" pitchFamily="34" charset="0"/>
              </a:rPr>
              <a:t>sedasyon</a:t>
            </a:r>
            <a:r>
              <a:rPr lang="tr-TR" sz="2400" dirty="0" smtClean="0">
                <a:latin typeface="Calibri" panose="020F0502020204030204" pitchFamily="34" charset="0"/>
                <a:cs typeface="Calibri" panose="020F0502020204030204" pitchFamily="34" charset="0"/>
              </a:rPr>
              <a:t>/bellek/</a:t>
            </a:r>
            <a:r>
              <a:rPr lang="tr-TR" sz="2400" dirty="0" err="1" smtClean="0">
                <a:latin typeface="Calibri" panose="020F0502020204030204" pitchFamily="34" charset="0"/>
                <a:cs typeface="Calibri" panose="020F0502020204030204" pitchFamily="34" charset="0"/>
              </a:rPr>
              <a:t>psikomotor</a:t>
            </a:r>
            <a:r>
              <a:rPr lang="tr-TR" sz="2400" dirty="0" smtClean="0">
                <a:latin typeface="Calibri" panose="020F0502020204030204" pitchFamily="34" charset="0"/>
                <a:cs typeface="Calibri" panose="020F0502020204030204" pitchFamily="34" charset="0"/>
              </a:rPr>
              <a:t> bozukluk gibi </a:t>
            </a:r>
            <a:r>
              <a:rPr lang="tr-TR" sz="2400" dirty="0" err="1" smtClean="0">
                <a:latin typeface="Calibri" panose="020F0502020204030204" pitchFamily="34" charset="0"/>
                <a:cs typeface="Calibri" panose="020F0502020204030204" pitchFamily="34" charset="0"/>
              </a:rPr>
              <a:t>benzodiazepin</a:t>
            </a:r>
            <a:r>
              <a:rPr lang="tr-TR" sz="2400" dirty="0" smtClean="0">
                <a:latin typeface="Calibri" panose="020F0502020204030204" pitchFamily="34" charset="0"/>
                <a:cs typeface="Calibri" panose="020F0502020204030204" pitchFamily="34" charset="0"/>
              </a:rPr>
              <a:t> duyarlılığı ↑</a:t>
            </a:r>
          </a:p>
          <a:p>
            <a:pPr algn="just"/>
            <a:r>
              <a:rPr lang="tr-TR" sz="2400" dirty="0" smtClean="0">
                <a:latin typeface="Calibri" panose="020F0502020204030204" pitchFamily="34" charset="0"/>
                <a:cs typeface="Calibri" panose="020F0502020204030204" pitchFamily="34" charset="0"/>
              </a:rPr>
              <a:t>Nedenleri: Kan beyin bariyerindeki değişimler, ilacın reseptörlere bağlanmasında ↑</a:t>
            </a:r>
            <a:endParaRPr lang="tr-TR" sz="2400" dirty="0" smtClean="0"/>
          </a:p>
          <a:p>
            <a:pPr algn="just"/>
            <a:endParaRPr lang="tr-TR" sz="2400" dirty="0"/>
          </a:p>
          <a:p>
            <a:pPr algn="just"/>
            <a:endParaRPr lang="tr-TR" sz="2400" dirty="0"/>
          </a:p>
          <a:p>
            <a:pPr marL="0" indent="0" algn="r">
              <a:buNone/>
            </a:pPr>
            <a:r>
              <a:rPr lang="tr-TR" sz="1200" dirty="0" err="1" smtClean="0"/>
              <a:t>Clegg</a:t>
            </a:r>
            <a:r>
              <a:rPr lang="tr-TR" sz="1200" dirty="0" smtClean="0"/>
              <a:t> A,2011</a:t>
            </a:r>
          </a:p>
          <a:p>
            <a:pPr algn="just"/>
            <a:endParaRPr lang="tr-TR" sz="2400" dirty="0" smtClean="0"/>
          </a:p>
        </p:txBody>
      </p:sp>
      <p:sp>
        <p:nvSpPr>
          <p:cNvPr id="5" name="Slayt Numarası Yer Tutucusu 4"/>
          <p:cNvSpPr>
            <a:spLocks noGrp="1"/>
          </p:cNvSpPr>
          <p:nvPr>
            <p:ph type="sldNum" sz="quarter" idx="12"/>
          </p:nvPr>
        </p:nvSpPr>
        <p:spPr/>
        <p:txBody>
          <a:bodyPr/>
          <a:lstStyle/>
          <a:p>
            <a:fld id="{C30A822A-A091-432B-A56E-305D79C8F2A2}" type="slidenum">
              <a:rPr lang="tr-TR" smtClean="0"/>
              <a:t>23</a:t>
            </a:fld>
            <a:endParaRPr lang="tr-TR"/>
          </a:p>
        </p:txBody>
      </p:sp>
    </p:spTree>
    <p:extLst>
      <p:ext uri="{BB962C8B-B14F-4D97-AF65-F5344CB8AC3E}">
        <p14:creationId xmlns:p14="http://schemas.microsoft.com/office/powerpoint/2010/main" val="30558824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a:xfrm>
            <a:off x="606188" y="365126"/>
            <a:ext cx="10747612" cy="863174"/>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sz="3200" b="1" dirty="0" err="1" smtClean="0">
                <a:solidFill>
                  <a:srgbClr val="C00000"/>
                </a:solidFill>
                <a:latin typeface="+mn-lt"/>
              </a:rPr>
              <a:t>Deliryum</a:t>
            </a:r>
            <a:r>
              <a:rPr lang="tr-TR" sz="3200" b="1" dirty="0" smtClean="0">
                <a:solidFill>
                  <a:srgbClr val="C00000"/>
                </a:solidFill>
                <a:latin typeface="+mn-lt"/>
              </a:rPr>
              <a:t> Tedavisinde Diğer Kullanılan İlaçlar</a:t>
            </a:r>
            <a:endParaRPr lang="tr-TR" sz="3200" b="1" dirty="0">
              <a:solidFill>
                <a:srgbClr val="C00000"/>
              </a:solidFill>
              <a:latin typeface="+mn-lt"/>
            </a:endParaRPr>
          </a:p>
        </p:txBody>
      </p:sp>
      <p:sp>
        <p:nvSpPr>
          <p:cNvPr id="3" name="İçerik Yer Tutucusu 2"/>
          <p:cNvSpPr>
            <a:spLocks noGrp="1"/>
          </p:cNvSpPr>
          <p:nvPr>
            <p:ph sz="half" idx="1"/>
          </p:nvPr>
        </p:nvSpPr>
        <p:spPr>
          <a:xfrm>
            <a:off x="606188" y="1402544"/>
            <a:ext cx="5181600" cy="4351338"/>
          </a:xfrm>
        </p:spPr>
        <p:style>
          <a:lnRef idx="2">
            <a:schemeClr val="accent4"/>
          </a:lnRef>
          <a:fillRef idx="1">
            <a:schemeClr val="lt1"/>
          </a:fillRef>
          <a:effectRef idx="0">
            <a:schemeClr val="accent4"/>
          </a:effectRef>
          <a:fontRef idx="minor">
            <a:schemeClr val="dk1"/>
          </a:fontRef>
        </p:style>
        <p:txBody>
          <a:bodyPr>
            <a:normAutofit/>
          </a:bodyPr>
          <a:lstStyle/>
          <a:p>
            <a:pPr algn="just">
              <a:buFont typeface="Wingdings" panose="05000000000000000000" pitchFamily="2" charset="2"/>
              <a:buChar char="ü"/>
            </a:pPr>
            <a:r>
              <a:rPr lang="tr-TR" sz="2400" dirty="0" err="1" smtClean="0"/>
              <a:t>Metilfenadidat</a:t>
            </a:r>
            <a:endParaRPr lang="tr-TR" sz="2400" dirty="0" smtClean="0"/>
          </a:p>
          <a:p>
            <a:pPr algn="just">
              <a:buFont typeface="Wingdings" panose="05000000000000000000" pitchFamily="2" charset="2"/>
              <a:buChar char="ü"/>
            </a:pPr>
            <a:r>
              <a:rPr lang="tr-TR" sz="2400" dirty="0" err="1" smtClean="0"/>
              <a:t>Modafinil</a:t>
            </a:r>
            <a:endParaRPr lang="tr-TR" sz="2400" dirty="0" smtClean="0"/>
          </a:p>
          <a:p>
            <a:pPr algn="just">
              <a:buFont typeface="Wingdings" panose="05000000000000000000" pitchFamily="2" charset="2"/>
              <a:buChar char="ü"/>
            </a:pPr>
            <a:r>
              <a:rPr lang="tr-TR" sz="2400" dirty="0" err="1" smtClean="0"/>
              <a:t>Valproik</a:t>
            </a:r>
            <a:r>
              <a:rPr lang="tr-TR" sz="2400" dirty="0" smtClean="0"/>
              <a:t> asit</a:t>
            </a:r>
          </a:p>
          <a:p>
            <a:pPr algn="just">
              <a:buFont typeface="Wingdings" panose="05000000000000000000" pitchFamily="2" charset="2"/>
              <a:buChar char="ü"/>
            </a:pPr>
            <a:r>
              <a:rPr lang="tr-TR" sz="2400" dirty="0" err="1" smtClean="0"/>
              <a:t>Gabapentin</a:t>
            </a:r>
            <a:endParaRPr lang="tr-TR" sz="2400" dirty="0" smtClean="0"/>
          </a:p>
          <a:p>
            <a:pPr algn="just">
              <a:buFont typeface="Wingdings" panose="05000000000000000000" pitchFamily="2" charset="2"/>
              <a:buChar char="ü"/>
            </a:pPr>
            <a:r>
              <a:rPr lang="tr-TR" sz="2400" dirty="0" err="1" smtClean="0"/>
              <a:t>Ondansetron</a:t>
            </a:r>
            <a:endParaRPr lang="tr-TR" sz="2400" dirty="0" smtClean="0"/>
          </a:p>
          <a:p>
            <a:pPr algn="just">
              <a:buFont typeface="Wingdings" panose="05000000000000000000" pitchFamily="2" charset="2"/>
              <a:buChar char="ü"/>
            </a:pPr>
            <a:r>
              <a:rPr lang="tr-TR" sz="2400" dirty="0" smtClean="0"/>
              <a:t>Melatonin deneme süresinde olan ilaçlardandır</a:t>
            </a:r>
          </a:p>
        </p:txBody>
      </p:sp>
      <p:sp>
        <p:nvSpPr>
          <p:cNvPr id="5" name="İçerik Yer Tutucusu 4"/>
          <p:cNvSpPr>
            <a:spLocks noGrp="1"/>
          </p:cNvSpPr>
          <p:nvPr>
            <p:ph sz="half" idx="2"/>
          </p:nvPr>
        </p:nvSpPr>
        <p:spPr>
          <a:xfrm>
            <a:off x="6172200" y="1419367"/>
            <a:ext cx="5181600" cy="4312693"/>
          </a:xfrm>
        </p:spPr>
        <p:style>
          <a:lnRef idx="2">
            <a:schemeClr val="accent4"/>
          </a:lnRef>
          <a:fillRef idx="1">
            <a:schemeClr val="lt1"/>
          </a:fillRef>
          <a:effectRef idx="0">
            <a:schemeClr val="accent4"/>
          </a:effectRef>
          <a:fontRef idx="minor">
            <a:schemeClr val="dk1"/>
          </a:fontRef>
        </p:style>
        <p:txBody>
          <a:bodyPr>
            <a:normAutofit/>
          </a:bodyPr>
          <a:lstStyle/>
          <a:p>
            <a:pPr algn="just"/>
            <a:r>
              <a:rPr lang="tr-TR" sz="2400" dirty="0" err="1" smtClean="0"/>
              <a:t>Asetilkolinesteraz</a:t>
            </a:r>
            <a:r>
              <a:rPr lang="tr-TR" sz="2400" dirty="0" smtClean="0"/>
              <a:t> </a:t>
            </a:r>
            <a:r>
              <a:rPr lang="tr-TR" sz="2400" dirty="0" err="1" smtClean="0"/>
              <a:t>inh</a:t>
            </a:r>
            <a:r>
              <a:rPr lang="tr-TR" sz="2400" dirty="0" smtClean="0"/>
              <a:t> kullanımının </a:t>
            </a:r>
            <a:r>
              <a:rPr lang="tr-TR" sz="2400" dirty="0" err="1" smtClean="0"/>
              <a:t>deliryumu</a:t>
            </a:r>
            <a:r>
              <a:rPr lang="tr-TR" sz="2400" dirty="0" smtClean="0"/>
              <a:t> olan yaşlılarda etkisinin Ø</a:t>
            </a:r>
          </a:p>
          <a:p>
            <a:pPr algn="just"/>
            <a:r>
              <a:rPr lang="tr-TR" sz="2400" dirty="0" smtClean="0"/>
              <a:t>ꭤ-2 reseptör </a:t>
            </a:r>
            <a:r>
              <a:rPr lang="tr-TR" sz="2400" dirty="0" err="1" smtClean="0"/>
              <a:t>agonisti</a:t>
            </a:r>
            <a:r>
              <a:rPr lang="tr-TR" sz="2400" dirty="0" smtClean="0"/>
              <a:t> olan </a:t>
            </a:r>
            <a:r>
              <a:rPr lang="tr-TR" sz="2400" dirty="0" err="1" smtClean="0"/>
              <a:t>deksmedomidine</a:t>
            </a:r>
            <a:r>
              <a:rPr lang="tr-TR" sz="2400" dirty="0" smtClean="0"/>
              <a:t> potansiyel olarak olumlu etkileri olabilmektedir</a:t>
            </a:r>
          </a:p>
          <a:p>
            <a:pPr algn="just"/>
            <a:endParaRPr lang="tr-TR" sz="2400" dirty="0"/>
          </a:p>
          <a:p>
            <a:pPr algn="just"/>
            <a:endParaRPr lang="tr-TR" sz="2400" dirty="0" smtClean="0"/>
          </a:p>
          <a:p>
            <a:pPr algn="just"/>
            <a:endParaRPr lang="tr-TR" sz="2400" dirty="0"/>
          </a:p>
          <a:p>
            <a:pPr marL="0" indent="0" algn="r">
              <a:buNone/>
            </a:pPr>
            <a:r>
              <a:rPr lang="tr-TR" sz="1200" dirty="0" err="1" smtClean="0"/>
              <a:t>Keating</a:t>
            </a:r>
            <a:r>
              <a:rPr lang="tr-TR" sz="1200" dirty="0" smtClean="0"/>
              <a:t> GM,2015</a:t>
            </a:r>
          </a:p>
          <a:p>
            <a:pPr marL="0" indent="0" algn="r">
              <a:buNone/>
            </a:pPr>
            <a:r>
              <a:rPr lang="tr-TR" sz="1200" dirty="0" err="1" smtClean="0"/>
              <a:t>Prommer</a:t>
            </a:r>
            <a:r>
              <a:rPr lang="tr-TR" sz="1200" dirty="0" smtClean="0"/>
              <a:t> E,2011</a:t>
            </a:r>
            <a:endParaRPr lang="tr-TR" sz="1200" dirty="0"/>
          </a:p>
        </p:txBody>
      </p:sp>
      <p:sp>
        <p:nvSpPr>
          <p:cNvPr id="4" name="Slayt Numarası Yer Tutucusu 3"/>
          <p:cNvSpPr>
            <a:spLocks noGrp="1"/>
          </p:cNvSpPr>
          <p:nvPr>
            <p:ph type="sldNum" sz="quarter" idx="12"/>
          </p:nvPr>
        </p:nvSpPr>
        <p:spPr/>
        <p:txBody>
          <a:bodyPr/>
          <a:lstStyle/>
          <a:p>
            <a:fld id="{C30A822A-A091-432B-A56E-305D79C8F2A2}" type="slidenum">
              <a:rPr lang="tr-TR" smtClean="0"/>
              <a:t>24</a:t>
            </a:fld>
            <a:endParaRPr lang="tr-TR"/>
          </a:p>
        </p:txBody>
      </p:sp>
    </p:spTree>
    <p:extLst>
      <p:ext uri="{BB962C8B-B14F-4D97-AF65-F5344CB8AC3E}">
        <p14:creationId xmlns:p14="http://schemas.microsoft.com/office/powerpoint/2010/main" val="1052806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0501" y="1528549"/>
            <a:ext cx="10959153" cy="4648414"/>
          </a:xfrm>
        </p:spPr>
        <p:style>
          <a:lnRef idx="2">
            <a:schemeClr val="accent4"/>
          </a:lnRef>
          <a:fillRef idx="1">
            <a:schemeClr val="lt1"/>
          </a:fillRef>
          <a:effectRef idx="0">
            <a:schemeClr val="accent4"/>
          </a:effectRef>
          <a:fontRef idx="minor">
            <a:schemeClr val="dk1"/>
          </a:fontRef>
        </p:style>
        <p:txBody>
          <a:bodyPr>
            <a:normAutofit lnSpcReduction="10000"/>
          </a:bodyPr>
          <a:lstStyle/>
          <a:p>
            <a:endParaRPr lang="tr-TR" sz="2400" dirty="0" smtClean="0"/>
          </a:p>
          <a:p>
            <a:r>
              <a:rPr lang="tr-TR" sz="2400" dirty="0" err="1" smtClean="0"/>
              <a:t>Propofol:Çok</a:t>
            </a:r>
            <a:r>
              <a:rPr lang="tr-TR" sz="2400" dirty="0" smtClean="0"/>
              <a:t> hızlı genel etkili </a:t>
            </a:r>
            <a:r>
              <a:rPr lang="tr-TR" sz="2400" dirty="0" err="1" smtClean="0"/>
              <a:t>aneztetik</a:t>
            </a:r>
            <a:r>
              <a:rPr lang="tr-TR" sz="2400" dirty="0" smtClean="0"/>
              <a:t> maddedir</a:t>
            </a:r>
          </a:p>
          <a:p>
            <a:r>
              <a:rPr lang="tr-TR" sz="2400" dirty="0" smtClean="0"/>
              <a:t>Standart </a:t>
            </a:r>
            <a:r>
              <a:rPr lang="tr-TR" sz="2400" dirty="0" err="1" smtClean="0"/>
              <a:t>tedavilerek</a:t>
            </a:r>
            <a:r>
              <a:rPr lang="tr-TR" sz="2400" dirty="0" smtClean="0"/>
              <a:t> işe yaramadığında</a:t>
            </a:r>
          </a:p>
          <a:p>
            <a:endParaRPr lang="tr-TR" dirty="0" smtClean="0"/>
          </a:p>
          <a:p>
            <a:endParaRPr lang="tr-TR" sz="2400" dirty="0" smtClean="0"/>
          </a:p>
          <a:p>
            <a:r>
              <a:rPr lang="tr-TR" sz="2400" dirty="0" err="1" smtClean="0"/>
              <a:t>Moniterize</a:t>
            </a:r>
            <a:r>
              <a:rPr lang="tr-TR" sz="2400" dirty="0" smtClean="0"/>
              <a:t> edilerek kullanılmalıdır</a:t>
            </a:r>
          </a:p>
          <a:p>
            <a:r>
              <a:rPr lang="tr-TR" sz="2400" dirty="0" err="1" smtClean="0"/>
              <a:t>Deksmedetomidin</a:t>
            </a:r>
            <a:r>
              <a:rPr lang="tr-TR" sz="2400" dirty="0" smtClean="0"/>
              <a:t> </a:t>
            </a:r>
            <a:r>
              <a:rPr lang="tr-TR" sz="2400" dirty="0" err="1" smtClean="0"/>
              <a:t>refrakter</a:t>
            </a:r>
            <a:r>
              <a:rPr lang="tr-TR" sz="2400" dirty="0" smtClean="0"/>
              <a:t> </a:t>
            </a:r>
            <a:r>
              <a:rPr lang="tr-TR" sz="2400" dirty="0" err="1" smtClean="0"/>
              <a:t>deliryum</a:t>
            </a:r>
            <a:r>
              <a:rPr lang="tr-TR" sz="2400" dirty="0" smtClean="0"/>
              <a:t> tedavisinde kullanılan diğer bir ajandır</a:t>
            </a:r>
          </a:p>
          <a:p>
            <a:pPr marL="0" indent="0">
              <a:buNone/>
            </a:pPr>
            <a:endParaRPr lang="tr-TR" sz="1200" dirty="0" smtClean="0"/>
          </a:p>
          <a:p>
            <a:pPr marL="0" indent="0">
              <a:buNone/>
            </a:pPr>
            <a:endParaRPr lang="tr-TR" sz="1200" dirty="0"/>
          </a:p>
          <a:p>
            <a:pPr marL="0" indent="0">
              <a:buNone/>
            </a:pPr>
            <a:endParaRPr lang="tr-TR" sz="1200" dirty="0" smtClean="0"/>
          </a:p>
          <a:p>
            <a:pPr marL="0" indent="0" algn="r">
              <a:buNone/>
            </a:pPr>
            <a:r>
              <a:rPr lang="tr-TR" sz="1200" dirty="0" err="1" smtClean="0"/>
              <a:t>Lundstrom</a:t>
            </a:r>
            <a:r>
              <a:rPr lang="tr-TR" sz="1200" dirty="0" smtClean="0"/>
              <a:t> S,2005</a:t>
            </a:r>
          </a:p>
          <a:p>
            <a:pPr marL="0" indent="0" algn="r">
              <a:buNone/>
            </a:pPr>
            <a:r>
              <a:rPr lang="tr-TR" sz="1200" dirty="0" err="1" smtClean="0"/>
              <a:t>Hilliard</a:t>
            </a:r>
            <a:r>
              <a:rPr lang="tr-TR" sz="1200" dirty="0" smtClean="0"/>
              <a:t> N,2014</a:t>
            </a:r>
            <a:endParaRPr lang="tr-TR" sz="2400" dirty="0" smtClean="0"/>
          </a:p>
          <a:p>
            <a:endParaRPr lang="tr-TR" dirty="0"/>
          </a:p>
        </p:txBody>
      </p:sp>
      <p:sp>
        <p:nvSpPr>
          <p:cNvPr id="4" name="Slayt Numarası Yer Tutucusu 3"/>
          <p:cNvSpPr>
            <a:spLocks noGrp="1"/>
          </p:cNvSpPr>
          <p:nvPr>
            <p:ph type="sldNum" sz="quarter" idx="12"/>
          </p:nvPr>
        </p:nvSpPr>
        <p:spPr/>
        <p:txBody>
          <a:bodyPr/>
          <a:lstStyle/>
          <a:p>
            <a:fld id="{C30A822A-A091-432B-A56E-305D79C8F2A2}" type="slidenum">
              <a:rPr lang="tr-TR" smtClean="0"/>
              <a:t>25</a:t>
            </a:fld>
            <a:endParaRPr lang="tr-TR"/>
          </a:p>
        </p:txBody>
      </p:sp>
      <p:sp>
        <p:nvSpPr>
          <p:cNvPr id="5" name="Aşağı Ok 4"/>
          <p:cNvSpPr/>
          <p:nvPr/>
        </p:nvSpPr>
        <p:spPr>
          <a:xfrm>
            <a:off x="2654419" y="2837750"/>
            <a:ext cx="484632" cy="751611"/>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a:p>
        </p:txBody>
      </p:sp>
      <p:sp>
        <p:nvSpPr>
          <p:cNvPr id="7" name="Unvan 1"/>
          <p:cNvSpPr>
            <a:spLocks noGrp="1"/>
          </p:cNvSpPr>
          <p:nvPr>
            <p:ph type="title"/>
          </p:nvPr>
        </p:nvSpPr>
        <p:spPr>
          <a:xfrm>
            <a:off x="600500" y="404102"/>
            <a:ext cx="10959153" cy="945060"/>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sz="3200" b="1" dirty="0" smtClean="0">
                <a:solidFill>
                  <a:srgbClr val="C00000"/>
                </a:solidFill>
                <a:latin typeface="+mn-lt"/>
              </a:rPr>
              <a:t>Palyatif </a:t>
            </a:r>
            <a:r>
              <a:rPr lang="tr-TR" sz="3200" b="1" dirty="0" err="1" smtClean="0">
                <a:solidFill>
                  <a:srgbClr val="C00000"/>
                </a:solidFill>
                <a:latin typeface="+mn-lt"/>
              </a:rPr>
              <a:t>Sedasyonda</a:t>
            </a:r>
            <a:r>
              <a:rPr lang="tr-TR" sz="3200" b="1" dirty="0" smtClean="0">
                <a:solidFill>
                  <a:srgbClr val="C00000"/>
                </a:solidFill>
                <a:latin typeface="+mn-lt"/>
              </a:rPr>
              <a:t> Kullanılan İlaçlar - 2 </a:t>
            </a:r>
            <a:endParaRPr lang="tr-TR" sz="3200" b="1" dirty="0">
              <a:solidFill>
                <a:srgbClr val="C00000"/>
              </a:solidFill>
              <a:latin typeface="+mn-lt"/>
            </a:endParaRPr>
          </a:p>
        </p:txBody>
      </p:sp>
    </p:spTree>
    <p:extLst>
      <p:ext uri="{BB962C8B-B14F-4D97-AF65-F5344CB8AC3E}">
        <p14:creationId xmlns:p14="http://schemas.microsoft.com/office/powerpoint/2010/main" val="783198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a:xfrm>
            <a:off x="838200" y="365125"/>
            <a:ext cx="10515600" cy="1031189"/>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tr-TR" sz="3600" b="1" dirty="0">
                <a:solidFill>
                  <a:srgbClr val="C00000"/>
                </a:solidFill>
                <a:latin typeface="Calibri" panose="020F0502020204030204"/>
                <a:ea typeface="+mn-ea"/>
                <a:cs typeface="+mn-cs"/>
              </a:rPr>
              <a:t>Yoğun Bakım Hastasında </a:t>
            </a:r>
            <a:r>
              <a:rPr lang="tr-TR" sz="3600" b="1" dirty="0" err="1">
                <a:solidFill>
                  <a:srgbClr val="C00000"/>
                </a:solidFill>
                <a:latin typeface="Calibri" panose="020F0502020204030204"/>
                <a:ea typeface="+mn-ea"/>
                <a:cs typeface="+mn-cs"/>
              </a:rPr>
              <a:t>Deliryum</a:t>
            </a:r>
            <a:r>
              <a:rPr lang="tr-TR" sz="3600" b="1" dirty="0">
                <a:solidFill>
                  <a:srgbClr val="C00000"/>
                </a:solidFill>
                <a:latin typeface="Calibri" panose="020F0502020204030204"/>
                <a:ea typeface="+mn-ea"/>
                <a:cs typeface="+mn-cs"/>
              </a:rPr>
              <a:t> Farmakolojik Tedavisi</a:t>
            </a:r>
            <a:endParaRPr lang="tr-TR" dirty="0"/>
          </a:p>
        </p:txBody>
      </p:sp>
      <p:sp>
        <p:nvSpPr>
          <p:cNvPr id="9" name="İçerik Yer Tutucusu 8"/>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tr-TR" sz="2400" dirty="0" smtClean="0"/>
              <a:t>Yoğun bakım hastasında </a:t>
            </a:r>
          </a:p>
          <a:p>
            <a:pPr>
              <a:buFont typeface="Wingdings" panose="05000000000000000000" pitchFamily="2" charset="2"/>
              <a:buChar char="ü"/>
            </a:pPr>
            <a:r>
              <a:rPr lang="tr-TR" sz="2400" dirty="0" err="1" smtClean="0"/>
              <a:t>Anksiyete</a:t>
            </a:r>
            <a:endParaRPr lang="tr-TR" sz="2400" dirty="0" smtClean="0"/>
          </a:p>
          <a:p>
            <a:pPr>
              <a:buFont typeface="Wingdings" panose="05000000000000000000" pitchFamily="2" charset="2"/>
              <a:buChar char="ü"/>
            </a:pPr>
            <a:r>
              <a:rPr lang="tr-TR" sz="2400" dirty="0" smtClean="0"/>
              <a:t>Korku</a:t>
            </a:r>
          </a:p>
          <a:p>
            <a:pPr>
              <a:buFont typeface="Wingdings" panose="05000000000000000000" pitchFamily="2" charset="2"/>
              <a:buChar char="ü"/>
            </a:pPr>
            <a:r>
              <a:rPr lang="tr-TR" sz="2400" dirty="0" err="1" smtClean="0"/>
              <a:t>Halusinasyon</a:t>
            </a:r>
            <a:endParaRPr lang="tr-TR" sz="2400" dirty="0" smtClean="0"/>
          </a:p>
          <a:p>
            <a:pPr>
              <a:buFont typeface="Wingdings" panose="05000000000000000000" pitchFamily="2" charset="2"/>
              <a:buChar char="ü"/>
            </a:pPr>
            <a:r>
              <a:rPr lang="tr-TR" sz="2400" dirty="0" smtClean="0"/>
              <a:t>Sanrı</a:t>
            </a:r>
          </a:p>
          <a:p>
            <a:pPr>
              <a:buFont typeface="Wingdings" panose="05000000000000000000" pitchFamily="2" charset="2"/>
              <a:buChar char="ü"/>
            </a:pPr>
            <a:r>
              <a:rPr lang="tr-TR" sz="2400" dirty="0" err="1" smtClean="0"/>
              <a:t>Hiperaktif</a:t>
            </a:r>
            <a:r>
              <a:rPr lang="tr-TR" sz="2400" dirty="0" smtClean="0"/>
              <a:t> </a:t>
            </a:r>
            <a:r>
              <a:rPr lang="tr-TR" sz="2400" dirty="0" err="1" smtClean="0"/>
              <a:t>deliryum</a:t>
            </a:r>
            <a:r>
              <a:rPr lang="tr-TR" sz="2400" dirty="0" smtClean="0"/>
              <a:t> varlığında tedavi önerilmektedir</a:t>
            </a:r>
          </a:p>
          <a:p>
            <a:pPr>
              <a:buFont typeface="Wingdings" panose="05000000000000000000" pitchFamily="2" charset="2"/>
              <a:buChar char="ü"/>
            </a:pPr>
            <a:r>
              <a:rPr lang="tr-TR" sz="2400" dirty="0" smtClean="0"/>
              <a:t>Verilecekse en ufak doz ve sürede olmalıdır</a:t>
            </a:r>
          </a:p>
          <a:p>
            <a:pPr marL="0" indent="0">
              <a:buNone/>
            </a:pPr>
            <a:endParaRPr lang="tr-TR" sz="1300" dirty="0" smtClean="0"/>
          </a:p>
          <a:p>
            <a:pPr marL="0" indent="0">
              <a:buNone/>
            </a:pPr>
            <a:endParaRPr lang="tr-TR" sz="1300" dirty="0"/>
          </a:p>
          <a:p>
            <a:pPr marL="0" indent="0">
              <a:buNone/>
            </a:pPr>
            <a:r>
              <a:rPr lang="tr-TR" sz="1300" dirty="0" err="1" smtClean="0"/>
              <a:t>Hughes</a:t>
            </a:r>
            <a:r>
              <a:rPr lang="tr-TR" sz="1300" dirty="0" smtClean="0"/>
              <a:t> CG</a:t>
            </a:r>
            <a:r>
              <a:rPr lang="tr-TR" sz="1300" dirty="0"/>
              <a:t> </a:t>
            </a:r>
            <a:r>
              <a:rPr lang="tr-TR" sz="1300" dirty="0" smtClean="0"/>
              <a:t>et al. (2020</a:t>
            </a:r>
            <a:r>
              <a:rPr lang="tr-TR" sz="1300" dirty="0"/>
              <a:t>) </a:t>
            </a:r>
            <a:r>
              <a:rPr lang="tr-TR" sz="1300" dirty="0" err="1"/>
              <a:t>Perioperative</a:t>
            </a:r>
            <a:r>
              <a:rPr lang="tr-TR" sz="1300" dirty="0"/>
              <a:t> </a:t>
            </a:r>
            <a:r>
              <a:rPr lang="tr-TR" sz="1300" dirty="0" err="1"/>
              <a:t>quality</a:t>
            </a:r>
            <a:r>
              <a:rPr lang="tr-TR" sz="1300" dirty="0"/>
              <a:t> </a:t>
            </a:r>
            <a:r>
              <a:rPr lang="tr-TR" sz="1300" dirty="0" err="1"/>
              <a:t>initiative</a:t>
            </a:r>
            <a:r>
              <a:rPr lang="tr-TR" sz="1300" dirty="0"/>
              <a:t> </a:t>
            </a:r>
            <a:r>
              <a:rPr lang="tr-TR" sz="1300" dirty="0" smtClean="0"/>
              <a:t>w:american </a:t>
            </a:r>
            <a:r>
              <a:rPr lang="tr-TR" sz="1300" dirty="0" err="1"/>
              <a:t>society</a:t>
            </a:r>
            <a:r>
              <a:rPr lang="tr-TR" sz="1300" dirty="0"/>
              <a:t> </a:t>
            </a:r>
            <a:r>
              <a:rPr lang="tr-TR" sz="1300" dirty="0" err="1"/>
              <a:t>for</a:t>
            </a:r>
            <a:r>
              <a:rPr lang="tr-TR" sz="1300" dirty="0"/>
              <a:t> </a:t>
            </a:r>
            <a:r>
              <a:rPr lang="tr-TR" sz="1300" dirty="0" err="1"/>
              <a:t>enhanced</a:t>
            </a:r>
            <a:r>
              <a:rPr lang="tr-TR" sz="1300" dirty="0"/>
              <a:t> </a:t>
            </a:r>
            <a:r>
              <a:rPr lang="tr-TR" sz="1300" dirty="0" err="1"/>
              <a:t>recovery</a:t>
            </a:r>
            <a:r>
              <a:rPr lang="tr-TR" sz="1300" dirty="0"/>
              <a:t> </a:t>
            </a:r>
            <a:r>
              <a:rPr lang="tr-TR" sz="1300" dirty="0" err="1"/>
              <a:t>and</a:t>
            </a:r>
            <a:r>
              <a:rPr lang="tr-TR" sz="1300" dirty="0"/>
              <a:t> </a:t>
            </a:r>
            <a:r>
              <a:rPr lang="tr-TR" sz="1300" dirty="0" err="1"/>
              <a:t>perioperative</a:t>
            </a:r>
            <a:r>
              <a:rPr lang="tr-TR" sz="1300" dirty="0"/>
              <a:t> </a:t>
            </a:r>
            <a:r>
              <a:rPr lang="tr-TR" sz="1300" dirty="0" err="1"/>
              <a:t>quality</a:t>
            </a:r>
            <a:r>
              <a:rPr lang="tr-TR" sz="1300" dirty="0"/>
              <a:t> </a:t>
            </a:r>
            <a:r>
              <a:rPr lang="tr-TR" sz="1300" dirty="0" err="1"/>
              <a:t>initiative</a:t>
            </a:r>
            <a:r>
              <a:rPr lang="tr-TR" sz="1300" dirty="0"/>
              <a:t> </a:t>
            </a:r>
            <a:r>
              <a:rPr lang="tr-TR" sz="1300" dirty="0" err="1"/>
              <a:t>joint</a:t>
            </a:r>
            <a:r>
              <a:rPr lang="tr-TR" sz="1300" dirty="0"/>
              <a:t> </a:t>
            </a:r>
            <a:r>
              <a:rPr lang="tr-TR" sz="1300" dirty="0" err="1"/>
              <a:t>consensus</a:t>
            </a:r>
            <a:r>
              <a:rPr lang="tr-TR" sz="1300" dirty="0"/>
              <a:t> </a:t>
            </a:r>
            <a:r>
              <a:rPr lang="tr-TR" sz="1300" dirty="0" err="1"/>
              <a:t>statement</a:t>
            </a:r>
            <a:r>
              <a:rPr lang="tr-TR" sz="1300" dirty="0"/>
              <a:t> on </a:t>
            </a:r>
            <a:r>
              <a:rPr lang="tr-TR" sz="1300" dirty="0" err="1"/>
              <a:t>postoperative</a:t>
            </a:r>
            <a:r>
              <a:rPr lang="tr-TR" sz="1300" dirty="0"/>
              <a:t> </a:t>
            </a:r>
            <a:r>
              <a:rPr lang="tr-TR" sz="1300" dirty="0" err="1"/>
              <a:t>delirium</a:t>
            </a:r>
            <a:r>
              <a:rPr lang="tr-TR" sz="1300" dirty="0"/>
              <a:t> </a:t>
            </a:r>
            <a:r>
              <a:rPr lang="tr-TR" sz="1300" dirty="0" err="1" smtClean="0"/>
              <a:t>prevention</a:t>
            </a:r>
            <a:r>
              <a:rPr lang="tr-TR" sz="1300" dirty="0" smtClean="0"/>
              <a:t>. </a:t>
            </a:r>
            <a:r>
              <a:rPr lang="tr-TR" sz="1300" dirty="0" err="1" smtClean="0"/>
              <a:t>Anesth</a:t>
            </a:r>
            <a:r>
              <a:rPr lang="tr-TR" sz="1300" dirty="0" smtClean="0"/>
              <a:t> </a:t>
            </a:r>
            <a:r>
              <a:rPr lang="tr-TR" sz="1300" dirty="0" err="1"/>
              <a:t>Analg</a:t>
            </a:r>
            <a:r>
              <a:rPr lang="tr-TR" sz="1300" dirty="0"/>
              <a:t> 130(6):1572</a:t>
            </a:r>
          </a:p>
          <a:p>
            <a:pPr>
              <a:buFont typeface="Wingdings" panose="05000000000000000000" pitchFamily="2" charset="2"/>
              <a:buChar char="ü"/>
            </a:pPr>
            <a:endParaRPr lang="tr-TR" sz="2400" dirty="0"/>
          </a:p>
        </p:txBody>
      </p:sp>
      <p:sp>
        <p:nvSpPr>
          <p:cNvPr id="7" name="Slayt Numarası Yer Tutucusu 6"/>
          <p:cNvSpPr>
            <a:spLocks noGrp="1"/>
          </p:cNvSpPr>
          <p:nvPr>
            <p:ph type="sldNum" sz="quarter" idx="12"/>
          </p:nvPr>
        </p:nvSpPr>
        <p:spPr/>
        <p:txBody>
          <a:bodyPr/>
          <a:lstStyle/>
          <a:p>
            <a:fld id="{C30A822A-A091-432B-A56E-305D79C8F2A2}" type="slidenum">
              <a:rPr lang="tr-TR" smtClean="0"/>
              <a:t>26</a:t>
            </a:fld>
            <a:endParaRPr lang="tr-TR"/>
          </a:p>
        </p:txBody>
      </p:sp>
    </p:spTree>
    <p:extLst>
      <p:ext uri="{BB962C8B-B14F-4D97-AF65-F5344CB8AC3E}">
        <p14:creationId xmlns:p14="http://schemas.microsoft.com/office/powerpoint/2010/main" val="31651052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382588" y="298931"/>
            <a:ext cx="5157787" cy="743060"/>
          </a:xfrm>
        </p:spPr>
        <p:txBody>
          <a:bodyPr/>
          <a:lstStyle/>
          <a:p>
            <a:pPr algn="ctr"/>
            <a:r>
              <a:rPr lang="tr-TR" dirty="0"/>
              <a:t>AID-ICU </a:t>
            </a:r>
            <a:r>
              <a:rPr lang="tr-TR" dirty="0" smtClean="0"/>
              <a:t>çalışması</a:t>
            </a:r>
            <a:endParaRPr lang="tr-TR" dirty="0"/>
          </a:p>
        </p:txBody>
      </p:sp>
      <p:sp>
        <p:nvSpPr>
          <p:cNvPr id="4" name="İçerik Yer Tutucusu 3"/>
          <p:cNvSpPr>
            <a:spLocks noGrp="1"/>
          </p:cNvSpPr>
          <p:nvPr>
            <p:ph sz="half" idx="2"/>
          </p:nvPr>
        </p:nvSpPr>
        <p:spPr>
          <a:xfrm>
            <a:off x="382588" y="1165369"/>
            <a:ext cx="5337728" cy="3684588"/>
          </a:xfrm>
        </p:spPr>
        <p:style>
          <a:lnRef idx="2">
            <a:schemeClr val="accent2"/>
          </a:lnRef>
          <a:fillRef idx="1">
            <a:schemeClr val="lt1"/>
          </a:fillRef>
          <a:effectRef idx="0">
            <a:schemeClr val="accent2"/>
          </a:effectRef>
          <a:fontRef idx="minor">
            <a:schemeClr val="dk1"/>
          </a:fontRef>
        </p:style>
        <p:txBody>
          <a:bodyPr>
            <a:normAutofit/>
          </a:bodyPr>
          <a:lstStyle/>
          <a:p>
            <a:r>
              <a:rPr lang="tr-TR" sz="2400" dirty="0" smtClean="0"/>
              <a:t>13 ülke, 1290 hasta</a:t>
            </a:r>
            <a:r>
              <a:rPr lang="tr-TR" sz="2400" dirty="0"/>
              <a:t>, 99 yoğun bakım </a:t>
            </a:r>
            <a:r>
              <a:rPr lang="tr-TR" sz="2400" dirty="0" smtClean="0"/>
              <a:t>merkezinin dahil edildiği</a:t>
            </a:r>
          </a:p>
          <a:p>
            <a:r>
              <a:rPr lang="tr-TR" sz="2400" dirty="0" err="1" smtClean="0"/>
              <a:t>Haloperidol</a:t>
            </a:r>
            <a:r>
              <a:rPr lang="tr-TR" sz="2400" dirty="0" smtClean="0"/>
              <a:t> </a:t>
            </a:r>
            <a:r>
              <a:rPr lang="tr-TR" sz="2400" dirty="0" err="1" smtClean="0"/>
              <a:t>deliryum</a:t>
            </a:r>
            <a:r>
              <a:rPr lang="tr-TR" sz="2400" dirty="0" smtClean="0"/>
              <a:t> </a:t>
            </a:r>
            <a:r>
              <a:rPr lang="tr-TR" sz="2400" dirty="0" err="1" smtClean="0"/>
              <a:t>subtiplerinde</a:t>
            </a:r>
            <a:r>
              <a:rPr lang="tr-TR" sz="2400" dirty="0" smtClean="0"/>
              <a:t> en sık kullanılan ajan</a:t>
            </a:r>
          </a:p>
          <a:p>
            <a:r>
              <a:rPr lang="tr-TR" sz="2400" dirty="0" smtClean="0"/>
              <a:t>yatıştan </a:t>
            </a:r>
            <a:r>
              <a:rPr lang="tr-TR" sz="2400" dirty="0"/>
              <a:t>sonraki 24 </a:t>
            </a:r>
            <a:r>
              <a:rPr lang="tr-TR" sz="2400" dirty="0" smtClean="0"/>
              <a:t>h içinde </a:t>
            </a:r>
            <a:r>
              <a:rPr lang="tr-TR" sz="2400" dirty="0"/>
              <a:t>[</a:t>
            </a:r>
            <a:r>
              <a:rPr lang="tr-TR" sz="2400" dirty="0" err="1"/>
              <a:t>aOR</a:t>
            </a:r>
            <a:r>
              <a:rPr lang="tr-TR" sz="2400" dirty="0"/>
              <a:t> 1,2 (0,5-2,5); p=0,66] ve </a:t>
            </a:r>
            <a:r>
              <a:rPr lang="tr-TR" sz="2400" dirty="0" smtClean="0"/>
              <a:t>yatıştan </a:t>
            </a:r>
            <a:r>
              <a:rPr lang="tr-TR" sz="2400" dirty="0"/>
              <a:t>sonraki 72 </a:t>
            </a:r>
            <a:r>
              <a:rPr lang="tr-TR" sz="2400" dirty="0" smtClean="0"/>
              <a:t>h içinde </a:t>
            </a:r>
            <a:r>
              <a:rPr lang="tr-TR" sz="2400" dirty="0"/>
              <a:t>[</a:t>
            </a:r>
            <a:r>
              <a:rPr lang="tr-TR" sz="2400" dirty="0" err="1"/>
              <a:t>aOR</a:t>
            </a:r>
            <a:r>
              <a:rPr lang="tr-TR" sz="2400" dirty="0"/>
              <a:t> 1,9 (1,0-3,9); p=0,07] </a:t>
            </a:r>
            <a:r>
              <a:rPr lang="tr-TR" sz="2400" dirty="0" err="1"/>
              <a:t>haloperidol</a:t>
            </a:r>
            <a:r>
              <a:rPr lang="tr-TR" sz="2400" dirty="0"/>
              <a:t> kullanımının 90 günlük </a:t>
            </a:r>
            <a:r>
              <a:rPr lang="tr-TR" sz="2400" dirty="0" err="1"/>
              <a:t>mortalitede</a:t>
            </a:r>
            <a:r>
              <a:rPr lang="tr-TR" sz="2400" dirty="0"/>
              <a:t> </a:t>
            </a:r>
            <a:r>
              <a:rPr lang="tr-TR" sz="2400" dirty="0" smtClean="0"/>
              <a:t> </a:t>
            </a:r>
            <a:r>
              <a:rPr lang="tr-TR" sz="2400" dirty="0" smtClean="0">
                <a:latin typeface="Calibri" panose="020F0502020204030204" pitchFamily="34" charset="0"/>
                <a:cs typeface="Calibri" panose="020F0502020204030204" pitchFamily="34" charset="0"/>
              </a:rPr>
              <a:t>↑Ø</a:t>
            </a:r>
            <a:endParaRPr lang="tr-TR" sz="2400" dirty="0"/>
          </a:p>
          <a:p>
            <a:endParaRPr lang="tr-TR" sz="2400" dirty="0"/>
          </a:p>
        </p:txBody>
      </p:sp>
      <p:sp>
        <p:nvSpPr>
          <p:cNvPr id="6" name="İçerik Yer Tutucusu 5"/>
          <p:cNvSpPr>
            <a:spLocks noGrp="1"/>
          </p:cNvSpPr>
          <p:nvPr>
            <p:ph sz="quarter" idx="4"/>
          </p:nvPr>
        </p:nvSpPr>
        <p:spPr>
          <a:xfrm>
            <a:off x="6230679" y="2671762"/>
            <a:ext cx="5539379" cy="3684588"/>
          </a:xfrm>
        </p:spPr>
        <p:style>
          <a:lnRef idx="2">
            <a:schemeClr val="accent2"/>
          </a:lnRef>
          <a:fillRef idx="1">
            <a:schemeClr val="lt1"/>
          </a:fillRef>
          <a:effectRef idx="0">
            <a:schemeClr val="accent2"/>
          </a:effectRef>
          <a:fontRef idx="minor">
            <a:schemeClr val="dk1"/>
          </a:fontRef>
        </p:style>
        <p:txBody>
          <a:bodyPr>
            <a:normAutofit/>
          </a:bodyPr>
          <a:lstStyle/>
          <a:p>
            <a:r>
              <a:rPr lang="tr-TR" sz="2400" dirty="0" err="1" smtClean="0"/>
              <a:t>Haloperidol</a:t>
            </a:r>
            <a:r>
              <a:rPr lang="tr-TR" sz="2400" dirty="0" smtClean="0"/>
              <a:t> kullanımı</a:t>
            </a:r>
          </a:p>
          <a:p>
            <a:r>
              <a:rPr lang="tr-TR" sz="2400" dirty="0" smtClean="0"/>
              <a:t>Solunum desteğinin </a:t>
            </a:r>
            <a:r>
              <a:rPr lang="tr-TR" sz="2400" dirty="0" smtClean="0">
                <a:latin typeface="Calibri" panose="020F0502020204030204" pitchFamily="34" charset="0"/>
                <a:cs typeface="Calibri" panose="020F0502020204030204" pitchFamily="34" charset="0"/>
              </a:rPr>
              <a:t>↑ </a:t>
            </a:r>
            <a:r>
              <a:rPr lang="tr-TR" sz="2400" dirty="0" smtClean="0"/>
              <a:t>[</a:t>
            </a:r>
            <a:r>
              <a:rPr lang="tr-TR" sz="2400" dirty="0" err="1" smtClean="0">
                <a:latin typeface="Calibri" panose="020F0502020204030204" pitchFamily="34" charset="0"/>
                <a:cs typeface="Calibri" panose="020F0502020204030204" pitchFamily="34" charset="0"/>
              </a:rPr>
              <a:t>aOR</a:t>
            </a:r>
            <a:r>
              <a:rPr lang="tr-TR" sz="2400" dirty="0" smtClean="0">
                <a:latin typeface="Calibri" panose="020F0502020204030204" pitchFamily="34" charset="0"/>
                <a:cs typeface="Calibri" panose="020F0502020204030204" pitchFamily="34" charset="0"/>
              </a:rPr>
              <a:t> </a:t>
            </a:r>
            <a:r>
              <a:rPr lang="tr-TR" sz="2400" dirty="0">
                <a:latin typeface="Calibri" panose="020F0502020204030204" pitchFamily="34" charset="0"/>
                <a:cs typeface="Calibri" panose="020F0502020204030204" pitchFamily="34" charset="0"/>
              </a:rPr>
              <a:t>2.6 (1.1–6.9</a:t>
            </a:r>
            <a:r>
              <a:rPr lang="tr-TR" sz="2400" dirty="0" smtClean="0">
                <a:latin typeface="Calibri" panose="020F0502020204030204" pitchFamily="34" charset="0"/>
                <a:cs typeface="Calibri" panose="020F0502020204030204" pitchFamily="34" charset="0"/>
              </a:rPr>
              <a:t>)]</a:t>
            </a:r>
          </a:p>
          <a:p>
            <a:endParaRPr lang="tr-TR" sz="2400" dirty="0">
              <a:latin typeface="Calibri" panose="020F0502020204030204" pitchFamily="34" charset="0"/>
              <a:cs typeface="Calibri" panose="020F0502020204030204" pitchFamily="34" charset="0"/>
            </a:endParaRPr>
          </a:p>
          <a:p>
            <a:endParaRPr lang="tr-TR" sz="2400" dirty="0" smtClean="0">
              <a:latin typeface="Calibri" panose="020F0502020204030204" pitchFamily="34" charset="0"/>
              <a:cs typeface="Calibri" panose="020F0502020204030204" pitchFamily="34" charset="0"/>
            </a:endParaRPr>
          </a:p>
          <a:p>
            <a:endParaRPr lang="tr-TR" sz="2400" dirty="0">
              <a:latin typeface="Calibri" panose="020F0502020204030204" pitchFamily="34" charset="0"/>
              <a:cs typeface="Calibri" panose="020F0502020204030204" pitchFamily="34" charset="0"/>
            </a:endParaRPr>
          </a:p>
          <a:p>
            <a:pPr marL="0" indent="0">
              <a:buNone/>
            </a:pPr>
            <a:endParaRPr lang="tr-TR" sz="1300" dirty="0" smtClean="0"/>
          </a:p>
          <a:p>
            <a:pPr marL="0" indent="0">
              <a:buNone/>
            </a:pPr>
            <a:r>
              <a:rPr lang="tr-TR" sz="1200" dirty="0" err="1" smtClean="0"/>
              <a:t>Collet</a:t>
            </a:r>
            <a:r>
              <a:rPr lang="tr-TR" sz="1200" dirty="0" smtClean="0"/>
              <a:t> </a:t>
            </a:r>
            <a:r>
              <a:rPr lang="tr-TR" sz="1200" dirty="0"/>
              <a:t>MO, </a:t>
            </a:r>
            <a:r>
              <a:rPr lang="tr-TR" sz="1200" dirty="0" smtClean="0"/>
              <a:t>et </a:t>
            </a:r>
            <a:r>
              <a:rPr lang="tr-TR" sz="1200" dirty="0"/>
              <a:t>al (2018) </a:t>
            </a:r>
            <a:r>
              <a:rPr lang="tr-TR" sz="1200" dirty="0" err="1"/>
              <a:t>Prevalence</a:t>
            </a:r>
            <a:r>
              <a:rPr lang="tr-TR" sz="1200" dirty="0"/>
              <a:t> </a:t>
            </a:r>
            <a:r>
              <a:rPr lang="tr-TR" sz="1200" dirty="0" err="1"/>
              <a:t>and</a:t>
            </a:r>
            <a:r>
              <a:rPr lang="tr-TR" sz="1200" dirty="0"/>
              <a:t> risk </a:t>
            </a:r>
            <a:r>
              <a:rPr lang="tr-TR" sz="1200" dirty="0" err="1"/>
              <a:t>factors</a:t>
            </a:r>
            <a:r>
              <a:rPr lang="tr-TR" sz="1200" dirty="0"/>
              <a:t> </a:t>
            </a:r>
            <a:r>
              <a:rPr lang="tr-TR" sz="1200" dirty="0" err="1"/>
              <a:t>related</a:t>
            </a:r>
            <a:r>
              <a:rPr lang="tr-TR" sz="1200" dirty="0"/>
              <a:t> </a:t>
            </a:r>
            <a:r>
              <a:rPr lang="tr-TR" sz="1200" dirty="0" err="1"/>
              <a:t>to</a:t>
            </a:r>
            <a:r>
              <a:rPr lang="tr-TR" sz="1200" dirty="0"/>
              <a:t> </a:t>
            </a:r>
            <a:r>
              <a:rPr lang="tr-TR" sz="1200" dirty="0" err="1"/>
              <a:t>haloperidol</a:t>
            </a:r>
            <a:r>
              <a:rPr lang="tr-TR" sz="1200" dirty="0"/>
              <a:t> </a:t>
            </a:r>
            <a:r>
              <a:rPr lang="tr-TR" sz="1200" dirty="0" err="1"/>
              <a:t>use</a:t>
            </a:r>
            <a:r>
              <a:rPr lang="tr-TR" sz="1200" dirty="0"/>
              <a:t> </a:t>
            </a:r>
            <a:r>
              <a:rPr lang="tr-TR" sz="1200" dirty="0" err="1"/>
              <a:t>for</a:t>
            </a:r>
            <a:r>
              <a:rPr lang="tr-TR" sz="1200" dirty="0"/>
              <a:t> </a:t>
            </a:r>
            <a:r>
              <a:rPr lang="tr-TR" sz="1200" dirty="0" err="1"/>
              <a:t>delirium</a:t>
            </a:r>
            <a:r>
              <a:rPr lang="tr-TR" sz="1200" dirty="0"/>
              <a:t> in </a:t>
            </a:r>
            <a:r>
              <a:rPr lang="tr-TR" sz="1200" dirty="0" err="1"/>
              <a:t>adult</a:t>
            </a:r>
            <a:r>
              <a:rPr lang="tr-TR" sz="1200" dirty="0"/>
              <a:t> </a:t>
            </a:r>
            <a:r>
              <a:rPr lang="tr-TR" sz="1200" dirty="0" err="1"/>
              <a:t>intensive</a:t>
            </a:r>
            <a:r>
              <a:rPr lang="tr-TR" sz="1200" dirty="0"/>
              <a:t> </a:t>
            </a:r>
            <a:r>
              <a:rPr lang="tr-TR" sz="1200" dirty="0" err="1"/>
              <a:t>care</a:t>
            </a:r>
            <a:r>
              <a:rPr lang="tr-TR" sz="1200" dirty="0"/>
              <a:t> </a:t>
            </a:r>
            <a:r>
              <a:rPr lang="tr-TR" sz="1200" dirty="0" err="1"/>
              <a:t>patients</a:t>
            </a:r>
            <a:r>
              <a:rPr lang="tr-TR" sz="1200" dirty="0"/>
              <a:t>: </a:t>
            </a:r>
            <a:r>
              <a:rPr lang="tr-TR" sz="1200" dirty="0" err="1"/>
              <a:t>the</a:t>
            </a:r>
            <a:r>
              <a:rPr lang="tr-TR" sz="1200" dirty="0"/>
              <a:t> </a:t>
            </a:r>
            <a:r>
              <a:rPr lang="tr-TR" sz="1200" dirty="0" err="1"/>
              <a:t>multinational</a:t>
            </a:r>
            <a:r>
              <a:rPr lang="tr-TR" sz="1200" dirty="0"/>
              <a:t> AID-ICU </a:t>
            </a:r>
            <a:r>
              <a:rPr lang="tr-TR" sz="1200" dirty="0" err="1"/>
              <a:t>inception</a:t>
            </a:r>
            <a:r>
              <a:rPr lang="tr-TR" sz="1200" dirty="0"/>
              <a:t> </a:t>
            </a:r>
            <a:r>
              <a:rPr lang="tr-TR" sz="1200" dirty="0" err="1"/>
              <a:t>cohort</a:t>
            </a:r>
            <a:r>
              <a:rPr lang="tr-TR" sz="1200" dirty="0"/>
              <a:t> </a:t>
            </a:r>
            <a:r>
              <a:rPr lang="tr-TR" sz="1200" dirty="0" err="1"/>
              <a:t>study</a:t>
            </a:r>
            <a:r>
              <a:rPr lang="tr-TR" sz="1200" dirty="0"/>
              <a:t>. </a:t>
            </a:r>
            <a:r>
              <a:rPr lang="tr-TR" sz="1200" dirty="0" err="1"/>
              <a:t>Intensive</a:t>
            </a:r>
            <a:r>
              <a:rPr lang="tr-TR" sz="1200" dirty="0"/>
              <a:t> </a:t>
            </a:r>
            <a:r>
              <a:rPr lang="tr-TR" sz="1200" dirty="0" err="1"/>
              <a:t>Care</a:t>
            </a:r>
            <a:r>
              <a:rPr lang="tr-TR" sz="1200" dirty="0"/>
              <a:t> </a:t>
            </a:r>
            <a:r>
              <a:rPr lang="tr-TR" sz="1200" dirty="0" err="1"/>
              <a:t>Med</a:t>
            </a:r>
            <a:r>
              <a:rPr lang="tr-TR" sz="1200" dirty="0"/>
              <a:t> 44(7):1081–1089</a:t>
            </a:r>
          </a:p>
        </p:txBody>
      </p:sp>
      <p:sp>
        <p:nvSpPr>
          <p:cNvPr id="7" name="Slayt Numarası Yer Tutucusu 6"/>
          <p:cNvSpPr>
            <a:spLocks noGrp="1"/>
          </p:cNvSpPr>
          <p:nvPr>
            <p:ph type="sldNum" sz="quarter" idx="12"/>
          </p:nvPr>
        </p:nvSpPr>
        <p:spPr/>
        <p:txBody>
          <a:bodyPr/>
          <a:lstStyle/>
          <a:p>
            <a:fld id="{C30A822A-A091-432B-A56E-305D79C8F2A2}" type="slidenum">
              <a:rPr lang="tr-TR" smtClean="0"/>
              <a:t>27</a:t>
            </a:fld>
            <a:endParaRPr lang="tr-TR"/>
          </a:p>
        </p:txBody>
      </p:sp>
    </p:spTree>
    <p:extLst>
      <p:ext uri="{BB962C8B-B14F-4D97-AF65-F5344CB8AC3E}">
        <p14:creationId xmlns:p14="http://schemas.microsoft.com/office/powerpoint/2010/main" val="2232820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Yer Tutucusu 8"/>
          <p:cNvSpPr>
            <a:spLocks noGrp="1"/>
          </p:cNvSpPr>
          <p:nvPr>
            <p:ph type="body" idx="1"/>
          </p:nvPr>
        </p:nvSpPr>
        <p:spPr>
          <a:xfrm>
            <a:off x="762723" y="385857"/>
            <a:ext cx="5157787" cy="823912"/>
          </a:xfrm>
        </p:spPr>
        <p:txBody>
          <a:bodyPr>
            <a:normAutofit fontScale="92500" lnSpcReduction="20000"/>
          </a:bodyPr>
          <a:lstStyle/>
          <a:p>
            <a:r>
              <a:rPr lang="en-US" dirty="0">
                <a:solidFill>
                  <a:srgbClr val="C00000"/>
                </a:solidFill>
              </a:rPr>
              <a:t>The Modifying the Impact of the ICU-Associated Neurological Dysfunction-USA (MIND USA)</a:t>
            </a:r>
            <a:endParaRPr lang="tr-TR" dirty="0">
              <a:solidFill>
                <a:srgbClr val="C00000"/>
              </a:solidFill>
            </a:endParaRPr>
          </a:p>
        </p:txBody>
      </p:sp>
      <p:pic>
        <p:nvPicPr>
          <p:cNvPr id="6" name="İçerik Yer Tutucusu 5"/>
          <p:cNvPicPr>
            <a:picLocks noGrp="1" noChangeAspect="1"/>
          </p:cNvPicPr>
          <p:nvPr>
            <p:ph sz="half" idx="2"/>
          </p:nvPr>
        </p:nvPicPr>
        <p:blipFill>
          <a:blip r:embed="rId2"/>
          <a:stretch>
            <a:fillRect/>
          </a:stretch>
        </p:blipFill>
        <p:spPr>
          <a:xfrm>
            <a:off x="511033" y="904600"/>
            <a:ext cx="5157787" cy="610338"/>
          </a:xfrm>
          <a:prstGeom prst="rect">
            <a:avLst/>
          </a:prstGeom>
        </p:spPr>
      </p:pic>
      <p:sp>
        <p:nvSpPr>
          <p:cNvPr id="11" name="İçerik Yer Tutucusu 10"/>
          <p:cNvSpPr>
            <a:spLocks noGrp="1"/>
          </p:cNvSpPr>
          <p:nvPr>
            <p:ph sz="quarter" idx="4"/>
          </p:nvPr>
        </p:nvSpPr>
        <p:spPr>
          <a:xfrm>
            <a:off x="6266475" y="683923"/>
            <a:ext cx="5641990" cy="5672427"/>
          </a:xfrm>
        </p:spPr>
        <p:style>
          <a:lnRef idx="2">
            <a:schemeClr val="accent2"/>
          </a:lnRef>
          <a:fillRef idx="1">
            <a:schemeClr val="lt1"/>
          </a:fillRef>
          <a:effectRef idx="0">
            <a:schemeClr val="accent2"/>
          </a:effectRef>
          <a:fontRef idx="minor">
            <a:schemeClr val="dk1"/>
          </a:fontRef>
        </p:style>
        <p:txBody>
          <a:bodyPr>
            <a:normAutofit lnSpcReduction="10000"/>
          </a:bodyPr>
          <a:lstStyle/>
          <a:p>
            <a:r>
              <a:rPr lang="tr-TR" sz="2400" dirty="0" smtClean="0"/>
              <a:t>Çok-merkezli </a:t>
            </a:r>
            <a:r>
              <a:rPr lang="tr-TR" sz="2400" dirty="0" err="1" smtClean="0"/>
              <a:t>plasebo</a:t>
            </a:r>
            <a:r>
              <a:rPr lang="tr-TR" sz="2400" dirty="0" smtClean="0"/>
              <a:t> kontrollü</a:t>
            </a:r>
          </a:p>
          <a:p>
            <a:r>
              <a:rPr lang="tr-TR" sz="2400" dirty="0" smtClean="0"/>
              <a:t>ASY/ şok tanıları </a:t>
            </a:r>
            <a:r>
              <a:rPr lang="tr-TR" sz="2400" dirty="0" smtClean="0">
                <a:latin typeface="Calibri" panose="020F0502020204030204" pitchFamily="34" charset="0"/>
                <a:cs typeface="Calibri" panose="020F0502020204030204" pitchFamily="34" charset="0"/>
              </a:rPr>
              <a:t>→ 566 yoğun bakım hastası</a:t>
            </a:r>
          </a:p>
          <a:p>
            <a:r>
              <a:rPr lang="tr-TR" sz="2400" dirty="0" err="1" smtClean="0">
                <a:latin typeface="Calibri" panose="020F0502020204030204" pitchFamily="34" charset="0"/>
                <a:cs typeface="Calibri" panose="020F0502020204030204" pitchFamily="34" charset="0"/>
              </a:rPr>
              <a:t>Haloperidol</a:t>
            </a:r>
            <a:r>
              <a:rPr lang="tr-TR" sz="2400" dirty="0" smtClean="0">
                <a:latin typeface="Calibri" panose="020F0502020204030204" pitchFamily="34" charset="0"/>
                <a:cs typeface="Calibri" panose="020F0502020204030204" pitchFamily="34" charset="0"/>
              </a:rPr>
              <a:t>/</a:t>
            </a:r>
            <a:r>
              <a:rPr lang="tr-TR" sz="2400" dirty="0" err="1" smtClean="0">
                <a:latin typeface="Calibri" panose="020F0502020204030204" pitchFamily="34" charset="0"/>
                <a:cs typeface="Calibri" panose="020F0502020204030204" pitchFamily="34" charset="0"/>
              </a:rPr>
              <a:t>ziprasidon</a:t>
            </a:r>
            <a:r>
              <a:rPr lang="tr-TR" sz="2400" dirty="0" smtClean="0">
                <a:latin typeface="Calibri" panose="020F0502020204030204" pitchFamily="34" charset="0"/>
                <a:cs typeface="Calibri" panose="020F0502020204030204" pitchFamily="34" charset="0"/>
              </a:rPr>
              <a:t> </a:t>
            </a:r>
            <a:r>
              <a:rPr lang="tr-TR" sz="2400" dirty="0">
                <a:latin typeface="Calibri" panose="020F0502020204030204" pitchFamily="34" charset="0"/>
                <a:cs typeface="Calibri" panose="020F0502020204030204" pitchFamily="34" charset="0"/>
              </a:rPr>
              <a:t>ve </a:t>
            </a:r>
            <a:r>
              <a:rPr lang="tr-TR" sz="2400" dirty="0" err="1">
                <a:latin typeface="Calibri" panose="020F0502020204030204" pitchFamily="34" charset="0"/>
                <a:cs typeface="Calibri" panose="020F0502020204030204" pitchFamily="34" charset="0"/>
              </a:rPr>
              <a:t>plasebo</a:t>
            </a:r>
            <a:r>
              <a:rPr lang="tr-TR" sz="2400" dirty="0">
                <a:latin typeface="Calibri" panose="020F0502020204030204" pitchFamily="34" charset="0"/>
                <a:cs typeface="Calibri" panose="020F0502020204030204" pitchFamily="34" charset="0"/>
              </a:rPr>
              <a:t> olarak </a:t>
            </a:r>
            <a:r>
              <a:rPr lang="tr-TR" sz="2400" dirty="0" err="1">
                <a:latin typeface="Calibri" panose="020F0502020204030204" pitchFamily="34" charset="0"/>
                <a:cs typeface="Calibri" panose="020F0502020204030204" pitchFamily="34" charset="0"/>
              </a:rPr>
              <a:t>randomize</a:t>
            </a:r>
            <a:r>
              <a:rPr lang="tr-TR" sz="2400" dirty="0">
                <a:latin typeface="Calibri" panose="020F0502020204030204" pitchFamily="34" charset="0"/>
                <a:cs typeface="Calibri" panose="020F0502020204030204" pitchFamily="34" charset="0"/>
              </a:rPr>
              <a:t> </a:t>
            </a:r>
            <a:r>
              <a:rPr lang="tr-TR" sz="2400" dirty="0" smtClean="0">
                <a:latin typeface="Calibri" panose="020F0502020204030204" pitchFamily="34" charset="0"/>
                <a:cs typeface="Calibri" panose="020F0502020204030204" pitchFamily="34" charset="0"/>
              </a:rPr>
              <a:t>edilmiştir</a:t>
            </a:r>
          </a:p>
          <a:p>
            <a:r>
              <a:rPr lang="tr-TR" sz="2400" dirty="0" smtClean="0">
                <a:latin typeface="Calibri" panose="020F0502020204030204" pitchFamily="34" charset="0"/>
                <a:cs typeface="Calibri" panose="020F0502020204030204" pitchFamily="34" charset="0"/>
              </a:rPr>
              <a:t>Hastaların % 60 ı </a:t>
            </a:r>
            <a:r>
              <a:rPr lang="tr-TR" sz="2400" dirty="0" err="1" smtClean="0">
                <a:latin typeface="Calibri" panose="020F0502020204030204" pitchFamily="34" charset="0"/>
                <a:cs typeface="Calibri" panose="020F0502020204030204" pitchFamily="34" charset="0"/>
              </a:rPr>
              <a:t>hipoaktif</a:t>
            </a:r>
            <a:r>
              <a:rPr lang="tr-TR" sz="2400" dirty="0" smtClean="0">
                <a:latin typeface="Calibri" panose="020F0502020204030204" pitchFamily="34" charset="0"/>
                <a:cs typeface="Calibri" panose="020F0502020204030204" pitchFamily="34" charset="0"/>
              </a:rPr>
              <a:t>, % 40 </a:t>
            </a:r>
            <a:r>
              <a:rPr lang="tr-TR" sz="2400" dirty="0" err="1" smtClean="0">
                <a:latin typeface="Calibri" panose="020F0502020204030204" pitchFamily="34" charset="0"/>
                <a:cs typeface="Calibri" panose="020F0502020204030204" pitchFamily="34" charset="0"/>
              </a:rPr>
              <a:t>hiperaktif</a:t>
            </a:r>
            <a:r>
              <a:rPr lang="tr-TR" sz="2400" dirty="0" smtClean="0">
                <a:latin typeface="Calibri" panose="020F0502020204030204" pitchFamily="34" charset="0"/>
                <a:cs typeface="Calibri" panose="020F0502020204030204" pitchFamily="34" charset="0"/>
              </a:rPr>
              <a:t> </a:t>
            </a:r>
            <a:r>
              <a:rPr lang="tr-TR" sz="2400" dirty="0" err="1" smtClean="0">
                <a:latin typeface="Calibri" panose="020F0502020204030204" pitchFamily="34" charset="0"/>
                <a:cs typeface="Calibri" panose="020F0502020204030204" pitchFamily="34" charset="0"/>
              </a:rPr>
              <a:t>deliryumda</a:t>
            </a:r>
            <a:r>
              <a:rPr lang="tr-TR" sz="2400" dirty="0" smtClean="0">
                <a:latin typeface="Calibri" panose="020F0502020204030204" pitchFamily="34" charset="0"/>
                <a:cs typeface="Calibri" panose="020F0502020204030204" pitchFamily="34" charset="0"/>
              </a:rPr>
              <a:t> (+)</a:t>
            </a:r>
          </a:p>
          <a:p>
            <a:r>
              <a:rPr lang="tr-TR" sz="2400" dirty="0" err="1" smtClean="0">
                <a:latin typeface="Calibri" panose="020F0502020204030204" pitchFamily="34" charset="0"/>
                <a:cs typeface="Calibri" panose="020F0502020204030204" pitchFamily="34" charset="0"/>
              </a:rPr>
              <a:t>Plasebo</a:t>
            </a:r>
            <a:r>
              <a:rPr lang="tr-TR" sz="2400" dirty="0" smtClean="0">
                <a:latin typeface="Calibri" panose="020F0502020204030204" pitchFamily="34" charset="0"/>
                <a:cs typeface="Calibri" panose="020F0502020204030204" pitchFamily="34" charset="0"/>
              </a:rPr>
              <a:t>→ 8.5</a:t>
            </a:r>
          </a:p>
          <a:p>
            <a:r>
              <a:rPr lang="tr-TR" sz="2400" dirty="0" err="1" smtClean="0">
                <a:latin typeface="Calibri" panose="020F0502020204030204" pitchFamily="34" charset="0"/>
                <a:cs typeface="Calibri" panose="020F0502020204030204" pitchFamily="34" charset="0"/>
              </a:rPr>
              <a:t>Haloperidol</a:t>
            </a:r>
            <a:r>
              <a:rPr lang="tr-TR" sz="2400" dirty="0" smtClean="0">
                <a:latin typeface="Calibri" panose="020F0502020204030204" pitchFamily="34" charset="0"/>
                <a:cs typeface="Calibri" panose="020F0502020204030204" pitchFamily="34" charset="0"/>
              </a:rPr>
              <a:t> →7.9</a:t>
            </a:r>
          </a:p>
          <a:p>
            <a:r>
              <a:rPr lang="tr-TR" sz="2400" dirty="0" smtClean="0">
                <a:latin typeface="Calibri" panose="020F0502020204030204" pitchFamily="34" charset="0"/>
                <a:cs typeface="Calibri" panose="020F0502020204030204" pitchFamily="34" charset="0"/>
              </a:rPr>
              <a:t>Ziprasidon→8.7        ortalama sağ kalım </a:t>
            </a:r>
            <a:r>
              <a:rPr lang="tr-TR" sz="2400" dirty="0" err="1" smtClean="0">
                <a:latin typeface="Calibri" panose="020F0502020204030204" pitchFamily="34" charset="0"/>
                <a:cs typeface="Calibri" panose="020F0502020204030204" pitchFamily="34" charset="0"/>
              </a:rPr>
              <a:t>komasız</a:t>
            </a:r>
            <a:r>
              <a:rPr lang="tr-TR" sz="2400" dirty="0" smtClean="0">
                <a:latin typeface="Calibri" panose="020F0502020204030204" pitchFamily="34" charset="0"/>
                <a:cs typeface="Calibri" panose="020F0502020204030204" pitchFamily="34" charset="0"/>
              </a:rPr>
              <a:t> ve </a:t>
            </a:r>
            <a:r>
              <a:rPr lang="tr-TR" sz="2400" dirty="0" err="1" smtClean="0">
                <a:latin typeface="Calibri" panose="020F0502020204030204" pitchFamily="34" charset="0"/>
                <a:cs typeface="Calibri" panose="020F0502020204030204" pitchFamily="34" charset="0"/>
              </a:rPr>
              <a:t>deliryum</a:t>
            </a:r>
            <a:r>
              <a:rPr lang="tr-TR" sz="2400" dirty="0" smtClean="0">
                <a:latin typeface="Calibri" panose="020F0502020204030204" pitchFamily="34" charset="0"/>
                <a:cs typeface="Calibri" panose="020F0502020204030204" pitchFamily="34" charset="0"/>
              </a:rPr>
              <a:t> </a:t>
            </a:r>
          </a:p>
          <a:p>
            <a:r>
              <a:rPr lang="tr-TR" sz="2400" dirty="0" smtClean="0">
                <a:latin typeface="Calibri" panose="020F0502020204030204" pitchFamily="34" charset="0"/>
                <a:cs typeface="Calibri" panose="020F0502020204030204" pitchFamily="34" charset="0"/>
              </a:rPr>
              <a:t>Ortalama sağ kalım süreleri, yatış süresi arasında fark Ø</a:t>
            </a:r>
          </a:p>
          <a:p>
            <a:r>
              <a:rPr lang="tr-TR" sz="2400" dirty="0" smtClean="0">
                <a:latin typeface="Calibri" panose="020F0502020204030204" pitchFamily="34" charset="0"/>
                <a:cs typeface="Calibri" panose="020F0502020204030204" pitchFamily="34" charset="0"/>
              </a:rPr>
              <a:t>Yan etkiler 3 </a:t>
            </a:r>
            <a:r>
              <a:rPr lang="tr-TR" sz="2400" dirty="0" err="1" smtClean="0">
                <a:latin typeface="Calibri" panose="020F0502020204030204" pitchFamily="34" charset="0"/>
                <a:cs typeface="Calibri" panose="020F0502020204030204" pitchFamily="34" charset="0"/>
              </a:rPr>
              <a:t>gruptada</a:t>
            </a:r>
            <a:r>
              <a:rPr lang="tr-TR" sz="2400" dirty="0" smtClean="0">
                <a:latin typeface="Calibri" panose="020F0502020204030204" pitchFamily="34" charset="0"/>
                <a:cs typeface="Calibri" panose="020F0502020204030204" pitchFamily="34" charset="0"/>
              </a:rPr>
              <a:t> ↓</a:t>
            </a:r>
            <a:endParaRPr lang="tr-TR" sz="2400" dirty="0">
              <a:latin typeface="Calibri" panose="020F0502020204030204" pitchFamily="34" charset="0"/>
              <a:cs typeface="Calibri" panose="020F0502020204030204" pitchFamily="34" charset="0"/>
            </a:endParaRPr>
          </a:p>
          <a:p>
            <a:endParaRPr lang="tr-TR" sz="2400" dirty="0" smtClean="0">
              <a:latin typeface="Calibri" panose="020F0502020204030204" pitchFamily="34" charset="0"/>
              <a:cs typeface="Calibri" panose="020F0502020204030204" pitchFamily="34" charset="0"/>
            </a:endParaRPr>
          </a:p>
          <a:p>
            <a:endParaRPr lang="tr-TR" dirty="0"/>
          </a:p>
        </p:txBody>
      </p:sp>
      <p:sp>
        <p:nvSpPr>
          <p:cNvPr id="5" name="Slayt Numarası Yer Tutucusu 4"/>
          <p:cNvSpPr>
            <a:spLocks noGrp="1"/>
          </p:cNvSpPr>
          <p:nvPr>
            <p:ph type="sldNum" sz="quarter" idx="12"/>
          </p:nvPr>
        </p:nvSpPr>
        <p:spPr/>
        <p:txBody>
          <a:bodyPr/>
          <a:lstStyle/>
          <a:p>
            <a:fld id="{C30A822A-A091-432B-A56E-305D79C8F2A2}" type="slidenum">
              <a:rPr lang="tr-TR" smtClean="0"/>
              <a:t>28</a:t>
            </a:fld>
            <a:endParaRPr lang="tr-TR"/>
          </a:p>
        </p:txBody>
      </p:sp>
      <p:pic>
        <p:nvPicPr>
          <p:cNvPr id="7" name="Resim 6"/>
          <p:cNvPicPr>
            <a:picLocks noChangeAspect="1"/>
          </p:cNvPicPr>
          <p:nvPr/>
        </p:nvPicPr>
        <p:blipFill>
          <a:blip r:embed="rId3"/>
          <a:stretch>
            <a:fillRect/>
          </a:stretch>
        </p:blipFill>
        <p:spPr>
          <a:xfrm>
            <a:off x="206002" y="1514938"/>
            <a:ext cx="5767847" cy="4841412"/>
          </a:xfrm>
          <a:prstGeom prst="rect">
            <a:avLst/>
          </a:prstGeom>
        </p:spPr>
        <p:style>
          <a:lnRef idx="2">
            <a:schemeClr val="accent2"/>
          </a:lnRef>
          <a:fillRef idx="1">
            <a:schemeClr val="lt1"/>
          </a:fillRef>
          <a:effectRef idx="0">
            <a:schemeClr val="accent2"/>
          </a:effectRef>
          <a:fontRef idx="minor">
            <a:schemeClr val="dk1"/>
          </a:fontRef>
        </p:style>
      </p:pic>
      <p:sp>
        <p:nvSpPr>
          <p:cNvPr id="12" name="Metin Yer Tutucusu 11"/>
          <p:cNvSpPr>
            <a:spLocks noGrp="1"/>
          </p:cNvSpPr>
          <p:nvPr>
            <p:ph type="body" sz="quarter" idx="3"/>
          </p:nvPr>
        </p:nvSpPr>
        <p:spPr>
          <a:xfrm flipV="1">
            <a:off x="6172200" y="1570183"/>
            <a:ext cx="5183188" cy="120506"/>
          </a:xfrm>
        </p:spPr>
        <p:txBody>
          <a:bodyPr>
            <a:normAutofit fontScale="25000" lnSpcReduction="20000"/>
          </a:bodyPr>
          <a:lstStyle/>
          <a:p>
            <a:endParaRPr lang="tr-TR" dirty="0"/>
          </a:p>
        </p:txBody>
      </p:sp>
      <p:sp>
        <p:nvSpPr>
          <p:cNvPr id="16" name="Sağ Ayraç 15"/>
          <p:cNvSpPr/>
          <p:nvPr/>
        </p:nvSpPr>
        <p:spPr>
          <a:xfrm>
            <a:off x="8763794" y="3417455"/>
            <a:ext cx="432539" cy="108194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1256591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75748"/>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tr-TR" sz="3600" b="1" dirty="0">
                <a:solidFill>
                  <a:srgbClr val="C00000"/>
                </a:solidFill>
                <a:latin typeface="Calibri" panose="020F0502020204030204"/>
                <a:ea typeface="+mn-ea"/>
                <a:cs typeface="+mn-cs"/>
              </a:rPr>
              <a:t>Yoğun Bakım Hastasında </a:t>
            </a:r>
            <a:r>
              <a:rPr lang="tr-TR" sz="3600" b="1" dirty="0" err="1">
                <a:solidFill>
                  <a:srgbClr val="C00000"/>
                </a:solidFill>
                <a:latin typeface="Calibri" panose="020F0502020204030204"/>
                <a:ea typeface="+mn-ea"/>
                <a:cs typeface="+mn-cs"/>
              </a:rPr>
              <a:t>Deliryum</a:t>
            </a:r>
            <a:r>
              <a:rPr lang="tr-TR" sz="3600" b="1" dirty="0">
                <a:solidFill>
                  <a:srgbClr val="C00000"/>
                </a:solidFill>
                <a:latin typeface="Calibri" panose="020F0502020204030204"/>
                <a:ea typeface="+mn-ea"/>
                <a:cs typeface="+mn-cs"/>
              </a:rPr>
              <a:t> Farmakolojik Tedavisi</a:t>
            </a:r>
            <a:endParaRPr lang="tr-TR" dirty="0"/>
          </a:p>
        </p:txBody>
      </p:sp>
      <p:sp>
        <p:nvSpPr>
          <p:cNvPr id="3" name="İçerik Yer Tutucusu 2"/>
          <p:cNvSpPr>
            <a:spLocks noGrp="1"/>
          </p:cNvSpPr>
          <p:nvPr>
            <p:ph sz="half" idx="1"/>
          </p:nvPr>
        </p:nvSpPr>
        <p:spPr>
          <a:xfrm>
            <a:off x="838200" y="1825625"/>
            <a:ext cx="5181600" cy="2164484"/>
          </a:xfrm>
        </p:spPr>
        <p:txBody>
          <a:bodyPr>
            <a:normAutofit/>
          </a:bodyPr>
          <a:lstStyle/>
          <a:p>
            <a:r>
              <a:rPr lang="tr-TR" sz="2400" dirty="0" err="1" smtClean="0"/>
              <a:t>Wang</a:t>
            </a:r>
            <a:r>
              <a:rPr lang="tr-TR" sz="2400" dirty="0" smtClean="0"/>
              <a:t> ve arkadaşları ≥ 65 yaş</a:t>
            </a:r>
          </a:p>
          <a:p>
            <a:r>
              <a:rPr lang="tr-TR" sz="2400" dirty="0" err="1" smtClean="0"/>
              <a:t>Non</a:t>
            </a:r>
            <a:r>
              <a:rPr lang="tr-TR" sz="2400" dirty="0" smtClean="0"/>
              <a:t> kardiyak cerrahi sonrası </a:t>
            </a:r>
          </a:p>
          <a:p>
            <a:r>
              <a:rPr lang="tr-TR" sz="2400" dirty="0" err="1" smtClean="0"/>
              <a:t>Haloperidol</a:t>
            </a:r>
            <a:r>
              <a:rPr lang="tr-TR" sz="2400" dirty="0" smtClean="0"/>
              <a:t>/</a:t>
            </a:r>
            <a:r>
              <a:rPr lang="tr-TR" sz="2400" dirty="0" err="1" smtClean="0"/>
              <a:t>plasebo</a:t>
            </a:r>
            <a:r>
              <a:rPr lang="tr-TR" sz="2400" dirty="0" smtClean="0"/>
              <a:t> </a:t>
            </a:r>
            <a:r>
              <a:rPr lang="tr-TR" sz="2400" dirty="0" err="1" smtClean="0"/>
              <a:t>randomize</a:t>
            </a:r>
            <a:r>
              <a:rPr lang="tr-TR" sz="2400" dirty="0" smtClean="0"/>
              <a:t> edilmiştir</a:t>
            </a:r>
          </a:p>
          <a:p>
            <a:r>
              <a:rPr lang="tr-TR" sz="2400" dirty="0" err="1" smtClean="0"/>
              <a:t>Haloperidol</a:t>
            </a:r>
            <a:r>
              <a:rPr lang="tr-TR" sz="2400" dirty="0" smtClean="0"/>
              <a:t> alanlarda </a:t>
            </a:r>
            <a:r>
              <a:rPr lang="tr-TR" sz="2400" dirty="0" smtClean="0">
                <a:latin typeface="Calibri" panose="020F0502020204030204" pitchFamily="34" charset="0"/>
                <a:cs typeface="Calibri" panose="020F0502020204030204" pitchFamily="34" charset="0"/>
              </a:rPr>
              <a:t>↓ </a:t>
            </a:r>
            <a:r>
              <a:rPr lang="tr-TR" sz="2400" dirty="0" err="1" smtClean="0">
                <a:latin typeface="Calibri" panose="020F0502020204030204" pitchFamily="34" charset="0"/>
                <a:cs typeface="Calibri" panose="020F0502020204030204" pitchFamily="34" charset="0"/>
              </a:rPr>
              <a:t>deliryum</a:t>
            </a:r>
            <a:endParaRPr lang="tr-TR" sz="2400" dirty="0" smtClean="0"/>
          </a:p>
          <a:p>
            <a:endParaRPr lang="tr-TR" sz="2400" dirty="0"/>
          </a:p>
        </p:txBody>
      </p:sp>
      <p:pic>
        <p:nvPicPr>
          <p:cNvPr id="6" name="İçerik Yer Tutucusu 5"/>
          <p:cNvPicPr>
            <a:picLocks noGrp="1" noChangeAspect="1"/>
          </p:cNvPicPr>
          <p:nvPr>
            <p:ph sz="half" idx="2"/>
          </p:nvPr>
        </p:nvPicPr>
        <p:blipFill>
          <a:blip r:embed="rId2"/>
          <a:stretch>
            <a:fillRect/>
          </a:stretch>
        </p:blipFill>
        <p:spPr>
          <a:xfrm>
            <a:off x="6172200" y="1648047"/>
            <a:ext cx="5181600" cy="4708303"/>
          </a:xfrm>
          <a:prstGeom prst="rect">
            <a:avLst/>
          </a:prstGeom>
        </p:spPr>
        <p:style>
          <a:lnRef idx="2">
            <a:schemeClr val="accent2"/>
          </a:lnRef>
          <a:fillRef idx="1">
            <a:schemeClr val="lt1"/>
          </a:fillRef>
          <a:effectRef idx="0">
            <a:schemeClr val="accent2"/>
          </a:effectRef>
          <a:fontRef idx="minor">
            <a:schemeClr val="dk1"/>
          </a:fontRef>
        </p:style>
      </p:pic>
      <p:sp>
        <p:nvSpPr>
          <p:cNvPr id="5" name="Slayt Numarası Yer Tutucusu 4"/>
          <p:cNvSpPr>
            <a:spLocks noGrp="1"/>
          </p:cNvSpPr>
          <p:nvPr>
            <p:ph type="sldNum" sz="quarter" idx="12"/>
          </p:nvPr>
        </p:nvSpPr>
        <p:spPr/>
        <p:txBody>
          <a:bodyPr/>
          <a:lstStyle/>
          <a:p>
            <a:fld id="{C30A822A-A091-432B-A56E-305D79C8F2A2}" type="slidenum">
              <a:rPr lang="tr-TR" smtClean="0"/>
              <a:t>29</a:t>
            </a:fld>
            <a:endParaRPr lang="tr-TR"/>
          </a:p>
        </p:txBody>
      </p:sp>
      <p:sp>
        <p:nvSpPr>
          <p:cNvPr id="7" name="Metin kutusu 6"/>
          <p:cNvSpPr txBox="1"/>
          <p:nvPr/>
        </p:nvSpPr>
        <p:spPr>
          <a:xfrm>
            <a:off x="943827" y="4374860"/>
            <a:ext cx="4738255"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buFont typeface="Wingdings" panose="05000000000000000000" pitchFamily="2" charset="2"/>
              <a:buChar char="ü"/>
            </a:pPr>
            <a:r>
              <a:rPr lang="tr-TR" sz="2400" dirty="0" smtClean="0"/>
              <a:t>2 çalışma arasındaki farklar</a:t>
            </a:r>
          </a:p>
          <a:p>
            <a:pPr marL="342900" indent="-342900">
              <a:buFont typeface="Wingdings" panose="05000000000000000000" pitchFamily="2" charset="2"/>
              <a:buChar char="§"/>
            </a:pPr>
            <a:r>
              <a:rPr lang="tr-TR" sz="2400" dirty="0" smtClean="0"/>
              <a:t>Hastalık şiddetleri </a:t>
            </a:r>
          </a:p>
          <a:p>
            <a:pPr marL="342900" indent="-342900">
              <a:buFont typeface="Courier New" panose="02070309020205020404" pitchFamily="49" charset="0"/>
              <a:buChar char="o"/>
            </a:pPr>
            <a:r>
              <a:rPr lang="tr-TR" sz="2400" dirty="0" err="1" smtClean="0"/>
              <a:t>Wang</a:t>
            </a:r>
            <a:r>
              <a:rPr lang="tr-TR" sz="2400" dirty="0" smtClean="0"/>
              <a:t> ve </a:t>
            </a:r>
            <a:r>
              <a:rPr lang="tr-TR" sz="2400" dirty="0" err="1" smtClean="0"/>
              <a:t>ark.elektif</a:t>
            </a:r>
            <a:r>
              <a:rPr lang="tr-TR" sz="2400" dirty="0" smtClean="0"/>
              <a:t> vakalar</a:t>
            </a:r>
          </a:p>
          <a:p>
            <a:pPr marL="342900" indent="-342900">
              <a:buFont typeface="Courier New" panose="02070309020205020404" pitchFamily="49" charset="0"/>
              <a:buChar char="o"/>
            </a:pPr>
            <a:r>
              <a:rPr lang="tr-TR" sz="2400" dirty="0" smtClean="0"/>
              <a:t>MIND çalışması ASY</a:t>
            </a:r>
            <a:r>
              <a:rPr lang="tr-TR" sz="2400" dirty="0" smtClean="0">
                <a:latin typeface="Calibri" panose="020F0502020204030204" pitchFamily="34" charset="0"/>
                <a:cs typeface="Calibri" panose="020F0502020204030204" pitchFamily="34" charset="0"/>
              </a:rPr>
              <a:t>→ MV</a:t>
            </a:r>
            <a:endParaRPr lang="tr-TR" sz="2400" dirty="0"/>
          </a:p>
        </p:txBody>
      </p:sp>
    </p:spTree>
    <p:extLst>
      <p:ext uri="{BB962C8B-B14F-4D97-AF65-F5344CB8AC3E}">
        <p14:creationId xmlns:p14="http://schemas.microsoft.com/office/powerpoint/2010/main" val="4215398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2F62928-1886-4A47-9980-901D5EE57A4B}"/>
              </a:ext>
            </a:extLst>
          </p:cNvPr>
          <p:cNvSpPr>
            <a:spLocks noGrp="1"/>
          </p:cNvSpPr>
          <p:nvPr>
            <p:ph sz="half" idx="1"/>
          </p:nvPr>
        </p:nvSpPr>
        <p:spPr>
          <a:xfrm>
            <a:off x="838199" y="1825625"/>
            <a:ext cx="10533617" cy="4351338"/>
          </a:xfrm>
          <a:ln/>
        </p:spPr>
        <p:style>
          <a:lnRef idx="2">
            <a:schemeClr val="accent2"/>
          </a:lnRef>
          <a:fillRef idx="1">
            <a:schemeClr val="lt1"/>
          </a:fillRef>
          <a:effectRef idx="0">
            <a:schemeClr val="accent2"/>
          </a:effectRef>
          <a:fontRef idx="minor">
            <a:schemeClr val="dk1"/>
          </a:fontRef>
        </p:style>
        <p:txBody>
          <a:bodyPr>
            <a:normAutofit/>
          </a:bodyPr>
          <a:lstStyle/>
          <a:p>
            <a:pPr>
              <a:buFont typeface="Wingdings" panose="05000000000000000000" pitchFamily="2" charset="2"/>
              <a:buChar char="ü"/>
            </a:pPr>
            <a:endParaRPr lang="tr-TR" sz="2400" dirty="0" smtClean="0">
              <a:latin typeface="Calibri" panose="020F0502020204030204" pitchFamily="34" charset="0"/>
              <a:cs typeface="Calibri" panose="020F0502020204030204" pitchFamily="34" charset="0"/>
            </a:endParaRPr>
          </a:p>
          <a:p>
            <a:pPr>
              <a:buFont typeface="Wingdings" panose="05000000000000000000" pitchFamily="2" charset="2"/>
              <a:buChar char="ü"/>
            </a:pPr>
            <a:r>
              <a:rPr lang="tr-TR" sz="2400" dirty="0" err="1" smtClean="0">
                <a:latin typeface="Calibri" panose="020F0502020204030204" pitchFamily="34" charset="0"/>
                <a:cs typeface="Calibri" panose="020F0502020204030204" pitchFamily="34" charset="0"/>
              </a:rPr>
              <a:t>FDA’in</a:t>
            </a:r>
            <a:r>
              <a:rPr lang="tr-TR" sz="2400" dirty="0" smtClean="0">
                <a:latin typeface="Calibri" panose="020F0502020204030204" pitchFamily="34" charset="0"/>
                <a:cs typeface="Calibri" panose="020F0502020204030204" pitchFamily="34" charset="0"/>
              </a:rPr>
              <a:t> </a:t>
            </a:r>
            <a:r>
              <a:rPr lang="tr-TR" sz="2400" dirty="0">
                <a:latin typeface="Calibri" panose="020F0502020204030204" pitchFamily="34" charset="0"/>
                <a:cs typeface="Calibri" panose="020F0502020204030204" pitchFamily="34" charset="0"/>
              </a:rPr>
              <a:t>henüz </a:t>
            </a:r>
            <a:r>
              <a:rPr lang="tr-TR" sz="2400" dirty="0" err="1">
                <a:latin typeface="Calibri" panose="020F0502020204030204" pitchFamily="34" charset="0"/>
                <a:cs typeface="Calibri" panose="020F0502020204030204" pitchFamily="34" charset="0"/>
              </a:rPr>
              <a:t>deliryum</a:t>
            </a:r>
            <a:r>
              <a:rPr lang="tr-TR" sz="2400" dirty="0">
                <a:latin typeface="Calibri" panose="020F0502020204030204" pitchFamily="34" charset="0"/>
                <a:cs typeface="Calibri" panose="020F0502020204030204" pitchFamily="34" charset="0"/>
              </a:rPr>
              <a:t> tedavisi için onayladığı bir ilaç </a:t>
            </a:r>
            <a:r>
              <a:rPr lang="tr-TR" sz="2400" dirty="0" smtClean="0">
                <a:latin typeface="Calibri" panose="020F0502020204030204" pitchFamily="34" charset="0"/>
                <a:cs typeface="Calibri" panose="020F0502020204030204" pitchFamily="34" charset="0"/>
              </a:rPr>
              <a:t>Ø</a:t>
            </a:r>
            <a:endParaRPr lang="tr-TR" sz="2400" dirty="0" smtClean="0"/>
          </a:p>
          <a:p>
            <a:pPr>
              <a:buFont typeface="Wingdings" panose="05000000000000000000" pitchFamily="2" charset="2"/>
              <a:buChar char="ü"/>
            </a:pPr>
            <a:r>
              <a:rPr lang="tr-TR" sz="2400" dirty="0" err="1" smtClean="0"/>
              <a:t>Polifarmasi</a:t>
            </a:r>
            <a:endParaRPr lang="tr-TR" sz="2400" dirty="0" smtClean="0"/>
          </a:p>
          <a:p>
            <a:pPr>
              <a:buFont typeface="Wingdings" panose="05000000000000000000" pitchFamily="2" charset="2"/>
              <a:buChar char="ü"/>
            </a:pPr>
            <a:r>
              <a:rPr lang="tr-TR" sz="2400" dirty="0" smtClean="0"/>
              <a:t>İlaç etkileri ve yan etkilerine </a:t>
            </a:r>
            <a:r>
              <a:rPr lang="tr-TR" sz="2400" dirty="0" smtClean="0">
                <a:latin typeface="Calibri" panose="020F0502020204030204" pitchFamily="34" charset="0"/>
                <a:cs typeface="Calibri" panose="020F0502020204030204" pitchFamily="34" charset="0"/>
              </a:rPr>
              <a:t>↑ duyarlılık</a:t>
            </a:r>
          </a:p>
          <a:p>
            <a:pPr>
              <a:buFont typeface="Wingdings" panose="05000000000000000000" pitchFamily="2" charset="2"/>
              <a:buChar char="ü"/>
            </a:pPr>
            <a:r>
              <a:rPr lang="tr-TR" sz="2400" dirty="0" smtClean="0">
                <a:latin typeface="Calibri" panose="020F0502020204030204" pitchFamily="34" charset="0"/>
                <a:cs typeface="Calibri" panose="020F0502020204030204" pitchFamily="34" charset="0"/>
              </a:rPr>
              <a:t>En sık kullanılan ajanlar </a:t>
            </a:r>
            <a:r>
              <a:rPr lang="tr-TR" sz="2400" dirty="0" err="1" smtClean="0">
                <a:latin typeface="Calibri" panose="020F0502020204030204" pitchFamily="34" charset="0"/>
                <a:cs typeface="Calibri" panose="020F0502020204030204" pitchFamily="34" charset="0"/>
              </a:rPr>
              <a:t>antipsikotiklerdir</a:t>
            </a:r>
            <a:endParaRPr lang="tr-TR" sz="2400" dirty="0" smtClean="0">
              <a:latin typeface="Calibri" panose="020F0502020204030204" pitchFamily="34" charset="0"/>
              <a:cs typeface="Calibri" panose="020F0502020204030204" pitchFamily="34" charset="0"/>
            </a:endParaRPr>
          </a:p>
          <a:p>
            <a:r>
              <a:rPr lang="tr-TR" sz="2400" dirty="0" smtClean="0">
                <a:latin typeface="Calibri" panose="020F0502020204030204" pitchFamily="34" charset="0"/>
                <a:cs typeface="Calibri" panose="020F0502020204030204" pitchFamily="34" charset="0"/>
              </a:rPr>
              <a:t>Düşük dozda başlanmalı</a:t>
            </a:r>
          </a:p>
          <a:p>
            <a:r>
              <a:rPr lang="tr-TR" sz="2400" dirty="0" smtClean="0">
                <a:latin typeface="Calibri" panose="020F0502020204030204" pitchFamily="34" charset="0"/>
                <a:cs typeface="Calibri" panose="020F0502020204030204" pitchFamily="34" charset="0"/>
              </a:rPr>
              <a:t>Doz yavaş ↑</a:t>
            </a:r>
          </a:p>
          <a:p>
            <a:r>
              <a:rPr lang="tr-TR" sz="2400" dirty="0" smtClean="0">
                <a:latin typeface="Calibri" panose="020F0502020204030204" pitchFamily="34" charset="0"/>
                <a:cs typeface="Calibri" panose="020F0502020204030204" pitchFamily="34" charset="0"/>
              </a:rPr>
              <a:t>Etkili en düşük dozda devam edilmelidir</a:t>
            </a:r>
          </a:p>
          <a:p>
            <a:endParaRPr lang="tr-TR" dirty="0"/>
          </a:p>
        </p:txBody>
      </p:sp>
      <p:sp>
        <p:nvSpPr>
          <p:cNvPr id="7" name="Slayt Numarası Yer Tutucusu 6"/>
          <p:cNvSpPr>
            <a:spLocks noGrp="1"/>
          </p:cNvSpPr>
          <p:nvPr>
            <p:ph type="sldNum" sz="quarter" idx="12"/>
          </p:nvPr>
        </p:nvSpPr>
        <p:spPr/>
        <p:txBody>
          <a:bodyPr/>
          <a:lstStyle/>
          <a:p>
            <a:fld id="{C30A822A-A091-432B-A56E-305D79C8F2A2}" type="slidenum">
              <a:rPr lang="tr-TR" smtClean="0"/>
              <a:t>3</a:t>
            </a:fld>
            <a:endParaRPr lang="tr-TR"/>
          </a:p>
        </p:txBody>
      </p:sp>
      <p:sp>
        <p:nvSpPr>
          <p:cNvPr id="4" name="Unvan 1">
            <a:extLst>
              <a:ext uri="{FF2B5EF4-FFF2-40B4-BE49-F238E27FC236}">
                <a16:creationId xmlns:a16="http://schemas.microsoft.com/office/drawing/2014/main" id="{04235619-073D-4E77-BD12-2E8E9A69EFCA}"/>
              </a:ext>
            </a:extLst>
          </p:cNvPr>
          <p:cNvSpPr txBox="1">
            <a:spLocks/>
          </p:cNvSpPr>
          <p:nvPr/>
        </p:nvSpPr>
        <p:spPr>
          <a:xfrm>
            <a:off x="838199" y="473528"/>
            <a:ext cx="10533617" cy="1000537"/>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smtClean="0">
                <a:solidFill>
                  <a:srgbClr val="C00000"/>
                </a:solidFill>
                <a:latin typeface="+mn-lt"/>
              </a:rPr>
              <a:t>Yatan Hastalarda </a:t>
            </a:r>
            <a:r>
              <a:rPr lang="tr-TR" sz="3200" b="1" dirty="0" err="1" smtClean="0">
                <a:solidFill>
                  <a:srgbClr val="C00000"/>
                </a:solidFill>
                <a:latin typeface="+mn-lt"/>
              </a:rPr>
              <a:t>Deliryumun</a:t>
            </a:r>
            <a:r>
              <a:rPr lang="tr-TR" sz="3200" b="1" dirty="0" smtClean="0">
                <a:solidFill>
                  <a:srgbClr val="C00000"/>
                </a:solidFill>
                <a:latin typeface="+mn-lt"/>
              </a:rPr>
              <a:t> Farmakolojik Tedavisi</a:t>
            </a:r>
            <a:endParaRPr lang="tr-TR" sz="3200" b="1" dirty="0">
              <a:solidFill>
                <a:srgbClr val="C00000"/>
              </a:solidFill>
              <a:latin typeface="+mn-lt"/>
            </a:endParaRPr>
          </a:p>
        </p:txBody>
      </p:sp>
      <p:sp>
        <p:nvSpPr>
          <p:cNvPr id="6" name="Dikdörtgen 5"/>
          <p:cNvSpPr/>
          <p:nvPr/>
        </p:nvSpPr>
        <p:spPr>
          <a:xfrm>
            <a:off x="10288506" y="5891756"/>
            <a:ext cx="1083310" cy="272382"/>
          </a:xfrm>
          <a:prstGeom prst="rect">
            <a:avLst/>
          </a:prstGeom>
        </p:spPr>
        <p:txBody>
          <a:bodyPr wrap="none">
            <a:spAutoFit/>
          </a:bodyPr>
          <a:lstStyle/>
          <a:p>
            <a:pPr lvl="0">
              <a:lnSpc>
                <a:spcPct val="90000"/>
              </a:lnSpc>
              <a:spcBef>
                <a:spcPts val="1000"/>
              </a:spcBef>
            </a:pPr>
            <a:r>
              <a:rPr lang="tr-TR" sz="1300" dirty="0" err="1">
                <a:solidFill>
                  <a:prstClr val="black"/>
                </a:solidFill>
              </a:rPr>
              <a:t>Cook</a:t>
            </a:r>
            <a:r>
              <a:rPr lang="tr-TR" sz="1300" dirty="0">
                <a:solidFill>
                  <a:prstClr val="black"/>
                </a:solidFill>
              </a:rPr>
              <a:t> IA.2004</a:t>
            </a:r>
          </a:p>
        </p:txBody>
      </p:sp>
    </p:spTree>
    <p:extLst>
      <p:ext uri="{BB962C8B-B14F-4D97-AF65-F5344CB8AC3E}">
        <p14:creationId xmlns:p14="http://schemas.microsoft.com/office/powerpoint/2010/main" val="2443229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317205" y="454025"/>
            <a:ext cx="5181600" cy="4351338"/>
          </a:xfrm>
        </p:spPr>
        <p:style>
          <a:lnRef idx="2">
            <a:schemeClr val="accent2"/>
          </a:lnRef>
          <a:fillRef idx="1">
            <a:schemeClr val="lt1"/>
          </a:fillRef>
          <a:effectRef idx="0">
            <a:schemeClr val="accent2"/>
          </a:effectRef>
          <a:fontRef idx="minor">
            <a:schemeClr val="dk1"/>
          </a:fontRef>
        </p:style>
        <p:txBody>
          <a:bodyPr>
            <a:normAutofit/>
          </a:bodyPr>
          <a:lstStyle/>
          <a:p>
            <a:r>
              <a:rPr lang="tr-TR" sz="2400" dirty="0" err="1" smtClean="0"/>
              <a:t>Boogaard</a:t>
            </a:r>
            <a:r>
              <a:rPr lang="tr-TR" sz="2400" dirty="0" smtClean="0"/>
              <a:t> ve ark</a:t>
            </a:r>
            <a:r>
              <a:rPr lang="tr-TR" sz="2400" dirty="0" smtClean="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177 </a:t>
            </a:r>
            <a:r>
              <a:rPr lang="tr-TR" sz="2400" dirty="0" smtClean="0">
                <a:latin typeface="Calibri" panose="020F0502020204030204" pitchFamily="34" charset="0"/>
                <a:cs typeface="Calibri" panose="020F0502020204030204" pitchFamily="34" charset="0"/>
              </a:rPr>
              <a:t>hasta </a:t>
            </a:r>
            <a:r>
              <a:rPr lang="tr-TR" sz="2400" dirty="0" err="1" smtClean="0">
                <a:latin typeface="Calibri" panose="020F0502020204030204" pitchFamily="34" charset="0"/>
                <a:cs typeface="Calibri" panose="020F0502020204030204" pitchFamily="34" charset="0"/>
              </a:rPr>
              <a:t>haloperidol</a:t>
            </a:r>
            <a:r>
              <a:rPr lang="tr-TR" sz="2400" dirty="0" smtClean="0">
                <a:latin typeface="Calibri" panose="020F0502020204030204" pitchFamily="34" charset="0"/>
                <a:cs typeface="Calibri" panose="020F0502020204030204" pitchFamily="34" charset="0"/>
              </a:rPr>
              <a:t> </a:t>
            </a:r>
            <a:r>
              <a:rPr lang="tr-TR" sz="2400" dirty="0" err="1" smtClean="0">
                <a:latin typeface="Calibri" panose="020F0502020204030204" pitchFamily="34" charset="0"/>
                <a:cs typeface="Calibri" panose="020F0502020204030204" pitchFamily="34" charset="0"/>
              </a:rPr>
              <a:t>profilaksisi</a:t>
            </a:r>
            <a:r>
              <a:rPr lang="tr-TR" sz="2400" dirty="0" smtClean="0">
                <a:latin typeface="Calibri" panose="020F0502020204030204" pitchFamily="34" charset="0"/>
                <a:cs typeface="Calibri" panose="020F0502020204030204" pitchFamily="34" charset="0"/>
              </a:rPr>
              <a:t> / 299 kontrol grubu dahil edildi</a:t>
            </a:r>
          </a:p>
          <a:p>
            <a:r>
              <a:rPr lang="en-US" sz="2400" dirty="0"/>
              <a:t>Haloperidol </a:t>
            </a:r>
            <a:r>
              <a:rPr lang="tr-TR" sz="2400" dirty="0" smtClean="0"/>
              <a:t>kullanımı </a:t>
            </a:r>
            <a:r>
              <a:rPr lang="tr-TR" sz="2400" dirty="0" err="1" smtClean="0"/>
              <a:t>deliyum</a:t>
            </a:r>
            <a:r>
              <a:rPr lang="tr-TR" sz="2400" dirty="0" smtClean="0"/>
              <a:t> </a:t>
            </a:r>
            <a:r>
              <a:rPr lang="tr-TR" sz="2400" dirty="0" err="1" smtClean="0"/>
              <a:t>insidansını</a:t>
            </a:r>
            <a:r>
              <a:rPr lang="tr-TR" sz="2400" dirty="0" smtClean="0"/>
              <a:t> </a:t>
            </a:r>
            <a:r>
              <a:rPr lang="tr-TR" sz="2400" dirty="0" smtClean="0">
                <a:latin typeface="Calibri" panose="020F0502020204030204" pitchFamily="34" charset="0"/>
                <a:cs typeface="Calibri" panose="020F0502020204030204" pitchFamily="34" charset="0"/>
              </a:rPr>
              <a:t>↓</a:t>
            </a:r>
            <a:endParaRPr lang="tr-TR" sz="2400" dirty="0"/>
          </a:p>
        </p:txBody>
      </p:sp>
      <p:pic>
        <p:nvPicPr>
          <p:cNvPr id="6" name="İçerik Yer Tutucusu 5"/>
          <p:cNvPicPr>
            <a:picLocks noGrp="1" noChangeAspect="1"/>
          </p:cNvPicPr>
          <p:nvPr>
            <p:ph sz="half" idx="2"/>
          </p:nvPr>
        </p:nvPicPr>
        <p:blipFill>
          <a:blip r:embed="rId2"/>
          <a:stretch>
            <a:fillRect/>
          </a:stretch>
        </p:blipFill>
        <p:spPr>
          <a:xfrm>
            <a:off x="5826643" y="1318437"/>
            <a:ext cx="5968638" cy="5037913"/>
          </a:xfrm>
          <a:prstGeom prst="rect">
            <a:avLst/>
          </a:prstGeom>
        </p:spPr>
      </p:pic>
      <p:sp>
        <p:nvSpPr>
          <p:cNvPr id="5" name="Slayt Numarası Yer Tutucusu 4"/>
          <p:cNvSpPr>
            <a:spLocks noGrp="1"/>
          </p:cNvSpPr>
          <p:nvPr>
            <p:ph type="sldNum" sz="quarter" idx="12"/>
          </p:nvPr>
        </p:nvSpPr>
        <p:spPr/>
        <p:txBody>
          <a:bodyPr/>
          <a:lstStyle/>
          <a:p>
            <a:fld id="{C30A822A-A091-432B-A56E-305D79C8F2A2}" type="slidenum">
              <a:rPr lang="tr-TR" smtClean="0"/>
              <a:t>30</a:t>
            </a:fld>
            <a:endParaRPr lang="tr-TR"/>
          </a:p>
        </p:txBody>
      </p:sp>
    </p:spTree>
    <p:extLst>
      <p:ext uri="{BB962C8B-B14F-4D97-AF65-F5344CB8AC3E}">
        <p14:creationId xmlns:p14="http://schemas.microsoft.com/office/powerpoint/2010/main" val="452292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sz="3200" b="1" dirty="0" smtClean="0">
                <a:solidFill>
                  <a:srgbClr val="C00000"/>
                </a:solidFill>
                <a:latin typeface="+mn-lt"/>
              </a:rPr>
              <a:t>Yoğun Bakım Hastasında </a:t>
            </a:r>
            <a:r>
              <a:rPr lang="tr-TR" sz="3200" b="1" dirty="0" err="1" smtClean="0">
                <a:solidFill>
                  <a:srgbClr val="C00000"/>
                </a:solidFill>
                <a:latin typeface="+mn-lt"/>
              </a:rPr>
              <a:t>Deliryum</a:t>
            </a:r>
            <a:r>
              <a:rPr lang="tr-TR" sz="3200" b="1" dirty="0" smtClean="0">
                <a:solidFill>
                  <a:srgbClr val="C00000"/>
                </a:solidFill>
                <a:latin typeface="+mn-lt"/>
              </a:rPr>
              <a:t> Farmakolojik Tedavisi</a:t>
            </a:r>
            <a:endParaRPr lang="tr-TR" sz="3200" b="1" dirty="0">
              <a:solidFill>
                <a:srgbClr val="C00000"/>
              </a:solidFill>
              <a:latin typeface="+mn-lt"/>
            </a:endParaRPr>
          </a:p>
        </p:txBody>
      </p:sp>
      <p:pic>
        <p:nvPicPr>
          <p:cNvPr id="10" name="İçerik Yer Tutucusu 9"/>
          <p:cNvPicPr>
            <a:picLocks noGrp="1" noChangeAspect="1"/>
          </p:cNvPicPr>
          <p:nvPr>
            <p:ph sz="half" idx="1"/>
          </p:nvPr>
        </p:nvPicPr>
        <p:blipFill>
          <a:blip r:embed="rId2"/>
          <a:stretch>
            <a:fillRect/>
          </a:stretch>
        </p:blipFill>
        <p:spPr>
          <a:xfrm>
            <a:off x="838200" y="1874477"/>
            <a:ext cx="4682932" cy="4351338"/>
          </a:xfrm>
          <a:prstGeom prst="rect">
            <a:avLst/>
          </a:prstGeom>
        </p:spPr>
        <p:style>
          <a:lnRef idx="2">
            <a:schemeClr val="accent2"/>
          </a:lnRef>
          <a:fillRef idx="1">
            <a:schemeClr val="lt1"/>
          </a:fillRef>
          <a:effectRef idx="0">
            <a:schemeClr val="accent2"/>
          </a:effectRef>
          <a:fontRef idx="minor">
            <a:schemeClr val="dk1"/>
          </a:fontRef>
        </p:style>
      </p:pic>
      <p:sp>
        <p:nvSpPr>
          <p:cNvPr id="11" name="İçerik Yer Tutucusu 10"/>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normAutofit/>
          </a:bodyPr>
          <a:lstStyle/>
          <a:p>
            <a:pPr>
              <a:buFont typeface="Wingdings" panose="05000000000000000000" pitchFamily="2" charset="2"/>
              <a:buChar char="ü"/>
            </a:pPr>
            <a:r>
              <a:rPr lang="tr-TR" sz="2400" dirty="0" smtClean="0"/>
              <a:t>Çok merkezli MIND çalışması</a:t>
            </a:r>
          </a:p>
          <a:p>
            <a:pPr>
              <a:buFont typeface="Wingdings" panose="05000000000000000000" pitchFamily="2" charset="2"/>
              <a:buChar char="ü"/>
            </a:pPr>
            <a:r>
              <a:rPr lang="tr-TR" sz="2400" dirty="0" smtClean="0"/>
              <a:t>n= 101 MV deki hastalar </a:t>
            </a:r>
            <a:r>
              <a:rPr lang="tr-TR" sz="2400" dirty="0" err="1" smtClean="0"/>
              <a:t>haloperidol</a:t>
            </a:r>
            <a:r>
              <a:rPr lang="tr-TR" sz="2400" dirty="0" smtClean="0"/>
              <a:t>/</a:t>
            </a:r>
            <a:r>
              <a:rPr lang="tr-TR" sz="2400" dirty="0" err="1" smtClean="0"/>
              <a:t>ziprasidon</a:t>
            </a:r>
            <a:r>
              <a:rPr lang="tr-TR" sz="2400" dirty="0" smtClean="0"/>
              <a:t> </a:t>
            </a:r>
            <a:r>
              <a:rPr lang="tr-TR" sz="2400" dirty="0" smtClean="0"/>
              <a:t>ve </a:t>
            </a:r>
            <a:r>
              <a:rPr lang="tr-TR" sz="2400" dirty="0" err="1" smtClean="0"/>
              <a:t>plasebo</a:t>
            </a:r>
            <a:r>
              <a:rPr lang="tr-TR" sz="2400" dirty="0" smtClean="0"/>
              <a:t> olarak </a:t>
            </a:r>
            <a:r>
              <a:rPr lang="tr-TR" sz="2400" dirty="0" err="1" smtClean="0"/>
              <a:t>randomize</a:t>
            </a:r>
            <a:r>
              <a:rPr lang="tr-TR" sz="2400" dirty="0" smtClean="0"/>
              <a:t> edilmiştir</a:t>
            </a:r>
          </a:p>
          <a:p>
            <a:pPr>
              <a:buFont typeface="Wingdings" panose="05000000000000000000" pitchFamily="2" charset="2"/>
              <a:buChar char="§"/>
            </a:pPr>
            <a:r>
              <a:rPr lang="tr-TR" sz="2400" dirty="0" smtClean="0"/>
              <a:t>Haloperidol</a:t>
            </a:r>
            <a:r>
              <a:rPr lang="tr-TR" sz="2400" dirty="0" smtClean="0">
                <a:latin typeface="Calibri" panose="020F0502020204030204" pitchFamily="34" charset="0"/>
                <a:cs typeface="Calibri" panose="020F0502020204030204" pitchFamily="34" charset="0"/>
              </a:rPr>
              <a:t>→14 gün</a:t>
            </a:r>
            <a:endParaRPr lang="tr-TR" sz="2400" dirty="0" smtClean="0"/>
          </a:p>
          <a:p>
            <a:pPr>
              <a:buFont typeface="Wingdings" panose="05000000000000000000" pitchFamily="2" charset="2"/>
              <a:buChar char="§"/>
            </a:pPr>
            <a:r>
              <a:rPr lang="tr-TR" sz="2400" dirty="0" smtClean="0"/>
              <a:t>Ziprasidon</a:t>
            </a:r>
            <a:r>
              <a:rPr lang="tr-TR" sz="2400" dirty="0" smtClean="0">
                <a:latin typeface="Calibri" panose="020F0502020204030204" pitchFamily="34" charset="0"/>
                <a:cs typeface="Calibri" panose="020F0502020204030204" pitchFamily="34" charset="0"/>
              </a:rPr>
              <a:t>→15 gün</a:t>
            </a:r>
            <a:endParaRPr lang="tr-TR" sz="2400" dirty="0" smtClean="0"/>
          </a:p>
          <a:p>
            <a:pPr>
              <a:buFont typeface="Wingdings" panose="05000000000000000000" pitchFamily="2" charset="2"/>
              <a:buChar char="§"/>
            </a:pPr>
            <a:r>
              <a:rPr lang="tr-TR" sz="2400" dirty="0" err="1" smtClean="0"/>
              <a:t>Plasebo</a:t>
            </a:r>
            <a:r>
              <a:rPr lang="tr-TR" sz="2400" dirty="0" smtClean="0">
                <a:latin typeface="Calibri" panose="020F0502020204030204" pitchFamily="34" charset="0"/>
                <a:cs typeface="Calibri" panose="020F0502020204030204" pitchFamily="34" charset="0"/>
              </a:rPr>
              <a:t>→ 12.5 gün      ortalama </a:t>
            </a:r>
            <a:r>
              <a:rPr lang="tr-TR" sz="2400" dirty="0" err="1" smtClean="0">
                <a:latin typeface="Calibri" panose="020F0502020204030204" pitchFamily="34" charset="0"/>
                <a:cs typeface="Calibri" panose="020F0502020204030204" pitchFamily="34" charset="0"/>
              </a:rPr>
              <a:t>komasız</a:t>
            </a:r>
            <a:r>
              <a:rPr lang="tr-TR" sz="2400" dirty="0" smtClean="0">
                <a:latin typeface="Calibri" panose="020F0502020204030204" pitchFamily="34" charset="0"/>
                <a:cs typeface="Calibri" panose="020F0502020204030204" pitchFamily="34" charset="0"/>
              </a:rPr>
              <a:t>/</a:t>
            </a:r>
            <a:r>
              <a:rPr lang="tr-TR" sz="2400" dirty="0" err="1" smtClean="0">
                <a:latin typeface="Calibri" panose="020F0502020204030204" pitchFamily="34" charset="0"/>
                <a:cs typeface="Calibri" panose="020F0502020204030204" pitchFamily="34" charset="0"/>
              </a:rPr>
              <a:t>deliryumsuz</a:t>
            </a:r>
            <a:r>
              <a:rPr lang="tr-TR" sz="2400" dirty="0" smtClean="0">
                <a:latin typeface="Calibri" panose="020F0502020204030204" pitchFamily="34" charset="0"/>
                <a:cs typeface="Calibri" panose="020F0502020204030204" pitchFamily="34" charset="0"/>
              </a:rPr>
              <a:t> gün sayısı</a:t>
            </a:r>
            <a:endParaRPr lang="tr-TR" sz="2400" dirty="0" smtClean="0"/>
          </a:p>
          <a:p>
            <a:pPr>
              <a:buFont typeface="Wingdings" panose="05000000000000000000" pitchFamily="2" charset="2"/>
              <a:buChar char="ü"/>
            </a:pPr>
            <a:r>
              <a:rPr lang="tr-TR" sz="2400" dirty="0" err="1" smtClean="0"/>
              <a:t>Plasebo</a:t>
            </a:r>
            <a:r>
              <a:rPr lang="tr-TR" sz="2400" dirty="0" smtClean="0"/>
              <a:t> ile karşılaştırıldığında 2 </a:t>
            </a:r>
            <a:r>
              <a:rPr lang="tr-TR" sz="2400" dirty="0" err="1" smtClean="0"/>
              <a:t>antipsikotiğin</a:t>
            </a:r>
            <a:r>
              <a:rPr lang="tr-TR" sz="2400" dirty="0" smtClean="0"/>
              <a:t> normal beyin fonksiyonunun gün sayısını </a:t>
            </a:r>
            <a:r>
              <a:rPr lang="tr-TR" sz="2400" dirty="0" smtClean="0">
                <a:latin typeface="Calibri" panose="020F0502020204030204" pitchFamily="34" charset="0"/>
                <a:cs typeface="Calibri" panose="020F0502020204030204" pitchFamily="34" charset="0"/>
              </a:rPr>
              <a:t>↑</a:t>
            </a:r>
            <a:r>
              <a:rPr lang="tr-TR" sz="2400" dirty="0">
                <a:solidFill>
                  <a:prstClr val="black"/>
                </a:solidFill>
              </a:rPr>
              <a:t> Ø</a:t>
            </a:r>
            <a:endParaRPr lang="tr-TR" sz="2400" dirty="0"/>
          </a:p>
        </p:txBody>
      </p:sp>
      <p:sp>
        <p:nvSpPr>
          <p:cNvPr id="7" name="Slayt Numarası Yer Tutucusu 6"/>
          <p:cNvSpPr>
            <a:spLocks noGrp="1"/>
          </p:cNvSpPr>
          <p:nvPr>
            <p:ph type="sldNum" sz="quarter" idx="12"/>
          </p:nvPr>
        </p:nvSpPr>
        <p:spPr/>
        <p:txBody>
          <a:bodyPr/>
          <a:lstStyle/>
          <a:p>
            <a:fld id="{C30A822A-A091-432B-A56E-305D79C8F2A2}" type="slidenum">
              <a:rPr lang="tr-TR" smtClean="0"/>
              <a:t>31</a:t>
            </a:fld>
            <a:endParaRPr lang="tr-TR"/>
          </a:p>
        </p:txBody>
      </p:sp>
      <p:sp>
        <p:nvSpPr>
          <p:cNvPr id="2" name="Sağ Ayraç 1"/>
          <p:cNvSpPr/>
          <p:nvPr/>
        </p:nvSpPr>
        <p:spPr>
          <a:xfrm>
            <a:off x="9134764" y="3463637"/>
            <a:ext cx="63084" cy="11730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32774068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a:xfrm>
            <a:off x="838200" y="365126"/>
            <a:ext cx="10613065" cy="957048"/>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tr-TR" sz="3600" b="1" dirty="0" smtClean="0">
                <a:solidFill>
                  <a:srgbClr val="C00000"/>
                </a:solidFill>
                <a:latin typeface="+mn-lt"/>
              </a:rPr>
              <a:t>Yoğun Bakım Hastasında </a:t>
            </a:r>
            <a:r>
              <a:rPr lang="tr-TR" sz="3600" b="1" dirty="0" err="1" smtClean="0">
                <a:solidFill>
                  <a:srgbClr val="C00000"/>
                </a:solidFill>
                <a:latin typeface="+mn-lt"/>
              </a:rPr>
              <a:t>Deliryumda</a:t>
            </a:r>
            <a:r>
              <a:rPr lang="tr-TR" sz="3600" b="1" dirty="0" smtClean="0">
                <a:solidFill>
                  <a:srgbClr val="C00000"/>
                </a:solidFill>
                <a:latin typeface="+mn-lt"/>
              </a:rPr>
              <a:t> </a:t>
            </a:r>
            <a:r>
              <a:rPr lang="tr-TR" sz="3600" b="1" dirty="0" err="1" smtClean="0">
                <a:solidFill>
                  <a:srgbClr val="C00000"/>
                </a:solidFill>
                <a:latin typeface="+mn-lt"/>
              </a:rPr>
              <a:t>Statin</a:t>
            </a:r>
            <a:r>
              <a:rPr lang="tr-TR" sz="3600" b="1" dirty="0" smtClean="0">
                <a:solidFill>
                  <a:srgbClr val="C00000"/>
                </a:solidFill>
                <a:latin typeface="+mn-lt"/>
              </a:rPr>
              <a:t> Kullanılması</a:t>
            </a:r>
            <a:endParaRPr lang="tr-TR" sz="3600" b="1" dirty="0">
              <a:solidFill>
                <a:srgbClr val="C00000"/>
              </a:solidFill>
              <a:latin typeface="+mn-lt"/>
            </a:endParaRPr>
          </a:p>
        </p:txBody>
      </p:sp>
      <p:sp>
        <p:nvSpPr>
          <p:cNvPr id="9" name="İçerik Yer Tutucusu 8"/>
          <p:cNvSpPr>
            <a:spLocks noGrp="1"/>
          </p:cNvSpPr>
          <p:nvPr>
            <p:ph sz="half" idx="1"/>
          </p:nvPr>
        </p:nvSpPr>
        <p:spPr>
          <a:xfrm>
            <a:off x="838200" y="1663593"/>
            <a:ext cx="5181600" cy="4351338"/>
          </a:xfrm>
        </p:spPr>
        <p:style>
          <a:lnRef idx="2">
            <a:schemeClr val="accent2"/>
          </a:lnRef>
          <a:fillRef idx="1">
            <a:schemeClr val="lt1"/>
          </a:fillRef>
          <a:effectRef idx="0">
            <a:schemeClr val="accent2"/>
          </a:effectRef>
          <a:fontRef idx="minor">
            <a:schemeClr val="dk1"/>
          </a:fontRef>
        </p:style>
        <p:txBody>
          <a:bodyPr>
            <a:normAutofit/>
          </a:bodyPr>
          <a:lstStyle/>
          <a:p>
            <a:r>
              <a:rPr lang="tr-TR" sz="2400" dirty="0" err="1" smtClean="0"/>
              <a:t>Randomize</a:t>
            </a:r>
            <a:r>
              <a:rPr lang="tr-TR" sz="2400" dirty="0" smtClean="0"/>
              <a:t> çift kör 142 hastanın dahil edildiği çalışmada</a:t>
            </a:r>
          </a:p>
          <a:p>
            <a:r>
              <a:rPr lang="tr-TR" sz="2400" dirty="0" smtClean="0"/>
              <a:t> 80 mg </a:t>
            </a:r>
            <a:r>
              <a:rPr lang="en-US" sz="2400" dirty="0" smtClean="0"/>
              <a:t>simvastatin</a:t>
            </a:r>
            <a:r>
              <a:rPr lang="tr-TR" sz="2400" dirty="0" smtClean="0"/>
              <a:t>/ </a:t>
            </a:r>
            <a:r>
              <a:rPr lang="tr-TR" sz="2400" dirty="0" err="1" smtClean="0"/>
              <a:t>plasebo</a:t>
            </a:r>
            <a:r>
              <a:rPr lang="tr-TR" sz="2400" dirty="0" smtClean="0"/>
              <a:t> </a:t>
            </a:r>
          </a:p>
          <a:p>
            <a:r>
              <a:rPr lang="tr-TR" sz="2400" dirty="0" err="1" smtClean="0"/>
              <a:t>Simvastatin</a:t>
            </a:r>
            <a:r>
              <a:rPr lang="tr-TR" sz="2400" dirty="0" smtClean="0"/>
              <a:t> </a:t>
            </a:r>
            <a:r>
              <a:rPr lang="tr-TR" sz="2400" dirty="0" err="1" smtClean="0"/>
              <a:t>deliryum</a:t>
            </a:r>
            <a:r>
              <a:rPr lang="tr-TR" sz="2400" dirty="0" smtClean="0"/>
              <a:t> ve koma olmadan sağ kalım süresi üzerine etkisi Ø</a:t>
            </a:r>
          </a:p>
          <a:p>
            <a:r>
              <a:rPr lang="tr-TR" sz="2400" dirty="0" err="1" smtClean="0"/>
              <a:t>Simvastatin</a:t>
            </a:r>
            <a:r>
              <a:rPr lang="tr-TR" sz="2400" dirty="0" smtClean="0"/>
              <a:t>  (</a:t>
            </a:r>
            <a:r>
              <a:rPr lang="en-US" sz="2400" dirty="0"/>
              <a:t>5.7  </a:t>
            </a:r>
            <a:r>
              <a:rPr lang="tr-TR" sz="2400" dirty="0" smtClean="0"/>
              <a:t>gün)</a:t>
            </a:r>
          </a:p>
          <a:p>
            <a:r>
              <a:rPr lang="tr-TR" sz="2400" dirty="0" err="1" smtClean="0"/>
              <a:t>Plasebo</a:t>
            </a:r>
            <a:r>
              <a:rPr lang="tr-TR" sz="2400" dirty="0"/>
              <a:t> (6.1 </a:t>
            </a:r>
            <a:r>
              <a:rPr lang="tr-TR" sz="2400" dirty="0" smtClean="0"/>
              <a:t>gün )</a:t>
            </a:r>
          </a:p>
        </p:txBody>
      </p:sp>
      <p:pic>
        <p:nvPicPr>
          <p:cNvPr id="11" name="İçerik Yer Tutucusu 10"/>
          <p:cNvPicPr>
            <a:picLocks noGrp="1" noChangeAspect="1"/>
          </p:cNvPicPr>
          <p:nvPr>
            <p:ph sz="half" idx="2"/>
          </p:nvPr>
        </p:nvPicPr>
        <p:blipFill>
          <a:blip r:embed="rId2"/>
          <a:stretch>
            <a:fillRect/>
          </a:stretch>
        </p:blipFill>
        <p:spPr>
          <a:xfrm>
            <a:off x="6269665" y="1663593"/>
            <a:ext cx="5181600" cy="4269374"/>
          </a:xfrm>
          <a:prstGeom prst="rect">
            <a:avLst/>
          </a:prstGeom>
        </p:spPr>
        <p:style>
          <a:lnRef idx="2">
            <a:schemeClr val="accent2"/>
          </a:lnRef>
          <a:fillRef idx="1">
            <a:schemeClr val="lt1"/>
          </a:fillRef>
          <a:effectRef idx="0">
            <a:schemeClr val="accent2"/>
          </a:effectRef>
          <a:fontRef idx="minor">
            <a:schemeClr val="dk1"/>
          </a:fontRef>
        </p:style>
      </p:pic>
      <p:sp>
        <p:nvSpPr>
          <p:cNvPr id="7" name="Slayt Numarası Yer Tutucusu 6"/>
          <p:cNvSpPr>
            <a:spLocks noGrp="1"/>
          </p:cNvSpPr>
          <p:nvPr>
            <p:ph type="sldNum" sz="quarter" idx="12"/>
          </p:nvPr>
        </p:nvSpPr>
        <p:spPr/>
        <p:txBody>
          <a:bodyPr/>
          <a:lstStyle/>
          <a:p>
            <a:fld id="{C30A822A-A091-432B-A56E-305D79C8F2A2}" type="slidenum">
              <a:rPr lang="tr-TR" smtClean="0"/>
              <a:t>32</a:t>
            </a:fld>
            <a:endParaRPr lang="tr-TR"/>
          </a:p>
        </p:txBody>
      </p:sp>
    </p:spTree>
    <p:extLst>
      <p:ext uri="{BB962C8B-B14F-4D97-AF65-F5344CB8AC3E}">
        <p14:creationId xmlns:p14="http://schemas.microsoft.com/office/powerpoint/2010/main" val="3973976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199" y="247136"/>
            <a:ext cx="10315353" cy="886238"/>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tr-TR" sz="3600" b="1" dirty="0" smtClean="0">
                <a:solidFill>
                  <a:srgbClr val="C00000"/>
                </a:solidFill>
                <a:latin typeface="+mn-lt"/>
              </a:rPr>
              <a:t/>
            </a:r>
            <a:br>
              <a:rPr lang="tr-TR" sz="3600" b="1" dirty="0" smtClean="0">
                <a:solidFill>
                  <a:srgbClr val="C00000"/>
                </a:solidFill>
                <a:latin typeface="+mn-lt"/>
              </a:rPr>
            </a:br>
            <a:r>
              <a:rPr lang="tr-TR" sz="3600" b="1" dirty="0">
                <a:solidFill>
                  <a:srgbClr val="C00000"/>
                </a:solidFill>
              </a:rPr>
              <a:t>Yoğun Bakım Hastasında </a:t>
            </a:r>
            <a:r>
              <a:rPr lang="tr-TR" sz="3600" b="1" dirty="0" err="1">
                <a:solidFill>
                  <a:srgbClr val="C00000"/>
                </a:solidFill>
              </a:rPr>
              <a:t>Deliryumda</a:t>
            </a:r>
            <a:r>
              <a:rPr lang="tr-TR" sz="3600" b="1" dirty="0">
                <a:solidFill>
                  <a:srgbClr val="C00000"/>
                </a:solidFill>
              </a:rPr>
              <a:t> </a:t>
            </a:r>
            <a:r>
              <a:rPr lang="tr-TR" sz="3600" b="1" dirty="0" err="1" smtClean="0">
                <a:solidFill>
                  <a:srgbClr val="C00000"/>
                </a:solidFill>
              </a:rPr>
              <a:t>Deksmedetomidin</a:t>
            </a:r>
            <a:r>
              <a:rPr lang="tr-TR" sz="3600" b="1" dirty="0" smtClean="0">
                <a:solidFill>
                  <a:srgbClr val="C00000"/>
                </a:solidFill>
              </a:rPr>
              <a:t> Kullanımı</a:t>
            </a:r>
            <a:r>
              <a:rPr lang="tr-TR" sz="3600" b="1" dirty="0">
                <a:solidFill>
                  <a:srgbClr val="C00000"/>
                </a:solidFill>
                <a:latin typeface="+mn-lt"/>
              </a:rPr>
              <a:t/>
            </a:r>
            <a:br>
              <a:rPr lang="tr-TR" sz="3600" b="1" dirty="0">
                <a:solidFill>
                  <a:srgbClr val="C00000"/>
                </a:solidFill>
                <a:latin typeface="+mn-lt"/>
              </a:rPr>
            </a:br>
            <a:endParaRPr lang="tr-TR" sz="3600" b="1" dirty="0">
              <a:solidFill>
                <a:srgbClr val="C00000"/>
              </a:solidFill>
              <a:latin typeface="+mn-lt"/>
            </a:endParaRPr>
          </a:p>
        </p:txBody>
      </p:sp>
      <p:sp>
        <p:nvSpPr>
          <p:cNvPr id="3" name="İçerik Yer Tutucusu 2"/>
          <p:cNvSpPr>
            <a:spLocks noGrp="1"/>
          </p:cNvSpPr>
          <p:nvPr>
            <p:ph idx="1"/>
          </p:nvPr>
        </p:nvSpPr>
        <p:spPr>
          <a:xfrm>
            <a:off x="838199" y="1306868"/>
            <a:ext cx="6131011" cy="4870093"/>
          </a:xfrm>
        </p:spPr>
        <p:style>
          <a:lnRef idx="2">
            <a:schemeClr val="accent2"/>
          </a:lnRef>
          <a:fillRef idx="1">
            <a:schemeClr val="lt1"/>
          </a:fillRef>
          <a:effectRef idx="0">
            <a:schemeClr val="accent2"/>
          </a:effectRef>
          <a:fontRef idx="minor">
            <a:schemeClr val="dk1"/>
          </a:fontRef>
        </p:style>
        <p:txBody>
          <a:bodyPr/>
          <a:lstStyle/>
          <a:p>
            <a:endParaRPr lang="tr-TR" sz="2400" dirty="0" smtClean="0"/>
          </a:p>
          <a:p>
            <a:r>
              <a:rPr lang="tr-TR" sz="2400" dirty="0" err="1" smtClean="0"/>
              <a:t>Selektif</a:t>
            </a:r>
            <a:r>
              <a:rPr lang="tr-TR" sz="2400" dirty="0" smtClean="0"/>
              <a:t> </a:t>
            </a:r>
            <a:r>
              <a:rPr lang="tr-TR" sz="2400" dirty="0"/>
              <a:t>santral etkili alfa-2 </a:t>
            </a:r>
            <a:r>
              <a:rPr lang="tr-TR" sz="2400" dirty="0" err="1"/>
              <a:t>agonist</a:t>
            </a:r>
            <a:endParaRPr lang="tr-TR" sz="2400" dirty="0"/>
          </a:p>
          <a:p>
            <a:r>
              <a:rPr lang="tr-TR" sz="2400" dirty="0" err="1"/>
              <a:t>Sedatif</a:t>
            </a:r>
            <a:r>
              <a:rPr lang="tr-TR" sz="2400" dirty="0"/>
              <a:t>, analjezik, </a:t>
            </a:r>
            <a:r>
              <a:rPr lang="tr-TR" sz="2400" dirty="0" err="1"/>
              <a:t>anksiyolitik</a:t>
            </a:r>
            <a:endParaRPr lang="tr-TR" sz="2400" dirty="0"/>
          </a:p>
          <a:p>
            <a:r>
              <a:rPr lang="tr-TR" sz="2400" dirty="0"/>
              <a:t>YBÜ-ilişkili </a:t>
            </a:r>
            <a:r>
              <a:rPr lang="tr-TR" sz="2400" dirty="0" err="1"/>
              <a:t>deliryum</a:t>
            </a:r>
            <a:endParaRPr lang="tr-TR" sz="2400" dirty="0"/>
          </a:p>
          <a:p>
            <a:r>
              <a:rPr lang="tr-TR" sz="2400" dirty="0"/>
              <a:t>Tedavisi/önlenmesi</a:t>
            </a:r>
          </a:p>
          <a:p>
            <a:r>
              <a:rPr lang="tr-TR" sz="2400" dirty="0"/>
              <a:t>Solunumu </a:t>
            </a:r>
            <a:r>
              <a:rPr lang="tr-TR" sz="2400" dirty="0" err="1"/>
              <a:t>deprese</a:t>
            </a:r>
            <a:r>
              <a:rPr lang="tr-TR" sz="2400" dirty="0"/>
              <a:t> edici etki  </a:t>
            </a:r>
            <a:r>
              <a:rPr lang="tr-TR" sz="2400" dirty="0" smtClean="0">
                <a:latin typeface="Calibri" panose="020F0502020204030204" pitchFamily="34" charset="0"/>
                <a:cs typeface="Calibri" panose="020F0502020204030204" pitchFamily="34" charset="0"/>
              </a:rPr>
              <a:t>↑</a:t>
            </a:r>
            <a:endParaRPr lang="tr-TR" sz="2400" dirty="0"/>
          </a:p>
          <a:p>
            <a:r>
              <a:rPr lang="tr-TR" sz="2400" dirty="0"/>
              <a:t>Hafif </a:t>
            </a:r>
            <a:r>
              <a:rPr lang="tr-TR" sz="2400" dirty="0" err="1"/>
              <a:t>kolinerjik</a:t>
            </a:r>
            <a:r>
              <a:rPr lang="tr-TR" sz="2400" dirty="0"/>
              <a:t> etki; </a:t>
            </a:r>
            <a:r>
              <a:rPr lang="tr-TR" sz="2400" dirty="0" err="1"/>
              <a:t>Sirkadiyen</a:t>
            </a:r>
            <a:r>
              <a:rPr lang="tr-TR" sz="2400" dirty="0"/>
              <a:t> </a:t>
            </a:r>
            <a:r>
              <a:rPr lang="tr-TR" sz="2400" dirty="0" err="1"/>
              <a:t>Ritm</a:t>
            </a:r>
            <a:endParaRPr lang="tr-TR" sz="2400" dirty="0"/>
          </a:p>
          <a:p>
            <a:r>
              <a:rPr lang="tr-TR" sz="2400" dirty="0" err="1"/>
              <a:t>Opoid</a:t>
            </a:r>
            <a:r>
              <a:rPr lang="tr-TR" sz="2400" dirty="0"/>
              <a:t> gereksinimini </a:t>
            </a:r>
            <a:r>
              <a:rPr lang="tr-TR" sz="2400" dirty="0" smtClean="0">
                <a:latin typeface="Calibri" panose="020F0502020204030204" pitchFamily="34" charset="0"/>
                <a:cs typeface="Calibri" panose="020F0502020204030204" pitchFamily="34" charset="0"/>
              </a:rPr>
              <a:t>↓</a:t>
            </a:r>
            <a:endParaRPr lang="tr-TR" sz="2400" dirty="0"/>
          </a:p>
          <a:p>
            <a:endParaRPr lang="tr-TR" dirty="0"/>
          </a:p>
        </p:txBody>
      </p:sp>
      <p:sp>
        <p:nvSpPr>
          <p:cNvPr id="4" name="Slayt Numarası Yer Tutucusu 3"/>
          <p:cNvSpPr>
            <a:spLocks noGrp="1"/>
          </p:cNvSpPr>
          <p:nvPr>
            <p:ph type="sldNum" sz="quarter" idx="12"/>
          </p:nvPr>
        </p:nvSpPr>
        <p:spPr/>
        <p:txBody>
          <a:bodyPr/>
          <a:lstStyle/>
          <a:p>
            <a:fld id="{C30A822A-A091-432B-A56E-305D79C8F2A2}" type="slidenum">
              <a:rPr lang="tr-TR" smtClean="0"/>
              <a:t>33</a:t>
            </a:fld>
            <a:endParaRPr lang="tr-TR"/>
          </a:p>
        </p:txBody>
      </p:sp>
      <p:pic>
        <p:nvPicPr>
          <p:cNvPr id="5" name="Picture 3" descr="Ekran Resmi 2017-01-11 00.49.08.png">
            <a:extLst>
              <a:ext uri="{FF2B5EF4-FFF2-40B4-BE49-F238E27FC236}">
                <a16:creationId xmlns:a16="http://schemas.microsoft.com/office/drawing/2014/main" id="{31B1D5F3-0F54-C9F6-E096-431EF204A3E4}"/>
              </a:ext>
            </a:extLst>
          </p:cNvPr>
          <p:cNvPicPr>
            <a:picLocks noChangeAspect="1"/>
          </p:cNvPicPr>
          <p:nvPr/>
        </p:nvPicPr>
        <p:blipFill rotWithShape="1">
          <a:blip r:embed="rId2">
            <a:extLst>
              <a:ext uri="{28A0092B-C50C-407E-A947-70E740481C1C}">
                <a14:useLocalDpi xmlns:a14="http://schemas.microsoft.com/office/drawing/2010/main" val="0"/>
              </a:ext>
            </a:extLst>
          </a:blip>
          <a:srcRect t="25134" r="57421"/>
          <a:stretch/>
        </p:blipFill>
        <p:spPr>
          <a:xfrm>
            <a:off x="7169102" y="1306869"/>
            <a:ext cx="3984449" cy="4870093"/>
          </a:xfrm>
          <a:prstGeom prst="roundRect">
            <a:avLst>
              <a:gd name="adj" fmla="val 8594"/>
            </a:avLst>
          </a:prstGeom>
          <a:solidFill>
            <a:srgbClr val="FFFFFF">
              <a:shade val="85000"/>
            </a:srgbClr>
          </a:solidFill>
          <a:ln>
            <a:noFill/>
          </a:ln>
          <a:effectLst>
            <a:glow rad="101600">
              <a:schemeClr val="accent2">
                <a:satMod val="175000"/>
                <a:alpha val="40000"/>
              </a:schemeClr>
            </a:glow>
            <a:reflection blurRad="12700" stA="38000" endPos="28000" dist="5000" dir="5400000" sy="-100000" algn="bl" rotWithShape="0"/>
          </a:effectLst>
          <a:scene3d>
            <a:camera prst="orthographicFront"/>
            <a:lightRig rig="threePt" dir="t"/>
          </a:scene3d>
          <a:sp3d>
            <a:bevelT/>
          </a:sp3d>
        </p:spPr>
      </p:pic>
    </p:spTree>
    <p:extLst>
      <p:ext uri="{BB962C8B-B14F-4D97-AF65-F5344CB8AC3E}">
        <p14:creationId xmlns:p14="http://schemas.microsoft.com/office/powerpoint/2010/main" val="29333564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93123" y="247135"/>
            <a:ext cx="10963876" cy="766119"/>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tr-TR" sz="3600" b="1" dirty="0" smtClean="0">
                <a:solidFill>
                  <a:srgbClr val="C00000"/>
                </a:solidFill>
                <a:latin typeface="+mn-lt"/>
              </a:rPr>
              <a:t/>
            </a:r>
            <a:br>
              <a:rPr lang="tr-TR" sz="3600" b="1" dirty="0" smtClean="0">
                <a:solidFill>
                  <a:srgbClr val="C00000"/>
                </a:solidFill>
                <a:latin typeface="+mn-lt"/>
              </a:rPr>
            </a:br>
            <a:r>
              <a:rPr lang="tr-TR" sz="3600" b="1" dirty="0">
                <a:solidFill>
                  <a:srgbClr val="C00000"/>
                </a:solidFill>
              </a:rPr>
              <a:t>Yoğun Bakım Hastasında </a:t>
            </a:r>
            <a:r>
              <a:rPr lang="tr-TR" sz="3600" b="1" dirty="0" err="1">
                <a:solidFill>
                  <a:srgbClr val="C00000"/>
                </a:solidFill>
              </a:rPr>
              <a:t>Deliryumda</a:t>
            </a:r>
            <a:r>
              <a:rPr lang="tr-TR" sz="3600" b="1" dirty="0">
                <a:solidFill>
                  <a:srgbClr val="C00000"/>
                </a:solidFill>
              </a:rPr>
              <a:t> </a:t>
            </a:r>
            <a:r>
              <a:rPr lang="tr-TR" sz="3600" b="1" dirty="0" err="1" smtClean="0">
                <a:solidFill>
                  <a:srgbClr val="C00000"/>
                </a:solidFill>
              </a:rPr>
              <a:t>Deksmedetomidin</a:t>
            </a:r>
            <a:r>
              <a:rPr lang="tr-TR" sz="3600" b="1" dirty="0" smtClean="0">
                <a:solidFill>
                  <a:srgbClr val="C00000"/>
                </a:solidFill>
              </a:rPr>
              <a:t> Kullanımı</a:t>
            </a:r>
            <a:r>
              <a:rPr lang="tr-TR" sz="3600" b="1" dirty="0">
                <a:solidFill>
                  <a:srgbClr val="C00000"/>
                </a:solidFill>
                <a:latin typeface="+mn-lt"/>
              </a:rPr>
              <a:t/>
            </a:r>
            <a:br>
              <a:rPr lang="tr-TR" sz="3600" b="1" dirty="0">
                <a:solidFill>
                  <a:srgbClr val="C00000"/>
                </a:solidFill>
                <a:latin typeface="+mn-lt"/>
              </a:rPr>
            </a:br>
            <a:endParaRPr lang="tr-TR" sz="3600" dirty="0">
              <a:latin typeface="+mn-lt"/>
            </a:endParaRPr>
          </a:p>
        </p:txBody>
      </p:sp>
      <p:sp>
        <p:nvSpPr>
          <p:cNvPr id="3" name="İçerik Yer Tutucusu 2"/>
          <p:cNvSpPr>
            <a:spLocks noGrp="1"/>
          </p:cNvSpPr>
          <p:nvPr>
            <p:ph sz="half" idx="1"/>
          </p:nvPr>
        </p:nvSpPr>
        <p:spPr>
          <a:xfrm>
            <a:off x="593123" y="1288626"/>
            <a:ext cx="5782277" cy="5271662"/>
          </a:xfrm>
        </p:spPr>
        <p:style>
          <a:lnRef idx="2">
            <a:schemeClr val="accent2"/>
          </a:lnRef>
          <a:fillRef idx="1">
            <a:schemeClr val="lt1"/>
          </a:fillRef>
          <a:effectRef idx="0">
            <a:schemeClr val="accent2"/>
          </a:effectRef>
          <a:fontRef idx="minor">
            <a:schemeClr val="dk1"/>
          </a:fontRef>
        </p:style>
        <p:txBody>
          <a:bodyPr>
            <a:normAutofit/>
          </a:bodyPr>
          <a:lstStyle/>
          <a:p>
            <a:r>
              <a:rPr lang="tr-TR" sz="2400" dirty="0" err="1"/>
              <a:t>The</a:t>
            </a:r>
            <a:r>
              <a:rPr lang="tr-TR" sz="2400" dirty="0"/>
              <a:t> </a:t>
            </a:r>
            <a:r>
              <a:rPr lang="tr-TR" sz="2400" dirty="0" err="1"/>
              <a:t>Dexmedetomidine</a:t>
            </a:r>
            <a:r>
              <a:rPr lang="tr-TR" sz="2400" dirty="0"/>
              <a:t> </a:t>
            </a:r>
            <a:r>
              <a:rPr lang="tr-TR" sz="2400" dirty="0" err="1"/>
              <a:t>to</a:t>
            </a:r>
            <a:r>
              <a:rPr lang="tr-TR" sz="2400" dirty="0"/>
              <a:t> </a:t>
            </a:r>
            <a:r>
              <a:rPr lang="tr-TR" sz="2400" dirty="0" err="1"/>
              <a:t>Lessen</a:t>
            </a:r>
            <a:r>
              <a:rPr lang="tr-TR" sz="2400" dirty="0"/>
              <a:t> ICU </a:t>
            </a:r>
            <a:r>
              <a:rPr lang="tr-TR" sz="2400" dirty="0" err="1"/>
              <a:t>Agitation</a:t>
            </a:r>
            <a:r>
              <a:rPr lang="tr-TR" sz="2400" dirty="0"/>
              <a:t> (DAHLIA) </a:t>
            </a:r>
            <a:endParaRPr lang="tr-TR" sz="2400" dirty="0" smtClean="0"/>
          </a:p>
          <a:p>
            <a:r>
              <a:rPr lang="tr-TR" sz="2400" dirty="0" smtClean="0"/>
              <a:t>Çift-kör/ </a:t>
            </a:r>
            <a:r>
              <a:rPr lang="tr-TR" sz="2400" dirty="0" err="1" smtClean="0"/>
              <a:t>plasebo</a:t>
            </a:r>
            <a:r>
              <a:rPr lang="tr-TR" sz="2400" dirty="0" smtClean="0"/>
              <a:t> kontrollü çalışma</a:t>
            </a:r>
          </a:p>
          <a:p>
            <a:r>
              <a:rPr lang="tr-TR" sz="2400" dirty="0" smtClean="0"/>
              <a:t>Avusturalya/Yeni </a:t>
            </a:r>
            <a:r>
              <a:rPr lang="tr-TR" sz="2400" dirty="0" err="1" smtClean="0"/>
              <a:t>Zellanda</a:t>
            </a:r>
            <a:endParaRPr lang="tr-TR" sz="2400" dirty="0" smtClean="0"/>
          </a:p>
          <a:p>
            <a:r>
              <a:rPr lang="tr-TR" sz="2400" dirty="0" smtClean="0"/>
              <a:t>39 </a:t>
            </a:r>
            <a:r>
              <a:rPr lang="tr-TR" sz="2400" dirty="0"/>
              <a:t>hasta </a:t>
            </a:r>
            <a:r>
              <a:rPr lang="tr-TR" sz="2400" dirty="0" err="1" smtClean="0"/>
              <a:t>deksmedetomidin</a:t>
            </a:r>
            <a:r>
              <a:rPr lang="tr-TR" sz="2400" dirty="0" smtClean="0"/>
              <a:t>/32 hasta </a:t>
            </a:r>
            <a:r>
              <a:rPr lang="tr-TR" sz="2400" dirty="0" err="1" smtClean="0"/>
              <a:t>plasebo</a:t>
            </a:r>
            <a:endParaRPr lang="tr-TR" sz="2400" dirty="0" smtClean="0"/>
          </a:p>
          <a:p>
            <a:r>
              <a:rPr lang="tr-TR" sz="2400" dirty="0" smtClean="0"/>
              <a:t>Çalışmanın ilk 7 </a:t>
            </a:r>
            <a:r>
              <a:rPr lang="tr-TR" sz="2400" dirty="0"/>
              <a:t>gününde  </a:t>
            </a:r>
            <a:r>
              <a:rPr lang="tr-TR" sz="2400" dirty="0" err="1" smtClean="0"/>
              <a:t>deksmedetomidin</a:t>
            </a:r>
            <a:r>
              <a:rPr lang="tr-TR" sz="2400" dirty="0"/>
              <a:t> (144.8 </a:t>
            </a:r>
            <a:r>
              <a:rPr lang="tr-TR" sz="2400" dirty="0" smtClean="0"/>
              <a:t>h) </a:t>
            </a:r>
            <a:r>
              <a:rPr lang="tr-TR" sz="2400" dirty="0"/>
              <a:t>/</a:t>
            </a:r>
            <a:r>
              <a:rPr lang="tr-TR" sz="2400" dirty="0" err="1" smtClean="0"/>
              <a:t>plaseboya</a:t>
            </a:r>
            <a:r>
              <a:rPr lang="tr-TR" sz="2400" dirty="0"/>
              <a:t> (127.5 </a:t>
            </a:r>
            <a:r>
              <a:rPr lang="tr-TR" sz="2400" dirty="0" smtClean="0"/>
              <a:t>h) </a:t>
            </a:r>
            <a:r>
              <a:rPr lang="tr-TR" sz="2400" dirty="0" err="1" smtClean="0"/>
              <a:t>ventilatörsüz</a:t>
            </a:r>
            <a:r>
              <a:rPr lang="tr-TR" sz="2400" dirty="0" smtClean="0"/>
              <a:t> saatlerde </a:t>
            </a:r>
            <a:r>
              <a:rPr lang="tr-TR" sz="2400" dirty="0" smtClean="0">
                <a:latin typeface="Calibri" panose="020F0502020204030204" pitchFamily="34" charset="0"/>
                <a:cs typeface="Calibri" panose="020F0502020204030204" pitchFamily="34" charset="0"/>
              </a:rPr>
              <a:t>↑</a:t>
            </a:r>
            <a:r>
              <a:rPr lang="it-IT" sz="2400" dirty="0">
                <a:latin typeface="Calibri" panose="020F0502020204030204" pitchFamily="34" charset="0"/>
                <a:cs typeface="Calibri" panose="020F0502020204030204" pitchFamily="34" charset="0"/>
              </a:rPr>
              <a:t> </a:t>
            </a:r>
            <a:r>
              <a:rPr lang="tr-TR" sz="2400" dirty="0" smtClean="0">
                <a:latin typeface="Calibri" panose="020F0502020204030204" pitchFamily="34" charset="0"/>
                <a:cs typeface="Calibri" panose="020F0502020204030204" pitchFamily="34" charset="0"/>
              </a:rPr>
              <a:t>(</a:t>
            </a:r>
            <a:r>
              <a:rPr lang="it-IT" sz="2400" dirty="0">
                <a:latin typeface="Calibri" panose="020F0502020204030204" pitchFamily="34" charset="0"/>
                <a:cs typeface="Calibri" panose="020F0502020204030204" pitchFamily="34" charset="0"/>
              </a:rPr>
              <a:t>% </a:t>
            </a:r>
            <a:r>
              <a:rPr lang="it-IT" sz="2400" dirty="0" smtClean="0">
                <a:latin typeface="Calibri" panose="020F0502020204030204" pitchFamily="34" charset="0"/>
                <a:cs typeface="Calibri" panose="020F0502020204030204" pitchFamily="34" charset="0"/>
              </a:rPr>
              <a:t>95 </a:t>
            </a:r>
            <a:r>
              <a:rPr lang="tr-TR" sz="2400" dirty="0" smtClean="0">
                <a:latin typeface="Calibri" panose="020F0502020204030204" pitchFamily="34" charset="0"/>
                <a:cs typeface="Calibri" panose="020F0502020204030204" pitchFamily="34" charset="0"/>
              </a:rPr>
              <a:t>GA</a:t>
            </a:r>
            <a:r>
              <a:rPr lang="it-IT" sz="2400" dirty="0" smtClean="0">
                <a:latin typeface="Calibri" panose="020F0502020204030204" pitchFamily="34" charset="0"/>
                <a:cs typeface="Calibri" panose="020F0502020204030204" pitchFamily="34" charset="0"/>
              </a:rPr>
              <a:t>, p=0.01</a:t>
            </a:r>
            <a:r>
              <a:rPr lang="tr-TR" sz="2400" dirty="0" smtClean="0">
                <a:latin typeface="Calibri" panose="020F0502020204030204" pitchFamily="34" charset="0"/>
                <a:cs typeface="Calibri" panose="020F0502020204030204" pitchFamily="34" charset="0"/>
              </a:rPr>
              <a:t>)</a:t>
            </a:r>
          </a:p>
          <a:p>
            <a:r>
              <a:rPr lang="tr-TR" sz="2400" dirty="0" smtClean="0">
                <a:latin typeface="Calibri" panose="020F0502020204030204" pitchFamily="34" charset="0"/>
                <a:cs typeface="Calibri" panose="020F0502020204030204" pitchFamily="34" charset="0"/>
              </a:rPr>
              <a:t>Yoğun bakım yatış süresi/ </a:t>
            </a:r>
            <a:r>
              <a:rPr lang="tr-TR" sz="2400" dirty="0" err="1" smtClean="0">
                <a:latin typeface="Calibri" panose="020F0502020204030204" pitchFamily="34" charset="0"/>
                <a:cs typeface="Calibri" panose="020F0502020204030204" pitchFamily="34" charset="0"/>
              </a:rPr>
              <a:t>mortalite</a:t>
            </a:r>
            <a:r>
              <a:rPr lang="tr-TR" sz="2400" dirty="0" smtClean="0">
                <a:latin typeface="Calibri" panose="020F0502020204030204" pitchFamily="34" charset="0"/>
                <a:cs typeface="Calibri" panose="020F0502020204030204" pitchFamily="34" charset="0"/>
              </a:rPr>
              <a:t> üzerinde etkisi Ø</a:t>
            </a:r>
            <a:endParaRPr lang="tr-TR" dirty="0" smtClean="0"/>
          </a:p>
          <a:p>
            <a:endParaRPr lang="tr-TR" dirty="0"/>
          </a:p>
        </p:txBody>
      </p:sp>
      <p:pic>
        <p:nvPicPr>
          <p:cNvPr id="6" name="İçerik Yer Tutucusu 5"/>
          <p:cNvPicPr>
            <a:picLocks noGrp="1" noChangeAspect="1"/>
          </p:cNvPicPr>
          <p:nvPr>
            <p:ph sz="half" idx="2"/>
          </p:nvPr>
        </p:nvPicPr>
        <p:blipFill>
          <a:blip r:embed="rId2"/>
          <a:stretch>
            <a:fillRect/>
          </a:stretch>
        </p:blipFill>
        <p:spPr>
          <a:xfrm>
            <a:off x="6496492" y="1288626"/>
            <a:ext cx="5060507" cy="5271662"/>
          </a:xfrm>
          <a:prstGeom prst="rect">
            <a:avLst/>
          </a:prstGeom>
        </p:spPr>
      </p:pic>
      <p:sp>
        <p:nvSpPr>
          <p:cNvPr id="4" name="Slayt Numarası Yer Tutucusu 3"/>
          <p:cNvSpPr>
            <a:spLocks noGrp="1"/>
          </p:cNvSpPr>
          <p:nvPr>
            <p:ph type="sldNum" sz="quarter" idx="12"/>
          </p:nvPr>
        </p:nvSpPr>
        <p:spPr/>
        <p:txBody>
          <a:bodyPr/>
          <a:lstStyle/>
          <a:p>
            <a:fld id="{C30A822A-A091-432B-A56E-305D79C8F2A2}" type="slidenum">
              <a:rPr lang="tr-TR" smtClean="0"/>
              <a:t>34</a:t>
            </a:fld>
            <a:endParaRPr lang="tr-TR"/>
          </a:p>
        </p:txBody>
      </p:sp>
    </p:spTree>
    <p:extLst>
      <p:ext uri="{BB962C8B-B14F-4D97-AF65-F5344CB8AC3E}">
        <p14:creationId xmlns:p14="http://schemas.microsoft.com/office/powerpoint/2010/main" val="12069320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70551"/>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tr-TR" sz="3600" b="1" dirty="0">
                <a:solidFill>
                  <a:srgbClr val="C00000"/>
                </a:solidFill>
              </a:rPr>
              <a:t>Yoğun Bakım Hastasında </a:t>
            </a:r>
            <a:r>
              <a:rPr lang="tr-TR" sz="3600" b="1" dirty="0" err="1">
                <a:solidFill>
                  <a:srgbClr val="C00000"/>
                </a:solidFill>
              </a:rPr>
              <a:t>Deliryumda</a:t>
            </a:r>
            <a:r>
              <a:rPr lang="tr-TR" sz="3600" b="1" dirty="0">
                <a:solidFill>
                  <a:srgbClr val="C00000"/>
                </a:solidFill>
              </a:rPr>
              <a:t> </a:t>
            </a:r>
            <a:r>
              <a:rPr lang="tr-TR" sz="3600" b="1" dirty="0" smtClean="0">
                <a:solidFill>
                  <a:srgbClr val="C00000"/>
                </a:solidFill>
              </a:rPr>
              <a:t>Melatonin Kullanılması</a:t>
            </a:r>
            <a:endParaRPr lang="tr-TR" sz="3600" b="1" dirty="0">
              <a:solidFill>
                <a:srgbClr val="C00000"/>
              </a:solidFill>
            </a:endParaRPr>
          </a:p>
        </p:txBody>
      </p:sp>
      <p:sp>
        <p:nvSpPr>
          <p:cNvPr id="3" name="İçerik Yer Tutucusu 2"/>
          <p:cNvSpPr>
            <a:spLocks noGrp="1"/>
          </p:cNvSpPr>
          <p:nvPr>
            <p:ph sz="half" idx="1"/>
          </p:nvPr>
        </p:nvSpPr>
        <p:spPr>
          <a:xfrm>
            <a:off x="838200" y="1538546"/>
            <a:ext cx="5181600" cy="4894152"/>
          </a:xfrm>
        </p:spPr>
        <p:txBody>
          <a:bodyPr>
            <a:normAutofit fontScale="92500" lnSpcReduction="10000"/>
          </a:bodyPr>
          <a:lstStyle/>
          <a:p>
            <a:pPr>
              <a:buFont typeface="Wingdings" panose="05000000000000000000" pitchFamily="2" charset="2"/>
              <a:buChar char="ü"/>
            </a:pPr>
            <a:r>
              <a:rPr lang="tr-TR" sz="2600" dirty="0" smtClean="0"/>
              <a:t>Uyku bozuklukları </a:t>
            </a:r>
            <a:r>
              <a:rPr lang="tr-TR" sz="2600" dirty="0" err="1" smtClean="0"/>
              <a:t>deliryuma</a:t>
            </a:r>
            <a:r>
              <a:rPr lang="tr-TR" sz="2600" dirty="0" smtClean="0"/>
              <a:t> yol açabilmektedir</a:t>
            </a:r>
          </a:p>
          <a:p>
            <a:pPr>
              <a:buFont typeface="Wingdings" panose="05000000000000000000" pitchFamily="2" charset="2"/>
              <a:buChar char="ü"/>
            </a:pPr>
            <a:r>
              <a:rPr lang="tr-TR" sz="2600" dirty="0" err="1" smtClean="0"/>
              <a:t>Deliryumda</a:t>
            </a:r>
            <a:r>
              <a:rPr lang="tr-TR" sz="2600" dirty="0" smtClean="0"/>
              <a:t> da uyku bozuklukları sıkça karşımıza çıkmaktadır</a:t>
            </a:r>
          </a:p>
          <a:p>
            <a:pPr>
              <a:buFont typeface="Wingdings" panose="05000000000000000000" pitchFamily="2" charset="2"/>
              <a:buChar char="ü"/>
            </a:pPr>
            <a:r>
              <a:rPr lang="tr-TR" sz="2600" dirty="0" smtClean="0"/>
              <a:t>MR görüntülemelerinde </a:t>
            </a:r>
            <a:r>
              <a:rPr lang="tr-TR" sz="2600" dirty="0" err="1" smtClean="0"/>
              <a:t>deliryum</a:t>
            </a:r>
            <a:r>
              <a:rPr lang="tr-TR" sz="2600" dirty="0" smtClean="0"/>
              <a:t> hastalarında </a:t>
            </a:r>
            <a:r>
              <a:rPr lang="tr-TR" sz="2600" dirty="0" smtClean="0">
                <a:latin typeface="Calibri" panose="020F0502020204030204" pitchFamily="34" charset="0"/>
                <a:cs typeface="Calibri" panose="020F0502020204030204" pitchFamily="34" charset="0"/>
              </a:rPr>
              <a:t>→</a:t>
            </a:r>
            <a:r>
              <a:rPr lang="tr-TR" sz="2600" dirty="0" err="1" smtClean="0">
                <a:latin typeface="Calibri" panose="020F0502020204030204" pitchFamily="34" charset="0"/>
                <a:cs typeface="Calibri" panose="020F0502020204030204" pitchFamily="34" charset="0"/>
              </a:rPr>
              <a:t>suprakiyazmatik</a:t>
            </a:r>
            <a:r>
              <a:rPr lang="tr-TR" sz="2600" dirty="0" smtClean="0">
                <a:latin typeface="Calibri" panose="020F0502020204030204" pitchFamily="34" charset="0"/>
                <a:cs typeface="Calibri" panose="020F0502020204030204" pitchFamily="34" charset="0"/>
              </a:rPr>
              <a:t> </a:t>
            </a:r>
            <a:r>
              <a:rPr lang="tr-TR" sz="2600" dirty="0" err="1" smtClean="0">
                <a:latin typeface="Calibri" panose="020F0502020204030204" pitchFamily="34" charset="0"/>
                <a:cs typeface="Calibri" panose="020F0502020204030204" pitchFamily="34" charset="0"/>
              </a:rPr>
              <a:t>nukleus</a:t>
            </a:r>
            <a:r>
              <a:rPr lang="tr-TR" sz="2600" dirty="0" smtClean="0">
                <a:latin typeface="Calibri" panose="020F0502020204030204" pitchFamily="34" charset="0"/>
                <a:cs typeface="Calibri" panose="020F0502020204030204" pitchFamily="34" charset="0"/>
              </a:rPr>
              <a:t> ve </a:t>
            </a:r>
            <a:r>
              <a:rPr lang="tr-TR" sz="2600" dirty="0" err="1" smtClean="0">
                <a:latin typeface="Calibri" panose="020F0502020204030204" pitchFamily="34" charset="0"/>
                <a:cs typeface="Calibri" panose="020F0502020204030204" pitchFamily="34" charset="0"/>
              </a:rPr>
              <a:t>asendan</a:t>
            </a:r>
            <a:r>
              <a:rPr lang="tr-TR" sz="2600" dirty="0" smtClean="0">
                <a:latin typeface="Calibri" panose="020F0502020204030204" pitchFamily="34" charset="0"/>
                <a:cs typeface="Calibri" panose="020F0502020204030204" pitchFamily="34" charset="0"/>
              </a:rPr>
              <a:t> RAS de sinyal artımında ↓</a:t>
            </a:r>
          </a:p>
          <a:p>
            <a:pPr>
              <a:buFont typeface="Wingdings" panose="05000000000000000000" pitchFamily="2" charset="2"/>
              <a:buChar char="ü"/>
            </a:pPr>
            <a:r>
              <a:rPr lang="tr-TR" sz="2600" dirty="0" smtClean="0">
                <a:latin typeface="Calibri" panose="020F0502020204030204" pitchFamily="34" charset="0"/>
                <a:cs typeface="Calibri" panose="020F0502020204030204" pitchFamily="34" charset="0"/>
              </a:rPr>
              <a:t>Uyku ve </a:t>
            </a:r>
            <a:r>
              <a:rPr lang="tr-TR" sz="2600" dirty="0" err="1" smtClean="0">
                <a:latin typeface="Calibri" panose="020F0502020204030204" pitchFamily="34" charset="0"/>
                <a:cs typeface="Calibri" panose="020F0502020204030204" pitchFamily="34" charset="0"/>
              </a:rPr>
              <a:t>siklusu</a:t>
            </a:r>
            <a:r>
              <a:rPr lang="tr-TR" sz="2600" dirty="0" smtClean="0">
                <a:latin typeface="Calibri" panose="020F0502020204030204" pitchFamily="34" charset="0"/>
                <a:cs typeface="Calibri" panose="020F0502020204030204" pitchFamily="34" charset="0"/>
              </a:rPr>
              <a:t> düzenleyen ilaçlar etkin???</a:t>
            </a:r>
          </a:p>
          <a:p>
            <a:endParaRPr lang="tr-TR" sz="2400" dirty="0">
              <a:latin typeface="Calibri" panose="020F0502020204030204" pitchFamily="34" charset="0"/>
              <a:cs typeface="Calibri" panose="020F0502020204030204" pitchFamily="34" charset="0"/>
            </a:endParaRPr>
          </a:p>
          <a:p>
            <a:endParaRPr lang="tr-TR" sz="2400" dirty="0" smtClean="0">
              <a:latin typeface="Calibri" panose="020F0502020204030204" pitchFamily="34" charset="0"/>
              <a:cs typeface="Calibri" panose="020F0502020204030204" pitchFamily="34" charset="0"/>
            </a:endParaRPr>
          </a:p>
          <a:p>
            <a:pPr marL="0" indent="0">
              <a:buNone/>
            </a:pPr>
            <a:r>
              <a:rPr lang="tr-TR" sz="1400" dirty="0"/>
              <a:t>J.R. </a:t>
            </a:r>
            <a:r>
              <a:rPr lang="tr-TR" sz="1400" dirty="0" err="1" smtClean="0"/>
              <a:t>Maldonado</a:t>
            </a:r>
            <a:r>
              <a:rPr lang="tr-TR" sz="1400" dirty="0"/>
              <a:t> </a:t>
            </a:r>
            <a:r>
              <a:rPr lang="tr-TR" sz="1400" dirty="0" smtClean="0"/>
              <a:t>et al. </a:t>
            </a:r>
            <a:r>
              <a:rPr lang="tr-TR" sz="1400" dirty="0" err="1" smtClean="0"/>
              <a:t>Neuropathogenesis</a:t>
            </a:r>
            <a:r>
              <a:rPr lang="tr-TR" sz="1400" dirty="0" smtClean="0"/>
              <a:t> </a:t>
            </a:r>
            <a:r>
              <a:rPr lang="tr-TR" sz="1400" dirty="0"/>
              <a:t>of </a:t>
            </a:r>
            <a:r>
              <a:rPr lang="tr-TR" sz="1400" dirty="0" err="1"/>
              <a:t>delirium</a:t>
            </a:r>
            <a:r>
              <a:rPr lang="tr-TR" sz="1400" dirty="0"/>
              <a:t>: </a:t>
            </a:r>
            <a:r>
              <a:rPr lang="tr-TR" sz="1400" dirty="0" err="1"/>
              <a:t>review</a:t>
            </a:r>
            <a:r>
              <a:rPr lang="tr-TR" sz="1400" dirty="0"/>
              <a:t> of </a:t>
            </a:r>
            <a:r>
              <a:rPr lang="tr-TR" sz="1400" dirty="0" err="1"/>
              <a:t>current</a:t>
            </a:r>
            <a:r>
              <a:rPr lang="tr-TR" sz="1400" dirty="0"/>
              <a:t> </a:t>
            </a:r>
            <a:r>
              <a:rPr lang="tr-TR" sz="1400" dirty="0" err="1"/>
              <a:t>etiologic</a:t>
            </a:r>
            <a:r>
              <a:rPr lang="tr-TR" sz="1400" dirty="0"/>
              <a:t> </a:t>
            </a:r>
            <a:r>
              <a:rPr lang="tr-TR" sz="1400" dirty="0" err="1"/>
              <a:t>theories</a:t>
            </a:r>
            <a:r>
              <a:rPr lang="tr-TR" sz="1400" dirty="0"/>
              <a:t> </a:t>
            </a:r>
            <a:r>
              <a:rPr lang="tr-TR" sz="1400" dirty="0" err="1"/>
              <a:t>and</a:t>
            </a:r>
            <a:r>
              <a:rPr lang="tr-TR" sz="1400" dirty="0"/>
              <a:t> </a:t>
            </a:r>
            <a:r>
              <a:rPr lang="tr-TR" sz="1400" dirty="0" err="1"/>
              <a:t>common</a:t>
            </a:r>
            <a:r>
              <a:rPr lang="tr-TR" sz="1400" dirty="0"/>
              <a:t> </a:t>
            </a:r>
            <a:r>
              <a:rPr lang="tr-TR" sz="1400" dirty="0" err="1" smtClean="0"/>
              <a:t>pathways</a:t>
            </a:r>
            <a:r>
              <a:rPr lang="tr-TR" sz="1400" dirty="0"/>
              <a:t> </a:t>
            </a:r>
            <a:r>
              <a:rPr lang="tr-TR" sz="1400" dirty="0" err="1" smtClean="0"/>
              <a:t>Am</a:t>
            </a:r>
            <a:r>
              <a:rPr lang="tr-TR" sz="1400" dirty="0" smtClean="0"/>
              <a:t> </a:t>
            </a:r>
            <a:r>
              <a:rPr lang="tr-TR" sz="1400" dirty="0"/>
              <a:t>J </a:t>
            </a:r>
            <a:r>
              <a:rPr lang="tr-TR" sz="1400" dirty="0" err="1"/>
              <a:t>Geriatr</a:t>
            </a:r>
            <a:r>
              <a:rPr lang="tr-TR" sz="1400" dirty="0"/>
              <a:t> </a:t>
            </a:r>
            <a:r>
              <a:rPr lang="tr-TR" sz="1400" dirty="0" err="1"/>
              <a:t>Psychiatry</a:t>
            </a:r>
            <a:r>
              <a:rPr lang="tr-TR" sz="1400" dirty="0"/>
              <a:t>, 21 (2013), </a:t>
            </a:r>
            <a:r>
              <a:rPr lang="tr-TR" sz="1400" dirty="0" err="1"/>
              <a:t>pp</a:t>
            </a:r>
            <a:r>
              <a:rPr lang="tr-TR" sz="1400" dirty="0"/>
              <a:t>. 1190-1222</a:t>
            </a:r>
          </a:p>
          <a:p>
            <a:endParaRPr lang="tr-TR" sz="2400" dirty="0" smtClean="0"/>
          </a:p>
        </p:txBody>
      </p:sp>
      <p:sp>
        <p:nvSpPr>
          <p:cNvPr id="5" name="İçerik Yer Tutucusu 4"/>
          <p:cNvSpPr>
            <a:spLocks noGrp="1"/>
          </p:cNvSpPr>
          <p:nvPr>
            <p:ph sz="half" idx="2"/>
          </p:nvPr>
        </p:nvSpPr>
        <p:spPr>
          <a:xfrm>
            <a:off x="6172200" y="1442853"/>
            <a:ext cx="5181600" cy="4830356"/>
          </a:xfrm>
        </p:spPr>
        <p:txBody>
          <a:bodyPr>
            <a:normAutofit fontScale="92500" lnSpcReduction="10000"/>
          </a:bodyPr>
          <a:lstStyle/>
          <a:p>
            <a:r>
              <a:rPr lang="tr-TR" dirty="0"/>
              <a:t>Melatonin </a:t>
            </a:r>
            <a:r>
              <a:rPr lang="tr-TR" dirty="0" err="1"/>
              <a:t>pineal</a:t>
            </a:r>
            <a:r>
              <a:rPr lang="tr-TR" dirty="0"/>
              <a:t> bez hormonudur</a:t>
            </a:r>
          </a:p>
          <a:p>
            <a:r>
              <a:rPr lang="tr-TR" dirty="0" err="1"/>
              <a:t>Hipnotik</a:t>
            </a:r>
            <a:r>
              <a:rPr lang="tr-TR" dirty="0"/>
              <a:t>/ </a:t>
            </a:r>
            <a:r>
              <a:rPr lang="tr-TR" dirty="0" err="1"/>
              <a:t>antiinflamatuvar</a:t>
            </a:r>
            <a:r>
              <a:rPr lang="tr-TR" dirty="0"/>
              <a:t> etkileri (+)</a:t>
            </a:r>
          </a:p>
          <a:p>
            <a:r>
              <a:rPr lang="tr-TR" dirty="0" err="1"/>
              <a:t>Sirkandiyan</a:t>
            </a:r>
            <a:r>
              <a:rPr lang="tr-TR" dirty="0"/>
              <a:t> ritmi düzenlemekte, uyku ve </a:t>
            </a:r>
            <a:r>
              <a:rPr lang="tr-TR" dirty="0" err="1"/>
              <a:t>nörotrasmitterler</a:t>
            </a:r>
            <a:r>
              <a:rPr lang="tr-TR" dirty="0"/>
              <a:t> üzerine etkisi bulunmaktadır </a:t>
            </a:r>
          </a:p>
          <a:p>
            <a:r>
              <a:rPr lang="tr-TR" dirty="0" smtClean="0"/>
              <a:t>Melatonin </a:t>
            </a:r>
            <a:r>
              <a:rPr lang="tr-TR" dirty="0"/>
              <a:t>düzeyleri </a:t>
            </a:r>
            <a:r>
              <a:rPr lang="tr-TR" dirty="0" err="1"/>
              <a:t>deliryumlu</a:t>
            </a:r>
            <a:r>
              <a:rPr lang="tr-TR" dirty="0"/>
              <a:t> hastalarda değişkenlik göstermektedir </a:t>
            </a:r>
          </a:p>
          <a:p>
            <a:r>
              <a:rPr lang="tr-TR" dirty="0" err="1"/>
              <a:t>Postoperatif</a:t>
            </a:r>
            <a:r>
              <a:rPr lang="tr-TR" dirty="0"/>
              <a:t> hastalarda kullanımı ilgi çekici olmaktadır </a:t>
            </a:r>
            <a:endParaRPr lang="tr-TR" dirty="0" smtClean="0"/>
          </a:p>
          <a:p>
            <a:pPr marL="0" indent="0">
              <a:buNone/>
            </a:pPr>
            <a:endParaRPr lang="tr-TR" sz="1300" dirty="0" smtClean="0"/>
          </a:p>
          <a:p>
            <a:pPr marL="0" indent="0">
              <a:buNone/>
            </a:pPr>
            <a:r>
              <a:rPr lang="tr-TR" sz="1300" dirty="0" err="1" smtClean="0"/>
              <a:t>Esposito</a:t>
            </a:r>
            <a:r>
              <a:rPr lang="tr-TR" sz="1300" dirty="0"/>
              <a:t>, E., </a:t>
            </a:r>
            <a:r>
              <a:rPr lang="tr-TR" sz="1300" dirty="0" err="1"/>
              <a:t>Cuzzocrea</a:t>
            </a:r>
            <a:r>
              <a:rPr lang="tr-TR" sz="1300" dirty="0"/>
              <a:t>, S., 2010. </a:t>
            </a:r>
            <a:r>
              <a:rPr lang="tr-TR" sz="1300" dirty="0" err="1"/>
              <a:t>Antiinflammatory</a:t>
            </a:r>
            <a:r>
              <a:rPr lang="tr-TR" sz="1300" dirty="0"/>
              <a:t> </a:t>
            </a:r>
            <a:r>
              <a:rPr lang="tr-TR" sz="1300" dirty="0" err="1"/>
              <a:t>activity</a:t>
            </a:r>
            <a:r>
              <a:rPr lang="tr-TR" sz="1300" dirty="0"/>
              <a:t> of melatonin in </a:t>
            </a:r>
            <a:r>
              <a:rPr lang="tr-TR" sz="1300" dirty="0" err="1" smtClean="0"/>
              <a:t>central</a:t>
            </a:r>
            <a:r>
              <a:rPr lang="tr-TR" sz="1300" dirty="0" smtClean="0"/>
              <a:t> </a:t>
            </a:r>
            <a:r>
              <a:rPr lang="tr-TR" sz="1300" dirty="0" err="1" smtClean="0"/>
              <a:t>nervous</a:t>
            </a:r>
            <a:r>
              <a:rPr lang="tr-TR" sz="1300" dirty="0" smtClean="0"/>
              <a:t> </a:t>
            </a:r>
            <a:r>
              <a:rPr lang="tr-TR" sz="1300" dirty="0" err="1"/>
              <a:t>system</a:t>
            </a:r>
            <a:r>
              <a:rPr lang="tr-TR" sz="1300" dirty="0"/>
              <a:t>. </a:t>
            </a:r>
            <a:r>
              <a:rPr lang="tr-TR" sz="1300" dirty="0" err="1"/>
              <a:t>Curr</a:t>
            </a:r>
            <a:r>
              <a:rPr lang="tr-TR" sz="1300" dirty="0"/>
              <a:t>. </a:t>
            </a:r>
            <a:r>
              <a:rPr lang="tr-TR" sz="1300" dirty="0" err="1"/>
              <a:t>Neuropharmacol</a:t>
            </a:r>
            <a:r>
              <a:rPr lang="tr-TR" sz="1300" dirty="0"/>
              <a:t>. 8 (3), </a:t>
            </a:r>
            <a:r>
              <a:rPr lang="tr-TR" sz="1300" dirty="0" smtClean="0"/>
              <a:t>228–242</a:t>
            </a:r>
            <a:endParaRPr lang="tr-TR" sz="1300" dirty="0"/>
          </a:p>
          <a:p>
            <a:endParaRPr lang="tr-TR" dirty="0"/>
          </a:p>
        </p:txBody>
      </p:sp>
      <p:sp>
        <p:nvSpPr>
          <p:cNvPr id="4" name="Slayt Numarası Yer Tutucusu 3"/>
          <p:cNvSpPr>
            <a:spLocks noGrp="1"/>
          </p:cNvSpPr>
          <p:nvPr>
            <p:ph type="sldNum" sz="quarter" idx="12"/>
          </p:nvPr>
        </p:nvSpPr>
        <p:spPr/>
        <p:txBody>
          <a:bodyPr/>
          <a:lstStyle/>
          <a:p>
            <a:fld id="{C30A822A-A091-432B-A56E-305D79C8F2A2}" type="slidenum">
              <a:rPr lang="tr-TR" smtClean="0"/>
              <a:t>35</a:t>
            </a:fld>
            <a:endParaRPr lang="tr-TR"/>
          </a:p>
        </p:txBody>
      </p:sp>
      <p:cxnSp>
        <p:nvCxnSpPr>
          <p:cNvPr id="7" name="Düz Bağlayıcı 6"/>
          <p:cNvCxnSpPr/>
          <p:nvPr/>
        </p:nvCxnSpPr>
        <p:spPr>
          <a:xfrm>
            <a:off x="6119035" y="1329070"/>
            <a:ext cx="0" cy="4848446"/>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253012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p:cNvPicPr>
            <a:picLocks noGrp="1" noChangeAspect="1"/>
          </p:cNvPicPr>
          <p:nvPr>
            <p:ph sz="half" idx="1"/>
          </p:nvPr>
        </p:nvPicPr>
        <p:blipFill>
          <a:blip r:embed="rId2"/>
          <a:stretch>
            <a:fillRect/>
          </a:stretch>
        </p:blipFill>
        <p:spPr>
          <a:xfrm>
            <a:off x="386862" y="294426"/>
            <a:ext cx="5647661" cy="6244486"/>
          </a:xfrm>
          <a:prstGeom prst="rect">
            <a:avLst/>
          </a:prstGeom>
        </p:spPr>
      </p:pic>
      <p:sp>
        <p:nvSpPr>
          <p:cNvPr id="10" name="İçerik Yer Tutucusu 9"/>
          <p:cNvSpPr>
            <a:spLocks noGrp="1"/>
          </p:cNvSpPr>
          <p:nvPr>
            <p:ph sz="half" idx="2"/>
          </p:nvPr>
        </p:nvSpPr>
        <p:spPr>
          <a:xfrm>
            <a:off x="6172199" y="1825625"/>
            <a:ext cx="5512981" cy="4351338"/>
          </a:xfrm>
        </p:spPr>
        <p:style>
          <a:lnRef idx="2">
            <a:schemeClr val="accent2"/>
          </a:lnRef>
          <a:fillRef idx="1">
            <a:schemeClr val="lt1"/>
          </a:fillRef>
          <a:effectRef idx="0">
            <a:schemeClr val="accent2"/>
          </a:effectRef>
          <a:fontRef idx="minor">
            <a:schemeClr val="dk1"/>
          </a:fontRef>
        </p:style>
        <p:txBody>
          <a:bodyPr>
            <a:normAutofit/>
          </a:bodyPr>
          <a:lstStyle/>
          <a:p>
            <a:r>
              <a:rPr lang="tr-TR" dirty="0" smtClean="0"/>
              <a:t>Cerrahi ve yoğun bakımda izlenen hastalarda etkili</a:t>
            </a:r>
          </a:p>
          <a:p>
            <a:endParaRPr lang="tr-TR" dirty="0" smtClean="0"/>
          </a:p>
          <a:p>
            <a:r>
              <a:rPr lang="tr-TR" dirty="0" smtClean="0"/>
              <a:t>Literatürde 2 çalışmada etkili olduğu gösterilmiş</a:t>
            </a:r>
          </a:p>
          <a:p>
            <a:endParaRPr lang="tr-TR" dirty="0"/>
          </a:p>
        </p:txBody>
      </p:sp>
      <p:sp>
        <p:nvSpPr>
          <p:cNvPr id="5" name="Slayt Numarası Yer Tutucusu 4"/>
          <p:cNvSpPr>
            <a:spLocks noGrp="1"/>
          </p:cNvSpPr>
          <p:nvPr>
            <p:ph type="sldNum" sz="quarter" idx="12"/>
          </p:nvPr>
        </p:nvSpPr>
        <p:spPr/>
        <p:txBody>
          <a:bodyPr/>
          <a:lstStyle/>
          <a:p>
            <a:fld id="{C30A822A-A091-432B-A56E-305D79C8F2A2}" type="slidenum">
              <a:rPr lang="tr-TR" smtClean="0"/>
              <a:t>36</a:t>
            </a:fld>
            <a:endParaRPr lang="tr-TR"/>
          </a:p>
        </p:txBody>
      </p:sp>
      <p:cxnSp>
        <p:nvCxnSpPr>
          <p:cNvPr id="17" name="Düz Bağlayıcı 16"/>
          <p:cNvCxnSpPr/>
          <p:nvPr/>
        </p:nvCxnSpPr>
        <p:spPr>
          <a:xfrm>
            <a:off x="592015" y="1825625"/>
            <a:ext cx="123092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Düz Bağlayıcı 18"/>
          <p:cNvCxnSpPr/>
          <p:nvPr/>
        </p:nvCxnSpPr>
        <p:spPr>
          <a:xfrm>
            <a:off x="580292" y="4126523"/>
            <a:ext cx="124264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1231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199" y="259493"/>
            <a:ext cx="10772553" cy="955374"/>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tr-TR" sz="3600" b="1" dirty="0" smtClean="0">
                <a:solidFill>
                  <a:srgbClr val="C00000"/>
                </a:solidFill>
                <a:latin typeface="+mn-lt"/>
              </a:rPr>
              <a:t/>
            </a:r>
            <a:br>
              <a:rPr lang="tr-TR" sz="3600" b="1" dirty="0" smtClean="0">
                <a:solidFill>
                  <a:srgbClr val="C00000"/>
                </a:solidFill>
                <a:latin typeface="+mn-lt"/>
              </a:rPr>
            </a:br>
            <a:r>
              <a:rPr lang="tr-TR" sz="3600" b="1" dirty="0">
                <a:solidFill>
                  <a:srgbClr val="C00000"/>
                </a:solidFill>
              </a:rPr>
              <a:t>Yoğun Bakım Hastasında </a:t>
            </a:r>
            <a:r>
              <a:rPr lang="tr-TR" sz="3600" b="1" dirty="0" err="1">
                <a:solidFill>
                  <a:srgbClr val="C00000"/>
                </a:solidFill>
              </a:rPr>
              <a:t>Deliryumda</a:t>
            </a:r>
            <a:r>
              <a:rPr lang="tr-TR" sz="3600" b="1" dirty="0">
                <a:solidFill>
                  <a:srgbClr val="C00000"/>
                </a:solidFill>
              </a:rPr>
              <a:t> </a:t>
            </a:r>
            <a:r>
              <a:rPr lang="tr-TR" sz="3600" b="1" dirty="0" smtClean="0">
                <a:solidFill>
                  <a:srgbClr val="C00000"/>
                </a:solidFill>
                <a:latin typeface="+mn-lt"/>
              </a:rPr>
              <a:t>Melatonin </a:t>
            </a:r>
            <a:r>
              <a:rPr lang="tr-TR" sz="3600" b="1" dirty="0">
                <a:solidFill>
                  <a:srgbClr val="C00000"/>
                </a:solidFill>
                <a:latin typeface="+mn-lt"/>
              </a:rPr>
              <a:t>Reseptör </a:t>
            </a:r>
            <a:r>
              <a:rPr lang="tr-TR" sz="3600" b="1" dirty="0" err="1">
                <a:solidFill>
                  <a:srgbClr val="C00000"/>
                </a:solidFill>
                <a:latin typeface="+mn-lt"/>
              </a:rPr>
              <a:t>Agonisti</a:t>
            </a:r>
            <a:r>
              <a:rPr lang="tr-TR" sz="3600" b="1" dirty="0">
                <a:solidFill>
                  <a:srgbClr val="C00000"/>
                </a:solidFill>
                <a:latin typeface="+mn-lt"/>
              </a:rPr>
              <a:t> </a:t>
            </a:r>
            <a:r>
              <a:rPr lang="tr-TR" sz="3600" b="1" dirty="0" smtClean="0">
                <a:solidFill>
                  <a:srgbClr val="C00000"/>
                </a:solidFill>
                <a:latin typeface="+mn-lt"/>
              </a:rPr>
              <a:t>Kullanımı</a:t>
            </a:r>
            <a:r>
              <a:rPr lang="tr-TR" dirty="0">
                <a:latin typeface="+mn-lt"/>
              </a:rPr>
              <a:t/>
            </a:r>
            <a:br>
              <a:rPr lang="tr-TR" dirty="0">
                <a:latin typeface="+mn-lt"/>
              </a:rPr>
            </a:br>
            <a:endParaRPr lang="tr-TR" dirty="0">
              <a:latin typeface="+mn-lt"/>
            </a:endParaRPr>
          </a:p>
        </p:txBody>
      </p:sp>
      <p:sp>
        <p:nvSpPr>
          <p:cNvPr id="6" name="İçerik Yer Tutucusu 5"/>
          <p:cNvSpPr>
            <a:spLocks noGrp="1"/>
          </p:cNvSpPr>
          <p:nvPr>
            <p:ph sz="half" idx="1"/>
          </p:nvPr>
        </p:nvSpPr>
        <p:spPr>
          <a:xfrm>
            <a:off x="838199" y="1549179"/>
            <a:ext cx="5181600" cy="4807170"/>
          </a:xfrm>
        </p:spPr>
        <p:style>
          <a:lnRef idx="2">
            <a:schemeClr val="accent2"/>
          </a:lnRef>
          <a:fillRef idx="1">
            <a:schemeClr val="lt1"/>
          </a:fillRef>
          <a:effectRef idx="0">
            <a:schemeClr val="accent2"/>
          </a:effectRef>
          <a:fontRef idx="minor">
            <a:schemeClr val="dk1"/>
          </a:fontRef>
        </p:style>
        <p:txBody>
          <a:bodyPr/>
          <a:lstStyle/>
          <a:p>
            <a:r>
              <a:rPr lang="tr-TR" dirty="0" smtClean="0"/>
              <a:t>Japonya’ da yoğun bakımda 88 yoğun bakım hastası</a:t>
            </a:r>
          </a:p>
          <a:p>
            <a:endParaRPr lang="tr-TR" dirty="0" smtClean="0"/>
          </a:p>
          <a:p>
            <a:r>
              <a:rPr lang="tr-TR" dirty="0" smtClean="0"/>
              <a:t>n= 45 </a:t>
            </a:r>
            <a:r>
              <a:rPr lang="tr-TR" dirty="0" err="1" smtClean="0"/>
              <a:t>ramelton</a:t>
            </a:r>
            <a:r>
              <a:rPr lang="tr-TR" dirty="0" smtClean="0"/>
              <a:t> 8 mg/ gün /</a:t>
            </a:r>
            <a:r>
              <a:rPr lang="tr-TR" dirty="0"/>
              <a:t> n= </a:t>
            </a:r>
            <a:r>
              <a:rPr lang="tr-TR" dirty="0" smtClean="0"/>
              <a:t>43 </a:t>
            </a:r>
            <a:r>
              <a:rPr lang="tr-TR" dirty="0" err="1" smtClean="0"/>
              <a:t>plasebo</a:t>
            </a:r>
            <a:r>
              <a:rPr lang="tr-TR" dirty="0" smtClean="0"/>
              <a:t> </a:t>
            </a:r>
          </a:p>
          <a:p>
            <a:endParaRPr lang="tr-TR" dirty="0" smtClean="0"/>
          </a:p>
          <a:p>
            <a:r>
              <a:rPr lang="tr-TR" dirty="0" err="1" smtClean="0"/>
              <a:t>Ramelton</a:t>
            </a:r>
            <a:r>
              <a:rPr lang="tr-TR" dirty="0" smtClean="0"/>
              <a:t> verilen grupta yoğun bakım süresi </a:t>
            </a:r>
            <a:r>
              <a:rPr lang="tr-TR" dirty="0" smtClean="0">
                <a:latin typeface="Calibri" panose="020F0502020204030204" pitchFamily="34" charset="0"/>
                <a:cs typeface="Calibri" panose="020F0502020204030204" pitchFamily="34" charset="0"/>
              </a:rPr>
              <a:t>↓</a:t>
            </a:r>
          </a:p>
          <a:p>
            <a:endParaRPr lang="tr-TR" dirty="0" smtClean="0">
              <a:latin typeface="Calibri" panose="020F0502020204030204" pitchFamily="34" charset="0"/>
              <a:cs typeface="Calibri" panose="020F0502020204030204" pitchFamily="34" charset="0"/>
            </a:endParaRPr>
          </a:p>
          <a:p>
            <a:r>
              <a:rPr lang="tr-TR" dirty="0" err="1" smtClean="0">
                <a:latin typeface="Calibri" panose="020F0502020204030204" pitchFamily="34" charset="0"/>
                <a:cs typeface="Calibri" panose="020F0502020204030204" pitchFamily="34" charset="0"/>
              </a:rPr>
              <a:t>Deliryum</a:t>
            </a:r>
            <a:r>
              <a:rPr lang="tr-TR" dirty="0" smtClean="0">
                <a:latin typeface="Calibri" panose="020F0502020204030204" pitchFamily="34" charset="0"/>
                <a:cs typeface="Calibri" panose="020F0502020204030204" pitchFamily="34" charset="0"/>
              </a:rPr>
              <a:t> </a:t>
            </a:r>
            <a:endParaRPr lang="tr-TR" dirty="0"/>
          </a:p>
        </p:txBody>
      </p:sp>
      <p:pic>
        <p:nvPicPr>
          <p:cNvPr id="8" name="İçerik Yer Tutucusu 7"/>
          <p:cNvPicPr>
            <a:picLocks noGrp="1" noChangeAspect="1"/>
          </p:cNvPicPr>
          <p:nvPr>
            <p:ph sz="half" idx="2"/>
          </p:nvPr>
        </p:nvPicPr>
        <p:blipFill>
          <a:blip r:embed="rId2"/>
          <a:stretch>
            <a:fillRect/>
          </a:stretch>
        </p:blipFill>
        <p:spPr>
          <a:xfrm>
            <a:off x="6331400" y="1549178"/>
            <a:ext cx="5181600" cy="4807171"/>
          </a:xfrm>
          <a:prstGeom prst="rect">
            <a:avLst/>
          </a:prstGeom>
        </p:spPr>
        <p:style>
          <a:lnRef idx="2">
            <a:schemeClr val="accent2"/>
          </a:lnRef>
          <a:fillRef idx="1">
            <a:schemeClr val="lt1"/>
          </a:fillRef>
          <a:effectRef idx="0">
            <a:schemeClr val="accent2"/>
          </a:effectRef>
          <a:fontRef idx="minor">
            <a:schemeClr val="dk1"/>
          </a:fontRef>
        </p:style>
      </p:pic>
      <p:sp>
        <p:nvSpPr>
          <p:cNvPr id="5" name="Slayt Numarası Yer Tutucusu 4"/>
          <p:cNvSpPr>
            <a:spLocks noGrp="1"/>
          </p:cNvSpPr>
          <p:nvPr>
            <p:ph type="sldNum" sz="quarter" idx="12"/>
          </p:nvPr>
        </p:nvSpPr>
        <p:spPr/>
        <p:txBody>
          <a:bodyPr/>
          <a:lstStyle/>
          <a:p>
            <a:fld id="{C30A822A-A091-432B-A56E-305D79C8F2A2}" type="slidenum">
              <a:rPr lang="tr-TR" smtClean="0"/>
              <a:t>37</a:t>
            </a:fld>
            <a:endParaRPr lang="tr-TR"/>
          </a:p>
        </p:txBody>
      </p:sp>
    </p:spTree>
    <p:extLst>
      <p:ext uri="{BB962C8B-B14F-4D97-AF65-F5344CB8AC3E}">
        <p14:creationId xmlns:p14="http://schemas.microsoft.com/office/powerpoint/2010/main" val="17450074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838200" y="365125"/>
            <a:ext cx="10515600" cy="969405"/>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tr-TR" sz="3600" b="1" dirty="0">
                <a:solidFill>
                  <a:srgbClr val="C00000"/>
                </a:solidFill>
              </a:rPr>
              <a:t>Yoğun Bakım Hastasında </a:t>
            </a:r>
            <a:r>
              <a:rPr lang="tr-TR" sz="3600" b="1" dirty="0" err="1">
                <a:solidFill>
                  <a:srgbClr val="C00000"/>
                </a:solidFill>
              </a:rPr>
              <a:t>Deliryumda</a:t>
            </a:r>
            <a:r>
              <a:rPr lang="tr-TR" sz="3600" b="1" dirty="0">
                <a:solidFill>
                  <a:srgbClr val="C00000"/>
                </a:solidFill>
              </a:rPr>
              <a:t> </a:t>
            </a:r>
            <a:r>
              <a:rPr lang="tr-TR" sz="3600" b="1" dirty="0" err="1">
                <a:solidFill>
                  <a:srgbClr val="C00000"/>
                </a:solidFill>
              </a:rPr>
              <a:t>Rivastigmin</a:t>
            </a:r>
            <a:r>
              <a:rPr lang="tr-TR" sz="3600" b="1" dirty="0">
                <a:solidFill>
                  <a:srgbClr val="C00000"/>
                </a:solidFill>
              </a:rPr>
              <a:t> </a:t>
            </a:r>
            <a:r>
              <a:rPr lang="tr-TR" sz="3600" b="1" dirty="0" smtClean="0">
                <a:solidFill>
                  <a:srgbClr val="C00000"/>
                </a:solidFill>
              </a:rPr>
              <a:t>Kullanımı</a:t>
            </a:r>
            <a:r>
              <a:rPr lang="tr-TR" sz="3600" dirty="0"/>
              <a:t/>
            </a:r>
            <a:br>
              <a:rPr lang="tr-TR" sz="3600" dirty="0"/>
            </a:br>
            <a:endParaRPr lang="tr-TR" sz="3600" b="1" dirty="0">
              <a:solidFill>
                <a:srgbClr val="C00000"/>
              </a:solidFill>
              <a:latin typeface="+mn-lt"/>
            </a:endParaRPr>
          </a:p>
        </p:txBody>
      </p:sp>
      <p:sp>
        <p:nvSpPr>
          <p:cNvPr id="7" name="İçerik Yer Tutucusu 6"/>
          <p:cNvSpPr>
            <a:spLocks noGrp="1"/>
          </p:cNvSpPr>
          <p:nvPr>
            <p:ph sz="half" idx="1"/>
          </p:nvPr>
        </p:nvSpPr>
        <p:spPr>
          <a:xfrm>
            <a:off x="838200" y="1669771"/>
            <a:ext cx="5181600" cy="4784192"/>
          </a:xfrm>
        </p:spPr>
        <p:style>
          <a:lnRef idx="2">
            <a:schemeClr val="accent2"/>
          </a:lnRef>
          <a:fillRef idx="1">
            <a:schemeClr val="lt1"/>
          </a:fillRef>
          <a:effectRef idx="0">
            <a:schemeClr val="accent2"/>
          </a:effectRef>
          <a:fontRef idx="minor">
            <a:schemeClr val="dk1"/>
          </a:fontRef>
        </p:style>
        <p:txBody>
          <a:bodyPr>
            <a:normAutofit/>
          </a:bodyPr>
          <a:lstStyle/>
          <a:p>
            <a:r>
              <a:rPr lang="en-US" sz="2400" dirty="0" err="1" smtClean="0"/>
              <a:t>Rivastigmin</a:t>
            </a:r>
            <a:r>
              <a:rPr lang="en-US" sz="2400" dirty="0" smtClean="0"/>
              <a:t> </a:t>
            </a:r>
            <a:r>
              <a:rPr lang="tr-TR" sz="2400" dirty="0" err="1" smtClean="0"/>
              <a:t>non</a:t>
            </a:r>
            <a:r>
              <a:rPr lang="tr-TR" sz="2400" dirty="0" smtClean="0"/>
              <a:t> </a:t>
            </a:r>
            <a:r>
              <a:rPr lang="tr-TR" sz="2400" dirty="0" err="1" smtClean="0"/>
              <a:t>selektif</a:t>
            </a:r>
            <a:r>
              <a:rPr lang="tr-TR" sz="2400" dirty="0" smtClean="0"/>
              <a:t> </a:t>
            </a:r>
            <a:r>
              <a:rPr lang="tr-TR" sz="2400" dirty="0" err="1" smtClean="0"/>
              <a:t>kolinesteraz</a:t>
            </a:r>
            <a:r>
              <a:rPr lang="tr-TR" sz="2400" dirty="0" smtClean="0"/>
              <a:t> inhibitörüdür</a:t>
            </a:r>
          </a:p>
          <a:p>
            <a:r>
              <a:rPr lang="tr-TR" sz="2400" dirty="0" smtClean="0"/>
              <a:t>Hollanda’da 6 yoğun bakım ünitesinde</a:t>
            </a:r>
          </a:p>
          <a:p>
            <a:r>
              <a:rPr lang="tr-TR" sz="2400" dirty="0" smtClean="0"/>
              <a:t>104 hasta</a:t>
            </a:r>
          </a:p>
          <a:p>
            <a:r>
              <a:rPr lang="tr-TR" sz="2400" dirty="0" smtClean="0"/>
              <a:t> </a:t>
            </a:r>
            <a:r>
              <a:rPr lang="fi-FI" sz="2400" dirty="0" smtClean="0"/>
              <a:t>n=54 rivastigmin</a:t>
            </a:r>
            <a:r>
              <a:rPr lang="tr-TR" sz="2400" dirty="0" smtClean="0"/>
              <a:t>/ </a:t>
            </a:r>
            <a:r>
              <a:rPr lang="fi-FI" sz="2400" dirty="0" smtClean="0"/>
              <a:t>n=50 pla</a:t>
            </a:r>
            <a:r>
              <a:rPr lang="tr-TR" sz="2400" dirty="0" err="1" smtClean="0"/>
              <a:t>sebo</a:t>
            </a:r>
            <a:endParaRPr lang="tr-TR" sz="2400" dirty="0" smtClean="0"/>
          </a:p>
          <a:p>
            <a:r>
              <a:rPr lang="tr-TR" sz="2400" dirty="0" err="1" smtClean="0"/>
              <a:t>Rivastigmin</a:t>
            </a:r>
            <a:r>
              <a:rPr lang="tr-TR" sz="2400" dirty="0" smtClean="0"/>
              <a:t> verilen grupta </a:t>
            </a:r>
            <a:r>
              <a:rPr lang="tr-TR" sz="2400" dirty="0" err="1" smtClean="0"/>
              <a:t>mortalite</a:t>
            </a:r>
            <a:r>
              <a:rPr lang="tr-TR" sz="2400" dirty="0" smtClean="0"/>
              <a:t> </a:t>
            </a:r>
            <a:r>
              <a:rPr lang="tr-TR" sz="2400" dirty="0" smtClean="0">
                <a:latin typeface="Calibri" panose="020F0502020204030204" pitchFamily="34" charset="0"/>
                <a:cs typeface="Calibri" panose="020F0502020204030204" pitchFamily="34" charset="0"/>
              </a:rPr>
              <a:t>↑(</a:t>
            </a:r>
            <a:r>
              <a:rPr lang="tr-TR" sz="2400" dirty="0" smtClean="0"/>
              <a:t>n=12</a:t>
            </a:r>
            <a:r>
              <a:rPr lang="tr-TR" sz="2400" dirty="0"/>
              <a:t>, </a:t>
            </a:r>
            <a:r>
              <a:rPr lang="tr-TR" sz="2400" dirty="0" smtClean="0"/>
              <a:t>%22), </a:t>
            </a:r>
            <a:r>
              <a:rPr lang="tr-TR" sz="2400" dirty="0" err="1" smtClean="0"/>
              <a:t>plasebo</a:t>
            </a:r>
            <a:r>
              <a:rPr lang="tr-TR" sz="2400" dirty="0" smtClean="0"/>
              <a:t> </a:t>
            </a:r>
            <a:r>
              <a:rPr lang="tr-TR" sz="2400" dirty="0"/>
              <a:t>(n=4, </a:t>
            </a:r>
            <a:r>
              <a:rPr lang="tr-TR" sz="2400" dirty="0" smtClean="0"/>
              <a:t>%8)</a:t>
            </a:r>
          </a:p>
          <a:p>
            <a:r>
              <a:rPr lang="tr-TR" sz="2400" dirty="0" err="1" smtClean="0"/>
              <a:t>Deliryum</a:t>
            </a:r>
            <a:r>
              <a:rPr lang="tr-TR" sz="2400" dirty="0" smtClean="0"/>
              <a:t> süresi </a:t>
            </a:r>
            <a:r>
              <a:rPr lang="en-US" sz="2400" dirty="0" err="1" smtClean="0"/>
              <a:t>rivastigmin</a:t>
            </a:r>
            <a:r>
              <a:rPr lang="en-US" sz="2400" dirty="0" smtClean="0"/>
              <a:t> </a:t>
            </a:r>
            <a:r>
              <a:rPr lang="en-US" sz="2400" dirty="0"/>
              <a:t>group (5·0 days, IQR 2·7–14·2) </a:t>
            </a:r>
            <a:r>
              <a:rPr lang="en-US" sz="2400" dirty="0" err="1" smtClean="0"/>
              <a:t>pla</a:t>
            </a:r>
            <a:r>
              <a:rPr lang="tr-TR" sz="2400" dirty="0" smtClean="0"/>
              <a:t>s</a:t>
            </a:r>
            <a:r>
              <a:rPr lang="en-US" sz="2400" dirty="0" err="1" smtClean="0"/>
              <a:t>ebo</a:t>
            </a:r>
            <a:r>
              <a:rPr lang="en-US" sz="2400" dirty="0" smtClean="0"/>
              <a:t> </a:t>
            </a:r>
            <a:r>
              <a:rPr lang="en-US" sz="2400" dirty="0"/>
              <a:t>group (3·0 days, IQR 1·0–9·3; p=0·06)</a:t>
            </a:r>
            <a:endParaRPr lang="tr-TR" sz="2400" dirty="0" smtClean="0"/>
          </a:p>
        </p:txBody>
      </p:sp>
      <p:pic>
        <p:nvPicPr>
          <p:cNvPr id="9" name="İçerik Yer Tutucusu 8"/>
          <p:cNvPicPr>
            <a:picLocks noGrp="1" noChangeAspect="1"/>
          </p:cNvPicPr>
          <p:nvPr>
            <p:ph sz="half" idx="2"/>
          </p:nvPr>
        </p:nvPicPr>
        <p:blipFill>
          <a:blip r:embed="rId2"/>
          <a:stretch>
            <a:fillRect/>
          </a:stretch>
        </p:blipFill>
        <p:spPr>
          <a:xfrm>
            <a:off x="6349756" y="1669771"/>
            <a:ext cx="5004043" cy="4784192"/>
          </a:xfrm>
          <a:prstGeom prst="rect">
            <a:avLst/>
          </a:prstGeom>
        </p:spPr>
        <p:style>
          <a:lnRef idx="2">
            <a:schemeClr val="accent2"/>
          </a:lnRef>
          <a:fillRef idx="1">
            <a:schemeClr val="lt1"/>
          </a:fillRef>
          <a:effectRef idx="0">
            <a:schemeClr val="accent2"/>
          </a:effectRef>
          <a:fontRef idx="minor">
            <a:schemeClr val="dk1"/>
          </a:fontRef>
        </p:style>
      </p:pic>
      <p:sp>
        <p:nvSpPr>
          <p:cNvPr id="5" name="Slayt Numarası Yer Tutucusu 4"/>
          <p:cNvSpPr>
            <a:spLocks noGrp="1"/>
          </p:cNvSpPr>
          <p:nvPr>
            <p:ph type="sldNum" sz="quarter" idx="12"/>
          </p:nvPr>
        </p:nvSpPr>
        <p:spPr/>
        <p:txBody>
          <a:bodyPr/>
          <a:lstStyle/>
          <a:p>
            <a:fld id="{C30A822A-A091-432B-A56E-305D79C8F2A2}" type="slidenum">
              <a:rPr lang="tr-TR" smtClean="0"/>
              <a:t>38</a:t>
            </a:fld>
            <a:endParaRPr lang="tr-TR"/>
          </a:p>
        </p:txBody>
      </p:sp>
    </p:spTree>
    <p:extLst>
      <p:ext uri="{BB962C8B-B14F-4D97-AF65-F5344CB8AC3E}">
        <p14:creationId xmlns:p14="http://schemas.microsoft.com/office/powerpoint/2010/main" val="6969071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838200" y="492881"/>
            <a:ext cx="10515600" cy="849526"/>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sz="3200" b="1" dirty="0" smtClean="0">
                <a:solidFill>
                  <a:srgbClr val="C00000"/>
                </a:solidFill>
                <a:latin typeface="+mn-lt"/>
              </a:rPr>
              <a:t>Terminal Dönem Hastasında </a:t>
            </a:r>
            <a:r>
              <a:rPr lang="tr-TR" sz="3200" b="1" dirty="0" err="1" smtClean="0">
                <a:solidFill>
                  <a:srgbClr val="C00000"/>
                </a:solidFill>
                <a:latin typeface="+mn-lt"/>
              </a:rPr>
              <a:t>Deliryum</a:t>
            </a:r>
            <a:r>
              <a:rPr lang="tr-TR" sz="3200" b="1" dirty="0" smtClean="0">
                <a:solidFill>
                  <a:srgbClr val="C00000"/>
                </a:solidFill>
                <a:latin typeface="+mn-lt"/>
              </a:rPr>
              <a:t> ve Tedavisi</a:t>
            </a:r>
            <a:endParaRPr lang="tr-TR" sz="3200" b="1" dirty="0">
              <a:solidFill>
                <a:srgbClr val="C00000"/>
              </a:solidFill>
              <a:latin typeface="+mn-lt"/>
            </a:endParaRPr>
          </a:p>
        </p:txBody>
      </p:sp>
      <p:sp>
        <p:nvSpPr>
          <p:cNvPr id="7" name="İçerik Yer Tutucusu 6"/>
          <p:cNvSpPr>
            <a:spLocks noGrp="1"/>
          </p:cNvSpPr>
          <p:nvPr>
            <p:ph idx="1"/>
          </p:nvPr>
        </p:nvSpPr>
        <p:spPr>
          <a:xfrm>
            <a:off x="838200" y="1743740"/>
            <a:ext cx="10515600" cy="4433223"/>
          </a:xfrm>
        </p:spPr>
        <p:style>
          <a:lnRef idx="2">
            <a:schemeClr val="accent4"/>
          </a:lnRef>
          <a:fillRef idx="1">
            <a:schemeClr val="lt1"/>
          </a:fillRef>
          <a:effectRef idx="0">
            <a:schemeClr val="accent4"/>
          </a:effectRef>
          <a:fontRef idx="minor">
            <a:schemeClr val="dk1"/>
          </a:fontRef>
        </p:style>
        <p:txBody>
          <a:bodyPr>
            <a:normAutofit lnSpcReduction="10000"/>
          </a:bodyPr>
          <a:lstStyle/>
          <a:p>
            <a:pPr algn="just"/>
            <a:endParaRPr lang="tr-TR" sz="2400" dirty="0" smtClean="0"/>
          </a:p>
          <a:p>
            <a:pPr algn="just"/>
            <a:r>
              <a:rPr lang="tr-TR" sz="2400" dirty="0" smtClean="0"/>
              <a:t>Ölmekte olan bir kişide </a:t>
            </a:r>
            <a:r>
              <a:rPr lang="tr-TR" sz="2400" dirty="0" err="1" smtClean="0"/>
              <a:t>deliryumun</a:t>
            </a:r>
            <a:r>
              <a:rPr lang="tr-TR" sz="2400" dirty="0" smtClean="0"/>
              <a:t> varlığı </a:t>
            </a:r>
            <a:r>
              <a:rPr lang="tr-TR" sz="2400" dirty="0" err="1" smtClean="0"/>
              <a:t>mortaliteyi</a:t>
            </a:r>
            <a:r>
              <a:rPr lang="tr-TR" sz="2400" dirty="0" smtClean="0"/>
              <a:t> </a:t>
            </a:r>
            <a:r>
              <a:rPr lang="tr-TR" sz="2400" dirty="0" smtClean="0"/>
              <a:t>↑</a:t>
            </a:r>
            <a:endParaRPr lang="tr-TR" sz="2400" dirty="0" smtClean="0"/>
          </a:p>
          <a:p>
            <a:pPr algn="just"/>
            <a:r>
              <a:rPr lang="tr-TR" sz="2400" dirty="0" smtClean="0"/>
              <a:t>Kişinin ajitasyonu </a:t>
            </a:r>
            <a:r>
              <a:rPr lang="tr-TR" sz="2400" dirty="0" err="1" smtClean="0"/>
              <a:t>refrakter</a:t>
            </a:r>
            <a:endParaRPr lang="tr-TR" sz="2400" dirty="0" smtClean="0"/>
          </a:p>
          <a:p>
            <a:pPr algn="just"/>
            <a:r>
              <a:rPr lang="tr-TR" sz="2400" dirty="0" smtClean="0"/>
              <a:t>Beklenen yaşam süresi ≤ 2 </a:t>
            </a:r>
            <a:r>
              <a:rPr lang="tr-TR" sz="2400" dirty="0" smtClean="0"/>
              <a:t>hafta</a:t>
            </a:r>
            <a:endParaRPr lang="tr-TR" sz="2400" dirty="0"/>
          </a:p>
          <a:p>
            <a:pPr algn="just"/>
            <a:r>
              <a:rPr lang="tr-TR" sz="2400" i="1" dirty="0" smtClean="0"/>
              <a:t>Palyatif </a:t>
            </a:r>
            <a:r>
              <a:rPr lang="tr-TR" sz="2400" i="1" dirty="0" err="1" smtClean="0"/>
              <a:t>sedasyon</a:t>
            </a:r>
            <a:r>
              <a:rPr lang="tr-TR" sz="2400" i="1" dirty="0" smtClean="0"/>
              <a:t> </a:t>
            </a:r>
            <a:r>
              <a:rPr lang="tr-TR" sz="2400" dirty="0" smtClean="0"/>
              <a:t>aile üyelerini rahatlatacak olan bir </a:t>
            </a:r>
            <a:r>
              <a:rPr lang="tr-TR" sz="2400" dirty="0" err="1" smtClean="0"/>
              <a:t>medikasyondur</a:t>
            </a:r>
            <a:endParaRPr lang="tr-TR" sz="2400" dirty="0" smtClean="0"/>
          </a:p>
          <a:p>
            <a:pPr algn="just"/>
            <a:endParaRPr lang="tr-TR" sz="2400" dirty="0"/>
          </a:p>
          <a:p>
            <a:pPr marL="0" indent="0" algn="just">
              <a:buNone/>
            </a:pPr>
            <a:endParaRPr lang="tr-TR" sz="1200" dirty="0" smtClean="0"/>
          </a:p>
          <a:p>
            <a:pPr marL="0" indent="0" algn="just">
              <a:buNone/>
            </a:pPr>
            <a:endParaRPr lang="tr-TR" sz="1200" dirty="0"/>
          </a:p>
          <a:p>
            <a:pPr marL="0" indent="0" algn="just">
              <a:buNone/>
            </a:pPr>
            <a:endParaRPr lang="tr-TR" sz="1200" dirty="0" smtClean="0"/>
          </a:p>
          <a:p>
            <a:pPr marL="0" indent="0" algn="just">
              <a:buNone/>
            </a:pPr>
            <a:endParaRPr lang="tr-TR" sz="1200" dirty="0"/>
          </a:p>
          <a:p>
            <a:pPr marL="0" indent="0" algn="r">
              <a:buNone/>
            </a:pPr>
            <a:r>
              <a:rPr lang="tr-TR" sz="1200" dirty="0" err="1" smtClean="0"/>
              <a:t>Lo</a:t>
            </a:r>
            <a:r>
              <a:rPr lang="tr-TR" sz="1200" dirty="0" smtClean="0"/>
              <a:t> B,2005</a:t>
            </a:r>
          </a:p>
          <a:p>
            <a:pPr marL="0" indent="0" algn="r">
              <a:buNone/>
            </a:pPr>
            <a:r>
              <a:rPr lang="tr-TR" sz="1200" dirty="0" smtClean="0"/>
              <a:t>Bush SH,2014</a:t>
            </a:r>
            <a:endParaRPr lang="tr-TR" sz="1200" dirty="0"/>
          </a:p>
        </p:txBody>
      </p:sp>
      <p:sp>
        <p:nvSpPr>
          <p:cNvPr id="5" name="Slayt Numarası Yer Tutucusu 4"/>
          <p:cNvSpPr>
            <a:spLocks noGrp="1"/>
          </p:cNvSpPr>
          <p:nvPr>
            <p:ph type="sldNum" sz="quarter" idx="12"/>
          </p:nvPr>
        </p:nvSpPr>
        <p:spPr/>
        <p:txBody>
          <a:bodyPr/>
          <a:lstStyle/>
          <a:p>
            <a:fld id="{C30A822A-A091-432B-A56E-305D79C8F2A2}" type="slidenum">
              <a:rPr lang="tr-TR" smtClean="0"/>
              <a:t>39</a:t>
            </a:fld>
            <a:endParaRPr lang="tr-TR"/>
          </a:p>
        </p:txBody>
      </p:sp>
    </p:spTree>
    <p:extLst>
      <p:ext uri="{BB962C8B-B14F-4D97-AF65-F5344CB8AC3E}">
        <p14:creationId xmlns:p14="http://schemas.microsoft.com/office/powerpoint/2010/main" val="3990173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838200" y="365125"/>
            <a:ext cx="10515600" cy="1038373"/>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sz="3600" b="1" dirty="0" err="1" smtClean="0">
                <a:solidFill>
                  <a:srgbClr val="C00000"/>
                </a:solidFill>
                <a:latin typeface="+mn-lt"/>
              </a:rPr>
              <a:t>Antipsikotik</a:t>
            </a:r>
            <a:r>
              <a:rPr lang="tr-TR" sz="3600" b="1" dirty="0" smtClean="0">
                <a:solidFill>
                  <a:srgbClr val="C00000"/>
                </a:solidFill>
                <a:latin typeface="+mn-lt"/>
              </a:rPr>
              <a:t> İlaçlar </a:t>
            </a:r>
            <a:endParaRPr lang="tr-TR" sz="3600" b="1" dirty="0">
              <a:solidFill>
                <a:srgbClr val="C00000"/>
              </a:solidFill>
              <a:latin typeface="+mn-lt"/>
            </a:endParaRPr>
          </a:p>
        </p:txBody>
      </p:sp>
      <p:sp>
        <p:nvSpPr>
          <p:cNvPr id="7" name="İçerik Yer Tutucusu 6"/>
          <p:cNvSpPr>
            <a:spLocks noGrp="1"/>
          </p:cNvSpPr>
          <p:nvPr>
            <p:ph idx="1"/>
          </p:nvPr>
        </p:nvSpPr>
        <p:spPr>
          <a:xfrm>
            <a:off x="838200" y="1701208"/>
            <a:ext cx="10515600" cy="4655141"/>
          </a:xfrm>
        </p:spPr>
        <p:style>
          <a:lnRef idx="2">
            <a:schemeClr val="accent2"/>
          </a:lnRef>
          <a:fillRef idx="1">
            <a:schemeClr val="lt1"/>
          </a:fillRef>
          <a:effectRef idx="0">
            <a:schemeClr val="accent2"/>
          </a:effectRef>
          <a:fontRef idx="minor">
            <a:schemeClr val="dk1"/>
          </a:fontRef>
        </p:style>
        <p:txBody>
          <a:bodyPr>
            <a:normAutofit/>
          </a:bodyPr>
          <a:lstStyle/>
          <a:p>
            <a:pPr marL="457200" lvl="1" indent="0">
              <a:buNone/>
            </a:pPr>
            <a:endParaRPr lang="tr-TR" dirty="0" smtClean="0"/>
          </a:p>
          <a:p>
            <a:pPr marL="457200" lvl="1" indent="0">
              <a:buNone/>
            </a:pPr>
            <a:r>
              <a:rPr lang="tr-TR" dirty="0" smtClean="0"/>
              <a:t>1</a:t>
            </a:r>
            <a:r>
              <a:rPr lang="tr-TR" dirty="0"/>
              <a:t>. Jenerasyon (Tipik)</a:t>
            </a:r>
          </a:p>
          <a:p>
            <a:pPr lvl="2">
              <a:buFont typeface="Wingdings" panose="05000000000000000000" pitchFamily="2" charset="2"/>
              <a:buChar char="ü"/>
            </a:pPr>
            <a:r>
              <a:rPr lang="tr-TR" dirty="0" err="1"/>
              <a:t>Butrofenon:Haloperidol</a:t>
            </a:r>
            <a:endParaRPr lang="tr-TR" dirty="0"/>
          </a:p>
          <a:p>
            <a:pPr lvl="2">
              <a:buFont typeface="Wingdings" panose="05000000000000000000" pitchFamily="2" charset="2"/>
              <a:buChar char="ü"/>
            </a:pPr>
            <a:r>
              <a:rPr lang="tr-TR" dirty="0" err="1" smtClean="0"/>
              <a:t>Fenotiyazin:Klorpromazin</a:t>
            </a:r>
            <a:endParaRPr lang="tr-TR" dirty="0" smtClean="0"/>
          </a:p>
          <a:p>
            <a:pPr lvl="2">
              <a:buFont typeface="Wingdings" panose="05000000000000000000" pitchFamily="2" charset="2"/>
              <a:buChar char="ü"/>
            </a:pPr>
            <a:endParaRPr lang="tr-TR" dirty="0" smtClean="0"/>
          </a:p>
          <a:p>
            <a:pPr marL="457200" lvl="1" indent="0">
              <a:buNone/>
            </a:pPr>
            <a:r>
              <a:rPr lang="tr-TR" dirty="0" smtClean="0"/>
              <a:t>2</a:t>
            </a:r>
            <a:r>
              <a:rPr lang="tr-TR" dirty="0"/>
              <a:t>. Jenerasyon </a:t>
            </a:r>
            <a:r>
              <a:rPr lang="tr-TR" dirty="0" err="1"/>
              <a:t>Atipik</a:t>
            </a:r>
            <a:r>
              <a:rPr lang="tr-TR" dirty="0"/>
              <a:t> </a:t>
            </a:r>
          </a:p>
          <a:p>
            <a:pPr lvl="2">
              <a:buFont typeface="Wingdings" panose="05000000000000000000" pitchFamily="2" charset="2"/>
              <a:buChar char="ü"/>
            </a:pPr>
            <a:r>
              <a:rPr lang="tr-TR" dirty="0" err="1"/>
              <a:t>Olanzapin</a:t>
            </a:r>
            <a:endParaRPr lang="tr-TR" dirty="0"/>
          </a:p>
          <a:p>
            <a:pPr lvl="2">
              <a:buFont typeface="Wingdings" panose="05000000000000000000" pitchFamily="2" charset="2"/>
              <a:buChar char="ü"/>
            </a:pPr>
            <a:r>
              <a:rPr lang="tr-TR" dirty="0" err="1"/>
              <a:t>Ketiapin,risperidon,zisparidone</a:t>
            </a:r>
            <a:endParaRPr lang="tr-TR" dirty="0"/>
          </a:p>
          <a:p>
            <a:pPr lvl="2">
              <a:buFont typeface="Wingdings" panose="05000000000000000000" pitchFamily="2" charset="2"/>
              <a:buChar char="ü"/>
            </a:pPr>
            <a:r>
              <a:rPr lang="tr-TR" dirty="0" err="1"/>
              <a:t>Klozapin</a:t>
            </a:r>
            <a:endParaRPr lang="tr-TR" dirty="0"/>
          </a:p>
          <a:p>
            <a:pPr marL="457200" lvl="1" indent="0">
              <a:buNone/>
            </a:pPr>
            <a:endParaRPr lang="tr-TR" dirty="0" smtClean="0"/>
          </a:p>
          <a:p>
            <a:pPr marL="457200" lvl="1" indent="0">
              <a:buNone/>
            </a:pPr>
            <a:r>
              <a:rPr lang="tr-TR" dirty="0" smtClean="0"/>
              <a:t>3</a:t>
            </a:r>
            <a:r>
              <a:rPr lang="tr-TR" dirty="0"/>
              <a:t>. Jenerasyon</a:t>
            </a:r>
          </a:p>
          <a:p>
            <a:pPr lvl="2">
              <a:buFont typeface="Wingdings" panose="05000000000000000000" pitchFamily="2" charset="2"/>
              <a:buChar char="ü"/>
            </a:pPr>
            <a:r>
              <a:rPr lang="tr-TR" dirty="0" err="1"/>
              <a:t>Aripiprazol</a:t>
            </a:r>
            <a:endParaRPr lang="tr-TR" dirty="0"/>
          </a:p>
          <a:p>
            <a:endParaRPr lang="tr-TR" dirty="0"/>
          </a:p>
        </p:txBody>
      </p:sp>
      <p:sp>
        <p:nvSpPr>
          <p:cNvPr id="5" name="Slayt Numarası Yer Tutucusu 4"/>
          <p:cNvSpPr>
            <a:spLocks noGrp="1"/>
          </p:cNvSpPr>
          <p:nvPr>
            <p:ph type="sldNum" sz="quarter" idx="12"/>
          </p:nvPr>
        </p:nvSpPr>
        <p:spPr/>
        <p:txBody>
          <a:bodyPr/>
          <a:lstStyle/>
          <a:p>
            <a:fld id="{C30A822A-A091-432B-A56E-305D79C8F2A2}" type="slidenum">
              <a:rPr lang="tr-TR" smtClean="0"/>
              <a:t>4</a:t>
            </a:fld>
            <a:endParaRPr lang="tr-TR"/>
          </a:p>
        </p:txBody>
      </p:sp>
    </p:spTree>
    <p:extLst>
      <p:ext uri="{BB962C8B-B14F-4D97-AF65-F5344CB8AC3E}">
        <p14:creationId xmlns:p14="http://schemas.microsoft.com/office/powerpoint/2010/main" val="5861652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563526" y="365126"/>
            <a:ext cx="10790274" cy="1080616"/>
          </a:xfrm>
        </p:spPr>
        <p:style>
          <a:lnRef idx="1">
            <a:schemeClr val="accent4"/>
          </a:lnRef>
          <a:fillRef idx="2">
            <a:schemeClr val="accent4"/>
          </a:fillRef>
          <a:effectRef idx="1">
            <a:schemeClr val="accent4"/>
          </a:effectRef>
          <a:fontRef idx="minor">
            <a:schemeClr val="dk1"/>
          </a:fontRef>
        </p:style>
        <p:txBody>
          <a:bodyPr/>
          <a:lstStyle/>
          <a:p>
            <a:pPr algn="ctr"/>
            <a:r>
              <a:rPr lang="tr-TR" sz="2900" b="1" dirty="0">
                <a:solidFill>
                  <a:srgbClr val="C00000"/>
                </a:solidFill>
                <a:latin typeface="Calibri" panose="020F0502020204030204"/>
                <a:ea typeface="+mn-ea"/>
                <a:cs typeface="+mn-cs"/>
              </a:rPr>
              <a:t>Palyatif </a:t>
            </a:r>
            <a:r>
              <a:rPr lang="tr-TR" sz="2900" b="1" dirty="0" err="1">
                <a:solidFill>
                  <a:srgbClr val="C00000"/>
                </a:solidFill>
                <a:latin typeface="Calibri" panose="020F0502020204030204"/>
                <a:ea typeface="+mn-ea"/>
                <a:cs typeface="+mn-cs"/>
              </a:rPr>
              <a:t>Sedasyonda</a:t>
            </a:r>
            <a:r>
              <a:rPr lang="tr-TR" sz="2900" b="1" dirty="0">
                <a:solidFill>
                  <a:srgbClr val="C00000"/>
                </a:solidFill>
                <a:latin typeface="Calibri" panose="020F0502020204030204"/>
                <a:ea typeface="+mn-ea"/>
                <a:cs typeface="+mn-cs"/>
              </a:rPr>
              <a:t> Kullanılan İlaçlar - 1 </a:t>
            </a:r>
            <a:endParaRPr lang="tr-TR" dirty="0"/>
          </a:p>
        </p:txBody>
      </p:sp>
      <p:pic>
        <p:nvPicPr>
          <p:cNvPr id="5" name="İçerik Yer Tutucusu 4"/>
          <p:cNvPicPr>
            <a:picLocks noGrp="1" noChangeAspect="1"/>
          </p:cNvPicPr>
          <p:nvPr>
            <p:ph sz="half" idx="1"/>
          </p:nvPr>
        </p:nvPicPr>
        <p:blipFill>
          <a:blip r:embed="rId2"/>
          <a:stretch>
            <a:fillRect/>
          </a:stretch>
        </p:blipFill>
        <p:spPr>
          <a:xfrm>
            <a:off x="563526" y="1634168"/>
            <a:ext cx="5181600" cy="4722182"/>
          </a:xfrm>
          <a:prstGeom prst="rect">
            <a:avLst/>
          </a:prstGeom>
        </p:spPr>
      </p:pic>
      <p:sp>
        <p:nvSpPr>
          <p:cNvPr id="7" name="İçerik Yer Tutucusu 6"/>
          <p:cNvSpPr>
            <a:spLocks noGrp="1"/>
          </p:cNvSpPr>
          <p:nvPr>
            <p:ph sz="half" idx="2"/>
          </p:nvPr>
        </p:nvSpPr>
        <p:spPr>
          <a:xfrm>
            <a:off x="6172200" y="1819590"/>
            <a:ext cx="5181600" cy="4351338"/>
          </a:xfrm>
        </p:spPr>
        <p:style>
          <a:lnRef idx="2">
            <a:schemeClr val="accent2"/>
          </a:lnRef>
          <a:fillRef idx="1">
            <a:schemeClr val="lt1"/>
          </a:fillRef>
          <a:effectRef idx="0">
            <a:schemeClr val="accent2"/>
          </a:effectRef>
          <a:fontRef idx="minor">
            <a:schemeClr val="dk1"/>
          </a:fontRef>
        </p:style>
        <p:txBody>
          <a:bodyPr/>
          <a:lstStyle/>
          <a:p>
            <a:r>
              <a:rPr lang="tr-TR" sz="2400" dirty="0" err="1"/>
              <a:t>Midazolam</a:t>
            </a:r>
            <a:r>
              <a:rPr lang="tr-TR" sz="2400" dirty="0"/>
              <a:t>: </a:t>
            </a:r>
            <a:endParaRPr lang="tr-TR" sz="2400" dirty="0" smtClean="0"/>
          </a:p>
          <a:p>
            <a:r>
              <a:rPr lang="tr-TR" sz="2400" dirty="0" smtClean="0"/>
              <a:t>İlk tercihtir, </a:t>
            </a:r>
            <a:r>
              <a:rPr lang="tr-TR" sz="2400" dirty="0"/>
              <a:t>yarı ömrü </a:t>
            </a:r>
            <a:r>
              <a:rPr lang="tr-TR" sz="2400" dirty="0" smtClean="0"/>
              <a:t>kısadır</a:t>
            </a:r>
            <a:endParaRPr lang="tr-TR" sz="2400" dirty="0"/>
          </a:p>
          <a:p>
            <a:endParaRPr lang="tr-TR" sz="2400" dirty="0" smtClean="0"/>
          </a:p>
          <a:p>
            <a:r>
              <a:rPr lang="tr-TR" sz="2400" dirty="0" smtClean="0"/>
              <a:t>Doza </a:t>
            </a:r>
            <a:r>
              <a:rPr lang="tr-TR" sz="2400" dirty="0"/>
              <a:t>bağımlı olarak </a:t>
            </a:r>
            <a:r>
              <a:rPr lang="tr-TR" sz="2400" dirty="0" err="1"/>
              <a:t>sedatif</a:t>
            </a:r>
            <a:r>
              <a:rPr lang="tr-TR" sz="2400" dirty="0"/>
              <a:t> etkisi bulunmaktadır</a:t>
            </a:r>
          </a:p>
          <a:p>
            <a:r>
              <a:rPr lang="tr-TR" sz="2400" dirty="0" err="1" smtClean="0"/>
              <a:t>sc</a:t>
            </a:r>
            <a:r>
              <a:rPr lang="tr-TR" sz="2400" dirty="0" smtClean="0"/>
              <a:t>/</a:t>
            </a:r>
            <a:r>
              <a:rPr lang="tr-TR" sz="2400" dirty="0" err="1" smtClean="0"/>
              <a:t>ıv</a:t>
            </a:r>
            <a:r>
              <a:rPr lang="tr-TR" sz="2400" dirty="0" smtClean="0"/>
              <a:t> </a:t>
            </a:r>
            <a:r>
              <a:rPr lang="tr-TR" sz="2400" dirty="0"/>
              <a:t>olarak </a:t>
            </a:r>
            <a:r>
              <a:rPr lang="tr-TR" sz="2400" dirty="0" smtClean="0"/>
              <a:t>kullanılmaktadır</a:t>
            </a:r>
          </a:p>
          <a:p>
            <a:r>
              <a:rPr lang="tr-TR" sz="2400" dirty="0" smtClean="0"/>
              <a:t>Evde de palyatif bakım desteğinde kullanılabilir</a:t>
            </a:r>
          </a:p>
          <a:p>
            <a:endParaRPr lang="tr-TR" sz="2400" dirty="0" smtClean="0"/>
          </a:p>
          <a:p>
            <a:r>
              <a:rPr lang="tr-TR" sz="2400" dirty="0" smtClean="0"/>
              <a:t>Dozu genellikle &lt; 50 mg/gün</a:t>
            </a:r>
            <a:endParaRPr lang="tr-TR" sz="2400" dirty="0"/>
          </a:p>
          <a:p>
            <a:endParaRPr lang="tr-TR" dirty="0"/>
          </a:p>
        </p:txBody>
      </p:sp>
      <p:sp>
        <p:nvSpPr>
          <p:cNvPr id="4" name="Slayt Numarası Yer Tutucusu 3"/>
          <p:cNvSpPr>
            <a:spLocks noGrp="1"/>
          </p:cNvSpPr>
          <p:nvPr>
            <p:ph type="sldNum" sz="quarter" idx="12"/>
          </p:nvPr>
        </p:nvSpPr>
        <p:spPr/>
        <p:txBody>
          <a:bodyPr/>
          <a:lstStyle/>
          <a:p>
            <a:fld id="{C30A822A-A091-432B-A56E-305D79C8F2A2}" type="slidenum">
              <a:rPr lang="tr-TR" smtClean="0"/>
              <a:t>40</a:t>
            </a:fld>
            <a:endParaRPr lang="tr-TR"/>
          </a:p>
        </p:txBody>
      </p:sp>
    </p:spTree>
    <p:extLst>
      <p:ext uri="{BB962C8B-B14F-4D97-AF65-F5344CB8AC3E}">
        <p14:creationId xmlns:p14="http://schemas.microsoft.com/office/powerpoint/2010/main" val="32149810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6679" y="386390"/>
            <a:ext cx="10515600" cy="963945"/>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sz="3200" b="1" dirty="0" smtClean="0">
                <a:solidFill>
                  <a:srgbClr val="C00000"/>
                </a:solidFill>
                <a:latin typeface="+mn-lt"/>
              </a:rPr>
              <a:t>Palyatif </a:t>
            </a:r>
            <a:r>
              <a:rPr lang="tr-TR" sz="3200" b="1" dirty="0" err="1" smtClean="0">
                <a:solidFill>
                  <a:srgbClr val="C00000"/>
                </a:solidFill>
                <a:latin typeface="+mn-lt"/>
              </a:rPr>
              <a:t>Sedasyonda</a:t>
            </a:r>
            <a:r>
              <a:rPr lang="tr-TR" sz="3200" b="1" dirty="0" smtClean="0">
                <a:solidFill>
                  <a:srgbClr val="C00000"/>
                </a:solidFill>
                <a:latin typeface="+mn-lt"/>
              </a:rPr>
              <a:t> Kullanılan Diğer İlaçlar - 2 </a:t>
            </a:r>
            <a:endParaRPr lang="tr-TR" sz="3200" b="1" dirty="0">
              <a:solidFill>
                <a:srgbClr val="C00000"/>
              </a:solidFill>
              <a:latin typeface="+mn-lt"/>
            </a:endParaRPr>
          </a:p>
        </p:txBody>
      </p:sp>
      <p:sp>
        <p:nvSpPr>
          <p:cNvPr id="3" name="İçerik Yer Tutucusu 2"/>
          <p:cNvSpPr>
            <a:spLocks noGrp="1"/>
          </p:cNvSpPr>
          <p:nvPr>
            <p:ph sz="half" idx="1"/>
          </p:nvPr>
        </p:nvSpPr>
        <p:spPr>
          <a:xfrm>
            <a:off x="896679" y="1685131"/>
            <a:ext cx="5181600" cy="4351338"/>
          </a:xfrm>
        </p:spPr>
        <p:style>
          <a:lnRef idx="2">
            <a:schemeClr val="accent4"/>
          </a:lnRef>
          <a:fillRef idx="1">
            <a:schemeClr val="lt1"/>
          </a:fillRef>
          <a:effectRef idx="0">
            <a:schemeClr val="accent4"/>
          </a:effectRef>
          <a:fontRef idx="minor">
            <a:schemeClr val="dk1"/>
          </a:fontRef>
        </p:style>
        <p:txBody>
          <a:bodyPr>
            <a:normAutofit fontScale="77500" lnSpcReduction="20000"/>
          </a:bodyPr>
          <a:lstStyle/>
          <a:p>
            <a:r>
              <a:rPr lang="tr-TR" sz="2400" dirty="0" err="1" smtClean="0"/>
              <a:t>Lorazepam</a:t>
            </a:r>
            <a:endParaRPr lang="tr-TR" sz="2400" dirty="0" smtClean="0"/>
          </a:p>
          <a:p>
            <a:r>
              <a:rPr lang="tr-TR" sz="2400" dirty="0" err="1" smtClean="0"/>
              <a:t>Levomepromazine</a:t>
            </a:r>
            <a:r>
              <a:rPr lang="tr-TR" sz="2400" dirty="0" err="1" smtClean="0">
                <a:latin typeface="Calibri" panose="020F0502020204030204" pitchFamily="34" charset="0"/>
                <a:cs typeface="Calibri" panose="020F0502020204030204" pitchFamily="34" charset="0"/>
              </a:rPr>
              <a:t>→sedasyon</a:t>
            </a:r>
            <a:r>
              <a:rPr lang="tr-TR" sz="2400" dirty="0" smtClean="0">
                <a:latin typeface="Calibri" panose="020F0502020204030204" pitchFamily="34" charset="0"/>
                <a:cs typeface="Calibri" panose="020F0502020204030204" pitchFamily="34" charset="0"/>
              </a:rPr>
              <a:t> yapıcı etkisi</a:t>
            </a:r>
          </a:p>
          <a:p>
            <a:pPr marL="0" indent="0">
              <a:buNone/>
            </a:pPr>
            <a:r>
              <a:rPr lang="tr-TR" sz="2400" dirty="0" err="1" smtClean="0">
                <a:latin typeface="Calibri" panose="020F0502020204030204" pitchFamily="34" charset="0"/>
                <a:cs typeface="Calibri" panose="020F0502020204030204" pitchFamily="34" charset="0"/>
              </a:rPr>
              <a:t>Haloperidolden</a:t>
            </a:r>
            <a:r>
              <a:rPr lang="tr-TR" sz="2400" dirty="0" smtClean="0">
                <a:latin typeface="Calibri" panose="020F0502020204030204" pitchFamily="34" charset="0"/>
                <a:cs typeface="Calibri" panose="020F0502020204030204" pitchFamily="34" charset="0"/>
              </a:rPr>
              <a:t> ↑ </a:t>
            </a:r>
            <a:endParaRPr lang="tr-TR" sz="2400" dirty="0" smtClean="0"/>
          </a:p>
          <a:p>
            <a:r>
              <a:rPr lang="tr-TR" sz="2400" dirty="0" err="1" smtClean="0"/>
              <a:t>Klorpromazine</a:t>
            </a:r>
            <a:endParaRPr lang="tr-TR" sz="2400" dirty="0" smtClean="0"/>
          </a:p>
          <a:p>
            <a:r>
              <a:rPr lang="tr-TR" sz="2400" dirty="0" err="1" smtClean="0"/>
              <a:t>Fenobarbital</a:t>
            </a:r>
            <a:r>
              <a:rPr lang="tr-TR" sz="2400" dirty="0" smtClean="0"/>
              <a:t> </a:t>
            </a:r>
          </a:p>
          <a:p>
            <a:r>
              <a:rPr lang="tr-TR" sz="2400" dirty="0" err="1" smtClean="0"/>
              <a:t>Haloperidol</a:t>
            </a:r>
            <a:endParaRPr lang="tr-TR" sz="2400" dirty="0" smtClean="0"/>
          </a:p>
          <a:p>
            <a:r>
              <a:rPr lang="tr-TR" sz="2400" dirty="0" smtClean="0"/>
              <a:t>Morfin</a:t>
            </a:r>
          </a:p>
          <a:p>
            <a:pPr marL="0" indent="0" algn="r">
              <a:buNone/>
            </a:pPr>
            <a:endParaRPr lang="tr-TR" sz="1200" dirty="0" smtClean="0"/>
          </a:p>
          <a:p>
            <a:pPr marL="0" indent="0" algn="r">
              <a:buNone/>
            </a:pPr>
            <a:endParaRPr lang="tr-TR" sz="1200" dirty="0"/>
          </a:p>
          <a:p>
            <a:pPr marL="0" indent="0" algn="r">
              <a:buNone/>
            </a:pPr>
            <a:endParaRPr lang="tr-TR" sz="1200" dirty="0" smtClean="0"/>
          </a:p>
          <a:p>
            <a:pPr marL="0" indent="0" algn="r">
              <a:buNone/>
            </a:pPr>
            <a:endParaRPr lang="tr-TR" sz="1200" dirty="0"/>
          </a:p>
          <a:p>
            <a:pPr marL="0" indent="0" algn="r">
              <a:buNone/>
            </a:pPr>
            <a:endParaRPr lang="tr-TR" sz="1200" dirty="0" smtClean="0"/>
          </a:p>
          <a:p>
            <a:pPr marL="0" indent="0" algn="r">
              <a:buNone/>
            </a:pPr>
            <a:endParaRPr lang="tr-TR" sz="1200" dirty="0"/>
          </a:p>
          <a:p>
            <a:pPr marL="0" indent="0" algn="r">
              <a:buNone/>
            </a:pPr>
            <a:endParaRPr lang="tr-TR" sz="1200" dirty="0" smtClean="0"/>
          </a:p>
          <a:p>
            <a:pPr marL="0" indent="0" algn="r">
              <a:buNone/>
            </a:pPr>
            <a:r>
              <a:rPr lang="tr-TR" sz="1200" dirty="0" err="1" smtClean="0"/>
              <a:t>Maltoni</a:t>
            </a:r>
            <a:r>
              <a:rPr lang="tr-TR" sz="1200" dirty="0" smtClean="0"/>
              <a:t> M,2012</a:t>
            </a:r>
          </a:p>
          <a:p>
            <a:pPr marL="0" indent="0" algn="r">
              <a:buNone/>
            </a:pPr>
            <a:r>
              <a:rPr lang="tr-TR" sz="1200" dirty="0" err="1" smtClean="0"/>
              <a:t>Cherny</a:t>
            </a:r>
            <a:r>
              <a:rPr lang="tr-TR" sz="1200" dirty="0" smtClean="0"/>
              <a:t> NI,2014</a:t>
            </a:r>
            <a:endParaRPr lang="tr-TR" sz="1200" dirty="0"/>
          </a:p>
        </p:txBody>
      </p:sp>
      <p:sp>
        <p:nvSpPr>
          <p:cNvPr id="7" name="İçerik Yer Tutucusu 6"/>
          <p:cNvSpPr>
            <a:spLocks noGrp="1"/>
          </p:cNvSpPr>
          <p:nvPr>
            <p:ph sz="half" idx="2"/>
          </p:nvPr>
        </p:nvSpPr>
        <p:spPr>
          <a:xfrm>
            <a:off x="6172200" y="1677673"/>
            <a:ext cx="5181600" cy="4351338"/>
          </a:xfrm>
        </p:spPr>
        <p:txBody>
          <a:bodyPr>
            <a:normAutofit fontScale="77500" lnSpcReduction="20000"/>
          </a:bodyPr>
          <a:lstStyle/>
          <a:p>
            <a:pPr algn="just"/>
            <a:r>
              <a:rPr lang="tr-TR" sz="2400" dirty="0" smtClean="0"/>
              <a:t>Yapılan çalışmalarda sıvı ve beslenmenin de </a:t>
            </a:r>
            <a:r>
              <a:rPr lang="tr-TR" sz="2400" dirty="0" err="1" smtClean="0"/>
              <a:t>deliryum</a:t>
            </a:r>
            <a:r>
              <a:rPr lang="tr-TR" sz="2400" dirty="0" smtClean="0"/>
              <a:t> tedavisinde yeri olduğu belirtilmektedir</a:t>
            </a:r>
          </a:p>
          <a:p>
            <a:pPr algn="just"/>
            <a:r>
              <a:rPr lang="tr-TR" sz="2400" dirty="0" smtClean="0"/>
              <a:t>Sıvının &lt; 500 ml/ gün</a:t>
            </a:r>
          </a:p>
          <a:p>
            <a:pPr algn="just"/>
            <a:endParaRPr lang="tr-TR" sz="1200" dirty="0" smtClean="0"/>
          </a:p>
          <a:p>
            <a:pPr algn="just"/>
            <a:endParaRPr lang="tr-TR" sz="1200" dirty="0"/>
          </a:p>
          <a:p>
            <a:pPr marL="0" indent="0" algn="just">
              <a:buNone/>
            </a:pPr>
            <a:endParaRPr lang="tr-TR" sz="1200" dirty="0" smtClean="0"/>
          </a:p>
          <a:p>
            <a:pPr marL="0" indent="0" algn="just">
              <a:buNone/>
            </a:pPr>
            <a:endParaRPr lang="tr-TR" sz="1200" dirty="0"/>
          </a:p>
          <a:p>
            <a:pPr marL="0" indent="0" algn="just">
              <a:buNone/>
            </a:pPr>
            <a:endParaRPr lang="tr-TR" sz="1200" dirty="0" smtClean="0"/>
          </a:p>
          <a:p>
            <a:pPr marL="0" indent="0" algn="just">
              <a:buNone/>
            </a:pPr>
            <a:r>
              <a:rPr lang="tr-TR" sz="1200" dirty="0" smtClean="0"/>
              <a:t>P</a:t>
            </a:r>
            <a:r>
              <a:rPr lang="tr-TR" sz="1200" dirty="0"/>
              <a:t>. </a:t>
            </a:r>
            <a:r>
              <a:rPr lang="tr-TR" sz="1200" dirty="0" err="1"/>
              <a:t>Claessens</a:t>
            </a:r>
            <a:r>
              <a:rPr lang="tr-TR" sz="1200" dirty="0"/>
              <a:t>, </a:t>
            </a:r>
            <a:r>
              <a:rPr lang="tr-TR" sz="1200" dirty="0" smtClean="0"/>
              <a:t>J et al. </a:t>
            </a:r>
            <a:r>
              <a:rPr lang="tr-TR" sz="1200" dirty="0" err="1" smtClean="0"/>
              <a:t>Food</a:t>
            </a:r>
            <a:r>
              <a:rPr lang="tr-TR" sz="1200" dirty="0" smtClean="0"/>
              <a:t> </a:t>
            </a:r>
            <a:r>
              <a:rPr lang="tr-TR" sz="1200" dirty="0" err="1"/>
              <a:t>and</a:t>
            </a:r>
            <a:r>
              <a:rPr lang="tr-TR" sz="1200" dirty="0"/>
              <a:t> </a:t>
            </a:r>
            <a:r>
              <a:rPr lang="tr-TR" sz="1200" dirty="0" err="1"/>
              <a:t>fluid</a:t>
            </a:r>
            <a:r>
              <a:rPr lang="tr-TR" sz="1200" dirty="0"/>
              <a:t> </a:t>
            </a:r>
            <a:r>
              <a:rPr lang="tr-TR" sz="1200" dirty="0" err="1"/>
              <a:t>intake</a:t>
            </a:r>
            <a:r>
              <a:rPr lang="tr-TR" sz="1200" dirty="0"/>
              <a:t> </a:t>
            </a:r>
            <a:r>
              <a:rPr lang="tr-TR" sz="1200" dirty="0" err="1"/>
              <a:t>and</a:t>
            </a:r>
            <a:r>
              <a:rPr lang="tr-TR" sz="1200" dirty="0"/>
              <a:t> </a:t>
            </a:r>
            <a:r>
              <a:rPr lang="tr-TR" sz="1200" dirty="0" err="1"/>
              <a:t>palliative</a:t>
            </a:r>
            <a:r>
              <a:rPr lang="tr-TR" sz="1200" dirty="0"/>
              <a:t> </a:t>
            </a:r>
            <a:r>
              <a:rPr lang="tr-TR" sz="1200" dirty="0" err="1"/>
              <a:t>sedation</a:t>
            </a:r>
            <a:r>
              <a:rPr lang="tr-TR" sz="1200" dirty="0"/>
              <a:t> in </a:t>
            </a:r>
            <a:r>
              <a:rPr lang="tr-TR" sz="1200" dirty="0" err="1"/>
              <a:t>palliative</a:t>
            </a:r>
            <a:r>
              <a:rPr lang="tr-TR" sz="1200" dirty="0"/>
              <a:t> </a:t>
            </a:r>
            <a:r>
              <a:rPr lang="tr-TR" sz="1200" dirty="0" err="1"/>
              <a:t>care</a:t>
            </a:r>
            <a:r>
              <a:rPr lang="tr-TR" sz="1200" dirty="0"/>
              <a:t> </a:t>
            </a:r>
            <a:r>
              <a:rPr lang="tr-TR" sz="1200" dirty="0" err="1"/>
              <a:t>units</a:t>
            </a:r>
            <a:r>
              <a:rPr lang="tr-TR" sz="1200" dirty="0"/>
              <a:t>: </a:t>
            </a:r>
            <a:r>
              <a:rPr lang="tr-TR" sz="1200" dirty="0" smtClean="0"/>
              <a:t>A </a:t>
            </a:r>
            <a:r>
              <a:rPr lang="tr-TR" sz="1200" dirty="0" err="1" smtClean="0"/>
              <a:t>longitudinal</a:t>
            </a:r>
            <a:r>
              <a:rPr lang="tr-TR" sz="1200" dirty="0" smtClean="0"/>
              <a:t> </a:t>
            </a:r>
            <a:r>
              <a:rPr lang="tr-TR" sz="1200" dirty="0" err="1" smtClean="0"/>
              <a:t>prospective</a:t>
            </a:r>
            <a:r>
              <a:rPr lang="tr-TR" sz="1200" dirty="0" smtClean="0"/>
              <a:t> </a:t>
            </a:r>
            <a:r>
              <a:rPr lang="tr-TR" sz="1200" dirty="0" err="1"/>
              <a:t>study</a:t>
            </a:r>
            <a:r>
              <a:rPr lang="tr-TR" sz="1200" dirty="0"/>
              <a:t>. </a:t>
            </a:r>
            <a:r>
              <a:rPr lang="tr-TR" sz="1200" dirty="0" err="1"/>
              <a:t>Prog</a:t>
            </a:r>
            <a:r>
              <a:rPr lang="tr-TR" sz="1200" dirty="0"/>
              <a:t> </a:t>
            </a:r>
            <a:r>
              <a:rPr lang="tr-TR" sz="1200" dirty="0" err="1"/>
              <a:t>Palliat</a:t>
            </a:r>
            <a:r>
              <a:rPr lang="tr-TR" sz="1200" dirty="0"/>
              <a:t> </a:t>
            </a:r>
            <a:r>
              <a:rPr lang="tr-TR" sz="1200" dirty="0" err="1"/>
              <a:t>Care</a:t>
            </a:r>
            <a:r>
              <a:rPr lang="tr-TR" sz="1200" dirty="0"/>
              <a:t>, 42 (2014), </a:t>
            </a:r>
            <a:r>
              <a:rPr lang="tr-TR" sz="1200" dirty="0" err="1"/>
              <a:t>pp</a:t>
            </a:r>
            <a:r>
              <a:rPr lang="tr-TR" sz="1200" dirty="0"/>
              <a:t>. </a:t>
            </a:r>
            <a:r>
              <a:rPr lang="tr-TR" sz="1200" dirty="0" smtClean="0"/>
              <a:t>1-8</a:t>
            </a:r>
          </a:p>
          <a:p>
            <a:pPr marL="0" indent="0" algn="just">
              <a:buNone/>
            </a:pPr>
            <a:r>
              <a:rPr lang="tr-TR" sz="1200" dirty="0" err="1"/>
              <a:t>Parra</a:t>
            </a:r>
            <a:r>
              <a:rPr lang="tr-TR" sz="1200" dirty="0"/>
              <a:t> </a:t>
            </a:r>
            <a:r>
              <a:rPr lang="tr-TR" sz="1200" dirty="0" err="1"/>
              <a:t>Palacio</a:t>
            </a:r>
            <a:r>
              <a:rPr lang="tr-TR" sz="1200" dirty="0"/>
              <a:t> S</a:t>
            </a:r>
            <a:r>
              <a:rPr lang="tr-TR" sz="1200" dirty="0" smtClean="0"/>
              <a:t>, et al . </a:t>
            </a:r>
            <a:r>
              <a:rPr lang="tr-TR" sz="1200" dirty="0" err="1" smtClean="0"/>
              <a:t>Palliative</a:t>
            </a:r>
            <a:r>
              <a:rPr lang="tr-TR" sz="1200" dirty="0" smtClean="0"/>
              <a:t> </a:t>
            </a:r>
            <a:r>
              <a:rPr lang="tr-TR" sz="1200" dirty="0" err="1" smtClean="0"/>
              <a:t>sedation</a:t>
            </a:r>
            <a:r>
              <a:rPr lang="tr-TR" sz="1200" dirty="0" smtClean="0"/>
              <a:t> </a:t>
            </a:r>
            <a:r>
              <a:rPr lang="tr-TR" sz="1200" dirty="0"/>
              <a:t>in </a:t>
            </a:r>
            <a:r>
              <a:rPr lang="tr-TR" sz="1200" dirty="0" err="1"/>
              <a:t>advanced</a:t>
            </a:r>
            <a:r>
              <a:rPr lang="tr-TR" sz="1200" dirty="0"/>
              <a:t> </a:t>
            </a:r>
            <a:r>
              <a:rPr lang="tr-TR" sz="1200" dirty="0" err="1"/>
              <a:t>cancer</a:t>
            </a:r>
            <a:r>
              <a:rPr lang="tr-TR" sz="1200" dirty="0"/>
              <a:t> </a:t>
            </a:r>
            <a:r>
              <a:rPr lang="tr-TR" sz="1200" dirty="0" err="1"/>
              <a:t>patients</a:t>
            </a:r>
            <a:r>
              <a:rPr lang="tr-TR" sz="1200" dirty="0"/>
              <a:t> </a:t>
            </a:r>
            <a:r>
              <a:rPr lang="tr-TR" sz="1200" dirty="0" err="1"/>
              <a:t>hospitalized</a:t>
            </a:r>
            <a:r>
              <a:rPr lang="tr-TR" sz="1200" dirty="0"/>
              <a:t> in  </a:t>
            </a:r>
            <a:r>
              <a:rPr lang="tr-TR" sz="1200" dirty="0" smtClean="0"/>
              <a:t>a </a:t>
            </a:r>
            <a:r>
              <a:rPr lang="tr-TR" sz="1200" dirty="0" err="1" smtClean="0"/>
              <a:t>specialized</a:t>
            </a:r>
            <a:r>
              <a:rPr lang="tr-TR" sz="1200" dirty="0" smtClean="0"/>
              <a:t> </a:t>
            </a:r>
            <a:r>
              <a:rPr lang="tr-TR" sz="1200" dirty="0" err="1"/>
              <a:t>palliative</a:t>
            </a:r>
            <a:r>
              <a:rPr lang="tr-TR" sz="1200" dirty="0"/>
              <a:t> </a:t>
            </a:r>
            <a:r>
              <a:rPr lang="tr-TR" sz="1200" dirty="0" err="1"/>
              <a:t>care</a:t>
            </a:r>
            <a:r>
              <a:rPr lang="tr-TR" sz="1200" dirty="0"/>
              <a:t> </a:t>
            </a:r>
            <a:r>
              <a:rPr lang="tr-TR" sz="1200" dirty="0" err="1"/>
              <a:t>unit</a:t>
            </a:r>
            <a:r>
              <a:rPr lang="tr-TR" sz="1200" dirty="0"/>
              <a:t>. </a:t>
            </a:r>
            <a:r>
              <a:rPr lang="tr-TR" sz="1200" dirty="0" err="1"/>
              <a:t>Support</a:t>
            </a:r>
            <a:r>
              <a:rPr lang="tr-TR" sz="1200" dirty="0"/>
              <a:t> </a:t>
            </a:r>
            <a:r>
              <a:rPr lang="tr-TR" sz="1200" dirty="0" err="1"/>
              <a:t>Care</a:t>
            </a:r>
            <a:r>
              <a:rPr lang="tr-TR" sz="1200" dirty="0"/>
              <a:t> </a:t>
            </a:r>
            <a:r>
              <a:rPr lang="tr-TR" sz="1200" dirty="0" err="1"/>
              <a:t>Cancer</a:t>
            </a:r>
            <a:r>
              <a:rPr lang="tr-TR" sz="1200" dirty="0"/>
              <a:t> </a:t>
            </a:r>
            <a:r>
              <a:rPr lang="tr-TR" sz="1200" dirty="0" smtClean="0"/>
              <a:t>2018; 26:3173-3180</a:t>
            </a:r>
            <a:r>
              <a:rPr lang="tr-TR" sz="1200" dirty="0"/>
              <a:t>.</a:t>
            </a:r>
          </a:p>
        </p:txBody>
      </p:sp>
      <p:sp>
        <p:nvSpPr>
          <p:cNvPr id="4" name="Slayt Numarası Yer Tutucusu 3"/>
          <p:cNvSpPr>
            <a:spLocks noGrp="1"/>
          </p:cNvSpPr>
          <p:nvPr>
            <p:ph type="sldNum" sz="quarter" idx="12"/>
          </p:nvPr>
        </p:nvSpPr>
        <p:spPr/>
        <p:txBody>
          <a:bodyPr/>
          <a:lstStyle/>
          <a:p>
            <a:fld id="{C30A822A-A091-432B-A56E-305D79C8F2A2}" type="slidenum">
              <a:rPr lang="tr-TR" smtClean="0"/>
              <a:t>41</a:t>
            </a:fld>
            <a:endParaRPr lang="tr-TR"/>
          </a:p>
        </p:txBody>
      </p:sp>
    </p:spTree>
    <p:extLst>
      <p:ext uri="{BB962C8B-B14F-4D97-AF65-F5344CB8AC3E}">
        <p14:creationId xmlns:p14="http://schemas.microsoft.com/office/powerpoint/2010/main" val="13011623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00149"/>
          </a:xfrm>
        </p:spPr>
        <p:style>
          <a:lnRef idx="1">
            <a:schemeClr val="accent4"/>
          </a:lnRef>
          <a:fillRef idx="2">
            <a:schemeClr val="accent4"/>
          </a:fillRef>
          <a:effectRef idx="1">
            <a:schemeClr val="accent4"/>
          </a:effectRef>
          <a:fontRef idx="minor">
            <a:schemeClr val="dk1"/>
          </a:fontRef>
        </p:style>
        <p:txBody>
          <a:bodyPr/>
          <a:lstStyle/>
          <a:p>
            <a:r>
              <a:rPr lang="tr-TR" sz="2900" b="1" dirty="0">
                <a:solidFill>
                  <a:srgbClr val="C00000"/>
                </a:solidFill>
                <a:latin typeface="Calibri" panose="020F0502020204030204"/>
              </a:rPr>
              <a:t>Palyatif </a:t>
            </a:r>
            <a:r>
              <a:rPr lang="tr-TR" sz="2900" b="1" dirty="0" err="1">
                <a:solidFill>
                  <a:srgbClr val="C00000"/>
                </a:solidFill>
                <a:latin typeface="Calibri" panose="020F0502020204030204"/>
              </a:rPr>
              <a:t>Sedasyonda</a:t>
            </a:r>
            <a:r>
              <a:rPr lang="tr-TR" sz="2900" b="1" dirty="0">
                <a:solidFill>
                  <a:srgbClr val="C00000"/>
                </a:solidFill>
                <a:latin typeface="Calibri" panose="020F0502020204030204"/>
              </a:rPr>
              <a:t> Kullanılan İlaçlar - 3</a:t>
            </a:r>
            <a:r>
              <a:rPr lang="tr-TR" sz="2900" b="1" dirty="0" smtClean="0">
                <a:solidFill>
                  <a:srgbClr val="C00000"/>
                </a:solidFill>
                <a:latin typeface="Calibri" panose="020F0502020204030204"/>
              </a:rPr>
              <a:t> </a:t>
            </a:r>
            <a:endParaRPr lang="tr-TR" dirty="0"/>
          </a:p>
        </p:txBody>
      </p:sp>
      <p:sp>
        <p:nvSpPr>
          <p:cNvPr id="6" name="İçerik Yer Tutucusu 5"/>
          <p:cNvSpPr>
            <a:spLocks noGrp="1"/>
          </p:cNvSpPr>
          <p:nvPr>
            <p:ph idx="1"/>
          </p:nvPr>
        </p:nvSpPr>
        <p:spPr>
          <a:xfrm>
            <a:off x="838200" y="1698035"/>
            <a:ext cx="10515600" cy="4351338"/>
          </a:xfrm>
        </p:spPr>
        <p:style>
          <a:lnRef idx="2">
            <a:schemeClr val="accent2"/>
          </a:lnRef>
          <a:fillRef idx="1">
            <a:schemeClr val="lt1"/>
          </a:fillRef>
          <a:effectRef idx="0">
            <a:schemeClr val="accent2"/>
          </a:effectRef>
          <a:fontRef idx="minor">
            <a:schemeClr val="dk1"/>
          </a:fontRef>
        </p:style>
        <p:txBody>
          <a:bodyPr>
            <a:normAutofit lnSpcReduction="10000"/>
          </a:bodyPr>
          <a:lstStyle/>
          <a:p>
            <a:r>
              <a:rPr lang="tr-TR" sz="2400" dirty="0" smtClean="0"/>
              <a:t>HIV hastasında</a:t>
            </a:r>
          </a:p>
          <a:p>
            <a:pPr marL="0" indent="0">
              <a:buNone/>
            </a:pPr>
            <a:r>
              <a:rPr lang="tr-TR" sz="2400" dirty="0" smtClean="0"/>
              <a:t>1. </a:t>
            </a:r>
            <a:r>
              <a:rPr lang="tr-TR" sz="2400" dirty="0" err="1" smtClean="0"/>
              <a:t>Haloperidol</a:t>
            </a:r>
            <a:r>
              <a:rPr lang="tr-TR" sz="2400" dirty="0" smtClean="0"/>
              <a:t> (n=11)</a:t>
            </a:r>
          </a:p>
          <a:p>
            <a:pPr marL="0" indent="0">
              <a:buNone/>
            </a:pPr>
            <a:r>
              <a:rPr lang="tr-TR" sz="2400" dirty="0" smtClean="0"/>
              <a:t>2. </a:t>
            </a:r>
            <a:r>
              <a:rPr lang="tr-TR" sz="2400" dirty="0" err="1" smtClean="0"/>
              <a:t>Klorpromazine</a:t>
            </a:r>
            <a:r>
              <a:rPr lang="tr-TR" sz="2400" dirty="0" smtClean="0"/>
              <a:t> (n=13)</a:t>
            </a:r>
            <a:endParaRPr lang="tr-TR" sz="2400" dirty="0"/>
          </a:p>
          <a:p>
            <a:pPr marL="0" indent="0">
              <a:buNone/>
            </a:pPr>
            <a:r>
              <a:rPr lang="tr-TR" sz="2400" dirty="0" smtClean="0"/>
              <a:t>3. </a:t>
            </a:r>
            <a:r>
              <a:rPr lang="tr-TR" sz="2400" dirty="0" err="1" smtClean="0"/>
              <a:t>Lorezepam</a:t>
            </a:r>
            <a:r>
              <a:rPr lang="tr-TR" sz="2400" dirty="0" smtClean="0"/>
              <a:t> (n=6)                     kanser değil ancak medikal tedaviyi gerektirecek hastalık (+)</a:t>
            </a:r>
          </a:p>
          <a:p>
            <a:pPr>
              <a:buFont typeface="Wingdings" panose="05000000000000000000" pitchFamily="2" charset="2"/>
              <a:buChar char="ü"/>
            </a:pPr>
            <a:r>
              <a:rPr lang="tr-TR" sz="2400" dirty="0" smtClean="0"/>
              <a:t>1.2.grupta yanıt (+)</a:t>
            </a:r>
          </a:p>
          <a:p>
            <a:pPr>
              <a:buFont typeface="Wingdings" panose="05000000000000000000" pitchFamily="2" charset="2"/>
              <a:buChar char="ü"/>
            </a:pPr>
            <a:r>
              <a:rPr lang="tr-TR" sz="2400" dirty="0" smtClean="0"/>
              <a:t>3.grupta </a:t>
            </a:r>
            <a:r>
              <a:rPr lang="tr-TR" sz="2400" dirty="0" smtClean="0">
                <a:latin typeface="Calibri" panose="020F0502020204030204" pitchFamily="34" charset="0"/>
                <a:cs typeface="Calibri" panose="020F0502020204030204" pitchFamily="34" charset="0"/>
              </a:rPr>
              <a:t>→ </a:t>
            </a:r>
            <a:r>
              <a:rPr lang="tr-TR" sz="2400" dirty="0" err="1" smtClean="0">
                <a:latin typeface="Calibri" panose="020F0502020204030204" pitchFamily="34" charset="0"/>
                <a:cs typeface="Calibri" panose="020F0502020204030204" pitchFamily="34" charset="0"/>
              </a:rPr>
              <a:t>sedasyon</a:t>
            </a:r>
            <a:r>
              <a:rPr lang="tr-TR" sz="2400" dirty="0" smtClean="0">
                <a:latin typeface="Calibri" panose="020F0502020204030204" pitchFamily="34" charset="0"/>
                <a:cs typeface="Calibri" panose="020F0502020204030204" pitchFamily="34" charset="0"/>
              </a:rPr>
              <a:t>, </a:t>
            </a:r>
            <a:r>
              <a:rPr lang="tr-TR" sz="2400" dirty="0" err="1" smtClean="0">
                <a:latin typeface="Calibri" panose="020F0502020204030204" pitchFamily="34" charset="0"/>
                <a:cs typeface="Calibri" panose="020F0502020204030204" pitchFamily="34" charset="0"/>
              </a:rPr>
              <a:t>konfüzyon</a:t>
            </a:r>
            <a:r>
              <a:rPr lang="tr-TR" sz="2400" dirty="0" smtClean="0">
                <a:latin typeface="Calibri" panose="020F0502020204030204" pitchFamily="34" charset="0"/>
                <a:cs typeface="Calibri" panose="020F0502020204030204" pitchFamily="34" charset="0"/>
              </a:rPr>
              <a:t> (+)→ ilaç kesilmiş</a:t>
            </a:r>
            <a:endParaRPr lang="tr-TR" sz="2400" dirty="0"/>
          </a:p>
          <a:p>
            <a:pPr marL="0" indent="0">
              <a:buNone/>
            </a:pPr>
            <a:endParaRPr lang="tr-TR" sz="1200" dirty="0" smtClean="0"/>
          </a:p>
          <a:p>
            <a:pPr marL="0" indent="0">
              <a:buNone/>
            </a:pPr>
            <a:endParaRPr lang="tr-TR" sz="1200" dirty="0"/>
          </a:p>
          <a:p>
            <a:pPr marL="0" indent="0">
              <a:buNone/>
            </a:pPr>
            <a:endParaRPr lang="tr-TR" sz="1200" dirty="0" smtClean="0"/>
          </a:p>
          <a:p>
            <a:pPr marL="0" indent="0">
              <a:buNone/>
            </a:pPr>
            <a:r>
              <a:rPr lang="tr-TR" sz="1200" dirty="0" err="1" smtClean="0"/>
              <a:t>Breitbart</a:t>
            </a:r>
            <a:r>
              <a:rPr lang="tr-TR" sz="1200" dirty="0"/>
              <a:t>, </a:t>
            </a:r>
            <a:r>
              <a:rPr lang="tr-TR" sz="1200" dirty="0" smtClean="0"/>
              <a:t>W. et al </a:t>
            </a:r>
            <a:r>
              <a:rPr lang="tr-TR" sz="1200" dirty="0" err="1" smtClean="0"/>
              <a:t>double-blind</a:t>
            </a:r>
            <a:r>
              <a:rPr lang="tr-TR" sz="1200" dirty="0" smtClean="0"/>
              <a:t> </a:t>
            </a:r>
            <a:r>
              <a:rPr lang="tr-TR" sz="1200" dirty="0" err="1"/>
              <a:t>trial</a:t>
            </a:r>
            <a:r>
              <a:rPr lang="tr-TR" sz="1200" dirty="0"/>
              <a:t> of </a:t>
            </a:r>
            <a:r>
              <a:rPr lang="tr-TR" sz="1200" dirty="0" err="1"/>
              <a:t>haloperidol</a:t>
            </a:r>
            <a:r>
              <a:rPr lang="tr-TR" sz="1200" dirty="0"/>
              <a:t>, </a:t>
            </a:r>
            <a:r>
              <a:rPr lang="tr-TR" sz="1200" dirty="0" err="1"/>
              <a:t>chlorpromazine</a:t>
            </a:r>
            <a:r>
              <a:rPr lang="tr-TR" sz="1200" dirty="0"/>
              <a:t>, </a:t>
            </a:r>
            <a:r>
              <a:rPr lang="tr-TR" sz="1200" dirty="0" err="1"/>
              <a:t>and</a:t>
            </a:r>
            <a:r>
              <a:rPr lang="tr-TR" sz="1200" dirty="0"/>
              <a:t> </a:t>
            </a:r>
            <a:r>
              <a:rPr lang="tr-TR" sz="1200" dirty="0" err="1"/>
              <a:t>lorazepam</a:t>
            </a:r>
            <a:r>
              <a:rPr lang="tr-TR" sz="1200" dirty="0"/>
              <a:t> in </a:t>
            </a:r>
            <a:r>
              <a:rPr lang="tr-TR" sz="1200" dirty="0" err="1"/>
              <a:t>the</a:t>
            </a:r>
            <a:r>
              <a:rPr lang="tr-TR" sz="1200" dirty="0"/>
              <a:t> </a:t>
            </a:r>
            <a:r>
              <a:rPr lang="tr-TR" sz="1200" dirty="0" err="1"/>
              <a:t>treatment</a:t>
            </a:r>
            <a:r>
              <a:rPr lang="tr-TR" sz="1200" dirty="0"/>
              <a:t> of </a:t>
            </a:r>
            <a:r>
              <a:rPr lang="tr-TR" sz="1200" dirty="0" err="1"/>
              <a:t>delirium</a:t>
            </a:r>
            <a:r>
              <a:rPr lang="tr-TR" sz="1200" dirty="0"/>
              <a:t> in </a:t>
            </a:r>
            <a:r>
              <a:rPr lang="tr-TR" sz="1200" dirty="0" err="1"/>
              <a:t>hospitalized</a:t>
            </a:r>
            <a:r>
              <a:rPr lang="tr-TR" sz="1200" dirty="0"/>
              <a:t> AIDS </a:t>
            </a:r>
            <a:r>
              <a:rPr lang="tr-TR" sz="1200" dirty="0" err="1"/>
              <a:t>patients</a:t>
            </a:r>
            <a:r>
              <a:rPr lang="tr-TR" sz="1200" dirty="0"/>
              <a:t>. </a:t>
            </a:r>
            <a:r>
              <a:rPr lang="tr-TR" sz="1200" dirty="0" err="1" smtClean="0"/>
              <a:t>Am</a:t>
            </a:r>
            <a:r>
              <a:rPr lang="tr-TR" sz="1200" dirty="0" smtClean="0"/>
              <a:t>. J</a:t>
            </a:r>
            <a:r>
              <a:rPr lang="tr-TR" sz="1200" dirty="0"/>
              <a:t>. </a:t>
            </a:r>
            <a:r>
              <a:rPr lang="tr-TR" sz="1200" dirty="0" err="1"/>
              <a:t>Psychiatry</a:t>
            </a:r>
            <a:r>
              <a:rPr lang="tr-TR" sz="1200" dirty="0"/>
              <a:t> 1996, 153, 231–237.</a:t>
            </a:r>
          </a:p>
        </p:txBody>
      </p:sp>
      <p:sp>
        <p:nvSpPr>
          <p:cNvPr id="5" name="Slayt Numarası Yer Tutucusu 4"/>
          <p:cNvSpPr>
            <a:spLocks noGrp="1"/>
          </p:cNvSpPr>
          <p:nvPr>
            <p:ph type="sldNum" sz="quarter" idx="12"/>
          </p:nvPr>
        </p:nvSpPr>
        <p:spPr/>
        <p:txBody>
          <a:bodyPr/>
          <a:lstStyle/>
          <a:p>
            <a:fld id="{C30A822A-A091-432B-A56E-305D79C8F2A2}" type="slidenum">
              <a:rPr lang="tr-TR" smtClean="0"/>
              <a:t>42</a:t>
            </a:fld>
            <a:endParaRPr lang="tr-TR"/>
          </a:p>
        </p:txBody>
      </p:sp>
      <p:sp>
        <p:nvSpPr>
          <p:cNvPr id="7" name="Sağ Ayraç 6"/>
          <p:cNvSpPr/>
          <p:nvPr/>
        </p:nvSpPr>
        <p:spPr>
          <a:xfrm>
            <a:off x="4062953" y="2196445"/>
            <a:ext cx="447679" cy="14705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20201020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838200" y="365126"/>
            <a:ext cx="10515600" cy="1080616"/>
          </a:xfrm>
        </p:spPr>
        <p:style>
          <a:lnRef idx="1">
            <a:schemeClr val="accent4"/>
          </a:lnRef>
          <a:fillRef idx="2">
            <a:schemeClr val="accent4"/>
          </a:fillRef>
          <a:effectRef idx="1">
            <a:schemeClr val="accent4"/>
          </a:effectRef>
          <a:fontRef idx="minor">
            <a:schemeClr val="dk1"/>
          </a:fontRef>
        </p:style>
        <p:txBody>
          <a:bodyPr/>
          <a:lstStyle/>
          <a:p>
            <a:pPr algn="ctr"/>
            <a:r>
              <a:rPr lang="tr-TR" sz="2900" b="1" dirty="0">
                <a:solidFill>
                  <a:srgbClr val="C00000"/>
                </a:solidFill>
                <a:latin typeface="Calibri" panose="020F0502020204030204"/>
              </a:rPr>
              <a:t>Palyatif </a:t>
            </a:r>
            <a:r>
              <a:rPr lang="tr-TR" sz="2900" b="1" dirty="0" err="1">
                <a:solidFill>
                  <a:srgbClr val="C00000"/>
                </a:solidFill>
                <a:latin typeface="Calibri" panose="020F0502020204030204"/>
              </a:rPr>
              <a:t>Sedasyonda</a:t>
            </a:r>
            <a:r>
              <a:rPr lang="tr-TR" sz="2900" b="1" dirty="0">
                <a:solidFill>
                  <a:srgbClr val="C00000"/>
                </a:solidFill>
                <a:latin typeface="Calibri" panose="020F0502020204030204"/>
              </a:rPr>
              <a:t> Kullanılan İlaçlar - 4</a:t>
            </a:r>
            <a:endParaRPr lang="tr-TR" dirty="0"/>
          </a:p>
        </p:txBody>
      </p:sp>
      <p:sp>
        <p:nvSpPr>
          <p:cNvPr id="7" name="İçerik Yer Tutucusu 6"/>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gn="just"/>
            <a:r>
              <a:rPr lang="tr-TR" sz="2400" dirty="0" smtClean="0"/>
              <a:t>n=30</a:t>
            </a:r>
            <a:r>
              <a:rPr lang="tr-TR" sz="2400" dirty="0" smtClean="0">
                <a:latin typeface="Calibri" panose="020F0502020204030204" pitchFamily="34" charset="0"/>
                <a:cs typeface="Calibri" panose="020F0502020204030204" pitchFamily="34" charset="0"/>
              </a:rPr>
              <a:t>→ileri evre kanser palyatif </a:t>
            </a:r>
            <a:r>
              <a:rPr lang="tr-TR" sz="2400" dirty="0" err="1" smtClean="0">
                <a:latin typeface="Calibri" panose="020F0502020204030204" pitchFamily="34" charset="0"/>
                <a:cs typeface="Calibri" panose="020F0502020204030204" pitchFamily="34" charset="0"/>
              </a:rPr>
              <a:t>destek→haloperidol</a:t>
            </a:r>
            <a:r>
              <a:rPr lang="tr-TR" sz="2400" dirty="0" smtClean="0">
                <a:latin typeface="Calibri" panose="020F0502020204030204" pitchFamily="34" charset="0"/>
                <a:cs typeface="Calibri" panose="020F0502020204030204" pitchFamily="34" charset="0"/>
              </a:rPr>
              <a:t> (n= 14) / </a:t>
            </a:r>
            <a:r>
              <a:rPr lang="tr-TR" sz="2400" dirty="0" err="1" smtClean="0">
                <a:latin typeface="Calibri" panose="020F0502020204030204" pitchFamily="34" charset="0"/>
                <a:cs typeface="Calibri" panose="020F0502020204030204" pitchFamily="34" charset="0"/>
              </a:rPr>
              <a:t>olanzapin</a:t>
            </a:r>
            <a:r>
              <a:rPr lang="tr-TR" sz="2400" dirty="0">
                <a:latin typeface="Calibri" panose="020F0502020204030204" pitchFamily="34" charset="0"/>
                <a:cs typeface="Calibri" panose="020F0502020204030204" pitchFamily="34" charset="0"/>
              </a:rPr>
              <a:t> </a:t>
            </a:r>
            <a:r>
              <a:rPr lang="tr-TR" sz="2400" dirty="0" smtClean="0">
                <a:latin typeface="Calibri" panose="020F0502020204030204" pitchFamily="34" charset="0"/>
                <a:cs typeface="Calibri" panose="020F0502020204030204" pitchFamily="34" charset="0"/>
              </a:rPr>
              <a:t>(n=16)→2 </a:t>
            </a:r>
            <a:r>
              <a:rPr lang="tr-TR" sz="2400" dirty="0" err="1" smtClean="0">
                <a:latin typeface="Calibri" panose="020F0502020204030204" pitchFamily="34" charset="0"/>
                <a:cs typeface="Calibri" panose="020F0502020204030204" pitchFamily="34" charset="0"/>
              </a:rPr>
              <a:t>gruptada</a:t>
            </a:r>
            <a:r>
              <a:rPr lang="tr-TR" sz="2400" dirty="0" smtClean="0">
                <a:latin typeface="Calibri" panose="020F0502020204030204" pitchFamily="34" charset="0"/>
                <a:cs typeface="Calibri" panose="020F0502020204030204" pitchFamily="34" charset="0"/>
              </a:rPr>
              <a:t> </a:t>
            </a:r>
            <a:r>
              <a:rPr lang="tr-TR" sz="2400" dirty="0" err="1" smtClean="0">
                <a:latin typeface="Calibri" panose="020F0502020204030204" pitchFamily="34" charset="0"/>
                <a:cs typeface="Calibri" panose="020F0502020204030204" pitchFamily="34" charset="0"/>
              </a:rPr>
              <a:t>deli</a:t>
            </a:r>
            <a:r>
              <a:rPr lang="tr-TR" sz="2400" dirty="0" err="1" smtClean="0"/>
              <a:t>ryum</a:t>
            </a:r>
            <a:r>
              <a:rPr lang="tr-TR" sz="2400" dirty="0" smtClean="0"/>
              <a:t> semptomları düzeldi </a:t>
            </a:r>
          </a:p>
          <a:p>
            <a:pPr algn="just"/>
            <a:endParaRPr lang="tr-TR" sz="2400" dirty="0" smtClean="0">
              <a:latin typeface="Calibri" panose="020F0502020204030204" pitchFamily="34" charset="0"/>
              <a:cs typeface="Calibri" panose="020F0502020204030204" pitchFamily="34" charset="0"/>
            </a:endParaRPr>
          </a:p>
          <a:p>
            <a:pPr algn="just"/>
            <a:r>
              <a:rPr lang="tr-TR" sz="2400" dirty="0" smtClean="0">
                <a:latin typeface="Calibri" panose="020F0502020204030204" pitchFamily="34" charset="0"/>
                <a:cs typeface="Calibri" panose="020F0502020204030204" pitchFamily="34" charset="0"/>
              </a:rPr>
              <a:t>Küçük grup/ kontrol grubu Ø</a:t>
            </a:r>
          </a:p>
          <a:p>
            <a:pPr marL="0" indent="0" algn="just">
              <a:buNone/>
            </a:pPr>
            <a:endParaRPr lang="tr-TR" sz="1200" dirty="0" smtClean="0"/>
          </a:p>
          <a:p>
            <a:pPr marL="0" indent="0" algn="just">
              <a:buNone/>
            </a:pPr>
            <a:r>
              <a:rPr lang="en-US" sz="1200" dirty="0" smtClean="0"/>
              <a:t>Lin</a:t>
            </a:r>
            <a:r>
              <a:rPr lang="en-US" sz="1200" dirty="0"/>
              <a:t>, C</a:t>
            </a:r>
            <a:r>
              <a:rPr lang="en-US" sz="1200" dirty="0" smtClean="0"/>
              <a:t>.-</a:t>
            </a:r>
            <a:r>
              <a:rPr lang="tr-TR" sz="1200" dirty="0"/>
              <a:t> </a:t>
            </a:r>
            <a:r>
              <a:rPr lang="tr-TR" sz="1200" dirty="0" smtClean="0"/>
              <a:t>et al </a:t>
            </a:r>
            <a:r>
              <a:rPr lang="en-US" sz="1200" dirty="0" smtClean="0"/>
              <a:t>An </a:t>
            </a:r>
            <a:r>
              <a:rPr lang="en-US" sz="1200" dirty="0"/>
              <a:t>Open Trial Comparing Haloperidol with Olanzapine for the Treatment of Delirium in Palliative and Hospice Center Cancer Patients. J. Intern. Med. Taiwan 2008, 19, 346–354</a:t>
            </a:r>
            <a:r>
              <a:rPr lang="en-US" sz="1200" dirty="0" smtClean="0"/>
              <a:t>.</a:t>
            </a:r>
            <a:endParaRPr lang="tr-TR" sz="1200" dirty="0" smtClean="0"/>
          </a:p>
          <a:p>
            <a:pPr marL="0" indent="0" algn="just">
              <a:buNone/>
            </a:pPr>
            <a:endParaRPr lang="tr-TR" sz="2400" dirty="0" smtClean="0">
              <a:latin typeface="Calibri" panose="020F0502020204030204" pitchFamily="34" charset="0"/>
              <a:cs typeface="Calibri" panose="020F0502020204030204" pitchFamily="34" charset="0"/>
            </a:endParaRPr>
          </a:p>
        </p:txBody>
      </p:sp>
      <p:sp>
        <p:nvSpPr>
          <p:cNvPr id="5" name="Slayt Numarası Yer Tutucusu 4"/>
          <p:cNvSpPr>
            <a:spLocks noGrp="1"/>
          </p:cNvSpPr>
          <p:nvPr>
            <p:ph type="sldNum" sz="quarter" idx="12"/>
          </p:nvPr>
        </p:nvSpPr>
        <p:spPr/>
        <p:txBody>
          <a:bodyPr/>
          <a:lstStyle/>
          <a:p>
            <a:fld id="{C30A822A-A091-432B-A56E-305D79C8F2A2}" type="slidenum">
              <a:rPr lang="tr-TR" smtClean="0"/>
              <a:t>43</a:t>
            </a:fld>
            <a:endParaRPr lang="tr-TR"/>
          </a:p>
        </p:txBody>
      </p:sp>
    </p:spTree>
    <p:extLst>
      <p:ext uri="{BB962C8B-B14F-4D97-AF65-F5344CB8AC3E}">
        <p14:creationId xmlns:p14="http://schemas.microsoft.com/office/powerpoint/2010/main" val="3389901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atay Kaydırma 2"/>
          <p:cNvSpPr/>
          <p:nvPr/>
        </p:nvSpPr>
        <p:spPr>
          <a:xfrm>
            <a:off x="261254" y="1411866"/>
            <a:ext cx="11625943" cy="4446515"/>
          </a:xfrm>
          <a:prstGeom prst="horizontalScroll">
            <a:avLst>
              <a:gd name="adj" fmla="val 8853"/>
            </a:avLst>
          </a:prstGeom>
          <a:gradFill>
            <a:gsLst>
              <a:gs pos="0">
                <a:schemeClr val="accent4">
                  <a:lumMod val="60000"/>
                  <a:lumOff val="40000"/>
                </a:schemeClr>
              </a:gs>
              <a:gs pos="50000">
                <a:schemeClr val="bg1"/>
              </a:gs>
              <a:gs pos="100000">
                <a:schemeClr val="accent4">
                  <a:lumMod val="40000"/>
                  <a:lumOff val="60000"/>
                </a:schemeClr>
              </a:gs>
            </a:gsLst>
            <a:lin ang="5400000" scaled="0"/>
          </a:gradFill>
          <a:ln w="2540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İçerik Yer Tutucusu 6">
            <a:extLst>
              <a:ext uri="{FF2B5EF4-FFF2-40B4-BE49-F238E27FC236}">
                <a16:creationId xmlns:a16="http://schemas.microsoft.com/office/drawing/2014/main" id="{8371D245-DE24-45A7-A317-0DBA1329E7EB}"/>
              </a:ext>
            </a:extLst>
          </p:cNvPr>
          <p:cNvSpPr>
            <a:spLocks noGrp="1"/>
          </p:cNvSpPr>
          <p:nvPr>
            <p:ph idx="1"/>
          </p:nvPr>
        </p:nvSpPr>
        <p:spPr>
          <a:xfrm>
            <a:off x="861949" y="2048217"/>
            <a:ext cx="10738171" cy="3204269"/>
          </a:xfrm>
        </p:spPr>
        <p:txBody>
          <a:bodyPr>
            <a:normAutofit/>
          </a:bodyPr>
          <a:lstStyle/>
          <a:p>
            <a:pPr algn="just">
              <a:buFont typeface="Wingdings" panose="05000000000000000000" pitchFamily="2" charset="2"/>
              <a:buChar char="Ø"/>
            </a:pPr>
            <a:r>
              <a:rPr lang="tr-TR" sz="2400" dirty="0" smtClean="0"/>
              <a:t>İlaç tedavisi ciddi </a:t>
            </a:r>
            <a:r>
              <a:rPr lang="tr-TR" sz="2400" dirty="0" err="1" smtClean="0"/>
              <a:t>deliryumu</a:t>
            </a:r>
            <a:r>
              <a:rPr lang="tr-TR" sz="2400" dirty="0" smtClean="0"/>
              <a:t> olan semptomların gerekli girişimlerin yapılmasını engellediği durumlarda yapılmalıdır</a:t>
            </a:r>
          </a:p>
          <a:p>
            <a:pPr algn="just">
              <a:buFont typeface="Wingdings" panose="05000000000000000000" pitchFamily="2" charset="2"/>
              <a:buChar char="Ø"/>
            </a:pPr>
            <a:r>
              <a:rPr lang="tr-TR" sz="2400" dirty="0" err="1" smtClean="0"/>
              <a:t>Klinisyen</a:t>
            </a:r>
            <a:r>
              <a:rPr lang="tr-TR" sz="2400" dirty="0" smtClean="0"/>
              <a:t> </a:t>
            </a:r>
            <a:r>
              <a:rPr lang="tr-TR" sz="2400" dirty="0" err="1" smtClean="0"/>
              <a:t>deliryum</a:t>
            </a:r>
            <a:r>
              <a:rPr lang="tr-TR" sz="2400" dirty="0" smtClean="0"/>
              <a:t> semptomlarının tedavisinde % 100 ideal bir ilaç olmadığını bilmelidir</a:t>
            </a:r>
          </a:p>
          <a:p>
            <a:pPr algn="just">
              <a:buFont typeface="Wingdings" panose="05000000000000000000" pitchFamily="2" charset="2"/>
              <a:buChar char="Ø"/>
            </a:pPr>
            <a:r>
              <a:rPr lang="tr-TR" sz="2400" dirty="0" smtClean="0"/>
              <a:t>Sıklıkla </a:t>
            </a:r>
            <a:r>
              <a:rPr lang="tr-TR" sz="2400" dirty="0" err="1" smtClean="0"/>
              <a:t>psikotrop</a:t>
            </a:r>
            <a:r>
              <a:rPr lang="tr-TR" sz="2400" dirty="0" smtClean="0"/>
              <a:t> ilaçlar kullanılmaktadır</a:t>
            </a:r>
          </a:p>
          <a:p>
            <a:pPr algn="just">
              <a:buFont typeface="Wingdings" panose="05000000000000000000" pitchFamily="2" charset="2"/>
              <a:buChar char="Ø"/>
            </a:pPr>
            <a:r>
              <a:rPr lang="tr-TR" sz="2400" dirty="0" smtClean="0"/>
              <a:t>İlaçlar mümkünse düşük dozda başlanmalı/ yüksek dozdan kaçınılmalıdır</a:t>
            </a:r>
          </a:p>
          <a:p>
            <a:pPr algn="just">
              <a:buFont typeface="Wingdings" panose="05000000000000000000" pitchFamily="2" charset="2"/>
              <a:buChar char="Ø"/>
            </a:pPr>
            <a:endParaRPr lang="tr-TR" sz="2400" dirty="0" smtClean="0"/>
          </a:p>
        </p:txBody>
      </p:sp>
      <p:sp>
        <p:nvSpPr>
          <p:cNvPr id="5" name="Slayt Numarası Yer Tutucusu 4">
            <a:extLst>
              <a:ext uri="{FF2B5EF4-FFF2-40B4-BE49-F238E27FC236}">
                <a16:creationId xmlns:a16="http://schemas.microsoft.com/office/drawing/2014/main" id="{2F61F739-0EB4-418E-9786-849B7271ADB1}"/>
              </a:ext>
            </a:extLst>
          </p:cNvPr>
          <p:cNvSpPr>
            <a:spLocks noGrp="1"/>
          </p:cNvSpPr>
          <p:nvPr>
            <p:ph type="sldNum" sz="quarter" idx="12"/>
          </p:nvPr>
        </p:nvSpPr>
        <p:spPr/>
        <p:txBody>
          <a:bodyPr/>
          <a:lstStyle/>
          <a:p>
            <a:fld id="{C30A822A-A091-432B-A56E-305D79C8F2A2}" type="slidenum">
              <a:rPr lang="tr-TR" smtClean="0"/>
              <a:t>44</a:t>
            </a:fld>
            <a:endParaRPr lang="tr-TR"/>
          </a:p>
        </p:txBody>
      </p:sp>
      <p:sp>
        <p:nvSpPr>
          <p:cNvPr id="8" name="Unvan 1">
            <a:extLst>
              <a:ext uri="{FF2B5EF4-FFF2-40B4-BE49-F238E27FC236}">
                <a16:creationId xmlns:a16="http://schemas.microsoft.com/office/drawing/2014/main" id="{04235619-073D-4E77-BD12-2E8E9A69EFCA}"/>
              </a:ext>
            </a:extLst>
          </p:cNvPr>
          <p:cNvSpPr txBox="1">
            <a:spLocks/>
          </p:cNvSpPr>
          <p:nvPr/>
        </p:nvSpPr>
        <p:spPr>
          <a:xfrm>
            <a:off x="261254" y="399249"/>
            <a:ext cx="11625943" cy="665276"/>
          </a:xfrm>
          <a:prstGeom prst="rect">
            <a:avLst/>
          </a:prstGeom>
          <a:effectLst>
            <a:glow rad="2286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rgbClr val="C00000"/>
                </a:solidFill>
                <a:latin typeface="+mn-lt"/>
              </a:rPr>
              <a:t>Sonuç Olarak …</a:t>
            </a:r>
            <a:endParaRPr lang="tr-TR" sz="5400" b="1" dirty="0">
              <a:solidFill>
                <a:srgbClr val="C00000"/>
              </a:solidFill>
              <a:latin typeface="+mn-lt"/>
            </a:endParaRPr>
          </a:p>
        </p:txBody>
      </p:sp>
    </p:spTree>
    <p:extLst>
      <p:ext uri="{BB962C8B-B14F-4D97-AF65-F5344CB8AC3E}">
        <p14:creationId xmlns:p14="http://schemas.microsoft.com/office/powerpoint/2010/main" val="2027850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609" y="354842"/>
            <a:ext cx="10989939" cy="529104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1395259" y="4456005"/>
            <a:ext cx="9547760" cy="110799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6600" b="1" cap="all" spc="0" dirty="0">
                <a:ln/>
                <a:solidFill>
                  <a:schemeClr val="accent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TEŞEKKÜR EDİYORUM…</a:t>
            </a:r>
          </a:p>
        </p:txBody>
      </p:sp>
      <p:sp>
        <p:nvSpPr>
          <p:cNvPr id="6" name="Slayt Numarası Yer Tutucusu 5"/>
          <p:cNvSpPr>
            <a:spLocks noGrp="1"/>
          </p:cNvSpPr>
          <p:nvPr>
            <p:ph type="sldNum" sz="quarter" idx="12"/>
          </p:nvPr>
        </p:nvSpPr>
        <p:spPr/>
        <p:txBody>
          <a:bodyPr/>
          <a:lstStyle/>
          <a:p>
            <a:fld id="{C30A822A-A091-432B-A56E-305D79C8F2A2}" type="slidenum">
              <a:rPr lang="tr-TR" smtClean="0"/>
              <a:t>45</a:t>
            </a:fld>
            <a:endParaRPr lang="tr-TR"/>
          </a:p>
        </p:txBody>
      </p:sp>
    </p:spTree>
    <p:extLst>
      <p:ext uri="{BB962C8B-B14F-4D97-AF65-F5344CB8AC3E}">
        <p14:creationId xmlns:p14="http://schemas.microsoft.com/office/powerpoint/2010/main" val="316916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10654" y="268962"/>
            <a:ext cx="11008055" cy="876821"/>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sz="3200" b="1" dirty="0" smtClean="0">
                <a:solidFill>
                  <a:srgbClr val="C00000"/>
                </a:solidFill>
                <a:latin typeface="+mn-lt"/>
              </a:rPr>
              <a:t>Yaşlılarda </a:t>
            </a:r>
            <a:r>
              <a:rPr lang="tr-TR" sz="3200" b="1" dirty="0" err="1" smtClean="0">
                <a:solidFill>
                  <a:srgbClr val="C00000"/>
                </a:solidFill>
                <a:latin typeface="+mn-lt"/>
              </a:rPr>
              <a:t>Antipsikotik</a:t>
            </a:r>
            <a:r>
              <a:rPr lang="tr-TR" sz="3200" b="1" dirty="0" smtClean="0">
                <a:solidFill>
                  <a:srgbClr val="C00000"/>
                </a:solidFill>
                <a:latin typeface="+mn-lt"/>
              </a:rPr>
              <a:t> Kullanımı - 1 </a:t>
            </a:r>
            <a:endParaRPr lang="tr-TR" sz="3200" b="1" dirty="0">
              <a:solidFill>
                <a:srgbClr val="C00000"/>
              </a:solidFill>
              <a:latin typeface="+mn-lt"/>
            </a:endParaRPr>
          </a:p>
        </p:txBody>
      </p:sp>
      <p:sp>
        <p:nvSpPr>
          <p:cNvPr id="3" name="İçerik Yer Tutucusu 2"/>
          <p:cNvSpPr>
            <a:spLocks noGrp="1"/>
          </p:cNvSpPr>
          <p:nvPr>
            <p:ph idx="1"/>
          </p:nvPr>
        </p:nvSpPr>
        <p:spPr>
          <a:xfrm>
            <a:off x="510654" y="1528549"/>
            <a:ext cx="11008056" cy="4612943"/>
          </a:xfrm>
        </p:spPr>
        <p:style>
          <a:lnRef idx="2">
            <a:schemeClr val="accent4"/>
          </a:lnRef>
          <a:fillRef idx="1">
            <a:schemeClr val="lt1"/>
          </a:fillRef>
          <a:effectRef idx="0">
            <a:schemeClr val="accent4"/>
          </a:effectRef>
          <a:fontRef idx="minor">
            <a:schemeClr val="dk1"/>
          </a:fontRef>
        </p:style>
        <p:txBody>
          <a:bodyPr>
            <a:normAutofit lnSpcReduction="10000"/>
          </a:bodyPr>
          <a:lstStyle/>
          <a:p>
            <a:r>
              <a:rPr lang="tr-TR" sz="2400" dirty="0" smtClean="0"/>
              <a:t>Yaşlılarda</a:t>
            </a:r>
          </a:p>
          <a:p>
            <a:endParaRPr lang="tr-TR" sz="2400" dirty="0" smtClean="0"/>
          </a:p>
          <a:p>
            <a:r>
              <a:rPr lang="tr-TR" sz="2400" dirty="0" err="1" smtClean="0"/>
              <a:t>Demansı</a:t>
            </a:r>
            <a:r>
              <a:rPr lang="tr-TR" sz="2400" dirty="0" smtClean="0"/>
              <a:t> (+), </a:t>
            </a:r>
            <a:r>
              <a:rPr lang="tr-TR" sz="2400" dirty="0" err="1" smtClean="0"/>
              <a:t>randomize</a:t>
            </a:r>
            <a:r>
              <a:rPr lang="tr-TR" sz="2400" dirty="0" smtClean="0"/>
              <a:t>, </a:t>
            </a:r>
            <a:r>
              <a:rPr lang="tr-TR" sz="2400" dirty="0" err="1" smtClean="0"/>
              <a:t>plasebo</a:t>
            </a:r>
            <a:r>
              <a:rPr lang="tr-TR" sz="2400" dirty="0" smtClean="0"/>
              <a:t> kontrollü çalışmada</a:t>
            </a:r>
          </a:p>
          <a:p>
            <a:r>
              <a:rPr lang="tr-TR" sz="2400" dirty="0"/>
              <a:t>6 / </a:t>
            </a:r>
            <a:r>
              <a:rPr lang="tr-TR" sz="2400" dirty="0" smtClean="0"/>
              <a:t>26 hafta, 1.2.3.sıra </a:t>
            </a:r>
            <a:r>
              <a:rPr lang="tr-TR" sz="2400" dirty="0" err="1" smtClean="0"/>
              <a:t>antipsikotik</a:t>
            </a:r>
            <a:r>
              <a:rPr lang="tr-TR" sz="2400" dirty="0" smtClean="0"/>
              <a:t> kullanımının</a:t>
            </a:r>
          </a:p>
          <a:p>
            <a:r>
              <a:rPr lang="tr-TR" sz="2400" dirty="0" smtClean="0"/>
              <a:t>Ölüm/inme/GİA ↑</a:t>
            </a:r>
          </a:p>
          <a:p>
            <a:r>
              <a:rPr lang="tr-TR" sz="2400" dirty="0" err="1" smtClean="0"/>
              <a:t>Atipik</a:t>
            </a:r>
            <a:r>
              <a:rPr lang="tr-TR" sz="2400" dirty="0" smtClean="0"/>
              <a:t> olanlar </a:t>
            </a:r>
            <a:r>
              <a:rPr lang="tr-TR" sz="2400" dirty="0" smtClean="0">
                <a:latin typeface="Calibri" panose="020F0502020204030204" pitchFamily="34" charset="0"/>
                <a:cs typeface="Calibri" panose="020F0502020204030204" pitchFamily="34" charset="0"/>
              </a:rPr>
              <a:t>→QT de uzama/ ani kardiyak ölüm/ </a:t>
            </a:r>
            <a:r>
              <a:rPr lang="tr-TR" sz="2400" dirty="0" err="1" smtClean="0">
                <a:latin typeface="Calibri" panose="020F0502020204030204" pitchFamily="34" charset="0"/>
                <a:cs typeface="Calibri" panose="020F0502020204030204" pitchFamily="34" charset="0"/>
              </a:rPr>
              <a:t>pnömoni</a:t>
            </a:r>
            <a:r>
              <a:rPr lang="tr-TR" sz="2400" dirty="0" smtClean="0">
                <a:latin typeface="Calibri" panose="020F0502020204030204" pitchFamily="34" charset="0"/>
                <a:cs typeface="Calibri" panose="020F0502020204030204" pitchFamily="34" charset="0"/>
              </a:rPr>
              <a:t> riski</a:t>
            </a:r>
          </a:p>
          <a:p>
            <a:r>
              <a:rPr lang="tr-TR" sz="2400" dirty="0" err="1" smtClean="0">
                <a:latin typeface="Calibri" panose="020F0502020204030204" pitchFamily="34" charset="0"/>
                <a:cs typeface="Calibri" panose="020F0502020204030204" pitchFamily="34" charset="0"/>
              </a:rPr>
              <a:t>Mortalitede</a:t>
            </a:r>
            <a:r>
              <a:rPr lang="tr-TR" sz="2400" dirty="0" smtClean="0">
                <a:latin typeface="Calibri" panose="020F0502020204030204" pitchFamily="34" charset="0"/>
                <a:cs typeface="Calibri" panose="020F0502020204030204" pitchFamily="34" charset="0"/>
              </a:rPr>
              <a:t> ↑</a:t>
            </a:r>
          </a:p>
          <a:p>
            <a:pPr marL="0" indent="0">
              <a:buNone/>
            </a:pPr>
            <a:endParaRPr lang="tr-TR" sz="1200" dirty="0" smtClean="0"/>
          </a:p>
          <a:p>
            <a:pPr marL="0" indent="0">
              <a:buNone/>
            </a:pPr>
            <a:endParaRPr lang="tr-TR" sz="1200" dirty="0"/>
          </a:p>
          <a:p>
            <a:pPr marL="0" indent="0">
              <a:buNone/>
            </a:pPr>
            <a:endParaRPr lang="tr-TR" sz="1200" dirty="0" smtClean="0"/>
          </a:p>
          <a:p>
            <a:pPr marL="0" indent="0">
              <a:buNone/>
            </a:pPr>
            <a:r>
              <a:rPr lang="tr-TR" sz="1200" dirty="0" err="1" smtClean="0"/>
              <a:t>Wang</a:t>
            </a:r>
            <a:r>
              <a:rPr lang="tr-TR" sz="1200" dirty="0" smtClean="0"/>
              <a:t> PS</a:t>
            </a:r>
            <a:r>
              <a:rPr lang="tr-TR" sz="1200" dirty="0"/>
              <a:t> </a:t>
            </a:r>
            <a:r>
              <a:rPr lang="tr-TR" sz="1200" dirty="0" smtClean="0"/>
              <a:t>et al. </a:t>
            </a:r>
            <a:r>
              <a:rPr lang="tr-TR" sz="1200" dirty="0"/>
              <a:t>Risk of </a:t>
            </a:r>
            <a:r>
              <a:rPr lang="tr-TR" sz="1200" dirty="0" err="1"/>
              <a:t>death</a:t>
            </a:r>
            <a:r>
              <a:rPr lang="tr-TR" sz="1200" dirty="0"/>
              <a:t> in </a:t>
            </a:r>
            <a:r>
              <a:rPr lang="tr-TR" sz="1200" dirty="0" err="1"/>
              <a:t>elderly</a:t>
            </a:r>
            <a:r>
              <a:rPr lang="tr-TR" sz="1200" dirty="0"/>
              <a:t> </a:t>
            </a:r>
            <a:r>
              <a:rPr lang="tr-TR" sz="1200" dirty="0" err="1"/>
              <a:t>users</a:t>
            </a:r>
            <a:r>
              <a:rPr lang="tr-TR" sz="1200" dirty="0"/>
              <a:t> of </a:t>
            </a:r>
            <a:r>
              <a:rPr lang="tr-TR" sz="1200" dirty="0" err="1"/>
              <a:t>conventional</a:t>
            </a:r>
            <a:r>
              <a:rPr lang="tr-TR" sz="1200" dirty="0"/>
              <a:t> vs. </a:t>
            </a:r>
            <a:r>
              <a:rPr lang="tr-TR" sz="1200" dirty="0" err="1"/>
              <a:t>atypical</a:t>
            </a:r>
            <a:r>
              <a:rPr lang="tr-TR" sz="1200" dirty="0"/>
              <a:t> </a:t>
            </a:r>
            <a:r>
              <a:rPr lang="tr-TR" sz="1200" dirty="0" err="1"/>
              <a:t>antipsychotic</a:t>
            </a:r>
            <a:r>
              <a:rPr lang="tr-TR" sz="1200" dirty="0"/>
              <a:t> </a:t>
            </a:r>
            <a:r>
              <a:rPr lang="tr-TR" sz="1200" dirty="0" err="1"/>
              <a:t>medications</a:t>
            </a:r>
            <a:r>
              <a:rPr lang="tr-TR" sz="1200" dirty="0"/>
              <a:t>. N </a:t>
            </a:r>
            <a:r>
              <a:rPr lang="tr-TR" sz="1200" dirty="0" err="1"/>
              <a:t>Engl</a:t>
            </a:r>
            <a:r>
              <a:rPr lang="tr-TR" sz="1200" dirty="0"/>
              <a:t> J </a:t>
            </a:r>
            <a:r>
              <a:rPr lang="tr-TR" sz="1200" dirty="0" err="1"/>
              <a:t>Med</a:t>
            </a:r>
            <a:r>
              <a:rPr lang="tr-TR" sz="1200" dirty="0"/>
              <a:t>. 2005 </a:t>
            </a:r>
            <a:r>
              <a:rPr lang="tr-TR" sz="1200" dirty="0" err="1"/>
              <a:t>Dec</a:t>
            </a:r>
            <a:r>
              <a:rPr lang="tr-TR" sz="1200" dirty="0"/>
              <a:t> 1;353(22):</a:t>
            </a:r>
            <a:r>
              <a:rPr lang="tr-TR" sz="1200" dirty="0" smtClean="0"/>
              <a:t>2335-41</a:t>
            </a:r>
          </a:p>
          <a:p>
            <a:pPr marL="0" indent="0">
              <a:buNone/>
            </a:pPr>
            <a:r>
              <a:rPr lang="tr-TR" sz="1200" dirty="0" err="1"/>
              <a:t>Setoguchi</a:t>
            </a:r>
            <a:r>
              <a:rPr lang="tr-TR" sz="1200" dirty="0"/>
              <a:t> </a:t>
            </a:r>
            <a:r>
              <a:rPr lang="tr-TR" sz="1200" dirty="0" smtClean="0"/>
              <a:t>S</a:t>
            </a:r>
            <a:r>
              <a:rPr lang="tr-TR" sz="1200" dirty="0"/>
              <a:t> </a:t>
            </a:r>
            <a:r>
              <a:rPr lang="tr-TR" sz="1200" dirty="0" smtClean="0"/>
              <a:t>et al. </a:t>
            </a:r>
            <a:r>
              <a:rPr lang="tr-TR" sz="1200" dirty="0" err="1"/>
              <a:t>Potential</a:t>
            </a:r>
            <a:r>
              <a:rPr lang="tr-TR" sz="1200" dirty="0"/>
              <a:t> </a:t>
            </a:r>
            <a:r>
              <a:rPr lang="tr-TR" sz="1200" dirty="0" err="1"/>
              <a:t>causes</a:t>
            </a:r>
            <a:r>
              <a:rPr lang="tr-TR" sz="1200" dirty="0"/>
              <a:t> of </a:t>
            </a:r>
            <a:r>
              <a:rPr lang="tr-TR" sz="1200" dirty="0" err="1"/>
              <a:t>higher</a:t>
            </a:r>
            <a:r>
              <a:rPr lang="tr-TR" sz="1200" dirty="0"/>
              <a:t> </a:t>
            </a:r>
            <a:r>
              <a:rPr lang="tr-TR" sz="1200" dirty="0" err="1"/>
              <a:t>mortality</a:t>
            </a:r>
            <a:r>
              <a:rPr lang="tr-TR" sz="1200" dirty="0"/>
              <a:t> in </a:t>
            </a:r>
            <a:r>
              <a:rPr lang="tr-TR" sz="1200" dirty="0" err="1"/>
              <a:t>elderly</a:t>
            </a:r>
            <a:r>
              <a:rPr lang="tr-TR" sz="1200" dirty="0"/>
              <a:t> </a:t>
            </a:r>
            <a:r>
              <a:rPr lang="tr-TR" sz="1200" dirty="0" err="1"/>
              <a:t>users</a:t>
            </a:r>
            <a:r>
              <a:rPr lang="tr-TR" sz="1200" dirty="0"/>
              <a:t> of </a:t>
            </a:r>
            <a:r>
              <a:rPr lang="tr-TR" sz="1200" dirty="0" err="1"/>
              <a:t>conventional</a:t>
            </a:r>
            <a:r>
              <a:rPr lang="tr-TR" sz="1200" dirty="0"/>
              <a:t> </a:t>
            </a:r>
            <a:r>
              <a:rPr lang="tr-TR" sz="1200" dirty="0" err="1"/>
              <a:t>and</a:t>
            </a:r>
            <a:r>
              <a:rPr lang="tr-TR" sz="1200" dirty="0"/>
              <a:t> </a:t>
            </a:r>
            <a:r>
              <a:rPr lang="tr-TR" sz="1200" dirty="0" err="1"/>
              <a:t>atypical</a:t>
            </a:r>
            <a:r>
              <a:rPr lang="tr-TR" sz="1200" dirty="0"/>
              <a:t> </a:t>
            </a:r>
            <a:r>
              <a:rPr lang="tr-TR" sz="1200" dirty="0" err="1"/>
              <a:t>antipsychotic</a:t>
            </a:r>
            <a:r>
              <a:rPr lang="tr-TR" sz="1200" dirty="0"/>
              <a:t> </a:t>
            </a:r>
            <a:r>
              <a:rPr lang="tr-TR" sz="1200" dirty="0" err="1"/>
              <a:t>medications</a:t>
            </a:r>
            <a:r>
              <a:rPr lang="tr-TR" sz="1200" dirty="0"/>
              <a:t>. J </a:t>
            </a:r>
            <a:r>
              <a:rPr lang="tr-TR" sz="1200" dirty="0" err="1"/>
              <a:t>Am</a:t>
            </a:r>
            <a:r>
              <a:rPr lang="tr-TR" sz="1200" dirty="0"/>
              <a:t> </a:t>
            </a:r>
            <a:r>
              <a:rPr lang="tr-TR" sz="1200" dirty="0" err="1"/>
              <a:t>Geriatr</a:t>
            </a:r>
            <a:r>
              <a:rPr lang="tr-TR" sz="1200" dirty="0"/>
              <a:t> </a:t>
            </a:r>
            <a:r>
              <a:rPr lang="tr-TR" sz="1200" dirty="0" err="1"/>
              <a:t>Soc</a:t>
            </a:r>
            <a:r>
              <a:rPr lang="tr-TR" sz="1200" dirty="0"/>
              <a:t>. 2008 Sep;56(9):1644-50.</a:t>
            </a:r>
          </a:p>
          <a:p>
            <a:pPr marL="0" indent="0">
              <a:buNone/>
            </a:pPr>
            <a:endParaRPr lang="tr-TR" sz="1200" dirty="0" smtClean="0"/>
          </a:p>
        </p:txBody>
      </p:sp>
      <p:sp>
        <p:nvSpPr>
          <p:cNvPr id="4" name="Slayt Numarası Yer Tutucusu 3"/>
          <p:cNvSpPr>
            <a:spLocks noGrp="1"/>
          </p:cNvSpPr>
          <p:nvPr>
            <p:ph type="sldNum" sz="quarter" idx="12"/>
          </p:nvPr>
        </p:nvSpPr>
        <p:spPr/>
        <p:txBody>
          <a:bodyPr/>
          <a:lstStyle/>
          <a:p>
            <a:fld id="{C30A822A-A091-432B-A56E-305D79C8F2A2}" type="slidenum">
              <a:rPr lang="tr-TR" smtClean="0"/>
              <a:t>5</a:t>
            </a:fld>
            <a:endParaRPr lang="tr-TR"/>
          </a:p>
        </p:txBody>
      </p:sp>
    </p:spTree>
    <p:extLst>
      <p:ext uri="{BB962C8B-B14F-4D97-AF65-F5344CB8AC3E}">
        <p14:creationId xmlns:p14="http://schemas.microsoft.com/office/powerpoint/2010/main" val="3402702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29018" y="1711842"/>
            <a:ext cx="10515600" cy="4525184"/>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r>
              <a:rPr lang="tr-TR" sz="2400" dirty="0" smtClean="0"/>
              <a:t>Parkinson</a:t>
            </a:r>
          </a:p>
          <a:p>
            <a:endParaRPr lang="tr-TR" sz="2400" dirty="0" smtClean="0"/>
          </a:p>
          <a:p>
            <a:r>
              <a:rPr lang="tr-TR" sz="2400" dirty="0" err="1" smtClean="0"/>
              <a:t>Lewy</a:t>
            </a:r>
            <a:r>
              <a:rPr lang="tr-TR" sz="2400" dirty="0" smtClean="0"/>
              <a:t> </a:t>
            </a:r>
            <a:r>
              <a:rPr lang="tr-TR" sz="2400" dirty="0" err="1" smtClean="0"/>
              <a:t>Cisimcikli</a:t>
            </a:r>
            <a:r>
              <a:rPr lang="tr-TR" sz="2400" dirty="0" smtClean="0"/>
              <a:t> </a:t>
            </a:r>
            <a:r>
              <a:rPr lang="tr-TR" sz="2400" dirty="0" err="1" smtClean="0"/>
              <a:t>Demans</a:t>
            </a:r>
            <a:r>
              <a:rPr lang="tr-TR" sz="2400" dirty="0" smtClean="0"/>
              <a:t> (+)</a:t>
            </a:r>
          </a:p>
          <a:p>
            <a:endParaRPr lang="tr-TR" sz="2400" dirty="0" smtClean="0"/>
          </a:p>
          <a:p>
            <a:pPr>
              <a:buFont typeface="Wingdings" panose="05000000000000000000" pitchFamily="2" charset="2"/>
              <a:buChar char="ü"/>
            </a:pPr>
            <a:r>
              <a:rPr lang="tr-TR" sz="2400" dirty="0" smtClean="0"/>
              <a:t>Ketiapin,1.jenerasyonlara tercih edilmelidir</a:t>
            </a:r>
          </a:p>
          <a:p>
            <a:endParaRPr lang="tr-TR" sz="2400" dirty="0" smtClean="0"/>
          </a:p>
          <a:p>
            <a:pPr>
              <a:buFont typeface="Wingdings" panose="05000000000000000000" pitchFamily="2" charset="2"/>
              <a:buChar char="ü"/>
            </a:pPr>
            <a:r>
              <a:rPr lang="tr-TR" sz="2400" dirty="0" smtClean="0"/>
              <a:t>1. jenerasyon hastalığın alevlenmesine</a:t>
            </a:r>
          </a:p>
          <a:p>
            <a:pPr>
              <a:buFont typeface="Wingdings" panose="05000000000000000000" pitchFamily="2" charset="2"/>
              <a:buChar char="ü"/>
            </a:pPr>
            <a:endParaRPr lang="tr-TR" sz="2400" dirty="0" smtClean="0"/>
          </a:p>
          <a:p>
            <a:pPr>
              <a:buFont typeface="Wingdings" panose="05000000000000000000" pitchFamily="2" charset="2"/>
              <a:buChar char="ü"/>
            </a:pPr>
            <a:r>
              <a:rPr lang="tr-TR" sz="2400" dirty="0" err="1" smtClean="0"/>
              <a:t>Extrapiramidal</a:t>
            </a:r>
            <a:r>
              <a:rPr lang="tr-TR" sz="2400" dirty="0" smtClean="0"/>
              <a:t> yan etki sıklığında ↑</a:t>
            </a:r>
          </a:p>
          <a:p>
            <a:pPr marL="0" indent="0">
              <a:buNone/>
            </a:pPr>
            <a:endParaRPr lang="tr-TR" sz="1200" dirty="0"/>
          </a:p>
          <a:p>
            <a:pPr marL="0" indent="0">
              <a:buNone/>
            </a:pPr>
            <a:endParaRPr lang="tr-TR" sz="1200" dirty="0" smtClean="0"/>
          </a:p>
          <a:p>
            <a:pPr marL="0" indent="0" algn="r">
              <a:buNone/>
            </a:pPr>
            <a:r>
              <a:rPr lang="tr-TR" sz="1200" dirty="0" err="1" smtClean="0"/>
              <a:t>McKeith</a:t>
            </a:r>
            <a:r>
              <a:rPr lang="tr-TR" sz="1200" dirty="0" smtClean="0"/>
              <a:t> I,1992</a:t>
            </a:r>
            <a:endParaRPr lang="tr-TR" sz="1200" dirty="0"/>
          </a:p>
        </p:txBody>
      </p:sp>
      <p:sp>
        <p:nvSpPr>
          <p:cNvPr id="4" name="Slayt Numarası Yer Tutucusu 3"/>
          <p:cNvSpPr>
            <a:spLocks noGrp="1"/>
          </p:cNvSpPr>
          <p:nvPr>
            <p:ph type="sldNum" sz="quarter" idx="12"/>
          </p:nvPr>
        </p:nvSpPr>
        <p:spPr/>
        <p:txBody>
          <a:bodyPr/>
          <a:lstStyle/>
          <a:p>
            <a:fld id="{C30A822A-A091-432B-A56E-305D79C8F2A2}" type="slidenum">
              <a:rPr lang="tr-TR" smtClean="0"/>
              <a:t>6</a:t>
            </a:fld>
            <a:endParaRPr lang="tr-TR"/>
          </a:p>
        </p:txBody>
      </p:sp>
      <p:sp>
        <p:nvSpPr>
          <p:cNvPr id="6" name="Unvan 1"/>
          <p:cNvSpPr>
            <a:spLocks noGrp="1"/>
          </p:cNvSpPr>
          <p:nvPr>
            <p:ph type="title"/>
          </p:nvPr>
        </p:nvSpPr>
        <p:spPr>
          <a:xfrm>
            <a:off x="729018" y="418621"/>
            <a:ext cx="10515600" cy="876821"/>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sz="3200" b="1" dirty="0" smtClean="0">
                <a:solidFill>
                  <a:srgbClr val="C00000"/>
                </a:solidFill>
                <a:latin typeface="+mn-lt"/>
              </a:rPr>
              <a:t>Yaşlılarda </a:t>
            </a:r>
            <a:r>
              <a:rPr lang="tr-TR" sz="3200" b="1" dirty="0" err="1" smtClean="0">
                <a:solidFill>
                  <a:srgbClr val="C00000"/>
                </a:solidFill>
                <a:latin typeface="+mn-lt"/>
              </a:rPr>
              <a:t>Antipsikotik</a:t>
            </a:r>
            <a:r>
              <a:rPr lang="tr-TR" sz="3200" b="1" dirty="0" smtClean="0">
                <a:solidFill>
                  <a:srgbClr val="C00000"/>
                </a:solidFill>
                <a:latin typeface="+mn-lt"/>
              </a:rPr>
              <a:t> Kullanımı - 2 </a:t>
            </a:r>
            <a:endParaRPr lang="tr-TR" sz="3200" b="1" dirty="0">
              <a:solidFill>
                <a:srgbClr val="C00000"/>
              </a:solidFill>
              <a:latin typeface="+mn-lt"/>
            </a:endParaRPr>
          </a:p>
        </p:txBody>
      </p:sp>
    </p:spTree>
    <p:extLst>
      <p:ext uri="{BB962C8B-B14F-4D97-AF65-F5344CB8AC3E}">
        <p14:creationId xmlns:p14="http://schemas.microsoft.com/office/powerpoint/2010/main" val="2237546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0548" y="311565"/>
            <a:ext cx="11311924" cy="820570"/>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sz="3200" b="1" dirty="0" err="1" smtClean="0">
                <a:solidFill>
                  <a:srgbClr val="C00000"/>
                </a:solidFill>
                <a:latin typeface="+mn-lt"/>
              </a:rPr>
              <a:t>Antipsikotik</a:t>
            </a:r>
            <a:r>
              <a:rPr lang="tr-TR" sz="3200" b="1" dirty="0" smtClean="0">
                <a:solidFill>
                  <a:srgbClr val="C00000"/>
                </a:solidFill>
                <a:latin typeface="+mn-lt"/>
              </a:rPr>
              <a:t> İlaçların Etki Mekanizmaları </a:t>
            </a:r>
            <a:endParaRPr lang="tr-TR" sz="3200" b="1" dirty="0">
              <a:solidFill>
                <a:srgbClr val="C00000"/>
              </a:solidFill>
              <a:latin typeface="+mn-lt"/>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066646909"/>
              </p:ext>
            </p:extLst>
          </p:nvPr>
        </p:nvGraphicFramePr>
        <p:xfrm>
          <a:off x="395784" y="1323831"/>
          <a:ext cx="11306688" cy="4250068"/>
        </p:xfrm>
        <a:graphic>
          <a:graphicData uri="http://schemas.openxmlformats.org/drawingml/2006/table">
            <a:tbl>
              <a:tblPr firstRow="1" bandRow="1">
                <a:tableStyleId>{5C22544A-7EE6-4342-B048-85BDC9FD1C3A}</a:tableStyleId>
              </a:tblPr>
              <a:tblGrid>
                <a:gridCol w="1413336">
                  <a:extLst>
                    <a:ext uri="{9D8B030D-6E8A-4147-A177-3AD203B41FA5}">
                      <a16:colId xmlns:a16="http://schemas.microsoft.com/office/drawing/2014/main" val="271979276"/>
                    </a:ext>
                  </a:extLst>
                </a:gridCol>
                <a:gridCol w="1413336">
                  <a:extLst>
                    <a:ext uri="{9D8B030D-6E8A-4147-A177-3AD203B41FA5}">
                      <a16:colId xmlns:a16="http://schemas.microsoft.com/office/drawing/2014/main" val="50583139"/>
                    </a:ext>
                  </a:extLst>
                </a:gridCol>
                <a:gridCol w="1413336">
                  <a:extLst>
                    <a:ext uri="{9D8B030D-6E8A-4147-A177-3AD203B41FA5}">
                      <a16:colId xmlns:a16="http://schemas.microsoft.com/office/drawing/2014/main" val="811808394"/>
                    </a:ext>
                  </a:extLst>
                </a:gridCol>
                <a:gridCol w="1413336">
                  <a:extLst>
                    <a:ext uri="{9D8B030D-6E8A-4147-A177-3AD203B41FA5}">
                      <a16:colId xmlns:a16="http://schemas.microsoft.com/office/drawing/2014/main" val="844909294"/>
                    </a:ext>
                  </a:extLst>
                </a:gridCol>
                <a:gridCol w="1413336">
                  <a:extLst>
                    <a:ext uri="{9D8B030D-6E8A-4147-A177-3AD203B41FA5}">
                      <a16:colId xmlns:a16="http://schemas.microsoft.com/office/drawing/2014/main" val="1672238523"/>
                    </a:ext>
                  </a:extLst>
                </a:gridCol>
                <a:gridCol w="1413336">
                  <a:extLst>
                    <a:ext uri="{9D8B030D-6E8A-4147-A177-3AD203B41FA5}">
                      <a16:colId xmlns:a16="http://schemas.microsoft.com/office/drawing/2014/main" val="2178690994"/>
                    </a:ext>
                  </a:extLst>
                </a:gridCol>
                <a:gridCol w="1413336">
                  <a:extLst>
                    <a:ext uri="{9D8B030D-6E8A-4147-A177-3AD203B41FA5}">
                      <a16:colId xmlns:a16="http://schemas.microsoft.com/office/drawing/2014/main" val="172545209"/>
                    </a:ext>
                  </a:extLst>
                </a:gridCol>
                <a:gridCol w="1413336">
                  <a:extLst>
                    <a:ext uri="{9D8B030D-6E8A-4147-A177-3AD203B41FA5}">
                      <a16:colId xmlns:a16="http://schemas.microsoft.com/office/drawing/2014/main" val="3940629845"/>
                    </a:ext>
                  </a:extLst>
                </a:gridCol>
              </a:tblGrid>
              <a:tr h="660033">
                <a:tc>
                  <a:txBody>
                    <a:bodyPr/>
                    <a:lstStyle/>
                    <a:p>
                      <a:r>
                        <a:rPr lang="tr-TR" sz="1600" dirty="0" smtClean="0"/>
                        <a:t>İlaç</a:t>
                      </a:r>
                      <a:endParaRPr lang="tr-TR" sz="1600" dirty="0"/>
                    </a:p>
                  </a:txBody>
                  <a:tcPr/>
                </a:tc>
                <a:tc>
                  <a:txBody>
                    <a:bodyPr/>
                    <a:lstStyle/>
                    <a:p>
                      <a:r>
                        <a:rPr lang="tr-TR" sz="1600" dirty="0" smtClean="0"/>
                        <a:t>D</a:t>
                      </a:r>
                      <a:r>
                        <a:rPr lang="tr-TR" sz="1600" baseline="-25000" dirty="0" smtClean="0"/>
                        <a:t>2 </a:t>
                      </a:r>
                      <a:r>
                        <a:rPr lang="tr-TR" sz="1600" baseline="0" dirty="0" smtClean="0"/>
                        <a:t> </a:t>
                      </a:r>
                      <a:r>
                        <a:rPr lang="tr-TR" sz="1600" baseline="0" dirty="0" err="1" smtClean="0"/>
                        <a:t>inh</a:t>
                      </a:r>
                      <a:endParaRPr lang="tr-TR" sz="1600" dirty="0"/>
                    </a:p>
                  </a:txBody>
                  <a:tcPr/>
                </a:tc>
                <a:tc>
                  <a:txBody>
                    <a:bodyPr/>
                    <a:lstStyle/>
                    <a:p>
                      <a:r>
                        <a:rPr lang="tr-TR" sz="1600" dirty="0" smtClean="0"/>
                        <a:t>5-HT</a:t>
                      </a:r>
                      <a:r>
                        <a:rPr lang="tr-TR" sz="1600" baseline="-25000" dirty="0" smtClean="0"/>
                        <a:t>1A</a:t>
                      </a:r>
                      <a:r>
                        <a:rPr lang="tr-TR" sz="1600" baseline="0" dirty="0" smtClean="0"/>
                        <a:t> </a:t>
                      </a:r>
                      <a:r>
                        <a:rPr lang="tr-TR" sz="1600" baseline="0" dirty="0" err="1" smtClean="0"/>
                        <a:t>inh</a:t>
                      </a:r>
                      <a:endParaRPr lang="tr-TR" sz="1600" dirty="0"/>
                    </a:p>
                  </a:txBody>
                  <a:tcPr/>
                </a:tc>
                <a:tc>
                  <a:txBody>
                    <a:bodyPr/>
                    <a:lstStyle/>
                    <a:p>
                      <a:r>
                        <a:rPr lang="tr-TR" sz="1600" dirty="0" smtClean="0"/>
                        <a:t>5-HT</a:t>
                      </a:r>
                      <a:r>
                        <a:rPr lang="tr-TR" sz="1600" baseline="-25000" dirty="0" smtClean="0"/>
                        <a:t>2A </a:t>
                      </a:r>
                      <a:r>
                        <a:rPr lang="tr-TR" sz="1600" baseline="0" dirty="0" smtClean="0"/>
                        <a:t> </a:t>
                      </a:r>
                      <a:r>
                        <a:rPr lang="tr-TR" sz="1600" baseline="0" dirty="0" err="1" smtClean="0"/>
                        <a:t>inh</a:t>
                      </a:r>
                      <a:endParaRPr lang="tr-TR" sz="1600" dirty="0"/>
                    </a:p>
                  </a:txBody>
                  <a:tcPr/>
                </a:tc>
                <a:tc>
                  <a:txBody>
                    <a:bodyPr/>
                    <a:lstStyle/>
                    <a:p>
                      <a:r>
                        <a:rPr lang="tr-TR" sz="1600" dirty="0" smtClean="0"/>
                        <a:t>ꭤ</a:t>
                      </a:r>
                      <a:r>
                        <a:rPr lang="tr-TR" sz="1600" baseline="-25000" dirty="0" smtClean="0"/>
                        <a:t>1</a:t>
                      </a:r>
                      <a:r>
                        <a:rPr lang="tr-TR" sz="1600" baseline="0" dirty="0" smtClean="0"/>
                        <a:t> </a:t>
                      </a:r>
                      <a:r>
                        <a:rPr lang="tr-TR" sz="1600" baseline="0" dirty="0" err="1" smtClean="0"/>
                        <a:t>inh</a:t>
                      </a:r>
                      <a:endParaRPr lang="tr-TR" sz="1600" dirty="0" smtClean="0"/>
                    </a:p>
                    <a:p>
                      <a:endParaRPr lang="tr-TR" sz="1600" dirty="0"/>
                    </a:p>
                  </a:txBody>
                  <a:tcPr/>
                </a:tc>
                <a:tc>
                  <a:txBody>
                    <a:bodyPr/>
                    <a:lstStyle/>
                    <a:p>
                      <a:r>
                        <a:rPr lang="tr-TR" sz="1600" dirty="0" smtClean="0"/>
                        <a:t>ꭤ</a:t>
                      </a:r>
                      <a:r>
                        <a:rPr lang="tr-TR" sz="1600" baseline="-25000" dirty="0" smtClean="0"/>
                        <a:t>2</a:t>
                      </a:r>
                      <a:r>
                        <a:rPr lang="tr-TR" sz="1600" baseline="0" dirty="0" smtClean="0"/>
                        <a:t> </a:t>
                      </a:r>
                      <a:r>
                        <a:rPr lang="tr-TR" sz="1600" baseline="0" dirty="0" err="1" smtClean="0"/>
                        <a:t>inh</a:t>
                      </a:r>
                      <a:endParaRPr lang="tr-TR" sz="1600" dirty="0"/>
                    </a:p>
                  </a:txBody>
                  <a:tcPr/>
                </a:tc>
                <a:tc>
                  <a:txBody>
                    <a:bodyPr/>
                    <a:lstStyle/>
                    <a:p>
                      <a:r>
                        <a:rPr lang="tr-TR" sz="1600" dirty="0" smtClean="0"/>
                        <a:t>H</a:t>
                      </a:r>
                      <a:r>
                        <a:rPr lang="tr-TR" sz="1600" baseline="-25000" dirty="0" smtClean="0"/>
                        <a:t>1 </a:t>
                      </a:r>
                      <a:r>
                        <a:rPr lang="tr-TR" sz="1600" baseline="0" dirty="0" smtClean="0"/>
                        <a:t> </a:t>
                      </a:r>
                      <a:r>
                        <a:rPr lang="tr-TR" sz="1600" baseline="0" dirty="0" err="1" smtClean="0"/>
                        <a:t>inh</a:t>
                      </a:r>
                      <a:endParaRPr lang="tr-TR" sz="1600" dirty="0"/>
                    </a:p>
                  </a:txBody>
                  <a:tcPr/>
                </a:tc>
                <a:tc>
                  <a:txBody>
                    <a:bodyPr/>
                    <a:lstStyle/>
                    <a:p>
                      <a:r>
                        <a:rPr lang="tr-TR" sz="1600" dirty="0" smtClean="0"/>
                        <a:t>M</a:t>
                      </a:r>
                      <a:r>
                        <a:rPr lang="tr-TR" sz="1600" baseline="-25000" dirty="0" smtClean="0"/>
                        <a:t>1 </a:t>
                      </a:r>
                      <a:r>
                        <a:rPr lang="tr-TR" sz="1600" baseline="0" dirty="0" smtClean="0"/>
                        <a:t> </a:t>
                      </a:r>
                      <a:r>
                        <a:rPr lang="tr-TR" sz="1600" baseline="0" dirty="0" err="1" smtClean="0"/>
                        <a:t>inh</a:t>
                      </a:r>
                      <a:endParaRPr lang="tr-TR" sz="1600" dirty="0"/>
                    </a:p>
                  </a:txBody>
                  <a:tcPr/>
                </a:tc>
                <a:extLst>
                  <a:ext uri="{0D108BD9-81ED-4DB2-BD59-A6C34878D82A}">
                    <a16:rowId xmlns:a16="http://schemas.microsoft.com/office/drawing/2014/main" val="1501982285"/>
                  </a:ext>
                </a:extLst>
              </a:tr>
              <a:tr h="486956">
                <a:tc>
                  <a:txBody>
                    <a:bodyPr/>
                    <a:lstStyle/>
                    <a:p>
                      <a:r>
                        <a:rPr lang="tr-TR" sz="1200" b="1" dirty="0" err="1" smtClean="0"/>
                        <a:t>Haloperidol</a:t>
                      </a:r>
                      <a:endParaRPr lang="tr-TR" sz="1200" b="1" dirty="0"/>
                    </a:p>
                  </a:txBody>
                  <a:tcPr/>
                </a:tc>
                <a:tc>
                  <a:txBody>
                    <a:bodyPr/>
                    <a:lstStyle/>
                    <a:p>
                      <a:r>
                        <a:rPr lang="tr-TR" sz="1200" b="1" dirty="0" smtClean="0">
                          <a:solidFill>
                            <a:srgbClr val="C00000"/>
                          </a:solidFill>
                        </a:rPr>
                        <a:t>+++++</a:t>
                      </a:r>
                      <a:endParaRPr lang="tr-TR" sz="1200" b="1" dirty="0">
                        <a:solidFill>
                          <a:srgbClr val="C00000"/>
                        </a:solidFill>
                      </a:endParaRPr>
                    </a:p>
                  </a:txBody>
                  <a:tcPr/>
                </a:tc>
                <a:tc>
                  <a:txBody>
                    <a:bodyPr/>
                    <a:lstStyle/>
                    <a:p>
                      <a:r>
                        <a:rPr lang="tr-TR" sz="1200" dirty="0" smtClean="0"/>
                        <a:t>+</a:t>
                      </a:r>
                      <a:endParaRPr lang="tr-TR" sz="1200" dirty="0"/>
                    </a:p>
                  </a:txBody>
                  <a:tcPr/>
                </a:tc>
                <a:tc>
                  <a:txBody>
                    <a:bodyPr/>
                    <a:lstStyle/>
                    <a:p>
                      <a:r>
                        <a:rPr lang="tr-TR" sz="1200" dirty="0" smtClean="0">
                          <a:solidFill>
                            <a:srgbClr val="C00000"/>
                          </a:solidFill>
                        </a:rPr>
                        <a:t>+++ </a:t>
                      </a:r>
                      <a:endParaRPr lang="tr-TR" sz="1200" dirty="0">
                        <a:solidFill>
                          <a:srgbClr val="C00000"/>
                        </a:solidFill>
                      </a:endParaRPr>
                    </a:p>
                  </a:txBody>
                  <a:tcPr/>
                </a:tc>
                <a:tc>
                  <a:txBody>
                    <a:bodyPr/>
                    <a:lstStyle/>
                    <a:p>
                      <a:r>
                        <a:rPr lang="tr-TR" sz="1200" dirty="0" smtClean="0"/>
                        <a:t>+++</a:t>
                      </a:r>
                      <a:endParaRPr lang="tr-TR" sz="1200" dirty="0"/>
                    </a:p>
                  </a:txBody>
                  <a:tcPr/>
                </a:tc>
                <a:tc>
                  <a:txBody>
                    <a:bodyPr/>
                    <a:lstStyle/>
                    <a:p>
                      <a:r>
                        <a:rPr lang="tr-TR" sz="1200" b="1" dirty="0" smtClean="0">
                          <a:solidFill>
                            <a:srgbClr val="002060"/>
                          </a:solidFill>
                        </a:rPr>
                        <a:t>+</a:t>
                      </a:r>
                      <a:endParaRPr lang="tr-TR" sz="1200" b="1" dirty="0">
                        <a:solidFill>
                          <a:srgbClr val="002060"/>
                        </a:solidFill>
                      </a:endParaRPr>
                    </a:p>
                  </a:txBody>
                  <a:tcPr/>
                </a:tc>
                <a:tc>
                  <a:txBody>
                    <a:bodyPr/>
                    <a:lstStyle/>
                    <a:p>
                      <a:r>
                        <a:rPr lang="tr-TR" sz="1200" dirty="0" smtClean="0"/>
                        <a:t>+</a:t>
                      </a:r>
                      <a:endParaRPr lang="tr-TR" sz="1200" dirty="0"/>
                    </a:p>
                  </a:txBody>
                  <a:tcPr/>
                </a:tc>
                <a:tc>
                  <a:txBody>
                    <a:bodyPr/>
                    <a:lstStyle/>
                    <a:p>
                      <a:r>
                        <a:rPr lang="tr-TR" sz="1200" b="1" dirty="0" smtClean="0">
                          <a:solidFill>
                            <a:srgbClr val="002060"/>
                          </a:solidFill>
                        </a:rPr>
                        <a:t>+</a:t>
                      </a:r>
                      <a:endParaRPr lang="tr-TR" sz="1200" b="1" dirty="0">
                        <a:solidFill>
                          <a:srgbClr val="002060"/>
                        </a:solidFill>
                      </a:endParaRPr>
                    </a:p>
                  </a:txBody>
                  <a:tcPr/>
                </a:tc>
                <a:extLst>
                  <a:ext uri="{0D108BD9-81ED-4DB2-BD59-A6C34878D82A}">
                    <a16:rowId xmlns:a16="http://schemas.microsoft.com/office/drawing/2014/main" val="3016895672"/>
                  </a:ext>
                </a:extLst>
              </a:tr>
              <a:tr h="600355">
                <a:tc>
                  <a:txBody>
                    <a:bodyPr/>
                    <a:lstStyle/>
                    <a:p>
                      <a:r>
                        <a:rPr lang="tr-TR" sz="1200" b="1" dirty="0" err="1" smtClean="0"/>
                        <a:t>Levomepromazin</a:t>
                      </a:r>
                      <a:endParaRPr lang="tr-TR" sz="1200" b="1" dirty="0" smtClean="0"/>
                    </a:p>
                    <a:p>
                      <a:endParaRPr lang="tr-TR" sz="1200" dirty="0"/>
                    </a:p>
                  </a:txBody>
                  <a:tcPr/>
                </a:tc>
                <a:tc>
                  <a:txBody>
                    <a:bodyPr/>
                    <a:lstStyle/>
                    <a:p>
                      <a:r>
                        <a:rPr lang="tr-TR" sz="1200" b="1" dirty="0" smtClean="0">
                          <a:solidFill>
                            <a:srgbClr val="C00000"/>
                          </a:solidFill>
                        </a:rPr>
                        <a:t>+++</a:t>
                      </a:r>
                      <a:endParaRPr lang="tr-TR" sz="1200" b="1" dirty="0">
                        <a:solidFill>
                          <a:srgbClr val="C00000"/>
                        </a:solidFill>
                      </a:endParaRPr>
                    </a:p>
                  </a:txBody>
                  <a:tcPr/>
                </a:tc>
                <a:tc>
                  <a:txBody>
                    <a:bodyPr/>
                    <a:lstStyle/>
                    <a:p>
                      <a:r>
                        <a:rPr lang="tr-TR" sz="1200" dirty="0" smtClean="0"/>
                        <a:t>?</a:t>
                      </a:r>
                      <a:endParaRPr lang="tr-TR" sz="1200" dirty="0"/>
                    </a:p>
                  </a:txBody>
                  <a:tcPr/>
                </a:tc>
                <a:tc>
                  <a:txBody>
                    <a:bodyPr/>
                    <a:lstStyle/>
                    <a:p>
                      <a:r>
                        <a:rPr lang="tr-TR" sz="1200" dirty="0" smtClean="0">
                          <a:solidFill>
                            <a:srgbClr val="C00000"/>
                          </a:solidFill>
                        </a:rPr>
                        <a:t>++++</a:t>
                      </a:r>
                      <a:endParaRPr lang="tr-TR" sz="1200" dirty="0">
                        <a:solidFill>
                          <a:srgbClr val="C00000"/>
                        </a:solidFill>
                      </a:endParaRPr>
                    </a:p>
                  </a:txBody>
                  <a:tcPr/>
                </a:tc>
                <a:tc>
                  <a:txBody>
                    <a:bodyPr/>
                    <a:lstStyle/>
                    <a:p>
                      <a:r>
                        <a:rPr lang="tr-TR" sz="1200" dirty="0" smtClean="0"/>
                        <a:t>+++++</a:t>
                      </a:r>
                      <a:endParaRPr lang="tr-TR" sz="1200" dirty="0"/>
                    </a:p>
                  </a:txBody>
                  <a:tcPr/>
                </a:tc>
                <a:tc>
                  <a:txBody>
                    <a:bodyPr/>
                    <a:lstStyle/>
                    <a:p>
                      <a:r>
                        <a:rPr lang="tr-TR" sz="1200" dirty="0" smtClean="0"/>
                        <a:t>++</a:t>
                      </a:r>
                      <a:endParaRPr lang="tr-TR" sz="1200" dirty="0"/>
                    </a:p>
                  </a:txBody>
                  <a:tcPr/>
                </a:tc>
                <a:tc>
                  <a:txBody>
                    <a:bodyPr/>
                    <a:lstStyle/>
                    <a:p>
                      <a:r>
                        <a:rPr lang="tr-TR" sz="1200" dirty="0" smtClean="0"/>
                        <a:t>+++++</a:t>
                      </a:r>
                      <a:endParaRPr lang="tr-TR" sz="1200" dirty="0"/>
                    </a:p>
                  </a:txBody>
                  <a:tcPr/>
                </a:tc>
                <a:tc>
                  <a:txBody>
                    <a:bodyPr/>
                    <a:lstStyle/>
                    <a:p>
                      <a:r>
                        <a:rPr lang="tr-TR" sz="1200" dirty="0" smtClean="0"/>
                        <a:t>++</a:t>
                      </a:r>
                      <a:endParaRPr lang="tr-TR" sz="1200" dirty="0"/>
                    </a:p>
                  </a:txBody>
                  <a:tcPr/>
                </a:tc>
                <a:extLst>
                  <a:ext uri="{0D108BD9-81ED-4DB2-BD59-A6C34878D82A}">
                    <a16:rowId xmlns:a16="http://schemas.microsoft.com/office/drawing/2014/main" val="1621965619"/>
                  </a:ext>
                </a:extLst>
              </a:tr>
              <a:tr h="486956">
                <a:tc>
                  <a:txBody>
                    <a:bodyPr/>
                    <a:lstStyle/>
                    <a:p>
                      <a:r>
                        <a:rPr lang="tr-TR" sz="1200" b="1" dirty="0" err="1" smtClean="0"/>
                        <a:t>Kloropromazine</a:t>
                      </a:r>
                      <a:endParaRPr lang="tr-TR" sz="1200" b="1" dirty="0"/>
                    </a:p>
                  </a:txBody>
                  <a:tcPr/>
                </a:tc>
                <a:tc>
                  <a:txBody>
                    <a:bodyPr/>
                    <a:lstStyle/>
                    <a:p>
                      <a:r>
                        <a:rPr lang="tr-TR" sz="1200" b="1" dirty="0" smtClean="0">
                          <a:solidFill>
                            <a:srgbClr val="C00000"/>
                          </a:solidFill>
                        </a:rPr>
                        <a:t>++++</a:t>
                      </a:r>
                      <a:endParaRPr lang="tr-TR" sz="1200" b="1" dirty="0">
                        <a:solidFill>
                          <a:srgbClr val="C00000"/>
                        </a:solidFill>
                      </a:endParaRPr>
                    </a:p>
                  </a:txBody>
                  <a:tcPr/>
                </a:tc>
                <a:tc>
                  <a:txBody>
                    <a:bodyPr/>
                    <a:lstStyle/>
                    <a:p>
                      <a:r>
                        <a:rPr lang="tr-TR" sz="1200" dirty="0" smtClean="0"/>
                        <a:t>+</a:t>
                      </a:r>
                      <a:endParaRPr lang="tr-TR" sz="1200" dirty="0"/>
                    </a:p>
                  </a:txBody>
                  <a:tcPr/>
                </a:tc>
                <a:tc>
                  <a:txBody>
                    <a:bodyPr/>
                    <a:lstStyle/>
                    <a:p>
                      <a:r>
                        <a:rPr lang="tr-TR" sz="1200" dirty="0" smtClean="0">
                          <a:solidFill>
                            <a:srgbClr val="C00000"/>
                          </a:solidFill>
                        </a:rPr>
                        <a:t>++++</a:t>
                      </a:r>
                      <a:endParaRPr lang="tr-TR" sz="1200" dirty="0">
                        <a:solidFill>
                          <a:srgbClr val="C00000"/>
                        </a:solidFill>
                      </a:endParaRPr>
                    </a:p>
                  </a:txBody>
                  <a:tcPr/>
                </a:tc>
                <a:tc>
                  <a:txBody>
                    <a:bodyPr/>
                    <a:lstStyle/>
                    <a:p>
                      <a:r>
                        <a:rPr lang="tr-TR" sz="1200" dirty="0" smtClean="0"/>
                        <a:t>++++</a:t>
                      </a:r>
                      <a:endParaRPr lang="tr-TR" sz="1200" dirty="0"/>
                    </a:p>
                  </a:txBody>
                  <a:tcPr/>
                </a:tc>
                <a:tc>
                  <a:txBody>
                    <a:bodyPr/>
                    <a:lstStyle/>
                    <a:p>
                      <a:r>
                        <a:rPr lang="tr-TR" sz="1200" dirty="0" smtClean="0"/>
                        <a:t>++</a:t>
                      </a:r>
                      <a:endParaRPr lang="tr-TR" sz="1200" dirty="0"/>
                    </a:p>
                  </a:txBody>
                  <a:tcPr/>
                </a:tc>
                <a:tc>
                  <a:txBody>
                    <a:bodyPr/>
                    <a:lstStyle/>
                    <a:p>
                      <a:r>
                        <a:rPr lang="tr-TR" sz="1200" dirty="0" smtClean="0"/>
                        <a:t>+++</a:t>
                      </a:r>
                      <a:endParaRPr lang="tr-TR" sz="1200" dirty="0"/>
                    </a:p>
                  </a:txBody>
                  <a:tcPr/>
                </a:tc>
                <a:tc>
                  <a:txBody>
                    <a:bodyPr/>
                    <a:lstStyle/>
                    <a:p>
                      <a:r>
                        <a:rPr lang="tr-TR" sz="1200" dirty="0" smtClean="0"/>
                        <a:t>+++</a:t>
                      </a:r>
                      <a:endParaRPr lang="tr-TR" sz="1200" dirty="0"/>
                    </a:p>
                  </a:txBody>
                  <a:tcPr/>
                </a:tc>
                <a:extLst>
                  <a:ext uri="{0D108BD9-81ED-4DB2-BD59-A6C34878D82A}">
                    <a16:rowId xmlns:a16="http://schemas.microsoft.com/office/drawing/2014/main" val="3992172849"/>
                  </a:ext>
                </a:extLst>
              </a:tr>
              <a:tr h="486956">
                <a:tc>
                  <a:txBody>
                    <a:bodyPr/>
                    <a:lstStyle/>
                    <a:p>
                      <a:r>
                        <a:rPr lang="tr-TR" sz="1200" b="1" dirty="0" err="1" smtClean="0"/>
                        <a:t>Olanzapin</a:t>
                      </a:r>
                      <a:endParaRPr lang="tr-TR" sz="1200" b="1" dirty="0"/>
                    </a:p>
                  </a:txBody>
                  <a:tcPr/>
                </a:tc>
                <a:tc>
                  <a:txBody>
                    <a:bodyPr/>
                    <a:lstStyle/>
                    <a:p>
                      <a:r>
                        <a:rPr lang="tr-TR" sz="1200" b="1" dirty="0" smtClean="0">
                          <a:solidFill>
                            <a:srgbClr val="C00000"/>
                          </a:solidFill>
                        </a:rPr>
                        <a:t>+++</a:t>
                      </a:r>
                      <a:endParaRPr lang="tr-TR" sz="1200" b="1" dirty="0">
                        <a:solidFill>
                          <a:srgbClr val="C00000"/>
                        </a:solidFill>
                      </a:endParaRPr>
                    </a:p>
                  </a:txBody>
                  <a:tcPr/>
                </a:tc>
                <a:tc>
                  <a:txBody>
                    <a:bodyPr/>
                    <a:lstStyle/>
                    <a:p>
                      <a:r>
                        <a:rPr lang="tr-TR" sz="1200" dirty="0" smtClean="0"/>
                        <a:t>+</a:t>
                      </a:r>
                      <a:endParaRPr lang="tr-TR" sz="1200" dirty="0"/>
                    </a:p>
                  </a:txBody>
                  <a:tcPr/>
                </a:tc>
                <a:tc>
                  <a:txBody>
                    <a:bodyPr/>
                    <a:lstStyle/>
                    <a:p>
                      <a:r>
                        <a:rPr lang="tr-TR" sz="1200" dirty="0" smtClean="0">
                          <a:solidFill>
                            <a:srgbClr val="C00000"/>
                          </a:solidFill>
                        </a:rPr>
                        <a:t>++++</a:t>
                      </a:r>
                      <a:endParaRPr lang="tr-TR" sz="1200" dirty="0">
                        <a:solidFill>
                          <a:srgbClr val="C00000"/>
                        </a:solidFill>
                      </a:endParaRPr>
                    </a:p>
                  </a:txBody>
                  <a:tcPr/>
                </a:tc>
                <a:tc>
                  <a:txBody>
                    <a:bodyPr/>
                    <a:lstStyle/>
                    <a:p>
                      <a:r>
                        <a:rPr lang="tr-TR" sz="1200" dirty="0" smtClean="0"/>
                        <a:t>+++</a:t>
                      </a:r>
                      <a:endParaRPr lang="tr-TR" sz="1200" dirty="0"/>
                    </a:p>
                  </a:txBody>
                  <a:tcPr/>
                </a:tc>
                <a:tc>
                  <a:txBody>
                    <a:bodyPr/>
                    <a:lstStyle/>
                    <a:p>
                      <a:r>
                        <a:rPr lang="tr-TR" sz="1200" dirty="0" smtClean="0"/>
                        <a:t>++</a:t>
                      </a:r>
                      <a:endParaRPr lang="tr-TR" sz="1200" dirty="0"/>
                    </a:p>
                  </a:txBody>
                  <a:tcPr/>
                </a:tc>
                <a:tc>
                  <a:txBody>
                    <a:bodyPr/>
                    <a:lstStyle/>
                    <a:p>
                      <a:r>
                        <a:rPr lang="tr-TR" sz="1200" dirty="0" smtClean="0"/>
                        <a:t>++++</a:t>
                      </a:r>
                      <a:endParaRPr lang="tr-TR" sz="1200" dirty="0"/>
                    </a:p>
                  </a:txBody>
                  <a:tcPr/>
                </a:tc>
                <a:tc>
                  <a:txBody>
                    <a:bodyPr/>
                    <a:lstStyle/>
                    <a:p>
                      <a:r>
                        <a:rPr lang="tr-TR" sz="1200" dirty="0" smtClean="0"/>
                        <a:t>++++</a:t>
                      </a:r>
                      <a:endParaRPr lang="tr-TR" sz="1200" dirty="0"/>
                    </a:p>
                  </a:txBody>
                  <a:tcPr/>
                </a:tc>
                <a:extLst>
                  <a:ext uri="{0D108BD9-81ED-4DB2-BD59-A6C34878D82A}">
                    <a16:rowId xmlns:a16="http://schemas.microsoft.com/office/drawing/2014/main" val="2727956740"/>
                  </a:ext>
                </a:extLst>
              </a:tr>
              <a:tr h="486956">
                <a:tc>
                  <a:txBody>
                    <a:bodyPr/>
                    <a:lstStyle/>
                    <a:p>
                      <a:r>
                        <a:rPr lang="tr-TR" sz="1200" b="1" dirty="0" err="1" smtClean="0"/>
                        <a:t>Ketiapin</a:t>
                      </a:r>
                      <a:endParaRPr lang="tr-TR" sz="1200" b="1" dirty="0" smtClean="0"/>
                    </a:p>
                  </a:txBody>
                  <a:tcPr/>
                </a:tc>
                <a:tc>
                  <a:txBody>
                    <a:bodyPr/>
                    <a:lstStyle/>
                    <a:p>
                      <a:r>
                        <a:rPr lang="tr-TR" sz="1200" b="1" dirty="0" smtClean="0">
                          <a:solidFill>
                            <a:srgbClr val="C00000"/>
                          </a:solidFill>
                        </a:rPr>
                        <a:t>++</a:t>
                      </a:r>
                      <a:endParaRPr lang="tr-TR" sz="1200" b="1" dirty="0">
                        <a:solidFill>
                          <a:srgbClr val="C00000"/>
                        </a:solidFill>
                      </a:endParaRPr>
                    </a:p>
                  </a:txBody>
                  <a:tcPr/>
                </a:tc>
                <a:tc>
                  <a:txBody>
                    <a:bodyPr/>
                    <a:lstStyle/>
                    <a:p>
                      <a:r>
                        <a:rPr lang="tr-TR" sz="1200" dirty="0" smtClean="0"/>
                        <a:t>++</a:t>
                      </a:r>
                      <a:endParaRPr lang="tr-TR" sz="1200" dirty="0"/>
                    </a:p>
                  </a:txBody>
                  <a:tcPr/>
                </a:tc>
                <a:tc>
                  <a:txBody>
                    <a:bodyPr/>
                    <a:lstStyle/>
                    <a:p>
                      <a:r>
                        <a:rPr lang="tr-TR" sz="1200" dirty="0" smtClean="0">
                          <a:solidFill>
                            <a:srgbClr val="C00000"/>
                          </a:solidFill>
                        </a:rPr>
                        <a:t>+++</a:t>
                      </a:r>
                      <a:endParaRPr lang="tr-TR" sz="1200" dirty="0">
                        <a:solidFill>
                          <a:srgbClr val="C00000"/>
                        </a:solidFill>
                      </a:endParaRPr>
                    </a:p>
                  </a:txBody>
                  <a:tcPr/>
                </a:tc>
                <a:tc>
                  <a:txBody>
                    <a:bodyPr/>
                    <a:lstStyle/>
                    <a:p>
                      <a:r>
                        <a:rPr lang="tr-TR" sz="1200" dirty="0" smtClean="0"/>
                        <a:t>+++</a:t>
                      </a:r>
                      <a:endParaRPr lang="tr-TR" sz="1200" dirty="0"/>
                    </a:p>
                  </a:txBody>
                  <a:tcPr/>
                </a:tc>
                <a:tc>
                  <a:txBody>
                    <a:bodyPr/>
                    <a:lstStyle/>
                    <a:p>
                      <a:r>
                        <a:rPr lang="tr-TR" sz="1200" dirty="0" smtClean="0"/>
                        <a:t>+++</a:t>
                      </a:r>
                      <a:endParaRPr lang="tr-TR" sz="1200" dirty="0"/>
                    </a:p>
                  </a:txBody>
                  <a:tcPr/>
                </a:tc>
                <a:tc>
                  <a:txBody>
                    <a:bodyPr/>
                    <a:lstStyle/>
                    <a:p>
                      <a:r>
                        <a:rPr lang="tr-TR" sz="1200" dirty="0" smtClean="0"/>
                        <a:t>+++</a:t>
                      </a:r>
                      <a:endParaRPr lang="tr-TR" sz="1200" dirty="0"/>
                    </a:p>
                  </a:txBody>
                  <a:tcPr/>
                </a:tc>
                <a:tc>
                  <a:txBody>
                    <a:bodyPr/>
                    <a:lstStyle/>
                    <a:p>
                      <a:r>
                        <a:rPr lang="tr-TR" sz="1200" dirty="0" smtClean="0"/>
                        <a:t>++</a:t>
                      </a:r>
                      <a:endParaRPr lang="tr-TR" sz="1200" dirty="0"/>
                    </a:p>
                  </a:txBody>
                  <a:tcPr/>
                </a:tc>
                <a:extLst>
                  <a:ext uri="{0D108BD9-81ED-4DB2-BD59-A6C34878D82A}">
                    <a16:rowId xmlns:a16="http://schemas.microsoft.com/office/drawing/2014/main" val="2825867309"/>
                  </a:ext>
                </a:extLst>
              </a:tr>
              <a:tr h="486956">
                <a:tc>
                  <a:txBody>
                    <a:bodyPr/>
                    <a:lstStyle/>
                    <a:p>
                      <a:r>
                        <a:rPr lang="tr-TR" sz="1200" b="1" dirty="0" err="1" smtClean="0"/>
                        <a:t>Risperidon</a:t>
                      </a:r>
                      <a:endParaRPr lang="tr-TR" sz="1200" b="1" dirty="0"/>
                    </a:p>
                  </a:txBody>
                  <a:tcPr/>
                </a:tc>
                <a:tc>
                  <a:txBody>
                    <a:bodyPr/>
                    <a:lstStyle/>
                    <a:p>
                      <a:r>
                        <a:rPr lang="tr-TR" sz="1200" b="1" dirty="0" smtClean="0">
                          <a:solidFill>
                            <a:srgbClr val="C00000"/>
                          </a:solidFill>
                        </a:rPr>
                        <a:t>++++</a:t>
                      </a:r>
                      <a:endParaRPr lang="tr-TR" sz="1200" b="1" dirty="0">
                        <a:solidFill>
                          <a:srgbClr val="C00000"/>
                        </a:solidFill>
                      </a:endParaRPr>
                    </a:p>
                  </a:txBody>
                  <a:tcPr/>
                </a:tc>
                <a:tc>
                  <a:txBody>
                    <a:bodyPr/>
                    <a:lstStyle/>
                    <a:p>
                      <a:r>
                        <a:rPr lang="tr-TR" sz="1200" dirty="0" smtClean="0"/>
                        <a:t>++</a:t>
                      </a:r>
                      <a:endParaRPr lang="tr-TR" sz="1200" dirty="0"/>
                    </a:p>
                  </a:txBody>
                  <a:tcPr/>
                </a:tc>
                <a:tc>
                  <a:txBody>
                    <a:bodyPr/>
                    <a:lstStyle/>
                    <a:p>
                      <a:r>
                        <a:rPr lang="tr-TR" sz="1200" dirty="0" smtClean="0">
                          <a:solidFill>
                            <a:srgbClr val="C00000"/>
                          </a:solidFill>
                        </a:rPr>
                        <a:t>+++++</a:t>
                      </a:r>
                      <a:endParaRPr lang="tr-TR" sz="1200" dirty="0">
                        <a:solidFill>
                          <a:srgbClr val="C00000"/>
                        </a:solidFill>
                      </a:endParaRPr>
                    </a:p>
                  </a:txBody>
                  <a:tcPr/>
                </a:tc>
                <a:tc>
                  <a:txBody>
                    <a:bodyPr/>
                    <a:lstStyle/>
                    <a:p>
                      <a:r>
                        <a:rPr lang="tr-TR" sz="1200" dirty="0" smtClean="0"/>
                        <a:t>++++</a:t>
                      </a:r>
                      <a:endParaRPr lang="tr-TR" sz="1200" dirty="0"/>
                    </a:p>
                  </a:txBody>
                  <a:tcPr/>
                </a:tc>
                <a:tc>
                  <a:txBody>
                    <a:bodyPr/>
                    <a:lstStyle/>
                    <a:p>
                      <a:r>
                        <a:rPr lang="tr-TR" sz="1200" dirty="0" smtClean="0"/>
                        <a:t>++</a:t>
                      </a:r>
                      <a:endParaRPr lang="tr-TR" sz="1200" dirty="0"/>
                    </a:p>
                  </a:txBody>
                  <a:tcPr/>
                </a:tc>
                <a:tc>
                  <a:txBody>
                    <a:bodyPr/>
                    <a:lstStyle/>
                    <a:p>
                      <a:r>
                        <a:rPr lang="tr-TR" sz="1200" dirty="0" smtClean="0"/>
                        <a:t>+++</a:t>
                      </a:r>
                      <a:endParaRPr lang="tr-TR" sz="1200" dirty="0"/>
                    </a:p>
                  </a:txBody>
                  <a:tcPr/>
                </a:tc>
                <a:tc>
                  <a:txBody>
                    <a:bodyPr/>
                    <a:lstStyle/>
                    <a:p>
                      <a:r>
                        <a:rPr lang="tr-TR" sz="1200" dirty="0" smtClean="0"/>
                        <a:t>-</a:t>
                      </a:r>
                      <a:endParaRPr lang="tr-TR" sz="1200" dirty="0"/>
                    </a:p>
                  </a:txBody>
                  <a:tcPr/>
                </a:tc>
                <a:extLst>
                  <a:ext uri="{0D108BD9-81ED-4DB2-BD59-A6C34878D82A}">
                    <a16:rowId xmlns:a16="http://schemas.microsoft.com/office/drawing/2014/main" val="1637769700"/>
                  </a:ext>
                </a:extLst>
              </a:tr>
              <a:tr h="554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err="1" smtClean="0"/>
                        <a:t>Aripiprazol</a:t>
                      </a:r>
                      <a:endParaRPr lang="tr-TR" sz="1200" b="1" dirty="0" smtClean="0"/>
                    </a:p>
                    <a:p>
                      <a:endParaRPr lang="tr-TR" sz="1200" dirty="0"/>
                    </a:p>
                  </a:txBody>
                  <a:tcPr/>
                </a:tc>
                <a:tc>
                  <a:txBody>
                    <a:bodyPr/>
                    <a:lstStyle/>
                    <a:p>
                      <a:r>
                        <a:rPr lang="tr-TR" sz="1200" b="1" dirty="0" smtClean="0">
                          <a:solidFill>
                            <a:srgbClr val="C00000"/>
                          </a:solidFill>
                        </a:rPr>
                        <a:t>+++++</a:t>
                      </a:r>
                    </a:p>
                    <a:p>
                      <a:endParaRPr lang="tr-TR" sz="1200" b="1" dirty="0">
                        <a:solidFill>
                          <a:srgbClr val="C00000"/>
                        </a:solidFill>
                      </a:endParaRPr>
                    </a:p>
                  </a:txBody>
                  <a:tcPr/>
                </a:tc>
                <a:tc>
                  <a:txBody>
                    <a:bodyPr/>
                    <a:lstStyle/>
                    <a:p>
                      <a:r>
                        <a:rPr lang="tr-TR" sz="1200" b="1" dirty="0" smtClean="0">
                          <a:solidFill>
                            <a:srgbClr val="C00000"/>
                          </a:solidFill>
                        </a:rPr>
                        <a:t>++++</a:t>
                      </a:r>
                      <a:endParaRPr lang="tr-TR" sz="1200" b="1" dirty="0">
                        <a:solidFill>
                          <a:srgbClr val="C00000"/>
                        </a:solidFill>
                      </a:endParaRPr>
                    </a:p>
                  </a:txBody>
                  <a:tcPr/>
                </a:tc>
                <a:tc>
                  <a:txBody>
                    <a:bodyPr/>
                    <a:lstStyle/>
                    <a:p>
                      <a:r>
                        <a:rPr lang="tr-TR" sz="1200" b="1" dirty="0" smtClean="0">
                          <a:solidFill>
                            <a:srgbClr val="C00000"/>
                          </a:solidFill>
                        </a:rPr>
                        <a:t>++++</a:t>
                      </a:r>
                      <a:endParaRPr lang="tr-TR" sz="1200" b="1" dirty="0">
                        <a:solidFill>
                          <a:srgbClr val="C00000"/>
                        </a:solidFill>
                      </a:endParaRPr>
                    </a:p>
                  </a:txBody>
                  <a:tcPr/>
                </a:tc>
                <a:tc>
                  <a:txBody>
                    <a:bodyPr/>
                    <a:lstStyle/>
                    <a:p>
                      <a:r>
                        <a:rPr lang="tr-TR" sz="1200" b="1" dirty="0" smtClean="0">
                          <a:solidFill>
                            <a:srgbClr val="C00000"/>
                          </a:solidFill>
                        </a:rPr>
                        <a:t>+++</a:t>
                      </a:r>
                      <a:endParaRPr lang="tr-TR" sz="1200" b="1" dirty="0">
                        <a:solidFill>
                          <a:srgbClr val="C00000"/>
                        </a:solidFill>
                      </a:endParaRPr>
                    </a:p>
                  </a:txBody>
                  <a:tcPr/>
                </a:tc>
                <a:tc>
                  <a:txBody>
                    <a:bodyPr/>
                    <a:lstStyle/>
                    <a:p>
                      <a:r>
                        <a:rPr lang="tr-TR" sz="1200" b="1" dirty="0" smtClean="0">
                          <a:solidFill>
                            <a:srgbClr val="C00000"/>
                          </a:solidFill>
                        </a:rPr>
                        <a:t>+++</a:t>
                      </a:r>
                      <a:endParaRPr lang="tr-TR" sz="1200" b="1" dirty="0">
                        <a:solidFill>
                          <a:srgbClr val="C00000"/>
                        </a:solidFill>
                      </a:endParaRPr>
                    </a:p>
                  </a:txBody>
                  <a:tcPr/>
                </a:tc>
                <a:tc>
                  <a:txBody>
                    <a:bodyPr/>
                    <a:lstStyle/>
                    <a:p>
                      <a:r>
                        <a:rPr lang="tr-TR" sz="1200" b="1" dirty="0" smtClean="0">
                          <a:solidFill>
                            <a:srgbClr val="C00000"/>
                          </a:solidFill>
                        </a:rPr>
                        <a:t>+++</a:t>
                      </a:r>
                      <a:endParaRPr lang="tr-TR" sz="1200" b="1" dirty="0">
                        <a:solidFill>
                          <a:srgbClr val="C00000"/>
                        </a:solidFill>
                      </a:endParaRPr>
                    </a:p>
                  </a:txBody>
                  <a:tcPr/>
                </a:tc>
                <a:tc>
                  <a:txBody>
                    <a:bodyPr/>
                    <a:lstStyle/>
                    <a:p>
                      <a:r>
                        <a:rPr lang="tr-TR" sz="1200" dirty="0" smtClean="0"/>
                        <a:t>-</a:t>
                      </a:r>
                      <a:endParaRPr lang="tr-TR" sz="1200" dirty="0"/>
                    </a:p>
                  </a:txBody>
                  <a:tcPr/>
                </a:tc>
                <a:extLst>
                  <a:ext uri="{0D108BD9-81ED-4DB2-BD59-A6C34878D82A}">
                    <a16:rowId xmlns:a16="http://schemas.microsoft.com/office/drawing/2014/main" val="2750921902"/>
                  </a:ext>
                </a:extLst>
              </a:tr>
            </a:tbl>
          </a:graphicData>
        </a:graphic>
      </p:graphicFrame>
      <p:sp>
        <p:nvSpPr>
          <p:cNvPr id="4" name="Slayt Numarası Yer Tutucusu 3"/>
          <p:cNvSpPr>
            <a:spLocks noGrp="1"/>
          </p:cNvSpPr>
          <p:nvPr>
            <p:ph type="sldNum" sz="quarter" idx="12"/>
          </p:nvPr>
        </p:nvSpPr>
        <p:spPr/>
        <p:txBody>
          <a:bodyPr/>
          <a:lstStyle/>
          <a:p>
            <a:fld id="{C30A822A-A091-432B-A56E-305D79C8F2A2}" type="slidenum">
              <a:rPr lang="tr-TR" smtClean="0"/>
              <a:t>7</a:t>
            </a:fld>
            <a:endParaRPr lang="tr-TR"/>
          </a:p>
        </p:txBody>
      </p:sp>
      <p:sp>
        <p:nvSpPr>
          <p:cNvPr id="7" name="Metin kutusu 6"/>
          <p:cNvSpPr txBox="1"/>
          <p:nvPr/>
        </p:nvSpPr>
        <p:spPr>
          <a:xfrm>
            <a:off x="390547" y="5657671"/>
            <a:ext cx="2933422"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sz="1200" b="1" dirty="0">
                <a:solidFill>
                  <a:srgbClr val="C00000"/>
                </a:solidFill>
              </a:rPr>
              <a:t>D2  </a:t>
            </a:r>
            <a:r>
              <a:rPr lang="tr-TR" sz="1200" b="1" dirty="0" err="1" smtClean="0">
                <a:solidFill>
                  <a:srgbClr val="C00000"/>
                </a:solidFill>
              </a:rPr>
              <a:t>inh</a:t>
            </a:r>
            <a:r>
              <a:rPr lang="tr-TR" sz="1200" b="1" dirty="0" smtClean="0">
                <a:solidFill>
                  <a:srgbClr val="C00000"/>
                </a:solidFill>
              </a:rPr>
              <a:t>: </a:t>
            </a:r>
            <a:r>
              <a:rPr lang="tr-TR" sz="1200" b="1" dirty="0" err="1" smtClean="0">
                <a:solidFill>
                  <a:srgbClr val="C00000"/>
                </a:solidFill>
              </a:rPr>
              <a:t>Extrapiramidal</a:t>
            </a:r>
            <a:r>
              <a:rPr lang="tr-TR" sz="1200" b="1" dirty="0" smtClean="0">
                <a:solidFill>
                  <a:srgbClr val="C00000"/>
                </a:solidFill>
              </a:rPr>
              <a:t> yan etkiler</a:t>
            </a:r>
          </a:p>
          <a:p>
            <a:r>
              <a:rPr lang="tr-TR" sz="1200" b="1" dirty="0"/>
              <a:t>ꭤ1 </a:t>
            </a:r>
            <a:r>
              <a:rPr lang="tr-TR" sz="1200" b="1" dirty="0" err="1" smtClean="0"/>
              <a:t>inh:postural</a:t>
            </a:r>
            <a:r>
              <a:rPr lang="tr-TR" sz="1200" b="1" dirty="0" smtClean="0"/>
              <a:t> hipotansiyon, </a:t>
            </a:r>
            <a:r>
              <a:rPr lang="tr-TR" sz="1200" b="1" dirty="0" err="1" smtClean="0"/>
              <a:t>sedasyon</a:t>
            </a:r>
            <a:endParaRPr lang="tr-TR" sz="1200" b="1" dirty="0" smtClean="0"/>
          </a:p>
          <a:p>
            <a:r>
              <a:rPr lang="tr-TR" sz="1200" b="1" dirty="0">
                <a:solidFill>
                  <a:srgbClr val="C00000"/>
                </a:solidFill>
              </a:rPr>
              <a:t>H1  </a:t>
            </a:r>
            <a:r>
              <a:rPr lang="tr-TR" sz="1200" b="1" dirty="0" err="1" smtClean="0">
                <a:solidFill>
                  <a:srgbClr val="C00000"/>
                </a:solidFill>
              </a:rPr>
              <a:t>inh:sedasyon</a:t>
            </a:r>
            <a:r>
              <a:rPr lang="tr-TR" sz="1200" b="1" dirty="0" smtClean="0">
                <a:solidFill>
                  <a:srgbClr val="C00000"/>
                </a:solidFill>
              </a:rPr>
              <a:t>, </a:t>
            </a:r>
            <a:r>
              <a:rPr lang="tr-TR" sz="1200" b="1" dirty="0" err="1" smtClean="0">
                <a:solidFill>
                  <a:srgbClr val="C00000"/>
                </a:solidFill>
              </a:rPr>
              <a:t>anksiyololitik</a:t>
            </a:r>
            <a:r>
              <a:rPr lang="tr-TR" sz="1200" b="1" dirty="0" smtClean="0">
                <a:solidFill>
                  <a:srgbClr val="C00000"/>
                </a:solidFill>
              </a:rPr>
              <a:t> etkiler</a:t>
            </a:r>
          </a:p>
          <a:p>
            <a:r>
              <a:rPr lang="tr-TR" sz="1200" b="1" dirty="0"/>
              <a:t>M1  </a:t>
            </a:r>
            <a:r>
              <a:rPr lang="tr-TR" sz="1200" b="1" dirty="0" err="1" smtClean="0"/>
              <a:t>inh</a:t>
            </a:r>
            <a:r>
              <a:rPr lang="tr-TR" sz="1200" b="1" dirty="0" smtClean="0"/>
              <a:t>: </a:t>
            </a:r>
            <a:r>
              <a:rPr lang="tr-TR" sz="1200" b="1" dirty="0" err="1" smtClean="0"/>
              <a:t>antikolinerjik</a:t>
            </a:r>
            <a:r>
              <a:rPr lang="tr-TR" sz="1200" b="1" dirty="0" smtClean="0"/>
              <a:t> yan etkiler</a:t>
            </a:r>
          </a:p>
          <a:p>
            <a:r>
              <a:rPr lang="tr-TR" sz="1200" dirty="0"/>
              <a:t> </a:t>
            </a:r>
            <a:r>
              <a:rPr lang="tr-TR" sz="1200" dirty="0" smtClean="0"/>
              <a:t>                                                                                                                                                                                                               </a:t>
            </a:r>
            <a:endParaRPr lang="tr-TR" sz="1200" dirty="0"/>
          </a:p>
        </p:txBody>
      </p:sp>
      <p:sp>
        <p:nvSpPr>
          <p:cNvPr id="3" name="Dikdörtgen 2"/>
          <p:cNvSpPr/>
          <p:nvPr/>
        </p:nvSpPr>
        <p:spPr>
          <a:xfrm>
            <a:off x="8707013" y="5810913"/>
            <a:ext cx="3048000" cy="461665"/>
          </a:xfrm>
          <a:prstGeom prst="rect">
            <a:avLst/>
          </a:prstGeom>
        </p:spPr>
        <p:txBody>
          <a:bodyPr>
            <a:spAutoFit/>
          </a:bodyPr>
          <a:lstStyle/>
          <a:p>
            <a:pPr lvl="0" algn="r"/>
            <a:r>
              <a:rPr lang="tr-TR" sz="1200" dirty="0" err="1">
                <a:solidFill>
                  <a:prstClr val="black"/>
                </a:solidFill>
              </a:rPr>
              <a:t>Procyshyn</a:t>
            </a:r>
            <a:r>
              <a:rPr lang="tr-TR" sz="1200" dirty="0">
                <a:solidFill>
                  <a:prstClr val="black"/>
                </a:solidFill>
              </a:rPr>
              <a:t> </a:t>
            </a:r>
            <a:r>
              <a:rPr lang="tr-TR" sz="1200" dirty="0" smtClean="0">
                <a:solidFill>
                  <a:prstClr val="black"/>
                </a:solidFill>
              </a:rPr>
              <a:t>PM,2015                                                                                                                                                                                                              </a:t>
            </a:r>
            <a:r>
              <a:rPr lang="tr-TR" sz="1200" dirty="0" err="1">
                <a:solidFill>
                  <a:prstClr val="black"/>
                </a:solidFill>
              </a:rPr>
              <a:t>Howard</a:t>
            </a:r>
            <a:r>
              <a:rPr lang="tr-TR" sz="1200" dirty="0">
                <a:solidFill>
                  <a:prstClr val="black"/>
                </a:solidFill>
              </a:rPr>
              <a:t> P,2011</a:t>
            </a:r>
          </a:p>
        </p:txBody>
      </p:sp>
    </p:spTree>
    <p:extLst>
      <p:ext uri="{BB962C8B-B14F-4D97-AF65-F5344CB8AC3E}">
        <p14:creationId xmlns:p14="http://schemas.microsoft.com/office/powerpoint/2010/main" val="955961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4964" y="337830"/>
            <a:ext cx="10977075" cy="849526"/>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sz="3200" b="1" dirty="0" err="1" smtClean="0">
                <a:solidFill>
                  <a:srgbClr val="C00000"/>
                </a:solidFill>
                <a:latin typeface="+mn-lt"/>
              </a:rPr>
              <a:t>Antipsikotik</a:t>
            </a:r>
            <a:r>
              <a:rPr lang="tr-TR" sz="3200" b="1" dirty="0" smtClean="0">
                <a:solidFill>
                  <a:srgbClr val="C00000"/>
                </a:solidFill>
                <a:latin typeface="+mn-lt"/>
              </a:rPr>
              <a:t> Yan Etkileri</a:t>
            </a:r>
            <a:endParaRPr lang="tr-TR" sz="3200" b="1" dirty="0">
              <a:solidFill>
                <a:srgbClr val="C00000"/>
              </a:solidFill>
              <a:latin typeface="+mn-lt"/>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609345120"/>
              </p:ext>
            </p:extLst>
          </p:nvPr>
        </p:nvGraphicFramePr>
        <p:xfrm>
          <a:off x="504965" y="1603140"/>
          <a:ext cx="11027395" cy="3930552"/>
        </p:xfrm>
        <a:graphic>
          <a:graphicData uri="http://schemas.openxmlformats.org/drawingml/2006/table">
            <a:tbl>
              <a:tblPr firstRow="1" bandRow="1">
                <a:tableStyleId>{21E4AEA4-8DFA-4A89-87EB-49C32662AFE0}</a:tableStyleId>
              </a:tblPr>
              <a:tblGrid>
                <a:gridCol w="2205479">
                  <a:extLst>
                    <a:ext uri="{9D8B030D-6E8A-4147-A177-3AD203B41FA5}">
                      <a16:colId xmlns:a16="http://schemas.microsoft.com/office/drawing/2014/main" val="2866448711"/>
                    </a:ext>
                  </a:extLst>
                </a:gridCol>
                <a:gridCol w="2205479">
                  <a:extLst>
                    <a:ext uri="{9D8B030D-6E8A-4147-A177-3AD203B41FA5}">
                      <a16:colId xmlns:a16="http://schemas.microsoft.com/office/drawing/2014/main" val="2266999510"/>
                    </a:ext>
                  </a:extLst>
                </a:gridCol>
                <a:gridCol w="2205479">
                  <a:extLst>
                    <a:ext uri="{9D8B030D-6E8A-4147-A177-3AD203B41FA5}">
                      <a16:colId xmlns:a16="http://schemas.microsoft.com/office/drawing/2014/main" val="2368857939"/>
                    </a:ext>
                  </a:extLst>
                </a:gridCol>
                <a:gridCol w="2205479">
                  <a:extLst>
                    <a:ext uri="{9D8B030D-6E8A-4147-A177-3AD203B41FA5}">
                      <a16:colId xmlns:a16="http://schemas.microsoft.com/office/drawing/2014/main" val="1502268848"/>
                    </a:ext>
                  </a:extLst>
                </a:gridCol>
                <a:gridCol w="2205479">
                  <a:extLst>
                    <a:ext uri="{9D8B030D-6E8A-4147-A177-3AD203B41FA5}">
                      <a16:colId xmlns:a16="http://schemas.microsoft.com/office/drawing/2014/main" val="818267621"/>
                    </a:ext>
                  </a:extLst>
                </a:gridCol>
              </a:tblGrid>
              <a:tr h="777472">
                <a:tc>
                  <a:txBody>
                    <a:bodyPr/>
                    <a:lstStyle/>
                    <a:p>
                      <a:endParaRPr lang="tr-TR" sz="2000" dirty="0"/>
                    </a:p>
                  </a:txBody>
                  <a:tcPr/>
                </a:tc>
                <a:tc>
                  <a:txBody>
                    <a:bodyPr/>
                    <a:lstStyle/>
                    <a:p>
                      <a:r>
                        <a:rPr lang="tr-TR" sz="2000" dirty="0" err="1" smtClean="0"/>
                        <a:t>Sedasyon</a:t>
                      </a:r>
                      <a:endParaRPr lang="tr-TR" sz="2000" dirty="0"/>
                    </a:p>
                  </a:txBody>
                  <a:tcPr/>
                </a:tc>
                <a:tc>
                  <a:txBody>
                    <a:bodyPr/>
                    <a:lstStyle/>
                    <a:p>
                      <a:r>
                        <a:rPr lang="tr-TR" sz="2000" dirty="0" smtClean="0"/>
                        <a:t>Hipotansiyon</a:t>
                      </a:r>
                      <a:endParaRPr lang="tr-TR" sz="2000" dirty="0"/>
                    </a:p>
                  </a:txBody>
                  <a:tcPr/>
                </a:tc>
                <a:tc>
                  <a:txBody>
                    <a:bodyPr/>
                    <a:lstStyle/>
                    <a:p>
                      <a:r>
                        <a:rPr lang="tr-TR" sz="2000" dirty="0" err="1" smtClean="0"/>
                        <a:t>Extrapiramidal</a:t>
                      </a:r>
                      <a:r>
                        <a:rPr lang="tr-TR" sz="2000" baseline="0" dirty="0" smtClean="0"/>
                        <a:t> yan etkiler</a:t>
                      </a:r>
                      <a:endParaRPr lang="tr-TR" sz="2000" dirty="0"/>
                    </a:p>
                  </a:txBody>
                  <a:tcPr/>
                </a:tc>
                <a:tc>
                  <a:txBody>
                    <a:bodyPr/>
                    <a:lstStyle/>
                    <a:p>
                      <a:r>
                        <a:rPr lang="tr-TR" sz="2000" dirty="0" err="1" smtClean="0"/>
                        <a:t>Antikolinerjik</a:t>
                      </a:r>
                      <a:r>
                        <a:rPr lang="tr-TR" sz="2000" dirty="0" smtClean="0"/>
                        <a:t> yan etkiler</a:t>
                      </a:r>
                    </a:p>
                  </a:txBody>
                  <a:tcPr/>
                </a:tc>
                <a:extLst>
                  <a:ext uri="{0D108BD9-81ED-4DB2-BD59-A6C34878D82A}">
                    <a16:rowId xmlns:a16="http://schemas.microsoft.com/office/drawing/2014/main" val="1484492061"/>
                  </a:ext>
                </a:extLst>
              </a:tr>
              <a:tr h="450440">
                <a:tc>
                  <a:txBody>
                    <a:bodyPr/>
                    <a:lstStyle/>
                    <a:p>
                      <a:r>
                        <a:rPr lang="tr-TR" sz="2000" b="1" dirty="0" err="1" smtClean="0"/>
                        <a:t>Haloperidol</a:t>
                      </a:r>
                      <a:endParaRPr lang="tr-TR" sz="2000" b="1" dirty="0"/>
                    </a:p>
                  </a:txBody>
                  <a:tcPr/>
                </a:tc>
                <a:tc>
                  <a:txBody>
                    <a:bodyPr/>
                    <a:lstStyle/>
                    <a:p>
                      <a:r>
                        <a:rPr lang="tr-TR" sz="2000" b="1" dirty="0" smtClean="0">
                          <a:solidFill>
                            <a:srgbClr val="C00000"/>
                          </a:solidFill>
                        </a:rPr>
                        <a:t>+</a:t>
                      </a:r>
                      <a:endParaRPr lang="tr-TR" sz="2000" b="1" dirty="0">
                        <a:solidFill>
                          <a:srgbClr val="C00000"/>
                        </a:solidFill>
                      </a:endParaRPr>
                    </a:p>
                  </a:txBody>
                  <a:tcPr/>
                </a:tc>
                <a:tc>
                  <a:txBody>
                    <a:bodyPr/>
                    <a:lstStyle/>
                    <a:p>
                      <a:r>
                        <a:rPr lang="tr-TR" sz="2000" b="1" dirty="0" smtClean="0">
                          <a:solidFill>
                            <a:srgbClr val="C00000"/>
                          </a:solidFill>
                        </a:rPr>
                        <a:t>+</a:t>
                      </a:r>
                      <a:endParaRPr lang="tr-TR" sz="2000" b="1" dirty="0">
                        <a:solidFill>
                          <a:srgbClr val="C00000"/>
                        </a:solidFill>
                      </a:endParaRPr>
                    </a:p>
                  </a:txBody>
                  <a:tcPr/>
                </a:tc>
                <a:tc>
                  <a:txBody>
                    <a:bodyPr/>
                    <a:lstStyle/>
                    <a:p>
                      <a:r>
                        <a:rPr lang="tr-TR" sz="2000" b="1" dirty="0" smtClean="0">
                          <a:solidFill>
                            <a:srgbClr val="C00000"/>
                          </a:solidFill>
                        </a:rPr>
                        <a:t>+++</a:t>
                      </a:r>
                      <a:endParaRPr lang="tr-TR" sz="2000" b="1" dirty="0">
                        <a:solidFill>
                          <a:srgbClr val="C00000"/>
                        </a:solidFill>
                      </a:endParaRPr>
                    </a:p>
                  </a:txBody>
                  <a:tcPr/>
                </a:tc>
                <a:tc>
                  <a:txBody>
                    <a:bodyPr/>
                    <a:lstStyle/>
                    <a:p>
                      <a:r>
                        <a:rPr lang="tr-TR" sz="2000" b="1" dirty="0" smtClean="0">
                          <a:solidFill>
                            <a:srgbClr val="C00000"/>
                          </a:solidFill>
                        </a:rPr>
                        <a:t>+</a:t>
                      </a:r>
                      <a:endParaRPr lang="tr-TR" sz="2000" b="1" dirty="0">
                        <a:solidFill>
                          <a:srgbClr val="C00000"/>
                        </a:solidFill>
                      </a:endParaRPr>
                    </a:p>
                  </a:txBody>
                  <a:tcPr/>
                </a:tc>
                <a:extLst>
                  <a:ext uri="{0D108BD9-81ED-4DB2-BD59-A6C34878D82A}">
                    <a16:rowId xmlns:a16="http://schemas.microsoft.com/office/drawing/2014/main" val="3971216718"/>
                  </a:ext>
                </a:extLst>
              </a:tr>
              <a:tr h="450440">
                <a:tc>
                  <a:txBody>
                    <a:bodyPr/>
                    <a:lstStyle/>
                    <a:p>
                      <a:r>
                        <a:rPr lang="tr-TR" sz="2000" b="1" dirty="0" err="1" smtClean="0"/>
                        <a:t>Levomepromazine</a:t>
                      </a:r>
                      <a:endParaRPr lang="tr-TR" sz="2000" b="1" dirty="0"/>
                    </a:p>
                  </a:txBody>
                  <a:tcPr/>
                </a:tc>
                <a:tc>
                  <a:txBody>
                    <a:bodyPr/>
                    <a:lstStyle/>
                    <a:p>
                      <a:r>
                        <a:rPr lang="tr-TR" sz="2000" b="1" dirty="0" smtClean="0">
                          <a:solidFill>
                            <a:srgbClr val="C00000"/>
                          </a:solidFill>
                        </a:rPr>
                        <a:t>+++</a:t>
                      </a:r>
                      <a:endParaRPr lang="tr-TR" sz="2000" b="1" dirty="0">
                        <a:solidFill>
                          <a:srgbClr val="C00000"/>
                        </a:solidFill>
                      </a:endParaRPr>
                    </a:p>
                  </a:txBody>
                  <a:tcPr/>
                </a:tc>
                <a:tc>
                  <a:txBody>
                    <a:bodyPr/>
                    <a:lstStyle/>
                    <a:p>
                      <a:r>
                        <a:rPr lang="tr-TR" sz="2000" b="1" dirty="0" smtClean="0">
                          <a:solidFill>
                            <a:srgbClr val="C00000"/>
                          </a:solidFill>
                        </a:rPr>
                        <a:t>+++</a:t>
                      </a:r>
                      <a:endParaRPr lang="tr-TR" sz="2000" b="1" dirty="0">
                        <a:solidFill>
                          <a:srgbClr val="C00000"/>
                        </a:solidFill>
                      </a:endParaRPr>
                    </a:p>
                  </a:txBody>
                  <a:tcPr/>
                </a:tc>
                <a:tc>
                  <a:txBody>
                    <a:bodyPr/>
                    <a:lstStyle/>
                    <a:p>
                      <a:r>
                        <a:rPr lang="tr-TR" sz="2000" dirty="0" smtClean="0"/>
                        <a:t>++</a:t>
                      </a:r>
                      <a:endParaRPr lang="tr-TR" sz="2000" dirty="0"/>
                    </a:p>
                  </a:txBody>
                  <a:tcPr/>
                </a:tc>
                <a:tc>
                  <a:txBody>
                    <a:bodyPr/>
                    <a:lstStyle/>
                    <a:p>
                      <a:r>
                        <a:rPr lang="tr-TR" sz="2000" b="1" dirty="0" smtClean="0">
                          <a:solidFill>
                            <a:srgbClr val="C00000"/>
                          </a:solidFill>
                        </a:rPr>
                        <a:t>+++</a:t>
                      </a:r>
                      <a:endParaRPr lang="tr-TR" sz="2000" b="1" dirty="0">
                        <a:solidFill>
                          <a:srgbClr val="C00000"/>
                        </a:solidFill>
                      </a:endParaRPr>
                    </a:p>
                  </a:txBody>
                  <a:tcPr/>
                </a:tc>
                <a:extLst>
                  <a:ext uri="{0D108BD9-81ED-4DB2-BD59-A6C34878D82A}">
                    <a16:rowId xmlns:a16="http://schemas.microsoft.com/office/drawing/2014/main" val="2958767473"/>
                  </a:ext>
                </a:extLst>
              </a:tr>
              <a:tr h="450440">
                <a:tc>
                  <a:txBody>
                    <a:bodyPr/>
                    <a:lstStyle/>
                    <a:p>
                      <a:r>
                        <a:rPr lang="tr-TR" sz="2000" b="1" dirty="0" err="1" smtClean="0"/>
                        <a:t>Klorpromazine</a:t>
                      </a:r>
                      <a:endParaRPr lang="tr-TR" sz="2000" b="1" dirty="0"/>
                    </a:p>
                  </a:txBody>
                  <a:tcPr/>
                </a:tc>
                <a:tc>
                  <a:txBody>
                    <a:bodyPr/>
                    <a:lstStyle/>
                    <a:p>
                      <a:r>
                        <a:rPr lang="tr-TR" sz="2000" b="1" dirty="0" smtClean="0">
                          <a:solidFill>
                            <a:srgbClr val="C00000"/>
                          </a:solidFill>
                        </a:rPr>
                        <a:t>+++</a:t>
                      </a:r>
                      <a:endParaRPr lang="tr-TR" sz="2000" b="1" dirty="0">
                        <a:solidFill>
                          <a:srgbClr val="C00000"/>
                        </a:solidFill>
                      </a:endParaRPr>
                    </a:p>
                  </a:txBody>
                  <a:tcPr/>
                </a:tc>
                <a:tc>
                  <a:txBody>
                    <a:bodyPr/>
                    <a:lstStyle/>
                    <a:p>
                      <a:r>
                        <a:rPr lang="tr-TR" sz="2000" b="1" dirty="0" smtClean="0">
                          <a:solidFill>
                            <a:srgbClr val="C00000"/>
                          </a:solidFill>
                        </a:rPr>
                        <a:t>+++</a:t>
                      </a:r>
                      <a:endParaRPr lang="tr-TR" sz="2000" b="1" dirty="0">
                        <a:solidFill>
                          <a:srgbClr val="C00000"/>
                        </a:solidFill>
                      </a:endParaRPr>
                    </a:p>
                  </a:txBody>
                  <a:tcPr/>
                </a:tc>
                <a:tc>
                  <a:txBody>
                    <a:bodyPr/>
                    <a:lstStyle/>
                    <a:p>
                      <a:r>
                        <a:rPr lang="tr-TR" sz="2000" dirty="0" smtClean="0"/>
                        <a:t>++</a:t>
                      </a:r>
                      <a:endParaRPr lang="tr-TR" sz="2000" dirty="0"/>
                    </a:p>
                  </a:txBody>
                  <a:tcPr/>
                </a:tc>
                <a:tc>
                  <a:txBody>
                    <a:bodyPr/>
                    <a:lstStyle/>
                    <a:p>
                      <a:r>
                        <a:rPr lang="tr-TR" sz="2000" b="1" dirty="0" smtClean="0">
                          <a:solidFill>
                            <a:srgbClr val="C00000"/>
                          </a:solidFill>
                        </a:rPr>
                        <a:t>+++</a:t>
                      </a:r>
                      <a:endParaRPr lang="tr-TR" sz="2000" b="1" dirty="0">
                        <a:solidFill>
                          <a:srgbClr val="C00000"/>
                        </a:solidFill>
                      </a:endParaRPr>
                    </a:p>
                  </a:txBody>
                  <a:tcPr/>
                </a:tc>
                <a:extLst>
                  <a:ext uri="{0D108BD9-81ED-4DB2-BD59-A6C34878D82A}">
                    <a16:rowId xmlns:a16="http://schemas.microsoft.com/office/drawing/2014/main" val="1835905"/>
                  </a:ext>
                </a:extLst>
              </a:tr>
              <a:tr h="450440">
                <a:tc>
                  <a:txBody>
                    <a:bodyPr/>
                    <a:lstStyle/>
                    <a:p>
                      <a:r>
                        <a:rPr lang="tr-TR" sz="2000" b="1" dirty="0" err="1" smtClean="0"/>
                        <a:t>Olanzapin</a:t>
                      </a:r>
                      <a:endParaRPr lang="tr-TR" sz="2000" b="1" dirty="0"/>
                    </a:p>
                  </a:txBody>
                  <a:tcPr/>
                </a:tc>
                <a:tc>
                  <a:txBody>
                    <a:bodyPr/>
                    <a:lstStyle/>
                    <a:p>
                      <a:r>
                        <a:rPr lang="tr-TR" sz="2000" b="1" dirty="0" smtClean="0">
                          <a:solidFill>
                            <a:srgbClr val="C00000"/>
                          </a:solidFill>
                        </a:rPr>
                        <a:t>+++</a:t>
                      </a:r>
                      <a:endParaRPr lang="tr-TR" sz="2000" b="1" dirty="0">
                        <a:solidFill>
                          <a:srgbClr val="C00000"/>
                        </a:solidFill>
                      </a:endParaRPr>
                    </a:p>
                  </a:txBody>
                  <a:tcPr/>
                </a:tc>
                <a:tc>
                  <a:txBody>
                    <a:bodyPr/>
                    <a:lstStyle/>
                    <a:p>
                      <a:r>
                        <a:rPr lang="tr-TR" sz="2000" dirty="0" smtClean="0"/>
                        <a:t>+</a:t>
                      </a:r>
                      <a:endParaRPr lang="tr-TR" sz="2000" dirty="0"/>
                    </a:p>
                  </a:txBody>
                  <a:tcPr/>
                </a:tc>
                <a:tc>
                  <a:txBody>
                    <a:bodyPr/>
                    <a:lstStyle/>
                    <a:p>
                      <a:r>
                        <a:rPr lang="tr-TR" sz="2000" dirty="0" smtClean="0"/>
                        <a:t>+</a:t>
                      </a:r>
                      <a:endParaRPr lang="tr-TR" sz="2000" dirty="0"/>
                    </a:p>
                  </a:txBody>
                  <a:tcPr/>
                </a:tc>
                <a:tc>
                  <a:txBody>
                    <a:bodyPr/>
                    <a:lstStyle/>
                    <a:p>
                      <a:r>
                        <a:rPr lang="tr-TR" sz="2000" dirty="0" smtClean="0"/>
                        <a:t>++</a:t>
                      </a:r>
                      <a:endParaRPr lang="tr-TR" sz="2000" dirty="0"/>
                    </a:p>
                  </a:txBody>
                  <a:tcPr/>
                </a:tc>
                <a:extLst>
                  <a:ext uri="{0D108BD9-81ED-4DB2-BD59-A6C34878D82A}">
                    <a16:rowId xmlns:a16="http://schemas.microsoft.com/office/drawing/2014/main" val="3732668801"/>
                  </a:ext>
                </a:extLst>
              </a:tr>
              <a:tr h="450440">
                <a:tc>
                  <a:txBody>
                    <a:bodyPr/>
                    <a:lstStyle/>
                    <a:p>
                      <a:r>
                        <a:rPr lang="tr-TR" sz="2000" b="1" dirty="0" err="1" smtClean="0"/>
                        <a:t>Ketiapin</a:t>
                      </a:r>
                      <a:endParaRPr lang="tr-TR" sz="2000" b="1" dirty="0"/>
                    </a:p>
                  </a:txBody>
                  <a:tcPr/>
                </a:tc>
                <a:tc>
                  <a:txBody>
                    <a:bodyPr/>
                    <a:lstStyle/>
                    <a:p>
                      <a:r>
                        <a:rPr lang="tr-TR" sz="2000" b="1" dirty="0" smtClean="0">
                          <a:solidFill>
                            <a:srgbClr val="C00000"/>
                          </a:solidFill>
                        </a:rPr>
                        <a:t>+++</a:t>
                      </a:r>
                      <a:endParaRPr lang="tr-TR" sz="2000" b="1" dirty="0">
                        <a:solidFill>
                          <a:srgbClr val="C00000"/>
                        </a:solidFill>
                      </a:endParaRPr>
                    </a:p>
                  </a:txBody>
                  <a:tcPr/>
                </a:tc>
                <a:tc>
                  <a:txBody>
                    <a:bodyPr/>
                    <a:lstStyle/>
                    <a:p>
                      <a:r>
                        <a:rPr lang="tr-TR" sz="2000" dirty="0" smtClean="0"/>
                        <a:t>++</a:t>
                      </a:r>
                      <a:endParaRPr lang="tr-TR" sz="2000" dirty="0"/>
                    </a:p>
                  </a:txBody>
                  <a:tcPr/>
                </a:tc>
                <a:tc>
                  <a:txBody>
                    <a:bodyPr/>
                    <a:lstStyle/>
                    <a:p>
                      <a:r>
                        <a:rPr lang="tr-TR" sz="2000" dirty="0" smtClean="0"/>
                        <a:t>+</a:t>
                      </a:r>
                      <a:endParaRPr lang="tr-TR" sz="2000" dirty="0"/>
                    </a:p>
                  </a:txBody>
                  <a:tcPr/>
                </a:tc>
                <a:tc>
                  <a:txBody>
                    <a:bodyPr/>
                    <a:lstStyle/>
                    <a:p>
                      <a:r>
                        <a:rPr lang="tr-TR" sz="2000" b="1" dirty="0" smtClean="0">
                          <a:solidFill>
                            <a:srgbClr val="C00000"/>
                          </a:solidFill>
                        </a:rPr>
                        <a:t>+++</a:t>
                      </a:r>
                      <a:endParaRPr lang="tr-TR" sz="2000" b="1" dirty="0">
                        <a:solidFill>
                          <a:srgbClr val="C00000"/>
                        </a:solidFill>
                      </a:endParaRPr>
                    </a:p>
                  </a:txBody>
                  <a:tcPr/>
                </a:tc>
                <a:extLst>
                  <a:ext uri="{0D108BD9-81ED-4DB2-BD59-A6C34878D82A}">
                    <a16:rowId xmlns:a16="http://schemas.microsoft.com/office/drawing/2014/main" val="2926333152"/>
                  </a:ext>
                </a:extLst>
              </a:tr>
              <a:tr h="450440">
                <a:tc>
                  <a:txBody>
                    <a:bodyPr/>
                    <a:lstStyle/>
                    <a:p>
                      <a:r>
                        <a:rPr lang="tr-TR" sz="2000" b="1" dirty="0" err="1" smtClean="0"/>
                        <a:t>Risperidon</a:t>
                      </a:r>
                      <a:endParaRPr lang="tr-TR" sz="2000" b="1" dirty="0"/>
                    </a:p>
                  </a:txBody>
                  <a:tcPr/>
                </a:tc>
                <a:tc>
                  <a:txBody>
                    <a:bodyPr/>
                    <a:lstStyle/>
                    <a:p>
                      <a:r>
                        <a:rPr lang="tr-TR" sz="2000" dirty="0" smtClean="0"/>
                        <a:t>++</a:t>
                      </a:r>
                      <a:endParaRPr lang="tr-TR" sz="2000" dirty="0"/>
                    </a:p>
                  </a:txBody>
                  <a:tcPr/>
                </a:tc>
                <a:tc>
                  <a:txBody>
                    <a:bodyPr/>
                    <a:lstStyle/>
                    <a:p>
                      <a:r>
                        <a:rPr lang="tr-TR" sz="2000" dirty="0" smtClean="0"/>
                        <a:t>++</a:t>
                      </a:r>
                      <a:endParaRPr lang="tr-TR" sz="2000" dirty="0"/>
                    </a:p>
                  </a:txBody>
                  <a:tcPr/>
                </a:tc>
                <a:tc>
                  <a:txBody>
                    <a:bodyPr/>
                    <a:lstStyle/>
                    <a:p>
                      <a:r>
                        <a:rPr lang="tr-TR" sz="2000" dirty="0" smtClean="0"/>
                        <a:t>++</a:t>
                      </a:r>
                      <a:endParaRPr lang="tr-TR" sz="2000" dirty="0"/>
                    </a:p>
                  </a:txBody>
                  <a:tcPr/>
                </a:tc>
                <a:tc>
                  <a:txBody>
                    <a:bodyPr/>
                    <a:lstStyle/>
                    <a:p>
                      <a:r>
                        <a:rPr lang="tr-TR" sz="2000" dirty="0" smtClean="0"/>
                        <a:t>+</a:t>
                      </a:r>
                      <a:endParaRPr lang="tr-TR" sz="2000" dirty="0"/>
                    </a:p>
                  </a:txBody>
                  <a:tcPr/>
                </a:tc>
                <a:extLst>
                  <a:ext uri="{0D108BD9-81ED-4DB2-BD59-A6C34878D82A}">
                    <a16:rowId xmlns:a16="http://schemas.microsoft.com/office/drawing/2014/main" val="424388015"/>
                  </a:ext>
                </a:extLst>
              </a:tr>
              <a:tr h="450440">
                <a:tc>
                  <a:txBody>
                    <a:bodyPr/>
                    <a:lstStyle/>
                    <a:p>
                      <a:r>
                        <a:rPr lang="tr-TR" sz="2000" b="1" dirty="0" err="1" smtClean="0"/>
                        <a:t>Aripiprazol</a:t>
                      </a:r>
                      <a:endParaRPr lang="tr-TR" sz="2000" b="1" dirty="0"/>
                    </a:p>
                  </a:txBody>
                  <a:tcPr/>
                </a:tc>
                <a:tc>
                  <a:txBody>
                    <a:bodyPr/>
                    <a:lstStyle/>
                    <a:p>
                      <a:r>
                        <a:rPr lang="tr-TR" sz="2000" dirty="0" smtClean="0">
                          <a:solidFill>
                            <a:srgbClr val="C00000"/>
                          </a:solidFill>
                        </a:rPr>
                        <a:t>+</a:t>
                      </a:r>
                      <a:endParaRPr lang="tr-TR" sz="2000" dirty="0">
                        <a:solidFill>
                          <a:srgbClr val="C00000"/>
                        </a:solidFill>
                      </a:endParaRPr>
                    </a:p>
                  </a:txBody>
                  <a:tcPr/>
                </a:tc>
                <a:tc>
                  <a:txBody>
                    <a:bodyPr/>
                    <a:lstStyle/>
                    <a:p>
                      <a:r>
                        <a:rPr lang="tr-TR" sz="2000" dirty="0" smtClean="0">
                          <a:solidFill>
                            <a:srgbClr val="C00000"/>
                          </a:solidFill>
                        </a:rPr>
                        <a:t>+</a:t>
                      </a:r>
                      <a:endParaRPr lang="tr-TR" sz="2000" dirty="0">
                        <a:solidFill>
                          <a:srgbClr val="C00000"/>
                        </a:solidFill>
                      </a:endParaRPr>
                    </a:p>
                  </a:txBody>
                  <a:tcPr/>
                </a:tc>
                <a:tc>
                  <a:txBody>
                    <a:bodyPr/>
                    <a:lstStyle/>
                    <a:p>
                      <a:r>
                        <a:rPr lang="tr-TR" sz="2000" dirty="0" smtClean="0">
                          <a:solidFill>
                            <a:srgbClr val="C00000"/>
                          </a:solidFill>
                        </a:rPr>
                        <a:t>+</a:t>
                      </a:r>
                      <a:endParaRPr lang="tr-TR" sz="2000" dirty="0">
                        <a:solidFill>
                          <a:srgbClr val="C00000"/>
                        </a:solidFill>
                      </a:endParaRPr>
                    </a:p>
                  </a:txBody>
                  <a:tcPr/>
                </a:tc>
                <a:tc>
                  <a:txBody>
                    <a:bodyPr/>
                    <a:lstStyle/>
                    <a:p>
                      <a:r>
                        <a:rPr lang="tr-TR" sz="2000" b="1" dirty="0" smtClean="0">
                          <a:solidFill>
                            <a:srgbClr val="C00000"/>
                          </a:solidFill>
                        </a:rPr>
                        <a:t>+</a:t>
                      </a:r>
                      <a:endParaRPr lang="tr-TR" sz="2000" b="1" dirty="0">
                        <a:solidFill>
                          <a:srgbClr val="C00000"/>
                        </a:solidFill>
                      </a:endParaRPr>
                    </a:p>
                  </a:txBody>
                  <a:tcPr/>
                </a:tc>
                <a:extLst>
                  <a:ext uri="{0D108BD9-81ED-4DB2-BD59-A6C34878D82A}">
                    <a16:rowId xmlns:a16="http://schemas.microsoft.com/office/drawing/2014/main" val="1465061751"/>
                  </a:ext>
                </a:extLst>
              </a:tr>
            </a:tbl>
          </a:graphicData>
        </a:graphic>
      </p:graphicFrame>
      <p:sp>
        <p:nvSpPr>
          <p:cNvPr id="4" name="Slayt Numarası Yer Tutucusu 3"/>
          <p:cNvSpPr>
            <a:spLocks noGrp="1"/>
          </p:cNvSpPr>
          <p:nvPr>
            <p:ph type="sldNum" sz="quarter" idx="12"/>
          </p:nvPr>
        </p:nvSpPr>
        <p:spPr/>
        <p:txBody>
          <a:bodyPr/>
          <a:lstStyle/>
          <a:p>
            <a:fld id="{C30A822A-A091-432B-A56E-305D79C8F2A2}" type="slidenum">
              <a:rPr lang="tr-TR" smtClean="0"/>
              <a:t>8</a:t>
            </a:fld>
            <a:endParaRPr lang="tr-TR"/>
          </a:p>
        </p:txBody>
      </p:sp>
      <p:sp>
        <p:nvSpPr>
          <p:cNvPr id="6" name="Metin kutusu 5"/>
          <p:cNvSpPr txBox="1"/>
          <p:nvPr/>
        </p:nvSpPr>
        <p:spPr>
          <a:xfrm>
            <a:off x="5949458" y="5727142"/>
            <a:ext cx="5532582" cy="276999"/>
          </a:xfrm>
          <a:prstGeom prst="rect">
            <a:avLst/>
          </a:prstGeom>
          <a:noFill/>
        </p:spPr>
        <p:txBody>
          <a:bodyPr wrap="square" rtlCol="0">
            <a:spAutoFit/>
          </a:bodyPr>
          <a:lstStyle/>
          <a:p>
            <a:pPr algn="r"/>
            <a:r>
              <a:rPr lang="tr-TR" sz="1200" dirty="0" err="1" smtClean="0"/>
              <a:t>Procyhyn</a:t>
            </a:r>
            <a:r>
              <a:rPr lang="tr-TR" sz="1200" dirty="0" smtClean="0"/>
              <a:t> RM,2015</a:t>
            </a:r>
            <a:endParaRPr lang="tr-TR" sz="1200" dirty="0"/>
          </a:p>
        </p:txBody>
      </p:sp>
    </p:spTree>
    <p:extLst>
      <p:ext uri="{BB962C8B-B14F-4D97-AF65-F5344CB8AC3E}">
        <p14:creationId xmlns:p14="http://schemas.microsoft.com/office/powerpoint/2010/main" val="771541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1596" y="378774"/>
            <a:ext cx="11008057" cy="945060"/>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sz="3200" b="1" dirty="0" err="1" smtClean="0">
                <a:solidFill>
                  <a:srgbClr val="C00000"/>
                </a:solidFill>
                <a:latin typeface="Calibri" panose="020F0502020204030204"/>
                <a:ea typeface="+mn-ea"/>
                <a:cs typeface="+mn-cs"/>
              </a:rPr>
              <a:t>Haloperidol</a:t>
            </a:r>
            <a:endParaRPr lang="tr-TR" sz="3200" b="1" dirty="0">
              <a:solidFill>
                <a:srgbClr val="C00000"/>
              </a:solidFill>
            </a:endParaRPr>
          </a:p>
        </p:txBody>
      </p:sp>
      <p:sp>
        <p:nvSpPr>
          <p:cNvPr id="3" name="İçerik Yer Tutucusu 2"/>
          <p:cNvSpPr>
            <a:spLocks noGrp="1"/>
          </p:cNvSpPr>
          <p:nvPr>
            <p:ph idx="1"/>
          </p:nvPr>
        </p:nvSpPr>
        <p:spPr>
          <a:xfrm>
            <a:off x="551596" y="1634718"/>
            <a:ext cx="11008057" cy="4479641"/>
          </a:xfrm>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algn="just"/>
            <a:endParaRPr lang="tr-TR" sz="2400" dirty="0" smtClean="0"/>
          </a:p>
          <a:p>
            <a:pPr algn="just"/>
            <a:r>
              <a:rPr lang="tr-TR" sz="2400" dirty="0" smtClean="0"/>
              <a:t>Güçlü bir </a:t>
            </a:r>
            <a:r>
              <a:rPr lang="tr-TR" sz="2400" dirty="0" err="1" smtClean="0"/>
              <a:t>dopamin</a:t>
            </a:r>
            <a:r>
              <a:rPr lang="tr-TR" sz="2400" dirty="0" smtClean="0"/>
              <a:t> </a:t>
            </a:r>
            <a:r>
              <a:rPr lang="tr-TR" sz="2400" dirty="0" err="1" smtClean="0"/>
              <a:t>antogonisti</a:t>
            </a:r>
            <a:r>
              <a:rPr lang="tr-TR" sz="2400" dirty="0" smtClean="0"/>
              <a:t>/</a:t>
            </a:r>
            <a:r>
              <a:rPr lang="tr-TR" sz="2400" dirty="0" err="1" smtClean="0"/>
              <a:t>antikolinerjik</a:t>
            </a:r>
            <a:r>
              <a:rPr lang="tr-TR" sz="2400" dirty="0" smtClean="0"/>
              <a:t> yan etkinliği çok zayıftır</a:t>
            </a:r>
          </a:p>
          <a:p>
            <a:pPr algn="just"/>
            <a:r>
              <a:rPr lang="tr-TR" sz="2400" dirty="0" smtClean="0"/>
              <a:t>Oral/</a:t>
            </a:r>
            <a:r>
              <a:rPr lang="tr-TR" sz="2400" dirty="0" err="1" smtClean="0"/>
              <a:t>ıv</a:t>
            </a:r>
            <a:r>
              <a:rPr lang="tr-TR" sz="2400" dirty="0" smtClean="0"/>
              <a:t> </a:t>
            </a:r>
            <a:r>
              <a:rPr lang="tr-TR" sz="2400" dirty="0"/>
              <a:t>formları </a:t>
            </a:r>
            <a:r>
              <a:rPr lang="tr-TR" sz="2400" dirty="0" smtClean="0"/>
              <a:t>vardır</a:t>
            </a:r>
            <a:endParaRPr lang="tr-TR" sz="2400" dirty="0"/>
          </a:p>
          <a:p>
            <a:pPr algn="just"/>
            <a:r>
              <a:rPr lang="tr-TR" sz="2400" dirty="0"/>
              <a:t>Diğer </a:t>
            </a:r>
            <a:r>
              <a:rPr lang="tr-TR" sz="2400" dirty="0" err="1"/>
              <a:t>antipsikotiklere</a:t>
            </a:r>
            <a:r>
              <a:rPr lang="tr-TR" sz="2400" dirty="0"/>
              <a:t> göre daha az </a:t>
            </a:r>
            <a:r>
              <a:rPr lang="tr-TR" sz="2400" dirty="0" smtClean="0"/>
              <a:t>OH ve </a:t>
            </a:r>
            <a:r>
              <a:rPr lang="tr-TR" sz="2400" dirty="0" err="1" smtClean="0"/>
              <a:t>antikolinerjik</a:t>
            </a:r>
            <a:r>
              <a:rPr lang="tr-TR" sz="2400" dirty="0" smtClean="0"/>
              <a:t> </a:t>
            </a:r>
            <a:r>
              <a:rPr lang="tr-TR" sz="2400" dirty="0"/>
              <a:t>yan etkileri </a:t>
            </a:r>
            <a:r>
              <a:rPr lang="tr-TR" sz="2400" dirty="0" smtClean="0"/>
              <a:t>vardır</a:t>
            </a:r>
          </a:p>
          <a:p>
            <a:pPr algn="just"/>
            <a:r>
              <a:rPr lang="tr-TR" sz="2400" dirty="0" err="1" smtClean="0"/>
              <a:t>KC’de</a:t>
            </a:r>
            <a:r>
              <a:rPr lang="tr-TR" sz="2400" dirty="0" smtClean="0"/>
              <a:t> </a:t>
            </a:r>
            <a:r>
              <a:rPr lang="tr-TR" sz="2400" dirty="0" err="1" smtClean="0"/>
              <a:t>metabolize</a:t>
            </a:r>
            <a:r>
              <a:rPr lang="tr-TR" sz="2400" dirty="0" smtClean="0"/>
              <a:t> edilir</a:t>
            </a:r>
          </a:p>
          <a:p>
            <a:pPr marL="0" indent="0" algn="just">
              <a:buNone/>
            </a:pPr>
            <a:r>
              <a:rPr lang="tr-TR" sz="2400" dirty="0" smtClean="0"/>
              <a:t>                                   ↓</a:t>
            </a:r>
          </a:p>
          <a:p>
            <a:pPr algn="just"/>
            <a:r>
              <a:rPr lang="tr-TR" sz="2400" i="1" dirty="0" err="1" smtClean="0"/>
              <a:t>Haloperidol</a:t>
            </a:r>
            <a:r>
              <a:rPr lang="tr-TR" sz="2400" i="1" dirty="0" smtClean="0"/>
              <a:t> </a:t>
            </a:r>
            <a:r>
              <a:rPr lang="tr-TR" sz="2400" i="1" dirty="0" err="1" smtClean="0"/>
              <a:t>Pridinium</a:t>
            </a:r>
            <a:r>
              <a:rPr lang="tr-TR" sz="2400" i="1" dirty="0" smtClean="0"/>
              <a:t> </a:t>
            </a:r>
            <a:r>
              <a:rPr lang="tr-TR" sz="2400" i="1" dirty="0" err="1" smtClean="0"/>
              <a:t>Derivate</a:t>
            </a:r>
            <a:r>
              <a:rPr lang="tr-TR" sz="2400" i="1" dirty="0" smtClean="0"/>
              <a:t> </a:t>
            </a:r>
            <a:r>
              <a:rPr lang="tr-TR" sz="2400" dirty="0" smtClean="0"/>
              <a:t>(HPP), </a:t>
            </a:r>
            <a:r>
              <a:rPr lang="tr-TR" sz="2400" dirty="0" err="1" smtClean="0"/>
              <a:t>ekstrapiramidal</a:t>
            </a:r>
            <a:r>
              <a:rPr lang="tr-TR" sz="2400" dirty="0" smtClean="0"/>
              <a:t> yan etkilerden sorumludur </a:t>
            </a:r>
          </a:p>
          <a:p>
            <a:pPr algn="just"/>
            <a:r>
              <a:rPr lang="tr-TR" sz="2400" dirty="0" err="1" smtClean="0"/>
              <a:t>Distoni</a:t>
            </a:r>
            <a:r>
              <a:rPr lang="tr-TR" sz="2400" dirty="0" smtClean="0"/>
              <a:t> gibi </a:t>
            </a:r>
            <a:r>
              <a:rPr lang="tr-TR" sz="2400" dirty="0" err="1" smtClean="0"/>
              <a:t>ekstrapiramidal</a:t>
            </a:r>
            <a:r>
              <a:rPr lang="tr-TR" sz="2400" dirty="0" smtClean="0"/>
              <a:t> yan etkiler daha sık gözlenebilir</a:t>
            </a:r>
            <a:endParaRPr lang="tr-TR" sz="2400" dirty="0"/>
          </a:p>
          <a:p>
            <a:pPr algn="just"/>
            <a:r>
              <a:rPr lang="tr-TR" sz="2400" dirty="0"/>
              <a:t>Başlangıç dozu 0.5-1 </a:t>
            </a:r>
            <a:r>
              <a:rPr lang="tr-TR" sz="2400" dirty="0" smtClean="0"/>
              <a:t>mg </a:t>
            </a:r>
            <a:r>
              <a:rPr lang="tr-TR" sz="2400" dirty="0" err="1" smtClean="0"/>
              <a:t>po</a:t>
            </a:r>
            <a:r>
              <a:rPr lang="tr-TR" sz="2400" dirty="0" smtClean="0"/>
              <a:t> x2</a:t>
            </a:r>
            <a:r>
              <a:rPr lang="tr-TR" sz="2400" dirty="0"/>
              <a:t> </a:t>
            </a:r>
            <a:r>
              <a:rPr lang="tr-TR" sz="2400" dirty="0" smtClean="0"/>
              <a:t>ve 0.5-1 mg IM (30-60 dakikada tekrar)</a:t>
            </a:r>
            <a:endParaRPr lang="tr-TR" sz="2400" dirty="0"/>
          </a:p>
          <a:p>
            <a:pPr algn="just"/>
            <a:r>
              <a:rPr lang="tr-TR" sz="2400" dirty="0"/>
              <a:t>Günde max.5 mg </a:t>
            </a:r>
            <a:r>
              <a:rPr lang="tr-TR" sz="2400" dirty="0" smtClean="0"/>
              <a:t>verilebilir</a:t>
            </a:r>
          </a:p>
          <a:p>
            <a:pPr marL="0" indent="0" algn="just">
              <a:buNone/>
            </a:pPr>
            <a:endParaRPr lang="tr-TR" sz="1300" dirty="0" smtClean="0"/>
          </a:p>
          <a:p>
            <a:pPr marL="0" indent="0" algn="just">
              <a:buNone/>
            </a:pPr>
            <a:endParaRPr lang="tr-TR" sz="1300" dirty="0" smtClean="0"/>
          </a:p>
          <a:p>
            <a:pPr marL="0" indent="0" algn="just">
              <a:buNone/>
            </a:pPr>
            <a:r>
              <a:rPr lang="tr-TR" sz="1300" dirty="0" err="1" smtClean="0"/>
              <a:t>Kalisvaart</a:t>
            </a:r>
            <a:r>
              <a:rPr lang="tr-TR" sz="1300" dirty="0" smtClean="0"/>
              <a:t> KJ</a:t>
            </a:r>
            <a:r>
              <a:rPr lang="tr-TR" sz="1300" dirty="0"/>
              <a:t> </a:t>
            </a:r>
            <a:r>
              <a:rPr lang="tr-TR" sz="1300" dirty="0" smtClean="0"/>
              <a:t>et al. </a:t>
            </a:r>
            <a:r>
              <a:rPr lang="tr-TR" sz="1300" dirty="0" err="1"/>
              <a:t>Haloperidol</a:t>
            </a:r>
            <a:r>
              <a:rPr lang="tr-TR" sz="1300" dirty="0"/>
              <a:t> </a:t>
            </a:r>
            <a:r>
              <a:rPr lang="tr-TR" sz="1300" dirty="0" err="1"/>
              <a:t>prophylaxis</a:t>
            </a:r>
            <a:r>
              <a:rPr lang="tr-TR" sz="1300" dirty="0"/>
              <a:t> </a:t>
            </a:r>
            <a:r>
              <a:rPr lang="tr-TR" sz="1300" dirty="0" err="1"/>
              <a:t>for</a:t>
            </a:r>
            <a:r>
              <a:rPr lang="tr-TR" sz="1300" dirty="0"/>
              <a:t> </a:t>
            </a:r>
            <a:r>
              <a:rPr lang="tr-TR" sz="1300" dirty="0" err="1"/>
              <a:t>elderly</a:t>
            </a:r>
            <a:r>
              <a:rPr lang="tr-TR" sz="1300" dirty="0"/>
              <a:t> </a:t>
            </a:r>
            <a:r>
              <a:rPr lang="tr-TR" sz="1300" dirty="0" err="1"/>
              <a:t>hip-surgery</a:t>
            </a:r>
            <a:r>
              <a:rPr lang="tr-TR" sz="1300" dirty="0"/>
              <a:t> </a:t>
            </a:r>
            <a:r>
              <a:rPr lang="tr-TR" sz="1300" dirty="0" err="1"/>
              <a:t>patients</a:t>
            </a:r>
            <a:r>
              <a:rPr lang="tr-TR" sz="1300" dirty="0"/>
              <a:t> at risk </a:t>
            </a:r>
            <a:r>
              <a:rPr lang="tr-TR" sz="1300" dirty="0" err="1"/>
              <a:t>for</a:t>
            </a:r>
            <a:r>
              <a:rPr lang="tr-TR" sz="1300" dirty="0"/>
              <a:t> </a:t>
            </a:r>
            <a:r>
              <a:rPr lang="tr-TR" sz="1300" dirty="0" err="1"/>
              <a:t>delirium</a:t>
            </a:r>
            <a:r>
              <a:rPr lang="tr-TR" sz="1300" dirty="0"/>
              <a:t>: a </a:t>
            </a:r>
            <a:r>
              <a:rPr lang="tr-TR" sz="1300" dirty="0" err="1"/>
              <a:t>randomized</a:t>
            </a:r>
            <a:r>
              <a:rPr lang="tr-TR" sz="1300" dirty="0"/>
              <a:t> </a:t>
            </a:r>
            <a:r>
              <a:rPr lang="tr-TR" sz="1300" dirty="0" err="1"/>
              <a:t>placebo-controlled</a:t>
            </a:r>
            <a:r>
              <a:rPr lang="tr-TR" sz="1300" dirty="0"/>
              <a:t> </a:t>
            </a:r>
            <a:r>
              <a:rPr lang="tr-TR" sz="1300" dirty="0" err="1"/>
              <a:t>study</a:t>
            </a:r>
            <a:r>
              <a:rPr lang="tr-TR" sz="1300" dirty="0"/>
              <a:t>. J </a:t>
            </a:r>
            <a:r>
              <a:rPr lang="tr-TR" sz="1300" dirty="0" err="1"/>
              <a:t>Am</a:t>
            </a:r>
            <a:r>
              <a:rPr lang="tr-TR" sz="1300" dirty="0"/>
              <a:t> </a:t>
            </a:r>
            <a:r>
              <a:rPr lang="tr-TR" sz="1300" dirty="0" err="1"/>
              <a:t>Geriatr</a:t>
            </a:r>
            <a:r>
              <a:rPr lang="tr-TR" sz="1300" dirty="0"/>
              <a:t> </a:t>
            </a:r>
            <a:r>
              <a:rPr lang="tr-TR" sz="1300" dirty="0" err="1"/>
              <a:t>Soc</a:t>
            </a:r>
            <a:r>
              <a:rPr lang="tr-TR" sz="1300" dirty="0"/>
              <a:t>. 2005 Oct;53(10):</a:t>
            </a:r>
            <a:r>
              <a:rPr lang="tr-TR" sz="1300" dirty="0" smtClean="0"/>
              <a:t>1658-66</a:t>
            </a:r>
            <a:endParaRPr lang="tr-TR" sz="1300" dirty="0"/>
          </a:p>
          <a:p>
            <a:pPr algn="just"/>
            <a:endParaRPr lang="tr-TR" dirty="0"/>
          </a:p>
        </p:txBody>
      </p:sp>
      <p:sp>
        <p:nvSpPr>
          <p:cNvPr id="4" name="Slayt Numarası Yer Tutucusu 3"/>
          <p:cNvSpPr>
            <a:spLocks noGrp="1"/>
          </p:cNvSpPr>
          <p:nvPr>
            <p:ph type="sldNum" sz="quarter" idx="12"/>
          </p:nvPr>
        </p:nvSpPr>
        <p:spPr/>
        <p:txBody>
          <a:bodyPr/>
          <a:lstStyle/>
          <a:p>
            <a:fld id="{C30A822A-A091-432B-A56E-305D79C8F2A2}" type="slidenum">
              <a:rPr lang="tr-TR" smtClean="0"/>
              <a:t>9</a:t>
            </a:fld>
            <a:endParaRPr lang="tr-TR"/>
          </a:p>
        </p:txBody>
      </p:sp>
    </p:spTree>
    <p:extLst>
      <p:ext uri="{BB962C8B-B14F-4D97-AF65-F5344CB8AC3E}">
        <p14:creationId xmlns:p14="http://schemas.microsoft.com/office/powerpoint/2010/main" val="845069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8EB410E7384FD544926ED72B5900EAF6" ma:contentTypeVersion="14" ma:contentTypeDescription="Yeni belge oluşturun." ma:contentTypeScope="" ma:versionID="ee3b467df7de9d1b498d84e13587d71a">
  <xsd:schema xmlns:xsd="http://www.w3.org/2001/XMLSchema" xmlns:xs="http://www.w3.org/2001/XMLSchema" xmlns:p="http://schemas.microsoft.com/office/2006/metadata/properties" xmlns:ns2="b636c289-89ec-4aac-a5a7-fae3efcce21f" xmlns:ns3="12078768-e010-496c-be91-13abd3bf1d00" targetNamespace="http://schemas.microsoft.com/office/2006/metadata/properties" ma:root="true" ma:fieldsID="1445dff4ae24a478bb1b27fd6f0ffa69" ns2:_="" ns3:_="">
    <xsd:import namespace="b636c289-89ec-4aac-a5a7-fae3efcce21f"/>
    <xsd:import namespace="12078768-e010-496c-be91-13abd3bf1d0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36c289-89ec-4aac-a5a7-fae3efcce2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f08ca68a-84f9-4e39-b925-9c0f4131acb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078768-e010-496c-be91-13abd3bf1d0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a2bcbba-ecaf-438c-8d17-d96268f593a6}" ma:internalName="TaxCatchAll" ma:showField="CatchAllData" ma:web="12078768-e010-496c-be91-13abd3bf1d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636c289-89ec-4aac-a5a7-fae3efcce21f">
      <Terms xmlns="http://schemas.microsoft.com/office/infopath/2007/PartnerControls"/>
    </lcf76f155ced4ddcb4097134ff3c332f>
    <TaxCatchAll xmlns="12078768-e010-496c-be91-13abd3bf1d00" xsi:nil="true"/>
  </documentManagement>
</p:properties>
</file>

<file path=customXml/itemProps1.xml><?xml version="1.0" encoding="utf-8"?>
<ds:datastoreItem xmlns:ds="http://schemas.openxmlformats.org/officeDocument/2006/customXml" ds:itemID="{13406519-AD5A-40CA-962F-1BCD05E1DCAB}"/>
</file>

<file path=customXml/itemProps2.xml><?xml version="1.0" encoding="utf-8"?>
<ds:datastoreItem xmlns:ds="http://schemas.openxmlformats.org/officeDocument/2006/customXml" ds:itemID="{3A4A5C65-9F6D-475B-903F-B1A3B6ACCE89}"/>
</file>

<file path=customXml/itemProps3.xml><?xml version="1.0" encoding="utf-8"?>
<ds:datastoreItem xmlns:ds="http://schemas.openxmlformats.org/officeDocument/2006/customXml" ds:itemID="{37C8F6AD-0DD0-48E8-8C29-C28DFF6B17A6}"/>
</file>

<file path=docProps/app.xml><?xml version="1.0" encoding="utf-8"?>
<Properties xmlns="http://schemas.openxmlformats.org/officeDocument/2006/extended-properties" xmlns:vt="http://schemas.openxmlformats.org/officeDocument/2006/docPropsVTypes">
  <TotalTime>21733</TotalTime>
  <Words>2490</Words>
  <Application>Microsoft Office PowerPoint</Application>
  <PresentationFormat>Geniş ekran</PresentationFormat>
  <Paragraphs>624</Paragraphs>
  <Slides>45</Slides>
  <Notes>2</Notes>
  <HiddenSlides>3</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45</vt:i4>
      </vt:variant>
    </vt:vector>
  </HeadingPairs>
  <TitlesOfParts>
    <vt:vector size="51" baseType="lpstr">
      <vt:lpstr>Arial</vt:lpstr>
      <vt:lpstr>Calibri</vt:lpstr>
      <vt:lpstr>Calibri Light</vt:lpstr>
      <vt:lpstr>Courier New</vt:lpstr>
      <vt:lpstr>Wingdings</vt:lpstr>
      <vt:lpstr>Office Teması</vt:lpstr>
      <vt:lpstr>Deliryum Farmakolojik Tedavisi: Yatan Hasta, Yoğun Bakım ve Terminal Hastada Deliryum </vt:lpstr>
      <vt:lpstr>Deliryum Patogenezinde Önemli Transmitterler</vt:lpstr>
      <vt:lpstr>PowerPoint Sunusu</vt:lpstr>
      <vt:lpstr>Antipsikotik İlaçlar </vt:lpstr>
      <vt:lpstr>Yaşlılarda Antipsikotik Kullanımı - 1 </vt:lpstr>
      <vt:lpstr>Yaşlılarda Antipsikotik Kullanımı - 2 </vt:lpstr>
      <vt:lpstr>Antipsikotik İlaçların Etki Mekanizmaları </vt:lpstr>
      <vt:lpstr>Antipsikotik Yan Etkileri</vt:lpstr>
      <vt:lpstr>Haloperidol</vt:lpstr>
      <vt:lpstr>Haloperidol</vt:lpstr>
      <vt:lpstr>Haloperidol</vt:lpstr>
      <vt:lpstr>Efficacy of Oral Risperidone, Haloperidol, or Placebo for Symptoms of Delirium Among Patients in Palliative Care A Randomized Clinical Trial</vt:lpstr>
      <vt:lpstr>Atipik Antipsikotikler</vt:lpstr>
      <vt:lpstr>Aripiprazol</vt:lpstr>
      <vt:lpstr>Aripiprazol</vt:lpstr>
      <vt:lpstr>Antipsikotiklerin Ekstrapiramidal Yan Etkileri </vt:lpstr>
      <vt:lpstr>Nöbet Eşiği </vt:lpstr>
      <vt:lpstr>Nöroleptik Malign Sendrom </vt:lpstr>
      <vt:lpstr>Nöroleptik Malign Sendrom Risk Faktörleri</vt:lpstr>
      <vt:lpstr>Nöroleptik Malign SendromTedavisi </vt:lpstr>
      <vt:lpstr>QT Aralığında Uzama </vt:lpstr>
      <vt:lpstr>Antipsikotiklerin Diğer Yan Etkileri</vt:lpstr>
      <vt:lpstr>Benzodiazepinlerin Yatan Hastalarda Deliryum Tedavisinde Kullanılması</vt:lpstr>
      <vt:lpstr>Deliryum Tedavisinde Diğer Kullanılan İlaçlar</vt:lpstr>
      <vt:lpstr>Palyatif Sedasyonda Kullanılan İlaçlar - 2 </vt:lpstr>
      <vt:lpstr>Yoğun Bakım Hastasında Deliryum Farmakolojik Tedavisi</vt:lpstr>
      <vt:lpstr>PowerPoint Sunusu</vt:lpstr>
      <vt:lpstr>PowerPoint Sunusu</vt:lpstr>
      <vt:lpstr>Yoğun Bakım Hastasında Deliryum Farmakolojik Tedavisi</vt:lpstr>
      <vt:lpstr>PowerPoint Sunusu</vt:lpstr>
      <vt:lpstr>Yoğun Bakım Hastasında Deliryum Farmakolojik Tedavisi</vt:lpstr>
      <vt:lpstr>Yoğun Bakım Hastasında Deliryumda Statin Kullanılması</vt:lpstr>
      <vt:lpstr> Yoğun Bakım Hastasında Deliryumda Deksmedetomidin Kullanımı </vt:lpstr>
      <vt:lpstr> Yoğun Bakım Hastasında Deliryumda Deksmedetomidin Kullanımı </vt:lpstr>
      <vt:lpstr>Yoğun Bakım Hastasında Deliryumda Melatonin Kullanılması</vt:lpstr>
      <vt:lpstr>PowerPoint Sunusu</vt:lpstr>
      <vt:lpstr> Yoğun Bakım Hastasında Deliryumda Melatonin Reseptör Agonisti Kullanımı </vt:lpstr>
      <vt:lpstr>Yoğun Bakım Hastasında Deliryumda Rivastigmin Kullanımı </vt:lpstr>
      <vt:lpstr>Terminal Dönem Hastasında Deliryum ve Tedavisi</vt:lpstr>
      <vt:lpstr>Palyatif Sedasyonda Kullanılan İlaçlar - 1 </vt:lpstr>
      <vt:lpstr>Palyatif Sedasyonda Kullanılan Diğer İlaçlar - 2 </vt:lpstr>
      <vt:lpstr>Palyatif Sedasyonda Kullanılan İlaçlar - 3 </vt:lpstr>
      <vt:lpstr>Palyatif Sedasyonda Kullanılan İlaçlar - 4</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PınarTosunTasar</cp:lastModifiedBy>
  <cp:revision>365</cp:revision>
  <dcterms:created xsi:type="dcterms:W3CDTF">2018-09-05T08:03:44Z</dcterms:created>
  <dcterms:modified xsi:type="dcterms:W3CDTF">2025-10-14T17:44:31Z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0x0101008EB410E7384FD544926ED72B5900EAF6</vt:lpwstr>
  </property>
</Properties>
</file>