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DACC7-87D1-4588-8BE6-A5D2CC59C8A2}" v="1" dt="2025-10-15T20:29:24.95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nar Soysal" userId="8f9da4992920ae41" providerId="LiveId" clId="{8450C2C2-95AA-4B55-B241-9DE6C57360EE}"/>
    <pc:docChg chg="delSld modSld">
      <pc:chgData name="Pinar Soysal" userId="8f9da4992920ae41" providerId="LiveId" clId="{8450C2C2-95AA-4B55-B241-9DE6C57360EE}" dt="2025-10-16T04:27:54.378" v="6" actId="20577"/>
      <pc:docMkLst>
        <pc:docMk/>
      </pc:docMkLst>
      <pc:sldChg chg="modSp mod">
        <pc:chgData name="Pinar Soysal" userId="8f9da4992920ae41" providerId="LiveId" clId="{8450C2C2-95AA-4B55-B241-9DE6C57360EE}" dt="2025-10-15T20:29:37.970" v="4" actId="20577"/>
        <pc:sldMkLst>
          <pc:docMk/>
          <pc:sldMk cId="172770652" sldId="259"/>
        </pc:sldMkLst>
        <pc:graphicFrameChg chg="mod modGraphic">
          <ac:chgData name="Pinar Soysal" userId="8f9da4992920ae41" providerId="LiveId" clId="{8450C2C2-95AA-4B55-B241-9DE6C57360EE}" dt="2025-10-15T20:29:37.970" v="4" actId="20577"/>
          <ac:graphicFrameMkLst>
            <pc:docMk/>
            <pc:sldMk cId="172770652" sldId="259"/>
            <ac:graphicFrameMk id="4" creationId="{00000000-0000-0000-0000-000000000000}"/>
          </ac:graphicFrameMkLst>
        </pc:graphicFrameChg>
      </pc:sldChg>
      <pc:sldChg chg="modSp mod">
        <pc:chgData name="Pinar Soysal" userId="8f9da4992920ae41" providerId="LiveId" clId="{8450C2C2-95AA-4B55-B241-9DE6C57360EE}" dt="2025-10-16T04:27:54.378" v="6" actId="20577"/>
        <pc:sldMkLst>
          <pc:docMk/>
          <pc:sldMk cId="324295106" sldId="267"/>
        </pc:sldMkLst>
        <pc:graphicFrameChg chg="modGraphic">
          <ac:chgData name="Pinar Soysal" userId="8f9da4992920ae41" providerId="LiveId" clId="{8450C2C2-95AA-4B55-B241-9DE6C57360EE}" dt="2025-10-16T04:27:54.378" v="6" actId="20577"/>
          <ac:graphicFrameMkLst>
            <pc:docMk/>
            <pc:sldMk cId="324295106" sldId="267"/>
            <ac:graphicFrameMk id="4" creationId="{00000000-0000-0000-0000-000000000000}"/>
          </ac:graphicFrameMkLst>
        </pc:graphicFrameChg>
      </pc:sldChg>
      <pc:sldChg chg="del">
        <pc:chgData name="Pinar Soysal" userId="8f9da4992920ae41" providerId="LiveId" clId="{8450C2C2-95AA-4B55-B241-9DE6C57360EE}" dt="2025-10-15T20:32:14.968" v="5" actId="47"/>
        <pc:sldMkLst>
          <pc:docMk/>
          <pc:sldMk cId="2365371413" sldId="270"/>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B53CC-ED01-49C7-9DFE-F1D57703E90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DA73EE6-2E8B-49C8-8127-CD74BD116DF4}">
      <dgm:prSet/>
      <dgm:spPr/>
      <dgm:t>
        <a:bodyPr/>
        <a:lstStyle/>
        <a:p>
          <a:r>
            <a:rPr lang="tr-TR" b="0" i="0" baseline="0" dirty="0"/>
            <a:t>Ortalama ADKS-TR: </a:t>
          </a:r>
          <a:r>
            <a:rPr lang="tr-TR" b="1" i="0" baseline="0" dirty="0"/>
            <a:t>22,0 ± 3,4</a:t>
          </a:r>
          <a:r>
            <a:rPr lang="tr-TR" b="0" i="0" baseline="0" dirty="0"/>
            <a:t> → %73,5 doğruluk (orta düzey bilgi).</a:t>
          </a:r>
          <a:endParaRPr lang="en-US" dirty="0"/>
        </a:p>
      </dgm:t>
    </dgm:pt>
    <dgm:pt modelId="{6A9259C4-017A-4964-985F-3A99C703CC33}" type="parTrans" cxnId="{ABD1C28A-0088-4CA9-A9A6-494BDF29A412}">
      <dgm:prSet/>
      <dgm:spPr/>
      <dgm:t>
        <a:bodyPr/>
        <a:lstStyle/>
        <a:p>
          <a:endParaRPr lang="en-US"/>
        </a:p>
      </dgm:t>
    </dgm:pt>
    <dgm:pt modelId="{EFD9B9CB-74D0-4E5F-A41A-A515890EF2B7}" type="sibTrans" cxnId="{ABD1C28A-0088-4CA9-A9A6-494BDF29A412}">
      <dgm:prSet/>
      <dgm:spPr/>
      <dgm:t>
        <a:bodyPr/>
        <a:lstStyle/>
        <a:p>
          <a:endParaRPr lang="en-US"/>
        </a:p>
      </dgm:t>
    </dgm:pt>
    <dgm:pt modelId="{A7044E72-E566-4209-B9CB-4935604D48BF}">
      <dgm:prSet/>
      <dgm:spPr/>
      <dgm:t>
        <a:bodyPr/>
        <a:lstStyle/>
        <a:p>
          <a:r>
            <a:rPr lang="tr-TR" b="1" i="0" baseline="0"/>
            <a:t>Kadınlar erkeklerden </a:t>
          </a:r>
          <a:r>
            <a:rPr lang="tr-TR" b="0" i="0" baseline="0"/>
            <a:t>(p=0.007).</a:t>
          </a:r>
          <a:endParaRPr lang="en-US"/>
        </a:p>
      </dgm:t>
    </dgm:pt>
    <dgm:pt modelId="{4763171E-C7C4-4189-B8A6-5E7B999A16E8}" type="parTrans" cxnId="{5BAB12B5-BFF6-4EED-9891-28C82C58D9E1}">
      <dgm:prSet/>
      <dgm:spPr/>
      <dgm:t>
        <a:bodyPr/>
        <a:lstStyle/>
        <a:p>
          <a:endParaRPr lang="en-US"/>
        </a:p>
      </dgm:t>
    </dgm:pt>
    <dgm:pt modelId="{EDB949F8-260D-48F0-9FAB-B0CC8810DA21}" type="sibTrans" cxnId="{5BAB12B5-BFF6-4EED-9891-28C82C58D9E1}">
      <dgm:prSet/>
      <dgm:spPr/>
      <dgm:t>
        <a:bodyPr/>
        <a:lstStyle/>
        <a:p>
          <a:endParaRPr lang="en-US"/>
        </a:p>
      </dgm:t>
    </dgm:pt>
    <dgm:pt modelId="{AC48C6D6-BC3A-4BA8-AE83-7C00840A982B}">
      <dgm:prSet/>
      <dgm:spPr/>
      <dgm:t>
        <a:bodyPr/>
        <a:lstStyle/>
        <a:p>
          <a:r>
            <a:rPr lang="tr-TR" b="1" i="0" baseline="0"/>
            <a:t>Çalışanlar, çalışmayanlardan </a:t>
          </a:r>
          <a:r>
            <a:rPr lang="tr-TR" b="0" i="0" baseline="0"/>
            <a:t>(p&lt;0.001).</a:t>
          </a:r>
          <a:endParaRPr lang="en-US"/>
        </a:p>
      </dgm:t>
    </dgm:pt>
    <dgm:pt modelId="{903BFD8D-5786-4DCB-8D20-506D6EDC672A}" type="parTrans" cxnId="{F8684223-2B22-4345-B587-C08BB5009A26}">
      <dgm:prSet/>
      <dgm:spPr/>
      <dgm:t>
        <a:bodyPr/>
        <a:lstStyle/>
        <a:p>
          <a:endParaRPr lang="en-US"/>
        </a:p>
      </dgm:t>
    </dgm:pt>
    <dgm:pt modelId="{935CF87E-A6C5-429E-931C-436ED9B25A2F}" type="sibTrans" cxnId="{F8684223-2B22-4345-B587-C08BB5009A26}">
      <dgm:prSet/>
      <dgm:spPr/>
      <dgm:t>
        <a:bodyPr/>
        <a:lstStyle/>
        <a:p>
          <a:endParaRPr lang="en-US"/>
        </a:p>
      </dgm:t>
    </dgm:pt>
    <dgm:pt modelId="{B6185642-171C-4370-B7DC-ED5C227E6728}">
      <dgm:prSet/>
      <dgm:spPr/>
      <dgm:t>
        <a:bodyPr/>
        <a:lstStyle/>
        <a:p>
          <a:r>
            <a:rPr lang="tr-TR" b="1" i="0" baseline="0"/>
            <a:t>Kendini yeterli görenler görmeyenlerden daha daha yüksek puan almıştır</a:t>
          </a:r>
          <a:r>
            <a:rPr lang="tr-TR" b="0" i="0" baseline="0"/>
            <a:t> (p=0.017).</a:t>
          </a:r>
          <a:endParaRPr lang="en-US"/>
        </a:p>
      </dgm:t>
    </dgm:pt>
    <dgm:pt modelId="{AE5CA921-454A-4980-A331-9434650D52E8}" type="parTrans" cxnId="{C82D678B-86FF-43B3-BD66-E02060DCB22E}">
      <dgm:prSet/>
      <dgm:spPr/>
      <dgm:t>
        <a:bodyPr/>
        <a:lstStyle/>
        <a:p>
          <a:endParaRPr lang="en-US"/>
        </a:p>
      </dgm:t>
    </dgm:pt>
    <dgm:pt modelId="{BF6AF238-8457-4F65-BE43-6D803CE04BED}" type="sibTrans" cxnId="{C82D678B-86FF-43B3-BD66-E02060DCB22E}">
      <dgm:prSet/>
      <dgm:spPr/>
      <dgm:t>
        <a:bodyPr/>
        <a:lstStyle/>
        <a:p>
          <a:endParaRPr lang="en-US"/>
        </a:p>
      </dgm:t>
    </dgm:pt>
    <dgm:pt modelId="{BB1E4FFD-026C-42DD-9579-D1A05D8E0861}">
      <dgm:prSet/>
      <dgm:spPr/>
      <dgm:t>
        <a:bodyPr/>
        <a:lstStyle/>
        <a:p>
          <a:r>
            <a:rPr lang="tr-TR" b="0" i="0" baseline="0"/>
            <a:t>Mezuniyet yılı, AD eğitimi alma, AD’li akraba → fark yaratmadı.</a:t>
          </a:r>
          <a:endParaRPr lang="en-US"/>
        </a:p>
      </dgm:t>
    </dgm:pt>
    <dgm:pt modelId="{0F6FFE66-5A55-499B-98F8-05AB209AF3D3}" type="parTrans" cxnId="{EC190FCC-58A0-448E-BDFA-0A4853CAC8EB}">
      <dgm:prSet/>
      <dgm:spPr/>
      <dgm:t>
        <a:bodyPr/>
        <a:lstStyle/>
        <a:p>
          <a:endParaRPr lang="en-US"/>
        </a:p>
      </dgm:t>
    </dgm:pt>
    <dgm:pt modelId="{76E3E682-0FFB-4CAB-B840-15E433F59963}" type="sibTrans" cxnId="{EC190FCC-58A0-448E-BDFA-0A4853CAC8EB}">
      <dgm:prSet/>
      <dgm:spPr/>
      <dgm:t>
        <a:bodyPr/>
        <a:lstStyle/>
        <a:p>
          <a:endParaRPr lang="en-US"/>
        </a:p>
      </dgm:t>
    </dgm:pt>
    <dgm:pt modelId="{E9ADF8E1-D139-4B0C-85D6-3663771E3EA7}" type="pres">
      <dgm:prSet presAssocID="{442B53CC-ED01-49C7-9DFE-F1D57703E90D}" presName="outerComposite" presStyleCnt="0">
        <dgm:presLayoutVars>
          <dgm:chMax val="5"/>
          <dgm:dir/>
          <dgm:resizeHandles val="exact"/>
        </dgm:presLayoutVars>
      </dgm:prSet>
      <dgm:spPr/>
    </dgm:pt>
    <dgm:pt modelId="{819B5FB8-B673-41A6-86C6-4FCF69D5B135}" type="pres">
      <dgm:prSet presAssocID="{442B53CC-ED01-49C7-9DFE-F1D57703E90D}" presName="dummyMaxCanvas" presStyleCnt="0">
        <dgm:presLayoutVars/>
      </dgm:prSet>
      <dgm:spPr/>
    </dgm:pt>
    <dgm:pt modelId="{0750858F-BB01-4484-82F2-EF49E0A64FF6}" type="pres">
      <dgm:prSet presAssocID="{442B53CC-ED01-49C7-9DFE-F1D57703E90D}" presName="FiveNodes_1" presStyleLbl="node1" presStyleIdx="0" presStyleCnt="5">
        <dgm:presLayoutVars>
          <dgm:bulletEnabled val="1"/>
        </dgm:presLayoutVars>
      </dgm:prSet>
      <dgm:spPr/>
    </dgm:pt>
    <dgm:pt modelId="{20D7388F-3C85-4175-AB39-193D83CB5088}" type="pres">
      <dgm:prSet presAssocID="{442B53CC-ED01-49C7-9DFE-F1D57703E90D}" presName="FiveNodes_2" presStyleLbl="node1" presStyleIdx="1" presStyleCnt="5">
        <dgm:presLayoutVars>
          <dgm:bulletEnabled val="1"/>
        </dgm:presLayoutVars>
      </dgm:prSet>
      <dgm:spPr/>
    </dgm:pt>
    <dgm:pt modelId="{4F2A8D6A-BF07-4FA6-A032-7781C0EB4A21}" type="pres">
      <dgm:prSet presAssocID="{442B53CC-ED01-49C7-9DFE-F1D57703E90D}" presName="FiveNodes_3" presStyleLbl="node1" presStyleIdx="2" presStyleCnt="5">
        <dgm:presLayoutVars>
          <dgm:bulletEnabled val="1"/>
        </dgm:presLayoutVars>
      </dgm:prSet>
      <dgm:spPr/>
    </dgm:pt>
    <dgm:pt modelId="{7FABF627-32C6-4154-8039-393AEB135C07}" type="pres">
      <dgm:prSet presAssocID="{442B53CC-ED01-49C7-9DFE-F1D57703E90D}" presName="FiveNodes_4" presStyleLbl="node1" presStyleIdx="3" presStyleCnt="5">
        <dgm:presLayoutVars>
          <dgm:bulletEnabled val="1"/>
        </dgm:presLayoutVars>
      </dgm:prSet>
      <dgm:spPr/>
    </dgm:pt>
    <dgm:pt modelId="{111743EE-4B78-4E84-BFB1-30E1B671C859}" type="pres">
      <dgm:prSet presAssocID="{442B53CC-ED01-49C7-9DFE-F1D57703E90D}" presName="FiveNodes_5" presStyleLbl="node1" presStyleIdx="4" presStyleCnt="5">
        <dgm:presLayoutVars>
          <dgm:bulletEnabled val="1"/>
        </dgm:presLayoutVars>
      </dgm:prSet>
      <dgm:spPr/>
    </dgm:pt>
    <dgm:pt modelId="{6D95B52E-1D82-4848-B971-5F68F9D02544}" type="pres">
      <dgm:prSet presAssocID="{442B53CC-ED01-49C7-9DFE-F1D57703E90D}" presName="FiveConn_1-2" presStyleLbl="fgAccFollowNode1" presStyleIdx="0" presStyleCnt="4">
        <dgm:presLayoutVars>
          <dgm:bulletEnabled val="1"/>
        </dgm:presLayoutVars>
      </dgm:prSet>
      <dgm:spPr/>
    </dgm:pt>
    <dgm:pt modelId="{9365E8B6-B3A7-4E9B-B1C3-9C217C323870}" type="pres">
      <dgm:prSet presAssocID="{442B53CC-ED01-49C7-9DFE-F1D57703E90D}" presName="FiveConn_2-3" presStyleLbl="fgAccFollowNode1" presStyleIdx="1" presStyleCnt="4">
        <dgm:presLayoutVars>
          <dgm:bulletEnabled val="1"/>
        </dgm:presLayoutVars>
      </dgm:prSet>
      <dgm:spPr/>
    </dgm:pt>
    <dgm:pt modelId="{4F0500E6-93B6-4A6F-ACC6-ECCABE787008}" type="pres">
      <dgm:prSet presAssocID="{442B53CC-ED01-49C7-9DFE-F1D57703E90D}" presName="FiveConn_3-4" presStyleLbl="fgAccFollowNode1" presStyleIdx="2" presStyleCnt="4">
        <dgm:presLayoutVars>
          <dgm:bulletEnabled val="1"/>
        </dgm:presLayoutVars>
      </dgm:prSet>
      <dgm:spPr/>
    </dgm:pt>
    <dgm:pt modelId="{94855EC4-3EA6-438D-8E0D-01EC9612B3A0}" type="pres">
      <dgm:prSet presAssocID="{442B53CC-ED01-49C7-9DFE-F1D57703E90D}" presName="FiveConn_4-5" presStyleLbl="fgAccFollowNode1" presStyleIdx="3" presStyleCnt="4">
        <dgm:presLayoutVars>
          <dgm:bulletEnabled val="1"/>
        </dgm:presLayoutVars>
      </dgm:prSet>
      <dgm:spPr/>
    </dgm:pt>
    <dgm:pt modelId="{4C835993-4320-4BE0-9E17-54B045587AC3}" type="pres">
      <dgm:prSet presAssocID="{442B53CC-ED01-49C7-9DFE-F1D57703E90D}" presName="FiveNodes_1_text" presStyleLbl="node1" presStyleIdx="4" presStyleCnt="5">
        <dgm:presLayoutVars>
          <dgm:bulletEnabled val="1"/>
        </dgm:presLayoutVars>
      </dgm:prSet>
      <dgm:spPr/>
    </dgm:pt>
    <dgm:pt modelId="{74079C2C-FA59-49E7-AD56-F9FD9A2B09D1}" type="pres">
      <dgm:prSet presAssocID="{442B53CC-ED01-49C7-9DFE-F1D57703E90D}" presName="FiveNodes_2_text" presStyleLbl="node1" presStyleIdx="4" presStyleCnt="5">
        <dgm:presLayoutVars>
          <dgm:bulletEnabled val="1"/>
        </dgm:presLayoutVars>
      </dgm:prSet>
      <dgm:spPr/>
    </dgm:pt>
    <dgm:pt modelId="{252B6C50-2C9C-492A-8207-E25C13FF902B}" type="pres">
      <dgm:prSet presAssocID="{442B53CC-ED01-49C7-9DFE-F1D57703E90D}" presName="FiveNodes_3_text" presStyleLbl="node1" presStyleIdx="4" presStyleCnt="5">
        <dgm:presLayoutVars>
          <dgm:bulletEnabled val="1"/>
        </dgm:presLayoutVars>
      </dgm:prSet>
      <dgm:spPr/>
    </dgm:pt>
    <dgm:pt modelId="{FB05FF93-C007-474F-A5E5-0FAFEE13101A}" type="pres">
      <dgm:prSet presAssocID="{442B53CC-ED01-49C7-9DFE-F1D57703E90D}" presName="FiveNodes_4_text" presStyleLbl="node1" presStyleIdx="4" presStyleCnt="5">
        <dgm:presLayoutVars>
          <dgm:bulletEnabled val="1"/>
        </dgm:presLayoutVars>
      </dgm:prSet>
      <dgm:spPr/>
    </dgm:pt>
    <dgm:pt modelId="{D020DF4B-825C-4CC6-B823-794C0A9AE0C1}" type="pres">
      <dgm:prSet presAssocID="{442B53CC-ED01-49C7-9DFE-F1D57703E90D}" presName="FiveNodes_5_text" presStyleLbl="node1" presStyleIdx="4" presStyleCnt="5">
        <dgm:presLayoutVars>
          <dgm:bulletEnabled val="1"/>
        </dgm:presLayoutVars>
      </dgm:prSet>
      <dgm:spPr/>
    </dgm:pt>
  </dgm:ptLst>
  <dgm:cxnLst>
    <dgm:cxn modelId="{61744C06-A8BC-4523-BFDC-8D1530E43F69}" type="presOf" srcId="{BB1E4FFD-026C-42DD-9579-D1A05D8E0861}" destId="{D020DF4B-825C-4CC6-B823-794C0A9AE0C1}" srcOrd="1" destOrd="0" presId="urn:microsoft.com/office/officeart/2005/8/layout/vProcess5"/>
    <dgm:cxn modelId="{A0990809-41AE-4039-8493-30BD2AF6A0A4}" type="presOf" srcId="{EDB949F8-260D-48F0-9FAB-B0CC8810DA21}" destId="{9365E8B6-B3A7-4E9B-B1C3-9C217C323870}" srcOrd="0" destOrd="0" presId="urn:microsoft.com/office/officeart/2005/8/layout/vProcess5"/>
    <dgm:cxn modelId="{F8684223-2B22-4345-B587-C08BB5009A26}" srcId="{442B53CC-ED01-49C7-9DFE-F1D57703E90D}" destId="{AC48C6D6-BC3A-4BA8-AE83-7C00840A982B}" srcOrd="2" destOrd="0" parTransId="{903BFD8D-5786-4DCB-8D20-506D6EDC672A}" sibTransId="{935CF87E-A6C5-429E-931C-436ED9B25A2F}"/>
    <dgm:cxn modelId="{295A6C31-5D8D-4F1D-B4BE-A77F49AA1E26}" type="presOf" srcId="{BF6AF238-8457-4F65-BE43-6D803CE04BED}" destId="{94855EC4-3EA6-438D-8E0D-01EC9612B3A0}" srcOrd="0" destOrd="0" presId="urn:microsoft.com/office/officeart/2005/8/layout/vProcess5"/>
    <dgm:cxn modelId="{090A6D49-11BC-47C5-B8DC-EF89C5106FB8}" type="presOf" srcId="{935CF87E-A6C5-429E-931C-436ED9B25A2F}" destId="{4F0500E6-93B6-4A6F-ACC6-ECCABE787008}" srcOrd="0" destOrd="0" presId="urn:microsoft.com/office/officeart/2005/8/layout/vProcess5"/>
    <dgm:cxn modelId="{C4D1857F-940E-4699-BAA2-CE596F0E601B}" type="presOf" srcId="{9DA73EE6-2E8B-49C8-8127-CD74BD116DF4}" destId="{4C835993-4320-4BE0-9E17-54B045587AC3}" srcOrd="1" destOrd="0" presId="urn:microsoft.com/office/officeart/2005/8/layout/vProcess5"/>
    <dgm:cxn modelId="{8BA3DA85-EDB5-4F1A-AF39-B53D3BB0DBA6}" type="presOf" srcId="{AC48C6D6-BC3A-4BA8-AE83-7C00840A982B}" destId="{4F2A8D6A-BF07-4FA6-A032-7781C0EB4A21}" srcOrd="0" destOrd="0" presId="urn:microsoft.com/office/officeart/2005/8/layout/vProcess5"/>
    <dgm:cxn modelId="{ABD1C28A-0088-4CA9-A9A6-494BDF29A412}" srcId="{442B53CC-ED01-49C7-9DFE-F1D57703E90D}" destId="{9DA73EE6-2E8B-49C8-8127-CD74BD116DF4}" srcOrd="0" destOrd="0" parTransId="{6A9259C4-017A-4964-985F-3A99C703CC33}" sibTransId="{EFD9B9CB-74D0-4E5F-A41A-A515890EF2B7}"/>
    <dgm:cxn modelId="{C82D678B-86FF-43B3-BD66-E02060DCB22E}" srcId="{442B53CC-ED01-49C7-9DFE-F1D57703E90D}" destId="{B6185642-171C-4370-B7DC-ED5C227E6728}" srcOrd="3" destOrd="0" parTransId="{AE5CA921-454A-4980-A331-9434650D52E8}" sibTransId="{BF6AF238-8457-4F65-BE43-6D803CE04BED}"/>
    <dgm:cxn modelId="{8AF8359F-E406-40BC-BB31-21CE300357C0}" type="presOf" srcId="{BB1E4FFD-026C-42DD-9579-D1A05D8E0861}" destId="{111743EE-4B78-4E84-BFB1-30E1B671C859}" srcOrd="0" destOrd="0" presId="urn:microsoft.com/office/officeart/2005/8/layout/vProcess5"/>
    <dgm:cxn modelId="{8E5ABCAB-1FC7-40EB-A5D0-C7A507588FD6}" type="presOf" srcId="{B6185642-171C-4370-B7DC-ED5C227E6728}" destId="{FB05FF93-C007-474F-A5E5-0FAFEE13101A}" srcOrd="1" destOrd="0" presId="urn:microsoft.com/office/officeart/2005/8/layout/vProcess5"/>
    <dgm:cxn modelId="{5E950CB5-B529-460F-B84C-3185C70C1E26}" type="presOf" srcId="{A7044E72-E566-4209-B9CB-4935604D48BF}" destId="{74079C2C-FA59-49E7-AD56-F9FD9A2B09D1}" srcOrd="1" destOrd="0" presId="urn:microsoft.com/office/officeart/2005/8/layout/vProcess5"/>
    <dgm:cxn modelId="{5BAB12B5-BFF6-4EED-9891-28C82C58D9E1}" srcId="{442B53CC-ED01-49C7-9DFE-F1D57703E90D}" destId="{A7044E72-E566-4209-B9CB-4935604D48BF}" srcOrd="1" destOrd="0" parTransId="{4763171E-C7C4-4189-B8A6-5E7B999A16E8}" sibTransId="{EDB949F8-260D-48F0-9FAB-B0CC8810DA21}"/>
    <dgm:cxn modelId="{AE6E76B6-C132-4010-8B5A-5420D64AF496}" type="presOf" srcId="{442B53CC-ED01-49C7-9DFE-F1D57703E90D}" destId="{E9ADF8E1-D139-4B0C-85D6-3663771E3EA7}" srcOrd="0" destOrd="0" presId="urn:microsoft.com/office/officeart/2005/8/layout/vProcess5"/>
    <dgm:cxn modelId="{3E27B2BE-10A5-4A4B-9AA5-7FE83F41D721}" type="presOf" srcId="{AC48C6D6-BC3A-4BA8-AE83-7C00840A982B}" destId="{252B6C50-2C9C-492A-8207-E25C13FF902B}" srcOrd="1" destOrd="0" presId="urn:microsoft.com/office/officeart/2005/8/layout/vProcess5"/>
    <dgm:cxn modelId="{2B7261C4-C34C-4D86-ADB5-4EB24E5FAC3F}" type="presOf" srcId="{B6185642-171C-4370-B7DC-ED5C227E6728}" destId="{7FABF627-32C6-4154-8039-393AEB135C07}" srcOrd="0" destOrd="0" presId="urn:microsoft.com/office/officeart/2005/8/layout/vProcess5"/>
    <dgm:cxn modelId="{EC190FCC-58A0-448E-BDFA-0A4853CAC8EB}" srcId="{442B53CC-ED01-49C7-9DFE-F1D57703E90D}" destId="{BB1E4FFD-026C-42DD-9579-D1A05D8E0861}" srcOrd="4" destOrd="0" parTransId="{0F6FFE66-5A55-499B-98F8-05AB209AF3D3}" sibTransId="{76E3E682-0FFB-4CAB-B840-15E433F59963}"/>
    <dgm:cxn modelId="{31D89DE9-4961-404B-A556-E8F4C5213CE6}" type="presOf" srcId="{EFD9B9CB-74D0-4E5F-A41A-A515890EF2B7}" destId="{6D95B52E-1D82-4848-B971-5F68F9D02544}" srcOrd="0" destOrd="0" presId="urn:microsoft.com/office/officeart/2005/8/layout/vProcess5"/>
    <dgm:cxn modelId="{055A55EC-8C95-4EA4-872D-39FA01F14FAA}" type="presOf" srcId="{A7044E72-E566-4209-B9CB-4935604D48BF}" destId="{20D7388F-3C85-4175-AB39-193D83CB5088}" srcOrd="0" destOrd="0" presId="urn:microsoft.com/office/officeart/2005/8/layout/vProcess5"/>
    <dgm:cxn modelId="{D83A05FF-EE57-42CD-9EB1-02D886CD88ED}" type="presOf" srcId="{9DA73EE6-2E8B-49C8-8127-CD74BD116DF4}" destId="{0750858F-BB01-4484-82F2-EF49E0A64FF6}" srcOrd="0" destOrd="0" presId="urn:microsoft.com/office/officeart/2005/8/layout/vProcess5"/>
    <dgm:cxn modelId="{E5A69C2A-EB2D-4D21-A885-A9CFD4B7A560}" type="presParOf" srcId="{E9ADF8E1-D139-4B0C-85D6-3663771E3EA7}" destId="{819B5FB8-B673-41A6-86C6-4FCF69D5B135}" srcOrd="0" destOrd="0" presId="urn:microsoft.com/office/officeart/2005/8/layout/vProcess5"/>
    <dgm:cxn modelId="{44C0F257-FD18-4B4C-A617-F2BCEBAD8AF5}" type="presParOf" srcId="{E9ADF8E1-D139-4B0C-85D6-3663771E3EA7}" destId="{0750858F-BB01-4484-82F2-EF49E0A64FF6}" srcOrd="1" destOrd="0" presId="urn:microsoft.com/office/officeart/2005/8/layout/vProcess5"/>
    <dgm:cxn modelId="{D4324338-62EB-4F46-936F-A082C59FB388}" type="presParOf" srcId="{E9ADF8E1-D139-4B0C-85D6-3663771E3EA7}" destId="{20D7388F-3C85-4175-AB39-193D83CB5088}" srcOrd="2" destOrd="0" presId="urn:microsoft.com/office/officeart/2005/8/layout/vProcess5"/>
    <dgm:cxn modelId="{51C38E72-0E64-4024-BAA6-A71898150B30}" type="presParOf" srcId="{E9ADF8E1-D139-4B0C-85D6-3663771E3EA7}" destId="{4F2A8D6A-BF07-4FA6-A032-7781C0EB4A21}" srcOrd="3" destOrd="0" presId="urn:microsoft.com/office/officeart/2005/8/layout/vProcess5"/>
    <dgm:cxn modelId="{925DC5B3-130F-4C48-BBD3-81DBB43F5FD5}" type="presParOf" srcId="{E9ADF8E1-D139-4B0C-85D6-3663771E3EA7}" destId="{7FABF627-32C6-4154-8039-393AEB135C07}" srcOrd="4" destOrd="0" presId="urn:microsoft.com/office/officeart/2005/8/layout/vProcess5"/>
    <dgm:cxn modelId="{EFF2509A-5DF5-4FF2-BC50-BBD3FF569522}" type="presParOf" srcId="{E9ADF8E1-D139-4B0C-85D6-3663771E3EA7}" destId="{111743EE-4B78-4E84-BFB1-30E1B671C859}" srcOrd="5" destOrd="0" presId="urn:microsoft.com/office/officeart/2005/8/layout/vProcess5"/>
    <dgm:cxn modelId="{3E304D73-2EFA-44CC-83F9-10062DBDA646}" type="presParOf" srcId="{E9ADF8E1-D139-4B0C-85D6-3663771E3EA7}" destId="{6D95B52E-1D82-4848-B971-5F68F9D02544}" srcOrd="6" destOrd="0" presId="urn:microsoft.com/office/officeart/2005/8/layout/vProcess5"/>
    <dgm:cxn modelId="{79459DA7-E36E-4A72-A9CC-AB7CFA4EFCC4}" type="presParOf" srcId="{E9ADF8E1-D139-4B0C-85D6-3663771E3EA7}" destId="{9365E8B6-B3A7-4E9B-B1C3-9C217C323870}" srcOrd="7" destOrd="0" presId="urn:microsoft.com/office/officeart/2005/8/layout/vProcess5"/>
    <dgm:cxn modelId="{3D6C8EA2-37DC-48A2-9869-BA76ECE99BE6}" type="presParOf" srcId="{E9ADF8E1-D139-4B0C-85D6-3663771E3EA7}" destId="{4F0500E6-93B6-4A6F-ACC6-ECCABE787008}" srcOrd="8" destOrd="0" presId="urn:microsoft.com/office/officeart/2005/8/layout/vProcess5"/>
    <dgm:cxn modelId="{5DF2D5D1-4B89-4B06-9F52-429C6527428D}" type="presParOf" srcId="{E9ADF8E1-D139-4B0C-85D6-3663771E3EA7}" destId="{94855EC4-3EA6-438D-8E0D-01EC9612B3A0}" srcOrd="9" destOrd="0" presId="urn:microsoft.com/office/officeart/2005/8/layout/vProcess5"/>
    <dgm:cxn modelId="{2998EEBE-0C97-4DAE-AB6B-82AEA12C92A8}" type="presParOf" srcId="{E9ADF8E1-D139-4B0C-85D6-3663771E3EA7}" destId="{4C835993-4320-4BE0-9E17-54B045587AC3}" srcOrd="10" destOrd="0" presId="urn:microsoft.com/office/officeart/2005/8/layout/vProcess5"/>
    <dgm:cxn modelId="{8B54ECD9-3D40-49B4-93BF-4905ACDBF96D}" type="presParOf" srcId="{E9ADF8E1-D139-4B0C-85D6-3663771E3EA7}" destId="{74079C2C-FA59-49E7-AD56-F9FD9A2B09D1}" srcOrd="11" destOrd="0" presId="urn:microsoft.com/office/officeart/2005/8/layout/vProcess5"/>
    <dgm:cxn modelId="{714D5252-074D-4060-8D20-2549A04506FD}" type="presParOf" srcId="{E9ADF8E1-D139-4B0C-85D6-3663771E3EA7}" destId="{252B6C50-2C9C-492A-8207-E25C13FF902B}" srcOrd="12" destOrd="0" presId="urn:microsoft.com/office/officeart/2005/8/layout/vProcess5"/>
    <dgm:cxn modelId="{DE168B01-0F51-481A-BF72-6EC8E3181FAD}" type="presParOf" srcId="{E9ADF8E1-D139-4B0C-85D6-3663771E3EA7}" destId="{FB05FF93-C007-474F-A5E5-0FAFEE13101A}" srcOrd="13" destOrd="0" presId="urn:microsoft.com/office/officeart/2005/8/layout/vProcess5"/>
    <dgm:cxn modelId="{A1DA31EB-05BD-4411-BDDF-4338B98F7B09}" type="presParOf" srcId="{E9ADF8E1-D139-4B0C-85D6-3663771E3EA7}" destId="{D020DF4B-825C-4CC6-B823-794C0A9AE0C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6B125-B2ED-4322-A366-C86034F62DDA}" type="doc">
      <dgm:prSet loTypeId="urn:microsoft.com/office/officeart/2018/2/layout/IconVerticalSolidList" loCatId="icon" qsTypeId="urn:microsoft.com/office/officeart/2005/8/quickstyle/3d4" qsCatId="3D" csTypeId="urn:microsoft.com/office/officeart/2005/8/colors/colorful1" csCatId="colorful" phldr="1"/>
      <dgm:spPr/>
      <dgm:t>
        <a:bodyPr/>
        <a:lstStyle/>
        <a:p>
          <a:endParaRPr lang="en-US"/>
        </a:p>
      </dgm:t>
    </dgm:pt>
    <dgm:pt modelId="{A88C9FA8-5CFC-4762-BB5F-3C20C2797DB0}">
      <dgm:prSet/>
      <dgm:spPr/>
      <dgm:t>
        <a:bodyPr/>
        <a:lstStyle/>
        <a:p>
          <a:pPr>
            <a:lnSpc>
              <a:spcPct val="100000"/>
            </a:lnSpc>
          </a:pPr>
          <a:r>
            <a:rPr lang="tr-TR" b="0" i="0" baseline="0" dirty="0"/>
            <a:t>Çalışmamızda gerontoloji lisans mezunlarının Alzheimer hastalığı bilgi düzeyleri </a:t>
          </a:r>
          <a:r>
            <a:rPr lang="tr-TR" b="1" i="0" baseline="0" dirty="0"/>
            <a:t>orta düzeyde</a:t>
          </a:r>
          <a:r>
            <a:rPr lang="tr-TR" b="0" i="0" baseline="0" dirty="0"/>
            <a:t> bulunmuştur. </a:t>
          </a:r>
          <a:r>
            <a:rPr lang="tr-TR" b="0" i="0" u="sng" baseline="0" dirty="0"/>
            <a:t>Bu sonuç, benzer şekilde orta düzey bilgi bildiren uluslararası çalışmalarla paraleldir**.</a:t>
          </a:r>
          <a:endParaRPr lang="en-US" dirty="0"/>
        </a:p>
      </dgm:t>
    </dgm:pt>
    <dgm:pt modelId="{3BB3D34A-AADF-4B9D-A445-926DCD745CC5}" type="parTrans" cxnId="{12BFADDA-4BCB-4BEE-A72B-97AFF2507E60}">
      <dgm:prSet/>
      <dgm:spPr/>
      <dgm:t>
        <a:bodyPr/>
        <a:lstStyle/>
        <a:p>
          <a:endParaRPr lang="en-US"/>
        </a:p>
      </dgm:t>
    </dgm:pt>
    <dgm:pt modelId="{3B420769-54CD-49D7-8F1E-1CC6D8D208F9}" type="sibTrans" cxnId="{12BFADDA-4BCB-4BEE-A72B-97AFF2507E60}">
      <dgm:prSet/>
      <dgm:spPr/>
      <dgm:t>
        <a:bodyPr/>
        <a:lstStyle/>
        <a:p>
          <a:endParaRPr lang="en-US"/>
        </a:p>
      </dgm:t>
    </dgm:pt>
    <dgm:pt modelId="{5E0086A7-8662-48AB-97C0-27C1083200D3}">
      <dgm:prSet/>
      <dgm:spPr/>
      <dgm:t>
        <a:bodyPr/>
        <a:lstStyle/>
        <a:p>
          <a:pPr>
            <a:lnSpc>
              <a:spcPct val="100000"/>
            </a:lnSpc>
          </a:pPr>
          <a:r>
            <a:rPr lang="tr-TR" b="0" i="0" baseline="0" dirty="0"/>
            <a:t>Cinsiyet ve istihdam durumu bilgi düzeyini belirleyen en önemli faktörlerdir. Özellikle çalışan </a:t>
          </a:r>
          <a:r>
            <a:rPr lang="tr-TR" b="0" i="0" baseline="0" dirty="0" err="1"/>
            <a:t>gerontologların</a:t>
          </a:r>
          <a:r>
            <a:rPr lang="tr-TR" b="0" i="0" baseline="0" dirty="0"/>
            <a:t> daha yüksek puan alması, bilginin mesleki pratikte pekiştiğini göstermektedir.</a:t>
          </a:r>
          <a:endParaRPr lang="en-US" dirty="0"/>
        </a:p>
      </dgm:t>
    </dgm:pt>
    <dgm:pt modelId="{1866DF8B-A94D-4BFF-94B4-BF10A4256431}" type="parTrans" cxnId="{C9EFBE6F-D180-4B0E-ABA2-926B588B9651}">
      <dgm:prSet/>
      <dgm:spPr/>
      <dgm:t>
        <a:bodyPr/>
        <a:lstStyle/>
        <a:p>
          <a:endParaRPr lang="en-US"/>
        </a:p>
      </dgm:t>
    </dgm:pt>
    <dgm:pt modelId="{1FD5BE10-ACA6-42E0-8CAA-B4F269260025}" type="sibTrans" cxnId="{C9EFBE6F-D180-4B0E-ABA2-926B588B9651}">
      <dgm:prSet/>
      <dgm:spPr/>
      <dgm:t>
        <a:bodyPr/>
        <a:lstStyle/>
        <a:p>
          <a:endParaRPr lang="en-US"/>
        </a:p>
      </dgm:t>
    </dgm:pt>
    <dgm:pt modelId="{A9CEDB84-1D06-4CE5-9EEF-0B8FC38EB66D}">
      <dgm:prSet/>
      <dgm:spPr/>
      <dgm:t>
        <a:bodyPr/>
        <a:lstStyle/>
        <a:p>
          <a:pPr>
            <a:lnSpc>
              <a:spcPct val="100000"/>
            </a:lnSpc>
          </a:pPr>
          <a:r>
            <a:rPr lang="tr-TR" b="0" i="0" baseline="0"/>
            <a:t>Buna karşın, Alzheimer eğitimi almış olmak veya Alzheimer’lı akraba deneyimi bilgi düzeyini artırmamıştır. Bu durum, tek seferlik eğitimlerin veya kişisel deneyimin yeterli olmadığını, sistematik ve sürekli mesleki gelişim programlarının gerekliliğini göstermektedir.</a:t>
          </a:r>
          <a:endParaRPr lang="en-US"/>
        </a:p>
      </dgm:t>
    </dgm:pt>
    <dgm:pt modelId="{6E906601-3106-4E45-A8CA-952533393FB9}" type="parTrans" cxnId="{5DC41740-4AD5-40A6-9035-1941470BB8CB}">
      <dgm:prSet/>
      <dgm:spPr/>
      <dgm:t>
        <a:bodyPr/>
        <a:lstStyle/>
        <a:p>
          <a:endParaRPr lang="en-US"/>
        </a:p>
      </dgm:t>
    </dgm:pt>
    <dgm:pt modelId="{6EB5201D-7078-4BB9-9B83-14E9AD361111}" type="sibTrans" cxnId="{5DC41740-4AD5-40A6-9035-1941470BB8CB}">
      <dgm:prSet/>
      <dgm:spPr/>
      <dgm:t>
        <a:bodyPr/>
        <a:lstStyle/>
        <a:p>
          <a:endParaRPr lang="en-US"/>
        </a:p>
      </dgm:t>
    </dgm:pt>
    <dgm:pt modelId="{028DFBF8-7F54-4251-9CE1-CD083E68078B}" type="pres">
      <dgm:prSet presAssocID="{DE36B125-B2ED-4322-A366-C86034F62DDA}" presName="root" presStyleCnt="0">
        <dgm:presLayoutVars>
          <dgm:dir/>
          <dgm:resizeHandles val="exact"/>
        </dgm:presLayoutVars>
      </dgm:prSet>
      <dgm:spPr/>
    </dgm:pt>
    <dgm:pt modelId="{3B3405DE-6FDE-4645-8763-A2E8E9C9D713}" type="pres">
      <dgm:prSet presAssocID="{A88C9FA8-5CFC-4762-BB5F-3C20C2797DB0}" presName="compNode" presStyleCnt="0"/>
      <dgm:spPr/>
    </dgm:pt>
    <dgm:pt modelId="{DC5EAB8D-123E-48FF-BA03-F43317A59F79}" type="pres">
      <dgm:prSet presAssocID="{A88C9FA8-5CFC-4762-BB5F-3C20C2797DB0}" presName="bgRect" presStyleLbl="bgShp" presStyleIdx="0" presStyleCnt="3"/>
      <dgm:spPr/>
    </dgm:pt>
    <dgm:pt modelId="{2478D5C3-5D39-43FC-B520-41BE83DB070D}" type="pres">
      <dgm:prSet presAssocID="{A88C9FA8-5CFC-4762-BB5F-3C20C2797DB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nay işareti"/>
        </a:ext>
      </dgm:extLst>
    </dgm:pt>
    <dgm:pt modelId="{4F593DFF-4FFE-4335-A590-5FBF1D6C69BA}" type="pres">
      <dgm:prSet presAssocID="{A88C9FA8-5CFC-4762-BB5F-3C20C2797DB0}" presName="spaceRect" presStyleCnt="0"/>
      <dgm:spPr/>
    </dgm:pt>
    <dgm:pt modelId="{22F7B9E0-60E3-4B1D-8B1E-05737473D7E3}" type="pres">
      <dgm:prSet presAssocID="{A88C9FA8-5CFC-4762-BB5F-3C20C2797DB0}" presName="parTx" presStyleLbl="revTx" presStyleIdx="0" presStyleCnt="3">
        <dgm:presLayoutVars>
          <dgm:chMax val="0"/>
          <dgm:chPref val="0"/>
        </dgm:presLayoutVars>
      </dgm:prSet>
      <dgm:spPr/>
    </dgm:pt>
    <dgm:pt modelId="{684A9DC6-97A8-437F-AE9F-991636A2219E}" type="pres">
      <dgm:prSet presAssocID="{3B420769-54CD-49D7-8F1E-1CC6D8D208F9}" presName="sibTrans" presStyleCnt="0"/>
      <dgm:spPr/>
    </dgm:pt>
    <dgm:pt modelId="{AB58DDC6-13F0-434E-B1B1-988378642EAA}" type="pres">
      <dgm:prSet presAssocID="{5E0086A7-8662-48AB-97C0-27C1083200D3}" presName="compNode" presStyleCnt="0"/>
      <dgm:spPr/>
    </dgm:pt>
    <dgm:pt modelId="{B529DE1A-4055-4ACC-8E2E-4EE7A08221E1}" type="pres">
      <dgm:prSet presAssocID="{5E0086A7-8662-48AB-97C0-27C1083200D3}" presName="bgRect" presStyleLbl="bgShp" presStyleIdx="1" presStyleCnt="3"/>
      <dgm:spPr/>
    </dgm:pt>
    <dgm:pt modelId="{B61E14FF-FF9D-4DF1-9BEB-616CC8CA9311}" type="pres">
      <dgm:prSet presAssocID="{5E0086A7-8662-48AB-97C0-27C1083200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9BCCC8D3-73B8-4ED7-9777-D98977C464A3}" type="pres">
      <dgm:prSet presAssocID="{5E0086A7-8662-48AB-97C0-27C1083200D3}" presName="spaceRect" presStyleCnt="0"/>
      <dgm:spPr/>
    </dgm:pt>
    <dgm:pt modelId="{12007671-F127-4B04-BAC5-76617A52B41D}" type="pres">
      <dgm:prSet presAssocID="{5E0086A7-8662-48AB-97C0-27C1083200D3}" presName="parTx" presStyleLbl="revTx" presStyleIdx="1" presStyleCnt="3">
        <dgm:presLayoutVars>
          <dgm:chMax val="0"/>
          <dgm:chPref val="0"/>
        </dgm:presLayoutVars>
      </dgm:prSet>
      <dgm:spPr/>
    </dgm:pt>
    <dgm:pt modelId="{7212B879-8A26-47C3-8325-9C1E34BA3ABD}" type="pres">
      <dgm:prSet presAssocID="{1FD5BE10-ACA6-42E0-8CAA-B4F269260025}" presName="sibTrans" presStyleCnt="0"/>
      <dgm:spPr/>
    </dgm:pt>
    <dgm:pt modelId="{E5DDE095-498A-4F2B-812E-2ED4689AF68C}" type="pres">
      <dgm:prSet presAssocID="{A9CEDB84-1D06-4CE5-9EEF-0B8FC38EB66D}" presName="compNode" presStyleCnt="0"/>
      <dgm:spPr/>
    </dgm:pt>
    <dgm:pt modelId="{572E9322-1EC5-4FF6-A372-E7713D1E35B6}" type="pres">
      <dgm:prSet presAssocID="{A9CEDB84-1D06-4CE5-9EEF-0B8FC38EB66D}" presName="bgRect" presStyleLbl="bgShp" presStyleIdx="2" presStyleCnt="3"/>
      <dgm:spPr/>
    </dgm:pt>
    <dgm:pt modelId="{B1D184F9-A8AA-412D-AEE7-DACD5B0AD0CC}" type="pres">
      <dgm:prSet presAssocID="{A9CEDB84-1D06-4CE5-9EEF-0B8FC38EB6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A34FEE48-E91C-4C80-8008-AAF9A0B3C79F}" type="pres">
      <dgm:prSet presAssocID="{A9CEDB84-1D06-4CE5-9EEF-0B8FC38EB66D}" presName="spaceRect" presStyleCnt="0"/>
      <dgm:spPr/>
    </dgm:pt>
    <dgm:pt modelId="{0E8798A1-8D40-42C1-8873-C6BBF15A9B05}" type="pres">
      <dgm:prSet presAssocID="{A9CEDB84-1D06-4CE5-9EEF-0B8FC38EB66D}" presName="parTx" presStyleLbl="revTx" presStyleIdx="2" presStyleCnt="3">
        <dgm:presLayoutVars>
          <dgm:chMax val="0"/>
          <dgm:chPref val="0"/>
        </dgm:presLayoutVars>
      </dgm:prSet>
      <dgm:spPr/>
    </dgm:pt>
  </dgm:ptLst>
  <dgm:cxnLst>
    <dgm:cxn modelId="{A5BC6408-F572-42B3-AAFF-28DF76532FC4}" type="presOf" srcId="{A88C9FA8-5CFC-4762-BB5F-3C20C2797DB0}" destId="{22F7B9E0-60E3-4B1D-8B1E-05737473D7E3}" srcOrd="0" destOrd="0" presId="urn:microsoft.com/office/officeart/2018/2/layout/IconVerticalSolidList"/>
    <dgm:cxn modelId="{5DC41740-4AD5-40A6-9035-1941470BB8CB}" srcId="{DE36B125-B2ED-4322-A366-C86034F62DDA}" destId="{A9CEDB84-1D06-4CE5-9EEF-0B8FC38EB66D}" srcOrd="2" destOrd="0" parTransId="{6E906601-3106-4E45-A8CA-952533393FB9}" sibTransId="{6EB5201D-7078-4BB9-9B83-14E9AD361111}"/>
    <dgm:cxn modelId="{C9EFBE6F-D180-4B0E-ABA2-926B588B9651}" srcId="{DE36B125-B2ED-4322-A366-C86034F62DDA}" destId="{5E0086A7-8662-48AB-97C0-27C1083200D3}" srcOrd="1" destOrd="0" parTransId="{1866DF8B-A94D-4BFF-94B4-BF10A4256431}" sibTransId="{1FD5BE10-ACA6-42E0-8CAA-B4F269260025}"/>
    <dgm:cxn modelId="{DABFDA7E-9AE9-49D0-A2A3-E8A13EFD5D89}" type="presOf" srcId="{5E0086A7-8662-48AB-97C0-27C1083200D3}" destId="{12007671-F127-4B04-BAC5-76617A52B41D}" srcOrd="0" destOrd="0" presId="urn:microsoft.com/office/officeart/2018/2/layout/IconVerticalSolidList"/>
    <dgm:cxn modelId="{F0782191-A545-4980-8B9A-0F80E58C8503}" type="presOf" srcId="{DE36B125-B2ED-4322-A366-C86034F62DDA}" destId="{028DFBF8-7F54-4251-9CE1-CD083E68078B}" srcOrd="0" destOrd="0" presId="urn:microsoft.com/office/officeart/2018/2/layout/IconVerticalSolidList"/>
    <dgm:cxn modelId="{511FC2B2-36C2-4423-9387-F6208F62FC87}" type="presOf" srcId="{A9CEDB84-1D06-4CE5-9EEF-0B8FC38EB66D}" destId="{0E8798A1-8D40-42C1-8873-C6BBF15A9B05}" srcOrd="0" destOrd="0" presId="urn:microsoft.com/office/officeart/2018/2/layout/IconVerticalSolidList"/>
    <dgm:cxn modelId="{12BFADDA-4BCB-4BEE-A72B-97AFF2507E60}" srcId="{DE36B125-B2ED-4322-A366-C86034F62DDA}" destId="{A88C9FA8-5CFC-4762-BB5F-3C20C2797DB0}" srcOrd="0" destOrd="0" parTransId="{3BB3D34A-AADF-4B9D-A445-926DCD745CC5}" sibTransId="{3B420769-54CD-49D7-8F1E-1CC6D8D208F9}"/>
    <dgm:cxn modelId="{C04B5A82-5B6B-4576-8340-EA373BD030E2}" type="presParOf" srcId="{028DFBF8-7F54-4251-9CE1-CD083E68078B}" destId="{3B3405DE-6FDE-4645-8763-A2E8E9C9D713}" srcOrd="0" destOrd="0" presId="urn:microsoft.com/office/officeart/2018/2/layout/IconVerticalSolidList"/>
    <dgm:cxn modelId="{301924BC-1D46-4A76-86B5-80893090652F}" type="presParOf" srcId="{3B3405DE-6FDE-4645-8763-A2E8E9C9D713}" destId="{DC5EAB8D-123E-48FF-BA03-F43317A59F79}" srcOrd="0" destOrd="0" presId="urn:microsoft.com/office/officeart/2018/2/layout/IconVerticalSolidList"/>
    <dgm:cxn modelId="{B5BBBE38-01AF-45D4-AC2B-B9B0166AB67D}" type="presParOf" srcId="{3B3405DE-6FDE-4645-8763-A2E8E9C9D713}" destId="{2478D5C3-5D39-43FC-B520-41BE83DB070D}" srcOrd="1" destOrd="0" presId="urn:microsoft.com/office/officeart/2018/2/layout/IconVerticalSolidList"/>
    <dgm:cxn modelId="{59CF3D04-4295-42CD-AEEA-AB73B5B2F9A3}" type="presParOf" srcId="{3B3405DE-6FDE-4645-8763-A2E8E9C9D713}" destId="{4F593DFF-4FFE-4335-A590-5FBF1D6C69BA}" srcOrd="2" destOrd="0" presId="urn:microsoft.com/office/officeart/2018/2/layout/IconVerticalSolidList"/>
    <dgm:cxn modelId="{192C1766-C05B-4D36-BC80-104CFA333869}" type="presParOf" srcId="{3B3405DE-6FDE-4645-8763-A2E8E9C9D713}" destId="{22F7B9E0-60E3-4B1D-8B1E-05737473D7E3}" srcOrd="3" destOrd="0" presId="urn:microsoft.com/office/officeart/2018/2/layout/IconVerticalSolidList"/>
    <dgm:cxn modelId="{E55CB7B7-E05F-4382-94FC-B27F3EDD4B2C}" type="presParOf" srcId="{028DFBF8-7F54-4251-9CE1-CD083E68078B}" destId="{684A9DC6-97A8-437F-AE9F-991636A2219E}" srcOrd="1" destOrd="0" presId="urn:microsoft.com/office/officeart/2018/2/layout/IconVerticalSolidList"/>
    <dgm:cxn modelId="{0BE2106B-09C0-4867-A6C5-A5A2FF80D22E}" type="presParOf" srcId="{028DFBF8-7F54-4251-9CE1-CD083E68078B}" destId="{AB58DDC6-13F0-434E-B1B1-988378642EAA}" srcOrd="2" destOrd="0" presId="urn:microsoft.com/office/officeart/2018/2/layout/IconVerticalSolidList"/>
    <dgm:cxn modelId="{DDBB5D36-4FE5-433C-B40B-FC37110E2496}" type="presParOf" srcId="{AB58DDC6-13F0-434E-B1B1-988378642EAA}" destId="{B529DE1A-4055-4ACC-8E2E-4EE7A08221E1}" srcOrd="0" destOrd="0" presId="urn:microsoft.com/office/officeart/2018/2/layout/IconVerticalSolidList"/>
    <dgm:cxn modelId="{4F397DB3-C476-4896-AF43-9993B2D81110}" type="presParOf" srcId="{AB58DDC6-13F0-434E-B1B1-988378642EAA}" destId="{B61E14FF-FF9D-4DF1-9BEB-616CC8CA9311}" srcOrd="1" destOrd="0" presId="urn:microsoft.com/office/officeart/2018/2/layout/IconVerticalSolidList"/>
    <dgm:cxn modelId="{55313769-A574-4F27-9C6D-E826AD7DC610}" type="presParOf" srcId="{AB58DDC6-13F0-434E-B1B1-988378642EAA}" destId="{9BCCC8D3-73B8-4ED7-9777-D98977C464A3}" srcOrd="2" destOrd="0" presId="urn:microsoft.com/office/officeart/2018/2/layout/IconVerticalSolidList"/>
    <dgm:cxn modelId="{99F35A7C-0BD0-4065-9D00-C8D1AFB829A1}" type="presParOf" srcId="{AB58DDC6-13F0-434E-B1B1-988378642EAA}" destId="{12007671-F127-4B04-BAC5-76617A52B41D}" srcOrd="3" destOrd="0" presId="urn:microsoft.com/office/officeart/2018/2/layout/IconVerticalSolidList"/>
    <dgm:cxn modelId="{0D6FDD83-D352-4E3F-AC00-171A04FA9449}" type="presParOf" srcId="{028DFBF8-7F54-4251-9CE1-CD083E68078B}" destId="{7212B879-8A26-47C3-8325-9C1E34BA3ABD}" srcOrd="3" destOrd="0" presId="urn:microsoft.com/office/officeart/2018/2/layout/IconVerticalSolidList"/>
    <dgm:cxn modelId="{62570DD6-8BFA-4128-AF9A-A196B5366D3B}" type="presParOf" srcId="{028DFBF8-7F54-4251-9CE1-CD083E68078B}" destId="{E5DDE095-498A-4F2B-812E-2ED4689AF68C}" srcOrd="4" destOrd="0" presId="urn:microsoft.com/office/officeart/2018/2/layout/IconVerticalSolidList"/>
    <dgm:cxn modelId="{5298AD4E-C035-4296-BDB5-BA1500438C54}" type="presParOf" srcId="{E5DDE095-498A-4F2B-812E-2ED4689AF68C}" destId="{572E9322-1EC5-4FF6-A372-E7713D1E35B6}" srcOrd="0" destOrd="0" presId="urn:microsoft.com/office/officeart/2018/2/layout/IconVerticalSolidList"/>
    <dgm:cxn modelId="{85FB5615-43A0-4CAC-BA1E-EADB94737DFD}" type="presParOf" srcId="{E5DDE095-498A-4F2B-812E-2ED4689AF68C}" destId="{B1D184F9-A8AA-412D-AEE7-DACD5B0AD0CC}" srcOrd="1" destOrd="0" presId="urn:microsoft.com/office/officeart/2018/2/layout/IconVerticalSolidList"/>
    <dgm:cxn modelId="{92F849CC-F40C-40BD-BD1C-73E4CB694D8E}" type="presParOf" srcId="{E5DDE095-498A-4F2B-812E-2ED4689AF68C}" destId="{A34FEE48-E91C-4C80-8008-AAF9A0B3C79F}" srcOrd="2" destOrd="0" presId="urn:microsoft.com/office/officeart/2018/2/layout/IconVerticalSolidList"/>
    <dgm:cxn modelId="{FD4EA340-C2D7-46FF-A067-660049EAEFF0}" type="presParOf" srcId="{E5DDE095-498A-4F2B-812E-2ED4689AF68C}" destId="{0E8798A1-8D40-42C1-8873-C6BBF15A9B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8CA42-400B-461C-980B-4A9B999D7A8E}" type="doc">
      <dgm:prSet loTypeId="urn:microsoft.com/office/officeart/2005/8/layout/vList2" loCatId="list" qsTypeId="urn:microsoft.com/office/officeart/2005/8/quickstyle/simple3" qsCatId="simple" csTypeId="urn:microsoft.com/office/officeart/2005/8/colors/accent2_5" csCatId="accent2"/>
      <dgm:spPr/>
      <dgm:t>
        <a:bodyPr/>
        <a:lstStyle/>
        <a:p>
          <a:endParaRPr lang="en-US"/>
        </a:p>
      </dgm:t>
    </dgm:pt>
    <dgm:pt modelId="{0E4AA209-4DD5-4048-A584-73E4FE007689}">
      <dgm:prSet/>
      <dgm:spPr/>
      <dgm:t>
        <a:bodyPr/>
        <a:lstStyle/>
        <a:p>
          <a:r>
            <a:rPr lang="tr-TR" b="0" i="0" baseline="0" dirty="0">
              <a:latin typeface="Times New Roman" panose="02020603050405020304" pitchFamily="18" charset="0"/>
              <a:cs typeface="Times New Roman" panose="02020603050405020304" pitchFamily="18" charset="0"/>
            </a:rPr>
            <a:t>Alt boyut analizlerinde, en yüksek bilgi “tanı ve değerlendirme” ile “yaşam etkileri” alanındayken, </a:t>
          </a:r>
          <a:r>
            <a:rPr lang="tr-TR" b="1" i="0" baseline="0" dirty="0">
              <a:latin typeface="Times New Roman" panose="02020603050405020304" pitchFamily="18" charset="0"/>
              <a:cs typeface="Times New Roman" panose="02020603050405020304" pitchFamily="18" charset="0"/>
            </a:rPr>
            <a:t>en düşük bilgi, Alzheimer’a yönelik destek ve hizmetlerin yönetimiyle ilgili alanda</a:t>
          </a:r>
          <a:r>
            <a:rPr lang="tr-TR" b="0" i="0" baseline="0" dirty="0">
              <a:latin typeface="Times New Roman" panose="02020603050405020304" pitchFamily="18" charset="0"/>
              <a:cs typeface="Times New Roman" panose="02020603050405020304" pitchFamily="18" charset="0"/>
            </a:rPr>
            <a:t> görülmüştür. Bu, eğitim müfredatının </a:t>
          </a:r>
          <a:r>
            <a:rPr lang="tr-TR" b="1" i="0" baseline="0" dirty="0">
              <a:latin typeface="Times New Roman" panose="02020603050405020304" pitchFamily="18" charset="0"/>
              <a:cs typeface="Times New Roman" panose="02020603050405020304" pitchFamily="18" charset="0"/>
            </a:rPr>
            <a:t>teorik bilgiye daha çok ağırlık verirken, uygulamaya dönük yönlerinin zayıf kaldığını</a:t>
          </a:r>
          <a:r>
            <a:rPr lang="tr-TR" b="0" i="0" baseline="0" dirty="0">
              <a:latin typeface="Times New Roman" panose="02020603050405020304" pitchFamily="18" charset="0"/>
              <a:cs typeface="Times New Roman" panose="02020603050405020304" pitchFamily="18" charset="0"/>
            </a:rPr>
            <a:t> düşündürmektedir.</a:t>
          </a:r>
          <a:endParaRPr lang="en-US" dirty="0">
            <a:latin typeface="Times New Roman" panose="02020603050405020304" pitchFamily="18" charset="0"/>
            <a:cs typeface="Times New Roman" panose="02020603050405020304" pitchFamily="18" charset="0"/>
          </a:endParaRPr>
        </a:p>
      </dgm:t>
    </dgm:pt>
    <dgm:pt modelId="{064FFC20-54E4-41D1-AA2B-61648CDA155E}" type="parTrans" cxnId="{D05D73EA-3A8A-4E80-9E31-9AE54E103B6F}">
      <dgm:prSet/>
      <dgm:spPr/>
      <dgm:t>
        <a:bodyPr/>
        <a:lstStyle/>
        <a:p>
          <a:endParaRPr lang="en-US"/>
        </a:p>
      </dgm:t>
    </dgm:pt>
    <dgm:pt modelId="{A815209E-6B95-45B3-8C82-6987397F771A}" type="sibTrans" cxnId="{D05D73EA-3A8A-4E80-9E31-9AE54E103B6F}">
      <dgm:prSet/>
      <dgm:spPr/>
      <dgm:t>
        <a:bodyPr/>
        <a:lstStyle/>
        <a:p>
          <a:endParaRPr lang="en-US"/>
        </a:p>
      </dgm:t>
    </dgm:pt>
    <dgm:pt modelId="{61AB77E3-E17A-4BA8-808B-3452AE9AC2DE}">
      <dgm:prSet/>
      <dgm:spPr/>
      <dgm:t>
        <a:bodyPr/>
        <a:lstStyle/>
        <a:p>
          <a:r>
            <a:rPr lang="tr-TR" b="0" i="0" baseline="0" dirty="0">
              <a:latin typeface="Times New Roman" panose="02020603050405020304" pitchFamily="18" charset="0"/>
              <a:cs typeface="Times New Roman" panose="02020603050405020304" pitchFamily="18" charset="0"/>
            </a:rPr>
            <a:t>Yanlış bilinen maddeler, yaşlı bireyin yaşamında kritik öneme sahip konularda (fonksiyonel bağımlılıklar, karar verme süreçleri, önleyici stratejiler) </a:t>
          </a:r>
          <a:r>
            <a:rPr lang="tr-TR" b="1" i="0" baseline="0" dirty="0">
              <a:latin typeface="Times New Roman" panose="02020603050405020304" pitchFamily="18" charset="0"/>
              <a:cs typeface="Times New Roman" panose="02020603050405020304" pitchFamily="18" charset="0"/>
            </a:rPr>
            <a:t>yanlış algıların</a:t>
          </a:r>
          <a:r>
            <a:rPr lang="tr-TR" b="0" i="0" baseline="0" dirty="0">
              <a:latin typeface="Times New Roman" panose="02020603050405020304" pitchFamily="18" charset="0"/>
              <a:cs typeface="Times New Roman" panose="02020603050405020304" pitchFamily="18" charset="0"/>
            </a:rPr>
            <a:t> bulunduğunu ortaya koymaktadır.</a:t>
          </a:r>
          <a:endParaRPr lang="en-US" dirty="0">
            <a:latin typeface="Times New Roman" panose="02020603050405020304" pitchFamily="18" charset="0"/>
            <a:cs typeface="Times New Roman" panose="02020603050405020304" pitchFamily="18" charset="0"/>
          </a:endParaRPr>
        </a:p>
      </dgm:t>
    </dgm:pt>
    <dgm:pt modelId="{621C0849-7066-44D7-9551-BA8598EE21B4}" type="parTrans" cxnId="{1B3C630F-ED69-4A95-BBA4-427F9A9AC37B}">
      <dgm:prSet/>
      <dgm:spPr/>
      <dgm:t>
        <a:bodyPr/>
        <a:lstStyle/>
        <a:p>
          <a:endParaRPr lang="en-US"/>
        </a:p>
      </dgm:t>
    </dgm:pt>
    <dgm:pt modelId="{C50635A1-AE04-4460-936B-85B4A70FBA79}" type="sibTrans" cxnId="{1B3C630F-ED69-4A95-BBA4-427F9A9AC37B}">
      <dgm:prSet/>
      <dgm:spPr/>
      <dgm:t>
        <a:bodyPr/>
        <a:lstStyle/>
        <a:p>
          <a:endParaRPr lang="en-US"/>
        </a:p>
      </dgm:t>
    </dgm:pt>
    <dgm:pt modelId="{4A00372A-E735-4CCB-9B94-2F492CC75641}">
      <dgm:prSet/>
      <dgm:spPr/>
      <dgm:t>
        <a:bodyPr/>
        <a:lstStyle/>
        <a:p>
          <a:r>
            <a:rPr lang="tr-TR" b="0" i="0" baseline="0" dirty="0">
              <a:latin typeface="Times New Roman" panose="02020603050405020304" pitchFamily="18" charset="0"/>
              <a:cs typeface="Times New Roman" panose="02020603050405020304" pitchFamily="18" charset="0"/>
            </a:rPr>
            <a:t>Tüm bu bulgular, </a:t>
          </a:r>
          <a:r>
            <a:rPr lang="tr-TR" b="0" i="0" baseline="0" dirty="0" err="1">
              <a:latin typeface="Times New Roman" panose="02020603050405020304" pitchFamily="18" charset="0"/>
              <a:cs typeface="Times New Roman" panose="02020603050405020304" pitchFamily="18" charset="0"/>
            </a:rPr>
            <a:t>gerontologların</a:t>
          </a:r>
          <a:r>
            <a:rPr lang="tr-TR" b="0" i="0" baseline="0" dirty="0">
              <a:latin typeface="Times New Roman" panose="02020603050405020304" pitchFamily="18" charset="0"/>
              <a:cs typeface="Times New Roman" panose="02020603050405020304" pitchFamily="18" charset="0"/>
            </a:rPr>
            <a:t> Alzheimer konusundaki bilgi düzeyinin güçlendirilmesi için </a:t>
          </a:r>
          <a:r>
            <a:rPr lang="tr-TR" b="1" i="0" baseline="0" dirty="0">
              <a:latin typeface="Times New Roman" panose="02020603050405020304" pitchFamily="18" charset="0"/>
              <a:cs typeface="Times New Roman" panose="02020603050405020304" pitchFamily="18" charset="0"/>
            </a:rPr>
            <a:t>pratik odaklı, sürekli ve </a:t>
          </a:r>
          <a:r>
            <a:rPr lang="tr-TR" b="1" i="0" baseline="0" dirty="0" err="1">
              <a:latin typeface="Times New Roman" panose="02020603050405020304" pitchFamily="18" charset="0"/>
              <a:cs typeface="Times New Roman" panose="02020603050405020304" pitchFamily="18" charset="0"/>
            </a:rPr>
            <a:t>disiplinlerarası</a:t>
          </a:r>
          <a:r>
            <a:rPr lang="tr-TR" b="1" i="0" baseline="0" dirty="0">
              <a:latin typeface="Times New Roman" panose="02020603050405020304" pitchFamily="18" charset="0"/>
              <a:cs typeface="Times New Roman" panose="02020603050405020304" pitchFamily="18" charset="0"/>
            </a:rPr>
            <a:t> eğitim programlarının</a:t>
          </a:r>
          <a:r>
            <a:rPr lang="tr-TR" b="0" i="0" baseline="0" dirty="0">
              <a:latin typeface="Times New Roman" panose="02020603050405020304" pitchFamily="18" charset="0"/>
              <a:cs typeface="Times New Roman" panose="02020603050405020304" pitchFamily="18" charset="0"/>
            </a:rPr>
            <a:t> geliştirilmesini gerekli kılmaktadır.</a:t>
          </a:r>
          <a:endParaRPr lang="en-US" dirty="0">
            <a:latin typeface="Times New Roman" panose="02020603050405020304" pitchFamily="18" charset="0"/>
            <a:cs typeface="Times New Roman" panose="02020603050405020304" pitchFamily="18" charset="0"/>
          </a:endParaRPr>
        </a:p>
      </dgm:t>
    </dgm:pt>
    <dgm:pt modelId="{3FD47145-A087-4EB1-93FD-0D6686D4D3ED}" type="parTrans" cxnId="{6C92B28E-9CD3-4C0A-9BAC-A7504CCE6865}">
      <dgm:prSet/>
      <dgm:spPr/>
      <dgm:t>
        <a:bodyPr/>
        <a:lstStyle/>
        <a:p>
          <a:endParaRPr lang="en-US"/>
        </a:p>
      </dgm:t>
    </dgm:pt>
    <dgm:pt modelId="{293B99A0-E3DB-4A1C-A3D2-9F9EF721528F}" type="sibTrans" cxnId="{6C92B28E-9CD3-4C0A-9BAC-A7504CCE6865}">
      <dgm:prSet/>
      <dgm:spPr/>
      <dgm:t>
        <a:bodyPr/>
        <a:lstStyle/>
        <a:p>
          <a:endParaRPr lang="en-US"/>
        </a:p>
      </dgm:t>
    </dgm:pt>
    <dgm:pt modelId="{9C331888-CD07-4CA2-BD2D-0AD609F5A879}" type="pres">
      <dgm:prSet presAssocID="{C9E8CA42-400B-461C-980B-4A9B999D7A8E}" presName="linear" presStyleCnt="0">
        <dgm:presLayoutVars>
          <dgm:animLvl val="lvl"/>
          <dgm:resizeHandles val="exact"/>
        </dgm:presLayoutVars>
      </dgm:prSet>
      <dgm:spPr/>
    </dgm:pt>
    <dgm:pt modelId="{413093C2-B0EF-4433-9254-C79FEFDE2CDA}" type="pres">
      <dgm:prSet presAssocID="{0E4AA209-4DD5-4048-A584-73E4FE007689}" presName="parentText" presStyleLbl="node1" presStyleIdx="0" presStyleCnt="3">
        <dgm:presLayoutVars>
          <dgm:chMax val="0"/>
          <dgm:bulletEnabled val="1"/>
        </dgm:presLayoutVars>
      </dgm:prSet>
      <dgm:spPr/>
    </dgm:pt>
    <dgm:pt modelId="{92FD12C1-780B-44E4-A677-A00AFADFC7C0}" type="pres">
      <dgm:prSet presAssocID="{A815209E-6B95-45B3-8C82-6987397F771A}" presName="spacer" presStyleCnt="0"/>
      <dgm:spPr/>
    </dgm:pt>
    <dgm:pt modelId="{297472CF-992F-4526-A18C-BE2BC8289C27}" type="pres">
      <dgm:prSet presAssocID="{61AB77E3-E17A-4BA8-808B-3452AE9AC2DE}" presName="parentText" presStyleLbl="node1" presStyleIdx="1" presStyleCnt="3">
        <dgm:presLayoutVars>
          <dgm:chMax val="0"/>
          <dgm:bulletEnabled val="1"/>
        </dgm:presLayoutVars>
      </dgm:prSet>
      <dgm:spPr/>
    </dgm:pt>
    <dgm:pt modelId="{CBD7725F-B48D-47BD-89FA-EF19BEA651F1}" type="pres">
      <dgm:prSet presAssocID="{C50635A1-AE04-4460-936B-85B4A70FBA79}" presName="spacer" presStyleCnt="0"/>
      <dgm:spPr/>
    </dgm:pt>
    <dgm:pt modelId="{FEAD1DC5-C0F6-4119-878A-4A046C3878F3}" type="pres">
      <dgm:prSet presAssocID="{4A00372A-E735-4CCB-9B94-2F492CC75641}" presName="parentText" presStyleLbl="node1" presStyleIdx="2" presStyleCnt="3">
        <dgm:presLayoutVars>
          <dgm:chMax val="0"/>
          <dgm:bulletEnabled val="1"/>
        </dgm:presLayoutVars>
      </dgm:prSet>
      <dgm:spPr/>
    </dgm:pt>
  </dgm:ptLst>
  <dgm:cxnLst>
    <dgm:cxn modelId="{1B3C630F-ED69-4A95-BBA4-427F9A9AC37B}" srcId="{C9E8CA42-400B-461C-980B-4A9B999D7A8E}" destId="{61AB77E3-E17A-4BA8-808B-3452AE9AC2DE}" srcOrd="1" destOrd="0" parTransId="{621C0849-7066-44D7-9551-BA8598EE21B4}" sibTransId="{C50635A1-AE04-4460-936B-85B4A70FBA79}"/>
    <dgm:cxn modelId="{93357A14-4F76-4D07-80B6-3C01AF1C14CA}" type="presOf" srcId="{4A00372A-E735-4CCB-9B94-2F492CC75641}" destId="{FEAD1DC5-C0F6-4119-878A-4A046C3878F3}" srcOrd="0" destOrd="0" presId="urn:microsoft.com/office/officeart/2005/8/layout/vList2"/>
    <dgm:cxn modelId="{35134522-4579-4107-88C2-C30394FFE0CD}" type="presOf" srcId="{C9E8CA42-400B-461C-980B-4A9B999D7A8E}" destId="{9C331888-CD07-4CA2-BD2D-0AD609F5A879}" srcOrd="0" destOrd="0" presId="urn:microsoft.com/office/officeart/2005/8/layout/vList2"/>
    <dgm:cxn modelId="{77578E3C-1C86-4379-A1A6-FC1305A52588}" type="presOf" srcId="{0E4AA209-4DD5-4048-A584-73E4FE007689}" destId="{413093C2-B0EF-4433-9254-C79FEFDE2CDA}" srcOrd="0" destOrd="0" presId="urn:microsoft.com/office/officeart/2005/8/layout/vList2"/>
    <dgm:cxn modelId="{DDDCF452-9290-4B18-B79E-645ED9D6A6E4}" type="presOf" srcId="{61AB77E3-E17A-4BA8-808B-3452AE9AC2DE}" destId="{297472CF-992F-4526-A18C-BE2BC8289C27}" srcOrd="0" destOrd="0" presId="urn:microsoft.com/office/officeart/2005/8/layout/vList2"/>
    <dgm:cxn modelId="{6C92B28E-9CD3-4C0A-9BAC-A7504CCE6865}" srcId="{C9E8CA42-400B-461C-980B-4A9B999D7A8E}" destId="{4A00372A-E735-4CCB-9B94-2F492CC75641}" srcOrd="2" destOrd="0" parTransId="{3FD47145-A087-4EB1-93FD-0D6686D4D3ED}" sibTransId="{293B99A0-E3DB-4A1C-A3D2-9F9EF721528F}"/>
    <dgm:cxn modelId="{D05D73EA-3A8A-4E80-9E31-9AE54E103B6F}" srcId="{C9E8CA42-400B-461C-980B-4A9B999D7A8E}" destId="{0E4AA209-4DD5-4048-A584-73E4FE007689}" srcOrd="0" destOrd="0" parTransId="{064FFC20-54E4-41D1-AA2B-61648CDA155E}" sibTransId="{A815209E-6B95-45B3-8C82-6987397F771A}"/>
    <dgm:cxn modelId="{7EBDF9A5-1C0A-4FEC-9E8B-E5A76BFBF286}" type="presParOf" srcId="{9C331888-CD07-4CA2-BD2D-0AD609F5A879}" destId="{413093C2-B0EF-4433-9254-C79FEFDE2CDA}" srcOrd="0" destOrd="0" presId="urn:microsoft.com/office/officeart/2005/8/layout/vList2"/>
    <dgm:cxn modelId="{B90E95C5-FE3A-4F32-9910-31B5930DDD93}" type="presParOf" srcId="{9C331888-CD07-4CA2-BD2D-0AD609F5A879}" destId="{92FD12C1-780B-44E4-A677-A00AFADFC7C0}" srcOrd="1" destOrd="0" presId="urn:microsoft.com/office/officeart/2005/8/layout/vList2"/>
    <dgm:cxn modelId="{FEB05549-35FA-4495-BA99-D810F13AAF38}" type="presParOf" srcId="{9C331888-CD07-4CA2-BD2D-0AD609F5A879}" destId="{297472CF-992F-4526-A18C-BE2BC8289C27}" srcOrd="2" destOrd="0" presId="urn:microsoft.com/office/officeart/2005/8/layout/vList2"/>
    <dgm:cxn modelId="{7068DE59-311A-41CB-A2D4-BB769CEC318E}" type="presParOf" srcId="{9C331888-CD07-4CA2-BD2D-0AD609F5A879}" destId="{CBD7725F-B48D-47BD-89FA-EF19BEA651F1}" srcOrd="3" destOrd="0" presId="urn:microsoft.com/office/officeart/2005/8/layout/vList2"/>
    <dgm:cxn modelId="{86971483-B331-4D7C-827D-39613B83B790}" type="presParOf" srcId="{9C331888-CD07-4CA2-BD2D-0AD609F5A879}" destId="{FEAD1DC5-C0F6-4119-878A-4A046C3878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0858F-BB01-4484-82F2-EF49E0A64FF6}">
      <dsp:nvSpPr>
        <dsp:cNvPr id="0" name=""/>
        <dsp:cNvSpPr/>
      </dsp:nvSpPr>
      <dsp:spPr>
        <a:xfrm>
          <a:off x="0" y="0"/>
          <a:ext cx="7243794" cy="7635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0" i="0" kern="1200" baseline="0" dirty="0"/>
            <a:t>Ortalama ADKS-TR: </a:t>
          </a:r>
          <a:r>
            <a:rPr lang="tr-TR" sz="2000" b="1" i="0" kern="1200" baseline="0" dirty="0"/>
            <a:t>22,0 ± 3,4</a:t>
          </a:r>
          <a:r>
            <a:rPr lang="tr-TR" sz="2000" b="0" i="0" kern="1200" baseline="0" dirty="0"/>
            <a:t> → %73,5 doğruluk (orta düzey bilgi).</a:t>
          </a:r>
          <a:endParaRPr lang="en-US" sz="2000" kern="1200" dirty="0"/>
        </a:p>
      </dsp:txBody>
      <dsp:txXfrm>
        <a:off x="22363" y="22363"/>
        <a:ext cx="6330559" cy="718798"/>
      </dsp:txXfrm>
    </dsp:sp>
    <dsp:sp modelId="{20D7388F-3C85-4175-AB39-193D83CB5088}">
      <dsp:nvSpPr>
        <dsp:cNvPr id="0" name=""/>
        <dsp:cNvSpPr/>
      </dsp:nvSpPr>
      <dsp:spPr>
        <a:xfrm>
          <a:off x="540932" y="869569"/>
          <a:ext cx="7243794" cy="763524"/>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i="0" kern="1200" baseline="0"/>
            <a:t>Kadınlar erkeklerden </a:t>
          </a:r>
          <a:r>
            <a:rPr lang="tr-TR" sz="2000" b="0" i="0" kern="1200" baseline="0"/>
            <a:t>(p=0.007).</a:t>
          </a:r>
          <a:endParaRPr lang="en-US" sz="2000" kern="1200"/>
        </a:p>
      </dsp:txBody>
      <dsp:txXfrm>
        <a:off x="563295" y="891932"/>
        <a:ext cx="6161844" cy="718798"/>
      </dsp:txXfrm>
    </dsp:sp>
    <dsp:sp modelId="{4F2A8D6A-BF07-4FA6-A032-7781C0EB4A21}">
      <dsp:nvSpPr>
        <dsp:cNvPr id="0" name=""/>
        <dsp:cNvSpPr/>
      </dsp:nvSpPr>
      <dsp:spPr>
        <a:xfrm>
          <a:off x="1081865" y="1739138"/>
          <a:ext cx="7243794" cy="763524"/>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i="0" kern="1200" baseline="0"/>
            <a:t>Çalışanlar, çalışmayanlardan </a:t>
          </a:r>
          <a:r>
            <a:rPr lang="tr-TR" sz="2000" b="0" i="0" kern="1200" baseline="0"/>
            <a:t>(p&lt;0.001).</a:t>
          </a:r>
          <a:endParaRPr lang="en-US" sz="2000" kern="1200"/>
        </a:p>
      </dsp:txBody>
      <dsp:txXfrm>
        <a:off x="1104228" y="1761501"/>
        <a:ext cx="6161844" cy="718798"/>
      </dsp:txXfrm>
    </dsp:sp>
    <dsp:sp modelId="{7FABF627-32C6-4154-8039-393AEB135C07}">
      <dsp:nvSpPr>
        <dsp:cNvPr id="0" name=""/>
        <dsp:cNvSpPr/>
      </dsp:nvSpPr>
      <dsp:spPr>
        <a:xfrm>
          <a:off x="1622798" y="2608707"/>
          <a:ext cx="7243794" cy="763524"/>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i="0" kern="1200" baseline="0"/>
            <a:t>Kendini yeterli görenler görmeyenlerden daha daha yüksek puan almıştır</a:t>
          </a:r>
          <a:r>
            <a:rPr lang="tr-TR" sz="2000" b="0" i="0" kern="1200" baseline="0"/>
            <a:t> (p=0.017).</a:t>
          </a:r>
          <a:endParaRPr lang="en-US" sz="2000" kern="1200"/>
        </a:p>
      </dsp:txBody>
      <dsp:txXfrm>
        <a:off x="1645161" y="2631070"/>
        <a:ext cx="6161844" cy="718798"/>
      </dsp:txXfrm>
    </dsp:sp>
    <dsp:sp modelId="{111743EE-4B78-4E84-BFB1-30E1B671C859}">
      <dsp:nvSpPr>
        <dsp:cNvPr id="0" name=""/>
        <dsp:cNvSpPr/>
      </dsp:nvSpPr>
      <dsp:spPr>
        <a:xfrm>
          <a:off x="2163730" y="3478276"/>
          <a:ext cx="7243794" cy="76352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0" i="0" kern="1200" baseline="0"/>
            <a:t>Mezuniyet yılı, AD eğitimi alma, AD’li akraba → fark yaratmadı.</a:t>
          </a:r>
          <a:endParaRPr lang="en-US" sz="2000" kern="1200"/>
        </a:p>
      </dsp:txBody>
      <dsp:txXfrm>
        <a:off x="2186093" y="3500639"/>
        <a:ext cx="6161844" cy="718798"/>
      </dsp:txXfrm>
    </dsp:sp>
    <dsp:sp modelId="{6D95B52E-1D82-4848-B971-5F68F9D02544}">
      <dsp:nvSpPr>
        <dsp:cNvPr id="0" name=""/>
        <dsp:cNvSpPr/>
      </dsp:nvSpPr>
      <dsp:spPr>
        <a:xfrm>
          <a:off x="6747503" y="557796"/>
          <a:ext cx="496290" cy="4962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859168" y="557796"/>
        <a:ext cx="272960" cy="373458"/>
      </dsp:txXfrm>
    </dsp:sp>
    <dsp:sp modelId="{9365E8B6-B3A7-4E9B-B1C3-9C217C323870}">
      <dsp:nvSpPr>
        <dsp:cNvPr id="0" name=""/>
        <dsp:cNvSpPr/>
      </dsp:nvSpPr>
      <dsp:spPr>
        <a:xfrm>
          <a:off x="7288436" y="1427365"/>
          <a:ext cx="496290" cy="496290"/>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400101" y="1427365"/>
        <a:ext cx="272960" cy="373458"/>
      </dsp:txXfrm>
    </dsp:sp>
    <dsp:sp modelId="{4F0500E6-93B6-4A6F-ACC6-ECCABE787008}">
      <dsp:nvSpPr>
        <dsp:cNvPr id="0" name=""/>
        <dsp:cNvSpPr/>
      </dsp:nvSpPr>
      <dsp:spPr>
        <a:xfrm>
          <a:off x="7829369" y="2284209"/>
          <a:ext cx="496290" cy="49629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41034" y="2284209"/>
        <a:ext cx="272960" cy="373458"/>
      </dsp:txXfrm>
    </dsp:sp>
    <dsp:sp modelId="{94855EC4-3EA6-438D-8E0D-01EC9612B3A0}">
      <dsp:nvSpPr>
        <dsp:cNvPr id="0" name=""/>
        <dsp:cNvSpPr/>
      </dsp:nvSpPr>
      <dsp:spPr>
        <a:xfrm>
          <a:off x="8370301" y="3162261"/>
          <a:ext cx="496290" cy="49629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481966" y="3162261"/>
        <a:ext cx="272960" cy="373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EAB8D-123E-48FF-BA03-F43317A59F79}">
      <dsp:nvSpPr>
        <dsp:cNvPr id="0" name=""/>
        <dsp:cNvSpPr/>
      </dsp:nvSpPr>
      <dsp:spPr>
        <a:xfrm>
          <a:off x="0" y="462"/>
          <a:ext cx="11458462" cy="108208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478D5C3-5D39-43FC-B520-41BE83DB070D}">
      <dsp:nvSpPr>
        <dsp:cNvPr id="0" name=""/>
        <dsp:cNvSpPr/>
      </dsp:nvSpPr>
      <dsp:spPr>
        <a:xfrm>
          <a:off x="327331" y="243931"/>
          <a:ext cx="595147" cy="5951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2F7B9E0-60E3-4B1D-8B1E-05737473D7E3}">
      <dsp:nvSpPr>
        <dsp:cNvPr id="0" name=""/>
        <dsp:cNvSpPr/>
      </dsp:nvSpPr>
      <dsp:spPr>
        <a:xfrm>
          <a:off x="1249809" y="462"/>
          <a:ext cx="10208652" cy="108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1" tIns="114521" rIns="114521" bIns="114521" numCol="1" spcCol="1270" anchor="ctr" anchorCtr="0">
          <a:noAutofit/>
        </a:bodyPr>
        <a:lstStyle/>
        <a:p>
          <a:pPr marL="0" lvl="0" indent="0" algn="l" defTabSz="800100">
            <a:lnSpc>
              <a:spcPct val="100000"/>
            </a:lnSpc>
            <a:spcBef>
              <a:spcPct val="0"/>
            </a:spcBef>
            <a:spcAft>
              <a:spcPct val="35000"/>
            </a:spcAft>
            <a:buNone/>
          </a:pPr>
          <a:r>
            <a:rPr lang="tr-TR" sz="1800" b="0" i="0" kern="1200" baseline="0" dirty="0"/>
            <a:t>Çalışmamızda gerontoloji lisans mezunlarının Alzheimer hastalığı bilgi düzeyleri </a:t>
          </a:r>
          <a:r>
            <a:rPr lang="tr-TR" sz="1800" b="1" i="0" kern="1200" baseline="0" dirty="0"/>
            <a:t>orta düzeyde</a:t>
          </a:r>
          <a:r>
            <a:rPr lang="tr-TR" sz="1800" b="0" i="0" kern="1200" baseline="0" dirty="0"/>
            <a:t> bulunmuştur. </a:t>
          </a:r>
          <a:r>
            <a:rPr lang="tr-TR" sz="1800" b="0" i="0" u="sng" kern="1200" baseline="0" dirty="0"/>
            <a:t>Bu sonuç, benzer şekilde orta düzey bilgi bildiren uluslararası çalışmalarla paraleldir**.</a:t>
          </a:r>
          <a:endParaRPr lang="en-US" sz="1800" kern="1200" dirty="0"/>
        </a:p>
      </dsp:txBody>
      <dsp:txXfrm>
        <a:off x="1249809" y="462"/>
        <a:ext cx="10208652" cy="1082086"/>
      </dsp:txXfrm>
    </dsp:sp>
    <dsp:sp modelId="{B529DE1A-4055-4ACC-8E2E-4EE7A08221E1}">
      <dsp:nvSpPr>
        <dsp:cNvPr id="0" name=""/>
        <dsp:cNvSpPr/>
      </dsp:nvSpPr>
      <dsp:spPr>
        <a:xfrm>
          <a:off x="0" y="1353070"/>
          <a:ext cx="11458462" cy="108208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1E14FF-FF9D-4DF1-9BEB-616CC8CA9311}">
      <dsp:nvSpPr>
        <dsp:cNvPr id="0" name=""/>
        <dsp:cNvSpPr/>
      </dsp:nvSpPr>
      <dsp:spPr>
        <a:xfrm>
          <a:off x="327331" y="1596539"/>
          <a:ext cx="595147" cy="5951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007671-F127-4B04-BAC5-76617A52B41D}">
      <dsp:nvSpPr>
        <dsp:cNvPr id="0" name=""/>
        <dsp:cNvSpPr/>
      </dsp:nvSpPr>
      <dsp:spPr>
        <a:xfrm>
          <a:off x="1249809" y="1353070"/>
          <a:ext cx="10208652" cy="108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1" tIns="114521" rIns="114521" bIns="114521" numCol="1" spcCol="1270" anchor="ctr" anchorCtr="0">
          <a:noAutofit/>
        </a:bodyPr>
        <a:lstStyle/>
        <a:p>
          <a:pPr marL="0" lvl="0" indent="0" algn="l" defTabSz="800100">
            <a:lnSpc>
              <a:spcPct val="100000"/>
            </a:lnSpc>
            <a:spcBef>
              <a:spcPct val="0"/>
            </a:spcBef>
            <a:spcAft>
              <a:spcPct val="35000"/>
            </a:spcAft>
            <a:buNone/>
          </a:pPr>
          <a:r>
            <a:rPr lang="tr-TR" sz="1800" b="0" i="0" kern="1200" baseline="0" dirty="0"/>
            <a:t>Cinsiyet ve istihdam durumu bilgi düzeyini belirleyen en önemli faktörlerdir. Özellikle çalışan </a:t>
          </a:r>
          <a:r>
            <a:rPr lang="tr-TR" sz="1800" b="0" i="0" kern="1200" baseline="0" dirty="0" err="1"/>
            <a:t>gerontologların</a:t>
          </a:r>
          <a:r>
            <a:rPr lang="tr-TR" sz="1800" b="0" i="0" kern="1200" baseline="0" dirty="0"/>
            <a:t> daha yüksek puan alması, bilginin mesleki pratikte pekiştiğini göstermektedir.</a:t>
          </a:r>
          <a:endParaRPr lang="en-US" sz="1800" kern="1200" dirty="0"/>
        </a:p>
      </dsp:txBody>
      <dsp:txXfrm>
        <a:off x="1249809" y="1353070"/>
        <a:ext cx="10208652" cy="1082086"/>
      </dsp:txXfrm>
    </dsp:sp>
    <dsp:sp modelId="{572E9322-1EC5-4FF6-A372-E7713D1E35B6}">
      <dsp:nvSpPr>
        <dsp:cNvPr id="0" name=""/>
        <dsp:cNvSpPr/>
      </dsp:nvSpPr>
      <dsp:spPr>
        <a:xfrm>
          <a:off x="0" y="2705678"/>
          <a:ext cx="11458462" cy="108208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1D184F9-A8AA-412D-AEE7-DACD5B0AD0CC}">
      <dsp:nvSpPr>
        <dsp:cNvPr id="0" name=""/>
        <dsp:cNvSpPr/>
      </dsp:nvSpPr>
      <dsp:spPr>
        <a:xfrm>
          <a:off x="327331" y="2949147"/>
          <a:ext cx="595147" cy="5951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E8798A1-8D40-42C1-8873-C6BBF15A9B05}">
      <dsp:nvSpPr>
        <dsp:cNvPr id="0" name=""/>
        <dsp:cNvSpPr/>
      </dsp:nvSpPr>
      <dsp:spPr>
        <a:xfrm>
          <a:off x="1249809" y="2705678"/>
          <a:ext cx="10208652" cy="108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1" tIns="114521" rIns="114521" bIns="114521" numCol="1" spcCol="1270" anchor="ctr" anchorCtr="0">
          <a:noAutofit/>
        </a:bodyPr>
        <a:lstStyle/>
        <a:p>
          <a:pPr marL="0" lvl="0" indent="0" algn="l" defTabSz="800100">
            <a:lnSpc>
              <a:spcPct val="100000"/>
            </a:lnSpc>
            <a:spcBef>
              <a:spcPct val="0"/>
            </a:spcBef>
            <a:spcAft>
              <a:spcPct val="35000"/>
            </a:spcAft>
            <a:buNone/>
          </a:pPr>
          <a:r>
            <a:rPr lang="tr-TR" sz="1800" b="0" i="0" kern="1200" baseline="0"/>
            <a:t>Buna karşın, Alzheimer eğitimi almış olmak veya Alzheimer’lı akraba deneyimi bilgi düzeyini artırmamıştır. Bu durum, tek seferlik eğitimlerin veya kişisel deneyimin yeterli olmadığını, sistematik ve sürekli mesleki gelişim programlarının gerekliliğini göstermektedir.</a:t>
          </a:r>
          <a:endParaRPr lang="en-US" sz="1800" kern="1200"/>
        </a:p>
      </dsp:txBody>
      <dsp:txXfrm>
        <a:off x="1249809" y="2705678"/>
        <a:ext cx="10208652" cy="1082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093C2-B0EF-4433-9254-C79FEFDE2CDA}">
      <dsp:nvSpPr>
        <dsp:cNvPr id="0" name=""/>
        <dsp:cNvSpPr/>
      </dsp:nvSpPr>
      <dsp:spPr>
        <a:xfrm>
          <a:off x="0" y="489593"/>
          <a:ext cx="11656088" cy="1000350"/>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0" i="0" kern="1200" baseline="0" dirty="0">
              <a:latin typeface="Times New Roman" panose="02020603050405020304" pitchFamily="18" charset="0"/>
              <a:cs typeface="Times New Roman" panose="02020603050405020304" pitchFamily="18" charset="0"/>
            </a:rPr>
            <a:t>Alt boyut analizlerinde, en yüksek bilgi “tanı ve değerlendirme” ile “yaşam etkileri” alanındayken, </a:t>
          </a:r>
          <a:r>
            <a:rPr lang="tr-TR" sz="1900" b="1" i="0" kern="1200" baseline="0" dirty="0">
              <a:latin typeface="Times New Roman" panose="02020603050405020304" pitchFamily="18" charset="0"/>
              <a:cs typeface="Times New Roman" panose="02020603050405020304" pitchFamily="18" charset="0"/>
            </a:rPr>
            <a:t>en düşük bilgi, Alzheimer’a yönelik destek ve hizmetlerin yönetimiyle ilgili alanda</a:t>
          </a:r>
          <a:r>
            <a:rPr lang="tr-TR" sz="1900" b="0" i="0" kern="1200" baseline="0" dirty="0">
              <a:latin typeface="Times New Roman" panose="02020603050405020304" pitchFamily="18" charset="0"/>
              <a:cs typeface="Times New Roman" panose="02020603050405020304" pitchFamily="18" charset="0"/>
            </a:rPr>
            <a:t> görülmüştür. Bu, eğitim müfredatının </a:t>
          </a:r>
          <a:r>
            <a:rPr lang="tr-TR" sz="1900" b="1" i="0" kern="1200" baseline="0" dirty="0">
              <a:latin typeface="Times New Roman" panose="02020603050405020304" pitchFamily="18" charset="0"/>
              <a:cs typeface="Times New Roman" panose="02020603050405020304" pitchFamily="18" charset="0"/>
            </a:rPr>
            <a:t>teorik bilgiye daha çok ağırlık verirken, uygulamaya dönük yönlerinin zayıf kaldığını</a:t>
          </a:r>
          <a:r>
            <a:rPr lang="tr-TR" sz="1900" b="0" i="0" kern="1200" baseline="0" dirty="0">
              <a:latin typeface="Times New Roman" panose="02020603050405020304" pitchFamily="18" charset="0"/>
              <a:cs typeface="Times New Roman" panose="02020603050405020304" pitchFamily="18" charset="0"/>
            </a:rPr>
            <a:t> düşündürmektedir.</a:t>
          </a:r>
          <a:endParaRPr lang="en-US" sz="1900" kern="1200" dirty="0">
            <a:latin typeface="Times New Roman" panose="02020603050405020304" pitchFamily="18" charset="0"/>
            <a:cs typeface="Times New Roman" panose="02020603050405020304" pitchFamily="18" charset="0"/>
          </a:endParaRPr>
        </a:p>
      </dsp:txBody>
      <dsp:txXfrm>
        <a:off x="48833" y="538426"/>
        <a:ext cx="11558422" cy="902684"/>
      </dsp:txXfrm>
    </dsp:sp>
    <dsp:sp modelId="{297472CF-992F-4526-A18C-BE2BC8289C27}">
      <dsp:nvSpPr>
        <dsp:cNvPr id="0" name=""/>
        <dsp:cNvSpPr/>
      </dsp:nvSpPr>
      <dsp:spPr>
        <a:xfrm>
          <a:off x="0" y="1544663"/>
          <a:ext cx="11656088" cy="1000350"/>
        </a:xfrm>
        <a:prstGeom prst="roundRect">
          <a:avLst/>
        </a:prstGeom>
        <a:gradFill rotWithShape="0">
          <a:gsLst>
            <a:gs pos="0">
              <a:schemeClr val="accent2">
                <a:alpha val="90000"/>
                <a:hueOff val="0"/>
                <a:satOff val="0"/>
                <a:lumOff val="0"/>
                <a:alphaOff val="-20000"/>
                <a:lumMod val="110000"/>
                <a:satMod val="105000"/>
                <a:tint val="67000"/>
              </a:schemeClr>
            </a:gs>
            <a:gs pos="50000">
              <a:schemeClr val="accent2">
                <a:alpha val="90000"/>
                <a:hueOff val="0"/>
                <a:satOff val="0"/>
                <a:lumOff val="0"/>
                <a:alphaOff val="-20000"/>
                <a:lumMod val="105000"/>
                <a:satMod val="103000"/>
                <a:tint val="73000"/>
              </a:schemeClr>
            </a:gs>
            <a:gs pos="100000">
              <a:schemeClr val="accent2">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0" i="0" kern="1200" baseline="0" dirty="0">
              <a:latin typeface="Times New Roman" panose="02020603050405020304" pitchFamily="18" charset="0"/>
              <a:cs typeface="Times New Roman" panose="02020603050405020304" pitchFamily="18" charset="0"/>
            </a:rPr>
            <a:t>Yanlış bilinen maddeler, yaşlı bireyin yaşamında kritik öneme sahip konularda (fonksiyonel bağımlılıklar, karar verme süreçleri, önleyici stratejiler) </a:t>
          </a:r>
          <a:r>
            <a:rPr lang="tr-TR" sz="1900" b="1" i="0" kern="1200" baseline="0" dirty="0">
              <a:latin typeface="Times New Roman" panose="02020603050405020304" pitchFamily="18" charset="0"/>
              <a:cs typeface="Times New Roman" panose="02020603050405020304" pitchFamily="18" charset="0"/>
            </a:rPr>
            <a:t>yanlış algıların</a:t>
          </a:r>
          <a:r>
            <a:rPr lang="tr-TR" sz="1900" b="0" i="0" kern="1200" baseline="0" dirty="0">
              <a:latin typeface="Times New Roman" panose="02020603050405020304" pitchFamily="18" charset="0"/>
              <a:cs typeface="Times New Roman" panose="02020603050405020304" pitchFamily="18" charset="0"/>
            </a:rPr>
            <a:t> bulunduğunu ortaya koymaktadır.</a:t>
          </a:r>
          <a:endParaRPr lang="en-US" sz="1900" kern="1200" dirty="0">
            <a:latin typeface="Times New Roman" panose="02020603050405020304" pitchFamily="18" charset="0"/>
            <a:cs typeface="Times New Roman" panose="02020603050405020304" pitchFamily="18" charset="0"/>
          </a:endParaRPr>
        </a:p>
      </dsp:txBody>
      <dsp:txXfrm>
        <a:off x="48833" y="1593496"/>
        <a:ext cx="11558422" cy="902684"/>
      </dsp:txXfrm>
    </dsp:sp>
    <dsp:sp modelId="{FEAD1DC5-C0F6-4119-878A-4A046C3878F3}">
      <dsp:nvSpPr>
        <dsp:cNvPr id="0" name=""/>
        <dsp:cNvSpPr/>
      </dsp:nvSpPr>
      <dsp:spPr>
        <a:xfrm>
          <a:off x="0" y="2599734"/>
          <a:ext cx="11656088" cy="1000350"/>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b="0" i="0" kern="1200" baseline="0" dirty="0">
              <a:latin typeface="Times New Roman" panose="02020603050405020304" pitchFamily="18" charset="0"/>
              <a:cs typeface="Times New Roman" panose="02020603050405020304" pitchFamily="18" charset="0"/>
            </a:rPr>
            <a:t>Tüm bu bulgular, </a:t>
          </a:r>
          <a:r>
            <a:rPr lang="tr-TR" sz="1900" b="0" i="0" kern="1200" baseline="0" dirty="0" err="1">
              <a:latin typeface="Times New Roman" panose="02020603050405020304" pitchFamily="18" charset="0"/>
              <a:cs typeface="Times New Roman" panose="02020603050405020304" pitchFamily="18" charset="0"/>
            </a:rPr>
            <a:t>gerontologların</a:t>
          </a:r>
          <a:r>
            <a:rPr lang="tr-TR" sz="1900" b="0" i="0" kern="1200" baseline="0" dirty="0">
              <a:latin typeface="Times New Roman" panose="02020603050405020304" pitchFamily="18" charset="0"/>
              <a:cs typeface="Times New Roman" panose="02020603050405020304" pitchFamily="18" charset="0"/>
            </a:rPr>
            <a:t> Alzheimer konusundaki bilgi düzeyinin güçlendirilmesi için </a:t>
          </a:r>
          <a:r>
            <a:rPr lang="tr-TR" sz="1900" b="1" i="0" kern="1200" baseline="0" dirty="0">
              <a:latin typeface="Times New Roman" panose="02020603050405020304" pitchFamily="18" charset="0"/>
              <a:cs typeface="Times New Roman" panose="02020603050405020304" pitchFamily="18" charset="0"/>
            </a:rPr>
            <a:t>pratik odaklı, sürekli ve </a:t>
          </a:r>
          <a:r>
            <a:rPr lang="tr-TR" sz="1900" b="1" i="0" kern="1200" baseline="0" dirty="0" err="1">
              <a:latin typeface="Times New Roman" panose="02020603050405020304" pitchFamily="18" charset="0"/>
              <a:cs typeface="Times New Roman" panose="02020603050405020304" pitchFamily="18" charset="0"/>
            </a:rPr>
            <a:t>disiplinlerarası</a:t>
          </a:r>
          <a:r>
            <a:rPr lang="tr-TR" sz="1900" b="1" i="0" kern="1200" baseline="0" dirty="0">
              <a:latin typeface="Times New Roman" panose="02020603050405020304" pitchFamily="18" charset="0"/>
              <a:cs typeface="Times New Roman" panose="02020603050405020304" pitchFamily="18" charset="0"/>
            </a:rPr>
            <a:t> eğitim programlarının</a:t>
          </a:r>
          <a:r>
            <a:rPr lang="tr-TR" sz="1900" b="0" i="0" kern="1200" baseline="0" dirty="0">
              <a:latin typeface="Times New Roman" panose="02020603050405020304" pitchFamily="18" charset="0"/>
              <a:cs typeface="Times New Roman" panose="02020603050405020304" pitchFamily="18" charset="0"/>
            </a:rPr>
            <a:t> geliştirilmesini gerekli kılmaktadır.</a:t>
          </a:r>
          <a:endParaRPr lang="en-US" sz="1900" kern="1200" dirty="0">
            <a:latin typeface="Times New Roman" panose="02020603050405020304" pitchFamily="18" charset="0"/>
            <a:cs typeface="Times New Roman" panose="02020603050405020304" pitchFamily="18" charset="0"/>
          </a:endParaRPr>
        </a:p>
      </dsp:txBody>
      <dsp:txXfrm>
        <a:off x="48833" y="2648567"/>
        <a:ext cx="11558422"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C7A0744-23F6-413D-BCEF-E56A09B78749}" type="datetimeFigureOut">
              <a:rPr lang="tr-TR" smtClean="0"/>
              <a:t>16.10.2025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367475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C7A0744-23F6-413D-BCEF-E56A09B78749}" type="datetimeFigureOut">
              <a:rPr lang="tr-TR" smtClean="0"/>
              <a:t>16.10.2025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201028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C7A0744-23F6-413D-BCEF-E56A09B78749}" type="datetimeFigureOut">
              <a:rPr lang="tr-TR" smtClean="0"/>
              <a:t>16.10.2025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155299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C7A0744-23F6-413D-BCEF-E56A09B78749}" type="datetimeFigureOut">
              <a:rPr lang="tr-TR" smtClean="0"/>
              <a:t>16.10.2025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261075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C7A0744-23F6-413D-BCEF-E56A09B78749}" type="datetimeFigureOut">
              <a:rPr lang="tr-TR" smtClean="0"/>
              <a:t>16.10.2025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215641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C7A0744-23F6-413D-BCEF-E56A09B78749}" type="datetimeFigureOut">
              <a:rPr lang="tr-TR" smtClean="0"/>
              <a:t>16.10.2025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173626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C7A0744-23F6-413D-BCEF-E56A09B78749}" type="datetimeFigureOut">
              <a:rPr lang="tr-TR" smtClean="0"/>
              <a:t>16.10.2025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274346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C7A0744-23F6-413D-BCEF-E56A09B78749}" type="datetimeFigureOut">
              <a:rPr lang="tr-TR" smtClean="0"/>
              <a:t>16.10.2025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61068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C7A0744-23F6-413D-BCEF-E56A09B78749}" type="datetimeFigureOut">
              <a:rPr lang="tr-TR" smtClean="0"/>
              <a:t>16.10.2025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13204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C7A0744-23F6-413D-BCEF-E56A09B78749}" type="datetimeFigureOut">
              <a:rPr lang="tr-TR" smtClean="0"/>
              <a:t>16.10.2025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41917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C7A0744-23F6-413D-BCEF-E56A09B78749}" type="datetimeFigureOut">
              <a:rPr lang="tr-TR" smtClean="0"/>
              <a:t>16.10.2025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88A162-99E3-4936-AC3B-66EF4E4AF0A9}" type="slidenum">
              <a:rPr lang="tr-TR" smtClean="0"/>
              <a:t>‹#›</a:t>
            </a:fld>
            <a:endParaRPr lang="tr-TR"/>
          </a:p>
        </p:txBody>
      </p:sp>
    </p:spTree>
    <p:extLst>
      <p:ext uri="{BB962C8B-B14F-4D97-AF65-F5344CB8AC3E}">
        <p14:creationId xmlns:p14="http://schemas.microsoft.com/office/powerpoint/2010/main" val="344749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A0744-23F6-413D-BCEF-E56A09B78749}" type="datetimeFigureOut">
              <a:rPr lang="tr-TR" smtClean="0"/>
              <a:t>16.10.2025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8A162-99E3-4936-AC3B-66EF4E4AF0A9}" type="slidenum">
              <a:rPr lang="tr-TR" smtClean="0"/>
              <a:t>‹#›</a:t>
            </a:fld>
            <a:endParaRPr lang="tr-TR"/>
          </a:p>
        </p:txBody>
      </p:sp>
    </p:spTree>
    <p:extLst>
      <p:ext uri="{BB962C8B-B14F-4D97-AF65-F5344CB8AC3E}">
        <p14:creationId xmlns:p14="http://schemas.microsoft.com/office/powerpoint/2010/main" val="761867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60056"/>
            <a:ext cx="8304113" cy="3760659"/>
          </a:xfrm>
        </p:spPr>
        <p:txBody>
          <a:bodyPr>
            <a:normAutofit/>
          </a:bodyPr>
          <a:lstStyle/>
          <a:p>
            <a:r>
              <a:rPr lang="tr-TR" sz="4500" dirty="0">
                <a:latin typeface="Times New Roman" panose="02020603050405020304" pitchFamily="18" charset="0"/>
                <a:cs typeface="Times New Roman" panose="02020603050405020304" pitchFamily="18" charset="0"/>
              </a:rPr>
              <a:t>TÜRKİYE’DEKİ GERONTOLOGLARIN ALZHEIMER HASTALIĞI BİLGİ DÜZEYİNİN DEĞERLENDİRİLMESİ </a:t>
            </a:r>
          </a:p>
        </p:txBody>
      </p:sp>
      <p:sp>
        <p:nvSpPr>
          <p:cNvPr id="3" name="Alt Başlık 2"/>
          <p:cNvSpPr>
            <a:spLocks noGrp="1"/>
          </p:cNvSpPr>
          <p:nvPr>
            <p:ph type="subTitle" idx="1"/>
          </p:nvPr>
        </p:nvSpPr>
        <p:spPr>
          <a:xfrm>
            <a:off x="184739" y="4475678"/>
            <a:ext cx="9144000" cy="1655762"/>
          </a:xfrm>
        </p:spPr>
        <p:txBody>
          <a:bodyPr>
            <a:normAutofit/>
          </a:bodyPr>
          <a:lstStyle/>
          <a:p>
            <a:r>
              <a:rPr lang="tr-TR" sz="2000" dirty="0"/>
              <a:t>İrem Tanrıverdi, İrem Zorlu Bilgiç, Özge Pasin, Ceren Ören, Hatice Selin Irmak, Lee Smith, André </a:t>
            </a:r>
            <a:r>
              <a:rPr lang="tr-TR" sz="2000" dirty="0" err="1"/>
              <a:t>Hajek</a:t>
            </a:r>
            <a:r>
              <a:rPr lang="tr-TR" sz="2000" dirty="0"/>
              <a:t>, </a:t>
            </a:r>
            <a:r>
              <a:rPr lang="tr-TR" sz="2000" b="1" u="sng" dirty="0"/>
              <a:t>Pınar Soysal</a:t>
            </a:r>
          </a:p>
        </p:txBody>
      </p:sp>
      <p:pic>
        <p:nvPicPr>
          <p:cNvPr id="4" name="Resim 3">
            <a:extLst>
              <a:ext uri="{FF2B5EF4-FFF2-40B4-BE49-F238E27FC236}">
                <a16:creationId xmlns:a16="http://schemas.microsoft.com/office/drawing/2014/main" id="{6B5C9E96-947C-D4C0-39A0-8EAE8AEF03F9}"/>
              </a:ext>
            </a:extLst>
          </p:cNvPr>
          <p:cNvPicPr>
            <a:picLocks noChangeAspect="1"/>
          </p:cNvPicPr>
          <p:nvPr/>
        </p:nvPicPr>
        <p:blipFill>
          <a:blip r:embed="rId2"/>
          <a:stretch>
            <a:fillRect/>
          </a:stretch>
        </p:blipFill>
        <p:spPr>
          <a:xfrm>
            <a:off x="8545273" y="1718121"/>
            <a:ext cx="3457223" cy="1849614"/>
          </a:xfrm>
          <a:prstGeom prst="rect">
            <a:avLst/>
          </a:prstGeom>
        </p:spPr>
      </p:pic>
      <p:sp>
        <p:nvSpPr>
          <p:cNvPr id="5" name="Metin kutusu 4">
            <a:extLst>
              <a:ext uri="{FF2B5EF4-FFF2-40B4-BE49-F238E27FC236}">
                <a16:creationId xmlns:a16="http://schemas.microsoft.com/office/drawing/2014/main" id="{C767FCB3-C29B-2026-E1DA-B3FE73C55FF3}"/>
              </a:ext>
            </a:extLst>
          </p:cNvPr>
          <p:cNvSpPr txBox="1"/>
          <p:nvPr/>
        </p:nvSpPr>
        <p:spPr>
          <a:xfrm>
            <a:off x="3279936" y="6017113"/>
            <a:ext cx="5265337" cy="369332"/>
          </a:xfrm>
          <a:prstGeom prst="rect">
            <a:avLst/>
          </a:prstGeom>
          <a:noFill/>
        </p:spPr>
        <p:txBody>
          <a:bodyPr wrap="square" rtlCol="0">
            <a:spAutoFit/>
          </a:bodyPr>
          <a:lstStyle/>
          <a:p>
            <a:r>
              <a:rPr lang="tr-TR" b="1" dirty="0"/>
              <a:t>7.  Uluslararası ve 18. Akademik Geriatri Kongresi</a:t>
            </a:r>
          </a:p>
        </p:txBody>
      </p:sp>
    </p:spTree>
    <p:extLst>
      <p:ext uri="{BB962C8B-B14F-4D97-AF65-F5344CB8AC3E}">
        <p14:creationId xmlns:p14="http://schemas.microsoft.com/office/powerpoint/2010/main" val="241101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Unvan 1"/>
          <p:cNvSpPr>
            <a:spLocks noGrp="1"/>
          </p:cNvSpPr>
          <p:nvPr>
            <p:ph type="title"/>
          </p:nvPr>
        </p:nvSpPr>
        <p:spPr>
          <a:xfrm>
            <a:off x="838199" y="388308"/>
            <a:ext cx="7188989" cy="1021424"/>
          </a:xfrm>
        </p:spPr>
        <p:txBody>
          <a:bodyPr anchor="b">
            <a:normAutofit/>
          </a:bodyPr>
          <a:lstStyle/>
          <a:p>
            <a:r>
              <a:rPr lang="tr-TR" sz="4000">
                <a:solidFill>
                  <a:schemeClr val="bg1"/>
                </a:solidFill>
                <a:latin typeface="Times New Roman" panose="02020603050405020304" pitchFamily="18" charset="0"/>
                <a:cs typeface="Times New Roman" panose="02020603050405020304" pitchFamily="18" charset="0"/>
              </a:rPr>
              <a:t>Genel Bilgi Düzeyi</a:t>
            </a: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4CD37D67-BD1E-38AF-7953-79816A47E9F3}"/>
              </a:ext>
            </a:extLst>
          </p:cNvPr>
          <p:cNvGraphicFramePr>
            <a:graphicFrameLocks noGrp="1"/>
          </p:cNvGraphicFramePr>
          <p:nvPr>
            <p:ph idx="1"/>
            <p:extLst>
              <p:ext uri="{D42A27DB-BD31-4B8C-83A1-F6EECF244321}">
                <p14:modId xmlns:p14="http://schemas.microsoft.com/office/powerpoint/2010/main" val="3562576561"/>
              </p:ext>
            </p:extLst>
          </p:nvPr>
        </p:nvGraphicFramePr>
        <p:xfrm>
          <a:off x="1392238" y="1715407"/>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46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1693" y="365125"/>
            <a:ext cx="8717924" cy="1325563"/>
          </a:xfrm>
        </p:spPr>
        <p:txBody>
          <a:bodyPr/>
          <a:lstStyle/>
          <a:p>
            <a:r>
              <a:rPr lang="tr-TR" dirty="0"/>
              <a:t>Alt Boyutlarda Genel Bilgi Düzeyi</a:t>
            </a:r>
          </a:p>
        </p:txBody>
      </p:sp>
      <p:pic>
        <p:nvPicPr>
          <p:cNvPr id="4" name="İçerik Yer Tutucusu 3"/>
          <p:cNvPicPr>
            <a:picLocks noGrp="1" noChangeAspect="1"/>
          </p:cNvPicPr>
          <p:nvPr>
            <p:ph idx="1"/>
          </p:nvPr>
        </p:nvPicPr>
        <p:blipFill>
          <a:blip r:embed="rId2"/>
          <a:stretch>
            <a:fillRect/>
          </a:stretch>
        </p:blipFill>
        <p:spPr>
          <a:xfrm>
            <a:off x="1047828" y="1690688"/>
            <a:ext cx="9036329" cy="4351338"/>
          </a:xfrm>
          <a:prstGeom prst="rect">
            <a:avLst/>
          </a:prstGeom>
        </p:spPr>
      </p:pic>
    </p:spTree>
    <p:extLst>
      <p:ext uri="{BB962C8B-B14F-4D97-AF65-F5344CB8AC3E}">
        <p14:creationId xmlns:p14="http://schemas.microsoft.com/office/powerpoint/2010/main" val="24523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 Fazla Yanlış Cevaplanan Alanlar</a:t>
            </a:r>
          </a:p>
        </p:txBody>
      </p:sp>
      <p:pic>
        <p:nvPicPr>
          <p:cNvPr id="5" name="Resim 4"/>
          <p:cNvPicPr>
            <a:picLocks noChangeAspect="1"/>
          </p:cNvPicPr>
          <p:nvPr/>
        </p:nvPicPr>
        <p:blipFill>
          <a:blip r:embed="rId2"/>
          <a:stretch>
            <a:fillRect/>
          </a:stretch>
        </p:blipFill>
        <p:spPr>
          <a:xfrm>
            <a:off x="934792" y="1690688"/>
            <a:ext cx="10419008" cy="4600763"/>
          </a:xfrm>
          <a:prstGeom prst="rect">
            <a:avLst/>
          </a:prstGeom>
        </p:spPr>
      </p:pic>
    </p:spTree>
    <p:extLst>
      <p:ext uri="{BB962C8B-B14F-4D97-AF65-F5344CB8AC3E}">
        <p14:creationId xmlns:p14="http://schemas.microsoft.com/office/powerpoint/2010/main" val="100159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15996139"/>
              </p:ext>
            </p:extLst>
          </p:nvPr>
        </p:nvGraphicFramePr>
        <p:xfrm>
          <a:off x="695458" y="1094704"/>
          <a:ext cx="10658342" cy="4759361"/>
        </p:xfrm>
        <a:graphic>
          <a:graphicData uri="http://schemas.openxmlformats.org/drawingml/2006/table">
            <a:tbl>
              <a:tblPr firstRow="1" bandRow="1">
                <a:tableStyleId>{5C22544A-7EE6-4342-B048-85BDC9FD1C3A}</a:tableStyleId>
              </a:tblPr>
              <a:tblGrid>
                <a:gridCol w="5329171">
                  <a:extLst>
                    <a:ext uri="{9D8B030D-6E8A-4147-A177-3AD203B41FA5}">
                      <a16:colId xmlns:a16="http://schemas.microsoft.com/office/drawing/2014/main" val="20000"/>
                    </a:ext>
                  </a:extLst>
                </a:gridCol>
                <a:gridCol w="5329171">
                  <a:extLst>
                    <a:ext uri="{9D8B030D-6E8A-4147-A177-3AD203B41FA5}">
                      <a16:colId xmlns:a16="http://schemas.microsoft.com/office/drawing/2014/main" val="20001"/>
                    </a:ext>
                  </a:extLst>
                </a:gridCol>
              </a:tblGrid>
              <a:tr h="438125">
                <a:tc>
                  <a:txBody>
                    <a:bodyPr/>
                    <a:lstStyle/>
                    <a:p>
                      <a:r>
                        <a:rPr lang="tr-TR" dirty="0"/>
                        <a:t>Güçlü Yönler</a:t>
                      </a:r>
                    </a:p>
                  </a:txBody>
                  <a:tcPr/>
                </a:tc>
                <a:tc>
                  <a:txBody>
                    <a:bodyPr/>
                    <a:lstStyle/>
                    <a:p>
                      <a:r>
                        <a:rPr lang="tr-TR" dirty="0"/>
                        <a:t>Sınırlılıklar</a:t>
                      </a:r>
                    </a:p>
                  </a:txBody>
                  <a:tcPr/>
                </a:tc>
                <a:extLst>
                  <a:ext uri="{0D108BD9-81ED-4DB2-BD59-A6C34878D82A}">
                    <a16:rowId xmlns:a16="http://schemas.microsoft.com/office/drawing/2014/main" val="10000"/>
                  </a:ext>
                </a:extLst>
              </a:tr>
              <a:tr h="1080309">
                <a:tc>
                  <a:txBody>
                    <a:bodyPr/>
                    <a:lstStyle/>
                    <a:p>
                      <a:r>
                        <a:rPr lang="tr-TR" dirty="0"/>
                        <a:t>Türkiye’de </a:t>
                      </a:r>
                      <a:r>
                        <a:rPr lang="tr-TR" dirty="0" err="1"/>
                        <a:t>gerontoloji</a:t>
                      </a:r>
                      <a:r>
                        <a:rPr lang="tr-TR" dirty="0"/>
                        <a:t> lisans mezunlarının Alzheimer bilgi düzeyini inceleyen </a:t>
                      </a:r>
                      <a:r>
                        <a:rPr lang="tr-TR" b="1" dirty="0"/>
                        <a:t>ilk çalışma</a:t>
                      </a:r>
                      <a:r>
                        <a:rPr lang="tr-TR" dirty="0"/>
                        <a:t> olması</a:t>
                      </a:r>
                    </a:p>
                    <a:p>
                      <a:endParaRPr lang="tr-TR" dirty="0"/>
                    </a:p>
                  </a:txBody>
                  <a:tcPr/>
                </a:tc>
                <a:tc>
                  <a:txBody>
                    <a:bodyPr/>
                    <a:lstStyle/>
                    <a:p>
                      <a:r>
                        <a:rPr lang="tr-TR" b="1" dirty="0" err="1"/>
                        <a:t>Kesitsel</a:t>
                      </a:r>
                      <a:r>
                        <a:rPr lang="tr-TR" b="1" dirty="0"/>
                        <a:t> tasarım</a:t>
                      </a:r>
                      <a:endParaRPr lang="tr-TR" dirty="0"/>
                    </a:p>
                  </a:txBody>
                  <a:tcPr/>
                </a:tc>
                <a:extLst>
                  <a:ext uri="{0D108BD9-81ED-4DB2-BD59-A6C34878D82A}">
                    <a16:rowId xmlns:a16="http://schemas.microsoft.com/office/drawing/2014/main" val="10001"/>
                  </a:ext>
                </a:extLst>
              </a:tr>
              <a:tr h="1080309">
                <a:tc>
                  <a:txBody>
                    <a:bodyPr/>
                    <a:lstStyle/>
                    <a:p>
                      <a:r>
                        <a:rPr lang="tr-TR" dirty="0"/>
                        <a:t>Katılımcı sayısının (n=100) ülke çapında dağılmış olması (çeşitli üniversitelerden)</a:t>
                      </a:r>
                    </a:p>
                    <a:p>
                      <a:endParaRPr lang="tr-TR" dirty="0"/>
                    </a:p>
                  </a:txBody>
                  <a:tcPr/>
                </a:tc>
                <a:tc>
                  <a:txBody>
                    <a:bodyPr/>
                    <a:lstStyle/>
                    <a:p>
                      <a:r>
                        <a:rPr lang="tr-TR" dirty="0"/>
                        <a:t>Katılımcılar </a:t>
                      </a:r>
                      <a:r>
                        <a:rPr lang="tr-TR" b="1" dirty="0"/>
                        <a:t>gönüllü ve çevrim içi</a:t>
                      </a:r>
                      <a:r>
                        <a:rPr lang="tr-TR" dirty="0"/>
                        <a:t> başvurdu → örneklem seçilimi sınırlı olabilir</a:t>
                      </a:r>
                    </a:p>
                  </a:txBody>
                  <a:tcPr/>
                </a:tc>
                <a:extLst>
                  <a:ext uri="{0D108BD9-81ED-4DB2-BD59-A6C34878D82A}">
                    <a16:rowId xmlns:a16="http://schemas.microsoft.com/office/drawing/2014/main" val="10002"/>
                  </a:ext>
                </a:extLst>
              </a:tr>
              <a:tr h="1080309">
                <a:tc>
                  <a:txBody>
                    <a:bodyPr/>
                    <a:lstStyle/>
                    <a:p>
                      <a:r>
                        <a:rPr lang="tr-TR" dirty="0"/>
                        <a:t>ADKS-TR gibi </a:t>
                      </a:r>
                      <a:r>
                        <a:rPr lang="tr-TR" b="1" dirty="0"/>
                        <a:t>geçerli ve güvenilir</a:t>
                      </a:r>
                      <a:r>
                        <a:rPr lang="tr-TR" dirty="0"/>
                        <a:t> bir ölçek kullanılması</a:t>
                      </a:r>
                    </a:p>
                    <a:p>
                      <a:endParaRPr lang="tr-TR" dirty="0"/>
                    </a:p>
                  </a:txBody>
                  <a:tcPr/>
                </a:tc>
                <a:tc>
                  <a:txBody>
                    <a:bodyPr/>
                    <a:lstStyle/>
                    <a:p>
                      <a:r>
                        <a:rPr lang="tr-TR"/>
                        <a:t>Sayı gerekli</a:t>
                      </a:r>
                      <a:r>
                        <a:rPr lang="tr-TR" baseline="0"/>
                        <a:t> </a:t>
                      </a:r>
                      <a:r>
                        <a:rPr lang="tr-TR" baseline="0" dirty="0"/>
                        <a:t>örneklem büyüklüğünün üzerinde olsa da</a:t>
                      </a:r>
                      <a:r>
                        <a:rPr lang="tr-TR" dirty="0"/>
                        <a:t>, </a:t>
                      </a:r>
                      <a:r>
                        <a:rPr lang="tr-TR" dirty="0" err="1"/>
                        <a:t>gerontoloji</a:t>
                      </a:r>
                      <a:r>
                        <a:rPr lang="tr-TR" dirty="0"/>
                        <a:t> mezunlarının tamamını temsil etmeyebilir</a:t>
                      </a:r>
                    </a:p>
                    <a:p>
                      <a:endParaRPr lang="tr-TR" dirty="0"/>
                    </a:p>
                  </a:txBody>
                  <a:tcPr/>
                </a:tc>
                <a:extLst>
                  <a:ext uri="{0D108BD9-81ED-4DB2-BD59-A6C34878D82A}">
                    <a16:rowId xmlns:a16="http://schemas.microsoft.com/office/drawing/2014/main" val="10003"/>
                  </a:ext>
                </a:extLst>
              </a:tr>
              <a:tr h="108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Sadece genel bilgi değil, </a:t>
                      </a:r>
                      <a:r>
                        <a:rPr lang="tr-TR" b="1" dirty="0"/>
                        <a:t>alt boyutlar ve yanlış bilinen maddeler</a:t>
                      </a:r>
                      <a:r>
                        <a:rPr lang="tr-TR" dirty="0"/>
                        <a:t> üzerinden detaylı değerlendirme yapılması</a:t>
                      </a:r>
                    </a:p>
                    <a:p>
                      <a:endParaRPr lang="tr-TR" dirty="0"/>
                    </a:p>
                  </a:txBody>
                  <a:tcPr/>
                </a:tc>
                <a:tc>
                  <a:txBody>
                    <a:bodyPr/>
                    <a:lstStyle/>
                    <a:p>
                      <a:r>
                        <a:rPr lang="tr-TR" dirty="0"/>
                        <a:t>Alzheimer bilgisi uygulama becerilerini değil, sadece </a:t>
                      </a:r>
                      <a:r>
                        <a:rPr lang="tr-TR" b="1" dirty="0"/>
                        <a:t>teorik bilgi düzeyini</a:t>
                      </a:r>
                      <a:r>
                        <a:rPr lang="tr-TR" dirty="0"/>
                        <a:t> ölçmektedir</a:t>
                      </a:r>
                    </a:p>
                    <a:p>
                      <a:endParaRPr lang="tr-T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2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TARTIŞMA</a:t>
            </a:r>
          </a:p>
        </p:txBody>
      </p:sp>
      <p:graphicFrame>
        <p:nvGraphicFramePr>
          <p:cNvPr id="7" name="Rectangle 1">
            <a:extLst>
              <a:ext uri="{FF2B5EF4-FFF2-40B4-BE49-F238E27FC236}">
                <a16:creationId xmlns:a16="http://schemas.microsoft.com/office/drawing/2014/main" id="{C9F88547-D215-6183-55A9-4895D9016CE5}"/>
              </a:ext>
            </a:extLst>
          </p:cNvPr>
          <p:cNvGraphicFramePr>
            <a:graphicFrameLocks noGrp="1"/>
          </p:cNvGraphicFramePr>
          <p:nvPr>
            <p:ph idx="1"/>
            <p:extLst>
              <p:ext uri="{D42A27DB-BD31-4B8C-83A1-F6EECF244321}">
                <p14:modId xmlns:p14="http://schemas.microsoft.com/office/powerpoint/2010/main" val="3699760205"/>
              </p:ext>
            </p:extLst>
          </p:nvPr>
        </p:nvGraphicFramePr>
        <p:xfrm>
          <a:off x="317121" y="1879042"/>
          <a:ext cx="11458462" cy="378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416417" y="5847008"/>
            <a:ext cx="11359166" cy="646331"/>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Smyth, W., Fielding, E., Beattie, E., Gardner, A., Moyle, W., Franklin, S., Hines, S., MacAndrew, M. (2013). A survey-based study of knowledge of Alzheimer’s disease among health care staff. </a:t>
            </a:r>
            <a:r>
              <a:rPr lang="en-US" sz="1200" i="1" dirty="0">
                <a:latin typeface="Times New Roman" panose="02020603050405020304" pitchFamily="18" charset="0"/>
                <a:cs typeface="Times New Roman" panose="02020603050405020304" pitchFamily="18" charset="0"/>
              </a:rPr>
              <a:t>BMC Geriatrics, 13</a:t>
            </a:r>
            <a:r>
              <a:rPr lang="en-US" sz="1200" dirty="0">
                <a:latin typeface="Times New Roman" panose="02020603050405020304" pitchFamily="18" charset="0"/>
                <a:cs typeface="Times New Roman" panose="02020603050405020304" pitchFamily="18" charset="0"/>
              </a:rPr>
              <a:t>, 2</a:t>
            </a:r>
            <a:r>
              <a:rPr lang="tr-TR" sz="1200" dirty="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Rasmussen, K. W., Berntsen, D. (2022). Deficient semantic knowledge of the life course — Examining the cultural life script in Alzheimer’s disease. </a:t>
            </a:r>
            <a:r>
              <a:rPr lang="en-US" sz="1200" i="1" dirty="0">
                <a:latin typeface="Times New Roman" panose="02020603050405020304" pitchFamily="18" charset="0"/>
                <a:cs typeface="Times New Roman" panose="02020603050405020304" pitchFamily="18" charset="0"/>
              </a:rPr>
              <a:t>Memory &amp; Cognition, 50</a:t>
            </a:r>
            <a:r>
              <a:rPr lang="en-US" sz="1200" dirty="0">
                <a:latin typeface="Times New Roman" panose="02020603050405020304" pitchFamily="18" charset="0"/>
                <a:cs typeface="Times New Roman" panose="02020603050405020304" pitchFamily="18" charset="0"/>
              </a:rPr>
              <a:t>, 1-15.</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51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TARTIŞMA</a:t>
            </a:r>
          </a:p>
        </p:txBody>
      </p:sp>
      <p:graphicFrame>
        <p:nvGraphicFramePr>
          <p:cNvPr id="7" name="Rectangle 2">
            <a:extLst>
              <a:ext uri="{FF2B5EF4-FFF2-40B4-BE49-F238E27FC236}">
                <a16:creationId xmlns:a16="http://schemas.microsoft.com/office/drawing/2014/main" id="{AD67E4F3-1379-71EB-3F74-AA9EDAED6FB9}"/>
              </a:ext>
            </a:extLst>
          </p:cNvPr>
          <p:cNvGraphicFramePr>
            <a:graphicFrameLocks noGrp="1"/>
          </p:cNvGraphicFramePr>
          <p:nvPr>
            <p:ph idx="1"/>
            <p:extLst>
              <p:ext uri="{D42A27DB-BD31-4B8C-83A1-F6EECF244321}">
                <p14:modId xmlns:p14="http://schemas.microsoft.com/office/powerpoint/2010/main" val="216112887"/>
              </p:ext>
            </p:extLst>
          </p:nvPr>
        </p:nvGraphicFramePr>
        <p:xfrm>
          <a:off x="462224" y="2009671"/>
          <a:ext cx="11656088" cy="4089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2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413093C2-B0EF-4433-9254-C79FEFDE2CDA}"/>
                                            </p:graphicEl>
                                          </p:spTgt>
                                        </p:tgtEl>
                                        <p:attrNameLst>
                                          <p:attrName>style.visibility</p:attrName>
                                        </p:attrNameLst>
                                      </p:cBhvr>
                                      <p:to>
                                        <p:strVal val="visible"/>
                                      </p:to>
                                    </p:set>
                                    <p:animEffect transition="in" filter="barn(inVertical)">
                                      <p:cBhvr>
                                        <p:cTn id="7" dur="500"/>
                                        <p:tgtEl>
                                          <p:spTgt spid="7">
                                            <p:graphicEl>
                                              <a:dgm id="{413093C2-B0EF-4433-9254-C79FEFDE2CDA}"/>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297472CF-992F-4526-A18C-BE2BC8289C27}"/>
                                            </p:graphicEl>
                                          </p:spTgt>
                                        </p:tgtEl>
                                        <p:attrNameLst>
                                          <p:attrName>style.visibility</p:attrName>
                                        </p:attrNameLst>
                                      </p:cBhvr>
                                      <p:to>
                                        <p:strVal val="visible"/>
                                      </p:to>
                                    </p:set>
                                    <p:animEffect transition="in" filter="barn(inVertical)">
                                      <p:cBhvr>
                                        <p:cTn id="10" dur="500"/>
                                        <p:tgtEl>
                                          <p:spTgt spid="7">
                                            <p:graphicEl>
                                              <a:dgm id="{297472CF-992F-4526-A18C-BE2BC8289C27}"/>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graphicEl>
                                              <a:dgm id="{FEAD1DC5-C0F6-4119-878A-4A046C3878F3}"/>
                                            </p:graphicEl>
                                          </p:spTgt>
                                        </p:tgtEl>
                                        <p:attrNameLst>
                                          <p:attrName>style.visibility</p:attrName>
                                        </p:attrNameLst>
                                      </p:cBhvr>
                                      <p:to>
                                        <p:strVal val="visible"/>
                                      </p:to>
                                    </p:set>
                                    <p:animEffect transition="in" filter="barn(inVertical)">
                                      <p:cBhvr>
                                        <p:cTn id="13" dur="500"/>
                                        <p:tgtEl>
                                          <p:spTgt spid="7">
                                            <p:graphicEl>
                                              <a:dgm id="{FEAD1DC5-C0F6-4119-878A-4A046C3878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F07D1C40-CF8E-7C7A-1CF6-9CEF38B69769}"/>
              </a:ext>
            </a:extLst>
          </p:cNvPr>
          <p:cNvSpPr>
            <a:spLocks noGrp="1"/>
          </p:cNvSpPr>
          <p:nvPr>
            <p:ph idx="1"/>
          </p:nvPr>
        </p:nvSpPr>
        <p:spPr>
          <a:xfrm>
            <a:off x="438912" y="2512611"/>
            <a:ext cx="4832803" cy="3664351"/>
          </a:xfrm>
        </p:spPr>
        <p:txBody>
          <a:bodyPr>
            <a:normAutofit/>
          </a:bodyPr>
          <a:lstStyle/>
          <a:p>
            <a:pPr marL="0" indent="0">
              <a:buNone/>
            </a:pPr>
            <a:r>
              <a:rPr lang="tr-TR" sz="2500" dirty="0">
                <a:latin typeface="Times New Roman" panose="02020603050405020304" pitchFamily="18" charset="0"/>
                <a:cs typeface="Times New Roman" panose="02020603050405020304" pitchFamily="18" charset="0"/>
              </a:rPr>
              <a:t>Teşekkürler…</a:t>
            </a:r>
          </a:p>
        </p:txBody>
      </p:sp>
      <p:pic>
        <p:nvPicPr>
          <p:cNvPr id="4" name="Resim 3">
            <a:extLst>
              <a:ext uri="{FF2B5EF4-FFF2-40B4-BE49-F238E27FC236}">
                <a16:creationId xmlns:a16="http://schemas.microsoft.com/office/drawing/2014/main" id="{F390E674-BD60-1112-97D7-5137CF70E74E}"/>
              </a:ext>
            </a:extLst>
          </p:cNvPr>
          <p:cNvPicPr>
            <a:picLocks noChangeAspect="1"/>
          </p:cNvPicPr>
          <p:nvPr/>
        </p:nvPicPr>
        <p:blipFill>
          <a:blip r:embed="rId2"/>
          <a:stretch>
            <a:fillRect/>
          </a:stretch>
        </p:blipFill>
        <p:spPr>
          <a:xfrm>
            <a:off x="6621489" y="517600"/>
            <a:ext cx="5127476" cy="2743200"/>
          </a:xfrm>
          <a:prstGeom prst="rect">
            <a:avLst/>
          </a:prstGeom>
        </p:spPr>
      </p:pic>
      <p:pic>
        <p:nvPicPr>
          <p:cNvPr id="6" name="Resim 5">
            <a:extLst>
              <a:ext uri="{FF2B5EF4-FFF2-40B4-BE49-F238E27FC236}">
                <a16:creationId xmlns:a16="http://schemas.microsoft.com/office/drawing/2014/main" id="{BDC934FE-CF9E-9228-2E0C-00ED8DCCF505}"/>
              </a:ext>
            </a:extLst>
          </p:cNvPr>
          <p:cNvPicPr>
            <a:picLocks noChangeAspect="1"/>
          </p:cNvPicPr>
          <p:nvPr/>
        </p:nvPicPr>
        <p:blipFill>
          <a:blip r:embed="rId3"/>
          <a:stretch>
            <a:fillRect/>
          </a:stretch>
        </p:blipFill>
        <p:spPr>
          <a:xfrm>
            <a:off x="6617368" y="3741358"/>
            <a:ext cx="5135719" cy="2118483"/>
          </a:xfrm>
          <a:prstGeom prst="rect">
            <a:avLst/>
          </a:prstGeom>
        </p:spPr>
      </p:pic>
    </p:spTree>
    <p:extLst>
      <p:ext uri="{BB962C8B-B14F-4D97-AF65-F5344CB8AC3E}">
        <p14:creationId xmlns:p14="http://schemas.microsoft.com/office/powerpoint/2010/main" val="243106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latin typeface="+mj-lt"/>
                <a:ea typeface="+mj-ea"/>
                <a:cs typeface="+mj-cs"/>
              </a:rPr>
              <a:t>GİRİŞ</a:t>
            </a:r>
          </a:p>
        </p:txBody>
      </p:sp>
      <p:sp>
        <p:nvSpPr>
          <p:cNvPr id="5" name="Rectangle 2"/>
          <p:cNvSpPr>
            <a:spLocks noGrp="1" noChangeArrowheads="1"/>
          </p:cNvSpPr>
          <p:nvPr>
            <p:ph idx="1"/>
          </p:nvPr>
        </p:nvSpPr>
        <p:spPr bwMode="auto">
          <a:xfrm>
            <a:off x="4547698" y="1608667"/>
            <a:ext cx="6481086" cy="45011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fontAlgn="base">
              <a:spcBef>
                <a:spcPct val="0"/>
              </a:spcBef>
              <a:spcAft>
                <a:spcPts val="600"/>
              </a:spcAft>
              <a:buClrTx/>
              <a:buSzTx/>
              <a:tabLst/>
            </a:pP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Dünyada</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yaşlı</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nüfusun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artışıyla</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birlikte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Alzheimer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hastalığı</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bir</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halk</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sağlığı</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krizi</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haline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gelmiştir</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fontAlgn="base">
              <a:spcBef>
                <a:spcPct val="0"/>
              </a:spcBef>
              <a:spcAft>
                <a:spcPts val="600"/>
              </a:spcAft>
              <a:buClrTx/>
              <a:buSzTx/>
              <a:tabLst/>
            </a:pP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Alzheimer,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demans</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olgularının</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%60–70’ini</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oluşturarak</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yaşlı</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bireylerde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bağımlılığın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en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önemli</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nedenidir</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fontAlgn="base">
              <a:spcBef>
                <a:spcPct val="0"/>
              </a:spcBef>
              <a:spcAft>
                <a:spcPts val="600"/>
              </a:spcAft>
              <a:buClrTx/>
              <a:buSzTx/>
              <a:tabLst/>
            </a:pP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Erken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tanı</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ve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uygun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bakımın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önemi</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tartışılmaz</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fakat</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bakım</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süreci</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yalnızca</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hekimlerin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değil</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multidisipliner</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ekibin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sorumluluğudur</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fontAlgn="base">
              <a:spcBef>
                <a:spcPct val="0"/>
              </a:spcBef>
              <a:spcAft>
                <a:spcPts val="600"/>
              </a:spcAft>
              <a:buClrTx/>
              <a:buSzTx/>
              <a:tabLst/>
            </a:pP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Bu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noktada</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gerontologlar</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yaşlı</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bireyin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sosyal</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fonksiyonel</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ve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psikososyal</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ihtiyaçlarını</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değerlendiren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ve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bakım</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ekibini</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koordine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eden</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kilit</a:t>
            </a:r>
            <a:r>
              <a:rPr kumimoji="0" lang="en-US" altLang="tr-TR" sz="1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1" i="0" u="none" strike="noStrike" cap="none" normalizeH="0" baseline="0" dirty="0" err="1">
                <a:ln>
                  <a:noFill/>
                </a:ln>
                <a:effectLst/>
                <a:latin typeface="Times New Roman" panose="02020603050405020304" pitchFamily="18" charset="0"/>
                <a:cs typeface="Times New Roman" panose="02020603050405020304" pitchFamily="18" charset="0"/>
              </a:rPr>
              <a:t>profesyoneller</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olarak</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öne</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tr-TR" sz="1800" b="0" i="0" u="none" strike="noStrike" cap="none" normalizeH="0" baseline="0" dirty="0" err="1">
                <a:ln>
                  <a:noFill/>
                </a:ln>
                <a:effectLst/>
                <a:latin typeface="Times New Roman" panose="02020603050405020304" pitchFamily="18" charset="0"/>
                <a:cs typeface="Times New Roman" panose="02020603050405020304" pitchFamily="18" charset="0"/>
              </a:rPr>
              <a:t>çıkar</a:t>
            </a:r>
            <a:r>
              <a:rPr kumimoji="0" lang="en-US" altLang="tr-TR" sz="1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p:sp>
        <p:nvSpPr>
          <p:cNvPr id="6" name="Metin kutusu 5"/>
          <p:cNvSpPr txBox="1"/>
          <p:nvPr/>
        </p:nvSpPr>
        <p:spPr>
          <a:xfrm>
            <a:off x="730864" y="6385887"/>
            <a:ext cx="3421957" cy="360092"/>
          </a:xfrm>
          <a:prstGeom prst="rect">
            <a:avLst/>
          </a:prstGeom>
        </p:spPr>
        <p:txBody>
          <a:bodyPr vert="horz" lIns="91440" tIns="45720" rIns="91440" bIns="45720" rtlCol="0">
            <a:normAutofit fontScale="55000" lnSpcReduction="20000"/>
          </a:bodyPr>
          <a:lstStyle/>
          <a:p>
            <a:pPr indent="-228600">
              <a:lnSpc>
                <a:spcPct val="90000"/>
              </a:lnSpc>
              <a:spcAft>
                <a:spcPts val="600"/>
              </a:spcAft>
              <a:buFont typeface="Arial" panose="020B0604020202020204" pitchFamily="34" charset="0"/>
              <a:buChar char="•"/>
            </a:pPr>
            <a:r>
              <a:rPr lang="en-US" sz="2000" dirty="0"/>
              <a:t>* World Health Organization. (2023). </a:t>
            </a:r>
            <a:r>
              <a:rPr lang="en-US" sz="2000" i="1" dirty="0"/>
              <a:t>Dementia</a:t>
            </a:r>
            <a:r>
              <a:rPr lang="en-US" sz="2000" dirty="0"/>
              <a:t>. </a:t>
            </a:r>
          </a:p>
        </p:txBody>
      </p:sp>
    </p:spTree>
    <p:extLst>
      <p:ext uri="{BB962C8B-B14F-4D97-AF65-F5344CB8AC3E}">
        <p14:creationId xmlns:p14="http://schemas.microsoft.com/office/powerpoint/2010/main" val="40820668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F4FB713-3624-1299-1972-57EC3E6C531C}"/>
              </a:ext>
            </a:extLst>
          </p:cNvPr>
          <p:cNvSpPr>
            <a:spLocks noGrp="1"/>
          </p:cNvSpPr>
          <p:nvPr>
            <p:ph idx="1"/>
          </p:nvPr>
        </p:nvSpPr>
        <p:spPr>
          <a:xfrm>
            <a:off x="630936" y="2660904"/>
            <a:ext cx="4818888" cy="3547872"/>
          </a:xfrm>
        </p:spPr>
        <p:txBody>
          <a:bodyPr anchor="t">
            <a:normAutofit/>
          </a:bodyPr>
          <a:lstStyle/>
          <a:p>
            <a:pPr marL="0" lvl="0" indent="0" eaLnBrk="0" fontAlgn="base" hangingPunct="0">
              <a:spcBef>
                <a:spcPct val="0"/>
              </a:spcBef>
              <a:spcAft>
                <a:spcPct val="0"/>
              </a:spcAft>
              <a:buFontTx/>
              <a:buChar char="•"/>
            </a:pPr>
            <a:r>
              <a:rPr lang="tr-TR" altLang="tr-TR" sz="2200" dirty="0">
                <a:latin typeface="Times New Roman" panose="02020603050405020304" pitchFamily="18" charset="0"/>
                <a:cs typeface="Times New Roman" panose="02020603050405020304" pitchFamily="18" charset="0"/>
              </a:rPr>
              <a:t>Ancak ülkemizde, gerontoloji lisans mezunlarının Alzheimer’a dair bilgi düzeyleri konusunda hiçbir veri bulunmamaktadır.</a:t>
            </a:r>
          </a:p>
          <a:p>
            <a:pPr marL="0" lvl="0" indent="0" eaLnBrk="0" fontAlgn="base" hangingPunct="0">
              <a:spcBef>
                <a:spcPct val="0"/>
              </a:spcBef>
              <a:spcAft>
                <a:spcPct val="0"/>
              </a:spcAft>
              <a:buFontTx/>
              <a:buChar char="•"/>
            </a:pPr>
            <a:r>
              <a:rPr lang="tr-TR" altLang="tr-TR" sz="2200" b="1" dirty="0">
                <a:latin typeface="Times New Roman" panose="02020603050405020304" pitchFamily="18" charset="0"/>
                <a:cs typeface="Times New Roman" panose="02020603050405020304" pitchFamily="18" charset="0"/>
              </a:rPr>
              <a:t>Bu çalışma, Türkiye’deki gerontoloji mezunlarının Alzheimer bilgi düzeyini değerlendiren ilk araştırmadır.</a:t>
            </a:r>
          </a:p>
          <a:p>
            <a:endParaRPr lang="tr-TR" sz="2200" dirty="0"/>
          </a:p>
        </p:txBody>
      </p:sp>
      <p:pic>
        <p:nvPicPr>
          <p:cNvPr id="5" name="Resim 4">
            <a:extLst>
              <a:ext uri="{FF2B5EF4-FFF2-40B4-BE49-F238E27FC236}">
                <a16:creationId xmlns:a16="http://schemas.microsoft.com/office/drawing/2014/main" id="{52ACC052-AA48-2A86-3599-F120B26A0149}"/>
              </a:ext>
            </a:extLst>
          </p:cNvPr>
          <p:cNvPicPr>
            <a:picLocks noChangeAspect="1"/>
          </p:cNvPicPr>
          <p:nvPr/>
        </p:nvPicPr>
        <p:blipFill>
          <a:blip r:embed="rId2"/>
          <a:stretch>
            <a:fillRect/>
          </a:stretch>
        </p:blipFill>
        <p:spPr>
          <a:xfrm>
            <a:off x="6985043" y="1910539"/>
            <a:ext cx="4563679" cy="3036921"/>
          </a:xfrm>
          <a:prstGeom prst="rect">
            <a:avLst/>
          </a:prstGeom>
        </p:spPr>
      </p:pic>
    </p:spTree>
    <p:extLst>
      <p:ext uri="{BB962C8B-B14F-4D97-AF65-F5344CB8AC3E}">
        <p14:creationId xmlns:p14="http://schemas.microsoft.com/office/powerpoint/2010/main" val="17685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548640"/>
            <a:ext cx="3600860" cy="5431536"/>
          </a:xfrm>
        </p:spPr>
        <p:txBody>
          <a:bodyPr>
            <a:normAutofit/>
          </a:bodyPr>
          <a:lstStyle/>
          <a:p>
            <a:r>
              <a:rPr lang="tr-TR" sz="5400" b="1" dirty="0">
                <a:latin typeface="Times New Roman" panose="02020603050405020304" pitchFamily="18" charset="0"/>
                <a:cs typeface="Times New Roman" panose="02020603050405020304" pitchFamily="18" charset="0"/>
              </a:rPr>
              <a:t>AMAÇ</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idx="1"/>
          </p:nvPr>
        </p:nvSpPr>
        <p:spPr bwMode="auto">
          <a:xfrm>
            <a:off x="5126418" y="552091"/>
            <a:ext cx="6224335" cy="54315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tr-TR" altLang="tr-TR" sz="2200" b="0" i="0" u="none" strike="noStrike" cap="none" normalizeH="0" baseline="0" dirty="0">
                <a:ln>
                  <a:noFill/>
                </a:ln>
                <a:effectLst/>
                <a:latin typeface="Times New Roman" panose="02020603050405020304" pitchFamily="18" charset="0"/>
                <a:cs typeface="Times New Roman" panose="02020603050405020304" pitchFamily="18" charset="0"/>
              </a:rPr>
              <a:t>Türkiye’deki </a:t>
            </a:r>
            <a:r>
              <a:rPr kumimoji="0" lang="tr-TR" altLang="tr-TR" sz="2200" b="1" i="0" u="none" strike="noStrike" cap="none" normalizeH="0" baseline="0" dirty="0">
                <a:ln>
                  <a:noFill/>
                </a:ln>
                <a:effectLst/>
                <a:latin typeface="Times New Roman" panose="02020603050405020304" pitchFamily="18" charset="0"/>
                <a:cs typeface="Times New Roman" panose="02020603050405020304" pitchFamily="18" charset="0"/>
              </a:rPr>
              <a:t>gerontoloji lisans mezunlarının Alzheimer hastalığına ilişkin bilgi düzeylerini </a:t>
            </a:r>
            <a:r>
              <a:rPr kumimoji="0" lang="tr-TR" altLang="tr-TR" sz="2200" b="0" i="0" u="none" strike="noStrike" cap="none" normalizeH="0" baseline="0" dirty="0">
                <a:ln>
                  <a:noFill/>
                </a:ln>
                <a:effectLst/>
                <a:latin typeface="Times New Roman" panose="02020603050405020304" pitchFamily="18" charset="0"/>
                <a:cs typeface="Times New Roman" panose="02020603050405020304" pitchFamily="18" charset="0"/>
              </a:rPr>
              <a:t>değerlendirmek</a:t>
            </a:r>
          </a:p>
          <a:p>
            <a:pPr marL="0" marR="0" lvl="0" indent="0" defTabSz="914400" rtl="0" eaLnBrk="0" fontAlgn="base" latinLnBrk="0" hangingPunct="0">
              <a:spcBef>
                <a:spcPct val="0"/>
              </a:spcBef>
              <a:spcAft>
                <a:spcPts val="600"/>
              </a:spcAft>
              <a:buClrTx/>
              <a:buSzTx/>
              <a:buNone/>
              <a:tabLst/>
            </a:pPr>
            <a:r>
              <a:rPr kumimoji="0" lang="tr-TR" altLang="tr-TR" sz="2200" b="0" i="0" u="none" strike="noStrike" cap="none" normalizeH="0" baseline="0" dirty="0">
                <a:ln>
                  <a:noFill/>
                </a:ln>
                <a:effectLst/>
                <a:latin typeface="Times New Roman" panose="02020603050405020304" pitchFamily="18" charset="0"/>
                <a:cs typeface="Times New Roman" panose="02020603050405020304" pitchFamily="18" charset="0"/>
              </a:rPr>
              <a:t>Alzheimer bilgisi ile ilişkili olabilecek </a:t>
            </a:r>
            <a:r>
              <a:rPr kumimoji="0" lang="tr-TR" altLang="tr-TR" sz="2200" b="1" i="0" u="none" strike="noStrike" cap="none" normalizeH="0" baseline="0" dirty="0" err="1">
                <a:ln>
                  <a:noFill/>
                </a:ln>
                <a:effectLst/>
                <a:latin typeface="Times New Roman" panose="02020603050405020304" pitchFamily="18" charset="0"/>
                <a:cs typeface="Times New Roman" panose="02020603050405020304" pitchFamily="18" charset="0"/>
              </a:rPr>
              <a:t>sosyo</a:t>
            </a:r>
            <a:r>
              <a:rPr kumimoji="0" lang="tr-TR" altLang="tr-TR" sz="2200" b="1" i="0" u="none" strike="noStrike" cap="none" normalizeH="0" baseline="0" dirty="0">
                <a:ln>
                  <a:noFill/>
                </a:ln>
                <a:effectLst/>
                <a:latin typeface="Times New Roman" panose="02020603050405020304" pitchFamily="18" charset="0"/>
                <a:cs typeface="Times New Roman" panose="02020603050405020304" pitchFamily="18" charset="0"/>
              </a:rPr>
              <a:t>-demografik ve mesleki faktörleri</a:t>
            </a:r>
            <a:r>
              <a:rPr kumimoji="0" lang="tr-TR" altLang="tr-TR" sz="2200" b="0" i="0" u="none" strike="noStrike" cap="none" normalizeH="0" baseline="0" dirty="0">
                <a:ln>
                  <a:noFill/>
                </a:ln>
                <a:effectLst/>
                <a:latin typeface="Times New Roman" panose="02020603050405020304" pitchFamily="18" charset="0"/>
                <a:cs typeface="Times New Roman" panose="02020603050405020304" pitchFamily="18" charset="0"/>
              </a:rPr>
              <a:t> incelemek:</a:t>
            </a:r>
          </a:p>
          <a:p>
            <a:pPr marL="0" marR="0" lvl="0" indent="0" defTabSz="914400" rtl="0" eaLnBrk="0" fontAlgn="base" latinLnBrk="0" hangingPunct="0">
              <a:spcBef>
                <a:spcPct val="0"/>
              </a:spcBef>
              <a:spcAft>
                <a:spcPts val="600"/>
              </a:spcAft>
              <a:buClrTx/>
              <a:buSzTx/>
              <a:buNone/>
              <a:tabLst/>
            </a:pPr>
            <a:r>
              <a:rPr kumimoji="0" lang="tr-TR" altLang="tr-TR" sz="2200" b="1" i="0" u="none" strike="noStrike" cap="none" normalizeH="0" baseline="0" dirty="0">
                <a:ln>
                  <a:noFill/>
                </a:ln>
                <a:effectLst/>
                <a:latin typeface="Times New Roman" panose="02020603050405020304" pitchFamily="18" charset="0"/>
                <a:cs typeface="Times New Roman" panose="02020603050405020304" pitchFamily="18" charset="0"/>
              </a:rPr>
              <a:t>Alzheimer bilgisinin güçlü ve zayıf alanlarını</a:t>
            </a:r>
            <a:r>
              <a:rPr kumimoji="0" lang="tr-TR" altLang="tr-TR" sz="2200" b="0" i="0" u="none" strike="noStrike" cap="none" normalizeH="0" baseline="0" dirty="0">
                <a:ln>
                  <a:noFill/>
                </a:ln>
                <a:effectLst/>
                <a:latin typeface="Times New Roman" panose="02020603050405020304" pitchFamily="18" charset="0"/>
                <a:cs typeface="Times New Roman" panose="02020603050405020304" pitchFamily="18" charset="0"/>
              </a:rPr>
              <a:t> ortaya koymak (alt boyutlar, yanlış bilinen maddeler)</a:t>
            </a:r>
          </a:p>
        </p:txBody>
      </p:sp>
    </p:spTree>
    <p:extLst>
      <p:ext uri="{BB962C8B-B14F-4D97-AF65-F5344CB8AC3E}">
        <p14:creationId xmlns:p14="http://schemas.microsoft.com/office/powerpoint/2010/main" val="135410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YÖNTEM</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93208107"/>
              </p:ext>
            </p:extLst>
          </p:nvPr>
        </p:nvGraphicFramePr>
        <p:xfrm>
          <a:off x="838200" y="1690689"/>
          <a:ext cx="10515600" cy="4828407"/>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038816">
                <a:tc>
                  <a:txBody>
                    <a:bodyPr/>
                    <a:lstStyle/>
                    <a:p>
                      <a:r>
                        <a:rPr lang="tr-TR" sz="2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Etik Onay</a:t>
                      </a:r>
                    </a:p>
                  </a:txBody>
                  <a:tcPr/>
                </a:tc>
                <a:tc>
                  <a:txBody>
                    <a:bodyPr/>
                    <a:lstStyle/>
                    <a:p>
                      <a:pPr marL="342900" indent="-342900">
                        <a:buFont typeface="Arial" panose="020B0604020202020204" pitchFamily="34" charset="0"/>
                        <a:buChar char="•"/>
                      </a:pPr>
                      <a:r>
                        <a:rPr lang="tr-TR" sz="20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Çalışma için </a:t>
                      </a:r>
                      <a:r>
                        <a:rPr lang="tr-TR" sz="2000" b="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Bezmialem</a:t>
                      </a:r>
                      <a:r>
                        <a:rPr lang="tr-TR" sz="20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Vakıf Üniversitesi Girişimsel Olmayan Araştırmalar Etik Kurulu’ndan onay alınmıştır.</a:t>
                      </a:r>
                    </a:p>
                  </a:txBody>
                  <a:tcPr/>
                </a:tc>
                <a:extLst>
                  <a:ext uri="{0D108BD9-81ED-4DB2-BD59-A6C34878D82A}">
                    <a16:rowId xmlns:a16="http://schemas.microsoft.com/office/drawing/2014/main" val="10000"/>
                  </a:ext>
                </a:extLst>
              </a:tr>
              <a:tr h="734877">
                <a:tc>
                  <a:txBody>
                    <a:bodyPr/>
                    <a:lstStyle/>
                    <a:p>
                      <a:r>
                        <a:rPr lang="tr-TR" sz="2200" b="1" dirty="0">
                          <a:solidFill>
                            <a:srgbClr val="FF0000"/>
                          </a:solidFill>
                          <a:latin typeface="Times New Roman" panose="02020603050405020304" pitchFamily="18" charset="0"/>
                          <a:cs typeface="Times New Roman" panose="02020603050405020304" pitchFamily="18" charset="0"/>
                        </a:rPr>
                        <a:t>Tasarım</a:t>
                      </a:r>
                      <a:endParaRPr lang="tr-TR" sz="2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342900" indent="-342900">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Kesitsel</a:t>
                      </a:r>
                      <a:r>
                        <a:rPr lang="tr-TR" sz="2000" dirty="0">
                          <a:latin typeface="Times New Roman" panose="02020603050405020304" pitchFamily="18" charset="0"/>
                          <a:cs typeface="Times New Roman" panose="02020603050405020304" pitchFamily="18" charset="0"/>
                        </a:rPr>
                        <a:t> çalışma</a:t>
                      </a:r>
                    </a:p>
                  </a:txBody>
                  <a:tcPr/>
                </a:tc>
                <a:extLst>
                  <a:ext uri="{0D108BD9-81ED-4DB2-BD59-A6C34878D82A}">
                    <a16:rowId xmlns:a16="http://schemas.microsoft.com/office/drawing/2014/main" val="10001"/>
                  </a:ext>
                </a:extLst>
              </a:tr>
              <a:tr h="734877">
                <a:tc>
                  <a:txBody>
                    <a:bodyPr/>
                    <a:lstStyle/>
                    <a:p>
                      <a:r>
                        <a:rPr lang="tr-TR" sz="2200" b="1" dirty="0">
                          <a:solidFill>
                            <a:srgbClr val="FF0000"/>
                          </a:solidFill>
                          <a:latin typeface="Times New Roman" panose="02020603050405020304" pitchFamily="18" charset="0"/>
                          <a:cs typeface="Times New Roman" panose="02020603050405020304" pitchFamily="18" charset="0"/>
                        </a:rPr>
                        <a:t>Katılımcılar</a:t>
                      </a:r>
                      <a:endParaRPr lang="tr-TR" sz="2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2000" dirty="0">
                          <a:latin typeface="Times New Roman" panose="02020603050405020304" pitchFamily="18" charset="0"/>
                          <a:cs typeface="Times New Roman" panose="02020603050405020304" pitchFamily="18" charset="0"/>
                        </a:rPr>
                        <a:t>Gerontoloji lisans mezunları</a:t>
                      </a:r>
                    </a:p>
                    <a:p>
                      <a:pPr marL="285750" indent="-285750">
                        <a:buFont typeface="Arial" panose="020B0604020202020204" pitchFamily="34" charset="0"/>
                        <a:buChar char="•"/>
                      </a:pPr>
                      <a:endParaRPr lang="tr-TR" dirty="0"/>
                    </a:p>
                  </a:txBody>
                  <a:tcPr/>
                </a:tc>
                <a:extLst>
                  <a:ext uri="{0D108BD9-81ED-4DB2-BD59-A6C34878D82A}">
                    <a16:rowId xmlns:a16="http://schemas.microsoft.com/office/drawing/2014/main" val="10002"/>
                  </a:ext>
                </a:extLst>
              </a:tr>
              <a:tr h="1007337">
                <a:tc>
                  <a:txBody>
                    <a:bodyPr/>
                    <a:lstStyle/>
                    <a:p>
                      <a:r>
                        <a:rPr lang="tr-TR" sz="2200" b="1" dirty="0">
                          <a:solidFill>
                            <a:srgbClr val="FF0000"/>
                          </a:solidFill>
                          <a:latin typeface="Times New Roman" panose="02020603050405020304" pitchFamily="18" charset="0"/>
                          <a:cs typeface="Times New Roman" panose="02020603050405020304" pitchFamily="18" charset="0"/>
                        </a:rPr>
                        <a:t>Veri toplama</a:t>
                      </a:r>
                    </a:p>
                  </a:txBody>
                  <a:tcPr/>
                </a:tc>
                <a:tc>
                  <a:txBody>
                    <a:bodyPr/>
                    <a:lstStyle/>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Demografik form </a:t>
                      </a:r>
                    </a:p>
                    <a:p>
                      <a:pPr marL="285750" indent="-285750">
                        <a:buFont typeface="Arial" panose="020B0604020202020204" pitchFamily="34" charset="0"/>
                        <a:buChar char="•"/>
                      </a:pPr>
                      <a:r>
                        <a:rPr lang="tr-TR" sz="2000" b="0" dirty="0">
                          <a:latin typeface="Times New Roman" panose="02020603050405020304" pitchFamily="18" charset="0"/>
                          <a:cs typeface="Times New Roman" panose="02020603050405020304" pitchFamily="18" charset="0"/>
                        </a:rPr>
                        <a:t>Alzheimer Hastalığı Bilgi Ölçeği (ADKS) (30 maddelik ölçek) </a:t>
                      </a:r>
                    </a:p>
                    <a:p>
                      <a:pPr marL="0" indent="0">
                        <a:buFont typeface="Arial" panose="020B0604020202020204" pitchFamily="34" charset="0"/>
                        <a:buNone/>
                      </a:pPr>
                      <a:r>
                        <a:rPr lang="tr-TR" sz="2000" b="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online platformlar aracılığı ile uygulanmıştır</a:t>
                      </a:r>
                      <a:endParaRPr lang="tr-TR" sz="2000" dirty="0">
                        <a:latin typeface="Times New Roman" panose="02020603050405020304" pitchFamily="18" charset="0"/>
                        <a:cs typeface="Times New Roman" panose="02020603050405020304" pitchFamily="18" charset="0"/>
                      </a:endParaRPr>
                    </a:p>
                    <a:p>
                      <a:endParaRPr lang="tr-TR" dirty="0"/>
                    </a:p>
                  </a:txBody>
                  <a:tcPr/>
                </a:tc>
                <a:extLst>
                  <a:ext uri="{0D108BD9-81ED-4DB2-BD59-A6C34878D82A}">
                    <a16:rowId xmlns:a16="http://schemas.microsoft.com/office/drawing/2014/main" val="10003"/>
                  </a:ext>
                </a:extLst>
              </a:tr>
              <a:tr h="734877">
                <a:tc>
                  <a:txBody>
                    <a:bodyPr/>
                    <a:lstStyle/>
                    <a:p>
                      <a:r>
                        <a:rPr lang="tr-TR" sz="2200" b="1" dirty="0">
                          <a:solidFill>
                            <a:srgbClr val="FF0000"/>
                          </a:solidFill>
                          <a:latin typeface="Times New Roman" panose="02020603050405020304" pitchFamily="18" charset="0"/>
                          <a:cs typeface="Times New Roman" panose="02020603050405020304" pitchFamily="18" charset="0"/>
                        </a:rPr>
                        <a:t>İstatistik</a:t>
                      </a:r>
                    </a:p>
                  </a:txBody>
                  <a:tcPr/>
                </a:tc>
                <a:tc>
                  <a:txBody>
                    <a:bodyPr/>
                    <a:lstStyle/>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Tanımlayıcı istatistikler, Mann-</a:t>
                      </a:r>
                      <a:r>
                        <a:rPr lang="tr-TR" sz="2000" dirty="0" err="1">
                          <a:latin typeface="Times New Roman" panose="02020603050405020304" pitchFamily="18" charset="0"/>
                          <a:cs typeface="Times New Roman" panose="02020603050405020304" pitchFamily="18" charset="0"/>
                        </a:rPr>
                        <a:t>Whitney</a:t>
                      </a:r>
                      <a:r>
                        <a:rPr lang="tr-TR" sz="2000" dirty="0">
                          <a:latin typeface="Times New Roman" panose="02020603050405020304" pitchFamily="18" charset="0"/>
                          <a:cs typeface="Times New Roman" panose="02020603050405020304" pitchFamily="18" charset="0"/>
                        </a:rPr>
                        <a:t> U, </a:t>
                      </a:r>
                      <a:r>
                        <a:rPr lang="tr-TR" sz="2000" dirty="0" err="1">
                          <a:latin typeface="Times New Roman" panose="02020603050405020304" pitchFamily="18" charset="0"/>
                          <a:cs typeface="Times New Roman" panose="02020603050405020304" pitchFamily="18" charset="0"/>
                        </a:rPr>
                        <a:t>Kruskal</a:t>
                      </a:r>
                      <a:r>
                        <a:rPr lang="tr-TR" sz="2000" dirty="0">
                          <a:latin typeface="Times New Roman" panose="02020603050405020304" pitchFamily="18" charset="0"/>
                          <a:cs typeface="Times New Roman" panose="02020603050405020304" pitchFamily="18" charset="0"/>
                        </a:rPr>
                        <a:t>-Wallis. p&lt;0.05 anlamlı</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77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YÖNTEM</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25010245"/>
              </p:ext>
            </p:extLst>
          </p:nvPr>
        </p:nvGraphicFramePr>
        <p:xfrm>
          <a:off x="748047" y="2546842"/>
          <a:ext cx="10945970" cy="2913800"/>
        </p:xfrm>
        <a:graphic>
          <a:graphicData uri="http://schemas.openxmlformats.org/drawingml/2006/table">
            <a:tbl>
              <a:tblPr firstRow="1" bandRow="1">
                <a:tableStyleId>{EB9631B5-78F2-41C9-869B-9F39066F8104}</a:tableStyleId>
              </a:tblPr>
              <a:tblGrid>
                <a:gridCol w="5472985">
                  <a:extLst>
                    <a:ext uri="{9D8B030D-6E8A-4147-A177-3AD203B41FA5}">
                      <a16:colId xmlns:a16="http://schemas.microsoft.com/office/drawing/2014/main" val="20000"/>
                    </a:ext>
                  </a:extLst>
                </a:gridCol>
                <a:gridCol w="5472985">
                  <a:extLst>
                    <a:ext uri="{9D8B030D-6E8A-4147-A177-3AD203B41FA5}">
                      <a16:colId xmlns:a16="http://schemas.microsoft.com/office/drawing/2014/main" val="20001"/>
                    </a:ext>
                  </a:extLst>
                </a:gridCol>
              </a:tblGrid>
              <a:tr h="728450">
                <a:tc>
                  <a:txBody>
                    <a:bodyPr/>
                    <a:lstStyle/>
                    <a:p>
                      <a:r>
                        <a:rPr lang="tr-TR" sz="2000" u="sng" dirty="0">
                          <a:latin typeface="Times New Roman" panose="02020603050405020304" pitchFamily="18" charset="0"/>
                          <a:cs typeface="Times New Roman" panose="02020603050405020304" pitchFamily="18" charset="0"/>
                        </a:rPr>
                        <a:t>DAHİL</a:t>
                      </a:r>
                      <a:r>
                        <a:rPr lang="tr-TR" sz="2000" u="sng" baseline="0" dirty="0">
                          <a:latin typeface="Times New Roman" panose="02020603050405020304" pitchFamily="18" charset="0"/>
                          <a:cs typeface="Times New Roman" panose="02020603050405020304" pitchFamily="18" charset="0"/>
                        </a:rPr>
                        <a:t> EDİLME KRİTERLERİ</a:t>
                      </a:r>
                      <a:endParaRPr lang="tr-TR" sz="2000" u="sng" dirty="0">
                        <a:latin typeface="Times New Roman" panose="02020603050405020304" pitchFamily="18" charset="0"/>
                        <a:cs typeface="Times New Roman" panose="02020603050405020304" pitchFamily="18" charset="0"/>
                      </a:endParaRPr>
                    </a:p>
                  </a:txBody>
                  <a:tcPr/>
                </a:tc>
                <a:tc>
                  <a:txBody>
                    <a:bodyPr/>
                    <a:lstStyle/>
                    <a:p>
                      <a:r>
                        <a:rPr lang="tr-TR" sz="2000" u="sng" dirty="0">
                          <a:latin typeface="Times New Roman" panose="02020603050405020304" pitchFamily="18" charset="0"/>
                          <a:cs typeface="Times New Roman" panose="02020603050405020304" pitchFamily="18" charset="0"/>
                        </a:rPr>
                        <a:t>HARİÇ TUTULMA KRİTERLERİ</a:t>
                      </a:r>
                    </a:p>
                  </a:txBody>
                  <a:tcPr/>
                </a:tc>
                <a:extLst>
                  <a:ext uri="{0D108BD9-81ED-4DB2-BD59-A6C34878D82A}">
                    <a16:rowId xmlns:a16="http://schemas.microsoft.com/office/drawing/2014/main" val="10000"/>
                  </a:ext>
                </a:extLst>
              </a:tr>
              <a:tr h="728450">
                <a:tc>
                  <a:txBody>
                    <a:bodyPr/>
                    <a:lstStyle/>
                    <a:p>
                      <a:r>
                        <a:rPr lang="tr-TR" sz="2000" dirty="0" err="1">
                          <a:latin typeface="Times New Roman" panose="02020603050405020304" pitchFamily="18" charset="0"/>
                          <a:cs typeface="Times New Roman" panose="02020603050405020304" pitchFamily="18" charset="0"/>
                        </a:rPr>
                        <a:t>Gerontoloji</a:t>
                      </a:r>
                      <a:r>
                        <a:rPr lang="tr-TR" sz="2000" dirty="0">
                          <a:latin typeface="Times New Roman" panose="02020603050405020304" pitchFamily="18" charset="0"/>
                          <a:cs typeface="Times New Roman" panose="02020603050405020304" pitchFamily="18" charset="0"/>
                        </a:rPr>
                        <a:t> lisans programından mezun olmak</a:t>
                      </a:r>
                    </a:p>
                    <a:p>
                      <a:endParaRPr lang="tr-TR" sz="2000" dirty="0">
                        <a:latin typeface="Times New Roman" panose="02020603050405020304" pitchFamily="18" charset="0"/>
                        <a:cs typeface="Times New Roman" panose="02020603050405020304" pitchFamily="18" charset="0"/>
                      </a:endParaRPr>
                    </a:p>
                  </a:txBody>
                  <a:tcPr/>
                </a:tc>
                <a:tc>
                  <a:txBody>
                    <a:bodyPr/>
                    <a:lstStyle/>
                    <a:p>
                      <a:r>
                        <a:rPr lang="tr-TR" sz="2000" dirty="0" err="1">
                          <a:latin typeface="Times New Roman" panose="02020603050405020304" pitchFamily="18" charset="0"/>
                          <a:cs typeface="Times New Roman" panose="02020603050405020304" pitchFamily="18" charset="0"/>
                        </a:rPr>
                        <a:t>Gerontoloji</a:t>
                      </a:r>
                      <a:r>
                        <a:rPr lang="tr-TR" sz="2000" baseline="0" dirty="0">
                          <a:latin typeface="Times New Roman" panose="02020603050405020304" pitchFamily="18" charset="0"/>
                          <a:cs typeface="Times New Roman" panose="02020603050405020304" pitchFamily="18" charset="0"/>
                        </a:rPr>
                        <a:t> lisans eğitimini henüz tamamlamış olmak</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28450">
                <a:tc>
                  <a:txBody>
                    <a:bodyPr/>
                    <a:lstStyle/>
                    <a:p>
                      <a:r>
                        <a:rPr lang="tr-TR" sz="2000" dirty="0">
                          <a:latin typeface="Times New Roman" panose="02020603050405020304" pitchFamily="18" charset="0"/>
                          <a:cs typeface="Times New Roman" panose="02020603050405020304" pitchFamily="18" charset="0"/>
                        </a:rPr>
                        <a:t>Çalışmaya katılmaya gönüllü olmak</a:t>
                      </a:r>
                    </a:p>
                    <a:p>
                      <a:endParaRPr lang="tr-TR" sz="2000" dirty="0">
                        <a:latin typeface="Times New Roman" panose="02020603050405020304" pitchFamily="18" charset="0"/>
                        <a:cs typeface="Times New Roman" panose="02020603050405020304" pitchFamily="18" charset="0"/>
                      </a:endParaRPr>
                    </a:p>
                  </a:txBody>
                  <a:tcPr/>
                </a:tc>
                <a:tc>
                  <a:txBody>
                    <a:bodyPr/>
                    <a:lstStyle/>
                    <a:p>
                      <a:r>
                        <a:rPr lang="tr-TR" sz="2000" dirty="0">
                          <a:latin typeface="Times New Roman" panose="02020603050405020304" pitchFamily="18" charset="0"/>
                          <a:cs typeface="Times New Roman" panose="02020603050405020304" pitchFamily="18" charset="0"/>
                        </a:rPr>
                        <a:t>Farklı</a:t>
                      </a:r>
                      <a:r>
                        <a:rPr lang="tr-TR" sz="2000" baseline="0" dirty="0">
                          <a:latin typeface="Times New Roman" panose="02020603050405020304" pitchFamily="18" charset="0"/>
                          <a:cs typeface="Times New Roman" panose="02020603050405020304" pitchFamily="18" charset="0"/>
                        </a:rPr>
                        <a:t> lisans alanlarından mezun olmak</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728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a:latin typeface="Times New Roman" panose="02020603050405020304" pitchFamily="18" charset="0"/>
                          <a:cs typeface="Times New Roman" panose="02020603050405020304" pitchFamily="18" charset="0"/>
                        </a:rPr>
                        <a:t>Anketi eksiksiz doldurmak</a:t>
                      </a:r>
                    </a:p>
                    <a:p>
                      <a:endParaRPr lang="tr-TR" sz="2000" dirty="0">
                        <a:latin typeface="Times New Roman" panose="02020603050405020304" pitchFamily="18" charset="0"/>
                        <a:cs typeface="Times New Roman" panose="02020603050405020304" pitchFamily="18" charset="0"/>
                      </a:endParaRPr>
                    </a:p>
                  </a:txBody>
                  <a:tcPr/>
                </a:tc>
                <a:tc>
                  <a:txBody>
                    <a:bodyPr/>
                    <a:lstStyle/>
                    <a:p>
                      <a:r>
                        <a:rPr lang="tr-TR" sz="2000" dirty="0">
                          <a:latin typeface="Times New Roman" panose="02020603050405020304" pitchFamily="18" charset="0"/>
                          <a:cs typeface="Times New Roman" panose="02020603050405020304" pitchFamily="18" charset="0"/>
                        </a:rPr>
                        <a:t>Eksik ya da geçersiz anket yanıtları</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293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Alzheimer Disease Knowledge Scale </a:t>
            </a:r>
            <a:br>
              <a:rPr lang="tr-TR"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(ADKS-TR)</a:t>
            </a:r>
            <a:endParaRPr lang="tr-TR"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838200" y="2580050"/>
            <a:ext cx="565275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 maddelik</a:t>
            </a: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ölçektir.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Doğru/yanlış formatında sorular içerir </a:t>
            </a: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(her doğru cevap = 1 puan).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Toplam puan: </a:t>
            </a:r>
            <a:r>
              <a:rPr kumimoji="0" lang="tr-TR" altLang="tr-T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0–30 arası</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Türkçe geçerlilik-güvenirlik çalışması yapılmıştır*.</a:t>
            </a:r>
          </a:p>
        </p:txBody>
      </p:sp>
      <p:sp>
        <p:nvSpPr>
          <p:cNvPr id="5" name="Dikdörtgen 4"/>
          <p:cNvSpPr/>
          <p:nvPr/>
        </p:nvSpPr>
        <p:spPr>
          <a:xfrm>
            <a:off x="6615448" y="2580050"/>
            <a:ext cx="5121027" cy="2031325"/>
          </a:xfrm>
          <a:prstGeom prst="rect">
            <a:avLst/>
          </a:prstGeom>
          <a:solidFill>
            <a:schemeClr val="accent2"/>
          </a:solidFill>
        </p:spPr>
        <p:txBody>
          <a:bodyPr wrap="square">
            <a:spAutoFit/>
          </a:bodyPr>
          <a:lstStyle/>
          <a:p>
            <a:pPr>
              <a:buFont typeface="+mj-lt"/>
              <a:buAutoNum type="arabicPeriod"/>
            </a:pPr>
            <a:r>
              <a:rPr lang="tr-TR" b="1" dirty="0">
                <a:latin typeface="Times New Roman" panose="02020603050405020304" pitchFamily="18" charset="0"/>
                <a:cs typeface="Times New Roman" panose="02020603050405020304" pitchFamily="18" charset="0"/>
              </a:rPr>
              <a:t>Yaşam ve etkileri</a:t>
            </a:r>
            <a:r>
              <a:rPr lang="tr-TR" dirty="0">
                <a:latin typeface="Times New Roman" panose="02020603050405020304" pitchFamily="18" charset="0"/>
                <a:cs typeface="Times New Roman" panose="02020603050405020304" pitchFamily="18" charset="0"/>
              </a:rPr>
              <a:t> (4 madde)</a:t>
            </a:r>
          </a:p>
          <a:p>
            <a:pPr>
              <a:buFont typeface="+mj-lt"/>
              <a:buAutoNum type="arabicPeriod"/>
            </a:pPr>
            <a:r>
              <a:rPr lang="tr-TR" b="1" dirty="0">
                <a:latin typeface="Times New Roman" panose="02020603050405020304" pitchFamily="18" charset="0"/>
                <a:cs typeface="Times New Roman" panose="02020603050405020304" pitchFamily="18" charset="0"/>
              </a:rPr>
              <a:t>Değerlendirme ve tanı</a:t>
            </a:r>
            <a:r>
              <a:rPr lang="tr-TR" dirty="0">
                <a:latin typeface="Times New Roman" panose="02020603050405020304" pitchFamily="18" charset="0"/>
                <a:cs typeface="Times New Roman" panose="02020603050405020304" pitchFamily="18" charset="0"/>
              </a:rPr>
              <a:t> (6 madde)</a:t>
            </a:r>
          </a:p>
          <a:p>
            <a:pPr>
              <a:buFont typeface="+mj-lt"/>
              <a:buAutoNum type="arabicPeriod"/>
            </a:pPr>
            <a:r>
              <a:rPr lang="tr-TR" b="1" dirty="0">
                <a:latin typeface="Times New Roman" panose="02020603050405020304" pitchFamily="18" charset="0"/>
                <a:cs typeface="Times New Roman" panose="02020603050405020304" pitchFamily="18" charset="0"/>
              </a:rPr>
              <a:t>Semptomlar</a:t>
            </a:r>
            <a:r>
              <a:rPr lang="tr-TR" dirty="0">
                <a:latin typeface="Times New Roman" panose="02020603050405020304" pitchFamily="18" charset="0"/>
                <a:cs typeface="Times New Roman" panose="02020603050405020304" pitchFamily="18" charset="0"/>
              </a:rPr>
              <a:t> (4 madde)</a:t>
            </a:r>
          </a:p>
          <a:p>
            <a:pPr>
              <a:buFont typeface="+mj-lt"/>
              <a:buAutoNum type="arabicPeriod"/>
            </a:pPr>
            <a:r>
              <a:rPr lang="tr-TR" b="1" dirty="0">
                <a:latin typeface="Times New Roman" panose="02020603050405020304" pitchFamily="18" charset="0"/>
                <a:cs typeface="Times New Roman" panose="02020603050405020304" pitchFamily="18" charset="0"/>
              </a:rPr>
              <a:t>Bakım verme</a:t>
            </a:r>
            <a:r>
              <a:rPr lang="tr-TR" dirty="0">
                <a:latin typeface="Times New Roman" panose="02020603050405020304" pitchFamily="18" charset="0"/>
                <a:cs typeface="Times New Roman" panose="02020603050405020304" pitchFamily="18" charset="0"/>
              </a:rPr>
              <a:t> (5 madde)</a:t>
            </a:r>
          </a:p>
          <a:p>
            <a:pPr>
              <a:buFont typeface="+mj-lt"/>
              <a:buAutoNum type="arabicPeriod"/>
            </a:pPr>
            <a:r>
              <a:rPr lang="tr-TR" b="1" dirty="0">
                <a:latin typeface="Times New Roman" panose="02020603050405020304" pitchFamily="18" charset="0"/>
                <a:cs typeface="Times New Roman" panose="02020603050405020304" pitchFamily="18" charset="0"/>
              </a:rPr>
              <a:t>Tedavi ve yönetim</a:t>
            </a:r>
            <a:r>
              <a:rPr lang="tr-TR" dirty="0">
                <a:latin typeface="Times New Roman" panose="02020603050405020304" pitchFamily="18" charset="0"/>
                <a:cs typeface="Times New Roman" panose="02020603050405020304" pitchFamily="18" charset="0"/>
              </a:rPr>
              <a:t> (11 madde)</a:t>
            </a:r>
          </a:p>
          <a:p>
            <a:pPr>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Önemli nokta:</a:t>
            </a:r>
            <a:r>
              <a:rPr lang="tr-TR" dirty="0">
                <a:latin typeface="Times New Roman" panose="02020603050405020304" pitchFamily="18" charset="0"/>
                <a:cs typeface="Times New Roman" panose="02020603050405020304" pitchFamily="18" charset="0"/>
              </a:rPr>
              <a:t> Ölçek sadece teorik bilgiyi değil, </a:t>
            </a:r>
            <a:r>
              <a:rPr lang="tr-TR" b="1" dirty="0">
                <a:latin typeface="Times New Roman" panose="02020603050405020304" pitchFamily="18" charset="0"/>
                <a:cs typeface="Times New Roman" panose="02020603050405020304" pitchFamily="18" charset="0"/>
              </a:rPr>
              <a:t>bakım süreçlerine dair pratik bilgiyi de sorgular.</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838200" y="6130344"/>
            <a:ext cx="10515600" cy="584775"/>
          </a:xfrm>
          <a:prstGeom prst="rect">
            <a:avLst/>
          </a:prstGeom>
          <a:noFill/>
        </p:spPr>
        <p:txBody>
          <a:bodyPr wrap="square" rtlCol="0">
            <a:spAutoFit/>
          </a:bodyPr>
          <a:lstStyle/>
          <a:p>
            <a:r>
              <a:rPr lang="tr-TR" dirty="0"/>
              <a:t>*</a:t>
            </a:r>
            <a:r>
              <a:rPr lang="tr-TR" sz="1400" dirty="0"/>
              <a:t>Yılmaz, F. &amp; Yavuz Çolak, M. (2020). Alzheimer Hastalığı Bilgi </a:t>
            </a:r>
            <a:r>
              <a:rPr lang="tr-TR" sz="1400" dirty="0" err="1"/>
              <a:t>Ölçeği’nin</a:t>
            </a:r>
            <a:r>
              <a:rPr lang="tr-TR" sz="1400" dirty="0"/>
              <a:t> Türkçe Geçerlik ve Güvenilirlik Çalışması. </a:t>
            </a:r>
            <a:r>
              <a:rPr lang="tr-TR" sz="1400" dirty="0" err="1"/>
              <a:t>Turkiye</a:t>
            </a:r>
            <a:r>
              <a:rPr lang="tr-TR" sz="1400" dirty="0"/>
              <a:t> Klinikleri J </a:t>
            </a:r>
            <a:r>
              <a:rPr lang="tr-TR" sz="1400" dirty="0" err="1"/>
              <a:t>Health</a:t>
            </a:r>
            <a:r>
              <a:rPr lang="tr-TR" sz="1400" dirty="0"/>
              <a:t> </a:t>
            </a:r>
            <a:r>
              <a:rPr lang="tr-TR" sz="1400" dirty="0" err="1"/>
              <a:t>Sci</a:t>
            </a:r>
            <a:r>
              <a:rPr lang="tr-TR" sz="1400" dirty="0"/>
              <a:t>, 5(3), 594-602.</a:t>
            </a:r>
          </a:p>
        </p:txBody>
      </p:sp>
    </p:spTree>
    <p:extLst>
      <p:ext uri="{BB962C8B-B14F-4D97-AF65-F5344CB8AC3E}">
        <p14:creationId xmlns:p14="http://schemas.microsoft.com/office/powerpoint/2010/main" val="1334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97762" y="329184"/>
            <a:ext cx="6251110" cy="1783080"/>
          </a:xfrm>
        </p:spPr>
        <p:txBody>
          <a:bodyPr anchor="b">
            <a:normAutofit/>
          </a:bodyPr>
          <a:lstStyle/>
          <a:p>
            <a:r>
              <a:rPr lang="tr-TR" sz="5400" b="1">
                <a:latin typeface="Times New Roman" panose="02020603050405020304" pitchFamily="18" charset="0"/>
                <a:cs typeface="Times New Roman" panose="02020603050405020304" pitchFamily="18" charset="0"/>
              </a:rPr>
              <a:t>Sosyo-Demografik Sorular</a:t>
            </a:r>
          </a:p>
        </p:txBody>
      </p:sp>
      <p:pic>
        <p:nvPicPr>
          <p:cNvPr id="12" name="Picture 11" descr="Renkli kağıttaki çizimler">
            <a:extLst>
              <a:ext uri="{FF2B5EF4-FFF2-40B4-BE49-F238E27FC236}">
                <a16:creationId xmlns:a16="http://schemas.microsoft.com/office/drawing/2014/main" id="{A32DFF04-3779-CBA9-5A88-0BA65EAE3B71}"/>
              </a:ext>
            </a:extLst>
          </p:cNvPr>
          <p:cNvPicPr>
            <a:picLocks noChangeAspect="1"/>
          </p:cNvPicPr>
          <p:nvPr/>
        </p:nvPicPr>
        <p:blipFill>
          <a:blip r:embed="rId2"/>
          <a:srcRect l="17206" r="37463"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297762" y="2706624"/>
            <a:ext cx="6251110" cy="3483864"/>
          </a:xfrm>
        </p:spPr>
        <p:txBody>
          <a:bodyPr>
            <a:normAutofit/>
          </a:bodyPr>
          <a:lstStyle/>
          <a:p>
            <a:r>
              <a:rPr lang="tr-TR" sz="2000" dirty="0">
                <a:latin typeface="Times New Roman" panose="02020603050405020304" pitchFamily="18" charset="0"/>
                <a:cs typeface="Times New Roman" panose="02020603050405020304" pitchFamily="18" charset="0"/>
              </a:rPr>
              <a:t>Cinsiyet</a:t>
            </a:r>
          </a:p>
          <a:p>
            <a:r>
              <a:rPr lang="tr-TR" sz="2000" dirty="0">
                <a:latin typeface="Times New Roman" panose="02020603050405020304" pitchFamily="18" charset="0"/>
                <a:cs typeface="Times New Roman" panose="02020603050405020304" pitchFamily="18" charset="0"/>
              </a:rPr>
              <a:t>Yaş</a:t>
            </a:r>
          </a:p>
          <a:p>
            <a:r>
              <a:rPr lang="tr-TR" sz="2000" dirty="0">
                <a:latin typeface="Times New Roman" panose="02020603050405020304" pitchFamily="18" charset="0"/>
                <a:cs typeface="Times New Roman" panose="02020603050405020304" pitchFamily="18" charset="0"/>
              </a:rPr>
              <a:t>Mezuniyet yılı</a:t>
            </a:r>
          </a:p>
          <a:p>
            <a:r>
              <a:rPr lang="tr-TR" sz="2000" dirty="0">
                <a:latin typeface="Times New Roman" panose="02020603050405020304" pitchFamily="18" charset="0"/>
                <a:cs typeface="Times New Roman" panose="02020603050405020304" pitchFamily="18" charset="0"/>
              </a:rPr>
              <a:t>İstihdam durumu</a:t>
            </a:r>
          </a:p>
          <a:p>
            <a:r>
              <a:rPr lang="tr-TR" sz="2000" dirty="0">
                <a:latin typeface="Times New Roman" panose="02020603050405020304" pitchFamily="18" charset="0"/>
                <a:cs typeface="Times New Roman" panose="02020603050405020304" pitchFamily="18" charset="0"/>
              </a:rPr>
              <a:t>Alzheimer ya da demans tiplerine dair herhangi bir eğitimi alıp almadığı</a:t>
            </a:r>
          </a:p>
          <a:p>
            <a:r>
              <a:rPr lang="tr-TR" sz="2000" dirty="0">
                <a:latin typeface="Times New Roman" panose="02020603050405020304" pitchFamily="18" charset="0"/>
                <a:cs typeface="Times New Roman" panose="02020603050405020304" pitchFamily="18" charset="0"/>
              </a:rPr>
              <a:t>Alzheimer tanılı akraba deneyimi</a:t>
            </a:r>
          </a:p>
          <a:p>
            <a:r>
              <a:rPr lang="tr-TR" sz="2000" dirty="0">
                <a:latin typeface="Times New Roman" panose="02020603050405020304" pitchFamily="18" charset="0"/>
                <a:cs typeface="Times New Roman" panose="02020603050405020304" pitchFamily="18" charset="0"/>
              </a:rPr>
              <a:t>Kendini Alzheimer konusunda yeterli görme durumu </a:t>
            </a:r>
          </a:p>
          <a:p>
            <a:pPr marL="0" indent="0">
              <a:buNone/>
            </a:pPr>
            <a:r>
              <a:rPr lang="tr-TR" sz="2000" u="sng" dirty="0">
                <a:latin typeface="Times New Roman" panose="02020603050405020304" pitchFamily="18" charset="0"/>
                <a:cs typeface="Times New Roman" panose="02020603050405020304" pitchFamily="18" charset="0"/>
              </a:rPr>
              <a:t>Toplam 7 </a:t>
            </a:r>
            <a:r>
              <a:rPr lang="tr-TR" sz="2000" u="sng" dirty="0" err="1">
                <a:latin typeface="Times New Roman" panose="02020603050405020304" pitchFamily="18" charset="0"/>
                <a:cs typeface="Times New Roman" panose="02020603050405020304" pitchFamily="18" charset="0"/>
              </a:rPr>
              <a:t>sosyo</a:t>
            </a:r>
            <a:r>
              <a:rPr lang="tr-TR" sz="2000" u="sng" dirty="0">
                <a:latin typeface="Times New Roman" panose="02020603050405020304" pitchFamily="18" charset="0"/>
                <a:cs typeface="Times New Roman" panose="02020603050405020304" pitchFamily="18" charset="0"/>
              </a:rPr>
              <a:t>-demografik soru ile değerlendirilmiştir</a:t>
            </a:r>
          </a:p>
          <a:p>
            <a:endParaRPr lang="tr-TR" sz="2000" dirty="0"/>
          </a:p>
        </p:txBody>
      </p:sp>
    </p:spTree>
    <p:extLst>
      <p:ext uri="{BB962C8B-B14F-4D97-AF65-F5344CB8AC3E}">
        <p14:creationId xmlns:p14="http://schemas.microsoft.com/office/powerpoint/2010/main" val="17710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71341035"/>
              </p:ext>
            </p:extLst>
          </p:nvPr>
        </p:nvGraphicFramePr>
        <p:xfrm>
          <a:off x="838200" y="2855935"/>
          <a:ext cx="10515600" cy="2225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tr-TR" dirty="0"/>
                        <a:t>Değişken</a:t>
                      </a:r>
                    </a:p>
                  </a:txBody>
                  <a:tcPr anchor="ctr"/>
                </a:tc>
                <a:tc>
                  <a:txBody>
                    <a:bodyPr/>
                    <a:lstStyle/>
                    <a:p>
                      <a:r>
                        <a:rPr lang="tr-TR"/>
                        <a:t>n (%)</a:t>
                      </a:r>
                    </a:p>
                  </a:txBody>
                  <a:tcPr anchor="ctr"/>
                </a:tc>
                <a:extLst>
                  <a:ext uri="{0D108BD9-81ED-4DB2-BD59-A6C34878D82A}">
                    <a16:rowId xmlns:a16="http://schemas.microsoft.com/office/drawing/2014/main" val="10000"/>
                  </a:ext>
                </a:extLst>
              </a:tr>
              <a:tr h="370840">
                <a:tc>
                  <a:txBody>
                    <a:bodyPr/>
                    <a:lstStyle/>
                    <a:p>
                      <a:r>
                        <a:rPr lang="tr-TR" dirty="0"/>
                        <a:t>Cinsiyet (Kadın)</a:t>
                      </a:r>
                    </a:p>
                  </a:txBody>
                  <a:tcPr anchor="ctr"/>
                </a:tc>
                <a:tc>
                  <a:txBody>
                    <a:bodyPr/>
                    <a:lstStyle/>
                    <a:p>
                      <a:r>
                        <a:rPr lang="tr-TR"/>
                        <a:t>81 (81%)</a:t>
                      </a:r>
                    </a:p>
                  </a:txBody>
                  <a:tcPr anchor="ctr"/>
                </a:tc>
                <a:extLst>
                  <a:ext uri="{0D108BD9-81ED-4DB2-BD59-A6C34878D82A}">
                    <a16:rowId xmlns:a16="http://schemas.microsoft.com/office/drawing/2014/main" val="10001"/>
                  </a:ext>
                </a:extLst>
              </a:tr>
              <a:tr h="370840">
                <a:tc>
                  <a:txBody>
                    <a:bodyPr/>
                    <a:lstStyle/>
                    <a:p>
                      <a:r>
                        <a:rPr lang="tr-TR"/>
                        <a:t>İstihdam Durumu (Çalışıyor)</a:t>
                      </a:r>
                    </a:p>
                  </a:txBody>
                  <a:tcPr anchor="ctr"/>
                </a:tc>
                <a:tc>
                  <a:txBody>
                    <a:bodyPr/>
                    <a:lstStyle/>
                    <a:p>
                      <a:r>
                        <a:rPr lang="tr-TR"/>
                        <a:t>72 (72%)</a:t>
                      </a:r>
                    </a:p>
                  </a:txBody>
                  <a:tcPr anchor="ctr"/>
                </a:tc>
                <a:extLst>
                  <a:ext uri="{0D108BD9-81ED-4DB2-BD59-A6C34878D82A}">
                    <a16:rowId xmlns:a16="http://schemas.microsoft.com/office/drawing/2014/main" val="10002"/>
                  </a:ext>
                </a:extLst>
              </a:tr>
              <a:tr h="370840">
                <a:tc>
                  <a:txBody>
                    <a:bodyPr/>
                    <a:lstStyle/>
                    <a:p>
                      <a:r>
                        <a:rPr lang="tr-TR" dirty="0"/>
                        <a:t>Alzheimer Eğitimi Almış</a:t>
                      </a:r>
                    </a:p>
                  </a:txBody>
                  <a:tcPr anchor="ctr"/>
                </a:tc>
                <a:tc>
                  <a:txBody>
                    <a:bodyPr/>
                    <a:lstStyle/>
                    <a:p>
                      <a:r>
                        <a:rPr lang="tr-TR"/>
                        <a:t>35 (35%)</a:t>
                      </a:r>
                    </a:p>
                  </a:txBody>
                  <a:tcPr anchor="ctr"/>
                </a:tc>
                <a:extLst>
                  <a:ext uri="{0D108BD9-81ED-4DB2-BD59-A6C34878D82A}">
                    <a16:rowId xmlns:a16="http://schemas.microsoft.com/office/drawing/2014/main" val="10003"/>
                  </a:ext>
                </a:extLst>
              </a:tr>
              <a:tr h="370840">
                <a:tc>
                  <a:txBody>
                    <a:bodyPr/>
                    <a:lstStyle/>
                    <a:p>
                      <a:r>
                        <a:rPr lang="tr-TR"/>
                        <a:t>Alzheimer'lı Akraba</a:t>
                      </a:r>
                    </a:p>
                  </a:txBody>
                  <a:tcPr anchor="ctr"/>
                </a:tc>
                <a:tc>
                  <a:txBody>
                    <a:bodyPr/>
                    <a:lstStyle/>
                    <a:p>
                      <a:r>
                        <a:rPr lang="tr-TR"/>
                        <a:t>38 (38%)</a:t>
                      </a:r>
                    </a:p>
                  </a:txBody>
                  <a:tcPr anchor="ctr"/>
                </a:tc>
                <a:extLst>
                  <a:ext uri="{0D108BD9-81ED-4DB2-BD59-A6C34878D82A}">
                    <a16:rowId xmlns:a16="http://schemas.microsoft.com/office/drawing/2014/main" val="10004"/>
                  </a:ext>
                </a:extLst>
              </a:tr>
              <a:tr h="370840">
                <a:tc>
                  <a:txBody>
                    <a:bodyPr/>
                    <a:lstStyle/>
                    <a:p>
                      <a:r>
                        <a:rPr lang="tr-TR" dirty="0"/>
                        <a:t>Kendini Yeterli Gören</a:t>
                      </a:r>
                    </a:p>
                  </a:txBody>
                  <a:tcPr anchor="ctr"/>
                </a:tc>
                <a:tc>
                  <a:txBody>
                    <a:bodyPr/>
                    <a:lstStyle/>
                    <a:p>
                      <a:r>
                        <a:rPr lang="tr-TR" dirty="0"/>
                        <a:t>68 (68%)</a:t>
                      </a:r>
                    </a:p>
                  </a:txBody>
                  <a:tcPr anchor="ctr"/>
                </a:tc>
                <a:extLst>
                  <a:ext uri="{0D108BD9-81ED-4DB2-BD59-A6C34878D82A}">
                    <a16:rowId xmlns:a16="http://schemas.microsoft.com/office/drawing/2014/main" val="10005"/>
                  </a:ext>
                </a:extLst>
              </a:tr>
            </a:tbl>
          </a:graphicData>
        </a:graphic>
      </p:graphicFrame>
      <p:sp>
        <p:nvSpPr>
          <p:cNvPr id="5" name="Dikdörtgen 4"/>
          <p:cNvSpPr/>
          <p:nvPr/>
        </p:nvSpPr>
        <p:spPr>
          <a:xfrm>
            <a:off x="4546500" y="2188266"/>
            <a:ext cx="2408092" cy="369332"/>
          </a:xfrm>
          <a:prstGeom prst="rect">
            <a:avLst/>
          </a:prstGeom>
        </p:spPr>
        <p:txBody>
          <a:bodyPr wrap="square">
            <a:spAutoFit/>
          </a:bodyPr>
          <a:lstStyle/>
          <a:p>
            <a:r>
              <a:rPr lang="tr-TR" b="1" dirty="0"/>
              <a:t>Katılımcı sayısı:</a:t>
            </a:r>
            <a:r>
              <a:rPr lang="tr-TR" dirty="0"/>
              <a:t> 100</a:t>
            </a:r>
          </a:p>
        </p:txBody>
      </p:sp>
    </p:spTree>
    <p:extLst>
      <p:ext uri="{BB962C8B-B14F-4D97-AF65-F5344CB8AC3E}">
        <p14:creationId xmlns:p14="http://schemas.microsoft.com/office/powerpoint/2010/main" val="32217895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90DE8A62-0FA4-4EA5-9AEF-0E68F2A1E0CA}"/>
</file>

<file path=customXml/itemProps2.xml><?xml version="1.0" encoding="utf-8"?>
<ds:datastoreItem xmlns:ds="http://schemas.openxmlformats.org/officeDocument/2006/customXml" ds:itemID="{78DAFA30-C185-4ACA-8516-1E5BE674C91D}"/>
</file>

<file path=customXml/itemProps3.xml><?xml version="1.0" encoding="utf-8"?>
<ds:datastoreItem xmlns:ds="http://schemas.openxmlformats.org/officeDocument/2006/customXml" ds:itemID="{5558D18C-0015-4175-9C7B-93626E078BDE}"/>
</file>

<file path=docProps/app.xml><?xml version="1.0" encoding="utf-8"?>
<Properties xmlns="http://schemas.openxmlformats.org/officeDocument/2006/extended-properties" xmlns:vt="http://schemas.openxmlformats.org/officeDocument/2006/docPropsVTypes">
  <TotalTime>103</TotalTime>
  <Words>927</Words>
  <Application>Microsoft Office PowerPoint</Application>
  <PresentationFormat>Geniş ekran</PresentationFormat>
  <Paragraphs>102</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Times New Roman</vt:lpstr>
      <vt:lpstr>Office Teması</vt:lpstr>
      <vt:lpstr>TÜRKİYE’DEKİ GERONTOLOGLARIN ALZHEIMER HASTALIĞI BİLGİ DÜZEYİNİN DEĞERLENDİRİLMESİ </vt:lpstr>
      <vt:lpstr>GİRİŞ</vt:lpstr>
      <vt:lpstr>PowerPoint Sunusu</vt:lpstr>
      <vt:lpstr>AMAÇ</vt:lpstr>
      <vt:lpstr>YÖNTEM</vt:lpstr>
      <vt:lpstr>YÖNTEM</vt:lpstr>
      <vt:lpstr>Alzheimer Disease Knowledge Scale  (ADKS-TR)</vt:lpstr>
      <vt:lpstr>Sosyo-Demografik Sorular</vt:lpstr>
      <vt:lpstr>BULGULAR</vt:lpstr>
      <vt:lpstr>Genel Bilgi Düzeyi</vt:lpstr>
      <vt:lpstr>Alt Boyutlarda Genel Bilgi Düzeyi</vt:lpstr>
      <vt:lpstr>En Fazla Yanlış Cevaplanan Alanlar</vt:lpstr>
      <vt:lpstr>PowerPoint Sunusu</vt:lpstr>
      <vt:lpstr>TARTIŞMA</vt:lpstr>
      <vt:lpstr>TARTIŞMA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Tanrıverdi</dc:creator>
  <cp:lastModifiedBy>Pinar Soysal</cp:lastModifiedBy>
  <cp:revision>10</cp:revision>
  <dcterms:created xsi:type="dcterms:W3CDTF">2025-09-25T07:36:31Z</dcterms:created>
  <dcterms:modified xsi:type="dcterms:W3CDTF">2025-10-16T04:27:59Z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