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99" r:id="rId4"/>
    <p:sldId id="301" r:id="rId5"/>
    <p:sldId id="302" r:id="rId6"/>
    <p:sldId id="520" r:id="rId7"/>
    <p:sldId id="307" r:id="rId8"/>
    <p:sldId id="303" r:id="rId9"/>
    <p:sldId id="257" r:id="rId10"/>
    <p:sldId id="272" r:id="rId11"/>
    <p:sldId id="258" r:id="rId12"/>
    <p:sldId id="259" r:id="rId13"/>
    <p:sldId id="260" r:id="rId14"/>
    <p:sldId id="262" r:id="rId15"/>
    <p:sldId id="263" r:id="rId16"/>
    <p:sldId id="264" r:id="rId17"/>
    <p:sldId id="279" r:id="rId18"/>
    <p:sldId id="265" r:id="rId19"/>
    <p:sldId id="266" r:id="rId20"/>
    <p:sldId id="268" r:id="rId21"/>
    <p:sldId id="267" r:id="rId22"/>
    <p:sldId id="269" r:id="rId23"/>
    <p:sldId id="280" r:id="rId24"/>
    <p:sldId id="305" r:id="rId25"/>
    <p:sldId id="270" r:id="rId26"/>
    <p:sldId id="271" r:id="rId27"/>
    <p:sldId id="274" r:id="rId28"/>
    <p:sldId id="275" r:id="rId29"/>
    <p:sldId id="276" r:id="rId30"/>
    <p:sldId id="306" r:id="rId31"/>
    <p:sldId id="308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C3A7E-7E5A-4C9E-8DCF-171F4F4469BC}" v="170" dt="2025-10-16T08:45:0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43" autoAdjust="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291E-0FB9-43CB-9AAF-3CBE91A6C1A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B1C5-CA87-4F05-BDDD-0EDDB5F85F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25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6E1E-0E76-4829-976E-F2A29BE038E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03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D9A6C4-0633-F535-DADF-30046DCC8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F8899BC-CA98-EEB6-990A-C1EC7BD35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DFEB48-765D-D7E4-2540-506952BD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E89092-FBA9-E91B-18F3-DABD6A41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25EA3A-BD36-7013-AABE-B7C9C73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51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9AE89-E6AD-613A-B6B7-A336E72A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5CE6809-22FC-0D0F-7579-F3D4A0B11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104035-E1D6-14D6-2F8B-919D529E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8C494F-663A-405E-0D43-364F424D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EB4094-0672-EFE1-E565-14D6A7AF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94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BD98EEC-4797-FFCC-AC91-4B1B5CF91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30D41B-08CD-0816-3DC5-688727D7F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B84A00-0FCD-4F09-797C-FE7F429C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A11575-9CDE-2225-0F89-2F83EB40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BA6106-60DD-EC4D-3E59-3FCFF7F5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68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E8945A-7890-86EA-157E-E11D1A98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884E3D-3BA9-8DEF-1609-08E7349F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65C03A-7311-2714-DDDF-027C41D6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25E782-5B49-608F-DAA5-70599F20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1DDFDA-C7FD-5CA8-C45C-9A12EF7E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95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5CE61D-28BE-E1DA-A39C-ECCF4BB2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54AE19-D546-D423-BBCD-2AF5F683F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1F2BEB-50FC-B46F-260A-D34D33C7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D9B399-848D-F3C0-FC9B-A9EB4AF6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00D8C8-DCF1-B7EF-10E7-6568F76D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9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0FBE97-673D-28DF-9891-C6629269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EFFDAC-BB41-EDB4-0AF5-BA42D4EAD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1C2C6D-DBAF-069F-A48B-20E237BF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2C52511-178D-AFAC-9FFA-5ED23894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0F8A46-1661-9968-DDE6-0F4A4331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C60910-CFF6-4E61-D9D8-6C0F5DD7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71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397114-4C80-9634-8792-7C6159EE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9635F8-5797-E445-8C9B-8A014CBF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902BC16-C7E7-D17B-E5CE-B60CEC606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6D8B243-0CFD-4969-CBEF-386420202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3D85091-8EC8-0831-7D00-B3D005814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1A77309-D3B8-281F-9363-29EBB00D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408A4BA-914C-FF2E-3FBF-A32E4A97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D3CF6D8-433E-A6F8-5568-B6E08A67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0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067EF1-CBA3-400C-6A07-29719D9F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8B7A58B-64B6-5C8F-AD91-750466E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3E5AE3D-6FB1-B75D-2572-FB611FBA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B6A4BB-8A60-A0E0-FBBA-696D1C9D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8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DDB8409-9875-8A5E-E83A-B60D24BF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C7E1D0C-CE18-18DD-5BD5-F56B3237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501DAB-4C47-EFFD-FDF1-8FFF290D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69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84027A-9F35-FDB9-81A9-488E6866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8A3299-6B88-CE40-D792-86BFFCAA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2A0F13D-6817-1E49-86B3-67BDCFB79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2B61E92-EE8D-99A2-073F-0C42566D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408670-4566-B217-BBAD-240B88F0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4AA3FE-BDDF-D859-2253-DA583394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84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34DC9A-EE5E-F307-B9F7-FFCACD2B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1B9BE42-046C-9A0D-12BA-9AEEDAC2B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5C7D20-D7F6-B1E4-A39A-7CA935FD2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D969EA-3A78-7C61-5661-6AA8A89C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5FCFD7-F44F-DDE0-36D7-C2DE2D32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CF2C9A-8810-5DDE-196D-4E348620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9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0C42FCC-F27E-EDE1-F46C-53B3795A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53CD49-8561-3D6E-03B6-5FDD94D3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EB6A21-ED88-74AA-A66A-FF18011AA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0DC4B-5BD4-42BE-BC8A-352F7BB4CF79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39D932-DEFC-60EF-146F-11BA6A47A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229E70-4873-D861-924D-A246A55A7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07D4E-8225-4F13-82B4-B84D4C2FC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34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F4F877-99BA-A76D-4FF7-6FD603A0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6504"/>
            <a:ext cx="9144000" cy="1763459"/>
          </a:xfrm>
          <a:ln w="53975">
            <a:solidFill>
              <a:srgbClr val="0070C0">
                <a:alpha val="93000"/>
              </a:srgbClr>
            </a:solidFill>
          </a:ln>
        </p:spPr>
        <p:txBody>
          <a:bodyPr>
            <a:normAutofit fontScale="90000"/>
          </a:bodyPr>
          <a:lstStyle/>
          <a:p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Multidisipliner modeller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Onko-Geriatrik Model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9C346F3-3CC3-47AD-EF08-542C9B6DA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062"/>
            <a:ext cx="9144000" cy="165576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Pınar Soysal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Bezmialem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Vakıf Üniversitesi Tıp Fakültesi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 Bilim Dalı</a:t>
            </a:r>
          </a:p>
        </p:txBody>
      </p:sp>
      <p:pic>
        <p:nvPicPr>
          <p:cNvPr id="1026" name="Picture 2" descr="Bezmialem Vakıf Üniversitesi">
            <a:extLst>
              <a:ext uri="{FF2B5EF4-FFF2-40B4-BE49-F238E27FC236}">
                <a16:creationId xmlns:a16="http://schemas.microsoft.com/office/drawing/2014/main" id="{00ECF8D6-271C-7D99-6DE1-C1341784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5170551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4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1C81C9-FF51-AF45-E2A8-62544382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eriatri eğitimi almış sağlık hizmeti sağlayıcılarının azlığı!!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Yaşlı kanser hastalarının </a:t>
            </a:r>
            <a:r>
              <a:rPr lang="tr-TR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geriatri eğitimi almış hematolog/onkologlar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tarafından yönetilmesi en ideal durumdur.</a:t>
            </a:r>
          </a:p>
          <a:p>
            <a:pPr marL="0" indent="0" algn="ctr"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Model tipleri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D0094BF-54BD-5EFE-BA7C-F2B08CF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Geriatrik Onkolojide Bakım Modelleri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631F2764-9831-001D-5ED0-B1142CFC5207}"/>
              </a:ext>
            </a:extLst>
          </p:cNvPr>
          <p:cNvCxnSpPr/>
          <p:nvPr/>
        </p:nvCxnSpPr>
        <p:spPr>
          <a:xfrm flipH="1">
            <a:off x="1533832" y="3264310"/>
            <a:ext cx="4562168" cy="639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B96331FD-5C4B-9FF4-015D-3BF3A91C155D}"/>
              </a:ext>
            </a:extLst>
          </p:cNvPr>
          <p:cNvSpPr txBox="1"/>
          <p:nvPr/>
        </p:nvSpPr>
        <p:spPr>
          <a:xfrm>
            <a:off x="358878" y="3987874"/>
            <a:ext cx="207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Kapsamlı Model</a:t>
            </a:r>
          </a:p>
          <a:p>
            <a:pPr algn="just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Çift eğitimli bir geriatrik onkolog hastanın tüm bakımını yönetir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B3BEDAE1-EE3C-EE26-681D-AE0C25C65E74}"/>
              </a:ext>
            </a:extLst>
          </p:cNvPr>
          <p:cNvCxnSpPr>
            <a:cxnSpLocks/>
          </p:cNvCxnSpPr>
          <p:nvPr/>
        </p:nvCxnSpPr>
        <p:spPr>
          <a:xfrm flipH="1">
            <a:off x="3344195" y="3264310"/>
            <a:ext cx="2751805" cy="1522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D69AA1D-0AEF-B11B-5917-27544EAEA864}"/>
              </a:ext>
            </a:extLst>
          </p:cNvPr>
          <p:cNvSpPr txBox="1"/>
          <p:nvPr/>
        </p:nvSpPr>
        <p:spPr>
          <a:xfrm>
            <a:off x="1987343" y="4881813"/>
            <a:ext cx="2713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Paylaşımlı Model</a:t>
            </a:r>
          </a:p>
          <a:p>
            <a:pPr algn="just"/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Onkolog hastayı yönlendirir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Geriatri uzmanı ve/veya geriatrik onkolo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 eğitimli yardımcı personel (hemşire </a:t>
            </a:r>
            <a:r>
              <a:rPr lang="tr-T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 yapar ve onkoloji uzmanına tedavi önerilerini yapar </a:t>
            </a:r>
            <a:endParaRPr lang="tr-TR" sz="1200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059E525-024D-E956-98B1-BF87D7227201}"/>
              </a:ext>
            </a:extLst>
          </p:cNvPr>
          <p:cNvSpPr txBox="1"/>
          <p:nvPr/>
        </p:nvSpPr>
        <p:spPr>
          <a:xfrm>
            <a:off x="5298972" y="5418427"/>
            <a:ext cx="2085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Geriatri Odaklı/Entegre </a:t>
            </a:r>
            <a:r>
              <a:rPr lang="tr-TR" sz="1200" b="1" u="sng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Konsültatif</a:t>
            </a:r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Model</a:t>
            </a:r>
          </a:p>
          <a:p>
            <a:pPr algn="ctr"/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Onkoloji kliniğinde bir geriatri uzmanı veya geriatri eğitimli sertifikalı hemşire bulunmaktadır</a:t>
            </a:r>
            <a:endParaRPr lang="tr-TR" sz="1200" dirty="0"/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6D839A89-98DC-1301-E98D-4A57C7988A1F}"/>
              </a:ext>
            </a:extLst>
          </p:cNvPr>
          <p:cNvCxnSpPr>
            <a:cxnSpLocks/>
          </p:cNvCxnSpPr>
          <p:nvPr/>
        </p:nvCxnSpPr>
        <p:spPr>
          <a:xfrm flipH="1">
            <a:off x="6027788" y="3264310"/>
            <a:ext cx="68212" cy="2127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A3D16CA-987B-BFF8-5BF7-94A8105AC6DA}"/>
              </a:ext>
            </a:extLst>
          </p:cNvPr>
          <p:cNvSpPr txBox="1"/>
          <p:nvPr/>
        </p:nvSpPr>
        <p:spPr>
          <a:xfrm>
            <a:off x="8297810" y="5080108"/>
            <a:ext cx="2475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Kapsamlı Multidisipliner Model </a:t>
            </a:r>
          </a:p>
          <a:p>
            <a:pPr algn="just"/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Onkolog hastayı yönlendirir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ve müdahale önerileri, tedavi önerileri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eriatri uzmanı ve multidisipliner ekip ile gerçekleştiril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ir. </a:t>
            </a:r>
            <a:endParaRPr lang="tr-TR" sz="1200" dirty="0"/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1F781DF7-9551-D64A-DBFD-7EC5397A4696}"/>
              </a:ext>
            </a:extLst>
          </p:cNvPr>
          <p:cNvCxnSpPr>
            <a:cxnSpLocks/>
          </p:cNvCxnSpPr>
          <p:nvPr/>
        </p:nvCxnSpPr>
        <p:spPr>
          <a:xfrm>
            <a:off x="6096000" y="3264310"/>
            <a:ext cx="2868561" cy="168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133C468-9DA2-3304-5FB7-89E3BC31A864}"/>
              </a:ext>
            </a:extLst>
          </p:cNvPr>
          <p:cNvSpPr txBox="1"/>
          <p:nvPr/>
        </p:nvSpPr>
        <p:spPr>
          <a:xfrm>
            <a:off x="9081317" y="3438511"/>
            <a:ext cx="2751805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Kısıtlı Kaynağı Olan Klinikler Modeli</a:t>
            </a:r>
          </a:p>
          <a:p>
            <a:pPr algn="just">
              <a:spcAft>
                <a:spcPts val="800"/>
              </a:spcAft>
              <a:buNone/>
            </a:pP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Onkolog GD için hızlı tarama testini kendisi yapar. Refere eder.</a:t>
            </a:r>
            <a:endParaRPr lang="tr-TR" sz="1200" b="1" u="sng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668C4083-3631-C685-AD4A-C8D5FA90D965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096000" y="3268784"/>
            <a:ext cx="2985317" cy="590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86FD42-F126-9B83-7392-FB62BF9AB82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Onkolojinin Erken Dönem Gelişimi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ADBE85-B6DC-4976-FA5E-9B292DA9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113"/>
            <a:ext cx="10747248" cy="4371466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1983 yılında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Amerikan Ulusal Kanser Enstitüsü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NCI) ve Ulusal Yaşlanma Enstitüsü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NIA) sponsorluğunda düzenlenen geniş katılımlı sempozyum olmuştur.</a:t>
            </a:r>
          </a:p>
          <a:p>
            <a:pPr algn="just"/>
            <a:r>
              <a:rPr lang="tr-T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Medikal sosyolog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(Dr.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Rosemary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Yancik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tr-T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tıbbi onkoloji uzmanı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(Dr. Paul Peter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nkologlar,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geriatristler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gerontologlar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farmakologlar,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epidemiyologlar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halk sağlığı uzmanları ve farklı disiplinlerden çok sayıda araştırmacı katılmıştır.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52E593-CA6D-73AC-D4F7-8048725E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12" y="4366008"/>
            <a:ext cx="6419743" cy="233858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47EE5B0-C418-AD97-1D73-87D87858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226" y="4366008"/>
            <a:ext cx="3461890" cy="24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CF8155-3E5F-3B5F-FEED-D06BF622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75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1988 yılında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ASCO Yıllık Konferansı’nın açılış konuşmasının </a:t>
            </a:r>
            <a:r>
              <a:rPr lang="tr-T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geriatrik onkolojiye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ayrılmış olmasıdır</a:t>
            </a:r>
          </a:p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ASCO başkanlığını yürüten Dr.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Byril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James Kennedy: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«Yaşlı kanser hastalarının özgün gereksinimlerinin göz ardı edilmemesi gerektiğini belirtmiştir.»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alnızca </a:t>
            </a:r>
            <a:r>
              <a:rPr lang="tr-T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sağkalım sonuçlarına odaklanmanın yetersiz!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ynı zamanda yaşam kalitesinin iyileştirilmesi, morbiditenin ve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disabilitenin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azaltılması.. 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aşlı bireylerin sağlık hizmetlerine erişiminde ortaya çıkan yapısal eşitsizliklere karşı duyarlı politikalar geliştirilmesi 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indent="0" algn="just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7359CA1-46E6-1B0F-2EE5-E5E0D79B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Onkolojinin Erken Dönem Gelişimi</a:t>
            </a:r>
          </a:p>
        </p:txBody>
      </p:sp>
      <p:pic>
        <p:nvPicPr>
          <p:cNvPr id="3074" name="Picture 2" descr="ASCO Membership - College of the European School of Oncology">
            <a:extLst>
              <a:ext uri="{FF2B5EF4-FFF2-40B4-BE49-F238E27FC236}">
                <a16:creationId xmlns:a16="http://schemas.microsoft.com/office/drawing/2014/main" id="{951B1CB0-4BD7-18DA-CE9A-7AAD4F4D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80" y="5338916"/>
            <a:ext cx="3387153" cy="142926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yrl James Kennedy, MD">
            <a:extLst>
              <a:ext uri="{FF2B5EF4-FFF2-40B4-BE49-F238E27FC236}">
                <a16:creationId xmlns:a16="http://schemas.microsoft.com/office/drawing/2014/main" id="{EBEA27B6-A5C0-4CB8-4AB3-DD240EBE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70" y="4591665"/>
            <a:ext cx="2085208" cy="19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227B167-FCA7-2D82-99CD-F057BE348A94}"/>
              </a:ext>
            </a:extLst>
          </p:cNvPr>
          <p:cNvSpPr txBox="1"/>
          <p:nvPr/>
        </p:nvSpPr>
        <p:spPr>
          <a:xfrm>
            <a:off x="5171768" y="6525976"/>
            <a:ext cx="2290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Dr. </a:t>
            </a:r>
            <a:r>
              <a:rPr lang="tr-TR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Byril</a:t>
            </a:r>
            <a:r>
              <a:rPr lang="tr-TR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James Kennedy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65735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CFD3B-13DD-4E57-BE47-A61232AB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E57B50A5-23AC-5A6E-1FC4-3A798258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Onkolojinin Erken Dönem Gelişimi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6C5669-2196-2279-290E-4EF02A11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4728"/>
            <a:ext cx="5855208" cy="13290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5E62C96-A3F6-90F2-F41F-77501CD6D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53" y="3307864"/>
            <a:ext cx="3521859" cy="3405512"/>
          </a:xfrm>
          <a:prstGeom prst="rect">
            <a:avLst/>
          </a:prstGeom>
          <a:effectLst>
            <a:outerShdw blurRad="749300" dist="50800" dir="5400000" algn="ctr" rotWithShape="0">
              <a:srgbClr val="000000">
                <a:alpha val="79000"/>
              </a:srgbClr>
            </a:outerShdw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5019E4D-3EC2-F2FE-D7E8-43CAAC4E3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44" y="2802194"/>
            <a:ext cx="4920936" cy="156179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CC93FFB-6313-17EB-639D-3B11DECF3ED6}"/>
              </a:ext>
            </a:extLst>
          </p:cNvPr>
          <p:cNvSpPr txBox="1"/>
          <p:nvPr/>
        </p:nvSpPr>
        <p:spPr>
          <a:xfrm>
            <a:off x="6941820" y="4363992"/>
            <a:ext cx="48585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“Mevcut uygulamada, klinik çalışmalara katılım hakları ellerinden alınan yaşlılar, test edilmemiş tedaviler almak, yetersiz tedavi görmek veya hiç tedavi alamama durumuyla karşı karşıya kalıyorlar” ifadesiyle; klinik araştırmalarda yaşlı bireylerin dışlanmasının yol açtığı etik ve bilimsel boşluğa dikkat çekilmiştir.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59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E28916-E0D8-C279-1A28-D94FFED7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545"/>
            <a:ext cx="658585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1990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yılında İtalya’nın San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Servolo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Adası’nda NCI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European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Organisation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Cancer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(EORTC) ortak konsensüs toplantısı..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1992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yılında Brüksel'de Dr.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Monfardini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başkanlığında EORTC “Yaşlılarda Neoplazi Çalışma Grubu B” kurulması 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İlk kapsamlı ders kitabı, </a:t>
            </a: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1992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yılında Dr.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Lodovico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Balducci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editörlüğünde yayınlanan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Geriatric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Oncology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1993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yılında Avrupa Onkoloji Okulu (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European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School of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Oncology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ESO), Avrupa Topluluğu’nun “Kansere Karşı Avrupa” programı kapsamında, yaşlı bireylerde kanser tedavisinin mevcut durumu ve iyileştirme stratejilerine ilişkin kapsamlı bir danışma raporu hazırlanmıştır..</a:t>
            </a:r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51D16A4-5DF8-A590-E2A4-D72AD849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Onkolojinin Erken Dönem Gelişimi</a:t>
            </a:r>
          </a:p>
        </p:txBody>
      </p:sp>
      <p:pic>
        <p:nvPicPr>
          <p:cNvPr id="4098" name="Picture 2" descr="Geriatric Oncology: Balducci, Lodovico, M.D., Lyman, Gary H., Ershler,  William B., M.D.: 9780397512102: Amazon.com: Books">
            <a:extLst>
              <a:ext uri="{FF2B5EF4-FFF2-40B4-BE49-F238E27FC236}">
                <a16:creationId xmlns:a16="http://schemas.microsoft.com/office/drawing/2014/main" id="{0D34DF4D-6465-FB74-89F8-A5F93CD1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34" y="1849935"/>
            <a:ext cx="3013010" cy="45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4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9AB3B0-C018-0293-B883-F865E2F7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10856" cy="4351338"/>
          </a:xfrm>
        </p:spPr>
        <p:txBody>
          <a:bodyPr>
            <a:normAutofit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2000 yılında kurulan SIOG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aşlı kanser hastalarının değerlendirilmesi için GD araçlarının entegrasyonu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Birleşmiş Milletler Ekonomik ve Sosyal Konseyi (ECOSOC)’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nde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özel danışmanlık statüsüne sahiptir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80 ülkede 1700’den fazla üyesi vardır 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GOD ve GHD ile ortak çalışmalar yapmaktadır</a:t>
            </a:r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7A7870D-6033-A0FC-EACC-DE907157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Geriatrik Onkoloji-2000 Yılından sonrası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IOG – International Society of Geriatric Oncology">
            <a:extLst>
              <a:ext uri="{FF2B5EF4-FFF2-40B4-BE49-F238E27FC236}">
                <a16:creationId xmlns:a16="http://schemas.microsoft.com/office/drawing/2014/main" id="{43E5AAD5-B992-C76B-6024-DD316D2ED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2528267"/>
            <a:ext cx="3230880" cy="18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önüm Noktası - Ajans360">
            <a:extLst>
              <a:ext uri="{FF2B5EF4-FFF2-40B4-BE49-F238E27FC236}">
                <a16:creationId xmlns:a16="http://schemas.microsoft.com/office/drawing/2014/main" id="{7E0B9704-96FB-526D-1A31-F7DB531A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781" y="4482099"/>
            <a:ext cx="3135219" cy="15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2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F257A5-6015-FEB1-3BD3-924EA048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Ulusal Kapsamlı Kanser Ağı (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Comprehensive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Cancer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Netrwork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Kanser ve Yaşlanma Araştırma Grubu 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Cancer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Aging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Group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Uluslararası Geriatrik Radyoterapi Grubu (</a:t>
            </a:r>
            <a:r>
              <a:rPr lang="tr-TR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</a:t>
            </a:r>
            <a:r>
              <a:rPr lang="tr-TR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Geriatric</a:t>
            </a:r>
            <a:r>
              <a:rPr lang="tr-TR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Radiotherapy</a:t>
            </a:r>
            <a:r>
              <a:rPr lang="tr-TR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Group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55B7FC33-4640-AC96-7EED-7B853802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Geriatrik Onkoloji-2000 Yılından sonrası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Çalışma Grupları – HÜMED | Hacettepe Üniversitesi Mezunlar Derneği">
            <a:extLst>
              <a:ext uri="{FF2B5EF4-FFF2-40B4-BE49-F238E27FC236}">
                <a16:creationId xmlns:a16="http://schemas.microsoft.com/office/drawing/2014/main" id="{12B53D94-67F5-C163-0CB9-5B00B76D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4596412"/>
            <a:ext cx="3840480" cy="21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67000C50-3A66-613F-564F-BD85EB01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Geriatrik Onkoloji Dünya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ünya Haritası 2024 - Ülkeler, Kıtalar, Okyanuslar, Sular, Dağlar, Boğazlar  ve Akarsular İsimleri ile Dünya Siyasi ve Fiziki Haritası">
            <a:extLst>
              <a:ext uri="{FF2B5EF4-FFF2-40B4-BE49-F238E27FC236}">
                <a16:creationId xmlns:a16="http://schemas.microsoft.com/office/drawing/2014/main" id="{9B6DFDFC-14A4-DABD-FF3A-132B3C9C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75" y="1823474"/>
            <a:ext cx="7139449" cy="47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4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3894FA-EED2-1BB1-8EDC-E2CF90B68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Kuzey Amerika’da (ABD ve Kanada), geriatrik onkoloji ve geriatrik hematoloji alanları hızla gelişmektedir. 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kademik ve özel sağlık merkezinde geriatrik onkoloji ve geriatrik hematoloji klinikleri kurulmuştur….. </a:t>
            </a:r>
            <a:r>
              <a:rPr lang="tr-TR" sz="2000" b="1" i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Heterojen bir yapılanma..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Ç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oğunlukla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konsültatif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model hakim..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azı merkezlerde ise hem geriatri hem de hematoloji/onkoloji alanlarında </a:t>
            </a: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çift uzmanlık eğitimine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sahip hekimler görev yapmaktadır.</a:t>
            </a:r>
          </a:p>
          <a:p>
            <a:pPr algn="just"/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Memorial Sloan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Kettering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Cancer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Center (MSKCC)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’da 2000’li yılların başından itibaren </a:t>
            </a: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tr-TR" sz="20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Geriatric</a:t>
            </a:r>
            <a:r>
              <a:rPr lang="tr-TR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Oncology</a:t>
            </a:r>
            <a:r>
              <a:rPr lang="tr-TR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Program’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da:</a:t>
            </a:r>
          </a:p>
          <a:p>
            <a:pPr marL="0" indent="0" algn="just">
              <a:buNone/>
            </a:pPr>
            <a:r>
              <a:rPr lang="tr-TR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1. O</a:t>
            </a:r>
            <a:r>
              <a:rPr lang="tr-T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nkologlar ve </a:t>
            </a:r>
            <a:r>
              <a:rPr lang="tr-TR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geriatristler</a:t>
            </a:r>
            <a:r>
              <a:rPr lang="tr-T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birlikte çalışmaktadırlar </a:t>
            </a:r>
          </a:p>
          <a:p>
            <a:pPr marL="0" indent="0" algn="just">
              <a:buNone/>
            </a:pPr>
            <a:r>
              <a:rPr lang="tr-TR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2. O</a:t>
            </a:r>
            <a:r>
              <a:rPr lang="tr-T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nkoloji ve geriatri çifte eğitimi almış onkologlar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çalışmaktadır.</a:t>
            </a:r>
            <a:endParaRPr lang="tr-TR" sz="2000" b="1" i="1" u="sng" dirty="0">
              <a:highlight>
                <a:srgbClr val="FFFF00"/>
              </a:highlight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0400A65-ACFE-9B8F-C906-97F80C46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184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Amerika Birleşik Devletleri Geriatrik Onkoloji 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ur Locations | Memorial Sloan Kettering Cancer Center">
            <a:extLst>
              <a:ext uri="{FF2B5EF4-FFF2-40B4-BE49-F238E27FC236}">
                <a16:creationId xmlns:a16="http://schemas.microsoft.com/office/drawing/2014/main" id="{CBF9435D-8E57-9003-A5B6-138195CE0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114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C8AD2C9-E79E-CF44-C702-AED5D8FE6585}"/>
              </a:ext>
            </a:extLst>
          </p:cNvPr>
          <p:cNvSpPr txBox="1"/>
          <p:nvPr/>
        </p:nvSpPr>
        <p:spPr>
          <a:xfrm>
            <a:off x="2167460" y="6176963"/>
            <a:ext cx="7179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İç hastalıkları eğitimi için müfredatta genellikle 3 yıl, hematoloji-onkoloji eğitimi için ise 3 yıl ayrılmakta olup, ardından isteyen doktorlar geriatri eğitimi alabilmektedir.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02710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D6E09-92B9-8F21-C765-79AE9C493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C6629F-5234-E87F-2251-CFD66982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4" y="1884619"/>
            <a:ext cx="11314471" cy="4683330"/>
          </a:xfrm>
        </p:spPr>
        <p:txBody>
          <a:bodyPr>
            <a:normAutofit lnSpcReduction="10000"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Güney Florida Üniversitesi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Moffitt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Kanser Merkezi</a:t>
            </a:r>
          </a:p>
          <a:p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Senior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Adult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Oncology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Program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(SAOP)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Yaşlı kanser hastalarının yalnızca kanser türüne </a:t>
            </a:r>
            <a:r>
              <a:rPr lang="tr-TR" sz="2100" b="1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değil</a:t>
            </a:r>
            <a:r>
              <a:rPr lang="tr-TR" sz="2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fonksiyonel kapasitesine, yaşam beklentilerine ve sosyal durumlarına göre </a:t>
            </a:r>
            <a:r>
              <a:rPr lang="tr-TR" sz="2100" b="1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bireyselleştirilmiş bir tedavi almasını hedefleyen </a:t>
            </a:r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ilk yapılandırılmış modellerden biri olmuştur.</a:t>
            </a:r>
          </a:p>
          <a:p>
            <a:pPr algn="just"/>
            <a:endParaRPr lang="tr-TR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Programa kabul edilen her hasta, ilk değerlendirme sırasında kapsamlı bir geriatrik taramadan geçirilir. </a:t>
            </a:r>
          </a:p>
          <a:p>
            <a:pPr algn="just"/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Her hasta, tıbbi onkologlar, geriatrik onkoloji hemşireleri, diyetisyenler, klinik eczacılar, sosyal hizmet uzmanları, psikologlar ve destekleyici bakım ekiplerinden oluşan bir </a:t>
            </a:r>
            <a:r>
              <a:rPr lang="tr-TR" sz="2100" b="1" dirty="0">
                <a:latin typeface="Times New Roman" panose="02020603050405020304" pitchFamily="18" charset="0"/>
                <a:ea typeface="Calibri" panose="020F0502020204030204" pitchFamily="34" charset="0"/>
              </a:rPr>
              <a:t>multidisipliner kurul </a:t>
            </a:r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tarafından detaylı biçimde ele alınır..</a:t>
            </a:r>
          </a:p>
          <a:p>
            <a:pPr algn="just"/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Advanced </a:t>
            </a:r>
            <a:r>
              <a:rPr lang="tr-TR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Practice</a:t>
            </a:r>
            <a:r>
              <a:rPr lang="tr-TR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Registered</a:t>
            </a:r>
            <a:r>
              <a:rPr lang="tr-TR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Nurses</a:t>
            </a:r>
            <a:r>
              <a:rPr lang="tr-TR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(APRN) ve </a:t>
            </a:r>
            <a:r>
              <a:rPr lang="tr-TR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Physician</a:t>
            </a:r>
            <a:r>
              <a:rPr lang="tr-TR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Assistant</a:t>
            </a:r>
            <a:r>
              <a:rPr lang="tr-TR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(PA-C) </a:t>
            </a:r>
            <a:r>
              <a:rPr lang="tr-TR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profesyonelleri için 12 aylık bir onkoloji staj programı..</a:t>
            </a:r>
          </a:p>
          <a:p>
            <a:pPr algn="just"/>
            <a:endParaRPr lang="tr-TR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99BE7A8-476E-EC27-A6D6-B379A04C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184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Amerika Birleşik Devletleri Geriatrik Onkoloji 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Moffitt Cancer Center is the #1 Cancer Hospital in Florida and the  Southeast According to Newsweek | Moffitt">
            <a:extLst>
              <a:ext uri="{FF2B5EF4-FFF2-40B4-BE49-F238E27FC236}">
                <a16:creationId xmlns:a16="http://schemas.microsoft.com/office/drawing/2014/main" id="{F1999C35-2473-BFE7-B80D-AFEF2723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509" y="1395721"/>
            <a:ext cx="371949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BB947F-CA68-F3D6-8F33-4044B629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431"/>
            <a:ext cx="10515600" cy="4351338"/>
          </a:xfrm>
        </p:spPr>
        <p:txBody>
          <a:bodyPr>
            <a:normAutofit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 yıl öncesine göre 65 yaş üstü insan popülasyonu 8 kat artmıştır. 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 yaşını geçen insanların sayısı ise 20 kat artmıştır. 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Silver  Tsunami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(yaşlanan nüfus dalgası) </a:t>
            </a:r>
          </a:p>
          <a:p>
            <a:endParaRPr lang="tr-TR" sz="2000" dirty="0">
              <a:latin typeface="Times New Roman" panose="02020603050405020304" pitchFamily="18" charset="0"/>
            </a:endParaRPr>
          </a:p>
          <a:p>
            <a:r>
              <a:rPr lang="tr-T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Kanser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yaşlılık döneminin en önemli hastalıklarından birisidir.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Küresel olarak yaşlılarda kanser prevalansı artrit ve kalp hastalıklarından sonra </a:t>
            </a:r>
            <a:r>
              <a:rPr lang="tr-T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sırada</a:t>
            </a:r>
          </a:p>
          <a:p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ortalite açısından 70-89 yaş grubunda kardiyovasküler hastalıklardan sonra </a:t>
            </a:r>
            <a:r>
              <a:rPr lang="tr-T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ikinci sıradadır..</a:t>
            </a:r>
          </a:p>
          <a:p>
            <a:endParaRPr lang="tr-TR" sz="2000" b="1" dirty="0">
              <a:latin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</a:rPr>
              <a:t>Tek başına kronolojik yaş önemli değil?</a:t>
            </a:r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E0643CD-F672-B022-2C35-09AE2C0E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Onkoloji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09F641-146E-43EA-D595-A0DE3124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154" y="5161935"/>
            <a:ext cx="3614846" cy="169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227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CEF6E2-D917-BA00-C2E6-DCBF70335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Thomas Jefferson Üniversitesi  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Sidney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Kimmel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Cancer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Center’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 2010 yılında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Senior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Adult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Oncology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(SAO) programı başlatmıştır. Aralık 2022 yılında da “</a:t>
            </a:r>
            <a:r>
              <a:rPr lang="tr-TR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Geriatik</a:t>
            </a:r>
            <a:r>
              <a:rPr lang="tr-T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Onkoloji Mükemmeliyet Merkezi”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kurulmuştur..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Geriatrik Onkoloji Mükemmeliyet Merkezi, beş temel sütun aracılığıyla tüm kanser sürecini ele almayı hedeflemektedir: </a:t>
            </a:r>
          </a:p>
          <a:p>
            <a:pPr marL="0" indent="0" algn="just">
              <a:buNone/>
            </a:pP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temel bilim araştırmaları</a:t>
            </a:r>
          </a:p>
          <a:p>
            <a:pPr marL="457200" indent="-457200" algn="just"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dönüşümsel araştırmalar</a:t>
            </a:r>
          </a:p>
          <a:p>
            <a:pPr marL="457200" indent="-457200" algn="just"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toplum sağlığı araştırmaları</a:t>
            </a:r>
          </a:p>
          <a:p>
            <a:pPr marL="457200" indent="-457200" algn="just"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klinik bakım sunumu</a:t>
            </a:r>
          </a:p>
          <a:p>
            <a:pPr marL="457200" indent="-457200" algn="just"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eğitim </a:t>
            </a:r>
            <a:endParaRPr lang="tr-TR" sz="20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C52A487-7FF0-C3AA-2C14-7D4A37E5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Amerika Birleşik Devletleri Geriatrik Onkoloji 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10E1CE1-3DC6-50BE-36C1-3E9482E29CC2}"/>
              </a:ext>
            </a:extLst>
          </p:cNvPr>
          <p:cNvSpPr txBox="1"/>
          <p:nvPr/>
        </p:nvSpPr>
        <p:spPr>
          <a:xfrm>
            <a:off x="7109416" y="439984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Multidisipliner Ekip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CD280E7-C373-181B-17EE-546154E839EF}"/>
              </a:ext>
            </a:extLst>
          </p:cNvPr>
          <p:cNvSpPr txBox="1"/>
          <p:nvPr/>
        </p:nvSpPr>
        <p:spPr>
          <a:xfrm>
            <a:off x="5810864" y="4769175"/>
            <a:ext cx="5614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"fit", "savunmasız" veya "kırılgan" olarak 3 kategori </a:t>
            </a:r>
            <a:endParaRPr lang="tr-T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8831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A49DBB-C7D5-E126-1193-3CFF55F6F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İtalya, Fransa ve İspanya öncü ülkeler</a:t>
            </a:r>
          </a:p>
          <a:p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Fransa özgün ve lider..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Fransa Ulusal Kanser Enstitüsü tarafından finanse edilen on beş pilot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onkogeriatri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koordinasyon birimi (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Unité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Pilote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Coordination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en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Onco-Gériatrie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UPCOG) oluşturulmuştur </a:t>
            </a: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(2006)</a:t>
            </a:r>
            <a:endParaRPr lang="tr-TR" sz="2000" b="1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 UPCOG birimine </a:t>
            </a: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bir onkolog ve bir </a:t>
            </a:r>
            <a:r>
              <a:rPr lang="tr-TR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geriatrist</a:t>
            </a: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atanmış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 75 yaş ve üzerindeki kanser hastaları kabul edilmiştir (Pilot çalışma başarıyla sonuçlanmış). 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20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UCOG, 2011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Eğitim: “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DIU </a:t>
            </a:r>
            <a:r>
              <a:rPr lang="tr-TR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Oncogériatrie</a:t>
            </a:r>
            <a:r>
              <a:rPr lang="tr-T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kısa süreli sertifika kursları; İtalya’da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konsültatif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model, İspanya’da isteğe bağlı eğitim programları</a:t>
            </a: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282561B-648E-5D81-4E9D-F920CDEB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Avrupa’da Geriatrik Onkoloji 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résentation - ONCOPL">
            <a:extLst>
              <a:ext uri="{FF2B5EF4-FFF2-40B4-BE49-F238E27FC236}">
                <a16:creationId xmlns:a16="http://schemas.microsoft.com/office/drawing/2014/main" id="{D7DFFA1A-6177-E0EA-3AF2-9B60F676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353" y="571881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740A358-A9BF-D31D-735C-1C54672BBB88}"/>
              </a:ext>
            </a:extLst>
          </p:cNvPr>
          <p:cNvSpPr txBox="1"/>
          <p:nvPr/>
        </p:nvSpPr>
        <p:spPr>
          <a:xfrm>
            <a:off x="3156154" y="3736258"/>
            <a:ext cx="8042787" cy="20288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4767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 Yaşlı kanser hastalarında kırılganlık tarama araçları ve/veya AGD olmak üzere GD yapılmasını sağlamıştır.</a:t>
            </a:r>
          </a:p>
          <a:p>
            <a:pPr marL="44767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 UPCOG birimlerinde değerlendirilen hastaların %20,8’inde tedavi planında değişiklik önerilmiş olup, bu değişikliklerin çoğunluğu doz azaltımı şeklinde uygulanmıştır.</a:t>
            </a:r>
          </a:p>
          <a:p>
            <a:pPr indent="44767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3- UPCOG’ </a:t>
            </a:r>
            <a:r>
              <a:rPr lang="tr-T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larda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klinik araştırmalar yürütülmüştür. </a:t>
            </a:r>
          </a:p>
          <a:p>
            <a:pPr marL="44767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4- Yaşlı hastalara, ailelerine ve genel yaşlı nüfusa, kanser </a:t>
            </a:r>
            <a:r>
              <a:rPr lang="tr-T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prognozunun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iyileştirilmesi ve uygun tedavilerin potansiyel faydaları hakkında bilgi veren toplantılar düzenlemiştir.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BD6EF6-ACC4-7F0F-17EF-8928E4E924F3}"/>
              </a:ext>
            </a:extLst>
          </p:cNvPr>
          <p:cNvSpPr/>
          <p:nvPr/>
        </p:nvSpPr>
        <p:spPr>
          <a:xfrm>
            <a:off x="10865875" y="4381992"/>
            <a:ext cx="1130709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G8</a:t>
            </a:r>
          </a:p>
        </p:txBody>
      </p:sp>
    </p:spTree>
    <p:extLst>
      <p:ext uri="{BB962C8B-B14F-4D97-AF65-F5344CB8AC3E}">
        <p14:creationId xmlns:p14="http://schemas.microsoft.com/office/powerpoint/2010/main" val="402269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FD2F6F-4F47-6753-1447-E0D1F08B6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07.11.2013 yılında</a:t>
            </a:r>
          </a:p>
          <a:p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GOD kurulduktan kısa süre sonra SIOG ile organik bağlar kurulmuş ve SIOG bünyesinde “Türkiye Temsilciği” oluşturulmuştur.</a:t>
            </a:r>
          </a:p>
          <a:p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 yıllık kongre ve sempozyumlar düzenleyerek bilimsel ve toplumsal farkındalık oluşturmak ve yaşlı kanser hastaları ile ilgili ulusal ve uluslararası çalışmalar yapılmasının teşvik edilmesi yönünde çalışmalar yapmaktadır.</a:t>
            </a:r>
          </a:p>
          <a:p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Şu ana kadar GOD olarak iki yılda bir olmak üzere 5 kongre ve yine iki yılda bir olmak üzere 5 sempozyum düzenlemiştir.</a:t>
            </a:r>
          </a:p>
          <a:p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926E9C0F-D1C3-9DBB-0E75-F2EB8A4A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69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D9D2CD84-2A26-2A54-E8B0-FCA51936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F2D3B24-ECF2-40B5-65F5-230E287D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38" y="1904284"/>
            <a:ext cx="5263123" cy="44670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47700" dist="50800" dir="5400000" algn="ctr" rotWithShape="0">
              <a:srgbClr val="000000">
                <a:alpha val="7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97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A373E761-7879-3685-7341-5A2AA995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ekran görüntüsü, web sitesi, web sayfas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2BE872-5201-A90A-A468-343EEF49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9" y="1690688"/>
            <a:ext cx="3696929" cy="5064287"/>
          </a:xfrm>
          <a:prstGeom prst="rect">
            <a:avLst/>
          </a:prstGeom>
          <a:effectLst>
            <a:outerShdw blurRad="1270000" dist="304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362857A-13C0-BD2D-FEEE-05E3BE0D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777" y="2352824"/>
            <a:ext cx="6733765" cy="3025421"/>
          </a:xfrm>
          <a:prstGeom prst="rect">
            <a:avLst/>
          </a:prstGeom>
        </p:spPr>
      </p:pic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CF1BD8F-1439-D7C1-D649-0B2E4E025289}"/>
              </a:ext>
            </a:extLst>
          </p:cNvPr>
          <p:cNvCxnSpPr>
            <a:cxnSpLocks/>
          </p:cNvCxnSpPr>
          <p:nvPr/>
        </p:nvCxnSpPr>
        <p:spPr>
          <a:xfrm>
            <a:off x="2694040" y="6213987"/>
            <a:ext cx="163215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6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6F95CE-2ED8-639A-8A8F-66BA7B12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TÜRKİYE’DE GERİATRİK HEMATOLOJİ VE GERİATRİK ONKOLOJİNİN YAPILANMASI İÇİN ÖNERİLER</a:t>
            </a:r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1A00148E-DC8E-2DA1-7746-81605784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991A815-9C7D-9272-F685-C9159BE6A72A}"/>
              </a:ext>
            </a:extLst>
          </p:cNvPr>
          <p:cNvSpPr txBox="1"/>
          <p:nvPr/>
        </p:nvSpPr>
        <p:spPr>
          <a:xfrm>
            <a:off x="3215147" y="28211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Model tipleri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8A1B40-B8B3-690C-BCF4-10A61D187777}"/>
              </a:ext>
            </a:extLst>
          </p:cNvPr>
          <p:cNvSpPr/>
          <p:nvPr/>
        </p:nvSpPr>
        <p:spPr>
          <a:xfrm>
            <a:off x="8083802" y="4752737"/>
            <a:ext cx="2821858" cy="170845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652F3C-5F56-8007-0F63-7425115AAA0A}"/>
              </a:ext>
            </a:extLst>
          </p:cNvPr>
          <p:cNvSpPr/>
          <p:nvPr/>
        </p:nvSpPr>
        <p:spPr>
          <a:xfrm>
            <a:off x="133412" y="3833964"/>
            <a:ext cx="2381123" cy="121211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BFC667-879F-9057-A29A-25FA58C4A492}"/>
              </a:ext>
            </a:extLst>
          </p:cNvPr>
          <p:cNvSpPr/>
          <p:nvPr/>
        </p:nvSpPr>
        <p:spPr>
          <a:xfrm>
            <a:off x="5254539" y="5201736"/>
            <a:ext cx="2381123" cy="141702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C819AFB5-C6DB-1E47-6AC5-E14EAFA71FC2}"/>
              </a:ext>
            </a:extLst>
          </p:cNvPr>
          <p:cNvCxnSpPr/>
          <p:nvPr/>
        </p:nvCxnSpPr>
        <p:spPr>
          <a:xfrm flipH="1">
            <a:off x="1533832" y="3264310"/>
            <a:ext cx="4562168" cy="639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58050C9-6152-C992-8FBB-14B6A2CF0DDB}"/>
              </a:ext>
            </a:extLst>
          </p:cNvPr>
          <p:cNvSpPr txBox="1"/>
          <p:nvPr/>
        </p:nvSpPr>
        <p:spPr>
          <a:xfrm>
            <a:off x="358878" y="3987874"/>
            <a:ext cx="207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Kapsamlı Model</a:t>
            </a:r>
          </a:p>
          <a:p>
            <a:pPr algn="just"/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Çift eğitimli bir geriatrik onkolog hastanın tüm bakımını yönetir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51ED588F-F7DE-7F1A-F7F0-E91F8702851E}"/>
              </a:ext>
            </a:extLst>
          </p:cNvPr>
          <p:cNvCxnSpPr>
            <a:cxnSpLocks/>
          </p:cNvCxnSpPr>
          <p:nvPr/>
        </p:nvCxnSpPr>
        <p:spPr>
          <a:xfrm flipH="1">
            <a:off x="3344195" y="3264310"/>
            <a:ext cx="2751805" cy="1522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FAA2B9C-D7DD-C9F4-6789-FED276E626A4}"/>
              </a:ext>
            </a:extLst>
          </p:cNvPr>
          <p:cNvSpPr txBox="1"/>
          <p:nvPr/>
        </p:nvSpPr>
        <p:spPr>
          <a:xfrm>
            <a:off x="1987343" y="4881813"/>
            <a:ext cx="2713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Paylaşımlı Model</a:t>
            </a:r>
          </a:p>
          <a:p>
            <a:pPr algn="just"/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Onkolog hastayı yönlendirir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Geriatri uzmanı ve/veya geriatrik onkolo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 eğitimli yardımcı personel (hemşire </a:t>
            </a:r>
            <a:r>
              <a:rPr lang="tr-T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 yapar ve onkoloji uzmanına tedavi önerilerini yapar </a:t>
            </a:r>
            <a:endParaRPr lang="tr-TR" sz="1200" dirty="0"/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BC3CEA2B-07DD-F73E-774D-2CCE12972DFF}"/>
              </a:ext>
            </a:extLst>
          </p:cNvPr>
          <p:cNvCxnSpPr>
            <a:cxnSpLocks/>
          </p:cNvCxnSpPr>
          <p:nvPr/>
        </p:nvCxnSpPr>
        <p:spPr>
          <a:xfrm flipH="1">
            <a:off x="6027788" y="3264310"/>
            <a:ext cx="68212" cy="2127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D60D925-0AE4-F4AF-7FFC-0F14C956D6EB}"/>
              </a:ext>
            </a:extLst>
          </p:cNvPr>
          <p:cNvSpPr txBox="1"/>
          <p:nvPr/>
        </p:nvSpPr>
        <p:spPr>
          <a:xfrm>
            <a:off x="8297810" y="5080108"/>
            <a:ext cx="2475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Kapsamlı Multidisipliner Model </a:t>
            </a:r>
          </a:p>
          <a:p>
            <a:pPr algn="just"/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Onkolog hastayı yönlendirir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ve müdahale önerileri, tedavi önerileri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</a:t>
            </a:r>
            <a:r>
              <a:rPr lang="tr-TR" sz="12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eriatri uzmanı ve multidisipliner ekip ile gerçekleştiril</a:t>
            </a: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ir. </a:t>
            </a:r>
            <a:endParaRPr lang="tr-TR" sz="1200" dirty="0"/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CCE639AE-58BE-0416-279E-D34D5DC0324F}"/>
              </a:ext>
            </a:extLst>
          </p:cNvPr>
          <p:cNvCxnSpPr>
            <a:cxnSpLocks/>
          </p:cNvCxnSpPr>
          <p:nvPr/>
        </p:nvCxnSpPr>
        <p:spPr>
          <a:xfrm>
            <a:off x="6096000" y="3264310"/>
            <a:ext cx="2868561" cy="168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BD8F5D9-28A0-96B6-0D6D-DAE9C1D4FB85}"/>
              </a:ext>
            </a:extLst>
          </p:cNvPr>
          <p:cNvSpPr txBox="1"/>
          <p:nvPr/>
        </p:nvSpPr>
        <p:spPr>
          <a:xfrm>
            <a:off x="9081317" y="3438511"/>
            <a:ext cx="2751805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Kısıtlı Kaynağı Olan Klinikler Modeli</a:t>
            </a:r>
          </a:p>
          <a:p>
            <a:pPr algn="just">
              <a:spcAft>
                <a:spcPts val="800"/>
              </a:spcAft>
              <a:buNone/>
            </a:pPr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Onkolog GD için hızlı tarama testini kendisi yapar. Refere eder.</a:t>
            </a:r>
            <a:endParaRPr lang="tr-TR" sz="1200" b="1" u="sng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BCBD4D9C-F405-F47B-6FC4-CBFA9123E2A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096000" y="3268784"/>
            <a:ext cx="2985317" cy="590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F992899-6986-EADF-D45D-8979F73FE088}"/>
              </a:ext>
            </a:extLst>
          </p:cNvPr>
          <p:cNvSpPr txBox="1"/>
          <p:nvPr/>
        </p:nvSpPr>
        <p:spPr>
          <a:xfrm>
            <a:off x="5298972" y="5418427"/>
            <a:ext cx="2085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Geriatri Odaklı/Entegre </a:t>
            </a:r>
            <a:r>
              <a:rPr lang="tr-TR" sz="1200" b="1" u="sng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Konsültatif</a:t>
            </a:r>
            <a:r>
              <a:rPr lang="tr-TR" sz="12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Model</a:t>
            </a:r>
          </a:p>
          <a:p>
            <a:pPr algn="ctr"/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Onkoloji kliniğinde bir geriatri uzmanı veya geriatri eğitimli sertifikalı hemşire bulunmaktadır</a:t>
            </a:r>
            <a:endParaRPr lang="tr-TR" sz="1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C0020D-8347-C65C-D86E-378B6295208A}"/>
              </a:ext>
            </a:extLst>
          </p:cNvPr>
          <p:cNvSpPr/>
          <p:nvPr/>
        </p:nvSpPr>
        <p:spPr>
          <a:xfrm>
            <a:off x="1860297" y="4786992"/>
            <a:ext cx="2901745" cy="147443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D08121-41C7-61A6-DCC7-59E01E141017}"/>
              </a:ext>
            </a:extLst>
          </p:cNvPr>
          <p:cNvSpPr/>
          <p:nvPr/>
        </p:nvSpPr>
        <p:spPr>
          <a:xfrm>
            <a:off x="9006346" y="3208446"/>
            <a:ext cx="2901745" cy="13255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44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F5B7D9-5068-CEAC-6BDD-6C1C76E3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573"/>
            <a:ext cx="10515600" cy="336580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Türkiye’de </a:t>
            </a: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mükemmeliyet merkezlerinde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geriatrik onkolog ve geriatrik hematologların bulunması ve yaşlı kanser hastalarının bu uzmanların gözetiminde yönetiminin yapılması önerilir.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tr-TR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Multidisipliner bakım modeli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önerilen en ideal “Geriatrik Onkoloji Bakım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Modeli”dir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Fakat mükemmeliyet merkezlerinde kaynaklarına dayalı olarak kendi modelini seçebilir.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Mükemmeliyet merkezlerinde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konsültatif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modelin seçilmemesi uygun olacaktır.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Mükemmeliyet merkezi dışında kalan hematoloji ve onkoloji kliniklerinde kaynaklarının durumuna göre paylaşımlı veya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konsültatif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kullanılabilir. 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5C82180-37CA-E5BD-3FC6-FEBDEB3E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9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51ED93-F32F-E3C7-E802-85E6242C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825626"/>
            <a:ext cx="10783529" cy="459484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tr-TR" sz="8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Mükemmeliyet merkezleri </a:t>
            </a:r>
            <a:r>
              <a:rPr lang="tr-TR" sz="8000" dirty="0">
                <a:latin typeface="Times New Roman" panose="02020603050405020304" pitchFamily="18" charset="0"/>
              </a:rPr>
              <a:t>yaşlı kanser hastalarının bakımında rol alacak en önemli iki ana unsur geriatri uzmanı ve tıbbi onkoloji uzmanı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tr-TR" sz="8000" dirty="0">
                <a:latin typeface="Times New Roman" panose="02020603050405020304" pitchFamily="18" charset="0"/>
              </a:rPr>
              <a:t>Geriatri hematoloji/onkoloji multidisipliner takımı içinde geriatrik hematoloji/onkoloji konusunda uzmanlaşmış hemşire, beslenme uzmanı, klinik farmakolog/eczacı, sosyal hizmet uzmanı, psikolog olması sağlanmalıdır.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tr-TR" sz="8000" dirty="0" err="1">
                <a:latin typeface="Times New Roman" panose="02020603050405020304" pitchFamily="18" charset="0"/>
              </a:rPr>
              <a:t>Gerontologların</a:t>
            </a:r>
            <a:r>
              <a:rPr lang="tr-TR" sz="8000" dirty="0">
                <a:latin typeface="Times New Roman" panose="02020603050405020304" pitchFamily="18" charset="0"/>
              </a:rPr>
              <a:t>, </a:t>
            </a:r>
            <a:r>
              <a:rPr lang="tr-TR" sz="8000" dirty="0" err="1">
                <a:latin typeface="Times New Roman" panose="02020603050405020304" pitchFamily="18" charset="0"/>
              </a:rPr>
              <a:t>geriatristlerle</a:t>
            </a:r>
            <a:r>
              <a:rPr lang="tr-TR" sz="8000" dirty="0">
                <a:latin typeface="Times New Roman" panose="02020603050405020304" pitchFamily="18" charset="0"/>
              </a:rPr>
              <a:t> iş birliği içinde yaşlı kanser hastasında GD yapılması ve yönetiminde yardımcı personel olarak takımda yer alması sağlanabilir.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tr-TR" sz="8000" dirty="0">
                <a:solidFill>
                  <a:prstClr val="black"/>
                </a:solidFill>
                <a:latin typeface="Times New Roman" panose="02020603050405020304" pitchFamily="18" charset="0"/>
              </a:rPr>
              <a:t>“Geriatrik Hematoloji/Onkoloji Polikliniği”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tr-TR" sz="8000" dirty="0">
                <a:solidFill>
                  <a:prstClr val="black"/>
                </a:solidFill>
                <a:latin typeface="Times New Roman" panose="02020603050405020304" pitchFamily="18" charset="0"/>
              </a:rPr>
              <a:t>Mükemmeliyet merkezleri ülkemizde coğrafi olarak tanımlanmış 7 bölgede (İç Anadolu Bölgesi, Doğu Anadolu Bölgesi, Güneydoğu Anadolu bölgesi, Karadeniz bölgesi, Akdeniz Bölgesi, Ege Bölgesi ve Marmara Bölgesi) kurularak, kırılgan yaşlı hastaların refere edilebileceği şekilde tasarımlanması önerilir.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tr-TR" sz="8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tr-TR" sz="80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8000" dirty="0">
                <a:latin typeface="Times New Roman" panose="02020603050405020304" pitchFamily="18" charset="0"/>
              </a:rPr>
              <a:t> 	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114BF422-64BD-153D-31FF-97CAE6D8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06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3C4054-46BB-275D-D0BA-E81C5F99C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820"/>
          </a:xfrm>
        </p:spPr>
        <p:txBody>
          <a:bodyPr>
            <a:normAutofit lnSpcReduction="10000"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Geriatrik Hematoloji ve Geriatrik Onkoloji Bilim Dallarının Kurulması</a:t>
            </a:r>
          </a:p>
          <a:p>
            <a:pPr marL="0" indent="0" algn="just">
              <a:buNone/>
            </a:pPr>
            <a:r>
              <a:rPr lang="tr-TR" sz="2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tr-TR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Türkiye’de ilk Geriatrik Onkoloji Bilim Dalı 15.09.2021’de Dokuz Eylül Üniversitesi’nde kurulmuştur.)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Geriatrik Hematoloji ve Geriatrik Onkoloji Uzmanı Eğitimi </a:t>
            </a:r>
          </a:p>
          <a:p>
            <a:pPr marL="0" indent="0">
              <a:buNone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İç Hastalıkları eğit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imi + Tıbbi Onkoloji + Geriatri</a:t>
            </a:r>
          </a:p>
          <a:p>
            <a:pPr marL="0" indent="0">
              <a:buNone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İç Hastalıkları eğitimi + Geriatri + T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ıbbi Onkoloji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(Mecburi hizmet??)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Türkiye’de geriatrik hematoloji/onkoloji eğitimi </a:t>
            </a:r>
            <a:r>
              <a:rPr lang="tr-TR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sertifikasyon program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ile sağlanabileceği değerlendirilmektedir.</a:t>
            </a:r>
          </a:p>
          <a:p>
            <a:pPr algn="just"/>
            <a:r>
              <a:rPr lang="tr-T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Mükemmelliyet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merkezlerinde onkoloji uzmanları 1 yıl eğitim almalı (4 ay geriatri+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ay süre ile geriatrik hematoloji/onkoloji kliniğinde eğitim)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62896D3E-71B3-D7AC-C735-DB58F6FA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3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A48863-A73B-3B92-CCC4-293C4EDA7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741"/>
            <a:ext cx="10515600" cy="3424801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ematoloji/tıbbi onkoloji yan dal uzmanlık öğrencilerinin eğitim müfredatlarına 2 ay süre ile geriatri bölümlerinde rotasyon konarak geriatrik kavramların öğretileceği modül konmalıdır.</a:t>
            </a:r>
          </a:p>
          <a:p>
            <a:pPr marL="0" indent="0" algn="just">
              <a:buNone/>
            </a:pP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Benzer şekilde geriatri yan dal uzmanlık öğrencilerine 1 ay hematoloji kliniğinde 1 ay tıbbi onkoloji kliniğinde rotasyon ile temel hematolojik ve onkolojik kavramların öğretileceği modül konmalıdır.  </a:t>
            </a:r>
          </a:p>
          <a:p>
            <a:pPr algn="just"/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Böylece hematoloji/onkoloji yan dal eğitiminde geriatri, geriatri yan dal eğitiminde onkoloji modülleri eğitimlerin ayrılmaz parçası haline gelmesi sağlanabilecektir. </a:t>
            </a:r>
            <a:endParaRPr lang="tr-TR" sz="20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2D26E0E8-9F8B-B4CA-77BB-ED4CFD95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Uzm. Dr. Çakar: &quot;Bir toplumun geleceği, yaşlılara verdiği kıymetle  ölçülebilir&quot; | Haberler &gt; Manşetler">
            <a:extLst>
              <a:ext uri="{FF2B5EF4-FFF2-40B4-BE49-F238E27FC236}">
                <a16:creationId xmlns:a16="http://schemas.microsoft.com/office/drawing/2014/main" id="{6C7B1EC0-B2F8-6744-97FF-21399257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5" r="25612" b="-1"/>
          <a:stretch/>
        </p:blipFill>
        <p:spPr bwMode="auto">
          <a:xfrm>
            <a:off x="4966006" y="198381"/>
            <a:ext cx="3765946" cy="37659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 descr="dış mekan, giyim, gökyüzü, adam, insan içeren bir resim&#10;&#10;Açıklama otomatik olarak oluşturuldu">
            <a:extLst>
              <a:ext uri="{FF2B5EF4-FFF2-40B4-BE49-F238E27FC236}">
                <a16:creationId xmlns:a16="http://schemas.microsoft.com/office/drawing/2014/main" id="{80ACA6E3-4C80-655B-5B4A-7377C940AC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29131" r="-3" b="6267"/>
          <a:stretch/>
        </p:blipFill>
        <p:spPr>
          <a:xfrm>
            <a:off x="-7" y="2090403"/>
            <a:ext cx="4151360" cy="4767590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098" name="Picture 2" descr="Hastanelerde hizmet veren &quot;YAŞAM&quot;lar ile 80 yaş ve üstü emin ellerde">
            <a:extLst>
              <a:ext uri="{FF2B5EF4-FFF2-40B4-BE49-F238E27FC236}">
                <a16:creationId xmlns:a16="http://schemas.microsoft.com/office/drawing/2014/main" id="{DCC56DF6-D350-AFB8-A498-8EC35E12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r="30478" b="2"/>
          <a:stretch/>
        </p:blipFill>
        <p:spPr bwMode="auto"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A2259EB8-80D0-BC07-E04D-B67702939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id="{403521B0-F360-D22E-676E-ADFC35C577D8}"/>
              </a:ext>
            </a:extLst>
          </p:cNvPr>
          <p:cNvSpPr txBox="1">
            <a:spLocks/>
          </p:cNvSpPr>
          <p:nvPr/>
        </p:nvSpPr>
        <p:spPr>
          <a:xfrm>
            <a:off x="4261104" y="5232393"/>
            <a:ext cx="8009554" cy="10613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değerlendirme saptamak neden önemli?</a:t>
            </a:r>
          </a:p>
        </p:txBody>
      </p:sp>
    </p:spTree>
    <p:extLst>
      <p:ext uri="{BB962C8B-B14F-4D97-AF65-F5344CB8AC3E}">
        <p14:creationId xmlns:p14="http://schemas.microsoft.com/office/powerpoint/2010/main" val="3405705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47BAD1-3746-5778-6874-52FC50F27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6"/>
            <a:ext cx="10685206" cy="4332954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Dr. Abdurrahman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Yurtaslan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Ankara Onkoloji EAH, Geriatri Kliniği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Doç. Dr. Neslihan Kayahan) (Geriatrik Hematoloji)</a:t>
            </a:r>
          </a:p>
          <a:p>
            <a:pPr marL="0" indent="0">
              <a:buNone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(Uzm. Dr. Betül Gülsüm YAVUZ VEİZİ) (Geriatrik Onkoloji)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 Etlik Şehir Hastanesi Bütünleşik ve Önleyici Kanser Merkezi (Geriatrik Onkoloji)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(Doç. Dr. Gözde Şengül Ayçiçek 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Yelda Kocaman 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Fatma Kaplan Efe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Uzm. Dr. Eda Çeker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Uzm. Dr. Süheyla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Çöteli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Uzm. Dr. Meltem Koca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Uzm. Dr. Ekin Oktay Oğuz)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4CE87D5-74AD-5B72-A9DB-2F407614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Türkiye’de Geriatrik Onkoloji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8867D0-E03C-9FFA-15E7-582FA615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432" y="4178710"/>
            <a:ext cx="2145567" cy="26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1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Ücretsiz resim: çiçek tomurcuk, Çiçek Bahçesi, Kırmızı, Gül, bitki, yaprak,  çiçek, Petal, çalı, doğa">
            <a:extLst>
              <a:ext uri="{FF2B5EF4-FFF2-40B4-BE49-F238E27FC236}">
                <a16:creationId xmlns:a16="http://schemas.microsoft.com/office/drawing/2014/main" id="{2AC1A05F-803B-3178-E396-BFAC13B6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 b="521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1E32754-A64D-79B2-D352-439242D2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ederim…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8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1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C574D2-3748-211C-4033-0B68E61AE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6574821" cy="2472055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hedeflerinin belirlenmesi</a:t>
            </a:r>
          </a:p>
          <a:p>
            <a:r>
              <a:rPr lang="tr-TR" altLang="ko-K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seçimlerimizde faydalıdır. </a:t>
            </a:r>
            <a:r>
              <a:rPr lang="tr-TR" altLang="ko-K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Kırılgan hastalarda agresif tedavilerden kaçınmak daha uygundur. «»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Bakım planının oluşturulması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Prognoza dair bilgi (cerrahi, kemoterapi öncesi)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 sonlanımı azaltma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Adalet Terazisi - Semra Kuytul">
            <a:extLst>
              <a:ext uri="{FF2B5EF4-FFF2-40B4-BE49-F238E27FC236}">
                <a16:creationId xmlns:a16="http://schemas.microsoft.com/office/drawing/2014/main" id="{18B32FAB-4300-8A7B-CD6E-12928014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51" y="2514600"/>
            <a:ext cx="3669958" cy="23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75E8FAC-B44E-F16F-8B82-CA099310728A}"/>
              </a:ext>
            </a:extLst>
          </p:cNvPr>
          <p:cNvSpPr txBox="1"/>
          <p:nvPr/>
        </p:nvSpPr>
        <p:spPr>
          <a:xfrm>
            <a:off x="8789289" y="498607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ko-KR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Fayda/zarar dengesi!</a:t>
            </a:r>
            <a:endParaRPr lang="ko-KR" alt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CCD5D32B-5107-5B99-F4E3-5354F71DB95C}"/>
              </a:ext>
            </a:extLst>
          </p:cNvPr>
          <p:cNvSpPr txBox="1">
            <a:spLocks/>
          </p:cNvSpPr>
          <p:nvPr/>
        </p:nvSpPr>
        <p:spPr>
          <a:xfrm>
            <a:off x="191729" y="552238"/>
            <a:ext cx="11808542" cy="10613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değerlendirme saptamak neden önemli?</a:t>
            </a:r>
          </a:p>
        </p:txBody>
      </p:sp>
    </p:spTree>
    <p:extLst>
      <p:ext uri="{BB962C8B-B14F-4D97-AF65-F5344CB8AC3E}">
        <p14:creationId xmlns:p14="http://schemas.microsoft.com/office/powerpoint/2010/main" val="32486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ilty in Older Adults - Early Identification and Management - Province of  British Columbia">
            <a:extLst>
              <a:ext uri="{FF2B5EF4-FFF2-40B4-BE49-F238E27FC236}">
                <a16:creationId xmlns:a16="http://schemas.microsoft.com/office/drawing/2014/main" id="{81E32D29-A65F-5B2B-52A8-E3B21595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0" y="2323212"/>
            <a:ext cx="7209459" cy="40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5362968-52C4-B769-5CC6-A9C8CF5A4206}"/>
              </a:ext>
            </a:extLst>
          </p:cNvPr>
          <p:cNvSpPr txBox="1"/>
          <p:nvPr/>
        </p:nvSpPr>
        <p:spPr>
          <a:xfrm>
            <a:off x="7251191" y="3180816"/>
            <a:ext cx="46897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dirty="0"/>
              <a:t>Kırılgan olmayan yaşlılar dışsal bir stres faktörüyle karşılaştıklarında, işlevsel kapasiteleri etkilenmez.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 err="1"/>
              <a:t>Pre</a:t>
            </a:r>
            <a:r>
              <a:rPr lang="tr-TR" sz="1600" dirty="0"/>
              <a:t>-kırılganlık (</a:t>
            </a:r>
            <a:r>
              <a:rPr lang="tr-TR" sz="1600" dirty="0" err="1"/>
              <a:t>prefrail</a:t>
            </a:r>
            <a:r>
              <a:rPr lang="tr-TR" sz="1600" dirty="0"/>
              <a:t>) olanların çok az etkisi olur. 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/>
              <a:t>Kırılgan yaşlılarda işlevselliklerini ciddi şekilde kaybedebilir ve birçok olumsuz klinik sonuç ortaya çıkabilir.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A42BAF2-DFF7-DBBB-1DF2-36429BA72712}"/>
              </a:ext>
            </a:extLst>
          </p:cNvPr>
          <p:cNvSpPr txBox="1">
            <a:spLocks/>
          </p:cNvSpPr>
          <p:nvPr/>
        </p:nvSpPr>
        <p:spPr>
          <a:xfrm>
            <a:off x="191729" y="552238"/>
            <a:ext cx="11808542" cy="10613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değerlendirme saptamak neden önemli?</a:t>
            </a:r>
          </a:p>
        </p:txBody>
      </p:sp>
    </p:spTree>
    <p:extLst>
      <p:ext uri="{BB962C8B-B14F-4D97-AF65-F5344CB8AC3E}">
        <p14:creationId xmlns:p14="http://schemas.microsoft.com/office/powerpoint/2010/main" val="202659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0B53E-AD0F-5F05-F5A3-A6985E69A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245F0A1-63C7-1776-DC31-8F1E05EE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42" y="2165794"/>
            <a:ext cx="6271169" cy="412324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362E6A2-6B22-22BF-C4CE-943962F5BCBE}"/>
              </a:ext>
            </a:extLst>
          </p:cNvPr>
          <p:cNvSpPr txBox="1"/>
          <p:nvPr/>
        </p:nvSpPr>
        <p:spPr>
          <a:xfrm>
            <a:off x="5161280" y="4229026"/>
            <a:ext cx="1727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unintentional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weight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loss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DD977A0-9D31-0412-BD4D-29FDB77CC470}"/>
              </a:ext>
            </a:extLst>
          </p:cNvPr>
          <p:cNvSpPr txBox="1"/>
          <p:nvPr/>
        </p:nvSpPr>
        <p:spPr>
          <a:xfrm>
            <a:off x="5473900" y="3910972"/>
            <a:ext cx="141458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walking speed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D08130F-9ADC-0731-68C7-145F0872ACB4}"/>
              </a:ext>
            </a:extLst>
          </p:cNvPr>
          <p:cNvSpPr txBox="1"/>
          <p:nvPr/>
        </p:nvSpPr>
        <p:spPr>
          <a:xfrm>
            <a:off x="5161280" y="4564023"/>
            <a:ext cx="1727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reported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exhaustion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6AE64843-3E30-651E-1C1F-BEEA683C50EC}"/>
              </a:ext>
            </a:extLst>
          </p:cNvPr>
          <p:cNvCxnSpPr>
            <a:cxnSpLocks/>
          </p:cNvCxnSpPr>
          <p:nvPr/>
        </p:nvCxnSpPr>
        <p:spPr>
          <a:xfrm flipH="1">
            <a:off x="10559491" y="4377685"/>
            <a:ext cx="701842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E5A6D0CE-7EBD-C09A-4850-385AF0C85952}"/>
              </a:ext>
            </a:extLst>
          </p:cNvPr>
          <p:cNvCxnSpPr>
            <a:cxnSpLocks/>
          </p:cNvCxnSpPr>
          <p:nvPr/>
        </p:nvCxnSpPr>
        <p:spPr>
          <a:xfrm>
            <a:off x="5039360" y="5820405"/>
            <a:ext cx="1056640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9B113E7F-B8C4-7059-08D2-F35AE39BEEA1}"/>
              </a:ext>
            </a:extLst>
          </p:cNvPr>
          <p:cNvCxnSpPr>
            <a:cxnSpLocks/>
          </p:cNvCxnSpPr>
          <p:nvPr/>
        </p:nvCxnSpPr>
        <p:spPr>
          <a:xfrm flipH="1">
            <a:off x="9932020" y="2637231"/>
            <a:ext cx="701842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B9A71183-2197-AD58-6DB2-7545BE6855B5}"/>
              </a:ext>
            </a:extLst>
          </p:cNvPr>
          <p:cNvCxnSpPr>
            <a:cxnSpLocks/>
          </p:cNvCxnSpPr>
          <p:nvPr/>
        </p:nvCxnSpPr>
        <p:spPr>
          <a:xfrm flipH="1">
            <a:off x="10411369" y="4049471"/>
            <a:ext cx="701842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aşlık 1">
            <a:extLst>
              <a:ext uri="{FF2B5EF4-FFF2-40B4-BE49-F238E27FC236}">
                <a16:creationId xmlns:a16="http://schemas.microsoft.com/office/drawing/2014/main" id="{A211F6C6-7AE6-440B-CD28-EF20326D5AE0}"/>
              </a:ext>
            </a:extLst>
          </p:cNvPr>
          <p:cNvSpPr txBox="1">
            <a:spLocks/>
          </p:cNvSpPr>
          <p:nvPr/>
        </p:nvSpPr>
        <p:spPr>
          <a:xfrm>
            <a:off x="191729" y="552238"/>
            <a:ext cx="11808542" cy="10613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Geriatrik değerlendirme saptamak neden önemli?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ECAC7031-1FC6-1B9E-CEF0-2B366D29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9" y="3277280"/>
            <a:ext cx="4370439" cy="1544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59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05CF05D2-44E1-33DD-661B-F9FFF3E3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Dünyada Geriatrik Onkolojinin Gelişimi </a:t>
            </a:r>
          </a:p>
        </p:txBody>
      </p:sp>
      <p:sp>
        <p:nvSpPr>
          <p:cNvPr id="5" name="Dikdörtgen: Tek Köşesi Kesik 4">
            <a:extLst>
              <a:ext uri="{FF2B5EF4-FFF2-40B4-BE49-F238E27FC236}">
                <a16:creationId xmlns:a16="http://schemas.microsoft.com/office/drawing/2014/main" id="{1524D178-3456-0F1B-B8D4-73C502BEF9FF}"/>
              </a:ext>
            </a:extLst>
          </p:cNvPr>
          <p:cNvSpPr/>
          <p:nvPr/>
        </p:nvSpPr>
        <p:spPr>
          <a:xfrm>
            <a:off x="4286863" y="2418737"/>
            <a:ext cx="2841524" cy="1582994"/>
          </a:xfrm>
          <a:prstGeom prst="snip1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tedavi</a:t>
            </a:r>
          </a:p>
        </p:txBody>
      </p:sp>
      <p:sp>
        <p:nvSpPr>
          <p:cNvPr id="6" name="Dikdörtgen: Tek Köşesi Kesik 5">
            <a:extLst>
              <a:ext uri="{FF2B5EF4-FFF2-40B4-BE49-F238E27FC236}">
                <a16:creationId xmlns:a16="http://schemas.microsoft.com/office/drawing/2014/main" id="{DDEECAF8-564C-98AC-ED40-2E5F6E410E28}"/>
              </a:ext>
            </a:extLst>
          </p:cNvPr>
          <p:cNvSpPr/>
          <p:nvPr/>
        </p:nvSpPr>
        <p:spPr>
          <a:xfrm>
            <a:off x="4286862" y="4165754"/>
            <a:ext cx="2841525" cy="1582994"/>
          </a:xfrm>
          <a:prstGeom prst="snip1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 tedavi</a:t>
            </a:r>
          </a:p>
        </p:txBody>
      </p:sp>
    </p:spTree>
    <p:extLst>
      <p:ext uri="{BB962C8B-B14F-4D97-AF65-F5344CB8AC3E}">
        <p14:creationId xmlns:p14="http://schemas.microsoft.com/office/powerpoint/2010/main" val="220087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2F1A512-EFBC-6738-C1C0-27452C3A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62" y="1927136"/>
            <a:ext cx="6616955" cy="4428579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095C009B-45A4-D717-618C-99773160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285"/>
            <a:ext cx="10975848" cy="106133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Kırılganlık Sıklığı: Geriatrik Onkoloji hastaları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362DF69-F5C2-726B-1C37-F1A8384EA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7" y="3180034"/>
            <a:ext cx="4293628" cy="1337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CAEE29B-5833-2E78-BB62-A4986FD32A26}"/>
              </a:ext>
            </a:extLst>
          </p:cNvPr>
          <p:cNvSpPr/>
          <p:nvPr/>
        </p:nvSpPr>
        <p:spPr>
          <a:xfrm>
            <a:off x="5702850" y="3840480"/>
            <a:ext cx="249894" cy="1179575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25727D-FCA5-B554-2643-D6BBE1296045}"/>
              </a:ext>
            </a:extLst>
          </p:cNvPr>
          <p:cNvSpPr/>
          <p:nvPr/>
        </p:nvSpPr>
        <p:spPr>
          <a:xfrm>
            <a:off x="7266432" y="2843784"/>
            <a:ext cx="374904" cy="2176270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BE8D4D-7A07-31F1-0817-7B189ABCDCCC}"/>
              </a:ext>
            </a:extLst>
          </p:cNvPr>
          <p:cNvSpPr/>
          <p:nvPr/>
        </p:nvSpPr>
        <p:spPr>
          <a:xfrm>
            <a:off x="8955024" y="2346711"/>
            <a:ext cx="374904" cy="2673343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7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4A509C-CC90-E484-025C-A0BEE4A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Dünyada Geriatrik Onkolojinin Gelişimi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B0308A-B68C-3BE4-1DDD-E4509337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yüzyılın sonlarına doğru küresel nüfusun hızla yaşlanması ve onkolojik bakımın gelişmesiyle </a:t>
            </a:r>
            <a:r>
              <a:rPr lang="tr-T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Kuzey Amerika ve Avrupa’da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gündeme gelmiştir.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5-10 yıldır </a:t>
            </a:r>
            <a:r>
              <a:rPr lang="tr-T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gelişmemiş ya da gelişmekte olan ülkelerde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geriatrik onkoloji programlarının ortaya çıkmaya başladığı görülmektedir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3A143D-B6AB-1FBE-338B-A985D2E4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23" y="2748123"/>
            <a:ext cx="7777154" cy="249171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801054E-7C00-DFBE-974A-2B33F4BE56CC}"/>
              </a:ext>
            </a:extLst>
          </p:cNvPr>
          <p:cNvSpPr txBox="1"/>
          <p:nvPr/>
        </p:nvSpPr>
        <p:spPr>
          <a:xfrm>
            <a:off x="7977205" y="5190104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2010’lu yıllardan itibaren artış</a:t>
            </a:r>
          </a:p>
        </p:txBody>
      </p:sp>
    </p:spTree>
    <p:extLst>
      <p:ext uri="{BB962C8B-B14F-4D97-AF65-F5344CB8AC3E}">
        <p14:creationId xmlns:p14="http://schemas.microsoft.com/office/powerpoint/2010/main" val="360111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0BD1ADA3-0317-434E-9661-B830019C96C8}"/>
</file>

<file path=customXml/itemProps2.xml><?xml version="1.0" encoding="utf-8"?>
<ds:datastoreItem xmlns:ds="http://schemas.openxmlformats.org/officeDocument/2006/customXml" ds:itemID="{14A7C21F-5300-4672-ACBC-D499E2D98C52}"/>
</file>

<file path=customXml/itemProps3.xml><?xml version="1.0" encoding="utf-8"?>
<ds:datastoreItem xmlns:ds="http://schemas.openxmlformats.org/officeDocument/2006/customXml" ds:itemID="{AFE51E39-5210-4E2F-AF34-94127F5297BD}"/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1899</Words>
  <Application>Microsoft Office PowerPoint</Application>
  <PresentationFormat>Geniş ekran</PresentationFormat>
  <Paragraphs>223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Times New Roman</vt:lpstr>
      <vt:lpstr>Office Teması</vt:lpstr>
      <vt:lpstr>    Multidisipliner modeller Onko-Geriatrik Model</vt:lpstr>
      <vt:lpstr>Geriatrik Onkoloji</vt:lpstr>
      <vt:lpstr>PowerPoint Sunusu</vt:lpstr>
      <vt:lpstr>PowerPoint Sunusu</vt:lpstr>
      <vt:lpstr>PowerPoint Sunusu</vt:lpstr>
      <vt:lpstr>PowerPoint Sunusu</vt:lpstr>
      <vt:lpstr>Dünyada Geriatrik Onkolojinin Gelişimi </vt:lpstr>
      <vt:lpstr>Kırılganlık Sıklığı: Geriatrik Onkoloji hastaları</vt:lpstr>
      <vt:lpstr>Dünyada Geriatrik Onkolojinin Gelişimi </vt:lpstr>
      <vt:lpstr>Geriatrik Onkolojide Bakım Modelleri </vt:lpstr>
      <vt:lpstr>Geriatrik Onkolojinin Erken Dönem Gelişimi</vt:lpstr>
      <vt:lpstr>Geriatrik Onkolojinin Erken Dönem Gelişimi</vt:lpstr>
      <vt:lpstr>Geriatrik Onkolojinin Erken Dönem Gelişimi</vt:lpstr>
      <vt:lpstr>Geriatrik Onkolojinin Erken Dönem Gelişimi</vt:lpstr>
      <vt:lpstr>Geriatrik Onkoloji-2000 Yılından sonrası</vt:lpstr>
      <vt:lpstr>Geriatrik Onkoloji-2000 Yılından sonrası</vt:lpstr>
      <vt:lpstr>Geriatrik Onkoloji Dünya</vt:lpstr>
      <vt:lpstr>Amerika Birleşik Devletleri Geriatrik Onkoloji </vt:lpstr>
      <vt:lpstr>Amerika Birleşik Devletleri Geriatrik Onkoloji </vt:lpstr>
      <vt:lpstr>Amerika Birleşik Devletleri Geriatrik Onkoloji </vt:lpstr>
      <vt:lpstr>Avrupa’da Geriatrik Onkoloji </vt:lpstr>
      <vt:lpstr>Türkiye’de Geriatrik Onkoloji </vt:lpstr>
      <vt:lpstr>Türkiye’de Geriatrik Onkoloji </vt:lpstr>
      <vt:lpstr>Türkiye’de Geriatrik Onkoloji </vt:lpstr>
      <vt:lpstr>Türkiye’de Geriatrik Onkoloji </vt:lpstr>
      <vt:lpstr>Türkiye’de Geriatrik Onkoloji </vt:lpstr>
      <vt:lpstr>Türkiye’de Geriatrik Onkoloji </vt:lpstr>
      <vt:lpstr>Türkiye’de Geriatrik Onkoloji </vt:lpstr>
      <vt:lpstr>Türkiye’de Geriatrik Onkoloji </vt:lpstr>
      <vt:lpstr>Türkiye’de Geriatrik Onkoloji </vt:lpstr>
      <vt:lpstr>Teşekkür ederim…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Pinar Soysal</dc:creator>
  <cp:lastModifiedBy>Pinar Soysal</cp:lastModifiedBy>
  <cp:revision>13</cp:revision>
  <dcterms:created xsi:type="dcterms:W3CDTF">2025-10-13T18:08:54Z</dcterms:created>
  <dcterms:modified xsi:type="dcterms:W3CDTF">2025-10-16T12:00:26Z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